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0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4"/>
  </p:notesMasterIdLst>
  <p:sldIdLst>
    <p:sldId id="334" r:id="rId3"/>
    <p:sldId id="355" r:id="rId4"/>
    <p:sldId id="366" r:id="rId5"/>
    <p:sldId id="362" r:id="rId6"/>
    <p:sldId id="367" r:id="rId7"/>
    <p:sldId id="359" r:id="rId8"/>
    <p:sldId id="369" r:id="rId9"/>
    <p:sldId id="371" r:id="rId10"/>
    <p:sldId id="374" r:id="rId11"/>
    <p:sldId id="375" r:id="rId12"/>
    <p:sldId id="377" r:id="rId13"/>
  </p:sldIdLst>
  <p:sldSz cx="9906000" cy="6858000" type="A4"/>
  <p:notesSz cx="7010400" cy="9296400"/>
  <p:defaultTextStyle>
    <a:defPPr>
      <a:defRPr lang="en-US"/>
    </a:defPPr>
    <a:lvl1pPr marL="0" algn="l" defTabSz="538480" rtl="0" eaLnBrk="1" latinLnBrk="0" hangingPunct="1">
      <a:defRPr sz="1060" kern="1200">
        <a:solidFill>
          <a:schemeClr val="tx1"/>
        </a:solidFill>
        <a:latin typeface="+mn-lt"/>
        <a:ea typeface="+mn-ea"/>
        <a:cs typeface="+mn-cs"/>
      </a:defRPr>
    </a:lvl1pPr>
    <a:lvl2pPr marL="269240" algn="l" defTabSz="538480" rtl="0" eaLnBrk="1" latinLnBrk="0" hangingPunct="1">
      <a:defRPr sz="1060" kern="1200">
        <a:solidFill>
          <a:schemeClr val="tx1"/>
        </a:solidFill>
        <a:latin typeface="+mn-lt"/>
        <a:ea typeface="+mn-ea"/>
        <a:cs typeface="+mn-cs"/>
      </a:defRPr>
    </a:lvl2pPr>
    <a:lvl3pPr marL="538480" algn="l" defTabSz="538480" rtl="0" eaLnBrk="1" latinLnBrk="0" hangingPunct="1">
      <a:defRPr sz="1060" kern="1200">
        <a:solidFill>
          <a:schemeClr val="tx1"/>
        </a:solidFill>
        <a:latin typeface="+mn-lt"/>
        <a:ea typeface="+mn-ea"/>
        <a:cs typeface="+mn-cs"/>
      </a:defRPr>
    </a:lvl3pPr>
    <a:lvl4pPr marL="808355" algn="l" defTabSz="538480" rtl="0" eaLnBrk="1" latinLnBrk="0" hangingPunct="1">
      <a:defRPr sz="1060" kern="1200">
        <a:solidFill>
          <a:schemeClr val="tx1"/>
        </a:solidFill>
        <a:latin typeface="+mn-lt"/>
        <a:ea typeface="+mn-ea"/>
        <a:cs typeface="+mn-cs"/>
      </a:defRPr>
    </a:lvl4pPr>
    <a:lvl5pPr marL="1077595" algn="l" defTabSz="538480" rtl="0" eaLnBrk="1" latinLnBrk="0" hangingPunct="1">
      <a:defRPr sz="1060" kern="1200">
        <a:solidFill>
          <a:schemeClr val="tx1"/>
        </a:solidFill>
        <a:latin typeface="+mn-lt"/>
        <a:ea typeface="+mn-ea"/>
        <a:cs typeface="+mn-cs"/>
      </a:defRPr>
    </a:lvl5pPr>
    <a:lvl6pPr marL="1346835" algn="l" defTabSz="538480" rtl="0" eaLnBrk="1" latinLnBrk="0" hangingPunct="1">
      <a:defRPr sz="1060" kern="1200">
        <a:solidFill>
          <a:schemeClr val="tx1"/>
        </a:solidFill>
        <a:latin typeface="+mn-lt"/>
        <a:ea typeface="+mn-ea"/>
        <a:cs typeface="+mn-cs"/>
      </a:defRPr>
    </a:lvl6pPr>
    <a:lvl7pPr marL="1616075" algn="l" defTabSz="538480" rtl="0" eaLnBrk="1" latinLnBrk="0" hangingPunct="1">
      <a:defRPr sz="1060" kern="1200">
        <a:solidFill>
          <a:schemeClr val="tx1"/>
        </a:solidFill>
        <a:latin typeface="+mn-lt"/>
        <a:ea typeface="+mn-ea"/>
        <a:cs typeface="+mn-cs"/>
      </a:defRPr>
    </a:lvl7pPr>
    <a:lvl8pPr marL="1885950" algn="l" defTabSz="538480" rtl="0" eaLnBrk="1" latinLnBrk="0" hangingPunct="1">
      <a:defRPr sz="1060" kern="1200">
        <a:solidFill>
          <a:schemeClr val="tx1"/>
        </a:solidFill>
        <a:latin typeface="+mn-lt"/>
        <a:ea typeface="+mn-ea"/>
        <a:cs typeface="+mn-cs"/>
      </a:defRPr>
    </a:lvl8pPr>
    <a:lvl9pPr marL="2155190" algn="l" defTabSz="538480" rtl="0" eaLnBrk="1" latinLnBrk="0" hangingPunct="1">
      <a:defRPr sz="10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3" userDrawn="1">
          <p15:clr>
            <a:srgbClr val="A4A3A4"/>
          </p15:clr>
        </p15:guide>
        <p15:guide id="5" orient="horz" pos="5887" userDrawn="1">
          <p15:clr>
            <a:srgbClr val="A4A3A4"/>
          </p15:clr>
        </p15:guide>
        <p15:guide id="9" orient="horz" pos="6240" userDrawn="1">
          <p15:clr>
            <a:srgbClr val="A4A3A4"/>
          </p15:clr>
        </p15:guide>
        <p15:guide id="10" orient="horz" pos="1578" userDrawn="1">
          <p15:clr>
            <a:srgbClr val="A4A3A4"/>
          </p15:clr>
        </p15:guide>
        <p15:guide id="21" orient="horz" pos="943" userDrawn="1">
          <p15:clr>
            <a:srgbClr val="A4A3A4"/>
          </p15:clr>
        </p15:guide>
        <p15:guide id="23" orient="horz" pos="5842" userDrawn="1">
          <p15:clr>
            <a:srgbClr val="A4A3A4"/>
          </p15:clr>
        </p15:guide>
        <p15:guide id="26" orient="horz" pos="5320" userDrawn="1">
          <p15:clr>
            <a:srgbClr val="A4A3A4"/>
          </p15:clr>
        </p15:guide>
        <p15:guide id="28" orient="horz" pos="3680" userDrawn="1">
          <p15:clr>
            <a:srgbClr val="A4A3A4"/>
          </p15:clr>
        </p15:guide>
        <p15:guide id="30" orient="horz" pos="4798" userDrawn="1">
          <p15:clr>
            <a:srgbClr val="A4A3A4"/>
          </p15:clr>
        </p15:guide>
        <p15:guide id="31" orient="horz" pos="1759" userDrawn="1">
          <p15:clr>
            <a:srgbClr val="A4A3A4"/>
          </p15:clr>
        </p15:guide>
        <p15:guide id="34" orient="horz" pos="0" userDrawn="1">
          <p15:clr>
            <a:srgbClr val="A4A3A4"/>
          </p15:clr>
        </p15:guide>
        <p15:guide id="35" pos="104" userDrawn="1">
          <p15:clr>
            <a:srgbClr val="A4A3A4"/>
          </p15:clr>
        </p15:guide>
        <p15:guide id="36" pos="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AA9D"/>
    <a:srgbClr val="006166"/>
    <a:srgbClr val="73985E"/>
    <a:srgbClr val="A7819D"/>
    <a:srgbClr val="2E7A50"/>
    <a:srgbClr val="809C42"/>
    <a:srgbClr val="739C42"/>
    <a:srgbClr val="A77DD1"/>
    <a:srgbClr val="009999"/>
    <a:srgbClr val="8E16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04" autoAdjust="0"/>
    <p:restoredTop sz="99085" autoAdjust="0"/>
  </p:normalViewPr>
  <p:slideViewPr>
    <p:cSldViewPr snapToGrid="0" showGuides="1">
      <p:cViewPr varScale="1">
        <p:scale>
          <a:sx n="73" d="100"/>
          <a:sy n="73" d="100"/>
        </p:scale>
        <p:origin x="1374" y="78"/>
      </p:cViewPr>
      <p:guideLst>
        <p:guide orient="horz" pos="693"/>
        <p:guide orient="horz" pos="5887"/>
        <p:guide orient="horz" pos="6240"/>
        <p:guide orient="horz" pos="1578"/>
        <p:guide orient="horz" pos="943"/>
        <p:guide orient="horz" pos="5842"/>
        <p:guide orient="horz" pos="5320"/>
        <p:guide orient="horz" pos="3680"/>
        <p:guide orient="horz" pos="4798"/>
        <p:guide orient="horz" pos="1759"/>
        <p:guide orient="horz"/>
        <p:guide pos="104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A87049A-E814-4F4C-A0D5-496308D809D8}" type="datetimeFigureOut">
              <a:rPr lang="en-US" smtClean="0"/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62050"/>
            <a:ext cx="453072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C548F26-68CC-470A-8854-D282C21DADDD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538480" rtl="0" eaLnBrk="1" latinLnBrk="0" hangingPunct="1">
      <a:defRPr sz="705" kern="1200">
        <a:solidFill>
          <a:schemeClr val="tx1"/>
        </a:solidFill>
        <a:latin typeface="+mn-lt"/>
        <a:ea typeface="+mn-ea"/>
        <a:cs typeface="+mn-cs"/>
      </a:defRPr>
    </a:lvl1pPr>
    <a:lvl2pPr marL="269240" algn="l" defTabSz="538480" rtl="0" eaLnBrk="1" latinLnBrk="0" hangingPunct="1">
      <a:defRPr sz="705" kern="1200">
        <a:solidFill>
          <a:schemeClr val="tx1"/>
        </a:solidFill>
        <a:latin typeface="+mn-lt"/>
        <a:ea typeface="+mn-ea"/>
        <a:cs typeface="+mn-cs"/>
      </a:defRPr>
    </a:lvl2pPr>
    <a:lvl3pPr marL="538480" algn="l" defTabSz="538480" rtl="0" eaLnBrk="1" latinLnBrk="0" hangingPunct="1">
      <a:defRPr sz="705" kern="1200">
        <a:solidFill>
          <a:schemeClr val="tx1"/>
        </a:solidFill>
        <a:latin typeface="+mn-lt"/>
        <a:ea typeface="+mn-ea"/>
        <a:cs typeface="+mn-cs"/>
      </a:defRPr>
    </a:lvl3pPr>
    <a:lvl4pPr marL="808355" algn="l" defTabSz="538480" rtl="0" eaLnBrk="1" latinLnBrk="0" hangingPunct="1">
      <a:defRPr sz="705" kern="1200">
        <a:solidFill>
          <a:schemeClr val="tx1"/>
        </a:solidFill>
        <a:latin typeface="+mn-lt"/>
        <a:ea typeface="+mn-ea"/>
        <a:cs typeface="+mn-cs"/>
      </a:defRPr>
    </a:lvl4pPr>
    <a:lvl5pPr marL="1077595" algn="l" defTabSz="538480" rtl="0" eaLnBrk="1" latinLnBrk="0" hangingPunct="1">
      <a:defRPr sz="705" kern="1200">
        <a:solidFill>
          <a:schemeClr val="tx1"/>
        </a:solidFill>
        <a:latin typeface="+mn-lt"/>
        <a:ea typeface="+mn-ea"/>
        <a:cs typeface="+mn-cs"/>
      </a:defRPr>
    </a:lvl5pPr>
    <a:lvl6pPr marL="1346835" algn="l" defTabSz="538480" rtl="0" eaLnBrk="1" latinLnBrk="0" hangingPunct="1">
      <a:defRPr sz="705" kern="1200">
        <a:solidFill>
          <a:schemeClr val="tx1"/>
        </a:solidFill>
        <a:latin typeface="+mn-lt"/>
        <a:ea typeface="+mn-ea"/>
        <a:cs typeface="+mn-cs"/>
      </a:defRPr>
    </a:lvl6pPr>
    <a:lvl7pPr marL="1616075" algn="l" defTabSz="538480" rtl="0" eaLnBrk="1" latinLnBrk="0" hangingPunct="1">
      <a:defRPr sz="705" kern="1200">
        <a:solidFill>
          <a:schemeClr val="tx1"/>
        </a:solidFill>
        <a:latin typeface="+mn-lt"/>
        <a:ea typeface="+mn-ea"/>
        <a:cs typeface="+mn-cs"/>
      </a:defRPr>
    </a:lvl7pPr>
    <a:lvl8pPr marL="1885950" algn="l" defTabSz="538480" rtl="0" eaLnBrk="1" latinLnBrk="0" hangingPunct="1">
      <a:defRPr sz="705" kern="1200">
        <a:solidFill>
          <a:schemeClr val="tx1"/>
        </a:solidFill>
        <a:latin typeface="+mn-lt"/>
        <a:ea typeface="+mn-ea"/>
        <a:cs typeface="+mn-cs"/>
      </a:defRPr>
    </a:lvl8pPr>
    <a:lvl9pPr marL="2155190" algn="l" defTabSz="538480" rtl="0" eaLnBrk="1" latinLnBrk="0" hangingPunct="1">
      <a:defRPr sz="70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753A6-C511-4DF1-B764-D695559454C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</a:fld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4333-29BF-4D22-B9F6-1E7B0CEF2C75}" type="slidenum">
              <a:rPr lang="es-AR" smtClean="0">
                <a:solidFill>
                  <a:prstClr val="black">
                    <a:tint val="75000"/>
                  </a:prstClr>
                </a:solidFill>
              </a:rPr>
            </a:fld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753A6-C511-4DF1-B764-D695559454C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</a:fld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4333-29BF-4D22-B9F6-1E7B0CEF2C75}" type="slidenum">
              <a:rPr lang="es-AR" smtClean="0">
                <a:solidFill>
                  <a:prstClr val="black">
                    <a:tint val="75000"/>
                  </a:prstClr>
                </a:solidFill>
              </a:rPr>
            </a:fld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753A6-C511-4DF1-B764-D695559454C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</a:fld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4333-29BF-4D22-B9F6-1E7B0CEF2C75}" type="slidenum">
              <a:rPr lang="es-AR" smtClean="0">
                <a:solidFill>
                  <a:prstClr val="black">
                    <a:tint val="75000"/>
                  </a:prstClr>
                </a:solidFill>
              </a:rPr>
            </a:fld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753A6-C511-4DF1-B764-D695559454C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</a:fld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4333-29BF-4D22-B9F6-1E7B0CEF2C75}" type="slidenum">
              <a:rPr lang="es-AR" smtClean="0">
                <a:solidFill>
                  <a:prstClr val="black">
                    <a:tint val="75000"/>
                  </a:prstClr>
                </a:solidFill>
              </a:rPr>
            </a:fld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753A6-C511-4DF1-B764-D695559454C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</a:fld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4333-29BF-4D22-B9F6-1E7B0CEF2C75}" type="slidenum">
              <a:rPr lang="es-AR" smtClean="0">
                <a:solidFill>
                  <a:prstClr val="black">
                    <a:tint val="75000"/>
                  </a:prstClr>
                </a:solidFill>
              </a:rPr>
            </a:fld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753A6-C511-4DF1-B764-D695559454C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</a:fld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4333-29BF-4D22-B9F6-1E7B0CEF2C75}" type="slidenum">
              <a:rPr lang="es-AR" smtClean="0">
                <a:solidFill>
                  <a:prstClr val="black">
                    <a:tint val="75000"/>
                  </a:prstClr>
                </a:solidFill>
              </a:rPr>
            </a:fld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6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4"/>
            <a:ext cx="4190702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6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4" y="1681164"/>
            <a:ext cx="4211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4" y="2505076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753A6-C511-4DF1-B764-D695559454C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</a:fld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4333-29BF-4D22-B9F6-1E7B0CEF2C75}" type="slidenum">
              <a:rPr lang="es-AR" smtClean="0">
                <a:solidFill>
                  <a:prstClr val="black">
                    <a:tint val="75000"/>
                  </a:prstClr>
                </a:solidFill>
              </a:rPr>
            </a:fld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753A6-C511-4DF1-B764-D695559454C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</a:fld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4333-29BF-4D22-B9F6-1E7B0CEF2C75}" type="slidenum">
              <a:rPr lang="es-AR" smtClean="0">
                <a:solidFill>
                  <a:prstClr val="black">
                    <a:tint val="75000"/>
                  </a:prstClr>
                </a:solidFill>
              </a:rPr>
            </a:fld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753A6-C511-4DF1-B764-D695559454C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</a:fld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4333-29BF-4D22-B9F6-1E7B0CEF2C75}" type="slidenum">
              <a:rPr lang="es-AR" smtClean="0">
                <a:solidFill>
                  <a:prstClr val="black">
                    <a:tint val="75000"/>
                  </a:prstClr>
                </a:solidFill>
              </a:rPr>
            </a:fld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6"/>
            <a:ext cx="501491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2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753A6-C511-4DF1-B764-D695559454C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</a:fld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4333-29BF-4D22-B9F6-1E7B0CEF2C75}" type="slidenum">
              <a:rPr lang="es-AR" smtClean="0">
                <a:solidFill>
                  <a:prstClr val="black">
                    <a:tint val="75000"/>
                  </a:prstClr>
                </a:solidFill>
              </a:rPr>
            </a:fld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6"/>
            <a:ext cx="501491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2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753A6-C511-4DF1-B764-D695559454C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</a:fld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74333-29BF-4D22-B9F6-1E7B0CEF2C75}" type="slidenum">
              <a:rPr lang="es-AR" smtClean="0">
                <a:solidFill>
                  <a:prstClr val="black">
                    <a:tint val="75000"/>
                  </a:prstClr>
                </a:solidFill>
              </a:rPr>
            </a:fld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9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9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3"/>
            <a:ext cx="222885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14350"/>
            <a:fld id="{4B6753A6-C511-4DF1-B764-D695559454C7}" type="datetimeFigureOut">
              <a:rPr lang="es-AR" smtClean="0">
                <a:solidFill>
                  <a:prstClr val="black">
                    <a:tint val="75000"/>
                  </a:prstClr>
                </a:solidFill>
              </a:rPr>
            </a:fld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4" y="6356353"/>
            <a:ext cx="3343275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14350"/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3"/>
            <a:ext cx="222885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14350"/>
            <a:fld id="{1CE74333-29BF-4D22-B9F6-1E7B0CEF2C75}" type="slidenum">
              <a:rPr lang="es-AR" smtClean="0">
                <a:solidFill>
                  <a:prstClr val="black">
                    <a:tint val="75000"/>
                  </a:prstClr>
                </a:solidFill>
              </a:rPr>
            </a:fld>
            <a:endParaRPr lang="es-AR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5.png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19.png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69000">
              <a:schemeClr val="accent6">
                <a:lumMod val="20000"/>
                <a:lumOff val="80000"/>
              </a:schemeClr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433113" y="539789"/>
            <a:ext cx="9302495" cy="6237345"/>
            <a:chOff x="433113" y="539789"/>
            <a:chExt cx="9302495" cy="6237345"/>
          </a:xfrm>
        </p:grpSpPr>
        <p:sp>
          <p:nvSpPr>
            <p:cNvPr id="23" name="TextBox 230"/>
            <p:cNvSpPr txBox="1">
              <a:spLocks noChangeArrowheads="1"/>
            </p:cNvSpPr>
            <p:nvPr/>
          </p:nvSpPr>
          <p:spPr bwMode="auto">
            <a:xfrm>
              <a:off x="736600" y="6441978"/>
              <a:ext cx="8466138" cy="335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s-AR" altLang="es-AR" sz="1200" dirty="0">
                  <a:solidFill>
                    <a:srgbClr val="000000"/>
                  </a:solidFill>
                  <a:latin typeface="Liberation Sans" pitchFamily="34" charset="0"/>
                  <a:ea typeface="Microsoft YaHei" panose="020B0503020204020204" pitchFamily="34" charset="-122"/>
                  <a:cs typeface="Lucida Sans" panose="020B0602030504020204" pitchFamily="34" charset="0"/>
                </a:rPr>
                <a:t>Subdirección General Agentes de Recaudación e </a:t>
              </a:r>
              <a:r>
                <a:rPr lang="es-AR" altLang="es-AR" sz="1200" dirty="0" smtClean="0">
                  <a:solidFill>
                    <a:srgbClr val="000000"/>
                  </a:solidFill>
                  <a:latin typeface="Liberation Sans" pitchFamily="34" charset="0"/>
                  <a:ea typeface="Microsoft YaHei" panose="020B0503020204020204" pitchFamily="34" charset="-122"/>
                  <a:cs typeface="Lucida Sans" panose="020B0602030504020204" pitchFamily="34" charset="0"/>
                </a:rPr>
                <a:t>Información y Control de Repeticiones y compensaciones</a:t>
              </a:r>
              <a:endParaRPr lang="es-AR" altLang="es-AR" sz="1200" dirty="0">
                <a:solidFill>
                  <a:srgbClr val="000000"/>
                </a:solidFill>
                <a:latin typeface="Liberation Sans" pitchFamily="34" charset="0"/>
                <a:ea typeface="Microsoft YaHei" panose="020B0503020204020204" pitchFamily="34" charset="-122"/>
                <a:cs typeface="Lucida Sans" panose="020B0602030504020204" pitchFamily="34" charset="0"/>
              </a:endParaRPr>
            </a:p>
          </p:txBody>
        </p:sp>
        <p:grpSp>
          <p:nvGrpSpPr>
            <p:cNvPr id="6" name="5 Grupo"/>
            <p:cNvGrpSpPr/>
            <p:nvPr/>
          </p:nvGrpSpPr>
          <p:grpSpPr>
            <a:xfrm>
              <a:off x="433113" y="539789"/>
              <a:ext cx="8982350" cy="2907490"/>
              <a:chOff x="433113" y="539789"/>
              <a:chExt cx="8982350" cy="2907490"/>
            </a:xfrm>
          </p:grpSpPr>
          <p:pic>
            <p:nvPicPr>
              <p:cNvPr id="2054" name="Picture 6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80258" y="539789"/>
                <a:ext cx="2247145" cy="2907490"/>
              </a:xfrm>
              <a:prstGeom prst="rect">
                <a:avLst/>
              </a:prstGeom>
              <a:noFill/>
              <a:ln>
                <a:noFill/>
              </a:ln>
              <a:effectLst>
                <a:reflection blurRad="6350" stA="50000" endA="300" endPos="55000" dir="5400000" sy="-100000" algn="bl" rotWithShape="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5" name="Picture 7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3113" y="539789"/>
                <a:ext cx="2247145" cy="2907490"/>
              </a:xfrm>
              <a:prstGeom prst="rect">
                <a:avLst/>
              </a:prstGeom>
              <a:noFill/>
              <a:ln>
                <a:noFill/>
              </a:ln>
              <a:effectLst>
                <a:reflection blurRad="6350" stA="50000" endA="300" endPos="55000" dir="5400000" sy="-100000" algn="bl" rotWithShape="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7" name="Picture 9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63322" y="539789"/>
                <a:ext cx="2252141" cy="2907490"/>
              </a:xfrm>
              <a:prstGeom prst="rect">
                <a:avLst/>
              </a:prstGeom>
              <a:noFill/>
              <a:ln>
                <a:noFill/>
              </a:ln>
              <a:effectLst>
                <a:reflection blurRad="6350" stA="50000" endA="300" endPos="55000" dir="5400000" sy="-100000" algn="bl" rotWithShape="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8" name="Straight Connector 5"/>
              <p:cNvCxnSpPr/>
              <p:nvPr/>
            </p:nvCxnSpPr>
            <p:spPr>
              <a:xfrm>
                <a:off x="433113" y="539789"/>
                <a:ext cx="8982350" cy="0"/>
              </a:xfrm>
              <a:prstGeom prst="line">
                <a:avLst/>
              </a:prstGeom>
              <a:ln w="762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27403" y="580641"/>
                <a:ext cx="2235919" cy="2866638"/>
              </a:xfrm>
              <a:prstGeom prst="rect">
                <a:avLst/>
              </a:prstGeom>
              <a:noFill/>
              <a:ln>
                <a:noFill/>
              </a:ln>
              <a:effectLst>
                <a:reflection blurRad="6350" stA="50000" endA="300" endPos="55500" dir="5400000" sy="-100000" algn="bl" rotWithShape="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2" name="1 Título"/>
            <p:cNvSpPr txBox="1"/>
            <p:nvPr/>
          </p:nvSpPr>
          <p:spPr>
            <a:xfrm>
              <a:off x="736600" y="5159945"/>
              <a:ext cx="8466138" cy="948809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5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s-AR" sz="2000" b="1" kern="0" dirty="0" smtClean="0">
                  <a:solidFill>
                    <a:srgbClr val="000000"/>
                  </a:solidFill>
                  <a:cs typeface="Calibri" panose="020F0502020204030204" pitchFamily="34" charset="0"/>
                </a:rPr>
                <a:t>Conformación del Riesgo Fiscal </a:t>
              </a:r>
              <a:endParaRPr lang="es-AR" sz="2000" b="1" kern="0" dirty="0" smtClean="0">
                <a:solidFill>
                  <a:srgbClr val="000000"/>
                </a:solidFill>
                <a:cs typeface="Calibri" panose="020F0502020204030204" pitchFamily="34" charset="0"/>
              </a:endParaRPr>
            </a:p>
            <a:p>
              <a:r>
                <a:rPr lang="es-AR" sz="2000" b="1" kern="0" dirty="0" smtClean="0">
                  <a:solidFill>
                    <a:srgbClr val="000000"/>
                  </a:solidFill>
                  <a:cs typeface="Calibri" panose="020F0502020204030204" pitchFamily="34" charset="0"/>
                </a:rPr>
                <a:t>en la Ciudad Autónoma de Buenos Aires</a:t>
              </a:r>
              <a:endParaRPr lang="es-AR" sz="2000" b="1" dirty="0">
                <a:latin typeface="+mn-lt"/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69867" y="6152296"/>
              <a:ext cx="1065741" cy="579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00"/>
            <a:ext cx="9906000" cy="6845300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</p:pic>
      <p:sp>
        <p:nvSpPr>
          <p:cNvPr id="3" name="1 Título"/>
          <p:cNvSpPr txBox="1"/>
          <p:nvPr/>
        </p:nvSpPr>
        <p:spPr>
          <a:xfrm>
            <a:off x="971550" y="22225"/>
            <a:ext cx="7934325" cy="492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kern="0" dirty="0">
                <a:solidFill>
                  <a:srgbClr val="000000"/>
                </a:solidFill>
                <a:cs typeface="Calibri" panose="020F0502020204030204" pitchFamily="34" charset="0"/>
              </a:rPr>
              <a:t>Acción del contribuyente</a:t>
            </a:r>
            <a:endParaRPr lang="es-AR" sz="2800" b="1" kern="0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grpSp>
        <p:nvGrpSpPr>
          <p:cNvPr id="7" name="6 Grupo"/>
          <p:cNvGrpSpPr/>
          <p:nvPr/>
        </p:nvGrpSpPr>
        <p:grpSpPr>
          <a:xfrm>
            <a:off x="209044" y="480482"/>
            <a:ext cx="9344532" cy="6084710"/>
            <a:chOff x="209044" y="480482"/>
            <a:chExt cx="9344532" cy="6084710"/>
          </a:xfrm>
        </p:grpSpPr>
        <p:sp>
          <p:nvSpPr>
            <p:cNvPr id="4" name="Marcador de contenido 2"/>
            <p:cNvSpPr txBox="1"/>
            <p:nvPr/>
          </p:nvSpPr>
          <p:spPr>
            <a:xfrm>
              <a:off x="723900" y="569806"/>
              <a:ext cx="8829676" cy="5995386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s-ES" sz="1800" dirty="0" smtClean="0"/>
                <a:t>Si se regularizan los incumplimientos antes del día 10 del mes de vigencia, la evaluación de oficio se realiza automáticamente y la nueva categoría se incorpora en el padrón del mes siguiente.</a:t>
              </a:r>
              <a:endParaRPr lang="es-ES" sz="1800" dirty="0" smtClean="0"/>
            </a:p>
            <a:p>
              <a:pPr algn="just"/>
              <a:r>
                <a:rPr lang="es-ES" sz="1800" dirty="0" smtClean="0"/>
                <a:t>Si regulariza luego del día 10 del mes de vigencia, la nueva categoría se registra en el mes subsiguiente.</a:t>
              </a:r>
              <a:endParaRPr lang="es-ES" sz="1800" dirty="0" smtClean="0"/>
            </a:p>
            <a:p>
              <a:pPr algn="just"/>
              <a:r>
                <a:rPr lang="es-ES" sz="1800" dirty="0" smtClean="0"/>
                <a:t> Si el contribuyente o responsable considera que la categoría de Riesgo Fiscal no se condice con su situación, puede presentar una solicitud de revisión a través del aplicativo disponible en la página Web del Organismo (www.agip.gob.ar), acompañando la prueba documental si correspondiese.</a:t>
              </a:r>
              <a:endParaRPr lang="es-ES" sz="1800" dirty="0" smtClean="0"/>
            </a:p>
            <a:p>
              <a:pPr algn="just"/>
              <a:r>
                <a:rPr lang="es-ES" sz="1800" dirty="0" smtClean="0"/>
                <a:t>La petición se formaliza y se procesa el descargo, verificando la situación fiscal y la procedencia del pedido.</a:t>
              </a:r>
              <a:endParaRPr lang="es-ES" sz="1800" dirty="0" smtClean="0"/>
            </a:p>
            <a:p>
              <a:pPr marL="0" indent="0" algn="just">
                <a:buFont typeface="Arial" panose="020B0604020202020204" pitchFamily="34" charset="0"/>
                <a:buNone/>
              </a:pPr>
              <a:r>
                <a:rPr lang="es-ES" sz="1800" dirty="0" smtClean="0"/>
                <a:t>         * La autoridad puede solicitar documentación adicional y verificar la situación en cualquier momento. </a:t>
              </a:r>
              <a:endParaRPr lang="es-ES" sz="1800" dirty="0" smtClean="0"/>
            </a:p>
            <a:p>
              <a:pPr marL="0" indent="0" algn="just">
                <a:buFont typeface="Arial" panose="020B0604020202020204" pitchFamily="34" charset="0"/>
                <a:buNone/>
              </a:pPr>
              <a:r>
                <a:rPr lang="es-ES" sz="1800" dirty="0" smtClean="0"/>
                <a:t>         * El contribuyente debe responder a los requerimientos en hasta 5 días hábiles desde la notificación.</a:t>
              </a:r>
              <a:endParaRPr lang="es-ES" sz="1800" dirty="0" smtClean="0"/>
            </a:p>
            <a:p>
              <a:pPr marL="0" indent="0" algn="just">
                <a:buFont typeface="Arial" panose="020B0604020202020204" pitchFamily="34" charset="0"/>
                <a:buNone/>
              </a:pPr>
              <a:r>
                <a:rPr lang="es-ES" sz="1800" dirty="0" smtClean="0"/>
                <a:t>         * Luego de analizar el descargo y las constancias, se emite la nueva categoría de riesgo.</a:t>
              </a:r>
              <a:endParaRPr lang="es-ES" sz="1800" dirty="0" smtClean="0"/>
            </a:p>
            <a:p>
              <a:pPr marL="0" indent="0" algn="just">
                <a:buFont typeface="Arial" panose="020B0604020202020204" pitchFamily="34" charset="0"/>
                <a:buNone/>
              </a:pPr>
              <a:r>
                <a:rPr lang="es-ES" sz="1800" dirty="0" smtClean="0"/>
                <a:t>         * La categoría es comunicada al contribuyente y se incluye en el padrón del próximo mes o subsiguiente.</a:t>
              </a:r>
              <a:endParaRPr lang="es-ES" sz="1800" dirty="0" smtClean="0"/>
            </a:p>
            <a:p>
              <a:pPr algn="just"/>
              <a:r>
                <a:rPr lang="es-ES" sz="1800" dirty="0" smtClean="0"/>
                <a:t>En el supuesto que pudieran generarse saldos a favor de considerable magnitud, se procederá con el trámite de atenuación de alícuotas.</a:t>
              </a:r>
              <a:endParaRPr lang="es-AR" sz="1800" dirty="0"/>
            </a:p>
          </p:txBody>
        </p:sp>
        <p:grpSp>
          <p:nvGrpSpPr>
            <p:cNvPr id="5" name="4 Grupo"/>
            <p:cNvGrpSpPr/>
            <p:nvPr/>
          </p:nvGrpSpPr>
          <p:grpSpPr>
            <a:xfrm>
              <a:off x="221210" y="480482"/>
              <a:ext cx="502690" cy="484188"/>
              <a:chOff x="221210" y="514350"/>
              <a:chExt cx="502690" cy="484188"/>
            </a:xfrm>
          </p:grpSpPr>
          <p:sp>
            <p:nvSpPr>
              <p:cNvPr id="6" name="5 Elipse"/>
              <p:cNvSpPr/>
              <p:nvPr/>
            </p:nvSpPr>
            <p:spPr>
              <a:xfrm>
                <a:off x="221210" y="514350"/>
                <a:ext cx="502690" cy="48418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26AA9D">
                    <a:alpha val="7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  <p:pic>
            <p:nvPicPr>
              <p:cNvPr id="5122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4072" y="593172"/>
                <a:ext cx="316966" cy="3265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8" name="7 Grupo"/>
            <p:cNvGrpSpPr/>
            <p:nvPr/>
          </p:nvGrpSpPr>
          <p:grpSpPr>
            <a:xfrm>
              <a:off x="215127" y="1322917"/>
              <a:ext cx="502690" cy="484188"/>
              <a:chOff x="221210" y="514350"/>
              <a:chExt cx="502690" cy="484188"/>
            </a:xfrm>
          </p:grpSpPr>
          <p:sp>
            <p:nvSpPr>
              <p:cNvPr id="9" name="8 Elipse"/>
              <p:cNvSpPr/>
              <p:nvPr/>
            </p:nvSpPr>
            <p:spPr>
              <a:xfrm>
                <a:off x="221210" y="514350"/>
                <a:ext cx="502690" cy="48418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26AA9D">
                    <a:alpha val="7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  <p:pic>
            <p:nvPicPr>
              <p:cNvPr id="10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4072" y="593172"/>
                <a:ext cx="316966" cy="3265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1" name="10 Grupo"/>
            <p:cNvGrpSpPr/>
            <p:nvPr/>
          </p:nvGrpSpPr>
          <p:grpSpPr>
            <a:xfrm>
              <a:off x="215127" y="1928280"/>
              <a:ext cx="502690" cy="484188"/>
              <a:chOff x="221210" y="514350"/>
              <a:chExt cx="502690" cy="484188"/>
            </a:xfrm>
          </p:grpSpPr>
          <p:sp>
            <p:nvSpPr>
              <p:cNvPr id="12" name="11 Elipse"/>
              <p:cNvSpPr/>
              <p:nvPr/>
            </p:nvSpPr>
            <p:spPr>
              <a:xfrm>
                <a:off x="221210" y="514350"/>
                <a:ext cx="502690" cy="48418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26AA9D">
                    <a:alpha val="7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  <p:pic>
            <p:nvPicPr>
              <p:cNvPr id="13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4072" y="593172"/>
                <a:ext cx="316966" cy="3265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4" name="13 Grupo"/>
            <p:cNvGrpSpPr/>
            <p:nvPr/>
          </p:nvGrpSpPr>
          <p:grpSpPr>
            <a:xfrm>
              <a:off x="209044" y="3007791"/>
              <a:ext cx="502690" cy="484188"/>
              <a:chOff x="221210" y="514350"/>
              <a:chExt cx="502690" cy="484188"/>
            </a:xfrm>
          </p:grpSpPr>
          <p:sp>
            <p:nvSpPr>
              <p:cNvPr id="15" name="14 Elipse"/>
              <p:cNvSpPr/>
              <p:nvPr/>
            </p:nvSpPr>
            <p:spPr>
              <a:xfrm>
                <a:off x="221210" y="514350"/>
                <a:ext cx="502690" cy="48418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26AA9D">
                    <a:alpha val="7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  <p:pic>
            <p:nvPicPr>
              <p:cNvPr id="16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4072" y="593172"/>
                <a:ext cx="316966" cy="3265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7" name="16 Grupo"/>
            <p:cNvGrpSpPr/>
            <p:nvPr/>
          </p:nvGrpSpPr>
          <p:grpSpPr>
            <a:xfrm>
              <a:off x="212743" y="5734057"/>
              <a:ext cx="502690" cy="484188"/>
              <a:chOff x="221210" y="514350"/>
              <a:chExt cx="502690" cy="484188"/>
            </a:xfrm>
          </p:grpSpPr>
          <p:sp>
            <p:nvSpPr>
              <p:cNvPr id="18" name="17 Elipse"/>
              <p:cNvSpPr/>
              <p:nvPr/>
            </p:nvSpPr>
            <p:spPr>
              <a:xfrm>
                <a:off x="221210" y="514350"/>
                <a:ext cx="502690" cy="48418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26AA9D">
                    <a:alpha val="7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  <p:pic>
            <p:nvPicPr>
              <p:cNvPr id="19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4072" y="593172"/>
                <a:ext cx="316966" cy="3265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00"/>
            <a:ext cx="9906000" cy="6845300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</p:pic>
      <p:sp>
        <p:nvSpPr>
          <p:cNvPr id="23" name="TextBox 230"/>
          <p:cNvSpPr txBox="1">
            <a:spLocks noChangeArrowheads="1"/>
          </p:cNvSpPr>
          <p:nvPr/>
        </p:nvSpPr>
        <p:spPr bwMode="auto">
          <a:xfrm>
            <a:off x="365377" y="6437311"/>
            <a:ext cx="8466138" cy="335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s-AR" altLang="es-AR" sz="1200" dirty="0">
                <a:solidFill>
                  <a:srgbClr val="000000"/>
                </a:solidFill>
                <a:latin typeface="Liberation Sans" pitchFamily="34" charset="0"/>
                <a:ea typeface="Microsoft YaHei" panose="020B0503020204020204" pitchFamily="34" charset="-122"/>
                <a:cs typeface="Lucida Sans" panose="020B0602030504020204" pitchFamily="34" charset="0"/>
              </a:rPr>
              <a:t>Subdirección General Agentes de Recaudación e </a:t>
            </a:r>
            <a:r>
              <a:rPr lang="es-AR" altLang="es-AR" sz="1200" dirty="0" smtClean="0">
                <a:solidFill>
                  <a:srgbClr val="000000"/>
                </a:solidFill>
                <a:latin typeface="Liberation Sans" pitchFamily="34" charset="0"/>
                <a:ea typeface="Microsoft YaHei" panose="020B0503020204020204" pitchFamily="34" charset="-122"/>
                <a:cs typeface="Lucida Sans" panose="020B0602030504020204" pitchFamily="34" charset="0"/>
              </a:rPr>
              <a:t>Información y Control de Repeticiones y compensaciones</a:t>
            </a:r>
            <a:endParaRPr lang="es-AR" altLang="es-AR" sz="1200" dirty="0">
              <a:solidFill>
                <a:srgbClr val="000000"/>
              </a:solidFill>
              <a:latin typeface="Liberation Sans" pitchFamily="34" charset="0"/>
              <a:ea typeface="Microsoft YaHei" panose="020B0503020204020204" pitchFamily="34" charset="-122"/>
              <a:cs typeface="Lucida Sans" panose="020B0602030504020204" pitchFamily="34" charset="0"/>
            </a:endParaRPr>
          </a:p>
        </p:txBody>
      </p:sp>
      <p:grpSp>
        <p:nvGrpSpPr>
          <p:cNvPr id="6" name="5 Grupo"/>
          <p:cNvGrpSpPr/>
          <p:nvPr/>
        </p:nvGrpSpPr>
        <p:grpSpPr>
          <a:xfrm>
            <a:off x="433113" y="539789"/>
            <a:ext cx="8982350" cy="2907490"/>
            <a:chOff x="433113" y="539789"/>
            <a:chExt cx="8982350" cy="2907490"/>
          </a:xfrm>
        </p:grpSpPr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0258" y="539789"/>
              <a:ext cx="2247145" cy="2907490"/>
            </a:xfrm>
            <a:prstGeom prst="rect">
              <a:avLst/>
            </a:prstGeom>
            <a:noFill/>
            <a:ln>
              <a:noFill/>
            </a:ln>
            <a:effectLst>
              <a:reflection blurRad="6350" stA="50000" endA="300" endPos="55000" dir="5400000" sy="-100000" algn="bl" rotWithShape="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113" y="539789"/>
              <a:ext cx="2247145" cy="2907490"/>
            </a:xfrm>
            <a:prstGeom prst="rect">
              <a:avLst/>
            </a:prstGeom>
            <a:noFill/>
            <a:ln>
              <a:noFill/>
            </a:ln>
            <a:effectLst>
              <a:reflection blurRad="6350" stA="50000" endA="300" endPos="55000" dir="5400000" sy="-100000" algn="bl" rotWithShape="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3322" y="539789"/>
              <a:ext cx="2252141" cy="2907490"/>
            </a:xfrm>
            <a:prstGeom prst="rect">
              <a:avLst/>
            </a:prstGeom>
            <a:noFill/>
            <a:ln>
              <a:noFill/>
            </a:ln>
            <a:effectLst>
              <a:reflection blurRad="6350" stA="50000" endA="300" endPos="55000" dir="5400000" sy="-100000" algn="bl" rotWithShape="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8" name="Straight Connector 5"/>
            <p:cNvCxnSpPr/>
            <p:nvPr/>
          </p:nvCxnSpPr>
          <p:spPr>
            <a:xfrm>
              <a:off x="433113" y="539789"/>
              <a:ext cx="8982350" cy="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7403" y="580641"/>
              <a:ext cx="2235919" cy="2866638"/>
            </a:xfrm>
            <a:prstGeom prst="rect">
              <a:avLst/>
            </a:prstGeom>
            <a:noFill/>
            <a:ln>
              <a:noFill/>
            </a:ln>
            <a:effectLst>
              <a:reflection blurRad="6350" stA="50000" endA="300" endPos="55500" dir="5400000" sy="-100000" algn="bl" rotWithShape="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1 Título"/>
          <p:cNvSpPr txBox="1"/>
          <p:nvPr/>
        </p:nvSpPr>
        <p:spPr>
          <a:xfrm>
            <a:off x="829733" y="4973678"/>
            <a:ext cx="8466138" cy="9488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sz="2400" b="1" kern="0" dirty="0" smtClean="0">
                <a:solidFill>
                  <a:srgbClr val="000000"/>
                </a:solidFill>
                <a:cs typeface="Calibri" panose="020F0502020204030204" pitchFamily="34" charset="0"/>
              </a:rPr>
              <a:t>MUCHAS GRACIAS</a:t>
            </a:r>
            <a:endParaRPr lang="es-AR" sz="24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gen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" y="12700"/>
            <a:ext cx="9906000" cy="6845300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</p:pic>
      <p:grpSp>
        <p:nvGrpSpPr>
          <p:cNvPr id="4" name="3 Grupo"/>
          <p:cNvGrpSpPr/>
          <p:nvPr/>
        </p:nvGrpSpPr>
        <p:grpSpPr>
          <a:xfrm>
            <a:off x="3507331" y="2036952"/>
            <a:ext cx="5284244" cy="1200329"/>
            <a:chOff x="3507331" y="2036952"/>
            <a:chExt cx="5284244" cy="1200329"/>
          </a:xfrm>
        </p:grpSpPr>
        <p:pic>
          <p:nvPicPr>
            <p:cNvPr id="100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2118" y="2295524"/>
              <a:ext cx="555626" cy="595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9" name="18 Grupo"/>
            <p:cNvGrpSpPr/>
            <p:nvPr/>
          </p:nvGrpSpPr>
          <p:grpSpPr>
            <a:xfrm>
              <a:off x="3507331" y="2036952"/>
              <a:ext cx="5284244" cy="1200329"/>
              <a:chOff x="5071961" y="2239870"/>
              <a:chExt cx="5284244" cy="1200329"/>
            </a:xfrm>
          </p:grpSpPr>
          <p:cxnSp>
            <p:nvCxnSpPr>
              <p:cNvPr id="114" name="113 Conector recto"/>
              <p:cNvCxnSpPr/>
              <p:nvPr/>
            </p:nvCxnSpPr>
            <p:spPr>
              <a:xfrm flipV="1">
                <a:off x="5071961" y="2836248"/>
                <a:ext cx="72823" cy="104664"/>
              </a:xfrm>
              <a:prstGeom prst="line">
                <a:avLst/>
              </a:prstGeom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114 Conector recto"/>
              <p:cNvCxnSpPr/>
              <p:nvPr/>
            </p:nvCxnSpPr>
            <p:spPr>
              <a:xfrm flipV="1">
                <a:off x="5144784" y="2793251"/>
                <a:ext cx="311150" cy="38608"/>
              </a:xfrm>
              <a:prstGeom prst="line">
                <a:avLst/>
              </a:prstGeom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69 Elipse"/>
              <p:cNvSpPr/>
              <p:nvPr/>
            </p:nvSpPr>
            <p:spPr>
              <a:xfrm>
                <a:off x="5513084" y="2361323"/>
                <a:ext cx="901635" cy="863856"/>
              </a:xfrm>
              <a:prstGeom prst="ellipse">
                <a:avLst/>
              </a:prstGeom>
              <a:noFill/>
              <a:ln w="76200">
                <a:solidFill>
                  <a:srgbClr val="2AABA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 sz="800" b="1" dirty="0"/>
              </a:p>
            </p:txBody>
          </p:sp>
          <p:sp>
            <p:nvSpPr>
              <p:cNvPr id="14" name="CuadroTexto 13"/>
              <p:cNvSpPr txBox="1"/>
              <p:nvPr/>
            </p:nvSpPr>
            <p:spPr>
              <a:xfrm>
                <a:off x="6638689" y="2239870"/>
                <a:ext cx="3717516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s-ES" sz="2400" dirty="0"/>
                  <a:t>Resolución 52/AGIP/2018,  </a:t>
                </a:r>
                <a:endParaRPr lang="es-ES" sz="2400" dirty="0" smtClean="0"/>
              </a:p>
              <a:p>
                <a:pPr algn="just"/>
                <a:r>
                  <a:rPr lang="es-ES" sz="2400" dirty="0" smtClean="0"/>
                  <a:t>modificada </a:t>
                </a:r>
                <a:r>
                  <a:rPr lang="es-ES" sz="2400" dirty="0"/>
                  <a:t>por Resolución 209/AGIP/2020</a:t>
                </a:r>
                <a:r>
                  <a:rPr lang="es-AR" sz="2400" dirty="0"/>
                  <a:t>. </a:t>
                </a:r>
                <a:endParaRPr lang="es-AR" sz="2400" dirty="0"/>
              </a:p>
            </p:txBody>
          </p:sp>
        </p:grpSp>
      </p:grpSp>
      <p:grpSp>
        <p:nvGrpSpPr>
          <p:cNvPr id="5" name="4 Grupo"/>
          <p:cNvGrpSpPr/>
          <p:nvPr/>
        </p:nvGrpSpPr>
        <p:grpSpPr>
          <a:xfrm>
            <a:off x="3505200" y="4317764"/>
            <a:ext cx="5314950" cy="894151"/>
            <a:chOff x="3505200" y="4317764"/>
            <a:chExt cx="5314950" cy="894151"/>
          </a:xfrm>
        </p:grpSpPr>
        <p:pic>
          <p:nvPicPr>
            <p:cNvPr id="9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2132" y="4421702"/>
              <a:ext cx="696741" cy="696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" name="19 Grupo"/>
            <p:cNvGrpSpPr/>
            <p:nvPr/>
          </p:nvGrpSpPr>
          <p:grpSpPr>
            <a:xfrm>
              <a:off x="3505200" y="4317764"/>
              <a:ext cx="5314950" cy="894151"/>
              <a:chOff x="5118194" y="3652515"/>
              <a:chExt cx="5314950" cy="894151"/>
            </a:xfrm>
          </p:grpSpPr>
          <p:sp>
            <p:nvSpPr>
              <p:cNvPr id="12" name="CuadroTexto 11"/>
              <p:cNvSpPr txBox="1"/>
              <p:nvPr/>
            </p:nvSpPr>
            <p:spPr>
              <a:xfrm>
                <a:off x="6715628" y="3652515"/>
                <a:ext cx="3717516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571500" indent="-571500"/>
                <a:r>
                  <a:rPr lang="es-ES" sz="2400" dirty="0" smtClean="0"/>
                  <a:t>Artículo </a:t>
                </a:r>
                <a:r>
                  <a:rPr lang="es-ES" sz="2400" dirty="0"/>
                  <a:t>27 </a:t>
                </a:r>
                <a:r>
                  <a:rPr lang="es-ES" sz="2400" dirty="0" smtClean="0"/>
                  <a:t>Código </a:t>
                </a:r>
                <a:r>
                  <a:rPr lang="es-ES" sz="2400" dirty="0"/>
                  <a:t>Fiscal </a:t>
                </a:r>
                <a:r>
                  <a:rPr lang="es-ES" sz="2400" dirty="0" smtClean="0"/>
                  <a:t>(T.O. </a:t>
                </a:r>
                <a:r>
                  <a:rPr lang="es-ES" sz="2400" dirty="0"/>
                  <a:t>2025)</a:t>
                </a:r>
                <a:endParaRPr lang="es-AR" sz="2400" dirty="0"/>
              </a:p>
            </p:txBody>
          </p:sp>
          <p:cxnSp>
            <p:nvCxnSpPr>
              <p:cNvPr id="137" name="136 Conector recto"/>
              <p:cNvCxnSpPr/>
              <p:nvPr/>
            </p:nvCxnSpPr>
            <p:spPr>
              <a:xfrm>
                <a:off x="5118194" y="3915605"/>
                <a:ext cx="74188" cy="91927"/>
              </a:xfrm>
              <a:prstGeom prst="line">
                <a:avLst/>
              </a:prstGeom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137 Conector recto"/>
              <p:cNvCxnSpPr/>
              <p:nvPr/>
            </p:nvCxnSpPr>
            <p:spPr>
              <a:xfrm>
                <a:off x="5192382" y="4007532"/>
                <a:ext cx="375813" cy="70303"/>
              </a:xfrm>
              <a:prstGeom prst="line">
                <a:avLst/>
              </a:prstGeom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66 Elipse"/>
              <p:cNvSpPr/>
              <p:nvPr/>
            </p:nvSpPr>
            <p:spPr>
              <a:xfrm>
                <a:off x="5570031" y="3682810"/>
                <a:ext cx="901635" cy="863856"/>
              </a:xfrm>
              <a:prstGeom prst="ellipse">
                <a:avLst/>
              </a:prstGeom>
              <a:noFill/>
              <a:ln w="76200">
                <a:solidFill>
                  <a:srgbClr val="A77D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 sz="800" b="1" dirty="0"/>
              </a:p>
            </p:txBody>
          </p:sp>
        </p:grpSp>
      </p:grpSp>
      <p:sp>
        <p:nvSpPr>
          <p:cNvPr id="98" name="1 Título"/>
          <p:cNvSpPr txBox="1"/>
          <p:nvPr/>
        </p:nvSpPr>
        <p:spPr>
          <a:xfrm>
            <a:off x="1000125" y="642666"/>
            <a:ext cx="7934325" cy="6813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sz="3600" b="1" kern="0" dirty="0" smtClean="0">
                <a:solidFill>
                  <a:srgbClr val="000000"/>
                </a:solidFill>
                <a:cs typeface="Calibri" panose="020F0502020204030204" pitchFamily="34" charset="0"/>
              </a:rPr>
              <a:t>Sustento Normativo</a:t>
            </a:r>
            <a:endParaRPr lang="es-AR" sz="3600" b="1" dirty="0">
              <a:latin typeface="+mn-lt"/>
            </a:endParaRPr>
          </a:p>
        </p:txBody>
      </p:sp>
      <p:grpSp>
        <p:nvGrpSpPr>
          <p:cNvPr id="7" name="6 Grupo"/>
          <p:cNvGrpSpPr/>
          <p:nvPr/>
        </p:nvGrpSpPr>
        <p:grpSpPr>
          <a:xfrm>
            <a:off x="1247656" y="2369983"/>
            <a:ext cx="2630276" cy="2587428"/>
            <a:chOff x="1247656" y="2369983"/>
            <a:chExt cx="2630276" cy="2587428"/>
          </a:xfrm>
        </p:grpSpPr>
        <p:grpSp>
          <p:nvGrpSpPr>
            <p:cNvPr id="22" name="21 Grupo"/>
            <p:cNvGrpSpPr/>
            <p:nvPr/>
          </p:nvGrpSpPr>
          <p:grpSpPr>
            <a:xfrm>
              <a:off x="1247656" y="2369983"/>
              <a:ext cx="2630276" cy="2587428"/>
              <a:chOff x="2562106" y="2192183"/>
              <a:chExt cx="2630276" cy="2587428"/>
            </a:xfrm>
          </p:grpSpPr>
          <p:sp>
            <p:nvSpPr>
              <p:cNvPr id="95" name="94 Elipse"/>
              <p:cNvSpPr/>
              <p:nvPr/>
            </p:nvSpPr>
            <p:spPr>
              <a:xfrm>
                <a:off x="2636507" y="2400842"/>
                <a:ext cx="2324101" cy="2191431"/>
              </a:xfrm>
              <a:prstGeom prst="ellipse">
                <a:avLst/>
              </a:prstGeom>
              <a:noFill/>
              <a:ln w="76200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 sz="800" b="1" dirty="0"/>
              </a:p>
            </p:txBody>
          </p:sp>
          <p:grpSp>
            <p:nvGrpSpPr>
              <p:cNvPr id="154" name="153 Grupo"/>
              <p:cNvGrpSpPr/>
              <p:nvPr/>
            </p:nvGrpSpPr>
            <p:grpSpPr>
              <a:xfrm>
                <a:off x="2562106" y="2192183"/>
                <a:ext cx="2630276" cy="2587309"/>
                <a:chOff x="2074669" y="2681988"/>
                <a:chExt cx="2630276" cy="2587309"/>
              </a:xfrm>
            </p:grpSpPr>
            <p:grpSp>
              <p:nvGrpSpPr>
                <p:cNvPr id="71" name="Grupo 184"/>
                <p:cNvGrpSpPr/>
                <p:nvPr/>
              </p:nvGrpSpPr>
              <p:grpSpPr>
                <a:xfrm>
                  <a:off x="2320358" y="3374123"/>
                  <a:ext cx="1717958" cy="1598161"/>
                  <a:chOff x="1140482" y="3904495"/>
                  <a:chExt cx="1941025" cy="1863597"/>
                </a:xfrm>
              </p:grpSpPr>
              <p:grpSp>
                <p:nvGrpSpPr>
                  <p:cNvPr id="72" name="Grupo 176"/>
                  <p:cNvGrpSpPr/>
                  <p:nvPr/>
                </p:nvGrpSpPr>
                <p:grpSpPr>
                  <a:xfrm>
                    <a:off x="1140482" y="3934483"/>
                    <a:ext cx="1604086" cy="1833609"/>
                    <a:chOff x="777262" y="3639552"/>
                    <a:chExt cx="1604086" cy="1833609"/>
                  </a:xfrm>
                </p:grpSpPr>
                <p:grpSp>
                  <p:nvGrpSpPr>
                    <p:cNvPr id="84" name="Grupo 175"/>
                    <p:cNvGrpSpPr/>
                    <p:nvPr/>
                  </p:nvGrpSpPr>
                  <p:grpSpPr>
                    <a:xfrm rot="5612460">
                      <a:off x="711752" y="4152476"/>
                      <a:ext cx="435954" cy="304934"/>
                      <a:chOff x="1995952" y="4574738"/>
                      <a:chExt cx="435954" cy="304934"/>
                    </a:xfrm>
                    <a:solidFill>
                      <a:schemeClr val="bg2">
                        <a:lumMod val="25000"/>
                      </a:schemeClr>
                    </a:solidFill>
                  </p:grpSpPr>
                  <p:sp>
                    <p:nvSpPr>
                      <p:cNvPr id="90" name="Elipse 169"/>
                      <p:cNvSpPr/>
                      <p:nvPr/>
                    </p:nvSpPr>
                    <p:spPr>
                      <a:xfrm>
                        <a:off x="2257515" y="4574738"/>
                        <a:ext cx="174391" cy="18216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s-AR">
                          <a:solidFill>
                            <a:schemeClr val="bg1"/>
                          </a:solidFill>
                        </a:endParaRPr>
                      </a:p>
                    </p:txBody>
                  </p:sp>
                  <p:sp>
                    <p:nvSpPr>
                      <p:cNvPr id="91" name="Elipse 170"/>
                      <p:cNvSpPr/>
                      <p:nvPr/>
                    </p:nvSpPr>
                    <p:spPr>
                      <a:xfrm>
                        <a:off x="1995952" y="4697508"/>
                        <a:ext cx="174391" cy="182164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s-AR">
                          <a:solidFill>
                            <a:schemeClr val="bg1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85" name="Grupo 174"/>
                    <p:cNvGrpSpPr/>
                    <p:nvPr/>
                  </p:nvGrpSpPr>
                  <p:grpSpPr>
                    <a:xfrm>
                      <a:off x="921688" y="3639552"/>
                      <a:ext cx="548335" cy="358272"/>
                      <a:chOff x="1323276" y="4636669"/>
                      <a:chExt cx="548335" cy="358272"/>
                    </a:xfrm>
                  </p:grpSpPr>
                  <p:sp>
                    <p:nvSpPr>
                      <p:cNvPr id="87" name="Elipse 171"/>
                      <p:cNvSpPr/>
                      <p:nvPr/>
                    </p:nvSpPr>
                    <p:spPr>
                      <a:xfrm>
                        <a:off x="1635722" y="4636669"/>
                        <a:ext cx="235889" cy="216138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s-AR">
                          <a:solidFill>
                            <a:schemeClr val="bg1"/>
                          </a:solidFill>
                        </a:endParaRPr>
                      </a:p>
                    </p:txBody>
                  </p:sp>
                  <p:sp>
                    <p:nvSpPr>
                      <p:cNvPr id="88" name="Elipse 172"/>
                      <p:cNvSpPr/>
                      <p:nvPr/>
                    </p:nvSpPr>
                    <p:spPr>
                      <a:xfrm>
                        <a:off x="1323276" y="4778803"/>
                        <a:ext cx="235889" cy="216138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s-AR">
                          <a:solidFill>
                            <a:schemeClr val="bg1"/>
                          </a:solidFill>
                        </a:endParaRPr>
                      </a:p>
                    </p:txBody>
                  </p:sp>
                </p:grpSp>
                <p:pic>
                  <p:nvPicPr>
                    <p:cNvPr id="79" name="Gráfico 154" descr="Lupa con relleno sólido"/>
                    <p:cNvPicPr>
                      <a:picLocks noChangeAspect="1"/>
                    </p:cNvPicPr>
                    <p:nvPr/>
                  </p:nvPicPr>
                  <p:blipFill>
                    <a:blip r:embed="rId4">
                      <a:extLst>
                        <a:ext uri="{96DAC541-7B7A-43D3-8B79-37D633B846F1}">
                          <asvg:svgBlip xmlns:asvg="http://schemas.microsoft.com/office/drawing/2016/SVG/main" r:embed="rId5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 rot="5796307">
                      <a:off x="998456" y="4090270"/>
                      <a:ext cx="1378327" cy="1387456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74" name="Elipse 178"/>
                  <p:cNvSpPr/>
                  <p:nvPr/>
                </p:nvSpPr>
                <p:spPr>
                  <a:xfrm rot="18400737">
                    <a:off x="2823074" y="3899626"/>
                    <a:ext cx="253564" cy="263302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AR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94" name="93 Elipse"/>
                <p:cNvSpPr/>
                <p:nvPr/>
              </p:nvSpPr>
              <p:spPr>
                <a:xfrm>
                  <a:off x="2087402" y="2818236"/>
                  <a:ext cx="2458793" cy="2331219"/>
                </a:xfrm>
                <a:prstGeom prst="ellipse">
                  <a:avLst/>
                </a:prstGeom>
                <a:noFill/>
                <a:ln w="76200"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AR" sz="800" b="1" dirty="0"/>
                </a:p>
              </p:txBody>
            </p:sp>
            <p:sp>
              <p:nvSpPr>
                <p:cNvPr id="3" name="2 Arco"/>
                <p:cNvSpPr/>
                <p:nvPr/>
              </p:nvSpPr>
              <p:spPr>
                <a:xfrm>
                  <a:off x="2074669" y="2681988"/>
                  <a:ext cx="2630276" cy="2587309"/>
                </a:xfrm>
                <a:prstGeom prst="arc">
                  <a:avLst>
                    <a:gd name="adj1" fmla="val 16005743"/>
                    <a:gd name="adj2" fmla="val 5636388"/>
                  </a:avLst>
                </a:prstGeom>
                <a:ln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s-AR"/>
                </a:p>
              </p:txBody>
            </p:sp>
            <p:cxnSp>
              <p:nvCxnSpPr>
                <p:cNvPr id="6" name="5 Conector recto"/>
                <p:cNvCxnSpPr>
                  <a:stCxn id="3" idx="0"/>
                  <a:endCxn id="94" idx="0"/>
                </p:cNvCxnSpPr>
                <p:nvPr/>
              </p:nvCxnSpPr>
              <p:spPr>
                <a:xfrm>
                  <a:off x="3316741" y="2683986"/>
                  <a:ext cx="58" cy="134250"/>
                </a:xfrm>
                <a:prstGeom prst="line">
                  <a:avLst/>
                </a:prstGeom>
                <a:ln>
                  <a:solidFill>
                    <a:schemeClr val="bg2">
                      <a:lumMod val="9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6" name="95 Conector recto"/>
              <p:cNvCxnSpPr/>
              <p:nvPr/>
            </p:nvCxnSpPr>
            <p:spPr>
              <a:xfrm>
                <a:off x="3794595" y="4645361"/>
                <a:ext cx="58" cy="134250"/>
              </a:xfrm>
              <a:prstGeom prst="line">
                <a:avLst/>
              </a:prstGeom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19337" r="8477" b="8388"/>
            <a:stretch>
              <a:fillRect/>
            </a:stretch>
          </p:blipFill>
          <p:spPr bwMode="auto">
            <a:xfrm>
              <a:off x="2299262" y="2788079"/>
              <a:ext cx="795519" cy="765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n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" y="12700"/>
            <a:ext cx="9906000" cy="6845300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</p:pic>
      <p:sp>
        <p:nvSpPr>
          <p:cNvPr id="19" name="18 CuadroTexto"/>
          <p:cNvSpPr txBox="1"/>
          <p:nvPr/>
        </p:nvSpPr>
        <p:spPr>
          <a:xfrm>
            <a:off x="1590621" y="5365750"/>
            <a:ext cx="6756400" cy="1302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200" dirty="0"/>
              <a:t>Estará determinado </a:t>
            </a:r>
            <a:r>
              <a:rPr lang="es-ES" sz="2200" dirty="0" smtClean="0"/>
              <a:t>por los </a:t>
            </a:r>
            <a:r>
              <a:rPr lang="es-ES" sz="2200" dirty="0"/>
              <a:t>parámetros de incumplimientos establecidos en el </a:t>
            </a:r>
            <a:r>
              <a:rPr lang="es-ES" sz="2200" dirty="0" smtClean="0"/>
              <a:t>Anexo </a:t>
            </a:r>
            <a:r>
              <a:rPr lang="es-ES" sz="2200" dirty="0"/>
              <a:t>I de la Resolución </a:t>
            </a:r>
            <a:r>
              <a:rPr lang="es-ES" sz="2200" dirty="0" smtClean="0"/>
              <a:t>52/AGIP/2018</a:t>
            </a:r>
            <a:r>
              <a:rPr lang="es-ES" sz="2400" dirty="0" smtClean="0"/>
              <a:t>.</a:t>
            </a:r>
            <a:endParaRPr lang="es-ES" sz="2400" dirty="0"/>
          </a:p>
          <a:p>
            <a:endParaRPr lang="es-AR" dirty="0"/>
          </a:p>
        </p:txBody>
      </p:sp>
      <p:grpSp>
        <p:nvGrpSpPr>
          <p:cNvPr id="20" name="19 Grupo"/>
          <p:cNvGrpSpPr/>
          <p:nvPr/>
        </p:nvGrpSpPr>
        <p:grpSpPr>
          <a:xfrm>
            <a:off x="1705639" y="1797724"/>
            <a:ext cx="6329520" cy="3281842"/>
            <a:chOff x="1710530" y="1796236"/>
            <a:chExt cx="6329520" cy="3281842"/>
          </a:xfrm>
        </p:grpSpPr>
        <p:sp>
          <p:nvSpPr>
            <p:cNvPr id="10" name="9 CuadroTexto"/>
            <p:cNvSpPr txBox="1"/>
            <p:nvPr/>
          </p:nvSpPr>
          <p:spPr>
            <a:xfrm>
              <a:off x="6860855" y="3738974"/>
              <a:ext cx="11791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AR" sz="14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MUY ALTO</a:t>
              </a:r>
              <a:endParaRPr lang="es-AR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4530386" y="1796236"/>
              <a:ext cx="8464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AR" sz="14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MEDIO</a:t>
              </a:r>
              <a:endParaRPr lang="es-AR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1710530" y="3738974"/>
              <a:ext cx="134683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AR" sz="14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MUY BAJO</a:t>
              </a:r>
              <a:endParaRPr lang="es-AR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16" name="15 Grupo"/>
            <p:cNvGrpSpPr/>
            <p:nvPr/>
          </p:nvGrpSpPr>
          <p:grpSpPr>
            <a:xfrm>
              <a:off x="2937191" y="2104013"/>
              <a:ext cx="4018816" cy="2974065"/>
              <a:chOff x="3043793" y="3512820"/>
              <a:chExt cx="3826510" cy="2928938"/>
            </a:xfrm>
          </p:grpSpPr>
          <p:pic>
            <p:nvPicPr>
              <p:cNvPr id="5122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696" t="29954" r="27638"/>
              <a:stretch>
                <a:fillRect/>
              </a:stretch>
            </p:blipFill>
            <p:spPr bwMode="auto">
              <a:xfrm>
                <a:off x="3043793" y="3512820"/>
                <a:ext cx="3826510" cy="2928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8 Elipse"/>
              <p:cNvSpPr/>
              <p:nvPr/>
            </p:nvSpPr>
            <p:spPr>
              <a:xfrm>
                <a:off x="4622522" y="5274527"/>
                <a:ext cx="686355" cy="43898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</p:grpSp>
        <p:sp>
          <p:nvSpPr>
            <p:cNvPr id="15" name="14 CuadroTexto"/>
            <p:cNvSpPr txBox="1"/>
            <p:nvPr/>
          </p:nvSpPr>
          <p:spPr>
            <a:xfrm>
              <a:off x="6353174" y="2443937"/>
              <a:ext cx="7391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AR" sz="14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ALTO</a:t>
              </a:r>
              <a:endParaRPr lang="es-AR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2829086" y="2443936"/>
              <a:ext cx="6816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AR" sz="14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BAJO</a:t>
              </a:r>
              <a:endParaRPr lang="es-AR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22" name="1 Título"/>
          <p:cNvSpPr txBox="1"/>
          <p:nvPr/>
        </p:nvSpPr>
        <p:spPr>
          <a:xfrm>
            <a:off x="1000125" y="447933"/>
            <a:ext cx="7934325" cy="6813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sz="2800" b="1" kern="0" dirty="0" smtClean="0">
                <a:solidFill>
                  <a:srgbClr val="000000"/>
                </a:solidFill>
                <a:cs typeface="Calibri" panose="020F0502020204030204" pitchFamily="34" charset="0"/>
              </a:rPr>
              <a:t>Nivel de Riesgo Fiscal</a:t>
            </a:r>
            <a:endParaRPr lang="es-AR" sz="28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n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" y="12700"/>
            <a:ext cx="9906000" cy="6845300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</p:pic>
      <p:grpSp>
        <p:nvGrpSpPr>
          <p:cNvPr id="2" name="1 Grupo"/>
          <p:cNvGrpSpPr/>
          <p:nvPr/>
        </p:nvGrpSpPr>
        <p:grpSpPr>
          <a:xfrm>
            <a:off x="1000125" y="354800"/>
            <a:ext cx="7934325" cy="5037361"/>
            <a:chOff x="1000125" y="354800"/>
            <a:chExt cx="7934325" cy="5037361"/>
          </a:xfrm>
        </p:grpSpPr>
        <p:grpSp>
          <p:nvGrpSpPr>
            <p:cNvPr id="26" name="25 Grupo"/>
            <p:cNvGrpSpPr/>
            <p:nvPr/>
          </p:nvGrpSpPr>
          <p:grpSpPr>
            <a:xfrm>
              <a:off x="3122282" y="2002173"/>
              <a:ext cx="3661436" cy="3389988"/>
              <a:chOff x="2730897" y="1295062"/>
              <a:chExt cx="4444205" cy="4321659"/>
            </a:xfrm>
          </p:grpSpPr>
          <p:pic>
            <p:nvPicPr>
              <p:cNvPr id="5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30897" y="1295062"/>
                <a:ext cx="4444205" cy="43216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9 Elipse"/>
              <p:cNvSpPr/>
              <p:nvPr/>
            </p:nvSpPr>
            <p:spPr>
              <a:xfrm>
                <a:off x="4053562" y="2539153"/>
                <a:ext cx="1798876" cy="168895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  <p:pic>
            <p:nvPicPr>
              <p:cNvPr id="16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395" t="23721" r="67810" b="67666"/>
              <a:stretch>
                <a:fillRect/>
              </a:stretch>
            </p:blipFill>
            <p:spPr bwMode="auto">
              <a:xfrm>
                <a:off x="3355722" y="1867593"/>
                <a:ext cx="854983" cy="6202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395" t="23721" r="67810" b="67666"/>
              <a:stretch>
                <a:fillRect/>
              </a:stretch>
            </p:blipFill>
            <p:spPr bwMode="auto">
              <a:xfrm>
                <a:off x="3911150" y="2377813"/>
                <a:ext cx="303431" cy="220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9898" t="23875" r="19116" b="68134"/>
              <a:stretch>
                <a:fillRect/>
              </a:stretch>
            </p:blipFill>
            <p:spPr bwMode="auto">
              <a:xfrm>
                <a:off x="5852437" y="1867593"/>
                <a:ext cx="734024" cy="575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575" t="63623" r="69622" b="28892"/>
              <a:stretch>
                <a:fillRect/>
              </a:stretch>
            </p:blipFill>
            <p:spPr bwMode="auto">
              <a:xfrm>
                <a:off x="3293692" y="4396862"/>
                <a:ext cx="880312" cy="545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182" t="66657" r="19227" b="26839"/>
              <a:stretch>
                <a:fillRect/>
              </a:stretch>
            </p:blipFill>
            <p:spPr bwMode="auto">
              <a:xfrm>
                <a:off x="5791176" y="4459171"/>
                <a:ext cx="838707" cy="4835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7" name="1 Título"/>
            <p:cNvSpPr txBox="1"/>
            <p:nvPr/>
          </p:nvSpPr>
          <p:spPr>
            <a:xfrm>
              <a:off x="1000125" y="354800"/>
              <a:ext cx="7934325" cy="68138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5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s-AR" sz="2800" b="1" kern="0" dirty="0" smtClean="0">
                  <a:solidFill>
                    <a:srgbClr val="000000"/>
                  </a:solidFill>
                  <a:cs typeface="Calibri" panose="020F0502020204030204" pitchFamily="34" charset="0"/>
                </a:rPr>
                <a:t>Evaluación de los parámetros</a:t>
              </a:r>
              <a:endParaRPr lang="es-AR" sz="2800" b="1" dirty="0">
                <a:latin typeface="+mn-lt"/>
              </a:endParaRPr>
            </a:p>
          </p:txBody>
        </p:sp>
      </p:grpSp>
      <p:sp>
        <p:nvSpPr>
          <p:cNvPr id="11" name="10 CuadroTexto"/>
          <p:cNvSpPr txBox="1"/>
          <p:nvPr/>
        </p:nvSpPr>
        <p:spPr>
          <a:xfrm>
            <a:off x="6334529" y="1531982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ES" sz="1800" dirty="0"/>
              <a:t>Aplicables a </a:t>
            </a:r>
            <a:r>
              <a:rPr lang="es-ES" sz="1800" dirty="0" smtClean="0"/>
              <a:t>una antigüedad superior a </a:t>
            </a:r>
            <a:r>
              <a:rPr lang="es-ES" sz="1800" dirty="0"/>
              <a:t>6 meses </a:t>
            </a:r>
            <a:endParaRPr lang="en-US" sz="18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1346359" y="1527947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ES" sz="1800" dirty="0"/>
              <a:t>Plazo de veinticuatro (24) meses, o desde el inicio de actividad </a:t>
            </a:r>
            <a:endParaRPr lang="en-US" sz="18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6334529" y="4934280"/>
            <a:ext cx="27305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ES" sz="1800" dirty="0"/>
              <a:t>En caso de </a:t>
            </a:r>
            <a:r>
              <a:rPr lang="es-ES" sz="1800" dirty="0" smtClean="0"/>
              <a:t>encuadrar </a:t>
            </a:r>
            <a:r>
              <a:rPr lang="es-ES" sz="1800" dirty="0"/>
              <a:t>en más de un nivel, se incluirá al </a:t>
            </a:r>
            <a:r>
              <a:rPr lang="es-ES" sz="1800" dirty="0" smtClean="0"/>
              <a:t>mismo, </a:t>
            </a:r>
            <a:r>
              <a:rPr lang="es-ES" sz="1800" dirty="0"/>
              <a:t>en el escalón de riesgo superior</a:t>
            </a:r>
            <a:endParaRPr lang="en-US" sz="18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885084" y="4934280"/>
            <a:ext cx="27008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ES" sz="1800" dirty="0"/>
              <a:t>Hasta los </a:t>
            </a:r>
            <a:r>
              <a:rPr lang="es-ES" sz="1800" dirty="0" smtClean="0"/>
              <a:t>vencimientos </a:t>
            </a:r>
            <a:r>
              <a:rPr lang="es-ES" sz="1800" dirty="0"/>
              <a:t>operados en los dos meses inmediatos anteriores a la calificación.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45300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</p:pic>
      <p:sp>
        <p:nvSpPr>
          <p:cNvPr id="4" name="Marcador de contenido 2"/>
          <p:cNvSpPr>
            <a:spLocks noGrp="1"/>
          </p:cNvSpPr>
          <p:nvPr>
            <p:ph idx="1"/>
          </p:nvPr>
        </p:nvSpPr>
        <p:spPr>
          <a:xfrm>
            <a:off x="640555" y="1067595"/>
            <a:ext cx="8922545" cy="5585619"/>
          </a:xfrm>
        </p:spPr>
        <p:txBody>
          <a:bodyPr anchor="ctr">
            <a:normAutofit/>
          </a:bodyPr>
          <a:lstStyle/>
          <a:p>
            <a:r>
              <a:rPr lang="es-ES" sz="1800" dirty="0"/>
              <a:t>Falta </a:t>
            </a:r>
            <a:r>
              <a:rPr lang="es-ES" sz="1800" dirty="0" smtClean="0"/>
              <a:t>de </a:t>
            </a:r>
            <a:r>
              <a:rPr lang="es-ES" sz="1800" dirty="0"/>
              <a:t>inscripción en el impuesto sobre los ingresos brutos</a:t>
            </a:r>
            <a:endParaRPr lang="es-ES" sz="1800" dirty="0"/>
          </a:p>
          <a:p>
            <a:r>
              <a:rPr lang="es-ES" sz="1800" dirty="0"/>
              <a:t>Falta de presentación de Declaración Jurada Anual </a:t>
            </a:r>
            <a:endParaRPr lang="es-ES" sz="1800" dirty="0"/>
          </a:p>
          <a:p>
            <a:r>
              <a:rPr lang="es-ES" sz="1800" dirty="0"/>
              <a:t>Falta de presentación de Declaración Jurada Mensual</a:t>
            </a:r>
            <a:endParaRPr lang="es-ES" sz="1800" dirty="0"/>
          </a:p>
          <a:p>
            <a:pPr algn="just"/>
            <a:r>
              <a:rPr lang="es-ES" sz="1800" dirty="0"/>
              <a:t>Falta de pago de Declaraciones Juradas del Impuesto </a:t>
            </a:r>
            <a:r>
              <a:rPr lang="es-ES" sz="1800" dirty="0" smtClean="0"/>
              <a:t>sobre </a:t>
            </a:r>
            <a:r>
              <a:rPr lang="es-ES" sz="1800" dirty="0"/>
              <a:t>los ingresos Brutos</a:t>
            </a:r>
            <a:endParaRPr lang="es-ES" sz="1800" dirty="0"/>
          </a:p>
          <a:p>
            <a:r>
              <a:rPr lang="es-ES" sz="1800" dirty="0"/>
              <a:t>Presentación de Declaración Jurada en 0 </a:t>
            </a:r>
            <a:endParaRPr lang="es-ES" sz="1800" dirty="0"/>
          </a:p>
          <a:p>
            <a:r>
              <a:rPr lang="es-ES" sz="1800" dirty="0"/>
              <a:t>Presentación de Declaración Jurada fuera de término como contribuyente del Impuesto Sobre los Ingresos Brutos.</a:t>
            </a:r>
            <a:endParaRPr lang="es-ES" sz="1800" dirty="0"/>
          </a:p>
          <a:p>
            <a:r>
              <a:rPr lang="es-ES" sz="1800" dirty="0"/>
              <a:t>Presentación de Declaraciones Juradas con deducciones no admitidas</a:t>
            </a:r>
            <a:endParaRPr lang="es-ES" sz="1800" dirty="0"/>
          </a:p>
          <a:p>
            <a:r>
              <a:rPr lang="es-ES" sz="1800" dirty="0"/>
              <a:t>Presentación de Declaraciones Juradas con inconsistencias.</a:t>
            </a:r>
            <a:endParaRPr lang="es-ES" sz="1800" dirty="0"/>
          </a:p>
          <a:p>
            <a:r>
              <a:rPr lang="es-ES" sz="1800" dirty="0"/>
              <a:t>Rectificación de Declaraciones Juradas</a:t>
            </a:r>
            <a:endParaRPr lang="es-ES" sz="1800" dirty="0"/>
          </a:p>
          <a:p>
            <a:r>
              <a:rPr lang="es-ES" sz="1800" dirty="0"/>
              <a:t>Aplicación de Alícuotas no adecuadas al encuadramiento de la actividad</a:t>
            </a:r>
            <a:endParaRPr lang="es-ES" sz="1800" dirty="0"/>
          </a:p>
          <a:p>
            <a:r>
              <a:rPr lang="es-ES" sz="1800" dirty="0"/>
              <a:t>Planes de regularización de deuda caducos</a:t>
            </a:r>
            <a:endParaRPr lang="es-ES" sz="1800" dirty="0"/>
          </a:p>
          <a:p>
            <a:r>
              <a:rPr lang="es-ES" sz="1800" dirty="0"/>
              <a:t>Sujetos excluidos de Oficio del Régimen Simplificado</a:t>
            </a:r>
            <a:endParaRPr lang="es-ES" sz="1800" dirty="0"/>
          </a:p>
          <a:p>
            <a:r>
              <a:rPr lang="es-ES" sz="1800" dirty="0"/>
              <a:t>Incumplimiento de empadronamiento </a:t>
            </a:r>
            <a:r>
              <a:rPr lang="es-ES" sz="1800" dirty="0" smtClean="0"/>
              <a:t>- Anuncios </a:t>
            </a:r>
            <a:r>
              <a:rPr lang="es-ES" sz="1800" dirty="0"/>
              <a:t>Publicitarios</a:t>
            </a:r>
            <a:endParaRPr lang="es-ES" sz="1800" dirty="0"/>
          </a:p>
          <a:p>
            <a:r>
              <a:rPr lang="es-ES" sz="1800" dirty="0"/>
              <a:t>Falta de respuesta al cuestionario Electrónico, secuencial y automatizado de la aplicación fiscalización electrónica AGIP</a:t>
            </a:r>
            <a:endParaRPr lang="es-ES" sz="1800" dirty="0"/>
          </a:p>
          <a:p>
            <a:pPr marL="0" indent="0">
              <a:buNone/>
            </a:pPr>
            <a:endParaRPr lang="es-AR" sz="1500" dirty="0"/>
          </a:p>
        </p:txBody>
      </p:sp>
      <p:sp>
        <p:nvSpPr>
          <p:cNvPr id="7" name="1 Título"/>
          <p:cNvSpPr txBox="1"/>
          <p:nvPr/>
        </p:nvSpPr>
        <p:spPr>
          <a:xfrm>
            <a:off x="190501" y="100872"/>
            <a:ext cx="9525000" cy="6813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/>
              <a:t>Parámetros como contribuyente del Impuesto </a:t>
            </a:r>
            <a:endParaRPr lang="es-ES" sz="2800" b="1" dirty="0" smtClean="0"/>
          </a:p>
          <a:p>
            <a:r>
              <a:rPr lang="es-ES" sz="2800" b="1" dirty="0" smtClean="0"/>
              <a:t>sobre </a:t>
            </a:r>
            <a:r>
              <a:rPr lang="es-ES" sz="2800" b="1" dirty="0"/>
              <a:t>los </a:t>
            </a:r>
            <a:r>
              <a:rPr lang="es-ES" sz="2800" b="1" dirty="0" smtClean="0"/>
              <a:t>Ingresos </a:t>
            </a:r>
            <a:r>
              <a:rPr lang="es-ES" sz="2800" b="1" dirty="0"/>
              <a:t>Brutos</a:t>
            </a:r>
            <a:endParaRPr lang="es-AR" sz="2800" b="1" dirty="0"/>
          </a:p>
        </p:txBody>
      </p:sp>
      <p:grpSp>
        <p:nvGrpSpPr>
          <p:cNvPr id="2" name="1 Grupo"/>
          <p:cNvGrpSpPr/>
          <p:nvPr/>
        </p:nvGrpSpPr>
        <p:grpSpPr>
          <a:xfrm>
            <a:off x="355599" y="993775"/>
            <a:ext cx="350045" cy="5144579"/>
            <a:chOff x="355599" y="993775"/>
            <a:chExt cx="350045" cy="5144579"/>
          </a:xfrm>
        </p:grpSpPr>
        <p:pic>
          <p:nvPicPr>
            <p:cNvPr id="3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024" y="5087819"/>
              <a:ext cx="342900" cy="352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950" y="993775"/>
              <a:ext cx="342900" cy="352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8 Conector recto"/>
            <p:cNvCxnSpPr/>
            <p:nvPr/>
          </p:nvCxnSpPr>
          <p:spPr>
            <a:xfrm flipV="1">
              <a:off x="414337" y="1059658"/>
              <a:ext cx="223837" cy="212724"/>
            </a:xfrm>
            <a:prstGeom prst="line">
              <a:avLst/>
            </a:prstGeom>
            <a:ln w="19050">
              <a:solidFill>
                <a:srgbClr val="0061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744" y="1352549"/>
              <a:ext cx="342900" cy="352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7" name="16 Conector recto"/>
            <p:cNvCxnSpPr/>
            <p:nvPr/>
          </p:nvCxnSpPr>
          <p:spPr>
            <a:xfrm flipV="1">
              <a:off x="415131" y="1418432"/>
              <a:ext cx="223837" cy="212724"/>
            </a:xfrm>
            <a:prstGeom prst="line">
              <a:avLst/>
            </a:prstGeom>
            <a:ln w="19050">
              <a:solidFill>
                <a:srgbClr val="0061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950" y="1709540"/>
              <a:ext cx="342900" cy="352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9" name="18 Conector recto"/>
            <p:cNvCxnSpPr/>
            <p:nvPr/>
          </p:nvCxnSpPr>
          <p:spPr>
            <a:xfrm flipV="1">
              <a:off x="414337" y="1775423"/>
              <a:ext cx="223837" cy="212724"/>
            </a:xfrm>
            <a:prstGeom prst="line">
              <a:avLst/>
            </a:prstGeom>
            <a:ln w="19050">
              <a:solidFill>
                <a:srgbClr val="0061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744" y="2068314"/>
              <a:ext cx="342900" cy="352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1" name="20 Conector recto"/>
            <p:cNvCxnSpPr/>
            <p:nvPr/>
          </p:nvCxnSpPr>
          <p:spPr>
            <a:xfrm flipV="1">
              <a:off x="415131" y="2134197"/>
              <a:ext cx="223837" cy="212724"/>
            </a:xfrm>
            <a:prstGeom prst="line">
              <a:avLst/>
            </a:prstGeom>
            <a:ln w="19050">
              <a:solidFill>
                <a:srgbClr val="0061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744" y="2410820"/>
              <a:ext cx="342900" cy="352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949" y="2758417"/>
              <a:ext cx="342900" cy="352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744" y="3325824"/>
              <a:ext cx="342900" cy="352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949" y="3673421"/>
              <a:ext cx="342900" cy="352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599" y="4044582"/>
              <a:ext cx="342900" cy="352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14 CuadroTexto"/>
            <p:cNvSpPr txBox="1"/>
            <p:nvPr/>
          </p:nvSpPr>
          <p:spPr>
            <a:xfrm>
              <a:off x="355599" y="4096646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sz="600" b="1" dirty="0" smtClean="0"/>
                <a:t>R</a:t>
              </a:r>
              <a:endParaRPr lang="es-AR" sz="600" b="1" dirty="0"/>
            </a:p>
          </p:txBody>
        </p:sp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744" y="4741874"/>
              <a:ext cx="342900" cy="352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99" t="17177" r="20826" b="25309"/>
            <a:stretch>
              <a:fillRect/>
            </a:stretch>
          </p:blipFill>
          <p:spPr bwMode="auto">
            <a:xfrm>
              <a:off x="430048" y="4807743"/>
              <a:ext cx="192721" cy="206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599" y="4394856"/>
              <a:ext cx="342900" cy="352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31 CuadroTexto"/>
            <p:cNvSpPr txBox="1"/>
            <p:nvPr/>
          </p:nvSpPr>
          <p:spPr>
            <a:xfrm>
              <a:off x="355599" y="4446920"/>
              <a:ext cx="22153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AR" sz="600" b="1" dirty="0"/>
                <a:t>E</a:t>
              </a:r>
              <a:endParaRPr lang="es-AR" sz="600" b="1" dirty="0"/>
            </a:p>
          </p:txBody>
        </p:sp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270" y="5157113"/>
              <a:ext cx="189118" cy="211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37" y="5433764"/>
              <a:ext cx="342900" cy="352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9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197" y="5501434"/>
              <a:ext cx="194572" cy="213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37" y="5786059"/>
              <a:ext cx="342900" cy="352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0" name="Picture 6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263" y="5858483"/>
              <a:ext cx="206904" cy="207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2" name="41 Conector recto"/>
            <p:cNvCxnSpPr/>
            <p:nvPr/>
          </p:nvCxnSpPr>
          <p:spPr>
            <a:xfrm flipV="1">
              <a:off x="413564" y="5507038"/>
              <a:ext cx="223837" cy="212724"/>
            </a:xfrm>
            <a:prstGeom prst="line">
              <a:avLst/>
            </a:prstGeom>
            <a:ln w="19050">
              <a:solidFill>
                <a:srgbClr val="0061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2 Conector recto"/>
            <p:cNvCxnSpPr/>
            <p:nvPr/>
          </p:nvCxnSpPr>
          <p:spPr>
            <a:xfrm flipV="1">
              <a:off x="421480" y="5853205"/>
              <a:ext cx="223837" cy="212724"/>
            </a:xfrm>
            <a:prstGeom prst="line">
              <a:avLst/>
            </a:prstGeom>
            <a:ln w="19050">
              <a:solidFill>
                <a:srgbClr val="0061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3 Conector recto"/>
            <p:cNvCxnSpPr/>
            <p:nvPr/>
          </p:nvCxnSpPr>
          <p:spPr>
            <a:xfrm flipV="1">
              <a:off x="420070" y="4483100"/>
              <a:ext cx="110768" cy="92333"/>
            </a:xfrm>
            <a:prstGeom prst="line">
              <a:avLst/>
            </a:prstGeom>
            <a:ln w="9525">
              <a:solidFill>
                <a:srgbClr val="0061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Imagen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" y="0"/>
            <a:ext cx="9906000" cy="684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68 Rectángulo"/>
          <p:cNvSpPr/>
          <p:nvPr/>
        </p:nvSpPr>
        <p:spPr>
          <a:xfrm>
            <a:off x="17299430" y="557891"/>
            <a:ext cx="6319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AR" sz="800" b="1" dirty="0">
                <a:solidFill>
                  <a:schemeClr val="bg1"/>
                </a:solidFill>
              </a:rPr>
              <a:t>30 DIAS </a:t>
            </a:r>
            <a:endParaRPr lang="es-AR" sz="800" b="1" dirty="0">
              <a:solidFill>
                <a:schemeClr val="bg1"/>
              </a:solidFill>
            </a:endParaRPr>
          </a:p>
          <a:p>
            <a:pPr algn="ctr"/>
            <a:r>
              <a:rPr lang="es-AR" sz="800" b="1" dirty="0">
                <a:solidFill>
                  <a:schemeClr val="bg1"/>
                </a:solidFill>
              </a:rPr>
              <a:t>CORRIDOS</a:t>
            </a:r>
            <a:endParaRPr lang="es-AR" sz="800" dirty="0">
              <a:solidFill>
                <a:schemeClr val="bg1"/>
              </a:solidFill>
            </a:endParaRPr>
          </a:p>
        </p:txBody>
      </p:sp>
      <p:sp>
        <p:nvSpPr>
          <p:cNvPr id="64" name="1 Título"/>
          <p:cNvSpPr txBox="1"/>
          <p:nvPr/>
        </p:nvSpPr>
        <p:spPr>
          <a:xfrm>
            <a:off x="614361" y="386477"/>
            <a:ext cx="8677275" cy="6813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/>
              <a:t>Parámetros como Agente de Recaudación del Impuesto Sobre los Ingresos Brutos</a:t>
            </a:r>
            <a:endParaRPr lang="es-AR" sz="2800" b="1" dirty="0"/>
          </a:p>
        </p:txBody>
      </p:sp>
      <p:grpSp>
        <p:nvGrpSpPr>
          <p:cNvPr id="14" name="13 Grupo"/>
          <p:cNvGrpSpPr/>
          <p:nvPr/>
        </p:nvGrpSpPr>
        <p:grpSpPr>
          <a:xfrm>
            <a:off x="614363" y="2333625"/>
            <a:ext cx="8677275" cy="2898895"/>
            <a:chOff x="614363" y="2333625"/>
            <a:chExt cx="8677275" cy="2898895"/>
          </a:xfrm>
        </p:grpSpPr>
        <p:grpSp>
          <p:nvGrpSpPr>
            <p:cNvPr id="10" name="9 Grupo"/>
            <p:cNvGrpSpPr/>
            <p:nvPr/>
          </p:nvGrpSpPr>
          <p:grpSpPr>
            <a:xfrm>
              <a:off x="614363" y="2333625"/>
              <a:ext cx="8677275" cy="2533650"/>
              <a:chOff x="614363" y="2447925"/>
              <a:chExt cx="8677275" cy="2533650"/>
            </a:xfrm>
          </p:grpSpPr>
          <p:pic>
            <p:nvPicPr>
              <p:cNvPr id="7170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405"/>
              <a:stretch>
                <a:fillRect/>
              </a:stretch>
            </p:blipFill>
            <p:spPr bwMode="auto">
              <a:xfrm>
                <a:off x="614363" y="2447925"/>
                <a:ext cx="8677275" cy="2533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3" name="42 CuadroTexto"/>
              <p:cNvSpPr txBox="1"/>
              <p:nvPr/>
            </p:nvSpPr>
            <p:spPr>
              <a:xfrm>
                <a:off x="893923" y="3529966"/>
                <a:ext cx="1382554" cy="95410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es-ES" sz="1400" dirty="0"/>
                  <a:t>Falta de presentación de Declaración Jurada</a:t>
                </a:r>
                <a:endParaRPr lang="en-US" sz="1400" dirty="0"/>
              </a:p>
            </p:txBody>
          </p:sp>
          <p:sp>
            <p:nvSpPr>
              <p:cNvPr id="44" name="43 CuadroTexto"/>
              <p:cNvSpPr txBox="1"/>
              <p:nvPr/>
            </p:nvSpPr>
            <p:spPr>
              <a:xfrm>
                <a:off x="2593183" y="3602058"/>
                <a:ext cx="1382554" cy="95410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es-ES" sz="1400" dirty="0"/>
                  <a:t>Falta de pago de Declaraciones Juradas </a:t>
                </a:r>
                <a:endParaRPr lang="es-ES" sz="1400" dirty="0" smtClean="0"/>
              </a:p>
              <a:p>
                <a:pPr lvl="0" algn="ctr"/>
                <a:endParaRPr lang="en-US" sz="1400" dirty="0"/>
              </a:p>
            </p:txBody>
          </p:sp>
          <p:sp>
            <p:nvSpPr>
              <p:cNvPr id="45" name="44 CuadroTexto"/>
              <p:cNvSpPr txBox="1"/>
              <p:nvPr/>
            </p:nvSpPr>
            <p:spPr>
              <a:xfrm>
                <a:off x="4299823" y="3598546"/>
                <a:ext cx="1382554" cy="73866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es-ES" sz="1400" dirty="0"/>
                  <a:t>Presentación de Declaración Jurada en 0 </a:t>
                </a:r>
                <a:endParaRPr lang="en-US" sz="1400" dirty="0"/>
              </a:p>
            </p:txBody>
          </p:sp>
          <p:sp>
            <p:nvSpPr>
              <p:cNvPr id="46" name="45 CuadroTexto"/>
              <p:cNvSpPr txBox="1"/>
              <p:nvPr/>
            </p:nvSpPr>
            <p:spPr>
              <a:xfrm>
                <a:off x="5996217" y="3529964"/>
                <a:ext cx="1382554" cy="95410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es-ES" sz="1400" dirty="0"/>
                  <a:t>Presentación de Declaraciones Juradas con inconsistencias </a:t>
                </a:r>
                <a:endParaRPr lang="en-US" sz="1400" dirty="0"/>
              </a:p>
            </p:txBody>
          </p:sp>
          <p:sp>
            <p:nvSpPr>
              <p:cNvPr id="47" name="46 CuadroTexto"/>
              <p:cNvSpPr txBox="1"/>
              <p:nvPr/>
            </p:nvSpPr>
            <p:spPr>
              <a:xfrm>
                <a:off x="7698583" y="3490824"/>
                <a:ext cx="1382554" cy="95410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es-ES" sz="1400" dirty="0"/>
                  <a:t>Aplicación de Alícuotas no Adecuadas al encuadramiento</a:t>
                </a:r>
                <a:endParaRPr lang="en-US" sz="1400" dirty="0"/>
              </a:p>
            </p:txBody>
          </p:sp>
          <p:pic>
            <p:nvPicPr>
              <p:cNvPr id="50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19" t="21490" r="91976" b="70167"/>
              <a:stretch>
                <a:fillRect/>
              </a:stretch>
            </p:blipFill>
            <p:spPr bwMode="auto">
              <a:xfrm>
                <a:off x="1263255" y="2644140"/>
                <a:ext cx="643890" cy="259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1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722" t="21779" r="72668" b="68712"/>
              <a:stretch>
                <a:fillRect/>
              </a:stretch>
            </p:blipFill>
            <p:spPr bwMode="auto">
              <a:xfrm>
                <a:off x="2836784" y="2644140"/>
                <a:ext cx="801765" cy="2952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4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207" t="21779" r="53731" b="70675"/>
              <a:stretch>
                <a:fillRect/>
              </a:stretch>
            </p:blipFill>
            <p:spPr bwMode="auto">
              <a:xfrm>
                <a:off x="4584701" y="2705100"/>
                <a:ext cx="792162" cy="2343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7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1782" t="21779" r="34852" b="71841"/>
              <a:stretch>
                <a:fillRect/>
              </a:stretch>
            </p:blipFill>
            <p:spPr bwMode="auto">
              <a:xfrm>
                <a:off x="6229350" y="2731454"/>
                <a:ext cx="1016000" cy="1981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8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3908" t="21779" r="2433" b="70992"/>
              <a:stretch>
                <a:fillRect/>
              </a:stretch>
            </p:blipFill>
            <p:spPr bwMode="auto">
              <a:xfrm>
                <a:off x="7962900" y="2705100"/>
                <a:ext cx="946150" cy="2244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8 CuadroTexto"/>
              <p:cNvSpPr txBox="1"/>
              <p:nvPr/>
            </p:nvSpPr>
            <p:spPr>
              <a:xfrm>
                <a:off x="893923" y="2650420"/>
                <a:ext cx="138255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AR" sz="1200" b="1" dirty="0" smtClean="0">
                    <a:solidFill>
                      <a:schemeClr val="bg1"/>
                    </a:solidFill>
                  </a:rPr>
                  <a:t>F-PRESENTACIÓN</a:t>
                </a:r>
                <a:endParaRPr lang="es-AR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58 CuadroTexto"/>
              <p:cNvSpPr txBox="1"/>
              <p:nvPr/>
            </p:nvSpPr>
            <p:spPr>
              <a:xfrm>
                <a:off x="2593183" y="2674306"/>
                <a:ext cx="138255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AR" sz="1200" b="1" dirty="0" smtClean="0">
                    <a:solidFill>
                      <a:schemeClr val="bg1"/>
                    </a:solidFill>
                  </a:rPr>
                  <a:t>F-PAGO</a:t>
                </a:r>
                <a:endParaRPr lang="es-AR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59 CuadroTexto"/>
              <p:cNvSpPr txBox="1"/>
              <p:nvPr/>
            </p:nvSpPr>
            <p:spPr>
              <a:xfrm>
                <a:off x="4297125" y="2560945"/>
                <a:ext cx="138255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AR" sz="1200" b="1" dirty="0" smtClean="0">
                    <a:solidFill>
                      <a:schemeClr val="bg1"/>
                    </a:solidFill>
                  </a:rPr>
                  <a:t>F-PRESENTACIÓN</a:t>
                </a:r>
                <a:endParaRPr lang="es-AR" sz="1200" b="1" dirty="0" smtClean="0">
                  <a:solidFill>
                    <a:schemeClr val="bg1"/>
                  </a:solidFill>
                </a:endParaRPr>
              </a:p>
              <a:p>
                <a:pPr algn="ctr"/>
                <a:r>
                  <a:rPr lang="es-AR" sz="1200" b="1" dirty="0" smtClean="0">
                    <a:solidFill>
                      <a:schemeClr val="bg1"/>
                    </a:solidFill>
                  </a:rPr>
                  <a:t>DDJJ EN 0</a:t>
                </a:r>
                <a:endParaRPr lang="es-AR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60 CuadroTexto"/>
              <p:cNvSpPr txBox="1"/>
              <p:nvPr/>
            </p:nvSpPr>
            <p:spPr>
              <a:xfrm>
                <a:off x="5921322" y="2581839"/>
                <a:ext cx="153234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AR" sz="1200" b="1" dirty="0" smtClean="0">
                    <a:solidFill>
                      <a:schemeClr val="bg1"/>
                    </a:solidFill>
                  </a:rPr>
                  <a:t>PRESENTACIÓN C/INCONSISTENCIAS</a:t>
                </a:r>
                <a:endParaRPr lang="es-AR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61 CuadroTexto"/>
              <p:cNvSpPr txBox="1"/>
              <p:nvPr/>
            </p:nvSpPr>
            <p:spPr>
              <a:xfrm>
                <a:off x="7623688" y="2574219"/>
                <a:ext cx="153234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AR" sz="1200" b="1" dirty="0" smtClean="0">
                    <a:solidFill>
                      <a:schemeClr val="bg1"/>
                    </a:solidFill>
                  </a:rPr>
                  <a:t>ALICUOTA INCORRECTA</a:t>
                </a:r>
                <a:endParaRPr lang="es-AR" sz="1200" b="1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5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7635" y="4602056"/>
              <a:ext cx="613650" cy="630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6135" y="4602057"/>
              <a:ext cx="613650" cy="630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4" name="23 Conector recto"/>
            <p:cNvCxnSpPr/>
            <p:nvPr/>
          </p:nvCxnSpPr>
          <p:spPr>
            <a:xfrm flipV="1">
              <a:off x="1362974" y="4756544"/>
              <a:ext cx="462375" cy="238150"/>
            </a:xfrm>
            <a:prstGeom prst="line">
              <a:avLst/>
            </a:prstGeom>
            <a:ln w="19050">
              <a:solidFill>
                <a:srgbClr val="0061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4275" y="4593712"/>
              <a:ext cx="613650" cy="630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5031" y="4602057"/>
              <a:ext cx="584638" cy="630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32 CuadroTexto"/>
            <p:cNvSpPr txBox="1"/>
            <p:nvPr/>
          </p:nvSpPr>
          <p:spPr>
            <a:xfrm>
              <a:off x="6505557" y="4741918"/>
              <a:ext cx="23556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600" b="1" dirty="0"/>
                <a:t>E</a:t>
              </a:r>
              <a:endParaRPr lang="es-AR" sz="600" b="1" dirty="0"/>
            </a:p>
          </p:txBody>
        </p:sp>
        <p:pic>
          <p:nvPicPr>
            <p:cNvPr id="41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43656" y="4602057"/>
              <a:ext cx="584638" cy="630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41 CuadroTexto"/>
            <p:cNvSpPr txBox="1"/>
            <p:nvPr/>
          </p:nvSpPr>
          <p:spPr>
            <a:xfrm>
              <a:off x="8222636" y="4746003"/>
              <a:ext cx="23556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600" b="1" dirty="0" smtClean="0"/>
                <a:t>A</a:t>
              </a:r>
              <a:endParaRPr lang="es-AR" sz="600" b="1" dirty="0"/>
            </a:p>
          </p:txBody>
        </p:sp>
        <p:cxnSp>
          <p:nvCxnSpPr>
            <p:cNvPr id="13" name="12 Conector recto"/>
            <p:cNvCxnSpPr/>
            <p:nvPr/>
          </p:nvCxnSpPr>
          <p:spPr>
            <a:xfrm flipH="1">
              <a:off x="8272078" y="4798213"/>
              <a:ext cx="117782" cy="9233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52 Conector recto"/>
            <p:cNvCxnSpPr/>
            <p:nvPr/>
          </p:nvCxnSpPr>
          <p:spPr>
            <a:xfrm flipV="1">
              <a:off x="3048507" y="4777925"/>
              <a:ext cx="462375" cy="238150"/>
            </a:xfrm>
            <a:prstGeom prst="line">
              <a:avLst/>
            </a:prstGeom>
            <a:ln w="19050">
              <a:solidFill>
                <a:srgbClr val="0061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54 CuadroTexto"/>
            <p:cNvSpPr txBox="1"/>
            <p:nvPr/>
          </p:nvSpPr>
          <p:spPr>
            <a:xfrm>
              <a:off x="4745059" y="4742520"/>
              <a:ext cx="301906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600" b="1" dirty="0" smtClean="0"/>
                <a:t>$0</a:t>
              </a:r>
              <a:endParaRPr lang="es-AR" sz="600" b="1" dirty="0"/>
            </a:p>
          </p:txBody>
        </p:sp>
        <p:sp>
          <p:nvSpPr>
            <p:cNvPr id="63" name="62 CuadroTexto"/>
            <p:cNvSpPr txBox="1"/>
            <p:nvPr/>
          </p:nvSpPr>
          <p:spPr>
            <a:xfrm>
              <a:off x="3048507" y="4742673"/>
              <a:ext cx="1929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1200" b="1" dirty="0" smtClean="0"/>
                <a:t>$</a:t>
              </a:r>
              <a:endParaRPr lang="es-AR" sz="12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"/>
            <a:ext cx="9906000" cy="6845300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</p:pic>
      <p:sp>
        <p:nvSpPr>
          <p:cNvPr id="25" name="1 Título"/>
          <p:cNvSpPr txBox="1"/>
          <p:nvPr/>
        </p:nvSpPr>
        <p:spPr>
          <a:xfrm>
            <a:off x="174942" y="415197"/>
            <a:ext cx="9525000" cy="6813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 smtClean="0"/>
              <a:t>Criterios de inclusión</a:t>
            </a:r>
            <a:endParaRPr lang="es-AR" sz="2800" b="1" dirty="0"/>
          </a:p>
        </p:txBody>
      </p:sp>
      <p:grpSp>
        <p:nvGrpSpPr>
          <p:cNvPr id="2" name="1 Grupo"/>
          <p:cNvGrpSpPr/>
          <p:nvPr/>
        </p:nvGrpSpPr>
        <p:grpSpPr>
          <a:xfrm>
            <a:off x="1158875" y="1510688"/>
            <a:ext cx="7362825" cy="3994762"/>
            <a:chOff x="1158875" y="1510688"/>
            <a:chExt cx="7362825" cy="3994762"/>
          </a:xfrm>
        </p:grpSpPr>
        <p:grpSp>
          <p:nvGrpSpPr>
            <p:cNvPr id="3" name="2 Grupo"/>
            <p:cNvGrpSpPr/>
            <p:nvPr/>
          </p:nvGrpSpPr>
          <p:grpSpPr>
            <a:xfrm>
              <a:off x="1158875" y="1510688"/>
              <a:ext cx="7362825" cy="3994762"/>
              <a:chOff x="1158875" y="1510688"/>
              <a:chExt cx="7362825" cy="3994762"/>
            </a:xfrm>
          </p:grpSpPr>
          <p:sp>
            <p:nvSpPr>
              <p:cNvPr id="9" name="8 Rectángulo"/>
              <p:cNvSpPr/>
              <p:nvPr/>
            </p:nvSpPr>
            <p:spPr>
              <a:xfrm>
                <a:off x="1158875" y="2306027"/>
                <a:ext cx="3362325" cy="319942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  <p:sp>
            <p:nvSpPr>
              <p:cNvPr id="8" name="7 Rectángulo"/>
              <p:cNvSpPr/>
              <p:nvPr/>
            </p:nvSpPr>
            <p:spPr>
              <a:xfrm>
                <a:off x="1254125" y="2828925"/>
                <a:ext cx="3152775" cy="189547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  <p:sp>
            <p:nvSpPr>
              <p:cNvPr id="4" name="3 CuadroTexto"/>
              <p:cNvSpPr txBox="1"/>
              <p:nvPr/>
            </p:nvSpPr>
            <p:spPr>
              <a:xfrm>
                <a:off x="1458912" y="2998792"/>
                <a:ext cx="27432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es-ES" sz="1800" dirty="0"/>
                  <a:t>En el supuesto que registre más de una </a:t>
                </a:r>
                <a:r>
                  <a:rPr lang="es-ES" sz="1800" dirty="0" smtClean="0"/>
                  <a:t>causal, </a:t>
                </a:r>
                <a:r>
                  <a:rPr lang="es-ES" sz="1800" dirty="0"/>
                  <a:t>se incluirá en el escalón </a:t>
                </a:r>
                <a:r>
                  <a:rPr lang="es-ES" sz="1800" dirty="0" smtClean="0"/>
                  <a:t>superior</a:t>
                </a:r>
                <a:endParaRPr lang="en-US" sz="1800" dirty="0"/>
              </a:p>
            </p:txBody>
          </p:sp>
          <p:sp>
            <p:nvSpPr>
              <p:cNvPr id="10" name="9 Rectángulo"/>
              <p:cNvSpPr/>
              <p:nvPr/>
            </p:nvSpPr>
            <p:spPr>
              <a:xfrm>
                <a:off x="5159375" y="2306027"/>
                <a:ext cx="3362325" cy="319942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  <p:sp>
            <p:nvSpPr>
              <p:cNvPr id="11" name="10 CuadroTexto"/>
              <p:cNvSpPr txBox="1"/>
              <p:nvPr/>
            </p:nvSpPr>
            <p:spPr>
              <a:xfrm>
                <a:off x="5264149" y="2732295"/>
                <a:ext cx="3152775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es-ES" sz="1800" dirty="0"/>
                  <a:t>Cuando la deuda en instancia </a:t>
                </a:r>
                <a:r>
                  <a:rPr lang="es-ES" sz="1800" dirty="0" smtClean="0"/>
                  <a:t>administrativa </a:t>
                </a:r>
                <a:r>
                  <a:rPr lang="es-ES" sz="1800" dirty="0"/>
                  <a:t>o judicial sea por importes nominales superiores al doble fijado </a:t>
                </a:r>
                <a:r>
                  <a:rPr lang="es-ES" sz="1800" dirty="0" smtClean="0"/>
                  <a:t>p/la </a:t>
                </a:r>
                <a:r>
                  <a:rPr lang="es-ES" sz="1800" dirty="0"/>
                  <a:t>transferencia para su cobro vía judicial por la Ley Tarifaria Vigente, serán incorporados a la categoría Riesgo Fiscal Nivel Muy </a:t>
                </a:r>
                <a:r>
                  <a:rPr lang="es-ES" sz="1800" dirty="0" smtClean="0"/>
                  <a:t>Alto</a:t>
                </a:r>
                <a:endParaRPr lang="en-US" sz="1800" dirty="0"/>
              </a:p>
            </p:txBody>
          </p:sp>
          <p:pic>
            <p:nvPicPr>
              <p:cNvPr id="1030" name="Picture 6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40462" y="1510688"/>
                <a:ext cx="1200150" cy="1209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4776" y="1514153"/>
              <a:ext cx="1200150" cy="1209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00"/>
            <a:ext cx="9906000" cy="6845300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</p:pic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539749" y="1955802"/>
          <a:ext cx="8826501" cy="3774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2334"/>
                <a:gridCol w="1792334"/>
                <a:gridCol w="1538217"/>
                <a:gridCol w="1567954"/>
                <a:gridCol w="2135662"/>
              </a:tblGrid>
              <a:tr h="1339399">
                <a:tc gridSpan="2">
                  <a:txBody>
                    <a:bodyPr/>
                    <a:lstStyle/>
                    <a:p>
                      <a:pPr algn="ctr"/>
                      <a:r>
                        <a:rPr lang="es-AR" sz="2000" dirty="0" smtClean="0"/>
                        <a:t>NIVEL</a:t>
                      </a:r>
                      <a:endParaRPr lang="es-AR" sz="2000" dirty="0"/>
                    </a:p>
                  </a:txBody>
                  <a:tcPr anchor="ctr">
                    <a:solidFill>
                      <a:srgbClr val="006166">
                        <a:alpha val="90000"/>
                      </a:srgbClr>
                    </a:solidFill>
                  </a:tcPr>
                </a:tc>
                <a:tc hMerge="1"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 smtClean="0"/>
                        <a:t>RETENCIÓN</a:t>
                      </a:r>
                      <a:endParaRPr lang="es-AR" sz="2000" dirty="0"/>
                    </a:p>
                  </a:txBody>
                  <a:tcPr anchor="ctr">
                    <a:solidFill>
                      <a:srgbClr val="006166">
                        <a:alpha val="9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 smtClean="0"/>
                        <a:t>PERCEPCIÓN</a:t>
                      </a:r>
                      <a:endParaRPr lang="es-AR" sz="2000" dirty="0"/>
                    </a:p>
                  </a:txBody>
                  <a:tcPr anchor="ctr">
                    <a:solidFill>
                      <a:srgbClr val="006166">
                        <a:alpha val="9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 smtClean="0"/>
                        <a:t>SIRCREB</a:t>
                      </a:r>
                      <a:endParaRPr lang="es-AR" sz="2000" dirty="0"/>
                    </a:p>
                  </a:txBody>
                  <a:tcPr anchor="ctr">
                    <a:solidFill>
                      <a:srgbClr val="006166">
                        <a:alpha val="90000"/>
                      </a:srgbClr>
                    </a:solidFill>
                  </a:tcPr>
                </a:tc>
              </a:tr>
              <a:tr h="811680">
                <a:tc>
                  <a:txBody>
                    <a:bodyPr/>
                    <a:lstStyle/>
                    <a:p>
                      <a:pPr algn="ctr"/>
                      <a:r>
                        <a:rPr lang="es-AR" sz="2000" dirty="0" smtClean="0"/>
                        <a:t>2</a:t>
                      </a:r>
                      <a:endParaRPr lang="es-AR" sz="2000" dirty="0" smtClean="0"/>
                    </a:p>
                  </a:txBody>
                  <a:tcPr anchor="ctr">
                    <a:solidFill>
                      <a:srgbClr val="73985E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 smtClean="0"/>
                        <a:t>MEDIO</a:t>
                      </a:r>
                      <a:endParaRPr lang="es-AR" sz="2000" dirty="0"/>
                    </a:p>
                  </a:txBody>
                  <a:tcPr anchor="ctr">
                    <a:solidFill>
                      <a:srgbClr val="73985E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 smtClean="0"/>
                        <a:t>4%</a:t>
                      </a:r>
                      <a:endParaRPr lang="es-AR" sz="2000" dirty="0"/>
                    </a:p>
                  </a:txBody>
                  <a:tcPr anchor="ctr">
                    <a:solidFill>
                      <a:srgbClr val="73985E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 smtClean="0"/>
                        <a:t>5%</a:t>
                      </a:r>
                      <a:endParaRPr lang="es-AR" sz="2000" dirty="0"/>
                    </a:p>
                  </a:txBody>
                  <a:tcPr anchor="ctr">
                    <a:solidFill>
                      <a:srgbClr val="73985E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 smtClean="0"/>
                        <a:t>SIN INCIDENCIA</a:t>
                      </a:r>
                      <a:endParaRPr lang="es-AR" sz="2000" dirty="0"/>
                    </a:p>
                  </a:txBody>
                  <a:tcPr anchor="ctr">
                    <a:solidFill>
                      <a:srgbClr val="73985E">
                        <a:alpha val="70000"/>
                      </a:srgbClr>
                    </a:solidFill>
                  </a:tcPr>
                </a:tc>
              </a:tr>
              <a:tr h="811680">
                <a:tc>
                  <a:txBody>
                    <a:bodyPr/>
                    <a:lstStyle/>
                    <a:p>
                      <a:pPr algn="ctr"/>
                      <a:r>
                        <a:rPr lang="es-AR" sz="2000" dirty="0" smtClean="0"/>
                        <a:t>3</a:t>
                      </a:r>
                      <a:endParaRPr lang="es-AR" sz="2000" dirty="0"/>
                    </a:p>
                  </a:txBody>
                  <a:tcPr anchor="ctr">
                    <a:solidFill>
                      <a:srgbClr val="26AA9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 smtClean="0"/>
                        <a:t>ALTO</a:t>
                      </a:r>
                      <a:endParaRPr lang="es-AR" sz="2000" dirty="0"/>
                    </a:p>
                  </a:txBody>
                  <a:tcPr anchor="ctr">
                    <a:solidFill>
                      <a:srgbClr val="26AA9D">
                        <a:alpha val="5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AR" sz="2000" dirty="0" smtClean="0"/>
                        <a:t>4,5%</a:t>
                      </a:r>
                      <a:endParaRPr lang="es-AR" sz="2000" dirty="0"/>
                    </a:p>
                  </a:txBody>
                  <a:tcPr anchor="ctr">
                    <a:solidFill>
                      <a:srgbClr val="26AA9D">
                        <a:alpha val="5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AR" sz="2000" dirty="0" smtClean="0"/>
                        <a:t>6%</a:t>
                      </a:r>
                      <a:endParaRPr lang="es-AR" sz="2000" dirty="0"/>
                    </a:p>
                  </a:txBody>
                  <a:tcPr anchor="ctr">
                    <a:solidFill>
                      <a:srgbClr val="26AA9D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 smtClean="0"/>
                        <a:t>4%</a:t>
                      </a:r>
                      <a:endParaRPr lang="es-AR" sz="2000" dirty="0"/>
                    </a:p>
                  </a:txBody>
                  <a:tcPr anchor="ctr">
                    <a:solidFill>
                      <a:srgbClr val="26AA9D">
                        <a:alpha val="50000"/>
                      </a:srgbClr>
                    </a:solidFill>
                  </a:tcPr>
                </a:tc>
              </a:tr>
              <a:tr h="811680">
                <a:tc>
                  <a:txBody>
                    <a:bodyPr/>
                    <a:lstStyle/>
                    <a:p>
                      <a:pPr algn="ctr"/>
                      <a:r>
                        <a:rPr lang="es-AR" sz="2000" dirty="0" smtClean="0"/>
                        <a:t>4</a:t>
                      </a:r>
                      <a:endParaRPr lang="es-AR" sz="2000" dirty="0"/>
                    </a:p>
                  </a:txBody>
                  <a:tcPr anchor="ctr">
                    <a:solidFill>
                      <a:srgbClr val="A7819D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 smtClean="0"/>
                        <a:t>MUY ALTO</a:t>
                      </a:r>
                      <a:endParaRPr lang="es-AR" sz="2000" dirty="0"/>
                    </a:p>
                  </a:txBody>
                  <a:tcPr anchor="ctr">
                    <a:solidFill>
                      <a:srgbClr val="A7819D">
                        <a:alpha val="60000"/>
                      </a:srgbClr>
                    </a:solidFill>
                  </a:tcPr>
                </a:tc>
                <a:tc vMerge="1">
                  <a:tcPr anchor="ctr"/>
                </a:tc>
                <a:tc vMerge="1"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2000" dirty="0" smtClean="0"/>
                        <a:t>MAS ALTA VIGENTE</a:t>
                      </a:r>
                      <a:endParaRPr lang="es-AR" sz="2000" dirty="0"/>
                    </a:p>
                  </a:txBody>
                  <a:tcPr anchor="ctr">
                    <a:solidFill>
                      <a:srgbClr val="A7819D">
                        <a:alpha val="6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2" name="1 Título"/>
          <p:cNvSpPr txBox="1"/>
          <p:nvPr/>
        </p:nvSpPr>
        <p:spPr>
          <a:xfrm>
            <a:off x="174942" y="415197"/>
            <a:ext cx="9525000" cy="6813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 smtClean="0"/>
              <a:t>Alícuotas</a:t>
            </a:r>
            <a:endParaRPr lang="es-A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368"/>
            <a:ext cx="9906000" cy="6845300"/>
          </a:xfrm>
          <a:prstGeom prst="rect">
            <a:avLst/>
          </a:prstGeom>
          <a:solidFill>
            <a:srgbClr val="000000">
              <a:alpha val="69804"/>
            </a:srgbClr>
          </a:solidFill>
          <a:ln>
            <a:noFill/>
          </a:ln>
        </p:spPr>
      </p:pic>
      <p:sp>
        <p:nvSpPr>
          <p:cNvPr id="21" name="1 Título"/>
          <p:cNvSpPr txBox="1"/>
          <p:nvPr/>
        </p:nvSpPr>
        <p:spPr>
          <a:xfrm>
            <a:off x="1000125" y="447933"/>
            <a:ext cx="7934325" cy="6813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sz="2800" b="1" kern="0" dirty="0" smtClean="0">
                <a:solidFill>
                  <a:srgbClr val="000000"/>
                </a:solidFill>
                <a:cs typeface="Calibri" panose="020F0502020204030204" pitchFamily="34" charset="0"/>
              </a:rPr>
              <a:t>Proceso de Asignación de perfiles de riesgo</a:t>
            </a:r>
            <a:endParaRPr lang="es-AR" sz="2800" b="1" dirty="0">
              <a:latin typeface="+mn-lt"/>
            </a:endParaRPr>
          </a:p>
        </p:txBody>
      </p:sp>
      <p:grpSp>
        <p:nvGrpSpPr>
          <p:cNvPr id="16" name="15 Grupo"/>
          <p:cNvGrpSpPr/>
          <p:nvPr/>
        </p:nvGrpSpPr>
        <p:grpSpPr>
          <a:xfrm>
            <a:off x="313267" y="1990725"/>
            <a:ext cx="8828828" cy="3470277"/>
            <a:chOff x="313267" y="1990725"/>
            <a:chExt cx="8828828" cy="3470277"/>
          </a:xfrm>
        </p:grpSpPr>
        <p:sp>
          <p:nvSpPr>
            <p:cNvPr id="7" name="6 CuadroTexto"/>
            <p:cNvSpPr txBox="1"/>
            <p:nvPr/>
          </p:nvSpPr>
          <p:spPr>
            <a:xfrm>
              <a:off x="5879198" y="4529490"/>
              <a:ext cx="3262897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800" dirty="0"/>
                <a:t>Se encuentra disponible el día 25 de cada </a:t>
              </a:r>
              <a:r>
                <a:rPr lang="en-US" sz="1800" dirty="0" smtClean="0"/>
                <a:t>mes.</a:t>
              </a:r>
              <a:endParaRPr lang="en-US" sz="1800" dirty="0"/>
            </a:p>
          </p:txBody>
        </p:sp>
        <p:grpSp>
          <p:nvGrpSpPr>
            <p:cNvPr id="15" name="14 Grupo"/>
            <p:cNvGrpSpPr/>
            <p:nvPr/>
          </p:nvGrpSpPr>
          <p:grpSpPr>
            <a:xfrm>
              <a:off x="313267" y="1990725"/>
              <a:ext cx="5308756" cy="3470277"/>
              <a:chOff x="313267" y="2683934"/>
              <a:chExt cx="4385733" cy="2777068"/>
            </a:xfrm>
          </p:grpSpPr>
          <p:pic>
            <p:nvPicPr>
              <p:cNvPr id="14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113" t="5679" r="74619" b="85572"/>
              <a:stretch>
                <a:fillRect/>
              </a:stretch>
            </p:blipFill>
            <p:spPr bwMode="auto">
              <a:xfrm>
                <a:off x="382406" y="2819507"/>
                <a:ext cx="608193" cy="628672"/>
              </a:xfrm>
              <a:prstGeom prst="ellips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2335" b="28363"/>
              <a:stretch>
                <a:fillRect/>
              </a:stretch>
            </p:blipFill>
            <p:spPr bwMode="auto">
              <a:xfrm>
                <a:off x="313267" y="2683934"/>
                <a:ext cx="4385733" cy="27770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113" t="5679" r="74619" b="85572"/>
              <a:stretch>
                <a:fillRect/>
              </a:stretch>
            </p:blipFill>
            <p:spPr bwMode="auto">
              <a:xfrm>
                <a:off x="1285514" y="2948670"/>
                <a:ext cx="759186" cy="339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432" t="29310" r="62875" b="59651"/>
              <a:stretch>
                <a:fillRect/>
              </a:stretch>
            </p:blipFill>
            <p:spPr bwMode="auto">
              <a:xfrm>
                <a:off x="1285514" y="3841552"/>
                <a:ext cx="837423" cy="4279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856" t="54857" r="49960" b="37784"/>
              <a:stretch>
                <a:fillRect/>
              </a:stretch>
            </p:blipFill>
            <p:spPr bwMode="auto">
              <a:xfrm>
                <a:off x="1285514" y="4857750"/>
                <a:ext cx="1015224" cy="285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11 Elipse"/>
              <p:cNvSpPr/>
              <p:nvPr/>
            </p:nvSpPr>
            <p:spPr>
              <a:xfrm>
                <a:off x="393699" y="2801257"/>
                <a:ext cx="596900" cy="633972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73985E">
                    <a:alpha val="7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  <p:pic>
            <p:nvPicPr>
              <p:cNvPr id="4098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5931" y="2903008"/>
                <a:ext cx="374655" cy="4159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16 Elipse"/>
              <p:cNvSpPr/>
              <p:nvPr/>
            </p:nvSpPr>
            <p:spPr>
              <a:xfrm>
                <a:off x="388052" y="3738547"/>
                <a:ext cx="596900" cy="633972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26AA9D">
                    <a:alpha val="7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  <p:sp>
            <p:nvSpPr>
              <p:cNvPr id="18" name="17 Elipse"/>
              <p:cNvSpPr/>
              <p:nvPr/>
            </p:nvSpPr>
            <p:spPr>
              <a:xfrm>
                <a:off x="382406" y="4661837"/>
                <a:ext cx="596900" cy="633972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006166">
                    <a:alpha val="7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AR"/>
              </a:p>
            </p:txBody>
          </p:sp>
          <p:pic>
            <p:nvPicPr>
              <p:cNvPr id="4100" name="Picture 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0531" y="3854252"/>
                <a:ext cx="391376" cy="4200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01" name="Picture 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6725" y="4775074"/>
                <a:ext cx="415182" cy="4094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" name="4 CuadroTexto"/>
            <p:cNvSpPr txBox="1"/>
            <p:nvPr/>
          </p:nvSpPr>
          <p:spPr>
            <a:xfrm>
              <a:off x="2976033" y="2217290"/>
              <a:ext cx="4724399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800" dirty="0"/>
                <a:t>La </a:t>
              </a:r>
              <a:r>
                <a:rPr lang="en-US" sz="1800" dirty="0" smtClean="0"/>
                <a:t>evaluación </a:t>
              </a:r>
              <a:r>
                <a:rPr lang="en-US" sz="1800" dirty="0"/>
                <a:t>y </a:t>
              </a:r>
              <a:r>
                <a:rPr lang="en-US" sz="1800" dirty="0" smtClean="0"/>
                <a:t>conformación </a:t>
              </a:r>
              <a:r>
                <a:rPr lang="en-US" sz="1800" dirty="0"/>
                <a:t>de los perfiles asignados se realiza mensualmente.</a:t>
              </a:r>
              <a:endParaRPr lang="en-US" sz="1800" dirty="0"/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4408592" y="3369882"/>
              <a:ext cx="4392508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800"/>
              </a:lvl1pPr>
            </a:lstStyle>
            <a:p>
              <a:r>
                <a:rPr lang="en-US" dirty="0"/>
                <a:t>El mismo puede ser consultado en la página del organismo. </a:t>
              </a:r>
              <a:r>
                <a:rPr lang="en-US" dirty="0" smtClean="0"/>
                <a:t>www.agip.gob.ar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4270</Words>
  <Application>WPS Presentation</Application>
  <PresentationFormat>A4 (210 x 297 mm)</PresentationFormat>
  <Paragraphs>167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Arial</vt:lpstr>
      <vt:lpstr>SimSun</vt:lpstr>
      <vt:lpstr>Wingdings</vt:lpstr>
      <vt:lpstr>Arial Unicode MS</vt:lpstr>
      <vt:lpstr>Liberation Sans</vt:lpstr>
      <vt:lpstr>Segoe Print</vt:lpstr>
      <vt:lpstr>Microsoft YaHei</vt:lpstr>
      <vt:lpstr>Lucida Sans</vt:lpstr>
      <vt:lpstr>Calibri</vt:lpstr>
      <vt:lpstr>Tahoma</vt:lpstr>
      <vt:lpstr>Calibri Light</vt:lpstr>
      <vt:lpstr>Arial Unicode MS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Ernst &amp; Young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Cintia B De Robertis</dc:creator>
  <cp:lastModifiedBy>Elvira Balbo</cp:lastModifiedBy>
  <cp:revision>1297</cp:revision>
  <cp:lastPrinted>2016-06-15T12:56:00Z</cp:lastPrinted>
  <dcterms:created xsi:type="dcterms:W3CDTF">2016-05-31T17:32:00Z</dcterms:created>
  <dcterms:modified xsi:type="dcterms:W3CDTF">2025-10-07T21:09:12Z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6879DF611FF0490185F49A0655077458_13</vt:lpwstr>
  </property>
  <property fmtid="{D5CDD505-2E9C-101B-9397-08002B2CF9AE}" pid="3" name="KSOProductBuildVer">
    <vt:lpwstr>3082-12.2.0.22549</vt:lpwstr>
  </property>
</Properties>
</file>