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40" r:id="rId1"/>
  </p:sldMasterIdLst>
  <p:notesMasterIdLst>
    <p:notesMasterId r:id="rId20"/>
  </p:notesMasterIdLst>
  <p:handoutMasterIdLst>
    <p:handoutMasterId r:id="rId21"/>
  </p:handoutMasterIdLst>
  <p:sldIdLst>
    <p:sldId id="256" r:id="rId2"/>
    <p:sldId id="349" r:id="rId3"/>
    <p:sldId id="350" r:id="rId4"/>
    <p:sldId id="378" r:id="rId5"/>
    <p:sldId id="353" r:id="rId6"/>
    <p:sldId id="379" r:id="rId7"/>
    <p:sldId id="382" r:id="rId8"/>
    <p:sldId id="381" r:id="rId9"/>
    <p:sldId id="384" r:id="rId10"/>
    <p:sldId id="354" r:id="rId11"/>
    <p:sldId id="383" r:id="rId12"/>
    <p:sldId id="387" r:id="rId13"/>
    <p:sldId id="355" r:id="rId14"/>
    <p:sldId id="377" r:id="rId15"/>
    <p:sldId id="386" r:id="rId16"/>
    <p:sldId id="370" r:id="rId17"/>
    <p:sldId id="385" r:id="rId18"/>
    <p:sldId id="331" r:id="rId19"/>
  </p:sldIdLst>
  <p:sldSz cx="12192000" cy="6858000"/>
  <p:notesSz cx="6954838" cy="9309100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0099"/>
    <a:srgbClr val="0099FF"/>
    <a:srgbClr val="5FBEFF"/>
    <a:srgbClr val="0066FF"/>
    <a:srgbClr val="7F7FDF"/>
    <a:srgbClr val="5555D5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51"/>
  </p:normalViewPr>
  <p:slideViewPr>
    <p:cSldViewPr>
      <p:cViewPr>
        <p:scale>
          <a:sx n="111" d="100"/>
          <a:sy n="111" d="100"/>
        </p:scale>
        <p:origin x="536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40175" y="0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869B953D-36F9-814C-B534-AC8573F480E7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40175" y="8842375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ACB2C7EA-E11A-D54E-AFCB-C46774ABA91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2719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40175" y="0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787F3A19-0815-9442-A99D-8B3D8976C063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4650" y="698500"/>
            <a:ext cx="6205538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325" y="4421188"/>
            <a:ext cx="5564188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375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40175" y="8842375"/>
            <a:ext cx="30130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30" tIns="46465" rIns="92930" bIns="4646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C819D62D-B237-E241-9A82-C3D29635C7E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03503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633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112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1691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0826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1113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017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0074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7586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Marcador de imagen d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75778" name="Marcador de nota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s-ES">
              <a:latin typeface="Calibri" charset="0"/>
            </a:endParaRPr>
          </a:p>
        </p:txBody>
      </p:sp>
      <p:sp>
        <p:nvSpPr>
          <p:cNvPr id="75779" name="Marcador de número de diapositiva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1902985-B36D-FD43-A42D-698B9EF7DF71}" type="slidenum">
              <a:rPr lang="es-ES" sz="1200"/>
              <a:pPr/>
              <a:t>18</a:t>
            </a:fld>
            <a:endParaRPr lang="es-E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508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s-ES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994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481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23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6810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441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389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98500"/>
            <a:ext cx="6205538" cy="3490913"/>
          </a:xfrm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s-E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551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9 Rectángulo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5" name="20 Rectángulo"/>
          <p:cNvSpPr>
            <a:spLocks noChangeArrowheads="1"/>
          </p:cNvSpPr>
          <p:nvPr/>
        </p:nvSpPr>
        <p:spPr bwMode="white">
          <a:xfrm>
            <a:off x="11988800" y="3175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6" name="23 Rectángulo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7" name="24 Rectángulo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0" name="19 Rectángulo"/>
          <p:cNvSpPr>
            <a:spLocks noChangeArrowheads="1"/>
          </p:cNvSpPr>
          <p:nvPr/>
        </p:nvSpPr>
        <p:spPr bwMode="auto">
          <a:xfrm>
            <a:off x="194734" y="6391276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1" name="20 Conector recto"/>
          <p:cNvSpPr>
            <a:spLocks noChangeShapeType="1"/>
          </p:cNvSpPr>
          <p:nvPr/>
        </p:nvSpPr>
        <p:spPr bwMode="auto">
          <a:xfrm>
            <a:off x="207434" y="2419350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2" name="21 Rectángulo"/>
          <p:cNvSpPr>
            <a:spLocks noChangeArrowheads="1"/>
          </p:cNvSpPr>
          <p:nvPr/>
        </p:nvSpPr>
        <p:spPr bwMode="auto">
          <a:xfrm>
            <a:off x="203200" y="152400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>
              <a:ea typeface="ＭＳ Ｐゴシック" pitchFamily="34" charset="-128"/>
              <a:cs typeface="+mn-cs"/>
            </a:endParaRPr>
          </a:p>
        </p:txBody>
      </p:sp>
      <p:sp>
        <p:nvSpPr>
          <p:cNvPr id="13" name="23 Elipse"/>
          <p:cNvSpPr/>
          <p:nvPr/>
        </p:nvSpPr>
        <p:spPr>
          <a:xfrm>
            <a:off x="5689600" y="211455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4" name="24 Elipse"/>
          <p:cNvSpPr/>
          <p:nvPr/>
        </p:nvSpPr>
        <p:spPr>
          <a:xfrm>
            <a:off x="5816600" y="2209800"/>
            <a:ext cx="5588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5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7E49DF-2A0D-CB4E-8330-3858A149208B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16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  <p:sp>
        <p:nvSpPr>
          <p:cNvPr id="17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791200" y="2198689"/>
            <a:ext cx="609600" cy="4413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211BD0-A88D-1D4D-B2EC-6F416DA01B02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572601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CA494F-785B-FD45-81F8-3713E54C0082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CA7A13-1A9B-D440-BE7F-E95B7EDE1D0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499078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9 Rectángulo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5" name="20 Rectángulo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6" name="23 Rectángulo"/>
          <p:cNvSpPr>
            <a:spLocks noChangeArrowheads="1"/>
          </p:cNvSpPr>
          <p:nvPr/>
        </p:nvSpPr>
        <p:spPr bwMode="white">
          <a:xfrm>
            <a:off x="0" y="1"/>
            <a:ext cx="12192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7" name="24 Rectángulo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8" name="19 Rectángulo"/>
          <p:cNvSpPr>
            <a:spLocks noChangeArrowheads="1"/>
          </p:cNvSpPr>
          <p:nvPr/>
        </p:nvSpPr>
        <p:spPr bwMode="auto">
          <a:xfrm>
            <a:off x="194734" y="6391276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9" name="20 Rectángulo"/>
          <p:cNvSpPr>
            <a:spLocks noChangeArrowheads="1"/>
          </p:cNvSpPr>
          <p:nvPr/>
        </p:nvSpPr>
        <p:spPr bwMode="auto">
          <a:xfrm>
            <a:off x="203200" y="155575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>
              <a:ea typeface="ＭＳ Ｐゴシック" pitchFamily="34" charset="-128"/>
              <a:cs typeface="+mn-cs"/>
            </a:endParaRPr>
          </a:p>
        </p:txBody>
      </p:sp>
      <p:sp>
        <p:nvSpPr>
          <p:cNvPr id="10" name="21 Conector recto"/>
          <p:cNvSpPr>
            <a:spLocks noChangeShapeType="1"/>
          </p:cNvSpPr>
          <p:nvPr/>
        </p:nvSpPr>
        <p:spPr bwMode="auto">
          <a:xfrm rot="5400000">
            <a:off x="6402388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1" name="23 Elipse"/>
          <p:cNvSpPr/>
          <p:nvPr/>
        </p:nvSpPr>
        <p:spPr>
          <a:xfrm>
            <a:off x="9118600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2" name="24 Elipse"/>
          <p:cNvSpPr/>
          <p:nvPr/>
        </p:nvSpPr>
        <p:spPr>
          <a:xfrm>
            <a:off x="9245600" y="3021013"/>
            <a:ext cx="560917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3" name="5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9220200" y="3009901"/>
            <a:ext cx="609600" cy="4413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4F297D-0FD0-3741-B186-51C721206F77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AFC67A-FCA2-4441-8041-4677473C38AA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15" name="4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</p:spTree>
    <p:extLst>
      <p:ext uri="{BB962C8B-B14F-4D97-AF65-F5344CB8AC3E}">
        <p14:creationId xmlns:p14="http://schemas.microsoft.com/office/powerpoint/2010/main" val="903384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C65AE0-F476-8444-9859-9788B00D24C6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816600" y="1027114"/>
            <a:ext cx="609600" cy="4413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19478A-E72A-3244-92AA-96D3868FCEF9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374657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9 Rectángulo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5" name="20 Rectángulo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6" name="23 Rectángulo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7" name="24 Rectángulo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8" name="25 Rectángulo"/>
          <p:cNvSpPr>
            <a:spLocks noChangeArrowheads="1"/>
          </p:cNvSpPr>
          <p:nvPr/>
        </p:nvSpPr>
        <p:spPr bwMode="white">
          <a:xfrm>
            <a:off x="203200" y="2286000"/>
            <a:ext cx="11777133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9" name="26 Rectángulo"/>
          <p:cNvSpPr>
            <a:spLocks noChangeArrowheads="1"/>
          </p:cNvSpPr>
          <p:nvPr/>
        </p:nvSpPr>
        <p:spPr bwMode="auto">
          <a:xfrm>
            <a:off x="207434" y="142875"/>
            <a:ext cx="11777133" cy="213995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0" name="21 Rectángulo"/>
          <p:cNvSpPr>
            <a:spLocks noChangeArrowheads="1"/>
          </p:cNvSpPr>
          <p:nvPr/>
        </p:nvSpPr>
        <p:spPr bwMode="auto">
          <a:xfrm>
            <a:off x="194734" y="6391276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1" name="23 Rectángulo"/>
          <p:cNvSpPr>
            <a:spLocks noChangeArrowheads="1"/>
          </p:cNvSpPr>
          <p:nvPr/>
        </p:nvSpPr>
        <p:spPr bwMode="auto">
          <a:xfrm>
            <a:off x="203200" y="152400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>
              <a:ea typeface="ＭＳ Ｐゴシック" pitchFamily="34" charset="-128"/>
              <a:cs typeface="+mn-cs"/>
            </a:endParaRPr>
          </a:p>
        </p:txBody>
      </p:sp>
      <p:sp>
        <p:nvSpPr>
          <p:cNvPr id="12" name="24 Conector recto"/>
          <p:cNvSpPr>
            <a:spLocks noChangeShapeType="1"/>
          </p:cNvSpPr>
          <p:nvPr/>
        </p:nvSpPr>
        <p:spPr bwMode="auto">
          <a:xfrm>
            <a:off x="203200" y="2438400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3" name="25 Elipse"/>
          <p:cNvSpPr/>
          <p:nvPr/>
        </p:nvSpPr>
        <p:spPr>
          <a:xfrm>
            <a:off x="5689600" y="211455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4" name="26 Elipse"/>
          <p:cNvSpPr/>
          <p:nvPr/>
        </p:nvSpPr>
        <p:spPr>
          <a:xfrm>
            <a:off x="5816600" y="2209800"/>
            <a:ext cx="5588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5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  <p:sp>
        <p:nvSpPr>
          <p:cNvPr id="16" name="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232BC99-40F3-F44E-9DE5-452615BEBC64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17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791200" y="2198689"/>
            <a:ext cx="609600" cy="4413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85B47C9-5C84-B74A-9CC6-9FCE2C1CAE56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51537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9 Conector recto"/>
          <p:cNvSpPr>
            <a:spLocks noChangeShapeType="1"/>
          </p:cNvSpPr>
          <p:nvPr/>
        </p:nvSpPr>
        <p:spPr bwMode="auto">
          <a:xfrm flipV="1">
            <a:off x="6083301" y="1576388"/>
            <a:ext cx="12700" cy="4818062"/>
          </a:xfrm>
          <a:prstGeom prst="line">
            <a:avLst/>
          </a:prstGeom>
          <a:noFill/>
          <a:ln w="9525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s-ES" sz="240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0" name="9 Marcador de contenido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>
          <a:xfrm>
            <a:off x="7721601" y="6410326"/>
            <a:ext cx="405976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4455BF-E062-214B-9C9B-ACD0A620157B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C6DA0D-6527-8C4C-A57B-08322B556C9C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58405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9 Conector recto"/>
          <p:cNvSpPr>
            <a:spLocks noChangeShapeType="1"/>
          </p:cNvSpPr>
          <p:nvPr/>
        </p:nvSpPr>
        <p:spPr bwMode="auto">
          <a:xfrm flipV="1">
            <a:off x="6096000" y="2200276"/>
            <a:ext cx="0" cy="4187825"/>
          </a:xfrm>
          <a:prstGeom prst="line">
            <a:avLst/>
          </a:prstGeom>
          <a:noFill/>
          <a:ln w="9525">
            <a:solidFill>
              <a:schemeClr val="tx2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s-ES" sz="2400"/>
          </a:p>
        </p:txBody>
      </p:sp>
      <p:sp>
        <p:nvSpPr>
          <p:cNvPr id="8" name="20 Rectángulo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9" name="23 Rectángulo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0" name="24 Rectángulo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1" name="25 Rectángulo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2" name="20 Rectángulo"/>
          <p:cNvSpPr/>
          <p:nvPr/>
        </p:nvSpPr>
        <p:spPr>
          <a:xfrm>
            <a:off x="203200" y="1371600"/>
            <a:ext cx="11777133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3" name="21 Rectángulo"/>
          <p:cNvSpPr>
            <a:spLocks noChangeArrowheads="1"/>
          </p:cNvSpPr>
          <p:nvPr/>
        </p:nvSpPr>
        <p:spPr bwMode="auto">
          <a:xfrm>
            <a:off x="194734" y="6391275"/>
            <a:ext cx="11777133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4" name="23 Conector recto"/>
          <p:cNvSpPr>
            <a:spLocks noChangeShapeType="1"/>
          </p:cNvSpPr>
          <p:nvPr/>
        </p:nvSpPr>
        <p:spPr bwMode="auto">
          <a:xfrm>
            <a:off x="203200" y="1279525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5" name="24 Rectángulo"/>
          <p:cNvSpPr>
            <a:spLocks noChangeArrowheads="1"/>
          </p:cNvSpPr>
          <p:nvPr/>
        </p:nvSpPr>
        <p:spPr bwMode="auto">
          <a:xfrm>
            <a:off x="203200" y="155575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>
              <a:ea typeface="ＭＳ Ｐゴシック" pitchFamily="34" charset="-128"/>
              <a:cs typeface="+mn-cs"/>
            </a:endParaRPr>
          </a:p>
        </p:txBody>
      </p:sp>
      <p:sp>
        <p:nvSpPr>
          <p:cNvPr id="16" name="25 Elipse"/>
          <p:cNvSpPr/>
          <p:nvPr/>
        </p:nvSpPr>
        <p:spPr>
          <a:xfrm>
            <a:off x="5689600" y="955675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7" name="26 Elipse"/>
          <p:cNvSpPr/>
          <p:nvPr/>
        </p:nvSpPr>
        <p:spPr>
          <a:xfrm>
            <a:off x="5816600" y="1050925"/>
            <a:ext cx="5588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24" name="23 Marcador de contenido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26" name="25 Marcador de contenido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23" name="22 Título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8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576E99-1FCC-7E44-BC71-0EF662642D8B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19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06400" y="6410326"/>
            <a:ext cx="4775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  <p:sp>
        <p:nvSpPr>
          <p:cNvPr id="20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791200" y="1042989"/>
            <a:ext cx="609600" cy="4413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AB056E-E1A1-BC48-9E15-2C9856D66C61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096690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085574-15C0-064A-8C17-D507D315D22F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791200" y="1036639"/>
            <a:ext cx="609600" cy="4413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3B4C42-A803-AD46-8A3B-7A92581BDCE8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6091889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9 Rectángulo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3" name="20 Rectángulo"/>
          <p:cNvSpPr>
            <a:spLocks noChangeArrowheads="1"/>
          </p:cNvSpPr>
          <p:nvPr/>
        </p:nvSpPr>
        <p:spPr bwMode="white">
          <a:xfrm>
            <a:off x="0" y="1"/>
            <a:ext cx="12192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4" name="23 Rectángulo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5" name="24 Rectángulo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6" name="19 Rectángulo"/>
          <p:cNvSpPr>
            <a:spLocks noChangeArrowheads="1"/>
          </p:cNvSpPr>
          <p:nvPr/>
        </p:nvSpPr>
        <p:spPr bwMode="auto">
          <a:xfrm>
            <a:off x="194734" y="6391276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7" name="20 Rectángulo"/>
          <p:cNvSpPr>
            <a:spLocks noChangeArrowheads="1"/>
          </p:cNvSpPr>
          <p:nvPr/>
        </p:nvSpPr>
        <p:spPr bwMode="auto">
          <a:xfrm>
            <a:off x="203200" y="158750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>
              <a:ea typeface="ＭＳ Ｐゴシック" pitchFamily="34" charset="-128"/>
              <a:cs typeface="+mn-cs"/>
            </a:endParaRPr>
          </a:p>
        </p:txBody>
      </p:sp>
      <p:sp>
        <p:nvSpPr>
          <p:cNvPr id="8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0A5F252-97A9-9F4A-BBD9-5D6F8FD94C78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9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  <p:sp>
        <p:nvSpPr>
          <p:cNvPr id="10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5689600" y="6324601"/>
            <a:ext cx="8128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8E8338A-0F27-B241-8F57-AA86204BFEB9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14268377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5 Rectángulo"/>
          <p:cNvSpPr>
            <a:spLocks noChangeArrowheads="1"/>
          </p:cNvSpPr>
          <p:nvPr/>
        </p:nvSpPr>
        <p:spPr bwMode="auto">
          <a:xfrm>
            <a:off x="203200" y="152400"/>
            <a:ext cx="11777133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6" name="20 Rectángulo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7" name="23 Rectángulo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8" name="24 Rectángulo"/>
          <p:cNvSpPr>
            <a:spLocks noChangeArrowheads="1"/>
          </p:cNvSpPr>
          <p:nvPr/>
        </p:nvSpPr>
        <p:spPr bwMode="white">
          <a:xfrm>
            <a:off x="0" y="1"/>
            <a:ext cx="12192000" cy="119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9" name="25 Rectángulo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0" name="20 Rectángulo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1" name="21 Rectángulo"/>
          <p:cNvSpPr>
            <a:spLocks noChangeArrowheads="1"/>
          </p:cNvSpPr>
          <p:nvPr/>
        </p:nvSpPr>
        <p:spPr bwMode="auto">
          <a:xfrm>
            <a:off x="203200" y="152400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>
              <a:ea typeface="ＭＳ Ｐゴシック" pitchFamily="34" charset="-128"/>
              <a:cs typeface="+mn-cs"/>
            </a:endParaRPr>
          </a:p>
        </p:txBody>
      </p:sp>
      <p:sp>
        <p:nvSpPr>
          <p:cNvPr id="12" name="23 Conector recto"/>
          <p:cNvSpPr>
            <a:spLocks noChangeShapeType="1"/>
          </p:cNvSpPr>
          <p:nvPr/>
        </p:nvSpPr>
        <p:spPr bwMode="auto">
          <a:xfrm>
            <a:off x="203200" y="533400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3" name="24 Elipse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4" name="25 Elipse"/>
          <p:cNvSpPr/>
          <p:nvPr/>
        </p:nvSpPr>
        <p:spPr>
          <a:xfrm>
            <a:off x="1854200" y="323850"/>
            <a:ext cx="5588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5" name="26 Rectángulo"/>
          <p:cNvSpPr>
            <a:spLocks noChangeArrowheads="1"/>
          </p:cNvSpPr>
          <p:nvPr/>
        </p:nvSpPr>
        <p:spPr bwMode="auto">
          <a:xfrm>
            <a:off x="198967" y="6388101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20" name="19 Marcador de contenido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6" name="6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ECF5AB-07EE-D742-8353-F1B35106DDB4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  <p:sp>
        <p:nvSpPr>
          <p:cNvPr id="17" name="4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9FE29C-A9FF-2E48-B3EE-CA6625F5F6DC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18" name="5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402168" y="6410326"/>
            <a:ext cx="4510617" cy="366713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</p:spTree>
    <p:extLst>
      <p:ext uri="{BB962C8B-B14F-4D97-AF65-F5344CB8AC3E}">
        <p14:creationId xmlns:p14="http://schemas.microsoft.com/office/powerpoint/2010/main" val="38527812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5 Conector recto"/>
          <p:cNvSpPr>
            <a:spLocks noChangeShapeType="1"/>
          </p:cNvSpPr>
          <p:nvPr/>
        </p:nvSpPr>
        <p:spPr bwMode="auto">
          <a:xfrm>
            <a:off x="203200" y="533400"/>
            <a:ext cx="11777133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6" name="20 Rectángulo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7" name="23 Rectángulo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8" name="24 Rectángulo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9" name="25 Rectángulo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0" name="20 Rectángulo"/>
          <p:cNvSpPr>
            <a:spLocks noChangeArrowheads="1"/>
          </p:cNvSpPr>
          <p:nvPr/>
        </p:nvSpPr>
        <p:spPr bwMode="auto">
          <a:xfrm>
            <a:off x="203200" y="152401"/>
            <a:ext cx="11777133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1" name="21 Rectángulo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2" name="23 Rectángulo"/>
          <p:cNvSpPr>
            <a:spLocks noChangeArrowheads="1"/>
          </p:cNvSpPr>
          <p:nvPr/>
        </p:nvSpPr>
        <p:spPr bwMode="auto">
          <a:xfrm>
            <a:off x="203200" y="155575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>
              <a:ea typeface="ＭＳ Ｐゴシック" pitchFamily="34" charset="-128"/>
              <a:cs typeface="+mn-cs"/>
            </a:endParaRPr>
          </a:p>
        </p:txBody>
      </p:sp>
      <p:sp>
        <p:nvSpPr>
          <p:cNvPr id="13" name="24 Elipse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4" name="25 Elipse"/>
          <p:cNvSpPr/>
          <p:nvPr/>
        </p:nvSpPr>
        <p:spPr>
          <a:xfrm>
            <a:off x="1854200" y="323850"/>
            <a:ext cx="5588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5" name="26 Rectángulo"/>
          <p:cNvSpPr>
            <a:spLocks noChangeArrowheads="1"/>
          </p:cNvSpPr>
          <p:nvPr/>
        </p:nvSpPr>
        <p:spPr bwMode="auto">
          <a:xfrm>
            <a:off x="198967" y="6388101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6" name="6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17F4C0-7CAE-8D46-9FB8-E29C40312196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  <p:sp>
        <p:nvSpPr>
          <p:cNvPr id="17" name="4 Marcador de fecha"/>
          <p:cNvSpPr>
            <a:spLocks noGrp="1"/>
          </p:cNvSpPr>
          <p:nvPr>
            <p:ph type="dt" sz="half" idx="11"/>
          </p:nvPr>
        </p:nvSpPr>
        <p:spPr>
          <a:xfrm>
            <a:off x="7717367" y="6405564"/>
            <a:ext cx="4059767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CA19AB3-B59D-D145-A54C-5EEBBB23CD61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18" name="5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402168" y="6410326"/>
            <a:ext cx="4779433" cy="366713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</p:spTree>
    <p:extLst>
      <p:ext uri="{BB962C8B-B14F-4D97-AF65-F5344CB8AC3E}">
        <p14:creationId xmlns:p14="http://schemas.microsoft.com/office/powerpoint/2010/main" val="351940726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6 Rectángulo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027" name="15 Rectángulo"/>
          <p:cNvSpPr>
            <a:spLocks noChangeArrowheads="1"/>
          </p:cNvSpPr>
          <p:nvPr/>
        </p:nvSpPr>
        <p:spPr bwMode="white">
          <a:xfrm>
            <a:off x="0" y="1"/>
            <a:ext cx="12192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028" name="17 Rectángulo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1029" name="18 Rectángulo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s-AR" sz="2400">
              <a:cs typeface="+mn-cs"/>
            </a:endParaRPr>
          </a:p>
        </p:txBody>
      </p:sp>
      <p:sp>
        <p:nvSpPr>
          <p:cNvPr id="9" name="8 Rectángulo"/>
          <p:cNvSpPr>
            <a:spLocks noChangeArrowheads="1"/>
          </p:cNvSpPr>
          <p:nvPr/>
        </p:nvSpPr>
        <p:spPr bwMode="auto">
          <a:xfrm>
            <a:off x="198967" y="6388101"/>
            <a:ext cx="11777133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7721601" y="6405564"/>
            <a:ext cx="405976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A8A959F-B05F-3541-8C72-D017AE59C4E2}" type="datetime1">
              <a:rPr lang="es-ES"/>
              <a:pPr>
                <a:defRPr/>
              </a:pPr>
              <a:t>14/3/23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06400" y="6410326"/>
            <a:ext cx="47752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s-ES" dirty="0"/>
              <a:t>12º Simposio sobre Legislación Tributaria Argentina C.P. Carolina Calello</a:t>
            </a:r>
          </a:p>
        </p:txBody>
      </p:sp>
      <p:sp>
        <p:nvSpPr>
          <p:cNvPr id="8" name="7 Rectángulo"/>
          <p:cNvSpPr>
            <a:spLocks noChangeArrowheads="1"/>
          </p:cNvSpPr>
          <p:nvPr/>
        </p:nvSpPr>
        <p:spPr bwMode="auto">
          <a:xfrm>
            <a:off x="203200" y="155575"/>
            <a:ext cx="11777133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 dirty="0">
              <a:ea typeface="ＭＳ Ｐゴシック" pitchFamily="34" charset="-128"/>
              <a:cs typeface="+mn-cs"/>
            </a:endParaRP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203200" y="1276350"/>
            <a:ext cx="11777133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400">
              <a:ea typeface="ＭＳ Ｐゴシック" pitchFamily="34" charset="-128"/>
              <a:cs typeface="+mn-cs"/>
            </a:endParaRPr>
          </a:p>
        </p:txBody>
      </p:sp>
      <p:sp>
        <p:nvSpPr>
          <p:cNvPr id="12" name="11 Elipse"/>
          <p:cNvSpPr/>
          <p:nvPr/>
        </p:nvSpPr>
        <p:spPr>
          <a:xfrm>
            <a:off x="5689600" y="955675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15" name="14 Elipse"/>
          <p:cNvSpPr/>
          <p:nvPr/>
        </p:nvSpPr>
        <p:spPr>
          <a:xfrm>
            <a:off x="5816600" y="1050925"/>
            <a:ext cx="5588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791200" y="1039814"/>
            <a:ext cx="609600" cy="441325"/>
          </a:xfrm>
          <a:prstGeom prst="rect">
            <a:avLst/>
          </a:prstGeom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600" smtClean="0">
                <a:solidFill>
                  <a:srgbClr val="053576"/>
                </a:solidFill>
              </a:defRPr>
            </a:lvl1pPr>
          </a:lstStyle>
          <a:p>
            <a:pPr>
              <a:defRPr/>
            </a:pPr>
            <a:fld id="{FEC255F2-B3ED-0E48-9A58-4963B6EBC85B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  <p:sp>
        <p:nvSpPr>
          <p:cNvPr id="1038" name="21 Marcador de título"/>
          <p:cNvSpPr>
            <a:spLocks noGrp="1"/>
          </p:cNvSpPr>
          <p:nvPr>
            <p:ph type="title"/>
          </p:nvPr>
        </p:nvSpPr>
        <p:spPr bwMode="auto">
          <a:xfrm>
            <a:off x="402167" y="228601"/>
            <a:ext cx="113792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039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402167" y="1524000"/>
            <a:ext cx="113792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3" r:id="rId1"/>
    <p:sldLayoutId id="2147484304" r:id="rId2"/>
    <p:sldLayoutId id="2147484305" r:id="rId3"/>
    <p:sldLayoutId id="2147484306" r:id="rId4"/>
    <p:sldLayoutId id="2147484307" r:id="rId5"/>
    <p:sldLayoutId id="2147484308" r:id="rId6"/>
    <p:sldLayoutId id="2147484309" r:id="rId7"/>
    <p:sldLayoutId id="2147484310" r:id="rId8"/>
    <p:sldLayoutId id="2147484311" r:id="rId9"/>
    <p:sldLayoutId id="2147484312" r:id="rId10"/>
    <p:sldLayoutId id="2147484313" r:id="rId11"/>
  </p:sldLayoutIdLst>
  <p:transition>
    <p:fade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053576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053576"/>
          </a:solidFill>
          <a:latin typeface="Georgia" pitchFamily="18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053576"/>
          </a:solidFill>
          <a:latin typeface="Georgia" pitchFamily="18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053576"/>
          </a:solidFill>
          <a:latin typeface="Georgia" pitchFamily="18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053576"/>
          </a:solidFill>
          <a:latin typeface="Georgia" pitchFamily="18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053576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053576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053576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053576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charset="0"/>
        <a:buChar char=""/>
        <a:defRPr sz="27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charset="0"/>
        <a:buChar char=""/>
        <a:defRPr sz="2200" kern="1200">
          <a:solidFill>
            <a:schemeClr val="tx2"/>
          </a:solidFill>
          <a:latin typeface="+mn-lt"/>
          <a:ea typeface="ＭＳ Ｐゴシック" charset="0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073E87"/>
        </a:buClr>
        <a:buSzPct val="75000"/>
        <a:buFont typeface="Wingdings 2" charset="0"/>
        <a:buChar char="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052E65"/>
        </a:buClr>
        <a:buSzPct val="70000"/>
        <a:buFont typeface="Wingdings" charset="0"/>
        <a:buChar char=""/>
        <a:defRPr sz="2000" kern="1200">
          <a:solidFill>
            <a:schemeClr val="tx2"/>
          </a:solidFill>
          <a:latin typeface="+mn-lt"/>
          <a:ea typeface="ＭＳ Ｐゴシック" charset="0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5E4"/>
        </a:buClr>
        <a:buChar char="•"/>
        <a:defRPr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CuadroTexto 2"/>
          <p:cNvSpPr txBox="1">
            <a:spLocks noChangeArrowheads="1"/>
          </p:cNvSpPr>
          <p:nvPr/>
        </p:nvSpPr>
        <p:spPr bwMode="auto">
          <a:xfrm>
            <a:off x="1703513" y="3212976"/>
            <a:ext cx="878522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4000" b="1" dirty="0">
                <a:solidFill>
                  <a:srgbClr val="000099"/>
                </a:solidFill>
                <a:latin typeface="Times New Roman" charset="0"/>
                <a:cs typeface="Times New Roman" charset="0"/>
              </a:rPr>
              <a:t>Ciclo de Actualidad Tributaria</a:t>
            </a:r>
          </a:p>
          <a:p>
            <a:pPr algn="ctr" eaLnBrk="1" hangingPunct="1"/>
            <a:r>
              <a:rPr lang="es-ES" sz="2600" b="1" dirty="0">
                <a:solidFill>
                  <a:srgbClr val="000099"/>
                </a:solidFill>
                <a:latin typeface="Times New Roman" charset="0"/>
                <a:cs typeface="Times New Roman" charset="0"/>
              </a:rPr>
              <a:t>Dres. Horacio Ziccardi y Hugo Kaplan</a:t>
            </a:r>
            <a:endParaRPr lang="es-ES" sz="2600" dirty="0">
              <a:solidFill>
                <a:srgbClr val="000099"/>
              </a:solidFill>
              <a:latin typeface="Times New Roman" charset="0"/>
              <a:cs typeface="Times New Roman" charset="0"/>
            </a:endParaRPr>
          </a:p>
        </p:txBody>
      </p:sp>
      <p:sp>
        <p:nvSpPr>
          <p:cNvPr id="15362" name="CuadroTexto 1"/>
          <p:cNvSpPr txBox="1">
            <a:spLocks noChangeArrowheads="1"/>
          </p:cNvSpPr>
          <p:nvPr/>
        </p:nvSpPr>
        <p:spPr bwMode="auto">
          <a:xfrm>
            <a:off x="1703512" y="4706560"/>
            <a:ext cx="871296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endParaRPr lang="es-ES" sz="1800" dirty="0">
              <a:solidFill>
                <a:srgbClr val="000099"/>
              </a:solidFill>
              <a:latin typeface="Times New Roman" charset="0"/>
              <a:cs typeface="Times New Roman" charset="0"/>
            </a:endParaRPr>
          </a:p>
          <a:p>
            <a:pPr algn="ctr" eaLnBrk="1" hangingPunct="1"/>
            <a:r>
              <a:rPr lang="es-ES" sz="2000" b="1" dirty="0">
                <a:solidFill>
                  <a:srgbClr val="000099"/>
                </a:solidFill>
                <a:latin typeface="Times New Roman" charset="0"/>
                <a:cs typeface="Times New Roman" charset="0"/>
              </a:rPr>
              <a:t>Expositora invitada: Dra. Carolina Calello</a:t>
            </a:r>
          </a:p>
        </p:txBody>
      </p:sp>
      <p:pic>
        <p:nvPicPr>
          <p:cNvPr id="5" name="4 Imagen" descr="LOGO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57662" y="620688"/>
            <a:ext cx="3876675" cy="990600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1703512" y="5589240"/>
            <a:ext cx="871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16 de marzo de 2023</a:t>
            </a: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63352" y="260648"/>
            <a:ext cx="1152128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s-A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Jubilaciones. Impuesto a las ganancias</a:t>
            </a:r>
          </a:p>
          <a:p>
            <a:r>
              <a:rPr lang="es-A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Causa: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CSJN, Calderón Carlos Héctor, 23/2/2023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Art. 280. Confirma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Seg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Social Sala II, 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12/6/2017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Inconstitucionalidad del art. 79 inciso c) de la LIG. </a:t>
            </a: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s-A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Antecedentes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CSJN, García, María Isabel, 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26/3/2019</a:t>
            </a:r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CSJN, García Blanco, Esteban, 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6/5/2021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s-AR" b="1" u="sng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s-AR" b="1" u="sng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Situación actual frente a las próximas DDJJ</a:t>
            </a: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6927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79376" y="260648"/>
            <a:ext cx="11305256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s-A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Exenciones. Fundación. </a:t>
            </a:r>
          </a:p>
          <a:p>
            <a:r>
              <a:rPr lang="es-A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Causa: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Fed., Sala IV,  22/11/2022, Fundación Capacitar.</a:t>
            </a: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Denegatoria del reconocimiento de la exención artículo 20 (actual 26) inciso f) LIG</a:t>
            </a: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fisco argumenta dos cuestiones: </a:t>
            </a: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persigue una finalidad de bien público o socialmente útil</a:t>
            </a:r>
          </a:p>
          <a:p>
            <a:pPr marL="342900" indent="-342900">
              <a:buFontTx/>
              <a:buChar char="-"/>
            </a:pPr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450" indent="-22225">
              <a:buFontTx/>
              <a:buChar char="-"/>
            </a:pP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Honorarios percibidos por el secretario superan el límite. CAI vencido. </a:t>
            </a:r>
          </a:p>
          <a:p>
            <a:pPr marL="22225"/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(art. 20 y 44 hoy 95 del DR)</a:t>
            </a: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s-AR" b="1" u="sng" dirty="0"/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4089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79376" y="260648"/>
            <a:ext cx="11305256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s-A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Exenciones. Fundación. </a:t>
            </a:r>
          </a:p>
          <a:p>
            <a:r>
              <a:rPr lang="es-AR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Causa: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Fed., Sala IV,  22/11/2022, Fundación Capacitar.</a:t>
            </a: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1º instancia: rechazo. CAI vencido.</a:t>
            </a: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Cámara revoca la decisión.  </a:t>
            </a: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Realiza cursos a terceros, el beneficio no es para asociados</a:t>
            </a:r>
          </a:p>
          <a:p>
            <a:pPr marL="342900" indent="-342900">
              <a:buFontTx/>
              <a:buChar char="-"/>
            </a:pPr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CAI vencido. Realidad económica</a:t>
            </a: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s-AR" b="1" u="sng" dirty="0"/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494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15380" y="356951"/>
            <a:ext cx="11161239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s-AR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Antecedentes: </a:t>
            </a:r>
          </a:p>
          <a:p>
            <a:pPr marL="342900" indent="-342900">
              <a:buFontTx/>
              <a:buChar char="-"/>
            </a:pPr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RG 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Resolución General (DGI) 1432/1971.</a:t>
            </a:r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 Cámara de Propietarios de Alojamientos, 26/12/2002. </a:t>
            </a:r>
          </a:p>
          <a:p>
            <a:pPr marL="342900" indent="-342900">
              <a:buFontTx/>
              <a:buChar char="-"/>
            </a:pPr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Asoc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Rosarina de Anestesiología,16/11/2009.</a:t>
            </a: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AR" dirty="0"/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5781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07368" y="243512"/>
            <a:ext cx="11017224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/>
                <a:cs typeface="Times New Roman"/>
              </a:rPr>
              <a:t>Nulidad. Facultades de verificación y fiscalización. </a:t>
            </a:r>
          </a:p>
          <a:p>
            <a:pPr algn="just"/>
            <a:r>
              <a:rPr lang="es-ES" b="1" u="sng" dirty="0">
                <a:latin typeface="Times New Roman"/>
                <a:cs typeface="Times New Roman"/>
              </a:rPr>
              <a:t>Artículo 74 ley 11.683.</a:t>
            </a:r>
          </a:p>
          <a:p>
            <a:pPr algn="just"/>
            <a:endParaRPr lang="es-ES" b="1" u="sng" dirty="0">
              <a:latin typeface="Times New Roman"/>
              <a:cs typeface="Times New Roman"/>
            </a:endParaRPr>
          </a:p>
          <a:p>
            <a:pPr algn="just"/>
            <a:r>
              <a:rPr lang="es-ES" u="sng" dirty="0">
                <a:latin typeface="Times New Roman"/>
                <a:cs typeface="Times New Roman"/>
              </a:rPr>
              <a:t>Causa:</a:t>
            </a:r>
            <a:r>
              <a:rPr lang="es-ES" dirty="0">
                <a:latin typeface="Times New Roman"/>
                <a:cs typeface="Times New Roman"/>
              </a:rPr>
              <a:t> TFN Monte de Pino SA, 18/10/2022</a:t>
            </a:r>
          </a:p>
          <a:p>
            <a:pPr algn="just"/>
            <a:endParaRPr lang="es-ES" dirty="0">
              <a:latin typeface="Times New Roman"/>
              <a:cs typeface="Times New Roman"/>
            </a:endParaRPr>
          </a:p>
          <a:p>
            <a:pPr algn="just"/>
            <a:endParaRPr lang="es-ES" dirty="0">
              <a:latin typeface="Times New Roman"/>
              <a:cs typeface="Times New Roman"/>
            </a:endParaRPr>
          </a:p>
          <a:p>
            <a:pPr algn="just"/>
            <a:r>
              <a:rPr lang="es-ES" dirty="0">
                <a:latin typeface="Times New Roman"/>
                <a:cs typeface="Times New Roman"/>
              </a:rPr>
              <a:t>Dos cuestiones: </a:t>
            </a:r>
          </a:p>
          <a:p>
            <a:pPr algn="just"/>
            <a:endParaRPr lang="es-ES" dirty="0">
              <a:latin typeface="Times New Roman"/>
              <a:cs typeface="Times New Roman"/>
            </a:endParaRPr>
          </a:p>
          <a:p>
            <a:pPr algn="just"/>
            <a:r>
              <a:rPr lang="es-ES" dirty="0">
                <a:latin typeface="Times New Roman"/>
                <a:cs typeface="Times New Roman"/>
              </a:rPr>
              <a:t>1) Entrega de documentación por parte del asesor. No tenía autorización </a:t>
            </a:r>
          </a:p>
          <a:p>
            <a:pPr marL="342900" indent="-342900" algn="just">
              <a:buFontTx/>
              <a:buChar char="-"/>
            </a:pPr>
            <a:endParaRPr lang="es-ES" dirty="0">
              <a:latin typeface="Times New Roman"/>
              <a:cs typeface="Times New Roman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24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07368" y="243512"/>
            <a:ext cx="11017224" cy="1154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/>
                <a:cs typeface="Times New Roman"/>
              </a:rPr>
              <a:t>Causa:</a:t>
            </a:r>
            <a:r>
              <a:rPr lang="es-ES" b="1" dirty="0">
                <a:latin typeface="Times New Roman"/>
                <a:cs typeface="Times New Roman"/>
              </a:rPr>
              <a:t> TFN Monte de Pino SA, 18/10/2022</a:t>
            </a:r>
          </a:p>
          <a:p>
            <a:pPr algn="just"/>
            <a:r>
              <a:rPr lang="es-ES" dirty="0">
                <a:latin typeface="Times New Roman"/>
                <a:cs typeface="Times New Roman"/>
              </a:rPr>
              <a:t>2) Segunda cuestión: </a:t>
            </a:r>
          </a:p>
          <a:p>
            <a:pPr marL="342900" indent="-342900" algn="just">
              <a:buFontTx/>
              <a:buChar char="-"/>
            </a:pPr>
            <a:endParaRPr lang="es-ES" dirty="0">
              <a:latin typeface="Times New Roman"/>
              <a:cs typeface="Times New Roman"/>
            </a:endParaRPr>
          </a:p>
          <a:p>
            <a:pPr marL="342900" indent="-342900" algn="just">
              <a:buFontTx/>
              <a:buChar char="-"/>
            </a:pPr>
            <a:r>
              <a:rPr lang="es-ES" dirty="0">
                <a:latin typeface="Times New Roman"/>
                <a:cs typeface="Times New Roman"/>
              </a:rPr>
              <a:t>Art. 74 ley 11.683. </a:t>
            </a:r>
          </a:p>
          <a:p>
            <a:pPr marL="1085850" lvl="1" indent="-342900" algn="just">
              <a:buFontTx/>
              <a:buChar char="-"/>
            </a:pPr>
            <a:r>
              <a:rPr lang="es-ES" dirty="0">
                <a:latin typeface="Times New Roman"/>
                <a:cs typeface="Times New Roman"/>
              </a:rPr>
              <a:t>DO ganancias </a:t>
            </a:r>
            <a:r>
              <a:rPr lang="es-ES" b="1" dirty="0">
                <a:latin typeface="Times New Roman"/>
                <a:cs typeface="Times New Roman"/>
              </a:rPr>
              <a:t>2009</a:t>
            </a:r>
            <a:r>
              <a:rPr lang="es-ES" dirty="0">
                <a:latin typeface="Times New Roman"/>
                <a:cs typeface="Times New Roman"/>
              </a:rPr>
              <a:t> fecha 12/3/2013 (vista 2012). Reserva art. 20 ley 24.769. Importe $ 140.000</a:t>
            </a:r>
          </a:p>
          <a:p>
            <a:pPr marL="1085850" lvl="1" indent="-342900" algn="just">
              <a:buFontTx/>
              <a:buChar char="-"/>
            </a:pPr>
            <a:r>
              <a:rPr lang="es-ES" dirty="0">
                <a:latin typeface="Times New Roman"/>
                <a:cs typeface="Times New Roman"/>
              </a:rPr>
              <a:t>Aplica multa 30/10/2015. </a:t>
            </a:r>
          </a:p>
          <a:p>
            <a:pPr marL="1085850" lvl="1" indent="-342900" algn="just">
              <a:buFontTx/>
              <a:buChar char="-"/>
            </a:pPr>
            <a:endParaRPr lang="es-ES" dirty="0">
              <a:latin typeface="Times New Roman"/>
              <a:cs typeface="Times New Roman"/>
            </a:endParaRPr>
          </a:p>
          <a:p>
            <a:pPr marL="1085850" lvl="1" indent="-342900" algn="just">
              <a:buFontTx/>
              <a:buChar char="-"/>
            </a:pPr>
            <a:r>
              <a:rPr lang="es-ES" dirty="0">
                <a:latin typeface="Times New Roman"/>
                <a:cs typeface="Times New Roman"/>
              </a:rPr>
              <a:t>Ley 26.735 año 2011 elevó los montos de $ 100.000 a $ 400.000. </a:t>
            </a:r>
          </a:p>
          <a:p>
            <a:pPr marL="1085850" lvl="1" indent="-342900" algn="just">
              <a:buFontTx/>
              <a:buChar char="-"/>
            </a:pPr>
            <a:r>
              <a:rPr lang="es-ES" dirty="0">
                <a:latin typeface="Times New Roman"/>
                <a:cs typeface="Times New Roman"/>
              </a:rPr>
              <a:t>Argumenta instrucción PGN a fiscales 5/2012.</a:t>
            </a:r>
          </a:p>
          <a:p>
            <a:pPr marL="1085850" lvl="1" indent="-342900" algn="just">
              <a:buFontTx/>
              <a:buChar char="-"/>
            </a:pPr>
            <a:r>
              <a:rPr lang="es-ES" dirty="0">
                <a:latin typeface="Times New Roman"/>
                <a:cs typeface="Times New Roman"/>
              </a:rPr>
              <a:t>TFN: no es vinculante y no formuló la denuncia</a:t>
            </a:r>
          </a:p>
          <a:p>
            <a:pPr marL="1085850" lvl="1" indent="-342900" algn="just">
              <a:buFontTx/>
              <a:buChar char="-"/>
            </a:pPr>
            <a:r>
              <a:rPr lang="es-ES" dirty="0">
                <a:latin typeface="Times New Roman"/>
                <a:cs typeface="Times New Roman"/>
              </a:rPr>
              <a:t>Se declara la nulidad</a:t>
            </a:r>
          </a:p>
          <a:p>
            <a:pPr marL="1085850" lvl="1" indent="-342900" algn="just">
              <a:buFontTx/>
              <a:buChar char="-"/>
            </a:pPr>
            <a:endParaRPr lang="es-ES" dirty="0">
              <a:latin typeface="Times New Roman"/>
              <a:cs typeface="Times New Roman"/>
            </a:endParaRPr>
          </a:p>
          <a:p>
            <a:pPr marL="1085850" lvl="1" indent="-342900" algn="just">
              <a:buFontTx/>
              <a:buChar char="-"/>
            </a:pPr>
            <a:r>
              <a:rPr lang="es-ES" u="sng" dirty="0">
                <a:latin typeface="Times New Roman"/>
                <a:cs typeface="Times New Roman"/>
              </a:rPr>
              <a:t>Otros datos</a:t>
            </a:r>
            <a:r>
              <a:rPr lang="es-ES" dirty="0">
                <a:latin typeface="Times New Roman"/>
                <a:cs typeface="Times New Roman"/>
              </a:rPr>
              <a:t>: </a:t>
            </a:r>
          </a:p>
          <a:p>
            <a:pPr marL="1485900" lvl="2" indent="-342900" algn="just">
              <a:buFontTx/>
              <a:buChar char="-"/>
            </a:pPr>
            <a:r>
              <a:rPr lang="es-ES" dirty="0">
                <a:latin typeface="Times New Roman"/>
                <a:cs typeface="Times New Roman"/>
              </a:rPr>
              <a:t>CSJN </a:t>
            </a:r>
            <a:r>
              <a:rPr lang="es-AR" dirty="0">
                <a:latin typeface="Times New Roman"/>
                <a:cs typeface="Times New Roman"/>
              </a:rPr>
              <a:t>Soler, Diego, 18/2/2014 (art. 280, hoy Vidal 28/10/2021)</a:t>
            </a:r>
            <a:endParaRPr lang="es-ES" dirty="0">
              <a:latin typeface="Times New Roman"/>
              <a:cs typeface="Times New Roman"/>
            </a:endParaRPr>
          </a:p>
          <a:p>
            <a:pPr marL="1485900" lvl="2" indent="-342900" algn="just">
              <a:buFontTx/>
              <a:buChar char="-"/>
            </a:pPr>
            <a:r>
              <a:rPr lang="es-ES" dirty="0">
                <a:latin typeface="Times New Roman"/>
                <a:cs typeface="Times New Roman"/>
              </a:rPr>
              <a:t>Instrucción PGN 1067/2014</a:t>
            </a:r>
          </a:p>
          <a:p>
            <a:pPr lvl="1" indent="0" algn="just"/>
            <a:endParaRPr lang="es-ES" dirty="0">
              <a:latin typeface="Times New Roman"/>
              <a:cs typeface="Times New Roman"/>
            </a:endParaRPr>
          </a:p>
          <a:p>
            <a:pPr algn="just"/>
            <a:endParaRPr lang="es-ES" b="1" dirty="0">
              <a:latin typeface="Times New Roman"/>
              <a:cs typeface="Times New Roman"/>
            </a:endParaRPr>
          </a:p>
          <a:p>
            <a:pPr algn="just"/>
            <a:endParaRPr lang="es-ES" b="1" dirty="0"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7493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63352" y="429046"/>
            <a:ext cx="11665296" cy="92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/>
                <a:cs typeface="Times New Roman"/>
              </a:rPr>
              <a:t>Prescripción. Plazo. ¿Inscripto o no inscripto?</a:t>
            </a:r>
          </a:p>
          <a:p>
            <a:pPr algn="just"/>
            <a:r>
              <a:rPr lang="es-ES" b="1" u="sng" dirty="0">
                <a:latin typeface="Times New Roman"/>
                <a:cs typeface="Times New Roman"/>
              </a:rPr>
              <a:t>TFN Sala D, </a:t>
            </a:r>
            <a:r>
              <a:rPr lang="es-ES" b="1" u="sng" dirty="0" err="1">
                <a:latin typeface="Times New Roman"/>
                <a:cs typeface="Times New Roman"/>
              </a:rPr>
              <a:t>Orsili</a:t>
            </a:r>
            <a:r>
              <a:rPr lang="es-ES" b="1" u="sng" dirty="0">
                <a:latin typeface="Times New Roman"/>
                <a:cs typeface="Times New Roman"/>
              </a:rPr>
              <a:t>, María 21/09/2022</a:t>
            </a:r>
          </a:p>
          <a:p>
            <a:pPr algn="just"/>
            <a:endParaRPr lang="es-ES" b="1" u="sng" dirty="0">
              <a:latin typeface="Times New Roman"/>
              <a:cs typeface="Times New Roman"/>
            </a:endParaRPr>
          </a:p>
          <a:p>
            <a:pPr algn="just"/>
            <a:r>
              <a:rPr lang="es-ES" dirty="0">
                <a:latin typeface="Times New Roman"/>
                <a:cs typeface="Times New Roman"/>
              </a:rPr>
              <a:t>Períodos fiscales 2005 a 2007</a:t>
            </a:r>
          </a:p>
          <a:p>
            <a:pPr algn="just"/>
            <a:r>
              <a:rPr lang="es-ES" dirty="0">
                <a:latin typeface="Times New Roman"/>
                <a:cs typeface="Times New Roman"/>
              </a:rPr>
              <a:t>Desde 1998 </a:t>
            </a:r>
            <a:r>
              <a:rPr lang="es-ES" b="1" dirty="0">
                <a:latin typeface="Times New Roman"/>
                <a:cs typeface="Times New Roman"/>
              </a:rPr>
              <a:t>monotributo</a:t>
            </a:r>
          </a:p>
          <a:p>
            <a:pPr algn="just"/>
            <a:r>
              <a:rPr lang="es-ES" dirty="0">
                <a:latin typeface="Times New Roman"/>
                <a:cs typeface="Times New Roman"/>
              </a:rPr>
              <a:t>Fisco: no es interdependiente de ganancias y bienes personales</a:t>
            </a:r>
          </a:p>
          <a:p>
            <a:pPr algn="just"/>
            <a:r>
              <a:rPr lang="es-ES" dirty="0">
                <a:latin typeface="Times New Roman"/>
                <a:cs typeface="Times New Roman"/>
              </a:rPr>
              <a:t>Sentencia: prescripto año 2005, tenía CUIT, objetivo de la prescripción</a:t>
            </a: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r>
              <a:rPr lang="es-E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Antecedentes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Cámara </a:t>
            </a:r>
            <a:r>
              <a:rPr lang="es-E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E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 Sala IV, </a:t>
            </a:r>
            <a:r>
              <a:rPr lang="es-E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Chiarandini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Fabio David, 4/6/2013 (citado en la sentencia) confirma Sala B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Cámara </a:t>
            </a:r>
            <a:r>
              <a:rPr lang="es-E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E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 Sala II, Michaux Pablo Ricardo, 4/6/2019 confirma Sala B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Dictamen de la Procuración Lascaray 15/4/2013</a:t>
            </a:r>
          </a:p>
          <a:p>
            <a:pPr algn="just"/>
            <a:endParaRPr lang="es-ES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AR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  <p:sp>
        <p:nvSpPr>
          <p:cNvPr id="8" name="Rectangle 8">
            <a:extLst>
              <a:ext uri="{FF2B5EF4-FFF2-40B4-BE49-F238E27FC236}">
                <a16:creationId xmlns:a16="http://schemas.microsoft.com/office/drawing/2014/main" id="{6C1B7B43-5DA5-2FDE-FE9A-76539FD1D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719590"/>
            <a:ext cx="1346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6654" tIns="45720" rIns="66654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endParaRPr lang="es-AR" altLang="es-AR" sz="1800" dirty="0">
              <a:latin typeface="Arial" panose="020B0604020202020204" pitchFamily="34" charset="0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90CEE41F-E533-128A-FC2D-76FBF1329B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1" y="1"/>
            <a:ext cx="30670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s-MX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EC16F-AFB2-BBA8-F0C4-5983F719B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520" y="4695239"/>
            <a:ext cx="90730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66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endParaRPr lang="es-AR" altLang="es-AR" sz="1800" dirty="0"/>
          </a:p>
        </p:txBody>
      </p:sp>
    </p:spTree>
    <p:extLst>
      <p:ext uri="{BB962C8B-B14F-4D97-AF65-F5344CB8AC3E}">
        <p14:creationId xmlns:p14="http://schemas.microsoft.com/office/powerpoint/2010/main" val="228002800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63352" y="429046"/>
            <a:ext cx="11665296" cy="11110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/>
                <a:cs typeface="Times New Roman"/>
              </a:rPr>
              <a:t>Prescripción. Plazo. ¿Inscripto o no inscripto?</a:t>
            </a:r>
          </a:p>
          <a:p>
            <a:pPr algn="just"/>
            <a:r>
              <a:rPr lang="es-ES" b="1" u="sng" dirty="0">
                <a:latin typeface="Times New Roman"/>
                <a:cs typeface="Times New Roman"/>
              </a:rPr>
              <a:t>TFN Sala D, </a:t>
            </a:r>
            <a:r>
              <a:rPr lang="es-ES" b="1" u="sng" dirty="0" err="1">
                <a:latin typeface="Times New Roman"/>
                <a:cs typeface="Times New Roman"/>
              </a:rPr>
              <a:t>Orsili</a:t>
            </a:r>
            <a:r>
              <a:rPr lang="es-ES" b="1" u="sng" dirty="0">
                <a:latin typeface="Times New Roman"/>
                <a:cs typeface="Times New Roman"/>
              </a:rPr>
              <a:t>, María 21/09/2022</a:t>
            </a:r>
          </a:p>
          <a:p>
            <a:pPr algn="just"/>
            <a:endParaRPr lang="es-ES" b="1" u="sng" dirty="0">
              <a:latin typeface="Times New Roman"/>
              <a:cs typeface="Times New Roman"/>
            </a:endParaRPr>
          </a:p>
          <a:p>
            <a:pPr algn="just"/>
            <a:r>
              <a:rPr lang="es-ES" u="sng" dirty="0">
                <a:latin typeface="Times New Roman"/>
                <a:cs typeface="Times New Roman"/>
              </a:rPr>
              <a:t>Antecedentes a favor de la prescripción decenal</a:t>
            </a:r>
            <a:endParaRPr lang="es-ES" dirty="0"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r>
              <a:rPr lang="es-ES" dirty="0">
                <a:latin typeface="Times New Roman"/>
                <a:cs typeface="Times New Roman"/>
              </a:rPr>
              <a:t>TFN Sala C Puerto Vallarta SA, 27/9/2000 ganancias con IVA</a:t>
            </a:r>
          </a:p>
          <a:p>
            <a:pPr algn="just"/>
            <a:r>
              <a:rPr lang="es-ES" dirty="0">
                <a:latin typeface="Times New Roman"/>
                <a:cs typeface="Times New Roman"/>
              </a:rPr>
              <a:t>TFN Sala B Hidromasajes Tritón SRL, 25/2/2000 ganancias con bienes</a:t>
            </a:r>
          </a:p>
          <a:p>
            <a:pPr algn="just"/>
            <a:r>
              <a:rPr lang="es-ES" dirty="0">
                <a:latin typeface="Times New Roman"/>
                <a:cs typeface="Times New Roman"/>
              </a:rPr>
              <a:t>TFN Sala B </a:t>
            </a:r>
            <a:r>
              <a:rPr lang="es-ES" dirty="0" err="1">
                <a:latin typeface="Times New Roman"/>
                <a:cs typeface="Times New Roman"/>
              </a:rPr>
              <a:t>Manubens</a:t>
            </a:r>
            <a:r>
              <a:rPr lang="es-ES" dirty="0">
                <a:latin typeface="Times New Roman"/>
                <a:cs typeface="Times New Roman"/>
              </a:rPr>
              <a:t> Blanca Rosa, 13/5/2011 ganancias con bienes</a:t>
            </a: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r>
              <a:rPr lang="es-ES" u="sng" dirty="0">
                <a:latin typeface="Times New Roman"/>
                <a:cs typeface="Times New Roman"/>
              </a:rPr>
              <a:t>Empleados en relación de dependencia</a:t>
            </a: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r>
              <a:rPr lang="es-ES" dirty="0">
                <a:latin typeface="Times New Roman"/>
                <a:cs typeface="Times New Roman"/>
              </a:rPr>
              <a:t>TFN, Evans Ricardo, 17/4/1970 </a:t>
            </a:r>
          </a:p>
          <a:p>
            <a:pPr algn="just"/>
            <a:r>
              <a:rPr lang="en-US" dirty="0">
                <a:latin typeface="Times New Roman"/>
                <a:cs typeface="Times New Roman"/>
              </a:rPr>
              <a:t>TFN, MC. Elroy, James J., 17/03/1972</a:t>
            </a:r>
            <a:r>
              <a:rPr lang="es-AR" dirty="0">
                <a:latin typeface="Times New Roman"/>
                <a:cs typeface="Times New Roman"/>
              </a:rPr>
              <a:t> </a:t>
            </a:r>
          </a:p>
          <a:p>
            <a:pPr algn="just"/>
            <a:r>
              <a:rPr lang="en-US" dirty="0" err="1">
                <a:latin typeface="Times New Roman"/>
                <a:cs typeface="Times New Roman"/>
              </a:rPr>
              <a:t>Cám</a:t>
            </a:r>
            <a:r>
              <a:rPr lang="en-US" dirty="0">
                <a:latin typeface="Times New Roman"/>
                <a:cs typeface="Times New Roman"/>
              </a:rPr>
              <a:t>. </a:t>
            </a:r>
            <a:r>
              <a:rPr lang="en-US" dirty="0" err="1">
                <a:latin typeface="Times New Roman"/>
                <a:cs typeface="Times New Roman"/>
              </a:rPr>
              <a:t>Apel</a:t>
            </a:r>
            <a:r>
              <a:rPr lang="en-US" dirty="0">
                <a:latin typeface="Times New Roman"/>
                <a:cs typeface="Times New Roman"/>
              </a:rPr>
              <a:t>. Cont. Adm. Fed. Sala III, </a:t>
            </a:r>
            <a:r>
              <a:rPr lang="en-US" dirty="0" err="1">
                <a:latin typeface="Times New Roman"/>
                <a:cs typeface="Times New Roman"/>
              </a:rPr>
              <a:t>Schlup</a:t>
            </a:r>
            <a:r>
              <a:rPr lang="en-US" dirty="0">
                <a:latin typeface="Times New Roman"/>
                <a:cs typeface="Times New Roman"/>
              </a:rPr>
              <a:t>, Edward, 06.08.1981</a:t>
            </a:r>
            <a:endParaRPr lang="es-ES" dirty="0">
              <a:latin typeface="Times New Roman"/>
              <a:cs typeface="Times New Roman"/>
            </a:endParaRPr>
          </a:p>
          <a:p>
            <a:pPr algn="just"/>
            <a:endParaRPr lang="es-ES" dirty="0"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b="1" u="sng" dirty="0">
              <a:solidFill>
                <a:schemeClr val="tx2"/>
              </a:solidFill>
              <a:latin typeface="Times New Roman"/>
              <a:cs typeface="Times New Roman"/>
            </a:endParaRPr>
          </a:p>
          <a:p>
            <a:pPr algn="just"/>
            <a:endParaRPr lang="es-ES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E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s-AR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  <p:sp>
        <p:nvSpPr>
          <p:cNvPr id="8" name="Rectangle 8">
            <a:extLst>
              <a:ext uri="{FF2B5EF4-FFF2-40B4-BE49-F238E27FC236}">
                <a16:creationId xmlns:a16="http://schemas.microsoft.com/office/drawing/2014/main" id="{6C1B7B43-5DA5-2FDE-FE9A-76539FD1D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719590"/>
            <a:ext cx="13467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6654" tIns="45720" rIns="66654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endParaRPr lang="es-AR" altLang="es-AR" sz="1800" dirty="0">
              <a:latin typeface="Arial" panose="020B0604020202020204" pitchFamily="34" charset="0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90CEE41F-E533-128A-FC2D-76FBF1329B8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24001" y="1"/>
            <a:ext cx="30670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s-MX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3EC16F-AFB2-BBA8-F0C4-5983F719B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5520" y="4695239"/>
            <a:ext cx="90730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6667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endParaRPr lang="es-AR" altLang="es-AR" sz="1800" dirty="0"/>
          </a:p>
        </p:txBody>
      </p:sp>
    </p:spTree>
    <p:extLst>
      <p:ext uri="{BB962C8B-B14F-4D97-AF65-F5344CB8AC3E}">
        <p14:creationId xmlns:p14="http://schemas.microsoft.com/office/powerpoint/2010/main" val="424077477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2"/>
          <p:cNvSpPr txBox="1">
            <a:spLocks noChangeArrowheads="1"/>
          </p:cNvSpPr>
          <p:nvPr/>
        </p:nvSpPr>
        <p:spPr bwMode="auto">
          <a:xfrm>
            <a:off x="2566988" y="112553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74754" name="Rectángulo 1"/>
          <p:cNvSpPr>
            <a:spLocks noChangeArrowheads="1"/>
          </p:cNvSpPr>
          <p:nvPr/>
        </p:nvSpPr>
        <p:spPr bwMode="auto">
          <a:xfrm>
            <a:off x="2135561" y="980729"/>
            <a:ext cx="7921625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1"/>
            <a:endParaRPr lang="es-AR" dirty="0"/>
          </a:p>
          <a:p>
            <a:pPr algn="ctr"/>
            <a:endParaRPr lang="es-AR" dirty="0">
              <a:latin typeface="Times New Roman" charset="0"/>
              <a:cs typeface="Times New Roman" charset="0"/>
            </a:endParaRPr>
          </a:p>
          <a:p>
            <a:pPr algn="ctr"/>
            <a:endParaRPr lang="es-AR" dirty="0">
              <a:latin typeface="Times New Roman" charset="0"/>
              <a:cs typeface="Times New Roman" charset="0"/>
            </a:endParaRPr>
          </a:p>
          <a:p>
            <a:pPr algn="ctr"/>
            <a:endParaRPr lang="es-AR" dirty="0">
              <a:latin typeface="Times New Roman" charset="0"/>
              <a:cs typeface="Times New Roman" charset="0"/>
            </a:endParaRPr>
          </a:p>
          <a:p>
            <a:pPr algn="ctr"/>
            <a:endParaRPr lang="es-AR" dirty="0">
              <a:latin typeface="Times New Roman" charset="0"/>
              <a:cs typeface="Times New Roman" charset="0"/>
            </a:endParaRPr>
          </a:p>
          <a:p>
            <a:pPr algn="ctr"/>
            <a:endParaRPr lang="es-AR" sz="2600" dirty="0">
              <a:latin typeface="Times New Roman" charset="0"/>
              <a:cs typeface="Times New Roman" charset="0"/>
            </a:endParaRPr>
          </a:p>
          <a:p>
            <a:pPr algn="ctr"/>
            <a:r>
              <a:rPr lang="es-AR" sz="2600" dirty="0">
                <a:latin typeface="Times New Roman" charset="0"/>
                <a:cs typeface="Times New Roman" charset="0"/>
              </a:rPr>
              <a:t>MUCHAS GRACIAS</a:t>
            </a:r>
          </a:p>
          <a:p>
            <a:pPr algn="ctr"/>
            <a:endParaRPr lang="es-AR" sz="2600" dirty="0">
              <a:latin typeface="Times New Roman" charset="0"/>
              <a:cs typeface="Times New Roman" charset="0"/>
            </a:endParaRPr>
          </a:p>
          <a:p>
            <a:pPr algn="ctr"/>
            <a:endParaRPr lang="es-AR" dirty="0">
              <a:latin typeface="Times New Roman" charset="0"/>
              <a:cs typeface="Times New Roman" charset="0"/>
            </a:endParaRPr>
          </a:p>
          <a:p>
            <a:pPr algn="ctr"/>
            <a:endParaRPr lang="es-AR" dirty="0">
              <a:latin typeface="Times New Roman" charset="0"/>
              <a:cs typeface="Times New Roman" charset="0"/>
            </a:endParaRPr>
          </a:p>
          <a:p>
            <a:pPr algn="ctr"/>
            <a:r>
              <a:rPr lang="es-AR" dirty="0">
                <a:latin typeface="Times New Roman" charset="0"/>
                <a:cs typeface="Times New Roman" charset="0"/>
              </a:rPr>
              <a:t> </a:t>
            </a: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3553" y="404664"/>
            <a:ext cx="3876675" cy="9906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07368" y="188640"/>
            <a:ext cx="11161240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s-A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Baja de CUIT. Efecto del reclamo. </a:t>
            </a:r>
          </a:p>
          <a:p>
            <a:r>
              <a:rPr lang="es-A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Causa: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Fed., Sala IV, Cooperativa de Trabajo Cristo Obrero c/ EN - AFIP s/AMPARO LEY 16.986, 2/2/2023</a:t>
            </a: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Inclusión en la base de contribuyentes no confiables. Baja de la CUIT. </a:t>
            </a:r>
          </a:p>
          <a:p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Instrucción 1041/2019 (DI PYNF). 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Indicios para la inclusión en la base de contribuyentes no confiables. </a:t>
            </a:r>
          </a:p>
          <a:p>
            <a:pPr marL="342900" indent="-342900" algn="just">
              <a:buFontTx/>
              <a:buChar char="-"/>
            </a:pPr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RG 3832/2016, Art. 9. </a:t>
            </a:r>
          </a:p>
          <a:p>
            <a:pPr marL="342900" indent="-342900" algn="just">
              <a:buFontTx/>
              <a:buChar char="-"/>
            </a:pPr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Presenta el reclamo ante la AFIP y no obtiene respuesta. </a:t>
            </a:r>
          </a:p>
          <a:p>
            <a:pPr marL="342900" indent="-342900">
              <a:buFontTx/>
              <a:buChar char="-"/>
            </a:pPr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1º instancia: admite parcialmente, la decisión no es ilegítima pero el reclamo tiene efecto suspensivo</a:t>
            </a:r>
          </a:p>
          <a:p>
            <a:pPr marL="342900" indent="-342900" algn="just">
              <a:buFontTx/>
              <a:buChar char="-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Cámara: confirma la decisión de 1º instancia que otorgó </a:t>
            </a:r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efecto suspensivo 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 reclamo</a:t>
            </a:r>
            <a:endParaRPr lang="es-E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849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35360" y="116632"/>
            <a:ext cx="11593288" cy="637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s-E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35 h) ley 11.683 según Ley 27.430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La Administración Federal de Ingresos Públicos podrá disponer medidas preventivas tendientes a evitar la consumación de maniobras de evasión tributaria, 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tanto sobre la condición de inscriptos de los contribuyentes 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responsables, así como respecto de la autorización para la emisión de comprobantes …El contribuyente o responsable podrá plantear su disconformidad ante el organismo recaudador. 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reclamo tramitará con efecto devolutivo, salvo en el caso de suspensión de la condición de inscripto en cuyo caso tendrá ambos efectos. 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reclamo deberá ser resuelto en el plazo de cinco (5) días. La decisión que se adopte 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revestirá el carácter de definitiva pudiendo sólo impugnarse por la vía prevista en el artículo 23 de la Ley Nacional de Procedimientos Administrativos 19.549. </a:t>
            </a:r>
            <a:b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s-A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RG 3832/2016, Art. 9º: 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Presentar un reclamo en la agencia y frente al rechazo, art. 74. 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dirty="0">
                <a:latin typeface="Times New Roman"/>
                <a:cs typeface="Times New Roman"/>
              </a:rPr>
              <a:t>Interrogante: ¿Qué hacer frente el rechazo del reclamo? ¿Recurso del art. 74 o impugnación judicial?</a:t>
            </a:r>
          </a:p>
          <a:p>
            <a:endParaRPr lang="es-AR" dirty="0"/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3564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07368" y="239157"/>
            <a:ext cx="11089231" cy="606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Antecedentes sobre el tema: Vía procesal: ¿Amparo? </a:t>
            </a:r>
          </a:p>
          <a:p>
            <a:pPr algn="just"/>
            <a:endParaRPr lang="es-AR" dirty="0"/>
          </a:p>
          <a:p>
            <a:pPr algn="just"/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Fed., Sala II, Inversora Resistencia SA c/ EN - AFIP- LEY 20628 s/Amparo Ley 16.986, 18/3/2022 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Fed., </a:t>
            </a:r>
            <a:r>
              <a:rPr lang="es-ES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 III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M., M. M. c/AFIP-DGI s/amparo L. 16986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15/9/2021</a:t>
            </a:r>
          </a:p>
          <a:p>
            <a:pPr algn="just"/>
            <a:endParaRPr lang="es-AR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Fed., Sala IV,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Suelves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SAS c/EN-AFIP s/amparo, 8/3/2022</a:t>
            </a:r>
            <a:endParaRPr lang="es-ES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A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Fed., IV, Cía. Sulfónica Nacional SA c/EN - AFIP s/amparo,  8/4/2021 </a:t>
            </a:r>
          </a:p>
          <a:p>
            <a:pPr marL="342900" indent="-342900" algn="just">
              <a:buFontTx/>
              <a:buChar char="-"/>
            </a:pPr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Cont.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Adm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Fed., IV, Inversiones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Virasol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 c/EN - AFIP s/amparo,  10/3/2020</a:t>
            </a:r>
            <a:endParaRPr lang="es-ES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sz="2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340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79376" y="260648"/>
            <a:ext cx="11449272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Prescripción de multas locales. </a:t>
            </a:r>
          </a:p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Causa:</a:t>
            </a:r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CSJN Alpha </a:t>
            </a:r>
            <a:r>
              <a:rPr lang="es-E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Shipping</a:t>
            </a:r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 c/ Tierra del Fuego, 7/3/2023</a:t>
            </a:r>
          </a:p>
          <a:p>
            <a:pPr algn="just"/>
            <a:endParaRPr lang="es-E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Multa sobre impuesto sobre los ingresos brutos</a:t>
            </a:r>
          </a:p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s-A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Naturaleza penal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Prescripción: instituto general del derecho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Antecedentes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 Lázaro </a:t>
            </a:r>
            <a:r>
              <a:rPr lang="es-E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Rabinovich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198:139, 31/3/1944 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 </a:t>
            </a:r>
            <a:r>
              <a:rPr lang="es-E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Filcrosa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30/9/2003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 Volkswagen de Ahorro para fines determinados, 5/11/2019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Corresponde aplicar el Código Penal </a:t>
            </a:r>
            <a:r>
              <a:rPr lang="es-E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inc. 4º art. 65 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342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07368" y="260648"/>
            <a:ext cx="11449272" cy="581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Prescripción de multas locales. </a:t>
            </a:r>
          </a:p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 Alpha </a:t>
            </a:r>
            <a:r>
              <a:rPr lang="es-E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Shipping</a:t>
            </a:r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 c/ Tierra del Fuego, 7/3/2023</a:t>
            </a:r>
          </a:p>
          <a:p>
            <a:pPr algn="just"/>
            <a:r>
              <a:rPr lang="es-E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Implicancias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E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Regulación de la prescripción en el Código Penal. </a:t>
            </a:r>
          </a:p>
          <a:p>
            <a:pPr algn="just"/>
            <a:endParaRPr lang="es-A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62.-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La </a:t>
            </a:r>
            <a:r>
              <a:rPr lang="es-A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acción penal 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prescribirá durante el tiempo fijado a continuación:</a:t>
            </a:r>
          </a:p>
          <a:p>
            <a:pPr algn="just"/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…5º. A los 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dos años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cuando se tratare de hechos reprimidos con 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multa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s-A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63.-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Comienza a correr desde la medianoche del día en que se cometió el delito o, si éste fuese continuo, en que cesó de cometerse </a:t>
            </a:r>
            <a:r>
              <a:rPr lang="es-A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 es continuo: Cámara Nacional de Casación Penal, Sala III, </a:t>
            </a:r>
            <a:r>
              <a:rPr lang="es-A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Piczman</a:t>
            </a:r>
            <a:r>
              <a:rPr lang="es-A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Guillermo Lázaro, 07/04/2017, </a:t>
            </a:r>
            <a:r>
              <a:rPr lang="es-A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s-A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Nac</a:t>
            </a:r>
            <a:r>
              <a:rPr lang="es-A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Casación Penal, Sala IV, </a:t>
            </a:r>
            <a:r>
              <a:rPr lang="es-A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Simmermacher</a:t>
            </a:r>
            <a:r>
              <a:rPr lang="es-A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Jorge Augusto, 15/6/2012, </a:t>
            </a:r>
            <a:r>
              <a:rPr lang="es-AR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Cám</a:t>
            </a:r>
            <a:r>
              <a:rPr lang="es-A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Fed. Casación Penal, Sala I, Organización Coordinadora Argentina SA, 05/12/2014). </a:t>
            </a:r>
          </a:p>
          <a:p>
            <a:endParaRPr lang="es-A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65.-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Las </a:t>
            </a:r>
            <a:r>
              <a:rPr lang="es-AR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penas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prescriben en los términos siguientes:</a:t>
            </a: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…4º. La de </a:t>
            </a:r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multa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los dos años.</a:t>
            </a:r>
          </a:p>
          <a:p>
            <a:endParaRPr lang="es-AR" dirty="0"/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373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07368" y="260648"/>
            <a:ext cx="11449272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Prescripción de multas locales </a:t>
            </a:r>
          </a:p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 Alpha </a:t>
            </a:r>
            <a:r>
              <a:rPr lang="es-E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Shipping</a:t>
            </a:r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 c/ Tierra del Fuego, 7/3/2023</a:t>
            </a:r>
            <a:endParaRPr lang="es-AR" b="1" dirty="0"/>
          </a:p>
          <a:p>
            <a:endParaRPr lang="es-A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66.-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La prescripción de la pena empezará a correr desde la medianoche del día en que se notificare al reo la sentencia firme…</a:t>
            </a:r>
          </a:p>
          <a:p>
            <a:endParaRPr lang="es-AR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67.-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Suspensión si es necesaria la resolución de cuestiones previas o prejudiciales, que deban ser resueltas en otro juicio. Terminada la causa de la suspensión, la prescripción sigue su curso. </a:t>
            </a:r>
          </a:p>
          <a:p>
            <a:b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prescripción se interrumpe solamente por:</a:t>
            </a:r>
            <a:b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a) La comisión de otro delito (tiene que estar firme, CSJN José Luis </a:t>
            </a:r>
            <a:r>
              <a:rPr lang="es-A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Sexton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15/8/1989)</a:t>
            </a:r>
            <a:b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prescripción corre, se suspende o se interrumpe separadamente para cada delito y para cada uno de sus partícipes…</a:t>
            </a: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4584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07368" y="260648"/>
            <a:ext cx="11449272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Prescripción de multas locales. </a:t>
            </a:r>
          </a:p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 Alpha </a:t>
            </a:r>
            <a:r>
              <a:rPr lang="es-E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Shipping</a:t>
            </a:r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 c/ Tierra del Fuego, 7/3/2023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¿Qué pasa si no se opuso? 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CSJN, Reggi, Alberto, 10/5/1999, Fallos Corte: 322:717</a:t>
            </a:r>
          </a:p>
          <a:p>
            <a:pPr algn="just"/>
            <a:endParaRPr lang="es-A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¿Clausura?</a:t>
            </a:r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¿Cómo es la situación actual en materia de tributos?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Antes de la reforma del CC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CSJN, </a:t>
            </a:r>
            <a:r>
              <a:rPr lang="es-E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Filcrosa</a:t>
            </a: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30/9/2003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CSJN, Volkswagen de Ahorro Para fines determinados SA c/Provincia de Misiones- Dirección General de Rentas, 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05/11/2019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2918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566988" y="2414588"/>
            <a:ext cx="6553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s-ES" sz="180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07368" y="260648"/>
            <a:ext cx="11449272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Prescripción de multas locales. </a:t>
            </a:r>
          </a:p>
          <a:p>
            <a:pPr algn="just"/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CSJN Alpha </a:t>
            </a:r>
            <a:r>
              <a:rPr lang="es-ES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Shipping</a:t>
            </a:r>
            <a:r>
              <a:rPr lang="es-E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SA c/ Tierra del Fuego, 7/3/2023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Luego de la reforma: </a:t>
            </a: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 2532 CCyC. 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 legislaciones locales podrán regular esta última en cuanto al </a:t>
            </a:r>
            <a:r>
              <a:rPr lang="es-AR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plazo</a:t>
            </a:r>
            <a:r>
              <a:rPr lang="es-A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tributos. 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Tres posturas: 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delegación se refiere solo al plazo</a:t>
            </a:r>
          </a:p>
          <a:p>
            <a:pPr marL="342900" indent="-342900" algn="just">
              <a:buFontTx/>
              <a:buChar char="-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delegación es inconstitucional</a:t>
            </a:r>
          </a:p>
          <a:p>
            <a:pPr marL="342900" indent="-342900" algn="just">
              <a:buFontTx/>
              <a:buChar char="-"/>
            </a:pPr>
            <a:r>
              <a:rPr lang="es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Rige en forma íntegra </a:t>
            </a: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s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3 Imagen" descr="LOGO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28248" y="6237313"/>
            <a:ext cx="1919996" cy="49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659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l">
  <a:themeElements>
    <a:clrScheme name="Personalizado 7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073E87"/>
      </a:accent3>
      <a:accent4>
        <a:srgbClr val="052E65"/>
      </a:accent4>
      <a:accent5>
        <a:srgbClr val="8FB5E4"/>
      </a:accent5>
      <a:accent6>
        <a:srgbClr val="05E0DB"/>
      </a:accent6>
      <a:hlink>
        <a:srgbClr val="0080FF"/>
      </a:hlink>
      <a:folHlink>
        <a:srgbClr val="5EAEFF"/>
      </a:folHlink>
    </a:clrScheme>
    <a:fontScheme name="Civil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l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29027</TotalTime>
  <Words>1552</Words>
  <Application>Microsoft Macintosh PowerPoint</Application>
  <PresentationFormat>Panorámica</PresentationFormat>
  <Paragraphs>238</Paragraphs>
  <Slides>18</Slides>
  <Notes>17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Calibri</vt:lpstr>
      <vt:lpstr>Georgia</vt:lpstr>
      <vt:lpstr>Times New Roman</vt:lpstr>
      <vt:lpstr>Wingdings</vt:lpstr>
      <vt:lpstr>Wingdings 2</vt:lpstr>
      <vt:lpstr>Civil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Windows uE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WinuE</dc:creator>
  <cp:lastModifiedBy>Microsoft Office User</cp:lastModifiedBy>
  <cp:revision>311</cp:revision>
  <cp:lastPrinted>2019-06-21T16:17:44Z</cp:lastPrinted>
  <dcterms:created xsi:type="dcterms:W3CDTF">2010-09-17T12:06:56Z</dcterms:created>
  <dcterms:modified xsi:type="dcterms:W3CDTF">2023-03-16T08:52:51Z</dcterms:modified>
</cp:coreProperties>
</file>