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651" r:id="rId2"/>
    <p:sldId id="297" r:id="rId3"/>
    <p:sldId id="299" r:id="rId4"/>
    <p:sldId id="258" r:id="rId5"/>
    <p:sldId id="654" r:id="rId6"/>
    <p:sldId id="658" r:id="rId7"/>
    <p:sldId id="653" r:id="rId8"/>
    <p:sldId id="624" r:id="rId9"/>
    <p:sldId id="662" r:id="rId10"/>
    <p:sldId id="667" r:id="rId11"/>
    <p:sldId id="668" r:id="rId12"/>
    <p:sldId id="666" r:id="rId13"/>
    <p:sldId id="673" r:id="rId14"/>
    <p:sldId id="660" r:id="rId15"/>
    <p:sldId id="671" r:id="rId16"/>
    <p:sldId id="300" r:id="rId17"/>
    <p:sldId id="287" r:id="rId18"/>
    <p:sldId id="312" r:id="rId19"/>
    <p:sldId id="313" r:id="rId20"/>
    <p:sldId id="310" r:id="rId21"/>
    <p:sldId id="311" r:id="rId22"/>
    <p:sldId id="314" r:id="rId23"/>
    <p:sldId id="257" r:id="rId24"/>
    <p:sldId id="304" r:id="rId25"/>
    <p:sldId id="305" r:id="rId26"/>
    <p:sldId id="301" r:id="rId27"/>
    <p:sldId id="259" r:id="rId28"/>
    <p:sldId id="315" r:id="rId29"/>
    <p:sldId id="295" r:id="rId30"/>
    <p:sldId id="316" r:id="rId31"/>
    <p:sldId id="307" r:id="rId32"/>
    <p:sldId id="317" r:id="rId33"/>
    <p:sldId id="308" r:id="rId34"/>
    <p:sldId id="309" r:id="rId35"/>
    <p:sldId id="298" r:id="rId36"/>
  </p:sldIdLst>
  <p:sldSz cx="9144000" cy="5143500" type="screen16x9"/>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3D47"/>
    <a:srgbClr val="E32D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2" autoAdjust="0"/>
  </p:normalViewPr>
  <p:slideViewPr>
    <p:cSldViewPr>
      <p:cViewPr varScale="1">
        <p:scale>
          <a:sx n="103" d="100"/>
          <a:sy n="103" d="100"/>
        </p:scale>
        <p:origin x="293" y="77"/>
      </p:cViewPr>
      <p:guideLst>
        <p:guide orient="horz" pos="1620"/>
        <p:guide pos="2880"/>
      </p:guideLst>
    </p:cSldViewPr>
  </p:slideViewPr>
  <p:outlineViewPr>
    <p:cViewPr>
      <p:scale>
        <a:sx n="33" d="100"/>
        <a:sy n="33" d="100"/>
      </p:scale>
      <p:origin x="0" y="1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5E8ECB-0BF5-48CF-93DC-2C63135BF8C6}" type="doc">
      <dgm:prSet loTypeId="urn:microsoft.com/office/officeart/2005/8/layout/gear1" loCatId="relationship" qsTypeId="urn:microsoft.com/office/officeart/2005/8/quickstyle/simple1" qsCatId="simple" csTypeId="urn:microsoft.com/office/officeart/2005/8/colors/colorful2" csCatId="colorful" phldr="1"/>
      <dgm:spPr/>
      <dgm:t>
        <a:bodyPr/>
        <a:lstStyle/>
        <a:p>
          <a:endParaRPr lang="es-AR"/>
        </a:p>
      </dgm:t>
    </dgm:pt>
    <dgm:pt modelId="{A2C510AB-3F0A-45BB-BB61-6FF5750A51C0}">
      <dgm:prSet custT="1"/>
      <dgm:spPr/>
      <dgm:t>
        <a:bodyPr/>
        <a:lstStyle/>
        <a:p>
          <a:pPr rtl="0"/>
          <a:r>
            <a:rPr lang="es-AR" sz="2100" b="1" dirty="0"/>
            <a:t>Ley  24674  (17/7/96)</a:t>
          </a:r>
        </a:p>
      </dgm:t>
    </dgm:pt>
    <dgm:pt modelId="{C418BB56-3B37-44ED-93CF-13ADEAEE34BA}" type="parTrans" cxnId="{4FE1EA55-28A1-4602-A853-C35BC924F1DD}">
      <dgm:prSet/>
      <dgm:spPr/>
      <dgm:t>
        <a:bodyPr/>
        <a:lstStyle/>
        <a:p>
          <a:endParaRPr lang="es-AR" sz="2000" b="1"/>
        </a:p>
      </dgm:t>
    </dgm:pt>
    <dgm:pt modelId="{3C4D9948-3AFE-4DF2-89B8-0EDCE8E1C04D}" type="sibTrans" cxnId="{4FE1EA55-28A1-4602-A853-C35BC924F1DD}">
      <dgm:prSet/>
      <dgm:spPr/>
      <dgm:t>
        <a:bodyPr/>
        <a:lstStyle/>
        <a:p>
          <a:endParaRPr lang="es-AR" sz="2000" b="1"/>
        </a:p>
      </dgm:t>
    </dgm:pt>
    <dgm:pt modelId="{8CBCEE31-6859-4F40-962E-94EB99551876}">
      <dgm:prSet custT="1"/>
      <dgm:spPr/>
      <dgm:t>
        <a:bodyPr/>
        <a:lstStyle/>
        <a:p>
          <a:pPr rtl="0"/>
          <a:r>
            <a:rPr lang="es-AR" sz="1700" b="1" dirty="0"/>
            <a:t>Decreto 296/97</a:t>
          </a:r>
        </a:p>
      </dgm:t>
    </dgm:pt>
    <dgm:pt modelId="{75FCA70F-D549-4EC0-8967-06612E3A9D4E}" type="parTrans" cxnId="{48E10ABF-C453-4BDB-A69C-5134DAE69F5B}">
      <dgm:prSet/>
      <dgm:spPr/>
      <dgm:t>
        <a:bodyPr/>
        <a:lstStyle/>
        <a:p>
          <a:endParaRPr lang="es-AR" sz="2000" b="1"/>
        </a:p>
      </dgm:t>
    </dgm:pt>
    <dgm:pt modelId="{F008FFE3-698C-4340-B570-77939F24F9B9}" type="sibTrans" cxnId="{48E10ABF-C453-4BDB-A69C-5134DAE69F5B}">
      <dgm:prSet/>
      <dgm:spPr/>
      <dgm:t>
        <a:bodyPr/>
        <a:lstStyle/>
        <a:p>
          <a:endParaRPr lang="es-AR" sz="2000" b="1"/>
        </a:p>
      </dgm:t>
    </dgm:pt>
    <dgm:pt modelId="{61B01D9D-D84E-438B-8D1A-8C5024CD735A}">
      <dgm:prSet custT="1"/>
      <dgm:spPr/>
      <dgm:t>
        <a:bodyPr/>
        <a:lstStyle/>
        <a:p>
          <a:pPr rtl="0"/>
          <a:r>
            <a:rPr lang="es-AR" sz="1700" b="1" dirty="0" err="1"/>
            <a:t>RGs</a:t>
          </a:r>
          <a:r>
            <a:rPr lang="es-AR" sz="1700" b="1" dirty="0"/>
            <a:t> AFIP por rubros</a:t>
          </a:r>
        </a:p>
      </dgm:t>
    </dgm:pt>
    <dgm:pt modelId="{73363BD8-4FE0-4F1B-8856-986939A2BFA2}" type="parTrans" cxnId="{BC4E8160-3B4F-4C25-A1E0-F0489D2E7619}">
      <dgm:prSet/>
      <dgm:spPr/>
      <dgm:t>
        <a:bodyPr/>
        <a:lstStyle/>
        <a:p>
          <a:endParaRPr lang="es-AR" sz="2000" b="1"/>
        </a:p>
      </dgm:t>
    </dgm:pt>
    <dgm:pt modelId="{671FFBAE-A531-424F-A33D-58C4BD9D6CE8}" type="sibTrans" cxnId="{BC4E8160-3B4F-4C25-A1E0-F0489D2E7619}">
      <dgm:prSet/>
      <dgm:spPr/>
      <dgm:t>
        <a:bodyPr/>
        <a:lstStyle/>
        <a:p>
          <a:endParaRPr lang="es-AR" sz="2000" b="1"/>
        </a:p>
      </dgm:t>
    </dgm:pt>
    <dgm:pt modelId="{C8C62B7D-CE56-4216-8C9F-49125393E02E}">
      <dgm:prSet/>
      <dgm:spPr/>
      <dgm:t>
        <a:bodyPr/>
        <a:lstStyle/>
        <a:p>
          <a:pPr rtl="0"/>
          <a:endParaRPr lang="es-AR" sz="2000" b="1" dirty="0"/>
        </a:p>
      </dgm:t>
    </dgm:pt>
    <dgm:pt modelId="{0AF981A8-77B8-41C4-981C-7A764F557A54}" type="parTrans" cxnId="{1B1BA347-6EDB-4A94-B23D-C9C80D00168A}">
      <dgm:prSet/>
      <dgm:spPr/>
      <dgm:t>
        <a:bodyPr/>
        <a:lstStyle/>
        <a:p>
          <a:endParaRPr lang="es-AR" sz="2000" b="1"/>
        </a:p>
      </dgm:t>
    </dgm:pt>
    <dgm:pt modelId="{FFE6837D-7CBF-4540-B719-FAC895FEE8D1}" type="sibTrans" cxnId="{1B1BA347-6EDB-4A94-B23D-C9C80D00168A}">
      <dgm:prSet/>
      <dgm:spPr/>
      <dgm:t>
        <a:bodyPr/>
        <a:lstStyle/>
        <a:p>
          <a:endParaRPr lang="es-AR" sz="2000" b="1"/>
        </a:p>
      </dgm:t>
    </dgm:pt>
    <dgm:pt modelId="{DE1EE0E6-B7BD-4565-9939-C57F146C296E}">
      <dgm:prSet/>
      <dgm:spPr/>
      <dgm:t>
        <a:bodyPr/>
        <a:lstStyle/>
        <a:p>
          <a:pPr rtl="0"/>
          <a:endParaRPr lang="es-AR" sz="2000" b="1" dirty="0"/>
        </a:p>
      </dgm:t>
    </dgm:pt>
    <dgm:pt modelId="{4430F2A4-D8EF-406E-B629-45431E8E12C5}" type="parTrans" cxnId="{88D83DAD-5949-4DE9-A73D-4B6C2AEC1E82}">
      <dgm:prSet/>
      <dgm:spPr/>
      <dgm:t>
        <a:bodyPr/>
        <a:lstStyle/>
        <a:p>
          <a:endParaRPr lang="es-AR" sz="2000" b="1"/>
        </a:p>
      </dgm:t>
    </dgm:pt>
    <dgm:pt modelId="{02EFB884-7A3D-441D-B9D2-5D2E1B3FDCDD}" type="sibTrans" cxnId="{88D83DAD-5949-4DE9-A73D-4B6C2AEC1E82}">
      <dgm:prSet/>
      <dgm:spPr/>
      <dgm:t>
        <a:bodyPr/>
        <a:lstStyle/>
        <a:p>
          <a:endParaRPr lang="es-AR" sz="2000" b="1"/>
        </a:p>
      </dgm:t>
    </dgm:pt>
    <dgm:pt modelId="{2A0E11B8-2CE3-4DA0-A913-983C98356CA9}">
      <dgm:prSet/>
      <dgm:spPr/>
      <dgm:t>
        <a:bodyPr/>
        <a:lstStyle/>
        <a:p>
          <a:pPr rtl="0"/>
          <a:endParaRPr lang="es-AR" sz="2000" b="1" dirty="0"/>
        </a:p>
      </dgm:t>
    </dgm:pt>
    <dgm:pt modelId="{FDEAC859-1C1A-4D43-B3E7-9673690BB53D}" type="parTrans" cxnId="{4D8DF5C0-459A-4391-B486-ABFAA7DCB979}">
      <dgm:prSet/>
      <dgm:spPr/>
      <dgm:t>
        <a:bodyPr/>
        <a:lstStyle/>
        <a:p>
          <a:endParaRPr lang="es-AR" sz="2000" b="1"/>
        </a:p>
      </dgm:t>
    </dgm:pt>
    <dgm:pt modelId="{4C785674-3068-4FC2-B994-BC24B69FBB1D}" type="sibTrans" cxnId="{4D8DF5C0-459A-4391-B486-ABFAA7DCB979}">
      <dgm:prSet/>
      <dgm:spPr/>
      <dgm:t>
        <a:bodyPr/>
        <a:lstStyle/>
        <a:p>
          <a:endParaRPr lang="es-AR" sz="2000" b="1"/>
        </a:p>
      </dgm:t>
    </dgm:pt>
    <dgm:pt modelId="{16058E5E-7864-425F-97B6-219A6C5A080E}" type="pres">
      <dgm:prSet presAssocID="{905E8ECB-0BF5-48CF-93DC-2C63135BF8C6}" presName="composite" presStyleCnt="0">
        <dgm:presLayoutVars>
          <dgm:chMax val="3"/>
          <dgm:animLvl val="lvl"/>
          <dgm:resizeHandles val="exact"/>
        </dgm:presLayoutVars>
      </dgm:prSet>
      <dgm:spPr/>
    </dgm:pt>
    <dgm:pt modelId="{3A93DC55-A905-4E15-B83B-7552E177796D}" type="pres">
      <dgm:prSet presAssocID="{A2C510AB-3F0A-45BB-BB61-6FF5750A51C0}" presName="gear1" presStyleLbl="node1" presStyleIdx="0" presStyleCnt="3" custScaleX="125913" custScaleY="119724" custLinFactNeighborX="14536" custLinFactNeighborY="5881">
        <dgm:presLayoutVars>
          <dgm:chMax val="1"/>
          <dgm:bulletEnabled val="1"/>
        </dgm:presLayoutVars>
      </dgm:prSet>
      <dgm:spPr/>
    </dgm:pt>
    <dgm:pt modelId="{10024B8C-0779-458D-B931-C96BDE7DFC84}" type="pres">
      <dgm:prSet presAssocID="{A2C510AB-3F0A-45BB-BB61-6FF5750A51C0}" presName="gear1srcNode" presStyleLbl="node1" presStyleIdx="0" presStyleCnt="3"/>
      <dgm:spPr/>
    </dgm:pt>
    <dgm:pt modelId="{DF0B4495-35A3-4AAB-A807-01EDFE692B8C}" type="pres">
      <dgm:prSet presAssocID="{A2C510AB-3F0A-45BB-BB61-6FF5750A51C0}" presName="gear1dstNode" presStyleLbl="node1" presStyleIdx="0" presStyleCnt="3"/>
      <dgm:spPr/>
    </dgm:pt>
    <dgm:pt modelId="{341DA136-A94B-43AE-A2A6-19A6F78B48E7}" type="pres">
      <dgm:prSet presAssocID="{8CBCEE31-6859-4F40-962E-94EB99551876}" presName="gear2" presStyleLbl="node1" presStyleIdx="1" presStyleCnt="3" custScaleX="113678" custScaleY="88258" custLinFactNeighborX="-3534" custLinFactNeighborY="-1767">
        <dgm:presLayoutVars>
          <dgm:chMax val="1"/>
          <dgm:bulletEnabled val="1"/>
        </dgm:presLayoutVars>
      </dgm:prSet>
      <dgm:spPr/>
    </dgm:pt>
    <dgm:pt modelId="{C21A4396-31EF-4BF5-9AD5-207B2E32B615}" type="pres">
      <dgm:prSet presAssocID="{8CBCEE31-6859-4F40-962E-94EB99551876}" presName="gear2srcNode" presStyleLbl="node1" presStyleIdx="1" presStyleCnt="3"/>
      <dgm:spPr/>
    </dgm:pt>
    <dgm:pt modelId="{E800F355-53BF-4499-89B6-0ABD4FD148AD}" type="pres">
      <dgm:prSet presAssocID="{8CBCEE31-6859-4F40-962E-94EB99551876}" presName="gear2dstNode" presStyleLbl="node1" presStyleIdx="1" presStyleCnt="3"/>
      <dgm:spPr/>
    </dgm:pt>
    <dgm:pt modelId="{B3533B14-CD56-4AAD-8E6B-6FE728F0A77F}" type="pres">
      <dgm:prSet presAssocID="{61B01D9D-D84E-438B-8D1A-8C5024CD735A}" presName="gear3" presStyleLbl="node1" presStyleIdx="2" presStyleCnt="3" custScaleX="121686" custScaleY="111127" custLinFactNeighborX="11675" custLinFactNeighborY="-9803"/>
      <dgm:spPr/>
    </dgm:pt>
    <dgm:pt modelId="{FF984B97-5883-4106-82A1-DF86360A5A2D}" type="pres">
      <dgm:prSet presAssocID="{61B01D9D-D84E-438B-8D1A-8C5024CD735A}" presName="gear3tx" presStyleLbl="node1" presStyleIdx="2" presStyleCnt="3">
        <dgm:presLayoutVars>
          <dgm:chMax val="1"/>
          <dgm:bulletEnabled val="1"/>
        </dgm:presLayoutVars>
      </dgm:prSet>
      <dgm:spPr/>
    </dgm:pt>
    <dgm:pt modelId="{BB9ECDF3-5FC3-442E-B226-BBCB8C420459}" type="pres">
      <dgm:prSet presAssocID="{61B01D9D-D84E-438B-8D1A-8C5024CD735A}" presName="gear3srcNode" presStyleLbl="node1" presStyleIdx="2" presStyleCnt="3"/>
      <dgm:spPr/>
    </dgm:pt>
    <dgm:pt modelId="{0746FC57-1ED8-46AE-A2DA-4A49FD148408}" type="pres">
      <dgm:prSet presAssocID="{61B01D9D-D84E-438B-8D1A-8C5024CD735A}" presName="gear3dstNode" presStyleLbl="node1" presStyleIdx="2" presStyleCnt="3"/>
      <dgm:spPr/>
    </dgm:pt>
    <dgm:pt modelId="{5833CB2C-FA4D-4443-9357-8B886E05D14F}" type="pres">
      <dgm:prSet presAssocID="{3C4D9948-3AFE-4DF2-89B8-0EDCE8E1C04D}" presName="connector1" presStyleLbl="sibTrans2D1" presStyleIdx="0" presStyleCnt="3" custLinFactNeighborX="24699" custLinFactNeighborY="-836"/>
      <dgm:spPr/>
    </dgm:pt>
    <dgm:pt modelId="{3268C307-C75F-46A8-A2C9-3E4544CCE942}" type="pres">
      <dgm:prSet presAssocID="{F008FFE3-698C-4340-B570-77939F24F9B9}" presName="connector2" presStyleLbl="sibTrans2D1" presStyleIdx="1" presStyleCnt="3" custLinFactNeighborX="-16187" custLinFactNeighborY="-2613"/>
      <dgm:spPr/>
    </dgm:pt>
    <dgm:pt modelId="{8D440570-2E95-4D5E-A7BB-AC545F19A974}" type="pres">
      <dgm:prSet presAssocID="{671FFBAE-A531-424F-A33D-58C4BD9D6CE8}" presName="connector3" presStyleLbl="sibTrans2D1" presStyleIdx="2" presStyleCnt="3" custAng="766032" custLinFactNeighborX="-773" custLinFactNeighborY="6938"/>
      <dgm:spPr/>
    </dgm:pt>
  </dgm:ptLst>
  <dgm:cxnLst>
    <dgm:cxn modelId="{C091001D-74B2-4588-A3D1-95BA8700BB94}" type="presOf" srcId="{61B01D9D-D84E-438B-8D1A-8C5024CD735A}" destId="{0746FC57-1ED8-46AE-A2DA-4A49FD148408}" srcOrd="3" destOrd="0" presId="urn:microsoft.com/office/officeart/2005/8/layout/gear1"/>
    <dgm:cxn modelId="{35ED712A-50AD-455B-B4CF-CF24EA4BE61E}" type="presOf" srcId="{A2C510AB-3F0A-45BB-BB61-6FF5750A51C0}" destId="{10024B8C-0779-458D-B931-C96BDE7DFC84}" srcOrd="1" destOrd="0" presId="urn:microsoft.com/office/officeart/2005/8/layout/gear1"/>
    <dgm:cxn modelId="{36C17C5D-0824-4395-977A-FEA5E59764D0}" type="presOf" srcId="{A2C510AB-3F0A-45BB-BB61-6FF5750A51C0}" destId="{3A93DC55-A905-4E15-B83B-7552E177796D}" srcOrd="0" destOrd="0" presId="urn:microsoft.com/office/officeart/2005/8/layout/gear1"/>
    <dgm:cxn modelId="{B545D85F-C41B-4A5D-80B9-E1A8C6635BA1}" type="presOf" srcId="{61B01D9D-D84E-438B-8D1A-8C5024CD735A}" destId="{B3533B14-CD56-4AAD-8E6B-6FE728F0A77F}" srcOrd="0" destOrd="0" presId="urn:microsoft.com/office/officeart/2005/8/layout/gear1"/>
    <dgm:cxn modelId="{BC4E8160-3B4F-4C25-A1E0-F0489D2E7619}" srcId="{905E8ECB-0BF5-48CF-93DC-2C63135BF8C6}" destId="{61B01D9D-D84E-438B-8D1A-8C5024CD735A}" srcOrd="2" destOrd="0" parTransId="{73363BD8-4FE0-4F1B-8856-986939A2BFA2}" sibTransId="{671FFBAE-A531-424F-A33D-58C4BD9D6CE8}"/>
    <dgm:cxn modelId="{1B1BA347-6EDB-4A94-B23D-C9C80D00168A}" srcId="{905E8ECB-0BF5-48CF-93DC-2C63135BF8C6}" destId="{C8C62B7D-CE56-4216-8C9F-49125393E02E}" srcOrd="3" destOrd="0" parTransId="{0AF981A8-77B8-41C4-981C-7A764F557A54}" sibTransId="{FFE6837D-7CBF-4540-B719-FAC895FEE8D1}"/>
    <dgm:cxn modelId="{4FE1EA55-28A1-4602-A853-C35BC924F1DD}" srcId="{905E8ECB-0BF5-48CF-93DC-2C63135BF8C6}" destId="{A2C510AB-3F0A-45BB-BB61-6FF5750A51C0}" srcOrd="0" destOrd="0" parTransId="{C418BB56-3B37-44ED-93CF-13ADEAEE34BA}" sibTransId="{3C4D9948-3AFE-4DF2-89B8-0EDCE8E1C04D}"/>
    <dgm:cxn modelId="{FD197756-9367-4E50-AF53-43B45EE51DF3}" type="presOf" srcId="{8CBCEE31-6859-4F40-962E-94EB99551876}" destId="{341DA136-A94B-43AE-A2A6-19A6F78B48E7}" srcOrd="0" destOrd="0" presId="urn:microsoft.com/office/officeart/2005/8/layout/gear1"/>
    <dgm:cxn modelId="{F0270298-A781-4660-9E95-7ECECDE50251}" type="presOf" srcId="{F008FFE3-698C-4340-B570-77939F24F9B9}" destId="{3268C307-C75F-46A8-A2C9-3E4544CCE942}" srcOrd="0" destOrd="0" presId="urn:microsoft.com/office/officeart/2005/8/layout/gear1"/>
    <dgm:cxn modelId="{88D83DAD-5949-4DE9-A73D-4B6C2AEC1E82}" srcId="{905E8ECB-0BF5-48CF-93DC-2C63135BF8C6}" destId="{DE1EE0E6-B7BD-4565-9939-C57F146C296E}" srcOrd="4" destOrd="0" parTransId="{4430F2A4-D8EF-406E-B629-45431E8E12C5}" sibTransId="{02EFB884-7A3D-441D-B9D2-5D2E1B3FDCDD}"/>
    <dgm:cxn modelId="{48E10ABF-C453-4BDB-A69C-5134DAE69F5B}" srcId="{905E8ECB-0BF5-48CF-93DC-2C63135BF8C6}" destId="{8CBCEE31-6859-4F40-962E-94EB99551876}" srcOrd="1" destOrd="0" parTransId="{75FCA70F-D549-4EC0-8967-06612E3A9D4E}" sibTransId="{F008FFE3-698C-4340-B570-77939F24F9B9}"/>
    <dgm:cxn modelId="{4D8DF5C0-459A-4391-B486-ABFAA7DCB979}" srcId="{905E8ECB-0BF5-48CF-93DC-2C63135BF8C6}" destId="{2A0E11B8-2CE3-4DA0-A913-983C98356CA9}" srcOrd="5" destOrd="0" parTransId="{FDEAC859-1C1A-4D43-B3E7-9673690BB53D}" sibTransId="{4C785674-3068-4FC2-B994-BC24B69FBB1D}"/>
    <dgm:cxn modelId="{CA4C7FC7-EFFD-4F67-A4BC-F6B735D7EB71}" type="presOf" srcId="{8CBCEE31-6859-4F40-962E-94EB99551876}" destId="{E800F355-53BF-4499-89B6-0ABD4FD148AD}" srcOrd="2" destOrd="0" presId="urn:microsoft.com/office/officeart/2005/8/layout/gear1"/>
    <dgm:cxn modelId="{59486BD7-9029-412F-BE90-AC18A88B5BEA}" type="presOf" srcId="{61B01D9D-D84E-438B-8D1A-8C5024CD735A}" destId="{FF984B97-5883-4106-82A1-DF86360A5A2D}" srcOrd="1" destOrd="0" presId="urn:microsoft.com/office/officeart/2005/8/layout/gear1"/>
    <dgm:cxn modelId="{D46E24DD-129A-4376-B6D6-66C237C085C7}" type="presOf" srcId="{A2C510AB-3F0A-45BB-BB61-6FF5750A51C0}" destId="{DF0B4495-35A3-4AAB-A807-01EDFE692B8C}" srcOrd="2" destOrd="0" presId="urn:microsoft.com/office/officeart/2005/8/layout/gear1"/>
    <dgm:cxn modelId="{A45AB6E3-F573-4FB8-AD12-EE3A5216A993}" type="presOf" srcId="{671FFBAE-A531-424F-A33D-58C4BD9D6CE8}" destId="{8D440570-2E95-4D5E-A7BB-AC545F19A974}" srcOrd="0" destOrd="0" presId="urn:microsoft.com/office/officeart/2005/8/layout/gear1"/>
    <dgm:cxn modelId="{C0F608EB-6E00-4606-8888-A17F099C1857}" type="presOf" srcId="{905E8ECB-0BF5-48CF-93DC-2C63135BF8C6}" destId="{16058E5E-7864-425F-97B6-219A6C5A080E}" srcOrd="0" destOrd="0" presId="urn:microsoft.com/office/officeart/2005/8/layout/gear1"/>
    <dgm:cxn modelId="{F16005EF-4ACB-4CE7-874D-C31AA1AA365F}" type="presOf" srcId="{8CBCEE31-6859-4F40-962E-94EB99551876}" destId="{C21A4396-31EF-4BF5-9AD5-207B2E32B615}" srcOrd="1" destOrd="0" presId="urn:microsoft.com/office/officeart/2005/8/layout/gear1"/>
    <dgm:cxn modelId="{88EE3BF2-D3CE-43C1-8E91-AC74BDA27042}" type="presOf" srcId="{3C4D9948-3AFE-4DF2-89B8-0EDCE8E1C04D}" destId="{5833CB2C-FA4D-4443-9357-8B886E05D14F}" srcOrd="0" destOrd="0" presId="urn:microsoft.com/office/officeart/2005/8/layout/gear1"/>
    <dgm:cxn modelId="{D23382F4-4516-4E7A-8EA1-C2CDC8E7C7A6}" type="presOf" srcId="{61B01D9D-D84E-438B-8D1A-8C5024CD735A}" destId="{BB9ECDF3-5FC3-442E-B226-BBCB8C420459}" srcOrd="2" destOrd="0" presId="urn:microsoft.com/office/officeart/2005/8/layout/gear1"/>
    <dgm:cxn modelId="{D55885C7-07B4-4E90-90BA-FB7C7CD2C121}" type="presParOf" srcId="{16058E5E-7864-425F-97B6-219A6C5A080E}" destId="{3A93DC55-A905-4E15-B83B-7552E177796D}" srcOrd="0" destOrd="0" presId="urn:microsoft.com/office/officeart/2005/8/layout/gear1"/>
    <dgm:cxn modelId="{DC20B545-49B7-45C0-B860-9460837BF626}" type="presParOf" srcId="{16058E5E-7864-425F-97B6-219A6C5A080E}" destId="{10024B8C-0779-458D-B931-C96BDE7DFC84}" srcOrd="1" destOrd="0" presId="urn:microsoft.com/office/officeart/2005/8/layout/gear1"/>
    <dgm:cxn modelId="{69E3E026-3819-4E93-9439-DE84EF93CFC1}" type="presParOf" srcId="{16058E5E-7864-425F-97B6-219A6C5A080E}" destId="{DF0B4495-35A3-4AAB-A807-01EDFE692B8C}" srcOrd="2" destOrd="0" presId="urn:microsoft.com/office/officeart/2005/8/layout/gear1"/>
    <dgm:cxn modelId="{60F15F6B-D683-4632-9419-43A5521120FF}" type="presParOf" srcId="{16058E5E-7864-425F-97B6-219A6C5A080E}" destId="{341DA136-A94B-43AE-A2A6-19A6F78B48E7}" srcOrd="3" destOrd="0" presId="urn:microsoft.com/office/officeart/2005/8/layout/gear1"/>
    <dgm:cxn modelId="{80B729BF-40A1-4F0D-8413-E5669258E768}" type="presParOf" srcId="{16058E5E-7864-425F-97B6-219A6C5A080E}" destId="{C21A4396-31EF-4BF5-9AD5-207B2E32B615}" srcOrd="4" destOrd="0" presId="urn:microsoft.com/office/officeart/2005/8/layout/gear1"/>
    <dgm:cxn modelId="{826E389F-7DEF-4DF2-8F5F-653D3199F27C}" type="presParOf" srcId="{16058E5E-7864-425F-97B6-219A6C5A080E}" destId="{E800F355-53BF-4499-89B6-0ABD4FD148AD}" srcOrd="5" destOrd="0" presId="urn:microsoft.com/office/officeart/2005/8/layout/gear1"/>
    <dgm:cxn modelId="{C612614E-382D-446B-90DD-E70490D2C147}" type="presParOf" srcId="{16058E5E-7864-425F-97B6-219A6C5A080E}" destId="{B3533B14-CD56-4AAD-8E6B-6FE728F0A77F}" srcOrd="6" destOrd="0" presId="urn:microsoft.com/office/officeart/2005/8/layout/gear1"/>
    <dgm:cxn modelId="{1DB815D3-CE12-446B-8376-0250810D3B77}" type="presParOf" srcId="{16058E5E-7864-425F-97B6-219A6C5A080E}" destId="{FF984B97-5883-4106-82A1-DF86360A5A2D}" srcOrd="7" destOrd="0" presId="urn:microsoft.com/office/officeart/2005/8/layout/gear1"/>
    <dgm:cxn modelId="{5706F70B-DEB5-44F6-B41D-34A64D62DFED}" type="presParOf" srcId="{16058E5E-7864-425F-97B6-219A6C5A080E}" destId="{BB9ECDF3-5FC3-442E-B226-BBCB8C420459}" srcOrd="8" destOrd="0" presId="urn:microsoft.com/office/officeart/2005/8/layout/gear1"/>
    <dgm:cxn modelId="{513DE753-E953-472A-841B-55F64113E4C8}" type="presParOf" srcId="{16058E5E-7864-425F-97B6-219A6C5A080E}" destId="{0746FC57-1ED8-46AE-A2DA-4A49FD148408}" srcOrd="9" destOrd="0" presId="urn:microsoft.com/office/officeart/2005/8/layout/gear1"/>
    <dgm:cxn modelId="{5CF95907-739A-496B-AC31-ABA82DBB66B5}" type="presParOf" srcId="{16058E5E-7864-425F-97B6-219A6C5A080E}" destId="{5833CB2C-FA4D-4443-9357-8B886E05D14F}" srcOrd="10" destOrd="0" presId="urn:microsoft.com/office/officeart/2005/8/layout/gear1"/>
    <dgm:cxn modelId="{CF54E51C-9168-4A50-8FF8-3097AB0C4A90}" type="presParOf" srcId="{16058E5E-7864-425F-97B6-219A6C5A080E}" destId="{3268C307-C75F-46A8-A2C9-3E4544CCE942}" srcOrd="11" destOrd="0" presId="urn:microsoft.com/office/officeart/2005/8/layout/gear1"/>
    <dgm:cxn modelId="{5F371086-BE57-4C43-9B67-90A2463169E8}" type="presParOf" srcId="{16058E5E-7864-425F-97B6-219A6C5A080E}" destId="{8D440570-2E95-4D5E-A7BB-AC545F19A974}"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3DC55-A905-4E15-B83B-7552E177796D}">
      <dsp:nvSpPr>
        <dsp:cNvPr id="0" name=""/>
        <dsp:cNvSpPr/>
      </dsp:nvSpPr>
      <dsp:spPr>
        <a:xfrm>
          <a:off x="3757427" y="1180568"/>
          <a:ext cx="2140283" cy="2035082"/>
        </a:xfrm>
        <a:prstGeom prst="gear9">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rtl="0">
            <a:lnSpc>
              <a:spcPct val="90000"/>
            </a:lnSpc>
            <a:spcBef>
              <a:spcPct val="0"/>
            </a:spcBef>
            <a:spcAft>
              <a:spcPct val="35000"/>
            </a:spcAft>
            <a:buNone/>
          </a:pPr>
          <a:r>
            <a:rPr lang="es-AR" sz="2100" b="1" kern="1200" dirty="0"/>
            <a:t>Ley  24674  (17/7/96)</a:t>
          </a:r>
        </a:p>
      </dsp:txBody>
      <dsp:txXfrm>
        <a:off x="4179856" y="1657276"/>
        <a:ext cx="1295425" cy="1046074"/>
      </dsp:txXfrm>
    </dsp:sp>
    <dsp:sp modelId="{341DA136-A94B-43AE-A2A6-19A6F78B48E7}">
      <dsp:nvSpPr>
        <dsp:cNvPr id="0" name=""/>
        <dsp:cNvSpPr/>
      </dsp:nvSpPr>
      <dsp:spPr>
        <a:xfrm>
          <a:off x="2613363" y="997164"/>
          <a:ext cx="1405317" cy="1091068"/>
        </a:xfrm>
        <a:prstGeom prst="gear6">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rtl="0">
            <a:lnSpc>
              <a:spcPct val="90000"/>
            </a:lnSpc>
            <a:spcBef>
              <a:spcPct val="0"/>
            </a:spcBef>
            <a:spcAft>
              <a:spcPct val="35000"/>
            </a:spcAft>
            <a:buNone/>
          </a:pPr>
          <a:r>
            <a:rPr lang="es-AR" sz="1700" b="1" kern="1200" dirty="0"/>
            <a:t>Decreto 296/97</a:t>
          </a:r>
        </a:p>
      </dsp:txBody>
      <dsp:txXfrm>
        <a:off x="2933722" y="1273504"/>
        <a:ext cx="764599" cy="538388"/>
      </dsp:txXfrm>
    </dsp:sp>
    <dsp:sp modelId="{B3533B14-CD56-4AAD-8E6B-6FE728F0A77F}">
      <dsp:nvSpPr>
        <dsp:cNvPr id="0" name=""/>
        <dsp:cNvSpPr/>
      </dsp:nvSpPr>
      <dsp:spPr>
        <a:xfrm rot="20700000">
          <a:off x="3452463" y="49578"/>
          <a:ext cx="1520734" cy="1299212"/>
        </a:xfrm>
        <a:prstGeom prst="gear6">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rtl="0">
            <a:lnSpc>
              <a:spcPct val="90000"/>
            </a:lnSpc>
            <a:spcBef>
              <a:spcPct val="0"/>
            </a:spcBef>
            <a:spcAft>
              <a:spcPct val="35000"/>
            </a:spcAft>
            <a:buNone/>
          </a:pPr>
          <a:r>
            <a:rPr lang="es-AR" sz="1700" b="1" kern="1200" dirty="0" err="1"/>
            <a:t>RGs</a:t>
          </a:r>
          <a:r>
            <a:rPr lang="es-AR" sz="1700" b="1" kern="1200" dirty="0"/>
            <a:t> AFIP por rubros</a:t>
          </a:r>
        </a:p>
      </dsp:txBody>
      <dsp:txXfrm rot="-20700000">
        <a:off x="3799144" y="321394"/>
        <a:ext cx="827372" cy="755579"/>
      </dsp:txXfrm>
    </dsp:sp>
    <dsp:sp modelId="{5833CB2C-FA4D-4443-9357-8B886E05D14F}">
      <dsp:nvSpPr>
        <dsp:cNvPr id="0" name=""/>
        <dsp:cNvSpPr/>
      </dsp:nvSpPr>
      <dsp:spPr>
        <a:xfrm>
          <a:off x="4125539" y="1080116"/>
          <a:ext cx="2175758" cy="2175758"/>
        </a:xfrm>
        <a:prstGeom prst="circularArrow">
          <a:avLst>
            <a:gd name="adj1" fmla="val 4688"/>
            <a:gd name="adj2" fmla="val 299029"/>
            <a:gd name="adj3" fmla="val 2482432"/>
            <a:gd name="adj4" fmla="val 15935959"/>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268C307-C75F-46A8-A2C9-3E4544CCE942}">
      <dsp:nvSpPr>
        <dsp:cNvPr id="0" name=""/>
        <dsp:cNvSpPr/>
      </dsp:nvSpPr>
      <dsp:spPr>
        <a:xfrm>
          <a:off x="2266776" y="636329"/>
          <a:ext cx="1580824" cy="1580824"/>
        </a:xfrm>
        <a:prstGeom prst="leftCircularArrow">
          <a:avLst>
            <a:gd name="adj1" fmla="val 6452"/>
            <a:gd name="adj2" fmla="val 429999"/>
            <a:gd name="adj3" fmla="val 10489124"/>
            <a:gd name="adj4" fmla="val 14837806"/>
            <a:gd name="adj5" fmla="val 7527"/>
          </a:avLst>
        </a:prstGeom>
        <a:solidFill>
          <a:schemeClr val="accent2">
            <a:hueOff val="2340759"/>
            <a:satOff val="-2919"/>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440570-2E95-4D5E-A7BB-AC545F19A974}">
      <dsp:nvSpPr>
        <dsp:cNvPr id="0" name=""/>
        <dsp:cNvSpPr/>
      </dsp:nvSpPr>
      <dsp:spPr>
        <a:xfrm rot="766032">
          <a:off x="3140660" y="-48758"/>
          <a:ext cx="1704447" cy="1704447"/>
        </a:xfrm>
        <a:prstGeom prst="circularArrow">
          <a:avLst>
            <a:gd name="adj1" fmla="val 5984"/>
            <a:gd name="adj2" fmla="val 394124"/>
            <a:gd name="adj3" fmla="val 13313824"/>
            <a:gd name="adj4" fmla="val 10508221"/>
            <a:gd name="adj5" fmla="val 6981"/>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DEFB7A-5C30-422D-B098-158D93050D4D}" type="datetimeFigureOut">
              <a:rPr lang="es-AR" smtClean="0"/>
              <a:t>15/04/2024</a:t>
            </a:fld>
            <a:endParaRPr lang="es-AR"/>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099406-759A-475A-94D7-8C2A87C488DC}" type="slidenum">
              <a:rPr lang="es-AR" smtClean="0"/>
              <a:t>‹Nº›</a:t>
            </a:fld>
            <a:endParaRPr lang="es-AR"/>
          </a:p>
        </p:txBody>
      </p:sp>
    </p:spTree>
    <p:extLst>
      <p:ext uri="{BB962C8B-B14F-4D97-AF65-F5344CB8AC3E}">
        <p14:creationId xmlns:p14="http://schemas.microsoft.com/office/powerpoint/2010/main" val="3450617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a:t>
            </a:fld>
            <a:endParaRPr lang="es-AR"/>
          </a:p>
        </p:txBody>
      </p:sp>
    </p:spTree>
    <p:extLst>
      <p:ext uri="{BB962C8B-B14F-4D97-AF65-F5344CB8AC3E}">
        <p14:creationId xmlns:p14="http://schemas.microsoft.com/office/powerpoint/2010/main" val="1688137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22</a:t>
            </a:fld>
            <a:endParaRPr lang="es-AR"/>
          </a:p>
        </p:txBody>
      </p:sp>
    </p:spTree>
    <p:extLst>
      <p:ext uri="{BB962C8B-B14F-4D97-AF65-F5344CB8AC3E}">
        <p14:creationId xmlns:p14="http://schemas.microsoft.com/office/powerpoint/2010/main" val="3105031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23</a:t>
            </a:fld>
            <a:endParaRPr lang="es-AR"/>
          </a:p>
        </p:txBody>
      </p:sp>
    </p:spTree>
    <p:extLst>
      <p:ext uri="{BB962C8B-B14F-4D97-AF65-F5344CB8AC3E}">
        <p14:creationId xmlns:p14="http://schemas.microsoft.com/office/powerpoint/2010/main" val="1688137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24</a:t>
            </a:fld>
            <a:endParaRPr lang="es-AR"/>
          </a:p>
        </p:txBody>
      </p:sp>
    </p:spTree>
    <p:extLst>
      <p:ext uri="{BB962C8B-B14F-4D97-AF65-F5344CB8AC3E}">
        <p14:creationId xmlns:p14="http://schemas.microsoft.com/office/powerpoint/2010/main" val="2289137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25</a:t>
            </a:fld>
            <a:endParaRPr lang="es-AR"/>
          </a:p>
        </p:txBody>
      </p:sp>
    </p:spTree>
    <p:extLst>
      <p:ext uri="{BB962C8B-B14F-4D97-AF65-F5344CB8AC3E}">
        <p14:creationId xmlns:p14="http://schemas.microsoft.com/office/powerpoint/2010/main" val="935279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26</a:t>
            </a:fld>
            <a:endParaRPr lang="es-AR"/>
          </a:p>
        </p:txBody>
      </p:sp>
    </p:spTree>
    <p:extLst>
      <p:ext uri="{BB962C8B-B14F-4D97-AF65-F5344CB8AC3E}">
        <p14:creationId xmlns:p14="http://schemas.microsoft.com/office/powerpoint/2010/main" val="604541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27</a:t>
            </a:fld>
            <a:endParaRPr lang="es-AR"/>
          </a:p>
        </p:txBody>
      </p:sp>
    </p:spTree>
    <p:extLst>
      <p:ext uri="{BB962C8B-B14F-4D97-AF65-F5344CB8AC3E}">
        <p14:creationId xmlns:p14="http://schemas.microsoft.com/office/powerpoint/2010/main" val="1688137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28</a:t>
            </a:fld>
            <a:endParaRPr lang="es-AR"/>
          </a:p>
        </p:txBody>
      </p:sp>
    </p:spTree>
    <p:extLst>
      <p:ext uri="{BB962C8B-B14F-4D97-AF65-F5344CB8AC3E}">
        <p14:creationId xmlns:p14="http://schemas.microsoft.com/office/powerpoint/2010/main" val="4204227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29</a:t>
            </a:fld>
            <a:endParaRPr lang="es-AR"/>
          </a:p>
        </p:txBody>
      </p:sp>
    </p:spTree>
    <p:extLst>
      <p:ext uri="{BB962C8B-B14F-4D97-AF65-F5344CB8AC3E}">
        <p14:creationId xmlns:p14="http://schemas.microsoft.com/office/powerpoint/2010/main" val="38816578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30</a:t>
            </a:fld>
            <a:endParaRPr lang="es-AR"/>
          </a:p>
        </p:txBody>
      </p:sp>
    </p:spTree>
    <p:extLst>
      <p:ext uri="{BB962C8B-B14F-4D97-AF65-F5344CB8AC3E}">
        <p14:creationId xmlns:p14="http://schemas.microsoft.com/office/powerpoint/2010/main" val="3987917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31</a:t>
            </a:fld>
            <a:endParaRPr lang="es-AR"/>
          </a:p>
        </p:txBody>
      </p:sp>
    </p:spTree>
    <p:extLst>
      <p:ext uri="{BB962C8B-B14F-4D97-AF65-F5344CB8AC3E}">
        <p14:creationId xmlns:p14="http://schemas.microsoft.com/office/powerpoint/2010/main" val="4284721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a:t>
            </a:fld>
            <a:endParaRPr lang="es-AR"/>
          </a:p>
        </p:txBody>
      </p:sp>
    </p:spTree>
    <p:extLst>
      <p:ext uri="{BB962C8B-B14F-4D97-AF65-F5344CB8AC3E}">
        <p14:creationId xmlns:p14="http://schemas.microsoft.com/office/powerpoint/2010/main" val="2946205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32</a:t>
            </a:fld>
            <a:endParaRPr lang="es-AR"/>
          </a:p>
        </p:txBody>
      </p:sp>
    </p:spTree>
    <p:extLst>
      <p:ext uri="{BB962C8B-B14F-4D97-AF65-F5344CB8AC3E}">
        <p14:creationId xmlns:p14="http://schemas.microsoft.com/office/powerpoint/2010/main" val="34600550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33</a:t>
            </a:fld>
            <a:endParaRPr lang="es-AR"/>
          </a:p>
        </p:txBody>
      </p:sp>
    </p:spTree>
    <p:extLst>
      <p:ext uri="{BB962C8B-B14F-4D97-AF65-F5344CB8AC3E}">
        <p14:creationId xmlns:p14="http://schemas.microsoft.com/office/powerpoint/2010/main" val="34405487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34</a:t>
            </a:fld>
            <a:endParaRPr lang="es-AR"/>
          </a:p>
        </p:txBody>
      </p:sp>
    </p:spTree>
    <p:extLst>
      <p:ext uri="{BB962C8B-B14F-4D97-AF65-F5344CB8AC3E}">
        <p14:creationId xmlns:p14="http://schemas.microsoft.com/office/powerpoint/2010/main" val="24907070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35</a:t>
            </a:fld>
            <a:endParaRPr lang="es-AR"/>
          </a:p>
        </p:txBody>
      </p:sp>
    </p:spTree>
    <p:extLst>
      <p:ext uri="{BB962C8B-B14F-4D97-AF65-F5344CB8AC3E}">
        <p14:creationId xmlns:p14="http://schemas.microsoft.com/office/powerpoint/2010/main" val="2848761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4</a:t>
            </a:fld>
            <a:endParaRPr lang="es-AR"/>
          </a:p>
        </p:txBody>
      </p:sp>
    </p:spTree>
    <p:extLst>
      <p:ext uri="{BB962C8B-B14F-4D97-AF65-F5344CB8AC3E}">
        <p14:creationId xmlns:p14="http://schemas.microsoft.com/office/powerpoint/2010/main" val="1688137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16</a:t>
            </a:fld>
            <a:endParaRPr lang="es-AR"/>
          </a:p>
        </p:txBody>
      </p:sp>
    </p:spTree>
    <p:extLst>
      <p:ext uri="{BB962C8B-B14F-4D97-AF65-F5344CB8AC3E}">
        <p14:creationId xmlns:p14="http://schemas.microsoft.com/office/powerpoint/2010/main" val="401647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17</a:t>
            </a:fld>
            <a:endParaRPr lang="es-AR"/>
          </a:p>
        </p:txBody>
      </p:sp>
    </p:spTree>
    <p:extLst>
      <p:ext uri="{BB962C8B-B14F-4D97-AF65-F5344CB8AC3E}">
        <p14:creationId xmlns:p14="http://schemas.microsoft.com/office/powerpoint/2010/main" val="363720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18</a:t>
            </a:fld>
            <a:endParaRPr lang="es-AR"/>
          </a:p>
        </p:txBody>
      </p:sp>
    </p:spTree>
    <p:extLst>
      <p:ext uri="{BB962C8B-B14F-4D97-AF65-F5344CB8AC3E}">
        <p14:creationId xmlns:p14="http://schemas.microsoft.com/office/powerpoint/2010/main" val="1755620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19</a:t>
            </a:fld>
            <a:endParaRPr lang="es-AR"/>
          </a:p>
        </p:txBody>
      </p:sp>
    </p:spTree>
    <p:extLst>
      <p:ext uri="{BB962C8B-B14F-4D97-AF65-F5344CB8AC3E}">
        <p14:creationId xmlns:p14="http://schemas.microsoft.com/office/powerpoint/2010/main" val="3758591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20</a:t>
            </a:fld>
            <a:endParaRPr lang="es-AR"/>
          </a:p>
        </p:txBody>
      </p:sp>
    </p:spTree>
    <p:extLst>
      <p:ext uri="{BB962C8B-B14F-4D97-AF65-F5344CB8AC3E}">
        <p14:creationId xmlns:p14="http://schemas.microsoft.com/office/powerpoint/2010/main" val="3767248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13099406-759A-475A-94D7-8C2A87C488DC}" type="slidenum">
              <a:rPr lang="es-AR" smtClean="0"/>
              <a:t>21</a:t>
            </a:fld>
            <a:endParaRPr lang="es-AR"/>
          </a:p>
        </p:txBody>
      </p:sp>
    </p:spTree>
    <p:extLst>
      <p:ext uri="{BB962C8B-B14F-4D97-AF65-F5344CB8AC3E}">
        <p14:creationId xmlns:p14="http://schemas.microsoft.com/office/powerpoint/2010/main" val="3509440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AR"/>
          </a:p>
        </p:txBody>
      </p:sp>
      <p:sp>
        <p:nvSpPr>
          <p:cNvPr id="4" name="3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1948814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2470725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4781"/>
            <a:ext cx="2057400" cy="3290888"/>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457200" y="154781"/>
            <a:ext cx="6019800" cy="32908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152954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1791585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6"/>
            <a:ext cx="7772400" cy="1021556"/>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1260070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2479722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6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247184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3993077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140913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04787"/>
            <a:ext cx="3008313" cy="871538"/>
          </a:xfrm>
        </p:spPr>
        <p:txBody>
          <a:bodyPr anchor="b"/>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263488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9654B35-16E2-4AC2-B320-BC8136681C91}" type="datetimeFigureOut">
              <a:rPr lang="es-AR" smtClean="0"/>
              <a:t>15/04/2024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F57180FC-74EE-41CD-9033-A930AE31BCD3}" type="slidenum">
              <a:rPr lang="es-AR" smtClean="0"/>
              <a:t>‹Nº›</a:t>
            </a:fld>
            <a:endParaRPr lang="es-AR"/>
          </a:p>
        </p:txBody>
      </p:sp>
    </p:spTree>
    <p:extLst>
      <p:ext uri="{BB962C8B-B14F-4D97-AF65-F5344CB8AC3E}">
        <p14:creationId xmlns:p14="http://schemas.microsoft.com/office/powerpoint/2010/main" val="2366960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9654B35-16E2-4AC2-B320-BC8136681C91}" type="datetimeFigureOut">
              <a:rPr lang="es-AR" smtClean="0"/>
              <a:t>15/04/2024</a:t>
            </a:fld>
            <a:endParaRPr lang="es-AR"/>
          </a:p>
        </p:txBody>
      </p:sp>
      <p:sp>
        <p:nvSpPr>
          <p:cNvPr id="5" name="4 Marcador de pie de página"/>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57180FC-74EE-41CD-9033-A930AE31BCD3}" type="slidenum">
              <a:rPr lang="es-AR" smtClean="0"/>
              <a:t>‹Nº›</a:t>
            </a:fld>
            <a:endParaRPr lang="es-AR"/>
          </a:p>
        </p:txBody>
      </p:sp>
    </p:spTree>
    <p:extLst>
      <p:ext uri="{BB962C8B-B14F-4D97-AF65-F5344CB8AC3E}">
        <p14:creationId xmlns:p14="http://schemas.microsoft.com/office/powerpoint/2010/main" val="931287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studocu.com/es-ar/document/universidad-de-buenos-aires/regimen-tributario/apuntes-de-clase/fallos-289443-marcelo-montarce-v-direccion-nacional-de-aduanas/7148085/view" TargetMode="Externa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tmp"/></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hyperlink" Target="mailto:Yesica.Baigorri@lfs.tax" TargetMode="External"/><Relationship Id="rId5" Type="http://schemas.openxmlformats.org/officeDocument/2006/relationships/hyperlink" Target="mailto:mast@marval.com" TargetMode="External"/><Relationship Id="rId4" Type="http://schemas.openxmlformats.org/officeDocument/2006/relationships/image" Target="../media/image3.tmp"/></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II JORNADAS DE DERECHO TRIBUTARIO PROVINCIAL Y MUNICIPAL - De ..."/>
          <p:cNvPicPr>
            <a:picLocks noChangeAspect="1" noChangeArrowheads="1"/>
          </p:cNvPicPr>
          <p:nvPr/>
        </p:nvPicPr>
        <p:blipFill>
          <a:blip r:embed="rId2"/>
          <a:srcRect/>
          <a:stretch>
            <a:fillRect/>
          </a:stretch>
        </p:blipFill>
        <p:spPr bwMode="auto">
          <a:xfrm>
            <a:off x="0" y="1747341"/>
            <a:ext cx="9144000" cy="2264569"/>
          </a:xfrm>
          <a:prstGeom prst="rect">
            <a:avLst/>
          </a:prstGeom>
          <a:noFill/>
          <a:ln w="9525">
            <a:noFill/>
            <a:miter lim="800000"/>
            <a:headEnd/>
            <a:tailEnd/>
          </a:ln>
        </p:spPr>
      </p:pic>
      <p:sp>
        <p:nvSpPr>
          <p:cNvPr id="25603" name="2 CuadroTexto"/>
          <p:cNvSpPr txBox="1">
            <a:spLocks noChangeArrowheads="1"/>
          </p:cNvSpPr>
          <p:nvPr/>
        </p:nvSpPr>
        <p:spPr bwMode="auto">
          <a:xfrm>
            <a:off x="734835" y="267494"/>
            <a:ext cx="7584833" cy="1200329"/>
          </a:xfrm>
          <a:prstGeom prst="rect">
            <a:avLst/>
          </a:prstGeom>
          <a:noFill/>
          <a:ln w="9525">
            <a:noFill/>
            <a:miter lim="800000"/>
            <a:headEnd/>
            <a:tailEnd/>
          </a:ln>
        </p:spPr>
        <p:txBody>
          <a:bodyPr wrap="none">
            <a:spAutoFit/>
          </a:bodyPr>
          <a:lstStyle/>
          <a:p>
            <a:pPr algn="ctr"/>
            <a:r>
              <a:rPr lang="es-ES_tradnl" altLang="es-AR" sz="2400" b="1" dirty="0">
                <a:latin typeface="+mj-lt"/>
              </a:rPr>
              <a:t>CICLO INTRODUCTORIO A LA ESPECIALIDAD TRIBUTARIA </a:t>
            </a:r>
          </a:p>
          <a:p>
            <a:pPr algn="ctr"/>
            <a:r>
              <a:rPr lang="es-AR" sz="2400" b="1" dirty="0">
                <a:latin typeface="+mj-lt"/>
              </a:rPr>
              <a:t>PERÍODO 2024</a:t>
            </a:r>
          </a:p>
          <a:p>
            <a:pPr algn="ctr"/>
            <a:r>
              <a:rPr lang="es-ES_tradnl" altLang="es-AR" sz="2400" b="1" dirty="0">
                <a:latin typeface="+mj-lt"/>
              </a:rPr>
              <a:t>IMPUESTOS INTERNOS – IMPUESTO AL VALOR AGREGADO</a:t>
            </a:r>
            <a:endParaRPr lang="es-AR" sz="2400" b="1" dirty="0">
              <a:latin typeface="+mj-lt"/>
            </a:endParaRPr>
          </a:p>
        </p:txBody>
      </p:sp>
      <p:sp>
        <p:nvSpPr>
          <p:cNvPr id="25604" name="3 CuadroTexto"/>
          <p:cNvSpPr txBox="1">
            <a:spLocks noChangeArrowheads="1"/>
          </p:cNvSpPr>
          <p:nvPr/>
        </p:nvSpPr>
        <p:spPr bwMode="auto">
          <a:xfrm>
            <a:off x="2129400" y="4338440"/>
            <a:ext cx="5123517" cy="430887"/>
          </a:xfrm>
          <a:prstGeom prst="rect">
            <a:avLst/>
          </a:prstGeom>
          <a:noFill/>
          <a:ln w="9525">
            <a:noFill/>
            <a:miter lim="800000"/>
            <a:headEnd/>
            <a:tailEnd/>
          </a:ln>
        </p:spPr>
        <p:txBody>
          <a:bodyPr wrap="none">
            <a:spAutoFit/>
          </a:bodyPr>
          <a:lstStyle/>
          <a:p>
            <a:pPr algn="ctr"/>
            <a:r>
              <a:rPr lang="es-AR" sz="2200" b="1" dirty="0">
                <a:latin typeface="+mj-lt"/>
              </a:rPr>
              <a:t>María Alejandra Stefanich - Yésica Baigorri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320814" y="274752"/>
            <a:ext cx="6193301" cy="784830"/>
          </a:xfrm>
          <a:prstGeom prst="rect">
            <a:avLst/>
          </a:prstGeom>
        </p:spPr>
        <p:txBody>
          <a:bodyPr wrap="square">
            <a:spAutoFit/>
          </a:bodyPr>
          <a:lstStyle/>
          <a:p>
            <a:r>
              <a:rPr lang="es-AR" sz="4500" i="1" dirty="0">
                <a:solidFill>
                  <a:srgbClr val="C00000"/>
                </a:solidFill>
                <a:latin typeface="+mj-lt"/>
              </a:rPr>
              <a:t>Alícuotas</a:t>
            </a:r>
          </a:p>
        </p:txBody>
      </p:sp>
      <p:sp>
        <p:nvSpPr>
          <p:cNvPr id="5" name="4 Rectángulo"/>
          <p:cNvSpPr/>
          <p:nvPr/>
        </p:nvSpPr>
        <p:spPr>
          <a:xfrm>
            <a:off x="4865915" y="2349389"/>
            <a:ext cx="4572000" cy="923330"/>
          </a:xfrm>
          <a:prstGeom prst="rect">
            <a:avLst/>
          </a:prstGeom>
        </p:spPr>
        <p:txBody>
          <a:bodyPr>
            <a:spAutoFit/>
          </a:bodyPr>
          <a:lstStyle/>
          <a:p>
            <a:r>
              <a:rPr lang="es-AR" sz="1350" dirty="0">
                <a:solidFill>
                  <a:srgbClr val="313D47"/>
                </a:solidFill>
              </a:rPr>
              <a:t>a</a:t>
            </a:r>
            <a:r>
              <a:rPr lang="es-AR" sz="1350" i="1" dirty="0">
                <a:solidFill>
                  <a:srgbClr val="313D47"/>
                </a:solidFill>
              </a:rPr>
              <a:t>) Whisky: veintiséis por ciento (26%)</a:t>
            </a:r>
            <a:br>
              <a:rPr lang="es-AR" sz="1350" i="1" dirty="0">
                <a:solidFill>
                  <a:srgbClr val="313D47"/>
                </a:solidFill>
              </a:rPr>
            </a:br>
            <a:br>
              <a:rPr lang="es-AR" sz="1350" i="1" dirty="0">
                <a:solidFill>
                  <a:srgbClr val="313D47"/>
                </a:solidFill>
              </a:rPr>
            </a:br>
            <a:r>
              <a:rPr lang="es-AR" sz="1350" i="1" dirty="0">
                <a:solidFill>
                  <a:srgbClr val="313D47"/>
                </a:solidFill>
              </a:rPr>
              <a:t>b) Coñac, brandy, ginebra, pisco, tequila, </a:t>
            </a:r>
            <a:r>
              <a:rPr lang="es-AR" sz="1350" i="1" dirty="0" err="1">
                <a:solidFill>
                  <a:srgbClr val="313D47"/>
                </a:solidFill>
              </a:rPr>
              <a:t>gin</a:t>
            </a:r>
            <a:r>
              <a:rPr lang="es-AR" sz="1350" i="1" dirty="0">
                <a:solidFill>
                  <a:srgbClr val="313D47"/>
                </a:solidFill>
              </a:rPr>
              <a:t>, vodka o ron: veintiséis por ciento (26%)</a:t>
            </a:r>
          </a:p>
        </p:txBody>
      </p:sp>
      <p:sp>
        <p:nvSpPr>
          <p:cNvPr id="6" name="5 Rectángulo"/>
          <p:cNvSpPr/>
          <p:nvPr/>
        </p:nvSpPr>
        <p:spPr>
          <a:xfrm>
            <a:off x="0" y="2061593"/>
            <a:ext cx="4572000" cy="2585323"/>
          </a:xfrm>
          <a:prstGeom prst="rect">
            <a:avLst/>
          </a:prstGeom>
        </p:spPr>
        <p:txBody>
          <a:bodyPr>
            <a:spAutoFit/>
          </a:bodyPr>
          <a:lstStyle/>
          <a:p>
            <a:pPr algn="just"/>
            <a:r>
              <a:rPr lang="es-AR" sz="1350" i="1" dirty="0">
                <a:solidFill>
                  <a:srgbClr val="313D47"/>
                </a:solidFill>
              </a:rPr>
              <a:t>“</a:t>
            </a:r>
            <a:r>
              <a:rPr lang="es-AR" sz="1350" i="1" dirty="0">
                <a:solidFill>
                  <a:srgbClr val="C00000"/>
                </a:solidFill>
              </a:rPr>
              <a:t>bebidas analcohólicas</a:t>
            </a:r>
            <a:r>
              <a:rPr lang="es-AR" sz="1350" i="1" dirty="0">
                <a:solidFill>
                  <a:srgbClr val="313D47"/>
                </a:solidFill>
              </a:rPr>
              <a:t>, gasificadas o no; las bebidas que tengan menos de 10º GL de alcohol en volumen, excluidos los vinos, las sidras y las cervezas; los jugos frutales y vegetales; los jarabes para refrescos, extractos y concentrados que por su preparación y presentación comercial se expendan para consumo doméstico o en locales públicos (bares, confiterías, etcétera), con o sin el agregado de agua, soda u otras bebidas; y los productos destinados a la preparación de bebidas analcohólicas no alcanzados específicamente por otros impuestos internos, sean de carácter natural o artificial, sólidos o líquidos; las aguas minerales, mineralizadas o saborizadas, gasificadas o no; 8%</a:t>
            </a:r>
          </a:p>
        </p:txBody>
      </p:sp>
      <p:sp>
        <p:nvSpPr>
          <p:cNvPr id="8" name="7 Rectángulo"/>
          <p:cNvSpPr/>
          <p:nvPr/>
        </p:nvSpPr>
        <p:spPr>
          <a:xfrm>
            <a:off x="4572000" y="3347864"/>
            <a:ext cx="4572000" cy="1754326"/>
          </a:xfrm>
          <a:prstGeom prst="rect">
            <a:avLst/>
          </a:prstGeom>
        </p:spPr>
        <p:txBody>
          <a:bodyPr>
            <a:spAutoFit/>
          </a:bodyPr>
          <a:lstStyle/>
          <a:p>
            <a:r>
              <a:rPr lang="es-AR" sz="1350" i="1" dirty="0">
                <a:solidFill>
                  <a:srgbClr val="313D47"/>
                </a:solidFill>
              </a:rPr>
              <a:t>“Los seguros sobre personas —excepto los de vida (individuales o colectivos) y los de accidentes personales— y sobre bienes, cosas muebles, inmuebles o semovientes que se encuentren en la República o estén destinados a ella, hechos por aseguradores radicados fuera del país, pagarán el impuesto del veintitrés por ciento (23%) sobre las primas de riesgo generales.”</a:t>
            </a:r>
            <a:br>
              <a:rPr lang="es-AR" sz="1350" i="1" dirty="0"/>
            </a:br>
            <a:endParaRPr lang="es-AR" sz="1350" i="1" dirty="0"/>
          </a:p>
        </p:txBody>
      </p:sp>
      <p:sp>
        <p:nvSpPr>
          <p:cNvPr id="9" name="8 Rectángulo"/>
          <p:cNvSpPr/>
          <p:nvPr/>
        </p:nvSpPr>
        <p:spPr>
          <a:xfrm>
            <a:off x="154745" y="1237749"/>
            <a:ext cx="4572000" cy="715581"/>
          </a:xfrm>
          <a:prstGeom prst="rect">
            <a:avLst/>
          </a:prstGeom>
        </p:spPr>
        <p:txBody>
          <a:bodyPr>
            <a:spAutoFit/>
          </a:bodyPr>
          <a:lstStyle/>
          <a:p>
            <a:r>
              <a:rPr lang="es-AR" sz="1350" i="1" dirty="0">
                <a:solidFill>
                  <a:srgbClr val="313D47"/>
                </a:solidFill>
              </a:rPr>
              <a:t>(5%) sobre el importe facturado por la provisión de </a:t>
            </a:r>
            <a:r>
              <a:rPr lang="es-AR" sz="1350" i="1" dirty="0">
                <a:solidFill>
                  <a:srgbClr val="C00000"/>
                </a:solidFill>
              </a:rPr>
              <a:t>servicio de telefonía celular y satelital</a:t>
            </a:r>
            <a:r>
              <a:rPr lang="es-AR" sz="1350" i="1" dirty="0"/>
              <a:t> </a:t>
            </a:r>
            <a:r>
              <a:rPr lang="es-AR" sz="1350" i="1" dirty="0">
                <a:solidFill>
                  <a:srgbClr val="313D47"/>
                </a:solidFill>
              </a:rPr>
              <a:t>al usuario.</a:t>
            </a:r>
            <a:br>
              <a:rPr lang="es-AR" sz="1350" i="1" dirty="0"/>
            </a:br>
            <a:endParaRPr lang="es-AR" sz="1350" i="1" dirty="0"/>
          </a:p>
        </p:txBody>
      </p:sp>
      <p:sp>
        <p:nvSpPr>
          <p:cNvPr id="10" name="9 Rectángulo"/>
          <p:cNvSpPr/>
          <p:nvPr/>
        </p:nvSpPr>
        <p:spPr>
          <a:xfrm>
            <a:off x="4572000" y="1305199"/>
            <a:ext cx="4572000" cy="923330"/>
          </a:xfrm>
          <a:prstGeom prst="rect">
            <a:avLst/>
          </a:prstGeom>
        </p:spPr>
        <p:txBody>
          <a:bodyPr>
            <a:spAutoFit/>
          </a:bodyPr>
          <a:lstStyle/>
          <a:p>
            <a:r>
              <a:rPr lang="es-AR" sz="1350" i="1" dirty="0">
                <a:solidFill>
                  <a:srgbClr val="313D47"/>
                </a:solidFill>
              </a:rPr>
              <a:t>“Los cigarrillos, tanto de producción nacional como importados, tributarán sobre el precio de venta al consumidor, inclusive impuestos, excepto el impuesto al valor agregado, un gravamen del setenta (70%).”</a:t>
            </a:r>
          </a:p>
        </p:txBody>
      </p:sp>
      <p:sp>
        <p:nvSpPr>
          <p:cNvPr id="11" name="volanta">
            <a:extLst>
              <a:ext uri="{FF2B5EF4-FFF2-40B4-BE49-F238E27FC236}">
                <a16:creationId xmlns:a16="http://schemas.microsoft.com/office/drawing/2014/main" id="{FFE3FCBF-2535-4E56-83A9-FB70CF00C177}"/>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80292" y="1236404"/>
            <a:ext cx="7765367" cy="2631490"/>
          </a:xfrm>
          <a:prstGeom prst="rect">
            <a:avLst/>
          </a:prstGeom>
        </p:spPr>
        <p:txBody>
          <a:bodyPr wrap="square">
            <a:spAutoFit/>
          </a:bodyPr>
          <a:lstStyle/>
          <a:p>
            <a:pPr marL="342900" indent="-342900">
              <a:buAutoNum type="alphaLcParenR"/>
            </a:pPr>
            <a:r>
              <a:rPr lang="es-AR" sz="1500" dirty="0">
                <a:solidFill>
                  <a:srgbClr val="313D47"/>
                </a:solidFill>
                <a:latin typeface="+mj-lt"/>
              </a:rPr>
              <a:t>Las </a:t>
            </a:r>
            <a:r>
              <a:rPr lang="es-AR" sz="1500" dirty="0">
                <a:solidFill>
                  <a:srgbClr val="C00000"/>
                </a:solidFill>
                <a:latin typeface="+mj-lt"/>
              </a:rPr>
              <a:t>piedras</a:t>
            </a:r>
            <a:r>
              <a:rPr lang="es-AR" sz="1500" dirty="0">
                <a:latin typeface="+mj-lt"/>
              </a:rPr>
              <a:t> </a:t>
            </a:r>
            <a:r>
              <a:rPr lang="es-AR" sz="1500" dirty="0">
                <a:solidFill>
                  <a:srgbClr val="313D47"/>
                </a:solidFill>
                <a:latin typeface="+mj-lt"/>
              </a:rPr>
              <a:t>preciosas o semipreciosas naturales o reconstituidas; lapidadas, piedras duras talladas y perlas naturales o de cultivo, se encuentren sueltas, armadas o engarzadas.</a:t>
            </a:r>
          </a:p>
          <a:p>
            <a:pPr marL="342900" indent="-342900">
              <a:buAutoNum type="alphaLcParenR"/>
            </a:pPr>
            <a:endParaRPr lang="es-AR" sz="1500" dirty="0">
              <a:solidFill>
                <a:srgbClr val="313D47"/>
              </a:solidFill>
              <a:latin typeface="+mj-lt"/>
            </a:endParaRPr>
          </a:p>
          <a:p>
            <a:pPr marL="342900" indent="-342900">
              <a:buAutoNum type="alphaLcParenR"/>
            </a:pPr>
            <a:r>
              <a:rPr lang="es-AR" sz="1500" dirty="0">
                <a:solidFill>
                  <a:srgbClr val="313D47"/>
                </a:solidFill>
                <a:latin typeface="+mj-lt"/>
              </a:rPr>
              <a:t>Los objetos para cuya confección se utilicen en cualquier forma o proporción, </a:t>
            </a:r>
            <a:r>
              <a:rPr lang="es-AR" sz="1500" dirty="0">
                <a:solidFill>
                  <a:srgbClr val="C00000"/>
                </a:solidFill>
                <a:latin typeface="+mj-lt"/>
              </a:rPr>
              <a:t>platino, paladio, oro, plata, cristal, jade, marfil, ámbar, carey, coral, espuma de mar o cristal de roca</a:t>
            </a:r>
            <a:r>
              <a:rPr lang="es-AR" sz="1500" dirty="0">
                <a:latin typeface="+mj-lt"/>
              </a:rPr>
              <a:t>.</a:t>
            </a:r>
          </a:p>
          <a:p>
            <a:pPr marL="342900" indent="-342900">
              <a:buAutoNum type="alphaLcParenR"/>
            </a:pPr>
            <a:endParaRPr lang="es-AR" sz="1500" dirty="0">
              <a:latin typeface="+mj-lt"/>
            </a:endParaRPr>
          </a:p>
          <a:p>
            <a:pPr marL="342900" indent="-342900">
              <a:buAutoNum type="alphaLcParenR"/>
            </a:pPr>
            <a:r>
              <a:rPr lang="es-AR" sz="1500" dirty="0">
                <a:solidFill>
                  <a:srgbClr val="313D47"/>
                </a:solidFill>
                <a:latin typeface="+mj-lt"/>
              </a:rPr>
              <a:t>Las </a:t>
            </a:r>
            <a:r>
              <a:rPr lang="es-AR" sz="1500" dirty="0">
                <a:solidFill>
                  <a:srgbClr val="C00000"/>
                </a:solidFill>
                <a:latin typeface="+mj-lt"/>
              </a:rPr>
              <a:t>monedas</a:t>
            </a:r>
            <a:r>
              <a:rPr lang="es-AR" sz="1500" dirty="0">
                <a:latin typeface="+mj-lt"/>
              </a:rPr>
              <a:t> </a:t>
            </a:r>
            <a:r>
              <a:rPr lang="es-AR" sz="1500" dirty="0">
                <a:solidFill>
                  <a:srgbClr val="313D47"/>
                </a:solidFill>
                <a:latin typeface="+mj-lt"/>
              </a:rPr>
              <a:t>de oro o plata con aditamentos extraños a su cuño. </a:t>
            </a:r>
          </a:p>
          <a:p>
            <a:pPr marL="342900" indent="-342900">
              <a:buAutoNum type="alphaLcParenR"/>
            </a:pPr>
            <a:endParaRPr lang="es-AR" sz="1500" dirty="0">
              <a:solidFill>
                <a:srgbClr val="313D47"/>
              </a:solidFill>
              <a:latin typeface="+mj-lt"/>
            </a:endParaRPr>
          </a:p>
          <a:p>
            <a:pPr marL="342900" indent="-342900">
              <a:buAutoNum type="alphaLcParenR"/>
            </a:pPr>
            <a:r>
              <a:rPr lang="es-AR" sz="1500" dirty="0">
                <a:solidFill>
                  <a:srgbClr val="313D47"/>
                </a:solidFill>
                <a:latin typeface="+mj-lt"/>
              </a:rPr>
              <a:t>Las prendas de vestir con </a:t>
            </a:r>
            <a:r>
              <a:rPr lang="es-AR" sz="1500" dirty="0">
                <a:solidFill>
                  <a:srgbClr val="C00000"/>
                </a:solidFill>
                <a:latin typeface="+mj-lt"/>
              </a:rPr>
              <a:t>individualidad propia confeccionadas con pieles de peletería</a:t>
            </a:r>
            <a:r>
              <a:rPr lang="es-AR" sz="1500" dirty="0">
                <a:solidFill>
                  <a:srgbClr val="313D47"/>
                </a:solidFill>
                <a:latin typeface="+mj-lt"/>
              </a:rPr>
              <a:t>. </a:t>
            </a:r>
          </a:p>
          <a:p>
            <a:endParaRPr lang="es-AR" sz="1500" dirty="0">
              <a:solidFill>
                <a:srgbClr val="313D47"/>
              </a:solidFill>
              <a:latin typeface="+mj-lt"/>
            </a:endParaRPr>
          </a:p>
          <a:p>
            <a:pPr marL="342900" indent="-342900">
              <a:buFont typeface="+mj-lt"/>
              <a:buAutoNum type="alphaLcParenR" startAt="5"/>
            </a:pPr>
            <a:r>
              <a:rPr lang="es-AR" sz="1500" dirty="0">
                <a:solidFill>
                  <a:srgbClr val="C00000"/>
                </a:solidFill>
                <a:latin typeface="+mj-lt"/>
              </a:rPr>
              <a:t>Alfombras y tapices </a:t>
            </a:r>
            <a:r>
              <a:rPr lang="es-AR" sz="1500" dirty="0">
                <a:solidFill>
                  <a:srgbClr val="313D47"/>
                </a:solidFill>
                <a:latin typeface="+mj-lt"/>
              </a:rPr>
              <a:t>de punto anudado o enrollado, incluso confeccionados.</a:t>
            </a:r>
          </a:p>
        </p:txBody>
      </p:sp>
      <p:sp>
        <p:nvSpPr>
          <p:cNvPr id="3" name="2 Rectángulo"/>
          <p:cNvSpPr/>
          <p:nvPr/>
        </p:nvSpPr>
        <p:spPr>
          <a:xfrm>
            <a:off x="2391508" y="281077"/>
            <a:ext cx="6193301" cy="784830"/>
          </a:xfrm>
          <a:prstGeom prst="rect">
            <a:avLst/>
          </a:prstGeom>
        </p:spPr>
        <p:txBody>
          <a:bodyPr wrap="square">
            <a:spAutoFit/>
          </a:bodyPr>
          <a:lstStyle/>
          <a:p>
            <a:r>
              <a:rPr lang="es-AR" sz="4500" i="1" dirty="0">
                <a:solidFill>
                  <a:srgbClr val="C00000"/>
                </a:solidFill>
                <a:latin typeface="+mj-lt"/>
              </a:rPr>
              <a:t>Objetos suntuarios</a:t>
            </a:r>
          </a:p>
        </p:txBody>
      </p:sp>
      <p:sp>
        <p:nvSpPr>
          <p:cNvPr id="4" name="3 Rectángulo"/>
          <p:cNvSpPr/>
          <p:nvPr/>
        </p:nvSpPr>
        <p:spPr>
          <a:xfrm>
            <a:off x="2285999" y="4154660"/>
            <a:ext cx="4572000" cy="323165"/>
          </a:xfrm>
          <a:prstGeom prst="rect">
            <a:avLst/>
          </a:prstGeom>
        </p:spPr>
        <p:txBody>
          <a:bodyPr>
            <a:spAutoFit/>
          </a:bodyPr>
          <a:lstStyle/>
          <a:p>
            <a:r>
              <a:rPr lang="es-AR" sz="1500" i="1" dirty="0">
                <a:solidFill>
                  <a:srgbClr val="313D47"/>
                </a:solidFill>
              </a:rPr>
              <a:t>“20% en cada una de las etapas de su comercialización”</a:t>
            </a:r>
          </a:p>
        </p:txBody>
      </p:sp>
      <p:pic>
        <p:nvPicPr>
          <p:cNvPr id="103426" name="Picture 2" descr="Knife Edge Pave Diamond Ring - Diamond Rings Transparent ..."/>
          <p:cNvPicPr>
            <a:picLocks noChangeAspect="1" noChangeArrowheads="1"/>
          </p:cNvPicPr>
          <p:nvPr/>
        </p:nvPicPr>
        <p:blipFill>
          <a:blip r:embed="rId2" cstate="print"/>
          <a:srcRect/>
          <a:stretch>
            <a:fillRect/>
          </a:stretch>
        </p:blipFill>
        <p:spPr bwMode="auto">
          <a:xfrm>
            <a:off x="6857999" y="3791413"/>
            <a:ext cx="2286001" cy="1352087"/>
          </a:xfrm>
          <a:prstGeom prst="rect">
            <a:avLst/>
          </a:prstGeom>
          <a:noFill/>
        </p:spPr>
      </p:pic>
      <p:sp>
        <p:nvSpPr>
          <p:cNvPr id="6" name="volanta">
            <a:extLst>
              <a:ext uri="{FF2B5EF4-FFF2-40B4-BE49-F238E27FC236}">
                <a16:creationId xmlns:a16="http://schemas.microsoft.com/office/drawing/2014/main" id="{0F3B447B-2CD4-445A-8BAD-EF2B2C5537DA}"/>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La industria tabacalera pidió ser exceptuada del aislamiento ..."/>
          <p:cNvPicPr>
            <a:picLocks noChangeAspect="1" noChangeArrowheads="1"/>
          </p:cNvPicPr>
          <p:nvPr/>
        </p:nvPicPr>
        <p:blipFill>
          <a:blip r:embed="rId2"/>
          <a:srcRect/>
          <a:stretch>
            <a:fillRect/>
          </a:stretch>
        </p:blipFill>
        <p:spPr bwMode="auto">
          <a:xfrm>
            <a:off x="1881336" y="1877342"/>
            <a:ext cx="5715000" cy="3214688"/>
          </a:xfrm>
          <a:prstGeom prst="rect">
            <a:avLst/>
          </a:prstGeom>
          <a:noFill/>
        </p:spPr>
      </p:pic>
      <p:sp>
        <p:nvSpPr>
          <p:cNvPr id="3" name="2 Rectángulo"/>
          <p:cNvSpPr/>
          <p:nvPr/>
        </p:nvSpPr>
        <p:spPr>
          <a:xfrm>
            <a:off x="506437" y="915566"/>
            <a:ext cx="8398412" cy="923330"/>
          </a:xfrm>
          <a:prstGeom prst="rect">
            <a:avLst/>
          </a:prstGeom>
        </p:spPr>
        <p:txBody>
          <a:bodyPr wrap="square">
            <a:spAutoFit/>
          </a:bodyPr>
          <a:lstStyle/>
          <a:p>
            <a:pPr algn="ctr"/>
            <a:r>
              <a:rPr lang="es-AR" i="1" dirty="0">
                <a:latin typeface="Garamond" pitchFamily="18" charset="0"/>
              </a:rPr>
              <a:t> </a:t>
            </a:r>
            <a:r>
              <a:rPr lang="es-AR" i="1" dirty="0">
                <a:solidFill>
                  <a:srgbClr val="313D47"/>
                </a:solidFill>
                <a:latin typeface="+mj-lt"/>
              </a:rPr>
              <a:t>”lleven adheridos instrumentos fiscales de control, en forma tal que </a:t>
            </a:r>
            <a:r>
              <a:rPr lang="es-AR" i="1" dirty="0">
                <a:solidFill>
                  <a:srgbClr val="C00000"/>
                </a:solidFill>
                <a:latin typeface="+mj-lt"/>
              </a:rPr>
              <a:t>no sea posible su desprendimiento sin que,</a:t>
            </a:r>
          </a:p>
          <a:p>
            <a:pPr algn="ctr"/>
            <a:r>
              <a:rPr lang="es-AR" i="1" dirty="0">
                <a:solidFill>
                  <a:srgbClr val="C00000"/>
                </a:solidFill>
                <a:latin typeface="+mj-lt"/>
              </a:rPr>
              <a:t> al producirse éste, dichos instrumentos queden inutilizados</a:t>
            </a:r>
            <a:r>
              <a:rPr lang="es-AR" i="1" dirty="0">
                <a:latin typeface="+mj-lt"/>
              </a:rPr>
              <a:t>”</a:t>
            </a:r>
          </a:p>
        </p:txBody>
      </p:sp>
      <p:sp>
        <p:nvSpPr>
          <p:cNvPr id="4" name="3 Rectángulo"/>
          <p:cNvSpPr/>
          <p:nvPr/>
        </p:nvSpPr>
        <p:spPr>
          <a:xfrm>
            <a:off x="1907397" y="130736"/>
            <a:ext cx="6193301" cy="784830"/>
          </a:xfrm>
          <a:prstGeom prst="rect">
            <a:avLst/>
          </a:prstGeom>
        </p:spPr>
        <p:txBody>
          <a:bodyPr wrap="square">
            <a:spAutoFit/>
          </a:bodyPr>
          <a:lstStyle/>
          <a:p>
            <a:r>
              <a:rPr lang="es-AR" sz="4500" i="1" dirty="0">
                <a:solidFill>
                  <a:srgbClr val="C00000"/>
                </a:solidFill>
                <a:latin typeface="+mj-lt"/>
              </a:rPr>
              <a:t>Instrumentos de control</a:t>
            </a:r>
          </a:p>
        </p:txBody>
      </p:sp>
      <p:sp>
        <p:nvSpPr>
          <p:cNvPr id="5" name="volanta">
            <a:extLst>
              <a:ext uri="{FF2B5EF4-FFF2-40B4-BE49-F238E27FC236}">
                <a16:creationId xmlns:a16="http://schemas.microsoft.com/office/drawing/2014/main" id="{0A885844-A88F-462E-823F-7CDAC4F9DABC}"/>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1"/>
          <p:cNvPicPr>
            <a:picLocks noChangeAspect="1" noChangeArrowheads="1"/>
          </p:cNvPicPr>
          <p:nvPr/>
        </p:nvPicPr>
        <p:blipFill>
          <a:blip r:embed="rId2"/>
          <a:srcRect/>
          <a:stretch>
            <a:fillRect/>
          </a:stretch>
        </p:blipFill>
        <p:spPr bwMode="auto">
          <a:xfrm>
            <a:off x="5213400" y="854613"/>
            <a:ext cx="3596493" cy="4288888"/>
          </a:xfrm>
          <a:prstGeom prst="rect">
            <a:avLst/>
          </a:prstGeom>
          <a:noFill/>
          <a:ln w="9525">
            <a:noFill/>
            <a:miter lim="800000"/>
            <a:headEnd/>
            <a:tailEnd/>
          </a:ln>
          <a:effectLst/>
        </p:spPr>
      </p:pic>
      <p:sp>
        <p:nvSpPr>
          <p:cNvPr id="2" name="1 Rectángulo"/>
          <p:cNvSpPr/>
          <p:nvPr/>
        </p:nvSpPr>
        <p:spPr>
          <a:xfrm>
            <a:off x="1128932" y="0"/>
            <a:ext cx="7132320" cy="707886"/>
          </a:xfrm>
          <a:prstGeom prst="rect">
            <a:avLst/>
          </a:prstGeom>
        </p:spPr>
        <p:txBody>
          <a:bodyPr wrap="square">
            <a:spAutoFit/>
          </a:bodyPr>
          <a:lstStyle/>
          <a:p>
            <a:r>
              <a:rPr lang="es-AR" sz="4000" i="1" dirty="0">
                <a:solidFill>
                  <a:srgbClr val="C00000"/>
                </a:solidFill>
                <a:latin typeface="+mj-lt"/>
              </a:rPr>
              <a:t>¿</a:t>
            </a:r>
            <a:r>
              <a:rPr lang="es-AR" sz="3600" i="1" dirty="0">
                <a:solidFill>
                  <a:srgbClr val="C00000"/>
                </a:solidFill>
                <a:latin typeface="+mj-lt"/>
              </a:rPr>
              <a:t>Cuestionamientos constitucionales?</a:t>
            </a:r>
          </a:p>
        </p:txBody>
      </p:sp>
      <p:sp>
        <p:nvSpPr>
          <p:cNvPr id="3" name="2 Rectángulo"/>
          <p:cNvSpPr/>
          <p:nvPr/>
        </p:nvSpPr>
        <p:spPr>
          <a:xfrm>
            <a:off x="0" y="897738"/>
            <a:ext cx="4571999" cy="3070071"/>
          </a:xfrm>
          <a:prstGeom prst="rect">
            <a:avLst/>
          </a:prstGeom>
        </p:spPr>
        <p:txBody>
          <a:bodyPr wrap="square">
            <a:spAutoFit/>
          </a:bodyPr>
          <a:lstStyle/>
          <a:p>
            <a:endParaRPr lang="es-AR" sz="1500" i="1" dirty="0"/>
          </a:p>
          <a:p>
            <a:endParaRPr lang="es-AR" sz="1500" i="1" dirty="0"/>
          </a:p>
          <a:p>
            <a:r>
              <a:rPr lang="es-AR" sz="1500" i="1" dirty="0"/>
              <a:t>“si no es constitucionalmente dudoso que el Estado, por razones que hacen a la promoción de los intereses económicos de la comunidad y su bienestar, se encuentra facultado para prohibir la introducción al país de productos extranjeros …con</a:t>
            </a:r>
          </a:p>
          <a:p>
            <a:r>
              <a:rPr lang="es-AR" sz="1500" i="1" dirty="0"/>
              <a:t>igual razón debe considerárselo </a:t>
            </a:r>
            <a:r>
              <a:rPr lang="es-AR" sz="1500" i="1" dirty="0">
                <a:solidFill>
                  <a:srgbClr val="C00000"/>
                </a:solidFill>
              </a:rPr>
              <a:t>habilitado para llegar a un resultado semejante mediante el empleo de su poder tributario, instituyendo con finalidades acaso disuasivas, gravámenes representativos de uno o más veces el valor de la mercadería </a:t>
            </a:r>
            <a:r>
              <a:rPr lang="es-AR" sz="1500" i="1" dirty="0"/>
              <a:t>objeto de importación.”</a:t>
            </a:r>
          </a:p>
          <a:p>
            <a:endParaRPr lang="es-AR" sz="1350" dirty="0"/>
          </a:p>
        </p:txBody>
      </p:sp>
      <p:sp>
        <p:nvSpPr>
          <p:cNvPr id="5" name="4 Rectángulo"/>
          <p:cNvSpPr/>
          <p:nvPr/>
        </p:nvSpPr>
        <p:spPr>
          <a:xfrm>
            <a:off x="320699" y="4080717"/>
            <a:ext cx="4572000" cy="300082"/>
          </a:xfrm>
          <a:prstGeom prst="rect">
            <a:avLst/>
          </a:prstGeom>
        </p:spPr>
        <p:txBody>
          <a:bodyPr>
            <a:spAutoFit/>
          </a:bodyPr>
          <a:lstStyle/>
          <a:p>
            <a:r>
              <a:rPr lang="es-AR" sz="1350" dirty="0">
                <a:hlinkClick r:id="rId3"/>
              </a:rPr>
              <a:t>Fallos 289:443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643" y="1219160"/>
            <a:ext cx="4213274" cy="1246495"/>
          </a:xfrm>
          <a:prstGeom prst="rect">
            <a:avLst/>
          </a:prstGeom>
        </p:spPr>
        <p:txBody>
          <a:bodyPr wrap="square">
            <a:spAutoFit/>
          </a:bodyPr>
          <a:lstStyle/>
          <a:p>
            <a:r>
              <a:rPr lang="es-AR" sz="1500" i="1" dirty="0">
                <a:solidFill>
                  <a:srgbClr val="313D47"/>
                </a:solidFill>
                <a:latin typeface="+mj-lt"/>
              </a:rPr>
              <a:t>“Si el pago del tributo no ha causado un menoscabo patrimonial a quien lo realizó, por haber trasladado su carga a terceros, </a:t>
            </a:r>
            <a:r>
              <a:rPr lang="es-AR" sz="1500" i="1" dirty="0">
                <a:solidFill>
                  <a:srgbClr val="C00000"/>
                </a:solidFill>
                <a:latin typeface="+mj-lt"/>
              </a:rPr>
              <a:t>aquél carece de interés legítimo para accionar en justicia reclamando la devolución de las sumas que haya ingresado en tal concepto</a:t>
            </a:r>
            <a:r>
              <a:rPr lang="es-AR" sz="1500" i="1" dirty="0">
                <a:solidFill>
                  <a:srgbClr val="313D47"/>
                </a:solidFill>
                <a:latin typeface="+mj-lt"/>
              </a:rPr>
              <a:t>”</a:t>
            </a:r>
            <a:r>
              <a:rPr lang="es-AR" sz="1500" i="1" dirty="0">
                <a:latin typeface="+mj-lt"/>
              </a:rPr>
              <a:t> </a:t>
            </a:r>
          </a:p>
        </p:txBody>
      </p:sp>
      <p:sp>
        <p:nvSpPr>
          <p:cNvPr id="3" name="2 Rectángulo"/>
          <p:cNvSpPr/>
          <p:nvPr/>
        </p:nvSpPr>
        <p:spPr>
          <a:xfrm>
            <a:off x="4572000" y="3916890"/>
            <a:ext cx="4572000" cy="784830"/>
          </a:xfrm>
          <a:prstGeom prst="rect">
            <a:avLst/>
          </a:prstGeom>
        </p:spPr>
        <p:txBody>
          <a:bodyPr>
            <a:spAutoFit/>
          </a:bodyPr>
          <a:lstStyle/>
          <a:p>
            <a:r>
              <a:rPr lang="es-AR" sz="1500" i="1" dirty="0">
                <a:latin typeface="+mj-lt"/>
              </a:rPr>
              <a:t>“</a:t>
            </a:r>
            <a:r>
              <a:rPr lang="es-AR" sz="1500" i="1" dirty="0">
                <a:solidFill>
                  <a:srgbClr val="313D47"/>
                </a:solidFill>
                <a:latin typeface="+mj-lt"/>
              </a:rPr>
              <a:t>La acción de repetición de impuestos tiene su fundamento y origen en el principio de que "</a:t>
            </a:r>
            <a:r>
              <a:rPr lang="es-AR" sz="1500" i="1" dirty="0">
                <a:solidFill>
                  <a:srgbClr val="C00000"/>
                </a:solidFill>
                <a:latin typeface="+mj-lt"/>
              </a:rPr>
              <a:t>nadie debe enriquecerse sin causa a costa de otro</a:t>
            </a:r>
            <a:r>
              <a:rPr lang="es-AR" sz="1500" i="1" dirty="0">
                <a:solidFill>
                  <a:srgbClr val="313D47"/>
                </a:solidFill>
                <a:latin typeface="+mj-lt"/>
              </a:rPr>
              <a:t>"</a:t>
            </a:r>
          </a:p>
        </p:txBody>
      </p:sp>
      <p:sp>
        <p:nvSpPr>
          <p:cNvPr id="4" name="3 Rectángulo"/>
          <p:cNvSpPr/>
          <p:nvPr/>
        </p:nvSpPr>
        <p:spPr>
          <a:xfrm>
            <a:off x="4572000" y="1251213"/>
            <a:ext cx="4572000" cy="2400657"/>
          </a:xfrm>
          <a:prstGeom prst="rect">
            <a:avLst/>
          </a:prstGeom>
        </p:spPr>
        <p:txBody>
          <a:bodyPr>
            <a:spAutoFit/>
          </a:bodyPr>
          <a:lstStyle/>
          <a:p>
            <a:r>
              <a:rPr lang="es-AR" sz="1500" i="1" dirty="0">
                <a:solidFill>
                  <a:srgbClr val="313D47"/>
                </a:solidFill>
                <a:latin typeface="+mj-lt"/>
              </a:rPr>
              <a:t>“Solo cabe </a:t>
            </a:r>
            <a:r>
              <a:rPr lang="es-AR" sz="1500" i="1" dirty="0">
                <a:solidFill>
                  <a:srgbClr val="C00000"/>
                </a:solidFill>
                <a:latin typeface="+mj-lt"/>
              </a:rPr>
              <a:t>autorizar la repetición cuando la empresa reclamante demuestra que no hubo traslación de la carga impositiva</a:t>
            </a:r>
            <a:r>
              <a:rPr lang="es-AR" sz="1500" i="1" dirty="0">
                <a:solidFill>
                  <a:srgbClr val="313D47"/>
                </a:solidFill>
                <a:latin typeface="+mj-lt"/>
              </a:rPr>
              <a:t>, en tanto, si quien demanda por repetición obtiene una sentencia favorable y antes trasladó el impuesto al precio de la mercadería vendida, </a:t>
            </a:r>
            <a:r>
              <a:rPr lang="es-AR" sz="1500" i="1" dirty="0">
                <a:solidFill>
                  <a:srgbClr val="C00000"/>
                </a:solidFill>
                <a:latin typeface="+mj-lt"/>
              </a:rPr>
              <a:t>habría cobrado dos veces por distintas vías</a:t>
            </a:r>
            <a:r>
              <a:rPr lang="es-AR" sz="1500" i="1" dirty="0">
                <a:solidFill>
                  <a:srgbClr val="313D47"/>
                </a:solidFill>
                <a:latin typeface="+mj-lt"/>
              </a:rPr>
              <a:t>, lo cual es contrario a la buena fe, criterio que reposa en una clara regla ético jurídica, conforme a la cual la repetición de un impuesto no puede sino depender de la indispensable prueba del real perjuicio sufrido”</a:t>
            </a:r>
          </a:p>
        </p:txBody>
      </p:sp>
      <p:sp>
        <p:nvSpPr>
          <p:cNvPr id="5" name="4 Rectángulo"/>
          <p:cNvSpPr/>
          <p:nvPr/>
        </p:nvSpPr>
        <p:spPr>
          <a:xfrm>
            <a:off x="167054" y="2627322"/>
            <a:ext cx="4146452" cy="2400657"/>
          </a:xfrm>
          <a:prstGeom prst="rect">
            <a:avLst/>
          </a:prstGeom>
        </p:spPr>
        <p:txBody>
          <a:bodyPr wrap="square">
            <a:spAutoFit/>
          </a:bodyPr>
          <a:lstStyle/>
          <a:p>
            <a:r>
              <a:rPr lang="es-AR" sz="1500" i="1" dirty="0">
                <a:solidFill>
                  <a:srgbClr val="313D47"/>
                </a:solidFill>
                <a:latin typeface="+mj-lt"/>
              </a:rPr>
              <a:t>“Si bien la traslación del impuesto impide al titular del pago formal reclamar su devolución en justicia, </a:t>
            </a:r>
            <a:r>
              <a:rPr lang="es-AR" sz="1500" i="1" dirty="0">
                <a:solidFill>
                  <a:srgbClr val="C00000"/>
                </a:solidFill>
                <a:latin typeface="+mj-lt"/>
              </a:rPr>
              <a:t>ello no obsta a que la acción de repetición sea ejercida por el contribuyente de hecho, esto es, por la persona realmente incidida por el gravamen hipotéticamente inconstitucional, </a:t>
            </a:r>
            <a:r>
              <a:rPr lang="es-AR" sz="1500" i="1" dirty="0">
                <a:solidFill>
                  <a:srgbClr val="313D47"/>
                </a:solidFill>
                <a:latin typeface="+mj-lt"/>
              </a:rPr>
              <a:t>lo que si bien es difícil, como en el de cualquier otra contribución que se traslade a los consumidores, el remedio no puede ser nunca el enriquecimiento sin causa del contribuyente de derecho”</a:t>
            </a:r>
          </a:p>
        </p:txBody>
      </p:sp>
      <p:sp>
        <p:nvSpPr>
          <p:cNvPr id="6" name="5 Rectángulo"/>
          <p:cNvSpPr/>
          <p:nvPr/>
        </p:nvSpPr>
        <p:spPr>
          <a:xfrm>
            <a:off x="2123728" y="214090"/>
            <a:ext cx="5369996" cy="784830"/>
          </a:xfrm>
          <a:prstGeom prst="rect">
            <a:avLst/>
          </a:prstGeom>
        </p:spPr>
        <p:txBody>
          <a:bodyPr wrap="none">
            <a:spAutoFit/>
          </a:bodyPr>
          <a:lstStyle/>
          <a:p>
            <a:r>
              <a:rPr lang="es-AR" sz="4500" i="1" dirty="0">
                <a:solidFill>
                  <a:srgbClr val="C00000"/>
                </a:solidFill>
                <a:latin typeface="+mj-lt"/>
              </a:rPr>
              <a:t>Repetición - traslación</a:t>
            </a:r>
          </a:p>
        </p:txBody>
      </p:sp>
      <p:sp>
        <p:nvSpPr>
          <p:cNvPr id="7" name="6 Rectángulo"/>
          <p:cNvSpPr/>
          <p:nvPr/>
        </p:nvSpPr>
        <p:spPr>
          <a:xfrm>
            <a:off x="7043484" y="4701665"/>
            <a:ext cx="1634422" cy="369332"/>
          </a:xfrm>
          <a:prstGeom prst="rect">
            <a:avLst/>
          </a:prstGeom>
        </p:spPr>
        <p:txBody>
          <a:bodyPr wrap="none">
            <a:spAutoFit/>
          </a:bodyPr>
          <a:lstStyle/>
          <a:p>
            <a:r>
              <a:rPr lang="es-AR" u="sng" dirty="0">
                <a:solidFill>
                  <a:schemeClr val="accent1"/>
                </a:solidFill>
                <a:latin typeface="Garamond" pitchFamily="18" charset="0"/>
              </a:rPr>
              <a:t>Fallos: 327:4023</a:t>
            </a:r>
          </a:p>
        </p:txBody>
      </p:sp>
      <p:sp>
        <p:nvSpPr>
          <p:cNvPr id="8" name="volanta">
            <a:extLst>
              <a:ext uri="{FF2B5EF4-FFF2-40B4-BE49-F238E27FC236}">
                <a16:creationId xmlns:a16="http://schemas.microsoft.com/office/drawing/2014/main" id="{B9B649E4-6D44-4951-816D-301BF97FA3C0}"/>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201471"/>
            <a:ext cx="9143999" cy="1477328"/>
          </a:xfrm>
          <a:prstGeom prst="rect">
            <a:avLst/>
          </a:prstGeom>
        </p:spPr>
        <p:txBody>
          <a:bodyPr wrap="square">
            <a:spAutoFit/>
          </a:bodyPr>
          <a:lstStyle/>
          <a:p>
            <a:pPr algn="ctr"/>
            <a:r>
              <a:rPr lang="es-AR" sz="4500" i="1" dirty="0">
                <a:solidFill>
                  <a:srgbClr val="C00000"/>
                </a:solidFill>
                <a:latin typeface="+mj-lt"/>
              </a:rPr>
              <a:t>Capacidad contributiva - ¿</a:t>
            </a:r>
            <a:r>
              <a:rPr lang="es-AR" sz="4500" i="1" dirty="0" err="1">
                <a:solidFill>
                  <a:srgbClr val="C00000"/>
                </a:solidFill>
                <a:latin typeface="+mj-lt"/>
              </a:rPr>
              <a:t>Confiscatoriedad</a:t>
            </a:r>
            <a:r>
              <a:rPr lang="es-AR" sz="4500" i="1" dirty="0">
                <a:solidFill>
                  <a:srgbClr val="C00000"/>
                </a:solidFill>
                <a:latin typeface="+mj-lt"/>
              </a:rPr>
              <a:t> global?</a:t>
            </a:r>
          </a:p>
        </p:txBody>
      </p:sp>
      <p:sp>
        <p:nvSpPr>
          <p:cNvPr id="3" name="2 Rectángulo"/>
          <p:cNvSpPr/>
          <p:nvPr/>
        </p:nvSpPr>
        <p:spPr>
          <a:xfrm>
            <a:off x="7308304" y="4601247"/>
            <a:ext cx="1592295" cy="369332"/>
          </a:xfrm>
          <a:prstGeom prst="rect">
            <a:avLst/>
          </a:prstGeom>
        </p:spPr>
        <p:txBody>
          <a:bodyPr wrap="none">
            <a:spAutoFit/>
          </a:bodyPr>
          <a:lstStyle/>
          <a:p>
            <a:r>
              <a:rPr lang="es-AR" u="sng" dirty="0">
                <a:solidFill>
                  <a:schemeClr val="accent1"/>
                </a:solidFill>
              </a:rPr>
              <a:t>Fallos: 170:180</a:t>
            </a:r>
          </a:p>
        </p:txBody>
      </p:sp>
      <p:pic>
        <p:nvPicPr>
          <p:cNvPr id="98306" name="Picture 2"/>
          <p:cNvPicPr>
            <a:picLocks noChangeAspect="1" noChangeArrowheads="1"/>
          </p:cNvPicPr>
          <p:nvPr/>
        </p:nvPicPr>
        <p:blipFill>
          <a:blip r:embed="rId2"/>
          <a:srcRect/>
          <a:stretch>
            <a:fillRect/>
          </a:stretch>
        </p:blipFill>
        <p:spPr bwMode="auto">
          <a:xfrm>
            <a:off x="1835696" y="1779662"/>
            <a:ext cx="5729699" cy="2685262"/>
          </a:xfrm>
          <a:prstGeom prst="rect">
            <a:avLst/>
          </a:prstGeom>
          <a:noFill/>
          <a:ln w="9525">
            <a:noFill/>
            <a:miter lim="800000"/>
            <a:headEnd/>
            <a:tailEnd/>
          </a:ln>
          <a:effectLst/>
        </p:spPr>
      </p:pic>
      <p:sp>
        <p:nvSpPr>
          <p:cNvPr id="5" name="volanta">
            <a:extLst>
              <a:ext uri="{FF2B5EF4-FFF2-40B4-BE49-F238E27FC236}">
                <a16:creationId xmlns:a16="http://schemas.microsoft.com/office/drawing/2014/main" id="{EC828DAD-01CE-4BE7-BEEF-FA69D0B3F4A6}"/>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volanta"/>
          <p:cNvSpPr txBox="1">
            <a:spLocks/>
          </p:cNvSpPr>
          <p:nvPr/>
        </p:nvSpPr>
        <p:spPr>
          <a:xfrm>
            <a:off x="5004048" y="83245"/>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a:t>
            </a:r>
          </a:p>
        </p:txBody>
      </p:sp>
      <p:sp>
        <p:nvSpPr>
          <p:cNvPr id="7" name="número"/>
          <p:cNvSpPr txBox="1">
            <a:spLocks/>
          </p:cNvSpPr>
          <p:nvPr/>
        </p:nvSpPr>
        <p:spPr>
          <a:xfrm>
            <a:off x="1403648" y="1328418"/>
            <a:ext cx="288031" cy="30722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120"/>
              </a:spcBef>
            </a:pPr>
            <a:r>
              <a:rPr lang="es-AR" sz="1600" b="1" dirty="0">
                <a:solidFill>
                  <a:srgbClr val="313D47"/>
                </a:solidFill>
                <a:latin typeface="+mj-lt"/>
              </a:rPr>
              <a:t>2</a:t>
            </a:r>
            <a:endParaRPr lang="es-AR" sz="1600" dirty="0">
              <a:solidFill>
                <a:srgbClr val="313D47"/>
              </a:solidFill>
              <a:latin typeface="+mj-lt"/>
            </a:endParaRPr>
          </a:p>
        </p:txBody>
      </p:sp>
      <p:sp>
        <p:nvSpPr>
          <p:cNvPr id="3" name="texto"/>
          <p:cNvSpPr>
            <a:spLocks noGrp="1"/>
          </p:cNvSpPr>
          <p:nvPr>
            <p:ph type="subTitle" idx="1"/>
          </p:nvPr>
        </p:nvSpPr>
        <p:spPr>
          <a:xfrm>
            <a:off x="3707904" y="371277"/>
            <a:ext cx="5184576" cy="4248472"/>
          </a:xfrm>
        </p:spPr>
        <p:txBody>
          <a:bodyPr>
            <a:noAutofit/>
          </a:bodyPr>
          <a:lstStyle/>
          <a:p>
            <a:pPr marL="285750" indent="-285750" algn="just">
              <a:spcBef>
                <a:spcPts val="120"/>
              </a:spcBef>
              <a:buFont typeface="Arial" pitchFamily="34" charset="0"/>
              <a:buChar char="•"/>
            </a:pPr>
            <a:r>
              <a:rPr lang="es-AR" sz="1600" b="1" dirty="0">
                <a:solidFill>
                  <a:srgbClr val="313D47"/>
                </a:solidFill>
                <a:latin typeface="+mj-lt"/>
              </a:rPr>
              <a:t>NACIMIENTO DE LA OBLIGACIÓN TRIBUTARIA</a:t>
            </a:r>
          </a:p>
          <a:p>
            <a:pPr algn="just">
              <a:spcBef>
                <a:spcPts val="120"/>
              </a:spcBef>
            </a:pPr>
            <a:endParaRPr lang="es-AR" sz="800" b="1" dirty="0">
              <a:solidFill>
                <a:srgbClr val="313D47"/>
              </a:solidFill>
              <a:latin typeface="+mj-lt"/>
            </a:endParaRPr>
          </a:p>
          <a:p>
            <a:pPr algn="just">
              <a:spcBef>
                <a:spcPts val="120"/>
              </a:spcBef>
            </a:pPr>
            <a:r>
              <a:rPr lang="es-AR" sz="1400" dirty="0">
                <a:solidFill>
                  <a:srgbClr val="313D47"/>
                </a:solidFill>
                <a:latin typeface="+mj-lt"/>
              </a:rPr>
              <a:t>Implica el cumplimiento concurrente de los siguientes aspectos: </a:t>
            </a:r>
          </a:p>
          <a:p>
            <a:pPr algn="just">
              <a:spcBef>
                <a:spcPts val="120"/>
              </a:spcBef>
            </a:pPr>
            <a:endParaRPr lang="es-AR" sz="800" dirty="0">
              <a:solidFill>
                <a:srgbClr val="313D47"/>
              </a:solidFill>
              <a:latin typeface="+mj-lt"/>
            </a:endParaRPr>
          </a:p>
          <a:p>
            <a:pPr marL="742950" lvl="1" indent="-285750" algn="just">
              <a:spcBef>
                <a:spcPts val="120"/>
              </a:spcBef>
              <a:buFont typeface="Arial" panose="020B0604020202020204" pitchFamily="34" charset="0"/>
              <a:buChar char="•"/>
            </a:pPr>
            <a:r>
              <a:rPr lang="es-AR" sz="1200" u="sng" dirty="0">
                <a:solidFill>
                  <a:srgbClr val="313D47"/>
                </a:solidFill>
                <a:latin typeface="+mj-lt"/>
              </a:rPr>
              <a:t>OBJETO:</a:t>
            </a:r>
            <a:r>
              <a:rPr lang="es-AR" sz="1200" dirty="0">
                <a:solidFill>
                  <a:srgbClr val="313D47"/>
                </a:solidFill>
                <a:latin typeface="+mj-lt"/>
              </a:rPr>
              <a:t> Art. 1, 2 y 3 </a:t>
            </a:r>
            <a:endParaRPr lang="es-AR" sz="1200" u="sng" dirty="0">
              <a:solidFill>
                <a:srgbClr val="313D47"/>
              </a:solidFill>
              <a:latin typeface="+mj-lt"/>
            </a:endParaRPr>
          </a:p>
          <a:p>
            <a:pPr marL="742950" lvl="1" indent="-285750" algn="just">
              <a:spcBef>
                <a:spcPts val="120"/>
              </a:spcBef>
              <a:buFont typeface="Arial" panose="020B0604020202020204" pitchFamily="34" charset="0"/>
              <a:buChar char="•"/>
            </a:pPr>
            <a:r>
              <a:rPr lang="es-AR" sz="1200" u="sng" dirty="0">
                <a:solidFill>
                  <a:srgbClr val="313D47"/>
                </a:solidFill>
                <a:latin typeface="+mj-lt"/>
              </a:rPr>
              <a:t>SUJETO:</a:t>
            </a:r>
            <a:r>
              <a:rPr lang="es-AR" sz="1200" dirty="0">
                <a:solidFill>
                  <a:srgbClr val="313D47"/>
                </a:solidFill>
                <a:latin typeface="+mj-lt"/>
              </a:rPr>
              <a:t> Art. 4</a:t>
            </a:r>
            <a:endParaRPr lang="es-AR" sz="1200" u="sng" dirty="0">
              <a:solidFill>
                <a:srgbClr val="313D47"/>
              </a:solidFill>
              <a:latin typeface="+mj-lt"/>
            </a:endParaRPr>
          </a:p>
          <a:p>
            <a:pPr marL="742950" lvl="1" indent="-285750" algn="just">
              <a:spcBef>
                <a:spcPts val="120"/>
              </a:spcBef>
              <a:buFont typeface="Arial" panose="020B0604020202020204" pitchFamily="34" charset="0"/>
              <a:buChar char="•"/>
            </a:pPr>
            <a:r>
              <a:rPr lang="es-AR" sz="1200" u="sng" dirty="0">
                <a:solidFill>
                  <a:srgbClr val="313D47"/>
                </a:solidFill>
                <a:latin typeface="+mj-lt"/>
              </a:rPr>
              <a:t>PERFECCIONAMIENTO DEL HECHO IMPONIBLE:</a:t>
            </a:r>
            <a:r>
              <a:rPr lang="es-AR" sz="1200" dirty="0">
                <a:solidFill>
                  <a:srgbClr val="313D47"/>
                </a:solidFill>
                <a:latin typeface="+mj-lt"/>
              </a:rPr>
              <a:t> Art. 5 y 6</a:t>
            </a:r>
          </a:p>
          <a:p>
            <a:pPr marL="742950" lvl="1" indent="-285750" algn="just">
              <a:spcBef>
                <a:spcPts val="120"/>
              </a:spcBef>
              <a:buFont typeface="Arial" panose="020B0604020202020204" pitchFamily="34" charset="0"/>
              <a:buChar char="•"/>
            </a:pPr>
            <a:r>
              <a:rPr lang="es-AR" sz="1200" u="sng" dirty="0">
                <a:solidFill>
                  <a:srgbClr val="313D47"/>
                </a:solidFill>
                <a:latin typeface="+mj-lt"/>
              </a:rPr>
              <a:t>EXENCIONES:</a:t>
            </a:r>
            <a:r>
              <a:rPr lang="es-AR" sz="1200" dirty="0">
                <a:solidFill>
                  <a:srgbClr val="313D47"/>
                </a:solidFill>
                <a:latin typeface="+mj-lt"/>
              </a:rPr>
              <a:t> Art. 7 y 8</a:t>
            </a:r>
            <a:endParaRPr lang="es-AR" sz="1200" u="sng" dirty="0">
              <a:solidFill>
                <a:srgbClr val="313D47"/>
              </a:solidFill>
              <a:latin typeface="+mj-lt"/>
            </a:endParaRPr>
          </a:p>
          <a:p>
            <a:pPr algn="just">
              <a:spcBef>
                <a:spcPts val="120"/>
              </a:spcBef>
            </a:pPr>
            <a:endParaRPr lang="es-AR" sz="1200" dirty="0">
              <a:solidFill>
                <a:srgbClr val="313D47"/>
              </a:solidFill>
              <a:latin typeface="+mj-lt"/>
            </a:endParaRPr>
          </a:p>
          <a:p>
            <a:pPr marL="285750" indent="-285750" algn="just">
              <a:spcBef>
                <a:spcPts val="120"/>
              </a:spcBef>
              <a:buFont typeface="Arial" pitchFamily="34" charset="0"/>
              <a:buChar char="•"/>
            </a:pPr>
            <a:r>
              <a:rPr lang="es-AR" sz="1600" b="1" dirty="0">
                <a:solidFill>
                  <a:srgbClr val="313D47"/>
                </a:solidFill>
                <a:latin typeface="+mj-lt"/>
              </a:rPr>
              <a:t>BASE IMPONIBLE </a:t>
            </a:r>
            <a:r>
              <a:rPr lang="es-AR" sz="1600" dirty="0">
                <a:solidFill>
                  <a:srgbClr val="313D47"/>
                </a:solidFill>
                <a:latin typeface="+mj-lt"/>
              </a:rPr>
              <a:t>(Art. 10 Ley)</a:t>
            </a:r>
          </a:p>
          <a:p>
            <a:pPr algn="l">
              <a:spcBef>
                <a:spcPts val="120"/>
              </a:spcBef>
            </a:pPr>
            <a:endParaRPr lang="es-AR" sz="800" dirty="0">
              <a:solidFill>
                <a:srgbClr val="313D47"/>
              </a:solidFill>
              <a:latin typeface="+mj-lt"/>
            </a:endParaRPr>
          </a:p>
          <a:p>
            <a:pPr algn="just">
              <a:spcBef>
                <a:spcPts val="120"/>
              </a:spcBef>
            </a:pPr>
            <a:r>
              <a:rPr lang="es-AR" sz="1400" dirty="0">
                <a:solidFill>
                  <a:srgbClr val="E32D20"/>
                </a:solidFill>
                <a:latin typeface="+mj-lt"/>
              </a:rPr>
              <a:t>Precio neto</a:t>
            </a:r>
            <a:r>
              <a:rPr lang="es-AR" sz="1400" dirty="0">
                <a:solidFill>
                  <a:srgbClr val="313D47"/>
                </a:solidFill>
                <a:latin typeface="+mj-lt"/>
              </a:rPr>
              <a:t> de la venta, locación o prestación de servicios que resulte de la factura o documento equivalente neto de descuentos y similares efectuados de acuerdo con las costumbres de plaza. </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Forman parte del precio neto gravado: </a:t>
            </a:r>
          </a:p>
          <a:p>
            <a:pPr algn="just">
              <a:spcBef>
                <a:spcPts val="400"/>
              </a:spcBef>
              <a:spcAft>
                <a:spcPts val="0"/>
              </a:spcAft>
            </a:pPr>
            <a:r>
              <a:rPr lang="es-ES" sz="1200" dirty="0">
                <a:solidFill>
                  <a:srgbClr val="313D47"/>
                </a:solidFill>
                <a:latin typeface="+mj-lt"/>
              </a:rPr>
              <a:t>1. Los servicios prestados conjuntamente con la operación gravada (transporte, limpieza, embalaje, seguro, garantía, colocación, mantenimiento y similares).</a:t>
            </a:r>
          </a:p>
          <a:p>
            <a:pPr algn="just">
              <a:spcBef>
                <a:spcPts val="400"/>
              </a:spcBef>
              <a:spcAft>
                <a:spcPts val="0"/>
              </a:spcAft>
            </a:pPr>
            <a:r>
              <a:rPr lang="es-ES" sz="1200" dirty="0">
                <a:solidFill>
                  <a:srgbClr val="313D47"/>
                </a:solidFill>
                <a:latin typeface="+mj-lt"/>
              </a:rPr>
              <a:t>2. Los intereses, actualizaciones, comisiones, </a:t>
            </a:r>
            <a:r>
              <a:rPr lang="es-ES" sz="1200" dirty="0" err="1">
                <a:solidFill>
                  <a:srgbClr val="313D47"/>
                </a:solidFill>
                <a:latin typeface="+mj-lt"/>
              </a:rPr>
              <a:t>recuperos</a:t>
            </a:r>
            <a:r>
              <a:rPr lang="es-ES" sz="1200" dirty="0">
                <a:solidFill>
                  <a:srgbClr val="313D47"/>
                </a:solidFill>
                <a:latin typeface="+mj-lt"/>
              </a:rPr>
              <a:t> de gastos y similares percibidos o devengados con motivo de pagos diferidos o fuera de término.</a:t>
            </a:r>
          </a:p>
          <a:p>
            <a:pPr algn="just">
              <a:spcBef>
                <a:spcPts val="400"/>
              </a:spcBef>
              <a:spcAft>
                <a:spcPts val="0"/>
              </a:spcAft>
            </a:pPr>
            <a:r>
              <a:rPr lang="es-ES" sz="1200" dirty="0">
                <a:solidFill>
                  <a:srgbClr val="313D47"/>
                </a:solidFill>
                <a:latin typeface="+mj-lt"/>
              </a:rPr>
              <a:t>3. El precio de los bienes que se incorporen en las prestaciones de servicios gravadas.</a:t>
            </a:r>
          </a:p>
          <a:p>
            <a:pPr algn="just">
              <a:spcBef>
                <a:spcPts val="120"/>
              </a:spcBef>
            </a:pPr>
            <a:endParaRPr lang="es-AR" sz="1400" dirty="0">
              <a:solidFill>
                <a:srgbClr val="313D47"/>
              </a:solidFill>
              <a:latin typeface="+mj-lt"/>
            </a:endParaRPr>
          </a:p>
        </p:txBody>
      </p:sp>
      <p:sp>
        <p:nvSpPr>
          <p:cNvPr id="2" name="título"/>
          <p:cNvSpPr>
            <a:spLocks noGrp="1"/>
          </p:cNvSpPr>
          <p:nvPr>
            <p:ph type="ctrTitle"/>
          </p:nvPr>
        </p:nvSpPr>
        <p:spPr>
          <a:xfrm>
            <a:off x="1259632" y="2139702"/>
            <a:ext cx="2160240" cy="1224136"/>
          </a:xfrm>
        </p:spPr>
        <p:txBody>
          <a:bodyPr>
            <a:noAutofit/>
          </a:bodyPr>
          <a:lstStyle/>
          <a:p>
            <a:r>
              <a:rPr lang="es-AR" sz="1800" b="1" dirty="0">
                <a:solidFill>
                  <a:schemeClr val="bg1"/>
                </a:solidFill>
              </a:rPr>
              <a:t>IMPUESTO AL VALOR AGREGADO (IVA)</a:t>
            </a:r>
          </a:p>
        </p:txBody>
      </p:sp>
    </p:spTree>
    <p:extLst>
      <p:ext uri="{BB962C8B-B14F-4D97-AF65-F5344CB8AC3E}">
        <p14:creationId xmlns:p14="http://schemas.microsoft.com/office/powerpoint/2010/main" val="3996875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358779" y="627534"/>
            <a:ext cx="4760912" cy="3816424"/>
          </a:xfrm>
        </p:spPr>
        <p:txBody>
          <a:bodyPr>
            <a:noAutofit/>
          </a:bodyPr>
          <a:lstStyle/>
          <a:p>
            <a:pPr algn="just">
              <a:spcBef>
                <a:spcPts val="120"/>
              </a:spcBef>
            </a:pPr>
            <a:endParaRPr lang="es-ES" sz="500" dirty="0">
              <a:solidFill>
                <a:srgbClr val="313D47"/>
              </a:solidFill>
              <a:latin typeface="+mj-lt"/>
            </a:endParaRPr>
          </a:p>
          <a:p>
            <a:pPr lvl="1" algn="just">
              <a:spcBef>
                <a:spcPts val="120"/>
              </a:spcBef>
            </a:pPr>
            <a:endParaRPr lang="es-ES" sz="1200" dirty="0">
              <a:solidFill>
                <a:srgbClr val="313D47"/>
              </a:solidFill>
              <a:latin typeface="+mj-lt"/>
            </a:endParaRPr>
          </a:p>
          <a:p>
            <a:pPr lvl="1" algn="just">
              <a:spcBef>
                <a:spcPts val="120"/>
              </a:spcBef>
            </a:pPr>
            <a:endParaRPr lang="es-ES" sz="1200" dirty="0">
              <a:solidFill>
                <a:srgbClr val="313D47"/>
              </a:solidFill>
              <a:latin typeface="+mj-lt"/>
            </a:endParaRPr>
          </a:p>
          <a:p>
            <a:pPr algn="just">
              <a:spcBef>
                <a:spcPts val="120"/>
              </a:spcBef>
            </a:pPr>
            <a:endParaRPr lang="es-ES" sz="1500" dirty="0">
              <a:solidFill>
                <a:srgbClr val="313D47"/>
              </a:solidFill>
              <a:latin typeface="+mj-lt"/>
            </a:endParaRPr>
          </a:p>
        </p:txBody>
      </p:sp>
      <p:sp>
        <p:nvSpPr>
          <p:cNvPr id="2" name="título"/>
          <p:cNvSpPr>
            <a:spLocks noGrp="1"/>
          </p:cNvSpPr>
          <p:nvPr>
            <p:ph type="ctrTitle"/>
          </p:nvPr>
        </p:nvSpPr>
        <p:spPr>
          <a:xfrm>
            <a:off x="467544" y="1779662"/>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DIFERENCIAS DE CAMBIO</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44008" y="339502"/>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5" name="texto">
            <a:extLst>
              <a:ext uri="{FF2B5EF4-FFF2-40B4-BE49-F238E27FC236}">
                <a16:creationId xmlns:a16="http://schemas.microsoft.com/office/drawing/2014/main" id="{75798F0A-5BAB-43AF-881E-0A96022B7542}"/>
              </a:ext>
            </a:extLst>
          </p:cNvPr>
          <p:cNvSpPr txBox="1">
            <a:spLocks/>
          </p:cNvSpPr>
          <p:nvPr/>
        </p:nvSpPr>
        <p:spPr>
          <a:xfrm>
            <a:off x="4283968" y="320105"/>
            <a:ext cx="4536504" cy="464451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AR" sz="1600" b="1" dirty="0">
                <a:solidFill>
                  <a:srgbClr val="E32D20"/>
                </a:solidFill>
                <a:latin typeface="+mj-lt"/>
              </a:rPr>
              <a:t>DIFERENCIAS DE CAMBIO</a:t>
            </a:r>
          </a:p>
          <a:p>
            <a:pPr marL="285750" indent="-285750" algn="just">
              <a:spcBef>
                <a:spcPts val="120"/>
              </a:spcBef>
              <a:buFont typeface="Arial" pitchFamily="34" charset="0"/>
              <a:buChar char="•"/>
            </a:pPr>
            <a:endParaRPr lang="es-AR" sz="1600" b="1" dirty="0">
              <a:solidFill>
                <a:srgbClr val="313D47"/>
              </a:solidFill>
              <a:latin typeface="+mj-lt"/>
            </a:endParaRPr>
          </a:p>
          <a:p>
            <a:pPr algn="just">
              <a:spcBef>
                <a:spcPts val="120"/>
              </a:spcBef>
            </a:pPr>
            <a:r>
              <a:rPr lang="es-AR" sz="1400" dirty="0">
                <a:solidFill>
                  <a:srgbClr val="313D47"/>
                </a:solidFill>
                <a:latin typeface="+mj-lt"/>
              </a:rPr>
              <a:t>Resultados generados por la conversión de una moneda a otra utilizando tipos de cambio distintos por el momento de conversión.</a:t>
            </a:r>
          </a:p>
          <a:p>
            <a:pPr algn="just">
              <a:spcBef>
                <a:spcPts val="120"/>
              </a:spcBef>
            </a:pPr>
            <a:endParaRPr lang="es-AR" sz="1400" dirty="0">
              <a:solidFill>
                <a:srgbClr val="313D47"/>
              </a:solidFill>
              <a:latin typeface="+mj-lt"/>
            </a:endParaRPr>
          </a:p>
          <a:p>
            <a:pPr marL="342900" indent="-342900" algn="just">
              <a:spcBef>
                <a:spcPts val="120"/>
              </a:spcBef>
              <a:buAutoNum type="alphaLcParenR"/>
            </a:pPr>
            <a:r>
              <a:rPr lang="es-AR" sz="1400" dirty="0">
                <a:solidFill>
                  <a:srgbClr val="313D47"/>
                </a:solidFill>
                <a:latin typeface="+mj-lt"/>
              </a:rPr>
              <a:t>Código Civil y Comercial - Art. 765 Ley 26.994.</a:t>
            </a:r>
          </a:p>
          <a:p>
            <a:pPr marL="342900" indent="-342900" algn="just">
              <a:spcBef>
                <a:spcPts val="120"/>
              </a:spcBef>
              <a:buAutoNum type="alphaLcParenR"/>
            </a:pPr>
            <a:endParaRPr lang="es-AR" sz="1400" dirty="0">
              <a:solidFill>
                <a:srgbClr val="313D47"/>
              </a:solidFill>
              <a:latin typeface="+mj-lt"/>
            </a:endParaRPr>
          </a:p>
          <a:p>
            <a:pPr marL="342900" indent="-342900" algn="just">
              <a:spcBef>
                <a:spcPts val="120"/>
              </a:spcBef>
              <a:buAutoNum type="alphaLcParenR"/>
            </a:pPr>
            <a:r>
              <a:rPr lang="es-AR" sz="1400" dirty="0">
                <a:solidFill>
                  <a:srgbClr val="313D47"/>
                </a:solidFill>
                <a:latin typeface="+mj-lt"/>
              </a:rPr>
              <a:t>Ley procedimiento tributario – Art. 110 Ley 11.683: </a:t>
            </a:r>
          </a:p>
          <a:p>
            <a:pPr marL="342900" indent="-342900" algn="just">
              <a:spcBef>
                <a:spcPts val="120"/>
              </a:spcBef>
              <a:buAutoNum type="alphaLcParenR"/>
            </a:pPr>
            <a:endParaRPr lang="es-AR" sz="1400" dirty="0">
              <a:solidFill>
                <a:srgbClr val="313D47"/>
              </a:solidFill>
              <a:latin typeface="+mj-lt"/>
            </a:endParaRPr>
          </a:p>
          <a:p>
            <a:pPr marL="342900" indent="-342900" algn="just">
              <a:spcBef>
                <a:spcPts val="120"/>
              </a:spcBef>
              <a:buAutoNum type="alphaLcParenR"/>
            </a:pPr>
            <a:r>
              <a:rPr lang="es-AR" sz="1400" dirty="0">
                <a:solidFill>
                  <a:srgbClr val="313D47"/>
                </a:solidFill>
                <a:latin typeface="+mj-lt"/>
              </a:rPr>
              <a:t>Ley impuesto al valor agregado: Art. 10 </a:t>
            </a:r>
            <a:r>
              <a:rPr lang="es-AR" sz="1400" dirty="0">
                <a:solidFill>
                  <a:srgbClr val="313D47"/>
                </a:solidFill>
                <a:latin typeface="+mj-lt"/>
                <a:sym typeface="Wingdings" panose="05000000000000000000" pitchFamily="2" charset="2"/>
              </a:rPr>
              <a:t> son integrantes del precio neto gravado </a:t>
            </a:r>
            <a:r>
              <a:rPr lang="es-AR" sz="1400" i="1" dirty="0">
                <a:solidFill>
                  <a:srgbClr val="313D47"/>
                </a:solidFill>
                <a:latin typeface="+mj-lt"/>
                <a:sym typeface="Wingdings" panose="05000000000000000000" pitchFamily="2" charset="2"/>
              </a:rPr>
              <a:t>“</a:t>
            </a:r>
            <a:r>
              <a:rPr lang="es-ES" sz="1400" i="1" dirty="0">
                <a:solidFill>
                  <a:srgbClr val="313D47"/>
                </a:solidFill>
                <a:latin typeface="+mj-lt"/>
                <a:sym typeface="Wingdings" panose="05000000000000000000" pitchFamily="2" charset="2"/>
              </a:rPr>
              <a:t>los intereses, actualizaciones, comisiones, </a:t>
            </a:r>
            <a:r>
              <a:rPr lang="es-ES" sz="1400" i="1" dirty="0" err="1">
                <a:solidFill>
                  <a:srgbClr val="313D47"/>
                </a:solidFill>
                <a:latin typeface="+mj-lt"/>
                <a:sym typeface="Wingdings" panose="05000000000000000000" pitchFamily="2" charset="2"/>
              </a:rPr>
              <a:t>recuperos</a:t>
            </a:r>
            <a:r>
              <a:rPr lang="es-ES" sz="1400" i="1" dirty="0">
                <a:solidFill>
                  <a:srgbClr val="313D47"/>
                </a:solidFill>
                <a:latin typeface="+mj-lt"/>
                <a:sym typeface="Wingdings" panose="05000000000000000000" pitchFamily="2" charset="2"/>
              </a:rPr>
              <a:t> de gastos y similares percibidos o devengados con motivo de pagos diferidos o fuera de término”: </a:t>
            </a:r>
            <a:r>
              <a:rPr lang="es-ES" sz="1400" dirty="0">
                <a:solidFill>
                  <a:srgbClr val="313D47"/>
                </a:solidFill>
                <a:latin typeface="+mj-lt"/>
                <a:sym typeface="Wingdings" panose="05000000000000000000" pitchFamily="2" charset="2"/>
              </a:rPr>
              <a:t>no las meramente contables sino las realizadas en instancias de cobro de la operación en una moneda distinta a la estipulada.</a:t>
            </a:r>
          </a:p>
          <a:p>
            <a:pPr marL="342900" indent="-342900" algn="just">
              <a:spcBef>
                <a:spcPts val="120"/>
              </a:spcBef>
              <a:buAutoNum type="alphaLcParenR"/>
            </a:pPr>
            <a:endParaRPr lang="es-AR" sz="1400" dirty="0">
              <a:solidFill>
                <a:srgbClr val="313D47"/>
              </a:solidFill>
              <a:latin typeface="+mj-lt"/>
            </a:endParaRPr>
          </a:p>
          <a:p>
            <a:pPr marL="285750" indent="-285750" algn="just">
              <a:spcBef>
                <a:spcPts val="120"/>
              </a:spcBef>
              <a:buFont typeface="Calibri" panose="020F0502020204030204" pitchFamily="34" charset="0"/>
              <a:buChar char="ꭓ"/>
            </a:pPr>
            <a:r>
              <a:rPr lang="es-AR" sz="1400" dirty="0">
                <a:solidFill>
                  <a:srgbClr val="313D47"/>
                </a:solidFill>
                <a:latin typeface="+mj-lt"/>
              </a:rPr>
              <a:t>Factura en USD </a:t>
            </a:r>
            <a:r>
              <a:rPr lang="es-AR" sz="1400" dirty="0">
                <a:solidFill>
                  <a:srgbClr val="313D47"/>
                </a:solidFill>
                <a:latin typeface="+mj-lt"/>
                <a:sym typeface="Wingdings" panose="05000000000000000000" pitchFamily="2" charset="2"/>
              </a:rPr>
              <a:t> cobranza en USD (DAT 24/91) ¿Consulta Vinculante 29/2022?</a:t>
            </a:r>
            <a:endParaRPr lang="es-AR" sz="1400" i="1" dirty="0">
              <a:solidFill>
                <a:srgbClr val="313D47"/>
              </a:solidFill>
              <a:latin typeface="+mj-lt"/>
            </a:endParaRPr>
          </a:p>
          <a:p>
            <a:pPr marL="285750" indent="-285750" algn="just">
              <a:spcBef>
                <a:spcPts val="120"/>
              </a:spcBef>
              <a:buFont typeface="Wingdings" panose="05000000000000000000" pitchFamily="2" charset="2"/>
              <a:buChar char="ü"/>
            </a:pPr>
            <a:r>
              <a:rPr lang="es-AR" sz="1400" dirty="0">
                <a:solidFill>
                  <a:srgbClr val="313D47"/>
                </a:solidFill>
                <a:latin typeface="+mj-lt"/>
              </a:rPr>
              <a:t>Factura en USD </a:t>
            </a:r>
            <a:r>
              <a:rPr lang="es-AR" sz="1400" dirty="0">
                <a:solidFill>
                  <a:srgbClr val="313D47"/>
                </a:solidFill>
                <a:latin typeface="+mj-lt"/>
                <a:sym typeface="Wingdings" panose="05000000000000000000" pitchFamily="2" charset="2"/>
              </a:rPr>
              <a:t> cobranza en ARS</a:t>
            </a:r>
          </a:p>
          <a:p>
            <a:pPr algn="just">
              <a:spcBef>
                <a:spcPts val="120"/>
              </a:spcBef>
            </a:pPr>
            <a:endParaRPr lang="es-AR" sz="1600" b="1"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6" name="volanta">
            <a:extLst>
              <a:ext uri="{FF2B5EF4-FFF2-40B4-BE49-F238E27FC236}">
                <a16:creationId xmlns:a16="http://schemas.microsoft.com/office/drawing/2014/main" id="{63156C43-C12D-4488-961E-5136A076A31F}"/>
              </a:ext>
            </a:extLst>
          </p:cNvPr>
          <p:cNvSpPr txBox="1">
            <a:spLocks/>
          </p:cNvSpPr>
          <p:nvPr/>
        </p:nvSpPr>
        <p:spPr>
          <a:xfrm>
            <a:off x="5004048" y="-20538"/>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 – DIFERENCIAS DE CAMBIO</a:t>
            </a:r>
          </a:p>
        </p:txBody>
      </p:sp>
    </p:spTree>
    <p:extLst>
      <p:ext uri="{BB962C8B-B14F-4D97-AF65-F5344CB8AC3E}">
        <p14:creationId xmlns:p14="http://schemas.microsoft.com/office/powerpoint/2010/main" val="1056595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358779" y="627534"/>
            <a:ext cx="4760912" cy="3816424"/>
          </a:xfrm>
        </p:spPr>
        <p:txBody>
          <a:bodyPr>
            <a:noAutofit/>
          </a:bodyPr>
          <a:lstStyle/>
          <a:p>
            <a:pPr algn="just">
              <a:spcBef>
                <a:spcPts val="120"/>
              </a:spcBef>
            </a:pPr>
            <a:endParaRPr lang="es-ES" sz="500" dirty="0">
              <a:solidFill>
                <a:srgbClr val="313D47"/>
              </a:solidFill>
              <a:latin typeface="+mj-lt"/>
            </a:endParaRPr>
          </a:p>
          <a:p>
            <a:pPr lvl="1" algn="just">
              <a:spcBef>
                <a:spcPts val="120"/>
              </a:spcBef>
            </a:pPr>
            <a:endParaRPr lang="es-ES" sz="1200" dirty="0">
              <a:solidFill>
                <a:srgbClr val="313D47"/>
              </a:solidFill>
              <a:latin typeface="+mj-lt"/>
            </a:endParaRPr>
          </a:p>
          <a:p>
            <a:pPr lvl="1" algn="just">
              <a:spcBef>
                <a:spcPts val="120"/>
              </a:spcBef>
            </a:pPr>
            <a:endParaRPr lang="es-ES" sz="1200" dirty="0">
              <a:solidFill>
                <a:srgbClr val="313D47"/>
              </a:solidFill>
              <a:latin typeface="+mj-lt"/>
            </a:endParaRPr>
          </a:p>
          <a:p>
            <a:pPr algn="just">
              <a:spcBef>
                <a:spcPts val="120"/>
              </a:spcBef>
            </a:pPr>
            <a:endParaRPr lang="es-ES" sz="1500" dirty="0">
              <a:solidFill>
                <a:srgbClr val="313D47"/>
              </a:solidFill>
              <a:latin typeface="+mj-lt"/>
            </a:endParaRPr>
          </a:p>
        </p:txBody>
      </p:sp>
      <p:sp>
        <p:nvSpPr>
          <p:cNvPr id="2" name="título"/>
          <p:cNvSpPr>
            <a:spLocks noGrp="1"/>
          </p:cNvSpPr>
          <p:nvPr>
            <p:ph type="ctrTitle"/>
          </p:nvPr>
        </p:nvSpPr>
        <p:spPr>
          <a:xfrm>
            <a:off x="467544" y="1779662"/>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DIFERENCIAS DE CAMBIO</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5" name="texto">
            <a:extLst>
              <a:ext uri="{FF2B5EF4-FFF2-40B4-BE49-F238E27FC236}">
                <a16:creationId xmlns:a16="http://schemas.microsoft.com/office/drawing/2014/main" id="{75798F0A-5BAB-43AF-881E-0A96022B7542}"/>
              </a:ext>
            </a:extLst>
          </p:cNvPr>
          <p:cNvSpPr txBox="1">
            <a:spLocks/>
          </p:cNvSpPr>
          <p:nvPr/>
        </p:nvSpPr>
        <p:spPr>
          <a:xfrm>
            <a:off x="4355976" y="303498"/>
            <a:ext cx="4536504" cy="464451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AR" sz="1600" b="1" dirty="0">
                <a:solidFill>
                  <a:srgbClr val="E32D20"/>
                </a:solidFill>
                <a:latin typeface="+mj-lt"/>
              </a:rPr>
              <a:t>DIFERENCIAS DE CAMBIO</a:t>
            </a:r>
          </a:p>
          <a:p>
            <a:pPr algn="just">
              <a:spcBef>
                <a:spcPts val="120"/>
              </a:spcBef>
            </a:pPr>
            <a:endParaRPr lang="es-AR" sz="1400" dirty="0">
              <a:solidFill>
                <a:srgbClr val="313D47"/>
              </a:solidFill>
              <a:latin typeface="+mj-lt"/>
            </a:endParaRPr>
          </a:p>
          <a:p>
            <a:pPr algn="just">
              <a:spcBef>
                <a:spcPts val="120"/>
              </a:spcBef>
            </a:pPr>
            <a:endParaRPr lang="es-AR" sz="800" dirty="0">
              <a:solidFill>
                <a:srgbClr val="313D47"/>
              </a:solidFill>
              <a:latin typeface="+mj-lt"/>
              <a:sym typeface="Wingdings" panose="05000000000000000000" pitchFamily="2" charset="2"/>
            </a:endParaRPr>
          </a:p>
          <a:p>
            <a:pPr algn="just">
              <a:spcBef>
                <a:spcPts val="120"/>
              </a:spcBef>
            </a:pPr>
            <a:r>
              <a:rPr lang="es-AR" sz="1600" b="1" dirty="0">
                <a:solidFill>
                  <a:srgbClr val="E32D20"/>
                </a:solidFill>
                <a:latin typeface="+mj-lt"/>
                <a:sym typeface="Wingdings" panose="05000000000000000000" pitchFamily="2" charset="2"/>
              </a:rPr>
              <a:t>¿Principio de unicidad?</a:t>
            </a:r>
          </a:p>
          <a:p>
            <a:pPr algn="just">
              <a:spcBef>
                <a:spcPts val="120"/>
              </a:spcBef>
            </a:pPr>
            <a:endParaRPr lang="es-AR" sz="800" dirty="0">
              <a:solidFill>
                <a:srgbClr val="313D47"/>
              </a:solidFill>
              <a:latin typeface="+mj-lt"/>
              <a:sym typeface="Wingdings" panose="05000000000000000000" pitchFamily="2" charset="2"/>
            </a:endParaRPr>
          </a:p>
          <a:p>
            <a:pPr algn="just">
              <a:lnSpc>
                <a:spcPct val="115000"/>
              </a:lnSpc>
              <a:spcBef>
                <a:spcPts val="120"/>
              </a:spcBef>
              <a:spcAft>
                <a:spcPts val="1000"/>
              </a:spcAft>
            </a:pPr>
            <a:r>
              <a:rPr lang="es-AR" sz="1400" b="1" dirty="0">
                <a:solidFill>
                  <a:srgbClr val="313D47"/>
                </a:solidFill>
                <a:latin typeface="+mj-lt"/>
              </a:rPr>
              <a:t>Dictamen (DAT) 31/2003</a:t>
            </a:r>
            <a:r>
              <a:rPr lang="es-AR" sz="1400" dirty="0">
                <a:solidFill>
                  <a:srgbClr val="313D47"/>
                </a:solidFill>
                <a:latin typeface="+mj-lt"/>
              </a:rPr>
              <a:t>: el fisco interpretó que las diferencias de cambio constituyen un gasto financiero similar a los intereses y actualizaciones devengadas con motivo del pago diferido. Asimismo, agrega que: “integran el precio neto gravado por ser erogaciones que se deben al vendedor como accesorias de la operación principal gravada” y que: “…corresponde incluir en la base de imposición el Impuesto al Valor Agregado recaído en la operación principal, atento a que el monto del pago diferido o fuera de término debido al vendedor comprende también al impuesto facturado al momento de producirse la venta”.</a:t>
            </a:r>
          </a:p>
          <a:p>
            <a:pPr algn="just">
              <a:lnSpc>
                <a:spcPct val="115000"/>
              </a:lnSpc>
              <a:spcBef>
                <a:spcPts val="120"/>
              </a:spcBef>
              <a:spcAft>
                <a:spcPts val="1000"/>
              </a:spcAft>
            </a:pPr>
            <a:endParaRPr lang="es-AR" sz="1400" dirty="0">
              <a:solidFill>
                <a:srgbClr val="313D47"/>
              </a:solidFill>
              <a:latin typeface="+mj-lt"/>
            </a:endParaRPr>
          </a:p>
          <a:p>
            <a:pPr algn="just">
              <a:spcBef>
                <a:spcPts val="120"/>
              </a:spcBef>
            </a:pPr>
            <a:endParaRPr lang="es-AR" sz="1400" dirty="0">
              <a:solidFill>
                <a:srgbClr val="313D47"/>
              </a:solidFill>
              <a:latin typeface="+mj-lt"/>
            </a:endParaRPr>
          </a:p>
          <a:p>
            <a:pPr algn="just">
              <a:spcBef>
                <a:spcPts val="120"/>
              </a:spcBef>
            </a:pPr>
            <a:endParaRPr lang="es-AR" sz="1600" b="1"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6" name="volanta">
            <a:extLst>
              <a:ext uri="{FF2B5EF4-FFF2-40B4-BE49-F238E27FC236}">
                <a16:creationId xmlns:a16="http://schemas.microsoft.com/office/drawing/2014/main" id="{48AAEC91-9C06-4130-B03E-C623497B9FB0}"/>
              </a:ext>
            </a:extLst>
          </p:cNvPr>
          <p:cNvSpPr txBox="1">
            <a:spLocks/>
          </p:cNvSpPr>
          <p:nvPr/>
        </p:nvSpPr>
        <p:spPr>
          <a:xfrm>
            <a:off x="5004048" y="-20538"/>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 – DIFERENCIAS DE CAMBIO</a:t>
            </a:r>
          </a:p>
        </p:txBody>
      </p:sp>
    </p:spTree>
    <p:extLst>
      <p:ext uri="{BB962C8B-B14F-4D97-AF65-F5344CB8AC3E}">
        <p14:creationId xmlns:p14="http://schemas.microsoft.com/office/powerpoint/2010/main" val="2846596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358779" y="627534"/>
            <a:ext cx="4760912" cy="3816424"/>
          </a:xfrm>
        </p:spPr>
        <p:txBody>
          <a:bodyPr>
            <a:noAutofit/>
          </a:bodyPr>
          <a:lstStyle/>
          <a:p>
            <a:pPr algn="just">
              <a:spcBef>
                <a:spcPts val="120"/>
              </a:spcBef>
            </a:pPr>
            <a:endParaRPr lang="es-ES" sz="500" dirty="0">
              <a:solidFill>
                <a:srgbClr val="313D47"/>
              </a:solidFill>
              <a:latin typeface="+mj-lt"/>
            </a:endParaRPr>
          </a:p>
          <a:p>
            <a:pPr lvl="1" algn="just">
              <a:spcBef>
                <a:spcPts val="120"/>
              </a:spcBef>
            </a:pPr>
            <a:endParaRPr lang="es-ES" sz="1200" dirty="0">
              <a:solidFill>
                <a:srgbClr val="313D47"/>
              </a:solidFill>
              <a:latin typeface="+mj-lt"/>
            </a:endParaRPr>
          </a:p>
          <a:p>
            <a:pPr lvl="1" algn="just">
              <a:spcBef>
                <a:spcPts val="120"/>
              </a:spcBef>
            </a:pPr>
            <a:endParaRPr lang="es-ES" sz="1200" dirty="0">
              <a:solidFill>
                <a:srgbClr val="313D47"/>
              </a:solidFill>
              <a:latin typeface="+mj-lt"/>
            </a:endParaRPr>
          </a:p>
          <a:p>
            <a:pPr algn="just">
              <a:spcBef>
                <a:spcPts val="120"/>
              </a:spcBef>
            </a:pPr>
            <a:endParaRPr lang="es-ES" sz="1500" dirty="0">
              <a:solidFill>
                <a:srgbClr val="313D47"/>
              </a:solidFill>
              <a:latin typeface="+mj-lt"/>
            </a:endParaRPr>
          </a:p>
        </p:txBody>
      </p:sp>
      <p:sp>
        <p:nvSpPr>
          <p:cNvPr id="2" name="título"/>
          <p:cNvSpPr>
            <a:spLocks noGrp="1"/>
          </p:cNvSpPr>
          <p:nvPr>
            <p:ph type="ctrTitle"/>
          </p:nvPr>
        </p:nvSpPr>
        <p:spPr>
          <a:xfrm>
            <a:off x="467544" y="1779662"/>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DIFERENCIAS DE CAMBIO</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5" name="texto">
            <a:extLst>
              <a:ext uri="{FF2B5EF4-FFF2-40B4-BE49-F238E27FC236}">
                <a16:creationId xmlns:a16="http://schemas.microsoft.com/office/drawing/2014/main" id="{75798F0A-5BAB-43AF-881E-0A96022B7542}"/>
              </a:ext>
            </a:extLst>
          </p:cNvPr>
          <p:cNvSpPr txBox="1">
            <a:spLocks/>
          </p:cNvSpPr>
          <p:nvPr/>
        </p:nvSpPr>
        <p:spPr>
          <a:xfrm>
            <a:off x="4283968" y="159482"/>
            <a:ext cx="4536504" cy="464451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AR" sz="1600" b="1" dirty="0">
                <a:solidFill>
                  <a:srgbClr val="E32D20"/>
                </a:solidFill>
                <a:latin typeface="+mj-lt"/>
              </a:rPr>
              <a:t>DIFERENCIAS DE CAMBIO</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Discusiones doctrinarias:</a:t>
            </a:r>
          </a:p>
          <a:p>
            <a:pPr algn="just">
              <a:spcBef>
                <a:spcPts val="120"/>
              </a:spcBef>
            </a:pPr>
            <a:endParaRPr lang="es-AR" sz="8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Diferencias de cambio no se originan en pagos diferidos sino que son consecuencia de política económica y monetaria ajena a las partes. </a:t>
            </a:r>
          </a:p>
          <a:p>
            <a:pPr lvl="1" algn="just">
              <a:spcBef>
                <a:spcPts val="120"/>
              </a:spcBef>
            </a:pPr>
            <a:endParaRPr lang="es-AR" sz="14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Diferencias de cambio no son gastos financieros sino resultado de las variables del mercado cambiario que no presentan relación con intereses o actualizaciones.</a:t>
            </a:r>
          </a:p>
          <a:p>
            <a:pPr lvl="1" algn="just">
              <a:spcBef>
                <a:spcPts val="120"/>
              </a:spcBef>
            </a:pPr>
            <a:endParaRPr lang="es-AR" sz="14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Las diferencias de cambio implican una diferencia del precio neto gravado.</a:t>
            </a:r>
          </a:p>
          <a:p>
            <a:pPr lvl="1" algn="just">
              <a:spcBef>
                <a:spcPts val="120"/>
              </a:spcBef>
            </a:pPr>
            <a:endParaRPr lang="es-AR" sz="14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Las diferencias de cambio no son accesorios sino un mayor valor del precio neto de la operación principal.</a:t>
            </a:r>
          </a:p>
          <a:p>
            <a:pPr lvl="1" algn="just">
              <a:spcBef>
                <a:spcPts val="120"/>
              </a:spcBef>
            </a:pPr>
            <a:endParaRPr lang="es-AR" sz="14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Corresponde incluir en la base de imposición al IVA recaído en la operación principal.</a:t>
            </a:r>
          </a:p>
          <a:p>
            <a:pPr lvl="1" algn="just">
              <a:spcBef>
                <a:spcPts val="120"/>
              </a:spcBef>
            </a:pPr>
            <a:endParaRPr lang="es-AR" sz="1000" dirty="0">
              <a:solidFill>
                <a:srgbClr val="313D47"/>
              </a:solidFill>
              <a:latin typeface="+mj-lt"/>
            </a:endParaRPr>
          </a:p>
          <a:p>
            <a:pPr algn="just">
              <a:spcBef>
                <a:spcPts val="120"/>
              </a:spcBef>
            </a:pPr>
            <a:endParaRPr lang="es-AR" sz="1400" dirty="0">
              <a:solidFill>
                <a:srgbClr val="313D47"/>
              </a:solidFill>
              <a:latin typeface="+mj-lt"/>
            </a:endParaRPr>
          </a:p>
          <a:p>
            <a:pPr algn="just">
              <a:spcBef>
                <a:spcPts val="120"/>
              </a:spcBef>
            </a:pPr>
            <a:endParaRPr lang="es-AR" sz="1600" b="1"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6" name="volanta">
            <a:extLst>
              <a:ext uri="{FF2B5EF4-FFF2-40B4-BE49-F238E27FC236}">
                <a16:creationId xmlns:a16="http://schemas.microsoft.com/office/drawing/2014/main" id="{FF8A2797-398F-4D78-8CCA-8D264F69FCDD}"/>
              </a:ext>
            </a:extLst>
          </p:cNvPr>
          <p:cNvSpPr txBox="1">
            <a:spLocks/>
          </p:cNvSpPr>
          <p:nvPr/>
        </p:nvSpPr>
        <p:spPr>
          <a:xfrm>
            <a:off x="5004048" y="-20538"/>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 – DIFERENCIAS DE CAMBIO</a:t>
            </a:r>
          </a:p>
        </p:txBody>
      </p:sp>
    </p:spTree>
    <p:extLst>
      <p:ext uri="{BB962C8B-B14F-4D97-AF65-F5344CB8AC3E}">
        <p14:creationId xmlns:p14="http://schemas.microsoft.com/office/powerpoint/2010/main" val="3454057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ubtítulo">
            <a:extLst>
              <a:ext uri="{FF2B5EF4-FFF2-40B4-BE49-F238E27FC236}">
                <a16:creationId xmlns:a16="http://schemas.microsoft.com/office/drawing/2014/main" id="{4F658E86-73EE-469B-AEE8-BEC72164732D}"/>
              </a:ext>
            </a:extLst>
          </p:cNvPr>
          <p:cNvSpPr txBox="1">
            <a:spLocks/>
          </p:cNvSpPr>
          <p:nvPr/>
        </p:nvSpPr>
        <p:spPr>
          <a:xfrm>
            <a:off x="514016" y="1563638"/>
            <a:ext cx="3175106" cy="179381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ES" sz="3000" b="1" dirty="0">
                <a:solidFill>
                  <a:schemeClr val="bg1"/>
                </a:solidFill>
              </a:rPr>
              <a:t>Ciclo introductorio a la especialidad tributaria</a:t>
            </a:r>
            <a:endParaRPr lang="es-AR" sz="3000" b="1" dirty="0">
              <a:solidFill>
                <a:schemeClr val="bg1"/>
              </a:solidFill>
            </a:endParaRPr>
          </a:p>
        </p:txBody>
      </p:sp>
      <p:sp>
        <p:nvSpPr>
          <p:cNvPr id="7" name="fecha">
            <a:extLst>
              <a:ext uri="{FF2B5EF4-FFF2-40B4-BE49-F238E27FC236}">
                <a16:creationId xmlns:a16="http://schemas.microsoft.com/office/drawing/2014/main" id="{5CD389FF-07F5-4BFE-8BA1-119C05AB8145}"/>
              </a:ext>
            </a:extLst>
          </p:cNvPr>
          <p:cNvSpPr txBox="1">
            <a:spLocks/>
          </p:cNvSpPr>
          <p:nvPr/>
        </p:nvSpPr>
        <p:spPr>
          <a:xfrm>
            <a:off x="820831" y="3944094"/>
            <a:ext cx="2696344" cy="27964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AR" sz="1100" dirty="0">
                <a:solidFill>
                  <a:schemeClr val="bg1"/>
                </a:solidFill>
              </a:rPr>
              <a:t>ABRIL 2024</a:t>
            </a:r>
          </a:p>
          <a:p>
            <a:endParaRPr lang="es-AR" sz="1100" dirty="0">
              <a:solidFill>
                <a:schemeClr val="bg1"/>
              </a:solidFill>
            </a:endParaRPr>
          </a:p>
        </p:txBody>
      </p:sp>
      <p:sp>
        <p:nvSpPr>
          <p:cNvPr id="11" name="capítulo">
            <a:extLst>
              <a:ext uri="{FF2B5EF4-FFF2-40B4-BE49-F238E27FC236}">
                <a16:creationId xmlns:a16="http://schemas.microsoft.com/office/drawing/2014/main" id="{49700645-F905-4D2C-98BC-E8A5ABB9EE6B}"/>
              </a:ext>
            </a:extLst>
          </p:cNvPr>
          <p:cNvSpPr/>
          <p:nvPr/>
        </p:nvSpPr>
        <p:spPr>
          <a:xfrm>
            <a:off x="4427984" y="476131"/>
            <a:ext cx="4608512" cy="830997"/>
          </a:xfrm>
          <a:prstGeom prst="rect">
            <a:avLst/>
          </a:prstGeom>
        </p:spPr>
        <p:txBody>
          <a:bodyPr wrap="square">
            <a:spAutoFit/>
          </a:bodyPr>
          <a:lstStyle/>
          <a:p>
            <a:pPr algn="ctr"/>
            <a:r>
              <a:rPr lang="es-ES" sz="2400" b="1" dirty="0">
                <a:solidFill>
                  <a:srgbClr val="E32D20"/>
                </a:solidFill>
              </a:rPr>
              <a:t>IMPUESTO AL VALOR AGREGADO –               IMPUESTOS INTERNOS</a:t>
            </a:r>
            <a:endParaRPr lang="es-AR" sz="2400" b="1" dirty="0">
              <a:solidFill>
                <a:srgbClr val="E32D20"/>
              </a:solidFill>
            </a:endParaRPr>
          </a:p>
        </p:txBody>
      </p:sp>
      <p:sp>
        <p:nvSpPr>
          <p:cNvPr id="14" name="título">
            <a:extLst>
              <a:ext uri="{FF2B5EF4-FFF2-40B4-BE49-F238E27FC236}">
                <a16:creationId xmlns:a16="http://schemas.microsoft.com/office/drawing/2014/main" id="{3AC6FBB2-7F52-4C2E-9B09-26073560F580}"/>
              </a:ext>
            </a:extLst>
          </p:cNvPr>
          <p:cNvSpPr>
            <a:spLocks noGrp="1"/>
          </p:cNvSpPr>
          <p:nvPr>
            <p:ph type="ctrTitle"/>
          </p:nvPr>
        </p:nvSpPr>
        <p:spPr>
          <a:xfrm>
            <a:off x="4702999" y="1307128"/>
            <a:ext cx="4261489" cy="3136830"/>
          </a:xfrm>
        </p:spPr>
        <p:txBody>
          <a:bodyPr anchor="t" anchorCtr="0">
            <a:noAutofit/>
          </a:bodyPr>
          <a:lstStyle/>
          <a:p>
            <a:pPr algn="l"/>
            <a:r>
              <a:rPr lang="es-ES" sz="1400" b="1" dirty="0">
                <a:solidFill>
                  <a:srgbClr val="313D47"/>
                </a:solidFill>
              </a:rPr>
              <a:t>1. Consideraciones principales relacionadas con Impuestos Internos. </a:t>
            </a:r>
            <a:br>
              <a:rPr lang="es-ES" sz="1400" b="1" dirty="0">
                <a:solidFill>
                  <a:srgbClr val="313D47"/>
                </a:solidFill>
              </a:rPr>
            </a:br>
            <a:r>
              <a:rPr lang="es-ES" sz="1400" b="1" dirty="0">
                <a:solidFill>
                  <a:srgbClr val="313D47"/>
                </a:solidFill>
              </a:rPr>
              <a:t>2. Aspectos vinculados con la determinación de la base imponible en ambos impuestos. </a:t>
            </a:r>
            <a:br>
              <a:rPr lang="es-ES" sz="1400" b="1" dirty="0">
                <a:solidFill>
                  <a:srgbClr val="313D47"/>
                </a:solidFill>
              </a:rPr>
            </a:br>
            <a:r>
              <a:rPr lang="es-ES" sz="1400" b="1" dirty="0">
                <a:solidFill>
                  <a:srgbClr val="313D47"/>
                </a:solidFill>
              </a:rPr>
              <a:t>3. Diferencias de cambio, intereses y coeficiente de estabilización de referencia (CER). Incobrabilidad. </a:t>
            </a:r>
            <a:br>
              <a:rPr lang="es-ES" sz="1400" b="1" dirty="0">
                <a:solidFill>
                  <a:srgbClr val="313D47"/>
                </a:solidFill>
              </a:rPr>
            </a:br>
            <a:r>
              <a:rPr lang="es-ES" sz="1400" b="1" dirty="0">
                <a:solidFill>
                  <a:srgbClr val="313D47"/>
                </a:solidFill>
              </a:rPr>
              <a:t>4.1. Crédito Fiscal en el IVA. Condiciones y requisitos. Imputación temporal. </a:t>
            </a:r>
            <a:br>
              <a:rPr lang="es-ES" sz="1400" b="1" dirty="0">
                <a:solidFill>
                  <a:srgbClr val="313D47"/>
                </a:solidFill>
              </a:rPr>
            </a:br>
            <a:r>
              <a:rPr lang="es-ES" sz="1400" b="1" dirty="0">
                <a:solidFill>
                  <a:srgbClr val="313D47"/>
                </a:solidFill>
              </a:rPr>
              <a:t>4.2. Inversiones en bienes de capital. </a:t>
            </a:r>
            <a:br>
              <a:rPr lang="es-ES" sz="1400" b="1" dirty="0">
                <a:solidFill>
                  <a:srgbClr val="313D47"/>
                </a:solidFill>
              </a:rPr>
            </a:br>
            <a:r>
              <a:rPr lang="es-ES" sz="1400" b="1" dirty="0">
                <a:solidFill>
                  <a:srgbClr val="313D47"/>
                </a:solidFill>
              </a:rPr>
              <a:t>4.3. Devoluciones y descuentos otorgados. </a:t>
            </a:r>
            <a:br>
              <a:rPr lang="es-ES" sz="1400" b="1" dirty="0">
                <a:solidFill>
                  <a:srgbClr val="313D47"/>
                </a:solidFill>
              </a:rPr>
            </a:br>
            <a:r>
              <a:rPr lang="es-ES" sz="1400" b="1" dirty="0">
                <a:solidFill>
                  <a:srgbClr val="313D47"/>
                </a:solidFill>
              </a:rPr>
              <a:t>4.4. Prorrateo. </a:t>
            </a:r>
            <a:br>
              <a:rPr lang="es-ES" sz="1400" b="1" dirty="0">
                <a:solidFill>
                  <a:srgbClr val="313D47"/>
                </a:solidFill>
              </a:rPr>
            </a:br>
            <a:r>
              <a:rPr lang="es-ES" sz="1400" b="1" dirty="0">
                <a:solidFill>
                  <a:srgbClr val="313D47"/>
                </a:solidFill>
              </a:rPr>
              <a:t>4.5. Entregas a título gratuito. </a:t>
            </a:r>
            <a:br>
              <a:rPr lang="es-ES" sz="1400" b="1" dirty="0">
                <a:solidFill>
                  <a:srgbClr val="313D47"/>
                </a:solidFill>
              </a:rPr>
            </a:br>
            <a:r>
              <a:rPr lang="es-ES" sz="1400" b="1" dirty="0">
                <a:solidFill>
                  <a:srgbClr val="313D47"/>
                </a:solidFill>
              </a:rPr>
              <a:t>4.6. Cómputo de contribuciones patronales como crédito fiscal.</a:t>
            </a:r>
            <a:endParaRPr lang="es-AR" sz="1400" dirty="0"/>
          </a:p>
        </p:txBody>
      </p:sp>
      <p:pic>
        <p:nvPicPr>
          <p:cNvPr id="16" name="Imagen 15" descr="Imagen que contiene naranja, azul, estacionado, firmar&#10;&#10;Descripción generada automáticamente">
            <a:extLst>
              <a:ext uri="{FF2B5EF4-FFF2-40B4-BE49-F238E27FC236}">
                <a16:creationId xmlns:a16="http://schemas.microsoft.com/office/drawing/2014/main" id="{B7A9F63A-988B-4EDB-9046-05D32D2EB3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0543" y="4547665"/>
            <a:ext cx="3973457" cy="595835"/>
          </a:xfrm>
          <a:prstGeom prst="rect">
            <a:avLst/>
          </a:prstGeom>
        </p:spPr>
      </p:pic>
      <p:sp>
        <p:nvSpPr>
          <p:cNvPr id="2" name="fecha">
            <a:extLst>
              <a:ext uri="{FF2B5EF4-FFF2-40B4-BE49-F238E27FC236}">
                <a16:creationId xmlns:a16="http://schemas.microsoft.com/office/drawing/2014/main" id="{560D52D5-E6D9-4956-B085-E726A0EECDE9}"/>
              </a:ext>
            </a:extLst>
          </p:cNvPr>
          <p:cNvSpPr txBox="1">
            <a:spLocks/>
          </p:cNvSpPr>
          <p:nvPr/>
        </p:nvSpPr>
        <p:spPr>
          <a:xfrm>
            <a:off x="753397" y="4670555"/>
            <a:ext cx="2696344" cy="27964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AR" sz="1100" dirty="0">
                <a:solidFill>
                  <a:schemeClr val="bg1"/>
                </a:solidFill>
              </a:rPr>
              <a:t>María Alejandra </a:t>
            </a:r>
            <a:r>
              <a:rPr lang="es-AR" sz="1100" dirty="0" err="1">
                <a:solidFill>
                  <a:schemeClr val="bg1"/>
                </a:solidFill>
              </a:rPr>
              <a:t>Stefanich</a:t>
            </a:r>
            <a:r>
              <a:rPr lang="es-AR" sz="1100" dirty="0">
                <a:solidFill>
                  <a:schemeClr val="bg1"/>
                </a:solidFill>
              </a:rPr>
              <a:t> - Yésica Baigorri </a:t>
            </a:r>
          </a:p>
        </p:txBody>
      </p:sp>
    </p:spTree>
    <p:extLst>
      <p:ext uri="{BB962C8B-B14F-4D97-AF65-F5344CB8AC3E}">
        <p14:creationId xmlns:p14="http://schemas.microsoft.com/office/powerpoint/2010/main" val="3149226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ítulo"/>
          <p:cNvSpPr>
            <a:spLocks noGrp="1"/>
          </p:cNvSpPr>
          <p:nvPr>
            <p:ph type="ctrTitle"/>
          </p:nvPr>
        </p:nvSpPr>
        <p:spPr>
          <a:xfrm>
            <a:off x="395536" y="1707654"/>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INTERESES</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5" name="texto">
            <a:extLst>
              <a:ext uri="{FF2B5EF4-FFF2-40B4-BE49-F238E27FC236}">
                <a16:creationId xmlns:a16="http://schemas.microsoft.com/office/drawing/2014/main" id="{75798F0A-5BAB-43AF-881E-0A96022B7542}"/>
              </a:ext>
            </a:extLst>
          </p:cNvPr>
          <p:cNvSpPr txBox="1">
            <a:spLocks/>
          </p:cNvSpPr>
          <p:nvPr/>
        </p:nvSpPr>
        <p:spPr>
          <a:xfrm>
            <a:off x="4283968" y="242094"/>
            <a:ext cx="4536504" cy="42484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AR" sz="1600" b="1" dirty="0">
                <a:solidFill>
                  <a:srgbClr val="E32D20"/>
                </a:solidFill>
                <a:latin typeface="+mj-lt"/>
              </a:rPr>
              <a:t>INTERESES</a:t>
            </a:r>
          </a:p>
          <a:p>
            <a:pPr algn="just">
              <a:spcBef>
                <a:spcPts val="120"/>
              </a:spcBef>
            </a:pPr>
            <a:endParaRPr lang="es-AR" sz="800" b="1" dirty="0">
              <a:solidFill>
                <a:srgbClr val="313D47"/>
              </a:solidFill>
              <a:latin typeface="+mj-lt"/>
            </a:endParaRPr>
          </a:p>
          <a:p>
            <a:pPr algn="just">
              <a:spcBef>
                <a:spcPts val="120"/>
              </a:spcBef>
            </a:pPr>
            <a:endParaRPr lang="es-AR" sz="800" b="1" dirty="0">
              <a:solidFill>
                <a:srgbClr val="313D47"/>
              </a:solidFill>
              <a:latin typeface="+mj-lt"/>
            </a:endParaRPr>
          </a:p>
          <a:p>
            <a:pPr algn="just">
              <a:spcBef>
                <a:spcPts val="120"/>
              </a:spcBef>
            </a:pPr>
            <a:r>
              <a:rPr lang="es-AR" sz="1600" dirty="0">
                <a:solidFill>
                  <a:srgbClr val="313D47"/>
                </a:solidFill>
                <a:latin typeface="+mj-lt"/>
              </a:rPr>
              <a:t>Rentabilidad obtenida por ahorros e inversiones, así como la medida del costo de un crédito.</a:t>
            </a:r>
          </a:p>
          <a:p>
            <a:pPr marL="285750" indent="-285750" algn="just">
              <a:spcBef>
                <a:spcPts val="120"/>
              </a:spcBef>
              <a:buFont typeface="Arial" pitchFamily="34" charset="0"/>
              <a:buChar char="•"/>
            </a:pPr>
            <a:endParaRPr lang="es-AR" sz="800" b="1" dirty="0">
              <a:solidFill>
                <a:srgbClr val="313D47"/>
              </a:solidFill>
              <a:latin typeface="+mj-lt"/>
            </a:endParaRPr>
          </a:p>
          <a:p>
            <a:pPr marL="285750" indent="-285750" algn="just">
              <a:spcBef>
                <a:spcPts val="120"/>
              </a:spcBef>
              <a:buFont typeface="Arial" pitchFamily="34" charset="0"/>
              <a:buChar char="•"/>
            </a:pPr>
            <a:endParaRPr lang="es-AR" sz="1400" b="1" dirty="0">
              <a:solidFill>
                <a:srgbClr val="313D47"/>
              </a:solidFill>
              <a:latin typeface="+mj-lt"/>
            </a:endParaRPr>
          </a:p>
          <a:p>
            <a:pPr marL="742950" lvl="1" indent="-285750" algn="just">
              <a:spcBef>
                <a:spcPts val="120"/>
              </a:spcBef>
              <a:buFont typeface="Arial" pitchFamily="34" charset="0"/>
              <a:buChar char="•"/>
            </a:pPr>
            <a:r>
              <a:rPr lang="es-AR" sz="1400" dirty="0">
                <a:solidFill>
                  <a:srgbClr val="313D47"/>
                </a:solidFill>
                <a:latin typeface="+mj-lt"/>
              </a:rPr>
              <a:t>Forman parte del precio neto gravado.</a:t>
            </a:r>
          </a:p>
          <a:p>
            <a:pPr lvl="1" algn="just">
              <a:spcBef>
                <a:spcPts val="120"/>
              </a:spcBef>
            </a:pPr>
            <a:endParaRPr lang="es-AR" sz="1400" dirty="0">
              <a:solidFill>
                <a:srgbClr val="313D47"/>
              </a:solidFill>
              <a:latin typeface="+mj-lt"/>
            </a:endParaRPr>
          </a:p>
          <a:p>
            <a:pPr marL="742950" lvl="1" indent="-285750" algn="just">
              <a:spcBef>
                <a:spcPts val="120"/>
              </a:spcBef>
              <a:buFont typeface="Arial" pitchFamily="34" charset="0"/>
              <a:buChar char="•"/>
            </a:pPr>
            <a:r>
              <a:rPr lang="es-AR" sz="1400" dirty="0">
                <a:solidFill>
                  <a:srgbClr val="313D47"/>
                </a:solidFill>
                <a:latin typeface="+mj-lt"/>
              </a:rPr>
              <a:t>Art. 10 DR: “</a:t>
            </a:r>
            <a:r>
              <a:rPr lang="es-ES" sz="1400" dirty="0">
                <a:solidFill>
                  <a:srgbClr val="313D47"/>
                </a:solidFill>
                <a:latin typeface="+mj-lt"/>
              </a:rPr>
              <a:t>Los intereses originados en la financiación o el pago diferido o fuera de término, del precio correspondiente a las ventas, obras, locaciones o prestaciones, resultan alcanzados por el impuesto aun cuando las operaciones que dieron lugar a su determinación se encuentren exentas o no gravadas”.</a:t>
            </a:r>
          </a:p>
          <a:p>
            <a:pPr lvl="1" algn="just">
              <a:spcBef>
                <a:spcPts val="120"/>
              </a:spcBef>
            </a:pPr>
            <a:endParaRPr lang="es-ES" sz="1400" dirty="0">
              <a:solidFill>
                <a:srgbClr val="313D47"/>
              </a:solidFill>
              <a:latin typeface="+mj-lt"/>
            </a:endParaRPr>
          </a:p>
          <a:p>
            <a:pPr marL="742950" lvl="1" indent="-285750" algn="just">
              <a:spcBef>
                <a:spcPts val="120"/>
              </a:spcBef>
              <a:buFont typeface="Arial" pitchFamily="34" charset="0"/>
              <a:buChar char="•"/>
            </a:pPr>
            <a:r>
              <a:rPr lang="es-ES" sz="1400" dirty="0">
                <a:solidFill>
                  <a:srgbClr val="313D47"/>
                </a:solidFill>
                <a:latin typeface="+mj-lt"/>
              </a:rPr>
              <a:t>Casos </a:t>
            </a:r>
            <a:r>
              <a:rPr lang="en-US" sz="1400" dirty="0" err="1">
                <a:solidFill>
                  <a:srgbClr val="313D47"/>
                </a:solidFill>
                <a:latin typeface="+mj-lt"/>
              </a:rPr>
              <a:t>Chryse</a:t>
            </a:r>
            <a:r>
              <a:rPr lang="en-US" sz="1400" dirty="0">
                <a:solidFill>
                  <a:srgbClr val="313D47"/>
                </a:solidFill>
                <a:latin typeface="+mj-lt"/>
              </a:rPr>
              <a:t> SA c/AFIP-DG” - CSJN - 4/4/2006</a:t>
            </a:r>
            <a:r>
              <a:rPr lang="es-AR" sz="1400" dirty="0">
                <a:solidFill>
                  <a:srgbClr val="313D47"/>
                </a:solidFill>
                <a:latin typeface="+mj-lt"/>
              </a:rPr>
              <a:t> y Angulo, José Pedro y otros - CSJN - 28/9/2010: principio de unicidad. </a:t>
            </a:r>
            <a:endParaRPr lang="es-AR" sz="14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8" name="volanta">
            <a:extLst>
              <a:ext uri="{FF2B5EF4-FFF2-40B4-BE49-F238E27FC236}">
                <a16:creationId xmlns:a16="http://schemas.microsoft.com/office/drawing/2014/main" id="{14D20035-0EE3-47A1-A321-1E00BEC3261F}"/>
              </a:ext>
            </a:extLst>
          </p:cNvPr>
          <p:cNvSpPr txBox="1">
            <a:spLocks/>
          </p:cNvSpPr>
          <p:nvPr/>
        </p:nvSpPr>
        <p:spPr>
          <a:xfrm>
            <a:off x="5004048" y="0"/>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 – INTERESES</a:t>
            </a:r>
          </a:p>
        </p:txBody>
      </p:sp>
    </p:spTree>
    <p:extLst>
      <p:ext uri="{BB962C8B-B14F-4D97-AF65-F5344CB8AC3E}">
        <p14:creationId xmlns:p14="http://schemas.microsoft.com/office/powerpoint/2010/main" val="831479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358779" y="627534"/>
            <a:ext cx="4760912" cy="3816424"/>
          </a:xfrm>
        </p:spPr>
        <p:txBody>
          <a:bodyPr>
            <a:noAutofit/>
          </a:bodyPr>
          <a:lstStyle/>
          <a:p>
            <a:pPr algn="just">
              <a:spcBef>
                <a:spcPts val="120"/>
              </a:spcBef>
            </a:pPr>
            <a:endParaRPr lang="es-ES" sz="500" dirty="0">
              <a:solidFill>
                <a:srgbClr val="313D47"/>
              </a:solidFill>
              <a:latin typeface="+mj-lt"/>
            </a:endParaRPr>
          </a:p>
          <a:p>
            <a:pPr lvl="1" algn="just">
              <a:spcBef>
                <a:spcPts val="120"/>
              </a:spcBef>
            </a:pPr>
            <a:endParaRPr lang="es-ES" sz="1200" dirty="0">
              <a:solidFill>
                <a:srgbClr val="313D47"/>
              </a:solidFill>
              <a:latin typeface="+mj-lt"/>
            </a:endParaRPr>
          </a:p>
          <a:p>
            <a:pPr lvl="1" algn="just">
              <a:spcBef>
                <a:spcPts val="120"/>
              </a:spcBef>
            </a:pPr>
            <a:endParaRPr lang="es-ES" sz="1200" dirty="0">
              <a:solidFill>
                <a:srgbClr val="313D47"/>
              </a:solidFill>
              <a:latin typeface="+mj-lt"/>
            </a:endParaRPr>
          </a:p>
          <a:p>
            <a:pPr algn="just">
              <a:spcBef>
                <a:spcPts val="120"/>
              </a:spcBef>
            </a:pPr>
            <a:endParaRPr lang="es-ES" sz="1500" dirty="0">
              <a:solidFill>
                <a:srgbClr val="313D47"/>
              </a:solidFill>
              <a:latin typeface="+mj-lt"/>
            </a:endParaRPr>
          </a:p>
        </p:txBody>
      </p:sp>
      <p:sp>
        <p:nvSpPr>
          <p:cNvPr id="2" name="título"/>
          <p:cNvSpPr>
            <a:spLocks noGrp="1"/>
          </p:cNvSpPr>
          <p:nvPr>
            <p:ph type="ctrTitle"/>
          </p:nvPr>
        </p:nvSpPr>
        <p:spPr>
          <a:xfrm>
            <a:off x="395536" y="1131590"/>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COEFICIENTE DE ESTABILIZACIÓN DE REFERENCIA (CER)</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5" name="texto">
            <a:extLst>
              <a:ext uri="{FF2B5EF4-FFF2-40B4-BE49-F238E27FC236}">
                <a16:creationId xmlns:a16="http://schemas.microsoft.com/office/drawing/2014/main" id="{75798F0A-5BAB-43AF-881E-0A96022B7542}"/>
              </a:ext>
            </a:extLst>
          </p:cNvPr>
          <p:cNvSpPr txBox="1">
            <a:spLocks/>
          </p:cNvSpPr>
          <p:nvPr/>
        </p:nvSpPr>
        <p:spPr>
          <a:xfrm>
            <a:off x="4358778" y="447514"/>
            <a:ext cx="4245669" cy="42484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AR" sz="1600" b="1" dirty="0">
                <a:solidFill>
                  <a:srgbClr val="E32D20"/>
                </a:solidFill>
                <a:latin typeface="+mj-lt"/>
              </a:rPr>
              <a:t>COEFICIENTE DE ESTABILIZACIÓN DE REFERENCIA (CER)</a:t>
            </a:r>
          </a:p>
          <a:p>
            <a:pPr algn="just">
              <a:spcBef>
                <a:spcPts val="120"/>
              </a:spcBef>
            </a:pPr>
            <a:endParaRPr lang="es-AR" sz="800" b="1" dirty="0">
              <a:solidFill>
                <a:srgbClr val="313D47"/>
              </a:solidFill>
              <a:latin typeface="+mj-lt"/>
            </a:endParaRPr>
          </a:p>
          <a:p>
            <a:pPr algn="just">
              <a:spcBef>
                <a:spcPts val="120"/>
              </a:spcBef>
            </a:pPr>
            <a:endParaRPr lang="es-AR" sz="800" b="1" dirty="0">
              <a:solidFill>
                <a:srgbClr val="313D47"/>
              </a:solidFill>
              <a:latin typeface="+mj-lt"/>
            </a:endParaRPr>
          </a:p>
          <a:p>
            <a:pPr algn="just">
              <a:spcBef>
                <a:spcPts val="120"/>
              </a:spcBef>
            </a:pPr>
            <a:r>
              <a:rPr lang="es-ES" sz="1400" dirty="0">
                <a:solidFill>
                  <a:srgbClr val="313D47"/>
                </a:solidFill>
                <a:latin typeface="+mj-lt"/>
              </a:rPr>
              <a:t>Índice que elabora el BCRA diariamente para reflejar la evolución de la inflación, tomando como referencia la variación registrada en el </a:t>
            </a:r>
            <a:r>
              <a:rPr lang="es-ES" sz="1400" dirty="0" err="1">
                <a:solidFill>
                  <a:srgbClr val="313D47"/>
                </a:solidFill>
                <a:latin typeface="+mj-lt"/>
              </a:rPr>
              <a:t>Indice</a:t>
            </a:r>
            <a:r>
              <a:rPr lang="es-ES" sz="1400" dirty="0">
                <a:solidFill>
                  <a:srgbClr val="313D47"/>
                </a:solidFill>
                <a:latin typeface="+mj-lt"/>
              </a:rPr>
              <a:t> de Precios al Consumidor (IPC)</a:t>
            </a:r>
            <a:r>
              <a:rPr lang="es-AR" sz="1400" dirty="0">
                <a:solidFill>
                  <a:srgbClr val="313D47"/>
                </a:solidFill>
                <a:latin typeface="+mj-lt"/>
              </a:rPr>
              <a:t>. F</a:t>
            </a:r>
            <a:r>
              <a:rPr lang="es-ES" sz="1400" dirty="0" err="1">
                <a:solidFill>
                  <a:srgbClr val="313D47"/>
                </a:solidFill>
                <a:latin typeface="+mj-lt"/>
              </a:rPr>
              <a:t>ue</a:t>
            </a:r>
            <a:r>
              <a:rPr lang="es-ES" sz="1400" dirty="0">
                <a:solidFill>
                  <a:srgbClr val="313D47"/>
                </a:solidFill>
                <a:latin typeface="+mj-lt"/>
              </a:rPr>
              <a:t> introducido mediante el Decreto </a:t>
            </a:r>
            <a:r>
              <a:rPr lang="es-ES" sz="1400" dirty="0" err="1">
                <a:solidFill>
                  <a:srgbClr val="313D47"/>
                </a:solidFill>
                <a:latin typeface="+mj-lt"/>
              </a:rPr>
              <a:t>N°</a:t>
            </a:r>
            <a:r>
              <a:rPr lang="es-ES" sz="1400" dirty="0">
                <a:solidFill>
                  <a:srgbClr val="313D47"/>
                </a:solidFill>
                <a:latin typeface="+mj-lt"/>
              </a:rPr>
              <a:t> 214/2002 que dispuso la indexación de las deudas pesificada al 6/1/2002.</a:t>
            </a:r>
          </a:p>
          <a:p>
            <a:pPr algn="just">
              <a:spcBef>
                <a:spcPts val="120"/>
              </a:spcBef>
            </a:pPr>
            <a:endParaRPr lang="es-ES" sz="1400" dirty="0">
              <a:solidFill>
                <a:srgbClr val="313D47"/>
              </a:solidFill>
              <a:latin typeface="+mj-lt"/>
            </a:endParaRPr>
          </a:p>
          <a:p>
            <a:pPr algn="just" fontAlgn="base"/>
            <a:r>
              <a:rPr lang="es-ES" sz="1400" dirty="0">
                <a:solidFill>
                  <a:srgbClr val="313D47"/>
                </a:solidFill>
                <a:latin typeface="+mj-lt"/>
              </a:rPr>
              <a:t>La Ley 25.561 del 2002 prohíbe la indexación por precios o cualquier forma de repotenciación de deudas. Por lo tanto, la aplicación del CER en contratos posteriores al 6 de enero de 2002 sería una forma de actualización de deudas prohibidas por ley.</a:t>
            </a:r>
          </a:p>
          <a:p>
            <a:pPr algn="just" fontAlgn="base"/>
            <a:r>
              <a:rPr lang="es-ES" sz="1400" dirty="0">
                <a:solidFill>
                  <a:srgbClr val="313D47"/>
                </a:solidFill>
                <a:latin typeface="+mj-lt"/>
              </a:rPr>
              <a:t>Desde fin de 2016 el Ministerio de Hacienda informó que el Coeficiente de Estabilización de Referencia (CER) deberá utilizarse para el cálculo de créditos, depósitos y rendimiento de títulos públicos indexados.</a:t>
            </a:r>
            <a:endParaRPr lang="es-ES" sz="1400" b="1" i="0" dirty="0">
              <a:solidFill>
                <a:srgbClr val="313D47"/>
              </a:solidFill>
              <a:effectLst/>
              <a:latin typeface="+mj-lt"/>
            </a:endParaRPr>
          </a:p>
          <a:p>
            <a:pPr algn="just">
              <a:spcBef>
                <a:spcPts val="120"/>
              </a:spcBef>
            </a:pPr>
            <a:endParaRPr lang="es-ES" sz="800" b="1" i="0" dirty="0">
              <a:solidFill>
                <a:srgbClr val="313D47"/>
              </a:solidFill>
              <a:effectLst/>
              <a:latin typeface="+mj-lt"/>
            </a:endParaRPr>
          </a:p>
          <a:p>
            <a:pPr algn="just">
              <a:spcBef>
                <a:spcPts val="120"/>
              </a:spcBef>
            </a:pPr>
            <a:endParaRPr lang="es-ES" sz="800" b="1" dirty="0">
              <a:solidFill>
                <a:srgbClr val="313D47"/>
              </a:solidFill>
              <a:latin typeface="+mj-lt"/>
            </a:endParaRPr>
          </a:p>
          <a:p>
            <a:pPr algn="just">
              <a:spcBef>
                <a:spcPts val="120"/>
              </a:spcBef>
            </a:pPr>
            <a:endParaRPr lang="es-AR" sz="800" b="1"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6" name="volanta">
            <a:extLst>
              <a:ext uri="{FF2B5EF4-FFF2-40B4-BE49-F238E27FC236}">
                <a16:creationId xmlns:a16="http://schemas.microsoft.com/office/drawing/2014/main" id="{964D9FF0-B741-42FD-854F-C0A0BDCECEC0}"/>
              </a:ext>
            </a:extLst>
          </p:cNvPr>
          <p:cNvSpPr txBox="1">
            <a:spLocks/>
          </p:cNvSpPr>
          <p:nvPr/>
        </p:nvSpPr>
        <p:spPr>
          <a:xfrm>
            <a:off x="5004048" y="0"/>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 – CER</a:t>
            </a:r>
          </a:p>
        </p:txBody>
      </p:sp>
    </p:spTree>
    <p:extLst>
      <p:ext uri="{BB962C8B-B14F-4D97-AF65-F5344CB8AC3E}">
        <p14:creationId xmlns:p14="http://schemas.microsoft.com/office/powerpoint/2010/main" val="309013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358779" y="627534"/>
            <a:ext cx="4760912" cy="3816424"/>
          </a:xfrm>
        </p:spPr>
        <p:txBody>
          <a:bodyPr>
            <a:noAutofit/>
          </a:bodyPr>
          <a:lstStyle/>
          <a:p>
            <a:pPr algn="just">
              <a:spcBef>
                <a:spcPts val="120"/>
              </a:spcBef>
            </a:pPr>
            <a:endParaRPr lang="es-ES" sz="500" dirty="0">
              <a:solidFill>
                <a:srgbClr val="313D47"/>
              </a:solidFill>
              <a:latin typeface="+mj-lt"/>
            </a:endParaRPr>
          </a:p>
          <a:p>
            <a:pPr lvl="1" algn="just">
              <a:spcBef>
                <a:spcPts val="120"/>
              </a:spcBef>
            </a:pPr>
            <a:endParaRPr lang="es-ES" sz="1200" dirty="0">
              <a:solidFill>
                <a:srgbClr val="313D47"/>
              </a:solidFill>
              <a:latin typeface="+mj-lt"/>
            </a:endParaRPr>
          </a:p>
          <a:p>
            <a:pPr lvl="1" algn="just">
              <a:spcBef>
                <a:spcPts val="120"/>
              </a:spcBef>
            </a:pPr>
            <a:endParaRPr lang="es-ES" sz="1200" dirty="0">
              <a:solidFill>
                <a:srgbClr val="313D47"/>
              </a:solidFill>
              <a:latin typeface="+mj-lt"/>
            </a:endParaRPr>
          </a:p>
          <a:p>
            <a:pPr algn="just">
              <a:spcBef>
                <a:spcPts val="120"/>
              </a:spcBef>
            </a:pPr>
            <a:endParaRPr lang="es-ES" sz="1500" dirty="0">
              <a:solidFill>
                <a:srgbClr val="313D47"/>
              </a:solidFill>
              <a:latin typeface="+mj-lt"/>
            </a:endParaRPr>
          </a:p>
        </p:txBody>
      </p:sp>
      <p:sp>
        <p:nvSpPr>
          <p:cNvPr id="2" name="título"/>
          <p:cNvSpPr>
            <a:spLocks noGrp="1"/>
          </p:cNvSpPr>
          <p:nvPr>
            <p:ph type="ctrTitle"/>
          </p:nvPr>
        </p:nvSpPr>
        <p:spPr>
          <a:xfrm>
            <a:off x="395536" y="1131590"/>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COEFICIENTE DE ESTABILIZACIÓN DE REFERENCIA (CER)</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5" name="texto">
            <a:extLst>
              <a:ext uri="{FF2B5EF4-FFF2-40B4-BE49-F238E27FC236}">
                <a16:creationId xmlns:a16="http://schemas.microsoft.com/office/drawing/2014/main" id="{75798F0A-5BAB-43AF-881E-0A96022B7542}"/>
              </a:ext>
            </a:extLst>
          </p:cNvPr>
          <p:cNvSpPr txBox="1">
            <a:spLocks/>
          </p:cNvSpPr>
          <p:nvPr/>
        </p:nvSpPr>
        <p:spPr>
          <a:xfrm>
            <a:off x="4358778" y="447514"/>
            <a:ext cx="4245669" cy="42484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AR" sz="1600" b="1" dirty="0">
                <a:solidFill>
                  <a:srgbClr val="E32D20"/>
                </a:solidFill>
                <a:latin typeface="+mj-lt"/>
              </a:rPr>
              <a:t>COEFICIENTE DE ESTABILIZACIÓN DE REFERENCIA (CER)</a:t>
            </a:r>
          </a:p>
          <a:p>
            <a:pPr algn="just">
              <a:spcBef>
                <a:spcPts val="120"/>
              </a:spcBef>
            </a:pPr>
            <a:endParaRPr lang="es-AR" sz="800" b="1" dirty="0">
              <a:solidFill>
                <a:srgbClr val="313D47"/>
              </a:solidFill>
              <a:latin typeface="+mj-lt"/>
            </a:endParaRPr>
          </a:p>
          <a:p>
            <a:pPr algn="just">
              <a:spcBef>
                <a:spcPts val="120"/>
              </a:spcBef>
            </a:pPr>
            <a:endParaRPr lang="es-AR" sz="800" b="1" dirty="0">
              <a:solidFill>
                <a:srgbClr val="313D47"/>
              </a:solidFill>
              <a:latin typeface="+mj-lt"/>
            </a:endParaRPr>
          </a:p>
          <a:p>
            <a:pPr algn="just">
              <a:spcBef>
                <a:spcPts val="120"/>
              </a:spcBef>
            </a:pPr>
            <a:r>
              <a:rPr lang="es-ES" sz="1400" b="1" dirty="0">
                <a:solidFill>
                  <a:srgbClr val="313D47"/>
                </a:solidFill>
                <a:latin typeface="+mj-lt"/>
              </a:rPr>
              <a:t>Dictamen </a:t>
            </a:r>
            <a:r>
              <a:rPr lang="es-ES" sz="1400" b="1" dirty="0" err="1">
                <a:solidFill>
                  <a:srgbClr val="313D47"/>
                </a:solidFill>
                <a:latin typeface="+mj-lt"/>
              </a:rPr>
              <a:t>N°</a:t>
            </a:r>
            <a:r>
              <a:rPr lang="es-ES" sz="1400" b="1" dirty="0">
                <a:solidFill>
                  <a:srgbClr val="313D47"/>
                </a:solidFill>
                <a:latin typeface="+mj-lt"/>
              </a:rPr>
              <a:t> 29/2009</a:t>
            </a:r>
            <a:r>
              <a:rPr lang="es-ES" sz="1400" dirty="0">
                <a:solidFill>
                  <a:srgbClr val="313D47"/>
                </a:solidFill>
                <a:latin typeface="+mj-lt"/>
              </a:rPr>
              <a:t>: la </a:t>
            </a:r>
            <a:r>
              <a:rPr lang="es-ES" sz="1400" dirty="0" err="1">
                <a:solidFill>
                  <a:srgbClr val="313D47"/>
                </a:solidFill>
                <a:latin typeface="+mj-lt"/>
              </a:rPr>
              <a:t>reexpresión</a:t>
            </a:r>
            <a:r>
              <a:rPr lang="es-ES" sz="1400" dirty="0">
                <a:solidFill>
                  <a:srgbClr val="313D47"/>
                </a:solidFill>
                <a:latin typeface="+mj-lt"/>
              </a:rPr>
              <a:t> del recupero de capital por aplicación del CER no se encuentra sujeta al IVA </a:t>
            </a:r>
            <a:r>
              <a:rPr lang="es-ES" sz="1400" dirty="0">
                <a:solidFill>
                  <a:srgbClr val="313D47"/>
                </a:solidFill>
                <a:latin typeface="+mj-lt"/>
                <a:sym typeface="Wingdings" panose="05000000000000000000" pitchFamily="2" charset="2"/>
              </a:rPr>
              <a:t> </a:t>
            </a:r>
            <a:r>
              <a:rPr lang="es-ES" sz="1400" dirty="0">
                <a:solidFill>
                  <a:srgbClr val="313D47"/>
                </a:solidFill>
                <a:latin typeface="+mj-lt"/>
              </a:rPr>
              <a:t>Principio de unicidad.</a:t>
            </a:r>
          </a:p>
          <a:p>
            <a:pPr algn="just">
              <a:spcBef>
                <a:spcPts val="120"/>
              </a:spcBef>
            </a:pPr>
            <a:endParaRPr lang="es-ES" sz="1400" dirty="0">
              <a:solidFill>
                <a:srgbClr val="313D47"/>
              </a:solidFill>
              <a:latin typeface="+mj-lt"/>
            </a:endParaRPr>
          </a:p>
          <a:p>
            <a:pPr marL="342900" indent="-342900" algn="just">
              <a:spcBef>
                <a:spcPts val="120"/>
              </a:spcBef>
              <a:buAutoNum type="alphaLcParenR"/>
            </a:pPr>
            <a:r>
              <a:rPr lang="es-ES" sz="1400" dirty="0">
                <a:solidFill>
                  <a:srgbClr val="313D47"/>
                </a:solidFill>
                <a:latin typeface="+mj-lt"/>
              </a:rPr>
              <a:t>La </a:t>
            </a:r>
            <a:r>
              <a:rPr lang="es-ES" sz="1400" dirty="0" err="1">
                <a:solidFill>
                  <a:srgbClr val="313D47"/>
                </a:solidFill>
                <a:latin typeface="+mj-lt"/>
              </a:rPr>
              <a:t>reexpresión</a:t>
            </a:r>
            <a:r>
              <a:rPr lang="es-ES" sz="1400" dirty="0">
                <a:solidFill>
                  <a:srgbClr val="313D47"/>
                </a:solidFill>
                <a:latin typeface="+mj-lt"/>
              </a:rPr>
              <a:t> se encontrará alcanzada en la medida que la operación principal sujeta a </a:t>
            </a:r>
            <a:r>
              <a:rPr lang="es-ES" sz="1400" dirty="0" err="1">
                <a:solidFill>
                  <a:srgbClr val="313D47"/>
                </a:solidFill>
                <a:latin typeface="+mj-lt"/>
              </a:rPr>
              <a:t>reexpresión</a:t>
            </a:r>
            <a:r>
              <a:rPr lang="es-ES" sz="1400" dirty="0">
                <a:solidFill>
                  <a:srgbClr val="313D47"/>
                </a:solidFill>
                <a:latin typeface="+mj-lt"/>
              </a:rPr>
              <a:t> se encuentre gravada. El reintegro de capital se encuentra fuera del objeto del IVA, por lo que su </a:t>
            </a:r>
            <a:r>
              <a:rPr lang="es-ES" sz="1400" dirty="0" err="1">
                <a:solidFill>
                  <a:srgbClr val="313D47"/>
                </a:solidFill>
                <a:latin typeface="+mj-lt"/>
              </a:rPr>
              <a:t>reexpresión</a:t>
            </a:r>
            <a:r>
              <a:rPr lang="es-ES" sz="1400" dirty="0">
                <a:solidFill>
                  <a:srgbClr val="313D47"/>
                </a:solidFill>
                <a:latin typeface="+mj-lt"/>
              </a:rPr>
              <a:t> tampoco está alcanzada.</a:t>
            </a:r>
          </a:p>
          <a:p>
            <a:pPr algn="just">
              <a:spcBef>
                <a:spcPts val="120"/>
              </a:spcBef>
            </a:pPr>
            <a:endParaRPr lang="es-ES" sz="1400" dirty="0">
              <a:solidFill>
                <a:srgbClr val="313D47"/>
              </a:solidFill>
              <a:latin typeface="+mj-lt"/>
            </a:endParaRPr>
          </a:p>
          <a:p>
            <a:pPr marL="342900" indent="-342900" algn="just">
              <a:spcBef>
                <a:spcPts val="120"/>
              </a:spcBef>
              <a:buAutoNum type="alphaLcParenR"/>
            </a:pPr>
            <a:r>
              <a:rPr lang="es-ES" sz="1400" dirty="0">
                <a:solidFill>
                  <a:srgbClr val="313D47"/>
                </a:solidFill>
                <a:latin typeface="+mj-lt"/>
              </a:rPr>
              <a:t>Las actualizaciones no constituyen por sí solas un hecho gravado sino que las mismas estarán alcanzadas cuando deriven de los supuestos que contempla el quinto párrafo del Artículo 10 en su apartado 2), es decir cuando corrijan el precio de una prestación gravada.</a:t>
            </a:r>
          </a:p>
          <a:p>
            <a:pPr algn="just">
              <a:spcBef>
                <a:spcPts val="120"/>
              </a:spcBef>
            </a:pPr>
            <a:endParaRPr lang="es-ES" sz="1400" dirty="0">
              <a:solidFill>
                <a:srgbClr val="313D47"/>
              </a:solidFill>
              <a:latin typeface="+mj-lt"/>
            </a:endParaRPr>
          </a:p>
          <a:p>
            <a:pPr algn="just">
              <a:spcBef>
                <a:spcPts val="120"/>
              </a:spcBef>
            </a:pPr>
            <a:endParaRPr lang="es-ES" sz="1400" b="1" i="0" dirty="0">
              <a:solidFill>
                <a:srgbClr val="313D47"/>
              </a:solidFill>
              <a:effectLst/>
              <a:latin typeface="+mj-lt"/>
            </a:endParaRPr>
          </a:p>
          <a:p>
            <a:pPr algn="just">
              <a:spcBef>
                <a:spcPts val="120"/>
              </a:spcBef>
            </a:pPr>
            <a:endParaRPr lang="es-ES" sz="1400" b="1" i="0" dirty="0">
              <a:solidFill>
                <a:srgbClr val="313D47"/>
              </a:solidFill>
              <a:effectLst/>
              <a:latin typeface="+mj-lt"/>
            </a:endParaRPr>
          </a:p>
          <a:p>
            <a:pPr algn="just">
              <a:spcBef>
                <a:spcPts val="120"/>
              </a:spcBef>
            </a:pPr>
            <a:endParaRPr lang="es-ES" sz="1400" b="1" dirty="0">
              <a:solidFill>
                <a:srgbClr val="313D47"/>
              </a:solidFill>
              <a:latin typeface="+mj-lt"/>
            </a:endParaRPr>
          </a:p>
          <a:p>
            <a:pPr algn="just">
              <a:spcBef>
                <a:spcPts val="120"/>
              </a:spcBef>
            </a:pPr>
            <a:endParaRPr lang="es-AR" sz="1400" b="1"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6" name="volanta">
            <a:extLst>
              <a:ext uri="{FF2B5EF4-FFF2-40B4-BE49-F238E27FC236}">
                <a16:creationId xmlns:a16="http://schemas.microsoft.com/office/drawing/2014/main" id="{7E9CABA1-8015-4288-ADBB-F861E63258C1}"/>
              </a:ext>
            </a:extLst>
          </p:cNvPr>
          <p:cNvSpPr txBox="1">
            <a:spLocks/>
          </p:cNvSpPr>
          <p:nvPr/>
        </p:nvSpPr>
        <p:spPr>
          <a:xfrm>
            <a:off x="5004048" y="0"/>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 AL VALOR AGREGADO (IVA) – CER</a:t>
            </a:r>
          </a:p>
        </p:txBody>
      </p:sp>
    </p:spTree>
    <p:extLst>
      <p:ext uri="{BB962C8B-B14F-4D97-AF65-F5344CB8AC3E}">
        <p14:creationId xmlns:p14="http://schemas.microsoft.com/office/powerpoint/2010/main" val="2742076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427984" y="555526"/>
            <a:ext cx="4608512" cy="4238679"/>
          </a:xfrm>
        </p:spPr>
        <p:txBody>
          <a:bodyPr>
            <a:noAutofit/>
          </a:bodyPr>
          <a:lstStyle/>
          <a:p>
            <a:pPr algn="just">
              <a:spcBef>
                <a:spcPts val="120"/>
              </a:spcBef>
            </a:pPr>
            <a:r>
              <a:rPr lang="es-AR" sz="1600" dirty="0">
                <a:solidFill>
                  <a:srgbClr val="313D47"/>
                </a:solidFill>
                <a:latin typeface="+mj-lt"/>
              </a:rPr>
              <a:t>La ley solo permite que el hecho imponible se perfeccione con la </a:t>
            </a:r>
            <a:r>
              <a:rPr lang="es-AR" sz="1600" u="sng" dirty="0">
                <a:solidFill>
                  <a:srgbClr val="313D47"/>
                </a:solidFill>
                <a:latin typeface="+mj-lt"/>
              </a:rPr>
              <a:t>percepción en el caso de incobrabilidades </a:t>
            </a:r>
            <a:r>
              <a:rPr lang="es-AR" sz="1600" dirty="0">
                <a:solidFill>
                  <a:srgbClr val="313D47"/>
                </a:solidFill>
                <a:latin typeface="+mj-lt"/>
              </a:rPr>
              <a:t>por locaciones de bienes inmuebles, una vez iniciadas las acciones judiciales.</a:t>
            </a:r>
          </a:p>
          <a:p>
            <a:pPr algn="just">
              <a:spcBef>
                <a:spcPts val="120"/>
              </a:spcBef>
            </a:pPr>
            <a:endParaRPr lang="es-AR" sz="1600" dirty="0">
              <a:solidFill>
                <a:srgbClr val="313D47"/>
              </a:solidFill>
              <a:latin typeface="+mj-lt"/>
            </a:endParaRPr>
          </a:p>
          <a:p>
            <a:pPr algn="just">
              <a:spcBef>
                <a:spcPts val="120"/>
              </a:spcBef>
            </a:pPr>
            <a:r>
              <a:rPr lang="es-AR" sz="1600" dirty="0">
                <a:solidFill>
                  <a:srgbClr val="313D47"/>
                </a:solidFill>
                <a:latin typeface="+mj-lt"/>
              </a:rPr>
              <a:t>Casos en que la Ley permite que el impuesto se ingrese con la percepción del precio:</a:t>
            </a:r>
          </a:p>
          <a:p>
            <a:pPr algn="just">
              <a:spcBef>
                <a:spcPts val="120"/>
              </a:spcBef>
            </a:pPr>
            <a:endParaRPr lang="es-AR" sz="500" dirty="0">
              <a:solidFill>
                <a:srgbClr val="313D47"/>
              </a:solidFill>
              <a:latin typeface="+mj-lt"/>
            </a:endParaRPr>
          </a:p>
          <a:p>
            <a:pPr marL="285750" indent="-285750" algn="just">
              <a:spcBef>
                <a:spcPts val="120"/>
              </a:spcBef>
              <a:buFont typeface="Arial" panose="020B0604020202020204" pitchFamily="34" charset="0"/>
              <a:buChar char="•"/>
            </a:pPr>
            <a:r>
              <a:rPr lang="es-AR" sz="1600" dirty="0">
                <a:solidFill>
                  <a:srgbClr val="313D47"/>
                </a:solidFill>
                <a:latin typeface="+mj-lt"/>
              </a:rPr>
              <a:t>Provisión de </a:t>
            </a:r>
            <a:r>
              <a:rPr lang="es-ES" sz="1600" dirty="0">
                <a:solidFill>
                  <a:srgbClr val="313D47"/>
                </a:solidFill>
                <a:latin typeface="+mj-lt"/>
              </a:rPr>
              <a:t>agua regulada por medidor a consumidores finales, en domicilios destinados exclusivamente a vivienda. </a:t>
            </a:r>
          </a:p>
          <a:p>
            <a:pPr algn="just">
              <a:spcBef>
                <a:spcPts val="120"/>
              </a:spcBef>
            </a:pPr>
            <a:endParaRPr lang="es-ES" sz="1050" dirty="0">
              <a:solidFill>
                <a:srgbClr val="313D47"/>
              </a:solidFill>
              <a:latin typeface="+mj-lt"/>
            </a:endParaRPr>
          </a:p>
          <a:p>
            <a:pPr marL="285750" indent="-285750" algn="just">
              <a:spcBef>
                <a:spcPts val="120"/>
              </a:spcBef>
              <a:buFont typeface="Arial" panose="020B0604020202020204" pitchFamily="34" charset="0"/>
              <a:buChar char="•"/>
            </a:pPr>
            <a:r>
              <a:rPr lang="es-ES" sz="1600" dirty="0">
                <a:solidFill>
                  <a:srgbClr val="313D47"/>
                </a:solidFill>
                <a:latin typeface="+mj-lt"/>
              </a:rPr>
              <a:t>Servicios cloacales, de desagües o de provisión de agua corriente, regulados por tasas o tarifas fijadas (…), si se tratara de prestaciones efectuadas a consumidores finales, en domicilios destinados exclusivamente a vivienda.</a:t>
            </a:r>
            <a:endParaRPr lang="es-AR" sz="1600" dirty="0">
              <a:solidFill>
                <a:srgbClr val="313D47"/>
              </a:solidFill>
              <a:latin typeface="+mj-lt"/>
            </a:endParaRPr>
          </a:p>
        </p:txBody>
      </p:sp>
      <p:sp>
        <p:nvSpPr>
          <p:cNvPr id="4" name="volanta">
            <a:extLst>
              <a:ext uri="{FF2B5EF4-FFF2-40B4-BE49-F238E27FC236}">
                <a16:creationId xmlns:a16="http://schemas.microsoft.com/office/drawing/2014/main" id="{F7F23423-0055-4256-8690-B617D94A057F}"/>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INCOBRABILIDAD</a:t>
            </a:r>
          </a:p>
        </p:txBody>
      </p:sp>
      <p:sp>
        <p:nvSpPr>
          <p:cNvPr id="7" name="título">
            <a:extLst>
              <a:ext uri="{FF2B5EF4-FFF2-40B4-BE49-F238E27FC236}">
                <a16:creationId xmlns:a16="http://schemas.microsoft.com/office/drawing/2014/main" id="{D70C0D25-0EF1-4E97-B469-4A176AAAF3E2}"/>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a:solidFill>
                  <a:schemeClr val="bg1"/>
                </a:solidFill>
              </a:rPr>
            </a:br>
            <a:r>
              <a:rPr lang="es-AR" sz="2000" b="1">
                <a:solidFill>
                  <a:schemeClr val="bg1"/>
                </a:solidFill>
              </a:rPr>
              <a:t>IMPUESTO AL VALOR AGREGADO</a:t>
            </a:r>
            <a:br>
              <a:rPr lang="es-AR" sz="2000" b="1">
                <a:solidFill>
                  <a:schemeClr val="bg1"/>
                </a:solidFill>
              </a:rPr>
            </a:br>
            <a:br>
              <a:rPr lang="es-AR" sz="2000" b="1">
                <a:solidFill>
                  <a:schemeClr val="bg1"/>
                </a:solidFill>
              </a:rPr>
            </a:br>
            <a:r>
              <a:rPr lang="es-AR" sz="2000" b="1">
                <a:solidFill>
                  <a:schemeClr val="bg1"/>
                </a:solidFill>
              </a:rPr>
              <a:t>INCOBRABILIDAD</a:t>
            </a:r>
            <a:endParaRPr lang="es-AR" sz="2000" dirty="0">
              <a:solidFill>
                <a:schemeClr val="bg1"/>
              </a:solidFill>
            </a:endParaRPr>
          </a:p>
        </p:txBody>
      </p:sp>
    </p:spTree>
    <p:extLst>
      <p:ext uri="{BB962C8B-B14F-4D97-AF65-F5344CB8AC3E}">
        <p14:creationId xmlns:p14="http://schemas.microsoft.com/office/powerpoint/2010/main" val="3891587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o"/>
          <p:cNvSpPr>
            <a:spLocks noGrp="1"/>
          </p:cNvSpPr>
          <p:nvPr>
            <p:ph type="subTitle" idx="1"/>
          </p:nvPr>
        </p:nvSpPr>
        <p:spPr>
          <a:xfrm>
            <a:off x="4358779" y="627534"/>
            <a:ext cx="4760912" cy="3816424"/>
          </a:xfrm>
        </p:spPr>
        <p:txBody>
          <a:bodyPr>
            <a:noAutofit/>
          </a:bodyPr>
          <a:lstStyle/>
          <a:p>
            <a:pPr algn="just">
              <a:spcBef>
                <a:spcPts val="120"/>
              </a:spcBef>
            </a:pPr>
            <a:endParaRPr lang="es-ES" sz="500" dirty="0">
              <a:solidFill>
                <a:srgbClr val="313D47"/>
              </a:solidFill>
              <a:latin typeface="+mj-lt"/>
            </a:endParaRPr>
          </a:p>
          <a:p>
            <a:pPr lvl="1" algn="just">
              <a:spcBef>
                <a:spcPts val="120"/>
              </a:spcBef>
            </a:pPr>
            <a:endParaRPr lang="es-ES" sz="1200" dirty="0">
              <a:solidFill>
                <a:srgbClr val="313D47"/>
              </a:solidFill>
              <a:latin typeface="+mj-lt"/>
            </a:endParaRPr>
          </a:p>
          <a:p>
            <a:pPr lvl="1" algn="just">
              <a:spcBef>
                <a:spcPts val="120"/>
              </a:spcBef>
            </a:pPr>
            <a:endParaRPr lang="es-ES" sz="1200" dirty="0">
              <a:solidFill>
                <a:srgbClr val="313D47"/>
              </a:solidFill>
              <a:latin typeface="+mj-lt"/>
            </a:endParaRPr>
          </a:p>
          <a:p>
            <a:pPr algn="just">
              <a:spcBef>
                <a:spcPts val="120"/>
              </a:spcBef>
            </a:pPr>
            <a:endParaRPr lang="es-ES" sz="1500" dirty="0">
              <a:solidFill>
                <a:srgbClr val="313D47"/>
              </a:solidFill>
              <a:latin typeface="+mj-lt"/>
            </a:endParaRPr>
          </a:p>
        </p:txBody>
      </p:sp>
      <p:sp>
        <p:nvSpPr>
          <p:cNvPr id="2" name="título"/>
          <p:cNvSpPr>
            <a:spLocks noGrp="1"/>
          </p:cNvSpPr>
          <p:nvPr>
            <p:ph type="ctrTitle"/>
          </p:nvPr>
        </p:nvSpPr>
        <p:spPr>
          <a:xfrm>
            <a:off x="395536" y="1383618"/>
            <a:ext cx="3096344" cy="1152128"/>
          </a:xfrm>
        </p:spPr>
        <p:txBody>
          <a:bodyPr anchor="t" anchorCtr="0">
            <a:noAutofit/>
          </a:body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INCOBRABILIDAD</a:t>
            </a:r>
            <a:endParaRPr lang="es-AR" sz="2000" dirty="0">
              <a:solidFill>
                <a:schemeClr val="bg1"/>
              </a:solidFill>
            </a:endParaRPr>
          </a:p>
        </p:txBody>
      </p:sp>
      <p:sp>
        <p:nvSpPr>
          <p:cNvPr id="4" name="volanta">
            <a:extLst>
              <a:ext uri="{FF2B5EF4-FFF2-40B4-BE49-F238E27FC236}">
                <a16:creationId xmlns:a16="http://schemas.microsoft.com/office/drawing/2014/main" id="{51552C1A-863F-46C2-9F93-CC86C29DACCD}"/>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endParaRPr lang="es-ES" sz="1100" dirty="0">
              <a:solidFill>
                <a:schemeClr val="bg1">
                  <a:lumMod val="50000"/>
                </a:schemeClr>
              </a:solidFill>
              <a:latin typeface="+mj-lt"/>
            </a:endParaRPr>
          </a:p>
        </p:txBody>
      </p:sp>
      <p:sp>
        <p:nvSpPr>
          <p:cNvPr id="6" name="texto">
            <a:extLst>
              <a:ext uri="{FF2B5EF4-FFF2-40B4-BE49-F238E27FC236}">
                <a16:creationId xmlns:a16="http://schemas.microsoft.com/office/drawing/2014/main" id="{B4304E44-CF1A-401D-AEA2-09C5EF3BEBE7}"/>
              </a:ext>
            </a:extLst>
          </p:cNvPr>
          <p:cNvSpPr txBox="1">
            <a:spLocks/>
          </p:cNvSpPr>
          <p:nvPr/>
        </p:nvSpPr>
        <p:spPr>
          <a:xfrm>
            <a:off x="4502795" y="195486"/>
            <a:ext cx="4472880" cy="38029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Bef>
                <a:spcPts val="120"/>
              </a:spcBef>
            </a:pPr>
            <a:r>
              <a:rPr lang="es-AR" sz="1400" b="1" dirty="0">
                <a:solidFill>
                  <a:srgbClr val="313D47"/>
                </a:solidFill>
                <a:latin typeface="+mj-lt"/>
              </a:rPr>
              <a:t>¿Puede considerarse un crédito incobrable como un descuento, bonificación, quita o rescisión (Art. 12 inciso b) Ley)? </a:t>
            </a:r>
          </a:p>
          <a:p>
            <a:pPr algn="just">
              <a:spcBef>
                <a:spcPts val="120"/>
              </a:spcBef>
            </a:pPr>
            <a:endParaRPr lang="es-AR" sz="800" dirty="0">
              <a:solidFill>
                <a:srgbClr val="313D47"/>
              </a:solidFill>
              <a:latin typeface="+mj-lt"/>
            </a:endParaRPr>
          </a:p>
          <a:p>
            <a:pPr algn="just">
              <a:spcBef>
                <a:spcPts val="120"/>
              </a:spcBef>
            </a:pPr>
            <a:r>
              <a:rPr lang="es-AR" sz="1300" dirty="0">
                <a:solidFill>
                  <a:srgbClr val="313D47"/>
                </a:solidFill>
                <a:latin typeface="+mj-lt"/>
              </a:rPr>
              <a:t>En interpretación de la AFIP y los antecedentes jurisprudenciales, un </a:t>
            </a:r>
            <a:r>
              <a:rPr lang="es-AR" sz="1300" u="sng" dirty="0">
                <a:solidFill>
                  <a:srgbClr val="313D47"/>
                </a:solidFill>
                <a:latin typeface="+mj-lt"/>
              </a:rPr>
              <a:t>crédito incobrable no tiene la naturaleza de descuento, bonificación, quita o rescisión según el Art. 12 inciso b) por lo que no sería procedente la emisión de notas de crédito y cómputo de crédito fiscal</a:t>
            </a:r>
            <a:r>
              <a:rPr lang="es-AR" sz="1300" dirty="0">
                <a:solidFill>
                  <a:srgbClr val="313D47"/>
                </a:solidFill>
                <a:latin typeface="+mj-lt"/>
              </a:rPr>
              <a:t>: (i) se perdería el derecho al cobro de un crédito anulándose una operación que realmente existió; (</a:t>
            </a:r>
            <a:r>
              <a:rPr lang="es-AR" sz="1300" dirty="0" err="1">
                <a:solidFill>
                  <a:srgbClr val="313D47"/>
                </a:solidFill>
                <a:latin typeface="+mj-lt"/>
              </a:rPr>
              <a:t>ii</a:t>
            </a:r>
            <a:r>
              <a:rPr lang="es-AR" sz="1300" dirty="0">
                <a:solidFill>
                  <a:srgbClr val="313D47"/>
                </a:solidFill>
                <a:latin typeface="+mj-lt"/>
              </a:rPr>
              <a:t>) no se trata de una disolución del vínculo entre las partes por mutuo acuerdo.</a:t>
            </a:r>
          </a:p>
          <a:p>
            <a:pPr algn="just">
              <a:spcBef>
                <a:spcPts val="120"/>
              </a:spcBef>
            </a:pPr>
            <a:endParaRPr lang="es-AR" sz="800" dirty="0">
              <a:solidFill>
                <a:srgbClr val="313D47"/>
              </a:solidFill>
              <a:latin typeface="+mj-lt"/>
            </a:endParaRPr>
          </a:p>
          <a:p>
            <a:pPr algn="just">
              <a:spcBef>
                <a:spcPts val="120"/>
              </a:spcBef>
            </a:pPr>
            <a:r>
              <a:rPr lang="es-AR" sz="1300" dirty="0">
                <a:solidFill>
                  <a:srgbClr val="313D47"/>
                </a:solidFill>
                <a:latin typeface="+mj-lt"/>
              </a:rPr>
              <a:t>Por lo tanto, no existe sustento en la norma actual para computar créditos fiscales que ajusten los débitos oportunamente ingresados. </a:t>
            </a:r>
          </a:p>
          <a:p>
            <a:pPr algn="just">
              <a:spcBef>
                <a:spcPts val="120"/>
              </a:spcBef>
            </a:pPr>
            <a:endParaRPr lang="es-AR" sz="800" dirty="0">
              <a:solidFill>
                <a:srgbClr val="313D47"/>
              </a:solidFill>
              <a:latin typeface="+mj-lt"/>
            </a:endParaRPr>
          </a:p>
          <a:p>
            <a:pPr algn="just">
              <a:spcBef>
                <a:spcPts val="120"/>
              </a:spcBef>
            </a:pPr>
            <a:r>
              <a:rPr lang="es-ES" sz="1300" dirty="0">
                <a:solidFill>
                  <a:srgbClr val="313D47"/>
                </a:solidFill>
                <a:latin typeface="+mj-lt"/>
              </a:rPr>
              <a:t>* La falta de recupero del crédito fiscal por las incobrabilidades transforma un impuesto indirecto en directo por frenar la traslación del tributo en el sujeto perjudicado por la incobrabilidad.</a:t>
            </a:r>
          </a:p>
          <a:p>
            <a:pPr algn="just">
              <a:spcBef>
                <a:spcPts val="120"/>
              </a:spcBef>
            </a:pPr>
            <a:endParaRPr lang="es-ES" sz="800" dirty="0">
              <a:solidFill>
                <a:srgbClr val="313D47"/>
              </a:solidFill>
              <a:latin typeface="+mj-lt"/>
            </a:endParaRPr>
          </a:p>
          <a:p>
            <a:pPr algn="just">
              <a:spcBef>
                <a:spcPts val="120"/>
              </a:spcBef>
            </a:pPr>
            <a:r>
              <a:rPr lang="es-ES" sz="1300" dirty="0">
                <a:solidFill>
                  <a:srgbClr val="313D47"/>
                </a:solidFill>
                <a:latin typeface="+mj-lt"/>
              </a:rPr>
              <a:t>* El impuesto tiene un doble carácter económico y financiero y la consideración de bonificaciones, quitas y descuentos debería incluir las incobrabilidades, siempre que estén respaldadas.</a:t>
            </a:r>
            <a:endParaRPr lang="es-AR" sz="1300" dirty="0">
              <a:solidFill>
                <a:srgbClr val="313D47"/>
              </a:solidFill>
              <a:latin typeface="+mj-lt"/>
            </a:endParaRPr>
          </a:p>
        </p:txBody>
      </p:sp>
      <p:sp>
        <p:nvSpPr>
          <p:cNvPr id="7" name="volanta">
            <a:extLst>
              <a:ext uri="{FF2B5EF4-FFF2-40B4-BE49-F238E27FC236}">
                <a16:creationId xmlns:a16="http://schemas.microsoft.com/office/drawing/2014/main" id="{23B4ACA1-58E2-42F3-AD7C-635BAECFD20C}"/>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INCOBRABILIDAD</a:t>
            </a:r>
          </a:p>
        </p:txBody>
      </p:sp>
    </p:spTree>
    <p:extLst>
      <p:ext uri="{BB962C8B-B14F-4D97-AF65-F5344CB8AC3E}">
        <p14:creationId xmlns:p14="http://schemas.microsoft.com/office/powerpoint/2010/main" val="1398209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ítulo"/>
          <p:cNvSpPr>
            <a:spLocks noGrp="1"/>
          </p:cNvSpPr>
          <p:nvPr>
            <p:ph type="ctrTitle"/>
          </p:nvPr>
        </p:nvSpPr>
        <p:spPr>
          <a:xfrm>
            <a:off x="755576" y="2067694"/>
            <a:ext cx="3096344" cy="1152128"/>
          </a:xfrm>
        </p:spPr>
        <p:txBody>
          <a:bodyPr anchor="t" anchorCtr="0">
            <a:noAutofit/>
          </a:bodyPr>
          <a:lstStyle/>
          <a:p>
            <a:r>
              <a:rPr lang="es-AR" sz="2000" b="1" dirty="0">
                <a:solidFill>
                  <a:schemeClr val="bg1"/>
                </a:solidFill>
              </a:rPr>
              <a:t>ANTECEDENTES</a:t>
            </a:r>
            <a:br>
              <a:rPr lang="es-AR" sz="2000" b="1" dirty="0">
                <a:solidFill>
                  <a:schemeClr val="bg1"/>
                </a:solidFill>
              </a:rPr>
            </a:br>
            <a:r>
              <a:rPr lang="es-AR" sz="2000" b="1" dirty="0">
                <a:solidFill>
                  <a:schemeClr val="bg1"/>
                </a:solidFill>
              </a:rPr>
              <a:t>DEDUCCIÓN DE INCOBRABLES</a:t>
            </a:r>
            <a:endParaRPr lang="es-AR" sz="2000" dirty="0">
              <a:solidFill>
                <a:schemeClr val="bg1"/>
              </a:solidFill>
            </a:endParaRPr>
          </a:p>
        </p:txBody>
      </p:sp>
      <p:sp>
        <p:nvSpPr>
          <p:cNvPr id="4" name="volanta">
            <a:extLst>
              <a:ext uri="{FF2B5EF4-FFF2-40B4-BE49-F238E27FC236}">
                <a16:creationId xmlns:a16="http://schemas.microsoft.com/office/drawing/2014/main" id="{CEED0B3F-13A1-4F66-96E5-FCD736EDC007}"/>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INCOBRABILIDAD</a:t>
            </a:r>
          </a:p>
        </p:txBody>
      </p:sp>
      <p:graphicFrame>
        <p:nvGraphicFramePr>
          <p:cNvPr id="7" name="Tabla 7">
            <a:extLst>
              <a:ext uri="{FF2B5EF4-FFF2-40B4-BE49-F238E27FC236}">
                <a16:creationId xmlns:a16="http://schemas.microsoft.com/office/drawing/2014/main" id="{3553CBC0-CB15-47B9-8AAA-23F035C8A902}"/>
              </a:ext>
            </a:extLst>
          </p:cNvPr>
          <p:cNvGraphicFramePr>
            <a:graphicFrameLocks noGrp="1"/>
          </p:cNvGraphicFramePr>
          <p:nvPr>
            <p:extLst>
              <p:ext uri="{D42A27DB-BD31-4B8C-83A1-F6EECF244321}">
                <p14:modId xmlns:p14="http://schemas.microsoft.com/office/powerpoint/2010/main" val="4214133550"/>
              </p:ext>
            </p:extLst>
          </p:nvPr>
        </p:nvGraphicFramePr>
        <p:xfrm>
          <a:off x="4427984" y="331147"/>
          <a:ext cx="4590764" cy="4754880"/>
        </p:xfrm>
        <a:graphic>
          <a:graphicData uri="http://schemas.openxmlformats.org/drawingml/2006/table">
            <a:tbl>
              <a:tblPr firstRow="1" bandRow="1">
                <a:tableStyleId>{72833802-FEF1-4C79-8D5D-14CF1EAF98D9}</a:tableStyleId>
              </a:tblPr>
              <a:tblGrid>
                <a:gridCol w="1084553">
                  <a:extLst>
                    <a:ext uri="{9D8B030D-6E8A-4147-A177-3AD203B41FA5}">
                      <a16:colId xmlns:a16="http://schemas.microsoft.com/office/drawing/2014/main" val="1964312851"/>
                    </a:ext>
                  </a:extLst>
                </a:gridCol>
                <a:gridCol w="3506211">
                  <a:extLst>
                    <a:ext uri="{9D8B030D-6E8A-4147-A177-3AD203B41FA5}">
                      <a16:colId xmlns:a16="http://schemas.microsoft.com/office/drawing/2014/main" val="3715955528"/>
                    </a:ext>
                  </a:extLst>
                </a:gridCol>
              </a:tblGrid>
              <a:tr h="360040">
                <a:tc>
                  <a:txBody>
                    <a:bodyPr/>
                    <a:lstStyle/>
                    <a:p>
                      <a:r>
                        <a:rPr lang="es-AR" dirty="0"/>
                        <a:t>Caso</a:t>
                      </a:r>
                    </a:p>
                  </a:txBody>
                  <a:tcPr>
                    <a:solidFill>
                      <a:srgbClr val="E32D20"/>
                    </a:solidFill>
                  </a:tcPr>
                </a:tc>
                <a:tc>
                  <a:txBody>
                    <a:bodyPr/>
                    <a:lstStyle/>
                    <a:p>
                      <a:r>
                        <a:rPr lang="es-AR" dirty="0"/>
                        <a:t>Conclusión</a:t>
                      </a:r>
                    </a:p>
                  </a:txBody>
                  <a:tcPr>
                    <a:solidFill>
                      <a:srgbClr val="E32D20"/>
                    </a:solidFill>
                  </a:tcPr>
                </a:tc>
                <a:extLst>
                  <a:ext uri="{0D108BD9-81ED-4DB2-BD59-A6C34878D82A}">
                    <a16:rowId xmlns:a16="http://schemas.microsoft.com/office/drawing/2014/main" val="2246124145"/>
                  </a:ext>
                </a:extLst>
              </a:tr>
              <a:tr h="593225">
                <a:tc>
                  <a:txBody>
                    <a:bodyPr/>
                    <a:lstStyle/>
                    <a:p>
                      <a:r>
                        <a:rPr lang="es-AR" sz="1200" b="1" kern="1200" dirty="0">
                          <a:solidFill>
                            <a:srgbClr val="313D47"/>
                          </a:solidFill>
                        </a:rPr>
                        <a:t>Dictamen DAT 73/2001 (2/11/2001)</a:t>
                      </a:r>
                      <a:endParaRPr lang="es-AR" sz="1200" dirty="0"/>
                    </a:p>
                  </a:txBody>
                  <a:tcPr/>
                </a:tc>
                <a:tc>
                  <a:txBody>
                    <a:bodyPr/>
                    <a:lstStyle/>
                    <a:p>
                      <a:pPr marL="0" algn="l" defTabSz="914400" rtl="0" eaLnBrk="1" latinLnBrk="0" hangingPunct="1"/>
                      <a:r>
                        <a:rPr lang="es-AR" sz="1200" kern="1200" dirty="0">
                          <a:solidFill>
                            <a:srgbClr val="313D47"/>
                          </a:solidFill>
                          <a:latin typeface="+mn-lt"/>
                          <a:ea typeface="+mn-ea"/>
                          <a:cs typeface="+mn-cs"/>
                        </a:rPr>
                        <a:t>La incobrabilidad no es un hecho generador de CF</a:t>
                      </a:r>
                    </a:p>
                  </a:txBody>
                  <a:tcPr/>
                </a:tc>
                <a:extLst>
                  <a:ext uri="{0D108BD9-81ED-4DB2-BD59-A6C34878D82A}">
                    <a16:rowId xmlns:a16="http://schemas.microsoft.com/office/drawing/2014/main" val="1237505911"/>
                  </a:ext>
                </a:extLst>
              </a:tr>
              <a:tr h="770481">
                <a:tc>
                  <a:txBody>
                    <a:bodyPr/>
                    <a:lstStyle/>
                    <a:p>
                      <a:r>
                        <a:rPr lang="es-ES" sz="1200" b="1" kern="1200" dirty="0">
                          <a:solidFill>
                            <a:srgbClr val="313D47"/>
                          </a:solidFill>
                        </a:rPr>
                        <a:t>Farías, Ubaldo A. s/apelación – IVA TFN Sala “B” (28/6/1999)</a:t>
                      </a:r>
                      <a:endParaRPr lang="es-AR" sz="1200" dirty="0"/>
                    </a:p>
                  </a:txBody>
                  <a:tcPr/>
                </a:tc>
                <a:tc>
                  <a:txBody>
                    <a:bodyPr/>
                    <a:lstStyle/>
                    <a:p>
                      <a:pPr marL="0" algn="l" defTabSz="914400" rtl="0" eaLnBrk="1" latinLnBrk="0" hangingPunct="1"/>
                      <a:r>
                        <a:rPr lang="es-AR" sz="1200" kern="1200" dirty="0">
                          <a:solidFill>
                            <a:srgbClr val="313D47"/>
                          </a:solidFill>
                          <a:latin typeface="+mn-lt"/>
                          <a:ea typeface="+mn-ea"/>
                          <a:cs typeface="+mn-cs"/>
                        </a:rPr>
                        <a:t>La deducción de incobrables del impuesto a las ganancias no fue recogida en la ley del IVA.</a:t>
                      </a:r>
                    </a:p>
                  </a:txBody>
                  <a:tcPr/>
                </a:tc>
                <a:extLst>
                  <a:ext uri="{0D108BD9-81ED-4DB2-BD59-A6C34878D82A}">
                    <a16:rowId xmlns:a16="http://schemas.microsoft.com/office/drawing/2014/main" val="1550130023"/>
                  </a:ext>
                </a:extLst>
              </a:tr>
              <a:tr h="922795">
                <a:tc>
                  <a:txBody>
                    <a:bodyPr/>
                    <a:lstStyle/>
                    <a:p>
                      <a:r>
                        <a:rPr lang="es-AR" sz="1200" b="1" kern="1200" dirty="0" err="1">
                          <a:solidFill>
                            <a:srgbClr val="313D47"/>
                          </a:solidFill>
                        </a:rPr>
                        <a:t>Atelco</a:t>
                      </a:r>
                      <a:r>
                        <a:rPr lang="es-AR" sz="1200" b="1" kern="1200" dirty="0">
                          <a:solidFill>
                            <a:srgbClr val="313D47"/>
                          </a:solidFill>
                        </a:rPr>
                        <a:t> SA s/recurso de apelación – IVA TFN Sala “A” (08/02/2005)</a:t>
                      </a:r>
                      <a:endParaRPr lang="es-AR" sz="1200" dirty="0"/>
                    </a:p>
                  </a:txBody>
                  <a:tcPr/>
                </a:tc>
                <a:tc>
                  <a:txBody>
                    <a:bodyPr/>
                    <a:lstStyle/>
                    <a:p>
                      <a:r>
                        <a:rPr lang="es-AR" sz="1200" kern="1200" dirty="0">
                          <a:solidFill>
                            <a:srgbClr val="313D47"/>
                          </a:solidFill>
                          <a:latin typeface="+mn-lt"/>
                          <a:ea typeface="+mn-ea"/>
                          <a:cs typeface="+mn-cs"/>
                        </a:rPr>
                        <a:t>Una incobrabilidad no responde a </a:t>
                      </a:r>
                      <a:r>
                        <a:rPr lang="es-ES" sz="1200" kern="1200" dirty="0">
                          <a:solidFill>
                            <a:srgbClr val="313D47"/>
                          </a:solidFill>
                          <a:latin typeface="+mn-lt"/>
                          <a:ea typeface="+mn-ea"/>
                          <a:cs typeface="+mn-cs"/>
                        </a:rPr>
                        <a:t>bonificaciones, descuentos y demás rebajas realizadas con carácter general y que la práctica comercial considera como correcciones al precio de venta original.</a:t>
                      </a:r>
                      <a:endParaRPr lang="es-AR" sz="1200" kern="1200" dirty="0">
                        <a:solidFill>
                          <a:srgbClr val="313D47"/>
                        </a:solidFill>
                        <a:latin typeface="+mn-lt"/>
                        <a:ea typeface="+mn-ea"/>
                        <a:cs typeface="+mn-cs"/>
                      </a:endParaRPr>
                    </a:p>
                  </a:txBody>
                  <a:tcPr/>
                </a:tc>
                <a:extLst>
                  <a:ext uri="{0D108BD9-81ED-4DB2-BD59-A6C34878D82A}">
                    <a16:rowId xmlns:a16="http://schemas.microsoft.com/office/drawing/2014/main" val="1104563095"/>
                  </a:ext>
                </a:extLst>
              </a:tr>
              <a:tr h="1087579">
                <a:tc>
                  <a:txBody>
                    <a:bodyPr/>
                    <a:lstStyle/>
                    <a:p>
                      <a:r>
                        <a:rPr lang="es-ES" sz="1200" b="1" kern="1200" dirty="0">
                          <a:solidFill>
                            <a:srgbClr val="313D47"/>
                          </a:solidFill>
                        </a:rPr>
                        <a:t>Celulosa Campana S.A. – CSJN 226/2013 (3/3/2015)</a:t>
                      </a:r>
                      <a:endParaRPr lang="es-AR" sz="1200" dirty="0"/>
                    </a:p>
                  </a:txBody>
                  <a:tcPr/>
                </a:tc>
                <a:tc>
                  <a:txBody>
                    <a:bodyPr/>
                    <a:lstStyle/>
                    <a:p>
                      <a:r>
                        <a:rPr lang="es-ES" sz="1200" kern="1200" dirty="0">
                          <a:solidFill>
                            <a:srgbClr val="313D47"/>
                          </a:solidFill>
                        </a:rPr>
                        <a:t>“Ante la claridad de las aludidas normas, no es argumento válido sostener que excluir del IVA a las quitas concursales afectaría la neutralidad del tributo. (…) La extensión analógica de la definición de base imponible (…) es inadmisible pues se encuentra en pugna con el principio constitucional de legalidad del tributo”.</a:t>
                      </a:r>
                      <a:endParaRPr lang="es-AR" sz="1200" dirty="0"/>
                    </a:p>
                  </a:txBody>
                  <a:tcPr/>
                </a:tc>
                <a:extLst>
                  <a:ext uri="{0D108BD9-81ED-4DB2-BD59-A6C34878D82A}">
                    <a16:rowId xmlns:a16="http://schemas.microsoft.com/office/drawing/2014/main" val="77603397"/>
                  </a:ext>
                </a:extLst>
              </a:tr>
            </a:tbl>
          </a:graphicData>
        </a:graphic>
      </p:graphicFrame>
    </p:spTree>
    <p:extLst>
      <p:ext uri="{BB962C8B-B14F-4D97-AF65-F5344CB8AC3E}">
        <p14:creationId xmlns:p14="http://schemas.microsoft.com/office/powerpoint/2010/main" val="4018166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volanta"/>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BASE IMPONIBLE</a:t>
            </a:r>
          </a:p>
        </p:txBody>
      </p:sp>
      <p:sp>
        <p:nvSpPr>
          <p:cNvPr id="7" name="número"/>
          <p:cNvSpPr txBox="1">
            <a:spLocks/>
          </p:cNvSpPr>
          <p:nvPr/>
        </p:nvSpPr>
        <p:spPr>
          <a:xfrm>
            <a:off x="1403648" y="1328418"/>
            <a:ext cx="288031" cy="30722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120"/>
              </a:spcBef>
            </a:pPr>
            <a:r>
              <a:rPr lang="es-AR" sz="1600" b="1" dirty="0">
                <a:solidFill>
                  <a:srgbClr val="313D47"/>
                </a:solidFill>
                <a:latin typeface="+mj-lt"/>
              </a:rPr>
              <a:t>3</a:t>
            </a:r>
            <a:endParaRPr lang="es-AR" sz="1600" dirty="0">
              <a:solidFill>
                <a:srgbClr val="313D47"/>
              </a:solidFill>
              <a:latin typeface="+mj-lt"/>
            </a:endParaRPr>
          </a:p>
        </p:txBody>
      </p:sp>
      <p:sp>
        <p:nvSpPr>
          <p:cNvPr id="3" name="texto"/>
          <p:cNvSpPr>
            <a:spLocks noGrp="1"/>
          </p:cNvSpPr>
          <p:nvPr>
            <p:ph type="subTitle" idx="1"/>
          </p:nvPr>
        </p:nvSpPr>
        <p:spPr>
          <a:xfrm>
            <a:off x="3707904" y="371277"/>
            <a:ext cx="5184576" cy="4248472"/>
          </a:xfrm>
        </p:spPr>
        <p:txBody>
          <a:bodyPr>
            <a:noAutofit/>
          </a:bodyPr>
          <a:lstStyle/>
          <a:p>
            <a:pPr>
              <a:spcBef>
                <a:spcPts val="120"/>
              </a:spcBef>
            </a:pPr>
            <a:r>
              <a:rPr lang="es-AR" sz="2000" b="1" dirty="0">
                <a:solidFill>
                  <a:srgbClr val="E32D20"/>
                </a:solidFill>
                <a:latin typeface="+mj-lt"/>
              </a:rPr>
              <a:t>ASPECTOS VINCULADOS CON LA DETERMINACIÓN DE LA BASE IMPONIBLE DE AMBOS IMPUESTOS</a:t>
            </a:r>
          </a:p>
          <a:p>
            <a:pPr algn="just">
              <a:spcBef>
                <a:spcPts val="120"/>
              </a:spcBef>
            </a:pPr>
            <a:endParaRPr lang="es-AR" sz="800" b="1" dirty="0">
              <a:solidFill>
                <a:srgbClr val="313D47"/>
              </a:solidFill>
              <a:latin typeface="+mj-lt"/>
            </a:endParaRPr>
          </a:p>
          <a:p>
            <a:pPr algn="just">
              <a:spcBef>
                <a:spcPts val="120"/>
              </a:spcBef>
            </a:pPr>
            <a:endParaRPr lang="es-AR" sz="1400" dirty="0">
              <a:solidFill>
                <a:srgbClr val="313D47"/>
              </a:solidFill>
              <a:latin typeface="+mj-lt"/>
            </a:endParaRPr>
          </a:p>
          <a:p>
            <a:pPr algn="just">
              <a:spcBef>
                <a:spcPts val="120"/>
              </a:spcBef>
            </a:pPr>
            <a:endParaRPr lang="es-AR" sz="1400" dirty="0">
              <a:solidFill>
                <a:srgbClr val="313D47"/>
              </a:solidFill>
              <a:latin typeface="+mj-lt"/>
            </a:endParaRPr>
          </a:p>
        </p:txBody>
      </p:sp>
      <p:sp>
        <p:nvSpPr>
          <p:cNvPr id="2" name="título"/>
          <p:cNvSpPr>
            <a:spLocks noGrp="1"/>
          </p:cNvSpPr>
          <p:nvPr>
            <p:ph type="ctrTitle"/>
          </p:nvPr>
        </p:nvSpPr>
        <p:spPr>
          <a:xfrm>
            <a:off x="1259632" y="2139702"/>
            <a:ext cx="2160240" cy="1224136"/>
          </a:xfrm>
        </p:spPr>
        <p:txBody>
          <a:bodyPr>
            <a:noAutofit/>
          </a:bodyPr>
          <a:lstStyle/>
          <a:p>
            <a:r>
              <a:rPr lang="es-AR" sz="1800" b="1" dirty="0">
                <a:solidFill>
                  <a:schemeClr val="bg1"/>
                </a:solidFill>
              </a:rPr>
              <a:t>IMPUESTO AL VALOR AGREGADO (IVA) – IMPUESTOS INTERNOS</a:t>
            </a:r>
          </a:p>
        </p:txBody>
      </p:sp>
      <p:graphicFrame>
        <p:nvGraphicFramePr>
          <p:cNvPr id="4" name="Tabla 4">
            <a:extLst>
              <a:ext uri="{FF2B5EF4-FFF2-40B4-BE49-F238E27FC236}">
                <a16:creationId xmlns:a16="http://schemas.microsoft.com/office/drawing/2014/main" id="{DD46E803-0937-4D0D-9241-6D29BFFEF4D3}"/>
              </a:ext>
            </a:extLst>
          </p:cNvPr>
          <p:cNvGraphicFramePr>
            <a:graphicFrameLocks noGrp="1"/>
          </p:cNvGraphicFramePr>
          <p:nvPr>
            <p:extLst>
              <p:ext uri="{D42A27DB-BD31-4B8C-83A1-F6EECF244321}">
                <p14:modId xmlns:p14="http://schemas.microsoft.com/office/powerpoint/2010/main" val="375297826"/>
              </p:ext>
            </p:extLst>
          </p:nvPr>
        </p:nvGraphicFramePr>
        <p:xfrm>
          <a:off x="4067944" y="1779662"/>
          <a:ext cx="4824537" cy="2620100"/>
        </p:xfrm>
        <a:graphic>
          <a:graphicData uri="http://schemas.openxmlformats.org/drawingml/2006/table">
            <a:tbl>
              <a:tblPr firstRow="1" bandRow="1">
                <a:tableStyleId>{72833802-FEF1-4C79-8D5D-14CF1EAF98D9}</a:tableStyleId>
              </a:tblPr>
              <a:tblGrid>
                <a:gridCol w="2789982">
                  <a:extLst>
                    <a:ext uri="{9D8B030D-6E8A-4147-A177-3AD203B41FA5}">
                      <a16:colId xmlns:a16="http://schemas.microsoft.com/office/drawing/2014/main" val="4197374480"/>
                    </a:ext>
                  </a:extLst>
                </a:gridCol>
                <a:gridCol w="1278025">
                  <a:extLst>
                    <a:ext uri="{9D8B030D-6E8A-4147-A177-3AD203B41FA5}">
                      <a16:colId xmlns:a16="http://schemas.microsoft.com/office/drawing/2014/main" val="359453346"/>
                    </a:ext>
                  </a:extLst>
                </a:gridCol>
                <a:gridCol w="756530">
                  <a:extLst>
                    <a:ext uri="{9D8B030D-6E8A-4147-A177-3AD203B41FA5}">
                      <a16:colId xmlns:a16="http://schemas.microsoft.com/office/drawing/2014/main" val="3482912698"/>
                    </a:ext>
                  </a:extLst>
                </a:gridCol>
              </a:tblGrid>
              <a:tr h="441370">
                <a:tc>
                  <a:txBody>
                    <a:bodyPr/>
                    <a:lstStyle/>
                    <a:p>
                      <a:r>
                        <a:rPr lang="es-ES" dirty="0"/>
                        <a:t>Aspecto</a:t>
                      </a:r>
                      <a:endParaRPr lang="es-AR" dirty="0"/>
                    </a:p>
                  </a:txBody>
                  <a:tcPr>
                    <a:solidFill>
                      <a:srgbClr val="E32D20"/>
                    </a:solidFill>
                  </a:tcPr>
                </a:tc>
                <a:tc>
                  <a:txBody>
                    <a:bodyPr/>
                    <a:lstStyle/>
                    <a:p>
                      <a:pPr algn="ctr"/>
                      <a:r>
                        <a:rPr lang="es-ES" dirty="0"/>
                        <a:t>Internos</a:t>
                      </a:r>
                      <a:endParaRPr lang="es-AR" dirty="0"/>
                    </a:p>
                  </a:txBody>
                  <a:tcPr>
                    <a:solidFill>
                      <a:srgbClr val="E32D20"/>
                    </a:solidFill>
                  </a:tcPr>
                </a:tc>
                <a:tc>
                  <a:txBody>
                    <a:bodyPr/>
                    <a:lstStyle/>
                    <a:p>
                      <a:pPr algn="ctr"/>
                      <a:r>
                        <a:rPr lang="es-ES" dirty="0"/>
                        <a:t>IVA</a:t>
                      </a:r>
                      <a:endParaRPr lang="es-AR" dirty="0"/>
                    </a:p>
                  </a:txBody>
                  <a:tcPr>
                    <a:solidFill>
                      <a:srgbClr val="E32D20"/>
                    </a:solidFill>
                  </a:tcPr>
                </a:tc>
                <a:extLst>
                  <a:ext uri="{0D108BD9-81ED-4DB2-BD59-A6C34878D82A}">
                    <a16:rowId xmlns:a16="http://schemas.microsoft.com/office/drawing/2014/main" val="4053041373"/>
                  </a:ext>
                </a:extLst>
              </a:tr>
              <a:tr h="441370">
                <a:tc>
                  <a:txBody>
                    <a:bodyPr/>
                    <a:lstStyle/>
                    <a:p>
                      <a:r>
                        <a:rPr lang="es-ES" dirty="0"/>
                        <a:t>Precio neto de venta</a:t>
                      </a:r>
                      <a:endParaRPr lang="es-AR" dirty="0"/>
                    </a:p>
                  </a:txBody>
                  <a:tcPr/>
                </a:tc>
                <a:tc>
                  <a:txBody>
                    <a:bodyPr/>
                    <a:lstStyle/>
                    <a:p>
                      <a:pPr algn="ctr"/>
                      <a:r>
                        <a:rPr lang="es-ES" b="1" dirty="0">
                          <a:solidFill>
                            <a:srgbClr val="00B050"/>
                          </a:solidFill>
                          <a:latin typeface="Wingdings" panose="05000000000000000000" pitchFamily="2" charset="2"/>
                        </a:rPr>
                        <a:t>ü</a:t>
                      </a:r>
                      <a:endParaRPr lang="es-AR" b="1" dirty="0">
                        <a:solidFill>
                          <a:srgbClr val="00B050"/>
                        </a:solidFill>
                        <a:latin typeface="Wingdings" panose="05000000000000000000" pitchFamily="2" charset="2"/>
                      </a:endParaRPr>
                    </a:p>
                  </a:txBody>
                  <a:tcPr/>
                </a:tc>
                <a:tc>
                  <a:txBody>
                    <a:bodyPr/>
                    <a:lstStyle/>
                    <a:p>
                      <a:pPr algn="ctr"/>
                      <a:r>
                        <a:rPr lang="es-ES" b="1" dirty="0">
                          <a:solidFill>
                            <a:srgbClr val="00B050"/>
                          </a:solidFill>
                          <a:latin typeface="Wingdings" panose="05000000000000000000" pitchFamily="2" charset="2"/>
                        </a:rPr>
                        <a:t>ü</a:t>
                      </a:r>
                      <a:endParaRPr lang="es-AR" dirty="0">
                        <a:latin typeface="Wingdings" panose="05000000000000000000" pitchFamily="2" charset="2"/>
                      </a:endParaRPr>
                    </a:p>
                  </a:txBody>
                  <a:tcPr/>
                </a:tc>
                <a:extLst>
                  <a:ext uri="{0D108BD9-81ED-4DB2-BD59-A6C34878D82A}">
                    <a16:rowId xmlns:a16="http://schemas.microsoft.com/office/drawing/2014/main" val="2344078842"/>
                  </a:ext>
                </a:extLst>
              </a:tr>
              <a:tr h="441370">
                <a:tc>
                  <a:txBody>
                    <a:bodyPr/>
                    <a:lstStyle/>
                    <a:p>
                      <a:r>
                        <a:rPr lang="es-ES" dirty="0"/>
                        <a:t>Deducciones:</a:t>
                      </a:r>
                    </a:p>
                    <a:p>
                      <a:r>
                        <a:rPr lang="es-ES" dirty="0"/>
                        <a:t>- Bonificaciones y descuentos</a:t>
                      </a:r>
                    </a:p>
                    <a:p>
                      <a:r>
                        <a:rPr lang="es-ES" dirty="0"/>
                        <a:t>- Intereses por financiación</a:t>
                      </a:r>
                    </a:p>
                    <a:p>
                      <a:r>
                        <a:rPr lang="es-ES" dirty="0"/>
                        <a:t>- DF IVA</a:t>
                      </a:r>
                    </a:p>
                  </a:txBody>
                  <a:tcPr/>
                </a:tc>
                <a:tc>
                  <a:txBody>
                    <a:bodyPr/>
                    <a:lstStyle/>
                    <a:p>
                      <a:pPr algn="ctr"/>
                      <a:endParaRPr lang="es-ES" dirty="0">
                        <a:latin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b="1" dirty="0">
                          <a:solidFill>
                            <a:srgbClr val="00B050"/>
                          </a:solidFill>
                          <a:latin typeface="Wingdings" panose="05000000000000000000" pitchFamily="2" charset="2"/>
                        </a:rPr>
                        <a:t>ü</a:t>
                      </a:r>
                      <a:endParaRPr lang="es-AR" b="1" dirty="0">
                        <a:solidFill>
                          <a:srgbClr val="00B050"/>
                        </a:solidFill>
                        <a:latin typeface="Wingdings" panose="05000000000000000000" pitchFamily="2" charset="2"/>
                      </a:endParaRPr>
                    </a:p>
                    <a:p>
                      <a:pPr algn="ctr"/>
                      <a:endParaRPr lang="es-AR" dirty="0">
                        <a:latin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b="1" dirty="0">
                          <a:solidFill>
                            <a:srgbClr val="00B050"/>
                          </a:solidFill>
                          <a:latin typeface="Wingdings" panose="05000000000000000000" pitchFamily="2" charset="2"/>
                        </a:rPr>
                        <a:t>ü</a:t>
                      </a:r>
                      <a:endParaRPr lang="es-AR" b="1" dirty="0">
                        <a:solidFill>
                          <a:srgbClr val="00B050"/>
                        </a:solidFill>
                        <a:latin typeface="Wingdings" panose="05000000000000000000" pitchFamily="2" charset="2"/>
                      </a:endParaRPr>
                    </a:p>
                    <a:p>
                      <a:pPr algn="ctr"/>
                      <a:endParaRPr lang="es-AR" dirty="0">
                        <a:latin typeface="Wingdings" panose="05000000000000000000" pitchFamily="2" charset="2"/>
                      </a:endParaRPr>
                    </a:p>
                    <a:p>
                      <a:pPr algn="ctr"/>
                      <a:r>
                        <a:rPr lang="es-ES" b="1" dirty="0">
                          <a:solidFill>
                            <a:srgbClr val="00B050"/>
                          </a:solidFill>
                          <a:latin typeface="Wingdings" panose="05000000000000000000" pitchFamily="2" charset="2"/>
                        </a:rPr>
                        <a:t>ü</a:t>
                      </a:r>
                      <a:endParaRPr lang="es-AR" dirty="0">
                        <a:latin typeface="Wingdings" panose="05000000000000000000" pitchFamily="2" charset="2"/>
                      </a:endParaRPr>
                    </a:p>
                  </a:txBody>
                  <a:tcPr/>
                </a:tc>
                <a:tc>
                  <a:txBody>
                    <a:bodyPr/>
                    <a:lstStyle/>
                    <a:p>
                      <a:pPr algn="ctr"/>
                      <a:endParaRPr lang="es-ES" dirty="0">
                        <a:latin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ES" b="1" dirty="0">
                          <a:solidFill>
                            <a:srgbClr val="00B050"/>
                          </a:solidFill>
                          <a:latin typeface="Wingdings" panose="05000000000000000000" pitchFamily="2" charset="2"/>
                        </a:rPr>
                        <a:t>ü</a:t>
                      </a:r>
                      <a:endParaRPr lang="es-AR" b="1" dirty="0">
                        <a:solidFill>
                          <a:srgbClr val="00B050"/>
                        </a:solidFill>
                        <a:latin typeface="Wingdings" panose="05000000000000000000" pitchFamily="2" charset="2"/>
                      </a:endParaRPr>
                    </a:p>
                    <a:p>
                      <a:pPr algn="ctr"/>
                      <a:endParaRPr lang="es-AR" dirty="0">
                        <a:latin typeface="Wingdings" panose="05000000000000000000" pitchFamily="2" charset="2"/>
                      </a:endParaRPr>
                    </a:p>
                    <a:p>
                      <a:pPr algn="ctr"/>
                      <a:r>
                        <a:rPr lang="es-AR" b="1" dirty="0">
                          <a:solidFill>
                            <a:srgbClr val="00B050"/>
                          </a:solidFill>
                          <a:latin typeface="+mj-lt"/>
                        </a:rPr>
                        <a:t>X</a:t>
                      </a:r>
                    </a:p>
                    <a:p>
                      <a:pPr algn="ctr"/>
                      <a:endParaRPr lang="es-AR" b="1" dirty="0">
                        <a:solidFill>
                          <a:srgbClr val="00B050"/>
                        </a:solidFill>
                        <a:latin typeface="+mj-lt"/>
                      </a:endParaRPr>
                    </a:p>
                    <a:p>
                      <a:pPr algn="ctr"/>
                      <a:r>
                        <a:rPr lang="es-AR" b="1" dirty="0">
                          <a:solidFill>
                            <a:srgbClr val="00B050"/>
                          </a:solidFill>
                          <a:latin typeface="+mj-lt"/>
                        </a:rPr>
                        <a:t>X</a:t>
                      </a:r>
                    </a:p>
                  </a:txBody>
                  <a:tcPr/>
                </a:tc>
                <a:extLst>
                  <a:ext uri="{0D108BD9-81ED-4DB2-BD59-A6C34878D82A}">
                    <a16:rowId xmlns:a16="http://schemas.microsoft.com/office/drawing/2014/main" val="1013747066"/>
                  </a:ext>
                </a:extLst>
              </a:tr>
            </a:tbl>
          </a:graphicData>
        </a:graphic>
      </p:graphicFrame>
    </p:spTree>
    <p:extLst>
      <p:ext uri="{BB962C8B-B14F-4D97-AF65-F5344CB8AC3E}">
        <p14:creationId xmlns:p14="http://schemas.microsoft.com/office/powerpoint/2010/main" val="25811751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número"/>
          <p:cNvSpPr txBox="1">
            <a:spLocks/>
          </p:cNvSpPr>
          <p:nvPr/>
        </p:nvSpPr>
        <p:spPr>
          <a:xfrm>
            <a:off x="1403648" y="1328418"/>
            <a:ext cx="288031" cy="30722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120"/>
              </a:spcBef>
            </a:pPr>
            <a:r>
              <a:rPr lang="es-AR" sz="1600" b="1" dirty="0">
                <a:solidFill>
                  <a:srgbClr val="313D47"/>
                </a:solidFill>
                <a:latin typeface="+mj-lt"/>
              </a:rPr>
              <a:t>4</a:t>
            </a:r>
            <a:endParaRPr lang="es-AR" sz="1600" dirty="0">
              <a:solidFill>
                <a:srgbClr val="313D47"/>
              </a:solidFill>
              <a:latin typeface="+mj-lt"/>
            </a:endParaRPr>
          </a:p>
        </p:txBody>
      </p:sp>
      <p:sp>
        <p:nvSpPr>
          <p:cNvPr id="2" name="título"/>
          <p:cNvSpPr>
            <a:spLocks noGrp="1"/>
          </p:cNvSpPr>
          <p:nvPr>
            <p:ph type="ctrTitle"/>
          </p:nvPr>
        </p:nvSpPr>
        <p:spPr>
          <a:xfrm>
            <a:off x="1259632" y="2139702"/>
            <a:ext cx="2160240" cy="1224136"/>
          </a:xfrm>
        </p:spPr>
        <p:txBody>
          <a:bodyPr>
            <a:noAutofit/>
          </a:bodyPr>
          <a:lstStyle/>
          <a:p>
            <a:r>
              <a:rPr lang="es-AR" sz="1800" b="1" dirty="0">
                <a:solidFill>
                  <a:schemeClr val="bg1"/>
                </a:solidFill>
              </a:rPr>
              <a:t>IMPUESTO AL VALOR AGREGADO (IVA)</a:t>
            </a:r>
          </a:p>
        </p:txBody>
      </p:sp>
      <p:sp>
        <p:nvSpPr>
          <p:cNvPr id="8" name="texto">
            <a:extLst>
              <a:ext uri="{FF2B5EF4-FFF2-40B4-BE49-F238E27FC236}">
                <a16:creationId xmlns:a16="http://schemas.microsoft.com/office/drawing/2014/main" id="{A5EF94F5-A2FF-4824-971E-15D9D5305BDA}"/>
              </a:ext>
            </a:extLst>
          </p:cNvPr>
          <p:cNvSpPr>
            <a:spLocks noGrp="1"/>
          </p:cNvSpPr>
          <p:nvPr>
            <p:ph type="subTitle" idx="1"/>
          </p:nvPr>
        </p:nvSpPr>
        <p:spPr>
          <a:xfrm>
            <a:off x="3707904" y="51470"/>
            <a:ext cx="5328592" cy="4849936"/>
          </a:xfrm>
        </p:spPr>
        <p:txBody>
          <a:bodyPr>
            <a:noAutofit/>
          </a:bodyPr>
          <a:lstStyle/>
          <a:p>
            <a:pPr>
              <a:spcBef>
                <a:spcPts val="120"/>
              </a:spcBef>
            </a:pPr>
            <a:r>
              <a:rPr lang="es-AR" sz="1600" b="1" dirty="0">
                <a:solidFill>
                  <a:srgbClr val="E32D20"/>
                </a:solidFill>
                <a:latin typeface="+mj-lt"/>
              </a:rPr>
              <a:t>CRÉDITO FISCAL – Art. 12</a:t>
            </a:r>
          </a:p>
          <a:p>
            <a:pPr algn="just">
              <a:spcBef>
                <a:spcPts val="120"/>
              </a:spcBef>
            </a:pPr>
            <a:endParaRPr lang="es-AR" sz="800" dirty="0">
              <a:solidFill>
                <a:srgbClr val="313D47"/>
              </a:solidFill>
              <a:latin typeface="+mj-lt"/>
            </a:endParaRPr>
          </a:p>
          <a:p>
            <a:pPr algn="just">
              <a:spcBef>
                <a:spcPts val="120"/>
              </a:spcBef>
            </a:pPr>
            <a:r>
              <a:rPr lang="es-AR" sz="1600" dirty="0">
                <a:solidFill>
                  <a:srgbClr val="313D47"/>
                </a:solidFill>
                <a:latin typeface="+mj-lt"/>
              </a:rPr>
              <a:t>Se restará del débito fiscal el impuesto:</a:t>
            </a:r>
          </a:p>
          <a:p>
            <a:pPr algn="just">
              <a:spcBef>
                <a:spcPts val="120"/>
              </a:spcBef>
            </a:pPr>
            <a:endParaRPr lang="es-AR" sz="800" dirty="0">
              <a:solidFill>
                <a:srgbClr val="313D47"/>
              </a:solidFill>
              <a:latin typeface="+mj-lt"/>
            </a:endParaRPr>
          </a:p>
          <a:p>
            <a:pPr marL="342900" indent="-342900" algn="just">
              <a:spcBef>
                <a:spcPts val="120"/>
              </a:spcBef>
              <a:buAutoNum type="arabicParenR"/>
            </a:pPr>
            <a:r>
              <a:rPr lang="es-AR" sz="1600" dirty="0">
                <a:solidFill>
                  <a:srgbClr val="313D47"/>
                </a:solidFill>
                <a:latin typeface="+mj-lt"/>
              </a:rPr>
              <a:t>Facturado en el período fiscal que se liquida por compras o importación de bienes o servicios:</a:t>
            </a:r>
          </a:p>
          <a:p>
            <a:pPr marL="342900" indent="-342900" algn="just">
              <a:spcBef>
                <a:spcPts val="120"/>
              </a:spcBef>
              <a:buAutoNum type="arabicParenR"/>
            </a:pPr>
            <a:endParaRPr lang="es-AR" sz="4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Vinculadas con operaciones gravadas –y exportaciones-: </a:t>
            </a:r>
          </a:p>
          <a:p>
            <a:pPr marL="1200150" lvl="2" indent="-285750" algn="just">
              <a:spcBef>
                <a:spcPts val="120"/>
              </a:spcBef>
              <a:buFont typeface="Calibri" panose="020F0502020204030204" pitchFamily="34" charset="0"/>
              <a:buChar char="ꭓ"/>
            </a:pPr>
            <a:r>
              <a:rPr lang="es-AR" sz="1200" dirty="0">
                <a:solidFill>
                  <a:srgbClr val="313D47"/>
                </a:solidFill>
                <a:latin typeface="+mj-lt"/>
              </a:rPr>
              <a:t>Compra y alquiler de automóviles </a:t>
            </a:r>
            <a:r>
              <a:rPr lang="es-AR" sz="1200" dirty="0">
                <a:solidFill>
                  <a:srgbClr val="313D47"/>
                </a:solidFill>
                <a:latin typeface="+mj-lt"/>
                <a:sym typeface="Wingdings" panose="05000000000000000000" pitchFamily="2" charset="2"/>
              </a:rPr>
              <a:t> neto de hasta $20,000</a:t>
            </a:r>
          </a:p>
          <a:p>
            <a:pPr marL="1200150" lvl="2" indent="-285750" algn="just">
              <a:spcBef>
                <a:spcPts val="120"/>
              </a:spcBef>
              <a:buFont typeface="Calibri" panose="020F0502020204030204" pitchFamily="34" charset="0"/>
              <a:buChar char="ꭓ"/>
            </a:pPr>
            <a:r>
              <a:rPr lang="es-ES" sz="1200" dirty="0">
                <a:solidFill>
                  <a:srgbClr val="313D47"/>
                </a:solidFill>
                <a:latin typeface="+mj-lt"/>
              </a:rPr>
              <a:t>Prestación de servicios de bares, restaurantes, cantinas, salones de té, confiterías; hoteles, hosterías, pensiones, alojamientos por hora, casas de baños, masajes, piscinas de natación, gimnasios, peluquerías, salones de belleza, playas de estacionamiento, garajes, similares. </a:t>
            </a:r>
          </a:p>
          <a:p>
            <a:pPr marL="1200150" lvl="2" indent="-285750" algn="just">
              <a:spcBef>
                <a:spcPts val="120"/>
              </a:spcBef>
              <a:buFont typeface="Calibri" panose="020F0502020204030204" pitchFamily="34" charset="0"/>
              <a:buChar char="ꭓ"/>
            </a:pPr>
            <a:r>
              <a:rPr lang="es-ES" sz="1200" dirty="0">
                <a:solidFill>
                  <a:srgbClr val="313D47"/>
                </a:solidFill>
                <a:latin typeface="+mj-lt"/>
              </a:rPr>
              <a:t>Compra e importación de indumentaria que no sea ropa de trabajo para uso exclusivo en el lugar de trabajo.</a:t>
            </a:r>
          </a:p>
          <a:p>
            <a:pPr lvl="2" algn="just">
              <a:spcBef>
                <a:spcPts val="120"/>
              </a:spcBef>
            </a:pPr>
            <a:endParaRPr lang="es-AR" sz="4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Hasta el límite del importe que surja de aplicar sobre el neto gravado la alícuota que corresponda a cada operación (Regla del tope)</a:t>
            </a:r>
          </a:p>
          <a:p>
            <a:pPr marL="742950" lvl="1" indent="-285750" algn="just">
              <a:spcBef>
                <a:spcPts val="120"/>
              </a:spcBef>
              <a:buFont typeface="Arial" panose="020B0604020202020204" pitchFamily="34" charset="0"/>
              <a:buChar char="•"/>
            </a:pPr>
            <a:endParaRPr lang="es-AR" sz="800" dirty="0">
              <a:solidFill>
                <a:srgbClr val="313D47"/>
              </a:solidFill>
              <a:latin typeface="+mj-lt"/>
            </a:endParaRPr>
          </a:p>
          <a:p>
            <a:pPr marL="742950" lvl="1" indent="-285750" algn="just">
              <a:spcBef>
                <a:spcPts val="120"/>
              </a:spcBef>
              <a:buFont typeface="Arial" panose="020B0604020202020204" pitchFamily="34" charset="0"/>
              <a:buChar char="•"/>
            </a:pPr>
            <a:r>
              <a:rPr lang="es-AR" sz="1400" dirty="0">
                <a:solidFill>
                  <a:srgbClr val="313D47"/>
                </a:solidFill>
                <a:latin typeface="+mj-lt"/>
              </a:rPr>
              <a:t>Se hubiere perfeccionado, respecto del vendedor, importador, locador o prestador de servicios, el hecho imponible según Art. 5 y 6. Importaciones de servicios: el cómputo procederá en el período siguiente al que se perfeccionó el hecho imponible.</a:t>
            </a:r>
          </a:p>
          <a:p>
            <a:pPr algn="just">
              <a:spcBef>
                <a:spcPts val="120"/>
              </a:spcBef>
            </a:pPr>
            <a:endParaRPr lang="es-AR" sz="1200" dirty="0">
              <a:solidFill>
                <a:srgbClr val="313D47"/>
              </a:solidFill>
              <a:latin typeface="+mj-lt"/>
            </a:endParaRPr>
          </a:p>
        </p:txBody>
      </p:sp>
      <p:sp>
        <p:nvSpPr>
          <p:cNvPr id="3" name="volanta">
            <a:extLst>
              <a:ext uri="{FF2B5EF4-FFF2-40B4-BE49-F238E27FC236}">
                <a16:creationId xmlns:a16="http://schemas.microsoft.com/office/drawing/2014/main" id="{3B670468-F5C8-41B1-9310-D19904DB75B3}"/>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Tree>
    <p:extLst>
      <p:ext uri="{BB962C8B-B14F-4D97-AF65-F5344CB8AC3E}">
        <p14:creationId xmlns:p14="http://schemas.microsoft.com/office/powerpoint/2010/main" val="4210341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número"/>
          <p:cNvSpPr txBox="1">
            <a:spLocks/>
          </p:cNvSpPr>
          <p:nvPr/>
        </p:nvSpPr>
        <p:spPr>
          <a:xfrm>
            <a:off x="1403648" y="1328418"/>
            <a:ext cx="288031" cy="30722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120"/>
              </a:spcBef>
            </a:pPr>
            <a:r>
              <a:rPr lang="es-AR" sz="1600" b="1" dirty="0">
                <a:solidFill>
                  <a:srgbClr val="313D47"/>
                </a:solidFill>
                <a:latin typeface="+mj-lt"/>
              </a:rPr>
              <a:t>4</a:t>
            </a:r>
            <a:endParaRPr lang="es-AR" sz="1600" dirty="0">
              <a:solidFill>
                <a:srgbClr val="313D47"/>
              </a:solidFill>
              <a:latin typeface="+mj-lt"/>
            </a:endParaRPr>
          </a:p>
        </p:txBody>
      </p:sp>
      <p:sp>
        <p:nvSpPr>
          <p:cNvPr id="2" name="título"/>
          <p:cNvSpPr>
            <a:spLocks noGrp="1"/>
          </p:cNvSpPr>
          <p:nvPr>
            <p:ph type="ctrTitle"/>
          </p:nvPr>
        </p:nvSpPr>
        <p:spPr>
          <a:xfrm>
            <a:off x="1259632" y="2139702"/>
            <a:ext cx="2160240" cy="1224136"/>
          </a:xfrm>
        </p:spPr>
        <p:txBody>
          <a:bodyPr>
            <a:noAutofit/>
          </a:bodyPr>
          <a:lstStyle/>
          <a:p>
            <a:r>
              <a:rPr lang="es-AR" sz="1800" b="1" dirty="0">
                <a:solidFill>
                  <a:schemeClr val="bg1"/>
                </a:solidFill>
              </a:rPr>
              <a:t>IMPUESTO AL VALOR AGREGADO (IVA)</a:t>
            </a:r>
          </a:p>
        </p:txBody>
      </p:sp>
      <p:sp>
        <p:nvSpPr>
          <p:cNvPr id="8" name="texto">
            <a:extLst>
              <a:ext uri="{FF2B5EF4-FFF2-40B4-BE49-F238E27FC236}">
                <a16:creationId xmlns:a16="http://schemas.microsoft.com/office/drawing/2014/main" id="{A5EF94F5-A2FF-4824-971E-15D9D5305BDA}"/>
              </a:ext>
            </a:extLst>
          </p:cNvPr>
          <p:cNvSpPr>
            <a:spLocks noGrp="1"/>
          </p:cNvSpPr>
          <p:nvPr>
            <p:ph type="subTitle" idx="1"/>
          </p:nvPr>
        </p:nvSpPr>
        <p:spPr>
          <a:xfrm>
            <a:off x="3707904" y="195486"/>
            <a:ext cx="5328592" cy="4849936"/>
          </a:xfrm>
        </p:spPr>
        <p:txBody>
          <a:bodyPr>
            <a:noAutofit/>
          </a:bodyPr>
          <a:lstStyle/>
          <a:p>
            <a:pPr>
              <a:spcBef>
                <a:spcPts val="120"/>
              </a:spcBef>
            </a:pPr>
            <a:r>
              <a:rPr lang="es-AR" sz="1600" b="1" dirty="0">
                <a:solidFill>
                  <a:srgbClr val="E32D20"/>
                </a:solidFill>
                <a:latin typeface="+mj-lt"/>
              </a:rPr>
              <a:t>CRÉDITO FISCAL – Art. 12</a:t>
            </a:r>
          </a:p>
          <a:p>
            <a:pPr algn="just">
              <a:spcBef>
                <a:spcPts val="120"/>
              </a:spcBef>
            </a:pPr>
            <a:endParaRPr lang="es-AR" sz="800" dirty="0">
              <a:solidFill>
                <a:srgbClr val="313D47"/>
              </a:solidFill>
              <a:latin typeface="+mj-lt"/>
            </a:endParaRPr>
          </a:p>
          <a:p>
            <a:pPr algn="just">
              <a:spcBef>
                <a:spcPts val="120"/>
              </a:spcBef>
            </a:pPr>
            <a:r>
              <a:rPr lang="es-AR" sz="1600" dirty="0">
                <a:solidFill>
                  <a:srgbClr val="313D47"/>
                </a:solidFill>
                <a:latin typeface="+mj-lt"/>
              </a:rPr>
              <a:t>Se restará del débito fiscal el impuesto (continuación):</a:t>
            </a:r>
          </a:p>
          <a:p>
            <a:pPr algn="just">
              <a:spcBef>
                <a:spcPts val="120"/>
              </a:spcBef>
            </a:pPr>
            <a:endParaRPr lang="es-AR" sz="800" dirty="0">
              <a:solidFill>
                <a:srgbClr val="313D47"/>
              </a:solidFill>
              <a:latin typeface="+mj-lt"/>
            </a:endParaRPr>
          </a:p>
          <a:p>
            <a:pPr marL="342900" indent="-342900" algn="just">
              <a:spcBef>
                <a:spcPts val="120"/>
              </a:spcBef>
              <a:buFont typeface="+mj-lt"/>
              <a:buAutoNum type="arabicParenR" startAt="2"/>
            </a:pPr>
            <a:r>
              <a:rPr lang="es-AR" sz="1600" dirty="0">
                <a:solidFill>
                  <a:srgbClr val="313D47"/>
                </a:solidFill>
                <a:latin typeface="+mj-lt"/>
              </a:rPr>
              <a:t>Sobre los descuentos, bonificaciones, quitas, devoluciones o rescisiones que se otorguen en el período fiscal por las ventas, prestaciones de servicios o locaciones:</a:t>
            </a:r>
          </a:p>
          <a:p>
            <a:pPr algn="just">
              <a:spcBef>
                <a:spcPts val="120"/>
              </a:spcBef>
            </a:pPr>
            <a:endParaRPr lang="es-AR" sz="1400" dirty="0">
              <a:solidFill>
                <a:srgbClr val="313D47"/>
              </a:solidFill>
              <a:latin typeface="+mj-lt"/>
            </a:endParaRPr>
          </a:p>
          <a:p>
            <a:pPr marL="628650" lvl="1" indent="-171450" algn="just">
              <a:spcBef>
                <a:spcPts val="120"/>
              </a:spcBef>
              <a:buFont typeface="Arial" panose="020B0604020202020204" pitchFamily="34" charset="0"/>
              <a:buChar char="•"/>
            </a:pPr>
            <a:r>
              <a:rPr lang="es-AR" sz="1400" dirty="0">
                <a:solidFill>
                  <a:srgbClr val="313D47"/>
                </a:solidFill>
                <a:latin typeface="+mj-lt"/>
              </a:rPr>
              <a:t>Aplicando la alícuota a la que dichas operaciones hubieran estado sujetas, siempre que estén de acuerdo a costumbres en plaza, se facturen y contabilicen.</a:t>
            </a:r>
          </a:p>
          <a:p>
            <a:pPr lvl="1" algn="just">
              <a:spcBef>
                <a:spcPts val="120"/>
              </a:spcBef>
            </a:pPr>
            <a:endParaRPr lang="es-AR" sz="800" dirty="0">
              <a:solidFill>
                <a:srgbClr val="313D47"/>
              </a:solidFill>
              <a:latin typeface="+mj-lt"/>
            </a:endParaRPr>
          </a:p>
          <a:p>
            <a:pPr algn="just">
              <a:spcBef>
                <a:spcPts val="120"/>
              </a:spcBef>
            </a:pPr>
            <a:r>
              <a:rPr lang="es-AR" sz="1200" b="1" u="sng" dirty="0">
                <a:solidFill>
                  <a:srgbClr val="E32D20"/>
                </a:solidFill>
                <a:latin typeface="+mj-lt"/>
              </a:rPr>
              <a:t>Conclusión</a:t>
            </a:r>
          </a:p>
          <a:p>
            <a:pPr algn="just">
              <a:spcBef>
                <a:spcPts val="120"/>
              </a:spcBef>
            </a:pPr>
            <a:r>
              <a:rPr lang="es-AR" sz="1200" dirty="0">
                <a:solidFill>
                  <a:srgbClr val="313D47"/>
                </a:solidFill>
                <a:latin typeface="+mj-lt"/>
              </a:rPr>
              <a:t>¿Qué crédito fiscal?  </a:t>
            </a:r>
            <a:r>
              <a:rPr lang="es-AR" sz="1200" dirty="0">
                <a:solidFill>
                  <a:srgbClr val="313D47"/>
                </a:solidFill>
                <a:latin typeface="+mj-lt"/>
                <a:sym typeface="Wingdings" panose="05000000000000000000" pitchFamily="2" charset="2"/>
              </a:rPr>
              <a:t> vinculado con operaciones gravadas y exportaciones </a:t>
            </a:r>
          </a:p>
          <a:p>
            <a:pPr algn="just">
              <a:spcBef>
                <a:spcPts val="120"/>
              </a:spcBef>
            </a:pPr>
            <a:r>
              <a:rPr lang="es-AR" sz="1200" dirty="0">
                <a:solidFill>
                  <a:srgbClr val="313D47"/>
                </a:solidFill>
                <a:latin typeface="+mj-lt"/>
                <a:sym typeface="Wingdings" panose="05000000000000000000" pitchFamily="2" charset="2"/>
              </a:rPr>
              <a:t>                                          (atinencia causal)</a:t>
            </a:r>
          </a:p>
          <a:p>
            <a:pPr algn="just">
              <a:spcBef>
                <a:spcPts val="120"/>
              </a:spcBef>
            </a:pPr>
            <a:r>
              <a:rPr lang="es-AR" sz="1200" dirty="0">
                <a:solidFill>
                  <a:srgbClr val="313D47"/>
                </a:solidFill>
                <a:latin typeface="+mj-lt"/>
              </a:rPr>
              <a:t>	           </a:t>
            </a:r>
            <a:r>
              <a:rPr lang="es-AR" sz="1200" dirty="0">
                <a:solidFill>
                  <a:srgbClr val="313D47"/>
                </a:solidFill>
                <a:latin typeface="+mj-lt"/>
                <a:sym typeface="Wingdings" panose="05000000000000000000" pitchFamily="2" charset="2"/>
              </a:rPr>
              <a:t> proveniente de devoluciones, quitas, descuentos, etc.</a:t>
            </a:r>
          </a:p>
          <a:p>
            <a:pPr algn="just">
              <a:spcBef>
                <a:spcPts val="120"/>
              </a:spcBef>
            </a:pPr>
            <a:r>
              <a:rPr lang="es-AR" sz="1200" dirty="0">
                <a:solidFill>
                  <a:srgbClr val="313D47"/>
                </a:solidFill>
                <a:latin typeface="+mj-lt"/>
                <a:sym typeface="Wingdings" panose="05000000000000000000" pitchFamily="2" charset="2"/>
              </a:rPr>
              <a:t>¿Cuánto? 	            hasta el límite de aplicar la % sobre el neto gravado (regla </a:t>
            </a:r>
          </a:p>
          <a:p>
            <a:pPr algn="just">
              <a:spcBef>
                <a:spcPts val="120"/>
              </a:spcBef>
            </a:pPr>
            <a:r>
              <a:rPr lang="es-AR" sz="1200" dirty="0">
                <a:solidFill>
                  <a:srgbClr val="313D47"/>
                </a:solidFill>
                <a:latin typeface="+mj-lt"/>
                <a:sym typeface="Wingdings" panose="05000000000000000000" pitchFamily="2" charset="2"/>
              </a:rPr>
              <a:t>                                           del tope)</a:t>
            </a:r>
          </a:p>
          <a:p>
            <a:pPr algn="just">
              <a:spcBef>
                <a:spcPts val="120"/>
              </a:spcBef>
            </a:pPr>
            <a:r>
              <a:rPr lang="es-AR" sz="1200" dirty="0">
                <a:solidFill>
                  <a:srgbClr val="313D47"/>
                </a:solidFill>
                <a:latin typeface="+mj-lt"/>
                <a:sym typeface="Wingdings" panose="05000000000000000000" pitchFamily="2" charset="2"/>
              </a:rPr>
              <a:t>¿Cuándo?	            esté facturado y discriminado (Art. 12 y 37/41)</a:t>
            </a:r>
          </a:p>
          <a:p>
            <a:pPr algn="just">
              <a:spcBef>
                <a:spcPts val="120"/>
              </a:spcBef>
            </a:pPr>
            <a:r>
              <a:rPr lang="es-AR" sz="1200" dirty="0">
                <a:solidFill>
                  <a:srgbClr val="313D47"/>
                </a:solidFill>
                <a:latin typeface="+mj-lt"/>
                <a:sym typeface="Wingdings" panose="05000000000000000000" pitchFamily="2" charset="2"/>
              </a:rPr>
              <a:t>	            haya perfeccionado el hecho imponible para el vendedor</a:t>
            </a:r>
          </a:p>
          <a:p>
            <a:pPr algn="just">
              <a:spcBef>
                <a:spcPts val="120"/>
              </a:spcBef>
            </a:pPr>
            <a:r>
              <a:rPr lang="es-AR" sz="1200" dirty="0">
                <a:solidFill>
                  <a:srgbClr val="313D47"/>
                </a:solidFill>
                <a:latin typeface="+mj-lt"/>
                <a:sym typeface="Wingdings" panose="05000000000000000000" pitchFamily="2" charset="2"/>
              </a:rPr>
              <a:t>	            Cancelación se instrumente mediante ciertos medios de </a:t>
            </a:r>
          </a:p>
          <a:p>
            <a:pPr algn="just">
              <a:spcBef>
                <a:spcPts val="120"/>
              </a:spcBef>
            </a:pPr>
            <a:r>
              <a:rPr lang="es-AR" sz="1200" dirty="0">
                <a:solidFill>
                  <a:srgbClr val="313D47"/>
                </a:solidFill>
                <a:latin typeface="+mj-lt"/>
                <a:sym typeface="Wingdings" panose="05000000000000000000" pitchFamily="2" charset="2"/>
              </a:rPr>
              <a:t>                                           pago (Ley </a:t>
            </a:r>
            <a:r>
              <a:rPr lang="es-AR" sz="1200" dirty="0" err="1">
                <a:solidFill>
                  <a:srgbClr val="313D47"/>
                </a:solidFill>
                <a:latin typeface="+mj-lt"/>
                <a:sym typeface="Wingdings" panose="05000000000000000000" pitchFamily="2" charset="2"/>
              </a:rPr>
              <a:t>Antievasión</a:t>
            </a:r>
            <a:r>
              <a:rPr lang="es-AR" sz="1200" dirty="0">
                <a:solidFill>
                  <a:srgbClr val="313D47"/>
                </a:solidFill>
                <a:latin typeface="+mj-lt"/>
                <a:sym typeface="Wingdings" panose="05000000000000000000" pitchFamily="2" charset="2"/>
              </a:rPr>
              <a:t> – CSJN Mera, Miguel Ángel)</a:t>
            </a:r>
          </a:p>
          <a:p>
            <a:pPr algn="just">
              <a:spcBef>
                <a:spcPts val="120"/>
              </a:spcBef>
            </a:pPr>
            <a:r>
              <a:rPr lang="es-AR" sz="1200" dirty="0">
                <a:solidFill>
                  <a:srgbClr val="313D47"/>
                </a:solidFill>
                <a:latin typeface="+mj-lt"/>
                <a:sym typeface="Wingdings" panose="05000000000000000000" pitchFamily="2" charset="2"/>
              </a:rPr>
              <a:t>	            importación de servicios: período fiscal siguiente al </a:t>
            </a:r>
          </a:p>
          <a:p>
            <a:pPr algn="just">
              <a:spcBef>
                <a:spcPts val="120"/>
              </a:spcBef>
            </a:pPr>
            <a:r>
              <a:rPr lang="es-AR" sz="1200" dirty="0">
                <a:solidFill>
                  <a:srgbClr val="313D47"/>
                </a:solidFill>
                <a:latin typeface="+mj-lt"/>
                <a:sym typeface="Wingdings" panose="05000000000000000000" pitchFamily="2" charset="2"/>
              </a:rPr>
              <a:t>                                           nacimiento del hecho imponible </a:t>
            </a:r>
            <a:endParaRPr lang="es-AR" sz="1200" dirty="0">
              <a:solidFill>
                <a:srgbClr val="313D47"/>
              </a:solidFill>
              <a:latin typeface="+mj-lt"/>
            </a:endParaRPr>
          </a:p>
        </p:txBody>
      </p:sp>
      <p:sp>
        <p:nvSpPr>
          <p:cNvPr id="3" name="volanta">
            <a:extLst>
              <a:ext uri="{FF2B5EF4-FFF2-40B4-BE49-F238E27FC236}">
                <a16:creationId xmlns:a16="http://schemas.microsoft.com/office/drawing/2014/main" id="{3B670468-F5C8-41B1-9310-D19904DB75B3}"/>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Tree>
    <p:extLst>
      <p:ext uri="{BB962C8B-B14F-4D97-AF65-F5344CB8AC3E}">
        <p14:creationId xmlns:p14="http://schemas.microsoft.com/office/powerpoint/2010/main" val="2559119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volanta">
            <a:extLst>
              <a:ext uri="{FF2B5EF4-FFF2-40B4-BE49-F238E27FC236}">
                <a16:creationId xmlns:a16="http://schemas.microsoft.com/office/drawing/2014/main" id="{8C6B480A-A3CC-4AEC-9D3D-0687AAD5E679}"/>
              </a:ext>
            </a:extLst>
          </p:cNvPr>
          <p:cNvSpPr txBox="1">
            <a:spLocks/>
          </p:cNvSpPr>
          <p:nvPr/>
        </p:nvSpPr>
        <p:spPr>
          <a:xfrm>
            <a:off x="4644008" y="51470"/>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
        <p:nvSpPr>
          <p:cNvPr id="7" name="título">
            <a:extLst>
              <a:ext uri="{FF2B5EF4-FFF2-40B4-BE49-F238E27FC236}">
                <a16:creationId xmlns:a16="http://schemas.microsoft.com/office/drawing/2014/main" id="{700CE190-8BC2-4C0D-AF7A-351C9111F7B1}"/>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INVERSIONES EN BIENES DE CAPITAL</a:t>
            </a:r>
            <a:endParaRPr lang="es-AR" sz="2000" dirty="0">
              <a:solidFill>
                <a:schemeClr val="bg1"/>
              </a:solidFill>
            </a:endParaRPr>
          </a:p>
        </p:txBody>
      </p:sp>
      <p:sp>
        <p:nvSpPr>
          <p:cNvPr id="13" name="texto">
            <a:extLst>
              <a:ext uri="{FF2B5EF4-FFF2-40B4-BE49-F238E27FC236}">
                <a16:creationId xmlns:a16="http://schemas.microsoft.com/office/drawing/2014/main" id="{084845AF-B8A6-44B6-88F3-C428424DBDC5}"/>
              </a:ext>
            </a:extLst>
          </p:cNvPr>
          <p:cNvSpPr>
            <a:spLocks noGrp="1"/>
          </p:cNvSpPr>
          <p:nvPr>
            <p:ph type="subTitle" idx="1"/>
          </p:nvPr>
        </p:nvSpPr>
        <p:spPr>
          <a:xfrm>
            <a:off x="4355976" y="195486"/>
            <a:ext cx="4680520" cy="4849936"/>
          </a:xfrm>
        </p:spPr>
        <p:txBody>
          <a:bodyPr>
            <a:noAutofit/>
          </a:bodyPr>
          <a:lstStyle/>
          <a:p>
            <a:pPr>
              <a:spcBef>
                <a:spcPts val="120"/>
              </a:spcBef>
            </a:pPr>
            <a:r>
              <a:rPr lang="es-AR" sz="1600" b="1" dirty="0">
                <a:solidFill>
                  <a:srgbClr val="E32D20"/>
                </a:solidFill>
                <a:latin typeface="+mj-lt"/>
              </a:rPr>
              <a:t>SALDO A FAVOR POR INVERSIONES EN BIENES DE CAPITAL (ART. 24.1)</a:t>
            </a:r>
          </a:p>
          <a:p>
            <a:pPr algn="just">
              <a:spcBef>
                <a:spcPts val="120"/>
              </a:spcBef>
            </a:pPr>
            <a:endParaRPr lang="es-AR" sz="800" dirty="0">
              <a:solidFill>
                <a:srgbClr val="313D47"/>
              </a:solidFill>
              <a:latin typeface="+mj-lt"/>
            </a:endParaRPr>
          </a:p>
          <a:p>
            <a:pPr algn="just">
              <a:spcBef>
                <a:spcPts val="120"/>
              </a:spcBef>
            </a:pPr>
            <a:r>
              <a:rPr lang="es-AR" sz="1400" dirty="0">
                <a:solidFill>
                  <a:srgbClr val="313D47"/>
                </a:solidFill>
                <a:latin typeface="+mj-lt"/>
              </a:rPr>
              <a:t>La ley permite solicitar la devolución de créditos fiscales originados en compra, construcción, fabricación, elaboración o importación de bienes de uso (excepto automóviles) cuando:</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1. Los créditos formen parte del saldo a favor técnico luego de transcurridos 6 meses desde la inversión.</a:t>
            </a:r>
          </a:p>
          <a:p>
            <a:pPr algn="just">
              <a:spcBef>
                <a:spcPts val="120"/>
              </a:spcBef>
            </a:pPr>
            <a:r>
              <a:rPr lang="es-AR" sz="1400" dirty="0">
                <a:solidFill>
                  <a:srgbClr val="313D47"/>
                </a:solidFill>
                <a:latin typeface="+mj-lt"/>
              </a:rPr>
              <a:t>2. Al momento de la solicitud de devolución los bienes de uso formen parte del patrimonio del contribuyente. </a:t>
            </a:r>
          </a:p>
          <a:p>
            <a:pPr algn="just">
              <a:spcBef>
                <a:spcPts val="120"/>
              </a:spcBef>
            </a:pPr>
            <a:r>
              <a:rPr lang="es-AR" sz="1400" dirty="0">
                <a:solidFill>
                  <a:srgbClr val="313D47"/>
                </a:solidFill>
                <a:latin typeface="+mj-lt"/>
              </a:rPr>
              <a:t>3. Sean bienes susceptibles de amortización (se encuentren habilitados y puestos en marcha).</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La devolución es financiera y está sujeta a que en los próximos 60 períodos fiscales contados desde la devolución, el responsable genere en la suma de los mismos saldo técnico a favor de AFIP por el importe de la devolución. De no ser así, se deberá restituir el excedente devuelto originalmente y no aplicado a la generación de posición pagadora de saldo técnico del IVA.</a:t>
            </a:r>
          </a:p>
        </p:txBody>
      </p:sp>
    </p:spTree>
    <p:extLst>
      <p:ext uri="{BB962C8B-B14F-4D97-AF65-F5344CB8AC3E}">
        <p14:creationId xmlns:p14="http://schemas.microsoft.com/office/powerpoint/2010/main" val="3506408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volanta"/>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A LOS CONSUMOS</a:t>
            </a:r>
          </a:p>
        </p:txBody>
      </p:sp>
      <p:sp>
        <p:nvSpPr>
          <p:cNvPr id="3" name="texto"/>
          <p:cNvSpPr>
            <a:spLocks noGrp="1"/>
          </p:cNvSpPr>
          <p:nvPr>
            <p:ph type="subTitle" idx="1"/>
          </p:nvPr>
        </p:nvSpPr>
        <p:spPr>
          <a:xfrm>
            <a:off x="3485068" y="214090"/>
            <a:ext cx="5328592" cy="4248472"/>
          </a:xfrm>
        </p:spPr>
        <p:txBody>
          <a:bodyPr>
            <a:noAutofit/>
          </a:bodyPr>
          <a:lstStyle/>
          <a:p>
            <a:pPr marL="285750" indent="-285750" algn="just">
              <a:spcBef>
                <a:spcPts val="120"/>
              </a:spcBef>
              <a:buFont typeface="Arial" pitchFamily="34" charset="0"/>
              <a:buChar char="•"/>
            </a:pPr>
            <a:r>
              <a:rPr lang="es-AR" sz="1600" b="1" dirty="0">
                <a:solidFill>
                  <a:srgbClr val="313D47"/>
                </a:solidFill>
                <a:latin typeface="+mj-lt"/>
              </a:rPr>
              <a:t>IMPUESTOS AL CONSUMO: GENERAL VERSUS ESPECÍFICO</a:t>
            </a:r>
            <a:endParaRPr lang="es-AR" sz="1200" dirty="0">
              <a:solidFill>
                <a:srgbClr val="313D47"/>
              </a:solidFill>
              <a:latin typeface="+mj-lt"/>
            </a:endParaRPr>
          </a:p>
        </p:txBody>
      </p:sp>
      <p:sp>
        <p:nvSpPr>
          <p:cNvPr id="2" name="título"/>
          <p:cNvSpPr>
            <a:spLocks noGrp="1"/>
          </p:cNvSpPr>
          <p:nvPr>
            <p:ph type="ctrTitle"/>
          </p:nvPr>
        </p:nvSpPr>
        <p:spPr>
          <a:xfrm>
            <a:off x="1259632" y="2139702"/>
            <a:ext cx="2160240" cy="1224136"/>
          </a:xfrm>
        </p:spPr>
        <p:txBody>
          <a:bodyPr>
            <a:noAutofit/>
          </a:bodyPr>
          <a:lstStyle/>
          <a:p>
            <a:r>
              <a:rPr lang="es-AR" sz="1800" b="1" dirty="0">
                <a:solidFill>
                  <a:schemeClr val="bg1"/>
                </a:solidFill>
              </a:rPr>
              <a:t>IMPUESTO AL VALOR AGREGADO (IVA) – IMPUESTOS INTERNOS</a:t>
            </a:r>
          </a:p>
        </p:txBody>
      </p:sp>
      <p:pic>
        <p:nvPicPr>
          <p:cNvPr id="5" name="Picture 4" descr="Whisky Johnny Walker Black Label Envío Gratis En Caba - $ 3.764,08 ...">
            <a:extLst>
              <a:ext uri="{FF2B5EF4-FFF2-40B4-BE49-F238E27FC236}">
                <a16:creationId xmlns:a16="http://schemas.microsoft.com/office/drawing/2014/main" id="{50345CCD-4E5D-4D11-B98D-CDE1EEB947BE}"/>
              </a:ext>
            </a:extLst>
          </p:cNvPr>
          <p:cNvPicPr>
            <a:picLocks noChangeAspect="1" noChangeArrowheads="1"/>
          </p:cNvPicPr>
          <p:nvPr/>
        </p:nvPicPr>
        <p:blipFill>
          <a:blip r:embed="rId4"/>
          <a:srcRect/>
          <a:stretch>
            <a:fillRect/>
          </a:stretch>
        </p:blipFill>
        <p:spPr bwMode="auto">
          <a:xfrm rot="237998">
            <a:off x="7444333" y="819543"/>
            <a:ext cx="1575633" cy="1861112"/>
          </a:xfrm>
          <a:prstGeom prst="rect">
            <a:avLst/>
          </a:prstGeom>
          <a:noFill/>
          <a:ln w="9525">
            <a:noFill/>
            <a:miter lim="800000"/>
            <a:headEnd/>
            <a:tailEnd/>
          </a:ln>
        </p:spPr>
      </p:pic>
      <p:pic>
        <p:nvPicPr>
          <p:cNvPr id="6" name="Picture 10" descr="Luxury Yacht PNG Transparent Luxury Yacht.PNG Images. | PlusPNG">
            <a:extLst>
              <a:ext uri="{FF2B5EF4-FFF2-40B4-BE49-F238E27FC236}">
                <a16:creationId xmlns:a16="http://schemas.microsoft.com/office/drawing/2014/main" id="{4E0CBAA3-BB8C-4A4F-8A21-729CD9114C29}"/>
              </a:ext>
            </a:extLst>
          </p:cNvPr>
          <p:cNvPicPr>
            <a:picLocks noChangeAspect="1" noChangeArrowheads="1"/>
          </p:cNvPicPr>
          <p:nvPr/>
        </p:nvPicPr>
        <p:blipFill>
          <a:blip r:embed="rId5"/>
          <a:srcRect/>
          <a:stretch>
            <a:fillRect/>
          </a:stretch>
        </p:blipFill>
        <p:spPr bwMode="auto">
          <a:xfrm rot="-811415">
            <a:off x="3480681" y="805775"/>
            <a:ext cx="1932868" cy="749245"/>
          </a:xfrm>
          <a:prstGeom prst="rect">
            <a:avLst/>
          </a:prstGeom>
          <a:noFill/>
          <a:ln w="9525">
            <a:noFill/>
            <a:miter lim="800000"/>
            <a:headEnd/>
            <a:tailEnd/>
          </a:ln>
        </p:spPr>
      </p:pic>
      <p:pic>
        <p:nvPicPr>
          <p:cNvPr id="7" name="Picture 12" descr="The best male fragrances and aftershaves for men to give as gifts">
            <a:extLst>
              <a:ext uri="{FF2B5EF4-FFF2-40B4-BE49-F238E27FC236}">
                <a16:creationId xmlns:a16="http://schemas.microsoft.com/office/drawing/2014/main" id="{7ADCE9EE-2ABD-4E7F-9549-D83C1E8F659F}"/>
              </a:ext>
            </a:extLst>
          </p:cNvPr>
          <p:cNvPicPr>
            <a:picLocks noChangeAspect="1" noChangeArrowheads="1"/>
          </p:cNvPicPr>
          <p:nvPr/>
        </p:nvPicPr>
        <p:blipFill>
          <a:blip r:embed="rId6"/>
          <a:srcRect/>
          <a:stretch>
            <a:fillRect/>
          </a:stretch>
        </p:blipFill>
        <p:spPr bwMode="auto">
          <a:xfrm rot="-312974">
            <a:off x="3960036" y="3929628"/>
            <a:ext cx="2746258" cy="1029847"/>
          </a:xfrm>
          <a:prstGeom prst="rect">
            <a:avLst/>
          </a:prstGeom>
          <a:noFill/>
          <a:ln w="9525">
            <a:noFill/>
            <a:miter lim="800000"/>
            <a:headEnd/>
            <a:tailEnd/>
          </a:ln>
        </p:spPr>
      </p:pic>
      <p:pic>
        <p:nvPicPr>
          <p:cNvPr id="8" name="Picture 14" descr="Pin en Puros habanos">
            <a:extLst>
              <a:ext uri="{FF2B5EF4-FFF2-40B4-BE49-F238E27FC236}">
                <a16:creationId xmlns:a16="http://schemas.microsoft.com/office/drawing/2014/main" id="{EA6750BE-B823-43FA-9C8B-5F9A2BEA14EE}"/>
              </a:ext>
            </a:extLst>
          </p:cNvPr>
          <p:cNvPicPr>
            <a:picLocks noChangeAspect="1" noChangeArrowheads="1"/>
          </p:cNvPicPr>
          <p:nvPr/>
        </p:nvPicPr>
        <p:blipFill>
          <a:blip r:embed="rId7"/>
          <a:srcRect/>
          <a:stretch>
            <a:fillRect/>
          </a:stretch>
        </p:blipFill>
        <p:spPr bwMode="auto">
          <a:xfrm>
            <a:off x="5670875" y="916487"/>
            <a:ext cx="1589187" cy="1442637"/>
          </a:xfrm>
          <a:prstGeom prst="rect">
            <a:avLst/>
          </a:prstGeom>
          <a:noFill/>
          <a:ln w="9525">
            <a:noFill/>
            <a:miter lim="800000"/>
            <a:headEnd/>
            <a:tailEnd/>
          </a:ln>
        </p:spPr>
      </p:pic>
      <p:pic>
        <p:nvPicPr>
          <p:cNvPr id="10" name="Picture 39" descr="Luxury Car Png &amp; Free #414731 - PNG Images - PNGio">
            <a:extLst>
              <a:ext uri="{FF2B5EF4-FFF2-40B4-BE49-F238E27FC236}">
                <a16:creationId xmlns:a16="http://schemas.microsoft.com/office/drawing/2014/main" id="{E7851151-0270-4BF5-ABFF-EBB7566EAD5F}"/>
              </a:ext>
            </a:extLst>
          </p:cNvPr>
          <p:cNvPicPr>
            <a:picLocks noChangeAspect="1" noChangeArrowheads="1"/>
          </p:cNvPicPr>
          <p:nvPr/>
        </p:nvPicPr>
        <p:blipFill>
          <a:blip r:embed="rId8"/>
          <a:srcRect/>
          <a:stretch>
            <a:fillRect/>
          </a:stretch>
        </p:blipFill>
        <p:spPr bwMode="auto">
          <a:xfrm rot="455645">
            <a:off x="3554203" y="3102716"/>
            <a:ext cx="2304151" cy="587050"/>
          </a:xfrm>
          <a:prstGeom prst="rect">
            <a:avLst/>
          </a:prstGeom>
          <a:noFill/>
          <a:ln w="9525">
            <a:noFill/>
            <a:miter lim="800000"/>
            <a:headEnd/>
            <a:tailEnd/>
          </a:ln>
        </p:spPr>
      </p:pic>
      <p:pic>
        <p:nvPicPr>
          <p:cNvPr id="11" name="Picture 18" descr="Buy Treo by Milton Beer Mug, 420ml, Set of 2, Transparent Online ...">
            <a:extLst>
              <a:ext uri="{FF2B5EF4-FFF2-40B4-BE49-F238E27FC236}">
                <a16:creationId xmlns:a16="http://schemas.microsoft.com/office/drawing/2014/main" id="{A314C6CB-18DF-454B-8445-B9B20DE6051F}"/>
              </a:ext>
            </a:extLst>
          </p:cNvPr>
          <p:cNvPicPr>
            <a:picLocks noChangeAspect="1" noChangeArrowheads="1"/>
          </p:cNvPicPr>
          <p:nvPr/>
        </p:nvPicPr>
        <p:blipFill>
          <a:blip r:embed="rId9"/>
          <a:srcRect/>
          <a:stretch>
            <a:fillRect/>
          </a:stretch>
        </p:blipFill>
        <p:spPr bwMode="auto">
          <a:xfrm>
            <a:off x="7370607" y="4001885"/>
            <a:ext cx="1423153" cy="1067365"/>
          </a:xfrm>
          <a:prstGeom prst="rect">
            <a:avLst/>
          </a:prstGeom>
          <a:noFill/>
          <a:ln w="9525">
            <a:noFill/>
            <a:miter lim="800000"/>
            <a:headEnd/>
            <a:tailEnd/>
          </a:ln>
        </p:spPr>
      </p:pic>
      <p:pic>
        <p:nvPicPr>
          <p:cNvPr id="12" name="Picture 17" descr="Bombardier Private Jet Plane transparent PNG - StickPNG">
            <a:extLst>
              <a:ext uri="{FF2B5EF4-FFF2-40B4-BE49-F238E27FC236}">
                <a16:creationId xmlns:a16="http://schemas.microsoft.com/office/drawing/2014/main" id="{E1B8392C-923A-4262-84F1-5BC9316077DB}"/>
              </a:ext>
            </a:extLst>
          </p:cNvPr>
          <p:cNvPicPr>
            <a:picLocks noChangeAspect="1" noChangeArrowheads="1"/>
          </p:cNvPicPr>
          <p:nvPr/>
        </p:nvPicPr>
        <p:blipFill>
          <a:blip r:embed="rId10"/>
          <a:srcRect/>
          <a:stretch>
            <a:fillRect/>
          </a:stretch>
        </p:blipFill>
        <p:spPr bwMode="auto">
          <a:xfrm rot="1101204">
            <a:off x="6832318" y="2999241"/>
            <a:ext cx="2778537" cy="781040"/>
          </a:xfrm>
          <a:prstGeom prst="rect">
            <a:avLst/>
          </a:prstGeom>
          <a:noFill/>
          <a:ln w="9525">
            <a:noFill/>
            <a:miter lim="800000"/>
            <a:headEnd/>
            <a:tailEnd/>
          </a:ln>
        </p:spPr>
      </p:pic>
      <p:pic>
        <p:nvPicPr>
          <p:cNvPr id="13" name="Picture 20" descr="Free Transparent Wine Cliparts, Download Free Clip Art, Free Clip ...">
            <a:extLst>
              <a:ext uri="{FF2B5EF4-FFF2-40B4-BE49-F238E27FC236}">
                <a16:creationId xmlns:a16="http://schemas.microsoft.com/office/drawing/2014/main" id="{A0D14E13-1E02-4C1F-84E1-06B87D880F6C}"/>
              </a:ext>
            </a:extLst>
          </p:cNvPr>
          <p:cNvPicPr>
            <a:picLocks noChangeAspect="1" noChangeArrowheads="1"/>
          </p:cNvPicPr>
          <p:nvPr/>
        </p:nvPicPr>
        <p:blipFill>
          <a:blip r:embed="rId11"/>
          <a:srcRect/>
          <a:stretch>
            <a:fillRect/>
          </a:stretch>
        </p:blipFill>
        <p:spPr bwMode="auto">
          <a:xfrm>
            <a:off x="6155831" y="2536027"/>
            <a:ext cx="648325" cy="1257965"/>
          </a:xfrm>
          <a:prstGeom prst="rect">
            <a:avLst/>
          </a:prstGeom>
          <a:noFill/>
          <a:ln w="9525">
            <a:noFill/>
            <a:miter lim="800000"/>
            <a:headEnd/>
            <a:tailEnd/>
          </a:ln>
        </p:spPr>
      </p:pic>
      <p:pic>
        <p:nvPicPr>
          <p:cNvPr id="14" name="Picture 4" descr="Rolex Transparent Image | PNG Arts">
            <a:extLst>
              <a:ext uri="{FF2B5EF4-FFF2-40B4-BE49-F238E27FC236}">
                <a16:creationId xmlns:a16="http://schemas.microsoft.com/office/drawing/2014/main" id="{AC35C06B-2B9B-4E3D-9DC4-821094640A45}"/>
              </a:ext>
            </a:extLst>
          </p:cNvPr>
          <p:cNvPicPr>
            <a:picLocks noChangeAspect="1" noChangeArrowheads="1"/>
          </p:cNvPicPr>
          <p:nvPr/>
        </p:nvPicPr>
        <p:blipFill>
          <a:blip r:embed="rId12"/>
          <a:srcRect/>
          <a:stretch>
            <a:fillRect/>
          </a:stretch>
        </p:blipFill>
        <p:spPr bwMode="auto">
          <a:xfrm rot="3214357">
            <a:off x="4274347" y="1723046"/>
            <a:ext cx="1569588" cy="1090253"/>
          </a:xfrm>
          <a:prstGeom prst="rect">
            <a:avLst/>
          </a:prstGeom>
          <a:noFill/>
        </p:spPr>
      </p:pic>
    </p:spTree>
    <p:extLst>
      <p:ext uri="{BB962C8B-B14F-4D97-AF65-F5344CB8AC3E}">
        <p14:creationId xmlns:p14="http://schemas.microsoft.com/office/powerpoint/2010/main" val="744637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volanta">
            <a:extLst>
              <a:ext uri="{FF2B5EF4-FFF2-40B4-BE49-F238E27FC236}">
                <a16:creationId xmlns:a16="http://schemas.microsoft.com/office/drawing/2014/main" id="{8C6B480A-A3CC-4AEC-9D3D-0687AAD5E679}"/>
              </a:ext>
            </a:extLst>
          </p:cNvPr>
          <p:cNvSpPr txBox="1">
            <a:spLocks/>
          </p:cNvSpPr>
          <p:nvPr/>
        </p:nvSpPr>
        <p:spPr>
          <a:xfrm>
            <a:off x="4644008" y="51470"/>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
        <p:nvSpPr>
          <p:cNvPr id="7" name="título">
            <a:extLst>
              <a:ext uri="{FF2B5EF4-FFF2-40B4-BE49-F238E27FC236}">
                <a16:creationId xmlns:a16="http://schemas.microsoft.com/office/drawing/2014/main" id="{700CE190-8BC2-4C0D-AF7A-351C9111F7B1}"/>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INVERSIONES EN BIENES DE CAPITAL</a:t>
            </a:r>
            <a:endParaRPr lang="es-AR" sz="2000" dirty="0">
              <a:solidFill>
                <a:schemeClr val="bg1"/>
              </a:solidFill>
            </a:endParaRPr>
          </a:p>
        </p:txBody>
      </p:sp>
      <p:sp>
        <p:nvSpPr>
          <p:cNvPr id="13" name="texto">
            <a:extLst>
              <a:ext uri="{FF2B5EF4-FFF2-40B4-BE49-F238E27FC236}">
                <a16:creationId xmlns:a16="http://schemas.microsoft.com/office/drawing/2014/main" id="{084845AF-B8A6-44B6-88F3-C428424DBDC5}"/>
              </a:ext>
            </a:extLst>
          </p:cNvPr>
          <p:cNvSpPr>
            <a:spLocks noGrp="1"/>
          </p:cNvSpPr>
          <p:nvPr>
            <p:ph type="subTitle" idx="1"/>
          </p:nvPr>
        </p:nvSpPr>
        <p:spPr>
          <a:xfrm>
            <a:off x="4355976" y="195486"/>
            <a:ext cx="4680520" cy="4849936"/>
          </a:xfrm>
        </p:spPr>
        <p:txBody>
          <a:bodyPr>
            <a:noAutofit/>
          </a:bodyPr>
          <a:lstStyle/>
          <a:p>
            <a:pPr marL="285750" indent="-285750">
              <a:spcBef>
                <a:spcPts val="120"/>
              </a:spcBef>
              <a:buFont typeface="Arial" pitchFamily="34" charset="0"/>
              <a:buChar char="•"/>
            </a:pPr>
            <a:endParaRPr lang="es-AR" sz="1600" b="1" dirty="0">
              <a:solidFill>
                <a:srgbClr val="E32D20"/>
              </a:solidFill>
              <a:latin typeface="+mj-lt"/>
            </a:endParaRPr>
          </a:p>
          <a:p>
            <a:pPr>
              <a:spcBef>
                <a:spcPts val="120"/>
              </a:spcBef>
            </a:pPr>
            <a:r>
              <a:rPr lang="es-AR" sz="1600" b="1" dirty="0">
                <a:solidFill>
                  <a:srgbClr val="E32D20"/>
                </a:solidFill>
                <a:latin typeface="+mj-lt"/>
              </a:rPr>
              <a:t>SALDO A FAVOR POR INVERSIONES EN BIENES DE CAPITAL (ART. 24.1) - RESOLUCIÓN GENERAL (AFIP) </a:t>
            </a:r>
            <a:r>
              <a:rPr lang="es-AR" sz="1600" b="1" dirty="0" err="1">
                <a:solidFill>
                  <a:srgbClr val="E32D20"/>
                </a:solidFill>
                <a:latin typeface="+mj-lt"/>
              </a:rPr>
              <a:t>Nº</a:t>
            </a:r>
            <a:r>
              <a:rPr lang="es-AR" sz="1600" b="1" dirty="0">
                <a:solidFill>
                  <a:srgbClr val="E32D20"/>
                </a:solidFill>
                <a:latin typeface="+mj-lt"/>
              </a:rPr>
              <a:t> 4581/2019</a:t>
            </a:r>
          </a:p>
          <a:p>
            <a:pPr algn="just">
              <a:spcBef>
                <a:spcPts val="120"/>
              </a:spcBef>
            </a:pPr>
            <a:endParaRPr lang="es-AR" sz="1600" b="1" dirty="0">
              <a:solidFill>
                <a:srgbClr val="313D47"/>
              </a:solidFill>
              <a:latin typeface="+mj-lt"/>
            </a:endParaRPr>
          </a:p>
          <a:p>
            <a:pPr algn="just">
              <a:spcBef>
                <a:spcPts val="120"/>
              </a:spcBef>
            </a:pPr>
            <a:endParaRPr lang="es-AR" sz="800" dirty="0">
              <a:solidFill>
                <a:srgbClr val="313D47"/>
              </a:solidFill>
              <a:latin typeface="+mj-lt"/>
            </a:endParaRPr>
          </a:p>
          <a:p>
            <a:pPr algn="just">
              <a:spcBef>
                <a:spcPts val="120"/>
              </a:spcBef>
            </a:pPr>
            <a:r>
              <a:rPr lang="es-AR" sz="1400" dirty="0">
                <a:solidFill>
                  <a:srgbClr val="313D47"/>
                </a:solidFill>
                <a:latin typeface="+mj-lt"/>
              </a:rPr>
              <a:t>Solicitud del beneficio:</a:t>
            </a:r>
          </a:p>
          <a:p>
            <a:pPr algn="just">
              <a:spcBef>
                <a:spcPts val="120"/>
              </a:spcBef>
            </a:pPr>
            <a:endParaRPr lang="es-AR" sz="1400" dirty="0">
              <a:solidFill>
                <a:srgbClr val="313D47"/>
              </a:solidFill>
              <a:latin typeface="+mj-lt"/>
            </a:endParaRPr>
          </a:p>
          <a:p>
            <a:pPr marL="342900" indent="-342900" algn="just">
              <a:spcBef>
                <a:spcPts val="120"/>
              </a:spcBef>
              <a:buAutoNum type="arabicPeriod"/>
            </a:pPr>
            <a:r>
              <a:rPr lang="es-AR" sz="1400" dirty="0" err="1">
                <a:solidFill>
                  <a:srgbClr val="313D47"/>
                </a:solidFill>
                <a:latin typeface="+mj-lt"/>
              </a:rPr>
              <a:t>Pre-solicitud</a:t>
            </a:r>
            <a:r>
              <a:rPr lang="es-AR" sz="1400" dirty="0">
                <a:solidFill>
                  <a:srgbClr val="313D47"/>
                </a:solidFill>
                <a:latin typeface="+mj-lt"/>
              </a:rPr>
              <a:t> entre el 1 y 10 de diciembre de cada año adjuntando los comprobantes para confirmación del cupo fiscal</a:t>
            </a:r>
          </a:p>
          <a:p>
            <a:pPr marL="342900" indent="-342900" algn="just">
              <a:spcBef>
                <a:spcPts val="120"/>
              </a:spcBef>
              <a:buAutoNum type="arabicPeriod"/>
            </a:pPr>
            <a:endParaRPr lang="es-AR" sz="1400" dirty="0">
              <a:solidFill>
                <a:srgbClr val="313D47"/>
              </a:solidFill>
              <a:latin typeface="+mj-lt"/>
            </a:endParaRPr>
          </a:p>
          <a:p>
            <a:pPr marL="342900" indent="-342900" algn="just">
              <a:spcBef>
                <a:spcPts val="120"/>
              </a:spcBef>
              <a:buAutoNum type="arabicPeriod"/>
            </a:pPr>
            <a:r>
              <a:rPr lang="es-AR" sz="1400" dirty="0">
                <a:solidFill>
                  <a:srgbClr val="313D47"/>
                </a:solidFill>
                <a:latin typeface="+mj-lt"/>
              </a:rPr>
              <a:t>Hasta el 31 de diciembre de cada año deberá presentarse la solicitud adjuntando informe especial firmado por contador público y legalizado ante el consejo profesional correspondiente. </a:t>
            </a:r>
          </a:p>
          <a:p>
            <a:pPr marL="342900" indent="-342900" algn="just">
              <a:spcBef>
                <a:spcPts val="120"/>
              </a:spcBef>
              <a:buAutoNum type="arabicPeriod"/>
            </a:pPr>
            <a:endParaRPr lang="es-AR" sz="1400" dirty="0">
              <a:solidFill>
                <a:srgbClr val="313D47"/>
              </a:solidFill>
              <a:latin typeface="+mj-lt"/>
            </a:endParaRPr>
          </a:p>
          <a:p>
            <a:pPr algn="just">
              <a:spcBef>
                <a:spcPts val="120"/>
              </a:spcBef>
            </a:pPr>
            <a:r>
              <a:rPr lang="es-AR" sz="1600" b="1" dirty="0">
                <a:solidFill>
                  <a:srgbClr val="E32D20"/>
                </a:solidFill>
                <a:latin typeface="+mj-lt"/>
              </a:rPr>
              <a:t>Proyecto de Ley – Régimen de Incentivo para grandes inversiones (RIGI)</a:t>
            </a:r>
          </a:p>
          <a:p>
            <a:pPr marL="342900" indent="-342900" algn="just">
              <a:spcBef>
                <a:spcPts val="120"/>
              </a:spcBef>
              <a:buAutoNum type="arabicPeriod"/>
            </a:pPr>
            <a:endParaRPr lang="es-AR" sz="1400" dirty="0">
              <a:solidFill>
                <a:srgbClr val="313D47"/>
              </a:solidFill>
              <a:latin typeface="+mj-lt"/>
            </a:endParaRPr>
          </a:p>
        </p:txBody>
      </p:sp>
    </p:spTree>
    <p:extLst>
      <p:ext uri="{BB962C8B-B14F-4D97-AF65-F5344CB8AC3E}">
        <p14:creationId xmlns:p14="http://schemas.microsoft.com/office/powerpoint/2010/main" val="1563551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volanta">
            <a:extLst>
              <a:ext uri="{FF2B5EF4-FFF2-40B4-BE49-F238E27FC236}">
                <a16:creationId xmlns:a16="http://schemas.microsoft.com/office/drawing/2014/main" id="{8C6B480A-A3CC-4AEC-9D3D-0687AAD5E679}"/>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
        <p:nvSpPr>
          <p:cNvPr id="7" name="título">
            <a:extLst>
              <a:ext uri="{FF2B5EF4-FFF2-40B4-BE49-F238E27FC236}">
                <a16:creationId xmlns:a16="http://schemas.microsoft.com/office/drawing/2014/main" id="{700CE190-8BC2-4C0D-AF7A-351C9111F7B1}"/>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PRORRATEO</a:t>
            </a:r>
            <a:endParaRPr lang="es-AR" sz="2000" dirty="0">
              <a:solidFill>
                <a:schemeClr val="bg1"/>
              </a:solidFill>
            </a:endParaRPr>
          </a:p>
        </p:txBody>
      </p:sp>
      <p:sp>
        <p:nvSpPr>
          <p:cNvPr id="5" name="texto">
            <a:extLst>
              <a:ext uri="{FF2B5EF4-FFF2-40B4-BE49-F238E27FC236}">
                <a16:creationId xmlns:a16="http://schemas.microsoft.com/office/drawing/2014/main" id="{E34F6391-AE98-4FBB-8E79-C817EA628902}"/>
              </a:ext>
            </a:extLst>
          </p:cNvPr>
          <p:cNvSpPr>
            <a:spLocks noGrp="1"/>
          </p:cNvSpPr>
          <p:nvPr>
            <p:ph type="subTitle" idx="1"/>
          </p:nvPr>
        </p:nvSpPr>
        <p:spPr>
          <a:xfrm>
            <a:off x="4355976" y="51470"/>
            <a:ext cx="4680520" cy="4849936"/>
          </a:xfrm>
        </p:spPr>
        <p:txBody>
          <a:bodyPr>
            <a:noAutofit/>
          </a:bodyPr>
          <a:lstStyle/>
          <a:p>
            <a:pPr marL="285750" indent="-285750" algn="just">
              <a:spcBef>
                <a:spcPts val="120"/>
              </a:spcBef>
              <a:buFont typeface="Arial" pitchFamily="34" charset="0"/>
              <a:buChar char="•"/>
            </a:pPr>
            <a:endParaRPr lang="es-AR" sz="1600" b="1" dirty="0">
              <a:solidFill>
                <a:srgbClr val="313D47"/>
              </a:solidFill>
              <a:latin typeface="+mj-lt"/>
            </a:endParaRPr>
          </a:p>
          <a:p>
            <a:pPr>
              <a:spcBef>
                <a:spcPts val="120"/>
              </a:spcBef>
            </a:pPr>
            <a:r>
              <a:rPr lang="es-AR" sz="1600" b="1" dirty="0">
                <a:solidFill>
                  <a:srgbClr val="E32D20"/>
                </a:solidFill>
                <a:latin typeface="+mj-lt"/>
              </a:rPr>
              <a:t>PRORRATEO CRÉDITO FISCAL – Art. 13</a:t>
            </a:r>
          </a:p>
          <a:p>
            <a:pPr algn="just">
              <a:spcBef>
                <a:spcPts val="120"/>
              </a:spcBef>
            </a:pPr>
            <a:endParaRPr lang="es-AR" sz="800" dirty="0">
              <a:solidFill>
                <a:srgbClr val="313D47"/>
              </a:solidFill>
              <a:latin typeface="+mj-lt"/>
            </a:endParaRPr>
          </a:p>
          <a:p>
            <a:pPr algn="just">
              <a:spcBef>
                <a:spcPts val="120"/>
              </a:spcBef>
            </a:pPr>
            <a:r>
              <a:rPr lang="es-AR" sz="1400" dirty="0">
                <a:solidFill>
                  <a:srgbClr val="313D47"/>
                </a:solidFill>
                <a:latin typeface="+mj-lt"/>
              </a:rPr>
              <a:t>Créditos fiscales computables </a:t>
            </a:r>
            <a:r>
              <a:rPr lang="es-AR" sz="1400" dirty="0">
                <a:solidFill>
                  <a:srgbClr val="313D47"/>
                </a:solidFill>
                <a:latin typeface="+mj-lt"/>
                <a:sym typeface="Wingdings" panose="05000000000000000000" pitchFamily="2" charset="2"/>
              </a:rPr>
              <a:t></a:t>
            </a:r>
            <a:r>
              <a:rPr lang="es-AR" sz="1400" dirty="0">
                <a:solidFill>
                  <a:srgbClr val="313D47"/>
                </a:solidFill>
                <a:latin typeface="+mj-lt"/>
              </a:rPr>
              <a:t> vinculados con operaciones gravadas y exportaciones. </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Créditos fiscales vinculados con operaciones exentas o no alcanzadas </a:t>
            </a:r>
            <a:r>
              <a:rPr lang="es-AR" sz="1400" dirty="0">
                <a:solidFill>
                  <a:srgbClr val="313D47"/>
                </a:solidFill>
                <a:latin typeface="+mj-lt"/>
                <a:sym typeface="Wingdings" panose="05000000000000000000" pitchFamily="2" charset="2"/>
              </a:rPr>
              <a:t></a:t>
            </a:r>
            <a:r>
              <a:rPr lang="es-AR" sz="1400" dirty="0">
                <a:solidFill>
                  <a:srgbClr val="313D47"/>
                </a:solidFill>
                <a:latin typeface="+mj-lt"/>
              </a:rPr>
              <a:t> no computables y no debe aplicarse prorrateo alguno (Art. 53 DR).</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Créditos fiscales </a:t>
            </a:r>
            <a:r>
              <a:rPr lang="es-AR" sz="1400" dirty="0">
                <a:solidFill>
                  <a:srgbClr val="E32D20"/>
                </a:solidFill>
                <a:latin typeface="+mj-lt"/>
              </a:rPr>
              <a:t>vinculados indistintamente a operaciones gravadas y exentas o no alcanzadas</a:t>
            </a:r>
            <a:r>
              <a:rPr lang="es-AR" sz="1400" dirty="0">
                <a:solidFill>
                  <a:srgbClr val="313D47"/>
                </a:solidFill>
                <a:latin typeface="+mj-lt"/>
              </a:rPr>
              <a:t> –y no pudiera efectuarse en forma cierta su apropiación– </a:t>
            </a:r>
            <a:r>
              <a:rPr lang="es-AR" sz="1400" dirty="0">
                <a:solidFill>
                  <a:srgbClr val="313D47"/>
                </a:solidFill>
                <a:latin typeface="+mj-lt"/>
                <a:sym typeface="Wingdings" panose="05000000000000000000" pitchFamily="2" charset="2"/>
              </a:rPr>
              <a:t> </a:t>
            </a:r>
            <a:r>
              <a:rPr lang="es-AR" sz="1400" dirty="0">
                <a:solidFill>
                  <a:srgbClr val="313D47"/>
                </a:solidFill>
                <a:latin typeface="+mj-lt"/>
              </a:rPr>
              <a:t>el cómputo deberá realizarse únicamente en proporción a las operaciones gravadas.</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Durante el ejercicio podrán efectuarse estimaciones del cómputo que deberán ajustarse en el último mes del ejercicio considerando la totalidad de las operaciones gravadas, exentas y no alcanzadas realizadas en el mismo.</a:t>
            </a:r>
          </a:p>
          <a:p>
            <a:pPr marL="285750" indent="-285750" algn="just">
              <a:spcBef>
                <a:spcPts val="120"/>
              </a:spcBef>
              <a:buFont typeface="Wingdings" panose="05000000000000000000" pitchFamily="2" charset="2"/>
              <a:buChar char="ü"/>
            </a:pPr>
            <a:r>
              <a:rPr lang="es-AR" sz="1200" dirty="0">
                <a:solidFill>
                  <a:srgbClr val="313D47"/>
                </a:solidFill>
                <a:latin typeface="+mj-lt"/>
              </a:rPr>
              <a:t>Salud y Belleza SA c/DGI s/recurso directo de organismo externo - </a:t>
            </a:r>
            <a:r>
              <a:rPr lang="es-AR" sz="1200" dirty="0" err="1">
                <a:solidFill>
                  <a:srgbClr val="313D47"/>
                </a:solidFill>
                <a:latin typeface="+mj-lt"/>
              </a:rPr>
              <a:t>Cám</a:t>
            </a:r>
            <a:r>
              <a:rPr lang="es-AR" sz="1200" dirty="0">
                <a:solidFill>
                  <a:srgbClr val="313D47"/>
                </a:solidFill>
                <a:latin typeface="+mj-lt"/>
              </a:rPr>
              <a:t>. </a:t>
            </a:r>
            <a:r>
              <a:rPr lang="es-AR" sz="1200" dirty="0" err="1">
                <a:solidFill>
                  <a:srgbClr val="313D47"/>
                </a:solidFill>
                <a:latin typeface="+mj-lt"/>
              </a:rPr>
              <a:t>Nac</a:t>
            </a:r>
            <a:r>
              <a:rPr lang="es-AR" sz="1200" dirty="0">
                <a:solidFill>
                  <a:srgbClr val="313D47"/>
                </a:solidFill>
                <a:latin typeface="+mj-lt"/>
              </a:rPr>
              <a:t>. Cont. </a:t>
            </a:r>
            <a:r>
              <a:rPr lang="es-AR" sz="1200" dirty="0" err="1">
                <a:solidFill>
                  <a:srgbClr val="313D47"/>
                </a:solidFill>
                <a:latin typeface="+mj-lt"/>
              </a:rPr>
              <a:t>Adm</a:t>
            </a:r>
            <a:r>
              <a:rPr lang="es-AR" sz="1200" dirty="0">
                <a:solidFill>
                  <a:srgbClr val="313D47"/>
                </a:solidFill>
                <a:latin typeface="+mj-lt"/>
              </a:rPr>
              <a:t>. Fed. - Sala IV - 05/04/2016.</a:t>
            </a:r>
          </a:p>
          <a:p>
            <a:pPr marL="342900" indent="-342900" algn="just">
              <a:spcBef>
                <a:spcPts val="120"/>
              </a:spcBef>
              <a:buAutoNum type="arabicPeriod"/>
            </a:pPr>
            <a:endParaRPr lang="es-AR" sz="1400" dirty="0">
              <a:solidFill>
                <a:srgbClr val="313D47"/>
              </a:solidFill>
              <a:latin typeface="+mj-lt"/>
            </a:endParaRPr>
          </a:p>
          <a:p>
            <a:pPr algn="just">
              <a:spcBef>
                <a:spcPts val="120"/>
              </a:spcBef>
            </a:pPr>
            <a:endParaRPr lang="es-AR" sz="1400" dirty="0">
              <a:solidFill>
                <a:srgbClr val="313D47"/>
              </a:solidFill>
              <a:latin typeface="+mj-lt"/>
            </a:endParaRPr>
          </a:p>
        </p:txBody>
      </p:sp>
    </p:spTree>
    <p:extLst>
      <p:ext uri="{BB962C8B-B14F-4D97-AF65-F5344CB8AC3E}">
        <p14:creationId xmlns:p14="http://schemas.microsoft.com/office/powerpoint/2010/main" val="33077734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volanta">
            <a:extLst>
              <a:ext uri="{FF2B5EF4-FFF2-40B4-BE49-F238E27FC236}">
                <a16:creationId xmlns:a16="http://schemas.microsoft.com/office/drawing/2014/main" id="{8C6B480A-A3CC-4AEC-9D3D-0687AAD5E679}"/>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
        <p:nvSpPr>
          <p:cNvPr id="7" name="título">
            <a:extLst>
              <a:ext uri="{FF2B5EF4-FFF2-40B4-BE49-F238E27FC236}">
                <a16:creationId xmlns:a16="http://schemas.microsoft.com/office/drawing/2014/main" id="{700CE190-8BC2-4C0D-AF7A-351C9111F7B1}"/>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PRORRATEO</a:t>
            </a:r>
            <a:endParaRPr lang="es-AR" sz="2000" dirty="0">
              <a:solidFill>
                <a:schemeClr val="bg1"/>
              </a:solidFill>
            </a:endParaRPr>
          </a:p>
        </p:txBody>
      </p:sp>
      <p:sp>
        <p:nvSpPr>
          <p:cNvPr id="5" name="texto">
            <a:extLst>
              <a:ext uri="{FF2B5EF4-FFF2-40B4-BE49-F238E27FC236}">
                <a16:creationId xmlns:a16="http://schemas.microsoft.com/office/drawing/2014/main" id="{E34F6391-AE98-4FBB-8E79-C817EA628902}"/>
              </a:ext>
            </a:extLst>
          </p:cNvPr>
          <p:cNvSpPr>
            <a:spLocks noGrp="1"/>
          </p:cNvSpPr>
          <p:nvPr>
            <p:ph type="subTitle" idx="1"/>
          </p:nvPr>
        </p:nvSpPr>
        <p:spPr>
          <a:xfrm>
            <a:off x="4355976" y="352425"/>
            <a:ext cx="4680520" cy="4849936"/>
          </a:xfrm>
        </p:spPr>
        <p:txBody>
          <a:bodyPr>
            <a:noAutofit/>
          </a:bodyPr>
          <a:lstStyle/>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endParaRPr lang="es-AR" sz="1600" b="1" dirty="0">
              <a:solidFill>
                <a:srgbClr val="313D47"/>
              </a:solidFill>
              <a:latin typeface="+mj-lt"/>
            </a:endParaRPr>
          </a:p>
          <a:p>
            <a:pPr marL="285750" indent="-285750" algn="just">
              <a:spcBef>
                <a:spcPts val="120"/>
              </a:spcBef>
              <a:buFont typeface="Arial" pitchFamily="34" charset="0"/>
              <a:buChar char="•"/>
            </a:pPr>
            <a:r>
              <a:rPr lang="es-AR" sz="1600" b="1" dirty="0">
                <a:solidFill>
                  <a:srgbClr val="313D47"/>
                </a:solidFill>
                <a:latin typeface="+mj-lt"/>
              </a:rPr>
              <a:t>PRORRATEO CRÉDITO FISCAL – CASO PRÁCTICO</a:t>
            </a:r>
          </a:p>
          <a:p>
            <a:pPr algn="just">
              <a:spcBef>
                <a:spcPts val="120"/>
              </a:spcBef>
            </a:pPr>
            <a:endParaRPr lang="es-AR" sz="800" dirty="0">
              <a:solidFill>
                <a:srgbClr val="313D47"/>
              </a:solidFill>
              <a:latin typeface="+mj-lt"/>
            </a:endParaRPr>
          </a:p>
        </p:txBody>
      </p:sp>
    </p:spTree>
    <p:extLst>
      <p:ext uri="{BB962C8B-B14F-4D97-AF65-F5344CB8AC3E}">
        <p14:creationId xmlns:p14="http://schemas.microsoft.com/office/powerpoint/2010/main" val="28676240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volanta">
            <a:extLst>
              <a:ext uri="{FF2B5EF4-FFF2-40B4-BE49-F238E27FC236}">
                <a16:creationId xmlns:a16="http://schemas.microsoft.com/office/drawing/2014/main" id="{8C6B480A-A3CC-4AEC-9D3D-0687AAD5E679}"/>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
        <p:nvSpPr>
          <p:cNvPr id="7" name="título">
            <a:extLst>
              <a:ext uri="{FF2B5EF4-FFF2-40B4-BE49-F238E27FC236}">
                <a16:creationId xmlns:a16="http://schemas.microsoft.com/office/drawing/2014/main" id="{700CE190-8BC2-4C0D-AF7A-351C9111F7B1}"/>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ENTREGAS A TÍTULO GRATUITO</a:t>
            </a:r>
            <a:endParaRPr lang="es-AR" sz="2000" dirty="0">
              <a:solidFill>
                <a:schemeClr val="bg1"/>
              </a:solidFill>
            </a:endParaRPr>
          </a:p>
        </p:txBody>
      </p:sp>
      <p:sp>
        <p:nvSpPr>
          <p:cNvPr id="5" name="texto">
            <a:extLst>
              <a:ext uri="{FF2B5EF4-FFF2-40B4-BE49-F238E27FC236}">
                <a16:creationId xmlns:a16="http://schemas.microsoft.com/office/drawing/2014/main" id="{CE6C2685-04B0-4B88-8007-FC966DA29810}"/>
              </a:ext>
            </a:extLst>
          </p:cNvPr>
          <p:cNvSpPr>
            <a:spLocks noGrp="1"/>
          </p:cNvSpPr>
          <p:nvPr>
            <p:ph type="subTitle" idx="1"/>
          </p:nvPr>
        </p:nvSpPr>
        <p:spPr>
          <a:xfrm>
            <a:off x="4283968" y="0"/>
            <a:ext cx="4680520" cy="4849936"/>
          </a:xfrm>
        </p:spPr>
        <p:txBody>
          <a:bodyPr>
            <a:noAutofit/>
          </a:bodyPr>
          <a:lstStyle/>
          <a:p>
            <a:pPr marL="285750" indent="-285750" algn="just">
              <a:spcBef>
                <a:spcPts val="120"/>
              </a:spcBef>
              <a:buFont typeface="Arial" pitchFamily="34" charset="0"/>
              <a:buChar char="•"/>
            </a:pPr>
            <a:endParaRPr lang="es-AR" sz="1600" b="1" dirty="0">
              <a:solidFill>
                <a:srgbClr val="313D47"/>
              </a:solidFill>
              <a:latin typeface="+mj-lt"/>
            </a:endParaRPr>
          </a:p>
          <a:p>
            <a:pPr>
              <a:spcBef>
                <a:spcPts val="120"/>
              </a:spcBef>
            </a:pPr>
            <a:r>
              <a:rPr lang="es-AR" sz="1600" b="1" dirty="0">
                <a:solidFill>
                  <a:srgbClr val="E32D20"/>
                </a:solidFill>
                <a:latin typeface="+mj-lt"/>
              </a:rPr>
              <a:t>ENTREGAS A TÍTULO GRATUITO (Art. 58 DR)</a:t>
            </a:r>
          </a:p>
          <a:p>
            <a:pPr algn="just">
              <a:spcBef>
                <a:spcPts val="120"/>
              </a:spcBef>
            </a:pPr>
            <a:endParaRPr lang="es-AR" sz="800" dirty="0">
              <a:solidFill>
                <a:srgbClr val="313D47"/>
              </a:solidFill>
              <a:latin typeface="+mj-lt"/>
            </a:endParaRPr>
          </a:p>
          <a:p>
            <a:pPr algn="just">
              <a:spcBef>
                <a:spcPts val="120"/>
              </a:spcBef>
            </a:pPr>
            <a:r>
              <a:rPr lang="es-AR" sz="1400" dirty="0">
                <a:solidFill>
                  <a:srgbClr val="313D47"/>
                </a:solidFill>
                <a:latin typeface="+mj-lt"/>
              </a:rPr>
              <a:t>Las donaciones y entregas a títulos gratuito son operaciones no alcanzadas por el IVA, por lo que deberá reintegrarse en el período en que las mismas se lleven a cabo el crédito fiscal oportunamente computado por los bienes entregados.</a:t>
            </a:r>
          </a:p>
          <a:p>
            <a:pPr algn="just">
              <a:spcBef>
                <a:spcPts val="120"/>
              </a:spcBef>
            </a:pPr>
            <a:endParaRPr lang="es-AR" sz="800" dirty="0">
              <a:solidFill>
                <a:srgbClr val="313D47"/>
              </a:solidFill>
              <a:latin typeface="+mj-lt"/>
            </a:endParaRPr>
          </a:p>
          <a:p>
            <a:pPr marL="285750" indent="-285750" algn="just">
              <a:spcBef>
                <a:spcPts val="120"/>
              </a:spcBef>
              <a:buFont typeface="Wingdings" panose="05000000000000000000" pitchFamily="2" charset="2"/>
              <a:buChar char="ü"/>
            </a:pPr>
            <a:r>
              <a:rPr lang="es-AR" sz="1400" dirty="0">
                <a:solidFill>
                  <a:srgbClr val="313D47"/>
                </a:solidFill>
                <a:latin typeface="+mj-lt"/>
              </a:rPr>
              <a:t>Las entregas de “muestras gratis” realizada con motivo de publicidad de una compañía –vinculadas con las actividades gravadas– no se encuentran incluidas en esta obligación de restitución de créditos fiscales ya que la distribución de muestras gratis constituye un hecho vinculado con las operaciones gravadas (</a:t>
            </a:r>
            <a:r>
              <a:rPr lang="es-AR" sz="1400" i="1" dirty="0">
                <a:solidFill>
                  <a:srgbClr val="313D47"/>
                </a:solidFill>
                <a:latin typeface="+mj-lt"/>
              </a:rPr>
              <a:t>DICT. 68/1982 - DATJ (DGI) - 30/09/1982 / “Osram SACI" (TFN - Sala D - 27/8/2004)</a:t>
            </a:r>
            <a:r>
              <a:rPr lang="es-AR" sz="1400" dirty="0">
                <a:solidFill>
                  <a:srgbClr val="313D47"/>
                </a:solidFill>
                <a:latin typeface="+mj-lt"/>
              </a:rPr>
              <a:t>).</a:t>
            </a:r>
          </a:p>
          <a:p>
            <a:pPr algn="just">
              <a:spcBef>
                <a:spcPts val="120"/>
              </a:spcBef>
            </a:pPr>
            <a:endParaRPr lang="es-AR" sz="800" dirty="0">
              <a:solidFill>
                <a:srgbClr val="313D47"/>
              </a:solidFill>
              <a:latin typeface="+mj-lt"/>
            </a:endParaRPr>
          </a:p>
          <a:p>
            <a:pPr algn="just">
              <a:spcBef>
                <a:spcPts val="120"/>
              </a:spcBef>
            </a:pPr>
            <a:r>
              <a:rPr lang="es-AR" sz="1400" dirty="0">
                <a:solidFill>
                  <a:srgbClr val="313D47"/>
                </a:solidFill>
                <a:latin typeface="+mj-lt"/>
              </a:rPr>
              <a:t>Conclusión </a:t>
            </a:r>
            <a:r>
              <a:rPr lang="es-AR" sz="1400" dirty="0">
                <a:solidFill>
                  <a:srgbClr val="313D47"/>
                </a:solidFill>
                <a:latin typeface="+mj-lt"/>
                <a:sym typeface="Wingdings" panose="05000000000000000000" pitchFamily="2" charset="2"/>
              </a:rPr>
              <a:t> </a:t>
            </a:r>
            <a:r>
              <a:rPr lang="es-AR" sz="1400" dirty="0">
                <a:solidFill>
                  <a:srgbClr val="313D47"/>
                </a:solidFill>
                <a:latin typeface="+mj-lt"/>
              </a:rPr>
              <a:t>quedarán sujetas a la </a:t>
            </a:r>
            <a:r>
              <a:rPr lang="es-AR" sz="1400" dirty="0">
                <a:solidFill>
                  <a:srgbClr val="E32D20"/>
                </a:solidFill>
                <a:latin typeface="+mj-lt"/>
              </a:rPr>
              <a:t>obligación de restitución </a:t>
            </a:r>
            <a:r>
              <a:rPr lang="es-AR" sz="1400" dirty="0">
                <a:solidFill>
                  <a:srgbClr val="313D47"/>
                </a:solidFill>
                <a:latin typeface="+mj-lt"/>
              </a:rPr>
              <a:t>de créditos fiscales aquellas operaciones a título gratuito que refieran a </a:t>
            </a:r>
            <a:r>
              <a:rPr lang="es-AR" sz="1400" dirty="0">
                <a:solidFill>
                  <a:srgbClr val="E32D20"/>
                </a:solidFill>
                <a:latin typeface="+mj-lt"/>
              </a:rPr>
              <a:t>actos realizados en forma incidental y desvinculada de su actividad gravada </a:t>
            </a:r>
            <a:r>
              <a:rPr lang="es-AR" sz="1400" dirty="0">
                <a:solidFill>
                  <a:srgbClr val="313D47"/>
                </a:solidFill>
                <a:latin typeface="+mj-lt"/>
              </a:rPr>
              <a:t>(</a:t>
            </a:r>
            <a:r>
              <a:rPr lang="es-ES" sz="1400" dirty="0">
                <a:solidFill>
                  <a:srgbClr val="313D47"/>
                </a:solidFill>
                <a:latin typeface="+mj-lt"/>
              </a:rPr>
              <a:t>desprendimiento patrimonial que no se verá resarcido por compensación alguna dentro de la actividad gravada).</a:t>
            </a:r>
          </a:p>
          <a:p>
            <a:pPr algn="just">
              <a:spcBef>
                <a:spcPts val="120"/>
              </a:spcBef>
            </a:pPr>
            <a:endParaRPr lang="es-AR" sz="1400" dirty="0">
              <a:solidFill>
                <a:srgbClr val="313D47"/>
              </a:solidFill>
              <a:latin typeface="+mj-lt"/>
            </a:endParaRPr>
          </a:p>
          <a:p>
            <a:pPr algn="just">
              <a:spcBef>
                <a:spcPts val="120"/>
              </a:spcBef>
            </a:pPr>
            <a:endParaRPr lang="es-AR" sz="1400" dirty="0">
              <a:solidFill>
                <a:srgbClr val="313D47"/>
              </a:solidFill>
              <a:latin typeface="+mj-lt"/>
            </a:endParaRPr>
          </a:p>
        </p:txBody>
      </p:sp>
    </p:spTree>
    <p:extLst>
      <p:ext uri="{BB962C8B-B14F-4D97-AF65-F5344CB8AC3E}">
        <p14:creationId xmlns:p14="http://schemas.microsoft.com/office/powerpoint/2010/main" val="3917728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volanta">
            <a:extLst>
              <a:ext uri="{FF2B5EF4-FFF2-40B4-BE49-F238E27FC236}">
                <a16:creationId xmlns:a16="http://schemas.microsoft.com/office/drawing/2014/main" id="{8C6B480A-A3CC-4AEC-9D3D-0687AAD5E679}"/>
              </a:ext>
            </a:extLst>
          </p:cNvPr>
          <p:cNvSpPr txBox="1">
            <a:spLocks/>
          </p:cNvSpPr>
          <p:nvPr/>
        </p:nvSpPr>
        <p:spPr>
          <a:xfrm>
            <a:off x="4639121" y="98078"/>
            <a:ext cx="449999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ES" sz="1100" dirty="0">
                <a:solidFill>
                  <a:schemeClr val="bg1">
                    <a:lumMod val="50000"/>
                  </a:schemeClr>
                </a:solidFill>
                <a:latin typeface="+mj-lt"/>
              </a:rPr>
              <a:t>CRÉDITO FISCAL</a:t>
            </a:r>
          </a:p>
        </p:txBody>
      </p:sp>
      <p:sp>
        <p:nvSpPr>
          <p:cNvPr id="7" name="título">
            <a:extLst>
              <a:ext uri="{FF2B5EF4-FFF2-40B4-BE49-F238E27FC236}">
                <a16:creationId xmlns:a16="http://schemas.microsoft.com/office/drawing/2014/main" id="{700CE190-8BC2-4C0D-AF7A-351C9111F7B1}"/>
              </a:ext>
            </a:extLst>
          </p:cNvPr>
          <p:cNvSpPr txBox="1">
            <a:spLocks/>
          </p:cNvSpPr>
          <p:nvPr/>
        </p:nvSpPr>
        <p:spPr>
          <a:xfrm>
            <a:off x="395536" y="1383618"/>
            <a:ext cx="3096344" cy="1152128"/>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AR" sz="2000" b="1" dirty="0">
                <a:solidFill>
                  <a:schemeClr val="bg1"/>
                </a:solidFill>
              </a:rPr>
            </a:br>
            <a:r>
              <a:rPr lang="es-AR" sz="2000" b="1" dirty="0">
                <a:solidFill>
                  <a:schemeClr val="bg1"/>
                </a:solidFill>
              </a:rPr>
              <a:t>IMPUESTO AL VALOR AGREGADO</a:t>
            </a:r>
            <a:br>
              <a:rPr lang="es-AR" sz="2000" b="1" dirty="0">
                <a:solidFill>
                  <a:schemeClr val="bg1"/>
                </a:solidFill>
              </a:rPr>
            </a:br>
            <a:br>
              <a:rPr lang="es-AR" sz="2000" b="1" dirty="0">
                <a:solidFill>
                  <a:schemeClr val="bg1"/>
                </a:solidFill>
              </a:rPr>
            </a:br>
            <a:r>
              <a:rPr lang="es-AR" sz="2000" b="1" dirty="0">
                <a:solidFill>
                  <a:schemeClr val="bg1"/>
                </a:solidFill>
              </a:rPr>
              <a:t>CÓMPUTO DE CONTRIBUCIONES PATRONALES COMO CRÉDITO FISCAL</a:t>
            </a:r>
            <a:endParaRPr lang="es-AR" sz="2000" dirty="0">
              <a:solidFill>
                <a:schemeClr val="bg1"/>
              </a:solidFill>
            </a:endParaRPr>
          </a:p>
        </p:txBody>
      </p:sp>
      <p:sp>
        <p:nvSpPr>
          <p:cNvPr id="5" name="texto">
            <a:extLst>
              <a:ext uri="{FF2B5EF4-FFF2-40B4-BE49-F238E27FC236}">
                <a16:creationId xmlns:a16="http://schemas.microsoft.com/office/drawing/2014/main" id="{4B927961-F918-498F-B470-32272E1D0843}"/>
              </a:ext>
            </a:extLst>
          </p:cNvPr>
          <p:cNvSpPr>
            <a:spLocks noGrp="1"/>
          </p:cNvSpPr>
          <p:nvPr>
            <p:ph type="subTitle" idx="1"/>
          </p:nvPr>
        </p:nvSpPr>
        <p:spPr>
          <a:xfrm>
            <a:off x="4283968" y="0"/>
            <a:ext cx="4680520" cy="4849936"/>
          </a:xfrm>
        </p:spPr>
        <p:txBody>
          <a:bodyPr>
            <a:noAutofit/>
          </a:bodyPr>
          <a:lstStyle/>
          <a:p>
            <a:pPr marL="285750" indent="-285750" algn="just">
              <a:spcBef>
                <a:spcPts val="120"/>
              </a:spcBef>
              <a:buFont typeface="Arial" pitchFamily="34" charset="0"/>
              <a:buChar char="•"/>
            </a:pPr>
            <a:endParaRPr lang="es-AR" sz="1600" b="1" dirty="0">
              <a:solidFill>
                <a:srgbClr val="313D47"/>
              </a:solidFill>
              <a:latin typeface="+mj-lt"/>
            </a:endParaRPr>
          </a:p>
          <a:p>
            <a:pPr>
              <a:spcBef>
                <a:spcPts val="120"/>
              </a:spcBef>
            </a:pPr>
            <a:r>
              <a:rPr lang="es-AR" sz="1600" b="1" dirty="0">
                <a:solidFill>
                  <a:srgbClr val="E32D20"/>
                </a:solidFill>
                <a:latin typeface="+mj-lt"/>
              </a:rPr>
              <a:t>CÓMPUTO DE CONTRIBUCIONES PATRONALES COMO CRÉDITO FISCAL</a:t>
            </a:r>
          </a:p>
          <a:p>
            <a:pPr algn="just">
              <a:spcBef>
                <a:spcPts val="120"/>
              </a:spcBef>
            </a:pPr>
            <a:endParaRPr lang="es-AR" sz="800" dirty="0">
              <a:solidFill>
                <a:srgbClr val="313D47"/>
              </a:solidFill>
              <a:latin typeface="+mj-lt"/>
            </a:endParaRPr>
          </a:p>
          <a:p>
            <a:pPr algn="just">
              <a:spcBef>
                <a:spcPts val="120"/>
              </a:spcBef>
            </a:pPr>
            <a:r>
              <a:rPr lang="es-AR" sz="1400" dirty="0">
                <a:solidFill>
                  <a:srgbClr val="313D47"/>
                </a:solidFill>
                <a:latin typeface="+mj-lt"/>
              </a:rPr>
              <a:t>Históricamente, el Decreto 814/2001 estableció un beneficio de computo de IVA crédito fiscal en función de un porcentaje aplicable sobre la base imponible aplicada para el cálculo de contribuciones patronales.</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Dicho porcentaje varía según la ubicación del trabajador. El objetivo es promover la densidad poblacional de trabajadores registrados; por ejemplo Ciudad Autónoma de Buenos Aires no tiene beneficio.</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Posteriormente, en el año 2017 la ley 27.430 estableció una reducción progresiva del beneficio hasta llegar a cero en el año 2022.</a:t>
            </a:r>
          </a:p>
          <a:p>
            <a:pPr algn="just">
              <a:spcBef>
                <a:spcPts val="120"/>
              </a:spcBef>
            </a:pPr>
            <a:endParaRPr lang="es-AR" sz="1400" dirty="0">
              <a:solidFill>
                <a:srgbClr val="313D47"/>
              </a:solidFill>
              <a:latin typeface="+mj-lt"/>
            </a:endParaRPr>
          </a:p>
          <a:p>
            <a:pPr algn="just">
              <a:spcBef>
                <a:spcPts val="120"/>
              </a:spcBef>
            </a:pPr>
            <a:r>
              <a:rPr lang="es-AR" sz="1400" dirty="0">
                <a:solidFill>
                  <a:srgbClr val="313D47"/>
                </a:solidFill>
                <a:latin typeface="+mj-lt"/>
              </a:rPr>
              <a:t>Sin embargo, en el año 2019 se sanciona la ley 27.541 que eliminó la reducción progresiva del beneficio, congelando la misma a los valores del año 2019. Actualmente se sigue aplicando dicho beneficio con los porcentajes de esta ley (27.541 - Anexo I)</a:t>
            </a:r>
          </a:p>
          <a:p>
            <a:pPr algn="just">
              <a:spcBef>
                <a:spcPts val="120"/>
              </a:spcBef>
            </a:pPr>
            <a:endParaRPr lang="es-AR" sz="1400" dirty="0">
              <a:solidFill>
                <a:srgbClr val="313D47"/>
              </a:solidFill>
              <a:latin typeface="+mj-lt"/>
            </a:endParaRPr>
          </a:p>
        </p:txBody>
      </p:sp>
    </p:spTree>
    <p:extLst>
      <p:ext uri="{BB962C8B-B14F-4D97-AF65-F5344CB8AC3E}">
        <p14:creationId xmlns:p14="http://schemas.microsoft.com/office/powerpoint/2010/main" val="2099921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6" name="Imagen 15" descr="Imagen que contiene naranja, azul, estacionado, firmar&#10;&#10;Descripción generada automáticamente">
            <a:extLst>
              <a:ext uri="{FF2B5EF4-FFF2-40B4-BE49-F238E27FC236}">
                <a16:creationId xmlns:a16="http://schemas.microsoft.com/office/drawing/2014/main" id="{B7A9F63A-988B-4EDB-9046-05D32D2EB3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0543" y="4547665"/>
            <a:ext cx="3973457" cy="595835"/>
          </a:xfrm>
          <a:prstGeom prst="rect">
            <a:avLst/>
          </a:prstGeom>
        </p:spPr>
      </p:pic>
      <p:sp>
        <p:nvSpPr>
          <p:cNvPr id="9" name="título">
            <a:extLst>
              <a:ext uri="{FF2B5EF4-FFF2-40B4-BE49-F238E27FC236}">
                <a16:creationId xmlns:a16="http://schemas.microsoft.com/office/drawing/2014/main" id="{B9570DDD-5D81-4831-9F34-BB3E15A8ECFC}"/>
              </a:ext>
            </a:extLst>
          </p:cNvPr>
          <p:cNvSpPr>
            <a:spLocks noGrp="1"/>
          </p:cNvSpPr>
          <p:nvPr>
            <p:ph type="ctrTitle"/>
          </p:nvPr>
        </p:nvSpPr>
        <p:spPr>
          <a:xfrm>
            <a:off x="5113445" y="555526"/>
            <a:ext cx="3240360" cy="648072"/>
          </a:xfrm>
        </p:spPr>
        <p:txBody>
          <a:bodyPr anchor="t" anchorCtr="0">
            <a:noAutofit/>
          </a:bodyPr>
          <a:lstStyle/>
          <a:p>
            <a:r>
              <a:rPr lang="es-AR" sz="3200" b="1" dirty="0">
                <a:solidFill>
                  <a:srgbClr val="313D47"/>
                </a:solidFill>
              </a:rPr>
              <a:t>¡MUCHAS GRACIAS!</a:t>
            </a:r>
            <a:endParaRPr lang="es-AR" sz="2800" dirty="0">
              <a:solidFill>
                <a:srgbClr val="313D47"/>
              </a:solidFill>
            </a:endParaRPr>
          </a:p>
        </p:txBody>
      </p:sp>
      <p:sp>
        <p:nvSpPr>
          <p:cNvPr id="4" name="item 02">
            <a:extLst>
              <a:ext uri="{FF2B5EF4-FFF2-40B4-BE49-F238E27FC236}">
                <a16:creationId xmlns:a16="http://schemas.microsoft.com/office/drawing/2014/main" id="{A20EFB1B-FBB2-42D8-9956-7AB10F05F4A9}"/>
              </a:ext>
            </a:extLst>
          </p:cNvPr>
          <p:cNvSpPr txBox="1">
            <a:spLocks/>
          </p:cNvSpPr>
          <p:nvPr/>
        </p:nvSpPr>
        <p:spPr>
          <a:xfrm>
            <a:off x="4572000" y="2412964"/>
            <a:ext cx="4392488" cy="72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120"/>
              </a:spcBef>
            </a:pPr>
            <a:r>
              <a:rPr lang="es-AR" sz="1800" b="1" dirty="0">
                <a:solidFill>
                  <a:srgbClr val="313D47"/>
                </a:solidFill>
                <a:latin typeface="+mj-lt"/>
              </a:rPr>
              <a:t>María Alejandra Stefanich - Yésica Baigorri</a:t>
            </a:r>
          </a:p>
          <a:p>
            <a:pPr algn="l">
              <a:spcBef>
                <a:spcPts val="120"/>
              </a:spcBef>
            </a:pPr>
            <a:r>
              <a:rPr lang="es-AR" sz="1800" b="1" dirty="0">
                <a:solidFill>
                  <a:srgbClr val="313D47"/>
                </a:solidFill>
                <a:latin typeface="+mj-lt"/>
              </a:rPr>
              <a:t> </a:t>
            </a:r>
            <a:r>
              <a:rPr lang="es-AR" sz="1800" b="1" dirty="0">
                <a:latin typeface="+mj-lt"/>
                <a:hlinkClick r:id="rId5"/>
              </a:rPr>
              <a:t>mast@marval.com</a:t>
            </a:r>
            <a:r>
              <a:rPr lang="es-AR" sz="1800" b="1" dirty="0">
                <a:latin typeface="+mj-lt"/>
              </a:rPr>
              <a:t>    </a:t>
            </a:r>
            <a:r>
              <a:rPr lang="es-AR" sz="1800" b="1" dirty="0" err="1">
                <a:solidFill>
                  <a:srgbClr val="313D47"/>
                </a:solidFill>
                <a:latin typeface="+mj-lt"/>
                <a:hlinkClick r:id="rId6"/>
              </a:rPr>
              <a:t>yesica.Baigorri@lfs.tax</a:t>
            </a:r>
            <a:endParaRPr lang="es-AR" sz="1800" b="1" dirty="0">
              <a:solidFill>
                <a:srgbClr val="313D47"/>
              </a:solidFill>
              <a:latin typeface="+mj-lt"/>
            </a:endParaRPr>
          </a:p>
          <a:p>
            <a:pPr algn="l">
              <a:spcBef>
                <a:spcPts val="120"/>
              </a:spcBef>
            </a:pPr>
            <a:endParaRPr lang="es-AR" sz="1800" b="1" dirty="0">
              <a:latin typeface="+mj-lt"/>
            </a:endParaRPr>
          </a:p>
          <a:p>
            <a:pPr algn="l">
              <a:spcBef>
                <a:spcPts val="120"/>
              </a:spcBef>
            </a:pPr>
            <a:endParaRPr lang="es-AR" sz="1800" b="1" dirty="0">
              <a:solidFill>
                <a:srgbClr val="313D47"/>
              </a:solidFill>
              <a:latin typeface="+mj-lt"/>
            </a:endParaRPr>
          </a:p>
          <a:p>
            <a:pPr algn="l">
              <a:spcBef>
                <a:spcPts val="120"/>
              </a:spcBef>
            </a:pPr>
            <a:endParaRPr lang="es-AR" sz="1800" b="1" dirty="0">
              <a:solidFill>
                <a:srgbClr val="313D47"/>
              </a:solidFill>
            </a:endParaRPr>
          </a:p>
          <a:p>
            <a:pPr algn="l">
              <a:spcBef>
                <a:spcPts val="120"/>
              </a:spcBef>
            </a:pPr>
            <a:endParaRPr lang="es-AR" sz="1400" dirty="0">
              <a:solidFill>
                <a:srgbClr val="E32D20"/>
              </a:solidFill>
            </a:endParaRPr>
          </a:p>
          <a:p>
            <a:pPr algn="l">
              <a:spcBef>
                <a:spcPts val="120"/>
              </a:spcBef>
            </a:pPr>
            <a:endParaRPr lang="es-AR" sz="1400" dirty="0">
              <a:solidFill>
                <a:srgbClr val="E32D20"/>
              </a:solidFill>
            </a:endParaRPr>
          </a:p>
        </p:txBody>
      </p:sp>
      <p:sp>
        <p:nvSpPr>
          <p:cNvPr id="5" name="subtítulo">
            <a:extLst>
              <a:ext uri="{FF2B5EF4-FFF2-40B4-BE49-F238E27FC236}">
                <a16:creationId xmlns:a16="http://schemas.microsoft.com/office/drawing/2014/main" id="{964C7E30-0E63-4284-A677-D1E4BE3F3F4F}"/>
              </a:ext>
            </a:extLst>
          </p:cNvPr>
          <p:cNvSpPr txBox="1">
            <a:spLocks/>
          </p:cNvSpPr>
          <p:nvPr/>
        </p:nvSpPr>
        <p:spPr>
          <a:xfrm>
            <a:off x="467544" y="411510"/>
            <a:ext cx="3175106" cy="193783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120"/>
              </a:spcBef>
            </a:pPr>
            <a:r>
              <a:rPr lang="es-ES" sz="3000" b="1" dirty="0">
                <a:solidFill>
                  <a:schemeClr val="bg1"/>
                </a:solidFill>
              </a:rPr>
              <a:t>Ciclo introductorio a la especialidad tributaria </a:t>
            </a:r>
          </a:p>
          <a:p>
            <a:pPr>
              <a:spcBef>
                <a:spcPts val="120"/>
              </a:spcBef>
            </a:pPr>
            <a:endParaRPr lang="es-ES" sz="800" b="1" dirty="0">
              <a:solidFill>
                <a:schemeClr val="bg1"/>
              </a:solidFill>
            </a:endParaRPr>
          </a:p>
          <a:p>
            <a:pPr>
              <a:spcBef>
                <a:spcPts val="120"/>
              </a:spcBef>
            </a:pPr>
            <a:r>
              <a:rPr lang="es-ES" sz="2500" b="1" dirty="0">
                <a:solidFill>
                  <a:schemeClr val="bg1"/>
                </a:solidFill>
              </a:rPr>
              <a:t>Período 2024</a:t>
            </a:r>
          </a:p>
          <a:p>
            <a:pPr>
              <a:spcBef>
                <a:spcPts val="120"/>
              </a:spcBef>
            </a:pPr>
            <a:endParaRPr lang="es-ES" sz="800" b="1" dirty="0">
              <a:solidFill>
                <a:schemeClr val="bg1"/>
              </a:solidFill>
            </a:endParaRPr>
          </a:p>
          <a:p>
            <a:pPr>
              <a:spcBef>
                <a:spcPts val="120"/>
              </a:spcBef>
            </a:pPr>
            <a:r>
              <a:rPr lang="es-ES" sz="3000" b="1" dirty="0">
                <a:solidFill>
                  <a:schemeClr val="bg1"/>
                </a:solidFill>
              </a:rPr>
              <a:t>Impuestos internos</a:t>
            </a:r>
          </a:p>
          <a:p>
            <a:pPr>
              <a:spcBef>
                <a:spcPts val="120"/>
              </a:spcBef>
            </a:pPr>
            <a:r>
              <a:rPr lang="es-ES" sz="2000" b="1" dirty="0">
                <a:solidFill>
                  <a:schemeClr val="bg1"/>
                </a:solidFill>
              </a:rPr>
              <a:t> – </a:t>
            </a:r>
          </a:p>
          <a:p>
            <a:pPr>
              <a:spcBef>
                <a:spcPts val="120"/>
              </a:spcBef>
            </a:pPr>
            <a:r>
              <a:rPr lang="es-ES" sz="3000" b="1" dirty="0">
                <a:solidFill>
                  <a:schemeClr val="bg1"/>
                </a:solidFill>
              </a:rPr>
              <a:t>Impuesto al valor agregado</a:t>
            </a:r>
          </a:p>
          <a:p>
            <a:pPr>
              <a:spcBef>
                <a:spcPts val="120"/>
              </a:spcBef>
            </a:pPr>
            <a:endParaRPr lang="es-AR" sz="3000" b="1" dirty="0">
              <a:solidFill>
                <a:schemeClr val="bg1"/>
              </a:solidFill>
            </a:endParaRPr>
          </a:p>
        </p:txBody>
      </p:sp>
    </p:spTree>
    <p:extLst>
      <p:ext uri="{BB962C8B-B14F-4D97-AF65-F5344CB8AC3E}">
        <p14:creationId xmlns:p14="http://schemas.microsoft.com/office/powerpoint/2010/main" val="3231146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volanta"/>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
        <p:nvSpPr>
          <p:cNvPr id="7" name="número"/>
          <p:cNvSpPr txBox="1">
            <a:spLocks/>
          </p:cNvSpPr>
          <p:nvPr/>
        </p:nvSpPr>
        <p:spPr>
          <a:xfrm>
            <a:off x="1403648" y="1328418"/>
            <a:ext cx="288031" cy="30722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120"/>
              </a:spcBef>
            </a:pPr>
            <a:r>
              <a:rPr lang="es-AR" sz="1600" b="1" dirty="0">
                <a:solidFill>
                  <a:srgbClr val="313D47"/>
                </a:solidFill>
                <a:latin typeface="+mj-lt"/>
              </a:rPr>
              <a:t>1</a:t>
            </a:r>
            <a:endParaRPr lang="es-AR" sz="1600" dirty="0">
              <a:solidFill>
                <a:srgbClr val="313D47"/>
              </a:solidFill>
              <a:latin typeface="+mj-lt"/>
            </a:endParaRPr>
          </a:p>
        </p:txBody>
      </p:sp>
      <p:sp>
        <p:nvSpPr>
          <p:cNvPr id="2" name="título"/>
          <p:cNvSpPr>
            <a:spLocks noGrp="1"/>
          </p:cNvSpPr>
          <p:nvPr>
            <p:ph type="ctrTitle"/>
          </p:nvPr>
        </p:nvSpPr>
        <p:spPr>
          <a:xfrm>
            <a:off x="1259632" y="2139702"/>
            <a:ext cx="2160240" cy="1224136"/>
          </a:xfrm>
        </p:spPr>
        <p:txBody>
          <a:bodyPr>
            <a:noAutofit/>
          </a:bodyPr>
          <a:lstStyle/>
          <a:p>
            <a:r>
              <a:rPr lang="es-AR" sz="1800" b="1" dirty="0">
                <a:solidFill>
                  <a:schemeClr val="bg1"/>
                </a:solidFill>
              </a:rPr>
              <a:t>IMPUESTOS INTERNOS</a:t>
            </a:r>
          </a:p>
        </p:txBody>
      </p:sp>
      <p:sp>
        <p:nvSpPr>
          <p:cNvPr id="5" name="9 CuadroTexto">
            <a:extLst>
              <a:ext uri="{FF2B5EF4-FFF2-40B4-BE49-F238E27FC236}">
                <a16:creationId xmlns:a16="http://schemas.microsoft.com/office/drawing/2014/main" id="{E96CA4F8-4451-4EE1-9B20-92440F879300}"/>
              </a:ext>
            </a:extLst>
          </p:cNvPr>
          <p:cNvSpPr txBox="1"/>
          <p:nvPr/>
        </p:nvSpPr>
        <p:spPr>
          <a:xfrm>
            <a:off x="4139274" y="214090"/>
            <a:ext cx="3464841" cy="707886"/>
          </a:xfrm>
          <a:prstGeom prst="rect">
            <a:avLst/>
          </a:prstGeom>
          <a:noFill/>
        </p:spPr>
        <p:txBody>
          <a:bodyPr wrap="square" rtlCol="0">
            <a:spAutoFit/>
          </a:bodyPr>
          <a:lstStyle/>
          <a:p>
            <a:r>
              <a:rPr lang="es-AR" sz="4000" i="1" dirty="0">
                <a:solidFill>
                  <a:srgbClr val="C00000"/>
                </a:solidFill>
                <a:latin typeface="+mj-lt"/>
              </a:rPr>
              <a:t>Antecedentes</a:t>
            </a:r>
          </a:p>
        </p:txBody>
      </p:sp>
      <p:sp>
        <p:nvSpPr>
          <p:cNvPr id="6" name="1 Rectángulo">
            <a:extLst>
              <a:ext uri="{FF2B5EF4-FFF2-40B4-BE49-F238E27FC236}">
                <a16:creationId xmlns:a16="http://schemas.microsoft.com/office/drawing/2014/main" id="{B5CC67DA-84BB-4284-BE7A-48DF9C1D81B3}"/>
              </a:ext>
            </a:extLst>
          </p:cNvPr>
          <p:cNvSpPr/>
          <p:nvPr/>
        </p:nvSpPr>
        <p:spPr>
          <a:xfrm>
            <a:off x="3801719" y="1059582"/>
            <a:ext cx="4139952" cy="1431161"/>
          </a:xfrm>
          <a:prstGeom prst="rect">
            <a:avLst/>
          </a:prstGeom>
        </p:spPr>
        <p:txBody>
          <a:bodyPr wrap="square">
            <a:spAutoFit/>
          </a:bodyPr>
          <a:lstStyle/>
          <a:p>
            <a:endParaRPr lang="es-AR" sz="2000" dirty="0">
              <a:solidFill>
                <a:srgbClr val="313D47"/>
              </a:solidFill>
              <a:latin typeface="Garamond" pitchFamily="18" charset="0"/>
            </a:endParaRPr>
          </a:p>
          <a:p>
            <a:pPr marL="285750" indent="-285750">
              <a:buFont typeface="Arial" panose="020B0604020202020204" pitchFamily="34" charset="0"/>
              <a:buChar char="•"/>
            </a:pPr>
            <a:r>
              <a:rPr lang="es-AR" sz="1400" dirty="0">
                <a:solidFill>
                  <a:srgbClr val="313D47"/>
                </a:solidFill>
                <a:latin typeface="+mj-lt"/>
              </a:rPr>
              <a:t>1891 - Ley 2.774</a:t>
            </a:r>
          </a:p>
          <a:p>
            <a:pPr marL="285750" indent="-285750">
              <a:buFont typeface="Arial" panose="020B0604020202020204" pitchFamily="34" charset="0"/>
              <a:buChar char="•"/>
            </a:pPr>
            <a:endParaRPr lang="es-AR" sz="500" dirty="0">
              <a:solidFill>
                <a:srgbClr val="313D47"/>
              </a:solidFill>
              <a:latin typeface="+mj-lt"/>
            </a:endParaRPr>
          </a:p>
          <a:p>
            <a:pPr marL="285750" indent="-285750">
              <a:buFont typeface="Arial" panose="020B0604020202020204" pitchFamily="34" charset="0"/>
              <a:buChar char="•"/>
            </a:pPr>
            <a:r>
              <a:rPr lang="es-AR" sz="1400" dirty="0">
                <a:solidFill>
                  <a:srgbClr val="313D47"/>
                </a:solidFill>
                <a:latin typeface="+mj-lt"/>
              </a:rPr>
              <a:t>Vigencia por un año (renovaciones hasta 1894)</a:t>
            </a:r>
          </a:p>
          <a:p>
            <a:r>
              <a:rPr lang="es-AR" sz="1400" dirty="0">
                <a:latin typeface="+mj-lt"/>
              </a:rPr>
              <a:t> </a:t>
            </a:r>
          </a:p>
          <a:p>
            <a:endParaRPr lang="es-AR" sz="2000" dirty="0">
              <a:latin typeface="Garamond" pitchFamily="18" charset="0"/>
            </a:endParaRPr>
          </a:p>
        </p:txBody>
      </p:sp>
      <p:sp>
        <p:nvSpPr>
          <p:cNvPr id="10" name="5 Rectángulo">
            <a:extLst>
              <a:ext uri="{FF2B5EF4-FFF2-40B4-BE49-F238E27FC236}">
                <a16:creationId xmlns:a16="http://schemas.microsoft.com/office/drawing/2014/main" id="{E31E0338-8395-4410-A861-55ED611B5ADF}"/>
              </a:ext>
            </a:extLst>
          </p:cNvPr>
          <p:cNvSpPr/>
          <p:nvPr/>
        </p:nvSpPr>
        <p:spPr>
          <a:xfrm>
            <a:off x="3801718" y="2053173"/>
            <a:ext cx="3650602" cy="2246769"/>
          </a:xfrm>
          <a:prstGeom prst="rect">
            <a:avLst/>
          </a:prstGeom>
        </p:spPr>
        <p:txBody>
          <a:bodyPr wrap="square">
            <a:spAutoFit/>
          </a:bodyPr>
          <a:lstStyle/>
          <a:p>
            <a:pPr marL="285750" indent="-285750">
              <a:buFont typeface="Arial" panose="020B0604020202020204" pitchFamily="34" charset="0"/>
              <a:buChar char="•"/>
            </a:pPr>
            <a:r>
              <a:rPr lang="es-AR" sz="1400" dirty="0">
                <a:solidFill>
                  <a:srgbClr val="313D47"/>
                </a:solidFill>
                <a:latin typeface="+mj-lt"/>
              </a:rPr>
              <a:t>Transferencia de fósforos, alcoholes, cervezas, vinos, primas de las compañías de seguros.</a:t>
            </a:r>
          </a:p>
          <a:p>
            <a:endParaRPr lang="es-AR" sz="1400" dirty="0">
              <a:solidFill>
                <a:srgbClr val="313D47"/>
              </a:solidFill>
              <a:latin typeface="+mj-lt"/>
            </a:endParaRPr>
          </a:p>
          <a:p>
            <a:pPr marL="285750" indent="-285750">
              <a:buFont typeface="Arial" panose="020B0604020202020204" pitchFamily="34" charset="0"/>
              <a:buChar char="•"/>
            </a:pPr>
            <a:r>
              <a:rPr lang="es-AR" sz="1400" dirty="0">
                <a:solidFill>
                  <a:srgbClr val="313D47"/>
                </a:solidFill>
                <a:latin typeface="+mj-lt"/>
              </a:rPr>
              <a:t>1899 - Ley 3.764: primer TO </a:t>
            </a:r>
          </a:p>
          <a:p>
            <a:r>
              <a:rPr lang="es-AR" sz="1400" dirty="0">
                <a:solidFill>
                  <a:srgbClr val="313D47"/>
                </a:solidFill>
                <a:latin typeface="+mj-lt"/>
              </a:rPr>
              <a:t>en materia de impuestos internos</a:t>
            </a:r>
          </a:p>
          <a:p>
            <a:endParaRPr lang="es-AR" sz="1400" dirty="0">
              <a:solidFill>
                <a:srgbClr val="313D47"/>
              </a:solidFill>
              <a:latin typeface="+mj-lt"/>
            </a:endParaRPr>
          </a:p>
          <a:p>
            <a:pPr marL="285750" indent="-285750">
              <a:buFont typeface="Arial" panose="020B0604020202020204" pitchFamily="34" charset="0"/>
              <a:buChar char="•"/>
            </a:pPr>
            <a:r>
              <a:rPr lang="es-AR" sz="1400" dirty="0">
                <a:solidFill>
                  <a:srgbClr val="313D47"/>
                </a:solidFill>
                <a:latin typeface="+mj-lt"/>
              </a:rPr>
              <a:t>1996 - Ley 24.674: sustituyó </a:t>
            </a:r>
          </a:p>
          <a:p>
            <a:r>
              <a:rPr lang="es-AR" sz="1400" dirty="0">
                <a:solidFill>
                  <a:srgbClr val="313D47"/>
                </a:solidFill>
                <a:latin typeface="+mj-lt"/>
              </a:rPr>
              <a:t>a la anterior salvo en materia de </a:t>
            </a:r>
          </a:p>
          <a:p>
            <a:r>
              <a:rPr lang="es-AR" sz="1400" dirty="0">
                <a:solidFill>
                  <a:srgbClr val="313D47"/>
                </a:solidFill>
                <a:latin typeface="+mj-lt"/>
              </a:rPr>
              <a:t>ciertos productos electrónicos</a:t>
            </a:r>
          </a:p>
        </p:txBody>
      </p:sp>
      <p:sp>
        <p:nvSpPr>
          <p:cNvPr id="11" name="8 Rectángulo">
            <a:extLst>
              <a:ext uri="{FF2B5EF4-FFF2-40B4-BE49-F238E27FC236}">
                <a16:creationId xmlns:a16="http://schemas.microsoft.com/office/drawing/2014/main" id="{03BF2DD2-4802-48EF-A59E-078631802FF4}"/>
              </a:ext>
            </a:extLst>
          </p:cNvPr>
          <p:cNvSpPr/>
          <p:nvPr/>
        </p:nvSpPr>
        <p:spPr>
          <a:xfrm>
            <a:off x="3789156" y="1062693"/>
            <a:ext cx="4671275" cy="307777"/>
          </a:xfrm>
          <a:prstGeom prst="rect">
            <a:avLst/>
          </a:prstGeom>
        </p:spPr>
        <p:txBody>
          <a:bodyPr wrap="square">
            <a:spAutoFit/>
          </a:bodyPr>
          <a:lstStyle/>
          <a:p>
            <a:pPr marL="285750" indent="-285750">
              <a:buFont typeface="Arial" panose="020B0604020202020204" pitchFamily="34" charset="0"/>
              <a:buChar char="•"/>
            </a:pPr>
            <a:r>
              <a:rPr lang="es-AR" sz="1400" dirty="0">
                <a:solidFill>
                  <a:srgbClr val="313D47"/>
                </a:solidFill>
                <a:latin typeface="+mj-lt"/>
              </a:rPr>
              <a:t>Crisis económica año 1890 - presidente Carlos Pellegrini</a:t>
            </a:r>
          </a:p>
        </p:txBody>
      </p:sp>
      <p:pic>
        <p:nvPicPr>
          <p:cNvPr id="12" name="Picture 2" descr="Galeria de imagenes mostrando como fue el mundo en 1890 (con ...">
            <a:extLst>
              <a:ext uri="{FF2B5EF4-FFF2-40B4-BE49-F238E27FC236}">
                <a16:creationId xmlns:a16="http://schemas.microsoft.com/office/drawing/2014/main" id="{5011CDEF-002B-490E-844E-3D42AA0D53AE}"/>
              </a:ext>
            </a:extLst>
          </p:cNvPr>
          <p:cNvPicPr>
            <a:picLocks noChangeAspect="1" noChangeArrowheads="1"/>
          </p:cNvPicPr>
          <p:nvPr/>
        </p:nvPicPr>
        <p:blipFill>
          <a:blip r:embed="rId4"/>
          <a:srcRect/>
          <a:stretch>
            <a:fillRect/>
          </a:stretch>
        </p:blipFill>
        <p:spPr bwMode="auto">
          <a:xfrm>
            <a:off x="6503964" y="2588715"/>
            <a:ext cx="2640036" cy="2554785"/>
          </a:xfrm>
          <a:prstGeom prst="rect">
            <a:avLst/>
          </a:prstGeom>
          <a:noFill/>
        </p:spPr>
      </p:pic>
    </p:spTree>
    <p:extLst>
      <p:ext uri="{BB962C8B-B14F-4D97-AF65-F5344CB8AC3E}">
        <p14:creationId xmlns:p14="http://schemas.microsoft.com/office/powerpoint/2010/main" val="1731076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What can you do with a law degree? | Times Higher Education (THE)"/>
          <p:cNvPicPr>
            <a:picLocks noChangeAspect="1" noChangeArrowheads="1"/>
          </p:cNvPicPr>
          <p:nvPr/>
        </p:nvPicPr>
        <p:blipFill>
          <a:blip r:embed="rId2"/>
          <a:srcRect/>
          <a:stretch>
            <a:fillRect/>
          </a:stretch>
        </p:blipFill>
        <p:spPr bwMode="auto">
          <a:xfrm>
            <a:off x="0" y="0"/>
            <a:ext cx="9144000" cy="5143500"/>
          </a:xfrm>
          <a:prstGeom prst="rect">
            <a:avLst/>
          </a:prstGeom>
          <a:noFill/>
        </p:spPr>
      </p:pic>
      <p:sp>
        <p:nvSpPr>
          <p:cNvPr id="2" name="1 CuadroTexto"/>
          <p:cNvSpPr txBox="1"/>
          <p:nvPr/>
        </p:nvSpPr>
        <p:spPr>
          <a:xfrm>
            <a:off x="2099604" y="242668"/>
            <a:ext cx="4981364" cy="784830"/>
          </a:xfrm>
          <a:prstGeom prst="rect">
            <a:avLst/>
          </a:prstGeom>
          <a:noFill/>
        </p:spPr>
        <p:txBody>
          <a:bodyPr wrap="none" rtlCol="0">
            <a:spAutoFit/>
          </a:bodyPr>
          <a:lstStyle/>
          <a:p>
            <a:r>
              <a:rPr lang="es-AR" sz="4500" b="1" i="1" dirty="0">
                <a:solidFill>
                  <a:srgbClr val="FFC000"/>
                </a:solidFill>
                <a:latin typeface="+mj-lt"/>
              </a:rPr>
              <a:t>Régimen Normativo</a:t>
            </a:r>
          </a:p>
        </p:txBody>
      </p:sp>
      <p:graphicFrame>
        <p:nvGraphicFramePr>
          <p:cNvPr id="5" name="4 Diagrama"/>
          <p:cNvGraphicFramePr/>
          <p:nvPr>
            <p:extLst>
              <p:ext uri="{D42A27DB-BD31-4B8C-83A1-F6EECF244321}">
                <p14:modId xmlns:p14="http://schemas.microsoft.com/office/powerpoint/2010/main" val="1298533942"/>
              </p:ext>
            </p:extLst>
          </p:nvPr>
        </p:nvGraphicFramePr>
        <p:xfrm>
          <a:off x="302455" y="1203598"/>
          <a:ext cx="7990450" cy="30905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217772"/>
            <a:ext cx="6115623" cy="784830"/>
          </a:xfrm>
          <a:prstGeom prst="rect">
            <a:avLst/>
          </a:prstGeom>
        </p:spPr>
        <p:txBody>
          <a:bodyPr wrap="square">
            <a:spAutoFit/>
          </a:bodyPr>
          <a:lstStyle/>
          <a:p>
            <a:r>
              <a:rPr lang="es-AR" sz="4500" i="1" dirty="0">
                <a:solidFill>
                  <a:srgbClr val="C00000"/>
                </a:solidFill>
                <a:latin typeface="+mj-lt"/>
              </a:rPr>
              <a:t>Naturaleza del gravamen</a:t>
            </a:r>
          </a:p>
        </p:txBody>
      </p:sp>
      <p:sp>
        <p:nvSpPr>
          <p:cNvPr id="3" name="2 CuadroTexto"/>
          <p:cNvSpPr txBox="1"/>
          <p:nvPr/>
        </p:nvSpPr>
        <p:spPr>
          <a:xfrm>
            <a:off x="467543" y="1105272"/>
            <a:ext cx="8136905" cy="3816429"/>
          </a:xfrm>
          <a:prstGeom prst="rect">
            <a:avLst/>
          </a:prstGeom>
          <a:noFill/>
        </p:spPr>
        <p:txBody>
          <a:bodyPr wrap="square" rtlCol="0">
            <a:spAutoFit/>
          </a:bodyPr>
          <a:lstStyle/>
          <a:p>
            <a:pPr marL="285750" indent="-285750" algn="ctr">
              <a:buFont typeface="Arial" panose="020B0604020202020204" pitchFamily="34" charset="0"/>
              <a:buChar char="•"/>
            </a:pPr>
            <a:r>
              <a:rPr lang="es-AR" sz="2200" dirty="0">
                <a:solidFill>
                  <a:srgbClr val="313D47"/>
                </a:solidFill>
                <a:latin typeface="+mj-lt"/>
              </a:rPr>
              <a:t> Nacional</a:t>
            </a:r>
          </a:p>
          <a:p>
            <a:pPr algn="ctr"/>
            <a:endParaRPr lang="es-AR" sz="2200" dirty="0">
              <a:solidFill>
                <a:srgbClr val="313D47"/>
              </a:solidFill>
              <a:latin typeface="+mj-lt"/>
            </a:endParaRPr>
          </a:p>
          <a:p>
            <a:pPr marL="285750" indent="-285750" algn="ctr">
              <a:buFont typeface="Arial" panose="020B0604020202020204" pitchFamily="34" charset="0"/>
              <a:buChar char="•"/>
            </a:pPr>
            <a:r>
              <a:rPr lang="es-AR" sz="2200" dirty="0">
                <a:solidFill>
                  <a:srgbClr val="313D47"/>
                </a:solidFill>
                <a:latin typeface="+mj-lt"/>
              </a:rPr>
              <a:t> Impuestos selectivos al consumo: </a:t>
            </a:r>
            <a:r>
              <a:rPr lang="es-AR" sz="2200" i="1" dirty="0">
                <a:solidFill>
                  <a:srgbClr val="313D47"/>
                </a:solidFill>
                <a:latin typeface="+mj-lt"/>
              </a:rPr>
              <a:t>impuestos a consumos específicos</a:t>
            </a:r>
          </a:p>
          <a:p>
            <a:pPr algn="ctr"/>
            <a:endParaRPr lang="es-AR" sz="2200" dirty="0">
              <a:solidFill>
                <a:srgbClr val="313D47"/>
              </a:solidFill>
              <a:latin typeface="+mj-lt"/>
            </a:endParaRPr>
          </a:p>
          <a:p>
            <a:pPr marL="285750" indent="-285750" algn="ctr">
              <a:buFont typeface="Arial" panose="020B0604020202020204" pitchFamily="34" charset="0"/>
              <a:buChar char="•"/>
            </a:pPr>
            <a:r>
              <a:rPr lang="es-AR" sz="2200" dirty="0">
                <a:solidFill>
                  <a:srgbClr val="313D47"/>
                </a:solidFill>
                <a:latin typeface="+mj-lt"/>
              </a:rPr>
              <a:t> Fines </a:t>
            </a:r>
            <a:r>
              <a:rPr lang="es-AR" sz="2200" i="1" dirty="0">
                <a:solidFill>
                  <a:srgbClr val="313D47"/>
                </a:solidFill>
                <a:latin typeface="+mj-lt"/>
              </a:rPr>
              <a:t>parafiscales</a:t>
            </a:r>
            <a:r>
              <a:rPr lang="es-AR" sz="2200" dirty="0">
                <a:solidFill>
                  <a:srgbClr val="313D47"/>
                </a:solidFill>
                <a:latin typeface="+mj-lt"/>
              </a:rPr>
              <a:t> y fines </a:t>
            </a:r>
            <a:r>
              <a:rPr lang="es-AR" sz="2200" i="1" dirty="0">
                <a:solidFill>
                  <a:srgbClr val="313D47"/>
                </a:solidFill>
                <a:latin typeface="+mj-lt"/>
              </a:rPr>
              <a:t>recaudatorios</a:t>
            </a:r>
          </a:p>
          <a:p>
            <a:pPr algn="ctr"/>
            <a:endParaRPr lang="es-AR" sz="2200" dirty="0">
              <a:solidFill>
                <a:srgbClr val="313D47"/>
              </a:solidFill>
              <a:latin typeface="+mj-lt"/>
            </a:endParaRPr>
          </a:p>
          <a:p>
            <a:pPr marL="285750" indent="-285750" algn="ctr">
              <a:buFont typeface="Arial" panose="020B0604020202020204" pitchFamily="34" charset="0"/>
              <a:buChar char="•"/>
            </a:pPr>
            <a:r>
              <a:rPr lang="es-AR" sz="2200" dirty="0">
                <a:solidFill>
                  <a:srgbClr val="313D47"/>
                </a:solidFill>
                <a:latin typeface="+mj-lt"/>
              </a:rPr>
              <a:t> Monofásico -trasladable a las etapas siguientes - afecta directamente al consumidor</a:t>
            </a:r>
          </a:p>
          <a:p>
            <a:pPr algn="ctr"/>
            <a:endParaRPr lang="es-AR" sz="2200" dirty="0">
              <a:solidFill>
                <a:srgbClr val="313D47"/>
              </a:solidFill>
              <a:latin typeface="+mj-lt"/>
            </a:endParaRPr>
          </a:p>
          <a:p>
            <a:pPr marL="285750" indent="-285750" algn="ctr">
              <a:buFont typeface="Arial" panose="020B0604020202020204" pitchFamily="34" charset="0"/>
              <a:buChar char="•"/>
            </a:pPr>
            <a:r>
              <a:rPr lang="es-AR" sz="2200" dirty="0">
                <a:solidFill>
                  <a:srgbClr val="313D47"/>
                </a:solidFill>
                <a:latin typeface="+mj-lt"/>
              </a:rPr>
              <a:t>Excepciones – </a:t>
            </a:r>
            <a:r>
              <a:rPr lang="es-AR" sz="2200" i="1" dirty="0">
                <a:solidFill>
                  <a:srgbClr val="313D47"/>
                </a:solidFill>
                <a:latin typeface="+mj-lt"/>
              </a:rPr>
              <a:t>objetos suntuarios </a:t>
            </a:r>
            <a:r>
              <a:rPr lang="es-AR" sz="2200" dirty="0">
                <a:solidFill>
                  <a:srgbClr val="313D47"/>
                </a:solidFill>
                <a:latin typeface="+mj-lt"/>
              </a:rPr>
              <a:t>y </a:t>
            </a:r>
            <a:r>
              <a:rPr lang="es-AR" sz="2200" i="1" dirty="0">
                <a:solidFill>
                  <a:srgbClr val="313D47"/>
                </a:solidFill>
                <a:latin typeface="+mj-lt"/>
              </a:rPr>
              <a:t>operaciones de importación</a:t>
            </a:r>
            <a:r>
              <a:rPr lang="es-AR" sz="2200" dirty="0">
                <a:solidFill>
                  <a:srgbClr val="313D47"/>
                </a:solidFill>
                <a:latin typeface="+mj-lt"/>
              </a:rPr>
              <a:t>.</a:t>
            </a:r>
          </a:p>
        </p:txBody>
      </p:sp>
      <p:sp>
        <p:nvSpPr>
          <p:cNvPr id="4" name="volanta">
            <a:extLst>
              <a:ext uri="{FF2B5EF4-FFF2-40B4-BE49-F238E27FC236}">
                <a16:creationId xmlns:a16="http://schemas.microsoft.com/office/drawing/2014/main" id="{FA07F5BD-399F-4623-BBA8-B63FE55229D0}"/>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1"/>
          <p:cNvSpPr>
            <a:spLocks noChangeArrowheads="1"/>
          </p:cNvSpPr>
          <p:nvPr/>
        </p:nvSpPr>
        <p:spPr bwMode="auto">
          <a:xfrm>
            <a:off x="4695093" y="1000983"/>
            <a:ext cx="3872132" cy="3670236"/>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defTabSz="685800" fontAlgn="base">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tabacos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bebidas alcohólicas</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cervezas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bebidas </a:t>
            </a:r>
            <a:r>
              <a:rPr lang="es-AR" dirty="0" err="1">
                <a:solidFill>
                  <a:srgbClr val="313D47"/>
                </a:solidFill>
                <a:latin typeface="+mj-lt"/>
                <a:ea typeface="Calibri" pitchFamily="34" charset="0"/>
                <a:cs typeface="Times New Roman" pitchFamily="18" charset="0"/>
              </a:rPr>
              <a:t>analcohólicas</a:t>
            </a:r>
            <a:r>
              <a:rPr lang="es-AR" dirty="0">
                <a:solidFill>
                  <a:srgbClr val="313D47"/>
                </a:solidFill>
                <a:latin typeface="+mj-lt"/>
                <a:ea typeface="Calibri" pitchFamily="34" charset="0"/>
                <a:cs typeface="Times New Roman" pitchFamily="18" charset="0"/>
              </a:rPr>
              <a:t>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jarabes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extractos y concentrados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seguros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servicios de telefonía celular y satelital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objetos suntuarios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vehículos automóviles y motores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embarcaciones de recreo o deportes  </a:t>
            </a:r>
            <a:endParaRPr lang="es-AR" dirty="0">
              <a:solidFill>
                <a:srgbClr val="313D47"/>
              </a:solidFill>
              <a:latin typeface="+mj-lt"/>
              <a:cs typeface="Arial" pitchFamily="34" charset="0"/>
            </a:endParaRPr>
          </a:p>
          <a:p>
            <a:pPr defTabSz="685800" eaLnBrk="0" fontAlgn="base" hangingPunct="0">
              <a:spcBef>
                <a:spcPct val="0"/>
              </a:spcBef>
              <a:spcAft>
                <a:spcPct val="0"/>
              </a:spcAft>
              <a:buFontTx/>
              <a:buChar char="•"/>
              <a:tabLst>
                <a:tab pos="342900" algn="l"/>
              </a:tabLst>
            </a:pPr>
            <a:r>
              <a:rPr lang="es-AR" dirty="0">
                <a:solidFill>
                  <a:srgbClr val="313D47"/>
                </a:solidFill>
                <a:latin typeface="+mj-lt"/>
                <a:ea typeface="Calibri" pitchFamily="34" charset="0"/>
                <a:cs typeface="Times New Roman" pitchFamily="18" charset="0"/>
              </a:rPr>
              <a:t> aeronaves </a:t>
            </a:r>
            <a:endParaRPr lang="es-AR" sz="3000" dirty="0">
              <a:solidFill>
                <a:srgbClr val="313D47"/>
              </a:solidFill>
              <a:latin typeface="+mj-lt"/>
              <a:cs typeface="Arial" pitchFamily="34" charset="0"/>
            </a:endParaRPr>
          </a:p>
        </p:txBody>
      </p:sp>
      <p:sp>
        <p:nvSpPr>
          <p:cNvPr id="3" name="2 CuadroTexto"/>
          <p:cNvSpPr txBox="1"/>
          <p:nvPr/>
        </p:nvSpPr>
        <p:spPr>
          <a:xfrm>
            <a:off x="3302392" y="0"/>
            <a:ext cx="1753493" cy="784830"/>
          </a:xfrm>
          <a:prstGeom prst="rect">
            <a:avLst/>
          </a:prstGeom>
          <a:noFill/>
        </p:spPr>
        <p:txBody>
          <a:bodyPr wrap="none" rtlCol="0">
            <a:spAutoFit/>
          </a:bodyPr>
          <a:lstStyle/>
          <a:p>
            <a:r>
              <a:rPr lang="es-AR" sz="4500" i="1" dirty="0">
                <a:solidFill>
                  <a:srgbClr val="C00000"/>
                </a:solidFill>
                <a:latin typeface="+mj-lt"/>
              </a:rPr>
              <a:t>Objeto</a:t>
            </a:r>
          </a:p>
        </p:txBody>
      </p:sp>
      <p:sp>
        <p:nvSpPr>
          <p:cNvPr id="4" name="3 Rectángulo"/>
          <p:cNvSpPr/>
          <p:nvPr/>
        </p:nvSpPr>
        <p:spPr>
          <a:xfrm>
            <a:off x="1259632" y="1051547"/>
            <a:ext cx="4572000" cy="415498"/>
          </a:xfrm>
          <a:prstGeom prst="rect">
            <a:avLst/>
          </a:prstGeom>
        </p:spPr>
        <p:txBody>
          <a:bodyPr>
            <a:spAutoFit/>
          </a:bodyPr>
          <a:lstStyle/>
          <a:p>
            <a:r>
              <a:rPr lang="es-AR" sz="2100" i="1" dirty="0">
                <a:solidFill>
                  <a:srgbClr val="313D47"/>
                </a:solidFill>
                <a:latin typeface="+mj-lt"/>
              </a:rPr>
              <a:t>“Expendio” </a:t>
            </a:r>
          </a:p>
        </p:txBody>
      </p:sp>
      <p:sp>
        <p:nvSpPr>
          <p:cNvPr id="5" name="4 Rectángulo"/>
          <p:cNvSpPr/>
          <p:nvPr/>
        </p:nvSpPr>
        <p:spPr>
          <a:xfrm>
            <a:off x="501113" y="2321235"/>
            <a:ext cx="3200400" cy="2308324"/>
          </a:xfrm>
          <a:prstGeom prst="rect">
            <a:avLst/>
          </a:prstGeom>
        </p:spPr>
        <p:txBody>
          <a:bodyPr wrap="square">
            <a:spAutoFit/>
          </a:bodyPr>
          <a:lstStyle/>
          <a:p>
            <a:pPr algn="ctr"/>
            <a:r>
              <a:rPr lang="es-AR" dirty="0">
                <a:solidFill>
                  <a:srgbClr val="313D47"/>
                </a:solidFill>
                <a:latin typeface="+mj-lt"/>
              </a:rPr>
              <a:t>“</a:t>
            </a:r>
            <a:r>
              <a:rPr lang="es-AR" i="1" dirty="0">
                <a:solidFill>
                  <a:srgbClr val="C00000"/>
                </a:solidFill>
                <a:latin typeface="+mj-lt"/>
              </a:rPr>
              <a:t>transferencia a cualquier título</a:t>
            </a:r>
            <a:r>
              <a:rPr lang="es-AR" i="1" dirty="0">
                <a:latin typeface="+mj-lt"/>
              </a:rPr>
              <a:t>, </a:t>
            </a:r>
            <a:r>
              <a:rPr lang="es-AR" i="1" dirty="0">
                <a:solidFill>
                  <a:srgbClr val="313D47"/>
                </a:solidFill>
                <a:latin typeface="+mj-lt"/>
              </a:rPr>
              <a:t>su</a:t>
            </a:r>
            <a:r>
              <a:rPr lang="es-AR" i="1" dirty="0">
                <a:latin typeface="+mj-lt"/>
              </a:rPr>
              <a:t> </a:t>
            </a:r>
            <a:r>
              <a:rPr lang="es-AR" i="1" dirty="0">
                <a:solidFill>
                  <a:srgbClr val="C00000"/>
                </a:solidFill>
                <a:latin typeface="+mj-lt"/>
              </a:rPr>
              <a:t>despacho a plaza </a:t>
            </a:r>
            <a:r>
              <a:rPr lang="es-AR" i="1" dirty="0">
                <a:solidFill>
                  <a:srgbClr val="313D47"/>
                </a:solidFill>
                <a:latin typeface="+mj-lt"/>
              </a:rPr>
              <a:t>cuando se trate de la importación para consumo -de acuerdo con lo que como tal entiende la legislación en materia aduanera- y su </a:t>
            </a:r>
            <a:r>
              <a:rPr lang="es-AR" i="1" dirty="0">
                <a:solidFill>
                  <a:srgbClr val="C00000"/>
                </a:solidFill>
                <a:latin typeface="+mj-lt"/>
              </a:rPr>
              <a:t>posterior transferencia por el importador </a:t>
            </a:r>
            <a:r>
              <a:rPr lang="es-AR" i="1" dirty="0">
                <a:solidFill>
                  <a:srgbClr val="313D47"/>
                </a:solidFill>
                <a:latin typeface="+mj-lt"/>
              </a:rPr>
              <a:t>a cualquier título.”</a:t>
            </a:r>
          </a:p>
        </p:txBody>
      </p:sp>
      <p:sp>
        <p:nvSpPr>
          <p:cNvPr id="6" name="5 Abrir llave"/>
          <p:cNvSpPr/>
          <p:nvPr/>
        </p:nvSpPr>
        <p:spPr>
          <a:xfrm>
            <a:off x="4104249" y="1012875"/>
            <a:ext cx="263769" cy="367166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sz="1350"/>
          </a:p>
        </p:txBody>
      </p:sp>
      <p:sp>
        <p:nvSpPr>
          <p:cNvPr id="7" name="6 Flecha abajo"/>
          <p:cNvSpPr/>
          <p:nvPr/>
        </p:nvSpPr>
        <p:spPr>
          <a:xfrm>
            <a:off x="1763688" y="1635646"/>
            <a:ext cx="337625" cy="5169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1350"/>
          </a:p>
        </p:txBody>
      </p:sp>
      <p:sp>
        <p:nvSpPr>
          <p:cNvPr id="8" name="volanta">
            <a:extLst>
              <a:ext uri="{FF2B5EF4-FFF2-40B4-BE49-F238E27FC236}">
                <a16:creationId xmlns:a16="http://schemas.microsoft.com/office/drawing/2014/main" id="{8D7E2795-8100-470A-96D3-389BCD6CB810}"/>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Rectángulo"/>
          <p:cNvSpPr>
            <a:spLocks noChangeArrowheads="1"/>
          </p:cNvSpPr>
          <p:nvPr/>
        </p:nvSpPr>
        <p:spPr bwMode="auto">
          <a:xfrm>
            <a:off x="178594" y="780900"/>
            <a:ext cx="8786812" cy="4247317"/>
          </a:xfrm>
          <a:prstGeom prst="rect">
            <a:avLst/>
          </a:prstGeom>
          <a:noFill/>
          <a:ln w="9525">
            <a:noFill/>
            <a:miter lim="800000"/>
            <a:headEnd/>
            <a:tailEnd/>
          </a:ln>
        </p:spPr>
        <p:txBody>
          <a:bodyPr wrap="square">
            <a:spAutoFit/>
          </a:bodyPr>
          <a:lstStyle/>
          <a:p>
            <a:pPr>
              <a:buFont typeface="Arial" pitchFamily="34" charset="0"/>
              <a:buChar char="•"/>
            </a:pPr>
            <a:r>
              <a:rPr lang="es-AR" dirty="0">
                <a:latin typeface="+mj-lt"/>
              </a:rPr>
              <a:t> </a:t>
            </a:r>
            <a:r>
              <a:rPr lang="es-AR" dirty="0">
                <a:solidFill>
                  <a:srgbClr val="C00000"/>
                </a:solidFill>
                <a:latin typeface="+mj-lt"/>
              </a:rPr>
              <a:t>Fabricantes</a:t>
            </a:r>
            <a:r>
              <a:rPr lang="es-AR" dirty="0">
                <a:latin typeface="+mj-lt"/>
              </a:rPr>
              <a:t> </a:t>
            </a:r>
            <a:r>
              <a:rPr lang="es-AR" dirty="0">
                <a:solidFill>
                  <a:srgbClr val="313D47"/>
                </a:solidFill>
                <a:latin typeface="+mj-lt"/>
              </a:rPr>
              <a:t>de productos gravados.</a:t>
            </a:r>
          </a:p>
          <a:p>
            <a:pPr>
              <a:buFont typeface="Arial" pitchFamily="34" charset="0"/>
              <a:buChar char="•"/>
            </a:pPr>
            <a:endParaRPr lang="es-AR" dirty="0">
              <a:latin typeface="+mj-lt"/>
            </a:endParaRPr>
          </a:p>
          <a:p>
            <a:pPr>
              <a:buFont typeface="Arial" pitchFamily="34" charset="0"/>
              <a:buChar char="•"/>
            </a:pPr>
            <a:r>
              <a:rPr lang="es-AR" dirty="0">
                <a:latin typeface="+mj-lt"/>
              </a:rPr>
              <a:t> </a:t>
            </a:r>
            <a:r>
              <a:rPr lang="es-AR" dirty="0">
                <a:solidFill>
                  <a:srgbClr val="C00000"/>
                </a:solidFill>
                <a:latin typeface="+mj-lt"/>
              </a:rPr>
              <a:t>Importadores</a:t>
            </a:r>
            <a:r>
              <a:rPr lang="es-AR" dirty="0">
                <a:latin typeface="+mj-lt"/>
              </a:rPr>
              <a:t> </a:t>
            </a:r>
            <a:r>
              <a:rPr lang="es-AR" dirty="0">
                <a:solidFill>
                  <a:srgbClr val="313D47"/>
                </a:solidFill>
                <a:latin typeface="+mj-lt"/>
              </a:rPr>
              <a:t>de productos gravados.</a:t>
            </a:r>
          </a:p>
          <a:p>
            <a:pPr>
              <a:buFont typeface="Arial" pitchFamily="34" charset="0"/>
              <a:buChar char="•"/>
            </a:pPr>
            <a:endParaRPr lang="es-AR" dirty="0">
              <a:latin typeface="+mj-lt"/>
            </a:endParaRPr>
          </a:p>
          <a:p>
            <a:pPr>
              <a:buFont typeface="Arial" pitchFamily="34" charset="0"/>
              <a:buChar char="•"/>
            </a:pPr>
            <a:r>
              <a:rPr lang="es-AR" dirty="0">
                <a:latin typeface="+mj-lt"/>
              </a:rPr>
              <a:t> </a:t>
            </a:r>
            <a:r>
              <a:rPr lang="es-AR" dirty="0">
                <a:solidFill>
                  <a:srgbClr val="C00000"/>
                </a:solidFill>
                <a:latin typeface="+mj-lt"/>
              </a:rPr>
              <a:t>Responsables</a:t>
            </a:r>
            <a:r>
              <a:rPr lang="es-AR" dirty="0">
                <a:latin typeface="+mj-lt"/>
              </a:rPr>
              <a:t> </a:t>
            </a:r>
            <a:r>
              <a:rPr lang="es-AR" dirty="0">
                <a:solidFill>
                  <a:srgbClr val="313D47"/>
                </a:solidFill>
                <a:latin typeface="+mj-lt"/>
              </a:rPr>
              <a:t>que participan en las etapas de comercialización de objetos suntuarios.</a:t>
            </a:r>
          </a:p>
          <a:p>
            <a:pPr>
              <a:buFont typeface="Arial" pitchFamily="34" charset="0"/>
              <a:buChar char="•"/>
            </a:pPr>
            <a:endParaRPr lang="es-AR" dirty="0">
              <a:solidFill>
                <a:srgbClr val="313D47"/>
              </a:solidFill>
              <a:latin typeface="+mj-lt"/>
            </a:endParaRPr>
          </a:p>
          <a:p>
            <a:pPr>
              <a:buFont typeface="Arial" pitchFamily="34" charset="0"/>
              <a:buChar char="•"/>
            </a:pPr>
            <a:r>
              <a:rPr lang="es-AR" dirty="0">
                <a:latin typeface="+mj-lt"/>
              </a:rPr>
              <a:t> </a:t>
            </a:r>
            <a:r>
              <a:rPr lang="es-AR" dirty="0">
                <a:solidFill>
                  <a:srgbClr val="C00000"/>
                </a:solidFill>
                <a:latin typeface="+mj-lt"/>
              </a:rPr>
              <a:t>Fraccionadores</a:t>
            </a:r>
            <a:r>
              <a:rPr lang="es-AR" dirty="0">
                <a:latin typeface="+mj-lt"/>
              </a:rPr>
              <a:t> </a:t>
            </a:r>
            <a:r>
              <a:rPr lang="es-AR" dirty="0">
                <a:solidFill>
                  <a:srgbClr val="313D47"/>
                </a:solidFill>
                <a:latin typeface="+mj-lt"/>
              </a:rPr>
              <a:t>de tabaco, de bebidas alcohólicas y champañas.</a:t>
            </a:r>
          </a:p>
          <a:p>
            <a:pPr>
              <a:buFont typeface="Arial" pitchFamily="34" charset="0"/>
              <a:buChar char="•"/>
            </a:pPr>
            <a:endParaRPr lang="es-AR" dirty="0">
              <a:latin typeface="+mj-lt"/>
            </a:endParaRPr>
          </a:p>
          <a:p>
            <a:pPr>
              <a:buFont typeface="Arial" pitchFamily="34" charset="0"/>
              <a:buChar char="•"/>
            </a:pPr>
            <a:r>
              <a:rPr lang="es-AR" dirty="0">
                <a:latin typeface="+mj-lt"/>
              </a:rPr>
              <a:t> </a:t>
            </a:r>
            <a:r>
              <a:rPr lang="es-AR" dirty="0">
                <a:solidFill>
                  <a:srgbClr val="C00000"/>
                </a:solidFill>
                <a:latin typeface="+mj-lt"/>
              </a:rPr>
              <a:t>Proveedores</a:t>
            </a:r>
            <a:r>
              <a:rPr lang="es-AR" dirty="0">
                <a:latin typeface="+mj-lt"/>
              </a:rPr>
              <a:t> </a:t>
            </a:r>
            <a:r>
              <a:rPr lang="es-AR" dirty="0">
                <a:solidFill>
                  <a:srgbClr val="313D47"/>
                </a:solidFill>
                <a:latin typeface="+mj-lt"/>
              </a:rPr>
              <a:t>de servicios de telefonía celular y satelital.</a:t>
            </a:r>
          </a:p>
          <a:p>
            <a:pPr>
              <a:buFont typeface="Arial" pitchFamily="34" charset="0"/>
              <a:buChar char="•"/>
            </a:pPr>
            <a:endParaRPr lang="es-AR" dirty="0">
              <a:latin typeface="+mj-lt"/>
            </a:endParaRPr>
          </a:p>
          <a:p>
            <a:pPr>
              <a:buFont typeface="Arial" pitchFamily="34" charset="0"/>
              <a:buChar char="•"/>
            </a:pPr>
            <a:r>
              <a:rPr lang="es-AR" dirty="0">
                <a:solidFill>
                  <a:srgbClr val="313D47"/>
                </a:solidFill>
                <a:latin typeface="+mj-lt"/>
              </a:rPr>
              <a:t> Sujetos por cuya cuenta se efectúan </a:t>
            </a:r>
            <a:r>
              <a:rPr lang="es-AR" dirty="0">
                <a:solidFill>
                  <a:srgbClr val="C00000"/>
                </a:solidFill>
                <a:latin typeface="+mj-lt"/>
              </a:rPr>
              <a:t>elaboraciones o fraccionamientos</a:t>
            </a:r>
            <a:r>
              <a:rPr lang="es-AR" dirty="0">
                <a:latin typeface="+mj-lt"/>
              </a:rPr>
              <a:t>.</a:t>
            </a:r>
          </a:p>
          <a:p>
            <a:pPr>
              <a:buFont typeface="Arial" pitchFamily="34" charset="0"/>
              <a:buChar char="•"/>
            </a:pPr>
            <a:endParaRPr lang="es-AR" dirty="0">
              <a:latin typeface="+mj-lt"/>
            </a:endParaRPr>
          </a:p>
          <a:p>
            <a:pPr>
              <a:buFont typeface="Arial" pitchFamily="34" charset="0"/>
              <a:buChar char="•"/>
            </a:pPr>
            <a:r>
              <a:rPr lang="es-AR" dirty="0">
                <a:solidFill>
                  <a:srgbClr val="313D47"/>
                </a:solidFill>
                <a:latin typeface="+mj-lt"/>
              </a:rPr>
              <a:t> Manipuladores de productos gravados</a:t>
            </a:r>
            <a:r>
              <a:rPr lang="es-AR" dirty="0">
                <a:latin typeface="+mj-lt"/>
              </a:rPr>
              <a:t> </a:t>
            </a:r>
            <a:r>
              <a:rPr lang="es-AR" dirty="0">
                <a:solidFill>
                  <a:srgbClr val="C00000"/>
                </a:solidFill>
                <a:latin typeface="+mj-lt"/>
              </a:rPr>
              <a:t>en fases anteriores a las gravadas</a:t>
            </a:r>
            <a:r>
              <a:rPr lang="es-AR" dirty="0">
                <a:latin typeface="+mj-lt"/>
              </a:rPr>
              <a:t>.</a:t>
            </a:r>
            <a:r>
              <a:rPr lang="es-AR" dirty="0">
                <a:solidFill>
                  <a:srgbClr val="C00000"/>
                </a:solidFill>
                <a:latin typeface="+mj-lt"/>
              </a:rPr>
              <a:t> </a:t>
            </a:r>
          </a:p>
          <a:p>
            <a:pPr>
              <a:buFont typeface="Arial" pitchFamily="34" charset="0"/>
              <a:buChar char="•"/>
            </a:pPr>
            <a:endParaRPr lang="es-AR" dirty="0">
              <a:solidFill>
                <a:srgbClr val="C00000"/>
              </a:solidFill>
              <a:latin typeface="+mj-lt"/>
            </a:endParaRPr>
          </a:p>
          <a:p>
            <a:pPr>
              <a:buFont typeface="Arial" pitchFamily="34" charset="0"/>
              <a:buChar char="•"/>
            </a:pPr>
            <a:r>
              <a:rPr lang="es-AR" dirty="0">
                <a:latin typeface="+mj-lt"/>
              </a:rPr>
              <a:t> </a:t>
            </a:r>
            <a:r>
              <a:rPr lang="es-AR" dirty="0">
                <a:solidFill>
                  <a:srgbClr val="C00000"/>
                </a:solidFill>
                <a:latin typeface="+mj-lt"/>
              </a:rPr>
              <a:t>Compañías de seguros </a:t>
            </a:r>
            <a:r>
              <a:rPr lang="es-ES" dirty="0">
                <a:solidFill>
                  <a:srgbClr val="313D47"/>
                </a:solidFill>
                <a:latin typeface="+mj-lt"/>
              </a:rPr>
              <a:t>o el asegurado – cuando corresponda.</a:t>
            </a:r>
            <a:endParaRPr lang="es-AR" dirty="0">
              <a:latin typeface="+mj-lt"/>
            </a:endParaRPr>
          </a:p>
        </p:txBody>
      </p:sp>
      <p:sp>
        <p:nvSpPr>
          <p:cNvPr id="3" name="2 Rectángulo"/>
          <p:cNvSpPr/>
          <p:nvPr/>
        </p:nvSpPr>
        <p:spPr>
          <a:xfrm>
            <a:off x="3491880" y="-13280"/>
            <a:ext cx="3026381" cy="784830"/>
          </a:xfrm>
          <a:prstGeom prst="rect">
            <a:avLst/>
          </a:prstGeom>
        </p:spPr>
        <p:txBody>
          <a:bodyPr wrap="square">
            <a:spAutoFit/>
          </a:bodyPr>
          <a:lstStyle/>
          <a:p>
            <a:r>
              <a:rPr lang="es-AR" sz="4500" i="1" dirty="0">
                <a:solidFill>
                  <a:srgbClr val="C00000"/>
                </a:solidFill>
                <a:latin typeface="+mj-lt"/>
              </a:rPr>
              <a:t>Sujetos</a:t>
            </a:r>
          </a:p>
        </p:txBody>
      </p:sp>
      <p:sp>
        <p:nvSpPr>
          <p:cNvPr id="4" name="volanta">
            <a:extLst>
              <a:ext uri="{FF2B5EF4-FFF2-40B4-BE49-F238E27FC236}">
                <a16:creationId xmlns:a16="http://schemas.microsoft.com/office/drawing/2014/main" id="{EEE1844A-B46E-404D-8CD5-DC91D6955994}"/>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9896" y="196671"/>
            <a:ext cx="4196360" cy="784830"/>
          </a:xfrm>
          <a:prstGeom prst="rect">
            <a:avLst/>
          </a:prstGeom>
        </p:spPr>
        <p:txBody>
          <a:bodyPr wrap="square">
            <a:spAutoFit/>
          </a:bodyPr>
          <a:lstStyle/>
          <a:p>
            <a:r>
              <a:rPr lang="es-AR" sz="4500" i="1" dirty="0">
                <a:solidFill>
                  <a:srgbClr val="C00000"/>
                </a:solidFill>
                <a:latin typeface="+mj-lt"/>
              </a:rPr>
              <a:t>Base imponible</a:t>
            </a:r>
          </a:p>
        </p:txBody>
      </p:sp>
      <p:sp>
        <p:nvSpPr>
          <p:cNvPr id="3" name="2 Rectángulo"/>
          <p:cNvSpPr/>
          <p:nvPr/>
        </p:nvSpPr>
        <p:spPr>
          <a:xfrm>
            <a:off x="555674" y="1159874"/>
            <a:ext cx="7863839" cy="646331"/>
          </a:xfrm>
          <a:prstGeom prst="rect">
            <a:avLst/>
          </a:prstGeom>
        </p:spPr>
        <p:txBody>
          <a:bodyPr wrap="square">
            <a:spAutoFit/>
          </a:bodyPr>
          <a:lstStyle/>
          <a:p>
            <a:r>
              <a:rPr lang="es-AR" dirty="0">
                <a:solidFill>
                  <a:srgbClr val="C00000"/>
                </a:solidFill>
                <a:latin typeface="+mj-lt"/>
              </a:rPr>
              <a:t>Precio neto de venta </a:t>
            </a:r>
            <a:r>
              <a:rPr lang="es-AR" dirty="0">
                <a:solidFill>
                  <a:srgbClr val="313D47"/>
                </a:solidFill>
                <a:latin typeface="+mj-lt"/>
              </a:rPr>
              <a:t>que resulte de la </a:t>
            </a:r>
            <a:r>
              <a:rPr lang="es-AR" dirty="0">
                <a:solidFill>
                  <a:srgbClr val="C00000"/>
                </a:solidFill>
                <a:latin typeface="+mj-lt"/>
              </a:rPr>
              <a:t>factura o documento equivalente</a:t>
            </a:r>
            <a:r>
              <a:rPr lang="es-AR" dirty="0">
                <a:latin typeface="+mj-lt"/>
              </a:rPr>
              <a:t>, </a:t>
            </a:r>
            <a:r>
              <a:rPr lang="es-AR" dirty="0">
                <a:solidFill>
                  <a:srgbClr val="313D47"/>
                </a:solidFill>
                <a:latin typeface="+mj-lt"/>
              </a:rPr>
              <a:t>extendido por las personas obligadas a ingresar el impuesto.</a:t>
            </a:r>
          </a:p>
        </p:txBody>
      </p:sp>
      <p:sp>
        <p:nvSpPr>
          <p:cNvPr id="4" name="3 Rectángulo"/>
          <p:cNvSpPr/>
          <p:nvPr/>
        </p:nvSpPr>
        <p:spPr>
          <a:xfrm>
            <a:off x="548490" y="2318558"/>
            <a:ext cx="8415998" cy="1477328"/>
          </a:xfrm>
          <a:prstGeom prst="rect">
            <a:avLst/>
          </a:prstGeom>
        </p:spPr>
        <p:txBody>
          <a:bodyPr wrap="square">
            <a:spAutoFit/>
          </a:bodyPr>
          <a:lstStyle/>
          <a:p>
            <a:r>
              <a:rPr lang="es-AR" sz="1500" dirty="0">
                <a:solidFill>
                  <a:srgbClr val="313D47"/>
                </a:solidFill>
                <a:latin typeface="+mj-lt"/>
              </a:rPr>
              <a:t>a) </a:t>
            </a:r>
            <a:r>
              <a:rPr lang="es-AR" sz="1500" dirty="0">
                <a:solidFill>
                  <a:srgbClr val="C00000"/>
                </a:solidFill>
                <a:latin typeface="+mj-lt"/>
              </a:rPr>
              <a:t>Bonificaciones y descuentos </a:t>
            </a:r>
            <a:r>
              <a:rPr lang="es-AR" sz="1500" dirty="0">
                <a:solidFill>
                  <a:srgbClr val="313D47"/>
                </a:solidFill>
                <a:latin typeface="+mj-lt"/>
              </a:rPr>
              <a:t>en efectivo hechos al comprador por épocas de pago u otro concepto similar</a:t>
            </a:r>
          </a:p>
          <a:p>
            <a:r>
              <a:rPr lang="es-AR" sz="1500" dirty="0">
                <a:solidFill>
                  <a:srgbClr val="313D47"/>
                </a:solidFill>
                <a:latin typeface="+mj-lt"/>
              </a:rPr>
              <a:t>b) </a:t>
            </a:r>
            <a:r>
              <a:rPr lang="es-AR" sz="1500" dirty="0">
                <a:solidFill>
                  <a:srgbClr val="C00000"/>
                </a:solidFill>
                <a:latin typeface="+mj-lt"/>
              </a:rPr>
              <a:t>Intereses por financiación </a:t>
            </a:r>
            <a:r>
              <a:rPr lang="es-AR" sz="1500" dirty="0">
                <a:solidFill>
                  <a:srgbClr val="313D47"/>
                </a:solidFill>
                <a:latin typeface="+mj-lt"/>
              </a:rPr>
              <a:t>del precio neto de venta</a:t>
            </a:r>
          </a:p>
          <a:p>
            <a:r>
              <a:rPr lang="es-AR" sz="1500" dirty="0">
                <a:solidFill>
                  <a:srgbClr val="313D47"/>
                </a:solidFill>
                <a:latin typeface="+mj-lt"/>
              </a:rPr>
              <a:t>c) Débito fiscal del </a:t>
            </a:r>
            <a:r>
              <a:rPr lang="es-AR" sz="1500" dirty="0">
                <a:solidFill>
                  <a:srgbClr val="C00000"/>
                </a:solidFill>
                <a:latin typeface="+mj-lt"/>
              </a:rPr>
              <a:t>impuesto al valor agregado </a:t>
            </a:r>
            <a:r>
              <a:rPr lang="es-AR" sz="1500" dirty="0">
                <a:solidFill>
                  <a:srgbClr val="313D47"/>
                </a:solidFill>
                <a:latin typeface="+mj-lt"/>
              </a:rPr>
              <a:t>que corresponda al enajenante como contribuyente de derecho</a:t>
            </a:r>
          </a:p>
          <a:p>
            <a:r>
              <a:rPr lang="es-AR" sz="1500" dirty="0">
                <a:solidFill>
                  <a:srgbClr val="313D47"/>
                </a:solidFill>
                <a:latin typeface="+mj-lt"/>
              </a:rPr>
              <a:t>d) Las mercaderías devueltas</a:t>
            </a:r>
            <a:r>
              <a:rPr lang="es-AR" sz="1500" dirty="0">
                <a:latin typeface="+mj-lt"/>
              </a:rPr>
              <a:t>.</a:t>
            </a:r>
          </a:p>
        </p:txBody>
      </p:sp>
      <p:sp>
        <p:nvSpPr>
          <p:cNvPr id="5" name="4 Flecha curvada hacia la derecha"/>
          <p:cNvSpPr/>
          <p:nvPr/>
        </p:nvSpPr>
        <p:spPr>
          <a:xfrm rot="20908335">
            <a:off x="351965" y="1335406"/>
            <a:ext cx="327074" cy="95534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1350">
              <a:solidFill>
                <a:schemeClr val="tx1"/>
              </a:solidFill>
            </a:endParaRPr>
          </a:p>
        </p:txBody>
      </p:sp>
      <p:sp>
        <p:nvSpPr>
          <p:cNvPr id="6" name="5 CuadroTexto"/>
          <p:cNvSpPr txBox="1"/>
          <p:nvPr/>
        </p:nvSpPr>
        <p:spPr>
          <a:xfrm>
            <a:off x="896815" y="1951893"/>
            <a:ext cx="1441420" cy="415498"/>
          </a:xfrm>
          <a:prstGeom prst="rect">
            <a:avLst/>
          </a:prstGeom>
          <a:noFill/>
        </p:spPr>
        <p:txBody>
          <a:bodyPr wrap="none" rtlCol="0">
            <a:spAutoFit/>
          </a:bodyPr>
          <a:lstStyle/>
          <a:p>
            <a:r>
              <a:rPr lang="es-AR" sz="2100" i="1" dirty="0">
                <a:solidFill>
                  <a:srgbClr val="313D47"/>
                </a:solidFill>
                <a:latin typeface="+mj-lt"/>
              </a:rPr>
              <a:t>Deducidos: </a:t>
            </a:r>
          </a:p>
        </p:txBody>
      </p:sp>
      <p:sp>
        <p:nvSpPr>
          <p:cNvPr id="7" name="6 Rectángulo"/>
          <p:cNvSpPr/>
          <p:nvPr/>
        </p:nvSpPr>
        <p:spPr>
          <a:xfrm>
            <a:off x="706901" y="3773527"/>
            <a:ext cx="7280031" cy="1231106"/>
          </a:xfrm>
          <a:prstGeom prst="rect">
            <a:avLst/>
          </a:prstGeom>
        </p:spPr>
        <p:txBody>
          <a:bodyPr wrap="square">
            <a:spAutoFit/>
          </a:bodyPr>
          <a:lstStyle/>
          <a:p>
            <a:r>
              <a:rPr lang="es-AR" sz="2100" i="1" dirty="0">
                <a:latin typeface="+mj-lt"/>
              </a:rPr>
              <a:t>   </a:t>
            </a:r>
            <a:r>
              <a:rPr lang="es-AR" sz="2100" i="1" dirty="0">
                <a:solidFill>
                  <a:srgbClr val="313D47"/>
                </a:solidFill>
                <a:latin typeface="+mj-lt"/>
              </a:rPr>
              <a:t>Siempre que:</a:t>
            </a:r>
          </a:p>
          <a:p>
            <a:endParaRPr lang="es-AR" sz="800" dirty="0">
              <a:latin typeface="+mj-lt"/>
            </a:endParaRPr>
          </a:p>
          <a:p>
            <a:r>
              <a:rPr lang="es-AR" sz="1500" dirty="0">
                <a:solidFill>
                  <a:srgbClr val="313D47"/>
                </a:solidFill>
                <a:latin typeface="+mj-lt"/>
              </a:rPr>
              <a:t>. correspondan </a:t>
            </a:r>
            <a:r>
              <a:rPr lang="es-AR" sz="1500" dirty="0">
                <a:solidFill>
                  <a:srgbClr val="C00000"/>
                </a:solidFill>
                <a:latin typeface="+mj-lt"/>
              </a:rPr>
              <a:t>en forma directa </a:t>
            </a:r>
            <a:r>
              <a:rPr lang="es-AR" sz="1500" dirty="0">
                <a:solidFill>
                  <a:srgbClr val="313D47"/>
                </a:solidFill>
                <a:latin typeface="+mj-lt"/>
              </a:rPr>
              <a:t>a las ventas gravadas</a:t>
            </a:r>
          </a:p>
          <a:p>
            <a:r>
              <a:rPr lang="es-AR" sz="1500" dirty="0">
                <a:solidFill>
                  <a:srgbClr val="313D47"/>
                </a:solidFill>
                <a:latin typeface="+mj-lt"/>
              </a:rPr>
              <a:t>. figuren </a:t>
            </a:r>
            <a:r>
              <a:rPr lang="es-AR" sz="1500" dirty="0">
                <a:solidFill>
                  <a:srgbClr val="C00000"/>
                </a:solidFill>
                <a:latin typeface="+mj-lt"/>
              </a:rPr>
              <a:t>discriminados</a:t>
            </a:r>
            <a:r>
              <a:rPr lang="es-AR" sz="1500" dirty="0">
                <a:latin typeface="+mj-lt"/>
              </a:rPr>
              <a:t> </a:t>
            </a:r>
            <a:r>
              <a:rPr lang="es-AR" sz="1500" dirty="0">
                <a:solidFill>
                  <a:srgbClr val="313D47"/>
                </a:solidFill>
                <a:latin typeface="+mj-lt"/>
              </a:rPr>
              <a:t>en la respectiva factura </a:t>
            </a:r>
          </a:p>
          <a:p>
            <a:r>
              <a:rPr lang="es-AR" sz="1500" dirty="0">
                <a:solidFill>
                  <a:srgbClr val="313D47"/>
                </a:solidFill>
                <a:latin typeface="+mj-lt"/>
              </a:rPr>
              <a:t>. estén debidamente </a:t>
            </a:r>
            <a:r>
              <a:rPr lang="es-AR" sz="1500" dirty="0">
                <a:solidFill>
                  <a:srgbClr val="C00000"/>
                </a:solidFill>
                <a:latin typeface="+mj-lt"/>
              </a:rPr>
              <a:t>contabilizados</a:t>
            </a:r>
          </a:p>
        </p:txBody>
      </p:sp>
      <p:sp>
        <p:nvSpPr>
          <p:cNvPr id="8" name="7 Flecha curvada hacia la derecha"/>
          <p:cNvSpPr/>
          <p:nvPr/>
        </p:nvSpPr>
        <p:spPr>
          <a:xfrm rot="20908335">
            <a:off x="167666" y="2422874"/>
            <a:ext cx="435868" cy="172196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1350">
              <a:solidFill>
                <a:schemeClr val="tx1"/>
              </a:solidFill>
            </a:endParaRPr>
          </a:p>
        </p:txBody>
      </p:sp>
      <p:sp>
        <p:nvSpPr>
          <p:cNvPr id="9" name="volanta">
            <a:extLst>
              <a:ext uri="{FF2B5EF4-FFF2-40B4-BE49-F238E27FC236}">
                <a16:creationId xmlns:a16="http://schemas.microsoft.com/office/drawing/2014/main" id="{3B509456-4B22-4964-A009-A6FD650B90B9}"/>
              </a:ext>
            </a:extLst>
          </p:cNvPr>
          <p:cNvSpPr txBox="1">
            <a:spLocks/>
          </p:cNvSpPr>
          <p:nvPr/>
        </p:nvSpPr>
        <p:spPr>
          <a:xfrm>
            <a:off x="5004048" y="70074"/>
            <a:ext cx="4139952" cy="2880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120"/>
              </a:spcBef>
            </a:pPr>
            <a:r>
              <a:rPr lang="es-AR" sz="1100" dirty="0">
                <a:solidFill>
                  <a:schemeClr val="bg1">
                    <a:lumMod val="50000"/>
                  </a:schemeClr>
                </a:solidFill>
                <a:latin typeface="+mj-lt"/>
              </a:rPr>
              <a:t>IMPUESTOS INTERNOS</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16495</TotalTime>
  <Words>4203</Words>
  <Application>Microsoft Office PowerPoint</Application>
  <PresentationFormat>Presentación en pantalla (16:9)</PresentationFormat>
  <Paragraphs>447</Paragraphs>
  <Slides>35</Slides>
  <Notes>23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Garamond</vt:lpstr>
      <vt:lpstr>Wingdings</vt:lpstr>
      <vt:lpstr>Tema de Office</vt:lpstr>
      <vt:lpstr>Presentación de PowerPoint</vt:lpstr>
      <vt:lpstr>1. Consideraciones principales relacionadas con Impuestos Internos.  2. Aspectos vinculados con la determinación de la base imponible en ambos impuestos.  3. Diferencias de cambio, intereses y coeficiente de estabilización de referencia (CER). Incobrabilidad.  4.1. Crédito Fiscal en el IVA. Condiciones y requisitos. Imputación temporal.  4.2. Inversiones en bienes de capital.  4.3. Devoluciones y descuentos otorgados.  4.4. Prorrateo.  4.5. Entregas a título gratuito.  4.6. Cómputo de contribuciones patronales como crédito fiscal.</vt:lpstr>
      <vt:lpstr>IMPUESTO AL VALOR AGREGADO (IVA) – IMPUESTOS INTERNOS</vt:lpstr>
      <vt:lpstr>IMPUESTOS INTERNOS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IMPUESTO AL VALOR AGREGADO (IVA)</vt:lpstr>
      <vt:lpstr> IMPUESTO AL VALOR AGREGADO  DIFERENCIAS DE CAMBIO</vt:lpstr>
      <vt:lpstr> IMPUESTO AL VALOR AGREGADO  DIFERENCIAS DE CAMBIO</vt:lpstr>
      <vt:lpstr> IMPUESTO AL VALOR AGREGADO  DIFERENCIAS DE CAMBIO</vt:lpstr>
      <vt:lpstr> IMPUESTO AL VALOR AGREGADO  INTERESES</vt:lpstr>
      <vt:lpstr> IMPUESTO AL VALOR AGREGADO  COEFICIENTE DE ESTABILIZACIÓN DE REFERENCIA (CER)</vt:lpstr>
      <vt:lpstr> IMPUESTO AL VALOR AGREGADO  COEFICIENTE DE ESTABILIZACIÓN DE REFERENCIA (CER)</vt:lpstr>
      <vt:lpstr>Presentación de PowerPoint</vt:lpstr>
      <vt:lpstr> IMPUESTO AL VALOR AGREGADO  INCOBRABILIDAD</vt:lpstr>
      <vt:lpstr>ANTECEDENTES DEDUCCIÓN DE INCOBRABLES</vt:lpstr>
      <vt:lpstr>IMPUESTO AL VALOR AGREGADO (IVA) – IMPUESTOS INTERNOS</vt:lpstr>
      <vt:lpstr>IMPUESTO AL VALOR AGREGADO (IVA)</vt:lpstr>
      <vt:lpstr>IMPUESTO AL VALOR AGREGADO (IVA)</vt:lpstr>
      <vt:lpstr>Presentación de PowerPoint</vt:lpstr>
      <vt:lpstr>Presentación de PowerPoint</vt:lpstr>
      <vt:lpstr>Presentación de PowerPoint</vt:lpstr>
      <vt:lpstr>Presentación de PowerPoint</vt:lpstr>
      <vt:lpstr>Presentación de PowerPoint</vt:lpstr>
      <vt:lpstr>Presentación de PowerPoint</vt:lpstr>
      <vt:lpstr>¡MUCHAS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sci</dc:creator>
  <cp:lastModifiedBy>Yesica Baigorri</cp:lastModifiedBy>
  <cp:revision>129</cp:revision>
  <cp:lastPrinted>2020-08-10T20:20:02Z</cp:lastPrinted>
  <dcterms:created xsi:type="dcterms:W3CDTF">2020-06-08T23:04:16Z</dcterms:created>
  <dcterms:modified xsi:type="dcterms:W3CDTF">2024-04-15T22:02:32Z</dcterms:modified>
</cp:coreProperties>
</file>