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4"/>
  </p:sldMasterIdLst>
  <p:notesMasterIdLst>
    <p:notesMasterId r:id="rId22"/>
  </p:notesMasterIdLst>
  <p:sldIdLst>
    <p:sldId id="97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4" r:id="rId16"/>
    <p:sldId id="275" r:id="rId17"/>
    <p:sldId id="269" r:id="rId18"/>
    <p:sldId id="983" r:id="rId19"/>
    <p:sldId id="270" r:id="rId20"/>
    <p:sldId id="271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9974"/>
    <a:srgbClr val="F1B3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4030CB-632A-4729-B98F-FBCEB1F02507}" type="doc">
      <dgm:prSet loTypeId="urn:microsoft.com/office/officeart/2005/8/layout/process1" loCatId="process" qsTypeId="urn:microsoft.com/office/officeart/2005/8/quickstyle/simple2" qsCatId="simple" csTypeId="urn:microsoft.com/office/officeart/2005/8/colors/accent2_2" csCatId="accent2" phldr="1"/>
      <dgm:spPr/>
    </dgm:pt>
    <dgm:pt modelId="{5752C9EF-1F5D-4BFE-85C5-4C7C5464783C}">
      <dgm:prSet phldrT="[Texto]"/>
      <dgm:spPr>
        <a:solidFill>
          <a:srgbClr val="F1B397"/>
        </a:solidFill>
      </dgm:spPr>
      <dgm:t>
        <a:bodyPr/>
        <a:lstStyle/>
        <a:p>
          <a:r>
            <a:rPr lang="es-AR" dirty="0">
              <a:solidFill>
                <a:schemeClr val="tx1"/>
              </a:solidFill>
            </a:rPr>
            <a:t>Instancia Administrativa DGA</a:t>
          </a:r>
        </a:p>
      </dgm:t>
    </dgm:pt>
    <dgm:pt modelId="{43AD03B8-0BA9-44A7-9D4B-C1B85082AA05}" type="parTrans" cxnId="{CEA23353-3176-4646-9B73-EEC1E9E61B30}">
      <dgm:prSet/>
      <dgm:spPr/>
      <dgm:t>
        <a:bodyPr/>
        <a:lstStyle/>
        <a:p>
          <a:endParaRPr lang="es-AR"/>
        </a:p>
      </dgm:t>
    </dgm:pt>
    <dgm:pt modelId="{A62AB65F-AC77-4AA4-9F63-B486AA09BB71}" type="sibTrans" cxnId="{CEA23353-3176-4646-9B73-EEC1E9E61B30}">
      <dgm:prSet/>
      <dgm:spPr>
        <a:solidFill>
          <a:srgbClr val="EC9974"/>
        </a:solidFill>
      </dgm:spPr>
      <dgm:t>
        <a:bodyPr/>
        <a:lstStyle/>
        <a:p>
          <a:endParaRPr lang="es-AR"/>
        </a:p>
      </dgm:t>
    </dgm:pt>
    <dgm:pt modelId="{536D7F2C-8C90-4277-AAAE-1EA2B51B53CE}">
      <dgm:prSet phldrT="[Texto]"/>
      <dgm:spPr>
        <a:solidFill>
          <a:srgbClr val="F1B397"/>
        </a:solidFill>
      </dgm:spPr>
      <dgm:t>
        <a:bodyPr/>
        <a:lstStyle/>
        <a:p>
          <a:r>
            <a:rPr lang="es-AR" dirty="0">
              <a:solidFill>
                <a:schemeClr val="tx1"/>
              </a:solidFill>
            </a:rPr>
            <a:t>TFN Tribunal Fiscal de la Nación</a:t>
          </a:r>
        </a:p>
      </dgm:t>
    </dgm:pt>
    <dgm:pt modelId="{44A2EE33-4A91-492E-BB60-768FF19F5244}" type="parTrans" cxnId="{75B3530B-2F8D-4D42-B740-E5F933C5FE34}">
      <dgm:prSet/>
      <dgm:spPr/>
      <dgm:t>
        <a:bodyPr/>
        <a:lstStyle/>
        <a:p>
          <a:endParaRPr lang="es-AR"/>
        </a:p>
      </dgm:t>
    </dgm:pt>
    <dgm:pt modelId="{7250C74C-F128-47C4-9C27-459A481E8E4A}" type="sibTrans" cxnId="{75B3530B-2F8D-4D42-B740-E5F933C5FE34}">
      <dgm:prSet/>
      <dgm:spPr>
        <a:solidFill>
          <a:srgbClr val="EC9974"/>
        </a:solidFill>
      </dgm:spPr>
      <dgm:t>
        <a:bodyPr/>
        <a:lstStyle/>
        <a:p>
          <a:endParaRPr lang="es-AR"/>
        </a:p>
      </dgm:t>
    </dgm:pt>
    <dgm:pt modelId="{16BDC487-25B6-49C0-A0A9-B164C579752F}">
      <dgm:prSet phldrT="[Texto]"/>
      <dgm:spPr>
        <a:solidFill>
          <a:srgbClr val="F1B397"/>
        </a:solidFill>
      </dgm:spPr>
      <dgm:t>
        <a:bodyPr/>
        <a:lstStyle/>
        <a:p>
          <a:r>
            <a:rPr lang="es-AR" dirty="0">
              <a:solidFill>
                <a:schemeClr val="tx1"/>
              </a:solidFill>
            </a:rPr>
            <a:t>Cámara de Apelaciones en lo Contencioso Administrativo Federal </a:t>
          </a:r>
        </a:p>
      </dgm:t>
    </dgm:pt>
    <dgm:pt modelId="{6ACF9DC2-2261-4BFA-B272-917EDF8684D3}" type="parTrans" cxnId="{4C05F0D5-4009-4700-8075-EFC5AC578254}">
      <dgm:prSet/>
      <dgm:spPr/>
      <dgm:t>
        <a:bodyPr/>
        <a:lstStyle/>
        <a:p>
          <a:endParaRPr lang="es-AR"/>
        </a:p>
      </dgm:t>
    </dgm:pt>
    <dgm:pt modelId="{E3F65496-5F96-49EC-8C75-4CAB16B524F1}" type="sibTrans" cxnId="{4C05F0D5-4009-4700-8075-EFC5AC578254}">
      <dgm:prSet/>
      <dgm:spPr>
        <a:solidFill>
          <a:srgbClr val="EC9974"/>
        </a:solidFill>
      </dgm:spPr>
      <dgm:t>
        <a:bodyPr/>
        <a:lstStyle/>
        <a:p>
          <a:endParaRPr lang="es-AR"/>
        </a:p>
      </dgm:t>
    </dgm:pt>
    <dgm:pt modelId="{31E2BB3F-A4D7-420D-81DA-189B11B743C8}">
      <dgm:prSet phldrT="[Texto]"/>
      <dgm:spPr>
        <a:solidFill>
          <a:srgbClr val="F1B397"/>
        </a:solidFill>
      </dgm:spPr>
      <dgm:t>
        <a:bodyPr/>
        <a:lstStyle/>
        <a:p>
          <a:r>
            <a:rPr lang="es-AR" dirty="0">
              <a:solidFill>
                <a:schemeClr val="tx1"/>
              </a:solidFill>
            </a:rPr>
            <a:t>Corte Suprema de Justicia de La Nación</a:t>
          </a:r>
        </a:p>
      </dgm:t>
    </dgm:pt>
    <dgm:pt modelId="{3F78E4F6-3EE9-4366-9129-73BDD3539507}" type="parTrans" cxnId="{0B130561-1C3B-4BED-A8F3-DF4CA10CB818}">
      <dgm:prSet/>
      <dgm:spPr/>
      <dgm:t>
        <a:bodyPr/>
        <a:lstStyle/>
        <a:p>
          <a:endParaRPr lang="es-AR"/>
        </a:p>
      </dgm:t>
    </dgm:pt>
    <dgm:pt modelId="{0DFF5022-6E14-4A0F-8424-0B29A0A8BC66}" type="sibTrans" cxnId="{0B130561-1C3B-4BED-A8F3-DF4CA10CB818}">
      <dgm:prSet/>
      <dgm:spPr/>
      <dgm:t>
        <a:bodyPr/>
        <a:lstStyle/>
        <a:p>
          <a:endParaRPr lang="es-AR"/>
        </a:p>
      </dgm:t>
    </dgm:pt>
    <dgm:pt modelId="{36EA21DD-1651-4CA8-9281-23A8D3D11DBD}" type="pres">
      <dgm:prSet presAssocID="{014030CB-632A-4729-B98F-FBCEB1F02507}" presName="Name0" presStyleCnt="0">
        <dgm:presLayoutVars>
          <dgm:dir/>
          <dgm:resizeHandles val="exact"/>
        </dgm:presLayoutVars>
      </dgm:prSet>
      <dgm:spPr/>
    </dgm:pt>
    <dgm:pt modelId="{47D1115F-4F27-4CB5-BC97-8E1ED9946DA2}" type="pres">
      <dgm:prSet presAssocID="{5752C9EF-1F5D-4BFE-85C5-4C7C5464783C}" presName="node" presStyleLbl="node1" presStyleIdx="0" presStyleCnt="4">
        <dgm:presLayoutVars>
          <dgm:bulletEnabled val="1"/>
        </dgm:presLayoutVars>
      </dgm:prSet>
      <dgm:spPr/>
    </dgm:pt>
    <dgm:pt modelId="{849C487E-54FA-44B9-9312-94C5D3CFA7D4}" type="pres">
      <dgm:prSet presAssocID="{A62AB65F-AC77-4AA4-9F63-B486AA09BB71}" presName="sibTrans" presStyleLbl="sibTrans2D1" presStyleIdx="0" presStyleCnt="3"/>
      <dgm:spPr/>
    </dgm:pt>
    <dgm:pt modelId="{5082F8A1-6696-46AB-BEA3-F31BD091A634}" type="pres">
      <dgm:prSet presAssocID="{A62AB65F-AC77-4AA4-9F63-B486AA09BB71}" presName="connectorText" presStyleLbl="sibTrans2D1" presStyleIdx="0" presStyleCnt="3"/>
      <dgm:spPr/>
    </dgm:pt>
    <dgm:pt modelId="{582CCCBF-CBC1-4B66-AD96-E67E01F878F6}" type="pres">
      <dgm:prSet presAssocID="{536D7F2C-8C90-4277-AAAE-1EA2B51B53CE}" presName="node" presStyleLbl="node1" presStyleIdx="1" presStyleCnt="4">
        <dgm:presLayoutVars>
          <dgm:bulletEnabled val="1"/>
        </dgm:presLayoutVars>
      </dgm:prSet>
      <dgm:spPr/>
    </dgm:pt>
    <dgm:pt modelId="{11FD977E-AC83-45B4-A65A-9CB18ACAE199}" type="pres">
      <dgm:prSet presAssocID="{7250C74C-F128-47C4-9C27-459A481E8E4A}" presName="sibTrans" presStyleLbl="sibTrans2D1" presStyleIdx="1" presStyleCnt="3"/>
      <dgm:spPr/>
    </dgm:pt>
    <dgm:pt modelId="{7C9E0B45-9593-41BC-94A7-5418441EB437}" type="pres">
      <dgm:prSet presAssocID="{7250C74C-F128-47C4-9C27-459A481E8E4A}" presName="connectorText" presStyleLbl="sibTrans2D1" presStyleIdx="1" presStyleCnt="3"/>
      <dgm:spPr/>
    </dgm:pt>
    <dgm:pt modelId="{D43E889C-D90A-4D9C-946F-CB99C345CC8C}" type="pres">
      <dgm:prSet presAssocID="{16BDC487-25B6-49C0-A0A9-B164C579752F}" presName="node" presStyleLbl="node1" presStyleIdx="2" presStyleCnt="4">
        <dgm:presLayoutVars>
          <dgm:bulletEnabled val="1"/>
        </dgm:presLayoutVars>
      </dgm:prSet>
      <dgm:spPr/>
    </dgm:pt>
    <dgm:pt modelId="{0449D020-E812-4CEF-88C6-B5AEF18051C9}" type="pres">
      <dgm:prSet presAssocID="{E3F65496-5F96-49EC-8C75-4CAB16B524F1}" presName="sibTrans" presStyleLbl="sibTrans2D1" presStyleIdx="2" presStyleCnt="3"/>
      <dgm:spPr/>
    </dgm:pt>
    <dgm:pt modelId="{CC653192-AEE3-41AD-A152-41FB9FEBCC5C}" type="pres">
      <dgm:prSet presAssocID="{E3F65496-5F96-49EC-8C75-4CAB16B524F1}" presName="connectorText" presStyleLbl="sibTrans2D1" presStyleIdx="2" presStyleCnt="3"/>
      <dgm:spPr/>
    </dgm:pt>
    <dgm:pt modelId="{FDF60FA0-A668-47A4-9D6C-E57620308674}" type="pres">
      <dgm:prSet presAssocID="{31E2BB3F-A4D7-420D-81DA-189B11B743C8}" presName="node" presStyleLbl="node1" presStyleIdx="3" presStyleCnt="4">
        <dgm:presLayoutVars>
          <dgm:bulletEnabled val="1"/>
        </dgm:presLayoutVars>
      </dgm:prSet>
      <dgm:spPr/>
    </dgm:pt>
  </dgm:ptLst>
  <dgm:cxnLst>
    <dgm:cxn modelId="{BA673204-B67B-431F-883A-CDB8CF08EEE9}" type="presOf" srcId="{E3F65496-5F96-49EC-8C75-4CAB16B524F1}" destId="{CC653192-AEE3-41AD-A152-41FB9FEBCC5C}" srcOrd="1" destOrd="0" presId="urn:microsoft.com/office/officeart/2005/8/layout/process1"/>
    <dgm:cxn modelId="{75B3530B-2F8D-4D42-B740-E5F933C5FE34}" srcId="{014030CB-632A-4729-B98F-FBCEB1F02507}" destId="{536D7F2C-8C90-4277-AAAE-1EA2B51B53CE}" srcOrd="1" destOrd="0" parTransId="{44A2EE33-4A91-492E-BB60-768FF19F5244}" sibTransId="{7250C74C-F128-47C4-9C27-459A481E8E4A}"/>
    <dgm:cxn modelId="{D01E6837-117A-4CA8-83BE-E539A9DB244B}" type="presOf" srcId="{A62AB65F-AC77-4AA4-9F63-B486AA09BB71}" destId="{5082F8A1-6696-46AB-BEA3-F31BD091A634}" srcOrd="1" destOrd="0" presId="urn:microsoft.com/office/officeart/2005/8/layout/process1"/>
    <dgm:cxn modelId="{0B130561-1C3B-4BED-A8F3-DF4CA10CB818}" srcId="{014030CB-632A-4729-B98F-FBCEB1F02507}" destId="{31E2BB3F-A4D7-420D-81DA-189B11B743C8}" srcOrd="3" destOrd="0" parTransId="{3F78E4F6-3EE9-4366-9129-73BDD3539507}" sibTransId="{0DFF5022-6E14-4A0F-8424-0B29A0A8BC66}"/>
    <dgm:cxn modelId="{884E3A4C-3F57-4567-B321-3378483ECD10}" type="presOf" srcId="{A62AB65F-AC77-4AA4-9F63-B486AA09BB71}" destId="{849C487E-54FA-44B9-9312-94C5D3CFA7D4}" srcOrd="0" destOrd="0" presId="urn:microsoft.com/office/officeart/2005/8/layout/process1"/>
    <dgm:cxn modelId="{5E94A050-5F42-4257-AE2B-496B3EFA6BDF}" type="presOf" srcId="{E3F65496-5F96-49EC-8C75-4CAB16B524F1}" destId="{0449D020-E812-4CEF-88C6-B5AEF18051C9}" srcOrd="0" destOrd="0" presId="urn:microsoft.com/office/officeart/2005/8/layout/process1"/>
    <dgm:cxn modelId="{CEA23353-3176-4646-9B73-EEC1E9E61B30}" srcId="{014030CB-632A-4729-B98F-FBCEB1F02507}" destId="{5752C9EF-1F5D-4BFE-85C5-4C7C5464783C}" srcOrd="0" destOrd="0" parTransId="{43AD03B8-0BA9-44A7-9D4B-C1B85082AA05}" sibTransId="{A62AB65F-AC77-4AA4-9F63-B486AA09BB71}"/>
    <dgm:cxn modelId="{9167757B-1E35-4DD1-BF58-07228F74FEC3}" type="presOf" srcId="{31E2BB3F-A4D7-420D-81DA-189B11B743C8}" destId="{FDF60FA0-A668-47A4-9D6C-E57620308674}" srcOrd="0" destOrd="0" presId="urn:microsoft.com/office/officeart/2005/8/layout/process1"/>
    <dgm:cxn modelId="{9779707E-ABF8-479F-A0C3-6CE03784AB38}" type="presOf" srcId="{7250C74C-F128-47C4-9C27-459A481E8E4A}" destId="{11FD977E-AC83-45B4-A65A-9CB18ACAE199}" srcOrd="0" destOrd="0" presId="urn:microsoft.com/office/officeart/2005/8/layout/process1"/>
    <dgm:cxn modelId="{84C9987F-7111-4F14-BE16-BAC2E4221DC8}" type="presOf" srcId="{536D7F2C-8C90-4277-AAAE-1EA2B51B53CE}" destId="{582CCCBF-CBC1-4B66-AD96-E67E01F878F6}" srcOrd="0" destOrd="0" presId="urn:microsoft.com/office/officeart/2005/8/layout/process1"/>
    <dgm:cxn modelId="{5D55AEA6-F3AE-48A5-80ED-181D11301CAC}" type="presOf" srcId="{16BDC487-25B6-49C0-A0A9-B164C579752F}" destId="{D43E889C-D90A-4D9C-946F-CB99C345CC8C}" srcOrd="0" destOrd="0" presId="urn:microsoft.com/office/officeart/2005/8/layout/process1"/>
    <dgm:cxn modelId="{578976C2-6B2D-4040-8646-FE97EE96FB91}" type="presOf" srcId="{014030CB-632A-4729-B98F-FBCEB1F02507}" destId="{36EA21DD-1651-4CA8-9281-23A8D3D11DBD}" srcOrd="0" destOrd="0" presId="urn:microsoft.com/office/officeart/2005/8/layout/process1"/>
    <dgm:cxn modelId="{4C05F0D5-4009-4700-8075-EFC5AC578254}" srcId="{014030CB-632A-4729-B98F-FBCEB1F02507}" destId="{16BDC487-25B6-49C0-A0A9-B164C579752F}" srcOrd="2" destOrd="0" parTransId="{6ACF9DC2-2261-4BFA-B272-917EDF8684D3}" sibTransId="{E3F65496-5F96-49EC-8C75-4CAB16B524F1}"/>
    <dgm:cxn modelId="{DCC2B7F1-40F3-4D38-972E-CDD80576FCE0}" type="presOf" srcId="{5752C9EF-1F5D-4BFE-85C5-4C7C5464783C}" destId="{47D1115F-4F27-4CB5-BC97-8E1ED9946DA2}" srcOrd="0" destOrd="0" presId="urn:microsoft.com/office/officeart/2005/8/layout/process1"/>
    <dgm:cxn modelId="{59583CF7-5BD5-47EC-89B4-53ABBD56C20B}" type="presOf" srcId="{7250C74C-F128-47C4-9C27-459A481E8E4A}" destId="{7C9E0B45-9593-41BC-94A7-5418441EB437}" srcOrd="1" destOrd="0" presId="urn:microsoft.com/office/officeart/2005/8/layout/process1"/>
    <dgm:cxn modelId="{D9CABC51-9BF1-42FD-AD8C-0DF42A38F20D}" type="presParOf" srcId="{36EA21DD-1651-4CA8-9281-23A8D3D11DBD}" destId="{47D1115F-4F27-4CB5-BC97-8E1ED9946DA2}" srcOrd="0" destOrd="0" presId="urn:microsoft.com/office/officeart/2005/8/layout/process1"/>
    <dgm:cxn modelId="{449958E5-2C81-4EB6-86FC-4BF03C861C71}" type="presParOf" srcId="{36EA21DD-1651-4CA8-9281-23A8D3D11DBD}" destId="{849C487E-54FA-44B9-9312-94C5D3CFA7D4}" srcOrd="1" destOrd="0" presId="urn:microsoft.com/office/officeart/2005/8/layout/process1"/>
    <dgm:cxn modelId="{929B5910-3E17-428D-B6C4-346A5EF17C6C}" type="presParOf" srcId="{849C487E-54FA-44B9-9312-94C5D3CFA7D4}" destId="{5082F8A1-6696-46AB-BEA3-F31BD091A634}" srcOrd="0" destOrd="0" presId="urn:microsoft.com/office/officeart/2005/8/layout/process1"/>
    <dgm:cxn modelId="{43A328CE-A5A9-4C90-9886-234DB0734F54}" type="presParOf" srcId="{36EA21DD-1651-4CA8-9281-23A8D3D11DBD}" destId="{582CCCBF-CBC1-4B66-AD96-E67E01F878F6}" srcOrd="2" destOrd="0" presId="urn:microsoft.com/office/officeart/2005/8/layout/process1"/>
    <dgm:cxn modelId="{D474C16B-8EDA-4C09-A718-C05AE9AE1DAF}" type="presParOf" srcId="{36EA21DD-1651-4CA8-9281-23A8D3D11DBD}" destId="{11FD977E-AC83-45B4-A65A-9CB18ACAE199}" srcOrd="3" destOrd="0" presId="urn:microsoft.com/office/officeart/2005/8/layout/process1"/>
    <dgm:cxn modelId="{D0FCB528-48C8-44A1-BB4F-5233E862E7BB}" type="presParOf" srcId="{11FD977E-AC83-45B4-A65A-9CB18ACAE199}" destId="{7C9E0B45-9593-41BC-94A7-5418441EB437}" srcOrd="0" destOrd="0" presId="urn:microsoft.com/office/officeart/2005/8/layout/process1"/>
    <dgm:cxn modelId="{53350397-57A4-488C-87A4-2A0518365327}" type="presParOf" srcId="{36EA21DD-1651-4CA8-9281-23A8D3D11DBD}" destId="{D43E889C-D90A-4D9C-946F-CB99C345CC8C}" srcOrd="4" destOrd="0" presId="urn:microsoft.com/office/officeart/2005/8/layout/process1"/>
    <dgm:cxn modelId="{28A2C137-99AE-47F4-865A-94DF13D32B35}" type="presParOf" srcId="{36EA21DD-1651-4CA8-9281-23A8D3D11DBD}" destId="{0449D020-E812-4CEF-88C6-B5AEF18051C9}" srcOrd="5" destOrd="0" presId="urn:microsoft.com/office/officeart/2005/8/layout/process1"/>
    <dgm:cxn modelId="{E3A59997-25A5-4570-85C8-7E4AB7408A15}" type="presParOf" srcId="{0449D020-E812-4CEF-88C6-B5AEF18051C9}" destId="{CC653192-AEE3-41AD-A152-41FB9FEBCC5C}" srcOrd="0" destOrd="0" presId="urn:microsoft.com/office/officeart/2005/8/layout/process1"/>
    <dgm:cxn modelId="{6F99A184-0696-4E72-B390-66D5BE50B257}" type="presParOf" srcId="{36EA21DD-1651-4CA8-9281-23A8D3D11DBD}" destId="{FDF60FA0-A668-47A4-9D6C-E57620308674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1115F-4F27-4CB5-BC97-8E1ED9946DA2}">
      <dsp:nvSpPr>
        <dsp:cNvPr id="0" name=""/>
        <dsp:cNvSpPr/>
      </dsp:nvSpPr>
      <dsp:spPr>
        <a:xfrm>
          <a:off x="2911" y="143560"/>
          <a:ext cx="1272867" cy="1153039"/>
        </a:xfrm>
        <a:prstGeom prst="roundRect">
          <a:avLst>
            <a:gd name="adj" fmla="val 10000"/>
          </a:avLst>
        </a:prstGeom>
        <a:solidFill>
          <a:srgbClr val="F1B39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kern="1200" dirty="0">
              <a:solidFill>
                <a:schemeClr val="tx1"/>
              </a:solidFill>
            </a:rPr>
            <a:t>Instancia Administrativa DGA</a:t>
          </a:r>
        </a:p>
      </dsp:txBody>
      <dsp:txXfrm>
        <a:off x="36682" y="177331"/>
        <a:ext cx="1205325" cy="1085497"/>
      </dsp:txXfrm>
    </dsp:sp>
    <dsp:sp modelId="{849C487E-54FA-44B9-9312-94C5D3CFA7D4}">
      <dsp:nvSpPr>
        <dsp:cNvPr id="0" name=""/>
        <dsp:cNvSpPr/>
      </dsp:nvSpPr>
      <dsp:spPr>
        <a:xfrm>
          <a:off x="1403066" y="562244"/>
          <a:ext cx="269848" cy="315671"/>
        </a:xfrm>
        <a:prstGeom prst="rightArrow">
          <a:avLst>
            <a:gd name="adj1" fmla="val 60000"/>
            <a:gd name="adj2" fmla="val 50000"/>
          </a:avLst>
        </a:prstGeom>
        <a:solidFill>
          <a:srgbClr val="EC997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AR" sz="1100" kern="1200"/>
        </a:p>
      </dsp:txBody>
      <dsp:txXfrm>
        <a:off x="1403066" y="625378"/>
        <a:ext cx="188894" cy="189403"/>
      </dsp:txXfrm>
    </dsp:sp>
    <dsp:sp modelId="{582CCCBF-CBC1-4B66-AD96-E67E01F878F6}">
      <dsp:nvSpPr>
        <dsp:cNvPr id="0" name=""/>
        <dsp:cNvSpPr/>
      </dsp:nvSpPr>
      <dsp:spPr>
        <a:xfrm>
          <a:off x="1784926" y="143560"/>
          <a:ext cx="1272867" cy="1153039"/>
        </a:xfrm>
        <a:prstGeom prst="roundRect">
          <a:avLst>
            <a:gd name="adj" fmla="val 10000"/>
          </a:avLst>
        </a:prstGeom>
        <a:solidFill>
          <a:srgbClr val="F1B39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kern="1200" dirty="0">
              <a:solidFill>
                <a:schemeClr val="tx1"/>
              </a:solidFill>
            </a:rPr>
            <a:t>TFN Tribunal Fiscal de la Nación</a:t>
          </a:r>
        </a:p>
      </dsp:txBody>
      <dsp:txXfrm>
        <a:off x="1818697" y="177331"/>
        <a:ext cx="1205325" cy="1085497"/>
      </dsp:txXfrm>
    </dsp:sp>
    <dsp:sp modelId="{11FD977E-AC83-45B4-A65A-9CB18ACAE199}">
      <dsp:nvSpPr>
        <dsp:cNvPr id="0" name=""/>
        <dsp:cNvSpPr/>
      </dsp:nvSpPr>
      <dsp:spPr>
        <a:xfrm>
          <a:off x="3185081" y="562244"/>
          <a:ext cx="269848" cy="315671"/>
        </a:xfrm>
        <a:prstGeom prst="rightArrow">
          <a:avLst>
            <a:gd name="adj1" fmla="val 60000"/>
            <a:gd name="adj2" fmla="val 50000"/>
          </a:avLst>
        </a:prstGeom>
        <a:solidFill>
          <a:srgbClr val="EC997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AR" sz="1100" kern="1200"/>
        </a:p>
      </dsp:txBody>
      <dsp:txXfrm>
        <a:off x="3185081" y="625378"/>
        <a:ext cx="188894" cy="189403"/>
      </dsp:txXfrm>
    </dsp:sp>
    <dsp:sp modelId="{D43E889C-D90A-4D9C-946F-CB99C345CC8C}">
      <dsp:nvSpPr>
        <dsp:cNvPr id="0" name=""/>
        <dsp:cNvSpPr/>
      </dsp:nvSpPr>
      <dsp:spPr>
        <a:xfrm>
          <a:off x="3566941" y="143560"/>
          <a:ext cx="1272867" cy="1153039"/>
        </a:xfrm>
        <a:prstGeom prst="roundRect">
          <a:avLst>
            <a:gd name="adj" fmla="val 10000"/>
          </a:avLst>
        </a:prstGeom>
        <a:solidFill>
          <a:srgbClr val="F1B39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kern="1200" dirty="0">
              <a:solidFill>
                <a:schemeClr val="tx1"/>
              </a:solidFill>
            </a:rPr>
            <a:t>Cámara de Apelaciones en lo Contencioso Administrativo Federal </a:t>
          </a:r>
        </a:p>
      </dsp:txBody>
      <dsp:txXfrm>
        <a:off x="3600712" y="177331"/>
        <a:ext cx="1205325" cy="1085497"/>
      </dsp:txXfrm>
    </dsp:sp>
    <dsp:sp modelId="{0449D020-E812-4CEF-88C6-B5AEF18051C9}">
      <dsp:nvSpPr>
        <dsp:cNvPr id="0" name=""/>
        <dsp:cNvSpPr/>
      </dsp:nvSpPr>
      <dsp:spPr>
        <a:xfrm>
          <a:off x="4967096" y="562244"/>
          <a:ext cx="269848" cy="315671"/>
        </a:xfrm>
        <a:prstGeom prst="rightArrow">
          <a:avLst>
            <a:gd name="adj1" fmla="val 60000"/>
            <a:gd name="adj2" fmla="val 50000"/>
          </a:avLst>
        </a:prstGeom>
        <a:solidFill>
          <a:srgbClr val="EC997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AR" sz="1100" kern="1200"/>
        </a:p>
      </dsp:txBody>
      <dsp:txXfrm>
        <a:off x="4967096" y="625378"/>
        <a:ext cx="188894" cy="189403"/>
      </dsp:txXfrm>
    </dsp:sp>
    <dsp:sp modelId="{FDF60FA0-A668-47A4-9D6C-E57620308674}">
      <dsp:nvSpPr>
        <dsp:cNvPr id="0" name=""/>
        <dsp:cNvSpPr/>
      </dsp:nvSpPr>
      <dsp:spPr>
        <a:xfrm>
          <a:off x="5348956" y="143560"/>
          <a:ext cx="1272867" cy="1153039"/>
        </a:xfrm>
        <a:prstGeom prst="roundRect">
          <a:avLst>
            <a:gd name="adj" fmla="val 10000"/>
          </a:avLst>
        </a:prstGeom>
        <a:solidFill>
          <a:srgbClr val="F1B39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kern="1200" dirty="0">
              <a:solidFill>
                <a:schemeClr val="tx1"/>
              </a:solidFill>
            </a:rPr>
            <a:t>Corte Suprema de Justicia de La Nación</a:t>
          </a:r>
        </a:p>
      </dsp:txBody>
      <dsp:txXfrm>
        <a:off x="5382727" y="177331"/>
        <a:ext cx="1205325" cy="10854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3FB353-5ABE-4F72-850D-E5F99D752BAF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9E796-1B41-4DEF-B331-7D7CE452B3B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56265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455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3EC61-A8F8-44B1-8D8A-A3961B550AB6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BC9-F944-47B0-BD7D-C03665C0DEEA}" type="slidenum">
              <a:rPr lang="es-AR" smtClean="0"/>
              <a:t>‹Nº›</a:t>
            </a:fld>
            <a:endParaRPr lang="es-A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028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3EC61-A8F8-44B1-8D8A-A3961B550AB6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BC9-F944-47B0-BD7D-C03665C0DE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5200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3EC61-A8F8-44B1-8D8A-A3961B550AB6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BC9-F944-47B0-BD7D-C03665C0DE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93198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607F99-5C2B-4FC6-A3DF-23E011C842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952" y="6327648"/>
            <a:ext cx="536672" cy="4114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A3025C-3438-4F2B-8F2C-C1B75E958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8AB9-6E37-47C1-9D85-4203001C89FC}" type="datetime3">
              <a:rPr lang="en-US" smtClean="0"/>
              <a:t>4 June 2024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4889EE-A272-4972-94F8-C2BB45227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97A7D4-D39D-42B7-9480-78FE2F6F9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601" y="6516456"/>
            <a:ext cx="884088" cy="180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41514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3EC61-A8F8-44B1-8D8A-A3961B550AB6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BC9-F944-47B0-BD7D-C03665C0DE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44574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3EC61-A8F8-44B1-8D8A-A3961B550AB6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BC9-F944-47B0-BD7D-C03665C0DEEA}" type="slidenum">
              <a:rPr lang="es-AR" smtClean="0"/>
              <a:t>‹Nº›</a:t>
            </a:fld>
            <a:endParaRPr lang="es-A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303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3EC61-A8F8-44B1-8D8A-A3961B550AB6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BC9-F944-47B0-BD7D-C03665C0DE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42321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3EC61-A8F8-44B1-8D8A-A3961B550AB6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BC9-F944-47B0-BD7D-C03665C0DE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32158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3EC61-A8F8-44B1-8D8A-A3961B550AB6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BC9-F944-47B0-BD7D-C03665C0DE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57419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3EC61-A8F8-44B1-8D8A-A3961B550AB6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BC9-F944-47B0-BD7D-C03665C0DE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6127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33EC61-A8F8-44B1-8D8A-A3961B550AB6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D92BC9-F944-47B0-BD7D-C03665C0DE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2719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3EC61-A8F8-44B1-8D8A-A3961B550AB6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2BC9-F944-47B0-BD7D-C03665C0DEE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53209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33EC61-A8F8-44B1-8D8A-A3961B550AB6}" type="datetimeFigureOut">
              <a:rPr lang="es-AR" smtClean="0"/>
              <a:t>4/6/2024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7D92BC9-F944-47B0-BD7D-C03665C0DEEA}" type="slidenum">
              <a:rPr lang="es-AR" smtClean="0"/>
              <a:t>‹Nº›</a:t>
            </a:fld>
            <a:endParaRPr lang="es-A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098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7">
            <a:extLst>
              <a:ext uri="{FF2B5EF4-FFF2-40B4-BE49-F238E27FC236}">
                <a16:creationId xmlns:a16="http://schemas.microsoft.com/office/drawing/2014/main" id="{2F2DCDFA-7944-4CDA-B8B5-ED07ABEF04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785"/>
            <a:ext cx="12192000" cy="6854430"/>
          </a:xfrm>
          <a:prstGeom prst="rect">
            <a:avLst/>
          </a:prstGeom>
        </p:spPr>
      </p:pic>
      <p:sp>
        <p:nvSpPr>
          <p:cNvPr id="16" name="Rectangle 74">
            <a:extLst>
              <a:ext uri="{FF2B5EF4-FFF2-40B4-BE49-F238E27FC236}">
                <a16:creationId xmlns:a16="http://schemas.microsoft.com/office/drawing/2014/main" id="{49D72AA4-4CE6-401A-9598-05172A10CA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6573" y="5016956"/>
            <a:ext cx="114240" cy="114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r>
              <a:rPr lang="en-IN" sz="1799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7" name="Rectangle 74">
            <a:extLst>
              <a:ext uri="{FF2B5EF4-FFF2-40B4-BE49-F238E27FC236}">
                <a16:creationId xmlns:a16="http://schemas.microsoft.com/office/drawing/2014/main" id="{34DE63C5-8AF9-4351-93CF-D452E7D2F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4415" y="5000935"/>
            <a:ext cx="114240" cy="114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IN" sz="1799" dirty="0">
              <a:solidFill>
                <a:schemeClr val="tx2"/>
              </a:solidFill>
            </a:endParaRPr>
          </a:p>
        </p:txBody>
      </p:sp>
      <p:sp>
        <p:nvSpPr>
          <p:cNvPr id="19" name="Rectangle 74">
            <a:extLst>
              <a:ext uri="{FF2B5EF4-FFF2-40B4-BE49-F238E27FC236}">
                <a16:creationId xmlns:a16="http://schemas.microsoft.com/office/drawing/2014/main" id="{E02A7334-A40F-4D06-AE4F-4D50BD974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8732" y="5016956"/>
            <a:ext cx="114240" cy="114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r>
              <a:rPr lang="en-IN" sz="1799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BD26A247-17F3-408F-8766-84FD40A2766F}"/>
              </a:ext>
            </a:extLst>
          </p:cNvPr>
          <p:cNvSpPr/>
          <p:nvPr/>
        </p:nvSpPr>
        <p:spPr>
          <a:xfrm>
            <a:off x="748973" y="3547792"/>
            <a:ext cx="3907693" cy="2442267"/>
          </a:xfrm>
          <a:custGeom>
            <a:avLst/>
            <a:gdLst/>
            <a:ahLst/>
            <a:cxnLst/>
            <a:rect l="l" t="t" r="r" b="b"/>
            <a:pathLst>
              <a:path w="3776979" h="2958465">
                <a:moveTo>
                  <a:pt x="3776472" y="1745437"/>
                </a:moveTo>
                <a:lnTo>
                  <a:pt x="0" y="1745437"/>
                </a:lnTo>
                <a:lnTo>
                  <a:pt x="0" y="2958084"/>
                </a:lnTo>
                <a:lnTo>
                  <a:pt x="3776472" y="2958084"/>
                </a:lnTo>
                <a:lnTo>
                  <a:pt x="3776472" y="1745437"/>
                </a:lnTo>
                <a:close/>
              </a:path>
              <a:path w="3776979" h="2958465">
                <a:moveTo>
                  <a:pt x="3776472" y="0"/>
                </a:moveTo>
                <a:lnTo>
                  <a:pt x="63" y="667194"/>
                </a:lnTo>
                <a:lnTo>
                  <a:pt x="14" y="774683"/>
                </a:lnTo>
                <a:lnTo>
                  <a:pt x="190" y="882395"/>
                </a:lnTo>
                <a:lnTo>
                  <a:pt x="344" y="936318"/>
                </a:lnTo>
                <a:lnTo>
                  <a:pt x="533" y="990275"/>
                </a:lnTo>
                <a:lnTo>
                  <a:pt x="987" y="1098267"/>
                </a:lnTo>
                <a:lnTo>
                  <a:pt x="2009" y="1314363"/>
                </a:lnTo>
                <a:lnTo>
                  <a:pt x="2464" y="1422355"/>
                </a:lnTo>
                <a:lnTo>
                  <a:pt x="2653" y="1476313"/>
                </a:lnTo>
                <a:lnTo>
                  <a:pt x="2807" y="1530236"/>
                </a:lnTo>
                <a:lnTo>
                  <a:pt x="2933" y="1745437"/>
                </a:lnTo>
                <a:lnTo>
                  <a:pt x="3773373" y="1745437"/>
                </a:lnTo>
                <a:lnTo>
                  <a:pt x="3776472" y="0"/>
                </a:lnTo>
                <a:close/>
              </a:path>
            </a:pathLst>
          </a:custGeom>
          <a:solidFill>
            <a:srgbClr val="EC9974"/>
          </a:solidFill>
        </p:spPr>
        <p:txBody>
          <a:bodyPr wrap="square" lIns="0" tIns="0" rIns="0" bIns="0" rtlCol="0"/>
          <a:lstStyle/>
          <a:p>
            <a:endParaRPr sz="1799" dirty="0"/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id="{EE203622-231D-4956-9BAF-592B69691F1B}"/>
              </a:ext>
            </a:extLst>
          </p:cNvPr>
          <p:cNvSpPr txBox="1"/>
          <p:nvPr/>
        </p:nvSpPr>
        <p:spPr>
          <a:xfrm>
            <a:off x="970987" y="4461782"/>
            <a:ext cx="3685679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IN" sz="2000" b="1" dirty="0" err="1"/>
              <a:t>Régimen</a:t>
            </a:r>
            <a:r>
              <a:rPr lang="en-IN" sz="2000" b="1" dirty="0"/>
              <a:t> </a:t>
            </a:r>
            <a:r>
              <a:rPr lang="en-IN" sz="2000" b="1" dirty="0" err="1"/>
              <a:t>Aduanero</a:t>
            </a:r>
            <a:r>
              <a:rPr lang="en-IN" sz="2000" b="1" dirty="0"/>
              <a:t> </a:t>
            </a:r>
            <a:r>
              <a:rPr lang="en-IN" sz="2000" b="1" dirty="0" err="1"/>
              <a:t>en</a:t>
            </a:r>
            <a:r>
              <a:rPr lang="en-IN" sz="2000" b="1" dirty="0"/>
              <a:t> Argentina</a:t>
            </a:r>
          </a:p>
          <a:p>
            <a:pPr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IN" sz="2000" b="1" dirty="0"/>
              <a:t>Juan Martín Sanz</a:t>
            </a:r>
          </a:p>
          <a:p>
            <a:pPr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IN" sz="1600" b="1"/>
              <a:t>5/6/2024</a:t>
            </a:r>
            <a:endParaRPr lang="en-IN" sz="1600" b="1" dirty="0"/>
          </a:p>
          <a:p>
            <a:pPr>
              <a:spcAft>
                <a:spcPts val="600"/>
              </a:spcAft>
              <a:buClr>
                <a:schemeClr val="accent2"/>
              </a:buClr>
              <a:buSzPct val="70000"/>
            </a:pPr>
            <a:endParaRPr lang="en-IN" sz="1600" b="1" dirty="0"/>
          </a:p>
          <a:p>
            <a:pPr>
              <a:spcAft>
                <a:spcPts val="600"/>
              </a:spcAft>
              <a:buClr>
                <a:schemeClr val="accent2"/>
              </a:buClr>
              <a:buSzPct val="70000"/>
            </a:pPr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val="388068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D07B6146-81DF-48FB-93CD-4B849F20827C}"/>
              </a:ext>
            </a:extLst>
          </p:cNvPr>
          <p:cNvSpPr/>
          <p:nvPr/>
        </p:nvSpPr>
        <p:spPr>
          <a:xfrm>
            <a:off x="1871663" y="115889"/>
            <a:ext cx="8185150" cy="1081087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b="1" dirty="0">
                <a:solidFill>
                  <a:schemeClr val="tx1"/>
                </a:solidFill>
              </a:rPr>
              <a:t>Principales Destinaciones de Importación (Cont.)</a:t>
            </a:r>
          </a:p>
        </p:txBody>
      </p:sp>
      <p:sp>
        <p:nvSpPr>
          <p:cNvPr id="12291" name="2 Rectángulo">
            <a:extLst>
              <a:ext uri="{FF2B5EF4-FFF2-40B4-BE49-F238E27FC236}">
                <a16:creationId xmlns:a16="http://schemas.microsoft.com/office/drawing/2014/main" id="{0282C271-45C6-43A7-BFDB-8D08F8712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8489" y="1254125"/>
            <a:ext cx="2554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ES" sz="1800" b="1" u="sng">
                <a:latin typeface="Calibri" panose="020F0502020204030204" pitchFamily="34" charset="0"/>
              </a:rPr>
              <a:t>Importación Temporaria</a:t>
            </a:r>
            <a:r>
              <a:rPr lang="es-AR" altLang="es-ES" sz="1800">
                <a:latin typeface="Calibri" panose="020F0502020204030204" pitchFamily="34" charset="0"/>
              </a:rPr>
              <a:t>:</a:t>
            </a:r>
          </a:p>
        </p:txBody>
      </p:sp>
      <p:sp>
        <p:nvSpPr>
          <p:cNvPr id="4" name="3 Rectángulo">
            <a:extLst>
              <a:ext uri="{FF2B5EF4-FFF2-40B4-BE49-F238E27FC236}">
                <a16:creationId xmlns:a16="http://schemas.microsoft.com/office/drawing/2014/main" id="{E41B25AD-E46A-4A64-A3B5-39E7E6DBD9FD}"/>
              </a:ext>
            </a:extLst>
          </p:cNvPr>
          <p:cNvSpPr/>
          <p:nvPr/>
        </p:nvSpPr>
        <p:spPr>
          <a:xfrm>
            <a:off x="1631951" y="1700213"/>
            <a:ext cx="8856663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1600" dirty="0">
                <a:latin typeface="+mj-lt"/>
              </a:rPr>
              <a:t>La M permanece en el Territorio Aduanero por un plazo determinado y con una finalidad determinada. 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1600" dirty="0">
                <a:latin typeface="+mj-lt"/>
              </a:rPr>
              <a:t>2 regímenes principales</a:t>
            </a:r>
          </a:p>
          <a:p>
            <a:pPr>
              <a:defRPr/>
            </a:pPr>
            <a:r>
              <a:rPr lang="es-AR" sz="1600" dirty="0">
                <a:latin typeface="+mj-lt"/>
              </a:rPr>
              <a:t>                                                 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1600" dirty="0">
                <a:latin typeface="+mj-lt"/>
              </a:rPr>
              <a:t>Obligaciones Principales del Importador 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1600" dirty="0">
                <a:latin typeface="+mj-lt"/>
              </a:rPr>
              <a:t>Autorizaciones discrecionales de DGA y Secretaría de Industria.</a:t>
            </a:r>
          </a:p>
        </p:txBody>
      </p:sp>
      <p:sp>
        <p:nvSpPr>
          <p:cNvPr id="5" name="4 Abrir llave">
            <a:extLst>
              <a:ext uri="{FF2B5EF4-FFF2-40B4-BE49-F238E27FC236}">
                <a16:creationId xmlns:a16="http://schemas.microsoft.com/office/drawing/2014/main" id="{19D288DE-E5B7-4308-8812-6438B8EF8B39}"/>
              </a:ext>
            </a:extLst>
          </p:cNvPr>
          <p:cNvSpPr/>
          <p:nvPr/>
        </p:nvSpPr>
        <p:spPr>
          <a:xfrm>
            <a:off x="4295776" y="2570163"/>
            <a:ext cx="360363" cy="1003300"/>
          </a:xfrm>
          <a:prstGeom prst="leftBrace">
            <a:avLst>
              <a:gd name="adj1" fmla="val 399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 dirty="0"/>
          </a:p>
        </p:txBody>
      </p:sp>
      <p:sp>
        <p:nvSpPr>
          <p:cNvPr id="12294" name="5 CuadroTexto">
            <a:extLst>
              <a:ext uri="{FF2B5EF4-FFF2-40B4-BE49-F238E27FC236}">
                <a16:creationId xmlns:a16="http://schemas.microsoft.com/office/drawing/2014/main" id="{901B7BF6-1C19-4F89-BBD5-6D660D511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6126" y="2578100"/>
            <a:ext cx="54276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s-AR" altLang="es-ES" sz="1800" dirty="0">
                <a:latin typeface="Calibri" panose="020F0502020204030204" pitchFamily="34" charset="0"/>
              </a:rPr>
              <a:t>Bienes de capital</a:t>
            </a:r>
          </a:p>
          <a:p>
            <a:pPr eaLnBrk="1" hangingPunct="1">
              <a:spcBef>
                <a:spcPct val="0"/>
              </a:spcBef>
            </a:pPr>
            <a:endParaRPr lang="es-AR" altLang="es-ES" sz="18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AR" altLang="es-ES" sz="1800" dirty="0">
                <a:latin typeface="Calibri" panose="020F0502020204030204" pitchFamily="34" charset="0"/>
              </a:rPr>
              <a:t>Insumos a ser incorporados a un proceso productivo</a:t>
            </a:r>
          </a:p>
        </p:txBody>
      </p:sp>
      <p:sp>
        <p:nvSpPr>
          <p:cNvPr id="7" name="6 CuadroTexto">
            <a:extLst>
              <a:ext uri="{FF2B5EF4-FFF2-40B4-BE49-F238E27FC236}">
                <a16:creationId xmlns:a16="http://schemas.microsoft.com/office/drawing/2014/main" id="{70187B09-C1D0-4D14-AFA4-65545CF010A4}"/>
              </a:ext>
            </a:extLst>
          </p:cNvPr>
          <p:cNvSpPr txBox="1"/>
          <p:nvPr/>
        </p:nvSpPr>
        <p:spPr>
          <a:xfrm>
            <a:off x="5988051" y="4100513"/>
            <a:ext cx="4500563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s-AR" dirty="0"/>
              <a:t>dar a la mercadería el destino autorizado</a:t>
            </a:r>
          </a:p>
          <a:p>
            <a:pPr>
              <a:defRPr/>
            </a:pPr>
            <a:r>
              <a:rPr lang="es-AR" dirty="0"/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AR" dirty="0"/>
              <a:t>reexportar la mercadería dentro del plazo concedido</a:t>
            </a:r>
          </a:p>
        </p:txBody>
      </p:sp>
      <p:sp>
        <p:nvSpPr>
          <p:cNvPr id="8" name="7 Abrir llave">
            <a:extLst>
              <a:ext uri="{FF2B5EF4-FFF2-40B4-BE49-F238E27FC236}">
                <a16:creationId xmlns:a16="http://schemas.microsoft.com/office/drawing/2014/main" id="{C97A32A3-91F1-4949-8FD5-FFCE629BC489}"/>
              </a:ext>
            </a:extLst>
          </p:cNvPr>
          <p:cNvSpPr/>
          <p:nvPr/>
        </p:nvSpPr>
        <p:spPr>
          <a:xfrm>
            <a:off x="5664200" y="4000500"/>
            <a:ext cx="503238" cy="1157288"/>
          </a:xfrm>
          <a:prstGeom prst="leftBrace">
            <a:avLst>
              <a:gd name="adj1" fmla="val 399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32F8153E-2DDE-448D-8982-3D9CFE11C7DB}"/>
              </a:ext>
            </a:extLst>
          </p:cNvPr>
          <p:cNvSpPr/>
          <p:nvPr/>
        </p:nvSpPr>
        <p:spPr>
          <a:xfrm>
            <a:off x="1871663" y="115889"/>
            <a:ext cx="8185150" cy="1081087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b="1" dirty="0">
                <a:solidFill>
                  <a:schemeClr val="tx1"/>
                </a:solidFill>
              </a:rPr>
              <a:t>Principales Destinaciones de Importación (Cont.)</a:t>
            </a:r>
          </a:p>
        </p:txBody>
      </p:sp>
      <p:sp>
        <p:nvSpPr>
          <p:cNvPr id="3" name="2 Rectángulo">
            <a:extLst>
              <a:ext uri="{FF2B5EF4-FFF2-40B4-BE49-F238E27FC236}">
                <a16:creationId xmlns:a16="http://schemas.microsoft.com/office/drawing/2014/main" id="{4E4A6945-E9AB-43D5-93E7-3A684E36F98F}"/>
              </a:ext>
            </a:extLst>
          </p:cNvPr>
          <p:cNvSpPr/>
          <p:nvPr/>
        </p:nvSpPr>
        <p:spPr>
          <a:xfrm>
            <a:off x="2208213" y="1976439"/>
            <a:ext cx="7416800" cy="33861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es-AR" dirty="0"/>
              <a:t>Incumplimiento de la obligación de reexportar o usarla para otro destino → Multa.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b="1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b="1" dirty="0"/>
              <a:t>No se pagan tributos (sí tasa de comprobación de destino), pero se garantizan.</a:t>
            </a:r>
            <a:endParaRPr lang="es-AR" dirty="0"/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dirty="0"/>
              <a:t>Conversión de la Temporal en Definitiva.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dirty="0"/>
              <a:t>Ventajas en caso típico: menos inversión / Menos Carga Tributaria. 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dirty="0"/>
              <a:t>PELIGRO: La desnaturalización del régimen.</a:t>
            </a:r>
          </a:p>
          <a:p>
            <a:pPr>
              <a:defRPr/>
            </a:pPr>
            <a:r>
              <a:rPr lang="es-AR" sz="1600" dirty="0"/>
              <a:t>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D8D5AF12-B157-439C-837A-9FF0D54E600D}"/>
              </a:ext>
            </a:extLst>
          </p:cNvPr>
          <p:cNvSpPr/>
          <p:nvPr/>
        </p:nvSpPr>
        <p:spPr>
          <a:xfrm>
            <a:off x="1871663" y="115889"/>
            <a:ext cx="8185150" cy="1081087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b="1" dirty="0">
                <a:solidFill>
                  <a:schemeClr val="tx1"/>
                </a:solidFill>
              </a:rPr>
              <a:t>Principales Destinaciones de Importación</a:t>
            </a:r>
          </a:p>
          <a:p>
            <a:pPr algn="ctr">
              <a:defRPr/>
            </a:pPr>
            <a:r>
              <a:rPr lang="es-AR" sz="2800" b="1" dirty="0">
                <a:solidFill>
                  <a:schemeClr val="tx1"/>
                </a:solidFill>
              </a:rPr>
              <a:t>(</a:t>
            </a:r>
            <a:r>
              <a:rPr lang="es-AR" sz="2800" b="1" dirty="0" err="1">
                <a:solidFill>
                  <a:schemeClr val="tx1"/>
                </a:solidFill>
              </a:rPr>
              <a:t>Cont</a:t>
            </a:r>
            <a:r>
              <a:rPr lang="es-AR" sz="28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2 Rectángulo">
            <a:extLst>
              <a:ext uri="{FF2B5EF4-FFF2-40B4-BE49-F238E27FC236}">
                <a16:creationId xmlns:a16="http://schemas.microsoft.com/office/drawing/2014/main" id="{B236A867-C932-42E5-B64D-5318C3700A7D}"/>
              </a:ext>
            </a:extLst>
          </p:cNvPr>
          <p:cNvSpPr/>
          <p:nvPr/>
        </p:nvSpPr>
        <p:spPr>
          <a:xfrm>
            <a:off x="1763714" y="1196975"/>
            <a:ext cx="8713787" cy="2832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es-AR" sz="2400" b="1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2400" b="1" dirty="0"/>
              <a:t>Operaciones de Tránsito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sz="2400" b="1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2400" b="1" dirty="0"/>
              <a:t>Zonas Francas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sz="2400" b="1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2400" b="1" dirty="0"/>
              <a:t>Ley 19,640 (Tierra del Fuego)</a:t>
            </a:r>
            <a:endParaRPr lang="es-AR" dirty="0"/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dirty="0"/>
          </a:p>
          <a:p>
            <a:pPr>
              <a:defRPr/>
            </a:pPr>
            <a:r>
              <a:rPr lang="es-AR" sz="1600" dirty="0"/>
              <a:t>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76C3A887-B293-4E3F-AC57-D28EF560B775}"/>
              </a:ext>
            </a:extLst>
          </p:cNvPr>
          <p:cNvSpPr/>
          <p:nvPr/>
        </p:nvSpPr>
        <p:spPr>
          <a:xfrm>
            <a:off x="1871663" y="115889"/>
            <a:ext cx="8185150" cy="1081087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b="1" dirty="0">
                <a:solidFill>
                  <a:schemeClr val="tx1"/>
                </a:solidFill>
              </a:rPr>
              <a:t>Principales Destinaciones de Exportación </a:t>
            </a:r>
          </a:p>
        </p:txBody>
      </p:sp>
      <p:sp>
        <p:nvSpPr>
          <p:cNvPr id="3" name="2 Rectángulo">
            <a:extLst>
              <a:ext uri="{FF2B5EF4-FFF2-40B4-BE49-F238E27FC236}">
                <a16:creationId xmlns:a16="http://schemas.microsoft.com/office/drawing/2014/main" id="{12F627D9-1D16-4349-BDD5-CE58E44E52D7}"/>
              </a:ext>
            </a:extLst>
          </p:cNvPr>
          <p:cNvSpPr/>
          <p:nvPr/>
        </p:nvSpPr>
        <p:spPr>
          <a:xfrm>
            <a:off x="1763714" y="1196976"/>
            <a:ext cx="8713787" cy="5508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/>
              <a:t>Exportación a consumo / definitiva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AR" sz="2000" b="1" dirty="0"/>
              <a:t>Derechos de Exportación</a:t>
            </a:r>
            <a:r>
              <a:rPr lang="es-AR" sz="2000" dirty="0"/>
              <a:t> (Camaronera) 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AR" sz="20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AR" sz="2000" b="1" dirty="0"/>
              <a:t>Importancia de exportaciones</a:t>
            </a:r>
            <a:r>
              <a:rPr lang="es-AR" sz="2000" dirty="0"/>
              <a:t>: Balanza comercial – Ingreso de Divisas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AR" sz="20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AR" sz="2000" b="1" dirty="0"/>
              <a:t>Incentivos tributarios: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s-AR" sz="2000" dirty="0"/>
              <a:t>Reintegros / Devoluciones de impuestos (El caso del IVA)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s-AR" sz="2000" dirty="0"/>
              <a:t>Subsidios (ej. En transporte, en Energía, etc.)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s-AR" sz="2000" dirty="0"/>
              <a:t>Competencia desleal por mercados internacionales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AR" b="1" dirty="0"/>
              <a:t>Operaciones Trianguladas 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s-AR" dirty="0"/>
              <a:t>Planeamiento Fiscal – Carga de la prueba (Pioneer)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s-AR" dirty="0"/>
              <a:t>Brecha Cambiaria (desdoblamiento del tipo de cambio)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AR" b="1" dirty="0"/>
          </a:p>
          <a:p>
            <a:pPr>
              <a:defRPr/>
            </a:pPr>
            <a:r>
              <a:rPr lang="es-AR" sz="2400" b="1" dirty="0"/>
              <a:t>Exportación temporal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EDEF48BF-1D80-45C7-B906-CD1B8EC5590D}"/>
              </a:ext>
            </a:extLst>
          </p:cNvPr>
          <p:cNvSpPr/>
          <p:nvPr/>
        </p:nvSpPr>
        <p:spPr>
          <a:xfrm>
            <a:off x="1890714" y="115888"/>
            <a:ext cx="7445375" cy="576262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dirty="0">
                <a:solidFill>
                  <a:schemeClr val="tx1"/>
                </a:solidFill>
              </a:rPr>
              <a:t>Nuestro Trabajo de Cada día</a:t>
            </a:r>
          </a:p>
        </p:txBody>
      </p:sp>
      <p:sp>
        <p:nvSpPr>
          <p:cNvPr id="3" name="2 Rectángulo">
            <a:extLst>
              <a:ext uri="{FF2B5EF4-FFF2-40B4-BE49-F238E27FC236}">
                <a16:creationId xmlns:a16="http://schemas.microsoft.com/office/drawing/2014/main" id="{AB4D1AEC-8B32-4B08-B1A5-27265C3004DB}"/>
              </a:ext>
            </a:extLst>
          </p:cNvPr>
          <p:cNvSpPr/>
          <p:nvPr/>
        </p:nvSpPr>
        <p:spPr>
          <a:xfrm>
            <a:off x="1538288" y="908050"/>
            <a:ext cx="8928100" cy="42165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es-AR" dirty="0"/>
          </a:p>
          <a:p>
            <a:pPr marL="446088" indent="184150">
              <a:buFont typeface="Wingdings" pitchFamily="2" charset="2"/>
              <a:buChar char="Ø"/>
              <a:defRPr/>
            </a:pPr>
            <a:r>
              <a:rPr lang="es-AR" sz="1600" b="1" dirty="0"/>
              <a:t>Diferencia de </a:t>
            </a:r>
          </a:p>
          <a:p>
            <a:pPr marL="427038">
              <a:defRPr/>
            </a:pPr>
            <a:r>
              <a:rPr lang="es-AR" sz="1600" b="1" dirty="0"/>
              <a:t>    Tributación</a:t>
            </a:r>
            <a:r>
              <a:rPr lang="es-AR" sz="1600" dirty="0"/>
              <a:t> 	</a:t>
            </a:r>
          </a:p>
          <a:p>
            <a:pPr marL="427038">
              <a:defRPr/>
            </a:pPr>
            <a:r>
              <a:rPr lang="es-AR" sz="1600" dirty="0"/>
              <a:t> </a:t>
            </a:r>
          </a:p>
          <a:p>
            <a:pPr marL="446088" indent="95250">
              <a:buFont typeface="Wingdings" pitchFamily="2" charset="2"/>
              <a:buChar char="Ø"/>
              <a:defRPr/>
            </a:pPr>
            <a:endParaRPr lang="es-AR" sz="1600" b="1" dirty="0"/>
          </a:p>
          <a:p>
            <a:pPr marL="446088" indent="95250">
              <a:buFont typeface="Wingdings" pitchFamily="2" charset="2"/>
              <a:buChar char="Ø"/>
              <a:defRPr/>
            </a:pPr>
            <a:endParaRPr lang="es-AR" sz="1600" b="1" dirty="0"/>
          </a:p>
          <a:p>
            <a:pPr marL="446088" indent="95250">
              <a:buFont typeface="Wingdings" pitchFamily="2" charset="2"/>
              <a:buChar char="Ø"/>
              <a:defRPr/>
            </a:pPr>
            <a:r>
              <a:rPr lang="es-AR" sz="1600" b="1" dirty="0"/>
              <a:t>Infracción</a:t>
            </a:r>
            <a:r>
              <a:rPr lang="es-AR" sz="1600" dirty="0"/>
              <a:t>	 </a:t>
            </a:r>
          </a:p>
          <a:p>
            <a:pPr marL="427038">
              <a:defRPr/>
            </a:pPr>
            <a:r>
              <a:rPr lang="es-AR" sz="1600" dirty="0"/>
              <a:t>        </a:t>
            </a:r>
          </a:p>
          <a:p>
            <a:pPr marL="446088">
              <a:defRPr/>
            </a:pPr>
            <a:endParaRPr lang="es-AR" sz="1600" dirty="0"/>
          </a:p>
          <a:p>
            <a:pPr marL="446088" indent="95250">
              <a:buFont typeface="Wingdings" pitchFamily="2" charset="2"/>
              <a:buChar char="Ø"/>
              <a:tabLst>
                <a:tab pos="355600" algn="l"/>
              </a:tabLst>
              <a:defRPr/>
            </a:pPr>
            <a:endParaRPr lang="es-AR" sz="1600" b="1" dirty="0"/>
          </a:p>
          <a:p>
            <a:pPr marL="446088" indent="95250">
              <a:buFont typeface="Wingdings" pitchFamily="2" charset="2"/>
              <a:buChar char="Ø"/>
              <a:tabLst>
                <a:tab pos="355600" algn="l"/>
              </a:tabLst>
              <a:defRPr/>
            </a:pPr>
            <a:r>
              <a:rPr lang="es-AR" sz="1600" b="1" dirty="0"/>
              <a:t>Delito</a:t>
            </a:r>
            <a:endParaRPr lang="es-AR" sz="1600" dirty="0"/>
          </a:p>
          <a:p>
            <a:pPr>
              <a:defRPr/>
            </a:pPr>
            <a:r>
              <a:rPr lang="es-AR" dirty="0"/>
              <a:t> </a:t>
            </a:r>
          </a:p>
          <a:p>
            <a:pPr>
              <a:defRPr/>
            </a:pPr>
            <a:endParaRPr lang="es-AR" dirty="0"/>
          </a:p>
          <a:p>
            <a:pPr>
              <a:defRPr/>
            </a:pPr>
            <a:r>
              <a:rPr lang="es-AR" dirty="0"/>
              <a:t>	Triangulaciones 		    Sobrefacturación de importaciones</a:t>
            </a:r>
          </a:p>
          <a:p>
            <a:pPr>
              <a:defRPr/>
            </a:pPr>
            <a:r>
              <a:rPr lang="es-AR" dirty="0"/>
              <a:t>						    Subfacturación de exportaciones</a:t>
            </a:r>
          </a:p>
          <a:p>
            <a:pPr>
              <a:defRPr/>
            </a:pPr>
            <a:endParaRPr lang="es-AR" dirty="0"/>
          </a:p>
        </p:txBody>
      </p:sp>
      <p:cxnSp>
        <p:nvCxnSpPr>
          <p:cNvPr id="4" name="3 Conector recto de flecha">
            <a:extLst>
              <a:ext uri="{FF2B5EF4-FFF2-40B4-BE49-F238E27FC236}">
                <a16:creationId xmlns:a16="http://schemas.microsoft.com/office/drawing/2014/main" id="{8C1CE851-E5B5-4022-A9B8-16A80CCF210E}"/>
              </a:ext>
            </a:extLst>
          </p:cNvPr>
          <p:cNvCxnSpPr/>
          <p:nvPr/>
        </p:nvCxnSpPr>
        <p:spPr>
          <a:xfrm>
            <a:off x="3762376" y="1484313"/>
            <a:ext cx="3603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4 Conector recto de flecha">
            <a:extLst>
              <a:ext uri="{FF2B5EF4-FFF2-40B4-BE49-F238E27FC236}">
                <a16:creationId xmlns:a16="http://schemas.microsoft.com/office/drawing/2014/main" id="{8CC68002-9AD0-4CF4-970D-1E7D0D81B471}"/>
              </a:ext>
            </a:extLst>
          </p:cNvPr>
          <p:cNvCxnSpPr/>
          <p:nvPr/>
        </p:nvCxnSpPr>
        <p:spPr>
          <a:xfrm>
            <a:off x="3722688" y="2654300"/>
            <a:ext cx="3603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5 Conector recto de flecha">
            <a:extLst>
              <a:ext uri="{FF2B5EF4-FFF2-40B4-BE49-F238E27FC236}">
                <a16:creationId xmlns:a16="http://schemas.microsoft.com/office/drawing/2014/main" id="{1FD57641-1BC1-42FE-961D-09A4F245C551}"/>
              </a:ext>
            </a:extLst>
          </p:cNvPr>
          <p:cNvCxnSpPr/>
          <p:nvPr/>
        </p:nvCxnSpPr>
        <p:spPr>
          <a:xfrm>
            <a:off x="3762376" y="3600450"/>
            <a:ext cx="3603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391" name="6 CuadroTexto">
            <a:extLst>
              <a:ext uri="{FF2B5EF4-FFF2-40B4-BE49-F238E27FC236}">
                <a16:creationId xmlns:a16="http://schemas.microsoft.com/office/drawing/2014/main" id="{11CBDE6C-B025-4B19-8FC6-A70E9C002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775" y="1222376"/>
            <a:ext cx="53292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ES" sz="1600" dirty="0">
                <a:latin typeface="Calibri" panose="020F0502020204030204" pitchFamily="34" charset="0"/>
              </a:rPr>
              <a:t>TRIBUTACIÓN AD VALOREM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ES" sz="1600" dirty="0">
                <a:latin typeface="Calibri" panose="020F0502020204030204" pitchFamily="34" charset="0"/>
              </a:rPr>
              <a:t>Servicio Aduanero reclama el pago de tributos pagados de menos</a:t>
            </a:r>
          </a:p>
        </p:txBody>
      </p:sp>
      <p:sp>
        <p:nvSpPr>
          <p:cNvPr id="16392" name="7 CuadroTexto">
            <a:extLst>
              <a:ext uri="{FF2B5EF4-FFF2-40B4-BE49-F238E27FC236}">
                <a16:creationId xmlns:a16="http://schemas.microsoft.com/office/drawing/2014/main" id="{0E28531E-8C58-4F57-8E36-D900CD1DE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0" y="2284413"/>
            <a:ext cx="53276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ES" sz="1600" dirty="0">
                <a:latin typeface="Calibri" panose="020F0502020204030204" pitchFamily="34" charset="0"/>
              </a:rPr>
              <a:t>Caso típico de declaración inexacta. Servicio Aduanero aplica multa.</a:t>
            </a:r>
          </a:p>
        </p:txBody>
      </p:sp>
      <p:sp>
        <p:nvSpPr>
          <p:cNvPr id="16393" name="8 CuadroTexto">
            <a:extLst>
              <a:ext uri="{FF2B5EF4-FFF2-40B4-BE49-F238E27FC236}">
                <a16:creationId xmlns:a16="http://schemas.microsoft.com/office/drawing/2014/main" id="{BCDFFEDC-49EF-42F8-BF39-AE4A2D1B7D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2464" y="3432175"/>
            <a:ext cx="60039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ES" sz="1600">
                <a:latin typeface="Calibri" panose="020F0502020204030204" pitchFamily="34" charset="0"/>
              </a:rPr>
              <a:t>Caso típico de Contrabando. Pena Privativa de la Libertad y Multa</a:t>
            </a:r>
          </a:p>
        </p:txBody>
      </p:sp>
      <p:cxnSp>
        <p:nvCxnSpPr>
          <p:cNvPr id="10" name="5 Conector recto de flecha">
            <a:extLst>
              <a:ext uri="{FF2B5EF4-FFF2-40B4-BE49-F238E27FC236}">
                <a16:creationId xmlns:a16="http://schemas.microsoft.com/office/drawing/2014/main" id="{B00CDCD6-665B-4AEB-813F-0643F80E4966}"/>
              </a:ext>
            </a:extLst>
          </p:cNvPr>
          <p:cNvCxnSpPr/>
          <p:nvPr/>
        </p:nvCxnSpPr>
        <p:spPr>
          <a:xfrm>
            <a:off x="3722687" y="4432358"/>
            <a:ext cx="3603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EDEF48BF-1D80-45C7-B906-CD1B8EC5590D}"/>
              </a:ext>
            </a:extLst>
          </p:cNvPr>
          <p:cNvSpPr/>
          <p:nvPr/>
        </p:nvSpPr>
        <p:spPr>
          <a:xfrm>
            <a:off x="1890714" y="115888"/>
            <a:ext cx="7445375" cy="576262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dirty="0">
                <a:solidFill>
                  <a:schemeClr val="tx1"/>
                </a:solidFill>
              </a:rPr>
              <a:t>Nuestro Trabajo de Cada día</a:t>
            </a:r>
          </a:p>
        </p:txBody>
      </p:sp>
      <p:sp>
        <p:nvSpPr>
          <p:cNvPr id="3" name="2 Rectángulo">
            <a:extLst>
              <a:ext uri="{FF2B5EF4-FFF2-40B4-BE49-F238E27FC236}">
                <a16:creationId xmlns:a16="http://schemas.microsoft.com/office/drawing/2014/main" id="{AB4D1AEC-8B32-4B08-B1A5-27265C3004DB}"/>
              </a:ext>
            </a:extLst>
          </p:cNvPr>
          <p:cNvSpPr/>
          <p:nvPr/>
        </p:nvSpPr>
        <p:spPr>
          <a:xfrm>
            <a:off x="1538288" y="908050"/>
            <a:ext cx="8928100" cy="38472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es-AR" dirty="0"/>
          </a:p>
          <a:p>
            <a:pPr>
              <a:defRPr/>
            </a:pPr>
            <a:endParaRPr lang="es-AR" dirty="0"/>
          </a:p>
          <a:p>
            <a:pPr>
              <a:defRPr/>
            </a:pPr>
            <a:r>
              <a:rPr lang="es-AR" sz="1600" dirty="0"/>
              <a:t>Casos Típicos </a:t>
            </a:r>
          </a:p>
          <a:p>
            <a:pPr>
              <a:defRPr/>
            </a:pPr>
            <a:endParaRPr lang="es-AR" sz="1600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1600" dirty="0"/>
              <a:t>Falta de Presentación o invalidez de Certificado de Origen (Privilegios Arancelarios / Regionales y Parciales)</a:t>
            </a:r>
          </a:p>
          <a:p>
            <a:pPr>
              <a:defRPr/>
            </a:pPr>
            <a:r>
              <a:rPr lang="es-AR" sz="1600" dirty="0"/>
              <a:t> 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1600" dirty="0"/>
              <a:t>Cuestionamiento de Valor por incidencia de Vinculación / Incidencia de Regalías</a:t>
            </a:r>
          </a:p>
          <a:p>
            <a:pPr>
              <a:defRPr/>
            </a:pPr>
            <a:endParaRPr lang="es-AR" sz="1600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1600" dirty="0" err="1"/>
              <a:t>Cuuestionamiento</a:t>
            </a:r>
            <a:r>
              <a:rPr lang="es-AR" sz="1600" dirty="0"/>
              <a:t> de valor por triangulaciones</a:t>
            </a:r>
          </a:p>
          <a:p>
            <a:pPr>
              <a:defRPr/>
            </a:pPr>
            <a:r>
              <a:rPr lang="es-AR" sz="1600" dirty="0"/>
              <a:t> 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1600" dirty="0"/>
              <a:t>Declaración inexacta de la cantidad de mercadería importada.</a:t>
            </a:r>
          </a:p>
          <a:p>
            <a:pPr>
              <a:defRPr/>
            </a:pPr>
            <a:r>
              <a:rPr lang="es-AR" sz="1600" dirty="0"/>
              <a:t> 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1600" dirty="0"/>
              <a:t>Infracciones a regímenes especiales (por ejemplo, régimen de Importaciones Temporarias, Régimen de Courier, Régimen de equipaje.)</a:t>
            </a:r>
          </a:p>
        </p:txBody>
      </p:sp>
    </p:spTree>
    <p:extLst>
      <p:ext uri="{BB962C8B-B14F-4D97-AF65-F5344CB8AC3E}">
        <p14:creationId xmlns:p14="http://schemas.microsoft.com/office/powerpoint/2010/main" val="1454208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65434488-56BB-4177-8FBF-A16FB53473FA}"/>
              </a:ext>
            </a:extLst>
          </p:cNvPr>
          <p:cNvSpPr/>
          <p:nvPr/>
        </p:nvSpPr>
        <p:spPr>
          <a:xfrm>
            <a:off x="1890714" y="115888"/>
            <a:ext cx="7589837" cy="576262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b="1" dirty="0">
                <a:solidFill>
                  <a:schemeClr val="tx1"/>
                </a:solidFill>
              </a:rPr>
              <a:t>Procedimientos</a:t>
            </a:r>
            <a:endParaRPr lang="es-AR" sz="2800" dirty="0">
              <a:solidFill>
                <a:schemeClr val="tx1"/>
              </a:solidFill>
            </a:endParaRPr>
          </a:p>
        </p:txBody>
      </p:sp>
      <p:graphicFrame>
        <p:nvGraphicFramePr>
          <p:cNvPr id="3" name="2 Diagrama">
            <a:extLst>
              <a:ext uri="{FF2B5EF4-FFF2-40B4-BE49-F238E27FC236}">
                <a16:creationId xmlns:a16="http://schemas.microsoft.com/office/drawing/2014/main" id="{32D98A4D-F3F6-4468-95C8-2EBAC79B66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0309285"/>
              </p:ext>
            </p:extLst>
          </p:nvPr>
        </p:nvGraphicFramePr>
        <p:xfrm>
          <a:off x="2495600" y="1196752"/>
          <a:ext cx="6624736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>
            <a:extLst>
              <a:ext uri="{FF2B5EF4-FFF2-40B4-BE49-F238E27FC236}">
                <a16:creationId xmlns:a16="http://schemas.microsoft.com/office/drawing/2014/main" id="{B50A8FEB-4161-4A69-B746-0265BB2DACBA}"/>
              </a:ext>
            </a:extLst>
          </p:cNvPr>
          <p:cNvSpPr txBox="1"/>
          <p:nvPr/>
        </p:nvSpPr>
        <p:spPr>
          <a:xfrm>
            <a:off x="2279650" y="2852738"/>
            <a:ext cx="7272338" cy="283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AR" sz="1600" b="1" i="1" dirty="0">
                <a:latin typeface="+mj-lt"/>
              </a:rPr>
              <a:t>Cuestiones Estratégicas</a:t>
            </a:r>
          </a:p>
          <a:p>
            <a:pPr>
              <a:defRPr/>
            </a:pPr>
            <a:endParaRPr lang="es-AR" sz="1600" dirty="0">
              <a:latin typeface="+mj-lt"/>
            </a:endParaRPr>
          </a:p>
          <a:p>
            <a:pPr>
              <a:defRPr/>
            </a:pPr>
            <a:endParaRPr lang="es-AR" sz="1600" dirty="0">
              <a:latin typeface="+mj-lt"/>
            </a:endParaRPr>
          </a:p>
          <a:p>
            <a:pPr>
              <a:defRPr/>
            </a:pPr>
            <a:r>
              <a:rPr lang="es-AR" sz="1600" dirty="0">
                <a:latin typeface="+mj-lt"/>
              </a:rPr>
              <a:t>Deudas Tributarias </a:t>
            </a:r>
          </a:p>
          <a:p>
            <a:pPr>
              <a:defRPr/>
            </a:pPr>
            <a:endParaRPr lang="es-AR" sz="1600" dirty="0">
              <a:latin typeface="+mj-lt"/>
            </a:endParaRPr>
          </a:p>
          <a:p>
            <a:pPr>
              <a:defRPr/>
            </a:pPr>
            <a:endParaRPr lang="es-AR" sz="1600" dirty="0">
              <a:latin typeface="+mj-lt"/>
            </a:endParaRPr>
          </a:p>
          <a:p>
            <a:pPr>
              <a:defRPr/>
            </a:pPr>
            <a:endParaRPr lang="es-AR" sz="1600" dirty="0">
              <a:latin typeface="+mj-lt"/>
            </a:endParaRPr>
          </a:p>
          <a:p>
            <a:pPr>
              <a:defRPr/>
            </a:pPr>
            <a:endParaRPr lang="es-AR" sz="1600" dirty="0">
              <a:latin typeface="+mj-lt"/>
            </a:endParaRPr>
          </a:p>
          <a:p>
            <a:pPr>
              <a:defRPr/>
            </a:pPr>
            <a:r>
              <a:rPr lang="es-AR" sz="1600" dirty="0">
                <a:latin typeface="+mj-lt"/>
              </a:rPr>
              <a:t>         </a:t>
            </a:r>
          </a:p>
          <a:p>
            <a:pPr>
              <a:defRPr/>
            </a:pPr>
            <a:r>
              <a:rPr lang="es-AR" sz="1600" dirty="0">
                <a:latin typeface="+mj-lt"/>
              </a:rPr>
              <a:t>     Multas </a:t>
            </a:r>
          </a:p>
          <a:p>
            <a:pPr>
              <a:defRPr/>
            </a:pPr>
            <a:endParaRPr lang="es-AR" dirty="0"/>
          </a:p>
        </p:txBody>
      </p:sp>
      <p:sp>
        <p:nvSpPr>
          <p:cNvPr id="17413" name="4 CuadroTexto">
            <a:extLst>
              <a:ext uri="{FF2B5EF4-FFF2-40B4-BE49-F238E27FC236}">
                <a16:creationId xmlns:a16="http://schemas.microsoft.com/office/drawing/2014/main" id="{717FAF21-CE60-4B5C-9B5E-0AF8FC0791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7563" y="3308350"/>
            <a:ext cx="54292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s-AR" altLang="es-ES" sz="1800" dirty="0">
                <a:latin typeface="Calibri" panose="020F0502020204030204" pitchFamily="34" charset="0"/>
              </a:rPr>
              <a:t>Derechos de Importación e IVA son en Dólares </a:t>
            </a:r>
          </a:p>
          <a:p>
            <a:pPr eaLnBrk="1" hangingPunct="1">
              <a:spcBef>
                <a:spcPct val="0"/>
              </a:spcBef>
            </a:pPr>
            <a:r>
              <a:rPr lang="es-AR" altLang="es-ES" sz="1800" dirty="0">
                <a:latin typeface="Calibri" panose="020F0502020204030204" pitchFamily="34" charset="0"/>
              </a:rPr>
              <a:t>Devengan un interés del 10% anual (art. 794).</a:t>
            </a:r>
          </a:p>
          <a:p>
            <a:pPr eaLnBrk="1" hangingPunct="1">
              <a:spcBef>
                <a:spcPct val="0"/>
              </a:spcBef>
            </a:pPr>
            <a:r>
              <a:rPr lang="es-AR" altLang="es-ES" sz="1800" dirty="0">
                <a:latin typeface="Calibri" panose="020F0502020204030204" pitchFamily="34" charset="0"/>
              </a:rPr>
              <a:t>Distinción entre tributos que son costo y tributos que tienen efecto financiero</a:t>
            </a:r>
          </a:p>
        </p:txBody>
      </p:sp>
      <p:sp>
        <p:nvSpPr>
          <p:cNvPr id="6" name="5 Abrir llave">
            <a:extLst>
              <a:ext uri="{FF2B5EF4-FFF2-40B4-BE49-F238E27FC236}">
                <a16:creationId xmlns:a16="http://schemas.microsoft.com/office/drawing/2014/main" id="{23FA555E-A280-4E48-891B-FF0E6B843763}"/>
              </a:ext>
            </a:extLst>
          </p:cNvPr>
          <p:cNvSpPr/>
          <p:nvPr/>
        </p:nvSpPr>
        <p:spPr>
          <a:xfrm>
            <a:off x="4151314" y="3213101"/>
            <a:ext cx="504825" cy="1146175"/>
          </a:xfrm>
          <a:prstGeom prst="leftBrace">
            <a:avLst>
              <a:gd name="adj1" fmla="val 399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 dirty="0"/>
          </a:p>
        </p:txBody>
      </p:sp>
      <p:sp>
        <p:nvSpPr>
          <p:cNvPr id="17415" name="6 CuadroTexto">
            <a:extLst>
              <a:ext uri="{FF2B5EF4-FFF2-40B4-BE49-F238E27FC236}">
                <a16:creationId xmlns:a16="http://schemas.microsoft.com/office/drawing/2014/main" id="{57CDF9CD-1C18-4FCC-A994-024CD2C8F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000" y="4797425"/>
            <a:ext cx="542925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s-AR" altLang="es-ES" sz="1800">
                <a:latin typeface="Calibri" panose="020F0502020204030204" pitchFamily="34" charset="0"/>
              </a:rPr>
              <a:t>Deuda en Pesos </a:t>
            </a:r>
          </a:p>
          <a:p>
            <a:pPr eaLnBrk="1" hangingPunct="1">
              <a:spcBef>
                <a:spcPct val="0"/>
              </a:spcBef>
            </a:pPr>
            <a:r>
              <a:rPr lang="es-AR" altLang="es-ES" sz="1800">
                <a:latin typeface="Calibri" panose="020F0502020204030204" pitchFamily="34" charset="0"/>
              </a:rPr>
              <a:t>No devengan intereses ni se actualizan</a:t>
            </a:r>
          </a:p>
          <a:p>
            <a:pPr eaLnBrk="1" hangingPunct="1">
              <a:spcBef>
                <a:spcPct val="0"/>
              </a:spcBef>
            </a:pPr>
            <a:r>
              <a:rPr lang="es-AR" altLang="es-ES" sz="1800">
                <a:latin typeface="Calibri" panose="020F0502020204030204" pitchFamily="34" charset="0"/>
              </a:rPr>
              <a:t>No se pagan mientras dura el contencioso</a:t>
            </a:r>
          </a:p>
        </p:txBody>
      </p:sp>
      <p:sp>
        <p:nvSpPr>
          <p:cNvPr id="8" name="7 Abrir llave">
            <a:extLst>
              <a:ext uri="{FF2B5EF4-FFF2-40B4-BE49-F238E27FC236}">
                <a16:creationId xmlns:a16="http://schemas.microsoft.com/office/drawing/2014/main" id="{5A6561E2-8113-4C00-8D3C-F63B5BEA1042}"/>
              </a:ext>
            </a:extLst>
          </p:cNvPr>
          <p:cNvSpPr/>
          <p:nvPr/>
        </p:nvSpPr>
        <p:spPr>
          <a:xfrm>
            <a:off x="4295776" y="4724400"/>
            <a:ext cx="360363" cy="1081088"/>
          </a:xfrm>
          <a:prstGeom prst="leftBrace">
            <a:avLst>
              <a:gd name="adj1" fmla="val 399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/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5DEDF2C4-91BE-43F6-ABDF-BF8226C2AC70}"/>
              </a:ext>
            </a:extLst>
          </p:cNvPr>
          <p:cNvSpPr/>
          <p:nvPr/>
        </p:nvSpPr>
        <p:spPr>
          <a:xfrm>
            <a:off x="1925638" y="1"/>
            <a:ext cx="7878762" cy="981075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400" dirty="0">
                <a:solidFill>
                  <a:schemeClr val="tx1"/>
                </a:solidFill>
              </a:rPr>
              <a:t>Restricciones a las Importaciones </a:t>
            </a:r>
          </a:p>
          <a:p>
            <a:pPr algn="ctr">
              <a:defRPr/>
            </a:pPr>
            <a:r>
              <a:rPr lang="es-AR" sz="2400" dirty="0">
                <a:solidFill>
                  <a:schemeClr val="tx1"/>
                </a:solidFill>
              </a:rPr>
              <a:t>Administración del comercio</a:t>
            </a:r>
          </a:p>
        </p:txBody>
      </p:sp>
      <p:sp>
        <p:nvSpPr>
          <p:cNvPr id="3" name="2 Rectángulo">
            <a:extLst>
              <a:ext uri="{FF2B5EF4-FFF2-40B4-BE49-F238E27FC236}">
                <a16:creationId xmlns:a16="http://schemas.microsoft.com/office/drawing/2014/main" id="{80380B78-1897-44B5-A480-749FB8BE07A7}"/>
              </a:ext>
            </a:extLst>
          </p:cNvPr>
          <p:cNvSpPr/>
          <p:nvPr/>
        </p:nvSpPr>
        <p:spPr>
          <a:xfrm>
            <a:off x="1703388" y="1225551"/>
            <a:ext cx="8856662" cy="42780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es-AR" b="1" dirty="0"/>
              <a:t>Principales razones para restringir las importaciones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dirty="0"/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b="1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b="1" dirty="0"/>
              <a:t>Régimen de Licencias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dirty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s-AR" dirty="0"/>
              <a:t>Derogado por Res. 1/23 de la SC.</a:t>
            </a:r>
          </a:p>
          <a:p>
            <a:pPr lvl="1">
              <a:defRPr/>
            </a:pPr>
            <a:endParaRPr lang="es-AR" dirty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s-AR" dirty="0"/>
              <a:t>Aprobaciones Discrecionales . Autorización vía sistema informático y distintos organismos pueden observar las solicitudes.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s-AR" dirty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s-AR" dirty="0" err="1"/>
              <a:t>SEDIs</a:t>
            </a:r>
            <a:r>
              <a:rPr lang="es-AR" dirty="0"/>
              <a:t> – Problemas de práctica con SIRA.</a:t>
            </a:r>
          </a:p>
          <a:p>
            <a:pPr lvl="1">
              <a:defRPr/>
            </a:pPr>
            <a:endParaRPr lang="es-AR" dirty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s-AR" dirty="0"/>
              <a:t>Incompatibilidades de registro.</a:t>
            </a:r>
          </a:p>
          <a:p>
            <a:pPr lvl="1">
              <a:defRPr/>
            </a:pPr>
            <a:endParaRPr lang="es-AR" dirty="0"/>
          </a:p>
          <a:p>
            <a:pPr lvl="1">
              <a:defRPr/>
            </a:pPr>
            <a:endParaRPr lang="es-AR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25 Conector recto">
            <a:extLst>
              <a:ext uri="{FF2B5EF4-FFF2-40B4-BE49-F238E27FC236}">
                <a16:creationId xmlns:a16="http://schemas.microsoft.com/office/drawing/2014/main" id="{70AB6796-398D-4C26-B070-415CB0E5E1F9}"/>
              </a:ext>
            </a:extLst>
          </p:cNvPr>
          <p:cNvCxnSpPr/>
          <p:nvPr/>
        </p:nvCxnSpPr>
        <p:spPr>
          <a:xfrm>
            <a:off x="8232775" y="2752726"/>
            <a:ext cx="0" cy="792163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4099" name="41 Grupo">
            <a:extLst>
              <a:ext uri="{FF2B5EF4-FFF2-40B4-BE49-F238E27FC236}">
                <a16:creationId xmlns:a16="http://schemas.microsoft.com/office/drawing/2014/main" id="{9CE26F5E-0B89-479C-8207-11A9ABEAD8D5}"/>
              </a:ext>
            </a:extLst>
          </p:cNvPr>
          <p:cNvGrpSpPr>
            <a:grpSpLocks/>
          </p:cNvGrpSpPr>
          <p:nvPr/>
        </p:nvGrpSpPr>
        <p:grpSpPr bwMode="auto">
          <a:xfrm>
            <a:off x="1919288" y="620713"/>
            <a:ext cx="8280400" cy="4032250"/>
            <a:chOff x="179512" y="332656"/>
            <a:chExt cx="8784976" cy="4536504"/>
          </a:xfrm>
        </p:grpSpPr>
        <p:cxnSp>
          <p:nvCxnSpPr>
            <p:cNvPr id="14" name="13 Conector angular">
              <a:extLst>
                <a:ext uri="{FF2B5EF4-FFF2-40B4-BE49-F238E27FC236}">
                  <a16:creationId xmlns:a16="http://schemas.microsoft.com/office/drawing/2014/main" id="{F377C566-1742-4F13-8E77-35312B3F7A21}"/>
                </a:ext>
              </a:extLst>
            </p:cNvPr>
            <p:cNvCxnSpPr>
              <a:stCxn id="2" idx="2"/>
              <a:endCxn id="10" idx="0"/>
            </p:cNvCxnSpPr>
            <p:nvPr/>
          </p:nvCxnSpPr>
          <p:spPr>
            <a:xfrm rot="5400000">
              <a:off x="2632433" y="1490056"/>
              <a:ext cx="1394886" cy="2484249"/>
            </a:xfrm>
            <a:prstGeom prst="bentConnector3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" name="1 Proceso">
              <a:extLst>
                <a:ext uri="{FF2B5EF4-FFF2-40B4-BE49-F238E27FC236}">
                  <a16:creationId xmlns:a16="http://schemas.microsoft.com/office/drawing/2014/main" id="{666E6DA0-EF5F-4E48-9582-255BF602A072}"/>
                </a:ext>
              </a:extLst>
            </p:cNvPr>
            <p:cNvSpPr/>
            <p:nvPr/>
          </p:nvSpPr>
          <p:spPr>
            <a:xfrm>
              <a:off x="179512" y="332656"/>
              <a:ext cx="8784976" cy="1702081"/>
            </a:xfrm>
            <a:prstGeom prst="flowChartProcess">
              <a:avLst/>
            </a:prstGeom>
            <a:solidFill>
              <a:srgbClr val="EC9974"/>
            </a:solidFill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AR" sz="2800" b="1" dirty="0">
                  <a:solidFill>
                    <a:schemeClr val="tx1"/>
                  </a:solidFill>
                </a:rPr>
                <a:t>AFIP</a:t>
              </a:r>
            </a:p>
            <a:p>
              <a:pPr algn="ctr">
                <a:defRPr/>
              </a:pPr>
              <a:r>
                <a:rPr lang="es-AR" sz="2800" dirty="0">
                  <a:solidFill>
                    <a:schemeClr val="tx1"/>
                  </a:solidFill>
                </a:rPr>
                <a:t>Administración Federal de Ingresos Públicos</a:t>
              </a:r>
            </a:p>
          </p:txBody>
        </p:sp>
        <p:grpSp>
          <p:nvGrpSpPr>
            <p:cNvPr id="4102" name="5 Grupo">
              <a:extLst>
                <a:ext uri="{FF2B5EF4-FFF2-40B4-BE49-F238E27FC236}">
                  <a16:creationId xmlns:a16="http://schemas.microsoft.com/office/drawing/2014/main" id="{4EC07162-E483-40AF-9A05-96808F1FBB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2040" y="3429000"/>
              <a:ext cx="3960440" cy="1440160"/>
              <a:chOff x="4598097" y="2086945"/>
              <a:chExt cx="2937612" cy="1468806"/>
            </a:xfrm>
          </p:grpSpPr>
          <p:sp>
            <p:nvSpPr>
              <p:cNvPr id="7" name="6 Proceso">
                <a:extLst>
                  <a:ext uri="{FF2B5EF4-FFF2-40B4-BE49-F238E27FC236}">
                    <a16:creationId xmlns:a16="http://schemas.microsoft.com/office/drawing/2014/main" id="{53CCEE0C-1129-463B-BC9B-DEC539BDB339}"/>
                  </a:ext>
                </a:extLst>
              </p:cNvPr>
              <p:cNvSpPr/>
              <p:nvPr/>
            </p:nvSpPr>
            <p:spPr>
              <a:xfrm>
                <a:off x="4598383" y="2087581"/>
                <a:ext cx="2937018" cy="1468170"/>
              </a:xfrm>
              <a:prstGeom prst="flowChartProcess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s-AR"/>
              </a:p>
            </p:txBody>
          </p:sp>
          <p:sp>
            <p:nvSpPr>
              <p:cNvPr id="8" name="Proceso 4">
                <a:extLst>
                  <a:ext uri="{FF2B5EF4-FFF2-40B4-BE49-F238E27FC236}">
                    <a16:creationId xmlns:a16="http://schemas.microsoft.com/office/drawing/2014/main" id="{56479C03-EE65-4150-AD33-7806932C081D}"/>
                  </a:ext>
                </a:extLst>
              </p:cNvPr>
              <p:cNvSpPr/>
              <p:nvPr/>
            </p:nvSpPr>
            <p:spPr>
              <a:xfrm>
                <a:off x="4598383" y="2087581"/>
                <a:ext cx="2937018" cy="1468170"/>
              </a:xfrm>
              <a:prstGeom prst="rect">
                <a:avLst/>
              </a:prstGeom>
              <a:solidFill>
                <a:srgbClr val="F1B397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7145" tIns="17145" rIns="17145" bIns="17145" spcCol="1270" anchor="ctr"/>
              <a:lstStyle/>
              <a:p>
                <a:pPr algn="ctr" defTabSz="12001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s-AR" sz="2700" dirty="0">
                    <a:solidFill>
                      <a:schemeClr val="tx1"/>
                    </a:solidFill>
                  </a:rPr>
                  <a:t>DGA</a:t>
                </a:r>
              </a:p>
              <a:p>
                <a:pPr algn="ctr" defTabSz="12001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s-AR" sz="2700" dirty="0">
                    <a:solidFill>
                      <a:schemeClr val="tx1"/>
                    </a:solidFill>
                  </a:rPr>
                  <a:t>Dirección General de Aduanas</a:t>
                </a:r>
              </a:p>
            </p:txBody>
          </p:sp>
        </p:grpSp>
        <p:sp>
          <p:nvSpPr>
            <p:cNvPr id="10" name="Proceso 4">
              <a:extLst>
                <a:ext uri="{FF2B5EF4-FFF2-40B4-BE49-F238E27FC236}">
                  <a16:creationId xmlns:a16="http://schemas.microsoft.com/office/drawing/2014/main" id="{5F338362-5D6A-492E-921C-225E3AD391CF}"/>
                </a:ext>
              </a:extLst>
            </p:cNvPr>
            <p:cNvSpPr/>
            <p:nvPr/>
          </p:nvSpPr>
          <p:spPr>
            <a:xfrm>
              <a:off x="179512" y="3429624"/>
              <a:ext cx="3816479" cy="1439536"/>
            </a:xfrm>
            <a:prstGeom prst="rect">
              <a:avLst/>
            </a:prstGeom>
            <a:solidFill>
              <a:srgbClr val="F1B397"/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17145" tIns="17145" rIns="17145" bIns="17145" spcCol="1270" anchor="ctr"/>
            <a:lstStyle/>
            <a:p>
              <a:pPr algn="ctr" defTabSz="1200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AR" sz="2700" dirty="0">
                  <a:solidFill>
                    <a:schemeClr val="tx1"/>
                  </a:solidFill>
                </a:rPr>
                <a:t>DGI</a:t>
              </a:r>
            </a:p>
            <a:p>
              <a:pPr algn="ctr" defTabSz="1200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AR" sz="2700" dirty="0">
                  <a:solidFill>
                    <a:schemeClr val="tx1"/>
                  </a:solidFill>
                </a:rPr>
                <a:t>Dirección General Impositiva</a:t>
              </a:r>
            </a:p>
          </p:txBody>
        </p:sp>
        <p:cxnSp>
          <p:nvCxnSpPr>
            <p:cNvPr id="18" name="17 Conector angular">
              <a:extLst>
                <a:ext uri="{FF2B5EF4-FFF2-40B4-BE49-F238E27FC236}">
                  <a16:creationId xmlns:a16="http://schemas.microsoft.com/office/drawing/2014/main" id="{9821DC03-5198-4AD3-9715-8285CE5C3E6F}"/>
                </a:ext>
              </a:extLst>
            </p:cNvPr>
            <p:cNvCxnSpPr/>
            <p:nvPr/>
          </p:nvCxnSpPr>
          <p:spPr>
            <a:xfrm rot="16200000" flipH="1">
              <a:off x="5422179" y="1277432"/>
              <a:ext cx="603677" cy="2304035"/>
            </a:xfrm>
            <a:prstGeom prst="bentConnector2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5448148B-15DA-484E-8CCE-8E52D92ACC28}"/>
              </a:ext>
            </a:extLst>
          </p:cNvPr>
          <p:cNvSpPr/>
          <p:nvPr/>
        </p:nvSpPr>
        <p:spPr>
          <a:xfrm>
            <a:off x="1919289" y="333375"/>
            <a:ext cx="8497887" cy="1079500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b="1" spc="300" dirty="0">
                <a:solidFill>
                  <a:schemeClr val="tx1"/>
                </a:solidFill>
              </a:rPr>
              <a:t>FUNCIONES DE LA DGA</a:t>
            </a:r>
          </a:p>
        </p:txBody>
      </p:sp>
      <p:sp>
        <p:nvSpPr>
          <p:cNvPr id="3" name="2 CuadroTexto">
            <a:extLst>
              <a:ext uri="{FF2B5EF4-FFF2-40B4-BE49-F238E27FC236}">
                <a16:creationId xmlns:a16="http://schemas.microsoft.com/office/drawing/2014/main" id="{A66277CF-C115-4ED8-AE74-B9CD8297A2AB}"/>
              </a:ext>
            </a:extLst>
          </p:cNvPr>
          <p:cNvSpPr txBox="1"/>
          <p:nvPr/>
        </p:nvSpPr>
        <p:spPr>
          <a:xfrm>
            <a:off x="1919289" y="2295525"/>
            <a:ext cx="8497887" cy="3784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AR" sz="2000" dirty="0"/>
              <a:t>Controla el Ingreso y Egreso de mercaderías  de un determinado territorio aduanero.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AR" sz="2000" dirty="0"/>
              <a:t>Aplica régimen de prohibiciones y restricciones.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AR" sz="2000" dirty="0"/>
              <a:t>Aplica, Liquida, Percibe Tributos.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AR" sz="2000" dirty="0"/>
              <a:t>Aplica disposiciones que regulan el comercio internacional.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AR" sz="2000" dirty="0"/>
              <a:t>Facilita el comercio legítimo Internacional de Mercaderías.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s-AR" sz="2000" dirty="0"/>
          </a:p>
          <a:p>
            <a:pPr algn="ctr">
              <a:lnSpc>
                <a:spcPct val="150000"/>
              </a:lnSpc>
              <a:defRPr/>
            </a:pPr>
            <a:r>
              <a:rPr lang="es-AR" sz="2000" dirty="0">
                <a:solidFill>
                  <a:srgbClr val="FF0000"/>
                </a:solidFill>
              </a:rPr>
              <a:t>QUID de la cuestión: Control vs. Celeridad.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4 Grupo">
            <a:extLst>
              <a:ext uri="{FF2B5EF4-FFF2-40B4-BE49-F238E27FC236}">
                <a16:creationId xmlns:a16="http://schemas.microsoft.com/office/drawing/2014/main" id="{D16D1C67-4C6B-4BA9-BAA8-CCBC02297FCB}"/>
              </a:ext>
            </a:extLst>
          </p:cNvPr>
          <p:cNvGrpSpPr>
            <a:grpSpLocks/>
          </p:cNvGrpSpPr>
          <p:nvPr/>
        </p:nvGrpSpPr>
        <p:grpSpPr bwMode="auto">
          <a:xfrm>
            <a:off x="1847850" y="3735389"/>
            <a:ext cx="7920038" cy="923925"/>
            <a:chOff x="251520" y="980727"/>
            <a:chExt cx="7920880" cy="923331"/>
          </a:xfrm>
        </p:grpSpPr>
        <p:sp>
          <p:nvSpPr>
            <p:cNvPr id="6151" name="1 CuadroTexto">
              <a:extLst>
                <a:ext uri="{FF2B5EF4-FFF2-40B4-BE49-F238E27FC236}">
                  <a16:creationId xmlns:a16="http://schemas.microsoft.com/office/drawing/2014/main" id="{7B944EE9-93E8-4BBF-92AA-C84817A1DD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20" y="980727"/>
              <a:ext cx="2088232" cy="461665"/>
            </a:xfrm>
            <a:prstGeom prst="rect">
              <a:avLst/>
            </a:prstGeom>
            <a:solidFill>
              <a:srgbClr val="F1B39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AR" altLang="es-ES" sz="2400" dirty="0">
                  <a:latin typeface="Calibri" panose="020F0502020204030204" pitchFamily="34" charset="0"/>
                </a:rPr>
                <a:t>EXPORTACIÓN</a:t>
              </a:r>
              <a:endParaRPr lang="es-AR" altLang="es-ES" sz="1800" dirty="0">
                <a:latin typeface="Calibri" panose="020F0502020204030204" pitchFamily="34" charset="0"/>
              </a:endParaRPr>
            </a:p>
          </p:txBody>
        </p:sp>
        <p:sp>
          <p:nvSpPr>
            <p:cNvPr id="3" name="2 Flecha derecha">
              <a:extLst>
                <a:ext uri="{FF2B5EF4-FFF2-40B4-BE49-F238E27FC236}">
                  <a16:creationId xmlns:a16="http://schemas.microsoft.com/office/drawing/2014/main" id="{2BCB30E1-EB1F-4BF7-8698-0A338A905DCA}"/>
                </a:ext>
              </a:extLst>
            </p:cNvPr>
            <p:cNvSpPr/>
            <p:nvPr/>
          </p:nvSpPr>
          <p:spPr>
            <a:xfrm>
              <a:off x="2412338" y="1052118"/>
              <a:ext cx="1727384" cy="390274"/>
            </a:xfrm>
            <a:prstGeom prst="rightArrow">
              <a:avLst/>
            </a:prstGeom>
            <a:solidFill>
              <a:srgbClr val="EC997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6153" name="3 CuadroTexto">
              <a:extLst>
                <a:ext uri="{FF2B5EF4-FFF2-40B4-BE49-F238E27FC236}">
                  <a16:creationId xmlns:a16="http://schemas.microsoft.com/office/drawing/2014/main" id="{A8E033DA-F143-43E5-A0ED-56A23EAF01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5976" y="980728"/>
              <a:ext cx="3816424" cy="923330"/>
            </a:xfrm>
            <a:prstGeom prst="rect">
              <a:avLst/>
            </a:prstGeom>
            <a:solidFill>
              <a:srgbClr val="F1B39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AR" altLang="es-ES" sz="1800" dirty="0">
                  <a:latin typeface="Calibri" panose="020F0502020204030204" pitchFamily="34" charset="0"/>
                </a:rPr>
                <a:t>EXTRACCION DE CUALQUIER MERCADERÍA DE UN TERRITORIO ADUANERO</a:t>
              </a:r>
            </a:p>
          </p:txBody>
        </p:sp>
      </p:grpSp>
      <p:sp>
        <p:nvSpPr>
          <p:cNvPr id="8" name="7 Flecha derecha">
            <a:extLst>
              <a:ext uri="{FF2B5EF4-FFF2-40B4-BE49-F238E27FC236}">
                <a16:creationId xmlns:a16="http://schemas.microsoft.com/office/drawing/2014/main" id="{4E6C0F64-8D25-4312-A6CC-EEEF44AA6499}"/>
              </a:ext>
            </a:extLst>
          </p:cNvPr>
          <p:cNvSpPr/>
          <p:nvPr/>
        </p:nvSpPr>
        <p:spPr bwMode="auto">
          <a:xfrm>
            <a:off x="4008437" y="1379538"/>
            <a:ext cx="1727200" cy="390525"/>
          </a:xfrm>
          <a:prstGeom prst="rightArrow">
            <a:avLst/>
          </a:prstGeom>
          <a:solidFill>
            <a:srgbClr val="EC997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9B3605C9-9FD6-4C69-8FB1-61D5B50D9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4197" y="1387740"/>
            <a:ext cx="2088010" cy="461962"/>
          </a:xfrm>
          <a:prstGeom prst="rect">
            <a:avLst/>
          </a:prstGeom>
          <a:solidFill>
            <a:srgbClr val="F1B39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ES" sz="2400" dirty="0">
                <a:latin typeface="Calibri" panose="020F0502020204030204" pitchFamily="34" charset="0"/>
              </a:rPr>
              <a:t>IMPORTACIÓN</a:t>
            </a:r>
            <a:endParaRPr lang="es-AR" altLang="es-ES" sz="1800" dirty="0">
              <a:latin typeface="Calibri" panose="020F0502020204030204" pitchFamily="34" charset="0"/>
            </a:endParaRPr>
          </a:p>
        </p:txBody>
      </p:sp>
      <p:sp>
        <p:nvSpPr>
          <p:cNvPr id="11" name="3 CuadroTexto">
            <a:extLst>
              <a:ext uri="{FF2B5EF4-FFF2-40B4-BE49-F238E27FC236}">
                <a16:creationId xmlns:a16="http://schemas.microsoft.com/office/drawing/2014/main" id="{FE4EBEE6-B7E1-4C5A-B947-331199C69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1867" y="1112838"/>
            <a:ext cx="3816018" cy="923330"/>
          </a:xfrm>
          <a:prstGeom prst="rect">
            <a:avLst/>
          </a:prstGeom>
          <a:solidFill>
            <a:srgbClr val="F1B39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ES" sz="1800" dirty="0">
                <a:latin typeface="Calibri" panose="020F0502020204030204" pitchFamily="34" charset="0"/>
              </a:rPr>
              <a:t>INTRODUCCION DE CUALQUIER MERCADERÍA DE UN TERRITORIO ADUANERO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6C599408-8F01-487A-AFA1-08C694C0B793}"/>
              </a:ext>
            </a:extLst>
          </p:cNvPr>
          <p:cNvSpPr/>
          <p:nvPr/>
        </p:nvSpPr>
        <p:spPr>
          <a:xfrm>
            <a:off x="1890714" y="115889"/>
            <a:ext cx="7589837" cy="720725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b="1" dirty="0">
                <a:solidFill>
                  <a:schemeClr val="tx1"/>
                </a:solidFill>
              </a:rPr>
              <a:t>ALGUNAS CONSIDERACIONES</a:t>
            </a:r>
          </a:p>
        </p:txBody>
      </p:sp>
      <p:grpSp>
        <p:nvGrpSpPr>
          <p:cNvPr id="7171" name="13 Grupo">
            <a:extLst>
              <a:ext uri="{FF2B5EF4-FFF2-40B4-BE49-F238E27FC236}">
                <a16:creationId xmlns:a16="http://schemas.microsoft.com/office/drawing/2014/main" id="{893E28D4-23D9-4784-8E1E-0902F1552B42}"/>
              </a:ext>
            </a:extLst>
          </p:cNvPr>
          <p:cNvGrpSpPr>
            <a:grpSpLocks/>
          </p:cNvGrpSpPr>
          <p:nvPr/>
        </p:nvGrpSpPr>
        <p:grpSpPr bwMode="auto">
          <a:xfrm>
            <a:off x="1716088" y="1101725"/>
            <a:ext cx="8843962" cy="1481138"/>
            <a:chOff x="207526" y="1278064"/>
            <a:chExt cx="8844890" cy="1480058"/>
          </a:xfrm>
        </p:grpSpPr>
        <p:sp>
          <p:nvSpPr>
            <p:cNvPr id="3" name="2 CuadroTexto">
              <a:extLst>
                <a:ext uri="{FF2B5EF4-FFF2-40B4-BE49-F238E27FC236}">
                  <a16:creationId xmlns:a16="http://schemas.microsoft.com/office/drawing/2014/main" id="{D8691B48-1368-4681-A70F-952B854D10C9}"/>
                </a:ext>
              </a:extLst>
            </p:cNvPr>
            <p:cNvSpPr txBox="1"/>
            <p:nvPr/>
          </p:nvSpPr>
          <p:spPr>
            <a:xfrm>
              <a:off x="207526" y="1765072"/>
              <a:ext cx="3340450" cy="3997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AR" sz="2000" dirty="0"/>
                <a:t>Concepto Mercadería</a:t>
              </a:r>
            </a:p>
          </p:txBody>
        </p:sp>
        <p:sp>
          <p:nvSpPr>
            <p:cNvPr id="7176" name="10 CuadroTexto">
              <a:extLst>
                <a:ext uri="{FF2B5EF4-FFF2-40B4-BE49-F238E27FC236}">
                  <a16:creationId xmlns:a16="http://schemas.microsoft.com/office/drawing/2014/main" id="{AEBCFEA1-AED4-4764-941F-A040151ACE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5486" y="1278064"/>
              <a:ext cx="5616930" cy="1476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es-AR" altLang="es-ES" sz="1800">
                  <a:latin typeface="Calibri" panose="020F0502020204030204" pitchFamily="34" charset="0"/>
                </a:rPr>
                <a:t>´´(…) Objeto susceptible  de ser importado o exportado(…)´´ </a:t>
              </a:r>
            </a:p>
            <a:p>
              <a:pPr eaLnBrk="1" hangingPunct="1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endParaRPr lang="es-AR" altLang="es-ES" sz="1800">
                <a:latin typeface="Calibri" panose="020F0502020204030204" pitchFamily="34" charset="0"/>
              </a:endParaRPr>
            </a:p>
            <a:p>
              <a:pPr eaLnBrk="1" hangingPunct="1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es-AR" altLang="es-ES" sz="1800">
                  <a:latin typeface="Calibri" panose="020F0502020204030204" pitchFamily="34" charset="0"/>
                </a:rPr>
                <a:t>Prestaciones de Servicios prestados en el país pero utilizados o explotados en el exterior.</a:t>
              </a:r>
            </a:p>
          </p:txBody>
        </p:sp>
        <p:sp>
          <p:nvSpPr>
            <p:cNvPr id="7177" name="11 CuadroTexto">
              <a:extLst>
                <a:ext uri="{FF2B5EF4-FFF2-40B4-BE49-F238E27FC236}">
                  <a16:creationId xmlns:a16="http://schemas.microsoft.com/office/drawing/2014/main" id="{EE41A704-EF2B-4FBC-AF32-6E3641442A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2183" y="2158122"/>
              <a:ext cx="5258347" cy="369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endParaRPr lang="es-AR" altLang="es-ES" sz="1800">
                <a:latin typeface="Calibri" panose="020F0502020204030204" pitchFamily="34" charset="0"/>
              </a:endParaRPr>
            </a:p>
          </p:txBody>
        </p:sp>
        <p:sp>
          <p:nvSpPr>
            <p:cNvPr id="13" name="12 Abrir llave">
              <a:extLst>
                <a:ext uri="{FF2B5EF4-FFF2-40B4-BE49-F238E27FC236}">
                  <a16:creationId xmlns:a16="http://schemas.microsoft.com/office/drawing/2014/main" id="{088625A9-3DA1-4974-ACA4-D2E95BB0C5C3}"/>
                </a:ext>
              </a:extLst>
            </p:cNvPr>
            <p:cNvSpPr/>
            <p:nvPr/>
          </p:nvSpPr>
          <p:spPr>
            <a:xfrm>
              <a:off x="2858929" y="1282824"/>
              <a:ext cx="520755" cy="1475298"/>
            </a:xfrm>
            <a:prstGeom prst="leftBrace">
              <a:avLst>
                <a:gd name="adj1" fmla="val 8333"/>
                <a:gd name="adj2" fmla="val 49416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  <p:sp>
        <p:nvSpPr>
          <p:cNvPr id="16" name="15 CuadroTexto">
            <a:extLst>
              <a:ext uri="{FF2B5EF4-FFF2-40B4-BE49-F238E27FC236}">
                <a16:creationId xmlns:a16="http://schemas.microsoft.com/office/drawing/2014/main" id="{5C14126B-3CAE-448A-89B5-0DD05460730A}"/>
              </a:ext>
            </a:extLst>
          </p:cNvPr>
          <p:cNvSpPr txBox="1"/>
          <p:nvPr/>
        </p:nvSpPr>
        <p:spPr>
          <a:xfrm>
            <a:off x="1716089" y="4016376"/>
            <a:ext cx="35147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AR" sz="2000" dirty="0"/>
              <a:t>Concepto de Territorio Aduanero</a:t>
            </a:r>
          </a:p>
        </p:txBody>
      </p:sp>
      <p:sp>
        <p:nvSpPr>
          <p:cNvPr id="7173" name="16 CuadroTexto">
            <a:extLst>
              <a:ext uri="{FF2B5EF4-FFF2-40B4-BE49-F238E27FC236}">
                <a16:creationId xmlns:a16="http://schemas.microsoft.com/office/drawing/2014/main" id="{EB98B9EB-A17B-46F0-9689-CA4120F2E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0500" y="2711450"/>
            <a:ext cx="44640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s-AR" altLang="es-ES" sz="1800">
                <a:latin typeface="Calibri" panose="020F0502020204030204" pitchFamily="34" charset="0"/>
              </a:rPr>
              <a:t>Ámbito Terrestre, Acuático y Aéreo en el que se aplica un Mismo Sistema Arancelario y de Prohibiciones de Carácter Económico a las Impo/Expo.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s-AR" altLang="es-ES" sz="18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s-AR" altLang="es-ES" sz="1800">
                <a:latin typeface="Calibri" panose="020F0502020204030204" pitchFamily="34" charset="0"/>
              </a:rPr>
              <a:t>Distinto a Territorio Nacional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s-AR" altLang="es-ES" sz="18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s-AR" altLang="es-ES" sz="1800">
                <a:latin typeface="Calibri" panose="020F0502020204030204" pitchFamily="34" charset="0"/>
              </a:rPr>
              <a:t>Dos Territorios Aduaneros en un Mismo Territorio Nacional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s-AR" altLang="es-ES" sz="18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s-AR" altLang="es-ES" sz="1800">
                <a:latin typeface="Calibri" panose="020F0502020204030204" pitchFamily="34" charset="0"/>
              </a:rPr>
              <a:t>Dos o Más Países Pueden Formar un Mismo Territorio Aduanero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s-AR" altLang="es-ES" sz="18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s-AR" altLang="es-ES" sz="1800">
                <a:latin typeface="Calibri" panose="020F0502020204030204" pitchFamily="34" charset="0"/>
              </a:rPr>
              <a:t>MERCOSUR / UNIÓN EUROPEA</a:t>
            </a:r>
          </a:p>
        </p:txBody>
      </p:sp>
      <p:sp>
        <p:nvSpPr>
          <p:cNvPr id="19" name="18 Abrir llave">
            <a:extLst>
              <a:ext uri="{FF2B5EF4-FFF2-40B4-BE49-F238E27FC236}">
                <a16:creationId xmlns:a16="http://schemas.microsoft.com/office/drawing/2014/main" id="{9AC7B45B-73D5-4A43-83B1-CB0340A914A2}"/>
              </a:ext>
            </a:extLst>
          </p:cNvPr>
          <p:cNvSpPr/>
          <p:nvPr/>
        </p:nvSpPr>
        <p:spPr>
          <a:xfrm>
            <a:off x="4795838" y="2711451"/>
            <a:ext cx="520700" cy="4030663"/>
          </a:xfrm>
          <a:prstGeom prst="leftBrace">
            <a:avLst>
              <a:gd name="adj1" fmla="val 8333"/>
              <a:gd name="adj2" fmla="val 50428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20F4ABAC-FDE2-4390-B496-137F0F157C8C}"/>
              </a:ext>
            </a:extLst>
          </p:cNvPr>
          <p:cNvSpPr/>
          <p:nvPr/>
        </p:nvSpPr>
        <p:spPr>
          <a:xfrm>
            <a:off x="1890714" y="115889"/>
            <a:ext cx="7589837" cy="720725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b="1" dirty="0">
                <a:solidFill>
                  <a:schemeClr val="tx1"/>
                </a:solidFill>
              </a:rPr>
              <a:t>ALGUNAS CONSIDERACIONES   (Cont.)</a:t>
            </a:r>
          </a:p>
        </p:txBody>
      </p:sp>
      <p:sp>
        <p:nvSpPr>
          <p:cNvPr id="3" name="2 CuadroTexto">
            <a:extLst>
              <a:ext uri="{FF2B5EF4-FFF2-40B4-BE49-F238E27FC236}">
                <a16:creationId xmlns:a16="http://schemas.microsoft.com/office/drawing/2014/main" id="{FB23CCF2-9CBB-4DA2-A01A-27B299D3E91E}"/>
              </a:ext>
            </a:extLst>
          </p:cNvPr>
          <p:cNvSpPr txBox="1"/>
          <p:nvPr/>
        </p:nvSpPr>
        <p:spPr>
          <a:xfrm>
            <a:off x="1916113" y="1125539"/>
            <a:ext cx="7993062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es-AR" sz="2000" dirty="0"/>
              <a:t>No Identificación con Operación Comercial de Compra Venta:</a:t>
            </a:r>
          </a:p>
          <a:p>
            <a:pPr>
              <a:defRPr/>
            </a:pPr>
            <a:endParaRPr lang="es-AR" sz="2000" dirty="0"/>
          </a:p>
          <a:p>
            <a:pPr marL="285750" indent="-19050">
              <a:buFont typeface="Wingdings" pitchFamily="2" charset="2"/>
              <a:buChar char="ü"/>
              <a:defRPr/>
            </a:pPr>
            <a:r>
              <a:rPr lang="es-AR" dirty="0">
                <a:latin typeface="+mj-lt"/>
              </a:rPr>
              <a:t> Me compro una casa en Punta del Este y viajo con un cuadro y unos muebles</a:t>
            </a:r>
          </a:p>
          <a:p>
            <a:pPr marL="266700">
              <a:defRPr/>
            </a:pPr>
            <a:r>
              <a:rPr lang="es-AR" dirty="0">
                <a:latin typeface="+mj-lt"/>
              </a:rPr>
              <a:t>       	estoy </a:t>
            </a:r>
            <a:r>
              <a:rPr lang="es-AR" u="sng" dirty="0">
                <a:latin typeface="+mj-lt"/>
              </a:rPr>
              <a:t>exportando</a:t>
            </a:r>
            <a:r>
              <a:rPr lang="es-AR" dirty="0">
                <a:latin typeface="+mj-lt"/>
              </a:rPr>
              <a:t> una obra de arte y unos muebles de un TA e 					importándolos en otro TA.</a:t>
            </a:r>
          </a:p>
          <a:p>
            <a:pPr marL="285750" indent="-19050">
              <a:buFont typeface="Wingdings" pitchFamily="2" charset="2"/>
              <a:buChar char="ü"/>
              <a:defRPr/>
            </a:pPr>
            <a:endParaRPr lang="es-AR" dirty="0">
              <a:latin typeface="+mj-lt"/>
            </a:endParaRPr>
          </a:p>
          <a:p>
            <a:pPr marL="285750" indent="-19050">
              <a:buFont typeface="Wingdings" pitchFamily="2" charset="2"/>
              <a:buChar char="ü"/>
              <a:defRPr/>
            </a:pPr>
            <a:r>
              <a:rPr lang="es-AR" dirty="0">
                <a:latin typeface="+mj-lt"/>
              </a:rPr>
              <a:t> Un museo argentino organiza una exhibición de cuadros y los trae de otro país         		hace una </a:t>
            </a:r>
            <a:r>
              <a:rPr lang="es-AR" u="sng" dirty="0">
                <a:latin typeface="+mj-lt"/>
              </a:rPr>
              <a:t>importación</a:t>
            </a:r>
            <a:r>
              <a:rPr lang="es-AR" dirty="0">
                <a:latin typeface="+mj-lt"/>
              </a:rPr>
              <a:t> de obras de arte.</a:t>
            </a:r>
          </a:p>
          <a:p>
            <a:pPr marL="285750" indent="-19050">
              <a:buFont typeface="Wingdings" pitchFamily="2" charset="2"/>
              <a:buChar char="ü"/>
              <a:defRPr/>
            </a:pPr>
            <a:endParaRPr lang="es-AR" dirty="0">
              <a:latin typeface="+mj-lt"/>
            </a:endParaRPr>
          </a:p>
          <a:p>
            <a:pPr marL="285750" indent="-19050">
              <a:buFont typeface="Wingdings" pitchFamily="2" charset="2"/>
              <a:buChar char="ü"/>
              <a:defRPr/>
            </a:pPr>
            <a:r>
              <a:rPr lang="es-AR" dirty="0">
                <a:latin typeface="+mj-lt"/>
              </a:rPr>
              <a:t>Me voy a recorrer Brasil en mi auto        </a:t>
            </a:r>
          </a:p>
          <a:p>
            <a:pPr marL="266700">
              <a:defRPr/>
            </a:pPr>
            <a:r>
              <a:rPr lang="es-AR" dirty="0">
                <a:latin typeface="+mj-lt"/>
              </a:rPr>
              <a:t>		estoy haciendo una </a:t>
            </a:r>
            <a:r>
              <a:rPr lang="es-AR" u="sng" dirty="0">
                <a:latin typeface="+mj-lt"/>
              </a:rPr>
              <a:t>exportación</a:t>
            </a:r>
            <a:r>
              <a:rPr lang="es-AR" dirty="0">
                <a:latin typeface="+mj-lt"/>
              </a:rPr>
              <a:t> del auto.</a:t>
            </a:r>
          </a:p>
          <a:p>
            <a:pPr marL="285750" indent="-19050">
              <a:buFont typeface="Wingdings" pitchFamily="2" charset="2"/>
              <a:buChar char="ü"/>
              <a:defRPr/>
            </a:pPr>
            <a:endParaRPr lang="es-AR" dirty="0">
              <a:latin typeface="+mj-lt"/>
            </a:endParaRPr>
          </a:p>
          <a:p>
            <a:pPr marL="285750" indent="-19050">
              <a:buFont typeface="Wingdings" pitchFamily="2" charset="2"/>
              <a:buChar char="ü"/>
              <a:defRPr/>
            </a:pPr>
            <a:r>
              <a:rPr lang="es-AR" dirty="0">
                <a:latin typeface="+mj-lt"/>
              </a:rPr>
              <a:t>Una sociedad alquila una máquina y la trae al país        </a:t>
            </a:r>
          </a:p>
          <a:p>
            <a:pPr marL="266700">
              <a:defRPr/>
            </a:pPr>
            <a:r>
              <a:rPr lang="es-AR" dirty="0">
                <a:latin typeface="+mj-lt"/>
              </a:rPr>
              <a:t>		hace una </a:t>
            </a:r>
            <a:r>
              <a:rPr lang="es-AR" u="sng" dirty="0">
                <a:latin typeface="+mj-lt"/>
              </a:rPr>
              <a:t>importación </a:t>
            </a:r>
            <a:r>
              <a:rPr lang="es-AR" dirty="0">
                <a:latin typeface="+mj-lt"/>
              </a:rPr>
              <a:t>a la argentina.</a:t>
            </a:r>
          </a:p>
          <a:p>
            <a:pPr>
              <a:defRPr/>
            </a:pPr>
            <a:endParaRPr lang="es-AR" dirty="0">
              <a:latin typeface="+mj-lt"/>
            </a:endParaRPr>
          </a:p>
        </p:txBody>
      </p:sp>
      <p:cxnSp>
        <p:nvCxnSpPr>
          <p:cNvPr id="5" name="4 Conector recto de flecha">
            <a:extLst>
              <a:ext uri="{FF2B5EF4-FFF2-40B4-BE49-F238E27FC236}">
                <a16:creationId xmlns:a16="http://schemas.microsoft.com/office/drawing/2014/main" id="{2B3C6355-F352-44EF-A089-0D2089DA0168}"/>
              </a:ext>
            </a:extLst>
          </p:cNvPr>
          <p:cNvCxnSpPr/>
          <p:nvPr/>
        </p:nvCxnSpPr>
        <p:spPr>
          <a:xfrm>
            <a:off x="2281947" y="2223209"/>
            <a:ext cx="3603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5 Conector recto de flecha">
            <a:extLst>
              <a:ext uri="{FF2B5EF4-FFF2-40B4-BE49-F238E27FC236}">
                <a16:creationId xmlns:a16="http://schemas.microsoft.com/office/drawing/2014/main" id="{EA7D32C2-5E5B-47FD-9389-78801AEF6250}"/>
              </a:ext>
            </a:extLst>
          </p:cNvPr>
          <p:cNvCxnSpPr/>
          <p:nvPr/>
        </p:nvCxnSpPr>
        <p:spPr>
          <a:xfrm>
            <a:off x="2281947" y="3295420"/>
            <a:ext cx="3603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6 Conector recto de flecha">
            <a:extLst>
              <a:ext uri="{FF2B5EF4-FFF2-40B4-BE49-F238E27FC236}">
                <a16:creationId xmlns:a16="http://schemas.microsoft.com/office/drawing/2014/main" id="{BC47D041-A232-429E-97C0-3950BE688F72}"/>
              </a:ext>
            </a:extLst>
          </p:cNvPr>
          <p:cNvCxnSpPr/>
          <p:nvPr/>
        </p:nvCxnSpPr>
        <p:spPr>
          <a:xfrm>
            <a:off x="2281946" y="4153763"/>
            <a:ext cx="3603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7 Conector recto de flecha">
            <a:extLst>
              <a:ext uri="{FF2B5EF4-FFF2-40B4-BE49-F238E27FC236}">
                <a16:creationId xmlns:a16="http://schemas.microsoft.com/office/drawing/2014/main" id="{1EDCB6DA-5F9A-4586-A96D-5EEB1E2DFC16}"/>
              </a:ext>
            </a:extLst>
          </p:cNvPr>
          <p:cNvCxnSpPr/>
          <p:nvPr/>
        </p:nvCxnSpPr>
        <p:spPr>
          <a:xfrm>
            <a:off x="2281946" y="4972974"/>
            <a:ext cx="3603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F25D2774-38BF-4A53-A18B-DC94B4536A04}"/>
              </a:ext>
            </a:extLst>
          </p:cNvPr>
          <p:cNvSpPr/>
          <p:nvPr/>
        </p:nvSpPr>
        <p:spPr>
          <a:xfrm>
            <a:off x="1890714" y="115889"/>
            <a:ext cx="7589837" cy="720725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b="1" dirty="0">
                <a:solidFill>
                  <a:schemeClr val="tx1"/>
                </a:solidFill>
              </a:rPr>
              <a:t>SUJETOS</a:t>
            </a:r>
          </a:p>
        </p:txBody>
      </p:sp>
      <p:sp>
        <p:nvSpPr>
          <p:cNvPr id="3" name="2 CuadroTexto">
            <a:extLst>
              <a:ext uri="{FF2B5EF4-FFF2-40B4-BE49-F238E27FC236}">
                <a16:creationId xmlns:a16="http://schemas.microsoft.com/office/drawing/2014/main" id="{378AC091-99F8-4688-9EE2-E2335482A2B2}"/>
              </a:ext>
            </a:extLst>
          </p:cNvPr>
          <p:cNvSpPr txBox="1"/>
          <p:nvPr/>
        </p:nvSpPr>
        <p:spPr>
          <a:xfrm>
            <a:off x="1941514" y="1557339"/>
            <a:ext cx="753903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es-AR" dirty="0"/>
              <a:t> Dirección General de Aduanas</a:t>
            </a:r>
          </a:p>
          <a:p>
            <a:pPr>
              <a:defRPr/>
            </a:pPr>
            <a:endParaRPr lang="es-AR" dirty="0"/>
          </a:p>
          <a:p>
            <a:pPr>
              <a:defRPr/>
            </a:pPr>
            <a:endParaRPr lang="es-AR" dirty="0"/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dirty="0"/>
              <a:t>Importadores / Exportadores </a:t>
            </a:r>
            <a:r>
              <a:rPr lang="es-AR" dirty="0">
                <a:sym typeface="Wingdings" panose="05000000000000000000" pitchFamily="2" charset="2"/>
              </a:rPr>
              <a:t> Perfil de Importador/Exportador </a:t>
            </a:r>
            <a:endParaRPr lang="es-AR" dirty="0"/>
          </a:p>
          <a:p>
            <a:pPr>
              <a:defRPr/>
            </a:pPr>
            <a:endParaRPr lang="es-AR" dirty="0"/>
          </a:p>
          <a:p>
            <a:pPr>
              <a:defRPr/>
            </a:pPr>
            <a:endParaRPr lang="es-AR" dirty="0"/>
          </a:p>
          <a:p>
            <a:pPr marL="285750" indent="-285750">
              <a:buFont typeface="Wingdings" pitchFamily="2" charset="2"/>
              <a:buChar char="Ø"/>
              <a:defRPr/>
            </a:pPr>
            <a:endParaRPr lang="es-AR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s-AR" dirty="0"/>
              <a:t>Auxiliares del Servicio Aduanero</a:t>
            </a:r>
          </a:p>
        </p:txBody>
      </p:sp>
      <p:sp>
        <p:nvSpPr>
          <p:cNvPr id="4" name="3 Abrir llave">
            <a:extLst>
              <a:ext uri="{FF2B5EF4-FFF2-40B4-BE49-F238E27FC236}">
                <a16:creationId xmlns:a16="http://schemas.microsoft.com/office/drawing/2014/main" id="{0D370D02-E923-4693-B855-0F26EF8996B4}"/>
              </a:ext>
            </a:extLst>
          </p:cNvPr>
          <p:cNvSpPr/>
          <p:nvPr/>
        </p:nvSpPr>
        <p:spPr>
          <a:xfrm>
            <a:off x="6024563" y="3141664"/>
            <a:ext cx="519112" cy="2413098"/>
          </a:xfrm>
          <a:prstGeom prst="leftBrace">
            <a:avLst>
              <a:gd name="adj1" fmla="val 8333"/>
              <a:gd name="adj2" fmla="val 3303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5" name="4 CuadroTexto">
            <a:extLst>
              <a:ext uri="{FF2B5EF4-FFF2-40B4-BE49-F238E27FC236}">
                <a16:creationId xmlns:a16="http://schemas.microsoft.com/office/drawing/2014/main" id="{DFC6BB1D-9E01-4DE1-BF5D-3D52994F2E79}"/>
              </a:ext>
            </a:extLst>
          </p:cNvPr>
          <p:cNvSpPr txBox="1"/>
          <p:nvPr/>
        </p:nvSpPr>
        <p:spPr>
          <a:xfrm>
            <a:off x="6672264" y="3246438"/>
            <a:ext cx="3024187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s-AR" dirty="0"/>
              <a:t>Despachantes de Aduana</a:t>
            </a:r>
          </a:p>
          <a:p>
            <a:pPr>
              <a:defRPr/>
            </a:pPr>
            <a:endParaRPr lang="es-AR" dirty="0"/>
          </a:p>
          <a:p>
            <a:pPr>
              <a:defRPr/>
            </a:pPr>
            <a:endParaRPr lang="es-AR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AR" dirty="0"/>
              <a:t>Agentes de Transporte Aduanero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s-AR" dirty="0"/>
          </a:p>
          <a:p>
            <a:pPr marL="285750" indent="-285750">
              <a:buFont typeface="Arial" pitchFamily="34" charset="0"/>
              <a:buChar char="•"/>
              <a:defRPr/>
            </a:pPr>
            <a:endParaRPr lang="es-AR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AR" i="1" dirty="0"/>
              <a:t>¿Declarantes?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7BD60B4A-12B6-4CDD-8069-6C274459DA24}"/>
              </a:ext>
            </a:extLst>
          </p:cNvPr>
          <p:cNvSpPr/>
          <p:nvPr/>
        </p:nvSpPr>
        <p:spPr>
          <a:xfrm>
            <a:off x="1871663" y="115889"/>
            <a:ext cx="8185150" cy="1081087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b="1" dirty="0">
                <a:solidFill>
                  <a:schemeClr val="tx1"/>
                </a:solidFill>
              </a:rPr>
              <a:t>Principales Destinaciones de Importación y Exportación</a:t>
            </a:r>
          </a:p>
        </p:txBody>
      </p:sp>
      <p:sp>
        <p:nvSpPr>
          <p:cNvPr id="10243" name="2 Rectángulo">
            <a:extLst>
              <a:ext uri="{FF2B5EF4-FFF2-40B4-BE49-F238E27FC236}">
                <a16:creationId xmlns:a16="http://schemas.microsoft.com/office/drawing/2014/main" id="{AC81239F-91F8-49C5-A75F-F8EE79441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4839" y="1692275"/>
            <a:ext cx="2528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ES" sz="1800" b="1" u="sng">
                <a:latin typeface="Calibri" panose="020F0502020204030204" pitchFamily="34" charset="0"/>
              </a:rPr>
              <a:t>Importación a Consumo</a:t>
            </a:r>
            <a:r>
              <a:rPr lang="es-AR" altLang="es-ES" sz="1800">
                <a:latin typeface="Calibri" panose="020F0502020204030204" pitchFamily="34" charset="0"/>
              </a:rPr>
              <a:t>:</a:t>
            </a:r>
          </a:p>
        </p:txBody>
      </p:sp>
      <p:sp>
        <p:nvSpPr>
          <p:cNvPr id="4" name="3 Rectángulo">
            <a:extLst>
              <a:ext uri="{FF2B5EF4-FFF2-40B4-BE49-F238E27FC236}">
                <a16:creationId xmlns:a16="http://schemas.microsoft.com/office/drawing/2014/main" id="{D37F4372-251A-4AD5-92A8-16A9E8FF0B42}"/>
              </a:ext>
            </a:extLst>
          </p:cNvPr>
          <p:cNvSpPr/>
          <p:nvPr/>
        </p:nvSpPr>
        <p:spPr>
          <a:xfrm>
            <a:off x="1570038" y="2522538"/>
            <a:ext cx="8858250" cy="283154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es-AR" sz="2000" dirty="0"/>
              <a:t>Permite permanencia de la mercadería por tiempo indeterminado (libre disposición para el importador).</a:t>
            </a:r>
          </a:p>
          <a:p>
            <a:pPr marL="342900" indent="-342900" algn="just">
              <a:buFont typeface="Wingdings" pitchFamily="2" charset="2"/>
              <a:buChar char="Ø"/>
              <a:defRPr/>
            </a:pPr>
            <a:endParaRPr lang="es-AR" sz="2000" dirty="0"/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es-AR" sz="2000" dirty="0"/>
              <a:t>El importador formaliza a través de su despachante de aduanas una destinación de importación para consumo mediante el sistema informático </a:t>
            </a:r>
            <a:r>
              <a:rPr lang="es-AR" sz="2000" dirty="0" err="1"/>
              <a:t>Malvina</a:t>
            </a:r>
            <a:r>
              <a:rPr lang="es-AR" sz="2000" dirty="0"/>
              <a:t> (SIM). </a:t>
            </a:r>
          </a:p>
          <a:p>
            <a:pPr marL="342900" indent="-342900" algn="just">
              <a:buFont typeface="Wingdings" pitchFamily="2" charset="2"/>
              <a:buChar char="Ø"/>
              <a:defRPr/>
            </a:pPr>
            <a:endParaRPr lang="es-AR" sz="2000" dirty="0"/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es-AR" sz="2000" dirty="0"/>
              <a:t>En la declaración se clasifica la mercadería (en una posición arancelaria de la Nomenclatura Común del MERCOSUR (NCM)) y se indica cantidad, peso y valor.</a:t>
            </a:r>
          </a:p>
          <a:p>
            <a:pPr>
              <a:defRPr/>
            </a:pPr>
            <a:r>
              <a:rPr lang="es-AR" dirty="0"/>
              <a:t> 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>
            <a:extLst>
              <a:ext uri="{FF2B5EF4-FFF2-40B4-BE49-F238E27FC236}">
                <a16:creationId xmlns:a16="http://schemas.microsoft.com/office/drawing/2014/main" id="{C8846E37-C031-4FE3-8B7C-098541E7B4C0}"/>
              </a:ext>
            </a:extLst>
          </p:cNvPr>
          <p:cNvSpPr/>
          <p:nvPr/>
        </p:nvSpPr>
        <p:spPr>
          <a:xfrm>
            <a:off x="1871663" y="115889"/>
            <a:ext cx="8185150" cy="1081087"/>
          </a:xfrm>
          <a:prstGeom prst="flowChartProcess">
            <a:avLst/>
          </a:prstGeom>
          <a:solidFill>
            <a:srgbClr val="EC997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2800" b="1" dirty="0">
                <a:solidFill>
                  <a:schemeClr val="tx1"/>
                </a:solidFill>
              </a:rPr>
              <a:t>Principales Destinaciones de Importación     (Cont.)</a:t>
            </a:r>
          </a:p>
        </p:txBody>
      </p:sp>
      <p:sp>
        <p:nvSpPr>
          <p:cNvPr id="11267" name="2 Rectángulo">
            <a:extLst>
              <a:ext uri="{FF2B5EF4-FFF2-40B4-BE49-F238E27FC236}">
                <a16:creationId xmlns:a16="http://schemas.microsoft.com/office/drawing/2014/main" id="{BAC3F3B6-834F-4394-83A8-1752E8582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8489" y="1254125"/>
            <a:ext cx="3233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ES" sz="1800" b="1" u="sng">
                <a:latin typeface="Calibri" panose="020F0502020204030204" pitchFamily="34" charset="0"/>
              </a:rPr>
              <a:t>Importación a Consumo (Cont.)</a:t>
            </a:r>
            <a:r>
              <a:rPr lang="es-AR" altLang="es-ES" sz="1800">
                <a:latin typeface="Calibri" panose="020F0502020204030204" pitchFamily="34" charset="0"/>
              </a:rPr>
              <a:t>:</a:t>
            </a:r>
          </a:p>
        </p:txBody>
      </p:sp>
      <p:sp>
        <p:nvSpPr>
          <p:cNvPr id="4" name="3 Rectángulo">
            <a:extLst>
              <a:ext uri="{FF2B5EF4-FFF2-40B4-BE49-F238E27FC236}">
                <a16:creationId xmlns:a16="http://schemas.microsoft.com/office/drawing/2014/main" id="{5C84D635-D081-4C42-A025-3EE6E0010642}"/>
              </a:ext>
            </a:extLst>
          </p:cNvPr>
          <p:cNvSpPr/>
          <p:nvPr/>
        </p:nvSpPr>
        <p:spPr>
          <a:xfrm>
            <a:off x="1703388" y="1624013"/>
            <a:ext cx="8856662" cy="40010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Ø"/>
              <a:defRPr/>
            </a:pPr>
            <a:r>
              <a:rPr lang="es-AR" sz="1600" dirty="0">
                <a:latin typeface="+mj-lt"/>
              </a:rPr>
              <a:t>Al importar, carga tributaria:</a:t>
            </a:r>
          </a:p>
          <a:p>
            <a:pPr>
              <a:defRPr/>
            </a:pPr>
            <a:r>
              <a:rPr lang="es-AR" sz="1600" dirty="0">
                <a:latin typeface="+mj-lt"/>
              </a:rPr>
              <a:t> </a:t>
            </a:r>
          </a:p>
          <a:p>
            <a:pPr marL="1252538" indent="-355600">
              <a:buFont typeface="+mj-lt"/>
              <a:buAutoNum type="alphaLcParenR"/>
              <a:defRPr/>
            </a:pPr>
            <a:r>
              <a:rPr lang="es-AR" sz="1600" dirty="0">
                <a:latin typeface="+mj-lt"/>
              </a:rPr>
              <a:t>Derechos de Importación.</a:t>
            </a:r>
          </a:p>
          <a:p>
            <a:pPr marL="1252538" indent="-355600">
              <a:buFont typeface="+mj-lt"/>
              <a:buAutoNum type="alphaLcParenR"/>
              <a:defRPr/>
            </a:pPr>
            <a:r>
              <a:rPr lang="es-AR" sz="1600" dirty="0">
                <a:latin typeface="+mj-lt"/>
              </a:rPr>
              <a:t>Tasa de Estadística.</a:t>
            </a:r>
          </a:p>
          <a:p>
            <a:pPr marL="1252538" indent="-355600">
              <a:buFont typeface="+mj-lt"/>
              <a:buAutoNum type="alphaLcParenR"/>
              <a:defRPr/>
            </a:pPr>
            <a:r>
              <a:rPr lang="es-AR" sz="1600" dirty="0">
                <a:latin typeface="+mj-lt"/>
              </a:rPr>
              <a:t>Impuesto al Valor Agregado (IVA).</a:t>
            </a:r>
          </a:p>
          <a:p>
            <a:pPr marL="1252538" indent="-355600">
              <a:buFont typeface="+mj-lt"/>
              <a:buAutoNum type="alphaLcParenR"/>
              <a:defRPr/>
            </a:pPr>
            <a:r>
              <a:rPr lang="es-AR" sz="1600" dirty="0">
                <a:latin typeface="+mj-lt"/>
              </a:rPr>
              <a:t>Percepción a cuenta del IVA.</a:t>
            </a:r>
          </a:p>
          <a:p>
            <a:pPr marL="1252538" indent="-355600">
              <a:buFont typeface="+mj-lt"/>
              <a:buAutoNum type="alphaLcParenR"/>
              <a:defRPr/>
            </a:pPr>
            <a:r>
              <a:rPr lang="es-AR" sz="1600" dirty="0">
                <a:latin typeface="+mj-lt"/>
              </a:rPr>
              <a:t>Percepción a cuenta de impuesto a las ganancias.</a:t>
            </a:r>
          </a:p>
          <a:p>
            <a:pPr marL="1252538" indent="-355600">
              <a:buFont typeface="+mj-lt"/>
              <a:buAutoNum type="alphaLcParenR"/>
              <a:defRPr/>
            </a:pPr>
            <a:r>
              <a:rPr lang="es-AR" sz="1600" dirty="0">
                <a:latin typeface="+mj-lt"/>
              </a:rPr>
              <a:t>Percepción a cuenta de impuesto sobre los ingresos brutos.</a:t>
            </a:r>
          </a:p>
          <a:p>
            <a:pPr marL="1252538" indent="-355600">
              <a:buFont typeface="+mj-lt"/>
              <a:buAutoNum type="alphaLcParenR"/>
              <a:defRPr/>
            </a:pPr>
            <a:r>
              <a:rPr lang="es-AR" sz="1600" dirty="0">
                <a:latin typeface="+mj-lt"/>
              </a:rPr>
              <a:t>Pago a cuenta Impuesto PAIS</a:t>
            </a:r>
          </a:p>
          <a:p>
            <a:pPr>
              <a:defRPr/>
            </a:pPr>
            <a:r>
              <a:rPr lang="es-AR" sz="1600" dirty="0">
                <a:latin typeface="+mj-lt"/>
              </a:rPr>
              <a:t> 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s-AR" sz="1600" dirty="0">
                <a:latin typeface="+mj-lt"/>
              </a:rPr>
              <a:t>Valor de la Mercadería: Precio pagado o por pagar.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s-AR" sz="1600" dirty="0">
                <a:latin typeface="+mj-lt"/>
              </a:rPr>
              <a:t>Si la operación es entre vinculados, es probable que la DGA haga un análisis más exhaustivo.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endParaRPr lang="es-AR" sz="1600" dirty="0">
              <a:latin typeface="+mj-lt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s-AR" sz="1600" dirty="0">
                <a:latin typeface="+mj-lt"/>
              </a:rPr>
              <a:t>Intervenciones Previas: Se requiere la intervención de un organismo (ejemplo: Alimentos/INAL). </a:t>
            </a:r>
          </a:p>
          <a:p>
            <a:pPr>
              <a:defRPr/>
            </a:pPr>
            <a:r>
              <a:rPr lang="es-AR" sz="1400" dirty="0"/>
              <a:t>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6AA4571889A74F8D506C4818D16A3D" ma:contentTypeVersion="12" ma:contentTypeDescription="Create a new document." ma:contentTypeScope="" ma:versionID="409fd677b209a78d9705074fd61e0575">
  <xsd:schema xmlns:xsd="http://www.w3.org/2001/XMLSchema" xmlns:xs="http://www.w3.org/2001/XMLSchema" xmlns:p="http://schemas.microsoft.com/office/2006/metadata/properties" xmlns:ns3="5e2de7ec-7cea-4b2a-b620-c1e73cb4a403" xmlns:ns4="afef5f8c-6561-465e-8a4d-2248f2215ee0" targetNamespace="http://schemas.microsoft.com/office/2006/metadata/properties" ma:root="true" ma:fieldsID="a79ec3d69cb7acef8994effb2fdeb31e" ns3:_="" ns4:_="">
    <xsd:import namespace="5e2de7ec-7cea-4b2a-b620-c1e73cb4a403"/>
    <xsd:import namespace="afef5f8c-6561-465e-8a4d-2248f2215ee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2de7ec-7cea-4b2a-b620-c1e73cb4a40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ef5f8c-6561-465e-8a4d-2248f2215e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0B72D6E-629D-4B6A-891B-B20F33D895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0653D90-5E17-4CCA-9D3C-62D8C19CB2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e2de7ec-7cea-4b2a-b620-c1e73cb4a403"/>
    <ds:schemaRef ds:uri="afef5f8c-6561-465e-8a4d-2248f2215e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C2F6B5-FFA3-4360-9848-33725C363529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  <ds:schemaRef ds:uri="5e2de7ec-7cea-4b2a-b620-c1e73cb4a403"/>
    <ds:schemaRef ds:uri="http://schemas.microsoft.com/office/2006/documentManagement/types"/>
    <ds:schemaRef ds:uri="http://schemas.openxmlformats.org/package/2006/metadata/core-properties"/>
    <ds:schemaRef ds:uri="afef5f8c-6561-465e-8a4d-2248f2215ee0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2803</TotalTime>
  <Words>1036</Words>
  <Application>Microsoft Office PowerPoint</Application>
  <PresentationFormat>Panorámica</PresentationFormat>
  <Paragraphs>229</Paragraphs>
  <Slides>17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Retrospect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Maiorano</dc:creator>
  <cp:lastModifiedBy>Juan Martin Sanz</cp:lastModifiedBy>
  <cp:revision>62</cp:revision>
  <dcterms:created xsi:type="dcterms:W3CDTF">2020-07-20T20:20:25Z</dcterms:created>
  <dcterms:modified xsi:type="dcterms:W3CDTF">2024-06-04T18:08:08Z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0x0101009F6AA4571889A74F8D506C4818D16A3D</vt:lpwstr>
  </property>
</Properties>
</file>