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4"/>
  </p:sldMasterIdLst>
  <p:notesMasterIdLst>
    <p:notesMasterId r:id="rId13"/>
  </p:notesMasterIdLst>
  <p:sldIdLst>
    <p:sldId id="982" r:id="rId5"/>
    <p:sldId id="973" r:id="rId6"/>
    <p:sldId id="974" r:id="rId7"/>
    <p:sldId id="978" r:id="rId8"/>
    <p:sldId id="975" r:id="rId9"/>
    <p:sldId id="977" r:id="rId10"/>
    <p:sldId id="976" r:id="rId11"/>
    <p:sldId id="28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9974"/>
    <a:srgbClr val="F1B3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121" d="100"/>
          <a:sy n="121" d="100"/>
        </p:scale>
        <p:origin x="-108" y="-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3FB353-5ABE-4F72-850D-E5F99D752BAF}" type="datetimeFigureOut">
              <a:rPr lang="es-AR" smtClean="0"/>
              <a:t>05/06/2024</a:t>
            </a:fld>
            <a:endParaRPr lang="es-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49E796-1B41-4DEF-B331-7D7CE452B3B6}" type="slidenum">
              <a:rPr lang="es-AR" smtClean="0"/>
              <a:t>‹Nº›</a:t>
            </a:fld>
            <a:endParaRPr lang="es-AR"/>
          </a:p>
        </p:txBody>
      </p:sp>
    </p:spTree>
    <p:extLst>
      <p:ext uri="{BB962C8B-B14F-4D97-AF65-F5344CB8AC3E}">
        <p14:creationId xmlns:p14="http://schemas.microsoft.com/office/powerpoint/2010/main" val="3456265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dirty="0"/>
          </a:p>
        </p:txBody>
      </p:sp>
      <p:sp>
        <p:nvSpPr>
          <p:cNvPr id="4" name="Slide Number Placeholder 3"/>
          <p:cNvSpPr>
            <a:spLocks noGrp="1"/>
          </p:cNvSpPr>
          <p:nvPr>
            <p:ph type="sldNum" sz="quarter" idx="5"/>
          </p:nvPr>
        </p:nvSpPr>
        <p:spPr/>
        <p:txBody>
          <a:bodyPr/>
          <a:lstStyle/>
          <a:p>
            <a:fld id="{5B43D19E-BFDB-4C92-8EDD-32EDDA8F41DF}" type="slidenum">
              <a:rPr lang="en-GB" smtClean="0"/>
              <a:pPr/>
              <a:t>1</a:t>
            </a:fld>
            <a:endParaRPr lang="en-GB" dirty="0"/>
          </a:p>
        </p:txBody>
      </p:sp>
    </p:spTree>
    <p:extLst>
      <p:ext uri="{BB962C8B-B14F-4D97-AF65-F5344CB8AC3E}">
        <p14:creationId xmlns:p14="http://schemas.microsoft.com/office/powerpoint/2010/main" val="1607913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3D19E-BFDB-4C92-8EDD-32EDDA8F41DF}" type="slidenum">
              <a:rPr lang="en-GB" smtClean="0">
                <a:solidFill>
                  <a:prstClr val="black"/>
                </a:solidFill>
              </a:rPr>
              <a:pPr/>
              <a:t>2</a:t>
            </a:fld>
            <a:endParaRPr lang="en-GB" dirty="0">
              <a:solidFill>
                <a:prstClr val="black"/>
              </a:solidFill>
            </a:endParaRPr>
          </a:p>
        </p:txBody>
      </p:sp>
    </p:spTree>
    <p:extLst>
      <p:ext uri="{BB962C8B-B14F-4D97-AF65-F5344CB8AC3E}">
        <p14:creationId xmlns:p14="http://schemas.microsoft.com/office/powerpoint/2010/main" val="528158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5B43D19E-BFDB-4C92-8EDD-32EDDA8F41DF}" type="slidenum">
              <a:rPr lang="en-GB" smtClean="0">
                <a:solidFill>
                  <a:prstClr val="black"/>
                </a:solidFill>
              </a:rPr>
              <a:pPr/>
              <a:t>3</a:t>
            </a:fld>
            <a:endParaRPr lang="en-GB" dirty="0">
              <a:solidFill>
                <a:prstClr val="black"/>
              </a:solidFill>
            </a:endParaRPr>
          </a:p>
        </p:txBody>
      </p:sp>
    </p:spTree>
    <p:extLst>
      <p:ext uri="{BB962C8B-B14F-4D97-AF65-F5344CB8AC3E}">
        <p14:creationId xmlns:p14="http://schemas.microsoft.com/office/powerpoint/2010/main" val="537015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5B43D19E-BFDB-4C92-8EDD-32EDDA8F41DF}" type="slidenum">
              <a:rPr lang="en-GB" smtClean="0">
                <a:solidFill>
                  <a:prstClr val="black"/>
                </a:solidFill>
              </a:rPr>
              <a:pPr/>
              <a:t>4</a:t>
            </a:fld>
            <a:endParaRPr lang="en-GB" dirty="0">
              <a:solidFill>
                <a:prstClr val="black"/>
              </a:solidFill>
            </a:endParaRPr>
          </a:p>
        </p:txBody>
      </p:sp>
    </p:spTree>
    <p:extLst>
      <p:ext uri="{BB962C8B-B14F-4D97-AF65-F5344CB8AC3E}">
        <p14:creationId xmlns:p14="http://schemas.microsoft.com/office/powerpoint/2010/main" val="1814356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5B43D19E-BFDB-4C92-8EDD-32EDDA8F41DF}" type="slidenum">
              <a:rPr lang="en-GB" smtClean="0">
                <a:solidFill>
                  <a:prstClr val="black"/>
                </a:solidFill>
              </a:rPr>
              <a:pPr/>
              <a:t>5</a:t>
            </a:fld>
            <a:endParaRPr lang="en-GB" dirty="0">
              <a:solidFill>
                <a:prstClr val="black"/>
              </a:solidFill>
            </a:endParaRPr>
          </a:p>
        </p:txBody>
      </p:sp>
    </p:spTree>
    <p:extLst>
      <p:ext uri="{BB962C8B-B14F-4D97-AF65-F5344CB8AC3E}">
        <p14:creationId xmlns:p14="http://schemas.microsoft.com/office/powerpoint/2010/main" val="2145464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5B43D19E-BFDB-4C92-8EDD-32EDDA8F41DF}" type="slidenum">
              <a:rPr lang="en-GB" smtClean="0">
                <a:solidFill>
                  <a:prstClr val="black"/>
                </a:solidFill>
              </a:rPr>
              <a:pPr/>
              <a:t>6</a:t>
            </a:fld>
            <a:endParaRPr lang="en-GB" dirty="0">
              <a:solidFill>
                <a:prstClr val="black"/>
              </a:solidFill>
            </a:endParaRPr>
          </a:p>
        </p:txBody>
      </p:sp>
    </p:spTree>
    <p:extLst>
      <p:ext uri="{BB962C8B-B14F-4D97-AF65-F5344CB8AC3E}">
        <p14:creationId xmlns:p14="http://schemas.microsoft.com/office/powerpoint/2010/main" val="565559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5B43D19E-BFDB-4C92-8EDD-32EDDA8F41DF}" type="slidenum">
              <a:rPr lang="en-GB" smtClean="0">
                <a:solidFill>
                  <a:prstClr val="black"/>
                </a:solidFill>
              </a:rPr>
              <a:pPr/>
              <a:t>7</a:t>
            </a:fld>
            <a:endParaRPr lang="en-GB" dirty="0">
              <a:solidFill>
                <a:prstClr val="black"/>
              </a:solidFill>
            </a:endParaRPr>
          </a:p>
        </p:txBody>
      </p:sp>
    </p:spTree>
    <p:extLst>
      <p:ext uri="{BB962C8B-B14F-4D97-AF65-F5344CB8AC3E}">
        <p14:creationId xmlns:p14="http://schemas.microsoft.com/office/powerpoint/2010/main" val="2668399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dirty="0"/>
          </a:p>
        </p:txBody>
      </p:sp>
      <p:sp>
        <p:nvSpPr>
          <p:cNvPr id="4" name="Date Placeholder 3"/>
          <p:cNvSpPr>
            <a:spLocks noGrp="1"/>
          </p:cNvSpPr>
          <p:nvPr>
            <p:ph type="dt" idx="1"/>
          </p:nvPr>
        </p:nvSpPr>
        <p:spPr/>
        <p:txBody>
          <a:bodyPr/>
          <a:lstStyle/>
          <a:p>
            <a:fld id="{9FE49DAC-8CA0-44C0-B87E-9562CDB9D6C6}" type="datetime3">
              <a:rPr lang="en-GB" smtClean="0"/>
              <a:pPr/>
              <a:t>5 June, 2024</a:t>
            </a:fld>
            <a:endParaRPr lang="en-GB" dirty="0"/>
          </a:p>
        </p:txBody>
      </p:sp>
      <p:sp>
        <p:nvSpPr>
          <p:cNvPr id="5" name="Slide Number Placeholder 4"/>
          <p:cNvSpPr>
            <a:spLocks noGrp="1"/>
          </p:cNvSpPr>
          <p:nvPr>
            <p:ph type="sldNum" sz="quarter" idx="5"/>
          </p:nvPr>
        </p:nvSpPr>
        <p:spPr/>
        <p:txBody>
          <a:bodyPr/>
          <a:lstStyle/>
          <a:p>
            <a:fld id="{5B43D19E-BFDB-4C92-8EDD-32EDDA8F41DF}" type="slidenum">
              <a:rPr lang="en-GB" smtClean="0"/>
              <a:pPr/>
              <a:t>8</a:t>
            </a:fld>
            <a:endParaRPr lang="en-GB" dirty="0"/>
          </a:p>
        </p:txBody>
      </p:sp>
    </p:spTree>
    <p:extLst>
      <p:ext uri="{BB962C8B-B14F-4D97-AF65-F5344CB8AC3E}">
        <p14:creationId xmlns:p14="http://schemas.microsoft.com/office/powerpoint/2010/main" val="910115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33EC61-A8F8-44B1-8D8A-A3961B550AB6}" type="datetimeFigureOut">
              <a:rPr lang="es-AR" smtClean="0"/>
              <a:t>05/06/2024</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7D92BC9-F944-47B0-BD7D-C03665C0DEEA}" type="slidenum">
              <a:rPr lang="es-AR" smtClean="0"/>
              <a:t>‹Nº›</a:t>
            </a:fld>
            <a:endParaRPr lang="es-A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0028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33EC61-A8F8-44B1-8D8A-A3961B550AB6}" type="datetimeFigureOut">
              <a:rPr lang="es-AR" smtClean="0"/>
              <a:t>05/06/2024</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7D92BC9-F944-47B0-BD7D-C03665C0DEEA}" type="slidenum">
              <a:rPr lang="es-AR" smtClean="0"/>
              <a:t>‹Nº›</a:t>
            </a:fld>
            <a:endParaRPr lang="es-AR"/>
          </a:p>
        </p:txBody>
      </p:sp>
    </p:spTree>
    <p:extLst>
      <p:ext uri="{BB962C8B-B14F-4D97-AF65-F5344CB8AC3E}">
        <p14:creationId xmlns:p14="http://schemas.microsoft.com/office/powerpoint/2010/main" val="3552001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33EC61-A8F8-44B1-8D8A-A3961B550AB6}" type="datetimeFigureOut">
              <a:rPr lang="es-AR" smtClean="0"/>
              <a:t>05/06/2024</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7D92BC9-F944-47B0-BD7D-C03665C0DEEA}" type="slidenum">
              <a:rPr lang="es-AR" smtClean="0"/>
              <a:t>‹Nº›</a:t>
            </a:fld>
            <a:endParaRPr lang="es-AR"/>
          </a:p>
        </p:txBody>
      </p:sp>
    </p:spTree>
    <p:extLst>
      <p:ext uri="{BB962C8B-B14F-4D97-AF65-F5344CB8AC3E}">
        <p14:creationId xmlns:p14="http://schemas.microsoft.com/office/powerpoint/2010/main" val="2893198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Standard slide_Quote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FF607F99-5C2B-4FC6-A3DF-23E011C84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45952" y="6327648"/>
            <a:ext cx="536672" cy="411480"/>
          </a:xfrm>
          <a:prstGeom prst="rect">
            <a:avLst/>
          </a:prstGeom>
        </p:spPr>
      </p:pic>
      <p:sp>
        <p:nvSpPr>
          <p:cNvPr id="2" name="Date Placeholder 1">
            <a:extLst>
              <a:ext uri="{FF2B5EF4-FFF2-40B4-BE49-F238E27FC236}">
                <a16:creationId xmlns:a16="http://schemas.microsoft.com/office/drawing/2014/main" xmlns="" id="{B8A3025C-3438-4F2B-8F2C-C1B75E95834B}"/>
              </a:ext>
            </a:extLst>
          </p:cNvPr>
          <p:cNvSpPr>
            <a:spLocks noGrp="1"/>
          </p:cNvSpPr>
          <p:nvPr>
            <p:ph type="dt" sz="half" idx="10"/>
          </p:nvPr>
        </p:nvSpPr>
        <p:spPr/>
        <p:txBody>
          <a:bodyPr/>
          <a:lstStyle/>
          <a:p>
            <a:fld id="{CAE98AB9-6E37-47C1-9D85-4203001C89FC}" type="datetime3">
              <a:rPr lang="en-US" smtClean="0"/>
              <a:t>5 June 2024</a:t>
            </a:fld>
            <a:endParaRPr lang="en-IN" dirty="0"/>
          </a:p>
        </p:txBody>
      </p:sp>
      <p:sp>
        <p:nvSpPr>
          <p:cNvPr id="3" name="Footer Placeholder 2">
            <a:extLst>
              <a:ext uri="{FF2B5EF4-FFF2-40B4-BE49-F238E27FC236}">
                <a16:creationId xmlns:a16="http://schemas.microsoft.com/office/drawing/2014/main" xmlns="" id="{464889EE-A272-4972-94F8-C2BB4522732C}"/>
              </a:ext>
            </a:extLst>
          </p:cNvPr>
          <p:cNvSpPr>
            <a:spLocks noGrp="1"/>
          </p:cNvSpPr>
          <p:nvPr>
            <p:ph type="ftr" sz="quarter" idx="11"/>
          </p:nvPr>
        </p:nvSpPr>
        <p:spPr/>
        <p:txBody>
          <a:bodyPr/>
          <a:lstStyle/>
          <a:p>
            <a:r>
              <a:rPr lang="en-IN"/>
              <a:t>Presentation title</a:t>
            </a:r>
            <a:endParaRPr lang="en-IN" dirty="0"/>
          </a:p>
        </p:txBody>
      </p:sp>
      <p:sp>
        <p:nvSpPr>
          <p:cNvPr id="5" name="Slide Number Placeholder 4">
            <a:extLst>
              <a:ext uri="{FF2B5EF4-FFF2-40B4-BE49-F238E27FC236}">
                <a16:creationId xmlns:a16="http://schemas.microsoft.com/office/drawing/2014/main" xmlns="" id="{F997A7D4-D39D-42B7-9480-78FE2F6F90D3}"/>
              </a:ext>
            </a:extLst>
          </p:cNvPr>
          <p:cNvSpPr>
            <a:spLocks noGrp="1"/>
          </p:cNvSpPr>
          <p:nvPr>
            <p:ph type="sldNum" sz="quarter" idx="12"/>
          </p:nvPr>
        </p:nvSpPr>
        <p:spPr>
          <a:xfrm>
            <a:off x="609601" y="6516456"/>
            <a:ext cx="884088" cy="180000"/>
          </a:xfrm>
          <a:prstGeom prst="rect">
            <a:avLst/>
          </a:prstGeom>
        </p:spPr>
        <p:txBody>
          <a:bodyPr/>
          <a:lstStyle/>
          <a:p>
            <a:r>
              <a:rPr lang="en-GB"/>
              <a:t>Page </a:t>
            </a:r>
            <a:fld id="{F1BC30E3-FFE5-4B91-AA19-87A149EBB9EE}" type="slidenum">
              <a:rPr smtClean="0"/>
              <a:pPr/>
              <a:t>‹Nº›</a:t>
            </a:fld>
            <a:endParaRPr dirty="0"/>
          </a:p>
        </p:txBody>
      </p:sp>
    </p:spTree>
    <p:extLst>
      <p:ext uri="{BB962C8B-B14F-4D97-AF65-F5344CB8AC3E}">
        <p14:creationId xmlns:p14="http://schemas.microsoft.com/office/powerpoint/2010/main" val="34415146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ontents">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bwMode="gray">
          <a:xfrm>
            <a:off x="750982" y="158644"/>
            <a:ext cx="10690840" cy="1858546"/>
          </a:xfrm>
          <a:prstGeom prst="rect">
            <a:avLst/>
          </a:prstGeom>
        </p:spPr>
      </p:pic>
      <p:sp>
        <p:nvSpPr>
          <p:cNvPr id="3" name="Footer Placeholder 5"/>
          <p:cNvSpPr>
            <a:spLocks noGrp="1"/>
          </p:cNvSpPr>
          <p:nvPr>
            <p:ph type="ftr" sz="quarter" idx="11"/>
          </p:nvPr>
        </p:nvSpPr>
        <p:spPr bwMode="gray">
          <a:xfrm>
            <a:off x="4114092" y="6421239"/>
            <a:ext cx="3506056" cy="201168"/>
          </a:xfrm>
          <a:prstGeom prst="rect">
            <a:avLst/>
          </a:prstGeom>
        </p:spPr>
        <p:txBody>
          <a:bodyPr vert="horz" lIns="0" tIns="0" rIns="0" bIns="0" rtlCol="0" anchor="ctr" anchorCtr="0">
            <a:noAutofit/>
          </a:bodyPr>
          <a:lstStyle>
            <a:lvl1pPr>
              <a:defRPr lang="en-IN" sz="1099" smtClean="0">
                <a:solidFill>
                  <a:schemeClr val="tx2"/>
                </a:solidFill>
                <a:latin typeface="Arial" panose="020B0604020202020204" pitchFamily="34" charset="0"/>
              </a:defRPr>
            </a:lvl1pPr>
          </a:lstStyle>
          <a:p>
            <a:r>
              <a:rPr lang="es-AR" dirty="0">
                <a:solidFill>
                  <a:srgbClr val="FFFFFF"/>
                </a:solidFill>
              </a:rPr>
              <a:t>Restricciones Cambiarias – Personal Expatriado</a:t>
            </a:r>
            <a:endParaRPr lang="en-IN" dirty="0">
              <a:solidFill>
                <a:srgbClr val="FFFFFF"/>
              </a:solidFill>
            </a:endParaRPr>
          </a:p>
        </p:txBody>
      </p:sp>
      <p:sp>
        <p:nvSpPr>
          <p:cNvPr id="16" name="Rectangle 15"/>
          <p:cNvSpPr/>
          <p:nvPr userDrawn="1"/>
        </p:nvSpPr>
        <p:spPr bwMode="gray">
          <a:xfrm>
            <a:off x="750982" y="1222354"/>
            <a:ext cx="6313795" cy="73852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199" dirty="0">
              <a:solidFill>
                <a:schemeClr val="tx1"/>
              </a:solidFill>
            </a:endParaRPr>
          </a:p>
        </p:txBody>
      </p:sp>
      <p:sp>
        <p:nvSpPr>
          <p:cNvPr id="2" name="Title 1"/>
          <p:cNvSpPr>
            <a:spLocks noGrp="1"/>
          </p:cNvSpPr>
          <p:nvPr>
            <p:ph type="title"/>
          </p:nvPr>
        </p:nvSpPr>
        <p:spPr bwMode="gray">
          <a:xfrm>
            <a:off x="1315001" y="933828"/>
            <a:ext cx="9109181" cy="860400"/>
          </a:xfrm>
        </p:spPr>
        <p:txBody>
          <a:bodyPr/>
          <a:lstStyle>
            <a:lvl1pPr>
              <a:defRPr>
                <a:solidFill>
                  <a:srgbClr val="333333"/>
                </a:solidFill>
              </a:defRPr>
            </a:lvl1pPr>
          </a:lstStyle>
          <a:p>
            <a:r>
              <a:rPr lang="en-US" dirty="0"/>
              <a:t>Click to edit Master title style</a:t>
            </a:r>
            <a:endParaRPr lang="en-IN" dirty="0"/>
          </a:p>
        </p:txBody>
      </p:sp>
      <p:grpSp>
        <p:nvGrpSpPr>
          <p:cNvPr id="13" name="Group 12"/>
          <p:cNvGrpSpPr/>
          <p:nvPr userDrawn="1"/>
        </p:nvGrpSpPr>
        <p:grpSpPr bwMode="gray">
          <a:xfrm>
            <a:off x="342029" y="284498"/>
            <a:ext cx="11507943" cy="792000"/>
            <a:chOff x="342207" y="284498"/>
            <a:chExt cx="11513937" cy="792000"/>
          </a:xfrm>
        </p:grpSpPr>
        <p:grpSp>
          <p:nvGrpSpPr>
            <p:cNvPr id="14" name="Group 13"/>
            <p:cNvGrpSpPr/>
            <p:nvPr userDrawn="1"/>
          </p:nvGrpSpPr>
          <p:grpSpPr bwMode="gray">
            <a:xfrm>
              <a:off x="342207" y="284498"/>
              <a:ext cx="792000" cy="792000"/>
              <a:chOff x="342207" y="284498"/>
              <a:chExt cx="792000" cy="792000"/>
            </a:xfrm>
          </p:grpSpPr>
          <p:sp>
            <p:nvSpPr>
              <p:cNvPr id="20" name="Oval 19">
                <a:hlinkClick r:id="" action="ppaction://hlinkshowjump?jump=previousslide"/>
              </p:cNvPr>
              <p:cNvSpPr>
                <a:spLocks noChangeAspect="1"/>
              </p:cNvSpPr>
              <p:nvPr userDrawn="1"/>
            </p:nvSpPr>
            <p:spPr bwMode="gray">
              <a:xfrm flipH="1">
                <a:off x="342207" y="284498"/>
                <a:ext cx="792000" cy="792000"/>
              </a:xfrm>
              <a:prstGeom prst="ellipse">
                <a:avLst/>
              </a:prstGeom>
              <a:solidFill>
                <a:schemeClr val="tx2"/>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199" dirty="0">
                  <a:solidFill>
                    <a:schemeClr val="tx1"/>
                  </a:solidFill>
                </a:endParaRPr>
              </a:p>
            </p:txBody>
          </p:sp>
          <p:sp>
            <p:nvSpPr>
              <p:cNvPr id="21" name="Isosceles Triangle 20">
                <a:hlinkClick r:id="" action="ppaction://hlinkshowjump?jump=previousslide"/>
              </p:cNvPr>
              <p:cNvSpPr/>
              <p:nvPr userDrawn="1"/>
            </p:nvSpPr>
            <p:spPr bwMode="gray">
              <a:xfrm rot="16200000">
                <a:off x="519685" y="548584"/>
                <a:ext cx="351442" cy="263828"/>
              </a:xfrm>
              <a:prstGeom prst="triangl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199" dirty="0">
                  <a:solidFill>
                    <a:schemeClr val="tx1"/>
                  </a:solidFill>
                </a:endParaRPr>
              </a:p>
            </p:txBody>
          </p:sp>
        </p:grpSp>
        <p:grpSp>
          <p:nvGrpSpPr>
            <p:cNvPr id="17" name="Group 16"/>
            <p:cNvGrpSpPr/>
            <p:nvPr userDrawn="1"/>
          </p:nvGrpSpPr>
          <p:grpSpPr bwMode="gray">
            <a:xfrm flipH="1">
              <a:off x="11064144" y="284498"/>
              <a:ext cx="792000" cy="792000"/>
              <a:chOff x="342207" y="284498"/>
              <a:chExt cx="792000" cy="792000"/>
            </a:xfrm>
          </p:grpSpPr>
          <p:sp>
            <p:nvSpPr>
              <p:cNvPr id="18" name="Oval 17">
                <a:hlinkClick r:id="" action="ppaction://hlinkshowjump?jump=nextslide"/>
              </p:cNvPr>
              <p:cNvSpPr>
                <a:spLocks noChangeAspect="1"/>
              </p:cNvSpPr>
              <p:nvPr userDrawn="1"/>
            </p:nvSpPr>
            <p:spPr bwMode="gray">
              <a:xfrm flipH="1">
                <a:off x="342207" y="284498"/>
                <a:ext cx="792000" cy="792000"/>
              </a:xfrm>
              <a:prstGeom prst="ellipse">
                <a:avLst/>
              </a:prstGeom>
              <a:solidFill>
                <a:schemeClr val="tx2"/>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199" dirty="0">
                  <a:solidFill>
                    <a:schemeClr val="tx1"/>
                  </a:solidFill>
                </a:endParaRPr>
              </a:p>
            </p:txBody>
          </p:sp>
          <p:sp>
            <p:nvSpPr>
              <p:cNvPr id="19" name="Isosceles Triangle 18">
                <a:hlinkClick r:id="" action="ppaction://hlinkshowjump?jump=nextslide"/>
              </p:cNvPr>
              <p:cNvSpPr/>
              <p:nvPr userDrawn="1"/>
            </p:nvSpPr>
            <p:spPr bwMode="gray">
              <a:xfrm rot="16200000">
                <a:off x="519685" y="548584"/>
                <a:ext cx="351442" cy="263828"/>
              </a:xfrm>
              <a:prstGeom prst="triangl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199" dirty="0">
                  <a:solidFill>
                    <a:schemeClr val="tx1"/>
                  </a:solidFill>
                </a:endParaRPr>
              </a:p>
            </p:txBody>
          </p:sp>
        </p:grpSp>
      </p:grpSp>
    </p:spTree>
    <p:extLst>
      <p:ext uri="{BB962C8B-B14F-4D97-AF65-F5344CB8AC3E}">
        <p14:creationId xmlns:p14="http://schemas.microsoft.com/office/powerpoint/2010/main" val="1369061940"/>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Executive summary">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a:t>Click to edit Master title style</a:t>
            </a:r>
            <a:endParaRPr lang="en-IN" dirty="0"/>
          </a:p>
        </p:txBody>
      </p:sp>
      <p:sp>
        <p:nvSpPr>
          <p:cNvPr id="3" name="Footer Placeholder 5"/>
          <p:cNvSpPr>
            <a:spLocks noGrp="1"/>
          </p:cNvSpPr>
          <p:nvPr>
            <p:ph type="ftr" sz="quarter" idx="11"/>
          </p:nvPr>
        </p:nvSpPr>
        <p:spPr bwMode="gray">
          <a:xfrm>
            <a:off x="4114093" y="6421239"/>
            <a:ext cx="3506056" cy="201168"/>
          </a:xfrm>
          <a:prstGeom prst="rect">
            <a:avLst/>
          </a:prstGeom>
        </p:spPr>
        <p:txBody>
          <a:bodyPr vert="horz" lIns="0" tIns="0" rIns="0" bIns="0" rtlCol="0" anchor="ctr" anchorCtr="0">
            <a:noAutofit/>
          </a:bodyPr>
          <a:lstStyle>
            <a:lvl1pPr>
              <a:defRPr lang="en-IN" sz="1099" smtClean="0">
                <a:solidFill>
                  <a:schemeClr val="tx2"/>
                </a:solidFill>
                <a:latin typeface="Arial" panose="020B0604020202020204" pitchFamily="34" charset="0"/>
              </a:defRPr>
            </a:lvl1pPr>
          </a:lstStyle>
          <a:p>
            <a:r>
              <a:rPr lang="en-IN" dirty="0">
                <a:solidFill>
                  <a:srgbClr val="FFFFFF"/>
                </a:solidFill>
              </a:rPr>
              <a:t>Executive summary</a:t>
            </a:r>
          </a:p>
        </p:txBody>
      </p:sp>
      <p:sp>
        <p:nvSpPr>
          <p:cNvPr id="4" name="Text Placeholder 2"/>
          <p:cNvSpPr>
            <a:spLocks noGrp="1"/>
          </p:cNvSpPr>
          <p:nvPr>
            <p:ph idx="1"/>
          </p:nvPr>
        </p:nvSpPr>
        <p:spPr bwMode="gray">
          <a:xfrm>
            <a:off x="923444" y="1366786"/>
            <a:ext cx="10341014" cy="4662000"/>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14" name="Group 13"/>
          <p:cNvGrpSpPr/>
          <p:nvPr userDrawn="1"/>
        </p:nvGrpSpPr>
        <p:grpSpPr bwMode="gray">
          <a:xfrm>
            <a:off x="342029" y="284498"/>
            <a:ext cx="791588" cy="792000"/>
            <a:chOff x="342207" y="284498"/>
            <a:chExt cx="792000" cy="792000"/>
          </a:xfrm>
        </p:grpSpPr>
        <p:sp>
          <p:nvSpPr>
            <p:cNvPr id="18" name="Oval 17">
              <a:hlinkClick r:id="" action="ppaction://hlinkshowjump?jump=previousslide"/>
            </p:cNvPr>
            <p:cNvSpPr>
              <a:spLocks noChangeAspect="1"/>
            </p:cNvSpPr>
            <p:nvPr userDrawn="1"/>
          </p:nvSpPr>
          <p:spPr bwMode="gray">
            <a:xfrm flipH="1">
              <a:off x="342207" y="284498"/>
              <a:ext cx="792000" cy="792000"/>
            </a:xfrm>
            <a:prstGeom prst="ellipse">
              <a:avLst/>
            </a:prstGeom>
            <a:solidFill>
              <a:schemeClr val="tx2"/>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199" dirty="0">
                <a:solidFill>
                  <a:schemeClr val="tx1"/>
                </a:solidFill>
              </a:endParaRPr>
            </a:p>
          </p:txBody>
        </p:sp>
        <p:sp>
          <p:nvSpPr>
            <p:cNvPr id="19" name="Isosceles Triangle 18">
              <a:hlinkClick r:id="" action="ppaction://hlinkshowjump?jump=previousslide"/>
            </p:cNvPr>
            <p:cNvSpPr/>
            <p:nvPr userDrawn="1"/>
          </p:nvSpPr>
          <p:spPr bwMode="gray">
            <a:xfrm rot="16200000">
              <a:off x="519685" y="548584"/>
              <a:ext cx="351442" cy="263828"/>
            </a:xfrm>
            <a:prstGeom prst="triangl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199" dirty="0">
                <a:solidFill>
                  <a:schemeClr val="tx1"/>
                </a:solidFill>
              </a:endParaRPr>
            </a:p>
          </p:txBody>
        </p:sp>
      </p:grpSp>
      <p:grpSp>
        <p:nvGrpSpPr>
          <p:cNvPr id="15" name="Group 14"/>
          <p:cNvGrpSpPr/>
          <p:nvPr userDrawn="1"/>
        </p:nvGrpSpPr>
        <p:grpSpPr bwMode="gray">
          <a:xfrm flipH="1">
            <a:off x="11058384" y="284498"/>
            <a:ext cx="791588" cy="792000"/>
            <a:chOff x="342207" y="284498"/>
            <a:chExt cx="792000" cy="792000"/>
          </a:xfrm>
        </p:grpSpPr>
        <p:sp>
          <p:nvSpPr>
            <p:cNvPr id="16" name="Oval 15">
              <a:hlinkClick r:id="" action="ppaction://hlinkshowjump?jump=nextslide"/>
            </p:cNvPr>
            <p:cNvSpPr>
              <a:spLocks noChangeAspect="1"/>
            </p:cNvSpPr>
            <p:nvPr userDrawn="1"/>
          </p:nvSpPr>
          <p:spPr bwMode="gray">
            <a:xfrm flipH="1">
              <a:off x="342207" y="284498"/>
              <a:ext cx="792000" cy="792000"/>
            </a:xfrm>
            <a:prstGeom prst="ellipse">
              <a:avLst/>
            </a:prstGeom>
            <a:solidFill>
              <a:schemeClr val="tx2"/>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199" dirty="0">
                <a:solidFill>
                  <a:schemeClr val="tx1"/>
                </a:solidFill>
              </a:endParaRPr>
            </a:p>
          </p:txBody>
        </p:sp>
        <p:sp>
          <p:nvSpPr>
            <p:cNvPr id="17" name="Isosceles Triangle 16">
              <a:hlinkClick r:id="" action="ppaction://hlinkshowjump?jump=nextslide"/>
            </p:cNvPr>
            <p:cNvSpPr/>
            <p:nvPr userDrawn="1"/>
          </p:nvSpPr>
          <p:spPr bwMode="gray">
            <a:xfrm rot="16200000">
              <a:off x="519685" y="548584"/>
              <a:ext cx="351442" cy="263828"/>
            </a:xfrm>
            <a:prstGeom prst="triangl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sz="1199" dirty="0">
                <a:solidFill>
                  <a:schemeClr val="tx1"/>
                </a:solidFill>
              </a:endParaRPr>
            </a:p>
          </p:txBody>
        </p:sp>
      </p:grpSp>
    </p:spTree>
    <p:extLst>
      <p:ext uri="{BB962C8B-B14F-4D97-AF65-F5344CB8AC3E}">
        <p14:creationId xmlns:p14="http://schemas.microsoft.com/office/powerpoint/2010/main" val="1409528629"/>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1" y="294200"/>
            <a:ext cx="10972800" cy="590400"/>
          </a:xfrm>
        </p:spPr>
        <p:txBody>
          <a:bodyPr/>
          <a:lstStyle>
            <a:lvl1pPr>
              <a:defRPr sz="2400">
                <a:solidFill>
                  <a:schemeClr val="bg1"/>
                </a:solidFill>
              </a:defRPr>
            </a:lvl1pPr>
          </a:lstStyle>
          <a:p>
            <a:r>
              <a:rPr lang="en-US" dirty="0"/>
              <a:t>Click to edit Master title style</a:t>
            </a:r>
            <a:endParaRPr lang="en-GB" dirty="0"/>
          </a:p>
        </p:txBody>
      </p:sp>
      <p:sp>
        <p:nvSpPr>
          <p:cNvPr id="6" name="Line 10">
            <a:extLst>
              <a:ext uri="{FF2B5EF4-FFF2-40B4-BE49-F238E27FC236}">
                <a16:creationId xmlns:a16="http://schemas.microsoft.com/office/drawing/2014/main" xmlns="" id="{70E64C6A-78AE-4547-94F4-A7E658DB2EFB}"/>
              </a:ext>
            </a:extLst>
          </p:cNvPr>
          <p:cNvSpPr>
            <a:spLocks noChangeShapeType="1"/>
          </p:cNvSpPr>
          <p:nvPr userDrawn="1"/>
        </p:nvSpPr>
        <p:spPr bwMode="auto">
          <a:xfrm>
            <a:off x="609602" y="907750"/>
            <a:ext cx="11011709"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chemeClr val="bg1"/>
              </a:solidFill>
            </a:endParaRPr>
          </a:p>
        </p:txBody>
      </p:sp>
      <p:sp>
        <p:nvSpPr>
          <p:cNvPr id="7" name="Slide Number Placeholder 6">
            <a:extLst>
              <a:ext uri="{FF2B5EF4-FFF2-40B4-BE49-F238E27FC236}">
                <a16:creationId xmlns:a16="http://schemas.microsoft.com/office/drawing/2014/main" xmlns="" id="{DC0E1552-BF13-453D-A76C-3B49D9C85708}"/>
              </a:ext>
            </a:extLst>
          </p:cNvPr>
          <p:cNvSpPr>
            <a:spLocks noGrp="1"/>
          </p:cNvSpPr>
          <p:nvPr>
            <p:ph type="sldNum" sz="quarter" idx="12"/>
          </p:nvPr>
        </p:nvSpPr>
        <p:spPr>
          <a:xfrm>
            <a:off x="609601" y="6516456"/>
            <a:ext cx="884088" cy="180000"/>
          </a:xfrm>
          <a:prstGeom prst="rect">
            <a:avLst/>
          </a:prstGeom>
        </p:spPr>
        <p:txBody>
          <a:bodyPr/>
          <a:lstStyle/>
          <a:p>
            <a:r>
              <a:rPr lang="en-GB"/>
              <a:t>Page </a:t>
            </a:r>
            <a:fld id="{F1BC30E3-FFE5-4B91-AA19-87A149EBB9EE}" type="slidenum">
              <a:rPr smtClean="0"/>
              <a:pPr/>
              <a:t>‹Nº›</a:t>
            </a:fld>
            <a:endParaRPr dirty="0"/>
          </a:p>
        </p:txBody>
      </p:sp>
      <p:sp>
        <p:nvSpPr>
          <p:cNvPr id="8" name="Text Placeholder 2">
            <a:extLst>
              <a:ext uri="{FF2B5EF4-FFF2-40B4-BE49-F238E27FC236}">
                <a16:creationId xmlns:a16="http://schemas.microsoft.com/office/drawing/2014/main" xmlns="" id="{0FC3EC46-D295-425C-8ED2-70D3C94626A0}"/>
              </a:ext>
            </a:extLst>
          </p:cNvPr>
          <p:cNvSpPr>
            <a:spLocks noGrp="1"/>
          </p:cNvSpPr>
          <p:nvPr>
            <p:ph idx="1"/>
          </p:nvPr>
        </p:nvSpPr>
        <p:spPr>
          <a:xfrm>
            <a:off x="609601" y="1137920"/>
            <a:ext cx="10972800" cy="4947920"/>
          </a:xfrm>
          <a:prstGeom prst="rect">
            <a:avLst/>
          </a:prstGeom>
        </p:spPr>
        <p:txBody>
          <a:bodyPr vert="horz" lIns="0" tIns="0" rIns="0" bIns="0" rtlCol="0" anchor="t" anchorCtr="0">
            <a:noAutofit/>
          </a:bodyPr>
          <a:lstStyle>
            <a:lvl1pPr>
              <a:defRPr sz="2000"/>
            </a:lvl1pPr>
            <a:lvl2pPr>
              <a:defRPr sz="1800"/>
            </a:lvl2pPr>
            <a:lvl3pPr>
              <a:defRPr sz="1600"/>
            </a:lvl3pPr>
            <a:lvl4pPr>
              <a:defRPr sz="1400"/>
            </a:lvl4pPr>
            <a:lvl5pPr>
              <a:defRPr sz="1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73335893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33EC61-A8F8-44B1-8D8A-A3961B550AB6}" type="datetimeFigureOut">
              <a:rPr lang="es-AR" smtClean="0"/>
              <a:t>05/06/2024</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7D92BC9-F944-47B0-BD7D-C03665C0DEEA}" type="slidenum">
              <a:rPr lang="es-AR" smtClean="0"/>
              <a:t>‹Nº›</a:t>
            </a:fld>
            <a:endParaRPr lang="es-AR"/>
          </a:p>
        </p:txBody>
      </p:sp>
    </p:spTree>
    <p:extLst>
      <p:ext uri="{BB962C8B-B14F-4D97-AF65-F5344CB8AC3E}">
        <p14:creationId xmlns:p14="http://schemas.microsoft.com/office/powerpoint/2010/main" val="1744574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33EC61-A8F8-44B1-8D8A-A3961B550AB6}" type="datetimeFigureOut">
              <a:rPr lang="es-AR" smtClean="0"/>
              <a:t>05/06/2024</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7D92BC9-F944-47B0-BD7D-C03665C0DEEA}" type="slidenum">
              <a:rPr lang="es-AR" smtClean="0"/>
              <a:t>‹Nº›</a:t>
            </a:fld>
            <a:endParaRPr lang="es-A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0303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33EC61-A8F8-44B1-8D8A-A3961B550AB6}" type="datetimeFigureOut">
              <a:rPr lang="es-AR" smtClean="0"/>
              <a:t>05/06/2024</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27D92BC9-F944-47B0-BD7D-C03665C0DEEA}" type="slidenum">
              <a:rPr lang="es-AR" smtClean="0"/>
              <a:t>‹Nº›</a:t>
            </a:fld>
            <a:endParaRPr lang="es-AR"/>
          </a:p>
        </p:txBody>
      </p:sp>
    </p:spTree>
    <p:extLst>
      <p:ext uri="{BB962C8B-B14F-4D97-AF65-F5344CB8AC3E}">
        <p14:creationId xmlns:p14="http://schemas.microsoft.com/office/powerpoint/2010/main" val="3142321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33EC61-A8F8-44B1-8D8A-A3961B550AB6}" type="datetimeFigureOut">
              <a:rPr lang="es-AR" smtClean="0"/>
              <a:t>05/06/2024</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27D92BC9-F944-47B0-BD7D-C03665C0DEEA}" type="slidenum">
              <a:rPr lang="es-AR" smtClean="0"/>
              <a:t>‹Nº›</a:t>
            </a:fld>
            <a:endParaRPr lang="es-AR"/>
          </a:p>
        </p:txBody>
      </p:sp>
    </p:spTree>
    <p:extLst>
      <p:ext uri="{BB962C8B-B14F-4D97-AF65-F5344CB8AC3E}">
        <p14:creationId xmlns:p14="http://schemas.microsoft.com/office/powerpoint/2010/main" val="432158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33EC61-A8F8-44B1-8D8A-A3961B550AB6}" type="datetimeFigureOut">
              <a:rPr lang="es-AR" smtClean="0"/>
              <a:t>05/06/2024</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27D92BC9-F944-47B0-BD7D-C03665C0DEEA}" type="slidenum">
              <a:rPr lang="es-AR" smtClean="0"/>
              <a:t>‹Nº›</a:t>
            </a:fld>
            <a:endParaRPr lang="es-AR"/>
          </a:p>
        </p:txBody>
      </p:sp>
    </p:spTree>
    <p:extLst>
      <p:ext uri="{BB962C8B-B14F-4D97-AF65-F5344CB8AC3E}">
        <p14:creationId xmlns:p14="http://schemas.microsoft.com/office/powerpoint/2010/main" val="3857419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533EC61-A8F8-44B1-8D8A-A3961B550AB6}" type="datetimeFigureOut">
              <a:rPr lang="es-AR" smtClean="0"/>
              <a:t>05/06/2024</a:t>
            </a:fld>
            <a:endParaRPr lang="es-A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AR"/>
          </a:p>
        </p:txBody>
      </p:sp>
      <p:sp>
        <p:nvSpPr>
          <p:cNvPr id="9" name="Slide Number Placeholder 8"/>
          <p:cNvSpPr>
            <a:spLocks noGrp="1"/>
          </p:cNvSpPr>
          <p:nvPr>
            <p:ph type="sldNum" sz="quarter" idx="12"/>
          </p:nvPr>
        </p:nvSpPr>
        <p:spPr/>
        <p:txBody>
          <a:bodyPr/>
          <a:lstStyle/>
          <a:p>
            <a:fld id="{27D92BC9-F944-47B0-BD7D-C03665C0DEEA}" type="slidenum">
              <a:rPr lang="es-AR" smtClean="0"/>
              <a:t>‹Nº›</a:t>
            </a:fld>
            <a:endParaRPr lang="es-AR"/>
          </a:p>
        </p:txBody>
      </p:sp>
    </p:spTree>
    <p:extLst>
      <p:ext uri="{BB962C8B-B14F-4D97-AF65-F5344CB8AC3E}">
        <p14:creationId xmlns:p14="http://schemas.microsoft.com/office/powerpoint/2010/main" val="96127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533EC61-A8F8-44B1-8D8A-A3961B550AB6}" type="datetimeFigureOut">
              <a:rPr lang="es-AR" smtClean="0"/>
              <a:t>05/06/2024</a:t>
            </a:fld>
            <a:endParaRPr lang="es-A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7D92BC9-F944-47B0-BD7D-C03665C0DEEA}" type="slidenum">
              <a:rPr lang="es-AR" smtClean="0"/>
              <a:t>‹Nº›</a:t>
            </a:fld>
            <a:endParaRPr lang="es-AR"/>
          </a:p>
        </p:txBody>
      </p:sp>
    </p:spTree>
    <p:extLst>
      <p:ext uri="{BB962C8B-B14F-4D97-AF65-F5344CB8AC3E}">
        <p14:creationId xmlns:p14="http://schemas.microsoft.com/office/powerpoint/2010/main" val="1227198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33EC61-A8F8-44B1-8D8A-A3961B550AB6}" type="datetimeFigureOut">
              <a:rPr lang="es-AR" smtClean="0"/>
              <a:t>05/06/2024</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27D92BC9-F944-47B0-BD7D-C03665C0DEEA}" type="slidenum">
              <a:rPr lang="es-AR" smtClean="0"/>
              <a:t>‹Nº›</a:t>
            </a:fld>
            <a:endParaRPr lang="es-AR"/>
          </a:p>
        </p:txBody>
      </p:sp>
    </p:spTree>
    <p:extLst>
      <p:ext uri="{BB962C8B-B14F-4D97-AF65-F5344CB8AC3E}">
        <p14:creationId xmlns:p14="http://schemas.microsoft.com/office/powerpoint/2010/main" val="3953209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533EC61-A8F8-44B1-8D8A-A3961B550AB6}" type="datetimeFigureOut">
              <a:rPr lang="es-AR" smtClean="0"/>
              <a:t>05/06/2024</a:t>
            </a:fld>
            <a:endParaRPr lang="es-A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7D92BC9-F944-47B0-BD7D-C03665C0DEEA}" type="slidenum">
              <a:rPr lang="es-AR" smtClean="0"/>
              <a:t>‹Nº›</a:t>
            </a:fld>
            <a:endParaRPr lang="es-A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409892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5" r:id="rId12"/>
    <p:sldLayoutId id="2147483696" r:id="rId13"/>
    <p:sldLayoutId id="2147483697" r:id="rId14"/>
    <p:sldLayoutId id="2147483698" r:id="rId15"/>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hemeOverride" Target="../theme/themeOverride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D04D3912-DFDC-41E8-A92C-6889725367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18" name="object 3">
            <a:extLst>
              <a:ext uri="{FF2B5EF4-FFF2-40B4-BE49-F238E27FC236}">
                <a16:creationId xmlns:a16="http://schemas.microsoft.com/office/drawing/2014/main" xmlns="" id="{14750B6A-DAC3-4742-9697-6FCFC369AB08}"/>
              </a:ext>
            </a:extLst>
          </p:cNvPr>
          <p:cNvSpPr/>
          <p:nvPr/>
        </p:nvSpPr>
        <p:spPr>
          <a:xfrm>
            <a:off x="748973" y="3547792"/>
            <a:ext cx="3907693" cy="2442267"/>
          </a:xfrm>
          <a:custGeom>
            <a:avLst/>
            <a:gdLst/>
            <a:ahLst/>
            <a:cxnLst/>
            <a:rect l="l" t="t" r="r" b="b"/>
            <a:pathLst>
              <a:path w="3776979" h="2958465">
                <a:moveTo>
                  <a:pt x="3776472" y="1745437"/>
                </a:moveTo>
                <a:lnTo>
                  <a:pt x="0" y="1745437"/>
                </a:lnTo>
                <a:lnTo>
                  <a:pt x="0" y="2958084"/>
                </a:lnTo>
                <a:lnTo>
                  <a:pt x="3776472" y="2958084"/>
                </a:lnTo>
                <a:lnTo>
                  <a:pt x="3776472" y="1745437"/>
                </a:lnTo>
                <a:close/>
              </a:path>
              <a:path w="3776979" h="2958465">
                <a:moveTo>
                  <a:pt x="3776472" y="0"/>
                </a:moveTo>
                <a:lnTo>
                  <a:pt x="63" y="667194"/>
                </a:lnTo>
                <a:lnTo>
                  <a:pt x="14" y="774683"/>
                </a:lnTo>
                <a:lnTo>
                  <a:pt x="190" y="882395"/>
                </a:lnTo>
                <a:lnTo>
                  <a:pt x="344" y="936318"/>
                </a:lnTo>
                <a:lnTo>
                  <a:pt x="533" y="990275"/>
                </a:lnTo>
                <a:lnTo>
                  <a:pt x="987" y="1098267"/>
                </a:lnTo>
                <a:lnTo>
                  <a:pt x="2009" y="1314363"/>
                </a:lnTo>
                <a:lnTo>
                  <a:pt x="2464" y="1422355"/>
                </a:lnTo>
                <a:lnTo>
                  <a:pt x="2653" y="1476313"/>
                </a:lnTo>
                <a:lnTo>
                  <a:pt x="2807" y="1530236"/>
                </a:lnTo>
                <a:lnTo>
                  <a:pt x="2933" y="1745437"/>
                </a:lnTo>
                <a:lnTo>
                  <a:pt x="3773373" y="1745437"/>
                </a:lnTo>
                <a:lnTo>
                  <a:pt x="3776472" y="0"/>
                </a:lnTo>
                <a:close/>
              </a:path>
            </a:pathLst>
          </a:custGeom>
          <a:solidFill>
            <a:schemeClr val="accent1">
              <a:lumMod val="40000"/>
              <a:lumOff val="60000"/>
            </a:schemeClr>
          </a:solidFill>
        </p:spPr>
        <p:txBody>
          <a:bodyPr wrap="square" lIns="0" tIns="0" rIns="0" bIns="0" rtlCol="0"/>
          <a:lstStyle/>
          <a:p>
            <a:endParaRPr sz="1799" dirty="0"/>
          </a:p>
        </p:txBody>
      </p:sp>
      <p:sp>
        <p:nvSpPr>
          <p:cNvPr id="23" name="object 11">
            <a:extLst>
              <a:ext uri="{FF2B5EF4-FFF2-40B4-BE49-F238E27FC236}">
                <a16:creationId xmlns:a16="http://schemas.microsoft.com/office/drawing/2014/main" xmlns="" id="{0938B8BE-671F-41A7-A139-AAD114D6DE64}"/>
              </a:ext>
            </a:extLst>
          </p:cNvPr>
          <p:cNvSpPr txBox="1"/>
          <p:nvPr/>
        </p:nvSpPr>
        <p:spPr>
          <a:xfrm>
            <a:off x="970987" y="4461782"/>
            <a:ext cx="3685679" cy="1369606"/>
          </a:xfrm>
          <a:prstGeom prst="rect">
            <a:avLst/>
          </a:prstGeom>
        </p:spPr>
        <p:txBody>
          <a:bodyPr vert="horz" wrap="square" lIns="0" tIns="0" rIns="0" bIns="0" rtlCol="0">
            <a:spAutoFit/>
          </a:bodyPr>
          <a:lstStyle/>
          <a:p>
            <a:pPr>
              <a:spcAft>
                <a:spcPts val="600"/>
              </a:spcAft>
              <a:buClr>
                <a:schemeClr val="accent2"/>
              </a:buClr>
              <a:buSzPct val="70000"/>
            </a:pPr>
            <a:r>
              <a:rPr lang="en-IN" sz="2000" b="1" dirty="0" err="1"/>
              <a:t>Régimen</a:t>
            </a:r>
            <a:r>
              <a:rPr lang="en-IN" sz="2000" b="1" dirty="0"/>
              <a:t> </a:t>
            </a:r>
            <a:r>
              <a:rPr lang="en-IN" sz="2000" b="1" dirty="0" err="1"/>
              <a:t>Cambiario</a:t>
            </a:r>
            <a:r>
              <a:rPr lang="en-IN" sz="2000" b="1" dirty="0"/>
              <a:t> </a:t>
            </a:r>
            <a:r>
              <a:rPr lang="en-IN" sz="2000" b="1" dirty="0" err="1"/>
              <a:t>en</a:t>
            </a:r>
            <a:r>
              <a:rPr lang="en-IN" sz="2000" b="1" dirty="0"/>
              <a:t> Argentina</a:t>
            </a:r>
          </a:p>
          <a:p>
            <a:pPr>
              <a:spcAft>
                <a:spcPts val="600"/>
              </a:spcAft>
              <a:buClr>
                <a:schemeClr val="accent2"/>
              </a:buClr>
              <a:buSzPct val="70000"/>
            </a:pPr>
            <a:r>
              <a:rPr lang="en-IN" b="1" dirty="0"/>
              <a:t>Sabrina Maiorano</a:t>
            </a:r>
          </a:p>
          <a:p>
            <a:pPr>
              <a:spcAft>
                <a:spcPts val="600"/>
              </a:spcAft>
              <a:buClr>
                <a:schemeClr val="accent2"/>
              </a:buClr>
              <a:buSzPct val="70000"/>
            </a:pPr>
            <a:r>
              <a:rPr lang="en-IN" sz="1600" b="1" dirty="0"/>
              <a:t>5 de </a:t>
            </a:r>
            <a:r>
              <a:rPr lang="en-IN" sz="1600" b="1" dirty="0" err="1"/>
              <a:t>junio</a:t>
            </a:r>
            <a:r>
              <a:rPr lang="en-IN" sz="1600" b="1" dirty="0"/>
              <a:t> de 2024</a:t>
            </a:r>
          </a:p>
          <a:p>
            <a:pPr>
              <a:spcAft>
                <a:spcPts val="600"/>
              </a:spcAft>
              <a:buClr>
                <a:schemeClr val="accent2"/>
              </a:buClr>
              <a:buSzPct val="70000"/>
            </a:pPr>
            <a:endParaRPr lang="en-IN" sz="2000" b="1" dirty="0"/>
          </a:p>
        </p:txBody>
      </p:sp>
    </p:spTree>
    <p:extLst>
      <p:ext uri="{BB962C8B-B14F-4D97-AF65-F5344CB8AC3E}">
        <p14:creationId xmlns:p14="http://schemas.microsoft.com/office/powerpoint/2010/main" val="555580809"/>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gray">
          <a:xfrm>
            <a:off x="927564" y="1209036"/>
            <a:ext cx="9109181" cy="860400"/>
          </a:xfrm>
        </p:spPr>
        <p:txBody>
          <a:bodyPr>
            <a:normAutofit/>
          </a:bodyPr>
          <a:lstStyle/>
          <a:p>
            <a:r>
              <a:rPr lang="en-IN" dirty="0"/>
              <a:t>TEMARIO</a:t>
            </a:r>
          </a:p>
        </p:txBody>
      </p:sp>
      <p:sp>
        <p:nvSpPr>
          <p:cNvPr id="18" name="Rectangle 17">
            <a:hlinkClick r:id="" action="ppaction://noaction"/>
          </p:cNvPr>
          <p:cNvSpPr>
            <a:spLocks/>
          </p:cNvSpPr>
          <p:nvPr/>
        </p:nvSpPr>
        <p:spPr bwMode="gray">
          <a:xfrm>
            <a:off x="927564" y="2431314"/>
            <a:ext cx="9754734" cy="379411"/>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1845" tIns="71845" rIns="71845" bIns="71845" rtlCol="0" anchor="ctr" anchorCtr="0">
            <a:noAutofit/>
          </a:bodyPr>
          <a:lstStyle/>
          <a:p>
            <a:r>
              <a:rPr lang="en-GB" sz="1600" dirty="0">
                <a:solidFill>
                  <a:schemeClr val="tx1"/>
                </a:solidFill>
              </a:rPr>
              <a:t>1. </a:t>
            </a:r>
            <a:r>
              <a:rPr lang="en-GB" sz="1600" dirty="0" err="1">
                <a:solidFill>
                  <a:schemeClr val="tx1"/>
                </a:solidFill>
              </a:rPr>
              <a:t>Exportación</a:t>
            </a:r>
            <a:r>
              <a:rPr lang="en-GB" sz="1600" dirty="0">
                <a:solidFill>
                  <a:schemeClr val="tx1"/>
                </a:solidFill>
              </a:rPr>
              <a:t> de </a:t>
            </a:r>
            <a:r>
              <a:rPr lang="en-GB" sz="1600" dirty="0" err="1">
                <a:solidFill>
                  <a:schemeClr val="tx1"/>
                </a:solidFill>
              </a:rPr>
              <a:t>bienes</a:t>
            </a:r>
            <a:endParaRPr lang="en-GB" sz="1600" dirty="0">
              <a:solidFill>
                <a:schemeClr val="tx1"/>
              </a:solidFill>
            </a:endParaRPr>
          </a:p>
        </p:txBody>
      </p:sp>
      <p:sp>
        <p:nvSpPr>
          <p:cNvPr id="20" name="Rectangle 19">
            <a:hlinkClick r:id="" action="ppaction://noaction"/>
          </p:cNvPr>
          <p:cNvSpPr>
            <a:spLocks/>
          </p:cNvSpPr>
          <p:nvPr/>
        </p:nvSpPr>
        <p:spPr bwMode="gray">
          <a:xfrm>
            <a:off x="927564" y="2846699"/>
            <a:ext cx="9754734" cy="379411"/>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1845" tIns="71845" rIns="71845" bIns="71845" rtlCol="0" anchor="ctr" anchorCtr="0">
            <a:noAutofit/>
          </a:bodyPr>
          <a:lstStyle/>
          <a:p>
            <a:r>
              <a:rPr lang="en-IN" sz="1600" dirty="0">
                <a:solidFill>
                  <a:schemeClr val="tx1"/>
                </a:solidFill>
              </a:rPr>
              <a:t>2. </a:t>
            </a:r>
            <a:r>
              <a:rPr lang="en-IN" sz="1600" dirty="0" err="1">
                <a:solidFill>
                  <a:schemeClr val="tx1"/>
                </a:solidFill>
              </a:rPr>
              <a:t>Exportación</a:t>
            </a:r>
            <a:r>
              <a:rPr lang="en-IN" sz="1600" dirty="0">
                <a:solidFill>
                  <a:schemeClr val="tx1"/>
                </a:solidFill>
              </a:rPr>
              <a:t> de </a:t>
            </a:r>
            <a:r>
              <a:rPr lang="en-IN" sz="1600" dirty="0" err="1">
                <a:solidFill>
                  <a:schemeClr val="tx1"/>
                </a:solidFill>
              </a:rPr>
              <a:t>servicios</a:t>
            </a:r>
            <a:endParaRPr lang="en-IN" sz="1600" dirty="0">
              <a:solidFill>
                <a:schemeClr val="tx1"/>
              </a:solidFill>
            </a:endParaRPr>
          </a:p>
        </p:txBody>
      </p:sp>
      <p:sp>
        <p:nvSpPr>
          <p:cNvPr id="22" name="Rectangle 21">
            <a:hlinkClick r:id="" action="ppaction://noaction"/>
          </p:cNvPr>
          <p:cNvSpPr>
            <a:spLocks/>
          </p:cNvSpPr>
          <p:nvPr/>
        </p:nvSpPr>
        <p:spPr bwMode="gray">
          <a:xfrm>
            <a:off x="927564" y="3262084"/>
            <a:ext cx="9754734" cy="379411"/>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1845" tIns="71845" rIns="71845" bIns="71845" rtlCol="0" anchor="ctr" anchorCtr="0">
            <a:noAutofit/>
          </a:bodyPr>
          <a:lstStyle/>
          <a:p>
            <a:r>
              <a:rPr lang="en-IN" sz="1600" dirty="0">
                <a:solidFill>
                  <a:schemeClr val="tx1"/>
                </a:solidFill>
              </a:rPr>
              <a:t>3. </a:t>
            </a:r>
            <a:r>
              <a:rPr lang="en-IN" sz="1600" dirty="0" err="1">
                <a:solidFill>
                  <a:schemeClr val="tx1"/>
                </a:solidFill>
              </a:rPr>
              <a:t>Importaciones</a:t>
            </a:r>
            <a:r>
              <a:rPr lang="en-IN" sz="1600" dirty="0">
                <a:solidFill>
                  <a:schemeClr val="tx1"/>
                </a:solidFill>
              </a:rPr>
              <a:t> de </a:t>
            </a:r>
            <a:r>
              <a:rPr lang="en-IN" sz="1600" dirty="0" err="1">
                <a:solidFill>
                  <a:schemeClr val="tx1"/>
                </a:solidFill>
              </a:rPr>
              <a:t>bienes</a:t>
            </a:r>
            <a:r>
              <a:rPr lang="en-IN" sz="1600" dirty="0">
                <a:solidFill>
                  <a:schemeClr val="tx1"/>
                </a:solidFill>
              </a:rPr>
              <a:t> y </a:t>
            </a:r>
            <a:r>
              <a:rPr lang="en-IN" sz="1600" dirty="0" err="1">
                <a:solidFill>
                  <a:schemeClr val="tx1"/>
                </a:solidFill>
              </a:rPr>
              <a:t>servicios</a:t>
            </a:r>
            <a:endParaRPr lang="en-IN" sz="1600" dirty="0">
              <a:solidFill>
                <a:schemeClr val="tx1"/>
              </a:solidFill>
            </a:endParaRPr>
          </a:p>
        </p:txBody>
      </p:sp>
      <p:sp>
        <p:nvSpPr>
          <p:cNvPr id="24" name="Rectangle 23">
            <a:hlinkClick r:id="" action="ppaction://noaction"/>
          </p:cNvPr>
          <p:cNvSpPr>
            <a:spLocks/>
          </p:cNvSpPr>
          <p:nvPr/>
        </p:nvSpPr>
        <p:spPr bwMode="gray">
          <a:xfrm>
            <a:off x="927564" y="3677468"/>
            <a:ext cx="9754734" cy="379411"/>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1845" tIns="71845" rIns="71845" bIns="71845" rtlCol="0" anchor="ctr" anchorCtr="0">
            <a:noAutofit/>
          </a:bodyPr>
          <a:lstStyle/>
          <a:p>
            <a:r>
              <a:rPr lang="en-IN" sz="1600" dirty="0">
                <a:solidFill>
                  <a:schemeClr val="tx1"/>
                </a:solidFill>
              </a:rPr>
              <a:t>4. </a:t>
            </a:r>
            <a:r>
              <a:rPr lang="en-IN" sz="1600" dirty="0" err="1">
                <a:solidFill>
                  <a:schemeClr val="tx1"/>
                </a:solidFill>
              </a:rPr>
              <a:t>Formación</a:t>
            </a:r>
            <a:r>
              <a:rPr lang="en-IN" sz="1600" dirty="0">
                <a:solidFill>
                  <a:schemeClr val="tx1"/>
                </a:solidFill>
              </a:rPr>
              <a:t> de </a:t>
            </a:r>
            <a:r>
              <a:rPr lang="en-IN" sz="1600" dirty="0" err="1">
                <a:solidFill>
                  <a:schemeClr val="tx1"/>
                </a:solidFill>
              </a:rPr>
              <a:t>activos</a:t>
            </a:r>
            <a:r>
              <a:rPr lang="en-IN" sz="1600" dirty="0">
                <a:solidFill>
                  <a:schemeClr val="tx1"/>
                </a:solidFill>
              </a:rPr>
              <a:t> </a:t>
            </a:r>
            <a:r>
              <a:rPr lang="en-IN" sz="1600" dirty="0" err="1">
                <a:solidFill>
                  <a:schemeClr val="tx1"/>
                </a:solidFill>
              </a:rPr>
              <a:t>externos</a:t>
            </a:r>
            <a:r>
              <a:rPr lang="en-IN" sz="1600" dirty="0">
                <a:solidFill>
                  <a:schemeClr val="tx1"/>
                </a:solidFill>
              </a:rPr>
              <a:t> y </a:t>
            </a:r>
            <a:r>
              <a:rPr lang="en-IN" sz="1600" dirty="0" err="1">
                <a:solidFill>
                  <a:schemeClr val="tx1"/>
                </a:solidFill>
              </a:rPr>
              <a:t>aplicación</a:t>
            </a:r>
            <a:r>
              <a:rPr lang="en-IN" sz="1600" dirty="0">
                <a:solidFill>
                  <a:schemeClr val="tx1"/>
                </a:solidFill>
              </a:rPr>
              <a:t> del </a:t>
            </a:r>
            <a:r>
              <a:rPr lang="en-IN" sz="1600" dirty="0" err="1">
                <a:solidFill>
                  <a:schemeClr val="tx1"/>
                </a:solidFill>
              </a:rPr>
              <a:t>impuesto</a:t>
            </a:r>
            <a:r>
              <a:rPr lang="en-IN" sz="1600" dirty="0">
                <a:solidFill>
                  <a:schemeClr val="tx1"/>
                </a:solidFill>
              </a:rPr>
              <a:t> PAIS </a:t>
            </a:r>
          </a:p>
        </p:txBody>
      </p:sp>
      <p:sp>
        <p:nvSpPr>
          <p:cNvPr id="26" name="Rectangle 25">
            <a:hlinkClick r:id="" action="ppaction://noaction"/>
          </p:cNvPr>
          <p:cNvSpPr>
            <a:spLocks/>
          </p:cNvSpPr>
          <p:nvPr/>
        </p:nvSpPr>
        <p:spPr bwMode="gray">
          <a:xfrm>
            <a:off x="927564" y="4092853"/>
            <a:ext cx="9754734" cy="379411"/>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1845" tIns="71845" rIns="71845" bIns="71845" rtlCol="0" anchor="ctr" anchorCtr="0">
            <a:noAutofit/>
          </a:bodyPr>
          <a:lstStyle/>
          <a:p>
            <a:r>
              <a:rPr lang="en-GB" sz="1600" dirty="0">
                <a:solidFill>
                  <a:schemeClr val="tx1"/>
                </a:solidFill>
              </a:rPr>
              <a:t>5. </a:t>
            </a:r>
            <a:r>
              <a:rPr lang="en-GB" sz="1600" dirty="0" err="1">
                <a:solidFill>
                  <a:schemeClr val="tx1"/>
                </a:solidFill>
              </a:rPr>
              <a:t>Préstamos</a:t>
            </a:r>
            <a:r>
              <a:rPr lang="en-GB" sz="1600" dirty="0">
                <a:solidFill>
                  <a:schemeClr val="tx1"/>
                </a:solidFill>
              </a:rPr>
              <a:t> </a:t>
            </a:r>
            <a:r>
              <a:rPr lang="en-GB" sz="1600" dirty="0" err="1">
                <a:solidFill>
                  <a:schemeClr val="tx1"/>
                </a:solidFill>
              </a:rPr>
              <a:t>Financieros</a:t>
            </a:r>
            <a:endParaRPr lang="en-GB" sz="1600" dirty="0">
              <a:solidFill>
                <a:schemeClr val="tx1"/>
              </a:solidFill>
            </a:endParaRPr>
          </a:p>
        </p:txBody>
      </p:sp>
      <p:sp>
        <p:nvSpPr>
          <p:cNvPr id="30" name="Rectangle 29">
            <a:hlinkClick r:id="" action="ppaction://noaction"/>
          </p:cNvPr>
          <p:cNvSpPr>
            <a:spLocks/>
          </p:cNvSpPr>
          <p:nvPr/>
        </p:nvSpPr>
        <p:spPr bwMode="gray">
          <a:xfrm>
            <a:off x="927564" y="4508238"/>
            <a:ext cx="9754734" cy="379411"/>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1845" tIns="71845" rIns="71845" bIns="71845" rtlCol="0" anchor="ctr" anchorCtr="0">
            <a:noAutofit/>
          </a:bodyPr>
          <a:lstStyle/>
          <a:p>
            <a:r>
              <a:rPr lang="en-IN" sz="1600" dirty="0">
                <a:solidFill>
                  <a:schemeClr val="tx1"/>
                </a:solidFill>
              </a:rPr>
              <a:t>6. </a:t>
            </a:r>
            <a:r>
              <a:rPr lang="en-IN" sz="1600" dirty="0" err="1">
                <a:solidFill>
                  <a:schemeClr val="tx1"/>
                </a:solidFill>
              </a:rPr>
              <a:t>Operaciones</a:t>
            </a:r>
            <a:r>
              <a:rPr lang="en-IN" sz="1600" dirty="0">
                <a:solidFill>
                  <a:schemeClr val="tx1"/>
                </a:solidFill>
              </a:rPr>
              <a:t> de Mercado de </a:t>
            </a:r>
            <a:r>
              <a:rPr lang="en-IN" sz="1600" dirty="0" err="1">
                <a:solidFill>
                  <a:schemeClr val="tx1"/>
                </a:solidFill>
              </a:rPr>
              <a:t>Capitales</a:t>
            </a:r>
            <a:endParaRPr lang="en-IN" sz="1600" dirty="0">
              <a:solidFill>
                <a:schemeClr val="tx1"/>
              </a:solidFill>
            </a:endParaRPr>
          </a:p>
        </p:txBody>
      </p:sp>
    </p:spTree>
    <p:extLst>
      <p:ext uri="{BB962C8B-B14F-4D97-AF65-F5344CB8AC3E}">
        <p14:creationId xmlns:p14="http://schemas.microsoft.com/office/powerpoint/2010/main" val="41298943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2" grpId="0" animBg="1"/>
      <p:bldP spid="24" grpId="0" animBg="1"/>
      <p:bldP spid="26" grpId="0" animBg="1"/>
      <p:bldP spid="3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2"/>
          <p:cNvSpPr>
            <a:spLocks noGrp="1"/>
          </p:cNvSpPr>
          <p:nvPr>
            <p:ph type="title"/>
          </p:nvPr>
        </p:nvSpPr>
        <p:spPr bwMode="gray">
          <a:xfrm>
            <a:off x="1302200" y="462369"/>
            <a:ext cx="9066850" cy="583412"/>
          </a:xfrm>
        </p:spPr>
        <p:txBody>
          <a:bodyPr>
            <a:normAutofit fontScale="90000"/>
          </a:bodyPr>
          <a:lstStyle/>
          <a:p>
            <a:r>
              <a:rPr lang="en-IN" dirty="0" err="1"/>
              <a:t>Régimen</a:t>
            </a:r>
            <a:r>
              <a:rPr lang="en-IN" dirty="0"/>
              <a:t> </a:t>
            </a:r>
            <a:r>
              <a:rPr lang="en-IN" dirty="0" err="1"/>
              <a:t>Cambiario</a:t>
            </a:r>
            <a:r>
              <a:rPr lang="en-IN" dirty="0"/>
              <a:t> </a:t>
            </a:r>
            <a:r>
              <a:rPr lang="en-IN" dirty="0" err="1"/>
              <a:t>en</a:t>
            </a:r>
            <a:r>
              <a:rPr lang="en-IN" dirty="0"/>
              <a:t> Argentina</a:t>
            </a:r>
          </a:p>
        </p:txBody>
      </p:sp>
      <p:grpSp>
        <p:nvGrpSpPr>
          <p:cNvPr id="136" name="Group 135"/>
          <p:cNvGrpSpPr>
            <a:grpSpLocks/>
          </p:cNvGrpSpPr>
          <p:nvPr/>
        </p:nvGrpSpPr>
        <p:grpSpPr bwMode="gray">
          <a:xfrm>
            <a:off x="832888" y="1439818"/>
            <a:ext cx="9974976" cy="393605"/>
            <a:chOff x="1713575" y="1564531"/>
            <a:chExt cx="8433425" cy="498181"/>
          </a:xfrm>
          <a:solidFill>
            <a:schemeClr val="accent2">
              <a:lumMod val="60000"/>
              <a:lumOff val="40000"/>
            </a:schemeClr>
          </a:solidFill>
        </p:grpSpPr>
        <p:sp>
          <p:nvSpPr>
            <p:cNvPr id="161" name="Freeform 160"/>
            <p:cNvSpPr>
              <a:spLocks/>
            </p:cNvSpPr>
            <p:nvPr/>
          </p:nvSpPr>
          <p:spPr bwMode="gray">
            <a:xfrm>
              <a:off x="1713575" y="1608736"/>
              <a:ext cx="454665" cy="453976"/>
            </a:xfrm>
            <a:custGeom>
              <a:avLst/>
              <a:gdLst>
                <a:gd name="connsiteX0" fmla="*/ 0 w 540819"/>
                <a:gd name="connsiteY0" fmla="*/ 0 h 540000"/>
                <a:gd name="connsiteX1" fmla="*/ 270410 w 540819"/>
                <a:gd name="connsiteY1" fmla="*/ 0 h 540000"/>
                <a:gd name="connsiteX2" fmla="*/ 540819 w 540819"/>
                <a:gd name="connsiteY2" fmla="*/ 0 h 540000"/>
                <a:gd name="connsiteX3" fmla="*/ 540819 w 540819"/>
                <a:gd name="connsiteY3" fmla="*/ 269990 h 540000"/>
                <a:gd name="connsiteX4" fmla="*/ 540819 w 540819"/>
                <a:gd name="connsiteY4" fmla="*/ 270010 h 540000"/>
                <a:gd name="connsiteX5" fmla="*/ 540819 w 540819"/>
                <a:gd name="connsiteY5" fmla="*/ 540000 h 540000"/>
                <a:gd name="connsiteX6" fmla="*/ 270410 w 540819"/>
                <a:gd name="connsiteY6" fmla="*/ 540000 h 540000"/>
                <a:gd name="connsiteX7" fmla="*/ 0 w 540819"/>
                <a:gd name="connsiteY7" fmla="*/ 27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819" h="540000">
                  <a:moveTo>
                    <a:pt x="0" y="0"/>
                  </a:moveTo>
                  <a:lnTo>
                    <a:pt x="270410" y="0"/>
                  </a:lnTo>
                  <a:lnTo>
                    <a:pt x="540819" y="0"/>
                  </a:lnTo>
                  <a:lnTo>
                    <a:pt x="540819" y="269990"/>
                  </a:lnTo>
                  <a:lnTo>
                    <a:pt x="540819" y="270010"/>
                  </a:lnTo>
                  <a:lnTo>
                    <a:pt x="540819" y="540000"/>
                  </a:lnTo>
                  <a:lnTo>
                    <a:pt x="270410" y="540000"/>
                  </a:lnTo>
                  <a:cubicBezTo>
                    <a:pt x="121067" y="540000"/>
                    <a:pt x="0" y="419117"/>
                    <a:pt x="0" y="270000"/>
                  </a:cubicBezTo>
                  <a:close/>
                </a:path>
              </a:pathLst>
            </a:custGeom>
            <a:grpFill/>
            <a:ln w="19050">
              <a:solidFill>
                <a:schemeClr val="accent2">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en-IN" sz="2400" b="1" dirty="0">
                <a:solidFill>
                  <a:schemeClr val="tx2"/>
                </a:solidFill>
              </a:endParaRPr>
            </a:p>
          </p:txBody>
        </p:sp>
        <p:sp>
          <p:nvSpPr>
            <p:cNvPr id="162" name="Rectangle 161"/>
            <p:cNvSpPr>
              <a:spLocks/>
            </p:cNvSpPr>
            <p:nvPr/>
          </p:nvSpPr>
          <p:spPr bwMode="gray">
            <a:xfrm>
              <a:off x="2178048" y="1564531"/>
              <a:ext cx="7968952" cy="453977"/>
            </a:xfrm>
            <a:prstGeom prst="rect">
              <a:avLst/>
            </a:prstGeom>
            <a:grpFill/>
            <a:ln w="19050">
              <a:solidFill>
                <a:schemeClr val="accent2">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0">
              <a:noAutofit/>
            </a:bodyPr>
            <a:lstStyle/>
            <a:p>
              <a:r>
                <a:rPr lang="en-IN" b="1" dirty="0" err="1">
                  <a:solidFill>
                    <a:schemeClr val="tx1"/>
                  </a:solidFill>
                </a:rPr>
                <a:t>Exportaciones</a:t>
              </a:r>
              <a:r>
                <a:rPr lang="en-IN" b="1" dirty="0">
                  <a:solidFill>
                    <a:schemeClr val="tx1"/>
                  </a:solidFill>
                </a:rPr>
                <a:t> de </a:t>
              </a:r>
              <a:r>
                <a:rPr lang="en-IN" b="1" dirty="0" err="1">
                  <a:solidFill>
                    <a:schemeClr val="tx1"/>
                  </a:solidFill>
                </a:rPr>
                <a:t>Bienes</a:t>
              </a:r>
              <a:r>
                <a:rPr lang="en-IN" b="1" dirty="0">
                  <a:solidFill>
                    <a:schemeClr val="tx1"/>
                  </a:solidFill>
                </a:rPr>
                <a:t> </a:t>
              </a:r>
            </a:p>
          </p:txBody>
        </p:sp>
      </p:grpSp>
      <p:sp>
        <p:nvSpPr>
          <p:cNvPr id="138" name="Rectangle 137"/>
          <p:cNvSpPr>
            <a:spLocks/>
          </p:cNvSpPr>
          <p:nvPr/>
        </p:nvSpPr>
        <p:spPr bwMode="gray">
          <a:xfrm>
            <a:off x="945776" y="2189431"/>
            <a:ext cx="5053482" cy="708821"/>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sp>
        <p:nvSpPr>
          <p:cNvPr id="139" name="Rectangle 138"/>
          <p:cNvSpPr>
            <a:spLocks/>
          </p:cNvSpPr>
          <p:nvPr/>
        </p:nvSpPr>
        <p:spPr bwMode="gray">
          <a:xfrm>
            <a:off x="6245759" y="2189431"/>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142" name="Rectangle 141"/>
          <p:cNvSpPr>
            <a:spLocks/>
          </p:cNvSpPr>
          <p:nvPr/>
        </p:nvSpPr>
        <p:spPr bwMode="gray">
          <a:xfrm>
            <a:off x="6245764" y="3820630"/>
            <a:ext cx="3771614" cy="808035"/>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sp>
        <p:nvSpPr>
          <p:cNvPr id="39" name="Rectangle 38"/>
          <p:cNvSpPr>
            <a:spLocks/>
          </p:cNvSpPr>
          <p:nvPr/>
        </p:nvSpPr>
        <p:spPr bwMode="gray">
          <a:xfrm>
            <a:off x="6226135" y="3901528"/>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41" name="Rectangle 40"/>
          <p:cNvSpPr>
            <a:spLocks/>
          </p:cNvSpPr>
          <p:nvPr/>
        </p:nvSpPr>
        <p:spPr bwMode="gray">
          <a:xfrm>
            <a:off x="888503" y="4362766"/>
            <a:ext cx="10352951" cy="1689394"/>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lgn="just">
              <a:lnSpc>
                <a:spcPct val="130000"/>
              </a:lnSpc>
            </a:pPr>
            <a:endParaRPr lang="es-AR" sz="1099" dirty="0">
              <a:solidFill>
                <a:schemeClr val="tx1"/>
              </a:solidFill>
              <a:latin typeface="Arial Body"/>
            </a:endParaRPr>
          </a:p>
          <a:p>
            <a:pPr algn="just">
              <a:lnSpc>
                <a:spcPct val="130000"/>
              </a:lnSpc>
            </a:pPr>
            <a:r>
              <a:rPr lang="es-ES_tradnl" sz="1099" dirty="0">
                <a:solidFill>
                  <a:schemeClr val="tx1"/>
                </a:solidFill>
                <a:latin typeface="Arial Body"/>
              </a:rPr>
              <a:t>. </a:t>
            </a:r>
            <a:endParaRPr lang="es-AR" sz="1099" dirty="0">
              <a:solidFill>
                <a:schemeClr val="tx1"/>
              </a:solidFill>
              <a:latin typeface="Arial Body"/>
            </a:endParaRPr>
          </a:p>
        </p:txBody>
      </p:sp>
      <p:sp>
        <p:nvSpPr>
          <p:cNvPr id="2" name="Rectangle 1">
            <a:extLst>
              <a:ext uri="{FF2B5EF4-FFF2-40B4-BE49-F238E27FC236}">
                <a16:creationId xmlns:a16="http://schemas.microsoft.com/office/drawing/2014/main" xmlns="" id="{73D6C625-B778-4911-8134-2528336868B4}"/>
              </a:ext>
            </a:extLst>
          </p:cNvPr>
          <p:cNvSpPr/>
          <p:nvPr/>
        </p:nvSpPr>
        <p:spPr>
          <a:xfrm>
            <a:off x="865097" y="1732706"/>
            <a:ext cx="9942766" cy="4124206"/>
          </a:xfrm>
          <a:prstGeom prst="rect">
            <a:avLst/>
          </a:prstGeom>
        </p:spPr>
        <p:txBody>
          <a:bodyPr wrap="square">
            <a:spAutoFit/>
          </a:bodyPr>
          <a:lstStyle/>
          <a:p>
            <a:pPr algn="just"/>
            <a:endParaRPr lang="es-AR" sz="1100" dirty="0"/>
          </a:p>
          <a:p>
            <a:pPr algn="just"/>
            <a:r>
              <a:rPr lang="es-AR" sz="1200" dirty="0">
                <a:latin typeface="Arial Body"/>
              </a:rPr>
              <a:t>Obligación de ingresar y liquidar las divisas en los siguientes plazos máximos a contar desde el cumplido del embarque:</a:t>
            </a:r>
          </a:p>
          <a:p>
            <a:pPr algn="just"/>
            <a:endParaRPr lang="es-AR" sz="1200" dirty="0">
              <a:latin typeface="Arial Body"/>
            </a:endParaRPr>
          </a:p>
          <a:p>
            <a:pPr marL="171364" indent="-171364" algn="just">
              <a:buFont typeface="Arial" panose="020B0604020202020204" pitchFamily="34" charset="0"/>
              <a:buChar char="•"/>
            </a:pPr>
            <a:r>
              <a:rPr lang="es-AR" sz="1200" u="sng" dirty="0">
                <a:latin typeface="Arial Body"/>
              </a:rPr>
              <a:t>15 días corridos </a:t>
            </a:r>
            <a:r>
              <a:rPr lang="es-AR" sz="1200" dirty="0">
                <a:latin typeface="Arial Body"/>
              </a:rPr>
              <a:t>para las PA 1001.19.00; 1001.99.00; 1003.90.10; 1003.90.80; 1005.90.10 (excepto maíz pisingallo); 1007.90.00; 1201.90.00; 1208.10.00; 1507.10.00; 1507.90.19; 1517.90.90 (excepto aquellos que no contengan soja); 2304.00.10 y 2304.90.</a:t>
            </a:r>
          </a:p>
          <a:p>
            <a:pPr algn="just"/>
            <a:endParaRPr lang="es-AR" sz="1200" dirty="0">
              <a:latin typeface="Arial Body"/>
            </a:endParaRPr>
          </a:p>
          <a:p>
            <a:pPr marL="171364" indent="-171364" algn="just">
              <a:buFont typeface="Arial" panose="020B0604020202020204" pitchFamily="34" charset="0"/>
              <a:buChar char="•"/>
            </a:pPr>
            <a:r>
              <a:rPr lang="es-AR" sz="1200" u="sng" dirty="0">
                <a:latin typeface="Arial Body"/>
              </a:rPr>
              <a:t>30 días corridos </a:t>
            </a:r>
            <a:r>
              <a:rPr lang="es-AR" sz="1200" dirty="0">
                <a:latin typeface="Arial Body"/>
              </a:rPr>
              <a:t>para las PA del capítulo 27 (excepto 2716.00.00).</a:t>
            </a:r>
          </a:p>
          <a:p>
            <a:pPr algn="just"/>
            <a:endParaRPr lang="es-AR" sz="1200" dirty="0">
              <a:latin typeface="Arial Body"/>
            </a:endParaRPr>
          </a:p>
          <a:p>
            <a:pPr marL="171364" indent="-171364" algn="just">
              <a:buFont typeface="Arial" panose="020B0604020202020204" pitchFamily="34" charset="0"/>
              <a:buChar char="•"/>
            </a:pPr>
            <a:r>
              <a:rPr lang="es-AR" sz="1200" u="sng" dirty="0">
                <a:latin typeface="Arial Body"/>
              </a:rPr>
              <a:t>60 días corridos </a:t>
            </a:r>
            <a:r>
              <a:rPr lang="es-AR" sz="1200" dirty="0">
                <a:latin typeface="Arial Body"/>
              </a:rPr>
              <a:t>para las operaciones entre partes vinculadas (excepto las PA de los puntos anteriores) y las PA del capítulo 26 (excepto las posiciones 2601.11.00, 2603.00.90, 2607.00.00, 2608.00.10, 2613.90.90, 2616.10.00, 2616.90.00 y 2621.10.00) y 71 (excepto las posiciones 7106.91.00, 7108.12.10 y 7112.99.00).</a:t>
            </a:r>
          </a:p>
          <a:p>
            <a:pPr algn="just"/>
            <a:endParaRPr lang="es-AR" sz="1200" dirty="0">
              <a:latin typeface="Arial Body"/>
            </a:endParaRPr>
          </a:p>
          <a:p>
            <a:pPr marL="171364" indent="-171364" algn="just">
              <a:buFont typeface="Arial" panose="020B0604020202020204" pitchFamily="34" charset="0"/>
              <a:buChar char="•"/>
            </a:pPr>
            <a:r>
              <a:rPr lang="es-AR" sz="1200" u="sng" dirty="0">
                <a:latin typeface="Arial Body"/>
              </a:rPr>
              <a:t>180 días corridos </a:t>
            </a:r>
            <a:r>
              <a:rPr lang="es-AR" sz="1200" dirty="0">
                <a:latin typeface="Arial Body"/>
              </a:rPr>
              <a:t>para el resto de los bienes.</a:t>
            </a:r>
          </a:p>
          <a:p>
            <a:pPr algn="just"/>
            <a:endParaRPr lang="es-AR" sz="1200" dirty="0">
              <a:latin typeface="Arial Body"/>
            </a:endParaRPr>
          </a:p>
          <a:p>
            <a:pPr marL="171364" indent="-171364" algn="just">
              <a:buFont typeface="Arial" panose="020B0604020202020204" pitchFamily="34" charset="0"/>
              <a:buChar char="•"/>
            </a:pPr>
            <a:r>
              <a:rPr lang="es-AR" sz="1200" u="sng" dirty="0">
                <a:latin typeface="Arial Body"/>
              </a:rPr>
              <a:t>365 días corridos </a:t>
            </a:r>
            <a:r>
              <a:rPr lang="es-AR" sz="1200" dirty="0">
                <a:latin typeface="Arial Body"/>
              </a:rPr>
              <a:t>para las operaciones en el marco del régimen EXPORTA SIMPLE, independientemente del tipo de bien.</a:t>
            </a:r>
          </a:p>
          <a:p>
            <a:pPr algn="just"/>
            <a:endParaRPr lang="es-AR" sz="1200" dirty="0">
              <a:latin typeface="Arial Body"/>
            </a:endParaRPr>
          </a:p>
          <a:p>
            <a:pPr algn="just"/>
            <a:endParaRPr lang="es-AR" sz="1200" dirty="0">
              <a:latin typeface="Arial Body"/>
            </a:endParaRPr>
          </a:p>
          <a:p>
            <a:pPr algn="just"/>
            <a:r>
              <a:rPr lang="es-AR" sz="1200" dirty="0">
                <a:latin typeface="Arial Body"/>
              </a:rPr>
              <a:t>Independientemente de los plazos máximos precedentes, los cobros de exportaciones deberán ser ingresados y liquidados en el mercado local de cambios dentro de los </a:t>
            </a:r>
            <a:r>
              <a:rPr lang="es-AR" sz="1200" u="sng" dirty="0">
                <a:latin typeface="Arial Body"/>
              </a:rPr>
              <a:t>5 días hábiles </a:t>
            </a:r>
            <a:r>
              <a:rPr lang="es-AR" sz="1200" dirty="0">
                <a:latin typeface="Arial Body"/>
              </a:rPr>
              <a:t>de la fecha de cobro.</a:t>
            </a:r>
          </a:p>
          <a:p>
            <a:pPr algn="just"/>
            <a:endParaRPr lang="es-AR" sz="1200" dirty="0">
              <a:latin typeface="Arial Body"/>
            </a:endParaRPr>
          </a:p>
          <a:p>
            <a:pPr algn="just"/>
            <a:endParaRPr lang="es-AR" sz="1200" dirty="0">
              <a:latin typeface="Arial Body"/>
            </a:endParaRPr>
          </a:p>
          <a:p>
            <a:pPr algn="just"/>
            <a:r>
              <a:rPr lang="es-AR" sz="1200" dirty="0">
                <a:latin typeface="Arial Body"/>
              </a:rPr>
              <a:t>Liquidación 80% / 20%</a:t>
            </a:r>
          </a:p>
        </p:txBody>
      </p:sp>
      <p:pic>
        <p:nvPicPr>
          <p:cNvPr id="28" name="Picture 27">
            <a:extLst>
              <a:ext uri="{FF2B5EF4-FFF2-40B4-BE49-F238E27FC236}">
                <a16:creationId xmlns:a16="http://schemas.microsoft.com/office/drawing/2014/main" xmlns="" id="{3A38A9FD-BBE1-4ACD-BC60-8890BC770B03}"/>
              </a:ext>
            </a:extLst>
          </p:cNvPr>
          <p:cNvPicPr>
            <a:picLocks noChangeAspect="1"/>
          </p:cNvPicPr>
          <p:nvPr/>
        </p:nvPicPr>
        <p:blipFill>
          <a:blip r:embed="rId3"/>
          <a:stretch>
            <a:fillRect/>
          </a:stretch>
        </p:blipFill>
        <p:spPr>
          <a:xfrm>
            <a:off x="9071878" y="6419680"/>
            <a:ext cx="275072" cy="225363"/>
          </a:xfrm>
          <a:prstGeom prst="rect">
            <a:avLst/>
          </a:prstGeom>
        </p:spPr>
      </p:pic>
    </p:spTree>
    <p:extLst>
      <p:ext uri="{BB962C8B-B14F-4D97-AF65-F5344CB8AC3E}">
        <p14:creationId xmlns:p14="http://schemas.microsoft.com/office/powerpoint/2010/main" val="1651368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2"/>
          <p:cNvSpPr>
            <a:spLocks noGrp="1"/>
          </p:cNvSpPr>
          <p:nvPr>
            <p:ph type="title"/>
          </p:nvPr>
        </p:nvSpPr>
        <p:spPr bwMode="gray">
          <a:xfrm>
            <a:off x="1302200" y="462369"/>
            <a:ext cx="9066850" cy="583412"/>
          </a:xfrm>
        </p:spPr>
        <p:txBody>
          <a:bodyPr>
            <a:normAutofit fontScale="90000"/>
          </a:bodyPr>
          <a:lstStyle/>
          <a:p>
            <a:r>
              <a:rPr lang="en-IN" dirty="0" err="1"/>
              <a:t>Régimen</a:t>
            </a:r>
            <a:r>
              <a:rPr lang="en-IN" dirty="0"/>
              <a:t> </a:t>
            </a:r>
            <a:r>
              <a:rPr lang="en-IN" dirty="0" err="1"/>
              <a:t>Cambiario</a:t>
            </a:r>
            <a:r>
              <a:rPr lang="en-IN" dirty="0"/>
              <a:t> </a:t>
            </a:r>
            <a:r>
              <a:rPr lang="en-IN" dirty="0" err="1"/>
              <a:t>en</a:t>
            </a:r>
            <a:r>
              <a:rPr lang="en-IN" dirty="0"/>
              <a:t> Argentina</a:t>
            </a:r>
          </a:p>
        </p:txBody>
      </p:sp>
      <p:sp>
        <p:nvSpPr>
          <p:cNvPr id="138" name="Rectangle 137"/>
          <p:cNvSpPr>
            <a:spLocks/>
          </p:cNvSpPr>
          <p:nvPr/>
        </p:nvSpPr>
        <p:spPr bwMode="gray">
          <a:xfrm>
            <a:off x="945776" y="2189431"/>
            <a:ext cx="5053482" cy="708821"/>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sp>
        <p:nvSpPr>
          <p:cNvPr id="139" name="Rectangle 138"/>
          <p:cNvSpPr>
            <a:spLocks/>
          </p:cNvSpPr>
          <p:nvPr/>
        </p:nvSpPr>
        <p:spPr bwMode="gray">
          <a:xfrm>
            <a:off x="6245759" y="2189431"/>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142" name="Rectangle 141"/>
          <p:cNvSpPr>
            <a:spLocks/>
          </p:cNvSpPr>
          <p:nvPr/>
        </p:nvSpPr>
        <p:spPr bwMode="gray">
          <a:xfrm>
            <a:off x="6245764" y="3820630"/>
            <a:ext cx="3771614" cy="808035"/>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sp>
        <p:nvSpPr>
          <p:cNvPr id="39" name="Rectangle 38"/>
          <p:cNvSpPr>
            <a:spLocks/>
          </p:cNvSpPr>
          <p:nvPr/>
        </p:nvSpPr>
        <p:spPr bwMode="gray">
          <a:xfrm>
            <a:off x="6226135" y="3901528"/>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41" name="Rectangle 40"/>
          <p:cNvSpPr>
            <a:spLocks/>
          </p:cNvSpPr>
          <p:nvPr/>
        </p:nvSpPr>
        <p:spPr bwMode="gray">
          <a:xfrm>
            <a:off x="888503" y="4362766"/>
            <a:ext cx="10352951" cy="1689394"/>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lgn="just">
              <a:lnSpc>
                <a:spcPct val="130000"/>
              </a:lnSpc>
            </a:pPr>
            <a:endParaRPr lang="es-AR" sz="1099" dirty="0">
              <a:solidFill>
                <a:schemeClr val="tx1"/>
              </a:solidFill>
              <a:latin typeface="Arial Body"/>
            </a:endParaRPr>
          </a:p>
          <a:p>
            <a:pPr algn="just">
              <a:lnSpc>
                <a:spcPct val="130000"/>
              </a:lnSpc>
            </a:pPr>
            <a:r>
              <a:rPr lang="es-ES_tradnl" sz="1099" dirty="0">
                <a:solidFill>
                  <a:schemeClr val="tx1"/>
                </a:solidFill>
                <a:latin typeface="Arial Body"/>
              </a:rPr>
              <a:t>. </a:t>
            </a:r>
            <a:endParaRPr lang="es-AR" sz="1099" dirty="0">
              <a:solidFill>
                <a:schemeClr val="tx1"/>
              </a:solidFill>
              <a:latin typeface="Arial Body"/>
            </a:endParaRPr>
          </a:p>
        </p:txBody>
      </p:sp>
      <p:pic>
        <p:nvPicPr>
          <p:cNvPr id="28" name="Picture 27">
            <a:extLst>
              <a:ext uri="{FF2B5EF4-FFF2-40B4-BE49-F238E27FC236}">
                <a16:creationId xmlns:a16="http://schemas.microsoft.com/office/drawing/2014/main" xmlns="" id="{3A38A9FD-BBE1-4ACD-BC60-8890BC770B03}"/>
              </a:ext>
            </a:extLst>
          </p:cNvPr>
          <p:cNvPicPr>
            <a:picLocks noChangeAspect="1"/>
          </p:cNvPicPr>
          <p:nvPr/>
        </p:nvPicPr>
        <p:blipFill>
          <a:blip r:embed="rId3"/>
          <a:stretch>
            <a:fillRect/>
          </a:stretch>
        </p:blipFill>
        <p:spPr>
          <a:xfrm>
            <a:off x="9071878" y="6419680"/>
            <a:ext cx="275072" cy="225363"/>
          </a:xfrm>
          <a:prstGeom prst="rect">
            <a:avLst/>
          </a:prstGeom>
        </p:spPr>
      </p:pic>
      <p:grpSp>
        <p:nvGrpSpPr>
          <p:cNvPr id="17" name="Group 16">
            <a:extLst>
              <a:ext uri="{FF2B5EF4-FFF2-40B4-BE49-F238E27FC236}">
                <a16:creationId xmlns:a16="http://schemas.microsoft.com/office/drawing/2014/main" xmlns="" id="{27511B21-D9A2-4F59-A1CD-82AD3C4A3E8F}"/>
              </a:ext>
            </a:extLst>
          </p:cNvPr>
          <p:cNvGrpSpPr>
            <a:grpSpLocks/>
          </p:cNvGrpSpPr>
          <p:nvPr/>
        </p:nvGrpSpPr>
        <p:grpSpPr bwMode="gray">
          <a:xfrm>
            <a:off x="848137" y="1518402"/>
            <a:ext cx="9974975" cy="376405"/>
            <a:chOff x="1626097" y="452314"/>
            <a:chExt cx="8433425" cy="476411"/>
          </a:xfrm>
          <a:solidFill>
            <a:schemeClr val="accent2">
              <a:lumMod val="60000"/>
              <a:lumOff val="40000"/>
            </a:schemeClr>
          </a:solidFill>
        </p:grpSpPr>
        <p:sp>
          <p:nvSpPr>
            <p:cNvPr id="18" name="Freeform 152">
              <a:extLst>
                <a:ext uri="{FF2B5EF4-FFF2-40B4-BE49-F238E27FC236}">
                  <a16:creationId xmlns:a16="http://schemas.microsoft.com/office/drawing/2014/main" xmlns="" id="{2EE6A7E6-8DFB-4DB9-9556-9A1FB4FEE14B}"/>
                </a:ext>
              </a:extLst>
            </p:cNvPr>
            <p:cNvSpPr>
              <a:spLocks/>
            </p:cNvSpPr>
            <p:nvPr/>
          </p:nvSpPr>
          <p:spPr bwMode="gray">
            <a:xfrm>
              <a:off x="1626097" y="474749"/>
              <a:ext cx="454665" cy="453976"/>
            </a:xfrm>
            <a:custGeom>
              <a:avLst/>
              <a:gdLst>
                <a:gd name="connsiteX0" fmla="*/ 0 w 540819"/>
                <a:gd name="connsiteY0" fmla="*/ 0 h 540000"/>
                <a:gd name="connsiteX1" fmla="*/ 270410 w 540819"/>
                <a:gd name="connsiteY1" fmla="*/ 0 h 540000"/>
                <a:gd name="connsiteX2" fmla="*/ 540819 w 540819"/>
                <a:gd name="connsiteY2" fmla="*/ 0 h 540000"/>
                <a:gd name="connsiteX3" fmla="*/ 540819 w 540819"/>
                <a:gd name="connsiteY3" fmla="*/ 269990 h 540000"/>
                <a:gd name="connsiteX4" fmla="*/ 540819 w 540819"/>
                <a:gd name="connsiteY4" fmla="*/ 270010 h 540000"/>
                <a:gd name="connsiteX5" fmla="*/ 540819 w 540819"/>
                <a:gd name="connsiteY5" fmla="*/ 540000 h 540000"/>
                <a:gd name="connsiteX6" fmla="*/ 270410 w 540819"/>
                <a:gd name="connsiteY6" fmla="*/ 540000 h 540000"/>
                <a:gd name="connsiteX7" fmla="*/ 0 w 540819"/>
                <a:gd name="connsiteY7" fmla="*/ 27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819" h="540000">
                  <a:moveTo>
                    <a:pt x="0" y="0"/>
                  </a:moveTo>
                  <a:lnTo>
                    <a:pt x="270410" y="0"/>
                  </a:lnTo>
                  <a:lnTo>
                    <a:pt x="540819" y="0"/>
                  </a:lnTo>
                  <a:lnTo>
                    <a:pt x="540819" y="269990"/>
                  </a:lnTo>
                  <a:lnTo>
                    <a:pt x="540819" y="270010"/>
                  </a:lnTo>
                  <a:lnTo>
                    <a:pt x="540819" y="540000"/>
                  </a:lnTo>
                  <a:lnTo>
                    <a:pt x="270410" y="540000"/>
                  </a:lnTo>
                  <a:cubicBezTo>
                    <a:pt x="121067" y="540000"/>
                    <a:pt x="0" y="419117"/>
                    <a:pt x="0" y="270000"/>
                  </a:cubicBezTo>
                  <a:close/>
                </a:path>
              </a:pathLst>
            </a:custGeom>
            <a:grpFill/>
            <a:ln w="19050">
              <a:solidFill>
                <a:schemeClr val="accent2">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en-IN" sz="2400" b="1" dirty="0">
                <a:solidFill>
                  <a:schemeClr val="tx2"/>
                </a:solidFill>
              </a:endParaRPr>
            </a:p>
          </p:txBody>
        </p:sp>
        <p:sp>
          <p:nvSpPr>
            <p:cNvPr id="19" name="Rectangle 18">
              <a:extLst>
                <a:ext uri="{FF2B5EF4-FFF2-40B4-BE49-F238E27FC236}">
                  <a16:creationId xmlns:a16="http://schemas.microsoft.com/office/drawing/2014/main" xmlns="" id="{B6EB19A6-0F35-4459-9A5B-60C9E9B48CC4}"/>
                </a:ext>
              </a:extLst>
            </p:cNvPr>
            <p:cNvSpPr>
              <a:spLocks/>
            </p:cNvSpPr>
            <p:nvPr/>
          </p:nvSpPr>
          <p:spPr bwMode="gray">
            <a:xfrm>
              <a:off x="2080762" y="452314"/>
              <a:ext cx="7978760" cy="453976"/>
            </a:xfrm>
            <a:prstGeom prst="rect">
              <a:avLst/>
            </a:prstGeom>
            <a:grpFill/>
            <a:ln w="19050">
              <a:solidFill>
                <a:schemeClr val="accent2">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0">
              <a:noAutofit/>
            </a:bodyPr>
            <a:lstStyle/>
            <a:p>
              <a:r>
                <a:rPr lang="en-IN" b="1" dirty="0" err="1">
                  <a:solidFill>
                    <a:schemeClr val="tx1"/>
                  </a:solidFill>
                </a:rPr>
                <a:t>Exportaciones</a:t>
              </a:r>
              <a:r>
                <a:rPr lang="en-IN" b="1" dirty="0">
                  <a:solidFill>
                    <a:schemeClr val="tx1"/>
                  </a:solidFill>
                </a:rPr>
                <a:t> de </a:t>
              </a:r>
              <a:r>
                <a:rPr lang="en-IN" b="1" dirty="0" err="1">
                  <a:solidFill>
                    <a:schemeClr val="tx1"/>
                  </a:solidFill>
                </a:rPr>
                <a:t>Servicios</a:t>
              </a:r>
              <a:r>
                <a:rPr lang="en-IN" b="1" dirty="0">
                  <a:solidFill>
                    <a:schemeClr val="tx1"/>
                  </a:solidFill>
                </a:rPr>
                <a:t> </a:t>
              </a:r>
            </a:p>
          </p:txBody>
        </p:sp>
      </p:grpSp>
      <p:sp>
        <p:nvSpPr>
          <p:cNvPr id="20" name="Rectangle 19">
            <a:extLst>
              <a:ext uri="{FF2B5EF4-FFF2-40B4-BE49-F238E27FC236}">
                <a16:creationId xmlns:a16="http://schemas.microsoft.com/office/drawing/2014/main" xmlns="" id="{B9B8DEB6-4819-40DB-A6E8-12142755162E}"/>
              </a:ext>
            </a:extLst>
          </p:cNvPr>
          <p:cNvSpPr/>
          <p:nvPr/>
        </p:nvSpPr>
        <p:spPr>
          <a:xfrm>
            <a:off x="945776" y="1751396"/>
            <a:ext cx="9942766" cy="3893374"/>
          </a:xfrm>
          <a:prstGeom prst="rect">
            <a:avLst/>
          </a:prstGeom>
        </p:spPr>
        <p:txBody>
          <a:bodyPr wrap="square">
            <a:spAutoFit/>
          </a:bodyPr>
          <a:lstStyle/>
          <a:p>
            <a:pPr algn="just"/>
            <a:endParaRPr lang="es-AR" sz="1300" dirty="0"/>
          </a:p>
          <a:p>
            <a:pPr marL="171450" indent="-171450" algn="just">
              <a:buFont typeface="Arial" panose="020B0604020202020204" pitchFamily="34" charset="0"/>
              <a:buChar char="•"/>
            </a:pPr>
            <a:r>
              <a:rPr lang="es-AR" sz="1300" dirty="0">
                <a:latin typeface="Arial Body"/>
              </a:rPr>
              <a:t>Obligación de ingresar y liquidar las divisas en un plazo no mayor a los 5 días hábiles a partir de la fecha de su percepción en el exterior o en el país, o de su acreditación en cuenta del exterior.</a:t>
            </a:r>
          </a:p>
          <a:p>
            <a:pPr marL="171450" indent="-171450" algn="just">
              <a:buFont typeface="Arial" panose="020B0604020202020204" pitchFamily="34" charset="0"/>
              <a:buChar char="•"/>
            </a:pPr>
            <a:endParaRPr lang="es-AR" sz="1300" dirty="0">
              <a:latin typeface="Arial Body"/>
            </a:endParaRPr>
          </a:p>
          <a:p>
            <a:pPr marL="171450" indent="-171450" algn="just">
              <a:buFont typeface="Arial" panose="020B0604020202020204" pitchFamily="34" charset="0"/>
              <a:buChar char="•"/>
            </a:pPr>
            <a:r>
              <a:rPr lang="es-AR" sz="1300" dirty="0">
                <a:latin typeface="Arial Body"/>
              </a:rPr>
              <a:t>Liquidación 80% / 20%</a:t>
            </a:r>
          </a:p>
          <a:p>
            <a:pPr marL="171450" indent="-171450" algn="just">
              <a:buFont typeface="Arial" panose="020B0604020202020204" pitchFamily="34" charset="0"/>
              <a:buChar char="•"/>
            </a:pPr>
            <a:endParaRPr lang="es-AR" sz="1300" dirty="0">
              <a:latin typeface="Arial Body"/>
            </a:endParaRPr>
          </a:p>
          <a:p>
            <a:pPr marL="171450" indent="-171450" algn="just">
              <a:buFont typeface="Arial" panose="020B0604020202020204" pitchFamily="34" charset="0"/>
              <a:buChar char="•"/>
            </a:pPr>
            <a:r>
              <a:rPr lang="es-AR" sz="1300" dirty="0">
                <a:latin typeface="Arial Body"/>
              </a:rPr>
              <a:t>Exportación de servicios vs. Servicios prestados a no residentes.</a:t>
            </a:r>
          </a:p>
          <a:p>
            <a:pPr marL="171450" indent="-171450" algn="just">
              <a:buFont typeface="Arial" panose="020B0604020202020204" pitchFamily="34" charset="0"/>
              <a:buChar char="•"/>
            </a:pPr>
            <a:endParaRPr lang="es-AR" sz="1300" dirty="0">
              <a:latin typeface="Arial Body"/>
            </a:endParaRPr>
          </a:p>
          <a:p>
            <a:pPr marL="171450" indent="-171450" algn="just">
              <a:buFont typeface="Arial" panose="020B0604020202020204" pitchFamily="34" charset="0"/>
              <a:buChar char="•"/>
            </a:pPr>
            <a:r>
              <a:rPr lang="es-AR" sz="1300" b="1" dirty="0">
                <a:latin typeface="Arial Body"/>
              </a:rPr>
              <a:t>Personas Humanas</a:t>
            </a:r>
            <a:r>
              <a:rPr lang="es-AR" sz="1300" dirty="0">
                <a:latin typeface="Arial Body"/>
              </a:rPr>
              <a:t>: Excepción del requisito de liquidación de las divisas por los cobros de exportaciones de servicios hasta un monto de USD 12.000 en el año calendario, en el conjunto de entidades financieras y por el conjunto de conceptos autorizados para utilizar esta excepción, entre los que se encuentran por ejemplo: servicios de telecomunicaciones, servicios de informática, servicios de información, servicios de investigación y desarrollo, otros servicios empresariales, enseñanza educativa, etc.</a:t>
            </a:r>
          </a:p>
          <a:p>
            <a:pPr marL="171450" indent="-171450" algn="just">
              <a:buFont typeface="Arial" panose="020B0604020202020204" pitchFamily="34" charset="0"/>
              <a:buChar char="•"/>
            </a:pPr>
            <a:endParaRPr lang="es-AR" sz="1300" dirty="0">
              <a:latin typeface="Arial Body"/>
            </a:endParaRPr>
          </a:p>
          <a:p>
            <a:pPr marL="171450" indent="-171450" algn="just">
              <a:buFont typeface="Arial" panose="020B0604020202020204" pitchFamily="34" charset="0"/>
              <a:buChar char="•"/>
            </a:pPr>
            <a:r>
              <a:rPr lang="es-AR" sz="1300" b="1" dirty="0">
                <a:latin typeface="Arial Body"/>
              </a:rPr>
              <a:t>Economía del Conocimiento: </a:t>
            </a:r>
            <a:r>
              <a:rPr lang="es-AR" sz="1300" dirty="0">
                <a:latin typeface="Arial Body"/>
              </a:rPr>
              <a:t>Excepción al requisito de liquidación de las divisas por los cobros de exportaciones de servicios para los beneficiarios del “Régimen de Promoción de la Economía del Conocimiento” en la medida que se cumplan con varios requisitos entre los cuales están: i) ingreso de las divisas por el mercado de cambios en los plazos correspondientes; </a:t>
            </a:r>
            <a:r>
              <a:rPr lang="es-AR" sz="1300" dirty="0" err="1">
                <a:latin typeface="Arial Body"/>
              </a:rPr>
              <a:t>ii</a:t>
            </a:r>
            <a:r>
              <a:rPr lang="es-AR" sz="1300" dirty="0">
                <a:latin typeface="Arial Body"/>
              </a:rPr>
              <a:t>) certificación de incremento de exportaciones asociadas a la economía del conocimiento, etc.</a:t>
            </a:r>
          </a:p>
          <a:p>
            <a:pPr marL="171450" indent="-171450" algn="just">
              <a:buFont typeface="Arial" panose="020B0604020202020204" pitchFamily="34" charset="0"/>
              <a:buChar char="•"/>
            </a:pPr>
            <a:endParaRPr lang="es-AR" sz="1300" dirty="0">
              <a:latin typeface="Arial Body"/>
            </a:endParaRPr>
          </a:p>
          <a:p>
            <a:pPr algn="just"/>
            <a:r>
              <a:rPr lang="es-AR" sz="1300" dirty="0">
                <a:latin typeface="Arial Body"/>
              </a:rPr>
              <a:t>    </a:t>
            </a:r>
          </a:p>
        </p:txBody>
      </p:sp>
    </p:spTree>
    <p:extLst>
      <p:ext uri="{BB962C8B-B14F-4D97-AF65-F5344CB8AC3E}">
        <p14:creationId xmlns:p14="http://schemas.microsoft.com/office/powerpoint/2010/main" val="28141838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2"/>
          <p:cNvSpPr>
            <a:spLocks noGrp="1"/>
          </p:cNvSpPr>
          <p:nvPr>
            <p:ph type="title"/>
          </p:nvPr>
        </p:nvSpPr>
        <p:spPr bwMode="gray">
          <a:xfrm>
            <a:off x="1302200" y="462369"/>
            <a:ext cx="9066850" cy="583412"/>
          </a:xfrm>
        </p:spPr>
        <p:txBody>
          <a:bodyPr>
            <a:normAutofit fontScale="90000"/>
          </a:bodyPr>
          <a:lstStyle/>
          <a:p>
            <a:r>
              <a:rPr lang="en-IN" dirty="0" err="1"/>
              <a:t>Régimen</a:t>
            </a:r>
            <a:r>
              <a:rPr lang="en-IN" dirty="0"/>
              <a:t> </a:t>
            </a:r>
            <a:r>
              <a:rPr lang="en-IN" dirty="0" err="1"/>
              <a:t>Cambiario</a:t>
            </a:r>
            <a:r>
              <a:rPr lang="en-IN" dirty="0"/>
              <a:t> </a:t>
            </a:r>
            <a:r>
              <a:rPr lang="en-IN" dirty="0" err="1"/>
              <a:t>en</a:t>
            </a:r>
            <a:r>
              <a:rPr lang="en-IN" dirty="0"/>
              <a:t> Argentina</a:t>
            </a:r>
          </a:p>
        </p:txBody>
      </p:sp>
      <p:grpSp>
        <p:nvGrpSpPr>
          <p:cNvPr id="136" name="Group 135"/>
          <p:cNvGrpSpPr>
            <a:grpSpLocks/>
          </p:cNvGrpSpPr>
          <p:nvPr/>
        </p:nvGrpSpPr>
        <p:grpSpPr bwMode="gray">
          <a:xfrm>
            <a:off x="832888" y="1439818"/>
            <a:ext cx="9974976" cy="393606"/>
            <a:chOff x="1713575" y="1564530"/>
            <a:chExt cx="8433425" cy="498182"/>
          </a:xfrm>
          <a:solidFill>
            <a:schemeClr val="accent1">
              <a:lumMod val="40000"/>
              <a:lumOff val="60000"/>
            </a:schemeClr>
          </a:solidFill>
        </p:grpSpPr>
        <p:sp>
          <p:nvSpPr>
            <p:cNvPr id="161" name="Freeform 160"/>
            <p:cNvSpPr>
              <a:spLocks/>
            </p:cNvSpPr>
            <p:nvPr/>
          </p:nvSpPr>
          <p:spPr bwMode="gray">
            <a:xfrm>
              <a:off x="1713575" y="1608736"/>
              <a:ext cx="454665" cy="453976"/>
            </a:xfrm>
            <a:custGeom>
              <a:avLst/>
              <a:gdLst>
                <a:gd name="connsiteX0" fmla="*/ 0 w 540819"/>
                <a:gd name="connsiteY0" fmla="*/ 0 h 540000"/>
                <a:gd name="connsiteX1" fmla="*/ 270410 w 540819"/>
                <a:gd name="connsiteY1" fmla="*/ 0 h 540000"/>
                <a:gd name="connsiteX2" fmla="*/ 540819 w 540819"/>
                <a:gd name="connsiteY2" fmla="*/ 0 h 540000"/>
                <a:gd name="connsiteX3" fmla="*/ 540819 w 540819"/>
                <a:gd name="connsiteY3" fmla="*/ 269990 h 540000"/>
                <a:gd name="connsiteX4" fmla="*/ 540819 w 540819"/>
                <a:gd name="connsiteY4" fmla="*/ 270010 h 540000"/>
                <a:gd name="connsiteX5" fmla="*/ 540819 w 540819"/>
                <a:gd name="connsiteY5" fmla="*/ 540000 h 540000"/>
                <a:gd name="connsiteX6" fmla="*/ 270410 w 540819"/>
                <a:gd name="connsiteY6" fmla="*/ 540000 h 540000"/>
                <a:gd name="connsiteX7" fmla="*/ 0 w 540819"/>
                <a:gd name="connsiteY7" fmla="*/ 27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819" h="540000">
                  <a:moveTo>
                    <a:pt x="0" y="0"/>
                  </a:moveTo>
                  <a:lnTo>
                    <a:pt x="270410" y="0"/>
                  </a:lnTo>
                  <a:lnTo>
                    <a:pt x="540819" y="0"/>
                  </a:lnTo>
                  <a:lnTo>
                    <a:pt x="540819" y="269990"/>
                  </a:lnTo>
                  <a:lnTo>
                    <a:pt x="540819" y="270010"/>
                  </a:lnTo>
                  <a:lnTo>
                    <a:pt x="540819" y="540000"/>
                  </a:lnTo>
                  <a:lnTo>
                    <a:pt x="270410" y="540000"/>
                  </a:lnTo>
                  <a:cubicBezTo>
                    <a:pt x="121067" y="540000"/>
                    <a:pt x="0" y="419117"/>
                    <a:pt x="0" y="270000"/>
                  </a:cubicBezTo>
                  <a:close/>
                </a:path>
              </a:pathLst>
            </a:custGeom>
            <a:grpFill/>
            <a:ln w="19050">
              <a:solidFill>
                <a:schemeClr val="accent1">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en-IN" sz="1799" b="1" dirty="0">
                <a:solidFill>
                  <a:schemeClr val="tx2"/>
                </a:solidFill>
              </a:endParaRPr>
            </a:p>
          </p:txBody>
        </p:sp>
        <p:sp>
          <p:nvSpPr>
            <p:cNvPr id="162" name="Rectangle 161"/>
            <p:cNvSpPr>
              <a:spLocks/>
            </p:cNvSpPr>
            <p:nvPr/>
          </p:nvSpPr>
          <p:spPr bwMode="gray">
            <a:xfrm>
              <a:off x="2178048" y="1564530"/>
              <a:ext cx="7968952" cy="453976"/>
            </a:xfrm>
            <a:prstGeom prst="rect">
              <a:avLst/>
            </a:prstGeom>
            <a:grpFill/>
            <a:ln w="19050">
              <a:solidFill>
                <a:schemeClr val="accent1">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0">
              <a:noAutofit/>
            </a:bodyPr>
            <a:lstStyle/>
            <a:p>
              <a:r>
                <a:rPr lang="en-IN" sz="1600" b="1" dirty="0" err="1">
                  <a:solidFill>
                    <a:schemeClr val="tx1"/>
                  </a:solidFill>
                </a:rPr>
                <a:t>Importaciones</a:t>
              </a:r>
              <a:r>
                <a:rPr lang="en-IN" sz="1600" b="1" dirty="0">
                  <a:solidFill>
                    <a:schemeClr val="tx1"/>
                  </a:solidFill>
                </a:rPr>
                <a:t> de </a:t>
              </a:r>
              <a:r>
                <a:rPr lang="en-IN" sz="1600" b="1" dirty="0" err="1">
                  <a:solidFill>
                    <a:schemeClr val="tx1"/>
                  </a:solidFill>
                </a:rPr>
                <a:t>Bienes</a:t>
              </a:r>
              <a:r>
                <a:rPr lang="en-IN" sz="1600" b="1" dirty="0">
                  <a:solidFill>
                    <a:schemeClr val="tx1"/>
                  </a:solidFill>
                </a:rPr>
                <a:t> </a:t>
              </a:r>
            </a:p>
          </p:txBody>
        </p:sp>
      </p:grpSp>
      <p:sp>
        <p:nvSpPr>
          <p:cNvPr id="138" name="Rectangle 137"/>
          <p:cNvSpPr>
            <a:spLocks/>
          </p:cNvSpPr>
          <p:nvPr/>
        </p:nvSpPr>
        <p:spPr bwMode="gray">
          <a:xfrm>
            <a:off x="945776" y="2189431"/>
            <a:ext cx="5053482" cy="708821"/>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sp>
        <p:nvSpPr>
          <p:cNvPr id="139" name="Rectangle 138"/>
          <p:cNvSpPr>
            <a:spLocks/>
          </p:cNvSpPr>
          <p:nvPr/>
        </p:nvSpPr>
        <p:spPr bwMode="gray">
          <a:xfrm>
            <a:off x="6245759" y="2189431"/>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142" name="Rectangle 141"/>
          <p:cNvSpPr>
            <a:spLocks/>
          </p:cNvSpPr>
          <p:nvPr/>
        </p:nvSpPr>
        <p:spPr bwMode="gray">
          <a:xfrm>
            <a:off x="6245764" y="3820630"/>
            <a:ext cx="3771614" cy="808035"/>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grpSp>
        <p:nvGrpSpPr>
          <p:cNvPr id="149" name="Group 148"/>
          <p:cNvGrpSpPr>
            <a:grpSpLocks/>
          </p:cNvGrpSpPr>
          <p:nvPr/>
        </p:nvGrpSpPr>
        <p:grpSpPr bwMode="gray">
          <a:xfrm>
            <a:off x="832888" y="3539155"/>
            <a:ext cx="9974975" cy="385066"/>
            <a:chOff x="1626097" y="452314"/>
            <a:chExt cx="8433425" cy="487373"/>
          </a:xfrm>
          <a:solidFill>
            <a:schemeClr val="accent1">
              <a:lumMod val="40000"/>
              <a:lumOff val="60000"/>
            </a:schemeClr>
          </a:solidFill>
        </p:grpSpPr>
        <p:sp>
          <p:nvSpPr>
            <p:cNvPr id="153" name="Freeform 152"/>
            <p:cNvSpPr>
              <a:spLocks/>
            </p:cNvSpPr>
            <p:nvPr/>
          </p:nvSpPr>
          <p:spPr bwMode="gray">
            <a:xfrm>
              <a:off x="1626097" y="485711"/>
              <a:ext cx="454665" cy="453976"/>
            </a:xfrm>
            <a:custGeom>
              <a:avLst/>
              <a:gdLst>
                <a:gd name="connsiteX0" fmla="*/ 0 w 540819"/>
                <a:gd name="connsiteY0" fmla="*/ 0 h 540000"/>
                <a:gd name="connsiteX1" fmla="*/ 270410 w 540819"/>
                <a:gd name="connsiteY1" fmla="*/ 0 h 540000"/>
                <a:gd name="connsiteX2" fmla="*/ 540819 w 540819"/>
                <a:gd name="connsiteY2" fmla="*/ 0 h 540000"/>
                <a:gd name="connsiteX3" fmla="*/ 540819 w 540819"/>
                <a:gd name="connsiteY3" fmla="*/ 269990 h 540000"/>
                <a:gd name="connsiteX4" fmla="*/ 540819 w 540819"/>
                <a:gd name="connsiteY4" fmla="*/ 270010 h 540000"/>
                <a:gd name="connsiteX5" fmla="*/ 540819 w 540819"/>
                <a:gd name="connsiteY5" fmla="*/ 540000 h 540000"/>
                <a:gd name="connsiteX6" fmla="*/ 270410 w 540819"/>
                <a:gd name="connsiteY6" fmla="*/ 540000 h 540000"/>
                <a:gd name="connsiteX7" fmla="*/ 0 w 540819"/>
                <a:gd name="connsiteY7" fmla="*/ 27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819" h="540000">
                  <a:moveTo>
                    <a:pt x="0" y="0"/>
                  </a:moveTo>
                  <a:lnTo>
                    <a:pt x="270410" y="0"/>
                  </a:lnTo>
                  <a:lnTo>
                    <a:pt x="540819" y="0"/>
                  </a:lnTo>
                  <a:lnTo>
                    <a:pt x="540819" y="269990"/>
                  </a:lnTo>
                  <a:lnTo>
                    <a:pt x="540819" y="270010"/>
                  </a:lnTo>
                  <a:lnTo>
                    <a:pt x="540819" y="540000"/>
                  </a:lnTo>
                  <a:lnTo>
                    <a:pt x="270410" y="540000"/>
                  </a:lnTo>
                  <a:cubicBezTo>
                    <a:pt x="121067" y="540000"/>
                    <a:pt x="0" y="419117"/>
                    <a:pt x="0" y="270000"/>
                  </a:cubicBezTo>
                  <a:close/>
                </a:path>
              </a:pathLst>
            </a:custGeom>
            <a:grpFill/>
            <a:ln w="19050">
              <a:solidFill>
                <a:schemeClr val="accent1">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en-IN" sz="1799" b="1" dirty="0">
                <a:solidFill>
                  <a:schemeClr val="tx2"/>
                </a:solidFill>
              </a:endParaRPr>
            </a:p>
          </p:txBody>
        </p:sp>
        <p:sp>
          <p:nvSpPr>
            <p:cNvPr id="154" name="Rectangle 153"/>
            <p:cNvSpPr>
              <a:spLocks/>
            </p:cNvSpPr>
            <p:nvPr/>
          </p:nvSpPr>
          <p:spPr bwMode="gray">
            <a:xfrm>
              <a:off x="2080762" y="452314"/>
              <a:ext cx="7978760" cy="453976"/>
            </a:xfrm>
            <a:prstGeom prst="rect">
              <a:avLst/>
            </a:prstGeom>
            <a:grpFill/>
            <a:ln w="19050">
              <a:solidFill>
                <a:schemeClr val="accent1">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0">
              <a:noAutofit/>
            </a:bodyPr>
            <a:lstStyle/>
            <a:p>
              <a:r>
                <a:rPr lang="en-IN" sz="1600" b="1" dirty="0" err="1">
                  <a:solidFill>
                    <a:schemeClr val="tx1"/>
                  </a:solidFill>
                </a:rPr>
                <a:t>Importaciones</a:t>
              </a:r>
              <a:r>
                <a:rPr lang="en-IN" sz="1600" b="1" dirty="0">
                  <a:solidFill>
                    <a:schemeClr val="tx1"/>
                  </a:solidFill>
                </a:rPr>
                <a:t> de </a:t>
              </a:r>
              <a:r>
                <a:rPr lang="en-IN" sz="1600" b="1" dirty="0" err="1">
                  <a:solidFill>
                    <a:schemeClr val="tx1"/>
                  </a:solidFill>
                </a:rPr>
                <a:t>Servicios</a:t>
              </a:r>
              <a:r>
                <a:rPr lang="en-IN" sz="1600" b="1" dirty="0">
                  <a:solidFill>
                    <a:schemeClr val="tx1"/>
                  </a:solidFill>
                </a:rPr>
                <a:t> </a:t>
              </a:r>
            </a:p>
          </p:txBody>
        </p:sp>
      </p:grpSp>
      <p:sp>
        <p:nvSpPr>
          <p:cNvPr id="39" name="Rectangle 38"/>
          <p:cNvSpPr>
            <a:spLocks/>
          </p:cNvSpPr>
          <p:nvPr/>
        </p:nvSpPr>
        <p:spPr bwMode="gray">
          <a:xfrm>
            <a:off x="6226135" y="3901528"/>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41" name="Rectangle 40"/>
          <p:cNvSpPr>
            <a:spLocks/>
          </p:cNvSpPr>
          <p:nvPr/>
        </p:nvSpPr>
        <p:spPr bwMode="gray">
          <a:xfrm>
            <a:off x="865097" y="4362766"/>
            <a:ext cx="10352951" cy="1689394"/>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lgn="just">
              <a:lnSpc>
                <a:spcPct val="130000"/>
              </a:lnSpc>
            </a:pPr>
            <a:endParaRPr lang="es-AR" sz="1099" dirty="0">
              <a:solidFill>
                <a:schemeClr val="tx1"/>
              </a:solidFill>
              <a:latin typeface="Arial Body"/>
            </a:endParaRPr>
          </a:p>
          <a:p>
            <a:pPr algn="just">
              <a:lnSpc>
                <a:spcPct val="130000"/>
              </a:lnSpc>
            </a:pPr>
            <a:r>
              <a:rPr lang="es-ES_tradnl" sz="1099" dirty="0">
                <a:solidFill>
                  <a:schemeClr val="tx1"/>
                </a:solidFill>
                <a:latin typeface="Arial Body"/>
              </a:rPr>
              <a:t>. </a:t>
            </a:r>
            <a:endParaRPr lang="es-AR" sz="1099" dirty="0">
              <a:solidFill>
                <a:schemeClr val="tx1"/>
              </a:solidFill>
              <a:latin typeface="Arial Body"/>
            </a:endParaRPr>
          </a:p>
        </p:txBody>
      </p:sp>
      <p:sp>
        <p:nvSpPr>
          <p:cNvPr id="2" name="Rectangle 1">
            <a:extLst>
              <a:ext uri="{FF2B5EF4-FFF2-40B4-BE49-F238E27FC236}">
                <a16:creationId xmlns:a16="http://schemas.microsoft.com/office/drawing/2014/main" xmlns="" id="{73D6C625-B778-4911-8134-2528336868B4}"/>
              </a:ext>
            </a:extLst>
          </p:cNvPr>
          <p:cNvSpPr/>
          <p:nvPr/>
        </p:nvSpPr>
        <p:spPr>
          <a:xfrm>
            <a:off x="832888" y="1700649"/>
            <a:ext cx="9954368" cy="2239074"/>
          </a:xfrm>
          <a:prstGeom prst="rect">
            <a:avLst/>
          </a:prstGeom>
        </p:spPr>
        <p:txBody>
          <a:bodyPr wrap="square">
            <a:spAutoFit/>
          </a:bodyPr>
          <a:lstStyle/>
          <a:p>
            <a:pPr algn="just"/>
            <a:endParaRPr lang="es-AR" sz="1050" dirty="0"/>
          </a:p>
          <a:p>
            <a:pPr marL="228600" indent="-228600" algn="just">
              <a:buFont typeface="Arial" panose="020B0604020202020204" pitchFamily="34" charset="0"/>
              <a:buChar char="•"/>
            </a:pPr>
            <a:r>
              <a:rPr lang="es-AR" sz="1200" dirty="0">
                <a:latin typeface="Arial Body"/>
              </a:rPr>
              <a:t>SEDI (eliminación de la SIRA)</a:t>
            </a:r>
          </a:p>
          <a:p>
            <a:pPr marL="228600" indent="-228600" algn="just">
              <a:buFont typeface="Arial" panose="020B0604020202020204" pitchFamily="34" charset="0"/>
              <a:buChar char="•"/>
            </a:pPr>
            <a:r>
              <a:rPr lang="es-AR" sz="1200" dirty="0">
                <a:latin typeface="Arial Body"/>
              </a:rPr>
              <a:t>El importador pueda demostrar que no tiene activos externos líquidos disponibles al inicio del día en que solicita el acceso al mercado por un monto superior equivalente a US$ 100.000.</a:t>
            </a:r>
          </a:p>
          <a:p>
            <a:pPr marL="228600" indent="-228600" algn="just">
              <a:buFont typeface="Arial" panose="020B0604020202020204" pitchFamily="34" charset="0"/>
              <a:buChar char="•"/>
            </a:pPr>
            <a:r>
              <a:rPr lang="es-AR" sz="1200" dirty="0">
                <a:latin typeface="Arial Body"/>
              </a:rPr>
              <a:t>No haber realizado operaciones de contado con liquidación o MEP en los 90/180 días anteriores y posteriores.</a:t>
            </a:r>
          </a:p>
          <a:p>
            <a:pPr marL="228600" indent="-228600" algn="just">
              <a:buFont typeface="Arial" panose="020B0604020202020204" pitchFamily="34" charset="0"/>
              <a:buChar char="•"/>
            </a:pPr>
            <a:r>
              <a:rPr lang="es-AR" sz="1200" dirty="0">
                <a:latin typeface="Arial Body"/>
              </a:rPr>
              <a:t>No haber entregado pesos a una empresa del mismo grupo económico que haya luego realizado operaciones de contado con liquidación o MEP.</a:t>
            </a:r>
          </a:p>
          <a:p>
            <a:pPr marL="228600" indent="-228600" algn="just">
              <a:buFont typeface="Arial" panose="020B0604020202020204" pitchFamily="34" charset="0"/>
              <a:buChar char="•"/>
            </a:pPr>
            <a:r>
              <a:rPr lang="es-AR" sz="1200" dirty="0">
                <a:latin typeface="Arial Body"/>
              </a:rPr>
              <a:t>Plazos de pago diferido según tipo de producto: sin plazo (</a:t>
            </a:r>
            <a:r>
              <a:rPr lang="es-AR" sz="1200" dirty="0" err="1">
                <a:latin typeface="Arial Body"/>
              </a:rPr>
              <a:t>ej</a:t>
            </a:r>
            <a:r>
              <a:rPr lang="es-AR" sz="1200" dirty="0">
                <a:latin typeface="Arial Body"/>
              </a:rPr>
              <a:t>: energía eléctrica) / 30 días corridos (</a:t>
            </a:r>
            <a:r>
              <a:rPr lang="es-AR" sz="1200" dirty="0" err="1">
                <a:latin typeface="Arial Body"/>
              </a:rPr>
              <a:t>ej</a:t>
            </a:r>
            <a:r>
              <a:rPr lang="es-AR" sz="1200" dirty="0">
                <a:latin typeface="Arial Body"/>
              </a:rPr>
              <a:t>: medicamentos, fertilizantes, canasta básica, </a:t>
            </a:r>
            <a:r>
              <a:rPr lang="es-AR" sz="1200" dirty="0" err="1">
                <a:latin typeface="Arial Body"/>
              </a:rPr>
              <a:t>MiPyme</a:t>
            </a:r>
            <a:r>
              <a:rPr lang="es-AR" sz="1200" dirty="0">
                <a:latin typeface="Arial Body"/>
              </a:rPr>
              <a:t>) / 180 días corridos (</a:t>
            </a:r>
            <a:r>
              <a:rPr lang="es-AR" sz="1200" dirty="0" err="1">
                <a:latin typeface="Arial Body"/>
              </a:rPr>
              <a:t>ej</a:t>
            </a:r>
            <a:r>
              <a:rPr lang="es-AR" sz="1200" dirty="0">
                <a:latin typeface="Arial Body"/>
              </a:rPr>
              <a:t>: automotores terminados) / 4 cuotas de 25% del valor FOB (resto de los bienes).</a:t>
            </a:r>
          </a:p>
          <a:p>
            <a:pPr algn="just"/>
            <a:endParaRPr lang="es-AR" sz="1200" dirty="0">
              <a:latin typeface="Arial Body"/>
            </a:endParaRPr>
          </a:p>
          <a:p>
            <a:pPr marL="228600" indent="-228600" algn="just">
              <a:buFont typeface="Arial" panose="020B0604020202020204" pitchFamily="34" charset="0"/>
              <a:buChar char="•"/>
            </a:pPr>
            <a:endParaRPr lang="es-AR" sz="1050" dirty="0"/>
          </a:p>
          <a:p>
            <a:pPr algn="just"/>
            <a:endParaRPr lang="es-AR" sz="1050" dirty="0"/>
          </a:p>
        </p:txBody>
      </p:sp>
      <p:pic>
        <p:nvPicPr>
          <p:cNvPr id="28" name="Picture 27">
            <a:extLst>
              <a:ext uri="{FF2B5EF4-FFF2-40B4-BE49-F238E27FC236}">
                <a16:creationId xmlns:a16="http://schemas.microsoft.com/office/drawing/2014/main" xmlns="" id="{3A38A9FD-BBE1-4ACD-BC60-8890BC770B03}"/>
              </a:ext>
            </a:extLst>
          </p:cNvPr>
          <p:cNvPicPr>
            <a:picLocks noChangeAspect="1"/>
          </p:cNvPicPr>
          <p:nvPr/>
        </p:nvPicPr>
        <p:blipFill>
          <a:blip r:embed="rId3"/>
          <a:stretch>
            <a:fillRect/>
          </a:stretch>
        </p:blipFill>
        <p:spPr>
          <a:xfrm>
            <a:off x="9071878" y="6419680"/>
            <a:ext cx="275072" cy="225363"/>
          </a:xfrm>
          <a:prstGeom prst="rect">
            <a:avLst/>
          </a:prstGeom>
        </p:spPr>
      </p:pic>
      <p:sp>
        <p:nvSpPr>
          <p:cNvPr id="27" name="Rectangle 26">
            <a:extLst>
              <a:ext uri="{FF2B5EF4-FFF2-40B4-BE49-F238E27FC236}">
                <a16:creationId xmlns:a16="http://schemas.microsoft.com/office/drawing/2014/main" xmlns="" id="{75743F07-4508-499E-B295-C28E001BD149}"/>
              </a:ext>
            </a:extLst>
          </p:cNvPr>
          <p:cNvSpPr/>
          <p:nvPr/>
        </p:nvSpPr>
        <p:spPr>
          <a:xfrm>
            <a:off x="832888" y="3820630"/>
            <a:ext cx="9942766" cy="2654573"/>
          </a:xfrm>
          <a:prstGeom prst="rect">
            <a:avLst/>
          </a:prstGeom>
        </p:spPr>
        <p:txBody>
          <a:bodyPr wrap="square">
            <a:spAutoFit/>
          </a:bodyPr>
          <a:lstStyle/>
          <a:p>
            <a:pPr algn="just"/>
            <a:endParaRPr lang="es-AR" sz="1050" dirty="0"/>
          </a:p>
          <a:p>
            <a:pPr marL="228600" indent="-228600" algn="just">
              <a:buFont typeface="Arial" panose="020B0604020202020204" pitchFamily="34" charset="0"/>
              <a:buChar char="•"/>
            </a:pPr>
            <a:r>
              <a:rPr lang="es-AR" sz="1200" dirty="0">
                <a:latin typeface="Arial Body"/>
              </a:rPr>
              <a:t>Eliminación de la SIRASE.</a:t>
            </a:r>
          </a:p>
          <a:p>
            <a:pPr marL="228600" indent="-228600" algn="just">
              <a:buFont typeface="Arial" panose="020B0604020202020204" pitchFamily="34" charset="0"/>
              <a:buChar char="•"/>
            </a:pPr>
            <a:r>
              <a:rPr lang="es-AR" sz="1200" dirty="0">
                <a:latin typeface="Arial Body"/>
              </a:rPr>
              <a:t>El importador pueda demostrar que no tiene activos externos líquidos disponibles al inicio del día en que solicita el acceso al mercado por un monto superior equivalente a US$ 100.000.</a:t>
            </a:r>
          </a:p>
          <a:p>
            <a:pPr marL="228600" indent="-228600" algn="just">
              <a:buFont typeface="Arial" panose="020B0604020202020204" pitchFamily="34" charset="0"/>
              <a:buChar char="•"/>
            </a:pPr>
            <a:r>
              <a:rPr lang="es-AR" sz="1200" dirty="0">
                <a:latin typeface="Arial Body"/>
              </a:rPr>
              <a:t>No haber realizado operaciones de contado con liquidación o MEP en los 90/180 días anteriores y posteriores.</a:t>
            </a:r>
          </a:p>
          <a:p>
            <a:pPr marL="228600" indent="-228600" algn="just">
              <a:buFont typeface="Arial" panose="020B0604020202020204" pitchFamily="34" charset="0"/>
              <a:buChar char="•"/>
            </a:pPr>
            <a:r>
              <a:rPr lang="es-AR" sz="1200" dirty="0">
                <a:latin typeface="Arial Body"/>
              </a:rPr>
              <a:t>No haber entregado pesos a una empresa del mismo grupo económico que haya luego realizado operaciones de contado con liquidación o MEP.</a:t>
            </a:r>
          </a:p>
          <a:p>
            <a:pPr algn="just"/>
            <a:endParaRPr lang="es-AR" sz="1200" dirty="0">
              <a:latin typeface="Arial Body"/>
            </a:endParaRPr>
          </a:p>
          <a:p>
            <a:pPr algn="just"/>
            <a:r>
              <a:rPr lang="es-AR" sz="1200" b="1" dirty="0">
                <a:latin typeface="Arial Body"/>
              </a:rPr>
              <a:t>Sujetos vinculados:</a:t>
            </a:r>
          </a:p>
          <a:p>
            <a:pPr marL="228600" indent="-228600" algn="just">
              <a:buFont typeface="Arial" panose="020B0604020202020204" pitchFamily="34" charset="0"/>
              <a:buChar char="•"/>
            </a:pPr>
            <a:r>
              <a:rPr lang="es-AR" sz="1200" dirty="0">
                <a:latin typeface="Arial Body"/>
              </a:rPr>
              <a:t>Pago a 180 días corridos de la fecha de prestación o devengamiento del servicio.</a:t>
            </a:r>
          </a:p>
          <a:p>
            <a:pPr algn="just"/>
            <a:endParaRPr lang="es-AR" sz="1200" dirty="0">
              <a:latin typeface="Arial Body"/>
            </a:endParaRPr>
          </a:p>
          <a:p>
            <a:pPr algn="just"/>
            <a:r>
              <a:rPr lang="es-AR" sz="1200" b="1" dirty="0">
                <a:latin typeface="Arial Body"/>
              </a:rPr>
              <a:t>Sujetos no vinculados:</a:t>
            </a:r>
          </a:p>
          <a:p>
            <a:pPr marL="171450" indent="-171450" algn="just">
              <a:buFont typeface="Arial" panose="020B0604020202020204" pitchFamily="34" charset="0"/>
              <a:buChar char="•"/>
            </a:pPr>
            <a:r>
              <a:rPr lang="es-AR" sz="1200" dirty="0">
                <a:latin typeface="Arial Body"/>
              </a:rPr>
              <a:t>Pago a 30 días corridos de la fecha de prestación o devengamiento del servicio.</a:t>
            </a:r>
          </a:p>
          <a:p>
            <a:pPr algn="just"/>
            <a:endParaRPr lang="es-AR" sz="1200" dirty="0">
              <a:latin typeface="Arial Body"/>
            </a:endParaRPr>
          </a:p>
        </p:txBody>
      </p:sp>
    </p:spTree>
    <p:extLst>
      <p:ext uri="{BB962C8B-B14F-4D97-AF65-F5344CB8AC3E}">
        <p14:creationId xmlns:p14="http://schemas.microsoft.com/office/powerpoint/2010/main" val="563074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2"/>
          <p:cNvSpPr>
            <a:spLocks noGrp="1"/>
          </p:cNvSpPr>
          <p:nvPr>
            <p:ph type="title"/>
          </p:nvPr>
        </p:nvSpPr>
        <p:spPr bwMode="gray">
          <a:xfrm>
            <a:off x="1302200" y="462369"/>
            <a:ext cx="9066850" cy="583412"/>
          </a:xfrm>
        </p:spPr>
        <p:txBody>
          <a:bodyPr>
            <a:normAutofit fontScale="90000"/>
          </a:bodyPr>
          <a:lstStyle/>
          <a:p>
            <a:r>
              <a:rPr lang="en-IN" dirty="0" err="1"/>
              <a:t>Régimen</a:t>
            </a:r>
            <a:r>
              <a:rPr lang="en-IN" dirty="0"/>
              <a:t> </a:t>
            </a:r>
            <a:r>
              <a:rPr lang="en-IN" dirty="0" err="1"/>
              <a:t>Cambiario</a:t>
            </a:r>
            <a:r>
              <a:rPr lang="en-IN" dirty="0"/>
              <a:t> </a:t>
            </a:r>
            <a:r>
              <a:rPr lang="en-IN" dirty="0" err="1"/>
              <a:t>en</a:t>
            </a:r>
            <a:r>
              <a:rPr lang="en-IN" dirty="0"/>
              <a:t> Argentina</a:t>
            </a:r>
          </a:p>
        </p:txBody>
      </p:sp>
      <p:grpSp>
        <p:nvGrpSpPr>
          <p:cNvPr id="136" name="Group 135"/>
          <p:cNvGrpSpPr>
            <a:grpSpLocks/>
          </p:cNvGrpSpPr>
          <p:nvPr/>
        </p:nvGrpSpPr>
        <p:grpSpPr bwMode="gray">
          <a:xfrm>
            <a:off x="832888" y="1439818"/>
            <a:ext cx="9974976" cy="393606"/>
            <a:chOff x="1713575" y="1564530"/>
            <a:chExt cx="8433425" cy="498182"/>
          </a:xfrm>
          <a:solidFill>
            <a:schemeClr val="accent1">
              <a:lumMod val="60000"/>
              <a:lumOff val="40000"/>
            </a:schemeClr>
          </a:solidFill>
        </p:grpSpPr>
        <p:sp>
          <p:nvSpPr>
            <p:cNvPr id="161" name="Freeform 160"/>
            <p:cNvSpPr>
              <a:spLocks/>
            </p:cNvSpPr>
            <p:nvPr/>
          </p:nvSpPr>
          <p:spPr bwMode="gray">
            <a:xfrm>
              <a:off x="1713575" y="1608736"/>
              <a:ext cx="454665" cy="453976"/>
            </a:xfrm>
            <a:custGeom>
              <a:avLst/>
              <a:gdLst>
                <a:gd name="connsiteX0" fmla="*/ 0 w 540819"/>
                <a:gd name="connsiteY0" fmla="*/ 0 h 540000"/>
                <a:gd name="connsiteX1" fmla="*/ 270410 w 540819"/>
                <a:gd name="connsiteY1" fmla="*/ 0 h 540000"/>
                <a:gd name="connsiteX2" fmla="*/ 540819 w 540819"/>
                <a:gd name="connsiteY2" fmla="*/ 0 h 540000"/>
                <a:gd name="connsiteX3" fmla="*/ 540819 w 540819"/>
                <a:gd name="connsiteY3" fmla="*/ 269990 h 540000"/>
                <a:gd name="connsiteX4" fmla="*/ 540819 w 540819"/>
                <a:gd name="connsiteY4" fmla="*/ 270010 h 540000"/>
                <a:gd name="connsiteX5" fmla="*/ 540819 w 540819"/>
                <a:gd name="connsiteY5" fmla="*/ 540000 h 540000"/>
                <a:gd name="connsiteX6" fmla="*/ 270410 w 540819"/>
                <a:gd name="connsiteY6" fmla="*/ 540000 h 540000"/>
                <a:gd name="connsiteX7" fmla="*/ 0 w 540819"/>
                <a:gd name="connsiteY7" fmla="*/ 27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819" h="540000">
                  <a:moveTo>
                    <a:pt x="0" y="0"/>
                  </a:moveTo>
                  <a:lnTo>
                    <a:pt x="270410" y="0"/>
                  </a:lnTo>
                  <a:lnTo>
                    <a:pt x="540819" y="0"/>
                  </a:lnTo>
                  <a:lnTo>
                    <a:pt x="540819" y="269990"/>
                  </a:lnTo>
                  <a:lnTo>
                    <a:pt x="540819" y="270010"/>
                  </a:lnTo>
                  <a:lnTo>
                    <a:pt x="540819" y="540000"/>
                  </a:lnTo>
                  <a:lnTo>
                    <a:pt x="270410" y="540000"/>
                  </a:lnTo>
                  <a:cubicBezTo>
                    <a:pt x="121067" y="540000"/>
                    <a:pt x="0" y="419117"/>
                    <a:pt x="0" y="270000"/>
                  </a:cubicBezTo>
                  <a:close/>
                </a:path>
              </a:pathLst>
            </a:custGeom>
            <a:grpFill/>
            <a:ln w="19050">
              <a:solidFill>
                <a:schemeClr val="accent1">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en-IN" sz="1799" b="1" dirty="0">
                <a:solidFill>
                  <a:schemeClr val="tx2"/>
                </a:solidFill>
              </a:endParaRPr>
            </a:p>
          </p:txBody>
        </p:sp>
        <p:sp>
          <p:nvSpPr>
            <p:cNvPr id="162" name="Rectangle 161"/>
            <p:cNvSpPr>
              <a:spLocks/>
            </p:cNvSpPr>
            <p:nvPr/>
          </p:nvSpPr>
          <p:spPr bwMode="gray">
            <a:xfrm>
              <a:off x="2178048" y="1564530"/>
              <a:ext cx="7968952" cy="453976"/>
            </a:xfrm>
            <a:prstGeom prst="rect">
              <a:avLst/>
            </a:prstGeom>
            <a:grpFill/>
            <a:ln w="19050">
              <a:solidFill>
                <a:schemeClr val="accent1">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0">
              <a:noAutofit/>
            </a:bodyPr>
            <a:lstStyle/>
            <a:p>
              <a:r>
                <a:rPr lang="en-IN" sz="1600" b="1" dirty="0" err="1">
                  <a:solidFill>
                    <a:schemeClr val="tx1"/>
                  </a:solidFill>
                </a:rPr>
                <a:t>Préstamos</a:t>
              </a:r>
              <a:r>
                <a:rPr lang="en-IN" sz="1600" b="1" dirty="0">
                  <a:solidFill>
                    <a:schemeClr val="tx1"/>
                  </a:solidFill>
                </a:rPr>
                <a:t> </a:t>
              </a:r>
              <a:r>
                <a:rPr lang="en-IN" sz="1600" b="1" dirty="0" err="1">
                  <a:solidFill>
                    <a:schemeClr val="tx1"/>
                  </a:solidFill>
                </a:rPr>
                <a:t>financieros</a:t>
              </a:r>
              <a:endParaRPr lang="en-IN" sz="1600" b="1" dirty="0">
                <a:solidFill>
                  <a:schemeClr val="tx1"/>
                </a:solidFill>
              </a:endParaRPr>
            </a:p>
          </p:txBody>
        </p:sp>
      </p:grpSp>
      <p:sp>
        <p:nvSpPr>
          <p:cNvPr id="138" name="Rectangle 137"/>
          <p:cNvSpPr>
            <a:spLocks/>
          </p:cNvSpPr>
          <p:nvPr/>
        </p:nvSpPr>
        <p:spPr bwMode="gray">
          <a:xfrm>
            <a:off x="945776" y="2189431"/>
            <a:ext cx="5053482" cy="708821"/>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sp>
        <p:nvSpPr>
          <p:cNvPr id="139" name="Rectangle 138"/>
          <p:cNvSpPr>
            <a:spLocks/>
          </p:cNvSpPr>
          <p:nvPr/>
        </p:nvSpPr>
        <p:spPr bwMode="gray">
          <a:xfrm>
            <a:off x="6245759" y="2189431"/>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142" name="Rectangle 141"/>
          <p:cNvSpPr>
            <a:spLocks/>
          </p:cNvSpPr>
          <p:nvPr/>
        </p:nvSpPr>
        <p:spPr bwMode="gray">
          <a:xfrm>
            <a:off x="6245764" y="3820630"/>
            <a:ext cx="3771614" cy="808035"/>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sp>
        <p:nvSpPr>
          <p:cNvPr id="39" name="Rectangle 38"/>
          <p:cNvSpPr>
            <a:spLocks/>
          </p:cNvSpPr>
          <p:nvPr/>
        </p:nvSpPr>
        <p:spPr bwMode="gray">
          <a:xfrm>
            <a:off x="6226135" y="3901528"/>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41" name="Rectangle 40"/>
          <p:cNvSpPr>
            <a:spLocks/>
          </p:cNvSpPr>
          <p:nvPr/>
        </p:nvSpPr>
        <p:spPr bwMode="gray">
          <a:xfrm>
            <a:off x="1010666" y="4466246"/>
            <a:ext cx="9862088" cy="1689394"/>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1450" indent="-171450" algn="just">
              <a:buFont typeface="Arial" panose="020B0604020202020204" pitchFamily="34" charset="0"/>
              <a:buChar char="•"/>
            </a:pPr>
            <a:r>
              <a:rPr lang="es-AR" sz="1200" dirty="0">
                <a:solidFill>
                  <a:schemeClr val="tx1"/>
                </a:solidFill>
                <a:latin typeface="Arial Body"/>
              </a:rPr>
              <a:t>Los egresos de fondos por el mercado de cambios –incluyendo aquellos que se concreten a través de canjes o arbitrajes- deberán contar (además de los requisitos que ya se exigían) con una declaración jurada del cliente que exprese que en los 90/180 días anteriores al pedido de transferencia y en los 90/180 días posteriores al mismo NO se efectuaron y NO se efectuarán ventas de títulos valores con liquidación en moneda extranjera o transferencia de los mismos a entidades depositarias del exterior.</a:t>
            </a:r>
          </a:p>
          <a:p>
            <a:pPr marL="171450" indent="-171450" algn="just">
              <a:buFont typeface="Arial" panose="020B0604020202020204" pitchFamily="34" charset="0"/>
              <a:buChar char="•"/>
            </a:pPr>
            <a:endParaRPr lang="es-AR" sz="1200" dirty="0">
              <a:solidFill>
                <a:schemeClr val="tx1"/>
              </a:solidFill>
              <a:latin typeface="Arial Body"/>
            </a:endParaRPr>
          </a:p>
          <a:p>
            <a:pPr marL="171450" indent="-171450" algn="just">
              <a:buFont typeface="Arial" panose="020B0604020202020204" pitchFamily="34" charset="0"/>
              <a:buChar char="•"/>
            </a:pPr>
            <a:r>
              <a:rPr lang="es-AR" sz="1200" dirty="0">
                <a:solidFill>
                  <a:schemeClr val="tx1"/>
                </a:solidFill>
                <a:latin typeface="Arial Body"/>
              </a:rPr>
              <a:t>Adicionalmente, se deberá firmar una declaración jurada en la que se indique en el día en que se solicita el acceso al mercado de cambios y en los 180 días anteriores no entregó fondos en moneda local o activos locales líquidos a ninguna persona humana o jurídica del mismo grupo económico. </a:t>
            </a:r>
          </a:p>
          <a:p>
            <a:pPr algn="just"/>
            <a:endParaRPr lang="es-AR" sz="1200" dirty="0">
              <a:solidFill>
                <a:schemeClr val="tx1"/>
              </a:solidFill>
              <a:latin typeface="Arial Body"/>
            </a:endParaRPr>
          </a:p>
          <a:p>
            <a:pPr algn="just"/>
            <a:endParaRPr lang="es-AR" sz="1200" dirty="0">
              <a:solidFill>
                <a:schemeClr val="tx1"/>
              </a:solidFill>
              <a:latin typeface="Arial Body"/>
            </a:endParaRPr>
          </a:p>
        </p:txBody>
      </p:sp>
      <p:pic>
        <p:nvPicPr>
          <p:cNvPr id="28" name="Picture 27">
            <a:extLst>
              <a:ext uri="{FF2B5EF4-FFF2-40B4-BE49-F238E27FC236}">
                <a16:creationId xmlns:a16="http://schemas.microsoft.com/office/drawing/2014/main" xmlns="" id="{3A38A9FD-BBE1-4ACD-BC60-8890BC770B03}"/>
              </a:ext>
            </a:extLst>
          </p:cNvPr>
          <p:cNvPicPr>
            <a:picLocks noChangeAspect="1"/>
          </p:cNvPicPr>
          <p:nvPr/>
        </p:nvPicPr>
        <p:blipFill>
          <a:blip r:embed="rId3"/>
          <a:stretch>
            <a:fillRect/>
          </a:stretch>
        </p:blipFill>
        <p:spPr>
          <a:xfrm>
            <a:off x="9071878" y="6419680"/>
            <a:ext cx="275072" cy="225363"/>
          </a:xfrm>
          <a:prstGeom prst="rect">
            <a:avLst/>
          </a:prstGeom>
        </p:spPr>
      </p:pic>
      <p:sp>
        <p:nvSpPr>
          <p:cNvPr id="13" name="Rectangle 12">
            <a:extLst>
              <a:ext uri="{FF2B5EF4-FFF2-40B4-BE49-F238E27FC236}">
                <a16:creationId xmlns:a16="http://schemas.microsoft.com/office/drawing/2014/main" xmlns="" id="{63838C53-C111-4C1A-97D0-6220884E2E10}"/>
              </a:ext>
            </a:extLst>
          </p:cNvPr>
          <p:cNvSpPr/>
          <p:nvPr/>
        </p:nvSpPr>
        <p:spPr>
          <a:xfrm>
            <a:off x="945776" y="1775102"/>
            <a:ext cx="9980607" cy="2439129"/>
          </a:xfrm>
          <a:prstGeom prst="rect">
            <a:avLst/>
          </a:prstGeom>
        </p:spPr>
        <p:txBody>
          <a:bodyPr wrap="square">
            <a:spAutoFit/>
          </a:bodyPr>
          <a:lstStyle/>
          <a:p>
            <a:pPr algn="just"/>
            <a:endParaRPr lang="es-AR" sz="1050" dirty="0"/>
          </a:p>
          <a:p>
            <a:pPr marL="171450" indent="-171450" algn="just">
              <a:buFont typeface="Arial" panose="020B0604020202020204" pitchFamily="34" charset="0"/>
              <a:buChar char="•"/>
            </a:pPr>
            <a:r>
              <a:rPr lang="es-AR" sz="1200" dirty="0">
                <a:latin typeface="Arial Body"/>
              </a:rPr>
              <a:t>Se establece la obligación de ingreso y liquidación en el mercado de cambios de las nuevas deudas de carácter financiero con el exterior que se desembolsen a partir del 1 de septiembre 2019, en la medida que para el repago de dicho préstamo se quiera acceder luego al MULC para su cancelación. En este último caso, se tendrá la obligación de demostrar el cumplimiento de este requisito para el acceso al mercado de cambios para la atención de los servicios de capital e intereses de las mismas.</a:t>
            </a:r>
          </a:p>
          <a:p>
            <a:pPr marL="171450" indent="-171450" algn="just">
              <a:buFont typeface="Arial" panose="020B0604020202020204" pitchFamily="34" charset="0"/>
              <a:buChar char="•"/>
            </a:pPr>
            <a:endParaRPr lang="es-AR" sz="1200" dirty="0">
              <a:latin typeface="Arial Body"/>
            </a:endParaRPr>
          </a:p>
          <a:p>
            <a:pPr marL="171450" indent="-171450" algn="just">
              <a:buFont typeface="Arial" panose="020B0604020202020204" pitchFamily="34" charset="0"/>
              <a:buChar char="•"/>
            </a:pPr>
            <a:r>
              <a:rPr lang="es-AR" sz="1200" dirty="0">
                <a:latin typeface="Arial Body"/>
              </a:rPr>
              <a:t>Hasta el 31 de diciembre de 2024, los pagos de capital e intereses de endeudamientos financieros entre compañías vinculadas se encuentran sujetos a previa autorización del BCRA.</a:t>
            </a:r>
          </a:p>
          <a:p>
            <a:pPr marL="628650" lvl="1" indent="-171450" algn="just">
              <a:buFont typeface="Arial" panose="020B0604020202020204" pitchFamily="34" charset="0"/>
              <a:buChar char="•"/>
            </a:pPr>
            <a:r>
              <a:rPr lang="es-AR" sz="1200" dirty="0">
                <a:latin typeface="Arial Body"/>
              </a:rPr>
              <a:t>Entre otras excepciones a este requisito la norma menciona que se trate de un endeudamiento financiero con el exterior que tenga una vida promedio no inferior a los 2 años y los fondos hayan sido ingresados y liquidados por el mercado de cambios a partir del 2.10.2020. </a:t>
            </a:r>
          </a:p>
          <a:p>
            <a:pPr algn="just"/>
            <a:endParaRPr lang="es-AR" sz="1100" dirty="0"/>
          </a:p>
          <a:p>
            <a:pPr algn="just"/>
            <a:endParaRPr lang="es-AR" sz="1100" dirty="0"/>
          </a:p>
        </p:txBody>
      </p:sp>
      <p:sp>
        <p:nvSpPr>
          <p:cNvPr id="14" name="Rectangle 13">
            <a:extLst>
              <a:ext uri="{FF2B5EF4-FFF2-40B4-BE49-F238E27FC236}">
                <a16:creationId xmlns:a16="http://schemas.microsoft.com/office/drawing/2014/main" xmlns="" id="{BFFD5429-3BDC-4C65-886F-7749B0111FB8}"/>
              </a:ext>
            </a:extLst>
          </p:cNvPr>
          <p:cNvSpPr>
            <a:spLocks/>
          </p:cNvSpPr>
          <p:nvPr/>
        </p:nvSpPr>
        <p:spPr bwMode="gray">
          <a:xfrm>
            <a:off x="1387893" y="3901528"/>
            <a:ext cx="9437202" cy="358680"/>
          </a:xfrm>
          <a:prstGeom prst="rect">
            <a:avLst/>
          </a:prstGeom>
          <a:solidFill>
            <a:schemeClr val="accent1">
              <a:lumMod val="60000"/>
              <a:lumOff val="40000"/>
            </a:schemeClr>
          </a:solidFill>
          <a:ln w="19050">
            <a:solidFill>
              <a:schemeClr val="accent1">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0">
            <a:noAutofit/>
          </a:bodyPr>
          <a:lstStyle/>
          <a:p>
            <a:r>
              <a:rPr lang="en-IN" sz="1600" b="1" dirty="0" err="1">
                <a:solidFill>
                  <a:schemeClr val="tx1"/>
                </a:solidFill>
              </a:rPr>
              <a:t>Operaciones</a:t>
            </a:r>
            <a:r>
              <a:rPr lang="en-IN" sz="1600" b="1" dirty="0">
                <a:solidFill>
                  <a:schemeClr val="tx1"/>
                </a:solidFill>
              </a:rPr>
              <a:t> de Mercado de </a:t>
            </a:r>
            <a:r>
              <a:rPr lang="en-IN" sz="1600" b="1" dirty="0" err="1">
                <a:solidFill>
                  <a:schemeClr val="tx1"/>
                </a:solidFill>
              </a:rPr>
              <a:t>Capitales</a:t>
            </a:r>
            <a:endParaRPr lang="en-IN" sz="1600" b="1" dirty="0">
              <a:solidFill>
                <a:schemeClr val="tx1"/>
              </a:solidFill>
            </a:endParaRPr>
          </a:p>
        </p:txBody>
      </p:sp>
      <p:sp>
        <p:nvSpPr>
          <p:cNvPr id="15" name="Freeform 152">
            <a:extLst>
              <a:ext uri="{FF2B5EF4-FFF2-40B4-BE49-F238E27FC236}">
                <a16:creationId xmlns:a16="http://schemas.microsoft.com/office/drawing/2014/main" xmlns="" id="{7A13C62B-E86B-4463-B224-46BBCAF7FE04}"/>
              </a:ext>
            </a:extLst>
          </p:cNvPr>
          <p:cNvSpPr>
            <a:spLocks/>
          </p:cNvSpPr>
          <p:nvPr/>
        </p:nvSpPr>
        <p:spPr bwMode="gray">
          <a:xfrm>
            <a:off x="832888" y="3945225"/>
            <a:ext cx="537773" cy="358680"/>
          </a:xfrm>
          <a:custGeom>
            <a:avLst/>
            <a:gdLst>
              <a:gd name="connsiteX0" fmla="*/ 0 w 540819"/>
              <a:gd name="connsiteY0" fmla="*/ 0 h 540000"/>
              <a:gd name="connsiteX1" fmla="*/ 270410 w 540819"/>
              <a:gd name="connsiteY1" fmla="*/ 0 h 540000"/>
              <a:gd name="connsiteX2" fmla="*/ 540819 w 540819"/>
              <a:gd name="connsiteY2" fmla="*/ 0 h 540000"/>
              <a:gd name="connsiteX3" fmla="*/ 540819 w 540819"/>
              <a:gd name="connsiteY3" fmla="*/ 269990 h 540000"/>
              <a:gd name="connsiteX4" fmla="*/ 540819 w 540819"/>
              <a:gd name="connsiteY4" fmla="*/ 270010 h 540000"/>
              <a:gd name="connsiteX5" fmla="*/ 540819 w 540819"/>
              <a:gd name="connsiteY5" fmla="*/ 540000 h 540000"/>
              <a:gd name="connsiteX6" fmla="*/ 270410 w 540819"/>
              <a:gd name="connsiteY6" fmla="*/ 540000 h 540000"/>
              <a:gd name="connsiteX7" fmla="*/ 0 w 540819"/>
              <a:gd name="connsiteY7" fmla="*/ 27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819" h="540000">
                <a:moveTo>
                  <a:pt x="0" y="0"/>
                </a:moveTo>
                <a:lnTo>
                  <a:pt x="270410" y="0"/>
                </a:lnTo>
                <a:lnTo>
                  <a:pt x="540819" y="0"/>
                </a:lnTo>
                <a:lnTo>
                  <a:pt x="540819" y="269990"/>
                </a:lnTo>
                <a:lnTo>
                  <a:pt x="540819" y="270010"/>
                </a:lnTo>
                <a:lnTo>
                  <a:pt x="540819" y="540000"/>
                </a:lnTo>
                <a:lnTo>
                  <a:pt x="270410" y="540000"/>
                </a:lnTo>
                <a:cubicBezTo>
                  <a:pt x="121067" y="540000"/>
                  <a:pt x="0" y="419117"/>
                  <a:pt x="0" y="270000"/>
                </a:cubicBezTo>
                <a:close/>
              </a:path>
            </a:pathLst>
          </a:custGeom>
          <a:solidFill>
            <a:schemeClr val="accent1">
              <a:lumMod val="60000"/>
              <a:lumOff val="40000"/>
            </a:schemeClr>
          </a:solidFill>
          <a:ln w="19050">
            <a:solidFill>
              <a:schemeClr val="accent1">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en-IN" sz="1799" b="1" dirty="0">
              <a:solidFill>
                <a:schemeClr val="tx2"/>
              </a:solidFill>
            </a:endParaRPr>
          </a:p>
        </p:txBody>
      </p:sp>
    </p:spTree>
    <p:extLst>
      <p:ext uri="{BB962C8B-B14F-4D97-AF65-F5344CB8AC3E}">
        <p14:creationId xmlns:p14="http://schemas.microsoft.com/office/powerpoint/2010/main" val="3658988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2"/>
          <p:cNvSpPr>
            <a:spLocks noGrp="1"/>
          </p:cNvSpPr>
          <p:nvPr>
            <p:ph type="title"/>
          </p:nvPr>
        </p:nvSpPr>
        <p:spPr bwMode="gray">
          <a:xfrm>
            <a:off x="1302200" y="462369"/>
            <a:ext cx="9066850" cy="583412"/>
          </a:xfrm>
        </p:spPr>
        <p:txBody>
          <a:bodyPr>
            <a:normAutofit fontScale="90000"/>
          </a:bodyPr>
          <a:lstStyle/>
          <a:p>
            <a:r>
              <a:rPr lang="en-IN" dirty="0" err="1"/>
              <a:t>Régimen</a:t>
            </a:r>
            <a:r>
              <a:rPr lang="en-IN" dirty="0"/>
              <a:t> </a:t>
            </a:r>
            <a:r>
              <a:rPr lang="en-IN" dirty="0" err="1"/>
              <a:t>Cambiario</a:t>
            </a:r>
            <a:r>
              <a:rPr lang="en-IN" dirty="0"/>
              <a:t> </a:t>
            </a:r>
            <a:r>
              <a:rPr lang="en-IN" dirty="0" err="1"/>
              <a:t>en</a:t>
            </a:r>
            <a:r>
              <a:rPr lang="en-IN" dirty="0"/>
              <a:t> Argentina</a:t>
            </a:r>
          </a:p>
        </p:txBody>
      </p:sp>
      <p:grpSp>
        <p:nvGrpSpPr>
          <p:cNvPr id="136" name="Group 135"/>
          <p:cNvGrpSpPr>
            <a:grpSpLocks/>
          </p:cNvGrpSpPr>
          <p:nvPr/>
        </p:nvGrpSpPr>
        <p:grpSpPr bwMode="gray">
          <a:xfrm>
            <a:off x="832888" y="1439818"/>
            <a:ext cx="9974976" cy="393606"/>
            <a:chOff x="1713575" y="1564530"/>
            <a:chExt cx="8433425" cy="498182"/>
          </a:xfrm>
          <a:solidFill>
            <a:schemeClr val="accent2">
              <a:lumMod val="40000"/>
              <a:lumOff val="60000"/>
            </a:schemeClr>
          </a:solidFill>
        </p:grpSpPr>
        <p:sp>
          <p:nvSpPr>
            <p:cNvPr id="161" name="Freeform 160"/>
            <p:cNvSpPr>
              <a:spLocks/>
            </p:cNvSpPr>
            <p:nvPr/>
          </p:nvSpPr>
          <p:spPr bwMode="gray">
            <a:xfrm>
              <a:off x="1713575" y="1608736"/>
              <a:ext cx="454665" cy="453976"/>
            </a:xfrm>
            <a:custGeom>
              <a:avLst/>
              <a:gdLst>
                <a:gd name="connsiteX0" fmla="*/ 0 w 540819"/>
                <a:gd name="connsiteY0" fmla="*/ 0 h 540000"/>
                <a:gd name="connsiteX1" fmla="*/ 270410 w 540819"/>
                <a:gd name="connsiteY1" fmla="*/ 0 h 540000"/>
                <a:gd name="connsiteX2" fmla="*/ 540819 w 540819"/>
                <a:gd name="connsiteY2" fmla="*/ 0 h 540000"/>
                <a:gd name="connsiteX3" fmla="*/ 540819 w 540819"/>
                <a:gd name="connsiteY3" fmla="*/ 269990 h 540000"/>
                <a:gd name="connsiteX4" fmla="*/ 540819 w 540819"/>
                <a:gd name="connsiteY4" fmla="*/ 270010 h 540000"/>
                <a:gd name="connsiteX5" fmla="*/ 540819 w 540819"/>
                <a:gd name="connsiteY5" fmla="*/ 540000 h 540000"/>
                <a:gd name="connsiteX6" fmla="*/ 270410 w 540819"/>
                <a:gd name="connsiteY6" fmla="*/ 540000 h 540000"/>
                <a:gd name="connsiteX7" fmla="*/ 0 w 540819"/>
                <a:gd name="connsiteY7" fmla="*/ 27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819" h="540000">
                  <a:moveTo>
                    <a:pt x="0" y="0"/>
                  </a:moveTo>
                  <a:lnTo>
                    <a:pt x="270410" y="0"/>
                  </a:lnTo>
                  <a:lnTo>
                    <a:pt x="540819" y="0"/>
                  </a:lnTo>
                  <a:lnTo>
                    <a:pt x="540819" y="269990"/>
                  </a:lnTo>
                  <a:lnTo>
                    <a:pt x="540819" y="270010"/>
                  </a:lnTo>
                  <a:lnTo>
                    <a:pt x="540819" y="540000"/>
                  </a:lnTo>
                  <a:lnTo>
                    <a:pt x="270410" y="540000"/>
                  </a:lnTo>
                  <a:cubicBezTo>
                    <a:pt x="121067" y="540000"/>
                    <a:pt x="0" y="419117"/>
                    <a:pt x="0" y="270000"/>
                  </a:cubicBezTo>
                  <a:close/>
                </a:path>
              </a:pathLst>
            </a:custGeom>
            <a:grpFill/>
            <a:ln w="19050">
              <a:solidFill>
                <a:schemeClr val="accent2">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en-IN" sz="1799" b="1" dirty="0">
                <a:solidFill>
                  <a:schemeClr val="tx2"/>
                </a:solidFill>
              </a:endParaRPr>
            </a:p>
          </p:txBody>
        </p:sp>
        <p:sp>
          <p:nvSpPr>
            <p:cNvPr id="162" name="Rectangle 161"/>
            <p:cNvSpPr>
              <a:spLocks/>
            </p:cNvSpPr>
            <p:nvPr/>
          </p:nvSpPr>
          <p:spPr bwMode="gray">
            <a:xfrm>
              <a:off x="2178048" y="1564530"/>
              <a:ext cx="7968952" cy="453976"/>
            </a:xfrm>
            <a:prstGeom prst="rect">
              <a:avLst/>
            </a:prstGeom>
            <a:grpFill/>
            <a:ln w="19050">
              <a:solidFill>
                <a:schemeClr val="accent2">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0">
              <a:noAutofit/>
            </a:bodyPr>
            <a:lstStyle/>
            <a:p>
              <a:r>
                <a:rPr lang="en-IN" sz="1600" b="1" dirty="0" err="1">
                  <a:solidFill>
                    <a:schemeClr val="tx1"/>
                  </a:solidFill>
                </a:rPr>
                <a:t>Formación</a:t>
              </a:r>
              <a:r>
                <a:rPr lang="en-IN" sz="1600" b="1" dirty="0">
                  <a:solidFill>
                    <a:schemeClr val="tx1"/>
                  </a:solidFill>
                </a:rPr>
                <a:t> de </a:t>
              </a:r>
              <a:r>
                <a:rPr lang="en-IN" sz="1600" b="1" dirty="0" err="1">
                  <a:solidFill>
                    <a:schemeClr val="tx1"/>
                  </a:solidFill>
                </a:rPr>
                <a:t>activos</a:t>
              </a:r>
              <a:r>
                <a:rPr lang="en-IN" sz="1600" b="1" dirty="0">
                  <a:solidFill>
                    <a:schemeClr val="tx1"/>
                  </a:solidFill>
                </a:rPr>
                <a:t> </a:t>
              </a:r>
              <a:r>
                <a:rPr lang="en-IN" sz="1600" b="1" dirty="0" err="1">
                  <a:solidFill>
                    <a:schemeClr val="tx1"/>
                  </a:solidFill>
                </a:rPr>
                <a:t>externos</a:t>
              </a:r>
              <a:endParaRPr lang="en-IN" sz="1600" b="1" dirty="0">
                <a:solidFill>
                  <a:schemeClr val="tx1"/>
                </a:solidFill>
              </a:endParaRPr>
            </a:p>
          </p:txBody>
        </p:sp>
      </p:grpSp>
      <p:sp>
        <p:nvSpPr>
          <p:cNvPr id="138" name="Rectangle 137"/>
          <p:cNvSpPr>
            <a:spLocks/>
          </p:cNvSpPr>
          <p:nvPr/>
        </p:nvSpPr>
        <p:spPr bwMode="gray">
          <a:xfrm>
            <a:off x="945776" y="2189431"/>
            <a:ext cx="5053482" cy="708821"/>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sp>
        <p:nvSpPr>
          <p:cNvPr id="139" name="Rectangle 138"/>
          <p:cNvSpPr>
            <a:spLocks/>
          </p:cNvSpPr>
          <p:nvPr/>
        </p:nvSpPr>
        <p:spPr bwMode="gray">
          <a:xfrm>
            <a:off x="6245759" y="2189431"/>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142" name="Rectangle 141"/>
          <p:cNvSpPr>
            <a:spLocks/>
          </p:cNvSpPr>
          <p:nvPr/>
        </p:nvSpPr>
        <p:spPr bwMode="gray">
          <a:xfrm>
            <a:off x="6226135" y="3847164"/>
            <a:ext cx="3771614" cy="808035"/>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marL="176312" indent="-176312">
              <a:spcAft>
                <a:spcPts val="200"/>
              </a:spcAft>
              <a:buClr>
                <a:schemeClr val="accent2"/>
              </a:buClr>
              <a:buSzPct val="70000"/>
              <a:buFont typeface="Arial" panose="020B0604020202020204" pitchFamily="34" charset="0"/>
              <a:buChar char="►"/>
            </a:pPr>
            <a:endParaRPr lang="en-IN" sz="999" dirty="0">
              <a:solidFill>
                <a:schemeClr val="tx1"/>
              </a:solidFill>
            </a:endParaRPr>
          </a:p>
        </p:txBody>
      </p:sp>
      <p:sp>
        <p:nvSpPr>
          <p:cNvPr id="39" name="Rectangle 38"/>
          <p:cNvSpPr>
            <a:spLocks/>
          </p:cNvSpPr>
          <p:nvPr/>
        </p:nvSpPr>
        <p:spPr bwMode="gray">
          <a:xfrm>
            <a:off x="6226135" y="3901528"/>
            <a:ext cx="3967913" cy="109465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spcAft>
                <a:spcPts val="200"/>
              </a:spcAft>
              <a:buClr>
                <a:schemeClr val="accent2"/>
              </a:buClr>
              <a:buSzPct val="70000"/>
            </a:pPr>
            <a:endParaRPr lang="en-IN" sz="999" dirty="0">
              <a:solidFill>
                <a:schemeClr val="tx1"/>
              </a:solidFill>
            </a:endParaRPr>
          </a:p>
        </p:txBody>
      </p:sp>
      <p:sp>
        <p:nvSpPr>
          <p:cNvPr id="41" name="Rectangle 40"/>
          <p:cNvSpPr>
            <a:spLocks/>
          </p:cNvSpPr>
          <p:nvPr/>
        </p:nvSpPr>
        <p:spPr bwMode="gray">
          <a:xfrm>
            <a:off x="865097" y="4362766"/>
            <a:ext cx="10352951" cy="1689394"/>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35981" tIns="35922" rIns="35922" bIns="35922" rtlCol="0" anchor="t" anchorCtr="0">
            <a:noAutofit/>
          </a:bodyPr>
          <a:lstStyle/>
          <a:p>
            <a:pPr algn="just">
              <a:lnSpc>
                <a:spcPct val="130000"/>
              </a:lnSpc>
            </a:pPr>
            <a:endParaRPr lang="es-AR" sz="1099" dirty="0">
              <a:solidFill>
                <a:schemeClr val="tx1"/>
              </a:solidFill>
              <a:latin typeface="Arial Body"/>
            </a:endParaRPr>
          </a:p>
          <a:p>
            <a:pPr algn="just">
              <a:lnSpc>
                <a:spcPct val="130000"/>
              </a:lnSpc>
            </a:pPr>
            <a:r>
              <a:rPr lang="es-ES_tradnl" sz="1099" dirty="0">
                <a:solidFill>
                  <a:schemeClr val="tx1"/>
                </a:solidFill>
                <a:latin typeface="Arial Body"/>
              </a:rPr>
              <a:t>. </a:t>
            </a:r>
            <a:endParaRPr lang="es-AR" sz="1099" dirty="0">
              <a:solidFill>
                <a:schemeClr val="tx1"/>
              </a:solidFill>
              <a:latin typeface="Arial Body"/>
            </a:endParaRPr>
          </a:p>
        </p:txBody>
      </p:sp>
      <p:sp>
        <p:nvSpPr>
          <p:cNvPr id="2" name="Rectangle 1">
            <a:extLst>
              <a:ext uri="{FF2B5EF4-FFF2-40B4-BE49-F238E27FC236}">
                <a16:creationId xmlns:a16="http://schemas.microsoft.com/office/drawing/2014/main" xmlns="" id="{73D6C625-B778-4911-8134-2528336868B4}"/>
              </a:ext>
            </a:extLst>
          </p:cNvPr>
          <p:cNvSpPr/>
          <p:nvPr/>
        </p:nvSpPr>
        <p:spPr>
          <a:xfrm>
            <a:off x="865096" y="1732705"/>
            <a:ext cx="9942767" cy="2123658"/>
          </a:xfrm>
          <a:prstGeom prst="rect">
            <a:avLst/>
          </a:prstGeom>
        </p:spPr>
        <p:txBody>
          <a:bodyPr wrap="square">
            <a:spAutoFit/>
          </a:bodyPr>
          <a:lstStyle/>
          <a:p>
            <a:pPr algn="just"/>
            <a:endParaRPr lang="es-AR" sz="1200" dirty="0">
              <a:latin typeface="Arial Body"/>
            </a:endParaRPr>
          </a:p>
          <a:p>
            <a:pPr algn="just"/>
            <a:r>
              <a:rPr lang="es-AR" sz="1200" b="1" dirty="0">
                <a:latin typeface="Arial Body"/>
              </a:rPr>
              <a:t>Personas jurídicas:</a:t>
            </a:r>
          </a:p>
          <a:p>
            <a:pPr marL="171364" indent="-171364" algn="just">
              <a:buFont typeface="Arial" panose="020B0604020202020204" pitchFamily="34" charset="0"/>
              <a:buChar char="•"/>
            </a:pPr>
            <a:r>
              <a:rPr lang="es-AR" sz="1200" dirty="0">
                <a:latin typeface="Arial Body"/>
              </a:rPr>
              <a:t>Se requiere autorización previa del BCRA para el acceso al mercado de cambios para la constitución de activos externos por determinados códigos de conceptos, entre otros: inversiones en inmuebles, aportes de capital en sociedades del exterior, depósitos de residentes en el exterior, otras inversiones en el exterior de residentes, compra de billetes, transferencias desde y hacia el exterior asociadas a operaciones entre residentes, etc.</a:t>
            </a:r>
          </a:p>
          <a:p>
            <a:pPr algn="just"/>
            <a:endParaRPr lang="es-AR" sz="1200" dirty="0">
              <a:latin typeface="Arial Body"/>
            </a:endParaRPr>
          </a:p>
          <a:p>
            <a:pPr algn="just"/>
            <a:r>
              <a:rPr lang="es-AR" sz="1200" b="1" dirty="0">
                <a:latin typeface="Arial Body"/>
              </a:rPr>
              <a:t>Personas humanas:</a:t>
            </a:r>
          </a:p>
          <a:p>
            <a:pPr marL="171364" indent="-171364" algn="just">
              <a:buFont typeface="Arial" panose="020B0604020202020204" pitchFamily="34" charset="0"/>
              <a:buChar char="•"/>
            </a:pPr>
            <a:r>
              <a:rPr lang="es-AR" sz="1200" dirty="0">
                <a:latin typeface="Arial Body"/>
              </a:rPr>
              <a:t>Se requiere autorización previa del BCRA para el acceso al mercado de cambios para la constitución de activos externos por los conceptos mencionados en el punto anterior, por ayuda familiar y para la constitución de garantías por derivados, siempre que se supere el equivalente a USD 200 mensuales.</a:t>
            </a:r>
          </a:p>
        </p:txBody>
      </p:sp>
      <p:pic>
        <p:nvPicPr>
          <p:cNvPr id="28" name="Picture 27">
            <a:extLst>
              <a:ext uri="{FF2B5EF4-FFF2-40B4-BE49-F238E27FC236}">
                <a16:creationId xmlns:a16="http://schemas.microsoft.com/office/drawing/2014/main" xmlns="" id="{3A38A9FD-BBE1-4ACD-BC60-8890BC770B03}"/>
              </a:ext>
            </a:extLst>
          </p:cNvPr>
          <p:cNvPicPr>
            <a:picLocks noChangeAspect="1"/>
          </p:cNvPicPr>
          <p:nvPr/>
        </p:nvPicPr>
        <p:blipFill>
          <a:blip r:embed="rId3"/>
          <a:stretch>
            <a:fillRect/>
          </a:stretch>
        </p:blipFill>
        <p:spPr>
          <a:xfrm>
            <a:off x="9071878" y="6419680"/>
            <a:ext cx="275072" cy="225363"/>
          </a:xfrm>
          <a:prstGeom prst="rect">
            <a:avLst/>
          </a:prstGeom>
        </p:spPr>
      </p:pic>
      <p:grpSp>
        <p:nvGrpSpPr>
          <p:cNvPr id="3" name="Group 2">
            <a:extLst>
              <a:ext uri="{FF2B5EF4-FFF2-40B4-BE49-F238E27FC236}">
                <a16:creationId xmlns:a16="http://schemas.microsoft.com/office/drawing/2014/main" xmlns="" id="{2FBEBCDF-8BCB-06AA-4850-D765CE7829D5}"/>
              </a:ext>
            </a:extLst>
          </p:cNvPr>
          <p:cNvGrpSpPr>
            <a:grpSpLocks/>
          </p:cNvGrpSpPr>
          <p:nvPr/>
        </p:nvGrpSpPr>
        <p:grpSpPr bwMode="gray">
          <a:xfrm>
            <a:off x="865096" y="4165963"/>
            <a:ext cx="9974976" cy="393606"/>
            <a:chOff x="1713575" y="1564530"/>
            <a:chExt cx="8433425" cy="498182"/>
          </a:xfrm>
          <a:solidFill>
            <a:schemeClr val="accent2">
              <a:lumMod val="40000"/>
              <a:lumOff val="60000"/>
            </a:schemeClr>
          </a:solidFill>
        </p:grpSpPr>
        <p:sp>
          <p:nvSpPr>
            <p:cNvPr id="4" name="Freeform 160">
              <a:extLst>
                <a:ext uri="{FF2B5EF4-FFF2-40B4-BE49-F238E27FC236}">
                  <a16:creationId xmlns:a16="http://schemas.microsoft.com/office/drawing/2014/main" xmlns="" id="{DA1C2CF9-7121-D8A8-1F8F-8BEB463914BF}"/>
                </a:ext>
              </a:extLst>
            </p:cNvPr>
            <p:cNvSpPr>
              <a:spLocks/>
            </p:cNvSpPr>
            <p:nvPr/>
          </p:nvSpPr>
          <p:spPr bwMode="gray">
            <a:xfrm>
              <a:off x="1713575" y="1608736"/>
              <a:ext cx="454665" cy="453976"/>
            </a:xfrm>
            <a:custGeom>
              <a:avLst/>
              <a:gdLst>
                <a:gd name="connsiteX0" fmla="*/ 0 w 540819"/>
                <a:gd name="connsiteY0" fmla="*/ 0 h 540000"/>
                <a:gd name="connsiteX1" fmla="*/ 270410 w 540819"/>
                <a:gd name="connsiteY1" fmla="*/ 0 h 540000"/>
                <a:gd name="connsiteX2" fmla="*/ 540819 w 540819"/>
                <a:gd name="connsiteY2" fmla="*/ 0 h 540000"/>
                <a:gd name="connsiteX3" fmla="*/ 540819 w 540819"/>
                <a:gd name="connsiteY3" fmla="*/ 269990 h 540000"/>
                <a:gd name="connsiteX4" fmla="*/ 540819 w 540819"/>
                <a:gd name="connsiteY4" fmla="*/ 270010 h 540000"/>
                <a:gd name="connsiteX5" fmla="*/ 540819 w 540819"/>
                <a:gd name="connsiteY5" fmla="*/ 540000 h 540000"/>
                <a:gd name="connsiteX6" fmla="*/ 270410 w 540819"/>
                <a:gd name="connsiteY6" fmla="*/ 540000 h 540000"/>
                <a:gd name="connsiteX7" fmla="*/ 0 w 540819"/>
                <a:gd name="connsiteY7" fmla="*/ 27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819" h="540000">
                  <a:moveTo>
                    <a:pt x="0" y="0"/>
                  </a:moveTo>
                  <a:lnTo>
                    <a:pt x="270410" y="0"/>
                  </a:lnTo>
                  <a:lnTo>
                    <a:pt x="540819" y="0"/>
                  </a:lnTo>
                  <a:lnTo>
                    <a:pt x="540819" y="269990"/>
                  </a:lnTo>
                  <a:lnTo>
                    <a:pt x="540819" y="270010"/>
                  </a:lnTo>
                  <a:lnTo>
                    <a:pt x="540819" y="540000"/>
                  </a:lnTo>
                  <a:lnTo>
                    <a:pt x="270410" y="540000"/>
                  </a:lnTo>
                  <a:cubicBezTo>
                    <a:pt x="121067" y="540000"/>
                    <a:pt x="0" y="419117"/>
                    <a:pt x="0" y="270000"/>
                  </a:cubicBezTo>
                  <a:close/>
                </a:path>
              </a:pathLst>
            </a:custGeom>
            <a:grpFill/>
            <a:ln w="19050">
              <a:solidFill>
                <a:schemeClr val="accent2">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en-IN" sz="1799" b="1" dirty="0">
                <a:solidFill>
                  <a:schemeClr val="tx2"/>
                </a:solidFill>
              </a:endParaRPr>
            </a:p>
          </p:txBody>
        </p:sp>
        <p:sp>
          <p:nvSpPr>
            <p:cNvPr id="5" name="Rectangle 4">
              <a:extLst>
                <a:ext uri="{FF2B5EF4-FFF2-40B4-BE49-F238E27FC236}">
                  <a16:creationId xmlns:a16="http://schemas.microsoft.com/office/drawing/2014/main" xmlns="" id="{6DECDDA4-8601-D969-52F6-20049CDADCA5}"/>
                </a:ext>
              </a:extLst>
            </p:cNvPr>
            <p:cNvSpPr>
              <a:spLocks/>
            </p:cNvSpPr>
            <p:nvPr/>
          </p:nvSpPr>
          <p:spPr bwMode="gray">
            <a:xfrm>
              <a:off x="2178048" y="1564530"/>
              <a:ext cx="7968952" cy="453976"/>
            </a:xfrm>
            <a:prstGeom prst="rect">
              <a:avLst/>
            </a:prstGeom>
            <a:grpFill/>
            <a:ln w="19050">
              <a:solidFill>
                <a:schemeClr val="accent2">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0">
              <a:noAutofit/>
            </a:bodyPr>
            <a:lstStyle/>
            <a:p>
              <a:r>
                <a:rPr lang="en-IN" sz="1600" b="1" dirty="0" err="1">
                  <a:solidFill>
                    <a:schemeClr val="tx1"/>
                  </a:solidFill>
                </a:rPr>
                <a:t>Certificación</a:t>
              </a:r>
              <a:r>
                <a:rPr lang="en-IN" sz="1600" b="1" dirty="0">
                  <a:solidFill>
                    <a:schemeClr val="tx1"/>
                  </a:solidFill>
                </a:rPr>
                <a:t> de </a:t>
              </a:r>
              <a:r>
                <a:rPr lang="en-IN" sz="1600" b="1" dirty="0" err="1">
                  <a:solidFill>
                    <a:schemeClr val="tx1"/>
                  </a:solidFill>
                </a:rPr>
                <a:t>aumento</a:t>
              </a:r>
              <a:r>
                <a:rPr lang="en-IN" sz="1600" b="1" dirty="0">
                  <a:solidFill>
                    <a:schemeClr val="tx1"/>
                  </a:solidFill>
                </a:rPr>
                <a:t> de las </a:t>
              </a:r>
              <a:r>
                <a:rPr lang="en-IN" sz="1600" b="1" dirty="0" err="1">
                  <a:solidFill>
                    <a:schemeClr val="tx1"/>
                  </a:solidFill>
                </a:rPr>
                <a:t>exportaciones</a:t>
              </a:r>
              <a:r>
                <a:rPr lang="en-IN" sz="1600" b="1" dirty="0">
                  <a:solidFill>
                    <a:schemeClr val="tx1"/>
                  </a:solidFill>
                </a:rPr>
                <a:t> de </a:t>
              </a:r>
              <a:r>
                <a:rPr lang="en-IN" sz="1600" b="1" dirty="0" err="1">
                  <a:solidFill>
                    <a:schemeClr val="tx1"/>
                  </a:solidFill>
                </a:rPr>
                <a:t>bienes</a:t>
              </a:r>
              <a:endParaRPr lang="en-IN" sz="1600" b="1" dirty="0">
                <a:solidFill>
                  <a:schemeClr val="tx1"/>
                </a:solidFill>
              </a:endParaRPr>
            </a:p>
          </p:txBody>
        </p:sp>
      </p:grpSp>
      <p:sp>
        <p:nvSpPr>
          <p:cNvPr id="8" name="TextBox 7">
            <a:extLst>
              <a:ext uri="{FF2B5EF4-FFF2-40B4-BE49-F238E27FC236}">
                <a16:creationId xmlns:a16="http://schemas.microsoft.com/office/drawing/2014/main" xmlns="" id="{65310047-BA36-B510-ED20-282F6AA4850E}"/>
              </a:ext>
            </a:extLst>
          </p:cNvPr>
          <p:cNvSpPr txBox="1"/>
          <p:nvPr/>
        </p:nvSpPr>
        <p:spPr>
          <a:xfrm>
            <a:off x="945776" y="4752975"/>
            <a:ext cx="10381127" cy="1200329"/>
          </a:xfrm>
          <a:prstGeom prst="rect">
            <a:avLst/>
          </a:prstGeom>
          <a:noFill/>
        </p:spPr>
        <p:txBody>
          <a:bodyPr wrap="square" rtlCol="0">
            <a:spAutoFit/>
          </a:bodyPr>
          <a:lstStyle/>
          <a:p>
            <a:r>
              <a:rPr lang="es-AR" sz="1200" dirty="0">
                <a:latin typeface="Arial Body"/>
              </a:rPr>
              <a:t>Las compañías que cuenten con una “Certificación de aumento de las exportaciones de bienes en el año 2021” o “Certificación de aumento de las exportaciones de bienes en el año 2022” o “Certificación de aumento de las exportaciones de bienes en el año 2023” podrá acceder al mercado de cambios por hasta el monto de la certificación para realizar: </a:t>
            </a:r>
          </a:p>
          <a:p>
            <a:pPr marL="628650" lvl="1" indent="-171450">
              <a:buFont typeface="Courier New" panose="02070309020205020404" pitchFamily="49" charset="0"/>
              <a:buChar char="o"/>
            </a:pPr>
            <a:r>
              <a:rPr lang="es-AR" sz="1200" dirty="0">
                <a:latin typeface="Arial Body"/>
              </a:rPr>
              <a:t>Pagos de intereses de deudas comerciales por la importación de bienes y servicios cuyo acreedor sea una contraparte vinculada al deudor.</a:t>
            </a:r>
          </a:p>
          <a:p>
            <a:pPr marL="628650" lvl="1" indent="-171450">
              <a:buFont typeface="Courier New" panose="02070309020205020404" pitchFamily="49" charset="0"/>
              <a:buChar char="o"/>
            </a:pPr>
            <a:r>
              <a:rPr lang="en-US" sz="1200" dirty="0">
                <a:latin typeface="Arial Body"/>
              </a:rPr>
              <a:t>Pagos de </a:t>
            </a:r>
            <a:r>
              <a:rPr lang="en-US" sz="1200" dirty="0" err="1">
                <a:latin typeface="Arial Body"/>
              </a:rPr>
              <a:t>utilidades</a:t>
            </a:r>
            <a:r>
              <a:rPr lang="en-US" sz="1200" dirty="0">
                <a:latin typeface="Arial Body"/>
              </a:rPr>
              <a:t> y </a:t>
            </a:r>
            <a:r>
              <a:rPr lang="en-US" sz="1200" dirty="0" err="1">
                <a:latin typeface="Arial Body"/>
              </a:rPr>
              <a:t>dividendos</a:t>
            </a:r>
            <a:r>
              <a:rPr lang="en-US" sz="1200" dirty="0">
                <a:latin typeface="Arial Body"/>
              </a:rPr>
              <a:t> a </a:t>
            </a:r>
            <a:r>
              <a:rPr lang="en-US" sz="1200" dirty="0" err="1">
                <a:latin typeface="Arial Body"/>
              </a:rPr>
              <a:t>accionistas</a:t>
            </a:r>
            <a:r>
              <a:rPr lang="en-US" sz="1200" dirty="0">
                <a:latin typeface="Arial Body"/>
              </a:rPr>
              <a:t> no </a:t>
            </a:r>
            <a:r>
              <a:rPr lang="en-US" sz="1200" dirty="0" err="1">
                <a:latin typeface="Arial Body"/>
              </a:rPr>
              <a:t>residentes</a:t>
            </a:r>
            <a:r>
              <a:rPr lang="en-US" sz="1200" dirty="0">
                <a:latin typeface="Arial Body"/>
              </a:rPr>
              <a:t>.</a:t>
            </a:r>
          </a:p>
          <a:p>
            <a:pPr marL="628650" lvl="1" indent="-171450">
              <a:buFont typeface="Courier New" panose="02070309020205020404" pitchFamily="49" charset="0"/>
              <a:buChar char="o"/>
            </a:pPr>
            <a:r>
              <a:rPr lang="es-AR" sz="1200" dirty="0">
                <a:latin typeface="Arial Body"/>
              </a:rPr>
              <a:t>Pagos de capital e intereses de endeudamientos financieros con el exterior cuyo acreedor sea una contraparte vinculada al deudor.</a:t>
            </a:r>
            <a:endParaRPr lang="en-US" sz="1200" dirty="0">
              <a:latin typeface="Arial Body"/>
            </a:endParaRPr>
          </a:p>
        </p:txBody>
      </p:sp>
    </p:spTree>
    <p:extLst>
      <p:ext uri="{BB962C8B-B14F-4D97-AF65-F5344CB8AC3E}">
        <p14:creationId xmlns:p14="http://schemas.microsoft.com/office/powerpoint/2010/main" val="33249865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062000"/>
            <a:ext cx="8311415" cy="5061600"/>
          </a:xfrm>
        </p:spPr>
        <p:txBody>
          <a:bodyPr>
            <a:normAutofit/>
          </a:bodyPr>
          <a:lstStyle/>
          <a:p>
            <a:pPr algn="just"/>
            <a:endParaRPr lang="es-AR" dirty="0"/>
          </a:p>
          <a:p>
            <a:pPr algn="just"/>
            <a:endParaRPr lang="es-AR" b="1" dirty="0"/>
          </a:p>
          <a:p>
            <a:pPr marL="0" indent="0" algn="ctr">
              <a:buNone/>
            </a:pPr>
            <a:endParaRPr lang="es-AR" b="1" dirty="0"/>
          </a:p>
          <a:p>
            <a:pPr marL="0" indent="0" algn="ctr">
              <a:buNone/>
            </a:pPr>
            <a:r>
              <a:rPr lang="es-AR" sz="3200" b="1" dirty="0"/>
              <a:t>¡Muchas gracias!</a:t>
            </a:r>
          </a:p>
          <a:p>
            <a:pPr marL="0" indent="0" algn="ctr">
              <a:buNone/>
            </a:pPr>
            <a:endParaRPr lang="es-AR" sz="4000" b="1" dirty="0"/>
          </a:p>
          <a:p>
            <a:pPr marL="0" indent="0" algn="ctr">
              <a:buNone/>
            </a:pPr>
            <a:r>
              <a:rPr lang="es-AR" sz="3600" b="1" dirty="0"/>
              <a:t>¿Preguntas?</a:t>
            </a:r>
          </a:p>
          <a:p>
            <a:pPr lvl="1"/>
            <a:endParaRPr lang="es-AR" dirty="0"/>
          </a:p>
          <a:p>
            <a:pPr marL="355600" lvl="1" indent="0">
              <a:buNone/>
            </a:pPr>
            <a:endParaRPr lang="es-AR" sz="1400" i="1" dirty="0">
              <a:latin typeface="+mj-lt"/>
            </a:endParaRPr>
          </a:p>
        </p:txBody>
      </p:sp>
    </p:spTree>
    <p:extLst>
      <p:ext uri="{BB962C8B-B14F-4D97-AF65-F5344CB8AC3E}">
        <p14:creationId xmlns:p14="http://schemas.microsoft.com/office/powerpoint/2010/main" val="3297263081"/>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6AA4571889A74F8D506C4818D16A3D" ma:contentTypeVersion="12" ma:contentTypeDescription="Create a new document." ma:contentTypeScope="" ma:versionID="409fd677b209a78d9705074fd61e0575">
  <xsd:schema xmlns:xsd="http://www.w3.org/2001/XMLSchema" xmlns:xs="http://www.w3.org/2001/XMLSchema" xmlns:p="http://schemas.microsoft.com/office/2006/metadata/properties" xmlns:ns3="5e2de7ec-7cea-4b2a-b620-c1e73cb4a403" xmlns:ns4="afef5f8c-6561-465e-8a4d-2248f2215ee0" targetNamespace="http://schemas.microsoft.com/office/2006/metadata/properties" ma:root="true" ma:fieldsID="a79ec3d69cb7acef8994effb2fdeb31e" ns3:_="" ns4:_="">
    <xsd:import namespace="5e2de7ec-7cea-4b2a-b620-c1e73cb4a403"/>
    <xsd:import namespace="afef5f8c-6561-465e-8a4d-2248f2215ee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GenerationTime" minOccurs="0"/>
                <xsd:element ref="ns4:MediaServiceEventHashCode" minOccurs="0"/>
                <xsd:element ref="ns4: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2de7ec-7cea-4b2a-b620-c1e73cb4a40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fef5f8c-6561-465e-8a4d-2248f2215ee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C2F6B5-FFA3-4360-9848-33725C363529}">
  <ds:schemaRefs>
    <ds:schemaRef ds:uri="http://www.w3.org/XML/1998/namespace"/>
    <ds:schemaRef ds:uri="http://purl.org/dc/elements/1.1/"/>
    <ds:schemaRef ds:uri="http://purl.org/dc/dcmitype/"/>
    <ds:schemaRef ds:uri="http://schemas.openxmlformats.org/package/2006/metadata/core-properties"/>
    <ds:schemaRef ds:uri="afef5f8c-6561-465e-8a4d-2248f2215ee0"/>
    <ds:schemaRef ds:uri="http://schemas.microsoft.com/office/2006/documentManagement/types"/>
    <ds:schemaRef ds:uri="http://schemas.microsoft.com/office/2006/metadata/properties"/>
    <ds:schemaRef ds:uri="http://schemas.microsoft.com/office/infopath/2007/PartnerControls"/>
    <ds:schemaRef ds:uri="5e2de7ec-7cea-4b2a-b620-c1e73cb4a403"/>
    <ds:schemaRef ds:uri="http://purl.org/dc/terms/"/>
  </ds:schemaRefs>
</ds:datastoreItem>
</file>

<file path=customXml/itemProps2.xml><?xml version="1.0" encoding="utf-8"?>
<ds:datastoreItem xmlns:ds="http://schemas.openxmlformats.org/officeDocument/2006/customXml" ds:itemID="{30653D90-5E17-4CCA-9D3C-62D8C19CB2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2de7ec-7cea-4b2a-b620-c1e73cb4a403"/>
    <ds:schemaRef ds:uri="afef5f8c-6561-465e-8a4d-2248f2215e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0B72D6E-629D-4B6A-891B-B20F33D895C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4862</TotalTime>
  <Words>1353</Words>
  <Application>Microsoft Office PowerPoint</Application>
  <PresentationFormat>Personalizado</PresentationFormat>
  <Paragraphs>112</Paragraphs>
  <Slides>8</Slides>
  <Notes>8</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Retrospect</vt:lpstr>
      <vt:lpstr>Presentación de PowerPoint</vt:lpstr>
      <vt:lpstr>TEMARIO</vt:lpstr>
      <vt:lpstr>Régimen Cambiario en Argentina</vt:lpstr>
      <vt:lpstr>Régimen Cambiario en Argentina</vt:lpstr>
      <vt:lpstr>Régimen Cambiario en Argentina</vt:lpstr>
      <vt:lpstr>Régimen Cambiario en Argentina</vt:lpstr>
      <vt:lpstr>Régimen Cambiario en Argentina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Maiorano</dc:creator>
  <cp:lastModifiedBy>cobranzas</cp:lastModifiedBy>
  <cp:revision>56</cp:revision>
  <dcterms:created xsi:type="dcterms:W3CDTF">2020-07-20T20:20:25Z</dcterms:created>
  <dcterms:modified xsi:type="dcterms:W3CDTF">2024-06-05T13:18:33Z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0x0101009F6AA4571889A74F8D506C4818D16A3D</vt:lpwstr>
  </property>
  <property fmtid="{D5CDD505-2E9C-101B-9397-08002B2CF9AE}" pid="3" name="WppReportDate">
    <vt:lpwstr/>
  </property>
  <property fmtid="{D5CDD505-2E9C-101B-9397-08002B2CF9AE}" pid="4" name="WppReportVersion">
    <vt:lpwstr>Version 1.0</vt:lpwstr>
  </property>
  <property fmtid="{D5CDD505-2E9C-101B-9397-08002B2CF9AE}" pid="5" name="WppReportDraft">
    <vt:lpwstr>(Draft)</vt:lpwstr>
  </property>
  <property fmtid="{D5CDD505-2E9C-101B-9397-08002B2CF9AE}" pid="6" name="WppReportCurrencySymbol">
    <vt:lpwstr>$</vt:lpwstr>
  </property>
  <property fmtid="{D5CDD505-2E9C-101B-9397-08002B2CF9AE}" pid="7" name="WppReportDashboardTitleText">
    <vt:lpwstr>Dashboard</vt:lpwstr>
  </property>
  <property fmtid="{D5CDD505-2E9C-101B-9397-08002B2CF9AE}" pid="8" name="WppReportShortPageNumberFormat">
    <vt:lpwstr>Page &lt;#&gt;</vt:lpwstr>
  </property>
  <property fmtid="{D5CDD505-2E9C-101B-9397-08002B2CF9AE}" pid="9" name="WppReportLongPageNumberFormat">
    <vt:lpwstr>Page &lt;#&gt; of &lt;PageCount&gt;</vt:lpwstr>
  </property>
  <property fmtid="{D5CDD505-2E9C-101B-9397-08002B2CF9AE}" pid="10" name="WppReportTocTitleText">
    <vt:lpwstr>Table of contents</vt:lpwstr>
  </property>
  <property fmtid="{D5CDD505-2E9C-101B-9397-08002B2CF9AE}" pid="11" name="WppReportIsTocUpdateRecommended">
    <vt:bool>true</vt:bool>
  </property>
  <property fmtid="{D5CDD505-2E9C-101B-9397-08002B2CF9AE}" pid="12" name="WppReportPropertiesLastWrittenToDocument">
    <vt:filetime>2023-05-31T03:21:22Z</vt:filetime>
  </property>
</Properties>
</file>