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90" r:id="rId1"/>
  </p:sldMasterIdLst>
  <p:sldIdLst>
    <p:sldId id="256" r:id="rId2"/>
    <p:sldId id="257" r:id="rId3"/>
    <p:sldId id="258" r:id="rId4"/>
    <p:sldId id="260" r:id="rId5"/>
    <p:sldId id="261" r:id="rId6"/>
    <p:sldId id="262" r:id="rId7"/>
    <p:sldId id="263" r:id="rId8"/>
    <p:sldId id="266" r:id="rId9"/>
    <p:sldId id="267" r:id="rId10"/>
    <p:sldId id="268" r:id="rId11"/>
    <p:sldId id="269" r:id="rId12"/>
    <p:sldId id="270" r:id="rId13"/>
    <p:sldId id="271" r:id="rId14"/>
    <p:sldId id="264" r:id="rId15"/>
    <p:sldId id="259" r:id="rId16"/>
    <p:sldId id="265" r:id="rId17"/>
    <p:sldId id="272" r:id="rId18"/>
    <p:sldId id="273" r:id="rId19"/>
    <p:sldId id="279" r:id="rId20"/>
    <p:sldId id="280" r:id="rId21"/>
    <p:sldId id="281" r:id="rId22"/>
    <p:sldId id="282" r:id="rId23"/>
    <p:sldId id="283" r:id="rId24"/>
    <p:sldId id="277" r:id="rId25"/>
    <p:sldId id="278" r:id="rId26"/>
    <p:sldId id="284" r:id="rId27"/>
    <p:sldId id="285" r:id="rId28"/>
    <p:sldId id="286" r:id="rId29"/>
    <p:sldId id="287" r:id="rId30"/>
    <p:sldId id="288" r:id="rId31"/>
    <p:sldId id="274" r:id="rId32"/>
    <p:sldId id="275" r:id="rId33"/>
    <p:sldId id="276" r:id="rId3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95" autoAdjust="0"/>
    <p:restoredTop sz="94660"/>
  </p:normalViewPr>
  <p:slideViewPr>
    <p:cSldViewPr snapToGrid="0">
      <p:cViewPr varScale="1">
        <p:scale>
          <a:sx n="62" d="100"/>
          <a:sy n="62" d="100"/>
        </p:scale>
        <p:origin x="828" y="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 Id="rId8" Type="http://schemas.openxmlformats.org/officeDocument/2006/relationships/slide" Target="slides/slide7.xml"/><Relationship Id="rId3" Type="http://schemas.openxmlformats.org/officeDocument/2006/relationships/slide" Target="slides/slide2.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s-ES"/>
              <a:t>Haga clic para modificar el estilo de título del patrón</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a:t>Haga clic para modificar el estilo de subtítulo del patrón</a:t>
            </a:r>
            <a:endParaRPr lang="en-US" dirty="0"/>
          </a:p>
        </p:txBody>
      </p:sp>
      <p:sp>
        <p:nvSpPr>
          <p:cNvPr id="4" name="Date Placeholder 3"/>
          <p:cNvSpPr>
            <a:spLocks noGrp="1"/>
          </p:cNvSpPr>
          <p:nvPr>
            <p:ph type="dt" sz="half" idx="10"/>
          </p:nvPr>
        </p:nvSpPr>
        <p:spPr/>
        <p:txBody>
          <a:bodyPr/>
          <a:lstStyle/>
          <a:p>
            <a:fld id="{3DC9E50F-F312-45DC-A97E-C4E6DAC1F924}" type="datetimeFigureOut">
              <a:rPr lang="es-AR" smtClean="0"/>
              <a:t>14/05/2024</a:t>
            </a:fld>
            <a:endParaRPr lang="es-AR"/>
          </a:p>
        </p:txBody>
      </p:sp>
      <p:sp>
        <p:nvSpPr>
          <p:cNvPr id="5" name="Footer Placeholder 4"/>
          <p:cNvSpPr>
            <a:spLocks noGrp="1"/>
          </p:cNvSpPr>
          <p:nvPr>
            <p:ph type="ftr" sz="quarter" idx="11"/>
          </p:nvPr>
        </p:nvSpPr>
        <p:spPr/>
        <p:txBody>
          <a:bodyPr/>
          <a:lstStyle/>
          <a:p>
            <a:endParaRPr lang="es-AR"/>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160893900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ítulo y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los estilos de texto del patrón</a:t>
            </a:r>
          </a:p>
        </p:txBody>
      </p:sp>
      <p:sp>
        <p:nvSpPr>
          <p:cNvPr id="4" name="Date Placeholder 3"/>
          <p:cNvSpPr>
            <a:spLocks noGrp="1"/>
          </p:cNvSpPr>
          <p:nvPr>
            <p:ph type="dt" sz="half" idx="10"/>
          </p:nvPr>
        </p:nvSpPr>
        <p:spPr/>
        <p:txBody>
          <a:bodyPr/>
          <a:lstStyle/>
          <a:p>
            <a:fld id="{3DC9E50F-F312-45DC-A97E-C4E6DAC1F924}" type="datetimeFigureOut">
              <a:rPr lang="es-AR" smtClean="0"/>
              <a:t>14/05/2024</a:t>
            </a:fld>
            <a:endParaRPr lang="es-AR"/>
          </a:p>
        </p:txBody>
      </p:sp>
      <p:sp>
        <p:nvSpPr>
          <p:cNvPr id="5" name="Footer Placeholder 4"/>
          <p:cNvSpPr>
            <a:spLocks noGrp="1"/>
          </p:cNvSpPr>
          <p:nvPr>
            <p:ph type="ftr" sz="quarter" idx="11"/>
          </p:nvPr>
        </p:nvSpPr>
        <p:spPr/>
        <p:txBody>
          <a:bodyPr/>
          <a:lstStyle/>
          <a:p>
            <a:endParaRPr lang="es-AR"/>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7076365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 con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s-ES"/>
              <a:t>Haga clic para modificar el estilo de título del patrón</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a:t>Haga clic para modificar los estilos de texto del patrón</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los estilos de texto del patrón</a:t>
            </a:r>
          </a:p>
        </p:txBody>
      </p:sp>
      <p:sp>
        <p:nvSpPr>
          <p:cNvPr id="4" name="Date Placeholder 3"/>
          <p:cNvSpPr>
            <a:spLocks noGrp="1"/>
          </p:cNvSpPr>
          <p:nvPr>
            <p:ph type="dt" sz="half" idx="10"/>
          </p:nvPr>
        </p:nvSpPr>
        <p:spPr/>
        <p:txBody>
          <a:bodyPr/>
          <a:lstStyle/>
          <a:p>
            <a:fld id="{3DC9E50F-F312-45DC-A97E-C4E6DAC1F924}" type="datetimeFigureOut">
              <a:rPr lang="es-AR" smtClean="0"/>
              <a:t>14/05/2024</a:t>
            </a:fld>
            <a:endParaRPr lang="es-AR"/>
          </a:p>
        </p:txBody>
      </p:sp>
      <p:sp>
        <p:nvSpPr>
          <p:cNvPr id="5" name="Footer Placeholder 4"/>
          <p:cNvSpPr>
            <a:spLocks noGrp="1"/>
          </p:cNvSpPr>
          <p:nvPr>
            <p:ph type="ftr" sz="quarter" idx="11"/>
          </p:nvPr>
        </p:nvSpPr>
        <p:spPr/>
        <p:txBody>
          <a:bodyPr/>
          <a:lstStyle/>
          <a:p>
            <a:endParaRPr lang="es-AR"/>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AFA46082-D893-4AA4-B542-CF8241C116FF}" type="slidenum">
              <a:rPr lang="es-AR" smtClean="0"/>
              <a:t>‹Nº›</a:t>
            </a:fld>
            <a:endParaRPr lang="es-AR"/>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417147359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Tarjeta de nombre">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s-ES"/>
              <a:t>Haga clic para modificar el estilo de título del patrón</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a:t>Haga clic para modificar los estilos de texto del patrón</a:t>
            </a:r>
          </a:p>
        </p:txBody>
      </p:sp>
      <p:sp>
        <p:nvSpPr>
          <p:cNvPr id="5" name="Date Placeholder 4"/>
          <p:cNvSpPr>
            <a:spLocks noGrp="1"/>
          </p:cNvSpPr>
          <p:nvPr>
            <p:ph type="dt" sz="half" idx="10"/>
          </p:nvPr>
        </p:nvSpPr>
        <p:spPr/>
        <p:txBody>
          <a:bodyPr/>
          <a:lstStyle/>
          <a:p>
            <a:fld id="{3DC9E50F-F312-45DC-A97E-C4E6DAC1F924}" type="datetimeFigureOut">
              <a:rPr lang="es-AR" smtClean="0"/>
              <a:t>14/05/2024</a:t>
            </a:fld>
            <a:endParaRPr lang="es-AR"/>
          </a:p>
        </p:txBody>
      </p:sp>
      <p:sp>
        <p:nvSpPr>
          <p:cNvPr id="6" name="Footer Placeholder 5"/>
          <p:cNvSpPr>
            <a:spLocks noGrp="1"/>
          </p:cNvSpPr>
          <p:nvPr>
            <p:ph type="ftr" sz="quarter" idx="11"/>
          </p:nvPr>
        </p:nvSpPr>
        <p:spPr/>
        <p:txBody>
          <a:bodyPr/>
          <a:lstStyle/>
          <a:p>
            <a:endParaRPr lang="es-AR"/>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131340140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itar la tarjeta de nombre">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s-ES"/>
              <a:t>Haga clic para modificar el estilo de título del patrón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a:t>Haga clic para modificar los estilos de texto del patrón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a:t>Haga clic para modificar los estilos de texto del patrón</a:t>
            </a:r>
          </a:p>
        </p:txBody>
      </p:sp>
      <p:sp>
        <p:nvSpPr>
          <p:cNvPr id="5" name="Date Placeholder 4"/>
          <p:cNvSpPr>
            <a:spLocks noGrp="1"/>
          </p:cNvSpPr>
          <p:nvPr>
            <p:ph type="dt" sz="half" idx="10"/>
          </p:nvPr>
        </p:nvSpPr>
        <p:spPr/>
        <p:txBody>
          <a:bodyPr/>
          <a:lstStyle/>
          <a:p>
            <a:fld id="{3DC9E50F-F312-45DC-A97E-C4E6DAC1F924}" type="datetimeFigureOut">
              <a:rPr lang="es-AR" smtClean="0"/>
              <a:t>14/05/2024</a:t>
            </a:fld>
            <a:endParaRPr lang="es-AR"/>
          </a:p>
        </p:txBody>
      </p:sp>
      <p:sp>
        <p:nvSpPr>
          <p:cNvPr id="6" name="Footer Placeholder 5"/>
          <p:cNvSpPr>
            <a:spLocks noGrp="1"/>
          </p:cNvSpPr>
          <p:nvPr>
            <p:ph type="ftr" sz="quarter" idx="11"/>
          </p:nvPr>
        </p:nvSpPr>
        <p:spPr/>
        <p:txBody>
          <a:bodyPr/>
          <a:lstStyle/>
          <a:p>
            <a:endParaRPr lang="es-AR"/>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AFA46082-D893-4AA4-B542-CF8241C116FF}" type="slidenum">
              <a:rPr lang="es-AR" smtClean="0"/>
              <a:t>‹Nº›</a:t>
            </a:fld>
            <a:endParaRPr lang="es-AR"/>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8217013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erdadero o falso">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s-ES"/>
              <a:t>Haga clic para modificar el estilo de título del patrón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a:t>Haga clic para modificar los estilos de texto del patrón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a:t>Haga clic para modificar los estilos de texto del patrón</a:t>
            </a:r>
          </a:p>
        </p:txBody>
      </p:sp>
      <p:sp>
        <p:nvSpPr>
          <p:cNvPr id="5" name="Date Placeholder 4"/>
          <p:cNvSpPr>
            <a:spLocks noGrp="1"/>
          </p:cNvSpPr>
          <p:nvPr>
            <p:ph type="dt" sz="half" idx="10"/>
          </p:nvPr>
        </p:nvSpPr>
        <p:spPr/>
        <p:txBody>
          <a:bodyPr/>
          <a:lstStyle/>
          <a:p>
            <a:fld id="{3DC9E50F-F312-45DC-A97E-C4E6DAC1F924}" type="datetimeFigureOut">
              <a:rPr lang="es-AR" smtClean="0"/>
              <a:t>14/05/2024</a:t>
            </a:fld>
            <a:endParaRPr lang="es-AR"/>
          </a:p>
        </p:txBody>
      </p:sp>
      <p:sp>
        <p:nvSpPr>
          <p:cNvPr id="6" name="Footer Placeholder 5"/>
          <p:cNvSpPr>
            <a:spLocks noGrp="1"/>
          </p:cNvSpPr>
          <p:nvPr>
            <p:ph type="ftr" sz="quarter" idx="11"/>
          </p:nvPr>
        </p:nvSpPr>
        <p:spPr/>
        <p:txBody>
          <a:bodyPr/>
          <a:lstStyle/>
          <a:p>
            <a:endParaRPr lang="es-AR"/>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128736656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nchor="t"/>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3DC9E50F-F312-45DC-A97E-C4E6DAC1F924}" type="datetimeFigureOut">
              <a:rPr lang="es-AR" smtClean="0"/>
              <a:t>14/05/2024</a:t>
            </a:fld>
            <a:endParaRPr lang="es-AR"/>
          </a:p>
        </p:txBody>
      </p:sp>
      <p:sp>
        <p:nvSpPr>
          <p:cNvPr id="5" name="Footer Placeholder 4"/>
          <p:cNvSpPr>
            <a:spLocks noGrp="1"/>
          </p:cNvSpPr>
          <p:nvPr>
            <p:ph type="ftr" sz="quarter" idx="11"/>
          </p:nvPr>
        </p:nvSpPr>
        <p:spPr/>
        <p:txBody>
          <a:bodyPr/>
          <a:lstStyle/>
          <a:p>
            <a:endParaRPr lang="es-AR"/>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4067414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3DC9E50F-F312-45DC-A97E-C4E6DAC1F924}" type="datetimeFigureOut">
              <a:rPr lang="es-AR" smtClean="0"/>
              <a:t>14/05/2024</a:t>
            </a:fld>
            <a:endParaRPr lang="es-AR"/>
          </a:p>
        </p:txBody>
      </p:sp>
      <p:sp>
        <p:nvSpPr>
          <p:cNvPr id="5" name="Footer Placeholder 4"/>
          <p:cNvSpPr>
            <a:spLocks noGrp="1"/>
          </p:cNvSpPr>
          <p:nvPr>
            <p:ph type="ftr" sz="quarter" idx="11"/>
          </p:nvPr>
        </p:nvSpPr>
        <p:spPr/>
        <p:txBody>
          <a:bodyPr/>
          <a:lstStyle/>
          <a:p>
            <a:endParaRPr lang="es-AR"/>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92310419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s-ES"/>
              <a:t>Haga clic para modificar el estilo de título del patrón</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3DC9E50F-F312-45DC-A97E-C4E6DAC1F924}" type="datetimeFigureOut">
              <a:rPr lang="es-AR" smtClean="0"/>
              <a:t>14/05/2024</a:t>
            </a:fld>
            <a:endParaRPr lang="es-AR"/>
          </a:p>
        </p:txBody>
      </p:sp>
      <p:sp>
        <p:nvSpPr>
          <p:cNvPr id="5" name="Footer Placeholder 4"/>
          <p:cNvSpPr>
            <a:spLocks noGrp="1"/>
          </p:cNvSpPr>
          <p:nvPr>
            <p:ph type="ftr" sz="quarter" idx="11"/>
          </p:nvPr>
        </p:nvSpPr>
        <p:spPr/>
        <p:txBody>
          <a:bodyPr/>
          <a:lstStyle/>
          <a:p>
            <a:endParaRPr lang="es-AR"/>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342786829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los estilos de texto del patrón</a:t>
            </a:r>
          </a:p>
        </p:txBody>
      </p:sp>
      <p:sp>
        <p:nvSpPr>
          <p:cNvPr id="4" name="Date Placeholder 3"/>
          <p:cNvSpPr>
            <a:spLocks noGrp="1"/>
          </p:cNvSpPr>
          <p:nvPr>
            <p:ph type="dt" sz="half" idx="10"/>
          </p:nvPr>
        </p:nvSpPr>
        <p:spPr/>
        <p:txBody>
          <a:bodyPr/>
          <a:lstStyle/>
          <a:p>
            <a:fld id="{3DC9E50F-F312-45DC-A97E-C4E6DAC1F924}" type="datetimeFigureOut">
              <a:rPr lang="es-AR" smtClean="0"/>
              <a:t>14/05/2024</a:t>
            </a:fld>
            <a:endParaRPr lang="es-AR"/>
          </a:p>
        </p:txBody>
      </p:sp>
      <p:sp>
        <p:nvSpPr>
          <p:cNvPr id="5" name="Footer Placeholder 4"/>
          <p:cNvSpPr>
            <a:spLocks noGrp="1"/>
          </p:cNvSpPr>
          <p:nvPr>
            <p:ph type="ftr" sz="quarter" idx="11"/>
          </p:nvPr>
        </p:nvSpPr>
        <p:spPr/>
        <p:txBody>
          <a:bodyPr/>
          <a:lstStyle/>
          <a:p>
            <a:endParaRPr lang="es-AR"/>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22719079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s-ES"/>
              <a:t>Haga clic para modificar el estilo de título del patrón</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Date Placeholder 4"/>
          <p:cNvSpPr>
            <a:spLocks noGrp="1"/>
          </p:cNvSpPr>
          <p:nvPr>
            <p:ph type="dt" sz="half" idx="10"/>
          </p:nvPr>
        </p:nvSpPr>
        <p:spPr/>
        <p:txBody>
          <a:bodyPr/>
          <a:lstStyle/>
          <a:p>
            <a:fld id="{3DC9E50F-F312-45DC-A97E-C4E6DAC1F924}" type="datetimeFigureOut">
              <a:rPr lang="es-AR" smtClean="0"/>
              <a:t>14/05/2024</a:t>
            </a:fld>
            <a:endParaRPr lang="es-AR"/>
          </a:p>
        </p:txBody>
      </p:sp>
      <p:sp>
        <p:nvSpPr>
          <p:cNvPr id="6" name="Footer Placeholder 5"/>
          <p:cNvSpPr>
            <a:spLocks noGrp="1"/>
          </p:cNvSpPr>
          <p:nvPr>
            <p:ph type="ftr" sz="quarter" idx="11"/>
          </p:nvPr>
        </p:nvSpPr>
        <p:spPr/>
        <p:txBody>
          <a:bodyPr/>
          <a:lstStyle/>
          <a:p>
            <a:endParaRPr lang="es-AR"/>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3573759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7" name="Date Placeholder 6"/>
          <p:cNvSpPr>
            <a:spLocks noGrp="1"/>
          </p:cNvSpPr>
          <p:nvPr>
            <p:ph type="dt" sz="half" idx="10"/>
          </p:nvPr>
        </p:nvSpPr>
        <p:spPr/>
        <p:txBody>
          <a:bodyPr/>
          <a:lstStyle/>
          <a:p>
            <a:fld id="{3DC9E50F-F312-45DC-A97E-C4E6DAC1F924}" type="datetimeFigureOut">
              <a:rPr lang="es-AR" smtClean="0"/>
              <a:t>14/05/2024</a:t>
            </a:fld>
            <a:endParaRPr lang="es-AR"/>
          </a:p>
        </p:txBody>
      </p:sp>
      <p:sp>
        <p:nvSpPr>
          <p:cNvPr id="8" name="Footer Placeholder 7"/>
          <p:cNvSpPr>
            <a:spLocks noGrp="1"/>
          </p:cNvSpPr>
          <p:nvPr>
            <p:ph type="ftr" sz="quarter" idx="11"/>
          </p:nvPr>
        </p:nvSpPr>
        <p:spPr/>
        <p:txBody>
          <a:bodyPr/>
          <a:lstStyle/>
          <a:p>
            <a:endParaRPr lang="es-AR"/>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96675596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Date Placeholder 2"/>
          <p:cNvSpPr>
            <a:spLocks noGrp="1"/>
          </p:cNvSpPr>
          <p:nvPr>
            <p:ph type="dt" sz="half" idx="10"/>
          </p:nvPr>
        </p:nvSpPr>
        <p:spPr/>
        <p:txBody>
          <a:bodyPr/>
          <a:lstStyle/>
          <a:p>
            <a:fld id="{3DC9E50F-F312-45DC-A97E-C4E6DAC1F924}" type="datetimeFigureOut">
              <a:rPr lang="es-AR" smtClean="0"/>
              <a:t>14/05/2024</a:t>
            </a:fld>
            <a:endParaRPr lang="es-AR"/>
          </a:p>
        </p:txBody>
      </p:sp>
      <p:sp>
        <p:nvSpPr>
          <p:cNvPr id="4" name="Footer Placeholder 3"/>
          <p:cNvSpPr>
            <a:spLocks noGrp="1"/>
          </p:cNvSpPr>
          <p:nvPr>
            <p:ph type="ftr" sz="quarter" idx="11"/>
          </p:nvPr>
        </p:nvSpPr>
        <p:spPr/>
        <p:txBody>
          <a:bodyPr/>
          <a:lstStyle/>
          <a:p>
            <a:endParaRPr lang="es-AR"/>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1893576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DC9E50F-F312-45DC-A97E-C4E6DAC1F924}" type="datetimeFigureOut">
              <a:rPr lang="es-AR" smtClean="0"/>
              <a:t>14/05/2024</a:t>
            </a:fld>
            <a:endParaRPr lang="es-AR"/>
          </a:p>
        </p:txBody>
      </p:sp>
      <p:sp>
        <p:nvSpPr>
          <p:cNvPr id="3" name="Footer Placeholder 2"/>
          <p:cNvSpPr>
            <a:spLocks noGrp="1"/>
          </p:cNvSpPr>
          <p:nvPr>
            <p:ph type="ftr" sz="quarter" idx="11"/>
          </p:nvPr>
        </p:nvSpPr>
        <p:spPr/>
        <p:txBody>
          <a:bodyPr/>
          <a:lstStyle/>
          <a:p>
            <a:endParaRPr lang="es-AR"/>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42918665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s-ES"/>
              <a:t>Haga clic para modificar el estilo de título del patrón</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los estilos de texto del patrón</a:t>
            </a:r>
          </a:p>
        </p:txBody>
      </p:sp>
      <p:sp>
        <p:nvSpPr>
          <p:cNvPr id="5" name="Date Placeholder 4"/>
          <p:cNvSpPr>
            <a:spLocks noGrp="1"/>
          </p:cNvSpPr>
          <p:nvPr>
            <p:ph type="dt" sz="half" idx="10"/>
          </p:nvPr>
        </p:nvSpPr>
        <p:spPr/>
        <p:txBody>
          <a:bodyPr/>
          <a:lstStyle/>
          <a:p>
            <a:fld id="{3DC9E50F-F312-45DC-A97E-C4E6DAC1F924}" type="datetimeFigureOut">
              <a:rPr lang="es-AR" smtClean="0"/>
              <a:t>14/05/2024</a:t>
            </a:fld>
            <a:endParaRPr lang="es-AR"/>
          </a:p>
        </p:txBody>
      </p:sp>
      <p:sp>
        <p:nvSpPr>
          <p:cNvPr id="6" name="Footer Placeholder 5"/>
          <p:cNvSpPr>
            <a:spLocks noGrp="1"/>
          </p:cNvSpPr>
          <p:nvPr>
            <p:ph type="ftr" sz="quarter" idx="11"/>
          </p:nvPr>
        </p:nvSpPr>
        <p:spPr/>
        <p:txBody>
          <a:bodyPr/>
          <a:lstStyle/>
          <a:p>
            <a:endParaRPr lang="es-AR"/>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10259517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s-ES"/>
              <a:t>Haga clic para modificar el estilo de título del patrón</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s-ES"/>
              <a:t>Haga clic en el icono para agregar una imagen</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los estilos de texto del patrón</a:t>
            </a:r>
          </a:p>
        </p:txBody>
      </p:sp>
      <p:sp>
        <p:nvSpPr>
          <p:cNvPr id="5" name="Date Placeholder 4"/>
          <p:cNvSpPr>
            <a:spLocks noGrp="1"/>
          </p:cNvSpPr>
          <p:nvPr>
            <p:ph type="dt" sz="half" idx="10"/>
          </p:nvPr>
        </p:nvSpPr>
        <p:spPr/>
        <p:txBody>
          <a:bodyPr/>
          <a:lstStyle/>
          <a:p>
            <a:fld id="{3DC9E50F-F312-45DC-A97E-C4E6DAC1F924}" type="datetimeFigureOut">
              <a:rPr lang="es-AR" smtClean="0"/>
              <a:t>14/05/2024</a:t>
            </a:fld>
            <a:endParaRPr lang="es-AR"/>
          </a:p>
        </p:txBody>
      </p:sp>
      <p:sp>
        <p:nvSpPr>
          <p:cNvPr id="6" name="Footer Placeholder 5"/>
          <p:cNvSpPr>
            <a:spLocks noGrp="1"/>
          </p:cNvSpPr>
          <p:nvPr>
            <p:ph type="ftr" sz="quarter" idx="11"/>
          </p:nvPr>
        </p:nvSpPr>
        <p:spPr/>
        <p:txBody>
          <a:bodyPr/>
          <a:lstStyle/>
          <a:p>
            <a:endParaRPr lang="es-AR"/>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AFA46082-D893-4AA4-B542-CF8241C116FF}" type="slidenum">
              <a:rPr lang="es-AR" smtClean="0"/>
              <a:t>‹Nº›</a:t>
            </a:fld>
            <a:endParaRPr lang="es-AR"/>
          </a:p>
        </p:txBody>
      </p:sp>
    </p:spTree>
    <p:extLst>
      <p:ext uri="{BB962C8B-B14F-4D97-AF65-F5344CB8AC3E}">
        <p14:creationId xmlns:p14="http://schemas.microsoft.com/office/powerpoint/2010/main" val="39421291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3DC9E50F-F312-45DC-A97E-C4E6DAC1F924}" type="datetimeFigureOut">
              <a:rPr lang="es-AR" smtClean="0"/>
              <a:t>14/05/2024</a:t>
            </a:fld>
            <a:endParaRPr lang="es-AR"/>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s-AR"/>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AFA46082-D893-4AA4-B542-CF8241C116FF}" type="slidenum">
              <a:rPr lang="es-AR" smtClean="0"/>
              <a:t>‹Nº›</a:t>
            </a:fld>
            <a:endParaRPr lang="es-AR"/>
          </a:p>
        </p:txBody>
      </p:sp>
    </p:spTree>
    <p:extLst>
      <p:ext uri="{BB962C8B-B14F-4D97-AF65-F5344CB8AC3E}">
        <p14:creationId xmlns:p14="http://schemas.microsoft.com/office/powerpoint/2010/main" val="1986155541"/>
      </p:ext>
    </p:extLst>
  </p:cSld>
  <p:clrMap bg1="lt1" tx1="dk1" bg2="lt2" tx2="dk2" accent1="accent1" accent2="accent2" accent3="accent3" accent4="accent4" accent5="accent5" accent6="accent6" hlink="hlink" folHlink="folHlink"/>
  <p:sldLayoutIdLst>
    <p:sldLayoutId id="2147483791" r:id="rId1"/>
    <p:sldLayoutId id="2147483792" r:id="rId2"/>
    <p:sldLayoutId id="2147483793" r:id="rId3"/>
    <p:sldLayoutId id="2147483794" r:id="rId4"/>
    <p:sldLayoutId id="2147483795" r:id="rId5"/>
    <p:sldLayoutId id="2147483796" r:id="rId6"/>
    <p:sldLayoutId id="2147483797" r:id="rId7"/>
    <p:sldLayoutId id="2147483798" r:id="rId8"/>
    <p:sldLayoutId id="2147483799" r:id="rId9"/>
    <p:sldLayoutId id="2147483800" r:id="rId10"/>
    <p:sldLayoutId id="2147483801" r:id="rId11"/>
    <p:sldLayoutId id="2147483802" r:id="rId12"/>
    <p:sldLayoutId id="2147483803" r:id="rId13"/>
    <p:sldLayoutId id="2147483804" r:id="rId14"/>
    <p:sldLayoutId id="2147483805" r:id="rId15"/>
    <p:sldLayoutId id="2147483806"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hyperlink" Target="http://biblioint.afip.gob.ar/dcp/LEY_C_027541_2019_12_21" TargetMode="External"/><Relationship Id="rId2" Type="http://schemas.openxmlformats.org/officeDocument/2006/relationships/hyperlink" Target="http://biblioint.afip.gob.ar/dcp/LEY_C_024467_1995_03_15"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hyperlink" Target="https://www.dnb.com.ar/2020/6220.html#_ftn4" TargetMode="Externa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B3EB26EC-47B1-F02C-87F1-43C7B421F261}"/>
              </a:ext>
            </a:extLst>
          </p:cNvPr>
          <p:cNvSpPr>
            <a:spLocks noGrp="1"/>
          </p:cNvSpPr>
          <p:nvPr>
            <p:ph type="ctrTitle"/>
          </p:nvPr>
        </p:nvSpPr>
        <p:spPr>
          <a:xfrm>
            <a:off x="1524000" y="308226"/>
            <a:ext cx="9144000" cy="2270588"/>
          </a:xfrm>
        </p:spPr>
        <p:txBody>
          <a:bodyPr>
            <a:normAutofit/>
          </a:bodyPr>
          <a:lstStyle/>
          <a:p>
            <a:pPr algn="ctr"/>
            <a:r>
              <a:rPr lang="es-ES_tradnl" altLang="es-AR" sz="2800" b="1" dirty="0">
                <a:latin typeface="CG Times (W1)" pitchFamily="18" charset="0"/>
              </a:rPr>
              <a:t>ASOCIACIÓN ARGENTINA DE ESTUDIOS FISCALES</a:t>
            </a:r>
            <a:br>
              <a:rPr lang="es-ES_tradnl" altLang="es-AR" sz="2800" b="1" dirty="0">
                <a:latin typeface="CG Times (W1)" pitchFamily="18" charset="0"/>
              </a:rPr>
            </a:br>
            <a:br>
              <a:rPr lang="es-ES_tradnl" altLang="es-AR" sz="2800" b="1" dirty="0">
                <a:latin typeface="CG Times (W1)" pitchFamily="18" charset="0"/>
              </a:rPr>
            </a:br>
            <a:r>
              <a:rPr lang="es-ES_tradnl" altLang="es-AR" sz="2800" b="1" dirty="0">
                <a:latin typeface="CG Times (W1)" pitchFamily="18" charset="0"/>
              </a:rPr>
              <a:t>CICLO INTRODUCTORIO A LA ESPECIALIDAD TRIBUTARIA</a:t>
            </a:r>
            <a:br>
              <a:rPr lang="es-ES_tradnl" altLang="es-AR" sz="2800" b="1" dirty="0">
                <a:latin typeface="CG Times (W1)" pitchFamily="18" charset="0"/>
              </a:rPr>
            </a:br>
            <a:endParaRPr lang="es-AR" sz="2800" dirty="0"/>
          </a:p>
        </p:txBody>
      </p:sp>
      <p:sp>
        <p:nvSpPr>
          <p:cNvPr id="3" name="Subtítulo 2">
            <a:extLst>
              <a:ext uri="{FF2B5EF4-FFF2-40B4-BE49-F238E27FC236}">
                <a16:creationId xmlns:a16="http://schemas.microsoft.com/office/drawing/2014/main" id="{8309DB23-B7D2-C523-9698-5AAF85D547C6}"/>
              </a:ext>
            </a:extLst>
          </p:cNvPr>
          <p:cNvSpPr>
            <a:spLocks noGrp="1"/>
          </p:cNvSpPr>
          <p:nvPr>
            <p:ph type="subTitle" idx="1"/>
          </p:nvPr>
        </p:nvSpPr>
        <p:spPr>
          <a:xfrm>
            <a:off x="1797979" y="2578815"/>
            <a:ext cx="9706634" cy="3324848"/>
          </a:xfrm>
        </p:spPr>
        <p:txBody>
          <a:bodyPr>
            <a:normAutofit/>
          </a:bodyPr>
          <a:lstStyle/>
          <a:p>
            <a:pPr algn="ctr"/>
            <a:br>
              <a:rPr lang="es-ES_tradnl" altLang="es-AR" sz="2400" b="1" dirty="0">
                <a:latin typeface="CG Times (W1)" pitchFamily="18" charset="0"/>
              </a:rPr>
            </a:br>
            <a:r>
              <a:rPr lang="es-ES_tradnl" altLang="es-AR" sz="2800" b="1" dirty="0">
                <a:latin typeface="CG Times (W1)" pitchFamily="18" charset="0"/>
              </a:rPr>
              <a:t>IMPUESTO SOBRE LOS CRÉDITOS Y DÉBITOS BANCARIOS Y OTRAS OPERACIONES -  </a:t>
            </a:r>
            <a:br>
              <a:rPr lang="es-ES_tradnl" altLang="es-AR" sz="2800" b="1" dirty="0">
                <a:latin typeface="CG Times (W1)" pitchFamily="18" charset="0"/>
              </a:rPr>
            </a:br>
            <a:br>
              <a:rPr lang="es-ES_tradnl" altLang="es-AR" sz="2800" b="1" dirty="0">
                <a:latin typeface="CG Times (W1)" pitchFamily="18" charset="0"/>
              </a:rPr>
            </a:br>
            <a:br>
              <a:rPr lang="es-ES_tradnl" altLang="es-AR" sz="2800" b="1" dirty="0">
                <a:latin typeface="CG Times (W1)" pitchFamily="18" charset="0"/>
              </a:rPr>
            </a:br>
            <a:r>
              <a:rPr lang="es-ES_tradnl" altLang="es-AR" sz="2800" b="1" dirty="0">
                <a:latin typeface="CG Times (W1)" pitchFamily="18" charset="0"/>
              </a:rPr>
              <a:t>REUNIÓN </a:t>
            </a:r>
            <a:r>
              <a:rPr lang="es-ES_tradnl" altLang="es-AR" sz="2800" b="1" dirty="0" err="1">
                <a:latin typeface="CG Times (W1)" pitchFamily="18" charset="0"/>
              </a:rPr>
              <a:t>Nº</a:t>
            </a:r>
            <a:r>
              <a:rPr lang="es-ES_tradnl" altLang="es-AR" sz="2800" b="1" dirty="0">
                <a:latin typeface="CG Times (W1)" pitchFamily="18" charset="0"/>
              </a:rPr>
              <a:t> 7 </a:t>
            </a:r>
            <a:endParaRPr lang="es-AR" sz="2800" dirty="0"/>
          </a:p>
        </p:txBody>
      </p:sp>
    </p:spTree>
    <p:extLst>
      <p:ext uri="{BB962C8B-B14F-4D97-AF65-F5344CB8AC3E}">
        <p14:creationId xmlns:p14="http://schemas.microsoft.com/office/powerpoint/2010/main" val="235404306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E44D5AB1-C719-058B-E57A-270C8D262AD2}"/>
              </a:ext>
            </a:extLst>
          </p:cNvPr>
          <p:cNvSpPr>
            <a:spLocks noGrp="1"/>
          </p:cNvSpPr>
          <p:nvPr>
            <p:ph type="title"/>
          </p:nvPr>
        </p:nvSpPr>
        <p:spPr>
          <a:xfrm>
            <a:off x="910119" y="200739"/>
            <a:ext cx="10515600" cy="559550"/>
          </a:xfrm>
        </p:spPr>
        <p:txBody>
          <a:bodyPr>
            <a:normAutofit/>
          </a:bodyPr>
          <a:lstStyle/>
          <a:p>
            <a:pPr algn="ctr"/>
            <a:r>
              <a:rPr lang="es-AR" sz="2000" b="1" dirty="0"/>
              <a:t>Impuesto sobre los débitos y créditos – Exenciones - Subjetivas</a:t>
            </a:r>
            <a:endParaRPr lang="es-AR" sz="2000" dirty="0"/>
          </a:p>
        </p:txBody>
      </p:sp>
      <p:sp>
        <p:nvSpPr>
          <p:cNvPr id="3" name="Marcador de contenido 2">
            <a:extLst>
              <a:ext uri="{FF2B5EF4-FFF2-40B4-BE49-F238E27FC236}">
                <a16:creationId xmlns:a16="http://schemas.microsoft.com/office/drawing/2014/main" id="{B39089B8-D840-A89D-874B-3A4EEF491390}"/>
              </a:ext>
            </a:extLst>
          </p:cNvPr>
          <p:cNvSpPr>
            <a:spLocks noGrp="1"/>
          </p:cNvSpPr>
          <p:nvPr>
            <p:ph idx="1"/>
          </p:nvPr>
        </p:nvSpPr>
        <p:spPr>
          <a:xfrm>
            <a:off x="838199" y="760289"/>
            <a:ext cx="10709953" cy="5691882"/>
          </a:xfrm>
        </p:spPr>
        <p:txBody>
          <a:bodyPr>
            <a:normAutofit/>
          </a:bodyPr>
          <a:lstStyle/>
          <a:p>
            <a:r>
              <a:rPr lang="es-ES" sz="1800" dirty="0">
                <a:effectLst/>
                <a:latin typeface="Times New Roman" panose="02020603050405020304" pitchFamily="18" charset="0"/>
                <a:ea typeface="Times New Roman" panose="02020603050405020304" pitchFamily="18" charset="0"/>
              </a:rPr>
              <a:t>I.- </a:t>
            </a:r>
            <a:r>
              <a:rPr lang="es-ES" sz="1800" b="1" dirty="0">
                <a:effectLst/>
                <a:latin typeface="Times New Roman" panose="02020603050405020304" pitchFamily="18" charset="0"/>
                <a:ea typeface="Times New Roman" panose="02020603050405020304" pitchFamily="18" charset="0"/>
              </a:rPr>
              <a:t>Estados Nacional, Provinciales, las Municipalidades y al Gobierno de la Ciudad Autónoma de Buenos Aires</a:t>
            </a:r>
            <a:r>
              <a:rPr lang="es-ES" sz="1800" dirty="0">
                <a:effectLst/>
                <a:latin typeface="Times New Roman" panose="02020603050405020304" pitchFamily="18" charset="0"/>
                <a:ea typeface="Times New Roman" panose="02020603050405020304" pitchFamily="18" charset="0"/>
              </a:rPr>
              <a:t>, e Instituto Nacional de Servicios Sociales para Jubilados y Pensionados, estando excluidos los organismos y entidades mencionados en el artículo 1º de la ley 22016.</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II.- </a:t>
            </a:r>
            <a:r>
              <a:rPr lang="es-ES" sz="1800" b="1" dirty="0">
                <a:effectLst/>
                <a:latin typeface="Times New Roman" panose="02020603050405020304" pitchFamily="18" charset="0"/>
                <a:ea typeface="Times New Roman" panose="02020603050405020304" pitchFamily="18" charset="0"/>
              </a:rPr>
              <a:t>Misiones diplomáticas y consulares extranjeras acreditadas en la República Argentina</a:t>
            </a:r>
            <a:r>
              <a:rPr lang="es-ES" sz="1800" dirty="0">
                <a:effectLst/>
                <a:latin typeface="Times New Roman" panose="02020603050405020304" pitchFamily="18" charset="0"/>
                <a:ea typeface="Times New Roman" panose="02020603050405020304" pitchFamily="18" charset="0"/>
              </a:rPr>
              <a:t>, a condición de reciprocidad.</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III.- </a:t>
            </a:r>
            <a:r>
              <a:rPr lang="es-ES" sz="1800" b="1" dirty="0">
                <a:effectLst/>
                <a:latin typeface="Times New Roman" panose="02020603050405020304" pitchFamily="18" charset="0"/>
                <a:ea typeface="Times New Roman" panose="02020603050405020304" pitchFamily="18" charset="0"/>
              </a:rPr>
              <a:t>Mercados autorizados por la Comisión Nacional de Valores y sus respectivos agentes, las bolsas de comercio que no tengan organizados mercados de valores y/o cereales, así como las cajas de valores y entidades de liquidación y compensación de operaciones, autorizadas por la citada Comisión Nacional.</a:t>
            </a:r>
            <a:r>
              <a:rPr lang="es-ES" sz="1800"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IV.- </a:t>
            </a:r>
            <a:r>
              <a:rPr lang="es-ES" sz="1800" b="1" dirty="0">
                <a:effectLst/>
                <a:latin typeface="Times New Roman" panose="02020603050405020304" pitchFamily="18" charset="0"/>
                <a:ea typeface="Times New Roman" panose="02020603050405020304" pitchFamily="18" charset="0"/>
              </a:rPr>
              <a:t>Casas y agencias de cambio autorizadas por el Banco Central de la República Argentina</a:t>
            </a:r>
            <a:r>
              <a:rPr lang="es-ES" sz="1800" dirty="0">
                <a:effectLst/>
                <a:latin typeface="Times New Roman" panose="02020603050405020304" pitchFamily="18" charset="0"/>
                <a:ea typeface="Times New Roman" panose="02020603050405020304" pitchFamily="18" charset="0"/>
              </a:rPr>
              <a:t>, únicamente respecto de las operaciones cambiarias.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V</a:t>
            </a:r>
            <a:r>
              <a:rPr lang="es-ES" sz="1800" b="1" dirty="0">
                <a:effectLst/>
                <a:latin typeface="Times New Roman" panose="02020603050405020304" pitchFamily="18" charset="0"/>
                <a:ea typeface="Times New Roman" panose="02020603050405020304" pitchFamily="18" charset="0"/>
              </a:rPr>
              <a:t>.- Fondos comunes de inversión comprendidos en el primer párrafo del artículo 1 de la ley 24083 </a:t>
            </a:r>
            <a:r>
              <a:rPr lang="es-ES" sz="1800" dirty="0">
                <a:effectLst/>
                <a:latin typeface="Times New Roman" panose="02020603050405020304" pitchFamily="18" charset="0"/>
                <a:ea typeface="Times New Roman" panose="02020603050405020304" pitchFamily="18" charset="0"/>
              </a:rPr>
              <a:t>y sus modificaciones, (Cuentas utilizadas en forma exclusiva en el desarrollo específico de su actividad) y las utilizadas en igual forma, en tanto reúnan la totalidad de los requisitos previstos en el segundo artículo incorporado a continuación del artículo 70 de la reglamentación de la ley de impuesto a las ganancias (</a:t>
            </a:r>
            <a:r>
              <a:rPr lang="es-ES" sz="1800" dirty="0" err="1">
                <a:effectLst/>
                <a:latin typeface="Times New Roman" panose="02020603050405020304" pitchFamily="18" charset="0"/>
                <a:ea typeface="Times New Roman" panose="02020603050405020304" pitchFamily="18" charset="0"/>
              </a:rPr>
              <a:t>t.o</a:t>
            </a:r>
            <a:r>
              <a:rPr lang="es-ES" sz="1800" dirty="0">
                <a:effectLst/>
                <a:latin typeface="Times New Roman" panose="02020603050405020304" pitchFamily="18" charset="0"/>
                <a:ea typeface="Times New Roman" panose="02020603050405020304" pitchFamily="18" charset="0"/>
              </a:rPr>
              <a:t>. 1997 y </a:t>
            </a:r>
            <a:r>
              <a:rPr lang="es-ES" sz="1800" dirty="0" err="1">
                <a:effectLst/>
                <a:latin typeface="Times New Roman" panose="02020603050405020304" pitchFamily="18" charset="0"/>
                <a:ea typeface="Times New Roman" panose="02020603050405020304" pitchFamily="18" charset="0"/>
              </a:rPr>
              <a:t>modif</a:t>
            </a:r>
            <a:r>
              <a:rPr lang="es-ES" sz="1800" dirty="0">
                <a:effectLst/>
                <a:latin typeface="Times New Roman" panose="02020603050405020304" pitchFamily="18" charset="0"/>
                <a:ea typeface="Times New Roman" panose="02020603050405020304" pitchFamily="18" charset="0"/>
              </a:rPr>
              <a:t>.) por los fideicomisos financieros comprendidos en los artículos 19 y 20 de la ley 24441(3) y los fondos comunes de inversión comprendidos en el segundo párrafo del artículo 1 de la ley 24083 y sus modificaciones.</a:t>
            </a:r>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298105108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A9497E65-E71B-9B45-89A6-1254AC3C9DBF}"/>
              </a:ext>
            </a:extLst>
          </p:cNvPr>
          <p:cNvSpPr>
            <a:spLocks noGrp="1"/>
          </p:cNvSpPr>
          <p:nvPr>
            <p:ph type="title"/>
          </p:nvPr>
        </p:nvSpPr>
        <p:spPr>
          <a:xfrm>
            <a:off x="2592925" y="123291"/>
            <a:ext cx="8911687" cy="636998"/>
          </a:xfrm>
        </p:spPr>
        <p:txBody>
          <a:bodyPr>
            <a:normAutofit fontScale="90000"/>
          </a:bodyPr>
          <a:lstStyle/>
          <a:p>
            <a:r>
              <a:rPr lang="es-AR" sz="2400" b="1" dirty="0"/>
              <a:t>Impuesto sobre los débitos y créditos – Exenciones - Subjetivas</a:t>
            </a:r>
            <a:endParaRPr lang="es-AR" sz="2400" dirty="0"/>
          </a:p>
        </p:txBody>
      </p:sp>
      <p:sp>
        <p:nvSpPr>
          <p:cNvPr id="3" name="Marcador de contenido 2">
            <a:extLst>
              <a:ext uri="{FF2B5EF4-FFF2-40B4-BE49-F238E27FC236}">
                <a16:creationId xmlns:a16="http://schemas.microsoft.com/office/drawing/2014/main" id="{F9013F28-7FDC-A4E9-B719-BCD3B0B2DEC9}"/>
              </a:ext>
            </a:extLst>
          </p:cNvPr>
          <p:cNvSpPr>
            <a:spLocks noGrp="1"/>
          </p:cNvSpPr>
          <p:nvPr>
            <p:ph idx="1"/>
          </p:nvPr>
        </p:nvSpPr>
        <p:spPr>
          <a:xfrm>
            <a:off x="811658" y="647273"/>
            <a:ext cx="10808413" cy="5794624"/>
          </a:xfrm>
        </p:spPr>
        <p:txBody>
          <a:bodyPr>
            <a:normAutofit fontScale="92500" lnSpcReduction="10000"/>
          </a:bodyPr>
          <a:lstStyle/>
          <a:p>
            <a:r>
              <a:rPr lang="es-ES" sz="1800" dirty="0">
                <a:effectLst/>
                <a:latin typeface="Times New Roman" panose="02020603050405020304" pitchFamily="18" charset="0"/>
                <a:ea typeface="Times New Roman" panose="02020603050405020304" pitchFamily="18" charset="0"/>
              </a:rPr>
              <a:t>VI.- </a:t>
            </a:r>
            <a:r>
              <a:rPr lang="es-ES" sz="1800" b="1" dirty="0">
                <a:effectLst/>
                <a:latin typeface="Times New Roman" panose="02020603050405020304" pitchFamily="18" charset="0"/>
                <a:ea typeface="Times New Roman" panose="02020603050405020304" pitchFamily="18" charset="0"/>
              </a:rPr>
              <a:t>Empresas dedicadas al servicio electrónico de pagos y/o cobranzas por cuenta y orden de terceros</a:t>
            </a:r>
            <a:r>
              <a:rPr lang="es-ES" sz="1800" dirty="0">
                <a:effectLst/>
                <a:latin typeface="Times New Roman" panose="02020603050405020304" pitchFamily="18" charset="0"/>
                <a:ea typeface="Times New Roman" panose="02020603050405020304" pitchFamily="18" charset="0"/>
              </a:rPr>
              <a:t>, (Cuentas utilizadas en forma exclusiva en el desarrollo específico de su actividad) de facturas de servicios públicos, impuestos y otros servicios, como así también las utilizadas en igual forma por los agentes oficiales de dichas empresas.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VII.- </a:t>
            </a:r>
            <a:r>
              <a:rPr lang="es-ES" sz="1800" b="1" dirty="0">
                <a:effectLst/>
                <a:latin typeface="Times New Roman" panose="02020603050405020304" pitchFamily="18" charset="0"/>
                <a:ea typeface="Times New Roman" panose="02020603050405020304" pitchFamily="18" charset="0"/>
              </a:rPr>
              <a:t>Administradoras de Fondos de Jubilaciones y Pensiones </a:t>
            </a:r>
            <a:r>
              <a:rPr lang="es-ES" sz="1800" dirty="0">
                <a:effectLst/>
                <a:latin typeface="Times New Roman" panose="02020603050405020304" pitchFamily="18" charset="0"/>
                <a:ea typeface="Times New Roman" panose="02020603050405020304" pitchFamily="18" charset="0"/>
              </a:rPr>
              <a:t>(Cuentas utilizadas en forma exclusiva) para la recaudación de fondos y para el pago de las prestaciones, incluidas las sumas percibidas de sus afiliados en concepto de seguro de vida colectivo de invalidez y fallecimiento, para destinarlas al pago de dichos conceptos por cuenta y orden de los mismos, como así también las abiertas a nombre de los respectivos fondos de jubilaciones y pensiones, y las utilizadas en igual forma por las </a:t>
            </a:r>
            <a:r>
              <a:rPr lang="es-ES" sz="1800" i="1" dirty="0">
                <a:effectLst/>
                <a:latin typeface="Times New Roman" panose="02020603050405020304" pitchFamily="18" charset="0"/>
                <a:ea typeface="Times New Roman" panose="02020603050405020304" pitchFamily="18" charset="0"/>
              </a:rPr>
              <a:t>aseguradoras de riesgos del trabajo, las compañías de seguro de vida, las compañías de seguro de retiro, las cajas de previsión provinciales para profesionales y las cajas complementarias de previsión o fondos compensadores de previsión creados o reconocidos por normas legales nacionales, provinciales, municipales o de la Ciudad Autónoma de Buenos Aires.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VIII.-  Las cuentas utilizadas en forma exclusiva por la UNIDAD ADMINISTRATIVA creada por el artículo 5 del decreto 1075 de fecha 19 de noviembre de 2003 como organismo desconcentrado en el ámbito de la SECRETARÍA DE COMUNICACIONES del MINISTERIO DE PLANIFICACIÓN FEDERAL, INVERSIÓN PÚBLICA Y SERVICIOS, o por quien resulte ser su continuadora, para realizar pagos por cuenta y orden de las ADMINISTRADORAS DE FONDOS DE JUBILACIONES Y PENSIONES, del MINISTERIO DE TRABAJO, EMPLEO Y SEGURIDAD SOCIAL y de la ADMINISTRACIÓN NACIONAL DE LA SEGURIDAD SOCIAL.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IX.- Cuentas utilizadas en forma exclusiva por </a:t>
            </a:r>
            <a:r>
              <a:rPr lang="es-ES" sz="1800" b="1" dirty="0">
                <a:effectLst/>
                <a:latin typeface="Times New Roman" panose="02020603050405020304" pitchFamily="18" charset="0"/>
                <a:ea typeface="Times New Roman" panose="02020603050405020304" pitchFamily="18" charset="0"/>
              </a:rPr>
              <a:t>administradoras de redes de cajeros automáticos </a:t>
            </a:r>
            <a:r>
              <a:rPr lang="es-ES" sz="1800" dirty="0">
                <a:effectLst/>
                <a:latin typeface="Times New Roman" panose="02020603050405020304" pitchFamily="18" charset="0"/>
                <a:ea typeface="Times New Roman" panose="02020603050405020304" pitchFamily="18" charset="0"/>
              </a:rPr>
              <a:t>para realizar compensaciones por cuenta de entidades financieras locales y del exterior, originadas en movimientos de fondos efectuados a través de esas redes, así como también las transferencias que tengan origen o destino en las mencionadas cuentas.</a:t>
            </a:r>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392806234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15E1B842-216F-0548-1E0A-EDA3FA1ED55E}"/>
              </a:ext>
            </a:extLst>
          </p:cNvPr>
          <p:cNvSpPr>
            <a:spLocks noGrp="1"/>
          </p:cNvSpPr>
          <p:nvPr>
            <p:ph type="title"/>
          </p:nvPr>
        </p:nvSpPr>
        <p:spPr>
          <a:xfrm>
            <a:off x="838200" y="365125"/>
            <a:ext cx="10515600" cy="518453"/>
          </a:xfrm>
        </p:spPr>
        <p:txBody>
          <a:bodyPr>
            <a:normAutofit/>
          </a:bodyPr>
          <a:lstStyle/>
          <a:p>
            <a:pPr algn="ctr"/>
            <a:r>
              <a:rPr lang="es-AR" sz="2000" b="1" dirty="0"/>
              <a:t>Impuesto sobre los débitos y créditos – Exenciones - Subjetivas</a:t>
            </a:r>
            <a:endParaRPr lang="es-AR" sz="2000" dirty="0"/>
          </a:p>
        </p:txBody>
      </p:sp>
      <p:sp>
        <p:nvSpPr>
          <p:cNvPr id="3" name="Marcador de contenido 2">
            <a:extLst>
              <a:ext uri="{FF2B5EF4-FFF2-40B4-BE49-F238E27FC236}">
                <a16:creationId xmlns:a16="http://schemas.microsoft.com/office/drawing/2014/main" id="{868BEDB5-747C-052C-8257-BE84AC69285B}"/>
              </a:ext>
            </a:extLst>
          </p:cNvPr>
          <p:cNvSpPr>
            <a:spLocks noGrp="1"/>
          </p:cNvSpPr>
          <p:nvPr>
            <p:ph idx="1"/>
          </p:nvPr>
        </p:nvSpPr>
        <p:spPr>
          <a:xfrm>
            <a:off x="606175" y="883578"/>
            <a:ext cx="10747625" cy="5609297"/>
          </a:xfrm>
        </p:spPr>
        <p:txBody>
          <a:bodyPr>
            <a:normAutofit/>
          </a:bodyPr>
          <a:lstStyle/>
          <a:p>
            <a:r>
              <a:rPr lang="es-ES" sz="1800" dirty="0">
                <a:effectLst/>
                <a:latin typeface="Times New Roman" panose="02020603050405020304" pitchFamily="18" charset="0"/>
                <a:ea typeface="Times New Roman" panose="02020603050405020304" pitchFamily="18" charset="0"/>
              </a:rPr>
              <a:t>X.- Las cuentas corrientes utilizadas por el fondo fiduciario creado por el decreto 286 de fecha 27 de febrero de 1995, ratificado por la ley 24623 y las utilizadas por el fondo fiduciario de apoyo financiero a las entidades financieras y de seguro. </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XI.- Cuentas corrientes utilizadas en forma exclusiva en la gestión de cobro de tributos, realizada por instituciones que suscriban a esos fines convenios con organismos estatales. </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XII.- Las cuentas y operaciones de las que sea titular el ente designado y su representación en la República Argentina, para la ejecución de los programas derivados de la instrumentación en el país de donaciones comprendidas en el Título X de la ley 23905. </a:t>
            </a:r>
          </a:p>
          <a:p>
            <a:pPr marL="0" indent="0">
              <a:buNone/>
            </a:pPr>
            <a:r>
              <a:rPr lang="es-ES" sz="1800" dirty="0">
                <a:effectLst/>
                <a:latin typeface="Times New Roman" panose="02020603050405020304" pitchFamily="18" charset="0"/>
                <a:ea typeface="Times New Roman" panose="02020603050405020304" pitchFamily="18" charset="0"/>
              </a:rPr>
              <a:t>XIII.- Las cuentas abiertas a nombre de sujetos comprendidos en las leyes 24196, 25080 y 25019, únicamente cuando sean utilizadas en forma exclusiva para registrar créditos y débitos que sean consecuencia de operaciones originadas en proyectos que hubieren obtenido el beneficio de estabilidad fiscal dispuesto por las mismas con anterioridad a la fecha de entrada en vigencia de la ley 25413 de competitividad. </a:t>
            </a:r>
            <a:endParaRPr lang="es-AR" dirty="0">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XIV.- Los débitos y créditos en cuenta corriente, cuyos titulares sean las entidades comprendidas en el inciso e) del artículo 20 de la ley de impuesto a las ganancias (</a:t>
            </a:r>
            <a:r>
              <a:rPr lang="es-ES" sz="1800" dirty="0" err="1">
                <a:effectLst/>
                <a:latin typeface="Times New Roman" panose="02020603050405020304" pitchFamily="18" charset="0"/>
                <a:ea typeface="Times New Roman" panose="02020603050405020304" pitchFamily="18" charset="0"/>
              </a:rPr>
              <a:t>t.o</a:t>
            </a:r>
            <a:r>
              <a:rPr lang="es-ES" sz="1800" dirty="0">
                <a:effectLst/>
                <a:latin typeface="Times New Roman" panose="02020603050405020304" pitchFamily="18" charset="0"/>
                <a:ea typeface="Times New Roman" panose="02020603050405020304" pitchFamily="18" charset="0"/>
              </a:rPr>
              <a:t>. 1997 y </a:t>
            </a:r>
            <a:r>
              <a:rPr lang="es-ES" sz="1800" dirty="0" err="1">
                <a:effectLst/>
                <a:latin typeface="Times New Roman" panose="02020603050405020304" pitchFamily="18" charset="0"/>
                <a:ea typeface="Times New Roman" panose="02020603050405020304" pitchFamily="18" charset="0"/>
              </a:rPr>
              <a:t>modif</a:t>
            </a:r>
            <a:r>
              <a:rPr lang="es-ES" sz="1800"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XV.- Las cuentas utilizadas en forma exclusiva en el desarrollo de sus funciones por las cooperadoras escolares comprendidas en la ley 14613.</a:t>
            </a:r>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127574056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EEC6C37D-0C93-4F2C-17C5-B127E932816F}"/>
              </a:ext>
            </a:extLst>
          </p:cNvPr>
          <p:cNvSpPr>
            <a:spLocks noGrp="1"/>
          </p:cNvSpPr>
          <p:nvPr>
            <p:ph type="title"/>
          </p:nvPr>
        </p:nvSpPr>
        <p:spPr>
          <a:xfrm>
            <a:off x="838200" y="365126"/>
            <a:ext cx="10515600" cy="487630"/>
          </a:xfrm>
        </p:spPr>
        <p:txBody>
          <a:bodyPr>
            <a:normAutofit/>
          </a:bodyPr>
          <a:lstStyle/>
          <a:p>
            <a:r>
              <a:rPr lang="es-AR" sz="2000" b="1" dirty="0"/>
              <a:t>Impuesto sobre los débitos y créditos – Exenciones - Subjetivas</a:t>
            </a:r>
            <a:endParaRPr lang="es-AR" sz="2000" dirty="0"/>
          </a:p>
        </p:txBody>
      </p:sp>
      <p:sp>
        <p:nvSpPr>
          <p:cNvPr id="3" name="Marcador de contenido 2">
            <a:extLst>
              <a:ext uri="{FF2B5EF4-FFF2-40B4-BE49-F238E27FC236}">
                <a16:creationId xmlns:a16="http://schemas.microsoft.com/office/drawing/2014/main" id="{2ABD906E-36A0-FC32-AA44-4B4E99C29A49}"/>
              </a:ext>
            </a:extLst>
          </p:cNvPr>
          <p:cNvSpPr>
            <a:spLocks noGrp="1"/>
          </p:cNvSpPr>
          <p:nvPr>
            <p:ph idx="1"/>
          </p:nvPr>
        </p:nvSpPr>
        <p:spPr>
          <a:xfrm>
            <a:off x="838199" y="945221"/>
            <a:ext cx="10730501" cy="5640513"/>
          </a:xfrm>
        </p:spPr>
        <p:txBody>
          <a:bodyPr>
            <a:normAutofit fontScale="85000" lnSpcReduction="20000"/>
          </a:bodyPr>
          <a:lstStyle/>
          <a:p>
            <a:pPr marL="0" indent="0">
              <a:buNone/>
            </a:pPr>
            <a:r>
              <a:rPr lang="es-ES" sz="1800" dirty="0">
                <a:effectLst/>
                <a:latin typeface="Times New Roman" panose="02020603050405020304" pitchFamily="18" charset="0"/>
                <a:ea typeface="Times New Roman" panose="02020603050405020304" pitchFamily="18" charset="0"/>
              </a:rPr>
              <a:t>XVI.- Las cuentas abiertas a nombre de los servicios de atención médica integral para la comunidad comprendidos en la ley 17102.</a:t>
            </a:r>
            <a:endParaRPr lang="es-AR" sz="1800" dirty="0">
              <a:effectLst/>
              <a:latin typeface="Times New Roman" panose="02020603050405020304" pitchFamily="18" charset="0"/>
              <a:ea typeface="Times New Roman" panose="02020603050405020304" pitchFamily="18" charset="0"/>
            </a:endParaRPr>
          </a:p>
          <a:p>
            <a:pPr marL="0" indent="0">
              <a:buNone/>
            </a:pP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XVII.- Las cuentas utilizadas en forma exclusiva por el Organismo Encargado del Despacho (OED), en la operatoria de cobros y pagos por cuenta y orden de los agentes del Mercado Eléctrico Mayorista, regulado por la ley 24065 y sus modificaciones.</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Quedan comprendidas en el presente inciso, las cuentas abiertas a nombre de fideicomisos constituidos por el citado Organismo en su condición de tal o por cuenta y orden del ESTADO NACIONAL, utilizadas en forma exclusiva con el objeto de asegurar mecanismos de cobros y pagos en el Mercado Eléctrico Mayorista. </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XVII.- Las cuentas utilizadas en forma exclusiva en la administración y manejo de fondos públicos de las que sean cotitulares una jurisdicción estatal y una entidad civil sin fines de lucro reconocida como entidad exenta en el impuesto a las ganancias por la ADMINISTRACIÓN FEDERAL DE INGRESOS PÚBLICOS y que la totalidad de sus ingresos no deba tributar el impuesto al valor agregado. </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XVIII.- Las cuentas corrientes utilizadas por los fondos fiduciarios que se constituyan con el objeto de establecer mecanismos destinados al desarrollo de operatorias para la finalización de las obras que lleva a cabo la ENTIDAD BINACIONAL YACYRETÁ.</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d')(1) Las cuentas bancarias en las que resulte titular el fideicomiso “Plan de Finalización de Atucha II”, constituido por NUCLEOELÉCTRICA ARGENTINA SOCIEDAD ANÓNIMA (NASA) en carácter de fiduciante, para la administración de los recursos financieros a ser aportados por el ESTADO NACIONAL ARGENTINO en el marco del “Plan Energético Nacional 2004-2008” y de las resoluciones (</a:t>
            </a:r>
            <a:r>
              <a:rPr lang="es-ES" sz="1800" dirty="0" err="1">
                <a:effectLst/>
                <a:latin typeface="Times New Roman" panose="02020603050405020304" pitchFamily="18" charset="0"/>
                <a:ea typeface="Times New Roman" panose="02020603050405020304" pitchFamily="18" charset="0"/>
              </a:rPr>
              <a:t>SEn</a:t>
            </a:r>
            <a:r>
              <a:rPr lang="es-ES" sz="1800" dirty="0">
                <a:effectLst/>
                <a:latin typeface="Times New Roman" panose="02020603050405020304" pitchFamily="18" charset="0"/>
                <a:ea typeface="Times New Roman" panose="02020603050405020304" pitchFamily="18" charset="0"/>
              </a:rPr>
              <a:t>.) 735 de fecha 28 de abril de 2005 y 868 de fecha 30 de junio de 2005. </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XIX.- Las cuentas corrientes utilizadas en forma exclusiva por los distribuidores de diarios, revistas y afines en el desarrollo de su actividad. </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XX.- Cuentas utilizadas en forma exclusiva por las compañías aéreas para depositar los fondos que deben percibir en concepto de la tasa aeroportuaria única por servicios migratorios y de aduanas establecida por el decreto 1409 de fecha 26 de noviembre de 1999, la tasa de seguridad prevista en el Anexo 2 del contrato de concesión aprobado mediante el artículo 1 del decreto 163 de fecha 11 de febrero de 1998 y normas complementarias, así como también del impuesto sobre el precio de los pasajes aéreos al exterior previsto por el artículo 24, inciso b), de la ley 25997, que integra el Fondo Nacional de Turismo.</a:t>
            </a:r>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289723086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50DA62BA-F6C5-DF7A-E627-C851AA6CB54D}"/>
              </a:ext>
            </a:extLst>
          </p:cNvPr>
          <p:cNvSpPr>
            <a:spLocks noGrp="1"/>
          </p:cNvSpPr>
          <p:nvPr>
            <p:ph type="title"/>
          </p:nvPr>
        </p:nvSpPr>
        <p:spPr>
          <a:xfrm>
            <a:off x="838200" y="365125"/>
            <a:ext cx="10515600" cy="436259"/>
          </a:xfrm>
        </p:spPr>
        <p:txBody>
          <a:bodyPr>
            <a:normAutofit fontScale="90000"/>
          </a:bodyPr>
          <a:lstStyle/>
          <a:p>
            <a:pPr algn="ctr"/>
            <a:r>
              <a:rPr lang="es-AR" sz="2400" b="1" dirty="0"/>
              <a:t>IMPUESTO SOBRE LOS DEBITOS Y CREDITO</a:t>
            </a:r>
          </a:p>
        </p:txBody>
      </p:sp>
      <p:sp>
        <p:nvSpPr>
          <p:cNvPr id="3" name="Marcador de contenido 2">
            <a:extLst>
              <a:ext uri="{FF2B5EF4-FFF2-40B4-BE49-F238E27FC236}">
                <a16:creationId xmlns:a16="http://schemas.microsoft.com/office/drawing/2014/main" id="{0CEF4632-A01F-7674-4172-98E9E4EFF8D2}"/>
              </a:ext>
            </a:extLst>
          </p:cNvPr>
          <p:cNvSpPr>
            <a:spLocks noGrp="1"/>
          </p:cNvSpPr>
          <p:nvPr>
            <p:ph idx="1"/>
          </p:nvPr>
        </p:nvSpPr>
        <p:spPr>
          <a:xfrm>
            <a:off x="606175" y="801384"/>
            <a:ext cx="10747625" cy="5375579"/>
          </a:xfrm>
        </p:spPr>
        <p:txBody>
          <a:bodyPr>
            <a:normAutofit/>
          </a:bodyPr>
          <a:lstStyle/>
          <a:p>
            <a:pPr algn="ctr">
              <a:buFontTx/>
              <a:buNone/>
            </a:pPr>
            <a:r>
              <a:rPr lang="es-ES_tradnl" altLang="es-AR" b="1" u="sng" dirty="0"/>
              <a:t>Otras cuestiones</a:t>
            </a:r>
          </a:p>
          <a:p>
            <a:r>
              <a:rPr lang="es-ES_tradnl" altLang="es-AR" sz="2800" dirty="0"/>
              <a:t>Ley </a:t>
            </a:r>
            <a:r>
              <a:rPr lang="es-ES_tradnl" altLang="es-AR" sz="2800" dirty="0" err="1"/>
              <a:t>Antievasión</a:t>
            </a:r>
            <a:r>
              <a:rPr lang="es-ES_tradnl" altLang="es-AR" sz="2800" dirty="0"/>
              <a:t> </a:t>
            </a:r>
            <a:r>
              <a:rPr lang="es-ES_tradnl" altLang="es-AR" sz="2800" dirty="0" err="1"/>
              <a:t>Nº</a:t>
            </a:r>
            <a:r>
              <a:rPr lang="es-ES_tradnl" altLang="es-AR" sz="2800" dirty="0"/>
              <a:t> 25.345</a:t>
            </a:r>
          </a:p>
          <a:p>
            <a:r>
              <a:rPr lang="es-ES_tradnl" altLang="es-AR" sz="2800" dirty="0"/>
              <a:t>Compensaciones de saldos (Art 921 CCCN) </a:t>
            </a:r>
          </a:p>
          <a:p>
            <a:r>
              <a:rPr lang="es-ES_tradnl" altLang="es-AR" sz="2800" dirty="0"/>
              <a:t> Pagos en especie (Exclusión de objeto)</a:t>
            </a:r>
          </a:p>
          <a:p>
            <a:r>
              <a:rPr lang="es-ES_tradnl" altLang="es-AR" sz="2800" dirty="0"/>
              <a:t>Pagos en el exterior</a:t>
            </a:r>
          </a:p>
          <a:p>
            <a:r>
              <a:rPr lang="es-ES_tradnl" altLang="es-AR" sz="2800" dirty="0"/>
              <a:t>Entidades sin fines de lucro</a:t>
            </a:r>
          </a:p>
          <a:p>
            <a:r>
              <a:rPr lang="es-ES_tradnl" altLang="es-AR" sz="2800" dirty="0"/>
              <a:t>Endoso de cheques =&gt;E-</a:t>
            </a:r>
            <a:r>
              <a:rPr lang="es-ES_tradnl" altLang="es-AR" sz="2800" dirty="0" err="1"/>
              <a:t>check</a:t>
            </a:r>
            <a:endParaRPr lang="es-ES_tradnl" altLang="es-AR" sz="2800" dirty="0"/>
          </a:p>
          <a:p>
            <a:r>
              <a:rPr lang="es-ES_tradnl" altLang="es-AR" sz="2800" dirty="0"/>
              <a:t>Billeteras digitales (“PSP”) =&gt;  Decretos </a:t>
            </a:r>
            <a:r>
              <a:rPr lang="es-ES_tradnl" altLang="es-AR" sz="2800" dirty="0" err="1"/>
              <a:t>Nº</a:t>
            </a:r>
            <a:r>
              <a:rPr lang="es-ES_tradnl" altLang="es-AR" sz="2800" dirty="0"/>
              <a:t> 301/2021 y 796/2021</a:t>
            </a:r>
          </a:p>
          <a:p>
            <a:endParaRPr lang="es-AR" dirty="0"/>
          </a:p>
        </p:txBody>
      </p:sp>
    </p:spTree>
    <p:extLst>
      <p:ext uri="{BB962C8B-B14F-4D97-AF65-F5344CB8AC3E}">
        <p14:creationId xmlns:p14="http://schemas.microsoft.com/office/powerpoint/2010/main" val="215327214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FEA7EDD-63E8-1195-EA72-CBA3F85F91D3}"/>
              </a:ext>
            </a:extLst>
          </p:cNvPr>
          <p:cNvSpPr>
            <a:spLocks noGrp="1"/>
          </p:cNvSpPr>
          <p:nvPr>
            <p:ph type="title"/>
          </p:nvPr>
        </p:nvSpPr>
        <p:spPr>
          <a:xfrm>
            <a:off x="838200" y="365126"/>
            <a:ext cx="10515600" cy="315911"/>
          </a:xfrm>
        </p:spPr>
        <p:txBody>
          <a:bodyPr>
            <a:normAutofit fontScale="90000"/>
          </a:bodyPr>
          <a:lstStyle/>
          <a:p>
            <a:pPr algn="ctr"/>
            <a:r>
              <a:rPr lang="es-ES" altLang="es-AR" sz="2400" b="1" dirty="0"/>
              <a:t>IMPUESTO SOBRE LOS CRÉDITOS Y DÉBITOS</a:t>
            </a:r>
            <a:br>
              <a:rPr lang="es-ES" altLang="es-AR" sz="2400" b="1" dirty="0"/>
            </a:br>
            <a:endParaRPr lang="es-AR" sz="2400" dirty="0"/>
          </a:p>
        </p:txBody>
      </p:sp>
      <p:sp>
        <p:nvSpPr>
          <p:cNvPr id="3" name="Marcador de contenido 2">
            <a:extLst>
              <a:ext uri="{FF2B5EF4-FFF2-40B4-BE49-F238E27FC236}">
                <a16:creationId xmlns:a16="http://schemas.microsoft.com/office/drawing/2014/main" id="{C3818260-A3AE-88D1-72E9-25A38D0FBC59}"/>
              </a:ext>
            </a:extLst>
          </p:cNvPr>
          <p:cNvSpPr>
            <a:spLocks noGrp="1"/>
          </p:cNvSpPr>
          <p:nvPr>
            <p:ph idx="1"/>
          </p:nvPr>
        </p:nvSpPr>
        <p:spPr>
          <a:xfrm>
            <a:off x="838200" y="681037"/>
            <a:ext cx="10515600" cy="5495926"/>
          </a:xfrm>
        </p:spPr>
        <p:txBody>
          <a:bodyPr/>
          <a:lstStyle/>
          <a:p>
            <a:pPr algn="ctr"/>
            <a:r>
              <a:rPr lang="es-ES" sz="2400" b="1" i="1" u="sng" dirty="0">
                <a:effectLst/>
                <a:latin typeface="Times New Roman" panose="02020603050405020304" pitchFamily="18" charset="0"/>
                <a:ea typeface="Times New Roman" panose="02020603050405020304" pitchFamily="18" charset="0"/>
              </a:rPr>
              <a:t>Alícuotas</a:t>
            </a:r>
            <a:endParaRPr lang="es-AR" sz="24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I.- Los créditos y débitos efectuados en cuentas -cualquiera sea su naturaleza- abiertas en las entidades regidas por la ley de entidades financieras…………………..6%o</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Entidades Bancarias -----------------------</a:t>
            </a:r>
            <a:r>
              <a:rPr lang="es-ES" sz="1800" dirty="0">
                <a:effectLst/>
                <a:latin typeface="Times New Roman" panose="02020603050405020304" pitchFamily="18" charset="0"/>
                <a:ea typeface="Times New Roman" panose="02020603050405020304" pitchFamily="18" charset="0"/>
                <a:sym typeface="Wingdings" panose="05000000000000000000" pitchFamily="2" charset="2"/>
              </a:rPr>
              <a:t></a:t>
            </a:r>
            <a:r>
              <a:rPr lang="es-ES" sz="1800" dirty="0">
                <a:effectLst/>
                <a:latin typeface="Times New Roman" panose="02020603050405020304" pitchFamily="18" charset="0"/>
                <a:ea typeface="Times New Roman" panose="02020603050405020304" pitchFamily="18" charset="0"/>
              </a:rPr>
              <a:t>  Agentes de Percepción</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II.- Las operatorias que efectúen las entidades bancarias en las que sus ordenantes o beneficiarios no utilicen las cuentas abiertas en las mismas, cualquiera sea la denominación que se otorgue a la operación, los mecanismos empleados para llevarla a cabo -incluso a través de movimiento de efectivo- y su instrumentación jurídica……………………………………………………………………12%o</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Entidades Bancarias -----------------------</a:t>
            </a:r>
            <a:r>
              <a:rPr lang="es-ES" sz="1800" dirty="0">
                <a:effectLst/>
                <a:latin typeface="Times New Roman" panose="02020603050405020304" pitchFamily="18" charset="0"/>
                <a:ea typeface="Times New Roman" panose="02020603050405020304" pitchFamily="18" charset="0"/>
                <a:sym typeface="Wingdings" panose="05000000000000000000" pitchFamily="2" charset="2"/>
              </a:rPr>
              <a:t></a:t>
            </a:r>
            <a:r>
              <a:rPr lang="es-ES" sz="1800" dirty="0">
                <a:effectLst/>
                <a:latin typeface="Times New Roman" panose="02020603050405020304" pitchFamily="18" charset="0"/>
                <a:ea typeface="Times New Roman" panose="02020603050405020304" pitchFamily="18" charset="0"/>
              </a:rPr>
              <a:t>  Agentes de Percepción</a:t>
            </a:r>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107795788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1">
            <a:extLst>
              <a:ext uri="{FF2B5EF4-FFF2-40B4-BE49-F238E27FC236}">
                <a16:creationId xmlns:a16="http://schemas.microsoft.com/office/drawing/2014/main" id="{87A6AF2A-C148-E1D3-A331-10438E5FDF2D}"/>
              </a:ext>
            </a:extLst>
          </p:cNvPr>
          <p:cNvSpPr>
            <a:spLocks noGrp="1"/>
          </p:cNvSpPr>
          <p:nvPr>
            <p:ph type="title"/>
          </p:nvPr>
        </p:nvSpPr>
        <p:spPr>
          <a:xfrm>
            <a:off x="838200" y="365125"/>
            <a:ext cx="10515600" cy="425985"/>
          </a:xfrm>
        </p:spPr>
        <p:txBody>
          <a:bodyPr>
            <a:normAutofit fontScale="90000"/>
          </a:bodyPr>
          <a:lstStyle/>
          <a:p>
            <a:pPr algn="ctr"/>
            <a:r>
              <a:rPr lang="es-ES" altLang="es-AR" sz="2400" b="1" dirty="0"/>
              <a:t>IMPUESTO SOBRE LOS CRÉDITOS Y DÉBITOS</a:t>
            </a:r>
            <a:br>
              <a:rPr lang="es-ES" altLang="es-AR" sz="2400" b="1" dirty="0"/>
            </a:br>
            <a:endParaRPr lang="es-AR" sz="2400" dirty="0"/>
          </a:p>
        </p:txBody>
      </p:sp>
      <p:sp>
        <p:nvSpPr>
          <p:cNvPr id="3" name="Marcador de contenido 2">
            <a:extLst>
              <a:ext uri="{FF2B5EF4-FFF2-40B4-BE49-F238E27FC236}">
                <a16:creationId xmlns:a16="http://schemas.microsoft.com/office/drawing/2014/main" id="{C5D44928-B054-FD7A-B10D-C900914D7EA0}"/>
              </a:ext>
            </a:extLst>
          </p:cNvPr>
          <p:cNvSpPr>
            <a:spLocks noGrp="1"/>
          </p:cNvSpPr>
          <p:nvPr>
            <p:ph idx="1"/>
          </p:nvPr>
        </p:nvSpPr>
        <p:spPr>
          <a:xfrm>
            <a:off x="838200" y="904126"/>
            <a:ext cx="10515600" cy="5272837"/>
          </a:xfrm>
        </p:spPr>
        <p:txBody>
          <a:bodyPr/>
          <a:lstStyle/>
          <a:p>
            <a:pPr algn="ctr">
              <a:lnSpc>
                <a:spcPct val="80000"/>
              </a:lnSpc>
              <a:buFont typeface="Wingdings" panose="05000000000000000000" pitchFamily="2" charset="2"/>
              <a:buChar char="q"/>
              <a:defRPr/>
            </a:pPr>
            <a:r>
              <a:rPr lang="es-ES_tradnl" altLang="es-AR" sz="1800" b="1" u="sng" dirty="0"/>
              <a:t>ALÍCUOTAS</a:t>
            </a:r>
          </a:p>
          <a:p>
            <a:pPr>
              <a:lnSpc>
                <a:spcPct val="80000"/>
              </a:lnSpc>
              <a:buFont typeface="Wingdings" panose="05000000000000000000" pitchFamily="2" charset="2"/>
              <a:buNone/>
              <a:defRPr/>
            </a:pPr>
            <a:endParaRPr lang="es-ES_tradnl" altLang="es-AR" sz="1800" b="1" dirty="0"/>
          </a:p>
          <a:p>
            <a:pPr>
              <a:lnSpc>
                <a:spcPct val="80000"/>
              </a:lnSpc>
              <a:buFont typeface="Wingdings" panose="05000000000000000000" pitchFamily="2" charset="2"/>
              <a:buChar char="q"/>
              <a:defRPr/>
            </a:pPr>
            <a:r>
              <a:rPr lang="es-ES_tradnl" altLang="es-AR" sz="1800" b="1" dirty="0"/>
              <a:t>Especial Art. 1º </a:t>
            </a:r>
            <a:r>
              <a:rPr lang="es-ES_tradnl" altLang="es-AR" sz="1800" b="1" dirty="0" err="1"/>
              <a:t>incs</a:t>
            </a:r>
            <a:r>
              <a:rPr lang="es-ES_tradnl" altLang="es-AR" sz="1800" b="1" dirty="0"/>
              <a:t>. b) y c) de la Ley: 12%o. Ley 27.541: extracciones en efectivo: tasa duplicada para empresas excepto </a:t>
            </a:r>
            <a:r>
              <a:rPr lang="es-ES_tradnl" altLang="es-AR" sz="1800" b="1" dirty="0" err="1"/>
              <a:t>PYMEs</a:t>
            </a:r>
            <a:r>
              <a:rPr lang="es-ES_tradnl" altLang="es-AR" sz="1800" b="1" dirty="0"/>
              <a:t>.</a:t>
            </a:r>
          </a:p>
          <a:p>
            <a:pPr>
              <a:lnSpc>
                <a:spcPct val="80000"/>
              </a:lnSpc>
              <a:buFont typeface="Wingdings" panose="05000000000000000000" pitchFamily="2" charset="2"/>
              <a:buNone/>
              <a:defRPr/>
            </a:pPr>
            <a:endParaRPr lang="es-ES_tradnl" altLang="es-AR" sz="1800" b="1" dirty="0"/>
          </a:p>
          <a:p>
            <a:pPr>
              <a:lnSpc>
                <a:spcPct val="80000"/>
              </a:lnSpc>
              <a:buFont typeface="Wingdings" panose="05000000000000000000" pitchFamily="2" charset="2"/>
              <a:buChar char="q"/>
              <a:defRPr/>
            </a:pPr>
            <a:r>
              <a:rPr lang="es-ES_tradnl" altLang="es-AR" sz="1800" b="1" dirty="0"/>
              <a:t>Tasas Reducidas:</a:t>
            </a:r>
          </a:p>
          <a:p>
            <a:pPr lvl="1">
              <a:lnSpc>
                <a:spcPct val="80000"/>
              </a:lnSpc>
              <a:buFont typeface="Monotype Sorts" pitchFamily="2" charset="2"/>
              <a:buChar char="è"/>
              <a:defRPr/>
            </a:pPr>
            <a:r>
              <a:rPr lang="es-ES_tradnl" altLang="es-AR" sz="1800" b="1" dirty="0"/>
              <a:t>2,5%o y 5%o: O.S.; Sujetos Exentos; Ley 19640; </a:t>
            </a:r>
            <a:r>
              <a:rPr lang="es-ES_tradnl" altLang="es-AR" sz="1800" b="1" dirty="0" err="1"/>
              <a:t>Prom</a:t>
            </a:r>
            <a:r>
              <a:rPr lang="es-ES_tradnl" altLang="es-AR" sz="1800" b="1" dirty="0"/>
              <a:t>. leyes 21608, 22021; empresas de salud.</a:t>
            </a:r>
          </a:p>
          <a:p>
            <a:pPr lvl="1">
              <a:lnSpc>
                <a:spcPct val="80000"/>
              </a:lnSpc>
              <a:buFont typeface="Monotype Sorts" pitchFamily="2" charset="2"/>
              <a:buChar char="è"/>
              <a:defRPr/>
            </a:pPr>
            <a:endParaRPr lang="es-ES_tradnl" altLang="es-AR" sz="1800" b="1" dirty="0"/>
          </a:p>
          <a:p>
            <a:pPr lvl="1">
              <a:lnSpc>
                <a:spcPct val="80000"/>
              </a:lnSpc>
              <a:buFont typeface="Monotype Sorts" pitchFamily="2" charset="2"/>
              <a:buChar char="è"/>
              <a:defRPr/>
            </a:pPr>
            <a:r>
              <a:rPr lang="es-ES_tradnl" altLang="es-AR" sz="1800" b="1" dirty="0"/>
              <a:t>0,75%o y 1,5%o: Consignatarios, T.C., Vales de Almuerzo, Fideicomisos en garantía, etc.</a:t>
            </a:r>
          </a:p>
          <a:p>
            <a:pPr lvl="1">
              <a:lnSpc>
                <a:spcPct val="80000"/>
              </a:lnSpc>
              <a:buFont typeface="Monotype Sorts" pitchFamily="2" charset="2"/>
              <a:buChar char="è"/>
              <a:defRPr/>
            </a:pPr>
            <a:endParaRPr lang="es-ES_tradnl" altLang="es-AR" sz="1800" b="1" dirty="0"/>
          </a:p>
          <a:p>
            <a:pPr lvl="1">
              <a:lnSpc>
                <a:spcPct val="80000"/>
              </a:lnSpc>
              <a:buFont typeface="Monotype Sorts" pitchFamily="2" charset="2"/>
              <a:buChar char="è"/>
              <a:defRPr/>
            </a:pPr>
            <a:r>
              <a:rPr lang="es-ES_tradnl" altLang="es-AR" sz="1800" b="1" dirty="0"/>
              <a:t>0,5%o: </a:t>
            </a:r>
            <a:r>
              <a:rPr lang="es-ES_tradnl" altLang="es-AR" sz="1800" b="1" dirty="0" err="1"/>
              <a:t>Lebacs</a:t>
            </a:r>
            <a:r>
              <a:rPr lang="es-ES_tradnl" altLang="es-AR" sz="1800" b="1" dirty="0"/>
              <a:t>, aceptaciones bancarias, hasta 15 días</a:t>
            </a:r>
          </a:p>
          <a:p>
            <a:pPr lvl="1">
              <a:lnSpc>
                <a:spcPct val="80000"/>
              </a:lnSpc>
              <a:buFont typeface="Monotype Sorts" pitchFamily="2" charset="2"/>
              <a:buChar char="è"/>
              <a:defRPr/>
            </a:pPr>
            <a:endParaRPr lang="es-ES_tradnl" altLang="es-AR" sz="1800" b="1" dirty="0"/>
          </a:p>
          <a:p>
            <a:pPr lvl="1">
              <a:lnSpc>
                <a:spcPct val="80000"/>
              </a:lnSpc>
              <a:buFont typeface="Monotype Sorts" pitchFamily="2" charset="2"/>
              <a:buChar char="è"/>
              <a:defRPr/>
            </a:pPr>
            <a:r>
              <a:rPr lang="es-ES_tradnl" altLang="es-AR" sz="1800" b="1" dirty="0"/>
              <a:t>1,0%o: </a:t>
            </a:r>
            <a:r>
              <a:rPr lang="es-ES_tradnl" altLang="es-AR" sz="1800" b="1" dirty="0" err="1"/>
              <a:t>Lebacs</a:t>
            </a:r>
            <a:r>
              <a:rPr lang="es-ES_tradnl" altLang="es-AR" sz="1800" b="1" dirty="0"/>
              <a:t>, y aceptaciones bancarias entre 16 días y 35 días</a:t>
            </a:r>
          </a:p>
          <a:p>
            <a:endParaRPr lang="es-AR" dirty="0"/>
          </a:p>
        </p:txBody>
      </p:sp>
    </p:spTree>
    <p:extLst>
      <p:ext uri="{BB962C8B-B14F-4D97-AF65-F5344CB8AC3E}">
        <p14:creationId xmlns:p14="http://schemas.microsoft.com/office/powerpoint/2010/main" val="380628005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5CC4CF5A-4BE1-A36A-0078-0C75DC5132B8}"/>
              </a:ext>
            </a:extLst>
          </p:cNvPr>
          <p:cNvSpPr>
            <a:spLocks noGrp="1"/>
          </p:cNvSpPr>
          <p:nvPr>
            <p:ph type="title"/>
          </p:nvPr>
        </p:nvSpPr>
        <p:spPr>
          <a:xfrm>
            <a:off x="838200" y="365126"/>
            <a:ext cx="10515600" cy="315912"/>
          </a:xfrm>
        </p:spPr>
        <p:txBody>
          <a:bodyPr>
            <a:normAutofit fontScale="90000"/>
          </a:bodyPr>
          <a:lstStyle/>
          <a:p>
            <a:pPr algn="ctr"/>
            <a:r>
              <a:rPr lang="es-AR" sz="2000" b="1" dirty="0"/>
              <a:t>Impuesto sobre los débitos y créditos</a:t>
            </a:r>
          </a:p>
        </p:txBody>
      </p:sp>
      <p:sp>
        <p:nvSpPr>
          <p:cNvPr id="3" name="Marcador de contenido 2">
            <a:extLst>
              <a:ext uri="{FF2B5EF4-FFF2-40B4-BE49-F238E27FC236}">
                <a16:creationId xmlns:a16="http://schemas.microsoft.com/office/drawing/2014/main" id="{429D00E5-8ABB-99A5-58DA-61BEB5E88D95}"/>
              </a:ext>
            </a:extLst>
          </p:cNvPr>
          <p:cNvSpPr>
            <a:spLocks noGrp="1"/>
          </p:cNvSpPr>
          <p:nvPr>
            <p:ph idx="1"/>
          </p:nvPr>
        </p:nvSpPr>
        <p:spPr>
          <a:xfrm>
            <a:off x="838200" y="934948"/>
            <a:ext cx="10515600" cy="5242015"/>
          </a:xfrm>
        </p:spPr>
        <p:txBody>
          <a:bodyPr>
            <a:normAutofit/>
          </a:bodyPr>
          <a:lstStyle/>
          <a:p>
            <a:pPr>
              <a:buFontTx/>
              <a:buNone/>
            </a:pPr>
            <a:r>
              <a:rPr lang="es-ES" altLang="es-AR" sz="3200" b="1" u="sng" dirty="0"/>
              <a:t>PAGO A CUENTA DE OTROS GRAVÁMENES</a:t>
            </a:r>
          </a:p>
          <a:p>
            <a:pPr>
              <a:buFontTx/>
              <a:buNone/>
            </a:pPr>
            <a:endParaRPr lang="es-ES" altLang="es-AR" sz="2800" b="1" dirty="0"/>
          </a:p>
          <a:p>
            <a:r>
              <a:rPr lang="es-ES" altLang="es-AR" sz="2800" b="1" dirty="0"/>
              <a:t>Anexo Decreto  </a:t>
            </a:r>
            <a:r>
              <a:rPr lang="es-ES" altLang="es-AR" sz="2800" b="1" dirty="0" err="1"/>
              <a:t>Nº</a:t>
            </a:r>
            <a:r>
              <a:rPr lang="es-ES" altLang="es-AR" sz="2800" b="1" dirty="0"/>
              <a:t> 380/2001 art. 13.</a:t>
            </a:r>
          </a:p>
          <a:p>
            <a:r>
              <a:rPr lang="es-ES" altLang="es-AR" sz="2800" b="1" dirty="0"/>
              <a:t>Desde   Mayo de 2004 (Decreto 534/04) =&gt; 34% o 17% (impuesto al crédito) contra Impuestos a las Ganancias o Ganancia Mínima Presunta y Fondo Cooperativas.</a:t>
            </a:r>
          </a:p>
          <a:p>
            <a:r>
              <a:rPr lang="es-ES" altLang="es-AR" sz="2800" b="1" dirty="0"/>
              <a:t>Desde Mayo 2018 Decreto 401/18 33% sobre el total del impuesto contra Impuestos a las Ganancias o Ganancia Mínima Presunta y Fondo Cooperativas </a:t>
            </a:r>
          </a:p>
          <a:p>
            <a:endParaRPr lang="es-AR" dirty="0"/>
          </a:p>
        </p:txBody>
      </p:sp>
    </p:spTree>
    <p:extLst>
      <p:ext uri="{BB962C8B-B14F-4D97-AF65-F5344CB8AC3E}">
        <p14:creationId xmlns:p14="http://schemas.microsoft.com/office/powerpoint/2010/main" val="393809585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C0BDAC1-E87D-B936-7D14-B87B84DD4BE4}"/>
              </a:ext>
            </a:extLst>
          </p:cNvPr>
          <p:cNvSpPr>
            <a:spLocks noGrp="1"/>
          </p:cNvSpPr>
          <p:nvPr>
            <p:ph type="title"/>
          </p:nvPr>
        </p:nvSpPr>
        <p:spPr>
          <a:xfrm>
            <a:off x="1695237" y="624110"/>
            <a:ext cx="9809376" cy="649886"/>
          </a:xfrm>
        </p:spPr>
        <p:txBody>
          <a:bodyPr>
            <a:normAutofit fontScale="90000"/>
          </a:bodyPr>
          <a:lstStyle/>
          <a:p>
            <a:r>
              <a:rPr lang="es-ES" altLang="es-AR" sz="2700" b="1" u="sng" dirty="0"/>
              <a:t>Impuesto sobre los débitos y créditos –Pago a cuenta de otros gravámenes</a:t>
            </a:r>
            <a:br>
              <a:rPr lang="es-ES" altLang="es-AR" sz="3600" b="1" u="sng" dirty="0"/>
            </a:br>
            <a:endParaRPr lang="es-AR" dirty="0"/>
          </a:p>
        </p:txBody>
      </p:sp>
      <p:sp>
        <p:nvSpPr>
          <p:cNvPr id="3" name="Marcador de contenido 2">
            <a:extLst>
              <a:ext uri="{FF2B5EF4-FFF2-40B4-BE49-F238E27FC236}">
                <a16:creationId xmlns:a16="http://schemas.microsoft.com/office/drawing/2014/main" id="{8345E8EB-889F-8044-6420-6A6D52F78090}"/>
              </a:ext>
            </a:extLst>
          </p:cNvPr>
          <p:cNvSpPr>
            <a:spLocks noGrp="1"/>
          </p:cNvSpPr>
          <p:nvPr>
            <p:ph idx="1"/>
          </p:nvPr>
        </p:nvSpPr>
        <p:spPr>
          <a:xfrm>
            <a:off x="852755" y="1592493"/>
            <a:ext cx="10651857" cy="4715839"/>
          </a:xfrm>
        </p:spPr>
        <p:txBody>
          <a:bodyPr>
            <a:normAutofit fontScale="85000" lnSpcReduction="10000"/>
          </a:bodyPr>
          <a:lstStyle/>
          <a:p>
            <a:r>
              <a:rPr lang="es-ES" altLang="es-AR" sz="2800" b="1" u="sng" dirty="0"/>
              <a:t>LEY 27.264 - RÉGIMEN DE FOMENTO PARA PYMES</a:t>
            </a:r>
          </a:p>
          <a:p>
            <a:pPr>
              <a:buFont typeface="Wingdings" panose="05000000000000000000" pitchFamily="2" charset="2"/>
              <a:buChar char="q"/>
            </a:pPr>
            <a:r>
              <a:rPr lang="es-AR" altLang="es-AR" sz="2600" dirty="0">
                <a:latin typeface="Albertus Medium" panose="020E0602030304020304" pitchFamily="34" charset="0"/>
              </a:rPr>
              <a:t>Entre otros beneficios, permite computar como pago a cuenta del Impuesto a las Ganancias, el Impuesto a los Créditos y Débitos.</a:t>
            </a:r>
          </a:p>
          <a:p>
            <a:pPr>
              <a:buFont typeface="Wingdings" panose="05000000000000000000" pitchFamily="2" charset="2"/>
              <a:buChar char="q"/>
            </a:pPr>
            <a:r>
              <a:rPr lang="es-AR" altLang="es-AR" sz="2600" dirty="0">
                <a:latin typeface="Albertus Medium" panose="020E0602030304020304" pitchFamily="34" charset="0"/>
              </a:rPr>
              <a:t>Las Micro y Pequeñas empresas pueden computar el 100% del impuesto ingresado.</a:t>
            </a:r>
          </a:p>
          <a:p>
            <a:pPr>
              <a:buFont typeface="Wingdings" panose="05000000000000000000" pitchFamily="2" charset="2"/>
              <a:buChar char="q"/>
            </a:pPr>
            <a:r>
              <a:rPr lang="es-AR" altLang="es-AR" sz="2600" dirty="0">
                <a:latin typeface="Albertus Medium" panose="020E0602030304020304" pitchFamily="34" charset="0"/>
              </a:rPr>
              <a:t>Las industrias manufactureras Medianas Tramo 1 pueden computar el 60% del impuesto ingresado.</a:t>
            </a:r>
          </a:p>
          <a:p>
            <a:pPr>
              <a:lnSpc>
                <a:spcPts val="1800"/>
              </a:lnSpc>
              <a:spcAft>
                <a:spcPts val="800"/>
              </a:spcAft>
            </a:pPr>
            <a:r>
              <a:rPr lang="es-AR" sz="2600" kern="0" dirty="0">
                <a:solidFill>
                  <a:srgbClr val="000000"/>
                </a:solidFill>
                <a:effectLst/>
                <a:latin typeface="Albertus Medium" panose="020E0602030304020304" pitchFamily="34" charset="0"/>
                <a:ea typeface="Times New Roman" panose="02020603050405020304" pitchFamily="18" charset="0"/>
                <a:cs typeface="Times New Roman" panose="02020603050405020304" pitchFamily="18" charset="0"/>
              </a:rPr>
              <a:t>Las microempresas, definidas en los términos del artículo 2° de la </a:t>
            </a:r>
            <a:r>
              <a:rPr lang="es-AR" sz="2600" u="sng" kern="0" dirty="0">
                <a:solidFill>
                  <a:srgbClr val="000000"/>
                </a:solidFill>
                <a:effectLst/>
                <a:latin typeface="Albertus Medium" panose="020E0602030304020304" pitchFamily="34" charset="0"/>
                <a:ea typeface="Times New Roman" panose="02020603050405020304" pitchFamily="18" charset="0"/>
                <a:cs typeface="Times New Roman" panose="02020603050405020304" pitchFamily="18" charset="0"/>
                <a:hlinkClick r:id="rId2"/>
              </a:rPr>
              <a:t>Ley N.º 24.467</a:t>
            </a:r>
            <a:r>
              <a:rPr lang="es-AR" sz="2600" kern="0" dirty="0">
                <a:solidFill>
                  <a:srgbClr val="000000"/>
                </a:solidFill>
                <a:effectLst/>
                <a:latin typeface="Albertus Medium" panose="020E0602030304020304" pitchFamily="34" charset="0"/>
                <a:ea typeface="Times New Roman" panose="02020603050405020304" pitchFamily="18" charset="0"/>
                <a:cs typeface="Times New Roman" panose="02020603050405020304" pitchFamily="18" charset="0"/>
              </a:rPr>
              <a:t>, podrán computar hasta un 30% del Impuesto sobre los Créditos y Débitos en Cuentas Bancarias como pago a cuenta de hasta el 15% de las contribuciones patronales previstas en el artículo 19 de la </a:t>
            </a:r>
            <a:r>
              <a:rPr lang="es-AR" sz="2600" u="sng" kern="0" dirty="0">
                <a:solidFill>
                  <a:srgbClr val="000000"/>
                </a:solidFill>
                <a:effectLst/>
                <a:latin typeface="Albertus Medium" panose="020E0602030304020304" pitchFamily="34" charset="0"/>
                <a:ea typeface="Times New Roman" panose="02020603050405020304" pitchFamily="18" charset="0"/>
                <a:cs typeface="Times New Roman" panose="02020603050405020304" pitchFamily="18" charset="0"/>
                <a:hlinkClick r:id="rId3"/>
              </a:rPr>
              <a:t>Ley N.º 27.541</a:t>
            </a:r>
            <a:r>
              <a:rPr lang="es-AR" sz="2600" kern="0" dirty="0">
                <a:solidFill>
                  <a:srgbClr val="000000"/>
                </a:solidFill>
                <a:effectLst/>
                <a:latin typeface="Albertus Medium" panose="020E0602030304020304" pitchFamily="34" charset="0"/>
                <a:ea typeface="Times New Roman" panose="02020603050405020304" pitchFamily="18" charset="0"/>
                <a:cs typeface="Times New Roman" panose="02020603050405020304" pitchFamily="18" charset="0"/>
              </a:rPr>
              <a:t> y que se destinen al SISTEMA INTEGRADO PREVISIONAL ARGENTINO (SIPA).</a:t>
            </a:r>
            <a:endParaRPr lang="es-AR" sz="2600" kern="100" dirty="0">
              <a:effectLst/>
              <a:latin typeface="Albertus Medium" panose="020E0602030304020304" pitchFamily="34" charset="0"/>
              <a:ea typeface="Calibri" panose="020F0502020204030204" pitchFamily="34" charset="0"/>
              <a:cs typeface="Times New Roman" panose="02020603050405020304" pitchFamily="18" charset="0"/>
            </a:endParaRPr>
          </a:p>
          <a:p>
            <a:pPr>
              <a:lnSpc>
                <a:spcPts val="1800"/>
              </a:lnSpc>
              <a:spcAft>
                <a:spcPts val="800"/>
              </a:spcAft>
            </a:pPr>
            <a:r>
              <a:rPr lang="es-AR" sz="2600" kern="0" dirty="0">
                <a:solidFill>
                  <a:srgbClr val="000000"/>
                </a:solidFill>
                <a:effectLst/>
                <a:latin typeface="Albertus Medium" panose="020E0602030304020304" pitchFamily="34" charset="0"/>
                <a:ea typeface="Times New Roman" panose="02020603050405020304" pitchFamily="18" charset="0"/>
                <a:cs typeface="Times New Roman" panose="02020603050405020304" pitchFamily="18" charset="0"/>
              </a:rPr>
              <a:t>El cómputo tendrá lugar siempre que el pago del impuesto sobre los Créditos y Débitos en Cuentas Bancarias hubiese sido efectivamente ingresado a partir del 31 de julio de 2023.</a:t>
            </a:r>
            <a:r>
              <a:rPr lang="es-AR" sz="2600" kern="0" dirty="0">
                <a:solidFill>
                  <a:srgbClr val="333333"/>
                </a:solidFill>
                <a:effectLst/>
                <a:highlight>
                  <a:srgbClr val="FFFFFF"/>
                </a:highlight>
                <a:latin typeface="Albertus Medium" panose="020E0602030304020304" pitchFamily="34" charset="0"/>
                <a:ea typeface="Times New Roman" panose="02020603050405020304" pitchFamily="18" charset="0"/>
                <a:cs typeface="Times New Roman" panose="02020603050405020304" pitchFamily="18" charset="0"/>
              </a:rPr>
              <a:t> Decreto 394/2023 y Resolución General 5405/23</a:t>
            </a:r>
            <a:endParaRPr lang="es-AR" sz="2600" kern="100" dirty="0">
              <a:effectLst/>
              <a:highlight>
                <a:srgbClr val="FFFFFF"/>
              </a:highlight>
              <a:latin typeface="Albertus Medium" panose="020E0602030304020304" pitchFamily="34" charset="0"/>
              <a:ea typeface="Calibri" panose="020F0502020204030204" pitchFamily="34" charset="0"/>
              <a:cs typeface="Times New Roman" panose="02020603050405020304" pitchFamily="18" charset="0"/>
            </a:endParaRPr>
          </a:p>
          <a:p>
            <a:pPr>
              <a:lnSpc>
                <a:spcPts val="1800"/>
              </a:lnSpc>
              <a:spcAft>
                <a:spcPts val="800"/>
              </a:spcAft>
            </a:pPr>
            <a:endParaRPr lang="es-AR" sz="1800" kern="100" dirty="0">
              <a:effectLst/>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s-AR" altLang="es-AR" sz="2800" dirty="0"/>
          </a:p>
          <a:p>
            <a:endParaRPr lang="es-AR" dirty="0"/>
          </a:p>
        </p:txBody>
      </p:sp>
    </p:spTree>
    <p:extLst>
      <p:ext uri="{BB962C8B-B14F-4D97-AF65-F5344CB8AC3E}">
        <p14:creationId xmlns:p14="http://schemas.microsoft.com/office/powerpoint/2010/main" val="301253994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10635567-93A1-5680-0A4C-3729B68B64B3}"/>
              </a:ext>
            </a:extLst>
          </p:cNvPr>
          <p:cNvSpPr>
            <a:spLocks noGrp="1"/>
          </p:cNvSpPr>
          <p:nvPr>
            <p:ph type="title"/>
          </p:nvPr>
        </p:nvSpPr>
        <p:spPr>
          <a:xfrm>
            <a:off x="2592925" y="246580"/>
            <a:ext cx="8911687" cy="616449"/>
          </a:xfrm>
        </p:spPr>
        <p:txBody>
          <a:bodyPr>
            <a:normAutofit fontScale="90000"/>
          </a:bodyPr>
          <a:lstStyle/>
          <a:p>
            <a:r>
              <a:rPr lang="es-AR" dirty="0"/>
              <a:t>Casos Prácticos - Ejemplos</a:t>
            </a:r>
          </a:p>
        </p:txBody>
      </p:sp>
      <p:sp>
        <p:nvSpPr>
          <p:cNvPr id="3" name="Marcador de contenido 2">
            <a:extLst>
              <a:ext uri="{FF2B5EF4-FFF2-40B4-BE49-F238E27FC236}">
                <a16:creationId xmlns:a16="http://schemas.microsoft.com/office/drawing/2014/main" id="{36A71A1D-4FD7-1E65-0C86-5D54C2C144E5}"/>
              </a:ext>
            </a:extLst>
          </p:cNvPr>
          <p:cNvSpPr>
            <a:spLocks noGrp="1"/>
          </p:cNvSpPr>
          <p:nvPr>
            <p:ph idx="1"/>
          </p:nvPr>
        </p:nvSpPr>
        <p:spPr>
          <a:xfrm>
            <a:off x="1006867" y="863029"/>
            <a:ext cx="10921430" cy="5748391"/>
          </a:xfrm>
        </p:spPr>
        <p:txBody>
          <a:bodyPr>
            <a:normAutofit lnSpcReduction="10000"/>
          </a:bodyPr>
          <a:lstStyle/>
          <a:p>
            <a:r>
              <a:rPr lang="es-AR" sz="1800" i="0" dirty="0">
                <a:solidFill>
                  <a:srgbClr val="000000"/>
                </a:solidFill>
                <a:effectLst/>
                <a:latin typeface="Calibri" panose="020F0502020204030204" pitchFamily="34" charset="0"/>
              </a:rPr>
              <a:t>Depósitos a Plazo Fijo,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La constitución de un depósito a plazo mediante débito en una cuenta corriente “común”,</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cualquiera sea tu titular o en una “cuenta corriente especial para personas jurídicas” en la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misma entidad financiera donde se encuentra abierta se halla exento siempre que al</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vencimiento del plazo de imposición se acredite en la misma u otra cuenta corriente del</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mismo titular. El respectivo crédito también goza de la exención. (Decreto 380/01, art. 10, inc.</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b’).</a:t>
            </a:r>
            <a:br>
              <a:rPr lang="es-AR" sz="1800" i="0" dirty="0">
                <a:solidFill>
                  <a:srgbClr val="000000"/>
                </a:solidFill>
                <a:effectLst/>
                <a:latin typeface="Calibri" panose="020F0502020204030204" pitchFamily="34" charset="0"/>
              </a:rPr>
            </a:br>
            <a:endParaRPr lang="es-AR" sz="1800" i="0" dirty="0">
              <a:solidFill>
                <a:srgbClr val="000000"/>
              </a:solidFill>
              <a:effectLst/>
              <a:latin typeface="Calibri" panose="020F0502020204030204" pitchFamily="34" charset="0"/>
            </a:endParaRPr>
          </a:p>
          <a:p>
            <a:r>
              <a:rPr lang="es-AR" sz="1800" i="0" dirty="0">
                <a:solidFill>
                  <a:srgbClr val="000000"/>
                </a:solidFill>
                <a:effectLst/>
                <a:latin typeface="Calibri" panose="020F0502020204030204" pitchFamily="34" charset="0"/>
              </a:rPr>
              <a:t>Compraventa de moneda extranjera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Los débitos y créditos generados por transferencias de fondos de una cuenta corriente</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(común o especial) a otra del mismo titular, excepto mediante el uso de cheques, están</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exentos (inc. b, art 10, Decreto380/01). La exención comprende a las transferencias por</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cualquier instrumento comercial, incluida la practicada en divisa.6 En consecuencia, la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compraventa de moneda extranjera en los términos señalados no originará el impuesto.</a:t>
            </a:r>
          </a:p>
          <a:p>
            <a:r>
              <a:rPr lang="es-AR" sz="1800" i="0" dirty="0">
                <a:solidFill>
                  <a:srgbClr val="000000"/>
                </a:solidFill>
                <a:effectLst/>
                <a:latin typeface="Calibri" panose="020F0502020204030204" pitchFamily="34" charset="0"/>
              </a:rPr>
              <a:t>Dividendos y utilidades asimilables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La percepción de dividendos de acciones y utilidades asimilables de otros tipos de sociedades,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fondos comunes de inversión abiertos y cerrados, fideicomisos ordinarios o financieros, etc.,</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mediante la acreditación de una cuenta corriente (común o especial) se encuentra alcanzada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por el impuesto.</a:t>
            </a:r>
            <a:br>
              <a:rPr lang="es-AR" sz="1800" i="0" dirty="0">
                <a:solidFill>
                  <a:srgbClr val="000000"/>
                </a:solidFill>
                <a:effectLst/>
                <a:latin typeface="Calibri" panose="020F0502020204030204" pitchFamily="34" charset="0"/>
              </a:rPr>
            </a:br>
            <a:endParaRPr lang="es-AR" sz="1800" i="0" dirty="0">
              <a:solidFill>
                <a:srgbClr val="000000"/>
              </a:solidFill>
              <a:effectLst/>
              <a:latin typeface="Calibri" panose="020F0502020204030204" pitchFamily="34" charset="0"/>
            </a:endParaRPr>
          </a:p>
          <a:p>
            <a:endParaRPr lang="es-AR" dirty="0"/>
          </a:p>
        </p:txBody>
      </p:sp>
    </p:spTree>
    <p:extLst>
      <p:ext uri="{BB962C8B-B14F-4D97-AF65-F5344CB8AC3E}">
        <p14:creationId xmlns:p14="http://schemas.microsoft.com/office/powerpoint/2010/main" val="18550999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E0F97581-6088-5706-1E43-F49411D05C80}"/>
              </a:ext>
            </a:extLst>
          </p:cNvPr>
          <p:cNvSpPr>
            <a:spLocks noGrp="1"/>
          </p:cNvSpPr>
          <p:nvPr>
            <p:ph type="title"/>
          </p:nvPr>
        </p:nvSpPr>
        <p:spPr>
          <a:xfrm>
            <a:off x="838200" y="226031"/>
            <a:ext cx="10515600" cy="455007"/>
          </a:xfrm>
        </p:spPr>
        <p:txBody>
          <a:bodyPr>
            <a:normAutofit fontScale="90000"/>
          </a:bodyPr>
          <a:lstStyle/>
          <a:p>
            <a:pPr algn="ctr"/>
            <a:r>
              <a:rPr lang="es-ES" altLang="es-AR" sz="2700" b="1" dirty="0"/>
              <a:t>IMPUESTO SOBRE LOS CRÉDITOS Y DÉBITOS</a:t>
            </a:r>
            <a:br>
              <a:rPr lang="es-ES" altLang="es-AR" sz="4400" b="1" dirty="0"/>
            </a:br>
            <a:endParaRPr lang="es-AR" dirty="0"/>
          </a:p>
        </p:txBody>
      </p:sp>
      <p:sp>
        <p:nvSpPr>
          <p:cNvPr id="3" name="Marcador de contenido 2">
            <a:extLst>
              <a:ext uri="{FF2B5EF4-FFF2-40B4-BE49-F238E27FC236}">
                <a16:creationId xmlns:a16="http://schemas.microsoft.com/office/drawing/2014/main" id="{B23F3F49-71B0-74AE-6ACC-09C76B4C2EEA}"/>
              </a:ext>
            </a:extLst>
          </p:cNvPr>
          <p:cNvSpPr>
            <a:spLocks noGrp="1"/>
          </p:cNvSpPr>
          <p:nvPr>
            <p:ph idx="1"/>
          </p:nvPr>
        </p:nvSpPr>
        <p:spPr>
          <a:xfrm>
            <a:off x="838200" y="780835"/>
            <a:ext cx="10515600" cy="5396127"/>
          </a:xfrm>
        </p:spPr>
        <p:txBody>
          <a:bodyPr>
            <a:normAutofit fontScale="70000" lnSpcReduction="20000"/>
          </a:bodyPr>
          <a:lstStyle/>
          <a:p>
            <a:r>
              <a:rPr lang="es-ES" altLang="es-AR" sz="2800" b="1" u="sng" dirty="0"/>
              <a:t>ANTECEDENTES Y LEGISLACIÓN</a:t>
            </a:r>
          </a:p>
          <a:p>
            <a:pPr>
              <a:lnSpc>
                <a:spcPct val="80000"/>
              </a:lnSpc>
              <a:buFont typeface="Wingdings" panose="05000000000000000000" pitchFamily="2" charset="2"/>
              <a:buChar char="q"/>
            </a:pPr>
            <a:r>
              <a:rPr lang="es-ES_tradnl" altLang="es-AR" sz="2400" b="1" dirty="0"/>
              <a:t>El impuesto sobre los Débitos</a:t>
            </a:r>
          </a:p>
          <a:p>
            <a:pPr>
              <a:lnSpc>
                <a:spcPct val="80000"/>
              </a:lnSpc>
              <a:buFont typeface="Wingdings" panose="05000000000000000000" pitchFamily="2" charset="2"/>
              <a:buChar char="q"/>
            </a:pPr>
            <a:r>
              <a:rPr lang="es-ES_tradnl" altLang="es-AR" sz="2400" b="1" dirty="0"/>
              <a:t>Antecedentes Argentinos: Ley 21415 (Año 1976 -  2%o)- hasta 1978</a:t>
            </a:r>
          </a:p>
          <a:p>
            <a:pPr>
              <a:lnSpc>
                <a:spcPct val="80000"/>
              </a:lnSpc>
              <a:buFont typeface="Wingdings" panose="05000000000000000000" pitchFamily="2" charset="2"/>
              <a:buChar char="q"/>
            </a:pPr>
            <a:r>
              <a:rPr lang="es-ES_tradnl" altLang="es-AR" sz="2400" b="1" dirty="0"/>
              <a:t>Año 1983 a 1992 – Ley 22947 – 1%o</a:t>
            </a:r>
          </a:p>
          <a:p>
            <a:pPr>
              <a:lnSpc>
                <a:spcPct val="50000"/>
              </a:lnSpc>
              <a:buFont typeface="Wingdings" panose="05000000000000000000" pitchFamily="2" charset="2"/>
              <a:buNone/>
            </a:pPr>
            <a:endParaRPr lang="es-ES_tradnl" altLang="es-AR" sz="2400" b="1" dirty="0"/>
          </a:p>
          <a:p>
            <a:pPr>
              <a:lnSpc>
                <a:spcPct val="80000"/>
              </a:lnSpc>
              <a:buFont typeface="Wingdings" panose="05000000000000000000" pitchFamily="2" charset="2"/>
              <a:buChar char="q"/>
            </a:pPr>
            <a:r>
              <a:rPr lang="es-ES_tradnl" altLang="es-AR" sz="2400" b="1" dirty="0"/>
              <a:t>El impuesto a las Transacciones Financieras – Brasil (1997)</a:t>
            </a:r>
          </a:p>
          <a:p>
            <a:pPr>
              <a:lnSpc>
                <a:spcPct val="80000"/>
              </a:lnSpc>
              <a:buFont typeface="Wingdings" panose="05000000000000000000" pitchFamily="2" charset="2"/>
              <a:buChar char="q"/>
            </a:pPr>
            <a:r>
              <a:rPr lang="es-ES_tradnl" altLang="es-AR" sz="2400" b="1" dirty="0"/>
              <a:t>Otros países: Bolivia (2004); Colombia (1998); Honduras (2011); Perú (2003); Republica Dominicana (2004); Venezuela (2016); México 2008/2014)</a:t>
            </a:r>
          </a:p>
          <a:p>
            <a:pPr>
              <a:lnSpc>
                <a:spcPct val="50000"/>
              </a:lnSpc>
              <a:buFont typeface="Wingdings" panose="05000000000000000000" pitchFamily="2" charset="2"/>
              <a:buNone/>
            </a:pPr>
            <a:endParaRPr lang="es-ES_tradnl" altLang="es-AR" sz="2400" b="1" dirty="0"/>
          </a:p>
          <a:p>
            <a:pPr>
              <a:lnSpc>
                <a:spcPct val="80000"/>
              </a:lnSpc>
              <a:buFont typeface="Wingdings" panose="05000000000000000000" pitchFamily="2" charset="2"/>
              <a:buChar char="q"/>
            </a:pPr>
            <a:r>
              <a:rPr lang="es-ES_tradnl" altLang="es-AR" sz="2400" b="1" dirty="0"/>
              <a:t>El impuesto sobre los Créditos y Débitos</a:t>
            </a:r>
          </a:p>
          <a:p>
            <a:pPr lvl="1">
              <a:lnSpc>
                <a:spcPct val="80000"/>
              </a:lnSpc>
              <a:buFont typeface="Wingdings" panose="05000000000000000000" pitchFamily="2" charset="2"/>
              <a:buChar char="ü"/>
            </a:pPr>
            <a:r>
              <a:rPr lang="es-ES_tradnl" altLang="es-AR" sz="2400" b="1" dirty="0"/>
              <a:t>Ley </a:t>
            </a:r>
            <a:r>
              <a:rPr lang="es-ES_tradnl" altLang="es-AR" sz="2400" b="1" dirty="0" err="1"/>
              <a:t>Nº</a:t>
            </a:r>
            <a:r>
              <a:rPr lang="es-ES_tradnl" altLang="es-AR" sz="2400" b="1" dirty="0"/>
              <a:t> 25.413 – B.O. 26/03/01</a:t>
            </a:r>
          </a:p>
          <a:p>
            <a:pPr lvl="1">
              <a:lnSpc>
                <a:spcPct val="80000"/>
              </a:lnSpc>
              <a:buFont typeface="Wingdings" panose="05000000000000000000" pitchFamily="2" charset="2"/>
              <a:buChar char="ü"/>
            </a:pPr>
            <a:r>
              <a:rPr lang="es-ES_tradnl" altLang="es-AR" sz="2400" b="1" dirty="0"/>
              <a:t>Ley </a:t>
            </a:r>
            <a:r>
              <a:rPr lang="es-ES_tradnl" altLang="es-AR" sz="2400" b="1" dirty="0" err="1"/>
              <a:t>Nº</a:t>
            </a:r>
            <a:r>
              <a:rPr lang="es-ES_tradnl" altLang="es-AR" sz="2400" b="1" dirty="0"/>
              <a:t> 25.453 – B.O. 31/07/01</a:t>
            </a:r>
          </a:p>
          <a:p>
            <a:pPr lvl="1">
              <a:lnSpc>
                <a:spcPct val="80000"/>
              </a:lnSpc>
              <a:buFont typeface="Wingdings" panose="05000000000000000000" pitchFamily="2" charset="2"/>
              <a:buChar char="ü"/>
            </a:pPr>
            <a:r>
              <a:rPr lang="es-ES_tradnl" altLang="es-AR" sz="2400" b="1" dirty="0"/>
              <a:t>Decreto </a:t>
            </a:r>
            <a:r>
              <a:rPr lang="es-ES_tradnl" altLang="es-AR" sz="2400" b="1" dirty="0" err="1"/>
              <a:t>Nº</a:t>
            </a:r>
            <a:r>
              <a:rPr lang="es-ES_tradnl" altLang="es-AR" sz="2400" b="1" dirty="0"/>
              <a:t> 380/01 – B.O. 30/03/01 y sus modificaciones</a:t>
            </a:r>
          </a:p>
          <a:p>
            <a:pPr lvl="1">
              <a:lnSpc>
                <a:spcPct val="80000"/>
              </a:lnSpc>
              <a:buFont typeface="Wingdings" panose="05000000000000000000" pitchFamily="2" charset="2"/>
              <a:buChar char="ü"/>
            </a:pPr>
            <a:r>
              <a:rPr lang="es-ES_tradnl" altLang="es-AR" sz="2400" b="1" dirty="0"/>
              <a:t>R.G. </a:t>
            </a:r>
            <a:r>
              <a:rPr lang="es-ES_tradnl" altLang="es-AR" sz="2400" b="1" dirty="0" err="1"/>
              <a:t>Nº</a:t>
            </a:r>
            <a:r>
              <a:rPr lang="es-ES_tradnl" altLang="es-AR" sz="2400" b="1" dirty="0"/>
              <a:t> 2111 y sus </a:t>
            </a:r>
            <a:r>
              <a:rPr lang="es-ES_tradnl" altLang="es-AR" sz="2400" b="1" dirty="0" err="1"/>
              <a:t>modif</a:t>
            </a:r>
            <a:r>
              <a:rPr lang="es-ES_tradnl" altLang="es-AR" sz="2400" b="1" dirty="0"/>
              <a:t>.</a:t>
            </a:r>
          </a:p>
          <a:p>
            <a:pPr lvl="1">
              <a:lnSpc>
                <a:spcPct val="80000"/>
              </a:lnSpc>
              <a:buFont typeface="Wingdings" panose="05000000000000000000" pitchFamily="2" charset="2"/>
              <a:buChar char="ü"/>
            </a:pPr>
            <a:r>
              <a:rPr lang="es-ES_tradnl" altLang="es-AR" sz="2400" b="1" dirty="0"/>
              <a:t>Notas Externas </a:t>
            </a:r>
            <a:r>
              <a:rPr lang="es-ES_tradnl" altLang="es-AR" sz="2400" b="1" dirty="0" err="1"/>
              <a:t>Nº</a:t>
            </a:r>
            <a:r>
              <a:rPr lang="es-ES_tradnl" altLang="es-AR" sz="2400" b="1" dirty="0"/>
              <a:t> 1/01;8/07; 9/08</a:t>
            </a:r>
          </a:p>
          <a:p>
            <a:pPr lvl="1">
              <a:lnSpc>
                <a:spcPct val="80000"/>
              </a:lnSpc>
              <a:buFont typeface="Wingdings" panose="05000000000000000000" pitchFamily="2" charset="2"/>
              <a:buChar char="ü"/>
            </a:pPr>
            <a:r>
              <a:rPr lang="es-ES_tradnl" altLang="es-AR" sz="2400" b="1" dirty="0"/>
              <a:t>R.G.  </a:t>
            </a:r>
            <a:r>
              <a:rPr lang="es-ES_tradnl" altLang="es-AR" sz="2400" b="1" dirty="0" err="1"/>
              <a:t>Nº</a:t>
            </a:r>
            <a:r>
              <a:rPr lang="es-ES_tradnl" altLang="es-AR" sz="2400" b="1" dirty="0"/>
              <a:t> 3900</a:t>
            </a:r>
          </a:p>
          <a:p>
            <a:pPr lvl="1">
              <a:lnSpc>
                <a:spcPct val="80000"/>
              </a:lnSpc>
              <a:buFont typeface="Wingdings" panose="05000000000000000000" pitchFamily="2" charset="2"/>
              <a:buChar char="ü"/>
            </a:pPr>
            <a:r>
              <a:rPr lang="es-ES_tradnl" altLang="es-AR" sz="2400" b="1" dirty="0"/>
              <a:t>Otras disposiciones : Leyes </a:t>
            </a:r>
            <a:r>
              <a:rPr lang="es-ES_tradnl" altLang="es-AR" sz="2400" b="1" dirty="0" err="1"/>
              <a:t>Nº</a:t>
            </a:r>
            <a:r>
              <a:rPr lang="es-ES_tradnl" altLang="es-AR" sz="2400" b="1" dirty="0"/>
              <a:t> 27264, 27.432, 27.541 y 27702</a:t>
            </a:r>
          </a:p>
          <a:p>
            <a:pPr marL="457200" lvl="1" indent="0">
              <a:lnSpc>
                <a:spcPct val="80000"/>
              </a:lnSpc>
              <a:buNone/>
            </a:pPr>
            <a:endParaRPr lang="es-ES_tradnl" altLang="es-AR" b="1" dirty="0"/>
          </a:p>
          <a:p>
            <a:pPr marL="457200" lvl="1" indent="0">
              <a:lnSpc>
                <a:spcPct val="80000"/>
              </a:lnSpc>
              <a:buNone/>
            </a:pPr>
            <a:r>
              <a:rPr lang="es-ES_tradnl" altLang="es-AR" sz="2400" b="1" dirty="0"/>
              <a:t>Actual vigencia Hasta 31/</a:t>
            </a:r>
            <a:r>
              <a:rPr lang="es-ES_tradnl" altLang="es-AR" sz="2300" b="1" dirty="0"/>
              <a:t>12/2027</a:t>
            </a:r>
            <a:r>
              <a:rPr lang="es-ES_tradnl" altLang="es-AR" sz="2400" b="1" dirty="0"/>
              <a:t> </a:t>
            </a:r>
          </a:p>
          <a:p>
            <a:endParaRPr lang="es-AR" dirty="0"/>
          </a:p>
        </p:txBody>
      </p:sp>
    </p:spTree>
    <p:extLst>
      <p:ext uri="{BB962C8B-B14F-4D97-AF65-F5344CB8AC3E}">
        <p14:creationId xmlns:p14="http://schemas.microsoft.com/office/powerpoint/2010/main" val="294288929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CE5D330-4F6B-1A15-FF39-0E03B64B67D8}"/>
              </a:ext>
            </a:extLst>
          </p:cNvPr>
          <p:cNvSpPr>
            <a:spLocks noGrp="1"/>
          </p:cNvSpPr>
          <p:nvPr>
            <p:ph type="title"/>
          </p:nvPr>
        </p:nvSpPr>
        <p:spPr>
          <a:xfrm>
            <a:off x="2592925" y="123290"/>
            <a:ext cx="8911687" cy="503434"/>
          </a:xfrm>
        </p:spPr>
        <p:txBody>
          <a:bodyPr>
            <a:normAutofit fontScale="90000"/>
          </a:bodyPr>
          <a:lstStyle/>
          <a:p>
            <a:r>
              <a:rPr lang="es-AR" dirty="0"/>
              <a:t>Casos prácticos</a:t>
            </a:r>
          </a:p>
        </p:txBody>
      </p:sp>
      <p:sp>
        <p:nvSpPr>
          <p:cNvPr id="3" name="Marcador de contenido 2">
            <a:extLst>
              <a:ext uri="{FF2B5EF4-FFF2-40B4-BE49-F238E27FC236}">
                <a16:creationId xmlns:a16="http://schemas.microsoft.com/office/drawing/2014/main" id="{864B3292-5C4D-DBFF-B702-3A2A09903271}"/>
              </a:ext>
            </a:extLst>
          </p:cNvPr>
          <p:cNvSpPr>
            <a:spLocks noGrp="1"/>
          </p:cNvSpPr>
          <p:nvPr>
            <p:ph idx="1"/>
          </p:nvPr>
        </p:nvSpPr>
        <p:spPr>
          <a:xfrm>
            <a:off x="729465" y="760287"/>
            <a:ext cx="11034445" cy="5866544"/>
          </a:xfrm>
        </p:spPr>
        <p:txBody>
          <a:bodyPr>
            <a:normAutofit fontScale="92500" lnSpcReduction="10000"/>
          </a:bodyPr>
          <a:lstStyle/>
          <a:p>
            <a:r>
              <a:rPr lang="es-AR" sz="1800" i="0" dirty="0">
                <a:solidFill>
                  <a:srgbClr val="000000"/>
                </a:solidFill>
                <a:effectLst/>
                <a:latin typeface="Calibri" panose="020F0502020204030204" pitchFamily="34" charset="0"/>
              </a:rPr>
              <a:t>- </a:t>
            </a:r>
            <a:r>
              <a:rPr lang="es-AR" sz="1800" b="1" i="0" u="sng" dirty="0">
                <a:solidFill>
                  <a:srgbClr val="000000"/>
                </a:solidFill>
                <a:effectLst/>
                <a:latin typeface="Calibri" panose="020F0502020204030204" pitchFamily="34" charset="0"/>
              </a:rPr>
              <a:t>Suscripción y rescate de </a:t>
            </a:r>
            <a:r>
              <a:rPr lang="es-AR" sz="1800" b="1" i="0" u="sng" dirty="0" err="1">
                <a:solidFill>
                  <a:srgbClr val="000000"/>
                </a:solidFill>
                <a:effectLst/>
                <a:latin typeface="Calibri" panose="020F0502020204030204" pitchFamily="34" charset="0"/>
              </a:rPr>
              <a:t>cuotapartes</a:t>
            </a:r>
            <a:r>
              <a:rPr lang="es-AR" sz="1800" b="1" i="0" u="sng" dirty="0">
                <a:solidFill>
                  <a:srgbClr val="000000"/>
                </a:solidFill>
                <a:effectLst/>
                <a:latin typeface="Calibri" panose="020F0502020204030204" pitchFamily="34" charset="0"/>
              </a:rPr>
              <a:t> de Fondos Comunes de Inversión Abiertos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Están exentos los débitos y créditos en cuenta corriente (común o especial) originados en</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suscripciones y rescates de este tipo de fondos, siempre que la titularidad de las </a:t>
            </a:r>
            <a:r>
              <a:rPr lang="es-AR" sz="1800" i="0" dirty="0" err="1">
                <a:solidFill>
                  <a:srgbClr val="000000"/>
                </a:solidFill>
                <a:effectLst/>
                <a:latin typeface="Calibri" panose="020F0502020204030204" pitchFamily="34" charset="0"/>
              </a:rPr>
              <a:t>cuotapartes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sea coincidente con la cuenta corriente que se debita y el crédito por el rescate tenga como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destino una cuenta corriente del mismo titular (inc. r, art. 10, Decreto 380/01).</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Como puede apreciarse la exención, tanto de débitos como de créditos, está condicionada a la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utilización de cuentas corrientes de un mismo titular –aún abiertas en distintas entidades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financieras- para la suscripción y el rescate; por ende, si la suscripción se realiza debitando una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cuenta corriente, pero el rescate no tiene como destino una cuenta corriente del mismo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titular, por ejemplo, por haber transferido las cuotas partes a un tercero, el crédito producto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de la venta quedará alcanzado por el impuesto y a su vez, también quedará gravado el débito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original por la suscripción. En el mismo sentido, cuando el tercero que adquiere la </a:t>
            </a:r>
            <a:r>
              <a:rPr lang="es-AR" sz="1800" i="0" dirty="0" err="1">
                <a:solidFill>
                  <a:srgbClr val="000000"/>
                </a:solidFill>
                <a:effectLst/>
                <a:latin typeface="Calibri" panose="020F0502020204030204" pitchFamily="34" charset="0"/>
              </a:rPr>
              <a:t>cuotapartes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proceda a su rescate, el crédito en la cuenta corriente estará gravado ya que no se cumplirá la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condición de “suscripción/rescate” en cuentas corrientes del inversor.</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Tampoco será procedente la exención si para la suscripción se utiliza una cuenta corriente y</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para el rescate una caja de ahorros del mismo titular.</a:t>
            </a:r>
          </a:p>
          <a:p>
            <a:r>
              <a:rPr lang="es-AR" sz="1800" i="0" dirty="0">
                <a:solidFill>
                  <a:srgbClr val="000000"/>
                </a:solidFill>
                <a:effectLst/>
                <a:latin typeface="Calibri" panose="020F0502020204030204" pitchFamily="34" charset="0"/>
              </a:rPr>
              <a:t>Aportes de Capital y al Fondo de Riesgo de Sociedades de Garantía Recíproca – Ley 24467</a:t>
            </a:r>
          </a:p>
          <a:p>
            <a:pPr marL="0" indent="0">
              <a:buNone/>
            </a:pPr>
            <a:r>
              <a:rPr lang="es-AR" sz="1800" i="0" dirty="0">
                <a:solidFill>
                  <a:srgbClr val="000000"/>
                </a:solidFill>
                <a:effectLst/>
                <a:latin typeface="Calibri" panose="020F0502020204030204" pitchFamily="34" charset="0"/>
              </a:rPr>
              <a:t>Los débitos y créditos en cuentas corrientes (comunes y especiales) motivados por los aportes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como asimismo las percepciones de la atribución de rendimientos del Fondo de Riesgo y el</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reintegro de los aportes, se encuentran sometidos al impuesto</a:t>
            </a:r>
            <a:br>
              <a:rPr lang="es-AR" sz="1800" i="0" dirty="0">
                <a:solidFill>
                  <a:srgbClr val="000000"/>
                </a:solidFill>
                <a:effectLst/>
                <a:latin typeface="Calibri" panose="020F0502020204030204" pitchFamily="34" charset="0"/>
              </a:rPr>
            </a:br>
            <a:br>
              <a:rPr lang="es-AR" sz="1800" i="0" dirty="0">
                <a:solidFill>
                  <a:srgbClr val="000000"/>
                </a:solidFill>
                <a:effectLst/>
                <a:latin typeface="Calibri" panose="020F0502020204030204" pitchFamily="34" charset="0"/>
              </a:rPr>
            </a:br>
            <a:endParaRPr lang="es-AR" sz="1800" i="0" dirty="0">
              <a:solidFill>
                <a:srgbClr val="000000"/>
              </a:solidFill>
              <a:effectLst/>
              <a:latin typeface="Calibri" panose="020F0502020204030204" pitchFamily="34" charset="0"/>
            </a:endParaRPr>
          </a:p>
          <a:p>
            <a:endParaRPr lang="es-AR" dirty="0"/>
          </a:p>
        </p:txBody>
      </p:sp>
    </p:spTree>
    <p:extLst>
      <p:ext uri="{BB962C8B-B14F-4D97-AF65-F5344CB8AC3E}">
        <p14:creationId xmlns:p14="http://schemas.microsoft.com/office/powerpoint/2010/main" val="374723109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B49D135F-040E-B8E3-9859-9A76DB441704}"/>
              </a:ext>
            </a:extLst>
          </p:cNvPr>
          <p:cNvSpPr>
            <a:spLocks noGrp="1"/>
          </p:cNvSpPr>
          <p:nvPr>
            <p:ph type="title"/>
          </p:nvPr>
        </p:nvSpPr>
        <p:spPr>
          <a:xfrm>
            <a:off x="1284271" y="226032"/>
            <a:ext cx="10220342" cy="523982"/>
          </a:xfrm>
        </p:spPr>
        <p:txBody>
          <a:bodyPr>
            <a:normAutofit fontScale="90000"/>
          </a:bodyPr>
          <a:lstStyle/>
          <a:p>
            <a:r>
              <a:rPr lang="es-AR" dirty="0"/>
              <a:t>Casos Prácticos</a:t>
            </a:r>
          </a:p>
        </p:txBody>
      </p:sp>
      <p:sp>
        <p:nvSpPr>
          <p:cNvPr id="3" name="Marcador de contenido 2">
            <a:extLst>
              <a:ext uri="{FF2B5EF4-FFF2-40B4-BE49-F238E27FC236}">
                <a16:creationId xmlns:a16="http://schemas.microsoft.com/office/drawing/2014/main" id="{3A5D5152-9241-E49C-313D-CB02ACF45B42}"/>
              </a:ext>
            </a:extLst>
          </p:cNvPr>
          <p:cNvSpPr>
            <a:spLocks noGrp="1"/>
          </p:cNvSpPr>
          <p:nvPr>
            <p:ph idx="1"/>
          </p:nvPr>
        </p:nvSpPr>
        <p:spPr>
          <a:xfrm>
            <a:off x="687387" y="750014"/>
            <a:ext cx="10963507" cy="5537770"/>
          </a:xfrm>
        </p:spPr>
        <p:txBody>
          <a:bodyPr>
            <a:normAutofit fontScale="92500" lnSpcReduction="20000"/>
          </a:bodyPr>
          <a:lstStyle/>
          <a:p>
            <a:r>
              <a:rPr lang="es-AR" sz="1800" i="0" dirty="0">
                <a:solidFill>
                  <a:srgbClr val="000000"/>
                </a:solidFill>
                <a:effectLst/>
                <a:latin typeface="Calibri" panose="020F0502020204030204" pitchFamily="34" charset="0"/>
              </a:rPr>
              <a:t>Monedas digitales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Los débitos y créditos en cuentas corrientes (comunes y especiales) originados en</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transferencias hacia o desde una billetera virtual están alcanzados por el impuesto.</a:t>
            </a:r>
          </a:p>
          <a:p>
            <a:r>
              <a:rPr lang="es-AR" sz="1800" i="0" dirty="0">
                <a:solidFill>
                  <a:srgbClr val="000000"/>
                </a:solidFill>
                <a:effectLst/>
                <a:latin typeface="Calibri" panose="020F0502020204030204" pitchFamily="34" charset="0"/>
              </a:rPr>
              <a:t>Factura de Crédito Electrónica MiPyME-Ley 27440</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En el caso de la negociación se realiza a través de un agente (</a:t>
            </a:r>
            <a:r>
              <a:rPr lang="es-AR" sz="1800" i="0" dirty="0" err="1">
                <a:solidFill>
                  <a:srgbClr val="000000"/>
                </a:solidFill>
                <a:effectLst/>
                <a:latin typeface="Calibri" panose="020F0502020204030204" pitchFamily="34" charset="0"/>
              </a:rPr>
              <a:t>ALyC</a:t>
            </a:r>
            <a:r>
              <a:rPr lang="es-AR" sz="1800" i="0" dirty="0">
                <a:solidFill>
                  <a:srgbClr val="000000"/>
                </a:solidFill>
                <a:effectLst/>
                <a:latin typeface="Calibri" panose="020F0502020204030204" pitchFamily="34" charset="0"/>
              </a:rPr>
              <a:t>), se</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utilizará una cuenta corriente de éste, la cual se encuentra exenta del impuesto a los débitos y</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créditos (inc. a, art 10, </a:t>
            </a:r>
            <a:r>
              <a:rPr lang="es-AR" sz="1800" i="0" dirty="0" err="1">
                <a:solidFill>
                  <a:srgbClr val="000000"/>
                </a:solidFill>
                <a:effectLst/>
                <a:latin typeface="Calibri" panose="020F0502020204030204" pitchFamily="34" charset="0"/>
              </a:rPr>
              <a:t>Dec</a:t>
            </a:r>
            <a:r>
              <a:rPr lang="es-AR" sz="1800" i="0" dirty="0">
                <a:solidFill>
                  <a:srgbClr val="000000"/>
                </a:solidFill>
                <a:effectLst/>
                <a:latin typeface="Calibri" panose="020F0502020204030204" pitchFamily="34" charset="0"/>
              </a:rPr>
              <a:t>. 380/01). En el caso del cedente, en tanto los fondos producto de la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cesión se mantengan en su cuenta “comitente” en el </a:t>
            </a:r>
            <a:r>
              <a:rPr lang="es-AR" sz="1800" i="0" dirty="0" err="1">
                <a:solidFill>
                  <a:srgbClr val="000000"/>
                </a:solidFill>
                <a:effectLst/>
                <a:latin typeface="Calibri" panose="020F0502020204030204" pitchFamily="34" charset="0"/>
              </a:rPr>
              <a:t>ALyC</a:t>
            </a:r>
            <a:r>
              <a:rPr lang="es-AR" sz="1800" i="0" dirty="0">
                <a:solidFill>
                  <a:srgbClr val="000000"/>
                </a:solidFill>
                <a:effectLst/>
                <a:latin typeface="Calibri" panose="020F0502020204030204" pitchFamily="34" charset="0"/>
              </a:rPr>
              <a:t> no se verificará la incidencia del</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impuesto; sin embargo, si los fondos son transferidos a una cuenta corriente de su titularidad,</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quedarán alcanzados. Respecto al cesionario (adquirente de la FCE), el débito en su cuenta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corriente a los efectos de transferir los fondos al </a:t>
            </a:r>
            <a:r>
              <a:rPr lang="es-AR" sz="1800" i="0" dirty="0" err="1">
                <a:solidFill>
                  <a:srgbClr val="000000"/>
                </a:solidFill>
                <a:effectLst/>
                <a:latin typeface="Calibri" panose="020F0502020204030204" pitchFamily="34" charset="0"/>
              </a:rPr>
              <a:t>ALyC</a:t>
            </a:r>
            <a:r>
              <a:rPr lang="es-AR" sz="1800" i="0" dirty="0">
                <a:solidFill>
                  <a:srgbClr val="000000"/>
                </a:solidFill>
                <a:effectLst/>
                <a:latin typeface="Calibri" panose="020F0502020204030204" pitchFamily="34" charset="0"/>
              </a:rPr>
              <a:t> para la compra, se encuentran</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sometidos al impuesto y, de igual modo, cuando reciba en su cuenta corriente los fondos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correspondientes a la cobranza de la FCE, el crédito también quedará alcanzado.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En cuanto a la negociación por medio de plataformas, donde el cesionario es una entidad</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financiera regida por la ley 21.526, este tipo de operación no está alcanzada por el impuesto ya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que está dentro de la actividad específica de dichas instituciones, la cual está al margen del</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tributo. El respectivo crédito en la cuenta corriente del cedente está alcanzado.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Si el cesionario califica como un “proveedor no financiero de crédito”, los movimientos que se</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registren en sus cuentas corrientes con motivo de la operatoria (adelanto de los fondos al</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cedente y cobranza de la FCE) quedarán sometidos al impuesto, a la alícuota que corresponda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según su caracterización frente al gravamen. El respectivo crédito en la cuenta corriente del</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cedente está alcanzado.</a:t>
            </a:r>
            <a:br>
              <a:rPr lang="es-AR" sz="1800" i="0" dirty="0">
                <a:solidFill>
                  <a:srgbClr val="000000"/>
                </a:solidFill>
                <a:effectLst/>
                <a:latin typeface="Calibri" panose="020F0502020204030204" pitchFamily="34" charset="0"/>
              </a:rPr>
            </a:br>
            <a:br>
              <a:rPr lang="es-AR" sz="1800" i="0" dirty="0">
                <a:solidFill>
                  <a:srgbClr val="000000"/>
                </a:solidFill>
                <a:effectLst/>
                <a:latin typeface="Calibri" panose="020F0502020204030204" pitchFamily="34" charset="0"/>
              </a:rPr>
            </a:br>
            <a:endParaRPr lang="es-AR" dirty="0"/>
          </a:p>
        </p:txBody>
      </p:sp>
    </p:spTree>
    <p:extLst>
      <p:ext uri="{BB962C8B-B14F-4D97-AF65-F5344CB8AC3E}">
        <p14:creationId xmlns:p14="http://schemas.microsoft.com/office/powerpoint/2010/main" val="1722956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622A0712-CE6F-23A3-8616-AE6574025F90}"/>
              </a:ext>
            </a:extLst>
          </p:cNvPr>
          <p:cNvSpPr>
            <a:spLocks noGrp="1"/>
          </p:cNvSpPr>
          <p:nvPr>
            <p:ph type="title"/>
          </p:nvPr>
        </p:nvSpPr>
        <p:spPr>
          <a:xfrm>
            <a:off x="996593" y="308226"/>
            <a:ext cx="10508019" cy="554804"/>
          </a:xfrm>
        </p:spPr>
        <p:txBody>
          <a:bodyPr>
            <a:normAutofit fontScale="90000"/>
          </a:bodyPr>
          <a:lstStyle/>
          <a:p>
            <a:r>
              <a:rPr lang="es-AR" dirty="0"/>
              <a:t>Casos Prácticos</a:t>
            </a:r>
          </a:p>
        </p:txBody>
      </p:sp>
      <p:sp>
        <p:nvSpPr>
          <p:cNvPr id="3" name="Marcador de contenido 2">
            <a:extLst>
              <a:ext uri="{FF2B5EF4-FFF2-40B4-BE49-F238E27FC236}">
                <a16:creationId xmlns:a16="http://schemas.microsoft.com/office/drawing/2014/main" id="{7B88B9AF-2098-0680-5A79-69244E863E5B}"/>
              </a:ext>
            </a:extLst>
          </p:cNvPr>
          <p:cNvSpPr>
            <a:spLocks noGrp="1"/>
          </p:cNvSpPr>
          <p:nvPr>
            <p:ph idx="1"/>
          </p:nvPr>
        </p:nvSpPr>
        <p:spPr>
          <a:xfrm>
            <a:off x="811658" y="863030"/>
            <a:ext cx="10692954" cy="5517222"/>
          </a:xfrm>
        </p:spPr>
        <p:txBody>
          <a:bodyPr>
            <a:normAutofit lnSpcReduction="10000"/>
          </a:bodyPr>
          <a:lstStyle/>
          <a:p>
            <a:r>
              <a:rPr lang="es-AR" sz="1800" i="0" dirty="0">
                <a:solidFill>
                  <a:srgbClr val="000000"/>
                </a:solidFill>
                <a:effectLst/>
                <a:latin typeface="Calibri" panose="020F0502020204030204" pitchFamily="34" charset="0"/>
              </a:rPr>
              <a:t>Cheques de pago diferido, e-</a:t>
            </a:r>
            <a:r>
              <a:rPr lang="es-AR" sz="1800" i="0" dirty="0" err="1">
                <a:solidFill>
                  <a:srgbClr val="000000"/>
                </a:solidFill>
                <a:effectLst/>
                <a:latin typeface="Calibri" panose="020F0502020204030204" pitchFamily="34" charset="0"/>
              </a:rPr>
              <a:t>cheq</a:t>
            </a:r>
            <a:r>
              <a:rPr lang="es-AR" sz="1800" i="0" dirty="0">
                <a:solidFill>
                  <a:srgbClr val="000000"/>
                </a:solidFill>
                <a:effectLst/>
                <a:latin typeface="Calibri" panose="020F0502020204030204" pitchFamily="34" charset="0"/>
              </a:rPr>
              <a:t> y pagarés negociados en mercados bursátiles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Resultan de aplicación las mismas consideraciones que las vertidas respecto de la negociación</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de FCE en mercados autorizados.</a:t>
            </a:r>
          </a:p>
          <a:p>
            <a:r>
              <a:rPr lang="es-AR" sz="1800" i="0" dirty="0">
                <a:solidFill>
                  <a:srgbClr val="000000"/>
                </a:solidFill>
                <a:effectLst/>
                <a:latin typeface="Calibri" panose="020F0502020204030204" pitchFamily="34" charset="0"/>
              </a:rPr>
              <a:t>Suscripción, enajenación y percepción de rentas y/o utilidades de Títulos Públicos y Privados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Las operaciones de suscripción, compra, venta y la percepción de intereses y/o rendimientos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tanto de Títulos Públicos como Privados que originen débitos y créditos en cuentas corrientes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(comunes y especiales) quedan alcanzados por el impuesto, excepto que su titularidad</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corresponda a una persona jurídica del exterior en cuyo caso, los débitos y créditos gozarán de</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exención (inciso s, art 10, </a:t>
            </a:r>
            <a:r>
              <a:rPr lang="es-AR" sz="1800" i="0" dirty="0" err="1">
                <a:solidFill>
                  <a:srgbClr val="000000"/>
                </a:solidFill>
                <a:effectLst/>
                <a:latin typeface="Calibri" panose="020F0502020204030204" pitchFamily="34" charset="0"/>
              </a:rPr>
              <a:t>Dec</a:t>
            </a:r>
            <a:r>
              <a:rPr lang="es-AR" sz="1800" i="0" dirty="0">
                <a:solidFill>
                  <a:srgbClr val="000000"/>
                </a:solidFill>
                <a:effectLst/>
                <a:latin typeface="Calibri" panose="020F0502020204030204" pitchFamily="34" charset="0"/>
              </a:rPr>
              <a:t> 380/01)</a:t>
            </a:r>
          </a:p>
          <a:p>
            <a:r>
              <a:rPr lang="es-AR" sz="1800" i="0" dirty="0">
                <a:solidFill>
                  <a:srgbClr val="000000"/>
                </a:solidFill>
                <a:effectLst/>
                <a:latin typeface="Calibri" panose="020F0502020204030204" pitchFamily="34" charset="0"/>
              </a:rPr>
              <a:t>Enajenación de inmuebles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Las operaciones de esa naturaleza canalizadas a través de cuentas corrientes (comunes y</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especiales) cuyos titulares sean residentes en el país, gozan de exención en el impuesto (inc.</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11 a continuación del artículo 10, decreto 380/01). En efecto, la dispensa alcanza a los débitos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y créditos en cuenta corriente aplicados u originados en las transferencias de dominio a título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oneroso de inmuebles, incluyendo asimismo a aquellos débitos y créditos generados por la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utilización de cheques cancelatorios o de pago financiero, aplicados u originados en tales</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operaciones.</a:t>
            </a:r>
            <a:br>
              <a:rPr lang="es-AR" sz="1800" i="0" dirty="0">
                <a:solidFill>
                  <a:srgbClr val="000000"/>
                </a:solidFill>
                <a:effectLst/>
                <a:latin typeface="Calibri" panose="020F0502020204030204" pitchFamily="34" charset="0"/>
              </a:rPr>
            </a:br>
            <a:br>
              <a:rPr lang="es-AR" sz="1800" i="0" dirty="0">
                <a:solidFill>
                  <a:srgbClr val="000000"/>
                </a:solidFill>
                <a:effectLst/>
                <a:latin typeface="Calibri" panose="020F0502020204030204" pitchFamily="34" charset="0"/>
              </a:rPr>
            </a:br>
            <a:endParaRPr lang="es-AR" dirty="0"/>
          </a:p>
        </p:txBody>
      </p:sp>
    </p:spTree>
    <p:extLst>
      <p:ext uri="{BB962C8B-B14F-4D97-AF65-F5344CB8AC3E}">
        <p14:creationId xmlns:p14="http://schemas.microsoft.com/office/powerpoint/2010/main" val="328270882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901075B-959E-AA88-40B2-533DA25BA015}"/>
              </a:ext>
            </a:extLst>
          </p:cNvPr>
          <p:cNvSpPr>
            <a:spLocks noGrp="1"/>
          </p:cNvSpPr>
          <p:nvPr>
            <p:ph type="title"/>
          </p:nvPr>
        </p:nvSpPr>
        <p:spPr>
          <a:xfrm>
            <a:off x="400693" y="297951"/>
            <a:ext cx="11103920" cy="513707"/>
          </a:xfrm>
        </p:spPr>
        <p:txBody>
          <a:bodyPr>
            <a:normAutofit fontScale="90000"/>
          </a:bodyPr>
          <a:lstStyle/>
          <a:p>
            <a:r>
              <a:rPr lang="es-AR" dirty="0"/>
              <a:t>Casos Prácticos</a:t>
            </a:r>
            <a:br>
              <a:rPr lang="es-AR" dirty="0"/>
            </a:br>
            <a:endParaRPr lang="es-AR" dirty="0"/>
          </a:p>
        </p:txBody>
      </p:sp>
      <p:sp>
        <p:nvSpPr>
          <p:cNvPr id="3" name="Marcador de contenido 2">
            <a:extLst>
              <a:ext uri="{FF2B5EF4-FFF2-40B4-BE49-F238E27FC236}">
                <a16:creationId xmlns:a16="http://schemas.microsoft.com/office/drawing/2014/main" id="{F059DA56-75E9-5EC4-0F7B-AA285AC824EA}"/>
              </a:ext>
            </a:extLst>
          </p:cNvPr>
          <p:cNvSpPr>
            <a:spLocks noGrp="1"/>
          </p:cNvSpPr>
          <p:nvPr>
            <p:ph idx="1"/>
          </p:nvPr>
        </p:nvSpPr>
        <p:spPr>
          <a:xfrm>
            <a:off x="791110" y="811658"/>
            <a:ext cx="10713502" cy="5099564"/>
          </a:xfrm>
        </p:spPr>
        <p:txBody>
          <a:bodyPr/>
          <a:lstStyle/>
          <a:p>
            <a:r>
              <a:rPr lang="es-AR" sz="1800" i="0" dirty="0">
                <a:solidFill>
                  <a:srgbClr val="000000"/>
                </a:solidFill>
                <a:effectLst/>
                <a:latin typeface="Calibri" panose="020F0502020204030204" pitchFamily="34" charset="0"/>
              </a:rPr>
              <a:t>OPERACIONES CONCERTADAS A TRAVES DE AGENTES BURSATILES</a:t>
            </a:r>
          </a:p>
          <a:p>
            <a:r>
              <a:rPr lang="es-AR" sz="1800" i="0" dirty="0">
                <a:solidFill>
                  <a:srgbClr val="000000"/>
                </a:solidFill>
                <a:effectLst/>
                <a:latin typeface="Calibri" panose="020F0502020204030204" pitchFamily="34" charset="0"/>
              </a:rPr>
              <a:t>En cuanto al inversor, los débitos y créditos en su cuenta corriente (común o especial) con</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destino o desde la cuenta corriente del agente bursátil, respectivamente, están alcanzados por</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el impuesto.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Cabe efectuar la salvedad que los débitos y créditos en cuentas corrientes originados en la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suscripción y rescate de Fondos Comunes de Inversión “abiertos” gozan de exención en el</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impuesto en tanto se cumplan ciertas condiciones (ver </a:t>
            </a:r>
            <a:r>
              <a:rPr lang="es-AR" sz="1800" i="0" dirty="0" err="1">
                <a:solidFill>
                  <a:srgbClr val="000000"/>
                </a:solidFill>
                <a:effectLst/>
                <a:latin typeface="Calibri" panose="020F0502020204030204" pitchFamily="34" charset="0"/>
              </a:rPr>
              <a:t>punto“Suscripción</a:t>
            </a:r>
            <a:r>
              <a:rPr lang="es-AR" sz="1800" i="0" dirty="0">
                <a:solidFill>
                  <a:srgbClr val="000000"/>
                </a:solidFill>
                <a:effectLst/>
                <a:latin typeface="Calibri" panose="020F0502020204030204" pitchFamily="34" charset="0"/>
              </a:rPr>
              <a:t> y rescate de</a:t>
            </a:r>
            <a:br>
              <a:rPr lang="es-AR" sz="1800" i="0" dirty="0">
                <a:solidFill>
                  <a:srgbClr val="000000"/>
                </a:solidFill>
                <a:effectLst/>
                <a:latin typeface="Calibri" panose="020F0502020204030204" pitchFamily="34" charset="0"/>
              </a:rPr>
            </a:br>
            <a:r>
              <a:rPr lang="es-AR" sz="1800" i="0" dirty="0" err="1">
                <a:solidFill>
                  <a:srgbClr val="000000"/>
                </a:solidFill>
                <a:effectLst/>
                <a:latin typeface="Calibri" panose="020F0502020204030204" pitchFamily="34" charset="0"/>
              </a:rPr>
              <a:t>cuotapartes</a:t>
            </a:r>
            <a:r>
              <a:rPr lang="es-AR" sz="1800" i="0" dirty="0">
                <a:solidFill>
                  <a:srgbClr val="000000"/>
                </a:solidFill>
                <a:effectLst/>
                <a:latin typeface="Calibri" panose="020F0502020204030204" pitchFamily="34" charset="0"/>
              </a:rPr>
              <a:t> de Fondos Comunes de Inversión”. Fondos Abiertos)</a:t>
            </a:r>
            <a:br>
              <a:rPr lang="es-AR" sz="1800" i="0" dirty="0">
                <a:solidFill>
                  <a:srgbClr val="000000"/>
                </a:solidFill>
                <a:effectLst/>
                <a:latin typeface="Calibri" panose="020F0502020204030204" pitchFamily="34" charset="0"/>
              </a:rPr>
            </a:br>
            <a:endParaRPr lang="es-AR" sz="1800" i="0" dirty="0">
              <a:solidFill>
                <a:srgbClr val="000000"/>
              </a:solidFill>
              <a:effectLst/>
              <a:latin typeface="Calibri" panose="020F0502020204030204" pitchFamily="34" charset="0"/>
            </a:endParaRPr>
          </a:p>
          <a:p>
            <a:r>
              <a:rPr lang="es-AR" sz="1800" i="0" dirty="0">
                <a:solidFill>
                  <a:srgbClr val="000000"/>
                </a:solidFill>
                <a:effectLst/>
                <a:latin typeface="Calibri" panose="020F0502020204030204" pitchFamily="34" charset="0"/>
              </a:rPr>
              <a:t>OPERACIONES FINANCIERAS REALIZADAS EN EL EXTERIOR</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los débitos y créditos en cuentas corrientes del país hacia o desde el</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exterior, cualquiera sea el concepto u origen de las respectivas transferencias, utilizando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cuentas bancarias abiertas en el exterior a nombre del mismo titular, no gozan de la exención</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señalada y, por lo tanto, quedan sometidos al impuesto.</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Sin embargo, si los movimientos de fondos aludidos se llevan a cabo utilizando cuentas de Caja</a:t>
            </a:r>
            <a:br>
              <a:rPr lang="es-AR" sz="1800" i="0" dirty="0">
                <a:solidFill>
                  <a:srgbClr val="000000"/>
                </a:solidFill>
                <a:effectLst/>
                <a:latin typeface="Calibri" panose="020F0502020204030204" pitchFamily="34" charset="0"/>
              </a:rPr>
            </a:br>
            <a:r>
              <a:rPr lang="es-AR" sz="1800" i="0" dirty="0">
                <a:solidFill>
                  <a:srgbClr val="000000"/>
                </a:solidFill>
                <a:effectLst/>
                <a:latin typeface="Calibri" panose="020F0502020204030204" pitchFamily="34" charset="0"/>
              </a:rPr>
              <a:t>de Ahorros abiertas en el país, los mismos estarán exentos (inc. u, art. 10, </a:t>
            </a:r>
            <a:r>
              <a:rPr lang="es-AR" sz="1800" i="0" dirty="0" err="1">
                <a:solidFill>
                  <a:srgbClr val="000000"/>
                </a:solidFill>
                <a:effectLst/>
                <a:latin typeface="Calibri" panose="020F0502020204030204" pitchFamily="34" charset="0"/>
              </a:rPr>
              <a:t>Dec</a:t>
            </a:r>
            <a:r>
              <a:rPr lang="es-AR" sz="1800" i="0" dirty="0">
                <a:solidFill>
                  <a:srgbClr val="000000"/>
                </a:solidFill>
                <a:effectLst/>
                <a:latin typeface="Calibri" panose="020F0502020204030204" pitchFamily="34" charset="0"/>
              </a:rPr>
              <a:t>. 380/01)</a:t>
            </a:r>
            <a:br>
              <a:rPr lang="es-AR" sz="1800" i="0" dirty="0">
                <a:solidFill>
                  <a:srgbClr val="000000"/>
                </a:solidFill>
                <a:effectLst/>
                <a:latin typeface="Calibri" panose="020F0502020204030204" pitchFamily="34" charset="0"/>
              </a:rPr>
            </a:br>
            <a:endParaRPr lang="es-AR" dirty="0"/>
          </a:p>
        </p:txBody>
      </p:sp>
    </p:spTree>
    <p:extLst>
      <p:ext uri="{BB962C8B-B14F-4D97-AF65-F5344CB8AC3E}">
        <p14:creationId xmlns:p14="http://schemas.microsoft.com/office/powerpoint/2010/main" val="347969582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98C8B952-1AE5-0664-E9D8-B4F1C01C0A7E}"/>
              </a:ext>
            </a:extLst>
          </p:cNvPr>
          <p:cNvSpPr>
            <a:spLocks noGrp="1"/>
          </p:cNvSpPr>
          <p:nvPr>
            <p:ph type="title"/>
          </p:nvPr>
        </p:nvSpPr>
        <p:spPr>
          <a:xfrm>
            <a:off x="2592925" y="624110"/>
            <a:ext cx="8911687" cy="495773"/>
          </a:xfrm>
        </p:spPr>
        <p:txBody>
          <a:bodyPr>
            <a:normAutofit fontScale="90000"/>
          </a:bodyPr>
          <a:lstStyle/>
          <a:p>
            <a:r>
              <a:rPr lang="es-AR" dirty="0"/>
              <a:t>Casos Prácticos</a:t>
            </a:r>
          </a:p>
        </p:txBody>
      </p:sp>
      <p:sp>
        <p:nvSpPr>
          <p:cNvPr id="3" name="Marcador de contenido 2">
            <a:extLst>
              <a:ext uri="{FF2B5EF4-FFF2-40B4-BE49-F238E27FC236}">
                <a16:creationId xmlns:a16="http://schemas.microsoft.com/office/drawing/2014/main" id="{C16B955B-D249-E1B6-B233-7D0E566D6D6B}"/>
              </a:ext>
            </a:extLst>
          </p:cNvPr>
          <p:cNvSpPr>
            <a:spLocks noGrp="1"/>
          </p:cNvSpPr>
          <p:nvPr>
            <p:ph idx="1"/>
          </p:nvPr>
        </p:nvSpPr>
        <p:spPr>
          <a:xfrm>
            <a:off x="996593" y="1119883"/>
            <a:ext cx="10508019" cy="5280917"/>
          </a:xfrm>
        </p:spPr>
        <p:txBody>
          <a:bodyPr/>
          <a:lstStyle/>
          <a:p>
            <a:pPr algn="l"/>
            <a:r>
              <a:rPr lang="es-AR" b="1" i="0" u="none" strike="noStrike" dirty="0">
                <a:solidFill>
                  <a:srgbClr val="000000"/>
                </a:solidFill>
                <a:effectLst/>
                <a:latin typeface="Proxima Nova"/>
              </a:rPr>
              <a:t>¿Cuándo te aplicamos el impuesto en Mercado Pago?</a:t>
            </a:r>
            <a:r>
              <a:rPr lang="es-AR" b="0" i="0" u="none" strike="noStrike" dirty="0">
                <a:solidFill>
                  <a:srgbClr val="000000"/>
                </a:solidFill>
                <a:effectLst/>
                <a:latin typeface="Proxima Nova"/>
              </a:rPr>
              <a:t> </a:t>
            </a:r>
          </a:p>
          <a:p>
            <a:pPr algn="l"/>
            <a:r>
              <a:rPr lang="es-AR" b="0" i="0" u="none" strike="noStrike" dirty="0">
                <a:solidFill>
                  <a:srgbClr val="000000"/>
                </a:solidFill>
                <a:effectLst/>
                <a:latin typeface="Proxima Nova"/>
              </a:rPr>
              <a:t>Si </a:t>
            </a:r>
            <a:r>
              <a:rPr lang="es-AR" b="0" i="0" u="none" strike="noStrike" dirty="0" err="1">
                <a:solidFill>
                  <a:srgbClr val="000000"/>
                </a:solidFill>
                <a:effectLst/>
                <a:latin typeface="Proxima Nova"/>
              </a:rPr>
              <a:t>sos</a:t>
            </a:r>
            <a:r>
              <a:rPr lang="es-AR" b="0" i="0" u="none" strike="noStrike" dirty="0">
                <a:solidFill>
                  <a:srgbClr val="000000"/>
                </a:solidFill>
                <a:effectLst/>
                <a:latin typeface="Proxima Nova"/>
              </a:rPr>
              <a:t> una persona jurídica y </a:t>
            </a:r>
            <a:r>
              <a:rPr lang="es-AR" b="0" i="0" u="none" strike="noStrike" dirty="0" err="1">
                <a:solidFill>
                  <a:srgbClr val="000000"/>
                </a:solidFill>
                <a:effectLst/>
                <a:latin typeface="Proxima Nova"/>
              </a:rPr>
              <a:t>tenés</a:t>
            </a:r>
            <a:r>
              <a:rPr lang="es-AR" b="0" i="0" u="none" strike="noStrike" dirty="0">
                <a:solidFill>
                  <a:srgbClr val="000000"/>
                </a:solidFill>
                <a:effectLst/>
                <a:latin typeface="Proxima Nova"/>
              </a:rPr>
              <a:t> cuenta de Mercado Pago, te aplicaremos el impuesto en las siguientes transacciones:</a:t>
            </a:r>
          </a:p>
          <a:p>
            <a:pPr algn="l">
              <a:buFont typeface="Arial" panose="020B0604020202020204" pitchFamily="34" charset="0"/>
              <a:buChar char="•"/>
            </a:pPr>
            <a:r>
              <a:rPr lang="es-AR" b="0" i="0" u="none" strike="noStrike" dirty="0">
                <a:solidFill>
                  <a:srgbClr val="000000"/>
                </a:solidFill>
                <a:effectLst/>
                <a:latin typeface="Proxima Nova"/>
              </a:rPr>
              <a:t>Ventas y cobros: con cualquier herramienta y medio de pago</a:t>
            </a:r>
          </a:p>
          <a:p>
            <a:pPr algn="l">
              <a:buFont typeface="Arial" panose="020B0604020202020204" pitchFamily="34" charset="0"/>
              <a:buChar char="•"/>
            </a:pPr>
            <a:r>
              <a:rPr lang="es-AR" b="0" i="0" u="none" strike="noStrike" dirty="0">
                <a:solidFill>
                  <a:srgbClr val="000000"/>
                </a:solidFill>
                <a:effectLst/>
                <a:latin typeface="Proxima Nova"/>
              </a:rPr>
              <a:t>Compras, pagos y envío de dinero a terceros: con dinero en cuenta</a:t>
            </a:r>
          </a:p>
          <a:p>
            <a:pPr algn="l">
              <a:buFont typeface="Arial" panose="020B0604020202020204" pitchFamily="34" charset="0"/>
              <a:buChar char="•"/>
            </a:pPr>
            <a:r>
              <a:rPr lang="es-AR" b="0" i="0" u="none" strike="noStrike" dirty="0">
                <a:solidFill>
                  <a:srgbClr val="000000"/>
                </a:solidFill>
                <a:effectLst/>
                <a:latin typeface="Proxima Nova"/>
              </a:rPr>
              <a:t>Recepción e ingreso de dinero: con cualquier medio de pago</a:t>
            </a:r>
          </a:p>
          <a:p>
            <a:pPr algn="l">
              <a:buFont typeface="Arial" panose="020B0604020202020204" pitchFamily="34" charset="0"/>
              <a:buChar char="•"/>
            </a:pPr>
            <a:r>
              <a:rPr lang="es-AR" b="0" i="0" u="none" strike="noStrike" dirty="0">
                <a:solidFill>
                  <a:srgbClr val="000000"/>
                </a:solidFill>
                <a:effectLst/>
                <a:latin typeface="Proxima Nova"/>
              </a:rPr>
              <a:t>Retiros de dinero en efectivo</a:t>
            </a:r>
          </a:p>
          <a:p>
            <a:pPr algn="l"/>
            <a:r>
              <a:rPr lang="es-AR" b="0" i="0" u="none" strike="noStrike" dirty="0">
                <a:solidFill>
                  <a:srgbClr val="000000"/>
                </a:solidFill>
                <a:effectLst/>
                <a:latin typeface="Proxima Nova"/>
              </a:rPr>
              <a:t>Cuando pagues con tarjeta de crédito o débito, el impuesto no lo aplicará Mercado Pago, sino el banco emisor.</a:t>
            </a:r>
          </a:p>
          <a:p>
            <a:pPr algn="l"/>
            <a:r>
              <a:rPr lang="es-AR" b="1" i="0" u="none" strike="noStrike" dirty="0">
                <a:solidFill>
                  <a:srgbClr val="000000"/>
                </a:solidFill>
                <a:effectLst/>
                <a:latin typeface="Proxima Nova"/>
              </a:rPr>
              <a:t>No son alcanzadas por el impuesto las transferencias de dinero entre cuentas bancarias o virtuales que pertenezcan a la misma persona jurídica</a:t>
            </a:r>
            <a:r>
              <a:rPr lang="es-AR" b="0" i="0" u="none" strike="noStrike" dirty="0">
                <a:solidFill>
                  <a:srgbClr val="000000"/>
                </a:solidFill>
                <a:effectLst/>
                <a:latin typeface="Proxima Nova"/>
              </a:rPr>
              <a:t>.</a:t>
            </a:r>
          </a:p>
          <a:p>
            <a:pPr algn="l"/>
            <a:r>
              <a:rPr lang="es-AR" b="0" i="0" u="none" strike="noStrike" dirty="0">
                <a:solidFill>
                  <a:srgbClr val="000000"/>
                </a:solidFill>
                <a:effectLst/>
                <a:latin typeface="Proxima Nova"/>
              </a:rPr>
              <a:t>Si </a:t>
            </a:r>
            <a:r>
              <a:rPr lang="es-AR" b="0" i="0" u="none" strike="noStrike" dirty="0" err="1">
                <a:solidFill>
                  <a:srgbClr val="000000"/>
                </a:solidFill>
                <a:effectLst/>
                <a:latin typeface="Proxima Nova"/>
              </a:rPr>
              <a:t>tenés</a:t>
            </a:r>
            <a:r>
              <a:rPr lang="es-AR" b="0" i="0" u="none" strike="noStrike" dirty="0">
                <a:solidFill>
                  <a:srgbClr val="000000"/>
                </a:solidFill>
                <a:effectLst/>
                <a:latin typeface="Proxima Nova"/>
              </a:rPr>
              <a:t> beneficios fiscales en el impuesto en cuentas bancarias, tendrás que hacer un trámite en AFIP para que estos beneficios alcancen a tus cuentas de Mercado Pago.</a:t>
            </a:r>
          </a:p>
          <a:p>
            <a:endParaRPr lang="es-AR" dirty="0"/>
          </a:p>
        </p:txBody>
      </p:sp>
    </p:spTree>
    <p:extLst>
      <p:ext uri="{BB962C8B-B14F-4D97-AF65-F5344CB8AC3E}">
        <p14:creationId xmlns:p14="http://schemas.microsoft.com/office/powerpoint/2010/main" val="272017431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9C07DF70-2D2C-E666-5285-A1AF9E17FABA}"/>
              </a:ext>
            </a:extLst>
          </p:cNvPr>
          <p:cNvSpPr>
            <a:spLocks noGrp="1"/>
          </p:cNvSpPr>
          <p:nvPr>
            <p:ph type="title"/>
          </p:nvPr>
        </p:nvSpPr>
        <p:spPr>
          <a:xfrm>
            <a:off x="2592925" y="624110"/>
            <a:ext cx="8911687" cy="670434"/>
          </a:xfrm>
        </p:spPr>
        <p:txBody>
          <a:bodyPr/>
          <a:lstStyle/>
          <a:p>
            <a:r>
              <a:rPr lang="es-AR" dirty="0"/>
              <a:t>Mercado Pago</a:t>
            </a:r>
          </a:p>
        </p:txBody>
      </p:sp>
      <p:pic>
        <p:nvPicPr>
          <p:cNvPr id="1026" name="Picture 2">
            <a:extLst>
              <a:ext uri="{FF2B5EF4-FFF2-40B4-BE49-F238E27FC236}">
                <a16:creationId xmlns:a16="http://schemas.microsoft.com/office/drawing/2014/main" id="{6AE4A594-C725-0840-C9D3-76171A39D44C}"/>
              </a:ext>
            </a:extLst>
          </p:cNvPr>
          <p:cNvPicPr>
            <a:picLocks noGrp="1" noChangeAspect="1" noChangeArrowheads="1"/>
          </p:cNvPicPr>
          <p:nvPr>
            <p:ph idx="1"/>
          </p:nvPr>
        </p:nvPicPr>
        <p:blipFill>
          <a:blip r:embed="rId2">
            <a:extLst>
              <a:ext uri="{28A0092B-C50C-407E-A947-70E740481C1C}">
                <a14:useLocalDpi xmlns:a14="http://schemas.microsoft.com/office/drawing/2010/main" val="0"/>
              </a:ext>
            </a:extLst>
          </a:blip>
          <a:srcRect/>
          <a:stretch>
            <a:fillRect/>
          </a:stretch>
        </p:blipFill>
        <p:spPr bwMode="auto">
          <a:xfrm>
            <a:off x="2291137" y="2133600"/>
            <a:ext cx="7748602" cy="377825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161264188"/>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F38C2EF-8E87-9D9E-4E4B-1A8B4400E9A0}"/>
              </a:ext>
            </a:extLst>
          </p:cNvPr>
          <p:cNvSpPr>
            <a:spLocks noGrp="1"/>
          </p:cNvSpPr>
          <p:nvPr>
            <p:ph type="title"/>
          </p:nvPr>
        </p:nvSpPr>
        <p:spPr>
          <a:xfrm>
            <a:off x="924675" y="624110"/>
            <a:ext cx="10579938" cy="495773"/>
          </a:xfrm>
        </p:spPr>
        <p:txBody>
          <a:bodyPr>
            <a:normAutofit fontScale="90000"/>
          </a:bodyPr>
          <a:lstStyle/>
          <a:p>
            <a:r>
              <a:rPr lang="es-ES" sz="2700" dirty="0">
                <a:effectLst/>
                <a:latin typeface="Times New Roman" panose="02020603050405020304" pitchFamily="18" charset="0"/>
                <a:ea typeface="Times New Roman" panose="02020603050405020304" pitchFamily="18" charset="0"/>
              </a:rPr>
              <a:t>SITUACIONES PARTICULARES SU TRATAMIENTO - </a:t>
            </a:r>
            <a:r>
              <a:rPr lang="es-ES" sz="1800" dirty="0">
                <a:effectLst/>
                <a:latin typeface="Times New Roman" panose="02020603050405020304" pitchFamily="18" charset="0"/>
                <a:ea typeface="Times New Roman" panose="02020603050405020304" pitchFamily="18" charset="0"/>
              </a:rPr>
              <a:t>RG 2111 - ANEXO X</a:t>
            </a:r>
            <a:br>
              <a:rPr lang="es-AR" sz="1800" dirty="0">
                <a:effectLst/>
                <a:latin typeface="Times New Roman" panose="02020603050405020304" pitchFamily="18" charset="0"/>
                <a:ea typeface="Times New Roman" panose="02020603050405020304" pitchFamily="18" charset="0"/>
              </a:rPr>
            </a:br>
            <a:br>
              <a:rPr lang="es-AR" sz="3600" dirty="0">
                <a:effectLst/>
                <a:latin typeface="Times New Roman" panose="02020603050405020304" pitchFamily="18" charset="0"/>
                <a:ea typeface="Times New Roman" panose="02020603050405020304" pitchFamily="18" charset="0"/>
              </a:rPr>
            </a:br>
            <a:endParaRPr lang="es-AR" dirty="0"/>
          </a:p>
        </p:txBody>
      </p:sp>
      <p:sp>
        <p:nvSpPr>
          <p:cNvPr id="3" name="Marcador de contenido 2">
            <a:extLst>
              <a:ext uri="{FF2B5EF4-FFF2-40B4-BE49-F238E27FC236}">
                <a16:creationId xmlns:a16="http://schemas.microsoft.com/office/drawing/2014/main" id="{032CE8D4-F0D4-166E-34D1-8BFA660F1BF0}"/>
              </a:ext>
            </a:extLst>
          </p:cNvPr>
          <p:cNvSpPr>
            <a:spLocks noGrp="1"/>
          </p:cNvSpPr>
          <p:nvPr>
            <p:ph idx="1"/>
          </p:nvPr>
        </p:nvSpPr>
        <p:spPr>
          <a:xfrm>
            <a:off x="924674" y="1119883"/>
            <a:ext cx="10579938" cy="5291191"/>
          </a:xfrm>
        </p:spPr>
        <p:txBody>
          <a:bodyPr>
            <a:normAutofit/>
          </a:bodyPr>
          <a:lstStyle/>
          <a:p>
            <a:r>
              <a:rPr lang="es-ES" sz="1800" dirty="0">
                <a:effectLst/>
                <a:latin typeface="Times New Roman" panose="02020603050405020304" pitchFamily="18" charset="0"/>
                <a:ea typeface="Times New Roman" panose="02020603050405020304" pitchFamily="18" charset="0"/>
              </a:rPr>
              <a:t>A - OPERACIONES Y MOVIMIENTOS ALCANZADOS.</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 La gestión de cobranza realizada por entidad financiera, que origina la acreditación por depósito de cheques de terceros en caja de ahorro -alícuota aplicable del DOCE POR MIL (12‰)-.</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B - OPERACIONES Y MOVIMIENTOS NO ALCANZADOS</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 Los débitos en caja de ahorro destinados, entre otros, a pagos de servicios públicos o privados, tales como luz, gas, teléfono, cuotas de colegios, tarjetas de crédito, primas de seguros, etc., y otras erogaciones de características similares, entendiéndose por estas últimas, aquellas que corresponden a gastos que se efectúen para uso o consumo particular.</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C - OPERACIONES EXENTAS</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 Los débitos y créditos en caja de ahorro, en tanto no se efectúen en el marco de un sistema de pagos organizado, en sustitución del uso de cuenta corriente.</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574427290"/>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9580488A-7B0B-B8A5-F47C-FC6E418510F3}"/>
              </a:ext>
            </a:extLst>
          </p:cNvPr>
          <p:cNvSpPr>
            <a:spLocks noGrp="1"/>
          </p:cNvSpPr>
          <p:nvPr>
            <p:ph type="title"/>
          </p:nvPr>
        </p:nvSpPr>
        <p:spPr>
          <a:xfrm>
            <a:off x="852755" y="256854"/>
            <a:ext cx="10651857" cy="1982912"/>
          </a:xfrm>
        </p:spPr>
        <p:txBody>
          <a:bodyPr>
            <a:normAutofit fontScale="90000"/>
          </a:bodyPr>
          <a:lstStyle/>
          <a:p>
            <a:r>
              <a:rPr lang="es-AR" dirty="0">
                <a:solidFill>
                  <a:srgbClr val="212529"/>
                </a:solidFill>
                <a:highlight>
                  <a:srgbClr val="FFFFFF"/>
                </a:highlight>
                <a:latin typeface="mark pro"/>
              </a:rPr>
              <a:t>M</a:t>
            </a:r>
            <a:r>
              <a:rPr lang="es-AR" b="0" i="0" dirty="0">
                <a:solidFill>
                  <a:srgbClr val="212529"/>
                </a:solidFill>
                <a:effectLst/>
                <a:highlight>
                  <a:srgbClr val="FFFFFF"/>
                </a:highlight>
                <a:latin typeface="mark pro"/>
              </a:rPr>
              <a:t>edios digitales de pago a través de las llamadas “cuentas de pago” ‒administradas por proveedores de servicios de pago (PSP) y reguladas por la Comunicación “A” 6885 del Banco Central de Argentina (BCRA) – 2017 – Billeteras </a:t>
            </a:r>
            <a:r>
              <a:rPr lang="es-AR" b="0" i="0" dirty="0" err="1">
                <a:solidFill>
                  <a:srgbClr val="212529"/>
                </a:solidFill>
                <a:effectLst/>
                <a:highlight>
                  <a:srgbClr val="FFFFFF"/>
                </a:highlight>
                <a:latin typeface="mark pro"/>
              </a:rPr>
              <a:t>Electronicas</a:t>
            </a:r>
            <a:endParaRPr lang="es-AR" dirty="0"/>
          </a:p>
        </p:txBody>
      </p:sp>
      <p:sp>
        <p:nvSpPr>
          <p:cNvPr id="3" name="Marcador de contenido 2">
            <a:extLst>
              <a:ext uri="{FF2B5EF4-FFF2-40B4-BE49-F238E27FC236}">
                <a16:creationId xmlns:a16="http://schemas.microsoft.com/office/drawing/2014/main" id="{CF81FC40-70C9-3AA2-13B0-C4D8B6146D47}"/>
              </a:ext>
            </a:extLst>
          </p:cNvPr>
          <p:cNvSpPr>
            <a:spLocks noGrp="1"/>
          </p:cNvSpPr>
          <p:nvPr>
            <p:ph idx="1"/>
          </p:nvPr>
        </p:nvSpPr>
        <p:spPr>
          <a:xfrm>
            <a:off x="1089061" y="2517169"/>
            <a:ext cx="10415551" cy="3928310"/>
          </a:xfrm>
        </p:spPr>
        <p:txBody>
          <a:bodyPr/>
          <a:lstStyle/>
          <a:p>
            <a:pPr algn="just">
              <a:spcAft>
                <a:spcPts val="800"/>
              </a:spcAft>
            </a:pPr>
            <a:r>
              <a:rPr lang="es-AR" b="1" dirty="0">
                <a:solidFill>
                  <a:srgbClr val="212529"/>
                </a:solidFill>
                <a:highlight>
                  <a:srgbClr val="FFFFFF"/>
                </a:highlight>
                <a:latin typeface="mark pro"/>
              </a:rPr>
              <a:t>E</a:t>
            </a:r>
            <a:r>
              <a:rPr lang="es-AR" b="1" i="0" dirty="0">
                <a:solidFill>
                  <a:srgbClr val="212529"/>
                </a:solidFill>
                <a:effectLst/>
                <a:highlight>
                  <a:srgbClr val="FFFFFF"/>
                </a:highlight>
                <a:latin typeface="mark pro"/>
              </a:rPr>
              <a:t>l tratamiento impositivo de las cuentas de pago será el siguiente:</a:t>
            </a:r>
            <a:r>
              <a:rPr lang="es-AR" b="0" i="0" dirty="0">
                <a:solidFill>
                  <a:srgbClr val="212529"/>
                </a:solidFill>
                <a:effectLst/>
                <a:highlight>
                  <a:srgbClr val="FFFFFF"/>
                </a:highlight>
                <a:latin typeface="mark pro"/>
              </a:rPr>
              <a:t> </a:t>
            </a:r>
          </a:p>
          <a:p>
            <a:pPr algn="just">
              <a:buFont typeface="+mj-lt"/>
              <a:buAutoNum type="arabicPeriod"/>
            </a:pPr>
            <a:r>
              <a:rPr lang="es-AR" b="0" i="0" dirty="0">
                <a:solidFill>
                  <a:srgbClr val="212529"/>
                </a:solidFill>
                <a:effectLst/>
                <a:highlight>
                  <a:srgbClr val="FFFFFF"/>
                </a:highlight>
                <a:latin typeface="mark pro"/>
              </a:rPr>
              <a:t>Los movimientos de fondos hechos por </a:t>
            </a:r>
            <a:r>
              <a:rPr lang="es-AR" b="1" i="0" dirty="0">
                <a:solidFill>
                  <a:srgbClr val="212529"/>
                </a:solidFill>
                <a:effectLst/>
                <a:highlight>
                  <a:srgbClr val="FFFFFF"/>
                </a:highlight>
                <a:latin typeface="mark pro"/>
              </a:rPr>
              <a:t>personas humanas </a:t>
            </a:r>
            <a:r>
              <a:rPr lang="es-AR" b="0" i="0" dirty="0">
                <a:solidFill>
                  <a:srgbClr val="212529"/>
                </a:solidFill>
                <a:effectLst/>
                <a:highlight>
                  <a:srgbClr val="FFFFFF"/>
                </a:highlight>
                <a:latin typeface="mark pro"/>
              </a:rPr>
              <a:t>y </a:t>
            </a:r>
            <a:r>
              <a:rPr lang="es-AR" b="1" i="0" dirty="0">
                <a:solidFill>
                  <a:srgbClr val="212529"/>
                </a:solidFill>
                <a:effectLst/>
                <a:highlight>
                  <a:srgbClr val="FFFFFF"/>
                </a:highlight>
                <a:latin typeface="mark pro"/>
              </a:rPr>
              <a:t>micro y pequeñas empresas</a:t>
            </a:r>
            <a:r>
              <a:rPr lang="es-AR" b="0" i="0" dirty="0">
                <a:solidFill>
                  <a:srgbClr val="212529"/>
                </a:solidFill>
                <a:effectLst/>
                <a:highlight>
                  <a:srgbClr val="FFFFFF"/>
                </a:highlight>
                <a:latin typeface="mark pro"/>
              </a:rPr>
              <a:t> se encuentran exentos del impuesto.</a:t>
            </a:r>
          </a:p>
          <a:p>
            <a:pPr algn="just">
              <a:buFont typeface="+mj-lt"/>
              <a:buAutoNum type="arabicPeriod"/>
            </a:pPr>
            <a:r>
              <a:rPr lang="es-AR" b="0" i="0" dirty="0">
                <a:solidFill>
                  <a:srgbClr val="212529"/>
                </a:solidFill>
                <a:effectLst/>
                <a:highlight>
                  <a:srgbClr val="FFFFFF"/>
                </a:highlight>
                <a:latin typeface="mark pro"/>
              </a:rPr>
              <a:t>Los movimientos de fondos hechos por </a:t>
            </a:r>
            <a:r>
              <a:rPr lang="es-AR" b="1" i="0" dirty="0" err="1">
                <a:solidFill>
                  <a:srgbClr val="212529"/>
                </a:solidFill>
                <a:effectLst/>
                <a:highlight>
                  <a:srgbClr val="FFFFFF"/>
                </a:highlight>
                <a:latin typeface="mark pro"/>
              </a:rPr>
              <a:t>monotributistas</a:t>
            </a:r>
            <a:r>
              <a:rPr lang="es-AR" b="0" i="0" dirty="0">
                <a:solidFill>
                  <a:srgbClr val="212529"/>
                </a:solidFill>
                <a:effectLst/>
                <a:highlight>
                  <a:srgbClr val="FFFFFF"/>
                </a:highlight>
                <a:latin typeface="mark pro"/>
              </a:rPr>
              <a:t> también están </a:t>
            </a:r>
            <a:r>
              <a:rPr lang="es-AR" b="1" i="0" dirty="0">
                <a:solidFill>
                  <a:srgbClr val="212529"/>
                </a:solidFill>
                <a:effectLst/>
                <a:highlight>
                  <a:srgbClr val="FFFFFF"/>
                </a:highlight>
                <a:latin typeface="mark pro"/>
              </a:rPr>
              <a:t>exentos.</a:t>
            </a:r>
            <a:endParaRPr lang="es-AR" b="0" i="0" dirty="0">
              <a:solidFill>
                <a:srgbClr val="212529"/>
              </a:solidFill>
              <a:effectLst/>
              <a:highlight>
                <a:srgbClr val="FFFFFF"/>
              </a:highlight>
              <a:latin typeface="mark pro"/>
            </a:endParaRPr>
          </a:p>
          <a:p>
            <a:pPr algn="just">
              <a:buFont typeface="+mj-lt"/>
              <a:buAutoNum type="arabicPeriod"/>
            </a:pPr>
            <a:r>
              <a:rPr lang="es-AR" b="0" i="0" dirty="0">
                <a:solidFill>
                  <a:srgbClr val="212529"/>
                </a:solidFill>
                <a:effectLst/>
                <a:highlight>
                  <a:srgbClr val="FFFFFF"/>
                </a:highlight>
                <a:latin typeface="mark pro"/>
              </a:rPr>
              <a:t>Los movimientos de fondos hechos por </a:t>
            </a:r>
            <a:r>
              <a:rPr lang="es-AR" b="1" i="0" dirty="0">
                <a:solidFill>
                  <a:srgbClr val="212529"/>
                </a:solidFill>
                <a:effectLst/>
                <a:highlight>
                  <a:srgbClr val="FFFFFF"/>
                </a:highlight>
                <a:latin typeface="mark pro"/>
              </a:rPr>
              <a:t>personas jurídicas</a:t>
            </a:r>
            <a:r>
              <a:rPr lang="es-AR" b="0" i="0" dirty="0">
                <a:solidFill>
                  <a:srgbClr val="212529"/>
                </a:solidFill>
                <a:effectLst/>
                <a:highlight>
                  <a:srgbClr val="FFFFFF"/>
                </a:highlight>
                <a:latin typeface="mark pro"/>
              </a:rPr>
              <a:t> (que no califiquen como </a:t>
            </a:r>
            <a:r>
              <a:rPr lang="es-AR" b="1" i="0" dirty="0">
                <a:solidFill>
                  <a:srgbClr val="212529"/>
                </a:solidFill>
                <a:effectLst/>
                <a:highlight>
                  <a:srgbClr val="FFFFFF"/>
                </a:highlight>
                <a:latin typeface="mark pro"/>
              </a:rPr>
              <a:t>micro y pequeñas empresas</a:t>
            </a:r>
            <a:r>
              <a:rPr lang="es-AR" b="0" i="0" dirty="0">
                <a:solidFill>
                  <a:srgbClr val="212529"/>
                </a:solidFill>
                <a:effectLst/>
                <a:highlight>
                  <a:srgbClr val="FFFFFF"/>
                </a:highlight>
                <a:latin typeface="mark pro"/>
              </a:rPr>
              <a:t> o como </a:t>
            </a:r>
            <a:r>
              <a:rPr lang="es-AR" b="0" i="0" dirty="0" err="1">
                <a:solidFill>
                  <a:srgbClr val="212529"/>
                </a:solidFill>
                <a:effectLst/>
                <a:highlight>
                  <a:srgbClr val="FFFFFF"/>
                </a:highlight>
                <a:latin typeface="mark pro"/>
              </a:rPr>
              <a:t>monotributistas</a:t>
            </a:r>
            <a:r>
              <a:rPr lang="es-AR" b="0" i="0" dirty="0">
                <a:solidFill>
                  <a:srgbClr val="212529"/>
                </a:solidFill>
                <a:effectLst/>
                <a:highlight>
                  <a:srgbClr val="FFFFFF"/>
                </a:highlight>
                <a:latin typeface="mark pro"/>
              </a:rPr>
              <a:t>) se encuentran alcanzados por el impuesto, excepto para el caso de transferencias entre cuentas propias. </a:t>
            </a:r>
            <a:r>
              <a:rPr lang="es-AR" b="0" i="0" dirty="0" err="1">
                <a:solidFill>
                  <a:srgbClr val="212529"/>
                </a:solidFill>
                <a:effectLst/>
                <a:highlight>
                  <a:srgbClr val="FFFFFF"/>
                </a:highlight>
                <a:latin typeface="mark pro"/>
              </a:rPr>
              <a:t>Alicuota</a:t>
            </a:r>
            <a:r>
              <a:rPr lang="es-AR" b="0" i="0" dirty="0">
                <a:solidFill>
                  <a:srgbClr val="212529"/>
                </a:solidFill>
                <a:effectLst/>
                <a:highlight>
                  <a:srgbClr val="FFFFFF"/>
                </a:highlight>
                <a:latin typeface="mark pro"/>
              </a:rPr>
              <a:t> 6%o</a:t>
            </a:r>
          </a:p>
          <a:p>
            <a:pPr marL="457200" algn="just">
              <a:spcAft>
                <a:spcPts val="800"/>
              </a:spcAft>
              <a:buFont typeface="+mj-lt"/>
              <a:buAutoNum type="arabicPeriod"/>
            </a:pPr>
            <a:r>
              <a:rPr lang="es-AR" b="0" i="0" dirty="0">
                <a:solidFill>
                  <a:srgbClr val="212529"/>
                </a:solidFill>
                <a:effectLst/>
                <a:highlight>
                  <a:srgbClr val="FFFFFF"/>
                </a:highlight>
                <a:latin typeface="mark pro"/>
              </a:rPr>
              <a:t>Los PSP o las empresas dedicadas al servicio electrónico de pagos y/o cobranzas por cuenta y orden de terceros deben actuar como agentes de percepción del impuesto, si el mismo es aplicable.</a:t>
            </a:r>
          </a:p>
          <a:p>
            <a:endParaRPr lang="es-AR" dirty="0"/>
          </a:p>
        </p:txBody>
      </p:sp>
    </p:spTree>
    <p:extLst>
      <p:ext uri="{BB962C8B-B14F-4D97-AF65-F5344CB8AC3E}">
        <p14:creationId xmlns:p14="http://schemas.microsoft.com/office/powerpoint/2010/main" val="291899686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88B4C59C-5EBD-B812-2AC4-0AEDD8D11979}"/>
              </a:ext>
            </a:extLst>
          </p:cNvPr>
          <p:cNvSpPr>
            <a:spLocks noGrp="1"/>
          </p:cNvSpPr>
          <p:nvPr>
            <p:ph type="title"/>
          </p:nvPr>
        </p:nvSpPr>
        <p:spPr>
          <a:xfrm>
            <a:off x="2592925" y="624110"/>
            <a:ext cx="8911687" cy="557418"/>
          </a:xfrm>
        </p:spPr>
        <p:txBody>
          <a:bodyPr>
            <a:normAutofit/>
          </a:bodyPr>
          <a:lstStyle/>
          <a:p>
            <a:r>
              <a:rPr lang="es-AR" sz="2400" dirty="0"/>
              <a:t>ECHEQ – IMPUESTO AL DEBITO Y CREDITO</a:t>
            </a:r>
          </a:p>
        </p:txBody>
      </p:sp>
      <p:sp>
        <p:nvSpPr>
          <p:cNvPr id="3" name="Marcador de contenido 2">
            <a:extLst>
              <a:ext uri="{FF2B5EF4-FFF2-40B4-BE49-F238E27FC236}">
                <a16:creationId xmlns:a16="http://schemas.microsoft.com/office/drawing/2014/main" id="{C0EB9432-7636-AF77-D475-0176367181F2}"/>
              </a:ext>
            </a:extLst>
          </p:cNvPr>
          <p:cNvSpPr>
            <a:spLocks noGrp="1"/>
          </p:cNvSpPr>
          <p:nvPr>
            <p:ph idx="1"/>
          </p:nvPr>
        </p:nvSpPr>
        <p:spPr>
          <a:xfrm>
            <a:off x="2589212" y="1284270"/>
            <a:ext cx="8915400" cy="4626952"/>
          </a:xfrm>
        </p:spPr>
        <p:txBody>
          <a:bodyPr>
            <a:normAutofit fontScale="85000" lnSpcReduction="10000"/>
          </a:bodyPr>
          <a:lstStyle/>
          <a:p>
            <a:pPr marL="0" indent="0" algn="just" fontAlgn="t">
              <a:buNone/>
            </a:pPr>
            <a:endParaRPr lang="es-AR" b="0" i="0" dirty="0">
              <a:solidFill>
                <a:srgbClr val="56585A"/>
              </a:solidFill>
              <a:effectLst/>
              <a:highlight>
                <a:srgbClr val="F5F5F5"/>
              </a:highlight>
              <a:latin typeface="Roboto" panose="02000000000000000000" pitchFamily="2" charset="0"/>
            </a:endParaRPr>
          </a:p>
          <a:p>
            <a:pPr algn="just" fontAlgn="t"/>
            <a:r>
              <a:rPr lang="es-AR" b="0" i="0" dirty="0">
                <a:solidFill>
                  <a:srgbClr val="56585A"/>
                </a:solidFill>
                <a:effectLst/>
                <a:highlight>
                  <a:srgbClr val="F5F5F5"/>
                </a:highlight>
                <a:latin typeface="Roboto" panose="02000000000000000000" pitchFamily="2" charset="0"/>
              </a:rPr>
              <a:t>En términos generales, el “impuesto al cheque” establecido por la Ley 25.413 recae sobre los</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créditos y débitos —de cualquier naturaleza— efectuados en cuentas abiertas en las entidades</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comprendidas en la Ley de Entidades Financieras. Por lo tanto, el nacimiento del hecho imponible</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del mencionado tributo es independiente de las características intrínsecas del cheque, es decir, de</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su forma de emisión (electrónica o en soporte papel).</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De todos modos, hay una diferencia sustancial entre el ECHEQ y el cheque “en papel”. El primero</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no tiene límites de endoso, en cambio, los cheques emitidos en papel podrán contener hasta un</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endoso si es un cheque común y hasta dos endosos si es un cheque de pago diferido </a:t>
            </a:r>
            <a:r>
              <a:rPr lang="es-AR" b="0" i="0" u="none" strike="noStrike" dirty="0">
                <a:solidFill>
                  <a:srgbClr val="56585A"/>
                </a:solidFill>
                <a:effectLst/>
                <a:highlight>
                  <a:srgbClr val="F5F5F5"/>
                </a:highlight>
                <a:latin typeface="Roboto" panose="02000000000000000000" pitchFamily="2" charset="0"/>
                <a:hlinkClick r:id="rId2"/>
              </a:rPr>
              <a:t>(4)</a:t>
            </a:r>
            <a:r>
              <a:rPr lang="es-AR" b="0" i="0" dirty="0">
                <a:solidFill>
                  <a:srgbClr val="56585A"/>
                </a:solidFill>
                <a:effectLst/>
                <a:highlight>
                  <a:srgbClr val="F5F5F5"/>
                </a:highlight>
                <a:latin typeface="Roboto" panose="02000000000000000000" pitchFamily="2" charset="0"/>
              </a:rPr>
              <a:t> .</a:t>
            </a:r>
          </a:p>
          <a:p>
            <a:pPr algn="just" fontAlgn="t"/>
            <a:r>
              <a:rPr lang="es-AR" b="0" i="0" dirty="0">
                <a:solidFill>
                  <a:srgbClr val="56585A"/>
                </a:solidFill>
                <a:effectLst/>
                <a:highlight>
                  <a:srgbClr val="F5F5F5"/>
                </a:highlight>
                <a:latin typeface="Roboto" panose="02000000000000000000" pitchFamily="2" charset="0"/>
              </a:rPr>
              <a:t>La posibilidad de endosar, sin limitación alguna los </a:t>
            </a:r>
            <a:r>
              <a:rPr lang="es-AR" b="0" i="0" dirty="0" err="1">
                <a:solidFill>
                  <a:srgbClr val="56585A"/>
                </a:solidFill>
                <a:effectLst/>
                <a:highlight>
                  <a:srgbClr val="F5F5F5"/>
                </a:highlight>
                <a:latin typeface="Roboto" panose="02000000000000000000" pitchFamily="2" charset="0"/>
              </a:rPr>
              <a:t>ECHEQs</a:t>
            </a:r>
            <a:r>
              <a:rPr lang="es-AR" b="0" i="0" dirty="0">
                <a:solidFill>
                  <a:srgbClr val="56585A"/>
                </a:solidFill>
                <a:effectLst/>
                <a:highlight>
                  <a:srgbClr val="F5F5F5"/>
                </a:highlight>
                <a:latin typeface="Roboto" panose="02000000000000000000" pitchFamily="2" charset="0"/>
              </a:rPr>
              <a:t>, les permite a sus receptores</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entregarlos –“hacerlos circular”- evitándoles de ese modo tener que depositarlos en cuenta</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corriente bancaria y, por consiguiente, no sufrirán el impuesto sobre los créditos y débitos</a:t>
            </a:r>
            <a:br>
              <a:rPr lang="es-AR" b="0" i="0" dirty="0">
                <a:solidFill>
                  <a:srgbClr val="56585A"/>
                </a:solidFill>
                <a:effectLst/>
                <a:highlight>
                  <a:srgbClr val="F5F5F5"/>
                </a:highlight>
                <a:latin typeface="Roboto" panose="02000000000000000000" pitchFamily="2" charset="0"/>
              </a:rPr>
            </a:br>
            <a:r>
              <a:rPr lang="es-AR" b="0" i="0" dirty="0">
                <a:solidFill>
                  <a:srgbClr val="56585A"/>
                </a:solidFill>
                <a:effectLst/>
                <a:highlight>
                  <a:srgbClr val="F5F5F5"/>
                </a:highlight>
                <a:latin typeface="Roboto" panose="02000000000000000000" pitchFamily="2" charset="0"/>
              </a:rPr>
              <a:t>bancarios conocido como “Impuesto al cheque”.</a:t>
            </a:r>
          </a:p>
          <a:p>
            <a:endParaRPr lang="es-AR" dirty="0"/>
          </a:p>
        </p:txBody>
      </p:sp>
    </p:spTree>
    <p:extLst>
      <p:ext uri="{BB962C8B-B14F-4D97-AF65-F5344CB8AC3E}">
        <p14:creationId xmlns:p14="http://schemas.microsoft.com/office/powerpoint/2010/main" val="2913825169"/>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A9FAFA32-89CE-FC92-6ED3-94474E263509}"/>
              </a:ext>
            </a:extLst>
          </p:cNvPr>
          <p:cNvSpPr>
            <a:spLocks noGrp="1"/>
          </p:cNvSpPr>
          <p:nvPr>
            <p:ph type="title"/>
          </p:nvPr>
        </p:nvSpPr>
        <p:spPr>
          <a:xfrm>
            <a:off x="2592925" y="215758"/>
            <a:ext cx="8911687" cy="616449"/>
          </a:xfrm>
        </p:spPr>
        <p:txBody>
          <a:bodyPr>
            <a:normAutofit fontScale="90000"/>
          </a:bodyPr>
          <a:lstStyle/>
          <a:p>
            <a:r>
              <a:rPr lang="es-AR" dirty="0"/>
              <a:t>Casos prácticos</a:t>
            </a:r>
          </a:p>
        </p:txBody>
      </p:sp>
      <p:sp>
        <p:nvSpPr>
          <p:cNvPr id="3" name="Marcador de contenido 2">
            <a:extLst>
              <a:ext uri="{FF2B5EF4-FFF2-40B4-BE49-F238E27FC236}">
                <a16:creationId xmlns:a16="http://schemas.microsoft.com/office/drawing/2014/main" id="{2F9135D8-23B5-0915-A9B1-DCE85D80530F}"/>
              </a:ext>
            </a:extLst>
          </p:cNvPr>
          <p:cNvSpPr>
            <a:spLocks noGrp="1"/>
          </p:cNvSpPr>
          <p:nvPr>
            <p:ph idx="1"/>
          </p:nvPr>
        </p:nvSpPr>
        <p:spPr>
          <a:xfrm>
            <a:off x="687388" y="832207"/>
            <a:ext cx="10817224" cy="5907640"/>
          </a:xfrm>
        </p:spPr>
        <p:txBody>
          <a:bodyPr>
            <a:normAutofit fontScale="92500" lnSpcReduction="20000"/>
          </a:bodyPr>
          <a:lstStyle/>
          <a:p>
            <a:pPr algn="just">
              <a:spcBef>
                <a:spcPts val="0"/>
              </a:spcBef>
            </a:pPr>
            <a:r>
              <a:rPr lang="es-AR" b="0" i="0" dirty="0">
                <a:solidFill>
                  <a:srgbClr val="000000"/>
                </a:solidFill>
                <a:effectLst/>
                <a:latin typeface="Verdana" panose="020B0604030504040204" pitchFamily="34" charset="0"/>
              </a:rPr>
              <a:t>¿</a:t>
            </a:r>
            <a:r>
              <a:rPr lang="es-AR" b="1" i="0" dirty="0">
                <a:solidFill>
                  <a:srgbClr val="000000"/>
                </a:solidFill>
                <a:effectLst/>
                <a:latin typeface="Verdana" panose="020B0604030504040204" pitchFamily="34" charset="0"/>
              </a:rPr>
              <a:t>Están alcanzados por el tributo los créditos en caja de ahorro?</a:t>
            </a:r>
          </a:p>
          <a:p>
            <a:pPr algn="just">
              <a:spcBef>
                <a:spcPts val="0"/>
              </a:spcBef>
            </a:pPr>
            <a:r>
              <a:rPr lang="es-AR" b="0" i="0" dirty="0">
                <a:solidFill>
                  <a:srgbClr val="000000"/>
                </a:solidFill>
                <a:effectLst/>
                <a:latin typeface="Verdana" panose="020B0604030504040204" pitchFamily="34" charset="0"/>
              </a:rPr>
              <a:t>No, ya que el impuesto se aplica sobre créditos y débitos en cuentas abiertas en entidades financieras sujetas a la ley 21526. No obstante, como luego veremos, pueden resultar alcanzadas por el gravamen otras operaciones bancarias relacionadas.</a:t>
            </a:r>
          </a:p>
          <a:p>
            <a:pPr marL="0" indent="0" algn="just">
              <a:spcBef>
                <a:spcPts val="0"/>
              </a:spcBef>
              <a:buNone/>
            </a:pPr>
            <a:r>
              <a:rPr lang="es-AR" b="0" i="0" dirty="0">
                <a:solidFill>
                  <a:srgbClr val="000000"/>
                </a:solidFill>
                <a:effectLst/>
                <a:latin typeface="Verdana" panose="020B0604030504040204" pitchFamily="34" charset="0"/>
              </a:rPr>
              <a:t>Normativa aplicable: artículos 1º y 2º del decreto 380/01.</a:t>
            </a:r>
          </a:p>
          <a:p>
            <a:pPr algn="just">
              <a:spcBef>
                <a:spcPts val="0"/>
              </a:spcBef>
            </a:pPr>
            <a:r>
              <a:rPr lang="es-AR" b="1" i="0" dirty="0">
                <a:solidFill>
                  <a:srgbClr val="000000"/>
                </a:solidFill>
                <a:effectLst/>
                <a:latin typeface="Verdana" panose="020B0604030504040204" pitchFamily="34" charset="0"/>
              </a:rPr>
              <a:t>¿Están gravados los depósitos en efectivo en caja de ahorros?</a:t>
            </a:r>
          </a:p>
          <a:p>
            <a:pPr marL="0" indent="0" algn="just">
              <a:spcBef>
                <a:spcPts val="0"/>
              </a:spcBef>
              <a:buNone/>
            </a:pPr>
            <a:r>
              <a:rPr lang="es-AR" b="0" i="0" dirty="0">
                <a:solidFill>
                  <a:srgbClr val="000000"/>
                </a:solidFill>
                <a:effectLst/>
                <a:latin typeface="Verdana" panose="020B0604030504040204" pitchFamily="34" charset="0"/>
              </a:rPr>
              <a:t>No, dado que estas operaciones no generan hechos imponibles frente al impuesto.</a:t>
            </a:r>
          </a:p>
          <a:p>
            <a:pPr marL="0" indent="0" algn="just">
              <a:spcBef>
                <a:spcPts val="0"/>
              </a:spcBef>
              <a:buNone/>
            </a:pPr>
            <a:r>
              <a:rPr lang="es-AR" b="0" i="0" dirty="0">
                <a:solidFill>
                  <a:srgbClr val="000000"/>
                </a:solidFill>
                <a:effectLst/>
                <a:latin typeface="Verdana" panose="020B0604030504040204" pitchFamily="34" charset="0"/>
              </a:rPr>
              <a:t>Normativa aplicable: artículos 1º y 2º del decreto 380/01.</a:t>
            </a:r>
          </a:p>
          <a:p>
            <a:pPr algn="just">
              <a:spcBef>
                <a:spcPts val="0"/>
              </a:spcBef>
            </a:pPr>
            <a:r>
              <a:rPr lang="es-AR" b="0" i="0" dirty="0">
                <a:solidFill>
                  <a:srgbClr val="000000"/>
                </a:solidFill>
                <a:effectLst/>
                <a:latin typeface="Verdana" panose="020B0604030504040204" pitchFamily="34" charset="0"/>
              </a:rPr>
              <a:t>¿</a:t>
            </a:r>
            <a:r>
              <a:rPr lang="es-AR" b="1" i="0" dirty="0">
                <a:solidFill>
                  <a:srgbClr val="000000"/>
                </a:solidFill>
                <a:effectLst/>
                <a:latin typeface="Verdana" panose="020B0604030504040204" pitchFamily="34" charset="0"/>
              </a:rPr>
              <a:t>Cuál es el tratamiento aplicable a los depósitos en caja de ahorros de cheques de terceros</a:t>
            </a:r>
            <a:r>
              <a:rPr lang="es-AR" b="0" i="0" dirty="0">
                <a:solidFill>
                  <a:srgbClr val="000000"/>
                </a:solidFill>
                <a:effectLst/>
                <a:latin typeface="Verdana" panose="020B0604030504040204" pitchFamily="34" charset="0"/>
              </a:rPr>
              <a:t>?</a:t>
            </a:r>
          </a:p>
          <a:p>
            <a:pPr marL="0" indent="0" algn="just">
              <a:spcBef>
                <a:spcPts val="0"/>
              </a:spcBef>
              <a:buNone/>
            </a:pPr>
            <a:r>
              <a:rPr lang="es-AR" b="0" i="0" dirty="0">
                <a:solidFill>
                  <a:srgbClr val="000000"/>
                </a:solidFill>
                <a:effectLst/>
                <a:latin typeface="Verdana" panose="020B0604030504040204" pitchFamily="34" charset="0"/>
              </a:rPr>
              <a:t>El crédito en caja de ahorros no está gravado, pero se encuentra gravada la gestión de cobranza realizada por la entidad bancaria para acreditar los fondos en la cuenta.</a:t>
            </a:r>
          </a:p>
          <a:p>
            <a:pPr marL="0" indent="0" algn="just">
              <a:spcBef>
                <a:spcPts val="0"/>
              </a:spcBef>
              <a:buNone/>
            </a:pPr>
            <a:r>
              <a:rPr lang="es-AR" b="0" i="0" dirty="0">
                <a:solidFill>
                  <a:srgbClr val="000000"/>
                </a:solidFill>
                <a:effectLst/>
                <a:latin typeface="Verdana" panose="020B0604030504040204" pitchFamily="34" charset="0"/>
              </a:rPr>
              <a:t>Normativa aplicable: artículos 1º y 2º del decreto 380/01 y punto 6 de la nota externa (AFIP) 1/01.</a:t>
            </a:r>
          </a:p>
          <a:p>
            <a:pPr algn="just">
              <a:spcBef>
                <a:spcPts val="0"/>
              </a:spcBef>
            </a:pPr>
            <a:r>
              <a:rPr lang="es-AR" b="1" i="0" dirty="0">
                <a:solidFill>
                  <a:srgbClr val="000000"/>
                </a:solidFill>
                <a:effectLst/>
                <a:latin typeface="Verdana" panose="020B0604030504040204" pitchFamily="34" charset="0"/>
              </a:rPr>
              <a:t>Los créditos en cuentas corrientes del exterior, ¿se encuentran alcanzados por el impuesto?</a:t>
            </a:r>
          </a:p>
          <a:p>
            <a:pPr marL="0" indent="0" algn="just">
              <a:spcBef>
                <a:spcPts val="0"/>
              </a:spcBef>
              <a:buNone/>
            </a:pPr>
            <a:r>
              <a:rPr lang="es-AR" b="0" i="0" dirty="0">
                <a:solidFill>
                  <a:srgbClr val="000000"/>
                </a:solidFill>
                <a:effectLst/>
                <a:latin typeface="Verdana" panose="020B0604030504040204" pitchFamily="34" charset="0"/>
              </a:rPr>
              <a:t>No, dado que el impuesto se aplica sobre débitos y créditos en cuentas bancarias locales; ciertas operaciones realizadas por entidades financieras del país y sobre movimientos de fondos en la medida que impliquen un sistema de pagos de organizados en reemplazo de la cuenta corriente, entre otros elementos. No obstante, puede resultar aplicable el impuesto sobre la transferencia de los fondos al exterior.</a:t>
            </a:r>
          </a:p>
          <a:p>
            <a:pPr marL="0" indent="0" algn="just">
              <a:spcBef>
                <a:spcPts val="0"/>
              </a:spcBef>
              <a:buNone/>
            </a:pPr>
            <a:r>
              <a:rPr lang="es-AR" b="0" i="0" dirty="0">
                <a:solidFill>
                  <a:srgbClr val="000000"/>
                </a:solidFill>
                <a:effectLst/>
                <a:latin typeface="Verdana" panose="020B0604030504040204" pitchFamily="34" charset="0"/>
              </a:rPr>
              <a:t>Normativa aplicable: artículos 1º y 2º del decreto 380/01.</a:t>
            </a:r>
          </a:p>
          <a:p>
            <a:pPr algn="just">
              <a:spcBef>
                <a:spcPts val="0"/>
              </a:spcBef>
            </a:pPr>
            <a:r>
              <a:rPr lang="es-AR" b="1" i="0" dirty="0">
                <a:solidFill>
                  <a:srgbClr val="000000"/>
                </a:solidFill>
                <a:effectLst/>
                <a:latin typeface="Verdana" panose="020B0604030504040204" pitchFamily="34" charset="0"/>
              </a:rPr>
              <a:t>Los créditos en cuentas corrientes locales, ¿se encuentran siempre gravados?</a:t>
            </a:r>
          </a:p>
          <a:p>
            <a:pPr marL="0" indent="0" algn="just">
              <a:spcBef>
                <a:spcPts val="0"/>
              </a:spcBef>
              <a:buNone/>
            </a:pPr>
            <a:r>
              <a:rPr lang="es-AR" b="0" i="0" dirty="0">
                <a:solidFill>
                  <a:srgbClr val="000000"/>
                </a:solidFill>
                <a:effectLst/>
                <a:latin typeface="Verdana" panose="020B0604030504040204" pitchFamily="34" charset="0"/>
              </a:rPr>
              <a:t>Como regla general, todos los créditos en cuentas corrientes bancarias abiertas en entidades sujetas a la ley 21526, de cualquier naturaleza, se encuentran gravados, salvo los expresamente excluidos por la ley 25413 y el decreto 380/01.</a:t>
            </a:r>
          </a:p>
          <a:p>
            <a:pPr marL="0" indent="0" algn="just">
              <a:spcBef>
                <a:spcPts val="0"/>
              </a:spcBef>
              <a:buNone/>
            </a:pPr>
            <a:r>
              <a:rPr lang="es-AR" b="0" i="0" dirty="0">
                <a:solidFill>
                  <a:srgbClr val="000000"/>
                </a:solidFill>
                <a:effectLst/>
                <a:latin typeface="Verdana" panose="020B0604030504040204" pitchFamily="34" charset="0"/>
              </a:rPr>
              <a:t>Normativa aplicable: artículo 1º del decreto 380/01.</a:t>
            </a:r>
          </a:p>
          <a:p>
            <a:endParaRPr lang="es-AR" dirty="0"/>
          </a:p>
        </p:txBody>
      </p:sp>
    </p:spTree>
    <p:extLst>
      <p:ext uri="{BB962C8B-B14F-4D97-AF65-F5344CB8AC3E}">
        <p14:creationId xmlns:p14="http://schemas.microsoft.com/office/powerpoint/2010/main" val="26583662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8623E1BF-39D6-6212-9CE2-E358D6CBD07A}"/>
              </a:ext>
            </a:extLst>
          </p:cNvPr>
          <p:cNvSpPr>
            <a:spLocks noGrp="1"/>
          </p:cNvSpPr>
          <p:nvPr>
            <p:ph type="title"/>
          </p:nvPr>
        </p:nvSpPr>
        <p:spPr>
          <a:xfrm>
            <a:off x="838200" y="215757"/>
            <a:ext cx="10515600" cy="551629"/>
          </a:xfrm>
        </p:spPr>
        <p:txBody>
          <a:bodyPr>
            <a:normAutofit fontScale="90000"/>
          </a:bodyPr>
          <a:lstStyle/>
          <a:p>
            <a:pPr algn="ctr"/>
            <a:r>
              <a:rPr lang="es-ES" altLang="es-AR" sz="2400" b="1" dirty="0"/>
              <a:t>IMPUESTO SOBRE LOS CRÉDITOS Y DÉBITOS</a:t>
            </a:r>
            <a:br>
              <a:rPr lang="es-ES" altLang="es-AR" sz="4400" b="1" dirty="0"/>
            </a:br>
            <a:endParaRPr lang="es-AR" dirty="0"/>
          </a:p>
        </p:txBody>
      </p:sp>
      <p:sp>
        <p:nvSpPr>
          <p:cNvPr id="3" name="Marcador de contenido 2">
            <a:extLst>
              <a:ext uri="{FF2B5EF4-FFF2-40B4-BE49-F238E27FC236}">
                <a16:creationId xmlns:a16="http://schemas.microsoft.com/office/drawing/2014/main" id="{C2A29D17-A1EA-2854-8B71-93FAA7382D75}"/>
              </a:ext>
            </a:extLst>
          </p:cNvPr>
          <p:cNvSpPr>
            <a:spLocks noGrp="1"/>
          </p:cNvSpPr>
          <p:nvPr>
            <p:ph idx="1"/>
          </p:nvPr>
        </p:nvSpPr>
        <p:spPr>
          <a:xfrm>
            <a:off x="838200" y="767386"/>
            <a:ext cx="10515600" cy="5263544"/>
          </a:xfrm>
        </p:spPr>
        <p:txBody>
          <a:bodyPr>
            <a:normAutofit/>
          </a:bodyPr>
          <a:lstStyle/>
          <a:p>
            <a:pPr marL="457200" indent="-457200" algn="ctr">
              <a:buFontTx/>
              <a:buNone/>
            </a:pPr>
            <a:r>
              <a:rPr lang="es-ES_tradnl" altLang="es-AR" sz="2400" b="1" u="sng" dirty="0"/>
              <a:t>OBJETO L. 25413 Art. 1 / </a:t>
            </a:r>
            <a:r>
              <a:rPr lang="es-ES_tradnl" altLang="es-AR" sz="2400" b="1" u="sng" dirty="0" err="1"/>
              <a:t>Dec</a:t>
            </a:r>
            <a:r>
              <a:rPr lang="es-ES_tradnl" altLang="es-AR" sz="2400" b="1" u="sng" dirty="0"/>
              <a:t>. 380/01 Art. 1 a 4</a:t>
            </a:r>
          </a:p>
          <a:p>
            <a:pPr marL="457200" indent="-457200">
              <a:buFont typeface="Wingdings" panose="05000000000000000000" pitchFamily="2" charset="2"/>
              <a:buAutoNum type="alphaLcParenR"/>
            </a:pPr>
            <a:r>
              <a:rPr lang="es-ES_tradnl" altLang="es-AR" sz="2800" b="1" dirty="0"/>
              <a:t>Los créditos y débitos efectuados en cuentas –cualquiera sea su naturaleza- abiertas en Entidades Financieras</a:t>
            </a:r>
          </a:p>
          <a:p>
            <a:pPr marL="457200" indent="-457200">
              <a:buFont typeface="Wingdings" panose="05000000000000000000" pitchFamily="2" charset="2"/>
              <a:buAutoNum type="alphaLcParenR"/>
            </a:pPr>
            <a:r>
              <a:rPr lang="es-ES_tradnl" altLang="es-AR" sz="2800" b="1" dirty="0"/>
              <a:t>Las operatorias que efectúen las Entidades Financieras en las que sus ordenantes o beneficiarios no utilicen las cuentas indicadas en el punto anterior</a:t>
            </a:r>
          </a:p>
          <a:p>
            <a:pPr marL="457200" indent="-457200">
              <a:buFont typeface="Wingdings" panose="05000000000000000000" pitchFamily="2" charset="2"/>
              <a:buAutoNum type="alphaLcParenR"/>
            </a:pPr>
            <a:r>
              <a:rPr lang="es-ES_tradnl" altLang="es-AR" sz="2800" b="1" dirty="0"/>
              <a:t>Todos los movimientos de fondos propios o de terceros, aún en efectivo, que cualquier persona efectúe por cuenta propia o por cuenta y/o nombre de otras</a:t>
            </a:r>
            <a:endParaRPr lang="es-ES" altLang="es-AR" sz="4000" dirty="0"/>
          </a:p>
          <a:p>
            <a:endParaRPr lang="es-AR" dirty="0"/>
          </a:p>
        </p:txBody>
      </p:sp>
    </p:spTree>
    <p:extLst>
      <p:ext uri="{BB962C8B-B14F-4D97-AF65-F5344CB8AC3E}">
        <p14:creationId xmlns:p14="http://schemas.microsoft.com/office/powerpoint/2010/main" val="291121946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1A25A7A-4067-65CF-C445-A5FE18CF66CF}"/>
              </a:ext>
            </a:extLst>
          </p:cNvPr>
          <p:cNvSpPr>
            <a:spLocks noGrp="1"/>
          </p:cNvSpPr>
          <p:nvPr>
            <p:ph type="title"/>
          </p:nvPr>
        </p:nvSpPr>
        <p:spPr>
          <a:xfrm>
            <a:off x="1017143" y="154112"/>
            <a:ext cx="10487470" cy="575353"/>
          </a:xfrm>
        </p:spPr>
        <p:txBody>
          <a:bodyPr>
            <a:normAutofit fontScale="90000"/>
          </a:bodyPr>
          <a:lstStyle/>
          <a:p>
            <a:r>
              <a:rPr lang="es-AR" dirty="0"/>
              <a:t>Casos prácticos</a:t>
            </a:r>
          </a:p>
        </p:txBody>
      </p:sp>
      <p:sp>
        <p:nvSpPr>
          <p:cNvPr id="3" name="Marcador de contenido 2">
            <a:extLst>
              <a:ext uri="{FF2B5EF4-FFF2-40B4-BE49-F238E27FC236}">
                <a16:creationId xmlns:a16="http://schemas.microsoft.com/office/drawing/2014/main" id="{7D08390A-602D-DA3F-BE52-F8DB9A993621}"/>
              </a:ext>
            </a:extLst>
          </p:cNvPr>
          <p:cNvSpPr>
            <a:spLocks noGrp="1"/>
          </p:cNvSpPr>
          <p:nvPr>
            <p:ph idx="1"/>
          </p:nvPr>
        </p:nvSpPr>
        <p:spPr>
          <a:xfrm>
            <a:off x="595901" y="729465"/>
            <a:ext cx="10908711" cy="5753528"/>
          </a:xfrm>
        </p:spPr>
        <p:txBody>
          <a:bodyPr>
            <a:normAutofit fontScale="85000" lnSpcReduction="10000"/>
          </a:bodyPr>
          <a:lstStyle/>
          <a:p>
            <a:pPr algn="just">
              <a:spcBef>
                <a:spcPts val="0"/>
              </a:spcBef>
            </a:pPr>
            <a:r>
              <a:rPr lang="es-AR" b="1" i="0" dirty="0">
                <a:solidFill>
                  <a:srgbClr val="000000"/>
                </a:solidFill>
                <a:effectLst/>
                <a:latin typeface="Verdana" panose="020B0604030504040204" pitchFamily="34" charset="0"/>
              </a:rPr>
              <a:t>¿Cuál es la situación de los créditos en cuenta corriente generados por operaciones de exportación?</a:t>
            </a:r>
          </a:p>
          <a:p>
            <a:pPr marL="0" indent="0" algn="just">
              <a:spcBef>
                <a:spcPts val="0"/>
              </a:spcBef>
              <a:buNone/>
            </a:pPr>
            <a:r>
              <a:rPr lang="es-AR" b="0" i="0" dirty="0">
                <a:solidFill>
                  <a:srgbClr val="000000"/>
                </a:solidFill>
                <a:effectLst/>
                <a:latin typeface="Verdana" panose="020B0604030504040204" pitchFamily="34" charset="0"/>
              </a:rPr>
              <a:t>Los créditos generados en la acreditación de cartas de crédito y/o cualquier otro instrumento de pago que cancele el producido de la exportación están exentos del impuesto.</a:t>
            </a:r>
          </a:p>
          <a:p>
            <a:pPr marL="0" indent="0" algn="just">
              <a:spcBef>
                <a:spcPts val="0"/>
              </a:spcBef>
              <a:buNone/>
            </a:pPr>
            <a:r>
              <a:rPr lang="es-AR" b="0" i="0" dirty="0">
                <a:solidFill>
                  <a:srgbClr val="000000"/>
                </a:solidFill>
                <a:effectLst/>
                <a:latin typeface="Verdana" panose="020B0604030504040204" pitchFamily="34" charset="0"/>
              </a:rPr>
              <a:t>Normativa aplicable: artículo 10, inciso l), del decreto 380/01.</a:t>
            </a:r>
          </a:p>
          <a:p>
            <a:pPr algn="just">
              <a:spcBef>
                <a:spcPts val="0"/>
              </a:spcBef>
            </a:pPr>
            <a:r>
              <a:rPr lang="es-AR" b="1" i="0" dirty="0">
                <a:solidFill>
                  <a:srgbClr val="000000"/>
                </a:solidFill>
                <a:effectLst/>
                <a:latin typeface="Verdana" panose="020B0604030504040204" pitchFamily="34" charset="0"/>
              </a:rPr>
              <a:t>¿Cuál es el tratamiento aplicable a los créditos en cuenta corriente provenientes de préstamos bancarios?</a:t>
            </a:r>
          </a:p>
          <a:p>
            <a:pPr marL="0" indent="0" algn="just">
              <a:spcBef>
                <a:spcPts val="0"/>
              </a:spcBef>
              <a:buNone/>
            </a:pPr>
            <a:r>
              <a:rPr lang="es-AR" b="0" i="0" dirty="0">
                <a:solidFill>
                  <a:srgbClr val="000000"/>
                </a:solidFill>
                <a:effectLst/>
                <a:latin typeface="Verdana" panose="020B0604030504040204" pitchFamily="34" charset="0"/>
              </a:rPr>
              <a:t>Se encuentran exentos del impuesto, mientras que los débitos generados por su cancelación están alcanzados a la alícuota general.</a:t>
            </a:r>
          </a:p>
          <a:p>
            <a:pPr marL="0" indent="0" algn="just">
              <a:spcBef>
                <a:spcPts val="0"/>
              </a:spcBef>
              <a:buNone/>
            </a:pPr>
            <a:r>
              <a:rPr lang="es-AR" b="0" i="0" dirty="0">
                <a:solidFill>
                  <a:srgbClr val="000000"/>
                </a:solidFill>
                <a:effectLst/>
                <a:latin typeface="Verdana" panose="020B0604030504040204" pitchFamily="34" charset="0"/>
              </a:rPr>
              <a:t>Normativa aplicable: artículo 10, inciso i), del decreto 380/01.</a:t>
            </a:r>
          </a:p>
          <a:p>
            <a:pPr algn="just">
              <a:spcBef>
                <a:spcPts val="0"/>
              </a:spcBef>
            </a:pPr>
            <a:r>
              <a:rPr lang="es-AR" b="1" i="0" dirty="0">
                <a:solidFill>
                  <a:srgbClr val="000000"/>
                </a:solidFill>
                <a:effectLst/>
                <a:latin typeface="Verdana" panose="020B0604030504040204" pitchFamily="34" charset="0"/>
              </a:rPr>
              <a:t>Los créditos en cuenta corriente provenientes de préstamos otorgados por bancos del exterior, ¿también están exentos?</a:t>
            </a:r>
          </a:p>
          <a:p>
            <a:pPr marL="0" indent="0" algn="just">
              <a:spcBef>
                <a:spcPts val="0"/>
              </a:spcBef>
              <a:buNone/>
            </a:pPr>
            <a:r>
              <a:rPr lang="es-AR" b="0" i="0" dirty="0">
                <a:solidFill>
                  <a:srgbClr val="000000"/>
                </a:solidFill>
                <a:effectLst/>
                <a:latin typeface="Verdana" panose="020B0604030504040204" pitchFamily="34" charset="0"/>
              </a:rPr>
              <a:t>Sí. La resolución general 989 prevé en su artículo 3º que los tomadores deberán presentar una nota en carácter de declaración jurada informando a la entidad financiera nacional donde se acrediten los fondos el nombre de la entidad bancaria del exterior y el importe del préstamo, conforme al modelo contenido en el Anexo a la misma.</a:t>
            </a:r>
          </a:p>
          <a:p>
            <a:pPr marL="0" indent="0" algn="just">
              <a:spcBef>
                <a:spcPts val="0"/>
              </a:spcBef>
              <a:buNone/>
            </a:pPr>
            <a:r>
              <a:rPr lang="es-AR" b="0" i="0" dirty="0">
                <a:solidFill>
                  <a:srgbClr val="000000"/>
                </a:solidFill>
                <a:effectLst/>
                <a:latin typeface="Verdana" panose="020B0604030504040204" pitchFamily="34" charset="0"/>
              </a:rPr>
              <a:t>Normativa aplicable: artículo 10, inciso i), del decreto 380/01 y artículo 3º resolución general (AFIP) 989.</a:t>
            </a:r>
          </a:p>
          <a:p>
            <a:pPr algn="just">
              <a:spcBef>
                <a:spcPts val="0"/>
              </a:spcBef>
            </a:pPr>
            <a:r>
              <a:rPr lang="es-AR" b="1" i="0" dirty="0">
                <a:solidFill>
                  <a:srgbClr val="000000"/>
                </a:solidFill>
                <a:effectLst/>
                <a:latin typeface="Verdana" panose="020B0604030504040204" pitchFamily="34" charset="0"/>
              </a:rPr>
              <a:t>¿Cuál es la situación de los créditos en cuenta corriente provenientes de préstamos de empresas?</a:t>
            </a:r>
          </a:p>
          <a:p>
            <a:pPr marL="0" indent="0" algn="just">
              <a:spcBef>
                <a:spcPts val="0"/>
              </a:spcBef>
              <a:buNone/>
            </a:pPr>
            <a:r>
              <a:rPr lang="es-AR" b="0" i="0" dirty="0">
                <a:solidFill>
                  <a:srgbClr val="000000"/>
                </a:solidFill>
                <a:effectLst/>
                <a:latin typeface="Verdana" panose="020B0604030504040204" pitchFamily="34" charset="0"/>
              </a:rPr>
              <a:t>En este caso, tales créditos están gravados dado que no existe ninguna exención que resulte aplicable.</a:t>
            </a:r>
          </a:p>
          <a:p>
            <a:pPr marL="0" indent="0" algn="just">
              <a:spcBef>
                <a:spcPts val="0"/>
              </a:spcBef>
              <a:buNone/>
            </a:pPr>
            <a:r>
              <a:rPr lang="es-AR" b="0" i="0" dirty="0">
                <a:solidFill>
                  <a:srgbClr val="000000"/>
                </a:solidFill>
                <a:effectLst/>
                <a:latin typeface="Verdana" panose="020B0604030504040204" pitchFamily="34" charset="0"/>
              </a:rPr>
              <a:t>Normativa aplicable: artículo 1º del decreto 380/01.</a:t>
            </a:r>
          </a:p>
          <a:p>
            <a:pPr algn="just">
              <a:spcBef>
                <a:spcPts val="0"/>
              </a:spcBef>
            </a:pPr>
            <a:r>
              <a:rPr lang="es-AR" b="1" i="0" dirty="0">
                <a:solidFill>
                  <a:srgbClr val="000000"/>
                </a:solidFill>
                <a:effectLst/>
                <a:latin typeface="Verdana" panose="020B0604030504040204" pitchFamily="34" charset="0"/>
              </a:rPr>
              <a:t>¿Cuál es el tratamiento aplicable a las renovaciones y refinanciaciones de préstamos bancarios?</a:t>
            </a:r>
          </a:p>
          <a:p>
            <a:pPr marL="0" indent="0" algn="just">
              <a:spcBef>
                <a:spcPts val="0"/>
              </a:spcBef>
              <a:buNone/>
            </a:pPr>
            <a:r>
              <a:rPr lang="es-AR" b="0" i="0" dirty="0">
                <a:solidFill>
                  <a:srgbClr val="000000"/>
                </a:solidFill>
                <a:effectLst/>
                <a:latin typeface="Verdana" panose="020B0604030504040204" pitchFamily="34" charset="0"/>
              </a:rPr>
              <a:t>Los créditos y débitos en cuenta corriente provenientes de renovaciones están exentos del impuesto. Respecto de las refinanciaciones, no existen exenciones que resulten aplicables sobre los movimientos en cuenta corriente que generen.</a:t>
            </a:r>
          </a:p>
          <a:p>
            <a:pPr marL="0" indent="0" algn="just">
              <a:spcBef>
                <a:spcPts val="0"/>
              </a:spcBef>
              <a:buNone/>
            </a:pPr>
            <a:r>
              <a:rPr lang="es-AR" b="0" i="0" dirty="0">
                <a:solidFill>
                  <a:srgbClr val="000000"/>
                </a:solidFill>
                <a:effectLst/>
                <a:latin typeface="Verdana" panose="020B0604030504040204" pitchFamily="34" charset="0"/>
              </a:rPr>
              <a:t>Normativa aplicable: artículo 10, inciso i), del decreto 380/01.</a:t>
            </a:r>
          </a:p>
          <a:p>
            <a:endParaRPr lang="es-AR" dirty="0"/>
          </a:p>
        </p:txBody>
      </p:sp>
    </p:spTree>
    <p:extLst>
      <p:ext uri="{BB962C8B-B14F-4D97-AF65-F5344CB8AC3E}">
        <p14:creationId xmlns:p14="http://schemas.microsoft.com/office/powerpoint/2010/main" val="4278695792"/>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FCA7B80D-63B7-3CC3-6DE0-991564331858}"/>
              </a:ext>
            </a:extLst>
          </p:cNvPr>
          <p:cNvSpPr>
            <a:spLocks noGrp="1"/>
          </p:cNvSpPr>
          <p:nvPr>
            <p:ph type="title"/>
          </p:nvPr>
        </p:nvSpPr>
        <p:spPr/>
        <p:txBody>
          <a:bodyPr>
            <a:normAutofit fontScale="90000"/>
          </a:bodyPr>
          <a:lstStyle/>
          <a:p>
            <a:r>
              <a:rPr lang="es-ES" altLang="es-AR" sz="4400" u="sng" dirty="0">
                <a:solidFill>
                  <a:schemeClr val="tx2"/>
                </a:solidFill>
              </a:rPr>
              <a:t>BIBLIOGRAFÍA - Doctrina</a:t>
            </a:r>
            <a:br>
              <a:rPr lang="es-ES" altLang="es-AR" sz="4400" u="sng" dirty="0">
                <a:solidFill>
                  <a:schemeClr val="tx2"/>
                </a:solidFill>
              </a:rPr>
            </a:br>
            <a:endParaRPr lang="es-AR" dirty="0"/>
          </a:p>
        </p:txBody>
      </p:sp>
      <p:sp>
        <p:nvSpPr>
          <p:cNvPr id="3" name="Marcador de contenido 2">
            <a:extLst>
              <a:ext uri="{FF2B5EF4-FFF2-40B4-BE49-F238E27FC236}">
                <a16:creationId xmlns:a16="http://schemas.microsoft.com/office/drawing/2014/main" id="{4AD7C63C-1EC1-627B-7493-1F11D0A3C1CA}"/>
              </a:ext>
            </a:extLst>
          </p:cNvPr>
          <p:cNvSpPr>
            <a:spLocks noGrp="1"/>
          </p:cNvSpPr>
          <p:nvPr>
            <p:ph idx="1"/>
          </p:nvPr>
        </p:nvSpPr>
        <p:spPr>
          <a:xfrm>
            <a:off x="1006867" y="1489753"/>
            <a:ext cx="10497745" cy="5126804"/>
          </a:xfrm>
        </p:spPr>
        <p:txBody>
          <a:bodyPr>
            <a:normAutofit fontScale="70000" lnSpcReduction="20000"/>
          </a:bodyPr>
          <a:lstStyle/>
          <a:p>
            <a:pPr>
              <a:buFont typeface="Wingdings" panose="05000000000000000000" pitchFamily="2" charset="2"/>
              <a:buChar char="Ø"/>
            </a:pPr>
            <a:r>
              <a:rPr lang="es-ES_tradnl" altLang="es-AR" sz="2800" dirty="0"/>
              <a:t>Periódico Económico Tributario Nro. 226 (11/04/01), Artículos de Carlos Martina, César Levene, Eduardo Christensen y Alfredo T.F. </a:t>
            </a:r>
            <a:r>
              <a:rPr lang="es-ES_tradnl" altLang="es-AR" sz="2800" dirty="0" err="1"/>
              <a:t>Destuniano</a:t>
            </a:r>
            <a:endParaRPr lang="es-ES_tradnl" altLang="es-AR" sz="2800" dirty="0"/>
          </a:p>
          <a:p>
            <a:pPr>
              <a:lnSpc>
                <a:spcPct val="15000"/>
              </a:lnSpc>
              <a:buFont typeface="Wingdings" panose="05000000000000000000" pitchFamily="2" charset="2"/>
              <a:buChar char="Ø"/>
            </a:pPr>
            <a:endParaRPr lang="es-ES_tradnl" altLang="es-AR" sz="2800" dirty="0"/>
          </a:p>
          <a:p>
            <a:pPr>
              <a:buFont typeface="Wingdings" panose="05000000000000000000" pitchFamily="2" charset="2"/>
              <a:buChar char="Ø"/>
            </a:pPr>
            <a:r>
              <a:rPr lang="es-ES_tradnl" altLang="es-AR" sz="2800" dirty="0"/>
              <a:t>Doctrina Tributaria </a:t>
            </a:r>
            <a:r>
              <a:rPr lang="es-ES_tradnl" altLang="es-AR" sz="2800" dirty="0" err="1"/>
              <a:t>Errepar</a:t>
            </a:r>
            <a:r>
              <a:rPr lang="es-ES_tradnl" altLang="es-AR" sz="2800" dirty="0"/>
              <a:t>, T. XXII, Artículo de A. Lorenzo, Andrés Edelstein y Gabriel Calcagno, “Impuesto sobre los débitos y créditos bancarios” (1era., 2da. y 3era. Parte), páginas 424, 533 y 720</a:t>
            </a:r>
          </a:p>
          <a:p>
            <a:pPr>
              <a:lnSpc>
                <a:spcPct val="15000"/>
              </a:lnSpc>
              <a:buFont typeface="Wingdings" panose="05000000000000000000" pitchFamily="2" charset="2"/>
              <a:buChar char="Ø"/>
            </a:pPr>
            <a:endParaRPr lang="es-ES_tradnl" altLang="es-AR" sz="2800" dirty="0"/>
          </a:p>
          <a:p>
            <a:pPr>
              <a:buFont typeface="Wingdings" panose="05000000000000000000" pitchFamily="2" charset="2"/>
              <a:buChar char="Ø"/>
            </a:pPr>
            <a:r>
              <a:rPr lang="es-ES_tradnl" altLang="es-AR" sz="2800" dirty="0"/>
              <a:t>Doctrina Tributaria </a:t>
            </a:r>
            <a:r>
              <a:rPr lang="es-ES_tradnl" altLang="es-AR" sz="2800" dirty="0" err="1"/>
              <a:t>Errepar</a:t>
            </a:r>
            <a:r>
              <a:rPr lang="es-ES_tradnl" altLang="es-AR" sz="2800" dirty="0"/>
              <a:t>, Revista Septiembre 2003, “Incidencia del impuesto sobre las transacciones financieras en los movimientos de fondos”, Fernando Quiroga </a:t>
            </a:r>
            <a:r>
              <a:rPr lang="es-ES_tradnl" altLang="es-AR" sz="2800" dirty="0" err="1"/>
              <a:t>Lafargue</a:t>
            </a:r>
            <a:r>
              <a:rPr lang="es-ES_tradnl" altLang="es-AR" sz="2800" dirty="0"/>
              <a:t> y Christian </a:t>
            </a:r>
            <a:r>
              <a:rPr lang="es-ES_tradnl" altLang="es-AR" sz="2800" dirty="0" err="1"/>
              <a:t>Quintian</a:t>
            </a:r>
            <a:endParaRPr lang="es-ES_tradnl" altLang="es-AR" sz="2800" dirty="0"/>
          </a:p>
          <a:p>
            <a:pPr>
              <a:buFont typeface="Wingdings" panose="05000000000000000000" pitchFamily="2" charset="2"/>
              <a:buChar char="Ø"/>
            </a:pPr>
            <a:r>
              <a:rPr lang="es-ES_tradnl" altLang="es-AR" sz="2800" dirty="0"/>
              <a:t>Práctica Profesional 2008-66 – “La Ley” – Las boletas de depósito del impuesto al cheque y su pretendido carácter de declaración jurada”, Agustina </a:t>
            </a:r>
            <a:r>
              <a:rPr lang="es-ES_tradnl" altLang="es-AR" sz="2800" dirty="0" err="1"/>
              <a:t>O’Donnel</a:t>
            </a:r>
            <a:r>
              <a:rPr lang="es-ES_tradnl" altLang="es-AR" sz="2800" dirty="0"/>
              <a:t> y Luciana Carrasco</a:t>
            </a:r>
          </a:p>
          <a:p>
            <a:pPr>
              <a:buFont typeface="Wingdings" panose="05000000000000000000" pitchFamily="2" charset="2"/>
              <a:buChar char="Ø"/>
            </a:pPr>
            <a:r>
              <a:rPr lang="es-ES_tradnl" altLang="es-AR" sz="2800" dirty="0"/>
              <a:t>Impuestos 2014 -11,5. Artículo de Darío Rajmilovich sobre movimientos de fondos.</a:t>
            </a:r>
          </a:p>
          <a:p>
            <a:pPr>
              <a:buFont typeface="Wingdings" panose="05000000000000000000" pitchFamily="2" charset="2"/>
              <a:buChar char="Ø"/>
            </a:pPr>
            <a:r>
              <a:rPr lang="es-ES_tradnl" altLang="es-AR" sz="2800" dirty="0"/>
              <a:t>Doctrina Tributaria </a:t>
            </a:r>
            <a:r>
              <a:rPr lang="es-ES_tradnl" altLang="es-AR" sz="2800" dirty="0" err="1"/>
              <a:t>Errepar</a:t>
            </a:r>
            <a:r>
              <a:rPr lang="es-ES_tradnl" altLang="es-AR" sz="2800" dirty="0"/>
              <a:t>- Tomo XLII – Julio 2021 - </a:t>
            </a:r>
            <a:r>
              <a:rPr lang="es-AR" sz="1800" i="0" dirty="0">
                <a:solidFill>
                  <a:srgbClr val="000000"/>
                </a:solidFill>
                <a:effectLst/>
                <a:latin typeface="Verdana" panose="020B0604030504040204" pitchFamily="34" charset="0"/>
              </a:rPr>
              <a:t>NOVEDADES CON RELACIÓN AL A LOS CRÉDITOS Y DÉBITOS IMPUESTO BANCARIOS - </a:t>
            </a:r>
            <a:br>
              <a:rPr lang="es-AR" sz="1800" i="0" dirty="0">
                <a:solidFill>
                  <a:srgbClr val="000000"/>
                </a:solidFill>
                <a:effectLst/>
                <a:latin typeface="Verdana" panose="020B0604030504040204" pitchFamily="34" charset="0"/>
              </a:rPr>
            </a:br>
            <a:endParaRPr lang="es-ES_tradnl" altLang="es-AR" sz="2800" dirty="0"/>
          </a:p>
          <a:p>
            <a:pPr>
              <a:buFont typeface="Wingdings" panose="05000000000000000000" pitchFamily="2" charset="2"/>
              <a:buChar char="Ø"/>
            </a:pPr>
            <a:endParaRPr lang="es-ES_tradnl" altLang="es-AR" sz="2800" dirty="0"/>
          </a:p>
          <a:p>
            <a:endParaRPr lang="es-AR" dirty="0"/>
          </a:p>
        </p:txBody>
      </p:sp>
    </p:spTree>
    <p:extLst>
      <p:ext uri="{BB962C8B-B14F-4D97-AF65-F5344CB8AC3E}">
        <p14:creationId xmlns:p14="http://schemas.microsoft.com/office/powerpoint/2010/main" val="1573962240"/>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F4A3CE8-1997-A80D-582A-58BF305A4E7E}"/>
              </a:ext>
            </a:extLst>
          </p:cNvPr>
          <p:cNvSpPr>
            <a:spLocks noGrp="1"/>
          </p:cNvSpPr>
          <p:nvPr>
            <p:ph type="title"/>
          </p:nvPr>
        </p:nvSpPr>
        <p:spPr/>
        <p:txBody>
          <a:bodyPr/>
          <a:lstStyle/>
          <a:p>
            <a:r>
              <a:rPr lang="es-AR" dirty="0"/>
              <a:t>Jurisprudencia Administrativa</a:t>
            </a:r>
          </a:p>
        </p:txBody>
      </p:sp>
      <p:sp>
        <p:nvSpPr>
          <p:cNvPr id="3" name="Marcador de contenido 2">
            <a:extLst>
              <a:ext uri="{FF2B5EF4-FFF2-40B4-BE49-F238E27FC236}">
                <a16:creationId xmlns:a16="http://schemas.microsoft.com/office/drawing/2014/main" id="{EB6C1BC5-D2E2-5E8B-857D-004F58BA5FB5}"/>
              </a:ext>
            </a:extLst>
          </p:cNvPr>
          <p:cNvSpPr>
            <a:spLocks noGrp="1"/>
          </p:cNvSpPr>
          <p:nvPr>
            <p:ph idx="1"/>
          </p:nvPr>
        </p:nvSpPr>
        <p:spPr/>
        <p:txBody>
          <a:bodyPr>
            <a:normAutofit fontScale="70000" lnSpcReduction="20000"/>
          </a:bodyPr>
          <a:lstStyle/>
          <a:p>
            <a:r>
              <a:rPr lang="es-ES_tradnl" altLang="es-AR" sz="2800" b="0" dirty="0"/>
              <a:t>Dictamen </a:t>
            </a:r>
            <a:r>
              <a:rPr lang="es-ES_tradnl" altLang="es-AR" sz="2800" b="0" dirty="0" err="1"/>
              <a:t>Nº</a:t>
            </a:r>
            <a:r>
              <a:rPr lang="es-ES_tradnl" altLang="es-AR" sz="2800" b="0" dirty="0"/>
              <a:t> 106/2001 (DAL) - Varios</a:t>
            </a:r>
          </a:p>
          <a:p>
            <a:r>
              <a:rPr lang="es-ES_tradnl" altLang="es-AR" sz="2800" b="0" dirty="0"/>
              <a:t>Dictamen </a:t>
            </a:r>
            <a:r>
              <a:rPr lang="es-ES_tradnl" altLang="es-AR" sz="2800" b="0" dirty="0" err="1"/>
              <a:t>Nº</a:t>
            </a:r>
            <a:r>
              <a:rPr lang="es-ES_tradnl" altLang="es-AR" sz="2800" b="0" dirty="0"/>
              <a:t> 40/2002 (DAT) - Servicio de pagos y/o cobranzas de servicios públicos e impuestos</a:t>
            </a:r>
          </a:p>
          <a:p>
            <a:r>
              <a:rPr lang="es-ES_tradnl" altLang="es-AR" sz="2800" b="0" dirty="0"/>
              <a:t>Dictamen </a:t>
            </a:r>
            <a:r>
              <a:rPr lang="es-ES_tradnl" altLang="es-AR" sz="2800" b="0" dirty="0" err="1"/>
              <a:t>Nº</a:t>
            </a:r>
            <a:r>
              <a:rPr lang="es-ES_tradnl" altLang="es-AR" sz="2800" b="0" dirty="0"/>
              <a:t> 63/2002 (DAL) - Movimientos de fondos</a:t>
            </a:r>
          </a:p>
          <a:p>
            <a:r>
              <a:rPr lang="es-ES_tradnl" altLang="es-AR" sz="2800" b="0" dirty="0"/>
              <a:t>Dictamen </a:t>
            </a:r>
            <a:r>
              <a:rPr lang="es-ES_tradnl" altLang="es-AR" sz="2800" b="0" dirty="0" err="1"/>
              <a:t>Nº</a:t>
            </a:r>
            <a:r>
              <a:rPr lang="es-ES_tradnl" altLang="es-AR" sz="2800" b="0" dirty="0"/>
              <a:t> 46/2003 (DAL) - Fideicomiso financiero de créditos </a:t>
            </a:r>
          </a:p>
          <a:p>
            <a:r>
              <a:rPr lang="es-ES_tradnl" altLang="es-AR" sz="2800" b="0" dirty="0"/>
              <a:t>Dictamen </a:t>
            </a:r>
            <a:r>
              <a:rPr lang="es-ES_tradnl" altLang="es-AR" sz="2800" b="0" dirty="0" err="1"/>
              <a:t>Nº</a:t>
            </a:r>
            <a:r>
              <a:rPr lang="es-ES_tradnl" altLang="es-AR" sz="2800" b="0" dirty="0"/>
              <a:t> 15/2004 (DAT) - Movimientos de fondos</a:t>
            </a:r>
          </a:p>
          <a:p>
            <a:r>
              <a:rPr lang="es-ES_tradnl" altLang="es-AR" sz="2800" b="0" dirty="0"/>
              <a:t>Dictamen </a:t>
            </a:r>
            <a:r>
              <a:rPr lang="es-ES_tradnl" altLang="es-AR" sz="2800" b="0" dirty="0" err="1"/>
              <a:t>Nº</a:t>
            </a:r>
            <a:r>
              <a:rPr lang="es-ES_tradnl" altLang="es-AR" sz="2800" b="0" dirty="0"/>
              <a:t> 55/2004 (DAL) - Fideicomiso de estado provincial</a:t>
            </a:r>
          </a:p>
          <a:p>
            <a:r>
              <a:rPr lang="es-ES_tradnl" altLang="es-AR" sz="2800" b="0" dirty="0"/>
              <a:t>Dictamen </a:t>
            </a:r>
            <a:r>
              <a:rPr lang="es-ES_tradnl" altLang="es-AR" sz="2800" b="0" dirty="0" err="1"/>
              <a:t>Nº</a:t>
            </a:r>
            <a:r>
              <a:rPr lang="es-ES_tradnl" altLang="es-AR" sz="2800" b="0" dirty="0"/>
              <a:t> 70/2005 (DAT) - </a:t>
            </a:r>
            <a:r>
              <a:rPr lang="es-ES_tradnl" altLang="es-AR" sz="2800" b="0" dirty="0" err="1"/>
              <a:t>Transf</a:t>
            </a:r>
            <a:r>
              <a:rPr lang="es-ES_tradnl" altLang="es-AR" sz="2800" b="0" dirty="0"/>
              <a:t>. de fondos entre una ACE y sus consorcistas</a:t>
            </a:r>
          </a:p>
          <a:p>
            <a:r>
              <a:rPr lang="es-ES_tradnl" altLang="es-AR" sz="2800" b="0" dirty="0"/>
              <a:t>Dictamen </a:t>
            </a:r>
            <a:r>
              <a:rPr lang="es-ES_tradnl" altLang="es-AR" sz="2800" b="0" dirty="0" err="1"/>
              <a:t>Nº</a:t>
            </a:r>
            <a:r>
              <a:rPr lang="es-ES_tradnl" altLang="es-AR" sz="2800" b="0" dirty="0"/>
              <a:t> 85/2006 (DAT) - Prefinanciación de exportaciones </a:t>
            </a:r>
          </a:p>
          <a:p>
            <a:endParaRPr lang="es-AR" dirty="0"/>
          </a:p>
        </p:txBody>
      </p:sp>
    </p:spTree>
    <p:extLst>
      <p:ext uri="{BB962C8B-B14F-4D97-AF65-F5344CB8AC3E}">
        <p14:creationId xmlns:p14="http://schemas.microsoft.com/office/powerpoint/2010/main" val="1233352338"/>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39029BC-CF4B-608F-FEAC-FA5FE255C0F2}"/>
              </a:ext>
            </a:extLst>
          </p:cNvPr>
          <p:cNvSpPr>
            <a:spLocks noGrp="1"/>
          </p:cNvSpPr>
          <p:nvPr>
            <p:ph type="title"/>
          </p:nvPr>
        </p:nvSpPr>
        <p:spPr/>
        <p:txBody>
          <a:bodyPr/>
          <a:lstStyle/>
          <a:p>
            <a:r>
              <a:rPr lang="es-AR" dirty="0"/>
              <a:t>Jurisprudencia Judicial</a:t>
            </a:r>
          </a:p>
        </p:txBody>
      </p:sp>
      <p:sp>
        <p:nvSpPr>
          <p:cNvPr id="3" name="Marcador de contenido 2">
            <a:extLst>
              <a:ext uri="{FF2B5EF4-FFF2-40B4-BE49-F238E27FC236}">
                <a16:creationId xmlns:a16="http://schemas.microsoft.com/office/drawing/2014/main" id="{9498508B-2FA0-7059-C9FC-0A3D4AAA5EF1}"/>
              </a:ext>
            </a:extLst>
          </p:cNvPr>
          <p:cNvSpPr>
            <a:spLocks noGrp="1"/>
          </p:cNvSpPr>
          <p:nvPr>
            <p:ph idx="1"/>
          </p:nvPr>
        </p:nvSpPr>
        <p:spPr>
          <a:xfrm>
            <a:off x="955497" y="1315091"/>
            <a:ext cx="10549115" cy="5147353"/>
          </a:xfrm>
        </p:spPr>
        <p:txBody>
          <a:bodyPr>
            <a:normAutofit/>
          </a:bodyPr>
          <a:lstStyle/>
          <a:p>
            <a:r>
              <a:rPr lang="es-ES" altLang="es-AR" sz="2000" dirty="0">
                <a:latin typeface="Albertus Medium" panose="020E0602030304020304" pitchFamily="34" charset="0"/>
              </a:rPr>
              <a:t>“LRF </a:t>
            </a:r>
            <a:r>
              <a:rPr lang="es-ES" altLang="es-AR" sz="2000" dirty="0" err="1">
                <a:latin typeface="Albertus Medium" panose="020E0602030304020304" pitchFamily="34" charset="0"/>
              </a:rPr>
              <a:t>Group</a:t>
            </a:r>
            <a:r>
              <a:rPr lang="es-ES" altLang="es-AR" sz="2000" dirty="0">
                <a:latin typeface="Albertus Medium" panose="020E0602030304020304" pitchFamily="34" charset="0"/>
              </a:rPr>
              <a:t> S.A.”, T.F.N. Sala C, 27/12/2012; CNACAF Sala V, 27/12/2013</a:t>
            </a:r>
          </a:p>
          <a:p>
            <a:r>
              <a:rPr lang="es-ES" altLang="es-AR" sz="2000" dirty="0">
                <a:latin typeface="Albertus Medium" panose="020E0602030304020304" pitchFamily="34" charset="0"/>
              </a:rPr>
              <a:t>“</a:t>
            </a:r>
            <a:r>
              <a:rPr lang="es-ES" altLang="es-AR" sz="2000" dirty="0" err="1">
                <a:latin typeface="Albertus Medium" panose="020E0602030304020304" pitchFamily="34" charset="0"/>
              </a:rPr>
              <a:t>Piantoni</a:t>
            </a:r>
            <a:r>
              <a:rPr lang="es-ES" altLang="es-AR" sz="2000" dirty="0">
                <a:latin typeface="Albertus Medium" panose="020E0602030304020304" pitchFamily="34" charset="0"/>
              </a:rPr>
              <a:t> Hnos. </a:t>
            </a:r>
            <a:r>
              <a:rPr lang="es-ES" altLang="es-AR" sz="2000" dirty="0" err="1">
                <a:latin typeface="Albertus Medium" panose="020E0602030304020304" pitchFamily="34" charset="0"/>
              </a:rPr>
              <a:t>S.A.C.I.FI.y.A</a:t>
            </a:r>
            <a:r>
              <a:rPr lang="es-ES" altLang="es-AR" sz="2000" dirty="0">
                <a:latin typeface="Albertus Medium" panose="020E0602030304020304" pitchFamily="34" charset="0"/>
              </a:rPr>
              <a:t>.”, C.S.J.N., 12/12/2017.</a:t>
            </a:r>
          </a:p>
          <a:p>
            <a:r>
              <a:rPr lang="es-ES" altLang="es-AR" sz="2000" dirty="0">
                <a:latin typeface="Albertus Medium" panose="020E0602030304020304" pitchFamily="34" charset="0"/>
              </a:rPr>
              <a:t>“El </a:t>
            </a:r>
            <a:r>
              <a:rPr lang="es-ES" altLang="es-AR" sz="2000" dirty="0" err="1">
                <a:latin typeface="Albertus Medium" panose="020E0602030304020304" pitchFamily="34" charset="0"/>
              </a:rPr>
              <a:t>Tetu</a:t>
            </a:r>
            <a:r>
              <a:rPr lang="es-ES" altLang="es-AR" sz="2000" dirty="0">
                <a:latin typeface="Albertus Medium" panose="020E0602030304020304" pitchFamily="34" charset="0"/>
              </a:rPr>
              <a:t> S.A.”, CNACAF Sala IV, 21/02/2013.</a:t>
            </a:r>
          </a:p>
          <a:p>
            <a:r>
              <a:rPr lang="es-ES" altLang="es-AR" sz="2000" dirty="0">
                <a:latin typeface="Albertus Medium" panose="020E0602030304020304" pitchFamily="34" charset="0"/>
              </a:rPr>
              <a:t>“Supermercados Mayoristas Yaguar S.A.”. CNACAF Sala IV, 12/06/2014.</a:t>
            </a:r>
          </a:p>
          <a:p>
            <a:r>
              <a:rPr lang="es-ES" altLang="es-AR" sz="2000" dirty="0">
                <a:latin typeface="Albertus Medium" panose="020E0602030304020304" pitchFamily="34" charset="0"/>
              </a:rPr>
              <a:t>“Córdoba,  Jorge Raúl, CNACAF Sala III, 29/09/2014.</a:t>
            </a:r>
          </a:p>
          <a:p>
            <a:r>
              <a:rPr lang="es-ES" altLang="es-AR" sz="2000" dirty="0">
                <a:latin typeface="Albertus Medium" panose="020E0602030304020304" pitchFamily="34" charset="0"/>
              </a:rPr>
              <a:t>“Telefónica Móviles Argentina SA.”, CNACAF Sala V, 1º/03/2016 ; CSJN 27/11/2018.</a:t>
            </a:r>
          </a:p>
          <a:p>
            <a:r>
              <a:rPr lang="es-ES" altLang="es-AR" sz="2000" dirty="0">
                <a:latin typeface="Albertus Medium" panose="020E0602030304020304" pitchFamily="34" charset="0"/>
              </a:rPr>
              <a:t>“Mutual 7 de Noviembre”, CNACAF Sala II, 14/04/2016.</a:t>
            </a:r>
          </a:p>
          <a:p>
            <a:r>
              <a:rPr lang="es-ES" altLang="es-AR" sz="2000" dirty="0">
                <a:latin typeface="Albertus Medium" panose="020E0602030304020304" pitchFamily="34" charset="0"/>
              </a:rPr>
              <a:t>“Colegio de Abogados de la Provincia de Buenos Aires”, CSJN, 8/04/2021</a:t>
            </a:r>
          </a:p>
          <a:p>
            <a:r>
              <a:rPr lang="es-AR" sz="2000" dirty="0">
                <a:latin typeface="Albertus Medium" panose="020E0602030304020304" pitchFamily="34" charset="0"/>
              </a:rPr>
              <a:t>Lorenzo </a:t>
            </a:r>
            <a:r>
              <a:rPr lang="es-AR" sz="2000" dirty="0" err="1">
                <a:latin typeface="Albertus Medium" panose="020E0602030304020304" pitchFamily="34" charset="0"/>
              </a:rPr>
              <a:t>Annecchini</a:t>
            </a:r>
            <a:r>
              <a:rPr lang="es-AR" sz="2000" dirty="0">
                <a:latin typeface="Albertus Medium" panose="020E0602030304020304" pitchFamily="34" charset="0"/>
              </a:rPr>
              <a:t> SA – CNCAF – Sala II – 8/7/2022</a:t>
            </a:r>
          </a:p>
          <a:p>
            <a:r>
              <a:rPr lang="es-AR" sz="2000" dirty="0" err="1">
                <a:latin typeface="Albertus Medium" panose="020E0602030304020304" pitchFamily="34" charset="0"/>
              </a:rPr>
              <a:t>Marka</a:t>
            </a:r>
            <a:r>
              <a:rPr lang="es-AR" sz="2000" dirty="0">
                <a:latin typeface="Albertus Medium" panose="020E0602030304020304" pitchFamily="34" charset="0"/>
              </a:rPr>
              <a:t> SRL – TFN – Sala B – 4/9/2023 – Pagos Habituales</a:t>
            </a:r>
          </a:p>
          <a:p>
            <a:r>
              <a:rPr lang="es-AR" sz="2000" dirty="0" err="1">
                <a:latin typeface="Albertus Medium" panose="020E0602030304020304" pitchFamily="34" charset="0"/>
              </a:rPr>
              <a:t>Godel</a:t>
            </a:r>
            <a:r>
              <a:rPr lang="es-AR" sz="2000" dirty="0">
                <a:latin typeface="Albertus Medium" panose="020E0602030304020304" pitchFamily="34" charset="0"/>
              </a:rPr>
              <a:t> Quilmes – CNCAF – Sala IV – 14/12/2023</a:t>
            </a:r>
          </a:p>
        </p:txBody>
      </p:sp>
    </p:spTree>
    <p:extLst>
      <p:ext uri="{BB962C8B-B14F-4D97-AF65-F5344CB8AC3E}">
        <p14:creationId xmlns:p14="http://schemas.microsoft.com/office/powerpoint/2010/main" val="17821947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B906C4A-7662-9C17-6620-AC1B57E04C2E}"/>
              </a:ext>
            </a:extLst>
          </p:cNvPr>
          <p:cNvSpPr>
            <a:spLocks noGrp="1"/>
          </p:cNvSpPr>
          <p:nvPr>
            <p:ph type="title"/>
          </p:nvPr>
        </p:nvSpPr>
        <p:spPr>
          <a:xfrm>
            <a:off x="838200" y="365126"/>
            <a:ext cx="10515600" cy="610920"/>
          </a:xfrm>
        </p:spPr>
        <p:txBody>
          <a:bodyPr>
            <a:normAutofit fontScale="90000"/>
          </a:bodyPr>
          <a:lstStyle/>
          <a:p>
            <a:r>
              <a:rPr lang="es-AR" sz="2000" b="1" u="sng" dirty="0"/>
              <a:t>IMPUESTO SOBRE LOS DEBITOS Y CREDITOS – OBJETO DEL IMPUESTO – ARTICULO 3 DTO 380/01</a:t>
            </a:r>
          </a:p>
        </p:txBody>
      </p:sp>
      <p:sp>
        <p:nvSpPr>
          <p:cNvPr id="3" name="Marcador de contenido 2">
            <a:extLst>
              <a:ext uri="{FF2B5EF4-FFF2-40B4-BE49-F238E27FC236}">
                <a16:creationId xmlns:a16="http://schemas.microsoft.com/office/drawing/2014/main" id="{6E66E28B-2066-1D3A-92E0-36DB74505CE0}"/>
              </a:ext>
            </a:extLst>
          </p:cNvPr>
          <p:cNvSpPr>
            <a:spLocks noGrp="1"/>
          </p:cNvSpPr>
          <p:nvPr>
            <p:ph idx="1"/>
          </p:nvPr>
        </p:nvSpPr>
        <p:spPr>
          <a:xfrm>
            <a:off x="838200" y="811658"/>
            <a:ext cx="10515600" cy="5365305"/>
          </a:xfrm>
        </p:spPr>
        <p:txBody>
          <a:bodyPr>
            <a:normAutofit fontScale="92500" lnSpcReduction="20000"/>
          </a:bodyPr>
          <a:lstStyle/>
          <a:p>
            <a:r>
              <a:rPr lang="es-ES" sz="1800" b="1" i="1" dirty="0">
                <a:effectLst/>
                <a:latin typeface="Times New Roman" panose="02020603050405020304" pitchFamily="18" charset="0"/>
                <a:ea typeface="Times New Roman" panose="02020603050405020304" pitchFamily="18" charset="0"/>
              </a:rPr>
              <a:t>Operaciones gravadas en las que no se utilicen las cuentas bancarias</a:t>
            </a:r>
          </a:p>
          <a:p>
            <a:r>
              <a:rPr lang="es-ES" sz="1800" b="1" i="1" dirty="0">
                <a:effectLst/>
                <a:latin typeface="Times New Roman" panose="02020603050405020304" pitchFamily="18" charset="0"/>
                <a:ea typeface="Times New Roman" panose="02020603050405020304" pitchFamily="18" charset="0"/>
              </a:rPr>
              <a:t>a) Pagos por cuenta y/o a nombre de terceros, excepto:</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1. Los correspondientes fondos hayan originado débitos por iguales importes en cuentas corrientes abiertas a nombre del ordenante de los pagos.</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2. Correspondan a impuestos, tasas y contribuciones, facturas de servicios públicos y tarjetas de compras y/o crédito, cuotas de servicios médicos o asistenciales, establecimientos educacionales, asociaciones, fundaciones, servicios de televisión por cable y planes de ahorro previo para fines determinados por grupos cerrados; primas de seguro y otras erogaciones de características similares, que hayan generado débitos con iguales importes en cuentas de caja de ahorro, excepto cuando la titularidad de dichas cuentas corresponda a una persona jurídica.</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3. Se refieran a la suscripción, integración y/u operaciones de compraventa de títulos emitidos en serie, efectuados en su carácter de agentes de mercado abierto o a través de agentes de bolsa, o a rescates y suscripciones por cuenta y orden de los fondos comunes de inversión comprendidos en el primer párrafo del artículo 1º de la ley 24083 y sus modificaciones, que realicen en su carácter de sociedades depositarias.</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4. Se efectúen por cuenta de los receptores de créditos, correspondientes a gastos directamente vinculados con tales operaciones (seguros, garantías, etc.).</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5. Se trate de desembolsos efectuados por entidades financieras directamente a las empresas emisoras de tarjetas de crédito, por cuenta de usuarios que han solicitado la financiación de los gastos realizados a través de las mismas, excepto cuando su titularidad corresponda a una persona jurídica.</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6. Correspondan al libramiento de cheques cancelatorios o de pago financiero.</a:t>
            </a:r>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254914716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8C33FD52-2200-9997-74B6-A4CFBCDC848F}"/>
              </a:ext>
            </a:extLst>
          </p:cNvPr>
          <p:cNvSpPr>
            <a:spLocks noGrp="1"/>
          </p:cNvSpPr>
          <p:nvPr>
            <p:ph type="title"/>
          </p:nvPr>
        </p:nvSpPr>
        <p:spPr>
          <a:xfrm>
            <a:off x="838200" y="365125"/>
            <a:ext cx="10515600" cy="580097"/>
          </a:xfrm>
        </p:spPr>
        <p:txBody>
          <a:bodyPr>
            <a:normAutofit fontScale="90000"/>
          </a:bodyPr>
          <a:lstStyle/>
          <a:p>
            <a:r>
              <a:rPr lang="es-AR" sz="2000" b="1" u="sng" dirty="0"/>
              <a:t>IMPUESTO SOBRE LOS DEBITOS Y CREDITOS – OBJETO DEL IMPUESTO – ARTICULO 3 DTO 380/01</a:t>
            </a:r>
            <a:endParaRPr lang="es-AR" sz="2000" dirty="0"/>
          </a:p>
        </p:txBody>
      </p:sp>
      <p:sp>
        <p:nvSpPr>
          <p:cNvPr id="3" name="Marcador de contenido 2">
            <a:extLst>
              <a:ext uri="{FF2B5EF4-FFF2-40B4-BE49-F238E27FC236}">
                <a16:creationId xmlns:a16="http://schemas.microsoft.com/office/drawing/2014/main" id="{0AEDD861-B0B8-A065-0C52-338F577179F6}"/>
              </a:ext>
            </a:extLst>
          </p:cNvPr>
          <p:cNvSpPr>
            <a:spLocks noGrp="1"/>
          </p:cNvSpPr>
          <p:nvPr>
            <p:ph idx="1"/>
          </p:nvPr>
        </p:nvSpPr>
        <p:spPr>
          <a:xfrm>
            <a:off x="838200" y="945222"/>
            <a:ext cx="10627760" cy="5455578"/>
          </a:xfrm>
        </p:spPr>
        <p:txBody>
          <a:bodyPr>
            <a:normAutofit fontScale="92500" lnSpcReduction="20000"/>
          </a:bodyPr>
          <a:lstStyle/>
          <a:p>
            <a:r>
              <a:rPr lang="es-ES" sz="1800" b="1" i="1" dirty="0">
                <a:effectLst/>
                <a:latin typeface="Times New Roman" panose="02020603050405020304" pitchFamily="18" charset="0"/>
                <a:ea typeface="Times New Roman" panose="02020603050405020304" pitchFamily="18" charset="0"/>
              </a:rPr>
              <a:t>b) Rendiciones de </a:t>
            </a:r>
            <a:r>
              <a:rPr lang="es-ES" sz="1800" b="1" i="1" u="sng" dirty="0">
                <a:effectLst/>
                <a:latin typeface="Times New Roman" panose="02020603050405020304" pitchFamily="18" charset="0"/>
                <a:ea typeface="Times New Roman" panose="02020603050405020304" pitchFamily="18" charset="0"/>
              </a:rPr>
              <a:t>gestiones de cobranza</a:t>
            </a:r>
            <a:r>
              <a:rPr lang="es-ES" sz="1800" b="1" i="1" dirty="0">
                <a:effectLst/>
                <a:latin typeface="Times New Roman" panose="02020603050405020304" pitchFamily="18" charset="0"/>
                <a:ea typeface="Times New Roman" panose="02020603050405020304" pitchFamily="18" charset="0"/>
              </a:rPr>
              <a:t> de cualquier tipo de valor o documento, aun con adelanto de fondos (descuento de pagarés, de facturas, cheques recibidos al cobro, etc.), excepto</a:t>
            </a:r>
            <a:r>
              <a:rPr lang="es-ES" sz="1800" dirty="0">
                <a:effectLst/>
                <a:latin typeface="Times New Roman" panose="02020603050405020304" pitchFamily="18" charset="0"/>
                <a:ea typeface="Times New Roman" panose="02020603050405020304" pitchFamily="18" charset="0"/>
              </a:rPr>
              <a:t>:</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1. Sean acreditadas en cuentas corrientes abiertas a nombre del beneficiario de los valores o documentos y ordenante de la gestión.</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2. Se trate de títulos valores emitidos en serie o sus cupones.</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3. Correspondan a letras y/o documentos en moneda extranjera vinculados directamente con operaciones de exportación o importación.</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4. Correspondan a certificados de depósitos a plazo fijo y tengan por objeto la constitución de un depósito de las mismas características en la entidad </a:t>
            </a:r>
            <a:r>
              <a:rPr lang="es-ES" sz="1800" dirty="0" err="1">
                <a:effectLst/>
                <a:latin typeface="Times New Roman" panose="02020603050405020304" pitchFamily="18" charset="0"/>
                <a:ea typeface="Times New Roman" panose="02020603050405020304" pitchFamily="18" charset="0"/>
              </a:rPr>
              <a:t>gestionante</a:t>
            </a:r>
            <a:r>
              <a:rPr lang="es-ES" sz="1800" dirty="0">
                <a:effectLst/>
                <a:latin typeface="Times New Roman" panose="02020603050405020304" pitchFamily="18" charset="0"/>
                <a:ea typeface="Times New Roman" panose="02020603050405020304" pitchFamily="18" charset="0"/>
              </a:rPr>
              <a:t> o la adquisición de títulos valores emitidos en serie o la suscripción de cuotas partes de fondos comunes de inversión comprendidos en el primer párrafo del artículo 1º de la ley 24083 y sus modificaciones.</a:t>
            </a:r>
            <a:endParaRPr lang="es-AR" sz="1800" dirty="0">
              <a:effectLst/>
              <a:latin typeface="Times New Roman" panose="02020603050405020304" pitchFamily="18" charset="0"/>
              <a:ea typeface="Times New Roman" panose="02020603050405020304" pitchFamily="18" charset="0"/>
            </a:endParaRPr>
          </a:p>
          <a:p>
            <a:r>
              <a:rPr lang="es-ES" sz="1800" b="1" i="1"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Se entenderá por </a:t>
            </a:r>
            <a:r>
              <a:rPr lang="es-ES" sz="1800" b="1" i="1" u="sng" dirty="0">
                <a:effectLst/>
                <a:latin typeface="Times New Roman" panose="02020603050405020304" pitchFamily="18" charset="0"/>
                <a:ea typeface="Times New Roman" panose="02020603050405020304" pitchFamily="18" charset="0"/>
              </a:rPr>
              <a:t>gestión de cobranza</a:t>
            </a:r>
            <a:r>
              <a:rPr lang="es-ES" sz="1800" dirty="0">
                <a:effectLst/>
                <a:latin typeface="Times New Roman" panose="02020603050405020304" pitchFamily="18" charset="0"/>
                <a:ea typeface="Times New Roman" panose="02020603050405020304" pitchFamily="18" charset="0"/>
              </a:rPr>
              <a:t>, a toda acción o tramitación realizada por una entidad comprendida en la ley de entidades financieras para la obtención de una cobranza, cuyas diligencias de cobro le fueron encomendadas por un tercero que es beneficiario de cualquier tipo de valor o documento a efectos de materializar su cobro.</a:t>
            </a:r>
            <a:endParaRPr lang="es-AR" sz="1800" dirty="0">
              <a:effectLst/>
              <a:latin typeface="Times New Roman" panose="02020603050405020304" pitchFamily="18" charset="0"/>
              <a:ea typeface="Times New Roman" panose="02020603050405020304" pitchFamily="18" charset="0"/>
            </a:endParaRPr>
          </a:p>
          <a:p>
            <a:r>
              <a:rPr lang="es-ES" sz="1800" b="1" i="1" u="sng" dirty="0">
                <a:effectLst/>
                <a:latin typeface="Times New Roman" panose="02020603050405020304" pitchFamily="18" charset="0"/>
                <a:ea typeface="Times New Roman" panose="02020603050405020304" pitchFamily="18" charset="0"/>
              </a:rPr>
              <a:t>En el caso de cheques </a:t>
            </a:r>
            <a:r>
              <a:rPr lang="es-ES" sz="1800" dirty="0">
                <a:effectLst/>
                <a:latin typeface="Times New Roman" panose="02020603050405020304" pitchFamily="18" charset="0"/>
                <a:ea typeface="Times New Roman" panose="02020603050405020304" pitchFamily="18" charset="0"/>
              </a:rPr>
              <a:t>se entenderá que no constituye gestión de cobranza, la acción de cobro encomendada a la misma entidad contra la cual el cheque fue librado, cuando el beneficiario y el librador sean la misma persona aun cuando la acción de cobro se realice en sucursal distinta a la pagadora. Igual tratamiento y en las mismas condiciones corresponderá cuando se trate de cheques cobrados en ventanilla o por caja y el beneficiario y librador sean distintas personas.</a:t>
            </a:r>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337184486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E8F0D736-880B-091B-38F9-E1B9D34054E9}"/>
              </a:ext>
            </a:extLst>
          </p:cNvPr>
          <p:cNvSpPr>
            <a:spLocks noGrp="1"/>
          </p:cNvSpPr>
          <p:nvPr>
            <p:ph type="title"/>
          </p:nvPr>
        </p:nvSpPr>
        <p:spPr>
          <a:xfrm>
            <a:off x="838200" y="365125"/>
            <a:ext cx="10515600" cy="539001"/>
          </a:xfrm>
        </p:spPr>
        <p:txBody>
          <a:bodyPr>
            <a:normAutofit fontScale="90000"/>
          </a:bodyPr>
          <a:lstStyle/>
          <a:p>
            <a:r>
              <a:rPr lang="es-AR" sz="2000" b="1" u="sng" dirty="0"/>
              <a:t>IMPUESTO SOBRE LOS DEBITOS Y CREDITOS – OBJETO DEL IMPUESTO – ARTICULO 3 DTO 380/01</a:t>
            </a:r>
            <a:endParaRPr lang="es-AR" sz="2000" dirty="0"/>
          </a:p>
        </p:txBody>
      </p:sp>
      <p:sp>
        <p:nvSpPr>
          <p:cNvPr id="3" name="Marcador de contenido 2">
            <a:extLst>
              <a:ext uri="{FF2B5EF4-FFF2-40B4-BE49-F238E27FC236}">
                <a16:creationId xmlns:a16="http://schemas.microsoft.com/office/drawing/2014/main" id="{7ED14921-51F5-5FCE-0F15-2CF407DDC6D3}"/>
              </a:ext>
            </a:extLst>
          </p:cNvPr>
          <p:cNvSpPr>
            <a:spLocks noGrp="1"/>
          </p:cNvSpPr>
          <p:nvPr>
            <p:ph idx="1"/>
          </p:nvPr>
        </p:nvSpPr>
        <p:spPr>
          <a:xfrm>
            <a:off x="838200" y="904126"/>
            <a:ext cx="10515600" cy="5272837"/>
          </a:xfrm>
        </p:spPr>
        <p:txBody>
          <a:bodyPr/>
          <a:lstStyle/>
          <a:p>
            <a:r>
              <a:rPr lang="es-ES" sz="1800" b="1" i="1" dirty="0">
                <a:effectLst/>
                <a:latin typeface="Times New Roman" panose="02020603050405020304" pitchFamily="18" charset="0"/>
                <a:ea typeface="Times New Roman" panose="02020603050405020304" pitchFamily="18" charset="0"/>
              </a:rPr>
              <a:t>c) Rendiciones de recaudaciones, excepto cuando sean acreditadas en cuentas corrientes abiertas a nombre del beneficiario y ordenante de la recaudación</a:t>
            </a:r>
            <a:r>
              <a:rPr lang="es-ES" sz="1800" dirty="0">
                <a:effectLst/>
                <a:latin typeface="Times New Roman" panose="02020603050405020304" pitchFamily="18" charset="0"/>
                <a:ea typeface="Times New Roman" panose="02020603050405020304" pitchFamily="18" charset="0"/>
              </a:rPr>
              <a:t>.</a:t>
            </a:r>
            <a:endParaRPr lang="es-AR" sz="1800" dirty="0">
              <a:effectLst/>
              <a:latin typeface="Times New Roman" panose="02020603050405020304" pitchFamily="18" charset="0"/>
              <a:ea typeface="Times New Roman" panose="02020603050405020304" pitchFamily="18" charset="0"/>
            </a:endParaRPr>
          </a:p>
          <a:p>
            <a:r>
              <a:rPr lang="es-ES" sz="1800" b="1" i="1"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r>
              <a:rPr lang="es-ES" sz="1800" b="1" i="1" dirty="0">
                <a:effectLst/>
                <a:latin typeface="Times New Roman" panose="02020603050405020304" pitchFamily="18" charset="0"/>
                <a:ea typeface="Times New Roman" panose="02020603050405020304" pitchFamily="18" charset="0"/>
              </a:rPr>
              <a:t>d) Giros y transferencias de fondos efectuados por cualquier medio, excepto</a:t>
            </a:r>
            <a:r>
              <a:rPr lang="es-ES" sz="1800" dirty="0">
                <a:effectLst/>
                <a:latin typeface="Times New Roman" panose="02020603050405020304" pitchFamily="18" charset="0"/>
                <a:ea typeface="Times New Roman" panose="02020603050405020304" pitchFamily="18" charset="0"/>
              </a:rPr>
              <a:t>:</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1. Los correspondientes fondos tengan como origen y/o destino una cuenta corriente abierta a nombre del ordenante de los giros y transferencias.</a:t>
            </a:r>
            <a:endParaRPr lang="es-AR" sz="1800" dirty="0">
              <a:effectLst/>
              <a:latin typeface="Times New Roman" panose="02020603050405020304" pitchFamily="18" charset="0"/>
              <a:ea typeface="Times New Roman" panose="02020603050405020304" pitchFamily="18" charset="0"/>
            </a:endParaRPr>
          </a:p>
          <a:p>
            <a:r>
              <a:rPr lang="es-ES" sz="1800" dirty="0">
                <a:effectLst/>
                <a:latin typeface="Times New Roman" panose="02020603050405020304" pitchFamily="18" charset="0"/>
                <a:ea typeface="Times New Roman" panose="02020603050405020304" pitchFamily="18" charset="0"/>
              </a:rPr>
              <a:t>2. Sean en moneda extranjera emitidos desde el exterior, relacionados con operaciones de exportación.</a:t>
            </a:r>
            <a:endParaRPr lang="es-AR" sz="1800" dirty="0">
              <a:effectLst/>
              <a:latin typeface="Times New Roman" panose="02020603050405020304" pitchFamily="18" charset="0"/>
              <a:ea typeface="Times New Roman" panose="02020603050405020304" pitchFamily="18" charset="0"/>
            </a:endParaRPr>
          </a:p>
          <a:p>
            <a:r>
              <a:rPr lang="es-ES" sz="1800" b="1" i="1" dirty="0">
                <a:effectLst/>
                <a:latin typeface="Times New Roman" panose="02020603050405020304" pitchFamily="18" charset="0"/>
                <a:ea typeface="Times New Roman" panose="02020603050405020304" pitchFamily="18" charset="0"/>
              </a:rPr>
              <a:t> </a:t>
            </a:r>
            <a:endParaRPr lang="es-AR" sz="1800" dirty="0">
              <a:effectLst/>
              <a:latin typeface="Times New Roman" panose="02020603050405020304" pitchFamily="18" charset="0"/>
              <a:ea typeface="Times New Roman" panose="02020603050405020304" pitchFamily="18" charset="0"/>
            </a:endParaRPr>
          </a:p>
          <a:p>
            <a:r>
              <a:rPr lang="es-ES" sz="1800" b="1" i="1" dirty="0">
                <a:effectLst/>
                <a:latin typeface="Times New Roman" panose="02020603050405020304" pitchFamily="18" charset="0"/>
                <a:ea typeface="Times New Roman" panose="02020603050405020304" pitchFamily="18" charset="0"/>
              </a:rPr>
              <a:t>e) Los pagos realizados por las entidades financieras por cuenta propia o ajena a los establecimientos adheridos a los sistemas de tarjetas de crédito y/o de compra, excepto que sean acreditados en cuentas corrientes abiertas a nombre del establecimiento beneficiario.</a:t>
            </a:r>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398207815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8E9D4CAB-DD3D-2BB3-22F6-32FB93AE9B81}"/>
              </a:ext>
            </a:extLst>
          </p:cNvPr>
          <p:cNvSpPr>
            <a:spLocks noGrp="1"/>
          </p:cNvSpPr>
          <p:nvPr>
            <p:ph type="title"/>
          </p:nvPr>
        </p:nvSpPr>
        <p:spPr>
          <a:xfrm>
            <a:off x="838200" y="365126"/>
            <a:ext cx="10515600" cy="723936"/>
          </a:xfrm>
        </p:spPr>
        <p:txBody>
          <a:bodyPr>
            <a:normAutofit/>
          </a:bodyPr>
          <a:lstStyle/>
          <a:p>
            <a:r>
              <a:rPr lang="es-ES" altLang="es-AR" sz="2000" b="1" u="sng" dirty="0"/>
              <a:t>IMPUESTO SOBRE LOS DEBITOS Y CREDITOS - OBJETO - Movimientos de fondos - Art. 2º inc. b) Dto. 380/01</a:t>
            </a:r>
            <a:endParaRPr lang="es-AR" sz="2000" b="1" dirty="0"/>
          </a:p>
        </p:txBody>
      </p:sp>
      <p:sp>
        <p:nvSpPr>
          <p:cNvPr id="3" name="Marcador de contenido 2">
            <a:extLst>
              <a:ext uri="{FF2B5EF4-FFF2-40B4-BE49-F238E27FC236}">
                <a16:creationId xmlns:a16="http://schemas.microsoft.com/office/drawing/2014/main" id="{99B34BF5-93B7-CAC7-39FF-E18B92A98914}"/>
              </a:ext>
            </a:extLst>
          </p:cNvPr>
          <p:cNvSpPr>
            <a:spLocks noGrp="1"/>
          </p:cNvSpPr>
          <p:nvPr>
            <p:ph idx="1"/>
          </p:nvPr>
        </p:nvSpPr>
        <p:spPr>
          <a:xfrm>
            <a:off x="838200" y="1089062"/>
            <a:ext cx="10515600" cy="5087901"/>
          </a:xfrm>
        </p:spPr>
        <p:txBody>
          <a:bodyPr>
            <a:normAutofit fontScale="92500" lnSpcReduction="10000"/>
          </a:bodyPr>
          <a:lstStyle/>
          <a:p>
            <a:r>
              <a:rPr lang="es-ES" altLang="es-AR" sz="3200" b="1" dirty="0"/>
              <a:t> </a:t>
            </a:r>
            <a:r>
              <a:rPr lang="es-ES" altLang="es-AR" sz="2800" b="1" i="1" dirty="0"/>
              <a:t>Art. 40. </a:t>
            </a:r>
            <a:r>
              <a:rPr lang="es-ES" altLang="es-AR" sz="2800" i="1" dirty="0"/>
              <a:t>— Los movimientos o entrega de fondos efectuados por cuenta propia y/o ajena, </a:t>
            </a:r>
            <a:r>
              <a:rPr lang="es-ES" altLang="es-AR" sz="2800" b="1" i="1" dirty="0"/>
              <a:t>en el ejercicio de actividades económicas</a:t>
            </a:r>
            <a:r>
              <a:rPr lang="es-ES" altLang="es-AR" sz="2800" i="1" dirty="0"/>
              <a:t>, comprendidos en el inciso b) del artículo 2º del Anexo del Decreto </a:t>
            </a:r>
            <a:r>
              <a:rPr lang="es-ES" altLang="es-AR" sz="2800" i="1" dirty="0" err="1"/>
              <a:t>Nº</a:t>
            </a:r>
            <a:r>
              <a:rPr lang="es-ES" altLang="es-AR" sz="2800" i="1" dirty="0"/>
              <a:t> 380/01 y sus modificatorios, </a:t>
            </a:r>
            <a:r>
              <a:rPr lang="es-ES" altLang="es-AR" sz="2800" b="1" i="1" dirty="0"/>
              <a:t>son aquéllos que se efectúan a través de sistemas de pago organizados — existentes o no a la vigencia del impuesto sobre los créditos y débitos en cuentas bancarias y otras operatorias—, reemplazando el uso de las cuentas previstas en el artículo 1º, inciso a) de la Ley</a:t>
            </a:r>
            <a:r>
              <a:rPr lang="es-ES" altLang="es-AR" sz="2800" i="1" dirty="0"/>
              <a:t> </a:t>
            </a:r>
            <a:r>
              <a:rPr lang="es-ES" altLang="es-AR" sz="2800" i="1" dirty="0" err="1"/>
              <a:t>Nº</a:t>
            </a:r>
            <a:r>
              <a:rPr lang="es-ES" altLang="es-AR" sz="2800" i="1" dirty="0"/>
              <a:t> 25.413 y sus modificaciones.” </a:t>
            </a:r>
            <a:r>
              <a:rPr lang="es-ES" altLang="es-AR" sz="2800" b="1" dirty="0"/>
              <a:t>(R.G </a:t>
            </a:r>
            <a:r>
              <a:rPr lang="es-ES" altLang="es-AR" sz="2800" b="1" dirty="0" err="1"/>
              <a:t>Nº</a:t>
            </a:r>
            <a:r>
              <a:rPr lang="es-ES" altLang="es-AR" sz="2800" b="1" dirty="0"/>
              <a:t> 2111)</a:t>
            </a:r>
          </a:p>
          <a:p>
            <a:pPr>
              <a:buFontTx/>
              <a:buNone/>
            </a:pPr>
            <a:endParaRPr lang="es-ES" altLang="es-AR" sz="2800" dirty="0"/>
          </a:p>
          <a:p>
            <a:r>
              <a:rPr lang="es-ES" altLang="es-AR" sz="2800" b="1" dirty="0"/>
              <a:t>Fallo “</a:t>
            </a:r>
            <a:r>
              <a:rPr lang="es-ES" altLang="es-AR" sz="2800" b="1" dirty="0" err="1"/>
              <a:t>Piantoni</a:t>
            </a:r>
            <a:r>
              <a:rPr lang="es-ES" altLang="es-AR" sz="2800" b="1" dirty="0"/>
              <a:t> Hnos. SACIF y A”, CSJN  sentencia del 12/12/2017</a:t>
            </a:r>
            <a:endParaRPr lang="es-AR" dirty="0"/>
          </a:p>
        </p:txBody>
      </p:sp>
    </p:spTree>
    <p:extLst>
      <p:ext uri="{BB962C8B-B14F-4D97-AF65-F5344CB8AC3E}">
        <p14:creationId xmlns:p14="http://schemas.microsoft.com/office/powerpoint/2010/main" val="38078643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D9939F3-64FE-D60F-0196-75C8D5F95438}"/>
              </a:ext>
            </a:extLst>
          </p:cNvPr>
          <p:cNvSpPr>
            <a:spLocks noGrp="1"/>
          </p:cNvSpPr>
          <p:nvPr>
            <p:ph type="title"/>
          </p:nvPr>
        </p:nvSpPr>
        <p:spPr>
          <a:xfrm>
            <a:off x="838200" y="365125"/>
            <a:ext cx="10515600" cy="425985"/>
          </a:xfrm>
        </p:spPr>
        <p:txBody>
          <a:bodyPr>
            <a:normAutofit/>
          </a:bodyPr>
          <a:lstStyle/>
          <a:p>
            <a:r>
              <a:rPr lang="es-AR" sz="2000" b="1" dirty="0"/>
              <a:t>Impuesto sobre los débitos y créditos – Exenciones - Objetivas</a:t>
            </a:r>
          </a:p>
        </p:txBody>
      </p:sp>
      <p:sp>
        <p:nvSpPr>
          <p:cNvPr id="3" name="Marcador de contenido 2">
            <a:extLst>
              <a:ext uri="{FF2B5EF4-FFF2-40B4-BE49-F238E27FC236}">
                <a16:creationId xmlns:a16="http://schemas.microsoft.com/office/drawing/2014/main" id="{173C17C8-79D0-CD71-F81B-51C190374E15}"/>
              </a:ext>
            </a:extLst>
          </p:cNvPr>
          <p:cNvSpPr>
            <a:spLocks noGrp="1"/>
          </p:cNvSpPr>
          <p:nvPr>
            <p:ph idx="1"/>
          </p:nvPr>
        </p:nvSpPr>
        <p:spPr>
          <a:xfrm>
            <a:off x="838199" y="791110"/>
            <a:ext cx="10843517" cy="5815173"/>
          </a:xfrm>
        </p:spPr>
        <p:txBody>
          <a:bodyPr>
            <a:normAutofit fontScale="92500" lnSpcReduction="20000"/>
          </a:bodyPr>
          <a:lstStyle/>
          <a:p>
            <a:pPr marL="0" indent="0">
              <a:buNone/>
            </a:pPr>
            <a:r>
              <a:rPr lang="es-ES" sz="1800" dirty="0">
                <a:effectLst/>
                <a:latin typeface="Times New Roman" panose="02020603050405020304" pitchFamily="18" charset="0"/>
                <a:ea typeface="Times New Roman" panose="02020603050405020304" pitchFamily="18" charset="0"/>
              </a:rPr>
              <a:t>I</a:t>
            </a:r>
            <a:r>
              <a:rPr lang="es-ES" sz="1800" b="1" dirty="0">
                <a:effectLst/>
                <a:latin typeface="Times New Roman" panose="02020603050405020304" pitchFamily="18" charset="0"/>
                <a:ea typeface="Times New Roman" panose="02020603050405020304" pitchFamily="18" charset="0"/>
              </a:rPr>
              <a:t>.- Los créditos en caja de ahorro o cuentas corrientes bancarias hasta la suma acreditada en concepto de sueldos del personal en relación de dependencia o de jubilaciones y pensiones, y los débitos en dichas cuentas hasta el mismo importe</a:t>
            </a:r>
            <a:endParaRPr lang="es-AR" b="1" dirty="0">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II.- Pagos que en concepto de prestaciones dinerarias de la ley 24557 y sus modificaciones, perciban los damnificados como consecuencia de una contingencia laboral.</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u="none" strike="noStrike" dirty="0">
                <a:effectLst/>
                <a:latin typeface="Times New Roman" panose="02020603050405020304" pitchFamily="18" charset="0"/>
                <a:ea typeface="Times New Roman" panose="02020603050405020304" pitchFamily="18" charset="0"/>
              </a:rPr>
              <a:t> </a:t>
            </a:r>
            <a:r>
              <a:rPr lang="es-ES" sz="1800" dirty="0">
                <a:effectLst/>
                <a:latin typeface="Times New Roman" panose="02020603050405020304" pitchFamily="18" charset="0"/>
                <a:ea typeface="Times New Roman" panose="02020603050405020304" pitchFamily="18" charset="0"/>
              </a:rPr>
              <a:t>III</a:t>
            </a:r>
            <a:r>
              <a:rPr lang="es-ES" sz="1800" b="1" dirty="0">
                <a:effectLst/>
                <a:latin typeface="Times New Roman" panose="02020603050405020304" pitchFamily="18" charset="0"/>
                <a:ea typeface="Times New Roman" panose="02020603050405020304" pitchFamily="18" charset="0"/>
              </a:rPr>
              <a:t>.- Transferencias de fondos que se efectúen por cualquier medio, excepto mediante el uso de cheques, con destino a otras cuentas corrientes abiertas a nombre del ordenante de tales transferencias. </a:t>
            </a:r>
            <a:endParaRPr lang="es-AR" sz="1800" b="1"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No regirá esta exención cuando las cuentas pertenezcan a más de una persona jurídica aunque estén a nombre de sus apoderados o mandatarios, salvo cuando se trate de los sujetos que hayan celebrado los contratos previstos en el Capítulo III de la ley 19550 (</a:t>
            </a:r>
            <a:r>
              <a:rPr lang="es-ES" sz="1800" dirty="0" err="1">
                <a:effectLst/>
                <a:latin typeface="Times New Roman" panose="02020603050405020304" pitchFamily="18" charset="0"/>
                <a:ea typeface="Times New Roman" panose="02020603050405020304" pitchFamily="18" charset="0"/>
              </a:rPr>
              <a:t>t.o</a:t>
            </a:r>
            <a:r>
              <a:rPr lang="es-ES" sz="1800" dirty="0">
                <a:effectLst/>
                <a:latin typeface="Times New Roman" panose="02020603050405020304" pitchFamily="18" charset="0"/>
                <a:ea typeface="Times New Roman" panose="02020603050405020304" pitchFamily="18" charset="0"/>
              </a:rPr>
              <a:t>. 1984 y </a:t>
            </a:r>
            <a:r>
              <a:rPr lang="es-ES" sz="1800" dirty="0" err="1">
                <a:effectLst/>
                <a:latin typeface="Times New Roman" panose="02020603050405020304" pitchFamily="18" charset="0"/>
                <a:ea typeface="Times New Roman" panose="02020603050405020304" pitchFamily="18" charset="0"/>
              </a:rPr>
              <a:t>modif</a:t>
            </a:r>
            <a:r>
              <a:rPr lang="es-ES" sz="1800" dirty="0">
                <a:effectLst/>
                <a:latin typeface="Times New Roman" panose="02020603050405020304" pitchFamily="18" charset="0"/>
                <a:ea typeface="Times New Roman" panose="02020603050405020304" pitchFamily="18" charset="0"/>
              </a:rPr>
              <a:t>.).</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u="none" strike="noStrike" dirty="0">
                <a:effectLst/>
                <a:latin typeface="Times New Roman" panose="02020603050405020304" pitchFamily="18" charset="0"/>
                <a:ea typeface="Times New Roman" panose="02020603050405020304" pitchFamily="18" charset="0"/>
              </a:rPr>
              <a:t> </a:t>
            </a:r>
            <a:r>
              <a:rPr lang="es-ES" sz="1800" dirty="0">
                <a:effectLst/>
                <a:latin typeface="Times New Roman" panose="02020603050405020304" pitchFamily="18" charset="0"/>
                <a:ea typeface="Times New Roman" panose="02020603050405020304" pitchFamily="18" charset="0"/>
              </a:rPr>
              <a:t>IV.- </a:t>
            </a:r>
            <a:r>
              <a:rPr lang="es-ES" sz="1800" b="1" dirty="0">
                <a:effectLst/>
                <a:latin typeface="Times New Roman" panose="02020603050405020304" pitchFamily="18" charset="0"/>
                <a:ea typeface="Times New Roman" panose="02020603050405020304" pitchFamily="18" charset="0"/>
              </a:rPr>
              <a:t>Los débitos originados por el propio impuesto y los créditos y débitos correspondientes a contra asientos por error o anulaciones de documentos no corrientes previamente acreditados en cuenta.</a:t>
            </a:r>
            <a:endParaRPr lang="es-AR" sz="1800" b="1" dirty="0">
              <a:effectLst/>
              <a:latin typeface="Times New Roman" panose="02020603050405020304" pitchFamily="18" charset="0"/>
              <a:ea typeface="Times New Roman" panose="02020603050405020304" pitchFamily="18" charset="0"/>
            </a:endParaRPr>
          </a:p>
          <a:p>
            <a:pPr marL="0" indent="0">
              <a:buNone/>
            </a:pPr>
            <a:r>
              <a:rPr lang="es-ES" sz="1800" u="none" strike="noStrike" dirty="0">
                <a:effectLst/>
                <a:latin typeface="Times New Roman" panose="02020603050405020304" pitchFamily="18" charset="0"/>
                <a:ea typeface="Times New Roman" panose="02020603050405020304" pitchFamily="18" charset="0"/>
              </a:rPr>
              <a:t> </a:t>
            </a:r>
            <a:r>
              <a:rPr lang="es-ES" sz="1800" dirty="0">
                <a:effectLst/>
                <a:latin typeface="Times New Roman" panose="02020603050405020304" pitchFamily="18" charset="0"/>
                <a:ea typeface="Times New Roman" panose="02020603050405020304" pitchFamily="18" charset="0"/>
              </a:rPr>
              <a:t>V.- Giros y transferencias, en la medida que no se efectivicen los correspondientes pagos a sus respectivos beneficiarios.</a:t>
            </a:r>
            <a:endParaRPr lang="es-AR" sz="1800"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 VI</a:t>
            </a:r>
            <a:r>
              <a:rPr lang="es-ES" sz="1800" b="1" dirty="0">
                <a:effectLst/>
                <a:latin typeface="Times New Roman" panose="02020603050405020304" pitchFamily="18" charset="0"/>
                <a:ea typeface="Times New Roman" panose="02020603050405020304" pitchFamily="18" charset="0"/>
              </a:rPr>
              <a:t>.-  Los débitos y créditos efectuados en la cuenta corriente de los empleados en relación de dependencia, jubilados o pensionados, correspondientes a sus remuneraciones, hasta del monto mensual acreditado en la cuenta corriente del beneficiario de dichos ingresos.</a:t>
            </a:r>
            <a:endParaRPr lang="es-AR" sz="1800" b="1" dirty="0">
              <a:effectLst/>
              <a:latin typeface="Times New Roman" panose="02020603050405020304" pitchFamily="18" charset="0"/>
              <a:ea typeface="Times New Roman" panose="02020603050405020304" pitchFamily="18" charset="0"/>
            </a:endParaRPr>
          </a:p>
          <a:p>
            <a:pPr marL="0" indent="0">
              <a:buNone/>
            </a:pPr>
            <a:r>
              <a:rPr lang="es-ES" sz="1800" dirty="0">
                <a:effectLst/>
                <a:latin typeface="Times New Roman" panose="02020603050405020304" pitchFamily="18" charset="0"/>
                <a:ea typeface="Times New Roman" panose="02020603050405020304" pitchFamily="18" charset="0"/>
              </a:rPr>
              <a:t> VII</a:t>
            </a:r>
            <a:r>
              <a:rPr lang="es-ES" sz="1800" b="1" dirty="0">
                <a:effectLst/>
                <a:latin typeface="Times New Roman" panose="02020603050405020304" pitchFamily="18" charset="0"/>
                <a:ea typeface="Times New Roman" panose="02020603050405020304" pitchFamily="18" charset="0"/>
              </a:rPr>
              <a:t>.- Los créditos en cuenta corriente originados en préstamos bancarios, los débitos y créditos originados en la renovación de los mismos y los créditos originados en adelantos de fondos por descuentos de pagarés, facturas, cheques recibidos al cobro, etc., </a:t>
            </a:r>
            <a:r>
              <a:rPr lang="es-ES" sz="1800" dirty="0">
                <a:effectLst/>
                <a:latin typeface="Times New Roman" panose="02020603050405020304" pitchFamily="18" charset="0"/>
                <a:ea typeface="Times New Roman" panose="02020603050405020304" pitchFamily="18" charset="0"/>
              </a:rPr>
              <a:t>en este último caso cuando la entidad financiera acredite nuevamente en la cuenta corriente el importe correspondiente a la gestión de cobranza. La exención de este inciso comprende los créditos en la cuenta corriente del tomador originados en operaciones de mediación en transacciones financieras que se efectúen con la intervención y garantía de instituciones regidas por la ley 21526 y sus modificaciones, en tanto se trate de documentos propios. </a:t>
            </a:r>
            <a:endParaRPr lang="es-AR" sz="1800" dirty="0">
              <a:effectLst/>
              <a:latin typeface="Times New Roman" panose="02020603050405020304" pitchFamily="18" charset="0"/>
              <a:ea typeface="Times New Roman" panose="02020603050405020304" pitchFamily="18" charset="0"/>
            </a:endParaRPr>
          </a:p>
          <a:p>
            <a:endParaRPr lang="es-AR" sz="1800" dirty="0">
              <a:effectLst/>
              <a:latin typeface="Times New Roman" panose="02020603050405020304" pitchFamily="18" charset="0"/>
              <a:ea typeface="Times New Roman" panose="02020603050405020304" pitchFamily="18" charset="0"/>
            </a:endParaRPr>
          </a:p>
          <a:p>
            <a:endParaRPr lang="es-AR" dirty="0"/>
          </a:p>
        </p:txBody>
      </p:sp>
    </p:spTree>
    <p:extLst>
      <p:ext uri="{BB962C8B-B14F-4D97-AF65-F5344CB8AC3E}">
        <p14:creationId xmlns:p14="http://schemas.microsoft.com/office/powerpoint/2010/main" val="55049942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181F928-313F-8140-9B76-134A713E6B9F}"/>
              </a:ext>
            </a:extLst>
          </p:cNvPr>
          <p:cNvSpPr>
            <a:spLocks noGrp="1"/>
          </p:cNvSpPr>
          <p:nvPr>
            <p:ph type="title"/>
          </p:nvPr>
        </p:nvSpPr>
        <p:spPr>
          <a:xfrm>
            <a:off x="838200" y="365126"/>
            <a:ext cx="10515600" cy="487630"/>
          </a:xfrm>
        </p:spPr>
        <p:txBody>
          <a:bodyPr>
            <a:normAutofit/>
          </a:bodyPr>
          <a:lstStyle/>
          <a:p>
            <a:r>
              <a:rPr lang="es-AR" sz="2000" b="1" dirty="0"/>
              <a:t>Impuesto sobre los débitos y créditos – Exenciones - Objetivas</a:t>
            </a:r>
            <a:endParaRPr lang="es-AR" sz="2000" dirty="0"/>
          </a:p>
        </p:txBody>
      </p:sp>
      <p:sp>
        <p:nvSpPr>
          <p:cNvPr id="3" name="Marcador de contenido 2">
            <a:extLst>
              <a:ext uri="{FF2B5EF4-FFF2-40B4-BE49-F238E27FC236}">
                <a16:creationId xmlns:a16="http://schemas.microsoft.com/office/drawing/2014/main" id="{27A6B714-CE50-477D-855D-31B1D80B5BFD}"/>
              </a:ext>
            </a:extLst>
          </p:cNvPr>
          <p:cNvSpPr>
            <a:spLocks noGrp="1"/>
          </p:cNvSpPr>
          <p:nvPr>
            <p:ph idx="1"/>
          </p:nvPr>
        </p:nvSpPr>
        <p:spPr>
          <a:xfrm>
            <a:off x="482885" y="852756"/>
            <a:ext cx="11322122" cy="5712432"/>
          </a:xfrm>
        </p:spPr>
        <p:txBody>
          <a:bodyPr>
            <a:normAutofit fontScale="55000" lnSpcReduction="20000"/>
          </a:bodyPr>
          <a:lstStyle/>
          <a:p>
            <a:r>
              <a:rPr lang="es-ES" sz="2800" dirty="0">
                <a:effectLst/>
                <a:latin typeface="Times New Roman" panose="02020603050405020304" pitchFamily="18" charset="0"/>
                <a:ea typeface="Times New Roman" panose="02020603050405020304" pitchFamily="18" charset="0"/>
              </a:rPr>
              <a:t>VIII.-  Las transferencias por cualquier medio, en tanto no generen débitos o créditos en una cuenta corriente bancaria, siempre que el ordenante sea una persona física o un sujeto del exterior y en la medida que se identifique al beneficiario de las mismas.</a:t>
            </a:r>
            <a:endParaRPr lang="es-AR" sz="2800" dirty="0">
              <a:effectLst/>
              <a:latin typeface="Times New Roman" panose="02020603050405020304" pitchFamily="18" charset="0"/>
              <a:ea typeface="Times New Roman" panose="02020603050405020304" pitchFamily="18" charset="0"/>
            </a:endParaRPr>
          </a:p>
          <a:p>
            <a:r>
              <a:rPr lang="es-ES" sz="2800" dirty="0">
                <a:effectLst/>
                <a:latin typeface="Times New Roman" panose="02020603050405020304" pitchFamily="18" charset="0"/>
                <a:ea typeface="Times New Roman" panose="02020603050405020304" pitchFamily="18" charset="0"/>
              </a:rPr>
              <a:t>IX.-  </a:t>
            </a:r>
            <a:r>
              <a:rPr lang="es-ES" sz="2800" b="1" dirty="0">
                <a:effectLst/>
                <a:latin typeface="Times New Roman" panose="02020603050405020304" pitchFamily="18" charset="0"/>
                <a:ea typeface="Times New Roman" panose="02020603050405020304" pitchFamily="18" charset="0"/>
              </a:rPr>
              <a:t>Los créditos en cuenta corriente originados en la acreditación de cartas de crédito y/o cualquier otro instrumento de pago que cancele el producido de la exportación.</a:t>
            </a:r>
            <a:endParaRPr lang="es-AR" sz="2800" b="1" dirty="0">
              <a:effectLst/>
              <a:latin typeface="Times New Roman" panose="02020603050405020304" pitchFamily="18" charset="0"/>
              <a:ea typeface="Times New Roman" panose="02020603050405020304" pitchFamily="18" charset="0"/>
            </a:endParaRPr>
          </a:p>
          <a:p>
            <a:r>
              <a:rPr lang="es-ES" sz="2800" dirty="0">
                <a:effectLst/>
                <a:latin typeface="Times New Roman" panose="02020603050405020304" pitchFamily="18" charset="0"/>
                <a:ea typeface="Times New Roman" panose="02020603050405020304" pitchFamily="18" charset="0"/>
              </a:rPr>
              <a:t>X.- Los débitos y créditos de las cuentas en las que se depositan las libranzas judiciales.</a:t>
            </a:r>
            <a:endParaRPr lang="es-AR" sz="2800" dirty="0">
              <a:effectLst/>
              <a:latin typeface="Times New Roman" panose="02020603050405020304" pitchFamily="18" charset="0"/>
              <a:ea typeface="Times New Roman" panose="02020603050405020304" pitchFamily="18" charset="0"/>
            </a:endParaRPr>
          </a:p>
          <a:p>
            <a:r>
              <a:rPr lang="es-ES" sz="2800" dirty="0">
                <a:effectLst/>
                <a:latin typeface="Times New Roman" panose="02020603050405020304" pitchFamily="18" charset="0"/>
                <a:ea typeface="Times New Roman" panose="02020603050405020304" pitchFamily="18" charset="0"/>
              </a:rPr>
              <a:t>XI</a:t>
            </a:r>
            <a:r>
              <a:rPr lang="es-ES" sz="2800" b="1" dirty="0">
                <a:effectLst/>
                <a:latin typeface="Times New Roman" panose="02020603050405020304" pitchFamily="18" charset="0"/>
                <a:ea typeface="Times New Roman" panose="02020603050405020304" pitchFamily="18" charset="0"/>
              </a:rPr>
              <a:t>.- Los créditos y débitos originados en suscripciones y rescates de fondos comunes de inversión regidos por el primer párrafo del artículo 1 de la ley 24083 y sus modificaciones, siempre que la titularidad de las </a:t>
            </a:r>
            <a:r>
              <a:rPr lang="es-ES" sz="2800" b="1" dirty="0" err="1">
                <a:effectLst/>
                <a:latin typeface="Times New Roman" panose="02020603050405020304" pitchFamily="18" charset="0"/>
                <a:ea typeface="Times New Roman" panose="02020603050405020304" pitchFamily="18" charset="0"/>
              </a:rPr>
              <a:t>cuotapartes</a:t>
            </a:r>
            <a:r>
              <a:rPr lang="es-ES" sz="2800" b="1" dirty="0">
                <a:effectLst/>
                <a:latin typeface="Times New Roman" panose="02020603050405020304" pitchFamily="18" charset="0"/>
                <a:ea typeface="Times New Roman" panose="02020603050405020304" pitchFamily="18" charset="0"/>
              </a:rPr>
              <a:t> sea coincidente con la cuenta corriente que se debita y el crédito por el rescate tenga como destino una cuenta corriente del mismo titular.</a:t>
            </a:r>
            <a:endParaRPr lang="es-AR" sz="2800" dirty="0">
              <a:effectLst/>
              <a:latin typeface="Times New Roman" panose="02020603050405020304" pitchFamily="18" charset="0"/>
              <a:ea typeface="Times New Roman" panose="02020603050405020304" pitchFamily="18" charset="0"/>
            </a:endParaRPr>
          </a:p>
          <a:p>
            <a:r>
              <a:rPr lang="es-ES" sz="2800" dirty="0">
                <a:effectLst/>
                <a:latin typeface="Times New Roman" panose="02020603050405020304" pitchFamily="18" charset="0"/>
                <a:ea typeface="Times New Roman" panose="02020603050405020304" pitchFamily="18" charset="0"/>
              </a:rPr>
              <a:t>XII.- Las cuentas corrientes especiales establecidas por el Banco Central de la República Argentina de acuerdo con la comunicación A 3250, únicamente cuando las mismas estén abiertas a nombre de personas jurídicas del exterior para ser utilizadas por las mismas para la realización de inversiones financieras en el país.</a:t>
            </a:r>
            <a:endParaRPr lang="es-AR" sz="2800" dirty="0">
              <a:effectLst/>
              <a:latin typeface="Times New Roman" panose="02020603050405020304" pitchFamily="18" charset="0"/>
              <a:ea typeface="Times New Roman" panose="02020603050405020304" pitchFamily="18" charset="0"/>
            </a:endParaRPr>
          </a:p>
          <a:p>
            <a:r>
              <a:rPr lang="es-ES" sz="2800" dirty="0">
                <a:effectLst/>
                <a:latin typeface="Times New Roman" panose="02020603050405020304" pitchFamily="18" charset="0"/>
                <a:ea typeface="Times New Roman" panose="02020603050405020304" pitchFamily="18" charset="0"/>
              </a:rPr>
              <a:t>XIII.- Los débitos y créditos en cuentas de caja de ahorro abiertas en instituciones regidas por la ley de entidades financieras, excepto cuando resulten de aplicación las disposiciones del artículo 3 de la presente reglamentación.</a:t>
            </a:r>
            <a:r>
              <a:rPr lang="es-ES" sz="2800" u="none" strike="noStrike" dirty="0">
                <a:effectLst/>
                <a:latin typeface="Times New Roman" panose="02020603050405020304" pitchFamily="18" charset="0"/>
                <a:ea typeface="Times New Roman" panose="02020603050405020304" pitchFamily="18" charset="0"/>
              </a:rPr>
              <a:t> </a:t>
            </a:r>
            <a:endParaRPr lang="es-AR" sz="2800" dirty="0">
              <a:effectLst/>
              <a:latin typeface="Times New Roman" panose="02020603050405020304" pitchFamily="18" charset="0"/>
              <a:ea typeface="Times New Roman" panose="02020603050405020304" pitchFamily="18" charset="0"/>
            </a:endParaRPr>
          </a:p>
          <a:p>
            <a:r>
              <a:rPr lang="es-ES" sz="2800" dirty="0">
                <a:effectLst/>
                <a:latin typeface="Times New Roman" panose="02020603050405020304" pitchFamily="18" charset="0"/>
                <a:ea typeface="Times New Roman" panose="02020603050405020304" pitchFamily="18" charset="0"/>
              </a:rPr>
              <a:t>XIV.- Las cuentas en las que se depositan exclusivamente fondos destinados al pago de pensiones y retiros militares y de las fuerzas de seguridad y policiales, abiertas a nombre de apoderados o mandatarios que actúan por cuenta y orden de los beneficiarios.</a:t>
            </a:r>
            <a:endParaRPr lang="es-AR" sz="2800" dirty="0">
              <a:effectLst/>
              <a:latin typeface="Times New Roman" panose="02020603050405020304" pitchFamily="18" charset="0"/>
              <a:ea typeface="Times New Roman" panose="02020603050405020304" pitchFamily="18" charset="0"/>
            </a:endParaRPr>
          </a:p>
          <a:p>
            <a:r>
              <a:rPr lang="es-ES" sz="2800" dirty="0">
                <a:effectLst/>
                <a:latin typeface="Times New Roman" panose="02020603050405020304" pitchFamily="18" charset="0"/>
                <a:ea typeface="Times New Roman" panose="02020603050405020304" pitchFamily="18" charset="0"/>
              </a:rPr>
              <a:t>XV</a:t>
            </a:r>
            <a:r>
              <a:rPr lang="es-ES" sz="2800" b="1" dirty="0">
                <a:effectLst/>
                <a:latin typeface="Times New Roman" panose="02020603050405020304" pitchFamily="18" charset="0"/>
                <a:ea typeface="Times New Roman" panose="02020603050405020304" pitchFamily="18" charset="0"/>
              </a:rPr>
              <a:t>.- Los débitos en cuenta corriente correspondientes a los fondos que se destinen a la constitución de depósitos a plazo fijo en la misma entidad bancaria en que se halla abierta dicha cuenta y los créditos provenientes de la acreditación de los mismos a su vencimiento. El tratamiento previsto en este inciso procederá únicamente si en la fecha de su vencimiento o cuando venza su renovación o renovaciones, según corresponda, la totalidad del producido del depósito a plazo fijo es acreditada en la cuenta corriente de su titular. El BANCO CENTRAL DE LA REPÚBLICA ARGENTINA dispondrá el mecanismo al que se ajustarán las entidades financieras regidas por la ley 21526 y sus modificaciones, a los efectos de la aplicabilidad de la exención contemplada en este inciso.</a:t>
            </a:r>
            <a:endParaRPr lang="es-AR" sz="2800" b="1" dirty="0">
              <a:effectLst/>
              <a:latin typeface="Times New Roman" panose="02020603050405020304" pitchFamily="18" charset="0"/>
              <a:ea typeface="Times New Roman" panose="02020603050405020304" pitchFamily="18" charset="0"/>
            </a:endParaRPr>
          </a:p>
        </p:txBody>
      </p:sp>
    </p:spTree>
    <p:extLst>
      <p:ext uri="{BB962C8B-B14F-4D97-AF65-F5344CB8AC3E}">
        <p14:creationId xmlns:p14="http://schemas.microsoft.com/office/powerpoint/2010/main" val="2428932927"/>
      </p:ext>
    </p:extLst>
  </p:cSld>
  <p:clrMapOvr>
    <a:masterClrMapping/>
  </p:clrMapOvr>
</p:sld>
</file>

<file path=ppt/theme/theme1.xml><?xml version="1.0" encoding="utf-8"?>
<a:theme xmlns:a="http://schemas.openxmlformats.org/drawingml/2006/main" name="Espiral">
  <a:themeElements>
    <a:clrScheme name="Espiral">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Espiral">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Espiral">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996</TotalTime>
  <Words>7112</Words>
  <Application>Microsoft Office PowerPoint</Application>
  <PresentationFormat>Panorámica</PresentationFormat>
  <Paragraphs>259</Paragraphs>
  <Slides>33</Slides>
  <Notes>0</Notes>
  <HiddenSlides>0</HiddenSlides>
  <MMClips>0</MMClips>
  <ScaleCrop>false</ScaleCrop>
  <HeadingPairs>
    <vt:vector size="6" baseType="variant">
      <vt:variant>
        <vt:lpstr>Fuentes usadas</vt:lpstr>
      </vt:variant>
      <vt:variant>
        <vt:i4>13</vt:i4>
      </vt:variant>
      <vt:variant>
        <vt:lpstr>Tema</vt:lpstr>
      </vt:variant>
      <vt:variant>
        <vt:i4>1</vt:i4>
      </vt:variant>
      <vt:variant>
        <vt:lpstr>Títulos de diapositiva</vt:lpstr>
      </vt:variant>
      <vt:variant>
        <vt:i4>33</vt:i4>
      </vt:variant>
    </vt:vector>
  </HeadingPairs>
  <TitlesOfParts>
    <vt:vector size="47" baseType="lpstr">
      <vt:lpstr>Albertus Medium</vt:lpstr>
      <vt:lpstr>Arial</vt:lpstr>
      <vt:lpstr>Calibri</vt:lpstr>
      <vt:lpstr>Century Gothic</vt:lpstr>
      <vt:lpstr>CG Times (W1)</vt:lpstr>
      <vt:lpstr>mark pro</vt:lpstr>
      <vt:lpstr>Monotype Sorts</vt:lpstr>
      <vt:lpstr>Proxima Nova</vt:lpstr>
      <vt:lpstr>Roboto</vt:lpstr>
      <vt:lpstr>Times New Roman</vt:lpstr>
      <vt:lpstr>Verdana</vt:lpstr>
      <vt:lpstr>Wingdings</vt:lpstr>
      <vt:lpstr>Wingdings 3</vt:lpstr>
      <vt:lpstr>Espiral</vt:lpstr>
      <vt:lpstr>ASOCIACIÓN ARGENTINA DE ESTUDIOS FISCALES  CICLO INTRODUCTORIO A LA ESPECIALIDAD TRIBUTARIA </vt:lpstr>
      <vt:lpstr>IMPUESTO SOBRE LOS CRÉDITOS Y DÉBITOS </vt:lpstr>
      <vt:lpstr>IMPUESTO SOBRE LOS CRÉDITOS Y DÉBITOS </vt:lpstr>
      <vt:lpstr>IMPUESTO SOBRE LOS DEBITOS Y CREDITOS – OBJETO DEL IMPUESTO – ARTICULO 3 DTO 380/01</vt:lpstr>
      <vt:lpstr>IMPUESTO SOBRE LOS DEBITOS Y CREDITOS – OBJETO DEL IMPUESTO – ARTICULO 3 DTO 380/01</vt:lpstr>
      <vt:lpstr>IMPUESTO SOBRE LOS DEBITOS Y CREDITOS – OBJETO DEL IMPUESTO – ARTICULO 3 DTO 380/01</vt:lpstr>
      <vt:lpstr>IMPUESTO SOBRE LOS DEBITOS Y CREDITOS - OBJETO - Movimientos de fondos - Art. 2º inc. b) Dto. 380/01</vt:lpstr>
      <vt:lpstr>Impuesto sobre los débitos y créditos – Exenciones - Objetivas</vt:lpstr>
      <vt:lpstr>Impuesto sobre los débitos y créditos – Exenciones - Objetivas</vt:lpstr>
      <vt:lpstr>Impuesto sobre los débitos y créditos – Exenciones - Subjetivas</vt:lpstr>
      <vt:lpstr>Impuesto sobre los débitos y créditos – Exenciones - Subjetivas</vt:lpstr>
      <vt:lpstr>Impuesto sobre los débitos y créditos – Exenciones - Subjetivas</vt:lpstr>
      <vt:lpstr>Impuesto sobre los débitos y créditos – Exenciones - Subjetivas</vt:lpstr>
      <vt:lpstr>IMPUESTO SOBRE LOS DEBITOS Y CREDITO</vt:lpstr>
      <vt:lpstr>IMPUESTO SOBRE LOS CRÉDITOS Y DÉBITOS </vt:lpstr>
      <vt:lpstr>IMPUESTO SOBRE LOS CRÉDITOS Y DÉBITOS </vt:lpstr>
      <vt:lpstr>Impuesto sobre los débitos y créditos</vt:lpstr>
      <vt:lpstr>Impuesto sobre los débitos y créditos –Pago a cuenta de otros gravámenes </vt:lpstr>
      <vt:lpstr>Casos Prácticos - Ejemplos</vt:lpstr>
      <vt:lpstr>Casos prácticos</vt:lpstr>
      <vt:lpstr>Casos Prácticos</vt:lpstr>
      <vt:lpstr>Casos Prácticos</vt:lpstr>
      <vt:lpstr>Casos Prácticos </vt:lpstr>
      <vt:lpstr>Casos Prácticos</vt:lpstr>
      <vt:lpstr>Mercado Pago</vt:lpstr>
      <vt:lpstr>SITUACIONES PARTICULARES SU TRATAMIENTO - RG 2111 - ANEXO X  </vt:lpstr>
      <vt:lpstr>Medios digitales de pago a través de las llamadas “cuentas de pago” ‒administradas por proveedores de servicios de pago (PSP) y reguladas por la Comunicación “A” 6885 del Banco Central de Argentina (BCRA) – 2017 – Billeteras Electronicas</vt:lpstr>
      <vt:lpstr>ECHEQ – IMPUESTO AL DEBITO Y CREDITO</vt:lpstr>
      <vt:lpstr>Casos prácticos</vt:lpstr>
      <vt:lpstr>Casos prácticos</vt:lpstr>
      <vt:lpstr>BIBLIOGRAFÍA - Doctrina </vt:lpstr>
      <vt:lpstr>Jurisprudencia Administrativa</vt:lpstr>
      <vt:lpstr>Jurisprudencia Judicial</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ASOCIACIÓN ARGENTINA DE ESTUDIOS FISCALES  CICLO INTRODUCTORIO A LA ESPECIALIDAD TRIBUTARIA</dc:title>
  <dc:creator>aolifrieri@outlook.com</dc:creator>
  <cp:lastModifiedBy>aolifrieri@outlook.com</cp:lastModifiedBy>
  <cp:revision>11</cp:revision>
  <dcterms:created xsi:type="dcterms:W3CDTF">2024-05-12T19:00:41Z</dcterms:created>
  <dcterms:modified xsi:type="dcterms:W3CDTF">2024-05-14T20:18:36Z</dcterms:modified>
</cp:coreProperties>
</file>

<file path=docProps/thumbnail.jpeg>
</file>