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37" r:id="rId2"/>
    <p:sldId id="438" r:id="rId3"/>
    <p:sldId id="422" r:id="rId4"/>
    <p:sldId id="423" r:id="rId5"/>
    <p:sldId id="424" r:id="rId6"/>
    <p:sldId id="425" r:id="rId7"/>
    <p:sldId id="426" r:id="rId8"/>
    <p:sldId id="427" r:id="rId9"/>
    <p:sldId id="428" r:id="rId10"/>
    <p:sldId id="430" r:id="rId11"/>
    <p:sldId id="433" r:id="rId12"/>
    <p:sldId id="439" r:id="rId13"/>
    <p:sldId id="440" r:id="rId14"/>
    <p:sldId id="436" r:id="rId15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9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81" autoAdjust="0"/>
  </p:normalViewPr>
  <p:slideViewPr>
    <p:cSldViewPr>
      <p:cViewPr varScale="1">
        <p:scale>
          <a:sx n="83" d="100"/>
          <a:sy n="83" d="100"/>
        </p:scale>
        <p:origin x="105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28"/>
    </p:cViewPr>
  </p:sorterViewPr>
  <p:notesViewPr>
    <p:cSldViewPr>
      <p:cViewPr varScale="1">
        <p:scale>
          <a:sx n="53" d="100"/>
          <a:sy n="53" d="100"/>
        </p:scale>
        <p:origin x="-1734" y="-72"/>
      </p:cViewPr>
      <p:guideLst>
        <p:guide orient="horz" pos="2919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t" anchorCtr="0" compatLnSpc="1">
            <a:prstTxWarp prst="textNoShape">
              <a:avLst/>
            </a:prstTxWarp>
          </a:bodyPr>
          <a:lstStyle>
            <a:lvl1pPr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t" anchorCtr="0" compatLnSpc="1">
            <a:prstTxWarp prst="textNoShape">
              <a:avLst/>
            </a:prstTxWarp>
          </a:bodyPr>
          <a:lstStyle>
            <a:lvl1pPr algn="r"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b" anchorCtr="0" compatLnSpc="1">
            <a:prstTxWarp prst="textNoShape">
              <a:avLst/>
            </a:prstTxWarp>
          </a:bodyPr>
          <a:lstStyle>
            <a:lvl1pPr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638" y="880745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b" anchorCtr="0" compatLnSpc="1">
            <a:prstTxWarp prst="textNoShape">
              <a:avLst/>
            </a:prstTxWarp>
          </a:bodyPr>
          <a:lstStyle>
            <a:lvl1pPr algn="r" defTabSz="925136">
              <a:defRPr sz="1200"/>
            </a:lvl1pPr>
          </a:lstStyle>
          <a:p>
            <a:pPr>
              <a:defRPr/>
            </a:pPr>
            <a:fld id="{84B3B8FE-7ED3-4E4C-A938-9912D32100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38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t" anchorCtr="0" compatLnSpc="1">
            <a:prstTxWarp prst="textNoShape">
              <a:avLst/>
            </a:prstTxWarp>
          </a:bodyPr>
          <a:lstStyle>
            <a:lvl1pPr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t" anchorCtr="0" compatLnSpc="1">
            <a:prstTxWarp prst="textNoShape">
              <a:avLst/>
            </a:prstTxWarp>
          </a:bodyPr>
          <a:lstStyle>
            <a:lvl1pPr algn="r"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32325" cy="3473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3725"/>
            <a:ext cx="51212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Haga clic para modificar el estilo de texto del patrón</a:t>
            </a:r>
          </a:p>
          <a:p>
            <a:pPr lvl="1"/>
            <a:r>
              <a:rPr lang="en-US" noProof="0"/>
              <a:t>Segundo nivel</a:t>
            </a:r>
          </a:p>
          <a:p>
            <a:pPr lvl="2"/>
            <a:r>
              <a:rPr lang="en-US" noProof="0"/>
              <a:t>Tercer nivel</a:t>
            </a:r>
          </a:p>
          <a:p>
            <a:pPr lvl="3"/>
            <a:r>
              <a:rPr lang="en-US" noProof="0"/>
              <a:t>Cuarto nivel</a:t>
            </a:r>
          </a:p>
          <a:p>
            <a:pPr lvl="4"/>
            <a:r>
              <a:rPr lang="en-US" noProof="0"/>
              <a:t>Quinto nivel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b" anchorCtr="0" compatLnSpc="1">
            <a:prstTxWarp prst="textNoShape">
              <a:avLst/>
            </a:prstTxWarp>
          </a:bodyPr>
          <a:lstStyle>
            <a:lvl1pPr defTabSz="925136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638" y="880745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1" tIns="46646" rIns="93291" bIns="46646" numCol="1" anchor="b" anchorCtr="0" compatLnSpc="1">
            <a:prstTxWarp prst="textNoShape">
              <a:avLst/>
            </a:prstTxWarp>
          </a:bodyPr>
          <a:lstStyle>
            <a:lvl1pPr algn="r" defTabSz="925136">
              <a:defRPr sz="1200"/>
            </a:lvl1pPr>
          </a:lstStyle>
          <a:p>
            <a:pPr>
              <a:defRPr/>
            </a:pPr>
            <a:fld id="{78684BE8-B194-4BF8-A87F-97193CEFAE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302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0700F5-8355-49FA-B58C-D8C050A965C1}" type="slidenum">
              <a:rPr lang="en-US" altLang="es-E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46350-CD74-4A31-B419-07D9BD4D364A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3B92-6C03-4AC1-82EE-88B82C20A0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37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72FE-F9C9-49DB-A5E5-A577DFFC4B46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3718A-392E-4AD7-B50F-E9D605B92A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58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A068E-A13A-4FBF-A4C4-E78B6188D266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C7AE4-CA8E-4685-82AA-A1BD8FBB64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63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0056E-A4DC-45EB-B3DC-B7DBE7EF5BF7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7040-554F-40E2-9C95-3E5503D57B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46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79ECA-660A-4AA6-A491-58045D30E6B6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F5A6C-EB7D-4ECF-89BA-DFEF2EFCDAF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32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68360-4E5A-4EE8-A651-73D6594A25AC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7B1FA-C4E8-475B-B5D0-0B7B7487DA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728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DDF38-E910-42EE-9AD7-89E30A2DD357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A5C0-7423-44FF-A923-A44B5C808A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891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D8535-2955-4254-90AA-F9C79F2AE1FF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CEB6-BAEF-4067-AA55-DAA57F52F8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51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2F1C4-8265-4655-A564-5DFA9CE77198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80BA-8330-4774-9589-BC13966CD6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032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F8EB7-5878-4957-BDE1-B3A9A2E4C031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3BD8C-D843-4F11-9B41-9FB6378FCE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08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A4295-8135-492B-9AD4-E1344894DA1A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0F79B-CC60-4A41-B463-26184C8FB3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648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971003-B390-4A67-8BF8-66454370414F}" type="datetimeFigureOut">
              <a:rPr lang="es-ES"/>
              <a:pPr>
                <a:defRPr/>
              </a:pPr>
              <a:t>28/08/2023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D63043-3E05-48DC-B3D3-2B35D9FE17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838200" y="54102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s-ES" altLang="es-ES" sz="2400"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8600" y="685800"/>
            <a:ext cx="8610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ES" sz="4000" b="1">
                <a:solidFill>
                  <a:schemeClr val="tx2"/>
                </a:solidFill>
                <a:latin typeface="Arial" charset="0"/>
              </a:rPr>
              <a:t>ASOCIACIÓN ARGENTINA</a:t>
            </a:r>
            <a:br>
              <a:rPr lang="en-US" altLang="es-ES" sz="4000" b="1">
                <a:solidFill>
                  <a:schemeClr val="tx2"/>
                </a:solidFill>
                <a:latin typeface="Arial" charset="0"/>
              </a:rPr>
            </a:br>
            <a:r>
              <a:rPr lang="en-US" altLang="es-ES" sz="4000" b="1">
                <a:solidFill>
                  <a:schemeClr val="tx2"/>
                </a:solidFill>
                <a:latin typeface="Arial" charset="0"/>
              </a:rPr>
              <a:t>DE ESTUDIOS FISCALES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5181600" y="4953000"/>
            <a:ext cx="3581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s-ES" sz="2000" b="1">
                <a:latin typeface="Arial" charset="0"/>
              </a:rPr>
              <a:t>Dr. Gustavo Scravaglieri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s-ES" sz="2000" b="1">
                <a:latin typeface="Arial" charset="0"/>
              </a:rPr>
              <a:t>Dr. Ángel F. Pereira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s-ES" sz="2000" b="1">
              <a:latin typeface="Arial" charset="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172200" y="5851525"/>
            <a:ext cx="1524000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s-ES" sz="2000" b="1" dirty="0">
                <a:latin typeface="Arial" charset="0"/>
              </a:rPr>
              <a:t>(30/08/23)</a:t>
            </a: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250825" y="3789363"/>
            <a:ext cx="86106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600" b="1">
                <a:latin typeface="Arial" charset="0"/>
              </a:rPr>
              <a:t>Criterio de Vinculación Jurisdiccional – Residencia – Crédito de Impuesto</a:t>
            </a:r>
            <a:endParaRPr lang="es-AR" altLang="es-ES" sz="2600" b="1">
              <a:latin typeface="Arial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304800" y="228600"/>
            <a:ext cx="8610600" cy="6248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ES" sz="2400">
              <a:latin typeface="Times New Roman" pitchFamily="18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501650" y="2497138"/>
            <a:ext cx="8534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s-ES" sz="2600" b="1">
                <a:solidFill>
                  <a:schemeClr val="tx2"/>
                </a:solidFill>
                <a:latin typeface="Arial" charset="0"/>
              </a:rPr>
              <a:t>Precios de Transferencia en la República Argentina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NO RESIDENTE CON PERMANENCIA EN EL PAÍS 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0" y="1676400"/>
            <a:ext cx="91440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622300" indent="-1651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MIEMBROS  DEL  SERVICIO EXTERIOR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PERSONAL EXTRANJERO CONTRATADO ( PLAZO NO MAYOR A  5  AÑOS)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INVESTIGADORES / ESTUDIANTES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i="1" u="sng">
                <a:latin typeface="Arial" charset="0"/>
                <a:cs typeface="Arial" charset="0"/>
              </a:rPr>
              <a:t>TRIBUTAN SOBRE RENTA ARGENTINA SEGÚN LIQUIDACIÓN ANUAL</a:t>
            </a:r>
            <a:endParaRPr lang="es-ES_tradnl" altLang="es-ES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MECANISMOS PARA EVITAR LA DOBLE IMPOSICIÓN   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73152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763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63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63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63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63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63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63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63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63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b="1" dirty="0">
                <a:latin typeface="Arial" charset="0"/>
                <a:cs typeface="Arial" charset="0"/>
              </a:rPr>
              <a:t>NORMAS TRIBUTARIAS UNILATERALES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CRÉDITO DE IMPUESTO PAGADO.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* CRÉDITO DE IMPUESTO EXIMIDO.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EXENCIONES / DEDUCCIONES /DIFERIMIENTOS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* Definición conceptual. Art. 165 a 176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   Impuesto a la renta –análogo / alcance- / 	Retenciones / Imputación temporal</a:t>
            </a:r>
            <a:r>
              <a:rPr lang="es-ES_tradnl" altLang="es-ES" sz="2400" b="1" dirty="0">
                <a:latin typeface="Arial" charset="0"/>
                <a:cs typeface="Arial" charset="0"/>
              </a:rPr>
              <a:t>             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b="1" dirty="0">
                <a:latin typeface="Arial" charset="0"/>
                <a:cs typeface="Arial" charset="0"/>
              </a:rPr>
              <a:t>TRATADOS DOBLE IMPOSICIÓN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* Evitan o atenúan doble imposición.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eaLnBrk="1" hangingPunct="1"/>
            <a:r>
              <a:rPr lang="es-AR" altLang="es-ES" dirty="0"/>
              <a:t>Ampliación indirecta de la fuente territorial – art. 15</a:t>
            </a:r>
            <a:endParaRPr lang="es-ES" alt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350" y="2997200"/>
            <a:ext cx="6369050" cy="26416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dirty="0"/>
              <a:t>Transferencia de acciones de entidades extranjeras por sujetos no residentes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dirty="0"/>
              <a:t>Con participación relevante en bienes situados en Argentina (30%)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dirty="0"/>
              <a:t>No aplica a transferencias dentro mismo conjunto </a:t>
            </a:r>
            <a:r>
              <a:rPr lang="es-AR" dirty="0" err="1"/>
              <a:t>economico</a:t>
            </a:r>
            <a:endParaRPr lang="es-ES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1470025"/>
          </a:xfrm>
        </p:spPr>
        <p:txBody>
          <a:bodyPr/>
          <a:lstStyle/>
          <a:p>
            <a:pPr eaLnBrk="1" hangingPunct="1"/>
            <a:r>
              <a:rPr lang="es-AR" altLang="es-ES" dirty="0"/>
              <a:t>Régimen de transparencia fiscal internacional T.F.I. – art. 130</a:t>
            </a:r>
            <a:endParaRPr lang="es-ES" alt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350" y="2276475"/>
            <a:ext cx="6400800" cy="38163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sz="2800" dirty="0"/>
              <a:t>Trust, fideicomisos y fundaciones privadas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AR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sz="2800" dirty="0"/>
              <a:t>Entidad extranjera controlada  (CFC rules)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sz="2800" dirty="0"/>
              <a:t>Entidades sin y con personalidad fiscal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sz="2800" dirty="0"/>
              <a:t>Requisitos de control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AR" sz="2800" dirty="0"/>
              <a:t>Participación – sustancia y tipos de rentas – baja tributación (alícuota menor al 75%)</a:t>
            </a:r>
            <a:endParaRPr lang="es-ES" sz="2800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 lIns="0" tIns="0" rIns="0" bIns="0" anchor="t"/>
          <a:lstStyle/>
          <a:p>
            <a:pPr eaLnBrk="1" hangingPunct="1"/>
            <a:r>
              <a:rPr lang="es-AR" altLang="es-ES">
                <a:latin typeface="Arial" charset="0"/>
              </a:rPr>
              <a:t>Bibliografía</a:t>
            </a:r>
            <a:endParaRPr lang="en-US" altLang="es-ES">
              <a:latin typeface="Arial" charset="0"/>
            </a:endParaRP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88392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/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endParaRPr lang="es-AR" altLang="es-ES" sz="1800" dirty="0">
              <a:latin typeface="Arial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endParaRPr lang="es-AR" altLang="es-ES" sz="1800" dirty="0">
              <a:latin typeface="Arial" charset="0"/>
            </a:endParaRP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Dictamen 14/2000 (DAL) Personas Físicas. Doble residencia</a:t>
            </a: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Art. 75 inc. 22 Constitución Nacional. </a:t>
            </a:r>
            <a:r>
              <a:rPr lang="es-AR" altLang="es-ES" sz="1800" dirty="0" err="1">
                <a:latin typeface="Arial" charset="0"/>
              </a:rPr>
              <a:t>Ref</a:t>
            </a:r>
            <a:r>
              <a:rPr lang="es-AR" altLang="es-ES" sz="1800" dirty="0">
                <a:latin typeface="Arial" charset="0"/>
              </a:rPr>
              <a:t>: Tratados</a:t>
            </a: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Causa: Moreno, Julio (CNCAF, Sala II) 20/02/2007</a:t>
            </a: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Causa: Illia, Raúl Héctor (T.F.N., Sala C) 31/03/2005</a:t>
            </a: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Causa: Devoto Solari, Oscar (CSJN) 08/06/2010</a:t>
            </a:r>
          </a:p>
          <a:p>
            <a:pPr algn="just" eaLnBrk="1" hangingPunct="1">
              <a:lnSpc>
                <a:spcPct val="185000"/>
              </a:lnSpc>
              <a:spcBef>
                <a:spcPct val="40000"/>
              </a:spcBef>
              <a:buFontTx/>
              <a:buChar char="•"/>
            </a:pPr>
            <a:r>
              <a:rPr lang="es-AR" altLang="es-ES" sz="1800" dirty="0">
                <a:latin typeface="Arial" charset="0"/>
              </a:rPr>
              <a:t>Resol. General AFIP:  4236/18 , 4237/18 y 4760/20 (Baja por perdida residencia y pautas de doble residencia)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utoUpdateAnimBg="0"/>
      <p:bldP spid="15667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250825" y="2924175"/>
            <a:ext cx="86106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600" b="1">
                <a:latin typeface="Arial" charset="0"/>
              </a:rPr>
              <a:t>Criterio de Vinculación Jurisdiccional – Residencia – Crédito de Impuesto . Otros aspectos relacionados</a:t>
            </a:r>
            <a:endParaRPr lang="es-AR" altLang="es-ES" sz="2600" b="1"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400675" y="5630863"/>
            <a:ext cx="2987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s-ES" sz="2400" b="1">
                <a:latin typeface="Arial" charset="0"/>
              </a:rPr>
              <a:t>Dr. Ángel F. Pereira</a:t>
            </a: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304800" y="228600"/>
            <a:ext cx="8610600" cy="6248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ES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438400" y="1524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CRITERIOS VINCULACIÓN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14400" y="1981200"/>
            <a:ext cx="2209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TERRITORIAL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(FUENTE)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14400" y="3733800"/>
            <a:ext cx="2133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RESIDENCIA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(ley 25063)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38200" y="5334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NACIONALIDAD</a:t>
            </a: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3429000" y="2057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ES" sz="2400">
              <a:latin typeface="Times New Roman" pitchFamily="18" charset="0"/>
            </a:endParaRP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3429000" y="38100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ES" sz="2400">
              <a:latin typeface="Times New Roman" pitchFamily="18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3505200" y="5486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ES" sz="2400">
              <a:latin typeface="Times New Roman" pitchFamily="18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495800" y="19812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RTA. TERRITORIO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419600" y="53340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RTA. MUNDIAL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495800" y="37338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RTA. MUNDIAL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438400" y="2286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TERRITORIALIDAD</a:t>
            </a: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84010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 DELIMITACIÓN TERRITORIAL (terrestre, marítima, aéreo)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 UBICACIÓN TERRITORIAL DE LA FUENTE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 BIEN FUENTE (situado/ utilizado económicamente)</a:t>
            </a:r>
          </a:p>
          <a:p>
            <a:pPr lvl="1">
              <a:spcBef>
                <a:spcPct val="0"/>
              </a:spcBef>
              <a:buFontTx/>
              <a:buChar char="•"/>
            </a:pPr>
            <a:endParaRPr lang="es-ES_tradnl" altLang="es-ES" sz="240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>
                <a:latin typeface="Arial" charset="0"/>
                <a:cs typeface="Arial" charset="0"/>
              </a:rPr>
              <a:t> ACTIVIDAD FUENTE (actos / hechos)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438400" y="2286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TERRITORIALIDAD</a:t>
            </a: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1700213"/>
            <a:ext cx="8442183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6223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622300" indent="-165100" eaLnBrk="0" hangingPunct="0">
              <a:spcBef>
                <a:spcPct val="20000"/>
              </a:spcBef>
              <a:buFont typeface="Arial" charset="0"/>
              <a:buChar char="–"/>
              <a:tabLst>
                <a:tab pos="6223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6223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 UBICACIÓN TERRITORIAL DE LA FUENTE (cont.)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BIENES / CAPITALES Y/O DERECHOS COLOCADOS,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SITUADOS, Y UTILIZADOS ECONOMICAMENTE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(domicilio del deudor, lugar de utilización)	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	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	Intereses y diferencias de cambio.	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ACTIVIDADES (TRANSPORTE, ASESORAMIENTO,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SEGUROS, ETC)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CONTRATOS DERIVADOS</a:t>
            </a:r>
          </a:p>
          <a:p>
            <a:pPr lvl="1">
              <a:spcBef>
                <a:spcPct val="0"/>
              </a:spcBef>
              <a:buFontTx/>
              <a:buChar char="•"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ESTABLECIMIENTOS ESTABLES.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endParaRPr lang="es-ES_tradnl" altLang="es-E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429000" y="3048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RESIDENCIA</a:t>
            </a: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1905000"/>
            <a:ext cx="7924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indent="-277813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 LEY DE IMPUESTO A LAS GANANCIAS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ART. 1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ART. 33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ART. 116 al 123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DECRETO REGLAMENTARIO art. 283 / 284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ES" sz="2400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 TRATADOS DOBLE IMPOSICIÓN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429000" y="3048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RESIDENTES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3400" y="1905000"/>
            <a:ext cx="7924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ES" sz="2400" dirty="0">
                <a:latin typeface="Arial" charset="0"/>
                <a:cs typeface="Arial" charset="0"/>
              </a:rPr>
              <a:t> </a:t>
            </a:r>
            <a:r>
              <a:rPr lang="es-ES_tradnl" altLang="es-ES" sz="2400" b="1" dirty="0">
                <a:latin typeface="Arial" charset="0"/>
                <a:cs typeface="Arial" charset="0"/>
              </a:rPr>
              <a:t>PERSONAS FÍSICAS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* NACIONALIDAD ARGENTINA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   (EXCEPTO PÉRDIDA DE RESIDENCIA)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	* EXTRANJEROS CON PERMANENCIA </a:t>
            </a:r>
          </a:p>
          <a:p>
            <a:pPr marL="342900" indent="-342900">
              <a:spcBef>
                <a:spcPct val="50000"/>
              </a:spcBef>
            </a:pPr>
            <a:r>
              <a:rPr lang="es-ES_tradnl" altLang="es-ES" sz="2400" b="1" dirty="0">
                <a:latin typeface="Arial" charset="0"/>
                <a:cs typeface="Arial" charset="0"/>
              </a:rPr>
              <a:t>PERSONAS JURIDICAS</a:t>
            </a:r>
            <a:r>
              <a:rPr lang="es-ES_tradnl" altLang="es-ES" sz="2400" dirty="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50000"/>
              </a:spcBef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         * SUJETOS ART. 73 inc. A y inc. B </a:t>
            </a:r>
          </a:p>
          <a:p>
            <a:pPr>
              <a:spcBef>
                <a:spcPct val="50000"/>
              </a:spcBef>
              <a:buNone/>
            </a:pPr>
            <a:r>
              <a:rPr lang="es-ES_tradnl" altLang="es-ES" sz="2400" dirty="0">
                <a:latin typeface="Arial" charset="0"/>
                <a:cs typeface="Arial" charset="0"/>
              </a:rPr>
              <a:t>           * SUJETOS CONSTITUIDOS EN ARGENTINA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743200" y="304800"/>
            <a:ext cx="358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>
                <a:latin typeface="Arial" charset="0"/>
              </a:rPr>
              <a:t>PERSONAS FÍSICAS</a:t>
            </a: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" y="1905000"/>
            <a:ext cx="861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i="1">
                <a:latin typeface="Arial" charset="0"/>
                <a:cs typeface="Arial" charset="0"/>
              </a:rPr>
              <a:t>PÉRDIDA DE CONDICIÓN DE RESIDENTE</a:t>
            </a:r>
            <a:endParaRPr lang="es-ES_tradnl" altLang="es-ES" sz="240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* RESIDENCIA PERMANENTE EN EL EXTRANJERO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*AUSENCIA POR 12 MESES (residencia temporaria en el exterior)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800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ES" sz="2400" b="1" dirty="0">
                <a:latin typeface="Arial" charset="0"/>
              </a:rPr>
              <a:t>RESIDENCIA EXTRANJERA REAL vs. FORMAL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1676400"/>
            <a:ext cx="8610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i="1">
                <a:latin typeface="Arial" charset="0"/>
                <a:cs typeface="Arial" charset="0"/>
              </a:rPr>
              <a:t>DOBLE RESIDENCIA (MÚLTIPLE</a:t>
            </a:r>
            <a:r>
              <a:rPr lang="es-ES_tradnl" altLang="es-ES" sz="2400">
                <a:latin typeface="Arial" charset="0"/>
                <a:cs typeface="Arial" charset="0"/>
              </a:rPr>
              <a:t>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* CASA HABITACIÓN EN LA ARGENTINA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* CENTROS VITALES EN ARGENTINA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>
                <a:latin typeface="Arial" charset="0"/>
                <a:cs typeface="Arial" charset="0"/>
              </a:rPr>
              <a:t>	* PERMANENCIA HABITUAL (MAYOR 		   		   LAPSO EN ARGENTINA, DURANTE EL AÑO 		   CALENDARIO). NACIONALIDAD (IGUAL PLAZO).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ES" sz="2400" i="1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ES" sz="2400" i="1">
                <a:latin typeface="Arial" charset="0"/>
                <a:cs typeface="Arial" charset="0"/>
              </a:rPr>
              <a:t>COMPUTO DE RETENCIONES ANTERIORES	</a:t>
            </a:r>
            <a:endParaRPr lang="es-ES_tradnl" altLang="es-ES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13897</TotalTime>
  <Words>605</Words>
  <Application>Microsoft Office PowerPoint</Application>
  <PresentationFormat>Presentación en pantalla (4:3)</PresentationFormat>
  <Paragraphs>111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Ampliación indirecta de la fuente territorial – art. 15</vt:lpstr>
      <vt:lpstr>Régimen de transparencia fiscal internacional T.F.I. – art. 130</vt:lpstr>
      <vt:lpstr>Bibliografía</vt:lpstr>
    </vt:vector>
  </TitlesOfParts>
  <Company>Ernst &amp; 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ASOCIACIÓN ARGENTINA DE ESTUDIOS FISCALES</dc:title>
  <dc:creator>Ernst &amp; Young</dc:creator>
  <cp:lastModifiedBy>Angel Pereira</cp:lastModifiedBy>
  <cp:revision>148</cp:revision>
  <dcterms:created xsi:type="dcterms:W3CDTF">2001-07-31T18:43:42Z</dcterms:created>
  <dcterms:modified xsi:type="dcterms:W3CDTF">2023-08-28T17:46:19Z</dcterms:modified>
</cp:coreProperties>
</file>