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6"/>
  </p:notesMasterIdLst>
  <p:handoutMasterIdLst>
    <p:handoutMasterId r:id="rId17"/>
  </p:handoutMasterIdLst>
  <p:sldIdLst>
    <p:sldId id="437" r:id="rId2"/>
    <p:sldId id="438" r:id="rId3"/>
    <p:sldId id="422" r:id="rId4"/>
    <p:sldId id="423" r:id="rId5"/>
    <p:sldId id="424" r:id="rId6"/>
    <p:sldId id="425" r:id="rId7"/>
    <p:sldId id="426" r:id="rId8"/>
    <p:sldId id="427" r:id="rId9"/>
    <p:sldId id="428" r:id="rId10"/>
    <p:sldId id="430" r:id="rId11"/>
    <p:sldId id="433" r:id="rId12"/>
    <p:sldId id="439" r:id="rId13"/>
    <p:sldId id="440" r:id="rId14"/>
    <p:sldId id="436" r:id="rId15"/>
  </p:sldIdLst>
  <p:sldSz cx="9144000" cy="6858000" type="screen4x3"/>
  <p:notesSz cx="6985000" cy="9271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19">
          <p15:clr>
            <a:srgbClr val="A4A3A4"/>
          </p15:clr>
        </p15:guide>
        <p15:guide id="2" pos="220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81" autoAdjust="0"/>
  </p:normalViewPr>
  <p:slideViewPr>
    <p:cSldViewPr>
      <p:cViewPr varScale="1">
        <p:scale>
          <a:sx n="83" d="100"/>
          <a:sy n="83" d="100"/>
        </p:scale>
        <p:origin x="1050" y="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6828"/>
    </p:cViewPr>
  </p:sorterViewPr>
  <p:notesViewPr>
    <p:cSldViewPr>
      <p:cViewPr varScale="1">
        <p:scale>
          <a:sx n="53" d="100"/>
          <a:sy n="53" d="100"/>
        </p:scale>
        <p:origin x="-1734" y="-72"/>
      </p:cViewPr>
      <p:guideLst>
        <p:guide orient="horz" pos="2919"/>
        <p:guide pos="220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91" tIns="46646" rIns="93291" bIns="46646" numCol="1" anchor="t" anchorCtr="0" compatLnSpc="1">
            <a:prstTxWarp prst="textNoShape">
              <a:avLst/>
            </a:prstTxWarp>
          </a:bodyPr>
          <a:lstStyle>
            <a:lvl1pPr defTabSz="925136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57638" y="0"/>
            <a:ext cx="3027362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91" tIns="46646" rIns="93291" bIns="46646" numCol="1" anchor="t" anchorCtr="0" compatLnSpc="1">
            <a:prstTxWarp prst="textNoShape">
              <a:avLst/>
            </a:prstTxWarp>
          </a:bodyPr>
          <a:lstStyle>
            <a:lvl1pPr algn="r" defTabSz="925136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07450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91" tIns="46646" rIns="93291" bIns="46646" numCol="1" anchor="b" anchorCtr="0" compatLnSpc="1">
            <a:prstTxWarp prst="textNoShape">
              <a:avLst/>
            </a:prstTxWarp>
          </a:bodyPr>
          <a:lstStyle>
            <a:lvl1pPr defTabSz="925136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57638" y="8807450"/>
            <a:ext cx="3027362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91" tIns="46646" rIns="93291" bIns="46646" numCol="1" anchor="b" anchorCtr="0" compatLnSpc="1">
            <a:prstTxWarp prst="textNoShape">
              <a:avLst/>
            </a:prstTxWarp>
          </a:bodyPr>
          <a:lstStyle>
            <a:lvl1pPr algn="r" defTabSz="925136">
              <a:defRPr sz="1200"/>
            </a:lvl1pPr>
          </a:lstStyle>
          <a:p>
            <a:pPr>
              <a:defRPr/>
            </a:pPr>
            <a:fld id="{84B3B8FE-7ED3-4E4C-A938-9912D32100CD}" type="slidenum">
              <a:rPr lang="en-US"/>
              <a:pPr>
                <a:defRPr/>
              </a:pPr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353845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91" tIns="46646" rIns="93291" bIns="46646" numCol="1" anchor="t" anchorCtr="0" compatLnSpc="1">
            <a:prstTxWarp prst="textNoShape">
              <a:avLst/>
            </a:prstTxWarp>
          </a:bodyPr>
          <a:lstStyle>
            <a:lvl1pPr defTabSz="925136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57638" y="0"/>
            <a:ext cx="3027362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91" tIns="46646" rIns="93291" bIns="46646" numCol="1" anchor="t" anchorCtr="0" compatLnSpc="1">
            <a:prstTxWarp prst="textNoShape">
              <a:avLst/>
            </a:prstTxWarp>
          </a:bodyPr>
          <a:lstStyle>
            <a:lvl1pPr algn="r" defTabSz="925136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843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77925" y="696913"/>
            <a:ext cx="4632325" cy="347345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1863" y="4403725"/>
            <a:ext cx="5121275" cy="417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91" tIns="46646" rIns="93291" bIns="4664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Haga clic para modificar el estilo de texto del patrón</a:t>
            </a:r>
          </a:p>
          <a:p>
            <a:pPr lvl="1"/>
            <a:r>
              <a:rPr lang="en-US" noProof="0"/>
              <a:t>Segundo nivel</a:t>
            </a:r>
          </a:p>
          <a:p>
            <a:pPr lvl="2"/>
            <a:r>
              <a:rPr lang="en-US" noProof="0"/>
              <a:t>Tercer nivel</a:t>
            </a:r>
          </a:p>
          <a:p>
            <a:pPr lvl="3"/>
            <a:r>
              <a:rPr lang="en-US" noProof="0"/>
              <a:t>Cuarto nivel</a:t>
            </a:r>
          </a:p>
          <a:p>
            <a:pPr lvl="4"/>
            <a:r>
              <a:rPr lang="en-US" noProof="0"/>
              <a:t>Quinto nivel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07450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91" tIns="46646" rIns="93291" bIns="46646" numCol="1" anchor="b" anchorCtr="0" compatLnSpc="1">
            <a:prstTxWarp prst="textNoShape">
              <a:avLst/>
            </a:prstTxWarp>
          </a:bodyPr>
          <a:lstStyle>
            <a:lvl1pPr defTabSz="925136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57638" y="8807450"/>
            <a:ext cx="3027362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291" tIns="46646" rIns="93291" bIns="46646" numCol="1" anchor="b" anchorCtr="0" compatLnSpc="1">
            <a:prstTxWarp prst="textNoShape">
              <a:avLst/>
            </a:prstTxWarp>
          </a:bodyPr>
          <a:lstStyle>
            <a:lvl1pPr algn="r" defTabSz="925136">
              <a:defRPr sz="1200"/>
            </a:lvl1pPr>
          </a:lstStyle>
          <a:p>
            <a:pPr>
              <a:defRPr/>
            </a:pPr>
            <a:fld id="{78684BE8-B194-4BF8-A87F-97193CEFAEA6}" type="slidenum">
              <a:rPr lang="en-US"/>
              <a:pPr>
                <a:defRPr/>
              </a:pPr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3024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9459" name="2 Marcador de notas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s-ES" altLang="es-ES"/>
          </a:p>
        </p:txBody>
      </p:sp>
      <p:sp>
        <p:nvSpPr>
          <p:cNvPr id="19460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23925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23925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23925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23925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23925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defTabSz="9239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defTabSz="9239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defTabSz="9239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defTabSz="9239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1D0700F5-8355-49FA-B58C-D8C050A965C1}" type="slidenum">
              <a:rPr lang="en-US" altLang="es-ES" smtClean="0"/>
              <a:pPr eaLnBrk="1" hangingPunct="1">
                <a:spcBef>
                  <a:spcPct val="0"/>
                </a:spcBef>
              </a:pPr>
              <a:t>12</a:t>
            </a:fld>
            <a:endParaRPr lang="en-US" altLang="es-E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D46350-CD74-4A31-B419-07D9BD4D364A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523B92-6C03-4AC1-82EE-88B82C20A0CF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373718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8672FE-F9C9-49DB-A5E5-A577DFFC4B46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13718A-392E-4AD7-B50F-E9D605B92AE3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765885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6A068E-A13A-4FBF-A4C4-E78B6188D266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EC7AE4-CA8E-4685-82AA-A1BD8FBB6452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86350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90056E-A4DC-45EB-B3DC-B7DBE7EF5BF7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2A7040-554F-40E2-9C95-3E5503D57BF0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484617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B79ECA-660A-4AA6-A491-58045D30E6B6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3F5A6C-EB7D-4ECF-89BA-DFEF2EFCDAF6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123235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A68360-4E5A-4EE8-A651-73D6594A25AC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67B1FA-C4E8-475B-B5D0-0B7B7487DA6C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97285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7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5DDF38-E910-42EE-9AD7-89E30A2DD357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8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D6A5C0-7423-44FF-A923-A44B5C808A2C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989150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5D8535-2955-4254-90AA-F9C79F2AE1FF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4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88CEB6-BAEF-4067-AA55-DAA57F52F87E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315157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F2F1C4-8265-4655-A564-5DFA9CE77198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6E80BA-8330-4774-9589-BC13966CD64C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303239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BF8EB7-5878-4957-BDE1-B3A9A2E4C031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13BD8C-D843-4F11-9B41-9FB6378FCED4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150879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7A4295-8135-492B-9AD4-E1344894DA1A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D0F79B-CC60-4A41-B463-26184C8FB30F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464824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1 Marcador de título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altLang="es-ES"/>
              <a:t>Haga clic para modificar el estilo de título del patrón</a:t>
            </a:r>
          </a:p>
        </p:txBody>
      </p:sp>
      <p:sp>
        <p:nvSpPr>
          <p:cNvPr id="1027" name="2 Marcador de texto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altLang="es-ES"/>
              <a:t>Haga clic para modificar el estilo de texto del patrón</a:t>
            </a:r>
          </a:p>
          <a:p>
            <a:pPr lvl="1"/>
            <a:r>
              <a:rPr lang="es-ES" altLang="es-ES"/>
              <a:t>Segundo nivel</a:t>
            </a:r>
          </a:p>
          <a:p>
            <a:pPr lvl="2"/>
            <a:r>
              <a:rPr lang="es-ES" altLang="es-ES"/>
              <a:t>Tercer nivel</a:t>
            </a:r>
          </a:p>
          <a:p>
            <a:pPr lvl="3"/>
            <a:r>
              <a:rPr lang="es-ES" altLang="es-ES"/>
              <a:t>Cuarto nivel</a:t>
            </a:r>
          </a:p>
          <a:p>
            <a:pPr lvl="4"/>
            <a:r>
              <a:rPr lang="es-ES" alt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CF971003-B390-4A67-8BF8-66454370414F}" type="datetimeFigureOut">
              <a:rPr lang="es-ES"/>
              <a:pPr>
                <a:defRPr/>
              </a:pPr>
              <a:t>28/08/2023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CBD63043-3E05-48DC-B3D3-2B35D9FE17FE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2"/>
          <p:cNvSpPr txBox="1">
            <a:spLocks noChangeArrowheads="1"/>
          </p:cNvSpPr>
          <p:nvPr/>
        </p:nvSpPr>
        <p:spPr bwMode="auto">
          <a:xfrm>
            <a:off x="838200" y="5410200"/>
            <a:ext cx="2895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endParaRPr lang="es-ES" altLang="es-ES" sz="2400">
              <a:latin typeface="Times New Roman" pitchFamily="18" charset="0"/>
            </a:endParaRP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228600" y="685800"/>
            <a:ext cx="8610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 anchor="ctr"/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s-ES" sz="4000" b="1">
                <a:solidFill>
                  <a:schemeClr val="tx2"/>
                </a:solidFill>
                <a:latin typeface="Arial" charset="0"/>
              </a:rPr>
              <a:t>ASOCIACIÓN ARGENTINA</a:t>
            </a:r>
            <a:br>
              <a:rPr lang="en-US" altLang="es-ES" sz="4000" b="1">
                <a:solidFill>
                  <a:schemeClr val="tx2"/>
                </a:solidFill>
                <a:latin typeface="Arial" charset="0"/>
              </a:rPr>
            </a:br>
            <a:r>
              <a:rPr lang="en-US" altLang="es-ES" sz="4000" b="1">
                <a:solidFill>
                  <a:schemeClr val="tx2"/>
                </a:solidFill>
                <a:latin typeface="Arial" charset="0"/>
              </a:rPr>
              <a:t>DE ESTUDIOS FISCALES</a:t>
            </a:r>
          </a:p>
        </p:txBody>
      </p:sp>
      <p:sp>
        <p:nvSpPr>
          <p:cNvPr id="2052" name="Rectangle 5"/>
          <p:cNvSpPr>
            <a:spLocks noChangeArrowheads="1"/>
          </p:cNvSpPr>
          <p:nvPr/>
        </p:nvSpPr>
        <p:spPr bwMode="auto">
          <a:xfrm>
            <a:off x="5181600" y="4953000"/>
            <a:ext cx="3581400" cy="1323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s-ES" sz="2000" b="1">
                <a:latin typeface="Arial" charset="0"/>
              </a:rPr>
              <a:t>Dr. Gustavo Scravaglieri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n-US" altLang="es-ES" sz="2000" b="1">
                <a:latin typeface="Arial" charset="0"/>
              </a:rPr>
              <a:t>Dr. Ángel F. Pereira</a:t>
            </a:r>
          </a:p>
          <a:p>
            <a:pPr>
              <a:spcBef>
                <a:spcPct val="50000"/>
              </a:spcBef>
              <a:buFontTx/>
              <a:buNone/>
            </a:pPr>
            <a:endParaRPr lang="en-US" altLang="es-ES" sz="2000" b="1">
              <a:latin typeface="Arial" charset="0"/>
            </a:endParaRPr>
          </a:p>
        </p:txBody>
      </p:sp>
      <p:sp>
        <p:nvSpPr>
          <p:cNvPr id="2053" name="Rectangle 6"/>
          <p:cNvSpPr>
            <a:spLocks noChangeArrowheads="1"/>
          </p:cNvSpPr>
          <p:nvPr/>
        </p:nvSpPr>
        <p:spPr bwMode="auto">
          <a:xfrm>
            <a:off x="6172200" y="5851525"/>
            <a:ext cx="1524000" cy="40075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s-ES" sz="2000" b="1" dirty="0">
                <a:latin typeface="Arial" charset="0"/>
              </a:rPr>
              <a:t>(30/08/23)</a:t>
            </a:r>
          </a:p>
        </p:txBody>
      </p:sp>
      <p:sp>
        <p:nvSpPr>
          <p:cNvPr id="2054" name="Text Box 7"/>
          <p:cNvSpPr txBox="1">
            <a:spLocks noChangeArrowheads="1"/>
          </p:cNvSpPr>
          <p:nvPr/>
        </p:nvSpPr>
        <p:spPr bwMode="auto">
          <a:xfrm>
            <a:off x="250825" y="3789363"/>
            <a:ext cx="8610600" cy="885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s-ES_tradnl" altLang="es-ES" sz="2600" b="1">
                <a:latin typeface="Arial" charset="0"/>
              </a:rPr>
              <a:t>Criterio de Vinculación Jurisdiccional – Residencia – Crédito de Impuesto</a:t>
            </a:r>
            <a:endParaRPr lang="es-AR" altLang="es-ES" sz="2600" b="1">
              <a:latin typeface="Arial" charset="0"/>
            </a:endParaRPr>
          </a:p>
        </p:txBody>
      </p:sp>
      <p:sp>
        <p:nvSpPr>
          <p:cNvPr id="2055" name="Rectangle 8"/>
          <p:cNvSpPr>
            <a:spLocks noChangeArrowheads="1"/>
          </p:cNvSpPr>
          <p:nvPr/>
        </p:nvSpPr>
        <p:spPr bwMode="auto">
          <a:xfrm>
            <a:off x="304800" y="228600"/>
            <a:ext cx="8610600" cy="62484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s-AR" altLang="es-ES" sz="2400">
              <a:latin typeface="Times New Roman" pitchFamily="18" charset="0"/>
            </a:endParaRPr>
          </a:p>
        </p:txBody>
      </p:sp>
      <p:sp>
        <p:nvSpPr>
          <p:cNvPr id="2056" name="Rectangle 9"/>
          <p:cNvSpPr>
            <a:spLocks noChangeArrowheads="1"/>
          </p:cNvSpPr>
          <p:nvPr/>
        </p:nvSpPr>
        <p:spPr bwMode="auto">
          <a:xfrm>
            <a:off x="501650" y="2497138"/>
            <a:ext cx="8534400" cy="1219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buFontTx/>
              <a:buNone/>
            </a:pPr>
            <a:r>
              <a:rPr lang="en-US" altLang="es-ES" sz="2600" b="1">
                <a:solidFill>
                  <a:schemeClr val="tx2"/>
                </a:solidFill>
                <a:latin typeface="Arial" charset="0"/>
              </a:rPr>
              <a:t>Precios de Transferencia en la República Argentina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609600" y="304800"/>
            <a:ext cx="8001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es-ES_tradnl" altLang="es-ES" sz="2400" b="1">
                <a:latin typeface="Arial" charset="0"/>
              </a:rPr>
              <a:t>NO RESIDENTE CON PERMANENCIA EN EL PAÍS </a:t>
            </a:r>
          </a:p>
        </p:txBody>
      </p:sp>
      <p:sp>
        <p:nvSpPr>
          <p:cNvPr id="12291" name="Line 3"/>
          <p:cNvSpPr>
            <a:spLocks noChangeShapeType="1"/>
          </p:cNvSpPr>
          <p:nvPr/>
        </p:nvSpPr>
        <p:spPr bwMode="auto">
          <a:xfrm>
            <a:off x="0" y="9906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ES"/>
          </a:p>
        </p:txBody>
      </p:sp>
      <p:sp>
        <p:nvSpPr>
          <p:cNvPr id="12292" name="Text Box 4"/>
          <p:cNvSpPr txBox="1">
            <a:spLocks noChangeArrowheads="1"/>
          </p:cNvSpPr>
          <p:nvPr/>
        </p:nvSpPr>
        <p:spPr bwMode="auto">
          <a:xfrm>
            <a:off x="0" y="1676400"/>
            <a:ext cx="9144000" cy="5078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622300" indent="-16510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lvl="1">
              <a:spcBef>
                <a:spcPct val="50000"/>
              </a:spcBef>
              <a:buFontTx/>
              <a:buChar char="•"/>
            </a:pPr>
            <a:r>
              <a:rPr lang="es-ES_tradnl" altLang="es-ES" sz="2400">
                <a:latin typeface="Arial" charset="0"/>
                <a:cs typeface="Arial" charset="0"/>
              </a:rPr>
              <a:t>MIEMBROS  DEL  SERVICIO EXTERIOR </a:t>
            </a:r>
          </a:p>
          <a:p>
            <a:pPr lvl="1">
              <a:spcBef>
                <a:spcPct val="50000"/>
              </a:spcBef>
              <a:buFontTx/>
              <a:buChar char="•"/>
            </a:pPr>
            <a:endParaRPr lang="es-ES_tradnl" altLang="es-ES" sz="2400">
              <a:latin typeface="Arial" charset="0"/>
              <a:cs typeface="Arial" charset="0"/>
            </a:endParaRPr>
          </a:p>
          <a:p>
            <a:pPr lvl="1">
              <a:spcBef>
                <a:spcPct val="50000"/>
              </a:spcBef>
              <a:buFontTx/>
              <a:buChar char="•"/>
            </a:pPr>
            <a:r>
              <a:rPr lang="es-ES_tradnl" altLang="es-ES" sz="2400">
                <a:latin typeface="Arial" charset="0"/>
                <a:cs typeface="Arial" charset="0"/>
              </a:rPr>
              <a:t>PERSONAL EXTRANJERO CONTRATADO ( PLAZO NO MAYOR A  5  AÑOS)</a:t>
            </a:r>
          </a:p>
          <a:p>
            <a:pPr>
              <a:spcBef>
                <a:spcPct val="50000"/>
              </a:spcBef>
              <a:buFontTx/>
              <a:buNone/>
            </a:pPr>
            <a:endParaRPr lang="es-ES_tradnl" altLang="es-ES" sz="2400">
              <a:latin typeface="Arial" charset="0"/>
              <a:cs typeface="Arial" charset="0"/>
            </a:endParaRPr>
          </a:p>
          <a:p>
            <a:pPr lvl="1">
              <a:spcBef>
                <a:spcPct val="50000"/>
              </a:spcBef>
              <a:buFontTx/>
              <a:buChar char="•"/>
            </a:pPr>
            <a:r>
              <a:rPr lang="es-ES_tradnl" altLang="es-ES" sz="2400">
                <a:latin typeface="Arial" charset="0"/>
                <a:cs typeface="Arial" charset="0"/>
              </a:rPr>
              <a:t>INVESTIGADORES / ESTUDIANTES</a:t>
            </a:r>
          </a:p>
          <a:p>
            <a:pPr>
              <a:spcBef>
                <a:spcPct val="50000"/>
              </a:spcBef>
              <a:buFontTx/>
              <a:buNone/>
            </a:pPr>
            <a:endParaRPr lang="es-ES_tradnl" altLang="es-ES" sz="2400">
              <a:latin typeface="Arial" charset="0"/>
              <a:cs typeface="Arial" charset="0"/>
            </a:endParaRPr>
          </a:p>
          <a:p>
            <a:pPr>
              <a:spcBef>
                <a:spcPct val="50000"/>
              </a:spcBef>
              <a:buFontTx/>
              <a:buNone/>
            </a:pPr>
            <a:endParaRPr lang="es-ES_tradnl" altLang="es-ES" sz="2400">
              <a:latin typeface="Arial" charset="0"/>
              <a:cs typeface="Arial" charset="0"/>
            </a:endParaRPr>
          </a:p>
          <a:p>
            <a:pPr algn="ctr">
              <a:spcBef>
                <a:spcPct val="50000"/>
              </a:spcBef>
              <a:buFontTx/>
              <a:buNone/>
            </a:pPr>
            <a:r>
              <a:rPr lang="es-ES_tradnl" altLang="es-ES" sz="2400" i="1" u="sng">
                <a:latin typeface="Arial" charset="0"/>
                <a:cs typeface="Arial" charset="0"/>
              </a:rPr>
              <a:t>TRIBUTAN SOBRE RENTA ARGENTINA SEGÚN LIQUIDACIÓN ANUAL</a:t>
            </a:r>
            <a:endParaRPr lang="es-ES_tradnl" altLang="es-ES" sz="2400">
              <a:latin typeface="Arial" charset="0"/>
              <a:cs typeface="Arial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609600" y="304800"/>
            <a:ext cx="8001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es-ES_tradnl" altLang="es-ES" sz="2400" b="1">
                <a:latin typeface="Arial" charset="0"/>
              </a:rPr>
              <a:t>MECANISMOS PARA EVITAR LA DOBLE IMPOSICIÓN   </a:t>
            </a:r>
          </a:p>
        </p:txBody>
      </p:sp>
      <p:sp>
        <p:nvSpPr>
          <p:cNvPr id="13315" name="Line 3"/>
          <p:cNvSpPr>
            <a:spLocks noChangeShapeType="1"/>
          </p:cNvSpPr>
          <p:nvPr/>
        </p:nvSpPr>
        <p:spPr bwMode="auto">
          <a:xfrm>
            <a:off x="0" y="9906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ES"/>
          </a:p>
        </p:txBody>
      </p:sp>
      <p:sp>
        <p:nvSpPr>
          <p:cNvPr id="13316" name="Text Box 4"/>
          <p:cNvSpPr txBox="1">
            <a:spLocks noChangeArrowheads="1"/>
          </p:cNvSpPr>
          <p:nvPr/>
        </p:nvSpPr>
        <p:spPr bwMode="auto">
          <a:xfrm>
            <a:off x="914400" y="1219200"/>
            <a:ext cx="7315200" cy="5078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defTabSz="876300"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defTabSz="87630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defTabSz="8763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defTabSz="8763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defTabSz="8763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defTabSz="8763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defTabSz="8763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defTabSz="8763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defTabSz="8763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b="1" dirty="0">
                <a:latin typeface="Arial" charset="0"/>
                <a:cs typeface="Arial" charset="0"/>
              </a:rPr>
              <a:t>NORMAS TRIBUTARIAS UNILATERALES</a:t>
            </a:r>
          </a:p>
          <a:p>
            <a:pPr marL="342900" indent="-3429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s-ES_tradnl" altLang="es-ES" sz="2400" dirty="0">
                <a:latin typeface="Arial" charset="0"/>
                <a:cs typeface="Arial" charset="0"/>
              </a:rPr>
              <a:t>CRÉDITO DE IMPUESTO PAGADO.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* CRÉDITO DE IMPUESTO EXIMIDO.</a:t>
            </a:r>
          </a:p>
          <a:p>
            <a:pPr marL="342900" indent="-342900">
              <a:spcBef>
                <a:spcPct val="50000"/>
              </a:spcBef>
              <a:buFont typeface="Arial" panose="020B0604020202020204" pitchFamily="34" charset="0"/>
              <a:buChar char="•"/>
            </a:pPr>
            <a:r>
              <a:rPr lang="es-ES_tradnl" altLang="es-ES" sz="2400" dirty="0">
                <a:latin typeface="Arial" charset="0"/>
                <a:cs typeface="Arial" charset="0"/>
              </a:rPr>
              <a:t>EXENCIONES / DEDUCCIONES /DIFERIMIENTOS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  * Definición conceptual. Art. 165 a 176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     Impuesto a la renta –análogo / alcance- / 	Retenciones / Imputación temporal</a:t>
            </a:r>
            <a:r>
              <a:rPr lang="es-ES_tradnl" altLang="es-ES" sz="2400" b="1" dirty="0">
                <a:latin typeface="Arial" charset="0"/>
                <a:cs typeface="Arial" charset="0"/>
              </a:rPr>
              <a:t>              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b="1" dirty="0">
                <a:latin typeface="Arial" charset="0"/>
                <a:cs typeface="Arial" charset="0"/>
              </a:rPr>
              <a:t>TRATADOS DOBLE IMPOSICIÓN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* Evitan o atenúan doble imposición.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1 Título"/>
          <p:cNvSpPr>
            <a:spLocks noGrp="1"/>
          </p:cNvSpPr>
          <p:nvPr>
            <p:ph type="ctrTitle"/>
          </p:nvPr>
        </p:nvSpPr>
        <p:spPr>
          <a:xfrm>
            <a:off x="684213" y="692150"/>
            <a:ext cx="7772400" cy="1470025"/>
          </a:xfrm>
        </p:spPr>
        <p:txBody>
          <a:bodyPr/>
          <a:lstStyle/>
          <a:p>
            <a:pPr eaLnBrk="1" hangingPunct="1"/>
            <a:r>
              <a:rPr lang="es-AR" altLang="es-ES" dirty="0"/>
              <a:t>Ampliación indirecta de la fuente territorial – art. 15</a:t>
            </a:r>
            <a:endParaRPr lang="es-ES" alt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403350" y="2997200"/>
            <a:ext cx="6369050" cy="2641600"/>
          </a:xfrm>
        </p:spPr>
        <p:txBody>
          <a:bodyPr rtlCol="0">
            <a:normAutofit fontScale="92500" lnSpcReduction="20000"/>
          </a:bodyPr>
          <a:lstStyle/>
          <a:p>
            <a:pPr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s-AR" dirty="0"/>
              <a:t>Transferencia de acciones de entidades extranjeras por sujetos no residentes</a:t>
            </a:r>
          </a:p>
          <a:p>
            <a:pPr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s-AR" dirty="0"/>
              <a:t>Con participación relevante en bienes situados en Argentina (30%)</a:t>
            </a:r>
          </a:p>
          <a:p>
            <a:pPr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s-AR" dirty="0"/>
              <a:t>No aplica a transferencias dentro mismo conjunto </a:t>
            </a:r>
            <a:r>
              <a:rPr lang="es-AR" dirty="0" err="1"/>
              <a:t>economico</a:t>
            </a:r>
            <a:endParaRPr lang="es-ES" dirty="0"/>
          </a:p>
        </p:txBody>
      </p:sp>
    </p:spTree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1 Título"/>
          <p:cNvSpPr>
            <a:spLocks noGrp="1"/>
          </p:cNvSpPr>
          <p:nvPr>
            <p:ph type="ctrTitle"/>
          </p:nvPr>
        </p:nvSpPr>
        <p:spPr>
          <a:xfrm>
            <a:off x="611188" y="549275"/>
            <a:ext cx="7772400" cy="1470025"/>
          </a:xfrm>
        </p:spPr>
        <p:txBody>
          <a:bodyPr/>
          <a:lstStyle/>
          <a:p>
            <a:pPr eaLnBrk="1" hangingPunct="1"/>
            <a:r>
              <a:rPr lang="es-AR" altLang="es-ES" dirty="0"/>
              <a:t>Régimen de transparencia fiscal internacional T.F.I. – art. 130</a:t>
            </a:r>
            <a:endParaRPr lang="es-ES" alt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403350" y="2276475"/>
            <a:ext cx="6400800" cy="381635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s-AR" sz="2800" dirty="0"/>
              <a:t>Trust, fideicomisos y fundaciones privadas</a:t>
            </a:r>
          </a:p>
          <a:p>
            <a:pPr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endParaRPr lang="es-AR" sz="2800" dirty="0"/>
          </a:p>
          <a:p>
            <a:pPr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s-AR" sz="2800" dirty="0"/>
              <a:t>Entidad extranjera controlada  (CFC rules)</a:t>
            </a:r>
          </a:p>
          <a:p>
            <a:pPr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s-AR" sz="2800" dirty="0"/>
              <a:t>Entidades sin y con personalidad fiscal</a:t>
            </a:r>
          </a:p>
          <a:p>
            <a:pPr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s-AR" sz="2800" dirty="0"/>
              <a:t>Requisitos de control</a:t>
            </a:r>
          </a:p>
          <a:p>
            <a:pPr eaLnBrk="1" fontAlgn="auto" hangingPunct="1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es-AR" sz="2800" dirty="0"/>
              <a:t>Participación – sustancia y tipos de rentas – baja tributación (alícuota menor al 75%)</a:t>
            </a:r>
            <a:endParaRPr lang="es-ES" sz="2800" dirty="0"/>
          </a:p>
        </p:txBody>
      </p:sp>
    </p:spTree>
  </p:cSld>
  <p:clrMapOvr>
    <a:masterClrMapping/>
  </p:clrMapOvr>
  <p:transition spd="slow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6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 lIns="0" tIns="0" rIns="0" bIns="0" anchor="t"/>
          <a:lstStyle/>
          <a:p>
            <a:pPr eaLnBrk="1" hangingPunct="1"/>
            <a:r>
              <a:rPr lang="es-AR" altLang="es-ES">
                <a:latin typeface="Arial" charset="0"/>
              </a:rPr>
              <a:t>Bibliografía</a:t>
            </a:r>
            <a:endParaRPr lang="en-US" altLang="es-ES">
              <a:latin typeface="Arial" charset="0"/>
            </a:endParaRPr>
          </a:p>
        </p:txBody>
      </p:sp>
      <p:sp>
        <p:nvSpPr>
          <p:cNvPr id="156675" name="Text Box 3"/>
          <p:cNvSpPr txBox="1">
            <a:spLocks noChangeArrowheads="1"/>
          </p:cNvSpPr>
          <p:nvPr/>
        </p:nvSpPr>
        <p:spPr bwMode="auto">
          <a:xfrm>
            <a:off x="152400" y="1066800"/>
            <a:ext cx="8839200" cy="5943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lIns="0" tIns="0" rIns="0" bIns="0"/>
          <a:lstStyle>
            <a:lvl1pPr marL="285750" indent="-285750"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just" eaLnBrk="1" hangingPunct="1">
              <a:lnSpc>
                <a:spcPct val="95000"/>
              </a:lnSpc>
              <a:spcBef>
                <a:spcPct val="40000"/>
              </a:spcBef>
              <a:buFontTx/>
              <a:buChar char="•"/>
            </a:pPr>
            <a:endParaRPr lang="es-AR" altLang="es-ES" sz="1800" dirty="0">
              <a:latin typeface="Arial" charset="0"/>
            </a:endParaRPr>
          </a:p>
          <a:p>
            <a:pPr algn="just" eaLnBrk="1" hangingPunct="1">
              <a:lnSpc>
                <a:spcPct val="95000"/>
              </a:lnSpc>
              <a:spcBef>
                <a:spcPct val="40000"/>
              </a:spcBef>
              <a:buFontTx/>
              <a:buChar char="•"/>
            </a:pPr>
            <a:endParaRPr lang="es-AR" altLang="es-ES" sz="1800" dirty="0">
              <a:latin typeface="Arial" charset="0"/>
            </a:endParaRPr>
          </a:p>
          <a:p>
            <a:pPr algn="just" eaLnBrk="1" hangingPunct="1">
              <a:lnSpc>
                <a:spcPct val="185000"/>
              </a:lnSpc>
              <a:spcBef>
                <a:spcPct val="40000"/>
              </a:spcBef>
              <a:buFontTx/>
              <a:buChar char="•"/>
            </a:pPr>
            <a:r>
              <a:rPr lang="es-AR" altLang="es-ES" sz="1800" dirty="0">
                <a:latin typeface="Arial" charset="0"/>
              </a:rPr>
              <a:t>Dictamen 14/2000 (DAL) Personas Físicas. Doble residencia</a:t>
            </a:r>
          </a:p>
          <a:p>
            <a:pPr algn="just" eaLnBrk="1" hangingPunct="1">
              <a:lnSpc>
                <a:spcPct val="185000"/>
              </a:lnSpc>
              <a:spcBef>
                <a:spcPct val="40000"/>
              </a:spcBef>
              <a:buFontTx/>
              <a:buChar char="•"/>
            </a:pPr>
            <a:r>
              <a:rPr lang="es-AR" altLang="es-ES" sz="1800" dirty="0">
                <a:latin typeface="Arial" charset="0"/>
              </a:rPr>
              <a:t>Art. 75 inc. 22 Constitución Nacional. </a:t>
            </a:r>
            <a:r>
              <a:rPr lang="es-AR" altLang="es-ES" sz="1800" dirty="0" err="1">
                <a:latin typeface="Arial" charset="0"/>
              </a:rPr>
              <a:t>Ref</a:t>
            </a:r>
            <a:r>
              <a:rPr lang="es-AR" altLang="es-ES" sz="1800" dirty="0">
                <a:latin typeface="Arial" charset="0"/>
              </a:rPr>
              <a:t>: Tratados</a:t>
            </a:r>
          </a:p>
          <a:p>
            <a:pPr algn="just" eaLnBrk="1" hangingPunct="1">
              <a:lnSpc>
                <a:spcPct val="185000"/>
              </a:lnSpc>
              <a:spcBef>
                <a:spcPct val="40000"/>
              </a:spcBef>
              <a:buFontTx/>
              <a:buChar char="•"/>
            </a:pPr>
            <a:r>
              <a:rPr lang="es-AR" altLang="es-ES" sz="1800" dirty="0">
                <a:latin typeface="Arial" charset="0"/>
              </a:rPr>
              <a:t>Causa: Moreno, Julio (CNCAF, Sala II) 20/02/2007</a:t>
            </a:r>
          </a:p>
          <a:p>
            <a:pPr algn="just" eaLnBrk="1" hangingPunct="1">
              <a:lnSpc>
                <a:spcPct val="185000"/>
              </a:lnSpc>
              <a:spcBef>
                <a:spcPct val="40000"/>
              </a:spcBef>
              <a:buFontTx/>
              <a:buChar char="•"/>
            </a:pPr>
            <a:r>
              <a:rPr lang="es-AR" altLang="es-ES" sz="1800" dirty="0">
                <a:latin typeface="Arial" charset="0"/>
              </a:rPr>
              <a:t>Causa: Illia, Raúl Héctor (T.F.N., Sala C) 31/03/2005</a:t>
            </a:r>
          </a:p>
          <a:p>
            <a:pPr algn="just" eaLnBrk="1" hangingPunct="1">
              <a:lnSpc>
                <a:spcPct val="185000"/>
              </a:lnSpc>
              <a:spcBef>
                <a:spcPct val="40000"/>
              </a:spcBef>
              <a:buFontTx/>
              <a:buChar char="•"/>
            </a:pPr>
            <a:r>
              <a:rPr lang="es-AR" altLang="es-ES" sz="1800" dirty="0">
                <a:latin typeface="Arial" charset="0"/>
              </a:rPr>
              <a:t>Causa: Devoto Solari, Oscar (CSJN) 08/06/2010</a:t>
            </a:r>
          </a:p>
          <a:p>
            <a:pPr algn="just" eaLnBrk="1" hangingPunct="1">
              <a:lnSpc>
                <a:spcPct val="185000"/>
              </a:lnSpc>
              <a:spcBef>
                <a:spcPct val="40000"/>
              </a:spcBef>
              <a:buFontTx/>
              <a:buChar char="•"/>
            </a:pPr>
            <a:r>
              <a:rPr lang="es-AR" altLang="es-ES" sz="1800" dirty="0">
                <a:latin typeface="Arial" charset="0"/>
              </a:rPr>
              <a:t>Resol. General AFIP:  4236/18 , 4237/18 y 4760/20 (Baja por perdida residencia y pautas de doble residencia) 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66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66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" dur="500"/>
                                        <p:tgtEl>
                                          <p:spTgt spid="1566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6674" grpId="0" autoUpdateAnimBg="0"/>
      <p:bldP spid="156675" grpId="0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7"/>
          <p:cNvSpPr txBox="1">
            <a:spLocks noChangeArrowheads="1"/>
          </p:cNvSpPr>
          <p:nvPr/>
        </p:nvSpPr>
        <p:spPr bwMode="auto">
          <a:xfrm>
            <a:off x="250825" y="2924175"/>
            <a:ext cx="8610600" cy="885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s-ES_tradnl" altLang="es-ES" sz="2600" b="1">
                <a:latin typeface="Arial" charset="0"/>
              </a:rPr>
              <a:t>Criterio de Vinculación Jurisdiccional – Residencia – Crédito de Impuesto . Otros aspectos relacionados</a:t>
            </a:r>
            <a:endParaRPr lang="es-AR" altLang="es-ES" sz="2600" b="1">
              <a:latin typeface="Arial" charset="0"/>
            </a:endParaRPr>
          </a:p>
        </p:txBody>
      </p:sp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5400675" y="5630863"/>
            <a:ext cx="2987675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s-ES" sz="2400" b="1">
                <a:latin typeface="Arial" charset="0"/>
              </a:rPr>
              <a:t>Dr. Ángel F. Pereira</a:t>
            </a:r>
          </a:p>
        </p:txBody>
      </p:sp>
      <p:sp>
        <p:nvSpPr>
          <p:cNvPr id="3076" name="Rectangle 8"/>
          <p:cNvSpPr>
            <a:spLocks noChangeArrowheads="1"/>
          </p:cNvSpPr>
          <p:nvPr/>
        </p:nvSpPr>
        <p:spPr bwMode="auto">
          <a:xfrm>
            <a:off x="304800" y="228600"/>
            <a:ext cx="8610600" cy="62484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s-AR" altLang="es-ES" sz="2400">
              <a:latin typeface="Times New Roman" pitchFamily="18" charset="0"/>
            </a:endParaRPr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2438400" y="152400"/>
            <a:ext cx="4191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es-ES_tradnl" altLang="es-ES" sz="2400" b="1">
                <a:latin typeface="Arial" charset="0"/>
              </a:rPr>
              <a:t>CRITERIOS VINCULACIÓN </a:t>
            </a:r>
          </a:p>
        </p:txBody>
      </p:sp>
      <p:sp>
        <p:nvSpPr>
          <p:cNvPr id="4099" name="Line 3"/>
          <p:cNvSpPr>
            <a:spLocks noChangeShapeType="1"/>
          </p:cNvSpPr>
          <p:nvPr/>
        </p:nvSpPr>
        <p:spPr bwMode="auto">
          <a:xfrm>
            <a:off x="0" y="9144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ES"/>
          </a:p>
        </p:txBody>
      </p:sp>
      <p:sp>
        <p:nvSpPr>
          <p:cNvPr id="4100" name="Text Box 4"/>
          <p:cNvSpPr txBox="1">
            <a:spLocks noChangeArrowheads="1"/>
          </p:cNvSpPr>
          <p:nvPr/>
        </p:nvSpPr>
        <p:spPr bwMode="auto">
          <a:xfrm>
            <a:off x="914400" y="1981200"/>
            <a:ext cx="2209800" cy="1016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TERRITORIAL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(FUENTE)</a:t>
            </a:r>
          </a:p>
        </p:txBody>
      </p:sp>
      <p:sp>
        <p:nvSpPr>
          <p:cNvPr id="4101" name="Text Box 5"/>
          <p:cNvSpPr txBox="1">
            <a:spLocks noChangeArrowheads="1"/>
          </p:cNvSpPr>
          <p:nvPr/>
        </p:nvSpPr>
        <p:spPr bwMode="auto">
          <a:xfrm>
            <a:off x="914400" y="3733800"/>
            <a:ext cx="2133600" cy="1016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RESIDENCIA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(ley 25063)</a:t>
            </a:r>
          </a:p>
        </p:txBody>
      </p:sp>
      <p:sp>
        <p:nvSpPr>
          <p:cNvPr id="4102" name="Text Box 6"/>
          <p:cNvSpPr txBox="1">
            <a:spLocks noChangeArrowheads="1"/>
          </p:cNvSpPr>
          <p:nvPr/>
        </p:nvSpPr>
        <p:spPr bwMode="auto">
          <a:xfrm>
            <a:off x="838200" y="5334000"/>
            <a:ext cx="2895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NACIONALIDAD</a:t>
            </a:r>
          </a:p>
        </p:txBody>
      </p:sp>
      <p:sp>
        <p:nvSpPr>
          <p:cNvPr id="4103" name="AutoShape 7"/>
          <p:cNvSpPr>
            <a:spLocks noChangeArrowheads="1"/>
          </p:cNvSpPr>
          <p:nvPr/>
        </p:nvSpPr>
        <p:spPr bwMode="auto">
          <a:xfrm>
            <a:off x="3429000" y="2057400"/>
            <a:ext cx="685800" cy="228600"/>
          </a:xfrm>
          <a:prstGeom prst="rightArrow">
            <a:avLst>
              <a:gd name="adj1" fmla="val 50000"/>
              <a:gd name="adj2" fmla="val 75000"/>
            </a:avLst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s-AR" altLang="es-ES" sz="2400">
              <a:latin typeface="Times New Roman" pitchFamily="18" charset="0"/>
            </a:endParaRPr>
          </a:p>
        </p:txBody>
      </p:sp>
      <p:sp>
        <p:nvSpPr>
          <p:cNvPr id="4104" name="AutoShape 8"/>
          <p:cNvSpPr>
            <a:spLocks noChangeArrowheads="1"/>
          </p:cNvSpPr>
          <p:nvPr/>
        </p:nvSpPr>
        <p:spPr bwMode="auto">
          <a:xfrm>
            <a:off x="3429000" y="3810000"/>
            <a:ext cx="685800" cy="228600"/>
          </a:xfrm>
          <a:prstGeom prst="rightArrow">
            <a:avLst>
              <a:gd name="adj1" fmla="val 50000"/>
              <a:gd name="adj2" fmla="val 75000"/>
            </a:avLst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s-AR" altLang="es-ES" sz="2400">
              <a:latin typeface="Times New Roman" pitchFamily="18" charset="0"/>
            </a:endParaRPr>
          </a:p>
        </p:txBody>
      </p:sp>
      <p:sp>
        <p:nvSpPr>
          <p:cNvPr id="4105" name="AutoShape 9"/>
          <p:cNvSpPr>
            <a:spLocks noChangeArrowheads="1"/>
          </p:cNvSpPr>
          <p:nvPr/>
        </p:nvSpPr>
        <p:spPr bwMode="auto">
          <a:xfrm>
            <a:off x="3505200" y="5486400"/>
            <a:ext cx="685800" cy="228600"/>
          </a:xfrm>
          <a:prstGeom prst="rightArrow">
            <a:avLst>
              <a:gd name="adj1" fmla="val 50000"/>
              <a:gd name="adj2" fmla="val 75000"/>
            </a:avLst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s-AR" altLang="es-ES" sz="2400">
              <a:latin typeface="Times New Roman" pitchFamily="18" charset="0"/>
            </a:endParaRPr>
          </a:p>
        </p:txBody>
      </p:sp>
      <p:sp>
        <p:nvSpPr>
          <p:cNvPr id="4106" name="Text Box 10"/>
          <p:cNvSpPr txBox="1">
            <a:spLocks noChangeArrowheads="1"/>
          </p:cNvSpPr>
          <p:nvPr/>
        </p:nvSpPr>
        <p:spPr bwMode="auto">
          <a:xfrm>
            <a:off x="4495800" y="1981200"/>
            <a:ext cx="32004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RTA. TERRITORIO</a:t>
            </a:r>
          </a:p>
        </p:txBody>
      </p:sp>
      <p:sp>
        <p:nvSpPr>
          <p:cNvPr id="4107" name="Text Box 11"/>
          <p:cNvSpPr txBox="1">
            <a:spLocks noChangeArrowheads="1"/>
          </p:cNvSpPr>
          <p:nvPr/>
        </p:nvSpPr>
        <p:spPr bwMode="auto">
          <a:xfrm>
            <a:off x="4419600" y="5334000"/>
            <a:ext cx="32004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RTA. MUNDIAL</a:t>
            </a:r>
          </a:p>
        </p:txBody>
      </p:sp>
      <p:sp>
        <p:nvSpPr>
          <p:cNvPr id="4108" name="Text Box 12"/>
          <p:cNvSpPr txBox="1">
            <a:spLocks noChangeArrowheads="1"/>
          </p:cNvSpPr>
          <p:nvPr/>
        </p:nvSpPr>
        <p:spPr bwMode="auto">
          <a:xfrm>
            <a:off x="4495800" y="3733800"/>
            <a:ext cx="32004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RTA. MUNDIAL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438400" y="228600"/>
            <a:ext cx="4191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es-ES_tradnl" altLang="es-ES" sz="2400" b="1">
                <a:latin typeface="Arial" charset="0"/>
              </a:rPr>
              <a:t>TERRITORIALIDAD</a:t>
            </a:r>
          </a:p>
        </p:txBody>
      </p:sp>
      <p:sp>
        <p:nvSpPr>
          <p:cNvPr id="5123" name="Line 3"/>
          <p:cNvSpPr>
            <a:spLocks noChangeShapeType="1"/>
          </p:cNvSpPr>
          <p:nvPr/>
        </p:nvSpPr>
        <p:spPr bwMode="auto">
          <a:xfrm>
            <a:off x="0" y="9906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ES"/>
          </a:p>
        </p:txBody>
      </p:sp>
      <p:sp>
        <p:nvSpPr>
          <p:cNvPr id="5124" name="Text Box 4"/>
          <p:cNvSpPr txBox="1">
            <a:spLocks noChangeArrowheads="1"/>
          </p:cNvSpPr>
          <p:nvPr/>
        </p:nvSpPr>
        <p:spPr bwMode="auto">
          <a:xfrm>
            <a:off x="533400" y="2133600"/>
            <a:ext cx="8401050" cy="2678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  <a:buFontTx/>
              <a:buChar char="•"/>
            </a:pPr>
            <a:r>
              <a:rPr lang="es-ES_tradnl" altLang="es-ES" sz="2400">
                <a:latin typeface="Arial" charset="0"/>
                <a:cs typeface="Arial" charset="0"/>
              </a:rPr>
              <a:t> DELIMITACIÓN TERRITORIAL (terrestre, marítima, aéreo)</a:t>
            </a:r>
          </a:p>
          <a:p>
            <a:pPr>
              <a:spcBef>
                <a:spcPct val="0"/>
              </a:spcBef>
              <a:buFontTx/>
              <a:buChar char="•"/>
            </a:pPr>
            <a:endParaRPr lang="es-ES_tradnl" altLang="es-ES" sz="2400">
              <a:latin typeface="Arial" charset="0"/>
              <a:cs typeface="Arial" charset="0"/>
            </a:endParaRPr>
          </a:p>
          <a:p>
            <a:pPr>
              <a:spcBef>
                <a:spcPct val="0"/>
              </a:spcBef>
              <a:buFontTx/>
              <a:buChar char="•"/>
            </a:pPr>
            <a:r>
              <a:rPr lang="es-ES_tradnl" altLang="es-ES" sz="2400">
                <a:latin typeface="Arial" charset="0"/>
                <a:cs typeface="Arial" charset="0"/>
              </a:rPr>
              <a:t> UBICACIÓN TERRITORIAL DE LA FUENTE</a:t>
            </a:r>
          </a:p>
          <a:p>
            <a:pPr>
              <a:spcBef>
                <a:spcPct val="0"/>
              </a:spcBef>
              <a:buFontTx/>
              <a:buChar char="•"/>
            </a:pPr>
            <a:endParaRPr lang="es-ES_tradnl" altLang="es-ES" sz="2400">
              <a:latin typeface="Arial" charset="0"/>
              <a:cs typeface="Arial" charset="0"/>
            </a:endParaRP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es-ES_tradnl" altLang="es-ES" sz="2400">
                <a:latin typeface="Arial" charset="0"/>
                <a:cs typeface="Arial" charset="0"/>
              </a:rPr>
              <a:t> BIEN FUENTE (situado/ utilizado económicamente)</a:t>
            </a:r>
          </a:p>
          <a:p>
            <a:pPr lvl="1">
              <a:spcBef>
                <a:spcPct val="0"/>
              </a:spcBef>
              <a:buFontTx/>
              <a:buChar char="•"/>
            </a:pPr>
            <a:endParaRPr lang="es-ES_tradnl" altLang="es-ES" sz="2400">
              <a:latin typeface="Arial" charset="0"/>
              <a:cs typeface="Arial" charset="0"/>
            </a:endParaRP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es-ES_tradnl" altLang="es-ES" sz="2400">
                <a:latin typeface="Arial" charset="0"/>
                <a:cs typeface="Arial" charset="0"/>
              </a:rPr>
              <a:t> ACTIVIDAD FUENTE (actos / hechos)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2438400" y="228600"/>
            <a:ext cx="4191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es-ES_tradnl" altLang="es-ES" sz="2400" b="1">
                <a:latin typeface="Arial" charset="0"/>
              </a:rPr>
              <a:t>TERRITORIALIDAD</a:t>
            </a:r>
          </a:p>
        </p:txBody>
      </p:sp>
      <p:sp>
        <p:nvSpPr>
          <p:cNvPr id="6147" name="Line 3"/>
          <p:cNvSpPr>
            <a:spLocks noChangeShapeType="1"/>
          </p:cNvSpPr>
          <p:nvPr/>
        </p:nvSpPr>
        <p:spPr bwMode="auto">
          <a:xfrm>
            <a:off x="0" y="9906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ES"/>
          </a:p>
        </p:txBody>
      </p:sp>
      <p:sp>
        <p:nvSpPr>
          <p:cNvPr id="6148" name="Text Box 4"/>
          <p:cNvSpPr txBox="1">
            <a:spLocks noChangeArrowheads="1"/>
          </p:cNvSpPr>
          <p:nvPr/>
        </p:nvSpPr>
        <p:spPr bwMode="auto">
          <a:xfrm>
            <a:off x="533400" y="1700213"/>
            <a:ext cx="8442183" cy="6370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tabLst>
                <a:tab pos="622300" algn="l"/>
              </a:tabLst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622300" indent="-165100" eaLnBrk="0" hangingPunct="0">
              <a:spcBef>
                <a:spcPct val="20000"/>
              </a:spcBef>
              <a:buFont typeface="Arial" charset="0"/>
              <a:buChar char="–"/>
              <a:tabLst>
                <a:tab pos="622300" algn="l"/>
              </a:tabLst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tabLst>
                <a:tab pos="622300" algn="l"/>
              </a:tabLst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tabLst>
                <a:tab pos="622300" algn="l"/>
              </a:tabLst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tabLst>
                <a:tab pos="622300" algn="l"/>
              </a:tabLst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tabLst>
                <a:tab pos="622300" algn="l"/>
              </a:tabLst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tabLst>
                <a:tab pos="622300" algn="l"/>
              </a:tabLst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tabLst>
                <a:tab pos="622300" algn="l"/>
              </a:tabLst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tabLst>
                <a:tab pos="622300" algn="l"/>
              </a:tabLst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  <a:buFontTx/>
              <a:buChar char="•"/>
            </a:pPr>
            <a:r>
              <a:rPr lang="es-ES_tradnl" altLang="es-ES" sz="2400" dirty="0">
                <a:latin typeface="Arial" charset="0"/>
                <a:cs typeface="Arial" charset="0"/>
              </a:rPr>
              <a:t> UBICACIÓN TERRITORIAL DE LA FUENTE (cont.)</a:t>
            </a:r>
          </a:p>
          <a:p>
            <a:pPr>
              <a:spcBef>
                <a:spcPct val="0"/>
              </a:spcBef>
              <a:buFontTx/>
              <a:buChar char="•"/>
            </a:pPr>
            <a:endParaRPr lang="es-ES_tradnl" altLang="es-ES" sz="2400" dirty="0">
              <a:latin typeface="Arial" charset="0"/>
              <a:cs typeface="Arial" charset="0"/>
            </a:endParaRP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es-ES_tradnl" altLang="es-ES" sz="2400" dirty="0">
                <a:latin typeface="Arial" charset="0"/>
                <a:cs typeface="Arial" charset="0"/>
              </a:rPr>
              <a:t>BIENES / CAPITALES Y/O DERECHOS COLOCADOS,</a:t>
            </a:r>
          </a:p>
          <a:p>
            <a:pPr lvl="1">
              <a:spcBef>
                <a:spcPct val="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  SITUADOS, Y UTILIZADOS ECONOMICAMENTE </a:t>
            </a:r>
          </a:p>
          <a:p>
            <a:pPr lvl="1">
              <a:spcBef>
                <a:spcPct val="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  (domicilio del deudor, lugar de utilización)	</a:t>
            </a:r>
          </a:p>
          <a:p>
            <a:pPr lvl="1">
              <a:spcBef>
                <a:spcPct val="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		</a:t>
            </a:r>
          </a:p>
          <a:p>
            <a:pPr lvl="1">
              <a:spcBef>
                <a:spcPct val="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		Intereses y diferencias de cambio.	</a:t>
            </a:r>
          </a:p>
          <a:p>
            <a:pPr lvl="1">
              <a:spcBef>
                <a:spcPct val="0"/>
              </a:spcBef>
              <a:buFontTx/>
              <a:buNone/>
            </a:pPr>
            <a:endParaRPr lang="es-ES_tradnl" altLang="es-ES" sz="2400" dirty="0">
              <a:latin typeface="Arial" charset="0"/>
              <a:cs typeface="Arial" charset="0"/>
            </a:endParaRP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es-ES_tradnl" altLang="es-ES" sz="2400" dirty="0">
                <a:latin typeface="Arial" charset="0"/>
                <a:cs typeface="Arial" charset="0"/>
              </a:rPr>
              <a:t>ACTIVIDADES (TRANSPORTE, ASESORAMIENTO,</a:t>
            </a:r>
          </a:p>
          <a:p>
            <a:pPr lvl="1">
              <a:spcBef>
                <a:spcPct val="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	SEGUROS, ETC)</a:t>
            </a:r>
          </a:p>
          <a:p>
            <a:pPr lvl="1">
              <a:spcBef>
                <a:spcPct val="0"/>
              </a:spcBef>
              <a:buFontTx/>
              <a:buNone/>
            </a:pPr>
            <a:endParaRPr lang="es-ES_tradnl" altLang="es-ES" sz="2400" dirty="0">
              <a:latin typeface="Arial" charset="0"/>
              <a:cs typeface="Arial" charset="0"/>
            </a:endParaRP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es-ES_tradnl" altLang="es-ES" sz="2400" dirty="0">
                <a:latin typeface="Arial" charset="0"/>
                <a:cs typeface="Arial" charset="0"/>
              </a:rPr>
              <a:t>CONTRATOS DERIVADOS</a:t>
            </a:r>
          </a:p>
          <a:p>
            <a:pPr lvl="1">
              <a:spcBef>
                <a:spcPct val="0"/>
              </a:spcBef>
              <a:buFontTx/>
              <a:buChar char="•"/>
            </a:pPr>
            <a:endParaRPr lang="es-ES_tradnl" altLang="es-ES" sz="2400" dirty="0">
              <a:latin typeface="Arial" charset="0"/>
              <a:cs typeface="Arial" charset="0"/>
            </a:endParaRPr>
          </a:p>
          <a:p>
            <a:pPr lvl="1">
              <a:spcBef>
                <a:spcPct val="0"/>
              </a:spcBef>
              <a:buFontTx/>
              <a:buChar char="•"/>
            </a:pPr>
            <a:r>
              <a:rPr lang="es-ES_tradnl" altLang="es-ES" sz="2400" dirty="0">
                <a:latin typeface="Arial" charset="0"/>
                <a:cs typeface="Arial" charset="0"/>
              </a:rPr>
              <a:t>ESTABLECIMIENTOS ESTABLES.</a:t>
            </a:r>
          </a:p>
          <a:p>
            <a:pPr lvl="1">
              <a:spcBef>
                <a:spcPct val="0"/>
              </a:spcBef>
              <a:buFontTx/>
              <a:buNone/>
            </a:pPr>
            <a:endParaRPr lang="es-ES_tradnl" altLang="es-ES" sz="2400" dirty="0">
              <a:latin typeface="Arial" charset="0"/>
              <a:cs typeface="Arial" charset="0"/>
            </a:endParaRPr>
          </a:p>
          <a:p>
            <a:pPr lvl="1">
              <a:spcBef>
                <a:spcPct val="0"/>
              </a:spcBef>
              <a:buFontTx/>
              <a:buNone/>
            </a:pPr>
            <a:endParaRPr lang="es-ES_tradnl" altLang="es-ES" sz="2400" dirty="0">
              <a:latin typeface="Arial" charset="0"/>
              <a:cs typeface="Arial" charset="0"/>
            </a:endParaRPr>
          </a:p>
          <a:p>
            <a:pPr lvl="1">
              <a:spcBef>
                <a:spcPct val="0"/>
              </a:spcBef>
              <a:buFontTx/>
              <a:buChar char="•"/>
            </a:pPr>
            <a:endParaRPr lang="es-ES_tradnl" altLang="es-ES" sz="2400" dirty="0">
              <a:latin typeface="Arial" charset="0"/>
              <a:cs typeface="Arial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3429000" y="304800"/>
            <a:ext cx="2209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es-ES_tradnl" altLang="es-ES" sz="2400" b="1">
                <a:latin typeface="Arial" charset="0"/>
              </a:rPr>
              <a:t>RESIDENCIA</a:t>
            </a:r>
          </a:p>
        </p:txBody>
      </p:sp>
      <p:sp>
        <p:nvSpPr>
          <p:cNvPr id="7171" name="Line 3"/>
          <p:cNvSpPr>
            <a:spLocks noChangeShapeType="1"/>
          </p:cNvSpPr>
          <p:nvPr/>
        </p:nvSpPr>
        <p:spPr bwMode="auto">
          <a:xfrm>
            <a:off x="0" y="9906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ES"/>
          </a:p>
        </p:txBody>
      </p:sp>
      <p:sp>
        <p:nvSpPr>
          <p:cNvPr id="7172" name="Text Box 4"/>
          <p:cNvSpPr txBox="1">
            <a:spLocks noChangeArrowheads="1"/>
          </p:cNvSpPr>
          <p:nvPr/>
        </p:nvSpPr>
        <p:spPr bwMode="auto">
          <a:xfrm>
            <a:off x="533400" y="1905000"/>
            <a:ext cx="7924800" cy="378565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indent="-277813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Char char="•"/>
            </a:pPr>
            <a:r>
              <a:rPr lang="es-ES_tradnl" altLang="es-ES" sz="2400" dirty="0">
                <a:latin typeface="Arial" charset="0"/>
                <a:cs typeface="Arial" charset="0"/>
              </a:rPr>
              <a:t> LEY DE IMPUESTO A LAS GANANCIAS</a:t>
            </a:r>
          </a:p>
          <a:p>
            <a:pPr lvl="1">
              <a:spcBef>
                <a:spcPct val="5000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ART. 1</a:t>
            </a:r>
          </a:p>
          <a:p>
            <a:pPr lvl="1">
              <a:spcBef>
                <a:spcPct val="5000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ART. 33</a:t>
            </a:r>
          </a:p>
          <a:p>
            <a:pPr lvl="1">
              <a:spcBef>
                <a:spcPct val="5000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ART. 116 al 123</a:t>
            </a:r>
          </a:p>
          <a:p>
            <a:pPr lvl="1">
              <a:spcBef>
                <a:spcPct val="5000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DECRETO REGLAMENTARIO art. 283 / 284</a:t>
            </a:r>
          </a:p>
          <a:p>
            <a:pPr>
              <a:spcBef>
                <a:spcPct val="50000"/>
              </a:spcBef>
              <a:buFontTx/>
              <a:buNone/>
            </a:pPr>
            <a:endParaRPr lang="es-ES_tradnl" altLang="es-ES" sz="2400" dirty="0">
              <a:latin typeface="Arial" charset="0"/>
              <a:cs typeface="Arial" charset="0"/>
            </a:endParaRP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altLang="es-ES" sz="2400" dirty="0">
                <a:latin typeface="Arial" charset="0"/>
                <a:cs typeface="Arial" charset="0"/>
              </a:rPr>
              <a:t> TRATADOS DOBLE IMPOSICIÓN  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3429000" y="304800"/>
            <a:ext cx="2209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es-ES_tradnl" altLang="es-ES" sz="2400" b="1">
                <a:latin typeface="Arial" charset="0"/>
              </a:rPr>
              <a:t>RESIDENTES</a:t>
            </a:r>
          </a:p>
        </p:txBody>
      </p:sp>
      <p:sp>
        <p:nvSpPr>
          <p:cNvPr id="8195" name="Line 3"/>
          <p:cNvSpPr>
            <a:spLocks noChangeShapeType="1"/>
          </p:cNvSpPr>
          <p:nvPr/>
        </p:nvSpPr>
        <p:spPr bwMode="auto">
          <a:xfrm>
            <a:off x="0" y="9906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ES"/>
          </a:p>
        </p:txBody>
      </p:sp>
      <p:sp>
        <p:nvSpPr>
          <p:cNvPr id="8196" name="Text Box 4"/>
          <p:cNvSpPr txBox="1">
            <a:spLocks noChangeArrowheads="1"/>
          </p:cNvSpPr>
          <p:nvPr/>
        </p:nvSpPr>
        <p:spPr bwMode="auto">
          <a:xfrm>
            <a:off x="533400" y="1905000"/>
            <a:ext cx="7924800" cy="378565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Char char="•"/>
            </a:pPr>
            <a:r>
              <a:rPr lang="es-ES_tradnl" altLang="es-ES" sz="2400" dirty="0">
                <a:latin typeface="Arial" charset="0"/>
                <a:cs typeface="Arial" charset="0"/>
              </a:rPr>
              <a:t> </a:t>
            </a:r>
            <a:r>
              <a:rPr lang="es-ES_tradnl" altLang="es-ES" sz="2400" b="1" dirty="0">
                <a:latin typeface="Arial" charset="0"/>
                <a:cs typeface="Arial" charset="0"/>
              </a:rPr>
              <a:t>PERSONAS FÍSICAS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	* NACIONALIDAD ARGENTINA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	   (EXCEPTO PÉRDIDA DE RESIDENCIA)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	* EXTRANJEROS CON PERMANENCIA </a:t>
            </a:r>
          </a:p>
          <a:p>
            <a:pPr marL="342900" indent="-342900">
              <a:spcBef>
                <a:spcPct val="50000"/>
              </a:spcBef>
            </a:pPr>
            <a:r>
              <a:rPr lang="es-ES_tradnl" altLang="es-ES" sz="2400" b="1" dirty="0">
                <a:latin typeface="Arial" charset="0"/>
                <a:cs typeface="Arial" charset="0"/>
              </a:rPr>
              <a:t>PERSONAS JURIDICAS</a:t>
            </a:r>
            <a:r>
              <a:rPr lang="es-ES_tradnl" altLang="es-ES" sz="2400" dirty="0">
                <a:latin typeface="Arial" charset="0"/>
                <a:cs typeface="Arial" charset="0"/>
              </a:rPr>
              <a:t>.</a:t>
            </a:r>
          </a:p>
          <a:p>
            <a:pPr>
              <a:spcBef>
                <a:spcPct val="50000"/>
              </a:spcBef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           * SUJETOS ART. 73 inc. A y inc. B </a:t>
            </a:r>
          </a:p>
          <a:p>
            <a:pPr>
              <a:spcBef>
                <a:spcPct val="50000"/>
              </a:spcBef>
              <a:buNone/>
            </a:pPr>
            <a:r>
              <a:rPr lang="es-ES_tradnl" altLang="es-ES" sz="2400" dirty="0">
                <a:latin typeface="Arial" charset="0"/>
                <a:cs typeface="Arial" charset="0"/>
              </a:rPr>
              <a:t>           * SUJETOS CONSTITUIDOS EN ARGENTINA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2743200" y="304800"/>
            <a:ext cx="35814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es-ES_tradnl" altLang="es-ES" sz="2400" b="1">
                <a:latin typeface="Arial" charset="0"/>
              </a:rPr>
              <a:t>PERSONAS FÍSICAS</a:t>
            </a:r>
          </a:p>
        </p:txBody>
      </p:sp>
      <p:sp>
        <p:nvSpPr>
          <p:cNvPr id="9219" name="Line 3"/>
          <p:cNvSpPr>
            <a:spLocks noChangeShapeType="1"/>
          </p:cNvSpPr>
          <p:nvPr/>
        </p:nvSpPr>
        <p:spPr bwMode="auto">
          <a:xfrm>
            <a:off x="0" y="9906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ES"/>
          </a:p>
        </p:txBody>
      </p:sp>
      <p:sp>
        <p:nvSpPr>
          <p:cNvPr id="9220" name="Text Box 4"/>
          <p:cNvSpPr txBox="1">
            <a:spLocks noChangeArrowheads="1"/>
          </p:cNvSpPr>
          <p:nvPr/>
        </p:nvSpPr>
        <p:spPr bwMode="auto">
          <a:xfrm>
            <a:off x="304800" y="1905000"/>
            <a:ext cx="8610600" cy="36004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i="1">
                <a:latin typeface="Arial" charset="0"/>
                <a:cs typeface="Arial" charset="0"/>
              </a:rPr>
              <a:t>PÉRDIDA DE CONDICIÓN DE RESIDENTE</a:t>
            </a:r>
            <a:endParaRPr lang="es-ES_tradnl" altLang="es-ES" sz="2400">
              <a:latin typeface="Arial" charset="0"/>
              <a:cs typeface="Arial" charset="0"/>
            </a:endParaRP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	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	* RESIDENCIA PERMANENTE EN EL EXTRANJERO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	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	*AUSENCIA POR 12 MESES (residencia temporaria en el exterior)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	  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609600" y="304800"/>
            <a:ext cx="8001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es-ES_tradnl" altLang="es-ES" sz="2400" b="1" dirty="0">
                <a:latin typeface="Arial" charset="0"/>
              </a:rPr>
              <a:t>RESIDENCIA EXTRANJERA REAL vs. FORMAL</a:t>
            </a:r>
          </a:p>
        </p:txBody>
      </p:sp>
      <p:sp>
        <p:nvSpPr>
          <p:cNvPr id="10243" name="Line 3"/>
          <p:cNvSpPr>
            <a:spLocks noChangeShapeType="1"/>
          </p:cNvSpPr>
          <p:nvPr/>
        </p:nvSpPr>
        <p:spPr bwMode="auto">
          <a:xfrm>
            <a:off x="0" y="990600"/>
            <a:ext cx="914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ES"/>
          </a:p>
        </p:txBody>
      </p:sp>
      <p:sp>
        <p:nvSpPr>
          <p:cNvPr id="10244" name="Text Box 4"/>
          <p:cNvSpPr txBox="1">
            <a:spLocks noChangeArrowheads="1"/>
          </p:cNvSpPr>
          <p:nvPr/>
        </p:nvSpPr>
        <p:spPr bwMode="auto">
          <a:xfrm>
            <a:off x="228600" y="1676400"/>
            <a:ext cx="8610600" cy="4524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i="1">
                <a:latin typeface="Arial" charset="0"/>
                <a:cs typeface="Arial" charset="0"/>
              </a:rPr>
              <a:t>DOBLE RESIDENCIA (MÚLTIPLE</a:t>
            </a:r>
            <a:r>
              <a:rPr lang="es-ES_tradnl" altLang="es-ES" sz="2400">
                <a:latin typeface="Arial" charset="0"/>
                <a:cs typeface="Arial" charset="0"/>
              </a:rPr>
              <a:t>)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	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	* CASA HABITACIÓN EN LA ARGENTINA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	* CENTROS VITALES EN ARGENTINA 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>
                <a:latin typeface="Arial" charset="0"/>
                <a:cs typeface="Arial" charset="0"/>
              </a:rPr>
              <a:t>	* PERMANENCIA HABITUAL (MAYOR 		   		   LAPSO EN ARGENTINA, DURANTE EL AÑO 		   CALENDARIO). NACIONALIDAD (IGUAL PLAZO).</a:t>
            </a:r>
          </a:p>
          <a:p>
            <a:pPr>
              <a:spcBef>
                <a:spcPct val="50000"/>
              </a:spcBef>
              <a:buFontTx/>
              <a:buNone/>
            </a:pPr>
            <a:endParaRPr lang="es-ES_tradnl" altLang="es-ES" sz="2400" i="1">
              <a:latin typeface="Arial" charset="0"/>
              <a:cs typeface="Arial" charset="0"/>
            </a:endParaRPr>
          </a:p>
          <a:p>
            <a:pPr>
              <a:spcBef>
                <a:spcPct val="50000"/>
              </a:spcBef>
              <a:buFontTx/>
              <a:buNone/>
            </a:pPr>
            <a:r>
              <a:rPr lang="es-ES_tradnl" altLang="es-ES" sz="2400" i="1">
                <a:latin typeface="Arial" charset="0"/>
                <a:cs typeface="Arial" charset="0"/>
              </a:rPr>
              <a:t>COMPUTO DE RETENCIONES ANTERIORES	</a:t>
            </a:r>
            <a:endParaRPr lang="es-ES_tradnl" altLang="es-ES" sz="2400">
              <a:latin typeface="Arial" charset="0"/>
              <a:cs typeface="Arial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13897</TotalTime>
  <Words>605</Words>
  <Application>Microsoft Office PowerPoint</Application>
  <PresentationFormat>Presentación en pantalla (4:3)</PresentationFormat>
  <Paragraphs>111</Paragraphs>
  <Slides>14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14</vt:i4>
      </vt:variant>
    </vt:vector>
  </HeadingPairs>
  <TitlesOfParts>
    <vt:vector size="18" baseType="lpstr">
      <vt:lpstr>Arial</vt:lpstr>
      <vt:lpstr>Calibri</vt:lpstr>
      <vt:lpstr>Times New Roman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Ampliación indirecta de la fuente territorial – art. 15</vt:lpstr>
      <vt:lpstr>Régimen de transparencia fiscal internacional T.F.I. – art. 130</vt:lpstr>
      <vt:lpstr>Bibliografía</vt:lpstr>
    </vt:vector>
  </TitlesOfParts>
  <Company>Ernst &amp; Young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ASOCIACIÓN ARGENTINA DE ESTUDIOS FISCALES</dc:title>
  <dc:creator>Ernst &amp; Young</dc:creator>
  <cp:lastModifiedBy>Angel Pereira</cp:lastModifiedBy>
  <cp:revision>148</cp:revision>
  <dcterms:created xsi:type="dcterms:W3CDTF">2001-07-31T18:43:42Z</dcterms:created>
  <dcterms:modified xsi:type="dcterms:W3CDTF">2023-08-28T17:46:19Z</dcterms:modified>
</cp:coreProperties>
</file>