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5"/>
  </p:notesMasterIdLst>
  <p:sldIdLst>
    <p:sldId id="256" r:id="rId2"/>
    <p:sldId id="257" r:id="rId3"/>
    <p:sldId id="275" r:id="rId4"/>
    <p:sldId id="274" r:id="rId5"/>
    <p:sldId id="258" r:id="rId6"/>
    <p:sldId id="276" r:id="rId7"/>
    <p:sldId id="277" r:id="rId8"/>
    <p:sldId id="260" r:id="rId9"/>
    <p:sldId id="278" r:id="rId10"/>
    <p:sldId id="259" r:id="rId11"/>
    <p:sldId id="279" r:id="rId12"/>
    <p:sldId id="262" r:id="rId13"/>
    <p:sldId id="264" r:id="rId14"/>
    <p:sldId id="265" r:id="rId15"/>
    <p:sldId id="266" r:id="rId16"/>
    <p:sldId id="267" r:id="rId17"/>
    <p:sldId id="268" r:id="rId18"/>
    <p:sldId id="280" r:id="rId19"/>
    <p:sldId id="269" r:id="rId20"/>
    <p:sldId id="281" r:id="rId21"/>
    <p:sldId id="270" r:id="rId22"/>
    <p:sldId id="271" r:id="rId23"/>
    <p:sldId id="292" r:id="rId24"/>
    <p:sldId id="272" r:id="rId25"/>
    <p:sldId id="282" r:id="rId26"/>
    <p:sldId id="284" r:id="rId27"/>
    <p:sldId id="286" r:id="rId28"/>
    <p:sldId id="287" r:id="rId29"/>
    <p:sldId id="288" r:id="rId30"/>
    <p:sldId id="289" r:id="rId31"/>
    <p:sldId id="290" r:id="rId32"/>
    <p:sldId id="291" r:id="rId33"/>
    <p:sldId id="293" r:id="rId34"/>
  </p:sldIdLst>
  <p:sldSz cx="12192000" cy="6858000"/>
  <p:notesSz cx="6797675" cy="99282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ilhPhjCDD31q99nLvC7nQQI+FaV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907"/>
            <a:ext cx="5438140" cy="4467701"/>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1: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4: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5: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p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74168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7: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7: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9: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4" name="Google Shape;224;p9: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0: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p10: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1: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p11: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4" name="Google Shape;254;p12: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13: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3" name="Google Shape;273;p13: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13: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3" name="Google Shape;273;p13: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06258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4: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9" name="Google Shape;279;p1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4: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9" name="Google Shape;279;p1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778303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5: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5" name="Google Shape;285;p1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16: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3" name="Google Shape;293;p16: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16: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3" name="Google Shape;293;p16: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783966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7: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8" name="Google Shape;298;p17: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7: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8" name="Google Shape;298;p17: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57455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8: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4" name="Google Shape;304;p18: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0657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2465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10122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3: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81201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7240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5: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p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5: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p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92732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Diapositiva de título" type="title">
  <p:cSld name="TITLE">
    <p:spTree>
      <p:nvGrpSpPr>
        <p:cNvPr id="1" name="Shape 22"/>
        <p:cNvGrpSpPr/>
        <p:nvPr/>
      </p:nvGrpSpPr>
      <p:grpSpPr>
        <a:xfrm>
          <a:off x="0" y="0"/>
          <a:ext cx="0" cy="0"/>
          <a:chOff x="0" y="0"/>
          <a:chExt cx="0" cy="0"/>
        </a:xfrm>
      </p:grpSpPr>
      <p:grpSp>
        <p:nvGrpSpPr>
          <p:cNvPr id="23" name="Google Shape;23;p20"/>
          <p:cNvGrpSpPr/>
          <p:nvPr/>
        </p:nvGrpSpPr>
        <p:grpSpPr>
          <a:xfrm>
            <a:off x="0" y="-8467"/>
            <a:ext cx="12192000" cy="6866467"/>
            <a:chOff x="0" y="-8467"/>
            <a:chExt cx="12192000" cy="6866467"/>
          </a:xfrm>
        </p:grpSpPr>
        <p:sp>
          <p:nvSpPr>
            <p:cNvPr id="24" name="Google Shape;24;p20"/>
            <p:cNvSpPr/>
            <p:nvPr/>
          </p:nvSpPr>
          <p:spPr>
            <a:xfrm>
              <a:off x="0" y="-7862"/>
              <a:ext cx="863600" cy="5698067"/>
            </a:xfrm>
            <a:custGeom>
              <a:avLst/>
              <a:gdLst/>
              <a:ahLst/>
              <a:cxnLst/>
              <a:rect l="l" t="t" r="r" b="b"/>
              <a:pathLst>
                <a:path w="863600" h="5698067" extrusionOk="0">
                  <a:moveTo>
                    <a:pt x="0" y="8467"/>
                  </a:moveTo>
                  <a:lnTo>
                    <a:pt x="863600" y="0"/>
                  </a:lnTo>
                  <a:lnTo>
                    <a:pt x="863600" y="16934"/>
                  </a:lnTo>
                  <a:lnTo>
                    <a:pt x="0" y="5698067"/>
                  </a:lnTo>
                  <a:lnTo>
                    <a:pt x="0" y="8467"/>
                  </a:lnTo>
                  <a:close/>
                </a:path>
              </a:pathLst>
            </a:custGeom>
            <a:solidFill>
              <a:schemeClr val="accent1">
                <a:alpha val="69803"/>
              </a:schemeClr>
            </a:solidFill>
            <a:ln>
              <a:noFill/>
            </a:ln>
          </p:spPr>
        </p:sp>
        <p:cxnSp>
          <p:nvCxnSpPr>
            <p:cNvPr id="25" name="Google Shape;25;p20"/>
            <p:cNvCxnSpPr/>
            <p:nvPr/>
          </p:nvCxnSpPr>
          <p:spPr>
            <a:xfrm>
              <a:off x="9371012" y="0"/>
              <a:ext cx="1219200" cy="6858000"/>
            </a:xfrm>
            <a:prstGeom prst="straightConnector1">
              <a:avLst/>
            </a:prstGeom>
            <a:noFill/>
            <a:ln w="9525" cap="flat" cmpd="sng">
              <a:solidFill>
                <a:schemeClr val="accent1">
                  <a:alpha val="69803"/>
                </a:schemeClr>
              </a:solidFill>
              <a:prstDash val="solid"/>
              <a:round/>
              <a:headEnd type="none" w="sm" len="sm"/>
              <a:tailEnd type="none" w="sm" len="sm"/>
            </a:ln>
          </p:spPr>
        </p:cxnSp>
        <p:cxnSp>
          <p:nvCxnSpPr>
            <p:cNvPr id="26" name="Google Shape;26;p20"/>
            <p:cNvCxnSpPr/>
            <p:nvPr/>
          </p:nvCxnSpPr>
          <p:spPr>
            <a:xfrm flipH="1">
              <a:off x="7425267" y="3681413"/>
              <a:ext cx="4763558" cy="3176587"/>
            </a:xfrm>
            <a:prstGeom prst="straightConnector1">
              <a:avLst/>
            </a:prstGeom>
            <a:noFill/>
            <a:ln w="9525" cap="flat" cmpd="sng">
              <a:solidFill>
                <a:schemeClr val="accent1">
                  <a:alpha val="69803"/>
                </a:schemeClr>
              </a:solidFill>
              <a:prstDash val="solid"/>
              <a:round/>
              <a:headEnd type="none" w="sm" len="sm"/>
              <a:tailEnd type="none" w="sm" len="sm"/>
            </a:ln>
          </p:spPr>
        </p:cxnSp>
        <p:sp>
          <p:nvSpPr>
            <p:cNvPr id="27" name="Google Shape;27;p20"/>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28" name="Google Shape;28;p20"/>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29" name="Google Shape;29;p20"/>
            <p:cNvSpPr/>
            <p:nvPr/>
          </p:nvSpPr>
          <p:spPr>
            <a:xfrm>
              <a:off x="8932333" y="3048000"/>
              <a:ext cx="3259667" cy="3810000"/>
            </a:xfrm>
            <a:prstGeom prst="triangle">
              <a:avLst>
                <a:gd name="adj" fmla="val 100000"/>
              </a:avLst>
            </a:prstGeom>
            <a:solidFill>
              <a:srgbClr val="16B0E3">
                <a:alpha val="65882"/>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0"/>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16B0E3">
                <a:alpha val="49803"/>
              </a:srgbClr>
            </a:solidFill>
            <a:ln>
              <a:noFill/>
            </a:ln>
          </p:spPr>
        </p:sp>
        <p:sp>
          <p:nvSpPr>
            <p:cNvPr id="31" name="Google Shape;31;p20"/>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chemeClr val="accent2">
                <a:alpha val="69803"/>
              </a:schemeClr>
            </a:solidFill>
            <a:ln>
              <a:noFill/>
            </a:ln>
          </p:spPr>
        </p:sp>
        <p:sp>
          <p:nvSpPr>
            <p:cNvPr id="32" name="Google Shape;32;p20"/>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rgbClr val="226292">
                <a:alpha val="80000"/>
              </a:srgbClr>
            </a:solidFill>
            <a:ln>
              <a:noFill/>
            </a:ln>
          </p:spPr>
        </p:sp>
        <p:sp>
          <p:nvSpPr>
            <p:cNvPr id="33" name="Google Shape;33;p20"/>
            <p:cNvSpPr/>
            <p:nvPr/>
          </p:nvSpPr>
          <p:spPr>
            <a:xfrm>
              <a:off x="10371666" y="3589867"/>
              <a:ext cx="1817159" cy="3268133"/>
            </a:xfrm>
            <a:prstGeom prst="triangle">
              <a:avLst>
                <a:gd name="adj" fmla="val 100000"/>
              </a:avLst>
            </a:prstGeom>
            <a:solidFill>
              <a:srgbClr val="16B0E3">
                <a:alpha val="65882"/>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20"/>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0"/>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a:endParaRPr/>
          </a:p>
        </p:txBody>
      </p:sp>
      <p:sp>
        <p:nvSpPr>
          <p:cNvPr id="36" name="Google Shape;36;p2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2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ita con descripción">
  <p:cSld name="Cita con descripción">
    <p:spTree>
      <p:nvGrpSpPr>
        <p:cNvPr id="1" name="Shape 96"/>
        <p:cNvGrpSpPr/>
        <p:nvPr/>
      </p:nvGrpSpPr>
      <p:grpSpPr>
        <a:xfrm>
          <a:off x="0" y="0"/>
          <a:ext cx="0" cy="0"/>
          <a:chOff x="0" y="0"/>
          <a:chExt cx="0" cy="0"/>
        </a:xfrm>
      </p:grpSpPr>
      <p:sp>
        <p:nvSpPr>
          <p:cNvPr id="97" name="Google Shape;97;p30"/>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30"/>
          <p:cNvSpPr txBox="1">
            <a:spLocks noGrp="1"/>
          </p:cNvSpPr>
          <p:nvPr>
            <p:ph type="body" idx="1"/>
          </p:nvPr>
        </p:nvSpPr>
        <p:spPr>
          <a:xfrm>
            <a:off x="1366139" y="3632200"/>
            <a:ext cx="722452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280"/>
              <a:buFont typeface="Trebuchet MS"/>
              <a:buNone/>
              <a:defRPr sz="1600">
                <a:solidFill>
                  <a:srgbClr val="7F7F7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99" name="Google Shape;99;p30"/>
          <p:cNvSpPr txBox="1">
            <a:spLocks noGrp="1"/>
          </p:cNvSpPr>
          <p:nvPr>
            <p:ph type="body" idx="2"/>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00" name="Google Shape;100;p3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3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3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
        <p:nvSpPr>
          <p:cNvPr id="103" name="Google Shape;103;p30"/>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AR" sz="8000">
                <a:solidFill>
                  <a:srgbClr val="9EDFF5"/>
                </a:solidFill>
                <a:latin typeface="Arial"/>
                <a:ea typeface="Arial"/>
                <a:cs typeface="Arial"/>
                <a:sym typeface="Arial"/>
              </a:rPr>
              <a:t>“</a:t>
            </a:r>
            <a:endParaRPr/>
          </a:p>
        </p:txBody>
      </p:sp>
      <p:sp>
        <p:nvSpPr>
          <p:cNvPr id="104" name="Google Shape;104;p30"/>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AR" sz="8000">
                <a:solidFill>
                  <a:srgbClr val="9EDFF5"/>
                </a:solidFill>
                <a:latin typeface="Arial"/>
                <a:ea typeface="Arial"/>
                <a:cs typeface="Arial"/>
                <a:sym typeface="Arial"/>
              </a:rPr>
              <a:t>”</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rjeta de nombre">
  <p:cSld name="Tarjeta de nombre">
    <p:spTree>
      <p:nvGrpSpPr>
        <p:cNvPr id="1" name="Shape 105"/>
        <p:cNvGrpSpPr/>
        <p:nvPr/>
      </p:nvGrpSpPr>
      <p:grpSpPr>
        <a:xfrm>
          <a:off x="0" y="0"/>
          <a:ext cx="0" cy="0"/>
          <a:chOff x="0" y="0"/>
          <a:chExt cx="0" cy="0"/>
        </a:xfrm>
      </p:grpSpPr>
      <p:sp>
        <p:nvSpPr>
          <p:cNvPr id="106" name="Google Shape;106;p31"/>
          <p:cNvSpPr txBox="1">
            <a:spLocks noGrp="1"/>
          </p:cNvSpPr>
          <p:nvPr>
            <p:ph type="title"/>
          </p:nvPr>
        </p:nvSpPr>
        <p:spPr>
          <a:xfrm>
            <a:off x="677335" y="1931988"/>
            <a:ext cx="8596668" cy="25954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31"/>
          <p:cNvSpPr txBox="1">
            <a:spLocks noGrp="1"/>
          </p:cNvSpPr>
          <p:nvPr>
            <p:ph type="body" idx="1"/>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08" name="Google Shape;108;p3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3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3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itar la tarjeta de nombre">
  <p:cSld name="Citar la tarjeta de nombre">
    <p:spTree>
      <p:nvGrpSpPr>
        <p:cNvPr id="1" name="Shape 111"/>
        <p:cNvGrpSpPr/>
        <p:nvPr/>
      </p:nvGrpSpPr>
      <p:grpSpPr>
        <a:xfrm>
          <a:off x="0" y="0"/>
          <a:ext cx="0" cy="0"/>
          <a:chOff x="0" y="0"/>
          <a:chExt cx="0" cy="0"/>
        </a:xfrm>
      </p:grpSpPr>
      <p:sp>
        <p:nvSpPr>
          <p:cNvPr id="112" name="Google Shape;112;p32"/>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32"/>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rgbClr val="3F3F3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14" name="Google Shape;114;p32"/>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5" name="Google Shape;115;p3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3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3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
        <p:nvSpPr>
          <p:cNvPr id="118" name="Google Shape;118;p32"/>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AR" sz="8000">
                <a:solidFill>
                  <a:srgbClr val="9EDFF5"/>
                </a:solidFill>
                <a:latin typeface="Arial"/>
                <a:ea typeface="Arial"/>
                <a:cs typeface="Arial"/>
                <a:sym typeface="Arial"/>
              </a:rPr>
              <a:t>“</a:t>
            </a:r>
            <a:endParaRPr/>
          </a:p>
        </p:txBody>
      </p:sp>
      <p:sp>
        <p:nvSpPr>
          <p:cNvPr id="119" name="Google Shape;119;p32"/>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AR" sz="8000">
                <a:solidFill>
                  <a:srgbClr val="9EDFF5"/>
                </a:solidFill>
                <a:latin typeface="Arial"/>
                <a:ea typeface="Arial"/>
                <a:cs typeface="Arial"/>
                <a:sym typeface="Arial"/>
              </a:rPr>
              <a:t>”</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dadero o falso">
  <p:cSld name="Verdadero o falso">
    <p:spTree>
      <p:nvGrpSpPr>
        <p:cNvPr id="1" name="Shape 120"/>
        <p:cNvGrpSpPr/>
        <p:nvPr/>
      </p:nvGrpSpPr>
      <p:grpSpPr>
        <a:xfrm>
          <a:off x="0" y="0"/>
          <a:ext cx="0" cy="0"/>
          <a:chOff x="0" y="0"/>
          <a:chExt cx="0" cy="0"/>
        </a:xfrm>
      </p:grpSpPr>
      <p:sp>
        <p:nvSpPr>
          <p:cNvPr id="121" name="Google Shape;121;p33"/>
          <p:cNvSpPr txBox="1">
            <a:spLocks noGrp="1"/>
          </p:cNvSpPr>
          <p:nvPr>
            <p:ph type="title"/>
          </p:nvPr>
        </p:nvSpPr>
        <p:spPr>
          <a:xfrm>
            <a:off x="685799" y="609600"/>
            <a:ext cx="8588203"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2" name="Google Shape;122;p33"/>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3" name="Google Shape;123;p33"/>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24" name="Google Shape;124;p3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3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3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127"/>
        <p:cNvGrpSpPr/>
        <p:nvPr/>
      </p:nvGrpSpPr>
      <p:grpSpPr>
        <a:xfrm>
          <a:off x="0" y="0"/>
          <a:ext cx="0" cy="0"/>
          <a:chOff x="0" y="0"/>
          <a:chExt cx="0" cy="0"/>
        </a:xfrm>
      </p:grpSpPr>
      <p:sp>
        <p:nvSpPr>
          <p:cNvPr id="128" name="Google Shape;128;p3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34"/>
          <p:cNvSpPr txBox="1">
            <a:spLocks noGrp="1"/>
          </p:cNvSpPr>
          <p:nvPr>
            <p:ph type="body" idx="1"/>
          </p:nvPr>
        </p:nvSpPr>
        <p:spPr>
          <a:xfrm rot="5400000">
            <a:off x="3035282" y="-197358"/>
            <a:ext cx="3880773" cy="859666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0" name="Google Shape;130;p3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1" name="Google Shape;131;p3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2" name="Google Shape;132;p3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33"/>
        <p:cNvGrpSpPr/>
        <p:nvPr/>
      </p:nvGrpSpPr>
      <p:grpSpPr>
        <a:xfrm>
          <a:off x="0" y="0"/>
          <a:ext cx="0" cy="0"/>
          <a:chOff x="0" y="0"/>
          <a:chExt cx="0" cy="0"/>
        </a:xfrm>
      </p:grpSpPr>
      <p:sp>
        <p:nvSpPr>
          <p:cNvPr id="134" name="Google Shape;134;p35"/>
          <p:cNvSpPr txBox="1">
            <a:spLocks noGrp="1"/>
          </p:cNvSpPr>
          <p:nvPr>
            <p:ph type="title"/>
          </p:nvPr>
        </p:nvSpPr>
        <p:spPr>
          <a:xfrm rot="5400000">
            <a:off x="5994319" y="2582953"/>
            <a:ext cx="5251451" cy="130474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35"/>
          <p:cNvSpPr txBox="1">
            <a:spLocks noGrp="1"/>
          </p:cNvSpPr>
          <p:nvPr>
            <p:ph type="body" idx="1"/>
          </p:nvPr>
        </p:nvSpPr>
        <p:spPr>
          <a:xfrm rot="5400000">
            <a:off x="1581685" y="-294750"/>
            <a:ext cx="5251450" cy="706015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6" name="Google Shape;136;p3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7" name="Google Shape;137;p3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3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39"/>
        <p:cNvGrpSpPr/>
        <p:nvPr/>
      </p:nvGrpSpPr>
      <p:grpSpPr>
        <a:xfrm>
          <a:off x="0" y="0"/>
          <a:ext cx="0" cy="0"/>
          <a:chOff x="0" y="0"/>
          <a:chExt cx="0" cy="0"/>
        </a:xfrm>
      </p:grpSpPr>
      <p:sp>
        <p:nvSpPr>
          <p:cNvPr id="40" name="Google Shape;40;p2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21"/>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2" name="Google Shape;42;p2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45"/>
        <p:cNvGrpSpPr/>
        <p:nvPr/>
      </p:nvGrpSpPr>
      <p:grpSpPr>
        <a:xfrm>
          <a:off x="0" y="0"/>
          <a:ext cx="0" cy="0"/>
          <a:chOff x="0" y="0"/>
          <a:chExt cx="0" cy="0"/>
        </a:xfrm>
      </p:grpSpPr>
      <p:sp>
        <p:nvSpPr>
          <p:cNvPr id="46" name="Google Shape;46;p22"/>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2"/>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48" name="Google Shape;48;p2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2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51"/>
        <p:cNvGrpSpPr/>
        <p:nvPr/>
      </p:nvGrpSpPr>
      <p:grpSpPr>
        <a:xfrm>
          <a:off x="0" y="0"/>
          <a:ext cx="0" cy="0"/>
          <a:chOff x="0" y="0"/>
          <a:chExt cx="0" cy="0"/>
        </a:xfrm>
      </p:grpSpPr>
      <p:sp>
        <p:nvSpPr>
          <p:cNvPr id="52" name="Google Shape;52;p2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3"/>
          <p:cNvSpPr txBox="1">
            <a:spLocks noGrp="1"/>
          </p:cNvSpPr>
          <p:nvPr>
            <p:ph type="body" idx="1"/>
          </p:nvPr>
        </p:nvSpPr>
        <p:spPr>
          <a:xfrm>
            <a:off x="677334" y="2160589"/>
            <a:ext cx="4184035" cy="3880772"/>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4" name="Google Shape;54;p23"/>
          <p:cNvSpPr txBox="1">
            <a:spLocks noGrp="1"/>
          </p:cNvSpPr>
          <p:nvPr>
            <p:ph type="body" idx="2"/>
          </p:nvPr>
        </p:nvSpPr>
        <p:spPr>
          <a:xfrm>
            <a:off x="5089970" y="2160589"/>
            <a:ext cx="4184034"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5" name="Google Shape;55;p2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58"/>
        <p:cNvGrpSpPr/>
        <p:nvPr/>
      </p:nvGrpSpPr>
      <p:grpSpPr>
        <a:xfrm>
          <a:off x="0" y="0"/>
          <a:ext cx="0" cy="0"/>
          <a:chOff x="0" y="0"/>
          <a:chExt cx="0" cy="0"/>
        </a:xfrm>
      </p:grpSpPr>
      <p:sp>
        <p:nvSpPr>
          <p:cNvPr id="59" name="Google Shape;59;p2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4"/>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1" name="Google Shape;61;p24"/>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2" name="Google Shape;62;p24"/>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3" name="Google Shape;63;p24"/>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4" name="Google Shape;64;p2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67"/>
        <p:cNvGrpSpPr/>
        <p:nvPr/>
      </p:nvGrpSpPr>
      <p:grpSpPr>
        <a:xfrm>
          <a:off x="0" y="0"/>
          <a:ext cx="0" cy="0"/>
          <a:chOff x="0" y="0"/>
          <a:chExt cx="0" cy="0"/>
        </a:xfrm>
      </p:grpSpPr>
      <p:sp>
        <p:nvSpPr>
          <p:cNvPr id="68" name="Google Shape;68;p25"/>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2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76"/>
        <p:cNvGrpSpPr/>
        <p:nvPr/>
      </p:nvGrpSpPr>
      <p:grpSpPr>
        <a:xfrm>
          <a:off x="0" y="0"/>
          <a:ext cx="0" cy="0"/>
          <a:chOff x="0" y="0"/>
          <a:chExt cx="0" cy="0"/>
        </a:xfrm>
      </p:grpSpPr>
      <p:sp>
        <p:nvSpPr>
          <p:cNvPr id="77" name="Google Shape;77;p27"/>
          <p:cNvSpPr txBox="1">
            <a:spLocks noGrp="1"/>
          </p:cNvSpPr>
          <p:nvPr>
            <p:ph type="title"/>
          </p:nvPr>
        </p:nvSpPr>
        <p:spPr>
          <a:xfrm>
            <a:off x="677334" y="1498604"/>
            <a:ext cx="3854528" cy="127846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7"/>
          <p:cNvSpPr txBox="1">
            <a:spLocks noGrp="1"/>
          </p:cNvSpPr>
          <p:nvPr>
            <p:ph type="body" idx="1"/>
          </p:nvPr>
        </p:nvSpPr>
        <p:spPr>
          <a:xfrm>
            <a:off x="4760461" y="514924"/>
            <a:ext cx="4513541" cy="552643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79" name="Google Shape;79;p27"/>
          <p:cNvSpPr txBox="1">
            <a:spLocks noGrp="1"/>
          </p:cNvSpPr>
          <p:nvPr>
            <p:ph type="body" idx="2"/>
          </p:nvPr>
        </p:nvSpPr>
        <p:spPr>
          <a:xfrm>
            <a:off x="677334" y="2777069"/>
            <a:ext cx="3854528" cy="25844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1120"/>
              <a:buNone/>
              <a:defRPr sz="1400"/>
            </a:lvl2pPr>
            <a:lvl3pPr marL="1371600" lvl="2" indent="-228600" algn="l">
              <a:spcBef>
                <a:spcPts val="1000"/>
              </a:spcBef>
              <a:spcAft>
                <a:spcPts val="0"/>
              </a:spcAft>
              <a:buSzPts val="960"/>
              <a:buNone/>
              <a:defRPr sz="1200"/>
            </a:lvl3pPr>
            <a:lvl4pPr marL="1828800" lvl="3" indent="-228600" algn="l">
              <a:spcBef>
                <a:spcPts val="1000"/>
              </a:spcBef>
              <a:spcAft>
                <a:spcPts val="0"/>
              </a:spcAft>
              <a:buSzPts val="800"/>
              <a:buNone/>
              <a:defRPr sz="1000"/>
            </a:lvl4pPr>
            <a:lvl5pPr marL="2286000" lvl="4" indent="-228600" algn="l">
              <a:spcBef>
                <a:spcPts val="1000"/>
              </a:spcBef>
              <a:spcAft>
                <a:spcPts val="0"/>
              </a:spcAft>
              <a:buSzPts val="800"/>
              <a:buNone/>
              <a:defRPr sz="1000"/>
            </a:lvl5pPr>
            <a:lvl6pPr marL="2743200" lvl="5" indent="-228600" algn="l">
              <a:spcBef>
                <a:spcPts val="1000"/>
              </a:spcBef>
              <a:spcAft>
                <a:spcPts val="0"/>
              </a:spcAft>
              <a:buSzPts val="800"/>
              <a:buNone/>
              <a:defRPr sz="1000"/>
            </a:lvl6pPr>
            <a:lvl7pPr marL="3200400" lvl="6" indent="-228600" algn="l">
              <a:spcBef>
                <a:spcPts val="1000"/>
              </a:spcBef>
              <a:spcAft>
                <a:spcPts val="0"/>
              </a:spcAft>
              <a:buSzPts val="800"/>
              <a:buNone/>
              <a:defRPr sz="1000"/>
            </a:lvl7pPr>
            <a:lvl8pPr marL="3657600" lvl="7" indent="-228600" algn="l">
              <a:spcBef>
                <a:spcPts val="1000"/>
              </a:spcBef>
              <a:spcAft>
                <a:spcPts val="0"/>
              </a:spcAft>
              <a:buSzPts val="800"/>
              <a:buNone/>
              <a:defRPr sz="1000"/>
            </a:lvl8pPr>
            <a:lvl9pPr marL="4114800" lvl="8" indent="-228600" algn="l">
              <a:spcBef>
                <a:spcPts val="1000"/>
              </a:spcBef>
              <a:spcAft>
                <a:spcPts val="0"/>
              </a:spcAft>
              <a:buSzPts val="800"/>
              <a:buNone/>
              <a:defRPr sz="1000"/>
            </a:lvl9pPr>
          </a:lstStyle>
          <a:p>
            <a:endParaRPr/>
          </a:p>
        </p:txBody>
      </p:sp>
      <p:sp>
        <p:nvSpPr>
          <p:cNvPr id="80" name="Google Shape;80;p2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83"/>
        <p:cNvGrpSpPr/>
        <p:nvPr/>
      </p:nvGrpSpPr>
      <p:grpSpPr>
        <a:xfrm>
          <a:off x="0" y="0"/>
          <a:ext cx="0" cy="0"/>
          <a:chOff x="0" y="0"/>
          <a:chExt cx="0" cy="0"/>
        </a:xfrm>
      </p:grpSpPr>
      <p:sp>
        <p:nvSpPr>
          <p:cNvPr id="84" name="Google Shape;84;p28"/>
          <p:cNvSpPr txBox="1">
            <a:spLocks noGrp="1"/>
          </p:cNvSpPr>
          <p:nvPr>
            <p:ph type="title"/>
          </p:nvPr>
        </p:nvSpPr>
        <p:spPr>
          <a:xfrm>
            <a:off x="677334" y="4800600"/>
            <a:ext cx="859666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8"/>
          <p:cNvSpPr>
            <a:spLocks noGrp="1"/>
          </p:cNvSpPr>
          <p:nvPr>
            <p:ph type="pic" idx="2"/>
          </p:nvPr>
        </p:nvSpPr>
        <p:spPr>
          <a:xfrm>
            <a:off x="677334" y="609600"/>
            <a:ext cx="8596668" cy="3845718"/>
          </a:xfrm>
          <a:prstGeom prst="rect">
            <a:avLst/>
          </a:prstGeom>
          <a:noFill/>
          <a:ln>
            <a:noFill/>
          </a:ln>
        </p:spPr>
        <p:txBody>
          <a:bodyPr spcFirstLastPara="1" wrap="square" lIns="91425" tIns="45700" rIns="91425" bIns="45700" anchor="t" anchorCtr="0">
            <a:normAutofit/>
          </a:bodyPr>
          <a:lstStyle>
            <a:lvl1pPr marR="0" lvl="0" algn="ctr"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2pPr>
            <a:lvl3pPr marR="0" lvl="2"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3pPr>
            <a:lvl4pPr marR="0" lvl="3"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4pPr>
            <a:lvl5pPr marR="0" lvl="4"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5pPr>
            <a:lvl6pPr marR="0" lvl="5"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6pPr>
            <a:lvl7pPr marR="0" lvl="6"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7pPr>
            <a:lvl8pPr marR="0" lvl="7"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8pPr>
            <a:lvl9pPr marR="0" lvl="8"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9pPr>
          </a:lstStyle>
          <a:p>
            <a:endParaRPr/>
          </a:p>
        </p:txBody>
      </p:sp>
      <p:sp>
        <p:nvSpPr>
          <p:cNvPr id="86" name="Google Shape;86;p28"/>
          <p:cNvSpPr txBox="1">
            <a:spLocks noGrp="1"/>
          </p:cNvSpPr>
          <p:nvPr>
            <p:ph type="body" idx="1"/>
          </p:nvPr>
        </p:nvSpPr>
        <p:spPr>
          <a:xfrm>
            <a:off x="677334" y="5367338"/>
            <a:ext cx="8596667" cy="67402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87" name="Google Shape;87;p2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
        <p:nvSpPr>
          <p:cNvPr id="89" name="Google Shape;89;p2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ítulo y descripción">
  <p:cSld name="Título y descripción">
    <p:spTree>
      <p:nvGrpSpPr>
        <p:cNvPr id="1" name="Shape 90"/>
        <p:cNvGrpSpPr/>
        <p:nvPr/>
      </p:nvGrpSpPr>
      <p:grpSpPr>
        <a:xfrm>
          <a:off x="0" y="0"/>
          <a:ext cx="0" cy="0"/>
          <a:chOff x="0" y="0"/>
          <a:chExt cx="0" cy="0"/>
        </a:xfrm>
      </p:grpSpPr>
      <p:sp>
        <p:nvSpPr>
          <p:cNvPr id="91" name="Google Shape;91;p29"/>
          <p:cNvSpPr txBox="1">
            <a:spLocks noGrp="1"/>
          </p:cNvSpPr>
          <p:nvPr>
            <p:ph type="title"/>
          </p:nvPr>
        </p:nvSpPr>
        <p:spPr>
          <a:xfrm>
            <a:off x="677335" y="609600"/>
            <a:ext cx="8596668" cy="3403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29"/>
          <p:cNvSpPr txBox="1">
            <a:spLocks noGrp="1"/>
          </p:cNvSpPr>
          <p:nvPr>
            <p:ph type="body" idx="1"/>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93" name="Google Shape;93;p2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2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2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grpSp>
        <p:nvGrpSpPr>
          <p:cNvPr id="6" name="Google Shape;6;p19"/>
          <p:cNvGrpSpPr/>
          <p:nvPr/>
        </p:nvGrpSpPr>
        <p:grpSpPr>
          <a:xfrm>
            <a:off x="0" y="-8467"/>
            <a:ext cx="12192000" cy="6866467"/>
            <a:chOff x="0" y="-8467"/>
            <a:chExt cx="12192000" cy="6866467"/>
          </a:xfrm>
        </p:grpSpPr>
        <p:cxnSp>
          <p:nvCxnSpPr>
            <p:cNvPr id="7" name="Google Shape;7;p19"/>
            <p:cNvCxnSpPr/>
            <p:nvPr/>
          </p:nvCxnSpPr>
          <p:spPr>
            <a:xfrm>
              <a:off x="9371012" y="0"/>
              <a:ext cx="1219200" cy="6858000"/>
            </a:xfrm>
            <a:prstGeom prst="straightConnector1">
              <a:avLst/>
            </a:prstGeom>
            <a:noFill/>
            <a:ln w="9525" cap="flat" cmpd="sng">
              <a:solidFill>
                <a:schemeClr val="accent1">
                  <a:alpha val="69803"/>
                </a:schemeClr>
              </a:solidFill>
              <a:prstDash val="solid"/>
              <a:round/>
              <a:headEnd type="none" w="sm" len="sm"/>
              <a:tailEnd type="none" w="sm" len="sm"/>
            </a:ln>
          </p:spPr>
        </p:cxnSp>
        <p:cxnSp>
          <p:nvCxnSpPr>
            <p:cNvPr id="8" name="Google Shape;8;p19"/>
            <p:cNvCxnSpPr/>
            <p:nvPr/>
          </p:nvCxnSpPr>
          <p:spPr>
            <a:xfrm flipH="1">
              <a:off x="7425267" y="3681413"/>
              <a:ext cx="4763558" cy="3176587"/>
            </a:xfrm>
            <a:prstGeom prst="straightConnector1">
              <a:avLst/>
            </a:prstGeom>
            <a:noFill/>
            <a:ln w="9525" cap="flat" cmpd="sng">
              <a:solidFill>
                <a:schemeClr val="accent1">
                  <a:alpha val="69803"/>
                </a:schemeClr>
              </a:solidFill>
              <a:prstDash val="solid"/>
              <a:round/>
              <a:headEnd type="none" w="sm" len="sm"/>
              <a:tailEnd type="none" w="sm" len="sm"/>
            </a:ln>
          </p:spPr>
        </p:cxnSp>
        <p:sp>
          <p:nvSpPr>
            <p:cNvPr id="9" name="Google Shape;9;p19"/>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10" name="Google Shape;10;p19"/>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1" name="Google Shape;11;p19"/>
            <p:cNvSpPr/>
            <p:nvPr/>
          </p:nvSpPr>
          <p:spPr>
            <a:xfrm>
              <a:off x="8932333" y="3048000"/>
              <a:ext cx="3259667" cy="3810000"/>
            </a:xfrm>
            <a:prstGeom prst="triangle">
              <a:avLst>
                <a:gd name="adj" fmla="val 100000"/>
              </a:avLst>
            </a:prstGeom>
            <a:solidFill>
              <a:srgbClr val="16B0E3">
                <a:alpha val="65882"/>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19"/>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16B0E3">
                <a:alpha val="49803"/>
              </a:srgbClr>
            </a:solidFill>
            <a:ln>
              <a:noFill/>
            </a:ln>
          </p:spPr>
        </p:sp>
        <p:sp>
          <p:nvSpPr>
            <p:cNvPr id="13" name="Google Shape;13;p19"/>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chemeClr val="accent2">
                <a:alpha val="69803"/>
              </a:schemeClr>
            </a:solidFill>
            <a:ln>
              <a:noFill/>
            </a:ln>
          </p:spPr>
        </p:sp>
        <p:sp>
          <p:nvSpPr>
            <p:cNvPr id="14" name="Google Shape;14;p19"/>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rgbClr val="226292">
                <a:alpha val="80000"/>
              </a:srgbClr>
            </a:solidFill>
            <a:ln>
              <a:noFill/>
            </a:ln>
          </p:spPr>
        </p:sp>
        <p:sp>
          <p:nvSpPr>
            <p:cNvPr id="15" name="Google Shape;15;p19"/>
            <p:cNvSpPr/>
            <p:nvPr/>
          </p:nvSpPr>
          <p:spPr>
            <a:xfrm>
              <a:off x="10371666" y="3589867"/>
              <a:ext cx="1817159" cy="3268133"/>
            </a:xfrm>
            <a:prstGeom prst="triangle">
              <a:avLst>
                <a:gd name="adj" fmla="val 100000"/>
              </a:avLst>
            </a:prstGeom>
            <a:solidFill>
              <a:srgbClr val="16B0E3">
                <a:alpha val="65882"/>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9"/>
            <p:cNvSpPr/>
            <p:nvPr/>
          </p:nvSpPr>
          <p:spPr>
            <a:xfrm>
              <a:off x="0" y="4013200"/>
              <a:ext cx="448733" cy="2844800"/>
            </a:xfrm>
            <a:prstGeom prst="triangle">
              <a:avLst>
                <a:gd name="adj" fmla="val 0"/>
              </a:avLst>
            </a:prstGeom>
            <a:solidFill>
              <a:schemeClr val="accent1">
                <a:alpha val="6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 name="Google Shape;17;p19"/>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18" name="Google Shape;18;p19"/>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19" name="Google Shape;19;p1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0" name="Google Shape;20;p1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1" name="Google Shape;21;p1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rtl="0">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rtl="0">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rtl="0">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rtl="0">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rtl="0">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rtl="0">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rtl="0">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rtl="0">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s-AR"/>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
          <p:cNvSpPr txBox="1">
            <a:spLocks noGrp="1"/>
          </p:cNvSpPr>
          <p:nvPr>
            <p:ph type="ctrTitle"/>
          </p:nvPr>
        </p:nvSpPr>
        <p:spPr>
          <a:xfrm>
            <a:off x="1507067" y="2404534"/>
            <a:ext cx="8339298" cy="1646302"/>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accent1"/>
              </a:buClr>
              <a:buSzPts val="5400"/>
              <a:buFont typeface="Trebuchet MS"/>
              <a:buNone/>
            </a:pPr>
            <a:r>
              <a:rPr lang="es-AR" dirty="0"/>
              <a:t>Facultades de verificación y fiscalización</a:t>
            </a:r>
            <a:endParaRPr dirty="0"/>
          </a:p>
        </p:txBody>
      </p:sp>
      <p:sp>
        <p:nvSpPr>
          <p:cNvPr id="144" name="Google Shape;144;p1"/>
          <p:cNvSpPr txBox="1">
            <a:spLocks noGrp="1"/>
          </p:cNvSpPr>
          <p:nvPr>
            <p:ph type="subTitle" idx="1"/>
          </p:nvPr>
        </p:nvSpPr>
        <p:spPr>
          <a:xfrm>
            <a:off x="4091241" y="5959146"/>
            <a:ext cx="7766936" cy="1096899"/>
          </a:xfrm>
          <a:prstGeom prst="rect">
            <a:avLst/>
          </a:prstGeom>
          <a:noFill/>
          <a:ln>
            <a:noFill/>
          </a:ln>
        </p:spPr>
        <p:txBody>
          <a:bodyPr spcFirstLastPara="1" wrap="square" lIns="91425" tIns="45700" rIns="91425" bIns="45700" anchor="t" anchorCtr="0">
            <a:normAutofit/>
          </a:bodyPr>
          <a:lstStyle/>
          <a:p>
            <a:pPr marL="0" lvl="0" indent="0" algn="r" rtl="0">
              <a:spcBef>
                <a:spcPts val="1000"/>
              </a:spcBef>
              <a:spcAft>
                <a:spcPts val="0"/>
              </a:spcAft>
              <a:buSzPts val="1600"/>
              <a:buNone/>
            </a:pPr>
            <a:r>
              <a:rPr lang="es-AR" b="1" dirty="0">
                <a:solidFill>
                  <a:schemeClr val="tx1"/>
                </a:solidFill>
              </a:rPr>
              <a:t>MARISA N. VAZQUEZ</a:t>
            </a:r>
            <a:endParaRPr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64"/>
        <p:cNvGrpSpPr/>
        <p:nvPr/>
      </p:nvGrpSpPr>
      <p:grpSpPr>
        <a:xfrm>
          <a:off x="0" y="0"/>
          <a:ext cx="0" cy="0"/>
          <a:chOff x="0" y="0"/>
          <a:chExt cx="0" cy="0"/>
        </a:xfrm>
      </p:grpSpPr>
      <p:grpSp>
        <p:nvGrpSpPr>
          <p:cNvPr id="165" name="Google Shape;165;p4"/>
          <p:cNvGrpSpPr/>
          <p:nvPr/>
        </p:nvGrpSpPr>
        <p:grpSpPr>
          <a:xfrm>
            <a:off x="0" y="-8467"/>
            <a:ext cx="12192000" cy="6866467"/>
            <a:chOff x="0" y="-8467"/>
            <a:chExt cx="12192000" cy="6866467"/>
          </a:xfrm>
        </p:grpSpPr>
        <p:cxnSp>
          <p:nvCxnSpPr>
            <p:cNvPr id="166" name="Google Shape;166;p4"/>
            <p:cNvCxnSpPr/>
            <p:nvPr/>
          </p:nvCxnSpPr>
          <p:spPr>
            <a:xfrm>
              <a:off x="9371012" y="0"/>
              <a:ext cx="1219200" cy="6858000"/>
            </a:xfrm>
            <a:prstGeom prst="straightConnector1">
              <a:avLst/>
            </a:prstGeom>
            <a:noFill/>
            <a:ln w="9525" cap="flat" cmpd="sng">
              <a:solidFill>
                <a:srgbClr val="FEFEFE"/>
              </a:solidFill>
              <a:prstDash val="solid"/>
              <a:round/>
              <a:headEnd type="none" w="sm" len="sm"/>
              <a:tailEnd type="none" w="sm" len="sm"/>
            </a:ln>
          </p:spPr>
        </p:cxnSp>
        <p:cxnSp>
          <p:nvCxnSpPr>
            <p:cNvPr id="167" name="Google Shape;167;p4"/>
            <p:cNvCxnSpPr/>
            <p:nvPr/>
          </p:nvCxnSpPr>
          <p:spPr>
            <a:xfrm flipH="1">
              <a:off x="7425267" y="3681413"/>
              <a:ext cx="4763558" cy="3176587"/>
            </a:xfrm>
            <a:prstGeom prst="straightConnector1">
              <a:avLst/>
            </a:prstGeom>
            <a:noFill/>
            <a:ln w="9525" cap="flat" cmpd="sng">
              <a:solidFill>
                <a:srgbClr val="FEFEFE"/>
              </a:solidFill>
              <a:prstDash val="solid"/>
              <a:round/>
              <a:headEnd type="none" w="sm" len="sm"/>
              <a:tailEnd type="none" w="sm" len="sm"/>
            </a:ln>
          </p:spPr>
        </p:cxnSp>
        <p:sp>
          <p:nvSpPr>
            <p:cNvPr id="168" name="Google Shape;168;p4"/>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txBody>
            <a:bodyPr/>
            <a:lstStyle/>
            <a:p>
              <a:endParaRPr lang="es-AR"/>
            </a:p>
          </p:txBody>
        </p:sp>
        <p:sp>
          <p:nvSpPr>
            <p:cNvPr id="169" name="Google Shape;169;p4"/>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txBody>
            <a:bodyPr/>
            <a:lstStyle/>
            <a:p>
              <a:endParaRPr lang="es-AR"/>
            </a:p>
          </p:txBody>
        </p:sp>
        <p:sp>
          <p:nvSpPr>
            <p:cNvPr id="170" name="Google Shape;170;p4"/>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4"/>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226292">
                <a:alpha val="69803"/>
              </a:srgbClr>
            </a:solidFill>
            <a:ln>
              <a:noFill/>
            </a:ln>
          </p:spPr>
          <p:txBody>
            <a:bodyPr/>
            <a:lstStyle/>
            <a:p>
              <a:endParaRPr lang="es-AR"/>
            </a:p>
          </p:txBody>
        </p:sp>
        <p:sp>
          <p:nvSpPr>
            <p:cNvPr id="172" name="Google Shape;172;p4"/>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9EDFF5">
                <a:alpha val="69803"/>
              </a:srgbClr>
            </a:solidFill>
            <a:ln>
              <a:noFill/>
            </a:ln>
          </p:spPr>
          <p:txBody>
            <a:bodyPr/>
            <a:lstStyle/>
            <a:p>
              <a:endParaRPr lang="es-AR"/>
            </a:p>
          </p:txBody>
        </p:sp>
        <p:sp>
          <p:nvSpPr>
            <p:cNvPr id="173" name="Google Shape;173;p4"/>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txBody>
            <a:bodyPr/>
            <a:lstStyle/>
            <a:p>
              <a:endParaRPr lang="es-AR"/>
            </a:p>
          </p:txBody>
        </p:sp>
        <p:sp>
          <p:nvSpPr>
            <p:cNvPr id="174" name="Google Shape;174;p4"/>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4"/>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6" name="Google Shape;176;p4"/>
          <p:cNvSpPr/>
          <p:nvPr/>
        </p:nvSpPr>
        <p:spPr>
          <a:xfrm>
            <a:off x="0" y="0"/>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177" name="Google Shape;177;p4"/>
          <p:cNvPicPr preferRelativeResize="0"/>
          <p:nvPr/>
        </p:nvPicPr>
        <p:blipFill rotWithShape="1">
          <a:blip r:embed="rId3">
            <a:alphaModFix/>
          </a:blip>
          <a:srcRect t="1162" r="1" b="8419"/>
          <a:stretch/>
        </p:blipFill>
        <p:spPr>
          <a:xfrm>
            <a:off x="1150374" y="443706"/>
            <a:ext cx="11267767" cy="647541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5"/>
          <p:cNvSpPr txBox="1">
            <a:spLocks noGrp="1"/>
          </p:cNvSpPr>
          <p:nvPr>
            <p:ph type="title"/>
          </p:nvPr>
        </p:nvSpPr>
        <p:spPr>
          <a:xfrm>
            <a:off x="677334" y="125896"/>
            <a:ext cx="8596668" cy="937846"/>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3600"/>
              <a:buFont typeface="Trebuchet MS"/>
              <a:buNone/>
            </a:pPr>
            <a:r>
              <a:rPr lang="es-AR"/>
              <a:t>La orden de intervención.</a:t>
            </a:r>
            <a:endParaRPr/>
          </a:p>
        </p:txBody>
      </p:sp>
      <p:sp>
        <p:nvSpPr>
          <p:cNvPr id="183" name="Google Shape;183;p5"/>
          <p:cNvSpPr txBox="1">
            <a:spLocks noGrp="1"/>
          </p:cNvSpPr>
          <p:nvPr>
            <p:ph type="body" idx="1"/>
          </p:nvPr>
        </p:nvSpPr>
        <p:spPr>
          <a:xfrm>
            <a:off x="677334" y="1063742"/>
            <a:ext cx="8479918" cy="5668362"/>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SzPts val="1280"/>
              <a:buNone/>
            </a:pPr>
            <a:endParaRPr lang="es-AR" sz="1600" i="1" dirty="0"/>
          </a:p>
          <a:p>
            <a:pPr marL="0" lvl="0" indent="0" algn="just" rtl="0">
              <a:lnSpc>
                <a:spcPct val="150000"/>
              </a:lnSpc>
              <a:spcBef>
                <a:spcPts val="1000"/>
              </a:spcBef>
              <a:spcAft>
                <a:spcPts val="0"/>
              </a:spcAft>
              <a:buSzPts val="1280"/>
              <a:buNone/>
            </a:pPr>
            <a:br>
              <a:rPr lang="es-AR" sz="1600" i="1" dirty="0"/>
            </a:br>
            <a:r>
              <a:rPr lang="es-AR" dirty="0">
                <a:solidFill>
                  <a:srgbClr val="212529"/>
                </a:solidFill>
                <a:latin typeface="Roboto" panose="02000000000000000000" pitchFamily="2" charset="0"/>
              </a:rPr>
              <a:t>En el transcurso de la verificación y fiscalización y a instancia de la inspección actuante, los contribuyentes y responsables podrán rectificar las declaraciones juradas oportunamente presentadas, de acuerdo con los cargos y créditos que surgieren de ella. </a:t>
            </a:r>
          </a:p>
          <a:p>
            <a:pPr marL="0" lvl="0" indent="0" algn="just" rtl="0">
              <a:lnSpc>
                <a:spcPct val="150000"/>
              </a:lnSpc>
              <a:spcBef>
                <a:spcPts val="1000"/>
              </a:spcBef>
              <a:spcAft>
                <a:spcPts val="0"/>
              </a:spcAft>
              <a:buSzPts val="1280"/>
              <a:buNone/>
            </a:pPr>
            <a:endParaRPr lang="es-AR" dirty="0">
              <a:solidFill>
                <a:srgbClr val="212529"/>
              </a:solidFill>
              <a:latin typeface="Roboto" panose="02000000000000000000" pitchFamily="2" charset="0"/>
            </a:endParaRPr>
          </a:p>
          <a:p>
            <a:pPr marL="0" lvl="0" indent="0" rtl="0">
              <a:lnSpc>
                <a:spcPct val="150000"/>
              </a:lnSpc>
              <a:spcBef>
                <a:spcPts val="1000"/>
              </a:spcBef>
              <a:spcAft>
                <a:spcPts val="0"/>
              </a:spcAft>
              <a:buSzPts val="1280"/>
              <a:buNone/>
            </a:pPr>
            <a:r>
              <a:rPr lang="es-AR" dirty="0">
                <a:solidFill>
                  <a:srgbClr val="212529"/>
                </a:solidFill>
                <a:latin typeface="Roboto" panose="02000000000000000000" pitchFamily="2" charset="0"/>
              </a:rPr>
              <a:t>En tales casos; no quedarán inhibidas las facultades de la AFIP para determinar la materia imponible que en definitiva resulte.</a:t>
            </a:r>
            <a:br>
              <a:rPr lang="es-AR" dirty="0">
                <a:solidFill>
                  <a:srgbClr val="212529"/>
                </a:solidFill>
                <a:latin typeface="Roboto" panose="02000000000000000000" pitchFamily="2" charset="0"/>
              </a:rPr>
            </a:br>
            <a:endParaRPr dirty="0">
              <a:solidFill>
                <a:srgbClr val="212529"/>
              </a:solidFill>
              <a:latin typeface="Roboto" panose="02000000000000000000" pitchFamily="2" charset="0"/>
            </a:endParaRPr>
          </a:p>
        </p:txBody>
      </p:sp>
      <p:sp>
        <p:nvSpPr>
          <p:cNvPr id="2" name="Flecha: hacia abajo 1">
            <a:extLst>
              <a:ext uri="{FF2B5EF4-FFF2-40B4-BE49-F238E27FC236}">
                <a16:creationId xmlns:a16="http://schemas.microsoft.com/office/drawing/2014/main" id="{9C5EEDF6-C7A8-434C-286F-E0ED7E551780}"/>
              </a:ext>
            </a:extLst>
          </p:cNvPr>
          <p:cNvSpPr/>
          <p:nvPr/>
        </p:nvSpPr>
        <p:spPr>
          <a:xfrm>
            <a:off x="4503906" y="3560323"/>
            <a:ext cx="739303" cy="4474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619256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7"/>
          <p:cNvSpPr txBox="1">
            <a:spLocks noGrp="1"/>
          </p:cNvSpPr>
          <p:nvPr>
            <p:ph type="title"/>
          </p:nvPr>
        </p:nvSpPr>
        <p:spPr>
          <a:xfrm>
            <a:off x="677334" y="609600"/>
            <a:ext cx="8596668" cy="742122"/>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3600"/>
              <a:buFont typeface="Trebuchet MS"/>
              <a:buNone/>
            </a:pPr>
            <a:r>
              <a:rPr lang="es-AR"/>
              <a:t>Amplias facultades de verificación.</a:t>
            </a:r>
            <a:endParaRPr/>
          </a:p>
        </p:txBody>
      </p:sp>
      <p:sp>
        <p:nvSpPr>
          <p:cNvPr id="215" name="Google Shape;215;p7"/>
          <p:cNvSpPr txBox="1">
            <a:spLocks noGrp="1"/>
          </p:cNvSpPr>
          <p:nvPr>
            <p:ph type="body" idx="1"/>
          </p:nvPr>
        </p:nvSpPr>
        <p:spPr>
          <a:xfrm>
            <a:off x="677334" y="1550505"/>
            <a:ext cx="8596668" cy="4490858"/>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SzPts val="1440"/>
              <a:buNone/>
            </a:pPr>
            <a:endParaRPr i="1" dirty="0"/>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endParaRPr i="1" dirty="0"/>
          </a:p>
          <a:p>
            <a:pPr marL="0" lvl="0" indent="0" algn="ctr" rtl="0">
              <a:spcBef>
                <a:spcPts val="1000"/>
              </a:spcBef>
              <a:spcAft>
                <a:spcPts val="0"/>
              </a:spcAft>
              <a:buSzPts val="1440"/>
              <a:buNone/>
            </a:pPr>
            <a:r>
              <a:rPr lang="es-AR" i="1" dirty="0"/>
              <a:t>. </a:t>
            </a:r>
            <a:endParaRPr dirty="0"/>
          </a:p>
        </p:txBody>
      </p:sp>
      <p:sp>
        <p:nvSpPr>
          <p:cNvPr id="2" name="Elipse 1">
            <a:extLst>
              <a:ext uri="{FF2B5EF4-FFF2-40B4-BE49-F238E27FC236}">
                <a16:creationId xmlns:a16="http://schemas.microsoft.com/office/drawing/2014/main" id="{309EC125-A090-6CFF-8406-AF88354026C3}"/>
              </a:ext>
            </a:extLst>
          </p:cNvPr>
          <p:cNvSpPr/>
          <p:nvPr/>
        </p:nvSpPr>
        <p:spPr>
          <a:xfrm>
            <a:off x="1060315" y="2402732"/>
            <a:ext cx="7645940" cy="7421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PERIODOS FISCALES POSTERIORES AL NACIOMIENTO DEL HI</a:t>
            </a:r>
          </a:p>
        </p:txBody>
      </p:sp>
      <p:sp>
        <p:nvSpPr>
          <p:cNvPr id="3" name="Elipse 2">
            <a:extLst>
              <a:ext uri="{FF2B5EF4-FFF2-40B4-BE49-F238E27FC236}">
                <a16:creationId xmlns:a16="http://schemas.microsoft.com/office/drawing/2014/main" id="{3A252B3A-D7C4-59A1-E3F3-8A12E639A095}"/>
              </a:ext>
            </a:extLst>
          </p:cNvPr>
          <p:cNvSpPr/>
          <p:nvPr/>
        </p:nvSpPr>
        <p:spPr>
          <a:xfrm>
            <a:off x="1060315" y="3626020"/>
            <a:ext cx="7354110" cy="7421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PERIODOS FISCALES EN CURSO</a:t>
            </a:r>
          </a:p>
        </p:txBody>
      </p:sp>
      <p:sp>
        <p:nvSpPr>
          <p:cNvPr id="4" name="Elipse 3">
            <a:extLst>
              <a:ext uri="{FF2B5EF4-FFF2-40B4-BE49-F238E27FC236}">
                <a16:creationId xmlns:a16="http://schemas.microsoft.com/office/drawing/2014/main" id="{97A7D4E5-0A7B-C8C0-96AE-8021B363089F}"/>
              </a:ext>
            </a:extLst>
          </p:cNvPr>
          <p:cNvSpPr/>
          <p:nvPr/>
        </p:nvSpPr>
        <p:spPr>
          <a:xfrm>
            <a:off x="1517515" y="4980562"/>
            <a:ext cx="7188740" cy="9338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DISCRECIONALIDAD FISCAL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9"/>
          <p:cNvSpPr txBox="1">
            <a:spLocks noGrp="1"/>
          </p:cNvSpPr>
          <p:nvPr>
            <p:ph type="title"/>
          </p:nvPr>
        </p:nvSpPr>
        <p:spPr>
          <a:xfrm>
            <a:off x="677334" y="609600"/>
            <a:ext cx="8596668" cy="742122"/>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chemeClr val="accent1"/>
              </a:buClr>
              <a:buSzPts val="3600"/>
              <a:buFont typeface="Trebuchet MS"/>
              <a:buNone/>
            </a:pPr>
            <a:r>
              <a:rPr lang="es-AR" b="1" dirty="0"/>
              <a:t>Citación y solicitud de información</a:t>
            </a:r>
            <a:r>
              <a:rPr lang="es-AR" dirty="0"/>
              <a:t>. </a:t>
            </a:r>
            <a:r>
              <a:rPr lang="es-AR" sz="1300" b="1" dirty="0"/>
              <a:t>Art. 35 </a:t>
            </a:r>
            <a:r>
              <a:rPr lang="es-AR" sz="1300" b="1" dirty="0" err="1"/>
              <a:t>inc</a:t>
            </a:r>
            <a:r>
              <a:rPr lang="es-AR" sz="1300" b="1" dirty="0"/>
              <a:t> a)</a:t>
            </a:r>
            <a:endParaRPr sz="1300" b="1" dirty="0"/>
          </a:p>
        </p:txBody>
      </p:sp>
      <p:sp>
        <p:nvSpPr>
          <p:cNvPr id="227" name="Google Shape;227;p9"/>
          <p:cNvSpPr txBox="1">
            <a:spLocks noGrp="1"/>
          </p:cNvSpPr>
          <p:nvPr>
            <p:ph type="body" idx="1"/>
          </p:nvPr>
        </p:nvSpPr>
        <p:spPr>
          <a:xfrm>
            <a:off x="258630" y="1497496"/>
            <a:ext cx="9434075" cy="4490858"/>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SzPts val="1440"/>
              <a:buNone/>
            </a:pPr>
            <a:endParaRPr i="1"/>
          </a:p>
          <a:p>
            <a:pPr marL="0" lvl="0" indent="0" algn="ctr" rtl="0">
              <a:lnSpc>
                <a:spcPct val="90000"/>
              </a:lnSpc>
              <a:spcBef>
                <a:spcPts val="1000"/>
              </a:spcBef>
              <a:spcAft>
                <a:spcPts val="0"/>
              </a:spcAft>
              <a:buSzPts val="1600"/>
              <a:buNone/>
            </a:pPr>
            <a:r>
              <a:rPr lang="es-AR" sz="2000" b="1" i="1">
                <a:solidFill>
                  <a:srgbClr val="0070C0"/>
                </a:solidFill>
              </a:rPr>
              <a:t>Citar </a:t>
            </a:r>
            <a:r>
              <a:rPr lang="es-AR" i="1"/>
              <a:t>al firmante de la declaración jurada, al presunto contribuyente o responsable, o a cualquier tercero que a juicio de la AFIP tenga conocimiento de las negociaciones u operaciones de aquéllos, </a:t>
            </a:r>
            <a:r>
              <a:rPr lang="es-AR" sz="2000" b="1" i="1">
                <a:solidFill>
                  <a:srgbClr val="0070C0"/>
                </a:solidFill>
              </a:rPr>
              <a:t>para contestar o informar </a:t>
            </a:r>
            <a:r>
              <a:rPr lang="es-AR" i="1"/>
              <a:t>verbalmente o por escrito, según ésta estime conveniente, y dentro de un plazo que se fijará prudencialmente en atención al lugar del domicilio del citado, </a:t>
            </a:r>
            <a:r>
              <a:rPr lang="es-AR" sz="2000" b="1" i="1">
                <a:solidFill>
                  <a:srgbClr val="0070C0"/>
                </a:solidFill>
              </a:rPr>
              <a:t>todas las preguntas o requerimientos que se les hagan sobre las rentas, ingresos, egresos y, en general, sobre las circunstancias y operaciones que a juicio de la AFIP estén vinculadas al hecho imponible previsto por las leyes respectivas.</a:t>
            </a:r>
            <a:endParaRPr/>
          </a:p>
          <a:p>
            <a:pPr marL="0" lvl="0" indent="0" algn="ctr" rtl="0">
              <a:lnSpc>
                <a:spcPct val="90000"/>
              </a:lnSpc>
              <a:spcBef>
                <a:spcPts val="1000"/>
              </a:spcBef>
              <a:spcAft>
                <a:spcPts val="0"/>
              </a:spcAft>
              <a:buSzPts val="1440"/>
              <a:buNone/>
            </a:pPr>
            <a:endParaRPr i="1"/>
          </a:p>
          <a:p>
            <a:pPr marL="0" lvl="0" indent="0" algn="ctr" rtl="0">
              <a:lnSpc>
                <a:spcPct val="90000"/>
              </a:lnSpc>
              <a:spcBef>
                <a:spcPts val="1000"/>
              </a:spcBef>
              <a:spcAft>
                <a:spcPts val="0"/>
              </a:spcAft>
              <a:buSzPts val="1600"/>
              <a:buNone/>
            </a:pPr>
            <a:r>
              <a:rPr lang="es-AR" sz="2000" b="1" i="1">
                <a:solidFill>
                  <a:srgbClr val="0070C0"/>
                </a:solidFill>
              </a:rPr>
              <a:t>Exigir de los responsables o terceros la presentación de todos los comprobantes y justificativos que se refieran al hecho precedentemente señalado.</a:t>
            </a:r>
            <a:endParaRPr/>
          </a:p>
          <a:p>
            <a:pPr marL="0" lvl="0" indent="0" algn="ctr" rtl="0">
              <a:lnSpc>
                <a:spcPct val="90000"/>
              </a:lnSpc>
              <a:spcBef>
                <a:spcPts val="1000"/>
              </a:spcBef>
              <a:spcAft>
                <a:spcPts val="0"/>
              </a:spcAft>
              <a:buSzPts val="1440"/>
              <a:buNone/>
            </a:pPr>
            <a:r>
              <a:rPr lang="es-AR" i="1"/>
              <a:t>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10"/>
          <p:cNvSpPr txBox="1">
            <a:spLocks noGrp="1"/>
          </p:cNvSpPr>
          <p:nvPr>
            <p:ph type="title"/>
          </p:nvPr>
        </p:nvSpPr>
        <p:spPr>
          <a:xfrm>
            <a:off x="677333" y="498585"/>
            <a:ext cx="8596668" cy="742122"/>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chemeClr val="accent1"/>
              </a:buClr>
              <a:buSzPts val="3600"/>
              <a:buFont typeface="Trebuchet MS"/>
              <a:buNone/>
            </a:pPr>
            <a:r>
              <a:rPr lang="es-AR" b="1" dirty="0"/>
              <a:t>Deber de suministrar información. </a:t>
            </a:r>
            <a:r>
              <a:rPr lang="es-AR" sz="1300" b="1" dirty="0"/>
              <a:t>Art. 35 in b)</a:t>
            </a:r>
            <a:endParaRPr sz="1300" b="1" dirty="0"/>
          </a:p>
        </p:txBody>
      </p:sp>
      <p:sp>
        <p:nvSpPr>
          <p:cNvPr id="233" name="Google Shape;233;p10"/>
          <p:cNvSpPr txBox="1">
            <a:spLocks noGrp="1"/>
          </p:cNvSpPr>
          <p:nvPr>
            <p:ph type="body" idx="1"/>
          </p:nvPr>
        </p:nvSpPr>
        <p:spPr>
          <a:xfrm>
            <a:off x="258630" y="1497496"/>
            <a:ext cx="9434075" cy="4861919"/>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SzPts val="1280"/>
              <a:buNone/>
            </a:pPr>
            <a:r>
              <a:rPr lang="es-AR" sz="1600" i="1"/>
              <a:t>ARTICULO 107 — </a:t>
            </a:r>
            <a:r>
              <a:rPr lang="es-AR" sz="1600" b="1" i="1"/>
              <a:t>Los organismos y entes estatales y privados, incluidos bancos, bolsas y mercados, tienen la obligación de suministrar a la AFIP a pedido de los jueces administrativos </a:t>
            </a:r>
            <a:r>
              <a:rPr lang="es-AR" sz="1600" i="1"/>
              <a:t>(…), </a:t>
            </a:r>
            <a:r>
              <a:rPr lang="es-AR" sz="1600" b="1" i="1"/>
              <a:t>toda la información</a:t>
            </a:r>
            <a:r>
              <a:rPr lang="es-AR" sz="1600" i="1"/>
              <a:t>, puntual o masiva, </a:t>
            </a:r>
            <a:r>
              <a:rPr lang="es-AR" sz="1600" b="1" i="1"/>
              <a:t>que se les soliciten por razones fundadas, a fin de prevenir y combatir el fraude, la evasión y la omisión tributaria</a:t>
            </a:r>
            <a:r>
              <a:rPr lang="es-AR" sz="1600" i="1"/>
              <a:t>, como así también poner a disposición las nuevas fuentes de información que en el futuro se implementen y que permitan optimizar el aprovechamiento de los recursos disponibles en el sector público en concordancia con las mejores prácticas de modernización del Estado.</a:t>
            </a:r>
            <a:br>
              <a:rPr lang="es-AR" sz="1600" i="1"/>
            </a:br>
            <a:br>
              <a:rPr lang="es-AR" sz="1600" i="1"/>
            </a:br>
            <a:r>
              <a:rPr lang="es-AR" sz="1600" i="1"/>
              <a:t>(…) </a:t>
            </a:r>
            <a:br>
              <a:rPr lang="es-AR" sz="1600" i="1"/>
            </a:br>
            <a:endParaRPr sz="1600" i="1"/>
          </a:p>
          <a:p>
            <a:pPr marL="0" lvl="0" indent="0" algn="ctr" rtl="0">
              <a:spcBef>
                <a:spcPts val="1000"/>
              </a:spcBef>
              <a:spcAft>
                <a:spcPts val="0"/>
              </a:spcAft>
              <a:buSzPts val="1280"/>
              <a:buNone/>
            </a:pPr>
            <a:r>
              <a:rPr lang="es-AR" sz="1600" b="1" i="1"/>
              <a:t>La información solicitada no podrá denegarse invocando lo dispuesto en las leyes, cartas orgánicas o reglamentaciones que hayan determinado la creación o rijan el funcionamiento de los referidos organismos y entes estatales o privados.</a:t>
            </a:r>
            <a:br>
              <a:rPr lang="es-AR" sz="1600" i="1"/>
            </a:br>
            <a:br>
              <a:rPr lang="es-AR" sz="1600" i="1"/>
            </a:br>
            <a:r>
              <a:rPr lang="es-AR" sz="1600" i="1"/>
              <a:t>Los funcionarios públicos tienen la obligación de facilitar la colaboración que con el mismo objeto se les solicite, y la de denunciar las infracciones que lleguen a su conocimiento en el ejercicio de sus funciones bajo pena de las sanciones que pudieren corresponder.</a:t>
            </a:r>
            <a:br>
              <a:rPr lang="es-AR" sz="1600" i="1"/>
            </a:br>
            <a:br>
              <a:rPr lang="es-AR" sz="1600" i="1"/>
            </a:br>
            <a:endParaRPr sz="1400" i="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37"/>
        <p:cNvGrpSpPr/>
        <p:nvPr/>
      </p:nvGrpSpPr>
      <p:grpSpPr>
        <a:xfrm>
          <a:off x="0" y="0"/>
          <a:ext cx="0" cy="0"/>
          <a:chOff x="0" y="0"/>
          <a:chExt cx="0" cy="0"/>
        </a:xfrm>
      </p:grpSpPr>
      <p:grpSp>
        <p:nvGrpSpPr>
          <p:cNvPr id="238" name="Google Shape;238;p11"/>
          <p:cNvGrpSpPr/>
          <p:nvPr/>
        </p:nvGrpSpPr>
        <p:grpSpPr>
          <a:xfrm>
            <a:off x="0" y="-8467"/>
            <a:ext cx="12192000" cy="6866467"/>
            <a:chOff x="0" y="-8467"/>
            <a:chExt cx="12192000" cy="6866467"/>
          </a:xfrm>
        </p:grpSpPr>
        <p:cxnSp>
          <p:nvCxnSpPr>
            <p:cNvPr id="239" name="Google Shape;239;p11"/>
            <p:cNvCxnSpPr/>
            <p:nvPr/>
          </p:nvCxnSpPr>
          <p:spPr>
            <a:xfrm>
              <a:off x="9371012" y="0"/>
              <a:ext cx="1219200" cy="6858000"/>
            </a:xfrm>
            <a:prstGeom prst="straightConnector1">
              <a:avLst/>
            </a:prstGeom>
            <a:noFill/>
            <a:ln w="9525" cap="flat" cmpd="sng">
              <a:solidFill>
                <a:srgbClr val="FEFEFE"/>
              </a:solidFill>
              <a:prstDash val="solid"/>
              <a:round/>
              <a:headEnd type="none" w="sm" len="sm"/>
              <a:tailEnd type="none" w="sm" len="sm"/>
            </a:ln>
          </p:spPr>
        </p:cxnSp>
        <p:cxnSp>
          <p:nvCxnSpPr>
            <p:cNvPr id="240" name="Google Shape;240;p11"/>
            <p:cNvCxnSpPr/>
            <p:nvPr/>
          </p:nvCxnSpPr>
          <p:spPr>
            <a:xfrm flipH="1">
              <a:off x="7425267" y="3681413"/>
              <a:ext cx="4763558" cy="3176587"/>
            </a:xfrm>
            <a:prstGeom prst="straightConnector1">
              <a:avLst/>
            </a:prstGeom>
            <a:noFill/>
            <a:ln w="9525" cap="flat" cmpd="sng">
              <a:solidFill>
                <a:srgbClr val="FEFEFE"/>
              </a:solidFill>
              <a:prstDash val="solid"/>
              <a:round/>
              <a:headEnd type="none" w="sm" len="sm"/>
              <a:tailEnd type="none" w="sm" len="sm"/>
            </a:ln>
          </p:spPr>
        </p:cxnSp>
        <p:sp>
          <p:nvSpPr>
            <p:cNvPr id="241" name="Google Shape;241;p11"/>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txBody>
            <a:bodyPr/>
            <a:lstStyle/>
            <a:p>
              <a:endParaRPr lang="es-AR"/>
            </a:p>
          </p:txBody>
        </p:sp>
        <p:sp>
          <p:nvSpPr>
            <p:cNvPr id="242" name="Google Shape;242;p11"/>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txBody>
            <a:bodyPr/>
            <a:lstStyle/>
            <a:p>
              <a:endParaRPr lang="es-AR"/>
            </a:p>
          </p:txBody>
        </p:sp>
        <p:sp>
          <p:nvSpPr>
            <p:cNvPr id="243" name="Google Shape;243;p11"/>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1"/>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226292">
                <a:alpha val="69803"/>
              </a:srgbClr>
            </a:solidFill>
            <a:ln>
              <a:noFill/>
            </a:ln>
          </p:spPr>
          <p:txBody>
            <a:bodyPr/>
            <a:lstStyle/>
            <a:p>
              <a:endParaRPr lang="es-AR"/>
            </a:p>
          </p:txBody>
        </p:sp>
        <p:sp>
          <p:nvSpPr>
            <p:cNvPr id="245" name="Google Shape;245;p11"/>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9EDFF5">
                <a:alpha val="69803"/>
              </a:srgbClr>
            </a:solidFill>
            <a:ln>
              <a:noFill/>
            </a:ln>
          </p:spPr>
          <p:txBody>
            <a:bodyPr/>
            <a:lstStyle/>
            <a:p>
              <a:endParaRPr lang="es-AR"/>
            </a:p>
          </p:txBody>
        </p:sp>
        <p:sp>
          <p:nvSpPr>
            <p:cNvPr id="246" name="Google Shape;246;p11"/>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txBody>
            <a:bodyPr/>
            <a:lstStyle/>
            <a:p>
              <a:endParaRPr lang="es-AR"/>
            </a:p>
          </p:txBody>
        </p:sp>
        <p:sp>
          <p:nvSpPr>
            <p:cNvPr id="247" name="Google Shape;247;p11"/>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1"/>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9" name="Google Shape;249;p11"/>
          <p:cNvSpPr/>
          <p:nvPr/>
        </p:nvSpPr>
        <p:spPr>
          <a:xfrm>
            <a:off x="0" y="0"/>
            <a:ext cx="12188952"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250" name="Google Shape;250;p11" descr="Texto, Carta&#10;&#10;Descripción generada automáticamente"/>
          <p:cNvPicPr preferRelativeResize="0"/>
          <p:nvPr/>
        </p:nvPicPr>
        <p:blipFill rotWithShape="1">
          <a:blip r:embed="rId3">
            <a:alphaModFix/>
          </a:blip>
          <a:srcRect/>
          <a:stretch/>
        </p:blipFill>
        <p:spPr>
          <a:xfrm>
            <a:off x="3575092" y="23140"/>
            <a:ext cx="6185548" cy="6834860"/>
          </a:xfrm>
          <a:prstGeom prst="rect">
            <a:avLst/>
          </a:prstGeom>
          <a:noFill/>
          <a:ln>
            <a:noFill/>
          </a:ln>
        </p:spPr>
      </p:pic>
      <p:sp>
        <p:nvSpPr>
          <p:cNvPr id="251" name="Google Shape;251;p11"/>
          <p:cNvSpPr/>
          <p:nvPr/>
        </p:nvSpPr>
        <p:spPr>
          <a:xfrm>
            <a:off x="3932758" y="5613009"/>
            <a:ext cx="689317" cy="295422"/>
          </a:xfrm>
          <a:prstGeom prst="rightArrow">
            <a:avLst>
              <a:gd name="adj1" fmla="val 50000"/>
              <a:gd name="adj2" fmla="val 50000"/>
            </a:avLst>
          </a:prstGeom>
          <a:solidFill>
            <a:schemeClr val="accent1"/>
          </a:solidFill>
          <a:ln w="19050" cap="rnd" cmpd="sng">
            <a:solidFill>
              <a:srgbClr val="4594A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55"/>
        <p:cNvGrpSpPr/>
        <p:nvPr/>
      </p:nvGrpSpPr>
      <p:grpSpPr>
        <a:xfrm>
          <a:off x="0" y="0"/>
          <a:ext cx="0" cy="0"/>
          <a:chOff x="0" y="0"/>
          <a:chExt cx="0" cy="0"/>
        </a:xfrm>
      </p:grpSpPr>
      <p:grpSp>
        <p:nvGrpSpPr>
          <p:cNvPr id="256" name="Google Shape;256;p12"/>
          <p:cNvGrpSpPr/>
          <p:nvPr/>
        </p:nvGrpSpPr>
        <p:grpSpPr>
          <a:xfrm>
            <a:off x="0" y="-8467"/>
            <a:ext cx="12192000" cy="6866467"/>
            <a:chOff x="0" y="-8467"/>
            <a:chExt cx="12192000" cy="6866467"/>
          </a:xfrm>
        </p:grpSpPr>
        <p:cxnSp>
          <p:nvCxnSpPr>
            <p:cNvPr id="257" name="Google Shape;257;p12"/>
            <p:cNvCxnSpPr/>
            <p:nvPr/>
          </p:nvCxnSpPr>
          <p:spPr>
            <a:xfrm>
              <a:off x="9371012" y="0"/>
              <a:ext cx="1219200" cy="6858000"/>
            </a:xfrm>
            <a:prstGeom prst="straightConnector1">
              <a:avLst/>
            </a:prstGeom>
            <a:noFill/>
            <a:ln w="9525" cap="flat" cmpd="sng">
              <a:solidFill>
                <a:srgbClr val="FEFEFE"/>
              </a:solidFill>
              <a:prstDash val="solid"/>
              <a:round/>
              <a:headEnd type="none" w="sm" len="sm"/>
              <a:tailEnd type="none" w="sm" len="sm"/>
            </a:ln>
          </p:spPr>
        </p:cxnSp>
        <p:cxnSp>
          <p:nvCxnSpPr>
            <p:cNvPr id="258" name="Google Shape;258;p12"/>
            <p:cNvCxnSpPr/>
            <p:nvPr/>
          </p:nvCxnSpPr>
          <p:spPr>
            <a:xfrm flipH="1">
              <a:off x="7425267" y="3681413"/>
              <a:ext cx="4763558" cy="3176587"/>
            </a:xfrm>
            <a:prstGeom prst="straightConnector1">
              <a:avLst/>
            </a:prstGeom>
            <a:noFill/>
            <a:ln w="9525" cap="flat" cmpd="sng">
              <a:solidFill>
                <a:srgbClr val="FEFEFE"/>
              </a:solidFill>
              <a:prstDash val="solid"/>
              <a:round/>
              <a:headEnd type="none" w="sm" len="sm"/>
              <a:tailEnd type="none" w="sm" len="sm"/>
            </a:ln>
          </p:spPr>
        </p:cxnSp>
        <p:sp>
          <p:nvSpPr>
            <p:cNvPr id="259" name="Google Shape;259;p12"/>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txBody>
            <a:bodyPr/>
            <a:lstStyle/>
            <a:p>
              <a:endParaRPr lang="es-AR"/>
            </a:p>
          </p:txBody>
        </p:sp>
        <p:sp>
          <p:nvSpPr>
            <p:cNvPr id="260" name="Google Shape;260;p12"/>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txBody>
            <a:bodyPr/>
            <a:lstStyle/>
            <a:p>
              <a:endParaRPr lang="es-AR"/>
            </a:p>
          </p:txBody>
        </p:sp>
        <p:sp>
          <p:nvSpPr>
            <p:cNvPr id="261" name="Google Shape;261;p12"/>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2"/>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226292">
                <a:alpha val="69803"/>
              </a:srgbClr>
            </a:solidFill>
            <a:ln>
              <a:noFill/>
            </a:ln>
          </p:spPr>
          <p:txBody>
            <a:bodyPr/>
            <a:lstStyle/>
            <a:p>
              <a:endParaRPr lang="es-AR"/>
            </a:p>
          </p:txBody>
        </p:sp>
        <p:sp>
          <p:nvSpPr>
            <p:cNvPr id="263" name="Google Shape;263;p12"/>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9EDFF5">
                <a:alpha val="69803"/>
              </a:srgbClr>
            </a:solidFill>
            <a:ln>
              <a:noFill/>
            </a:ln>
          </p:spPr>
          <p:txBody>
            <a:bodyPr/>
            <a:lstStyle/>
            <a:p>
              <a:endParaRPr lang="es-AR"/>
            </a:p>
          </p:txBody>
        </p:sp>
        <p:sp>
          <p:nvSpPr>
            <p:cNvPr id="264" name="Google Shape;264;p12"/>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txBody>
            <a:bodyPr/>
            <a:lstStyle/>
            <a:p>
              <a:endParaRPr lang="es-AR"/>
            </a:p>
          </p:txBody>
        </p:sp>
        <p:sp>
          <p:nvSpPr>
            <p:cNvPr id="265" name="Google Shape;265;p12"/>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2"/>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7" name="Google Shape;267;p12"/>
          <p:cNvSpPr/>
          <p:nvPr/>
        </p:nvSpPr>
        <p:spPr>
          <a:xfrm>
            <a:off x="0" y="0"/>
            <a:ext cx="12188952"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268" name="Google Shape;268;p12" descr="Texto, Carta&#10;&#10;Descripción generada automáticamente"/>
          <p:cNvPicPr preferRelativeResize="0">
            <a:picLocks noGrp="1"/>
          </p:cNvPicPr>
          <p:nvPr>
            <p:ph type="body" idx="1"/>
          </p:nvPr>
        </p:nvPicPr>
        <p:blipFill rotWithShape="1">
          <a:blip r:embed="rId3">
            <a:alphaModFix/>
          </a:blip>
          <a:srcRect/>
          <a:stretch/>
        </p:blipFill>
        <p:spPr>
          <a:xfrm>
            <a:off x="3899798" y="7659"/>
            <a:ext cx="4897566" cy="6834214"/>
          </a:xfrm>
          <a:prstGeom prst="rect">
            <a:avLst/>
          </a:prstGeom>
          <a:noFill/>
          <a:ln>
            <a:noFill/>
          </a:ln>
        </p:spPr>
      </p:pic>
      <p:sp>
        <p:nvSpPr>
          <p:cNvPr id="269" name="Google Shape;269;p12"/>
          <p:cNvSpPr/>
          <p:nvPr/>
        </p:nvSpPr>
        <p:spPr>
          <a:xfrm>
            <a:off x="3764829" y="4327548"/>
            <a:ext cx="689317" cy="295422"/>
          </a:xfrm>
          <a:prstGeom prst="rightArrow">
            <a:avLst>
              <a:gd name="adj1" fmla="val 50000"/>
              <a:gd name="adj2" fmla="val 50000"/>
            </a:avLst>
          </a:prstGeom>
          <a:solidFill>
            <a:schemeClr val="accent1"/>
          </a:solidFill>
          <a:ln w="19050" cap="rnd" cmpd="sng">
            <a:solidFill>
              <a:srgbClr val="4594A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70" name="Google Shape;270;p12"/>
          <p:cNvSpPr/>
          <p:nvPr/>
        </p:nvSpPr>
        <p:spPr>
          <a:xfrm>
            <a:off x="3748124" y="2530452"/>
            <a:ext cx="689317" cy="295422"/>
          </a:xfrm>
          <a:prstGeom prst="rightArrow">
            <a:avLst>
              <a:gd name="adj1" fmla="val 50000"/>
              <a:gd name="adj2" fmla="val 50000"/>
            </a:avLst>
          </a:prstGeom>
          <a:solidFill>
            <a:schemeClr val="accent1"/>
          </a:solidFill>
          <a:ln w="19050" cap="rnd" cmpd="sng">
            <a:solidFill>
              <a:srgbClr val="4594A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13"/>
          <p:cNvSpPr txBox="1">
            <a:spLocks noGrp="1"/>
          </p:cNvSpPr>
          <p:nvPr>
            <p:ph type="title"/>
          </p:nvPr>
        </p:nvSpPr>
        <p:spPr>
          <a:xfrm>
            <a:off x="677332" y="498585"/>
            <a:ext cx="8797971" cy="742122"/>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240"/>
              <a:buFont typeface="Trebuchet MS"/>
              <a:buNone/>
            </a:pPr>
            <a:r>
              <a:rPr lang="es-AR" sz="3240"/>
              <a:t>Relevamiento e inspección de documentación.</a:t>
            </a:r>
            <a:endParaRPr/>
          </a:p>
        </p:txBody>
      </p:sp>
      <p:sp>
        <p:nvSpPr>
          <p:cNvPr id="276" name="Google Shape;276;p13"/>
          <p:cNvSpPr txBox="1">
            <a:spLocks noGrp="1"/>
          </p:cNvSpPr>
          <p:nvPr>
            <p:ph type="body" idx="1"/>
          </p:nvPr>
        </p:nvSpPr>
        <p:spPr>
          <a:xfrm>
            <a:off x="258630" y="1497496"/>
            <a:ext cx="9434075" cy="4861919"/>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r>
              <a:rPr lang="es-AR" b="1" i="1" dirty="0"/>
              <a:t>				LIBROS </a:t>
            </a:r>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r>
              <a:rPr lang="es-AR" b="1" i="1" dirty="0"/>
              <a:t>					ANOTACIONES</a:t>
            </a:r>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r>
              <a:rPr lang="es-AR" b="1" i="1" dirty="0"/>
              <a:t>					PAPELES Y DOCUMENTOS</a:t>
            </a:r>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0"/>
              </a:spcBef>
              <a:spcAft>
                <a:spcPts val="0"/>
              </a:spcAft>
              <a:buSzPts val="1440"/>
              <a:buNone/>
            </a:pPr>
            <a:endParaRPr lang="es-AR" b="1" i="1" dirty="0"/>
          </a:p>
          <a:p>
            <a:pPr marL="0" lvl="0" indent="0" algn="ctr" rtl="0">
              <a:lnSpc>
                <a:spcPct val="90000"/>
              </a:lnSpc>
              <a:spcBef>
                <a:spcPts val="1000"/>
              </a:spcBef>
              <a:spcAft>
                <a:spcPts val="0"/>
              </a:spcAft>
              <a:buSzPts val="1280"/>
              <a:buNone/>
            </a:pPr>
            <a:endParaRPr lang="es-AR" sz="1600" i="1" dirty="0"/>
          </a:p>
          <a:p>
            <a:pPr marL="0" lvl="0" indent="0" algn="ctr" rtl="0">
              <a:lnSpc>
                <a:spcPct val="90000"/>
              </a:lnSpc>
              <a:spcBef>
                <a:spcPts val="1000"/>
              </a:spcBef>
              <a:spcAft>
                <a:spcPts val="0"/>
              </a:spcAft>
              <a:buSzPts val="1280"/>
              <a:buNone/>
            </a:pPr>
            <a:endParaRPr lang="es-AR" sz="1600" i="1" dirty="0"/>
          </a:p>
          <a:p>
            <a:pPr marL="0" lvl="0" indent="0" algn="ctr" rtl="0">
              <a:lnSpc>
                <a:spcPct val="90000"/>
              </a:lnSpc>
              <a:spcBef>
                <a:spcPts val="1000"/>
              </a:spcBef>
              <a:spcAft>
                <a:spcPts val="0"/>
              </a:spcAft>
              <a:buSzPts val="1280"/>
              <a:buNone/>
            </a:pPr>
            <a:endParaRPr lang="es-AR" sz="2600" b="1" i="1" u="sng" dirty="0">
              <a:solidFill>
                <a:schemeClr val="tx1"/>
              </a:solidFill>
            </a:endParaRPr>
          </a:p>
        </p:txBody>
      </p:sp>
      <p:sp>
        <p:nvSpPr>
          <p:cNvPr id="2" name="Elipse 1">
            <a:extLst>
              <a:ext uri="{FF2B5EF4-FFF2-40B4-BE49-F238E27FC236}">
                <a16:creationId xmlns:a16="http://schemas.microsoft.com/office/drawing/2014/main" id="{FE0408AF-B2D7-B9C9-075A-920B9909E255}"/>
              </a:ext>
            </a:extLst>
          </p:cNvPr>
          <p:cNvSpPr/>
          <p:nvPr/>
        </p:nvSpPr>
        <p:spPr>
          <a:xfrm>
            <a:off x="885217" y="2110902"/>
            <a:ext cx="4649821" cy="4766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800" b="1" dirty="0">
                <a:solidFill>
                  <a:schemeClr val="tx1"/>
                </a:solidFill>
              </a:rPr>
              <a:t>INSPECCIONAR</a:t>
            </a:r>
            <a:r>
              <a:rPr lang="es-AR" dirty="0"/>
              <a:t> </a:t>
            </a:r>
          </a:p>
        </p:txBody>
      </p:sp>
      <p:cxnSp>
        <p:nvCxnSpPr>
          <p:cNvPr id="4" name="Conector recto de flecha 3">
            <a:extLst>
              <a:ext uri="{FF2B5EF4-FFF2-40B4-BE49-F238E27FC236}">
                <a16:creationId xmlns:a16="http://schemas.microsoft.com/office/drawing/2014/main" id="{645EFE4F-064B-EB85-F224-D589D873583C}"/>
              </a:ext>
            </a:extLst>
          </p:cNvPr>
          <p:cNvCxnSpPr/>
          <p:nvPr/>
        </p:nvCxnSpPr>
        <p:spPr>
          <a:xfrm flipV="1">
            <a:off x="5651770" y="2003898"/>
            <a:ext cx="622570" cy="235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2FB678A5-4DCB-E967-CDC7-BC86DA9A8E32}"/>
              </a:ext>
            </a:extLst>
          </p:cNvPr>
          <p:cNvCxnSpPr/>
          <p:nvPr/>
        </p:nvCxnSpPr>
        <p:spPr>
          <a:xfrm>
            <a:off x="5658255" y="2461097"/>
            <a:ext cx="7587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EE9F1FA5-1281-1478-562B-C560D95A2B25}"/>
              </a:ext>
            </a:extLst>
          </p:cNvPr>
          <p:cNvCxnSpPr/>
          <p:nvPr/>
        </p:nvCxnSpPr>
        <p:spPr>
          <a:xfrm>
            <a:off x="4975667" y="2710148"/>
            <a:ext cx="826851" cy="2237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Flecha: hacia abajo 8">
            <a:extLst>
              <a:ext uri="{FF2B5EF4-FFF2-40B4-BE49-F238E27FC236}">
                <a16:creationId xmlns:a16="http://schemas.microsoft.com/office/drawing/2014/main" id="{CF42E7A7-6545-BB56-8CF4-21C459C95BB0}"/>
              </a:ext>
            </a:extLst>
          </p:cNvPr>
          <p:cNvSpPr/>
          <p:nvPr/>
        </p:nvSpPr>
        <p:spPr>
          <a:xfrm>
            <a:off x="5092530" y="3184327"/>
            <a:ext cx="622570" cy="4280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3CADAC24-B399-3396-C2D6-E9CFF6A6F041}"/>
              </a:ext>
            </a:extLst>
          </p:cNvPr>
          <p:cNvSpPr/>
          <p:nvPr/>
        </p:nvSpPr>
        <p:spPr>
          <a:xfrm>
            <a:off x="3035030" y="3949994"/>
            <a:ext cx="5175115" cy="9916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QUE PERMITAN REGISTRAR O COMPROBAR NEGOCIOS U OPERACIONES </a:t>
            </a:r>
          </a:p>
        </p:txBody>
      </p:sp>
      <p:sp>
        <p:nvSpPr>
          <p:cNvPr id="11" name="Elipse 10">
            <a:extLst>
              <a:ext uri="{FF2B5EF4-FFF2-40B4-BE49-F238E27FC236}">
                <a16:creationId xmlns:a16="http://schemas.microsoft.com/office/drawing/2014/main" id="{2E8E4E56-3059-0886-1061-5F49D951CDAF}"/>
              </a:ext>
            </a:extLst>
          </p:cNvPr>
          <p:cNvSpPr/>
          <p:nvPr/>
        </p:nvSpPr>
        <p:spPr>
          <a:xfrm>
            <a:off x="3035030" y="5536167"/>
            <a:ext cx="5301574" cy="8232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QUE SE VINCULEN CON DATOS QUE CONTENGAN LAS DDJJ</a:t>
            </a:r>
          </a:p>
        </p:txBody>
      </p:sp>
      <p:sp>
        <p:nvSpPr>
          <p:cNvPr id="13" name="Flecha: hacia abajo 12">
            <a:extLst>
              <a:ext uri="{FF2B5EF4-FFF2-40B4-BE49-F238E27FC236}">
                <a16:creationId xmlns:a16="http://schemas.microsoft.com/office/drawing/2014/main" id="{6CA49DD7-BFE6-20CD-DA05-657B233453DD}"/>
              </a:ext>
            </a:extLst>
          </p:cNvPr>
          <p:cNvSpPr/>
          <p:nvPr/>
        </p:nvSpPr>
        <p:spPr>
          <a:xfrm>
            <a:off x="5092530" y="5106951"/>
            <a:ext cx="622570" cy="3729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13"/>
          <p:cNvSpPr txBox="1">
            <a:spLocks noGrp="1"/>
          </p:cNvSpPr>
          <p:nvPr>
            <p:ph type="title"/>
          </p:nvPr>
        </p:nvSpPr>
        <p:spPr>
          <a:xfrm>
            <a:off x="677332" y="498585"/>
            <a:ext cx="8797971" cy="742122"/>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240"/>
              <a:buFont typeface="Trebuchet MS"/>
              <a:buNone/>
            </a:pPr>
            <a:r>
              <a:rPr lang="es-AR" sz="3240"/>
              <a:t>Relevamiento e inspección de documentación.</a:t>
            </a:r>
            <a:endParaRPr/>
          </a:p>
        </p:txBody>
      </p:sp>
      <p:sp>
        <p:nvSpPr>
          <p:cNvPr id="276" name="Google Shape;276;p13"/>
          <p:cNvSpPr txBox="1">
            <a:spLocks noGrp="1"/>
          </p:cNvSpPr>
          <p:nvPr>
            <p:ph type="body" idx="1"/>
          </p:nvPr>
        </p:nvSpPr>
        <p:spPr>
          <a:xfrm>
            <a:off x="258630" y="1497496"/>
            <a:ext cx="9434075" cy="4861919"/>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1000"/>
              </a:spcBef>
              <a:spcAft>
                <a:spcPts val="0"/>
              </a:spcAft>
              <a:buSzPts val="1280"/>
              <a:buNone/>
            </a:pPr>
            <a:endParaRPr lang="es-AR" sz="1600" i="1" dirty="0"/>
          </a:p>
          <a:p>
            <a:pPr marL="0" lvl="0" indent="0" algn="ctr" rtl="0">
              <a:lnSpc>
                <a:spcPct val="90000"/>
              </a:lnSpc>
              <a:spcBef>
                <a:spcPts val="1000"/>
              </a:spcBef>
              <a:spcAft>
                <a:spcPts val="0"/>
              </a:spcAft>
              <a:buSzPts val="1280"/>
              <a:buNone/>
            </a:pPr>
            <a:r>
              <a:rPr lang="es-AR" sz="1600" i="1" dirty="0"/>
              <a:t>Cuando se responda verbalmente a los requerimientos previstos en el inciso a) o cuando se examinen libros, papeles, etcétera, </a:t>
            </a:r>
            <a:r>
              <a:rPr lang="es-AR" sz="2600" b="1" i="1" dirty="0">
                <a:solidFill>
                  <a:schemeClr val="tx1"/>
                </a:solidFill>
              </a:rPr>
              <a:t>se dejará constancia en </a:t>
            </a:r>
            <a:r>
              <a:rPr lang="es-AR" sz="2600" b="1" i="1" u="sng" dirty="0">
                <a:solidFill>
                  <a:schemeClr val="tx1"/>
                </a:solidFill>
              </a:rPr>
              <a:t>actas</a:t>
            </a:r>
            <a:r>
              <a:rPr lang="es-AR" sz="2600" b="1" i="1" dirty="0">
                <a:solidFill>
                  <a:schemeClr val="tx1"/>
                </a:solidFill>
              </a:rPr>
              <a:t> de la existencia e individualización de los elementos exhibidos, así como de las manifestaciones verbales de los fiscalizados. </a:t>
            </a:r>
          </a:p>
          <a:p>
            <a:pPr marL="0" lvl="0" indent="0" algn="ctr" rtl="0">
              <a:lnSpc>
                <a:spcPct val="90000"/>
              </a:lnSpc>
              <a:spcBef>
                <a:spcPts val="1000"/>
              </a:spcBef>
              <a:spcAft>
                <a:spcPts val="0"/>
              </a:spcAft>
              <a:buSzPts val="1280"/>
              <a:buNone/>
            </a:pPr>
            <a:endParaRPr lang="es-AR" sz="2600" b="1" i="1" u="sng" dirty="0">
              <a:solidFill>
                <a:schemeClr val="tx1"/>
              </a:solidFill>
            </a:endParaRPr>
          </a:p>
          <a:p>
            <a:pPr marL="0" lvl="0" indent="0" algn="ctr" rtl="0">
              <a:lnSpc>
                <a:spcPct val="90000"/>
              </a:lnSpc>
              <a:spcBef>
                <a:spcPts val="1000"/>
              </a:spcBef>
              <a:spcAft>
                <a:spcPts val="0"/>
              </a:spcAft>
              <a:buSzPts val="1280"/>
              <a:buNone/>
            </a:pPr>
            <a:r>
              <a:rPr lang="es-AR" sz="2600" b="1" i="1" u="sng" dirty="0">
                <a:solidFill>
                  <a:schemeClr val="tx1"/>
                </a:solidFill>
              </a:rPr>
              <a:t>Dichas actas, </a:t>
            </a:r>
            <a:r>
              <a:rPr lang="es-AR" sz="2600" b="1" i="1" dirty="0">
                <a:solidFill>
                  <a:schemeClr val="tx1"/>
                </a:solidFill>
              </a:rPr>
              <a:t>que extenderán los funcionarios y empleados de la AFIP</a:t>
            </a:r>
            <a:r>
              <a:rPr lang="es-AR" sz="2600" b="1" i="1" u="sng" dirty="0">
                <a:solidFill>
                  <a:schemeClr val="tx1"/>
                </a:solidFill>
              </a:rPr>
              <a:t>, sean o no firmadas por el interesado, </a:t>
            </a:r>
            <a:r>
              <a:rPr lang="es-AR" sz="3200" b="1" i="1" u="sng" dirty="0">
                <a:solidFill>
                  <a:schemeClr val="tx1"/>
                </a:solidFill>
              </a:rPr>
              <a:t>harán plena fe mientras no se pruebe su falsedad</a:t>
            </a:r>
            <a:r>
              <a:rPr lang="es-AR" sz="3200" b="1" i="1" u="sng" dirty="0">
                <a:solidFill>
                  <a:srgbClr val="FFC000"/>
                </a:solidFill>
              </a:rPr>
              <a:t>. </a:t>
            </a:r>
            <a:br>
              <a:rPr lang="es-AR" sz="2000" i="1" u="sng" dirty="0"/>
            </a:br>
            <a:br>
              <a:rPr lang="es-AR" sz="1600" i="1" u="sng" dirty="0"/>
            </a:br>
            <a:endParaRPr sz="1400" i="1" u="sng" dirty="0"/>
          </a:p>
        </p:txBody>
      </p:sp>
    </p:spTree>
    <p:extLst>
      <p:ext uri="{BB962C8B-B14F-4D97-AF65-F5344CB8AC3E}">
        <p14:creationId xmlns:p14="http://schemas.microsoft.com/office/powerpoint/2010/main" val="3988968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4"/>
          <p:cNvSpPr txBox="1">
            <a:spLocks noGrp="1"/>
          </p:cNvSpPr>
          <p:nvPr>
            <p:ph type="title"/>
          </p:nvPr>
        </p:nvSpPr>
        <p:spPr>
          <a:xfrm>
            <a:off x="465299" y="246794"/>
            <a:ext cx="7539014" cy="742122"/>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240"/>
              <a:buFont typeface="Trebuchet MS"/>
              <a:buNone/>
            </a:pPr>
            <a:r>
              <a:rPr lang="es-AR" sz="3240" dirty="0"/>
              <a:t>Auxilio de la fuerza pública. </a:t>
            </a:r>
            <a:r>
              <a:rPr lang="es-AR" sz="1300" b="1" dirty="0"/>
              <a:t>Art. 35 inc. d)</a:t>
            </a:r>
            <a:r>
              <a:rPr lang="es-AR" sz="3240" dirty="0"/>
              <a:t>	</a:t>
            </a:r>
            <a:endParaRPr dirty="0"/>
          </a:p>
        </p:txBody>
      </p:sp>
      <p:sp>
        <p:nvSpPr>
          <p:cNvPr id="282" name="Google Shape;282;p14"/>
          <p:cNvSpPr txBox="1">
            <a:spLocks noGrp="1"/>
          </p:cNvSpPr>
          <p:nvPr>
            <p:ph type="body" idx="1"/>
          </p:nvPr>
        </p:nvSpPr>
        <p:spPr>
          <a:xfrm>
            <a:off x="258630" y="1459149"/>
            <a:ext cx="9434075" cy="4822444"/>
          </a:xfrm>
          <a:prstGeom prst="rect">
            <a:avLst/>
          </a:prstGeom>
          <a:noFill/>
          <a:ln>
            <a:noFill/>
          </a:ln>
        </p:spPr>
        <p:txBody>
          <a:bodyPr spcFirstLastPara="1" wrap="square" lIns="91425" tIns="45700" rIns="91425" bIns="45700" anchor="t" anchorCtr="0">
            <a:normAutofit lnSpcReduction="10000"/>
          </a:bodyPr>
          <a:lstStyle/>
          <a:p>
            <a:pPr marL="0" lvl="0" indent="0" algn="ctr" rtl="0">
              <a:spcBef>
                <a:spcPts val="1000"/>
              </a:spcBef>
              <a:spcAft>
                <a:spcPts val="0"/>
              </a:spcAft>
              <a:buSzPts val="1120"/>
              <a:buNone/>
            </a:pPr>
            <a:r>
              <a:rPr lang="es-AR" dirty="0"/>
              <a:t>.</a:t>
            </a:r>
            <a:endParaRPr dirty="0"/>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r>
              <a:rPr lang="es-AR" i="1" dirty="0"/>
              <a:t>CUANDO TROPEZASEN CON EL INCONVENIENTES EN EL DESEMPEÑO DE SUS FUNCIONES</a:t>
            </a:r>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r>
              <a:rPr lang="es-AR" i="1" dirty="0"/>
              <a:t>FUERA MENESTER PARA HACER COMPARECER </a:t>
            </a:r>
            <a:r>
              <a:rPr lang="es-AR" i="1"/>
              <a:t>A RESPOSANABLES </a:t>
            </a:r>
            <a:r>
              <a:rPr lang="es-AR" i="1" dirty="0"/>
              <a:t>Y TERCEROS</a:t>
            </a:r>
          </a:p>
          <a:p>
            <a:pPr marL="0" lvl="0" indent="0" algn="ctr" rtl="0">
              <a:spcBef>
                <a:spcPts val="1000"/>
              </a:spcBef>
              <a:spcAft>
                <a:spcPts val="0"/>
              </a:spcAft>
              <a:buSzPts val="1440"/>
              <a:buNone/>
            </a:pPr>
            <a:endParaRPr lang="es-AR" i="1" dirty="0"/>
          </a:p>
          <a:p>
            <a:pPr marL="0" lvl="0" indent="0" algn="ctr" rtl="0">
              <a:spcBef>
                <a:spcPts val="1000"/>
              </a:spcBef>
              <a:spcAft>
                <a:spcPts val="0"/>
              </a:spcAft>
              <a:buSzPts val="1440"/>
              <a:buNone/>
            </a:pPr>
            <a:r>
              <a:rPr lang="es-AR" i="1" dirty="0"/>
              <a:t>CUANDO FUERA NECESARIO PARA LA EJECUCION DE ORDENES DE ALLANAMIENTO</a:t>
            </a:r>
          </a:p>
          <a:p>
            <a:pPr marL="0" lvl="0" indent="0" algn="ctr" rtl="0">
              <a:spcBef>
                <a:spcPts val="1000"/>
              </a:spcBef>
              <a:spcAft>
                <a:spcPts val="0"/>
              </a:spcAft>
              <a:buSzPts val="1440"/>
              <a:buNone/>
            </a:pPr>
            <a:r>
              <a:rPr lang="es-AR" sz="1400" i="1" dirty="0"/>
              <a:t>Dicho auxilio deberá acordarse sin demora, bajo la exclusiva responsabilidad del funcionario que lo haya requerido y, en su defecto, el funcionario o empleado policial responsable de la negativa u omisión incurrirá en la pena establecida por el Código Penal</a:t>
            </a:r>
            <a:endParaRPr sz="1400" i="1" dirty="0"/>
          </a:p>
        </p:txBody>
      </p:sp>
      <p:sp>
        <p:nvSpPr>
          <p:cNvPr id="2" name="Elipse 1">
            <a:extLst>
              <a:ext uri="{FF2B5EF4-FFF2-40B4-BE49-F238E27FC236}">
                <a16:creationId xmlns:a16="http://schemas.microsoft.com/office/drawing/2014/main" id="{77ACB010-D478-5346-1B1C-09F7518B7296}"/>
              </a:ext>
            </a:extLst>
          </p:cNvPr>
          <p:cNvSpPr/>
          <p:nvPr/>
        </p:nvSpPr>
        <p:spPr>
          <a:xfrm>
            <a:off x="805767" y="1857983"/>
            <a:ext cx="7054182" cy="8852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800" b="1" i="1" dirty="0">
                <a:solidFill>
                  <a:schemeClr val="tx1"/>
                </a:solidFill>
              </a:rPr>
              <a:t>Requerir</a:t>
            </a:r>
            <a:r>
              <a:rPr lang="es-AR" sz="1800" b="1" dirty="0">
                <a:solidFill>
                  <a:schemeClr val="tx1"/>
                </a:solidFill>
              </a:rPr>
              <a:t> auxilio fuerza publica</a:t>
            </a:r>
          </a:p>
        </p:txBody>
      </p:sp>
      <p:cxnSp>
        <p:nvCxnSpPr>
          <p:cNvPr id="4" name="Conector recto de flecha 3">
            <a:extLst>
              <a:ext uri="{FF2B5EF4-FFF2-40B4-BE49-F238E27FC236}">
                <a16:creationId xmlns:a16="http://schemas.microsoft.com/office/drawing/2014/main" id="{295B4582-F1D1-E95E-F6AA-645DED703B3E}"/>
              </a:ext>
            </a:extLst>
          </p:cNvPr>
          <p:cNvCxnSpPr/>
          <p:nvPr/>
        </p:nvCxnSpPr>
        <p:spPr>
          <a:xfrm flipH="1">
            <a:off x="1710059" y="2592421"/>
            <a:ext cx="603115" cy="8073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4DF99D62-0587-547E-8C4D-1A488279C3B2}"/>
              </a:ext>
            </a:extLst>
          </p:cNvPr>
          <p:cNvCxnSpPr/>
          <p:nvPr/>
        </p:nvCxnSpPr>
        <p:spPr>
          <a:xfrm>
            <a:off x="4332858" y="2743200"/>
            <a:ext cx="0" cy="1371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B72F6077-1F20-5C53-DE64-23172366A45C}"/>
              </a:ext>
            </a:extLst>
          </p:cNvPr>
          <p:cNvCxnSpPr>
            <a:cxnSpLocks/>
          </p:cNvCxnSpPr>
          <p:nvPr/>
        </p:nvCxnSpPr>
        <p:spPr>
          <a:xfrm>
            <a:off x="6439711" y="2743200"/>
            <a:ext cx="0" cy="2013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
          <p:cNvSpPr txBox="1">
            <a:spLocks noGrp="1"/>
          </p:cNvSpPr>
          <p:nvPr>
            <p:ph type="title"/>
          </p:nvPr>
        </p:nvSpPr>
        <p:spPr>
          <a:xfrm>
            <a:off x="677334" y="271670"/>
            <a:ext cx="8596668" cy="947531"/>
          </a:xfrm>
          <a:prstGeom prst="rect">
            <a:avLst/>
          </a:prstGeom>
          <a:noFill/>
          <a:ln>
            <a:noFill/>
          </a:ln>
        </p:spPr>
        <p:txBody>
          <a:bodyPr spcFirstLastPara="1" wrap="square" lIns="91425" tIns="45700" rIns="91425" bIns="45700" anchor="t" anchorCtr="0">
            <a:normAutofit fontScale="90000"/>
          </a:bodyPr>
          <a:lstStyle/>
          <a:p>
            <a:pPr marL="0" lvl="0" indent="0" algn="just" rtl="0">
              <a:spcBef>
                <a:spcPts val="0"/>
              </a:spcBef>
              <a:spcAft>
                <a:spcPts val="0"/>
              </a:spcAft>
              <a:buClr>
                <a:schemeClr val="accent1"/>
              </a:buClr>
              <a:buSzPts val="3240"/>
              <a:buFont typeface="Trebuchet MS"/>
              <a:buNone/>
            </a:pPr>
            <a:r>
              <a:rPr lang="es-AR" sz="3240" b="1" dirty="0"/>
              <a:t>Verificación y Fiscalización – 33 y cont. LPT</a:t>
            </a:r>
            <a:endParaRPr b="1" dirty="0"/>
          </a:p>
        </p:txBody>
      </p:sp>
      <p:sp>
        <p:nvSpPr>
          <p:cNvPr id="150" name="Google Shape;150;p2"/>
          <p:cNvSpPr txBox="1">
            <a:spLocks noGrp="1"/>
          </p:cNvSpPr>
          <p:nvPr>
            <p:ph type="body" idx="1"/>
          </p:nvPr>
        </p:nvSpPr>
        <p:spPr>
          <a:xfrm>
            <a:off x="677334" y="1404731"/>
            <a:ext cx="9089518" cy="5287618"/>
          </a:xfrm>
          <a:prstGeom prst="rect">
            <a:avLst/>
          </a:prstGeom>
          <a:noFill/>
          <a:ln>
            <a:noFill/>
          </a:ln>
        </p:spPr>
        <p:txBody>
          <a:bodyPr spcFirstLastPara="1" wrap="square" lIns="91425" tIns="45700" rIns="91425" bIns="45700" anchor="t" anchorCtr="0">
            <a:normAutofit/>
          </a:bodyPr>
          <a:lstStyle/>
          <a:p>
            <a:pPr marL="0" lvl="0" indent="0" algn="just" rtl="0">
              <a:lnSpc>
                <a:spcPct val="80000"/>
              </a:lnSpc>
              <a:spcBef>
                <a:spcPts val="0"/>
              </a:spcBef>
              <a:spcAft>
                <a:spcPts val="0"/>
              </a:spcAft>
              <a:buSzPts val="1224"/>
              <a:buNone/>
            </a:pPr>
            <a:endParaRPr lang="es-AR" sz="1530" i="1" dirty="0">
              <a:solidFill>
                <a:schemeClr val="tx1"/>
              </a:solidFill>
            </a:endParaRPr>
          </a:p>
          <a:p>
            <a:pPr marL="0" lvl="0" indent="0" algn="just" rtl="0">
              <a:lnSpc>
                <a:spcPct val="80000"/>
              </a:lnSpc>
              <a:spcBef>
                <a:spcPts val="0"/>
              </a:spcBef>
              <a:spcAft>
                <a:spcPts val="0"/>
              </a:spcAft>
              <a:buSzPts val="1224"/>
              <a:buNone/>
            </a:pPr>
            <a:endParaRPr lang="es-AR" sz="1530" i="1" dirty="0"/>
          </a:p>
          <a:p>
            <a:pPr marL="0" lvl="0" indent="0" algn="just" rtl="0">
              <a:lnSpc>
                <a:spcPct val="80000"/>
              </a:lnSpc>
              <a:spcBef>
                <a:spcPts val="0"/>
              </a:spcBef>
              <a:spcAft>
                <a:spcPts val="0"/>
              </a:spcAft>
              <a:buSzPts val="1224"/>
              <a:buNone/>
            </a:pPr>
            <a:endParaRPr lang="es-AR" sz="1530" i="1" dirty="0"/>
          </a:p>
          <a:p>
            <a:pPr marL="0" lvl="0" indent="0" algn="just" rtl="0">
              <a:lnSpc>
                <a:spcPct val="80000"/>
              </a:lnSpc>
              <a:spcBef>
                <a:spcPts val="0"/>
              </a:spcBef>
              <a:spcAft>
                <a:spcPts val="0"/>
              </a:spcAft>
              <a:buSzPts val="1224"/>
              <a:buNone/>
            </a:pPr>
            <a:endParaRPr lang="es-AR" sz="1530" i="1" dirty="0"/>
          </a:p>
          <a:p>
            <a:pPr marL="0" lvl="0" indent="0" algn="just" rtl="0">
              <a:lnSpc>
                <a:spcPct val="80000"/>
              </a:lnSpc>
              <a:spcBef>
                <a:spcPts val="0"/>
              </a:spcBef>
              <a:spcAft>
                <a:spcPts val="0"/>
              </a:spcAft>
              <a:buSzPts val="1224"/>
              <a:buNone/>
            </a:pPr>
            <a:endParaRPr sz="1530" i="1" dirty="0"/>
          </a:p>
        </p:txBody>
      </p:sp>
      <p:sp>
        <p:nvSpPr>
          <p:cNvPr id="2" name="Elipse 1">
            <a:extLst>
              <a:ext uri="{FF2B5EF4-FFF2-40B4-BE49-F238E27FC236}">
                <a16:creationId xmlns:a16="http://schemas.microsoft.com/office/drawing/2014/main" id="{A5CE4130-6588-45C9-F1B5-E5C8498B4682}"/>
              </a:ext>
            </a:extLst>
          </p:cNvPr>
          <p:cNvSpPr/>
          <p:nvPr/>
        </p:nvSpPr>
        <p:spPr>
          <a:xfrm>
            <a:off x="677334" y="2959044"/>
            <a:ext cx="3505560" cy="10098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800" b="1" dirty="0">
                <a:solidFill>
                  <a:schemeClr val="tx1"/>
                </a:solidFill>
              </a:rPr>
              <a:t>AFIP PODRA EXIGIR </a:t>
            </a:r>
          </a:p>
        </p:txBody>
      </p:sp>
      <p:cxnSp>
        <p:nvCxnSpPr>
          <p:cNvPr id="4" name="Conector recto de flecha 3">
            <a:extLst>
              <a:ext uri="{FF2B5EF4-FFF2-40B4-BE49-F238E27FC236}">
                <a16:creationId xmlns:a16="http://schemas.microsoft.com/office/drawing/2014/main" id="{359663DA-DAA2-1770-3971-E9AC6704F196}"/>
              </a:ext>
            </a:extLst>
          </p:cNvPr>
          <p:cNvCxnSpPr/>
          <p:nvPr/>
        </p:nvCxnSpPr>
        <p:spPr>
          <a:xfrm flipV="1">
            <a:off x="3949430" y="2519464"/>
            <a:ext cx="1138136" cy="6225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Rectángulo 4">
            <a:extLst>
              <a:ext uri="{FF2B5EF4-FFF2-40B4-BE49-F238E27FC236}">
                <a16:creationId xmlns:a16="http://schemas.microsoft.com/office/drawing/2014/main" id="{7D3F8DF9-6A65-C9A0-CFBC-71346FA5F1C3}"/>
              </a:ext>
            </a:extLst>
          </p:cNvPr>
          <p:cNvSpPr/>
          <p:nvPr/>
        </p:nvSpPr>
        <p:spPr>
          <a:xfrm>
            <a:off x="5437762" y="2149813"/>
            <a:ext cx="3696510" cy="622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800" dirty="0">
                <a:solidFill>
                  <a:schemeClr val="tx1"/>
                </a:solidFill>
              </a:rPr>
              <a:t>Se lleven libros </a:t>
            </a:r>
          </a:p>
        </p:txBody>
      </p:sp>
      <p:cxnSp>
        <p:nvCxnSpPr>
          <p:cNvPr id="7" name="Conector recto de flecha 6">
            <a:extLst>
              <a:ext uri="{FF2B5EF4-FFF2-40B4-BE49-F238E27FC236}">
                <a16:creationId xmlns:a16="http://schemas.microsoft.com/office/drawing/2014/main" id="{D2E4809C-FCC6-6ACC-8D82-345C9BEE8DE4}"/>
              </a:ext>
            </a:extLst>
          </p:cNvPr>
          <p:cNvCxnSpPr/>
          <p:nvPr/>
        </p:nvCxnSpPr>
        <p:spPr>
          <a:xfrm>
            <a:off x="3813243" y="3842426"/>
            <a:ext cx="1400783" cy="535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7860BCFE-4EF4-243F-71D4-97D0F9758984}"/>
              </a:ext>
            </a:extLst>
          </p:cNvPr>
          <p:cNvSpPr/>
          <p:nvPr/>
        </p:nvSpPr>
        <p:spPr>
          <a:xfrm>
            <a:off x="5418307" y="4124528"/>
            <a:ext cx="3855695" cy="7684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800" dirty="0">
                <a:solidFill>
                  <a:schemeClr val="tx1"/>
                </a:solidFill>
              </a:rPr>
              <a:t>Se otorguen comprobantes </a:t>
            </a:r>
          </a:p>
        </p:txBody>
      </p:sp>
      <p:cxnSp>
        <p:nvCxnSpPr>
          <p:cNvPr id="10" name="Conector recto 9">
            <a:extLst>
              <a:ext uri="{FF2B5EF4-FFF2-40B4-BE49-F238E27FC236}">
                <a16:creationId xmlns:a16="http://schemas.microsoft.com/office/drawing/2014/main" id="{CAB07837-F352-486E-5E98-29BB8390030E}"/>
              </a:ext>
            </a:extLst>
          </p:cNvPr>
          <p:cNvCxnSpPr/>
          <p:nvPr/>
        </p:nvCxnSpPr>
        <p:spPr>
          <a:xfrm>
            <a:off x="2655651" y="4377447"/>
            <a:ext cx="2227634" cy="1478604"/>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ángulo 10">
            <a:extLst>
              <a:ext uri="{FF2B5EF4-FFF2-40B4-BE49-F238E27FC236}">
                <a16:creationId xmlns:a16="http://schemas.microsoft.com/office/drawing/2014/main" id="{D8B437BA-B169-27D2-43F2-3B0DB7223E0F}"/>
              </a:ext>
            </a:extLst>
          </p:cNvPr>
          <p:cNvSpPr/>
          <p:nvPr/>
        </p:nvSpPr>
        <p:spPr>
          <a:xfrm>
            <a:off x="5437762" y="5622588"/>
            <a:ext cx="3855695" cy="690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800" dirty="0">
                <a:solidFill>
                  <a:schemeClr val="tx1"/>
                </a:solidFill>
              </a:rPr>
              <a:t>Se conserven sus duplicados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4"/>
          <p:cNvSpPr txBox="1">
            <a:spLocks noGrp="1"/>
          </p:cNvSpPr>
          <p:nvPr>
            <p:ph type="title"/>
          </p:nvPr>
        </p:nvSpPr>
        <p:spPr>
          <a:xfrm>
            <a:off x="465299" y="246794"/>
            <a:ext cx="7539014" cy="742122"/>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240"/>
              <a:buFont typeface="Trebuchet MS"/>
              <a:buNone/>
            </a:pPr>
            <a:r>
              <a:rPr lang="es-AR" sz="3240" dirty="0"/>
              <a:t>Orden de allanamiento. </a:t>
            </a:r>
            <a:r>
              <a:rPr lang="es-AR" sz="1200" b="1" dirty="0"/>
              <a:t>Art. 35 inc. e)</a:t>
            </a:r>
            <a:endParaRPr sz="1200" b="1" dirty="0"/>
          </a:p>
        </p:txBody>
      </p:sp>
      <p:sp>
        <p:nvSpPr>
          <p:cNvPr id="282" name="Google Shape;282;p14"/>
          <p:cNvSpPr txBox="1">
            <a:spLocks noGrp="1"/>
          </p:cNvSpPr>
          <p:nvPr>
            <p:ph type="body" idx="1"/>
          </p:nvPr>
        </p:nvSpPr>
        <p:spPr>
          <a:xfrm>
            <a:off x="258630" y="1497496"/>
            <a:ext cx="9434075" cy="4861919"/>
          </a:xfrm>
          <a:prstGeom prst="rect">
            <a:avLst/>
          </a:prstGeom>
          <a:noFill/>
          <a:ln>
            <a:noFill/>
          </a:ln>
        </p:spPr>
        <p:txBody>
          <a:bodyPr spcFirstLastPara="1" wrap="square" lIns="91425" tIns="45700" rIns="91425" bIns="45700" anchor="t" anchorCtr="0">
            <a:normAutofit/>
          </a:bodyPr>
          <a:lstStyle/>
          <a:p>
            <a:pPr marL="342900" lvl="0" indent="-342900" algn="ctr" rtl="0">
              <a:spcBef>
                <a:spcPts val="1000"/>
              </a:spcBef>
              <a:spcAft>
                <a:spcPts val="0"/>
              </a:spcAft>
              <a:buClr>
                <a:schemeClr val="dk1"/>
              </a:buClr>
              <a:buSzPts val="1890"/>
              <a:buFont typeface="Noto Sans Symbols"/>
              <a:buChar char="❖"/>
            </a:pPr>
            <a:r>
              <a:rPr lang="es-AR" i="1" dirty="0">
                <a:solidFill>
                  <a:schemeClr val="dk1"/>
                </a:solidFill>
              </a:rPr>
              <a:t> </a:t>
            </a:r>
            <a:endParaRPr dirty="0"/>
          </a:p>
          <a:p>
            <a:pPr marL="0" lvl="0" indent="0" algn="ctr" rtl="0">
              <a:spcBef>
                <a:spcPts val="1000"/>
              </a:spcBef>
              <a:spcAft>
                <a:spcPts val="0"/>
              </a:spcAft>
              <a:buSzPts val="1440"/>
              <a:buNone/>
            </a:pPr>
            <a:r>
              <a:rPr lang="es-AR" dirty="0"/>
              <a:t>Recabar por medio del Administrador Federal y demás funcionarios autorizados por la AFIP, </a:t>
            </a:r>
            <a:r>
              <a:rPr lang="es-AR" sz="2000" b="1" dirty="0"/>
              <a:t>orden de allanamiento al juez </a:t>
            </a:r>
            <a:r>
              <a:rPr lang="es-AR" sz="2000" b="1" i="1" dirty="0"/>
              <a:t>nacional </a:t>
            </a:r>
            <a:r>
              <a:rPr lang="es-AR" sz="2000" b="1" u="sng" dirty="0"/>
              <a:t>[federal]</a:t>
            </a:r>
            <a:r>
              <a:rPr lang="es-AR" sz="2000" b="1" dirty="0"/>
              <a:t> que corresponda</a:t>
            </a:r>
            <a:r>
              <a:rPr lang="es-AR" dirty="0"/>
              <a:t>, debiendo especificarse en la solicitud el </a:t>
            </a:r>
            <a:r>
              <a:rPr lang="es-AR" sz="2000" b="1" dirty="0"/>
              <a:t>lugar y oportunidad en que habrá de practicarse</a:t>
            </a:r>
            <a:r>
              <a:rPr lang="es-AR" dirty="0"/>
              <a:t>. </a:t>
            </a:r>
          </a:p>
          <a:p>
            <a:pPr marL="0" lvl="0" indent="0" algn="ctr" rtl="0">
              <a:spcBef>
                <a:spcPts val="1000"/>
              </a:spcBef>
              <a:spcAft>
                <a:spcPts val="0"/>
              </a:spcAft>
              <a:buSzPts val="1440"/>
              <a:buNone/>
            </a:pPr>
            <a:endParaRPr lang="es-AR" dirty="0"/>
          </a:p>
          <a:p>
            <a:pPr marL="0" lvl="0" indent="0" algn="ctr" rtl="0">
              <a:spcBef>
                <a:spcPts val="1000"/>
              </a:spcBef>
              <a:spcAft>
                <a:spcPts val="0"/>
              </a:spcAft>
              <a:buSzPts val="1440"/>
              <a:buNone/>
            </a:pPr>
            <a:r>
              <a:rPr lang="es-AR" dirty="0"/>
              <a:t>Deberán ser despachadas por el juez, dentro de las veinticuatro (24) horas, habilitando días y horas, si fuera solicitado. </a:t>
            </a:r>
          </a:p>
          <a:p>
            <a:pPr marL="0" lvl="0" indent="0" algn="ctr" rtl="0">
              <a:spcBef>
                <a:spcPts val="1000"/>
              </a:spcBef>
              <a:spcAft>
                <a:spcPts val="0"/>
              </a:spcAft>
              <a:buSzPts val="1440"/>
              <a:buNone/>
            </a:pPr>
            <a:endParaRPr lang="es-AR" dirty="0"/>
          </a:p>
          <a:p>
            <a:pPr marL="0" lvl="0" indent="0" algn="ctr" rtl="0">
              <a:spcBef>
                <a:spcPts val="1000"/>
              </a:spcBef>
              <a:spcAft>
                <a:spcPts val="0"/>
              </a:spcAft>
              <a:buSzPts val="1440"/>
              <a:buNone/>
            </a:pPr>
            <a:r>
              <a:rPr lang="es-AR" dirty="0"/>
              <a:t>En la ejecución de las mismas serán de aplicación los artículos 224, siguientes y concordantes del Código Procesal Penal de la Nación.</a:t>
            </a:r>
            <a:endParaRPr dirty="0"/>
          </a:p>
          <a:p>
            <a:pPr marL="0" lvl="0" indent="0" algn="ctr" rtl="0">
              <a:spcBef>
                <a:spcPts val="1000"/>
              </a:spcBef>
              <a:spcAft>
                <a:spcPts val="0"/>
              </a:spcAft>
              <a:buSzPts val="1440"/>
              <a:buNone/>
            </a:pPr>
            <a:endParaRPr i="1" dirty="0"/>
          </a:p>
        </p:txBody>
      </p:sp>
    </p:spTree>
    <p:extLst>
      <p:ext uri="{BB962C8B-B14F-4D97-AF65-F5344CB8AC3E}">
        <p14:creationId xmlns:p14="http://schemas.microsoft.com/office/powerpoint/2010/main" val="4173617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15"/>
          <p:cNvSpPr txBox="1">
            <a:spLocks noGrp="1"/>
          </p:cNvSpPr>
          <p:nvPr>
            <p:ph type="title"/>
          </p:nvPr>
        </p:nvSpPr>
        <p:spPr>
          <a:xfrm>
            <a:off x="465299" y="246794"/>
            <a:ext cx="7539014" cy="742122"/>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600"/>
              <a:buFont typeface="Trebuchet MS"/>
              <a:buNone/>
            </a:pPr>
            <a:r>
              <a:rPr lang="es-AR" dirty="0"/>
              <a:t>Clausura preventiva.	</a:t>
            </a:r>
            <a:r>
              <a:rPr lang="es-AR" sz="1200" b="1" dirty="0"/>
              <a:t>Art. 35 </a:t>
            </a:r>
            <a:r>
              <a:rPr lang="es-AR" sz="1200" b="1" dirty="0" err="1"/>
              <a:t>inc</a:t>
            </a:r>
            <a:r>
              <a:rPr lang="es-AR" sz="1200" b="1" dirty="0"/>
              <a:t> f)</a:t>
            </a:r>
            <a:endParaRPr sz="1200" b="1" dirty="0"/>
          </a:p>
        </p:txBody>
      </p:sp>
      <p:sp>
        <p:nvSpPr>
          <p:cNvPr id="288" name="Google Shape;288;p15"/>
          <p:cNvSpPr txBox="1">
            <a:spLocks noGrp="1"/>
          </p:cNvSpPr>
          <p:nvPr>
            <p:ph type="body" idx="1"/>
          </p:nvPr>
        </p:nvSpPr>
        <p:spPr>
          <a:xfrm>
            <a:off x="298388" y="998040"/>
            <a:ext cx="6446970" cy="5720812"/>
          </a:xfrm>
          <a:prstGeom prst="rect">
            <a:avLst/>
          </a:prstGeom>
          <a:noFill/>
          <a:ln>
            <a:noFill/>
          </a:ln>
        </p:spPr>
        <p:txBody>
          <a:bodyPr spcFirstLastPara="1" wrap="square" lIns="91425" tIns="45700" rIns="91425" bIns="45700" anchor="t" anchorCtr="0">
            <a:normAutofit lnSpcReduction="10000"/>
          </a:bodyPr>
          <a:lstStyle/>
          <a:p>
            <a:pPr marL="0" lvl="0" indent="0" algn="ctr" rtl="0">
              <a:spcBef>
                <a:spcPts val="0"/>
              </a:spcBef>
              <a:spcAft>
                <a:spcPts val="0"/>
              </a:spcAft>
              <a:buSzPts val="1440"/>
              <a:buNone/>
            </a:pPr>
            <a:r>
              <a:rPr lang="es-AR" b="1" i="1" dirty="0"/>
              <a:t>Clausurar preventivamente un establecimiento</a:t>
            </a:r>
            <a:r>
              <a:rPr lang="es-AR" i="1" dirty="0"/>
              <a:t>, </a:t>
            </a:r>
            <a:r>
              <a:rPr lang="es-AR" i="1" dirty="0">
                <a:solidFill>
                  <a:schemeClr val="tx1"/>
                </a:solidFill>
              </a:rPr>
              <a:t>cuando el funcionario autorizado por la AFIP</a:t>
            </a:r>
            <a:r>
              <a:rPr lang="es-AR" b="1" i="1" u="sng" dirty="0">
                <a:solidFill>
                  <a:schemeClr val="tx1"/>
                </a:solidFill>
              </a:rPr>
              <a:t>, constatare que se han configurado dos (2) o más de los hechos u omisiones previstos en el artículo 40 de esta ley</a:t>
            </a:r>
            <a:r>
              <a:rPr lang="es-AR" i="1" dirty="0">
                <a:solidFill>
                  <a:schemeClr val="tx1"/>
                </a:solidFill>
              </a:rPr>
              <a:t> </a:t>
            </a:r>
            <a:r>
              <a:rPr lang="es-AR" b="1" i="1" u="sng" dirty="0">
                <a:solidFill>
                  <a:schemeClr val="tx1"/>
                </a:solidFill>
              </a:rPr>
              <a:t>y concurrentemente</a:t>
            </a:r>
            <a:r>
              <a:rPr lang="es-AR" b="1" i="1" dirty="0">
                <a:solidFill>
                  <a:schemeClr val="tx1"/>
                </a:solidFill>
              </a:rPr>
              <a:t> </a:t>
            </a:r>
            <a:r>
              <a:rPr lang="es-AR" b="1" dirty="0">
                <a:solidFill>
                  <a:schemeClr val="tx1"/>
                </a:solidFill>
              </a:rPr>
              <a:t>exista un grave perjuicio </a:t>
            </a:r>
            <a:r>
              <a:rPr lang="es-AR" b="1" u="sng" dirty="0">
                <a:solidFill>
                  <a:schemeClr val="tx1"/>
                </a:solidFill>
              </a:rPr>
              <a:t>o</a:t>
            </a:r>
            <a:r>
              <a:rPr lang="es-AR" b="1" dirty="0">
                <a:solidFill>
                  <a:schemeClr val="tx1"/>
                </a:solidFill>
              </a:rPr>
              <a:t> el responsable registre antecedentes por haber cometido la misma infracción en un período no superior a dos (2) años desde que se detectó la anterior</a:t>
            </a:r>
            <a:r>
              <a:rPr lang="es-AR" i="1" dirty="0"/>
              <a:t>, siempre que se cuente con resolución condenatoria y aun cuando esta última no haya quedado firme. </a:t>
            </a:r>
            <a:endParaRPr dirty="0"/>
          </a:p>
          <a:p>
            <a:pPr marL="0" lvl="0" indent="0" algn="just" rtl="0">
              <a:spcBef>
                <a:spcPts val="1000"/>
              </a:spcBef>
              <a:spcAft>
                <a:spcPts val="0"/>
              </a:spcAft>
              <a:buSzPts val="1440"/>
              <a:buNone/>
            </a:pPr>
            <a:endParaRPr dirty="0"/>
          </a:p>
          <a:p>
            <a:pPr marL="0" lvl="0" indent="0" algn="just" rtl="0">
              <a:spcBef>
                <a:spcPts val="1000"/>
              </a:spcBef>
              <a:spcAft>
                <a:spcPts val="0"/>
              </a:spcAft>
              <a:buSzPts val="1440"/>
              <a:buNone/>
            </a:pPr>
            <a:endParaRPr dirty="0"/>
          </a:p>
          <a:p>
            <a:pPr marL="0" lvl="0" indent="0" algn="just" rtl="0">
              <a:spcBef>
                <a:spcPts val="1000"/>
              </a:spcBef>
              <a:spcAft>
                <a:spcPts val="0"/>
              </a:spcAft>
              <a:buSzPts val="1120"/>
              <a:buNone/>
            </a:pPr>
            <a:r>
              <a:rPr lang="es-AR" sz="1400" dirty="0"/>
              <a:t>No emisión de facturas o comprobantes equivalentes.</a:t>
            </a:r>
            <a:endParaRPr dirty="0"/>
          </a:p>
          <a:p>
            <a:pPr marL="0" lvl="0" indent="0" algn="just" rtl="0">
              <a:spcBef>
                <a:spcPts val="1000"/>
              </a:spcBef>
              <a:spcAft>
                <a:spcPts val="0"/>
              </a:spcAft>
              <a:buSzPts val="1120"/>
              <a:buNone/>
            </a:pPr>
            <a:r>
              <a:rPr lang="es-AR" sz="1400" dirty="0"/>
              <a:t>Ausencia o indebida registración de la adquisición de bienes o servicios o de sus ventas.</a:t>
            </a:r>
            <a:endParaRPr dirty="0"/>
          </a:p>
          <a:p>
            <a:pPr marL="0" lvl="0" indent="0" algn="just" rtl="0">
              <a:spcBef>
                <a:spcPts val="1000"/>
              </a:spcBef>
              <a:spcAft>
                <a:spcPts val="0"/>
              </a:spcAft>
              <a:buSzPts val="1120"/>
              <a:buNone/>
            </a:pPr>
            <a:r>
              <a:rPr lang="es-AR" sz="1400" dirty="0"/>
              <a:t>Transporte de mercadería sin el debido respaldo documental.</a:t>
            </a:r>
            <a:endParaRPr dirty="0"/>
          </a:p>
          <a:p>
            <a:pPr marL="0" lvl="0" indent="0" algn="just" rtl="0">
              <a:spcBef>
                <a:spcPts val="1000"/>
              </a:spcBef>
              <a:spcAft>
                <a:spcPts val="0"/>
              </a:spcAft>
              <a:buSzPts val="1120"/>
              <a:buNone/>
            </a:pPr>
            <a:r>
              <a:rPr lang="es-AR" sz="1400" dirty="0"/>
              <a:t>No poseyeren, o no mantuvieren en condiciones de operatividad o no utilizaren los instrumentos de medición y control de la producción. </a:t>
            </a:r>
            <a:endParaRPr dirty="0"/>
          </a:p>
          <a:p>
            <a:pPr marL="0" lvl="0" indent="0" algn="just" rtl="0">
              <a:spcBef>
                <a:spcPts val="1000"/>
              </a:spcBef>
              <a:spcAft>
                <a:spcPts val="0"/>
              </a:spcAft>
              <a:buSzPts val="1120"/>
              <a:buNone/>
            </a:pPr>
            <a:r>
              <a:rPr lang="es-AR" sz="1400" dirty="0"/>
              <a:t>En el caso de un establecimiento de al menos diez empleados, tengan 50% o más del personal relevado sin registrar.</a:t>
            </a:r>
            <a:endParaRPr dirty="0"/>
          </a:p>
          <a:p>
            <a:pPr marL="0" lvl="0" indent="0" algn="just" rtl="0">
              <a:spcBef>
                <a:spcPts val="1000"/>
              </a:spcBef>
              <a:spcAft>
                <a:spcPts val="0"/>
              </a:spcAft>
              <a:buSzPts val="1440"/>
              <a:buNone/>
            </a:pPr>
            <a:endParaRPr dirty="0"/>
          </a:p>
          <a:p>
            <a:pPr marL="0" lvl="0" indent="0" algn="ctr" rtl="0">
              <a:spcBef>
                <a:spcPts val="1000"/>
              </a:spcBef>
              <a:spcAft>
                <a:spcPts val="0"/>
              </a:spcAft>
              <a:buSzPts val="1440"/>
              <a:buNone/>
            </a:pPr>
            <a:endParaRPr i="1" dirty="0"/>
          </a:p>
        </p:txBody>
      </p:sp>
      <p:cxnSp>
        <p:nvCxnSpPr>
          <p:cNvPr id="289" name="Google Shape;289;p15"/>
          <p:cNvCxnSpPr/>
          <p:nvPr/>
        </p:nvCxnSpPr>
        <p:spPr>
          <a:xfrm rot="5400000">
            <a:off x="1010875" y="2416052"/>
            <a:ext cx="2203200" cy="848100"/>
          </a:xfrm>
          <a:prstGeom prst="curvedConnector3">
            <a:avLst>
              <a:gd name="adj1" fmla="val 49999"/>
            </a:avLst>
          </a:prstGeom>
          <a:noFill/>
          <a:ln w="57150" cap="flat" cmpd="sng">
            <a:solidFill>
              <a:schemeClr val="accent1"/>
            </a:solidFill>
            <a:prstDash val="solid"/>
            <a:round/>
            <a:headEnd type="none" w="sm" len="sm"/>
            <a:tailEnd type="triangle" w="med" len="med"/>
          </a:ln>
        </p:spPr>
      </p:cxnSp>
      <p:pic>
        <p:nvPicPr>
          <p:cNvPr id="290" name="Google Shape;290;p15" descr="Imagen que contiene persona, hombre, ventana, parado&#10;&#10;Descripción generada automáticamente"/>
          <p:cNvPicPr preferRelativeResize="0"/>
          <p:nvPr/>
        </p:nvPicPr>
        <p:blipFill rotWithShape="1">
          <a:blip r:embed="rId3">
            <a:alphaModFix/>
          </a:blip>
          <a:srcRect/>
          <a:stretch/>
        </p:blipFill>
        <p:spPr>
          <a:xfrm>
            <a:off x="6907385" y="1370786"/>
            <a:ext cx="5284615" cy="3525078"/>
          </a:xfrm>
          <a:prstGeom prst="ellipse">
            <a:avLst/>
          </a:prstGeom>
          <a:noFill/>
          <a:ln w="63500" cap="rnd" cmpd="sng">
            <a:solidFill>
              <a:srgbClr val="333333"/>
            </a:solidFill>
            <a:prstDash val="solid"/>
            <a:round/>
            <a:headEnd type="none" w="sm" len="sm"/>
            <a:tailEnd type="none" w="sm" len="sm"/>
          </a:ln>
          <a:effectLst>
            <a:outerShdw blurRad="381000" dist="292100" dir="5400000" sx="-80000" sy="-18000" rotWithShape="0">
              <a:srgbClr val="000000">
                <a:alpha val="2196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16"/>
          <p:cNvSpPr txBox="1">
            <a:spLocks noGrp="1"/>
          </p:cNvSpPr>
          <p:nvPr>
            <p:ph type="body" idx="1"/>
          </p:nvPr>
        </p:nvSpPr>
        <p:spPr>
          <a:xfrm>
            <a:off x="554477" y="1047405"/>
            <a:ext cx="8626760" cy="5509037"/>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SzPts val="1440"/>
              <a:buNone/>
            </a:pPr>
            <a:r>
              <a:rPr lang="es-AR" i="1" dirty="0"/>
              <a:t>ARTICULO 75 — La clausura preventiva que disponga la </a:t>
            </a:r>
            <a:r>
              <a:rPr lang="es-AR" i="1" dirty="0" err="1"/>
              <a:t>afip</a:t>
            </a:r>
            <a:r>
              <a:rPr lang="es-AR" i="1" dirty="0"/>
              <a:t> en ejercicio de sus atribuciones </a:t>
            </a:r>
            <a:r>
              <a:rPr lang="es-AR" b="1" i="1" dirty="0"/>
              <a:t>deberá ser comunicada de inmediato al juez federal o en lo Penal Económico</a:t>
            </a:r>
            <a:r>
              <a:rPr lang="es-AR" i="1" dirty="0"/>
              <a:t>, según corresponda, para que éste, </a:t>
            </a:r>
            <a:r>
              <a:rPr lang="es-AR" sz="1900" b="1" i="1" dirty="0"/>
              <a:t>previa audiencia con el responsable resuelva:</a:t>
            </a:r>
          </a:p>
          <a:p>
            <a:pPr marL="0" lvl="0" indent="0" algn="just" rtl="0">
              <a:lnSpc>
                <a:spcPct val="90000"/>
              </a:lnSpc>
              <a:spcBef>
                <a:spcPts val="0"/>
              </a:spcBef>
              <a:spcAft>
                <a:spcPts val="0"/>
              </a:spcAft>
              <a:buSzPts val="1440"/>
              <a:buNone/>
            </a:pPr>
            <a:endParaRPr lang="es-AR" sz="1900" b="1" i="1" dirty="0"/>
          </a:p>
          <a:p>
            <a:pPr marL="342900" lvl="0" indent="-342900" algn="just" rtl="0">
              <a:lnSpc>
                <a:spcPct val="90000"/>
              </a:lnSpc>
              <a:spcBef>
                <a:spcPts val="0"/>
              </a:spcBef>
              <a:spcAft>
                <a:spcPts val="0"/>
              </a:spcAft>
              <a:buSzPts val="1440"/>
              <a:buFont typeface="Wingdings" panose="05000000000000000000" pitchFamily="2" charset="2"/>
              <a:buChar char="§"/>
            </a:pPr>
            <a:r>
              <a:rPr lang="es-AR" sz="1900" b="1" i="1" dirty="0"/>
              <a:t> dejarla sin efecto en razón de no comprobarse los extremos requeridos por el artículo 35, inciso f); o</a:t>
            </a:r>
          </a:p>
          <a:p>
            <a:pPr marL="0" lvl="0" indent="0" algn="just" rtl="0">
              <a:lnSpc>
                <a:spcPct val="90000"/>
              </a:lnSpc>
              <a:spcBef>
                <a:spcPts val="0"/>
              </a:spcBef>
              <a:spcAft>
                <a:spcPts val="0"/>
              </a:spcAft>
              <a:buSzPts val="1440"/>
              <a:buNone/>
            </a:pPr>
            <a:endParaRPr lang="es-AR" sz="1900" b="1" i="1" dirty="0"/>
          </a:p>
          <a:p>
            <a:pPr marL="342900" indent="-342900" algn="just">
              <a:lnSpc>
                <a:spcPct val="90000"/>
              </a:lnSpc>
              <a:spcBef>
                <a:spcPts val="0"/>
              </a:spcBef>
            </a:pPr>
            <a:r>
              <a:rPr lang="es-AR" sz="1900" b="1" i="1" dirty="0"/>
              <a:t> mantenerla hasta tanto el responsable regularice la situación que originó la medida preventiva.</a:t>
            </a:r>
            <a:endParaRPr dirty="0"/>
          </a:p>
          <a:p>
            <a:pPr marL="285750" indent="-285750" algn="just">
              <a:lnSpc>
                <a:spcPct val="90000"/>
              </a:lnSpc>
            </a:pPr>
            <a:r>
              <a:rPr lang="es-AR" b="1" i="1" u="sng" dirty="0"/>
              <a:t>La clausura preventiva no podrá extenderse más allá del plazo legal de TRES (3) días sin que se haya resuelto su mantenimiento por el juez interviniente.</a:t>
            </a:r>
            <a:endParaRPr dirty="0"/>
          </a:p>
          <a:p>
            <a:pPr marL="0" lvl="0" indent="0" algn="just" rtl="0">
              <a:lnSpc>
                <a:spcPct val="90000"/>
              </a:lnSpc>
              <a:spcBef>
                <a:spcPts val="1000"/>
              </a:spcBef>
              <a:spcAft>
                <a:spcPts val="0"/>
              </a:spcAft>
              <a:buSzPts val="1440"/>
              <a:buNone/>
            </a:pPr>
            <a:r>
              <a:rPr lang="es-AR" i="1" dirty="0"/>
              <a:t>(…)</a:t>
            </a:r>
            <a:endParaRPr dirty="0"/>
          </a:p>
          <a:p>
            <a:pPr marL="0" lvl="0" indent="0" algn="just" rtl="0">
              <a:lnSpc>
                <a:spcPct val="90000"/>
              </a:lnSpc>
              <a:spcBef>
                <a:spcPts val="1000"/>
              </a:spcBef>
              <a:spcAft>
                <a:spcPts val="0"/>
              </a:spcAft>
              <a:buSzPts val="1760"/>
              <a:buNone/>
            </a:pPr>
            <a:r>
              <a:rPr lang="es-AR" sz="2200" b="1" i="1" dirty="0"/>
              <a:t>El juez administrativo o judicial en su caso, dispondrá el levantamiento de la clausura preventiva inmediatamente que el responsable acredite la regularización de la situación que diera lugar a la medida.</a:t>
            </a:r>
            <a:r>
              <a:rPr lang="es-ES" b="0" i="0" dirty="0">
                <a:solidFill>
                  <a:srgbClr val="404040"/>
                </a:solidFill>
                <a:effectLst/>
                <a:latin typeface="Helvetica Neue"/>
              </a:rPr>
              <a:t> </a:t>
            </a:r>
          </a:p>
          <a:p>
            <a:pPr marL="342900" lvl="0" indent="-251459" algn="l" rtl="0">
              <a:lnSpc>
                <a:spcPct val="90000"/>
              </a:lnSpc>
              <a:spcBef>
                <a:spcPts val="1000"/>
              </a:spcBef>
              <a:spcAft>
                <a:spcPts val="0"/>
              </a:spcAft>
              <a:buSzPts val="1440"/>
              <a:buNone/>
            </a:pP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16"/>
          <p:cNvSpPr txBox="1">
            <a:spLocks noGrp="1"/>
          </p:cNvSpPr>
          <p:nvPr>
            <p:ph type="body" idx="1"/>
          </p:nvPr>
        </p:nvSpPr>
        <p:spPr>
          <a:xfrm>
            <a:off x="476656" y="813942"/>
            <a:ext cx="8626760" cy="5509037"/>
          </a:xfrm>
          <a:prstGeom prst="rect">
            <a:avLst/>
          </a:prstGeom>
          <a:noFill/>
          <a:ln>
            <a:noFill/>
          </a:ln>
        </p:spPr>
        <p:txBody>
          <a:bodyPr spcFirstLastPara="1" wrap="square" lIns="91425" tIns="45700" rIns="91425" bIns="45700" anchor="t" anchorCtr="0">
            <a:normAutofit/>
          </a:bodyPr>
          <a:lstStyle/>
          <a:p>
            <a:pPr marL="0" lvl="0" indent="0" algn="just" rtl="0">
              <a:spcBef>
                <a:spcPts val="1000"/>
              </a:spcBef>
              <a:spcAft>
                <a:spcPts val="0"/>
              </a:spcAft>
              <a:buSzPts val="1760"/>
              <a:buNone/>
            </a:pPr>
            <a:r>
              <a:rPr lang="es-ES" dirty="0"/>
              <a:t>Concluyendo: La sanción de clausura debe ser aplicada con suma prudencia, dentro del marco de las garantías constitucionales.</a:t>
            </a:r>
          </a:p>
          <a:p>
            <a:pPr marL="0" lvl="0" indent="0" algn="just" rtl="0">
              <a:spcBef>
                <a:spcPts val="1000"/>
              </a:spcBef>
              <a:spcAft>
                <a:spcPts val="0"/>
              </a:spcAft>
              <a:buSzPts val="1760"/>
              <a:buNone/>
            </a:pPr>
            <a:r>
              <a:rPr lang="es-ES" dirty="0"/>
              <a:t>Fallo: “</a:t>
            </a:r>
            <a:r>
              <a:rPr lang="es-ES" dirty="0" err="1"/>
              <a:t>Lapiduz</a:t>
            </a:r>
            <a:r>
              <a:rPr lang="es-ES" dirty="0"/>
              <a:t> Enrique c/ DGI s/ Acción de Amparo” CSJN – 28-4-1998: es una sanción de tipo penal.</a:t>
            </a:r>
          </a:p>
          <a:p>
            <a:pPr marL="342900" lvl="0" indent="-251459" algn="l" rtl="0">
              <a:lnSpc>
                <a:spcPct val="90000"/>
              </a:lnSpc>
              <a:spcBef>
                <a:spcPts val="1000"/>
              </a:spcBef>
              <a:spcAft>
                <a:spcPts val="0"/>
              </a:spcAft>
              <a:buSzPts val="1440"/>
              <a:buNone/>
            </a:pPr>
            <a:endParaRPr lang="es-AR" dirty="0"/>
          </a:p>
          <a:p>
            <a:pPr marL="342900" lvl="0" indent="-251459" algn="l" rtl="0">
              <a:lnSpc>
                <a:spcPct val="90000"/>
              </a:lnSpc>
              <a:spcBef>
                <a:spcPts val="1000"/>
              </a:spcBef>
              <a:spcAft>
                <a:spcPts val="0"/>
              </a:spcAft>
              <a:buSzPts val="1440"/>
              <a:buNone/>
            </a:pPr>
            <a:endParaRPr dirty="0"/>
          </a:p>
        </p:txBody>
      </p:sp>
    </p:spTree>
    <p:extLst>
      <p:ext uri="{BB962C8B-B14F-4D97-AF65-F5344CB8AC3E}">
        <p14:creationId xmlns:p14="http://schemas.microsoft.com/office/powerpoint/2010/main" val="2407602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17"/>
          <p:cNvSpPr txBox="1">
            <a:spLocks noGrp="1"/>
          </p:cNvSpPr>
          <p:nvPr>
            <p:ph type="title"/>
          </p:nvPr>
        </p:nvSpPr>
        <p:spPr>
          <a:xfrm>
            <a:off x="366975" y="345115"/>
            <a:ext cx="9150649" cy="854419"/>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600"/>
              <a:buFont typeface="Trebuchet MS"/>
              <a:buNone/>
            </a:pPr>
            <a:r>
              <a:rPr lang="es-AR" dirty="0"/>
              <a:t>La figura del “agente encubierto”.</a:t>
            </a:r>
            <a:r>
              <a:rPr lang="es-AR" sz="3600" b="1" dirty="0"/>
              <a:t> </a:t>
            </a:r>
            <a:r>
              <a:rPr lang="es-AR" sz="1300" b="1" dirty="0"/>
              <a:t>Art. 35 inc. g)</a:t>
            </a:r>
            <a:endParaRPr sz="1300" dirty="0"/>
          </a:p>
        </p:txBody>
      </p:sp>
      <p:sp>
        <p:nvSpPr>
          <p:cNvPr id="301" name="Google Shape;301;p17"/>
          <p:cNvSpPr txBox="1">
            <a:spLocks noGrp="1"/>
          </p:cNvSpPr>
          <p:nvPr>
            <p:ph type="body" idx="1"/>
          </p:nvPr>
        </p:nvSpPr>
        <p:spPr>
          <a:xfrm>
            <a:off x="258630" y="1497496"/>
            <a:ext cx="9434075" cy="4861919"/>
          </a:xfrm>
          <a:prstGeom prst="rect">
            <a:avLst/>
          </a:prstGeom>
          <a:noFill/>
          <a:ln>
            <a:noFill/>
          </a:ln>
        </p:spPr>
        <p:txBody>
          <a:bodyPr spcFirstLastPara="1" wrap="square" lIns="91425" tIns="45700" rIns="91425" bIns="45700" anchor="t" anchorCtr="0">
            <a:normAutofit/>
          </a:bodyPr>
          <a:lstStyle/>
          <a:p>
            <a:pPr marL="0" lvl="0" indent="0" algn="just" rtl="0">
              <a:lnSpc>
                <a:spcPct val="150000"/>
              </a:lnSpc>
              <a:spcBef>
                <a:spcPts val="0"/>
              </a:spcBef>
              <a:spcAft>
                <a:spcPts val="0"/>
              </a:spcAft>
              <a:buSzPts val="1332"/>
              <a:buNone/>
            </a:pPr>
            <a:r>
              <a:rPr lang="es-AR" sz="1665" i="1" dirty="0"/>
              <a:t>Autorizar, mediante orden de juez administrativo, a sus funcionarios a que </a:t>
            </a:r>
            <a:r>
              <a:rPr lang="es-AR" sz="1850" i="1" dirty="0"/>
              <a:t>actúen </a:t>
            </a:r>
            <a:r>
              <a:rPr lang="es-AR" sz="1665" i="1" dirty="0"/>
              <a:t>en el ejercicio de sus facultades, </a:t>
            </a:r>
            <a:r>
              <a:rPr lang="es-AR" sz="2220" b="1" i="1" dirty="0"/>
              <a:t>como compradores de bienes o locatarios de obras o servicios y constaten el cumplimiento, por parte de los vendedores o locadores, de la obligación de emitir y entregar facturas y comprobantes equivalentes con los que documenten las respectivas operaciones</a:t>
            </a:r>
            <a:r>
              <a:rPr lang="es-AR" sz="1665" i="1" dirty="0"/>
              <a:t> </a:t>
            </a:r>
          </a:p>
          <a:p>
            <a:pPr marL="0" lvl="0" indent="0" algn="just" rtl="0">
              <a:lnSpc>
                <a:spcPct val="150000"/>
              </a:lnSpc>
              <a:spcBef>
                <a:spcPts val="0"/>
              </a:spcBef>
              <a:spcAft>
                <a:spcPts val="0"/>
              </a:spcAft>
              <a:buSzPts val="1332"/>
              <a:buNone/>
            </a:pPr>
            <a:endParaRPr lang="es-AR" sz="1665" i="1" dirty="0"/>
          </a:p>
          <a:p>
            <a:pPr marL="0" lvl="0" indent="0" algn="just" rtl="0">
              <a:lnSpc>
                <a:spcPct val="150000"/>
              </a:lnSpc>
              <a:spcBef>
                <a:spcPts val="0"/>
              </a:spcBef>
              <a:spcAft>
                <a:spcPts val="0"/>
              </a:spcAft>
              <a:buSzPts val="1332"/>
              <a:buNone/>
            </a:pPr>
            <a:endParaRPr lang="es-AR" sz="1665" i="1" dirty="0"/>
          </a:p>
          <a:p>
            <a:pPr marL="0" lvl="0" indent="0" algn="just" rtl="0">
              <a:lnSpc>
                <a:spcPct val="150000"/>
              </a:lnSpc>
              <a:spcBef>
                <a:spcPts val="0"/>
              </a:spcBef>
              <a:spcAft>
                <a:spcPts val="0"/>
              </a:spcAft>
              <a:buSzPts val="1332"/>
              <a:buNone/>
            </a:pPr>
            <a:endParaRPr lang="es-AR" sz="1665" i="1" dirty="0"/>
          </a:p>
          <a:p>
            <a:pPr marL="0" lvl="0" indent="0" algn="just" rtl="0">
              <a:lnSpc>
                <a:spcPct val="150000"/>
              </a:lnSpc>
              <a:spcBef>
                <a:spcPts val="0"/>
              </a:spcBef>
              <a:spcAft>
                <a:spcPts val="0"/>
              </a:spcAft>
              <a:buSzPts val="1332"/>
              <a:buNone/>
            </a:pPr>
            <a:endParaRPr lang="es-AR" sz="1665" i="1" dirty="0"/>
          </a:p>
          <a:p>
            <a:pPr marL="0" lvl="0" indent="0" algn="ctr" rtl="0">
              <a:lnSpc>
                <a:spcPct val="90000"/>
              </a:lnSpc>
              <a:spcBef>
                <a:spcPts val="1000"/>
              </a:spcBef>
              <a:spcAft>
                <a:spcPts val="0"/>
              </a:spcAft>
              <a:buSzPts val="1332"/>
              <a:buNone/>
            </a:pPr>
            <a:endParaRPr sz="1665" i="1" dirty="0"/>
          </a:p>
        </p:txBody>
      </p:sp>
      <p:sp>
        <p:nvSpPr>
          <p:cNvPr id="2" name="Elipse 1">
            <a:extLst>
              <a:ext uri="{FF2B5EF4-FFF2-40B4-BE49-F238E27FC236}">
                <a16:creationId xmlns:a16="http://schemas.microsoft.com/office/drawing/2014/main" id="{1F8514A4-3E3F-33DA-476B-216B931A49C7}"/>
              </a:ext>
            </a:extLst>
          </p:cNvPr>
          <p:cNvSpPr/>
          <p:nvPr/>
        </p:nvSpPr>
        <p:spPr>
          <a:xfrm>
            <a:off x="622570" y="4688732"/>
            <a:ext cx="6371617" cy="7421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Orden de juez debe estar fundada en antecedentes fiscales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17"/>
          <p:cNvSpPr txBox="1">
            <a:spLocks noGrp="1"/>
          </p:cNvSpPr>
          <p:nvPr>
            <p:ph type="title"/>
          </p:nvPr>
        </p:nvSpPr>
        <p:spPr>
          <a:xfrm>
            <a:off x="465299" y="246793"/>
            <a:ext cx="8727862" cy="854419"/>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600"/>
              <a:buFont typeface="Trebuchet MS"/>
              <a:buNone/>
            </a:pPr>
            <a:r>
              <a:rPr lang="es-AR" dirty="0"/>
              <a:t>La figura del “agente encubierto”. </a:t>
            </a:r>
            <a:r>
              <a:rPr lang="es-AR" sz="1300" b="1" dirty="0"/>
              <a:t>Art. 35 inc. g)</a:t>
            </a:r>
            <a:endParaRPr sz="1300" b="1" dirty="0"/>
          </a:p>
        </p:txBody>
      </p:sp>
      <p:sp>
        <p:nvSpPr>
          <p:cNvPr id="301" name="Google Shape;301;p17"/>
          <p:cNvSpPr txBox="1">
            <a:spLocks noGrp="1"/>
          </p:cNvSpPr>
          <p:nvPr>
            <p:ph type="body" idx="1"/>
          </p:nvPr>
        </p:nvSpPr>
        <p:spPr>
          <a:xfrm>
            <a:off x="258630" y="1497496"/>
            <a:ext cx="9434075" cy="4861919"/>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1000"/>
              </a:spcBef>
              <a:spcAft>
                <a:spcPts val="0"/>
              </a:spcAft>
              <a:buSzPts val="1332"/>
              <a:buNone/>
            </a:pPr>
            <a:endParaRPr lang="es-AR" sz="1665" i="1" dirty="0"/>
          </a:p>
          <a:p>
            <a:pPr marL="0" lvl="0" indent="0" algn="just" rtl="0">
              <a:lnSpc>
                <a:spcPct val="150000"/>
              </a:lnSpc>
              <a:spcBef>
                <a:spcPts val="1000"/>
              </a:spcBef>
              <a:spcAft>
                <a:spcPts val="0"/>
              </a:spcAft>
              <a:buSzPts val="1332"/>
              <a:buNone/>
            </a:pPr>
            <a:r>
              <a:rPr lang="es-AR" sz="1665" i="1" dirty="0"/>
              <a:t>Una vez que los funcionarios habilitados se identifiquen como tales al contribuyente o responsable, de haberse consumido los bienes o servicios adquiridos, se procederá a anular la operación y, en su caso, la factura o documento emitido. De no ser posible la eliminación de dichos comprobantes, se emitirá la pertinente nota de crédito.</a:t>
            </a:r>
            <a:endParaRPr dirty="0"/>
          </a:p>
          <a:p>
            <a:pPr marL="0" lvl="0" indent="0" algn="just" rtl="0">
              <a:lnSpc>
                <a:spcPct val="90000"/>
              </a:lnSpc>
              <a:spcBef>
                <a:spcPts val="1000"/>
              </a:spcBef>
              <a:spcAft>
                <a:spcPts val="0"/>
              </a:spcAft>
              <a:buSzPts val="1332"/>
              <a:buNone/>
            </a:pPr>
            <a:endParaRPr lang="es-AR" sz="1665" i="1" dirty="0"/>
          </a:p>
          <a:p>
            <a:pPr marL="0" lvl="0" indent="0" algn="just" rtl="0">
              <a:lnSpc>
                <a:spcPct val="150000"/>
              </a:lnSpc>
              <a:spcBef>
                <a:spcPts val="1000"/>
              </a:spcBef>
              <a:spcAft>
                <a:spcPts val="0"/>
              </a:spcAft>
              <a:buSzPts val="1332"/>
              <a:buNone/>
            </a:pPr>
            <a:r>
              <a:rPr lang="es-AR" sz="1665" i="1" dirty="0"/>
              <a:t>La constatación que efectúen los funcionarios deberá revestir las formalidades previstas en el segundo párrafo del inciso c) precedente </a:t>
            </a:r>
            <a:r>
              <a:rPr lang="es-AR" sz="1665" dirty="0"/>
              <a:t>[</a:t>
            </a:r>
            <a:r>
              <a:rPr lang="es-AR" sz="1665" b="1" u="sng" dirty="0"/>
              <a:t>ACTA DE COMPROBACIÓN</a:t>
            </a:r>
            <a:r>
              <a:rPr lang="es-AR" sz="1665" dirty="0"/>
              <a:t>]</a:t>
            </a:r>
            <a:r>
              <a:rPr lang="es-AR" sz="1665" i="1" dirty="0"/>
              <a:t> y en el artículo 41 y, en su caso, servirán de base para la aplicación de las sanciones previstas en el artículo 40 y, de corresponder, lo estipulado en el inciso anterior.</a:t>
            </a:r>
            <a:endParaRPr dirty="0"/>
          </a:p>
          <a:p>
            <a:pPr marL="0" lvl="0" indent="0" algn="ctr" rtl="0">
              <a:lnSpc>
                <a:spcPct val="90000"/>
              </a:lnSpc>
              <a:spcBef>
                <a:spcPts val="1000"/>
              </a:spcBef>
              <a:spcAft>
                <a:spcPts val="0"/>
              </a:spcAft>
              <a:buSzPts val="1332"/>
              <a:buNone/>
            </a:pPr>
            <a:endParaRPr sz="1665" i="1" dirty="0"/>
          </a:p>
        </p:txBody>
      </p:sp>
    </p:spTree>
    <p:extLst>
      <p:ext uri="{BB962C8B-B14F-4D97-AF65-F5344CB8AC3E}">
        <p14:creationId xmlns:p14="http://schemas.microsoft.com/office/powerpoint/2010/main" val="39322398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18"/>
          <p:cNvSpPr txBox="1">
            <a:spLocks noGrp="1"/>
          </p:cNvSpPr>
          <p:nvPr>
            <p:ph type="title"/>
          </p:nvPr>
        </p:nvSpPr>
        <p:spPr>
          <a:xfrm>
            <a:off x="465299" y="246794"/>
            <a:ext cx="7539014" cy="742122"/>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600"/>
              <a:buFont typeface="Trebuchet MS"/>
              <a:buNone/>
            </a:pPr>
            <a:r>
              <a:rPr lang="es-AR" dirty="0"/>
              <a:t>Secreto fiscal art. 101 LP</a:t>
            </a:r>
            <a:endParaRPr dirty="0"/>
          </a:p>
        </p:txBody>
      </p:sp>
      <p:sp>
        <p:nvSpPr>
          <p:cNvPr id="307" name="Google Shape;307;p18"/>
          <p:cNvSpPr txBox="1">
            <a:spLocks noGrp="1"/>
          </p:cNvSpPr>
          <p:nvPr>
            <p:ph type="body" idx="1"/>
          </p:nvPr>
        </p:nvSpPr>
        <p:spPr>
          <a:xfrm>
            <a:off x="258630" y="1497496"/>
            <a:ext cx="9434075" cy="4861919"/>
          </a:xfrm>
          <a:prstGeom prst="rect">
            <a:avLst/>
          </a:prstGeom>
          <a:noFill/>
          <a:ln>
            <a:noFill/>
          </a:ln>
        </p:spPr>
        <p:txBody>
          <a:bodyPr spcFirstLastPara="1" wrap="square" lIns="91425" tIns="45700" rIns="91425" bIns="45700" anchor="t" anchorCtr="0">
            <a:normAutofit/>
          </a:bodyPr>
          <a:lstStyle/>
          <a:p>
            <a:pPr marL="0" lvl="0" indent="0" algn="just" rtl="0">
              <a:spcBef>
                <a:spcPts val="1000"/>
              </a:spcBef>
              <a:spcAft>
                <a:spcPts val="0"/>
              </a:spcAft>
              <a:buSzPts val="1440"/>
              <a:buNone/>
            </a:pPr>
            <a:endParaRPr lang="es-AR" i="1" dirty="0"/>
          </a:p>
          <a:p>
            <a:pPr marL="0" lvl="0" indent="0" algn="just" rtl="0">
              <a:spcBef>
                <a:spcPts val="1000"/>
              </a:spcBef>
              <a:spcAft>
                <a:spcPts val="0"/>
              </a:spcAft>
              <a:buSzPts val="1440"/>
              <a:buNone/>
            </a:pPr>
            <a:endParaRPr lang="es-AR" i="1" dirty="0"/>
          </a:p>
          <a:p>
            <a:pPr marL="0" lvl="0" indent="0" algn="just" rtl="0">
              <a:spcBef>
                <a:spcPts val="1000"/>
              </a:spcBef>
              <a:spcAft>
                <a:spcPts val="0"/>
              </a:spcAft>
              <a:buSzPts val="1440"/>
              <a:buNone/>
            </a:pPr>
            <a:endParaRPr lang="es-AR" i="1" dirty="0"/>
          </a:p>
          <a:p>
            <a:pPr marL="0" lvl="0" indent="0" algn="just" rtl="0">
              <a:spcBef>
                <a:spcPts val="1000"/>
              </a:spcBef>
              <a:spcAft>
                <a:spcPts val="0"/>
              </a:spcAft>
              <a:buSzPts val="1440"/>
              <a:buNone/>
            </a:pPr>
            <a:r>
              <a:rPr lang="es-AR" i="1" dirty="0"/>
              <a:t> </a:t>
            </a:r>
          </a:p>
          <a:p>
            <a:pPr marL="0" lvl="0" indent="0" algn="just" rtl="0">
              <a:spcBef>
                <a:spcPts val="1000"/>
              </a:spcBef>
              <a:spcAft>
                <a:spcPts val="0"/>
              </a:spcAft>
              <a:buSzPts val="1440"/>
              <a:buNone/>
            </a:pPr>
            <a:endParaRPr lang="es-AR" i="1" dirty="0"/>
          </a:p>
          <a:p>
            <a:pPr marL="0" lvl="0" indent="0" algn="just" rtl="0">
              <a:spcBef>
                <a:spcPts val="1000"/>
              </a:spcBef>
              <a:spcAft>
                <a:spcPts val="0"/>
              </a:spcAft>
              <a:buSzPts val="1440"/>
              <a:buNone/>
            </a:pPr>
            <a:endParaRPr lang="es-AR" i="1" dirty="0"/>
          </a:p>
        </p:txBody>
      </p:sp>
      <p:sp>
        <p:nvSpPr>
          <p:cNvPr id="2" name="Elipse 1">
            <a:extLst>
              <a:ext uri="{FF2B5EF4-FFF2-40B4-BE49-F238E27FC236}">
                <a16:creationId xmlns:a16="http://schemas.microsoft.com/office/drawing/2014/main" id="{34C95D4D-2AD6-4261-BB4C-3DF0E019AEFD}"/>
              </a:ext>
            </a:extLst>
          </p:cNvPr>
          <p:cNvSpPr/>
          <p:nvPr/>
        </p:nvSpPr>
        <p:spPr>
          <a:xfrm>
            <a:off x="3657600" y="5749714"/>
            <a:ext cx="3638144" cy="546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ln>
                  <a:solidFill>
                    <a:srgbClr val="FF0000"/>
                  </a:solidFill>
                </a:ln>
                <a:solidFill>
                  <a:srgbClr val="FF0000"/>
                </a:solidFill>
              </a:rPr>
              <a:t>SECRETOS </a:t>
            </a:r>
          </a:p>
        </p:txBody>
      </p:sp>
      <p:cxnSp>
        <p:nvCxnSpPr>
          <p:cNvPr id="4" name="Conector recto de flecha 3">
            <a:extLst>
              <a:ext uri="{FF2B5EF4-FFF2-40B4-BE49-F238E27FC236}">
                <a16:creationId xmlns:a16="http://schemas.microsoft.com/office/drawing/2014/main" id="{115148CD-083E-B186-6A97-6FB33F3181AE}"/>
              </a:ext>
            </a:extLst>
          </p:cNvPr>
          <p:cNvCxnSpPr/>
          <p:nvPr/>
        </p:nvCxnSpPr>
        <p:spPr>
          <a:xfrm>
            <a:off x="5077838" y="4484451"/>
            <a:ext cx="10181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Elipse 2">
            <a:extLst>
              <a:ext uri="{FF2B5EF4-FFF2-40B4-BE49-F238E27FC236}">
                <a16:creationId xmlns:a16="http://schemas.microsoft.com/office/drawing/2014/main" id="{75C24CEE-4D1C-2861-EAE9-1C86BED30C91}"/>
              </a:ext>
            </a:extLst>
          </p:cNvPr>
          <p:cNvSpPr/>
          <p:nvPr/>
        </p:nvSpPr>
        <p:spPr>
          <a:xfrm>
            <a:off x="1108953" y="1964986"/>
            <a:ext cx="2548647" cy="6445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DDJJ</a:t>
            </a:r>
            <a:r>
              <a:rPr lang="es-AR" dirty="0"/>
              <a:t> </a:t>
            </a:r>
          </a:p>
        </p:txBody>
      </p:sp>
      <p:sp>
        <p:nvSpPr>
          <p:cNvPr id="5" name="Elipse 4">
            <a:extLst>
              <a:ext uri="{FF2B5EF4-FFF2-40B4-BE49-F238E27FC236}">
                <a16:creationId xmlns:a16="http://schemas.microsoft.com/office/drawing/2014/main" id="{D93EA458-CAD7-3389-10BB-994BC20A7BB7}"/>
              </a:ext>
            </a:extLst>
          </p:cNvPr>
          <p:cNvSpPr/>
          <p:nvPr/>
        </p:nvSpPr>
        <p:spPr>
          <a:xfrm>
            <a:off x="3803515" y="1964985"/>
            <a:ext cx="2714017" cy="7247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INFORMES</a:t>
            </a:r>
            <a:r>
              <a:rPr lang="es-AR" dirty="0"/>
              <a:t> </a:t>
            </a:r>
          </a:p>
        </p:txBody>
      </p:sp>
      <p:sp>
        <p:nvSpPr>
          <p:cNvPr id="6" name="Elipse 5">
            <a:extLst>
              <a:ext uri="{FF2B5EF4-FFF2-40B4-BE49-F238E27FC236}">
                <a16:creationId xmlns:a16="http://schemas.microsoft.com/office/drawing/2014/main" id="{1D8ECAEB-7495-83FC-3D7F-D580BD438332}"/>
              </a:ext>
            </a:extLst>
          </p:cNvPr>
          <p:cNvSpPr/>
          <p:nvPr/>
        </p:nvSpPr>
        <p:spPr>
          <a:xfrm>
            <a:off x="6780179" y="1964985"/>
            <a:ext cx="2714017" cy="7247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MANIFESTACIONES</a:t>
            </a:r>
            <a:r>
              <a:rPr lang="es-AR" dirty="0"/>
              <a:t> </a:t>
            </a:r>
          </a:p>
        </p:txBody>
      </p:sp>
      <p:cxnSp>
        <p:nvCxnSpPr>
          <p:cNvPr id="8" name="Conector recto de flecha 7">
            <a:extLst>
              <a:ext uri="{FF2B5EF4-FFF2-40B4-BE49-F238E27FC236}">
                <a16:creationId xmlns:a16="http://schemas.microsoft.com/office/drawing/2014/main" id="{6E72B846-D0F5-C212-7455-BD34A2BCF2E2}"/>
              </a:ext>
            </a:extLst>
          </p:cNvPr>
          <p:cNvCxnSpPr/>
          <p:nvPr/>
        </p:nvCxnSpPr>
        <p:spPr>
          <a:xfrm>
            <a:off x="2383276" y="2783671"/>
            <a:ext cx="2101175" cy="9322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92F2C99D-8331-128E-0B69-B5A47C95376A}"/>
              </a:ext>
            </a:extLst>
          </p:cNvPr>
          <p:cNvCxnSpPr/>
          <p:nvPr/>
        </p:nvCxnSpPr>
        <p:spPr>
          <a:xfrm>
            <a:off x="5262664" y="2830749"/>
            <a:ext cx="0" cy="7610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568EE494-1777-9135-E1B5-968ED451CE62}"/>
              </a:ext>
            </a:extLst>
          </p:cNvPr>
          <p:cNvCxnSpPr/>
          <p:nvPr/>
        </p:nvCxnSpPr>
        <p:spPr>
          <a:xfrm flipH="1">
            <a:off x="6653719" y="2783671"/>
            <a:ext cx="1668294" cy="844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3780B0F3-ECDA-B475-B678-7239DFF831A9}"/>
              </a:ext>
            </a:extLst>
          </p:cNvPr>
          <p:cNvSpPr/>
          <p:nvPr/>
        </p:nvSpPr>
        <p:spPr>
          <a:xfrm>
            <a:off x="3891064" y="3928455"/>
            <a:ext cx="3550593" cy="7247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800" b="1" dirty="0">
                <a:solidFill>
                  <a:schemeClr val="tx1"/>
                </a:solidFill>
              </a:rPr>
              <a:t>FISCO </a:t>
            </a:r>
          </a:p>
        </p:txBody>
      </p:sp>
      <p:sp>
        <p:nvSpPr>
          <p:cNvPr id="15" name="Elipse 14">
            <a:extLst>
              <a:ext uri="{FF2B5EF4-FFF2-40B4-BE49-F238E27FC236}">
                <a16:creationId xmlns:a16="http://schemas.microsoft.com/office/drawing/2014/main" id="{5D38D41D-D1F6-C8B2-400E-9453E2CC2578}"/>
              </a:ext>
            </a:extLst>
          </p:cNvPr>
          <p:cNvSpPr/>
          <p:nvPr/>
        </p:nvSpPr>
        <p:spPr>
          <a:xfrm>
            <a:off x="739302" y="3307404"/>
            <a:ext cx="2762655" cy="7247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EXPENDIENTES JUDICIALES </a:t>
            </a:r>
          </a:p>
        </p:txBody>
      </p:sp>
      <p:cxnSp>
        <p:nvCxnSpPr>
          <p:cNvPr id="17" name="Conector recto de flecha 16">
            <a:extLst>
              <a:ext uri="{FF2B5EF4-FFF2-40B4-BE49-F238E27FC236}">
                <a16:creationId xmlns:a16="http://schemas.microsoft.com/office/drawing/2014/main" id="{7D8C797F-D4C4-2946-6D09-6F2A5DDB12D2}"/>
              </a:ext>
            </a:extLst>
          </p:cNvPr>
          <p:cNvCxnSpPr/>
          <p:nvPr/>
        </p:nvCxnSpPr>
        <p:spPr>
          <a:xfrm>
            <a:off x="3132307" y="4032115"/>
            <a:ext cx="525293" cy="170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Flecha: hacia abajo 17">
            <a:extLst>
              <a:ext uri="{FF2B5EF4-FFF2-40B4-BE49-F238E27FC236}">
                <a16:creationId xmlns:a16="http://schemas.microsoft.com/office/drawing/2014/main" id="{7B50A3EB-76E7-2C75-53E8-4914E1522117}"/>
              </a:ext>
            </a:extLst>
          </p:cNvPr>
          <p:cNvSpPr/>
          <p:nvPr/>
        </p:nvSpPr>
        <p:spPr>
          <a:xfrm>
            <a:off x="5457217" y="4808459"/>
            <a:ext cx="638783" cy="5520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1853092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74134A-7389-29DB-5150-54D35113EEFF}"/>
              </a:ext>
            </a:extLst>
          </p:cNvPr>
          <p:cNvSpPr>
            <a:spLocks noGrp="1"/>
          </p:cNvSpPr>
          <p:nvPr>
            <p:ph type="title"/>
          </p:nvPr>
        </p:nvSpPr>
        <p:spPr>
          <a:xfrm>
            <a:off x="677334" y="619328"/>
            <a:ext cx="8596668" cy="1320800"/>
          </a:xfrm>
        </p:spPr>
        <p:txBody>
          <a:bodyPr/>
          <a:lstStyle/>
          <a:p>
            <a:r>
              <a:rPr lang="es-AR" dirty="0"/>
              <a:t>Secreto fiscal </a:t>
            </a:r>
          </a:p>
        </p:txBody>
      </p:sp>
      <p:sp>
        <p:nvSpPr>
          <p:cNvPr id="3" name="Marcador de texto 2">
            <a:extLst>
              <a:ext uri="{FF2B5EF4-FFF2-40B4-BE49-F238E27FC236}">
                <a16:creationId xmlns:a16="http://schemas.microsoft.com/office/drawing/2014/main" id="{4D5B2ED0-8FE2-E93D-9672-667FBBD83117}"/>
              </a:ext>
            </a:extLst>
          </p:cNvPr>
          <p:cNvSpPr>
            <a:spLocks noGrp="1"/>
          </p:cNvSpPr>
          <p:nvPr>
            <p:ph type="body" idx="1"/>
          </p:nvPr>
        </p:nvSpPr>
        <p:spPr/>
        <p:txBody>
          <a:bodyPr/>
          <a:lstStyle/>
          <a:p>
            <a:r>
              <a:rPr lang="es-AR" dirty="0"/>
              <a:t>INFORMACION NO PUEDE ADMITIRSE COMO PRUEBA EN CAUSAS JUDICIALES </a:t>
            </a:r>
          </a:p>
          <a:p>
            <a:endParaRPr lang="es-AR" dirty="0"/>
          </a:p>
          <a:p>
            <a:r>
              <a:rPr lang="es-AR" dirty="0"/>
              <a:t>Salvo 			cuestiones familiares</a:t>
            </a:r>
          </a:p>
          <a:p>
            <a:pPr marL="137160" indent="0">
              <a:buNone/>
            </a:pPr>
            <a:r>
              <a:rPr lang="es-AR" dirty="0"/>
              <a:t>				</a:t>
            </a:r>
          </a:p>
          <a:p>
            <a:pPr marL="3337560" lvl="7" indent="0">
              <a:buNone/>
            </a:pPr>
            <a:r>
              <a:rPr lang="es-AR" sz="1800" dirty="0"/>
              <a:t> procesos criminales por delitos comunes</a:t>
            </a:r>
          </a:p>
        </p:txBody>
      </p:sp>
      <p:cxnSp>
        <p:nvCxnSpPr>
          <p:cNvPr id="5" name="Conector recto de flecha 4">
            <a:extLst>
              <a:ext uri="{FF2B5EF4-FFF2-40B4-BE49-F238E27FC236}">
                <a16:creationId xmlns:a16="http://schemas.microsoft.com/office/drawing/2014/main" id="{FD091BC2-D8BE-709E-B30E-80E12213349A}"/>
              </a:ext>
            </a:extLst>
          </p:cNvPr>
          <p:cNvCxnSpPr/>
          <p:nvPr/>
        </p:nvCxnSpPr>
        <p:spPr>
          <a:xfrm>
            <a:off x="2344366" y="3346315"/>
            <a:ext cx="13618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64A727B1-368F-E195-0896-8177D99659E4}"/>
              </a:ext>
            </a:extLst>
          </p:cNvPr>
          <p:cNvCxnSpPr/>
          <p:nvPr/>
        </p:nvCxnSpPr>
        <p:spPr>
          <a:xfrm>
            <a:off x="2344366" y="3949430"/>
            <a:ext cx="13618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790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74134A-7389-29DB-5150-54D35113EEFF}"/>
              </a:ext>
            </a:extLst>
          </p:cNvPr>
          <p:cNvSpPr>
            <a:spLocks noGrp="1"/>
          </p:cNvSpPr>
          <p:nvPr>
            <p:ph type="title"/>
          </p:nvPr>
        </p:nvSpPr>
        <p:spPr>
          <a:xfrm>
            <a:off x="677334" y="619328"/>
            <a:ext cx="8596668" cy="1320800"/>
          </a:xfrm>
        </p:spPr>
        <p:txBody>
          <a:bodyPr/>
          <a:lstStyle/>
          <a:p>
            <a:r>
              <a:rPr lang="es-AR" dirty="0"/>
              <a:t>Secreto fiscal </a:t>
            </a:r>
          </a:p>
        </p:txBody>
      </p:sp>
      <p:sp>
        <p:nvSpPr>
          <p:cNvPr id="3" name="Marcador de texto 2">
            <a:extLst>
              <a:ext uri="{FF2B5EF4-FFF2-40B4-BE49-F238E27FC236}">
                <a16:creationId xmlns:a16="http://schemas.microsoft.com/office/drawing/2014/main" id="{4D5B2ED0-8FE2-E93D-9672-667FBBD83117}"/>
              </a:ext>
            </a:extLst>
          </p:cNvPr>
          <p:cNvSpPr>
            <a:spLocks noGrp="1"/>
          </p:cNvSpPr>
          <p:nvPr>
            <p:ph type="body" idx="1"/>
          </p:nvPr>
        </p:nvSpPr>
        <p:spPr/>
        <p:txBody>
          <a:bodyPr>
            <a:normAutofit/>
          </a:bodyPr>
          <a:lstStyle/>
          <a:p>
            <a:endParaRPr lang="es-AR" sz="1800" dirty="0"/>
          </a:p>
          <a:p>
            <a:r>
              <a:rPr lang="es-ES" b="0" i="0" dirty="0">
                <a:solidFill>
                  <a:srgbClr val="333333"/>
                </a:solidFill>
                <a:effectLst/>
                <a:latin typeface="Arial" panose="020B0604020202020204" pitchFamily="34" charset="0"/>
              </a:rPr>
              <a:t>No están alcanzados por el secreto fiscal los datos referidos a:</a:t>
            </a:r>
          </a:p>
          <a:p>
            <a:r>
              <a:rPr lang="es-ES" b="0" i="0" dirty="0">
                <a:solidFill>
                  <a:srgbClr val="333333"/>
                </a:solidFill>
                <a:effectLst/>
                <a:latin typeface="Arial" panose="020B0604020202020204" pitchFamily="34" charset="0"/>
              </a:rPr>
              <a:t>La falta de presentación de declaraciones jurada o de pago de obligaciones exigibles, a los montos resultantes de las determinaciones de oficio firmes y de los ajustes conformados, </a:t>
            </a:r>
          </a:p>
          <a:p>
            <a:r>
              <a:rPr lang="es-ES" b="0" i="0" dirty="0">
                <a:solidFill>
                  <a:srgbClr val="333333"/>
                </a:solidFill>
                <a:effectLst/>
                <a:latin typeface="Arial" panose="020B0604020202020204" pitchFamily="34" charset="0"/>
              </a:rPr>
              <a:t>Las sanciones firmes por infracciones formales o materiales y al nombre del contribuyente o responsable y al delito que se le impute en las denuncias penales. </a:t>
            </a:r>
          </a:p>
          <a:p>
            <a:r>
              <a:rPr lang="es-ES" b="0" i="0" dirty="0">
                <a:solidFill>
                  <a:srgbClr val="333333"/>
                </a:solidFill>
                <a:effectLst/>
                <a:latin typeface="Arial" panose="020B0604020202020204" pitchFamily="34" charset="0"/>
              </a:rPr>
              <a:t>La AFIP  queda facultada para dar a publicidad esos datos, en la oportunidad y condiciones que ella establezca.</a:t>
            </a:r>
            <a:endParaRPr lang="es-AR" sz="1800" dirty="0"/>
          </a:p>
        </p:txBody>
      </p:sp>
    </p:spTree>
    <p:extLst>
      <p:ext uri="{BB962C8B-B14F-4D97-AF65-F5344CB8AC3E}">
        <p14:creationId xmlns:p14="http://schemas.microsoft.com/office/powerpoint/2010/main" val="36865471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34DEAA-CA72-9762-B663-A02D9720475F}"/>
              </a:ext>
            </a:extLst>
          </p:cNvPr>
          <p:cNvSpPr>
            <a:spLocks noGrp="1"/>
          </p:cNvSpPr>
          <p:nvPr>
            <p:ph type="title"/>
          </p:nvPr>
        </p:nvSpPr>
        <p:spPr/>
        <p:txBody>
          <a:bodyPr/>
          <a:lstStyle/>
          <a:p>
            <a:r>
              <a:rPr lang="es-AR" dirty="0"/>
              <a:t>SECRETO FISCAL no regirá </a:t>
            </a:r>
          </a:p>
        </p:txBody>
      </p:sp>
      <p:sp>
        <p:nvSpPr>
          <p:cNvPr id="3" name="Marcador de texto 2">
            <a:extLst>
              <a:ext uri="{FF2B5EF4-FFF2-40B4-BE49-F238E27FC236}">
                <a16:creationId xmlns:a16="http://schemas.microsoft.com/office/drawing/2014/main" id="{3BA0CDF3-339B-7550-9AAA-996585703296}"/>
              </a:ext>
            </a:extLst>
          </p:cNvPr>
          <p:cNvSpPr>
            <a:spLocks noGrp="1"/>
          </p:cNvSpPr>
          <p:nvPr>
            <p:ph type="body" idx="1"/>
          </p:nvPr>
        </p:nvSpPr>
        <p:spPr/>
        <p:txBody>
          <a:bodyPr>
            <a:normAutofit/>
          </a:bodyPr>
          <a:lstStyle/>
          <a:p>
            <a:pPr algn="l" fontAlgn="base"/>
            <a:r>
              <a:rPr lang="es-ES" b="0" i="0" dirty="0">
                <a:solidFill>
                  <a:srgbClr val="333333"/>
                </a:solidFill>
                <a:effectLst/>
                <a:latin typeface="Arial" panose="020B0604020202020204" pitchFamily="34" charset="0"/>
              </a:rPr>
              <a:t>a) Para el supuesto que, por desconocerse el domicilio del responsable, sea necesario recurrir a la notificación por edictos.</a:t>
            </a:r>
          </a:p>
          <a:p>
            <a:pPr algn="l" fontAlgn="base"/>
            <a:r>
              <a:rPr lang="es-ES" b="0" i="0" dirty="0">
                <a:solidFill>
                  <a:srgbClr val="333333"/>
                </a:solidFill>
                <a:effectLst/>
                <a:latin typeface="Arial" panose="020B0604020202020204" pitchFamily="34" charset="0"/>
              </a:rPr>
              <a:t>b) Para los Organismos recaudadores nacionales, provinciales o municipales siempre que las informaciones respectivas estén directamente vinculadas con la aplicación, percepción y fiscalización de los gravámenes de sus respectivas jurisdicciones.</a:t>
            </a:r>
          </a:p>
          <a:p>
            <a:pPr algn="l" fontAlgn="base"/>
            <a:r>
              <a:rPr lang="es-ES" b="0" i="0" dirty="0">
                <a:solidFill>
                  <a:srgbClr val="333333"/>
                </a:solidFill>
                <a:effectLst/>
                <a:latin typeface="Arial" panose="020B0604020202020204" pitchFamily="34" charset="0"/>
              </a:rPr>
              <a:t>c) Para personas o empresas o entidades a quienes la AFIP encomiende la realización de tareas administrativas, relevamientos de estadísticas, computación, procesamiento de información, confección de padrones y otras para el cumplimiento de sus fines.</a:t>
            </a:r>
          </a:p>
          <a:p>
            <a:endParaRPr lang="es-AR" dirty="0"/>
          </a:p>
        </p:txBody>
      </p:sp>
    </p:spTree>
    <p:extLst>
      <p:ext uri="{BB962C8B-B14F-4D97-AF65-F5344CB8AC3E}">
        <p14:creationId xmlns:p14="http://schemas.microsoft.com/office/powerpoint/2010/main" val="2817391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
          <p:cNvSpPr txBox="1">
            <a:spLocks noGrp="1"/>
          </p:cNvSpPr>
          <p:nvPr>
            <p:ph type="title"/>
          </p:nvPr>
        </p:nvSpPr>
        <p:spPr>
          <a:xfrm>
            <a:off x="677334" y="271670"/>
            <a:ext cx="8596668" cy="947531"/>
          </a:xfrm>
          <a:prstGeom prst="rect">
            <a:avLst/>
          </a:prstGeom>
          <a:noFill/>
          <a:ln>
            <a:noFill/>
          </a:ln>
        </p:spPr>
        <p:txBody>
          <a:bodyPr spcFirstLastPara="1" wrap="square" lIns="91425" tIns="45700" rIns="91425" bIns="45700" anchor="t" anchorCtr="0">
            <a:normAutofit fontScale="90000"/>
          </a:bodyPr>
          <a:lstStyle/>
          <a:p>
            <a:pPr marL="0" lvl="0" indent="0" algn="just" rtl="0">
              <a:spcBef>
                <a:spcPts val="0"/>
              </a:spcBef>
              <a:spcAft>
                <a:spcPts val="0"/>
              </a:spcAft>
              <a:buClr>
                <a:schemeClr val="accent1"/>
              </a:buClr>
              <a:buSzPts val="3240"/>
              <a:buFont typeface="Trebuchet MS"/>
              <a:buNone/>
            </a:pPr>
            <a:r>
              <a:rPr lang="es-AR" sz="3240"/>
              <a:t>Respaldo documental. Conservación de comprobantes.</a:t>
            </a:r>
            <a:endParaRPr/>
          </a:p>
        </p:txBody>
      </p:sp>
      <p:sp>
        <p:nvSpPr>
          <p:cNvPr id="150" name="Google Shape;150;p2"/>
          <p:cNvSpPr txBox="1">
            <a:spLocks noGrp="1"/>
          </p:cNvSpPr>
          <p:nvPr>
            <p:ph type="body" idx="1"/>
          </p:nvPr>
        </p:nvSpPr>
        <p:spPr>
          <a:xfrm>
            <a:off x="677334" y="1404731"/>
            <a:ext cx="9089518" cy="5287618"/>
          </a:xfrm>
          <a:prstGeom prst="rect">
            <a:avLst/>
          </a:prstGeom>
          <a:noFill/>
          <a:ln>
            <a:noFill/>
          </a:ln>
        </p:spPr>
        <p:txBody>
          <a:bodyPr spcFirstLastPara="1" wrap="square" lIns="91425" tIns="45700" rIns="91425" bIns="45700" anchor="t" anchorCtr="0">
            <a:normAutofit/>
          </a:bodyPr>
          <a:lstStyle/>
          <a:p>
            <a:pPr marL="0" lvl="0" indent="0" algn="just" rtl="0">
              <a:lnSpc>
                <a:spcPct val="150000"/>
              </a:lnSpc>
              <a:spcBef>
                <a:spcPts val="0"/>
              </a:spcBef>
              <a:spcAft>
                <a:spcPts val="0"/>
              </a:spcAft>
              <a:buSzPts val="1224"/>
              <a:buNone/>
            </a:pPr>
            <a:r>
              <a:rPr lang="es-AR" sz="1954" b="1" i="1" u="sng" dirty="0"/>
              <a:t>Todas las registraciones contables deberán estar respaldadas por los comprobantes</a:t>
            </a:r>
            <a:r>
              <a:rPr lang="es-AR" sz="1954" b="1" i="1" dirty="0"/>
              <a:t> correspondientes y sólo de la fe que éstos merezcan surgirá el valor probatorio de aquéllas.</a:t>
            </a:r>
            <a:endParaRPr dirty="0"/>
          </a:p>
          <a:p>
            <a:pPr marL="0" lvl="0" indent="0" algn="just" rtl="0">
              <a:lnSpc>
                <a:spcPct val="80000"/>
              </a:lnSpc>
              <a:spcBef>
                <a:spcPts val="1000"/>
              </a:spcBef>
              <a:spcAft>
                <a:spcPts val="0"/>
              </a:spcAft>
              <a:buSzPts val="1224"/>
              <a:buNone/>
            </a:pPr>
            <a:endParaRPr lang="es-AR" sz="1530" b="1" i="1" dirty="0">
              <a:solidFill>
                <a:srgbClr val="FFC000"/>
              </a:solidFill>
            </a:endParaRPr>
          </a:p>
          <a:p>
            <a:pPr marL="0" lvl="0" indent="0" algn="just" rtl="0">
              <a:lnSpc>
                <a:spcPct val="160000"/>
              </a:lnSpc>
              <a:spcBef>
                <a:spcPts val="1000"/>
              </a:spcBef>
              <a:spcAft>
                <a:spcPts val="0"/>
              </a:spcAft>
              <a:buSzPts val="1224"/>
              <a:buNone/>
            </a:pPr>
            <a:r>
              <a:rPr lang="es-AR" sz="1954" b="1" i="1" dirty="0"/>
              <a:t>Podrá también exigir que los responsables otorguen determinados comprobantes y conserven sus duplicados y demás documentos y comprobantes de sus operaciones </a:t>
            </a:r>
            <a:r>
              <a:rPr lang="es-AR" sz="1954" b="1" i="1" u="sng" dirty="0"/>
              <a:t>por un término de DIEZ (10) años</a:t>
            </a:r>
            <a:r>
              <a:rPr lang="es-AR" sz="1954" b="1" i="1" dirty="0"/>
              <a:t>, o excepcionalmente por un plazo mayor, cuando se refieran a operaciones o actos cuyo conocimiento sea indispensable para la determinación cierta de la materia imponible.</a:t>
            </a:r>
            <a:endParaRPr sz="1954" b="1" i="1" dirty="0"/>
          </a:p>
          <a:p>
            <a:pPr marL="0" lvl="0" indent="0" algn="just" rtl="0">
              <a:lnSpc>
                <a:spcPct val="80000"/>
              </a:lnSpc>
              <a:spcBef>
                <a:spcPts val="1000"/>
              </a:spcBef>
              <a:spcAft>
                <a:spcPts val="0"/>
              </a:spcAft>
              <a:buSzPts val="1224"/>
              <a:buNone/>
            </a:pPr>
            <a:r>
              <a:rPr lang="es-AR" sz="1530" b="1" i="1" dirty="0">
                <a:solidFill>
                  <a:srgbClr val="0070C0"/>
                </a:solidFill>
              </a:rPr>
              <a:t>.</a:t>
            </a:r>
            <a:r>
              <a:rPr lang="es-AR" sz="1530" dirty="0"/>
              <a:t> 			</a:t>
            </a:r>
            <a:r>
              <a:rPr lang="es-AR" sz="1600" b="1" dirty="0"/>
              <a:t>Suspensión de prescripción por regímenes de blanqueo</a:t>
            </a:r>
            <a:r>
              <a:rPr lang="es-AR" sz="1530" dirty="0"/>
              <a:t>	</a:t>
            </a:r>
            <a:endParaRPr sz="1530" i="1" dirty="0"/>
          </a:p>
        </p:txBody>
      </p:sp>
      <p:cxnSp>
        <p:nvCxnSpPr>
          <p:cNvPr id="7" name="Conector recto de flecha 6">
            <a:extLst>
              <a:ext uri="{FF2B5EF4-FFF2-40B4-BE49-F238E27FC236}">
                <a16:creationId xmlns:a16="http://schemas.microsoft.com/office/drawing/2014/main" id="{DB6D54C6-AB69-4043-967E-AE870A7FA65F}"/>
              </a:ext>
            </a:extLst>
          </p:cNvPr>
          <p:cNvCxnSpPr/>
          <p:nvPr/>
        </p:nvCxnSpPr>
        <p:spPr>
          <a:xfrm flipH="1">
            <a:off x="5175115" y="4610911"/>
            <a:ext cx="920885" cy="1352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Explosión: 8 puntos 7">
            <a:extLst>
              <a:ext uri="{FF2B5EF4-FFF2-40B4-BE49-F238E27FC236}">
                <a16:creationId xmlns:a16="http://schemas.microsoft.com/office/drawing/2014/main" id="{EBD33F35-A8E9-52FA-7089-E04E079C1E51}"/>
              </a:ext>
            </a:extLst>
          </p:cNvPr>
          <p:cNvSpPr/>
          <p:nvPr/>
        </p:nvSpPr>
        <p:spPr>
          <a:xfrm>
            <a:off x="2743200" y="6157608"/>
            <a:ext cx="642307" cy="330741"/>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rgbClr val="FF0000"/>
              </a:solidFill>
            </a:endParaRPr>
          </a:p>
        </p:txBody>
      </p:sp>
    </p:spTree>
    <p:extLst>
      <p:ext uri="{BB962C8B-B14F-4D97-AF65-F5344CB8AC3E}">
        <p14:creationId xmlns:p14="http://schemas.microsoft.com/office/powerpoint/2010/main" val="17549628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34DEAA-CA72-9762-B663-A02D9720475F}"/>
              </a:ext>
            </a:extLst>
          </p:cNvPr>
          <p:cNvSpPr>
            <a:spLocks noGrp="1"/>
          </p:cNvSpPr>
          <p:nvPr>
            <p:ph type="title"/>
          </p:nvPr>
        </p:nvSpPr>
        <p:spPr/>
        <p:txBody>
          <a:bodyPr/>
          <a:lstStyle/>
          <a:p>
            <a:r>
              <a:rPr lang="es-AR" dirty="0"/>
              <a:t>SECRETO FISCAL no regirá</a:t>
            </a:r>
          </a:p>
        </p:txBody>
      </p:sp>
      <p:sp>
        <p:nvSpPr>
          <p:cNvPr id="3" name="Marcador de texto 2">
            <a:extLst>
              <a:ext uri="{FF2B5EF4-FFF2-40B4-BE49-F238E27FC236}">
                <a16:creationId xmlns:a16="http://schemas.microsoft.com/office/drawing/2014/main" id="{3BA0CDF3-339B-7550-9AAA-996585703296}"/>
              </a:ext>
            </a:extLst>
          </p:cNvPr>
          <p:cNvSpPr>
            <a:spLocks noGrp="1"/>
          </p:cNvSpPr>
          <p:nvPr>
            <p:ph type="body" idx="1"/>
          </p:nvPr>
        </p:nvSpPr>
        <p:spPr/>
        <p:txBody>
          <a:bodyPr>
            <a:normAutofit/>
          </a:bodyPr>
          <a:lstStyle/>
          <a:p>
            <a:pPr algn="just" fontAlgn="base"/>
            <a:r>
              <a:rPr lang="es-ES" b="0" i="0" dirty="0">
                <a:solidFill>
                  <a:srgbClr val="333333"/>
                </a:solidFill>
                <a:effectLst/>
                <a:latin typeface="Arial" panose="020B0604020202020204" pitchFamily="34" charset="0"/>
              </a:rPr>
              <a:t>d) Para los casos de remisión de información al exterior en el marco de los Acuerdos de Cooperación Internacional celebrados por la Administración Federal de Ingresos Públicos con otras Administraciones Tributarias del exterior, a condición de que la respectiva Administración del exterior se comprometa a:</a:t>
            </a:r>
          </a:p>
          <a:p>
            <a:pPr algn="l" fontAlgn="base"/>
            <a:r>
              <a:rPr lang="es-ES" b="0" i="0" dirty="0">
                <a:solidFill>
                  <a:srgbClr val="333333"/>
                </a:solidFill>
                <a:effectLst/>
                <a:latin typeface="Arial" panose="020B0604020202020204" pitchFamily="34" charset="0"/>
              </a:rPr>
              <a:t>1. Tratar a la información suministrada como secreta, </a:t>
            </a:r>
          </a:p>
          <a:p>
            <a:pPr algn="l" fontAlgn="base"/>
            <a:r>
              <a:rPr lang="es-ES" b="0" i="0" dirty="0">
                <a:solidFill>
                  <a:srgbClr val="333333"/>
                </a:solidFill>
                <a:effectLst/>
                <a:latin typeface="Arial" panose="020B0604020202020204" pitchFamily="34" charset="0"/>
              </a:rPr>
              <a:t>2. Entregar la información suministrada solamente a personal o autoridades (incluso a tribunales y órganos administrativos), encargados de la gestión o recaudación de los tributos, </a:t>
            </a:r>
            <a:r>
              <a:rPr lang="es-ES" b="0" i="0" dirty="0" err="1">
                <a:solidFill>
                  <a:srgbClr val="333333"/>
                </a:solidFill>
                <a:effectLst/>
                <a:latin typeface="Arial" panose="020B0604020202020204" pitchFamily="34" charset="0"/>
              </a:rPr>
              <a:t>etc</a:t>
            </a:r>
            <a:endParaRPr lang="es-AR" dirty="0"/>
          </a:p>
        </p:txBody>
      </p:sp>
    </p:spTree>
    <p:extLst>
      <p:ext uri="{BB962C8B-B14F-4D97-AF65-F5344CB8AC3E}">
        <p14:creationId xmlns:p14="http://schemas.microsoft.com/office/powerpoint/2010/main" val="15551518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34DEAA-CA72-9762-B663-A02D9720475F}"/>
              </a:ext>
            </a:extLst>
          </p:cNvPr>
          <p:cNvSpPr>
            <a:spLocks noGrp="1"/>
          </p:cNvSpPr>
          <p:nvPr>
            <p:ph type="title"/>
          </p:nvPr>
        </p:nvSpPr>
        <p:spPr/>
        <p:txBody>
          <a:bodyPr/>
          <a:lstStyle/>
          <a:p>
            <a:r>
              <a:rPr lang="es-AR" dirty="0"/>
              <a:t>SECRETO FISCAL no regirá </a:t>
            </a:r>
          </a:p>
        </p:txBody>
      </p:sp>
      <p:sp>
        <p:nvSpPr>
          <p:cNvPr id="3" name="Marcador de texto 2">
            <a:extLst>
              <a:ext uri="{FF2B5EF4-FFF2-40B4-BE49-F238E27FC236}">
                <a16:creationId xmlns:a16="http://schemas.microsoft.com/office/drawing/2014/main" id="{3BA0CDF3-339B-7550-9AAA-996585703296}"/>
              </a:ext>
            </a:extLst>
          </p:cNvPr>
          <p:cNvSpPr>
            <a:spLocks noGrp="1"/>
          </p:cNvSpPr>
          <p:nvPr>
            <p:ph type="body" idx="1"/>
          </p:nvPr>
        </p:nvSpPr>
        <p:spPr/>
        <p:txBody>
          <a:bodyPr>
            <a:normAutofit/>
          </a:bodyPr>
          <a:lstStyle/>
          <a:p>
            <a:pPr algn="l" fontAlgn="base"/>
            <a:endParaRPr lang="es-ES" b="0" i="0" dirty="0">
              <a:solidFill>
                <a:srgbClr val="333333"/>
              </a:solidFill>
              <a:effectLst/>
              <a:latin typeface="Arial" panose="020B0604020202020204" pitchFamily="34" charset="0"/>
            </a:endParaRPr>
          </a:p>
          <a:p>
            <a:pPr algn="l" fontAlgn="base"/>
            <a:r>
              <a:rPr lang="es-ES" b="0" i="0" dirty="0">
                <a:solidFill>
                  <a:srgbClr val="333333"/>
                </a:solidFill>
                <a:effectLst/>
                <a:latin typeface="Arial" panose="020B0604020202020204" pitchFamily="34" charset="0"/>
              </a:rPr>
              <a:t>e) Para la autoridad competente de los CDI por la República Argentina, cuando actúe en el marco de un procedimiento de acuerdo mutuo.</a:t>
            </a:r>
          </a:p>
          <a:p>
            <a:pPr algn="just" fontAlgn="base"/>
            <a:r>
              <a:rPr lang="es-ES" b="0" i="0" dirty="0">
                <a:solidFill>
                  <a:srgbClr val="333333"/>
                </a:solidFill>
                <a:effectLst/>
                <a:latin typeface="Arial" panose="020B0604020202020204" pitchFamily="34" charset="0"/>
              </a:rPr>
              <a:t>f) Respecto de los balances y estados contables de naturaleza comercial presentados por los contribuyentes o responsables, atento a su carácter público.</a:t>
            </a:r>
          </a:p>
          <a:p>
            <a:pPr algn="l" fontAlgn="base"/>
            <a:r>
              <a:rPr lang="es-ES" b="0" i="0" dirty="0">
                <a:solidFill>
                  <a:srgbClr val="333333"/>
                </a:solidFill>
                <a:effectLst/>
                <a:latin typeface="Arial" panose="020B0604020202020204" pitchFamily="34" charset="0"/>
              </a:rPr>
              <a:t>La información amparada por el secreto fiscal se encuentra excluida del derecho de acceso a la información pública en los términos de la ley 27.275 y de las leyes que la modifiquen, sustituyan o reemplacen.</a:t>
            </a:r>
          </a:p>
        </p:txBody>
      </p:sp>
    </p:spTree>
    <p:extLst>
      <p:ext uri="{BB962C8B-B14F-4D97-AF65-F5344CB8AC3E}">
        <p14:creationId xmlns:p14="http://schemas.microsoft.com/office/powerpoint/2010/main" val="8070114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34DEAA-CA72-9762-B663-A02D9720475F}"/>
              </a:ext>
            </a:extLst>
          </p:cNvPr>
          <p:cNvSpPr>
            <a:spLocks noGrp="1"/>
          </p:cNvSpPr>
          <p:nvPr>
            <p:ph type="title"/>
          </p:nvPr>
        </p:nvSpPr>
        <p:spPr/>
        <p:txBody>
          <a:bodyPr/>
          <a:lstStyle/>
          <a:p>
            <a:r>
              <a:rPr lang="es-AR" dirty="0"/>
              <a:t>SECRETO FISCAL no regirá</a:t>
            </a:r>
          </a:p>
        </p:txBody>
      </p:sp>
      <p:sp>
        <p:nvSpPr>
          <p:cNvPr id="3" name="Marcador de texto 2">
            <a:extLst>
              <a:ext uri="{FF2B5EF4-FFF2-40B4-BE49-F238E27FC236}">
                <a16:creationId xmlns:a16="http://schemas.microsoft.com/office/drawing/2014/main" id="{3BA0CDF3-339B-7550-9AAA-996585703296}"/>
              </a:ext>
            </a:extLst>
          </p:cNvPr>
          <p:cNvSpPr>
            <a:spLocks noGrp="1"/>
          </p:cNvSpPr>
          <p:nvPr>
            <p:ph type="body" idx="1"/>
          </p:nvPr>
        </p:nvSpPr>
        <p:spPr/>
        <p:txBody>
          <a:bodyPr>
            <a:normAutofit fontScale="77500" lnSpcReduction="20000"/>
          </a:bodyPr>
          <a:lstStyle/>
          <a:p>
            <a:pPr algn="l" fontAlgn="base">
              <a:lnSpc>
                <a:spcPct val="120000"/>
              </a:lnSpc>
            </a:pPr>
            <a:r>
              <a:rPr lang="es-ES" sz="2100" dirty="0">
                <a:solidFill>
                  <a:srgbClr val="333333"/>
                </a:solidFill>
                <a:latin typeface="Arial" panose="020B0604020202020204" pitchFamily="34" charset="0"/>
              </a:rPr>
              <a:t>g) ANSES siempre que las informaciones respectivas estén directamente vinculadas con:</a:t>
            </a:r>
          </a:p>
          <a:p>
            <a:pPr lvl="1" fontAlgn="base">
              <a:lnSpc>
                <a:spcPct val="120000"/>
              </a:lnSpc>
            </a:pPr>
            <a:r>
              <a:rPr lang="es-ES" sz="2100" dirty="0">
                <a:solidFill>
                  <a:srgbClr val="333333"/>
                </a:solidFill>
                <a:latin typeface="Arial" panose="020B0604020202020204" pitchFamily="34" charset="0"/>
              </a:rPr>
              <a:t> la prevención y fiscalización del fraude en el otorgamiento de prestaciones o subsidios que ese organismo otorgue o controle y;</a:t>
            </a:r>
          </a:p>
          <a:p>
            <a:pPr lvl="1" fontAlgn="base">
              <a:lnSpc>
                <a:spcPct val="120000"/>
              </a:lnSpc>
            </a:pPr>
            <a:r>
              <a:rPr lang="es-ES" sz="2100" dirty="0">
                <a:solidFill>
                  <a:srgbClr val="333333"/>
                </a:solidFill>
                <a:latin typeface="Arial" panose="020B0604020202020204" pitchFamily="34" charset="0"/>
              </a:rPr>
              <a:t>para definir el derecho al acceso a una prestación o subsidio por parte de un beneficiario.</a:t>
            </a:r>
          </a:p>
          <a:p>
            <a:pPr lvl="1" fontAlgn="base"/>
            <a:endParaRPr lang="es-ES" sz="2100" dirty="0">
              <a:solidFill>
                <a:srgbClr val="333333"/>
              </a:solidFill>
              <a:latin typeface="Arial" panose="020B0604020202020204" pitchFamily="34" charset="0"/>
            </a:endParaRPr>
          </a:p>
          <a:p>
            <a:pPr marL="594360" lvl="1" indent="0" algn="just" fontAlgn="base">
              <a:lnSpc>
                <a:spcPct val="120000"/>
              </a:lnSpc>
              <a:buNone/>
            </a:pPr>
            <a:r>
              <a:rPr lang="es-AR" sz="2100" b="1" i="1" dirty="0">
                <a:solidFill>
                  <a:srgbClr val="333333"/>
                </a:solidFill>
                <a:latin typeface="Arial" panose="020B0604020202020204" pitchFamily="34" charset="0"/>
              </a:rPr>
              <a:t>El legislador no consagró el secreto fiscal como una forma de facilitar al Organismo Recaudador la recolección de datos con trascendencia tributaria. Por contrario, la información resulta amparada por la preservación de la intimidad y física de las personas, tutelados en los artículos 18 y 19 de la CN.</a:t>
            </a:r>
          </a:p>
          <a:p>
            <a:pPr lvl="1" fontAlgn="base">
              <a:lnSpc>
                <a:spcPct val="120000"/>
              </a:lnSpc>
            </a:pPr>
            <a:endParaRPr lang="es-ES" sz="2100" b="1" i="1" dirty="0">
              <a:solidFill>
                <a:srgbClr val="333333"/>
              </a:solidFill>
              <a:latin typeface="Arial" panose="020B0604020202020204" pitchFamily="34" charset="0"/>
            </a:endParaRPr>
          </a:p>
          <a:p>
            <a:pPr marL="594360" lvl="1" indent="0" fontAlgn="base">
              <a:buNone/>
            </a:pPr>
            <a:endParaRPr lang="es-ES" sz="2400" b="1" i="0" dirty="0">
              <a:solidFill>
                <a:srgbClr val="333333"/>
              </a:solidFill>
              <a:effectLst/>
              <a:latin typeface="Arial" panose="020B0604020202020204" pitchFamily="34" charset="0"/>
            </a:endParaRPr>
          </a:p>
        </p:txBody>
      </p:sp>
    </p:spTree>
    <p:extLst>
      <p:ext uri="{BB962C8B-B14F-4D97-AF65-F5344CB8AC3E}">
        <p14:creationId xmlns:p14="http://schemas.microsoft.com/office/powerpoint/2010/main" val="9670471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1BA3ED-469E-BED6-AC06-1A1CBAFDA5CF}"/>
              </a:ext>
            </a:extLst>
          </p:cNvPr>
          <p:cNvSpPr>
            <a:spLocks noGrp="1"/>
          </p:cNvSpPr>
          <p:nvPr>
            <p:ph type="title"/>
          </p:nvPr>
        </p:nvSpPr>
        <p:spPr/>
        <p:txBody>
          <a:bodyPr/>
          <a:lstStyle/>
          <a:p>
            <a:pPr algn="ctr"/>
            <a:r>
              <a:rPr lang="es-AR" b="1" dirty="0"/>
              <a:t>MUCHAS GRACIAS ¡¡¡¡</a:t>
            </a:r>
          </a:p>
        </p:txBody>
      </p:sp>
      <p:sp>
        <p:nvSpPr>
          <p:cNvPr id="3" name="Marcador de texto 2">
            <a:extLst>
              <a:ext uri="{FF2B5EF4-FFF2-40B4-BE49-F238E27FC236}">
                <a16:creationId xmlns:a16="http://schemas.microsoft.com/office/drawing/2014/main" id="{AB13BC3C-7691-F127-6845-4072FDDBE1DF}"/>
              </a:ext>
            </a:extLst>
          </p:cNvPr>
          <p:cNvSpPr>
            <a:spLocks noGrp="1"/>
          </p:cNvSpPr>
          <p:nvPr>
            <p:ph type="body" idx="1"/>
          </p:nvPr>
        </p:nvSpPr>
        <p:spPr/>
        <p:txBody>
          <a:bodyPr>
            <a:normAutofit/>
          </a:bodyPr>
          <a:lstStyle/>
          <a:p>
            <a:endParaRPr lang="es-AR" dirty="0"/>
          </a:p>
          <a:p>
            <a:endParaRPr lang="es-AR" dirty="0"/>
          </a:p>
        </p:txBody>
      </p:sp>
    </p:spTree>
    <p:extLst>
      <p:ext uri="{BB962C8B-B14F-4D97-AF65-F5344CB8AC3E}">
        <p14:creationId xmlns:p14="http://schemas.microsoft.com/office/powerpoint/2010/main" val="367978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
          <p:cNvSpPr txBox="1">
            <a:spLocks noGrp="1"/>
          </p:cNvSpPr>
          <p:nvPr>
            <p:ph type="title"/>
          </p:nvPr>
        </p:nvSpPr>
        <p:spPr>
          <a:xfrm>
            <a:off x="677334" y="271670"/>
            <a:ext cx="8596668" cy="947531"/>
          </a:xfrm>
          <a:prstGeom prst="rect">
            <a:avLst/>
          </a:prstGeom>
          <a:noFill/>
          <a:ln>
            <a:noFill/>
          </a:ln>
        </p:spPr>
        <p:txBody>
          <a:bodyPr spcFirstLastPara="1" wrap="square" lIns="91425" tIns="45700" rIns="91425" bIns="45700" anchor="t" anchorCtr="0">
            <a:normAutofit fontScale="90000"/>
          </a:bodyPr>
          <a:lstStyle/>
          <a:p>
            <a:pPr marL="0" lvl="0" indent="0" algn="just" rtl="0">
              <a:spcBef>
                <a:spcPts val="0"/>
              </a:spcBef>
              <a:spcAft>
                <a:spcPts val="0"/>
              </a:spcAft>
              <a:buClr>
                <a:schemeClr val="accent1"/>
              </a:buClr>
              <a:buSzPts val="3240"/>
              <a:buFont typeface="Trebuchet MS"/>
              <a:buNone/>
            </a:pPr>
            <a:r>
              <a:rPr lang="es-AR" sz="3240"/>
              <a:t>Respaldo documental. Conservación de comprobantes.</a:t>
            </a:r>
            <a:endParaRPr/>
          </a:p>
        </p:txBody>
      </p:sp>
      <p:sp>
        <p:nvSpPr>
          <p:cNvPr id="150" name="Google Shape;150;p2"/>
          <p:cNvSpPr txBox="1">
            <a:spLocks noGrp="1"/>
          </p:cNvSpPr>
          <p:nvPr>
            <p:ph type="body" idx="1"/>
          </p:nvPr>
        </p:nvSpPr>
        <p:spPr>
          <a:xfrm>
            <a:off x="346593" y="1375548"/>
            <a:ext cx="9089518" cy="5287618"/>
          </a:xfrm>
          <a:prstGeom prst="rect">
            <a:avLst/>
          </a:prstGeom>
          <a:noFill/>
          <a:ln>
            <a:noFill/>
          </a:ln>
        </p:spPr>
        <p:txBody>
          <a:bodyPr spcFirstLastPara="1" wrap="square" lIns="91425" tIns="45700" rIns="91425" bIns="45700" anchor="t" anchorCtr="0">
            <a:normAutofit/>
          </a:bodyPr>
          <a:lstStyle/>
          <a:p>
            <a:pPr marL="0" lvl="0" indent="0" algn="just" rtl="0">
              <a:lnSpc>
                <a:spcPct val="150000"/>
              </a:lnSpc>
              <a:spcBef>
                <a:spcPts val="1000"/>
              </a:spcBef>
              <a:spcAft>
                <a:spcPts val="0"/>
              </a:spcAft>
              <a:buSzPts val="1224"/>
              <a:buNone/>
            </a:pPr>
            <a:r>
              <a:rPr lang="es-AR" sz="1954" b="1" i="1" dirty="0"/>
              <a:t>Los libros y la documentación a que se refiere el presente artículo deberán permanecer a disposición de la AFIP en el domicilio fiscal. </a:t>
            </a:r>
          </a:p>
          <a:p>
            <a:pPr marL="0" lvl="0" indent="0" algn="just" rtl="0">
              <a:lnSpc>
                <a:spcPct val="150000"/>
              </a:lnSpc>
              <a:spcBef>
                <a:spcPts val="1000"/>
              </a:spcBef>
              <a:spcAft>
                <a:spcPts val="0"/>
              </a:spcAft>
              <a:buSzPts val="1224"/>
              <a:buNone/>
            </a:pPr>
            <a:endParaRPr lang="es-AR" sz="1954" b="1" i="1" dirty="0"/>
          </a:p>
          <a:p>
            <a:pPr marL="0" lvl="0" indent="0" algn="just" rtl="0">
              <a:lnSpc>
                <a:spcPct val="150000"/>
              </a:lnSpc>
              <a:spcBef>
                <a:spcPts val="1000"/>
              </a:spcBef>
              <a:spcAft>
                <a:spcPts val="0"/>
              </a:spcAft>
              <a:buSzPts val="1224"/>
              <a:buNone/>
            </a:pPr>
            <a:endParaRPr lang="es-AR" sz="1954" b="1" i="1" dirty="0"/>
          </a:p>
          <a:p>
            <a:pPr marL="0" lvl="0" indent="0" algn="just" rtl="0">
              <a:lnSpc>
                <a:spcPct val="150000"/>
              </a:lnSpc>
              <a:spcBef>
                <a:spcPts val="1000"/>
              </a:spcBef>
              <a:spcAft>
                <a:spcPts val="0"/>
              </a:spcAft>
              <a:buSzPts val="1224"/>
              <a:buNone/>
            </a:pPr>
            <a:endParaRPr lang="es-AR" sz="1954" b="1" i="1" dirty="0"/>
          </a:p>
          <a:p>
            <a:pPr marL="0" lvl="0" indent="0" algn="just" rtl="0">
              <a:lnSpc>
                <a:spcPct val="150000"/>
              </a:lnSpc>
              <a:spcBef>
                <a:spcPts val="1000"/>
              </a:spcBef>
              <a:spcAft>
                <a:spcPts val="0"/>
              </a:spcAft>
              <a:buSzPts val="1224"/>
              <a:buNone/>
            </a:pPr>
            <a:endParaRPr lang="es-AR" sz="1954" b="1" i="1" dirty="0"/>
          </a:p>
          <a:p>
            <a:pPr marL="0" lvl="0" indent="0" algn="just" rtl="0">
              <a:lnSpc>
                <a:spcPct val="150000"/>
              </a:lnSpc>
              <a:spcBef>
                <a:spcPts val="1000"/>
              </a:spcBef>
              <a:spcAft>
                <a:spcPts val="0"/>
              </a:spcAft>
              <a:buSzPts val="1224"/>
              <a:buNone/>
            </a:pPr>
            <a:r>
              <a:rPr lang="es-AR" sz="1400" b="1" i="1" dirty="0"/>
              <a:t>“SA Bodegas y Viñedos Castro Hnos. v. Provincia de Tucumán – CSJN -15/3/67.</a:t>
            </a:r>
          </a:p>
          <a:p>
            <a:pPr marL="0" lvl="0" indent="0" algn="just" rtl="0">
              <a:lnSpc>
                <a:spcPct val="150000"/>
              </a:lnSpc>
              <a:spcBef>
                <a:spcPts val="1000"/>
              </a:spcBef>
              <a:spcAft>
                <a:spcPts val="0"/>
              </a:spcAft>
              <a:buSzPts val="1224"/>
              <a:buNone/>
            </a:pPr>
            <a:r>
              <a:rPr lang="es-AR" sz="1400" b="1" i="1" dirty="0"/>
              <a:t>Consagra el principio de inamovilidad de los libros de comercio</a:t>
            </a:r>
            <a:endParaRPr sz="1400" b="1" i="1" dirty="0"/>
          </a:p>
        </p:txBody>
      </p:sp>
    </p:spTree>
    <p:extLst>
      <p:ext uri="{BB962C8B-B14F-4D97-AF65-F5344CB8AC3E}">
        <p14:creationId xmlns:p14="http://schemas.microsoft.com/office/powerpoint/2010/main" val="1609775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4"/>
        <p:cNvGrpSpPr/>
        <p:nvPr/>
      </p:nvGrpSpPr>
      <p:grpSpPr>
        <a:xfrm>
          <a:off x="0" y="0"/>
          <a:ext cx="0" cy="0"/>
          <a:chOff x="0" y="0"/>
          <a:chExt cx="0" cy="0"/>
        </a:xfrm>
      </p:grpSpPr>
      <p:sp>
        <p:nvSpPr>
          <p:cNvPr id="155" name="Google Shape;155;p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rebuchet MS"/>
              <a:ea typeface="Trebuchet MS"/>
              <a:cs typeface="Trebuchet MS"/>
              <a:sym typeface="Trebuchet MS"/>
            </a:endParaRPr>
          </a:p>
        </p:txBody>
      </p:sp>
      <p:sp>
        <p:nvSpPr>
          <p:cNvPr id="156" name="Google Shape;156;p3"/>
          <p:cNvSpPr/>
          <p:nvPr/>
        </p:nvSpPr>
        <p:spPr>
          <a:xfrm>
            <a:off x="0" y="-3"/>
            <a:ext cx="4660126" cy="6858000"/>
          </a:xfrm>
          <a:prstGeom prst="rect">
            <a:avLst/>
          </a:prstGeom>
          <a:solidFill>
            <a:schemeClr val="dk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157" name="Google Shape;157;p3"/>
          <p:cNvSpPr/>
          <p:nvPr/>
        </p:nvSpPr>
        <p:spPr>
          <a:xfrm rot="10800000">
            <a:off x="4660127" y="-3"/>
            <a:ext cx="1056745" cy="6858001"/>
          </a:xfrm>
          <a:prstGeom prst="triangle">
            <a:avLst>
              <a:gd name="adj" fmla="val 100000"/>
            </a:avLst>
          </a:prstGeom>
          <a:solidFill>
            <a:schemeClr val="dk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158" name="Google Shape;158;p3"/>
          <p:cNvSpPr txBox="1">
            <a:spLocks noGrp="1"/>
          </p:cNvSpPr>
          <p:nvPr>
            <p:ph type="body" idx="1"/>
          </p:nvPr>
        </p:nvSpPr>
        <p:spPr>
          <a:xfrm>
            <a:off x="673754" y="225083"/>
            <a:ext cx="3973943" cy="5375617"/>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SzPts val="1600"/>
              <a:buNone/>
            </a:pPr>
            <a:endParaRPr sz="2000" b="1" i="1">
              <a:solidFill>
                <a:schemeClr val="lt1"/>
              </a:solidFill>
            </a:endParaRPr>
          </a:p>
          <a:p>
            <a:pPr marL="0" lvl="0" indent="0" algn="ctr" rtl="0">
              <a:lnSpc>
                <a:spcPct val="90000"/>
              </a:lnSpc>
              <a:spcBef>
                <a:spcPts val="1000"/>
              </a:spcBef>
              <a:spcAft>
                <a:spcPts val="0"/>
              </a:spcAft>
              <a:buSzPts val="1600"/>
              <a:buNone/>
            </a:pPr>
            <a:endParaRPr sz="2000" b="1" i="1">
              <a:solidFill>
                <a:schemeClr val="lt1"/>
              </a:solidFill>
            </a:endParaRPr>
          </a:p>
          <a:p>
            <a:pPr marL="0" lvl="0" indent="0" algn="ctr" rtl="0">
              <a:lnSpc>
                <a:spcPct val="90000"/>
              </a:lnSpc>
              <a:spcBef>
                <a:spcPts val="1000"/>
              </a:spcBef>
              <a:spcAft>
                <a:spcPts val="0"/>
              </a:spcAft>
              <a:buSzPts val="1600"/>
              <a:buNone/>
            </a:pPr>
            <a:r>
              <a:rPr lang="es-AR" sz="2000" b="1" i="1">
                <a:solidFill>
                  <a:schemeClr val="lt1"/>
                </a:solidFill>
              </a:rPr>
              <a:t>Los contribuyentes estarán obligados a constatar que las facturas o documentos equivalentes que reciban por sus compras o locaciones, se encuentren debidamente autorizados por la AFIP.</a:t>
            </a:r>
            <a:endParaRPr/>
          </a:p>
          <a:p>
            <a:pPr marL="0" lvl="0" indent="0" algn="ctr" rtl="0">
              <a:lnSpc>
                <a:spcPct val="90000"/>
              </a:lnSpc>
              <a:spcBef>
                <a:spcPts val="1000"/>
              </a:spcBef>
              <a:spcAft>
                <a:spcPts val="0"/>
              </a:spcAft>
              <a:buSzPts val="1280"/>
              <a:buNone/>
            </a:pPr>
            <a:r>
              <a:rPr lang="es-AR" sz="1600" i="1">
                <a:solidFill>
                  <a:schemeClr val="lt1"/>
                </a:solidFill>
              </a:rPr>
              <a:t>El Poder Ejecutivo nacional limitará la obligación establecida en el párrafo precedente, en función de indicadores de carácter objetivo, atendiendo la disponibilidad de medios existentes para realizar, la respectiva constatación y al nivel de operaciones de los contribuyentes.</a:t>
            </a:r>
            <a:endParaRPr/>
          </a:p>
          <a:p>
            <a:pPr marL="0" lvl="0" indent="0" algn="l" rtl="0">
              <a:lnSpc>
                <a:spcPct val="90000"/>
              </a:lnSpc>
              <a:spcBef>
                <a:spcPts val="1000"/>
              </a:spcBef>
              <a:spcAft>
                <a:spcPts val="0"/>
              </a:spcAft>
              <a:buSzPts val="1200"/>
              <a:buNone/>
            </a:pPr>
            <a:endParaRPr sz="1500">
              <a:solidFill>
                <a:schemeClr val="lt1"/>
              </a:solidFill>
            </a:endParaRPr>
          </a:p>
        </p:txBody>
      </p:sp>
      <p:pic>
        <p:nvPicPr>
          <p:cNvPr id="159" name="Google Shape;159;p3"/>
          <p:cNvPicPr preferRelativeResize="0"/>
          <p:nvPr/>
        </p:nvPicPr>
        <p:blipFill rotWithShape="1">
          <a:blip r:embed="rId3">
            <a:alphaModFix/>
          </a:blip>
          <a:srcRect/>
          <a:stretch/>
        </p:blipFill>
        <p:spPr>
          <a:xfrm>
            <a:off x="6096001" y="1995891"/>
            <a:ext cx="5143500" cy="2853702"/>
          </a:xfrm>
          <a:prstGeom prst="rect">
            <a:avLst/>
          </a:prstGeom>
          <a:noFill/>
          <a:ln>
            <a:noFill/>
          </a:ln>
        </p:spPr>
      </p:pic>
      <p:sp>
        <p:nvSpPr>
          <p:cNvPr id="160" name="Google Shape;160;p3"/>
          <p:cNvSpPr/>
          <p:nvPr/>
        </p:nvSpPr>
        <p:spPr>
          <a:xfrm flipH="1">
            <a:off x="11755696" y="4013200"/>
            <a:ext cx="448733" cy="2844800"/>
          </a:xfrm>
          <a:prstGeom prst="triangle">
            <a:avLst>
              <a:gd name="adj" fmla="val 0"/>
            </a:avLst>
          </a:prstGeom>
          <a:solidFill>
            <a:schemeClr val="accent1">
              <a:alpha val="84705"/>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
          <p:cNvSpPr txBox="1">
            <a:spLocks noGrp="1"/>
          </p:cNvSpPr>
          <p:nvPr>
            <p:ph type="title"/>
          </p:nvPr>
        </p:nvSpPr>
        <p:spPr>
          <a:xfrm>
            <a:off x="677334" y="271670"/>
            <a:ext cx="8596668" cy="947531"/>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240"/>
              <a:buFont typeface="Trebuchet MS"/>
              <a:buNone/>
            </a:pPr>
            <a:r>
              <a:rPr lang="es-AR" sz="3240" dirty="0"/>
              <a:t>Control de los documentos recibidos</a:t>
            </a:r>
            <a:endParaRPr dirty="0"/>
          </a:p>
        </p:txBody>
      </p:sp>
      <p:sp>
        <p:nvSpPr>
          <p:cNvPr id="150" name="Google Shape;150;p2"/>
          <p:cNvSpPr txBox="1">
            <a:spLocks noGrp="1"/>
          </p:cNvSpPr>
          <p:nvPr>
            <p:ph type="body" idx="1"/>
          </p:nvPr>
        </p:nvSpPr>
        <p:spPr>
          <a:xfrm>
            <a:off x="346593" y="1375548"/>
            <a:ext cx="9089518" cy="5287618"/>
          </a:xfrm>
          <a:prstGeom prst="rect">
            <a:avLst/>
          </a:prstGeom>
          <a:noFill/>
          <a:ln>
            <a:noFill/>
          </a:ln>
        </p:spPr>
        <p:txBody>
          <a:bodyPr spcFirstLastPara="1" wrap="square" lIns="91425" tIns="45700" rIns="91425" bIns="45700" anchor="t" anchorCtr="0">
            <a:normAutofit/>
          </a:bodyPr>
          <a:lstStyle/>
          <a:p>
            <a:pPr marL="0" lvl="0" indent="0" algn="just" rtl="0">
              <a:lnSpc>
                <a:spcPct val="150000"/>
              </a:lnSpc>
              <a:spcBef>
                <a:spcPts val="1000"/>
              </a:spcBef>
              <a:spcAft>
                <a:spcPts val="0"/>
              </a:spcAft>
              <a:buSzPts val="1224"/>
              <a:buNone/>
            </a:pPr>
            <a:r>
              <a:rPr lang="es-ES" sz="2000" dirty="0"/>
              <a:t>Los datos que sirven de parámetro para evaluar la validez de los comprobantes electrónicos se encuentran actualizados online en la pagina web fisco nacional. </a:t>
            </a:r>
          </a:p>
          <a:p>
            <a:pPr marL="285750" lvl="0" indent="-285750" algn="just" rtl="0">
              <a:lnSpc>
                <a:spcPct val="150000"/>
              </a:lnSpc>
              <a:spcBef>
                <a:spcPts val="1000"/>
              </a:spcBef>
              <a:spcAft>
                <a:spcPts val="0"/>
              </a:spcAft>
              <a:buSzPts val="1224"/>
              <a:buFont typeface="Wingdings" panose="05000000000000000000" pitchFamily="2" charset="2"/>
              <a:buChar char="q"/>
            </a:pPr>
            <a:r>
              <a:rPr lang="es-ES" sz="1400" dirty="0"/>
              <a:t>Clave Única de Identificación Tributaria (CUIT) del emisor de la factura.</a:t>
            </a:r>
          </a:p>
          <a:p>
            <a:pPr marL="342900" lvl="0" indent="-342900" algn="just" rtl="0">
              <a:lnSpc>
                <a:spcPct val="150000"/>
              </a:lnSpc>
              <a:spcBef>
                <a:spcPts val="1000"/>
              </a:spcBef>
              <a:spcAft>
                <a:spcPts val="0"/>
              </a:spcAft>
              <a:buSzPts val="1224"/>
              <a:buFont typeface="Wingdings" panose="05000000000000000000" pitchFamily="2" charset="2"/>
              <a:buChar char="q"/>
            </a:pPr>
            <a:r>
              <a:rPr lang="es-ES" sz="1400" dirty="0"/>
              <a:t>Clave de Autorización Electrónica (CAE) del comprobante. </a:t>
            </a:r>
          </a:p>
          <a:p>
            <a:pPr marL="342900" lvl="0" indent="-342900" algn="just" rtl="0">
              <a:lnSpc>
                <a:spcPct val="150000"/>
              </a:lnSpc>
              <a:spcBef>
                <a:spcPts val="1000"/>
              </a:spcBef>
              <a:spcAft>
                <a:spcPts val="0"/>
              </a:spcAft>
              <a:buSzPts val="1224"/>
              <a:buFont typeface="Wingdings" panose="05000000000000000000" pitchFamily="2" charset="2"/>
              <a:buChar char="q"/>
            </a:pPr>
            <a:r>
              <a:rPr lang="es-ES" sz="1400" dirty="0"/>
              <a:t>Fecha de emisión de la factura. </a:t>
            </a:r>
          </a:p>
          <a:p>
            <a:pPr marL="342900" lvl="0" indent="-342900" algn="just" rtl="0">
              <a:lnSpc>
                <a:spcPct val="150000"/>
              </a:lnSpc>
              <a:spcBef>
                <a:spcPts val="1000"/>
              </a:spcBef>
              <a:spcAft>
                <a:spcPts val="0"/>
              </a:spcAft>
              <a:buSzPts val="1224"/>
              <a:buFont typeface="Wingdings" panose="05000000000000000000" pitchFamily="2" charset="2"/>
              <a:buChar char="q"/>
            </a:pPr>
            <a:r>
              <a:rPr lang="es-ES" sz="1400" dirty="0"/>
              <a:t>Tipo y número de comprobante. </a:t>
            </a:r>
          </a:p>
          <a:p>
            <a:pPr marL="342900" lvl="0" indent="-342900" algn="just" rtl="0">
              <a:lnSpc>
                <a:spcPct val="150000"/>
              </a:lnSpc>
              <a:spcBef>
                <a:spcPts val="1000"/>
              </a:spcBef>
              <a:spcAft>
                <a:spcPts val="0"/>
              </a:spcAft>
              <a:buSzPts val="1224"/>
              <a:buFont typeface="Wingdings" panose="05000000000000000000" pitchFamily="2" charset="2"/>
              <a:buChar char="q"/>
            </a:pPr>
            <a:r>
              <a:rPr lang="es-ES" sz="1400" dirty="0"/>
              <a:t>Importe</a:t>
            </a:r>
          </a:p>
          <a:p>
            <a:pPr marL="342900" indent="-342900" algn="just">
              <a:lnSpc>
                <a:spcPct val="150000"/>
              </a:lnSpc>
              <a:buSzPts val="1224"/>
              <a:buFont typeface="Wingdings" panose="05000000000000000000" pitchFamily="2" charset="2"/>
              <a:buChar char="q"/>
            </a:pPr>
            <a:r>
              <a:rPr lang="es-ES" sz="1800" dirty="0"/>
              <a:t>la consulta no ofrece información sobre la validez de las facturas A o B emitidas por controladores o impresoras fiscales. </a:t>
            </a:r>
          </a:p>
          <a:p>
            <a:pPr marL="342900" lvl="0" indent="-342900" algn="just" rtl="0">
              <a:lnSpc>
                <a:spcPct val="150000"/>
              </a:lnSpc>
              <a:spcBef>
                <a:spcPts val="1000"/>
              </a:spcBef>
              <a:spcAft>
                <a:spcPts val="0"/>
              </a:spcAft>
              <a:buSzPts val="1224"/>
              <a:buFont typeface="Wingdings" panose="05000000000000000000" pitchFamily="2" charset="2"/>
              <a:buChar char="q"/>
            </a:pPr>
            <a:endParaRPr sz="1954" dirty="0"/>
          </a:p>
        </p:txBody>
      </p:sp>
    </p:spTree>
    <p:extLst>
      <p:ext uri="{BB962C8B-B14F-4D97-AF65-F5344CB8AC3E}">
        <p14:creationId xmlns:p14="http://schemas.microsoft.com/office/powerpoint/2010/main" val="3579703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
          <p:cNvSpPr txBox="1">
            <a:spLocks noGrp="1"/>
          </p:cNvSpPr>
          <p:nvPr>
            <p:ph type="title"/>
          </p:nvPr>
        </p:nvSpPr>
        <p:spPr>
          <a:xfrm>
            <a:off x="677334" y="271670"/>
            <a:ext cx="8596668" cy="947531"/>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Clr>
                <a:schemeClr val="accent1"/>
              </a:buClr>
              <a:buSzPts val="3240"/>
              <a:buFont typeface="Trebuchet MS"/>
              <a:buNone/>
            </a:pPr>
            <a:r>
              <a:rPr lang="es-AR" sz="3240" dirty="0"/>
              <a:t>Control de los documentos recibidos</a:t>
            </a:r>
            <a:endParaRPr dirty="0"/>
          </a:p>
        </p:txBody>
      </p:sp>
      <p:sp>
        <p:nvSpPr>
          <p:cNvPr id="150" name="Google Shape;150;p2"/>
          <p:cNvSpPr txBox="1">
            <a:spLocks noGrp="1"/>
          </p:cNvSpPr>
          <p:nvPr>
            <p:ph type="body" idx="1"/>
          </p:nvPr>
        </p:nvSpPr>
        <p:spPr>
          <a:xfrm>
            <a:off x="346593" y="1375548"/>
            <a:ext cx="9089518" cy="5287618"/>
          </a:xfrm>
          <a:prstGeom prst="rect">
            <a:avLst/>
          </a:prstGeom>
          <a:noFill/>
          <a:ln>
            <a:noFill/>
          </a:ln>
        </p:spPr>
        <p:txBody>
          <a:bodyPr spcFirstLastPara="1" wrap="square" lIns="91425" tIns="45700" rIns="91425" bIns="45700" anchor="t" anchorCtr="0">
            <a:normAutofit lnSpcReduction="10000"/>
          </a:bodyPr>
          <a:lstStyle/>
          <a:p>
            <a:pPr marL="342900" lvl="0" indent="-342900" algn="just" rtl="0">
              <a:lnSpc>
                <a:spcPct val="150000"/>
              </a:lnSpc>
              <a:spcBef>
                <a:spcPts val="1000"/>
              </a:spcBef>
              <a:spcAft>
                <a:spcPts val="0"/>
              </a:spcAft>
              <a:buSzPts val="1224"/>
              <a:buFont typeface="Wingdings" panose="05000000000000000000" pitchFamily="2" charset="2"/>
              <a:buChar char="q"/>
            </a:pPr>
            <a:endParaRPr lang="es-ES" sz="2000" b="0" i="0" dirty="0">
              <a:solidFill>
                <a:srgbClr val="212529"/>
              </a:solidFill>
              <a:effectLst/>
              <a:latin typeface="Roboto" panose="02000000000000000000" pitchFamily="2" charset="0"/>
            </a:endParaRPr>
          </a:p>
          <a:p>
            <a:pPr marL="0" lvl="0" indent="0" algn="just" rtl="0">
              <a:lnSpc>
                <a:spcPct val="150000"/>
              </a:lnSpc>
              <a:spcBef>
                <a:spcPts val="1000"/>
              </a:spcBef>
              <a:spcAft>
                <a:spcPts val="0"/>
              </a:spcAft>
              <a:buSzPts val="1224"/>
              <a:buNone/>
            </a:pPr>
            <a:r>
              <a:rPr lang="es-ES" sz="2000" b="0" i="0" dirty="0">
                <a:solidFill>
                  <a:srgbClr val="212529"/>
                </a:solidFill>
                <a:effectLst/>
                <a:latin typeface="Roboto" panose="02000000000000000000" pitchFamily="2" charset="0"/>
              </a:rPr>
              <a:t> </a:t>
            </a:r>
            <a:endParaRPr lang="es-ES" sz="2000" dirty="0">
              <a:solidFill>
                <a:srgbClr val="212529"/>
              </a:solidFill>
              <a:latin typeface="Roboto" panose="02000000000000000000" pitchFamily="2" charset="0"/>
            </a:endParaRPr>
          </a:p>
          <a:p>
            <a:pPr marL="342900" lvl="0" indent="-342900" algn="just" rtl="0">
              <a:lnSpc>
                <a:spcPct val="150000"/>
              </a:lnSpc>
              <a:spcBef>
                <a:spcPts val="1000"/>
              </a:spcBef>
              <a:spcAft>
                <a:spcPts val="0"/>
              </a:spcAft>
              <a:buSzPts val="1224"/>
              <a:buFont typeface="Wingdings" panose="05000000000000000000" pitchFamily="2" charset="2"/>
              <a:buChar char="q"/>
            </a:pPr>
            <a:endParaRPr lang="es-ES" sz="2000" b="0" i="0" dirty="0">
              <a:solidFill>
                <a:srgbClr val="212529"/>
              </a:solidFill>
              <a:effectLst/>
              <a:latin typeface="Roboto" panose="02000000000000000000" pitchFamily="2" charset="0"/>
            </a:endParaRPr>
          </a:p>
          <a:p>
            <a:pPr marL="342900" lvl="0" indent="-342900" algn="just" rtl="0">
              <a:lnSpc>
                <a:spcPct val="150000"/>
              </a:lnSpc>
              <a:spcBef>
                <a:spcPts val="1000"/>
              </a:spcBef>
              <a:spcAft>
                <a:spcPts val="0"/>
              </a:spcAft>
              <a:buSzPts val="1224"/>
              <a:buFont typeface="Wingdings" panose="05000000000000000000" pitchFamily="2" charset="2"/>
              <a:buChar char="q"/>
            </a:pPr>
            <a:r>
              <a:rPr lang="es-ES" sz="2000" b="0" i="0" dirty="0">
                <a:solidFill>
                  <a:srgbClr val="212529"/>
                </a:solidFill>
                <a:effectLst/>
                <a:latin typeface="Roboto" panose="02000000000000000000" pitchFamily="2" charset="0"/>
              </a:rPr>
              <a:t>Si el proveedor no está en la base </a:t>
            </a:r>
            <a:r>
              <a:rPr lang="es-ES" sz="2000" b="0" i="0" dirty="0" err="1">
                <a:solidFill>
                  <a:srgbClr val="212529"/>
                </a:solidFill>
                <a:effectLst/>
                <a:latin typeface="Roboto" panose="02000000000000000000" pitchFamily="2" charset="0"/>
              </a:rPr>
              <a:t>apoc</a:t>
            </a:r>
            <a:r>
              <a:rPr lang="es-ES" sz="2000" b="0" i="0" dirty="0">
                <a:solidFill>
                  <a:srgbClr val="212529"/>
                </a:solidFill>
                <a:effectLst/>
                <a:latin typeface="Roboto" panose="02000000000000000000" pitchFamily="2" charset="0"/>
              </a:rPr>
              <a:t>.,</a:t>
            </a:r>
          </a:p>
          <a:p>
            <a:pPr marL="342900" lvl="0" indent="-342900" algn="just" rtl="0">
              <a:lnSpc>
                <a:spcPct val="150000"/>
              </a:lnSpc>
              <a:spcBef>
                <a:spcPts val="1000"/>
              </a:spcBef>
              <a:spcAft>
                <a:spcPts val="0"/>
              </a:spcAft>
              <a:buSzPts val="1224"/>
              <a:buFont typeface="Wingdings" panose="05000000000000000000" pitchFamily="2" charset="2"/>
              <a:buChar char="q"/>
            </a:pPr>
            <a:r>
              <a:rPr lang="es-ES" sz="2000" dirty="0">
                <a:solidFill>
                  <a:srgbClr val="212529"/>
                </a:solidFill>
                <a:latin typeface="Roboto" panose="02000000000000000000" pitchFamily="2" charset="0"/>
              </a:rPr>
              <a:t>Que el </a:t>
            </a:r>
            <a:r>
              <a:rPr lang="es-ES" sz="2000" b="0" i="0" dirty="0">
                <a:solidFill>
                  <a:srgbClr val="212529"/>
                </a:solidFill>
                <a:effectLst/>
                <a:latin typeface="Roboto" panose="02000000000000000000" pitchFamily="2" charset="0"/>
              </a:rPr>
              <a:t> que se encuentre activo el CUIT y con la inscripción de impuestos al día.</a:t>
            </a:r>
          </a:p>
          <a:p>
            <a:pPr marL="342900" lvl="0" indent="-342900" algn="just" rtl="0">
              <a:lnSpc>
                <a:spcPct val="150000"/>
              </a:lnSpc>
              <a:spcBef>
                <a:spcPts val="1000"/>
              </a:spcBef>
              <a:spcAft>
                <a:spcPts val="0"/>
              </a:spcAft>
              <a:buSzPts val="1224"/>
              <a:buFont typeface="Wingdings" panose="05000000000000000000" pitchFamily="2" charset="2"/>
              <a:buChar char="q"/>
            </a:pPr>
            <a:r>
              <a:rPr lang="es-ES" dirty="0">
                <a:solidFill>
                  <a:srgbClr val="212529"/>
                </a:solidFill>
                <a:latin typeface="Roboto" panose="02000000000000000000" pitchFamily="2" charset="0"/>
              </a:rPr>
              <a:t>Q</a:t>
            </a:r>
            <a:r>
              <a:rPr lang="es-ES" sz="1800" b="0" i="0" dirty="0">
                <a:solidFill>
                  <a:srgbClr val="212529"/>
                </a:solidFill>
                <a:effectLst/>
                <a:latin typeface="Roboto" panose="02000000000000000000" pitchFamily="2" charset="0"/>
              </a:rPr>
              <a:t>ue la actividad facturada coincide con la actividad dada de alta en AFIP. </a:t>
            </a:r>
          </a:p>
          <a:p>
            <a:pPr marL="342900" lvl="0" indent="-342900" algn="just" rtl="0">
              <a:lnSpc>
                <a:spcPct val="150000"/>
              </a:lnSpc>
              <a:spcBef>
                <a:spcPts val="1000"/>
              </a:spcBef>
              <a:spcAft>
                <a:spcPts val="0"/>
              </a:spcAft>
              <a:buSzPts val="1224"/>
              <a:buFont typeface="Wingdings" panose="05000000000000000000" pitchFamily="2" charset="2"/>
              <a:buChar char="q"/>
            </a:pPr>
            <a:r>
              <a:rPr lang="es-AR" sz="1200" b="1" i="0" dirty="0">
                <a:solidFill>
                  <a:srgbClr val="212529"/>
                </a:solidFill>
                <a:effectLst/>
                <a:latin typeface="Roboto" panose="02000000000000000000" pitchFamily="2" charset="0"/>
              </a:rPr>
              <a:t>BILDOWN SA c/ FISCO NACIONAL (AFIP-DGI) s/ORDINARIO, sentencia del 27/12/2011</a:t>
            </a:r>
            <a:r>
              <a:rPr lang="es-AR" sz="1200" b="0" i="0" dirty="0">
                <a:solidFill>
                  <a:srgbClr val="212529"/>
                </a:solidFill>
                <a:effectLst/>
                <a:latin typeface="Roboto" panose="02000000000000000000" pitchFamily="2" charset="0"/>
              </a:rPr>
              <a:t> </a:t>
            </a:r>
            <a:r>
              <a:rPr lang="es-ES" sz="1300" b="0" i="0" dirty="0">
                <a:solidFill>
                  <a:srgbClr val="212529"/>
                </a:solidFill>
                <a:effectLst/>
                <a:latin typeface="Roboto" panose="02000000000000000000" pitchFamily="2" charset="0"/>
              </a:rPr>
              <a:t>que no existe precepto alguno que subordine el reconocimiento del crédito fiscal al cumplimiento de las obligaciones sustantivas de los terceros con los que operó. </a:t>
            </a:r>
            <a:r>
              <a:rPr lang="es-ES" sz="1300" b="1" i="0" dirty="0">
                <a:solidFill>
                  <a:srgbClr val="212529"/>
                </a:solidFill>
                <a:effectLst/>
                <a:latin typeface="Roboto" panose="02000000000000000000" pitchFamily="2" charset="0"/>
              </a:rPr>
              <a:t>Remarcó que las facultades de verificación y fiscalización son exclusivas del fisco.</a:t>
            </a:r>
            <a:endParaRPr lang="es-ES" sz="1300" b="1" dirty="0">
              <a:solidFill>
                <a:srgbClr val="212529"/>
              </a:solidFill>
              <a:latin typeface="Roboto" panose="02000000000000000000" pitchFamily="2" charset="0"/>
            </a:endParaRPr>
          </a:p>
          <a:p>
            <a:pPr marL="342900" lvl="0" indent="-342900" algn="just" rtl="0">
              <a:lnSpc>
                <a:spcPct val="150000"/>
              </a:lnSpc>
              <a:spcBef>
                <a:spcPts val="1000"/>
              </a:spcBef>
              <a:spcAft>
                <a:spcPts val="0"/>
              </a:spcAft>
              <a:buSzPts val="1224"/>
              <a:buFont typeface="Wingdings" panose="05000000000000000000" pitchFamily="2" charset="2"/>
              <a:buChar char="q"/>
            </a:pPr>
            <a:r>
              <a:rPr lang="es-ES" sz="1100" b="1" i="0" dirty="0" err="1">
                <a:solidFill>
                  <a:srgbClr val="212529"/>
                </a:solidFill>
                <a:effectLst/>
                <a:latin typeface="Roboto" panose="02000000000000000000" pitchFamily="2" charset="0"/>
              </a:rPr>
              <a:t>Vz</a:t>
            </a:r>
            <a:r>
              <a:rPr lang="es-ES" sz="1100" b="1" i="0" dirty="0">
                <a:solidFill>
                  <a:srgbClr val="212529"/>
                </a:solidFill>
                <a:effectLst/>
                <a:latin typeface="Roboto" panose="02000000000000000000" pitchFamily="2" charset="0"/>
              </a:rPr>
              <a:t> </a:t>
            </a:r>
            <a:r>
              <a:rPr lang="es-ES" sz="1100" b="1" i="0" dirty="0" err="1">
                <a:solidFill>
                  <a:srgbClr val="212529"/>
                </a:solidFill>
                <a:effectLst/>
                <a:latin typeface="Roboto" panose="02000000000000000000" pitchFamily="2" charset="0"/>
              </a:rPr>
              <a:t>bath</a:t>
            </a:r>
            <a:r>
              <a:rPr lang="es-ES" sz="1100" b="1" i="0" dirty="0">
                <a:solidFill>
                  <a:srgbClr val="212529"/>
                </a:solidFill>
                <a:effectLst/>
                <a:latin typeface="Roboto" panose="02000000000000000000" pitchFamily="2" charset="0"/>
              </a:rPr>
              <a:t> &amp; </a:t>
            </a:r>
            <a:r>
              <a:rPr lang="es-ES" sz="1100" b="1" i="0" dirty="0" err="1">
                <a:solidFill>
                  <a:srgbClr val="212529"/>
                </a:solidFill>
                <a:effectLst/>
                <a:latin typeface="Roboto" panose="02000000000000000000" pitchFamily="2" charset="0"/>
              </a:rPr>
              <a:t>Body</a:t>
            </a:r>
            <a:r>
              <a:rPr lang="es-ES" sz="1100" b="1" i="0" dirty="0">
                <a:solidFill>
                  <a:srgbClr val="212529"/>
                </a:solidFill>
                <a:effectLst/>
                <a:latin typeface="Roboto" panose="02000000000000000000" pitchFamily="2" charset="0"/>
              </a:rPr>
              <a:t> c/DGI s/ recurso directo de organismo externo” Sala I CNCAF -8/4/22</a:t>
            </a:r>
          </a:p>
        </p:txBody>
      </p:sp>
      <p:sp>
        <p:nvSpPr>
          <p:cNvPr id="2" name="Elipse 1">
            <a:extLst>
              <a:ext uri="{FF2B5EF4-FFF2-40B4-BE49-F238E27FC236}">
                <a16:creationId xmlns:a16="http://schemas.microsoft.com/office/drawing/2014/main" id="{3CBEB918-77D4-B6DF-0ECE-EEB8BE564F8C}"/>
              </a:ext>
            </a:extLst>
          </p:cNvPr>
          <p:cNvSpPr/>
          <p:nvPr/>
        </p:nvSpPr>
        <p:spPr>
          <a:xfrm>
            <a:off x="1031132" y="2286000"/>
            <a:ext cx="5437762" cy="6420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800" b="1" dirty="0">
                <a:solidFill>
                  <a:schemeClr val="tx1"/>
                </a:solidFill>
              </a:rPr>
              <a:t>El contribuyente debe CONTROLAR  </a:t>
            </a:r>
          </a:p>
        </p:txBody>
      </p:sp>
    </p:spTree>
    <p:extLst>
      <p:ext uri="{BB962C8B-B14F-4D97-AF65-F5344CB8AC3E}">
        <p14:creationId xmlns:p14="http://schemas.microsoft.com/office/powerpoint/2010/main" val="2507740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5"/>
          <p:cNvSpPr txBox="1">
            <a:spLocks noGrp="1"/>
          </p:cNvSpPr>
          <p:nvPr>
            <p:ph type="title"/>
          </p:nvPr>
        </p:nvSpPr>
        <p:spPr>
          <a:xfrm>
            <a:off x="677334" y="125896"/>
            <a:ext cx="8596668" cy="937846"/>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3600"/>
              <a:buFont typeface="Trebuchet MS"/>
              <a:buNone/>
            </a:pPr>
            <a:r>
              <a:rPr lang="es-AR"/>
              <a:t>La orden de intervención.</a:t>
            </a:r>
            <a:endParaRPr/>
          </a:p>
        </p:txBody>
      </p:sp>
      <p:sp>
        <p:nvSpPr>
          <p:cNvPr id="183" name="Google Shape;183;p5"/>
          <p:cNvSpPr txBox="1">
            <a:spLocks noGrp="1"/>
          </p:cNvSpPr>
          <p:nvPr>
            <p:ph type="body" idx="1"/>
          </p:nvPr>
        </p:nvSpPr>
        <p:spPr>
          <a:xfrm>
            <a:off x="677334" y="1063742"/>
            <a:ext cx="8479918" cy="5668362"/>
          </a:xfrm>
          <a:prstGeom prst="rect">
            <a:avLst/>
          </a:prstGeom>
          <a:noFill/>
          <a:ln>
            <a:noFill/>
          </a:ln>
        </p:spPr>
        <p:txBody>
          <a:bodyPr spcFirstLastPara="1" wrap="square" lIns="91425" tIns="45700" rIns="91425" bIns="45700" anchor="t" anchorCtr="0">
            <a:normAutofit/>
          </a:bodyPr>
          <a:lstStyle/>
          <a:p>
            <a:pPr marL="0" lvl="0" indent="0" algn="ctr" rtl="0">
              <a:lnSpc>
                <a:spcPct val="150000"/>
              </a:lnSpc>
              <a:spcBef>
                <a:spcPts val="0"/>
              </a:spcBef>
              <a:spcAft>
                <a:spcPts val="0"/>
              </a:spcAft>
              <a:buSzPts val="1280"/>
              <a:buNone/>
            </a:pPr>
            <a:r>
              <a:rPr lang="es-AR" sz="1600" i="1" dirty="0"/>
              <a:t>A efectos de </a:t>
            </a:r>
            <a:r>
              <a:rPr lang="es-AR" b="1" i="1" dirty="0"/>
              <a:t>verificar y fiscalizar la situación fiscal de los contribuyentes y responsables</a:t>
            </a:r>
            <a:r>
              <a:rPr lang="es-AR" sz="1600" i="1" dirty="0"/>
              <a:t>, </a:t>
            </a:r>
          </a:p>
          <a:p>
            <a:pPr marL="0" lvl="0" indent="0" algn="ctr" rtl="0">
              <a:lnSpc>
                <a:spcPct val="150000"/>
              </a:lnSpc>
              <a:spcBef>
                <a:spcPts val="0"/>
              </a:spcBef>
              <a:spcAft>
                <a:spcPts val="0"/>
              </a:spcAft>
              <a:buSzPts val="1280"/>
              <a:buNone/>
            </a:pPr>
            <a:endParaRPr lang="es-AR" sz="1600" b="1" i="1" u="sng" dirty="0">
              <a:solidFill>
                <a:srgbClr val="00B050"/>
              </a:solidFill>
            </a:endParaRPr>
          </a:p>
          <a:p>
            <a:pPr marL="0" lvl="0" indent="0" algn="ctr" rtl="0">
              <a:lnSpc>
                <a:spcPct val="150000"/>
              </a:lnSpc>
              <a:spcBef>
                <a:spcPts val="0"/>
              </a:spcBef>
              <a:spcAft>
                <a:spcPts val="0"/>
              </a:spcAft>
              <a:buSzPts val="1280"/>
              <a:buNone/>
            </a:pPr>
            <a:endParaRPr lang="es-AR" sz="1600" b="1" i="1" u="sng" dirty="0">
              <a:solidFill>
                <a:srgbClr val="00B050"/>
              </a:solidFill>
            </a:endParaRPr>
          </a:p>
          <a:p>
            <a:pPr marL="0" lvl="0" indent="0" algn="ctr" rtl="0">
              <a:lnSpc>
                <a:spcPct val="150000"/>
              </a:lnSpc>
              <a:spcBef>
                <a:spcPts val="0"/>
              </a:spcBef>
              <a:spcAft>
                <a:spcPts val="0"/>
              </a:spcAft>
              <a:buSzPts val="1280"/>
              <a:buNone/>
            </a:pPr>
            <a:endParaRPr lang="es-AR" sz="1600" b="1" i="1" u="sng" dirty="0">
              <a:solidFill>
                <a:srgbClr val="00B050"/>
              </a:solidFill>
            </a:endParaRPr>
          </a:p>
          <a:p>
            <a:pPr marL="0" lvl="0" indent="0" algn="ctr" rtl="0">
              <a:lnSpc>
                <a:spcPct val="150000"/>
              </a:lnSpc>
              <a:spcBef>
                <a:spcPts val="0"/>
              </a:spcBef>
              <a:spcAft>
                <a:spcPts val="0"/>
              </a:spcAft>
              <a:buSzPts val="1280"/>
              <a:buNone/>
            </a:pPr>
            <a:endParaRPr lang="es-AR" sz="1600" b="1" i="1" u="sng" dirty="0">
              <a:solidFill>
                <a:srgbClr val="00B050"/>
              </a:solidFill>
            </a:endParaRPr>
          </a:p>
          <a:p>
            <a:pPr marL="0" lvl="0" indent="0" algn="ctr" rtl="0">
              <a:lnSpc>
                <a:spcPct val="150000"/>
              </a:lnSpc>
              <a:spcBef>
                <a:spcPts val="0"/>
              </a:spcBef>
              <a:spcAft>
                <a:spcPts val="0"/>
              </a:spcAft>
              <a:buSzPts val="1280"/>
              <a:buNone/>
            </a:pPr>
            <a:endParaRPr lang="es-AR" sz="1600" b="1" i="1" u="sng" dirty="0">
              <a:solidFill>
                <a:srgbClr val="00B050"/>
              </a:solidFill>
            </a:endParaRPr>
          </a:p>
          <a:p>
            <a:pPr marL="0" lvl="0" indent="0" algn="ctr" rtl="0">
              <a:lnSpc>
                <a:spcPct val="150000"/>
              </a:lnSpc>
              <a:spcBef>
                <a:spcPts val="0"/>
              </a:spcBef>
              <a:spcAft>
                <a:spcPts val="0"/>
              </a:spcAft>
              <a:buSzPts val="1280"/>
              <a:buNone/>
            </a:pPr>
            <a:endParaRPr lang="es-AR" sz="1600" b="1" i="1" u="sng" dirty="0">
              <a:solidFill>
                <a:srgbClr val="00B050"/>
              </a:solidFill>
            </a:endParaRPr>
          </a:p>
          <a:p>
            <a:pPr marL="0" lvl="0" indent="0" algn="ctr" rtl="0">
              <a:lnSpc>
                <a:spcPct val="150000"/>
              </a:lnSpc>
              <a:spcBef>
                <a:spcPts val="0"/>
              </a:spcBef>
              <a:spcAft>
                <a:spcPts val="0"/>
              </a:spcAft>
              <a:buSzPts val="1280"/>
              <a:buNone/>
            </a:pPr>
            <a:endParaRPr lang="es-AR" sz="1600" b="1" i="1" u="sng" dirty="0">
              <a:solidFill>
                <a:srgbClr val="00B050"/>
              </a:solidFill>
            </a:endParaRPr>
          </a:p>
          <a:p>
            <a:pPr marL="0" lvl="0" indent="0" algn="ctr" rtl="0">
              <a:lnSpc>
                <a:spcPct val="150000"/>
              </a:lnSpc>
              <a:spcBef>
                <a:spcPts val="0"/>
              </a:spcBef>
              <a:spcAft>
                <a:spcPts val="0"/>
              </a:spcAft>
              <a:buSzPts val="1280"/>
              <a:buNone/>
            </a:pPr>
            <a:endParaRPr lang="es-AR" sz="1600" b="1" i="1" u="sng" dirty="0">
              <a:solidFill>
                <a:srgbClr val="00B050"/>
              </a:solidFill>
            </a:endParaRPr>
          </a:p>
          <a:p>
            <a:pPr marL="0" lvl="0" indent="0" rtl="0">
              <a:lnSpc>
                <a:spcPct val="150000"/>
              </a:lnSpc>
              <a:spcBef>
                <a:spcPts val="0"/>
              </a:spcBef>
              <a:spcAft>
                <a:spcPts val="0"/>
              </a:spcAft>
              <a:buSzPts val="1280"/>
              <a:buNone/>
            </a:pPr>
            <a:endParaRPr lang="es-AR" sz="1200" b="1" i="0" dirty="0">
              <a:solidFill>
                <a:srgbClr val="000000"/>
              </a:solidFill>
              <a:effectLst/>
              <a:latin typeface="Verdana" panose="020B0604030504040204" pitchFamily="34" charset="0"/>
            </a:endParaRPr>
          </a:p>
        </p:txBody>
      </p:sp>
      <p:sp>
        <p:nvSpPr>
          <p:cNvPr id="2" name="Elipse 1">
            <a:extLst>
              <a:ext uri="{FF2B5EF4-FFF2-40B4-BE49-F238E27FC236}">
                <a16:creationId xmlns:a16="http://schemas.microsoft.com/office/drawing/2014/main" id="{A0B98A99-887E-507D-CDE3-5373704BDC41}"/>
              </a:ext>
            </a:extLst>
          </p:cNvPr>
          <p:cNvSpPr/>
          <p:nvPr/>
        </p:nvSpPr>
        <p:spPr>
          <a:xfrm>
            <a:off x="937389" y="3336588"/>
            <a:ext cx="8278238" cy="9541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a:solidFill>
                  <a:schemeClr val="tx1"/>
                </a:solidFill>
              </a:rPr>
              <a:t>LA AFIP LIBRARA ORDEN DE INTERVENCION</a:t>
            </a:r>
          </a:p>
          <a:p>
            <a:pPr algn="ctr"/>
            <a:r>
              <a:rPr lang="es-AR" b="1" dirty="0">
                <a:solidFill>
                  <a:schemeClr val="tx1"/>
                </a:solidFill>
              </a:rPr>
              <a:t> </a:t>
            </a:r>
          </a:p>
        </p:txBody>
      </p:sp>
      <p:sp>
        <p:nvSpPr>
          <p:cNvPr id="3" name="Flecha: hacia abajo 2">
            <a:extLst>
              <a:ext uri="{FF2B5EF4-FFF2-40B4-BE49-F238E27FC236}">
                <a16:creationId xmlns:a16="http://schemas.microsoft.com/office/drawing/2014/main" id="{E3CEC21C-EC4D-2626-3F4B-DF802F992D0E}"/>
              </a:ext>
            </a:extLst>
          </p:cNvPr>
          <p:cNvSpPr/>
          <p:nvPr/>
        </p:nvSpPr>
        <p:spPr>
          <a:xfrm>
            <a:off x="4747098" y="2178996"/>
            <a:ext cx="612842" cy="778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5"/>
          <p:cNvSpPr txBox="1">
            <a:spLocks noGrp="1"/>
          </p:cNvSpPr>
          <p:nvPr>
            <p:ph type="title"/>
          </p:nvPr>
        </p:nvSpPr>
        <p:spPr>
          <a:xfrm>
            <a:off x="677334" y="125896"/>
            <a:ext cx="8596668" cy="937846"/>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3600"/>
              <a:buFont typeface="Trebuchet MS"/>
              <a:buNone/>
            </a:pPr>
            <a:r>
              <a:rPr lang="es-AR"/>
              <a:t>La orden de intervención.</a:t>
            </a:r>
            <a:endParaRPr/>
          </a:p>
        </p:txBody>
      </p:sp>
      <p:sp>
        <p:nvSpPr>
          <p:cNvPr id="183" name="Google Shape;183;p5"/>
          <p:cNvSpPr txBox="1">
            <a:spLocks noGrp="1"/>
          </p:cNvSpPr>
          <p:nvPr>
            <p:ph type="body" idx="1"/>
          </p:nvPr>
        </p:nvSpPr>
        <p:spPr>
          <a:xfrm>
            <a:off x="677334" y="1063742"/>
            <a:ext cx="8479918" cy="5668362"/>
          </a:xfrm>
          <a:prstGeom prst="rect">
            <a:avLst/>
          </a:prstGeom>
          <a:noFill/>
          <a:ln>
            <a:noFill/>
          </a:ln>
        </p:spPr>
        <p:txBody>
          <a:bodyPr spcFirstLastPara="1" wrap="square" lIns="91425" tIns="45700" rIns="91425" bIns="45700" anchor="t" anchorCtr="0">
            <a:normAutofit fontScale="25000" lnSpcReduction="20000"/>
          </a:bodyPr>
          <a:lstStyle/>
          <a:p>
            <a:pPr marL="0" indent="0" algn="ctr">
              <a:lnSpc>
                <a:spcPct val="160000"/>
              </a:lnSpc>
              <a:buSzPts val="1224"/>
              <a:buNone/>
            </a:pPr>
            <a:r>
              <a:rPr lang="es-AR" sz="7200" b="1" dirty="0">
                <a:solidFill>
                  <a:srgbClr val="212529"/>
                </a:solidFill>
                <a:latin typeface="Roboto" panose="02000000000000000000" pitchFamily="2" charset="0"/>
              </a:rPr>
              <a:t>¿Que datos debe contener la ORDEN DE INTERVENCION ?</a:t>
            </a:r>
          </a:p>
          <a:p>
            <a:pPr marL="0" lvl="0" indent="0" algn="ctr" rtl="0">
              <a:spcBef>
                <a:spcPts val="0"/>
              </a:spcBef>
              <a:spcAft>
                <a:spcPts val="0"/>
              </a:spcAft>
              <a:buSzPts val="1280"/>
              <a:buNone/>
            </a:pPr>
            <a:endParaRPr lang="es-AR" sz="1600" i="1" dirty="0">
              <a:solidFill>
                <a:srgbClr val="FF0000"/>
              </a:solidFill>
            </a:endParaRPr>
          </a:p>
          <a:p>
            <a:pPr marL="342900" lvl="0" indent="-342900" algn="just">
              <a:lnSpc>
                <a:spcPct val="160000"/>
              </a:lnSpc>
              <a:buSzPts val="1224"/>
              <a:buFont typeface="Wingdings" panose="05000000000000000000" pitchFamily="2" charset="2"/>
              <a:buChar char="q"/>
            </a:pPr>
            <a:r>
              <a:rPr lang="es-AR" sz="4900" dirty="0">
                <a:solidFill>
                  <a:srgbClr val="212529"/>
                </a:solidFill>
                <a:latin typeface="Roboto" panose="02000000000000000000" pitchFamily="2" charset="0"/>
              </a:rPr>
              <a:t>Fecha en que se dispone la medida, </a:t>
            </a:r>
          </a:p>
          <a:p>
            <a:pPr marL="342900" lvl="0" indent="-342900" algn="just">
              <a:lnSpc>
                <a:spcPct val="160000"/>
              </a:lnSpc>
              <a:buSzPts val="1224"/>
              <a:buFont typeface="Wingdings" panose="05000000000000000000" pitchFamily="2" charset="2"/>
              <a:buChar char="q"/>
            </a:pPr>
            <a:r>
              <a:rPr lang="es-AR" sz="4900" dirty="0">
                <a:solidFill>
                  <a:srgbClr val="212529"/>
                </a:solidFill>
                <a:latin typeface="Roboto" panose="02000000000000000000" pitchFamily="2" charset="0"/>
              </a:rPr>
              <a:t>Los funcionarios encargados del cometido, </a:t>
            </a:r>
          </a:p>
          <a:p>
            <a:pPr marL="342900" lvl="0" indent="-342900" algn="just">
              <a:lnSpc>
                <a:spcPct val="160000"/>
              </a:lnSpc>
              <a:buSzPts val="1224"/>
              <a:buFont typeface="Wingdings" panose="05000000000000000000" pitchFamily="2" charset="2"/>
              <a:buChar char="q"/>
            </a:pPr>
            <a:r>
              <a:rPr lang="es-AR" sz="4900" dirty="0">
                <a:solidFill>
                  <a:srgbClr val="212529"/>
                </a:solidFill>
                <a:latin typeface="Roboto" panose="02000000000000000000" pitchFamily="2" charset="0"/>
              </a:rPr>
              <a:t>Los datos del fiscalizado (nombre y apellido o razón social, Clave Única de Identificación Tributaria y domicilio fiscal) </a:t>
            </a:r>
          </a:p>
          <a:p>
            <a:pPr marL="342900" lvl="0" indent="-342900" algn="just">
              <a:lnSpc>
                <a:spcPct val="160000"/>
              </a:lnSpc>
              <a:buSzPts val="1224"/>
              <a:buFont typeface="Wingdings" panose="05000000000000000000" pitchFamily="2" charset="2"/>
              <a:buChar char="q"/>
            </a:pPr>
            <a:r>
              <a:rPr lang="es-AR" sz="4900" dirty="0">
                <a:solidFill>
                  <a:srgbClr val="212529"/>
                </a:solidFill>
                <a:latin typeface="Roboto" panose="02000000000000000000" pitchFamily="2" charset="0"/>
              </a:rPr>
              <a:t> Impuestos y períodos comprendidos en la fiscalización. </a:t>
            </a:r>
          </a:p>
          <a:p>
            <a:pPr marL="0" lvl="0" indent="0" algn="just">
              <a:lnSpc>
                <a:spcPct val="160000"/>
              </a:lnSpc>
              <a:buSzPts val="1224"/>
              <a:buNone/>
            </a:pPr>
            <a:endParaRPr lang="es-AR" sz="4900" dirty="0">
              <a:solidFill>
                <a:srgbClr val="212529"/>
              </a:solidFill>
              <a:latin typeface="Roboto" panose="02000000000000000000" pitchFamily="2" charset="0"/>
            </a:endParaRPr>
          </a:p>
          <a:p>
            <a:pPr algn="just">
              <a:spcBef>
                <a:spcPts val="400"/>
              </a:spcBef>
              <a:spcAft>
                <a:spcPts val="0"/>
              </a:spcAft>
            </a:pPr>
            <a:endParaRPr lang="es-AR" sz="4900" dirty="0">
              <a:solidFill>
                <a:srgbClr val="212529"/>
              </a:solidFill>
              <a:latin typeface="Roboto" panose="02000000000000000000" pitchFamily="2" charset="0"/>
            </a:endParaRPr>
          </a:p>
          <a:p>
            <a:pPr algn="just">
              <a:spcBef>
                <a:spcPts val="400"/>
              </a:spcBef>
              <a:spcAft>
                <a:spcPts val="0"/>
              </a:spcAft>
            </a:pPr>
            <a:endParaRPr lang="es-AR" sz="4900" dirty="0">
              <a:solidFill>
                <a:srgbClr val="212529"/>
              </a:solidFill>
              <a:latin typeface="Roboto" panose="02000000000000000000" pitchFamily="2" charset="0"/>
            </a:endParaRPr>
          </a:p>
          <a:p>
            <a:pPr algn="just">
              <a:spcBef>
                <a:spcPts val="400"/>
              </a:spcBef>
              <a:spcAft>
                <a:spcPts val="0"/>
              </a:spcAft>
            </a:pPr>
            <a:r>
              <a:rPr lang="es-AR" sz="4900" dirty="0">
                <a:solidFill>
                  <a:srgbClr val="212529"/>
                </a:solidFill>
                <a:latin typeface="Roboto" panose="02000000000000000000" pitchFamily="2" charset="0"/>
              </a:rPr>
              <a:t>La orden será suscripta por el funcionario competente, con carácter previo al inicio del procedimiento, y será notificada en forma fehaciente al contribuyente o responsable sujeto a fiscalización</a:t>
            </a:r>
            <a:r>
              <a:rPr lang="es-AR" sz="4900" b="1" i="1" dirty="0">
                <a:solidFill>
                  <a:schemeClr val="tx1"/>
                </a:solidFill>
              </a:rPr>
              <a:t>.</a:t>
            </a:r>
            <a:br>
              <a:rPr lang="es-AR" sz="4900" i="1" dirty="0">
                <a:solidFill>
                  <a:schemeClr val="tx1"/>
                </a:solidFill>
              </a:rPr>
            </a:br>
            <a:endParaRPr lang="es-AR" sz="4900" i="1" dirty="0">
              <a:solidFill>
                <a:schemeClr val="tx1"/>
              </a:solidFill>
            </a:endParaRPr>
          </a:p>
          <a:p>
            <a:pPr algn="just">
              <a:spcBef>
                <a:spcPts val="400"/>
              </a:spcBef>
              <a:spcAft>
                <a:spcPts val="0"/>
              </a:spcAft>
            </a:pPr>
            <a:endParaRPr lang="es-AR" sz="4900" b="0" i="1" dirty="0">
              <a:solidFill>
                <a:schemeClr val="tx1"/>
              </a:solidFill>
              <a:effectLst/>
              <a:latin typeface="Verdana" panose="020B0604030504040204" pitchFamily="34" charset="0"/>
            </a:endParaRPr>
          </a:p>
          <a:p>
            <a:pPr algn="just">
              <a:spcBef>
                <a:spcPts val="400"/>
              </a:spcBef>
              <a:spcAft>
                <a:spcPts val="0"/>
              </a:spcAft>
            </a:pPr>
            <a:endParaRPr lang="es-AR" sz="4900" i="1" dirty="0">
              <a:solidFill>
                <a:schemeClr val="tx1"/>
              </a:solidFill>
              <a:latin typeface="Verdana" panose="020B0604030504040204" pitchFamily="34" charset="0"/>
            </a:endParaRPr>
          </a:p>
          <a:p>
            <a:pPr algn="just">
              <a:spcBef>
                <a:spcPts val="400"/>
              </a:spcBef>
            </a:pPr>
            <a:r>
              <a:rPr lang="pt-BR" sz="4400" b="1" dirty="0">
                <a:solidFill>
                  <a:srgbClr val="000000"/>
                </a:solidFill>
                <a:latin typeface="Verdana" panose="020B0604030504040204" pitchFamily="34" charset="0"/>
              </a:rPr>
              <a:t>FGF TRAPANI SRL c/DGI s/recurso </a:t>
            </a:r>
            <a:r>
              <a:rPr lang="pt-BR" sz="4400" b="1" dirty="0" err="1">
                <a:solidFill>
                  <a:srgbClr val="000000"/>
                </a:solidFill>
                <a:latin typeface="Verdana" panose="020B0604030504040204" pitchFamily="34" charset="0"/>
              </a:rPr>
              <a:t>directo</a:t>
            </a:r>
            <a:r>
              <a:rPr lang="pt-BR" sz="4400" b="1" dirty="0">
                <a:solidFill>
                  <a:srgbClr val="000000"/>
                </a:solidFill>
                <a:latin typeface="Verdana" panose="020B0604030504040204" pitchFamily="34" charset="0"/>
              </a:rPr>
              <a:t> de organismo externo – CNCAF –sal a III – 20/10/2019 </a:t>
            </a:r>
            <a:r>
              <a:rPr lang="pt-BR" sz="4400" dirty="0">
                <a:solidFill>
                  <a:srgbClr val="000000"/>
                </a:solidFill>
                <a:latin typeface="Verdana" panose="020B0604030504040204" pitchFamily="34" charset="0"/>
              </a:rPr>
              <a:t>–</a:t>
            </a:r>
          </a:p>
          <a:p>
            <a:pPr marL="137160" indent="0" algn="just">
              <a:spcBef>
                <a:spcPts val="400"/>
              </a:spcBef>
              <a:buNone/>
            </a:pPr>
            <a:r>
              <a:rPr lang="pt-BR" sz="4400" dirty="0">
                <a:solidFill>
                  <a:srgbClr val="000000"/>
                </a:solidFill>
                <a:latin typeface="Verdana" panose="020B0604030504040204" pitchFamily="34" charset="0"/>
              </a:rPr>
              <a:t>     </a:t>
            </a:r>
            <a:r>
              <a:rPr lang="pt-BR" sz="4400" dirty="0" err="1">
                <a:solidFill>
                  <a:srgbClr val="000000"/>
                </a:solidFill>
                <a:latin typeface="Verdana" panose="020B0604030504040204" pitchFamily="34" charset="0"/>
              </a:rPr>
              <a:t>En</a:t>
            </a:r>
            <a:r>
              <a:rPr lang="pt-BR" sz="4400" dirty="0">
                <a:solidFill>
                  <a:srgbClr val="000000"/>
                </a:solidFill>
                <a:latin typeface="Verdana" panose="020B0604030504040204" pitchFamily="34" charset="0"/>
              </a:rPr>
              <a:t> </a:t>
            </a:r>
            <a:r>
              <a:rPr lang="pt-BR" sz="4400" dirty="0" err="1">
                <a:solidFill>
                  <a:srgbClr val="000000"/>
                </a:solidFill>
                <a:latin typeface="Verdana" panose="020B0604030504040204" pitchFamily="34" charset="0"/>
              </a:rPr>
              <a:t>un</a:t>
            </a:r>
            <a:r>
              <a:rPr lang="pt-BR" sz="4400" dirty="0">
                <a:solidFill>
                  <a:srgbClr val="000000"/>
                </a:solidFill>
                <a:latin typeface="Verdana" panose="020B0604030504040204" pitchFamily="34" charset="0"/>
              </a:rPr>
              <a:t> processo de </a:t>
            </a:r>
            <a:r>
              <a:rPr lang="pt-BR" sz="4400" dirty="0" err="1">
                <a:solidFill>
                  <a:srgbClr val="000000"/>
                </a:solidFill>
                <a:latin typeface="Verdana" panose="020B0604030504040204" pitchFamily="34" charset="0"/>
              </a:rPr>
              <a:t>verificación</a:t>
            </a:r>
            <a:r>
              <a:rPr lang="pt-BR" sz="4400" dirty="0">
                <a:solidFill>
                  <a:srgbClr val="000000"/>
                </a:solidFill>
                <a:latin typeface="Verdana" panose="020B0604030504040204" pitchFamily="34" charset="0"/>
              </a:rPr>
              <a:t>, impulsa </a:t>
            </a:r>
            <a:r>
              <a:rPr lang="pt-BR" sz="4400" dirty="0" err="1">
                <a:solidFill>
                  <a:srgbClr val="000000"/>
                </a:solidFill>
                <a:latin typeface="Verdana" panose="020B0604030504040204" pitchFamily="34" charset="0"/>
              </a:rPr>
              <a:t>el</a:t>
            </a:r>
            <a:r>
              <a:rPr lang="pt-BR" sz="4400" dirty="0">
                <a:solidFill>
                  <a:srgbClr val="000000"/>
                </a:solidFill>
                <a:latin typeface="Verdana" panose="020B0604030504040204" pitchFamily="34" charset="0"/>
              </a:rPr>
              <a:t> fisco pero </a:t>
            </a:r>
            <a:r>
              <a:rPr lang="es-ES" sz="4400" dirty="0">
                <a:solidFill>
                  <a:srgbClr val="000000"/>
                </a:solidFill>
                <a:latin typeface="Verdana" panose="020B0604030504040204" pitchFamily="34" charset="0"/>
              </a:rPr>
              <a:t>el trámite toma claros tintes inquisitivos que conduce a exigir mayor definición de límites del actuar del organismo fiscal, a fin de resguardar el derecho de defensa y el debido proceso del contribuyente (art. 18, CN). Estas razones son las que justifican, ante todo, la exigencia de que la OI determine con exactitud qué conceptos y cuáles períodos fiscales habrá de comprender la investigación a la que se someterá el contribuyente.</a:t>
            </a:r>
          </a:p>
          <a:p>
            <a:pPr marL="0" lvl="0" indent="0" algn="ctr">
              <a:lnSpc>
                <a:spcPct val="170000"/>
              </a:lnSpc>
              <a:buNone/>
            </a:pPr>
            <a:br>
              <a:rPr lang="es-AR" sz="4400" i="1" dirty="0">
                <a:solidFill>
                  <a:schemeClr val="tx1"/>
                </a:solidFill>
              </a:rPr>
            </a:br>
            <a:endParaRPr lang="pt-BR" sz="4400" dirty="0">
              <a:solidFill>
                <a:srgbClr val="000000"/>
              </a:solidFill>
              <a:latin typeface="Verdana" panose="020B0604030504040204" pitchFamily="34" charset="0"/>
            </a:endParaRPr>
          </a:p>
          <a:p>
            <a:pPr algn="just">
              <a:spcBef>
                <a:spcPts val="400"/>
              </a:spcBef>
              <a:spcAft>
                <a:spcPts val="0"/>
              </a:spcAft>
            </a:pPr>
            <a:br>
              <a:rPr lang="es-AR" sz="1600" i="1" dirty="0"/>
            </a:br>
            <a:endParaRPr sz="1600" i="1" dirty="0"/>
          </a:p>
        </p:txBody>
      </p:sp>
      <p:sp>
        <p:nvSpPr>
          <p:cNvPr id="2" name="Flecha: hacia abajo 1">
            <a:extLst>
              <a:ext uri="{FF2B5EF4-FFF2-40B4-BE49-F238E27FC236}">
                <a16:creationId xmlns:a16="http://schemas.microsoft.com/office/drawing/2014/main" id="{B0059E5D-E83E-28E0-77A5-A3B32644F301}"/>
              </a:ext>
            </a:extLst>
          </p:cNvPr>
          <p:cNvSpPr/>
          <p:nvPr/>
        </p:nvSpPr>
        <p:spPr>
          <a:xfrm>
            <a:off x="5111847" y="3080799"/>
            <a:ext cx="739302" cy="544749"/>
          </a:xfrm>
          <a:prstGeom prst="downArrow">
            <a:avLst>
              <a:gd name="adj1" fmla="val 2894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4286820017"/>
      </p:ext>
    </p:extLst>
  </p:cSld>
  <p:clrMapOvr>
    <a:masterClrMapping/>
  </p:clrMapOvr>
</p:sld>
</file>

<file path=ppt/theme/theme1.xml><?xml version="1.0" encoding="utf-8"?>
<a:theme xmlns:a="http://schemas.openxmlformats.org/drawingml/2006/main" name="Faceta">
  <a:themeElements>
    <a:clrScheme name="Facet">
      <a:dk1>
        <a:srgbClr val="000000"/>
      </a:dk1>
      <a:lt1>
        <a:srgbClr val="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926</TotalTime>
  <Words>2590</Words>
  <Application>Microsoft Office PowerPoint</Application>
  <PresentationFormat>Panorámica</PresentationFormat>
  <Paragraphs>221</Paragraphs>
  <Slides>33</Slides>
  <Notes>26</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33</vt:i4>
      </vt:variant>
    </vt:vector>
  </HeadingPairs>
  <TitlesOfParts>
    <vt:vector size="41" baseType="lpstr">
      <vt:lpstr>Arial</vt:lpstr>
      <vt:lpstr>Helvetica Neue</vt:lpstr>
      <vt:lpstr>Noto Sans Symbols</vt:lpstr>
      <vt:lpstr>Roboto</vt:lpstr>
      <vt:lpstr>Trebuchet MS</vt:lpstr>
      <vt:lpstr>Verdana</vt:lpstr>
      <vt:lpstr>Wingdings</vt:lpstr>
      <vt:lpstr>Faceta</vt:lpstr>
      <vt:lpstr>Facultades de verificación y fiscalización</vt:lpstr>
      <vt:lpstr>Verificación y Fiscalización – 33 y cont. LPT</vt:lpstr>
      <vt:lpstr>Respaldo documental. Conservación de comprobantes.</vt:lpstr>
      <vt:lpstr>Respaldo documental. Conservación de comprobantes.</vt:lpstr>
      <vt:lpstr>Presentación de PowerPoint</vt:lpstr>
      <vt:lpstr>Control de los documentos recibidos</vt:lpstr>
      <vt:lpstr>Control de los documentos recibidos</vt:lpstr>
      <vt:lpstr>La orden de intervención.</vt:lpstr>
      <vt:lpstr>La orden de intervención.</vt:lpstr>
      <vt:lpstr>Presentación de PowerPoint</vt:lpstr>
      <vt:lpstr>La orden de intervención.</vt:lpstr>
      <vt:lpstr>Amplias facultades de verificación.</vt:lpstr>
      <vt:lpstr>Citación y solicitud de información. Art. 35 inc a)</vt:lpstr>
      <vt:lpstr>Deber de suministrar información. Art. 35 in b)</vt:lpstr>
      <vt:lpstr>Presentación de PowerPoint</vt:lpstr>
      <vt:lpstr>Presentación de PowerPoint</vt:lpstr>
      <vt:lpstr>Relevamiento e inspección de documentación.</vt:lpstr>
      <vt:lpstr>Relevamiento e inspección de documentación.</vt:lpstr>
      <vt:lpstr>Auxilio de la fuerza pública. Art. 35 inc. d) </vt:lpstr>
      <vt:lpstr>Orden de allanamiento. Art. 35 inc. e)</vt:lpstr>
      <vt:lpstr>Clausura preventiva. Art. 35 inc f)</vt:lpstr>
      <vt:lpstr>Presentación de PowerPoint</vt:lpstr>
      <vt:lpstr>Presentación de PowerPoint</vt:lpstr>
      <vt:lpstr>La figura del “agente encubierto”. Art. 35 inc. g)</vt:lpstr>
      <vt:lpstr>La figura del “agente encubierto”. Art. 35 inc. g)</vt:lpstr>
      <vt:lpstr>Secreto fiscal art. 101 LP</vt:lpstr>
      <vt:lpstr>Secreto fiscal </vt:lpstr>
      <vt:lpstr>Secreto fiscal </vt:lpstr>
      <vt:lpstr>SECRETO FISCAL no regirá </vt:lpstr>
      <vt:lpstr>SECRETO FISCAL no regirá</vt:lpstr>
      <vt:lpstr>SECRETO FISCAL no regirá </vt:lpstr>
      <vt:lpstr>SECRETO FISCAL no regirá</vt:lpstr>
      <vt:lpstr>MUCHAS GRACIAS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Facultades de verificación y fiscalización</dc:title>
  <dc:creator>Francisco Peris</dc:creator>
  <cp:lastModifiedBy>Marisa Vazquez</cp:lastModifiedBy>
  <cp:revision>15</cp:revision>
  <cp:lastPrinted>2022-08-17T17:47:20Z</cp:lastPrinted>
  <dcterms:created xsi:type="dcterms:W3CDTF">2020-10-19T03:01:03Z</dcterms:created>
  <dcterms:modified xsi:type="dcterms:W3CDTF">2024-04-03T20:17:46Z</dcterms:modified>
</cp:coreProperties>
</file>