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60" r:id="rId4"/>
  </p:sldMasterIdLst>
  <p:notesMasterIdLst>
    <p:notesMasterId r:id="rId42"/>
  </p:notesMasterIdLst>
  <p:handoutMasterIdLst>
    <p:handoutMasterId r:id="rId43"/>
  </p:handoutMasterIdLst>
  <p:sldIdLst>
    <p:sldId id="2147375608" r:id="rId5"/>
    <p:sldId id="11058" r:id="rId6"/>
    <p:sldId id="2147375605" r:id="rId7"/>
    <p:sldId id="2147375606" r:id="rId8"/>
    <p:sldId id="2147375524" r:id="rId9"/>
    <p:sldId id="1740" r:id="rId10"/>
    <p:sldId id="2147375604" r:id="rId11"/>
    <p:sldId id="2147375504" r:id="rId12"/>
    <p:sldId id="2147375603" r:id="rId13"/>
    <p:sldId id="2147375469" r:id="rId14"/>
    <p:sldId id="2147375609" r:id="rId15"/>
    <p:sldId id="2147375602" r:id="rId16"/>
    <p:sldId id="2147375600" r:id="rId17"/>
    <p:sldId id="2147375599" r:id="rId18"/>
    <p:sldId id="2147375601" r:id="rId19"/>
    <p:sldId id="2147375610" r:id="rId20"/>
    <p:sldId id="2147375523" r:id="rId21"/>
    <p:sldId id="2147375597" r:id="rId22"/>
    <p:sldId id="2147375611" r:id="rId23"/>
    <p:sldId id="2147375517" r:id="rId24"/>
    <p:sldId id="2147375518" r:id="rId25"/>
    <p:sldId id="2147375521" r:id="rId26"/>
    <p:sldId id="2147375612" r:id="rId27"/>
    <p:sldId id="2147375598" r:id="rId28"/>
    <p:sldId id="2147375464" r:id="rId29"/>
    <p:sldId id="11060" r:id="rId30"/>
    <p:sldId id="11059" r:id="rId31"/>
    <p:sldId id="11062" r:id="rId32"/>
    <p:sldId id="11061" r:id="rId33"/>
    <p:sldId id="2147375594" r:id="rId34"/>
    <p:sldId id="2147375596" r:id="rId35"/>
    <p:sldId id="2147375527" r:id="rId36"/>
    <p:sldId id="2147375593" r:id="rId37"/>
    <p:sldId id="2147375595" r:id="rId38"/>
    <p:sldId id="2147375528" r:id="rId39"/>
    <p:sldId id="2147375592" r:id="rId40"/>
    <p:sldId id="2147375497" r:id="rId41"/>
  </p:sldIdLst>
  <p:sldSz cx="12192000" cy="6858000"/>
  <p:notesSz cx="6858000" cy="9144000"/>
  <p:embeddedFontLst>
    <p:embeddedFont>
      <p:font typeface="KPMG Bold" panose="020B0604020202020204" charset="0"/>
      <p:bold r:id="rId44"/>
      <p:boldItalic r:id="rId45"/>
    </p:embeddedFont>
    <p:embeddedFont>
      <p:font typeface="KPMG Bold" panose="020B0604020202020204" charset="0"/>
      <p:bold r:id="rId44"/>
      <p:boldItalic r:id="rId45"/>
    </p:embeddedFont>
    <p:embeddedFont>
      <p:font typeface="Open Sans" panose="020B0606030504020204" pitchFamily="34" charset="0"/>
      <p:regular r:id="rId46"/>
    </p:embeddedFont>
    <p:embeddedFont>
      <p:font typeface="Univers 45 Light" charset="0"/>
      <p:regular r:id="rId47"/>
      <p:bold r:id="rId48"/>
      <p:italic r:id="rId49"/>
      <p:boldItalic r:id="rId50"/>
    </p:embeddedFont>
  </p:embeddedFontLst>
  <p:custDataLst>
    <p:tags r:id="rId5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B0D82"/>
    <a:srgbClr val="7030A0"/>
    <a:srgbClr val="1E49E3"/>
    <a:srgbClr val="FFFFFF"/>
    <a:srgbClr val="00338D"/>
    <a:srgbClr val="9933FF"/>
    <a:srgbClr val="FD349C"/>
    <a:srgbClr val="7213EA"/>
    <a:srgbClr val="0C233C"/>
    <a:srgbClr val="ACEA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0383151-2251-4B50-B705-86114A46E823}" v="2" dt="2024-08-07T22:36:49.15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173" autoAdjust="0"/>
    <p:restoredTop sz="94630" autoAdjust="0"/>
  </p:normalViewPr>
  <p:slideViewPr>
    <p:cSldViewPr snapToGrid="0" showGuides="1">
      <p:cViewPr varScale="1">
        <p:scale>
          <a:sx n="84" d="100"/>
          <a:sy n="84" d="100"/>
        </p:scale>
        <p:origin x="60" y="486"/>
      </p:cViewPr>
      <p:guideLst/>
    </p:cSldViewPr>
  </p:slideViewPr>
  <p:outlineViewPr>
    <p:cViewPr>
      <p:scale>
        <a:sx n="33" d="100"/>
        <a:sy n="33" d="100"/>
      </p:scale>
      <p:origin x="0" y="-839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84" d="100"/>
          <a:sy n="84" d="100"/>
        </p:scale>
        <p:origin x="3042" y="3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openxmlformats.org/officeDocument/2006/relationships/font" Target="fonts/font4.fntdata"/><Relationship Id="rId50" Type="http://schemas.openxmlformats.org/officeDocument/2006/relationships/font" Target="fonts/font7.fntdata"/><Relationship Id="rId55"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font" Target="fonts/font3.fntdata"/><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font" Target="fonts/font2.fntdata"/><Relationship Id="rId53"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font" Target="fonts/font6.fntdata"/><Relationship Id="rId57"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font" Target="fonts/font1.fntdata"/><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handoutMaster" Target="handoutMasters/handoutMaster1.xml"/><Relationship Id="rId48" Type="http://schemas.openxmlformats.org/officeDocument/2006/relationships/font" Target="fonts/font5.fntdata"/><Relationship Id="rId56"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tags" Target="tags/tag1.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itta, Analia V" userId="dd26358a-f31f-4710-b1af-262a1a2ecab0" providerId="ADAL" clId="{40383151-2251-4B50-B705-86114A46E823}"/>
    <pc:docChg chg="undo custSel addSld modSld">
      <pc:chgData name="Saitta, Analia V" userId="dd26358a-f31f-4710-b1af-262a1a2ecab0" providerId="ADAL" clId="{40383151-2251-4B50-B705-86114A46E823}" dt="2024-08-08T15:02:58.364" v="1232" actId="20577"/>
      <pc:docMkLst>
        <pc:docMk/>
      </pc:docMkLst>
      <pc:sldChg chg="modSp mod">
        <pc:chgData name="Saitta, Analia V" userId="dd26358a-f31f-4710-b1af-262a1a2ecab0" providerId="ADAL" clId="{40383151-2251-4B50-B705-86114A46E823}" dt="2024-08-08T03:45:05.446" v="718" actId="20577"/>
        <pc:sldMkLst>
          <pc:docMk/>
          <pc:sldMk cId="2532081485" sldId="11059"/>
        </pc:sldMkLst>
        <pc:spChg chg="mod">
          <ac:chgData name="Saitta, Analia V" userId="dd26358a-f31f-4710-b1af-262a1a2ecab0" providerId="ADAL" clId="{40383151-2251-4B50-B705-86114A46E823}" dt="2024-08-08T03:45:05.446" v="718" actId="20577"/>
          <ac:spMkLst>
            <pc:docMk/>
            <pc:sldMk cId="2532081485" sldId="11059"/>
            <ac:spMk id="32" creationId="{0075DD92-E7FD-FA95-E020-7A5DC0EB9B06}"/>
          </ac:spMkLst>
        </pc:spChg>
      </pc:sldChg>
      <pc:sldChg chg="modSp mod">
        <pc:chgData name="Saitta, Analia V" userId="dd26358a-f31f-4710-b1af-262a1a2ecab0" providerId="ADAL" clId="{40383151-2251-4B50-B705-86114A46E823}" dt="2024-08-07T23:28:12.976" v="123" actId="6549"/>
        <pc:sldMkLst>
          <pc:docMk/>
          <pc:sldMk cId="2443966470" sldId="11062"/>
        </pc:sldMkLst>
        <pc:spChg chg="mod">
          <ac:chgData name="Saitta, Analia V" userId="dd26358a-f31f-4710-b1af-262a1a2ecab0" providerId="ADAL" clId="{40383151-2251-4B50-B705-86114A46E823}" dt="2024-08-07T23:28:12.976" v="123" actId="6549"/>
          <ac:spMkLst>
            <pc:docMk/>
            <pc:sldMk cId="2443966470" sldId="11062"/>
            <ac:spMk id="4" creationId="{F81B1CF7-4F72-ACAB-645A-EDB27A394632}"/>
          </ac:spMkLst>
        </pc:spChg>
      </pc:sldChg>
      <pc:sldChg chg="modSp mod">
        <pc:chgData name="Saitta, Analia V" userId="dd26358a-f31f-4710-b1af-262a1a2ecab0" providerId="ADAL" clId="{40383151-2251-4B50-B705-86114A46E823}" dt="2024-08-08T12:00:48.985" v="958" actId="20577"/>
        <pc:sldMkLst>
          <pc:docMk/>
          <pc:sldMk cId="660733026" sldId="2147375464"/>
        </pc:sldMkLst>
        <pc:spChg chg="mod">
          <ac:chgData name="Saitta, Analia V" userId="dd26358a-f31f-4710-b1af-262a1a2ecab0" providerId="ADAL" clId="{40383151-2251-4B50-B705-86114A46E823}" dt="2024-08-08T11:58:39.459" v="853" actId="20577"/>
          <ac:spMkLst>
            <pc:docMk/>
            <pc:sldMk cId="660733026" sldId="2147375464"/>
            <ac:spMk id="2" creationId="{68240491-CEC4-9E9A-4251-DF64DDAD493B}"/>
          </ac:spMkLst>
        </pc:spChg>
        <pc:spChg chg="mod">
          <ac:chgData name="Saitta, Analia V" userId="dd26358a-f31f-4710-b1af-262a1a2ecab0" providerId="ADAL" clId="{40383151-2251-4B50-B705-86114A46E823}" dt="2024-08-08T12:00:48.985" v="958" actId="20577"/>
          <ac:spMkLst>
            <pc:docMk/>
            <pc:sldMk cId="660733026" sldId="2147375464"/>
            <ac:spMk id="6" creationId="{1DEF3152-512D-CE51-EE4A-AC220FAA0A39}"/>
          </ac:spMkLst>
        </pc:spChg>
      </pc:sldChg>
      <pc:sldChg chg="modSp mod">
        <pc:chgData name="Saitta, Analia V" userId="dd26358a-f31f-4710-b1af-262a1a2ecab0" providerId="ADAL" clId="{40383151-2251-4B50-B705-86114A46E823}" dt="2024-08-08T02:36:27.077" v="454" actId="20577"/>
        <pc:sldMkLst>
          <pc:docMk/>
          <pc:sldMk cId="568316777" sldId="2147375517"/>
        </pc:sldMkLst>
        <pc:spChg chg="mod">
          <ac:chgData name="Saitta, Analia V" userId="dd26358a-f31f-4710-b1af-262a1a2ecab0" providerId="ADAL" clId="{40383151-2251-4B50-B705-86114A46E823}" dt="2024-08-08T02:36:00.467" v="451" actId="20577"/>
          <ac:spMkLst>
            <pc:docMk/>
            <pc:sldMk cId="568316777" sldId="2147375517"/>
            <ac:spMk id="5" creationId="{0251C6C4-1C7B-48B0-A730-0603011B23D7}"/>
          </ac:spMkLst>
        </pc:spChg>
        <pc:spChg chg="mod">
          <ac:chgData name="Saitta, Analia V" userId="dd26358a-f31f-4710-b1af-262a1a2ecab0" providerId="ADAL" clId="{40383151-2251-4B50-B705-86114A46E823}" dt="2024-08-08T02:35:22.915" v="173" actId="1038"/>
          <ac:spMkLst>
            <pc:docMk/>
            <pc:sldMk cId="568316777" sldId="2147375517"/>
            <ac:spMk id="6" creationId="{FD760D8B-4D10-373B-4031-5960BFECFCFF}"/>
          </ac:spMkLst>
        </pc:spChg>
        <pc:spChg chg="mod">
          <ac:chgData name="Saitta, Analia V" userId="dd26358a-f31f-4710-b1af-262a1a2ecab0" providerId="ADAL" clId="{40383151-2251-4B50-B705-86114A46E823}" dt="2024-08-08T02:36:27.077" v="454" actId="20577"/>
          <ac:spMkLst>
            <pc:docMk/>
            <pc:sldMk cId="568316777" sldId="2147375517"/>
            <ac:spMk id="16" creationId="{79FAEB98-57FE-2397-FD1A-AF4EEADB2D62}"/>
          </ac:spMkLst>
        </pc:spChg>
        <pc:grpChg chg="mod">
          <ac:chgData name="Saitta, Analia V" userId="dd26358a-f31f-4710-b1af-262a1a2ecab0" providerId="ADAL" clId="{40383151-2251-4B50-B705-86114A46E823}" dt="2024-08-08T02:35:52.884" v="450" actId="14100"/>
          <ac:grpSpMkLst>
            <pc:docMk/>
            <pc:sldMk cId="568316777" sldId="2147375517"/>
            <ac:grpSpMk id="3" creationId="{65427582-0B67-4D22-6A1A-92CE53B50783}"/>
          </ac:grpSpMkLst>
        </pc:grpChg>
      </pc:sldChg>
      <pc:sldChg chg="modSp mod">
        <pc:chgData name="Saitta, Analia V" userId="dd26358a-f31f-4710-b1af-262a1a2ecab0" providerId="ADAL" clId="{40383151-2251-4B50-B705-86114A46E823}" dt="2024-08-08T12:12:24.328" v="1057" actId="20577"/>
        <pc:sldMkLst>
          <pc:docMk/>
          <pc:sldMk cId="3354175471" sldId="2147375527"/>
        </pc:sldMkLst>
        <pc:spChg chg="mod">
          <ac:chgData name="Saitta, Analia V" userId="dd26358a-f31f-4710-b1af-262a1a2ecab0" providerId="ADAL" clId="{40383151-2251-4B50-B705-86114A46E823}" dt="2024-08-08T12:12:24.328" v="1057" actId="20577"/>
          <ac:spMkLst>
            <pc:docMk/>
            <pc:sldMk cId="3354175471" sldId="2147375527"/>
            <ac:spMk id="5" creationId="{0251C6C4-1C7B-48B0-A730-0603011B23D7}"/>
          </ac:spMkLst>
        </pc:spChg>
      </pc:sldChg>
      <pc:sldChg chg="modSp mod">
        <pc:chgData name="Saitta, Analia V" userId="dd26358a-f31f-4710-b1af-262a1a2ecab0" providerId="ADAL" clId="{40383151-2251-4B50-B705-86114A46E823}" dt="2024-08-08T12:17:56.840" v="1203" actId="115"/>
        <pc:sldMkLst>
          <pc:docMk/>
          <pc:sldMk cId="113454758" sldId="2147375528"/>
        </pc:sldMkLst>
        <pc:spChg chg="mod">
          <ac:chgData name="Saitta, Analia V" userId="dd26358a-f31f-4710-b1af-262a1a2ecab0" providerId="ADAL" clId="{40383151-2251-4B50-B705-86114A46E823}" dt="2024-08-08T12:17:56.840" v="1203" actId="115"/>
          <ac:spMkLst>
            <pc:docMk/>
            <pc:sldMk cId="113454758" sldId="2147375528"/>
            <ac:spMk id="3" creationId="{D6DA8D87-3592-7BE5-80B3-67E2022F977F}"/>
          </ac:spMkLst>
        </pc:spChg>
        <pc:spChg chg="mod">
          <ac:chgData name="Saitta, Analia V" userId="dd26358a-f31f-4710-b1af-262a1a2ecab0" providerId="ADAL" clId="{40383151-2251-4B50-B705-86114A46E823}" dt="2024-08-08T12:13:52.794" v="1080" actId="20577"/>
          <ac:spMkLst>
            <pc:docMk/>
            <pc:sldMk cId="113454758" sldId="2147375528"/>
            <ac:spMk id="10" creationId="{D847E1BB-A196-370C-4EB7-C03659D90B75}"/>
          </ac:spMkLst>
        </pc:spChg>
      </pc:sldChg>
      <pc:sldChg chg="modSp mod">
        <pc:chgData name="Saitta, Analia V" userId="dd26358a-f31f-4710-b1af-262a1a2ecab0" providerId="ADAL" clId="{40383151-2251-4B50-B705-86114A46E823}" dt="2024-08-08T12:12:36.695" v="1069" actId="20577"/>
        <pc:sldMkLst>
          <pc:docMk/>
          <pc:sldMk cId="3458309271" sldId="2147375593"/>
        </pc:sldMkLst>
        <pc:spChg chg="mod">
          <ac:chgData name="Saitta, Analia V" userId="dd26358a-f31f-4710-b1af-262a1a2ecab0" providerId="ADAL" clId="{40383151-2251-4B50-B705-86114A46E823}" dt="2024-08-08T12:12:36.695" v="1069" actId="20577"/>
          <ac:spMkLst>
            <pc:docMk/>
            <pc:sldMk cId="3458309271" sldId="2147375593"/>
            <ac:spMk id="5" creationId="{0251C6C4-1C7B-48B0-A730-0603011B23D7}"/>
          </ac:spMkLst>
        </pc:spChg>
      </pc:sldChg>
      <pc:sldChg chg="modSp mod">
        <pc:chgData name="Saitta, Analia V" userId="dd26358a-f31f-4710-b1af-262a1a2ecab0" providerId="ADAL" clId="{40383151-2251-4B50-B705-86114A46E823}" dt="2024-08-08T12:10:10.880" v="1030" actId="20577"/>
        <pc:sldMkLst>
          <pc:docMk/>
          <pc:sldMk cId="207867636" sldId="2147375594"/>
        </pc:sldMkLst>
        <pc:spChg chg="mod">
          <ac:chgData name="Saitta, Analia V" userId="dd26358a-f31f-4710-b1af-262a1a2ecab0" providerId="ADAL" clId="{40383151-2251-4B50-B705-86114A46E823}" dt="2024-08-08T12:09:03.452" v="981" actId="20577"/>
          <ac:spMkLst>
            <pc:docMk/>
            <pc:sldMk cId="207867636" sldId="2147375594"/>
            <ac:spMk id="5" creationId="{0251C6C4-1C7B-48B0-A730-0603011B23D7}"/>
          </ac:spMkLst>
        </pc:spChg>
        <pc:spChg chg="mod">
          <ac:chgData name="Saitta, Analia V" userId="dd26358a-f31f-4710-b1af-262a1a2ecab0" providerId="ADAL" clId="{40383151-2251-4B50-B705-86114A46E823}" dt="2024-08-08T12:09:56.127" v="1010" actId="20577"/>
          <ac:spMkLst>
            <pc:docMk/>
            <pc:sldMk cId="207867636" sldId="2147375594"/>
            <ac:spMk id="15" creationId="{3E11C6FA-D9F5-0AC7-5CB8-665D16051102}"/>
          </ac:spMkLst>
        </pc:spChg>
        <pc:spChg chg="mod">
          <ac:chgData name="Saitta, Analia V" userId="dd26358a-f31f-4710-b1af-262a1a2ecab0" providerId="ADAL" clId="{40383151-2251-4B50-B705-86114A46E823}" dt="2024-08-08T12:10:10.880" v="1030" actId="20577"/>
          <ac:spMkLst>
            <pc:docMk/>
            <pc:sldMk cId="207867636" sldId="2147375594"/>
            <ac:spMk id="16" creationId="{6C6293F7-C29E-96BB-E6BE-B968838BF52B}"/>
          </ac:spMkLst>
        </pc:spChg>
      </pc:sldChg>
      <pc:sldChg chg="modSp mod">
        <pc:chgData name="Saitta, Analia V" userId="dd26358a-f31f-4710-b1af-262a1a2ecab0" providerId="ADAL" clId="{40383151-2251-4B50-B705-86114A46E823}" dt="2024-08-08T12:17:41.328" v="1202" actId="313"/>
        <pc:sldMkLst>
          <pc:docMk/>
          <pc:sldMk cId="3408612828" sldId="2147375595"/>
        </pc:sldMkLst>
        <pc:spChg chg="mod">
          <ac:chgData name="Saitta, Analia V" userId="dd26358a-f31f-4710-b1af-262a1a2ecab0" providerId="ADAL" clId="{40383151-2251-4B50-B705-86114A46E823}" dt="2024-08-08T12:17:41.328" v="1202" actId="313"/>
          <ac:spMkLst>
            <pc:docMk/>
            <pc:sldMk cId="3408612828" sldId="2147375595"/>
            <ac:spMk id="4" creationId="{FB62187B-3A66-3A4C-F3E0-292CA7B25C46}"/>
          </ac:spMkLst>
        </pc:spChg>
      </pc:sldChg>
      <pc:sldChg chg="modSp mod">
        <pc:chgData name="Saitta, Analia V" userId="dd26358a-f31f-4710-b1af-262a1a2ecab0" providerId="ADAL" clId="{40383151-2251-4B50-B705-86114A46E823}" dt="2024-08-08T12:10:55.048" v="1041" actId="20577"/>
        <pc:sldMkLst>
          <pc:docMk/>
          <pc:sldMk cId="710179082" sldId="2147375596"/>
        </pc:sldMkLst>
        <pc:spChg chg="mod">
          <ac:chgData name="Saitta, Analia V" userId="dd26358a-f31f-4710-b1af-262a1a2ecab0" providerId="ADAL" clId="{40383151-2251-4B50-B705-86114A46E823}" dt="2024-08-08T12:10:55.048" v="1041" actId="20577"/>
          <ac:spMkLst>
            <pc:docMk/>
            <pc:sldMk cId="710179082" sldId="2147375596"/>
            <ac:spMk id="5" creationId="{0251C6C4-1C7B-48B0-A730-0603011B23D7}"/>
          </ac:spMkLst>
        </pc:spChg>
      </pc:sldChg>
      <pc:sldChg chg="modSp mod">
        <pc:chgData name="Saitta, Analia V" userId="dd26358a-f31f-4710-b1af-262a1a2ecab0" providerId="ADAL" clId="{40383151-2251-4B50-B705-86114A46E823}" dt="2024-08-08T15:02:58.364" v="1232" actId="20577"/>
        <pc:sldMkLst>
          <pc:docMk/>
          <pc:sldMk cId="1805342954" sldId="2147375598"/>
        </pc:sldMkLst>
        <pc:spChg chg="mod">
          <ac:chgData name="Saitta, Analia V" userId="dd26358a-f31f-4710-b1af-262a1a2ecab0" providerId="ADAL" clId="{40383151-2251-4B50-B705-86114A46E823}" dt="2024-08-08T14:59:18.723" v="1204" actId="20577"/>
          <ac:spMkLst>
            <pc:docMk/>
            <pc:sldMk cId="1805342954" sldId="2147375598"/>
            <ac:spMk id="32" creationId="{0075DD92-E7FD-FA95-E020-7A5DC0EB9B06}"/>
          </ac:spMkLst>
        </pc:spChg>
        <pc:spChg chg="mod">
          <ac:chgData name="Saitta, Analia V" userId="dd26358a-f31f-4710-b1af-262a1a2ecab0" providerId="ADAL" clId="{40383151-2251-4B50-B705-86114A46E823}" dt="2024-08-08T15:02:58.364" v="1232" actId="20577"/>
          <ac:spMkLst>
            <pc:docMk/>
            <pc:sldMk cId="1805342954" sldId="2147375598"/>
            <ac:spMk id="33" creationId="{C780F2B0-2336-CC79-5544-A7A6FEB912DC}"/>
          </ac:spMkLst>
        </pc:spChg>
      </pc:sldChg>
      <pc:sldChg chg="modSp mod">
        <pc:chgData name="Saitta, Analia V" userId="dd26358a-f31f-4710-b1af-262a1a2ecab0" providerId="ADAL" clId="{40383151-2251-4B50-B705-86114A46E823}" dt="2024-08-08T02:34:14.545" v="139" actId="113"/>
        <pc:sldMkLst>
          <pc:docMk/>
          <pc:sldMk cId="1874338715" sldId="2147375600"/>
        </pc:sldMkLst>
        <pc:spChg chg="mod">
          <ac:chgData name="Saitta, Analia V" userId="dd26358a-f31f-4710-b1af-262a1a2ecab0" providerId="ADAL" clId="{40383151-2251-4B50-B705-86114A46E823}" dt="2024-08-08T02:34:14.545" v="139" actId="113"/>
          <ac:spMkLst>
            <pc:docMk/>
            <pc:sldMk cId="1874338715" sldId="2147375600"/>
            <ac:spMk id="5" creationId="{1F463EEC-759E-13CE-7CF9-D50658399F39}"/>
          </ac:spMkLst>
        </pc:spChg>
      </pc:sldChg>
      <pc:sldChg chg="modSp mod">
        <pc:chgData name="Saitta, Analia V" userId="dd26358a-f31f-4710-b1af-262a1a2ecab0" providerId="ADAL" clId="{40383151-2251-4B50-B705-86114A46E823}" dt="2024-08-08T11:53:46.706" v="845" actId="6549"/>
        <pc:sldMkLst>
          <pc:docMk/>
          <pc:sldMk cId="3345134983" sldId="2147375602"/>
        </pc:sldMkLst>
        <pc:spChg chg="mod">
          <ac:chgData name="Saitta, Analia V" userId="dd26358a-f31f-4710-b1af-262a1a2ecab0" providerId="ADAL" clId="{40383151-2251-4B50-B705-86114A46E823}" dt="2024-08-08T11:53:46.706" v="845" actId="6549"/>
          <ac:spMkLst>
            <pc:docMk/>
            <pc:sldMk cId="3345134983" sldId="2147375602"/>
            <ac:spMk id="10" creationId="{18BB880A-C99B-5A2B-5781-FC12357CDBDF}"/>
          </ac:spMkLst>
        </pc:spChg>
      </pc:sldChg>
      <pc:sldChg chg="modSp mod">
        <pc:chgData name="Saitta, Analia V" userId="dd26358a-f31f-4710-b1af-262a1a2ecab0" providerId="ADAL" clId="{40383151-2251-4B50-B705-86114A46E823}" dt="2024-08-08T11:52:03.943" v="738" actId="20577"/>
        <pc:sldMkLst>
          <pc:docMk/>
          <pc:sldMk cId="3541523938" sldId="2147375606"/>
        </pc:sldMkLst>
        <pc:spChg chg="mod">
          <ac:chgData name="Saitta, Analia V" userId="dd26358a-f31f-4710-b1af-262a1a2ecab0" providerId="ADAL" clId="{40383151-2251-4B50-B705-86114A46E823}" dt="2024-08-08T11:52:03.943" v="738" actId="20577"/>
          <ac:spMkLst>
            <pc:docMk/>
            <pc:sldMk cId="3541523938" sldId="2147375606"/>
            <ac:spMk id="7" creationId="{4190ABA3-5F37-05B1-FA59-AF276DCB4E95}"/>
          </ac:spMkLst>
        </pc:spChg>
        <pc:spChg chg="mod">
          <ac:chgData name="Saitta, Analia V" userId="dd26358a-f31f-4710-b1af-262a1a2ecab0" providerId="ADAL" clId="{40383151-2251-4B50-B705-86114A46E823}" dt="2024-08-08T11:50:55.762" v="729" actId="20577"/>
          <ac:spMkLst>
            <pc:docMk/>
            <pc:sldMk cId="3541523938" sldId="2147375606"/>
            <ac:spMk id="32" creationId="{0075DD92-E7FD-FA95-E020-7A5DC0EB9B06}"/>
          </ac:spMkLst>
        </pc:spChg>
      </pc:sldChg>
      <pc:sldChg chg="modSp add mod">
        <pc:chgData name="Saitta, Analia V" userId="dd26358a-f31f-4710-b1af-262a1a2ecab0" providerId="ADAL" clId="{40383151-2251-4B50-B705-86114A46E823}" dt="2024-08-08T02:38:41.532" v="494" actId="20577"/>
        <pc:sldMkLst>
          <pc:docMk/>
          <pc:sldMk cId="721888285" sldId="2147375611"/>
        </pc:sldMkLst>
        <pc:spChg chg="mod">
          <ac:chgData name="Saitta, Analia V" userId="dd26358a-f31f-4710-b1af-262a1a2ecab0" providerId="ADAL" clId="{40383151-2251-4B50-B705-86114A46E823}" dt="2024-08-08T02:38:41.532" v="494" actId="20577"/>
          <ac:spMkLst>
            <pc:docMk/>
            <pc:sldMk cId="721888285" sldId="2147375611"/>
            <ac:spMk id="4" creationId="{B7EA0C7C-1E6F-4496-996B-15797FFB5E28}"/>
          </ac:spMkLst>
        </pc:spChg>
        <pc:spChg chg="mod">
          <ac:chgData name="Saitta, Analia V" userId="dd26358a-f31f-4710-b1af-262a1a2ecab0" providerId="ADAL" clId="{40383151-2251-4B50-B705-86114A46E823}" dt="2024-08-07T22:36:21.961" v="1" actId="20577"/>
          <ac:spMkLst>
            <pc:docMk/>
            <pc:sldMk cId="721888285" sldId="2147375611"/>
            <ac:spMk id="6" creationId="{A6A497BE-39AF-4122-BCAA-84B3060BA799}"/>
          </ac:spMkLst>
        </pc:spChg>
      </pc:sldChg>
      <pc:sldChg chg="modSp add mod">
        <pc:chgData name="Saitta, Analia V" userId="dd26358a-f31f-4710-b1af-262a1a2ecab0" providerId="ADAL" clId="{40383151-2251-4B50-B705-86114A46E823}" dt="2024-08-07T22:37:46.675" v="117" actId="6549"/>
        <pc:sldMkLst>
          <pc:docMk/>
          <pc:sldMk cId="2903821819" sldId="2147375612"/>
        </pc:sldMkLst>
        <pc:spChg chg="mod">
          <ac:chgData name="Saitta, Analia V" userId="dd26358a-f31f-4710-b1af-262a1a2ecab0" providerId="ADAL" clId="{40383151-2251-4B50-B705-86114A46E823}" dt="2024-08-07T22:37:46.675" v="117" actId="6549"/>
          <ac:spMkLst>
            <pc:docMk/>
            <pc:sldMk cId="2903821819" sldId="2147375612"/>
            <ac:spMk id="4" creationId="{B7EA0C7C-1E6F-4496-996B-15797FFB5E28}"/>
          </ac:spMkLst>
        </pc:spChg>
        <pc:spChg chg="mod">
          <ac:chgData name="Saitta, Analia V" userId="dd26358a-f31f-4710-b1af-262a1a2ecab0" providerId="ADAL" clId="{40383151-2251-4B50-B705-86114A46E823}" dt="2024-08-07T22:36:51.542" v="42" actId="20577"/>
          <ac:spMkLst>
            <pc:docMk/>
            <pc:sldMk cId="2903821819" sldId="2147375612"/>
            <ac:spMk id="6" creationId="{A6A497BE-39AF-4122-BCAA-84B3060BA799}"/>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9991774266349952E-4"/>
          <c:y val="0.18265546207998398"/>
          <c:w val="0.67142644748006319"/>
          <c:h val="0.81734453792001582"/>
        </c:manualLayout>
      </c:layout>
      <c:doughnutChart>
        <c:varyColors val="1"/>
        <c:ser>
          <c:idx val="0"/>
          <c:order val="0"/>
          <c:tx>
            <c:strRef>
              <c:f>Sheet1!$B$1</c:f>
              <c:strCache>
                <c:ptCount val="1"/>
                <c:pt idx="0">
                  <c:v>Column1</c:v>
                </c:pt>
              </c:strCache>
            </c:strRef>
          </c:tx>
          <c:spPr>
            <a:ln>
              <a:solidFill>
                <a:schemeClr val="bg1"/>
              </a:solidFill>
            </a:ln>
          </c:spPr>
          <c:dPt>
            <c:idx val="0"/>
            <c:bubble3D val="0"/>
            <c:spPr>
              <a:solidFill>
                <a:srgbClr val="00338D"/>
              </a:solidFill>
              <a:ln>
                <a:solidFill>
                  <a:schemeClr val="bg1"/>
                </a:solidFill>
              </a:ln>
              <a:effectLst/>
            </c:spPr>
            <c:extLst>
              <c:ext xmlns:c16="http://schemas.microsoft.com/office/drawing/2014/chart" uri="{C3380CC4-5D6E-409C-BE32-E72D297353CC}">
                <c16:uniqueId val="{00000001-78E3-49DE-812D-2C0D0FEC3C09}"/>
              </c:ext>
            </c:extLst>
          </c:dPt>
          <c:dPt>
            <c:idx val="1"/>
            <c:bubble3D val="0"/>
            <c:spPr>
              <a:solidFill>
                <a:schemeClr val="accent4"/>
              </a:solidFill>
              <a:ln>
                <a:solidFill>
                  <a:schemeClr val="bg1"/>
                </a:solidFill>
              </a:ln>
              <a:effectLst/>
            </c:spPr>
            <c:extLst>
              <c:ext xmlns:c16="http://schemas.microsoft.com/office/drawing/2014/chart" uri="{C3380CC4-5D6E-409C-BE32-E72D297353CC}">
                <c16:uniqueId val="{00000003-78E3-49DE-812D-2C0D0FEC3C09}"/>
              </c:ext>
            </c:extLst>
          </c:dPt>
          <c:dPt>
            <c:idx val="2"/>
            <c:bubble3D val="0"/>
            <c:spPr>
              <a:solidFill>
                <a:schemeClr val="accent1"/>
              </a:solidFill>
              <a:ln>
                <a:solidFill>
                  <a:schemeClr val="bg1"/>
                </a:solidFill>
              </a:ln>
              <a:effectLst/>
            </c:spPr>
            <c:extLst>
              <c:ext xmlns:c16="http://schemas.microsoft.com/office/drawing/2014/chart" uri="{C3380CC4-5D6E-409C-BE32-E72D297353CC}">
                <c16:uniqueId val="{00000005-78E3-49DE-812D-2C0D0FEC3C09}"/>
              </c:ext>
            </c:extLst>
          </c:dPt>
          <c:dPt>
            <c:idx val="3"/>
            <c:bubble3D val="0"/>
            <c:spPr>
              <a:solidFill>
                <a:srgbClr val="76D2FF"/>
              </a:solidFill>
              <a:ln>
                <a:solidFill>
                  <a:schemeClr val="bg1"/>
                </a:solidFill>
              </a:ln>
              <a:effectLst/>
            </c:spPr>
            <c:extLst>
              <c:ext xmlns:c16="http://schemas.microsoft.com/office/drawing/2014/chart" uri="{C3380CC4-5D6E-409C-BE32-E72D297353CC}">
                <c16:uniqueId val="{00000007-78E3-49DE-812D-2C0D0FEC3C09}"/>
              </c:ext>
            </c:extLst>
          </c:dPt>
          <c:dPt>
            <c:idx val="4"/>
            <c:bubble3D val="0"/>
            <c:spPr>
              <a:solidFill>
                <a:srgbClr val="510DBC"/>
              </a:solidFill>
              <a:ln>
                <a:solidFill>
                  <a:schemeClr val="bg1"/>
                </a:solidFill>
              </a:ln>
              <a:effectLst/>
            </c:spPr>
            <c:extLst>
              <c:ext xmlns:c16="http://schemas.microsoft.com/office/drawing/2014/chart" uri="{C3380CC4-5D6E-409C-BE32-E72D297353CC}">
                <c16:uniqueId val="{00000009-78E3-49DE-812D-2C0D0FEC3C09}"/>
              </c:ext>
            </c:extLst>
          </c:dPt>
          <c:dPt>
            <c:idx val="5"/>
            <c:bubble3D val="0"/>
            <c:spPr>
              <a:solidFill>
                <a:srgbClr val="B497FF"/>
              </a:solidFill>
              <a:ln>
                <a:solidFill>
                  <a:schemeClr val="bg1"/>
                </a:solidFill>
              </a:ln>
              <a:effectLst/>
            </c:spPr>
            <c:extLst>
              <c:ext xmlns:c16="http://schemas.microsoft.com/office/drawing/2014/chart" uri="{C3380CC4-5D6E-409C-BE32-E72D297353CC}">
                <c16:uniqueId val="{0000000B-78E3-49DE-812D-2C0D0FEC3C09}"/>
              </c:ext>
            </c:extLst>
          </c:dPt>
          <c:dPt>
            <c:idx val="6"/>
            <c:bubble3D val="0"/>
            <c:spPr>
              <a:solidFill>
                <a:srgbClr val="098E7E"/>
              </a:solidFill>
              <a:ln>
                <a:solidFill>
                  <a:schemeClr val="bg1"/>
                </a:solidFill>
              </a:ln>
              <a:effectLst/>
            </c:spPr>
            <c:extLst>
              <c:ext xmlns:c16="http://schemas.microsoft.com/office/drawing/2014/chart" uri="{C3380CC4-5D6E-409C-BE32-E72D297353CC}">
                <c16:uniqueId val="{0000000D-78E3-49DE-812D-2C0D0FEC3C09}"/>
              </c:ext>
            </c:extLst>
          </c:dPt>
          <c:dPt>
            <c:idx val="7"/>
            <c:bubble3D val="0"/>
            <c:spPr>
              <a:solidFill>
                <a:srgbClr val="00C0AE"/>
              </a:solidFill>
              <a:ln>
                <a:solidFill>
                  <a:schemeClr val="bg1"/>
                </a:solidFill>
              </a:ln>
              <a:effectLst/>
            </c:spPr>
            <c:extLst>
              <c:ext xmlns:c16="http://schemas.microsoft.com/office/drawing/2014/chart" uri="{C3380CC4-5D6E-409C-BE32-E72D297353CC}">
                <c16:uniqueId val="{0000000F-78E3-49DE-812D-2C0D0FEC3C09}"/>
              </c:ext>
            </c:extLst>
          </c:dPt>
          <c:dPt>
            <c:idx val="8"/>
            <c:bubble3D val="0"/>
            <c:spPr>
              <a:solidFill>
                <a:srgbClr val="AB0D82"/>
              </a:solidFill>
              <a:ln>
                <a:solidFill>
                  <a:schemeClr val="bg1"/>
                </a:solidFill>
              </a:ln>
              <a:effectLst/>
            </c:spPr>
            <c:extLst>
              <c:ext xmlns:c16="http://schemas.microsoft.com/office/drawing/2014/chart" uri="{C3380CC4-5D6E-409C-BE32-E72D297353CC}">
                <c16:uniqueId val="{00000011-78E3-49DE-812D-2C0D0FEC3C09}"/>
              </c:ext>
            </c:extLst>
          </c:dPt>
          <c:dPt>
            <c:idx val="9"/>
            <c:bubble3D val="0"/>
            <c:spPr>
              <a:solidFill>
                <a:srgbClr val="FD349C"/>
              </a:solidFill>
              <a:ln>
                <a:solidFill>
                  <a:schemeClr val="bg1"/>
                </a:solidFill>
              </a:ln>
              <a:effectLst/>
            </c:spPr>
            <c:extLst>
              <c:ext xmlns:c16="http://schemas.microsoft.com/office/drawing/2014/chart" uri="{C3380CC4-5D6E-409C-BE32-E72D297353CC}">
                <c16:uniqueId val="{00000013-78E3-49DE-812D-2C0D0FEC3C09}"/>
              </c:ext>
            </c:extLst>
          </c:dPt>
          <c:dLbls>
            <c:delete val="1"/>
          </c:dLbls>
          <c:cat>
            <c:strRef>
              <c:f>Sheet1!$A$2:$A$11</c:f>
              <c:strCache>
                <c:ptCount val="10"/>
                <c:pt idx="0">
                  <c:v>Label 1</c:v>
                </c:pt>
                <c:pt idx="1">
                  <c:v>Label 2</c:v>
                </c:pt>
                <c:pt idx="2">
                  <c:v>Label 3</c:v>
                </c:pt>
                <c:pt idx="3">
                  <c:v>Label 4</c:v>
                </c:pt>
                <c:pt idx="4">
                  <c:v>Label 5</c:v>
                </c:pt>
                <c:pt idx="5">
                  <c:v>Label 6</c:v>
                </c:pt>
                <c:pt idx="6">
                  <c:v>Label 7</c:v>
                </c:pt>
                <c:pt idx="7">
                  <c:v>Label 8</c:v>
                </c:pt>
                <c:pt idx="8">
                  <c:v>Label 9</c:v>
                </c:pt>
                <c:pt idx="9">
                  <c:v>Label 10</c:v>
                </c:pt>
              </c:strCache>
            </c:strRef>
          </c:cat>
          <c:val>
            <c:numRef>
              <c:f>Sheet1!$B$2:$B$11</c:f>
              <c:numCache>
                <c:formatCode>General</c:formatCode>
                <c:ptCount val="10"/>
                <c:pt idx="0">
                  <c:v>1</c:v>
                </c:pt>
                <c:pt idx="1">
                  <c:v>1</c:v>
                </c:pt>
                <c:pt idx="2">
                  <c:v>1</c:v>
                </c:pt>
                <c:pt idx="3">
                  <c:v>1</c:v>
                </c:pt>
                <c:pt idx="4">
                  <c:v>1</c:v>
                </c:pt>
                <c:pt idx="5">
                  <c:v>1</c:v>
                </c:pt>
                <c:pt idx="6">
                  <c:v>1</c:v>
                </c:pt>
                <c:pt idx="7">
                  <c:v>1</c:v>
                </c:pt>
                <c:pt idx="8">
                  <c:v>1</c:v>
                </c:pt>
                <c:pt idx="9">
                  <c:v>1</c:v>
                </c:pt>
              </c:numCache>
            </c:numRef>
          </c:val>
          <c:extLst>
            <c:ext xmlns:c16="http://schemas.microsoft.com/office/drawing/2014/chart" uri="{C3380CC4-5D6E-409C-BE32-E72D297353CC}">
              <c16:uniqueId val="{00000014-78E3-49DE-812D-2C0D0FEC3C09}"/>
            </c:ext>
          </c:extLst>
        </c:ser>
        <c:dLbls>
          <c:showLegendKey val="0"/>
          <c:showVal val="1"/>
          <c:showCatName val="0"/>
          <c:showSerName val="0"/>
          <c:showPercent val="0"/>
          <c:showBubbleSize val="0"/>
          <c:showLeaderLines val="1"/>
        </c:dLbls>
        <c:firstSliceAng val="0"/>
        <c:holeSize val="40"/>
      </c:doughnutChart>
      <c:spPr>
        <a:noFill/>
        <a:ln>
          <a:noFill/>
        </a:ln>
        <a:effectLst/>
      </c:spPr>
    </c:plotArea>
    <c:plotVisOnly val="1"/>
    <c:dispBlanksAs val="gap"/>
    <c:showDLblsOverMax val="0"/>
  </c:chart>
  <c:spPr>
    <a:noFill/>
    <a:ln w="6350" cap="flat" cmpd="sng" algn="ctr">
      <a:noFill/>
      <a:prstDash val="solid"/>
      <a:miter lim="800000"/>
    </a:ln>
    <a:effectLst/>
  </c:spPr>
  <c:txPr>
    <a:bodyPr/>
    <a:lstStyle/>
    <a:p>
      <a:pPr>
        <a:defRPr sz="1000" b="0" baseline="0">
          <a:latin typeface="+mn-lt"/>
          <a:cs typeface="Arial" pitchFamily="34" charset="0"/>
        </a:defRPr>
      </a:pPr>
      <a:endParaRPr lang="es-A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5BA1F03-0677-4CFF-B45C-1F94235668E0}"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s-AR"/>
        </a:p>
      </dgm:t>
    </dgm:pt>
    <dgm:pt modelId="{09CDA40D-A50E-47A7-BCCC-4C3F6899CD1A}">
      <dgm:prSet phldrT="[Text]" custT="1"/>
      <dgm:spPr/>
      <dgm:t>
        <a:bodyPr/>
        <a:lstStyle/>
        <a:p>
          <a:r>
            <a:rPr lang="es-AR" sz="2800" b="1" dirty="0">
              <a:latin typeface="Aptos" panose="020B0004020202020204" pitchFamily="34" charset="0"/>
            </a:rPr>
            <a:t>Ganancia no Imponible</a:t>
          </a:r>
        </a:p>
      </dgm:t>
    </dgm:pt>
    <dgm:pt modelId="{D4E85E08-7472-4B69-B244-83508F97BEA0}" type="parTrans" cxnId="{958C0480-E879-464C-BAA8-D3585DE5ED71}">
      <dgm:prSet/>
      <dgm:spPr/>
      <dgm:t>
        <a:bodyPr/>
        <a:lstStyle/>
        <a:p>
          <a:endParaRPr lang="es-AR">
            <a:latin typeface="Aptos" panose="020B0004020202020204" pitchFamily="34" charset="0"/>
          </a:endParaRPr>
        </a:p>
      </dgm:t>
    </dgm:pt>
    <dgm:pt modelId="{915F6220-9CB0-4AE6-80D3-CB8817170EDD}" type="sibTrans" cxnId="{958C0480-E879-464C-BAA8-D3585DE5ED71}">
      <dgm:prSet/>
      <dgm:spPr/>
      <dgm:t>
        <a:bodyPr/>
        <a:lstStyle/>
        <a:p>
          <a:endParaRPr lang="es-AR">
            <a:latin typeface="Aptos" panose="020B0004020202020204" pitchFamily="34" charset="0"/>
          </a:endParaRPr>
        </a:p>
      </dgm:t>
    </dgm:pt>
    <dgm:pt modelId="{F9222E7A-5990-49FA-98D7-0101A867BBDF}">
      <dgm:prSet phldrT="[Text]" custT="1"/>
      <dgm:spPr/>
      <dgm:t>
        <a:bodyPr/>
        <a:lstStyle/>
        <a:p>
          <a:r>
            <a:rPr lang="es-AR" sz="2800" b="1" dirty="0">
              <a:latin typeface="Aptos" panose="020B0004020202020204" pitchFamily="34" charset="0"/>
            </a:rPr>
            <a:t>Cargas de Familia</a:t>
          </a:r>
        </a:p>
      </dgm:t>
    </dgm:pt>
    <dgm:pt modelId="{37555453-7061-4DB7-B45B-13D4AE9326B2}" type="parTrans" cxnId="{6BBA610B-9F78-4FDD-AC80-90556C29D41B}">
      <dgm:prSet/>
      <dgm:spPr/>
      <dgm:t>
        <a:bodyPr/>
        <a:lstStyle/>
        <a:p>
          <a:endParaRPr lang="es-AR">
            <a:latin typeface="Aptos" panose="020B0004020202020204" pitchFamily="34" charset="0"/>
          </a:endParaRPr>
        </a:p>
      </dgm:t>
    </dgm:pt>
    <dgm:pt modelId="{176390C6-366C-4F73-A6DB-F6665F4A3671}" type="sibTrans" cxnId="{6BBA610B-9F78-4FDD-AC80-90556C29D41B}">
      <dgm:prSet/>
      <dgm:spPr/>
      <dgm:t>
        <a:bodyPr/>
        <a:lstStyle/>
        <a:p>
          <a:endParaRPr lang="es-AR">
            <a:latin typeface="Aptos" panose="020B0004020202020204" pitchFamily="34" charset="0"/>
          </a:endParaRPr>
        </a:p>
      </dgm:t>
    </dgm:pt>
    <dgm:pt modelId="{9104B9D7-A928-42B3-951C-66DE78D00A6E}">
      <dgm:prSet phldrT="[Text]" custT="1"/>
      <dgm:spPr/>
      <dgm:t>
        <a:bodyPr/>
        <a:lstStyle/>
        <a:p>
          <a:r>
            <a:rPr lang="es-AR" sz="2800" b="1" dirty="0">
              <a:latin typeface="Aptos" panose="020B0004020202020204" pitchFamily="34" charset="0"/>
            </a:rPr>
            <a:t>Deducción especial</a:t>
          </a:r>
        </a:p>
      </dgm:t>
    </dgm:pt>
    <dgm:pt modelId="{04DEE830-2042-44E5-9BF8-EBA7DD927EFF}" type="parTrans" cxnId="{7984969C-99CE-4D31-BD22-D038642A068D}">
      <dgm:prSet/>
      <dgm:spPr/>
      <dgm:t>
        <a:bodyPr/>
        <a:lstStyle/>
        <a:p>
          <a:endParaRPr lang="es-AR">
            <a:latin typeface="Aptos" panose="020B0004020202020204" pitchFamily="34" charset="0"/>
          </a:endParaRPr>
        </a:p>
      </dgm:t>
    </dgm:pt>
    <dgm:pt modelId="{655ECD9F-3028-436B-BA3C-AE0A8CC84ABC}" type="sibTrans" cxnId="{7984969C-99CE-4D31-BD22-D038642A068D}">
      <dgm:prSet/>
      <dgm:spPr/>
      <dgm:t>
        <a:bodyPr/>
        <a:lstStyle/>
        <a:p>
          <a:endParaRPr lang="es-AR">
            <a:latin typeface="Aptos" panose="020B0004020202020204" pitchFamily="34" charset="0"/>
          </a:endParaRPr>
        </a:p>
      </dgm:t>
    </dgm:pt>
    <dgm:pt modelId="{BE5FFA0C-7E5D-4279-AD35-0F1155ACFF3B}">
      <dgm:prSet/>
      <dgm:spPr/>
      <dgm:t>
        <a:bodyPr anchor="ctr"/>
        <a:lstStyle/>
        <a:p>
          <a:pPr algn="ctr">
            <a:buClr>
              <a:srgbClr val="000000"/>
            </a:buClr>
            <a:buFont typeface="Wingdings" panose="05000000000000000000" pitchFamily="2" charset="2"/>
            <a:buNone/>
          </a:pPr>
          <a:r>
            <a:rPr lang="es-AR" dirty="0">
              <a:solidFill>
                <a:schemeClr val="tx1"/>
              </a:solidFill>
              <a:effectLst/>
              <a:latin typeface="Aptos" panose="020B0004020202020204" pitchFamily="34" charset="0"/>
              <a:ea typeface="Calibri" panose="020F0502020204030204" pitchFamily="34" charset="0"/>
              <a:cs typeface="Aparajita" panose="020B0502040204020203" pitchFamily="18" charset="0"/>
            </a:rPr>
            <a:t>Cónyuge </a:t>
          </a:r>
          <a:r>
            <a:rPr lang="es-AR" b="1" dirty="0">
              <a:solidFill>
                <a:schemeClr val="tx1"/>
              </a:solidFill>
              <a:effectLst/>
              <a:latin typeface="Aptos" panose="020B0004020202020204" pitchFamily="34" charset="0"/>
              <a:ea typeface="Calibri" panose="020F0502020204030204" pitchFamily="34" charset="0"/>
              <a:cs typeface="Aparajita" panose="020B0502040204020203" pitchFamily="18" charset="0"/>
            </a:rPr>
            <a:t>$ 2.911.135</a:t>
          </a:r>
        </a:p>
      </dgm:t>
    </dgm:pt>
    <dgm:pt modelId="{30F93D8E-9F18-4442-A658-2E341AFC4EB1}" type="parTrans" cxnId="{1A0F0E0D-E470-4EDE-B6F2-080D6962E0F9}">
      <dgm:prSet/>
      <dgm:spPr/>
      <dgm:t>
        <a:bodyPr/>
        <a:lstStyle/>
        <a:p>
          <a:endParaRPr lang="es-AR">
            <a:latin typeface="Aptos" panose="020B0004020202020204" pitchFamily="34" charset="0"/>
          </a:endParaRPr>
        </a:p>
      </dgm:t>
    </dgm:pt>
    <dgm:pt modelId="{B5C90DF5-2BAB-4955-92AF-D295886AF3D1}" type="sibTrans" cxnId="{1A0F0E0D-E470-4EDE-B6F2-080D6962E0F9}">
      <dgm:prSet/>
      <dgm:spPr/>
      <dgm:t>
        <a:bodyPr/>
        <a:lstStyle/>
        <a:p>
          <a:endParaRPr lang="es-AR">
            <a:latin typeface="Aptos" panose="020B0004020202020204" pitchFamily="34" charset="0"/>
          </a:endParaRPr>
        </a:p>
      </dgm:t>
    </dgm:pt>
    <dgm:pt modelId="{9C8C3098-A01B-4970-A845-DC680B98795C}">
      <dgm:prSet phldrT="[Text]"/>
      <dgm:spPr/>
      <dgm:t>
        <a:bodyPr anchor="ctr"/>
        <a:lstStyle/>
        <a:p>
          <a:pPr algn="ctr">
            <a:buClr>
              <a:srgbClr val="000000"/>
            </a:buClr>
            <a:buFont typeface="Wingdings" panose="05000000000000000000" pitchFamily="2" charset="2"/>
            <a:buNone/>
          </a:pPr>
          <a:r>
            <a:rPr lang="es-AR" b="1" dirty="0">
              <a:solidFill>
                <a:schemeClr val="tx1"/>
              </a:solidFill>
              <a:effectLst/>
              <a:latin typeface="Aptos" panose="020B0004020202020204" pitchFamily="34" charset="0"/>
              <a:ea typeface="Calibri" panose="020F0502020204030204" pitchFamily="34" charset="0"/>
              <a:cs typeface="Aparajita" panose="020B0502040204020203" pitchFamily="18" charset="0"/>
            </a:rPr>
            <a:t>$ 3.091.035</a:t>
          </a:r>
          <a:endParaRPr lang="es-AR" b="1" dirty="0">
            <a:latin typeface="Aptos" panose="020B0004020202020204" pitchFamily="34" charset="0"/>
          </a:endParaRPr>
        </a:p>
      </dgm:t>
    </dgm:pt>
    <dgm:pt modelId="{100036AB-4865-46B0-A38D-95F91E9D78D2}" type="parTrans" cxnId="{93E336BB-AF79-4EE5-8949-3E22E2DEBF30}">
      <dgm:prSet/>
      <dgm:spPr/>
      <dgm:t>
        <a:bodyPr/>
        <a:lstStyle/>
        <a:p>
          <a:endParaRPr lang="es-AR">
            <a:latin typeface="Aptos" panose="020B0004020202020204" pitchFamily="34" charset="0"/>
          </a:endParaRPr>
        </a:p>
      </dgm:t>
    </dgm:pt>
    <dgm:pt modelId="{76D99430-25A4-4BFC-87F9-5A031AC7479B}" type="sibTrans" cxnId="{93E336BB-AF79-4EE5-8949-3E22E2DEBF30}">
      <dgm:prSet/>
      <dgm:spPr/>
      <dgm:t>
        <a:bodyPr/>
        <a:lstStyle/>
        <a:p>
          <a:endParaRPr lang="es-AR">
            <a:latin typeface="Aptos" panose="020B0004020202020204" pitchFamily="34" charset="0"/>
          </a:endParaRPr>
        </a:p>
      </dgm:t>
    </dgm:pt>
    <dgm:pt modelId="{83FCEA1B-B12E-4B4B-9BB1-238598E970B3}">
      <dgm:prSet/>
      <dgm:spPr/>
      <dgm:t>
        <a:bodyPr anchor="ctr"/>
        <a:lstStyle/>
        <a:p>
          <a:pPr algn="ctr">
            <a:buClr>
              <a:srgbClr val="000000"/>
            </a:buClr>
            <a:buFont typeface="Wingdings" panose="05000000000000000000" pitchFamily="2" charset="2"/>
            <a:buNone/>
          </a:pPr>
          <a:r>
            <a:rPr lang="es-AR" dirty="0">
              <a:solidFill>
                <a:schemeClr val="tx1"/>
              </a:solidFill>
              <a:effectLst/>
              <a:latin typeface="Aptos" panose="020B0004020202020204" pitchFamily="34" charset="0"/>
              <a:ea typeface="Calibri" panose="020F0502020204030204" pitchFamily="34" charset="0"/>
              <a:cs typeface="Aparajita" panose="020B0502040204020203" pitchFamily="18" charset="0"/>
            </a:rPr>
            <a:t>Hijos </a:t>
          </a:r>
          <a:r>
            <a:rPr lang="es-AR" b="1" dirty="0">
              <a:solidFill>
                <a:schemeClr val="tx1"/>
              </a:solidFill>
              <a:effectLst/>
              <a:latin typeface="Aptos" panose="020B0004020202020204" pitchFamily="34" charset="0"/>
              <a:ea typeface="Calibri" panose="020F0502020204030204" pitchFamily="34" charset="0"/>
              <a:cs typeface="Aparajita" panose="020B0502040204020203" pitchFamily="18" charset="0"/>
            </a:rPr>
            <a:t>$1.468.096</a:t>
          </a:r>
        </a:p>
      </dgm:t>
    </dgm:pt>
    <dgm:pt modelId="{A33E2969-F5B3-4E62-9655-AED0803B8A7B}" type="parTrans" cxnId="{CDBB30EC-6022-452A-ADAA-E344ECACA5FE}">
      <dgm:prSet/>
      <dgm:spPr/>
      <dgm:t>
        <a:bodyPr/>
        <a:lstStyle/>
        <a:p>
          <a:endParaRPr lang="es-AR">
            <a:latin typeface="Aptos" panose="020B0004020202020204" pitchFamily="34" charset="0"/>
          </a:endParaRPr>
        </a:p>
      </dgm:t>
    </dgm:pt>
    <dgm:pt modelId="{C2BADDAC-466C-43EF-8B16-AD3172D14125}" type="sibTrans" cxnId="{CDBB30EC-6022-452A-ADAA-E344ECACA5FE}">
      <dgm:prSet/>
      <dgm:spPr/>
      <dgm:t>
        <a:bodyPr/>
        <a:lstStyle/>
        <a:p>
          <a:endParaRPr lang="es-AR">
            <a:latin typeface="Aptos" panose="020B0004020202020204" pitchFamily="34" charset="0"/>
          </a:endParaRPr>
        </a:p>
      </dgm:t>
    </dgm:pt>
    <dgm:pt modelId="{5C039386-719F-4810-A166-2BC6475F41FD}">
      <dgm:prSet/>
      <dgm:spPr/>
      <dgm:t>
        <a:bodyPr anchor="ctr"/>
        <a:lstStyle/>
        <a:p>
          <a:pPr algn="ctr">
            <a:buClr>
              <a:srgbClr val="000000"/>
            </a:buClr>
            <a:buFont typeface="Wingdings" panose="05000000000000000000" pitchFamily="2" charset="2"/>
            <a:buNone/>
          </a:pPr>
          <a:r>
            <a:rPr lang="es-AR" dirty="0">
              <a:solidFill>
                <a:schemeClr val="tx1"/>
              </a:solidFill>
              <a:effectLst/>
              <a:latin typeface="Aptos" panose="020B0004020202020204" pitchFamily="34" charset="0"/>
              <a:ea typeface="Calibri" panose="020F0502020204030204" pitchFamily="34" charset="0"/>
              <a:cs typeface="Aparajita" panose="020B0502040204020203" pitchFamily="18" charset="0"/>
            </a:rPr>
            <a:t>Hijos Incapacitados: </a:t>
          </a:r>
          <a:r>
            <a:rPr lang="es-AR" b="1" dirty="0">
              <a:solidFill>
                <a:schemeClr val="tx1"/>
              </a:solidFill>
              <a:effectLst/>
              <a:latin typeface="Aptos" panose="020B0004020202020204" pitchFamily="34" charset="0"/>
              <a:ea typeface="Calibri" panose="020F0502020204030204" pitchFamily="34" charset="0"/>
              <a:cs typeface="Aparajita" panose="020B0502040204020203" pitchFamily="18" charset="0"/>
            </a:rPr>
            <a:t>$ 2.936.192</a:t>
          </a:r>
        </a:p>
      </dgm:t>
    </dgm:pt>
    <dgm:pt modelId="{D40CA685-AED4-4B1B-926E-8C1679740BD1}" type="parTrans" cxnId="{C53FBF47-31C9-492F-8991-91E0821BDA4A}">
      <dgm:prSet/>
      <dgm:spPr/>
      <dgm:t>
        <a:bodyPr/>
        <a:lstStyle/>
        <a:p>
          <a:endParaRPr lang="es-AR">
            <a:latin typeface="Aptos" panose="020B0004020202020204" pitchFamily="34" charset="0"/>
          </a:endParaRPr>
        </a:p>
      </dgm:t>
    </dgm:pt>
    <dgm:pt modelId="{BB03B526-2CBF-4AE6-B865-63C8C4ADC837}" type="sibTrans" cxnId="{C53FBF47-31C9-492F-8991-91E0821BDA4A}">
      <dgm:prSet/>
      <dgm:spPr/>
      <dgm:t>
        <a:bodyPr/>
        <a:lstStyle/>
        <a:p>
          <a:endParaRPr lang="es-AR">
            <a:latin typeface="Aptos" panose="020B0004020202020204" pitchFamily="34" charset="0"/>
          </a:endParaRPr>
        </a:p>
      </dgm:t>
    </dgm:pt>
    <dgm:pt modelId="{37B1EC45-F95E-4528-B485-647C1388391B}">
      <dgm:prSet/>
      <dgm:spPr/>
      <dgm:t>
        <a:bodyPr anchor="ctr"/>
        <a:lstStyle/>
        <a:p>
          <a:pPr algn="ctr">
            <a:buNone/>
          </a:pPr>
          <a:r>
            <a:rPr lang="es-AR" b="1" dirty="0">
              <a:solidFill>
                <a:schemeClr val="tx1"/>
              </a:solidFill>
              <a:effectLst/>
              <a:latin typeface="Aptos" panose="020B0004020202020204" pitchFamily="34" charset="0"/>
              <a:ea typeface="Calibri" panose="020F0502020204030204" pitchFamily="34" charset="0"/>
              <a:cs typeface="Aparajita" panose="020B0502040204020203" pitchFamily="18" charset="0"/>
            </a:rPr>
            <a:t>$ 14.836.968</a:t>
          </a:r>
          <a:endParaRPr lang="es-AR" b="1" dirty="0">
            <a:latin typeface="Aptos" panose="020B0004020202020204" pitchFamily="34" charset="0"/>
          </a:endParaRPr>
        </a:p>
      </dgm:t>
    </dgm:pt>
    <dgm:pt modelId="{45AC10BE-7A66-4623-B0C2-3B04C821C48B}" type="sibTrans" cxnId="{6D760F39-DFD9-4D29-9807-5B0247B23257}">
      <dgm:prSet/>
      <dgm:spPr/>
      <dgm:t>
        <a:bodyPr/>
        <a:lstStyle/>
        <a:p>
          <a:endParaRPr lang="es-AR">
            <a:latin typeface="Aptos" panose="020B0004020202020204" pitchFamily="34" charset="0"/>
          </a:endParaRPr>
        </a:p>
      </dgm:t>
    </dgm:pt>
    <dgm:pt modelId="{DFB28ECB-1134-4952-9D34-55D301564FA9}" type="parTrans" cxnId="{6D760F39-DFD9-4D29-9807-5B0247B23257}">
      <dgm:prSet/>
      <dgm:spPr/>
      <dgm:t>
        <a:bodyPr/>
        <a:lstStyle/>
        <a:p>
          <a:endParaRPr lang="es-AR">
            <a:latin typeface="Aptos" panose="020B0004020202020204" pitchFamily="34" charset="0"/>
          </a:endParaRPr>
        </a:p>
      </dgm:t>
    </dgm:pt>
    <dgm:pt modelId="{B06F8EEC-C250-45B3-B65D-25B903A5142D}" type="pres">
      <dgm:prSet presAssocID="{55BA1F03-0677-4CFF-B45C-1F94235668E0}" presName="Name0" presStyleCnt="0">
        <dgm:presLayoutVars>
          <dgm:dir/>
          <dgm:animLvl val="lvl"/>
          <dgm:resizeHandles/>
        </dgm:presLayoutVars>
      </dgm:prSet>
      <dgm:spPr/>
    </dgm:pt>
    <dgm:pt modelId="{1BD61320-E048-46D4-9935-CBB94C3A548B}" type="pres">
      <dgm:prSet presAssocID="{09CDA40D-A50E-47A7-BCCC-4C3F6899CD1A}" presName="linNode" presStyleCnt="0"/>
      <dgm:spPr/>
    </dgm:pt>
    <dgm:pt modelId="{28878608-6C80-423C-AEBD-A6C8E5271B5D}" type="pres">
      <dgm:prSet presAssocID="{09CDA40D-A50E-47A7-BCCC-4C3F6899CD1A}" presName="parentShp" presStyleLbl="node1" presStyleIdx="0" presStyleCnt="3">
        <dgm:presLayoutVars>
          <dgm:bulletEnabled val="1"/>
        </dgm:presLayoutVars>
      </dgm:prSet>
      <dgm:spPr/>
    </dgm:pt>
    <dgm:pt modelId="{323B2A41-F057-49BF-8EBA-E231F2674B5C}" type="pres">
      <dgm:prSet presAssocID="{09CDA40D-A50E-47A7-BCCC-4C3F6899CD1A}" presName="childShp" presStyleLbl="bgAccFollowNode1" presStyleIdx="0" presStyleCnt="3">
        <dgm:presLayoutVars>
          <dgm:bulletEnabled val="1"/>
        </dgm:presLayoutVars>
      </dgm:prSet>
      <dgm:spPr/>
    </dgm:pt>
    <dgm:pt modelId="{36BAB8B2-3D0C-4BC5-ACC0-8C3572C50585}" type="pres">
      <dgm:prSet presAssocID="{915F6220-9CB0-4AE6-80D3-CB8817170EDD}" presName="spacing" presStyleCnt="0"/>
      <dgm:spPr/>
    </dgm:pt>
    <dgm:pt modelId="{5E83439A-F4C6-4451-92D5-EAF21B473CB0}" type="pres">
      <dgm:prSet presAssocID="{F9222E7A-5990-49FA-98D7-0101A867BBDF}" presName="linNode" presStyleCnt="0"/>
      <dgm:spPr/>
    </dgm:pt>
    <dgm:pt modelId="{0ADA5E5F-ED47-4CBE-B039-333B3DE3E846}" type="pres">
      <dgm:prSet presAssocID="{F9222E7A-5990-49FA-98D7-0101A867BBDF}" presName="parentShp" presStyleLbl="node1" presStyleIdx="1" presStyleCnt="3">
        <dgm:presLayoutVars>
          <dgm:bulletEnabled val="1"/>
        </dgm:presLayoutVars>
      </dgm:prSet>
      <dgm:spPr/>
    </dgm:pt>
    <dgm:pt modelId="{86857C29-F3F5-4A29-99FB-8677225B4A78}" type="pres">
      <dgm:prSet presAssocID="{F9222E7A-5990-49FA-98D7-0101A867BBDF}" presName="childShp" presStyleLbl="bgAccFollowNode1" presStyleIdx="1" presStyleCnt="3">
        <dgm:presLayoutVars>
          <dgm:bulletEnabled val="1"/>
        </dgm:presLayoutVars>
      </dgm:prSet>
      <dgm:spPr/>
    </dgm:pt>
    <dgm:pt modelId="{F949EE89-DB1E-472E-BB50-128C236C93DA}" type="pres">
      <dgm:prSet presAssocID="{176390C6-366C-4F73-A6DB-F6665F4A3671}" presName="spacing" presStyleCnt="0"/>
      <dgm:spPr/>
    </dgm:pt>
    <dgm:pt modelId="{45962D12-E825-4B8E-ADA2-6629C833A9F6}" type="pres">
      <dgm:prSet presAssocID="{9104B9D7-A928-42B3-951C-66DE78D00A6E}" presName="linNode" presStyleCnt="0"/>
      <dgm:spPr/>
    </dgm:pt>
    <dgm:pt modelId="{3B902CAC-1DEF-4E94-8F3E-19678036A079}" type="pres">
      <dgm:prSet presAssocID="{9104B9D7-A928-42B3-951C-66DE78D00A6E}" presName="parentShp" presStyleLbl="node1" presStyleIdx="2" presStyleCnt="3">
        <dgm:presLayoutVars>
          <dgm:bulletEnabled val="1"/>
        </dgm:presLayoutVars>
      </dgm:prSet>
      <dgm:spPr/>
    </dgm:pt>
    <dgm:pt modelId="{2FC77ED4-8538-4C96-B81D-1CB2F200901F}" type="pres">
      <dgm:prSet presAssocID="{9104B9D7-A928-42B3-951C-66DE78D00A6E}" presName="childShp" presStyleLbl="bgAccFollowNode1" presStyleIdx="2" presStyleCnt="3">
        <dgm:presLayoutVars>
          <dgm:bulletEnabled val="1"/>
        </dgm:presLayoutVars>
      </dgm:prSet>
      <dgm:spPr/>
    </dgm:pt>
  </dgm:ptLst>
  <dgm:cxnLst>
    <dgm:cxn modelId="{6BBA610B-9F78-4FDD-AC80-90556C29D41B}" srcId="{55BA1F03-0677-4CFF-B45C-1F94235668E0}" destId="{F9222E7A-5990-49FA-98D7-0101A867BBDF}" srcOrd="1" destOrd="0" parTransId="{37555453-7061-4DB7-B45B-13D4AE9326B2}" sibTransId="{176390C6-366C-4F73-A6DB-F6665F4A3671}"/>
    <dgm:cxn modelId="{1A0F0E0D-E470-4EDE-B6F2-080D6962E0F9}" srcId="{F9222E7A-5990-49FA-98D7-0101A867BBDF}" destId="{BE5FFA0C-7E5D-4279-AD35-0F1155ACFF3B}" srcOrd="0" destOrd="0" parTransId="{30F93D8E-9F18-4442-A658-2E341AFC4EB1}" sibTransId="{B5C90DF5-2BAB-4955-92AF-D295886AF3D1}"/>
    <dgm:cxn modelId="{7531371C-3BEB-4E98-B89E-68D6EF59C43F}" type="presOf" srcId="{83FCEA1B-B12E-4B4B-9BB1-238598E970B3}" destId="{86857C29-F3F5-4A29-99FB-8677225B4A78}" srcOrd="0" destOrd="1" presId="urn:microsoft.com/office/officeart/2005/8/layout/vList6"/>
    <dgm:cxn modelId="{DEE0032F-718F-4E5E-B9C6-9D09C29E0E79}" type="presOf" srcId="{9C8C3098-A01B-4970-A845-DC680B98795C}" destId="{323B2A41-F057-49BF-8EBA-E231F2674B5C}" srcOrd="0" destOrd="0" presId="urn:microsoft.com/office/officeart/2005/8/layout/vList6"/>
    <dgm:cxn modelId="{6D760F39-DFD9-4D29-9807-5B0247B23257}" srcId="{9104B9D7-A928-42B3-951C-66DE78D00A6E}" destId="{37B1EC45-F95E-4528-B485-647C1388391B}" srcOrd="0" destOrd="0" parTransId="{DFB28ECB-1134-4952-9D34-55D301564FA9}" sibTransId="{45AC10BE-7A66-4623-B0C2-3B04C821C48B}"/>
    <dgm:cxn modelId="{1E110561-0108-4C9D-9835-1A8EAFA79C9F}" type="presOf" srcId="{5C039386-719F-4810-A166-2BC6475F41FD}" destId="{86857C29-F3F5-4A29-99FB-8677225B4A78}" srcOrd="0" destOrd="2" presId="urn:microsoft.com/office/officeart/2005/8/layout/vList6"/>
    <dgm:cxn modelId="{C53FBF47-31C9-492F-8991-91E0821BDA4A}" srcId="{F9222E7A-5990-49FA-98D7-0101A867BBDF}" destId="{5C039386-719F-4810-A166-2BC6475F41FD}" srcOrd="2" destOrd="0" parTransId="{D40CA685-AED4-4B1B-926E-8C1679740BD1}" sibTransId="{BB03B526-2CBF-4AE6-B865-63C8C4ADC837}"/>
    <dgm:cxn modelId="{4552874C-1F14-4259-976A-5D902660A367}" type="presOf" srcId="{9104B9D7-A928-42B3-951C-66DE78D00A6E}" destId="{3B902CAC-1DEF-4E94-8F3E-19678036A079}" srcOrd="0" destOrd="0" presId="urn:microsoft.com/office/officeart/2005/8/layout/vList6"/>
    <dgm:cxn modelId="{88539976-FEB9-4972-8B11-CF7FCED2E3B0}" type="presOf" srcId="{09CDA40D-A50E-47A7-BCCC-4C3F6899CD1A}" destId="{28878608-6C80-423C-AEBD-A6C8E5271B5D}" srcOrd="0" destOrd="0" presId="urn:microsoft.com/office/officeart/2005/8/layout/vList6"/>
    <dgm:cxn modelId="{958C0480-E879-464C-BAA8-D3585DE5ED71}" srcId="{55BA1F03-0677-4CFF-B45C-1F94235668E0}" destId="{09CDA40D-A50E-47A7-BCCC-4C3F6899CD1A}" srcOrd="0" destOrd="0" parTransId="{D4E85E08-7472-4B69-B244-83508F97BEA0}" sibTransId="{915F6220-9CB0-4AE6-80D3-CB8817170EDD}"/>
    <dgm:cxn modelId="{BD481986-5322-41EC-8A19-72148A7710F6}" type="presOf" srcId="{F9222E7A-5990-49FA-98D7-0101A867BBDF}" destId="{0ADA5E5F-ED47-4CBE-B039-333B3DE3E846}" srcOrd="0" destOrd="0" presId="urn:microsoft.com/office/officeart/2005/8/layout/vList6"/>
    <dgm:cxn modelId="{CF8B5286-A249-4305-B04D-622F5396B9C7}" type="presOf" srcId="{37B1EC45-F95E-4528-B485-647C1388391B}" destId="{2FC77ED4-8538-4C96-B81D-1CB2F200901F}" srcOrd="0" destOrd="0" presId="urn:microsoft.com/office/officeart/2005/8/layout/vList6"/>
    <dgm:cxn modelId="{6801109B-AE1F-4AC7-A32C-0D4613CC3B29}" type="presOf" srcId="{55BA1F03-0677-4CFF-B45C-1F94235668E0}" destId="{B06F8EEC-C250-45B3-B65D-25B903A5142D}" srcOrd="0" destOrd="0" presId="urn:microsoft.com/office/officeart/2005/8/layout/vList6"/>
    <dgm:cxn modelId="{7984969C-99CE-4D31-BD22-D038642A068D}" srcId="{55BA1F03-0677-4CFF-B45C-1F94235668E0}" destId="{9104B9D7-A928-42B3-951C-66DE78D00A6E}" srcOrd="2" destOrd="0" parTransId="{04DEE830-2042-44E5-9BF8-EBA7DD927EFF}" sibTransId="{655ECD9F-3028-436B-BA3C-AE0A8CC84ABC}"/>
    <dgm:cxn modelId="{526819A8-F076-43FA-8C1F-C66A1B58ADA1}" type="presOf" srcId="{BE5FFA0C-7E5D-4279-AD35-0F1155ACFF3B}" destId="{86857C29-F3F5-4A29-99FB-8677225B4A78}" srcOrd="0" destOrd="0" presId="urn:microsoft.com/office/officeart/2005/8/layout/vList6"/>
    <dgm:cxn modelId="{93E336BB-AF79-4EE5-8949-3E22E2DEBF30}" srcId="{09CDA40D-A50E-47A7-BCCC-4C3F6899CD1A}" destId="{9C8C3098-A01B-4970-A845-DC680B98795C}" srcOrd="0" destOrd="0" parTransId="{100036AB-4865-46B0-A38D-95F91E9D78D2}" sibTransId="{76D99430-25A4-4BFC-87F9-5A031AC7479B}"/>
    <dgm:cxn modelId="{CDBB30EC-6022-452A-ADAA-E344ECACA5FE}" srcId="{F9222E7A-5990-49FA-98D7-0101A867BBDF}" destId="{83FCEA1B-B12E-4B4B-9BB1-238598E970B3}" srcOrd="1" destOrd="0" parTransId="{A33E2969-F5B3-4E62-9655-AED0803B8A7B}" sibTransId="{C2BADDAC-466C-43EF-8B16-AD3172D14125}"/>
    <dgm:cxn modelId="{20826BF2-06A7-49A2-A9DC-084A72701B46}" type="presParOf" srcId="{B06F8EEC-C250-45B3-B65D-25B903A5142D}" destId="{1BD61320-E048-46D4-9935-CBB94C3A548B}" srcOrd="0" destOrd="0" presId="urn:microsoft.com/office/officeart/2005/8/layout/vList6"/>
    <dgm:cxn modelId="{51A39CAC-094B-40BB-9070-DA1C0F6DFCD0}" type="presParOf" srcId="{1BD61320-E048-46D4-9935-CBB94C3A548B}" destId="{28878608-6C80-423C-AEBD-A6C8E5271B5D}" srcOrd="0" destOrd="0" presId="urn:microsoft.com/office/officeart/2005/8/layout/vList6"/>
    <dgm:cxn modelId="{658C7732-8521-46D3-A546-ABA89CF4AC97}" type="presParOf" srcId="{1BD61320-E048-46D4-9935-CBB94C3A548B}" destId="{323B2A41-F057-49BF-8EBA-E231F2674B5C}" srcOrd="1" destOrd="0" presId="urn:microsoft.com/office/officeart/2005/8/layout/vList6"/>
    <dgm:cxn modelId="{CB98B335-BD62-4EB2-B3F9-5FBC714A2A28}" type="presParOf" srcId="{B06F8EEC-C250-45B3-B65D-25B903A5142D}" destId="{36BAB8B2-3D0C-4BC5-ACC0-8C3572C50585}" srcOrd="1" destOrd="0" presId="urn:microsoft.com/office/officeart/2005/8/layout/vList6"/>
    <dgm:cxn modelId="{23F9F7FE-CE2B-4F36-AB4F-BA4E7F1A999F}" type="presParOf" srcId="{B06F8EEC-C250-45B3-B65D-25B903A5142D}" destId="{5E83439A-F4C6-4451-92D5-EAF21B473CB0}" srcOrd="2" destOrd="0" presId="urn:microsoft.com/office/officeart/2005/8/layout/vList6"/>
    <dgm:cxn modelId="{F4DDF01F-7DA2-40A0-B3CE-515B4FF437B9}" type="presParOf" srcId="{5E83439A-F4C6-4451-92D5-EAF21B473CB0}" destId="{0ADA5E5F-ED47-4CBE-B039-333B3DE3E846}" srcOrd="0" destOrd="0" presId="urn:microsoft.com/office/officeart/2005/8/layout/vList6"/>
    <dgm:cxn modelId="{F99F12B7-77D9-46B5-AE35-F3FEF0926803}" type="presParOf" srcId="{5E83439A-F4C6-4451-92D5-EAF21B473CB0}" destId="{86857C29-F3F5-4A29-99FB-8677225B4A78}" srcOrd="1" destOrd="0" presId="urn:microsoft.com/office/officeart/2005/8/layout/vList6"/>
    <dgm:cxn modelId="{21FEBE14-7965-4CC8-9D73-B784D0063D60}" type="presParOf" srcId="{B06F8EEC-C250-45B3-B65D-25B903A5142D}" destId="{F949EE89-DB1E-472E-BB50-128C236C93DA}" srcOrd="3" destOrd="0" presId="urn:microsoft.com/office/officeart/2005/8/layout/vList6"/>
    <dgm:cxn modelId="{F805ED4E-70D7-409C-8B65-C54968F04E76}" type="presParOf" srcId="{B06F8EEC-C250-45B3-B65D-25B903A5142D}" destId="{45962D12-E825-4B8E-ADA2-6629C833A9F6}" srcOrd="4" destOrd="0" presId="urn:microsoft.com/office/officeart/2005/8/layout/vList6"/>
    <dgm:cxn modelId="{3E966AF7-924D-41C0-B11C-CEC68C981C57}" type="presParOf" srcId="{45962D12-E825-4B8E-ADA2-6629C833A9F6}" destId="{3B902CAC-1DEF-4E94-8F3E-19678036A079}" srcOrd="0" destOrd="0" presId="urn:microsoft.com/office/officeart/2005/8/layout/vList6"/>
    <dgm:cxn modelId="{8FA77FEB-7782-4A7B-BF1D-EF9F05045141}" type="presParOf" srcId="{45962D12-E825-4B8E-ADA2-6629C833A9F6}" destId="{2FC77ED4-8538-4C96-B81D-1CB2F200901F}"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3B2A41-F057-49BF-8EBA-E231F2674B5C}">
      <dsp:nvSpPr>
        <dsp:cNvPr id="0" name=""/>
        <dsp:cNvSpPr/>
      </dsp:nvSpPr>
      <dsp:spPr>
        <a:xfrm>
          <a:off x="2998585" y="0"/>
          <a:ext cx="4497877" cy="1459177"/>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335" tIns="13335" rIns="13335" bIns="13335" numCol="1" spcCol="1270" anchor="ctr" anchorCtr="0">
          <a:noAutofit/>
        </a:bodyPr>
        <a:lstStyle/>
        <a:p>
          <a:pPr marL="228600" lvl="1" indent="-228600" algn="ctr" defTabSz="933450">
            <a:lnSpc>
              <a:spcPct val="90000"/>
            </a:lnSpc>
            <a:spcBef>
              <a:spcPct val="0"/>
            </a:spcBef>
            <a:spcAft>
              <a:spcPct val="15000"/>
            </a:spcAft>
            <a:buClr>
              <a:srgbClr val="000000"/>
            </a:buClr>
            <a:buFont typeface="Wingdings" panose="05000000000000000000" pitchFamily="2" charset="2"/>
            <a:buNone/>
          </a:pPr>
          <a:r>
            <a:rPr lang="es-AR" sz="2100" b="1" kern="1200" dirty="0">
              <a:solidFill>
                <a:schemeClr val="tx1"/>
              </a:solidFill>
              <a:effectLst/>
              <a:latin typeface="Aptos" panose="020B0004020202020204" pitchFamily="34" charset="0"/>
              <a:ea typeface="Calibri" panose="020F0502020204030204" pitchFamily="34" charset="0"/>
              <a:cs typeface="Aparajita" panose="020B0502040204020203" pitchFamily="18" charset="0"/>
            </a:rPr>
            <a:t>$ 3.091.035</a:t>
          </a:r>
          <a:endParaRPr lang="es-AR" sz="2100" b="1" kern="1200" dirty="0">
            <a:latin typeface="Aptos" panose="020B0004020202020204" pitchFamily="34" charset="0"/>
          </a:endParaRPr>
        </a:p>
      </dsp:txBody>
      <dsp:txXfrm>
        <a:off x="2998585" y="182397"/>
        <a:ext cx="3950686" cy="1094383"/>
      </dsp:txXfrm>
    </dsp:sp>
    <dsp:sp modelId="{28878608-6C80-423C-AEBD-A6C8E5271B5D}">
      <dsp:nvSpPr>
        <dsp:cNvPr id="0" name=""/>
        <dsp:cNvSpPr/>
      </dsp:nvSpPr>
      <dsp:spPr>
        <a:xfrm>
          <a:off x="0" y="0"/>
          <a:ext cx="2998585" cy="14591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s-AR" sz="2800" b="1" kern="1200" dirty="0">
              <a:latin typeface="Aptos" panose="020B0004020202020204" pitchFamily="34" charset="0"/>
            </a:rPr>
            <a:t>Ganancia no Imponible</a:t>
          </a:r>
        </a:p>
      </dsp:txBody>
      <dsp:txXfrm>
        <a:off x="71231" y="71231"/>
        <a:ext cx="2856123" cy="1316715"/>
      </dsp:txXfrm>
    </dsp:sp>
    <dsp:sp modelId="{86857C29-F3F5-4A29-99FB-8677225B4A78}">
      <dsp:nvSpPr>
        <dsp:cNvPr id="0" name=""/>
        <dsp:cNvSpPr/>
      </dsp:nvSpPr>
      <dsp:spPr>
        <a:xfrm>
          <a:off x="2998585" y="1605094"/>
          <a:ext cx="4497877" cy="1459177"/>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335" tIns="13335" rIns="13335" bIns="13335" numCol="1" spcCol="1270" anchor="ctr" anchorCtr="0">
          <a:noAutofit/>
        </a:bodyPr>
        <a:lstStyle/>
        <a:p>
          <a:pPr marL="228600" lvl="1" indent="-228600" algn="ctr" defTabSz="933450">
            <a:lnSpc>
              <a:spcPct val="90000"/>
            </a:lnSpc>
            <a:spcBef>
              <a:spcPct val="0"/>
            </a:spcBef>
            <a:spcAft>
              <a:spcPct val="15000"/>
            </a:spcAft>
            <a:buClr>
              <a:srgbClr val="000000"/>
            </a:buClr>
            <a:buFont typeface="Wingdings" panose="05000000000000000000" pitchFamily="2" charset="2"/>
            <a:buNone/>
          </a:pPr>
          <a:r>
            <a:rPr lang="es-AR" sz="2100" kern="1200" dirty="0">
              <a:solidFill>
                <a:schemeClr val="tx1"/>
              </a:solidFill>
              <a:effectLst/>
              <a:latin typeface="Aptos" panose="020B0004020202020204" pitchFamily="34" charset="0"/>
              <a:ea typeface="Calibri" panose="020F0502020204030204" pitchFamily="34" charset="0"/>
              <a:cs typeface="Aparajita" panose="020B0502040204020203" pitchFamily="18" charset="0"/>
            </a:rPr>
            <a:t>Cónyuge </a:t>
          </a:r>
          <a:r>
            <a:rPr lang="es-AR" sz="2100" b="1" kern="1200" dirty="0">
              <a:solidFill>
                <a:schemeClr val="tx1"/>
              </a:solidFill>
              <a:effectLst/>
              <a:latin typeface="Aptos" panose="020B0004020202020204" pitchFamily="34" charset="0"/>
              <a:ea typeface="Calibri" panose="020F0502020204030204" pitchFamily="34" charset="0"/>
              <a:cs typeface="Aparajita" panose="020B0502040204020203" pitchFamily="18" charset="0"/>
            </a:rPr>
            <a:t>$ 2.911.135</a:t>
          </a:r>
        </a:p>
        <a:p>
          <a:pPr marL="228600" lvl="1" indent="-228600" algn="ctr" defTabSz="933450">
            <a:lnSpc>
              <a:spcPct val="90000"/>
            </a:lnSpc>
            <a:spcBef>
              <a:spcPct val="0"/>
            </a:spcBef>
            <a:spcAft>
              <a:spcPct val="15000"/>
            </a:spcAft>
            <a:buClr>
              <a:srgbClr val="000000"/>
            </a:buClr>
            <a:buFont typeface="Wingdings" panose="05000000000000000000" pitchFamily="2" charset="2"/>
            <a:buNone/>
          </a:pPr>
          <a:r>
            <a:rPr lang="es-AR" sz="2100" kern="1200" dirty="0">
              <a:solidFill>
                <a:schemeClr val="tx1"/>
              </a:solidFill>
              <a:effectLst/>
              <a:latin typeface="Aptos" panose="020B0004020202020204" pitchFamily="34" charset="0"/>
              <a:ea typeface="Calibri" panose="020F0502020204030204" pitchFamily="34" charset="0"/>
              <a:cs typeface="Aparajita" panose="020B0502040204020203" pitchFamily="18" charset="0"/>
            </a:rPr>
            <a:t>Hijos </a:t>
          </a:r>
          <a:r>
            <a:rPr lang="es-AR" sz="2100" b="1" kern="1200" dirty="0">
              <a:solidFill>
                <a:schemeClr val="tx1"/>
              </a:solidFill>
              <a:effectLst/>
              <a:latin typeface="Aptos" panose="020B0004020202020204" pitchFamily="34" charset="0"/>
              <a:ea typeface="Calibri" panose="020F0502020204030204" pitchFamily="34" charset="0"/>
              <a:cs typeface="Aparajita" panose="020B0502040204020203" pitchFamily="18" charset="0"/>
            </a:rPr>
            <a:t>$1.468.096</a:t>
          </a:r>
        </a:p>
        <a:p>
          <a:pPr marL="228600" lvl="1" indent="-228600" algn="ctr" defTabSz="933450">
            <a:lnSpc>
              <a:spcPct val="90000"/>
            </a:lnSpc>
            <a:spcBef>
              <a:spcPct val="0"/>
            </a:spcBef>
            <a:spcAft>
              <a:spcPct val="15000"/>
            </a:spcAft>
            <a:buClr>
              <a:srgbClr val="000000"/>
            </a:buClr>
            <a:buFont typeface="Wingdings" panose="05000000000000000000" pitchFamily="2" charset="2"/>
            <a:buNone/>
          </a:pPr>
          <a:r>
            <a:rPr lang="es-AR" sz="2100" kern="1200" dirty="0">
              <a:solidFill>
                <a:schemeClr val="tx1"/>
              </a:solidFill>
              <a:effectLst/>
              <a:latin typeface="Aptos" panose="020B0004020202020204" pitchFamily="34" charset="0"/>
              <a:ea typeface="Calibri" panose="020F0502020204030204" pitchFamily="34" charset="0"/>
              <a:cs typeface="Aparajita" panose="020B0502040204020203" pitchFamily="18" charset="0"/>
            </a:rPr>
            <a:t>Hijos Incapacitados: </a:t>
          </a:r>
          <a:r>
            <a:rPr lang="es-AR" sz="2100" b="1" kern="1200" dirty="0">
              <a:solidFill>
                <a:schemeClr val="tx1"/>
              </a:solidFill>
              <a:effectLst/>
              <a:latin typeface="Aptos" panose="020B0004020202020204" pitchFamily="34" charset="0"/>
              <a:ea typeface="Calibri" panose="020F0502020204030204" pitchFamily="34" charset="0"/>
              <a:cs typeface="Aparajita" panose="020B0502040204020203" pitchFamily="18" charset="0"/>
            </a:rPr>
            <a:t>$ 2.936.192</a:t>
          </a:r>
        </a:p>
      </dsp:txBody>
      <dsp:txXfrm>
        <a:off x="2998585" y="1787491"/>
        <a:ext cx="3950686" cy="1094383"/>
      </dsp:txXfrm>
    </dsp:sp>
    <dsp:sp modelId="{0ADA5E5F-ED47-4CBE-B039-333B3DE3E846}">
      <dsp:nvSpPr>
        <dsp:cNvPr id="0" name=""/>
        <dsp:cNvSpPr/>
      </dsp:nvSpPr>
      <dsp:spPr>
        <a:xfrm>
          <a:off x="0" y="1605094"/>
          <a:ext cx="2998585" cy="14591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s-AR" sz="2800" b="1" kern="1200" dirty="0">
              <a:latin typeface="Aptos" panose="020B0004020202020204" pitchFamily="34" charset="0"/>
            </a:rPr>
            <a:t>Cargas de Familia</a:t>
          </a:r>
        </a:p>
      </dsp:txBody>
      <dsp:txXfrm>
        <a:off x="71231" y="1676325"/>
        <a:ext cx="2856123" cy="1316715"/>
      </dsp:txXfrm>
    </dsp:sp>
    <dsp:sp modelId="{2FC77ED4-8538-4C96-B81D-1CB2F200901F}">
      <dsp:nvSpPr>
        <dsp:cNvPr id="0" name=""/>
        <dsp:cNvSpPr/>
      </dsp:nvSpPr>
      <dsp:spPr>
        <a:xfrm>
          <a:off x="2998585" y="3210189"/>
          <a:ext cx="4497877" cy="1459177"/>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335" tIns="13335" rIns="13335" bIns="13335" numCol="1" spcCol="1270" anchor="ctr" anchorCtr="0">
          <a:noAutofit/>
        </a:bodyPr>
        <a:lstStyle/>
        <a:p>
          <a:pPr marL="228600" lvl="1" indent="-228600" algn="ctr" defTabSz="933450">
            <a:lnSpc>
              <a:spcPct val="90000"/>
            </a:lnSpc>
            <a:spcBef>
              <a:spcPct val="0"/>
            </a:spcBef>
            <a:spcAft>
              <a:spcPct val="15000"/>
            </a:spcAft>
            <a:buNone/>
          </a:pPr>
          <a:r>
            <a:rPr lang="es-AR" sz="2100" b="1" kern="1200" dirty="0">
              <a:solidFill>
                <a:schemeClr val="tx1"/>
              </a:solidFill>
              <a:effectLst/>
              <a:latin typeface="Aptos" panose="020B0004020202020204" pitchFamily="34" charset="0"/>
              <a:ea typeface="Calibri" panose="020F0502020204030204" pitchFamily="34" charset="0"/>
              <a:cs typeface="Aparajita" panose="020B0502040204020203" pitchFamily="18" charset="0"/>
            </a:rPr>
            <a:t>$ 14.836.968</a:t>
          </a:r>
          <a:endParaRPr lang="es-AR" sz="2100" b="1" kern="1200" dirty="0">
            <a:latin typeface="Aptos" panose="020B0004020202020204" pitchFamily="34" charset="0"/>
          </a:endParaRPr>
        </a:p>
      </dsp:txBody>
      <dsp:txXfrm>
        <a:off x="2998585" y="3392586"/>
        <a:ext cx="3950686" cy="1094383"/>
      </dsp:txXfrm>
    </dsp:sp>
    <dsp:sp modelId="{3B902CAC-1DEF-4E94-8F3E-19678036A079}">
      <dsp:nvSpPr>
        <dsp:cNvPr id="0" name=""/>
        <dsp:cNvSpPr/>
      </dsp:nvSpPr>
      <dsp:spPr>
        <a:xfrm>
          <a:off x="0" y="3210189"/>
          <a:ext cx="2998585" cy="14591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s-AR" sz="2800" b="1" kern="1200" dirty="0">
              <a:latin typeface="Aptos" panose="020B0004020202020204" pitchFamily="34" charset="0"/>
            </a:rPr>
            <a:t>Deducción especial</a:t>
          </a:r>
        </a:p>
      </dsp:txBody>
      <dsp:txXfrm>
        <a:off x="71231" y="3281420"/>
        <a:ext cx="2856123" cy="1316715"/>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27531A2-3258-4A77-93B2-8B782D36CA6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AR"/>
          </a:p>
        </p:txBody>
      </p:sp>
      <p:sp>
        <p:nvSpPr>
          <p:cNvPr id="3" name="Date Placeholder 2">
            <a:extLst>
              <a:ext uri="{FF2B5EF4-FFF2-40B4-BE49-F238E27FC236}">
                <a16:creationId xmlns:a16="http://schemas.microsoft.com/office/drawing/2014/main" id="{E7102E2F-4A62-4C30-80A8-2BF7E24203C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BD79C8E-3553-4645-A5A6-A7B9F5656F50}" type="datetimeFigureOut">
              <a:rPr lang="es-AR" smtClean="0"/>
              <a:t>08/08/2024</a:t>
            </a:fld>
            <a:endParaRPr lang="es-AR"/>
          </a:p>
        </p:txBody>
      </p:sp>
      <p:sp>
        <p:nvSpPr>
          <p:cNvPr id="4" name="Footer Placeholder 3">
            <a:extLst>
              <a:ext uri="{FF2B5EF4-FFF2-40B4-BE49-F238E27FC236}">
                <a16:creationId xmlns:a16="http://schemas.microsoft.com/office/drawing/2014/main" id="{888A85AF-2656-4FD2-B5E0-13371896CD0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AR"/>
          </a:p>
        </p:txBody>
      </p:sp>
      <p:sp>
        <p:nvSpPr>
          <p:cNvPr id="5" name="Slide Number Placeholder 4">
            <a:extLst>
              <a:ext uri="{FF2B5EF4-FFF2-40B4-BE49-F238E27FC236}">
                <a16:creationId xmlns:a16="http://schemas.microsoft.com/office/drawing/2014/main" id="{C7ECE206-C0E4-4E68-83A4-F6CC7D6EAA6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E3B65A9-B7CF-44DE-B50F-9446BCB20334}" type="slidenum">
              <a:rPr lang="es-AR" smtClean="0"/>
              <a:t>‹Nº›</a:t>
            </a:fld>
            <a:endParaRPr lang="es-AR"/>
          </a:p>
        </p:txBody>
      </p:sp>
    </p:spTree>
    <p:extLst>
      <p:ext uri="{BB962C8B-B14F-4D97-AF65-F5344CB8AC3E}">
        <p14:creationId xmlns:p14="http://schemas.microsoft.com/office/powerpoint/2010/main" val="33350041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A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A98F91-2350-4B02-830E-B19876C700AE}" type="datetimeFigureOut">
              <a:rPr lang="es-AR" smtClean="0"/>
              <a:t>08/08/2024</a:t>
            </a:fld>
            <a:endParaRPr lang="es-A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A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3DD75C-59C6-44AB-93A9-DE0E44043768}" type="slidenum">
              <a:rPr lang="es-AR" smtClean="0"/>
              <a:t>‹Nº›</a:t>
            </a:fld>
            <a:endParaRPr lang="es-AR"/>
          </a:p>
        </p:txBody>
      </p:sp>
    </p:spTree>
    <p:extLst>
      <p:ext uri="{BB962C8B-B14F-4D97-AF65-F5344CB8AC3E}">
        <p14:creationId xmlns:p14="http://schemas.microsoft.com/office/powerpoint/2010/main" val="38021133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pn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png"/><Relationship Id="rId2" Type="http://schemas.openxmlformats.org/officeDocument/2006/relationships/hyperlink" Target="https://home.kpmg/ar/es/home.html" TargetMode="External"/><Relationship Id="rId1" Type="http://schemas.openxmlformats.org/officeDocument/2006/relationships/slideMaster" Target="../slideMasters/slideMaster1.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 Id="rId14" Type="http://schemas.openxmlformats.org/officeDocument/2006/relationships/image" Target="../media/image22.png"/></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pn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png"/><Relationship Id="rId2" Type="http://schemas.openxmlformats.org/officeDocument/2006/relationships/hyperlink" Target="https://home.kpmg/ar/es/home.html" TargetMode="External"/><Relationship Id="rId1" Type="http://schemas.openxmlformats.org/officeDocument/2006/relationships/slideMaster" Target="../slideMasters/slideMaster1.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 Id="rId14" Type="http://schemas.openxmlformats.org/officeDocument/2006/relationships/image" Target="../media/image22.png"/></Relationships>
</file>

<file path=ppt/slideLayouts/_rels/slideLayout2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Left Horizontal Window_KPMG Blue">
    <p:bg>
      <p:bgPr>
        <a:solidFill>
          <a:srgbClr val="00338E"/>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E96C774-8B31-4EC8-BF6C-ACF71C2F0C15}"/>
              </a:ext>
            </a:extLst>
          </p:cNvPr>
          <p:cNvSpPr>
            <a:spLocks noChangeAspect="1"/>
          </p:cNvSpPr>
          <p:nvPr userDrawn="1"/>
        </p:nvSpPr>
        <p:spPr>
          <a:xfrm>
            <a:off x="998476" y="1485243"/>
            <a:ext cx="6328756" cy="4396185"/>
          </a:xfrm>
          <a:prstGeom prst="rect">
            <a:avLst/>
          </a:prstGeom>
          <a:gradFill>
            <a:gsLst>
              <a:gs pos="100000">
                <a:srgbClr val="7213E9"/>
              </a:gs>
              <a:gs pos="0">
                <a:srgbClr val="1E49E3"/>
              </a:gs>
            </a:gsLst>
            <a:lin ang="0" scaled="0"/>
          </a:gradFill>
        </p:spPr>
        <p:txBody>
          <a:bodyPr vert="horz" lIns="180000" tIns="180000" rIns="180000" bIns="180000" rtlCol="0" anchor="t" anchorCtr="0">
            <a:noAutofit/>
          </a:bodyPr>
          <a:lstStyle/>
          <a:p>
            <a:pPr lvl="0">
              <a:lnSpc>
                <a:spcPct val="70000"/>
              </a:lnSpc>
              <a:spcBef>
                <a:spcPct val="0"/>
              </a:spcBef>
              <a:buNone/>
            </a:pPr>
            <a:endParaRPr lang="en-US" sz="8800" baseline="0" dirty="0" err="1">
              <a:solidFill>
                <a:schemeClr val="bg1"/>
              </a:solidFill>
              <a:latin typeface="KPMG Bold" panose="020B0803030202040204" pitchFamily="34" charset="0"/>
              <a:ea typeface="+mj-ea"/>
              <a:cs typeface="+mj-cs"/>
            </a:endParaRPr>
          </a:p>
        </p:txBody>
      </p:sp>
      <p:sp>
        <p:nvSpPr>
          <p:cNvPr id="2" name="Title 1"/>
          <p:cNvSpPr>
            <a:spLocks noGrp="1"/>
          </p:cNvSpPr>
          <p:nvPr>
            <p:ph type="ctrTitle" hasCustomPrompt="1"/>
          </p:nvPr>
        </p:nvSpPr>
        <p:spPr>
          <a:xfrm>
            <a:off x="1274841" y="1764699"/>
            <a:ext cx="5765982" cy="2903488"/>
          </a:xfrm>
          <a:noFill/>
          <a:ln w="3175">
            <a:noFill/>
            <a:prstDash val="lgDash"/>
          </a:ln>
        </p:spPr>
        <p:txBody>
          <a:bodyPr lIns="0" tIns="0" rIns="0" bIns="0" anchor="t" anchorCtr="0">
            <a:noAutofit/>
          </a:bodyPr>
          <a:lstStyle>
            <a:lvl1pPr algn="l">
              <a:defRPr sz="6600" baseline="0">
                <a:solidFill>
                  <a:schemeClr val="bg1"/>
                </a:solidFill>
              </a:defRPr>
            </a:lvl1pPr>
          </a:lstStyle>
          <a:p>
            <a:r>
              <a:rPr lang="en-GB" dirty="0"/>
              <a:t>Title slide text only</a:t>
            </a:r>
            <a:endParaRPr lang="en-US" dirty="0"/>
          </a:p>
        </p:txBody>
      </p:sp>
      <p:sp>
        <p:nvSpPr>
          <p:cNvPr id="7" name="Freeform 19">
            <a:extLst>
              <a:ext uri="{FF2B5EF4-FFF2-40B4-BE49-F238E27FC236}">
                <a16:creationId xmlns:a16="http://schemas.microsoft.com/office/drawing/2014/main" id="{A5A5FA9B-A901-4A1F-9358-436BDE66E0B5}"/>
              </a:ext>
            </a:extLst>
          </p:cNvPr>
          <p:cNvSpPr>
            <a:spLocks noChangeAspect="1" noEditPoints="1"/>
          </p:cNvSpPr>
          <p:nvPr userDrawn="1"/>
        </p:nvSpPr>
        <p:spPr bwMode="auto">
          <a:xfrm>
            <a:off x="998476" y="371311"/>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6" name="Text Placeholder 3"/>
          <p:cNvSpPr>
            <a:spLocks noGrp="1"/>
          </p:cNvSpPr>
          <p:nvPr>
            <p:ph type="body" sz="quarter" idx="11"/>
          </p:nvPr>
        </p:nvSpPr>
        <p:spPr>
          <a:xfrm>
            <a:off x="1274841" y="4752153"/>
            <a:ext cx="5765982" cy="816606"/>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528344043"/>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6_TITLE SLIDE Left Horizontal Window_KPMG Blue">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8A5632B-7F80-4146-8515-31E39EBE461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6329" y="1"/>
            <a:ext cx="12224657" cy="6858000"/>
          </a:xfrm>
          <a:prstGeom prst="rect">
            <a:avLst/>
          </a:prstGeom>
        </p:spPr>
      </p:pic>
      <p:sp>
        <p:nvSpPr>
          <p:cNvPr id="2" name="Title 1"/>
          <p:cNvSpPr>
            <a:spLocks noGrp="1"/>
          </p:cNvSpPr>
          <p:nvPr>
            <p:ph type="ctrTitle" hasCustomPrompt="1"/>
          </p:nvPr>
        </p:nvSpPr>
        <p:spPr>
          <a:xfrm>
            <a:off x="998476" y="1554242"/>
            <a:ext cx="5765982" cy="2903488"/>
          </a:xfrm>
          <a:noFill/>
          <a:ln w="3175">
            <a:noFill/>
            <a:prstDash val="lgDash"/>
          </a:ln>
        </p:spPr>
        <p:txBody>
          <a:bodyPr lIns="0" tIns="0" rIns="0" bIns="0" anchor="t" anchorCtr="0">
            <a:noAutofit/>
          </a:bodyPr>
          <a:lstStyle>
            <a:lvl1pPr algn="l">
              <a:defRPr sz="11500" baseline="0">
                <a:solidFill>
                  <a:schemeClr val="bg1"/>
                </a:solidFill>
              </a:defRPr>
            </a:lvl1pPr>
          </a:lstStyle>
          <a:p>
            <a:r>
              <a:rPr lang="en-GB" dirty="0"/>
              <a:t>Title slide text only</a:t>
            </a:r>
            <a:endParaRPr lang="en-US" dirty="0"/>
          </a:p>
        </p:txBody>
      </p:sp>
      <p:sp>
        <p:nvSpPr>
          <p:cNvPr id="7" name="Freeform 19">
            <a:extLst>
              <a:ext uri="{FF2B5EF4-FFF2-40B4-BE49-F238E27FC236}">
                <a16:creationId xmlns:a16="http://schemas.microsoft.com/office/drawing/2014/main" id="{A5A5FA9B-A901-4A1F-9358-436BDE66E0B5}"/>
              </a:ext>
            </a:extLst>
          </p:cNvPr>
          <p:cNvSpPr>
            <a:spLocks noChangeAspect="1" noEditPoints="1"/>
          </p:cNvSpPr>
          <p:nvPr userDrawn="1"/>
        </p:nvSpPr>
        <p:spPr bwMode="auto">
          <a:xfrm>
            <a:off x="998476" y="509197"/>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6" name="Text Placeholder 3"/>
          <p:cNvSpPr>
            <a:spLocks noGrp="1"/>
          </p:cNvSpPr>
          <p:nvPr>
            <p:ph type="body" sz="quarter" idx="11"/>
          </p:nvPr>
        </p:nvSpPr>
        <p:spPr>
          <a:xfrm>
            <a:off x="998476" y="4841259"/>
            <a:ext cx="5765982" cy="816606"/>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228039682"/>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7_TITLE SLIDE Left Horizontal Window_KPMG Blu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769FA1B-3C6E-4D59-A7FB-04F28CEDE0F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442" y="-1"/>
            <a:ext cx="12192002" cy="6858001"/>
          </a:xfrm>
          <a:prstGeom prst="rect">
            <a:avLst/>
          </a:prstGeom>
        </p:spPr>
      </p:pic>
      <p:sp>
        <p:nvSpPr>
          <p:cNvPr id="2" name="Title 1"/>
          <p:cNvSpPr>
            <a:spLocks noGrp="1"/>
          </p:cNvSpPr>
          <p:nvPr>
            <p:ph type="ctrTitle" hasCustomPrompt="1"/>
          </p:nvPr>
        </p:nvSpPr>
        <p:spPr>
          <a:xfrm>
            <a:off x="998476" y="1554242"/>
            <a:ext cx="5765982" cy="2903488"/>
          </a:xfrm>
          <a:noFill/>
          <a:ln w="3175">
            <a:noFill/>
            <a:prstDash val="lgDash"/>
          </a:ln>
        </p:spPr>
        <p:txBody>
          <a:bodyPr lIns="0" tIns="0" rIns="0" bIns="0" anchor="t" anchorCtr="0">
            <a:noAutofit/>
          </a:bodyPr>
          <a:lstStyle>
            <a:lvl1pPr algn="l">
              <a:defRPr sz="11500" baseline="0">
                <a:solidFill>
                  <a:schemeClr val="bg1"/>
                </a:solidFill>
              </a:defRPr>
            </a:lvl1pPr>
          </a:lstStyle>
          <a:p>
            <a:r>
              <a:rPr lang="en-GB" dirty="0"/>
              <a:t>Title slide text only</a:t>
            </a:r>
            <a:endParaRPr lang="en-US" dirty="0"/>
          </a:p>
        </p:txBody>
      </p:sp>
      <p:sp>
        <p:nvSpPr>
          <p:cNvPr id="7" name="Freeform 19">
            <a:extLst>
              <a:ext uri="{FF2B5EF4-FFF2-40B4-BE49-F238E27FC236}">
                <a16:creationId xmlns:a16="http://schemas.microsoft.com/office/drawing/2014/main" id="{A5A5FA9B-A901-4A1F-9358-436BDE66E0B5}"/>
              </a:ext>
            </a:extLst>
          </p:cNvPr>
          <p:cNvSpPr>
            <a:spLocks noChangeAspect="1" noEditPoints="1"/>
          </p:cNvSpPr>
          <p:nvPr userDrawn="1"/>
        </p:nvSpPr>
        <p:spPr bwMode="auto">
          <a:xfrm>
            <a:off x="998476" y="509197"/>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6" name="Text Placeholder 3"/>
          <p:cNvSpPr>
            <a:spLocks noGrp="1"/>
          </p:cNvSpPr>
          <p:nvPr>
            <p:ph type="body" sz="quarter" idx="11"/>
          </p:nvPr>
        </p:nvSpPr>
        <p:spPr>
          <a:xfrm>
            <a:off x="998476" y="4841259"/>
            <a:ext cx="5765982" cy="816606"/>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411486078"/>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8_TITLE SLIDE Left Horizontal Window_KPMG Blue">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25376F2-401F-429A-9EB8-19817FFD93A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642" y="0"/>
            <a:ext cx="12235132" cy="6858000"/>
          </a:xfrm>
          <a:prstGeom prst="rect">
            <a:avLst/>
          </a:prstGeom>
        </p:spPr>
      </p:pic>
      <p:sp>
        <p:nvSpPr>
          <p:cNvPr id="2" name="Title 1"/>
          <p:cNvSpPr>
            <a:spLocks noGrp="1"/>
          </p:cNvSpPr>
          <p:nvPr>
            <p:ph type="ctrTitle" hasCustomPrompt="1"/>
          </p:nvPr>
        </p:nvSpPr>
        <p:spPr>
          <a:xfrm>
            <a:off x="998476" y="1554242"/>
            <a:ext cx="5765982" cy="2903488"/>
          </a:xfrm>
          <a:noFill/>
          <a:ln w="3175">
            <a:noFill/>
            <a:prstDash val="lgDash"/>
          </a:ln>
        </p:spPr>
        <p:txBody>
          <a:bodyPr lIns="0" tIns="0" rIns="0" bIns="0" anchor="t" anchorCtr="0">
            <a:noAutofit/>
          </a:bodyPr>
          <a:lstStyle>
            <a:lvl1pPr algn="l">
              <a:defRPr sz="11500" baseline="0">
                <a:solidFill>
                  <a:schemeClr val="bg1"/>
                </a:solidFill>
              </a:defRPr>
            </a:lvl1pPr>
          </a:lstStyle>
          <a:p>
            <a:r>
              <a:rPr lang="en-GB" dirty="0"/>
              <a:t>Title slide text only</a:t>
            </a:r>
            <a:endParaRPr lang="en-US" dirty="0"/>
          </a:p>
        </p:txBody>
      </p:sp>
      <p:sp>
        <p:nvSpPr>
          <p:cNvPr id="7" name="Freeform 19">
            <a:extLst>
              <a:ext uri="{FF2B5EF4-FFF2-40B4-BE49-F238E27FC236}">
                <a16:creationId xmlns:a16="http://schemas.microsoft.com/office/drawing/2014/main" id="{A5A5FA9B-A901-4A1F-9358-436BDE66E0B5}"/>
              </a:ext>
            </a:extLst>
          </p:cNvPr>
          <p:cNvSpPr>
            <a:spLocks noChangeAspect="1" noEditPoints="1"/>
          </p:cNvSpPr>
          <p:nvPr userDrawn="1"/>
        </p:nvSpPr>
        <p:spPr bwMode="auto">
          <a:xfrm>
            <a:off x="998476" y="509197"/>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6" name="Text Placeholder 3"/>
          <p:cNvSpPr>
            <a:spLocks noGrp="1"/>
          </p:cNvSpPr>
          <p:nvPr>
            <p:ph type="body" sz="quarter" idx="11"/>
          </p:nvPr>
        </p:nvSpPr>
        <p:spPr>
          <a:xfrm>
            <a:off x="998476" y="4841259"/>
            <a:ext cx="5765982" cy="816606"/>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3762095012"/>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9_TITLE SLIDE Left Horizontal Window_KPMG Blu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4A4D1D5-5299-4FB8-8AF5-6F6DBDE7B50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ctrTitle" hasCustomPrompt="1"/>
          </p:nvPr>
        </p:nvSpPr>
        <p:spPr>
          <a:xfrm>
            <a:off x="998476" y="1554242"/>
            <a:ext cx="5765982" cy="2903488"/>
          </a:xfrm>
          <a:noFill/>
          <a:ln w="3175">
            <a:noFill/>
            <a:prstDash val="lgDash"/>
          </a:ln>
        </p:spPr>
        <p:txBody>
          <a:bodyPr lIns="0" tIns="0" rIns="0" bIns="0" anchor="t" anchorCtr="0">
            <a:noAutofit/>
          </a:bodyPr>
          <a:lstStyle>
            <a:lvl1pPr algn="l">
              <a:defRPr sz="11500" baseline="0">
                <a:solidFill>
                  <a:schemeClr val="bg1"/>
                </a:solidFill>
              </a:defRPr>
            </a:lvl1pPr>
          </a:lstStyle>
          <a:p>
            <a:r>
              <a:rPr lang="en-GB" dirty="0"/>
              <a:t>Title slide text only</a:t>
            </a:r>
            <a:endParaRPr lang="en-US" dirty="0"/>
          </a:p>
        </p:txBody>
      </p:sp>
      <p:sp>
        <p:nvSpPr>
          <p:cNvPr id="7" name="Freeform 19">
            <a:extLst>
              <a:ext uri="{FF2B5EF4-FFF2-40B4-BE49-F238E27FC236}">
                <a16:creationId xmlns:a16="http://schemas.microsoft.com/office/drawing/2014/main" id="{A5A5FA9B-A901-4A1F-9358-436BDE66E0B5}"/>
              </a:ext>
            </a:extLst>
          </p:cNvPr>
          <p:cNvSpPr>
            <a:spLocks noChangeAspect="1" noEditPoints="1"/>
          </p:cNvSpPr>
          <p:nvPr userDrawn="1"/>
        </p:nvSpPr>
        <p:spPr bwMode="auto">
          <a:xfrm>
            <a:off x="998476" y="509197"/>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6" name="Text Placeholder 3"/>
          <p:cNvSpPr>
            <a:spLocks noGrp="1"/>
          </p:cNvSpPr>
          <p:nvPr>
            <p:ph type="body" sz="quarter" idx="11"/>
          </p:nvPr>
        </p:nvSpPr>
        <p:spPr>
          <a:xfrm>
            <a:off x="998476" y="4841259"/>
            <a:ext cx="5765982" cy="816606"/>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739692010"/>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0_TITLE SLIDE Left Horizontal Window_KPMG Blue">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5DE7EC9-49DF-42D4-A6D5-81CC8C059B9E}"/>
              </a:ext>
            </a:extLst>
          </p:cNvPr>
          <p:cNvPicPr>
            <a:picLocks noChangeAspect="1"/>
          </p:cNvPicPr>
          <p:nvPr userDrawn="1"/>
        </p:nvPicPr>
        <p:blipFill>
          <a:blip r:embed="rId2"/>
          <a:stretch>
            <a:fillRect/>
          </a:stretch>
        </p:blipFill>
        <p:spPr>
          <a:xfrm>
            <a:off x="12700" y="0"/>
            <a:ext cx="12166600" cy="6858000"/>
          </a:xfrm>
          <a:prstGeom prst="rect">
            <a:avLst/>
          </a:prstGeom>
        </p:spPr>
      </p:pic>
      <p:sp>
        <p:nvSpPr>
          <p:cNvPr id="2" name="Title 1"/>
          <p:cNvSpPr>
            <a:spLocks noGrp="1"/>
          </p:cNvSpPr>
          <p:nvPr>
            <p:ph type="ctrTitle" hasCustomPrompt="1"/>
          </p:nvPr>
        </p:nvSpPr>
        <p:spPr>
          <a:xfrm>
            <a:off x="998476" y="1554242"/>
            <a:ext cx="5765982" cy="2903488"/>
          </a:xfrm>
          <a:noFill/>
          <a:ln w="3175">
            <a:noFill/>
            <a:prstDash val="lgDash"/>
          </a:ln>
        </p:spPr>
        <p:txBody>
          <a:bodyPr lIns="0" tIns="0" rIns="0" bIns="0" anchor="t" anchorCtr="0">
            <a:noAutofit/>
          </a:bodyPr>
          <a:lstStyle>
            <a:lvl1pPr algn="l">
              <a:defRPr sz="11500" baseline="0">
                <a:solidFill>
                  <a:schemeClr val="bg1"/>
                </a:solidFill>
              </a:defRPr>
            </a:lvl1pPr>
          </a:lstStyle>
          <a:p>
            <a:r>
              <a:rPr lang="en-GB" dirty="0"/>
              <a:t>Title slide text only</a:t>
            </a:r>
            <a:endParaRPr lang="en-US" dirty="0"/>
          </a:p>
        </p:txBody>
      </p:sp>
      <p:sp>
        <p:nvSpPr>
          <p:cNvPr id="6" name="Text Placeholder 3"/>
          <p:cNvSpPr>
            <a:spLocks noGrp="1"/>
          </p:cNvSpPr>
          <p:nvPr>
            <p:ph type="body" sz="quarter" idx="11"/>
          </p:nvPr>
        </p:nvSpPr>
        <p:spPr>
          <a:xfrm>
            <a:off x="998476" y="4841259"/>
            <a:ext cx="5765982" cy="816606"/>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3752534419"/>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1_TITLE SLIDE Left Horizontal Window_KPMG Blu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D7DDC3C-A290-46D5-8D6B-973EAD54846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240" y="0"/>
            <a:ext cx="12161520" cy="6858000"/>
          </a:xfrm>
          <a:prstGeom prst="rect">
            <a:avLst/>
          </a:prstGeom>
        </p:spPr>
      </p:pic>
      <p:sp>
        <p:nvSpPr>
          <p:cNvPr id="2" name="Title 1"/>
          <p:cNvSpPr>
            <a:spLocks noGrp="1"/>
          </p:cNvSpPr>
          <p:nvPr>
            <p:ph type="ctrTitle" hasCustomPrompt="1"/>
          </p:nvPr>
        </p:nvSpPr>
        <p:spPr>
          <a:xfrm>
            <a:off x="998476" y="1554242"/>
            <a:ext cx="5765982" cy="2903488"/>
          </a:xfrm>
          <a:noFill/>
          <a:ln w="3175">
            <a:noFill/>
            <a:prstDash val="lgDash"/>
          </a:ln>
        </p:spPr>
        <p:txBody>
          <a:bodyPr lIns="0" tIns="0" rIns="0" bIns="0" anchor="t" anchorCtr="0">
            <a:noAutofit/>
          </a:bodyPr>
          <a:lstStyle>
            <a:lvl1pPr algn="l">
              <a:defRPr sz="11500" baseline="0">
                <a:solidFill>
                  <a:schemeClr val="bg1"/>
                </a:solidFill>
              </a:defRPr>
            </a:lvl1pPr>
          </a:lstStyle>
          <a:p>
            <a:r>
              <a:rPr lang="en-GB" dirty="0"/>
              <a:t>Title slide text only</a:t>
            </a:r>
            <a:endParaRPr lang="en-US" dirty="0"/>
          </a:p>
        </p:txBody>
      </p:sp>
      <p:sp>
        <p:nvSpPr>
          <p:cNvPr id="7" name="Freeform 19">
            <a:extLst>
              <a:ext uri="{FF2B5EF4-FFF2-40B4-BE49-F238E27FC236}">
                <a16:creationId xmlns:a16="http://schemas.microsoft.com/office/drawing/2014/main" id="{A5A5FA9B-A901-4A1F-9358-436BDE66E0B5}"/>
              </a:ext>
            </a:extLst>
          </p:cNvPr>
          <p:cNvSpPr>
            <a:spLocks noChangeAspect="1" noEditPoints="1"/>
          </p:cNvSpPr>
          <p:nvPr userDrawn="1"/>
        </p:nvSpPr>
        <p:spPr bwMode="auto">
          <a:xfrm>
            <a:off x="998476" y="509197"/>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6" name="Text Placeholder 3"/>
          <p:cNvSpPr>
            <a:spLocks noGrp="1"/>
          </p:cNvSpPr>
          <p:nvPr>
            <p:ph type="body" sz="quarter" idx="11"/>
          </p:nvPr>
        </p:nvSpPr>
        <p:spPr>
          <a:xfrm>
            <a:off x="998476" y="4841259"/>
            <a:ext cx="5765982" cy="816606"/>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518138142"/>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533821-7F6E-47FF-89CD-D057DAFB6B1F}"/>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5063930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le Only - Dark BG colour">
    <p:bg>
      <p:bgPr>
        <a:solidFill>
          <a:srgbClr val="00338D"/>
        </a:solidFill>
        <a:effectLst/>
      </p:bgPr>
    </p:bg>
    <p:spTree>
      <p:nvGrpSpPr>
        <p:cNvPr id="1" name=""/>
        <p:cNvGrpSpPr/>
        <p:nvPr/>
      </p:nvGrpSpPr>
      <p:grpSpPr>
        <a:xfrm>
          <a:off x="0" y="0"/>
          <a:ext cx="0" cy="0"/>
          <a:chOff x="0" y="0"/>
          <a:chExt cx="0" cy="0"/>
        </a:xfrm>
      </p:grpSpPr>
      <p:sp>
        <p:nvSpPr>
          <p:cNvPr id="4" name="Shape 8">
            <a:extLst>
              <a:ext uri="{FF2B5EF4-FFF2-40B4-BE49-F238E27FC236}">
                <a16:creationId xmlns:a16="http://schemas.microsoft.com/office/drawing/2014/main" id="{FEACBC9C-FDC2-4718-A261-6371F0F60DE3}"/>
              </a:ext>
            </a:extLst>
          </p:cNvPr>
          <p:cNvSpPr txBox="1">
            <a:spLocks/>
          </p:cNvSpPr>
          <p:nvPr userDrawn="1"/>
        </p:nvSpPr>
        <p:spPr>
          <a:xfrm>
            <a:off x="10946607" y="6266997"/>
            <a:ext cx="242486"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GB" sz="1000" smtClean="0">
                <a:solidFill>
                  <a:schemeClr val="bg1"/>
                </a:solidFill>
                <a:latin typeface="+mn-lt"/>
                <a:ea typeface="Arial"/>
                <a:cs typeface="Arial" panose="020B0604020202020204" pitchFamily="34" charset="0"/>
              </a:rPr>
              <a:pPr algn="r"/>
              <a:t>‹Nº›</a:t>
            </a:fld>
            <a:endParaRPr lang="en-GB" sz="1000" dirty="0">
              <a:solidFill>
                <a:schemeClr val="bg1"/>
              </a:solidFill>
              <a:latin typeface="+mn-lt"/>
              <a:ea typeface="Arial"/>
              <a:cs typeface="Arial" panose="020B0604020202020204" pitchFamily="34" charset="0"/>
            </a:endParaRPr>
          </a:p>
        </p:txBody>
      </p:sp>
      <p:sp>
        <p:nvSpPr>
          <p:cNvPr id="5" name="TextBox 4">
            <a:extLst>
              <a:ext uri="{FF2B5EF4-FFF2-40B4-BE49-F238E27FC236}">
                <a16:creationId xmlns:a16="http://schemas.microsoft.com/office/drawing/2014/main" id="{23B13141-5B21-49DB-9803-98F4E6E17F5A}"/>
              </a:ext>
              <a:ext uri="{C183D7F6-B498-43B3-948B-1728B52AA6E4}">
                <adec:decorative xmlns:adec="http://schemas.microsoft.com/office/drawing/2017/decorative" val="1"/>
              </a:ext>
            </a:extLst>
          </p:cNvPr>
          <p:cNvSpPr txBox="1"/>
          <p:nvPr userDrawn="1">
            <p:custDataLst>
              <p:tags r:id="rId1"/>
            </p:custDataLst>
          </p:nvPr>
        </p:nvSpPr>
        <p:spPr>
          <a:xfrm>
            <a:off x="8813800" y="6295536"/>
            <a:ext cx="2020193" cy="107722"/>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600" b="0" kern="1200" noProof="0">
                <a:solidFill>
                  <a:schemeClr val="bg1"/>
                </a:solidFill>
                <a:latin typeface="+mn-lt"/>
                <a:ea typeface="+mn-ea"/>
                <a:cs typeface="+mn-cs"/>
              </a:rPr>
              <a:t>Document Classification: </a:t>
            </a:r>
            <a:r>
              <a:rPr lang="en-GB" sz="700" b="1" kern="1200" noProof="0">
                <a:solidFill>
                  <a:schemeClr val="bg1"/>
                </a:solidFill>
                <a:latin typeface="+mn-lt"/>
                <a:ea typeface="+mn-ea"/>
                <a:cs typeface="+mn-cs"/>
              </a:rPr>
              <a:t>KPMG PUBLIC</a:t>
            </a:r>
            <a:endParaRPr lang="en-GB" sz="600" b="1" kern="1200" noProof="0" dirty="0">
              <a:solidFill>
                <a:schemeClr val="bg1"/>
              </a:solidFill>
              <a:latin typeface="+mn-lt"/>
              <a:ea typeface="+mn-ea"/>
              <a:cs typeface="+mn-cs"/>
            </a:endParaRPr>
          </a:p>
        </p:txBody>
      </p:sp>
      <p:sp>
        <p:nvSpPr>
          <p:cNvPr id="6" name="Freeform 19">
            <a:extLst>
              <a:ext uri="{FF2B5EF4-FFF2-40B4-BE49-F238E27FC236}">
                <a16:creationId xmlns:a16="http://schemas.microsoft.com/office/drawing/2014/main" id="{989CBA86-3836-4832-B1AE-9FEA1A8FB1EE}"/>
              </a:ext>
              <a:ext uri="{C183D7F6-B498-43B3-948B-1728B52AA6E4}">
                <adec:decorative xmlns:adec="http://schemas.microsoft.com/office/drawing/2017/decorative" val="1"/>
              </a:ext>
            </a:extLst>
          </p:cNvPr>
          <p:cNvSpPr>
            <a:spLocks noEditPoints="1"/>
          </p:cNvSpPr>
          <p:nvPr userDrawn="1"/>
        </p:nvSpPr>
        <p:spPr bwMode="auto">
          <a:xfrm>
            <a:off x="1003201" y="6266997"/>
            <a:ext cx="484029" cy="196893"/>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7" name="TextBox 6">
            <a:extLst>
              <a:ext uri="{FF2B5EF4-FFF2-40B4-BE49-F238E27FC236}">
                <a16:creationId xmlns:a16="http://schemas.microsoft.com/office/drawing/2014/main" id="{7E115E64-AC13-4D9A-A160-F698CCA8CA99}"/>
              </a:ext>
              <a:ext uri="{C183D7F6-B498-43B3-948B-1728B52AA6E4}">
                <adec:decorative xmlns:adec="http://schemas.microsoft.com/office/drawing/2017/decorative" val="1"/>
              </a:ext>
            </a:extLst>
          </p:cNvPr>
          <p:cNvSpPr txBox="1"/>
          <p:nvPr userDrawn="1"/>
        </p:nvSpPr>
        <p:spPr>
          <a:xfrm>
            <a:off x="1885685" y="6266997"/>
            <a:ext cx="4623066"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AR" sz="600" kern="1200" noProof="0" dirty="0">
                <a:solidFill>
                  <a:schemeClr val="bg1"/>
                </a:solidFill>
                <a:latin typeface="+mn-lt"/>
                <a:ea typeface="+mn-ea"/>
                <a:cs typeface="+mn-cs"/>
              </a:rPr>
              <a:t>© 2023 KPMG, una sociedad argentina y firma miembro de la red de firmas miembro independientes de KPMG afiliadas a KPMG International </a:t>
            </a:r>
            <a:r>
              <a:rPr lang="es-AR" sz="600" kern="1200" noProof="0" dirty="0" err="1">
                <a:solidFill>
                  <a:schemeClr val="bg1"/>
                </a:solidFill>
                <a:latin typeface="+mn-lt"/>
                <a:ea typeface="+mn-ea"/>
                <a:cs typeface="+mn-cs"/>
              </a:rPr>
              <a:t>Limited</a:t>
            </a:r>
            <a:r>
              <a:rPr lang="es-AR" sz="600" kern="1200" noProof="0" dirty="0">
                <a:solidFill>
                  <a:schemeClr val="bg1"/>
                </a:solidFill>
                <a:latin typeface="+mn-lt"/>
                <a:ea typeface="+mn-ea"/>
                <a:cs typeface="+mn-cs"/>
              </a:rPr>
              <a:t>, una entidad privada inglesa limitada por garantía que no presta servicios a clientes. Derechos reservados.</a:t>
            </a:r>
          </a:p>
        </p:txBody>
      </p:sp>
      <p:cxnSp>
        <p:nvCxnSpPr>
          <p:cNvPr id="8" name="Straight Connector 7">
            <a:extLst>
              <a:ext uri="{FF2B5EF4-FFF2-40B4-BE49-F238E27FC236}">
                <a16:creationId xmlns:a16="http://schemas.microsoft.com/office/drawing/2014/main" id="{156A5C29-C797-4C37-9F34-9C206DC1B640}"/>
              </a:ext>
            </a:extLst>
          </p:cNvPr>
          <p:cNvCxnSpPr/>
          <p:nvPr userDrawn="1"/>
        </p:nvCxnSpPr>
        <p:spPr>
          <a:xfrm>
            <a:off x="10928548" y="6266997"/>
            <a:ext cx="0" cy="149412"/>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32C06C60-BBAD-4B44-9D69-53684892203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Tree>
    <p:extLst>
      <p:ext uri="{BB962C8B-B14F-4D97-AF65-F5344CB8AC3E}">
        <p14:creationId xmlns:p14="http://schemas.microsoft.com/office/powerpoint/2010/main" val="16528967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Title Only - Dark BG colour">
    <p:bg>
      <p:bgPr>
        <a:solidFill>
          <a:srgbClr val="1E49E3"/>
        </a:solidFill>
        <a:effectLst/>
      </p:bgPr>
    </p:bg>
    <p:spTree>
      <p:nvGrpSpPr>
        <p:cNvPr id="1" name=""/>
        <p:cNvGrpSpPr/>
        <p:nvPr/>
      </p:nvGrpSpPr>
      <p:grpSpPr>
        <a:xfrm>
          <a:off x="0" y="0"/>
          <a:ext cx="0" cy="0"/>
          <a:chOff x="0" y="0"/>
          <a:chExt cx="0" cy="0"/>
        </a:xfrm>
      </p:grpSpPr>
      <p:sp>
        <p:nvSpPr>
          <p:cNvPr id="4" name="Shape 8">
            <a:extLst>
              <a:ext uri="{FF2B5EF4-FFF2-40B4-BE49-F238E27FC236}">
                <a16:creationId xmlns:a16="http://schemas.microsoft.com/office/drawing/2014/main" id="{FEACBC9C-FDC2-4718-A261-6371F0F60DE3}"/>
              </a:ext>
            </a:extLst>
          </p:cNvPr>
          <p:cNvSpPr txBox="1">
            <a:spLocks/>
          </p:cNvSpPr>
          <p:nvPr userDrawn="1"/>
        </p:nvSpPr>
        <p:spPr>
          <a:xfrm>
            <a:off x="10946607" y="6266997"/>
            <a:ext cx="242486"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GB" sz="1000" smtClean="0">
                <a:solidFill>
                  <a:schemeClr val="bg1"/>
                </a:solidFill>
                <a:latin typeface="+mn-lt"/>
                <a:ea typeface="Arial"/>
                <a:cs typeface="Arial" panose="020B0604020202020204" pitchFamily="34" charset="0"/>
              </a:rPr>
              <a:pPr algn="r"/>
              <a:t>‹Nº›</a:t>
            </a:fld>
            <a:endParaRPr lang="en-GB" sz="1000" dirty="0">
              <a:solidFill>
                <a:schemeClr val="bg1"/>
              </a:solidFill>
              <a:latin typeface="+mn-lt"/>
              <a:ea typeface="Arial"/>
              <a:cs typeface="Arial" panose="020B0604020202020204" pitchFamily="34" charset="0"/>
            </a:endParaRPr>
          </a:p>
        </p:txBody>
      </p:sp>
      <p:sp>
        <p:nvSpPr>
          <p:cNvPr id="5" name="TextBox 4">
            <a:extLst>
              <a:ext uri="{FF2B5EF4-FFF2-40B4-BE49-F238E27FC236}">
                <a16:creationId xmlns:a16="http://schemas.microsoft.com/office/drawing/2014/main" id="{23B13141-5B21-49DB-9803-98F4E6E17F5A}"/>
              </a:ext>
              <a:ext uri="{C183D7F6-B498-43B3-948B-1728B52AA6E4}">
                <adec:decorative xmlns:adec="http://schemas.microsoft.com/office/drawing/2017/decorative" val="1"/>
              </a:ext>
            </a:extLst>
          </p:cNvPr>
          <p:cNvSpPr txBox="1"/>
          <p:nvPr userDrawn="1">
            <p:custDataLst>
              <p:tags r:id="rId1"/>
            </p:custDataLst>
          </p:nvPr>
        </p:nvSpPr>
        <p:spPr>
          <a:xfrm>
            <a:off x="8813800" y="6295536"/>
            <a:ext cx="2020193" cy="107722"/>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600" b="0" kern="1200" noProof="0">
                <a:solidFill>
                  <a:schemeClr val="bg1"/>
                </a:solidFill>
                <a:latin typeface="+mn-lt"/>
                <a:ea typeface="+mn-ea"/>
                <a:cs typeface="+mn-cs"/>
              </a:rPr>
              <a:t>Document Classification</a:t>
            </a:r>
            <a:r>
              <a:rPr lang="en-GB" sz="700" b="1" kern="1200" noProof="0">
                <a:solidFill>
                  <a:schemeClr val="bg1"/>
                </a:solidFill>
                <a:latin typeface="+mn-lt"/>
                <a:ea typeface="+mn-ea"/>
                <a:cs typeface="+mn-cs"/>
              </a:rPr>
              <a:t>: KPMG PUBLIC</a:t>
            </a:r>
            <a:endParaRPr lang="en-GB" sz="700" b="1" kern="1200" noProof="0" dirty="0">
              <a:solidFill>
                <a:schemeClr val="bg1"/>
              </a:solidFill>
              <a:latin typeface="+mn-lt"/>
              <a:ea typeface="+mn-ea"/>
              <a:cs typeface="+mn-cs"/>
            </a:endParaRPr>
          </a:p>
        </p:txBody>
      </p:sp>
      <p:sp>
        <p:nvSpPr>
          <p:cNvPr id="6" name="Freeform 19">
            <a:extLst>
              <a:ext uri="{FF2B5EF4-FFF2-40B4-BE49-F238E27FC236}">
                <a16:creationId xmlns:a16="http://schemas.microsoft.com/office/drawing/2014/main" id="{989CBA86-3836-4832-B1AE-9FEA1A8FB1EE}"/>
              </a:ext>
              <a:ext uri="{C183D7F6-B498-43B3-948B-1728B52AA6E4}">
                <adec:decorative xmlns:adec="http://schemas.microsoft.com/office/drawing/2017/decorative" val="1"/>
              </a:ext>
            </a:extLst>
          </p:cNvPr>
          <p:cNvSpPr>
            <a:spLocks noEditPoints="1"/>
          </p:cNvSpPr>
          <p:nvPr userDrawn="1"/>
        </p:nvSpPr>
        <p:spPr bwMode="auto">
          <a:xfrm>
            <a:off x="1003201" y="6266997"/>
            <a:ext cx="484029" cy="196893"/>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7" name="TextBox 6">
            <a:extLst>
              <a:ext uri="{FF2B5EF4-FFF2-40B4-BE49-F238E27FC236}">
                <a16:creationId xmlns:a16="http://schemas.microsoft.com/office/drawing/2014/main" id="{7E115E64-AC13-4D9A-A160-F698CCA8CA99}"/>
              </a:ext>
              <a:ext uri="{C183D7F6-B498-43B3-948B-1728B52AA6E4}">
                <adec:decorative xmlns:adec="http://schemas.microsoft.com/office/drawing/2017/decorative" val="1"/>
              </a:ext>
            </a:extLst>
          </p:cNvPr>
          <p:cNvSpPr txBox="1"/>
          <p:nvPr userDrawn="1"/>
        </p:nvSpPr>
        <p:spPr>
          <a:xfrm>
            <a:off x="1885685" y="6266997"/>
            <a:ext cx="4623066"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AR" sz="600" kern="1200" noProof="0" dirty="0">
                <a:solidFill>
                  <a:schemeClr val="bg1"/>
                </a:solidFill>
                <a:latin typeface="+mn-lt"/>
                <a:ea typeface="+mn-ea"/>
                <a:cs typeface="+mn-cs"/>
              </a:rPr>
              <a:t>© 2023 KPMG, una sociedad argentina y firma miembro de la red de firmas miembro independientes de KPMG afiliadas a KPMG International </a:t>
            </a:r>
            <a:r>
              <a:rPr lang="es-AR" sz="600" kern="1200" noProof="0" dirty="0" err="1">
                <a:solidFill>
                  <a:schemeClr val="bg1"/>
                </a:solidFill>
                <a:latin typeface="+mn-lt"/>
                <a:ea typeface="+mn-ea"/>
                <a:cs typeface="+mn-cs"/>
              </a:rPr>
              <a:t>Limited</a:t>
            </a:r>
            <a:r>
              <a:rPr lang="es-AR" sz="600" kern="1200" noProof="0" dirty="0">
                <a:solidFill>
                  <a:schemeClr val="bg1"/>
                </a:solidFill>
                <a:latin typeface="+mn-lt"/>
                <a:ea typeface="+mn-ea"/>
                <a:cs typeface="+mn-cs"/>
              </a:rPr>
              <a:t>, una entidad privada inglesa limitada por garantía que no presta servicios a clientes. Derechos reservados.</a:t>
            </a:r>
          </a:p>
        </p:txBody>
      </p:sp>
      <p:cxnSp>
        <p:nvCxnSpPr>
          <p:cNvPr id="8" name="Straight Connector 7">
            <a:extLst>
              <a:ext uri="{FF2B5EF4-FFF2-40B4-BE49-F238E27FC236}">
                <a16:creationId xmlns:a16="http://schemas.microsoft.com/office/drawing/2014/main" id="{156A5C29-C797-4C37-9F34-9C206DC1B640}"/>
              </a:ext>
            </a:extLst>
          </p:cNvPr>
          <p:cNvCxnSpPr/>
          <p:nvPr userDrawn="1"/>
        </p:nvCxnSpPr>
        <p:spPr>
          <a:xfrm>
            <a:off x="10928548" y="6266997"/>
            <a:ext cx="0" cy="149412"/>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32C06C60-BBAD-4B44-9D69-53684892203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Tree>
    <p:extLst>
      <p:ext uri="{BB962C8B-B14F-4D97-AF65-F5344CB8AC3E}">
        <p14:creationId xmlns:p14="http://schemas.microsoft.com/office/powerpoint/2010/main" val="29404963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Title Only - Dark BG colour">
    <p:bg>
      <p:bgPr>
        <a:solidFill>
          <a:srgbClr val="7213E9"/>
        </a:solidFill>
        <a:effectLst/>
      </p:bgPr>
    </p:bg>
    <p:spTree>
      <p:nvGrpSpPr>
        <p:cNvPr id="1" name=""/>
        <p:cNvGrpSpPr/>
        <p:nvPr/>
      </p:nvGrpSpPr>
      <p:grpSpPr>
        <a:xfrm>
          <a:off x="0" y="0"/>
          <a:ext cx="0" cy="0"/>
          <a:chOff x="0" y="0"/>
          <a:chExt cx="0" cy="0"/>
        </a:xfrm>
      </p:grpSpPr>
      <p:sp>
        <p:nvSpPr>
          <p:cNvPr id="4" name="Shape 8">
            <a:extLst>
              <a:ext uri="{FF2B5EF4-FFF2-40B4-BE49-F238E27FC236}">
                <a16:creationId xmlns:a16="http://schemas.microsoft.com/office/drawing/2014/main" id="{FEACBC9C-FDC2-4718-A261-6371F0F60DE3}"/>
              </a:ext>
            </a:extLst>
          </p:cNvPr>
          <p:cNvSpPr txBox="1">
            <a:spLocks/>
          </p:cNvSpPr>
          <p:nvPr userDrawn="1"/>
        </p:nvSpPr>
        <p:spPr>
          <a:xfrm>
            <a:off x="10946607" y="6266997"/>
            <a:ext cx="242486"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GB" sz="1000" smtClean="0">
                <a:solidFill>
                  <a:schemeClr val="bg1"/>
                </a:solidFill>
                <a:latin typeface="+mn-lt"/>
                <a:ea typeface="Arial"/>
                <a:cs typeface="Arial" panose="020B0604020202020204" pitchFamily="34" charset="0"/>
              </a:rPr>
              <a:pPr algn="r"/>
              <a:t>‹Nº›</a:t>
            </a:fld>
            <a:endParaRPr lang="en-GB" sz="1000" dirty="0">
              <a:solidFill>
                <a:schemeClr val="bg1"/>
              </a:solidFill>
              <a:latin typeface="+mn-lt"/>
              <a:ea typeface="Arial"/>
              <a:cs typeface="Arial" panose="020B0604020202020204" pitchFamily="34" charset="0"/>
            </a:endParaRPr>
          </a:p>
        </p:txBody>
      </p:sp>
      <p:sp>
        <p:nvSpPr>
          <p:cNvPr id="5" name="TextBox 4">
            <a:extLst>
              <a:ext uri="{FF2B5EF4-FFF2-40B4-BE49-F238E27FC236}">
                <a16:creationId xmlns:a16="http://schemas.microsoft.com/office/drawing/2014/main" id="{23B13141-5B21-49DB-9803-98F4E6E17F5A}"/>
              </a:ext>
              <a:ext uri="{C183D7F6-B498-43B3-948B-1728B52AA6E4}">
                <adec:decorative xmlns:adec="http://schemas.microsoft.com/office/drawing/2017/decorative" val="1"/>
              </a:ext>
            </a:extLst>
          </p:cNvPr>
          <p:cNvSpPr txBox="1"/>
          <p:nvPr userDrawn="1">
            <p:custDataLst>
              <p:tags r:id="rId1"/>
            </p:custDataLst>
          </p:nvPr>
        </p:nvSpPr>
        <p:spPr>
          <a:xfrm>
            <a:off x="8813800" y="6295536"/>
            <a:ext cx="2020193" cy="107722"/>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600" b="0" kern="1200" noProof="0">
                <a:solidFill>
                  <a:schemeClr val="bg1"/>
                </a:solidFill>
                <a:latin typeface="+mn-lt"/>
                <a:ea typeface="+mn-ea"/>
                <a:cs typeface="+mn-cs"/>
              </a:rPr>
              <a:t>Document Classification: </a:t>
            </a:r>
            <a:r>
              <a:rPr lang="en-GB" sz="700" b="1" kern="1200" noProof="0">
                <a:solidFill>
                  <a:schemeClr val="bg1"/>
                </a:solidFill>
                <a:latin typeface="+mn-lt"/>
                <a:ea typeface="+mn-ea"/>
                <a:cs typeface="+mn-cs"/>
              </a:rPr>
              <a:t>KPMG PUBLIC</a:t>
            </a:r>
            <a:endParaRPr lang="en-GB" sz="700" b="1" kern="1200" noProof="0" dirty="0">
              <a:solidFill>
                <a:schemeClr val="bg1"/>
              </a:solidFill>
              <a:latin typeface="+mn-lt"/>
              <a:ea typeface="+mn-ea"/>
              <a:cs typeface="+mn-cs"/>
            </a:endParaRPr>
          </a:p>
        </p:txBody>
      </p:sp>
      <p:sp>
        <p:nvSpPr>
          <p:cNvPr id="6" name="Freeform 19">
            <a:extLst>
              <a:ext uri="{FF2B5EF4-FFF2-40B4-BE49-F238E27FC236}">
                <a16:creationId xmlns:a16="http://schemas.microsoft.com/office/drawing/2014/main" id="{989CBA86-3836-4832-B1AE-9FEA1A8FB1EE}"/>
              </a:ext>
              <a:ext uri="{C183D7F6-B498-43B3-948B-1728B52AA6E4}">
                <adec:decorative xmlns:adec="http://schemas.microsoft.com/office/drawing/2017/decorative" val="1"/>
              </a:ext>
            </a:extLst>
          </p:cNvPr>
          <p:cNvSpPr>
            <a:spLocks noEditPoints="1"/>
          </p:cNvSpPr>
          <p:nvPr userDrawn="1"/>
        </p:nvSpPr>
        <p:spPr bwMode="auto">
          <a:xfrm>
            <a:off x="1003201" y="6266997"/>
            <a:ext cx="484029" cy="196893"/>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7" name="TextBox 6">
            <a:extLst>
              <a:ext uri="{FF2B5EF4-FFF2-40B4-BE49-F238E27FC236}">
                <a16:creationId xmlns:a16="http://schemas.microsoft.com/office/drawing/2014/main" id="{7E115E64-AC13-4D9A-A160-F698CCA8CA99}"/>
              </a:ext>
              <a:ext uri="{C183D7F6-B498-43B3-948B-1728B52AA6E4}">
                <adec:decorative xmlns:adec="http://schemas.microsoft.com/office/drawing/2017/decorative" val="1"/>
              </a:ext>
            </a:extLst>
          </p:cNvPr>
          <p:cNvSpPr txBox="1"/>
          <p:nvPr userDrawn="1"/>
        </p:nvSpPr>
        <p:spPr>
          <a:xfrm>
            <a:off x="1885685" y="6266997"/>
            <a:ext cx="4623066"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AR" sz="600" kern="1200" noProof="0" dirty="0">
                <a:solidFill>
                  <a:schemeClr val="bg1"/>
                </a:solidFill>
                <a:latin typeface="+mn-lt"/>
                <a:ea typeface="+mn-ea"/>
                <a:cs typeface="+mn-cs"/>
              </a:rPr>
              <a:t>© 2023 KPMG, una sociedad argentina y firma miembro de la red de firmas miembro independientes de KPMG afiliadas a KPMG International </a:t>
            </a:r>
            <a:r>
              <a:rPr lang="es-AR" sz="600" kern="1200" noProof="0" dirty="0" err="1">
                <a:solidFill>
                  <a:schemeClr val="bg1"/>
                </a:solidFill>
                <a:latin typeface="+mn-lt"/>
                <a:ea typeface="+mn-ea"/>
                <a:cs typeface="+mn-cs"/>
              </a:rPr>
              <a:t>Limited</a:t>
            </a:r>
            <a:r>
              <a:rPr lang="es-AR" sz="600" kern="1200" noProof="0" dirty="0">
                <a:solidFill>
                  <a:schemeClr val="bg1"/>
                </a:solidFill>
                <a:latin typeface="+mn-lt"/>
                <a:ea typeface="+mn-ea"/>
                <a:cs typeface="+mn-cs"/>
              </a:rPr>
              <a:t>, una entidad privada inglesa limitada por garantía que no presta servicios a clientes. Derechos reservados.</a:t>
            </a:r>
          </a:p>
        </p:txBody>
      </p:sp>
      <p:cxnSp>
        <p:nvCxnSpPr>
          <p:cNvPr id="8" name="Straight Connector 7">
            <a:extLst>
              <a:ext uri="{FF2B5EF4-FFF2-40B4-BE49-F238E27FC236}">
                <a16:creationId xmlns:a16="http://schemas.microsoft.com/office/drawing/2014/main" id="{156A5C29-C797-4C37-9F34-9C206DC1B640}"/>
              </a:ext>
            </a:extLst>
          </p:cNvPr>
          <p:cNvCxnSpPr/>
          <p:nvPr userDrawn="1"/>
        </p:nvCxnSpPr>
        <p:spPr>
          <a:xfrm>
            <a:off x="10928548" y="6266997"/>
            <a:ext cx="0" cy="149412"/>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32C06C60-BBAD-4B44-9D69-53684892203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Tree>
    <p:extLst>
      <p:ext uri="{BB962C8B-B14F-4D97-AF65-F5344CB8AC3E}">
        <p14:creationId xmlns:p14="http://schemas.microsoft.com/office/powerpoint/2010/main" val="4014218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Left Vertical Window_KPMG Blue">
    <p:bg>
      <p:bgPr>
        <a:solidFill>
          <a:srgbClr val="00338E"/>
        </a:solidFill>
        <a:effectLst/>
      </p:bgPr>
    </p:bg>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331BAC5B-20A9-435F-8C24-21445B9F4ED5}"/>
              </a:ext>
            </a:extLst>
          </p:cNvPr>
          <p:cNvSpPr>
            <a:spLocks noChangeAspect="1"/>
          </p:cNvSpPr>
          <p:nvPr userDrawn="1"/>
        </p:nvSpPr>
        <p:spPr>
          <a:xfrm>
            <a:off x="998476" y="1485243"/>
            <a:ext cx="3052184" cy="4391682"/>
          </a:xfrm>
          <a:prstGeom prst="rect">
            <a:avLst/>
          </a:prstGeom>
          <a:gradFill>
            <a:gsLst>
              <a:gs pos="100000">
                <a:srgbClr val="7213E9"/>
              </a:gs>
              <a:gs pos="0">
                <a:srgbClr val="1E49E3"/>
              </a:gs>
            </a:gsLst>
            <a:lin ang="0" scaled="0"/>
          </a:gradFill>
        </p:spPr>
        <p:txBody>
          <a:bodyPr vert="horz" lIns="180000" tIns="180000" rIns="180000" bIns="180000" rtlCol="0" anchor="t" anchorCtr="0">
            <a:noAutofit/>
          </a:bodyPr>
          <a:lstStyle/>
          <a:p>
            <a:pPr lvl="0">
              <a:lnSpc>
                <a:spcPct val="70000"/>
              </a:lnSpc>
              <a:spcBef>
                <a:spcPct val="0"/>
              </a:spcBef>
              <a:buNone/>
            </a:pPr>
            <a:endParaRPr lang="en-US" sz="8800" baseline="0" dirty="0" err="1">
              <a:solidFill>
                <a:schemeClr val="bg1"/>
              </a:solidFill>
              <a:latin typeface="KPMG Bold" panose="020B0803030202040204" pitchFamily="34" charset="0"/>
              <a:ea typeface="+mj-ea"/>
              <a:cs typeface="+mj-cs"/>
            </a:endParaRPr>
          </a:p>
        </p:txBody>
      </p:sp>
      <p:sp>
        <p:nvSpPr>
          <p:cNvPr id="2" name="Title 1"/>
          <p:cNvSpPr>
            <a:spLocks noGrp="1"/>
          </p:cNvSpPr>
          <p:nvPr>
            <p:ph type="ctrTitle" hasCustomPrompt="1"/>
          </p:nvPr>
        </p:nvSpPr>
        <p:spPr>
          <a:xfrm>
            <a:off x="1274841" y="1764699"/>
            <a:ext cx="2487266" cy="2900514"/>
          </a:xfrm>
          <a:noFill/>
          <a:ln w="3175">
            <a:noFill/>
            <a:prstDash val="lgDash"/>
          </a:ln>
        </p:spPr>
        <p:txBody>
          <a:bodyPr lIns="0" tIns="0" rIns="0" bIns="0" anchor="t" anchorCtr="0">
            <a:noAutofit/>
          </a:bodyPr>
          <a:lstStyle>
            <a:lvl1pPr algn="l">
              <a:defRPr sz="6600" baseline="0">
                <a:solidFill>
                  <a:schemeClr val="bg1"/>
                </a:solidFill>
              </a:defRPr>
            </a:lvl1pPr>
          </a:lstStyle>
          <a:p>
            <a:r>
              <a:rPr lang="en-GB" dirty="0"/>
              <a:t>Title slide text only</a:t>
            </a:r>
            <a:endParaRPr lang="en-US" dirty="0"/>
          </a:p>
        </p:txBody>
      </p:sp>
      <p:sp>
        <p:nvSpPr>
          <p:cNvPr id="7" name="Freeform 19">
            <a:extLst>
              <a:ext uri="{FF2B5EF4-FFF2-40B4-BE49-F238E27FC236}">
                <a16:creationId xmlns:a16="http://schemas.microsoft.com/office/drawing/2014/main" id="{A5A5FA9B-A901-4A1F-9358-436BDE66E0B5}"/>
              </a:ext>
            </a:extLst>
          </p:cNvPr>
          <p:cNvSpPr>
            <a:spLocks noChangeAspect="1" noEditPoints="1"/>
          </p:cNvSpPr>
          <p:nvPr userDrawn="1"/>
        </p:nvSpPr>
        <p:spPr bwMode="auto">
          <a:xfrm>
            <a:off x="998476" y="371311"/>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6" name="Text Placeholder 3"/>
          <p:cNvSpPr>
            <a:spLocks noGrp="1"/>
          </p:cNvSpPr>
          <p:nvPr userDrawn="1">
            <p:ph type="body" sz="quarter" idx="11"/>
          </p:nvPr>
        </p:nvSpPr>
        <p:spPr>
          <a:xfrm>
            <a:off x="1274841" y="4752153"/>
            <a:ext cx="2487267" cy="815770"/>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9607913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Divider 1">
    <p:bg>
      <p:bgPr>
        <a:solidFill>
          <a:srgbClr val="00338E"/>
        </a:solidFill>
        <a:effectLst/>
      </p:bgPr>
    </p:bg>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79D65585-570B-4F7D-B4BC-0F7CFAF52BAF}"/>
              </a:ext>
            </a:extLst>
          </p:cNvPr>
          <p:cNvSpPr>
            <a:spLocks/>
          </p:cNvSpPr>
          <p:nvPr userDrawn="1"/>
        </p:nvSpPr>
        <p:spPr>
          <a:xfrm>
            <a:off x="998476" y="971550"/>
            <a:ext cx="7091424" cy="4925962"/>
          </a:xfrm>
          <a:prstGeom prst="rect">
            <a:avLst/>
          </a:prstGeom>
          <a:gradFill>
            <a:gsLst>
              <a:gs pos="100000">
                <a:srgbClr val="7213E9"/>
              </a:gs>
              <a:gs pos="0">
                <a:srgbClr val="1E49E3"/>
              </a:gs>
            </a:gsLst>
            <a:lin ang="0" scaled="0"/>
          </a:gradFill>
        </p:spPr>
        <p:txBody>
          <a:bodyPr vert="horz" lIns="180000" tIns="180000" rIns="180000" bIns="180000" rtlCol="0" anchor="t" anchorCtr="0">
            <a:noAutofit/>
          </a:bodyPr>
          <a:lstStyle/>
          <a:p>
            <a:pPr lvl="0">
              <a:lnSpc>
                <a:spcPct val="70000"/>
              </a:lnSpc>
              <a:spcBef>
                <a:spcPct val="0"/>
              </a:spcBef>
              <a:buNone/>
            </a:pPr>
            <a:endParaRPr lang="en-US" sz="8800" baseline="0" dirty="0" err="1">
              <a:solidFill>
                <a:schemeClr val="bg1"/>
              </a:solidFill>
              <a:latin typeface="KPMG Bold" panose="020B0803030202040204" pitchFamily="34" charset="0"/>
              <a:ea typeface="+mj-ea"/>
              <a:cs typeface="+mj-cs"/>
            </a:endParaRPr>
          </a:p>
        </p:txBody>
      </p:sp>
      <p:sp>
        <p:nvSpPr>
          <p:cNvPr id="11" name="Title 1">
            <a:extLst>
              <a:ext uri="{FF2B5EF4-FFF2-40B4-BE49-F238E27FC236}">
                <a16:creationId xmlns:a16="http://schemas.microsoft.com/office/drawing/2014/main" id="{D07C0B89-7E09-423B-A068-1AF6A41E8CE4}"/>
              </a:ext>
            </a:extLst>
          </p:cNvPr>
          <p:cNvSpPr>
            <a:spLocks noGrp="1"/>
          </p:cNvSpPr>
          <p:nvPr>
            <p:ph type="ctrTitle"/>
          </p:nvPr>
        </p:nvSpPr>
        <p:spPr>
          <a:xfrm>
            <a:off x="1289860" y="2398601"/>
            <a:ext cx="5252400" cy="2367199"/>
          </a:xfrm>
          <a:noFill/>
        </p:spPr>
        <p:txBody>
          <a:bodyPr lIns="0" tIns="0" rIns="0" bIns="0" anchor="t" anchorCtr="0"/>
          <a:lstStyle>
            <a:lvl1pPr algn="l">
              <a:defRPr sz="8000" baseline="0">
                <a:solidFill>
                  <a:schemeClr val="bg1"/>
                </a:solidFill>
              </a:defRPr>
            </a:lvl1pPr>
          </a:lstStyle>
          <a:p>
            <a:r>
              <a:rPr lang="en-US"/>
              <a:t>Click to edit Master title style</a:t>
            </a:r>
            <a:endParaRPr lang="en-US" dirty="0"/>
          </a:p>
        </p:txBody>
      </p:sp>
      <p:sp>
        <p:nvSpPr>
          <p:cNvPr id="12" name="Text Placeholder 3">
            <a:extLst>
              <a:ext uri="{FF2B5EF4-FFF2-40B4-BE49-F238E27FC236}">
                <a16:creationId xmlns:a16="http://schemas.microsoft.com/office/drawing/2014/main" id="{9BE67C5C-769B-4AEA-A1B7-EFD4A3AA2397}"/>
              </a:ext>
            </a:extLst>
          </p:cNvPr>
          <p:cNvSpPr>
            <a:spLocks noGrp="1"/>
          </p:cNvSpPr>
          <p:nvPr>
            <p:ph type="body" sz="quarter" idx="11"/>
          </p:nvPr>
        </p:nvSpPr>
        <p:spPr>
          <a:xfrm>
            <a:off x="1289860" y="5046651"/>
            <a:ext cx="5252400" cy="507831"/>
          </a:xfrm>
        </p:spPr>
        <p:txBody>
          <a:bodyPr wrap="square" anchor="b">
            <a:sp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
        <p:nvSpPr>
          <p:cNvPr id="4" name="Text Placeholder 3">
            <a:extLst>
              <a:ext uri="{FF2B5EF4-FFF2-40B4-BE49-F238E27FC236}">
                <a16:creationId xmlns:a16="http://schemas.microsoft.com/office/drawing/2014/main" id="{B5E8B0BD-68A6-4AD8-A640-99B893F06320}"/>
              </a:ext>
            </a:extLst>
          </p:cNvPr>
          <p:cNvSpPr>
            <a:spLocks noGrp="1"/>
          </p:cNvSpPr>
          <p:nvPr>
            <p:ph type="body" sz="quarter" idx="12" hasCustomPrompt="1"/>
          </p:nvPr>
        </p:nvSpPr>
        <p:spPr>
          <a:xfrm>
            <a:off x="1289860" y="1140069"/>
            <a:ext cx="1082675" cy="812530"/>
          </a:xfrm>
        </p:spPr>
        <p:txBody>
          <a:bodyPr>
            <a:spAutoFit/>
          </a:bodyPr>
          <a:lstStyle>
            <a:lvl1pPr>
              <a:lnSpc>
                <a:spcPct val="80000"/>
              </a:lnSpc>
              <a:defRPr lang="en-US" sz="6600" kern="1200" baseline="0" dirty="0" smtClean="0">
                <a:solidFill>
                  <a:schemeClr val="bg1"/>
                </a:solidFill>
                <a:latin typeface="KPMG Bold" panose="020B0803030202040204" pitchFamily="34" charset="0"/>
                <a:ea typeface="+mj-ea"/>
                <a:cs typeface="+mj-cs"/>
              </a:defRPr>
            </a:lvl1pPr>
          </a:lstStyle>
          <a:p>
            <a:pPr lvl="0"/>
            <a:r>
              <a:rPr lang="en-US" dirty="0"/>
              <a:t>00</a:t>
            </a:r>
          </a:p>
        </p:txBody>
      </p:sp>
    </p:spTree>
    <p:extLst>
      <p:ext uri="{BB962C8B-B14F-4D97-AF65-F5344CB8AC3E}">
        <p14:creationId xmlns:p14="http://schemas.microsoft.com/office/powerpoint/2010/main" val="8142132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Divider 2">
    <p:bg>
      <p:bgPr>
        <a:gradFill flip="none" rotWithShape="1">
          <a:gsLst>
            <a:gs pos="0">
              <a:srgbClr val="1E49E3"/>
            </a:gs>
            <a:gs pos="100000">
              <a:srgbClr val="7213E9"/>
            </a:gs>
          </a:gsLst>
          <a:lin ang="0" scaled="0"/>
          <a:tileRect/>
        </a:gra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BAF31653-DA95-4567-9106-71E1E49BA627}"/>
              </a:ext>
            </a:extLst>
          </p:cNvPr>
          <p:cNvSpPr>
            <a:spLocks/>
          </p:cNvSpPr>
          <p:nvPr userDrawn="1"/>
        </p:nvSpPr>
        <p:spPr>
          <a:xfrm>
            <a:off x="998476" y="971550"/>
            <a:ext cx="7091424" cy="4925962"/>
          </a:xfrm>
          <a:prstGeom prst="rect">
            <a:avLst/>
          </a:prstGeom>
          <a:gradFill>
            <a:gsLst>
              <a:gs pos="100000">
                <a:srgbClr val="ACEAFF"/>
              </a:gs>
              <a:gs pos="0">
                <a:srgbClr val="00B8F6"/>
              </a:gs>
            </a:gsLst>
            <a:lin ang="0" scaled="0"/>
          </a:gradFill>
        </p:spPr>
        <p:txBody>
          <a:bodyPr vert="horz" lIns="180000" tIns="180000" rIns="180000" bIns="180000" rtlCol="0" anchor="t" anchorCtr="0">
            <a:noAutofit/>
          </a:bodyPr>
          <a:lstStyle/>
          <a:p>
            <a:pPr lvl="0">
              <a:lnSpc>
                <a:spcPct val="70000"/>
              </a:lnSpc>
              <a:spcBef>
                <a:spcPct val="0"/>
              </a:spcBef>
              <a:buNone/>
            </a:pPr>
            <a:endParaRPr lang="en-US" sz="8800" baseline="0" dirty="0" err="1">
              <a:solidFill>
                <a:schemeClr val="bg1"/>
              </a:solidFill>
              <a:latin typeface="KPMG Bold" panose="020B0803030202040204" pitchFamily="34" charset="0"/>
              <a:ea typeface="+mj-ea"/>
              <a:cs typeface="+mj-cs"/>
            </a:endParaRPr>
          </a:p>
        </p:txBody>
      </p:sp>
      <p:sp>
        <p:nvSpPr>
          <p:cNvPr id="60" name="Text Placeholder 3">
            <a:extLst>
              <a:ext uri="{FF2B5EF4-FFF2-40B4-BE49-F238E27FC236}">
                <a16:creationId xmlns:a16="http://schemas.microsoft.com/office/drawing/2014/main" id="{2925CE2F-8945-49DE-BCC2-8BCACF480E4F}"/>
              </a:ext>
            </a:extLst>
          </p:cNvPr>
          <p:cNvSpPr>
            <a:spLocks noGrp="1"/>
          </p:cNvSpPr>
          <p:nvPr>
            <p:ph type="body" sz="quarter" idx="13"/>
          </p:nvPr>
        </p:nvSpPr>
        <p:spPr>
          <a:xfrm>
            <a:off x="1289860" y="5033827"/>
            <a:ext cx="5252400" cy="520655"/>
          </a:xfrm>
        </p:spPr>
        <p:txBody>
          <a:bodyPr wrap="square" anchor="b">
            <a:spAutoFit/>
          </a:bodyPr>
          <a:lstStyle>
            <a:lvl1pPr>
              <a:defRPr sz="1400">
                <a:solidFill>
                  <a:srgbClr val="00338E"/>
                </a:solidFill>
              </a:defRPr>
            </a:lvl1pPr>
            <a:lvl2pPr>
              <a:defRPr sz="1400">
                <a:solidFill>
                  <a:srgbClr val="00338E"/>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
        <p:nvSpPr>
          <p:cNvPr id="61" name="Text Placeholder 3">
            <a:extLst>
              <a:ext uri="{FF2B5EF4-FFF2-40B4-BE49-F238E27FC236}">
                <a16:creationId xmlns:a16="http://schemas.microsoft.com/office/drawing/2014/main" id="{C346F2F1-AF73-4284-8702-745152AF5399}"/>
              </a:ext>
            </a:extLst>
          </p:cNvPr>
          <p:cNvSpPr>
            <a:spLocks noGrp="1"/>
          </p:cNvSpPr>
          <p:nvPr>
            <p:ph type="body" sz="quarter" idx="14" hasCustomPrompt="1"/>
          </p:nvPr>
        </p:nvSpPr>
        <p:spPr>
          <a:xfrm>
            <a:off x="1289860" y="1140069"/>
            <a:ext cx="1082675" cy="812530"/>
          </a:xfrm>
        </p:spPr>
        <p:txBody>
          <a:bodyPr>
            <a:spAutoFit/>
          </a:bodyPr>
          <a:lstStyle>
            <a:lvl1pPr>
              <a:lnSpc>
                <a:spcPct val="80000"/>
              </a:lnSpc>
              <a:defRPr lang="en-US" sz="6600" kern="1200" baseline="0" dirty="0" smtClean="0">
                <a:solidFill>
                  <a:srgbClr val="00338E"/>
                </a:solidFill>
                <a:latin typeface="KPMG Bold" panose="020B0803030202040204" pitchFamily="34" charset="0"/>
                <a:ea typeface="+mj-ea"/>
                <a:cs typeface="+mj-cs"/>
              </a:defRPr>
            </a:lvl1pPr>
          </a:lstStyle>
          <a:p>
            <a:pPr lvl="0"/>
            <a:r>
              <a:rPr lang="en-US" dirty="0"/>
              <a:t>00</a:t>
            </a:r>
          </a:p>
        </p:txBody>
      </p:sp>
      <p:sp>
        <p:nvSpPr>
          <p:cNvPr id="11" name="Title 1">
            <a:extLst>
              <a:ext uri="{FF2B5EF4-FFF2-40B4-BE49-F238E27FC236}">
                <a16:creationId xmlns:a16="http://schemas.microsoft.com/office/drawing/2014/main" id="{D07C0B89-7E09-423B-A068-1AF6A41E8CE4}"/>
              </a:ext>
            </a:extLst>
          </p:cNvPr>
          <p:cNvSpPr>
            <a:spLocks noGrp="1"/>
          </p:cNvSpPr>
          <p:nvPr>
            <p:ph type="ctrTitle"/>
          </p:nvPr>
        </p:nvSpPr>
        <p:spPr>
          <a:xfrm>
            <a:off x="1289860" y="2398601"/>
            <a:ext cx="5252400" cy="2367199"/>
          </a:xfrm>
          <a:noFill/>
        </p:spPr>
        <p:txBody>
          <a:bodyPr lIns="0" tIns="0" rIns="0" bIns="0" anchor="t" anchorCtr="0"/>
          <a:lstStyle>
            <a:lvl1pPr algn="l">
              <a:defRPr sz="8000" baseline="0">
                <a:solidFill>
                  <a:srgbClr val="00338E"/>
                </a:solidFill>
              </a:defRPr>
            </a:lvl1pPr>
          </a:lstStyle>
          <a:p>
            <a:r>
              <a:rPr lang="en-US"/>
              <a:t>Click to edit Master title style</a:t>
            </a:r>
            <a:endParaRPr lang="en-US" dirty="0"/>
          </a:p>
        </p:txBody>
      </p:sp>
    </p:spTree>
    <p:extLst>
      <p:ext uri="{BB962C8B-B14F-4D97-AF65-F5344CB8AC3E}">
        <p14:creationId xmlns:p14="http://schemas.microsoft.com/office/powerpoint/2010/main" val="3438092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Divider 3">
    <p:bg>
      <p:bgPr>
        <a:solidFill>
          <a:srgbClr val="1E49E3"/>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EA87A788-0BF5-4419-BCFC-809F6D2E93AA}"/>
              </a:ext>
            </a:extLst>
          </p:cNvPr>
          <p:cNvSpPr>
            <a:spLocks/>
          </p:cNvSpPr>
          <p:nvPr userDrawn="1"/>
        </p:nvSpPr>
        <p:spPr>
          <a:xfrm>
            <a:off x="998476" y="971550"/>
            <a:ext cx="7091424" cy="4925962"/>
          </a:xfrm>
          <a:prstGeom prst="rect">
            <a:avLst/>
          </a:prstGeom>
          <a:gradFill>
            <a:gsLst>
              <a:gs pos="0">
                <a:srgbClr val="00B8F6"/>
              </a:gs>
              <a:gs pos="100000">
                <a:srgbClr val="ACEAFF"/>
              </a:gs>
            </a:gsLst>
            <a:lin ang="0" scaled="0"/>
          </a:gradFill>
        </p:spPr>
        <p:txBody>
          <a:bodyPr vert="horz" lIns="180000" tIns="180000" rIns="180000" bIns="180000" rtlCol="0" anchor="t" anchorCtr="0">
            <a:noAutofit/>
          </a:bodyPr>
          <a:lstStyle/>
          <a:p>
            <a:pPr lvl="0">
              <a:lnSpc>
                <a:spcPct val="70000"/>
              </a:lnSpc>
              <a:spcBef>
                <a:spcPct val="0"/>
              </a:spcBef>
              <a:buNone/>
            </a:pPr>
            <a:endParaRPr lang="en-US" sz="8800" baseline="0" dirty="0" err="1">
              <a:solidFill>
                <a:schemeClr val="bg1"/>
              </a:solidFill>
              <a:latin typeface="KPMG Bold" panose="020B0803030202040204" pitchFamily="34" charset="0"/>
              <a:ea typeface="+mj-ea"/>
              <a:cs typeface="+mj-cs"/>
            </a:endParaRPr>
          </a:p>
        </p:txBody>
      </p:sp>
      <p:sp>
        <p:nvSpPr>
          <p:cNvPr id="11" name="Title 1">
            <a:extLst>
              <a:ext uri="{FF2B5EF4-FFF2-40B4-BE49-F238E27FC236}">
                <a16:creationId xmlns:a16="http://schemas.microsoft.com/office/drawing/2014/main" id="{D07C0B89-7E09-423B-A068-1AF6A41E8CE4}"/>
              </a:ext>
            </a:extLst>
          </p:cNvPr>
          <p:cNvSpPr>
            <a:spLocks noGrp="1"/>
          </p:cNvSpPr>
          <p:nvPr>
            <p:ph type="ctrTitle"/>
          </p:nvPr>
        </p:nvSpPr>
        <p:spPr>
          <a:xfrm>
            <a:off x="1289860" y="2389851"/>
            <a:ext cx="5252400" cy="2367199"/>
          </a:xfrm>
          <a:noFill/>
        </p:spPr>
        <p:txBody>
          <a:bodyPr lIns="0" tIns="0" rIns="0" bIns="0" anchor="t" anchorCtr="0"/>
          <a:lstStyle>
            <a:lvl1pPr algn="l">
              <a:defRPr sz="8000" baseline="0">
                <a:solidFill>
                  <a:srgbClr val="00338E"/>
                </a:solidFill>
              </a:defRPr>
            </a:lvl1pPr>
          </a:lstStyle>
          <a:p>
            <a:r>
              <a:rPr lang="en-US"/>
              <a:t>Click to edit Master title style</a:t>
            </a:r>
            <a:endParaRPr lang="en-US" dirty="0"/>
          </a:p>
        </p:txBody>
      </p:sp>
      <p:sp>
        <p:nvSpPr>
          <p:cNvPr id="60" name="Text Placeholder 3">
            <a:extLst>
              <a:ext uri="{FF2B5EF4-FFF2-40B4-BE49-F238E27FC236}">
                <a16:creationId xmlns:a16="http://schemas.microsoft.com/office/drawing/2014/main" id="{5F7723F4-8321-43A3-962F-3DEEE5C6DEAE}"/>
              </a:ext>
            </a:extLst>
          </p:cNvPr>
          <p:cNvSpPr>
            <a:spLocks noGrp="1"/>
          </p:cNvSpPr>
          <p:nvPr>
            <p:ph type="body" sz="quarter" idx="13"/>
          </p:nvPr>
        </p:nvSpPr>
        <p:spPr>
          <a:xfrm>
            <a:off x="1289860" y="5033827"/>
            <a:ext cx="5252400" cy="520655"/>
          </a:xfrm>
        </p:spPr>
        <p:txBody>
          <a:bodyPr wrap="square" anchor="b">
            <a:spAutoFit/>
          </a:bodyPr>
          <a:lstStyle>
            <a:lvl1pPr>
              <a:defRPr sz="1400">
                <a:solidFill>
                  <a:srgbClr val="00338E"/>
                </a:solidFill>
              </a:defRPr>
            </a:lvl1pPr>
            <a:lvl2pPr>
              <a:defRPr sz="1400">
                <a:solidFill>
                  <a:srgbClr val="00338E"/>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
        <p:nvSpPr>
          <p:cNvPr id="61" name="Text Placeholder 3">
            <a:extLst>
              <a:ext uri="{FF2B5EF4-FFF2-40B4-BE49-F238E27FC236}">
                <a16:creationId xmlns:a16="http://schemas.microsoft.com/office/drawing/2014/main" id="{17B18B8B-EB09-48D8-AC31-3A9DFAC0B74C}"/>
              </a:ext>
            </a:extLst>
          </p:cNvPr>
          <p:cNvSpPr>
            <a:spLocks noGrp="1"/>
          </p:cNvSpPr>
          <p:nvPr>
            <p:ph type="body" sz="quarter" idx="14" hasCustomPrompt="1"/>
          </p:nvPr>
        </p:nvSpPr>
        <p:spPr>
          <a:xfrm>
            <a:off x="1289860" y="1131319"/>
            <a:ext cx="1082675" cy="812530"/>
          </a:xfrm>
        </p:spPr>
        <p:txBody>
          <a:bodyPr>
            <a:spAutoFit/>
          </a:bodyPr>
          <a:lstStyle>
            <a:lvl1pPr>
              <a:lnSpc>
                <a:spcPct val="80000"/>
              </a:lnSpc>
              <a:defRPr lang="en-US" sz="6600" kern="1200" baseline="0" dirty="0" smtClean="0">
                <a:solidFill>
                  <a:srgbClr val="00338E"/>
                </a:solidFill>
                <a:latin typeface="KPMG Bold" panose="020B0803030202040204" pitchFamily="34" charset="0"/>
                <a:ea typeface="+mj-ea"/>
                <a:cs typeface="+mj-cs"/>
              </a:defRPr>
            </a:lvl1pPr>
          </a:lstStyle>
          <a:p>
            <a:pPr lvl="0"/>
            <a:r>
              <a:rPr lang="en-US" dirty="0"/>
              <a:t>00</a:t>
            </a:r>
          </a:p>
        </p:txBody>
      </p:sp>
    </p:spTree>
    <p:extLst>
      <p:ext uri="{BB962C8B-B14F-4D97-AF65-F5344CB8AC3E}">
        <p14:creationId xmlns:p14="http://schemas.microsoft.com/office/powerpoint/2010/main" val="34771996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Back Cover dark Gradient">
    <p:bg>
      <p:bgPr>
        <a:gradFill>
          <a:gsLst>
            <a:gs pos="100000">
              <a:srgbClr val="7213E9"/>
            </a:gs>
            <a:gs pos="0">
              <a:srgbClr val="1E49E3"/>
            </a:gs>
          </a:gsLst>
          <a:lin ang="0" scaled="0"/>
        </a:gradFill>
        <a:effectLst/>
      </p:bgPr>
    </p:bg>
    <p:spTree>
      <p:nvGrpSpPr>
        <p:cNvPr id="1" name=""/>
        <p:cNvGrpSpPr/>
        <p:nvPr/>
      </p:nvGrpSpPr>
      <p:grpSpPr>
        <a:xfrm>
          <a:off x="0" y="0"/>
          <a:ext cx="0" cy="0"/>
          <a:chOff x="0" y="0"/>
          <a:chExt cx="0" cy="0"/>
        </a:xfrm>
      </p:grpSpPr>
      <p:sp>
        <p:nvSpPr>
          <p:cNvPr id="41" name="Freeform 19">
            <a:extLst>
              <a:ext uri="{FF2B5EF4-FFF2-40B4-BE49-F238E27FC236}">
                <a16:creationId xmlns:a16="http://schemas.microsoft.com/office/drawing/2014/main" id="{C5124DCF-42F4-4BBE-BCAC-C24058AAE43A}"/>
              </a:ext>
            </a:extLst>
          </p:cNvPr>
          <p:cNvSpPr>
            <a:spLocks noChangeAspect="1" noEditPoints="1"/>
          </p:cNvSpPr>
          <p:nvPr userDrawn="1"/>
        </p:nvSpPr>
        <p:spPr bwMode="auto">
          <a:xfrm>
            <a:off x="998476" y="371311"/>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18" name="Rectangle 17">
            <a:extLst>
              <a:ext uri="{FF2B5EF4-FFF2-40B4-BE49-F238E27FC236}">
                <a16:creationId xmlns:a16="http://schemas.microsoft.com/office/drawing/2014/main" id="{34DD92E3-90E2-4174-82D8-9A5FFA0C487E}"/>
              </a:ext>
            </a:extLst>
          </p:cNvPr>
          <p:cNvSpPr/>
          <p:nvPr userDrawn="1"/>
        </p:nvSpPr>
        <p:spPr>
          <a:xfrm>
            <a:off x="613560" y="1391254"/>
            <a:ext cx="4298980" cy="818962"/>
          </a:xfrm>
          <a:prstGeom prst="rect">
            <a:avLst/>
          </a:prstGeom>
          <a:noFill/>
        </p:spPr>
        <p:txBody>
          <a:bodyPr wrap="square" lIns="112542" tIns="56271" rIns="112542" bIns="56271">
            <a:spAutoFit/>
          </a:bodyPr>
          <a:lstStyle/>
          <a:p>
            <a:pPr algn="ctr">
              <a:lnSpc>
                <a:spcPts val="5539"/>
              </a:lnSpc>
              <a:spcAft>
                <a:spcPts val="738"/>
              </a:spcAft>
            </a:pPr>
            <a:r>
              <a:rPr lang="en-US" sz="7385" dirty="0" err="1">
                <a:solidFill>
                  <a:schemeClr val="bg1"/>
                </a:solidFill>
                <a:latin typeface="KPMG Bold" panose="020B0803030202040204" pitchFamily="34" charset="0"/>
                <a:ea typeface="+mj-ea"/>
              </a:rPr>
              <a:t>Contactanos</a:t>
            </a:r>
            <a:endParaRPr lang="en-US" sz="7385" dirty="0">
              <a:solidFill>
                <a:schemeClr val="bg1"/>
              </a:solidFill>
              <a:latin typeface="KPMG Bold" panose="020B0803030202040204" pitchFamily="34" charset="0"/>
              <a:ea typeface="+mj-ea"/>
            </a:endParaRPr>
          </a:p>
        </p:txBody>
      </p:sp>
      <p:sp>
        <p:nvSpPr>
          <p:cNvPr id="26" name="Rectangle 25">
            <a:hlinkClick r:id="rId2"/>
            <a:extLst>
              <a:ext uri="{FF2B5EF4-FFF2-40B4-BE49-F238E27FC236}">
                <a16:creationId xmlns:a16="http://schemas.microsoft.com/office/drawing/2014/main" id="{666ADBA9-0A5F-4D83-8781-FF08CA4A8E6F}"/>
              </a:ext>
            </a:extLst>
          </p:cNvPr>
          <p:cNvSpPr>
            <a:spLocks noChangeArrowheads="1"/>
          </p:cNvSpPr>
          <p:nvPr userDrawn="1"/>
        </p:nvSpPr>
        <p:spPr bwMode="gray">
          <a:xfrm>
            <a:off x="2108078" y="3295631"/>
            <a:ext cx="1424533" cy="265137"/>
          </a:xfrm>
          <a:prstGeom prst="rect">
            <a:avLst/>
          </a:prstGeom>
          <a:noFill/>
          <a:ln w="9525">
            <a:noFill/>
            <a:miter lim="800000"/>
            <a:headEnd/>
            <a:tailEnd/>
          </a:ln>
          <a:effectLst/>
        </p:spPr>
        <p:txBody>
          <a:bodyPr wrap="square" lIns="0" tIns="0" rIns="0" bIns="0" anchor="ctr">
            <a:spAutoFit/>
          </a:bodyPr>
          <a:lstStyle/>
          <a:p>
            <a:pPr defTabSz="504998">
              <a:defRPr/>
            </a:pPr>
            <a:r>
              <a:rPr lang="en-CA" sz="1723" b="1" kern="0" dirty="0">
                <a:solidFill>
                  <a:schemeClr val="bg1"/>
                </a:solidFill>
                <a:latin typeface="+mn-lt"/>
                <a:ea typeface="Times New Roman" pitchFamily="18" charset="0"/>
                <a:cs typeface="Univers for KPMG"/>
              </a:rPr>
              <a:t>kpmg.com.ar</a:t>
            </a:r>
            <a:endParaRPr lang="en-CA" sz="1723" b="1" kern="0" dirty="0">
              <a:solidFill>
                <a:schemeClr val="bg1"/>
              </a:solidFill>
              <a:latin typeface="+mn-lt"/>
              <a:cs typeface="Univers for KPMG"/>
            </a:endParaRPr>
          </a:p>
        </p:txBody>
      </p:sp>
      <p:pic>
        <p:nvPicPr>
          <p:cNvPr id="27" name="Picture 26">
            <a:extLst>
              <a:ext uri="{FF2B5EF4-FFF2-40B4-BE49-F238E27FC236}">
                <a16:creationId xmlns:a16="http://schemas.microsoft.com/office/drawing/2014/main" id="{A4DD4B2F-5120-4EB1-8F52-8D634F5684A3}"/>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98477" y="3051700"/>
            <a:ext cx="921044" cy="855929"/>
          </a:xfrm>
          <a:prstGeom prst="rect">
            <a:avLst/>
          </a:prstGeom>
        </p:spPr>
      </p:pic>
      <p:sp>
        <p:nvSpPr>
          <p:cNvPr id="28" name="Rectangle 27">
            <a:hlinkClick r:id="rId2"/>
            <a:extLst>
              <a:ext uri="{FF2B5EF4-FFF2-40B4-BE49-F238E27FC236}">
                <a16:creationId xmlns:a16="http://schemas.microsoft.com/office/drawing/2014/main" id="{DB6D12E9-9F8C-49E3-9649-0AEC385D7BC0}"/>
              </a:ext>
            </a:extLst>
          </p:cNvPr>
          <p:cNvSpPr>
            <a:spLocks noChangeArrowheads="1"/>
          </p:cNvSpPr>
          <p:nvPr userDrawn="1"/>
        </p:nvSpPr>
        <p:spPr bwMode="gray">
          <a:xfrm>
            <a:off x="1441950" y="2493726"/>
            <a:ext cx="2931095" cy="265137"/>
          </a:xfrm>
          <a:prstGeom prst="rect">
            <a:avLst/>
          </a:prstGeom>
          <a:noFill/>
          <a:ln w="9525">
            <a:noFill/>
            <a:miter lim="800000"/>
            <a:headEnd/>
            <a:tailEnd/>
          </a:ln>
          <a:effectLst/>
        </p:spPr>
        <p:txBody>
          <a:bodyPr wrap="square" lIns="0" tIns="0" rIns="0" bIns="0" anchor="ctr">
            <a:spAutoFit/>
          </a:bodyPr>
          <a:lstStyle/>
          <a:p>
            <a:pPr defTabSz="504998">
              <a:defRPr/>
            </a:pPr>
            <a:r>
              <a:rPr lang="en-CA" sz="1723" b="1" kern="0" dirty="0">
                <a:solidFill>
                  <a:schemeClr val="bg1"/>
                </a:solidFill>
                <a:latin typeface="+mn-lt"/>
                <a:ea typeface="Times New Roman" pitchFamily="18" charset="0"/>
                <a:cs typeface="Univers for KPMG"/>
              </a:rPr>
              <a:t>contactenos@kpmg.com.ar</a:t>
            </a:r>
            <a:endParaRPr lang="en-CA" sz="1723" b="1" kern="0" dirty="0">
              <a:solidFill>
                <a:schemeClr val="bg1"/>
              </a:solidFill>
              <a:latin typeface="+mn-lt"/>
              <a:cs typeface="Univers for KPMG"/>
            </a:endParaRPr>
          </a:p>
        </p:txBody>
      </p:sp>
      <p:pic>
        <p:nvPicPr>
          <p:cNvPr id="29" name="Picture 28">
            <a:extLst>
              <a:ext uri="{FF2B5EF4-FFF2-40B4-BE49-F238E27FC236}">
                <a16:creationId xmlns:a16="http://schemas.microsoft.com/office/drawing/2014/main" id="{D535E7A3-B133-42EA-8C91-15C9F84FD9D9}"/>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48379" y="2459163"/>
            <a:ext cx="406325" cy="360000"/>
          </a:xfrm>
          <a:prstGeom prst="rect">
            <a:avLst/>
          </a:prstGeom>
        </p:spPr>
      </p:pic>
      <p:pic>
        <p:nvPicPr>
          <p:cNvPr id="2" name="Picture 1">
            <a:extLst>
              <a:ext uri="{FF2B5EF4-FFF2-40B4-BE49-F238E27FC236}">
                <a16:creationId xmlns:a16="http://schemas.microsoft.com/office/drawing/2014/main" id="{85EB3B0C-0058-FA26-7ADE-D03978C7B48A}"/>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1016378" y="5717558"/>
            <a:ext cx="720306" cy="736754"/>
          </a:xfrm>
          <a:prstGeom prst="rect">
            <a:avLst/>
          </a:prstGeom>
        </p:spPr>
      </p:pic>
      <p:pic>
        <p:nvPicPr>
          <p:cNvPr id="3" name="Picture 2">
            <a:extLst>
              <a:ext uri="{FF2B5EF4-FFF2-40B4-BE49-F238E27FC236}">
                <a16:creationId xmlns:a16="http://schemas.microsoft.com/office/drawing/2014/main" id="{275F2BA9-232B-241B-E31C-20372095F9B1}"/>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3094580" y="5723166"/>
            <a:ext cx="731997" cy="725537"/>
          </a:xfrm>
          <a:prstGeom prst="rect">
            <a:avLst/>
          </a:prstGeom>
        </p:spPr>
      </p:pic>
      <p:pic>
        <p:nvPicPr>
          <p:cNvPr id="4" name="Picture 3">
            <a:extLst>
              <a:ext uri="{FF2B5EF4-FFF2-40B4-BE49-F238E27FC236}">
                <a16:creationId xmlns:a16="http://schemas.microsoft.com/office/drawing/2014/main" id="{E1545931-1F2F-0145-16C6-23518B25B4D7}"/>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9321888" y="5701172"/>
            <a:ext cx="718478" cy="723558"/>
          </a:xfrm>
          <a:prstGeom prst="rect">
            <a:avLst/>
          </a:prstGeom>
        </p:spPr>
      </p:pic>
      <p:pic>
        <p:nvPicPr>
          <p:cNvPr id="5" name="Picture 4">
            <a:extLst>
              <a:ext uri="{FF2B5EF4-FFF2-40B4-BE49-F238E27FC236}">
                <a16:creationId xmlns:a16="http://schemas.microsoft.com/office/drawing/2014/main" id="{0941DC7F-64DB-109B-9186-AA372A4FE7BD}"/>
              </a:ext>
            </a:extLst>
          </p:cNvPr>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7235553" y="5708508"/>
            <a:ext cx="720306" cy="712446"/>
          </a:xfrm>
          <a:prstGeom prst="rect">
            <a:avLst/>
          </a:prstGeom>
        </p:spPr>
      </p:pic>
      <p:pic>
        <p:nvPicPr>
          <p:cNvPr id="6" name="Picture 5">
            <a:extLst>
              <a:ext uri="{FF2B5EF4-FFF2-40B4-BE49-F238E27FC236}">
                <a16:creationId xmlns:a16="http://schemas.microsoft.com/office/drawing/2014/main" id="{46AE5228-1BE0-AC9B-B34B-EF4EFE1C949A}"/>
              </a:ext>
            </a:extLst>
          </p:cNvPr>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5170055" y="5735805"/>
            <a:ext cx="720306" cy="712446"/>
          </a:xfrm>
          <a:prstGeom prst="rect">
            <a:avLst/>
          </a:prstGeom>
        </p:spPr>
      </p:pic>
      <p:sp>
        <p:nvSpPr>
          <p:cNvPr id="7" name="Rectangle 6">
            <a:hlinkClick r:id="rId2"/>
            <a:extLst>
              <a:ext uri="{FF2B5EF4-FFF2-40B4-BE49-F238E27FC236}">
                <a16:creationId xmlns:a16="http://schemas.microsoft.com/office/drawing/2014/main" id="{C7C57385-89CD-369B-A015-F0A638C1427D}"/>
              </a:ext>
            </a:extLst>
          </p:cNvPr>
          <p:cNvSpPr>
            <a:spLocks noChangeArrowheads="1"/>
          </p:cNvSpPr>
          <p:nvPr userDrawn="1"/>
        </p:nvSpPr>
        <p:spPr bwMode="gray">
          <a:xfrm>
            <a:off x="8037451" y="6243920"/>
            <a:ext cx="1898054" cy="169598"/>
          </a:xfrm>
          <a:prstGeom prst="rect">
            <a:avLst/>
          </a:prstGeom>
          <a:noFill/>
          <a:ln w="9525">
            <a:noFill/>
            <a:miter lim="800000"/>
            <a:headEnd/>
            <a:tailEnd/>
          </a:ln>
          <a:effectLst/>
        </p:spPr>
        <p:txBody>
          <a:bodyPr wrap="square" lIns="0" tIns="0" rIns="0" bIns="0" anchor="ctr">
            <a:spAutoFit/>
          </a:bodyPr>
          <a:lstStyle/>
          <a:p>
            <a:pPr defTabSz="556659">
              <a:defRPr/>
            </a:pPr>
            <a:r>
              <a:rPr lang="en-CA" sz="1102" kern="0">
                <a:solidFill>
                  <a:schemeClr val="bg1"/>
                </a:solidFill>
                <a:latin typeface="+mn-lt"/>
                <a:ea typeface="Times New Roman" pitchFamily="18" charset="0"/>
                <a:cs typeface="Univers for KPMG"/>
              </a:rPr>
              <a:t>KPMG Argentina</a:t>
            </a:r>
            <a:endParaRPr lang="en-CA" sz="1102" kern="0" dirty="0">
              <a:solidFill>
                <a:schemeClr val="bg1"/>
              </a:solidFill>
              <a:latin typeface="+mn-lt"/>
              <a:cs typeface="Univers for KPMG"/>
            </a:endParaRPr>
          </a:p>
        </p:txBody>
      </p:sp>
      <p:sp>
        <p:nvSpPr>
          <p:cNvPr id="8" name="Rectangle 7">
            <a:hlinkClick r:id="rId2"/>
            <a:extLst>
              <a:ext uri="{FF2B5EF4-FFF2-40B4-BE49-F238E27FC236}">
                <a16:creationId xmlns:a16="http://schemas.microsoft.com/office/drawing/2014/main" id="{708A791B-16F0-4756-9159-504AAD614B97}"/>
              </a:ext>
            </a:extLst>
          </p:cNvPr>
          <p:cNvSpPr>
            <a:spLocks noChangeArrowheads="1"/>
          </p:cNvSpPr>
          <p:nvPr userDrawn="1"/>
        </p:nvSpPr>
        <p:spPr bwMode="gray">
          <a:xfrm>
            <a:off x="10124232" y="6243920"/>
            <a:ext cx="1898054" cy="169598"/>
          </a:xfrm>
          <a:prstGeom prst="rect">
            <a:avLst/>
          </a:prstGeom>
          <a:noFill/>
          <a:ln w="9525">
            <a:noFill/>
            <a:miter lim="800000"/>
            <a:headEnd/>
            <a:tailEnd/>
          </a:ln>
          <a:effectLst/>
        </p:spPr>
        <p:txBody>
          <a:bodyPr wrap="square" lIns="0" tIns="0" rIns="0" bIns="0" anchor="ctr">
            <a:spAutoFit/>
          </a:bodyPr>
          <a:lstStyle/>
          <a:p>
            <a:pPr defTabSz="556659">
              <a:defRPr/>
            </a:pPr>
            <a:r>
              <a:rPr lang="en-CA" sz="1102" kern="0" dirty="0">
                <a:solidFill>
                  <a:schemeClr val="bg1"/>
                </a:solidFill>
                <a:latin typeface="+mn-lt"/>
                <a:ea typeface="Times New Roman" pitchFamily="18" charset="0"/>
                <a:cs typeface="Univers for KPMG"/>
              </a:rPr>
              <a:t>@</a:t>
            </a:r>
            <a:r>
              <a:rPr lang="en-CA" sz="1102" kern="0" err="1">
                <a:solidFill>
                  <a:schemeClr val="bg1"/>
                </a:solidFill>
                <a:latin typeface="+mn-lt"/>
                <a:ea typeface="Times New Roman" pitchFamily="18" charset="0"/>
                <a:cs typeface="Univers for KPMG"/>
              </a:rPr>
              <a:t>kpmg</a:t>
            </a:r>
            <a:r>
              <a:rPr lang="en-CA" sz="1102" kern="0">
                <a:solidFill>
                  <a:schemeClr val="bg1"/>
                </a:solidFill>
                <a:latin typeface="+mn-lt"/>
                <a:ea typeface="Times New Roman" pitchFamily="18" charset="0"/>
                <a:cs typeface="Univers for KPMG"/>
              </a:rPr>
              <a:t>_argentina</a:t>
            </a:r>
            <a:endParaRPr lang="en-CA" sz="1102" kern="0" dirty="0">
              <a:solidFill>
                <a:schemeClr val="bg1"/>
              </a:solidFill>
              <a:latin typeface="+mn-lt"/>
              <a:cs typeface="Univers for KPMG"/>
            </a:endParaRPr>
          </a:p>
        </p:txBody>
      </p:sp>
      <p:sp>
        <p:nvSpPr>
          <p:cNvPr id="9" name="Rectangle 8">
            <a:hlinkClick r:id="rId2"/>
            <a:extLst>
              <a:ext uri="{FF2B5EF4-FFF2-40B4-BE49-F238E27FC236}">
                <a16:creationId xmlns:a16="http://schemas.microsoft.com/office/drawing/2014/main" id="{235DB0BD-15EE-923B-AF8D-AC07A0B99B5C}"/>
              </a:ext>
            </a:extLst>
          </p:cNvPr>
          <p:cNvSpPr>
            <a:spLocks noChangeArrowheads="1"/>
          </p:cNvSpPr>
          <p:nvPr userDrawn="1"/>
        </p:nvSpPr>
        <p:spPr bwMode="gray">
          <a:xfrm>
            <a:off x="6004385" y="6243920"/>
            <a:ext cx="1898054" cy="169598"/>
          </a:xfrm>
          <a:prstGeom prst="rect">
            <a:avLst/>
          </a:prstGeom>
          <a:noFill/>
          <a:ln w="9525">
            <a:noFill/>
            <a:miter lim="800000"/>
            <a:headEnd/>
            <a:tailEnd/>
          </a:ln>
          <a:effectLst/>
        </p:spPr>
        <p:txBody>
          <a:bodyPr wrap="square" lIns="0" tIns="0" rIns="0" bIns="0" anchor="ctr">
            <a:spAutoFit/>
          </a:bodyPr>
          <a:lstStyle/>
          <a:p>
            <a:pPr defTabSz="556659">
              <a:defRPr/>
            </a:pPr>
            <a:r>
              <a:rPr lang="en-CA" sz="1102" kern="0">
                <a:solidFill>
                  <a:schemeClr val="bg1"/>
                </a:solidFill>
                <a:latin typeface="+mn-lt"/>
                <a:ea typeface="Times New Roman" pitchFamily="18" charset="0"/>
                <a:cs typeface="Univers for KPMG"/>
              </a:rPr>
              <a:t>KPMG Argentina</a:t>
            </a:r>
            <a:endParaRPr lang="en-CA" sz="1102" kern="0" dirty="0">
              <a:solidFill>
                <a:schemeClr val="bg1"/>
              </a:solidFill>
              <a:latin typeface="+mn-lt"/>
              <a:cs typeface="Univers for KPMG"/>
            </a:endParaRPr>
          </a:p>
        </p:txBody>
      </p:sp>
      <p:sp>
        <p:nvSpPr>
          <p:cNvPr id="10" name="Rectangle 9">
            <a:hlinkClick r:id="rId2"/>
            <a:extLst>
              <a:ext uri="{FF2B5EF4-FFF2-40B4-BE49-F238E27FC236}">
                <a16:creationId xmlns:a16="http://schemas.microsoft.com/office/drawing/2014/main" id="{3A931E64-D2EA-B069-6B94-657A3C474665}"/>
              </a:ext>
            </a:extLst>
          </p:cNvPr>
          <p:cNvSpPr>
            <a:spLocks noChangeArrowheads="1"/>
          </p:cNvSpPr>
          <p:nvPr userDrawn="1"/>
        </p:nvSpPr>
        <p:spPr bwMode="gray">
          <a:xfrm>
            <a:off x="3951511" y="6243920"/>
            <a:ext cx="1898054" cy="169598"/>
          </a:xfrm>
          <a:prstGeom prst="rect">
            <a:avLst/>
          </a:prstGeom>
          <a:noFill/>
          <a:ln w="9525">
            <a:noFill/>
            <a:miter lim="800000"/>
            <a:headEnd/>
            <a:tailEnd/>
          </a:ln>
          <a:effectLst/>
        </p:spPr>
        <p:txBody>
          <a:bodyPr wrap="square" lIns="0" tIns="0" rIns="0" bIns="0" anchor="ctr">
            <a:spAutoFit/>
          </a:bodyPr>
          <a:lstStyle/>
          <a:p>
            <a:pPr defTabSz="556659">
              <a:defRPr/>
            </a:pPr>
            <a:r>
              <a:rPr lang="en-CA" sz="1102" kern="0">
                <a:solidFill>
                  <a:schemeClr val="bg1"/>
                </a:solidFill>
                <a:latin typeface="+mn-lt"/>
                <a:ea typeface="Times New Roman" pitchFamily="18" charset="0"/>
                <a:cs typeface="Univers for KPMG"/>
              </a:rPr>
              <a:t>KPMG Argentina</a:t>
            </a:r>
            <a:endParaRPr lang="en-CA" sz="1102" kern="0" dirty="0">
              <a:solidFill>
                <a:schemeClr val="bg1"/>
              </a:solidFill>
              <a:latin typeface="+mn-lt"/>
              <a:cs typeface="Univers for KPMG"/>
            </a:endParaRPr>
          </a:p>
        </p:txBody>
      </p:sp>
      <p:sp>
        <p:nvSpPr>
          <p:cNvPr id="11" name="Rectangle 10">
            <a:hlinkClick r:id="rId2"/>
            <a:extLst>
              <a:ext uri="{FF2B5EF4-FFF2-40B4-BE49-F238E27FC236}">
                <a16:creationId xmlns:a16="http://schemas.microsoft.com/office/drawing/2014/main" id="{9BAFFA28-6AC6-DBB8-7AEB-5D2FB31784D5}"/>
              </a:ext>
            </a:extLst>
          </p:cNvPr>
          <p:cNvSpPr>
            <a:spLocks noChangeArrowheads="1"/>
          </p:cNvSpPr>
          <p:nvPr userDrawn="1"/>
        </p:nvSpPr>
        <p:spPr bwMode="gray">
          <a:xfrm>
            <a:off x="1818276" y="6243920"/>
            <a:ext cx="1898054" cy="169598"/>
          </a:xfrm>
          <a:prstGeom prst="rect">
            <a:avLst/>
          </a:prstGeom>
          <a:noFill/>
          <a:ln w="9525">
            <a:noFill/>
            <a:miter lim="800000"/>
            <a:headEnd/>
            <a:tailEnd/>
          </a:ln>
          <a:effectLst/>
        </p:spPr>
        <p:txBody>
          <a:bodyPr wrap="square" lIns="0" tIns="0" rIns="0" bIns="0" anchor="ctr">
            <a:spAutoFit/>
          </a:bodyPr>
          <a:lstStyle/>
          <a:p>
            <a:pPr defTabSz="556659">
              <a:defRPr/>
            </a:pPr>
            <a:r>
              <a:rPr lang="en-CA" sz="1102" kern="0">
                <a:solidFill>
                  <a:schemeClr val="bg1"/>
                </a:solidFill>
                <a:latin typeface="+mn-lt"/>
                <a:ea typeface="Times New Roman" pitchFamily="18" charset="0"/>
                <a:cs typeface="Univers for KPMG"/>
              </a:rPr>
              <a:t>@kpmgArgentina</a:t>
            </a:r>
            <a:endParaRPr lang="en-CA" sz="1102" kern="0" dirty="0">
              <a:solidFill>
                <a:schemeClr val="bg1"/>
              </a:solidFill>
              <a:latin typeface="+mn-lt"/>
              <a:cs typeface="Univers for KPMG"/>
            </a:endParaRPr>
          </a:p>
        </p:txBody>
      </p:sp>
      <p:sp>
        <p:nvSpPr>
          <p:cNvPr id="12" name="Content Placeholder 1">
            <a:extLst>
              <a:ext uri="{FF2B5EF4-FFF2-40B4-BE49-F238E27FC236}">
                <a16:creationId xmlns:a16="http://schemas.microsoft.com/office/drawing/2014/main" id="{D429B641-EEFF-B37F-45C7-F154DC333C81}"/>
              </a:ext>
            </a:extLst>
          </p:cNvPr>
          <p:cNvSpPr txBox="1">
            <a:spLocks/>
          </p:cNvSpPr>
          <p:nvPr userDrawn="1"/>
        </p:nvSpPr>
        <p:spPr bwMode="invGray">
          <a:xfrm>
            <a:off x="998476" y="4140166"/>
            <a:ext cx="9728066" cy="1745337"/>
          </a:xfrm>
          <a:prstGeom prst="rect">
            <a:avLst/>
          </a:prstGeom>
        </p:spPr>
        <p:txBody>
          <a:bodyPr lIns="0" tIns="0" rIns="0" bIns="0"/>
          <a:lstStyle>
            <a:lvl1pPr eaLnBrk="1" hangingPunct="1">
              <a:spcAft>
                <a:spcPts val="600"/>
              </a:spcAft>
              <a:defRPr sz="1500" b="1" i="0">
                <a:solidFill>
                  <a:schemeClr val="tx2"/>
                </a:solidFill>
                <a:latin typeface="Univers for KPMG" panose="020B0603020202020204" pitchFamily="34" charset="0"/>
                <a:cs typeface="Univers for KPMG" panose="020B0603020202020204" pitchFamily="34" charset="0"/>
              </a:defRPr>
            </a:lvl1pPr>
            <a:lvl2pPr marL="0" indent="0" eaLnBrk="1" hangingPunct="1">
              <a:spcAft>
                <a:spcPts val="600"/>
              </a:spcAft>
              <a:buFontTx/>
              <a:buNone/>
              <a:defRPr sz="1500" b="0" i="0">
                <a:solidFill>
                  <a:schemeClr val="tx2"/>
                </a:solidFill>
                <a:latin typeface="Univers for KPMG Light" panose="020B0403020202020204" pitchFamily="34" charset="0"/>
                <a:cs typeface="Univers for KPMG Light" panose="020B0403020202020204" pitchFamily="34" charset="0"/>
              </a:defRPr>
            </a:lvl2pPr>
            <a:lvl3pPr marL="285750" indent="-285750" eaLnBrk="1" hangingPunct="1">
              <a:spcAft>
                <a:spcPts val="600"/>
              </a:spcAft>
              <a:buClrTx/>
              <a:buFont typeface="Univers for KPMG"/>
              <a:buChar char="—"/>
              <a:defRPr sz="1500" b="0" i="0">
                <a:solidFill>
                  <a:schemeClr val="tx2"/>
                </a:solidFill>
                <a:latin typeface="Univers for KPMG Light" panose="020B0403020202020204" pitchFamily="34" charset="0"/>
                <a:cs typeface="Univers for KPMG Light" panose="020B0403020202020204" pitchFamily="34" charset="0"/>
              </a:defRPr>
            </a:lvl3pPr>
            <a:lvl4pPr marL="571500" indent="-228600" eaLnBrk="1" hangingPunct="1">
              <a:spcAft>
                <a:spcPts val="600"/>
              </a:spcAft>
              <a:buFont typeface="Univers for KPMG"/>
              <a:buChar char="-"/>
              <a:defRPr sz="1500" b="0" i="0" baseline="0">
                <a:solidFill>
                  <a:schemeClr val="tx2"/>
                </a:solidFill>
                <a:latin typeface="Univers for KPMG Light" panose="020B0403020202020204" pitchFamily="34" charset="0"/>
                <a:cs typeface="Univers for KPMG Light" panose="020B0403020202020204" pitchFamily="34" charset="0"/>
              </a:defRPr>
            </a:lvl4pPr>
            <a:lvl5pPr eaLnBrk="1" hangingPunct="1">
              <a:spcAft>
                <a:spcPts val="600"/>
              </a:spcAft>
              <a:defRPr sz="1500" b="0" i="0">
                <a:solidFill>
                  <a:schemeClr val="accent5"/>
                </a:solidFill>
                <a:latin typeface="Univers for KPMG Light" panose="020B0403020202020204" pitchFamily="34" charset="0"/>
                <a:cs typeface="Univers for KPMG Light" panose="020B0403020202020204" pitchFamily="34" charset="0"/>
              </a:defRPr>
            </a:lvl5pPr>
          </a:lstStyle>
          <a:p>
            <a:pPr lvl="1" defTabSz="1240608"/>
            <a:r>
              <a:rPr lang="es-ES" altLang="en-US" sz="1086" kern="0" dirty="0">
                <a:solidFill>
                  <a:schemeClr val="bg1"/>
                </a:solidFill>
                <a:latin typeface="+mn-lt"/>
              </a:rPr>
              <a:t>La información aquí contenida es de naturaleza general y no tiene el propósito de abordar las circunstancias de ningún individuo o entidad en particular. Aunque procuramos proveer información correcta y oportuna, no puede haber garantía de que dicha información sea correcta en la fecha que se reciba o que continuará siendo correcta en el futuro. No se deben tomar medidas en base a dicha información sin el debido asesoramiento profesional después de un estudio detallado de la situación en particular.</a:t>
            </a:r>
          </a:p>
          <a:p>
            <a:pPr lvl="1" defTabSz="1240608"/>
            <a:r>
              <a:rPr lang="es-AR" altLang="en-US" sz="1086" kern="0" dirty="0">
                <a:solidFill>
                  <a:schemeClr val="bg1"/>
                </a:solidFill>
                <a:latin typeface="+mn-lt"/>
              </a:rPr>
              <a:t>© 2024 KPMG, una sociedad argentina y firma miembro de la organización global de firmas miembro independientes de KPMG afiliadas a KPMG International </a:t>
            </a:r>
            <a:r>
              <a:rPr lang="es-AR" altLang="en-US" sz="1086" kern="0" dirty="0" err="1">
                <a:solidFill>
                  <a:schemeClr val="bg1"/>
                </a:solidFill>
                <a:latin typeface="+mn-lt"/>
              </a:rPr>
              <a:t>Limited</a:t>
            </a:r>
            <a:r>
              <a:rPr lang="es-AR" altLang="en-US" sz="1086" kern="0" dirty="0">
                <a:solidFill>
                  <a:schemeClr val="bg1"/>
                </a:solidFill>
                <a:latin typeface="+mn-lt"/>
              </a:rPr>
              <a:t>, una entidad privada inglesa limitada por garantía que no presta servicios a clientes. Derechos reservados.</a:t>
            </a:r>
          </a:p>
        </p:txBody>
      </p:sp>
      <p:pic>
        <p:nvPicPr>
          <p:cNvPr id="13" name="Picture 12">
            <a:extLst>
              <a:ext uri="{FF2B5EF4-FFF2-40B4-BE49-F238E27FC236}">
                <a16:creationId xmlns:a16="http://schemas.microsoft.com/office/drawing/2014/main" id="{6FA27276-CE9A-7F30-D41A-F322D197E6BB}"/>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8032665" y="5666997"/>
            <a:ext cx="535072" cy="535072"/>
          </a:xfrm>
          <a:prstGeom prst="rect">
            <a:avLst/>
          </a:prstGeom>
        </p:spPr>
      </p:pic>
      <p:pic>
        <p:nvPicPr>
          <p:cNvPr id="14" name="Picture 13">
            <a:extLst>
              <a:ext uri="{FF2B5EF4-FFF2-40B4-BE49-F238E27FC236}">
                <a16:creationId xmlns:a16="http://schemas.microsoft.com/office/drawing/2014/main" id="{D3932C56-8298-A494-88FB-9949FF73657A}"/>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5993196" y="5648843"/>
            <a:ext cx="535072" cy="535072"/>
          </a:xfrm>
          <a:prstGeom prst="rect">
            <a:avLst/>
          </a:prstGeom>
        </p:spPr>
      </p:pic>
      <p:pic>
        <p:nvPicPr>
          <p:cNvPr id="15" name="Picture 14">
            <a:extLst>
              <a:ext uri="{FF2B5EF4-FFF2-40B4-BE49-F238E27FC236}">
                <a16:creationId xmlns:a16="http://schemas.microsoft.com/office/drawing/2014/main" id="{DB5D744A-2316-A6C3-7ECC-F0DE4290FB3B}"/>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0126409" y="5670988"/>
            <a:ext cx="537747" cy="537747"/>
          </a:xfrm>
          <a:prstGeom prst="rect">
            <a:avLst/>
          </a:prstGeom>
        </p:spPr>
      </p:pic>
      <p:pic>
        <p:nvPicPr>
          <p:cNvPr id="16" name="Picture 15">
            <a:extLst>
              <a:ext uri="{FF2B5EF4-FFF2-40B4-BE49-F238E27FC236}">
                <a16:creationId xmlns:a16="http://schemas.microsoft.com/office/drawing/2014/main" id="{7D02D954-A86B-C57B-4FFE-9AFDC9260197}"/>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954103" y="5673663"/>
            <a:ext cx="535072" cy="535072"/>
          </a:xfrm>
          <a:prstGeom prst="rect">
            <a:avLst/>
          </a:prstGeom>
        </p:spPr>
      </p:pic>
      <p:pic>
        <p:nvPicPr>
          <p:cNvPr id="17" name="Picture 16">
            <a:extLst>
              <a:ext uri="{FF2B5EF4-FFF2-40B4-BE49-F238E27FC236}">
                <a16:creationId xmlns:a16="http://schemas.microsoft.com/office/drawing/2014/main" id="{BFE3805D-57B8-2CB2-8FCC-50B180ADAE3E}"/>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828999" y="5673663"/>
            <a:ext cx="535072" cy="535072"/>
          </a:xfrm>
          <a:prstGeom prst="rect">
            <a:avLst/>
          </a:prstGeom>
        </p:spPr>
      </p:pic>
    </p:spTree>
    <p:extLst>
      <p:ext uri="{BB962C8B-B14F-4D97-AF65-F5344CB8AC3E}">
        <p14:creationId xmlns:p14="http://schemas.microsoft.com/office/powerpoint/2010/main" val="38652108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Back Cover light gradient">
    <p:bg>
      <p:bgPr>
        <a:gradFill>
          <a:gsLst>
            <a:gs pos="100000">
              <a:srgbClr val="ACEAFF"/>
            </a:gs>
            <a:gs pos="0">
              <a:srgbClr val="00B8F6"/>
            </a:gs>
          </a:gsLst>
          <a:lin ang="0" scaled="0"/>
        </a:gradFill>
        <a:effectLst/>
      </p:bgPr>
    </p:bg>
    <p:spTree>
      <p:nvGrpSpPr>
        <p:cNvPr id="1" name=""/>
        <p:cNvGrpSpPr/>
        <p:nvPr/>
      </p:nvGrpSpPr>
      <p:grpSpPr>
        <a:xfrm>
          <a:off x="0" y="0"/>
          <a:ext cx="0" cy="0"/>
          <a:chOff x="0" y="0"/>
          <a:chExt cx="0" cy="0"/>
        </a:xfrm>
      </p:grpSpPr>
      <p:sp>
        <p:nvSpPr>
          <p:cNvPr id="41" name="Freeform 19">
            <a:extLst>
              <a:ext uri="{FF2B5EF4-FFF2-40B4-BE49-F238E27FC236}">
                <a16:creationId xmlns:a16="http://schemas.microsoft.com/office/drawing/2014/main" id="{C5124DCF-42F4-4BBE-BCAC-C24058AAE43A}"/>
              </a:ext>
            </a:extLst>
          </p:cNvPr>
          <p:cNvSpPr>
            <a:spLocks noChangeAspect="1" noEditPoints="1"/>
          </p:cNvSpPr>
          <p:nvPr userDrawn="1"/>
        </p:nvSpPr>
        <p:spPr bwMode="auto">
          <a:xfrm>
            <a:off x="998477" y="371311"/>
            <a:ext cx="1243859" cy="506758"/>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16" name="Rectangle 15">
            <a:extLst>
              <a:ext uri="{FF2B5EF4-FFF2-40B4-BE49-F238E27FC236}">
                <a16:creationId xmlns:a16="http://schemas.microsoft.com/office/drawing/2014/main" id="{12B59FF6-9CDC-45B1-B347-96764CDD70BE}"/>
              </a:ext>
            </a:extLst>
          </p:cNvPr>
          <p:cNvSpPr/>
          <p:nvPr userDrawn="1"/>
        </p:nvSpPr>
        <p:spPr>
          <a:xfrm>
            <a:off x="613560" y="1391254"/>
            <a:ext cx="4298980" cy="818962"/>
          </a:xfrm>
          <a:prstGeom prst="rect">
            <a:avLst/>
          </a:prstGeom>
          <a:noFill/>
        </p:spPr>
        <p:txBody>
          <a:bodyPr wrap="square" lIns="112542" tIns="56271" rIns="112542" bIns="56271">
            <a:spAutoFit/>
          </a:bodyPr>
          <a:lstStyle/>
          <a:p>
            <a:pPr algn="ctr">
              <a:lnSpc>
                <a:spcPts val="5539"/>
              </a:lnSpc>
              <a:spcAft>
                <a:spcPts val="738"/>
              </a:spcAft>
            </a:pPr>
            <a:r>
              <a:rPr lang="en-US" sz="7385" dirty="0" err="1">
                <a:solidFill>
                  <a:schemeClr val="bg1"/>
                </a:solidFill>
                <a:latin typeface="KPMG Bold" panose="020B0803030202040204" pitchFamily="34" charset="0"/>
                <a:ea typeface="+mj-ea"/>
              </a:rPr>
              <a:t>Contactanos</a:t>
            </a:r>
            <a:endParaRPr lang="en-US" sz="7385" dirty="0">
              <a:solidFill>
                <a:schemeClr val="bg1"/>
              </a:solidFill>
              <a:latin typeface="KPMG Bold" panose="020B0803030202040204" pitchFamily="34" charset="0"/>
              <a:ea typeface="+mj-ea"/>
            </a:endParaRPr>
          </a:p>
        </p:txBody>
      </p:sp>
      <p:sp>
        <p:nvSpPr>
          <p:cNvPr id="40" name="Rectangle 39">
            <a:hlinkClick r:id="rId2"/>
            <a:extLst>
              <a:ext uri="{FF2B5EF4-FFF2-40B4-BE49-F238E27FC236}">
                <a16:creationId xmlns:a16="http://schemas.microsoft.com/office/drawing/2014/main" id="{A4D07158-2DBA-47CE-8DC3-8B71108FBAE1}"/>
              </a:ext>
            </a:extLst>
          </p:cNvPr>
          <p:cNvSpPr>
            <a:spLocks noChangeArrowheads="1"/>
          </p:cNvSpPr>
          <p:nvPr userDrawn="1"/>
        </p:nvSpPr>
        <p:spPr bwMode="gray">
          <a:xfrm>
            <a:off x="2108078" y="3295631"/>
            <a:ext cx="1424533" cy="265137"/>
          </a:xfrm>
          <a:prstGeom prst="rect">
            <a:avLst/>
          </a:prstGeom>
          <a:noFill/>
          <a:ln w="9525">
            <a:noFill/>
            <a:miter lim="800000"/>
            <a:headEnd/>
            <a:tailEnd/>
          </a:ln>
          <a:effectLst/>
        </p:spPr>
        <p:txBody>
          <a:bodyPr wrap="square" lIns="0" tIns="0" rIns="0" bIns="0" anchor="ctr">
            <a:spAutoFit/>
          </a:bodyPr>
          <a:lstStyle/>
          <a:p>
            <a:pPr defTabSz="504998">
              <a:defRPr/>
            </a:pPr>
            <a:r>
              <a:rPr lang="en-CA" sz="1723" b="1" kern="0" dirty="0">
                <a:solidFill>
                  <a:schemeClr val="bg1"/>
                </a:solidFill>
                <a:latin typeface="+mn-lt"/>
                <a:ea typeface="Times New Roman" pitchFamily="18" charset="0"/>
                <a:cs typeface="Univers for KPMG"/>
              </a:rPr>
              <a:t>kpmg.com.ar</a:t>
            </a:r>
            <a:endParaRPr lang="en-CA" sz="1723" b="1" kern="0" dirty="0">
              <a:solidFill>
                <a:schemeClr val="bg1"/>
              </a:solidFill>
              <a:latin typeface="+mn-lt"/>
              <a:cs typeface="Univers for KPMG"/>
            </a:endParaRPr>
          </a:p>
        </p:txBody>
      </p:sp>
      <p:pic>
        <p:nvPicPr>
          <p:cNvPr id="42" name="Picture 41">
            <a:extLst>
              <a:ext uri="{FF2B5EF4-FFF2-40B4-BE49-F238E27FC236}">
                <a16:creationId xmlns:a16="http://schemas.microsoft.com/office/drawing/2014/main" id="{D67E7530-865B-42B0-A792-B376C21D295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98477" y="3051700"/>
            <a:ext cx="921044" cy="855929"/>
          </a:xfrm>
          <a:prstGeom prst="rect">
            <a:avLst/>
          </a:prstGeom>
        </p:spPr>
      </p:pic>
      <p:sp>
        <p:nvSpPr>
          <p:cNvPr id="43" name="Rectangle 42">
            <a:hlinkClick r:id="rId2"/>
            <a:extLst>
              <a:ext uri="{FF2B5EF4-FFF2-40B4-BE49-F238E27FC236}">
                <a16:creationId xmlns:a16="http://schemas.microsoft.com/office/drawing/2014/main" id="{B7734FCA-DBEA-4CA8-A239-A21FE6DE11DB}"/>
              </a:ext>
            </a:extLst>
          </p:cNvPr>
          <p:cNvSpPr>
            <a:spLocks noChangeArrowheads="1"/>
          </p:cNvSpPr>
          <p:nvPr userDrawn="1"/>
        </p:nvSpPr>
        <p:spPr bwMode="gray">
          <a:xfrm>
            <a:off x="1441950" y="2493726"/>
            <a:ext cx="2931095" cy="265137"/>
          </a:xfrm>
          <a:prstGeom prst="rect">
            <a:avLst/>
          </a:prstGeom>
          <a:noFill/>
          <a:ln w="9525">
            <a:noFill/>
            <a:miter lim="800000"/>
            <a:headEnd/>
            <a:tailEnd/>
          </a:ln>
          <a:effectLst/>
        </p:spPr>
        <p:txBody>
          <a:bodyPr wrap="square" lIns="0" tIns="0" rIns="0" bIns="0" anchor="ctr">
            <a:spAutoFit/>
          </a:bodyPr>
          <a:lstStyle/>
          <a:p>
            <a:pPr defTabSz="504998">
              <a:defRPr/>
            </a:pPr>
            <a:r>
              <a:rPr lang="en-CA" sz="1723" b="1" kern="0" dirty="0">
                <a:solidFill>
                  <a:schemeClr val="bg1"/>
                </a:solidFill>
                <a:latin typeface="+mn-lt"/>
                <a:ea typeface="Times New Roman" pitchFamily="18" charset="0"/>
                <a:cs typeface="Univers for KPMG"/>
              </a:rPr>
              <a:t>contactenos@kpmg.com.ar</a:t>
            </a:r>
            <a:endParaRPr lang="en-CA" sz="1723" b="1" kern="0" dirty="0">
              <a:solidFill>
                <a:schemeClr val="bg1"/>
              </a:solidFill>
              <a:latin typeface="+mn-lt"/>
              <a:cs typeface="Univers for KPMG"/>
            </a:endParaRPr>
          </a:p>
        </p:txBody>
      </p:sp>
      <p:pic>
        <p:nvPicPr>
          <p:cNvPr id="44" name="Picture 43">
            <a:extLst>
              <a:ext uri="{FF2B5EF4-FFF2-40B4-BE49-F238E27FC236}">
                <a16:creationId xmlns:a16="http://schemas.microsoft.com/office/drawing/2014/main" id="{65827B30-637B-4340-A8C2-271036324273}"/>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48379" y="2459163"/>
            <a:ext cx="406325" cy="360000"/>
          </a:xfrm>
          <a:prstGeom prst="rect">
            <a:avLst/>
          </a:prstGeom>
        </p:spPr>
      </p:pic>
      <p:pic>
        <p:nvPicPr>
          <p:cNvPr id="2" name="Picture 1">
            <a:extLst>
              <a:ext uri="{FF2B5EF4-FFF2-40B4-BE49-F238E27FC236}">
                <a16:creationId xmlns:a16="http://schemas.microsoft.com/office/drawing/2014/main" id="{63D30499-F128-B6F0-937F-8BF8CB8B94E3}"/>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1016378" y="5717558"/>
            <a:ext cx="720306" cy="736754"/>
          </a:xfrm>
          <a:prstGeom prst="rect">
            <a:avLst/>
          </a:prstGeom>
        </p:spPr>
      </p:pic>
      <p:pic>
        <p:nvPicPr>
          <p:cNvPr id="3" name="Picture 2">
            <a:extLst>
              <a:ext uri="{FF2B5EF4-FFF2-40B4-BE49-F238E27FC236}">
                <a16:creationId xmlns:a16="http://schemas.microsoft.com/office/drawing/2014/main" id="{350EE946-7E22-1E31-991D-7B6102B94D79}"/>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3094580" y="5723166"/>
            <a:ext cx="731997" cy="725537"/>
          </a:xfrm>
          <a:prstGeom prst="rect">
            <a:avLst/>
          </a:prstGeom>
        </p:spPr>
      </p:pic>
      <p:pic>
        <p:nvPicPr>
          <p:cNvPr id="4" name="Picture 3">
            <a:extLst>
              <a:ext uri="{FF2B5EF4-FFF2-40B4-BE49-F238E27FC236}">
                <a16:creationId xmlns:a16="http://schemas.microsoft.com/office/drawing/2014/main" id="{FEC498F9-0615-3B09-6603-DC281E1009E9}"/>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9321888" y="5701172"/>
            <a:ext cx="718478" cy="723558"/>
          </a:xfrm>
          <a:prstGeom prst="rect">
            <a:avLst/>
          </a:prstGeom>
        </p:spPr>
      </p:pic>
      <p:pic>
        <p:nvPicPr>
          <p:cNvPr id="5" name="Picture 4">
            <a:extLst>
              <a:ext uri="{FF2B5EF4-FFF2-40B4-BE49-F238E27FC236}">
                <a16:creationId xmlns:a16="http://schemas.microsoft.com/office/drawing/2014/main" id="{E62AE2D9-B944-9DE9-0EBB-EEFAA224E2A7}"/>
              </a:ext>
            </a:extLst>
          </p:cNvPr>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7235553" y="5708508"/>
            <a:ext cx="720306" cy="712446"/>
          </a:xfrm>
          <a:prstGeom prst="rect">
            <a:avLst/>
          </a:prstGeom>
        </p:spPr>
      </p:pic>
      <p:pic>
        <p:nvPicPr>
          <p:cNvPr id="6" name="Picture 5">
            <a:extLst>
              <a:ext uri="{FF2B5EF4-FFF2-40B4-BE49-F238E27FC236}">
                <a16:creationId xmlns:a16="http://schemas.microsoft.com/office/drawing/2014/main" id="{AD9E8FD0-9B98-EDE4-8E13-DBC8E89CC17F}"/>
              </a:ext>
            </a:extLst>
          </p:cNvPr>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5170055" y="5735805"/>
            <a:ext cx="720306" cy="712446"/>
          </a:xfrm>
          <a:prstGeom prst="rect">
            <a:avLst/>
          </a:prstGeom>
        </p:spPr>
      </p:pic>
      <p:sp>
        <p:nvSpPr>
          <p:cNvPr id="7" name="Rectangle 6">
            <a:hlinkClick r:id="rId2"/>
            <a:extLst>
              <a:ext uri="{FF2B5EF4-FFF2-40B4-BE49-F238E27FC236}">
                <a16:creationId xmlns:a16="http://schemas.microsoft.com/office/drawing/2014/main" id="{52458193-572D-898D-0100-D65A35A1111A}"/>
              </a:ext>
            </a:extLst>
          </p:cNvPr>
          <p:cNvSpPr>
            <a:spLocks noChangeArrowheads="1"/>
          </p:cNvSpPr>
          <p:nvPr userDrawn="1"/>
        </p:nvSpPr>
        <p:spPr bwMode="gray">
          <a:xfrm>
            <a:off x="8037451" y="6243920"/>
            <a:ext cx="1898054" cy="169598"/>
          </a:xfrm>
          <a:prstGeom prst="rect">
            <a:avLst/>
          </a:prstGeom>
          <a:noFill/>
          <a:ln w="9525">
            <a:noFill/>
            <a:miter lim="800000"/>
            <a:headEnd/>
            <a:tailEnd/>
          </a:ln>
          <a:effectLst/>
        </p:spPr>
        <p:txBody>
          <a:bodyPr wrap="square" lIns="0" tIns="0" rIns="0" bIns="0" anchor="ctr">
            <a:spAutoFit/>
          </a:bodyPr>
          <a:lstStyle/>
          <a:p>
            <a:pPr defTabSz="556659">
              <a:defRPr/>
            </a:pPr>
            <a:r>
              <a:rPr lang="en-CA" sz="1102" kern="0">
                <a:solidFill>
                  <a:schemeClr val="bg1"/>
                </a:solidFill>
                <a:latin typeface="+mn-lt"/>
                <a:ea typeface="Times New Roman" pitchFamily="18" charset="0"/>
                <a:cs typeface="Univers for KPMG"/>
              </a:rPr>
              <a:t>KPMG Argentina</a:t>
            </a:r>
            <a:endParaRPr lang="en-CA" sz="1102" kern="0" dirty="0">
              <a:solidFill>
                <a:schemeClr val="bg1"/>
              </a:solidFill>
              <a:latin typeface="+mn-lt"/>
              <a:cs typeface="Univers for KPMG"/>
            </a:endParaRPr>
          </a:p>
        </p:txBody>
      </p:sp>
      <p:sp>
        <p:nvSpPr>
          <p:cNvPr id="8" name="Rectangle 7">
            <a:hlinkClick r:id="rId2"/>
            <a:extLst>
              <a:ext uri="{FF2B5EF4-FFF2-40B4-BE49-F238E27FC236}">
                <a16:creationId xmlns:a16="http://schemas.microsoft.com/office/drawing/2014/main" id="{7E09E2AE-B6B6-87E5-1F73-45E060335789}"/>
              </a:ext>
            </a:extLst>
          </p:cNvPr>
          <p:cNvSpPr>
            <a:spLocks noChangeArrowheads="1"/>
          </p:cNvSpPr>
          <p:nvPr userDrawn="1"/>
        </p:nvSpPr>
        <p:spPr bwMode="gray">
          <a:xfrm>
            <a:off x="10124232" y="6243920"/>
            <a:ext cx="1898054" cy="169598"/>
          </a:xfrm>
          <a:prstGeom prst="rect">
            <a:avLst/>
          </a:prstGeom>
          <a:noFill/>
          <a:ln w="9525">
            <a:noFill/>
            <a:miter lim="800000"/>
            <a:headEnd/>
            <a:tailEnd/>
          </a:ln>
          <a:effectLst/>
        </p:spPr>
        <p:txBody>
          <a:bodyPr wrap="square" lIns="0" tIns="0" rIns="0" bIns="0" anchor="ctr">
            <a:spAutoFit/>
          </a:bodyPr>
          <a:lstStyle/>
          <a:p>
            <a:pPr defTabSz="556659">
              <a:defRPr/>
            </a:pPr>
            <a:r>
              <a:rPr lang="en-CA" sz="1102" kern="0" dirty="0">
                <a:solidFill>
                  <a:schemeClr val="bg1"/>
                </a:solidFill>
                <a:latin typeface="+mn-lt"/>
                <a:ea typeface="Times New Roman" pitchFamily="18" charset="0"/>
                <a:cs typeface="Univers for KPMG"/>
              </a:rPr>
              <a:t>@</a:t>
            </a:r>
            <a:r>
              <a:rPr lang="en-CA" sz="1102" kern="0" err="1">
                <a:solidFill>
                  <a:schemeClr val="bg1"/>
                </a:solidFill>
                <a:latin typeface="+mn-lt"/>
                <a:ea typeface="Times New Roman" pitchFamily="18" charset="0"/>
                <a:cs typeface="Univers for KPMG"/>
              </a:rPr>
              <a:t>kpmg</a:t>
            </a:r>
            <a:r>
              <a:rPr lang="en-CA" sz="1102" kern="0">
                <a:solidFill>
                  <a:schemeClr val="bg1"/>
                </a:solidFill>
                <a:latin typeface="+mn-lt"/>
                <a:ea typeface="Times New Roman" pitchFamily="18" charset="0"/>
                <a:cs typeface="Univers for KPMG"/>
              </a:rPr>
              <a:t>_argentina</a:t>
            </a:r>
            <a:endParaRPr lang="en-CA" sz="1102" kern="0" dirty="0">
              <a:solidFill>
                <a:schemeClr val="bg1"/>
              </a:solidFill>
              <a:latin typeface="+mn-lt"/>
              <a:cs typeface="Univers for KPMG"/>
            </a:endParaRPr>
          </a:p>
        </p:txBody>
      </p:sp>
      <p:sp>
        <p:nvSpPr>
          <p:cNvPr id="9" name="Rectangle 8">
            <a:hlinkClick r:id="rId2"/>
            <a:extLst>
              <a:ext uri="{FF2B5EF4-FFF2-40B4-BE49-F238E27FC236}">
                <a16:creationId xmlns:a16="http://schemas.microsoft.com/office/drawing/2014/main" id="{199529C8-8AEE-B92A-283D-EF4874CBC1AA}"/>
              </a:ext>
            </a:extLst>
          </p:cNvPr>
          <p:cNvSpPr>
            <a:spLocks noChangeArrowheads="1"/>
          </p:cNvSpPr>
          <p:nvPr userDrawn="1"/>
        </p:nvSpPr>
        <p:spPr bwMode="gray">
          <a:xfrm>
            <a:off x="6004385" y="6243920"/>
            <a:ext cx="1898054" cy="169598"/>
          </a:xfrm>
          <a:prstGeom prst="rect">
            <a:avLst/>
          </a:prstGeom>
          <a:noFill/>
          <a:ln w="9525">
            <a:noFill/>
            <a:miter lim="800000"/>
            <a:headEnd/>
            <a:tailEnd/>
          </a:ln>
          <a:effectLst/>
        </p:spPr>
        <p:txBody>
          <a:bodyPr wrap="square" lIns="0" tIns="0" rIns="0" bIns="0" anchor="ctr">
            <a:spAutoFit/>
          </a:bodyPr>
          <a:lstStyle/>
          <a:p>
            <a:pPr defTabSz="556659">
              <a:defRPr/>
            </a:pPr>
            <a:r>
              <a:rPr lang="en-CA" sz="1102" kern="0">
                <a:solidFill>
                  <a:schemeClr val="bg1"/>
                </a:solidFill>
                <a:latin typeface="+mn-lt"/>
                <a:ea typeface="Times New Roman" pitchFamily="18" charset="0"/>
                <a:cs typeface="Univers for KPMG"/>
              </a:rPr>
              <a:t>KPMG Argentina</a:t>
            </a:r>
            <a:endParaRPr lang="en-CA" sz="1102" kern="0" dirty="0">
              <a:solidFill>
                <a:schemeClr val="bg1"/>
              </a:solidFill>
              <a:latin typeface="+mn-lt"/>
              <a:cs typeface="Univers for KPMG"/>
            </a:endParaRPr>
          </a:p>
        </p:txBody>
      </p:sp>
      <p:sp>
        <p:nvSpPr>
          <p:cNvPr id="10" name="Rectangle 9">
            <a:hlinkClick r:id="rId2"/>
            <a:extLst>
              <a:ext uri="{FF2B5EF4-FFF2-40B4-BE49-F238E27FC236}">
                <a16:creationId xmlns:a16="http://schemas.microsoft.com/office/drawing/2014/main" id="{991713B4-85C6-8084-F48B-A67B115B2BAF}"/>
              </a:ext>
            </a:extLst>
          </p:cNvPr>
          <p:cNvSpPr>
            <a:spLocks noChangeArrowheads="1"/>
          </p:cNvSpPr>
          <p:nvPr userDrawn="1"/>
        </p:nvSpPr>
        <p:spPr bwMode="gray">
          <a:xfrm>
            <a:off x="3951511" y="6243920"/>
            <a:ext cx="1898054" cy="169598"/>
          </a:xfrm>
          <a:prstGeom prst="rect">
            <a:avLst/>
          </a:prstGeom>
          <a:noFill/>
          <a:ln w="9525">
            <a:noFill/>
            <a:miter lim="800000"/>
            <a:headEnd/>
            <a:tailEnd/>
          </a:ln>
          <a:effectLst/>
        </p:spPr>
        <p:txBody>
          <a:bodyPr wrap="square" lIns="0" tIns="0" rIns="0" bIns="0" anchor="ctr">
            <a:spAutoFit/>
          </a:bodyPr>
          <a:lstStyle/>
          <a:p>
            <a:pPr defTabSz="556659">
              <a:defRPr/>
            </a:pPr>
            <a:r>
              <a:rPr lang="en-CA" sz="1102" kern="0">
                <a:solidFill>
                  <a:schemeClr val="bg1"/>
                </a:solidFill>
                <a:latin typeface="+mn-lt"/>
                <a:ea typeface="Times New Roman" pitchFamily="18" charset="0"/>
                <a:cs typeface="Univers for KPMG"/>
              </a:rPr>
              <a:t>KPMG Argentina</a:t>
            </a:r>
            <a:endParaRPr lang="en-CA" sz="1102" kern="0" dirty="0">
              <a:solidFill>
                <a:schemeClr val="bg1"/>
              </a:solidFill>
              <a:latin typeface="+mn-lt"/>
              <a:cs typeface="Univers for KPMG"/>
            </a:endParaRPr>
          </a:p>
        </p:txBody>
      </p:sp>
      <p:sp>
        <p:nvSpPr>
          <p:cNvPr id="11" name="Rectangle 10">
            <a:hlinkClick r:id="rId2"/>
            <a:extLst>
              <a:ext uri="{FF2B5EF4-FFF2-40B4-BE49-F238E27FC236}">
                <a16:creationId xmlns:a16="http://schemas.microsoft.com/office/drawing/2014/main" id="{EB5A0DBA-D707-D4A7-D3DC-02ACF28B8430}"/>
              </a:ext>
            </a:extLst>
          </p:cNvPr>
          <p:cNvSpPr>
            <a:spLocks noChangeArrowheads="1"/>
          </p:cNvSpPr>
          <p:nvPr userDrawn="1"/>
        </p:nvSpPr>
        <p:spPr bwMode="gray">
          <a:xfrm>
            <a:off x="1818276" y="6243920"/>
            <a:ext cx="1898054" cy="169598"/>
          </a:xfrm>
          <a:prstGeom prst="rect">
            <a:avLst/>
          </a:prstGeom>
          <a:noFill/>
          <a:ln w="9525">
            <a:noFill/>
            <a:miter lim="800000"/>
            <a:headEnd/>
            <a:tailEnd/>
          </a:ln>
          <a:effectLst/>
        </p:spPr>
        <p:txBody>
          <a:bodyPr wrap="square" lIns="0" tIns="0" rIns="0" bIns="0" anchor="ctr">
            <a:spAutoFit/>
          </a:bodyPr>
          <a:lstStyle/>
          <a:p>
            <a:pPr defTabSz="556659">
              <a:defRPr/>
            </a:pPr>
            <a:r>
              <a:rPr lang="en-CA" sz="1102" kern="0">
                <a:solidFill>
                  <a:schemeClr val="bg1"/>
                </a:solidFill>
                <a:latin typeface="+mn-lt"/>
                <a:ea typeface="Times New Roman" pitchFamily="18" charset="0"/>
                <a:cs typeface="Univers for KPMG"/>
              </a:rPr>
              <a:t>@kpmgArgentina</a:t>
            </a:r>
            <a:endParaRPr lang="en-CA" sz="1102" kern="0" dirty="0">
              <a:solidFill>
                <a:schemeClr val="bg1"/>
              </a:solidFill>
              <a:latin typeface="+mn-lt"/>
              <a:cs typeface="Univers for KPMG"/>
            </a:endParaRPr>
          </a:p>
        </p:txBody>
      </p:sp>
      <p:sp>
        <p:nvSpPr>
          <p:cNvPr id="12" name="Content Placeholder 1">
            <a:extLst>
              <a:ext uri="{FF2B5EF4-FFF2-40B4-BE49-F238E27FC236}">
                <a16:creationId xmlns:a16="http://schemas.microsoft.com/office/drawing/2014/main" id="{941F01F2-035B-E209-4C16-3D730C9C1BDB}"/>
              </a:ext>
            </a:extLst>
          </p:cNvPr>
          <p:cNvSpPr txBox="1">
            <a:spLocks/>
          </p:cNvSpPr>
          <p:nvPr userDrawn="1"/>
        </p:nvSpPr>
        <p:spPr bwMode="invGray">
          <a:xfrm>
            <a:off x="998476" y="4140166"/>
            <a:ext cx="9728066" cy="1745337"/>
          </a:xfrm>
          <a:prstGeom prst="rect">
            <a:avLst/>
          </a:prstGeom>
        </p:spPr>
        <p:txBody>
          <a:bodyPr lIns="0" tIns="0" rIns="0" bIns="0"/>
          <a:lstStyle>
            <a:lvl1pPr eaLnBrk="1" hangingPunct="1">
              <a:spcAft>
                <a:spcPts val="600"/>
              </a:spcAft>
              <a:defRPr sz="1500" b="1" i="0">
                <a:solidFill>
                  <a:schemeClr val="tx2"/>
                </a:solidFill>
                <a:latin typeface="Univers for KPMG" panose="020B0603020202020204" pitchFamily="34" charset="0"/>
                <a:cs typeface="Univers for KPMG" panose="020B0603020202020204" pitchFamily="34" charset="0"/>
              </a:defRPr>
            </a:lvl1pPr>
            <a:lvl2pPr marL="0" indent="0" eaLnBrk="1" hangingPunct="1">
              <a:spcAft>
                <a:spcPts val="600"/>
              </a:spcAft>
              <a:buFontTx/>
              <a:buNone/>
              <a:defRPr sz="1500" b="0" i="0">
                <a:solidFill>
                  <a:schemeClr val="tx2"/>
                </a:solidFill>
                <a:latin typeface="Univers for KPMG Light" panose="020B0403020202020204" pitchFamily="34" charset="0"/>
                <a:cs typeface="Univers for KPMG Light" panose="020B0403020202020204" pitchFamily="34" charset="0"/>
              </a:defRPr>
            </a:lvl2pPr>
            <a:lvl3pPr marL="285750" indent="-285750" eaLnBrk="1" hangingPunct="1">
              <a:spcAft>
                <a:spcPts val="600"/>
              </a:spcAft>
              <a:buClrTx/>
              <a:buFont typeface="Univers for KPMG"/>
              <a:buChar char="—"/>
              <a:defRPr sz="1500" b="0" i="0">
                <a:solidFill>
                  <a:schemeClr val="tx2"/>
                </a:solidFill>
                <a:latin typeface="Univers for KPMG Light" panose="020B0403020202020204" pitchFamily="34" charset="0"/>
                <a:cs typeface="Univers for KPMG Light" panose="020B0403020202020204" pitchFamily="34" charset="0"/>
              </a:defRPr>
            </a:lvl3pPr>
            <a:lvl4pPr marL="571500" indent="-228600" eaLnBrk="1" hangingPunct="1">
              <a:spcAft>
                <a:spcPts val="600"/>
              </a:spcAft>
              <a:buFont typeface="Univers for KPMG"/>
              <a:buChar char="-"/>
              <a:defRPr sz="1500" b="0" i="0" baseline="0">
                <a:solidFill>
                  <a:schemeClr val="tx2"/>
                </a:solidFill>
                <a:latin typeface="Univers for KPMG Light" panose="020B0403020202020204" pitchFamily="34" charset="0"/>
                <a:cs typeface="Univers for KPMG Light" panose="020B0403020202020204" pitchFamily="34" charset="0"/>
              </a:defRPr>
            </a:lvl4pPr>
            <a:lvl5pPr eaLnBrk="1" hangingPunct="1">
              <a:spcAft>
                <a:spcPts val="600"/>
              </a:spcAft>
              <a:defRPr sz="1500" b="0" i="0">
                <a:solidFill>
                  <a:schemeClr val="accent5"/>
                </a:solidFill>
                <a:latin typeface="Univers for KPMG Light" panose="020B0403020202020204" pitchFamily="34" charset="0"/>
                <a:cs typeface="Univers for KPMG Light" panose="020B0403020202020204" pitchFamily="34" charset="0"/>
              </a:defRPr>
            </a:lvl5pPr>
          </a:lstStyle>
          <a:p>
            <a:pPr lvl="1" defTabSz="1240608"/>
            <a:r>
              <a:rPr lang="es-ES" altLang="en-US" sz="1086" kern="0" dirty="0">
                <a:solidFill>
                  <a:schemeClr val="bg1"/>
                </a:solidFill>
                <a:latin typeface="+mn-lt"/>
              </a:rPr>
              <a:t>La información aquí contenida es de naturaleza general y no tiene el propósito de abordar las circunstancias de ningún individuo o entidad en particular. Aunque procuramos proveer información correcta y oportuna, no puede haber garantía de que dicha información sea correcta en la fecha que se reciba o que continuará siendo correcta en el futuro. No se deben tomar medidas en base a dicha información sin el debido asesoramiento profesional después de un estudio detallado de la situación en particular.</a:t>
            </a:r>
          </a:p>
          <a:p>
            <a:pPr lvl="1" defTabSz="1240608"/>
            <a:r>
              <a:rPr lang="es-AR" altLang="en-US" sz="1086" kern="0" dirty="0">
                <a:solidFill>
                  <a:schemeClr val="bg1"/>
                </a:solidFill>
                <a:latin typeface="+mn-lt"/>
              </a:rPr>
              <a:t>© 2024 KPMG, una sociedad argentina y firma miembro de la organización global de firmas miembro independientes de KPMG afiliadas a KPMG International </a:t>
            </a:r>
            <a:r>
              <a:rPr lang="es-AR" altLang="en-US" sz="1086" kern="0" dirty="0" err="1">
                <a:solidFill>
                  <a:schemeClr val="bg1"/>
                </a:solidFill>
                <a:latin typeface="+mn-lt"/>
              </a:rPr>
              <a:t>Limited</a:t>
            </a:r>
            <a:r>
              <a:rPr lang="es-AR" altLang="en-US" sz="1086" kern="0" dirty="0">
                <a:solidFill>
                  <a:schemeClr val="bg1"/>
                </a:solidFill>
                <a:latin typeface="+mn-lt"/>
              </a:rPr>
              <a:t>, una entidad privada inglesa limitada por garantía que no presta servicios a clientes. Derechos reservados.</a:t>
            </a:r>
          </a:p>
        </p:txBody>
      </p:sp>
      <p:pic>
        <p:nvPicPr>
          <p:cNvPr id="13" name="Picture 12">
            <a:extLst>
              <a:ext uri="{FF2B5EF4-FFF2-40B4-BE49-F238E27FC236}">
                <a16:creationId xmlns:a16="http://schemas.microsoft.com/office/drawing/2014/main" id="{9DF6F9BE-84E1-7BB5-42F9-36BDC6FEB994}"/>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8032665" y="5666997"/>
            <a:ext cx="535072" cy="535072"/>
          </a:xfrm>
          <a:prstGeom prst="rect">
            <a:avLst/>
          </a:prstGeom>
        </p:spPr>
      </p:pic>
      <p:pic>
        <p:nvPicPr>
          <p:cNvPr id="14" name="Picture 13">
            <a:extLst>
              <a:ext uri="{FF2B5EF4-FFF2-40B4-BE49-F238E27FC236}">
                <a16:creationId xmlns:a16="http://schemas.microsoft.com/office/drawing/2014/main" id="{03F387A9-3349-1A03-EE69-6D068D3AA79F}"/>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5993196" y="5648843"/>
            <a:ext cx="535072" cy="535072"/>
          </a:xfrm>
          <a:prstGeom prst="rect">
            <a:avLst/>
          </a:prstGeom>
        </p:spPr>
      </p:pic>
      <p:pic>
        <p:nvPicPr>
          <p:cNvPr id="15" name="Picture 14">
            <a:extLst>
              <a:ext uri="{FF2B5EF4-FFF2-40B4-BE49-F238E27FC236}">
                <a16:creationId xmlns:a16="http://schemas.microsoft.com/office/drawing/2014/main" id="{7FCDA064-88DC-1E19-4807-B293D1652D47}"/>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0126409" y="5670988"/>
            <a:ext cx="537747" cy="537747"/>
          </a:xfrm>
          <a:prstGeom prst="rect">
            <a:avLst/>
          </a:prstGeom>
        </p:spPr>
      </p:pic>
      <p:pic>
        <p:nvPicPr>
          <p:cNvPr id="17" name="Picture 16">
            <a:extLst>
              <a:ext uri="{FF2B5EF4-FFF2-40B4-BE49-F238E27FC236}">
                <a16:creationId xmlns:a16="http://schemas.microsoft.com/office/drawing/2014/main" id="{772DB8A0-463C-10A3-AD47-2C262FC90235}"/>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954103" y="5673663"/>
            <a:ext cx="535072" cy="535072"/>
          </a:xfrm>
          <a:prstGeom prst="rect">
            <a:avLst/>
          </a:prstGeom>
        </p:spPr>
      </p:pic>
      <p:pic>
        <p:nvPicPr>
          <p:cNvPr id="18" name="Picture 17">
            <a:extLst>
              <a:ext uri="{FF2B5EF4-FFF2-40B4-BE49-F238E27FC236}">
                <a16:creationId xmlns:a16="http://schemas.microsoft.com/office/drawing/2014/main" id="{92B4FCA9-6C63-7D26-3518-74ABC3CFEA28}"/>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828999" y="5673663"/>
            <a:ext cx="535072" cy="535072"/>
          </a:xfrm>
          <a:prstGeom prst="rect">
            <a:avLst/>
          </a:prstGeom>
        </p:spPr>
      </p:pic>
    </p:spTree>
    <p:extLst>
      <p:ext uri="{BB962C8B-B14F-4D97-AF65-F5344CB8AC3E}">
        <p14:creationId xmlns:p14="http://schemas.microsoft.com/office/powerpoint/2010/main" val="24593237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lor palet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FF5724-C137-47F3-B441-6C1B9714F578}"/>
              </a:ext>
            </a:extLst>
          </p:cNvPr>
          <p:cNvSpPr>
            <a:spLocks noGrp="1"/>
          </p:cNvSpPr>
          <p:nvPr>
            <p:ph type="title"/>
          </p:nvPr>
        </p:nvSpPr>
        <p:spPr>
          <a:solidFill>
            <a:schemeClr val="bg1"/>
          </a:solidFill>
        </p:spPr>
        <p:txBody>
          <a:bodyPr/>
          <a:lstStyle/>
          <a:p>
            <a:r>
              <a:rPr lang="en-US" dirty="0"/>
              <a:t>Click to edit Master title style</a:t>
            </a:r>
            <a:endParaRPr lang="en-GB" dirty="0"/>
          </a:p>
        </p:txBody>
      </p:sp>
      <p:sp>
        <p:nvSpPr>
          <p:cNvPr id="4" name="Rectangle 3">
            <a:extLst>
              <a:ext uri="{FF2B5EF4-FFF2-40B4-BE49-F238E27FC236}">
                <a16:creationId xmlns:a16="http://schemas.microsoft.com/office/drawing/2014/main" id="{1ACC0FFF-EDF5-49D0-8C1F-A5D5BA3335B9}"/>
              </a:ext>
            </a:extLst>
          </p:cNvPr>
          <p:cNvSpPr/>
          <p:nvPr userDrawn="1"/>
        </p:nvSpPr>
        <p:spPr>
          <a:xfrm>
            <a:off x="998351" y="2246533"/>
            <a:ext cx="839614" cy="411225"/>
          </a:xfrm>
          <a:prstGeom prst="rect">
            <a:avLst/>
          </a:prstGeom>
          <a:solidFill>
            <a:srgbClr val="1E49E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chemeClr val="bg1"/>
                </a:solidFill>
              </a:rPr>
              <a:t>30</a:t>
            </a:r>
          </a:p>
          <a:p>
            <a:pPr algn="ctr"/>
            <a:r>
              <a:rPr lang="en-GB" sz="800" dirty="0">
                <a:solidFill>
                  <a:schemeClr val="bg1"/>
                </a:solidFill>
              </a:rPr>
              <a:t>73</a:t>
            </a:r>
          </a:p>
          <a:p>
            <a:pPr algn="ctr"/>
            <a:r>
              <a:rPr lang="en-GB" sz="800" dirty="0">
                <a:solidFill>
                  <a:schemeClr val="bg1"/>
                </a:solidFill>
              </a:rPr>
              <a:t>226</a:t>
            </a:r>
          </a:p>
        </p:txBody>
      </p:sp>
      <p:sp>
        <p:nvSpPr>
          <p:cNvPr id="5" name="Rectangle 4">
            <a:extLst>
              <a:ext uri="{FF2B5EF4-FFF2-40B4-BE49-F238E27FC236}">
                <a16:creationId xmlns:a16="http://schemas.microsoft.com/office/drawing/2014/main" id="{081F4118-D01B-40DD-940F-068338DB15A5}"/>
              </a:ext>
            </a:extLst>
          </p:cNvPr>
          <p:cNvSpPr/>
          <p:nvPr userDrawn="1"/>
        </p:nvSpPr>
        <p:spPr>
          <a:xfrm>
            <a:off x="998351" y="1731971"/>
            <a:ext cx="839614" cy="411225"/>
          </a:xfrm>
          <a:prstGeom prst="rect">
            <a:avLst/>
          </a:prstGeom>
          <a:solidFill>
            <a:srgbClr val="00338D"/>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chemeClr val="bg1"/>
                </a:solidFill>
              </a:rPr>
              <a:t>0</a:t>
            </a:r>
          </a:p>
          <a:p>
            <a:pPr algn="ctr"/>
            <a:r>
              <a:rPr lang="en-GB" sz="800" dirty="0">
                <a:solidFill>
                  <a:schemeClr val="bg1"/>
                </a:solidFill>
              </a:rPr>
              <a:t>51</a:t>
            </a:r>
          </a:p>
          <a:p>
            <a:pPr algn="ctr"/>
            <a:r>
              <a:rPr lang="en-GB" sz="800" dirty="0">
                <a:solidFill>
                  <a:schemeClr val="bg1"/>
                </a:solidFill>
              </a:rPr>
              <a:t>141</a:t>
            </a:r>
          </a:p>
        </p:txBody>
      </p:sp>
      <p:sp>
        <p:nvSpPr>
          <p:cNvPr id="6" name="Rectangle 5">
            <a:extLst>
              <a:ext uri="{FF2B5EF4-FFF2-40B4-BE49-F238E27FC236}">
                <a16:creationId xmlns:a16="http://schemas.microsoft.com/office/drawing/2014/main" id="{4A97C791-7BB0-4AC9-BDE9-68939F34221B}"/>
              </a:ext>
            </a:extLst>
          </p:cNvPr>
          <p:cNvSpPr/>
          <p:nvPr userDrawn="1"/>
        </p:nvSpPr>
        <p:spPr>
          <a:xfrm>
            <a:off x="998351" y="2761094"/>
            <a:ext cx="839614" cy="411225"/>
          </a:xfrm>
          <a:prstGeom prst="rect">
            <a:avLst/>
          </a:prstGeom>
          <a:solidFill>
            <a:srgbClr val="0C233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chemeClr val="bg1"/>
                </a:solidFill>
              </a:rPr>
              <a:t>12</a:t>
            </a:r>
          </a:p>
          <a:p>
            <a:pPr algn="ctr"/>
            <a:r>
              <a:rPr lang="en-GB" sz="800" dirty="0">
                <a:solidFill>
                  <a:schemeClr val="bg1"/>
                </a:solidFill>
              </a:rPr>
              <a:t>35</a:t>
            </a:r>
          </a:p>
          <a:p>
            <a:pPr algn="ctr"/>
            <a:r>
              <a:rPr lang="en-GB" sz="800" dirty="0">
                <a:solidFill>
                  <a:schemeClr val="bg1"/>
                </a:solidFill>
              </a:rPr>
              <a:t>60</a:t>
            </a:r>
          </a:p>
        </p:txBody>
      </p:sp>
      <p:sp>
        <p:nvSpPr>
          <p:cNvPr id="7" name="Rectangle 6">
            <a:extLst>
              <a:ext uri="{FF2B5EF4-FFF2-40B4-BE49-F238E27FC236}">
                <a16:creationId xmlns:a16="http://schemas.microsoft.com/office/drawing/2014/main" id="{C8693543-F502-48B0-9E65-053408E60BF0}"/>
              </a:ext>
            </a:extLst>
          </p:cNvPr>
          <p:cNvSpPr/>
          <p:nvPr userDrawn="1"/>
        </p:nvSpPr>
        <p:spPr>
          <a:xfrm>
            <a:off x="998351" y="3275656"/>
            <a:ext cx="839614" cy="411225"/>
          </a:xfrm>
          <a:prstGeom prst="rect">
            <a:avLst/>
          </a:prstGeom>
          <a:solidFill>
            <a:srgbClr val="ACEAF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ysClr val="windowText" lastClr="000000"/>
                </a:solidFill>
              </a:rPr>
              <a:t>172</a:t>
            </a:r>
          </a:p>
          <a:p>
            <a:pPr algn="ctr"/>
            <a:r>
              <a:rPr lang="en-GB" sz="800" dirty="0">
                <a:solidFill>
                  <a:sysClr val="windowText" lastClr="000000"/>
                </a:solidFill>
              </a:rPr>
              <a:t>234</a:t>
            </a:r>
          </a:p>
          <a:p>
            <a:pPr algn="ctr"/>
            <a:r>
              <a:rPr lang="en-GB" sz="800" dirty="0">
                <a:solidFill>
                  <a:sysClr val="windowText" lastClr="000000"/>
                </a:solidFill>
              </a:rPr>
              <a:t>255</a:t>
            </a:r>
          </a:p>
        </p:txBody>
      </p:sp>
      <p:sp>
        <p:nvSpPr>
          <p:cNvPr id="8" name="Rectangle 7">
            <a:extLst>
              <a:ext uri="{FF2B5EF4-FFF2-40B4-BE49-F238E27FC236}">
                <a16:creationId xmlns:a16="http://schemas.microsoft.com/office/drawing/2014/main" id="{A2309040-9C95-48FE-AA99-4757E8328519}"/>
              </a:ext>
            </a:extLst>
          </p:cNvPr>
          <p:cNvSpPr/>
          <p:nvPr userDrawn="1"/>
        </p:nvSpPr>
        <p:spPr>
          <a:xfrm>
            <a:off x="2992848" y="1732478"/>
            <a:ext cx="839614" cy="411225"/>
          </a:xfrm>
          <a:prstGeom prst="rect">
            <a:avLst/>
          </a:prstGeom>
          <a:solidFill>
            <a:srgbClr val="76D2F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ysClr val="windowText" lastClr="000000"/>
                </a:solidFill>
              </a:rPr>
              <a:t>118</a:t>
            </a:r>
          </a:p>
          <a:p>
            <a:pPr algn="ctr"/>
            <a:r>
              <a:rPr lang="en-GB" sz="800" dirty="0">
                <a:solidFill>
                  <a:sysClr val="windowText" lastClr="000000"/>
                </a:solidFill>
              </a:rPr>
              <a:t>210</a:t>
            </a:r>
          </a:p>
          <a:p>
            <a:pPr algn="ctr"/>
            <a:r>
              <a:rPr lang="en-GB" sz="800" dirty="0">
                <a:solidFill>
                  <a:sysClr val="windowText" lastClr="000000"/>
                </a:solidFill>
              </a:rPr>
              <a:t>255</a:t>
            </a:r>
          </a:p>
        </p:txBody>
      </p:sp>
      <p:sp>
        <p:nvSpPr>
          <p:cNvPr id="11" name="TextBox 10">
            <a:extLst>
              <a:ext uri="{FF2B5EF4-FFF2-40B4-BE49-F238E27FC236}">
                <a16:creationId xmlns:a16="http://schemas.microsoft.com/office/drawing/2014/main" id="{A4897B22-3CA8-4621-8A3B-B9D2E3D07988}"/>
              </a:ext>
            </a:extLst>
          </p:cNvPr>
          <p:cNvSpPr txBox="1"/>
          <p:nvPr userDrawn="1"/>
        </p:nvSpPr>
        <p:spPr>
          <a:xfrm>
            <a:off x="983882" y="1330325"/>
            <a:ext cx="1364046" cy="153888"/>
          </a:xfrm>
          <a:prstGeom prst="rect">
            <a:avLst/>
          </a:prstGeom>
          <a:noFill/>
        </p:spPr>
        <p:txBody>
          <a:bodyPr wrap="square" lIns="0" tIns="0" rIns="0" bIns="0" rtlCol="0">
            <a:spAutoFit/>
          </a:bodyPr>
          <a:lstStyle/>
          <a:p>
            <a:pPr algn="l">
              <a:spcAft>
                <a:spcPts val="600"/>
              </a:spcAft>
            </a:pPr>
            <a:r>
              <a:rPr lang="en-US" sz="1000" b="1" dirty="0">
                <a:solidFill>
                  <a:sysClr val="windowText" lastClr="000000"/>
                </a:solidFill>
              </a:rPr>
              <a:t>Primary Colors</a:t>
            </a:r>
          </a:p>
        </p:txBody>
      </p:sp>
      <p:sp>
        <p:nvSpPr>
          <p:cNvPr id="20" name="Rectangle 19">
            <a:extLst>
              <a:ext uri="{FF2B5EF4-FFF2-40B4-BE49-F238E27FC236}">
                <a16:creationId xmlns:a16="http://schemas.microsoft.com/office/drawing/2014/main" id="{6453D312-00EF-44B5-9D91-290BE0E19654}"/>
              </a:ext>
            </a:extLst>
          </p:cNvPr>
          <p:cNvSpPr/>
          <p:nvPr userDrawn="1"/>
        </p:nvSpPr>
        <p:spPr>
          <a:xfrm>
            <a:off x="998351" y="3786711"/>
            <a:ext cx="839614" cy="411225"/>
          </a:xfrm>
          <a:prstGeom prst="rect">
            <a:avLst/>
          </a:prstGeom>
          <a:solidFill>
            <a:srgbClr val="00B8F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chemeClr val="bg1"/>
                </a:solidFill>
              </a:rPr>
              <a:t>0</a:t>
            </a:r>
          </a:p>
          <a:p>
            <a:pPr algn="ctr"/>
            <a:r>
              <a:rPr lang="en-GB" sz="800" dirty="0">
                <a:solidFill>
                  <a:schemeClr val="bg1"/>
                </a:solidFill>
              </a:rPr>
              <a:t>184</a:t>
            </a:r>
          </a:p>
          <a:p>
            <a:pPr algn="ctr"/>
            <a:r>
              <a:rPr lang="en-GB" sz="800" dirty="0">
                <a:solidFill>
                  <a:schemeClr val="bg1"/>
                </a:solidFill>
              </a:rPr>
              <a:t>245</a:t>
            </a:r>
          </a:p>
        </p:txBody>
      </p:sp>
      <p:sp>
        <p:nvSpPr>
          <p:cNvPr id="21" name="Rectangle 20">
            <a:extLst>
              <a:ext uri="{FF2B5EF4-FFF2-40B4-BE49-F238E27FC236}">
                <a16:creationId xmlns:a16="http://schemas.microsoft.com/office/drawing/2014/main" id="{58D98991-520C-4FD6-8B23-8732995E56B1}"/>
              </a:ext>
            </a:extLst>
          </p:cNvPr>
          <p:cNvSpPr/>
          <p:nvPr userDrawn="1"/>
        </p:nvSpPr>
        <p:spPr>
          <a:xfrm>
            <a:off x="998351" y="4301271"/>
            <a:ext cx="839614" cy="411225"/>
          </a:xfrm>
          <a:prstGeom prst="rect">
            <a:avLst/>
          </a:prstGeom>
          <a:solidFill>
            <a:srgbClr val="7213EA"/>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chemeClr val="bg1"/>
                </a:solidFill>
              </a:rPr>
              <a:t>114</a:t>
            </a:r>
          </a:p>
          <a:p>
            <a:pPr algn="ctr"/>
            <a:r>
              <a:rPr lang="en-GB" sz="800" dirty="0">
                <a:solidFill>
                  <a:schemeClr val="bg1"/>
                </a:solidFill>
              </a:rPr>
              <a:t>19</a:t>
            </a:r>
          </a:p>
          <a:p>
            <a:pPr algn="ctr"/>
            <a:r>
              <a:rPr lang="en-GB" sz="800" dirty="0">
                <a:solidFill>
                  <a:schemeClr val="bg1"/>
                </a:solidFill>
              </a:rPr>
              <a:t>234</a:t>
            </a:r>
          </a:p>
        </p:txBody>
      </p:sp>
      <p:sp>
        <p:nvSpPr>
          <p:cNvPr id="22" name="Rectangle 21">
            <a:extLst>
              <a:ext uri="{FF2B5EF4-FFF2-40B4-BE49-F238E27FC236}">
                <a16:creationId xmlns:a16="http://schemas.microsoft.com/office/drawing/2014/main" id="{2FA38B4C-5B80-413E-B283-1F1ADBFD09CD}"/>
              </a:ext>
            </a:extLst>
          </p:cNvPr>
          <p:cNvSpPr/>
          <p:nvPr userDrawn="1"/>
        </p:nvSpPr>
        <p:spPr>
          <a:xfrm>
            <a:off x="998351" y="4809439"/>
            <a:ext cx="839614" cy="411225"/>
          </a:xfrm>
          <a:prstGeom prst="rect">
            <a:avLst/>
          </a:prstGeom>
          <a:solidFill>
            <a:srgbClr val="FD349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chemeClr val="bg1"/>
                </a:solidFill>
              </a:rPr>
              <a:t>253</a:t>
            </a:r>
          </a:p>
          <a:p>
            <a:pPr algn="ctr"/>
            <a:r>
              <a:rPr lang="en-GB" sz="800" dirty="0">
                <a:solidFill>
                  <a:schemeClr val="bg1"/>
                </a:solidFill>
              </a:rPr>
              <a:t>52</a:t>
            </a:r>
          </a:p>
          <a:p>
            <a:pPr algn="ctr"/>
            <a:r>
              <a:rPr lang="en-GB" sz="800" dirty="0">
                <a:solidFill>
                  <a:schemeClr val="bg1"/>
                </a:solidFill>
              </a:rPr>
              <a:t>156</a:t>
            </a:r>
          </a:p>
        </p:txBody>
      </p:sp>
      <p:sp>
        <p:nvSpPr>
          <p:cNvPr id="25" name="TextBox 24">
            <a:extLst>
              <a:ext uri="{FF2B5EF4-FFF2-40B4-BE49-F238E27FC236}">
                <a16:creationId xmlns:a16="http://schemas.microsoft.com/office/drawing/2014/main" id="{6A07E492-5EF0-4085-AA14-90D280B1DF69}"/>
              </a:ext>
            </a:extLst>
          </p:cNvPr>
          <p:cNvSpPr txBox="1"/>
          <p:nvPr userDrawn="1"/>
        </p:nvSpPr>
        <p:spPr>
          <a:xfrm>
            <a:off x="1921682" y="2852903"/>
            <a:ext cx="1253995" cy="237066"/>
          </a:xfrm>
          <a:prstGeom prst="rect">
            <a:avLst/>
          </a:prstGeom>
          <a:noFill/>
        </p:spPr>
        <p:txBody>
          <a:bodyPr wrap="square" lIns="54610" tIns="54610" rIns="54610" bIns="54610" rtlCol="0" anchor="ctr">
            <a:noAutofit/>
          </a:bodyPr>
          <a:lstStyle/>
          <a:p>
            <a:pPr algn="l">
              <a:spcAft>
                <a:spcPts val="600"/>
              </a:spcAft>
            </a:pPr>
            <a:r>
              <a:rPr lang="en-GB" sz="1000" dirty="0"/>
              <a:t>Spectrum Blue</a:t>
            </a:r>
          </a:p>
        </p:txBody>
      </p:sp>
      <p:sp>
        <p:nvSpPr>
          <p:cNvPr id="30" name="TextBox 29">
            <a:extLst>
              <a:ext uri="{FF2B5EF4-FFF2-40B4-BE49-F238E27FC236}">
                <a16:creationId xmlns:a16="http://schemas.microsoft.com/office/drawing/2014/main" id="{B28A2D81-3A9C-47D3-8174-874F601607DC}"/>
              </a:ext>
            </a:extLst>
          </p:cNvPr>
          <p:cNvSpPr txBox="1"/>
          <p:nvPr userDrawn="1"/>
        </p:nvSpPr>
        <p:spPr>
          <a:xfrm>
            <a:off x="1921682" y="1830789"/>
            <a:ext cx="1253995" cy="237066"/>
          </a:xfrm>
          <a:prstGeom prst="rect">
            <a:avLst/>
          </a:prstGeom>
          <a:noFill/>
        </p:spPr>
        <p:txBody>
          <a:bodyPr wrap="square" lIns="54610" tIns="54610" rIns="54610" bIns="54610" rtlCol="0" anchor="ctr">
            <a:noAutofit/>
          </a:bodyPr>
          <a:lstStyle/>
          <a:p>
            <a:pPr algn="l">
              <a:spcAft>
                <a:spcPts val="600"/>
              </a:spcAft>
            </a:pPr>
            <a:r>
              <a:rPr lang="en-GB" sz="1000" dirty="0"/>
              <a:t>KPMG blue</a:t>
            </a:r>
          </a:p>
        </p:txBody>
      </p:sp>
      <p:sp>
        <p:nvSpPr>
          <p:cNvPr id="33" name="TextBox 32">
            <a:extLst>
              <a:ext uri="{FF2B5EF4-FFF2-40B4-BE49-F238E27FC236}">
                <a16:creationId xmlns:a16="http://schemas.microsoft.com/office/drawing/2014/main" id="{2C791116-D184-4C43-9C1C-30181CDF0E84}"/>
              </a:ext>
            </a:extLst>
          </p:cNvPr>
          <p:cNvSpPr txBox="1"/>
          <p:nvPr userDrawn="1"/>
        </p:nvSpPr>
        <p:spPr>
          <a:xfrm>
            <a:off x="1921682" y="3363960"/>
            <a:ext cx="1253995" cy="237066"/>
          </a:xfrm>
          <a:prstGeom prst="rect">
            <a:avLst/>
          </a:prstGeom>
          <a:noFill/>
        </p:spPr>
        <p:txBody>
          <a:bodyPr wrap="square" lIns="54610" tIns="54610" rIns="54610" bIns="54610" rtlCol="0" anchor="ctr">
            <a:noAutofit/>
          </a:bodyPr>
          <a:lstStyle/>
          <a:p>
            <a:pPr algn="l">
              <a:spcAft>
                <a:spcPts val="600"/>
              </a:spcAft>
            </a:pPr>
            <a:r>
              <a:rPr lang="en-GB" sz="1000" dirty="0"/>
              <a:t>Light Blue</a:t>
            </a:r>
          </a:p>
        </p:txBody>
      </p:sp>
      <p:sp>
        <p:nvSpPr>
          <p:cNvPr id="36" name="TextBox 35">
            <a:extLst>
              <a:ext uri="{FF2B5EF4-FFF2-40B4-BE49-F238E27FC236}">
                <a16:creationId xmlns:a16="http://schemas.microsoft.com/office/drawing/2014/main" id="{0A430D78-5EDB-481E-BB6D-67D8689BCE11}"/>
              </a:ext>
            </a:extLst>
          </p:cNvPr>
          <p:cNvSpPr txBox="1"/>
          <p:nvPr userDrawn="1"/>
        </p:nvSpPr>
        <p:spPr>
          <a:xfrm>
            <a:off x="3916179" y="1817279"/>
            <a:ext cx="1253995" cy="237066"/>
          </a:xfrm>
          <a:prstGeom prst="rect">
            <a:avLst/>
          </a:prstGeom>
          <a:noFill/>
        </p:spPr>
        <p:txBody>
          <a:bodyPr wrap="square" lIns="54610" tIns="54610" rIns="54610" bIns="54610" rtlCol="0" anchor="ctr">
            <a:noAutofit/>
          </a:bodyPr>
          <a:lstStyle/>
          <a:p>
            <a:pPr algn="l">
              <a:spcAft>
                <a:spcPts val="600"/>
              </a:spcAft>
            </a:pPr>
            <a:r>
              <a:rPr lang="en-GB" sz="1000" dirty="0"/>
              <a:t>Blue</a:t>
            </a:r>
          </a:p>
        </p:txBody>
      </p:sp>
      <p:sp>
        <p:nvSpPr>
          <p:cNvPr id="39" name="TextBox 38">
            <a:extLst>
              <a:ext uri="{FF2B5EF4-FFF2-40B4-BE49-F238E27FC236}">
                <a16:creationId xmlns:a16="http://schemas.microsoft.com/office/drawing/2014/main" id="{E42EE987-0425-4CD8-B75D-E3E8F8C2096D}"/>
              </a:ext>
            </a:extLst>
          </p:cNvPr>
          <p:cNvSpPr txBox="1"/>
          <p:nvPr userDrawn="1"/>
        </p:nvSpPr>
        <p:spPr>
          <a:xfrm>
            <a:off x="1921682" y="2341846"/>
            <a:ext cx="1253995" cy="237066"/>
          </a:xfrm>
          <a:prstGeom prst="rect">
            <a:avLst/>
          </a:prstGeom>
          <a:noFill/>
        </p:spPr>
        <p:txBody>
          <a:bodyPr wrap="square" lIns="54610" tIns="54610" rIns="54610" bIns="54610" rtlCol="0" anchor="ctr">
            <a:noAutofit/>
          </a:bodyPr>
          <a:lstStyle/>
          <a:p>
            <a:pPr algn="l">
              <a:spcAft>
                <a:spcPts val="600"/>
              </a:spcAft>
            </a:pPr>
            <a:r>
              <a:rPr lang="en-GB" sz="1000" dirty="0"/>
              <a:t>Cobalt Blue</a:t>
            </a:r>
          </a:p>
        </p:txBody>
      </p:sp>
      <p:sp>
        <p:nvSpPr>
          <p:cNvPr id="45" name="TextBox 44">
            <a:extLst>
              <a:ext uri="{FF2B5EF4-FFF2-40B4-BE49-F238E27FC236}">
                <a16:creationId xmlns:a16="http://schemas.microsoft.com/office/drawing/2014/main" id="{1B01B4DF-404A-4544-B313-2720FCBDD0B4}"/>
              </a:ext>
            </a:extLst>
          </p:cNvPr>
          <p:cNvSpPr txBox="1"/>
          <p:nvPr userDrawn="1"/>
        </p:nvSpPr>
        <p:spPr>
          <a:xfrm>
            <a:off x="1921682" y="3874401"/>
            <a:ext cx="1253995" cy="237066"/>
          </a:xfrm>
          <a:prstGeom prst="rect">
            <a:avLst/>
          </a:prstGeom>
          <a:noFill/>
        </p:spPr>
        <p:txBody>
          <a:bodyPr wrap="square" lIns="54610" tIns="54610" rIns="54610" bIns="54610" rtlCol="0" anchor="ctr">
            <a:noAutofit/>
          </a:bodyPr>
          <a:lstStyle/>
          <a:p>
            <a:pPr algn="l">
              <a:spcAft>
                <a:spcPts val="600"/>
              </a:spcAft>
            </a:pPr>
            <a:r>
              <a:rPr lang="en-GB" sz="1000" dirty="0"/>
              <a:t>Pacific Blue</a:t>
            </a:r>
          </a:p>
        </p:txBody>
      </p:sp>
      <p:sp>
        <p:nvSpPr>
          <p:cNvPr id="48" name="TextBox 47">
            <a:extLst>
              <a:ext uri="{FF2B5EF4-FFF2-40B4-BE49-F238E27FC236}">
                <a16:creationId xmlns:a16="http://schemas.microsoft.com/office/drawing/2014/main" id="{96DFA940-4699-43CF-A21A-AE4227704697}"/>
              </a:ext>
            </a:extLst>
          </p:cNvPr>
          <p:cNvSpPr txBox="1"/>
          <p:nvPr userDrawn="1"/>
        </p:nvSpPr>
        <p:spPr>
          <a:xfrm>
            <a:off x="1921682" y="4385458"/>
            <a:ext cx="1253995" cy="237066"/>
          </a:xfrm>
          <a:prstGeom prst="rect">
            <a:avLst/>
          </a:prstGeom>
          <a:noFill/>
        </p:spPr>
        <p:txBody>
          <a:bodyPr wrap="square" lIns="54610" tIns="54610" rIns="54610" bIns="54610" rtlCol="0" anchor="ctr">
            <a:noAutofit/>
          </a:bodyPr>
          <a:lstStyle/>
          <a:p>
            <a:pPr algn="l">
              <a:spcAft>
                <a:spcPts val="600"/>
              </a:spcAft>
            </a:pPr>
            <a:r>
              <a:rPr lang="en-GB" sz="1000" dirty="0"/>
              <a:t>Purple</a:t>
            </a:r>
          </a:p>
        </p:txBody>
      </p:sp>
      <p:sp>
        <p:nvSpPr>
          <p:cNvPr id="51" name="TextBox 50">
            <a:extLst>
              <a:ext uri="{FF2B5EF4-FFF2-40B4-BE49-F238E27FC236}">
                <a16:creationId xmlns:a16="http://schemas.microsoft.com/office/drawing/2014/main" id="{49A40265-6498-4E16-877D-6BC9A8CE7DCA}"/>
              </a:ext>
            </a:extLst>
          </p:cNvPr>
          <p:cNvSpPr txBox="1"/>
          <p:nvPr userDrawn="1"/>
        </p:nvSpPr>
        <p:spPr>
          <a:xfrm>
            <a:off x="1921682" y="4896518"/>
            <a:ext cx="1253995" cy="237066"/>
          </a:xfrm>
          <a:prstGeom prst="rect">
            <a:avLst/>
          </a:prstGeom>
          <a:noFill/>
        </p:spPr>
        <p:txBody>
          <a:bodyPr wrap="square" lIns="54610" tIns="54610" rIns="54610" bIns="54610" rtlCol="0" anchor="ctr">
            <a:noAutofit/>
          </a:bodyPr>
          <a:lstStyle/>
          <a:p>
            <a:pPr algn="l">
              <a:spcAft>
                <a:spcPts val="600"/>
              </a:spcAft>
            </a:pPr>
            <a:r>
              <a:rPr lang="en-GB" sz="1000" dirty="0"/>
              <a:t>Pink</a:t>
            </a:r>
          </a:p>
        </p:txBody>
      </p:sp>
      <p:sp>
        <p:nvSpPr>
          <p:cNvPr id="9" name="Rectangle 8">
            <a:extLst>
              <a:ext uri="{FF2B5EF4-FFF2-40B4-BE49-F238E27FC236}">
                <a16:creationId xmlns:a16="http://schemas.microsoft.com/office/drawing/2014/main" id="{A4B6D9AD-8E94-4A62-B92C-C973F5486E37}"/>
              </a:ext>
            </a:extLst>
          </p:cNvPr>
          <p:cNvSpPr/>
          <p:nvPr userDrawn="1"/>
        </p:nvSpPr>
        <p:spPr>
          <a:xfrm>
            <a:off x="2999643" y="2243028"/>
            <a:ext cx="839614" cy="411225"/>
          </a:xfrm>
          <a:prstGeom prst="rect">
            <a:avLst/>
          </a:prstGeom>
          <a:solidFill>
            <a:srgbClr val="510DB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chemeClr val="bg1"/>
                </a:solidFill>
              </a:rPr>
              <a:t>81</a:t>
            </a:r>
          </a:p>
          <a:p>
            <a:pPr algn="ctr"/>
            <a:r>
              <a:rPr lang="en-GB" sz="800" dirty="0">
                <a:solidFill>
                  <a:schemeClr val="bg1"/>
                </a:solidFill>
              </a:rPr>
              <a:t>13</a:t>
            </a:r>
          </a:p>
          <a:p>
            <a:pPr algn="ctr"/>
            <a:r>
              <a:rPr lang="en-GB" sz="800" dirty="0">
                <a:solidFill>
                  <a:schemeClr val="bg1"/>
                </a:solidFill>
              </a:rPr>
              <a:t>188</a:t>
            </a:r>
          </a:p>
        </p:txBody>
      </p:sp>
      <p:sp>
        <p:nvSpPr>
          <p:cNvPr id="10" name="Rectangle 9">
            <a:extLst>
              <a:ext uri="{FF2B5EF4-FFF2-40B4-BE49-F238E27FC236}">
                <a16:creationId xmlns:a16="http://schemas.microsoft.com/office/drawing/2014/main" id="{5D377AFC-4BDC-44AC-80A6-06A9503B868A}"/>
              </a:ext>
            </a:extLst>
          </p:cNvPr>
          <p:cNvSpPr/>
          <p:nvPr userDrawn="1"/>
        </p:nvSpPr>
        <p:spPr>
          <a:xfrm>
            <a:off x="2999643" y="2757590"/>
            <a:ext cx="839614" cy="411225"/>
          </a:xfrm>
          <a:prstGeom prst="rect">
            <a:avLst/>
          </a:prstGeom>
          <a:solidFill>
            <a:srgbClr val="B497F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chemeClr val="bg1"/>
                </a:solidFill>
              </a:rPr>
              <a:t>180</a:t>
            </a:r>
          </a:p>
          <a:p>
            <a:pPr algn="ctr"/>
            <a:r>
              <a:rPr lang="en-GB" sz="800" dirty="0">
                <a:solidFill>
                  <a:schemeClr val="bg1"/>
                </a:solidFill>
              </a:rPr>
              <a:t>151</a:t>
            </a:r>
          </a:p>
          <a:p>
            <a:pPr algn="ctr"/>
            <a:r>
              <a:rPr lang="en-GB" sz="800" dirty="0">
                <a:solidFill>
                  <a:schemeClr val="bg1"/>
                </a:solidFill>
              </a:rPr>
              <a:t>255</a:t>
            </a:r>
          </a:p>
        </p:txBody>
      </p:sp>
      <p:sp>
        <p:nvSpPr>
          <p:cNvPr id="12" name="TextBox 11">
            <a:extLst>
              <a:ext uri="{FF2B5EF4-FFF2-40B4-BE49-F238E27FC236}">
                <a16:creationId xmlns:a16="http://schemas.microsoft.com/office/drawing/2014/main" id="{8B231EB6-12A0-47AA-88B0-D248845383EA}"/>
              </a:ext>
            </a:extLst>
          </p:cNvPr>
          <p:cNvSpPr txBox="1"/>
          <p:nvPr userDrawn="1"/>
        </p:nvSpPr>
        <p:spPr>
          <a:xfrm>
            <a:off x="2992848" y="1330325"/>
            <a:ext cx="1946348" cy="307777"/>
          </a:xfrm>
          <a:prstGeom prst="rect">
            <a:avLst/>
          </a:prstGeom>
          <a:noFill/>
        </p:spPr>
        <p:txBody>
          <a:bodyPr wrap="square" lIns="0" tIns="0" rIns="0" bIns="0" rtlCol="0">
            <a:spAutoFit/>
          </a:bodyPr>
          <a:lstStyle/>
          <a:p>
            <a:pPr algn="l">
              <a:spcAft>
                <a:spcPts val="600"/>
              </a:spcAft>
            </a:pPr>
            <a:r>
              <a:rPr lang="en-US" sz="1000" b="1" dirty="0">
                <a:solidFill>
                  <a:sysClr val="windowText" lastClr="000000"/>
                </a:solidFill>
              </a:rPr>
              <a:t>Accent Colors for Infographics and charts only</a:t>
            </a:r>
          </a:p>
        </p:txBody>
      </p:sp>
      <p:sp>
        <p:nvSpPr>
          <p:cNvPr id="59" name="Rectangle 58">
            <a:extLst>
              <a:ext uri="{FF2B5EF4-FFF2-40B4-BE49-F238E27FC236}">
                <a16:creationId xmlns:a16="http://schemas.microsoft.com/office/drawing/2014/main" id="{8B8F1FC7-CA8A-485A-9440-4EA69DF44F1B}"/>
              </a:ext>
            </a:extLst>
          </p:cNvPr>
          <p:cNvSpPr/>
          <p:nvPr userDrawn="1"/>
        </p:nvSpPr>
        <p:spPr>
          <a:xfrm>
            <a:off x="2999643" y="3272151"/>
            <a:ext cx="839614" cy="411225"/>
          </a:xfrm>
          <a:prstGeom prst="rect">
            <a:avLst/>
          </a:prstGeom>
          <a:solidFill>
            <a:srgbClr val="AB0D8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chemeClr val="bg1"/>
                </a:solidFill>
              </a:rPr>
              <a:t>171</a:t>
            </a:r>
          </a:p>
          <a:p>
            <a:pPr algn="ctr"/>
            <a:r>
              <a:rPr lang="en-GB" sz="800" dirty="0">
                <a:solidFill>
                  <a:schemeClr val="bg1"/>
                </a:solidFill>
              </a:rPr>
              <a:t>13</a:t>
            </a:r>
          </a:p>
          <a:p>
            <a:pPr algn="ctr"/>
            <a:r>
              <a:rPr lang="en-GB" sz="800" dirty="0">
                <a:solidFill>
                  <a:schemeClr val="bg1"/>
                </a:solidFill>
              </a:rPr>
              <a:t>130</a:t>
            </a:r>
          </a:p>
        </p:txBody>
      </p:sp>
      <p:sp>
        <p:nvSpPr>
          <p:cNvPr id="60" name="Rectangle 59">
            <a:extLst>
              <a:ext uri="{FF2B5EF4-FFF2-40B4-BE49-F238E27FC236}">
                <a16:creationId xmlns:a16="http://schemas.microsoft.com/office/drawing/2014/main" id="{FF4DC1F0-F2DB-41DC-B843-C645575C978D}"/>
              </a:ext>
            </a:extLst>
          </p:cNvPr>
          <p:cNvSpPr/>
          <p:nvPr userDrawn="1"/>
        </p:nvSpPr>
        <p:spPr>
          <a:xfrm>
            <a:off x="2999643" y="3786713"/>
            <a:ext cx="839614" cy="411225"/>
          </a:xfrm>
          <a:prstGeom prst="rect">
            <a:avLst/>
          </a:prstGeom>
          <a:solidFill>
            <a:srgbClr val="FFA3DA"/>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ysClr val="windowText" lastClr="000000"/>
                </a:solidFill>
              </a:rPr>
              <a:t>255</a:t>
            </a:r>
          </a:p>
          <a:p>
            <a:pPr algn="ctr"/>
            <a:r>
              <a:rPr lang="en-GB" sz="800" dirty="0">
                <a:solidFill>
                  <a:sysClr val="windowText" lastClr="000000"/>
                </a:solidFill>
              </a:rPr>
              <a:t>163</a:t>
            </a:r>
          </a:p>
          <a:p>
            <a:pPr algn="ctr"/>
            <a:r>
              <a:rPr lang="en-GB" sz="800" dirty="0">
                <a:solidFill>
                  <a:sysClr val="windowText" lastClr="000000"/>
                </a:solidFill>
              </a:rPr>
              <a:t>218</a:t>
            </a:r>
          </a:p>
        </p:txBody>
      </p:sp>
      <p:sp>
        <p:nvSpPr>
          <p:cNvPr id="61" name="Rectangle 60">
            <a:extLst>
              <a:ext uri="{FF2B5EF4-FFF2-40B4-BE49-F238E27FC236}">
                <a16:creationId xmlns:a16="http://schemas.microsoft.com/office/drawing/2014/main" id="{1FDCCC15-7DDA-4C27-A66A-86FEF3CE0FDB}"/>
              </a:ext>
            </a:extLst>
          </p:cNvPr>
          <p:cNvSpPr/>
          <p:nvPr userDrawn="1"/>
        </p:nvSpPr>
        <p:spPr>
          <a:xfrm>
            <a:off x="2999643" y="4301273"/>
            <a:ext cx="839614" cy="411225"/>
          </a:xfrm>
          <a:prstGeom prst="rect">
            <a:avLst/>
          </a:prstGeom>
          <a:solidFill>
            <a:srgbClr val="098E7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chemeClr val="bg1"/>
                </a:solidFill>
              </a:rPr>
              <a:t>9</a:t>
            </a:r>
          </a:p>
          <a:p>
            <a:pPr algn="ctr"/>
            <a:r>
              <a:rPr lang="en-GB" sz="800" dirty="0">
                <a:solidFill>
                  <a:schemeClr val="bg1"/>
                </a:solidFill>
              </a:rPr>
              <a:t>142</a:t>
            </a:r>
          </a:p>
          <a:p>
            <a:pPr algn="ctr"/>
            <a:r>
              <a:rPr lang="en-GB" sz="800" dirty="0">
                <a:solidFill>
                  <a:schemeClr val="bg1"/>
                </a:solidFill>
              </a:rPr>
              <a:t>126</a:t>
            </a:r>
          </a:p>
        </p:txBody>
      </p:sp>
      <p:sp>
        <p:nvSpPr>
          <p:cNvPr id="62" name="Rectangle 61">
            <a:extLst>
              <a:ext uri="{FF2B5EF4-FFF2-40B4-BE49-F238E27FC236}">
                <a16:creationId xmlns:a16="http://schemas.microsoft.com/office/drawing/2014/main" id="{E6A7B705-A81A-45EE-B7F8-A08C39775723}"/>
              </a:ext>
            </a:extLst>
          </p:cNvPr>
          <p:cNvSpPr/>
          <p:nvPr userDrawn="1"/>
        </p:nvSpPr>
        <p:spPr>
          <a:xfrm>
            <a:off x="2999643" y="4809441"/>
            <a:ext cx="839614" cy="411225"/>
          </a:xfrm>
          <a:prstGeom prst="rect">
            <a:avLst/>
          </a:prstGeom>
          <a:solidFill>
            <a:srgbClr val="00C0A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chemeClr val="bg1"/>
                </a:solidFill>
              </a:rPr>
              <a:t>0</a:t>
            </a:r>
          </a:p>
          <a:p>
            <a:pPr algn="ctr"/>
            <a:r>
              <a:rPr lang="en-GB" sz="800" dirty="0">
                <a:solidFill>
                  <a:schemeClr val="bg1"/>
                </a:solidFill>
              </a:rPr>
              <a:t>192</a:t>
            </a:r>
          </a:p>
          <a:p>
            <a:pPr algn="ctr"/>
            <a:r>
              <a:rPr lang="en-GB" sz="800" dirty="0">
                <a:solidFill>
                  <a:schemeClr val="bg1"/>
                </a:solidFill>
              </a:rPr>
              <a:t>174</a:t>
            </a:r>
          </a:p>
        </p:txBody>
      </p:sp>
      <p:sp>
        <p:nvSpPr>
          <p:cNvPr id="63" name="Rectangle 62">
            <a:extLst>
              <a:ext uri="{FF2B5EF4-FFF2-40B4-BE49-F238E27FC236}">
                <a16:creationId xmlns:a16="http://schemas.microsoft.com/office/drawing/2014/main" id="{70C56EF7-AC83-449B-8CC3-F1D314081B92}"/>
              </a:ext>
            </a:extLst>
          </p:cNvPr>
          <p:cNvSpPr/>
          <p:nvPr userDrawn="1"/>
        </p:nvSpPr>
        <p:spPr>
          <a:xfrm>
            <a:off x="2999643" y="5324001"/>
            <a:ext cx="839614" cy="411225"/>
          </a:xfrm>
          <a:prstGeom prst="rect">
            <a:avLst/>
          </a:prstGeom>
          <a:solidFill>
            <a:srgbClr val="63EBDA"/>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chemeClr val="accent3"/>
                </a:solidFill>
              </a:rPr>
              <a:t>99</a:t>
            </a:r>
          </a:p>
          <a:p>
            <a:pPr algn="ctr"/>
            <a:r>
              <a:rPr lang="en-GB" sz="800" dirty="0">
                <a:solidFill>
                  <a:schemeClr val="accent3"/>
                </a:solidFill>
              </a:rPr>
              <a:t>235</a:t>
            </a:r>
          </a:p>
          <a:p>
            <a:pPr algn="ctr"/>
            <a:r>
              <a:rPr lang="en-GB" sz="800" dirty="0">
                <a:solidFill>
                  <a:schemeClr val="accent3"/>
                </a:solidFill>
              </a:rPr>
              <a:t>218</a:t>
            </a:r>
          </a:p>
        </p:txBody>
      </p:sp>
      <p:grpSp>
        <p:nvGrpSpPr>
          <p:cNvPr id="65" name="Group 64">
            <a:extLst>
              <a:ext uri="{FF2B5EF4-FFF2-40B4-BE49-F238E27FC236}">
                <a16:creationId xmlns:a16="http://schemas.microsoft.com/office/drawing/2014/main" id="{34556660-1591-47B1-B18E-F2FCE5FDCA50}"/>
              </a:ext>
            </a:extLst>
          </p:cNvPr>
          <p:cNvGrpSpPr/>
          <p:nvPr userDrawn="1"/>
        </p:nvGrpSpPr>
        <p:grpSpPr>
          <a:xfrm>
            <a:off x="3971416" y="2341846"/>
            <a:ext cx="1253995" cy="3303408"/>
            <a:chOff x="2169429" y="1756308"/>
            <a:chExt cx="2286000" cy="3303408"/>
          </a:xfrm>
        </p:grpSpPr>
        <p:sp>
          <p:nvSpPr>
            <p:cNvPr id="66" name="TextBox 65">
              <a:extLst>
                <a:ext uri="{FF2B5EF4-FFF2-40B4-BE49-F238E27FC236}">
                  <a16:creationId xmlns:a16="http://schemas.microsoft.com/office/drawing/2014/main" id="{C1242448-F6EA-445E-86F6-56F1F6B8DCA0}"/>
                </a:ext>
              </a:extLst>
            </p:cNvPr>
            <p:cNvSpPr txBox="1"/>
            <p:nvPr userDrawn="1"/>
          </p:nvSpPr>
          <p:spPr>
            <a:xfrm>
              <a:off x="2169429" y="2778422"/>
              <a:ext cx="2286000" cy="237066"/>
            </a:xfrm>
            <a:prstGeom prst="rect">
              <a:avLst/>
            </a:prstGeom>
            <a:noFill/>
          </p:spPr>
          <p:txBody>
            <a:bodyPr wrap="square" lIns="54610" tIns="54610" rIns="54610" bIns="54610" rtlCol="0" anchor="ctr">
              <a:noAutofit/>
            </a:bodyPr>
            <a:lstStyle/>
            <a:p>
              <a:pPr algn="l">
                <a:spcAft>
                  <a:spcPts val="600"/>
                </a:spcAft>
              </a:pPr>
              <a:r>
                <a:rPr lang="en-GB" sz="1000" dirty="0"/>
                <a:t>Dark Pink</a:t>
              </a:r>
            </a:p>
          </p:txBody>
        </p:sp>
        <p:sp>
          <p:nvSpPr>
            <p:cNvPr id="67" name="TextBox 66">
              <a:extLst>
                <a:ext uri="{FF2B5EF4-FFF2-40B4-BE49-F238E27FC236}">
                  <a16:creationId xmlns:a16="http://schemas.microsoft.com/office/drawing/2014/main" id="{F9F2D96E-0391-44D3-9D85-C49CD2682224}"/>
                </a:ext>
              </a:extLst>
            </p:cNvPr>
            <p:cNvSpPr txBox="1"/>
            <p:nvPr userDrawn="1"/>
          </p:nvSpPr>
          <p:spPr>
            <a:xfrm>
              <a:off x="2169429" y="1756308"/>
              <a:ext cx="2286000" cy="237066"/>
            </a:xfrm>
            <a:prstGeom prst="rect">
              <a:avLst/>
            </a:prstGeom>
            <a:noFill/>
          </p:spPr>
          <p:txBody>
            <a:bodyPr wrap="square" lIns="54610" tIns="54610" rIns="54610" bIns="54610" rtlCol="0" anchor="ctr">
              <a:noAutofit/>
            </a:bodyPr>
            <a:lstStyle/>
            <a:p>
              <a:pPr algn="l">
                <a:spcAft>
                  <a:spcPts val="600"/>
                </a:spcAft>
              </a:pPr>
              <a:r>
                <a:rPr lang="en-GB" sz="1000" dirty="0"/>
                <a:t>Dark Purple</a:t>
              </a:r>
            </a:p>
          </p:txBody>
        </p:sp>
        <p:sp>
          <p:nvSpPr>
            <p:cNvPr id="68" name="TextBox 67">
              <a:extLst>
                <a:ext uri="{FF2B5EF4-FFF2-40B4-BE49-F238E27FC236}">
                  <a16:creationId xmlns:a16="http://schemas.microsoft.com/office/drawing/2014/main" id="{712A9094-C141-4137-91C8-07CDF0270449}"/>
                </a:ext>
              </a:extLst>
            </p:cNvPr>
            <p:cNvSpPr txBox="1"/>
            <p:nvPr userDrawn="1"/>
          </p:nvSpPr>
          <p:spPr>
            <a:xfrm>
              <a:off x="2169429" y="3289479"/>
              <a:ext cx="2286000" cy="237066"/>
            </a:xfrm>
            <a:prstGeom prst="rect">
              <a:avLst/>
            </a:prstGeom>
            <a:noFill/>
          </p:spPr>
          <p:txBody>
            <a:bodyPr wrap="square" lIns="54610" tIns="54610" rIns="54610" bIns="54610" rtlCol="0" anchor="ctr">
              <a:noAutofit/>
            </a:bodyPr>
            <a:lstStyle/>
            <a:p>
              <a:pPr algn="l">
                <a:spcAft>
                  <a:spcPts val="600"/>
                </a:spcAft>
              </a:pPr>
              <a:r>
                <a:rPr lang="en-GB" sz="1000" dirty="0"/>
                <a:t>Light Pink</a:t>
              </a:r>
            </a:p>
          </p:txBody>
        </p:sp>
        <p:sp>
          <p:nvSpPr>
            <p:cNvPr id="69" name="TextBox 68">
              <a:extLst>
                <a:ext uri="{FF2B5EF4-FFF2-40B4-BE49-F238E27FC236}">
                  <a16:creationId xmlns:a16="http://schemas.microsoft.com/office/drawing/2014/main" id="{A455B7B5-73DE-46AF-B400-88997B50AD80}"/>
                </a:ext>
              </a:extLst>
            </p:cNvPr>
            <p:cNvSpPr txBox="1"/>
            <p:nvPr userDrawn="1"/>
          </p:nvSpPr>
          <p:spPr>
            <a:xfrm>
              <a:off x="2169429" y="3800536"/>
              <a:ext cx="2286000" cy="237066"/>
            </a:xfrm>
            <a:prstGeom prst="rect">
              <a:avLst/>
            </a:prstGeom>
            <a:noFill/>
          </p:spPr>
          <p:txBody>
            <a:bodyPr wrap="square" lIns="54610" tIns="54610" rIns="54610" bIns="54610" rtlCol="0" anchor="ctr">
              <a:noAutofit/>
            </a:bodyPr>
            <a:lstStyle/>
            <a:p>
              <a:pPr algn="l">
                <a:spcAft>
                  <a:spcPts val="600"/>
                </a:spcAft>
              </a:pPr>
              <a:r>
                <a:rPr lang="en-GB" sz="1000" dirty="0"/>
                <a:t>Dark Green</a:t>
              </a:r>
            </a:p>
          </p:txBody>
        </p:sp>
        <p:sp>
          <p:nvSpPr>
            <p:cNvPr id="70" name="TextBox 69">
              <a:extLst>
                <a:ext uri="{FF2B5EF4-FFF2-40B4-BE49-F238E27FC236}">
                  <a16:creationId xmlns:a16="http://schemas.microsoft.com/office/drawing/2014/main" id="{2B4C4881-6213-41A5-AC03-CCE78498A9AE}"/>
                </a:ext>
              </a:extLst>
            </p:cNvPr>
            <p:cNvSpPr txBox="1"/>
            <p:nvPr userDrawn="1"/>
          </p:nvSpPr>
          <p:spPr>
            <a:xfrm>
              <a:off x="2169429" y="2267365"/>
              <a:ext cx="2286000" cy="237066"/>
            </a:xfrm>
            <a:prstGeom prst="rect">
              <a:avLst/>
            </a:prstGeom>
            <a:noFill/>
          </p:spPr>
          <p:txBody>
            <a:bodyPr wrap="square" lIns="54610" tIns="54610" rIns="54610" bIns="54610" rtlCol="0" anchor="ctr">
              <a:noAutofit/>
            </a:bodyPr>
            <a:lstStyle/>
            <a:p>
              <a:pPr algn="l">
                <a:spcAft>
                  <a:spcPts val="600"/>
                </a:spcAft>
              </a:pPr>
              <a:r>
                <a:rPr lang="en-GB" sz="1000" dirty="0"/>
                <a:t>Light Purple</a:t>
              </a:r>
            </a:p>
          </p:txBody>
        </p:sp>
        <p:sp>
          <p:nvSpPr>
            <p:cNvPr id="71" name="TextBox 70">
              <a:extLst>
                <a:ext uri="{FF2B5EF4-FFF2-40B4-BE49-F238E27FC236}">
                  <a16:creationId xmlns:a16="http://schemas.microsoft.com/office/drawing/2014/main" id="{940387EA-5FDE-4F6F-BAF2-604549CCD0F0}"/>
                </a:ext>
              </a:extLst>
            </p:cNvPr>
            <p:cNvSpPr txBox="1"/>
            <p:nvPr userDrawn="1"/>
          </p:nvSpPr>
          <p:spPr>
            <a:xfrm>
              <a:off x="2169429" y="4311593"/>
              <a:ext cx="2286000" cy="237066"/>
            </a:xfrm>
            <a:prstGeom prst="rect">
              <a:avLst/>
            </a:prstGeom>
            <a:noFill/>
          </p:spPr>
          <p:txBody>
            <a:bodyPr wrap="square" lIns="54610" tIns="54610" rIns="54610" bIns="54610" rtlCol="0" anchor="ctr">
              <a:noAutofit/>
            </a:bodyPr>
            <a:lstStyle/>
            <a:p>
              <a:pPr algn="l">
                <a:spcAft>
                  <a:spcPts val="600"/>
                </a:spcAft>
              </a:pPr>
              <a:r>
                <a:rPr lang="en-GB" sz="1000" dirty="0"/>
                <a:t>Green</a:t>
              </a:r>
            </a:p>
          </p:txBody>
        </p:sp>
        <p:sp>
          <p:nvSpPr>
            <p:cNvPr id="72" name="TextBox 71">
              <a:extLst>
                <a:ext uri="{FF2B5EF4-FFF2-40B4-BE49-F238E27FC236}">
                  <a16:creationId xmlns:a16="http://schemas.microsoft.com/office/drawing/2014/main" id="{A92671DE-F6BD-48CB-B11C-208DD1F1CCB3}"/>
                </a:ext>
              </a:extLst>
            </p:cNvPr>
            <p:cNvSpPr txBox="1"/>
            <p:nvPr userDrawn="1"/>
          </p:nvSpPr>
          <p:spPr>
            <a:xfrm>
              <a:off x="2169429" y="4822650"/>
              <a:ext cx="2286000" cy="237066"/>
            </a:xfrm>
            <a:prstGeom prst="rect">
              <a:avLst/>
            </a:prstGeom>
            <a:noFill/>
          </p:spPr>
          <p:txBody>
            <a:bodyPr wrap="square" lIns="54610" tIns="54610" rIns="54610" bIns="54610" rtlCol="0" anchor="ctr">
              <a:noAutofit/>
            </a:bodyPr>
            <a:lstStyle/>
            <a:p>
              <a:pPr algn="l">
                <a:spcAft>
                  <a:spcPts val="600"/>
                </a:spcAft>
              </a:pPr>
              <a:r>
                <a:rPr lang="en-GB" sz="1000" dirty="0"/>
                <a:t>Light Green</a:t>
              </a:r>
            </a:p>
          </p:txBody>
        </p:sp>
      </p:grpSp>
      <p:sp>
        <p:nvSpPr>
          <p:cNvPr id="74" name="Rectangle 73">
            <a:extLst>
              <a:ext uri="{FF2B5EF4-FFF2-40B4-BE49-F238E27FC236}">
                <a16:creationId xmlns:a16="http://schemas.microsoft.com/office/drawing/2014/main" id="{35C7B945-9627-4D94-B008-C987FEA96972}"/>
              </a:ext>
            </a:extLst>
          </p:cNvPr>
          <p:cNvSpPr/>
          <p:nvPr userDrawn="1"/>
        </p:nvSpPr>
        <p:spPr>
          <a:xfrm>
            <a:off x="5232206" y="1731971"/>
            <a:ext cx="839614" cy="411225"/>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chemeClr val="bg1"/>
                </a:solidFill>
              </a:rPr>
              <a:t>51</a:t>
            </a:r>
          </a:p>
          <a:p>
            <a:pPr algn="ctr"/>
            <a:r>
              <a:rPr lang="en-GB" sz="800" dirty="0">
                <a:solidFill>
                  <a:schemeClr val="bg1"/>
                </a:solidFill>
              </a:rPr>
              <a:t>51</a:t>
            </a:r>
          </a:p>
          <a:p>
            <a:pPr algn="ctr"/>
            <a:r>
              <a:rPr lang="en-GB" sz="800" dirty="0">
                <a:solidFill>
                  <a:schemeClr val="bg1"/>
                </a:solidFill>
              </a:rPr>
              <a:t>51</a:t>
            </a:r>
          </a:p>
        </p:txBody>
      </p:sp>
      <p:sp>
        <p:nvSpPr>
          <p:cNvPr id="75" name="Rectangle 74">
            <a:extLst>
              <a:ext uri="{FF2B5EF4-FFF2-40B4-BE49-F238E27FC236}">
                <a16:creationId xmlns:a16="http://schemas.microsoft.com/office/drawing/2014/main" id="{AEB1F170-4966-4AAF-ABAA-3D2A0369F7FA}"/>
              </a:ext>
            </a:extLst>
          </p:cNvPr>
          <p:cNvSpPr/>
          <p:nvPr userDrawn="1"/>
        </p:nvSpPr>
        <p:spPr>
          <a:xfrm>
            <a:off x="5232206" y="2246533"/>
            <a:ext cx="839614" cy="411225"/>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chemeClr val="bg1"/>
                </a:solidFill>
              </a:rPr>
              <a:t>102</a:t>
            </a:r>
          </a:p>
          <a:p>
            <a:pPr algn="ctr"/>
            <a:r>
              <a:rPr lang="en-GB" sz="800" dirty="0">
                <a:solidFill>
                  <a:schemeClr val="bg1"/>
                </a:solidFill>
              </a:rPr>
              <a:t>102</a:t>
            </a:r>
          </a:p>
          <a:p>
            <a:pPr algn="ctr"/>
            <a:r>
              <a:rPr lang="en-GB" sz="800" dirty="0">
                <a:solidFill>
                  <a:schemeClr val="bg1"/>
                </a:solidFill>
              </a:rPr>
              <a:t>102</a:t>
            </a:r>
          </a:p>
          <a:p>
            <a:pPr algn="ctr"/>
            <a:r>
              <a:rPr lang="en-GB" sz="800" dirty="0">
                <a:solidFill>
                  <a:schemeClr val="bg1"/>
                </a:solidFill>
              </a:rPr>
              <a:t>102</a:t>
            </a:r>
          </a:p>
          <a:p>
            <a:pPr algn="ctr"/>
            <a:endParaRPr lang="en-GB" sz="800" dirty="0">
              <a:solidFill>
                <a:schemeClr val="bg1"/>
              </a:solidFill>
            </a:endParaRPr>
          </a:p>
        </p:txBody>
      </p:sp>
      <p:sp>
        <p:nvSpPr>
          <p:cNvPr id="76" name="TextBox 75">
            <a:extLst>
              <a:ext uri="{FF2B5EF4-FFF2-40B4-BE49-F238E27FC236}">
                <a16:creationId xmlns:a16="http://schemas.microsoft.com/office/drawing/2014/main" id="{7033C2B2-E4D1-4420-8509-EC1E2C80321F}"/>
              </a:ext>
            </a:extLst>
          </p:cNvPr>
          <p:cNvSpPr txBox="1"/>
          <p:nvPr userDrawn="1"/>
        </p:nvSpPr>
        <p:spPr>
          <a:xfrm>
            <a:off x="5225411" y="1330325"/>
            <a:ext cx="1545229" cy="307777"/>
          </a:xfrm>
          <a:prstGeom prst="rect">
            <a:avLst/>
          </a:prstGeom>
          <a:noFill/>
        </p:spPr>
        <p:txBody>
          <a:bodyPr wrap="square" lIns="0" tIns="0" rIns="0" bIns="0" rtlCol="0">
            <a:spAutoFit/>
          </a:bodyPr>
          <a:lstStyle/>
          <a:p>
            <a:pPr algn="l">
              <a:spcAft>
                <a:spcPts val="600"/>
              </a:spcAft>
            </a:pPr>
            <a:r>
              <a:rPr lang="en-US" sz="1000" b="1" dirty="0">
                <a:solidFill>
                  <a:sysClr val="windowText" lastClr="000000"/>
                </a:solidFill>
              </a:rPr>
              <a:t>Neutrals for Infographics and charts only </a:t>
            </a:r>
          </a:p>
        </p:txBody>
      </p:sp>
      <p:sp>
        <p:nvSpPr>
          <p:cNvPr id="77" name="Rectangle 76">
            <a:extLst>
              <a:ext uri="{FF2B5EF4-FFF2-40B4-BE49-F238E27FC236}">
                <a16:creationId xmlns:a16="http://schemas.microsoft.com/office/drawing/2014/main" id="{9BFC6FF0-9D30-4829-A667-26B9E6467077}"/>
              </a:ext>
            </a:extLst>
          </p:cNvPr>
          <p:cNvSpPr/>
          <p:nvPr userDrawn="1"/>
        </p:nvSpPr>
        <p:spPr>
          <a:xfrm>
            <a:off x="5232206" y="2761094"/>
            <a:ext cx="839614" cy="411225"/>
          </a:xfrm>
          <a:prstGeom prst="rect">
            <a:avLst/>
          </a:prstGeom>
          <a:solidFill>
            <a:srgbClr val="989898"/>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chemeClr val="bg1"/>
                </a:solidFill>
              </a:rPr>
              <a:t>152</a:t>
            </a:r>
          </a:p>
          <a:p>
            <a:pPr algn="ctr"/>
            <a:r>
              <a:rPr lang="en-GB" sz="800" dirty="0">
                <a:solidFill>
                  <a:schemeClr val="bg1"/>
                </a:solidFill>
              </a:rPr>
              <a:t>152</a:t>
            </a:r>
          </a:p>
          <a:p>
            <a:pPr algn="ctr"/>
            <a:r>
              <a:rPr lang="en-GB" sz="800" dirty="0">
                <a:solidFill>
                  <a:schemeClr val="bg1"/>
                </a:solidFill>
              </a:rPr>
              <a:t>152</a:t>
            </a:r>
          </a:p>
        </p:txBody>
      </p:sp>
      <p:sp>
        <p:nvSpPr>
          <p:cNvPr id="78" name="Rectangle 77">
            <a:extLst>
              <a:ext uri="{FF2B5EF4-FFF2-40B4-BE49-F238E27FC236}">
                <a16:creationId xmlns:a16="http://schemas.microsoft.com/office/drawing/2014/main" id="{AF40F7A4-A491-46D0-AC78-F38FB368D987}"/>
              </a:ext>
            </a:extLst>
          </p:cNvPr>
          <p:cNvSpPr/>
          <p:nvPr userDrawn="1"/>
        </p:nvSpPr>
        <p:spPr>
          <a:xfrm>
            <a:off x="5232206" y="3275656"/>
            <a:ext cx="839614" cy="411225"/>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ysClr val="windowText" lastClr="000000"/>
                </a:solidFill>
              </a:rPr>
              <a:t>178</a:t>
            </a:r>
          </a:p>
          <a:p>
            <a:pPr algn="ctr"/>
            <a:r>
              <a:rPr lang="en-GB" sz="800" dirty="0">
                <a:solidFill>
                  <a:sysClr val="windowText" lastClr="000000"/>
                </a:solidFill>
              </a:rPr>
              <a:t>178</a:t>
            </a:r>
          </a:p>
          <a:p>
            <a:pPr algn="ctr"/>
            <a:r>
              <a:rPr lang="en-GB" sz="800" dirty="0">
                <a:solidFill>
                  <a:sysClr val="windowText" lastClr="000000"/>
                </a:solidFill>
              </a:rPr>
              <a:t>178</a:t>
            </a:r>
          </a:p>
        </p:txBody>
      </p:sp>
      <p:sp>
        <p:nvSpPr>
          <p:cNvPr id="79" name="Rectangle 78">
            <a:extLst>
              <a:ext uri="{FF2B5EF4-FFF2-40B4-BE49-F238E27FC236}">
                <a16:creationId xmlns:a16="http://schemas.microsoft.com/office/drawing/2014/main" id="{E22CE48C-CD62-438B-AF1B-E80398CE41CF}"/>
              </a:ext>
            </a:extLst>
          </p:cNvPr>
          <p:cNvSpPr/>
          <p:nvPr userDrawn="1"/>
        </p:nvSpPr>
        <p:spPr>
          <a:xfrm>
            <a:off x="5232206" y="3790216"/>
            <a:ext cx="839614" cy="411225"/>
          </a:xfrm>
          <a:prstGeom prst="rect">
            <a:avLst/>
          </a:prstGeom>
          <a:solidFill>
            <a:srgbClr val="E5E5E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chemeClr val="tx1"/>
                </a:solidFill>
              </a:rPr>
              <a:t>229</a:t>
            </a:r>
          </a:p>
          <a:p>
            <a:pPr algn="ctr"/>
            <a:r>
              <a:rPr lang="en-GB" sz="800" dirty="0">
                <a:solidFill>
                  <a:schemeClr val="tx1"/>
                </a:solidFill>
              </a:rPr>
              <a:t>229</a:t>
            </a:r>
          </a:p>
          <a:p>
            <a:pPr algn="ctr"/>
            <a:r>
              <a:rPr lang="en-GB" sz="800" dirty="0">
                <a:solidFill>
                  <a:schemeClr val="tx1"/>
                </a:solidFill>
              </a:rPr>
              <a:t>229</a:t>
            </a:r>
          </a:p>
        </p:txBody>
      </p:sp>
      <p:sp>
        <p:nvSpPr>
          <p:cNvPr id="83" name="TextBox 82">
            <a:extLst>
              <a:ext uri="{FF2B5EF4-FFF2-40B4-BE49-F238E27FC236}">
                <a16:creationId xmlns:a16="http://schemas.microsoft.com/office/drawing/2014/main" id="{BFA814C9-BD96-4348-B664-2AD4A5DAAB12}"/>
              </a:ext>
            </a:extLst>
          </p:cNvPr>
          <p:cNvSpPr txBox="1"/>
          <p:nvPr userDrawn="1"/>
        </p:nvSpPr>
        <p:spPr>
          <a:xfrm>
            <a:off x="6203979" y="2852903"/>
            <a:ext cx="1253995" cy="237066"/>
          </a:xfrm>
          <a:prstGeom prst="rect">
            <a:avLst/>
          </a:prstGeom>
          <a:noFill/>
        </p:spPr>
        <p:txBody>
          <a:bodyPr wrap="square" lIns="54610" tIns="54610" rIns="54610" bIns="54610" rtlCol="0" anchor="ctr">
            <a:noAutofit/>
          </a:bodyPr>
          <a:lstStyle/>
          <a:p>
            <a:pPr algn="l">
              <a:spcAft>
                <a:spcPts val="600"/>
              </a:spcAft>
            </a:pPr>
            <a:r>
              <a:rPr lang="en-GB" sz="1000" dirty="0"/>
              <a:t>Grey 3</a:t>
            </a:r>
          </a:p>
        </p:txBody>
      </p:sp>
      <p:sp>
        <p:nvSpPr>
          <p:cNvPr id="84" name="TextBox 83">
            <a:extLst>
              <a:ext uri="{FF2B5EF4-FFF2-40B4-BE49-F238E27FC236}">
                <a16:creationId xmlns:a16="http://schemas.microsoft.com/office/drawing/2014/main" id="{B38E8C09-0782-4E70-887B-080A8FC240A9}"/>
              </a:ext>
            </a:extLst>
          </p:cNvPr>
          <p:cNvSpPr txBox="1"/>
          <p:nvPr userDrawn="1"/>
        </p:nvSpPr>
        <p:spPr>
          <a:xfrm>
            <a:off x="6203979" y="1830789"/>
            <a:ext cx="1253995" cy="237066"/>
          </a:xfrm>
          <a:prstGeom prst="rect">
            <a:avLst/>
          </a:prstGeom>
          <a:noFill/>
        </p:spPr>
        <p:txBody>
          <a:bodyPr wrap="square" lIns="54610" tIns="54610" rIns="54610" bIns="54610" rtlCol="0" anchor="ctr">
            <a:noAutofit/>
          </a:bodyPr>
          <a:lstStyle/>
          <a:p>
            <a:pPr algn="l">
              <a:spcAft>
                <a:spcPts val="600"/>
              </a:spcAft>
            </a:pPr>
            <a:r>
              <a:rPr lang="en-GB" sz="1000" dirty="0"/>
              <a:t>Grey 1</a:t>
            </a:r>
          </a:p>
        </p:txBody>
      </p:sp>
      <p:sp>
        <p:nvSpPr>
          <p:cNvPr id="85" name="TextBox 84">
            <a:extLst>
              <a:ext uri="{FF2B5EF4-FFF2-40B4-BE49-F238E27FC236}">
                <a16:creationId xmlns:a16="http://schemas.microsoft.com/office/drawing/2014/main" id="{7C3E17E9-EAB5-401D-99B5-E01BBCBAAE59}"/>
              </a:ext>
            </a:extLst>
          </p:cNvPr>
          <p:cNvSpPr txBox="1"/>
          <p:nvPr userDrawn="1"/>
        </p:nvSpPr>
        <p:spPr>
          <a:xfrm>
            <a:off x="6203979" y="3363960"/>
            <a:ext cx="1253995" cy="237066"/>
          </a:xfrm>
          <a:prstGeom prst="rect">
            <a:avLst/>
          </a:prstGeom>
          <a:noFill/>
        </p:spPr>
        <p:txBody>
          <a:bodyPr wrap="square" lIns="54610" tIns="54610" rIns="54610" bIns="54610" rtlCol="0" anchor="ctr">
            <a:noAutofit/>
          </a:bodyPr>
          <a:lstStyle/>
          <a:p>
            <a:pPr algn="l">
              <a:spcAft>
                <a:spcPts val="600"/>
              </a:spcAft>
            </a:pPr>
            <a:r>
              <a:rPr lang="en-GB" sz="1000" dirty="0"/>
              <a:t>Grey 4</a:t>
            </a:r>
          </a:p>
        </p:txBody>
      </p:sp>
      <p:sp>
        <p:nvSpPr>
          <p:cNvPr id="86" name="TextBox 85">
            <a:extLst>
              <a:ext uri="{FF2B5EF4-FFF2-40B4-BE49-F238E27FC236}">
                <a16:creationId xmlns:a16="http://schemas.microsoft.com/office/drawing/2014/main" id="{DA95C41B-9591-4042-8AC0-03DBDA91FD18}"/>
              </a:ext>
            </a:extLst>
          </p:cNvPr>
          <p:cNvSpPr txBox="1"/>
          <p:nvPr userDrawn="1"/>
        </p:nvSpPr>
        <p:spPr>
          <a:xfrm>
            <a:off x="6203979" y="3875017"/>
            <a:ext cx="1253995" cy="237066"/>
          </a:xfrm>
          <a:prstGeom prst="rect">
            <a:avLst/>
          </a:prstGeom>
          <a:noFill/>
        </p:spPr>
        <p:txBody>
          <a:bodyPr wrap="square" lIns="54610" tIns="54610" rIns="54610" bIns="54610" rtlCol="0" anchor="ctr">
            <a:noAutofit/>
          </a:bodyPr>
          <a:lstStyle/>
          <a:p>
            <a:pPr algn="l">
              <a:spcAft>
                <a:spcPts val="600"/>
              </a:spcAft>
            </a:pPr>
            <a:r>
              <a:rPr lang="en-GB" sz="1000" dirty="0"/>
              <a:t>Grey 5</a:t>
            </a:r>
          </a:p>
        </p:txBody>
      </p:sp>
      <p:sp>
        <p:nvSpPr>
          <p:cNvPr id="87" name="TextBox 86">
            <a:extLst>
              <a:ext uri="{FF2B5EF4-FFF2-40B4-BE49-F238E27FC236}">
                <a16:creationId xmlns:a16="http://schemas.microsoft.com/office/drawing/2014/main" id="{C924189F-5F86-46B9-810F-1AF60243011B}"/>
              </a:ext>
            </a:extLst>
          </p:cNvPr>
          <p:cNvSpPr txBox="1"/>
          <p:nvPr userDrawn="1"/>
        </p:nvSpPr>
        <p:spPr>
          <a:xfrm>
            <a:off x="6203979" y="2341846"/>
            <a:ext cx="1253995" cy="237066"/>
          </a:xfrm>
          <a:prstGeom prst="rect">
            <a:avLst/>
          </a:prstGeom>
          <a:noFill/>
        </p:spPr>
        <p:txBody>
          <a:bodyPr wrap="square" lIns="54610" tIns="54610" rIns="54610" bIns="54610" rtlCol="0" anchor="ctr">
            <a:noAutofit/>
          </a:bodyPr>
          <a:lstStyle/>
          <a:p>
            <a:pPr algn="l">
              <a:spcAft>
                <a:spcPts val="600"/>
              </a:spcAft>
            </a:pPr>
            <a:r>
              <a:rPr lang="en-GB" sz="1000" dirty="0"/>
              <a:t>Grey 2</a:t>
            </a:r>
          </a:p>
        </p:txBody>
      </p:sp>
      <p:sp>
        <p:nvSpPr>
          <p:cNvPr id="52" name="Rectangle 51">
            <a:extLst>
              <a:ext uri="{FF2B5EF4-FFF2-40B4-BE49-F238E27FC236}">
                <a16:creationId xmlns:a16="http://schemas.microsoft.com/office/drawing/2014/main" id="{4ACB48A6-B340-401D-8994-A0E53291AC9B}"/>
              </a:ext>
            </a:extLst>
          </p:cNvPr>
          <p:cNvSpPr/>
          <p:nvPr userDrawn="1"/>
        </p:nvSpPr>
        <p:spPr>
          <a:xfrm>
            <a:off x="7170486" y="2920611"/>
            <a:ext cx="839614" cy="411225"/>
          </a:xfrm>
          <a:prstGeom prst="rect">
            <a:avLst/>
          </a:prstGeom>
          <a:gradFill>
            <a:gsLst>
              <a:gs pos="100000">
                <a:schemeClr val="accent1"/>
              </a:gs>
              <a:gs pos="0">
                <a:schemeClr val="accent5"/>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endParaRPr lang="en-GB" sz="800" dirty="0">
              <a:solidFill>
                <a:schemeClr val="bg1"/>
              </a:solidFill>
            </a:endParaRPr>
          </a:p>
        </p:txBody>
      </p:sp>
      <p:sp>
        <p:nvSpPr>
          <p:cNvPr id="53" name="Rectangle 52">
            <a:extLst>
              <a:ext uri="{FF2B5EF4-FFF2-40B4-BE49-F238E27FC236}">
                <a16:creationId xmlns:a16="http://schemas.microsoft.com/office/drawing/2014/main" id="{26F71474-A782-4BB1-8B9F-8DCCEAF88E0C}"/>
              </a:ext>
            </a:extLst>
          </p:cNvPr>
          <p:cNvSpPr/>
          <p:nvPr userDrawn="1"/>
        </p:nvSpPr>
        <p:spPr>
          <a:xfrm>
            <a:off x="9170077" y="2920611"/>
            <a:ext cx="839614" cy="411225"/>
          </a:xfrm>
          <a:prstGeom prst="rect">
            <a:avLst/>
          </a:prstGeom>
          <a:gradFill>
            <a:gsLst>
              <a:gs pos="100000">
                <a:srgbClr val="ACEAFF"/>
              </a:gs>
              <a:gs pos="0">
                <a:schemeClr val="accent4"/>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endParaRPr lang="en-GB" sz="800" dirty="0">
              <a:solidFill>
                <a:schemeClr val="bg1"/>
              </a:solidFill>
            </a:endParaRPr>
          </a:p>
        </p:txBody>
      </p:sp>
      <p:sp>
        <p:nvSpPr>
          <p:cNvPr id="54" name="TextBox 53">
            <a:extLst>
              <a:ext uri="{FF2B5EF4-FFF2-40B4-BE49-F238E27FC236}">
                <a16:creationId xmlns:a16="http://schemas.microsoft.com/office/drawing/2014/main" id="{2102BFCC-8EF9-4273-ADB0-A655CD827F66}"/>
              </a:ext>
            </a:extLst>
          </p:cNvPr>
          <p:cNvSpPr txBox="1"/>
          <p:nvPr userDrawn="1"/>
        </p:nvSpPr>
        <p:spPr>
          <a:xfrm>
            <a:off x="8028290" y="3008301"/>
            <a:ext cx="1568421" cy="237066"/>
          </a:xfrm>
          <a:prstGeom prst="rect">
            <a:avLst/>
          </a:prstGeom>
          <a:noFill/>
        </p:spPr>
        <p:txBody>
          <a:bodyPr wrap="square" lIns="54610" tIns="54610" rIns="54610" bIns="54610" rtlCol="0" anchor="ctr">
            <a:noAutofit/>
          </a:bodyPr>
          <a:lstStyle/>
          <a:p>
            <a:pPr algn="l">
              <a:spcAft>
                <a:spcPts val="600"/>
              </a:spcAft>
            </a:pPr>
            <a:r>
              <a:rPr lang="en-GB" sz="1000" dirty="0"/>
              <a:t>Purple/</a:t>
            </a:r>
            <a:br>
              <a:rPr lang="en-GB" sz="1000" dirty="0"/>
            </a:br>
            <a:r>
              <a:rPr lang="en-GB" sz="1000" dirty="0"/>
              <a:t>Cobalt gradient</a:t>
            </a:r>
          </a:p>
        </p:txBody>
      </p:sp>
      <p:sp>
        <p:nvSpPr>
          <p:cNvPr id="55" name="TextBox 54">
            <a:extLst>
              <a:ext uri="{FF2B5EF4-FFF2-40B4-BE49-F238E27FC236}">
                <a16:creationId xmlns:a16="http://schemas.microsoft.com/office/drawing/2014/main" id="{02D8D802-07C6-434C-B36C-582D2F2FAF7C}"/>
              </a:ext>
            </a:extLst>
          </p:cNvPr>
          <p:cNvSpPr txBox="1"/>
          <p:nvPr userDrawn="1"/>
        </p:nvSpPr>
        <p:spPr>
          <a:xfrm>
            <a:off x="10053992" y="3008301"/>
            <a:ext cx="1709098" cy="237066"/>
          </a:xfrm>
          <a:prstGeom prst="rect">
            <a:avLst/>
          </a:prstGeom>
          <a:noFill/>
        </p:spPr>
        <p:txBody>
          <a:bodyPr wrap="square" lIns="54610" tIns="54610" rIns="54610" bIns="54610" rtlCol="0" anchor="ctr">
            <a:noAutofit/>
          </a:bodyPr>
          <a:lstStyle/>
          <a:p>
            <a:pPr algn="l">
              <a:spcAft>
                <a:spcPts val="600"/>
              </a:spcAft>
            </a:pPr>
            <a:r>
              <a:rPr lang="en-GB" sz="1000" dirty="0"/>
              <a:t>Pacific/</a:t>
            </a:r>
            <a:br>
              <a:rPr lang="en-GB" sz="1000" dirty="0"/>
            </a:br>
            <a:r>
              <a:rPr lang="en-GB" sz="1000" dirty="0"/>
              <a:t>Light Blue gradient</a:t>
            </a:r>
          </a:p>
        </p:txBody>
      </p:sp>
      <p:sp>
        <p:nvSpPr>
          <p:cNvPr id="56" name="TextBox 55">
            <a:extLst>
              <a:ext uri="{FF2B5EF4-FFF2-40B4-BE49-F238E27FC236}">
                <a16:creationId xmlns:a16="http://schemas.microsoft.com/office/drawing/2014/main" id="{F56630A0-1CC3-4558-99F3-72A9846C3FA4}"/>
              </a:ext>
            </a:extLst>
          </p:cNvPr>
          <p:cNvSpPr txBox="1"/>
          <p:nvPr userDrawn="1"/>
        </p:nvSpPr>
        <p:spPr>
          <a:xfrm>
            <a:off x="7146554" y="1298952"/>
            <a:ext cx="4047046" cy="1461939"/>
          </a:xfrm>
          <a:prstGeom prst="rect">
            <a:avLst/>
          </a:prstGeom>
          <a:noFill/>
        </p:spPr>
        <p:txBody>
          <a:bodyPr wrap="square" lIns="0" tIns="0" rIns="0" bIns="0" rtlCol="0">
            <a:spAutoFit/>
          </a:bodyPr>
          <a:lstStyle/>
          <a:p>
            <a:pPr algn="l">
              <a:spcAft>
                <a:spcPts val="600"/>
              </a:spcAft>
            </a:pPr>
            <a:r>
              <a:rPr lang="en-US" sz="1000" b="1" dirty="0">
                <a:solidFill>
                  <a:sysClr val="windowText" lastClr="000000"/>
                </a:solidFill>
              </a:rPr>
              <a:t>Gradients</a:t>
            </a:r>
          </a:p>
          <a:p>
            <a:pPr marL="171450" indent="-171450" algn="l">
              <a:spcAft>
                <a:spcPts val="600"/>
              </a:spcAft>
              <a:buFont typeface="Arial" panose="020B0604020202020204" pitchFamily="34" charset="0"/>
              <a:buChar char="•"/>
            </a:pPr>
            <a:r>
              <a:rPr lang="en-GB" sz="1000" b="0" dirty="0">
                <a:solidFill>
                  <a:sysClr val="windowText" lastClr="000000"/>
                </a:solidFill>
              </a:rPr>
              <a:t>The </a:t>
            </a:r>
            <a:r>
              <a:rPr lang="en-GB" sz="1000" b="0" dirty="0" err="1">
                <a:solidFill>
                  <a:sysClr val="windowText" lastClr="000000"/>
                </a:solidFill>
              </a:rPr>
              <a:t>colors</a:t>
            </a:r>
            <a:r>
              <a:rPr lang="en-GB" sz="1000" b="0" dirty="0">
                <a:solidFill>
                  <a:sysClr val="windowText" lastClr="000000"/>
                </a:solidFill>
              </a:rPr>
              <a:t> are applied at both ends of the gradient, at 0% and 100%locations</a:t>
            </a:r>
          </a:p>
          <a:p>
            <a:pPr marL="171450" indent="-171450" algn="l">
              <a:spcAft>
                <a:spcPts val="600"/>
              </a:spcAft>
              <a:buFont typeface="Arial" panose="020B0604020202020204" pitchFamily="34" charset="0"/>
              <a:buChar char="•"/>
            </a:pPr>
            <a:r>
              <a:rPr lang="en-GB" sz="1000" b="0" dirty="0">
                <a:solidFill>
                  <a:sysClr val="windowText" lastClr="000000"/>
                </a:solidFill>
              </a:rPr>
              <a:t>The mid-point is at 50%</a:t>
            </a:r>
          </a:p>
          <a:p>
            <a:pPr marL="171450" indent="-171450" algn="l">
              <a:spcAft>
                <a:spcPts val="600"/>
              </a:spcAft>
              <a:buFont typeface="Arial" panose="020B0604020202020204" pitchFamily="34" charset="0"/>
              <a:buChar char="•"/>
            </a:pPr>
            <a:r>
              <a:rPr lang="en-GB" sz="1000" b="0" dirty="0">
                <a:solidFill>
                  <a:sysClr val="windowText" lastClr="000000"/>
                </a:solidFill>
              </a:rPr>
              <a:t>The gradients are used at a 0º angle</a:t>
            </a:r>
          </a:p>
          <a:p>
            <a:pPr marL="171450" indent="-171450" algn="l">
              <a:spcAft>
                <a:spcPts val="600"/>
              </a:spcAft>
              <a:buFont typeface="Arial" panose="020B0604020202020204" pitchFamily="34" charset="0"/>
              <a:buChar char="•"/>
            </a:pPr>
            <a:r>
              <a:rPr lang="en-GB" sz="1000" b="0" dirty="0">
                <a:solidFill>
                  <a:sysClr val="windowText" lastClr="000000"/>
                </a:solidFill>
              </a:rPr>
              <a:t>Use the linear gradient, never radial</a:t>
            </a:r>
          </a:p>
          <a:p>
            <a:pPr marL="171450" indent="-171450" algn="l">
              <a:spcAft>
                <a:spcPts val="600"/>
              </a:spcAft>
              <a:buFont typeface="Arial" panose="020B0604020202020204" pitchFamily="34" charset="0"/>
              <a:buChar char="•"/>
            </a:pPr>
            <a:r>
              <a:rPr lang="en-GB" sz="1000" b="0" dirty="0">
                <a:solidFill>
                  <a:sysClr val="windowText" lastClr="000000"/>
                </a:solidFill>
              </a:rPr>
              <a:t>Do not create new gradients; use only the gradients shown here</a:t>
            </a:r>
            <a:endParaRPr lang="en-US" sz="1000" b="0" dirty="0">
              <a:solidFill>
                <a:sysClr val="windowText" lastClr="000000"/>
              </a:solidFill>
            </a:endParaRPr>
          </a:p>
        </p:txBody>
      </p:sp>
      <p:sp>
        <p:nvSpPr>
          <p:cNvPr id="57" name="Rectangle 56">
            <a:extLst>
              <a:ext uri="{FF2B5EF4-FFF2-40B4-BE49-F238E27FC236}">
                <a16:creationId xmlns:a16="http://schemas.microsoft.com/office/drawing/2014/main" id="{9D5AAA1F-BD76-48F7-8C50-6E5979B9537B}"/>
              </a:ext>
            </a:extLst>
          </p:cNvPr>
          <p:cNvSpPr/>
          <p:nvPr userDrawn="1"/>
        </p:nvSpPr>
        <p:spPr>
          <a:xfrm>
            <a:off x="5225411" y="4304594"/>
            <a:ext cx="839614" cy="411225"/>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chemeClr val="tx1"/>
                </a:solidFill>
              </a:rPr>
              <a:t>255</a:t>
            </a:r>
          </a:p>
          <a:p>
            <a:pPr algn="ctr"/>
            <a:r>
              <a:rPr lang="en-GB" sz="800" dirty="0">
                <a:solidFill>
                  <a:schemeClr val="tx1"/>
                </a:solidFill>
              </a:rPr>
              <a:t>255</a:t>
            </a:r>
          </a:p>
          <a:p>
            <a:pPr algn="ctr"/>
            <a:r>
              <a:rPr lang="en-GB" sz="800" dirty="0">
                <a:solidFill>
                  <a:schemeClr val="tx1"/>
                </a:solidFill>
              </a:rPr>
              <a:t>255</a:t>
            </a:r>
          </a:p>
        </p:txBody>
      </p:sp>
      <p:sp>
        <p:nvSpPr>
          <p:cNvPr id="58" name="TextBox 57">
            <a:extLst>
              <a:ext uri="{FF2B5EF4-FFF2-40B4-BE49-F238E27FC236}">
                <a16:creationId xmlns:a16="http://schemas.microsoft.com/office/drawing/2014/main" id="{3485E89C-C25F-4DDF-BA6F-8600323267FE}"/>
              </a:ext>
            </a:extLst>
          </p:cNvPr>
          <p:cNvSpPr txBox="1"/>
          <p:nvPr userDrawn="1"/>
        </p:nvSpPr>
        <p:spPr>
          <a:xfrm>
            <a:off x="6197184" y="4389395"/>
            <a:ext cx="1253995" cy="237066"/>
          </a:xfrm>
          <a:prstGeom prst="rect">
            <a:avLst/>
          </a:prstGeom>
          <a:noFill/>
        </p:spPr>
        <p:txBody>
          <a:bodyPr wrap="square" lIns="54610" tIns="54610" rIns="54610" bIns="54610" rtlCol="0" anchor="ctr">
            <a:noAutofit/>
          </a:bodyPr>
          <a:lstStyle/>
          <a:p>
            <a:pPr algn="l">
              <a:spcAft>
                <a:spcPts val="600"/>
              </a:spcAft>
            </a:pPr>
            <a:r>
              <a:rPr lang="en-GB" sz="1000" dirty="0"/>
              <a:t>White</a:t>
            </a:r>
          </a:p>
        </p:txBody>
      </p:sp>
      <p:graphicFrame>
        <p:nvGraphicFramePr>
          <p:cNvPr id="64" name="Chart 63">
            <a:extLst>
              <a:ext uri="{FF2B5EF4-FFF2-40B4-BE49-F238E27FC236}">
                <a16:creationId xmlns:a16="http://schemas.microsoft.com/office/drawing/2014/main" id="{BCEBD40D-9421-4030-8846-769769EFE758}"/>
              </a:ext>
            </a:extLst>
          </p:cNvPr>
          <p:cNvGraphicFramePr>
            <a:graphicFrameLocks/>
          </p:cNvGraphicFramePr>
          <p:nvPr userDrawn="1">
            <p:custDataLst>
              <p:tags r:id="rId1"/>
            </p:custDataLst>
            <p:extLst>
              <p:ext uri="{D42A27DB-BD31-4B8C-83A1-F6EECF244321}">
                <p14:modId xmlns:p14="http://schemas.microsoft.com/office/powerpoint/2010/main" val="3337647568"/>
              </p:ext>
            </p:extLst>
          </p:nvPr>
        </p:nvGraphicFramePr>
        <p:xfrm>
          <a:off x="8361518" y="3389556"/>
          <a:ext cx="2340654" cy="1922784"/>
        </p:xfrm>
        <a:graphic>
          <a:graphicData uri="http://schemas.openxmlformats.org/drawingml/2006/chart">
            <c:chart xmlns:c="http://schemas.openxmlformats.org/drawingml/2006/chart" xmlns:r="http://schemas.openxmlformats.org/officeDocument/2006/relationships" r:id="rId3"/>
          </a:graphicData>
        </a:graphic>
      </p:graphicFrame>
      <p:sp>
        <p:nvSpPr>
          <p:cNvPr id="91" name="TextBox 90">
            <a:extLst>
              <a:ext uri="{FF2B5EF4-FFF2-40B4-BE49-F238E27FC236}">
                <a16:creationId xmlns:a16="http://schemas.microsoft.com/office/drawing/2014/main" id="{94D36A40-CC42-4997-AC07-D89529A2E43D}"/>
              </a:ext>
            </a:extLst>
          </p:cNvPr>
          <p:cNvSpPr txBox="1"/>
          <p:nvPr userDrawn="1"/>
        </p:nvSpPr>
        <p:spPr>
          <a:xfrm>
            <a:off x="7170486" y="3546218"/>
            <a:ext cx="1545229" cy="153888"/>
          </a:xfrm>
          <a:prstGeom prst="rect">
            <a:avLst/>
          </a:prstGeom>
          <a:noFill/>
        </p:spPr>
        <p:txBody>
          <a:bodyPr wrap="square" lIns="0" tIns="0" rIns="0" bIns="0" rtlCol="0">
            <a:spAutoFit/>
          </a:bodyPr>
          <a:lstStyle/>
          <a:p>
            <a:pPr algn="l">
              <a:spcAft>
                <a:spcPts val="600"/>
              </a:spcAft>
            </a:pPr>
            <a:r>
              <a:rPr lang="en-US" sz="1000" b="1" dirty="0">
                <a:solidFill>
                  <a:sysClr val="windowText" lastClr="000000"/>
                </a:solidFill>
              </a:rPr>
              <a:t>Color order for charts</a:t>
            </a:r>
          </a:p>
        </p:txBody>
      </p:sp>
      <p:grpSp>
        <p:nvGrpSpPr>
          <p:cNvPr id="80" name="Group 79">
            <a:extLst>
              <a:ext uri="{FF2B5EF4-FFF2-40B4-BE49-F238E27FC236}">
                <a16:creationId xmlns:a16="http://schemas.microsoft.com/office/drawing/2014/main" id="{A12A22AF-1159-492C-8163-7F134D46301C}"/>
              </a:ext>
            </a:extLst>
          </p:cNvPr>
          <p:cNvGrpSpPr/>
          <p:nvPr userDrawn="1"/>
        </p:nvGrpSpPr>
        <p:grpSpPr>
          <a:xfrm>
            <a:off x="7146553" y="5566907"/>
            <a:ext cx="4053259" cy="310018"/>
            <a:chOff x="9413875" y="4563300"/>
            <a:chExt cx="12974364" cy="592341"/>
          </a:xfrm>
        </p:grpSpPr>
        <p:sp>
          <p:nvSpPr>
            <p:cNvPr id="81" name="Rectangle 80">
              <a:extLst>
                <a:ext uri="{FF2B5EF4-FFF2-40B4-BE49-F238E27FC236}">
                  <a16:creationId xmlns:a16="http://schemas.microsoft.com/office/drawing/2014/main" id="{94CB130B-883E-46F2-8BAD-057C3580F4DB}"/>
                </a:ext>
              </a:extLst>
            </p:cNvPr>
            <p:cNvSpPr/>
            <p:nvPr/>
          </p:nvSpPr>
          <p:spPr>
            <a:xfrm>
              <a:off x="11293071" y="4563300"/>
              <a:ext cx="759576" cy="592341"/>
            </a:xfrm>
            <a:prstGeom prst="rect">
              <a:avLst/>
            </a:prstGeom>
            <a:solidFill>
              <a:srgbClr val="1E49E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chemeClr val="bg1"/>
                  </a:solidFill>
                </a:rPr>
                <a:t>3</a:t>
              </a:r>
            </a:p>
          </p:txBody>
        </p:sp>
        <p:sp>
          <p:nvSpPr>
            <p:cNvPr id="82" name="Rectangle 81">
              <a:extLst>
                <a:ext uri="{FF2B5EF4-FFF2-40B4-BE49-F238E27FC236}">
                  <a16:creationId xmlns:a16="http://schemas.microsoft.com/office/drawing/2014/main" id="{53EBDD77-2FA2-42F7-8A25-5C4A909D0150}"/>
                </a:ext>
              </a:extLst>
            </p:cNvPr>
            <p:cNvSpPr/>
            <p:nvPr/>
          </p:nvSpPr>
          <p:spPr>
            <a:xfrm>
              <a:off x="9413875" y="4563300"/>
              <a:ext cx="759576" cy="592341"/>
            </a:xfrm>
            <a:prstGeom prst="rect">
              <a:avLst/>
            </a:prstGeom>
            <a:solidFill>
              <a:srgbClr val="00338D"/>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chemeClr val="bg1"/>
                  </a:solidFill>
                </a:rPr>
                <a:t>1</a:t>
              </a:r>
            </a:p>
          </p:txBody>
        </p:sp>
        <p:sp>
          <p:nvSpPr>
            <p:cNvPr id="88" name="Rectangle 87">
              <a:extLst>
                <a:ext uri="{FF2B5EF4-FFF2-40B4-BE49-F238E27FC236}">
                  <a16:creationId xmlns:a16="http://schemas.microsoft.com/office/drawing/2014/main" id="{11DA24D2-7F5B-4456-A47E-F24E0ABB6D5B}"/>
                </a:ext>
              </a:extLst>
            </p:cNvPr>
            <p:cNvSpPr/>
            <p:nvPr/>
          </p:nvSpPr>
          <p:spPr>
            <a:xfrm>
              <a:off x="12232670" y="4563300"/>
              <a:ext cx="759576" cy="592341"/>
            </a:xfrm>
            <a:prstGeom prst="rect">
              <a:avLst/>
            </a:prstGeom>
            <a:solidFill>
              <a:srgbClr val="76D2F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ysClr val="windowText" lastClr="000000"/>
                  </a:solidFill>
                </a:rPr>
                <a:t>4</a:t>
              </a:r>
            </a:p>
          </p:txBody>
        </p:sp>
        <p:sp>
          <p:nvSpPr>
            <p:cNvPr id="89" name="Rectangle 88">
              <a:extLst>
                <a:ext uri="{FF2B5EF4-FFF2-40B4-BE49-F238E27FC236}">
                  <a16:creationId xmlns:a16="http://schemas.microsoft.com/office/drawing/2014/main" id="{8090D3A4-DE26-4963-9B85-87AE4216FA34}"/>
                </a:ext>
              </a:extLst>
            </p:cNvPr>
            <p:cNvSpPr/>
            <p:nvPr/>
          </p:nvSpPr>
          <p:spPr>
            <a:xfrm>
              <a:off x="14111867" y="4563300"/>
              <a:ext cx="759576" cy="592341"/>
            </a:xfrm>
            <a:prstGeom prst="rect">
              <a:avLst/>
            </a:prstGeom>
            <a:solidFill>
              <a:srgbClr val="B497F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chemeClr val="bg1"/>
                  </a:solidFill>
                </a:rPr>
                <a:t>6</a:t>
              </a:r>
            </a:p>
          </p:txBody>
        </p:sp>
        <p:sp>
          <p:nvSpPr>
            <p:cNvPr id="90" name="Rectangle 89">
              <a:extLst>
                <a:ext uri="{FF2B5EF4-FFF2-40B4-BE49-F238E27FC236}">
                  <a16:creationId xmlns:a16="http://schemas.microsoft.com/office/drawing/2014/main" id="{A9D124B7-B2EA-49D5-BC29-5F83FDC8AE2C}"/>
                </a:ext>
              </a:extLst>
            </p:cNvPr>
            <p:cNvSpPr/>
            <p:nvPr/>
          </p:nvSpPr>
          <p:spPr>
            <a:xfrm>
              <a:off x="17870263" y="4563300"/>
              <a:ext cx="759576" cy="592341"/>
            </a:xfrm>
            <a:prstGeom prst="rect">
              <a:avLst/>
            </a:prstGeom>
            <a:solidFill>
              <a:srgbClr val="FD349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chemeClr val="bg1"/>
                  </a:solidFill>
                </a:rPr>
                <a:t>10</a:t>
              </a:r>
            </a:p>
          </p:txBody>
        </p:sp>
        <p:sp>
          <p:nvSpPr>
            <p:cNvPr id="92" name="Rectangle 91">
              <a:extLst>
                <a:ext uri="{FF2B5EF4-FFF2-40B4-BE49-F238E27FC236}">
                  <a16:creationId xmlns:a16="http://schemas.microsoft.com/office/drawing/2014/main" id="{64CDA0A7-4E12-4085-9DB0-1A1C51252895}"/>
                </a:ext>
              </a:extLst>
            </p:cNvPr>
            <p:cNvSpPr/>
            <p:nvPr/>
          </p:nvSpPr>
          <p:spPr>
            <a:xfrm>
              <a:off x="13172269" y="4563300"/>
              <a:ext cx="759576" cy="592341"/>
            </a:xfrm>
            <a:prstGeom prst="rect">
              <a:avLst/>
            </a:prstGeom>
            <a:solidFill>
              <a:srgbClr val="7213EA"/>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chemeClr val="bg1"/>
                  </a:solidFill>
                </a:rPr>
                <a:t>5</a:t>
              </a:r>
            </a:p>
          </p:txBody>
        </p:sp>
        <p:sp>
          <p:nvSpPr>
            <p:cNvPr id="93" name="Rectangle 92">
              <a:extLst>
                <a:ext uri="{FF2B5EF4-FFF2-40B4-BE49-F238E27FC236}">
                  <a16:creationId xmlns:a16="http://schemas.microsoft.com/office/drawing/2014/main" id="{A476B35C-953A-4CE4-A97F-E7F2056B7134}"/>
                </a:ext>
              </a:extLst>
            </p:cNvPr>
            <p:cNvSpPr/>
            <p:nvPr/>
          </p:nvSpPr>
          <p:spPr>
            <a:xfrm>
              <a:off x="18809863" y="4563300"/>
              <a:ext cx="759576" cy="592341"/>
            </a:xfrm>
            <a:prstGeom prst="rect">
              <a:avLst/>
            </a:prstGeom>
            <a:solidFill>
              <a:srgbClr val="FFA3DA"/>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chemeClr val="bg1"/>
                  </a:solidFill>
                </a:rPr>
                <a:t>11</a:t>
              </a:r>
            </a:p>
          </p:txBody>
        </p:sp>
        <p:sp>
          <p:nvSpPr>
            <p:cNvPr id="94" name="Rectangle 93">
              <a:extLst>
                <a:ext uri="{FF2B5EF4-FFF2-40B4-BE49-F238E27FC236}">
                  <a16:creationId xmlns:a16="http://schemas.microsoft.com/office/drawing/2014/main" id="{2FE2998D-CFF6-4C93-8CC0-8D077B395C09}"/>
                </a:ext>
              </a:extLst>
            </p:cNvPr>
            <p:cNvSpPr/>
            <p:nvPr/>
          </p:nvSpPr>
          <p:spPr>
            <a:xfrm>
              <a:off x="15991064" y="4563300"/>
              <a:ext cx="759576" cy="592341"/>
            </a:xfrm>
            <a:prstGeom prst="rect">
              <a:avLst/>
            </a:prstGeom>
            <a:solidFill>
              <a:srgbClr val="00C0A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chemeClr val="bg1"/>
                  </a:solidFill>
                </a:rPr>
                <a:t>8</a:t>
              </a:r>
            </a:p>
          </p:txBody>
        </p:sp>
        <p:sp>
          <p:nvSpPr>
            <p:cNvPr id="95" name="Rectangle 94">
              <a:extLst>
                <a:ext uri="{FF2B5EF4-FFF2-40B4-BE49-F238E27FC236}">
                  <a16:creationId xmlns:a16="http://schemas.microsoft.com/office/drawing/2014/main" id="{A2A96EEC-C3EF-4FC4-95E3-D03678E04E0F}"/>
                </a:ext>
              </a:extLst>
            </p:cNvPr>
            <p:cNvSpPr/>
            <p:nvPr/>
          </p:nvSpPr>
          <p:spPr>
            <a:xfrm>
              <a:off x="21628663" y="4563300"/>
              <a:ext cx="759576" cy="592341"/>
            </a:xfrm>
            <a:prstGeom prst="rect">
              <a:avLst/>
            </a:prstGeom>
            <a:solidFill>
              <a:srgbClr val="63EBDA"/>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ysClr val="windowText" lastClr="000000"/>
                  </a:solidFill>
                </a:rPr>
                <a:t>14</a:t>
              </a:r>
            </a:p>
          </p:txBody>
        </p:sp>
        <p:sp>
          <p:nvSpPr>
            <p:cNvPr id="96" name="Rectangle 95">
              <a:extLst>
                <a:ext uri="{FF2B5EF4-FFF2-40B4-BE49-F238E27FC236}">
                  <a16:creationId xmlns:a16="http://schemas.microsoft.com/office/drawing/2014/main" id="{173DDF4D-959F-4793-8695-E8CC0EAF3DF6}"/>
                </a:ext>
              </a:extLst>
            </p:cNvPr>
            <p:cNvSpPr/>
            <p:nvPr/>
          </p:nvSpPr>
          <p:spPr>
            <a:xfrm>
              <a:off x="10353473" y="4563300"/>
              <a:ext cx="759576" cy="592341"/>
            </a:xfrm>
            <a:prstGeom prst="rect">
              <a:avLst/>
            </a:prstGeom>
            <a:solidFill>
              <a:srgbClr val="00B8F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chemeClr val="bg1"/>
                  </a:solidFill>
                </a:rPr>
                <a:t>2</a:t>
              </a:r>
            </a:p>
          </p:txBody>
        </p:sp>
        <p:sp>
          <p:nvSpPr>
            <p:cNvPr id="97" name="Rectangle 96">
              <a:extLst>
                <a:ext uri="{FF2B5EF4-FFF2-40B4-BE49-F238E27FC236}">
                  <a16:creationId xmlns:a16="http://schemas.microsoft.com/office/drawing/2014/main" id="{C9C4D549-AF08-4D7D-B6E7-64869DC20BCE}"/>
                </a:ext>
              </a:extLst>
            </p:cNvPr>
            <p:cNvSpPr/>
            <p:nvPr/>
          </p:nvSpPr>
          <p:spPr>
            <a:xfrm>
              <a:off x="20689065" y="4563300"/>
              <a:ext cx="759576" cy="592341"/>
            </a:xfrm>
            <a:prstGeom prst="rect">
              <a:avLst/>
            </a:prstGeom>
            <a:solidFill>
              <a:srgbClr val="510DB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chemeClr val="bg1"/>
                  </a:solidFill>
                </a:rPr>
                <a:t>13</a:t>
              </a:r>
            </a:p>
          </p:txBody>
        </p:sp>
        <p:sp>
          <p:nvSpPr>
            <p:cNvPr id="98" name="Rectangle 97">
              <a:extLst>
                <a:ext uri="{FF2B5EF4-FFF2-40B4-BE49-F238E27FC236}">
                  <a16:creationId xmlns:a16="http://schemas.microsoft.com/office/drawing/2014/main" id="{2F2BDB81-11B5-4271-813D-41DD2514BCB0}"/>
                </a:ext>
              </a:extLst>
            </p:cNvPr>
            <p:cNvSpPr/>
            <p:nvPr/>
          </p:nvSpPr>
          <p:spPr>
            <a:xfrm>
              <a:off x="15051466" y="4563300"/>
              <a:ext cx="759576" cy="592341"/>
            </a:xfrm>
            <a:prstGeom prst="rect">
              <a:avLst/>
            </a:prstGeom>
            <a:solidFill>
              <a:srgbClr val="098E7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chemeClr val="bg1"/>
                  </a:solidFill>
                </a:rPr>
                <a:t>7</a:t>
              </a:r>
            </a:p>
          </p:txBody>
        </p:sp>
        <p:sp>
          <p:nvSpPr>
            <p:cNvPr id="99" name="Rectangle 98">
              <a:extLst>
                <a:ext uri="{FF2B5EF4-FFF2-40B4-BE49-F238E27FC236}">
                  <a16:creationId xmlns:a16="http://schemas.microsoft.com/office/drawing/2014/main" id="{7CBD5116-429D-4C82-ABFE-732946C493D0}"/>
                </a:ext>
              </a:extLst>
            </p:cNvPr>
            <p:cNvSpPr/>
            <p:nvPr/>
          </p:nvSpPr>
          <p:spPr>
            <a:xfrm>
              <a:off x="19749462" y="4563300"/>
              <a:ext cx="759576" cy="592341"/>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chemeClr val="bg1"/>
                  </a:solidFill>
                </a:rPr>
                <a:t>12</a:t>
              </a:r>
            </a:p>
          </p:txBody>
        </p:sp>
        <p:sp>
          <p:nvSpPr>
            <p:cNvPr id="100" name="Rectangle 99">
              <a:extLst>
                <a:ext uri="{FF2B5EF4-FFF2-40B4-BE49-F238E27FC236}">
                  <a16:creationId xmlns:a16="http://schemas.microsoft.com/office/drawing/2014/main" id="{CE418BB4-E2A0-41BB-84BE-84EE06AE42FE}"/>
                </a:ext>
              </a:extLst>
            </p:cNvPr>
            <p:cNvSpPr/>
            <p:nvPr/>
          </p:nvSpPr>
          <p:spPr>
            <a:xfrm>
              <a:off x="16930663" y="4563300"/>
              <a:ext cx="759576" cy="592341"/>
            </a:xfrm>
            <a:prstGeom prst="rect">
              <a:avLst/>
            </a:prstGeom>
            <a:solidFill>
              <a:srgbClr val="AB0D8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dirty="0">
                  <a:solidFill>
                    <a:schemeClr val="bg1"/>
                  </a:solidFill>
                </a:rPr>
                <a:t>9</a:t>
              </a:r>
            </a:p>
          </p:txBody>
        </p:sp>
      </p:grpSp>
    </p:spTree>
    <p:extLst>
      <p:ext uri="{BB962C8B-B14F-4D97-AF65-F5344CB8AC3E}">
        <p14:creationId xmlns:p14="http://schemas.microsoft.com/office/powerpoint/2010/main" val="3647475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Right Horizontal Window_Pacific Blue">
    <p:bg>
      <p:bgPr>
        <a:gradFill>
          <a:gsLst>
            <a:gs pos="100000">
              <a:srgbClr val="ACEAFF"/>
            </a:gs>
            <a:gs pos="0">
              <a:srgbClr val="00B8F6"/>
            </a:gs>
          </a:gsLst>
          <a:lin ang="0" scaled="0"/>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E96C774-8B31-4EC8-BF6C-ACF71C2F0C15}"/>
              </a:ext>
            </a:extLst>
          </p:cNvPr>
          <p:cNvSpPr>
            <a:spLocks noChangeAspect="1"/>
          </p:cNvSpPr>
          <p:nvPr userDrawn="1"/>
        </p:nvSpPr>
        <p:spPr>
          <a:xfrm>
            <a:off x="3405716" y="371311"/>
            <a:ext cx="7794097" cy="5414065"/>
          </a:xfrm>
          <a:prstGeom prst="rect">
            <a:avLst/>
          </a:prstGeom>
          <a:gradFill>
            <a:gsLst>
              <a:gs pos="100000">
                <a:srgbClr val="7213E9"/>
              </a:gs>
              <a:gs pos="0">
                <a:srgbClr val="1E49E3"/>
              </a:gs>
            </a:gsLst>
            <a:lin ang="0" scaled="0"/>
          </a:gradFill>
        </p:spPr>
        <p:txBody>
          <a:bodyPr vert="horz" lIns="180000" tIns="180000" rIns="180000" bIns="180000" rtlCol="0" anchor="t" anchorCtr="0">
            <a:noAutofit/>
          </a:bodyPr>
          <a:lstStyle/>
          <a:p>
            <a:pPr lvl="0">
              <a:lnSpc>
                <a:spcPct val="70000"/>
              </a:lnSpc>
              <a:spcBef>
                <a:spcPct val="0"/>
              </a:spcBef>
              <a:buNone/>
            </a:pPr>
            <a:endParaRPr lang="en-US" sz="8800" baseline="0" dirty="0" err="1">
              <a:solidFill>
                <a:schemeClr val="bg1"/>
              </a:solidFill>
              <a:latin typeface="KPMG Bold" panose="020B0803030202040204" pitchFamily="34" charset="0"/>
              <a:ea typeface="+mj-ea"/>
              <a:cs typeface="+mj-cs"/>
            </a:endParaRPr>
          </a:p>
        </p:txBody>
      </p:sp>
      <p:sp>
        <p:nvSpPr>
          <p:cNvPr id="7" name="Freeform 19">
            <a:extLst>
              <a:ext uri="{FF2B5EF4-FFF2-40B4-BE49-F238E27FC236}">
                <a16:creationId xmlns:a16="http://schemas.microsoft.com/office/drawing/2014/main" id="{A5A5FA9B-A901-4A1F-9358-436BDE66E0B5}"/>
              </a:ext>
            </a:extLst>
          </p:cNvPr>
          <p:cNvSpPr>
            <a:spLocks noChangeAspect="1" noEditPoints="1"/>
          </p:cNvSpPr>
          <p:nvPr userDrawn="1"/>
        </p:nvSpPr>
        <p:spPr bwMode="auto">
          <a:xfrm>
            <a:off x="998476" y="371311"/>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9" name="Title 1">
            <a:extLst>
              <a:ext uri="{FF2B5EF4-FFF2-40B4-BE49-F238E27FC236}">
                <a16:creationId xmlns:a16="http://schemas.microsoft.com/office/drawing/2014/main" id="{CF6F6AF8-2E32-4C26-80B3-B9FC792CD4AB}"/>
              </a:ext>
            </a:extLst>
          </p:cNvPr>
          <p:cNvSpPr>
            <a:spLocks noGrp="1"/>
          </p:cNvSpPr>
          <p:nvPr>
            <p:ph type="ctrTitle" hasCustomPrompt="1"/>
          </p:nvPr>
        </p:nvSpPr>
        <p:spPr>
          <a:xfrm>
            <a:off x="3816786" y="742622"/>
            <a:ext cx="5765982" cy="2903488"/>
          </a:xfrm>
          <a:noFill/>
          <a:ln w="3175">
            <a:noFill/>
            <a:prstDash val="lgDash"/>
          </a:ln>
        </p:spPr>
        <p:txBody>
          <a:bodyPr lIns="0" tIns="0" rIns="0" bIns="0" anchor="t" anchorCtr="0">
            <a:noAutofit/>
          </a:bodyPr>
          <a:lstStyle>
            <a:lvl1pPr algn="l">
              <a:defRPr sz="6600" baseline="0">
                <a:solidFill>
                  <a:schemeClr val="bg1"/>
                </a:solidFill>
              </a:defRPr>
            </a:lvl1pPr>
          </a:lstStyle>
          <a:p>
            <a:r>
              <a:rPr lang="en-GB" dirty="0"/>
              <a:t>Title slide text only</a:t>
            </a:r>
            <a:endParaRPr lang="en-US" dirty="0"/>
          </a:p>
        </p:txBody>
      </p:sp>
      <p:sp>
        <p:nvSpPr>
          <p:cNvPr id="11" name="Text Placeholder 3">
            <a:extLst>
              <a:ext uri="{FF2B5EF4-FFF2-40B4-BE49-F238E27FC236}">
                <a16:creationId xmlns:a16="http://schemas.microsoft.com/office/drawing/2014/main" id="{2DC0CA7C-FECC-4B12-9EE2-796BED72DC95}"/>
              </a:ext>
            </a:extLst>
          </p:cNvPr>
          <p:cNvSpPr>
            <a:spLocks noGrp="1"/>
          </p:cNvSpPr>
          <p:nvPr>
            <p:ph type="body" sz="quarter" idx="11"/>
          </p:nvPr>
        </p:nvSpPr>
        <p:spPr>
          <a:xfrm>
            <a:off x="3816786" y="3730076"/>
            <a:ext cx="5765982" cy="816606"/>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3342812803"/>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Right Vertical Window_Pacific Blue">
    <p:bg>
      <p:bgPr>
        <a:gradFill>
          <a:gsLst>
            <a:gs pos="100000">
              <a:srgbClr val="ACEAFF"/>
            </a:gs>
            <a:gs pos="0">
              <a:srgbClr val="00B8F6"/>
            </a:gs>
          </a:gsLst>
          <a:lin ang="0" scaled="0"/>
        </a:gradFill>
        <a:effectLst/>
      </p:bgPr>
    </p:bg>
    <p:spTree>
      <p:nvGrpSpPr>
        <p:cNvPr id="1" name=""/>
        <p:cNvGrpSpPr/>
        <p:nvPr/>
      </p:nvGrpSpPr>
      <p:grpSpPr>
        <a:xfrm>
          <a:off x="0" y="0"/>
          <a:ext cx="0" cy="0"/>
          <a:chOff x="0" y="0"/>
          <a:chExt cx="0" cy="0"/>
        </a:xfrm>
      </p:grpSpPr>
      <p:sp>
        <p:nvSpPr>
          <p:cNvPr id="7" name="Freeform 19">
            <a:extLst>
              <a:ext uri="{FF2B5EF4-FFF2-40B4-BE49-F238E27FC236}">
                <a16:creationId xmlns:a16="http://schemas.microsoft.com/office/drawing/2014/main" id="{A5A5FA9B-A901-4A1F-9358-436BDE66E0B5}"/>
              </a:ext>
            </a:extLst>
          </p:cNvPr>
          <p:cNvSpPr>
            <a:spLocks noChangeAspect="1" noEditPoints="1"/>
          </p:cNvSpPr>
          <p:nvPr userDrawn="1"/>
        </p:nvSpPr>
        <p:spPr bwMode="auto">
          <a:xfrm>
            <a:off x="998476" y="371311"/>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grpSp>
        <p:nvGrpSpPr>
          <p:cNvPr id="3" name="Group 2">
            <a:extLst>
              <a:ext uri="{FF2B5EF4-FFF2-40B4-BE49-F238E27FC236}">
                <a16:creationId xmlns:a16="http://schemas.microsoft.com/office/drawing/2014/main" id="{9BC1A25C-9C23-47D0-BC86-BD2474043CD3}"/>
              </a:ext>
            </a:extLst>
          </p:cNvPr>
          <p:cNvGrpSpPr/>
          <p:nvPr userDrawn="1"/>
        </p:nvGrpSpPr>
        <p:grpSpPr>
          <a:xfrm>
            <a:off x="998476" y="0"/>
            <a:ext cx="911399" cy="1485244"/>
            <a:chOff x="1008000" y="0"/>
            <a:chExt cx="911399" cy="1485244"/>
          </a:xfrm>
          <a:solidFill>
            <a:schemeClr val="bg1">
              <a:alpha val="0"/>
            </a:schemeClr>
          </a:solidFill>
        </p:grpSpPr>
        <p:sp>
          <p:nvSpPr>
            <p:cNvPr id="5" name="Freeform 19">
              <a:extLst>
                <a:ext uri="{FF2B5EF4-FFF2-40B4-BE49-F238E27FC236}">
                  <a16:creationId xmlns:a16="http://schemas.microsoft.com/office/drawing/2014/main" id="{EEC5B735-00AD-41B9-A513-0F7783FFBE36}"/>
                </a:ext>
              </a:extLst>
            </p:cNvPr>
            <p:cNvSpPr>
              <a:spLocks noChangeAspect="1" noEditPoints="1"/>
            </p:cNvSpPr>
            <p:nvPr userDrawn="1"/>
          </p:nvSpPr>
          <p:spPr bwMode="auto">
            <a:xfrm>
              <a:off x="1008000" y="0"/>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dirty="0"/>
            </a:p>
          </p:txBody>
        </p:sp>
        <p:sp>
          <p:nvSpPr>
            <p:cNvPr id="8" name="Freeform 19">
              <a:extLst>
                <a:ext uri="{FF2B5EF4-FFF2-40B4-BE49-F238E27FC236}">
                  <a16:creationId xmlns:a16="http://schemas.microsoft.com/office/drawing/2014/main" id="{C5CCCCF1-8E34-4341-A6C5-97CC39680E55}"/>
                </a:ext>
              </a:extLst>
            </p:cNvPr>
            <p:cNvSpPr>
              <a:spLocks noChangeAspect="1" noEditPoints="1"/>
            </p:cNvSpPr>
            <p:nvPr userDrawn="1"/>
          </p:nvSpPr>
          <p:spPr bwMode="auto">
            <a:xfrm>
              <a:off x="1008000" y="742622"/>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dirty="0"/>
            </a:p>
          </p:txBody>
        </p:sp>
        <p:sp>
          <p:nvSpPr>
            <p:cNvPr id="9" name="Freeform 19">
              <a:extLst>
                <a:ext uri="{FF2B5EF4-FFF2-40B4-BE49-F238E27FC236}">
                  <a16:creationId xmlns:a16="http://schemas.microsoft.com/office/drawing/2014/main" id="{162D722E-1D64-4D54-98B6-8466501BFD3D}"/>
                </a:ext>
              </a:extLst>
            </p:cNvPr>
            <p:cNvSpPr>
              <a:spLocks noChangeAspect="1" noEditPoints="1"/>
            </p:cNvSpPr>
            <p:nvPr userDrawn="1"/>
          </p:nvSpPr>
          <p:spPr bwMode="auto">
            <a:xfrm>
              <a:off x="1008000" y="1113933"/>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dirty="0"/>
            </a:p>
          </p:txBody>
        </p:sp>
      </p:grpSp>
      <p:sp>
        <p:nvSpPr>
          <p:cNvPr id="104" name="Rectangle 103">
            <a:extLst>
              <a:ext uri="{FF2B5EF4-FFF2-40B4-BE49-F238E27FC236}">
                <a16:creationId xmlns:a16="http://schemas.microsoft.com/office/drawing/2014/main" id="{6A6246C3-5BC1-4146-9E95-B8B3F1B77C22}"/>
              </a:ext>
            </a:extLst>
          </p:cNvPr>
          <p:cNvSpPr>
            <a:spLocks noChangeAspect="1"/>
          </p:cNvSpPr>
          <p:nvPr userDrawn="1"/>
        </p:nvSpPr>
        <p:spPr>
          <a:xfrm>
            <a:off x="7435789" y="371311"/>
            <a:ext cx="3764024" cy="5415923"/>
          </a:xfrm>
          <a:prstGeom prst="rect">
            <a:avLst/>
          </a:prstGeom>
          <a:gradFill>
            <a:gsLst>
              <a:gs pos="100000">
                <a:srgbClr val="7213E9"/>
              </a:gs>
              <a:gs pos="0">
                <a:srgbClr val="1E49E3"/>
              </a:gs>
            </a:gsLst>
            <a:lin ang="0" scaled="0"/>
          </a:gradFill>
        </p:spPr>
        <p:txBody>
          <a:bodyPr vert="horz" lIns="180000" tIns="180000" rIns="180000" bIns="180000" rtlCol="0" anchor="t" anchorCtr="0">
            <a:noAutofit/>
          </a:bodyPr>
          <a:lstStyle/>
          <a:p>
            <a:pPr lvl="0">
              <a:lnSpc>
                <a:spcPct val="70000"/>
              </a:lnSpc>
              <a:spcBef>
                <a:spcPct val="0"/>
              </a:spcBef>
              <a:buNone/>
            </a:pPr>
            <a:endParaRPr lang="en-US" sz="8800" baseline="0" dirty="0" err="1">
              <a:solidFill>
                <a:schemeClr val="bg1"/>
              </a:solidFill>
              <a:latin typeface="KPMG Bold" panose="020B0803030202040204" pitchFamily="34" charset="0"/>
              <a:ea typeface="+mj-ea"/>
              <a:cs typeface="+mj-cs"/>
            </a:endParaRPr>
          </a:p>
        </p:txBody>
      </p:sp>
      <p:sp>
        <p:nvSpPr>
          <p:cNvPr id="106" name="Text Placeholder 3">
            <a:extLst>
              <a:ext uri="{FF2B5EF4-FFF2-40B4-BE49-F238E27FC236}">
                <a16:creationId xmlns:a16="http://schemas.microsoft.com/office/drawing/2014/main" id="{E9A5689E-A0AC-4126-A5A7-5CD8528C6C2E}"/>
              </a:ext>
            </a:extLst>
          </p:cNvPr>
          <p:cNvSpPr>
            <a:spLocks noGrp="1"/>
          </p:cNvSpPr>
          <p:nvPr>
            <p:ph type="body" sz="quarter" idx="12"/>
          </p:nvPr>
        </p:nvSpPr>
        <p:spPr>
          <a:xfrm>
            <a:off x="7702252" y="4710484"/>
            <a:ext cx="3229510" cy="810000"/>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
        <p:nvSpPr>
          <p:cNvPr id="2" name="Title 1"/>
          <p:cNvSpPr>
            <a:spLocks noGrp="1"/>
          </p:cNvSpPr>
          <p:nvPr>
            <p:ph type="ctrTitle" hasCustomPrompt="1"/>
          </p:nvPr>
        </p:nvSpPr>
        <p:spPr>
          <a:xfrm>
            <a:off x="7702252" y="636808"/>
            <a:ext cx="3229510" cy="3950972"/>
          </a:xfrm>
          <a:noFill/>
          <a:ln w="3175">
            <a:noFill/>
            <a:prstDash val="lgDash"/>
          </a:ln>
        </p:spPr>
        <p:txBody>
          <a:bodyPr lIns="0" tIns="0" rIns="0" bIns="0" anchor="t" anchorCtr="0">
            <a:noAutofit/>
          </a:bodyPr>
          <a:lstStyle>
            <a:lvl1pPr algn="l">
              <a:defRPr sz="6600" baseline="0">
                <a:solidFill>
                  <a:schemeClr val="bg1"/>
                </a:solidFill>
              </a:defRPr>
            </a:lvl1pPr>
          </a:lstStyle>
          <a:p>
            <a:r>
              <a:rPr lang="en-GB" dirty="0"/>
              <a:t>Title slide text only</a:t>
            </a:r>
            <a:endParaRPr lang="en-US" dirty="0"/>
          </a:p>
        </p:txBody>
      </p:sp>
    </p:spTree>
    <p:extLst>
      <p:ext uri="{BB962C8B-B14F-4D97-AF65-F5344CB8AC3E}">
        <p14:creationId xmlns:p14="http://schemas.microsoft.com/office/powerpoint/2010/main" val="3797420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ITLE SLIDE Left Horizontal Window_KPMG Blue">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E96C774-8B31-4EC8-BF6C-ACF71C2F0C15}"/>
              </a:ext>
            </a:extLst>
          </p:cNvPr>
          <p:cNvSpPr>
            <a:spLocks noChangeAspect="1"/>
          </p:cNvSpPr>
          <p:nvPr userDrawn="1"/>
        </p:nvSpPr>
        <p:spPr>
          <a:xfrm>
            <a:off x="998476" y="1485243"/>
            <a:ext cx="6328756" cy="4396185"/>
          </a:xfrm>
          <a:prstGeom prst="rect">
            <a:avLst/>
          </a:prstGeom>
          <a:gradFill>
            <a:gsLst>
              <a:gs pos="100000">
                <a:srgbClr val="7213E9"/>
              </a:gs>
              <a:gs pos="0">
                <a:srgbClr val="1E49E3"/>
              </a:gs>
            </a:gsLst>
            <a:lin ang="0" scaled="0"/>
          </a:gradFill>
        </p:spPr>
        <p:txBody>
          <a:bodyPr vert="horz" lIns="180000" tIns="180000" rIns="180000" bIns="180000" rtlCol="0" anchor="t" anchorCtr="0">
            <a:noAutofit/>
          </a:bodyPr>
          <a:lstStyle/>
          <a:p>
            <a:pPr lvl="0">
              <a:lnSpc>
                <a:spcPct val="70000"/>
              </a:lnSpc>
              <a:spcBef>
                <a:spcPct val="0"/>
              </a:spcBef>
              <a:buNone/>
            </a:pPr>
            <a:endParaRPr lang="en-US" sz="8800" baseline="0" dirty="0" err="1">
              <a:solidFill>
                <a:schemeClr val="bg1"/>
              </a:solidFill>
              <a:latin typeface="KPMG Bold" panose="020B0803030202040204" pitchFamily="34" charset="0"/>
              <a:ea typeface="+mj-ea"/>
              <a:cs typeface="+mj-cs"/>
            </a:endParaRPr>
          </a:p>
        </p:txBody>
      </p:sp>
      <p:sp>
        <p:nvSpPr>
          <p:cNvPr id="2" name="Title 1"/>
          <p:cNvSpPr>
            <a:spLocks noGrp="1"/>
          </p:cNvSpPr>
          <p:nvPr>
            <p:ph type="ctrTitle" hasCustomPrompt="1"/>
          </p:nvPr>
        </p:nvSpPr>
        <p:spPr>
          <a:xfrm>
            <a:off x="1274841" y="1764699"/>
            <a:ext cx="5765982" cy="2903488"/>
          </a:xfrm>
          <a:noFill/>
          <a:ln w="3175">
            <a:noFill/>
            <a:prstDash val="lgDash"/>
          </a:ln>
        </p:spPr>
        <p:txBody>
          <a:bodyPr lIns="0" tIns="0" rIns="0" bIns="0" anchor="t" anchorCtr="0">
            <a:noAutofit/>
          </a:bodyPr>
          <a:lstStyle>
            <a:lvl1pPr algn="l">
              <a:defRPr sz="6600" baseline="0">
                <a:solidFill>
                  <a:schemeClr val="bg1"/>
                </a:solidFill>
              </a:defRPr>
            </a:lvl1pPr>
          </a:lstStyle>
          <a:p>
            <a:r>
              <a:rPr lang="en-GB" dirty="0"/>
              <a:t>Title slide text only</a:t>
            </a:r>
            <a:endParaRPr lang="en-US" dirty="0"/>
          </a:p>
        </p:txBody>
      </p:sp>
      <p:sp>
        <p:nvSpPr>
          <p:cNvPr id="7" name="Freeform 19">
            <a:extLst>
              <a:ext uri="{FF2B5EF4-FFF2-40B4-BE49-F238E27FC236}">
                <a16:creationId xmlns:a16="http://schemas.microsoft.com/office/drawing/2014/main" id="{A5A5FA9B-A901-4A1F-9358-436BDE66E0B5}"/>
              </a:ext>
            </a:extLst>
          </p:cNvPr>
          <p:cNvSpPr>
            <a:spLocks noChangeAspect="1" noEditPoints="1"/>
          </p:cNvSpPr>
          <p:nvPr userDrawn="1"/>
        </p:nvSpPr>
        <p:spPr bwMode="auto">
          <a:xfrm>
            <a:off x="998476" y="371311"/>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6" name="Text Placeholder 3"/>
          <p:cNvSpPr>
            <a:spLocks noGrp="1"/>
          </p:cNvSpPr>
          <p:nvPr>
            <p:ph type="body" sz="quarter" idx="11"/>
          </p:nvPr>
        </p:nvSpPr>
        <p:spPr>
          <a:xfrm>
            <a:off x="1274841" y="4752153"/>
            <a:ext cx="5765982" cy="816606"/>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862106895"/>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LE SLIDE Left Horizontal Window_KPMG Blue">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A5303F7-2809-447B-84C4-82B3BFFA6A6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99684" cy="6858000"/>
          </a:xfrm>
          <a:prstGeom prst="rect">
            <a:avLst/>
          </a:prstGeom>
        </p:spPr>
      </p:pic>
      <p:sp>
        <p:nvSpPr>
          <p:cNvPr id="2" name="Title 1"/>
          <p:cNvSpPr>
            <a:spLocks noGrp="1"/>
          </p:cNvSpPr>
          <p:nvPr>
            <p:ph type="ctrTitle" hasCustomPrompt="1"/>
          </p:nvPr>
        </p:nvSpPr>
        <p:spPr>
          <a:xfrm>
            <a:off x="998476" y="1554242"/>
            <a:ext cx="5765982" cy="2903488"/>
          </a:xfrm>
          <a:noFill/>
          <a:ln w="3175">
            <a:noFill/>
            <a:prstDash val="lgDash"/>
          </a:ln>
        </p:spPr>
        <p:txBody>
          <a:bodyPr lIns="0" tIns="0" rIns="0" bIns="0" anchor="t" anchorCtr="0">
            <a:noAutofit/>
          </a:bodyPr>
          <a:lstStyle>
            <a:lvl1pPr algn="l">
              <a:defRPr sz="11500" baseline="0">
                <a:solidFill>
                  <a:schemeClr val="bg1"/>
                </a:solidFill>
              </a:defRPr>
            </a:lvl1pPr>
          </a:lstStyle>
          <a:p>
            <a:r>
              <a:rPr lang="en-GB" dirty="0"/>
              <a:t>Title slide text only</a:t>
            </a:r>
            <a:endParaRPr lang="en-US" dirty="0"/>
          </a:p>
        </p:txBody>
      </p:sp>
      <p:sp>
        <p:nvSpPr>
          <p:cNvPr id="7" name="Freeform 19">
            <a:extLst>
              <a:ext uri="{FF2B5EF4-FFF2-40B4-BE49-F238E27FC236}">
                <a16:creationId xmlns:a16="http://schemas.microsoft.com/office/drawing/2014/main" id="{A5A5FA9B-A901-4A1F-9358-436BDE66E0B5}"/>
              </a:ext>
            </a:extLst>
          </p:cNvPr>
          <p:cNvSpPr>
            <a:spLocks noChangeAspect="1" noEditPoints="1"/>
          </p:cNvSpPr>
          <p:nvPr userDrawn="1"/>
        </p:nvSpPr>
        <p:spPr bwMode="auto">
          <a:xfrm>
            <a:off x="998476" y="591466"/>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6" name="Text Placeholder 3"/>
          <p:cNvSpPr>
            <a:spLocks noGrp="1"/>
          </p:cNvSpPr>
          <p:nvPr>
            <p:ph type="body" sz="quarter" idx="11"/>
          </p:nvPr>
        </p:nvSpPr>
        <p:spPr>
          <a:xfrm>
            <a:off x="998476" y="4841259"/>
            <a:ext cx="5765982" cy="816606"/>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562509032"/>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3_TITLE SLIDE Left Horizontal Window_KPMG Blu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DF30B53-231E-4EBF-9CC0-A167EC0A5C9D}"/>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Title 1"/>
          <p:cNvSpPr>
            <a:spLocks noGrp="1"/>
          </p:cNvSpPr>
          <p:nvPr>
            <p:ph type="ctrTitle" hasCustomPrompt="1"/>
          </p:nvPr>
        </p:nvSpPr>
        <p:spPr>
          <a:xfrm>
            <a:off x="998476" y="1554242"/>
            <a:ext cx="5765982" cy="2903488"/>
          </a:xfrm>
          <a:noFill/>
          <a:ln w="3175">
            <a:noFill/>
            <a:prstDash val="lgDash"/>
          </a:ln>
        </p:spPr>
        <p:txBody>
          <a:bodyPr lIns="0" tIns="0" rIns="0" bIns="0" anchor="t" anchorCtr="0">
            <a:noAutofit/>
          </a:bodyPr>
          <a:lstStyle>
            <a:lvl1pPr algn="l">
              <a:defRPr sz="11500" baseline="0">
                <a:solidFill>
                  <a:schemeClr val="bg1"/>
                </a:solidFill>
              </a:defRPr>
            </a:lvl1pPr>
          </a:lstStyle>
          <a:p>
            <a:r>
              <a:rPr lang="en-GB" dirty="0"/>
              <a:t>Title slide text only</a:t>
            </a:r>
            <a:endParaRPr lang="en-US" dirty="0"/>
          </a:p>
        </p:txBody>
      </p:sp>
      <p:sp>
        <p:nvSpPr>
          <p:cNvPr id="7" name="Freeform 19">
            <a:extLst>
              <a:ext uri="{FF2B5EF4-FFF2-40B4-BE49-F238E27FC236}">
                <a16:creationId xmlns:a16="http://schemas.microsoft.com/office/drawing/2014/main" id="{A5A5FA9B-A901-4A1F-9358-436BDE66E0B5}"/>
              </a:ext>
            </a:extLst>
          </p:cNvPr>
          <p:cNvSpPr>
            <a:spLocks noChangeAspect="1" noEditPoints="1"/>
          </p:cNvSpPr>
          <p:nvPr userDrawn="1"/>
        </p:nvSpPr>
        <p:spPr bwMode="auto">
          <a:xfrm>
            <a:off x="998476" y="509197"/>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6" name="Text Placeholder 3"/>
          <p:cNvSpPr>
            <a:spLocks noGrp="1"/>
          </p:cNvSpPr>
          <p:nvPr>
            <p:ph type="body" sz="quarter" idx="11"/>
          </p:nvPr>
        </p:nvSpPr>
        <p:spPr>
          <a:xfrm>
            <a:off x="998476" y="4841259"/>
            <a:ext cx="5765982" cy="816606"/>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3406647983"/>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4_TITLE SLIDE Left Horizontal Window_KPMG Blue">
    <p:bg>
      <p:bgPr>
        <a:solidFill>
          <a:schemeClr val="bg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972E917-6AA1-4A6C-B5CC-8EC6CBAC57F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6327" y="-1"/>
            <a:ext cx="12170230" cy="6858001"/>
          </a:xfrm>
          <a:prstGeom prst="rect">
            <a:avLst/>
          </a:prstGeom>
        </p:spPr>
      </p:pic>
      <p:sp>
        <p:nvSpPr>
          <p:cNvPr id="2" name="Title 1"/>
          <p:cNvSpPr>
            <a:spLocks noGrp="1"/>
          </p:cNvSpPr>
          <p:nvPr>
            <p:ph type="ctrTitle" hasCustomPrompt="1"/>
          </p:nvPr>
        </p:nvSpPr>
        <p:spPr>
          <a:xfrm>
            <a:off x="998476" y="1554242"/>
            <a:ext cx="5765982" cy="2903488"/>
          </a:xfrm>
          <a:noFill/>
          <a:ln w="3175">
            <a:noFill/>
            <a:prstDash val="lgDash"/>
          </a:ln>
        </p:spPr>
        <p:txBody>
          <a:bodyPr lIns="0" tIns="0" rIns="0" bIns="0" anchor="t" anchorCtr="0">
            <a:noAutofit/>
          </a:bodyPr>
          <a:lstStyle>
            <a:lvl1pPr algn="l">
              <a:defRPr sz="11500" baseline="0">
                <a:solidFill>
                  <a:schemeClr val="bg1"/>
                </a:solidFill>
              </a:defRPr>
            </a:lvl1pPr>
          </a:lstStyle>
          <a:p>
            <a:r>
              <a:rPr lang="en-GB" dirty="0"/>
              <a:t>Title slide text only</a:t>
            </a:r>
            <a:endParaRPr lang="en-US" dirty="0"/>
          </a:p>
        </p:txBody>
      </p:sp>
      <p:sp>
        <p:nvSpPr>
          <p:cNvPr id="7" name="Freeform 19">
            <a:extLst>
              <a:ext uri="{FF2B5EF4-FFF2-40B4-BE49-F238E27FC236}">
                <a16:creationId xmlns:a16="http://schemas.microsoft.com/office/drawing/2014/main" id="{A5A5FA9B-A901-4A1F-9358-436BDE66E0B5}"/>
              </a:ext>
            </a:extLst>
          </p:cNvPr>
          <p:cNvSpPr>
            <a:spLocks noChangeAspect="1" noEditPoints="1"/>
          </p:cNvSpPr>
          <p:nvPr userDrawn="1"/>
        </p:nvSpPr>
        <p:spPr bwMode="auto">
          <a:xfrm>
            <a:off x="998476" y="509197"/>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6" name="Text Placeholder 3"/>
          <p:cNvSpPr>
            <a:spLocks noGrp="1"/>
          </p:cNvSpPr>
          <p:nvPr>
            <p:ph type="body" sz="quarter" idx="11"/>
          </p:nvPr>
        </p:nvSpPr>
        <p:spPr>
          <a:xfrm>
            <a:off x="998476" y="4841259"/>
            <a:ext cx="5765982" cy="816606"/>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901307693"/>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5_TITLE SLIDE Left Horizontal Window_KPMG Blu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A2F216F-2217-43E1-B81F-EE88FBC8DEE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6331" y="-1"/>
            <a:ext cx="12202888" cy="6858001"/>
          </a:xfrm>
          <a:prstGeom prst="rect">
            <a:avLst/>
          </a:prstGeom>
        </p:spPr>
      </p:pic>
      <p:sp>
        <p:nvSpPr>
          <p:cNvPr id="2" name="Title 1"/>
          <p:cNvSpPr>
            <a:spLocks noGrp="1"/>
          </p:cNvSpPr>
          <p:nvPr>
            <p:ph type="ctrTitle" hasCustomPrompt="1"/>
          </p:nvPr>
        </p:nvSpPr>
        <p:spPr>
          <a:xfrm>
            <a:off x="998476" y="1554242"/>
            <a:ext cx="5765982" cy="2903488"/>
          </a:xfrm>
          <a:noFill/>
          <a:ln w="3175">
            <a:noFill/>
            <a:prstDash val="lgDash"/>
          </a:ln>
        </p:spPr>
        <p:txBody>
          <a:bodyPr lIns="0" tIns="0" rIns="0" bIns="0" anchor="t" anchorCtr="0">
            <a:noAutofit/>
          </a:bodyPr>
          <a:lstStyle>
            <a:lvl1pPr algn="l">
              <a:defRPr sz="11500" baseline="0">
                <a:solidFill>
                  <a:schemeClr val="bg1"/>
                </a:solidFill>
              </a:defRPr>
            </a:lvl1pPr>
          </a:lstStyle>
          <a:p>
            <a:r>
              <a:rPr lang="en-GB" dirty="0"/>
              <a:t>Title slide text only</a:t>
            </a:r>
            <a:endParaRPr lang="en-US" dirty="0"/>
          </a:p>
        </p:txBody>
      </p:sp>
      <p:sp>
        <p:nvSpPr>
          <p:cNvPr id="7" name="Freeform 19">
            <a:extLst>
              <a:ext uri="{FF2B5EF4-FFF2-40B4-BE49-F238E27FC236}">
                <a16:creationId xmlns:a16="http://schemas.microsoft.com/office/drawing/2014/main" id="{A5A5FA9B-A901-4A1F-9358-436BDE66E0B5}"/>
              </a:ext>
            </a:extLst>
          </p:cNvPr>
          <p:cNvSpPr>
            <a:spLocks noChangeAspect="1" noEditPoints="1"/>
          </p:cNvSpPr>
          <p:nvPr userDrawn="1"/>
        </p:nvSpPr>
        <p:spPr bwMode="auto">
          <a:xfrm>
            <a:off x="998476" y="509197"/>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6" name="Text Placeholder 3"/>
          <p:cNvSpPr>
            <a:spLocks noGrp="1"/>
          </p:cNvSpPr>
          <p:nvPr>
            <p:ph type="body" sz="quarter" idx="11"/>
          </p:nvPr>
        </p:nvSpPr>
        <p:spPr>
          <a:xfrm>
            <a:off x="998476" y="4841259"/>
            <a:ext cx="5765982" cy="816606"/>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464829768"/>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1785" y="451575"/>
            <a:ext cx="10976300" cy="723600"/>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601786" y="1422400"/>
            <a:ext cx="10976298" cy="4604400"/>
          </a:xfrm>
          <a:prstGeom prst="rect">
            <a:avLst/>
          </a:prstGeom>
        </p:spPr>
        <p:txBody>
          <a:bodyPr vert="horz" lIns="0" tIns="0" rIns="0" bIns="0" rtlCol="0" anchor="t" anchorCtr="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Box 12">
            <a:extLst>
              <a:ext uri="{FF2B5EF4-FFF2-40B4-BE49-F238E27FC236}">
                <a16:creationId xmlns:a16="http://schemas.microsoft.com/office/drawing/2014/main" id="{0AF706D8-4DD9-4589-BC7D-5B6BF5A32CB8}"/>
              </a:ext>
            </a:extLst>
          </p:cNvPr>
          <p:cNvSpPr txBox="1"/>
          <p:nvPr userDrawn="1"/>
        </p:nvSpPr>
        <p:spPr>
          <a:xfrm>
            <a:off x="3286125" y="5353254"/>
            <a:ext cx="5934075" cy="122633"/>
          </a:xfrm>
          <a:prstGeom prst="rect">
            <a:avLst/>
          </a:prstGeom>
          <a:noFill/>
        </p:spPr>
        <p:txBody>
          <a:bodyPr wrap="square" lIns="0" tIns="0" rIns="0" bIns="0"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600" b="1" kern="1200" noProof="0" dirty="0">
              <a:solidFill>
                <a:schemeClr val="tx1"/>
              </a:solidFill>
              <a:latin typeface="Univers 45 Light" pitchFamily="2" charset="0"/>
              <a:ea typeface="+mn-ea"/>
              <a:cs typeface="+mn-cs"/>
            </a:endParaRPr>
          </a:p>
        </p:txBody>
      </p:sp>
      <p:sp>
        <p:nvSpPr>
          <p:cNvPr id="10" name="Shape 8">
            <a:extLst>
              <a:ext uri="{FF2B5EF4-FFF2-40B4-BE49-F238E27FC236}">
                <a16:creationId xmlns:a16="http://schemas.microsoft.com/office/drawing/2014/main" id="{01B80001-5CD2-4339-8C1A-55B91655858C}"/>
              </a:ext>
            </a:extLst>
          </p:cNvPr>
          <p:cNvSpPr txBox="1">
            <a:spLocks/>
          </p:cNvSpPr>
          <p:nvPr userDrawn="1"/>
        </p:nvSpPr>
        <p:spPr>
          <a:xfrm>
            <a:off x="11347729" y="6266997"/>
            <a:ext cx="242486"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GB" sz="1000" smtClean="0">
                <a:solidFill>
                  <a:schemeClr val="bg1">
                    <a:lumMod val="65000"/>
                  </a:schemeClr>
                </a:solidFill>
                <a:latin typeface="+mn-lt"/>
                <a:ea typeface="Arial"/>
                <a:cs typeface="Arial" panose="020B0604020202020204" pitchFamily="34" charset="0"/>
              </a:rPr>
              <a:pPr algn="r"/>
              <a:t>‹Nº›</a:t>
            </a:fld>
            <a:endParaRPr lang="en-GB" sz="1000" dirty="0">
              <a:solidFill>
                <a:schemeClr val="bg1">
                  <a:lumMod val="65000"/>
                </a:schemeClr>
              </a:solidFill>
              <a:latin typeface="+mn-lt"/>
              <a:ea typeface="Arial"/>
              <a:cs typeface="Arial" panose="020B0604020202020204" pitchFamily="34" charset="0"/>
            </a:endParaRPr>
          </a:p>
        </p:txBody>
      </p:sp>
      <p:sp>
        <p:nvSpPr>
          <p:cNvPr id="11" name="TextBox 10">
            <a:extLst>
              <a:ext uri="{FF2B5EF4-FFF2-40B4-BE49-F238E27FC236}">
                <a16:creationId xmlns:a16="http://schemas.microsoft.com/office/drawing/2014/main" id="{148C172D-937F-4DF1-873E-2AAD147DEB67}"/>
              </a:ext>
              <a:ext uri="{C183D7F6-B498-43B3-948B-1728B52AA6E4}">
                <adec:decorative xmlns:adec="http://schemas.microsoft.com/office/drawing/2017/decorative" val="1"/>
              </a:ext>
            </a:extLst>
          </p:cNvPr>
          <p:cNvSpPr txBox="1"/>
          <p:nvPr userDrawn="1">
            <p:custDataLst>
              <p:tags r:id="rId27"/>
            </p:custDataLst>
          </p:nvPr>
        </p:nvSpPr>
        <p:spPr>
          <a:xfrm>
            <a:off x="8912123" y="6295536"/>
            <a:ext cx="2322993" cy="123111"/>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600" b="1" kern="1200" noProof="0">
                <a:solidFill>
                  <a:schemeClr val="bg1">
                    <a:lumMod val="65000"/>
                  </a:schemeClr>
                </a:solidFill>
                <a:latin typeface="+mn-lt"/>
                <a:ea typeface="+mn-ea"/>
                <a:cs typeface="+mn-cs"/>
              </a:rPr>
              <a:t>Document Classification: </a:t>
            </a:r>
            <a:r>
              <a:rPr lang="en-GB" sz="800" b="1" kern="1200" noProof="0">
                <a:solidFill>
                  <a:schemeClr val="bg1">
                    <a:lumMod val="65000"/>
                  </a:schemeClr>
                </a:solidFill>
                <a:latin typeface="+mn-lt"/>
                <a:ea typeface="+mn-ea"/>
                <a:cs typeface="+mn-cs"/>
              </a:rPr>
              <a:t>KPMG PUBLIC</a:t>
            </a:r>
            <a:endParaRPr lang="en-GB" sz="600" b="1" kern="1200" noProof="0" dirty="0">
              <a:solidFill>
                <a:schemeClr val="bg1">
                  <a:lumMod val="65000"/>
                </a:schemeClr>
              </a:solidFill>
              <a:latin typeface="+mn-lt"/>
              <a:ea typeface="+mn-ea"/>
              <a:cs typeface="+mn-cs"/>
            </a:endParaRPr>
          </a:p>
        </p:txBody>
      </p:sp>
      <p:cxnSp>
        <p:nvCxnSpPr>
          <p:cNvPr id="15" name="Straight Connector 14">
            <a:extLst>
              <a:ext uri="{FF2B5EF4-FFF2-40B4-BE49-F238E27FC236}">
                <a16:creationId xmlns:a16="http://schemas.microsoft.com/office/drawing/2014/main" id="{F42C78D2-1A84-4941-A979-63FE29700663}"/>
              </a:ext>
            </a:extLst>
          </p:cNvPr>
          <p:cNvCxnSpPr/>
          <p:nvPr userDrawn="1"/>
        </p:nvCxnSpPr>
        <p:spPr>
          <a:xfrm>
            <a:off x="10928548" y="6266997"/>
            <a:ext cx="0" cy="149412"/>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A68A8F63-7D25-088D-349C-F2C70BA0DEB4}"/>
              </a:ext>
              <a:ext uri="{C183D7F6-B498-43B3-948B-1728B52AA6E4}">
                <adec:decorative xmlns:adec="http://schemas.microsoft.com/office/drawing/2017/decorative" val="1"/>
              </a:ext>
            </a:extLst>
          </p:cNvPr>
          <p:cNvSpPr txBox="1"/>
          <p:nvPr userDrawn="1"/>
        </p:nvSpPr>
        <p:spPr>
          <a:xfrm>
            <a:off x="1333847" y="6295536"/>
            <a:ext cx="5039243"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AR" sz="600" kern="1200" noProof="0" dirty="0">
                <a:solidFill>
                  <a:schemeClr val="bg1">
                    <a:lumMod val="65000"/>
                  </a:schemeClr>
                </a:solidFill>
                <a:latin typeface="+mn-lt"/>
                <a:ea typeface="+mn-ea"/>
                <a:cs typeface="+mn-cs"/>
              </a:rPr>
              <a:t>© 2024 KPMG, una sociedad argentina y firma miembro de la organización global de firmas miembro independientes de KPMG afiliadas a KPMG International </a:t>
            </a:r>
            <a:r>
              <a:rPr lang="es-AR" sz="600" kern="1200" noProof="0" dirty="0" err="1">
                <a:solidFill>
                  <a:schemeClr val="bg1">
                    <a:lumMod val="65000"/>
                  </a:schemeClr>
                </a:solidFill>
                <a:latin typeface="+mn-lt"/>
                <a:ea typeface="+mn-ea"/>
                <a:cs typeface="+mn-cs"/>
              </a:rPr>
              <a:t>Limited</a:t>
            </a:r>
            <a:r>
              <a:rPr lang="es-AR" sz="600" kern="1200" noProof="0" dirty="0">
                <a:solidFill>
                  <a:schemeClr val="bg1">
                    <a:lumMod val="65000"/>
                  </a:schemeClr>
                </a:solidFill>
                <a:latin typeface="+mn-lt"/>
                <a:ea typeface="+mn-ea"/>
                <a:cs typeface="+mn-cs"/>
              </a:rPr>
              <a:t>, una entidad privada inglesa limitada por garantía que no presta servicios a clientes. Derechos reservados.</a:t>
            </a:r>
          </a:p>
        </p:txBody>
      </p:sp>
    </p:spTree>
    <p:extLst>
      <p:ext uri="{BB962C8B-B14F-4D97-AF65-F5344CB8AC3E}">
        <p14:creationId xmlns:p14="http://schemas.microsoft.com/office/powerpoint/2010/main" val="3521449419"/>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68" r:id="rId5"/>
    <p:sldLayoutId id="2147483769" r:id="rId6"/>
    <p:sldLayoutId id="2147483770" r:id="rId7"/>
    <p:sldLayoutId id="2147483771" r:id="rId8"/>
    <p:sldLayoutId id="2147483772" r:id="rId9"/>
    <p:sldLayoutId id="2147483773" r:id="rId10"/>
    <p:sldLayoutId id="2147483774" r:id="rId11"/>
    <p:sldLayoutId id="2147483775" r:id="rId12"/>
    <p:sldLayoutId id="2147483776" r:id="rId13"/>
    <p:sldLayoutId id="2147483777" r:id="rId14"/>
    <p:sldLayoutId id="2147483778" r:id="rId15"/>
    <p:sldLayoutId id="2147483758" r:id="rId16"/>
    <p:sldLayoutId id="2147483759" r:id="rId17"/>
    <p:sldLayoutId id="2147483760" r:id="rId18"/>
    <p:sldLayoutId id="2147483761" r:id="rId19"/>
    <p:sldLayoutId id="2147483762" r:id="rId20"/>
    <p:sldLayoutId id="2147483763" r:id="rId21"/>
    <p:sldLayoutId id="2147483764" r:id="rId22"/>
    <p:sldLayoutId id="2147483765" r:id="rId23"/>
    <p:sldLayoutId id="2147483766" r:id="rId24"/>
    <p:sldLayoutId id="2147483767" r:id="rId25"/>
  </p:sldLayoutIdLst>
  <p:txStyles>
    <p:titleStyle>
      <a:lvl1pPr algn="l" defTabSz="1125472" rtl="0" eaLnBrk="1" latinLnBrk="0" hangingPunct="1">
        <a:lnSpc>
          <a:spcPct val="70000"/>
        </a:lnSpc>
        <a:spcBef>
          <a:spcPct val="0"/>
        </a:spcBef>
        <a:buNone/>
        <a:defRPr sz="4677" kern="1200">
          <a:solidFill>
            <a:schemeClr val="tx2"/>
          </a:solidFill>
          <a:latin typeface="KPMG Bold" panose="020B0803030202040204" pitchFamily="34" charset="0"/>
          <a:ea typeface="+mj-ea"/>
          <a:cs typeface="+mj-cs"/>
        </a:defRPr>
      </a:lvl1pPr>
    </p:titleStyle>
    <p:bodyStyle>
      <a:lvl1pPr marL="0" indent="0" algn="l" defTabSz="1125472" rtl="0" eaLnBrk="1" latinLnBrk="0" hangingPunct="1">
        <a:lnSpc>
          <a:spcPct val="100000"/>
        </a:lnSpc>
        <a:spcBef>
          <a:spcPts val="0"/>
        </a:spcBef>
        <a:spcAft>
          <a:spcPts val="738"/>
        </a:spcAft>
        <a:buFontTx/>
        <a:buNone/>
        <a:defRPr sz="1108" b="1" kern="1200">
          <a:solidFill>
            <a:schemeClr val="bg1">
              <a:lumMod val="65000"/>
            </a:schemeClr>
          </a:solidFill>
          <a:latin typeface="+mn-lt"/>
          <a:ea typeface="+mn-ea"/>
          <a:cs typeface="+mn-cs"/>
        </a:defRPr>
      </a:lvl1pPr>
      <a:lvl2pPr marL="0" indent="0" algn="l" defTabSz="1125472" rtl="0" eaLnBrk="1" latinLnBrk="0" hangingPunct="1">
        <a:lnSpc>
          <a:spcPct val="100000"/>
        </a:lnSpc>
        <a:spcBef>
          <a:spcPts val="0"/>
        </a:spcBef>
        <a:spcAft>
          <a:spcPts val="738"/>
        </a:spcAft>
        <a:buFontTx/>
        <a:buNone/>
        <a:defRPr sz="1108" kern="1200">
          <a:solidFill>
            <a:schemeClr val="bg1">
              <a:lumMod val="65000"/>
            </a:schemeClr>
          </a:solidFill>
          <a:latin typeface="+mn-lt"/>
          <a:ea typeface="+mn-ea"/>
          <a:cs typeface="+mn-cs"/>
        </a:defRPr>
      </a:lvl2pPr>
      <a:lvl3pPr marL="265860" indent="-265860" algn="l" defTabSz="1125472" rtl="0" eaLnBrk="1" latinLnBrk="0" hangingPunct="1">
        <a:lnSpc>
          <a:spcPct val="100000"/>
        </a:lnSpc>
        <a:spcBef>
          <a:spcPts val="0"/>
        </a:spcBef>
        <a:spcAft>
          <a:spcPts val="738"/>
        </a:spcAft>
        <a:buClr>
          <a:schemeClr val="tx2"/>
        </a:buClr>
        <a:buFont typeface="Arial" panose="020B0604020202020204" pitchFamily="34" charset="0"/>
        <a:buChar char="—"/>
        <a:defRPr sz="1108" kern="1200">
          <a:solidFill>
            <a:schemeClr val="bg1">
              <a:lumMod val="65000"/>
            </a:schemeClr>
          </a:solidFill>
          <a:latin typeface="+mn-lt"/>
          <a:ea typeface="+mn-ea"/>
          <a:cs typeface="+mn-cs"/>
        </a:defRPr>
      </a:lvl3pPr>
      <a:lvl4pPr marL="443099" indent="-177239" algn="l" defTabSz="1125472" rtl="0" eaLnBrk="1" latinLnBrk="0" hangingPunct="1">
        <a:lnSpc>
          <a:spcPct val="100000"/>
        </a:lnSpc>
        <a:spcBef>
          <a:spcPts val="0"/>
        </a:spcBef>
        <a:spcAft>
          <a:spcPts val="738"/>
        </a:spcAft>
        <a:buClr>
          <a:schemeClr val="tx2"/>
        </a:buClr>
        <a:buFont typeface="Arial" panose="020B0604020202020204" pitchFamily="34" charset="0"/>
        <a:buChar char="-"/>
        <a:defRPr sz="1108" kern="1200">
          <a:solidFill>
            <a:schemeClr val="bg1">
              <a:lumMod val="65000"/>
            </a:schemeClr>
          </a:solidFill>
          <a:latin typeface="+mn-lt"/>
          <a:ea typeface="+mn-ea"/>
          <a:cs typeface="+mn-cs"/>
        </a:defRPr>
      </a:lvl4pPr>
      <a:lvl5pPr marL="708959" indent="-265860" algn="l" defTabSz="1125472" rtl="0" eaLnBrk="1" latinLnBrk="0" hangingPunct="1">
        <a:lnSpc>
          <a:spcPct val="100000"/>
        </a:lnSpc>
        <a:spcBef>
          <a:spcPts val="0"/>
        </a:spcBef>
        <a:spcAft>
          <a:spcPts val="738"/>
        </a:spcAft>
        <a:buClr>
          <a:schemeClr val="tx2"/>
        </a:buClr>
        <a:buFont typeface="Arial" panose="020B0604020202020204" pitchFamily="34" charset="0"/>
        <a:buChar char="—"/>
        <a:defRPr sz="1108" kern="1200" baseline="0">
          <a:solidFill>
            <a:schemeClr val="bg1">
              <a:lumMod val="65000"/>
            </a:schemeClr>
          </a:solidFill>
          <a:latin typeface="+mn-lt"/>
          <a:ea typeface="+mn-ea"/>
          <a:cs typeface="+mn-cs"/>
        </a:defRPr>
      </a:lvl5pPr>
      <a:lvl6pPr marL="1351452" indent="-283584" algn="l" defTabSz="1125472" rtl="0" eaLnBrk="1" latinLnBrk="0" hangingPunct="1">
        <a:lnSpc>
          <a:spcPct val="100000"/>
        </a:lnSpc>
        <a:spcBef>
          <a:spcPts val="0"/>
        </a:spcBef>
        <a:spcAft>
          <a:spcPts val="738"/>
        </a:spcAft>
        <a:buClr>
          <a:schemeClr val="tx2"/>
        </a:buClr>
        <a:buFont typeface="Arial" panose="020B0604020202020204" pitchFamily="34" charset="0"/>
        <a:buChar char="-"/>
        <a:defRPr sz="1108" kern="1200">
          <a:solidFill>
            <a:schemeClr val="tx2"/>
          </a:solidFill>
          <a:latin typeface="+mn-lt"/>
          <a:ea typeface="+mn-ea"/>
          <a:cs typeface="+mn-cs"/>
        </a:defRPr>
      </a:lvl6pPr>
      <a:lvl7pPr marL="1688207" indent="-350049" algn="l" defTabSz="1125472" rtl="0" eaLnBrk="1" latinLnBrk="0" hangingPunct="1">
        <a:lnSpc>
          <a:spcPct val="100000"/>
        </a:lnSpc>
        <a:spcBef>
          <a:spcPts val="0"/>
        </a:spcBef>
        <a:spcAft>
          <a:spcPts val="738"/>
        </a:spcAft>
        <a:buClr>
          <a:schemeClr val="tx2"/>
        </a:buClr>
        <a:buFont typeface="Arial" panose="020B0604020202020204" pitchFamily="34" charset="0"/>
        <a:buChar char="—"/>
        <a:defRPr sz="1108" kern="1200">
          <a:solidFill>
            <a:schemeClr val="tx2"/>
          </a:solidFill>
          <a:latin typeface="+mn-lt"/>
          <a:ea typeface="+mn-ea"/>
          <a:cs typeface="+mn-cs"/>
        </a:defRPr>
      </a:lvl7pPr>
      <a:lvl8pPr marL="2024963" indent="-281368" algn="l" defTabSz="1125472" rtl="0" eaLnBrk="1" latinLnBrk="0" hangingPunct="1">
        <a:lnSpc>
          <a:spcPct val="100000"/>
        </a:lnSpc>
        <a:spcBef>
          <a:spcPts val="0"/>
        </a:spcBef>
        <a:spcAft>
          <a:spcPts val="738"/>
        </a:spcAft>
        <a:buClr>
          <a:schemeClr val="tx2"/>
        </a:buClr>
        <a:buFont typeface="Arial" panose="020B0604020202020204" pitchFamily="34" charset="0"/>
        <a:buChar char="-"/>
        <a:defRPr sz="1108" kern="1200">
          <a:solidFill>
            <a:schemeClr val="tx2"/>
          </a:solidFill>
          <a:latin typeface="+mn-lt"/>
          <a:ea typeface="+mn-ea"/>
          <a:cs typeface="+mn-cs"/>
        </a:defRPr>
      </a:lvl8pPr>
      <a:lvl9pPr marL="4783254" indent="-281368" algn="l" defTabSz="1125472" rtl="0" eaLnBrk="1" latinLnBrk="0" hangingPunct="1">
        <a:lnSpc>
          <a:spcPct val="90000"/>
        </a:lnSpc>
        <a:spcBef>
          <a:spcPts val="615"/>
        </a:spcBef>
        <a:buFont typeface="Arial" panose="020B0604020202020204" pitchFamily="34" charset="0"/>
        <a:buChar char="•"/>
        <a:defRPr sz="2215" kern="1200">
          <a:solidFill>
            <a:schemeClr val="tx1"/>
          </a:solidFill>
          <a:latin typeface="+mn-lt"/>
          <a:ea typeface="+mn-ea"/>
          <a:cs typeface="+mn-cs"/>
        </a:defRPr>
      </a:lvl9pPr>
    </p:bodyStyle>
    <p:otherStyle>
      <a:defPPr>
        <a:defRPr lang="en-US"/>
      </a:defPPr>
      <a:lvl1pPr marL="0" algn="l" defTabSz="1125472" rtl="0" eaLnBrk="1" latinLnBrk="0" hangingPunct="1">
        <a:defRPr sz="2215" kern="1200">
          <a:solidFill>
            <a:schemeClr val="tx1"/>
          </a:solidFill>
          <a:latin typeface="+mn-lt"/>
          <a:ea typeface="+mn-ea"/>
          <a:cs typeface="+mn-cs"/>
        </a:defRPr>
      </a:lvl1pPr>
      <a:lvl2pPr marL="562737" algn="l" defTabSz="1125472" rtl="0" eaLnBrk="1" latinLnBrk="0" hangingPunct="1">
        <a:defRPr sz="2215" kern="1200">
          <a:solidFill>
            <a:schemeClr val="tx1"/>
          </a:solidFill>
          <a:latin typeface="+mn-lt"/>
          <a:ea typeface="+mn-ea"/>
          <a:cs typeface="+mn-cs"/>
        </a:defRPr>
      </a:lvl2pPr>
      <a:lvl3pPr marL="1125472" algn="l" defTabSz="1125472" rtl="0" eaLnBrk="1" latinLnBrk="0" hangingPunct="1">
        <a:defRPr sz="2215" kern="1200">
          <a:solidFill>
            <a:schemeClr val="tx1"/>
          </a:solidFill>
          <a:latin typeface="+mn-lt"/>
          <a:ea typeface="+mn-ea"/>
          <a:cs typeface="+mn-cs"/>
        </a:defRPr>
      </a:lvl3pPr>
      <a:lvl4pPr marL="1688207" algn="l" defTabSz="1125472" rtl="0" eaLnBrk="1" latinLnBrk="0" hangingPunct="1">
        <a:defRPr sz="2215" kern="1200">
          <a:solidFill>
            <a:schemeClr val="tx1"/>
          </a:solidFill>
          <a:latin typeface="+mn-lt"/>
          <a:ea typeface="+mn-ea"/>
          <a:cs typeface="+mn-cs"/>
        </a:defRPr>
      </a:lvl4pPr>
      <a:lvl5pPr marL="2250944" algn="l" defTabSz="1125472" rtl="0" eaLnBrk="1" latinLnBrk="0" hangingPunct="1">
        <a:defRPr sz="2215" kern="1200">
          <a:solidFill>
            <a:schemeClr val="tx1"/>
          </a:solidFill>
          <a:latin typeface="+mn-lt"/>
          <a:ea typeface="+mn-ea"/>
          <a:cs typeface="+mn-cs"/>
        </a:defRPr>
      </a:lvl5pPr>
      <a:lvl6pPr marL="2813679" algn="l" defTabSz="1125472" rtl="0" eaLnBrk="1" latinLnBrk="0" hangingPunct="1">
        <a:defRPr sz="2215" kern="1200">
          <a:solidFill>
            <a:schemeClr val="tx1"/>
          </a:solidFill>
          <a:latin typeface="+mn-lt"/>
          <a:ea typeface="+mn-ea"/>
          <a:cs typeface="+mn-cs"/>
        </a:defRPr>
      </a:lvl6pPr>
      <a:lvl7pPr marL="3376415" algn="l" defTabSz="1125472" rtl="0" eaLnBrk="1" latinLnBrk="0" hangingPunct="1">
        <a:defRPr sz="2215" kern="1200">
          <a:solidFill>
            <a:schemeClr val="tx1"/>
          </a:solidFill>
          <a:latin typeface="+mn-lt"/>
          <a:ea typeface="+mn-ea"/>
          <a:cs typeface="+mn-cs"/>
        </a:defRPr>
      </a:lvl7pPr>
      <a:lvl8pPr marL="3939151" algn="l" defTabSz="1125472" rtl="0" eaLnBrk="1" latinLnBrk="0" hangingPunct="1">
        <a:defRPr sz="2215" kern="1200">
          <a:solidFill>
            <a:schemeClr val="tx1"/>
          </a:solidFill>
          <a:latin typeface="+mn-lt"/>
          <a:ea typeface="+mn-ea"/>
          <a:cs typeface="+mn-cs"/>
        </a:defRPr>
      </a:lvl8pPr>
      <a:lvl9pPr marL="4501886" algn="l" defTabSz="1125472" rtl="0" eaLnBrk="1" latinLnBrk="0" hangingPunct="1">
        <a:defRPr sz="2215"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793" userDrawn="1">
          <p15:clr>
            <a:srgbClr val="F26B43"/>
          </p15:clr>
        </p15:guide>
        <p15:guide id="2" pos="379" userDrawn="1">
          <p15:clr>
            <a:srgbClr val="F26B43"/>
          </p15:clr>
        </p15:guide>
        <p15:guide id="3" pos="7301" userDrawn="1">
          <p15:clr>
            <a:srgbClr val="F26B43"/>
          </p15:clr>
        </p15:guide>
        <p15:guide id="4" orient="horz" pos="742" userDrawn="1">
          <p15:clr>
            <a:srgbClr val="F26B43"/>
          </p15:clr>
        </p15:guide>
        <p15:guide id="6" orient="horz" pos="279" userDrawn="1">
          <p15:clr>
            <a:srgbClr val="F26B43"/>
          </p15:clr>
        </p15:guide>
        <p15:guide id="7" orient="horz" pos="896" userDrawn="1">
          <p15:clr>
            <a:srgbClr val="F26B43"/>
          </p15:clr>
        </p15:guide>
        <p15:guide id="8" pos="3767" userDrawn="1">
          <p15:clr>
            <a:srgbClr val="F26B43"/>
          </p15:clr>
        </p15:guide>
        <p15:guide id="9" pos="3913"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pn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emf"/><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9A46D7A-A802-41A9-A385-A2DFDFDC3023}"/>
              </a:ext>
            </a:extLst>
          </p:cNvPr>
          <p:cNvSpPr>
            <a:spLocks noGrp="1"/>
          </p:cNvSpPr>
          <p:nvPr>
            <p:ph type="ctrTitle"/>
          </p:nvPr>
        </p:nvSpPr>
        <p:spPr/>
        <p:txBody>
          <a:bodyPr/>
          <a:lstStyle/>
          <a:p>
            <a:r>
              <a:rPr lang="es-AR" sz="7200" dirty="0"/>
              <a:t>Jornadas AAEF </a:t>
            </a:r>
            <a:br>
              <a:rPr lang="es-AR" sz="7200" dirty="0"/>
            </a:br>
            <a:br>
              <a:rPr lang="es-AR" sz="7200" dirty="0"/>
            </a:br>
            <a:r>
              <a:rPr lang="es-AR" sz="6000" dirty="0"/>
              <a:t>El Paquete Fiscal y la Ley de Bases </a:t>
            </a:r>
            <a:br>
              <a:rPr lang="es-AR" sz="6000" dirty="0"/>
            </a:br>
            <a:br>
              <a:rPr lang="es-AR" sz="6000" dirty="0"/>
            </a:br>
            <a:r>
              <a:rPr lang="es-AR" sz="4000" dirty="0"/>
              <a:t>Impuesto a las Ganancia de Cuarta Categoría</a:t>
            </a:r>
          </a:p>
        </p:txBody>
      </p:sp>
      <p:sp>
        <p:nvSpPr>
          <p:cNvPr id="5" name="Text Placeholder 4">
            <a:extLst>
              <a:ext uri="{FF2B5EF4-FFF2-40B4-BE49-F238E27FC236}">
                <a16:creationId xmlns:a16="http://schemas.microsoft.com/office/drawing/2014/main" id="{D3D81825-AC84-4420-81CE-DD108486D1AF}"/>
              </a:ext>
            </a:extLst>
          </p:cNvPr>
          <p:cNvSpPr>
            <a:spLocks noGrp="1"/>
          </p:cNvSpPr>
          <p:nvPr>
            <p:ph type="body" sz="quarter" idx="11"/>
          </p:nvPr>
        </p:nvSpPr>
        <p:spPr>
          <a:xfrm>
            <a:off x="8780401" y="5860434"/>
            <a:ext cx="5765982" cy="816606"/>
          </a:xfrm>
        </p:spPr>
        <p:txBody>
          <a:bodyPr/>
          <a:lstStyle/>
          <a:p>
            <a:r>
              <a:rPr lang="es-AR" dirty="0"/>
              <a:t>08 de Agosto 2024</a:t>
            </a:r>
          </a:p>
        </p:txBody>
      </p:sp>
    </p:spTree>
    <p:extLst>
      <p:ext uri="{BB962C8B-B14F-4D97-AF65-F5344CB8AC3E}">
        <p14:creationId xmlns:p14="http://schemas.microsoft.com/office/powerpoint/2010/main" val="1843829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251C6C4-1C7B-48B0-A730-0603011B23D7}"/>
              </a:ext>
            </a:extLst>
          </p:cNvPr>
          <p:cNvSpPr>
            <a:spLocks noGrp="1"/>
          </p:cNvSpPr>
          <p:nvPr>
            <p:ph type="title"/>
          </p:nvPr>
        </p:nvSpPr>
        <p:spPr>
          <a:xfrm>
            <a:off x="607850" y="404160"/>
            <a:ext cx="10976300" cy="723600"/>
          </a:xfrm>
        </p:spPr>
        <p:txBody>
          <a:bodyPr/>
          <a:lstStyle/>
          <a:p>
            <a:r>
              <a:rPr lang="es-AR" dirty="0"/>
              <a:t>Deducciones Personales de aplicación para el periodo 2023 </a:t>
            </a:r>
          </a:p>
        </p:txBody>
      </p:sp>
      <p:grpSp>
        <p:nvGrpSpPr>
          <p:cNvPr id="30" name="Group 29">
            <a:extLst>
              <a:ext uri="{FF2B5EF4-FFF2-40B4-BE49-F238E27FC236}">
                <a16:creationId xmlns:a16="http://schemas.microsoft.com/office/drawing/2014/main" id="{0B010D30-3950-C9B4-85A4-A17209C66923}"/>
              </a:ext>
            </a:extLst>
          </p:cNvPr>
          <p:cNvGrpSpPr/>
          <p:nvPr/>
        </p:nvGrpSpPr>
        <p:grpSpPr>
          <a:xfrm>
            <a:off x="1777890" y="1238939"/>
            <a:ext cx="8199090" cy="4380122"/>
            <a:chOff x="2370274" y="1616774"/>
            <a:chExt cx="6905838" cy="3861673"/>
          </a:xfrm>
        </p:grpSpPr>
        <p:sp>
          <p:nvSpPr>
            <p:cNvPr id="3" name="Rounded Rectangle 16">
              <a:extLst>
                <a:ext uri="{FF2B5EF4-FFF2-40B4-BE49-F238E27FC236}">
                  <a16:creationId xmlns:a16="http://schemas.microsoft.com/office/drawing/2014/main" id="{33D858AD-D5D9-567E-C540-5B33147C6658}"/>
                </a:ext>
              </a:extLst>
            </p:cNvPr>
            <p:cNvSpPr/>
            <p:nvPr/>
          </p:nvSpPr>
          <p:spPr>
            <a:xfrm>
              <a:off x="2956693" y="2132589"/>
              <a:ext cx="6308015" cy="433388"/>
            </a:xfrm>
            <a:prstGeom prst="roundRect">
              <a:avLst/>
            </a:prstGeom>
            <a:solidFill>
              <a:schemeClr val="accent2">
                <a:lumMod val="40000"/>
                <a:lumOff val="60000"/>
              </a:schemeClr>
            </a:solidFill>
            <a:ln>
              <a:solidFill>
                <a:schemeClr val="accent2">
                  <a:lumMod val="40000"/>
                  <a:lumOff val="60000"/>
                </a:schemeClr>
              </a:solidFill>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defTabSz="914423">
                <a:defRPr/>
              </a:pPr>
              <a:r>
                <a:rPr lang="es-AR" sz="1600" b="1" dirty="0">
                  <a:solidFill>
                    <a:srgbClr val="000000"/>
                  </a:solidFill>
                </a:rPr>
                <a:t>Ganancia no imponible: $ 451.683,19 </a:t>
              </a:r>
            </a:p>
          </p:txBody>
        </p:sp>
        <p:sp>
          <p:nvSpPr>
            <p:cNvPr id="4" name="Rounded Rectangle 16">
              <a:extLst>
                <a:ext uri="{FF2B5EF4-FFF2-40B4-BE49-F238E27FC236}">
                  <a16:creationId xmlns:a16="http://schemas.microsoft.com/office/drawing/2014/main" id="{65DA757A-2BDF-FAF3-21B6-8561D8F5A533}"/>
                </a:ext>
              </a:extLst>
            </p:cNvPr>
            <p:cNvSpPr/>
            <p:nvPr/>
          </p:nvSpPr>
          <p:spPr>
            <a:xfrm>
              <a:off x="2968095" y="2642040"/>
              <a:ext cx="6308015" cy="433388"/>
            </a:xfrm>
            <a:prstGeom prst="roundRect">
              <a:avLst/>
            </a:prstGeom>
            <a:solidFill>
              <a:schemeClr val="accent4">
                <a:lumMod val="40000"/>
                <a:lumOff val="60000"/>
              </a:schemeClr>
            </a:solidFill>
            <a:ln>
              <a:solidFill>
                <a:schemeClr val="accent4">
                  <a:lumMod val="40000"/>
                  <a:lumOff val="60000"/>
                </a:schemeClr>
              </a:solidFill>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defTabSz="914423">
                <a:defRPr/>
              </a:pPr>
              <a:r>
                <a:rPr lang="es-AR" sz="1600" b="1" dirty="0">
                  <a:solidFill>
                    <a:srgbClr val="000000"/>
                  </a:solidFill>
                </a:rPr>
                <a:t>Deducción Especial (Art., inc. c), Apartado 2): $ 2.168.079,35</a:t>
              </a:r>
              <a:r>
                <a:rPr lang="es-AR" sz="1600" dirty="0">
                  <a:solidFill>
                    <a:srgbClr val="000000"/>
                  </a:solidFill>
                </a:rPr>
                <a:t> </a:t>
              </a:r>
            </a:p>
          </p:txBody>
        </p:sp>
        <p:sp>
          <p:nvSpPr>
            <p:cNvPr id="7" name="Rounded Rectangle 16">
              <a:extLst>
                <a:ext uri="{FF2B5EF4-FFF2-40B4-BE49-F238E27FC236}">
                  <a16:creationId xmlns:a16="http://schemas.microsoft.com/office/drawing/2014/main" id="{C7DC3873-5A3F-0354-76E4-BB71AA2B473D}"/>
                </a:ext>
              </a:extLst>
            </p:cNvPr>
            <p:cNvSpPr/>
            <p:nvPr/>
          </p:nvSpPr>
          <p:spPr>
            <a:xfrm>
              <a:off x="2956693" y="3146992"/>
              <a:ext cx="6308015" cy="433388"/>
            </a:xfrm>
            <a:prstGeom prst="roundRect">
              <a:avLst/>
            </a:prstGeom>
            <a:solidFill>
              <a:schemeClr val="accent3">
                <a:lumMod val="40000"/>
                <a:lumOff val="60000"/>
              </a:schemeClr>
            </a:solidFill>
            <a:ln>
              <a:solidFill>
                <a:schemeClr val="accent3">
                  <a:lumMod val="40000"/>
                  <a:lumOff val="60000"/>
                </a:schemeClr>
              </a:solidFill>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defTabSz="914423">
                <a:defRPr/>
              </a:pPr>
              <a:r>
                <a:rPr lang="es-AR" sz="1600" b="1" dirty="0">
                  <a:solidFill>
                    <a:srgbClr val="000000"/>
                  </a:solidFill>
                </a:rPr>
                <a:t>Cónyuge / Conviviente: $</a:t>
              </a:r>
              <a:r>
                <a:rPr lang="es-AR" sz="1600" dirty="0">
                  <a:solidFill>
                    <a:srgbClr val="000000"/>
                  </a:solidFill>
                </a:rPr>
                <a:t> </a:t>
              </a:r>
              <a:r>
                <a:rPr lang="es-AR" sz="1600" b="1" dirty="0">
                  <a:solidFill>
                    <a:srgbClr val="000000"/>
                  </a:solidFill>
                </a:rPr>
                <a:t>421.088,24</a:t>
              </a:r>
            </a:p>
          </p:txBody>
        </p:sp>
        <p:sp>
          <p:nvSpPr>
            <p:cNvPr id="10" name="Rounded Rectangle 16">
              <a:extLst>
                <a:ext uri="{FF2B5EF4-FFF2-40B4-BE49-F238E27FC236}">
                  <a16:creationId xmlns:a16="http://schemas.microsoft.com/office/drawing/2014/main" id="{908177CE-9163-C22F-D7B2-1B02290C5F00}"/>
                </a:ext>
              </a:extLst>
            </p:cNvPr>
            <p:cNvSpPr/>
            <p:nvPr/>
          </p:nvSpPr>
          <p:spPr>
            <a:xfrm>
              <a:off x="2956693" y="3647859"/>
              <a:ext cx="6319418" cy="433388"/>
            </a:xfrm>
            <a:prstGeom prst="roundRect">
              <a:avLst/>
            </a:prstGeom>
            <a:solidFill>
              <a:schemeClr val="accent3">
                <a:lumMod val="60000"/>
                <a:lumOff val="40000"/>
              </a:schemeClr>
            </a:solidFill>
            <a:ln>
              <a:solidFill>
                <a:schemeClr val="accent3">
                  <a:lumMod val="60000"/>
                  <a:lumOff val="40000"/>
                </a:schemeClr>
              </a:solidFill>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defTabSz="914423">
                <a:defRPr/>
              </a:pPr>
              <a:r>
                <a:rPr lang="es-AR" sz="1600" b="1" dirty="0">
                  <a:solidFill>
                    <a:srgbClr val="000000"/>
                  </a:solidFill>
                </a:rPr>
                <a:t>Hijo: $ 212.356,37</a:t>
              </a:r>
            </a:p>
          </p:txBody>
        </p:sp>
        <p:sp>
          <p:nvSpPr>
            <p:cNvPr id="14" name="Rounded Rectangle 16">
              <a:extLst>
                <a:ext uri="{FF2B5EF4-FFF2-40B4-BE49-F238E27FC236}">
                  <a16:creationId xmlns:a16="http://schemas.microsoft.com/office/drawing/2014/main" id="{2B63DDD3-6603-6AD4-FE8D-29FBD7229355}"/>
                </a:ext>
              </a:extLst>
            </p:cNvPr>
            <p:cNvSpPr/>
            <p:nvPr/>
          </p:nvSpPr>
          <p:spPr>
            <a:xfrm>
              <a:off x="2968097" y="4150894"/>
              <a:ext cx="6308015" cy="433388"/>
            </a:xfrm>
            <a:prstGeom prst="roundRect">
              <a:avLst/>
            </a:prstGeom>
            <a:solidFill>
              <a:srgbClr val="00A3A1"/>
            </a:solidFill>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defTabSz="914423">
                <a:defRPr/>
              </a:pPr>
              <a:r>
                <a:rPr lang="es-AR" sz="1600" b="1" dirty="0">
                  <a:solidFill>
                    <a:srgbClr val="000000"/>
                  </a:solidFill>
                </a:rPr>
                <a:t>Hijo incapacitado: $ 424.712,74</a:t>
              </a:r>
            </a:p>
          </p:txBody>
        </p:sp>
        <p:sp>
          <p:nvSpPr>
            <p:cNvPr id="15" name="Arrow: Chevron 14">
              <a:extLst>
                <a:ext uri="{FF2B5EF4-FFF2-40B4-BE49-F238E27FC236}">
                  <a16:creationId xmlns:a16="http://schemas.microsoft.com/office/drawing/2014/main" id="{D5BA14B2-3F46-D4FF-1EA8-6A1E48405A36}"/>
                </a:ext>
              </a:extLst>
            </p:cNvPr>
            <p:cNvSpPr/>
            <p:nvPr/>
          </p:nvSpPr>
          <p:spPr>
            <a:xfrm>
              <a:off x="2379801" y="2144958"/>
              <a:ext cx="427550" cy="441594"/>
            </a:xfrm>
            <a:prstGeom prst="chevron">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44370" tIns="44370" rIns="44370" bIns="44370" rtlCol="0" anchor="ctr"/>
            <a:lstStyle/>
            <a:p>
              <a:pPr defTabSz="914423">
                <a:defRPr/>
              </a:pPr>
              <a:endParaRPr lang="es-AR" sz="1218" dirty="0">
                <a:solidFill>
                  <a:prstClr val="white"/>
                </a:solidFill>
              </a:endParaRPr>
            </a:p>
          </p:txBody>
        </p:sp>
        <p:sp>
          <p:nvSpPr>
            <p:cNvPr id="16" name="Arrow: Chevron 15">
              <a:extLst>
                <a:ext uri="{FF2B5EF4-FFF2-40B4-BE49-F238E27FC236}">
                  <a16:creationId xmlns:a16="http://schemas.microsoft.com/office/drawing/2014/main" id="{5EB2BD62-031C-3230-5087-8C406F6845E3}"/>
                </a:ext>
              </a:extLst>
            </p:cNvPr>
            <p:cNvSpPr/>
            <p:nvPr/>
          </p:nvSpPr>
          <p:spPr>
            <a:xfrm>
              <a:off x="2383325" y="2646125"/>
              <a:ext cx="424026" cy="441594"/>
            </a:xfrm>
            <a:prstGeom prst="chevron">
              <a:avLst/>
            </a:prstGeom>
            <a:solidFill>
              <a:schemeClr val="accent4">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44370" tIns="44370" rIns="44370" bIns="44370" rtlCol="0" anchor="ctr"/>
            <a:lstStyle/>
            <a:p>
              <a:pPr defTabSz="914423">
                <a:defRPr/>
              </a:pPr>
              <a:endParaRPr lang="es-AR" sz="1218" dirty="0">
                <a:solidFill>
                  <a:prstClr val="white"/>
                </a:solidFill>
              </a:endParaRPr>
            </a:p>
          </p:txBody>
        </p:sp>
        <p:sp>
          <p:nvSpPr>
            <p:cNvPr id="17" name="Arrow: Chevron 16">
              <a:extLst>
                <a:ext uri="{FF2B5EF4-FFF2-40B4-BE49-F238E27FC236}">
                  <a16:creationId xmlns:a16="http://schemas.microsoft.com/office/drawing/2014/main" id="{19BD5B54-989A-374B-64F8-9C44010860DB}"/>
                </a:ext>
              </a:extLst>
            </p:cNvPr>
            <p:cNvSpPr/>
            <p:nvPr/>
          </p:nvSpPr>
          <p:spPr>
            <a:xfrm>
              <a:off x="2370274" y="3146992"/>
              <a:ext cx="424026" cy="441594"/>
            </a:xfrm>
            <a:prstGeom prst="chevron">
              <a:avLst/>
            </a:prstGeom>
            <a:solidFill>
              <a:schemeClr val="accent3">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44370" tIns="44370" rIns="44370" bIns="44370" rtlCol="0" anchor="ctr"/>
            <a:lstStyle/>
            <a:p>
              <a:pPr defTabSz="914423">
                <a:defRPr/>
              </a:pPr>
              <a:endParaRPr lang="es-AR" sz="1218" dirty="0">
                <a:solidFill>
                  <a:prstClr val="white"/>
                </a:solidFill>
              </a:endParaRPr>
            </a:p>
          </p:txBody>
        </p:sp>
        <p:sp>
          <p:nvSpPr>
            <p:cNvPr id="18" name="Arrow: Chevron 17">
              <a:extLst>
                <a:ext uri="{FF2B5EF4-FFF2-40B4-BE49-F238E27FC236}">
                  <a16:creationId xmlns:a16="http://schemas.microsoft.com/office/drawing/2014/main" id="{11DC4385-B394-D1D8-7D93-C5011B7D7F98}"/>
                </a:ext>
              </a:extLst>
            </p:cNvPr>
            <p:cNvSpPr/>
            <p:nvPr/>
          </p:nvSpPr>
          <p:spPr>
            <a:xfrm>
              <a:off x="2396376" y="3647859"/>
              <a:ext cx="397924" cy="433388"/>
            </a:xfrm>
            <a:prstGeom prst="chevron">
              <a:avLst/>
            </a:prstGeom>
            <a:solidFill>
              <a:schemeClr val="accent3">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44370" tIns="44370" rIns="44370" bIns="44370" rtlCol="0" anchor="ctr"/>
            <a:lstStyle/>
            <a:p>
              <a:pPr defTabSz="914423">
                <a:defRPr/>
              </a:pPr>
              <a:endParaRPr lang="es-AR" sz="1218" dirty="0">
                <a:solidFill>
                  <a:prstClr val="white"/>
                </a:solidFill>
              </a:endParaRPr>
            </a:p>
          </p:txBody>
        </p:sp>
        <p:sp>
          <p:nvSpPr>
            <p:cNvPr id="19" name="Arrow: Chevron 18">
              <a:extLst>
                <a:ext uri="{FF2B5EF4-FFF2-40B4-BE49-F238E27FC236}">
                  <a16:creationId xmlns:a16="http://schemas.microsoft.com/office/drawing/2014/main" id="{E3F2C0D1-AB49-6439-0F28-A2BEEC19DFB0}"/>
                </a:ext>
              </a:extLst>
            </p:cNvPr>
            <p:cNvSpPr/>
            <p:nvPr/>
          </p:nvSpPr>
          <p:spPr>
            <a:xfrm>
              <a:off x="2396376" y="4150894"/>
              <a:ext cx="397924" cy="433388"/>
            </a:xfrm>
            <a:prstGeom prst="chevron">
              <a:avLst/>
            </a:prstGeom>
            <a:solidFill>
              <a:srgbClr val="00A3A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44370" tIns="44370" rIns="44370" bIns="44370" rtlCol="0" anchor="ctr"/>
            <a:lstStyle/>
            <a:p>
              <a:pPr defTabSz="914423">
                <a:defRPr/>
              </a:pPr>
              <a:endParaRPr lang="es-AR" sz="1218" dirty="0">
                <a:solidFill>
                  <a:prstClr val="white"/>
                </a:solidFill>
              </a:endParaRPr>
            </a:p>
          </p:txBody>
        </p:sp>
        <p:sp>
          <p:nvSpPr>
            <p:cNvPr id="20" name="Rectangle: Rounded Corners 19">
              <a:extLst>
                <a:ext uri="{FF2B5EF4-FFF2-40B4-BE49-F238E27FC236}">
                  <a16:creationId xmlns:a16="http://schemas.microsoft.com/office/drawing/2014/main" id="{03BF69AD-82EC-1382-EAAC-AAAA812A3B1B}"/>
                </a:ext>
              </a:extLst>
            </p:cNvPr>
            <p:cNvSpPr/>
            <p:nvPr/>
          </p:nvSpPr>
          <p:spPr>
            <a:xfrm>
              <a:off x="3824786" y="5097047"/>
              <a:ext cx="5425223" cy="381399"/>
            </a:xfrm>
            <a:prstGeom prst="roundRect">
              <a:avLst/>
            </a:prstGeom>
            <a:solidFill>
              <a:srgbClr val="00338D"/>
            </a:solidFill>
            <a:ln>
              <a:solidFill>
                <a:srgbClr val="00338D"/>
              </a:solidFill>
            </a:ln>
          </p:spPr>
          <p:style>
            <a:lnRef idx="2">
              <a:schemeClr val="accent1">
                <a:shade val="50000"/>
              </a:schemeClr>
            </a:lnRef>
            <a:fillRef idx="1">
              <a:schemeClr val="accent1"/>
            </a:fillRef>
            <a:effectRef idx="0">
              <a:schemeClr val="accent1"/>
            </a:effectRef>
            <a:fontRef idx="minor">
              <a:schemeClr val="lt1"/>
            </a:fontRef>
          </p:style>
          <p:txBody>
            <a:bodyPr lIns="44370" tIns="44370" rIns="44370" bIns="44370" rtlCol="0" anchor="ctr"/>
            <a:lstStyle/>
            <a:p>
              <a:pPr algn="ctr" defTabSz="914423">
                <a:defRPr/>
              </a:pPr>
              <a:r>
                <a:rPr lang="es-AR" sz="1625" b="1" dirty="0">
                  <a:solidFill>
                    <a:prstClr val="white"/>
                  </a:solidFill>
                </a:rPr>
                <a:t>Mecánica de actualización: índice RIPTE anual (Octubre 2022)</a:t>
              </a:r>
            </a:p>
          </p:txBody>
        </p:sp>
        <p:grpSp>
          <p:nvGrpSpPr>
            <p:cNvPr id="21" name="Group 237">
              <a:extLst>
                <a:ext uri="{FF2B5EF4-FFF2-40B4-BE49-F238E27FC236}">
                  <a16:creationId xmlns:a16="http://schemas.microsoft.com/office/drawing/2014/main" id="{0BCE03A2-ACBA-2288-4C1C-FE32E57D0655}"/>
                </a:ext>
              </a:extLst>
            </p:cNvPr>
            <p:cNvGrpSpPr/>
            <p:nvPr/>
          </p:nvGrpSpPr>
          <p:grpSpPr>
            <a:xfrm>
              <a:off x="2968095" y="4983693"/>
              <a:ext cx="797769" cy="494754"/>
              <a:chOff x="2532064" y="2612497"/>
              <a:chExt cx="461963" cy="418042"/>
            </a:xfrm>
            <a:solidFill>
              <a:srgbClr val="00338D"/>
            </a:solidFill>
          </p:grpSpPr>
          <p:sp>
            <p:nvSpPr>
              <p:cNvPr id="22" name="Freeform 54">
                <a:extLst>
                  <a:ext uri="{FF2B5EF4-FFF2-40B4-BE49-F238E27FC236}">
                    <a16:creationId xmlns:a16="http://schemas.microsoft.com/office/drawing/2014/main" id="{970EDCBB-C2B3-12F0-6AA3-C944111BEA11}"/>
                  </a:ext>
                </a:extLst>
              </p:cNvPr>
              <p:cNvSpPr>
                <a:spLocks/>
              </p:cNvSpPr>
              <p:nvPr/>
            </p:nvSpPr>
            <p:spPr bwMode="auto">
              <a:xfrm>
                <a:off x="2532064" y="2909888"/>
                <a:ext cx="66675" cy="120650"/>
              </a:xfrm>
              <a:custGeom>
                <a:avLst/>
                <a:gdLst>
                  <a:gd name="T0" fmla="*/ 0 w 42"/>
                  <a:gd name="T1" fmla="*/ 76 h 76"/>
                  <a:gd name="T2" fmla="*/ 42 w 42"/>
                  <a:gd name="T3" fmla="*/ 76 h 76"/>
                  <a:gd name="T4" fmla="*/ 42 w 42"/>
                  <a:gd name="T5" fmla="*/ 0 h 76"/>
                  <a:gd name="T6" fmla="*/ 0 w 42"/>
                  <a:gd name="T7" fmla="*/ 36 h 76"/>
                  <a:gd name="T8" fmla="*/ 0 w 42"/>
                  <a:gd name="T9" fmla="*/ 76 h 76"/>
                </a:gdLst>
                <a:ahLst/>
                <a:cxnLst>
                  <a:cxn ang="0">
                    <a:pos x="T0" y="T1"/>
                  </a:cxn>
                  <a:cxn ang="0">
                    <a:pos x="T2" y="T3"/>
                  </a:cxn>
                  <a:cxn ang="0">
                    <a:pos x="T4" y="T5"/>
                  </a:cxn>
                  <a:cxn ang="0">
                    <a:pos x="T6" y="T7"/>
                  </a:cxn>
                  <a:cxn ang="0">
                    <a:pos x="T8" y="T9"/>
                  </a:cxn>
                </a:cxnLst>
                <a:rect l="0" t="0" r="r" b="b"/>
                <a:pathLst>
                  <a:path w="42" h="76">
                    <a:moveTo>
                      <a:pt x="0" y="76"/>
                    </a:moveTo>
                    <a:lnTo>
                      <a:pt x="42" y="76"/>
                    </a:lnTo>
                    <a:lnTo>
                      <a:pt x="42" y="0"/>
                    </a:lnTo>
                    <a:lnTo>
                      <a:pt x="0" y="36"/>
                    </a:lnTo>
                    <a:lnTo>
                      <a:pt x="0" y="76"/>
                    </a:lnTo>
                    <a:close/>
                  </a:path>
                </a:pathLst>
              </a:custGeom>
              <a:grpFill/>
              <a:ln w="0">
                <a:noFill/>
                <a:prstDash val="solid"/>
                <a:round/>
                <a:headEnd/>
                <a:tailEnd/>
              </a:ln>
            </p:spPr>
            <p:txBody>
              <a:bodyPr vert="horz" wrap="square" lIns="60366" tIns="30183" rIns="60366" bIns="30183" numCol="1" anchor="t" anchorCtr="0" compatLnSpc="1">
                <a:prstTxWarp prst="textNoShape">
                  <a:avLst/>
                </a:prstTxWarp>
              </a:bodyPr>
              <a:lstStyle/>
              <a:p>
                <a:pPr defTabSz="914423">
                  <a:defRPr/>
                </a:pPr>
                <a:endParaRPr lang="en-US" sz="1189" kern="0" dirty="0">
                  <a:solidFill>
                    <a:prstClr val="black"/>
                  </a:solidFill>
                </a:endParaRPr>
              </a:p>
            </p:txBody>
          </p:sp>
          <p:sp>
            <p:nvSpPr>
              <p:cNvPr id="23" name="Freeform 55">
                <a:extLst>
                  <a:ext uri="{FF2B5EF4-FFF2-40B4-BE49-F238E27FC236}">
                    <a16:creationId xmlns:a16="http://schemas.microsoft.com/office/drawing/2014/main" id="{85FFDE8E-7B8E-4CE7-4C43-8973A0871751}"/>
                  </a:ext>
                </a:extLst>
              </p:cNvPr>
              <p:cNvSpPr>
                <a:spLocks/>
              </p:cNvSpPr>
              <p:nvPr/>
            </p:nvSpPr>
            <p:spPr bwMode="auto">
              <a:xfrm>
                <a:off x="2643189" y="2838451"/>
                <a:ext cx="63500" cy="192088"/>
              </a:xfrm>
              <a:custGeom>
                <a:avLst/>
                <a:gdLst>
                  <a:gd name="T0" fmla="*/ 0 w 40"/>
                  <a:gd name="T1" fmla="*/ 19 h 121"/>
                  <a:gd name="T2" fmla="*/ 0 w 40"/>
                  <a:gd name="T3" fmla="*/ 121 h 121"/>
                  <a:gd name="T4" fmla="*/ 40 w 40"/>
                  <a:gd name="T5" fmla="*/ 121 h 121"/>
                  <a:gd name="T6" fmla="*/ 40 w 40"/>
                  <a:gd name="T7" fmla="*/ 20 h 121"/>
                  <a:gd name="T8" fmla="*/ 20 w 40"/>
                  <a:gd name="T9" fmla="*/ 0 h 121"/>
                  <a:gd name="T10" fmla="*/ 0 w 40"/>
                  <a:gd name="T11" fmla="*/ 19 h 121"/>
                </a:gdLst>
                <a:ahLst/>
                <a:cxnLst>
                  <a:cxn ang="0">
                    <a:pos x="T0" y="T1"/>
                  </a:cxn>
                  <a:cxn ang="0">
                    <a:pos x="T2" y="T3"/>
                  </a:cxn>
                  <a:cxn ang="0">
                    <a:pos x="T4" y="T5"/>
                  </a:cxn>
                  <a:cxn ang="0">
                    <a:pos x="T6" y="T7"/>
                  </a:cxn>
                  <a:cxn ang="0">
                    <a:pos x="T8" y="T9"/>
                  </a:cxn>
                  <a:cxn ang="0">
                    <a:pos x="T10" y="T11"/>
                  </a:cxn>
                </a:cxnLst>
                <a:rect l="0" t="0" r="r" b="b"/>
                <a:pathLst>
                  <a:path w="40" h="121">
                    <a:moveTo>
                      <a:pt x="0" y="19"/>
                    </a:moveTo>
                    <a:lnTo>
                      <a:pt x="0" y="121"/>
                    </a:lnTo>
                    <a:lnTo>
                      <a:pt x="40" y="121"/>
                    </a:lnTo>
                    <a:lnTo>
                      <a:pt x="40" y="20"/>
                    </a:lnTo>
                    <a:lnTo>
                      <a:pt x="20" y="0"/>
                    </a:lnTo>
                    <a:lnTo>
                      <a:pt x="0" y="19"/>
                    </a:lnTo>
                    <a:close/>
                  </a:path>
                </a:pathLst>
              </a:custGeom>
              <a:grpFill/>
              <a:ln w="0">
                <a:noFill/>
                <a:prstDash val="solid"/>
                <a:round/>
                <a:headEnd/>
                <a:tailEnd/>
              </a:ln>
            </p:spPr>
            <p:txBody>
              <a:bodyPr vert="horz" wrap="square" lIns="60366" tIns="30183" rIns="60366" bIns="30183" numCol="1" anchor="t" anchorCtr="0" compatLnSpc="1">
                <a:prstTxWarp prst="textNoShape">
                  <a:avLst/>
                </a:prstTxWarp>
              </a:bodyPr>
              <a:lstStyle/>
              <a:p>
                <a:pPr defTabSz="914423">
                  <a:defRPr/>
                </a:pPr>
                <a:endParaRPr lang="en-US" sz="1189" kern="0" dirty="0">
                  <a:solidFill>
                    <a:prstClr val="black"/>
                  </a:solidFill>
                </a:endParaRPr>
              </a:p>
            </p:txBody>
          </p:sp>
          <p:sp>
            <p:nvSpPr>
              <p:cNvPr id="24" name="Freeform 56">
                <a:extLst>
                  <a:ext uri="{FF2B5EF4-FFF2-40B4-BE49-F238E27FC236}">
                    <a16:creationId xmlns:a16="http://schemas.microsoft.com/office/drawing/2014/main" id="{FD7AEC7F-AA44-7A07-0E99-762B6711CE92}"/>
                  </a:ext>
                </a:extLst>
              </p:cNvPr>
              <p:cNvSpPr>
                <a:spLocks/>
              </p:cNvSpPr>
              <p:nvPr/>
            </p:nvSpPr>
            <p:spPr bwMode="auto">
              <a:xfrm>
                <a:off x="2862264" y="2770188"/>
                <a:ext cx="65088" cy="260350"/>
              </a:xfrm>
              <a:custGeom>
                <a:avLst/>
                <a:gdLst>
                  <a:gd name="T0" fmla="*/ 0 w 41"/>
                  <a:gd name="T1" fmla="*/ 164 h 164"/>
                  <a:gd name="T2" fmla="*/ 41 w 41"/>
                  <a:gd name="T3" fmla="*/ 164 h 164"/>
                  <a:gd name="T4" fmla="*/ 41 w 41"/>
                  <a:gd name="T5" fmla="*/ 0 h 164"/>
                  <a:gd name="T6" fmla="*/ 0 w 41"/>
                  <a:gd name="T7" fmla="*/ 39 h 164"/>
                  <a:gd name="T8" fmla="*/ 0 w 41"/>
                  <a:gd name="T9" fmla="*/ 164 h 164"/>
                </a:gdLst>
                <a:ahLst/>
                <a:cxnLst>
                  <a:cxn ang="0">
                    <a:pos x="T0" y="T1"/>
                  </a:cxn>
                  <a:cxn ang="0">
                    <a:pos x="T2" y="T3"/>
                  </a:cxn>
                  <a:cxn ang="0">
                    <a:pos x="T4" y="T5"/>
                  </a:cxn>
                  <a:cxn ang="0">
                    <a:pos x="T6" y="T7"/>
                  </a:cxn>
                  <a:cxn ang="0">
                    <a:pos x="T8" y="T9"/>
                  </a:cxn>
                </a:cxnLst>
                <a:rect l="0" t="0" r="r" b="b"/>
                <a:pathLst>
                  <a:path w="41" h="164">
                    <a:moveTo>
                      <a:pt x="0" y="164"/>
                    </a:moveTo>
                    <a:lnTo>
                      <a:pt x="41" y="164"/>
                    </a:lnTo>
                    <a:lnTo>
                      <a:pt x="41" y="0"/>
                    </a:lnTo>
                    <a:lnTo>
                      <a:pt x="0" y="39"/>
                    </a:lnTo>
                    <a:lnTo>
                      <a:pt x="0" y="164"/>
                    </a:lnTo>
                    <a:close/>
                  </a:path>
                </a:pathLst>
              </a:custGeom>
              <a:grpFill/>
              <a:ln w="0">
                <a:noFill/>
                <a:prstDash val="solid"/>
                <a:round/>
                <a:headEnd/>
                <a:tailEnd/>
              </a:ln>
            </p:spPr>
            <p:txBody>
              <a:bodyPr vert="horz" wrap="square" lIns="60366" tIns="30183" rIns="60366" bIns="30183" numCol="1" anchor="t" anchorCtr="0" compatLnSpc="1">
                <a:prstTxWarp prst="textNoShape">
                  <a:avLst/>
                </a:prstTxWarp>
              </a:bodyPr>
              <a:lstStyle/>
              <a:p>
                <a:pPr defTabSz="914423">
                  <a:defRPr/>
                </a:pPr>
                <a:endParaRPr lang="en-US" sz="1189" kern="0" dirty="0">
                  <a:solidFill>
                    <a:prstClr val="black"/>
                  </a:solidFill>
                </a:endParaRPr>
              </a:p>
            </p:txBody>
          </p:sp>
          <p:sp>
            <p:nvSpPr>
              <p:cNvPr id="25" name="Freeform 57">
                <a:extLst>
                  <a:ext uri="{FF2B5EF4-FFF2-40B4-BE49-F238E27FC236}">
                    <a16:creationId xmlns:a16="http://schemas.microsoft.com/office/drawing/2014/main" id="{7E364DF2-FCE0-5A05-A74C-B6285C875687}"/>
                  </a:ext>
                </a:extLst>
              </p:cNvPr>
              <p:cNvSpPr>
                <a:spLocks/>
              </p:cNvSpPr>
              <p:nvPr/>
            </p:nvSpPr>
            <p:spPr bwMode="auto">
              <a:xfrm>
                <a:off x="2752726" y="2873376"/>
                <a:ext cx="63500" cy="157163"/>
              </a:xfrm>
              <a:custGeom>
                <a:avLst/>
                <a:gdLst>
                  <a:gd name="T0" fmla="*/ 0 w 40"/>
                  <a:gd name="T1" fmla="*/ 99 h 99"/>
                  <a:gd name="T2" fmla="*/ 40 w 40"/>
                  <a:gd name="T3" fmla="*/ 99 h 99"/>
                  <a:gd name="T4" fmla="*/ 40 w 40"/>
                  <a:gd name="T5" fmla="*/ 0 h 99"/>
                  <a:gd name="T6" fmla="*/ 0 w 40"/>
                  <a:gd name="T7" fmla="*/ 35 h 99"/>
                  <a:gd name="T8" fmla="*/ 0 w 40"/>
                  <a:gd name="T9" fmla="*/ 99 h 99"/>
                </a:gdLst>
                <a:ahLst/>
                <a:cxnLst>
                  <a:cxn ang="0">
                    <a:pos x="T0" y="T1"/>
                  </a:cxn>
                  <a:cxn ang="0">
                    <a:pos x="T2" y="T3"/>
                  </a:cxn>
                  <a:cxn ang="0">
                    <a:pos x="T4" y="T5"/>
                  </a:cxn>
                  <a:cxn ang="0">
                    <a:pos x="T6" y="T7"/>
                  </a:cxn>
                  <a:cxn ang="0">
                    <a:pos x="T8" y="T9"/>
                  </a:cxn>
                </a:cxnLst>
                <a:rect l="0" t="0" r="r" b="b"/>
                <a:pathLst>
                  <a:path w="40" h="99">
                    <a:moveTo>
                      <a:pt x="0" y="99"/>
                    </a:moveTo>
                    <a:lnTo>
                      <a:pt x="40" y="99"/>
                    </a:lnTo>
                    <a:lnTo>
                      <a:pt x="40" y="0"/>
                    </a:lnTo>
                    <a:lnTo>
                      <a:pt x="0" y="35"/>
                    </a:lnTo>
                    <a:lnTo>
                      <a:pt x="0" y="99"/>
                    </a:lnTo>
                    <a:close/>
                  </a:path>
                </a:pathLst>
              </a:custGeom>
              <a:grpFill/>
              <a:ln w="0">
                <a:noFill/>
                <a:prstDash val="solid"/>
                <a:round/>
                <a:headEnd/>
                <a:tailEnd/>
              </a:ln>
            </p:spPr>
            <p:txBody>
              <a:bodyPr vert="horz" wrap="square" lIns="60366" tIns="30183" rIns="60366" bIns="30183" numCol="1" anchor="t" anchorCtr="0" compatLnSpc="1">
                <a:prstTxWarp prst="textNoShape">
                  <a:avLst/>
                </a:prstTxWarp>
              </a:bodyPr>
              <a:lstStyle/>
              <a:p>
                <a:pPr defTabSz="914423">
                  <a:defRPr/>
                </a:pPr>
                <a:endParaRPr lang="en-US" sz="1189" kern="0" dirty="0">
                  <a:solidFill>
                    <a:prstClr val="black"/>
                  </a:solidFill>
                </a:endParaRPr>
              </a:p>
            </p:txBody>
          </p:sp>
          <p:sp>
            <p:nvSpPr>
              <p:cNvPr id="26" name="Freeform 58">
                <a:extLst>
                  <a:ext uri="{FF2B5EF4-FFF2-40B4-BE49-F238E27FC236}">
                    <a16:creationId xmlns:a16="http://schemas.microsoft.com/office/drawing/2014/main" id="{63AC8206-DD3D-8659-0C11-BEE8CAA5958E}"/>
                  </a:ext>
                </a:extLst>
              </p:cNvPr>
              <p:cNvSpPr>
                <a:spLocks/>
              </p:cNvSpPr>
              <p:nvPr/>
            </p:nvSpPr>
            <p:spPr bwMode="auto">
              <a:xfrm>
                <a:off x="2532064" y="2612497"/>
                <a:ext cx="461963" cy="322263"/>
              </a:xfrm>
              <a:custGeom>
                <a:avLst/>
                <a:gdLst>
                  <a:gd name="T0" fmla="*/ 197 w 291"/>
                  <a:gd name="T1" fmla="*/ 25 h 203"/>
                  <a:gd name="T2" fmla="*/ 231 w 291"/>
                  <a:gd name="T3" fmla="*/ 60 h 203"/>
                  <a:gd name="T4" fmla="*/ 147 w 291"/>
                  <a:gd name="T5" fmla="*/ 139 h 203"/>
                  <a:gd name="T6" fmla="*/ 90 w 291"/>
                  <a:gd name="T7" fmla="*/ 86 h 203"/>
                  <a:gd name="T8" fmla="*/ 0 w 291"/>
                  <a:gd name="T9" fmla="*/ 168 h 203"/>
                  <a:gd name="T10" fmla="*/ 0 w 291"/>
                  <a:gd name="T11" fmla="*/ 203 h 203"/>
                  <a:gd name="T12" fmla="*/ 90 w 291"/>
                  <a:gd name="T13" fmla="*/ 122 h 203"/>
                  <a:gd name="T14" fmla="*/ 147 w 291"/>
                  <a:gd name="T15" fmla="*/ 174 h 203"/>
                  <a:gd name="T16" fmla="*/ 248 w 291"/>
                  <a:gd name="T17" fmla="*/ 79 h 203"/>
                  <a:gd name="T18" fmla="*/ 276 w 291"/>
                  <a:gd name="T19" fmla="*/ 109 h 203"/>
                  <a:gd name="T20" fmla="*/ 291 w 291"/>
                  <a:gd name="T21" fmla="*/ 0 h 203"/>
                  <a:gd name="T22" fmla="*/ 197 w 291"/>
                  <a:gd name="T23" fmla="*/ 2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1" h="203">
                    <a:moveTo>
                      <a:pt x="197" y="25"/>
                    </a:moveTo>
                    <a:lnTo>
                      <a:pt x="231" y="60"/>
                    </a:lnTo>
                    <a:lnTo>
                      <a:pt x="147" y="139"/>
                    </a:lnTo>
                    <a:lnTo>
                      <a:pt x="90" y="86"/>
                    </a:lnTo>
                    <a:lnTo>
                      <a:pt x="0" y="168"/>
                    </a:lnTo>
                    <a:lnTo>
                      <a:pt x="0" y="203"/>
                    </a:lnTo>
                    <a:lnTo>
                      <a:pt x="90" y="122"/>
                    </a:lnTo>
                    <a:lnTo>
                      <a:pt x="147" y="174"/>
                    </a:lnTo>
                    <a:lnTo>
                      <a:pt x="248" y="79"/>
                    </a:lnTo>
                    <a:lnTo>
                      <a:pt x="276" y="109"/>
                    </a:lnTo>
                    <a:lnTo>
                      <a:pt x="291" y="0"/>
                    </a:lnTo>
                    <a:lnTo>
                      <a:pt x="197" y="25"/>
                    </a:lnTo>
                    <a:close/>
                  </a:path>
                </a:pathLst>
              </a:custGeom>
              <a:grpFill/>
              <a:ln w="0">
                <a:noFill/>
                <a:prstDash val="solid"/>
                <a:round/>
                <a:headEnd/>
                <a:tailEnd/>
              </a:ln>
            </p:spPr>
            <p:txBody>
              <a:bodyPr vert="horz" wrap="square" lIns="60366" tIns="30183" rIns="60366" bIns="30183" numCol="1" anchor="t" anchorCtr="0" compatLnSpc="1">
                <a:prstTxWarp prst="textNoShape">
                  <a:avLst/>
                </a:prstTxWarp>
              </a:bodyPr>
              <a:lstStyle/>
              <a:p>
                <a:pPr defTabSz="914423">
                  <a:defRPr/>
                </a:pPr>
                <a:endParaRPr lang="en-US" sz="1189" kern="0" dirty="0">
                  <a:solidFill>
                    <a:prstClr val="black"/>
                  </a:solidFill>
                </a:endParaRPr>
              </a:p>
            </p:txBody>
          </p:sp>
        </p:grpSp>
        <p:sp>
          <p:nvSpPr>
            <p:cNvPr id="29" name="Rounded Rectangle 16">
              <a:extLst>
                <a:ext uri="{FF2B5EF4-FFF2-40B4-BE49-F238E27FC236}">
                  <a16:creationId xmlns:a16="http://schemas.microsoft.com/office/drawing/2014/main" id="{86BA9581-C934-5152-0EB0-2E96AF2A2E93}"/>
                </a:ext>
              </a:extLst>
            </p:cNvPr>
            <p:cNvSpPr/>
            <p:nvPr/>
          </p:nvSpPr>
          <p:spPr>
            <a:xfrm>
              <a:off x="2941992" y="1616774"/>
              <a:ext cx="6308015" cy="433387"/>
            </a:xfrm>
            <a:prstGeom prst="roundRect">
              <a:avLst/>
            </a:prstGeom>
            <a:solidFill>
              <a:schemeClr val="tx2"/>
            </a:solidFill>
            <a:ln>
              <a:solidFill>
                <a:srgbClr val="00338D"/>
              </a:solidFill>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defRPr/>
              </a:pPr>
              <a:r>
                <a:rPr lang="es-AR" sz="1401" b="1" dirty="0">
                  <a:solidFill>
                    <a:prstClr val="white"/>
                  </a:solidFill>
                </a:rPr>
                <a:t>Deducciones personales artículo 30 LIG</a:t>
              </a:r>
            </a:p>
          </p:txBody>
        </p:sp>
      </p:grpSp>
    </p:spTree>
    <p:extLst>
      <p:ext uri="{BB962C8B-B14F-4D97-AF65-F5344CB8AC3E}">
        <p14:creationId xmlns:p14="http://schemas.microsoft.com/office/powerpoint/2010/main" val="21209683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251C6C4-1C7B-48B0-A730-0603011B23D7}"/>
              </a:ext>
            </a:extLst>
          </p:cNvPr>
          <p:cNvSpPr>
            <a:spLocks noGrp="1"/>
          </p:cNvSpPr>
          <p:nvPr>
            <p:ph type="title"/>
          </p:nvPr>
        </p:nvSpPr>
        <p:spPr>
          <a:xfrm>
            <a:off x="607850" y="404160"/>
            <a:ext cx="10976300" cy="723600"/>
          </a:xfrm>
        </p:spPr>
        <p:txBody>
          <a:bodyPr/>
          <a:lstStyle/>
          <a:p>
            <a:r>
              <a:rPr lang="es-AR" dirty="0"/>
              <a:t>Escalas progresivas confirmadas por la Ley N° 27.743</a:t>
            </a:r>
          </a:p>
        </p:txBody>
      </p:sp>
      <p:pic>
        <p:nvPicPr>
          <p:cNvPr id="9" name="Picture 8">
            <a:extLst>
              <a:ext uri="{FF2B5EF4-FFF2-40B4-BE49-F238E27FC236}">
                <a16:creationId xmlns:a16="http://schemas.microsoft.com/office/drawing/2014/main" id="{1D2EB4CE-735D-B38A-3065-983DD3C9E097}"/>
              </a:ext>
            </a:extLst>
          </p:cNvPr>
          <p:cNvPicPr>
            <a:picLocks noChangeAspect="1"/>
          </p:cNvPicPr>
          <p:nvPr/>
        </p:nvPicPr>
        <p:blipFill>
          <a:blip r:embed="rId2"/>
          <a:stretch>
            <a:fillRect/>
          </a:stretch>
        </p:blipFill>
        <p:spPr>
          <a:xfrm>
            <a:off x="6677776" y="2243811"/>
            <a:ext cx="4558173" cy="3743725"/>
          </a:xfrm>
          <a:prstGeom prst="rect">
            <a:avLst/>
          </a:prstGeom>
        </p:spPr>
      </p:pic>
      <p:sp>
        <p:nvSpPr>
          <p:cNvPr id="11" name="TextBox 10">
            <a:extLst>
              <a:ext uri="{FF2B5EF4-FFF2-40B4-BE49-F238E27FC236}">
                <a16:creationId xmlns:a16="http://schemas.microsoft.com/office/drawing/2014/main" id="{FC576519-E9A4-A1A2-F396-24C1611E34B5}"/>
              </a:ext>
            </a:extLst>
          </p:cNvPr>
          <p:cNvSpPr txBox="1"/>
          <p:nvPr/>
        </p:nvSpPr>
        <p:spPr>
          <a:xfrm>
            <a:off x="735747" y="1432744"/>
            <a:ext cx="5478240" cy="420789"/>
          </a:xfrm>
          <a:prstGeom prst="rect">
            <a:avLst/>
          </a:prstGeom>
          <a:noFill/>
        </p:spPr>
        <p:txBody>
          <a:bodyPr wrap="square" lIns="54610" tIns="54610" rIns="54610" bIns="54610" rtlCol="0">
            <a:noAutofit/>
          </a:bodyPr>
          <a:lstStyle/>
          <a:p>
            <a:pPr algn="ctr">
              <a:spcAft>
                <a:spcPts val="600"/>
              </a:spcAft>
            </a:pPr>
            <a:r>
              <a:rPr lang="es-AR" sz="1600" b="1" dirty="0">
                <a:solidFill>
                  <a:schemeClr val="tx2"/>
                </a:solidFill>
                <a:latin typeface="Aptos" panose="020B0004020202020204" pitchFamily="34" charset="0"/>
              </a:rPr>
              <a:t>Escala aplicable hasta el devengado septiembre 2023 (escala anual que debe </a:t>
            </a:r>
            <a:r>
              <a:rPr lang="es-AR" sz="1600" b="1" dirty="0" err="1">
                <a:solidFill>
                  <a:schemeClr val="tx2"/>
                </a:solidFill>
                <a:latin typeface="Aptos" panose="020B0004020202020204" pitchFamily="34" charset="0"/>
              </a:rPr>
              <a:t>proporcionalizarse</a:t>
            </a:r>
            <a:r>
              <a:rPr lang="es-AR" sz="1600" b="1" dirty="0">
                <a:solidFill>
                  <a:schemeClr val="tx2"/>
                </a:solidFill>
                <a:latin typeface="Aptos" panose="020B0004020202020204" pitchFamily="34" charset="0"/>
              </a:rPr>
              <a:t> al mes de pago -septiembre u octubre-):</a:t>
            </a:r>
          </a:p>
        </p:txBody>
      </p:sp>
      <p:sp>
        <p:nvSpPr>
          <p:cNvPr id="12" name="TextBox 11">
            <a:extLst>
              <a:ext uri="{FF2B5EF4-FFF2-40B4-BE49-F238E27FC236}">
                <a16:creationId xmlns:a16="http://schemas.microsoft.com/office/drawing/2014/main" id="{73ED270A-1D5D-833B-9937-E51F169DF4EC}"/>
              </a:ext>
            </a:extLst>
          </p:cNvPr>
          <p:cNvSpPr txBox="1"/>
          <p:nvPr/>
        </p:nvSpPr>
        <p:spPr>
          <a:xfrm>
            <a:off x="6677776" y="1432744"/>
            <a:ext cx="4778477" cy="420789"/>
          </a:xfrm>
          <a:prstGeom prst="rect">
            <a:avLst/>
          </a:prstGeom>
          <a:noFill/>
        </p:spPr>
        <p:txBody>
          <a:bodyPr wrap="square" lIns="54610" tIns="54610" rIns="54610" bIns="54610" rtlCol="0">
            <a:noAutofit/>
          </a:bodyPr>
          <a:lstStyle/>
          <a:p>
            <a:pPr algn="ctr">
              <a:spcAft>
                <a:spcPts val="600"/>
              </a:spcAft>
            </a:pPr>
            <a:r>
              <a:rPr lang="es-AR" sz="1600" b="1" dirty="0">
                <a:solidFill>
                  <a:schemeClr val="tx2"/>
                </a:solidFill>
                <a:latin typeface="Aptos" panose="020B0004020202020204" pitchFamily="34" charset="0"/>
              </a:rPr>
              <a:t>Escala aplicable desde el devengado octubre 2023 (acumulada al mes de diciembre):</a:t>
            </a:r>
          </a:p>
        </p:txBody>
      </p:sp>
      <p:pic>
        <p:nvPicPr>
          <p:cNvPr id="3" name="Picture 2">
            <a:extLst>
              <a:ext uri="{FF2B5EF4-FFF2-40B4-BE49-F238E27FC236}">
                <a16:creationId xmlns:a16="http://schemas.microsoft.com/office/drawing/2014/main" id="{6C469B11-FB07-2F7A-4A08-87F8D9E2186C}"/>
              </a:ext>
            </a:extLst>
          </p:cNvPr>
          <p:cNvPicPr>
            <a:picLocks noChangeAspect="1"/>
          </p:cNvPicPr>
          <p:nvPr/>
        </p:nvPicPr>
        <p:blipFill>
          <a:blip r:embed="rId3"/>
          <a:stretch>
            <a:fillRect/>
          </a:stretch>
        </p:blipFill>
        <p:spPr>
          <a:xfrm>
            <a:off x="735747" y="2466512"/>
            <a:ext cx="5789168" cy="3521024"/>
          </a:xfrm>
          <a:prstGeom prst="rect">
            <a:avLst/>
          </a:prstGeom>
        </p:spPr>
      </p:pic>
    </p:spTree>
    <p:extLst>
      <p:ext uri="{BB962C8B-B14F-4D97-AF65-F5344CB8AC3E}">
        <p14:creationId xmlns:p14="http://schemas.microsoft.com/office/powerpoint/2010/main" val="15639424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a:extLst>
              <a:ext uri="{FF2B5EF4-FFF2-40B4-BE49-F238E27FC236}">
                <a16:creationId xmlns:a16="http://schemas.microsoft.com/office/drawing/2014/main" id="{89DE2BBF-2143-3E4C-E04E-5798617FAE7B}"/>
              </a:ext>
            </a:extLst>
          </p:cNvPr>
          <p:cNvSpPr txBox="1">
            <a:spLocks/>
          </p:cNvSpPr>
          <p:nvPr/>
        </p:nvSpPr>
        <p:spPr>
          <a:xfrm>
            <a:off x="601785" y="373638"/>
            <a:ext cx="10976300" cy="723600"/>
          </a:xfrm>
          <a:prstGeom prst="rect">
            <a:avLst/>
          </a:prstGeom>
        </p:spPr>
        <p:txBody>
          <a:bodyPr vert="horz" lIns="0" tIns="0" rIns="0" bIns="0" rtlCol="0" anchor="t" anchorCtr="0">
            <a:noAutofit/>
          </a:bodyPr>
          <a:lstStyle>
            <a:lvl1pPr algn="l" defTabSz="1125472" rtl="0" eaLnBrk="1" latinLnBrk="0" hangingPunct="1">
              <a:lnSpc>
                <a:spcPct val="70000"/>
              </a:lnSpc>
              <a:spcBef>
                <a:spcPct val="0"/>
              </a:spcBef>
              <a:buNone/>
              <a:defRPr sz="4677" kern="1200">
                <a:solidFill>
                  <a:schemeClr val="tx2"/>
                </a:solidFill>
                <a:latin typeface="KPMG Bold" panose="020B0803030202040204" pitchFamily="34" charset="0"/>
                <a:ea typeface="+mj-ea"/>
                <a:cs typeface="+mj-cs"/>
              </a:defRPr>
            </a:lvl1pPr>
          </a:lstStyle>
          <a:p>
            <a:r>
              <a:rPr lang="es-AR" sz="4400" dirty="0"/>
              <a:t>Consideraciones realizadas por la Dirección Nacional de Impuestos</a:t>
            </a:r>
            <a:endParaRPr lang="es-AR" dirty="0"/>
          </a:p>
        </p:txBody>
      </p:sp>
      <p:sp>
        <p:nvSpPr>
          <p:cNvPr id="5" name="Rectangle: Rounded Corners 4">
            <a:extLst>
              <a:ext uri="{FF2B5EF4-FFF2-40B4-BE49-F238E27FC236}">
                <a16:creationId xmlns:a16="http://schemas.microsoft.com/office/drawing/2014/main" id="{1F463EEC-759E-13CE-7CF9-D50658399F39}"/>
              </a:ext>
            </a:extLst>
          </p:cNvPr>
          <p:cNvSpPr/>
          <p:nvPr/>
        </p:nvSpPr>
        <p:spPr>
          <a:xfrm>
            <a:off x="601785" y="1202586"/>
            <a:ext cx="2052925" cy="4962239"/>
          </a:xfrm>
          <a:prstGeom prst="roundRect">
            <a:avLst/>
          </a:prstGeom>
          <a:solidFill>
            <a:schemeClr val="accent3"/>
          </a:solidFill>
          <a:ln>
            <a:solidFill>
              <a:schemeClr val="accent3"/>
            </a:solidFill>
          </a:ln>
        </p:spPr>
        <p:style>
          <a:lnRef idx="2">
            <a:schemeClr val="accent4"/>
          </a:lnRef>
          <a:fillRef idx="1">
            <a:schemeClr val="lt1"/>
          </a:fillRef>
          <a:effectRef idx="0">
            <a:schemeClr val="accent4"/>
          </a:effectRef>
          <a:fontRef idx="minor">
            <a:schemeClr val="dk1"/>
          </a:fontRef>
        </p:style>
        <p:txBody>
          <a:bodyPr lIns="54000" tIns="54000" rIns="54000" bIns="54000" rtlCol="0" anchor="ctr"/>
          <a:lstStyle/>
          <a:p>
            <a:pPr algn="ctr" defTabSz="914423">
              <a:defRPr/>
            </a:pPr>
            <a:r>
              <a:rPr lang="es-AR" sz="1801" b="1" dirty="0">
                <a:solidFill>
                  <a:schemeClr val="bg1"/>
                </a:solidFill>
                <a:latin typeface="Aptos" panose="020B0004020202020204" pitchFamily="34" charset="0"/>
              </a:rPr>
              <a:t>Tratamiento de las deducciones</a:t>
            </a:r>
            <a:endParaRPr lang="es-AR" sz="1600" b="1" dirty="0">
              <a:solidFill>
                <a:schemeClr val="bg1"/>
              </a:solidFill>
              <a:latin typeface="Aptos" panose="020B0004020202020204" pitchFamily="34" charset="0"/>
            </a:endParaRPr>
          </a:p>
          <a:p>
            <a:pPr defTabSz="914423">
              <a:defRPr/>
            </a:pPr>
            <a:endParaRPr lang="es-AR" sz="1600" dirty="0">
              <a:solidFill>
                <a:schemeClr val="bg1"/>
              </a:solidFill>
              <a:latin typeface="Aptos" panose="020B0004020202020204" pitchFamily="34" charset="0"/>
            </a:endParaRPr>
          </a:p>
        </p:txBody>
      </p:sp>
      <p:sp>
        <p:nvSpPr>
          <p:cNvPr id="9" name="Arrow: Right 8">
            <a:extLst>
              <a:ext uri="{FF2B5EF4-FFF2-40B4-BE49-F238E27FC236}">
                <a16:creationId xmlns:a16="http://schemas.microsoft.com/office/drawing/2014/main" id="{146F785A-0664-05A6-5AE1-489F50591D98}"/>
              </a:ext>
            </a:extLst>
          </p:cNvPr>
          <p:cNvSpPr/>
          <p:nvPr/>
        </p:nvSpPr>
        <p:spPr>
          <a:xfrm>
            <a:off x="2890684" y="3413318"/>
            <a:ext cx="688258" cy="540774"/>
          </a:xfrm>
          <a:prstGeom prst="right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endParaRPr lang="es-AR" sz="900" dirty="0" err="1">
              <a:solidFill>
                <a:schemeClr val="bg1"/>
              </a:solidFill>
            </a:endParaRPr>
          </a:p>
        </p:txBody>
      </p:sp>
      <p:sp>
        <p:nvSpPr>
          <p:cNvPr id="10" name="Rectangle: Rounded Corners 9">
            <a:extLst>
              <a:ext uri="{FF2B5EF4-FFF2-40B4-BE49-F238E27FC236}">
                <a16:creationId xmlns:a16="http://schemas.microsoft.com/office/drawing/2014/main" id="{18BB880A-C99B-5A2B-5781-FC12357CDBDF}"/>
              </a:ext>
            </a:extLst>
          </p:cNvPr>
          <p:cNvSpPr/>
          <p:nvPr/>
        </p:nvSpPr>
        <p:spPr>
          <a:xfrm>
            <a:off x="3814916" y="1202586"/>
            <a:ext cx="7763169" cy="4962239"/>
          </a:xfrm>
          <a:prstGeom prst="roundRect">
            <a:avLst/>
          </a:prstGeom>
          <a:ln/>
        </p:spPr>
        <p:style>
          <a:lnRef idx="2">
            <a:schemeClr val="accent2"/>
          </a:lnRef>
          <a:fillRef idx="1">
            <a:schemeClr val="lt1"/>
          </a:fillRef>
          <a:effectRef idx="0">
            <a:schemeClr val="accent2"/>
          </a:effectRef>
          <a:fontRef idx="minor">
            <a:schemeClr val="dk1"/>
          </a:fontRef>
        </p:style>
        <p:txBody>
          <a:bodyPr lIns="54000" tIns="54000" rIns="54000" bIns="54000" rtlCol="0" anchor="ctr"/>
          <a:lstStyle/>
          <a:p>
            <a:pPr algn="just"/>
            <a:r>
              <a:rPr lang="es-AR" sz="1400" b="1" dirty="0">
                <a:latin typeface="Aptos" panose="020B0004020202020204" pitchFamily="34" charset="0"/>
              </a:rPr>
              <a:t>1) Deducciones personales de los incisos a), b) y del apartado 2 del inciso c) del artículo 30 de la ley: </a:t>
            </a:r>
          </a:p>
          <a:p>
            <a:pPr marL="228600" indent="-228600" algn="just">
              <a:buAutoNum type="alphaLcParenR"/>
            </a:pPr>
            <a:endParaRPr lang="es-AR" sz="1400" dirty="0">
              <a:solidFill>
                <a:srgbClr val="000000"/>
              </a:solidFill>
              <a:latin typeface="Aptos" panose="020B0004020202020204" pitchFamily="34" charset="0"/>
            </a:endParaRPr>
          </a:p>
          <a:p>
            <a:pPr marL="228600" indent="-228600" algn="just">
              <a:buAutoNum type="alphaLcParenR"/>
            </a:pPr>
            <a:r>
              <a:rPr lang="es-AR" sz="1200" b="1" dirty="0">
                <a:latin typeface="Aptos" panose="020B0004020202020204" pitchFamily="34" charset="0"/>
              </a:rPr>
              <a:t>Para los ingresos correspondientes a aquellos percibidos desde enero de 2023 hasta los devengados en septiembre de 2023, inclusive según escala D. 415/2023</a:t>
            </a:r>
            <a:r>
              <a:rPr lang="es-AR" sz="1200" dirty="0">
                <a:latin typeface="Aptos" panose="020B0004020202020204" pitchFamily="34" charset="0"/>
              </a:rPr>
              <a:t>: se consideran los importes de las deducciones, acumulados hasta el mes correspondiente a aquel en que se hubiera liquidado el ingreso devengado de septiembre de 2023; así, por ejemplo, si el ingreso devengado en ese mes se abonó en octubre de 2023, deben considerarse las deducciones acumuladas a este último mes.</a:t>
            </a:r>
          </a:p>
          <a:p>
            <a:pPr marL="228600" indent="-228600" algn="just">
              <a:buFontTx/>
              <a:buAutoNum type="alphaLcParenR"/>
            </a:pPr>
            <a:r>
              <a:rPr lang="es-AR" sz="1200" b="1" dirty="0">
                <a:latin typeface="Aptos" panose="020B0004020202020204" pitchFamily="34" charset="0"/>
              </a:rPr>
              <a:t>Para los ingresos correspondientes a aquellos devengados desde octubre de 2023 hasta los percibidos en diciembre de 2023, inclusive según escala D. 473/2023</a:t>
            </a:r>
            <a:r>
              <a:rPr lang="es-AR" sz="1200" dirty="0">
                <a:latin typeface="Aptos" panose="020B0004020202020204" pitchFamily="34" charset="0"/>
              </a:rPr>
              <a:t>: se consideran los importes de las deducciones, acumulados hasta el mes de marzo 2023 si el devengado octubre se percibió en octubre o hasta el mes de febrero si se percibió en noviembre.</a:t>
            </a:r>
          </a:p>
          <a:p>
            <a:pPr algn="just"/>
            <a:endParaRPr lang="es-AR" sz="1400" dirty="0">
              <a:solidFill>
                <a:srgbClr val="000000"/>
              </a:solidFill>
              <a:latin typeface="Aptos" panose="020B0004020202020204" pitchFamily="34" charset="0"/>
            </a:endParaRPr>
          </a:p>
          <a:p>
            <a:pPr algn="just"/>
            <a:r>
              <a:rPr lang="es-AR" sz="1400" b="1" dirty="0">
                <a:latin typeface="Aptos" panose="020B0004020202020204" pitchFamily="34" charset="0"/>
              </a:rPr>
              <a:t>2) Cualquier otra deducción que cuenta con un comprobante respaldatorio</a:t>
            </a:r>
            <a:r>
              <a:rPr lang="es-AR" sz="1400" dirty="0">
                <a:latin typeface="Aptos" panose="020B0004020202020204" pitchFamily="34" charset="0"/>
              </a:rPr>
              <a:t>: se declara en el mes del respectivo comprobante. </a:t>
            </a:r>
          </a:p>
          <a:p>
            <a:pPr algn="just"/>
            <a:endParaRPr lang="es-AR" sz="1400" dirty="0">
              <a:latin typeface="Aptos" panose="020B0004020202020204" pitchFamily="34" charset="0"/>
            </a:endParaRPr>
          </a:p>
          <a:p>
            <a:pPr algn="just"/>
            <a:r>
              <a:rPr lang="es-AR" sz="1400" b="1" dirty="0">
                <a:latin typeface="Aptos" panose="020B0004020202020204" pitchFamily="34" charset="0"/>
              </a:rPr>
              <a:t>3) Tratándose de deducciones y demás conceptos cuyo cómputo se encuentra limitado por el importe correspondiente a la GNI</a:t>
            </a:r>
            <a:r>
              <a:rPr lang="es-AR" sz="1400" dirty="0">
                <a:latin typeface="Aptos" panose="020B0004020202020204" pitchFamily="34" charset="0"/>
              </a:rPr>
              <a:t>: el monto a considerar en concepto de ganancia no imponible, cualquiera sea el período de imputación del gasto, es el vigente al 1° de enero de 2023 ($ 451.683,19), no pudiendo excederse, en la suma de ambos períodos, ese importe. </a:t>
            </a:r>
          </a:p>
          <a:p>
            <a:pPr algn="just"/>
            <a:endParaRPr lang="es-AR" sz="1400" dirty="0">
              <a:solidFill>
                <a:schemeClr val="bg1"/>
              </a:solidFill>
              <a:latin typeface="Aptos" panose="020B0004020202020204" pitchFamily="34" charset="0"/>
            </a:endParaRPr>
          </a:p>
          <a:p>
            <a:pPr algn="just"/>
            <a:r>
              <a:rPr lang="es-AR" sz="1400" b="1" dirty="0">
                <a:latin typeface="Aptos" panose="020B0004020202020204" pitchFamily="34" charset="0"/>
              </a:rPr>
              <a:t>4) En el caso de las deducciones generales limitadas en el 5% de la GN: </a:t>
            </a:r>
            <a:r>
              <a:rPr lang="es-AR" sz="1400" dirty="0">
                <a:latin typeface="Aptos" panose="020B0004020202020204" pitchFamily="34" charset="0"/>
              </a:rPr>
              <a:t>el porcentaje a considerar se aplicará sobre las ganancias netas determinadas en función en cada período.</a:t>
            </a:r>
            <a:endParaRPr lang="es-AR" sz="1400" dirty="0">
              <a:solidFill>
                <a:schemeClr val="bg1"/>
              </a:solidFill>
              <a:latin typeface="Aptos" panose="020B0004020202020204" pitchFamily="34" charset="0"/>
            </a:endParaRPr>
          </a:p>
        </p:txBody>
      </p:sp>
    </p:spTree>
    <p:extLst>
      <p:ext uri="{BB962C8B-B14F-4D97-AF65-F5344CB8AC3E}">
        <p14:creationId xmlns:p14="http://schemas.microsoft.com/office/powerpoint/2010/main" val="33451349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a:extLst>
              <a:ext uri="{FF2B5EF4-FFF2-40B4-BE49-F238E27FC236}">
                <a16:creationId xmlns:a16="http://schemas.microsoft.com/office/drawing/2014/main" id="{89DE2BBF-2143-3E4C-E04E-5798617FAE7B}"/>
              </a:ext>
            </a:extLst>
          </p:cNvPr>
          <p:cNvSpPr txBox="1">
            <a:spLocks/>
          </p:cNvSpPr>
          <p:nvPr/>
        </p:nvSpPr>
        <p:spPr>
          <a:xfrm>
            <a:off x="601785" y="373638"/>
            <a:ext cx="10976300" cy="723600"/>
          </a:xfrm>
          <a:prstGeom prst="rect">
            <a:avLst/>
          </a:prstGeom>
        </p:spPr>
        <p:txBody>
          <a:bodyPr vert="horz" lIns="0" tIns="0" rIns="0" bIns="0" rtlCol="0" anchor="t" anchorCtr="0">
            <a:noAutofit/>
          </a:bodyPr>
          <a:lstStyle>
            <a:lvl1pPr algn="l" defTabSz="1125472" rtl="0" eaLnBrk="1" latinLnBrk="0" hangingPunct="1">
              <a:lnSpc>
                <a:spcPct val="70000"/>
              </a:lnSpc>
              <a:spcBef>
                <a:spcPct val="0"/>
              </a:spcBef>
              <a:buNone/>
              <a:defRPr sz="4677" kern="1200">
                <a:solidFill>
                  <a:schemeClr val="tx2"/>
                </a:solidFill>
                <a:latin typeface="KPMG Bold" panose="020B0803030202040204" pitchFamily="34" charset="0"/>
                <a:ea typeface="+mj-ea"/>
                <a:cs typeface="+mj-cs"/>
              </a:defRPr>
            </a:lvl1pPr>
          </a:lstStyle>
          <a:p>
            <a:r>
              <a:rPr lang="es-AR" sz="4400" dirty="0"/>
              <a:t>Consideraciones realizadas por la Dirección Nacional de Impuestos</a:t>
            </a:r>
            <a:endParaRPr lang="es-AR" dirty="0"/>
          </a:p>
        </p:txBody>
      </p:sp>
      <p:sp>
        <p:nvSpPr>
          <p:cNvPr id="5" name="Rectangle: Rounded Corners 4">
            <a:extLst>
              <a:ext uri="{FF2B5EF4-FFF2-40B4-BE49-F238E27FC236}">
                <a16:creationId xmlns:a16="http://schemas.microsoft.com/office/drawing/2014/main" id="{1F463EEC-759E-13CE-7CF9-D50658399F39}"/>
              </a:ext>
            </a:extLst>
          </p:cNvPr>
          <p:cNvSpPr/>
          <p:nvPr/>
        </p:nvSpPr>
        <p:spPr>
          <a:xfrm>
            <a:off x="601785" y="1202587"/>
            <a:ext cx="3710270" cy="4618110"/>
          </a:xfrm>
          <a:prstGeom prst="roundRect">
            <a:avLst/>
          </a:prstGeom>
          <a:solidFill>
            <a:srgbClr val="7030A0"/>
          </a:solidFill>
          <a:ln>
            <a:solidFill>
              <a:srgbClr val="6D2077"/>
            </a:solidFill>
          </a:ln>
        </p:spPr>
        <p:style>
          <a:lnRef idx="2">
            <a:schemeClr val="accent4"/>
          </a:lnRef>
          <a:fillRef idx="1">
            <a:schemeClr val="lt1"/>
          </a:fillRef>
          <a:effectRef idx="0">
            <a:schemeClr val="accent4"/>
          </a:effectRef>
          <a:fontRef idx="minor">
            <a:schemeClr val="dk1"/>
          </a:fontRef>
        </p:style>
        <p:txBody>
          <a:bodyPr lIns="54000" tIns="54000" rIns="54000" bIns="54000" rtlCol="0" anchor="ctr"/>
          <a:lstStyle/>
          <a:p>
            <a:pPr algn="ctr" defTabSz="914423">
              <a:defRPr/>
            </a:pPr>
            <a:r>
              <a:rPr lang="es-AR" sz="1801" b="1" dirty="0">
                <a:solidFill>
                  <a:schemeClr val="bg1"/>
                </a:solidFill>
                <a:latin typeface="Aptos" panose="020B0004020202020204" pitchFamily="34" charset="0"/>
              </a:rPr>
              <a:t>Tratamiento del Sueldo Anual Complementario</a:t>
            </a:r>
          </a:p>
          <a:p>
            <a:pPr defTabSz="914423">
              <a:defRPr/>
            </a:pPr>
            <a:endParaRPr lang="es-AR" sz="1600" b="1" dirty="0">
              <a:solidFill>
                <a:schemeClr val="bg1"/>
              </a:solidFill>
              <a:latin typeface="Aptos" panose="020B0004020202020204" pitchFamily="34" charset="0"/>
            </a:endParaRPr>
          </a:p>
          <a:p>
            <a:pPr algn="ctr" defTabSz="914423">
              <a:defRPr/>
            </a:pPr>
            <a:r>
              <a:rPr lang="es-AR" sz="1600" b="1" dirty="0">
                <a:solidFill>
                  <a:schemeClr val="bg1"/>
                </a:solidFill>
                <a:latin typeface="Aptos" panose="020B0004020202020204" pitchFamily="34" charset="0"/>
              </a:rPr>
              <a:t>Primer semestre: </a:t>
            </a:r>
            <a:r>
              <a:rPr lang="es-AR" sz="1600" dirty="0">
                <a:solidFill>
                  <a:schemeClr val="bg1"/>
                </a:solidFill>
                <a:latin typeface="Aptos" panose="020B0004020202020204" pitchFamily="34" charset="0"/>
              </a:rPr>
              <a:t>la exención aplica </a:t>
            </a:r>
            <a:r>
              <a:rPr lang="es-AR" sz="1600" b="1" dirty="0">
                <a:solidFill>
                  <a:schemeClr val="bg1"/>
                </a:solidFill>
                <a:latin typeface="Aptos" panose="020B0004020202020204" pitchFamily="34" charset="0"/>
              </a:rPr>
              <a:t>hasta $ 440.000</a:t>
            </a:r>
            <a:r>
              <a:rPr lang="es-AR" sz="1600" dirty="0">
                <a:solidFill>
                  <a:schemeClr val="bg1"/>
                </a:solidFill>
                <a:latin typeface="Aptos" panose="020B0004020202020204" pitchFamily="34" charset="0"/>
              </a:rPr>
              <a:t>, siempre que el promedio de la remuneración y/o</a:t>
            </a:r>
          </a:p>
          <a:p>
            <a:pPr algn="ctr" defTabSz="914423">
              <a:defRPr/>
            </a:pPr>
            <a:r>
              <a:rPr lang="es-AR" sz="1600" dirty="0">
                <a:solidFill>
                  <a:schemeClr val="bg1"/>
                </a:solidFill>
                <a:latin typeface="Aptos" panose="020B0004020202020204" pitchFamily="34" charset="0"/>
              </a:rPr>
              <a:t>haber bruto -en ese semestre- </a:t>
            </a:r>
            <a:r>
              <a:rPr lang="es-AR" sz="1600" b="1" dirty="0">
                <a:solidFill>
                  <a:schemeClr val="bg1"/>
                </a:solidFill>
                <a:latin typeface="Aptos" panose="020B0004020202020204" pitchFamily="34" charset="0"/>
              </a:rPr>
              <a:t>no sea superior a $ 880.000</a:t>
            </a:r>
          </a:p>
          <a:p>
            <a:pPr algn="ctr" defTabSz="914423">
              <a:defRPr/>
            </a:pPr>
            <a:endParaRPr lang="es-AR" sz="1600" dirty="0">
              <a:solidFill>
                <a:schemeClr val="bg1"/>
              </a:solidFill>
              <a:latin typeface="Aptos" panose="020B0004020202020204" pitchFamily="34" charset="0"/>
            </a:endParaRPr>
          </a:p>
          <a:p>
            <a:pPr algn="ctr" defTabSz="914423">
              <a:defRPr/>
            </a:pPr>
            <a:r>
              <a:rPr lang="es-AR" sz="1600" b="1" dirty="0">
                <a:solidFill>
                  <a:schemeClr val="bg1"/>
                </a:solidFill>
                <a:latin typeface="Aptos" panose="020B0004020202020204" pitchFamily="34" charset="0"/>
              </a:rPr>
              <a:t>Segundo semestre: </a:t>
            </a:r>
            <a:r>
              <a:rPr lang="es-AR" sz="1600" dirty="0">
                <a:solidFill>
                  <a:schemeClr val="bg1"/>
                </a:solidFill>
                <a:latin typeface="Aptos" panose="020B0004020202020204" pitchFamily="34" charset="0"/>
              </a:rPr>
              <a:t>la exención aplica </a:t>
            </a:r>
            <a:r>
              <a:rPr lang="es-AR" sz="1600" b="1" dirty="0">
                <a:solidFill>
                  <a:schemeClr val="bg1"/>
                </a:solidFill>
                <a:latin typeface="Aptos" panose="020B0004020202020204" pitchFamily="34" charset="0"/>
              </a:rPr>
              <a:t>hasta $ 990.000</a:t>
            </a:r>
            <a:r>
              <a:rPr lang="es-AR" sz="1600" dirty="0">
                <a:solidFill>
                  <a:schemeClr val="bg1"/>
                </a:solidFill>
                <a:latin typeface="Aptos" panose="020B0004020202020204" pitchFamily="34" charset="0"/>
              </a:rPr>
              <a:t>, siempre que el promedio de la remuneración</a:t>
            </a:r>
          </a:p>
          <a:p>
            <a:pPr algn="ctr" defTabSz="914423">
              <a:defRPr/>
            </a:pPr>
            <a:r>
              <a:rPr lang="es-AR" sz="1600" dirty="0">
                <a:solidFill>
                  <a:schemeClr val="bg1"/>
                </a:solidFill>
                <a:latin typeface="Aptos" panose="020B0004020202020204" pitchFamily="34" charset="0"/>
              </a:rPr>
              <a:t>y/o haber bruto -en ese semestre- </a:t>
            </a:r>
            <a:r>
              <a:rPr lang="es-AR" sz="1600" b="1" dirty="0">
                <a:solidFill>
                  <a:schemeClr val="bg1"/>
                </a:solidFill>
                <a:latin typeface="Aptos" panose="020B0004020202020204" pitchFamily="34" charset="0"/>
              </a:rPr>
              <a:t>no</a:t>
            </a:r>
            <a:r>
              <a:rPr lang="es-AR" sz="1600" dirty="0">
                <a:solidFill>
                  <a:schemeClr val="bg1"/>
                </a:solidFill>
                <a:latin typeface="Aptos" panose="020B0004020202020204" pitchFamily="34" charset="0"/>
              </a:rPr>
              <a:t> </a:t>
            </a:r>
            <a:r>
              <a:rPr lang="es-AR" sz="1600" b="1" dirty="0">
                <a:solidFill>
                  <a:schemeClr val="bg1"/>
                </a:solidFill>
                <a:latin typeface="Aptos" panose="020B0004020202020204" pitchFamily="34" charset="0"/>
              </a:rPr>
              <a:t>sea superior a $ 1.980.000</a:t>
            </a:r>
          </a:p>
          <a:p>
            <a:pPr algn="ctr" defTabSz="914423">
              <a:defRPr/>
            </a:pPr>
            <a:endParaRPr lang="es-AR" sz="1600" b="1" dirty="0">
              <a:solidFill>
                <a:schemeClr val="bg1"/>
              </a:solidFill>
              <a:latin typeface="Aptos" panose="020B0004020202020204" pitchFamily="34" charset="0"/>
            </a:endParaRPr>
          </a:p>
        </p:txBody>
      </p:sp>
      <p:sp>
        <p:nvSpPr>
          <p:cNvPr id="9" name="Arrow: Right 8">
            <a:extLst>
              <a:ext uri="{FF2B5EF4-FFF2-40B4-BE49-F238E27FC236}">
                <a16:creationId xmlns:a16="http://schemas.microsoft.com/office/drawing/2014/main" id="{146F785A-0664-05A6-5AE1-489F50591D98}"/>
              </a:ext>
            </a:extLst>
          </p:cNvPr>
          <p:cNvSpPr/>
          <p:nvPr/>
        </p:nvSpPr>
        <p:spPr>
          <a:xfrm>
            <a:off x="4611329" y="3215148"/>
            <a:ext cx="688258" cy="540774"/>
          </a:xfrm>
          <a:prstGeom prst="rightArrow">
            <a:avLst/>
          </a:prstGeom>
          <a:solidFill>
            <a:schemeClr val="accent2"/>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endParaRPr lang="es-AR" sz="900" dirty="0" err="1">
              <a:solidFill>
                <a:schemeClr val="bg1"/>
              </a:solidFill>
            </a:endParaRPr>
          </a:p>
        </p:txBody>
      </p:sp>
      <p:sp>
        <p:nvSpPr>
          <p:cNvPr id="10" name="Rectangle: Rounded Corners 9">
            <a:extLst>
              <a:ext uri="{FF2B5EF4-FFF2-40B4-BE49-F238E27FC236}">
                <a16:creationId xmlns:a16="http://schemas.microsoft.com/office/drawing/2014/main" id="{18BB880A-C99B-5A2B-5781-FC12357CDBDF}"/>
              </a:ext>
            </a:extLst>
          </p:cNvPr>
          <p:cNvSpPr/>
          <p:nvPr/>
        </p:nvSpPr>
        <p:spPr>
          <a:xfrm>
            <a:off x="5486401" y="1202587"/>
            <a:ext cx="6091684" cy="4618110"/>
          </a:xfrm>
          <a:prstGeom prst="roundRect">
            <a:avLst/>
          </a:prstGeom>
          <a:ln/>
        </p:spPr>
        <p:style>
          <a:lnRef idx="2">
            <a:schemeClr val="accent2"/>
          </a:lnRef>
          <a:fillRef idx="1">
            <a:schemeClr val="lt1"/>
          </a:fillRef>
          <a:effectRef idx="0">
            <a:schemeClr val="accent2"/>
          </a:effectRef>
          <a:fontRef idx="minor">
            <a:schemeClr val="dk1"/>
          </a:fontRef>
        </p:style>
        <p:txBody>
          <a:bodyPr lIns="54000" tIns="54000" rIns="54000" bIns="54000" rtlCol="0" anchor="ctr"/>
          <a:lstStyle/>
          <a:p>
            <a:pPr algn="just"/>
            <a:r>
              <a:rPr lang="es-AR" sz="1400" b="1" i="0" dirty="0">
                <a:solidFill>
                  <a:srgbClr val="000000"/>
                </a:solidFill>
                <a:effectLst/>
                <a:latin typeface="Aptos" panose="020B0004020202020204" pitchFamily="34" charset="0"/>
              </a:rPr>
              <a:t>Doceavas partes de SAC computadas en los meses de julio a septiembre 2023: </a:t>
            </a:r>
            <a:r>
              <a:rPr lang="es-AR" sz="1400" b="0" i="0" dirty="0">
                <a:solidFill>
                  <a:srgbClr val="000000"/>
                </a:solidFill>
                <a:effectLst/>
                <a:latin typeface="Aptos" panose="020B0004020202020204" pitchFamily="34" charset="0"/>
              </a:rPr>
              <a:t>En el caso que durante los meses transcurridos en el segundo semestre de 2023, el valor promedio de la remuneración no haya superado la suma equivalente a 15 SMVM -vigente al 1 de octubre de 2023- ($1.980.000), se deberá efectuar la devolución de las sumas retenidas a cuenta de la segunda cuota del sueldo anual complementario, junto a las remuneraciones y/o haberes devengados correspondientes al mes de septiembre de 2023.</a:t>
            </a:r>
          </a:p>
          <a:p>
            <a:pPr algn="just"/>
            <a:endParaRPr lang="es-AR" sz="1400" dirty="0">
              <a:solidFill>
                <a:srgbClr val="000000"/>
              </a:solidFill>
              <a:latin typeface="Aptos" panose="020B0004020202020204" pitchFamily="34" charset="0"/>
            </a:endParaRPr>
          </a:p>
          <a:p>
            <a:pPr algn="just"/>
            <a:r>
              <a:rPr lang="es-AR" sz="1400" dirty="0">
                <a:solidFill>
                  <a:srgbClr val="000000"/>
                </a:solidFill>
                <a:latin typeface="Aptos" panose="020B0004020202020204" pitchFamily="34" charset="0"/>
              </a:rPr>
              <a:t>En caso de </a:t>
            </a:r>
            <a:r>
              <a:rPr lang="es-AR" sz="1400" b="1" dirty="0">
                <a:solidFill>
                  <a:srgbClr val="000000"/>
                </a:solidFill>
                <a:latin typeface="Aptos" panose="020B0004020202020204" pitchFamily="34" charset="0"/>
              </a:rPr>
              <a:t>no haber aplicado la devolución </a:t>
            </a:r>
            <a:r>
              <a:rPr lang="es-AR" sz="1400" dirty="0">
                <a:solidFill>
                  <a:srgbClr val="000000"/>
                </a:solidFill>
                <a:latin typeface="Aptos" panose="020B0004020202020204" pitchFamily="34" charset="0"/>
              </a:rPr>
              <a:t>conforme el Decreto N°473 por contar con un promedio mayor, </a:t>
            </a:r>
            <a:r>
              <a:rPr lang="es-AR" sz="1400" b="1" dirty="0">
                <a:solidFill>
                  <a:srgbClr val="000000"/>
                </a:solidFill>
                <a:latin typeface="Aptos" panose="020B0004020202020204" pitchFamily="34" charset="0"/>
              </a:rPr>
              <a:t>cada sexta parte correspondiente al SAC </a:t>
            </a:r>
            <a:r>
              <a:rPr lang="es-AR" sz="1400" dirty="0">
                <a:solidFill>
                  <a:srgbClr val="000000"/>
                </a:solidFill>
                <a:latin typeface="Aptos" panose="020B0004020202020204" pitchFamily="34" charset="0"/>
              </a:rPr>
              <a:t>del segundo semestre, </a:t>
            </a:r>
            <a:r>
              <a:rPr lang="es-AR" sz="1400" b="1" dirty="0">
                <a:solidFill>
                  <a:srgbClr val="000000"/>
                </a:solidFill>
                <a:latin typeface="Aptos" panose="020B0004020202020204" pitchFamily="34" charset="0"/>
              </a:rPr>
              <a:t>deberá aplicarse la tabla acumulada vigente, correspondiente al mes de liquidación del ingreso.</a:t>
            </a:r>
          </a:p>
          <a:p>
            <a:pPr algn="just"/>
            <a:endParaRPr lang="es-AR" sz="1400" b="1" dirty="0">
              <a:solidFill>
                <a:srgbClr val="000000"/>
              </a:solidFill>
              <a:latin typeface="Aptos" panose="020B0004020202020204" pitchFamily="34" charset="0"/>
            </a:endParaRPr>
          </a:p>
          <a:p>
            <a:pPr algn="just"/>
            <a:r>
              <a:rPr lang="es-AR" sz="1400" b="1" dirty="0">
                <a:solidFill>
                  <a:srgbClr val="000000"/>
                </a:solidFill>
                <a:latin typeface="Aptos" panose="020B0004020202020204" pitchFamily="34" charset="0"/>
              </a:rPr>
              <a:t>Es decir, las doceavas partes de julio a septiembre conforme RG 5402 y de octubre a diciembre conforme RG 5417.</a:t>
            </a:r>
          </a:p>
          <a:p>
            <a:pPr algn="just"/>
            <a:endParaRPr lang="es-AR" sz="1400" dirty="0">
              <a:solidFill>
                <a:srgbClr val="000000"/>
              </a:solidFill>
              <a:latin typeface="Aptos" panose="020B0004020202020204" pitchFamily="34" charset="0"/>
            </a:endParaRPr>
          </a:p>
          <a:p>
            <a:pPr algn="just"/>
            <a:endParaRPr lang="es-AR" sz="1400" dirty="0">
              <a:solidFill>
                <a:schemeClr val="bg1"/>
              </a:solidFill>
              <a:latin typeface="Aptos" panose="020B0004020202020204" pitchFamily="34" charset="0"/>
            </a:endParaRPr>
          </a:p>
        </p:txBody>
      </p:sp>
    </p:spTree>
    <p:extLst>
      <p:ext uri="{BB962C8B-B14F-4D97-AF65-F5344CB8AC3E}">
        <p14:creationId xmlns:p14="http://schemas.microsoft.com/office/powerpoint/2010/main" val="18743387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a:extLst>
              <a:ext uri="{FF2B5EF4-FFF2-40B4-BE49-F238E27FC236}">
                <a16:creationId xmlns:a16="http://schemas.microsoft.com/office/drawing/2014/main" id="{89DE2BBF-2143-3E4C-E04E-5798617FAE7B}"/>
              </a:ext>
            </a:extLst>
          </p:cNvPr>
          <p:cNvSpPr txBox="1">
            <a:spLocks/>
          </p:cNvSpPr>
          <p:nvPr/>
        </p:nvSpPr>
        <p:spPr>
          <a:xfrm>
            <a:off x="601785" y="373638"/>
            <a:ext cx="10976300" cy="723600"/>
          </a:xfrm>
          <a:prstGeom prst="rect">
            <a:avLst/>
          </a:prstGeom>
        </p:spPr>
        <p:txBody>
          <a:bodyPr vert="horz" lIns="0" tIns="0" rIns="0" bIns="0" rtlCol="0" anchor="t" anchorCtr="0">
            <a:noAutofit/>
          </a:bodyPr>
          <a:lstStyle>
            <a:lvl1pPr algn="l" defTabSz="1125472" rtl="0" eaLnBrk="1" latinLnBrk="0" hangingPunct="1">
              <a:lnSpc>
                <a:spcPct val="70000"/>
              </a:lnSpc>
              <a:spcBef>
                <a:spcPct val="0"/>
              </a:spcBef>
              <a:buNone/>
              <a:defRPr sz="4677" kern="1200">
                <a:solidFill>
                  <a:schemeClr val="tx2"/>
                </a:solidFill>
                <a:latin typeface="KPMG Bold" panose="020B0803030202040204" pitchFamily="34" charset="0"/>
                <a:ea typeface="+mj-ea"/>
                <a:cs typeface="+mj-cs"/>
              </a:defRPr>
            </a:lvl1pPr>
          </a:lstStyle>
          <a:p>
            <a:r>
              <a:rPr lang="es-AR" sz="4400" dirty="0"/>
              <a:t>Consideraciones realizadas por la Dirección Nacional de Impuestos</a:t>
            </a:r>
            <a:endParaRPr lang="es-AR" dirty="0"/>
          </a:p>
        </p:txBody>
      </p:sp>
      <p:sp>
        <p:nvSpPr>
          <p:cNvPr id="5" name="Rectangle: Rounded Corners 4">
            <a:extLst>
              <a:ext uri="{FF2B5EF4-FFF2-40B4-BE49-F238E27FC236}">
                <a16:creationId xmlns:a16="http://schemas.microsoft.com/office/drawing/2014/main" id="{1F463EEC-759E-13CE-7CF9-D50658399F39}"/>
              </a:ext>
            </a:extLst>
          </p:cNvPr>
          <p:cNvSpPr/>
          <p:nvPr/>
        </p:nvSpPr>
        <p:spPr>
          <a:xfrm>
            <a:off x="601785" y="1202587"/>
            <a:ext cx="2052925" cy="4618110"/>
          </a:xfrm>
          <a:prstGeom prst="roundRect">
            <a:avLst/>
          </a:prstGeom>
          <a:solidFill>
            <a:schemeClr val="accent3"/>
          </a:solidFill>
          <a:ln>
            <a:solidFill>
              <a:schemeClr val="accent3"/>
            </a:solidFill>
          </a:ln>
        </p:spPr>
        <p:style>
          <a:lnRef idx="2">
            <a:schemeClr val="accent4"/>
          </a:lnRef>
          <a:fillRef idx="1">
            <a:schemeClr val="lt1"/>
          </a:fillRef>
          <a:effectRef idx="0">
            <a:schemeClr val="accent4"/>
          </a:effectRef>
          <a:fontRef idx="minor">
            <a:schemeClr val="dk1"/>
          </a:fontRef>
        </p:style>
        <p:txBody>
          <a:bodyPr lIns="54000" tIns="54000" rIns="54000" bIns="54000" rtlCol="0" anchor="ctr"/>
          <a:lstStyle/>
          <a:p>
            <a:pPr algn="ctr" defTabSz="914423">
              <a:defRPr/>
            </a:pPr>
            <a:r>
              <a:rPr lang="es-AR" sz="1801" b="1" dirty="0">
                <a:solidFill>
                  <a:schemeClr val="bg1"/>
                </a:solidFill>
                <a:latin typeface="Aptos" panose="020B0004020202020204" pitchFamily="34" charset="0"/>
              </a:rPr>
              <a:t>Tratamiento de las remuneraciones no habituales y aplicación de las RG 5402 y 5417</a:t>
            </a:r>
            <a:endParaRPr lang="es-AR" sz="1600" b="1" dirty="0">
              <a:solidFill>
                <a:schemeClr val="bg1"/>
              </a:solidFill>
              <a:latin typeface="Aptos" panose="020B0004020202020204" pitchFamily="34" charset="0"/>
            </a:endParaRPr>
          </a:p>
          <a:p>
            <a:pPr defTabSz="914423">
              <a:defRPr/>
            </a:pPr>
            <a:endParaRPr lang="es-AR" sz="1600" dirty="0">
              <a:solidFill>
                <a:schemeClr val="bg1"/>
              </a:solidFill>
              <a:latin typeface="Aptos" panose="020B0004020202020204" pitchFamily="34" charset="0"/>
            </a:endParaRPr>
          </a:p>
        </p:txBody>
      </p:sp>
      <p:sp>
        <p:nvSpPr>
          <p:cNvPr id="9" name="Arrow: Right 8">
            <a:extLst>
              <a:ext uri="{FF2B5EF4-FFF2-40B4-BE49-F238E27FC236}">
                <a16:creationId xmlns:a16="http://schemas.microsoft.com/office/drawing/2014/main" id="{146F785A-0664-05A6-5AE1-489F50591D98}"/>
              </a:ext>
            </a:extLst>
          </p:cNvPr>
          <p:cNvSpPr/>
          <p:nvPr/>
        </p:nvSpPr>
        <p:spPr>
          <a:xfrm>
            <a:off x="2959510" y="3158613"/>
            <a:ext cx="688258" cy="540774"/>
          </a:xfrm>
          <a:prstGeom prst="right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endParaRPr lang="es-AR" sz="900" dirty="0" err="1">
              <a:solidFill>
                <a:schemeClr val="bg1"/>
              </a:solidFill>
            </a:endParaRPr>
          </a:p>
        </p:txBody>
      </p:sp>
      <p:sp>
        <p:nvSpPr>
          <p:cNvPr id="10" name="Rectangle: Rounded Corners 9">
            <a:extLst>
              <a:ext uri="{FF2B5EF4-FFF2-40B4-BE49-F238E27FC236}">
                <a16:creationId xmlns:a16="http://schemas.microsoft.com/office/drawing/2014/main" id="{18BB880A-C99B-5A2B-5781-FC12357CDBDF}"/>
              </a:ext>
            </a:extLst>
          </p:cNvPr>
          <p:cNvSpPr/>
          <p:nvPr/>
        </p:nvSpPr>
        <p:spPr>
          <a:xfrm>
            <a:off x="3814916" y="1202587"/>
            <a:ext cx="7763169" cy="4618110"/>
          </a:xfrm>
          <a:prstGeom prst="roundRect">
            <a:avLst/>
          </a:prstGeom>
          <a:ln/>
        </p:spPr>
        <p:style>
          <a:lnRef idx="2">
            <a:schemeClr val="accent2"/>
          </a:lnRef>
          <a:fillRef idx="1">
            <a:schemeClr val="lt1"/>
          </a:fillRef>
          <a:effectRef idx="0">
            <a:schemeClr val="accent2"/>
          </a:effectRef>
          <a:fontRef idx="minor">
            <a:schemeClr val="dk1"/>
          </a:fontRef>
        </p:style>
        <p:txBody>
          <a:bodyPr lIns="54000" tIns="54000" rIns="54000" bIns="54000" rtlCol="0" anchor="ctr"/>
          <a:lstStyle/>
          <a:p>
            <a:pPr algn="just"/>
            <a:r>
              <a:rPr lang="es-AR" sz="1400" dirty="0">
                <a:solidFill>
                  <a:srgbClr val="000000"/>
                </a:solidFill>
                <a:latin typeface="Aptos" panose="020B0004020202020204" pitchFamily="34" charset="0"/>
              </a:rPr>
              <a:t>Debe considerarse la escala vigente en cada mes en que corresponda su imputación; en el caso planteado, aquella prevista a partir de la vigencia de las disposiciones del Decreto N° 473/23:</a:t>
            </a:r>
          </a:p>
          <a:p>
            <a:pPr algn="just"/>
            <a:endParaRPr lang="es-AR" sz="1000" dirty="0">
              <a:solidFill>
                <a:srgbClr val="000000"/>
              </a:solidFill>
              <a:latin typeface="Aptos" panose="020B0004020202020204" pitchFamily="34" charset="0"/>
            </a:endParaRPr>
          </a:p>
          <a:p>
            <a:pPr algn="just"/>
            <a:endParaRPr lang="es-AR" sz="1000" dirty="0">
              <a:solidFill>
                <a:srgbClr val="000000"/>
              </a:solidFill>
              <a:latin typeface="Aptos" panose="020B0004020202020204" pitchFamily="34" charset="0"/>
            </a:endParaRPr>
          </a:p>
          <a:p>
            <a:pPr algn="just"/>
            <a:endParaRPr lang="es-AR" sz="1000" dirty="0">
              <a:solidFill>
                <a:srgbClr val="000000"/>
              </a:solidFill>
              <a:latin typeface="Aptos" panose="020B0004020202020204" pitchFamily="34" charset="0"/>
            </a:endParaRPr>
          </a:p>
          <a:p>
            <a:pPr algn="just"/>
            <a:endParaRPr lang="es-AR" sz="1000" dirty="0">
              <a:solidFill>
                <a:srgbClr val="000000"/>
              </a:solidFill>
              <a:latin typeface="Aptos" panose="020B0004020202020204" pitchFamily="34" charset="0"/>
            </a:endParaRPr>
          </a:p>
          <a:p>
            <a:pPr algn="just"/>
            <a:endParaRPr lang="es-AR" sz="1000" dirty="0">
              <a:solidFill>
                <a:srgbClr val="000000"/>
              </a:solidFill>
              <a:latin typeface="Aptos" panose="020B0004020202020204" pitchFamily="34" charset="0"/>
            </a:endParaRPr>
          </a:p>
          <a:p>
            <a:pPr algn="just"/>
            <a:endParaRPr lang="es-AR" sz="1000" dirty="0">
              <a:solidFill>
                <a:srgbClr val="000000"/>
              </a:solidFill>
              <a:latin typeface="Aptos" panose="020B0004020202020204" pitchFamily="34" charset="0"/>
            </a:endParaRPr>
          </a:p>
          <a:p>
            <a:pPr algn="just"/>
            <a:endParaRPr lang="es-AR" sz="1000" dirty="0">
              <a:solidFill>
                <a:srgbClr val="000000"/>
              </a:solidFill>
              <a:latin typeface="Aptos" panose="020B0004020202020204" pitchFamily="34" charset="0"/>
            </a:endParaRPr>
          </a:p>
          <a:p>
            <a:pPr algn="just"/>
            <a:endParaRPr lang="es-AR" sz="1000" dirty="0">
              <a:solidFill>
                <a:srgbClr val="000000"/>
              </a:solidFill>
              <a:latin typeface="Aptos" panose="020B0004020202020204" pitchFamily="34" charset="0"/>
            </a:endParaRPr>
          </a:p>
          <a:p>
            <a:pPr algn="just"/>
            <a:endParaRPr lang="es-AR" sz="1000" dirty="0">
              <a:solidFill>
                <a:srgbClr val="000000"/>
              </a:solidFill>
              <a:latin typeface="Aptos" panose="020B0004020202020204" pitchFamily="34" charset="0"/>
            </a:endParaRPr>
          </a:p>
          <a:p>
            <a:pPr algn="just"/>
            <a:endParaRPr lang="es-AR" sz="1000" dirty="0">
              <a:solidFill>
                <a:srgbClr val="000000"/>
              </a:solidFill>
              <a:latin typeface="Aptos" panose="020B0004020202020204" pitchFamily="34" charset="0"/>
            </a:endParaRPr>
          </a:p>
          <a:p>
            <a:pPr algn="just"/>
            <a:endParaRPr lang="es-AR" sz="1000" dirty="0">
              <a:solidFill>
                <a:srgbClr val="000000"/>
              </a:solidFill>
              <a:latin typeface="Aptos" panose="020B0004020202020204" pitchFamily="34" charset="0"/>
            </a:endParaRPr>
          </a:p>
          <a:p>
            <a:pPr algn="just"/>
            <a:endParaRPr lang="es-AR" sz="1000" dirty="0">
              <a:solidFill>
                <a:srgbClr val="000000"/>
              </a:solidFill>
              <a:latin typeface="Aptos" panose="020B0004020202020204" pitchFamily="34" charset="0"/>
            </a:endParaRPr>
          </a:p>
          <a:p>
            <a:pPr algn="just"/>
            <a:endParaRPr lang="es-AR" sz="1000" dirty="0">
              <a:solidFill>
                <a:schemeClr val="bg1"/>
              </a:solidFill>
              <a:latin typeface="Aptos" panose="020B0004020202020204" pitchFamily="34" charset="0"/>
            </a:endParaRPr>
          </a:p>
        </p:txBody>
      </p:sp>
      <p:pic>
        <p:nvPicPr>
          <p:cNvPr id="14" name="Picture 13">
            <a:extLst>
              <a:ext uri="{FF2B5EF4-FFF2-40B4-BE49-F238E27FC236}">
                <a16:creationId xmlns:a16="http://schemas.microsoft.com/office/drawing/2014/main" id="{0A31E54B-00CF-A4DF-DF6D-1D2C24B59F8C}"/>
              </a:ext>
            </a:extLst>
          </p:cNvPr>
          <p:cNvPicPr>
            <a:picLocks noChangeAspect="1"/>
          </p:cNvPicPr>
          <p:nvPr/>
        </p:nvPicPr>
        <p:blipFill>
          <a:blip r:embed="rId2"/>
          <a:stretch>
            <a:fillRect/>
          </a:stretch>
        </p:blipFill>
        <p:spPr>
          <a:xfrm>
            <a:off x="4481359" y="2851683"/>
            <a:ext cx="6255467" cy="2164177"/>
          </a:xfrm>
          <a:prstGeom prst="rect">
            <a:avLst/>
          </a:prstGeom>
        </p:spPr>
      </p:pic>
      <p:sp>
        <p:nvSpPr>
          <p:cNvPr id="15" name="Rectangle: Rounded Corners 14">
            <a:extLst>
              <a:ext uri="{FF2B5EF4-FFF2-40B4-BE49-F238E27FC236}">
                <a16:creationId xmlns:a16="http://schemas.microsoft.com/office/drawing/2014/main" id="{322E1300-30DC-2F92-F9EC-E44EBB52D8F5}"/>
              </a:ext>
            </a:extLst>
          </p:cNvPr>
          <p:cNvSpPr/>
          <p:nvPr/>
        </p:nvSpPr>
        <p:spPr>
          <a:xfrm>
            <a:off x="5319252" y="5093110"/>
            <a:ext cx="3854245" cy="252126"/>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r>
              <a:rPr lang="es-AR" sz="1400" b="1" dirty="0">
                <a:solidFill>
                  <a:schemeClr val="bg1"/>
                </a:solidFill>
                <a:latin typeface="Aptos" panose="020B0004020202020204" pitchFamily="34" charset="0"/>
              </a:rPr>
              <a:t>RG 5402</a:t>
            </a:r>
          </a:p>
        </p:txBody>
      </p:sp>
      <p:sp>
        <p:nvSpPr>
          <p:cNvPr id="16" name="Rectangle: Rounded Corners 15">
            <a:extLst>
              <a:ext uri="{FF2B5EF4-FFF2-40B4-BE49-F238E27FC236}">
                <a16:creationId xmlns:a16="http://schemas.microsoft.com/office/drawing/2014/main" id="{27F0ECCE-D561-380C-7983-77CCECB46E17}"/>
              </a:ext>
            </a:extLst>
          </p:cNvPr>
          <p:cNvSpPr/>
          <p:nvPr/>
        </p:nvSpPr>
        <p:spPr>
          <a:xfrm>
            <a:off x="9203596" y="5093110"/>
            <a:ext cx="1474237" cy="252126"/>
          </a:xfrm>
          <a:prstGeom prst="round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r>
              <a:rPr lang="es-AR" sz="1400" b="1" dirty="0">
                <a:solidFill>
                  <a:schemeClr val="bg1"/>
                </a:solidFill>
                <a:latin typeface="Aptos" panose="020B0004020202020204" pitchFamily="34" charset="0"/>
              </a:rPr>
              <a:t>RG 5417</a:t>
            </a:r>
          </a:p>
        </p:txBody>
      </p:sp>
    </p:spTree>
    <p:extLst>
      <p:ext uri="{BB962C8B-B14F-4D97-AF65-F5344CB8AC3E}">
        <p14:creationId xmlns:p14="http://schemas.microsoft.com/office/powerpoint/2010/main" val="18207587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a:extLst>
              <a:ext uri="{FF2B5EF4-FFF2-40B4-BE49-F238E27FC236}">
                <a16:creationId xmlns:a16="http://schemas.microsoft.com/office/drawing/2014/main" id="{89DE2BBF-2143-3E4C-E04E-5798617FAE7B}"/>
              </a:ext>
            </a:extLst>
          </p:cNvPr>
          <p:cNvSpPr txBox="1">
            <a:spLocks/>
          </p:cNvSpPr>
          <p:nvPr/>
        </p:nvSpPr>
        <p:spPr>
          <a:xfrm>
            <a:off x="601785" y="373638"/>
            <a:ext cx="10976300" cy="723600"/>
          </a:xfrm>
          <a:prstGeom prst="rect">
            <a:avLst/>
          </a:prstGeom>
        </p:spPr>
        <p:txBody>
          <a:bodyPr vert="horz" lIns="0" tIns="0" rIns="0" bIns="0" rtlCol="0" anchor="t" anchorCtr="0">
            <a:noAutofit/>
          </a:bodyPr>
          <a:lstStyle>
            <a:lvl1pPr algn="l" defTabSz="1125472" rtl="0" eaLnBrk="1" latinLnBrk="0" hangingPunct="1">
              <a:lnSpc>
                <a:spcPct val="70000"/>
              </a:lnSpc>
              <a:spcBef>
                <a:spcPct val="0"/>
              </a:spcBef>
              <a:buNone/>
              <a:defRPr sz="4677" kern="1200">
                <a:solidFill>
                  <a:schemeClr val="tx2"/>
                </a:solidFill>
                <a:latin typeface="KPMG Bold" panose="020B0803030202040204" pitchFamily="34" charset="0"/>
                <a:ea typeface="+mj-ea"/>
                <a:cs typeface="+mj-cs"/>
              </a:defRPr>
            </a:lvl1pPr>
          </a:lstStyle>
          <a:p>
            <a:r>
              <a:rPr lang="es-AR" sz="4400" dirty="0"/>
              <a:t>Consideraciones realizadas por la Dirección Nacional de Impuestos</a:t>
            </a:r>
            <a:endParaRPr lang="es-AR" dirty="0"/>
          </a:p>
        </p:txBody>
      </p:sp>
      <p:sp>
        <p:nvSpPr>
          <p:cNvPr id="5" name="Rectangle: Rounded Corners 4">
            <a:extLst>
              <a:ext uri="{FF2B5EF4-FFF2-40B4-BE49-F238E27FC236}">
                <a16:creationId xmlns:a16="http://schemas.microsoft.com/office/drawing/2014/main" id="{1F463EEC-759E-13CE-7CF9-D50658399F39}"/>
              </a:ext>
            </a:extLst>
          </p:cNvPr>
          <p:cNvSpPr/>
          <p:nvPr/>
        </p:nvSpPr>
        <p:spPr>
          <a:xfrm>
            <a:off x="601785" y="1202587"/>
            <a:ext cx="3710270" cy="4618110"/>
          </a:xfrm>
          <a:prstGeom prst="roundRect">
            <a:avLst/>
          </a:prstGeom>
          <a:solidFill>
            <a:srgbClr val="AB0D82"/>
          </a:solidFill>
          <a:ln>
            <a:solidFill>
              <a:srgbClr val="C00000"/>
            </a:solidFill>
          </a:ln>
        </p:spPr>
        <p:style>
          <a:lnRef idx="2">
            <a:schemeClr val="accent4"/>
          </a:lnRef>
          <a:fillRef idx="1">
            <a:schemeClr val="lt1"/>
          </a:fillRef>
          <a:effectRef idx="0">
            <a:schemeClr val="accent4"/>
          </a:effectRef>
          <a:fontRef idx="minor">
            <a:schemeClr val="dk1"/>
          </a:fontRef>
        </p:style>
        <p:txBody>
          <a:bodyPr lIns="54000" tIns="54000" rIns="54000" bIns="54000" rtlCol="0" anchor="ctr"/>
          <a:lstStyle/>
          <a:p>
            <a:pPr algn="ctr" defTabSz="914423">
              <a:defRPr/>
            </a:pPr>
            <a:r>
              <a:rPr lang="es-AR" sz="1801" b="1" dirty="0">
                <a:solidFill>
                  <a:schemeClr val="bg1"/>
                </a:solidFill>
                <a:latin typeface="Aptos" panose="020B0004020202020204" pitchFamily="34" charset="0"/>
              </a:rPr>
              <a:t>Exención de bonos de productividad</a:t>
            </a:r>
          </a:p>
          <a:p>
            <a:pPr algn="ctr" defTabSz="914423">
              <a:defRPr/>
            </a:pPr>
            <a:endParaRPr lang="es-AR" sz="1801" b="1" dirty="0">
              <a:solidFill>
                <a:schemeClr val="bg1"/>
              </a:solidFill>
              <a:latin typeface="Aptos" panose="020B0004020202020204" pitchFamily="34" charset="0"/>
            </a:endParaRPr>
          </a:p>
          <a:p>
            <a:pPr algn="ctr" defTabSz="914423">
              <a:defRPr/>
            </a:pPr>
            <a:r>
              <a:rPr lang="es-AR" sz="1600" dirty="0">
                <a:solidFill>
                  <a:schemeClr val="bg1"/>
                </a:solidFill>
                <a:latin typeface="Aptos" panose="020B0004020202020204" pitchFamily="34" charset="0"/>
              </a:rPr>
              <a:t> La dispensa prevista en el segundo párrafo del inciso x) del artículo 26 de la LIG resultó aplicable hasta un monto equivalente al </a:t>
            </a:r>
            <a:r>
              <a:rPr lang="es-AR" sz="1600" b="1" dirty="0">
                <a:solidFill>
                  <a:schemeClr val="bg1"/>
                </a:solidFill>
                <a:latin typeface="Aptos" panose="020B0004020202020204" pitchFamily="34" charset="0"/>
              </a:rPr>
              <a:t>40% de la GNI (40% x $ 451.683,19 = $ 180.673,28 -monto máximo exento-)</a:t>
            </a:r>
            <a:r>
              <a:rPr lang="es-AR" sz="1600" dirty="0">
                <a:solidFill>
                  <a:schemeClr val="bg1"/>
                </a:solidFill>
                <a:latin typeface="Aptos" panose="020B0004020202020204" pitchFamily="34" charset="0"/>
              </a:rPr>
              <a:t> y para los trabajadores cuyo </a:t>
            </a:r>
            <a:r>
              <a:rPr lang="es-AR" sz="1600" b="1" dirty="0">
                <a:solidFill>
                  <a:schemeClr val="bg1"/>
                </a:solidFill>
                <a:latin typeface="Aptos" panose="020B0004020202020204" pitchFamily="34" charset="0"/>
              </a:rPr>
              <a:t>ingreso mensual bruto promedio</a:t>
            </a:r>
            <a:r>
              <a:rPr lang="es-AR" sz="1600" dirty="0">
                <a:solidFill>
                  <a:schemeClr val="bg1"/>
                </a:solidFill>
                <a:latin typeface="Aptos" panose="020B0004020202020204" pitchFamily="34" charset="0"/>
              </a:rPr>
              <a:t>, en todo el período fiscal 2023 (de enero a diciembre), </a:t>
            </a:r>
            <a:r>
              <a:rPr lang="es-AR" sz="1600" b="1" dirty="0">
                <a:solidFill>
                  <a:schemeClr val="bg1"/>
                </a:solidFill>
                <a:latin typeface="Aptos" panose="020B0004020202020204" pitchFamily="34" charset="0"/>
              </a:rPr>
              <a:t>no supere los $ 808.124,73.</a:t>
            </a:r>
          </a:p>
          <a:p>
            <a:pPr defTabSz="914423">
              <a:defRPr/>
            </a:pPr>
            <a:endParaRPr lang="es-AR" sz="1600" dirty="0">
              <a:solidFill>
                <a:schemeClr val="bg1"/>
              </a:solidFill>
              <a:latin typeface="Aptos" panose="020B0004020202020204" pitchFamily="34" charset="0"/>
            </a:endParaRPr>
          </a:p>
        </p:txBody>
      </p:sp>
      <p:sp>
        <p:nvSpPr>
          <p:cNvPr id="9" name="Arrow: Right 8">
            <a:extLst>
              <a:ext uri="{FF2B5EF4-FFF2-40B4-BE49-F238E27FC236}">
                <a16:creationId xmlns:a16="http://schemas.microsoft.com/office/drawing/2014/main" id="{146F785A-0664-05A6-5AE1-489F50591D98}"/>
              </a:ext>
            </a:extLst>
          </p:cNvPr>
          <p:cNvSpPr/>
          <p:nvPr/>
        </p:nvSpPr>
        <p:spPr>
          <a:xfrm>
            <a:off x="4611329" y="3215148"/>
            <a:ext cx="688258" cy="540774"/>
          </a:xfrm>
          <a:prstGeom prst="rightArrow">
            <a:avLst/>
          </a:prstGeom>
          <a:solidFill>
            <a:srgbClr val="AB0D8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endParaRPr lang="es-AR" sz="900" dirty="0" err="1">
              <a:solidFill>
                <a:schemeClr val="bg1"/>
              </a:solidFill>
            </a:endParaRPr>
          </a:p>
        </p:txBody>
      </p:sp>
      <p:sp>
        <p:nvSpPr>
          <p:cNvPr id="10" name="Rectangle: Rounded Corners 9">
            <a:extLst>
              <a:ext uri="{FF2B5EF4-FFF2-40B4-BE49-F238E27FC236}">
                <a16:creationId xmlns:a16="http://schemas.microsoft.com/office/drawing/2014/main" id="{18BB880A-C99B-5A2B-5781-FC12357CDBDF}"/>
              </a:ext>
            </a:extLst>
          </p:cNvPr>
          <p:cNvSpPr/>
          <p:nvPr/>
        </p:nvSpPr>
        <p:spPr>
          <a:xfrm>
            <a:off x="5486401" y="1202587"/>
            <a:ext cx="6091684" cy="4618110"/>
          </a:xfrm>
          <a:prstGeom prst="roundRect">
            <a:avLst/>
          </a:prstGeom>
          <a:ln/>
        </p:spPr>
        <p:style>
          <a:lnRef idx="2">
            <a:schemeClr val="accent2"/>
          </a:lnRef>
          <a:fillRef idx="1">
            <a:schemeClr val="lt1"/>
          </a:fillRef>
          <a:effectRef idx="0">
            <a:schemeClr val="accent2"/>
          </a:effectRef>
          <a:fontRef idx="minor">
            <a:schemeClr val="dk1"/>
          </a:fontRef>
        </p:style>
        <p:txBody>
          <a:bodyPr lIns="54000" tIns="54000" rIns="54000" bIns="54000" rtlCol="0" anchor="ctr"/>
          <a:lstStyle/>
          <a:p>
            <a:pPr algn="just"/>
            <a:r>
              <a:rPr lang="es-AR" sz="1400" dirty="0">
                <a:solidFill>
                  <a:srgbClr val="000000"/>
                </a:solidFill>
                <a:latin typeface="Aptos" panose="020B0004020202020204" pitchFamily="34" charset="0"/>
              </a:rPr>
              <a:t>C</a:t>
            </a:r>
            <a:r>
              <a:rPr lang="es-AR" sz="1400" i="0" dirty="0">
                <a:solidFill>
                  <a:srgbClr val="000000"/>
                </a:solidFill>
                <a:effectLst/>
                <a:latin typeface="Aptos" panose="020B0004020202020204" pitchFamily="34" charset="0"/>
              </a:rPr>
              <a:t>abe detenerse en los diferentes escenarios que pueden presentarse en cuanto a la imputación:</a:t>
            </a:r>
          </a:p>
          <a:p>
            <a:pPr algn="just"/>
            <a:endParaRPr lang="es-AR" sz="1400" i="0" dirty="0">
              <a:solidFill>
                <a:srgbClr val="000000"/>
              </a:solidFill>
              <a:effectLst/>
              <a:latin typeface="Aptos" panose="020B0004020202020204" pitchFamily="34" charset="0"/>
            </a:endParaRPr>
          </a:p>
          <a:p>
            <a:pPr marL="176213" algn="just"/>
            <a:r>
              <a:rPr lang="es-AR" sz="1400" i="0" dirty="0">
                <a:solidFill>
                  <a:srgbClr val="000000"/>
                </a:solidFill>
                <a:effectLst/>
                <a:latin typeface="Aptos" panose="020B0004020202020204" pitchFamily="34" charset="0"/>
              </a:rPr>
              <a:t>a. </a:t>
            </a:r>
            <a:r>
              <a:rPr lang="es-AR" sz="1400" b="1" i="0" dirty="0">
                <a:solidFill>
                  <a:srgbClr val="000000"/>
                </a:solidFill>
                <a:effectLst/>
                <a:latin typeface="Aptos" panose="020B0004020202020204" pitchFamily="34" charset="0"/>
              </a:rPr>
              <a:t>Si el bono se pagó de forma completa en el período comprendido hasta el ingreso devengado en el mes de septiembre de 2023, inclusive</a:t>
            </a:r>
            <a:r>
              <a:rPr lang="es-AR" sz="1400" i="0" dirty="0">
                <a:solidFill>
                  <a:srgbClr val="000000"/>
                </a:solidFill>
                <a:effectLst/>
                <a:latin typeface="Aptos" panose="020B0004020202020204" pitchFamily="34" charset="0"/>
              </a:rPr>
              <a:t>: corresponde su imputación en ese período.</a:t>
            </a:r>
          </a:p>
          <a:p>
            <a:pPr marL="176213" algn="just"/>
            <a:endParaRPr lang="es-AR" sz="1400" i="0" dirty="0">
              <a:solidFill>
                <a:srgbClr val="000000"/>
              </a:solidFill>
              <a:effectLst/>
              <a:latin typeface="Aptos" panose="020B0004020202020204" pitchFamily="34" charset="0"/>
            </a:endParaRPr>
          </a:p>
          <a:p>
            <a:pPr marL="176213" algn="just"/>
            <a:r>
              <a:rPr lang="es-AR" sz="1400" i="0" dirty="0">
                <a:solidFill>
                  <a:srgbClr val="000000"/>
                </a:solidFill>
                <a:effectLst/>
                <a:latin typeface="Aptos" panose="020B0004020202020204" pitchFamily="34" charset="0"/>
              </a:rPr>
              <a:t>b. </a:t>
            </a:r>
            <a:r>
              <a:rPr lang="es-AR" sz="1400" b="1" i="0" dirty="0">
                <a:solidFill>
                  <a:srgbClr val="000000"/>
                </a:solidFill>
                <a:effectLst/>
                <a:latin typeface="Aptos" panose="020B0004020202020204" pitchFamily="34" charset="0"/>
              </a:rPr>
              <a:t>Si el bono se paga de forma completa en el período comprendido a partir del ingreso devengado en octubre de 2023</a:t>
            </a:r>
            <a:r>
              <a:rPr lang="es-AR" sz="1400" i="0" dirty="0">
                <a:solidFill>
                  <a:srgbClr val="000000"/>
                </a:solidFill>
                <a:effectLst/>
                <a:latin typeface="Aptos" panose="020B0004020202020204" pitchFamily="34" charset="0"/>
              </a:rPr>
              <a:t>: corresponde su imputación a ese período.</a:t>
            </a:r>
          </a:p>
          <a:p>
            <a:pPr marL="176213" algn="just"/>
            <a:endParaRPr lang="es-AR" sz="1400" i="0" dirty="0">
              <a:solidFill>
                <a:srgbClr val="000000"/>
              </a:solidFill>
              <a:effectLst/>
              <a:latin typeface="Aptos" panose="020B0004020202020204" pitchFamily="34" charset="0"/>
            </a:endParaRPr>
          </a:p>
          <a:p>
            <a:pPr marL="176213" algn="just"/>
            <a:r>
              <a:rPr lang="es-AR" sz="1400" i="0" dirty="0">
                <a:solidFill>
                  <a:srgbClr val="000000"/>
                </a:solidFill>
                <a:effectLst/>
                <a:latin typeface="Aptos" panose="020B0004020202020204" pitchFamily="34" charset="0"/>
              </a:rPr>
              <a:t>c. </a:t>
            </a:r>
            <a:r>
              <a:rPr lang="es-AR" sz="1400" b="1" i="0" dirty="0">
                <a:solidFill>
                  <a:srgbClr val="000000"/>
                </a:solidFill>
                <a:effectLst/>
                <a:latin typeface="Aptos" panose="020B0004020202020204" pitchFamily="34" charset="0"/>
              </a:rPr>
              <a:t>Si un mismo bono se paga en cuotas</a:t>
            </a:r>
            <a:r>
              <a:rPr lang="es-AR" sz="1400" b="1" dirty="0">
                <a:solidFill>
                  <a:srgbClr val="000000"/>
                </a:solidFill>
                <a:latin typeface="Aptos" panose="020B0004020202020204" pitchFamily="34" charset="0"/>
              </a:rPr>
              <a:t>:</a:t>
            </a:r>
            <a:r>
              <a:rPr lang="es-AR" sz="1400" i="0" dirty="0">
                <a:solidFill>
                  <a:srgbClr val="000000"/>
                </a:solidFill>
                <a:effectLst/>
                <a:latin typeface="Aptos" panose="020B0004020202020204" pitchFamily="34" charset="0"/>
              </a:rPr>
              <a:t> debe asignarse cada cuota al período que corresponde según su percepción.</a:t>
            </a:r>
          </a:p>
          <a:p>
            <a:pPr algn="just"/>
            <a:endParaRPr lang="es-AR" sz="1400" i="0" dirty="0">
              <a:solidFill>
                <a:srgbClr val="000000"/>
              </a:solidFill>
              <a:effectLst/>
              <a:latin typeface="Aptos" panose="020B0004020202020204" pitchFamily="34" charset="0"/>
            </a:endParaRPr>
          </a:p>
          <a:p>
            <a:pPr algn="just"/>
            <a:r>
              <a:rPr lang="es-AR" sz="1400" i="0" dirty="0">
                <a:solidFill>
                  <a:srgbClr val="000000"/>
                </a:solidFill>
                <a:effectLst/>
                <a:latin typeface="Aptos" panose="020B0004020202020204" pitchFamily="34" charset="0"/>
              </a:rPr>
              <a:t>En el supuesto en que se determine que la franquicia resulta improcedente por superar el ingreso el límite fijado en la ley, deberá ajustarse el impuesto considerando lo explicado en el párrafo anterior.</a:t>
            </a:r>
            <a:endParaRPr lang="es-AR" sz="1400" dirty="0">
              <a:solidFill>
                <a:schemeClr val="bg1"/>
              </a:solidFill>
              <a:latin typeface="Aptos" panose="020B0004020202020204" pitchFamily="34" charset="0"/>
            </a:endParaRPr>
          </a:p>
        </p:txBody>
      </p:sp>
    </p:spTree>
    <p:extLst>
      <p:ext uri="{BB962C8B-B14F-4D97-AF65-F5344CB8AC3E}">
        <p14:creationId xmlns:p14="http://schemas.microsoft.com/office/powerpoint/2010/main" val="18526594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251C6C4-1C7B-48B0-A730-0603011B23D7}"/>
              </a:ext>
            </a:extLst>
          </p:cNvPr>
          <p:cNvSpPr>
            <a:spLocks noGrp="1"/>
          </p:cNvSpPr>
          <p:nvPr>
            <p:ph type="title"/>
          </p:nvPr>
        </p:nvSpPr>
        <p:spPr/>
        <p:txBody>
          <a:bodyPr/>
          <a:lstStyle/>
          <a:p>
            <a:r>
              <a:rPr lang="es-AR" dirty="0"/>
              <a:t>Cálculo el impuesto al devengado septiembre 2023 </a:t>
            </a:r>
          </a:p>
        </p:txBody>
      </p:sp>
      <p:sp>
        <p:nvSpPr>
          <p:cNvPr id="13" name="Rectangle: Rounded Corners 12">
            <a:extLst>
              <a:ext uri="{FF2B5EF4-FFF2-40B4-BE49-F238E27FC236}">
                <a16:creationId xmlns:a16="http://schemas.microsoft.com/office/drawing/2014/main" id="{9CAB2CAE-6011-D6C7-8B90-36E77656EC37}"/>
              </a:ext>
            </a:extLst>
          </p:cNvPr>
          <p:cNvSpPr/>
          <p:nvPr/>
        </p:nvSpPr>
        <p:spPr>
          <a:xfrm>
            <a:off x="3323975" y="1099708"/>
            <a:ext cx="7868251" cy="793355"/>
          </a:xfrm>
          <a:prstGeom prst="roundRect">
            <a:avLst/>
          </a:prstGeom>
          <a:ln>
            <a:solidFill>
              <a:srgbClr val="9900FF"/>
            </a:solidFill>
          </a:ln>
        </p:spPr>
        <p:style>
          <a:lnRef idx="2">
            <a:schemeClr val="accent5"/>
          </a:lnRef>
          <a:fillRef idx="1">
            <a:schemeClr val="lt1"/>
          </a:fillRef>
          <a:effectRef idx="0">
            <a:schemeClr val="accent5"/>
          </a:effectRef>
          <a:fontRef idx="minor">
            <a:schemeClr val="dk1"/>
          </a:fontRef>
        </p:style>
        <p:txBody>
          <a:bodyPr lIns="54000" tIns="54000" rIns="54000" bIns="54000" rtlCol="0" anchor="ctr"/>
          <a:lstStyle/>
          <a:p>
            <a:pPr marL="285757" indent="-285757" defTabSz="914423">
              <a:buFont typeface="Arial" panose="020B0604020202020204" pitchFamily="34" charset="0"/>
              <a:buChar char="•"/>
              <a:defRPr/>
            </a:pPr>
            <a:r>
              <a:rPr lang="es-AR" sz="1801" dirty="0">
                <a:solidFill>
                  <a:srgbClr val="6136E8"/>
                </a:solidFill>
                <a:latin typeface="Aptos" panose="020B0004020202020204" pitchFamily="34" charset="0"/>
              </a:rPr>
              <a:t>Aplicación de la GNSI acumulada a septiembre a la escala del impuesto.</a:t>
            </a:r>
          </a:p>
          <a:p>
            <a:pPr marL="285757" indent="-285757" defTabSz="914423">
              <a:buFont typeface="Arial" panose="020B0604020202020204" pitchFamily="34" charset="0"/>
              <a:buChar char="•"/>
              <a:defRPr/>
            </a:pPr>
            <a:r>
              <a:rPr lang="es-AR" sz="1801" dirty="0">
                <a:solidFill>
                  <a:srgbClr val="6136E8"/>
                </a:solidFill>
                <a:latin typeface="Aptos" panose="020B0004020202020204" pitchFamily="34" charset="0"/>
              </a:rPr>
              <a:t>Al impuesto determinado se le deducen las retenciones que se realizaron de enero a septiembre. </a:t>
            </a:r>
          </a:p>
        </p:txBody>
      </p:sp>
      <p:sp>
        <p:nvSpPr>
          <p:cNvPr id="14" name="Flowchart: Alternate Process 13">
            <a:extLst>
              <a:ext uri="{FF2B5EF4-FFF2-40B4-BE49-F238E27FC236}">
                <a16:creationId xmlns:a16="http://schemas.microsoft.com/office/drawing/2014/main" id="{94F15337-CDE8-E282-3DDC-71B02562FA81}"/>
              </a:ext>
            </a:extLst>
          </p:cNvPr>
          <p:cNvSpPr/>
          <p:nvPr/>
        </p:nvSpPr>
        <p:spPr>
          <a:xfrm>
            <a:off x="707078" y="1099708"/>
            <a:ext cx="1688766" cy="793355"/>
          </a:xfrm>
          <a:prstGeom prst="flowChartAlternateProcess">
            <a:avLst/>
          </a:prstGeom>
          <a:solidFill>
            <a:srgbClr val="7213E9"/>
          </a:solidFill>
          <a:ln>
            <a:solidFill>
              <a:srgbClr val="9900FF"/>
            </a:solidFill>
          </a:ln>
        </p:spPr>
        <p:style>
          <a:lnRef idx="2">
            <a:schemeClr val="accent5">
              <a:shade val="50000"/>
            </a:schemeClr>
          </a:lnRef>
          <a:fillRef idx="1">
            <a:schemeClr val="accent5"/>
          </a:fillRef>
          <a:effectRef idx="0">
            <a:schemeClr val="accent5"/>
          </a:effectRef>
          <a:fontRef idx="minor">
            <a:schemeClr val="lt1"/>
          </a:fontRef>
        </p:style>
        <p:txBody>
          <a:bodyPr lIns="54000" tIns="54000" rIns="54000" bIns="54000" rtlCol="0" anchor="ctr"/>
          <a:lstStyle/>
          <a:p>
            <a:pPr algn="ctr" defTabSz="914423">
              <a:defRPr/>
            </a:pPr>
            <a:r>
              <a:rPr lang="es-AR" sz="1801" b="1" dirty="0">
                <a:solidFill>
                  <a:prstClr val="white"/>
                </a:solidFill>
                <a:latin typeface="Aptos" panose="020B0004020202020204" pitchFamily="34" charset="0"/>
              </a:rPr>
              <a:t>Cálculo del Impuesto</a:t>
            </a:r>
            <a:endParaRPr lang="es-AR" sz="1801" b="1" i="1" dirty="0">
              <a:solidFill>
                <a:prstClr val="white"/>
              </a:solidFill>
              <a:latin typeface="Aptos" panose="020B0004020202020204" pitchFamily="34" charset="0"/>
            </a:endParaRPr>
          </a:p>
        </p:txBody>
      </p:sp>
      <p:sp>
        <p:nvSpPr>
          <p:cNvPr id="15" name="Arrow: Chevron 14">
            <a:extLst>
              <a:ext uri="{FF2B5EF4-FFF2-40B4-BE49-F238E27FC236}">
                <a16:creationId xmlns:a16="http://schemas.microsoft.com/office/drawing/2014/main" id="{0466690A-75AE-6E23-1C8B-9006D1D1923B}"/>
              </a:ext>
            </a:extLst>
          </p:cNvPr>
          <p:cNvSpPr/>
          <p:nvPr/>
        </p:nvSpPr>
        <p:spPr>
          <a:xfrm>
            <a:off x="2664345" y="1366654"/>
            <a:ext cx="391130" cy="229378"/>
          </a:xfrm>
          <a:prstGeom prst="chevron">
            <a:avLst/>
          </a:prstGeom>
          <a:solidFill>
            <a:srgbClr val="9900FF"/>
          </a:solidFill>
          <a:ln>
            <a:solidFill>
              <a:srgbClr val="7213E9"/>
            </a:solidFill>
          </a:ln>
        </p:spPr>
        <p:style>
          <a:lnRef idx="0">
            <a:scrgbClr r="0" g="0" b="0"/>
          </a:lnRef>
          <a:fillRef idx="0">
            <a:scrgbClr r="0" g="0" b="0"/>
          </a:fillRef>
          <a:effectRef idx="0">
            <a:scrgbClr r="0" g="0" b="0"/>
          </a:effectRef>
          <a:fontRef idx="minor">
            <a:schemeClr val="lt1"/>
          </a:fontRef>
        </p:style>
        <p:txBody>
          <a:bodyPr lIns="44370" tIns="44370" rIns="44370" bIns="44370" rtlCol="0" anchor="ctr"/>
          <a:lstStyle/>
          <a:p>
            <a:pPr algn="l"/>
            <a:endParaRPr lang="es-AR" sz="1401" dirty="0" err="1">
              <a:solidFill>
                <a:schemeClr val="bg1"/>
              </a:solidFill>
            </a:endParaRPr>
          </a:p>
        </p:txBody>
      </p:sp>
      <p:pic>
        <p:nvPicPr>
          <p:cNvPr id="23" name="Picture 22">
            <a:extLst>
              <a:ext uri="{FF2B5EF4-FFF2-40B4-BE49-F238E27FC236}">
                <a16:creationId xmlns:a16="http://schemas.microsoft.com/office/drawing/2014/main" id="{AEF7DF2E-B270-07FA-C3E3-3BB0C0E559E3}"/>
              </a:ext>
            </a:extLst>
          </p:cNvPr>
          <p:cNvPicPr>
            <a:picLocks noChangeAspect="1"/>
          </p:cNvPicPr>
          <p:nvPr/>
        </p:nvPicPr>
        <p:blipFill rotWithShape="1">
          <a:blip r:embed="rId2"/>
          <a:srcRect l="4940" t="10347" r="4480" b="5363"/>
          <a:stretch/>
        </p:blipFill>
        <p:spPr>
          <a:xfrm>
            <a:off x="6745959" y="2475172"/>
            <a:ext cx="4832126" cy="2824116"/>
          </a:xfrm>
          <a:prstGeom prst="rect">
            <a:avLst/>
          </a:prstGeom>
        </p:spPr>
      </p:pic>
      <p:sp>
        <p:nvSpPr>
          <p:cNvPr id="24" name="Oval 23">
            <a:extLst>
              <a:ext uri="{FF2B5EF4-FFF2-40B4-BE49-F238E27FC236}">
                <a16:creationId xmlns:a16="http://schemas.microsoft.com/office/drawing/2014/main" id="{6D7F7A2C-EEBA-52D0-494D-23474F3C22C9}"/>
              </a:ext>
            </a:extLst>
          </p:cNvPr>
          <p:cNvSpPr/>
          <p:nvPr/>
        </p:nvSpPr>
        <p:spPr>
          <a:xfrm>
            <a:off x="6951475" y="4932463"/>
            <a:ext cx="778261" cy="233216"/>
          </a:xfrm>
          <a:prstGeom prst="ellipse">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endParaRPr lang="es-AR" sz="900" dirty="0" err="1">
              <a:solidFill>
                <a:schemeClr val="bg1"/>
              </a:solidFill>
            </a:endParaRPr>
          </a:p>
        </p:txBody>
      </p:sp>
      <p:sp>
        <p:nvSpPr>
          <p:cNvPr id="25" name="Oval 24">
            <a:extLst>
              <a:ext uri="{FF2B5EF4-FFF2-40B4-BE49-F238E27FC236}">
                <a16:creationId xmlns:a16="http://schemas.microsoft.com/office/drawing/2014/main" id="{9BF192CA-13ED-5F06-B5CD-30D80A81B466}"/>
              </a:ext>
            </a:extLst>
          </p:cNvPr>
          <p:cNvSpPr/>
          <p:nvPr/>
        </p:nvSpPr>
        <p:spPr>
          <a:xfrm>
            <a:off x="8002657" y="4956929"/>
            <a:ext cx="778261" cy="233216"/>
          </a:xfrm>
          <a:prstGeom prst="ellipse">
            <a:avLst/>
          </a:prstGeom>
          <a:noFill/>
          <a:ln w="28575">
            <a:solidFill>
              <a:srgbClr val="00B8F5"/>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endParaRPr lang="es-AR" sz="900" dirty="0" err="1">
              <a:solidFill>
                <a:schemeClr val="bg1"/>
              </a:solidFill>
            </a:endParaRPr>
          </a:p>
        </p:txBody>
      </p:sp>
      <p:sp>
        <p:nvSpPr>
          <p:cNvPr id="26" name="Oval 25">
            <a:extLst>
              <a:ext uri="{FF2B5EF4-FFF2-40B4-BE49-F238E27FC236}">
                <a16:creationId xmlns:a16="http://schemas.microsoft.com/office/drawing/2014/main" id="{450E7F55-895C-4C4C-DDFF-887E490F8975}"/>
              </a:ext>
            </a:extLst>
          </p:cNvPr>
          <p:cNvSpPr/>
          <p:nvPr/>
        </p:nvSpPr>
        <p:spPr>
          <a:xfrm>
            <a:off x="9865789" y="4966704"/>
            <a:ext cx="495970" cy="20635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endParaRPr lang="es-AR" sz="900" dirty="0" err="1">
              <a:solidFill>
                <a:schemeClr val="bg1"/>
              </a:solidFill>
            </a:endParaRPr>
          </a:p>
        </p:txBody>
      </p:sp>
      <p:sp>
        <p:nvSpPr>
          <p:cNvPr id="27" name="Oval 26">
            <a:extLst>
              <a:ext uri="{FF2B5EF4-FFF2-40B4-BE49-F238E27FC236}">
                <a16:creationId xmlns:a16="http://schemas.microsoft.com/office/drawing/2014/main" id="{88B700DD-F199-29BD-6C9D-AD7E43B2BE0D}"/>
              </a:ext>
            </a:extLst>
          </p:cNvPr>
          <p:cNvSpPr/>
          <p:nvPr/>
        </p:nvSpPr>
        <p:spPr>
          <a:xfrm>
            <a:off x="8934223" y="4932463"/>
            <a:ext cx="778261" cy="233216"/>
          </a:xfrm>
          <a:prstGeom prst="ellipse">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endParaRPr lang="es-AR" sz="900" dirty="0" err="1">
              <a:solidFill>
                <a:schemeClr val="bg1"/>
              </a:solidFill>
            </a:endParaRPr>
          </a:p>
        </p:txBody>
      </p:sp>
      <p:sp>
        <p:nvSpPr>
          <p:cNvPr id="35" name="Title 4">
            <a:extLst>
              <a:ext uri="{FF2B5EF4-FFF2-40B4-BE49-F238E27FC236}">
                <a16:creationId xmlns:a16="http://schemas.microsoft.com/office/drawing/2014/main" id="{410605C7-16B5-C7F2-558C-29D6AA7E34C9}"/>
              </a:ext>
            </a:extLst>
          </p:cNvPr>
          <p:cNvSpPr txBox="1">
            <a:spLocks/>
          </p:cNvSpPr>
          <p:nvPr/>
        </p:nvSpPr>
        <p:spPr>
          <a:xfrm>
            <a:off x="485039" y="4558801"/>
            <a:ext cx="3615833" cy="406138"/>
          </a:xfrm>
          <a:prstGeom prst="rect">
            <a:avLst/>
          </a:prstGeom>
        </p:spPr>
        <p:txBody>
          <a:bodyPr vert="horz" lIns="0" tIns="0" rIns="0" bIns="0" rtlCol="0" anchor="t" anchorCtr="0">
            <a:noAutofit/>
          </a:bodyPr>
          <a:lstStyle>
            <a:lvl1pPr algn="l" defTabSz="1125472" rtl="0" eaLnBrk="1" latinLnBrk="0" hangingPunct="1">
              <a:lnSpc>
                <a:spcPct val="70000"/>
              </a:lnSpc>
              <a:spcBef>
                <a:spcPct val="0"/>
              </a:spcBef>
              <a:buNone/>
              <a:defRPr sz="4677" kern="1200">
                <a:solidFill>
                  <a:schemeClr val="tx2"/>
                </a:solidFill>
                <a:latin typeface="KPMG Bold" panose="020B0803030202040204" pitchFamily="34" charset="0"/>
                <a:ea typeface="+mj-ea"/>
                <a:cs typeface="+mj-cs"/>
              </a:defRPr>
            </a:lvl1pPr>
          </a:lstStyle>
          <a:p>
            <a:r>
              <a:rPr lang="es-AR" sz="2000" dirty="0"/>
              <a:t>¿Cómo determino el excedente?</a:t>
            </a:r>
          </a:p>
        </p:txBody>
      </p:sp>
      <p:sp>
        <p:nvSpPr>
          <p:cNvPr id="36" name="Title 4">
            <a:extLst>
              <a:ext uri="{FF2B5EF4-FFF2-40B4-BE49-F238E27FC236}">
                <a16:creationId xmlns:a16="http://schemas.microsoft.com/office/drawing/2014/main" id="{E915AC07-C5A6-9118-8AAC-9AEE4B727AAB}"/>
              </a:ext>
            </a:extLst>
          </p:cNvPr>
          <p:cNvSpPr txBox="1">
            <a:spLocks/>
          </p:cNvSpPr>
          <p:nvPr/>
        </p:nvSpPr>
        <p:spPr>
          <a:xfrm>
            <a:off x="498897" y="5326475"/>
            <a:ext cx="3615833" cy="406138"/>
          </a:xfrm>
          <a:prstGeom prst="rect">
            <a:avLst/>
          </a:prstGeom>
        </p:spPr>
        <p:txBody>
          <a:bodyPr vert="horz" lIns="0" tIns="0" rIns="0" bIns="0" rtlCol="0" anchor="t" anchorCtr="0">
            <a:noAutofit/>
          </a:bodyPr>
          <a:lstStyle>
            <a:lvl1pPr algn="l" defTabSz="1125472" rtl="0" eaLnBrk="1" latinLnBrk="0" hangingPunct="1">
              <a:lnSpc>
                <a:spcPct val="70000"/>
              </a:lnSpc>
              <a:spcBef>
                <a:spcPct val="0"/>
              </a:spcBef>
              <a:buNone/>
              <a:defRPr sz="4677" kern="1200">
                <a:solidFill>
                  <a:schemeClr val="tx2"/>
                </a:solidFill>
                <a:latin typeface="KPMG Bold" panose="020B0803030202040204" pitchFamily="34" charset="0"/>
                <a:ea typeface="+mj-ea"/>
                <a:cs typeface="+mj-cs"/>
              </a:defRPr>
            </a:lvl1pPr>
          </a:lstStyle>
          <a:p>
            <a:r>
              <a:rPr lang="es-AR" sz="2000" dirty="0"/>
              <a:t>¿Cómo determino el  impuesto?</a:t>
            </a:r>
          </a:p>
        </p:txBody>
      </p:sp>
      <p:sp>
        <p:nvSpPr>
          <p:cNvPr id="37" name="Title 4">
            <a:extLst>
              <a:ext uri="{FF2B5EF4-FFF2-40B4-BE49-F238E27FC236}">
                <a16:creationId xmlns:a16="http://schemas.microsoft.com/office/drawing/2014/main" id="{21F7FF69-53FD-FB8D-E0FA-4A087D81BDF9}"/>
              </a:ext>
            </a:extLst>
          </p:cNvPr>
          <p:cNvSpPr txBox="1">
            <a:spLocks/>
          </p:cNvSpPr>
          <p:nvPr/>
        </p:nvSpPr>
        <p:spPr>
          <a:xfrm>
            <a:off x="3327939" y="4399948"/>
            <a:ext cx="2895628" cy="215668"/>
          </a:xfrm>
          <a:prstGeom prst="rect">
            <a:avLst/>
          </a:prstGeom>
        </p:spPr>
        <p:txBody>
          <a:bodyPr vert="horz" lIns="0" tIns="0" rIns="0" bIns="0" rtlCol="0" anchor="t" anchorCtr="0">
            <a:noAutofit/>
          </a:bodyPr>
          <a:lstStyle>
            <a:lvl1pPr algn="l" defTabSz="1125472" rtl="0" eaLnBrk="1" latinLnBrk="0" hangingPunct="1">
              <a:lnSpc>
                <a:spcPct val="70000"/>
              </a:lnSpc>
              <a:spcBef>
                <a:spcPct val="0"/>
              </a:spcBef>
              <a:buNone/>
              <a:defRPr sz="4677" kern="1200">
                <a:solidFill>
                  <a:schemeClr val="tx2"/>
                </a:solidFill>
                <a:latin typeface="KPMG Bold" panose="020B0803030202040204" pitchFamily="34" charset="0"/>
                <a:ea typeface="+mj-ea"/>
                <a:cs typeface="+mj-cs"/>
              </a:defRPr>
            </a:lvl1pPr>
          </a:lstStyle>
          <a:p>
            <a:r>
              <a:rPr lang="es-AR" sz="1200" dirty="0"/>
              <a:t>             GNSI                                            Sobre el excedente de  $                  Excedente </a:t>
            </a:r>
          </a:p>
        </p:txBody>
      </p:sp>
      <p:sp>
        <p:nvSpPr>
          <p:cNvPr id="38" name="Title 4">
            <a:extLst>
              <a:ext uri="{FF2B5EF4-FFF2-40B4-BE49-F238E27FC236}">
                <a16:creationId xmlns:a16="http://schemas.microsoft.com/office/drawing/2014/main" id="{16DF4D0E-611A-ED14-30C7-8A8CFED874AA}"/>
              </a:ext>
            </a:extLst>
          </p:cNvPr>
          <p:cNvSpPr txBox="1">
            <a:spLocks/>
          </p:cNvSpPr>
          <p:nvPr/>
        </p:nvSpPr>
        <p:spPr>
          <a:xfrm>
            <a:off x="3362010" y="5193713"/>
            <a:ext cx="3033393" cy="154567"/>
          </a:xfrm>
          <a:prstGeom prst="rect">
            <a:avLst/>
          </a:prstGeom>
        </p:spPr>
        <p:txBody>
          <a:bodyPr vert="horz" lIns="0" tIns="0" rIns="0" bIns="0" rtlCol="0" anchor="t" anchorCtr="0">
            <a:noAutofit/>
          </a:bodyPr>
          <a:lstStyle>
            <a:lvl1pPr algn="l" defTabSz="1125472" rtl="0" eaLnBrk="1" latinLnBrk="0" hangingPunct="1">
              <a:lnSpc>
                <a:spcPct val="70000"/>
              </a:lnSpc>
              <a:spcBef>
                <a:spcPct val="0"/>
              </a:spcBef>
              <a:buNone/>
              <a:defRPr sz="4677" kern="1200">
                <a:solidFill>
                  <a:schemeClr val="tx2"/>
                </a:solidFill>
                <a:latin typeface="KPMG Bold" panose="020B0803030202040204" pitchFamily="34" charset="0"/>
                <a:ea typeface="+mj-ea"/>
                <a:cs typeface="+mj-cs"/>
              </a:defRPr>
            </a:lvl1pPr>
          </a:lstStyle>
          <a:p>
            <a:r>
              <a:rPr lang="es-AR" sz="1200" dirty="0"/>
              <a:t>Excedente                  Alícuota                               Fijo  $                                               Impuesto</a:t>
            </a:r>
          </a:p>
        </p:txBody>
      </p:sp>
      <p:sp>
        <p:nvSpPr>
          <p:cNvPr id="39" name="Rectangle: Rounded Corners 38">
            <a:extLst>
              <a:ext uri="{FF2B5EF4-FFF2-40B4-BE49-F238E27FC236}">
                <a16:creationId xmlns:a16="http://schemas.microsoft.com/office/drawing/2014/main" id="{D4F9DFB5-F308-4058-16CB-E71F474E78F0}"/>
              </a:ext>
            </a:extLst>
          </p:cNvPr>
          <p:cNvSpPr/>
          <p:nvPr/>
        </p:nvSpPr>
        <p:spPr>
          <a:xfrm>
            <a:off x="3011197" y="4636296"/>
            <a:ext cx="3734762" cy="208094"/>
          </a:xfrm>
          <a:prstGeom prst="roundRect">
            <a:avLst/>
          </a:prstGeom>
          <a:ln>
            <a:solidFill>
              <a:schemeClr val="bg1"/>
            </a:solidFill>
          </a:ln>
        </p:spPr>
        <p:style>
          <a:lnRef idx="2">
            <a:schemeClr val="accent5"/>
          </a:lnRef>
          <a:fillRef idx="1">
            <a:schemeClr val="lt1"/>
          </a:fillRef>
          <a:effectRef idx="0">
            <a:schemeClr val="accent5"/>
          </a:effectRef>
          <a:fontRef idx="minor">
            <a:schemeClr val="dk1"/>
          </a:fontRef>
        </p:style>
        <p:txBody>
          <a:bodyPr lIns="54000" tIns="54000" rIns="54000" bIns="54000" rtlCol="0" anchor="ctr"/>
          <a:lstStyle/>
          <a:p>
            <a:pPr algn="ctr" defTabSz="914423">
              <a:defRPr/>
            </a:pPr>
            <a:r>
              <a:rPr lang="es-AR" sz="1200" b="1" dirty="0">
                <a:solidFill>
                  <a:srgbClr val="002060"/>
                </a:solidFill>
                <a:latin typeface="Arial"/>
              </a:rPr>
              <a:t>6.640.889,83  –   2.816.120,77    =    3.824.769,06</a:t>
            </a:r>
          </a:p>
        </p:txBody>
      </p:sp>
      <p:sp>
        <p:nvSpPr>
          <p:cNvPr id="40" name="Rectangle: Rounded Corners 39">
            <a:extLst>
              <a:ext uri="{FF2B5EF4-FFF2-40B4-BE49-F238E27FC236}">
                <a16:creationId xmlns:a16="http://schemas.microsoft.com/office/drawing/2014/main" id="{EE20DE57-7DDD-E867-D6A2-7F6CBA0EE565}"/>
              </a:ext>
            </a:extLst>
          </p:cNvPr>
          <p:cNvSpPr/>
          <p:nvPr/>
        </p:nvSpPr>
        <p:spPr>
          <a:xfrm>
            <a:off x="2844115" y="5438851"/>
            <a:ext cx="4107358" cy="221972"/>
          </a:xfrm>
          <a:prstGeom prst="roundRect">
            <a:avLst/>
          </a:prstGeom>
          <a:ln>
            <a:solidFill>
              <a:schemeClr val="bg1"/>
            </a:solidFill>
          </a:ln>
        </p:spPr>
        <p:style>
          <a:lnRef idx="2">
            <a:schemeClr val="accent5"/>
          </a:lnRef>
          <a:fillRef idx="1">
            <a:schemeClr val="lt1"/>
          </a:fillRef>
          <a:effectRef idx="0">
            <a:schemeClr val="accent5"/>
          </a:effectRef>
          <a:fontRef idx="minor">
            <a:schemeClr val="dk1"/>
          </a:fontRef>
        </p:style>
        <p:txBody>
          <a:bodyPr lIns="54000" tIns="54000" rIns="54000" bIns="54000" rtlCol="0" anchor="ctr"/>
          <a:lstStyle/>
          <a:p>
            <a:pPr algn="ctr" defTabSz="914423">
              <a:defRPr/>
            </a:pPr>
            <a:r>
              <a:rPr lang="es-AR" sz="1200" b="1" dirty="0">
                <a:solidFill>
                  <a:srgbClr val="002060"/>
                </a:solidFill>
                <a:latin typeface="Arial"/>
              </a:rPr>
              <a:t>3.824.769,06  x  35%  +  628.346,95  =  1.967.016,12 </a:t>
            </a:r>
          </a:p>
        </p:txBody>
      </p:sp>
      <p:pic>
        <p:nvPicPr>
          <p:cNvPr id="41" name="Picture 40">
            <a:extLst>
              <a:ext uri="{FF2B5EF4-FFF2-40B4-BE49-F238E27FC236}">
                <a16:creationId xmlns:a16="http://schemas.microsoft.com/office/drawing/2014/main" id="{D9E7472B-9A3F-14E3-6031-0E27CF4E7690}"/>
              </a:ext>
            </a:extLst>
          </p:cNvPr>
          <p:cNvPicPr>
            <a:picLocks noChangeAspect="1"/>
          </p:cNvPicPr>
          <p:nvPr/>
        </p:nvPicPr>
        <p:blipFill>
          <a:blip r:embed="rId3"/>
          <a:stretch>
            <a:fillRect/>
          </a:stretch>
        </p:blipFill>
        <p:spPr>
          <a:xfrm>
            <a:off x="707079" y="2369893"/>
            <a:ext cx="5618126" cy="1614047"/>
          </a:xfrm>
          <a:prstGeom prst="rect">
            <a:avLst/>
          </a:prstGeom>
        </p:spPr>
      </p:pic>
      <p:sp>
        <p:nvSpPr>
          <p:cNvPr id="2" name="Rectangle: Rounded Corners 1">
            <a:extLst>
              <a:ext uri="{FF2B5EF4-FFF2-40B4-BE49-F238E27FC236}">
                <a16:creationId xmlns:a16="http://schemas.microsoft.com/office/drawing/2014/main" id="{C1BD3BAD-AEA5-A107-6B69-833C0321E70B}"/>
              </a:ext>
            </a:extLst>
          </p:cNvPr>
          <p:cNvSpPr/>
          <p:nvPr/>
        </p:nvSpPr>
        <p:spPr>
          <a:xfrm>
            <a:off x="7318317" y="5464530"/>
            <a:ext cx="3873909" cy="293762"/>
          </a:xfrm>
          <a:prstGeom prst="round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r>
              <a:rPr lang="es-AR" sz="1100" b="1" dirty="0">
                <a:solidFill>
                  <a:schemeClr val="bg1"/>
                </a:solidFill>
                <a:latin typeface="Aptos" panose="020B0004020202020204" pitchFamily="34" charset="0"/>
              </a:rPr>
              <a:t>Percibido Septiembre</a:t>
            </a:r>
          </a:p>
        </p:txBody>
      </p:sp>
      <p:sp>
        <p:nvSpPr>
          <p:cNvPr id="3" name="TextBox 2">
            <a:extLst>
              <a:ext uri="{FF2B5EF4-FFF2-40B4-BE49-F238E27FC236}">
                <a16:creationId xmlns:a16="http://schemas.microsoft.com/office/drawing/2014/main" id="{B06B244E-8AD7-BEE0-A059-17CE083222D4}"/>
              </a:ext>
            </a:extLst>
          </p:cNvPr>
          <p:cNvSpPr txBox="1"/>
          <p:nvPr/>
        </p:nvSpPr>
        <p:spPr>
          <a:xfrm>
            <a:off x="6745960" y="2163534"/>
            <a:ext cx="4832125" cy="206359"/>
          </a:xfrm>
          <a:prstGeom prst="rect">
            <a:avLst/>
          </a:prstGeom>
          <a:noFill/>
        </p:spPr>
        <p:txBody>
          <a:bodyPr wrap="square" lIns="54610" tIns="54610" rIns="54610" bIns="54610" rtlCol="0">
            <a:noAutofit/>
          </a:bodyPr>
          <a:lstStyle/>
          <a:p>
            <a:pPr>
              <a:spcAft>
                <a:spcPts val="600"/>
              </a:spcAft>
            </a:pPr>
            <a:r>
              <a:rPr lang="es-AR" sz="1600" b="1" dirty="0">
                <a:solidFill>
                  <a:schemeClr val="tx2"/>
                </a:solidFill>
                <a:latin typeface="Aptos" panose="020B0004020202020204" pitchFamily="34" charset="0"/>
              </a:rPr>
              <a:t>Tablas acumuladas al mes de Septiembre</a:t>
            </a:r>
          </a:p>
        </p:txBody>
      </p:sp>
    </p:spTree>
    <p:extLst>
      <p:ext uri="{BB962C8B-B14F-4D97-AF65-F5344CB8AC3E}">
        <p14:creationId xmlns:p14="http://schemas.microsoft.com/office/powerpoint/2010/main" val="41929419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251C6C4-1C7B-48B0-A730-0603011B23D7}"/>
              </a:ext>
            </a:extLst>
          </p:cNvPr>
          <p:cNvSpPr>
            <a:spLocks noGrp="1"/>
          </p:cNvSpPr>
          <p:nvPr>
            <p:ph type="title"/>
          </p:nvPr>
        </p:nvSpPr>
        <p:spPr/>
        <p:txBody>
          <a:bodyPr/>
          <a:lstStyle/>
          <a:p>
            <a:r>
              <a:rPr lang="es-AR" dirty="0"/>
              <a:t>Cálculo el impuesto a diciembre 2023 </a:t>
            </a:r>
          </a:p>
        </p:txBody>
      </p:sp>
      <p:sp>
        <p:nvSpPr>
          <p:cNvPr id="13" name="Rectangle: Rounded Corners 12">
            <a:extLst>
              <a:ext uri="{FF2B5EF4-FFF2-40B4-BE49-F238E27FC236}">
                <a16:creationId xmlns:a16="http://schemas.microsoft.com/office/drawing/2014/main" id="{9CAB2CAE-6011-D6C7-8B90-36E77656EC37}"/>
              </a:ext>
            </a:extLst>
          </p:cNvPr>
          <p:cNvSpPr/>
          <p:nvPr/>
        </p:nvSpPr>
        <p:spPr>
          <a:xfrm>
            <a:off x="3323975" y="1099708"/>
            <a:ext cx="7868251" cy="793355"/>
          </a:xfrm>
          <a:prstGeom prst="roundRect">
            <a:avLst/>
          </a:prstGeom>
          <a:ln>
            <a:solidFill>
              <a:srgbClr val="9900FF"/>
            </a:solidFill>
          </a:ln>
        </p:spPr>
        <p:style>
          <a:lnRef idx="2">
            <a:schemeClr val="accent5"/>
          </a:lnRef>
          <a:fillRef idx="1">
            <a:schemeClr val="lt1"/>
          </a:fillRef>
          <a:effectRef idx="0">
            <a:schemeClr val="accent5"/>
          </a:effectRef>
          <a:fontRef idx="minor">
            <a:schemeClr val="dk1"/>
          </a:fontRef>
        </p:style>
        <p:txBody>
          <a:bodyPr lIns="54000" tIns="54000" rIns="54000" bIns="54000" rtlCol="0" anchor="ctr"/>
          <a:lstStyle/>
          <a:p>
            <a:pPr marL="285757" indent="-285757" defTabSz="914423">
              <a:buFont typeface="Arial" panose="020B0604020202020204" pitchFamily="34" charset="0"/>
              <a:buChar char="•"/>
              <a:defRPr/>
            </a:pPr>
            <a:r>
              <a:rPr lang="es-AR" sz="1801" dirty="0">
                <a:solidFill>
                  <a:srgbClr val="6136E8"/>
                </a:solidFill>
                <a:latin typeface="Aptos" panose="020B0004020202020204" pitchFamily="34" charset="0"/>
              </a:rPr>
              <a:t>Aplicación de la GNSI acumulada a diciembre a la escala del impuesto.</a:t>
            </a:r>
          </a:p>
          <a:p>
            <a:pPr marL="285757" indent="-285757" defTabSz="914423">
              <a:buFont typeface="Arial" panose="020B0604020202020204" pitchFamily="34" charset="0"/>
              <a:buChar char="•"/>
              <a:defRPr/>
            </a:pPr>
            <a:r>
              <a:rPr lang="es-AR" sz="1801" dirty="0">
                <a:solidFill>
                  <a:srgbClr val="6136E8"/>
                </a:solidFill>
                <a:latin typeface="Aptos" panose="020B0004020202020204" pitchFamily="34" charset="0"/>
              </a:rPr>
              <a:t>Al impuesto determinado se le deducen las retenciones que se realizaron desde octubre hasta diciembre. </a:t>
            </a:r>
          </a:p>
        </p:txBody>
      </p:sp>
      <p:sp>
        <p:nvSpPr>
          <p:cNvPr id="14" name="Flowchart: Alternate Process 13">
            <a:extLst>
              <a:ext uri="{FF2B5EF4-FFF2-40B4-BE49-F238E27FC236}">
                <a16:creationId xmlns:a16="http://schemas.microsoft.com/office/drawing/2014/main" id="{94F15337-CDE8-E282-3DDC-71B02562FA81}"/>
              </a:ext>
            </a:extLst>
          </p:cNvPr>
          <p:cNvSpPr/>
          <p:nvPr/>
        </p:nvSpPr>
        <p:spPr>
          <a:xfrm>
            <a:off x="707078" y="1099708"/>
            <a:ext cx="1688766" cy="793355"/>
          </a:xfrm>
          <a:prstGeom prst="flowChartAlternateProcess">
            <a:avLst/>
          </a:prstGeom>
          <a:solidFill>
            <a:srgbClr val="7213E9"/>
          </a:solidFill>
          <a:ln>
            <a:solidFill>
              <a:srgbClr val="9900FF"/>
            </a:solidFill>
          </a:ln>
        </p:spPr>
        <p:style>
          <a:lnRef idx="2">
            <a:schemeClr val="accent5">
              <a:shade val="50000"/>
            </a:schemeClr>
          </a:lnRef>
          <a:fillRef idx="1">
            <a:schemeClr val="accent5"/>
          </a:fillRef>
          <a:effectRef idx="0">
            <a:schemeClr val="accent5"/>
          </a:effectRef>
          <a:fontRef idx="minor">
            <a:schemeClr val="lt1"/>
          </a:fontRef>
        </p:style>
        <p:txBody>
          <a:bodyPr lIns="54000" tIns="54000" rIns="54000" bIns="54000" rtlCol="0" anchor="ctr"/>
          <a:lstStyle/>
          <a:p>
            <a:pPr algn="ctr" defTabSz="914423">
              <a:defRPr/>
            </a:pPr>
            <a:r>
              <a:rPr lang="es-AR" sz="1801" b="1" dirty="0">
                <a:solidFill>
                  <a:prstClr val="white"/>
                </a:solidFill>
                <a:latin typeface="Aptos" panose="020B0004020202020204" pitchFamily="34" charset="0"/>
              </a:rPr>
              <a:t>Cálculo del Impuesto</a:t>
            </a:r>
            <a:endParaRPr lang="es-AR" sz="1801" b="1" i="1" dirty="0">
              <a:solidFill>
                <a:prstClr val="white"/>
              </a:solidFill>
              <a:latin typeface="Aptos" panose="020B0004020202020204" pitchFamily="34" charset="0"/>
            </a:endParaRPr>
          </a:p>
        </p:txBody>
      </p:sp>
      <p:sp>
        <p:nvSpPr>
          <p:cNvPr id="15" name="Arrow: Chevron 14">
            <a:extLst>
              <a:ext uri="{FF2B5EF4-FFF2-40B4-BE49-F238E27FC236}">
                <a16:creationId xmlns:a16="http://schemas.microsoft.com/office/drawing/2014/main" id="{0466690A-75AE-6E23-1C8B-9006D1D1923B}"/>
              </a:ext>
            </a:extLst>
          </p:cNvPr>
          <p:cNvSpPr/>
          <p:nvPr/>
        </p:nvSpPr>
        <p:spPr>
          <a:xfrm>
            <a:off x="2664345" y="1366654"/>
            <a:ext cx="391130" cy="229378"/>
          </a:xfrm>
          <a:prstGeom prst="chevron">
            <a:avLst/>
          </a:prstGeom>
          <a:solidFill>
            <a:srgbClr val="9900FF"/>
          </a:solidFill>
          <a:ln>
            <a:solidFill>
              <a:srgbClr val="7213E9"/>
            </a:solidFill>
          </a:ln>
        </p:spPr>
        <p:style>
          <a:lnRef idx="0">
            <a:scrgbClr r="0" g="0" b="0"/>
          </a:lnRef>
          <a:fillRef idx="0">
            <a:scrgbClr r="0" g="0" b="0"/>
          </a:fillRef>
          <a:effectRef idx="0">
            <a:scrgbClr r="0" g="0" b="0"/>
          </a:effectRef>
          <a:fontRef idx="minor">
            <a:schemeClr val="lt1"/>
          </a:fontRef>
        </p:style>
        <p:txBody>
          <a:bodyPr lIns="44370" tIns="44370" rIns="44370" bIns="44370" rtlCol="0" anchor="ctr"/>
          <a:lstStyle/>
          <a:p>
            <a:pPr algn="l"/>
            <a:endParaRPr lang="es-AR" sz="1401" dirty="0" err="1">
              <a:solidFill>
                <a:schemeClr val="bg1"/>
              </a:solidFill>
              <a:latin typeface="Aptos" panose="020B0004020202020204" pitchFamily="34" charset="0"/>
            </a:endParaRPr>
          </a:p>
        </p:txBody>
      </p:sp>
      <p:sp>
        <p:nvSpPr>
          <p:cNvPr id="21" name="Title 4">
            <a:extLst>
              <a:ext uri="{FF2B5EF4-FFF2-40B4-BE49-F238E27FC236}">
                <a16:creationId xmlns:a16="http://schemas.microsoft.com/office/drawing/2014/main" id="{F97DE73D-DE27-CE4F-AC99-D56A24ADA486}"/>
              </a:ext>
            </a:extLst>
          </p:cNvPr>
          <p:cNvSpPr txBox="1">
            <a:spLocks/>
          </p:cNvSpPr>
          <p:nvPr/>
        </p:nvSpPr>
        <p:spPr>
          <a:xfrm>
            <a:off x="587926" y="4722943"/>
            <a:ext cx="3615833" cy="406138"/>
          </a:xfrm>
          <a:prstGeom prst="rect">
            <a:avLst/>
          </a:prstGeom>
        </p:spPr>
        <p:txBody>
          <a:bodyPr vert="horz" lIns="0" tIns="0" rIns="0" bIns="0" rtlCol="0" anchor="t" anchorCtr="0">
            <a:noAutofit/>
          </a:bodyPr>
          <a:lstStyle>
            <a:lvl1pPr algn="l" defTabSz="1125472" rtl="0" eaLnBrk="1" latinLnBrk="0" hangingPunct="1">
              <a:lnSpc>
                <a:spcPct val="70000"/>
              </a:lnSpc>
              <a:spcBef>
                <a:spcPct val="0"/>
              </a:spcBef>
              <a:buNone/>
              <a:defRPr sz="4677" kern="1200">
                <a:solidFill>
                  <a:schemeClr val="tx2"/>
                </a:solidFill>
                <a:latin typeface="KPMG Bold" panose="020B0803030202040204" pitchFamily="34" charset="0"/>
                <a:ea typeface="+mj-ea"/>
                <a:cs typeface="+mj-cs"/>
              </a:defRPr>
            </a:lvl1pPr>
          </a:lstStyle>
          <a:p>
            <a:r>
              <a:rPr lang="es-AR" sz="2000" dirty="0"/>
              <a:t>¿Cómo determino el excedente?</a:t>
            </a:r>
          </a:p>
        </p:txBody>
      </p:sp>
      <p:sp>
        <p:nvSpPr>
          <p:cNvPr id="28" name="Title 4">
            <a:extLst>
              <a:ext uri="{FF2B5EF4-FFF2-40B4-BE49-F238E27FC236}">
                <a16:creationId xmlns:a16="http://schemas.microsoft.com/office/drawing/2014/main" id="{3E946CDC-AFDE-16E0-A66C-F576D4FD5372}"/>
              </a:ext>
            </a:extLst>
          </p:cNvPr>
          <p:cNvSpPr txBox="1">
            <a:spLocks/>
          </p:cNvSpPr>
          <p:nvPr/>
        </p:nvSpPr>
        <p:spPr>
          <a:xfrm>
            <a:off x="601784" y="5490615"/>
            <a:ext cx="3615833" cy="406138"/>
          </a:xfrm>
          <a:prstGeom prst="rect">
            <a:avLst/>
          </a:prstGeom>
        </p:spPr>
        <p:txBody>
          <a:bodyPr vert="horz" lIns="0" tIns="0" rIns="0" bIns="0" rtlCol="0" anchor="t" anchorCtr="0">
            <a:noAutofit/>
          </a:bodyPr>
          <a:lstStyle>
            <a:lvl1pPr algn="l" defTabSz="1125472" rtl="0" eaLnBrk="1" latinLnBrk="0" hangingPunct="1">
              <a:lnSpc>
                <a:spcPct val="70000"/>
              </a:lnSpc>
              <a:spcBef>
                <a:spcPct val="0"/>
              </a:spcBef>
              <a:buNone/>
              <a:defRPr sz="4677" kern="1200">
                <a:solidFill>
                  <a:schemeClr val="tx2"/>
                </a:solidFill>
                <a:latin typeface="KPMG Bold" panose="020B0803030202040204" pitchFamily="34" charset="0"/>
                <a:ea typeface="+mj-ea"/>
                <a:cs typeface="+mj-cs"/>
              </a:defRPr>
            </a:lvl1pPr>
          </a:lstStyle>
          <a:p>
            <a:r>
              <a:rPr lang="es-AR" sz="2000" dirty="0"/>
              <a:t>¿Cómo determino el  impuesto?</a:t>
            </a:r>
          </a:p>
        </p:txBody>
      </p:sp>
      <p:sp>
        <p:nvSpPr>
          <p:cNvPr id="3" name="Title 4">
            <a:extLst>
              <a:ext uri="{FF2B5EF4-FFF2-40B4-BE49-F238E27FC236}">
                <a16:creationId xmlns:a16="http://schemas.microsoft.com/office/drawing/2014/main" id="{CD79A8D0-86C1-A6BB-B92C-74B4DBF414C3}"/>
              </a:ext>
            </a:extLst>
          </p:cNvPr>
          <p:cNvSpPr txBox="1">
            <a:spLocks/>
          </p:cNvSpPr>
          <p:nvPr/>
        </p:nvSpPr>
        <p:spPr>
          <a:xfrm>
            <a:off x="3430826" y="4564089"/>
            <a:ext cx="2895628" cy="215668"/>
          </a:xfrm>
          <a:prstGeom prst="rect">
            <a:avLst/>
          </a:prstGeom>
        </p:spPr>
        <p:txBody>
          <a:bodyPr vert="horz" lIns="0" tIns="0" rIns="0" bIns="0" rtlCol="0" anchor="t" anchorCtr="0">
            <a:noAutofit/>
          </a:bodyPr>
          <a:lstStyle>
            <a:lvl1pPr algn="l" defTabSz="1125472" rtl="0" eaLnBrk="1" latinLnBrk="0" hangingPunct="1">
              <a:lnSpc>
                <a:spcPct val="70000"/>
              </a:lnSpc>
              <a:spcBef>
                <a:spcPct val="0"/>
              </a:spcBef>
              <a:buNone/>
              <a:defRPr sz="4677" kern="1200">
                <a:solidFill>
                  <a:schemeClr val="tx2"/>
                </a:solidFill>
                <a:latin typeface="KPMG Bold" panose="020B0803030202040204" pitchFamily="34" charset="0"/>
                <a:ea typeface="+mj-ea"/>
                <a:cs typeface="+mj-cs"/>
              </a:defRPr>
            </a:lvl1pPr>
          </a:lstStyle>
          <a:p>
            <a:r>
              <a:rPr lang="es-AR" sz="1200" dirty="0"/>
              <a:t>             GNSI                                            Sobre el excedente de  $                  Excedente </a:t>
            </a:r>
          </a:p>
        </p:txBody>
      </p:sp>
      <p:sp>
        <p:nvSpPr>
          <p:cNvPr id="7" name="Title 4">
            <a:extLst>
              <a:ext uri="{FF2B5EF4-FFF2-40B4-BE49-F238E27FC236}">
                <a16:creationId xmlns:a16="http://schemas.microsoft.com/office/drawing/2014/main" id="{F68B5BF5-FCB7-7607-4932-216532510E6D}"/>
              </a:ext>
            </a:extLst>
          </p:cNvPr>
          <p:cNvSpPr txBox="1">
            <a:spLocks/>
          </p:cNvSpPr>
          <p:nvPr/>
        </p:nvSpPr>
        <p:spPr>
          <a:xfrm>
            <a:off x="3464899" y="5357853"/>
            <a:ext cx="3033393" cy="154567"/>
          </a:xfrm>
          <a:prstGeom prst="rect">
            <a:avLst/>
          </a:prstGeom>
        </p:spPr>
        <p:txBody>
          <a:bodyPr vert="horz" lIns="0" tIns="0" rIns="0" bIns="0" rtlCol="0" anchor="t" anchorCtr="0">
            <a:noAutofit/>
          </a:bodyPr>
          <a:lstStyle>
            <a:lvl1pPr algn="l" defTabSz="1125472" rtl="0" eaLnBrk="1" latinLnBrk="0" hangingPunct="1">
              <a:lnSpc>
                <a:spcPct val="70000"/>
              </a:lnSpc>
              <a:spcBef>
                <a:spcPct val="0"/>
              </a:spcBef>
              <a:buNone/>
              <a:defRPr sz="4677" kern="1200">
                <a:solidFill>
                  <a:schemeClr val="tx2"/>
                </a:solidFill>
                <a:latin typeface="KPMG Bold" panose="020B0803030202040204" pitchFamily="34" charset="0"/>
                <a:ea typeface="+mj-ea"/>
                <a:cs typeface="+mj-cs"/>
              </a:defRPr>
            </a:lvl1pPr>
          </a:lstStyle>
          <a:p>
            <a:r>
              <a:rPr lang="es-AR" sz="1200" dirty="0"/>
              <a:t>Excedente                  Alícuota                               Fijo  $                                               Impuesto</a:t>
            </a:r>
          </a:p>
        </p:txBody>
      </p:sp>
      <p:pic>
        <p:nvPicPr>
          <p:cNvPr id="2" name="Picture 1">
            <a:extLst>
              <a:ext uri="{FF2B5EF4-FFF2-40B4-BE49-F238E27FC236}">
                <a16:creationId xmlns:a16="http://schemas.microsoft.com/office/drawing/2014/main" id="{CB42EBFF-55A8-9B7B-B140-4F05DC2EF0BA}"/>
              </a:ext>
            </a:extLst>
          </p:cNvPr>
          <p:cNvPicPr>
            <a:picLocks noChangeAspect="1"/>
          </p:cNvPicPr>
          <p:nvPr/>
        </p:nvPicPr>
        <p:blipFill>
          <a:blip r:embed="rId2"/>
          <a:stretch>
            <a:fillRect/>
          </a:stretch>
        </p:blipFill>
        <p:spPr>
          <a:xfrm>
            <a:off x="684909" y="2573675"/>
            <a:ext cx="5491833" cy="1577764"/>
          </a:xfrm>
          <a:prstGeom prst="rect">
            <a:avLst/>
          </a:prstGeom>
        </p:spPr>
      </p:pic>
      <p:pic>
        <p:nvPicPr>
          <p:cNvPr id="10" name="Picture 9">
            <a:extLst>
              <a:ext uri="{FF2B5EF4-FFF2-40B4-BE49-F238E27FC236}">
                <a16:creationId xmlns:a16="http://schemas.microsoft.com/office/drawing/2014/main" id="{D71A1C94-1ED3-8604-E04E-37DDE28BE003}"/>
              </a:ext>
            </a:extLst>
          </p:cNvPr>
          <p:cNvPicPr>
            <a:picLocks noChangeAspect="1"/>
          </p:cNvPicPr>
          <p:nvPr/>
        </p:nvPicPr>
        <p:blipFill>
          <a:blip r:embed="rId3"/>
          <a:stretch>
            <a:fillRect/>
          </a:stretch>
        </p:blipFill>
        <p:spPr>
          <a:xfrm>
            <a:off x="6781310" y="2199293"/>
            <a:ext cx="4410917" cy="3260242"/>
          </a:xfrm>
          <a:prstGeom prst="rect">
            <a:avLst/>
          </a:prstGeom>
        </p:spPr>
      </p:pic>
      <p:sp>
        <p:nvSpPr>
          <p:cNvPr id="11" name="Oval 10">
            <a:extLst>
              <a:ext uri="{FF2B5EF4-FFF2-40B4-BE49-F238E27FC236}">
                <a16:creationId xmlns:a16="http://schemas.microsoft.com/office/drawing/2014/main" id="{DB906EF3-C2CC-7D23-8360-7D4E152E3475}"/>
              </a:ext>
            </a:extLst>
          </p:cNvPr>
          <p:cNvSpPr/>
          <p:nvPr/>
        </p:nvSpPr>
        <p:spPr>
          <a:xfrm>
            <a:off x="7021452" y="4103316"/>
            <a:ext cx="778261" cy="233216"/>
          </a:xfrm>
          <a:prstGeom prst="ellipse">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endParaRPr lang="es-AR" sz="900" dirty="0" err="1">
              <a:solidFill>
                <a:schemeClr val="bg1"/>
              </a:solidFill>
            </a:endParaRPr>
          </a:p>
        </p:txBody>
      </p:sp>
      <p:sp>
        <p:nvSpPr>
          <p:cNvPr id="12" name="Oval 11">
            <a:extLst>
              <a:ext uri="{FF2B5EF4-FFF2-40B4-BE49-F238E27FC236}">
                <a16:creationId xmlns:a16="http://schemas.microsoft.com/office/drawing/2014/main" id="{F7DA8E10-1D98-454B-35D4-5FB31874F059}"/>
              </a:ext>
            </a:extLst>
          </p:cNvPr>
          <p:cNvSpPr/>
          <p:nvPr/>
        </p:nvSpPr>
        <p:spPr>
          <a:xfrm>
            <a:off x="7912868" y="4103316"/>
            <a:ext cx="778261" cy="233216"/>
          </a:xfrm>
          <a:prstGeom prst="ellipse">
            <a:avLst/>
          </a:prstGeom>
          <a:noFill/>
          <a:ln w="28575">
            <a:solidFill>
              <a:srgbClr val="00B8F5"/>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endParaRPr lang="es-AR" sz="900" dirty="0" err="1">
              <a:solidFill>
                <a:schemeClr val="bg1"/>
              </a:solidFill>
            </a:endParaRPr>
          </a:p>
        </p:txBody>
      </p:sp>
      <p:sp>
        <p:nvSpPr>
          <p:cNvPr id="22" name="Oval 21">
            <a:extLst>
              <a:ext uri="{FF2B5EF4-FFF2-40B4-BE49-F238E27FC236}">
                <a16:creationId xmlns:a16="http://schemas.microsoft.com/office/drawing/2014/main" id="{BFB6E851-0ED7-B278-3DAF-B0D975F87D97}"/>
              </a:ext>
            </a:extLst>
          </p:cNvPr>
          <p:cNvSpPr/>
          <p:nvPr/>
        </p:nvSpPr>
        <p:spPr>
          <a:xfrm>
            <a:off x="8691129" y="4103316"/>
            <a:ext cx="778261" cy="233216"/>
          </a:xfrm>
          <a:prstGeom prst="ellipse">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endParaRPr lang="es-AR" sz="900" dirty="0" err="1">
              <a:solidFill>
                <a:schemeClr val="bg1"/>
              </a:solidFill>
            </a:endParaRPr>
          </a:p>
        </p:txBody>
      </p:sp>
      <p:sp>
        <p:nvSpPr>
          <p:cNvPr id="23" name="Oval 22">
            <a:extLst>
              <a:ext uri="{FF2B5EF4-FFF2-40B4-BE49-F238E27FC236}">
                <a16:creationId xmlns:a16="http://schemas.microsoft.com/office/drawing/2014/main" id="{7A50735A-9CAD-BF19-6D07-8A21A38518EF}"/>
              </a:ext>
            </a:extLst>
          </p:cNvPr>
          <p:cNvSpPr/>
          <p:nvPr/>
        </p:nvSpPr>
        <p:spPr>
          <a:xfrm>
            <a:off x="9577985" y="4116745"/>
            <a:ext cx="495970" cy="20635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endParaRPr lang="es-AR" sz="900" dirty="0" err="1">
              <a:solidFill>
                <a:schemeClr val="bg1"/>
              </a:solidFill>
            </a:endParaRPr>
          </a:p>
        </p:txBody>
      </p:sp>
      <p:sp>
        <p:nvSpPr>
          <p:cNvPr id="24" name="Rectangle: Rounded Corners 23">
            <a:extLst>
              <a:ext uri="{FF2B5EF4-FFF2-40B4-BE49-F238E27FC236}">
                <a16:creationId xmlns:a16="http://schemas.microsoft.com/office/drawing/2014/main" id="{34544046-C4C8-D484-4D8C-0AC486007A45}"/>
              </a:ext>
            </a:extLst>
          </p:cNvPr>
          <p:cNvSpPr/>
          <p:nvPr/>
        </p:nvSpPr>
        <p:spPr>
          <a:xfrm>
            <a:off x="3114085" y="4800438"/>
            <a:ext cx="3529110" cy="227694"/>
          </a:xfrm>
          <a:prstGeom prst="roundRect">
            <a:avLst/>
          </a:prstGeom>
          <a:ln>
            <a:solidFill>
              <a:schemeClr val="bg1"/>
            </a:solidFill>
          </a:ln>
        </p:spPr>
        <p:style>
          <a:lnRef idx="2">
            <a:schemeClr val="accent5"/>
          </a:lnRef>
          <a:fillRef idx="1">
            <a:schemeClr val="lt1"/>
          </a:fillRef>
          <a:effectRef idx="0">
            <a:schemeClr val="accent5"/>
          </a:effectRef>
          <a:fontRef idx="minor">
            <a:schemeClr val="dk1"/>
          </a:fontRef>
        </p:style>
        <p:txBody>
          <a:bodyPr lIns="54000" tIns="54000" rIns="54000" bIns="54000" rtlCol="0" anchor="ctr"/>
          <a:lstStyle/>
          <a:p>
            <a:pPr algn="ctr" defTabSz="914423">
              <a:defRPr/>
            </a:pPr>
            <a:r>
              <a:rPr lang="es-AR" sz="1200" b="1" dirty="0">
                <a:solidFill>
                  <a:srgbClr val="002060"/>
                </a:solidFill>
                <a:latin typeface="Arial"/>
              </a:rPr>
              <a:t>5.564.208,55   –    5.232.000,00    =   332.208,55 </a:t>
            </a:r>
          </a:p>
        </p:txBody>
      </p:sp>
      <p:sp>
        <p:nvSpPr>
          <p:cNvPr id="25" name="Rectangle: Rounded Corners 24">
            <a:extLst>
              <a:ext uri="{FF2B5EF4-FFF2-40B4-BE49-F238E27FC236}">
                <a16:creationId xmlns:a16="http://schemas.microsoft.com/office/drawing/2014/main" id="{C4FFF29C-CC90-D351-F0F0-7C325F87CAF9}"/>
              </a:ext>
            </a:extLst>
          </p:cNvPr>
          <p:cNvSpPr/>
          <p:nvPr/>
        </p:nvSpPr>
        <p:spPr>
          <a:xfrm>
            <a:off x="3006682" y="5581439"/>
            <a:ext cx="3743915" cy="218076"/>
          </a:xfrm>
          <a:prstGeom prst="roundRect">
            <a:avLst/>
          </a:prstGeom>
          <a:ln>
            <a:solidFill>
              <a:schemeClr val="bg1"/>
            </a:solidFill>
          </a:ln>
        </p:spPr>
        <p:style>
          <a:lnRef idx="2">
            <a:schemeClr val="accent5"/>
          </a:lnRef>
          <a:fillRef idx="1">
            <a:schemeClr val="lt1"/>
          </a:fillRef>
          <a:effectRef idx="0">
            <a:schemeClr val="accent5"/>
          </a:effectRef>
          <a:fontRef idx="minor">
            <a:schemeClr val="dk1"/>
          </a:fontRef>
        </p:style>
        <p:txBody>
          <a:bodyPr lIns="54000" tIns="54000" rIns="54000" bIns="54000" rtlCol="0" anchor="ctr"/>
          <a:lstStyle/>
          <a:p>
            <a:pPr algn="ctr" defTabSz="914423">
              <a:defRPr/>
            </a:pPr>
            <a:r>
              <a:rPr lang="es-AR" sz="1200" b="1" dirty="0">
                <a:solidFill>
                  <a:srgbClr val="002060"/>
                </a:solidFill>
                <a:latin typeface="Arial"/>
              </a:rPr>
              <a:t>332.208,55   x   12%  +  38.880,00   =   78.745,03 </a:t>
            </a:r>
          </a:p>
        </p:txBody>
      </p:sp>
      <p:sp>
        <p:nvSpPr>
          <p:cNvPr id="4" name="Rectangle: Rounded Corners 3">
            <a:extLst>
              <a:ext uri="{FF2B5EF4-FFF2-40B4-BE49-F238E27FC236}">
                <a16:creationId xmlns:a16="http://schemas.microsoft.com/office/drawing/2014/main" id="{01E9AA49-D241-8EA7-5705-FA95F573C0A3}"/>
              </a:ext>
            </a:extLst>
          </p:cNvPr>
          <p:cNvSpPr/>
          <p:nvPr/>
        </p:nvSpPr>
        <p:spPr>
          <a:xfrm>
            <a:off x="7143304" y="5564159"/>
            <a:ext cx="3873909" cy="293762"/>
          </a:xfrm>
          <a:prstGeom prst="round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r>
              <a:rPr lang="es-AR" sz="1100" b="1" dirty="0">
                <a:solidFill>
                  <a:schemeClr val="bg1"/>
                </a:solidFill>
                <a:latin typeface="Aptos" panose="020B0004020202020204" pitchFamily="34" charset="0"/>
              </a:rPr>
              <a:t>Percibido Octubre</a:t>
            </a:r>
          </a:p>
        </p:txBody>
      </p:sp>
    </p:spTree>
    <p:extLst>
      <p:ext uri="{BB962C8B-B14F-4D97-AF65-F5344CB8AC3E}">
        <p14:creationId xmlns:p14="http://schemas.microsoft.com/office/powerpoint/2010/main" val="11710997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7EA0C7C-1E6F-4496-996B-15797FFB5E28}"/>
              </a:ext>
            </a:extLst>
          </p:cNvPr>
          <p:cNvSpPr>
            <a:spLocks noGrp="1"/>
          </p:cNvSpPr>
          <p:nvPr>
            <p:ph type="ctrTitle"/>
          </p:nvPr>
        </p:nvSpPr>
        <p:spPr>
          <a:xfrm>
            <a:off x="1289859" y="2398602"/>
            <a:ext cx="6507121" cy="2367199"/>
          </a:xfrm>
        </p:spPr>
        <p:txBody>
          <a:bodyPr/>
          <a:lstStyle/>
          <a:p>
            <a:r>
              <a:rPr lang="es-AR" sz="7001" dirty="0"/>
              <a:t>Principales cambios en las rentas y deducciones en el período fiscal 2024 y siguientes</a:t>
            </a:r>
          </a:p>
        </p:txBody>
      </p:sp>
      <p:sp>
        <p:nvSpPr>
          <p:cNvPr id="6" name="Text Placeholder 5">
            <a:extLst>
              <a:ext uri="{FF2B5EF4-FFF2-40B4-BE49-F238E27FC236}">
                <a16:creationId xmlns:a16="http://schemas.microsoft.com/office/drawing/2014/main" id="{A6A497BE-39AF-4122-BCAA-84B3060BA799}"/>
              </a:ext>
            </a:extLst>
          </p:cNvPr>
          <p:cNvSpPr>
            <a:spLocks noGrp="1"/>
          </p:cNvSpPr>
          <p:nvPr>
            <p:ph type="body" sz="quarter" idx="11"/>
          </p:nvPr>
        </p:nvSpPr>
        <p:spPr>
          <a:xfrm>
            <a:off x="1289860" y="1208721"/>
            <a:ext cx="5252400" cy="812530"/>
          </a:xfrm>
        </p:spPr>
        <p:txBody>
          <a:bodyPr vert="horz" lIns="0" tIns="0" rIns="0" bIns="0" rtlCol="0" anchor="t" anchorCtr="0">
            <a:spAutoFit/>
          </a:bodyPr>
          <a:lstStyle/>
          <a:p>
            <a:pPr>
              <a:lnSpc>
                <a:spcPct val="80000"/>
              </a:lnSpc>
            </a:pPr>
            <a:r>
              <a:rPr lang="es-AR" sz="6600" dirty="0">
                <a:latin typeface="KPMG Bold" panose="020B0803030202040204" pitchFamily="34" charset="0"/>
                <a:ea typeface="+mj-ea"/>
                <a:cs typeface="+mj-cs"/>
              </a:rPr>
              <a:t>03.</a:t>
            </a:r>
          </a:p>
        </p:txBody>
      </p:sp>
    </p:spTree>
    <p:extLst>
      <p:ext uri="{BB962C8B-B14F-4D97-AF65-F5344CB8AC3E}">
        <p14:creationId xmlns:p14="http://schemas.microsoft.com/office/powerpoint/2010/main" val="35338556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7EA0C7C-1E6F-4496-996B-15797FFB5E28}"/>
              </a:ext>
            </a:extLst>
          </p:cNvPr>
          <p:cNvSpPr>
            <a:spLocks noGrp="1"/>
          </p:cNvSpPr>
          <p:nvPr>
            <p:ph type="ctrTitle"/>
          </p:nvPr>
        </p:nvSpPr>
        <p:spPr>
          <a:xfrm>
            <a:off x="1289859" y="3141552"/>
            <a:ext cx="6507121" cy="2367199"/>
          </a:xfrm>
        </p:spPr>
        <p:txBody>
          <a:bodyPr/>
          <a:lstStyle/>
          <a:p>
            <a:r>
              <a:rPr lang="es-AR" sz="7001" dirty="0"/>
              <a:t>Régimen Cedular </a:t>
            </a:r>
            <a:br>
              <a:rPr lang="es-AR" sz="7001" dirty="0"/>
            </a:br>
            <a:br>
              <a:rPr lang="es-AR" sz="7001" dirty="0"/>
            </a:br>
            <a:r>
              <a:rPr lang="es-AR" sz="4000" dirty="0"/>
              <a:t>Derogado por art. 75 Ley 27.743</a:t>
            </a:r>
          </a:p>
        </p:txBody>
      </p:sp>
      <p:sp>
        <p:nvSpPr>
          <p:cNvPr id="6" name="Text Placeholder 5">
            <a:extLst>
              <a:ext uri="{FF2B5EF4-FFF2-40B4-BE49-F238E27FC236}">
                <a16:creationId xmlns:a16="http://schemas.microsoft.com/office/drawing/2014/main" id="{A6A497BE-39AF-4122-BCAA-84B3060BA799}"/>
              </a:ext>
            </a:extLst>
          </p:cNvPr>
          <p:cNvSpPr>
            <a:spLocks noGrp="1"/>
          </p:cNvSpPr>
          <p:nvPr>
            <p:ph type="body" sz="quarter" idx="11"/>
          </p:nvPr>
        </p:nvSpPr>
        <p:spPr>
          <a:xfrm>
            <a:off x="1289860" y="1208721"/>
            <a:ext cx="5252400" cy="812530"/>
          </a:xfrm>
        </p:spPr>
        <p:txBody>
          <a:bodyPr vert="horz" lIns="0" tIns="0" rIns="0" bIns="0" rtlCol="0" anchor="t" anchorCtr="0">
            <a:spAutoFit/>
          </a:bodyPr>
          <a:lstStyle/>
          <a:p>
            <a:pPr>
              <a:lnSpc>
                <a:spcPct val="80000"/>
              </a:lnSpc>
            </a:pPr>
            <a:r>
              <a:rPr lang="es-AR" sz="6600" dirty="0">
                <a:latin typeface="KPMG Bold" panose="020B0803030202040204" pitchFamily="34" charset="0"/>
                <a:ea typeface="+mj-ea"/>
                <a:cs typeface="+mj-cs"/>
              </a:rPr>
              <a:t>03.1</a:t>
            </a:r>
          </a:p>
        </p:txBody>
      </p:sp>
    </p:spTree>
    <p:extLst>
      <p:ext uri="{BB962C8B-B14F-4D97-AF65-F5344CB8AC3E}">
        <p14:creationId xmlns:p14="http://schemas.microsoft.com/office/powerpoint/2010/main" val="7218882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A6A497BE-39AF-4122-BCAA-84B3060BA799}"/>
              </a:ext>
            </a:extLst>
          </p:cNvPr>
          <p:cNvSpPr>
            <a:spLocks noGrp="1"/>
          </p:cNvSpPr>
          <p:nvPr>
            <p:ph type="body" sz="quarter" idx="11"/>
          </p:nvPr>
        </p:nvSpPr>
        <p:spPr>
          <a:xfrm>
            <a:off x="1292983" y="1229970"/>
            <a:ext cx="2028225" cy="369332"/>
          </a:xfrm>
        </p:spPr>
        <p:txBody>
          <a:bodyPr/>
          <a:lstStyle/>
          <a:p>
            <a:r>
              <a:rPr lang="es-AR" sz="2400" dirty="0">
                <a:latin typeface="Aptos" panose="020B0004020202020204" pitchFamily="34" charset="0"/>
              </a:rPr>
              <a:t>Agenda</a:t>
            </a:r>
            <a:endParaRPr lang="es-AR" sz="1800" dirty="0">
              <a:latin typeface="Aptos" panose="020B0004020202020204" pitchFamily="34" charset="0"/>
            </a:endParaRPr>
          </a:p>
        </p:txBody>
      </p:sp>
      <p:grpSp>
        <p:nvGrpSpPr>
          <p:cNvPr id="10" name="Group 9">
            <a:extLst>
              <a:ext uri="{FF2B5EF4-FFF2-40B4-BE49-F238E27FC236}">
                <a16:creationId xmlns:a16="http://schemas.microsoft.com/office/drawing/2014/main" id="{6C6639DC-18CC-0252-7058-25FE203BC81E}"/>
              </a:ext>
            </a:extLst>
          </p:cNvPr>
          <p:cNvGrpSpPr/>
          <p:nvPr/>
        </p:nvGrpSpPr>
        <p:grpSpPr>
          <a:xfrm>
            <a:off x="1125207" y="2003172"/>
            <a:ext cx="4921785" cy="646333"/>
            <a:chOff x="1125207" y="2003172"/>
            <a:chExt cx="4921785" cy="646333"/>
          </a:xfrm>
        </p:grpSpPr>
        <p:sp>
          <p:nvSpPr>
            <p:cNvPr id="11" name="Rectangle 10">
              <a:extLst>
                <a:ext uri="{FF2B5EF4-FFF2-40B4-BE49-F238E27FC236}">
                  <a16:creationId xmlns:a16="http://schemas.microsoft.com/office/drawing/2014/main" id="{A49745AA-3113-3E3D-EEB1-63F6B5407F0F}"/>
                </a:ext>
              </a:extLst>
            </p:cNvPr>
            <p:cNvSpPr>
              <a:spLocks noChangeArrowheads="1"/>
            </p:cNvSpPr>
            <p:nvPr/>
          </p:nvSpPr>
          <p:spPr bwMode="auto">
            <a:xfrm>
              <a:off x="5538126" y="2003172"/>
              <a:ext cx="508866" cy="646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1" rIns="91440" bIns="45721" numCol="1" anchor="b" anchorCtr="0" compatLnSpc="1">
              <a:prstTxWarp prst="textNoShape">
                <a:avLst/>
              </a:prstTxWarp>
              <a:spAutoFit/>
            </a:bodyPr>
            <a:lstStyle>
              <a:defPPr>
                <a:defRPr lang="es-AR"/>
              </a:defPPr>
            </a:lstStyle>
            <a:p>
              <a:pPr defTabSz="914423" eaLnBrk="0" fontAlgn="base" hangingPunct="0">
                <a:spcBef>
                  <a:spcPct val="0"/>
                </a:spcBef>
                <a:spcAft>
                  <a:spcPct val="0"/>
                </a:spcAft>
              </a:pPr>
              <a:r>
                <a:rPr lang="es-AR" altLang="es-AR" sz="3600" dirty="0">
                  <a:solidFill>
                    <a:schemeClr val="bg1"/>
                  </a:solidFill>
                  <a:latin typeface="KPMG bold" panose="020B0803030202040204" pitchFamily="34" charset="0"/>
                  <a:ea typeface="Calibri" panose="020F0502020204030204" pitchFamily="34" charset="0"/>
                  <a:cs typeface="Arial" pitchFamily="34" charset="0"/>
                </a:rPr>
                <a:t>01</a:t>
              </a:r>
            </a:p>
          </p:txBody>
        </p:sp>
        <p:cxnSp>
          <p:nvCxnSpPr>
            <p:cNvPr id="29" name="Straight Connector 28">
              <a:extLst>
                <a:ext uri="{FF2B5EF4-FFF2-40B4-BE49-F238E27FC236}">
                  <a16:creationId xmlns:a16="http://schemas.microsoft.com/office/drawing/2014/main" id="{7F84C44A-1F60-D077-5C89-7A5DB7A428BB}"/>
                </a:ext>
              </a:extLst>
            </p:cNvPr>
            <p:cNvCxnSpPr>
              <a:cxnSpLocks/>
            </p:cNvCxnSpPr>
            <p:nvPr/>
          </p:nvCxnSpPr>
          <p:spPr>
            <a:xfrm flipV="1">
              <a:off x="1201407" y="2569437"/>
              <a:ext cx="4320000" cy="14400"/>
            </a:xfrm>
            <a:prstGeom prst="line">
              <a:avLst/>
            </a:prstGeom>
            <a:ln w="19050" cap="rnd">
              <a:solidFill>
                <a:schemeClr val="bg1">
                  <a:lumMod val="95000"/>
                </a:schemeClr>
              </a:solidFill>
              <a:prstDash val="sysDot"/>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2187D165-490C-6536-319A-EE0EB9929A97}"/>
                </a:ext>
              </a:extLst>
            </p:cNvPr>
            <p:cNvSpPr txBox="1"/>
            <p:nvPr/>
          </p:nvSpPr>
          <p:spPr>
            <a:xfrm>
              <a:off x="1125207" y="2177423"/>
              <a:ext cx="4320000" cy="338554"/>
            </a:xfrm>
            <a:prstGeom prst="rect">
              <a:avLst/>
            </a:prstGeom>
            <a:noFill/>
          </p:spPr>
          <p:txBody>
            <a:bodyPr wrap="square">
              <a:spAutoFit/>
            </a:bodyPr>
            <a:lstStyle>
              <a:defPPr>
                <a:defRPr lang="en-US"/>
              </a:defPPr>
              <a:lvl1pPr>
                <a:defRPr sz="1600" spc="-60">
                  <a:solidFill>
                    <a:schemeClr val="bg1"/>
                  </a:solidFill>
                  <a:latin typeface="Aptos" panose="020B0004020202020204" pitchFamily="34" charset="0"/>
                </a:defRPr>
              </a:lvl1pPr>
            </a:lstStyle>
            <a:p>
              <a:r>
                <a:rPr lang="es-AR" dirty="0"/>
                <a:t>Ley N°27.743 Titulo V. Estructura</a:t>
              </a:r>
            </a:p>
          </p:txBody>
        </p:sp>
      </p:grpSp>
      <p:grpSp>
        <p:nvGrpSpPr>
          <p:cNvPr id="15" name="Group 14">
            <a:extLst>
              <a:ext uri="{FF2B5EF4-FFF2-40B4-BE49-F238E27FC236}">
                <a16:creationId xmlns:a16="http://schemas.microsoft.com/office/drawing/2014/main" id="{FAA142A6-7397-EE15-0993-041493E8B488}"/>
              </a:ext>
            </a:extLst>
          </p:cNvPr>
          <p:cNvGrpSpPr/>
          <p:nvPr/>
        </p:nvGrpSpPr>
        <p:grpSpPr>
          <a:xfrm>
            <a:off x="1125207" y="2664892"/>
            <a:ext cx="5019803" cy="646333"/>
            <a:chOff x="1125207" y="2003172"/>
            <a:chExt cx="5019803" cy="646333"/>
          </a:xfrm>
        </p:grpSpPr>
        <p:sp>
          <p:nvSpPr>
            <p:cNvPr id="16" name="Rectangle 15">
              <a:extLst>
                <a:ext uri="{FF2B5EF4-FFF2-40B4-BE49-F238E27FC236}">
                  <a16:creationId xmlns:a16="http://schemas.microsoft.com/office/drawing/2014/main" id="{3699CBBE-83C0-2168-FCFE-E19F03EF00FF}"/>
                </a:ext>
              </a:extLst>
            </p:cNvPr>
            <p:cNvSpPr>
              <a:spLocks noChangeArrowheads="1"/>
            </p:cNvSpPr>
            <p:nvPr/>
          </p:nvSpPr>
          <p:spPr bwMode="auto">
            <a:xfrm>
              <a:off x="5538126" y="2003172"/>
              <a:ext cx="606884" cy="646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1" rIns="91440" bIns="45721" numCol="1" anchor="b" anchorCtr="0" compatLnSpc="1">
              <a:prstTxWarp prst="textNoShape">
                <a:avLst/>
              </a:prstTxWarp>
              <a:spAutoFit/>
            </a:bodyPr>
            <a:lstStyle>
              <a:defPPr>
                <a:defRPr lang="es-AR"/>
              </a:defPPr>
            </a:lstStyle>
            <a:p>
              <a:pPr defTabSz="914423" eaLnBrk="0" fontAlgn="base" hangingPunct="0">
                <a:spcBef>
                  <a:spcPct val="0"/>
                </a:spcBef>
                <a:spcAft>
                  <a:spcPct val="0"/>
                </a:spcAft>
              </a:pPr>
              <a:r>
                <a:rPr lang="es-AR" altLang="es-AR" sz="3600" dirty="0">
                  <a:solidFill>
                    <a:schemeClr val="bg1"/>
                  </a:solidFill>
                  <a:latin typeface="KPMG bold" panose="020B0803030202040204" pitchFamily="34" charset="0"/>
                  <a:ea typeface="Calibri" panose="020F0502020204030204" pitchFamily="34" charset="0"/>
                  <a:cs typeface="Arial" pitchFamily="34" charset="0"/>
                </a:rPr>
                <a:t>02</a:t>
              </a:r>
            </a:p>
          </p:txBody>
        </p:sp>
        <p:cxnSp>
          <p:nvCxnSpPr>
            <p:cNvPr id="17" name="Straight Connector 16">
              <a:extLst>
                <a:ext uri="{FF2B5EF4-FFF2-40B4-BE49-F238E27FC236}">
                  <a16:creationId xmlns:a16="http://schemas.microsoft.com/office/drawing/2014/main" id="{844AE2D5-8352-0A3E-7F37-FDA243922C1B}"/>
                </a:ext>
              </a:extLst>
            </p:cNvPr>
            <p:cNvCxnSpPr>
              <a:cxnSpLocks/>
            </p:cNvCxnSpPr>
            <p:nvPr/>
          </p:nvCxnSpPr>
          <p:spPr>
            <a:xfrm flipV="1">
              <a:off x="1201407" y="2569437"/>
              <a:ext cx="4320000" cy="14400"/>
            </a:xfrm>
            <a:prstGeom prst="line">
              <a:avLst/>
            </a:prstGeom>
            <a:ln w="19050" cap="rnd">
              <a:solidFill>
                <a:schemeClr val="bg1">
                  <a:lumMod val="9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896D00CC-81FC-A1F7-FEC1-A82F7C6AEFEA}"/>
                </a:ext>
              </a:extLst>
            </p:cNvPr>
            <p:cNvSpPr txBox="1"/>
            <p:nvPr/>
          </p:nvSpPr>
          <p:spPr>
            <a:xfrm>
              <a:off x="1125207" y="2029400"/>
              <a:ext cx="4320000" cy="584775"/>
            </a:xfrm>
            <a:prstGeom prst="rect">
              <a:avLst/>
            </a:prstGeom>
            <a:noFill/>
          </p:spPr>
          <p:txBody>
            <a:bodyPr wrap="square">
              <a:spAutoFit/>
            </a:bodyPr>
            <a:lstStyle/>
            <a:p>
              <a:r>
                <a:rPr lang="es-AR" sz="1600" spc="-60" dirty="0">
                  <a:solidFill>
                    <a:schemeClr val="bg1"/>
                  </a:solidFill>
                  <a:latin typeface="Aptos" panose="020B0004020202020204" pitchFamily="34" charset="0"/>
                </a:rPr>
                <a:t>Periodo fiscal 2023. Principales aspectos a tener en cuenta.</a:t>
              </a:r>
              <a:endParaRPr lang="es-AR" sz="1600" spc="-60" dirty="0">
                <a:latin typeface="Aptos" panose="020B0004020202020204" pitchFamily="34" charset="0"/>
              </a:endParaRPr>
            </a:p>
          </p:txBody>
        </p:sp>
      </p:grpSp>
      <p:grpSp>
        <p:nvGrpSpPr>
          <p:cNvPr id="19" name="Group 18">
            <a:extLst>
              <a:ext uri="{FF2B5EF4-FFF2-40B4-BE49-F238E27FC236}">
                <a16:creationId xmlns:a16="http://schemas.microsoft.com/office/drawing/2014/main" id="{9BA833E5-BDA0-B7E6-6690-4EE41BEA3A78}"/>
              </a:ext>
            </a:extLst>
          </p:cNvPr>
          <p:cNvGrpSpPr/>
          <p:nvPr/>
        </p:nvGrpSpPr>
        <p:grpSpPr>
          <a:xfrm>
            <a:off x="1125207" y="3275895"/>
            <a:ext cx="5019803" cy="696115"/>
            <a:chOff x="1125207" y="1953390"/>
            <a:chExt cx="5019803" cy="696115"/>
          </a:xfrm>
        </p:grpSpPr>
        <p:sp>
          <p:nvSpPr>
            <p:cNvPr id="20" name="Rectangle 19">
              <a:extLst>
                <a:ext uri="{FF2B5EF4-FFF2-40B4-BE49-F238E27FC236}">
                  <a16:creationId xmlns:a16="http://schemas.microsoft.com/office/drawing/2014/main" id="{86797A69-71F1-34D5-57A1-92DC7F153B13}"/>
                </a:ext>
              </a:extLst>
            </p:cNvPr>
            <p:cNvSpPr>
              <a:spLocks noChangeArrowheads="1"/>
            </p:cNvSpPr>
            <p:nvPr/>
          </p:nvSpPr>
          <p:spPr bwMode="auto">
            <a:xfrm>
              <a:off x="5538126" y="2003172"/>
              <a:ext cx="606884" cy="646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1" rIns="91440" bIns="45721" numCol="1" anchor="b" anchorCtr="0" compatLnSpc="1">
              <a:prstTxWarp prst="textNoShape">
                <a:avLst/>
              </a:prstTxWarp>
              <a:spAutoFit/>
            </a:bodyPr>
            <a:lstStyle>
              <a:defPPr>
                <a:defRPr lang="es-AR"/>
              </a:defPPr>
            </a:lstStyle>
            <a:p>
              <a:pPr defTabSz="914423" eaLnBrk="0" fontAlgn="base" hangingPunct="0">
                <a:spcBef>
                  <a:spcPct val="0"/>
                </a:spcBef>
                <a:spcAft>
                  <a:spcPct val="0"/>
                </a:spcAft>
              </a:pPr>
              <a:r>
                <a:rPr lang="es-AR" altLang="es-AR" sz="3600" dirty="0">
                  <a:solidFill>
                    <a:schemeClr val="bg1"/>
                  </a:solidFill>
                  <a:latin typeface="KPMG bold" panose="020B0803030202040204" pitchFamily="34" charset="0"/>
                  <a:ea typeface="Calibri" panose="020F0502020204030204" pitchFamily="34" charset="0"/>
                  <a:cs typeface="Arial" pitchFamily="34" charset="0"/>
                </a:rPr>
                <a:t>03</a:t>
              </a:r>
            </a:p>
          </p:txBody>
        </p:sp>
        <p:cxnSp>
          <p:nvCxnSpPr>
            <p:cNvPr id="21" name="Straight Connector 20">
              <a:extLst>
                <a:ext uri="{FF2B5EF4-FFF2-40B4-BE49-F238E27FC236}">
                  <a16:creationId xmlns:a16="http://schemas.microsoft.com/office/drawing/2014/main" id="{A30677CA-2535-5A29-CF7F-26A7C572B88F}"/>
                </a:ext>
              </a:extLst>
            </p:cNvPr>
            <p:cNvCxnSpPr>
              <a:cxnSpLocks/>
            </p:cNvCxnSpPr>
            <p:nvPr/>
          </p:nvCxnSpPr>
          <p:spPr>
            <a:xfrm flipV="1">
              <a:off x="1201407" y="2569437"/>
              <a:ext cx="4320000" cy="14400"/>
            </a:xfrm>
            <a:prstGeom prst="line">
              <a:avLst/>
            </a:prstGeom>
            <a:ln w="19050" cap="rnd">
              <a:solidFill>
                <a:schemeClr val="bg1">
                  <a:lumMod val="9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91B438BF-716B-F7F2-7B06-8FEF1625128F}"/>
                </a:ext>
              </a:extLst>
            </p:cNvPr>
            <p:cNvSpPr txBox="1"/>
            <p:nvPr/>
          </p:nvSpPr>
          <p:spPr>
            <a:xfrm>
              <a:off x="1125207" y="1953390"/>
              <a:ext cx="4320000" cy="584775"/>
            </a:xfrm>
            <a:prstGeom prst="rect">
              <a:avLst/>
            </a:prstGeom>
            <a:noFill/>
          </p:spPr>
          <p:txBody>
            <a:bodyPr wrap="square">
              <a:spAutoFit/>
            </a:bodyPr>
            <a:lstStyle/>
            <a:p>
              <a:r>
                <a:rPr lang="es-AR" sz="1600" spc="-60" dirty="0">
                  <a:solidFill>
                    <a:schemeClr val="bg1"/>
                  </a:solidFill>
                  <a:latin typeface="Aptos" panose="020B0004020202020204" pitchFamily="34" charset="0"/>
                </a:rPr>
                <a:t>Principales cambios en las rentas y deducciones en el período fiscal 2024 y siguientes.</a:t>
              </a:r>
              <a:endParaRPr lang="es-AR" sz="1600" spc="-60" dirty="0">
                <a:latin typeface="Aptos" panose="020B0004020202020204" pitchFamily="34" charset="0"/>
              </a:endParaRPr>
            </a:p>
          </p:txBody>
        </p:sp>
      </p:grpSp>
      <p:grpSp>
        <p:nvGrpSpPr>
          <p:cNvPr id="23" name="Group 22">
            <a:extLst>
              <a:ext uri="{FF2B5EF4-FFF2-40B4-BE49-F238E27FC236}">
                <a16:creationId xmlns:a16="http://schemas.microsoft.com/office/drawing/2014/main" id="{3C6FB208-BB25-EB0E-BF5E-7DDBCB400D29}"/>
              </a:ext>
            </a:extLst>
          </p:cNvPr>
          <p:cNvGrpSpPr/>
          <p:nvPr/>
        </p:nvGrpSpPr>
        <p:grpSpPr>
          <a:xfrm>
            <a:off x="1125207" y="3987397"/>
            <a:ext cx="5019803" cy="646333"/>
            <a:chOff x="1125207" y="2003172"/>
            <a:chExt cx="5019803" cy="646333"/>
          </a:xfrm>
        </p:grpSpPr>
        <p:sp>
          <p:nvSpPr>
            <p:cNvPr id="24" name="Rectangle 23">
              <a:extLst>
                <a:ext uri="{FF2B5EF4-FFF2-40B4-BE49-F238E27FC236}">
                  <a16:creationId xmlns:a16="http://schemas.microsoft.com/office/drawing/2014/main" id="{51956690-5737-954A-D620-6A6D1E68AF9E}"/>
                </a:ext>
              </a:extLst>
            </p:cNvPr>
            <p:cNvSpPr>
              <a:spLocks noChangeArrowheads="1"/>
            </p:cNvSpPr>
            <p:nvPr/>
          </p:nvSpPr>
          <p:spPr bwMode="auto">
            <a:xfrm>
              <a:off x="5538126" y="2003172"/>
              <a:ext cx="606884" cy="646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1" rIns="91440" bIns="45721" numCol="1" anchor="b" anchorCtr="0" compatLnSpc="1">
              <a:prstTxWarp prst="textNoShape">
                <a:avLst/>
              </a:prstTxWarp>
              <a:spAutoFit/>
            </a:bodyPr>
            <a:lstStyle>
              <a:defPPr>
                <a:defRPr lang="es-AR"/>
              </a:defPPr>
            </a:lstStyle>
            <a:p>
              <a:pPr defTabSz="914423" eaLnBrk="0" fontAlgn="base" hangingPunct="0">
                <a:spcBef>
                  <a:spcPct val="0"/>
                </a:spcBef>
                <a:spcAft>
                  <a:spcPct val="0"/>
                </a:spcAft>
              </a:pPr>
              <a:r>
                <a:rPr lang="es-AR" altLang="es-AR" sz="3600" dirty="0">
                  <a:solidFill>
                    <a:schemeClr val="bg1"/>
                  </a:solidFill>
                  <a:latin typeface="KPMG bold" panose="020B0803030202040204" pitchFamily="34" charset="0"/>
                  <a:ea typeface="Calibri" panose="020F0502020204030204" pitchFamily="34" charset="0"/>
                  <a:cs typeface="Arial" pitchFamily="34" charset="0"/>
                </a:rPr>
                <a:t>04</a:t>
              </a:r>
            </a:p>
          </p:txBody>
        </p:sp>
        <p:cxnSp>
          <p:nvCxnSpPr>
            <p:cNvPr id="25" name="Straight Connector 24">
              <a:extLst>
                <a:ext uri="{FF2B5EF4-FFF2-40B4-BE49-F238E27FC236}">
                  <a16:creationId xmlns:a16="http://schemas.microsoft.com/office/drawing/2014/main" id="{7CF34438-FCA5-71F1-8D70-4FE5F9E3DB2E}"/>
                </a:ext>
              </a:extLst>
            </p:cNvPr>
            <p:cNvCxnSpPr>
              <a:cxnSpLocks/>
            </p:cNvCxnSpPr>
            <p:nvPr/>
          </p:nvCxnSpPr>
          <p:spPr>
            <a:xfrm flipV="1">
              <a:off x="1201407" y="2569437"/>
              <a:ext cx="4320000" cy="14400"/>
            </a:xfrm>
            <a:prstGeom prst="line">
              <a:avLst/>
            </a:prstGeom>
            <a:ln w="19050" cap="rnd">
              <a:solidFill>
                <a:schemeClr val="bg1">
                  <a:lumMod val="9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C04881F6-F34F-838E-7FAD-622040438D4B}"/>
                </a:ext>
              </a:extLst>
            </p:cNvPr>
            <p:cNvSpPr txBox="1"/>
            <p:nvPr/>
          </p:nvSpPr>
          <p:spPr>
            <a:xfrm>
              <a:off x="1125207" y="2230883"/>
              <a:ext cx="4320000" cy="338554"/>
            </a:xfrm>
            <a:prstGeom prst="rect">
              <a:avLst/>
            </a:prstGeom>
            <a:noFill/>
          </p:spPr>
          <p:txBody>
            <a:bodyPr wrap="square">
              <a:spAutoFit/>
            </a:bodyPr>
            <a:lstStyle/>
            <a:p>
              <a:r>
                <a:rPr lang="es-AR" sz="1600" spc="-60" dirty="0">
                  <a:solidFill>
                    <a:schemeClr val="bg1"/>
                  </a:solidFill>
                  <a:latin typeface="Aptos" panose="020B0004020202020204" pitchFamily="34" charset="0"/>
                </a:rPr>
                <a:t>Espacio de consultas</a:t>
              </a:r>
              <a:endParaRPr lang="es-AR" sz="1600" spc="-60" dirty="0">
                <a:latin typeface="Aptos" panose="020B0004020202020204" pitchFamily="34" charset="0"/>
              </a:endParaRPr>
            </a:p>
          </p:txBody>
        </p:sp>
      </p:grpSp>
    </p:spTree>
    <p:extLst>
      <p:ext uri="{BB962C8B-B14F-4D97-AF65-F5344CB8AC3E}">
        <p14:creationId xmlns:p14="http://schemas.microsoft.com/office/powerpoint/2010/main" val="27613689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251C6C4-1C7B-48B0-A730-0603011B23D7}"/>
              </a:ext>
            </a:extLst>
          </p:cNvPr>
          <p:cNvSpPr>
            <a:spLocks noGrp="1"/>
          </p:cNvSpPr>
          <p:nvPr>
            <p:ph type="title"/>
          </p:nvPr>
        </p:nvSpPr>
        <p:spPr/>
        <p:txBody>
          <a:bodyPr/>
          <a:lstStyle/>
          <a:p>
            <a:r>
              <a:rPr lang="es-AR" dirty="0"/>
              <a:t>Ley N°27.725 – Régimen Cedular – 1° Semestre</a:t>
            </a:r>
          </a:p>
        </p:txBody>
      </p:sp>
      <p:sp>
        <p:nvSpPr>
          <p:cNvPr id="12" name="Rectangle: Rounded Corners 11">
            <a:extLst>
              <a:ext uri="{FF2B5EF4-FFF2-40B4-BE49-F238E27FC236}">
                <a16:creationId xmlns:a16="http://schemas.microsoft.com/office/drawing/2014/main" id="{D4ED6E73-DA0D-815D-2866-292FFEAAF3E6}"/>
              </a:ext>
            </a:extLst>
          </p:cNvPr>
          <p:cNvSpPr/>
          <p:nvPr/>
        </p:nvSpPr>
        <p:spPr>
          <a:xfrm>
            <a:off x="646520" y="1212904"/>
            <a:ext cx="10976300" cy="723600"/>
          </a:xfrm>
          <a:prstGeom prst="roundRect">
            <a:avLst/>
          </a:prstGeom>
          <a:solidFill>
            <a:srgbClr val="00338D"/>
          </a:solidFill>
          <a:ln>
            <a:solidFill>
              <a:srgbClr val="00338D"/>
            </a:solidFill>
          </a:ln>
        </p:spPr>
        <p:style>
          <a:lnRef idx="2">
            <a:schemeClr val="accent4"/>
          </a:lnRef>
          <a:fillRef idx="1">
            <a:schemeClr val="lt1"/>
          </a:fillRef>
          <a:effectRef idx="0">
            <a:schemeClr val="accent4"/>
          </a:effectRef>
          <a:fontRef idx="minor">
            <a:schemeClr val="dk1"/>
          </a:fontRef>
        </p:style>
        <p:txBody>
          <a:bodyPr lIns="54000" tIns="54000" rIns="54000" bIns="54000" rtlCol="0" anchor="ctr"/>
          <a:lstStyle/>
          <a:p>
            <a:pPr algn="ctr" defTabSz="914423">
              <a:defRPr/>
            </a:pPr>
            <a:r>
              <a:rPr lang="es-AR" sz="1801" dirty="0">
                <a:solidFill>
                  <a:schemeClr val="bg1"/>
                </a:solidFill>
                <a:latin typeface="Arial"/>
              </a:rPr>
              <a:t>A los empleados y jubilados se les retendrá impuesto cuando su salario bruto mensual supere los $2.340.000. </a:t>
            </a:r>
          </a:p>
        </p:txBody>
      </p:sp>
      <p:sp>
        <p:nvSpPr>
          <p:cNvPr id="15" name="Rectangle: Rounded Corners 14">
            <a:extLst>
              <a:ext uri="{FF2B5EF4-FFF2-40B4-BE49-F238E27FC236}">
                <a16:creationId xmlns:a16="http://schemas.microsoft.com/office/drawing/2014/main" id="{4205A3BD-F794-9A79-EB7F-ABDD11829A94}"/>
              </a:ext>
            </a:extLst>
          </p:cNvPr>
          <p:cNvSpPr/>
          <p:nvPr/>
        </p:nvSpPr>
        <p:spPr>
          <a:xfrm>
            <a:off x="690922" y="2088073"/>
            <a:ext cx="10976300" cy="723600"/>
          </a:xfrm>
          <a:prstGeom prst="roundRect">
            <a:avLst/>
          </a:prstGeom>
          <a:solidFill>
            <a:srgbClr val="00A3A1"/>
          </a:solidFill>
          <a:ln>
            <a:solidFill>
              <a:srgbClr val="00A3A1"/>
            </a:solidFill>
          </a:ln>
        </p:spPr>
        <p:style>
          <a:lnRef idx="2">
            <a:schemeClr val="accent4"/>
          </a:lnRef>
          <a:fillRef idx="1">
            <a:schemeClr val="lt1"/>
          </a:fillRef>
          <a:effectRef idx="0">
            <a:schemeClr val="accent4"/>
          </a:effectRef>
          <a:fontRef idx="minor">
            <a:schemeClr val="dk1"/>
          </a:fontRef>
        </p:style>
        <p:txBody>
          <a:bodyPr lIns="54000" tIns="54000" rIns="54000" bIns="54000" rtlCol="0" anchor="ctr"/>
          <a:lstStyle/>
          <a:p>
            <a:pPr algn="ctr" defTabSz="914423">
              <a:defRPr/>
            </a:pPr>
            <a:r>
              <a:rPr lang="es-AR" sz="1801" dirty="0">
                <a:solidFill>
                  <a:schemeClr val="bg1"/>
                </a:solidFill>
                <a:latin typeface="Arial"/>
              </a:rPr>
              <a:t>Para esto, se instrumentó una deducción denominada mínimo no imponible, cuyo importe mensual es de 15 SMVM y 180 SMVM anuales.</a:t>
            </a:r>
          </a:p>
        </p:txBody>
      </p:sp>
      <p:sp>
        <p:nvSpPr>
          <p:cNvPr id="16" name="Rectangle: Rounded Corners 15">
            <a:extLst>
              <a:ext uri="{FF2B5EF4-FFF2-40B4-BE49-F238E27FC236}">
                <a16:creationId xmlns:a16="http://schemas.microsoft.com/office/drawing/2014/main" id="{79FAEB98-57FE-2397-FD1A-AF4EEADB2D62}"/>
              </a:ext>
            </a:extLst>
          </p:cNvPr>
          <p:cNvSpPr/>
          <p:nvPr/>
        </p:nvSpPr>
        <p:spPr>
          <a:xfrm>
            <a:off x="690922" y="2965553"/>
            <a:ext cx="10976300" cy="723600"/>
          </a:xfrm>
          <a:prstGeom prst="roundRect">
            <a:avLst/>
          </a:prstGeom>
          <a:solidFill>
            <a:srgbClr val="0070C0"/>
          </a:solidFill>
          <a:ln>
            <a:solidFill>
              <a:srgbClr val="0070C0"/>
            </a:solidFill>
          </a:ln>
        </p:spPr>
        <p:style>
          <a:lnRef idx="2">
            <a:schemeClr val="accent4"/>
          </a:lnRef>
          <a:fillRef idx="1">
            <a:schemeClr val="lt1"/>
          </a:fillRef>
          <a:effectRef idx="0">
            <a:schemeClr val="accent4"/>
          </a:effectRef>
          <a:fontRef idx="minor">
            <a:schemeClr val="dk1"/>
          </a:fontRef>
        </p:style>
        <p:txBody>
          <a:bodyPr lIns="54000" tIns="54000" rIns="54000" bIns="54000" rtlCol="0" anchor="ctr"/>
          <a:lstStyle/>
          <a:p>
            <a:pPr algn="ctr" defTabSz="914423">
              <a:defRPr/>
            </a:pPr>
            <a:r>
              <a:rPr lang="es-AR" sz="1801" dirty="0">
                <a:solidFill>
                  <a:schemeClr val="bg1"/>
                </a:solidFill>
                <a:latin typeface="Arial"/>
              </a:rPr>
              <a:t>En este sentido, el impuesto se determina considerando el SMVM vigente al 1° de enero, el cual alcanzó la suma de $156.000 (15 SMVM * $156.000 = $2.340.000).</a:t>
            </a:r>
          </a:p>
        </p:txBody>
      </p:sp>
      <p:sp>
        <p:nvSpPr>
          <p:cNvPr id="17" name="Rectangle: Rounded Corners 16">
            <a:extLst>
              <a:ext uri="{FF2B5EF4-FFF2-40B4-BE49-F238E27FC236}">
                <a16:creationId xmlns:a16="http://schemas.microsoft.com/office/drawing/2014/main" id="{79E5060C-0434-B171-FCA2-1F969C478B1D}"/>
              </a:ext>
            </a:extLst>
          </p:cNvPr>
          <p:cNvSpPr/>
          <p:nvPr/>
        </p:nvSpPr>
        <p:spPr>
          <a:xfrm>
            <a:off x="690922" y="3895356"/>
            <a:ext cx="10976300" cy="723600"/>
          </a:xfrm>
          <a:prstGeom prst="roundRect">
            <a:avLst/>
          </a:prstGeom>
          <a:solidFill>
            <a:srgbClr val="0091DA"/>
          </a:solidFill>
          <a:ln>
            <a:solidFill>
              <a:srgbClr val="0091DA"/>
            </a:solidFill>
          </a:ln>
        </p:spPr>
        <p:style>
          <a:lnRef idx="2">
            <a:schemeClr val="accent4"/>
          </a:lnRef>
          <a:fillRef idx="1">
            <a:schemeClr val="lt1"/>
          </a:fillRef>
          <a:effectRef idx="0">
            <a:schemeClr val="accent4"/>
          </a:effectRef>
          <a:fontRef idx="minor">
            <a:schemeClr val="dk1"/>
          </a:fontRef>
        </p:style>
        <p:txBody>
          <a:bodyPr lIns="54000" tIns="54000" rIns="54000" bIns="54000" rtlCol="0" anchor="ctr"/>
          <a:lstStyle/>
          <a:p>
            <a:pPr algn="ctr" defTabSz="914423">
              <a:defRPr/>
            </a:pPr>
            <a:r>
              <a:rPr lang="es-AR" sz="1801" dirty="0">
                <a:solidFill>
                  <a:schemeClr val="bg1"/>
                </a:solidFill>
                <a:latin typeface="Arial"/>
              </a:rPr>
              <a:t>Se establece una actualización retroactiva de las deducciones y tablas aplicables al 1° de julio considerando el SMVM vigente a dicho mes. </a:t>
            </a:r>
          </a:p>
        </p:txBody>
      </p:sp>
      <p:sp>
        <p:nvSpPr>
          <p:cNvPr id="18" name="Rectangle: Rounded Corners 17">
            <a:extLst>
              <a:ext uri="{FF2B5EF4-FFF2-40B4-BE49-F238E27FC236}">
                <a16:creationId xmlns:a16="http://schemas.microsoft.com/office/drawing/2014/main" id="{57425DC0-00D6-5C08-7F7B-511978C65D1A}"/>
              </a:ext>
            </a:extLst>
          </p:cNvPr>
          <p:cNvSpPr/>
          <p:nvPr/>
        </p:nvSpPr>
        <p:spPr>
          <a:xfrm>
            <a:off x="690922" y="4798978"/>
            <a:ext cx="10976300" cy="723600"/>
          </a:xfrm>
          <a:prstGeom prst="roundRect">
            <a:avLst/>
          </a:prstGeom>
          <a:solidFill>
            <a:schemeClr val="accent2">
              <a:lumMod val="60000"/>
              <a:lumOff val="40000"/>
            </a:schemeClr>
          </a:solidFill>
          <a:ln>
            <a:solidFill>
              <a:schemeClr val="accent2">
                <a:lumMod val="60000"/>
                <a:lumOff val="40000"/>
              </a:schemeClr>
            </a:solidFill>
          </a:ln>
        </p:spPr>
        <p:style>
          <a:lnRef idx="2">
            <a:schemeClr val="accent4"/>
          </a:lnRef>
          <a:fillRef idx="1">
            <a:schemeClr val="lt1"/>
          </a:fillRef>
          <a:effectRef idx="0">
            <a:schemeClr val="accent4"/>
          </a:effectRef>
          <a:fontRef idx="minor">
            <a:schemeClr val="dk1"/>
          </a:fontRef>
        </p:style>
        <p:txBody>
          <a:bodyPr lIns="54000" tIns="54000" rIns="54000" bIns="54000" rtlCol="0" anchor="ctr"/>
          <a:lstStyle/>
          <a:p>
            <a:pPr algn="ctr" defTabSz="914423">
              <a:defRPr/>
            </a:pPr>
            <a:r>
              <a:rPr lang="es-AR" sz="1801" dirty="0">
                <a:solidFill>
                  <a:schemeClr val="bg1"/>
                </a:solidFill>
                <a:latin typeface="Arial"/>
              </a:rPr>
              <a:t>Las retenciones practicadas durante el primer semestre del año fiscal debían ajustarse conforme las modalidades que establezca la AFIP.</a:t>
            </a:r>
          </a:p>
        </p:txBody>
      </p:sp>
      <p:grpSp>
        <p:nvGrpSpPr>
          <p:cNvPr id="3" name="Group 2">
            <a:extLst>
              <a:ext uri="{FF2B5EF4-FFF2-40B4-BE49-F238E27FC236}">
                <a16:creationId xmlns:a16="http://schemas.microsoft.com/office/drawing/2014/main" id="{65427582-0B67-4D22-6A1A-92CE53B50783}"/>
              </a:ext>
            </a:extLst>
          </p:cNvPr>
          <p:cNvGrpSpPr/>
          <p:nvPr/>
        </p:nvGrpSpPr>
        <p:grpSpPr>
          <a:xfrm>
            <a:off x="8782050" y="292904"/>
            <a:ext cx="2518868" cy="723600"/>
            <a:chOff x="1496963" y="1825918"/>
            <a:chExt cx="2293177" cy="1146588"/>
          </a:xfrm>
        </p:grpSpPr>
        <p:sp>
          <p:nvSpPr>
            <p:cNvPr id="4" name="Rectangle: Rounded Corners 3">
              <a:extLst>
                <a:ext uri="{FF2B5EF4-FFF2-40B4-BE49-F238E27FC236}">
                  <a16:creationId xmlns:a16="http://schemas.microsoft.com/office/drawing/2014/main" id="{E9CE9B23-8BFF-F9AE-AACF-6D0666A38C53}"/>
                </a:ext>
              </a:extLst>
            </p:cNvPr>
            <p:cNvSpPr/>
            <p:nvPr/>
          </p:nvSpPr>
          <p:spPr>
            <a:xfrm>
              <a:off x="1496963" y="1825918"/>
              <a:ext cx="2293177" cy="1146588"/>
            </a:xfrm>
            <a:prstGeom prst="roundRect">
              <a:avLst>
                <a:gd name="adj" fmla="val 10000"/>
              </a:avLst>
            </a:prstGeom>
            <a:solidFill>
              <a:srgbClr val="9933FF"/>
            </a:solidFill>
            <a:ln>
              <a:solidFill>
                <a:srgbClr val="9933FF"/>
              </a:solidFill>
            </a:ln>
          </p:spPr>
          <p:style>
            <a:lnRef idx="2">
              <a:scrgbClr r="0" g="0" b="0"/>
            </a:lnRef>
            <a:fillRef idx="1">
              <a:scrgbClr r="0" g="0" b="0"/>
            </a:fillRef>
            <a:effectRef idx="0">
              <a:schemeClr val="accent3">
                <a:hueOff val="0"/>
                <a:satOff val="0"/>
                <a:lumOff val="0"/>
                <a:alphaOff val="0"/>
              </a:schemeClr>
            </a:effectRef>
            <a:fontRef idx="minor">
              <a:schemeClr val="lt1"/>
            </a:fontRef>
          </p:style>
          <p:txBody>
            <a:bodyPr/>
            <a:lstStyle/>
            <a:p>
              <a:endParaRPr lang="es-AR"/>
            </a:p>
          </p:txBody>
        </p:sp>
        <p:sp>
          <p:nvSpPr>
            <p:cNvPr id="6" name="Rectangle: Rounded Corners 4">
              <a:extLst>
                <a:ext uri="{FF2B5EF4-FFF2-40B4-BE49-F238E27FC236}">
                  <a16:creationId xmlns:a16="http://schemas.microsoft.com/office/drawing/2014/main" id="{FD760D8B-4D10-373B-4031-5960BFECFCFF}"/>
                </a:ext>
              </a:extLst>
            </p:cNvPr>
            <p:cNvSpPr txBox="1"/>
            <p:nvPr/>
          </p:nvSpPr>
          <p:spPr>
            <a:xfrm>
              <a:off x="1530545" y="1859500"/>
              <a:ext cx="2226013" cy="10794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algn="ctr" defTabSz="800120">
                <a:lnSpc>
                  <a:spcPct val="90000"/>
                </a:lnSpc>
                <a:spcBef>
                  <a:spcPct val="0"/>
                </a:spcBef>
                <a:spcAft>
                  <a:spcPct val="35000"/>
                </a:spcAft>
              </a:pPr>
              <a:r>
                <a:rPr lang="es-AR" sz="1801" b="1" dirty="0"/>
                <a:t>No reglamentado por el PEN ni AFIP</a:t>
              </a:r>
            </a:p>
          </p:txBody>
        </p:sp>
      </p:grpSp>
      <p:grpSp>
        <p:nvGrpSpPr>
          <p:cNvPr id="7" name="Grupo 560">
            <a:extLst>
              <a:ext uri="{FF2B5EF4-FFF2-40B4-BE49-F238E27FC236}">
                <a16:creationId xmlns:a16="http://schemas.microsoft.com/office/drawing/2014/main" id="{36A8BFFB-B2DA-F4CB-40C2-13BFB8B17F90}"/>
              </a:ext>
            </a:extLst>
          </p:cNvPr>
          <p:cNvGrpSpPr/>
          <p:nvPr/>
        </p:nvGrpSpPr>
        <p:grpSpPr>
          <a:xfrm>
            <a:off x="11308702" y="263355"/>
            <a:ext cx="717040" cy="741035"/>
            <a:chOff x="174626" y="2497138"/>
            <a:chExt cx="806450" cy="833438"/>
          </a:xfrm>
          <a:solidFill>
            <a:srgbClr val="9933FF"/>
          </a:solidFill>
        </p:grpSpPr>
        <p:sp>
          <p:nvSpPr>
            <p:cNvPr id="8" name="Freeform 59">
              <a:extLst>
                <a:ext uri="{FF2B5EF4-FFF2-40B4-BE49-F238E27FC236}">
                  <a16:creationId xmlns:a16="http://schemas.microsoft.com/office/drawing/2014/main" id="{C6F91D93-21DB-21F4-7882-C304104B6284}"/>
                </a:ext>
              </a:extLst>
            </p:cNvPr>
            <p:cNvSpPr>
              <a:spLocks noEditPoints="1"/>
            </p:cNvSpPr>
            <p:nvPr/>
          </p:nvSpPr>
          <p:spPr bwMode="auto">
            <a:xfrm>
              <a:off x="249238" y="2497138"/>
              <a:ext cx="660400" cy="833438"/>
            </a:xfrm>
            <a:custGeom>
              <a:avLst/>
              <a:gdLst>
                <a:gd name="T0" fmla="*/ 102 w 175"/>
                <a:gd name="T1" fmla="*/ 211 h 221"/>
                <a:gd name="T2" fmla="*/ 102 w 175"/>
                <a:gd name="T3" fmla="*/ 211 h 221"/>
                <a:gd name="T4" fmla="*/ 83 w 175"/>
                <a:gd name="T5" fmla="*/ 220 h 221"/>
                <a:gd name="T6" fmla="*/ 73 w 175"/>
                <a:gd name="T7" fmla="*/ 211 h 221"/>
                <a:gd name="T8" fmla="*/ 64 w 175"/>
                <a:gd name="T9" fmla="*/ 211 h 221"/>
                <a:gd name="T10" fmla="*/ 54 w 175"/>
                <a:gd name="T11" fmla="*/ 201 h 221"/>
                <a:gd name="T12" fmla="*/ 53 w 175"/>
                <a:gd name="T13" fmla="*/ 157 h 221"/>
                <a:gd name="T14" fmla="*/ 42 w 175"/>
                <a:gd name="T15" fmla="*/ 148 h 221"/>
                <a:gd name="T16" fmla="*/ 30 w 175"/>
                <a:gd name="T17" fmla="*/ 34 h 221"/>
                <a:gd name="T18" fmla="*/ 144 w 175"/>
                <a:gd name="T19" fmla="*/ 34 h 221"/>
                <a:gd name="T20" fmla="*/ 133 w 175"/>
                <a:gd name="T21" fmla="*/ 148 h 221"/>
                <a:gd name="T22" fmla="*/ 122 w 175"/>
                <a:gd name="T23" fmla="*/ 157 h 221"/>
                <a:gd name="T24" fmla="*/ 121 w 175"/>
                <a:gd name="T25" fmla="*/ 201 h 221"/>
                <a:gd name="T26" fmla="*/ 111 w 175"/>
                <a:gd name="T27" fmla="*/ 211 h 221"/>
                <a:gd name="T28" fmla="*/ 102 w 175"/>
                <a:gd name="T29" fmla="*/ 211 h 221"/>
                <a:gd name="T30" fmla="*/ 68 w 175"/>
                <a:gd name="T31" fmla="*/ 158 h 221"/>
                <a:gd name="T32" fmla="*/ 68 w 175"/>
                <a:gd name="T33" fmla="*/ 158 h 221"/>
                <a:gd name="T34" fmla="*/ 74 w 175"/>
                <a:gd name="T35" fmla="*/ 164 h 221"/>
                <a:gd name="T36" fmla="*/ 101 w 175"/>
                <a:gd name="T37" fmla="*/ 164 h 221"/>
                <a:gd name="T38" fmla="*/ 108 w 175"/>
                <a:gd name="T39" fmla="*/ 153 h 221"/>
                <a:gd name="T40" fmla="*/ 115 w 175"/>
                <a:gd name="T41" fmla="*/ 142 h 221"/>
                <a:gd name="T42" fmla="*/ 124 w 175"/>
                <a:gd name="T43" fmla="*/ 136 h 221"/>
                <a:gd name="T44" fmla="*/ 149 w 175"/>
                <a:gd name="T45" fmla="*/ 94 h 221"/>
                <a:gd name="T46" fmla="*/ 53 w 175"/>
                <a:gd name="T47" fmla="*/ 34 h 221"/>
                <a:gd name="T48" fmla="*/ 36 w 175"/>
                <a:gd name="T49" fmla="*/ 121 h 221"/>
                <a:gd name="T50" fmla="*/ 54 w 175"/>
                <a:gd name="T51" fmla="*/ 139 h 221"/>
                <a:gd name="T52" fmla="*/ 68 w 175"/>
                <a:gd name="T53" fmla="*/ 158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221">
                  <a:moveTo>
                    <a:pt x="102" y="211"/>
                  </a:moveTo>
                  <a:cubicBezTo>
                    <a:pt x="102" y="211"/>
                    <a:pt x="102" y="211"/>
                    <a:pt x="102" y="211"/>
                  </a:cubicBezTo>
                  <a:cubicBezTo>
                    <a:pt x="99" y="221"/>
                    <a:pt x="91" y="220"/>
                    <a:pt x="83" y="220"/>
                  </a:cubicBezTo>
                  <a:cubicBezTo>
                    <a:pt x="78" y="220"/>
                    <a:pt x="74" y="216"/>
                    <a:pt x="73" y="211"/>
                  </a:cubicBezTo>
                  <a:cubicBezTo>
                    <a:pt x="70" y="211"/>
                    <a:pt x="66" y="212"/>
                    <a:pt x="64" y="211"/>
                  </a:cubicBezTo>
                  <a:cubicBezTo>
                    <a:pt x="59" y="209"/>
                    <a:pt x="55" y="205"/>
                    <a:pt x="54" y="201"/>
                  </a:cubicBezTo>
                  <a:cubicBezTo>
                    <a:pt x="52" y="197"/>
                    <a:pt x="54" y="161"/>
                    <a:pt x="53" y="157"/>
                  </a:cubicBezTo>
                  <a:cubicBezTo>
                    <a:pt x="51" y="153"/>
                    <a:pt x="45" y="151"/>
                    <a:pt x="42" y="148"/>
                  </a:cubicBezTo>
                  <a:cubicBezTo>
                    <a:pt x="6" y="121"/>
                    <a:pt x="0" y="67"/>
                    <a:pt x="30" y="34"/>
                  </a:cubicBezTo>
                  <a:cubicBezTo>
                    <a:pt x="60" y="0"/>
                    <a:pt x="115" y="0"/>
                    <a:pt x="144" y="34"/>
                  </a:cubicBezTo>
                  <a:cubicBezTo>
                    <a:pt x="175" y="67"/>
                    <a:pt x="169" y="122"/>
                    <a:pt x="133" y="148"/>
                  </a:cubicBezTo>
                  <a:cubicBezTo>
                    <a:pt x="130" y="151"/>
                    <a:pt x="124" y="153"/>
                    <a:pt x="122" y="157"/>
                  </a:cubicBezTo>
                  <a:cubicBezTo>
                    <a:pt x="122" y="161"/>
                    <a:pt x="122" y="197"/>
                    <a:pt x="121" y="201"/>
                  </a:cubicBezTo>
                  <a:cubicBezTo>
                    <a:pt x="120" y="205"/>
                    <a:pt x="115" y="209"/>
                    <a:pt x="111" y="211"/>
                  </a:cubicBezTo>
                  <a:cubicBezTo>
                    <a:pt x="108" y="212"/>
                    <a:pt x="105" y="211"/>
                    <a:pt x="102" y="211"/>
                  </a:cubicBezTo>
                  <a:close/>
                  <a:moveTo>
                    <a:pt x="68" y="158"/>
                  </a:moveTo>
                  <a:cubicBezTo>
                    <a:pt x="68" y="158"/>
                    <a:pt x="68" y="158"/>
                    <a:pt x="68" y="158"/>
                  </a:cubicBezTo>
                  <a:cubicBezTo>
                    <a:pt x="68" y="161"/>
                    <a:pt x="71" y="163"/>
                    <a:pt x="74" y="164"/>
                  </a:cubicBezTo>
                  <a:cubicBezTo>
                    <a:pt x="76" y="164"/>
                    <a:pt x="99" y="164"/>
                    <a:pt x="101" y="164"/>
                  </a:cubicBezTo>
                  <a:cubicBezTo>
                    <a:pt x="107" y="162"/>
                    <a:pt x="107" y="158"/>
                    <a:pt x="108" y="153"/>
                  </a:cubicBezTo>
                  <a:cubicBezTo>
                    <a:pt x="109" y="149"/>
                    <a:pt x="112" y="145"/>
                    <a:pt x="115" y="142"/>
                  </a:cubicBezTo>
                  <a:cubicBezTo>
                    <a:pt x="118" y="141"/>
                    <a:pt x="122" y="138"/>
                    <a:pt x="124" y="136"/>
                  </a:cubicBezTo>
                  <a:cubicBezTo>
                    <a:pt x="138" y="126"/>
                    <a:pt x="147" y="111"/>
                    <a:pt x="149" y="94"/>
                  </a:cubicBezTo>
                  <a:cubicBezTo>
                    <a:pt x="156" y="41"/>
                    <a:pt x="98" y="4"/>
                    <a:pt x="53" y="34"/>
                  </a:cubicBezTo>
                  <a:cubicBezTo>
                    <a:pt x="24" y="53"/>
                    <a:pt x="17" y="93"/>
                    <a:pt x="36" y="121"/>
                  </a:cubicBezTo>
                  <a:cubicBezTo>
                    <a:pt x="41" y="128"/>
                    <a:pt x="47" y="134"/>
                    <a:pt x="54" y="139"/>
                  </a:cubicBezTo>
                  <a:cubicBezTo>
                    <a:pt x="62" y="142"/>
                    <a:pt x="67" y="149"/>
                    <a:pt x="68" y="1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1"/>
            </a:p>
          </p:txBody>
        </p:sp>
        <p:sp>
          <p:nvSpPr>
            <p:cNvPr id="9" name="Freeform 60">
              <a:extLst>
                <a:ext uri="{FF2B5EF4-FFF2-40B4-BE49-F238E27FC236}">
                  <a16:creationId xmlns:a16="http://schemas.microsoft.com/office/drawing/2014/main" id="{66809745-EB17-5B6E-6380-014F98939E10}"/>
                </a:ext>
              </a:extLst>
            </p:cNvPr>
            <p:cNvSpPr>
              <a:spLocks noEditPoints="1"/>
            </p:cNvSpPr>
            <p:nvPr/>
          </p:nvSpPr>
          <p:spPr bwMode="auto">
            <a:xfrm>
              <a:off x="174626" y="2606675"/>
              <a:ext cx="806450" cy="425450"/>
            </a:xfrm>
            <a:custGeom>
              <a:avLst/>
              <a:gdLst>
                <a:gd name="T0" fmla="*/ 18 w 214"/>
                <a:gd name="T1" fmla="*/ 51 h 113"/>
                <a:gd name="T2" fmla="*/ 18 w 214"/>
                <a:gd name="T3" fmla="*/ 51 h 113"/>
                <a:gd name="T4" fmla="*/ 21 w 214"/>
                <a:gd name="T5" fmla="*/ 53 h 113"/>
                <a:gd name="T6" fmla="*/ 21 w 214"/>
                <a:gd name="T7" fmla="*/ 60 h 113"/>
                <a:gd name="T8" fmla="*/ 6 w 214"/>
                <a:gd name="T9" fmla="*/ 61 h 113"/>
                <a:gd name="T10" fmla="*/ 3 w 214"/>
                <a:gd name="T11" fmla="*/ 53 h 113"/>
                <a:gd name="T12" fmla="*/ 18 w 214"/>
                <a:gd name="T13" fmla="*/ 51 h 113"/>
                <a:gd name="T14" fmla="*/ 27 w 214"/>
                <a:gd name="T15" fmla="*/ 97 h 113"/>
                <a:gd name="T16" fmla="*/ 27 w 214"/>
                <a:gd name="T17" fmla="*/ 97 h 113"/>
                <a:gd name="T18" fmla="*/ 31 w 214"/>
                <a:gd name="T19" fmla="*/ 96 h 113"/>
                <a:gd name="T20" fmla="*/ 33 w 214"/>
                <a:gd name="T21" fmla="*/ 97 h 113"/>
                <a:gd name="T22" fmla="*/ 35 w 214"/>
                <a:gd name="T23" fmla="*/ 101 h 113"/>
                <a:gd name="T24" fmla="*/ 32 w 214"/>
                <a:gd name="T25" fmla="*/ 105 h 113"/>
                <a:gd name="T26" fmla="*/ 20 w 214"/>
                <a:gd name="T27" fmla="*/ 111 h 113"/>
                <a:gd name="T28" fmla="*/ 15 w 214"/>
                <a:gd name="T29" fmla="*/ 106 h 113"/>
                <a:gd name="T30" fmla="*/ 27 w 214"/>
                <a:gd name="T31" fmla="*/ 97 h 113"/>
                <a:gd name="T32" fmla="*/ 32 w 214"/>
                <a:gd name="T33" fmla="*/ 7 h 113"/>
                <a:gd name="T34" fmla="*/ 32 w 214"/>
                <a:gd name="T35" fmla="*/ 7 h 113"/>
                <a:gd name="T36" fmla="*/ 30 w 214"/>
                <a:gd name="T37" fmla="*/ 16 h 113"/>
                <a:gd name="T38" fmla="*/ 18 w 214"/>
                <a:gd name="T39" fmla="*/ 10 h 113"/>
                <a:gd name="T40" fmla="*/ 15 w 214"/>
                <a:gd name="T41" fmla="*/ 7 h 113"/>
                <a:gd name="T42" fmla="*/ 20 w 214"/>
                <a:gd name="T43" fmla="*/ 1 h 113"/>
                <a:gd name="T44" fmla="*/ 32 w 214"/>
                <a:gd name="T45" fmla="*/ 7 h 113"/>
                <a:gd name="T46" fmla="*/ 197 w 214"/>
                <a:gd name="T47" fmla="*/ 61 h 113"/>
                <a:gd name="T48" fmla="*/ 194 w 214"/>
                <a:gd name="T49" fmla="*/ 53 h 113"/>
                <a:gd name="T50" fmla="*/ 208 w 214"/>
                <a:gd name="T51" fmla="*/ 51 h 113"/>
                <a:gd name="T52" fmla="*/ 212 w 214"/>
                <a:gd name="T53" fmla="*/ 54 h 113"/>
                <a:gd name="T54" fmla="*/ 210 w 214"/>
                <a:gd name="T55" fmla="*/ 61 h 113"/>
                <a:gd name="T56" fmla="*/ 197 w 214"/>
                <a:gd name="T57" fmla="*/ 61 h 113"/>
                <a:gd name="T58" fmla="*/ 188 w 214"/>
                <a:gd name="T59" fmla="*/ 16 h 113"/>
                <a:gd name="T60" fmla="*/ 181 w 214"/>
                <a:gd name="T61" fmla="*/ 8 h 113"/>
                <a:gd name="T62" fmla="*/ 192 w 214"/>
                <a:gd name="T63" fmla="*/ 2 h 113"/>
                <a:gd name="T64" fmla="*/ 195 w 214"/>
                <a:gd name="T65" fmla="*/ 1 h 113"/>
                <a:gd name="T66" fmla="*/ 199 w 214"/>
                <a:gd name="T67" fmla="*/ 9 h 113"/>
                <a:gd name="T68" fmla="*/ 188 w 214"/>
                <a:gd name="T69" fmla="*/ 16 h 113"/>
                <a:gd name="T70" fmla="*/ 183 w 214"/>
                <a:gd name="T71" fmla="*/ 105 h 113"/>
                <a:gd name="T72" fmla="*/ 183 w 214"/>
                <a:gd name="T73" fmla="*/ 105 h 113"/>
                <a:gd name="T74" fmla="*/ 184 w 214"/>
                <a:gd name="T75" fmla="*/ 96 h 113"/>
                <a:gd name="T76" fmla="*/ 197 w 214"/>
                <a:gd name="T77" fmla="*/ 102 h 113"/>
                <a:gd name="T78" fmla="*/ 199 w 214"/>
                <a:gd name="T79" fmla="*/ 105 h 113"/>
                <a:gd name="T80" fmla="*/ 196 w 214"/>
                <a:gd name="T81" fmla="*/ 111 h 113"/>
                <a:gd name="T82" fmla="*/ 183 w 214"/>
                <a:gd name="T83" fmla="*/ 105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4" h="113">
                  <a:moveTo>
                    <a:pt x="18" y="51"/>
                  </a:moveTo>
                  <a:cubicBezTo>
                    <a:pt x="18" y="51"/>
                    <a:pt x="18" y="51"/>
                    <a:pt x="18" y="51"/>
                  </a:cubicBezTo>
                  <a:cubicBezTo>
                    <a:pt x="19" y="52"/>
                    <a:pt x="20" y="52"/>
                    <a:pt x="21" y="53"/>
                  </a:cubicBezTo>
                  <a:cubicBezTo>
                    <a:pt x="23" y="55"/>
                    <a:pt x="23" y="58"/>
                    <a:pt x="21" y="60"/>
                  </a:cubicBezTo>
                  <a:cubicBezTo>
                    <a:pt x="19" y="63"/>
                    <a:pt x="9" y="61"/>
                    <a:pt x="6" y="61"/>
                  </a:cubicBezTo>
                  <a:cubicBezTo>
                    <a:pt x="2" y="60"/>
                    <a:pt x="0" y="56"/>
                    <a:pt x="3" y="53"/>
                  </a:cubicBezTo>
                  <a:cubicBezTo>
                    <a:pt x="5" y="50"/>
                    <a:pt x="15" y="52"/>
                    <a:pt x="18" y="51"/>
                  </a:cubicBezTo>
                  <a:close/>
                  <a:moveTo>
                    <a:pt x="27" y="97"/>
                  </a:moveTo>
                  <a:cubicBezTo>
                    <a:pt x="27" y="97"/>
                    <a:pt x="27" y="97"/>
                    <a:pt x="27" y="97"/>
                  </a:cubicBezTo>
                  <a:cubicBezTo>
                    <a:pt x="28" y="96"/>
                    <a:pt x="30" y="96"/>
                    <a:pt x="31" y="96"/>
                  </a:cubicBezTo>
                  <a:cubicBezTo>
                    <a:pt x="31" y="97"/>
                    <a:pt x="32" y="97"/>
                    <a:pt x="33" y="97"/>
                  </a:cubicBezTo>
                  <a:cubicBezTo>
                    <a:pt x="34" y="98"/>
                    <a:pt x="35" y="99"/>
                    <a:pt x="35" y="101"/>
                  </a:cubicBezTo>
                  <a:cubicBezTo>
                    <a:pt x="35" y="102"/>
                    <a:pt x="34" y="104"/>
                    <a:pt x="32" y="105"/>
                  </a:cubicBezTo>
                  <a:cubicBezTo>
                    <a:pt x="30" y="106"/>
                    <a:pt x="22" y="112"/>
                    <a:pt x="20" y="111"/>
                  </a:cubicBezTo>
                  <a:cubicBezTo>
                    <a:pt x="17" y="111"/>
                    <a:pt x="15" y="109"/>
                    <a:pt x="15" y="106"/>
                  </a:cubicBezTo>
                  <a:cubicBezTo>
                    <a:pt x="15" y="102"/>
                    <a:pt x="25" y="99"/>
                    <a:pt x="27" y="97"/>
                  </a:cubicBezTo>
                  <a:close/>
                  <a:moveTo>
                    <a:pt x="32" y="7"/>
                  </a:moveTo>
                  <a:cubicBezTo>
                    <a:pt x="32" y="7"/>
                    <a:pt x="32" y="7"/>
                    <a:pt x="32" y="7"/>
                  </a:cubicBezTo>
                  <a:cubicBezTo>
                    <a:pt x="37" y="10"/>
                    <a:pt x="35" y="16"/>
                    <a:pt x="30" y="16"/>
                  </a:cubicBezTo>
                  <a:cubicBezTo>
                    <a:pt x="28" y="17"/>
                    <a:pt x="20" y="11"/>
                    <a:pt x="18" y="10"/>
                  </a:cubicBezTo>
                  <a:cubicBezTo>
                    <a:pt x="17" y="10"/>
                    <a:pt x="16" y="9"/>
                    <a:pt x="15" y="7"/>
                  </a:cubicBezTo>
                  <a:cubicBezTo>
                    <a:pt x="15" y="4"/>
                    <a:pt x="17" y="1"/>
                    <a:pt x="20" y="1"/>
                  </a:cubicBezTo>
                  <a:cubicBezTo>
                    <a:pt x="22" y="0"/>
                    <a:pt x="30" y="6"/>
                    <a:pt x="32" y="7"/>
                  </a:cubicBezTo>
                  <a:close/>
                  <a:moveTo>
                    <a:pt x="197" y="61"/>
                  </a:moveTo>
                  <a:cubicBezTo>
                    <a:pt x="193" y="61"/>
                    <a:pt x="191" y="56"/>
                    <a:pt x="194" y="53"/>
                  </a:cubicBezTo>
                  <a:cubicBezTo>
                    <a:pt x="196" y="50"/>
                    <a:pt x="205" y="52"/>
                    <a:pt x="208" y="51"/>
                  </a:cubicBezTo>
                  <a:cubicBezTo>
                    <a:pt x="210" y="52"/>
                    <a:pt x="211" y="52"/>
                    <a:pt x="212" y="54"/>
                  </a:cubicBezTo>
                  <a:cubicBezTo>
                    <a:pt x="214" y="56"/>
                    <a:pt x="213" y="60"/>
                    <a:pt x="210" y="61"/>
                  </a:cubicBezTo>
                  <a:cubicBezTo>
                    <a:pt x="209" y="62"/>
                    <a:pt x="199" y="61"/>
                    <a:pt x="197" y="61"/>
                  </a:cubicBezTo>
                  <a:close/>
                  <a:moveTo>
                    <a:pt x="188" y="16"/>
                  </a:moveTo>
                  <a:cubicBezTo>
                    <a:pt x="183" y="18"/>
                    <a:pt x="178" y="13"/>
                    <a:pt x="181" y="8"/>
                  </a:cubicBezTo>
                  <a:cubicBezTo>
                    <a:pt x="182" y="7"/>
                    <a:pt x="191" y="2"/>
                    <a:pt x="192" y="2"/>
                  </a:cubicBezTo>
                  <a:cubicBezTo>
                    <a:pt x="193" y="1"/>
                    <a:pt x="194" y="1"/>
                    <a:pt x="195" y="1"/>
                  </a:cubicBezTo>
                  <a:cubicBezTo>
                    <a:pt x="199" y="1"/>
                    <a:pt x="200" y="6"/>
                    <a:pt x="199" y="9"/>
                  </a:cubicBezTo>
                  <a:cubicBezTo>
                    <a:pt x="198" y="10"/>
                    <a:pt x="189" y="15"/>
                    <a:pt x="188" y="16"/>
                  </a:cubicBezTo>
                  <a:close/>
                  <a:moveTo>
                    <a:pt x="183" y="105"/>
                  </a:moveTo>
                  <a:cubicBezTo>
                    <a:pt x="183" y="105"/>
                    <a:pt x="183" y="105"/>
                    <a:pt x="183" y="105"/>
                  </a:cubicBezTo>
                  <a:cubicBezTo>
                    <a:pt x="179" y="103"/>
                    <a:pt x="180" y="98"/>
                    <a:pt x="184" y="96"/>
                  </a:cubicBezTo>
                  <a:cubicBezTo>
                    <a:pt x="187" y="95"/>
                    <a:pt x="194" y="101"/>
                    <a:pt x="197" y="102"/>
                  </a:cubicBezTo>
                  <a:cubicBezTo>
                    <a:pt x="198" y="103"/>
                    <a:pt x="199" y="104"/>
                    <a:pt x="199" y="105"/>
                  </a:cubicBezTo>
                  <a:cubicBezTo>
                    <a:pt x="200" y="108"/>
                    <a:pt x="199" y="111"/>
                    <a:pt x="196" y="111"/>
                  </a:cubicBezTo>
                  <a:cubicBezTo>
                    <a:pt x="193" y="113"/>
                    <a:pt x="185" y="106"/>
                    <a:pt x="183"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1"/>
            </a:p>
          </p:txBody>
        </p:sp>
        <p:sp>
          <p:nvSpPr>
            <p:cNvPr id="10" name="Freeform 61">
              <a:extLst>
                <a:ext uri="{FF2B5EF4-FFF2-40B4-BE49-F238E27FC236}">
                  <a16:creationId xmlns:a16="http://schemas.microsoft.com/office/drawing/2014/main" id="{8111143D-7742-FE75-D94C-53F2395D6B74}"/>
                </a:ext>
              </a:extLst>
            </p:cNvPr>
            <p:cNvSpPr>
              <a:spLocks/>
            </p:cNvSpPr>
            <p:nvPr/>
          </p:nvSpPr>
          <p:spPr bwMode="auto">
            <a:xfrm>
              <a:off x="438151" y="2692400"/>
              <a:ext cx="282575" cy="298450"/>
            </a:xfrm>
            <a:custGeom>
              <a:avLst/>
              <a:gdLst>
                <a:gd name="T0" fmla="*/ 0 w 75"/>
                <a:gd name="T1" fmla="*/ 12 h 79"/>
                <a:gd name="T2" fmla="*/ 0 w 75"/>
                <a:gd name="T3" fmla="*/ 12 h 79"/>
                <a:gd name="T4" fmla="*/ 0 w 75"/>
                <a:gd name="T5" fmla="*/ 8 h 79"/>
                <a:gd name="T6" fmla="*/ 8 w 75"/>
                <a:gd name="T7" fmla="*/ 6 h 79"/>
                <a:gd name="T8" fmla="*/ 12 w 75"/>
                <a:gd name="T9" fmla="*/ 18 h 79"/>
                <a:gd name="T10" fmla="*/ 32 w 75"/>
                <a:gd name="T11" fmla="*/ 14 h 79"/>
                <a:gd name="T12" fmla="*/ 32 w 75"/>
                <a:gd name="T13" fmla="*/ 5 h 79"/>
                <a:gd name="T14" fmla="*/ 41 w 75"/>
                <a:gd name="T15" fmla="*/ 3 h 79"/>
                <a:gd name="T16" fmla="*/ 42 w 75"/>
                <a:gd name="T17" fmla="*/ 14 h 79"/>
                <a:gd name="T18" fmla="*/ 62 w 75"/>
                <a:gd name="T19" fmla="*/ 18 h 79"/>
                <a:gd name="T20" fmla="*/ 71 w 75"/>
                <a:gd name="T21" fmla="*/ 5 h 79"/>
                <a:gd name="T22" fmla="*/ 75 w 75"/>
                <a:gd name="T23" fmla="*/ 11 h 79"/>
                <a:gd name="T24" fmla="*/ 56 w 75"/>
                <a:gd name="T25" fmla="*/ 74 h 79"/>
                <a:gd name="T26" fmla="*/ 47 w 75"/>
                <a:gd name="T27" fmla="*/ 71 h 79"/>
                <a:gd name="T28" fmla="*/ 60 w 75"/>
                <a:gd name="T29" fmla="*/ 28 h 79"/>
                <a:gd name="T30" fmla="*/ 42 w 75"/>
                <a:gd name="T31" fmla="*/ 24 h 79"/>
                <a:gd name="T32" fmla="*/ 37 w 75"/>
                <a:gd name="T33" fmla="*/ 41 h 79"/>
                <a:gd name="T34" fmla="*/ 35 w 75"/>
                <a:gd name="T35" fmla="*/ 40 h 79"/>
                <a:gd name="T36" fmla="*/ 32 w 75"/>
                <a:gd name="T37" fmla="*/ 37 h 79"/>
                <a:gd name="T38" fmla="*/ 32 w 75"/>
                <a:gd name="T39" fmla="*/ 24 h 79"/>
                <a:gd name="T40" fmla="*/ 15 w 75"/>
                <a:gd name="T41" fmla="*/ 28 h 79"/>
                <a:gd name="T42" fmla="*/ 28 w 75"/>
                <a:gd name="T43" fmla="*/ 71 h 79"/>
                <a:gd name="T44" fmla="*/ 27 w 75"/>
                <a:gd name="T45" fmla="*/ 75 h 79"/>
                <a:gd name="T46" fmla="*/ 19 w 75"/>
                <a:gd name="T47" fmla="*/ 74 h 79"/>
                <a:gd name="T48" fmla="*/ 0 w 75"/>
                <a:gd name="T4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5" h="79">
                  <a:moveTo>
                    <a:pt x="0" y="12"/>
                  </a:moveTo>
                  <a:cubicBezTo>
                    <a:pt x="0" y="12"/>
                    <a:pt x="0" y="12"/>
                    <a:pt x="0" y="12"/>
                  </a:cubicBezTo>
                  <a:cubicBezTo>
                    <a:pt x="0" y="10"/>
                    <a:pt x="0" y="9"/>
                    <a:pt x="0" y="8"/>
                  </a:cubicBezTo>
                  <a:cubicBezTo>
                    <a:pt x="2" y="5"/>
                    <a:pt x="6" y="4"/>
                    <a:pt x="8" y="6"/>
                  </a:cubicBezTo>
                  <a:cubicBezTo>
                    <a:pt x="10" y="8"/>
                    <a:pt x="12" y="17"/>
                    <a:pt x="12" y="18"/>
                  </a:cubicBezTo>
                  <a:cubicBezTo>
                    <a:pt x="18" y="16"/>
                    <a:pt x="26" y="14"/>
                    <a:pt x="32" y="14"/>
                  </a:cubicBezTo>
                  <a:cubicBezTo>
                    <a:pt x="32" y="13"/>
                    <a:pt x="32" y="6"/>
                    <a:pt x="32" y="5"/>
                  </a:cubicBezTo>
                  <a:cubicBezTo>
                    <a:pt x="34" y="2"/>
                    <a:pt x="38" y="0"/>
                    <a:pt x="41" y="3"/>
                  </a:cubicBezTo>
                  <a:cubicBezTo>
                    <a:pt x="43" y="5"/>
                    <a:pt x="42" y="11"/>
                    <a:pt x="42" y="14"/>
                  </a:cubicBezTo>
                  <a:cubicBezTo>
                    <a:pt x="49" y="14"/>
                    <a:pt x="56" y="16"/>
                    <a:pt x="62" y="18"/>
                  </a:cubicBezTo>
                  <a:cubicBezTo>
                    <a:pt x="64" y="14"/>
                    <a:pt x="65" y="3"/>
                    <a:pt x="71" y="5"/>
                  </a:cubicBezTo>
                  <a:cubicBezTo>
                    <a:pt x="74" y="6"/>
                    <a:pt x="75" y="8"/>
                    <a:pt x="75" y="11"/>
                  </a:cubicBezTo>
                  <a:cubicBezTo>
                    <a:pt x="74" y="13"/>
                    <a:pt x="57" y="72"/>
                    <a:pt x="56" y="74"/>
                  </a:cubicBezTo>
                  <a:cubicBezTo>
                    <a:pt x="54" y="79"/>
                    <a:pt x="45" y="76"/>
                    <a:pt x="47" y="71"/>
                  </a:cubicBezTo>
                  <a:cubicBezTo>
                    <a:pt x="60" y="28"/>
                    <a:pt x="60" y="28"/>
                    <a:pt x="60" y="28"/>
                  </a:cubicBezTo>
                  <a:cubicBezTo>
                    <a:pt x="54" y="26"/>
                    <a:pt x="48" y="24"/>
                    <a:pt x="42" y="24"/>
                  </a:cubicBezTo>
                  <a:cubicBezTo>
                    <a:pt x="42" y="29"/>
                    <a:pt x="45" y="40"/>
                    <a:pt x="37" y="41"/>
                  </a:cubicBezTo>
                  <a:cubicBezTo>
                    <a:pt x="37" y="41"/>
                    <a:pt x="35" y="40"/>
                    <a:pt x="35" y="40"/>
                  </a:cubicBezTo>
                  <a:cubicBezTo>
                    <a:pt x="34" y="39"/>
                    <a:pt x="33" y="38"/>
                    <a:pt x="32" y="37"/>
                  </a:cubicBezTo>
                  <a:cubicBezTo>
                    <a:pt x="32" y="37"/>
                    <a:pt x="32" y="24"/>
                    <a:pt x="32" y="24"/>
                  </a:cubicBezTo>
                  <a:cubicBezTo>
                    <a:pt x="27" y="24"/>
                    <a:pt x="20" y="26"/>
                    <a:pt x="15" y="28"/>
                  </a:cubicBezTo>
                  <a:cubicBezTo>
                    <a:pt x="16" y="29"/>
                    <a:pt x="28" y="71"/>
                    <a:pt x="28" y="71"/>
                  </a:cubicBezTo>
                  <a:cubicBezTo>
                    <a:pt x="28" y="73"/>
                    <a:pt x="27" y="74"/>
                    <a:pt x="27" y="75"/>
                  </a:cubicBezTo>
                  <a:cubicBezTo>
                    <a:pt x="24" y="77"/>
                    <a:pt x="20" y="77"/>
                    <a:pt x="19" y="74"/>
                  </a:cubicBezTo>
                  <a:cubicBezTo>
                    <a:pt x="18" y="73"/>
                    <a:pt x="1" y="13"/>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1"/>
            </a:p>
          </p:txBody>
        </p:sp>
      </p:grpSp>
    </p:spTree>
    <p:extLst>
      <p:ext uri="{BB962C8B-B14F-4D97-AF65-F5344CB8AC3E}">
        <p14:creationId xmlns:p14="http://schemas.microsoft.com/office/powerpoint/2010/main" val="5683167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251C6C4-1C7B-48B0-A730-0603011B23D7}"/>
              </a:ext>
            </a:extLst>
          </p:cNvPr>
          <p:cNvSpPr>
            <a:spLocks noGrp="1"/>
          </p:cNvSpPr>
          <p:nvPr>
            <p:ph type="title"/>
          </p:nvPr>
        </p:nvSpPr>
        <p:spPr/>
        <p:txBody>
          <a:bodyPr/>
          <a:lstStyle/>
          <a:p>
            <a:r>
              <a:rPr lang="es-AR" dirty="0"/>
              <a:t>Escalas progresivas de la Ley N°27.725</a:t>
            </a:r>
          </a:p>
        </p:txBody>
      </p:sp>
      <p:sp>
        <p:nvSpPr>
          <p:cNvPr id="3" name="Rectangle: Rounded Corners 2">
            <a:extLst>
              <a:ext uri="{FF2B5EF4-FFF2-40B4-BE49-F238E27FC236}">
                <a16:creationId xmlns:a16="http://schemas.microsoft.com/office/drawing/2014/main" id="{4CD27008-1B2B-70C6-7B02-EEC2C4E92396}"/>
              </a:ext>
            </a:extLst>
          </p:cNvPr>
          <p:cNvSpPr/>
          <p:nvPr/>
        </p:nvSpPr>
        <p:spPr>
          <a:xfrm>
            <a:off x="442453" y="1175175"/>
            <a:ext cx="11135633" cy="723600"/>
          </a:xfrm>
          <a:prstGeom prst="roundRect">
            <a:avLst/>
          </a:prstGeom>
          <a:ln>
            <a:solidFill>
              <a:schemeClr val="bg1"/>
            </a:solidFill>
          </a:ln>
        </p:spPr>
        <p:style>
          <a:lnRef idx="2">
            <a:schemeClr val="accent5"/>
          </a:lnRef>
          <a:fillRef idx="1">
            <a:schemeClr val="lt1"/>
          </a:fillRef>
          <a:effectRef idx="0">
            <a:schemeClr val="accent5"/>
          </a:effectRef>
          <a:fontRef idx="minor">
            <a:schemeClr val="dk1"/>
          </a:fontRef>
        </p:style>
        <p:txBody>
          <a:bodyPr lIns="54000" tIns="54000" rIns="54000" bIns="54000" rtlCol="0" anchor="ctr"/>
          <a:lstStyle/>
          <a:p>
            <a:pPr algn="ctr" defTabSz="914423">
              <a:defRPr/>
            </a:pPr>
            <a:endParaRPr lang="es-AR" sz="1600" b="1" dirty="0">
              <a:solidFill>
                <a:srgbClr val="002060"/>
              </a:solidFill>
              <a:latin typeface="Arial"/>
            </a:endParaRPr>
          </a:p>
        </p:txBody>
      </p:sp>
      <p:pic>
        <p:nvPicPr>
          <p:cNvPr id="7" name="Picture 6">
            <a:extLst>
              <a:ext uri="{FF2B5EF4-FFF2-40B4-BE49-F238E27FC236}">
                <a16:creationId xmlns:a16="http://schemas.microsoft.com/office/drawing/2014/main" id="{C1013B47-AB9F-9917-0478-1EFE9903DAD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60944" y="2337171"/>
            <a:ext cx="7057982" cy="3538192"/>
          </a:xfrm>
          <a:prstGeom prst="rect">
            <a:avLst/>
          </a:prstGeom>
          <a:noFill/>
        </p:spPr>
      </p:pic>
      <p:sp>
        <p:nvSpPr>
          <p:cNvPr id="2" name="Rectangle: Rounded Corners 1">
            <a:extLst>
              <a:ext uri="{FF2B5EF4-FFF2-40B4-BE49-F238E27FC236}">
                <a16:creationId xmlns:a16="http://schemas.microsoft.com/office/drawing/2014/main" id="{B22212DC-D293-6DC2-2ABC-E129948E8E10}"/>
              </a:ext>
            </a:extLst>
          </p:cNvPr>
          <p:cNvSpPr/>
          <p:nvPr/>
        </p:nvSpPr>
        <p:spPr>
          <a:xfrm>
            <a:off x="613915" y="1175175"/>
            <a:ext cx="10976300" cy="1046918"/>
          </a:xfrm>
          <a:prstGeom prst="roundRect">
            <a:avLst/>
          </a:prstGeom>
          <a:solidFill>
            <a:srgbClr val="00338D"/>
          </a:solidFill>
          <a:ln>
            <a:solidFill>
              <a:srgbClr val="00338D"/>
            </a:solidFill>
          </a:ln>
        </p:spPr>
        <p:style>
          <a:lnRef idx="2">
            <a:schemeClr val="accent4"/>
          </a:lnRef>
          <a:fillRef idx="1">
            <a:schemeClr val="lt1"/>
          </a:fillRef>
          <a:effectRef idx="0">
            <a:schemeClr val="accent4"/>
          </a:effectRef>
          <a:fontRef idx="minor">
            <a:schemeClr val="dk1"/>
          </a:fontRef>
        </p:style>
        <p:txBody>
          <a:bodyPr lIns="54000" tIns="54000" rIns="54000" bIns="54000" rtlCol="0" anchor="ctr"/>
          <a:lstStyle/>
          <a:p>
            <a:pPr algn="ctr" defTabSz="914423">
              <a:defRPr/>
            </a:pPr>
            <a:r>
              <a:rPr lang="es-AR" sz="1801" dirty="0">
                <a:solidFill>
                  <a:schemeClr val="bg1"/>
                </a:solidFill>
                <a:latin typeface="Arial"/>
              </a:rPr>
              <a:t>Los mayores ingresos netos que superen los $ 2.340.000, deberán tributar según la siguiente escala (valores mensuales), la cual está determinada según el valor del SMVM y que también se actualizará en el mes de julio (no se ha reglamentado el mecanismo para la actualización). </a:t>
            </a:r>
          </a:p>
        </p:txBody>
      </p:sp>
    </p:spTree>
    <p:extLst>
      <p:ext uri="{BB962C8B-B14F-4D97-AF65-F5344CB8AC3E}">
        <p14:creationId xmlns:p14="http://schemas.microsoft.com/office/powerpoint/2010/main" val="7326242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251C6C4-1C7B-48B0-A730-0603011B23D7}"/>
              </a:ext>
            </a:extLst>
          </p:cNvPr>
          <p:cNvSpPr>
            <a:spLocks noGrp="1"/>
          </p:cNvSpPr>
          <p:nvPr>
            <p:ph type="title"/>
          </p:nvPr>
        </p:nvSpPr>
        <p:spPr>
          <a:xfrm>
            <a:off x="607850" y="404160"/>
            <a:ext cx="10976300" cy="723600"/>
          </a:xfrm>
        </p:spPr>
        <p:txBody>
          <a:bodyPr/>
          <a:lstStyle/>
          <a:p>
            <a:r>
              <a:rPr lang="es-AR" dirty="0"/>
              <a:t>Deducciones aplicables en la Ley N°27.725</a:t>
            </a:r>
          </a:p>
        </p:txBody>
      </p:sp>
      <p:grpSp>
        <p:nvGrpSpPr>
          <p:cNvPr id="7" name="Group 6">
            <a:extLst>
              <a:ext uri="{FF2B5EF4-FFF2-40B4-BE49-F238E27FC236}">
                <a16:creationId xmlns:a16="http://schemas.microsoft.com/office/drawing/2014/main" id="{77699287-BD7F-7EC9-77E9-85BF7CC4E6B4}"/>
              </a:ext>
            </a:extLst>
          </p:cNvPr>
          <p:cNvGrpSpPr/>
          <p:nvPr/>
        </p:nvGrpSpPr>
        <p:grpSpPr>
          <a:xfrm>
            <a:off x="3995007" y="1618687"/>
            <a:ext cx="2293177" cy="1262325"/>
            <a:chOff x="4649921" y="5"/>
            <a:chExt cx="2293177" cy="1312476"/>
          </a:xfrm>
        </p:grpSpPr>
        <p:sp>
          <p:nvSpPr>
            <p:cNvPr id="8" name="Rectangle: Rounded Corners 7">
              <a:extLst>
                <a:ext uri="{FF2B5EF4-FFF2-40B4-BE49-F238E27FC236}">
                  <a16:creationId xmlns:a16="http://schemas.microsoft.com/office/drawing/2014/main" id="{6DC5E02E-0036-5311-D425-96931DD055CA}"/>
                </a:ext>
              </a:extLst>
            </p:cNvPr>
            <p:cNvSpPr/>
            <p:nvPr/>
          </p:nvSpPr>
          <p:spPr>
            <a:xfrm>
              <a:off x="4649921" y="5"/>
              <a:ext cx="2293177" cy="1312476"/>
            </a:xfrm>
            <a:prstGeom prst="roundRect">
              <a:avLst>
                <a:gd name="adj" fmla="val 10000"/>
              </a:avLst>
            </a:prstGeom>
            <a:solidFill>
              <a:srgbClr val="00338E"/>
            </a:solidFill>
          </p:spPr>
          <p:style>
            <a:lnRef idx="2">
              <a:schemeClr val="lt1">
                <a:hueOff val="0"/>
                <a:satOff val="0"/>
                <a:lumOff val="0"/>
                <a:alphaOff val="0"/>
              </a:schemeClr>
            </a:lnRef>
            <a:fillRef idx="1">
              <a:scrgbClr r="0" g="0" b="0"/>
            </a:fillRef>
            <a:effectRef idx="0">
              <a:schemeClr val="accent5">
                <a:hueOff val="0"/>
                <a:satOff val="0"/>
                <a:lumOff val="0"/>
                <a:alphaOff val="0"/>
              </a:schemeClr>
            </a:effectRef>
            <a:fontRef idx="minor">
              <a:schemeClr val="lt1"/>
            </a:fontRef>
          </p:style>
          <p:txBody>
            <a:bodyPr/>
            <a:lstStyle/>
            <a:p>
              <a:endParaRPr lang="es-AR"/>
            </a:p>
          </p:txBody>
        </p:sp>
        <p:sp>
          <p:nvSpPr>
            <p:cNvPr id="9" name="Rectangle: Rounded Corners 4">
              <a:extLst>
                <a:ext uri="{FF2B5EF4-FFF2-40B4-BE49-F238E27FC236}">
                  <a16:creationId xmlns:a16="http://schemas.microsoft.com/office/drawing/2014/main" id="{D4CB1192-C10B-9631-E1D4-41614CFF0DD1}"/>
                </a:ext>
              </a:extLst>
            </p:cNvPr>
            <p:cNvSpPr txBox="1"/>
            <p:nvPr/>
          </p:nvSpPr>
          <p:spPr>
            <a:xfrm>
              <a:off x="4688362" y="38446"/>
              <a:ext cx="2216295" cy="123559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algn="ctr" defTabSz="800120">
                <a:lnSpc>
                  <a:spcPct val="90000"/>
                </a:lnSpc>
                <a:spcBef>
                  <a:spcPct val="0"/>
                </a:spcBef>
                <a:spcAft>
                  <a:spcPct val="35000"/>
                </a:spcAft>
              </a:pPr>
              <a:r>
                <a:rPr lang="es-AR" sz="1801" b="1" dirty="0"/>
                <a:t>Deducciones </a:t>
              </a:r>
            </a:p>
            <a:p>
              <a:pPr algn="ctr" defTabSz="800120">
                <a:lnSpc>
                  <a:spcPct val="90000"/>
                </a:lnSpc>
                <a:spcBef>
                  <a:spcPct val="0"/>
                </a:spcBef>
                <a:spcAft>
                  <a:spcPct val="35000"/>
                </a:spcAft>
              </a:pPr>
              <a:r>
                <a:rPr lang="es-AR" sz="1801" b="1" dirty="0"/>
                <a:t>Personales</a:t>
              </a:r>
            </a:p>
          </p:txBody>
        </p:sp>
      </p:grpSp>
      <p:grpSp>
        <p:nvGrpSpPr>
          <p:cNvPr id="13" name="Group 12">
            <a:extLst>
              <a:ext uri="{FF2B5EF4-FFF2-40B4-BE49-F238E27FC236}">
                <a16:creationId xmlns:a16="http://schemas.microsoft.com/office/drawing/2014/main" id="{FF07F21C-A01E-9411-170B-749355D4F873}"/>
              </a:ext>
            </a:extLst>
          </p:cNvPr>
          <p:cNvGrpSpPr/>
          <p:nvPr/>
        </p:nvGrpSpPr>
        <p:grpSpPr>
          <a:xfrm>
            <a:off x="3995007" y="4074763"/>
            <a:ext cx="2293177" cy="1262325"/>
            <a:chOff x="4707411" y="3240482"/>
            <a:chExt cx="2293177" cy="1488455"/>
          </a:xfrm>
        </p:grpSpPr>
        <p:sp>
          <p:nvSpPr>
            <p:cNvPr id="14" name="Rectangle: Rounded Corners 13">
              <a:extLst>
                <a:ext uri="{FF2B5EF4-FFF2-40B4-BE49-F238E27FC236}">
                  <a16:creationId xmlns:a16="http://schemas.microsoft.com/office/drawing/2014/main" id="{E3DD1B6B-4D20-3B47-8E92-567C5AD894DF}"/>
                </a:ext>
              </a:extLst>
            </p:cNvPr>
            <p:cNvSpPr/>
            <p:nvPr/>
          </p:nvSpPr>
          <p:spPr>
            <a:xfrm>
              <a:off x="4707411" y="3240482"/>
              <a:ext cx="2293177" cy="1488455"/>
            </a:xfrm>
            <a:prstGeom prst="roundRect">
              <a:avLst>
                <a:gd name="adj" fmla="val 10000"/>
              </a:avLst>
            </a:prstGeom>
            <a:solidFill>
              <a:srgbClr val="00B8F6"/>
            </a:solidFill>
          </p:spPr>
          <p:style>
            <a:lnRef idx="2">
              <a:schemeClr val="lt1">
                <a:hueOff val="0"/>
                <a:satOff val="0"/>
                <a:lumOff val="0"/>
                <a:alphaOff val="0"/>
              </a:schemeClr>
            </a:lnRef>
            <a:fillRef idx="1">
              <a:scrgbClr r="0" g="0" b="0"/>
            </a:fillRef>
            <a:effectRef idx="0">
              <a:schemeClr val="accent5">
                <a:hueOff val="0"/>
                <a:satOff val="0"/>
                <a:lumOff val="0"/>
                <a:alphaOff val="0"/>
              </a:schemeClr>
            </a:effectRef>
            <a:fontRef idx="minor">
              <a:schemeClr val="lt1"/>
            </a:fontRef>
          </p:style>
          <p:txBody>
            <a:bodyPr/>
            <a:lstStyle/>
            <a:p>
              <a:endParaRPr lang="es-AR"/>
            </a:p>
          </p:txBody>
        </p:sp>
        <p:sp>
          <p:nvSpPr>
            <p:cNvPr id="15" name="Rectangle: Rounded Corners 4">
              <a:extLst>
                <a:ext uri="{FF2B5EF4-FFF2-40B4-BE49-F238E27FC236}">
                  <a16:creationId xmlns:a16="http://schemas.microsoft.com/office/drawing/2014/main" id="{9F3246B7-3EF0-C2A8-79DA-81CE79600E05}"/>
                </a:ext>
              </a:extLst>
            </p:cNvPr>
            <p:cNvSpPr txBox="1"/>
            <p:nvPr/>
          </p:nvSpPr>
          <p:spPr>
            <a:xfrm>
              <a:off x="4751006" y="3284077"/>
              <a:ext cx="2205987" cy="140126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algn="ctr" defTabSz="800120">
                <a:lnSpc>
                  <a:spcPct val="90000"/>
                </a:lnSpc>
                <a:spcBef>
                  <a:spcPct val="0"/>
                </a:spcBef>
                <a:spcAft>
                  <a:spcPct val="35000"/>
                </a:spcAft>
              </a:pPr>
              <a:r>
                <a:rPr lang="es-AR" sz="1801" b="1" dirty="0"/>
                <a:t>Deducciones </a:t>
              </a:r>
            </a:p>
            <a:p>
              <a:pPr algn="ctr" defTabSz="800120">
                <a:lnSpc>
                  <a:spcPct val="90000"/>
                </a:lnSpc>
                <a:spcBef>
                  <a:spcPct val="0"/>
                </a:spcBef>
                <a:spcAft>
                  <a:spcPct val="35000"/>
                </a:spcAft>
              </a:pPr>
              <a:r>
                <a:rPr lang="es-AR" sz="1801" b="1" dirty="0"/>
                <a:t>Generales</a:t>
              </a:r>
            </a:p>
          </p:txBody>
        </p:sp>
      </p:grpSp>
      <p:grpSp>
        <p:nvGrpSpPr>
          <p:cNvPr id="18" name="Group 17">
            <a:extLst>
              <a:ext uri="{FF2B5EF4-FFF2-40B4-BE49-F238E27FC236}">
                <a16:creationId xmlns:a16="http://schemas.microsoft.com/office/drawing/2014/main" id="{4DE882A5-DE69-0666-CD5E-843584C7DDFC}"/>
              </a:ext>
            </a:extLst>
          </p:cNvPr>
          <p:cNvGrpSpPr/>
          <p:nvPr/>
        </p:nvGrpSpPr>
        <p:grpSpPr>
          <a:xfrm>
            <a:off x="7021923" y="4074763"/>
            <a:ext cx="3748887" cy="1259632"/>
            <a:chOff x="7917859" y="3230157"/>
            <a:chExt cx="2856771" cy="1509105"/>
          </a:xfrm>
        </p:grpSpPr>
        <p:sp>
          <p:nvSpPr>
            <p:cNvPr id="19" name="Rectangle: Rounded Corners 18">
              <a:extLst>
                <a:ext uri="{FF2B5EF4-FFF2-40B4-BE49-F238E27FC236}">
                  <a16:creationId xmlns:a16="http://schemas.microsoft.com/office/drawing/2014/main" id="{9829BA9B-6409-20F4-504C-9DD8C91F00E0}"/>
                </a:ext>
              </a:extLst>
            </p:cNvPr>
            <p:cNvSpPr/>
            <p:nvPr/>
          </p:nvSpPr>
          <p:spPr>
            <a:xfrm>
              <a:off x="7917859" y="3230157"/>
              <a:ext cx="2856771" cy="1509105"/>
            </a:xfrm>
            <a:prstGeom prst="roundRect">
              <a:avLst>
                <a:gd name="adj" fmla="val 10000"/>
              </a:avLst>
            </a:prstGeom>
            <a:solidFill>
              <a:srgbClr val="00B8F6"/>
            </a:solidFill>
          </p:spPr>
          <p:style>
            <a:lnRef idx="2">
              <a:schemeClr val="lt1">
                <a:hueOff val="0"/>
                <a:satOff val="0"/>
                <a:lumOff val="0"/>
                <a:alphaOff val="0"/>
              </a:schemeClr>
            </a:lnRef>
            <a:fillRef idx="1">
              <a:scrgbClr r="0" g="0" b="0"/>
            </a:fillRef>
            <a:effectRef idx="0">
              <a:schemeClr val="accent6">
                <a:hueOff val="0"/>
                <a:satOff val="0"/>
                <a:lumOff val="0"/>
                <a:alphaOff val="0"/>
              </a:schemeClr>
            </a:effectRef>
            <a:fontRef idx="minor">
              <a:schemeClr val="lt1"/>
            </a:fontRef>
          </p:style>
          <p:txBody>
            <a:bodyPr/>
            <a:lstStyle/>
            <a:p>
              <a:endParaRPr lang="es-AR"/>
            </a:p>
          </p:txBody>
        </p:sp>
        <p:sp>
          <p:nvSpPr>
            <p:cNvPr id="20" name="Rectangle: Rounded Corners 8">
              <a:extLst>
                <a:ext uri="{FF2B5EF4-FFF2-40B4-BE49-F238E27FC236}">
                  <a16:creationId xmlns:a16="http://schemas.microsoft.com/office/drawing/2014/main" id="{B08475CA-70D2-C48B-B75F-945AACB00DC6}"/>
                </a:ext>
              </a:extLst>
            </p:cNvPr>
            <p:cNvSpPr txBox="1"/>
            <p:nvPr/>
          </p:nvSpPr>
          <p:spPr>
            <a:xfrm>
              <a:off x="7962058" y="3274357"/>
              <a:ext cx="2768370" cy="142070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160" tIns="10160" rIns="10160" bIns="10160" numCol="1" spcCol="1270" anchor="ctr" anchorCtr="0">
              <a:noAutofit/>
            </a:bodyPr>
            <a:lstStyle/>
            <a:p>
              <a:pPr algn="ctr" defTabSz="711218">
                <a:lnSpc>
                  <a:spcPct val="90000"/>
                </a:lnSpc>
                <a:spcBef>
                  <a:spcPct val="0"/>
                </a:spcBef>
                <a:spcAft>
                  <a:spcPct val="35000"/>
                </a:spcAft>
              </a:pPr>
              <a:r>
                <a:rPr lang="es-AR" sz="1600" b="1" dirty="0"/>
                <a:t>Aportes SGR</a:t>
              </a:r>
              <a:endParaRPr lang="es-AR" sz="1600" b="1" dirty="0">
                <a:solidFill>
                  <a:srgbClr val="FF0000"/>
                </a:solidFill>
              </a:endParaRPr>
            </a:p>
            <a:p>
              <a:pPr algn="ctr" defTabSz="711218">
                <a:lnSpc>
                  <a:spcPct val="90000"/>
                </a:lnSpc>
                <a:spcBef>
                  <a:spcPct val="0"/>
                </a:spcBef>
                <a:spcAft>
                  <a:spcPct val="35000"/>
                </a:spcAft>
              </a:pPr>
              <a:r>
                <a:rPr lang="es-AR" sz="1600" b="1" dirty="0">
                  <a:solidFill>
                    <a:schemeClr val="bg1"/>
                  </a:solidFill>
                </a:rPr>
                <a:t>Casas Particulares</a:t>
              </a:r>
            </a:p>
          </p:txBody>
        </p:sp>
      </p:grpSp>
      <p:grpSp>
        <p:nvGrpSpPr>
          <p:cNvPr id="25" name="Group 24">
            <a:extLst>
              <a:ext uri="{FF2B5EF4-FFF2-40B4-BE49-F238E27FC236}">
                <a16:creationId xmlns:a16="http://schemas.microsoft.com/office/drawing/2014/main" id="{CA93A0BF-DC55-F4D3-6868-D03D4028CE62}"/>
              </a:ext>
            </a:extLst>
          </p:cNvPr>
          <p:cNvGrpSpPr/>
          <p:nvPr/>
        </p:nvGrpSpPr>
        <p:grpSpPr>
          <a:xfrm>
            <a:off x="7021590" y="1621378"/>
            <a:ext cx="3749218" cy="1259632"/>
            <a:chOff x="7898528" y="0"/>
            <a:chExt cx="2857023" cy="1442557"/>
          </a:xfrm>
        </p:grpSpPr>
        <p:sp>
          <p:nvSpPr>
            <p:cNvPr id="26" name="Rectangle: Rounded Corners 25">
              <a:extLst>
                <a:ext uri="{FF2B5EF4-FFF2-40B4-BE49-F238E27FC236}">
                  <a16:creationId xmlns:a16="http://schemas.microsoft.com/office/drawing/2014/main" id="{A91A8496-B90D-9CA1-4E37-B3FF48BE9209}"/>
                </a:ext>
              </a:extLst>
            </p:cNvPr>
            <p:cNvSpPr/>
            <p:nvPr/>
          </p:nvSpPr>
          <p:spPr>
            <a:xfrm>
              <a:off x="7898528" y="0"/>
              <a:ext cx="2857023" cy="1442557"/>
            </a:xfrm>
            <a:prstGeom prst="roundRect">
              <a:avLst>
                <a:gd name="adj" fmla="val 10000"/>
              </a:avLst>
            </a:prstGeom>
            <a:solidFill>
              <a:srgbClr val="00338E"/>
            </a:solidFill>
          </p:spPr>
          <p:style>
            <a:lnRef idx="2">
              <a:schemeClr val="lt1">
                <a:hueOff val="0"/>
                <a:satOff val="0"/>
                <a:lumOff val="0"/>
                <a:alphaOff val="0"/>
              </a:schemeClr>
            </a:lnRef>
            <a:fillRef idx="1">
              <a:scrgbClr r="0" g="0" b="0"/>
            </a:fillRef>
            <a:effectRef idx="0">
              <a:schemeClr val="accent6">
                <a:hueOff val="0"/>
                <a:satOff val="0"/>
                <a:lumOff val="0"/>
                <a:alphaOff val="0"/>
              </a:schemeClr>
            </a:effectRef>
            <a:fontRef idx="minor">
              <a:schemeClr val="lt1"/>
            </a:fontRef>
          </p:style>
          <p:txBody>
            <a:bodyPr/>
            <a:lstStyle/>
            <a:p>
              <a:endParaRPr lang="es-AR"/>
            </a:p>
          </p:txBody>
        </p:sp>
        <p:sp>
          <p:nvSpPr>
            <p:cNvPr id="27" name="Rectangle: Rounded Corners 4">
              <a:extLst>
                <a:ext uri="{FF2B5EF4-FFF2-40B4-BE49-F238E27FC236}">
                  <a16:creationId xmlns:a16="http://schemas.microsoft.com/office/drawing/2014/main" id="{64737A79-8119-0923-6E8A-4FEE38A8F847}"/>
                </a:ext>
              </a:extLst>
            </p:cNvPr>
            <p:cNvSpPr txBox="1"/>
            <p:nvPr/>
          </p:nvSpPr>
          <p:spPr>
            <a:xfrm>
              <a:off x="7940779" y="42251"/>
              <a:ext cx="2772521" cy="126806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160" tIns="10160" rIns="10160" bIns="10160" numCol="1" spcCol="1270" anchor="ctr" anchorCtr="0">
              <a:noAutofit/>
            </a:bodyPr>
            <a:lstStyle/>
            <a:p>
              <a:pPr algn="ctr" defTabSz="711218">
                <a:lnSpc>
                  <a:spcPct val="90000"/>
                </a:lnSpc>
                <a:spcBef>
                  <a:spcPct val="0"/>
                </a:spcBef>
                <a:spcAft>
                  <a:spcPct val="35000"/>
                </a:spcAft>
              </a:pPr>
              <a:r>
                <a:rPr lang="es-AR" sz="1600" b="1" dirty="0"/>
                <a:t>MNI $ 2.340.000</a:t>
              </a:r>
            </a:p>
            <a:p>
              <a:pPr algn="ctr" defTabSz="711218">
                <a:lnSpc>
                  <a:spcPct val="90000"/>
                </a:lnSpc>
                <a:spcBef>
                  <a:spcPct val="0"/>
                </a:spcBef>
                <a:spcAft>
                  <a:spcPct val="35000"/>
                </a:spcAft>
              </a:pPr>
              <a:r>
                <a:rPr lang="es-AR" sz="1600" b="1" dirty="0"/>
                <a:t>Se actualizaría de manera retroactiva en el mes de julio según el valor del SMVM a dicho mes</a:t>
              </a:r>
            </a:p>
          </p:txBody>
        </p:sp>
      </p:grpSp>
      <p:cxnSp>
        <p:nvCxnSpPr>
          <p:cNvPr id="42" name="Straight Connector 41">
            <a:extLst>
              <a:ext uri="{FF2B5EF4-FFF2-40B4-BE49-F238E27FC236}">
                <a16:creationId xmlns:a16="http://schemas.microsoft.com/office/drawing/2014/main" id="{5EA83BBF-2A73-880F-EB26-A0AECC5D004A}"/>
              </a:ext>
            </a:extLst>
          </p:cNvPr>
          <p:cNvCxnSpPr>
            <a:cxnSpLocks/>
            <a:stCxn id="8" idx="3"/>
            <a:endCxn id="26" idx="1"/>
          </p:cNvCxnSpPr>
          <p:nvPr/>
        </p:nvCxnSpPr>
        <p:spPr>
          <a:xfrm>
            <a:off x="6288184" y="2249848"/>
            <a:ext cx="733407" cy="1346"/>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1A57D9B7-5760-7ADA-E48C-7045DB7C8D86}"/>
              </a:ext>
            </a:extLst>
          </p:cNvPr>
          <p:cNvCxnSpPr>
            <a:cxnSpLocks/>
          </p:cNvCxnSpPr>
          <p:nvPr/>
        </p:nvCxnSpPr>
        <p:spPr>
          <a:xfrm>
            <a:off x="6288184" y="4704578"/>
            <a:ext cx="733407" cy="1346"/>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9AA446D0-FA0D-947C-2602-4299916292F8}"/>
              </a:ext>
            </a:extLst>
          </p:cNvPr>
          <p:cNvCxnSpPr>
            <a:cxnSpLocks/>
          </p:cNvCxnSpPr>
          <p:nvPr/>
        </p:nvCxnSpPr>
        <p:spPr>
          <a:xfrm flipV="1">
            <a:off x="2583649" y="2121272"/>
            <a:ext cx="1425950" cy="1130769"/>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BECE18E0-01CF-A7DA-E047-252399948716}"/>
              </a:ext>
            </a:extLst>
          </p:cNvPr>
          <p:cNvCxnSpPr>
            <a:cxnSpLocks/>
          </p:cNvCxnSpPr>
          <p:nvPr/>
        </p:nvCxnSpPr>
        <p:spPr>
          <a:xfrm>
            <a:off x="2583650" y="3694336"/>
            <a:ext cx="1425950" cy="1199243"/>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16" name="Group 15">
            <a:extLst>
              <a:ext uri="{FF2B5EF4-FFF2-40B4-BE49-F238E27FC236}">
                <a16:creationId xmlns:a16="http://schemas.microsoft.com/office/drawing/2014/main" id="{9C1D66AD-AAC6-D2F9-4F8C-3C431FF2A0F6}"/>
              </a:ext>
            </a:extLst>
          </p:cNvPr>
          <p:cNvGrpSpPr/>
          <p:nvPr/>
        </p:nvGrpSpPr>
        <p:grpSpPr>
          <a:xfrm>
            <a:off x="968422" y="2842026"/>
            <a:ext cx="2293177" cy="1262324"/>
            <a:chOff x="1496963" y="1825918"/>
            <a:chExt cx="2293177" cy="1146588"/>
          </a:xfrm>
        </p:grpSpPr>
        <p:sp>
          <p:nvSpPr>
            <p:cNvPr id="23" name="Rectangle: Rounded Corners 22">
              <a:extLst>
                <a:ext uri="{FF2B5EF4-FFF2-40B4-BE49-F238E27FC236}">
                  <a16:creationId xmlns:a16="http://schemas.microsoft.com/office/drawing/2014/main" id="{F228288D-D514-D978-B6B5-21E97217C1B3}"/>
                </a:ext>
              </a:extLst>
            </p:cNvPr>
            <p:cNvSpPr/>
            <p:nvPr/>
          </p:nvSpPr>
          <p:spPr>
            <a:xfrm>
              <a:off x="1496963" y="1825918"/>
              <a:ext cx="2293177" cy="1146588"/>
            </a:xfrm>
            <a:prstGeom prst="roundRect">
              <a:avLst>
                <a:gd name="adj" fmla="val 10000"/>
              </a:avLst>
            </a:prstGeom>
            <a:solidFill>
              <a:srgbClr val="9933FF"/>
            </a:solidFill>
            <a:ln>
              <a:solidFill>
                <a:srgbClr val="9933FF"/>
              </a:solidFill>
            </a:ln>
          </p:spPr>
          <p:style>
            <a:lnRef idx="2">
              <a:scrgbClr r="0" g="0" b="0"/>
            </a:lnRef>
            <a:fillRef idx="1">
              <a:scrgbClr r="0" g="0" b="0"/>
            </a:fillRef>
            <a:effectRef idx="0">
              <a:schemeClr val="accent3">
                <a:hueOff val="0"/>
                <a:satOff val="0"/>
                <a:lumOff val="0"/>
                <a:alphaOff val="0"/>
              </a:schemeClr>
            </a:effectRef>
            <a:fontRef idx="minor">
              <a:schemeClr val="lt1"/>
            </a:fontRef>
          </p:style>
          <p:txBody>
            <a:bodyPr/>
            <a:lstStyle/>
            <a:p>
              <a:endParaRPr lang="es-AR"/>
            </a:p>
          </p:txBody>
        </p:sp>
        <p:sp>
          <p:nvSpPr>
            <p:cNvPr id="24" name="Rectangle: Rounded Corners 4">
              <a:extLst>
                <a:ext uri="{FF2B5EF4-FFF2-40B4-BE49-F238E27FC236}">
                  <a16:creationId xmlns:a16="http://schemas.microsoft.com/office/drawing/2014/main" id="{07CEB410-5563-73CB-F577-66C878C4CCEE}"/>
                </a:ext>
              </a:extLst>
            </p:cNvPr>
            <p:cNvSpPr txBox="1"/>
            <p:nvPr/>
          </p:nvSpPr>
          <p:spPr>
            <a:xfrm>
              <a:off x="1530545" y="1859500"/>
              <a:ext cx="2226013" cy="107942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algn="ctr" defTabSz="800120">
                <a:lnSpc>
                  <a:spcPct val="90000"/>
                </a:lnSpc>
                <a:spcBef>
                  <a:spcPct val="0"/>
                </a:spcBef>
                <a:spcAft>
                  <a:spcPct val="35000"/>
                </a:spcAft>
              </a:pPr>
              <a:r>
                <a:rPr lang="es-AR" sz="1801" b="1" dirty="0"/>
                <a:t>Deducciones </a:t>
              </a:r>
            </a:p>
          </p:txBody>
        </p:sp>
      </p:grpSp>
      <p:grpSp>
        <p:nvGrpSpPr>
          <p:cNvPr id="2" name="Group 1">
            <a:extLst>
              <a:ext uri="{FF2B5EF4-FFF2-40B4-BE49-F238E27FC236}">
                <a16:creationId xmlns:a16="http://schemas.microsoft.com/office/drawing/2014/main" id="{9D5419B6-3648-0452-7AC5-FA4AD8514D65}"/>
              </a:ext>
            </a:extLst>
          </p:cNvPr>
          <p:cNvGrpSpPr/>
          <p:nvPr/>
        </p:nvGrpSpPr>
        <p:grpSpPr>
          <a:xfrm>
            <a:off x="1886181" y="5613067"/>
            <a:ext cx="9448800" cy="411097"/>
            <a:chOff x="1496963" y="1825918"/>
            <a:chExt cx="2293177" cy="1146588"/>
          </a:xfrm>
          <a:solidFill>
            <a:srgbClr val="00A3A1"/>
          </a:solidFill>
        </p:grpSpPr>
        <p:sp>
          <p:nvSpPr>
            <p:cNvPr id="3" name="Rectangle: Rounded Corners 2">
              <a:extLst>
                <a:ext uri="{FF2B5EF4-FFF2-40B4-BE49-F238E27FC236}">
                  <a16:creationId xmlns:a16="http://schemas.microsoft.com/office/drawing/2014/main" id="{5676CFD3-E96F-EF40-A98C-F5AC694F8F82}"/>
                </a:ext>
              </a:extLst>
            </p:cNvPr>
            <p:cNvSpPr/>
            <p:nvPr/>
          </p:nvSpPr>
          <p:spPr>
            <a:xfrm>
              <a:off x="1496963" y="1825918"/>
              <a:ext cx="2293177" cy="1146588"/>
            </a:xfrm>
            <a:prstGeom prst="roundRect">
              <a:avLst>
                <a:gd name="adj" fmla="val 10000"/>
              </a:avLst>
            </a:prstGeom>
            <a:grpFill/>
            <a:ln>
              <a:solidFill>
                <a:srgbClr val="00A3A1"/>
              </a:solidFill>
            </a:ln>
          </p:spPr>
          <p:style>
            <a:lnRef idx="2">
              <a:scrgbClr r="0" g="0" b="0"/>
            </a:lnRef>
            <a:fillRef idx="1">
              <a:scrgbClr r="0" g="0" b="0"/>
            </a:fillRef>
            <a:effectRef idx="0">
              <a:schemeClr val="accent3">
                <a:hueOff val="0"/>
                <a:satOff val="0"/>
                <a:lumOff val="0"/>
                <a:alphaOff val="0"/>
              </a:schemeClr>
            </a:effectRef>
            <a:fontRef idx="minor">
              <a:schemeClr val="lt1"/>
            </a:fontRef>
          </p:style>
          <p:txBody>
            <a:bodyPr/>
            <a:lstStyle/>
            <a:p>
              <a:endParaRPr lang="es-AR"/>
            </a:p>
          </p:txBody>
        </p:sp>
        <p:sp>
          <p:nvSpPr>
            <p:cNvPr id="4" name="Rectangle: Rounded Corners 4">
              <a:extLst>
                <a:ext uri="{FF2B5EF4-FFF2-40B4-BE49-F238E27FC236}">
                  <a16:creationId xmlns:a16="http://schemas.microsoft.com/office/drawing/2014/main" id="{7CC216BB-CD18-FE2F-07C7-67FC41F8949A}"/>
                </a:ext>
              </a:extLst>
            </p:cNvPr>
            <p:cNvSpPr txBox="1"/>
            <p:nvPr/>
          </p:nvSpPr>
          <p:spPr>
            <a:xfrm>
              <a:off x="1530545" y="1859500"/>
              <a:ext cx="2226013" cy="1042141"/>
            </a:xfrm>
            <a:prstGeom prst="rect">
              <a:avLst/>
            </a:prstGeom>
            <a:grpFill/>
            <a:ln>
              <a:solidFill>
                <a:srgbClr val="00A3A1"/>
              </a:solidFill>
            </a:ln>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algn="ctr" defTabSz="800120">
                <a:lnSpc>
                  <a:spcPct val="90000"/>
                </a:lnSpc>
                <a:spcBef>
                  <a:spcPct val="0"/>
                </a:spcBef>
                <a:spcAft>
                  <a:spcPct val="35000"/>
                </a:spcAft>
              </a:pPr>
              <a:r>
                <a:rPr lang="es-AR" sz="1801" b="1" dirty="0"/>
                <a:t>No eran aplicables las Cargas de Familia y la mayoría de las deducciones 2023</a:t>
              </a:r>
            </a:p>
          </p:txBody>
        </p:sp>
      </p:grpSp>
      <p:grpSp>
        <p:nvGrpSpPr>
          <p:cNvPr id="6" name="Grupo 560">
            <a:extLst>
              <a:ext uri="{FF2B5EF4-FFF2-40B4-BE49-F238E27FC236}">
                <a16:creationId xmlns:a16="http://schemas.microsoft.com/office/drawing/2014/main" id="{98ABBE5D-E6E7-714D-3E0A-45BF756EBA9D}"/>
              </a:ext>
            </a:extLst>
          </p:cNvPr>
          <p:cNvGrpSpPr/>
          <p:nvPr/>
        </p:nvGrpSpPr>
        <p:grpSpPr>
          <a:xfrm>
            <a:off x="1136103" y="5429867"/>
            <a:ext cx="607719" cy="657228"/>
            <a:chOff x="174626" y="2497138"/>
            <a:chExt cx="806450" cy="833438"/>
          </a:xfrm>
          <a:solidFill>
            <a:srgbClr val="00A3A1"/>
          </a:solidFill>
        </p:grpSpPr>
        <p:sp>
          <p:nvSpPr>
            <p:cNvPr id="10" name="Freeform 59">
              <a:extLst>
                <a:ext uri="{FF2B5EF4-FFF2-40B4-BE49-F238E27FC236}">
                  <a16:creationId xmlns:a16="http://schemas.microsoft.com/office/drawing/2014/main" id="{29D0F92D-6A40-B665-0323-9E5F31C5ACFD}"/>
                </a:ext>
              </a:extLst>
            </p:cNvPr>
            <p:cNvSpPr>
              <a:spLocks noEditPoints="1"/>
            </p:cNvSpPr>
            <p:nvPr/>
          </p:nvSpPr>
          <p:spPr bwMode="auto">
            <a:xfrm>
              <a:off x="249238" y="2497138"/>
              <a:ext cx="660400" cy="833438"/>
            </a:xfrm>
            <a:custGeom>
              <a:avLst/>
              <a:gdLst>
                <a:gd name="T0" fmla="*/ 102 w 175"/>
                <a:gd name="T1" fmla="*/ 211 h 221"/>
                <a:gd name="T2" fmla="*/ 102 w 175"/>
                <a:gd name="T3" fmla="*/ 211 h 221"/>
                <a:gd name="T4" fmla="*/ 83 w 175"/>
                <a:gd name="T5" fmla="*/ 220 h 221"/>
                <a:gd name="T6" fmla="*/ 73 w 175"/>
                <a:gd name="T7" fmla="*/ 211 h 221"/>
                <a:gd name="T8" fmla="*/ 64 w 175"/>
                <a:gd name="T9" fmla="*/ 211 h 221"/>
                <a:gd name="T10" fmla="*/ 54 w 175"/>
                <a:gd name="T11" fmla="*/ 201 h 221"/>
                <a:gd name="T12" fmla="*/ 53 w 175"/>
                <a:gd name="T13" fmla="*/ 157 h 221"/>
                <a:gd name="T14" fmla="*/ 42 w 175"/>
                <a:gd name="T15" fmla="*/ 148 h 221"/>
                <a:gd name="T16" fmla="*/ 30 w 175"/>
                <a:gd name="T17" fmla="*/ 34 h 221"/>
                <a:gd name="T18" fmla="*/ 144 w 175"/>
                <a:gd name="T19" fmla="*/ 34 h 221"/>
                <a:gd name="T20" fmla="*/ 133 w 175"/>
                <a:gd name="T21" fmla="*/ 148 h 221"/>
                <a:gd name="T22" fmla="*/ 122 w 175"/>
                <a:gd name="T23" fmla="*/ 157 h 221"/>
                <a:gd name="T24" fmla="*/ 121 w 175"/>
                <a:gd name="T25" fmla="*/ 201 h 221"/>
                <a:gd name="T26" fmla="*/ 111 w 175"/>
                <a:gd name="T27" fmla="*/ 211 h 221"/>
                <a:gd name="T28" fmla="*/ 102 w 175"/>
                <a:gd name="T29" fmla="*/ 211 h 221"/>
                <a:gd name="T30" fmla="*/ 68 w 175"/>
                <a:gd name="T31" fmla="*/ 158 h 221"/>
                <a:gd name="T32" fmla="*/ 68 w 175"/>
                <a:gd name="T33" fmla="*/ 158 h 221"/>
                <a:gd name="T34" fmla="*/ 74 w 175"/>
                <a:gd name="T35" fmla="*/ 164 h 221"/>
                <a:gd name="T36" fmla="*/ 101 w 175"/>
                <a:gd name="T37" fmla="*/ 164 h 221"/>
                <a:gd name="T38" fmla="*/ 108 w 175"/>
                <a:gd name="T39" fmla="*/ 153 h 221"/>
                <a:gd name="T40" fmla="*/ 115 w 175"/>
                <a:gd name="T41" fmla="*/ 142 h 221"/>
                <a:gd name="T42" fmla="*/ 124 w 175"/>
                <a:gd name="T43" fmla="*/ 136 h 221"/>
                <a:gd name="T44" fmla="*/ 149 w 175"/>
                <a:gd name="T45" fmla="*/ 94 h 221"/>
                <a:gd name="T46" fmla="*/ 53 w 175"/>
                <a:gd name="T47" fmla="*/ 34 h 221"/>
                <a:gd name="T48" fmla="*/ 36 w 175"/>
                <a:gd name="T49" fmla="*/ 121 h 221"/>
                <a:gd name="T50" fmla="*/ 54 w 175"/>
                <a:gd name="T51" fmla="*/ 139 h 221"/>
                <a:gd name="T52" fmla="*/ 68 w 175"/>
                <a:gd name="T53" fmla="*/ 158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221">
                  <a:moveTo>
                    <a:pt x="102" y="211"/>
                  </a:moveTo>
                  <a:cubicBezTo>
                    <a:pt x="102" y="211"/>
                    <a:pt x="102" y="211"/>
                    <a:pt x="102" y="211"/>
                  </a:cubicBezTo>
                  <a:cubicBezTo>
                    <a:pt x="99" y="221"/>
                    <a:pt x="91" y="220"/>
                    <a:pt x="83" y="220"/>
                  </a:cubicBezTo>
                  <a:cubicBezTo>
                    <a:pt x="78" y="220"/>
                    <a:pt x="74" y="216"/>
                    <a:pt x="73" y="211"/>
                  </a:cubicBezTo>
                  <a:cubicBezTo>
                    <a:pt x="70" y="211"/>
                    <a:pt x="66" y="212"/>
                    <a:pt x="64" y="211"/>
                  </a:cubicBezTo>
                  <a:cubicBezTo>
                    <a:pt x="59" y="209"/>
                    <a:pt x="55" y="205"/>
                    <a:pt x="54" y="201"/>
                  </a:cubicBezTo>
                  <a:cubicBezTo>
                    <a:pt x="52" y="197"/>
                    <a:pt x="54" y="161"/>
                    <a:pt x="53" y="157"/>
                  </a:cubicBezTo>
                  <a:cubicBezTo>
                    <a:pt x="51" y="153"/>
                    <a:pt x="45" y="151"/>
                    <a:pt x="42" y="148"/>
                  </a:cubicBezTo>
                  <a:cubicBezTo>
                    <a:pt x="6" y="121"/>
                    <a:pt x="0" y="67"/>
                    <a:pt x="30" y="34"/>
                  </a:cubicBezTo>
                  <a:cubicBezTo>
                    <a:pt x="60" y="0"/>
                    <a:pt x="115" y="0"/>
                    <a:pt x="144" y="34"/>
                  </a:cubicBezTo>
                  <a:cubicBezTo>
                    <a:pt x="175" y="67"/>
                    <a:pt x="169" y="122"/>
                    <a:pt x="133" y="148"/>
                  </a:cubicBezTo>
                  <a:cubicBezTo>
                    <a:pt x="130" y="151"/>
                    <a:pt x="124" y="153"/>
                    <a:pt x="122" y="157"/>
                  </a:cubicBezTo>
                  <a:cubicBezTo>
                    <a:pt x="122" y="161"/>
                    <a:pt x="122" y="197"/>
                    <a:pt x="121" y="201"/>
                  </a:cubicBezTo>
                  <a:cubicBezTo>
                    <a:pt x="120" y="205"/>
                    <a:pt x="115" y="209"/>
                    <a:pt x="111" y="211"/>
                  </a:cubicBezTo>
                  <a:cubicBezTo>
                    <a:pt x="108" y="212"/>
                    <a:pt x="105" y="211"/>
                    <a:pt x="102" y="211"/>
                  </a:cubicBezTo>
                  <a:close/>
                  <a:moveTo>
                    <a:pt x="68" y="158"/>
                  </a:moveTo>
                  <a:cubicBezTo>
                    <a:pt x="68" y="158"/>
                    <a:pt x="68" y="158"/>
                    <a:pt x="68" y="158"/>
                  </a:cubicBezTo>
                  <a:cubicBezTo>
                    <a:pt x="68" y="161"/>
                    <a:pt x="71" y="163"/>
                    <a:pt x="74" y="164"/>
                  </a:cubicBezTo>
                  <a:cubicBezTo>
                    <a:pt x="76" y="164"/>
                    <a:pt x="99" y="164"/>
                    <a:pt x="101" y="164"/>
                  </a:cubicBezTo>
                  <a:cubicBezTo>
                    <a:pt x="107" y="162"/>
                    <a:pt x="107" y="158"/>
                    <a:pt x="108" y="153"/>
                  </a:cubicBezTo>
                  <a:cubicBezTo>
                    <a:pt x="109" y="149"/>
                    <a:pt x="112" y="145"/>
                    <a:pt x="115" y="142"/>
                  </a:cubicBezTo>
                  <a:cubicBezTo>
                    <a:pt x="118" y="141"/>
                    <a:pt x="122" y="138"/>
                    <a:pt x="124" y="136"/>
                  </a:cubicBezTo>
                  <a:cubicBezTo>
                    <a:pt x="138" y="126"/>
                    <a:pt x="147" y="111"/>
                    <a:pt x="149" y="94"/>
                  </a:cubicBezTo>
                  <a:cubicBezTo>
                    <a:pt x="156" y="41"/>
                    <a:pt x="98" y="4"/>
                    <a:pt x="53" y="34"/>
                  </a:cubicBezTo>
                  <a:cubicBezTo>
                    <a:pt x="24" y="53"/>
                    <a:pt x="17" y="93"/>
                    <a:pt x="36" y="121"/>
                  </a:cubicBezTo>
                  <a:cubicBezTo>
                    <a:pt x="41" y="128"/>
                    <a:pt x="47" y="134"/>
                    <a:pt x="54" y="139"/>
                  </a:cubicBezTo>
                  <a:cubicBezTo>
                    <a:pt x="62" y="142"/>
                    <a:pt x="67" y="149"/>
                    <a:pt x="68" y="1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1"/>
            </a:p>
          </p:txBody>
        </p:sp>
        <p:sp>
          <p:nvSpPr>
            <p:cNvPr id="11" name="Freeform 60">
              <a:extLst>
                <a:ext uri="{FF2B5EF4-FFF2-40B4-BE49-F238E27FC236}">
                  <a16:creationId xmlns:a16="http://schemas.microsoft.com/office/drawing/2014/main" id="{34AAFCD7-F7B0-4982-176E-844C5AA16FD5}"/>
                </a:ext>
              </a:extLst>
            </p:cNvPr>
            <p:cNvSpPr>
              <a:spLocks noEditPoints="1"/>
            </p:cNvSpPr>
            <p:nvPr/>
          </p:nvSpPr>
          <p:spPr bwMode="auto">
            <a:xfrm>
              <a:off x="174626" y="2606675"/>
              <a:ext cx="806450" cy="425450"/>
            </a:xfrm>
            <a:custGeom>
              <a:avLst/>
              <a:gdLst>
                <a:gd name="T0" fmla="*/ 18 w 214"/>
                <a:gd name="T1" fmla="*/ 51 h 113"/>
                <a:gd name="T2" fmla="*/ 18 w 214"/>
                <a:gd name="T3" fmla="*/ 51 h 113"/>
                <a:gd name="T4" fmla="*/ 21 w 214"/>
                <a:gd name="T5" fmla="*/ 53 h 113"/>
                <a:gd name="T6" fmla="*/ 21 w 214"/>
                <a:gd name="T7" fmla="*/ 60 h 113"/>
                <a:gd name="T8" fmla="*/ 6 w 214"/>
                <a:gd name="T9" fmla="*/ 61 h 113"/>
                <a:gd name="T10" fmla="*/ 3 w 214"/>
                <a:gd name="T11" fmla="*/ 53 h 113"/>
                <a:gd name="T12" fmla="*/ 18 w 214"/>
                <a:gd name="T13" fmla="*/ 51 h 113"/>
                <a:gd name="T14" fmla="*/ 27 w 214"/>
                <a:gd name="T15" fmla="*/ 97 h 113"/>
                <a:gd name="T16" fmla="*/ 27 w 214"/>
                <a:gd name="T17" fmla="*/ 97 h 113"/>
                <a:gd name="T18" fmla="*/ 31 w 214"/>
                <a:gd name="T19" fmla="*/ 96 h 113"/>
                <a:gd name="T20" fmla="*/ 33 w 214"/>
                <a:gd name="T21" fmla="*/ 97 h 113"/>
                <a:gd name="T22" fmla="*/ 35 w 214"/>
                <a:gd name="T23" fmla="*/ 101 h 113"/>
                <a:gd name="T24" fmla="*/ 32 w 214"/>
                <a:gd name="T25" fmla="*/ 105 h 113"/>
                <a:gd name="T26" fmla="*/ 20 w 214"/>
                <a:gd name="T27" fmla="*/ 111 h 113"/>
                <a:gd name="T28" fmla="*/ 15 w 214"/>
                <a:gd name="T29" fmla="*/ 106 h 113"/>
                <a:gd name="T30" fmla="*/ 27 w 214"/>
                <a:gd name="T31" fmla="*/ 97 h 113"/>
                <a:gd name="T32" fmla="*/ 32 w 214"/>
                <a:gd name="T33" fmla="*/ 7 h 113"/>
                <a:gd name="T34" fmla="*/ 32 w 214"/>
                <a:gd name="T35" fmla="*/ 7 h 113"/>
                <a:gd name="T36" fmla="*/ 30 w 214"/>
                <a:gd name="T37" fmla="*/ 16 h 113"/>
                <a:gd name="T38" fmla="*/ 18 w 214"/>
                <a:gd name="T39" fmla="*/ 10 h 113"/>
                <a:gd name="T40" fmla="*/ 15 w 214"/>
                <a:gd name="T41" fmla="*/ 7 h 113"/>
                <a:gd name="T42" fmla="*/ 20 w 214"/>
                <a:gd name="T43" fmla="*/ 1 h 113"/>
                <a:gd name="T44" fmla="*/ 32 w 214"/>
                <a:gd name="T45" fmla="*/ 7 h 113"/>
                <a:gd name="T46" fmla="*/ 197 w 214"/>
                <a:gd name="T47" fmla="*/ 61 h 113"/>
                <a:gd name="T48" fmla="*/ 194 w 214"/>
                <a:gd name="T49" fmla="*/ 53 h 113"/>
                <a:gd name="T50" fmla="*/ 208 w 214"/>
                <a:gd name="T51" fmla="*/ 51 h 113"/>
                <a:gd name="T52" fmla="*/ 212 w 214"/>
                <a:gd name="T53" fmla="*/ 54 h 113"/>
                <a:gd name="T54" fmla="*/ 210 w 214"/>
                <a:gd name="T55" fmla="*/ 61 h 113"/>
                <a:gd name="T56" fmla="*/ 197 w 214"/>
                <a:gd name="T57" fmla="*/ 61 h 113"/>
                <a:gd name="T58" fmla="*/ 188 w 214"/>
                <a:gd name="T59" fmla="*/ 16 h 113"/>
                <a:gd name="T60" fmla="*/ 181 w 214"/>
                <a:gd name="T61" fmla="*/ 8 h 113"/>
                <a:gd name="T62" fmla="*/ 192 w 214"/>
                <a:gd name="T63" fmla="*/ 2 h 113"/>
                <a:gd name="T64" fmla="*/ 195 w 214"/>
                <a:gd name="T65" fmla="*/ 1 h 113"/>
                <a:gd name="T66" fmla="*/ 199 w 214"/>
                <a:gd name="T67" fmla="*/ 9 h 113"/>
                <a:gd name="T68" fmla="*/ 188 w 214"/>
                <a:gd name="T69" fmla="*/ 16 h 113"/>
                <a:gd name="T70" fmla="*/ 183 w 214"/>
                <a:gd name="T71" fmla="*/ 105 h 113"/>
                <a:gd name="T72" fmla="*/ 183 w 214"/>
                <a:gd name="T73" fmla="*/ 105 h 113"/>
                <a:gd name="T74" fmla="*/ 184 w 214"/>
                <a:gd name="T75" fmla="*/ 96 h 113"/>
                <a:gd name="T76" fmla="*/ 197 w 214"/>
                <a:gd name="T77" fmla="*/ 102 h 113"/>
                <a:gd name="T78" fmla="*/ 199 w 214"/>
                <a:gd name="T79" fmla="*/ 105 h 113"/>
                <a:gd name="T80" fmla="*/ 196 w 214"/>
                <a:gd name="T81" fmla="*/ 111 h 113"/>
                <a:gd name="T82" fmla="*/ 183 w 214"/>
                <a:gd name="T83" fmla="*/ 105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4" h="113">
                  <a:moveTo>
                    <a:pt x="18" y="51"/>
                  </a:moveTo>
                  <a:cubicBezTo>
                    <a:pt x="18" y="51"/>
                    <a:pt x="18" y="51"/>
                    <a:pt x="18" y="51"/>
                  </a:cubicBezTo>
                  <a:cubicBezTo>
                    <a:pt x="19" y="52"/>
                    <a:pt x="20" y="52"/>
                    <a:pt x="21" y="53"/>
                  </a:cubicBezTo>
                  <a:cubicBezTo>
                    <a:pt x="23" y="55"/>
                    <a:pt x="23" y="58"/>
                    <a:pt x="21" y="60"/>
                  </a:cubicBezTo>
                  <a:cubicBezTo>
                    <a:pt x="19" y="63"/>
                    <a:pt x="9" y="61"/>
                    <a:pt x="6" y="61"/>
                  </a:cubicBezTo>
                  <a:cubicBezTo>
                    <a:pt x="2" y="60"/>
                    <a:pt x="0" y="56"/>
                    <a:pt x="3" y="53"/>
                  </a:cubicBezTo>
                  <a:cubicBezTo>
                    <a:pt x="5" y="50"/>
                    <a:pt x="15" y="52"/>
                    <a:pt x="18" y="51"/>
                  </a:cubicBezTo>
                  <a:close/>
                  <a:moveTo>
                    <a:pt x="27" y="97"/>
                  </a:moveTo>
                  <a:cubicBezTo>
                    <a:pt x="27" y="97"/>
                    <a:pt x="27" y="97"/>
                    <a:pt x="27" y="97"/>
                  </a:cubicBezTo>
                  <a:cubicBezTo>
                    <a:pt x="28" y="96"/>
                    <a:pt x="30" y="96"/>
                    <a:pt x="31" y="96"/>
                  </a:cubicBezTo>
                  <a:cubicBezTo>
                    <a:pt x="31" y="97"/>
                    <a:pt x="32" y="97"/>
                    <a:pt x="33" y="97"/>
                  </a:cubicBezTo>
                  <a:cubicBezTo>
                    <a:pt x="34" y="98"/>
                    <a:pt x="35" y="99"/>
                    <a:pt x="35" y="101"/>
                  </a:cubicBezTo>
                  <a:cubicBezTo>
                    <a:pt x="35" y="102"/>
                    <a:pt x="34" y="104"/>
                    <a:pt x="32" y="105"/>
                  </a:cubicBezTo>
                  <a:cubicBezTo>
                    <a:pt x="30" y="106"/>
                    <a:pt x="22" y="112"/>
                    <a:pt x="20" y="111"/>
                  </a:cubicBezTo>
                  <a:cubicBezTo>
                    <a:pt x="17" y="111"/>
                    <a:pt x="15" y="109"/>
                    <a:pt x="15" y="106"/>
                  </a:cubicBezTo>
                  <a:cubicBezTo>
                    <a:pt x="15" y="102"/>
                    <a:pt x="25" y="99"/>
                    <a:pt x="27" y="97"/>
                  </a:cubicBezTo>
                  <a:close/>
                  <a:moveTo>
                    <a:pt x="32" y="7"/>
                  </a:moveTo>
                  <a:cubicBezTo>
                    <a:pt x="32" y="7"/>
                    <a:pt x="32" y="7"/>
                    <a:pt x="32" y="7"/>
                  </a:cubicBezTo>
                  <a:cubicBezTo>
                    <a:pt x="37" y="10"/>
                    <a:pt x="35" y="16"/>
                    <a:pt x="30" y="16"/>
                  </a:cubicBezTo>
                  <a:cubicBezTo>
                    <a:pt x="28" y="17"/>
                    <a:pt x="20" y="11"/>
                    <a:pt x="18" y="10"/>
                  </a:cubicBezTo>
                  <a:cubicBezTo>
                    <a:pt x="17" y="10"/>
                    <a:pt x="16" y="9"/>
                    <a:pt x="15" y="7"/>
                  </a:cubicBezTo>
                  <a:cubicBezTo>
                    <a:pt x="15" y="4"/>
                    <a:pt x="17" y="1"/>
                    <a:pt x="20" y="1"/>
                  </a:cubicBezTo>
                  <a:cubicBezTo>
                    <a:pt x="22" y="0"/>
                    <a:pt x="30" y="6"/>
                    <a:pt x="32" y="7"/>
                  </a:cubicBezTo>
                  <a:close/>
                  <a:moveTo>
                    <a:pt x="197" y="61"/>
                  </a:moveTo>
                  <a:cubicBezTo>
                    <a:pt x="193" y="61"/>
                    <a:pt x="191" y="56"/>
                    <a:pt x="194" y="53"/>
                  </a:cubicBezTo>
                  <a:cubicBezTo>
                    <a:pt x="196" y="50"/>
                    <a:pt x="205" y="52"/>
                    <a:pt x="208" y="51"/>
                  </a:cubicBezTo>
                  <a:cubicBezTo>
                    <a:pt x="210" y="52"/>
                    <a:pt x="211" y="52"/>
                    <a:pt x="212" y="54"/>
                  </a:cubicBezTo>
                  <a:cubicBezTo>
                    <a:pt x="214" y="56"/>
                    <a:pt x="213" y="60"/>
                    <a:pt x="210" y="61"/>
                  </a:cubicBezTo>
                  <a:cubicBezTo>
                    <a:pt x="209" y="62"/>
                    <a:pt x="199" y="61"/>
                    <a:pt x="197" y="61"/>
                  </a:cubicBezTo>
                  <a:close/>
                  <a:moveTo>
                    <a:pt x="188" y="16"/>
                  </a:moveTo>
                  <a:cubicBezTo>
                    <a:pt x="183" y="18"/>
                    <a:pt x="178" y="13"/>
                    <a:pt x="181" y="8"/>
                  </a:cubicBezTo>
                  <a:cubicBezTo>
                    <a:pt x="182" y="7"/>
                    <a:pt x="191" y="2"/>
                    <a:pt x="192" y="2"/>
                  </a:cubicBezTo>
                  <a:cubicBezTo>
                    <a:pt x="193" y="1"/>
                    <a:pt x="194" y="1"/>
                    <a:pt x="195" y="1"/>
                  </a:cubicBezTo>
                  <a:cubicBezTo>
                    <a:pt x="199" y="1"/>
                    <a:pt x="200" y="6"/>
                    <a:pt x="199" y="9"/>
                  </a:cubicBezTo>
                  <a:cubicBezTo>
                    <a:pt x="198" y="10"/>
                    <a:pt x="189" y="15"/>
                    <a:pt x="188" y="16"/>
                  </a:cubicBezTo>
                  <a:close/>
                  <a:moveTo>
                    <a:pt x="183" y="105"/>
                  </a:moveTo>
                  <a:cubicBezTo>
                    <a:pt x="183" y="105"/>
                    <a:pt x="183" y="105"/>
                    <a:pt x="183" y="105"/>
                  </a:cubicBezTo>
                  <a:cubicBezTo>
                    <a:pt x="179" y="103"/>
                    <a:pt x="180" y="98"/>
                    <a:pt x="184" y="96"/>
                  </a:cubicBezTo>
                  <a:cubicBezTo>
                    <a:pt x="187" y="95"/>
                    <a:pt x="194" y="101"/>
                    <a:pt x="197" y="102"/>
                  </a:cubicBezTo>
                  <a:cubicBezTo>
                    <a:pt x="198" y="103"/>
                    <a:pt x="199" y="104"/>
                    <a:pt x="199" y="105"/>
                  </a:cubicBezTo>
                  <a:cubicBezTo>
                    <a:pt x="200" y="108"/>
                    <a:pt x="199" y="111"/>
                    <a:pt x="196" y="111"/>
                  </a:cubicBezTo>
                  <a:cubicBezTo>
                    <a:pt x="193" y="113"/>
                    <a:pt x="185" y="106"/>
                    <a:pt x="183"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1"/>
            </a:p>
          </p:txBody>
        </p:sp>
        <p:sp>
          <p:nvSpPr>
            <p:cNvPr id="12" name="Freeform 61">
              <a:extLst>
                <a:ext uri="{FF2B5EF4-FFF2-40B4-BE49-F238E27FC236}">
                  <a16:creationId xmlns:a16="http://schemas.microsoft.com/office/drawing/2014/main" id="{4B2B97A8-F5D9-87EF-EF99-DCA9EE10A837}"/>
                </a:ext>
              </a:extLst>
            </p:cNvPr>
            <p:cNvSpPr>
              <a:spLocks/>
            </p:cNvSpPr>
            <p:nvPr/>
          </p:nvSpPr>
          <p:spPr bwMode="auto">
            <a:xfrm>
              <a:off x="438151" y="2692400"/>
              <a:ext cx="282575" cy="298450"/>
            </a:xfrm>
            <a:custGeom>
              <a:avLst/>
              <a:gdLst>
                <a:gd name="T0" fmla="*/ 0 w 75"/>
                <a:gd name="T1" fmla="*/ 12 h 79"/>
                <a:gd name="T2" fmla="*/ 0 w 75"/>
                <a:gd name="T3" fmla="*/ 12 h 79"/>
                <a:gd name="T4" fmla="*/ 0 w 75"/>
                <a:gd name="T5" fmla="*/ 8 h 79"/>
                <a:gd name="T6" fmla="*/ 8 w 75"/>
                <a:gd name="T7" fmla="*/ 6 h 79"/>
                <a:gd name="T8" fmla="*/ 12 w 75"/>
                <a:gd name="T9" fmla="*/ 18 h 79"/>
                <a:gd name="T10" fmla="*/ 32 w 75"/>
                <a:gd name="T11" fmla="*/ 14 h 79"/>
                <a:gd name="T12" fmla="*/ 32 w 75"/>
                <a:gd name="T13" fmla="*/ 5 h 79"/>
                <a:gd name="T14" fmla="*/ 41 w 75"/>
                <a:gd name="T15" fmla="*/ 3 h 79"/>
                <a:gd name="T16" fmla="*/ 42 w 75"/>
                <a:gd name="T17" fmla="*/ 14 h 79"/>
                <a:gd name="T18" fmla="*/ 62 w 75"/>
                <a:gd name="T19" fmla="*/ 18 h 79"/>
                <a:gd name="T20" fmla="*/ 71 w 75"/>
                <a:gd name="T21" fmla="*/ 5 h 79"/>
                <a:gd name="T22" fmla="*/ 75 w 75"/>
                <a:gd name="T23" fmla="*/ 11 h 79"/>
                <a:gd name="T24" fmla="*/ 56 w 75"/>
                <a:gd name="T25" fmla="*/ 74 h 79"/>
                <a:gd name="T26" fmla="*/ 47 w 75"/>
                <a:gd name="T27" fmla="*/ 71 h 79"/>
                <a:gd name="T28" fmla="*/ 60 w 75"/>
                <a:gd name="T29" fmla="*/ 28 h 79"/>
                <a:gd name="T30" fmla="*/ 42 w 75"/>
                <a:gd name="T31" fmla="*/ 24 h 79"/>
                <a:gd name="T32" fmla="*/ 37 w 75"/>
                <a:gd name="T33" fmla="*/ 41 h 79"/>
                <a:gd name="T34" fmla="*/ 35 w 75"/>
                <a:gd name="T35" fmla="*/ 40 h 79"/>
                <a:gd name="T36" fmla="*/ 32 w 75"/>
                <a:gd name="T37" fmla="*/ 37 h 79"/>
                <a:gd name="T38" fmla="*/ 32 w 75"/>
                <a:gd name="T39" fmla="*/ 24 h 79"/>
                <a:gd name="T40" fmla="*/ 15 w 75"/>
                <a:gd name="T41" fmla="*/ 28 h 79"/>
                <a:gd name="T42" fmla="*/ 28 w 75"/>
                <a:gd name="T43" fmla="*/ 71 h 79"/>
                <a:gd name="T44" fmla="*/ 27 w 75"/>
                <a:gd name="T45" fmla="*/ 75 h 79"/>
                <a:gd name="T46" fmla="*/ 19 w 75"/>
                <a:gd name="T47" fmla="*/ 74 h 79"/>
                <a:gd name="T48" fmla="*/ 0 w 75"/>
                <a:gd name="T4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5" h="79">
                  <a:moveTo>
                    <a:pt x="0" y="12"/>
                  </a:moveTo>
                  <a:cubicBezTo>
                    <a:pt x="0" y="12"/>
                    <a:pt x="0" y="12"/>
                    <a:pt x="0" y="12"/>
                  </a:cubicBezTo>
                  <a:cubicBezTo>
                    <a:pt x="0" y="10"/>
                    <a:pt x="0" y="9"/>
                    <a:pt x="0" y="8"/>
                  </a:cubicBezTo>
                  <a:cubicBezTo>
                    <a:pt x="2" y="5"/>
                    <a:pt x="6" y="4"/>
                    <a:pt x="8" y="6"/>
                  </a:cubicBezTo>
                  <a:cubicBezTo>
                    <a:pt x="10" y="8"/>
                    <a:pt x="12" y="17"/>
                    <a:pt x="12" y="18"/>
                  </a:cubicBezTo>
                  <a:cubicBezTo>
                    <a:pt x="18" y="16"/>
                    <a:pt x="26" y="14"/>
                    <a:pt x="32" y="14"/>
                  </a:cubicBezTo>
                  <a:cubicBezTo>
                    <a:pt x="32" y="13"/>
                    <a:pt x="32" y="6"/>
                    <a:pt x="32" y="5"/>
                  </a:cubicBezTo>
                  <a:cubicBezTo>
                    <a:pt x="34" y="2"/>
                    <a:pt x="38" y="0"/>
                    <a:pt x="41" y="3"/>
                  </a:cubicBezTo>
                  <a:cubicBezTo>
                    <a:pt x="43" y="5"/>
                    <a:pt x="42" y="11"/>
                    <a:pt x="42" y="14"/>
                  </a:cubicBezTo>
                  <a:cubicBezTo>
                    <a:pt x="49" y="14"/>
                    <a:pt x="56" y="16"/>
                    <a:pt x="62" y="18"/>
                  </a:cubicBezTo>
                  <a:cubicBezTo>
                    <a:pt x="64" y="14"/>
                    <a:pt x="65" y="3"/>
                    <a:pt x="71" y="5"/>
                  </a:cubicBezTo>
                  <a:cubicBezTo>
                    <a:pt x="74" y="6"/>
                    <a:pt x="75" y="8"/>
                    <a:pt x="75" y="11"/>
                  </a:cubicBezTo>
                  <a:cubicBezTo>
                    <a:pt x="74" y="13"/>
                    <a:pt x="57" y="72"/>
                    <a:pt x="56" y="74"/>
                  </a:cubicBezTo>
                  <a:cubicBezTo>
                    <a:pt x="54" y="79"/>
                    <a:pt x="45" y="76"/>
                    <a:pt x="47" y="71"/>
                  </a:cubicBezTo>
                  <a:cubicBezTo>
                    <a:pt x="60" y="28"/>
                    <a:pt x="60" y="28"/>
                    <a:pt x="60" y="28"/>
                  </a:cubicBezTo>
                  <a:cubicBezTo>
                    <a:pt x="54" y="26"/>
                    <a:pt x="48" y="24"/>
                    <a:pt x="42" y="24"/>
                  </a:cubicBezTo>
                  <a:cubicBezTo>
                    <a:pt x="42" y="29"/>
                    <a:pt x="45" y="40"/>
                    <a:pt x="37" y="41"/>
                  </a:cubicBezTo>
                  <a:cubicBezTo>
                    <a:pt x="37" y="41"/>
                    <a:pt x="35" y="40"/>
                    <a:pt x="35" y="40"/>
                  </a:cubicBezTo>
                  <a:cubicBezTo>
                    <a:pt x="34" y="39"/>
                    <a:pt x="33" y="38"/>
                    <a:pt x="32" y="37"/>
                  </a:cubicBezTo>
                  <a:cubicBezTo>
                    <a:pt x="32" y="37"/>
                    <a:pt x="32" y="24"/>
                    <a:pt x="32" y="24"/>
                  </a:cubicBezTo>
                  <a:cubicBezTo>
                    <a:pt x="27" y="24"/>
                    <a:pt x="20" y="26"/>
                    <a:pt x="15" y="28"/>
                  </a:cubicBezTo>
                  <a:cubicBezTo>
                    <a:pt x="16" y="29"/>
                    <a:pt x="28" y="71"/>
                    <a:pt x="28" y="71"/>
                  </a:cubicBezTo>
                  <a:cubicBezTo>
                    <a:pt x="28" y="73"/>
                    <a:pt x="27" y="74"/>
                    <a:pt x="27" y="75"/>
                  </a:cubicBezTo>
                  <a:cubicBezTo>
                    <a:pt x="24" y="77"/>
                    <a:pt x="20" y="77"/>
                    <a:pt x="19" y="74"/>
                  </a:cubicBezTo>
                  <a:cubicBezTo>
                    <a:pt x="18" y="73"/>
                    <a:pt x="1" y="13"/>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1"/>
            </a:p>
          </p:txBody>
        </p:sp>
      </p:grpSp>
    </p:spTree>
    <p:extLst>
      <p:ext uri="{BB962C8B-B14F-4D97-AF65-F5344CB8AC3E}">
        <p14:creationId xmlns:p14="http://schemas.microsoft.com/office/powerpoint/2010/main" val="24448894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7EA0C7C-1E6F-4496-996B-15797FFB5E28}"/>
              </a:ext>
            </a:extLst>
          </p:cNvPr>
          <p:cNvSpPr>
            <a:spLocks noGrp="1"/>
          </p:cNvSpPr>
          <p:nvPr>
            <p:ph type="ctrTitle"/>
          </p:nvPr>
        </p:nvSpPr>
        <p:spPr>
          <a:xfrm>
            <a:off x="1289859" y="3141552"/>
            <a:ext cx="6507121" cy="2367199"/>
          </a:xfrm>
        </p:spPr>
        <p:txBody>
          <a:bodyPr/>
          <a:lstStyle/>
          <a:p>
            <a:r>
              <a:rPr lang="es-AR" sz="7001" dirty="0"/>
              <a:t>Ganancia de la cuarta categoría – Impuesto a los ingresos Personales</a:t>
            </a:r>
          </a:p>
        </p:txBody>
      </p:sp>
      <p:sp>
        <p:nvSpPr>
          <p:cNvPr id="6" name="Text Placeholder 5">
            <a:extLst>
              <a:ext uri="{FF2B5EF4-FFF2-40B4-BE49-F238E27FC236}">
                <a16:creationId xmlns:a16="http://schemas.microsoft.com/office/drawing/2014/main" id="{A6A497BE-39AF-4122-BCAA-84B3060BA799}"/>
              </a:ext>
            </a:extLst>
          </p:cNvPr>
          <p:cNvSpPr>
            <a:spLocks noGrp="1"/>
          </p:cNvSpPr>
          <p:nvPr>
            <p:ph type="body" sz="quarter" idx="11"/>
          </p:nvPr>
        </p:nvSpPr>
        <p:spPr>
          <a:xfrm>
            <a:off x="1289860" y="1208721"/>
            <a:ext cx="5252400" cy="812530"/>
          </a:xfrm>
        </p:spPr>
        <p:txBody>
          <a:bodyPr vert="horz" lIns="0" tIns="0" rIns="0" bIns="0" rtlCol="0" anchor="t" anchorCtr="0">
            <a:spAutoFit/>
          </a:bodyPr>
          <a:lstStyle/>
          <a:p>
            <a:pPr>
              <a:lnSpc>
                <a:spcPct val="80000"/>
              </a:lnSpc>
            </a:pPr>
            <a:r>
              <a:rPr lang="es-AR" sz="6600" dirty="0">
                <a:latin typeface="KPMG Bold" panose="020B0803030202040204" pitchFamily="34" charset="0"/>
                <a:ea typeface="+mj-ea"/>
                <a:cs typeface="+mj-cs"/>
              </a:rPr>
              <a:t>03.2</a:t>
            </a:r>
          </a:p>
        </p:txBody>
      </p:sp>
    </p:spTree>
    <p:extLst>
      <p:ext uri="{BB962C8B-B14F-4D97-AF65-F5344CB8AC3E}">
        <p14:creationId xmlns:p14="http://schemas.microsoft.com/office/powerpoint/2010/main" val="29038218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251C6C4-1C7B-48B0-A730-0603011B23D7}"/>
              </a:ext>
            </a:extLst>
          </p:cNvPr>
          <p:cNvSpPr>
            <a:spLocks noGrp="1"/>
          </p:cNvSpPr>
          <p:nvPr>
            <p:ph type="title"/>
          </p:nvPr>
        </p:nvSpPr>
        <p:spPr/>
        <p:txBody>
          <a:bodyPr/>
          <a:lstStyle/>
          <a:p>
            <a:r>
              <a:rPr lang="es-AR" dirty="0"/>
              <a:t>Rentas gravadas y exentas a partir de la Ley N°27.743</a:t>
            </a:r>
          </a:p>
        </p:txBody>
      </p:sp>
      <p:sp>
        <p:nvSpPr>
          <p:cNvPr id="2" name="Flowchart: Alternate Process 1">
            <a:extLst>
              <a:ext uri="{FF2B5EF4-FFF2-40B4-BE49-F238E27FC236}">
                <a16:creationId xmlns:a16="http://schemas.microsoft.com/office/drawing/2014/main" id="{E79A10E3-9E7F-08E4-6155-79AD8D19949E}"/>
              </a:ext>
            </a:extLst>
          </p:cNvPr>
          <p:cNvSpPr/>
          <p:nvPr/>
        </p:nvSpPr>
        <p:spPr>
          <a:xfrm>
            <a:off x="394979" y="1192381"/>
            <a:ext cx="5203362" cy="517699"/>
          </a:xfrm>
          <a:prstGeom prst="flowChartAlternateProcess">
            <a:avLst/>
          </a:prstGeom>
          <a:solidFill>
            <a:srgbClr val="1E49E2"/>
          </a:solidFill>
          <a:ln>
            <a:solidFill>
              <a:srgbClr val="1E49E2"/>
            </a:solidFill>
          </a:ln>
        </p:spPr>
        <p:style>
          <a:lnRef idx="2">
            <a:schemeClr val="accent4">
              <a:shade val="50000"/>
            </a:schemeClr>
          </a:lnRef>
          <a:fillRef idx="1">
            <a:schemeClr val="accent4"/>
          </a:fillRef>
          <a:effectRef idx="0">
            <a:schemeClr val="accent4"/>
          </a:effectRef>
          <a:fontRef idx="minor">
            <a:schemeClr val="lt1"/>
          </a:fontRef>
        </p:style>
        <p:txBody>
          <a:bodyPr lIns="54000" tIns="54000" rIns="54000" bIns="54000" rtlCol="0" anchor="ctr"/>
          <a:lstStyle/>
          <a:p>
            <a:pPr algn="ctr" defTabSz="914423">
              <a:defRPr/>
            </a:pPr>
            <a:r>
              <a:rPr lang="es-AR" sz="2000" b="1" dirty="0">
                <a:solidFill>
                  <a:prstClr val="white"/>
                </a:solidFill>
                <a:latin typeface="Arial"/>
              </a:rPr>
              <a:t>Conceptos gravados</a:t>
            </a:r>
          </a:p>
        </p:txBody>
      </p:sp>
      <p:sp>
        <p:nvSpPr>
          <p:cNvPr id="29" name="Flowchart: Alternate Process 28">
            <a:extLst>
              <a:ext uri="{FF2B5EF4-FFF2-40B4-BE49-F238E27FC236}">
                <a16:creationId xmlns:a16="http://schemas.microsoft.com/office/drawing/2014/main" id="{1989B8AF-B792-6AD8-E11D-CF0B63D05EC6}"/>
              </a:ext>
            </a:extLst>
          </p:cNvPr>
          <p:cNvSpPr/>
          <p:nvPr/>
        </p:nvSpPr>
        <p:spPr>
          <a:xfrm>
            <a:off x="6508957" y="1192381"/>
            <a:ext cx="5203362" cy="517699"/>
          </a:xfrm>
          <a:prstGeom prst="flowChartAlternateProcess">
            <a:avLst/>
          </a:prstGeom>
          <a:solidFill>
            <a:srgbClr val="7213EA"/>
          </a:solidFill>
          <a:ln>
            <a:solidFill>
              <a:srgbClr val="7213EA"/>
            </a:solidFill>
          </a:ln>
        </p:spPr>
        <p:style>
          <a:lnRef idx="2">
            <a:schemeClr val="accent4">
              <a:shade val="50000"/>
            </a:schemeClr>
          </a:lnRef>
          <a:fillRef idx="1">
            <a:schemeClr val="accent4"/>
          </a:fillRef>
          <a:effectRef idx="0">
            <a:schemeClr val="accent4"/>
          </a:effectRef>
          <a:fontRef idx="minor">
            <a:schemeClr val="lt1"/>
          </a:fontRef>
        </p:style>
        <p:txBody>
          <a:bodyPr lIns="54000" tIns="54000" rIns="54000" bIns="54000" rtlCol="0" anchor="ctr"/>
          <a:lstStyle/>
          <a:p>
            <a:pPr algn="ctr" defTabSz="914423">
              <a:defRPr/>
            </a:pPr>
            <a:r>
              <a:rPr lang="es-AR" sz="2000" b="1" dirty="0">
                <a:solidFill>
                  <a:prstClr val="white"/>
                </a:solidFill>
                <a:latin typeface="Arial"/>
              </a:rPr>
              <a:t>Conceptos exentos</a:t>
            </a:r>
          </a:p>
        </p:txBody>
      </p:sp>
      <p:sp>
        <p:nvSpPr>
          <p:cNvPr id="32" name="Rectangle: Rounded Corners 31">
            <a:extLst>
              <a:ext uri="{FF2B5EF4-FFF2-40B4-BE49-F238E27FC236}">
                <a16:creationId xmlns:a16="http://schemas.microsoft.com/office/drawing/2014/main" id="{0075DD92-E7FD-FA95-E020-7A5DC0EB9B06}"/>
              </a:ext>
            </a:extLst>
          </p:cNvPr>
          <p:cNvSpPr/>
          <p:nvPr/>
        </p:nvSpPr>
        <p:spPr>
          <a:xfrm>
            <a:off x="378518" y="1806677"/>
            <a:ext cx="5203362" cy="4385187"/>
          </a:xfrm>
          <a:prstGeom prst="roundRect">
            <a:avLst/>
          </a:prstGeom>
          <a:ln/>
        </p:spPr>
        <p:style>
          <a:lnRef idx="2">
            <a:schemeClr val="dk1"/>
          </a:lnRef>
          <a:fillRef idx="1">
            <a:schemeClr val="lt1"/>
          </a:fillRef>
          <a:effectRef idx="0">
            <a:schemeClr val="dk1"/>
          </a:effectRef>
          <a:fontRef idx="minor">
            <a:schemeClr val="dk1"/>
          </a:fontRef>
        </p:style>
        <p:txBody>
          <a:bodyPr lIns="54000" tIns="54000" rIns="54000" bIns="54000" rtlCol="0" anchor="ctr"/>
          <a:lstStyle/>
          <a:p>
            <a:pPr marL="171450" indent="-171450">
              <a:buFont typeface="Arial" panose="020B0604020202020204" pitchFamily="34" charset="0"/>
              <a:buChar char="•"/>
            </a:pPr>
            <a:r>
              <a:rPr lang="es-AR" sz="1600" dirty="0">
                <a:solidFill>
                  <a:srgbClr val="00338D"/>
                </a:solidFill>
                <a:latin typeface="Aptos" panose="020B0004020202020204" pitchFamily="34" charset="0"/>
              </a:rPr>
              <a:t>Sueldos</a:t>
            </a:r>
          </a:p>
          <a:p>
            <a:pPr marL="171450" indent="-171450">
              <a:buFont typeface="Arial" panose="020B0604020202020204" pitchFamily="34" charset="0"/>
              <a:buChar char="•"/>
            </a:pPr>
            <a:r>
              <a:rPr lang="es-AR" sz="1600" dirty="0">
                <a:solidFill>
                  <a:srgbClr val="00338D"/>
                </a:solidFill>
                <a:latin typeface="Aptos" panose="020B0004020202020204" pitchFamily="34" charset="0"/>
              </a:rPr>
              <a:t>Adicionales</a:t>
            </a:r>
          </a:p>
          <a:p>
            <a:pPr marL="171450" indent="-171450">
              <a:buFont typeface="Arial" panose="020B0604020202020204" pitchFamily="34" charset="0"/>
              <a:buChar char="•"/>
            </a:pPr>
            <a:r>
              <a:rPr lang="es-AR" sz="1600" b="1" dirty="0">
                <a:solidFill>
                  <a:srgbClr val="00338D"/>
                </a:solidFill>
                <a:latin typeface="Aptos" panose="020B0004020202020204" pitchFamily="34" charset="0"/>
              </a:rPr>
              <a:t>Horas extras (incluidos fines de semana, feriados e inhábiles)</a:t>
            </a:r>
          </a:p>
          <a:p>
            <a:pPr marL="171450" indent="-171450">
              <a:buFont typeface="Arial" panose="020B0604020202020204" pitchFamily="34" charset="0"/>
              <a:buChar char="•"/>
            </a:pPr>
            <a:r>
              <a:rPr lang="es-AR" sz="1600" b="1" dirty="0">
                <a:solidFill>
                  <a:srgbClr val="00338D"/>
                </a:solidFill>
                <a:latin typeface="Aptos" panose="020B0004020202020204" pitchFamily="34" charset="0"/>
              </a:rPr>
              <a:t>Aguinaldos</a:t>
            </a:r>
          </a:p>
          <a:p>
            <a:pPr marL="171450" indent="-171450">
              <a:buFont typeface="Arial" panose="020B0604020202020204" pitchFamily="34" charset="0"/>
              <a:buChar char="•"/>
            </a:pPr>
            <a:r>
              <a:rPr lang="es-AR" sz="1600" dirty="0">
                <a:solidFill>
                  <a:srgbClr val="00338D"/>
                </a:solidFill>
                <a:latin typeface="Aptos" panose="020B0004020202020204" pitchFamily="34" charset="0"/>
              </a:rPr>
              <a:t>Vacaciones</a:t>
            </a:r>
          </a:p>
          <a:p>
            <a:pPr marL="171450" indent="-171450">
              <a:buFont typeface="Arial" panose="020B0604020202020204" pitchFamily="34" charset="0"/>
              <a:buChar char="•"/>
            </a:pPr>
            <a:r>
              <a:rPr lang="es-AR" sz="1600" dirty="0">
                <a:solidFill>
                  <a:srgbClr val="00338D"/>
                </a:solidFill>
                <a:latin typeface="Aptos" panose="020B0004020202020204" pitchFamily="34" charset="0"/>
              </a:rPr>
              <a:t>Bonos y gratificaciones</a:t>
            </a:r>
          </a:p>
          <a:p>
            <a:pPr marL="171450" indent="-171450">
              <a:buFont typeface="Arial" panose="020B0604020202020204" pitchFamily="34" charset="0"/>
              <a:buChar char="•"/>
            </a:pPr>
            <a:r>
              <a:rPr lang="es-AR" sz="1600" dirty="0">
                <a:solidFill>
                  <a:srgbClr val="00338D"/>
                </a:solidFill>
                <a:latin typeface="Aptos" panose="020B0004020202020204" pitchFamily="34" charset="0"/>
              </a:rPr>
              <a:t>Conceptos no remunerativos de convenio</a:t>
            </a:r>
          </a:p>
          <a:p>
            <a:pPr marL="171450" indent="-171450">
              <a:buFont typeface="Arial" panose="020B0604020202020204" pitchFamily="34" charset="0"/>
              <a:buChar char="•"/>
            </a:pPr>
            <a:r>
              <a:rPr lang="es-AR" sz="1600" dirty="0">
                <a:solidFill>
                  <a:srgbClr val="00338D"/>
                </a:solidFill>
                <a:latin typeface="Aptos" panose="020B0004020202020204" pitchFamily="34" charset="0"/>
              </a:rPr>
              <a:t>Beneficios sociales</a:t>
            </a:r>
          </a:p>
          <a:p>
            <a:pPr marL="171450" indent="-171450">
              <a:buFont typeface="Arial" panose="020B0604020202020204" pitchFamily="34" charset="0"/>
              <a:buChar char="•"/>
            </a:pPr>
            <a:r>
              <a:rPr lang="es-AR" sz="1600" b="1" dirty="0">
                <a:solidFill>
                  <a:srgbClr val="00338D"/>
                </a:solidFill>
                <a:latin typeface="Aptos" panose="020B0004020202020204" pitchFamily="34" charset="0"/>
              </a:rPr>
              <a:t>Guardería</a:t>
            </a:r>
          </a:p>
          <a:p>
            <a:pPr marL="171450" indent="-171450">
              <a:buFont typeface="Arial" panose="020B0604020202020204" pitchFamily="34" charset="0"/>
              <a:buChar char="•"/>
            </a:pPr>
            <a:r>
              <a:rPr lang="es-AR" sz="1600" b="1" dirty="0">
                <a:solidFill>
                  <a:srgbClr val="00338D"/>
                </a:solidFill>
                <a:latin typeface="Aptos" panose="020B0004020202020204" pitchFamily="34" charset="0"/>
              </a:rPr>
              <a:t>Compensaciones por Teletrabajo</a:t>
            </a:r>
          </a:p>
          <a:p>
            <a:pPr marL="171450" indent="-171450">
              <a:buFont typeface="Arial" panose="020B0604020202020204" pitchFamily="34" charset="0"/>
              <a:buChar char="•"/>
            </a:pPr>
            <a:r>
              <a:rPr lang="es-AR" sz="1600" b="1" dirty="0">
                <a:solidFill>
                  <a:srgbClr val="00338D"/>
                </a:solidFill>
                <a:latin typeface="Aptos" panose="020B0004020202020204" pitchFamily="34" charset="0"/>
              </a:rPr>
              <a:t>Guardias del personal de salud</a:t>
            </a:r>
          </a:p>
          <a:p>
            <a:pPr marL="171450" indent="-171450">
              <a:buFont typeface="Arial" panose="020B0604020202020204" pitchFamily="34" charset="0"/>
              <a:buChar char="•"/>
            </a:pPr>
            <a:r>
              <a:rPr lang="es-AR" sz="1600" b="1" dirty="0">
                <a:solidFill>
                  <a:srgbClr val="00338D"/>
                </a:solidFill>
                <a:latin typeface="Aptos" panose="020B0004020202020204" pitchFamily="34" charset="0"/>
              </a:rPr>
              <a:t>Suplementos particulares del personal </a:t>
            </a:r>
            <a:r>
              <a:rPr lang="es-AR" sz="1500" b="1" dirty="0">
                <a:solidFill>
                  <a:srgbClr val="00338D"/>
                </a:solidFill>
                <a:latin typeface="Aptos" panose="020B0004020202020204" pitchFamily="34" charset="0"/>
              </a:rPr>
              <a:t>militar</a:t>
            </a:r>
          </a:p>
          <a:p>
            <a:pPr marL="171450" indent="-171450">
              <a:buFont typeface="Arial" panose="020B0604020202020204" pitchFamily="34" charset="0"/>
              <a:buChar char="•"/>
            </a:pPr>
            <a:r>
              <a:rPr lang="es-AR" sz="1500" b="1" dirty="0">
                <a:solidFill>
                  <a:srgbClr val="00338D"/>
                </a:solidFill>
                <a:latin typeface="Aptos" panose="020B0004020202020204" pitchFamily="34" charset="0"/>
              </a:rPr>
              <a:t>Bono por productividad / Falla de Caja</a:t>
            </a:r>
          </a:p>
        </p:txBody>
      </p:sp>
      <p:sp>
        <p:nvSpPr>
          <p:cNvPr id="33" name="Rectangle: Rounded Corners 32">
            <a:extLst>
              <a:ext uri="{FF2B5EF4-FFF2-40B4-BE49-F238E27FC236}">
                <a16:creationId xmlns:a16="http://schemas.microsoft.com/office/drawing/2014/main" id="{C780F2B0-2336-CC79-5544-A7A6FEB912DC}"/>
              </a:ext>
            </a:extLst>
          </p:cNvPr>
          <p:cNvSpPr/>
          <p:nvPr/>
        </p:nvSpPr>
        <p:spPr>
          <a:xfrm>
            <a:off x="6508955" y="1806677"/>
            <a:ext cx="5203362" cy="4385188"/>
          </a:xfrm>
          <a:prstGeom prst="roundRect">
            <a:avLst/>
          </a:prstGeom>
          <a:ln/>
        </p:spPr>
        <p:style>
          <a:lnRef idx="2">
            <a:schemeClr val="dk1"/>
          </a:lnRef>
          <a:fillRef idx="1">
            <a:schemeClr val="lt1"/>
          </a:fillRef>
          <a:effectRef idx="0">
            <a:schemeClr val="dk1"/>
          </a:effectRef>
          <a:fontRef idx="minor">
            <a:schemeClr val="dk1"/>
          </a:fontRef>
        </p:style>
        <p:txBody>
          <a:bodyPr lIns="54000" tIns="54000" rIns="54000" bIns="54000" rtlCol="0" anchor="ctr"/>
          <a:lstStyle/>
          <a:p>
            <a:pPr marL="171450" indent="-171450">
              <a:buFont typeface="Arial" panose="020B0604020202020204" pitchFamily="34" charset="0"/>
              <a:buChar char="•"/>
            </a:pPr>
            <a:r>
              <a:rPr lang="es-AR" sz="1500" dirty="0">
                <a:solidFill>
                  <a:srgbClr val="00338D"/>
                </a:solidFill>
                <a:latin typeface="Aptos" panose="020B0004020202020204" pitchFamily="34" charset="0"/>
              </a:rPr>
              <a:t>Asignaciones familiares</a:t>
            </a:r>
          </a:p>
          <a:p>
            <a:pPr marL="171450" indent="-171450">
              <a:buFont typeface="Arial" panose="020B0604020202020204" pitchFamily="34" charset="0"/>
              <a:buChar char="•"/>
            </a:pPr>
            <a:r>
              <a:rPr lang="es-AR" sz="1500" dirty="0">
                <a:solidFill>
                  <a:srgbClr val="00338D"/>
                </a:solidFill>
                <a:latin typeface="Aptos" panose="020B0004020202020204" pitchFamily="34" charset="0"/>
              </a:rPr>
              <a:t>Intereses por préstamos al empleador</a:t>
            </a:r>
          </a:p>
          <a:p>
            <a:pPr marL="171450" indent="-171450">
              <a:buFont typeface="Arial" panose="020B0604020202020204" pitchFamily="34" charset="0"/>
              <a:buChar char="•"/>
            </a:pPr>
            <a:r>
              <a:rPr lang="es-AR" sz="1500" dirty="0">
                <a:solidFill>
                  <a:srgbClr val="00338D"/>
                </a:solidFill>
                <a:latin typeface="Aptos" panose="020B0004020202020204" pitchFamily="34" charset="0"/>
              </a:rPr>
              <a:t>Indemnizaciones (incluidas aquellas por estabilidad y asignación gremial  y por causa de embarazo), gratificaciones por </a:t>
            </a:r>
            <a:r>
              <a:rPr lang="es-AR" sz="1500">
                <a:solidFill>
                  <a:srgbClr val="00338D"/>
                </a:solidFill>
                <a:latin typeface="Aptos" panose="020B0004020202020204" pitchFamily="34" charset="0"/>
              </a:rPr>
              <a:t>cese por mutuo </a:t>
            </a:r>
            <a:r>
              <a:rPr lang="es-AR" sz="1500" dirty="0">
                <a:solidFill>
                  <a:srgbClr val="00338D"/>
                </a:solidFill>
                <a:latin typeface="Aptos" panose="020B0004020202020204" pitchFamily="34" charset="0"/>
              </a:rPr>
              <a:t>acuerdo y retiros vol.</a:t>
            </a:r>
          </a:p>
          <a:p>
            <a:pPr marL="171450" indent="-171450">
              <a:buFont typeface="Arial" panose="020B0604020202020204" pitchFamily="34" charset="0"/>
              <a:buChar char="•"/>
            </a:pPr>
            <a:r>
              <a:rPr lang="es-AR" sz="1500" dirty="0">
                <a:solidFill>
                  <a:srgbClr val="00338D"/>
                </a:solidFill>
                <a:latin typeface="Aptos" panose="020B0004020202020204" pitchFamily="34" charset="0"/>
              </a:rPr>
              <a:t>Indemnizaciones y gratificaciones por cese a directivos y ejecutivos hasta el mínimo legal.</a:t>
            </a:r>
          </a:p>
          <a:p>
            <a:pPr marL="171450" indent="-171450">
              <a:buFont typeface="Arial" panose="020B0604020202020204" pitchFamily="34" charset="0"/>
              <a:buChar char="•"/>
            </a:pPr>
            <a:r>
              <a:rPr lang="es-AR" sz="1500" dirty="0">
                <a:solidFill>
                  <a:srgbClr val="00338D"/>
                </a:solidFill>
                <a:latin typeface="Aptos" panose="020B0004020202020204" pitchFamily="34" charset="0"/>
              </a:rPr>
              <a:t>Indemnizaciones por causen la de muerte o incapacidad</a:t>
            </a:r>
          </a:p>
          <a:p>
            <a:pPr marL="171450" indent="-171450">
              <a:buFont typeface="Arial" panose="020B0604020202020204" pitchFamily="34" charset="0"/>
              <a:buChar char="•"/>
            </a:pPr>
            <a:r>
              <a:rPr lang="es-AR" sz="1500" b="1" dirty="0">
                <a:solidFill>
                  <a:srgbClr val="00338D"/>
                </a:solidFill>
                <a:latin typeface="Aptos" panose="020B0004020202020204" pitchFamily="34" charset="0"/>
              </a:rPr>
              <a:t>Servicios comprendidos por la Ley N°19.640 (Tierra del Fuego)</a:t>
            </a:r>
          </a:p>
          <a:p>
            <a:pPr marL="171450" indent="-171450">
              <a:buFont typeface="Arial" panose="020B0604020202020204" pitchFamily="34" charset="0"/>
              <a:buChar char="•"/>
            </a:pPr>
            <a:r>
              <a:rPr lang="es-AR" sz="1500" b="1" dirty="0">
                <a:solidFill>
                  <a:srgbClr val="00338D"/>
                </a:solidFill>
                <a:latin typeface="Aptos" panose="020B0004020202020204" pitchFamily="34" charset="0"/>
              </a:rPr>
              <a:t>Conceptos bajo el tratamiento de la Ley N°26.176 (personal de pozo)</a:t>
            </a:r>
          </a:p>
          <a:p>
            <a:pPr marL="171450" indent="-171450">
              <a:buFont typeface="Arial" panose="020B0604020202020204" pitchFamily="34" charset="0"/>
              <a:buChar char="•"/>
            </a:pPr>
            <a:r>
              <a:rPr lang="es-AR" sz="1500" dirty="0">
                <a:solidFill>
                  <a:srgbClr val="00338D"/>
                </a:solidFill>
                <a:latin typeface="Aptos" panose="020B0004020202020204" pitchFamily="34" charset="0"/>
              </a:rPr>
              <a:t>Cursos o seminarios de capacitación para el trabajador</a:t>
            </a:r>
          </a:p>
          <a:p>
            <a:pPr marL="171450" indent="-171450">
              <a:buFont typeface="Arial" panose="020B0604020202020204" pitchFamily="34" charset="0"/>
              <a:buChar char="•"/>
            </a:pPr>
            <a:r>
              <a:rPr lang="es-AR" sz="1500" dirty="0">
                <a:solidFill>
                  <a:srgbClr val="00338D"/>
                </a:solidFill>
                <a:latin typeface="Aptos" panose="020B0004020202020204" pitchFamily="34" charset="0"/>
              </a:rPr>
              <a:t>Ropa de trabajo (indumentaria y equipamiento)</a:t>
            </a:r>
          </a:p>
          <a:p>
            <a:pPr marL="171450" indent="-171450">
              <a:buFont typeface="Arial" panose="020B0604020202020204" pitchFamily="34" charset="0"/>
              <a:buChar char="•"/>
            </a:pPr>
            <a:r>
              <a:rPr lang="es-AR" sz="1500" dirty="0">
                <a:solidFill>
                  <a:srgbClr val="00338D"/>
                </a:solidFill>
                <a:latin typeface="Aptos" panose="020B0004020202020204" pitchFamily="34" charset="0"/>
              </a:rPr>
              <a:t>Adicional remunerativo para el personal civil y militar (Antártida Argentina)</a:t>
            </a:r>
          </a:p>
        </p:txBody>
      </p:sp>
      <p:grpSp>
        <p:nvGrpSpPr>
          <p:cNvPr id="35" name="Grupo 552">
            <a:extLst>
              <a:ext uri="{FF2B5EF4-FFF2-40B4-BE49-F238E27FC236}">
                <a16:creationId xmlns:a16="http://schemas.microsoft.com/office/drawing/2014/main" id="{0F4B53C7-362C-81B0-3006-76BE6698BFE2}"/>
              </a:ext>
            </a:extLst>
          </p:cNvPr>
          <p:cNvGrpSpPr/>
          <p:nvPr/>
        </p:nvGrpSpPr>
        <p:grpSpPr>
          <a:xfrm>
            <a:off x="5787912" y="1220748"/>
            <a:ext cx="599714" cy="944252"/>
            <a:chOff x="5646738" y="3576638"/>
            <a:chExt cx="565150" cy="769938"/>
          </a:xfrm>
          <a:solidFill>
            <a:srgbClr val="00338D"/>
          </a:solidFill>
        </p:grpSpPr>
        <p:sp>
          <p:nvSpPr>
            <p:cNvPr id="36" name="Freeform 53">
              <a:extLst>
                <a:ext uri="{FF2B5EF4-FFF2-40B4-BE49-F238E27FC236}">
                  <a16:creationId xmlns:a16="http://schemas.microsoft.com/office/drawing/2014/main" id="{2E360BF7-9FD1-18B3-A0CA-7BF743FA8C7A}"/>
                </a:ext>
              </a:extLst>
            </p:cNvPr>
            <p:cNvSpPr>
              <a:spLocks noEditPoints="1"/>
            </p:cNvSpPr>
            <p:nvPr/>
          </p:nvSpPr>
          <p:spPr bwMode="auto">
            <a:xfrm>
              <a:off x="5646738" y="3576638"/>
              <a:ext cx="552450" cy="769938"/>
            </a:xfrm>
            <a:custGeom>
              <a:avLst/>
              <a:gdLst>
                <a:gd name="T0" fmla="*/ 54 w 147"/>
                <a:gd name="T1" fmla="*/ 146 h 204"/>
                <a:gd name="T2" fmla="*/ 14 w 147"/>
                <a:gd name="T3" fmla="*/ 144 h 204"/>
                <a:gd name="T4" fmla="*/ 0 w 147"/>
                <a:gd name="T5" fmla="*/ 123 h 204"/>
                <a:gd name="T6" fmla="*/ 16 w 147"/>
                <a:gd name="T7" fmla="*/ 104 h 204"/>
                <a:gd name="T8" fmla="*/ 54 w 147"/>
                <a:gd name="T9" fmla="*/ 106 h 204"/>
                <a:gd name="T10" fmla="*/ 54 w 147"/>
                <a:gd name="T11" fmla="*/ 146 h 204"/>
                <a:gd name="T12" fmla="*/ 84 w 147"/>
                <a:gd name="T13" fmla="*/ 85 h 204"/>
                <a:gd name="T14" fmla="*/ 84 w 147"/>
                <a:gd name="T15" fmla="*/ 186 h 204"/>
                <a:gd name="T16" fmla="*/ 102 w 147"/>
                <a:gd name="T17" fmla="*/ 204 h 204"/>
                <a:gd name="T18" fmla="*/ 44 w 147"/>
                <a:gd name="T19" fmla="*/ 204 h 204"/>
                <a:gd name="T20" fmla="*/ 51 w 147"/>
                <a:gd name="T21" fmla="*/ 188 h 204"/>
                <a:gd name="T22" fmla="*/ 62 w 147"/>
                <a:gd name="T23" fmla="*/ 186 h 204"/>
                <a:gd name="T24" fmla="*/ 62 w 147"/>
                <a:gd name="T25" fmla="*/ 87 h 204"/>
                <a:gd name="T26" fmla="*/ 84 w 147"/>
                <a:gd name="T27" fmla="*/ 85 h 204"/>
                <a:gd name="T28" fmla="*/ 62 w 147"/>
                <a:gd name="T29" fmla="*/ 15 h 204"/>
                <a:gd name="T30" fmla="*/ 62 w 147"/>
                <a:gd name="T31" fmla="*/ 15 h 204"/>
                <a:gd name="T32" fmla="*/ 82 w 147"/>
                <a:gd name="T33" fmla="*/ 9 h 204"/>
                <a:gd name="T34" fmla="*/ 84 w 147"/>
                <a:gd name="T35" fmla="*/ 29 h 204"/>
                <a:gd name="T36" fmla="*/ 62 w 147"/>
                <a:gd name="T37" fmla="*/ 30 h 204"/>
                <a:gd name="T38" fmla="*/ 62 w 147"/>
                <a:gd name="T39" fmla="*/ 15 h 204"/>
                <a:gd name="T40" fmla="*/ 145 w 147"/>
                <a:gd name="T41" fmla="*/ 151 h 204"/>
                <a:gd name="T42" fmla="*/ 91 w 147"/>
                <a:gd name="T43" fmla="*/ 148 h 204"/>
                <a:gd name="T44" fmla="*/ 91 w 147"/>
                <a:gd name="T45" fmla="*/ 108 h 204"/>
                <a:gd name="T46" fmla="*/ 147 w 147"/>
                <a:gd name="T47" fmla="*/ 111 h 204"/>
                <a:gd name="T48" fmla="*/ 131 w 147"/>
                <a:gd name="T49" fmla="*/ 130 h 204"/>
                <a:gd name="T50" fmla="*/ 145 w 147"/>
                <a:gd name="T51" fmla="*/ 151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7" h="204">
                  <a:moveTo>
                    <a:pt x="54" y="146"/>
                  </a:moveTo>
                  <a:cubicBezTo>
                    <a:pt x="14" y="144"/>
                    <a:pt x="14" y="144"/>
                    <a:pt x="14" y="144"/>
                  </a:cubicBezTo>
                  <a:cubicBezTo>
                    <a:pt x="0" y="123"/>
                    <a:pt x="0" y="123"/>
                    <a:pt x="0" y="123"/>
                  </a:cubicBezTo>
                  <a:cubicBezTo>
                    <a:pt x="16" y="104"/>
                    <a:pt x="16" y="104"/>
                    <a:pt x="16" y="104"/>
                  </a:cubicBezTo>
                  <a:cubicBezTo>
                    <a:pt x="54" y="106"/>
                    <a:pt x="54" y="106"/>
                    <a:pt x="54" y="106"/>
                  </a:cubicBezTo>
                  <a:lnTo>
                    <a:pt x="54" y="146"/>
                  </a:lnTo>
                  <a:close/>
                  <a:moveTo>
                    <a:pt x="84" y="85"/>
                  </a:moveTo>
                  <a:cubicBezTo>
                    <a:pt x="84" y="87"/>
                    <a:pt x="83" y="185"/>
                    <a:pt x="84" y="186"/>
                  </a:cubicBezTo>
                  <a:cubicBezTo>
                    <a:pt x="94" y="192"/>
                    <a:pt x="103" y="183"/>
                    <a:pt x="102" y="204"/>
                  </a:cubicBezTo>
                  <a:cubicBezTo>
                    <a:pt x="44" y="204"/>
                    <a:pt x="44" y="204"/>
                    <a:pt x="44" y="204"/>
                  </a:cubicBezTo>
                  <a:cubicBezTo>
                    <a:pt x="44" y="198"/>
                    <a:pt x="43" y="190"/>
                    <a:pt x="51" y="188"/>
                  </a:cubicBezTo>
                  <a:cubicBezTo>
                    <a:pt x="54" y="188"/>
                    <a:pt x="60" y="190"/>
                    <a:pt x="62" y="186"/>
                  </a:cubicBezTo>
                  <a:cubicBezTo>
                    <a:pt x="62" y="185"/>
                    <a:pt x="62" y="88"/>
                    <a:pt x="62" y="87"/>
                  </a:cubicBezTo>
                  <a:lnTo>
                    <a:pt x="84" y="85"/>
                  </a:lnTo>
                  <a:close/>
                  <a:moveTo>
                    <a:pt x="62" y="15"/>
                  </a:moveTo>
                  <a:cubicBezTo>
                    <a:pt x="62" y="15"/>
                    <a:pt x="62" y="15"/>
                    <a:pt x="62" y="15"/>
                  </a:cubicBezTo>
                  <a:cubicBezTo>
                    <a:pt x="62" y="4"/>
                    <a:pt x="76" y="0"/>
                    <a:pt x="82" y="9"/>
                  </a:cubicBezTo>
                  <a:cubicBezTo>
                    <a:pt x="85" y="12"/>
                    <a:pt x="83" y="25"/>
                    <a:pt x="84" y="29"/>
                  </a:cubicBezTo>
                  <a:cubicBezTo>
                    <a:pt x="62" y="30"/>
                    <a:pt x="62" y="30"/>
                    <a:pt x="62" y="30"/>
                  </a:cubicBezTo>
                  <a:lnTo>
                    <a:pt x="62" y="15"/>
                  </a:lnTo>
                  <a:close/>
                  <a:moveTo>
                    <a:pt x="145" y="151"/>
                  </a:moveTo>
                  <a:cubicBezTo>
                    <a:pt x="91" y="148"/>
                    <a:pt x="91" y="148"/>
                    <a:pt x="91" y="148"/>
                  </a:cubicBezTo>
                  <a:cubicBezTo>
                    <a:pt x="91" y="108"/>
                    <a:pt x="91" y="108"/>
                    <a:pt x="91" y="108"/>
                  </a:cubicBezTo>
                  <a:cubicBezTo>
                    <a:pt x="147" y="111"/>
                    <a:pt x="147" y="111"/>
                    <a:pt x="147" y="111"/>
                  </a:cubicBezTo>
                  <a:cubicBezTo>
                    <a:pt x="131" y="130"/>
                    <a:pt x="131" y="130"/>
                    <a:pt x="131" y="130"/>
                  </a:cubicBezTo>
                  <a:lnTo>
                    <a:pt x="145"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7" name="Freeform 54">
              <a:extLst>
                <a:ext uri="{FF2B5EF4-FFF2-40B4-BE49-F238E27FC236}">
                  <a16:creationId xmlns:a16="http://schemas.microsoft.com/office/drawing/2014/main" id="{DF4133BE-4380-0833-63DD-C3348678C5AF}"/>
                </a:ext>
              </a:extLst>
            </p:cNvPr>
            <p:cNvSpPr>
              <a:spLocks/>
            </p:cNvSpPr>
            <p:nvPr/>
          </p:nvSpPr>
          <p:spPr bwMode="auto">
            <a:xfrm>
              <a:off x="5653088" y="3705225"/>
              <a:ext cx="558800" cy="180975"/>
            </a:xfrm>
            <a:custGeom>
              <a:avLst/>
              <a:gdLst>
                <a:gd name="T0" fmla="*/ 0 w 148"/>
                <a:gd name="T1" fmla="*/ 7 h 48"/>
                <a:gd name="T2" fmla="*/ 131 w 148"/>
                <a:gd name="T3" fmla="*/ 0 h 48"/>
                <a:gd name="T4" fmla="*/ 148 w 148"/>
                <a:gd name="T5" fmla="*/ 20 h 48"/>
                <a:gd name="T6" fmla="*/ 133 w 148"/>
                <a:gd name="T7" fmla="*/ 41 h 48"/>
                <a:gd name="T8" fmla="*/ 2 w 148"/>
                <a:gd name="T9" fmla="*/ 48 h 48"/>
                <a:gd name="T10" fmla="*/ 17 w 148"/>
                <a:gd name="T11" fmla="*/ 27 h 48"/>
                <a:gd name="T12" fmla="*/ 0 w 148"/>
                <a:gd name="T13" fmla="*/ 7 h 48"/>
              </a:gdLst>
              <a:ahLst/>
              <a:cxnLst>
                <a:cxn ang="0">
                  <a:pos x="T0" y="T1"/>
                </a:cxn>
                <a:cxn ang="0">
                  <a:pos x="T2" y="T3"/>
                </a:cxn>
                <a:cxn ang="0">
                  <a:pos x="T4" y="T5"/>
                </a:cxn>
                <a:cxn ang="0">
                  <a:pos x="T6" y="T7"/>
                </a:cxn>
                <a:cxn ang="0">
                  <a:pos x="T8" y="T9"/>
                </a:cxn>
                <a:cxn ang="0">
                  <a:pos x="T10" y="T11"/>
                </a:cxn>
                <a:cxn ang="0">
                  <a:pos x="T12" y="T13"/>
                </a:cxn>
              </a:cxnLst>
              <a:rect l="0" t="0" r="r" b="b"/>
              <a:pathLst>
                <a:path w="148" h="48">
                  <a:moveTo>
                    <a:pt x="0" y="7"/>
                  </a:moveTo>
                  <a:cubicBezTo>
                    <a:pt x="33" y="6"/>
                    <a:pt x="98" y="2"/>
                    <a:pt x="131" y="0"/>
                  </a:cubicBezTo>
                  <a:cubicBezTo>
                    <a:pt x="148" y="20"/>
                    <a:pt x="148" y="20"/>
                    <a:pt x="148" y="20"/>
                  </a:cubicBezTo>
                  <a:cubicBezTo>
                    <a:pt x="133" y="41"/>
                    <a:pt x="133" y="41"/>
                    <a:pt x="133" y="41"/>
                  </a:cubicBezTo>
                  <a:cubicBezTo>
                    <a:pt x="101" y="43"/>
                    <a:pt x="35" y="46"/>
                    <a:pt x="2" y="48"/>
                  </a:cubicBezTo>
                  <a:cubicBezTo>
                    <a:pt x="17" y="27"/>
                    <a:pt x="17" y="27"/>
                    <a:pt x="17" y="27"/>
                  </a:cubicBezTo>
                  <a:lnTo>
                    <a:pt x="0"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spTree>
    <p:extLst>
      <p:ext uri="{BB962C8B-B14F-4D97-AF65-F5344CB8AC3E}">
        <p14:creationId xmlns:p14="http://schemas.microsoft.com/office/powerpoint/2010/main" val="18053429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251C6C4-1C7B-48B0-A730-0603011B23D7}"/>
              </a:ext>
            </a:extLst>
          </p:cNvPr>
          <p:cNvSpPr>
            <a:spLocks noGrp="1"/>
          </p:cNvSpPr>
          <p:nvPr>
            <p:ph type="title"/>
          </p:nvPr>
        </p:nvSpPr>
        <p:spPr>
          <a:xfrm>
            <a:off x="617164" y="386085"/>
            <a:ext cx="10204450" cy="533400"/>
          </a:xfrm>
        </p:spPr>
        <p:txBody>
          <a:bodyPr/>
          <a:lstStyle/>
          <a:p>
            <a:r>
              <a:rPr lang="es-AR" dirty="0"/>
              <a:t>Doceava parte de SAC y su tratamiento</a:t>
            </a:r>
            <a:br>
              <a:rPr lang="es-AR" dirty="0"/>
            </a:br>
            <a:endParaRPr lang="es-AR" dirty="0"/>
          </a:p>
        </p:txBody>
      </p:sp>
      <p:sp>
        <p:nvSpPr>
          <p:cNvPr id="2" name="Rectangle: Rounded Corners 1">
            <a:extLst>
              <a:ext uri="{FF2B5EF4-FFF2-40B4-BE49-F238E27FC236}">
                <a16:creationId xmlns:a16="http://schemas.microsoft.com/office/drawing/2014/main" id="{68240491-CEC4-9E9A-4251-DF64DDAD493B}"/>
              </a:ext>
            </a:extLst>
          </p:cNvPr>
          <p:cNvSpPr/>
          <p:nvPr/>
        </p:nvSpPr>
        <p:spPr>
          <a:xfrm>
            <a:off x="617164" y="1196525"/>
            <a:ext cx="10762449" cy="1135012"/>
          </a:xfrm>
          <a:prstGeom prst="roundRect">
            <a:avLst/>
          </a:prstGeom>
          <a:solidFill>
            <a:schemeClr val="tx2">
              <a:lumMod val="60000"/>
              <a:lumOff val="40000"/>
            </a:schemeClr>
          </a:solidFill>
          <a:ln>
            <a:solidFill>
              <a:schemeClr val="tx2">
                <a:lumMod val="60000"/>
                <a:lumOff val="40000"/>
              </a:schemeClr>
            </a:solidFill>
          </a:ln>
        </p:spPr>
        <p:style>
          <a:lnRef idx="2">
            <a:schemeClr val="accent4"/>
          </a:lnRef>
          <a:fillRef idx="1">
            <a:schemeClr val="lt1"/>
          </a:fillRef>
          <a:effectRef idx="0">
            <a:schemeClr val="accent4"/>
          </a:effectRef>
          <a:fontRef idx="minor">
            <a:schemeClr val="dk1"/>
          </a:fontRef>
        </p:style>
        <p:txBody>
          <a:bodyPr lIns="54000" tIns="54000" rIns="54000" bIns="54000" rtlCol="0" anchor="ctr"/>
          <a:lstStyle/>
          <a:p>
            <a:pPr algn="ctr" defTabSz="914423">
              <a:defRPr/>
            </a:pPr>
            <a:r>
              <a:rPr lang="es-AR" sz="1600" b="1" dirty="0">
                <a:solidFill>
                  <a:schemeClr val="bg1"/>
                </a:solidFill>
                <a:latin typeface="Aptos" panose="020B0004020202020204" pitchFamily="34" charset="0"/>
              </a:rPr>
              <a:t>Los agentes de retención deben agregar en cada liquidación mensual una doceava parte del sueldo bruto del mes en concepto de SAC proporcional con sus deducciones (jubilación, obra social, sindicato y deducción adicional -12va deducciones personales-) a fin de adelantar el impuesto a pagar.</a:t>
            </a:r>
          </a:p>
        </p:txBody>
      </p:sp>
      <p:sp>
        <p:nvSpPr>
          <p:cNvPr id="13" name="Rectangle: Rounded Corners 12">
            <a:extLst>
              <a:ext uri="{FF2B5EF4-FFF2-40B4-BE49-F238E27FC236}">
                <a16:creationId xmlns:a16="http://schemas.microsoft.com/office/drawing/2014/main" id="{D97C9D26-C3A2-7C1B-46EC-BAB7A9D798A4}"/>
              </a:ext>
            </a:extLst>
          </p:cNvPr>
          <p:cNvSpPr/>
          <p:nvPr/>
        </p:nvSpPr>
        <p:spPr>
          <a:xfrm>
            <a:off x="3157712" y="2548042"/>
            <a:ext cx="8221902" cy="2179593"/>
          </a:xfrm>
          <a:prstGeom prst="roundRect">
            <a:avLst/>
          </a:prstGeom>
          <a:ln>
            <a:solidFill>
              <a:srgbClr val="1E49E3"/>
            </a:solidFill>
          </a:ln>
        </p:spPr>
        <p:style>
          <a:lnRef idx="2">
            <a:schemeClr val="accent4"/>
          </a:lnRef>
          <a:fillRef idx="1">
            <a:schemeClr val="lt1"/>
          </a:fillRef>
          <a:effectRef idx="0">
            <a:schemeClr val="accent4"/>
          </a:effectRef>
          <a:fontRef idx="minor">
            <a:schemeClr val="dk1"/>
          </a:fontRef>
        </p:style>
        <p:txBody>
          <a:bodyPr lIns="54000" tIns="54000" rIns="54000" bIns="54000" rtlCol="0" anchor="ctr"/>
          <a:lstStyle/>
          <a:p>
            <a:pPr algn="just" defTabSz="914423">
              <a:defRPr/>
            </a:pPr>
            <a:r>
              <a:rPr lang="es-AR" sz="1500" dirty="0">
                <a:solidFill>
                  <a:srgbClr val="1E49E3"/>
                </a:solidFill>
                <a:latin typeface="Aptos" panose="020B0004020202020204" pitchFamily="34" charset="0"/>
              </a:rPr>
              <a:t>a) En los meses en que se abonen las cuotas del SAC, adicionar los importes realmente abonados por dichas cuotas y las deducciones que se practicaron, a la determinación de la retención mensual, y descontar las doceavas partes computadas.</a:t>
            </a:r>
          </a:p>
          <a:p>
            <a:pPr algn="just" defTabSz="914423">
              <a:defRPr/>
            </a:pPr>
            <a:endParaRPr lang="es-AR" sz="1500" dirty="0">
              <a:solidFill>
                <a:srgbClr val="1E49E3"/>
              </a:solidFill>
              <a:latin typeface="Aptos" panose="020B0004020202020204" pitchFamily="34" charset="0"/>
            </a:endParaRPr>
          </a:p>
          <a:p>
            <a:pPr algn="just" defTabSz="914423">
              <a:defRPr/>
            </a:pPr>
            <a:r>
              <a:rPr lang="es-AR" sz="1500" dirty="0">
                <a:solidFill>
                  <a:srgbClr val="1E49E3"/>
                </a:solidFill>
                <a:latin typeface="Aptos" panose="020B0004020202020204" pitchFamily="34" charset="0"/>
              </a:rPr>
              <a:t>b) Utilizar la metodología mencionada durante todo el período fiscal y, luego, en la liquidación anual o final, adicionar las dos cuotas del SAC efectivamente abonadas y las deducciones correspondientes, y descontar las doceavas partes computadas en cada mes.</a:t>
            </a:r>
          </a:p>
        </p:txBody>
      </p:sp>
      <p:sp>
        <p:nvSpPr>
          <p:cNvPr id="14" name="Rectangle: Rounded Corners 13">
            <a:extLst>
              <a:ext uri="{FF2B5EF4-FFF2-40B4-BE49-F238E27FC236}">
                <a16:creationId xmlns:a16="http://schemas.microsoft.com/office/drawing/2014/main" id="{18728C08-249F-CDB2-44DE-3028CEE45B4A}"/>
              </a:ext>
            </a:extLst>
          </p:cNvPr>
          <p:cNvSpPr/>
          <p:nvPr/>
        </p:nvSpPr>
        <p:spPr>
          <a:xfrm>
            <a:off x="617164" y="2874530"/>
            <a:ext cx="1756073" cy="1401282"/>
          </a:xfrm>
          <a:prstGeom prst="roundRect">
            <a:avLst/>
          </a:prstGeom>
          <a:solidFill>
            <a:schemeClr val="tx2">
              <a:lumMod val="60000"/>
              <a:lumOff val="40000"/>
            </a:schemeClr>
          </a:solidFill>
          <a:ln w="38100">
            <a:solidFill>
              <a:schemeClr val="tx2">
                <a:lumMod val="60000"/>
                <a:lumOff val="40000"/>
              </a:schemeClr>
            </a:solidFill>
          </a:ln>
        </p:spPr>
        <p:style>
          <a:lnRef idx="2">
            <a:schemeClr val="accent4"/>
          </a:lnRef>
          <a:fillRef idx="1">
            <a:schemeClr val="lt1"/>
          </a:fillRef>
          <a:effectRef idx="0">
            <a:schemeClr val="accent4"/>
          </a:effectRef>
          <a:fontRef idx="minor">
            <a:schemeClr val="dk1"/>
          </a:fontRef>
        </p:style>
        <p:txBody>
          <a:bodyPr lIns="54000" tIns="54000" rIns="54000" bIns="54000" rtlCol="0" anchor="ctr"/>
          <a:lstStyle/>
          <a:p>
            <a:pPr lvl="0" algn="ctr"/>
            <a:r>
              <a:rPr lang="es-AR" sz="1600" b="1" dirty="0">
                <a:solidFill>
                  <a:schemeClr val="bg1"/>
                </a:solidFill>
                <a:latin typeface="Aptos" panose="020B0004020202020204" pitchFamily="34" charset="0"/>
              </a:rPr>
              <a:t>Alternativas para su cálculo</a:t>
            </a:r>
          </a:p>
        </p:txBody>
      </p:sp>
      <p:sp>
        <p:nvSpPr>
          <p:cNvPr id="6" name="Rounded Rectangle 16">
            <a:extLst>
              <a:ext uri="{FF2B5EF4-FFF2-40B4-BE49-F238E27FC236}">
                <a16:creationId xmlns:a16="http://schemas.microsoft.com/office/drawing/2014/main" id="{1DEF3152-512D-CE51-EE4A-AC220FAA0A39}"/>
              </a:ext>
            </a:extLst>
          </p:cNvPr>
          <p:cNvSpPr/>
          <p:nvPr/>
        </p:nvSpPr>
        <p:spPr>
          <a:xfrm>
            <a:off x="3137226" y="5090822"/>
            <a:ext cx="8280000" cy="759371"/>
          </a:xfrm>
          <a:prstGeom prst="roundRect">
            <a:avLst/>
          </a:prstGeom>
          <a:solidFill>
            <a:srgbClr val="6D2077"/>
          </a:solidFill>
          <a:ln>
            <a:solidFill>
              <a:srgbClr val="6D2077"/>
            </a:solidFill>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s-AR" sz="1600" b="1" dirty="0">
                <a:solidFill>
                  <a:schemeClr val="bg1"/>
                </a:solidFill>
                <a:latin typeface="Aptos" panose="020B0004020202020204" pitchFamily="34" charset="0"/>
              </a:rPr>
              <a:t>No se aplicará exención alguna. En compensación se agregó el cómputo de la nueva deducción adicional (12va deducciones personales).</a:t>
            </a:r>
          </a:p>
        </p:txBody>
      </p:sp>
      <p:sp>
        <p:nvSpPr>
          <p:cNvPr id="8" name="Arrow: Chevron 7">
            <a:extLst>
              <a:ext uri="{FF2B5EF4-FFF2-40B4-BE49-F238E27FC236}">
                <a16:creationId xmlns:a16="http://schemas.microsoft.com/office/drawing/2014/main" id="{3C1822E6-1B59-162B-3E9A-130063835FE4}"/>
              </a:ext>
            </a:extLst>
          </p:cNvPr>
          <p:cNvSpPr/>
          <p:nvPr/>
        </p:nvSpPr>
        <p:spPr>
          <a:xfrm>
            <a:off x="2534677" y="5179282"/>
            <a:ext cx="458240" cy="499673"/>
          </a:xfrm>
          <a:prstGeom prst="chevron">
            <a:avLst/>
          </a:prstGeom>
          <a:solidFill>
            <a:srgbClr val="6D2077"/>
          </a:solidFill>
          <a:ln>
            <a:solidFill>
              <a:srgbClr val="6D2077"/>
            </a:solidFill>
          </a:ln>
        </p:spPr>
        <p:style>
          <a:lnRef idx="2">
            <a:schemeClr val="accent1">
              <a:shade val="50000"/>
            </a:schemeClr>
          </a:lnRef>
          <a:fillRef idx="1">
            <a:schemeClr val="accent1"/>
          </a:fillRef>
          <a:effectRef idx="0">
            <a:schemeClr val="accent1"/>
          </a:effectRef>
          <a:fontRef idx="minor">
            <a:schemeClr val="lt1"/>
          </a:fontRef>
        </p:style>
        <p:txBody>
          <a:bodyPr lIns="44370" tIns="44370" rIns="44370" bIns="44370" rtlCol="0" anchor="ctr"/>
          <a:lstStyle/>
          <a:p>
            <a:pPr defTabSz="914423">
              <a:defRPr/>
            </a:pPr>
            <a:endParaRPr lang="es-AR" sz="1600" dirty="0">
              <a:solidFill>
                <a:prstClr val="white"/>
              </a:solidFill>
              <a:latin typeface="Aptos" panose="020B0004020202020204" pitchFamily="34" charset="0"/>
            </a:endParaRPr>
          </a:p>
        </p:txBody>
      </p:sp>
      <p:sp>
        <p:nvSpPr>
          <p:cNvPr id="9" name="Rectangle: Rounded Corners 8">
            <a:extLst>
              <a:ext uri="{FF2B5EF4-FFF2-40B4-BE49-F238E27FC236}">
                <a16:creationId xmlns:a16="http://schemas.microsoft.com/office/drawing/2014/main" id="{93DB8F02-64B7-DD50-D484-38D2242D06AD}"/>
              </a:ext>
            </a:extLst>
          </p:cNvPr>
          <p:cNvSpPr/>
          <p:nvPr/>
        </p:nvSpPr>
        <p:spPr>
          <a:xfrm>
            <a:off x="632542" y="5090825"/>
            <a:ext cx="1714501" cy="759371"/>
          </a:xfrm>
          <a:prstGeom prst="roundRect">
            <a:avLst/>
          </a:prstGeom>
          <a:solidFill>
            <a:srgbClr val="6D2077"/>
          </a:solidFill>
          <a:ln w="38100">
            <a:solidFill>
              <a:srgbClr val="6D2077"/>
            </a:solidFill>
          </a:ln>
        </p:spPr>
        <p:style>
          <a:lnRef idx="2">
            <a:schemeClr val="accent4"/>
          </a:lnRef>
          <a:fillRef idx="1">
            <a:schemeClr val="lt1"/>
          </a:fillRef>
          <a:effectRef idx="0">
            <a:schemeClr val="accent4"/>
          </a:effectRef>
          <a:fontRef idx="minor">
            <a:schemeClr val="dk1"/>
          </a:fontRef>
        </p:style>
        <p:txBody>
          <a:bodyPr lIns="54000" tIns="54000" rIns="54000" bIns="54000" rtlCol="0" anchor="ctr"/>
          <a:lstStyle/>
          <a:p>
            <a:pPr lvl="0" algn="ctr"/>
            <a:r>
              <a:rPr lang="es-AR" sz="1600" b="1" dirty="0">
                <a:solidFill>
                  <a:schemeClr val="bg1"/>
                </a:solidFill>
                <a:latin typeface="Aptos" panose="020B0004020202020204" pitchFamily="34" charset="0"/>
              </a:rPr>
              <a:t>SAC 2024</a:t>
            </a:r>
          </a:p>
        </p:txBody>
      </p:sp>
      <p:sp>
        <p:nvSpPr>
          <p:cNvPr id="10" name="Arrow: Chevron 9">
            <a:extLst>
              <a:ext uri="{FF2B5EF4-FFF2-40B4-BE49-F238E27FC236}">
                <a16:creationId xmlns:a16="http://schemas.microsoft.com/office/drawing/2014/main" id="{DA50C05D-BB42-27D9-6558-6521E8972CCC}"/>
              </a:ext>
            </a:extLst>
          </p:cNvPr>
          <p:cNvSpPr/>
          <p:nvPr/>
        </p:nvSpPr>
        <p:spPr>
          <a:xfrm>
            <a:off x="2564829" y="3405208"/>
            <a:ext cx="458240" cy="340401"/>
          </a:xfrm>
          <a:prstGeom prst="chevron">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44370" tIns="44370" rIns="44370" bIns="44370" rtlCol="0" anchor="ctr"/>
          <a:lstStyle/>
          <a:p>
            <a:pPr defTabSz="914423">
              <a:defRPr/>
            </a:pPr>
            <a:endParaRPr lang="es-AR" sz="1600" dirty="0">
              <a:solidFill>
                <a:prstClr val="white"/>
              </a:solidFill>
              <a:latin typeface="Aptos" panose="020B0004020202020204" pitchFamily="34" charset="0"/>
            </a:endParaRPr>
          </a:p>
        </p:txBody>
      </p:sp>
    </p:spTree>
    <p:extLst>
      <p:ext uri="{BB962C8B-B14F-4D97-AF65-F5344CB8AC3E}">
        <p14:creationId xmlns:p14="http://schemas.microsoft.com/office/powerpoint/2010/main" val="6607330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251C6C4-1C7B-48B0-A730-0603011B23D7}"/>
              </a:ext>
            </a:extLst>
          </p:cNvPr>
          <p:cNvSpPr>
            <a:spLocks noGrp="1"/>
          </p:cNvSpPr>
          <p:nvPr>
            <p:ph type="title"/>
          </p:nvPr>
        </p:nvSpPr>
        <p:spPr/>
        <p:txBody>
          <a:bodyPr/>
          <a:lstStyle/>
          <a:p>
            <a:r>
              <a:rPr lang="es-AR" dirty="0"/>
              <a:t>Deducciones personales – Principales cambios</a:t>
            </a:r>
          </a:p>
        </p:txBody>
      </p:sp>
      <p:graphicFrame>
        <p:nvGraphicFramePr>
          <p:cNvPr id="3" name="Diagram 2">
            <a:extLst>
              <a:ext uri="{FF2B5EF4-FFF2-40B4-BE49-F238E27FC236}">
                <a16:creationId xmlns:a16="http://schemas.microsoft.com/office/drawing/2014/main" id="{D1A766FB-CF22-8614-0C77-102F0C2AF96C}"/>
              </a:ext>
            </a:extLst>
          </p:cNvPr>
          <p:cNvGraphicFramePr/>
          <p:nvPr/>
        </p:nvGraphicFramePr>
        <p:xfrm>
          <a:off x="753918" y="1232668"/>
          <a:ext cx="7496463" cy="46693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Rounded Corners 5">
            <a:extLst>
              <a:ext uri="{FF2B5EF4-FFF2-40B4-BE49-F238E27FC236}">
                <a16:creationId xmlns:a16="http://schemas.microsoft.com/office/drawing/2014/main" id="{D0DD7635-1699-4378-6508-944A5A323C43}"/>
              </a:ext>
            </a:extLst>
          </p:cNvPr>
          <p:cNvSpPr/>
          <p:nvPr/>
        </p:nvSpPr>
        <p:spPr>
          <a:xfrm>
            <a:off x="8735007" y="2955475"/>
            <a:ext cx="2896472" cy="1390502"/>
          </a:xfrm>
          <a:prstGeom prst="roundRect">
            <a:avLst/>
          </a:prstGeom>
          <a:solidFill>
            <a:srgbClr val="9933FF"/>
          </a:solidFill>
          <a:ln>
            <a:solidFill>
              <a:srgbClr val="7213EA"/>
            </a:solid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ctr"/>
            <a:r>
              <a:rPr lang="es-AR" sz="1400" b="1" dirty="0">
                <a:solidFill>
                  <a:schemeClr val="bg1"/>
                </a:solidFill>
                <a:latin typeface="Aptos" panose="020B0004020202020204" pitchFamily="34" charset="0"/>
              </a:rPr>
              <a:t>Deducción especial adicional: la doceava parte </a:t>
            </a:r>
            <a:r>
              <a:rPr lang="es-AR" sz="1400" b="1" u="sng" dirty="0">
                <a:solidFill>
                  <a:schemeClr val="bg1"/>
                </a:solidFill>
                <a:latin typeface="Aptos" panose="020B0004020202020204" pitchFamily="34" charset="0"/>
              </a:rPr>
              <a:t>mensual</a:t>
            </a:r>
            <a:r>
              <a:rPr lang="es-AR" sz="1400" b="1" dirty="0">
                <a:solidFill>
                  <a:schemeClr val="bg1"/>
                </a:solidFill>
                <a:latin typeface="Aptos" panose="020B0004020202020204" pitchFamily="34" charset="0"/>
              </a:rPr>
              <a:t> del total de deducciones resultantes de la suma de los incisos a), b) y c), apartado 2.</a:t>
            </a:r>
          </a:p>
        </p:txBody>
      </p:sp>
      <p:sp>
        <p:nvSpPr>
          <p:cNvPr id="12" name="Rectangle: Rounded Corners 11">
            <a:extLst>
              <a:ext uri="{FF2B5EF4-FFF2-40B4-BE49-F238E27FC236}">
                <a16:creationId xmlns:a16="http://schemas.microsoft.com/office/drawing/2014/main" id="{A31F7E69-C1BF-5282-08B3-B6026540AD77}"/>
              </a:ext>
            </a:extLst>
          </p:cNvPr>
          <p:cNvSpPr/>
          <p:nvPr/>
        </p:nvSpPr>
        <p:spPr>
          <a:xfrm>
            <a:off x="8788400" y="4549177"/>
            <a:ext cx="2789685" cy="1229360"/>
          </a:xfrm>
          <a:prstGeom prst="round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r"/>
            <a:r>
              <a:rPr lang="es-AR" sz="1100" b="1" dirty="0">
                <a:solidFill>
                  <a:schemeClr val="bg1"/>
                </a:solidFill>
              </a:rPr>
              <a:t>Se elimina el beneficio en el incremento del 22% de las deducciones personales para el personal que trabaje en la Patagonia.</a:t>
            </a:r>
          </a:p>
        </p:txBody>
      </p:sp>
      <p:sp>
        <p:nvSpPr>
          <p:cNvPr id="13" name="Freeform 5">
            <a:extLst>
              <a:ext uri="{FF2B5EF4-FFF2-40B4-BE49-F238E27FC236}">
                <a16:creationId xmlns:a16="http://schemas.microsoft.com/office/drawing/2014/main" id="{138068F2-B048-9AC2-8B32-1C7485E92228}"/>
              </a:ext>
            </a:extLst>
          </p:cNvPr>
          <p:cNvSpPr>
            <a:spLocks noEditPoints="1"/>
          </p:cNvSpPr>
          <p:nvPr/>
        </p:nvSpPr>
        <p:spPr bwMode="auto">
          <a:xfrm>
            <a:off x="8916692" y="4678748"/>
            <a:ext cx="684830" cy="397922"/>
          </a:xfrm>
          <a:custGeom>
            <a:avLst/>
            <a:gdLst>
              <a:gd name="T0" fmla="*/ 100 w 475"/>
              <a:gd name="T1" fmla="*/ 166 h 276"/>
              <a:gd name="T2" fmla="*/ 131 w 475"/>
              <a:gd name="T3" fmla="*/ 166 h 276"/>
              <a:gd name="T4" fmla="*/ 131 w 475"/>
              <a:gd name="T5" fmla="*/ 235 h 276"/>
              <a:gd name="T6" fmla="*/ 100 w 475"/>
              <a:gd name="T7" fmla="*/ 235 h 276"/>
              <a:gd name="T8" fmla="*/ 100 w 475"/>
              <a:gd name="T9" fmla="*/ 166 h 276"/>
              <a:gd name="T10" fmla="*/ 0 w 475"/>
              <a:gd name="T11" fmla="*/ 126 h 276"/>
              <a:gd name="T12" fmla="*/ 140 w 475"/>
              <a:gd name="T13" fmla="*/ 59 h 276"/>
              <a:gd name="T14" fmla="*/ 262 w 475"/>
              <a:gd name="T15" fmla="*/ 119 h 276"/>
              <a:gd name="T16" fmla="*/ 243 w 475"/>
              <a:gd name="T17" fmla="*/ 128 h 276"/>
              <a:gd name="T18" fmla="*/ 140 w 475"/>
              <a:gd name="T19" fmla="*/ 78 h 276"/>
              <a:gd name="T20" fmla="*/ 17 w 475"/>
              <a:gd name="T21" fmla="*/ 138 h 276"/>
              <a:gd name="T22" fmla="*/ 0 w 475"/>
              <a:gd name="T23" fmla="*/ 126 h 276"/>
              <a:gd name="T24" fmla="*/ 278 w 475"/>
              <a:gd name="T25" fmla="*/ 193 h 276"/>
              <a:gd name="T26" fmla="*/ 328 w 475"/>
              <a:gd name="T27" fmla="*/ 193 h 276"/>
              <a:gd name="T28" fmla="*/ 328 w 475"/>
              <a:gd name="T29" fmla="*/ 276 h 276"/>
              <a:gd name="T30" fmla="*/ 278 w 475"/>
              <a:gd name="T31" fmla="*/ 276 h 276"/>
              <a:gd name="T32" fmla="*/ 278 w 475"/>
              <a:gd name="T33" fmla="*/ 193 h 276"/>
              <a:gd name="T34" fmla="*/ 197 w 475"/>
              <a:gd name="T35" fmla="*/ 166 h 276"/>
              <a:gd name="T36" fmla="*/ 335 w 475"/>
              <a:gd name="T37" fmla="*/ 100 h 276"/>
              <a:gd name="T38" fmla="*/ 475 w 475"/>
              <a:gd name="T39" fmla="*/ 166 h 276"/>
              <a:gd name="T40" fmla="*/ 458 w 475"/>
              <a:gd name="T41" fmla="*/ 178 h 276"/>
              <a:gd name="T42" fmla="*/ 335 w 475"/>
              <a:gd name="T43" fmla="*/ 119 h 276"/>
              <a:gd name="T44" fmla="*/ 214 w 475"/>
              <a:gd name="T45" fmla="*/ 178 h 276"/>
              <a:gd name="T46" fmla="*/ 197 w 475"/>
              <a:gd name="T47" fmla="*/ 166 h 276"/>
              <a:gd name="T48" fmla="*/ 394 w 475"/>
              <a:gd name="T49" fmla="*/ 193 h 276"/>
              <a:gd name="T50" fmla="*/ 345 w 475"/>
              <a:gd name="T51" fmla="*/ 193 h 276"/>
              <a:gd name="T52" fmla="*/ 345 w 475"/>
              <a:gd name="T53" fmla="*/ 276 h 276"/>
              <a:gd name="T54" fmla="*/ 394 w 475"/>
              <a:gd name="T55" fmla="*/ 276 h 276"/>
              <a:gd name="T56" fmla="*/ 394 w 475"/>
              <a:gd name="T57" fmla="*/ 193 h 276"/>
              <a:gd name="T58" fmla="*/ 221 w 475"/>
              <a:gd name="T59" fmla="*/ 57 h 276"/>
              <a:gd name="T60" fmla="*/ 254 w 475"/>
              <a:gd name="T61" fmla="*/ 57 h 276"/>
              <a:gd name="T62" fmla="*/ 254 w 475"/>
              <a:gd name="T63" fmla="*/ 95 h 276"/>
              <a:gd name="T64" fmla="*/ 221 w 475"/>
              <a:gd name="T65" fmla="*/ 81 h 276"/>
              <a:gd name="T66" fmla="*/ 221 w 475"/>
              <a:gd name="T67" fmla="*/ 57 h 276"/>
              <a:gd name="T68" fmla="*/ 159 w 475"/>
              <a:gd name="T69" fmla="*/ 50 h 276"/>
              <a:gd name="T70" fmla="*/ 262 w 475"/>
              <a:gd name="T71" fmla="*/ 0 h 276"/>
              <a:gd name="T72" fmla="*/ 402 w 475"/>
              <a:gd name="T73" fmla="*/ 66 h 276"/>
              <a:gd name="T74" fmla="*/ 385 w 475"/>
              <a:gd name="T75" fmla="*/ 78 h 276"/>
              <a:gd name="T76" fmla="*/ 262 w 475"/>
              <a:gd name="T77" fmla="*/ 19 h 276"/>
              <a:gd name="T78" fmla="*/ 178 w 475"/>
              <a:gd name="T79" fmla="*/ 59 h 276"/>
              <a:gd name="T80" fmla="*/ 159 w 475"/>
              <a:gd name="T81" fmla="*/ 50 h 276"/>
              <a:gd name="T82" fmla="*/ 302 w 475"/>
              <a:gd name="T83" fmla="*/ 57 h 276"/>
              <a:gd name="T84" fmla="*/ 271 w 475"/>
              <a:gd name="T85" fmla="*/ 57 h 276"/>
              <a:gd name="T86" fmla="*/ 271 w 475"/>
              <a:gd name="T87" fmla="*/ 105 h 276"/>
              <a:gd name="T88" fmla="*/ 280 w 475"/>
              <a:gd name="T89" fmla="*/ 109 h 276"/>
              <a:gd name="T90" fmla="*/ 302 w 475"/>
              <a:gd name="T91" fmla="*/ 97 h 276"/>
              <a:gd name="T92" fmla="*/ 302 w 475"/>
              <a:gd name="T93" fmla="*/ 57 h 276"/>
              <a:gd name="T94" fmla="*/ 181 w 475"/>
              <a:gd name="T95" fmla="*/ 166 h 276"/>
              <a:gd name="T96" fmla="*/ 148 w 475"/>
              <a:gd name="T97" fmla="*/ 166 h 276"/>
              <a:gd name="T98" fmla="*/ 148 w 475"/>
              <a:gd name="T99" fmla="*/ 235 h 276"/>
              <a:gd name="T100" fmla="*/ 181 w 475"/>
              <a:gd name="T101" fmla="*/ 235 h 276"/>
              <a:gd name="T102" fmla="*/ 181 w 475"/>
              <a:gd name="T103" fmla="*/ 166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 h="276">
                <a:moveTo>
                  <a:pt x="100" y="166"/>
                </a:moveTo>
                <a:lnTo>
                  <a:pt x="131" y="166"/>
                </a:lnTo>
                <a:lnTo>
                  <a:pt x="131" y="235"/>
                </a:lnTo>
                <a:lnTo>
                  <a:pt x="100" y="235"/>
                </a:lnTo>
                <a:lnTo>
                  <a:pt x="100" y="166"/>
                </a:lnTo>
                <a:close/>
                <a:moveTo>
                  <a:pt x="0" y="126"/>
                </a:moveTo>
                <a:lnTo>
                  <a:pt x="140" y="59"/>
                </a:lnTo>
                <a:lnTo>
                  <a:pt x="262" y="119"/>
                </a:lnTo>
                <a:lnTo>
                  <a:pt x="243" y="128"/>
                </a:lnTo>
                <a:lnTo>
                  <a:pt x="140" y="78"/>
                </a:lnTo>
                <a:lnTo>
                  <a:pt x="17" y="138"/>
                </a:lnTo>
                <a:lnTo>
                  <a:pt x="0" y="126"/>
                </a:lnTo>
                <a:close/>
                <a:moveTo>
                  <a:pt x="278" y="193"/>
                </a:moveTo>
                <a:lnTo>
                  <a:pt x="328" y="193"/>
                </a:lnTo>
                <a:lnTo>
                  <a:pt x="328" y="276"/>
                </a:lnTo>
                <a:lnTo>
                  <a:pt x="278" y="276"/>
                </a:lnTo>
                <a:lnTo>
                  <a:pt x="278" y="193"/>
                </a:lnTo>
                <a:close/>
                <a:moveTo>
                  <a:pt x="197" y="166"/>
                </a:moveTo>
                <a:lnTo>
                  <a:pt x="335" y="100"/>
                </a:lnTo>
                <a:lnTo>
                  <a:pt x="475" y="166"/>
                </a:lnTo>
                <a:lnTo>
                  <a:pt x="458" y="178"/>
                </a:lnTo>
                <a:lnTo>
                  <a:pt x="335" y="119"/>
                </a:lnTo>
                <a:lnTo>
                  <a:pt x="214" y="178"/>
                </a:lnTo>
                <a:lnTo>
                  <a:pt x="197" y="166"/>
                </a:lnTo>
                <a:close/>
                <a:moveTo>
                  <a:pt x="394" y="193"/>
                </a:moveTo>
                <a:lnTo>
                  <a:pt x="345" y="193"/>
                </a:lnTo>
                <a:lnTo>
                  <a:pt x="345" y="276"/>
                </a:lnTo>
                <a:lnTo>
                  <a:pt x="394" y="276"/>
                </a:lnTo>
                <a:lnTo>
                  <a:pt x="394" y="193"/>
                </a:lnTo>
                <a:close/>
                <a:moveTo>
                  <a:pt x="221" y="57"/>
                </a:moveTo>
                <a:lnTo>
                  <a:pt x="254" y="57"/>
                </a:lnTo>
                <a:lnTo>
                  <a:pt x="254" y="95"/>
                </a:lnTo>
                <a:lnTo>
                  <a:pt x="221" y="81"/>
                </a:lnTo>
                <a:lnTo>
                  <a:pt x="221" y="57"/>
                </a:lnTo>
                <a:close/>
                <a:moveTo>
                  <a:pt x="159" y="50"/>
                </a:moveTo>
                <a:lnTo>
                  <a:pt x="262" y="0"/>
                </a:lnTo>
                <a:lnTo>
                  <a:pt x="402" y="66"/>
                </a:lnTo>
                <a:lnTo>
                  <a:pt x="385" y="78"/>
                </a:lnTo>
                <a:lnTo>
                  <a:pt x="262" y="19"/>
                </a:lnTo>
                <a:lnTo>
                  <a:pt x="178" y="59"/>
                </a:lnTo>
                <a:lnTo>
                  <a:pt x="159" y="50"/>
                </a:lnTo>
                <a:close/>
                <a:moveTo>
                  <a:pt x="302" y="57"/>
                </a:moveTo>
                <a:lnTo>
                  <a:pt x="271" y="57"/>
                </a:lnTo>
                <a:lnTo>
                  <a:pt x="271" y="105"/>
                </a:lnTo>
                <a:lnTo>
                  <a:pt x="280" y="109"/>
                </a:lnTo>
                <a:lnTo>
                  <a:pt x="302" y="97"/>
                </a:lnTo>
                <a:lnTo>
                  <a:pt x="302" y="57"/>
                </a:lnTo>
                <a:close/>
                <a:moveTo>
                  <a:pt x="181" y="166"/>
                </a:moveTo>
                <a:lnTo>
                  <a:pt x="148" y="166"/>
                </a:lnTo>
                <a:lnTo>
                  <a:pt x="148" y="235"/>
                </a:lnTo>
                <a:lnTo>
                  <a:pt x="181" y="235"/>
                </a:lnTo>
                <a:lnTo>
                  <a:pt x="181"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p>
        </p:txBody>
      </p:sp>
      <p:sp>
        <p:nvSpPr>
          <p:cNvPr id="14" name="Rectangle: Rounded Corners 13">
            <a:extLst>
              <a:ext uri="{FF2B5EF4-FFF2-40B4-BE49-F238E27FC236}">
                <a16:creationId xmlns:a16="http://schemas.microsoft.com/office/drawing/2014/main" id="{BFC4FA2D-5EE6-B53C-471F-AA19F01469A4}"/>
              </a:ext>
            </a:extLst>
          </p:cNvPr>
          <p:cNvSpPr/>
          <p:nvPr/>
        </p:nvSpPr>
        <p:spPr>
          <a:xfrm>
            <a:off x="8788400" y="1522915"/>
            <a:ext cx="2789685" cy="1229360"/>
          </a:xfrm>
          <a:prstGeom prst="round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r>
              <a:rPr lang="es-AR" sz="1100" b="1" dirty="0">
                <a:solidFill>
                  <a:schemeClr val="bg1"/>
                </a:solidFill>
              </a:rPr>
              <a:t>Se establece la actualización por IPC semestral para 2025 y excepcionalmente para el mes de septiembre 2024 en base al índice de junio-agosto.</a:t>
            </a:r>
          </a:p>
        </p:txBody>
      </p:sp>
      <p:grpSp>
        <p:nvGrpSpPr>
          <p:cNvPr id="15" name="Grupo 538">
            <a:extLst>
              <a:ext uri="{FF2B5EF4-FFF2-40B4-BE49-F238E27FC236}">
                <a16:creationId xmlns:a16="http://schemas.microsoft.com/office/drawing/2014/main" id="{234A9886-8A71-09B4-1003-838FF1887EDE}"/>
              </a:ext>
            </a:extLst>
          </p:cNvPr>
          <p:cNvGrpSpPr/>
          <p:nvPr/>
        </p:nvGrpSpPr>
        <p:grpSpPr>
          <a:xfrm>
            <a:off x="9876948" y="771433"/>
            <a:ext cx="612588" cy="606942"/>
            <a:chOff x="1557338" y="4716463"/>
            <a:chExt cx="688975" cy="682625"/>
          </a:xfrm>
          <a:solidFill>
            <a:srgbClr val="9933FF"/>
          </a:solidFill>
        </p:grpSpPr>
        <p:sp>
          <p:nvSpPr>
            <p:cNvPr id="16" name="Rectangle 40">
              <a:extLst>
                <a:ext uri="{FF2B5EF4-FFF2-40B4-BE49-F238E27FC236}">
                  <a16:creationId xmlns:a16="http://schemas.microsoft.com/office/drawing/2014/main" id="{4F31D017-CB70-F64D-DDB9-D753C46A1BC4}"/>
                </a:ext>
              </a:extLst>
            </p:cNvPr>
            <p:cNvSpPr>
              <a:spLocks noChangeArrowheads="1"/>
            </p:cNvSpPr>
            <p:nvPr/>
          </p:nvSpPr>
          <p:spPr bwMode="auto">
            <a:xfrm>
              <a:off x="1557338" y="5330825"/>
              <a:ext cx="688975" cy="68263"/>
            </a:xfrm>
            <a:prstGeom prst="rect">
              <a:avLst/>
            </a:prstGeom>
            <a:grpFill/>
            <a:ln w="9525">
              <a:solidFill>
                <a:srgbClr val="9933FF"/>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41">
              <a:extLst>
                <a:ext uri="{FF2B5EF4-FFF2-40B4-BE49-F238E27FC236}">
                  <a16:creationId xmlns:a16="http://schemas.microsoft.com/office/drawing/2014/main" id="{D3DE7618-32EB-F834-6002-340A7C89C361}"/>
                </a:ext>
              </a:extLst>
            </p:cNvPr>
            <p:cNvSpPr>
              <a:spLocks noChangeArrowheads="1"/>
            </p:cNvSpPr>
            <p:nvPr/>
          </p:nvSpPr>
          <p:spPr bwMode="auto">
            <a:xfrm>
              <a:off x="1639888" y="5092700"/>
              <a:ext cx="131763" cy="185738"/>
            </a:xfrm>
            <a:prstGeom prst="rect">
              <a:avLst/>
            </a:prstGeom>
            <a:grpFill/>
            <a:ln w="9525">
              <a:solidFill>
                <a:srgbClr val="9933FF"/>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Rectangle 42">
              <a:extLst>
                <a:ext uri="{FF2B5EF4-FFF2-40B4-BE49-F238E27FC236}">
                  <a16:creationId xmlns:a16="http://schemas.microsoft.com/office/drawing/2014/main" id="{68765656-F48A-B878-082B-1FE6D0DACA7A}"/>
                </a:ext>
              </a:extLst>
            </p:cNvPr>
            <p:cNvSpPr>
              <a:spLocks noChangeArrowheads="1"/>
            </p:cNvSpPr>
            <p:nvPr/>
          </p:nvSpPr>
          <p:spPr bwMode="auto">
            <a:xfrm>
              <a:off x="1836738" y="5013325"/>
              <a:ext cx="134938" cy="265113"/>
            </a:xfrm>
            <a:prstGeom prst="rect">
              <a:avLst/>
            </a:prstGeom>
            <a:grpFill/>
            <a:ln w="9525">
              <a:solidFill>
                <a:srgbClr val="9933FF"/>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43">
              <a:extLst>
                <a:ext uri="{FF2B5EF4-FFF2-40B4-BE49-F238E27FC236}">
                  <a16:creationId xmlns:a16="http://schemas.microsoft.com/office/drawing/2014/main" id="{0A3F92FD-0719-C63A-A007-421DC3785349}"/>
                </a:ext>
              </a:extLst>
            </p:cNvPr>
            <p:cNvSpPr>
              <a:spLocks noChangeArrowheads="1"/>
            </p:cNvSpPr>
            <p:nvPr/>
          </p:nvSpPr>
          <p:spPr bwMode="auto">
            <a:xfrm>
              <a:off x="2035176" y="4875213"/>
              <a:ext cx="136525" cy="403225"/>
            </a:xfrm>
            <a:prstGeom prst="rect">
              <a:avLst/>
            </a:prstGeom>
            <a:grpFill/>
            <a:ln w="9525">
              <a:solidFill>
                <a:srgbClr val="9933FF"/>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44">
              <a:extLst>
                <a:ext uri="{FF2B5EF4-FFF2-40B4-BE49-F238E27FC236}">
                  <a16:creationId xmlns:a16="http://schemas.microsoft.com/office/drawing/2014/main" id="{8EA8D07B-0BDA-5DFA-6536-C0769026EE62}"/>
                </a:ext>
              </a:extLst>
            </p:cNvPr>
            <p:cNvSpPr>
              <a:spLocks/>
            </p:cNvSpPr>
            <p:nvPr/>
          </p:nvSpPr>
          <p:spPr bwMode="auto">
            <a:xfrm>
              <a:off x="1609726" y="4716463"/>
              <a:ext cx="395288" cy="339725"/>
            </a:xfrm>
            <a:custGeom>
              <a:avLst/>
              <a:gdLst>
                <a:gd name="T0" fmla="*/ 15 w 249"/>
                <a:gd name="T1" fmla="*/ 214 h 214"/>
                <a:gd name="T2" fmla="*/ 193 w 249"/>
                <a:gd name="T3" fmla="*/ 92 h 214"/>
                <a:gd name="T4" fmla="*/ 219 w 249"/>
                <a:gd name="T5" fmla="*/ 138 h 214"/>
                <a:gd name="T6" fmla="*/ 249 w 249"/>
                <a:gd name="T7" fmla="*/ 16 h 214"/>
                <a:gd name="T8" fmla="*/ 136 w 249"/>
                <a:gd name="T9" fmla="*/ 0 h 214"/>
                <a:gd name="T10" fmla="*/ 164 w 249"/>
                <a:gd name="T11" fmla="*/ 50 h 214"/>
                <a:gd name="T12" fmla="*/ 0 w 249"/>
                <a:gd name="T13" fmla="*/ 199 h 214"/>
                <a:gd name="T14" fmla="*/ 15 w 249"/>
                <a:gd name="T15" fmla="*/ 214 h 2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214">
                  <a:moveTo>
                    <a:pt x="15" y="214"/>
                  </a:moveTo>
                  <a:lnTo>
                    <a:pt x="193" y="92"/>
                  </a:lnTo>
                  <a:lnTo>
                    <a:pt x="219" y="138"/>
                  </a:lnTo>
                  <a:lnTo>
                    <a:pt x="249" y="16"/>
                  </a:lnTo>
                  <a:lnTo>
                    <a:pt x="136" y="0"/>
                  </a:lnTo>
                  <a:lnTo>
                    <a:pt x="164" y="50"/>
                  </a:lnTo>
                  <a:lnTo>
                    <a:pt x="0" y="199"/>
                  </a:lnTo>
                  <a:lnTo>
                    <a:pt x="15" y="214"/>
                  </a:lnTo>
                  <a:close/>
                </a:path>
              </a:pathLst>
            </a:custGeom>
            <a:grpFill/>
            <a:ln w="9525">
              <a:solidFill>
                <a:srgbClr val="9933FF"/>
              </a:solidFill>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6789797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251C6C4-1C7B-48B0-A730-0603011B23D7}"/>
              </a:ext>
            </a:extLst>
          </p:cNvPr>
          <p:cNvSpPr>
            <a:spLocks noGrp="1"/>
          </p:cNvSpPr>
          <p:nvPr>
            <p:ph type="title"/>
          </p:nvPr>
        </p:nvSpPr>
        <p:spPr/>
        <p:txBody>
          <a:bodyPr/>
          <a:lstStyle/>
          <a:p>
            <a:r>
              <a:rPr lang="es-AR" dirty="0"/>
              <a:t>Deducciones generales – Principales cambios</a:t>
            </a:r>
          </a:p>
        </p:txBody>
      </p:sp>
      <p:sp>
        <p:nvSpPr>
          <p:cNvPr id="2" name="Flowchart: Alternate Process 1">
            <a:extLst>
              <a:ext uri="{FF2B5EF4-FFF2-40B4-BE49-F238E27FC236}">
                <a16:creationId xmlns:a16="http://schemas.microsoft.com/office/drawing/2014/main" id="{E79A10E3-9E7F-08E4-6155-79AD8D19949E}"/>
              </a:ext>
            </a:extLst>
          </p:cNvPr>
          <p:cNvSpPr/>
          <p:nvPr/>
        </p:nvSpPr>
        <p:spPr>
          <a:xfrm>
            <a:off x="519012" y="1175175"/>
            <a:ext cx="10758588" cy="720000"/>
          </a:xfrm>
          <a:prstGeom prst="flowChartAlternateProcess">
            <a:avLst/>
          </a:prstGeom>
          <a:solidFill>
            <a:srgbClr val="ACEAFF"/>
          </a:solidFill>
          <a:ln>
            <a:solidFill>
              <a:srgbClr val="ACEAFF"/>
            </a:solidFill>
          </a:ln>
        </p:spPr>
        <p:style>
          <a:lnRef idx="2">
            <a:schemeClr val="accent4">
              <a:shade val="50000"/>
            </a:schemeClr>
          </a:lnRef>
          <a:fillRef idx="1">
            <a:schemeClr val="accent4"/>
          </a:fillRef>
          <a:effectRef idx="0">
            <a:schemeClr val="accent4"/>
          </a:effectRef>
          <a:fontRef idx="minor">
            <a:schemeClr val="lt1"/>
          </a:fontRef>
        </p:style>
        <p:txBody>
          <a:bodyPr lIns="54000" tIns="54000" rIns="54000" bIns="54000" rtlCol="0" anchor="ctr"/>
          <a:lstStyle/>
          <a:p>
            <a:pPr algn="ctr" defTabSz="914423">
              <a:defRPr/>
            </a:pPr>
            <a:r>
              <a:rPr lang="es-AR" sz="2000" b="1" dirty="0">
                <a:solidFill>
                  <a:schemeClr val="tx1"/>
                </a:solidFill>
                <a:latin typeface="Arial"/>
              </a:rPr>
              <a:t>Se mantienen las siguientes deducciones generales:</a:t>
            </a:r>
          </a:p>
        </p:txBody>
      </p:sp>
      <p:sp>
        <p:nvSpPr>
          <p:cNvPr id="29" name="Flowchart: Alternate Process 28">
            <a:extLst>
              <a:ext uri="{FF2B5EF4-FFF2-40B4-BE49-F238E27FC236}">
                <a16:creationId xmlns:a16="http://schemas.microsoft.com/office/drawing/2014/main" id="{1989B8AF-B792-6AD8-E11D-CF0B63D05EC6}"/>
              </a:ext>
            </a:extLst>
          </p:cNvPr>
          <p:cNvSpPr/>
          <p:nvPr/>
        </p:nvSpPr>
        <p:spPr>
          <a:xfrm>
            <a:off x="519012" y="4962824"/>
            <a:ext cx="3128428" cy="1082375"/>
          </a:xfrm>
          <a:prstGeom prst="flowChartAlternateProcess">
            <a:avLst/>
          </a:prstGeom>
          <a:solidFill>
            <a:srgbClr val="FD349C"/>
          </a:solidFill>
          <a:ln>
            <a:solidFill>
              <a:srgbClr val="FFFFFF"/>
            </a:solidFill>
          </a:ln>
        </p:spPr>
        <p:style>
          <a:lnRef idx="2">
            <a:schemeClr val="accent4">
              <a:shade val="50000"/>
            </a:schemeClr>
          </a:lnRef>
          <a:fillRef idx="1">
            <a:schemeClr val="accent4"/>
          </a:fillRef>
          <a:effectRef idx="0">
            <a:schemeClr val="accent4"/>
          </a:effectRef>
          <a:fontRef idx="minor">
            <a:schemeClr val="lt1"/>
          </a:fontRef>
        </p:style>
        <p:txBody>
          <a:bodyPr lIns="54000" tIns="54000" rIns="54000" bIns="54000" rtlCol="0" anchor="ctr"/>
          <a:lstStyle/>
          <a:p>
            <a:pPr algn="ctr" defTabSz="914423">
              <a:defRPr/>
            </a:pPr>
            <a:r>
              <a:rPr lang="es-AR" sz="2000" b="1" dirty="0">
                <a:solidFill>
                  <a:prstClr val="white"/>
                </a:solidFill>
                <a:latin typeface="Arial"/>
              </a:rPr>
              <a:t>Se elimina</a:t>
            </a:r>
          </a:p>
        </p:txBody>
      </p:sp>
      <p:sp>
        <p:nvSpPr>
          <p:cNvPr id="32" name="Rectangle: Rounded Corners 31">
            <a:extLst>
              <a:ext uri="{FF2B5EF4-FFF2-40B4-BE49-F238E27FC236}">
                <a16:creationId xmlns:a16="http://schemas.microsoft.com/office/drawing/2014/main" id="{0075DD92-E7FD-FA95-E020-7A5DC0EB9B06}"/>
              </a:ext>
            </a:extLst>
          </p:cNvPr>
          <p:cNvSpPr/>
          <p:nvPr/>
        </p:nvSpPr>
        <p:spPr>
          <a:xfrm>
            <a:off x="519012" y="2094230"/>
            <a:ext cx="10758588" cy="2734945"/>
          </a:xfrm>
          <a:prstGeom prst="roundRect">
            <a:avLst/>
          </a:prstGeom>
          <a:ln/>
        </p:spPr>
        <p:style>
          <a:lnRef idx="2">
            <a:schemeClr val="dk1"/>
          </a:lnRef>
          <a:fillRef idx="1">
            <a:schemeClr val="lt1"/>
          </a:fillRef>
          <a:effectRef idx="0">
            <a:schemeClr val="dk1"/>
          </a:effectRef>
          <a:fontRef idx="minor">
            <a:schemeClr val="dk1"/>
          </a:fontRef>
        </p:style>
        <p:txBody>
          <a:bodyPr lIns="54000" tIns="54000" rIns="54000" bIns="54000" numCol="2" rtlCol="0" anchor="ctr"/>
          <a:lstStyle/>
          <a:p>
            <a:r>
              <a:rPr lang="es-AR" sz="1600" b="1" dirty="0">
                <a:solidFill>
                  <a:srgbClr val="00338D"/>
                </a:solidFill>
                <a:latin typeface="Aptos" panose="020B0004020202020204" pitchFamily="34" charset="0"/>
              </a:rPr>
              <a:t>Mensuales</a:t>
            </a:r>
          </a:p>
          <a:p>
            <a:pPr marL="171450" indent="-171450">
              <a:buFont typeface="Arial" panose="020B0604020202020204" pitchFamily="34" charset="0"/>
              <a:buChar char="•"/>
            </a:pPr>
            <a:r>
              <a:rPr lang="es-AR" sz="1600" dirty="0">
                <a:solidFill>
                  <a:srgbClr val="00338D"/>
                </a:solidFill>
                <a:latin typeface="Aptos" panose="020B0004020202020204" pitchFamily="34" charset="0"/>
              </a:rPr>
              <a:t>Aportes jubilatorios, a las obras sociales, sindicales y obligatorios por leyes nacionales y provinciales.</a:t>
            </a:r>
          </a:p>
          <a:p>
            <a:pPr marL="171450" indent="-171450">
              <a:buFont typeface="Arial" panose="020B0604020202020204" pitchFamily="34" charset="0"/>
              <a:buChar char="•"/>
            </a:pPr>
            <a:r>
              <a:rPr lang="es-AR" sz="1600" dirty="0">
                <a:solidFill>
                  <a:srgbClr val="00338D"/>
                </a:solidFill>
                <a:latin typeface="Aptos" panose="020B0004020202020204" pitchFamily="34" charset="0"/>
              </a:rPr>
              <a:t>Cuotas medico asistenciales (tope 5% GN)</a:t>
            </a:r>
          </a:p>
          <a:p>
            <a:pPr marL="171450" indent="-171450">
              <a:buFont typeface="Arial" panose="020B0604020202020204" pitchFamily="34" charset="0"/>
              <a:buChar char="•"/>
            </a:pPr>
            <a:r>
              <a:rPr lang="es-AR" sz="1600" dirty="0">
                <a:solidFill>
                  <a:srgbClr val="00338D"/>
                </a:solidFill>
                <a:latin typeface="Aptos" panose="020B0004020202020204" pitchFamily="34" charset="0"/>
              </a:rPr>
              <a:t>Gastos de sepelio ($996)</a:t>
            </a:r>
          </a:p>
          <a:p>
            <a:pPr marL="171450" indent="-171450">
              <a:buFont typeface="Arial" panose="020B0604020202020204" pitchFamily="34" charset="0"/>
              <a:buChar char="•"/>
            </a:pPr>
            <a:r>
              <a:rPr lang="es-AR" sz="1600" dirty="0">
                <a:solidFill>
                  <a:srgbClr val="00338D"/>
                </a:solidFill>
                <a:latin typeface="Aptos" panose="020B0004020202020204" pitchFamily="34" charset="0"/>
              </a:rPr>
              <a:t>Donaciones (tope 5% GN)</a:t>
            </a:r>
          </a:p>
          <a:p>
            <a:pPr marL="171450" indent="-171450">
              <a:buFont typeface="Arial" panose="020B0604020202020204" pitchFamily="34" charset="0"/>
              <a:buChar char="•"/>
            </a:pPr>
            <a:r>
              <a:rPr lang="es-AR" sz="1600" dirty="0">
                <a:solidFill>
                  <a:srgbClr val="00338D"/>
                </a:solidFill>
                <a:latin typeface="Aptos" panose="020B0004020202020204" pitchFamily="34" charset="0"/>
              </a:rPr>
              <a:t>Alquileres (40% con tope en GNI - 10% adicional)</a:t>
            </a:r>
          </a:p>
          <a:p>
            <a:pPr marL="171450" indent="-171450">
              <a:buFont typeface="Arial" panose="020B0604020202020204" pitchFamily="34" charset="0"/>
              <a:buChar char="•"/>
            </a:pPr>
            <a:r>
              <a:rPr lang="es-AR" sz="1600" dirty="0">
                <a:solidFill>
                  <a:srgbClr val="00338D"/>
                </a:solidFill>
                <a:latin typeface="Aptos" panose="020B0004020202020204" pitchFamily="34" charset="0"/>
              </a:rPr>
              <a:t>Intereses por préstamos hipotecarios ($20.000)</a:t>
            </a:r>
          </a:p>
          <a:p>
            <a:pPr marL="171450" indent="-171450">
              <a:buFont typeface="Arial" panose="020B0604020202020204" pitchFamily="34" charset="0"/>
              <a:buChar char="•"/>
            </a:pPr>
            <a:r>
              <a:rPr lang="es-AR" sz="1600" dirty="0">
                <a:solidFill>
                  <a:srgbClr val="00338D"/>
                </a:solidFill>
                <a:latin typeface="Aptos" panose="020B0004020202020204" pitchFamily="34" charset="0"/>
              </a:rPr>
              <a:t>Aportes a las SGR</a:t>
            </a:r>
          </a:p>
          <a:p>
            <a:pPr marL="171450" indent="-171450">
              <a:buFont typeface="Arial" panose="020B0604020202020204" pitchFamily="34" charset="0"/>
              <a:buChar char="•"/>
            </a:pPr>
            <a:r>
              <a:rPr lang="es-AR" sz="1600" b="1" dirty="0">
                <a:solidFill>
                  <a:srgbClr val="00338D"/>
                </a:solidFill>
                <a:latin typeface="Aptos" panose="020B0004020202020204" pitchFamily="34" charset="0"/>
              </a:rPr>
              <a:t>Casas particulares (tope GNI)</a:t>
            </a:r>
          </a:p>
          <a:p>
            <a:pPr marL="171450" indent="-171450">
              <a:buFont typeface="Arial" panose="020B0604020202020204" pitchFamily="34" charset="0"/>
              <a:buChar char="•"/>
            </a:pPr>
            <a:r>
              <a:rPr lang="es-AR" sz="1600" dirty="0">
                <a:solidFill>
                  <a:srgbClr val="00338D"/>
                </a:solidFill>
                <a:latin typeface="Aptos" panose="020B0004020202020204" pitchFamily="34" charset="0"/>
              </a:rPr>
              <a:t>Indumentaria y equipamiento uso exclusivo trabajo</a:t>
            </a:r>
          </a:p>
          <a:p>
            <a:pPr marL="171450" indent="-171450">
              <a:buFont typeface="Arial" panose="020B0604020202020204" pitchFamily="34" charset="0"/>
              <a:buChar char="•"/>
            </a:pPr>
            <a:r>
              <a:rPr lang="es-AR" sz="1600" dirty="0">
                <a:solidFill>
                  <a:srgbClr val="00338D"/>
                </a:solidFill>
                <a:latin typeface="Aptos" panose="020B0004020202020204" pitchFamily="34" charset="0"/>
              </a:rPr>
              <a:t>Gastos educativos (tope 40% GNI)</a:t>
            </a:r>
          </a:p>
          <a:p>
            <a:pPr marL="171450" indent="-171450">
              <a:buFont typeface="Arial" panose="020B0604020202020204" pitchFamily="34" charset="0"/>
              <a:buChar char="•"/>
            </a:pPr>
            <a:r>
              <a:rPr lang="es-AR" sz="1600" b="1" dirty="0">
                <a:solidFill>
                  <a:srgbClr val="00338D"/>
                </a:solidFill>
                <a:latin typeface="Aptos" panose="020B0004020202020204" pitchFamily="34" charset="0"/>
              </a:rPr>
              <a:t>Adicional remunerativo para el personal civil y militar por prestaciones en la Antártida Argentina</a:t>
            </a:r>
          </a:p>
          <a:p>
            <a:pPr marL="171450" indent="-171450">
              <a:buFont typeface="Arial" panose="020B0604020202020204" pitchFamily="34" charset="0"/>
              <a:buChar char="•"/>
            </a:pPr>
            <a:r>
              <a:rPr lang="es-AR" sz="1600" dirty="0">
                <a:solidFill>
                  <a:srgbClr val="00338D"/>
                </a:solidFill>
                <a:latin typeface="Aptos" panose="020B0004020202020204" pitchFamily="34" charset="0"/>
              </a:rPr>
              <a:t>Intereses y amortizaciones para viajantes: auto propio</a:t>
            </a:r>
          </a:p>
          <a:p>
            <a:endParaRPr lang="es-AR" sz="1600" b="1" dirty="0">
              <a:solidFill>
                <a:srgbClr val="00338D"/>
              </a:solidFill>
              <a:latin typeface="Aptos" panose="020B0004020202020204" pitchFamily="34" charset="0"/>
            </a:endParaRPr>
          </a:p>
          <a:p>
            <a:r>
              <a:rPr lang="es-AR" sz="1600" b="1" dirty="0">
                <a:solidFill>
                  <a:srgbClr val="00338D"/>
                </a:solidFill>
                <a:latin typeface="Aptos" panose="020B0004020202020204" pitchFamily="34" charset="0"/>
              </a:rPr>
              <a:t>Anuales</a:t>
            </a:r>
            <a:r>
              <a:rPr lang="es-AR" sz="1600" dirty="0">
                <a:solidFill>
                  <a:srgbClr val="00338D"/>
                </a:solidFill>
                <a:latin typeface="Aptos" panose="020B0004020202020204" pitchFamily="34" charset="0"/>
              </a:rPr>
              <a:t>:</a:t>
            </a:r>
          </a:p>
          <a:p>
            <a:pPr marL="171450" indent="-171450">
              <a:buFont typeface="Arial" panose="020B0604020202020204" pitchFamily="34" charset="0"/>
              <a:buChar char="•"/>
            </a:pPr>
            <a:r>
              <a:rPr lang="es-AR" sz="1600" dirty="0">
                <a:solidFill>
                  <a:srgbClr val="00338D"/>
                </a:solidFill>
                <a:latin typeface="Aptos" panose="020B0004020202020204" pitchFamily="34" charset="0"/>
              </a:rPr>
              <a:t>Seguros de vida, mixtos, fondos comunes de inversión y retiro privado (tope actualizado por IPC)</a:t>
            </a:r>
          </a:p>
          <a:p>
            <a:pPr marL="171450" indent="-171450">
              <a:buFont typeface="Arial" panose="020B0604020202020204" pitchFamily="34" charset="0"/>
              <a:buChar char="•"/>
            </a:pPr>
            <a:r>
              <a:rPr lang="es-AR" sz="1600" dirty="0">
                <a:solidFill>
                  <a:srgbClr val="00338D"/>
                </a:solidFill>
                <a:latin typeface="Aptos" panose="020B0004020202020204" pitchFamily="34" charset="0"/>
              </a:rPr>
              <a:t>Honorarios médicos (tope 5% GN)</a:t>
            </a:r>
          </a:p>
          <a:p>
            <a:pPr marL="171450" indent="-171450">
              <a:buFont typeface="Arial" panose="020B0604020202020204" pitchFamily="34" charset="0"/>
              <a:buChar char="•"/>
            </a:pPr>
            <a:endParaRPr lang="es-AR" sz="1600" b="1" dirty="0">
              <a:solidFill>
                <a:srgbClr val="00338D"/>
              </a:solidFill>
              <a:latin typeface="Aptos" panose="020B0004020202020204" pitchFamily="34" charset="0"/>
            </a:endParaRPr>
          </a:p>
        </p:txBody>
      </p:sp>
      <p:sp>
        <p:nvSpPr>
          <p:cNvPr id="33" name="Rectangle: Rounded Corners 32">
            <a:extLst>
              <a:ext uri="{FF2B5EF4-FFF2-40B4-BE49-F238E27FC236}">
                <a16:creationId xmlns:a16="http://schemas.microsoft.com/office/drawing/2014/main" id="{C780F2B0-2336-CC79-5544-A7A6FEB912DC}"/>
              </a:ext>
            </a:extLst>
          </p:cNvPr>
          <p:cNvSpPr/>
          <p:nvPr/>
        </p:nvSpPr>
        <p:spPr>
          <a:xfrm>
            <a:off x="3930748" y="4983145"/>
            <a:ext cx="7346852" cy="1062054"/>
          </a:xfrm>
          <a:prstGeom prst="roundRect">
            <a:avLst/>
          </a:prstGeom>
          <a:ln/>
        </p:spPr>
        <p:style>
          <a:lnRef idx="2">
            <a:schemeClr val="dk1"/>
          </a:lnRef>
          <a:fillRef idx="1">
            <a:schemeClr val="lt1"/>
          </a:fillRef>
          <a:effectRef idx="0">
            <a:schemeClr val="dk1"/>
          </a:effectRef>
          <a:fontRef idx="minor">
            <a:schemeClr val="dk1"/>
          </a:fontRef>
        </p:style>
        <p:txBody>
          <a:bodyPr lIns="54000" tIns="54000" rIns="54000" bIns="54000" rtlCol="0" anchor="ctr"/>
          <a:lstStyle/>
          <a:p>
            <a:pPr marL="171450" indent="-171450">
              <a:buFont typeface="Arial" panose="020B0604020202020204" pitchFamily="34" charset="0"/>
              <a:buChar char="•"/>
            </a:pPr>
            <a:r>
              <a:rPr lang="es-AR" sz="1600" dirty="0">
                <a:solidFill>
                  <a:srgbClr val="00338D"/>
                </a:solidFill>
                <a:latin typeface="Aptos" panose="020B0004020202020204" pitchFamily="34" charset="0"/>
              </a:rPr>
              <a:t>Gastos de movilidad, viáticos y compensaciones análogas.</a:t>
            </a:r>
          </a:p>
        </p:txBody>
      </p:sp>
      <p:grpSp>
        <p:nvGrpSpPr>
          <p:cNvPr id="28" name="Grupo 603">
            <a:extLst>
              <a:ext uri="{FF2B5EF4-FFF2-40B4-BE49-F238E27FC236}">
                <a16:creationId xmlns:a16="http://schemas.microsoft.com/office/drawing/2014/main" id="{F5DC5EF1-895A-96FE-8661-BE85E62E0353}"/>
              </a:ext>
            </a:extLst>
          </p:cNvPr>
          <p:cNvGrpSpPr/>
          <p:nvPr/>
        </p:nvGrpSpPr>
        <p:grpSpPr>
          <a:xfrm>
            <a:off x="2863196" y="5248086"/>
            <a:ext cx="511848" cy="511850"/>
            <a:chOff x="6973888" y="3197225"/>
            <a:chExt cx="603250" cy="603251"/>
          </a:xfrm>
          <a:solidFill>
            <a:schemeClr val="bg1"/>
          </a:solidFill>
        </p:grpSpPr>
        <p:sp>
          <p:nvSpPr>
            <p:cNvPr id="30" name="Freeform 5">
              <a:extLst>
                <a:ext uri="{FF2B5EF4-FFF2-40B4-BE49-F238E27FC236}">
                  <a16:creationId xmlns:a16="http://schemas.microsoft.com/office/drawing/2014/main" id="{B54FAD52-18EF-30C7-4E4A-B97F0498B655}"/>
                </a:ext>
              </a:extLst>
            </p:cNvPr>
            <p:cNvSpPr>
              <a:spLocks/>
            </p:cNvSpPr>
            <p:nvPr/>
          </p:nvSpPr>
          <p:spPr bwMode="auto">
            <a:xfrm>
              <a:off x="6973888" y="3348038"/>
              <a:ext cx="603250" cy="452438"/>
            </a:xfrm>
            <a:custGeom>
              <a:avLst/>
              <a:gdLst>
                <a:gd name="T0" fmla="*/ 6 w 160"/>
                <a:gd name="T1" fmla="*/ 113 h 120"/>
                <a:gd name="T2" fmla="*/ 6 w 160"/>
                <a:gd name="T3" fmla="*/ 0 h 120"/>
                <a:gd name="T4" fmla="*/ 21 w 160"/>
                <a:gd name="T5" fmla="*/ 0 h 120"/>
                <a:gd name="T6" fmla="*/ 25 w 160"/>
                <a:gd name="T7" fmla="*/ 5 h 120"/>
                <a:gd name="T8" fmla="*/ 25 w 160"/>
                <a:gd name="T9" fmla="*/ 113 h 120"/>
                <a:gd name="T10" fmla="*/ 36 w 160"/>
                <a:gd name="T11" fmla="*/ 113 h 120"/>
                <a:gd name="T12" fmla="*/ 36 w 160"/>
                <a:gd name="T13" fmla="*/ 30 h 120"/>
                <a:gd name="T14" fmla="*/ 51 w 160"/>
                <a:gd name="T15" fmla="*/ 30 h 120"/>
                <a:gd name="T16" fmla="*/ 55 w 160"/>
                <a:gd name="T17" fmla="*/ 35 h 120"/>
                <a:gd name="T18" fmla="*/ 55 w 160"/>
                <a:gd name="T19" fmla="*/ 113 h 120"/>
                <a:gd name="T20" fmla="*/ 65 w 160"/>
                <a:gd name="T21" fmla="*/ 113 h 120"/>
                <a:gd name="T22" fmla="*/ 65 w 160"/>
                <a:gd name="T23" fmla="*/ 60 h 120"/>
                <a:gd name="T24" fmla="*/ 81 w 160"/>
                <a:gd name="T25" fmla="*/ 60 h 120"/>
                <a:gd name="T26" fmla="*/ 85 w 160"/>
                <a:gd name="T27" fmla="*/ 65 h 120"/>
                <a:gd name="T28" fmla="*/ 85 w 160"/>
                <a:gd name="T29" fmla="*/ 113 h 120"/>
                <a:gd name="T30" fmla="*/ 95 w 160"/>
                <a:gd name="T31" fmla="*/ 113 h 120"/>
                <a:gd name="T32" fmla="*/ 95 w 160"/>
                <a:gd name="T33" fmla="*/ 90 h 120"/>
                <a:gd name="T34" fmla="*/ 111 w 160"/>
                <a:gd name="T35" fmla="*/ 90 h 120"/>
                <a:gd name="T36" fmla="*/ 115 w 160"/>
                <a:gd name="T37" fmla="*/ 95 h 120"/>
                <a:gd name="T38" fmla="*/ 115 w 160"/>
                <a:gd name="T39" fmla="*/ 113 h 120"/>
                <a:gd name="T40" fmla="*/ 160 w 160"/>
                <a:gd name="T41" fmla="*/ 113 h 120"/>
                <a:gd name="T42" fmla="*/ 160 w 160"/>
                <a:gd name="T43" fmla="*/ 120 h 120"/>
                <a:gd name="T44" fmla="*/ 0 w 160"/>
                <a:gd name="T45" fmla="*/ 120 h 120"/>
                <a:gd name="T46" fmla="*/ 0 w 160"/>
                <a:gd name="T47" fmla="*/ 113 h 120"/>
                <a:gd name="T48" fmla="*/ 6 w 160"/>
                <a:gd name="T49" fmla="*/ 113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0" h="120">
                  <a:moveTo>
                    <a:pt x="6" y="113"/>
                  </a:moveTo>
                  <a:cubicBezTo>
                    <a:pt x="6" y="0"/>
                    <a:pt x="6" y="0"/>
                    <a:pt x="6" y="0"/>
                  </a:cubicBezTo>
                  <a:cubicBezTo>
                    <a:pt x="21" y="0"/>
                    <a:pt x="21" y="0"/>
                    <a:pt x="21" y="0"/>
                  </a:cubicBezTo>
                  <a:cubicBezTo>
                    <a:pt x="23" y="0"/>
                    <a:pt x="25" y="2"/>
                    <a:pt x="25" y="5"/>
                  </a:cubicBezTo>
                  <a:cubicBezTo>
                    <a:pt x="25" y="113"/>
                    <a:pt x="25" y="113"/>
                    <a:pt x="25" y="113"/>
                  </a:cubicBezTo>
                  <a:cubicBezTo>
                    <a:pt x="36" y="113"/>
                    <a:pt x="36" y="113"/>
                    <a:pt x="36" y="113"/>
                  </a:cubicBezTo>
                  <a:cubicBezTo>
                    <a:pt x="36" y="30"/>
                    <a:pt x="36" y="30"/>
                    <a:pt x="36" y="30"/>
                  </a:cubicBezTo>
                  <a:cubicBezTo>
                    <a:pt x="51" y="30"/>
                    <a:pt x="51" y="30"/>
                    <a:pt x="51" y="30"/>
                  </a:cubicBezTo>
                  <a:cubicBezTo>
                    <a:pt x="53" y="30"/>
                    <a:pt x="55" y="32"/>
                    <a:pt x="55" y="35"/>
                  </a:cubicBezTo>
                  <a:cubicBezTo>
                    <a:pt x="55" y="113"/>
                    <a:pt x="55" y="113"/>
                    <a:pt x="55" y="113"/>
                  </a:cubicBezTo>
                  <a:cubicBezTo>
                    <a:pt x="65" y="113"/>
                    <a:pt x="65" y="113"/>
                    <a:pt x="65" y="113"/>
                  </a:cubicBezTo>
                  <a:cubicBezTo>
                    <a:pt x="65" y="60"/>
                    <a:pt x="65" y="60"/>
                    <a:pt x="65" y="60"/>
                  </a:cubicBezTo>
                  <a:cubicBezTo>
                    <a:pt x="81" y="60"/>
                    <a:pt x="81" y="60"/>
                    <a:pt x="81" y="60"/>
                  </a:cubicBezTo>
                  <a:cubicBezTo>
                    <a:pt x="83" y="60"/>
                    <a:pt x="85" y="62"/>
                    <a:pt x="85" y="65"/>
                  </a:cubicBezTo>
                  <a:cubicBezTo>
                    <a:pt x="85" y="113"/>
                    <a:pt x="85" y="113"/>
                    <a:pt x="85" y="113"/>
                  </a:cubicBezTo>
                  <a:cubicBezTo>
                    <a:pt x="95" y="113"/>
                    <a:pt x="95" y="113"/>
                    <a:pt x="95" y="113"/>
                  </a:cubicBezTo>
                  <a:cubicBezTo>
                    <a:pt x="95" y="90"/>
                    <a:pt x="95" y="90"/>
                    <a:pt x="95" y="90"/>
                  </a:cubicBezTo>
                  <a:cubicBezTo>
                    <a:pt x="111" y="90"/>
                    <a:pt x="111" y="90"/>
                    <a:pt x="111" y="90"/>
                  </a:cubicBezTo>
                  <a:cubicBezTo>
                    <a:pt x="113" y="90"/>
                    <a:pt x="115" y="92"/>
                    <a:pt x="115" y="95"/>
                  </a:cubicBezTo>
                  <a:cubicBezTo>
                    <a:pt x="115" y="113"/>
                    <a:pt x="115" y="113"/>
                    <a:pt x="115" y="113"/>
                  </a:cubicBezTo>
                  <a:cubicBezTo>
                    <a:pt x="160" y="113"/>
                    <a:pt x="160" y="113"/>
                    <a:pt x="160" y="113"/>
                  </a:cubicBezTo>
                  <a:cubicBezTo>
                    <a:pt x="160" y="120"/>
                    <a:pt x="160" y="120"/>
                    <a:pt x="160" y="120"/>
                  </a:cubicBezTo>
                  <a:cubicBezTo>
                    <a:pt x="0" y="120"/>
                    <a:pt x="0" y="120"/>
                    <a:pt x="0" y="120"/>
                  </a:cubicBezTo>
                  <a:cubicBezTo>
                    <a:pt x="0" y="113"/>
                    <a:pt x="0" y="113"/>
                    <a:pt x="0" y="113"/>
                  </a:cubicBezTo>
                  <a:lnTo>
                    <a:pt x="6"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4" name="Freeform 6">
              <a:extLst>
                <a:ext uri="{FF2B5EF4-FFF2-40B4-BE49-F238E27FC236}">
                  <a16:creationId xmlns:a16="http://schemas.microsoft.com/office/drawing/2014/main" id="{2F8E2769-D32E-4092-452C-38079B7712AF}"/>
                </a:ext>
              </a:extLst>
            </p:cNvPr>
            <p:cNvSpPr>
              <a:spLocks/>
            </p:cNvSpPr>
            <p:nvPr/>
          </p:nvSpPr>
          <p:spPr bwMode="auto">
            <a:xfrm>
              <a:off x="7170738" y="3197225"/>
              <a:ext cx="406400" cy="377825"/>
            </a:xfrm>
            <a:custGeom>
              <a:avLst/>
              <a:gdLst>
                <a:gd name="T0" fmla="*/ 151 w 256"/>
                <a:gd name="T1" fmla="*/ 238 h 238"/>
                <a:gd name="T2" fmla="*/ 220 w 256"/>
                <a:gd name="T3" fmla="*/ 238 h 238"/>
                <a:gd name="T4" fmla="*/ 256 w 256"/>
                <a:gd name="T5" fmla="*/ 238 h 238"/>
                <a:gd name="T6" fmla="*/ 256 w 256"/>
                <a:gd name="T7" fmla="*/ 202 h 238"/>
                <a:gd name="T8" fmla="*/ 256 w 256"/>
                <a:gd name="T9" fmla="*/ 131 h 238"/>
                <a:gd name="T10" fmla="*/ 220 w 256"/>
                <a:gd name="T11" fmla="*/ 131 h 238"/>
                <a:gd name="T12" fmla="*/ 220 w 256"/>
                <a:gd name="T13" fmla="*/ 181 h 238"/>
                <a:gd name="T14" fmla="*/ 42 w 256"/>
                <a:gd name="T15" fmla="*/ 0 h 238"/>
                <a:gd name="T16" fmla="*/ 0 w 256"/>
                <a:gd name="T17" fmla="*/ 0 h 238"/>
                <a:gd name="T18" fmla="*/ 201 w 256"/>
                <a:gd name="T19" fmla="*/ 202 h 238"/>
                <a:gd name="T20" fmla="*/ 151 w 256"/>
                <a:gd name="T21" fmla="*/ 202 h 238"/>
                <a:gd name="T22" fmla="*/ 151 w 256"/>
                <a:gd name="T23"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6" h="238">
                  <a:moveTo>
                    <a:pt x="151" y="238"/>
                  </a:moveTo>
                  <a:lnTo>
                    <a:pt x="220" y="238"/>
                  </a:lnTo>
                  <a:lnTo>
                    <a:pt x="256" y="238"/>
                  </a:lnTo>
                  <a:lnTo>
                    <a:pt x="256" y="202"/>
                  </a:lnTo>
                  <a:lnTo>
                    <a:pt x="256" y="131"/>
                  </a:lnTo>
                  <a:lnTo>
                    <a:pt x="220" y="131"/>
                  </a:lnTo>
                  <a:lnTo>
                    <a:pt x="220" y="181"/>
                  </a:lnTo>
                  <a:lnTo>
                    <a:pt x="42" y="0"/>
                  </a:lnTo>
                  <a:lnTo>
                    <a:pt x="0" y="0"/>
                  </a:lnTo>
                  <a:lnTo>
                    <a:pt x="201" y="202"/>
                  </a:lnTo>
                  <a:lnTo>
                    <a:pt x="151" y="202"/>
                  </a:lnTo>
                  <a:lnTo>
                    <a:pt x="151"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38" name="Grupo 633">
            <a:extLst>
              <a:ext uri="{FF2B5EF4-FFF2-40B4-BE49-F238E27FC236}">
                <a16:creationId xmlns:a16="http://schemas.microsoft.com/office/drawing/2014/main" id="{07BEEFD8-3A52-FA1F-F2D2-BFEB99582B27}"/>
              </a:ext>
            </a:extLst>
          </p:cNvPr>
          <p:cNvGrpSpPr/>
          <p:nvPr/>
        </p:nvGrpSpPr>
        <p:grpSpPr>
          <a:xfrm>
            <a:off x="10443216" y="1279250"/>
            <a:ext cx="510500" cy="511849"/>
            <a:chOff x="8312151" y="3197225"/>
            <a:chExt cx="601663" cy="603251"/>
          </a:xfrm>
          <a:solidFill>
            <a:schemeClr val="tx1"/>
          </a:solidFill>
        </p:grpSpPr>
        <p:sp>
          <p:nvSpPr>
            <p:cNvPr id="39" name="Freeform 90">
              <a:extLst>
                <a:ext uri="{FF2B5EF4-FFF2-40B4-BE49-F238E27FC236}">
                  <a16:creationId xmlns:a16="http://schemas.microsoft.com/office/drawing/2014/main" id="{DC7FFAC2-1C86-EDD0-8A08-EF8C111E971A}"/>
                </a:ext>
              </a:extLst>
            </p:cNvPr>
            <p:cNvSpPr>
              <a:spLocks/>
            </p:cNvSpPr>
            <p:nvPr/>
          </p:nvSpPr>
          <p:spPr bwMode="auto">
            <a:xfrm>
              <a:off x="8312151" y="3197225"/>
              <a:ext cx="392113" cy="422275"/>
            </a:xfrm>
            <a:custGeom>
              <a:avLst/>
              <a:gdLst>
                <a:gd name="T0" fmla="*/ 211 w 247"/>
                <a:gd name="T1" fmla="*/ 107 h 266"/>
                <a:gd name="T2" fmla="*/ 247 w 247"/>
                <a:gd name="T3" fmla="*/ 107 h 266"/>
                <a:gd name="T4" fmla="*/ 247 w 247"/>
                <a:gd name="T5" fmla="*/ 36 h 266"/>
                <a:gd name="T6" fmla="*/ 247 w 247"/>
                <a:gd name="T7" fmla="*/ 0 h 266"/>
                <a:gd name="T8" fmla="*/ 211 w 247"/>
                <a:gd name="T9" fmla="*/ 0 h 266"/>
                <a:gd name="T10" fmla="*/ 140 w 247"/>
                <a:gd name="T11" fmla="*/ 0 h 266"/>
                <a:gd name="T12" fmla="*/ 140 w 247"/>
                <a:gd name="T13" fmla="*/ 36 h 266"/>
                <a:gd name="T14" fmla="*/ 190 w 247"/>
                <a:gd name="T15" fmla="*/ 36 h 266"/>
                <a:gd name="T16" fmla="*/ 0 w 247"/>
                <a:gd name="T17" fmla="*/ 226 h 266"/>
                <a:gd name="T18" fmla="*/ 0 w 247"/>
                <a:gd name="T19" fmla="*/ 266 h 266"/>
                <a:gd name="T20" fmla="*/ 211 w 247"/>
                <a:gd name="T21" fmla="*/ 57 h 266"/>
                <a:gd name="T22" fmla="*/ 211 w 247"/>
                <a:gd name="T23" fmla="*/ 107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7" h="266">
                  <a:moveTo>
                    <a:pt x="211" y="107"/>
                  </a:moveTo>
                  <a:lnTo>
                    <a:pt x="247" y="107"/>
                  </a:lnTo>
                  <a:lnTo>
                    <a:pt x="247" y="36"/>
                  </a:lnTo>
                  <a:lnTo>
                    <a:pt x="247" y="0"/>
                  </a:lnTo>
                  <a:lnTo>
                    <a:pt x="211" y="0"/>
                  </a:lnTo>
                  <a:lnTo>
                    <a:pt x="140" y="0"/>
                  </a:lnTo>
                  <a:lnTo>
                    <a:pt x="140" y="36"/>
                  </a:lnTo>
                  <a:lnTo>
                    <a:pt x="190" y="36"/>
                  </a:lnTo>
                  <a:lnTo>
                    <a:pt x="0" y="226"/>
                  </a:lnTo>
                  <a:lnTo>
                    <a:pt x="0" y="266"/>
                  </a:lnTo>
                  <a:lnTo>
                    <a:pt x="211" y="57"/>
                  </a:lnTo>
                  <a:lnTo>
                    <a:pt x="211" y="1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0" name="Freeform 91">
              <a:extLst>
                <a:ext uri="{FF2B5EF4-FFF2-40B4-BE49-F238E27FC236}">
                  <a16:creationId xmlns:a16="http://schemas.microsoft.com/office/drawing/2014/main" id="{5D67B0F7-C97D-03C9-7BCE-48CD6923CF99}"/>
                </a:ext>
              </a:extLst>
            </p:cNvPr>
            <p:cNvSpPr>
              <a:spLocks/>
            </p:cNvSpPr>
            <p:nvPr/>
          </p:nvSpPr>
          <p:spPr bwMode="auto">
            <a:xfrm>
              <a:off x="8312151" y="3348038"/>
              <a:ext cx="601663" cy="452438"/>
            </a:xfrm>
            <a:custGeom>
              <a:avLst/>
              <a:gdLst>
                <a:gd name="T0" fmla="*/ 155 w 160"/>
                <a:gd name="T1" fmla="*/ 113 h 120"/>
                <a:gd name="T2" fmla="*/ 155 w 160"/>
                <a:gd name="T3" fmla="*/ 0 h 120"/>
                <a:gd name="T4" fmla="*/ 139 w 160"/>
                <a:gd name="T5" fmla="*/ 0 h 120"/>
                <a:gd name="T6" fmla="*/ 135 w 160"/>
                <a:gd name="T7" fmla="*/ 5 h 120"/>
                <a:gd name="T8" fmla="*/ 135 w 160"/>
                <a:gd name="T9" fmla="*/ 113 h 120"/>
                <a:gd name="T10" fmla="*/ 125 w 160"/>
                <a:gd name="T11" fmla="*/ 113 h 120"/>
                <a:gd name="T12" fmla="*/ 125 w 160"/>
                <a:gd name="T13" fmla="*/ 30 h 120"/>
                <a:gd name="T14" fmla="*/ 110 w 160"/>
                <a:gd name="T15" fmla="*/ 30 h 120"/>
                <a:gd name="T16" fmla="*/ 105 w 160"/>
                <a:gd name="T17" fmla="*/ 35 h 120"/>
                <a:gd name="T18" fmla="*/ 105 w 160"/>
                <a:gd name="T19" fmla="*/ 113 h 120"/>
                <a:gd name="T20" fmla="*/ 95 w 160"/>
                <a:gd name="T21" fmla="*/ 113 h 120"/>
                <a:gd name="T22" fmla="*/ 95 w 160"/>
                <a:gd name="T23" fmla="*/ 60 h 120"/>
                <a:gd name="T24" fmla="*/ 80 w 160"/>
                <a:gd name="T25" fmla="*/ 60 h 120"/>
                <a:gd name="T26" fmla="*/ 75 w 160"/>
                <a:gd name="T27" fmla="*/ 65 h 120"/>
                <a:gd name="T28" fmla="*/ 75 w 160"/>
                <a:gd name="T29" fmla="*/ 113 h 120"/>
                <a:gd name="T30" fmla="*/ 65 w 160"/>
                <a:gd name="T31" fmla="*/ 113 h 120"/>
                <a:gd name="T32" fmla="*/ 65 w 160"/>
                <a:gd name="T33" fmla="*/ 90 h 120"/>
                <a:gd name="T34" fmla="*/ 50 w 160"/>
                <a:gd name="T35" fmla="*/ 90 h 120"/>
                <a:gd name="T36" fmla="*/ 45 w 160"/>
                <a:gd name="T37" fmla="*/ 95 h 120"/>
                <a:gd name="T38" fmla="*/ 45 w 160"/>
                <a:gd name="T39" fmla="*/ 113 h 120"/>
                <a:gd name="T40" fmla="*/ 0 w 160"/>
                <a:gd name="T41" fmla="*/ 113 h 120"/>
                <a:gd name="T42" fmla="*/ 0 w 160"/>
                <a:gd name="T43" fmla="*/ 120 h 120"/>
                <a:gd name="T44" fmla="*/ 160 w 160"/>
                <a:gd name="T45" fmla="*/ 120 h 120"/>
                <a:gd name="T46" fmla="*/ 160 w 160"/>
                <a:gd name="T47" fmla="*/ 113 h 120"/>
                <a:gd name="T48" fmla="*/ 155 w 160"/>
                <a:gd name="T49" fmla="*/ 113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0" h="120">
                  <a:moveTo>
                    <a:pt x="155" y="113"/>
                  </a:moveTo>
                  <a:cubicBezTo>
                    <a:pt x="155" y="0"/>
                    <a:pt x="155" y="0"/>
                    <a:pt x="155" y="0"/>
                  </a:cubicBezTo>
                  <a:cubicBezTo>
                    <a:pt x="139" y="0"/>
                    <a:pt x="139" y="0"/>
                    <a:pt x="139" y="0"/>
                  </a:cubicBezTo>
                  <a:cubicBezTo>
                    <a:pt x="137" y="0"/>
                    <a:pt x="135" y="2"/>
                    <a:pt x="135" y="5"/>
                  </a:cubicBezTo>
                  <a:cubicBezTo>
                    <a:pt x="135" y="113"/>
                    <a:pt x="135" y="113"/>
                    <a:pt x="135" y="113"/>
                  </a:cubicBezTo>
                  <a:cubicBezTo>
                    <a:pt x="125" y="113"/>
                    <a:pt x="125" y="113"/>
                    <a:pt x="125" y="113"/>
                  </a:cubicBezTo>
                  <a:cubicBezTo>
                    <a:pt x="125" y="30"/>
                    <a:pt x="125" y="30"/>
                    <a:pt x="125" y="30"/>
                  </a:cubicBezTo>
                  <a:cubicBezTo>
                    <a:pt x="110" y="30"/>
                    <a:pt x="110" y="30"/>
                    <a:pt x="110" y="30"/>
                  </a:cubicBezTo>
                  <a:cubicBezTo>
                    <a:pt x="107" y="30"/>
                    <a:pt x="105" y="32"/>
                    <a:pt x="105" y="35"/>
                  </a:cubicBezTo>
                  <a:cubicBezTo>
                    <a:pt x="105" y="113"/>
                    <a:pt x="105" y="113"/>
                    <a:pt x="105" y="113"/>
                  </a:cubicBezTo>
                  <a:cubicBezTo>
                    <a:pt x="95" y="113"/>
                    <a:pt x="95" y="113"/>
                    <a:pt x="95" y="113"/>
                  </a:cubicBezTo>
                  <a:cubicBezTo>
                    <a:pt x="95" y="60"/>
                    <a:pt x="95" y="60"/>
                    <a:pt x="95" y="60"/>
                  </a:cubicBezTo>
                  <a:cubicBezTo>
                    <a:pt x="80" y="60"/>
                    <a:pt x="80" y="60"/>
                    <a:pt x="80" y="60"/>
                  </a:cubicBezTo>
                  <a:cubicBezTo>
                    <a:pt x="77" y="60"/>
                    <a:pt x="75" y="62"/>
                    <a:pt x="75" y="65"/>
                  </a:cubicBezTo>
                  <a:cubicBezTo>
                    <a:pt x="75" y="113"/>
                    <a:pt x="75" y="113"/>
                    <a:pt x="75" y="113"/>
                  </a:cubicBezTo>
                  <a:cubicBezTo>
                    <a:pt x="65" y="113"/>
                    <a:pt x="65" y="113"/>
                    <a:pt x="65" y="113"/>
                  </a:cubicBezTo>
                  <a:cubicBezTo>
                    <a:pt x="65" y="90"/>
                    <a:pt x="65" y="90"/>
                    <a:pt x="65" y="90"/>
                  </a:cubicBezTo>
                  <a:cubicBezTo>
                    <a:pt x="50" y="90"/>
                    <a:pt x="50" y="90"/>
                    <a:pt x="50" y="90"/>
                  </a:cubicBezTo>
                  <a:cubicBezTo>
                    <a:pt x="47" y="90"/>
                    <a:pt x="45" y="92"/>
                    <a:pt x="45" y="95"/>
                  </a:cubicBezTo>
                  <a:cubicBezTo>
                    <a:pt x="45" y="113"/>
                    <a:pt x="45" y="113"/>
                    <a:pt x="45" y="113"/>
                  </a:cubicBezTo>
                  <a:cubicBezTo>
                    <a:pt x="0" y="113"/>
                    <a:pt x="0" y="113"/>
                    <a:pt x="0" y="113"/>
                  </a:cubicBezTo>
                  <a:cubicBezTo>
                    <a:pt x="0" y="120"/>
                    <a:pt x="0" y="120"/>
                    <a:pt x="0" y="120"/>
                  </a:cubicBezTo>
                  <a:cubicBezTo>
                    <a:pt x="160" y="120"/>
                    <a:pt x="160" y="120"/>
                    <a:pt x="160" y="120"/>
                  </a:cubicBezTo>
                  <a:cubicBezTo>
                    <a:pt x="160" y="113"/>
                    <a:pt x="160" y="113"/>
                    <a:pt x="160" y="113"/>
                  </a:cubicBezTo>
                  <a:lnTo>
                    <a:pt x="155"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spTree>
    <p:extLst>
      <p:ext uri="{BB962C8B-B14F-4D97-AF65-F5344CB8AC3E}">
        <p14:creationId xmlns:p14="http://schemas.microsoft.com/office/powerpoint/2010/main" val="25320814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251C6C4-1C7B-48B0-A730-0603011B23D7}"/>
              </a:ext>
            </a:extLst>
          </p:cNvPr>
          <p:cNvSpPr>
            <a:spLocks noGrp="1"/>
          </p:cNvSpPr>
          <p:nvPr>
            <p:ph type="title"/>
          </p:nvPr>
        </p:nvSpPr>
        <p:spPr/>
        <p:txBody>
          <a:bodyPr/>
          <a:lstStyle/>
          <a:p>
            <a:r>
              <a:rPr lang="es-AR" dirty="0"/>
              <a:t>Metodología de cálculo – Principales cambios</a:t>
            </a:r>
          </a:p>
        </p:txBody>
      </p:sp>
      <p:sp>
        <p:nvSpPr>
          <p:cNvPr id="3" name="Rectangle: Rounded Corners 2">
            <a:extLst>
              <a:ext uri="{FF2B5EF4-FFF2-40B4-BE49-F238E27FC236}">
                <a16:creationId xmlns:a16="http://schemas.microsoft.com/office/drawing/2014/main" id="{0A563AD2-7223-C6B0-1032-BF5058761886}"/>
              </a:ext>
            </a:extLst>
          </p:cNvPr>
          <p:cNvSpPr/>
          <p:nvPr/>
        </p:nvSpPr>
        <p:spPr>
          <a:xfrm>
            <a:off x="2003011" y="1175175"/>
            <a:ext cx="2160000" cy="1080000"/>
          </a:xfrm>
          <a:prstGeom prst="roundRect">
            <a:avLst/>
          </a:prstGeom>
          <a:solidFill>
            <a:srgbClr val="00338D"/>
          </a:solidFill>
          <a:ln>
            <a:solidFill>
              <a:srgbClr val="E6E6E6"/>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r>
              <a:rPr lang="es-AR" sz="2000" b="1" dirty="0">
                <a:solidFill>
                  <a:schemeClr val="bg1"/>
                </a:solidFill>
                <a:latin typeface="Aptos" panose="020B0004020202020204" pitchFamily="34" charset="0"/>
              </a:rPr>
              <a:t>Ganancia bruta gravada</a:t>
            </a:r>
          </a:p>
        </p:txBody>
      </p:sp>
      <p:sp>
        <p:nvSpPr>
          <p:cNvPr id="9" name="Plus Sign 8">
            <a:extLst>
              <a:ext uri="{FF2B5EF4-FFF2-40B4-BE49-F238E27FC236}">
                <a16:creationId xmlns:a16="http://schemas.microsoft.com/office/drawing/2014/main" id="{428F7D41-7B7D-E4A3-DA41-50A6BB270CC8}"/>
              </a:ext>
            </a:extLst>
          </p:cNvPr>
          <p:cNvSpPr/>
          <p:nvPr/>
        </p:nvSpPr>
        <p:spPr>
          <a:xfrm>
            <a:off x="4258531" y="1451760"/>
            <a:ext cx="640080" cy="557655"/>
          </a:xfrm>
          <a:prstGeom prst="mathPlus">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endParaRPr lang="es-AR" sz="900" dirty="0" err="1">
              <a:solidFill>
                <a:schemeClr val="bg1"/>
              </a:solidFill>
            </a:endParaRPr>
          </a:p>
        </p:txBody>
      </p:sp>
      <p:sp>
        <p:nvSpPr>
          <p:cNvPr id="10" name="Rectangle: Rounded Corners 9">
            <a:extLst>
              <a:ext uri="{FF2B5EF4-FFF2-40B4-BE49-F238E27FC236}">
                <a16:creationId xmlns:a16="http://schemas.microsoft.com/office/drawing/2014/main" id="{F632C153-781B-0DA7-7255-D39D437544FF}"/>
              </a:ext>
            </a:extLst>
          </p:cNvPr>
          <p:cNvSpPr/>
          <p:nvPr/>
        </p:nvSpPr>
        <p:spPr>
          <a:xfrm>
            <a:off x="5062211" y="1175175"/>
            <a:ext cx="2160000" cy="1080000"/>
          </a:xfrm>
          <a:prstGeom prst="roundRect">
            <a:avLst/>
          </a:prstGeom>
          <a:solidFill>
            <a:srgbClr val="1E49E2"/>
          </a:solidFill>
          <a:ln>
            <a:solidFill>
              <a:srgbClr val="1E49E2"/>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r>
              <a:rPr lang="es-AR" b="1" dirty="0">
                <a:solidFill>
                  <a:schemeClr val="bg1"/>
                </a:solidFill>
                <a:latin typeface="Aptos" panose="020B0004020202020204" pitchFamily="34" charset="0"/>
              </a:rPr>
              <a:t>Remuneraciones no habituales</a:t>
            </a:r>
          </a:p>
        </p:txBody>
      </p:sp>
      <p:sp>
        <p:nvSpPr>
          <p:cNvPr id="11" name="Rectangle: Rounded Corners 10">
            <a:extLst>
              <a:ext uri="{FF2B5EF4-FFF2-40B4-BE49-F238E27FC236}">
                <a16:creationId xmlns:a16="http://schemas.microsoft.com/office/drawing/2014/main" id="{45F62B47-48EB-A714-A58C-761FE0B86CF5}"/>
              </a:ext>
            </a:extLst>
          </p:cNvPr>
          <p:cNvSpPr/>
          <p:nvPr/>
        </p:nvSpPr>
        <p:spPr>
          <a:xfrm>
            <a:off x="8121411" y="1152241"/>
            <a:ext cx="2160000" cy="1080000"/>
          </a:xfrm>
          <a:prstGeom prst="roundRect">
            <a:avLst/>
          </a:prstGeom>
          <a:solidFill>
            <a:srgbClr val="0C233C"/>
          </a:solidFill>
          <a:ln>
            <a:solidFill>
              <a:srgbClr val="0C233C"/>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r>
              <a:rPr lang="es-AR" b="1" dirty="0">
                <a:solidFill>
                  <a:schemeClr val="bg1"/>
                </a:solidFill>
                <a:latin typeface="Aptos" panose="020B0004020202020204" pitchFamily="34" charset="0"/>
              </a:rPr>
              <a:t>Sueldo Anual Complementario</a:t>
            </a:r>
          </a:p>
          <a:p>
            <a:pPr algn="ctr"/>
            <a:r>
              <a:rPr lang="es-AR" sz="1200" b="1" dirty="0">
                <a:solidFill>
                  <a:schemeClr val="bg1"/>
                </a:solidFill>
                <a:latin typeface="Aptos" panose="020B0004020202020204" pitchFamily="34" charset="0"/>
              </a:rPr>
              <a:t>(SAC real / 12avas mensuales)</a:t>
            </a:r>
          </a:p>
        </p:txBody>
      </p:sp>
      <p:sp>
        <p:nvSpPr>
          <p:cNvPr id="12" name="Plus Sign 11">
            <a:extLst>
              <a:ext uri="{FF2B5EF4-FFF2-40B4-BE49-F238E27FC236}">
                <a16:creationId xmlns:a16="http://schemas.microsoft.com/office/drawing/2014/main" id="{4C583AF3-9B01-EB85-5284-7800EB38E131}"/>
              </a:ext>
            </a:extLst>
          </p:cNvPr>
          <p:cNvSpPr/>
          <p:nvPr/>
        </p:nvSpPr>
        <p:spPr>
          <a:xfrm>
            <a:off x="7385811" y="1425381"/>
            <a:ext cx="640080" cy="557655"/>
          </a:xfrm>
          <a:prstGeom prst="mathPlus">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endParaRPr lang="es-AR" sz="900" dirty="0" err="1">
              <a:solidFill>
                <a:schemeClr val="bg1"/>
              </a:solidFill>
            </a:endParaRPr>
          </a:p>
        </p:txBody>
      </p:sp>
      <p:sp>
        <p:nvSpPr>
          <p:cNvPr id="13" name="Rectangle: Rounded Corners 12">
            <a:extLst>
              <a:ext uri="{FF2B5EF4-FFF2-40B4-BE49-F238E27FC236}">
                <a16:creationId xmlns:a16="http://schemas.microsoft.com/office/drawing/2014/main" id="{DC5B0B7A-DFF1-034B-4FCB-B14C5330F2AA}"/>
              </a:ext>
            </a:extLst>
          </p:cNvPr>
          <p:cNvSpPr/>
          <p:nvPr/>
        </p:nvSpPr>
        <p:spPr>
          <a:xfrm>
            <a:off x="3292331" y="2940149"/>
            <a:ext cx="5699760" cy="1080000"/>
          </a:xfrm>
          <a:prstGeom prst="roundRect">
            <a:avLst/>
          </a:prstGeom>
          <a:solidFill>
            <a:srgbClr val="FD349C"/>
          </a:solidFill>
          <a:ln>
            <a:solidFill>
              <a:srgbClr val="FD349C"/>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r>
              <a:rPr lang="es-AR" b="1" dirty="0">
                <a:solidFill>
                  <a:schemeClr val="bg1"/>
                </a:solidFill>
                <a:latin typeface="Aptos" panose="020B0004020202020204" pitchFamily="34" charset="0"/>
              </a:rPr>
              <a:t>Deducciones generales – Deducciones personales – Deducciones SAC</a:t>
            </a:r>
          </a:p>
        </p:txBody>
      </p:sp>
      <p:sp>
        <p:nvSpPr>
          <p:cNvPr id="14" name="Minus Sign 13">
            <a:extLst>
              <a:ext uri="{FF2B5EF4-FFF2-40B4-BE49-F238E27FC236}">
                <a16:creationId xmlns:a16="http://schemas.microsoft.com/office/drawing/2014/main" id="{12B62724-1502-D15E-71DC-285BD581139D}"/>
              </a:ext>
            </a:extLst>
          </p:cNvPr>
          <p:cNvSpPr/>
          <p:nvPr/>
        </p:nvSpPr>
        <p:spPr>
          <a:xfrm>
            <a:off x="5798811" y="2191256"/>
            <a:ext cx="822960" cy="748893"/>
          </a:xfrm>
          <a:prstGeom prst="mathMinus">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endParaRPr lang="es-AR" sz="900" dirty="0" err="1">
              <a:solidFill>
                <a:schemeClr val="bg1"/>
              </a:solidFill>
            </a:endParaRPr>
          </a:p>
        </p:txBody>
      </p:sp>
      <p:sp>
        <p:nvSpPr>
          <p:cNvPr id="15" name="Equals 14">
            <a:extLst>
              <a:ext uri="{FF2B5EF4-FFF2-40B4-BE49-F238E27FC236}">
                <a16:creationId xmlns:a16="http://schemas.microsoft.com/office/drawing/2014/main" id="{968593AC-D47B-5A65-921E-63B85387AA0A}"/>
              </a:ext>
            </a:extLst>
          </p:cNvPr>
          <p:cNvSpPr/>
          <p:nvPr/>
        </p:nvSpPr>
        <p:spPr>
          <a:xfrm>
            <a:off x="5798811" y="4182182"/>
            <a:ext cx="822960" cy="545875"/>
          </a:xfrm>
          <a:prstGeom prst="mathEqual">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endParaRPr lang="es-AR" sz="900" dirty="0" err="1">
              <a:solidFill>
                <a:schemeClr val="bg1"/>
              </a:solidFill>
            </a:endParaRPr>
          </a:p>
        </p:txBody>
      </p:sp>
      <p:sp>
        <p:nvSpPr>
          <p:cNvPr id="16" name="Rectangle: Rounded Corners 15">
            <a:extLst>
              <a:ext uri="{FF2B5EF4-FFF2-40B4-BE49-F238E27FC236}">
                <a16:creationId xmlns:a16="http://schemas.microsoft.com/office/drawing/2014/main" id="{DFAB3035-5667-8D92-2539-D3B9C337C77A}"/>
              </a:ext>
            </a:extLst>
          </p:cNvPr>
          <p:cNvSpPr/>
          <p:nvPr/>
        </p:nvSpPr>
        <p:spPr>
          <a:xfrm>
            <a:off x="5130291" y="4890009"/>
            <a:ext cx="2160000" cy="1080000"/>
          </a:xfrm>
          <a:prstGeom prst="roundRect">
            <a:avLst/>
          </a:prstGeom>
          <a:solidFill>
            <a:srgbClr val="7213EA"/>
          </a:solidFill>
          <a:ln>
            <a:solidFill>
              <a:srgbClr val="7213EA"/>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r>
              <a:rPr lang="es-AR" sz="2000" b="1" dirty="0">
                <a:solidFill>
                  <a:schemeClr val="bg1"/>
                </a:solidFill>
                <a:latin typeface="Aptos" panose="020B0004020202020204" pitchFamily="34" charset="0"/>
              </a:rPr>
              <a:t>Ganancia Sujeta a Impuesto</a:t>
            </a:r>
          </a:p>
        </p:txBody>
      </p:sp>
      <p:sp>
        <p:nvSpPr>
          <p:cNvPr id="23" name="Rectangle: Rounded Corners 22">
            <a:extLst>
              <a:ext uri="{FF2B5EF4-FFF2-40B4-BE49-F238E27FC236}">
                <a16:creationId xmlns:a16="http://schemas.microsoft.com/office/drawing/2014/main" id="{A4D07C47-E200-3F75-3A74-1DDF460ADAD4}"/>
              </a:ext>
            </a:extLst>
          </p:cNvPr>
          <p:cNvSpPr/>
          <p:nvPr/>
        </p:nvSpPr>
        <p:spPr>
          <a:xfrm>
            <a:off x="347162" y="2940149"/>
            <a:ext cx="2545800" cy="3058212"/>
          </a:xfrm>
          <a:prstGeom prst="roundRect">
            <a:avLst/>
          </a:prstGeom>
          <a:ln/>
        </p:spPr>
        <p:style>
          <a:lnRef idx="2">
            <a:schemeClr val="dk1"/>
          </a:lnRef>
          <a:fillRef idx="1">
            <a:schemeClr val="lt1"/>
          </a:fillRef>
          <a:effectRef idx="0">
            <a:schemeClr val="dk1"/>
          </a:effectRef>
          <a:fontRef idx="minor">
            <a:schemeClr val="dk1"/>
          </a:fontRef>
        </p:style>
        <p:txBody>
          <a:bodyPr lIns="54000" tIns="54000" rIns="54000" bIns="54000" rtlCol="0" anchor="ctr"/>
          <a:lstStyle/>
          <a:p>
            <a:pPr algn="ctr"/>
            <a:endParaRPr lang="es-AR" sz="1600" b="1" dirty="0">
              <a:solidFill>
                <a:srgbClr val="00338D"/>
              </a:solidFill>
              <a:latin typeface="Aptos" panose="020B0004020202020204" pitchFamily="34" charset="0"/>
            </a:endParaRPr>
          </a:p>
          <a:p>
            <a:pPr algn="ctr"/>
            <a:endParaRPr lang="es-AR" sz="1600" b="1" dirty="0">
              <a:solidFill>
                <a:srgbClr val="00338D"/>
              </a:solidFill>
              <a:latin typeface="Aptos" panose="020B0004020202020204" pitchFamily="34" charset="0"/>
            </a:endParaRPr>
          </a:p>
          <a:p>
            <a:pPr algn="ctr"/>
            <a:endParaRPr lang="es-AR" sz="1600" b="1" dirty="0">
              <a:solidFill>
                <a:srgbClr val="00338D"/>
              </a:solidFill>
              <a:latin typeface="Aptos" panose="020B0004020202020204" pitchFamily="34" charset="0"/>
            </a:endParaRPr>
          </a:p>
          <a:p>
            <a:pPr algn="ctr"/>
            <a:r>
              <a:rPr lang="es-AR" sz="1600" b="1" dirty="0">
                <a:solidFill>
                  <a:srgbClr val="00338D"/>
                </a:solidFill>
                <a:latin typeface="Aptos" panose="020B0004020202020204" pitchFamily="34" charset="0"/>
              </a:rPr>
              <a:t>Las deducciones se aplicarán por los importes que difunde AFIP semestralmente, las cuales se ajustarán retroactivamente al momento de efectuar la liquidación anual o final</a:t>
            </a:r>
          </a:p>
        </p:txBody>
      </p:sp>
      <p:grpSp>
        <p:nvGrpSpPr>
          <p:cNvPr id="18" name="Grupo 518">
            <a:extLst>
              <a:ext uri="{FF2B5EF4-FFF2-40B4-BE49-F238E27FC236}">
                <a16:creationId xmlns:a16="http://schemas.microsoft.com/office/drawing/2014/main" id="{0833FA58-EAF3-3C1B-0B56-FE84E834F5CA}"/>
              </a:ext>
            </a:extLst>
          </p:cNvPr>
          <p:cNvGrpSpPr/>
          <p:nvPr/>
        </p:nvGrpSpPr>
        <p:grpSpPr>
          <a:xfrm>
            <a:off x="1270013" y="3175496"/>
            <a:ext cx="760795" cy="509549"/>
            <a:chOff x="1516063" y="3708400"/>
            <a:chExt cx="855663" cy="573088"/>
          </a:xfrm>
          <a:solidFill>
            <a:srgbClr val="FD349C"/>
          </a:solidFill>
        </p:grpSpPr>
        <p:sp>
          <p:nvSpPr>
            <p:cNvPr id="19" name="Freeform 23">
              <a:extLst>
                <a:ext uri="{FF2B5EF4-FFF2-40B4-BE49-F238E27FC236}">
                  <a16:creationId xmlns:a16="http://schemas.microsoft.com/office/drawing/2014/main" id="{4EE04465-8ECB-E92E-D95A-D4382A67FD52}"/>
                </a:ext>
              </a:extLst>
            </p:cNvPr>
            <p:cNvSpPr>
              <a:spLocks/>
            </p:cNvSpPr>
            <p:nvPr/>
          </p:nvSpPr>
          <p:spPr bwMode="auto">
            <a:xfrm>
              <a:off x="1587501" y="3983038"/>
              <a:ext cx="120650" cy="117475"/>
            </a:xfrm>
            <a:custGeom>
              <a:avLst/>
              <a:gdLst>
                <a:gd name="T0" fmla="*/ 28 w 32"/>
                <a:gd name="T1" fmla="*/ 0 h 31"/>
                <a:gd name="T2" fmla="*/ 0 w 32"/>
                <a:gd name="T3" fmla="*/ 29 h 31"/>
                <a:gd name="T4" fmla="*/ 2 w 32"/>
                <a:gd name="T5" fmla="*/ 31 h 31"/>
                <a:gd name="T6" fmla="*/ 5 w 32"/>
                <a:gd name="T7" fmla="*/ 31 h 31"/>
                <a:gd name="T8" fmla="*/ 7 w 32"/>
                <a:gd name="T9" fmla="*/ 29 h 31"/>
                <a:gd name="T10" fmla="*/ 19 w 32"/>
                <a:gd name="T11" fmla="*/ 8 h 31"/>
                <a:gd name="T12" fmla="*/ 31 w 32"/>
                <a:gd name="T13" fmla="*/ 6 h 31"/>
                <a:gd name="T14" fmla="*/ 32 w 32"/>
                <a:gd name="T15" fmla="*/ 3 h 31"/>
                <a:gd name="T16" fmla="*/ 31 w 32"/>
                <a:gd name="T17" fmla="*/ 2 h 31"/>
                <a:gd name="T18" fmla="*/ 31 w 32"/>
                <a:gd name="T19" fmla="*/ 1 h 31"/>
                <a:gd name="T20" fmla="*/ 28 w 32"/>
                <a:gd name="T2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1">
                  <a:moveTo>
                    <a:pt x="28" y="0"/>
                  </a:moveTo>
                  <a:cubicBezTo>
                    <a:pt x="12" y="1"/>
                    <a:pt x="0" y="13"/>
                    <a:pt x="0" y="29"/>
                  </a:cubicBezTo>
                  <a:cubicBezTo>
                    <a:pt x="1" y="29"/>
                    <a:pt x="1" y="31"/>
                    <a:pt x="2" y="31"/>
                  </a:cubicBezTo>
                  <a:cubicBezTo>
                    <a:pt x="2" y="31"/>
                    <a:pt x="4" y="31"/>
                    <a:pt x="5" y="31"/>
                  </a:cubicBezTo>
                  <a:cubicBezTo>
                    <a:pt x="5" y="31"/>
                    <a:pt x="6" y="29"/>
                    <a:pt x="7" y="29"/>
                  </a:cubicBezTo>
                  <a:cubicBezTo>
                    <a:pt x="6" y="20"/>
                    <a:pt x="12" y="12"/>
                    <a:pt x="19" y="8"/>
                  </a:cubicBezTo>
                  <a:cubicBezTo>
                    <a:pt x="23" y="7"/>
                    <a:pt x="28" y="7"/>
                    <a:pt x="31" y="6"/>
                  </a:cubicBezTo>
                  <a:cubicBezTo>
                    <a:pt x="31" y="5"/>
                    <a:pt x="31" y="4"/>
                    <a:pt x="32" y="3"/>
                  </a:cubicBezTo>
                  <a:cubicBezTo>
                    <a:pt x="31" y="2"/>
                    <a:pt x="31" y="2"/>
                    <a:pt x="31" y="2"/>
                  </a:cubicBezTo>
                  <a:cubicBezTo>
                    <a:pt x="31" y="1"/>
                    <a:pt x="31" y="1"/>
                    <a:pt x="31" y="1"/>
                  </a:cubicBezTo>
                  <a:cubicBezTo>
                    <a:pt x="30" y="1"/>
                    <a:pt x="29" y="0"/>
                    <a:pt x="28" y="0"/>
                  </a:cubicBezTo>
                  <a:close/>
                </a:path>
              </a:pathLst>
            </a:custGeom>
            <a:grpFill/>
            <a:ln>
              <a:solidFill>
                <a:srgbClr val="FD349C"/>
              </a:solidFill>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20" name="Freeform 24">
              <a:extLst>
                <a:ext uri="{FF2B5EF4-FFF2-40B4-BE49-F238E27FC236}">
                  <a16:creationId xmlns:a16="http://schemas.microsoft.com/office/drawing/2014/main" id="{014D91E7-D097-B374-2A0B-4632B72DB0A7}"/>
                </a:ext>
              </a:extLst>
            </p:cNvPr>
            <p:cNvSpPr>
              <a:spLocks/>
            </p:cNvSpPr>
            <p:nvPr/>
          </p:nvSpPr>
          <p:spPr bwMode="auto">
            <a:xfrm>
              <a:off x="2024063" y="3983038"/>
              <a:ext cx="120650" cy="122238"/>
            </a:xfrm>
            <a:custGeom>
              <a:avLst/>
              <a:gdLst>
                <a:gd name="T0" fmla="*/ 29 w 32"/>
                <a:gd name="T1" fmla="*/ 0 h 32"/>
                <a:gd name="T2" fmla="*/ 5 w 32"/>
                <a:gd name="T3" fmla="*/ 12 h 32"/>
                <a:gd name="T4" fmla="*/ 1 w 32"/>
                <a:gd name="T5" fmla="*/ 23 h 32"/>
                <a:gd name="T6" fmla="*/ 1 w 32"/>
                <a:gd name="T7" fmla="*/ 31 h 32"/>
                <a:gd name="T8" fmla="*/ 6 w 32"/>
                <a:gd name="T9" fmla="*/ 31 h 32"/>
                <a:gd name="T10" fmla="*/ 7 w 32"/>
                <a:gd name="T11" fmla="*/ 24 h 32"/>
                <a:gd name="T12" fmla="*/ 10 w 32"/>
                <a:gd name="T13" fmla="*/ 17 h 32"/>
                <a:gd name="T14" fmla="*/ 20 w 32"/>
                <a:gd name="T15" fmla="*/ 8 h 32"/>
                <a:gd name="T16" fmla="*/ 30 w 32"/>
                <a:gd name="T17" fmla="*/ 7 h 32"/>
                <a:gd name="T18" fmla="*/ 30 w 32"/>
                <a:gd name="T19" fmla="*/ 0 h 32"/>
                <a:gd name="T20" fmla="*/ 29 w 32"/>
                <a:gd name="T21"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2">
                  <a:moveTo>
                    <a:pt x="29" y="0"/>
                  </a:moveTo>
                  <a:cubicBezTo>
                    <a:pt x="19" y="0"/>
                    <a:pt x="12" y="5"/>
                    <a:pt x="5" y="12"/>
                  </a:cubicBezTo>
                  <a:cubicBezTo>
                    <a:pt x="3" y="15"/>
                    <a:pt x="1" y="20"/>
                    <a:pt x="1" y="23"/>
                  </a:cubicBezTo>
                  <a:cubicBezTo>
                    <a:pt x="1" y="25"/>
                    <a:pt x="0" y="29"/>
                    <a:pt x="1" y="31"/>
                  </a:cubicBezTo>
                  <a:cubicBezTo>
                    <a:pt x="2" y="32"/>
                    <a:pt x="5" y="32"/>
                    <a:pt x="6" y="31"/>
                  </a:cubicBezTo>
                  <a:cubicBezTo>
                    <a:pt x="7" y="30"/>
                    <a:pt x="7" y="26"/>
                    <a:pt x="7" y="24"/>
                  </a:cubicBezTo>
                  <a:cubicBezTo>
                    <a:pt x="8" y="22"/>
                    <a:pt x="9" y="18"/>
                    <a:pt x="10" y="17"/>
                  </a:cubicBezTo>
                  <a:cubicBezTo>
                    <a:pt x="12" y="13"/>
                    <a:pt x="17" y="10"/>
                    <a:pt x="20" y="8"/>
                  </a:cubicBezTo>
                  <a:cubicBezTo>
                    <a:pt x="23" y="8"/>
                    <a:pt x="27" y="7"/>
                    <a:pt x="30" y="7"/>
                  </a:cubicBezTo>
                  <a:cubicBezTo>
                    <a:pt x="32" y="5"/>
                    <a:pt x="32" y="2"/>
                    <a:pt x="30" y="0"/>
                  </a:cubicBezTo>
                  <a:lnTo>
                    <a:pt x="29" y="0"/>
                  </a:lnTo>
                  <a:close/>
                </a:path>
              </a:pathLst>
            </a:custGeom>
            <a:grpFill/>
            <a:ln>
              <a:solidFill>
                <a:srgbClr val="FD349C"/>
              </a:solidFill>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21" name="Freeform 25">
              <a:extLst>
                <a:ext uri="{FF2B5EF4-FFF2-40B4-BE49-F238E27FC236}">
                  <a16:creationId xmlns:a16="http://schemas.microsoft.com/office/drawing/2014/main" id="{B249BA50-A599-16AB-9008-7E56C1F6C2CF}"/>
                </a:ext>
              </a:extLst>
            </p:cNvPr>
            <p:cNvSpPr>
              <a:spLocks/>
            </p:cNvSpPr>
            <p:nvPr/>
          </p:nvSpPr>
          <p:spPr bwMode="auto">
            <a:xfrm>
              <a:off x="1633538" y="3708400"/>
              <a:ext cx="552450" cy="214313"/>
            </a:xfrm>
            <a:custGeom>
              <a:avLst/>
              <a:gdLst>
                <a:gd name="T0" fmla="*/ 58 w 147"/>
                <a:gd name="T1" fmla="*/ 57 h 57"/>
                <a:gd name="T2" fmla="*/ 91 w 147"/>
                <a:gd name="T3" fmla="*/ 57 h 57"/>
                <a:gd name="T4" fmla="*/ 102 w 147"/>
                <a:gd name="T5" fmla="*/ 46 h 57"/>
                <a:gd name="T6" fmla="*/ 113 w 147"/>
                <a:gd name="T7" fmla="*/ 42 h 57"/>
                <a:gd name="T8" fmla="*/ 147 w 147"/>
                <a:gd name="T9" fmla="*/ 42 h 57"/>
                <a:gd name="T10" fmla="*/ 122 w 147"/>
                <a:gd name="T11" fmla="*/ 7 h 57"/>
                <a:gd name="T12" fmla="*/ 98 w 147"/>
                <a:gd name="T13" fmla="*/ 5 h 57"/>
                <a:gd name="T14" fmla="*/ 90 w 147"/>
                <a:gd name="T15" fmla="*/ 10 h 57"/>
                <a:gd name="T16" fmla="*/ 58 w 147"/>
                <a:gd name="T17" fmla="*/ 10 h 57"/>
                <a:gd name="T18" fmla="*/ 26 w 147"/>
                <a:gd name="T19" fmla="*/ 7 h 57"/>
                <a:gd name="T20" fmla="*/ 0 w 147"/>
                <a:gd name="T21" fmla="*/ 42 h 57"/>
                <a:gd name="T22" fmla="*/ 36 w 147"/>
                <a:gd name="T23" fmla="*/ 42 h 57"/>
                <a:gd name="T24" fmla="*/ 58 w 147"/>
                <a:gd name="T25"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57">
                  <a:moveTo>
                    <a:pt x="58" y="57"/>
                  </a:moveTo>
                  <a:cubicBezTo>
                    <a:pt x="91" y="57"/>
                    <a:pt x="91" y="57"/>
                    <a:pt x="91" y="57"/>
                  </a:cubicBezTo>
                  <a:cubicBezTo>
                    <a:pt x="94" y="54"/>
                    <a:pt x="98" y="49"/>
                    <a:pt x="102" y="46"/>
                  </a:cubicBezTo>
                  <a:cubicBezTo>
                    <a:pt x="105" y="45"/>
                    <a:pt x="110" y="43"/>
                    <a:pt x="113" y="42"/>
                  </a:cubicBezTo>
                  <a:cubicBezTo>
                    <a:pt x="123" y="37"/>
                    <a:pt x="137" y="39"/>
                    <a:pt x="147" y="42"/>
                  </a:cubicBezTo>
                  <a:cubicBezTo>
                    <a:pt x="142" y="36"/>
                    <a:pt x="127" y="12"/>
                    <a:pt x="122" y="7"/>
                  </a:cubicBezTo>
                  <a:cubicBezTo>
                    <a:pt x="115" y="2"/>
                    <a:pt x="106" y="2"/>
                    <a:pt x="98" y="5"/>
                  </a:cubicBezTo>
                  <a:cubicBezTo>
                    <a:pt x="96" y="6"/>
                    <a:pt x="92" y="9"/>
                    <a:pt x="90" y="10"/>
                  </a:cubicBezTo>
                  <a:cubicBezTo>
                    <a:pt x="58" y="10"/>
                    <a:pt x="58" y="10"/>
                    <a:pt x="58" y="10"/>
                  </a:cubicBezTo>
                  <a:cubicBezTo>
                    <a:pt x="50" y="2"/>
                    <a:pt x="36" y="0"/>
                    <a:pt x="26" y="7"/>
                  </a:cubicBezTo>
                  <a:cubicBezTo>
                    <a:pt x="24" y="7"/>
                    <a:pt x="2" y="40"/>
                    <a:pt x="0" y="42"/>
                  </a:cubicBezTo>
                  <a:cubicBezTo>
                    <a:pt x="11" y="39"/>
                    <a:pt x="25" y="37"/>
                    <a:pt x="36" y="42"/>
                  </a:cubicBezTo>
                  <a:cubicBezTo>
                    <a:pt x="44" y="45"/>
                    <a:pt x="52" y="50"/>
                    <a:pt x="58" y="57"/>
                  </a:cubicBezTo>
                  <a:close/>
                </a:path>
              </a:pathLst>
            </a:custGeom>
            <a:grpFill/>
            <a:ln>
              <a:solidFill>
                <a:srgbClr val="FD349C"/>
              </a:solidFill>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22" name="Freeform 26">
              <a:extLst>
                <a:ext uri="{FF2B5EF4-FFF2-40B4-BE49-F238E27FC236}">
                  <a16:creationId xmlns:a16="http://schemas.microsoft.com/office/drawing/2014/main" id="{E88D2C5E-D7A5-9ACD-0E31-8909348E37FB}"/>
                </a:ext>
              </a:extLst>
            </p:cNvPr>
            <p:cNvSpPr>
              <a:spLocks noEditPoints="1"/>
            </p:cNvSpPr>
            <p:nvPr/>
          </p:nvSpPr>
          <p:spPr bwMode="auto">
            <a:xfrm>
              <a:off x="1516063" y="3870325"/>
              <a:ext cx="855663" cy="411163"/>
            </a:xfrm>
            <a:custGeom>
              <a:avLst/>
              <a:gdLst>
                <a:gd name="T0" fmla="*/ 164 w 227"/>
                <a:gd name="T1" fmla="*/ 92 h 109"/>
                <a:gd name="T2" fmla="*/ 132 w 227"/>
                <a:gd name="T3" fmla="*/ 45 h 109"/>
                <a:gd name="T4" fmla="*/ 195 w 227"/>
                <a:gd name="T5" fmla="*/ 45 h 109"/>
                <a:gd name="T6" fmla="*/ 164 w 227"/>
                <a:gd name="T7" fmla="*/ 92 h 109"/>
                <a:gd name="T8" fmla="*/ 106 w 227"/>
                <a:gd name="T9" fmla="*/ 82 h 109"/>
                <a:gd name="T10" fmla="*/ 94 w 227"/>
                <a:gd name="T11" fmla="*/ 70 h 109"/>
                <a:gd name="T12" fmla="*/ 106 w 227"/>
                <a:gd name="T13" fmla="*/ 59 h 109"/>
                <a:gd name="T14" fmla="*/ 117 w 227"/>
                <a:gd name="T15" fmla="*/ 70 h 109"/>
                <a:gd name="T16" fmla="*/ 106 w 227"/>
                <a:gd name="T17" fmla="*/ 82 h 109"/>
                <a:gd name="T18" fmla="*/ 47 w 227"/>
                <a:gd name="T19" fmla="*/ 92 h 109"/>
                <a:gd name="T20" fmla="*/ 16 w 227"/>
                <a:gd name="T21" fmla="*/ 45 h 109"/>
                <a:gd name="T22" fmla="*/ 75 w 227"/>
                <a:gd name="T23" fmla="*/ 40 h 109"/>
                <a:gd name="T24" fmla="*/ 47 w 227"/>
                <a:gd name="T25" fmla="*/ 92 h 109"/>
                <a:gd name="T26" fmla="*/ 198 w 227"/>
                <a:gd name="T27" fmla="*/ 28 h 109"/>
                <a:gd name="T28" fmla="*/ 188 w 227"/>
                <a:gd name="T29" fmla="*/ 13 h 109"/>
                <a:gd name="T30" fmla="*/ 178 w 227"/>
                <a:gd name="T31" fmla="*/ 6 h 109"/>
                <a:gd name="T32" fmla="*/ 126 w 227"/>
                <a:gd name="T33" fmla="*/ 21 h 109"/>
                <a:gd name="T34" fmla="*/ 84 w 227"/>
                <a:gd name="T35" fmla="*/ 21 h 109"/>
                <a:gd name="T36" fmla="*/ 60 w 227"/>
                <a:gd name="T37" fmla="*/ 4 h 109"/>
                <a:gd name="T38" fmla="*/ 31 w 227"/>
                <a:gd name="T39" fmla="*/ 8 h 109"/>
                <a:gd name="T40" fmla="*/ 11 w 227"/>
                <a:gd name="T41" fmla="*/ 29 h 109"/>
                <a:gd name="T42" fmla="*/ 0 w 227"/>
                <a:gd name="T43" fmla="*/ 63 h 109"/>
                <a:gd name="T44" fmla="*/ 34 w 227"/>
                <a:gd name="T45" fmla="*/ 103 h 109"/>
                <a:gd name="T46" fmla="*/ 63 w 227"/>
                <a:gd name="T47" fmla="*/ 103 h 109"/>
                <a:gd name="T48" fmla="*/ 75 w 227"/>
                <a:gd name="T49" fmla="*/ 96 h 109"/>
                <a:gd name="T50" fmla="*/ 82 w 227"/>
                <a:gd name="T51" fmla="*/ 89 h 109"/>
                <a:gd name="T52" fmla="*/ 82 w 227"/>
                <a:gd name="T53" fmla="*/ 90 h 109"/>
                <a:gd name="T54" fmla="*/ 83 w 227"/>
                <a:gd name="T55" fmla="*/ 88 h 109"/>
                <a:gd name="T56" fmla="*/ 84 w 227"/>
                <a:gd name="T57" fmla="*/ 88 h 109"/>
                <a:gd name="T58" fmla="*/ 91 w 227"/>
                <a:gd name="T59" fmla="*/ 81 h 109"/>
                <a:gd name="T60" fmla="*/ 106 w 227"/>
                <a:gd name="T61" fmla="*/ 88 h 109"/>
                <a:gd name="T62" fmla="*/ 120 w 227"/>
                <a:gd name="T63" fmla="*/ 81 h 109"/>
                <a:gd name="T64" fmla="*/ 128 w 227"/>
                <a:gd name="T65" fmla="*/ 89 h 109"/>
                <a:gd name="T66" fmla="*/ 132 w 227"/>
                <a:gd name="T67" fmla="*/ 92 h 109"/>
                <a:gd name="T68" fmla="*/ 159 w 227"/>
                <a:gd name="T69" fmla="*/ 105 h 109"/>
                <a:gd name="T70" fmla="*/ 198 w 227"/>
                <a:gd name="T71" fmla="*/ 2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109">
                  <a:moveTo>
                    <a:pt x="164" y="92"/>
                  </a:moveTo>
                  <a:cubicBezTo>
                    <a:pt x="138" y="92"/>
                    <a:pt x="124" y="68"/>
                    <a:pt x="132" y="45"/>
                  </a:cubicBezTo>
                  <a:cubicBezTo>
                    <a:pt x="146" y="17"/>
                    <a:pt x="182" y="17"/>
                    <a:pt x="195" y="45"/>
                  </a:cubicBezTo>
                  <a:cubicBezTo>
                    <a:pt x="204" y="67"/>
                    <a:pt x="187" y="93"/>
                    <a:pt x="164" y="92"/>
                  </a:cubicBezTo>
                  <a:close/>
                  <a:moveTo>
                    <a:pt x="106" y="82"/>
                  </a:moveTo>
                  <a:cubicBezTo>
                    <a:pt x="99" y="83"/>
                    <a:pt x="93" y="76"/>
                    <a:pt x="94" y="70"/>
                  </a:cubicBezTo>
                  <a:cubicBezTo>
                    <a:pt x="93" y="64"/>
                    <a:pt x="100" y="58"/>
                    <a:pt x="106" y="59"/>
                  </a:cubicBezTo>
                  <a:cubicBezTo>
                    <a:pt x="111" y="58"/>
                    <a:pt x="117" y="65"/>
                    <a:pt x="117" y="70"/>
                  </a:cubicBezTo>
                  <a:cubicBezTo>
                    <a:pt x="118" y="76"/>
                    <a:pt x="111" y="82"/>
                    <a:pt x="106" y="82"/>
                  </a:cubicBezTo>
                  <a:close/>
                  <a:moveTo>
                    <a:pt x="47" y="92"/>
                  </a:moveTo>
                  <a:cubicBezTo>
                    <a:pt x="22" y="92"/>
                    <a:pt x="7" y="67"/>
                    <a:pt x="16" y="45"/>
                  </a:cubicBezTo>
                  <a:cubicBezTo>
                    <a:pt x="28" y="20"/>
                    <a:pt x="60" y="17"/>
                    <a:pt x="75" y="40"/>
                  </a:cubicBezTo>
                  <a:cubicBezTo>
                    <a:pt x="92" y="61"/>
                    <a:pt x="73" y="93"/>
                    <a:pt x="47" y="92"/>
                  </a:cubicBezTo>
                  <a:close/>
                  <a:moveTo>
                    <a:pt x="198" y="28"/>
                  </a:moveTo>
                  <a:cubicBezTo>
                    <a:pt x="196" y="25"/>
                    <a:pt x="189" y="15"/>
                    <a:pt x="188" y="13"/>
                  </a:cubicBezTo>
                  <a:cubicBezTo>
                    <a:pt x="185" y="12"/>
                    <a:pt x="180" y="8"/>
                    <a:pt x="178" y="6"/>
                  </a:cubicBezTo>
                  <a:cubicBezTo>
                    <a:pt x="160" y="0"/>
                    <a:pt x="137" y="4"/>
                    <a:pt x="126" y="21"/>
                  </a:cubicBezTo>
                  <a:cubicBezTo>
                    <a:pt x="84" y="21"/>
                    <a:pt x="84" y="21"/>
                    <a:pt x="84" y="21"/>
                  </a:cubicBezTo>
                  <a:cubicBezTo>
                    <a:pt x="80" y="13"/>
                    <a:pt x="69" y="7"/>
                    <a:pt x="60" y="4"/>
                  </a:cubicBezTo>
                  <a:cubicBezTo>
                    <a:pt x="50" y="3"/>
                    <a:pt x="39" y="3"/>
                    <a:pt x="31" y="8"/>
                  </a:cubicBezTo>
                  <a:cubicBezTo>
                    <a:pt x="22" y="11"/>
                    <a:pt x="16" y="22"/>
                    <a:pt x="11" y="29"/>
                  </a:cubicBezTo>
                  <a:cubicBezTo>
                    <a:pt x="4" y="38"/>
                    <a:pt x="0" y="51"/>
                    <a:pt x="0" y="63"/>
                  </a:cubicBezTo>
                  <a:cubicBezTo>
                    <a:pt x="2" y="81"/>
                    <a:pt x="16" y="98"/>
                    <a:pt x="34" y="103"/>
                  </a:cubicBezTo>
                  <a:cubicBezTo>
                    <a:pt x="43" y="107"/>
                    <a:pt x="53" y="105"/>
                    <a:pt x="63" y="103"/>
                  </a:cubicBezTo>
                  <a:cubicBezTo>
                    <a:pt x="66" y="101"/>
                    <a:pt x="72" y="99"/>
                    <a:pt x="75" y="96"/>
                  </a:cubicBezTo>
                  <a:cubicBezTo>
                    <a:pt x="77" y="94"/>
                    <a:pt x="81" y="91"/>
                    <a:pt x="82" y="89"/>
                  </a:cubicBezTo>
                  <a:cubicBezTo>
                    <a:pt x="82" y="90"/>
                    <a:pt x="82" y="90"/>
                    <a:pt x="82" y="90"/>
                  </a:cubicBezTo>
                  <a:cubicBezTo>
                    <a:pt x="83" y="88"/>
                    <a:pt x="83" y="88"/>
                    <a:pt x="83" y="88"/>
                  </a:cubicBezTo>
                  <a:cubicBezTo>
                    <a:pt x="84" y="88"/>
                    <a:pt x="84" y="88"/>
                    <a:pt x="84" y="88"/>
                  </a:cubicBezTo>
                  <a:cubicBezTo>
                    <a:pt x="86" y="86"/>
                    <a:pt x="89" y="83"/>
                    <a:pt x="91" y="81"/>
                  </a:cubicBezTo>
                  <a:cubicBezTo>
                    <a:pt x="94" y="85"/>
                    <a:pt x="100" y="89"/>
                    <a:pt x="106" y="88"/>
                  </a:cubicBezTo>
                  <a:cubicBezTo>
                    <a:pt x="111" y="89"/>
                    <a:pt x="116" y="85"/>
                    <a:pt x="120" y="81"/>
                  </a:cubicBezTo>
                  <a:cubicBezTo>
                    <a:pt x="122" y="83"/>
                    <a:pt x="126" y="86"/>
                    <a:pt x="128" y="89"/>
                  </a:cubicBezTo>
                  <a:cubicBezTo>
                    <a:pt x="128" y="89"/>
                    <a:pt x="131" y="92"/>
                    <a:pt x="132" y="92"/>
                  </a:cubicBezTo>
                  <a:cubicBezTo>
                    <a:pt x="138" y="100"/>
                    <a:pt x="149" y="103"/>
                    <a:pt x="159" y="105"/>
                  </a:cubicBezTo>
                  <a:cubicBezTo>
                    <a:pt x="201" y="109"/>
                    <a:pt x="227" y="60"/>
                    <a:pt x="198" y="28"/>
                  </a:cubicBezTo>
                  <a:close/>
                </a:path>
              </a:pathLst>
            </a:custGeom>
            <a:grpFill/>
            <a:ln>
              <a:solidFill>
                <a:srgbClr val="FD349C"/>
              </a:solidFill>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grpSp>
      <p:sp>
        <p:nvSpPr>
          <p:cNvPr id="4" name="Rectangle: Rounded Corners 3">
            <a:extLst>
              <a:ext uri="{FF2B5EF4-FFF2-40B4-BE49-F238E27FC236}">
                <a16:creationId xmlns:a16="http://schemas.microsoft.com/office/drawing/2014/main" id="{F81B1CF7-4F72-ACAB-645A-EDB27A394632}"/>
              </a:ext>
            </a:extLst>
          </p:cNvPr>
          <p:cNvSpPr/>
          <p:nvPr/>
        </p:nvSpPr>
        <p:spPr>
          <a:xfrm>
            <a:off x="9352140" y="2653075"/>
            <a:ext cx="2545800" cy="3345285"/>
          </a:xfrm>
          <a:prstGeom prst="roundRect">
            <a:avLst/>
          </a:prstGeom>
          <a:ln/>
        </p:spPr>
        <p:style>
          <a:lnRef idx="2">
            <a:schemeClr val="dk1"/>
          </a:lnRef>
          <a:fillRef idx="1">
            <a:schemeClr val="lt1"/>
          </a:fillRef>
          <a:effectRef idx="0">
            <a:schemeClr val="dk1"/>
          </a:effectRef>
          <a:fontRef idx="minor">
            <a:schemeClr val="dk1"/>
          </a:fontRef>
        </p:style>
        <p:txBody>
          <a:bodyPr lIns="54000" tIns="54000" rIns="54000" bIns="54000" rtlCol="0" anchor="ctr"/>
          <a:lstStyle/>
          <a:p>
            <a:pPr algn="ctr"/>
            <a:endParaRPr lang="es-AR" sz="1600" b="1" dirty="0">
              <a:solidFill>
                <a:srgbClr val="00338D"/>
              </a:solidFill>
              <a:latin typeface="Aptos" panose="020B0004020202020204" pitchFamily="34" charset="0"/>
            </a:endParaRPr>
          </a:p>
          <a:p>
            <a:pPr algn="ctr"/>
            <a:r>
              <a:rPr lang="es-AR" sz="1600" b="1" dirty="0">
                <a:solidFill>
                  <a:srgbClr val="00338D"/>
                </a:solidFill>
                <a:latin typeface="Aptos" panose="020B0004020202020204" pitchFamily="34" charset="0"/>
              </a:rPr>
              <a:t>Ley 27.346 introdujo en el cálculo del impuesto mensual la doceava parte de SAC, junto con sus deducciones.</a:t>
            </a:r>
          </a:p>
          <a:p>
            <a:pPr algn="ctr"/>
            <a:endParaRPr lang="es-AR" sz="1600" b="1" dirty="0">
              <a:solidFill>
                <a:srgbClr val="00338D"/>
              </a:solidFill>
              <a:latin typeface="Aptos" panose="020B0004020202020204" pitchFamily="34" charset="0"/>
            </a:endParaRPr>
          </a:p>
          <a:p>
            <a:pPr algn="ctr"/>
            <a:r>
              <a:rPr lang="es-AR" sz="1600" b="1" dirty="0">
                <a:solidFill>
                  <a:srgbClr val="00338D"/>
                </a:solidFill>
                <a:latin typeface="Aptos" panose="020B0004020202020204" pitchFamily="34" charset="0"/>
              </a:rPr>
              <a:t>La Ley 27.743 suma la adición de la doceava parte de las deducciones personales.</a:t>
            </a:r>
          </a:p>
        </p:txBody>
      </p:sp>
    </p:spTree>
    <p:extLst>
      <p:ext uri="{BB962C8B-B14F-4D97-AF65-F5344CB8AC3E}">
        <p14:creationId xmlns:p14="http://schemas.microsoft.com/office/powerpoint/2010/main" val="24439664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251C6C4-1C7B-48B0-A730-0603011B23D7}"/>
              </a:ext>
            </a:extLst>
          </p:cNvPr>
          <p:cNvSpPr>
            <a:spLocks noGrp="1"/>
          </p:cNvSpPr>
          <p:nvPr>
            <p:ph type="title"/>
          </p:nvPr>
        </p:nvSpPr>
        <p:spPr/>
        <p:txBody>
          <a:bodyPr/>
          <a:lstStyle/>
          <a:p>
            <a:r>
              <a:rPr lang="es-AR" dirty="0"/>
              <a:t>Escalas progresivas art. 94 – Principales cambios</a:t>
            </a:r>
          </a:p>
        </p:txBody>
      </p:sp>
      <p:sp>
        <p:nvSpPr>
          <p:cNvPr id="7" name="TextBox 6">
            <a:extLst>
              <a:ext uri="{FF2B5EF4-FFF2-40B4-BE49-F238E27FC236}">
                <a16:creationId xmlns:a16="http://schemas.microsoft.com/office/drawing/2014/main" id="{0C6F8A6D-E0ED-7FE5-B435-D67D6C514141}"/>
              </a:ext>
            </a:extLst>
          </p:cNvPr>
          <p:cNvSpPr txBox="1"/>
          <p:nvPr/>
        </p:nvSpPr>
        <p:spPr>
          <a:xfrm>
            <a:off x="825305" y="1825415"/>
            <a:ext cx="4099560" cy="4354294"/>
          </a:xfrm>
          <a:prstGeom prst="roundRect">
            <a:avLst/>
          </a:prstGeom>
          <a:solidFill>
            <a:srgbClr val="7213EA"/>
          </a:solidFill>
        </p:spPr>
        <p:style>
          <a:lnRef idx="2">
            <a:schemeClr val="dk1"/>
          </a:lnRef>
          <a:fillRef idx="1">
            <a:schemeClr val="lt1"/>
          </a:fillRef>
          <a:effectRef idx="0">
            <a:schemeClr val="dk1"/>
          </a:effectRef>
          <a:fontRef idx="minor">
            <a:schemeClr val="dk1"/>
          </a:fontRef>
        </p:style>
        <p:txBody>
          <a:bodyPr wrap="square">
            <a:spAutoFit/>
          </a:bodyPr>
          <a:lstStyle/>
          <a:p>
            <a:pPr algn="ctr"/>
            <a:r>
              <a:rPr lang="es-AR" b="1" dirty="0">
                <a:solidFill>
                  <a:schemeClr val="bg1"/>
                </a:solidFill>
                <a:latin typeface="Aptos" panose="020B0004020202020204" pitchFamily="34" charset="0"/>
              </a:rPr>
              <a:t>El importe a retener se determina aplicando a la GNSI, la escala del artículo 94 de la LIG, según la tabla que difunda la AFIP, </a:t>
            </a:r>
            <a:r>
              <a:rPr lang="es-AR" b="1" u="sng" dirty="0">
                <a:solidFill>
                  <a:schemeClr val="bg1"/>
                </a:solidFill>
                <a:latin typeface="Aptos" panose="020B0004020202020204" pitchFamily="34" charset="0"/>
              </a:rPr>
              <a:t>acumulada para el mes en el que se efectúe el pago</a:t>
            </a:r>
            <a:r>
              <a:rPr lang="es-AR" b="1" dirty="0">
                <a:solidFill>
                  <a:schemeClr val="bg1"/>
                </a:solidFill>
                <a:latin typeface="Aptos" panose="020B0004020202020204" pitchFamily="34" charset="0"/>
              </a:rPr>
              <a:t>, según se trate del primer o del segundo semestre, o de la liquidación anual o final, según corresponda, del período fiscal acumulada al mes de diciembre.</a:t>
            </a:r>
          </a:p>
          <a:p>
            <a:pPr algn="ctr"/>
            <a:endParaRPr lang="es-AR" b="1" dirty="0">
              <a:solidFill>
                <a:schemeClr val="bg1"/>
              </a:solidFill>
              <a:latin typeface="Aptos" panose="020B0004020202020204" pitchFamily="34" charset="0"/>
            </a:endParaRPr>
          </a:p>
          <a:p>
            <a:pPr algn="ctr"/>
            <a:r>
              <a:rPr lang="es-AR" b="1" dirty="0">
                <a:solidFill>
                  <a:schemeClr val="bg1"/>
                </a:solidFill>
                <a:latin typeface="Aptos" panose="020B0004020202020204" pitchFamily="34" charset="0"/>
              </a:rPr>
              <a:t>Actualización en septiembre 2024 excepcionalmente</a:t>
            </a:r>
          </a:p>
        </p:txBody>
      </p:sp>
      <p:pic>
        <p:nvPicPr>
          <p:cNvPr id="10" name="Picture 9">
            <a:extLst>
              <a:ext uri="{FF2B5EF4-FFF2-40B4-BE49-F238E27FC236}">
                <a16:creationId xmlns:a16="http://schemas.microsoft.com/office/drawing/2014/main" id="{0A86ABEE-CED9-1615-1E40-CA4A3F3060DA}"/>
              </a:ext>
            </a:extLst>
          </p:cNvPr>
          <p:cNvPicPr>
            <a:picLocks noChangeAspect="1"/>
          </p:cNvPicPr>
          <p:nvPr/>
        </p:nvPicPr>
        <p:blipFill rotWithShape="1">
          <a:blip r:embed="rId2"/>
          <a:srcRect b="886"/>
          <a:stretch/>
        </p:blipFill>
        <p:spPr>
          <a:xfrm>
            <a:off x="5477319" y="1713655"/>
            <a:ext cx="5130158" cy="4362025"/>
          </a:xfrm>
          <a:prstGeom prst="rect">
            <a:avLst/>
          </a:prstGeom>
        </p:spPr>
      </p:pic>
      <p:sp>
        <p:nvSpPr>
          <p:cNvPr id="11" name="TextBox 10">
            <a:extLst>
              <a:ext uri="{FF2B5EF4-FFF2-40B4-BE49-F238E27FC236}">
                <a16:creationId xmlns:a16="http://schemas.microsoft.com/office/drawing/2014/main" id="{0CC95C9E-D74B-3B46-CC5D-F5F9B30C6D1D}"/>
              </a:ext>
            </a:extLst>
          </p:cNvPr>
          <p:cNvSpPr txBox="1"/>
          <p:nvPr/>
        </p:nvSpPr>
        <p:spPr>
          <a:xfrm>
            <a:off x="5553737" y="1066528"/>
            <a:ext cx="4977321" cy="612934"/>
          </a:xfrm>
          <a:prstGeom prst="roundRect">
            <a:avLst/>
          </a:prstGeom>
          <a:solidFill>
            <a:srgbClr val="7213EA"/>
          </a:solidFill>
        </p:spPr>
        <p:style>
          <a:lnRef idx="2">
            <a:schemeClr val="dk1"/>
          </a:lnRef>
          <a:fillRef idx="1">
            <a:schemeClr val="lt1"/>
          </a:fillRef>
          <a:effectRef idx="0">
            <a:schemeClr val="dk1"/>
          </a:effectRef>
          <a:fontRef idx="minor">
            <a:schemeClr val="dk1"/>
          </a:fontRef>
        </p:style>
        <p:txBody>
          <a:bodyPr wrap="square">
            <a:spAutoFit/>
          </a:bodyPr>
          <a:lstStyle/>
          <a:p>
            <a:pPr algn="ctr"/>
            <a:r>
              <a:rPr lang="es-AR" b="1" dirty="0">
                <a:solidFill>
                  <a:schemeClr val="bg1"/>
                </a:solidFill>
                <a:latin typeface="Aptos" panose="020B0004020202020204" pitchFamily="34" charset="0"/>
              </a:rPr>
              <a:t>Escala vigente hasta el 30 de agosto de 2024</a:t>
            </a:r>
          </a:p>
          <a:p>
            <a:pPr algn="ctr"/>
            <a:r>
              <a:rPr lang="es-AR" sz="1200" b="1" dirty="0">
                <a:solidFill>
                  <a:schemeClr val="bg1"/>
                </a:solidFill>
                <a:latin typeface="Aptos" panose="020B0004020202020204" pitchFamily="34" charset="0"/>
              </a:rPr>
              <a:t>Periodo fiscal 2024 sin actualización</a:t>
            </a:r>
          </a:p>
        </p:txBody>
      </p:sp>
      <p:grpSp>
        <p:nvGrpSpPr>
          <p:cNvPr id="12" name="Grupo 468">
            <a:extLst>
              <a:ext uri="{FF2B5EF4-FFF2-40B4-BE49-F238E27FC236}">
                <a16:creationId xmlns:a16="http://schemas.microsoft.com/office/drawing/2014/main" id="{BA046E36-7406-0987-499E-372E70C85746}"/>
              </a:ext>
            </a:extLst>
          </p:cNvPr>
          <p:cNvGrpSpPr/>
          <p:nvPr/>
        </p:nvGrpSpPr>
        <p:grpSpPr>
          <a:xfrm>
            <a:off x="2541266" y="1089172"/>
            <a:ext cx="667637" cy="564598"/>
            <a:chOff x="5532438" y="2549525"/>
            <a:chExt cx="750888" cy="635000"/>
          </a:xfrm>
          <a:solidFill>
            <a:srgbClr val="9933FF"/>
          </a:solidFill>
        </p:grpSpPr>
        <p:sp>
          <p:nvSpPr>
            <p:cNvPr id="13" name="Freeform 7">
              <a:extLst>
                <a:ext uri="{FF2B5EF4-FFF2-40B4-BE49-F238E27FC236}">
                  <a16:creationId xmlns:a16="http://schemas.microsoft.com/office/drawing/2014/main" id="{9E88D655-6586-11A9-D07E-44BA0F8D8845}"/>
                </a:ext>
              </a:extLst>
            </p:cNvPr>
            <p:cNvSpPr>
              <a:spLocks/>
            </p:cNvSpPr>
            <p:nvPr/>
          </p:nvSpPr>
          <p:spPr bwMode="auto">
            <a:xfrm>
              <a:off x="6113463" y="2549525"/>
              <a:ext cx="169863" cy="635000"/>
            </a:xfrm>
            <a:custGeom>
              <a:avLst/>
              <a:gdLst>
                <a:gd name="T0" fmla="*/ 4 w 45"/>
                <a:gd name="T1" fmla="*/ 0 h 168"/>
                <a:gd name="T2" fmla="*/ 0 w 45"/>
                <a:gd name="T3" fmla="*/ 1 h 168"/>
                <a:gd name="T4" fmla="*/ 15 w 45"/>
                <a:gd name="T5" fmla="*/ 18 h 168"/>
                <a:gd name="T6" fmla="*/ 30 w 45"/>
                <a:gd name="T7" fmla="*/ 84 h 168"/>
                <a:gd name="T8" fmla="*/ 15 w 45"/>
                <a:gd name="T9" fmla="*/ 148 h 168"/>
                <a:gd name="T10" fmla="*/ 0 w 45"/>
                <a:gd name="T11" fmla="*/ 165 h 168"/>
                <a:gd name="T12" fmla="*/ 34 w 45"/>
                <a:gd name="T13" fmla="*/ 129 h 168"/>
                <a:gd name="T14" fmla="*/ 34 w 45"/>
                <a:gd name="T15" fmla="*/ 37 h 168"/>
                <a:gd name="T16" fmla="*/ 4 w 45"/>
                <a:gd name="T1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68">
                  <a:moveTo>
                    <a:pt x="4" y="0"/>
                  </a:moveTo>
                  <a:cubicBezTo>
                    <a:pt x="0" y="1"/>
                    <a:pt x="0" y="1"/>
                    <a:pt x="0" y="1"/>
                  </a:cubicBezTo>
                  <a:cubicBezTo>
                    <a:pt x="7" y="4"/>
                    <a:pt x="12" y="12"/>
                    <a:pt x="15" y="18"/>
                  </a:cubicBezTo>
                  <a:cubicBezTo>
                    <a:pt x="25" y="37"/>
                    <a:pt x="30" y="62"/>
                    <a:pt x="30" y="84"/>
                  </a:cubicBezTo>
                  <a:cubicBezTo>
                    <a:pt x="29" y="105"/>
                    <a:pt x="25" y="129"/>
                    <a:pt x="15" y="148"/>
                  </a:cubicBezTo>
                  <a:cubicBezTo>
                    <a:pt x="12" y="154"/>
                    <a:pt x="7" y="162"/>
                    <a:pt x="0" y="165"/>
                  </a:cubicBezTo>
                  <a:cubicBezTo>
                    <a:pt x="17" y="168"/>
                    <a:pt x="28" y="142"/>
                    <a:pt x="34" y="129"/>
                  </a:cubicBezTo>
                  <a:cubicBezTo>
                    <a:pt x="45" y="100"/>
                    <a:pt x="45" y="66"/>
                    <a:pt x="34" y="37"/>
                  </a:cubicBezTo>
                  <a:cubicBezTo>
                    <a:pt x="27" y="23"/>
                    <a:pt x="20" y="5"/>
                    <a:pt x="4" y="0"/>
                  </a:cubicBezTo>
                  <a:close/>
                </a:path>
              </a:pathLst>
            </a:custGeom>
            <a:grpFill/>
            <a:ln w="9525">
              <a:solidFill>
                <a:srgbClr val="9933FF"/>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8">
              <a:extLst>
                <a:ext uri="{FF2B5EF4-FFF2-40B4-BE49-F238E27FC236}">
                  <a16:creationId xmlns:a16="http://schemas.microsoft.com/office/drawing/2014/main" id="{5A8A6CB0-37C7-FB0A-4374-DE769151D246}"/>
                </a:ext>
              </a:extLst>
            </p:cNvPr>
            <p:cNvSpPr>
              <a:spLocks noEditPoints="1"/>
            </p:cNvSpPr>
            <p:nvPr/>
          </p:nvSpPr>
          <p:spPr bwMode="auto">
            <a:xfrm>
              <a:off x="6042026" y="2760663"/>
              <a:ext cx="150813" cy="207963"/>
            </a:xfrm>
            <a:custGeom>
              <a:avLst/>
              <a:gdLst>
                <a:gd name="T0" fmla="*/ 32 w 40"/>
                <a:gd name="T1" fmla="*/ 25 h 55"/>
                <a:gd name="T2" fmla="*/ 29 w 40"/>
                <a:gd name="T3" fmla="*/ 26 h 55"/>
                <a:gd name="T4" fmla="*/ 10 w 40"/>
                <a:gd name="T5" fmla="*/ 15 h 55"/>
                <a:gd name="T6" fmla="*/ 8 w 40"/>
                <a:gd name="T7" fmla="*/ 12 h 55"/>
                <a:gd name="T8" fmla="*/ 9 w 40"/>
                <a:gd name="T9" fmla="*/ 10 h 55"/>
                <a:gd name="T10" fmla="*/ 19 w 40"/>
                <a:gd name="T11" fmla="*/ 12 h 55"/>
                <a:gd name="T12" fmla="*/ 33 w 40"/>
                <a:gd name="T13" fmla="*/ 24 h 55"/>
                <a:gd name="T14" fmla="*/ 32 w 40"/>
                <a:gd name="T15" fmla="*/ 25 h 55"/>
                <a:gd name="T16" fmla="*/ 40 w 40"/>
                <a:gd name="T17" fmla="*/ 28 h 55"/>
                <a:gd name="T18" fmla="*/ 40 w 40"/>
                <a:gd name="T19" fmla="*/ 28 h 55"/>
                <a:gd name="T20" fmla="*/ 29 w 40"/>
                <a:gd name="T21" fmla="*/ 8 h 55"/>
                <a:gd name="T22" fmla="*/ 6 w 40"/>
                <a:gd name="T23" fmla="*/ 0 h 55"/>
                <a:gd name="T24" fmla="*/ 6 w 40"/>
                <a:gd name="T25" fmla="*/ 55 h 55"/>
                <a:gd name="T26" fmla="*/ 29 w 40"/>
                <a:gd name="T27" fmla="*/ 46 h 55"/>
                <a:gd name="T28" fmla="*/ 38 w 40"/>
                <a:gd name="T29" fmla="*/ 35 h 55"/>
                <a:gd name="T30" fmla="*/ 40 w 40"/>
                <a:gd name="T31"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55">
                  <a:moveTo>
                    <a:pt x="32" y="25"/>
                  </a:moveTo>
                  <a:cubicBezTo>
                    <a:pt x="31" y="26"/>
                    <a:pt x="30" y="26"/>
                    <a:pt x="29" y="26"/>
                  </a:cubicBezTo>
                  <a:cubicBezTo>
                    <a:pt x="25" y="20"/>
                    <a:pt x="18" y="15"/>
                    <a:pt x="10" y="15"/>
                  </a:cubicBezTo>
                  <a:cubicBezTo>
                    <a:pt x="10" y="14"/>
                    <a:pt x="8" y="13"/>
                    <a:pt x="8" y="12"/>
                  </a:cubicBezTo>
                  <a:cubicBezTo>
                    <a:pt x="9" y="10"/>
                    <a:pt x="9" y="10"/>
                    <a:pt x="9" y="10"/>
                  </a:cubicBezTo>
                  <a:cubicBezTo>
                    <a:pt x="12" y="8"/>
                    <a:pt x="16" y="11"/>
                    <a:pt x="19" y="12"/>
                  </a:cubicBezTo>
                  <a:cubicBezTo>
                    <a:pt x="24" y="14"/>
                    <a:pt x="30" y="18"/>
                    <a:pt x="33" y="24"/>
                  </a:cubicBezTo>
                  <a:lnTo>
                    <a:pt x="32" y="25"/>
                  </a:lnTo>
                  <a:close/>
                  <a:moveTo>
                    <a:pt x="40" y="28"/>
                  </a:moveTo>
                  <a:cubicBezTo>
                    <a:pt x="40" y="28"/>
                    <a:pt x="40" y="28"/>
                    <a:pt x="40" y="28"/>
                  </a:cubicBezTo>
                  <a:cubicBezTo>
                    <a:pt x="39" y="18"/>
                    <a:pt x="36" y="14"/>
                    <a:pt x="29" y="8"/>
                  </a:cubicBezTo>
                  <a:cubicBezTo>
                    <a:pt x="22" y="5"/>
                    <a:pt x="14" y="0"/>
                    <a:pt x="6" y="0"/>
                  </a:cubicBezTo>
                  <a:cubicBezTo>
                    <a:pt x="0" y="11"/>
                    <a:pt x="0" y="43"/>
                    <a:pt x="6" y="55"/>
                  </a:cubicBezTo>
                  <a:cubicBezTo>
                    <a:pt x="14" y="54"/>
                    <a:pt x="22" y="49"/>
                    <a:pt x="29" y="46"/>
                  </a:cubicBezTo>
                  <a:cubicBezTo>
                    <a:pt x="33" y="43"/>
                    <a:pt x="37" y="39"/>
                    <a:pt x="38" y="35"/>
                  </a:cubicBezTo>
                  <a:cubicBezTo>
                    <a:pt x="39" y="33"/>
                    <a:pt x="40" y="29"/>
                    <a:pt x="40" y="28"/>
                  </a:cubicBezTo>
                  <a:close/>
                </a:path>
              </a:pathLst>
            </a:custGeom>
            <a:grpFill/>
            <a:ln w="9525">
              <a:solidFill>
                <a:srgbClr val="9933FF"/>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9">
              <a:extLst>
                <a:ext uri="{FF2B5EF4-FFF2-40B4-BE49-F238E27FC236}">
                  <a16:creationId xmlns:a16="http://schemas.microsoft.com/office/drawing/2014/main" id="{AAC826BA-61DC-C670-AD74-F6245D353B4D}"/>
                </a:ext>
              </a:extLst>
            </p:cNvPr>
            <p:cNvSpPr>
              <a:spLocks/>
            </p:cNvSpPr>
            <p:nvPr/>
          </p:nvSpPr>
          <p:spPr bwMode="auto">
            <a:xfrm>
              <a:off x="5532438" y="2727325"/>
              <a:ext cx="222250" cy="452438"/>
            </a:xfrm>
            <a:custGeom>
              <a:avLst/>
              <a:gdLst>
                <a:gd name="T0" fmla="*/ 23 w 59"/>
                <a:gd name="T1" fmla="*/ 11 h 120"/>
                <a:gd name="T2" fmla="*/ 23 w 59"/>
                <a:gd name="T3" fmla="*/ 11 h 120"/>
                <a:gd name="T4" fmla="*/ 57 w 59"/>
                <a:gd name="T5" fmla="*/ 7 h 120"/>
                <a:gd name="T6" fmla="*/ 59 w 59"/>
                <a:gd name="T7" fmla="*/ 0 h 120"/>
                <a:gd name="T8" fmla="*/ 23 w 59"/>
                <a:gd name="T9" fmla="*/ 3 h 120"/>
                <a:gd name="T10" fmla="*/ 29 w 59"/>
                <a:gd name="T11" fmla="*/ 69 h 120"/>
                <a:gd name="T12" fmla="*/ 29 w 59"/>
                <a:gd name="T13" fmla="*/ 120 h 120"/>
                <a:gd name="T14" fmla="*/ 57 w 59"/>
                <a:gd name="T15" fmla="*/ 120 h 120"/>
                <a:gd name="T16" fmla="*/ 57 w 59"/>
                <a:gd name="T17" fmla="*/ 71 h 120"/>
                <a:gd name="T18" fmla="*/ 58 w 59"/>
                <a:gd name="T19" fmla="*/ 72 h 120"/>
                <a:gd name="T20" fmla="*/ 56 w 59"/>
                <a:gd name="T21" fmla="*/ 13 h 120"/>
                <a:gd name="T22" fmla="*/ 23 w 59"/>
                <a:gd name="T23" fmla="*/ 16 h 120"/>
                <a:gd name="T24" fmla="*/ 21 w 59"/>
                <a:gd name="T25" fmla="*/ 15 h 120"/>
                <a:gd name="T26" fmla="*/ 20 w 59"/>
                <a:gd name="T27" fmla="*/ 13 h 120"/>
                <a:gd name="T28" fmla="*/ 21 w 59"/>
                <a:gd name="T29" fmla="*/ 12 h 120"/>
                <a:gd name="T30" fmla="*/ 23 w 59"/>
                <a:gd name="T31" fmla="*/ 1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9" h="120">
                  <a:moveTo>
                    <a:pt x="23" y="11"/>
                  </a:moveTo>
                  <a:cubicBezTo>
                    <a:pt x="23" y="11"/>
                    <a:pt x="23" y="11"/>
                    <a:pt x="23" y="11"/>
                  </a:cubicBezTo>
                  <a:cubicBezTo>
                    <a:pt x="33" y="10"/>
                    <a:pt x="47" y="9"/>
                    <a:pt x="57" y="7"/>
                  </a:cubicBezTo>
                  <a:cubicBezTo>
                    <a:pt x="59" y="0"/>
                    <a:pt x="59" y="0"/>
                    <a:pt x="59" y="0"/>
                  </a:cubicBezTo>
                  <a:cubicBezTo>
                    <a:pt x="58" y="0"/>
                    <a:pt x="23" y="4"/>
                    <a:pt x="23" y="3"/>
                  </a:cubicBezTo>
                  <a:cubicBezTo>
                    <a:pt x="0" y="13"/>
                    <a:pt x="0" y="69"/>
                    <a:pt x="29" y="69"/>
                  </a:cubicBezTo>
                  <a:cubicBezTo>
                    <a:pt x="29" y="120"/>
                    <a:pt x="29" y="120"/>
                    <a:pt x="29" y="120"/>
                  </a:cubicBezTo>
                  <a:cubicBezTo>
                    <a:pt x="57" y="120"/>
                    <a:pt x="57" y="120"/>
                    <a:pt x="57" y="120"/>
                  </a:cubicBezTo>
                  <a:cubicBezTo>
                    <a:pt x="57" y="71"/>
                    <a:pt x="57" y="71"/>
                    <a:pt x="57" y="71"/>
                  </a:cubicBezTo>
                  <a:cubicBezTo>
                    <a:pt x="58" y="72"/>
                    <a:pt x="58" y="72"/>
                    <a:pt x="58" y="72"/>
                  </a:cubicBezTo>
                  <a:cubicBezTo>
                    <a:pt x="54" y="53"/>
                    <a:pt x="52" y="32"/>
                    <a:pt x="56" y="13"/>
                  </a:cubicBezTo>
                  <a:cubicBezTo>
                    <a:pt x="46" y="15"/>
                    <a:pt x="33" y="16"/>
                    <a:pt x="23" y="16"/>
                  </a:cubicBezTo>
                  <a:cubicBezTo>
                    <a:pt x="21" y="15"/>
                    <a:pt x="21" y="15"/>
                    <a:pt x="21" y="15"/>
                  </a:cubicBezTo>
                  <a:cubicBezTo>
                    <a:pt x="20" y="13"/>
                    <a:pt x="20" y="13"/>
                    <a:pt x="20" y="13"/>
                  </a:cubicBezTo>
                  <a:cubicBezTo>
                    <a:pt x="21" y="12"/>
                    <a:pt x="21" y="12"/>
                    <a:pt x="21" y="12"/>
                  </a:cubicBezTo>
                  <a:lnTo>
                    <a:pt x="23" y="11"/>
                  </a:lnTo>
                  <a:close/>
                </a:path>
              </a:pathLst>
            </a:custGeom>
            <a:grpFill/>
            <a:ln w="9525">
              <a:solidFill>
                <a:srgbClr val="9933FF"/>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0">
              <a:extLst>
                <a:ext uri="{FF2B5EF4-FFF2-40B4-BE49-F238E27FC236}">
                  <a16:creationId xmlns:a16="http://schemas.microsoft.com/office/drawing/2014/main" id="{31709594-3F4D-C93F-25DD-494A8D2F9F22}"/>
                </a:ext>
              </a:extLst>
            </p:cNvPr>
            <p:cNvSpPr>
              <a:spLocks/>
            </p:cNvSpPr>
            <p:nvPr/>
          </p:nvSpPr>
          <p:spPr bwMode="auto">
            <a:xfrm>
              <a:off x="5781676" y="2587625"/>
              <a:ext cx="274638" cy="542925"/>
            </a:xfrm>
            <a:custGeom>
              <a:avLst/>
              <a:gdLst>
                <a:gd name="T0" fmla="*/ 73 w 73"/>
                <a:gd name="T1" fmla="*/ 0 h 144"/>
                <a:gd name="T2" fmla="*/ 73 w 73"/>
                <a:gd name="T3" fmla="*/ 0 h 144"/>
                <a:gd name="T4" fmla="*/ 7 w 73"/>
                <a:gd name="T5" fmla="*/ 36 h 144"/>
                <a:gd name="T6" fmla="*/ 5 w 73"/>
                <a:gd name="T7" fmla="*/ 42 h 144"/>
                <a:gd name="T8" fmla="*/ 38 w 73"/>
                <a:gd name="T9" fmla="*/ 30 h 144"/>
                <a:gd name="T10" fmla="*/ 52 w 73"/>
                <a:gd name="T11" fmla="*/ 26 h 144"/>
                <a:gd name="T12" fmla="*/ 51 w 73"/>
                <a:gd name="T13" fmla="*/ 30 h 144"/>
                <a:gd name="T14" fmla="*/ 3 w 73"/>
                <a:gd name="T15" fmla="*/ 47 h 144"/>
                <a:gd name="T16" fmla="*/ 6 w 73"/>
                <a:gd name="T17" fmla="*/ 108 h 144"/>
                <a:gd name="T18" fmla="*/ 71 w 73"/>
                <a:gd name="T19" fmla="*/ 144 h 144"/>
                <a:gd name="T20" fmla="*/ 55 w 73"/>
                <a:gd name="T21" fmla="*/ 73 h 144"/>
                <a:gd name="T22" fmla="*/ 73 w 73"/>
                <a:gd name="T23"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144">
                  <a:moveTo>
                    <a:pt x="73" y="0"/>
                  </a:moveTo>
                  <a:cubicBezTo>
                    <a:pt x="73" y="0"/>
                    <a:pt x="73" y="0"/>
                    <a:pt x="73" y="0"/>
                  </a:cubicBezTo>
                  <a:cubicBezTo>
                    <a:pt x="54" y="14"/>
                    <a:pt x="31" y="29"/>
                    <a:pt x="7" y="36"/>
                  </a:cubicBezTo>
                  <a:cubicBezTo>
                    <a:pt x="5" y="42"/>
                    <a:pt x="5" y="42"/>
                    <a:pt x="5" y="42"/>
                  </a:cubicBezTo>
                  <a:cubicBezTo>
                    <a:pt x="15" y="39"/>
                    <a:pt x="29" y="35"/>
                    <a:pt x="38" y="30"/>
                  </a:cubicBezTo>
                  <a:cubicBezTo>
                    <a:pt x="41" y="30"/>
                    <a:pt x="49" y="23"/>
                    <a:pt x="52" y="26"/>
                  </a:cubicBezTo>
                  <a:cubicBezTo>
                    <a:pt x="52" y="27"/>
                    <a:pt x="52" y="29"/>
                    <a:pt x="51" y="30"/>
                  </a:cubicBezTo>
                  <a:cubicBezTo>
                    <a:pt x="37" y="38"/>
                    <a:pt x="19" y="44"/>
                    <a:pt x="3" y="47"/>
                  </a:cubicBezTo>
                  <a:cubicBezTo>
                    <a:pt x="0" y="67"/>
                    <a:pt x="0" y="89"/>
                    <a:pt x="6" y="108"/>
                  </a:cubicBezTo>
                  <a:cubicBezTo>
                    <a:pt x="29" y="114"/>
                    <a:pt x="53" y="128"/>
                    <a:pt x="71" y="144"/>
                  </a:cubicBezTo>
                  <a:cubicBezTo>
                    <a:pt x="61" y="122"/>
                    <a:pt x="55" y="97"/>
                    <a:pt x="55" y="73"/>
                  </a:cubicBezTo>
                  <a:cubicBezTo>
                    <a:pt x="55" y="48"/>
                    <a:pt x="61" y="21"/>
                    <a:pt x="73" y="0"/>
                  </a:cubicBezTo>
                  <a:close/>
                </a:path>
              </a:pathLst>
            </a:custGeom>
            <a:grpFill/>
            <a:ln w="9525">
              <a:solidFill>
                <a:srgbClr val="9933FF"/>
              </a:solidFill>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819996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7EA0C7C-1E6F-4496-996B-15797FFB5E28}"/>
              </a:ext>
            </a:extLst>
          </p:cNvPr>
          <p:cNvSpPr>
            <a:spLocks noGrp="1"/>
          </p:cNvSpPr>
          <p:nvPr>
            <p:ph type="ctrTitle"/>
          </p:nvPr>
        </p:nvSpPr>
        <p:spPr/>
        <p:txBody>
          <a:bodyPr/>
          <a:lstStyle/>
          <a:p>
            <a:r>
              <a:rPr lang="es-AR" sz="6000" dirty="0"/>
              <a:t>Ley 27.743 – Título V</a:t>
            </a:r>
            <a:br>
              <a:rPr lang="es-AR" sz="6000" dirty="0"/>
            </a:br>
            <a:br>
              <a:rPr lang="es-AR" sz="6000" dirty="0"/>
            </a:br>
            <a:r>
              <a:rPr lang="es-AR" sz="6000" dirty="0"/>
              <a:t>Reforma de la Ley de Impuesto a las Ganancias</a:t>
            </a:r>
          </a:p>
        </p:txBody>
      </p:sp>
      <p:sp>
        <p:nvSpPr>
          <p:cNvPr id="6" name="Text Placeholder 5">
            <a:extLst>
              <a:ext uri="{FF2B5EF4-FFF2-40B4-BE49-F238E27FC236}">
                <a16:creationId xmlns:a16="http://schemas.microsoft.com/office/drawing/2014/main" id="{A6A497BE-39AF-4122-BCAA-84B3060BA799}"/>
              </a:ext>
            </a:extLst>
          </p:cNvPr>
          <p:cNvSpPr>
            <a:spLocks noGrp="1"/>
          </p:cNvSpPr>
          <p:nvPr>
            <p:ph type="body" sz="quarter" idx="12"/>
          </p:nvPr>
        </p:nvSpPr>
        <p:spPr/>
        <p:txBody>
          <a:bodyPr/>
          <a:lstStyle/>
          <a:p>
            <a:r>
              <a:rPr lang="es-AR" dirty="0"/>
              <a:t>01</a:t>
            </a:r>
          </a:p>
        </p:txBody>
      </p:sp>
    </p:spTree>
    <p:extLst>
      <p:ext uri="{BB962C8B-B14F-4D97-AF65-F5344CB8AC3E}">
        <p14:creationId xmlns:p14="http://schemas.microsoft.com/office/powerpoint/2010/main" val="18964736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251C6C4-1C7B-48B0-A730-0603011B23D7}"/>
              </a:ext>
            </a:extLst>
          </p:cNvPr>
          <p:cNvSpPr>
            <a:spLocks noGrp="1"/>
          </p:cNvSpPr>
          <p:nvPr>
            <p:ph type="title"/>
          </p:nvPr>
        </p:nvSpPr>
        <p:spPr/>
        <p:txBody>
          <a:bodyPr/>
          <a:lstStyle/>
          <a:p>
            <a:r>
              <a:rPr lang="es-AR" dirty="0"/>
              <a:t>Metodología de cálculo aplicable al primer semestre – Art. 83 </a:t>
            </a:r>
          </a:p>
        </p:txBody>
      </p:sp>
      <p:sp>
        <p:nvSpPr>
          <p:cNvPr id="2" name="Rectangle: Rounded Corners 1">
            <a:extLst>
              <a:ext uri="{FF2B5EF4-FFF2-40B4-BE49-F238E27FC236}">
                <a16:creationId xmlns:a16="http://schemas.microsoft.com/office/drawing/2014/main" id="{DC03F08A-F097-A989-F416-290D2545F340}"/>
              </a:ext>
            </a:extLst>
          </p:cNvPr>
          <p:cNvSpPr/>
          <p:nvPr/>
        </p:nvSpPr>
        <p:spPr>
          <a:xfrm>
            <a:off x="770561" y="1165319"/>
            <a:ext cx="10428269" cy="684240"/>
          </a:xfrm>
          <a:prstGeom prst="roundRect">
            <a:avLst/>
          </a:prstGeom>
          <a:solidFill>
            <a:srgbClr val="00338D"/>
          </a:solidFill>
          <a:ln>
            <a:solidFill>
              <a:srgbClr val="00338D"/>
            </a:solid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ctr" rtl="0"/>
            <a:r>
              <a:rPr lang="es-AR" b="1" dirty="0">
                <a:effectLst/>
                <a:latin typeface="Aptos" panose="020B0004020202020204" pitchFamily="34" charset="0"/>
              </a:rPr>
              <a:t>Ingresos percibidos entre el 1° de enero de 2024 y los devengados hasta el último día del mes de junio de 2024</a:t>
            </a:r>
            <a:endParaRPr lang="es-AR" dirty="0">
              <a:effectLst/>
              <a:latin typeface="Aptos" panose="020B0004020202020204" pitchFamily="34" charset="0"/>
            </a:endParaRPr>
          </a:p>
        </p:txBody>
      </p:sp>
      <p:sp>
        <p:nvSpPr>
          <p:cNvPr id="14" name="Rectangle: Rounded Corners 13">
            <a:extLst>
              <a:ext uri="{FF2B5EF4-FFF2-40B4-BE49-F238E27FC236}">
                <a16:creationId xmlns:a16="http://schemas.microsoft.com/office/drawing/2014/main" id="{CEE5FBD2-F01D-E5BD-3430-B54D235ABDB8}"/>
              </a:ext>
            </a:extLst>
          </p:cNvPr>
          <p:cNvSpPr/>
          <p:nvPr/>
        </p:nvSpPr>
        <p:spPr>
          <a:xfrm>
            <a:off x="1273547" y="1998316"/>
            <a:ext cx="9830226" cy="533400"/>
          </a:xfrm>
          <a:prstGeom prst="roundRect">
            <a:avLst/>
          </a:prstGeom>
          <a:noFill/>
          <a:ln>
            <a:solidFill>
              <a:srgbClr val="00338D"/>
            </a:solid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just"/>
            <a:r>
              <a:rPr lang="es-AR" sz="1600" b="1" dirty="0">
                <a:solidFill>
                  <a:srgbClr val="00338D"/>
                </a:solidFill>
                <a:latin typeface="Aptos" panose="020B0004020202020204" pitchFamily="34" charset="0"/>
              </a:rPr>
              <a:t>Por los ingresos percibidos entre el 1° de enero de 2024 y los devengados hasta el último día del mes de junio de 2024 no se deberá generar una mayor retención a raíz de la derogación de la Ley N° 27.725.</a:t>
            </a:r>
          </a:p>
        </p:txBody>
      </p:sp>
      <p:sp>
        <p:nvSpPr>
          <p:cNvPr id="15" name="Rectangle: Rounded Corners 14">
            <a:extLst>
              <a:ext uri="{FF2B5EF4-FFF2-40B4-BE49-F238E27FC236}">
                <a16:creationId xmlns:a16="http://schemas.microsoft.com/office/drawing/2014/main" id="{3E11C6FA-D9F5-0AC7-5CB8-665D16051102}"/>
              </a:ext>
            </a:extLst>
          </p:cNvPr>
          <p:cNvSpPr/>
          <p:nvPr/>
        </p:nvSpPr>
        <p:spPr>
          <a:xfrm>
            <a:off x="1261130" y="2637141"/>
            <a:ext cx="9830226" cy="533400"/>
          </a:xfrm>
          <a:prstGeom prst="roundRect">
            <a:avLst/>
          </a:prstGeom>
          <a:noFill/>
          <a:ln>
            <a:solidFill>
              <a:srgbClr val="00338D"/>
            </a:solid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just"/>
            <a:r>
              <a:rPr lang="es-AR" sz="1600" b="1" dirty="0">
                <a:solidFill>
                  <a:srgbClr val="00338D"/>
                </a:solidFill>
                <a:latin typeface="Aptos" panose="020B0004020202020204" pitchFamily="34" charset="0"/>
              </a:rPr>
              <a:t>Las retenciones netas de reintegros que surjan de la aplicación del régimen de la Ley 27.725 -derogado por el la Ley N° 27.743- se computarán como “</a:t>
            </a:r>
            <a:r>
              <a:rPr lang="es-AR" sz="1600" b="1" i="1" dirty="0">
                <a:solidFill>
                  <a:srgbClr val="00338D"/>
                </a:solidFill>
                <a:latin typeface="Aptos" panose="020B0004020202020204" pitchFamily="34" charset="0"/>
              </a:rPr>
              <a:t>pago a cuenta”.</a:t>
            </a:r>
          </a:p>
        </p:txBody>
      </p:sp>
      <p:sp>
        <p:nvSpPr>
          <p:cNvPr id="16" name="Rectangle: Rounded Corners 15">
            <a:extLst>
              <a:ext uri="{FF2B5EF4-FFF2-40B4-BE49-F238E27FC236}">
                <a16:creationId xmlns:a16="http://schemas.microsoft.com/office/drawing/2014/main" id="{6C6293F7-C29E-96BB-E6BE-B968838BF52B}"/>
              </a:ext>
            </a:extLst>
          </p:cNvPr>
          <p:cNvSpPr/>
          <p:nvPr/>
        </p:nvSpPr>
        <p:spPr>
          <a:xfrm>
            <a:off x="1261130" y="3286237"/>
            <a:ext cx="9830226" cy="820691"/>
          </a:xfrm>
          <a:prstGeom prst="roundRect">
            <a:avLst/>
          </a:prstGeom>
          <a:noFill/>
          <a:ln>
            <a:solidFill>
              <a:srgbClr val="00338D"/>
            </a:solid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just"/>
            <a:endParaRPr lang="es-AR" sz="1600" b="1" dirty="0">
              <a:solidFill>
                <a:srgbClr val="00338D"/>
              </a:solidFill>
              <a:latin typeface="Aptos" panose="020B0004020202020204" pitchFamily="34" charset="0"/>
            </a:endParaRPr>
          </a:p>
          <a:p>
            <a:pPr algn="just"/>
            <a:r>
              <a:rPr lang="es-AR" sz="1600" b="1" dirty="0">
                <a:solidFill>
                  <a:srgbClr val="00338D"/>
                </a:solidFill>
                <a:latin typeface="Aptos" panose="020B0004020202020204" pitchFamily="34" charset="0"/>
              </a:rPr>
              <a:t>Los trabajadores deberán informar a través del F.572 las cargas de familia y otras deducciones que corresponda computar durante el período fiscal 2024 –desde enero 2024- en virtud de la modificación efectuada por la Ley N° 27.743.</a:t>
            </a:r>
          </a:p>
          <a:p>
            <a:pPr algn="just"/>
            <a:endParaRPr lang="es-AR" sz="1600" b="1" i="1" dirty="0">
              <a:solidFill>
                <a:srgbClr val="00338D"/>
              </a:solidFill>
              <a:latin typeface="Aptos" panose="020B0004020202020204" pitchFamily="34" charset="0"/>
            </a:endParaRPr>
          </a:p>
        </p:txBody>
      </p:sp>
      <p:sp>
        <p:nvSpPr>
          <p:cNvPr id="19" name="Rectangle: Rounded Corners 18">
            <a:extLst>
              <a:ext uri="{FF2B5EF4-FFF2-40B4-BE49-F238E27FC236}">
                <a16:creationId xmlns:a16="http://schemas.microsoft.com/office/drawing/2014/main" id="{F21E1DD8-23BE-9732-5ADB-6A1631796E6A}"/>
              </a:ext>
            </a:extLst>
          </p:cNvPr>
          <p:cNvSpPr/>
          <p:nvPr/>
        </p:nvSpPr>
        <p:spPr>
          <a:xfrm>
            <a:off x="1261130" y="4199242"/>
            <a:ext cx="9830226" cy="998604"/>
          </a:xfrm>
          <a:prstGeom prst="roundRect">
            <a:avLst/>
          </a:prstGeom>
          <a:noFill/>
          <a:ln>
            <a:solidFill>
              <a:srgbClr val="00338D"/>
            </a:solid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just"/>
            <a:r>
              <a:rPr lang="es-AR" sz="1600" b="1" dirty="0">
                <a:solidFill>
                  <a:srgbClr val="00338D"/>
                </a:solidFill>
                <a:latin typeface="Aptos" panose="020B0004020202020204" pitchFamily="34" charset="0"/>
              </a:rPr>
              <a:t>El agente de retención deberá determinar el importe a retener o a reintegrar correspondiente a tal período, conforme el Anexo II –art. 7- y de acuerdo con las modificaciones incorporadas por la Ley N° 27.743 a la ley del gravamen, considerando los importes de las deducciones personales y de la escala de los artículos 30 y 94 de la ley del impuesto, respectivamente, sin computar el pago a cuenta.</a:t>
            </a:r>
            <a:endParaRPr lang="es-AR" sz="1600" b="1" i="1" dirty="0">
              <a:solidFill>
                <a:srgbClr val="00338D"/>
              </a:solidFill>
              <a:latin typeface="Aptos" panose="020B0004020202020204" pitchFamily="34" charset="0"/>
            </a:endParaRPr>
          </a:p>
        </p:txBody>
      </p:sp>
      <p:sp>
        <p:nvSpPr>
          <p:cNvPr id="20" name="Rectangle: Rounded Corners 19">
            <a:extLst>
              <a:ext uri="{FF2B5EF4-FFF2-40B4-BE49-F238E27FC236}">
                <a16:creationId xmlns:a16="http://schemas.microsoft.com/office/drawing/2014/main" id="{6CEB6A00-FCEB-A3FF-C438-B6AE3F76F402}"/>
              </a:ext>
            </a:extLst>
          </p:cNvPr>
          <p:cNvSpPr/>
          <p:nvPr/>
        </p:nvSpPr>
        <p:spPr>
          <a:xfrm>
            <a:off x="1261130" y="5303271"/>
            <a:ext cx="9830226" cy="767641"/>
          </a:xfrm>
          <a:prstGeom prst="roundRect">
            <a:avLst/>
          </a:prstGeom>
          <a:noFill/>
          <a:ln>
            <a:solidFill>
              <a:srgbClr val="00338D"/>
            </a:solid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just"/>
            <a:r>
              <a:rPr lang="es-AR" sz="1600" b="1" dirty="0">
                <a:solidFill>
                  <a:srgbClr val="00338D"/>
                </a:solidFill>
                <a:latin typeface="Aptos" panose="020B0004020202020204" pitchFamily="34" charset="0"/>
              </a:rPr>
              <a:t>Cuando dicho cálculo arroje un importe a retener, se deberá aplicar una DE. En caso de que arroje un importe a reintegrar, se computará en las determinaciones siguientes hasta su total absorción. </a:t>
            </a:r>
            <a:endParaRPr lang="es-AR" sz="1600" b="1" i="0" dirty="0">
              <a:solidFill>
                <a:srgbClr val="00338D"/>
              </a:solidFill>
              <a:effectLst/>
              <a:latin typeface="Aptos" panose="020B0004020202020204" pitchFamily="34" charset="0"/>
            </a:endParaRPr>
          </a:p>
        </p:txBody>
      </p:sp>
      <p:sp>
        <p:nvSpPr>
          <p:cNvPr id="21" name="Flowchart: Connector 20">
            <a:extLst>
              <a:ext uri="{FF2B5EF4-FFF2-40B4-BE49-F238E27FC236}">
                <a16:creationId xmlns:a16="http://schemas.microsoft.com/office/drawing/2014/main" id="{6119E9A5-2C86-DE44-14EF-1DEE553BDF6A}"/>
              </a:ext>
            </a:extLst>
          </p:cNvPr>
          <p:cNvSpPr/>
          <p:nvPr/>
        </p:nvSpPr>
        <p:spPr>
          <a:xfrm>
            <a:off x="779122" y="2070870"/>
            <a:ext cx="322775" cy="357370"/>
          </a:xfrm>
          <a:prstGeom prst="flowChartConnector">
            <a:avLst/>
          </a:prstGeom>
          <a:solidFill>
            <a:srgbClr val="00338D"/>
          </a:solidFill>
          <a:ln>
            <a:solidFill>
              <a:srgbClr val="00338D"/>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r>
              <a:rPr lang="es-AR" sz="2000" b="1" dirty="0">
                <a:solidFill>
                  <a:schemeClr val="bg1"/>
                </a:solidFill>
                <a:latin typeface="Aptos" panose="020B0004020202020204" pitchFamily="34" charset="0"/>
              </a:rPr>
              <a:t>1</a:t>
            </a:r>
          </a:p>
        </p:txBody>
      </p:sp>
      <p:sp>
        <p:nvSpPr>
          <p:cNvPr id="22" name="Flowchart: Connector 21">
            <a:extLst>
              <a:ext uri="{FF2B5EF4-FFF2-40B4-BE49-F238E27FC236}">
                <a16:creationId xmlns:a16="http://schemas.microsoft.com/office/drawing/2014/main" id="{36A1B308-A5AC-126E-A399-D9CB6B40C7D5}"/>
              </a:ext>
            </a:extLst>
          </p:cNvPr>
          <p:cNvSpPr/>
          <p:nvPr/>
        </p:nvSpPr>
        <p:spPr>
          <a:xfrm>
            <a:off x="779122" y="2667030"/>
            <a:ext cx="322775" cy="357370"/>
          </a:xfrm>
          <a:prstGeom prst="flowChartConnector">
            <a:avLst/>
          </a:prstGeom>
          <a:solidFill>
            <a:srgbClr val="00338D"/>
          </a:solidFill>
          <a:ln>
            <a:solidFill>
              <a:srgbClr val="00338D"/>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r>
              <a:rPr lang="es-AR" sz="2000" b="1" dirty="0">
                <a:solidFill>
                  <a:schemeClr val="bg1"/>
                </a:solidFill>
                <a:latin typeface="Aptos" panose="020B0004020202020204" pitchFamily="34" charset="0"/>
              </a:rPr>
              <a:t>2</a:t>
            </a:r>
          </a:p>
        </p:txBody>
      </p:sp>
      <p:sp>
        <p:nvSpPr>
          <p:cNvPr id="23" name="Flowchart: Connector 22">
            <a:extLst>
              <a:ext uri="{FF2B5EF4-FFF2-40B4-BE49-F238E27FC236}">
                <a16:creationId xmlns:a16="http://schemas.microsoft.com/office/drawing/2014/main" id="{116EA139-8D89-57E3-2DC7-9BF0086F9DB5}"/>
              </a:ext>
            </a:extLst>
          </p:cNvPr>
          <p:cNvSpPr/>
          <p:nvPr/>
        </p:nvSpPr>
        <p:spPr>
          <a:xfrm>
            <a:off x="776104" y="3487998"/>
            <a:ext cx="322775" cy="357370"/>
          </a:xfrm>
          <a:prstGeom prst="flowChartConnector">
            <a:avLst/>
          </a:prstGeom>
          <a:solidFill>
            <a:srgbClr val="00338D"/>
          </a:solidFill>
          <a:ln>
            <a:solidFill>
              <a:srgbClr val="00338D"/>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r>
              <a:rPr lang="es-AR" sz="2000" b="1" dirty="0">
                <a:solidFill>
                  <a:schemeClr val="bg1"/>
                </a:solidFill>
                <a:latin typeface="Aptos" panose="020B0004020202020204" pitchFamily="34" charset="0"/>
              </a:rPr>
              <a:t>3</a:t>
            </a:r>
          </a:p>
        </p:txBody>
      </p:sp>
      <p:sp>
        <p:nvSpPr>
          <p:cNvPr id="24" name="Flowchart: Connector 23">
            <a:extLst>
              <a:ext uri="{FF2B5EF4-FFF2-40B4-BE49-F238E27FC236}">
                <a16:creationId xmlns:a16="http://schemas.microsoft.com/office/drawing/2014/main" id="{B94679CC-3648-08B0-CD2D-65C2EA0C09F1}"/>
              </a:ext>
            </a:extLst>
          </p:cNvPr>
          <p:cNvSpPr/>
          <p:nvPr/>
        </p:nvSpPr>
        <p:spPr>
          <a:xfrm>
            <a:off x="770561" y="4484154"/>
            <a:ext cx="322775" cy="357370"/>
          </a:xfrm>
          <a:prstGeom prst="flowChartConnector">
            <a:avLst/>
          </a:prstGeom>
          <a:solidFill>
            <a:srgbClr val="00338D"/>
          </a:solidFill>
          <a:ln>
            <a:solidFill>
              <a:srgbClr val="00338D"/>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r>
              <a:rPr lang="es-AR" sz="2000" b="1" dirty="0">
                <a:solidFill>
                  <a:schemeClr val="bg1"/>
                </a:solidFill>
                <a:latin typeface="Aptos" panose="020B0004020202020204" pitchFamily="34" charset="0"/>
              </a:rPr>
              <a:t>4</a:t>
            </a:r>
          </a:p>
        </p:txBody>
      </p:sp>
      <p:sp>
        <p:nvSpPr>
          <p:cNvPr id="25" name="Flowchart: Connector 24">
            <a:extLst>
              <a:ext uri="{FF2B5EF4-FFF2-40B4-BE49-F238E27FC236}">
                <a16:creationId xmlns:a16="http://schemas.microsoft.com/office/drawing/2014/main" id="{7B11D498-56D5-70F8-C607-9E03D48AF890}"/>
              </a:ext>
            </a:extLst>
          </p:cNvPr>
          <p:cNvSpPr/>
          <p:nvPr/>
        </p:nvSpPr>
        <p:spPr>
          <a:xfrm>
            <a:off x="779122" y="5508406"/>
            <a:ext cx="322775" cy="357370"/>
          </a:xfrm>
          <a:prstGeom prst="flowChartConnector">
            <a:avLst/>
          </a:prstGeom>
          <a:solidFill>
            <a:srgbClr val="00338D"/>
          </a:solidFill>
          <a:ln>
            <a:solidFill>
              <a:srgbClr val="00338D"/>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r>
              <a:rPr lang="es-AR" sz="2000" b="1" dirty="0">
                <a:solidFill>
                  <a:schemeClr val="bg1"/>
                </a:solidFill>
                <a:latin typeface="Aptos" panose="020B0004020202020204" pitchFamily="34" charset="0"/>
              </a:rPr>
              <a:t>5</a:t>
            </a:r>
          </a:p>
        </p:txBody>
      </p:sp>
    </p:spTree>
    <p:extLst>
      <p:ext uri="{BB962C8B-B14F-4D97-AF65-F5344CB8AC3E}">
        <p14:creationId xmlns:p14="http://schemas.microsoft.com/office/powerpoint/2010/main" val="2078676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251C6C4-1C7B-48B0-A730-0603011B23D7}"/>
              </a:ext>
            </a:extLst>
          </p:cNvPr>
          <p:cNvSpPr>
            <a:spLocks noGrp="1"/>
          </p:cNvSpPr>
          <p:nvPr>
            <p:ph type="title"/>
          </p:nvPr>
        </p:nvSpPr>
        <p:spPr/>
        <p:txBody>
          <a:bodyPr/>
          <a:lstStyle/>
          <a:p>
            <a:r>
              <a:rPr lang="es-AR" dirty="0"/>
              <a:t>Metodología de cálculo aplicable al primer semestre – Art. 83</a:t>
            </a:r>
          </a:p>
        </p:txBody>
      </p:sp>
      <p:sp>
        <p:nvSpPr>
          <p:cNvPr id="3" name="TextBox 2">
            <a:extLst>
              <a:ext uri="{FF2B5EF4-FFF2-40B4-BE49-F238E27FC236}">
                <a16:creationId xmlns:a16="http://schemas.microsoft.com/office/drawing/2014/main" id="{939EDBED-F264-2FBF-5C2B-C4FE51645C91}"/>
              </a:ext>
            </a:extLst>
          </p:cNvPr>
          <p:cNvSpPr txBox="1"/>
          <p:nvPr/>
        </p:nvSpPr>
        <p:spPr>
          <a:xfrm>
            <a:off x="2158991" y="2240773"/>
            <a:ext cx="7861885" cy="2553891"/>
          </a:xfrm>
          <a:prstGeom prst="round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a:r>
              <a:rPr lang="es-AR" b="1" i="0" dirty="0">
                <a:solidFill>
                  <a:srgbClr val="212529"/>
                </a:solidFill>
                <a:effectLst/>
                <a:latin typeface="Aptos" panose="020B0004020202020204" pitchFamily="34" charset="0"/>
              </a:rPr>
              <a:t>Los ingresos y deducciones correspondientes al período fiscal 2024, </a:t>
            </a:r>
            <a:r>
              <a:rPr lang="es-AR" b="0" i="0" dirty="0">
                <a:solidFill>
                  <a:srgbClr val="212529"/>
                </a:solidFill>
                <a:effectLst/>
                <a:latin typeface="Aptos" panose="020B0004020202020204" pitchFamily="34" charset="0"/>
              </a:rPr>
              <a:t>de conformidad con las previsiones de la Ley N° 27.743, que sean </a:t>
            </a:r>
            <a:r>
              <a:rPr lang="es-AR" b="1" i="0" dirty="0">
                <a:solidFill>
                  <a:srgbClr val="212529"/>
                </a:solidFill>
                <a:effectLst/>
                <a:latin typeface="Aptos" panose="020B0004020202020204" pitchFamily="34" charset="0"/>
              </a:rPr>
              <a:t>informados con posterioridad </a:t>
            </a:r>
            <a:r>
              <a:rPr lang="es-AR" b="0" i="0" dirty="0">
                <a:solidFill>
                  <a:srgbClr val="212529"/>
                </a:solidFill>
                <a:effectLst/>
                <a:latin typeface="Aptos" panose="020B0004020202020204" pitchFamily="34" charset="0"/>
              </a:rPr>
              <a:t>al momento de la liquidación (es decir, el recalculo de enero a junio), y que ocasionen una modificación en el monto de las retenciones y de la Deducción Especial del artículo 83 de la Ley N° 27.743, </a:t>
            </a:r>
            <a:r>
              <a:rPr lang="es-AR" b="1" i="0" dirty="0">
                <a:solidFill>
                  <a:srgbClr val="212529"/>
                </a:solidFill>
                <a:effectLst/>
                <a:latin typeface="Aptos" panose="020B0004020202020204" pitchFamily="34" charset="0"/>
              </a:rPr>
              <a:t>se computarán, de corresponder, en oportunidad de la liquidación anual que realice el agente de retención</a:t>
            </a:r>
            <a:r>
              <a:rPr lang="es-AR" b="0" i="0" dirty="0">
                <a:solidFill>
                  <a:srgbClr val="212529"/>
                </a:solidFill>
                <a:effectLst/>
                <a:latin typeface="Aptos" panose="020B0004020202020204" pitchFamily="34" charset="0"/>
              </a:rPr>
              <a:t>, de acuerdo con lo dispuesto en el segundo párrafo del artículo 8° del Decreto N° 652/24.</a:t>
            </a:r>
          </a:p>
        </p:txBody>
      </p:sp>
      <p:sp>
        <p:nvSpPr>
          <p:cNvPr id="4" name="Rectangle: Rounded Corners 3">
            <a:extLst>
              <a:ext uri="{FF2B5EF4-FFF2-40B4-BE49-F238E27FC236}">
                <a16:creationId xmlns:a16="http://schemas.microsoft.com/office/drawing/2014/main" id="{F97AEB1D-EE61-806F-657C-942BB85F397D}"/>
              </a:ext>
            </a:extLst>
          </p:cNvPr>
          <p:cNvSpPr/>
          <p:nvPr/>
        </p:nvSpPr>
        <p:spPr>
          <a:xfrm>
            <a:off x="1450750" y="1267440"/>
            <a:ext cx="9278367" cy="708318"/>
          </a:xfrm>
          <a:prstGeom prst="roundRect">
            <a:avLst/>
          </a:prstGeom>
          <a:noFill/>
          <a:ln>
            <a:solidFill>
              <a:srgbClr val="00338D"/>
            </a:solid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ctr"/>
            <a:r>
              <a:rPr lang="es-AR" sz="2000" b="1" i="0" dirty="0">
                <a:solidFill>
                  <a:srgbClr val="00338D"/>
                </a:solidFill>
                <a:effectLst/>
                <a:latin typeface="Aptos" panose="020B0004020202020204" pitchFamily="34" charset="0"/>
              </a:rPr>
              <a:t>INGRESOS Y DEDUCCIONES PREVISTOS EN LA LEY N° 27.743 INFORMADOS DESPUÉS DE LA DETERMINACIÓN DEL IMPORTE A RETENER</a:t>
            </a:r>
            <a:endParaRPr lang="es-AR" sz="2000" b="1" dirty="0">
              <a:solidFill>
                <a:srgbClr val="00338D"/>
              </a:solidFill>
              <a:latin typeface="Aptos" panose="020B0004020202020204" pitchFamily="34" charset="0"/>
            </a:endParaRPr>
          </a:p>
        </p:txBody>
      </p:sp>
      <p:sp>
        <p:nvSpPr>
          <p:cNvPr id="8" name="Rectangle: Rounded Corners 7">
            <a:extLst>
              <a:ext uri="{FF2B5EF4-FFF2-40B4-BE49-F238E27FC236}">
                <a16:creationId xmlns:a16="http://schemas.microsoft.com/office/drawing/2014/main" id="{D4765931-FC7B-28E6-D07F-3AF9D30A6B96}"/>
              </a:ext>
            </a:extLst>
          </p:cNvPr>
          <p:cNvSpPr/>
          <p:nvPr/>
        </p:nvSpPr>
        <p:spPr>
          <a:xfrm>
            <a:off x="2559333" y="5059680"/>
            <a:ext cx="7061200" cy="913807"/>
          </a:xfrm>
          <a:prstGeom prst="roundRect">
            <a:avLst/>
          </a:prstGeom>
          <a:solidFill>
            <a:srgbClr val="00338D"/>
          </a:solidFill>
          <a:ln>
            <a:solidFill>
              <a:srgbClr val="00338D"/>
            </a:solid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marL="1076325"/>
            <a:r>
              <a:rPr lang="es-AR" sz="1500" b="1" dirty="0">
                <a:solidFill>
                  <a:schemeClr val="bg1"/>
                </a:solidFill>
              </a:rPr>
              <a:t>Comunicación a los colaboradores de la carga de deducciones en SIRDIG - F.572 </a:t>
            </a:r>
          </a:p>
        </p:txBody>
      </p:sp>
      <p:grpSp>
        <p:nvGrpSpPr>
          <p:cNvPr id="17" name="Grupo 468">
            <a:extLst>
              <a:ext uri="{FF2B5EF4-FFF2-40B4-BE49-F238E27FC236}">
                <a16:creationId xmlns:a16="http://schemas.microsoft.com/office/drawing/2014/main" id="{4E3ABC4A-FB08-6D08-5CB0-46D56018A79E}"/>
              </a:ext>
            </a:extLst>
          </p:cNvPr>
          <p:cNvGrpSpPr/>
          <p:nvPr/>
        </p:nvGrpSpPr>
        <p:grpSpPr>
          <a:xfrm>
            <a:off x="2844801" y="5234284"/>
            <a:ext cx="667637" cy="564598"/>
            <a:chOff x="5532438" y="2549525"/>
            <a:chExt cx="750888" cy="635000"/>
          </a:xfrm>
        </p:grpSpPr>
        <p:sp>
          <p:nvSpPr>
            <p:cNvPr id="18" name="Freeform 7">
              <a:extLst>
                <a:ext uri="{FF2B5EF4-FFF2-40B4-BE49-F238E27FC236}">
                  <a16:creationId xmlns:a16="http://schemas.microsoft.com/office/drawing/2014/main" id="{D1F05820-6629-0787-9CE9-98B82D6732CB}"/>
                </a:ext>
              </a:extLst>
            </p:cNvPr>
            <p:cNvSpPr>
              <a:spLocks/>
            </p:cNvSpPr>
            <p:nvPr/>
          </p:nvSpPr>
          <p:spPr bwMode="auto">
            <a:xfrm>
              <a:off x="6113463" y="2549525"/>
              <a:ext cx="169863" cy="635000"/>
            </a:xfrm>
            <a:custGeom>
              <a:avLst/>
              <a:gdLst>
                <a:gd name="T0" fmla="*/ 4 w 45"/>
                <a:gd name="T1" fmla="*/ 0 h 168"/>
                <a:gd name="T2" fmla="*/ 0 w 45"/>
                <a:gd name="T3" fmla="*/ 1 h 168"/>
                <a:gd name="T4" fmla="*/ 15 w 45"/>
                <a:gd name="T5" fmla="*/ 18 h 168"/>
                <a:gd name="T6" fmla="*/ 30 w 45"/>
                <a:gd name="T7" fmla="*/ 84 h 168"/>
                <a:gd name="T8" fmla="*/ 15 w 45"/>
                <a:gd name="T9" fmla="*/ 148 h 168"/>
                <a:gd name="T10" fmla="*/ 0 w 45"/>
                <a:gd name="T11" fmla="*/ 165 h 168"/>
                <a:gd name="T12" fmla="*/ 34 w 45"/>
                <a:gd name="T13" fmla="*/ 129 h 168"/>
                <a:gd name="T14" fmla="*/ 34 w 45"/>
                <a:gd name="T15" fmla="*/ 37 h 168"/>
                <a:gd name="T16" fmla="*/ 4 w 45"/>
                <a:gd name="T1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68">
                  <a:moveTo>
                    <a:pt x="4" y="0"/>
                  </a:moveTo>
                  <a:cubicBezTo>
                    <a:pt x="0" y="1"/>
                    <a:pt x="0" y="1"/>
                    <a:pt x="0" y="1"/>
                  </a:cubicBezTo>
                  <a:cubicBezTo>
                    <a:pt x="7" y="4"/>
                    <a:pt x="12" y="12"/>
                    <a:pt x="15" y="18"/>
                  </a:cubicBezTo>
                  <a:cubicBezTo>
                    <a:pt x="25" y="37"/>
                    <a:pt x="30" y="62"/>
                    <a:pt x="30" y="84"/>
                  </a:cubicBezTo>
                  <a:cubicBezTo>
                    <a:pt x="29" y="105"/>
                    <a:pt x="25" y="129"/>
                    <a:pt x="15" y="148"/>
                  </a:cubicBezTo>
                  <a:cubicBezTo>
                    <a:pt x="12" y="154"/>
                    <a:pt x="7" y="162"/>
                    <a:pt x="0" y="165"/>
                  </a:cubicBezTo>
                  <a:cubicBezTo>
                    <a:pt x="17" y="168"/>
                    <a:pt x="28" y="142"/>
                    <a:pt x="34" y="129"/>
                  </a:cubicBezTo>
                  <a:cubicBezTo>
                    <a:pt x="45" y="100"/>
                    <a:pt x="45" y="66"/>
                    <a:pt x="34" y="37"/>
                  </a:cubicBezTo>
                  <a:cubicBezTo>
                    <a:pt x="27" y="23"/>
                    <a:pt x="20" y="5"/>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8">
              <a:extLst>
                <a:ext uri="{FF2B5EF4-FFF2-40B4-BE49-F238E27FC236}">
                  <a16:creationId xmlns:a16="http://schemas.microsoft.com/office/drawing/2014/main" id="{94172403-D616-11F9-F943-A8008B334B57}"/>
                </a:ext>
              </a:extLst>
            </p:cNvPr>
            <p:cNvSpPr>
              <a:spLocks noEditPoints="1"/>
            </p:cNvSpPr>
            <p:nvPr/>
          </p:nvSpPr>
          <p:spPr bwMode="auto">
            <a:xfrm>
              <a:off x="6042026" y="2760663"/>
              <a:ext cx="150813" cy="207963"/>
            </a:xfrm>
            <a:custGeom>
              <a:avLst/>
              <a:gdLst>
                <a:gd name="T0" fmla="*/ 32 w 40"/>
                <a:gd name="T1" fmla="*/ 25 h 55"/>
                <a:gd name="T2" fmla="*/ 29 w 40"/>
                <a:gd name="T3" fmla="*/ 26 h 55"/>
                <a:gd name="T4" fmla="*/ 10 w 40"/>
                <a:gd name="T5" fmla="*/ 15 h 55"/>
                <a:gd name="T6" fmla="*/ 8 w 40"/>
                <a:gd name="T7" fmla="*/ 12 h 55"/>
                <a:gd name="T8" fmla="*/ 9 w 40"/>
                <a:gd name="T9" fmla="*/ 10 h 55"/>
                <a:gd name="T10" fmla="*/ 19 w 40"/>
                <a:gd name="T11" fmla="*/ 12 h 55"/>
                <a:gd name="T12" fmla="*/ 33 w 40"/>
                <a:gd name="T13" fmla="*/ 24 h 55"/>
                <a:gd name="T14" fmla="*/ 32 w 40"/>
                <a:gd name="T15" fmla="*/ 25 h 55"/>
                <a:gd name="T16" fmla="*/ 40 w 40"/>
                <a:gd name="T17" fmla="*/ 28 h 55"/>
                <a:gd name="T18" fmla="*/ 40 w 40"/>
                <a:gd name="T19" fmla="*/ 28 h 55"/>
                <a:gd name="T20" fmla="*/ 29 w 40"/>
                <a:gd name="T21" fmla="*/ 8 h 55"/>
                <a:gd name="T22" fmla="*/ 6 w 40"/>
                <a:gd name="T23" fmla="*/ 0 h 55"/>
                <a:gd name="T24" fmla="*/ 6 w 40"/>
                <a:gd name="T25" fmla="*/ 55 h 55"/>
                <a:gd name="T26" fmla="*/ 29 w 40"/>
                <a:gd name="T27" fmla="*/ 46 h 55"/>
                <a:gd name="T28" fmla="*/ 38 w 40"/>
                <a:gd name="T29" fmla="*/ 35 h 55"/>
                <a:gd name="T30" fmla="*/ 40 w 40"/>
                <a:gd name="T31"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55">
                  <a:moveTo>
                    <a:pt x="32" y="25"/>
                  </a:moveTo>
                  <a:cubicBezTo>
                    <a:pt x="31" y="26"/>
                    <a:pt x="30" y="26"/>
                    <a:pt x="29" y="26"/>
                  </a:cubicBezTo>
                  <a:cubicBezTo>
                    <a:pt x="25" y="20"/>
                    <a:pt x="18" y="15"/>
                    <a:pt x="10" y="15"/>
                  </a:cubicBezTo>
                  <a:cubicBezTo>
                    <a:pt x="10" y="14"/>
                    <a:pt x="8" y="13"/>
                    <a:pt x="8" y="12"/>
                  </a:cubicBezTo>
                  <a:cubicBezTo>
                    <a:pt x="9" y="10"/>
                    <a:pt x="9" y="10"/>
                    <a:pt x="9" y="10"/>
                  </a:cubicBezTo>
                  <a:cubicBezTo>
                    <a:pt x="12" y="8"/>
                    <a:pt x="16" y="11"/>
                    <a:pt x="19" y="12"/>
                  </a:cubicBezTo>
                  <a:cubicBezTo>
                    <a:pt x="24" y="14"/>
                    <a:pt x="30" y="18"/>
                    <a:pt x="33" y="24"/>
                  </a:cubicBezTo>
                  <a:lnTo>
                    <a:pt x="32" y="25"/>
                  </a:lnTo>
                  <a:close/>
                  <a:moveTo>
                    <a:pt x="40" y="28"/>
                  </a:moveTo>
                  <a:cubicBezTo>
                    <a:pt x="40" y="28"/>
                    <a:pt x="40" y="28"/>
                    <a:pt x="40" y="28"/>
                  </a:cubicBezTo>
                  <a:cubicBezTo>
                    <a:pt x="39" y="18"/>
                    <a:pt x="36" y="14"/>
                    <a:pt x="29" y="8"/>
                  </a:cubicBezTo>
                  <a:cubicBezTo>
                    <a:pt x="22" y="5"/>
                    <a:pt x="14" y="0"/>
                    <a:pt x="6" y="0"/>
                  </a:cubicBezTo>
                  <a:cubicBezTo>
                    <a:pt x="0" y="11"/>
                    <a:pt x="0" y="43"/>
                    <a:pt x="6" y="55"/>
                  </a:cubicBezTo>
                  <a:cubicBezTo>
                    <a:pt x="14" y="54"/>
                    <a:pt x="22" y="49"/>
                    <a:pt x="29" y="46"/>
                  </a:cubicBezTo>
                  <a:cubicBezTo>
                    <a:pt x="33" y="43"/>
                    <a:pt x="37" y="39"/>
                    <a:pt x="38" y="35"/>
                  </a:cubicBezTo>
                  <a:cubicBezTo>
                    <a:pt x="39" y="33"/>
                    <a:pt x="40" y="29"/>
                    <a:pt x="40"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9">
              <a:extLst>
                <a:ext uri="{FF2B5EF4-FFF2-40B4-BE49-F238E27FC236}">
                  <a16:creationId xmlns:a16="http://schemas.microsoft.com/office/drawing/2014/main" id="{E599AF1B-A354-114B-120F-E4DC3F00BDF0}"/>
                </a:ext>
              </a:extLst>
            </p:cNvPr>
            <p:cNvSpPr>
              <a:spLocks/>
            </p:cNvSpPr>
            <p:nvPr/>
          </p:nvSpPr>
          <p:spPr bwMode="auto">
            <a:xfrm>
              <a:off x="5532438" y="2727325"/>
              <a:ext cx="222250" cy="452438"/>
            </a:xfrm>
            <a:custGeom>
              <a:avLst/>
              <a:gdLst>
                <a:gd name="T0" fmla="*/ 23 w 59"/>
                <a:gd name="T1" fmla="*/ 11 h 120"/>
                <a:gd name="T2" fmla="*/ 23 w 59"/>
                <a:gd name="T3" fmla="*/ 11 h 120"/>
                <a:gd name="T4" fmla="*/ 57 w 59"/>
                <a:gd name="T5" fmla="*/ 7 h 120"/>
                <a:gd name="T6" fmla="*/ 59 w 59"/>
                <a:gd name="T7" fmla="*/ 0 h 120"/>
                <a:gd name="T8" fmla="*/ 23 w 59"/>
                <a:gd name="T9" fmla="*/ 3 h 120"/>
                <a:gd name="T10" fmla="*/ 29 w 59"/>
                <a:gd name="T11" fmla="*/ 69 h 120"/>
                <a:gd name="T12" fmla="*/ 29 w 59"/>
                <a:gd name="T13" fmla="*/ 120 h 120"/>
                <a:gd name="T14" fmla="*/ 57 w 59"/>
                <a:gd name="T15" fmla="*/ 120 h 120"/>
                <a:gd name="T16" fmla="*/ 57 w 59"/>
                <a:gd name="T17" fmla="*/ 71 h 120"/>
                <a:gd name="T18" fmla="*/ 58 w 59"/>
                <a:gd name="T19" fmla="*/ 72 h 120"/>
                <a:gd name="T20" fmla="*/ 56 w 59"/>
                <a:gd name="T21" fmla="*/ 13 h 120"/>
                <a:gd name="T22" fmla="*/ 23 w 59"/>
                <a:gd name="T23" fmla="*/ 16 h 120"/>
                <a:gd name="T24" fmla="*/ 21 w 59"/>
                <a:gd name="T25" fmla="*/ 15 h 120"/>
                <a:gd name="T26" fmla="*/ 20 w 59"/>
                <a:gd name="T27" fmla="*/ 13 h 120"/>
                <a:gd name="T28" fmla="*/ 21 w 59"/>
                <a:gd name="T29" fmla="*/ 12 h 120"/>
                <a:gd name="T30" fmla="*/ 23 w 59"/>
                <a:gd name="T31" fmla="*/ 1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9" h="120">
                  <a:moveTo>
                    <a:pt x="23" y="11"/>
                  </a:moveTo>
                  <a:cubicBezTo>
                    <a:pt x="23" y="11"/>
                    <a:pt x="23" y="11"/>
                    <a:pt x="23" y="11"/>
                  </a:cubicBezTo>
                  <a:cubicBezTo>
                    <a:pt x="33" y="10"/>
                    <a:pt x="47" y="9"/>
                    <a:pt x="57" y="7"/>
                  </a:cubicBezTo>
                  <a:cubicBezTo>
                    <a:pt x="59" y="0"/>
                    <a:pt x="59" y="0"/>
                    <a:pt x="59" y="0"/>
                  </a:cubicBezTo>
                  <a:cubicBezTo>
                    <a:pt x="58" y="0"/>
                    <a:pt x="23" y="4"/>
                    <a:pt x="23" y="3"/>
                  </a:cubicBezTo>
                  <a:cubicBezTo>
                    <a:pt x="0" y="13"/>
                    <a:pt x="0" y="69"/>
                    <a:pt x="29" y="69"/>
                  </a:cubicBezTo>
                  <a:cubicBezTo>
                    <a:pt x="29" y="120"/>
                    <a:pt x="29" y="120"/>
                    <a:pt x="29" y="120"/>
                  </a:cubicBezTo>
                  <a:cubicBezTo>
                    <a:pt x="57" y="120"/>
                    <a:pt x="57" y="120"/>
                    <a:pt x="57" y="120"/>
                  </a:cubicBezTo>
                  <a:cubicBezTo>
                    <a:pt x="57" y="71"/>
                    <a:pt x="57" y="71"/>
                    <a:pt x="57" y="71"/>
                  </a:cubicBezTo>
                  <a:cubicBezTo>
                    <a:pt x="58" y="72"/>
                    <a:pt x="58" y="72"/>
                    <a:pt x="58" y="72"/>
                  </a:cubicBezTo>
                  <a:cubicBezTo>
                    <a:pt x="54" y="53"/>
                    <a:pt x="52" y="32"/>
                    <a:pt x="56" y="13"/>
                  </a:cubicBezTo>
                  <a:cubicBezTo>
                    <a:pt x="46" y="15"/>
                    <a:pt x="33" y="16"/>
                    <a:pt x="23" y="16"/>
                  </a:cubicBezTo>
                  <a:cubicBezTo>
                    <a:pt x="21" y="15"/>
                    <a:pt x="21" y="15"/>
                    <a:pt x="21" y="15"/>
                  </a:cubicBezTo>
                  <a:cubicBezTo>
                    <a:pt x="20" y="13"/>
                    <a:pt x="20" y="13"/>
                    <a:pt x="20" y="13"/>
                  </a:cubicBezTo>
                  <a:cubicBezTo>
                    <a:pt x="21" y="12"/>
                    <a:pt x="21" y="12"/>
                    <a:pt x="21" y="12"/>
                  </a:cubicBezTo>
                  <a:lnTo>
                    <a:pt x="23" y="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0">
              <a:extLst>
                <a:ext uri="{FF2B5EF4-FFF2-40B4-BE49-F238E27FC236}">
                  <a16:creationId xmlns:a16="http://schemas.microsoft.com/office/drawing/2014/main" id="{EA663665-F130-CCA5-39DD-E4C8E5523526}"/>
                </a:ext>
              </a:extLst>
            </p:cNvPr>
            <p:cNvSpPr>
              <a:spLocks/>
            </p:cNvSpPr>
            <p:nvPr/>
          </p:nvSpPr>
          <p:spPr bwMode="auto">
            <a:xfrm>
              <a:off x="5781676" y="2587625"/>
              <a:ext cx="274638" cy="542925"/>
            </a:xfrm>
            <a:custGeom>
              <a:avLst/>
              <a:gdLst>
                <a:gd name="T0" fmla="*/ 73 w 73"/>
                <a:gd name="T1" fmla="*/ 0 h 144"/>
                <a:gd name="T2" fmla="*/ 73 w 73"/>
                <a:gd name="T3" fmla="*/ 0 h 144"/>
                <a:gd name="T4" fmla="*/ 7 w 73"/>
                <a:gd name="T5" fmla="*/ 36 h 144"/>
                <a:gd name="T6" fmla="*/ 5 w 73"/>
                <a:gd name="T7" fmla="*/ 42 h 144"/>
                <a:gd name="T8" fmla="*/ 38 w 73"/>
                <a:gd name="T9" fmla="*/ 30 h 144"/>
                <a:gd name="T10" fmla="*/ 52 w 73"/>
                <a:gd name="T11" fmla="*/ 26 h 144"/>
                <a:gd name="T12" fmla="*/ 51 w 73"/>
                <a:gd name="T13" fmla="*/ 30 h 144"/>
                <a:gd name="T14" fmla="*/ 3 w 73"/>
                <a:gd name="T15" fmla="*/ 47 h 144"/>
                <a:gd name="T16" fmla="*/ 6 w 73"/>
                <a:gd name="T17" fmla="*/ 108 h 144"/>
                <a:gd name="T18" fmla="*/ 71 w 73"/>
                <a:gd name="T19" fmla="*/ 144 h 144"/>
                <a:gd name="T20" fmla="*/ 55 w 73"/>
                <a:gd name="T21" fmla="*/ 73 h 144"/>
                <a:gd name="T22" fmla="*/ 73 w 73"/>
                <a:gd name="T23"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144">
                  <a:moveTo>
                    <a:pt x="73" y="0"/>
                  </a:moveTo>
                  <a:cubicBezTo>
                    <a:pt x="73" y="0"/>
                    <a:pt x="73" y="0"/>
                    <a:pt x="73" y="0"/>
                  </a:cubicBezTo>
                  <a:cubicBezTo>
                    <a:pt x="54" y="14"/>
                    <a:pt x="31" y="29"/>
                    <a:pt x="7" y="36"/>
                  </a:cubicBezTo>
                  <a:cubicBezTo>
                    <a:pt x="5" y="42"/>
                    <a:pt x="5" y="42"/>
                    <a:pt x="5" y="42"/>
                  </a:cubicBezTo>
                  <a:cubicBezTo>
                    <a:pt x="15" y="39"/>
                    <a:pt x="29" y="35"/>
                    <a:pt x="38" y="30"/>
                  </a:cubicBezTo>
                  <a:cubicBezTo>
                    <a:pt x="41" y="30"/>
                    <a:pt x="49" y="23"/>
                    <a:pt x="52" y="26"/>
                  </a:cubicBezTo>
                  <a:cubicBezTo>
                    <a:pt x="52" y="27"/>
                    <a:pt x="52" y="29"/>
                    <a:pt x="51" y="30"/>
                  </a:cubicBezTo>
                  <a:cubicBezTo>
                    <a:pt x="37" y="38"/>
                    <a:pt x="19" y="44"/>
                    <a:pt x="3" y="47"/>
                  </a:cubicBezTo>
                  <a:cubicBezTo>
                    <a:pt x="0" y="67"/>
                    <a:pt x="0" y="89"/>
                    <a:pt x="6" y="108"/>
                  </a:cubicBezTo>
                  <a:cubicBezTo>
                    <a:pt x="29" y="114"/>
                    <a:pt x="53" y="128"/>
                    <a:pt x="71" y="144"/>
                  </a:cubicBezTo>
                  <a:cubicBezTo>
                    <a:pt x="61" y="122"/>
                    <a:pt x="55" y="97"/>
                    <a:pt x="55" y="73"/>
                  </a:cubicBezTo>
                  <a:cubicBezTo>
                    <a:pt x="55" y="48"/>
                    <a:pt x="61" y="21"/>
                    <a:pt x="7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9" name="Grupo 511">
            <a:extLst>
              <a:ext uri="{FF2B5EF4-FFF2-40B4-BE49-F238E27FC236}">
                <a16:creationId xmlns:a16="http://schemas.microsoft.com/office/drawing/2014/main" id="{CAC0801B-1494-1FDA-9715-017B5FC222C7}"/>
              </a:ext>
            </a:extLst>
          </p:cNvPr>
          <p:cNvGrpSpPr/>
          <p:nvPr/>
        </p:nvGrpSpPr>
        <p:grpSpPr>
          <a:xfrm>
            <a:off x="958581" y="2963911"/>
            <a:ext cx="984338" cy="930178"/>
            <a:chOff x="234951" y="4768850"/>
            <a:chExt cx="738187" cy="668338"/>
          </a:xfrm>
          <a:solidFill>
            <a:srgbClr val="00338D"/>
          </a:solidFill>
        </p:grpSpPr>
        <p:sp>
          <p:nvSpPr>
            <p:cNvPr id="30" name="Freeform 17">
              <a:extLst>
                <a:ext uri="{FF2B5EF4-FFF2-40B4-BE49-F238E27FC236}">
                  <a16:creationId xmlns:a16="http://schemas.microsoft.com/office/drawing/2014/main" id="{1B770B91-0EA6-19E5-7DFA-7383E89D54D2}"/>
                </a:ext>
              </a:extLst>
            </p:cNvPr>
            <p:cNvSpPr>
              <a:spLocks noEditPoints="1"/>
            </p:cNvSpPr>
            <p:nvPr/>
          </p:nvSpPr>
          <p:spPr bwMode="auto">
            <a:xfrm>
              <a:off x="246063" y="4949825"/>
              <a:ext cx="727075" cy="487363"/>
            </a:xfrm>
            <a:custGeom>
              <a:avLst/>
              <a:gdLst>
                <a:gd name="T0" fmla="*/ 136 w 193"/>
                <a:gd name="T1" fmla="*/ 114 h 129"/>
                <a:gd name="T2" fmla="*/ 108 w 193"/>
                <a:gd name="T3" fmla="*/ 103 h 129"/>
                <a:gd name="T4" fmla="*/ 100 w 193"/>
                <a:gd name="T5" fmla="*/ 59 h 129"/>
                <a:gd name="T6" fmla="*/ 173 w 193"/>
                <a:gd name="T7" fmla="*/ 59 h 129"/>
                <a:gd name="T8" fmla="*/ 165 w 193"/>
                <a:gd name="T9" fmla="*/ 103 h 129"/>
                <a:gd name="T10" fmla="*/ 136 w 193"/>
                <a:gd name="T11" fmla="*/ 114 h 129"/>
                <a:gd name="T12" fmla="*/ 63 w 193"/>
                <a:gd name="T13" fmla="*/ 77 h 129"/>
                <a:gd name="T14" fmla="*/ 43 w 193"/>
                <a:gd name="T15" fmla="*/ 37 h 129"/>
                <a:gd name="T16" fmla="*/ 55 w 193"/>
                <a:gd name="T17" fmla="*/ 22 h 129"/>
                <a:gd name="T18" fmla="*/ 78 w 193"/>
                <a:gd name="T19" fmla="*/ 18 h 129"/>
                <a:gd name="T20" fmla="*/ 78 w 193"/>
                <a:gd name="T21" fmla="*/ 28 h 129"/>
                <a:gd name="T22" fmla="*/ 60 w 193"/>
                <a:gd name="T23" fmla="*/ 33 h 129"/>
                <a:gd name="T24" fmla="*/ 54 w 193"/>
                <a:gd name="T25" fmla="*/ 42 h 129"/>
                <a:gd name="T26" fmla="*/ 67 w 193"/>
                <a:gd name="T27" fmla="*/ 38 h 129"/>
                <a:gd name="T28" fmla="*/ 76 w 193"/>
                <a:gd name="T29" fmla="*/ 40 h 129"/>
                <a:gd name="T30" fmla="*/ 82 w 193"/>
                <a:gd name="T31" fmla="*/ 64 h 129"/>
                <a:gd name="T32" fmla="*/ 78 w 193"/>
                <a:gd name="T33" fmla="*/ 70 h 129"/>
                <a:gd name="T34" fmla="*/ 63 w 193"/>
                <a:gd name="T35" fmla="*/ 77 h 129"/>
                <a:gd name="T36" fmla="*/ 136 w 193"/>
                <a:gd name="T37" fmla="*/ 20 h 129"/>
                <a:gd name="T38" fmla="*/ 126 w 193"/>
                <a:gd name="T39" fmla="*/ 21 h 129"/>
                <a:gd name="T40" fmla="*/ 126 w 193"/>
                <a:gd name="T41" fmla="*/ 0 h 129"/>
                <a:gd name="T42" fmla="*/ 0 w 193"/>
                <a:gd name="T43" fmla="*/ 0 h 129"/>
                <a:gd name="T44" fmla="*/ 0 w 193"/>
                <a:gd name="T45" fmla="*/ 88 h 129"/>
                <a:gd name="T46" fmla="*/ 2 w 193"/>
                <a:gd name="T47" fmla="*/ 92 h 129"/>
                <a:gd name="T48" fmla="*/ 86 w 193"/>
                <a:gd name="T49" fmla="*/ 94 h 129"/>
                <a:gd name="T50" fmla="*/ 136 w 193"/>
                <a:gd name="T51" fmla="*/ 129 h 129"/>
                <a:gd name="T52" fmla="*/ 162 w 193"/>
                <a:gd name="T53" fmla="*/ 123 h 129"/>
                <a:gd name="T54" fmla="*/ 186 w 193"/>
                <a:gd name="T55" fmla="*/ 96 h 129"/>
                <a:gd name="T56" fmla="*/ 184 w 193"/>
                <a:gd name="T57" fmla="*/ 49 h 129"/>
                <a:gd name="T58" fmla="*/ 136 w 193"/>
                <a:gd name="T59" fmla="*/ 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3" h="129">
                  <a:moveTo>
                    <a:pt x="136" y="114"/>
                  </a:moveTo>
                  <a:cubicBezTo>
                    <a:pt x="127" y="113"/>
                    <a:pt x="115" y="109"/>
                    <a:pt x="108" y="103"/>
                  </a:cubicBezTo>
                  <a:cubicBezTo>
                    <a:pt x="98" y="91"/>
                    <a:pt x="93" y="73"/>
                    <a:pt x="100" y="59"/>
                  </a:cubicBezTo>
                  <a:cubicBezTo>
                    <a:pt x="113" y="27"/>
                    <a:pt x="161" y="28"/>
                    <a:pt x="173" y="59"/>
                  </a:cubicBezTo>
                  <a:cubicBezTo>
                    <a:pt x="179" y="74"/>
                    <a:pt x="175" y="92"/>
                    <a:pt x="165" y="103"/>
                  </a:cubicBezTo>
                  <a:cubicBezTo>
                    <a:pt x="157" y="110"/>
                    <a:pt x="146" y="113"/>
                    <a:pt x="136" y="114"/>
                  </a:cubicBezTo>
                  <a:close/>
                  <a:moveTo>
                    <a:pt x="63" y="77"/>
                  </a:moveTo>
                  <a:cubicBezTo>
                    <a:pt x="42" y="76"/>
                    <a:pt x="37" y="54"/>
                    <a:pt x="43" y="37"/>
                  </a:cubicBezTo>
                  <a:cubicBezTo>
                    <a:pt x="46" y="32"/>
                    <a:pt x="51" y="25"/>
                    <a:pt x="55" y="22"/>
                  </a:cubicBezTo>
                  <a:cubicBezTo>
                    <a:pt x="62" y="19"/>
                    <a:pt x="70" y="17"/>
                    <a:pt x="78" y="18"/>
                  </a:cubicBezTo>
                  <a:cubicBezTo>
                    <a:pt x="78" y="28"/>
                    <a:pt x="78" y="28"/>
                    <a:pt x="78" y="28"/>
                  </a:cubicBezTo>
                  <a:cubicBezTo>
                    <a:pt x="72" y="28"/>
                    <a:pt x="65" y="29"/>
                    <a:pt x="60" y="33"/>
                  </a:cubicBezTo>
                  <a:cubicBezTo>
                    <a:pt x="57" y="35"/>
                    <a:pt x="55" y="39"/>
                    <a:pt x="54" y="42"/>
                  </a:cubicBezTo>
                  <a:cubicBezTo>
                    <a:pt x="58" y="39"/>
                    <a:pt x="62" y="37"/>
                    <a:pt x="67" y="38"/>
                  </a:cubicBezTo>
                  <a:cubicBezTo>
                    <a:pt x="70" y="37"/>
                    <a:pt x="74" y="38"/>
                    <a:pt x="76" y="40"/>
                  </a:cubicBezTo>
                  <a:cubicBezTo>
                    <a:pt x="84" y="45"/>
                    <a:pt x="86" y="56"/>
                    <a:pt x="82" y="64"/>
                  </a:cubicBezTo>
                  <a:cubicBezTo>
                    <a:pt x="81" y="65"/>
                    <a:pt x="79" y="69"/>
                    <a:pt x="78" y="70"/>
                  </a:cubicBezTo>
                  <a:cubicBezTo>
                    <a:pt x="74" y="73"/>
                    <a:pt x="69" y="76"/>
                    <a:pt x="63" y="77"/>
                  </a:cubicBezTo>
                  <a:close/>
                  <a:moveTo>
                    <a:pt x="136" y="20"/>
                  </a:moveTo>
                  <a:cubicBezTo>
                    <a:pt x="134" y="20"/>
                    <a:pt x="128" y="21"/>
                    <a:pt x="126" y="21"/>
                  </a:cubicBezTo>
                  <a:cubicBezTo>
                    <a:pt x="126" y="0"/>
                    <a:pt x="126" y="0"/>
                    <a:pt x="126" y="0"/>
                  </a:cubicBezTo>
                  <a:cubicBezTo>
                    <a:pt x="0" y="0"/>
                    <a:pt x="0" y="0"/>
                    <a:pt x="0" y="0"/>
                  </a:cubicBezTo>
                  <a:cubicBezTo>
                    <a:pt x="0" y="88"/>
                    <a:pt x="0" y="88"/>
                    <a:pt x="0" y="88"/>
                  </a:cubicBezTo>
                  <a:cubicBezTo>
                    <a:pt x="1" y="89"/>
                    <a:pt x="1" y="91"/>
                    <a:pt x="2" y="92"/>
                  </a:cubicBezTo>
                  <a:cubicBezTo>
                    <a:pt x="2" y="97"/>
                    <a:pt x="84" y="94"/>
                    <a:pt x="86" y="94"/>
                  </a:cubicBezTo>
                  <a:cubicBezTo>
                    <a:pt x="94" y="114"/>
                    <a:pt x="115" y="129"/>
                    <a:pt x="136" y="129"/>
                  </a:cubicBezTo>
                  <a:cubicBezTo>
                    <a:pt x="145" y="129"/>
                    <a:pt x="155" y="127"/>
                    <a:pt x="162" y="123"/>
                  </a:cubicBezTo>
                  <a:cubicBezTo>
                    <a:pt x="172" y="116"/>
                    <a:pt x="182" y="107"/>
                    <a:pt x="186" y="96"/>
                  </a:cubicBezTo>
                  <a:cubicBezTo>
                    <a:pt x="193" y="81"/>
                    <a:pt x="192" y="63"/>
                    <a:pt x="184" y="49"/>
                  </a:cubicBezTo>
                  <a:cubicBezTo>
                    <a:pt x="174" y="32"/>
                    <a:pt x="156" y="19"/>
                    <a:pt x="136" y="20"/>
                  </a:cubicBezTo>
                  <a:close/>
                </a:path>
              </a:pathLst>
            </a:custGeom>
            <a:grpFill/>
            <a:ln w="9525">
              <a:solidFill>
                <a:srgbClr val="00338D"/>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18">
              <a:extLst>
                <a:ext uri="{FF2B5EF4-FFF2-40B4-BE49-F238E27FC236}">
                  <a16:creationId xmlns:a16="http://schemas.microsoft.com/office/drawing/2014/main" id="{53ACBA74-4E4E-E3FE-0D89-748983B60156}"/>
                </a:ext>
              </a:extLst>
            </p:cNvPr>
            <p:cNvSpPr>
              <a:spLocks/>
            </p:cNvSpPr>
            <p:nvPr/>
          </p:nvSpPr>
          <p:spPr bwMode="auto">
            <a:xfrm>
              <a:off x="290513" y="4768850"/>
              <a:ext cx="79375" cy="131763"/>
            </a:xfrm>
            <a:custGeom>
              <a:avLst/>
              <a:gdLst>
                <a:gd name="T0" fmla="*/ 10 w 21"/>
                <a:gd name="T1" fmla="*/ 35 h 35"/>
                <a:gd name="T2" fmla="*/ 10 w 21"/>
                <a:gd name="T3" fmla="*/ 35 h 35"/>
                <a:gd name="T4" fmla="*/ 18 w 21"/>
                <a:gd name="T5" fmla="*/ 10 h 35"/>
                <a:gd name="T6" fmla="*/ 3 w 21"/>
                <a:gd name="T7" fmla="*/ 4 h 35"/>
                <a:gd name="T8" fmla="*/ 1 w 21"/>
                <a:gd name="T9" fmla="*/ 27 h 35"/>
                <a:gd name="T10" fmla="*/ 10 w 21"/>
                <a:gd name="T11" fmla="*/ 35 h 35"/>
              </a:gdLst>
              <a:ahLst/>
              <a:cxnLst>
                <a:cxn ang="0">
                  <a:pos x="T0" y="T1"/>
                </a:cxn>
                <a:cxn ang="0">
                  <a:pos x="T2" y="T3"/>
                </a:cxn>
                <a:cxn ang="0">
                  <a:pos x="T4" y="T5"/>
                </a:cxn>
                <a:cxn ang="0">
                  <a:pos x="T6" y="T7"/>
                </a:cxn>
                <a:cxn ang="0">
                  <a:pos x="T8" y="T9"/>
                </a:cxn>
                <a:cxn ang="0">
                  <a:pos x="T10" y="T11"/>
                </a:cxn>
              </a:cxnLst>
              <a:rect l="0" t="0" r="r" b="b"/>
              <a:pathLst>
                <a:path w="21" h="35">
                  <a:moveTo>
                    <a:pt x="10" y="35"/>
                  </a:moveTo>
                  <a:cubicBezTo>
                    <a:pt x="10" y="35"/>
                    <a:pt x="10" y="35"/>
                    <a:pt x="10" y="35"/>
                  </a:cubicBezTo>
                  <a:cubicBezTo>
                    <a:pt x="21" y="33"/>
                    <a:pt x="17" y="18"/>
                    <a:pt x="18" y="10"/>
                  </a:cubicBezTo>
                  <a:cubicBezTo>
                    <a:pt x="18" y="3"/>
                    <a:pt x="9" y="0"/>
                    <a:pt x="3" y="4"/>
                  </a:cubicBezTo>
                  <a:cubicBezTo>
                    <a:pt x="0" y="8"/>
                    <a:pt x="2" y="22"/>
                    <a:pt x="1" y="27"/>
                  </a:cubicBezTo>
                  <a:cubicBezTo>
                    <a:pt x="2" y="31"/>
                    <a:pt x="5" y="35"/>
                    <a:pt x="10" y="35"/>
                  </a:cubicBezTo>
                  <a:close/>
                </a:path>
              </a:pathLst>
            </a:custGeom>
            <a:grpFill/>
            <a:ln w="9525">
              <a:solidFill>
                <a:srgbClr val="00338D"/>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19">
              <a:extLst>
                <a:ext uri="{FF2B5EF4-FFF2-40B4-BE49-F238E27FC236}">
                  <a16:creationId xmlns:a16="http://schemas.microsoft.com/office/drawing/2014/main" id="{B7A13C46-897D-2D83-87BE-427EB3DA87E3}"/>
                </a:ext>
              </a:extLst>
            </p:cNvPr>
            <p:cNvSpPr>
              <a:spLocks/>
            </p:cNvSpPr>
            <p:nvPr/>
          </p:nvSpPr>
          <p:spPr bwMode="auto">
            <a:xfrm>
              <a:off x="600076" y="4768850"/>
              <a:ext cx="79375" cy="131763"/>
            </a:xfrm>
            <a:custGeom>
              <a:avLst/>
              <a:gdLst>
                <a:gd name="T0" fmla="*/ 10 w 21"/>
                <a:gd name="T1" fmla="*/ 35 h 35"/>
                <a:gd name="T2" fmla="*/ 10 w 21"/>
                <a:gd name="T3" fmla="*/ 35 h 35"/>
                <a:gd name="T4" fmla="*/ 18 w 21"/>
                <a:gd name="T5" fmla="*/ 10 h 35"/>
                <a:gd name="T6" fmla="*/ 4 w 21"/>
                <a:gd name="T7" fmla="*/ 4 h 35"/>
                <a:gd name="T8" fmla="*/ 1 w 21"/>
                <a:gd name="T9" fmla="*/ 27 h 35"/>
                <a:gd name="T10" fmla="*/ 10 w 21"/>
                <a:gd name="T11" fmla="*/ 35 h 35"/>
              </a:gdLst>
              <a:ahLst/>
              <a:cxnLst>
                <a:cxn ang="0">
                  <a:pos x="T0" y="T1"/>
                </a:cxn>
                <a:cxn ang="0">
                  <a:pos x="T2" y="T3"/>
                </a:cxn>
                <a:cxn ang="0">
                  <a:pos x="T4" y="T5"/>
                </a:cxn>
                <a:cxn ang="0">
                  <a:pos x="T6" y="T7"/>
                </a:cxn>
                <a:cxn ang="0">
                  <a:pos x="T8" y="T9"/>
                </a:cxn>
                <a:cxn ang="0">
                  <a:pos x="T10" y="T11"/>
                </a:cxn>
              </a:cxnLst>
              <a:rect l="0" t="0" r="r" b="b"/>
              <a:pathLst>
                <a:path w="21" h="35">
                  <a:moveTo>
                    <a:pt x="10" y="35"/>
                  </a:moveTo>
                  <a:cubicBezTo>
                    <a:pt x="10" y="35"/>
                    <a:pt x="10" y="35"/>
                    <a:pt x="10" y="35"/>
                  </a:cubicBezTo>
                  <a:cubicBezTo>
                    <a:pt x="21" y="33"/>
                    <a:pt x="17" y="18"/>
                    <a:pt x="18" y="10"/>
                  </a:cubicBezTo>
                  <a:cubicBezTo>
                    <a:pt x="18" y="3"/>
                    <a:pt x="9" y="0"/>
                    <a:pt x="4" y="4"/>
                  </a:cubicBezTo>
                  <a:cubicBezTo>
                    <a:pt x="0" y="8"/>
                    <a:pt x="2" y="22"/>
                    <a:pt x="1" y="27"/>
                  </a:cubicBezTo>
                  <a:cubicBezTo>
                    <a:pt x="2" y="31"/>
                    <a:pt x="5" y="35"/>
                    <a:pt x="10" y="35"/>
                  </a:cubicBezTo>
                  <a:close/>
                </a:path>
              </a:pathLst>
            </a:custGeom>
            <a:grpFill/>
            <a:ln w="9525">
              <a:solidFill>
                <a:srgbClr val="00338D"/>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20">
              <a:extLst>
                <a:ext uri="{FF2B5EF4-FFF2-40B4-BE49-F238E27FC236}">
                  <a16:creationId xmlns:a16="http://schemas.microsoft.com/office/drawing/2014/main" id="{DEC3C784-CD78-6B56-7E91-DCCF6E5DDA89}"/>
                </a:ext>
              </a:extLst>
            </p:cNvPr>
            <p:cNvSpPr>
              <a:spLocks/>
            </p:cNvSpPr>
            <p:nvPr/>
          </p:nvSpPr>
          <p:spPr bwMode="auto">
            <a:xfrm>
              <a:off x="234951" y="4837113"/>
              <a:ext cx="485775" cy="85725"/>
            </a:xfrm>
            <a:custGeom>
              <a:avLst/>
              <a:gdLst>
                <a:gd name="T0" fmla="*/ 129 w 129"/>
                <a:gd name="T1" fmla="*/ 8 h 23"/>
                <a:gd name="T2" fmla="*/ 129 w 129"/>
                <a:gd name="T3" fmla="*/ 8 h 23"/>
                <a:gd name="T4" fmla="*/ 129 w 129"/>
                <a:gd name="T5" fmla="*/ 5 h 23"/>
                <a:gd name="T6" fmla="*/ 118 w 129"/>
                <a:gd name="T7" fmla="*/ 1 h 23"/>
                <a:gd name="T8" fmla="*/ 111 w 129"/>
                <a:gd name="T9" fmla="*/ 19 h 23"/>
                <a:gd name="T10" fmla="*/ 102 w 129"/>
                <a:gd name="T11" fmla="*/ 19 h 23"/>
                <a:gd name="T12" fmla="*/ 96 w 129"/>
                <a:gd name="T13" fmla="*/ 13 h 23"/>
                <a:gd name="T14" fmla="*/ 95 w 129"/>
                <a:gd name="T15" fmla="*/ 1 h 23"/>
                <a:gd name="T16" fmla="*/ 36 w 129"/>
                <a:gd name="T17" fmla="*/ 1 h 23"/>
                <a:gd name="T18" fmla="*/ 35 w 129"/>
                <a:gd name="T19" fmla="*/ 13 h 23"/>
                <a:gd name="T20" fmla="*/ 25 w 129"/>
                <a:gd name="T21" fmla="*/ 20 h 23"/>
                <a:gd name="T22" fmla="*/ 14 w 129"/>
                <a:gd name="T23" fmla="*/ 13 h 23"/>
                <a:gd name="T24" fmla="*/ 13 w 129"/>
                <a:gd name="T25" fmla="*/ 1 h 23"/>
                <a:gd name="T26" fmla="*/ 3 w 129"/>
                <a:gd name="T27" fmla="*/ 23 h 23"/>
                <a:gd name="T28" fmla="*/ 129 w 129"/>
                <a:gd name="T29" fmla="*/ 23 h 23"/>
                <a:gd name="T30" fmla="*/ 129 w 129"/>
                <a:gd name="T3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23">
                  <a:moveTo>
                    <a:pt x="129" y="8"/>
                  </a:moveTo>
                  <a:cubicBezTo>
                    <a:pt x="129" y="8"/>
                    <a:pt x="129" y="8"/>
                    <a:pt x="129" y="8"/>
                  </a:cubicBezTo>
                  <a:cubicBezTo>
                    <a:pt x="129" y="5"/>
                    <a:pt x="129" y="5"/>
                    <a:pt x="129" y="5"/>
                  </a:cubicBezTo>
                  <a:cubicBezTo>
                    <a:pt x="127" y="1"/>
                    <a:pt x="121" y="1"/>
                    <a:pt x="118" y="1"/>
                  </a:cubicBezTo>
                  <a:cubicBezTo>
                    <a:pt x="118" y="9"/>
                    <a:pt x="119" y="15"/>
                    <a:pt x="111" y="19"/>
                  </a:cubicBezTo>
                  <a:cubicBezTo>
                    <a:pt x="108" y="20"/>
                    <a:pt x="105" y="20"/>
                    <a:pt x="102" y="19"/>
                  </a:cubicBezTo>
                  <a:cubicBezTo>
                    <a:pt x="100" y="18"/>
                    <a:pt x="97" y="15"/>
                    <a:pt x="96" y="13"/>
                  </a:cubicBezTo>
                  <a:cubicBezTo>
                    <a:pt x="94" y="10"/>
                    <a:pt x="95" y="4"/>
                    <a:pt x="95" y="1"/>
                  </a:cubicBezTo>
                  <a:cubicBezTo>
                    <a:pt x="36" y="1"/>
                    <a:pt x="36" y="1"/>
                    <a:pt x="36" y="1"/>
                  </a:cubicBezTo>
                  <a:cubicBezTo>
                    <a:pt x="35" y="4"/>
                    <a:pt x="36" y="10"/>
                    <a:pt x="35" y="13"/>
                  </a:cubicBezTo>
                  <a:cubicBezTo>
                    <a:pt x="33" y="16"/>
                    <a:pt x="29" y="20"/>
                    <a:pt x="25" y="20"/>
                  </a:cubicBezTo>
                  <a:cubicBezTo>
                    <a:pt x="20" y="20"/>
                    <a:pt x="16" y="16"/>
                    <a:pt x="14" y="13"/>
                  </a:cubicBezTo>
                  <a:cubicBezTo>
                    <a:pt x="12" y="10"/>
                    <a:pt x="13" y="4"/>
                    <a:pt x="13" y="1"/>
                  </a:cubicBezTo>
                  <a:cubicBezTo>
                    <a:pt x="0" y="0"/>
                    <a:pt x="4" y="15"/>
                    <a:pt x="3" y="23"/>
                  </a:cubicBezTo>
                  <a:cubicBezTo>
                    <a:pt x="129" y="23"/>
                    <a:pt x="129" y="23"/>
                    <a:pt x="129" y="23"/>
                  </a:cubicBezTo>
                  <a:lnTo>
                    <a:pt x="129" y="8"/>
                  </a:lnTo>
                  <a:close/>
                </a:path>
              </a:pathLst>
            </a:custGeom>
            <a:grpFill/>
            <a:ln w="9525">
              <a:solidFill>
                <a:srgbClr val="00338D"/>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21">
              <a:extLst>
                <a:ext uri="{FF2B5EF4-FFF2-40B4-BE49-F238E27FC236}">
                  <a16:creationId xmlns:a16="http://schemas.microsoft.com/office/drawing/2014/main" id="{ABE4D919-1D56-6B96-E1FA-8A0E9EBFC3CC}"/>
                </a:ext>
              </a:extLst>
            </p:cNvPr>
            <p:cNvSpPr>
              <a:spLocks/>
            </p:cNvSpPr>
            <p:nvPr/>
          </p:nvSpPr>
          <p:spPr bwMode="auto">
            <a:xfrm>
              <a:off x="736601" y="5105400"/>
              <a:ext cx="150813" cy="150813"/>
            </a:xfrm>
            <a:custGeom>
              <a:avLst/>
              <a:gdLst>
                <a:gd name="T0" fmla="*/ 35 w 40"/>
                <a:gd name="T1" fmla="*/ 28 h 40"/>
                <a:gd name="T2" fmla="*/ 12 w 40"/>
                <a:gd name="T3" fmla="*/ 28 h 40"/>
                <a:gd name="T4" fmla="*/ 8 w 40"/>
                <a:gd name="T5" fmla="*/ 0 h 40"/>
                <a:gd name="T6" fmla="*/ 4 w 40"/>
                <a:gd name="T7" fmla="*/ 0 h 40"/>
                <a:gd name="T8" fmla="*/ 2 w 40"/>
                <a:gd name="T9" fmla="*/ 1 h 40"/>
                <a:gd name="T10" fmla="*/ 1 w 40"/>
                <a:gd name="T11" fmla="*/ 6 h 40"/>
                <a:gd name="T12" fmla="*/ 2 w 40"/>
                <a:gd name="T13" fmla="*/ 38 h 40"/>
                <a:gd name="T14" fmla="*/ 6 w 40"/>
                <a:gd name="T15" fmla="*/ 39 h 40"/>
                <a:gd name="T16" fmla="*/ 39 w 40"/>
                <a:gd name="T17" fmla="*/ 38 h 40"/>
                <a:gd name="T18" fmla="*/ 40 w 40"/>
                <a:gd name="T19" fmla="*/ 33 h 40"/>
                <a:gd name="T20" fmla="*/ 39 w 40"/>
                <a:gd name="T21" fmla="*/ 30 h 40"/>
                <a:gd name="T22" fmla="*/ 35 w 40"/>
                <a:gd name="T23"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40">
                  <a:moveTo>
                    <a:pt x="35" y="28"/>
                  </a:moveTo>
                  <a:cubicBezTo>
                    <a:pt x="12" y="28"/>
                    <a:pt x="12" y="28"/>
                    <a:pt x="12" y="28"/>
                  </a:cubicBezTo>
                  <a:cubicBezTo>
                    <a:pt x="11" y="23"/>
                    <a:pt x="14" y="3"/>
                    <a:pt x="8" y="0"/>
                  </a:cubicBezTo>
                  <a:cubicBezTo>
                    <a:pt x="7" y="0"/>
                    <a:pt x="5" y="0"/>
                    <a:pt x="4" y="0"/>
                  </a:cubicBezTo>
                  <a:cubicBezTo>
                    <a:pt x="2" y="1"/>
                    <a:pt x="2" y="1"/>
                    <a:pt x="2" y="1"/>
                  </a:cubicBezTo>
                  <a:cubicBezTo>
                    <a:pt x="2" y="2"/>
                    <a:pt x="1" y="5"/>
                    <a:pt x="1" y="6"/>
                  </a:cubicBezTo>
                  <a:cubicBezTo>
                    <a:pt x="1" y="9"/>
                    <a:pt x="0" y="36"/>
                    <a:pt x="2" y="38"/>
                  </a:cubicBezTo>
                  <a:cubicBezTo>
                    <a:pt x="3" y="38"/>
                    <a:pt x="5" y="39"/>
                    <a:pt x="6" y="39"/>
                  </a:cubicBezTo>
                  <a:cubicBezTo>
                    <a:pt x="9" y="39"/>
                    <a:pt x="37" y="40"/>
                    <a:pt x="39" y="38"/>
                  </a:cubicBezTo>
                  <a:cubicBezTo>
                    <a:pt x="39" y="36"/>
                    <a:pt x="40" y="34"/>
                    <a:pt x="40" y="33"/>
                  </a:cubicBezTo>
                  <a:cubicBezTo>
                    <a:pt x="40" y="33"/>
                    <a:pt x="39" y="31"/>
                    <a:pt x="39" y="30"/>
                  </a:cubicBezTo>
                  <a:cubicBezTo>
                    <a:pt x="38" y="29"/>
                    <a:pt x="36" y="28"/>
                    <a:pt x="35" y="28"/>
                  </a:cubicBezTo>
                  <a:close/>
                </a:path>
              </a:pathLst>
            </a:custGeom>
            <a:grpFill/>
            <a:ln w="9525">
              <a:solidFill>
                <a:srgbClr val="00338D"/>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22">
              <a:extLst>
                <a:ext uri="{FF2B5EF4-FFF2-40B4-BE49-F238E27FC236}">
                  <a16:creationId xmlns:a16="http://schemas.microsoft.com/office/drawing/2014/main" id="{E2ECDF76-7FF3-DF22-656C-C88DBE1475FF}"/>
                </a:ext>
              </a:extLst>
            </p:cNvPr>
            <p:cNvSpPr>
              <a:spLocks/>
            </p:cNvSpPr>
            <p:nvPr/>
          </p:nvSpPr>
          <p:spPr bwMode="auto">
            <a:xfrm>
              <a:off x="446088" y="5127625"/>
              <a:ext cx="71438" cy="85725"/>
            </a:xfrm>
            <a:custGeom>
              <a:avLst/>
              <a:gdLst>
                <a:gd name="T0" fmla="*/ 9 w 19"/>
                <a:gd name="T1" fmla="*/ 0 h 23"/>
                <a:gd name="T2" fmla="*/ 4 w 19"/>
                <a:gd name="T3" fmla="*/ 1 h 23"/>
                <a:gd name="T4" fmla="*/ 0 w 19"/>
                <a:gd name="T5" fmla="*/ 8 h 23"/>
                <a:gd name="T6" fmla="*/ 16 w 19"/>
                <a:gd name="T7" fmla="*/ 17 h 23"/>
                <a:gd name="T8" fmla="*/ 9 w 19"/>
                <a:gd name="T9" fmla="*/ 0 h 23"/>
              </a:gdLst>
              <a:ahLst/>
              <a:cxnLst>
                <a:cxn ang="0">
                  <a:pos x="T0" y="T1"/>
                </a:cxn>
                <a:cxn ang="0">
                  <a:pos x="T2" y="T3"/>
                </a:cxn>
                <a:cxn ang="0">
                  <a:pos x="T4" y="T5"/>
                </a:cxn>
                <a:cxn ang="0">
                  <a:pos x="T6" y="T7"/>
                </a:cxn>
                <a:cxn ang="0">
                  <a:pos x="T8" y="T9"/>
                </a:cxn>
              </a:cxnLst>
              <a:rect l="0" t="0" r="r" b="b"/>
              <a:pathLst>
                <a:path w="19" h="23">
                  <a:moveTo>
                    <a:pt x="9" y="0"/>
                  </a:moveTo>
                  <a:cubicBezTo>
                    <a:pt x="8" y="0"/>
                    <a:pt x="5" y="1"/>
                    <a:pt x="4" y="1"/>
                  </a:cubicBezTo>
                  <a:cubicBezTo>
                    <a:pt x="3" y="3"/>
                    <a:pt x="0" y="6"/>
                    <a:pt x="0" y="8"/>
                  </a:cubicBezTo>
                  <a:cubicBezTo>
                    <a:pt x="1" y="17"/>
                    <a:pt x="8" y="23"/>
                    <a:pt x="16" y="17"/>
                  </a:cubicBezTo>
                  <a:cubicBezTo>
                    <a:pt x="19" y="9"/>
                    <a:pt x="18" y="1"/>
                    <a:pt x="9" y="0"/>
                  </a:cubicBezTo>
                  <a:close/>
                </a:path>
              </a:pathLst>
            </a:custGeom>
            <a:grpFill/>
            <a:ln w="9525">
              <a:solidFill>
                <a:srgbClr val="00338D"/>
              </a:solidFill>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7101790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251C6C4-1C7B-48B0-A730-0603011B23D7}"/>
              </a:ext>
            </a:extLst>
          </p:cNvPr>
          <p:cNvSpPr>
            <a:spLocks noGrp="1"/>
          </p:cNvSpPr>
          <p:nvPr>
            <p:ph type="title"/>
          </p:nvPr>
        </p:nvSpPr>
        <p:spPr/>
        <p:txBody>
          <a:bodyPr/>
          <a:lstStyle/>
          <a:p>
            <a:r>
              <a:rPr lang="es-AR" dirty="0"/>
              <a:t>Metodología de cálculo aplicable al primer semestre – Mayor IG</a:t>
            </a:r>
          </a:p>
        </p:txBody>
      </p:sp>
      <p:pic>
        <p:nvPicPr>
          <p:cNvPr id="3" name="Picture 2">
            <a:extLst>
              <a:ext uri="{FF2B5EF4-FFF2-40B4-BE49-F238E27FC236}">
                <a16:creationId xmlns:a16="http://schemas.microsoft.com/office/drawing/2014/main" id="{58D3C97A-7D38-2D24-5144-1C6ABF6A9250}"/>
              </a:ext>
            </a:extLst>
          </p:cNvPr>
          <p:cNvPicPr>
            <a:picLocks noChangeAspect="1"/>
          </p:cNvPicPr>
          <p:nvPr/>
        </p:nvPicPr>
        <p:blipFill>
          <a:blip r:embed="rId2"/>
          <a:stretch>
            <a:fillRect/>
          </a:stretch>
        </p:blipFill>
        <p:spPr>
          <a:xfrm>
            <a:off x="1223010" y="1037589"/>
            <a:ext cx="4944110" cy="5108282"/>
          </a:xfrm>
          <a:prstGeom prst="rect">
            <a:avLst/>
          </a:prstGeom>
        </p:spPr>
      </p:pic>
      <p:sp>
        <p:nvSpPr>
          <p:cNvPr id="4" name="TextBox 3">
            <a:extLst>
              <a:ext uri="{FF2B5EF4-FFF2-40B4-BE49-F238E27FC236}">
                <a16:creationId xmlns:a16="http://schemas.microsoft.com/office/drawing/2014/main" id="{79CF0A3A-792D-5FD5-4D34-F0A06BE24EE0}"/>
              </a:ext>
            </a:extLst>
          </p:cNvPr>
          <p:cNvSpPr txBox="1"/>
          <p:nvPr/>
        </p:nvSpPr>
        <p:spPr>
          <a:xfrm>
            <a:off x="7266745" y="1175175"/>
            <a:ext cx="4099560" cy="1940957"/>
          </a:xfrm>
          <a:prstGeom prst="roundRect">
            <a:avLst/>
          </a:prstGeom>
          <a:solidFill>
            <a:srgbClr val="0091DA"/>
          </a:solidFill>
        </p:spPr>
        <p:style>
          <a:lnRef idx="2">
            <a:schemeClr val="dk1"/>
          </a:lnRef>
          <a:fillRef idx="1">
            <a:schemeClr val="lt1"/>
          </a:fillRef>
          <a:effectRef idx="0">
            <a:schemeClr val="dk1"/>
          </a:effectRef>
          <a:fontRef idx="minor">
            <a:schemeClr val="dk1"/>
          </a:fontRef>
        </p:style>
        <p:txBody>
          <a:bodyPr wrap="square">
            <a:spAutoFit/>
          </a:bodyPr>
          <a:lstStyle/>
          <a:p>
            <a:pPr algn="ctr"/>
            <a:r>
              <a:rPr lang="es-AR" b="1" dirty="0">
                <a:solidFill>
                  <a:schemeClr val="bg1"/>
                </a:solidFill>
                <a:latin typeface="Aptos" panose="020B0004020202020204" pitchFamily="34" charset="0"/>
              </a:rPr>
              <a:t>Se determina el impuesto conforme la Ley N°27.743 y normas reglamentarias respecto de los ingresos percibidos el 1° de enero hasta aquellos devengados al 30 de junio.</a:t>
            </a:r>
          </a:p>
        </p:txBody>
      </p:sp>
      <p:sp>
        <p:nvSpPr>
          <p:cNvPr id="6" name="Flowchart: Connector 5">
            <a:extLst>
              <a:ext uri="{FF2B5EF4-FFF2-40B4-BE49-F238E27FC236}">
                <a16:creationId xmlns:a16="http://schemas.microsoft.com/office/drawing/2014/main" id="{C7120FB8-2821-546F-3EE3-D8742A8577B0}"/>
              </a:ext>
            </a:extLst>
          </p:cNvPr>
          <p:cNvSpPr/>
          <p:nvPr/>
        </p:nvSpPr>
        <p:spPr>
          <a:xfrm>
            <a:off x="6533703" y="2090572"/>
            <a:ext cx="509284" cy="491326"/>
          </a:xfrm>
          <a:prstGeom prst="flowChartConnector">
            <a:avLst/>
          </a:prstGeom>
          <a:solidFill>
            <a:srgbClr val="0091DA"/>
          </a:solidFill>
          <a:ln>
            <a:solidFill>
              <a:srgbClr val="00338D"/>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r>
              <a:rPr lang="es-AR" sz="2400" b="1" dirty="0">
                <a:solidFill>
                  <a:schemeClr val="bg1"/>
                </a:solidFill>
                <a:latin typeface="Aptos" panose="020B0004020202020204" pitchFamily="34" charset="0"/>
              </a:rPr>
              <a:t>1</a:t>
            </a:r>
          </a:p>
        </p:txBody>
      </p:sp>
      <p:sp>
        <p:nvSpPr>
          <p:cNvPr id="8" name="TextBox 7">
            <a:extLst>
              <a:ext uri="{FF2B5EF4-FFF2-40B4-BE49-F238E27FC236}">
                <a16:creationId xmlns:a16="http://schemas.microsoft.com/office/drawing/2014/main" id="{B5A89A6A-34D8-5B9F-2225-912E2C8D458F}"/>
              </a:ext>
            </a:extLst>
          </p:cNvPr>
          <p:cNvSpPr txBox="1"/>
          <p:nvPr/>
        </p:nvSpPr>
        <p:spPr>
          <a:xfrm>
            <a:off x="7266745" y="3572323"/>
            <a:ext cx="4099560" cy="1021556"/>
          </a:xfrm>
          <a:prstGeom prst="roundRect">
            <a:avLst/>
          </a:prstGeom>
          <a:solidFill>
            <a:srgbClr val="005EB8"/>
          </a:solidFill>
        </p:spPr>
        <p:style>
          <a:lnRef idx="2">
            <a:schemeClr val="dk1"/>
          </a:lnRef>
          <a:fillRef idx="1">
            <a:schemeClr val="lt1"/>
          </a:fillRef>
          <a:effectRef idx="0">
            <a:schemeClr val="dk1"/>
          </a:effectRef>
          <a:fontRef idx="minor">
            <a:schemeClr val="dk1"/>
          </a:fontRef>
        </p:style>
        <p:txBody>
          <a:bodyPr wrap="square">
            <a:spAutoFit/>
          </a:bodyPr>
          <a:lstStyle/>
          <a:p>
            <a:pPr algn="ctr"/>
            <a:r>
              <a:rPr lang="es-AR" b="1" dirty="0">
                <a:solidFill>
                  <a:schemeClr val="bg1"/>
                </a:solidFill>
                <a:latin typeface="Aptos" panose="020B0004020202020204" pitchFamily="34" charset="0"/>
              </a:rPr>
              <a:t>Se aplica el “pago a cuenta” que resulta igual al impuesto cedular retenido en el primer semestre.</a:t>
            </a:r>
          </a:p>
        </p:txBody>
      </p:sp>
      <p:sp>
        <p:nvSpPr>
          <p:cNvPr id="9" name="Flowchart: Connector 8">
            <a:extLst>
              <a:ext uri="{FF2B5EF4-FFF2-40B4-BE49-F238E27FC236}">
                <a16:creationId xmlns:a16="http://schemas.microsoft.com/office/drawing/2014/main" id="{D7008E6E-F1F9-14A7-49EC-AE043FDBA6CB}"/>
              </a:ext>
            </a:extLst>
          </p:cNvPr>
          <p:cNvSpPr/>
          <p:nvPr/>
        </p:nvSpPr>
        <p:spPr>
          <a:xfrm>
            <a:off x="6484717" y="3843095"/>
            <a:ext cx="509284" cy="491326"/>
          </a:xfrm>
          <a:prstGeom prst="flowChartConnector">
            <a:avLst/>
          </a:prstGeom>
          <a:solidFill>
            <a:srgbClr val="005EB8"/>
          </a:solidFill>
          <a:ln>
            <a:solidFill>
              <a:srgbClr val="00338D"/>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r>
              <a:rPr lang="es-AR" sz="2400" b="1" dirty="0">
                <a:solidFill>
                  <a:schemeClr val="bg1"/>
                </a:solidFill>
                <a:latin typeface="Aptos" panose="020B0004020202020204" pitchFamily="34" charset="0"/>
              </a:rPr>
              <a:t>2</a:t>
            </a:r>
          </a:p>
        </p:txBody>
      </p:sp>
      <p:sp>
        <p:nvSpPr>
          <p:cNvPr id="17" name="TextBox 16">
            <a:extLst>
              <a:ext uri="{FF2B5EF4-FFF2-40B4-BE49-F238E27FC236}">
                <a16:creationId xmlns:a16="http://schemas.microsoft.com/office/drawing/2014/main" id="{82821782-EE63-ED0E-B5EC-699EA1B4DCA5}"/>
              </a:ext>
            </a:extLst>
          </p:cNvPr>
          <p:cNvSpPr txBox="1"/>
          <p:nvPr/>
        </p:nvSpPr>
        <p:spPr>
          <a:xfrm>
            <a:off x="7266745" y="4833519"/>
            <a:ext cx="4099560" cy="1021556"/>
          </a:xfrm>
          <a:prstGeom prst="roundRect">
            <a:avLst/>
          </a:prstGeom>
          <a:solidFill>
            <a:srgbClr val="00338D"/>
          </a:solidFill>
        </p:spPr>
        <p:style>
          <a:lnRef idx="2">
            <a:schemeClr val="dk1"/>
          </a:lnRef>
          <a:fillRef idx="1">
            <a:schemeClr val="lt1"/>
          </a:fillRef>
          <a:effectRef idx="0">
            <a:schemeClr val="dk1"/>
          </a:effectRef>
          <a:fontRef idx="minor">
            <a:schemeClr val="dk1"/>
          </a:fontRef>
        </p:style>
        <p:txBody>
          <a:bodyPr wrap="square">
            <a:spAutoFit/>
          </a:bodyPr>
          <a:lstStyle/>
          <a:p>
            <a:pPr algn="ctr"/>
            <a:r>
              <a:rPr lang="es-AR" b="1" dirty="0">
                <a:solidFill>
                  <a:schemeClr val="bg1"/>
                </a:solidFill>
                <a:latin typeface="Aptos" panose="020B0004020202020204" pitchFamily="34" charset="0"/>
              </a:rPr>
              <a:t>En caso de generar una diferencia a retener se compensa con el concepto “diferencia articulo 83”.</a:t>
            </a:r>
          </a:p>
        </p:txBody>
      </p:sp>
      <p:sp>
        <p:nvSpPr>
          <p:cNvPr id="18" name="Flowchart: Connector 17">
            <a:extLst>
              <a:ext uri="{FF2B5EF4-FFF2-40B4-BE49-F238E27FC236}">
                <a16:creationId xmlns:a16="http://schemas.microsoft.com/office/drawing/2014/main" id="{0C7DE765-2733-7DDC-A253-94E48E52643B}"/>
              </a:ext>
            </a:extLst>
          </p:cNvPr>
          <p:cNvSpPr/>
          <p:nvPr/>
        </p:nvSpPr>
        <p:spPr>
          <a:xfrm>
            <a:off x="6533703" y="5249818"/>
            <a:ext cx="509284" cy="491326"/>
          </a:xfrm>
          <a:prstGeom prst="flowChartConnector">
            <a:avLst/>
          </a:prstGeom>
          <a:solidFill>
            <a:srgbClr val="00338D"/>
          </a:solidFill>
          <a:ln>
            <a:solidFill>
              <a:srgbClr val="00338D"/>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r>
              <a:rPr lang="es-AR" sz="2400" b="1" dirty="0">
                <a:solidFill>
                  <a:schemeClr val="bg1"/>
                </a:solidFill>
                <a:latin typeface="Aptos" panose="020B0004020202020204" pitchFamily="34" charset="0"/>
              </a:rPr>
              <a:t>3</a:t>
            </a:r>
          </a:p>
        </p:txBody>
      </p:sp>
    </p:spTree>
    <p:extLst>
      <p:ext uri="{BB962C8B-B14F-4D97-AF65-F5344CB8AC3E}">
        <p14:creationId xmlns:p14="http://schemas.microsoft.com/office/powerpoint/2010/main" val="33541754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251C6C4-1C7B-48B0-A730-0603011B23D7}"/>
              </a:ext>
            </a:extLst>
          </p:cNvPr>
          <p:cNvSpPr>
            <a:spLocks noGrp="1"/>
          </p:cNvSpPr>
          <p:nvPr>
            <p:ph type="title"/>
          </p:nvPr>
        </p:nvSpPr>
        <p:spPr/>
        <p:txBody>
          <a:bodyPr/>
          <a:lstStyle/>
          <a:p>
            <a:r>
              <a:rPr lang="es-AR" dirty="0"/>
              <a:t>Metodología de cálculo aplicable al primer semestre – Menor IG</a:t>
            </a:r>
          </a:p>
        </p:txBody>
      </p:sp>
      <p:sp>
        <p:nvSpPr>
          <p:cNvPr id="4" name="TextBox 3">
            <a:extLst>
              <a:ext uri="{FF2B5EF4-FFF2-40B4-BE49-F238E27FC236}">
                <a16:creationId xmlns:a16="http://schemas.microsoft.com/office/drawing/2014/main" id="{79CF0A3A-792D-5FD5-4D34-F0A06BE24EE0}"/>
              </a:ext>
            </a:extLst>
          </p:cNvPr>
          <p:cNvSpPr txBox="1"/>
          <p:nvPr/>
        </p:nvSpPr>
        <p:spPr>
          <a:xfrm>
            <a:off x="7266745" y="1175175"/>
            <a:ext cx="4099560" cy="1940957"/>
          </a:xfrm>
          <a:prstGeom prst="roundRect">
            <a:avLst/>
          </a:prstGeom>
          <a:solidFill>
            <a:srgbClr val="0091DA"/>
          </a:solidFill>
        </p:spPr>
        <p:style>
          <a:lnRef idx="2">
            <a:schemeClr val="dk1"/>
          </a:lnRef>
          <a:fillRef idx="1">
            <a:schemeClr val="lt1"/>
          </a:fillRef>
          <a:effectRef idx="0">
            <a:schemeClr val="dk1"/>
          </a:effectRef>
          <a:fontRef idx="minor">
            <a:schemeClr val="dk1"/>
          </a:fontRef>
        </p:style>
        <p:txBody>
          <a:bodyPr wrap="square">
            <a:spAutoFit/>
          </a:bodyPr>
          <a:lstStyle/>
          <a:p>
            <a:pPr algn="ctr"/>
            <a:r>
              <a:rPr lang="es-AR" b="1" dirty="0">
                <a:solidFill>
                  <a:schemeClr val="bg1"/>
                </a:solidFill>
                <a:latin typeface="Aptos" panose="020B0004020202020204" pitchFamily="34" charset="0"/>
              </a:rPr>
              <a:t>Se determina el impuesto conforme la Ley N°27.743 y normas reglamentarias respecto de los ingresos percibidos el 1° de enero hasta aquellos devengados al 30 de junio.</a:t>
            </a:r>
          </a:p>
        </p:txBody>
      </p:sp>
      <p:sp>
        <p:nvSpPr>
          <p:cNvPr id="6" name="Flowchart: Connector 5">
            <a:extLst>
              <a:ext uri="{FF2B5EF4-FFF2-40B4-BE49-F238E27FC236}">
                <a16:creationId xmlns:a16="http://schemas.microsoft.com/office/drawing/2014/main" id="{C7120FB8-2821-546F-3EE3-D8742A8577B0}"/>
              </a:ext>
            </a:extLst>
          </p:cNvPr>
          <p:cNvSpPr/>
          <p:nvPr/>
        </p:nvSpPr>
        <p:spPr>
          <a:xfrm>
            <a:off x="6533703" y="2090572"/>
            <a:ext cx="509284" cy="491326"/>
          </a:xfrm>
          <a:prstGeom prst="flowChartConnector">
            <a:avLst/>
          </a:prstGeom>
          <a:solidFill>
            <a:srgbClr val="0091DA"/>
          </a:solidFill>
          <a:ln>
            <a:solidFill>
              <a:srgbClr val="00338D"/>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r>
              <a:rPr lang="es-AR" sz="2400" b="1" dirty="0">
                <a:solidFill>
                  <a:schemeClr val="bg1"/>
                </a:solidFill>
                <a:latin typeface="Aptos" panose="020B0004020202020204" pitchFamily="34" charset="0"/>
              </a:rPr>
              <a:t>1</a:t>
            </a:r>
          </a:p>
        </p:txBody>
      </p:sp>
      <p:sp>
        <p:nvSpPr>
          <p:cNvPr id="8" name="TextBox 7">
            <a:extLst>
              <a:ext uri="{FF2B5EF4-FFF2-40B4-BE49-F238E27FC236}">
                <a16:creationId xmlns:a16="http://schemas.microsoft.com/office/drawing/2014/main" id="{B5A89A6A-34D8-5B9F-2225-912E2C8D458F}"/>
              </a:ext>
            </a:extLst>
          </p:cNvPr>
          <p:cNvSpPr txBox="1"/>
          <p:nvPr/>
        </p:nvSpPr>
        <p:spPr>
          <a:xfrm>
            <a:off x="7266745" y="3572323"/>
            <a:ext cx="4099560" cy="1021556"/>
          </a:xfrm>
          <a:prstGeom prst="roundRect">
            <a:avLst/>
          </a:prstGeom>
          <a:solidFill>
            <a:srgbClr val="005EB8"/>
          </a:solidFill>
        </p:spPr>
        <p:style>
          <a:lnRef idx="2">
            <a:schemeClr val="dk1"/>
          </a:lnRef>
          <a:fillRef idx="1">
            <a:schemeClr val="lt1"/>
          </a:fillRef>
          <a:effectRef idx="0">
            <a:schemeClr val="dk1"/>
          </a:effectRef>
          <a:fontRef idx="minor">
            <a:schemeClr val="dk1"/>
          </a:fontRef>
        </p:style>
        <p:txBody>
          <a:bodyPr wrap="square">
            <a:spAutoFit/>
          </a:bodyPr>
          <a:lstStyle/>
          <a:p>
            <a:pPr algn="ctr"/>
            <a:r>
              <a:rPr lang="es-AR" b="1" dirty="0">
                <a:solidFill>
                  <a:schemeClr val="bg1"/>
                </a:solidFill>
                <a:latin typeface="Aptos" panose="020B0004020202020204" pitchFamily="34" charset="0"/>
              </a:rPr>
              <a:t>Se aplica el “pago a cuenta” que resulta igual al impuesto cedular retenido en el primer semestre.</a:t>
            </a:r>
          </a:p>
        </p:txBody>
      </p:sp>
      <p:sp>
        <p:nvSpPr>
          <p:cNvPr id="9" name="Flowchart: Connector 8">
            <a:extLst>
              <a:ext uri="{FF2B5EF4-FFF2-40B4-BE49-F238E27FC236}">
                <a16:creationId xmlns:a16="http://schemas.microsoft.com/office/drawing/2014/main" id="{D7008E6E-F1F9-14A7-49EC-AE043FDBA6CB}"/>
              </a:ext>
            </a:extLst>
          </p:cNvPr>
          <p:cNvSpPr/>
          <p:nvPr/>
        </p:nvSpPr>
        <p:spPr>
          <a:xfrm>
            <a:off x="6484717" y="3843095"/>
            <a:ext cx="509284" cy="491326"/>
          </a:xfrm>
          <a:prstGeom prst="flowChartConnector">
            <a:avLst/>
          </a:prstGeom>
          <a:solidFill>
            <a:srgbClr val="005EB8"/>
          </a:solidFill>
          <a:ln>
            <a:solidFill>
              <a:srgbClr val="00338D"/>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r>
              <a:rPr lang="es-AR" sz="2400" b="1" dirty="0">
                <a:solidFill>
                  <a:schemeClr val="bg1"/>
                </a:solidFill>
                <a:latin typeface="Aptos" panose="020B0004020202020204" pitchFamily="34" charset="0"/>
              </a:rPr>
              <a:t>2</a:t>
            </a:r>
          </a:p>
        </p:txBody>
      </p:sp>
      <p:sp>
        <p:nvSpPr>
          <p:cNvPr id="17" name="TextBox 16">
            <a:extLst>
              <a:ext uri="{FF2B5EF4-FFF2-40B4-BE49-F238E27FC236}">
                <a16:creationId xmlns:a16="http://schemas.microsoft.com/office/drawing/2014/main" id="{82821782-EE63-ED0E-B5EC-699EA1B4DCA5}"/>
              </a:ext>
            </a:extLst>
          </p:cNvPr>
          <p:cNvSpPr txBox="1"/>
          <p:nvPr/>
        </p:nvSpPr>
        <p:spPr>
          <a:xfrm>
            <a:off x="7266745" y="4833519"/>
            <a:ext cx="4099560" cy="1634490"/>
          </a:xfrm>
          <a:prstGeom prst="roundRect">
            <a:avLst/>
          </a:prstGeom>
          <a:solidFill>
            <a:srgbClr val="00338D"/>
          </a:solidFill>
        </p:spPr>
        <p:style>
          <a:lnRef idx="2">
            <a:schemeClr val="dk1"/>
          </a:lnRef>
          <a:fillRef idx="1">
            <a:schemeClr val="lt1"/>
          </a:fillRef>
          <a:effectRef idx="0">
            <a:schemeClr val="dk1"/>
          </a:effectRef>
          <a:fontRef idx="minor">
            <a:schemeClr val="dk1"/>
          </a:fontRef>
        </p:style>
        <p:txBody>
          <a:bodyPr wrap="square">
            <a:spAutoFit/>
          </a:bodyPr>
          <a:lstStyle/>
          <a:p>
            <a:pPr algn="ctr"/>
            <a:r>
              <a:rPr lang="es-AR" b="1" dirty="0">
                <a:solidFill>
                  <a:schemeClr val="bg1"/>
                </a:solidFill>
                <a:latin typeface="Aptos" panose="020B0004020202020204" pitchFamily="34" charset="0"/>
              </a:rPr>
              <a:t>En caso de generar una diferencia a devolver, la misma se aplicará en las próximas liquidaciones (devengado julio y siguientes) hasta su absorción.</a:t>
            </a:r>
          </a:p>
        </p:txBody>
      </p:sp>
      <p:sp>
        <p:nvSpPr>
          <p:cNvPr id="18" name="Flowchart: Connector 17">
            <a:extLst>
              <a:ext uri="{FF2B5EF4-FFF2-40B4-BE49-F238E27FC236}">
                <a16:creationId xmlns:a16="http://schemas.microsoft.com/office/drawing/2014/main" id="{0C7DE765-2733-7DDC-A253-94E48E52643B}"/>
              </a:ext>
            </a:extLst>
          </p:cNvPr>
          <p:cNvSpPr/>
          <p:nvPr/>
        </p:nvSpPr>
        <p:spPr>
          <a:xfrm>
            <a:off x="6533703" y="5405101"/>
            <a:ext cx="509284" cy="491326"/>
          </a:xfrm>
          <a:prstGeom prst="flowChartConnector">
            <a:avLst/>
          </a:prstGeom>
          <a:solidFill>
            <a:srgbClr val="00338D"/>
          </a:solidFill>
          <a:ln>
            <a:solidFill>
              <a:srgbClr val="00338D"/>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r>
              <a:rPr lang="es-AR" sz="2400" b="1" dirty="0">
                <a:solidFill>
                  <a:schemeClr val="bg1"/>
                </a:solidFill>
                <a:latin typeface="Aptos" panose="020B0004020202020204" pitchFamily="34" charset="0"/>
              </a:rPr>
              <a:t>3</a:t>
            </a:r>
          </a:p>
        </p:txBody>
      </p:sp>
      <p:pic>
        <p:nvPicPr>
          <p:cNvPr id="7" name="Picture 6">
            <a:extLst>
              <a:ext uri="{FF2B5EF4-FFF2-40B4-BE49-F238E27FC236}">
                <a16:creationId xmlns:a16="http://schemas.microsoft.com/office/drawing/2014/main" id="{30403E60-DF5D-F652-D83E-B47658F9E231}"/>
              </a:ext>
            </a:extLst>
          </p:cNvPr>
          <p:cNvPicPr>
            <a:picLocks noChangeAspect="1"/>
          </p:cNvPicPr>
          <p:nvPr/>
        </p:nvPicPr>
        <p:blipFill>
          <a:blip r:embed="rId2"/>
          <a:stretch>
            <a:fillRect/>
          </a:stretch>
        </p:blipFill>
        <p:spPr>
          <a:xfrm>
            <a:off x="739408" y="1021941"/>
            <a:ext cx="5419129" cy="5100764"/>
          </a:xfrm>
          <a:prstGeom prst="rect">
            <a:avLst/>
          </a:prstGeom>
        </p:spPr>
      </p:pic>
    </p:spTree>
    <p:extLst>
      <p:ext uri="{BB962C8B-B14F-4D97-AF65-F5344CB8AC3E}">
        <p14:creationId xmlns:p14="http://schemas.microsoft.com/office/powerpoint/2010/main" val="34583092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251C6C4-1C7B-48B0-A730-0603011B23D7}"/>
              </a:ext>
            </a:extLst>
          </p:cNvPr>
          <p:cNvSpPr>
            <a:spLocks noGrp="1"/>
          </p:cNvSpPr>
          <p:nvPr>
            <p:ph type="title"/>
          </p:nvPr>
        </p:nvSpPr>
        <p:spPr/>
        <p:txBody>
          <a:bodyPr/>
          <a:lstStyle/>
          <a:p>
            <a:r>
              <a:rPr lang="es-AR" dirty="0"/>
              <a:t>Metodología de cálculo aplicable a partir de julio</a:t>
            </a:r>
          </a:p>
        </p:txBody>
      </p:sp>
      <p:sp>
        <p:nvSpPr>
          <p:cNvPr id="3" name="Rectangle: Rounded Corners 2">
            <a:extLst>
              <a:ext uri="{FF2B5EF4-FFF2-40B4-BE49-F238E27FC236}">
                <a16:creationId xmlns:a16="http://schemas.microsoft.com/office/drawing/2014/main" id="{CF6D991D-EB08-D3DC-7569-B289E520DD12}"/>
              </a:ext>
            </a:extLst>
          </p:cNvPr>
          <p:cNvSpPr/>
          <p:nvPr/>
        </p:nvSpPr>
        <p:spPr>
          <a:xfrm>
            <a:off x="643002" y="1809393"/>
            <a:ext cx="1984664" cy="3011156"/>
          </a:xfrm>
          <a:prstGeom prst="roundRect">
            <a:avLst/>
          </a:prstGeom>
          <a:solidFill>
            <a:srgbClr val="00338D"/>
          </a:solidFill>
          <a:ln>
            <a:solidFill>
              <a:srgbClr val="00338D"/>
            </a:solid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ctr"/>
            <a:r>
              <a:rPr lang="es-AR" b="1" dirty="0">
                <a:solidFill>
                  <a:schemeClr val="bg1"/>
                </a:solidFill>
                <a:latin typeface="Aptos" panose="020B0004020202020204" pitchFamily="34" charset="0"/>
              </a:rPr>
              <a:t>Determinación del impuesto a partir de julio</a:t>
            </a:r>
          </a:p>
          <a:p>
            <a:pPr algn="ctr"/>
            <a:endParaRPr lang="es-AR" b="1" dirty="0">
              <a:solidFill>
                <a:schemeClr val="bg1"/>
              </a:solidFill>
              <a:latin typeface="Aptos" panose="020B0004020202020204" pitchFamily="34" charset="0"/>
            </a:endParaRPr>
          </a:p>
          <a:p>
            <a:pPr algn="ctr"/>
            <a:r>
              <a:rPr lang="es-AR" b="1" dirty="0">
                <a:solidFill>
                  <a:schemeClr val="bg1"/>
                </a:solidFill>
                <a:latin typeface="Aptos" panose="020B0004020202020204" pitchFamily="34" charset="0"/>
              </a:rPr>
              <a:t>+</a:t>
            </a:r>
          </a:p>
          <a:p>
            <a:pPr algn="ctr"/>
            <a:endParaRPr lang="es-AR" b="1" dirty="0">
              <a:solidFill>
                <a:schemeClr val="bg1"/>
              </a:solidFill>
              <a:latin typeface="Aptos" panose="020B0004020202020204" pitchFamily="34" charset="0"/>
            </a:endParaRPr>
          </a:p>
          <a:p>
            <a:pPr algn="ctr"/>
            <a:r>
              <a:rPr lang="es-AR" b="1" dirty="0">
                <a:solidFill>
                  <a:schemeClr val="bg1"/>
                </a:solidFill>
                <a:latin typeface="Aptos" panose="020B0004020202020204" pitchFamily="34" charset="0"/>
              </a:rPr>
              <a:t>Actualización en el mes de septiembre</a:t>
            </a:r>
          </a:p>
        </p:txBody>
      </p:sp>
      <p:sp>
        <p:nvSpPr>
          <p:cNvPr id="4" name="TextBox 3">
            <a:extLst>
              <a:ext uri="{FF2B5EF4-FFF2-40B4-BE49-F238E27FC236}">
                <a16:creationId xmlns:a16="http://schemas.microsoft.com/office/drawing/2014/main" id="{FB62187B-3A66-3A4C-F3E0-292CA7B25C46}"/>
              </a:ext>
            </a:extLst>
          </p:cNvPr>
          <p:cNvSpPr txBox="1"/>
          <p:nvPr/>
        </p:nvSpPr>
        <p:spPr>
          <a:xfrm>
            <a:off x="2908998" y="1271859"/>
            <a:ext cx="8640000" cy="5005626"/>
          </a:xfrm>
          <a:prstGeom prst="round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a:r>
              <a:rPr lang="es-AR" b="0" i="0" dirty="0">
                <a:solidFill>
                  <a:srgbClr val="212529"/>
                </a:solidFill>
                <a:effectLst/>
                <a:latin typeface="Aptos" panose="020B0004020202020204" pitchFamily="34" charset="0"/>
              </a:rPr>
              <a:t>El cálculo del importe a retener correspondiente a los ingresos devengados desde el </a:t>
            </a:r>
            <a:r>
              <a:rPr lang="es-AR" b="1" i="0" dirty="0">
                <a:solidFill>
                  <a:srgbClr val="212529"/>
                </a:solidFill>
                <a:effectLst/>
                <a:latin typeface="Aptos" panose="020B0004020202020204" pitchFamily="34" charset="0"/>
              </a:rPr>
              <a:t>1 de julio de 2024 y percibidos hasta el 31 de agosto de 2024,</a:t>
            </a:r>
            <a:r>
              <a:rPr lang="es-AR" b="0" i="0" dirty="0">
                <a:solidFill>
                  <a:srgbClr val="212529"/>
                </a:solidFill>
                <a:effectLst/>
                <a:latin typeface="Aptos" panose="020B0004020202020204" pitchFamily="34" charset="0"/>
              </a:rPr>
              <a:t> surgirá de computar los importes de ingresos, deducciones y escala, </a:t>
            </a:r>
            <a:r>
              <a:rPr lang="es-AR" b="1" i="0" dirty="0">
                <a:solidFill>
                  <a:srgbClr val="212529"/>
                </a:solidFill>
                <a:effectLst/>
                <a:latin typeface="Aptos" panose="020B0004020202020204" pitchFamily="34" charset="0"/>
              </a:rPr>
              <a:t>acumulados al mes de pago (desde enero 2024 a julio o agosto)</a:t>
            </a:r>
            <a:r>
              <a:rPr lang="es-AR" b="0" i="0" dirty="0">
                <a:solidFill>
                  <a:srgbClr val="212529"/>
                </a:solidFill>
                <a:effectLst/>
                <a:latin typeface="Aptos" panose="020B0004020202020204" pitchFamily="34" charset="0"/>
              </a:rPr>
              <a:t>, sobre la base de los montos originales establecidos por los artículos 71 y 73 de la Ley N° 27.743, publicados por la AFIP en su sitio web. </a:t>
            </a:r>
          </a:p>
          <a:p>
            <a:pPr algn="just"/>
            <a:endParaRPr lang="es-AR" b="0" i="0" dirty="0">
              <a:solidFill>
                <a:srgbClr val="212529"/>
              </a:solidFill>
              <a:effectLst/>
              <a:latin typeface="Aptos" panose="020B0004020202020204" pitchFamily="34" charset="0"/>
            </a:endParaRPr>
          </a:p>
          <a:p>
            <a:pPr algn="just"/>
            <a:r>
              <a:rPr lang="es-AR" b="0" i="0" dirty="0">
                <a:solidFill>
                  <a:srgbClr val="212529"/>
                </a:solidFill>
                <a:effectLst/>
                <a:latin typeface="Aptos" panose="020B0004020202020204" pitchFamily="34" charset="0"/>
              </a:rPr>
              <a:t>En las liquidaciones a practicar </a:t>
            </a:r>
            <a:r>
              <a:rPr lang="es-AR" b="1" i="0" dirty="0">
                <a:solidFill>
                  <a:srgbClr val="212529"/>
                </a:solidFill>
                <a:effectLst/>
                <a:latin typeface="Aptos" panose="020B0004020202020204" pitchFamily="34" charset="0"/>
              </a:rPr>
              <a:t>a partir del 1 de septiembre de 2024 </a:t>
            </a:r>
            <a:r>
              <a:rPr lang="es-AR" b="0" i="0" dirty="0">
                <a:solidFill>
                  <a:srgbClr val="212529"/>
                </a:solidFill>
                <a:effectLst/>
                <a:latin typeface="Aptos" panose="020B0004020202020204" pitchFamily="34" charset="0"/>
              </a:rPr>
              <a:t>se computarán los importes de las </a:t>
            </a:r>
            <a:r>
              <a:rPr lang="es-AR" b="1" i="0" dirty="0">
                <a:solidFill>
                  <a:srgbClr val="212529"/>
                </a:solidFill>
                <a:effectLst/>
                <a:latin typeface="Aptos" panose="020B0004020202020204" pitchFamily="34" charset="0"/>
              </a:rPr>
              <a:t>deducciones personales y de la escala del impuesto acumulados al 31 de agosto de 2024 (los cuales publicará el Organismo considerando la variación del IPC de junio a agosto 2024)</a:t>
            </a:r>
            <a:r>
              <a:rPr lang="es-AR" b="0" i="0" dirty="0">
                <a:solidFill>
                  <a:srgbClr val="212529"/>
                </a:solidFill>
                <a:effectLst/>
                <a:latin typeface="Aptos" panose="020B0004020202020204" pitchFamily="34" charset="0"/>
              </a:rPr>
              <a:t>, a los que se sumarán los de las deducciones personales y escala del impuesto mensuales actualizados a septiembre de 2024.</a:t>
            </a:r>
          </a:p>
          <a:p>
            <a:pPr algn="just"/>
            <a:endParaRPr lang="es-AR" dirty="0">
              <a:solidFill>
                <a:srgbClr val="212529"/>
              </a:solidFill>
              <a:latin typeface="Aptos" panose="020B0004020202020204" pitchFamily="34" charset="0"/>
            </a:endParaRPr>
          </a:p>
          <a:p>
            <a:pPr algn="just"/>
            <a:r>
              <a:rPr lang="es-AR" b="0" i="0" dirty="0">
                <a:solidFill>
                  <a:srgbClr val="212529"/>
                </a:solidFill>
                <a:effectLst/>
                <a:latin typeface="Aptos" panose="020B0004020202020204" pitchFamily="34" charset="0"/>
              </a:rPr>
              <a:t>Durante todo el año 2024 corresponde considerar la “diferencia art.83 Ley 27.743”.</a:t>
            </a:r>
          </a:p>
        </p:txBody>
      </p:sp>
    </p:spTree>
    <p:extLst>
      <p:ext uri="{BB962C8B-B14F-4D97-AF65-F5344CB8AC3E}">
        <p14:creationId xmlns:p14="http://schemas.microsoft.com/office/powerpoint/2010/main" val="34086128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251C6C4-1C7B-48B0-A730-0603011B23D7}"/>
              </a:ext>
            </a:extLst>
          </p:cNvPr>
          <p:cNvSpPr>
            <a:spLocks noGrp="1"/>
          </p:cNvSpPr>
          <p:nvPr>
            <p:ph type="title"/>
          </p:nvPr>
        </p:nvSpPr>
        <p:spPr/>
        <p:txBody>
          <a:bodyPr/>
          <a:lstStyle/>
          <a:p>
            <a:r>
              <a:rPr lang="es-AR" dirty="0"/>
              <a:t>Metodología de cálculo aplicable al año 2025 y siguientes</a:t>
            </a:r>
          </a:p>
        </p:txBody>
      </p:sp>
      <p:sp>
        <p:nvSpPr>
          <p:cNvPr id="3" name="Rectangle: Rounded Corners 2">
            <a:extLst>
              <a:ext uri="{FF2B5EF4-FFF2-40B4-BE49-F238E27FC236}">
                <a16:creationId xmlns:a16="http://schemas.microsoft.com/office/drawing/2014/main" id="{D6DA8D87-3592-7BE5-80B3-67E2022F977F}"/>
              </a:ext>
            </a:extLst>
          </p:cNvPr>
          <p:cNvSpPr/>
          <p:nvPr/>
        </p:nvSpPr>
        <p:spPr>
          <a:xfrm>
            <a:off x="2123440" y="1879600"/>
            <a:ext cx="8880109" cy="4003040"/>
          </a:xfrm>
          <a:prstGeom prst="roundRect">
            <a:avLst/>
          </a:prstGeom>
          <a:noFill/>
          <a:ln>
            <a:solidFill>
              <a:srgbClr val="00338D"/>
            </a:solid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just"/>
            <a:r>
              <a:rPr lang="es-AR" dirty="0">
                <a:solidFill>
                  <a:srgbClr val="00338D"/>
                </a:solidFill>
                <a:latin typeface="Aptos" panose="020B0004020202020204" pitchFamily="34" charset="0"/>
              </a:rPr>
              <a:t>Los importes de las deducciones personales del artículo 30 y de la escala del artículo 94, se computarán mensualmente actualizados de la siguiente manera: </a:t>
            </a:r>
          </a:p>
          <a:p>
            <a:pPr algn="just"/>
            <a:endParaRPr lang="es-AR" dirty="0">
              <a:solidFill>
                <a:srgbClr val="00338D"/>
              </a:solidFill>
              <a:latin typeface="Aptos" panose="020B0004020202020204" pitchFamily="34" charset="0"/>
            </a:endParaRPr>
          </a:p>
          <a:p>
            <a:pPr marL="358775" algn="just"/>
            <a:r>
              <a:rPr lang="es-AR" b="0" i="0" dirty="0">
                <a:solidFill>
                  <a:srgbClr val="00338D"/>
                </a:solidFill>
                <a:effectLst/>
                <a:latin typeface="Aptos" panose="020B0004020202020204" pitchFamily="34" charset="0"/>
              </a:rPr>
              <a:t>a) </a:t>
            </a:r>
            <a:r>
              <a:rPr lang="es-AR" b="1" i="0" dirty="0">
                <a:solidFill>
                  <a:srgbClr val="00338D"/>
                </a:solidFill>
                <a:effectLst/>
                <a:latin typeface="Aptos" panose="020B0004020202020204" pitchFamily="34" charset="0"/>
              </a:rPr>
              <a:t>enero a junio</a:t>
            </a:r>
            <a:r>
              <a:rPr lang="es-AR" b="0" i="0" dirty="0">
                <a:solidFill>
                  <a:srgbClr val="00338D"/>
                </a:solidFill>
                <a:effectLst/>
                <a:latin typeface="Aptos" panose="020B0004020202020204" pitchFamily="34" charset="0"/>
              </a:rPr>
              <a:t>: acumulados mensualmente considerando los montos actualizados con efectos a partir del 1° de enero de cada año;</a:t>
            </a:r>
          </a:p>
          <a:p>
            <a:pPr marL="358775" algn="just"/>
            <a:endParaRPr lang="es-AR" b="0" i="0" dirty="0">
              <a:solidFill>
                <a:srgbClr val="00338D"/>
              </a:solidFill>
              <a:effectLst/>
              <a:latin typeface="Aptos" panose="020B0004020202020204" pitchFamily="34" charset="0"/>
            </a:endParaRPr>
          </a:p>
          <a:p>
            <a:pPr marL="358775" algn="just"/>
            <a:r>
              <a:rPr lang="es-AR" b="0" i="0" dirty="0">
                <a:solidFill>
                  <a:srgbClr val="00338D"/>
                </a:solidFill>
                <a:effectLst/>
                <a:latin typeface="Aptos" panose="020B0004020202020204" pitchFamily="34" charset="0"/>
              </a:rPr>
              <a:t>b) </a:t>
            </a:r>
            <a:r>
              <a:rPr lang="es-AR" b="1" i="0" dirty="0">
                <a:solidFill>
                  <a:srgbClr val="00338D"/>
                </a:solidFill>
                <a:effectLst/>
                <a:latin typeface="Aptos" panose="020B0004020202020204" pitchFamily="34" charset="0"/>
              </a:rPr>
              <a:t>julio a diciembre</a:t>
            </a:r>
            <a:r>
              <a:rPr lang="es-AR" b="0" i="0" dirty="0">
                <a:solidFill>
                  <a:srgbClr val="00338D"/>
                </a:solidFill>
                <a:effectLst/>
                <a:latin typeface="Aptos" panose="020B0004020202020204" pitchFamily="34" charset="0"/>
              </a:rPr>
              <a:t>: acumulados mensualmente considerando los montos mensuales actualizados con efectos a partir del 1 de julio </a:t>
            </a:r>
            <a:r>
              <a:rPr lang="es-AR" b="0" i="0" u="sng" dirty="0">
                <a:solidFill>
                  <a:srgbClr val="00338D"/>
                </a:solidFill>
                <a:effectLst/>
                <a:latin typeface="Aptos" panose="020B0004020202020204" pitchFamily="34" charset="0"/>
              </a:rPr>
              <a:t>y </a:t>
            </a:r>
            <a:r>
              <a:rPr lang="es-AR" b="1" i="0" u="sng" dirty="0">
                <a:solidFill>
                  <a:srgbClr val="00338D"/>
                </a:solidFill>
                <a:effectLst/>
                <a:latin typeface="Aptos" panose="020B0004020202020204" pitchFamily="34" charset="0"/>
              </a:rPr>
              <a:t>sumados a los importes del punto a)</a:t>
            </a:r>
            <a:r>
              <a:rPr lang="es-AR" b="1" i="0" dirty="0">
                <a:solidFill>
                  <a:srgbClr val="00338D"/>
                </a:solidFill>
                <a:effectLst/>
                <a:latin typeface="Aptos" panose="020B0004020202020204" pitchFamily="34" charset="0"/>
              </a:rPr>
              <a:t>, y</a:t>
            </a:r>
          </a:p>
          <a:p>
            <a:pPr marL="358775" algn="just"/>
            <a:endParaRPr lang="es-AR" b="0" i="0" dirty="0">
              <a:solidFill>
                <a:srgbClr val="00338D"/>
              </a:solidFill>
              <a:effectLst/>
              <a:latin typeface="Aptos" panose="020B0004020202020204" pitchFamily="34" charset="0"/>
            </a:endParaRPr>
          </a:p>
          <a:p>
            <a:pPr marL="358775" algn="just"/>
            <a:r>
              <a:rPr lang="es-AR" b="0" i="0" dirty="0">
                <a:solidFill>
                  <a:srgbClr val="00338D"/>
                </a:solidFill>
                <a:effectLst/>
                <a:latin typeface="Aptos" panose="020B0004020202020204" pitchFamily="34" charset="0"/>
              </a:rPr>
              <a:t>c) </a:t>
            </a:r>
            <a:r>
              <a:rPr lang="es-AR" b="1" i="0" dirty="0">
                <a:solidFill>
                  <a:srgbClr val="00338D"/>
                </a:solidFill>
                <a:effectLst/>
                <a:latin typeface="Aptos" panose="020B0004020202020204" pitchFamily="34" charset="0"/>
              </a:rPr>
              <a:t>en oportunidad de la liquidación anual</a:t>
            </a:r>
            <a:r>
              <a:rPr lang="es-AR" b="0" i="0" dirty="0">
                <a:solidFill>
                  <a:srgbClr val="00338D"/>
                </a:solidFill>
                <a:effectLst/>
                <a:latin typeface="Aptos" panose="020B0004020202020204" pitchFamily="34" charset="0"/>
              </a:rPr>
              <a:t>: </a:t>
            </a:r>
            <a:r>
              <a:rPr lang="es-AR" b="1" i="0" u="sng" dirty="0">
                <a:solidFill>
                  <a:srgbClr val="00338D"/>
                </a:solidFill>
                <a:effectLst/>
                <a:latin typeface="Aptos" panose="020B0004020202020204" pitchFamily="34" charset="0"/>
              </a:rPr>
              <a:t>acumulados anualmente</a:t>
            </a:r>
            <a:r>
              <a:rPr lang="es-AR" b="0" i="0" dirty="0">
                <a:solidFill>
                  <a:srgbClr val="00338D"/>
                </a:solidFill>
                <a:effectLst/>
                <a:latin typeface="Aptos" panose="020B0004020202020204" pitchFamily="34" charset="0"/>
              </a:rPr>
              <a:t>, </a:t>
            </a:r>
            <a:r>
              <a:rPr lang="es-AR" b="1" i="0" u="sng" dirty="0">
                <a:solidFill>
                  <a:srgbClr val="00338D"/>
                </a:solidFill>
                <a:effectLst/>
                <a:latin typeface="Aptos" panose="020B0004020202020204" pitchFamily="34" charset="0"/>
              </a:rPr>
              <a:t>considerando los montos actualizados a partir del 1 de julio</a:t>
            </a:r>
            <a:r>
              <a:rPr lang="es-AR" b="0" i="0" dirty="0">
                <a:solidFill>
                  <a:srgbClr val="00338D"/>
                </a:solidFill>
                <a:effectLst/>
                <a:latin typeface="Aptos" panose="020B0004020202020204" pitchFamily="34" charset="0"/>
              </a:rPr>
              <a:t>. De corresponder, se reintegrará el monto retenido en exceso durante el período fiscal</a:t>
            </a:r>
            <a:r>
              <a:rPr lang="es-AR" dirty="0">
                <a:solidFill>
                  <a:srgbClr val="00338D"/>
                </a:solidFill>
                <a:latin typeface="Aptos" panose="020B0004020202020204" pitchFamily="34" charset="0"/>
              </a:rPr>
              <a:t>.</a:t>
            </a:r>
          </a:p>
        </p:txBody>
      </p:sp>
      <p:grpSp>
        <p:nvGrpSpPr>
          <p:cNvPr id="6" name="Grupo 560">
            <a:extLst>
              <a:ext uri="{FF2B5EF4-FFF2-40B4-BE49-F238E27FC236}">
                <a16:creationId xmlns:a16="http://schemas.microsoft.com/office/drawing/2014/main" id="{2DED8DE4-4D8D-9020-B945-B72A3A03FA33}"/>
              </a:ext>
            </a:extLst>
          </p:cNvPr>
          <p:cNvGrpSpPr/>
          <p:nvPr/>
        </p:nvGrpSpPr>
        <p:grpSpPr>
          <a:xfrm>
            <a:off x="1149246" y="3327400"/>
            <a:ext cx="810488" cy="868647"/>
            <a:chOff x="174626" y="2497138"/>
            <a:chExt cx="806450" cy="833438"/>
          </a:xfrm>
          <a:solidFill>
            <a:srgbClr val="AB0D82"/>
          </a:solidFill>
        </p:grpSpPr>
        <p:sp>
          <p:nvSpPr>
            <p:cNvPr id="7" name="Freeform 59">
              <a:extLst>
                <a:ext uri="{FF2B5EF4-FFF2-40B4-BE49-F238E27FC236}">
                  <a16:creationId xmlns:a16="http://schemas.microsoft.com/office/drawing/2014/main" id="{DBF7BA80-C17A-F932-D062-9BF0ED2AD537}"/>
                </a:ext>
              </a:extLst>
            </p:cNvPr>
            <p:cNvSpPr>
              <a:spLocks noEditPoints="1"/>
            </p:cNvSpPr>
            <p:nvPr/>
          </p:nvSpPr>
          <p:spPr bwMode="auto">
            <a:xfrm>
              <a:off x="249238" y="2497138"/>
              <a:ext cx="660400" cy="833438"/>
            </a:xfrm>
            <a:custGeom>
              <a:avLst/>
              <a:gdLst>
                <a:gd name="T0" fmla="*/ 102 w 175"/>
                <a:gd name="T1" fmla="*/ 211 h 221"/>
                <a:gd name="T2" fmla="*/ 102 w 175"/>
                <a:gd name="T3" fmla="*/ 211 h 221"/>
                <a:gd name="T4" fmla="*/ 83 w 175"/>
                <a:gd name="T5" fmla="*/ 220 h 221"/>
                <a:gd name="T6" fmla="*/ 73 w 175"/>
                <a:gd name="T7" fmla="*/ 211 h 221"/>
                <a:gd name="T8" fmla="*/ 64 w 175"/>
                <a:gd name="T9" fmla="*/ 211 h 221"/>
                <a:gd name="T10" fmla="*/ 54 w 175"/>
                <a:gd name="T11" fmla="*/ 201 h 221"/>
                <a:gd name="T12" fmla="*/ 53 w 175"/>
                <a:gd name="T13" fmla="*/ 157 h 221"/>
                <a:gd name="T14" fmla="*/ 42 w 175"/>
                <a:gd name="T15" fmla="*/ 148 h 221"/>
                <a:gd name="T16" fmla="*/ 30 w 175"/>
                <a:gd name="T17" fmla="*/ 34 h 221"/>
                <a:gd name="T18" fmla="*/ 144 w 175"/>
                <a:gd name="T19" fmla="*/ 34 h 221"/>
                <a:gd name="T20" fmla="*/ 133 w 175"/>
                <a:gd name="T21" fmla="*/ 148 h 221"/>
                <a:gd name="T22" fmla="*/ 122 w 175"/>
                <a:gd name="T23" fmla="*/ 157 h 221"/>
                <a:gd name="T24" fmla="*/ 121 w 175"/>
                <a:gd name="T25" fmla="*/ 201 h 221"/>
                <a:gd name="T26" fmla="*/ 111 w 175"/>
                <a:gd name="T27" fmla="*/ 211 h 221"/>
                <a:gd name="T28" fmla="*/ 102 w 175"/>
                <a:gd name="T29" fmla="*/ 211 h 221"/>
                <a:gd name="T30" fmla="*/ 68 w 175"/>
                <a:gd name="T31" fmla="*/ 158 h 221"/>
                <a:gd name="T32" fmla="*/ 68 w 175"/>
                <a:gd name="T33" fmla="*/ 158 h 221"/>
                <a:gd name="T34" fmla="*/ 74 w 175"/>
                <a:gd name="T35" fmla="*/ 164 h 221"/>
                <a:gd name="T36" fmla="*/ 101 w 175"/>
                <a:gd name="T37" fmla="*/ 164 h 221"/>
                <a:gd name="T38" fmla="*/ 108 w 175"/>
                <a:gd name="T39" fmla="*/ 153 h 221"/>
                <a:gd name="T40" fmla="*/ 115 w 175"/>
                <a:gd name="T41" fmla="*/ 142 h 221"/>
                <a:gd name="T42" fmla="*/ 124 w 175"/>
                <a:gd name="T43" fmla="*/ 136 h 221"/>
                <a:gd name="T44" fmla="*/ 149 w 175"/>
                <a:gd name="T45" fmla="*/ 94 h 221"/>
                <a:gd name="T46" fmla="*/ 53 w 175"/>
                <a:gd name="T47" fmla="*/ 34 h 221"/>
                <a:gd name="T48" fmla="*/ 36 w 175"/>
                <a:gd name="T49" fmla="*/ 121 h 221"/>
                <a:gd name="T50" fmla="*/ 54 w 175"/>
                <a:gd name="T51" fmla="*/ 139 h 221"/>
                <a:gd name="T52" fmla="*/ 68 w 175"/>
                <a:gd name="T53" fmla="*/ 158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221">
                  <a:moveTo>
                    <a:pt x="102" y="211"/>
                  </a:moveTo>
                  <a:cubicBezTo>
                    <a:pt x="102" y="211"/>
                    <a:pt x="102" y="211"/>
                    <a:pt x="102" y="211"/>
                  </a:cubicBezTo>
                  <a:cubicBezTo>
                    <a:pt x="99" y="221"/>
                    <a:pt x="91" y="220"/>
                    <a:pt x="83" y="220"/>
                  </a:cubicBezTo>
                  <a:cubicBezTo>
                    <a:pt x="78" y="220"/>
                    <a:pt x="74" y="216"/>
                    <a:pt x="73" y="211"/>
                  </a:cubicBezTo>
                  <a:cubicBezTo>
                    <a:pt x="70" y="211"/>
                    <a:pt x="66" y="212"/>
                    <a:pt x="64" y="211"/>
                  </a:cubicBezTo>
                  <a:cubicBezTo>
                    <a:pt x="59" y="209"/>
                    <a:pt x="55" y="205"/>
                    <a:pt x="54" y="201"/>
                  </a:cubicBezTo>
                  <a:cubicBezTo>
                    <a:pt x="52" y="197"/>
                    <a:pt x="54" y="161"/>
                    <a:pt x="53" y="157"/>
                  </a:cubicBezTo>
                  <a:cubicBezTo>
                    <a:pt x="51" y="153"/>
                    <a:pt x="45" y="151"/>
                    <a:pt x="42" y="148"/>
                  </a:cubicBezTo>
                  <a:cubicBezTo>
                    <a:pt x="6" y="121"/>
                    <a:pt x="0" y="67"/>
                    <a:pt x="30" y="34"/>
                  </a:cubicBezTo>
                  <a:cubicBezTo>
                    <a:pt x="60" y="0"/>
                    <a:pt x="115" y="0"/>
                    <a:pt x="144" y="34"/>
                  </a:cubicBezTo>
                  <a:cubicBezTo>
                    <a:pt x="175" y="67"/>
                    <a:pt x="169" y="122"/>
                    <a:pt x="133" y="148"/>
                  </a:cubicBezTo>
                  <a:cubicBezTo>
                    <a:pt x="130" y="151"/>
                    <a:pt x="124" y="153"/>
                    <a:pt x="122" y="157"/>
                  </a:cubicBezTo>
                  <a:cubicBezTo>
                    <a:pt x="122" y="161"/>
                    <a:pt x="122" y="197"/>
                    <a:pt x="121" y="201"/>
                  </a:cubicBezTo>
                  <a:cubicBezTo>
                    <a:pt x="120" y="205"/>
                    <a:pt x="115" y="209"/>
                    <a:pt x="111" y="211"/>
                  </a:cubicBezTo>
                  <a:cubicBezTo>
                    <a:pt x="108" y="212"/>
                    <a:pt x="105" y="211"/>
                    <a:pt x="102" y="211"/>
                  </a:cubicBezTo>
                  <a:close/>
                  <a:moveTo>
                    <a:pt x="68" y="158"/>
                  </a:moveTo>
                  <a:cubicBezTo>
                    <a:pt x="68" y="158"/>
                    <a:pt x="68" y="158"/>
                    <a:pt x="68" y="158"/>
                  </a:cubicBezTo>
                  <a:cubicBezTo>
                    <a:pt x="68" y="161"/>
                    <a:pt x="71" y="163"/>
                    <a:pt x="74" y="164"/>
                  </a:cubicBezTo>
                  <a:cubicBezTo>
                    <a:pt x="76" y="164"/>
                    <a:pt x="99" y="164"/>
                    <a:pt x="101" y="164"/>
                  </a:cubicBezTo>
                  <a:cubicBezTo>
                    <a:pt x="107" y="162"/>
                    <a:pt x="107" y="158"/>
                    <a:pt x="108" y="153"/>
                  </a:cubicBezTo>
                  <a:cubicBezTo>
                    <a:pt x="109" y="149"/>
                    <a:pt x="112" y="145"/>
                    <a:pt x="115" y="142"/>
                  </a:cubicBezTo>
                  <a:cubicBezTo>
                    <a:pt x="118" y="141"/>
                    <a:pt x="122" y="138"/>
                    <a:pt x="124" y="136"/>
                  </a:cubicBezTo>
                  <a:cubicBezTo>
                    <a:pt x="138" y="126"/>
                    <a:pt x="147" y="111"/>
                    <a:pt x="149" y="94"/>
                  </a:cubicBezTo>
                  <a:cubicBezTo>
                    <a:pt x="156" y="41"/>
                    <a:pt x="98" y="4"/>
                    <a:pt x="53" y="34"/>
                  </a:cubicBezTo>
                  <a:cubicBezTo>
                    <a:pt x="24" y="53"/>
                    <a:pt x="17" y="93"/>
                    <a:pt x="36" y="121"/>
                  </a:cubicBezTo>
                  <a:cubicBezTo>
                    <a:pt x="41" y="128"/>
                    <a:pt x="47" y="134"/>
                    <a:pt x="54" y="139"/>
                  </a:cubicBezTo>
                  <a:cubicBezTo>
                    <a:pt x="62" y="142"/>
                    <a:pt x="67" y="149"/>
                    <a:pt x="68" y="1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60">
              <a:extLst>
                <a:ext uri="{FF2B5EF4-FFF2-40B4-BE49-F238E27FC236}">
                  <a16:creationId xmlns:a16="http://schemas.microsoft.com/office/drawing/2014/main" id="{E5477776-20BF-442F-F5BB-41D3CBD57ABC}"/>
                </a:ext>
              </a:extLst>
            </p:cNvPr>
            <p:cNvSpPr>
              <a:spLocks noEditPoints="1"/>
            </p:cNvSpPr>
            <p:nvPr/>
          </p:nvSpPr>
          <p:spPr bwMode="auto">
            <a:xfrm>
              <a:off x="174626" y="2606675"/>
              <a:ext cx="806450" cy="425450"/>
            </a:xfrm>
            <a:custGeom>
              <a:avLst/>
              <a:gdLst>
                <a:gd name="T0" fmla="*/ 18 w 214"/>
                <a:gd name="T1" fmla="*/ 51 h 113"/>
                <a:gd name="T2" fmla="*/ 18 w 214"/>
                <a:gd name="T3" fmla="*/ 51 h 113"/>
                <a:gd name="T4" fmla="*/ 21 w 214"/>
                <a:gd name="T5" fmla="*/ 53 h 113"/>
                <a:gd name="T6" fmla="*/ 21 w 214"/>
                <a:gd name="T7" fmla="*/ 60 h 113"/>
                <a:gd name="T8" fmla="*/ 6 w 214"/>
                <a:gd name="T9" fmla="*/ 61 h 113"/>
                <a:gd name="T10" fmla="*/ 3 w 214"/>
                <a:gd name="T11" fmla="*/ 53 h 113"/>
                <a:gd name="T12" fmla="*/ 18 w 214"/>
                <a:gd name="T13" fmla="*/ 51 h 113"/>
                <a:gd name="T14" fmla="*/ 27 w 214"/>
                <a:gd name="T15" fmla="*/ 97 h 113"/>
                <a:gd name="T16" fmla="*/ 27 w 214"/>
                <a:gd name="T17" fmla="*/ 97 h 113"/>
                <a:gd name="T18" fmla="*/ 31 w 214"/>
                <a:gd name="T19" fmla="*/ 96 h 113"/>
                <a:gd name="T20" fmla="*/ 33 w 214"/>
                <a:gd name="T21" fmla="*/ 97 h 113"/>
                <a:gd name="T22" fmla="*/ 35 w 214"/>
                <a:gd name="T23" fmla="*/ 101 h 113"/>
                <a:gd name="T24" fmla="*/ 32 w 214"/>
                <a:gd name="T25" fmla="*/ 105 h 113"/>
                <a:gd name="T26" fmla="*/ 20 w 214"/>
                <a:gd name="T27" fmla="*/ 111 h 113"/>
                <a:gd name="T28" fmla="*/ 15 w 214"/>
                <a:gd name="T29" fmla="*/ 106 h 113"/>
                <a:gd name="T30" fmla="*/ 27 w 214"/>
                <a:gd name="T31" fmla="*/ 97 h 113"/>
                <a:gd name="T32" fmla="*/ 32 w 214"/>
                <a:gd name="T33" fmla="*/ 7 h 113"/>
                <a:gd name="T34" fmla="*/ 32 w 214"/>
                <a:gd name="T35" fmla="*/ 7 h 113"/>
                <a:gd name="T36" fmla="*/ 30 w 214"/>
                <a:gd name="T37" fmla="*/ 16 h 113"/>
                <a:gd name="T38" fmla="*/ 18 w 214"/>
                <a:gd name="T39" fmla="*/ 10 h 113"/>
                <a:gd name="T40" fmla="*/ 15 w 214"/>
                <a:gd name="T41" fmla="*/ 7 h 113"/>
                <a:gd name="T42" fmla="*/ 20 w 214"/>
                <a:gd name="T43" fmla="*/ 1 h 113"/>
                <a:gd name="T44" fmla="*/ 32 w 214"/>
                <a:gd name="T45" fmla="*/ 7 h 113"/>
                <a:gd name="T46" fmla="*/ 197 w 214"/>
                <a:gd name="T47" fmla="*/ 61 h 113"/>
                <a:gd name="T48" fmla="*/ 194 w 214"/>
                <a:gd name="T49" fmla="*/ 53 h 113"/>
                <a:gd name="T50" fmla="*/ 208 w 214"/>
                <a:gd name="T51" fmla="*/ 51 h 113"/>
                <a:gd name="T52" fmla="*/ 212 w 214"/>
                <a:gd name="T53" fmla="*/ 54 h 113"/>
                <a:gd name="T54" fmla="*/ 210 w 214"/>
                <a:gd name="T55" fmla="*/ 61 h 113"/>
                <a:gd name="T56" fmla="*/ 197 w 214"/>
                <a:gd name="T57" fmla="*/ 61 h 113"/>
                <a:gd name="T58" fmla="*/ 188 w 214"/>
                <a:gd name="T59" fmla="*/ 16 h 113"/>
                <a:gd name="T60" fmla="*/ 181 w 214"/>
                <a:gd name="T61" fmla="*/ 8 h 113"/>
                <a:gd name="T62" fmla="*/ 192 w 214"/>
                <a:gd name="T63" fmla="*/ 2 h 113"/>
                <a:gd name="T64" fmla="*/ 195 w 214"/>
                <a:gd name="T65" fmla="*/ 1 h 113"/>
                <a:gd name="T66" fmla="*/ 199 w 214"/>
                <a:gd name="T67" fmla="*/ 9 h 113"/>
                <a:gd name="T68" fmla="*/ 188 w 214"/>
                <a:gd name="T69" fmla="*/ 16 h 113"/>
                <a:gd name="T70" fmla="*/ 183 w 214"/>
                <a:gd name="T71" fmla="*/ 105 h 113"/>
                <a:gd name="T72" fmla="*/ 183 w 214"/>
                <a:gd name="T73" fmla="*/ 105 h 113"/>
                <a:gd name="T74" fmla="*/ 184 w 214"/>
                <a:gd name="T75" fmla="*/ 96 h 113"/>
                <a:gd name="T76" fmla="*/ 197 w 214"/>
                <a:gd name="T77" fmla="*/ 102 h 113"/>
                <a:gd name="T78" fmla="*/ 199 w 214"/>
                <a:gd name="T79" fmla="*/ 105 h 113"/>
                <a:gd name="T80" fmla="*/ 196 w 214"/>
                <a:gd name="T81" fmla="*/ 111 h 113"/>
                <a:gd name="T82" fmla="*/ 183 w 214"/>
                <a:gd name="T83" fmla="*/ 105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4" h="113">
                  <a:moveTo>
                    <a:pt x="18" y="51"/>
                  </a:moveTo>
                  <a:cubicBezTo>
                    <a:pt x="18" y="51"/>
                    <a:pt x="18" y="51"/>
                    <a:pt x="18" y="51"/>
                  </a:cubicBezTo>
                  <a:cubicBezTo>
                    <a:pt x="19" y="52"/>
                    <a:pt x="20" y="52"/>
                    <a:pt x="21" y="53"/>
                  </a:cubicBezTo>
                  <a:cubicBezTo>
                    <a:pt x="23" y="55"/>
                    <a:pt x="23" y="58"/>
                    <a:pt x="21" y="60"/>
                  </a:cubicBezTo>
                  <a:cubicBezTo>
                    <a:pt x="19" y="63"/>
                    <a:pt x="9" y="61"/>
                    <a:pt x="6" y="61"/>
                  </a:cubicBezTo>
                  <a:cubicBezTo>
                    <a:pt x="2" y="60"/>
                    <a:pt x="0" y="56"/>
                    <a:pt x="3" y="53"/>
                  </a:cubicBezTo>
                  <a:cubicBezTo>
                    <a:pt x="5" y="50"/>
                    <a:pt x="15" y="52"/>
                    <a:pt x="18" y="51"/>
                  </a:cubicBezTo>
                  <a:close/>
                  <a:moveTo>
                    <a:pt x="27" y="97"/>
                  </a:moveTo>
                  <a:cubicBezTo>
                    <a:pt x="27" y="97"/>
                    <a:pt x="27" y="97"/>
                    <a:pt x="27" y="97"/>
                  </a:cubicBezTo>
                  <a:cubicBezTo>
                    <a:pt x="28" y="96"/>
                    <a:pt x="30" y="96"/>
                    <a:pt x="31" y="96"/>
                  </a:cubicBezTo>
                  <a:cubicBezTo>
                    <a:pt x="31" y="97"/>
                    <a:pt x="32" y="97"/>
                    <a:pt x="33" y="97"/>
                  </a:cubicBezTo>
                  <a:cubicBezTo>
                    <a:pt x="34" y="98"/>
                    <a:pt x="35" y="99"/>
                    <a:pt x="35" y="101"/>
                  </a:cubicBezTo>
                  <a:cubicBezTo>
                    <a:pt x="35" y="102"/>
                    <a:pt x="34" y="104"/>
                    <a:pt x="32" y="105"/>
                  </a:cubicBezTo>
                  <a:cubicBezTo>
                    <a:pt x="30" y="106"/>
                    <a:pt x="22" y="112"/>
                    <a:pt x="20" y="111"/>
                  </a:cubicBezTo>
                  <a:cubicBezTo>
                    <a:pt x="17" y="111"/>
                    <a:pt x="15" y="109"/>
                    <a:pt x="15" y="106"/>
                  </a:cubicBezTo>
                  <a:cubicBezTo>
                    <a:pt x="15" y="102"/>
                    <a:pt x="25" y="99"/>
                    <a:pt x="27" y="97"/>
                  </a:cubicBezTo>
                  <a:close/>
                  <a:moveTo>
                    <a:pt x="32" y="7"/>
                  </a:moveTo>
                  <a:cubicBezTo>
                    <a:pt x="32" y="7"/>
                    <a:pt x="32" y="7"/>
                    <a:pt x="32" y="7"/>
                  </a:cubicBezTo>
                  <a:cubicBezTo>
                    <a:pt x="37" y="10"/>
                    <a:pt x="35" y="16"/>
                    <a:pt x="30" y="16"/>
                  </a:cubicBezTo>
                  <a:cubicBezTo>
                    <a:pt x="28" y="17"/>
                    <a:pt x="20" y="11"/>
                    <a:pt x="18" y="10"/>
                  </a:cubicBezTo>
                  <a:cubicBezTo>
                    <a:pt x="17" y="10"/>
                    <a:pt x="16" y="9"/>
                    <a:pt x="15" y="7"/>
                  </a:cubicBezTo>
                  <a:cubicBezTo>
                    <a:pt x="15" y="4"/>
                    <a:pt x="17" y="1"/>
                    <a:pt x="20" y="1"/>
                  </a:cubicBezTo>
                  <a:cubicBezTo>
                    <a:pt x="22" y="0"/>
                    <a:pt x="30" y="6"/>
                    <a:pt x="32" y="7"/>
                  </a:cubicBezTo>
                  <a:close/>
                  <a:moveTo>
                    <a:pt x="197" y="61"/>
                  </a:moveTo>
                  <a:cubicBezTo>
                    <a:pt x="193" y="61"/>
                    <a:pt x="191" y="56"/>
                    <a:pt x="194" y="53"/>
                  </a:cubicBezTo>
                  <a:cubicBezTo>
                    <a:pt x="196" y="50"/>
                    <a:pt x="205" y="52"/>
                    <a:pt x="208" y="51"/>
                  </a:cubicBezTo>
                  <a:cubicBezTo>
                    <a:pt x="210" y="52"/>
                    <a:pt x="211" y="52"/>
                    <a:pt x="212" y="54"/>
                  </a:cubicBezTo>
                  <a:cubicBezTo>
                    <a:pt x="214" y="56"/>
                    <a:pt x="213" y="60"/>
                    <a:pt x="210" y="61"/>
                  </a:cubicBezTo>
                  <a:cubicBezTo>
                    <a:pt x="209" y="62"/>
                    <a:pt x="199" y="61"/>
                    <a:pt x="197" y="61"/>
                  </a:cubicBezTo>
                  <a:close/>
                  <a:moveTo>
                    <a:pt x="188" y="16"/>
                  </a:moveTo>
                  <a:cubicBezTo>
                    <a:pt x="183" y="18"/>
                    <a:pt x="178" y="13"/>
                    <a:pt x="181" y="8"/>
                  </a:cubicBezTo>
                  <a:cubicBezTo>
                    <a:pt x="182" y="7"/>
                    <a:pt x="191" y="2"/>
                    <a:pt x="192" y="2"/>
                  </a:cubicBezTo>
                  <a:cubicBezTo>
                    <a:pt x="193" y="1"/>
                    <a:pt x="194" y="1"/>
                    <a:pt x="195" y="1"/>
                  </a:cubicBezTo>
                  <a:cubicBezTo>
                    <a:pt x="199" y="1"/>
                    <a:pt x="200" y="6"/>
                    <a:pt x="199" y="9"/>
                  </a:cubicBezTo>
                  <a:cubicBezTo>
                    <a:pt x="198" y="10"/>
                    <a:pt x="189" y="15"/>
                    <a:pt x="188" y="16"/>
                  </a:cubicBezTo>
                  <a:close/>
                  <a:moveTo>
                    <a:pt x="183" y="105"/>
                  </a:moveTo>
                  <a:cubicBezTo>
                    <a:pt x="183" y="105"/>
                    <a:pt x="183" y="105"/>
                    <a:pt x="183" y="105"/>
                  </a:cubicBezTo>
                  <a:cubicBezTo>
                    <a:pt x="179" y="103"/>
                    <a:pt x="180" y="98"/>
                    <a:pt x="184" y="96"/>
                  </a:cubicBezTo>
                  <a:cubicBezTo>
                    <a:pt x="187" y="95"/>
                    <a:pt x="194" y="101"/>
                    <a:pt x="197" y="102"/>
                  </a:cubicBezTo>
                  <a:cubicBezTo>
                    <a:pt x="198" y="103"/>
                    <a:pt x="199" y="104"/>
                    <a:pt x="199" y="105"/>
                  </a:cubicBezTo>
                  <a:cubicBezTo>
                    <a:pt x="200" y="108"/>
                    <a:pt x="199" y="111"/>
                    <a:pt x="196" y="111"/>
                  </a:cubicBezTo>
                  <a:cubicBezTo>
                    <a:pt x="193" y="113"/>
                    <a:pt x="185" y="106"/>
                    <a:pt x="183"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61">
              <a:extLst>
                <a:ext uri="{FF2B5EF4-FFF2-40B4-BE49-F238E27FC236}">
                  <a16:creationId xmlns:a16="http://schemas.microsoft.com/office/drawing/2014/main" id="{94869A43-E8FB-9BB8-8050-408408538DE3}"/>
                </a:ext>
              </a:extLst>
            </p:cNvPr>
            <p:cNvSpPr>
              <a:spLocks/>
            </p:cNvSpPr>
            <p:nvPr/>
          </p:nvSpPr>
          <p:spPr bwMode="auto">
            <a:xfrm>
              <a:off x="438151" y="2692400"/>
              <a:ext cx="282575" cy="298450"/>
            </a:xfrm>
            <a:custGeom>
              <a:avLst/>
              <a:gdLst>
                <a:gd name="T0" fmla="*/ 0 w 75"/>
                <a:gd name="T1" fmla="*/ 12 h 79"/>
                <a:gd name="T2" fmla="*/ 0 w 75"/>
                <a:gd name="T3" fmla="*/ 12 h 79"/>
                <a:gd name="T4" fmla="*/ 0 w 75"/>
                <a:gd name="T5" fmla="*/ 8 h 79"/>
                <a:gd name="T6" fmla="*/ 8 w 75"/>
                <a:gd name="T7" fmla="*/ 6 h 79"/>
                <a:gd name="T8" fmla="*/ 12 w 75"/>
                <a:gd name="T9" fmla="*/ 18 h 79"/>
                <a:gd name="T10" fmla="*/ 32 w 75"/>
                <a:gd name="T11" fmla="*/ 14 h 79"/>
                <a:gd name="T12" fmla="*/ 32 w 75"/>
                <a:gd name="T13" fmla="*/ 5 h 79"/>
                <a:gd name="T14" fmla="*/ 41 w 75"/>
                <a:gd name="T15" fmla="*/ 3 h 79"/>
                <a:gd name="T16" fmla="*/ 42 w 75"/>
                <a:gd name="T17" fmla="*/ 14 h 79"/>
                <a:gd name="T18" fmla="*/ 62 w 75"/>
                <a:gd name="T19" fmla="*/ 18 h 79"/>
                <a:gd name="T20" fmla="*/ 71 w 75"/>
                <a:gd name="T21" fmla="*/ 5 h 79"/>
                <a:gd name="T22" fmla="*/ 75 w 75"/>
                <a:gd name="T23" fmla="*/ 11 h 79"/>
                <a:gd name="T24" fmla="*/ 56 w 75"/>
                <a:gd name="T25" fmla="*/ 74 h 79"/>
                <a:gd name="T26" fmla="*/ 47 w 75"/>
                <a:gd name="T27" fmla="*/ 71 h 79"/>
                <a:gd name="T28" fmla="*/ 60 w 75"/>
                <a:gd name="T29" fmla="*/ 28 h 79"/>
                <a:gd name="T30" fmla="*/ 42 w 75"/>
                <a:gd name="T31" fmla="*/ 24 h 79"/>
                <a:gd name="T32" fmla="*/ 37 w 75"/>
                <a:gd name="T33" fmla="*/ 41 h 79"/>
                <a:gd name="T34" fmla="*/ 35 w 75"/>
                <a:gd name="T35" fmla="*/ 40 h 79"/>
                <a:gd name="T36" fmla="*/ 32 w 75"/>
                <a:gd name="T37" fmla="*/ 37 h 79"/>
                <a:gd name="T38" fmla="*/ 32 w 75"/>
                <a:gd name="T39" fmla="*/ 24 h 79"/>
                <a:gd name="T40" fmla="*/ 15 w 75"/>
                <a:gd name="T41" fmla="*/ 28 h 79"/>
                <a:gd name="T42" fmla="*/ 28 w 75"/>
                <a:gd name="T43" fmla="*/ 71 h 79"/>
                <a:gd name="T44" fmla="*/ 27 w 75"/>
                <a:gd name="T45" fmla="*/ 75 h 79"/>
                <a:gd name="T46" fmla="*/ 19 w 75"/>
                <a:gd name="T47" fmla="*/ 74 h 79"/>
                <a:gd name="T48" fmla="*/ 0 w 75"/>
                <a:gd name="T4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5" h="79">
                  <a:moveTo>
                    <a:pt x="0" y="12"/>
                  </a:moveTo>
                  <a:cubicBezTo>
                    <a:pt x="0" y="12"/>
                    <a:pt x="0" y="12"/>
                    <a:pt x="0" y="12"/>
                  </a:cubicBezTo>
                  <a:cubicBezTo>
                    <a:pt x="0" y="10"/>
                    <a:pt x="0" y="9"/>
                    <a:pt x="0" y="8"/>
                  </a:cubicBezTo>
                  <a:cubicBezTo>
                    <a:pt x="2" y="5"/>
                    <a:pt x="6" y="4"/>
                    <a:pt x="8" y="6"/>
                  </a:cubicBezTo>
                  <a:cubicBezTo>
                    <a:pt x="10" y="8"/>
                    <a:pt x="12" y="17"/>
                    <a:pt x="12" y="18"/>
                  </a:cubicBezTo>
                  <a:cubicBezTo>
                    <a:pt x="18" y="16"/>
                    <a:pt x="26" y="14"/>
                    <a:pt x="32" y="14"/>
                  </a:cubicBezTo>
                  <a:cubicBezTo>
                    <a:pt x="32" y="13"/>
                    <a:pt x="32" y="6"/>
                    <a:pt x="32" y="5"/>
                  </a:cubicBezTo>
                  <a:cubicBezTo>
                    <a:pt x="34" y="2"/>
                    <a:pt x="38" y="0"/>
                    <a:pt x="41" y="3"/>
                  </a:cubicBezTo>
                  <a:cubicBezTo>
                    <a:pt x="43" y="5"/>
                    <a:pt x="42" y="11"/>
                    <a:pt x="42" y="14"/>
                  </a:cubicBezTo>
                  <a:cubicBezTo>
                    <a:pt x="49" y="14"/>
                    <a:pt x="56" y="16"/>
                    <a:pt x="62" y="18"/>
                  </a:cubicBezTo>
                  <a:cubicBezTo>
                    <a:pt x="64" y="14"/>
                    <a:pt x="65" y="3"/>
                    <a:pt x="71" y="5"/>
                  </a:cubicBezTo>
                  <a:cubicBezTo>
                    <a:pt x="74" y="6"/>
                    <a:pt x="75" y="8"/>
                    <a:pt x="75" y="11"/>
                  </a:cubicBezTo>
                  <a:cubicBezTo>
                    <a:pt x="74" y="13"/>
                    <a:pt x="57" y="72"/>
                    <a:pt x="56" y="74"/>
                  </a:cubicBezTo>
                  <a:cubicBezTo>
                    <a:pt x="54" y="79"/>
                    <a:pt x="45" y="76"/>
                    <a:pt x="47" y="71"/>
                  </a:cubicBezTo>
                  <a:cubicBezTo>
                    <a:pt x="60" y="28"/>
                    <a:pt x="60" y="28"/>
                    <a:pt x="60" y="28"/>
                  </a:cubicBezTo>
                  <a:cubicBezTo>
                    <a:pt x="54" y="26"/>
                    <a:pt x="48" y="24"/>
                    <a:pt x="42" y="24"/>
                  </a:cubicBezTo>
                  <a:cubicBezTo>
                    <a:pt x="42" y="29"/>
                    <a:pt x="45" y="40"/>
                    <a:pt x="37" y="41"/>
                  </a:cubicBezTo>
                  <a:cubicBezTo>
                    <a:pt x="37" y="41"/>
                    <a:pt x="35" y="40"/>
                    <a:pt x="35" y="40"/>
                  </a:cubicBezTo>
                  <a:cubicBezTo>
                    <a:pt x="34" y="39"/>
                    <a:pt x="33" y="38"/>
                    <a:pt x="32" y="37"/>
                  </a:cubicBezTo>
                  <a:cubicBezTo>
                    <a:pt x="32" y="37"/>
                    <a:pt x="32" y="24"/>
                    <a:pt x="32" y="24"/>
                  </a:cubicBezTo>
                  <a:cubicBezTo>
                    <a:pt x="27" y="24"/>
                    <a:pt x="20" y="26"/>
                    <a:pt x="15" y="28"/>
                  </a:cubicBezTo>
                  <a:cubicBezTo>
                    <a:pt x="16" y="29"/>
                    <a:pt x="28" y="71"/>
                    <a:pt x="28" y="71"/>
                  </a:cubicBezTo>
                  <a:cubicBezTo>
                    <a:pt x="28" y="73"/>
                    <a:pt x="27" y="74"/>
                    <a:pt x="27" y="75"/>
                  </a:cubicBezTo>
                  <a:cubicBezTo>
                    <a:pt x="24" y="77"/>
                    <a:pt x="20" y="77"/>
                    <a:pt x="19" y="74"/>
                  </a:cubicBezTo>
                  <a:cubicBezTo>
                    <a:pt x="18" y="73"/>
                    <a:pt x="1" y="13"/>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0" name="Rectangle: Rounded Corners 9">
            <a:extLst>
              <a:ext uri="{FF2B5EF4-FFF2-40B4-BE49-F238E27FC236}">
                <a16:creationId xmlns:a16="http://schemas.microsoft.com/office/drawing/2014/main" id="{D847E1BB-A196-370C-4EB7-C03659D90B75}"/>
              </a:ext>
            </a:extLst>
          </p:cNvPr>
          <p:cNvSpPr/>
          <p:nvPr/>
        </p:nvSpPr>
        <p:spPr>
          <a:xfrm>
            <a:off x="1149246" y="1251767"/>
            <a:ext cx="9854303" cy="380501"/>
          </a:xfrm>
          <a:prstGeom prst="roundRect">
            <a:avLst/>
          </a:prstGeom>
          <a:solidFill>
            <a:srgbClr val="AB0D82"/>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ctr"/>
            <a:r>
              <a:rPr lang="es-AR" sz="2000" b="1" dirty="0">
                <a:solidFill>
                  <a:schemeClr val="bg1"/>
                </a:solidFill>
                <a:latin typeface="Aptos" panose="020B0004020202020204" pitchFamily="34" charset="0"/>
              </a:rPr>
              <a:t>Determinación del importe a retener – Artículo 7° - RG. 4003</a:t>
            </a:r>
          </a:p>
        </p:txBody>
      </p:sp>
    </p:spTree>
    <p:extLst>
      <p:ext uri="{BB962C8B-B14F-4D97-AF65-F5344CB8AC3E}">
        <p14:creationId xmlns:p14="http://schemas.microsoft.com/office/powerpoint/2010/main" val="1134547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A0FCD1D-C397-F18A-4EB8-B6CA9F23A39B}"/>
              </a:ext>
            </a:extLst>
          </p:cNvPr>
          <p:cNvSpPr>
            <a:spLocks noGrp="1"/>
          </p:cNvSpPr>
          <p:nvPr>
            <p:ph type="ctrTitle"/>
          </p:nvPr>
        </p:nvSpPr>
        <p:spPr>
          <a:xfrm>
            <a:off x="1369170" y="2453029"/>
            <a:ext cx="5252400" cy="2367199"/>
          </a:xfrm>
        </p:spPr>
        <p:txBody>
          <a:bodyPr anchor="ctr"/>
          <a:lstStyle/>
          <a:p>
            <a:r>
              <a:rPr lang="es-AR" sz="6600" dirty="0"/>
              <a:t>Espacio de consultas</a:t>
            </a:r>
          </a:p>
        </p:txBody>
      </p:sp>
      <p:sp>
        <p:nvSpPr>
          <p:cNvPr id="2" name="Rectangle 1">
            <a:extLst>
              <a:ext uri="{FF2B5EF4-FFF2-40B4-BE49-F238E27FC236}">
                <a16:creationId xmlns:a16="http://schemas.microsoft.com/office/drawing/2014/main" id="{EBA6F18B-2E1A-301B-C4DB-3DB17C24AA92}"/>
              </a:ext>
            </a:extLst>
          </p:cNvPr>
          <p:cNvSpPr>
            <a:spLocks noChangeArrowheads="1"/>
          </p:cNvSpPr>
          <p:nvPr/>
        </p:nvSpPr>
        <p:spPr bwMode="auto">
          <a:xfrm>
            <a:off x="1260312" y="1228419"/>
            <a:ext cx="1482888" cy="923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1" rIns="91440" bIns="45721" numCol="1" anchor="ctr" anchorCtr="0" compatLnSpc="1">
            <a:prstTxWarp prst="textNoShape">
              <a:avLst/>
            </a:prstTxWarp>
            <a:spAutoFit/>
          </a:bodyPr>
          <a:lstStyle>
            <a:defPPr>
              <a:defRPr lang="es-AR"/>
            </a:defPPr>
          </a:lstStyle>
          <a:p>
            <a:pPr defTabSz="914423" eaLnBrk="0" fontAlgn="base" hangingPunct="0">
              <a:spcBef>
                <a:spcPct val="0"/>
              </a:spcBef>
              <a:spcAft>
                <a:spcPct val="0"/>
              </a:spcAft>
            </a:pPr>
            <a:r>
              <a:rPr lang="es-AR" altLang="es-AR" sz="5400" dirty="0">
                <a:solidFill>
                  <a:schemeClr val="bg1"/>
                </a:solidFill>
                <a:latin typeface="KPMG bold" panose="020B0803030202040204" pitchFamily="34" charset="0"/>
                <a:ea typeface="Calibri" panose="020F0502020204030204" pitchFamily="34" charset="0"/>
                <a:cs typeface="Arial" pitchFamily="34" charset="0"/>
              </a:rPr>
              <a:t>04.</a:t>
            </a:r>
          </a:p>
        </p:txBody>
      </p:sp>
    </p:spTree>
    <p:extLst>
      <p:ext uri="{BB962C8B-B14F-4D97-AF65-F5344CB8AC3E}">
        <p14:creationId xmlns:p14="http://schemas.microsoft.com/office/powerpoint/2010/main" val="10717746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7DB7B7-FDAD-4251-AADF-05B587C3D04C}"/>
              </a:ext>
            </a:extLst>
          </p:cNvPr>
          <p:cNvSpPr>
            <a:spLocks noGrp="1"/>
          </p:cNvSpPr>
          <p:nvPr>
            <p:ph type="ctrTitle"/>
          </p:nvPr>
        </p:nvSpPr>
        <p:spPr>
          <a:xfrm>
            <a:off x="1371140" y="1607225"/>
            <a:ext cx="5252400" cy="2367199"/>
          </a:xfrm>
        </p:spPr>
        <p:txBody>
          <a:bodyPr/>
          <a:lstStyle/>
          <a:p>
            <a:pPr defTabSz="914423" eaLnBrk="0" fontAlgn="base" hangingPunct="0">
              <a:lnSpc>
                <a:spcPct val="100000"/>
              </a:lnSpc>
              <a:spcAft>
                <a:spcPct val="0"/>
              </a:spcAft>
            </a:pPr>
            <a:r>
              <a:rPr lang="es-AR" altLang="es-AR" dirty="0">
                <a:ea typeface="Open Sans" panose="020B0606030504020204" pitchFamily="34" charset="0"/>
                <a:cs typeface="Open Sans" panose="020B0606030504020204" pitchFamily="34" charset="0"/>
              </a:rPr>
              <a:t>¡Muchas gracias!</a:t>
            </a:r>
            <a:br>
              <a:rPr lang="es-AR" altLang="es-AR" dirty="0">
                <a:ea typeface="Open Sans" panose="020B0606030504020204" pitchFamily="34" charset="0"/>
                <a:cs typeface="Open Sans" panose="020B0606030504020204" pitchFamily="34" charset="0"/>
              </a:rPr>
            </a:br>
            <a:br>
              <a:rPr lang="es-AR" altLang="es-AR" dirty="0">
                <a:ea typeface="Open Sans" panose="020B0606030504020204" pitchFamily="34" charset="0"/>
                <a:cs typeface="Open Sans" panose="020B0606030504020204" pitchFamily="34" charset="0"/>
              </a:rPr>
            </a:br>
            <a:r>
              <a:rPr lang="es-AR" altLang="es-AR" dirty="0">
                <a:ea typeface="Open Sans" panose="020B0606030504020204" pitchFamily="34" charset="0"/>
                <a:cs typeface="Open Sans" panose="020B0606030504020204" pitchFamily="34" charset="0"/>
              </a:rPr>
              <a:t>			</a:t>
            </a:r>
            <a:r>
              <a:rPr lang="es-AR" altLang="es-AR" sz="4000" dirty="0">
                <a:ea typeface="Open Sans" panose="020B0606030504020204" pitchFamily="34" charset="0"/>
                <a:cs typeface="Open Sans" panose="020B0606030504020204" pitchFamily="34" charset="0"/>
              </a:rPr>
              <a:t>Analía Saitta</a:t>
            </a:r>
          </a:p>
        </p:txBody>
      </p:sp>
      <p:sp>
        <p:nvSpPr>
          <p:cNvPr id="4" name="TextBox 3">
            <a:extLst>
              <a:ext uri="{FF2B5EF4-FFF2-40B4-BE49-F238E27FC236}">
                <a16:creationId xmlns:a16="http://schemas.microsoft.com/office/drawing/2014/main" id="{66A38856-B6DA-FB94-36BD-E69D31941DE8}"/>
              </a:ext>
            </a:extLst>
          </p:cNvPr>
          <p:cNvSpPr txBox="1"/>
          <p:nvPr/>
        </p:nvSpPr>
        <p:spPr>
          <a:xfrm>
            <a:off x="219075" y="5876568"/>
            <a:ext cx="11363325" cy="938719"/>
          </a:xfrm>
          <a:prstGeom prst="rect">
            <a:avLst/>
          </a:prstGeom>
          <a:noFill/>
        </p:spPr>
        <p:txBody>
          <a:bodyPr wrap="square">
            <a:spAutoFit/>
          </a:bodyPr>
          <a:lstStyle/>
          <a:p>
            <a:pPr lvl="1" defTabSz="1240608"/>
            <a:r>
              <a:rPr lang="es-ES" altLang="en-US" sz="1100" kern="0" dirty="0">
                <a:solidFill>
                  <a:schemeClr val="bg1"/>
                </a:solidFill>
                <a:latin typeface="+mn-lt"/>
              </a:rPr>
              <a:t>La información aquí contenida es de naturaleza general y no tiene el propósito de abordar las circunstancias de ningún individuo o entidad en particular. Aunque procuramos proveer información correcta y oportuna, no puede haber garantía de que dicha información sea correcta en la fecha que se reciba o que continuará siendo correcta en el futuro. No se deben tomar medidas en base a dicha información sin el debido asesoramiento profesional después de un estudio detallado de la situación en particular.</a:t>
            </a:r>
          </a:p>
          <a:p>
            <a:pPr lvl="1" defTabSz="1240608"/>
            <a:r>
              <a:rPr lang="es-AR" altLang="en-US" sz="1100" kern="0" dirty="0">
                <a:solidFill>
                  <a:schemeClr val="bg1"/>
                </a:solidFill>
                <a:latin typeface="+mn-lt"/>
              </a:rPr>
              <a:t>© 2024 KPMG, una sociedad argentina y firma miembro de la organización global de firmas miembro independientes de KPMG afiliadas a KPMG International </a:t>
            </a:r>
            <a:r>
              <a:rPr lang="es-AR" altLang="en-US" sz="1100" kern="0" dirty="0" err="1">
                <a:solidFill>
                  <a:schemeClr val="bg1"/>
                </a:solidFill>
                <a:latin typeface="+mn-lt"/>
              </a:rPr>
              <a:t>Limited</a:t>
            </a:r>
            <a:r>
              <a:rPr lang="es-AR" altLang="en-US" sz="1100" kern="0" dirty="0">
                <a:solidFill>
                  <a:schemeClr val="bg1"/>
                </a:solidFill>
                <a:latin typeface="+mn-lt"/>
              </a:rPr>
              <a:t>, una entidad privada inglesa limitada por garantía que no presta servicios a clientes. Derechos reservados.</a:t>
            </a:r>
          </a:p>
        </p:txBody>
      </p:sp>
    </p:spTree>
    <p:extLst>
      <p:ext uri="{BB962C8B-B14F-4D97-AF65-F5344CB8AC3E}">
        <p14:creationId xmlns:p14="http://schemas.microsoft.com/office/powerpoint/2010/main" val="4542651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251C6C4-1C7B-48B0-A730-0603011B23D7}"/>
              </a:ext>
            </a:extLst>
          </p:cNvPr>
          <p:cNvSpPr>
            <a:spLocks noGrp="1"/>
          </p:cNvSpPr>
          <p:nvPr>
            <p:ph type="title"/>
          </p:nvPr>
        </p:nvSpPr>
        <p:spPr/>
        <p:txBody>
          <a:bodyPr/>
          <a:lstStyle/>
          <a:p>
            <a:r>
              <a:rPr lang="es-AR" dirty="0"/>
              <a:t>Ley 27.743 - Título V - Estructura</a:t>
            </a:r>
          </a:p>
        </p:txBody>
      </p:sp>
      <p:sp>
        <p:nvSpPr>
          <p:cNvPr id="2" name="Flowchart: Alternate Process 1">
            <a:extLst>
              <a:ext uri="{FF2B5EF4-FFF2-40B4-BE49-F238E27FC236}">
                <a16:creationId xmlns:a16="http://schemas.microsoft.com/office/drawing/2014/main" id="{E79A10E3-9E7F-08E4-6155-79AD8D19949E}"/>
              </a:ext>
            </a:extLst>
          </p:cNvPr>
          <p:cNvSpPr/>
          <p:nvPr/>
        </p:nvSpPr>
        <p:spPr>
          <a:xfrm>
            <a:off x="519012" y="1355175"/>
            <a:ext cx="5040000" cy="720000"/>
          </a:xfrm>
          <a:prstGeom prst="flowChartAlternateProcess">
            <a:avLst/>
          </a:prstGeom>
          <a:solidFill>
            <a:srgbClr val="1E49E2"/>
          </a:solidFill>
          <a:ln>
            <a:solidFill>
              <a:srgbClr val="1E49E2"/>
            </a:solidFill>
          </a:ln>
        </p:spPr>
        <p:style>
          <a:lnRef idx="2">
            <a:schemeClr val="accent4">
              <a:shade val="50000"/>
            </a:schemeClr>
          </a:lnRef>
          <a:fillRef idx="1">
            <a:schemeClr val="accent4"/>
          </a:fillRef>
          <a:effectRef idx="0">
            <a:schemeClr val="accent4"/>
          </a:effectRef>
          <a:fontRef idx="minor">
            <a:schemeClr val="lt1"/>
          </a:fontRef>
        </p:style>
        <p:txBody>
          <a:bodyPr lIns="54000" tIns="54000" rIns="54000" bIns="54000" rtlCol="0" anchor="ctr"/>
          <a:lstStyle/>
          <a:p>
            <a:pPr algn="ctr" defTabSz="914423">
              <a:defRPr/>
            </a:pPr>
            <a:r>
              <a:rPr lang="es-AR" sz="2000" b="1" dirty="0">
                <a:solidFill>
                  <a:prstClr val="white"/>
                </a:solidFill>
                <a:latin typeface="Arial"/>
              </a:rPr>
              <a:t>Capítulo I y III</a:t>
            </a:r>
          </a:p>
        </p:txBody>
      </p:sp>
      <p:sp>
        <p:nvSpPr>
          <p:cNvPr id="32" name="Rectangle: Rounded Corners 31">
            <a:extLst>
              <a:ext uri="{FF2B5EF4-FFF2-40B4-BE49-F238E27FC236}">
                <a16:creationId xmlns:a16="http://schemas.microsoft.com/office/drawing/2014/main" id="{0075DD92-E7FD-FA95-E020-7A5DC0EB9B06}"/>
              </a:ext>
            </a:extLst>
          </p:cNvPr>
          <p:cNvSpPr/>
          <p:nvPr/>
        </p:nvSpPr>
        <p:spPr>
          <a:xfrm>
            <a:off x="6096000" y="1175175"/>
            <a:ext cx="5400000" cy="1080000"/>
          </a:xfrm>
          <a:prstGeom prst="roundRect">
            <a:avLst/>
          </a:prstGeom>
          <a:ln/>
        </p:spPr>
        <p:style>
          <a:lnRef idx="2">
            <a:schemeClr val="dk1"/>
          </a:lnRef>
          <a:fillRef idx="1">
            <a:schemeClr val="lt1"/>
          </a:fillRef>
          <a:effectRef idx="0">
            <a:schemeClr val="dk1"/>
          </a:effectRef>
          <a:fontRef idx="minor">
            <a:schemeClr val="dk1"/>
          </a:fontRef>
        </p:style>
        <p:txBody>
          <a:bodyPr lIns="54000" tIns="54000" rIns="54000" bIns="54000" rtlCol="0" anchor="ctr"/>
          <a:lstStyle/>
          <a:p>
            <a:pPr marL="171450" indent="-171450">
              <a:buFont typeface="Arial" panose="020B0604020202020204" pitchFamily="34" charset="0"/>
              <a:buChar char="•"/>
            </a:pPr>
            <a:r>
              <a:rPr lang="es-AR" sz="1600" dirty="0">
                <a:solidFill>
                  <a:srgbClr val="00338D"/>
                </a:solidFill>
                <a:latin typeface="Aptos" panose="020B0004020202020204" pitchFamily="34" charset="0"/>
              </a:rPr>
              <a:t>Reformas de Carácter Permanente con vigencia a partir del 1 de enero 2024.</a:t>
            </a:r>
          </a:p>
          <a:p>
            <a:pPr marL="171450" indent="-171450">
              <a:buFont typeface="Arial" panose="020B0604020202020204" pitchFamily="34" charset="0"/>
              <a:buChar char="•"/>
            </a:pPr>
            <a:r>
              <a:rPr lang="es-AR" sz="1600" dirty="0">
                <a:solidFill>
                  <a:srgbClr val="00338D"/>
                </a:solidFill>
                <a:latin typeface="Aptos" panose="020B0004020202020204" pitchFamily="34" charset="0"/>
              </a:rPr>
              <a:t>Actualización de deducciones y escalas a partir del año fiscal 2025</a:t>
            </a:r>
          </a:p>
        </p:txBody>
      </p:sp>
      <p:sp>
        <p:nvSpPr>
          <p:cNvPr id="3" name="Flowchart: Alternate Process 2">
            <a:extLst>
              <a:ext uri="{FF2B5EF4-FFF2-40B4-BE49-F238E27FC236}">
                <a16:creationId xmlns:a16="http://schemas.microsoft.com/office/drawing/2014/main" id="{AB18C4A5-67D8-EE02-AE38-ADCEBD3E2E85}"/>
              </a:ext>
            </a:extLst>
          </p:cNvPr>
          <p:cNvSpPr/>
          <p:nvPr/>
        </p:nvSpPr>
        <p:spPr>
          <a:xfrm>
            <a:off x="519012" y="2634697"/>
            <a:ext cx="5040000" cy="720000"/>
          </a:xfrm>
          <a:prstGeom prst="flowChartAlternateProcess">
            <a:avLst/>
          </a:prstGeom>
          <a:solidFill>
            <a:srgbClr val="1E49E2"/>
          </a:solidFill>
          <a:ln>
            <a:solidFill>
              <a:srgbClr val="1E49E2"/>
            </a:solidFill>
          </a:ln>
        </p:spPr>
        <p:style>
          <a:lnRef idx="2">
            <a:schemeClr val="accent4">
              <a:shade val="50000"/>
            </a:schemeClr>
          </a:lnRef>
          <a:fillRef idx="1">
            <a:schemeClr val="accent4"/>
          </a:fillRef>
          <a:effectRef idx="0">
            <a:schemeClr val="accent4"/>
          </a:effectRef>
          <a:fontRef idx="minor">
            <a:schemeClr val="lt1"/>
          </a:fontRef>
        </p:style>
        <p:txBody>
          <a:bodyPr lIns="54000" tIns="54000" rIns="54000" bIns="54000" rtlCol="0" anchor="ctr"/>
          <a:lstStyle/>
          <a:p>
            <a:pPr algn="ctr" defTabSz="914423">
              <a:defRPr/>
            </a:pPr>
            <a:r>
              <a:rPr lang="es-AR" sz="2000" b="1" dirty="0">
                <a:solidFill>
                  <a:prstClr val="white"/>
                </a:solidFill>
                <a:latin typeface="Arial"/>
              </a:rPr>
              <a:t>Capítulo II</a:t>
            </a:r>
          </a:p>
        </p:txBody>
      </p:sp>
      <p:sp>
        <p:nvSpPr>
          <p:cNvPr id="6" name="Flowchart: Alternate Process 5">
            <a:extLst>
              <a:ext uri="{FF2B5EF4-FFF2-40B4-BE49-F238E27FC236}">
                <a16:creationId xmlns:a16="http://schemas.microsoft.com/office/drawing/2014/main" id="{F5A9D7AB-D432-5B94-324D-872B7BC66ADD}"/>
              </a:ext>
            </a:extLst>
          </p:cNvPr>
          <p:cNvSpPr/>
          <p:nvPr/>
        </p:nvSpPr>
        <p:spPr>
          <a:xfrm>
            <a:off x="519012" y="3914219"/>
            <a:ext cx="5040000" cy="720000"/>
          </a:xfrm>
          <a:prstGeom prst="flowChartAlternateProcess">
            <a:avLst/>
          </a:prstGeom>
          <a:solidFill>
            <a:srgbClr val="1E49E2"/>
          </a:solidFill>
          <a:ln>
            <a:solidFill>
              <a:srgbClr val="1E49E2"/>
            </a:solidFill>
          </a:ln>
        </p:spPr>
        <p:style>
          <a:lnRef idx="2">
            <a:schemeClr val="accent4">
              <a:shade val="50000"/>
            </a:schemeClr>
          </a:lnRef>
          <a:fillRef idx="1">
            <a:schemeClr val="accent4"/>
          </a:fillRef>
          <a:effectRef idx="0">
            <a:schemeClr val="accent4"/>
          </a:effectRef>
          <a:fontRef idx="minor">
            <a:schemeClr val="lt1"/>
          </a:fontRef>
        </p:style>
        <p:txBody>
          <a:bodyPr lIns="54000" tIns="54000" rIns="54000" bIns="54000" rtlCol="0" anchor="ctr"/>
          <a:lstStyle/>
          <a:p>
            <a:pPr algn="ctr" defTabSz="914423">
              <a:defRPr/>
            </a:pPr>
            <a:r>
              <a:rPr lang="es-AR" sz="2000" b="1" dirty="0">
                <a:solidFill>
                  <a:prstClr val="white"/>
                </a:solidFill>
                <a:latin typeface="Arial"/>
              </a:rPr>
              <a:t>Capítulo IV</a:t>
            </a:r>
          </a:p>
        </p:txBody>
      </p:sp>
      <p:sp>
        <p:nvSpPr>
          <p:cNvPr id="7" name="Rectangle: Rounded Corners 6">
            <a:extLst>
              <a:ext uri="{FF2B5EF4-FFF2-40B4-BE49-F238E27FC236}">
                <a16:creationId xmlns:a16="http://schemas.microsoft.com/office/drawing/2014/main" id="{4190ABA3-5F37-05B1-FA59-AF276DCB4E95}"/>
              </a:ext>
            </a:extLst>
          </p:cNvPr>
          <p:cNvSpPr/>
          <p:nvPr/>
        </p:nvSpPr>
        <p:spPr>
          <a:xfrm>
            <a:off x="6096000" y="2454697"/>
            <a:ext cx="5400000" cy="1080000"/>
          </a:xfrm>
          <a:prstGeom prst="roundRect">
            <a:avLst/>
          </a:prstGeom>
          <a:ln/>
        </p:spPr>
        <p:style>
          <a:lnRef idx="2">
            <a:schemeClr val="dk1"/>
          </a:lnRef>
          <a:fillRef idx="1">
            <a:schemeClr val="lt1"/>
          </a:fillRef>
          <a:effectRef idx="0">
            <a:schemeClr val="dk1"/>
          </a:effectRef>
          <a:fontRef idx="minor">
            <a:schemeClr val="dk1"/>
          </a:fontRef>
        </p:style>
        <p:txBody>
          <a:bodyPr lIns="54000" tIns="54000" rIns="54000" bIns="54000" rtlCol="0" anchor="ctr"/>
          <a:lstStyle/>
          <a:p>
            <a:pPr marL="171450" indent="-171450">
              <a:buFont typeface="Arial" panose="020B0604020202020204" pitchFamily="34" charset="0"/>
              <a:buChar char="•"/>
            </a:pPr>
            <a:r>
              <a:rPr lang="es-AR" sz="1600" dirty="0">
                <a:solidFill>
                  <a:srgbClr val="00338D"/>
                </a:solidFill>
                <a:latin typeface="Aptos" panose="020B0004020202020204" pitchFamily="34" charset="0"/>
              </a:rPr>
              <a:t>Convalidación de cambios y escalas de tasas correspondientes al período fiscal 2023</a:t>
            </a:r>
          </a:p>
          <a:p>
            <a:pPr marL="171450" indent="-171450">
              <a:buFont typeface="Arial" panose="020B0604020202020204" pitchFamily="34" charset="0"/>
              <a:buChar char="•"/>
            </a:pPr>
            <a:r>
              <a:rPr lang="es-AR" sz="1600" dirty="0">
                <a:solidFill>
                  <a:srgbClr val="00338D"/>
                </a:solidFill>
                <a:latin typeface="Aptos" panose="020B0004020202020204" pitchFamily="34" charset="0"/>
              </a:rPr>
              <a:t>Actualización de montos de seguros y a planes de retiro. </a:t>
            </a:r>
          </a:p>
        </p:txBody>
      </p:sp>
      <p:sp>
        <p:nvSpPr>
          <p:cNvPr id="9" name="Rectangle: Rounded Corners 8">
            <a:extLst>
              <a:ext uri="{FF2B5EF4-FFF2-40B4-BE49-F238E27FC236}">
                <a16:creationId xmlns:a16="http://schemas.microsoft.com/office/drawing/2014/main" id="{649A8CF4-4460-FF75-354C-B9169F152799}"/>
              </a:ext>
            </a:extLst>
          </p:cNvPr>
          <p:cNvSpPr/>
          <p:nvPr/>
        </p:nvSpPr>
        <p:spPr>
          <a:xfrm>
            <a:off x="6096000" y="3734219"/>
            <a:ext cx="5400000" cy="1080000"/>
          </a:xfrm>
          <a:prstGeom prst="roundRect">
            <a:avLst/>
          </a:prstGeom>
          <a:ln/>
        </p:spPr>
        <p:style>
          <a:lnRef idx="2">
            <a:schemeClr val="dk1"/>
          </a:lnRef>
          <a:fillRef idx="1">
            <a:schemeClr val="lt1"/>
          </a:fillRef>
          <a:effectRef idx="0">
            <a:schemeClr val="dk1"/>
          </a:effectRef>
          <a:fontRef idx="minor">
            <a:schemeClr val="dk1"/>
          </a:fontRef>
        </p:style>
        <p:txBody>
          <a:bodyPr lIns="54000" tIns="54000" rIns="54000" bIns="54000" rtlCol="0" anchor="ctr"/>
          <a:lstStyle/>
          <a:p>
            <a:pPr marL="171450" indent="-171450">
              <a:buFont typeface="Arial" panose="020B0604020202020204" pitchFamily="34" charset="0"/>
              <a:buChar char="•"/>
            </a:pPr>
            <a:r>
              <a:rPr lang="es-AR" sz="1600" dirty="0">
                <a:solidFill>
                  <a:srgbClr val="00338D"/>
                </a:solidFill>
                <a:latin typeface="Aptos" panose="020B0004020202020204" pitchFamily="34" charset="0"/>
              </a:rPr>
              <a:t>Normas de  transición</a:t>
            </a:r>
          </a:p>
        </p:txBody>
      </p:sp>
      <p:sp>
        <p:nvSpPr>
          <p:cNvPr id="10" name="Flowchart: Alternate Process 9">
            <a:extLst>
              <a:ext uri="{FF2B5EF4-FFF2-40B4-BE49-F238E27FC236}">
                <a16:creationId xmlns:a16="http://schemas.microsoft.com/office/drawing/2014/main" id="{515E3771-CB0C-A30E-02A8-A760D47D7CAA}"/>
              </a:ext>
            </a:extLst>
          </p:cNvPr>
          <p:cNvSpPr/>
          <p:nvPr/>
        </p:nvSpPr>
        <p:spPr>
          <a:xfrm>
            <a:off x="519012" y="5193741"/>
            <a:ext cx="5040000" cy="720000"/>
          </a:xfrm>
          <a:prstGeom prst="flowChartAlternateProcess">
            <a:avLst/>
          </a:prstGeom>
          <a:solidFill>
            <a:srgbClr val="1E49E2"/>
          </a:solidFill>
          <a:ln>
            <a:solidFill>
              <a:srgbClr val="1E49E2"/>
            </a:solidFill>
          </a:ln>
        </p:spPr>
        <p:style>
          <a:lnRef idx="2">
            <a:schemeClr val="accent4">
              <a:shade val="50000"/>
            </a:schemeClr>
          </a:lnRef>
          <a:fillRef idx="1">
            <a:schemeClr val="accent4"/>
          </a:fillRef>
          <a:effectRef idx="0">
            <a:schemeClr val="accent4"/>
          </a:effectRef>
          <a:fontRef idx="minor">
            <a:schemeClr val="lt1"/>
          </a:fontRef>
        </p:style>
        <p:txBody>
          <a:bodyPr lIns="54000" tIns="54000" rIns="54000" bIns="54000" rtlCol="0" anchor="ctr"/>
          <a:lstStyle/>
          <a:p>
            <a:pPr algn="ctr" defTabSz="914423">
              <a:defRPr/>
            </a:pPr>
            <a:r>
              <a:rPr lang="es-AR" sz="2000" b="1" dirty="0">
                <a:solidFill>
                  <a:prstClr val="white"/>
                </a:solidFill>
                <a:latin typeface="Arial"/>
              </a:rPr>
              <a:t>Capítulo V</a:t>
            </a:r>
          </a:p>
        </p:txBody>
      </p:sp>
      <p:sp>
        <p:nvSpPr>
          <p:cNvPr id="11" name="Rectangle: Rounded Corners 10">
            <a:extLst>
              <a:ext uri="{FF2B5EF4-FFF2-40B4-BE49-F238E27FC236}">
                <a16:creationId xmlns:a16="http://schemas.microsoft.com/office/drawing/2014/main" id="{41AEBA2B-0011-AD84-4862-D489A1DA21EC}"/>
              </a:ext>
            </a:extLst>
          </p:cNvPr>
          <p:cNvSpPr/>
          <p:nvPr/>
        </p:nvSpPr>
        <p:spPr>
          <a:xfrm>
            <a:off x="6096000" y="5013741"/>
            <a:ext cx="5400000" cy="1080000"/>
          </a:xfrm>
          <a:prstGeom prst="roundRect">
            <a:avLst/>
          </a:prstGeom>
          <a:ln/>
        </p:spPr>
        <p:style>
          <a:lnRef idx="2">
            <a:schemeClr val="dk1"/>
          </a:lnRef>
          <a:fillRef idx="1">
            <a:schemeClr val="lt1"/>
          </a:fillRef>
          <a:effectRef idx="0">
            <a:schemeClr val="dk1"/>
          </a:effectRef>
          <a:fontRef idx="minor">
            <a:schemeClr val="dk1"/>
          </a:fontRef>
        </p:style>
        <p:txBody>
          <a:bodyPr lIns="54000" tIns="54000" rIns="54000" bIns="54000" rtlCol="0" anchor="ctr"/>
          <a:lstStyle/>
          <a:p>
            <a:pPr marL="171450" indent="-171450">
              <a:buFont typeface="Arial" panose="020B0604020202020204" pitchFamily="34" charset="0"/>
              <a:buChar char="•"/>
            </a:pPr>
            <a:r>
              <a:rPr lang="es-AR" sz="1600" dirty="0">
                <a:solidFill>
                  <a:srgbClr val="00338D"/>
                </a:solidFill>
                <a:latin typeface="Aptos" panose="020B0004020202020204" pitchFamily="34" charset="0"/>
              </a:rPr>
              <a:t>Vigencia</a:t>
            </a:r>
          </a:p>
        </p:txBody>
      </p:sp>
    </p:spTree>
    <p:extLst>
      <p:ext uri="{BB962C8B-B14F-4D97-AF65-F5344CB8AC3E}">
        <p14:creationId xmlns:p14="http://schemas.microsoft.com/office/powerpoint/2010/main" val="35415239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7EA0C7C-1E6F-4496-996B-15797FFB5E28}"/>
              </a:ext>
            </a:extLst>
          </p:cNvPr>
          <p:cNvSpPr>
            <a:spLocks noGrp="1"/>
          </p:cNvSpPr>
          <p:nvPr>
            <p:ph type="ctrTitle"/>
          </p:nvPr>
        </p:nvSpPr>
        <p:spPr>
          <a:xfrm>
            <a:off x="1289860" y="2398602"/>
            <a:ext cx="5051946" cy="2367199"/>
          </a:xfrm>
        </p:spPr>
        <p:txBody>
          <a:bodyPr/>
          <a:lstStyle/>
          <a:p>
            <a:r>
              <a:rPr lang="es-AR" sz="7001" dirty="0"/>
              <a:t>Periodo fiscal 2023. Principales aspectos a tener en cuenta.</a:t>
            </a:r>
          </a:p>
        </p:txBody>
      </p:sp>
      <p:sp>
        <p:nvSpPr>
          <p:cNvPr id="5" name="Text Placeholder 5">
            <a:extLst>
              <a:ext uri="{FF2B5EF4-FFF2-40B4-BE49-F238E27FC236}">
                <a16:creationId xmlns:a16="http://schemas.microsoft.com/office/drawing/2014/main" id="{478AD640-A24E-8E0D-0F31-5D6B54C5C411}"/>
              </a:ext>
            </a:extLst>
          </p:cNvPr>
          <p:cNvSpPr txBox="1">
            <a:spLocks/>
          </p:cNvSpPr>
          <p:nvPr/>
        </p:nvSpPr>
        <p:spPr>
          <a:xfrm>
            <a:off x="1289860" y="1140069"/>
            <a:ext cx="1082675" cy="812530"/>
          </a:xfrm>
          <a:prstGeom prst="rect">
            <a:avLst/>
          </a:prstGeom>
        </p:spPr>
        <p:txBody>
          <a:bodyPr vert="horz" lIns="0" tIns="0" rIns="0" bIns="0" rtlCol="0" anchor="t" anchorCtr="0">
            <a:spAutoFit/>
          </a:bodyPr>
          <a:lstStyle>
            <a:lvl1pPr marL="0" indent="0" algn="l" defTabSz="1125472" rtl="0" eaLnBrk="1" latinLnBrk="0" hangingPunct="1">
              <a:lnSpc>
                <a:spcPct val="80000"/>
              </a:lnSpc>
              <a:spcBef>
                <a:spcPts val="0"/>
              </a:spcBef>
              <a:spcAft>
                <a:spcPts val="738"/>
              </a:spcAft>
              <a:buFontTx/>
              <a:buNone/>
              <a:defRPr lang="en-US" sz="6600" b="1" kern="1200" baseline="0" dirty="0" smtClean="0">
                <a:solidFill>
                  <a:schemeClr val="bg1"/>
                </a:solidFill>
                <a:latin typeface="KPMG Bold" panose="020B0803030202040204" pitchFamily="34" charset="0"/>
                <a:ea typeface="+mj-ea"/>
                <a:cs typeface="+mj-cs"/>
              </a:defRPr>
            </a:lvl1pPr>
            <a:lvl2pPr marL="0" indent="0" algn="l" defTabSz="1125472" rtl="0" eaLnBrk="1" latinLnBrk="0" hangingPunct="1">
              <a:lnSpc>
                <a:spcPct val="100000"/>
              </a:lnSpc>
              <a:spcBef>
                <a:spcPts val="0"/>
              </a:spcBef>
              <a:spcAft>
                <a:spcPts val="738"/>
              </a:spcAft>
              <a:buFontTx/>
              <a:buNone/>
              <a:defRPr sz="1108" kern="1200">
                <a:solidFill>
                  <a:schemeClr val="bg1">
                    <a:lumMod val="65000"/>
                  </a:schemeClr>
                </a:solidFill>
                <a:latin typeface="+mn-lt"/>
                <a:ea typeface="+mn-ea"/>
                <a:cs typeface="+mn-cs"/>
              </a:defRPr>
            </a:lvl2pPr>
            <a:lvl3pPr marL="265860" indent="-265860" algn="l" defTabSz="1125472" rtl="0" eaLnBrk="1" latinLnBrk="0" hangingPunct="1">
              <a:lnSpc>
                <a:spcPct val="100000"/>
              </a:lnSpc>
              <a:spcBef>
                <a:spcPts val="0"/>
              </a:spcBef>
              <a:spcAft>
                <a:spcPts val="738"/>
              </a:spcAft>
              <a:buClr>
                <a:schemeClr val="tx2"/>
              </a:buClr>
              <a:buFont typeface="Arial" panose="020B0604020202020204" pitchFamily="34" charset="0"/>
              <a:buChar char="—"/>
              <a:defRPr sz="1108" kern="1200">
                <a:solidFill>
                  <a:schemeClr val="bg1">
                    <a:lumMod val="65000"/>
                  </a:schemeClr>
                </a:solidFill>
                <a:latin typeface="+mn-lt"/>
                <a:ea typeface="+mn-ea"/>
                <a:cs typeface="+mn-cs"/>
              </a:defRPr>
            </a:lvl3pPr>
            <a:lvl4pPr marL="443099" indent="-177239" algn="l" defTabSz="1125472" rtl="0" eaLnBrk="1" latinLnBrk="0" hangingPunct="1">
              <a:lnSpc>
                <a:spcPct val="100000"/>
              </a:lnSpc>
              <a:spcBef>
                <a:spcPts val="0"/>
              </a:spcBef>
              <a:spcAft>
                <a:spcPts val="738"/>
              </a:spcAft>
              <a:buClr>
                <a:schemeClr val="tx2"/>
              </a:buClr>
              <a:buFont typeface="Arial" panose="020B0604020202020204" pitchFamily="34" charset="0"/>
              <a:buChar char="-"/>
              <a:defRPr sz="1108" kern="1200">
                <a:solidFill>
                  <a:schemeClr val="bg1">
                    <a:lumMod val="65000"/>
                  </a:schemeClr>
                </a:solidFill>
                <a:latin typeface="+mn-lt"/>
                <a:ea typeface="+mn-ea"/>
                <a:cs typeface="+mn-cs"/>
              </a:defRPr>
            </a:lvl4pPr>
            <a:lvl5pPr marL="708959" indent="-265860" algn="l" defTabSz="1125472" rtl="0" eaLnBrk="1" latinLnBrk="0" hangingPunct="1">
              <a:lnSpc>
                <a:spcPct val="100000"/>
              </a:lnSpc>
              <a:spcBef>
                <a:spcPts val="0"/>
              </a:spcBef>
              <a:spcAft>
                <a:spcPts val="738"/>
              </a:spcAft>
              <a:buClr>
                <a:schemeClr val="tx2"/>
              </a:buClr>
              <a:buFont typeface="Arial" panose="020B0604020202020204" pitchFamily="34" charset="0"/>
              <a:buChar char="—"/>
              <a:defRPr sz="1108" kern="1200" baseline="0">
                <a:solidFill>
                  <a:schemeClr val="bg1">
                    <a:lumMod val="65000"/>
                  </a:schemeClr>
                </a:solidFill>
                <a:latin typeface="+mn-lt"/>
                <a:ea typeface="+mn-ea"/>
                <a:cs typeface="+mn-cs"/>
              </a:defRPr>
            </a:lvl5pPr>
            <a:lvl6pPr marL="1351452" indent="-283584" algn="l" defTabSz="1125472" rtl="0" eaLnBrk="1" latinLnBrk="0" hangingPunct="1">
              <a:lnSpc>
                <a:spcPct val="100000"/>
              </a:lnSpc>
              <a:spcBef>
                <a:spcPts val="0"/>
              </a:spcBef>
              <a:spcAft>
                <a:spcPts val="738"/>
              </a:spcAft>
              <a:buClr>
                <a:schemeClr val="tx2"/>
              </a:buClr>
              <a:buFont typeface="Arial" panose="020B0604020202020204" pitchFamily="34" charset="0"/>
              <a:buChar char="-"/>
              <a:defRPr sz="1108" kern="1200">
                <a:solidFill>
                  <a:schemeClr val="tx2"/>
                </a:solidFill>
                <a:latin typeface="+mn-lt"/>
                <a:ea typeface="+mn-ea"/>
                <a:cs typeface="+mn-cs"/>
              </a:defRPr>
            </a:lvl6pPr>
            <a:lvl7pPr marL="1688207" indent="-350049" algn="l" defTabSz="1125472" rtl="0" eaLnBrk="1" latinLnBrk="0" hangingPunct="1">
              <a:lnSpc>
                <a:spcPct val="100000"/>
              </a:lnSpc>
              <a:spcBef>
                <a:spcPts val="0"/>
              </a:spcBef>
              <a:spcAft>
                <a:spcPts val="738"/>
              </a:spcAft>
              <a:buClr>
                <a:schemeClr val="tx2"/>
              </a:buClr>
              <a:buFont typeface="Arial" panose="020B0604020202020204" pitchFamily="34" charset="0"/>
              <a:buChar char="—"/>
              <a:defRPr sz="1108" kern="1200">
                <a:solidFill>
                  <a:schemeClr val="tx2"/>
                </a:solidFill>
                <a:latin typeface="+mn-lt"/>
                <a:ea typeface="+mn-ea"/>
                <a:cs typeface="+mn-cs"/>
              </a:defRPr>
            </a:lvl7pPr>
            <a:lvl8pPr marL="2024963" indent="-281368" algn="l" defTabSz="1125472" rtl="0" eaLnBrk="1" latinLnBrk="0" hangingPunct="1">
              <a:lnSpc>
                <a:spcPct val="100000"/>
              </a:lnSpc>
              <a:spcBef>
                <a:spcPts val="0"/>
              </a:spcBef>
              <a:spcAft>
                <a:spcPts val="738"/>
              </a:spcAft>
              <a:buClr>
                <a:schemeClr val="tx2"/>
              </a:buClr>
              <a:buFont typeface="Arial" panose="020B0604020202020204" pitchFamily="34" charset="0"/>
              <a:buChar char="-"/>
              <a:defRPr sz="1108" kern="1200">
                <a:solidFill>
                  <a:schemeClr val="tx2"/>
                </a:solidFill>
                <a:latin typeface="+mn-lt"/>
                <a:ea typeface="+mn-ea"/>
                <a:cs typeface="+mn-cs"/>
              </a:defRPr>
            </a:lvl8pPr>
            <a:lvl9pPr marL="4783254" indent="-281368" algn="l" defTabSz="1125472" rtl="0" eaLnBrk="1" latinLnBrk="0" hangingPunct="1">
              <a:lnSpc>
                <a:spcPct val="90000"/>
              </a:lnSpc>
              <a:spcBef>
                <a:spcPts val="615"/>
              </a:spcBef>
              <a:buFont typeface="Arial" panose="020B0604020202020204" pitchFamily="34" charset="0"/>
              <a:buChar char="•"/>
              <a:defRPr sz="2215" kern="1200">
                <a:solidFill>
                  <a:schemeClr val="tx1"/>
                </a:solidFill>
                <a:latin typeface="+mn-lt"/>
                <a:ea typeface="+mn-ea"/>
                <a:cs typeface="+mn-cs"/>
              </a:defRPr>
            </a:lvl9pPr>
          </a:lstStyle>
          <a:p>
            <a:r>
              <a:rPr lang="es-AR" dirty="0"/>
              <a:t>02</a:t>
            </a:r>
          </a:p>
        </p:txBody>
      </p:sp>
    </p:spTree>
    <p:extLst>
      <p:ext uri="{BB962C8B-B14F-4D97-AF65-F5344CB8AC3E}">
        <p14:creationId xmlns:p14="http://schemas.microsoft.com/office/powerpoint/2010/main" val="9447104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251C6C4-1C7B-48B0-A730-0603011B23D7}"/>
              </a:ext>
            </a:extLst>
          </p:cNvPr>
          <p:cNvSpPr>
            <a:spLocks noGrp="1"/>
          </p:cNvSpPr>
          <p:nvPr>
            <p:ph type="title"/>
          </p:nvPr>
        </p:nvSpPr>
        <p:spPr>
          <a:xfrm>
            <a:off x="601785" y="373638"/>
            <a:ext cx="10976300" cy="723600"/>
          </a:xfrm>
        </p:spPr>
        <p:txBody>
          <a:bodyPr/>
          <a:lstStyle/>
          <a:p>
            <a:r>
              <a:rPr lang="es-AR" dirty="0"/>
              <a:t>Determinación del impuesto conforme Ley N° 27.617</a:t>
            </a:r>
          </a:p>
        </p:txBody>
      </p:sp>
      <p:grpSp>
        <p:nvGrpSpPr>
          <p:cNvPr id="2" name="Group 1">
            <a:extLst>
              <a:ext uri="{FF2B5EF4-FFF2-40B4-BE49-F238E27FC236}">
                <a16:creationId xmlns:a16="http://schemas.microsoft.com/office/drawing/2014/main" id="{C1E74534-500F-7A40-2C97-BF9AED52A663}"/>
              </a:ext>
            </a:extLst>
          </p:cNvPr>
          <p:cNvGrpSpPr/>
          <p:nvPr/>
        </p:nvGrpSpPr>
        <p:grpSpPr>
          <a:xfrm>
            <a:off x="1814054" y="1693915"/>
            <a:ext cx="9083038" cy="1109662"/>
            <a:chOff x="1924367" y="355737"/>
            <a:chExt cx="4465319" cy="1395412"/>
          </a:xfrm>
        </p:grpSpPr>
        <p:sp>
          <p:nvSpPr>
            <p:cNvPr id="8" name="Rectangle 7">
              <a:extLst>
                <a:ext uri="{FF2B5EF4-FFF2-40B4-BE49-F238E27FC236}">
                  <a16:creationId xmlns:a16="http://schemas.microsoft.com/office/drawing/2014/main" id="{65A30B35-5F2A-1CD1-4982-0B6E36A801C7}"/>
                </a:ext>
              </a:extLst>
            </p:cNvPr>
            <p:cNvSpPr/>
            <p:nvPr/>
          </p:nvSpPr>
          <p:spPr>
            <a:xfrm>
              <a:off x="1924367" y="355737"/>
              <a:ext cx="4465319" cy="1395412"/>
            </a:xfrm>
            <a:prstGeom prst="roundRect">
              <a:avLst/>
            </a:prstGeom>
          </p:spPr>
          <p:style>
            <a:lnRef idx="2">
              <a:schemeClr val="accent1"/>
            </a:lnRef>
            <a:fillRef idx="1">
              <a:schemeClr val="lt1"/>
            </a:fillRef>
            <a:effectRef idx="0">
              <a:schemeClr val="accent1"/>
            </a:effectRef>
            <a:fontRef idx="minor">
              <a:schemeClr val="dk1"/>
            </a:fontRef>
          </p:style>
          <p:txBody>
            <a:bodyPr/>
            <a:lstStyle/>
            <a:p>
              <a:endParaRPr lang="es-AR"/>
            </a:p>
          </p:txBody>
        </p:sp>
        <p:sp>
          <p:nvSpPr>
            <p:cNvPr id="9" name="TextBox 8">
              <a:extLst>
                <a:ext uri="{FF2B5EF4-FFF2-40B4-BE49-F238E27FC236}">
                  <a16:creationId xmlns:a16="http://schemas.microsoft.com/office/drawing/2014/main" id="{43C5F2A7-4B46-C809-D3ED-87B6CE717D1B}"/>
                </a:ext>
              </a:extLst>
            </p:cNvPr>
            <p:cNvSpPr txBox="1"/>
            <p:nvPr/>
          </p:nvSpPr>
          <p:spPr>
            <a:xfrm>
              <a:off x="1924367" y="355737"/>
              <a:ext cx="4465319" cy="1395412"/>
            </a:xfrm>
            <a:prstGeom prst="roundRect">
              <a:avLst/>
            </a:prstGeom>
          </p:spPr>
          <p:style>
            <a:lnRef idx="2">
              <a:schemeClr val="accent1"/>
            </a:lnRef>
            <a:fillRef idx="1">
              <a:schemeClr val="lt1"/>
            </a:fillRef>
            <a:effectRef idx="0">
              <a:schemeClr val="accent1"/>
            </a:effectRef>
            <a:fontRef idx="minor">
              <a:schemeClr val="dk1"/>
            </a:fontRef>
          </p:style>
          <p:txBody>
            <a:bodyPr spcFirstLastPara="0" vert="horz" wrap="square" lIns="945159" tIns="95250" rIns="95250" bIns="95250" numCol="1" spcCol="1270" anchor="ctr" anchorCtr="0">
              <a:noAutofit/>
            </a:bodyPr>
            <a:lstStyle/>
            <a:p>
              <a:pPr algn="ctr" defTabSz="1111278">
                <a:lnSpc>
                  <a:spcPct val="90000"/>
                </a:lnSpc>
                <a:spcBef>
                  <a:spcPct val="0"/>
                </a:spcBef>
                <a:spcAft>
                  <a:spcPct val="35000"/>
                </a:spcAft>
              </a:pPr>
              <a:r>
                <a:rPr lang="es-AR" sz="1900" dirty="0">
                  <a:solidFill>
                    <a:schemeClr val="tx2"/>
                  </a:solidFill>
                  <a:latin typeface="Aptos" panose="020B0004020202020204" pitchFamily="34" charset="0"/>
                  <a:ea typeface="+mj-ea"/>
                  <a:cs typeface="+mj-cs"/>
                </a:rPr>
                <a:t>Aplicación de una Deducción Especial Incrementada para que la ganancia neta sujeta a impuesto quede igualada a CERO y no haya retención de impuesto. </a:t>
              </a:r>
            </a:p>
          </p:txBody>
        </p:sp>
      </p:grpSp>
      <p:sp>
        <p:nvSpPr>
          <p:cNvPr id="10" name="Flowchart: Alternate Process 9">
            <a:extLst>
              <a:ext uri="{FF2B5EF4-FFF2-40B4-BE49-F238E27FC236}">
                <a16:creationId xmlns:a16="http://schemas.microsoft.com/office/drawing/2014/main" id="{86C699A6-2E80-738A-0A15-C674EFB5C55D}"/>
              </a:ext>
            </a:extLst>
          </p:cNvPr>
          <p:cNvSpPr/>
          <p:nvPr/>
        </p:nvSpPr>
        <p:spPr>
          <a:xfrm>
            <a:off x="1018178" y="1803198"/>
            <a:ext cx="1591753" cy="868034"/>
          </a:xfrm>
          <a:prstGeom prst="flowChartAlternateProcess">
            <a:avLst/>
          </a:prstGeom>
          <a:solidFill>
            <a:srgbClr val="1E49E3"/>
          </a:solidFill>
          <a:ln>
            <a:solidFill>
              <a:srgbClr val="00B8F6"/>
            </a:solidFill>
          </a:ln>
        </p:spPr>
        <p:style>
          <a:lnRef idx="2">
            <a:schemeClr val="accent4">
              <a:shade val="50000"/>
            </a:schemeClr>
          </a:lnRef>
          <a:fillRef idx="1">
            <a:schemeClr val="accent4"/>
          </a:fillRef>
          <a:effectRef idx="0">
            <a:schemeClr val="accent4"/>
          </a:effectRef>
          <a:fontRef idx="minor">
            <a:schemeClr val="lt1"/>
          </a:fontRef>
        </p:style>
        <p:txBody>
          <a:bodyPr lIns="54000" tIns="54000" rIns="54000" bIns="54000" rtlCol="0" anchor="ctr"/>
          <a:lstStyle/>
          <a:p>
            <a:pPr algn="ctr" defTabSz="914423">
              <a:defRPr/>
            </a:pPr>
            <a:r>
              <a:rPr lang="es-AR" sz="2000" b="1" dirty="0">
                <a:solidFill>
                  <a:prstClr val="white"/>
                </a:solidFill>
                <a:latin typeface="Aptos" panose="020B0004020202020204" pitchFamily="34" charset="0"/>
              </a:rPr>
              <a:t>TRAMO 1</a:t>
            </a:r>
          </a:p>
        </p:txBody>
      </p:sp>
      <p:grpSp>
        <p:nvGrpSpPr>
          <p:cNvPr id="11" name="Group 10">
            <a:extLst>
              <a:ext uri="{FF2B5EF4-FFF2-40B4-BE49-F238E27FC236}">
                <a16:creationId xmlns:a16="http://schemas.microsoft.com/office/drawing/2014/main" id="{F1F97814-218F-5066-4BDF-B713A400F10D}"/>
              </a:ext>
            </a:extLst>
          </p:cNvPr>
          <p:cNvGrpSpPr/>
          <p:nvPr/>
        </p:nvGrpSpPr>
        <p:grpSpPr>
          <a:xfrm>
            <a:off x="1814053" y="2998437"/>
            <a:ext cx="9083038" cy="1109662"/>
            <a:chOff x="1924367" y="355737"/>
            <a:chExt cx="4465319" cy="1395412"/>
          </a:xfrm>
        </p:grpSpPr>
        <p:sp>
          <p:nvSpPr>
            <p:cNvPr id="12" name="Rectangle 11">
              <a:extLst>
                <a:ext uri="{FF2B5EF4-FFF2-40B4-BE49-F238E27FC236}">
                  <a16:creationId xmlns:a16="http://schemas.microsoft.com/office/drawing/2014/main" id="{0D1D4865-9333-4F6E-79F3-944AADB62DAD}"/>
                </a:ext>
              </a:extLst>
            </p:cNvPr>
            <p:cNvSpPr/>
            <p:nvPr/>
          </p:nvSpPr>
          <p:spPr>
            <a:xfrm>
              <a:off x="1924367" y="355737"/>
              <a:ext cx="4465319" cy="1395412"/>
            </a:xfrm>
            <a:prstGeom prst="roundRect">
              <a:avLst/>
            </a:prstGeom>
          </p:spPr>
          <p:style>
            <a:lnRef idx="2">
              <a:schemeClr val="accent1"/>
            </a:lnRef>
            <a:fillRef idx="1">
              <a:schemeClr val="lt1"/>
            </a:fillRef>
            <a:effectRef idx="0">
              <a:schemeClr val="accent1"/>
            </a:effectRef>
            <a:fontRef idx="minor">
              <a:schemeClr val="dk1"/>
            </a:fontRef>
          </p:style>
          <p:txBody>
            <a:bodyPr/>
            <a:lstStyle/>
            <a:p>
              <a:endParaRPr lang="es-AR"/>
            </a:p>
          </p:txBody>
        </p:sp>
        <p:sp>
          <p:nvSpPr>
            <p:cNvPr id="13" name="TextBox 12">
              <a:extLst>
                <a:ext uri="{FF2B5EF4-FFF2-40B4-BE49-F238E27FC236}">
                  <a16:creationId xmlns:a16="http://schemas.microsoft.com/office/drawing/2014/main" id="{EE1F7D9C-9CEA-962E-21D4-563BA7161AE3}"/>
                </a:ext>
              </a:extLst>
            </p:cNvPr>
            <p:cNvSpPr txBox="1"/>
            <p:nvPr/>
          </p:nvSpPr>
          <p:spPr>
            <a:xfrm>
              <a:off x="1924367" y="355737"/>
              <a:ext cx="4465319" cy="1395412"/>
            </a:xfrm>
            <a:prstGeom prst="roundRect">
              <a:avLst/>
            </a:prstGeom>
          </p:spPr>
          <p:style>
            <a:lnRef idx="2">
              <a:schemeClr val="accent1"/>
            </a:lnRef>
            <a:fillRef idx="1">
              <a:schemeClr val="lt1"/>
            </a:fillRef>
            <a:effectRef idx="0">
              <a:schemeClr val="accent1"/>
            </a:effectRef>
            <a:fontRef idx="minor">
              <a:schemeClr val="dk1"/>
            </a:fontRef>
          </p:style>
          <p:txBody>
            <a:bodyPr spcFirstLastPara="0" vert="horz" wrap="square" lIns="945159" tIns="95250" rIns="95250" bIns="95250" numCol="1" spcCol="1270" anchor="ctr" anchorCtr="0">
              <a:noAutofit/>
            </a:bodyPr>
            <a:lstStyle/>
            <a:p>
              <a:pPr algn="ctr" defTabSz="1111278">
                <a:lnSpc>
                  <a:spcPct val="90000"/>
                </a:lnSpc>
                <a:spcBef>
                  <a:spcPct val="0"/>
                </a:spcBef>
                <a:spcAft>
                  <a:spcPct val="35000"/>
                </a:spcAft>
              </a:pPr>
              <a:r>
                <a:rPr lang="es-AR" sz="1900" dirty="0">
                  <a:solidFill>
                    <a:schemeClr val="tx2"/>
                  </a:solidFill>
                  <a:latin typeface="Aptos" panose="020B0004020202020204" pitchFamily="34" charset="0"/>
                  <a:ea typeface="+mj-ea"/>
                  <a:cs typeface="+mj-cs"/>
                </a:rPr>
                <a:t>Con retención del impuesto y aplicación de una Deducción Especial Incrementada que esta fija por tabla según remuneración o promedio de remuneraciones. </a:t>
              </a:r>
            </a:p>
          </p:txBody>
        </p:sp>
      </p:grpSp>
      <p:grpSp>
        <p:nvGrpSpPr>
          <p:cNvPr id="14" name="Group 13">
            <a:extLst>
              <a:ext uri="{FF2B5EF4-FFF2-40B4-BE49-F238E27FC236}">
                <a16:creationId xmlns:a16="http://schemas.microsoft.com/office/drawing/2014/main" id="{9C7B5D62-EC7F-4964-1122-0CC9C31CC5C1}"/>
              </a:ext>
            </a:extLst>
          </p:cNvPr>
          <p:cNvGrpSpPr/>
          <p:nvPr/>
        </p:nvGrpSpPr>
        <p:grpSpPr>
          <a:xfrm>
            <a:off x="1814055" y="4318052"/>
            <a:ext cx="9083038" cy="1109662"/>
            <a:chOff x="1924367" y="355737"/>
            <a:chExt cx="4465319" cy="1395412"/>
          </a:xfrm>
        </p:grpSpPr>
        <p:sp>
          <p:nvSpPr>
            <p:cNvPr id="15" name="Rectangle 14">
              <a:extLst>
                <a:ext uri="{FF2B5EF4-FFF2-40B4-BE49-F238E27FC236}">
                  <a16:creationId xmlns:a16="http://schemas.microsoft.com/office/drawing/2014/main" id="{86BAF6EC-E777-0034-A652-FBCA79D2ECA3}"/>
                </a:ext>
              </a:extLst>
            </p:cNvPr>
            <p:cNvSpPr/>
            <p:nvPr/>
          </p:nvSpPr>
          <p:spPr>
            <a:xfrm>
              <a:off x="1924367" y="355737"/>
              <a:ext cx="4465319" cy="1395412"/>
            </a:xfrm>
            <a:prstGeom prst="roundRect">
              <a:avLst/>
            </a:prstGeom>
          </p:spPr>
          <p:style>
            <a:lnRef idx="2">
              <a:schemeClr val="accent1"/>
            </a:lnRef>
            <a:fillRef idx="1">
              <a:schemeClr val="lt1"/>
            </a:fillRef>
            <a:effectRef idx="0">
              <a:schemeClr val="accent1"/>
            </a:effectRef>
            <a:fontRef idx="minor">
              <a:schemeClr val="dk1"/>
            </a:fontRef>
          </p:style>
          <p:txBody>
            <a:bodyPr/>
            <a:lstStyle/>
            <a:p>
              <a:endParaRPr lang="es-AR"/>
            </a:p>
          </p:txBody>
        </p:sp>
        <p:sp>
          <p:nvSpPr>
            <p:cNvPr id="16" name="TextBox 15">
              <a:extLst>
                <a:ext uri="{FF2B5EF4-FFF2-40B4-BE49-F238E27FC236}">
                  <a16:creationId xmlns:a16="http://schemas.microsoft.com/office/drawing/2014/main" id="{CA24D93B-D461-183D-4970-424CA3A84680}"/>
                </a:ext>
              </a:extLst>
            </p:cNvPr>
            <p:cNvSpPr txBox="1"/>
            <p:nvPr/>
          </p:nvSpPr>
          <p:spPr>
            <a:xfrm>
              <a:off x="1924367" y="355737"/>
              <a:ext cx="4465319" cy="1395412"/>
            </a:xfrm>
            <a:prstGeom prst="roundRect">
              <a:avLst/>
            </a:prstGeom>
          </p:spPr>
          <p:style>
            <a:lnRef idx="2">
              <a:schemeClr val="accent1"/>
            </a:lnRef>
            <a:fillRef idx="1">
              <a:schemeClr val="lt1"/>
            </a:fillRef>
            <a:effectRef idx="0">
              <a:schemeClr val="accent1"/>
            </a:effectRef>
            <a:fontRef idx="minor">
              <a:schemeClr val="dk1"/>
            </a:fontRef>
          </p:style>
          <p:txBody>
            <a:bodyPr spcFirstLastPara="0" vert="horz" wrap="square" lIns="945159" tIns="95250" rIns="95250" bIns="95250" numCol="1" spcCol="1270" anchor="ctr" anchorCtr="0">
              <a:noAutofit/>
            </a:bodyPr>
            <a:lstStyle/>
            <a:p>
              <a:pPr algn="ctr" defTabSz="1111278">
                <a:lnSpc>
                  <a:spcPct val="90000"/>
                </a:lnSpc>
                <a:spcBef>
                  <a:spcPct val="0"/>
                </a:spcBef>
                <a:spcAft>
                  <a:spcPct val="35000"/>
                </a:spcAft>
              </a:pPr>
              <a:r>
                <a:rPr lang="es-AR" sz="1900" dirty="0">
                  <a:solidFill>
                    <a:schemeClr val="tx2"/>
                  </a:solidFill>
                  <a:latin typeface="Aptos" panose="020B0004020202020204" pitchFamily="34" charset="0"/>
                  <a:ea typeface="+mj-ea"/>
                  <a:cs typeface="+mj-cs"/>
                </a:rPr>
                <a:t>Con retención del impuesto y sin aplicación de la Deducción Especial Incrementada.</a:t>
              </a:r>
            </a:p>
          </p:txBody>
        </p:sp>
      </p:grpSp>
      <p:sp>
        <p:nvSpPr>
          <p:cNvPr id="17" name="Rectangle: Rounded Corners 16">
            <a:extLst>
              <a:ext uri="{FF2B5EF4-FFF2-40B4-BE49-F238E27FC236}">
                <a16:creationId xmlns:a16="http://schemas.microsoft.com/office/drawing/2014/main" id="{75DCEBEC-434B-8F4D-7F09-35650D0B1505}"/>
              </a:ext>
            </a:extLst>
          </p:cNvPr>
          <p:cNvSpPr/>
          <p:nvPr/>
        </p:nvSpPr>
        <p:spPr>
          <a:xfrm>
            <a:off x="1024320" y="3096152"/>
            <a:ext cx="1591753" cy="868034"/>
          </a:xfrm>
          <a:prstGeom prst="roundRect">
            <a:avLst/>
          </a:prstGeom>
          <a:solidFill>
            <a:srgbClr val="1E49E3"/>
          </a:solidFill>
          <a:ln>
            <a:solidFill>
              <a:srgbClr val="00B8F6"/>
            </a:solidFill>
          </a:ln>
        </p:spPr>
        <p:style>
          <a:lnRef idx="2">
            <a:schemeClr val="accent4">
              <a:shade val="50000"/>
            </a:schemeClr>
          </a:lnRef>
          <a:fillRef idx="1">
            <a:schemeClr val="accent4"/>
          </a:fillRef>
          <a:effectRef idx="0">
            <a:schemeClr val="accent4"/>
          </a:effectRef>
          <a:fontRef idx="minor">
            <a:schemeClr val="lt1"/>
          </a:fontRef>
        </p:style>
        <p:txBody>
          <a:bodyPr lIns="54000" tIns="54000" rIns="54000" bIns="54000" rtlCol="0" anchor="ctr"/>
          <a:lstStyle/>
          <a:p>
            <a:pPr algn="ctr" defTabSz="914423">
              <a:defRPr/>
            </a:pPr>
            <a:r>
              <a:rPr lang="es-AR" sz="2000" b="1" dirty="0">
                <a:solidFill>
                  <a:prstClr val="white"/>
                </a:solidFill>
                <a:latin typeface="Aptos" panose="020B0004020202020204" pitchFamily="34" charset="0"/>
              </a:rPr>
              <a:t>TRAMO 2</a:t>
            </a:r>
          </a:p>
        </p:txBody>
      </p:sp>
      <p:sp>
        <p:nvSpPr>
          <p:cNvPr id="18" name="Rectangle: Rounded Corners 17">
            <a:extLst>
              <a:ext uri="{FF2B5EF4-FFF2-40B4-BE49-F238E27FC236}">
                <a16:creationId xmlns:a16="http://schemas.microsoft.com/office/drawing/2014/main" id="{D0BD7BBE-670A-432A-0D8E-DC3E83362C55}"/>
              </a:ext>
            </a:extLst>
          </p:cNvPr>
          <p:cNvSpPr/>
          <p:nvPr/>
        </p:nvSpPr>
        <p:spPr>
          <a:xfrm>
            <a:off x="1018178" y="4450398"/>
            <a:ext cx="1591753" cy="868034"/>
          </a:xfrm>
          <a:prstGeom prst="roundRect">
            <a:avLst/>
          </a:prstGeom>
          <a:solidFill>
            <a:srgbClr val="1E49E3"/>
          </a:solidFill>
          <a:ln>
            <a:solidFill>
              <a:srgbClr val="00B8F6"/>
            </a:solidFill>
          </a:ln>
        </p:spPr>
        <p:style>
          <a:lnRef idx="2">
            <a:schemeClr val="accent4">
              <a:shade val="50000"/>
            </a:schemeClr>
          </a:lnRef>
          <a:fillRef idx="1">
            <a:schemeClr val="accent4"/>
          </a:fillRef>
          <a:effectRef idx="0">
            <a:schemeClr val="accent4"/>
          </a:effectRef>
          <a:fontRef idx="minor">
            <a:schemeClr val="lt1"/>
          </a:fontRef>
        </p:style>
        <p:txBody>
          <a:bodyPr lIns="54000" tIns="54000" rIns="54000" bIns="54000" rtlCol="0" anchor="ctr"/>
          <a:lstStyle/>
          <a:p>
            <a:pPr algn="ctr" defTabSz="914423">
              <a:defRPr/>
            </a:pPr>
            <a:r>
              <a:rPr lang="es-AR" sz="2000" b="1" dirty="0">
                <a:solidFill>
                  <a:prstClr val="white"/>
                </a:solidFill>
                <a:latin typeface="Aptos" panose="020B0004020202020204" pitchFamily="34" charset="0"/>
              </a:rPr>
              <a:t>TRAMO 3</a:t>
            </a:r>
          </a:p>
        </p:txBody>
      </p:sp>
      <p:sp>
        <p:nvSpPr>
          <p:cNvPr id="3" name="TextBox 2">
            <a:extLst>
              <a:ext uri="{FF2B5EF4-FFF2-40B4-BE49-F238E27FC236}">
                <a16:creationId xmlns:a16="http://schemas.microsoft.com/office/drawing/2014/main" id="{CB1FDE20-EF2E-D922-A8D6-1FEF3B75145B}"/>
              </a:ext>
            </a:extLst>
          </p:cNvPr>
          <p:cNvSpPr txBox="1"/>
          <p:nvPr/>
        </p:nvSpPr>
        <p:spPr>
          <a:xfrm>
            <a:off x="919856" y="1106282"/>
            <a:ext cx="9610492" cy="401817"/>
          </a:xfrm>
          <a:prstGeom prst="rect">
            <a:avLst/>
          </a:prstGeom>
          <a:noFill/>
        </p:spPr>
        <p:txBody>
          <a:bodyPr wrap="square" lIns="54610" tIns="54610" rIns="54610" bIns="54610" rtlCol="0">
            <a:noAutofit/>
          </a:bodyPr>
          <a:lstStyle/>
          <a:p>
            <a:pPr>
              <a:spcAft>
                <a:spcPts val="600"/>
              </a:spcAft>
            </a:pPr>
            <a:r>
              <a:rPr lang="es-AR" sz="2400" b="1" dirty="0">
                <a:solidFill>
                  <a:schemeClr val="tx2"/>
                </a:solidFill>
                <a:latin typeface="Aptos" panose="020B0004020202020204" pitchFamily="34" charset="0"/>
              </a:rPr>
              <a:t>Periodo enero a septiembre 2023 (Decretos Nros. 267 y 414/2023):</a:t>
            </a:r>
          </a:p>
        </p:txBody>
      </p:sp>
    </p:spTree>
    <p:extLst>
      <p:ext uri="{BB962C8B-B14F-4D97-AF65-F5344CB8AC3E}">
        <p14:creationId xmlns:p14="http://schemas.microsoft.com/office/powerpoint/2010/main" val="41463778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251C6C4-1C7B-48B0-A730-0603011B23D7}"/>
              </a:ext>
            </a:extLst>
          </p:cNvPr>
          <p:cNvSpPr>
            <a:spLocks noGrp="1"/>
          </p:cNvSpPr>
          <p:nvPr>
            <p:ph type="title"/>
          </p:nvPr>
        </p:nvSpPr>
        <p:spPr>
          <a:xfrm>
            <a:off x="601785" y="373638"/>
            <a:ext cx="10976300" cy="723600"/>
          </a:xfrm>
        </p:spPr>
        <p:txBody>
          <a:bodyPr/>
          <a:lstStyle/>
          <a:p>
            <a:r>
              <a:rPr lang="es-AR" dirty="0"/>
              <a:t>Determinación del impuesto conforme Ley N°27.617</a:t>
            </a:r>
          </a:p>
        </p:txBody>
      </p:sp>
      <p:grpSp>
        <p:nvGrpSpPr>
          <p:cNvPr id="2" name="Group 1">
            <a:extLst>
              <a:ext uri="{FF2B5EF4-FFF2-40B4-BE49-F238E27FC236}">
                <a16:creationId xmlns:a16="http://schemas.microsoft.com/office/drawing/2014/main" id="{C1E74534-500F-7A40-2C97-BF9AED52A663}"/>
              </a:ext>
            </a:extLst>
          </p:cNvPr>
          <p:cNvGrpSpPr/>
          <p:nvPr/>
        </p:nvGrpSpPr>
        <p:grpSpPr>
          <a:xfrm>
            <a:off x="1814054" y="1693915"/>
            <a:ext cx="9083038" cy="1109662"/>
            <a:chOff x="1924367" y="355737"/>
            <a:chExt cx="4465319" cy="1395412"/>
          </a:xfrm>
        </p:grpSpPr>
        <p:sp>
          <p:nvSpPr>
            <p:cNvPr id="8" name="Rectangle 7">
              <a:extLst>
                <a:ext uri="{FF2B5EF4-FFF2-40B4-BE49-F238E27FC236}">
                  <a16:creationId xmlns:a16="http://schemas.microsoft.com/office/drawing/2014/main" id="{65A30B35-5F2A-1CD1-4982-0B6E36A801C7}"/>
                </a:ext>
              </a:extLst>
            </p:cNvPr>
            <p:cNvSpPr/>
            <p:nvPr/>
          </p:nvSpPr>
          <p:spPr>
            <a:xfrm>
              <a:off x="1924367" y="355737"/>
              <a:ext cx="4465319" cy="1395412"/>
            </a:xfrm>
            <a:prstGeom prst="roundRect">
              <a:avLst/>
            </a:prstGeom>
          </p:spPr>
          <p:style>
            <a:lnRef idx="2">
              <a:schemeClr val="accent1"/>
            </a:lnRef>
            <a:fillRef idx="1">
              <a:schemeClr val="lt1"/>
            </a:fillRef>
            <a:effectRef idx="0">
              <a:schemeClr val="accent1"/>
            </a:effectRef>
            <a:fontRef idx="minor">
              <a:schemeClr val="dk1"/>
            </a:fontRef>
          </p:style>
          <p:txBody>
            <a:bodyPr/>
            <a:lstStyle/>
            <a:p>
              <a:endParaRPr lang="es-AR"/>
            </a:p>
          </p:txBody>
        </p:sp>
        <p:sp>
          <p:nvSpPr>
            <p:cNvPr id="9" name="TextBox 8">
              <a:extLst>
                <a:ext uri="{FF2B5EF4-FFF2-40B4-BE49-F238E27FC236}">
                  <a16:creationId xmlns:a16="http://schemas.microsoft.com/office/drawing/2014/main" id="{43C5F2A7-4B46-C809-D3ED-87B6CE717D1B}"/>
                </a:ext>
              </a:extLst>
            </p:cNvPr>
            <p:cNvSpPr txBox="1"/>
            <p:nvPr/>
          </p:nvSpPr>
          <p:spPr>
            <a:xfrm>
              <a:off x="1924367" y="355737"/>
              <a:ext cx="4465319" cy="1395412"/>
            </a:xfrm>
            <a:prstGeom prst="roundRect">
              <a:avLst/>
            </a:prstGeom>
          </p:spPr>
          <p:style>
            <a:lnRef idx="2">
              <a:schemeClr val="accent1"/>
            </a:lnRef>
            <a:fillRef idx="1">
              <a:schemeClr val="lt1"/>
            </a:fillRef>
            <a:effectRef idx="0">
              <a:schemeClr val="accent1"/>
            </a:effectRef>
            <a:fontRef idx="minor">
              <a:schemeClr val="dk1"/>
            </a:fontRef>
          </p:style>
          <p:txBody>
            <a:bodyPr spcFirstLastPara="0" vert="horz" wrap="square" lIns="945159" tIns="95250" rIns="95250" bIns="95250" numCol="1" spcCol="1270" anchor="ctr" anchorCtr="0">
              <a:noAutofit/>
            </a:bodyPr>
            <a:lstStyle/>
            <a:p>
              <a:pPr algn="ctr" defTabSz="1111278">
                <a:lnSpc>
                  <a:spcPct val="90000"/>
                </a:lnSpc>
                <a:spcBef>
                  <a:spcPct val="0"/>
                </a:spcBef>
                <a:spcAft>
                  <a:spcPct val="35000"/>
                </a:spcAft>
              </a:pPr>
              <a:r>
                <a:rPr lang="es-AR" sz="1900" dirty="0">
                  <a:solidFill>
                    <a:schemeClr val="tx2"/>
                  </a:solidFill>
                  <a:latin typeface="Aptos" panose="020B0004020202020204" pitchFamily="34" charset="0"/>
                  <a:ea typeface="+mj-ea"/>
                  <a:cs typeface="+mj-cs"/>
                </a:rPr>
                <a:t>Aplicación de una Deducción Especial Incrementada para que la ganancia neta sujeta a impuesto quede igualada a CERO y no haya retención de impuesto (remuneraciones brutas menores a $ 1.980.000). </a:t>
              </a:r>
            </a:p>
          </p:txBody>
        </p:sp>
      </p:grpSp>
      <p:sp>
        <p:nvSpPr>
          <p:cNvPr id="10" name="Flowchart: Alternate Process 9">
            <a:extLst>
              <a:ext uri="{FF2B5EF4-FFF2-40B4-BE49-F238E27FC236}">
                <a16:creationId xmlns:a16="http://schemas.microsoft.com/office/drawing/2014/main" id="{86C699A6-2E80-738A-0A15-C674EFB5C55D}"/>
              </a:ext>
            </a:extLst>
          </p:cNvPr>
          <p:cNvSpPr/>
          <p:nvPr/>
        </p:nvSpPr>
        <p:spPr>
          <a:xfrm>
            <a:off x="1018178" y="1803198"/>
            <a:ext cx="1591753" cy="868034"/>
          </a:xfrm>
          <a:prstGeom prst="flowChartAlternateProcess">
            <a:avLst/>
          </a:prstGeom>
          <a:solidFill>
            <a:srgbClr val="1E49E3"/>
          </a:solidFill>
          <a:ln>
            <a:solidFill>
              <a:srgbClr val="00B8F6"/>
            </a:solidFill>
          </a:ln>
        </p:spPr>
        <p:style>
          <a:lnRef idx="2">
            <a:schemeClr val="accent4">
              <a:shade val="50000"/>
            </a:schemeClr>
          </a:lnRef>
          <a:fillRef idx="1">
            <a:schemeClr val="accent4"/>
          </a:fillRef>
          <a:effectRef idx="0">
            <a:schemeClr val="accent4"/>
          </a:effectRef>
          <a:fontRef idx="minor">
            <a:schemeClr val="lt1"/>
          </a:fontRef>
        </p:style>
        <p:txBody>
          <a:bodyPr lIns="54000" tIns="54000" rIns="54000" bIns="54000" rtlCol="0" anchor="ctr"/>
          <a:lstStyle/>
          <a:p>
            <a:pPr algn="ctr" defTabSz="914423">
              <a:defRPr/>
            </a:pPr>
            <a:r>
              <a:rPr lang="es-AR" sz="2000" b="1" dirty="0">
                <a:solidFill>
                  <a:prstClr val="white"/>
                </a:solidFill>
                <a:latin typeface="Aptos" panose="020B0004020202020204" pitchFamily="34" charset="0"/>
              </a:rPr>
              <a:t>No alcanzados</a:t>
            </a:r>
          </a:p>
        </p:txBody>
      </p:sp>
      <p:grpSp>
        <p:nvGrpSpPr>
          <p:cNvPr id="11" name="Group 10">
            <a:extLst>
              <a:ext uri="{FF2B5EF4-FFF2-40B4-BE49-F238E27FC236}">
                <a16:creationId xmlns:a16="http://schemas.microsoft.com/office/drawing/2014/main" id="{F1F97814-218F-5066-4BDF-B713A400F10D}"/>
              </a:ext>
            </a:extLst>
          </p:cNvPr>
          <p:cNvGrpSpPr/>
          <p:nvPr/>
        </p:nvGrpSpPr>
        <p:grpSpPr>
          <a:xfrm>
            <a:off x="1814053" y="2998437"/>
            <a:ext cx="9083038" cy="1109662"/>
            <a:chOff x="1924367" y="355737"/>
            <a:chExt cx="4465319" cy="1395412"/>
          </a:xfrm>
        </p:grpSpPr>
        <p:sp>
          <p:nvSpPr>
            <p:cNvPr id="12" name="Rectangle 11">
              <a:extLst>
                <a:ext uri="{FF2B5EF4-FFF2-40B4-BE49-F238E27FC236}">
                  <a16:creationId xmlns:a16="http://schemas.microsoft.com/office/drawing/2014/main" id="{0D1D4865-9333-4F6E-79F3-944AADB62DAD}"/>
                </a:ext>
              </a:extLst>
            </p:cNvPr>
            <p:cNvSpPr/>
            <p:nvPr/>
          </p:nvSpPr>
          <p:spPr>
            <a:xfrm>
              <a:off x="1924367" y="355737"/>
              <a:ext cx="4465319" cy="1395412"/>
            </a:xfrm>
            <a:prstGeom prst="roundRect">
              <a:avLst/>
            </a:prstGeom>
          </p:spPr>
          <p:style>
            <a:lnRef idx="2">
              <a:schemeClr val="accent1"/>
            </a:lnRef>
            <a:fillRef idx="1">
              <a:schemeClr val="lt1"/>
            </a:fillRef>
            <a:effectRef idx="0">
              <a:schemeClr val="accent1"/>
            </a:effectRef>
            <a:fontRef idx="minor">
              <a:schemeClr val="dk1"/>
            </a:fontRef>
          </p:style>
          <p:txBody>
            <a:bodyPr/>
            <a:lstStyle/>
            <a:p>
              <a:endParaRPr lang="es-AR"/>
            </a:p>
          </p:txBody>
        </p:sp>
        <p:sp>
          <p:nvSpPr>
            <p:cNvPr id="13" name="TextBox 12">
              <a:extLst>
                <a:ext uri="{FF2B5EF4-FFF2-40B4-BE49-F238E27FC236}">
                  <a16:creationId xmlns:a16="http://schemas.microsoft.com/office/drawing/2014/main" id="{EE1F7D9C-9CEA-962E-21D4-563BA7161AE3}"/>
                </a:ext>
              </a:extLst>
            </p:cNvPr>
            <p:cNvSpPr txBox="1"/>
            <p:nvPr/>
          </p:nvSpPr>
          <p:spPr>
            <a:xfrm>
              <a:off x="1924367" y="355737"/>
              <a:ext cx="4465319" cy="1395412"/>
            </a:xfrm>
            <a:prstGeom prst="roundRect">
              <a:avLst/>
            </a:prstGeom>
          </p:spPr>
          <p:style>
            <a:lnRef idx="2">
              <a:schemeClr val="accent1"/>
            </a:lnRef>
            <a:fillRef idx="1">
              <a:schemeClr val="lt1"/>
            </a:fillRef>
            <a:effectRef idx="0">
              <a:schemeClr val="accent1"/>
            </a:effectRef>
            <a:fontRef idx="minor">
              <a:schemeClr val="dk1"/>
            </a:fontRef>
          </p:style>
          <p:txBody>
            <a:bodyPr spcFirstLastPara="0" vert="horz" wrap="square" lIns="945159" tIns="95250" rIns="95250" bIns="95250" numCol="1" spcCol="1270" anchor="ctr" anchorCtr="0">
              <a:noAutofit/>
            </a:bodyPr>
            <a:lstStyle/>
            <a:p>
              <a:pPr algn="ctr" defTabSz="1111278">
                <a:lnSpc>
                  <a:spcPct val="90000"/>
                </a:lnSpc>
                <a:spcBef>
                  <a:spcPct val="0"/>
                </a:spcBef>
                <a:spcAft>
                  <a:spcPct val="35000"/>
                </a:spcAft>
              </a:pPr>
              <a:r>
                <a:rPr lang="es-AR" sz="1900" dirty="0">
                  <a:solidFill>
                    <a:schemeClr val="tx2"/>
                  </a:solidFill>
                  <a:latin typeface="Aptos" panose="020B0004020202020204" pitchFamily="34" charset="0"/>
                  <a:ea typeface="+mj-ea"/>
                  <a:cs typeface="+mj-cs"/>
                </a:rPr>
                <a:t>Queda sin efecto el cómputo de la deducción especial incrementada de “Tramo 2”.  </a:t>
              </a:r>
            </a:p>
          </p:txBody>
        </p:sp>
      </p:grpSp>
      <p:grpSp>
        <p:nvGrpSpPr>
          <p:cNvPr id="14" name="Group 13">
            <a:extLst>
              <a:ext uri="{FF2B5EF4-FFF2-40B4-BE49-F238E27FC236}">
                <a16:creationId xmlns:a16="http://schemas.microsoft.com/office/drawing/2014/main" id="{9C7B5D62-EC7F-4964-1122-0CC9C31CC5C1}"/>
              </a:ext>
            </a:extLst>
          </p:cNvPr>
          <p:cNvGrpSpPr/>
          <p:nvPr/>
        </p:nvGrpSpPr>
        <p:grpSpPr>
          <a:xfrm>
            <a:off x="1814055" y="4318052"/>
            <a:ext cx="9083038" cy="1109662"/>
            <a:chOff x="1924367" y="355737"/>
            <a:chExt cx="4465319" cy="1395412"/>
          </a:xfrm>
        </p:grpSpPr>
        <p:sp>
          <p:nvSpPr>
            <p:cNvPr id="15" name="Rectangle 14">
              <a:extLst>
                <a:ext uri="{FF2B5EF4-FFF2-40B4-BE49-F238E27FC236}">
                  <a16:creationId xmlns:a16="http://schemas.microsoft.com/office/drawing/2014/main" id="{86BAF6EC-E777-0034-A652-FBCA79D2ECA3}"/>
                </a:ext>
              </a:extLst>
            </p:cNvPr>
            <p:cNvSpPr/>
            <p:nvPr/>
          </p:nvSpPr>
          <p:spPr>
            <a:xfrm>
              <a:off x="1924367" y="355737"/>
              <a:ext cx="4465319" cy="1395412"/>
            </a:xfrm>
            <a:prstGeom prst="roundRect">
              <a:avLst/>
            </a:prstGeom>
          </p:spPr>
          <p:style>
            <a:lnRef idx="2">
              <a:schemeClr val="accent1"/>
            </a:lnRef>
            <a:fillRef idx="1">
              <a:schemeClr val="lt1"/>
            </a:fillRef>
            <a:effectRef idx="0">
              <a:schemeClr val="accent1"/>
            </a:effectRef>
            <a:fontRef idx="minor">
              <a:schemeClr val="dk1"/>
            </a:fontRef>
          </p:style>
          <p:txBody>
            <a:bodyPr/>
            <a:lstStyle/>
            <a:p>
              <a:endParaRPr lang="es-AR"/>
            </a:p>
          </p:txBody>
        </p:sp>
        <p:sp>
          <p:nvSpPr>
            <p:cNvPr id="16" name="TextBox 15">
              <a:extLst>
                <a:ext uri="{FF2B5EF4-FFF2-40B4-BE49-F238E27FC236}">
                  <a16:creationId xmlns:a16="http://schemas.microsoft.com/office/drawing/2014/main" id="{CA24D93B-D461-183D-4970-424CA3A84680}"/>
                </a:ext>
              </a:extLst>
            </p:cNvPr>
            <p:cNvSpPr txBox="1"/>
            <p:nvPr/>
          </p:nvSpPr>
          <p:spPr>
            <a:xfrm>
              <a:off x="1924367" y="355737"/>
              <a:ext cx="4465319" cy="1395412"/>
            </a:xfrm>
            <a:prstGeom prst="roundRect">
              <a:avLst/>
            </a:prstGeom>
          </p:spPr>
          <p:style>
            <a:lnRef idx="2">
              <a:schemeClr val="accent1"/>
            </a:lnRef>
            <a:fillRef idx="1">
              <a:schemeClr val="lt1"/>
            </a:fillRef>
            <a:effectRef idx="0">
              <a:schemeClr val="accent1"/>
            </a:effectRef>
            <a:fontRef idx="minor">
              <a:schemeClr val="dk1"/>
            </a:fontRef>
          </p:style>
          <p:txBody>
            <a:bodyPr spcFirstLastPara="0" vert="horz" wrap="square" lIns="945159" tIns="95250" rIns="95250" bIns="95250" numCol="1" spcCol="1270" anchor="ctr" anchorCtr="0">
              <a:noAutofit/>
            </a:bodyPr>
            <a:lstStyle/>
            <a:p>
              <a:pPr algn="ctr" defTabSz="1111278">
                <a:lnSpc>
                  <a:spcPct val="90000"/>
                </a:lnSpc>
                <a:spcBef>
                  <a:spcPct val="0"/>
                </a:spcBef>
                <a:spcAft>
                  <a:spcPct val="35000"/>
                </a:spcAft>
              </a:pPr>
              <a:r>
                <a:rPr lang="es-AR" sz="1900" dirty="0">
                  <a:solidFill>
                    <a:schemeClr val="tx2"/>
                  </a:solidFill>
                  <a:latin typeface="Aptos" panose="020B0004020202020204" pitchFamily="34" charset="0"/>
                  <a:ea typeface="+mj-ea"/>
                  <a:cs typeface="+mj-cs"/>
                </a:rPr>
                <a:t>Con retención del impuesto y sin aplicación de la Deducción Especial Incrementada.</a:t>
              </a:r>
            </a:p>
          </p:txBody>
        </p:sp>
      </p:grpSp>
      <p:sp>
        <p:nvSpPr>
          <p:cNvPr id="17" name="Rectangle: Rounded Corners 16">
            <a:extLst>
              <a:ext uri="{FF2B5EF4-FFF2-40B4-BE49-F238E27FC236}">
                <a16:creationId xmlns:a16="http://schemas.microsoft.com/office/drawing/2014/main" id="{75DCEBEC-434B-8F4D-7F09-35650D0B1505}"/>
              </a:ext>
            </a:extLst>
          </p:cNvPr>
          <p:cNvSpPr/>
          <p:nvPr/>
        </p:nvSpPr>
        <p:spPr>
          <a:xfrm>
            <a:off x="1024320" y="3096152"/>
            <a:ext cx="1591753" cy="868034"/>
          </a:xfrm>
          <a:prstGeom prst="roundRect">
            <a:avLst/>
          </a:prstGeom>
          <a:solidFill>
            <a:srgbClr val="1E49E3"/>
          </a:solidFill>
          <a:ln>
            <a:solidFill>
              <a:srgbClr val="00B8F6"/>
            </a:solidFill>
          </a:ln>
        </p:spPr>
        <p:style>
          <a:lnRef idx="2">
            <a:schemeClr val="accent4">
              <a:shade val="50000"/>
            </a:schemeClr>
          </a:lnRef>
          <a:fillRef idx="1">
            <a:schemeClr val="accent4"/>
          </a:fillRef>
          <a:effectRef idx="0">
            <a:schemeClr val="accent4"/>
          </a:effectRef>
          <a:fontRef idx="minor">
            <a:schemeClr val="lt1"/>
          </a:fontRef>
        </p:style>
        <p:txBody>
          <a:bodyPr lIns="54000" tIns="54000" rIns="54000" bIns="54000" rtlCol="0" anchor="ctr"/>
          <a:lstStyle/>
          <a:p>
            <a:pPr algn="ctr" defTabSz="914423">
              <a:defRPr/>
            </a:pPr>
            <a:r>
              <a:rPr lang="es-AR" sz="2000" b="1" dirty="0">
                <a:solidFill>
                  <a:prstClr val="white"/>
                </a:solidFill>
                <a:latin typeface="Aptos" panose="020B0004020202020204" pitchFamily="34" charset="0"/>
              </a:rPr>
              <a:t>TRAMO 2</a:t>
            </a:r>
          </a:p>
        </p:txBody>
      </p:sp>
      <p:sp>
        <p:nvSpPr>
          <p:cNvPr id="18" name="Rectangle: Rounded Corners 17">
            <a:extLst>
              <a:ext uri="{FF2B5EF4-FFF2-40B4-BE49-F238E27FC236}">
                <a16:creationId xmlns:a16="http://schemas.microsoft.com/office/drawing/2014/main" id="{D0BD7BBE-670A-432A-0D8E-DC3E83362C55}"/>
              </a:ext>
            </a:extLst>
          </p:cNvPr>
          <p:cNvSpPr/>
          <p:nvPr/>
        </p:nvSpPr>
        <p:spPr>
          <a:xfrm>
            <a:off x="1018178" y="4450398"/>
            <a:ext cx="1591753" cy="868034"/>
          </a:xfrm>
          <a:prstGeom prst="roundRect">
            <a:avLst/>
          </a:prstGeom>
          <a:solidFill>
            <a:srgbClr val="1E49E3"/>
          </a:solidFill>
          <a:ln>
            <a:solidFill>
              <a:srgbClr val="00B8F6"/>
            </a:solidFill>
          </a:ln>
        </p:spPr>
        <p:style>
          <a:lnRef idx="2">
            <a:schemeClr val="accent4">
              <a:shade val="50000"/>
            </a:schemeClr>
          </a:lnRef>
          <a:fillRef idx="1">
            <a:schemeClr val="accent4"/>
          </a:fillRef>
          <a:effectRef idx="0">
            <a:schemeClr val="accent4"/>
          </a:effectRef>
          <a:fontRef idx="minor">
            <a:schemeClr val="lt1"/>
          </a:fontRef>
        </p:style>
        <p:txBody>
          <a:bodyPr lIns="54000" tIns="54000" rIns="54000" bIns="54000" rtlCol="0" anchor="ctr"/>
          <a:lstStyle/>
          <a:p>
            <a:pPr algn="ctr" defTabSz="914423">
              <a:defRPr/>
            </a:pPr>
            <a:r>
              <a:rPr lang="es-AR" sz="2000" b="1" dirty="0">
                <a:solidFill>
                  <a:prstClr val="white"/>
                </a:solidFill>
                <a:latin typeface="Aptos" panose="020B0004020202020204" pitchFamily="34" charset="0"/>
              </a:rPr>
              <a:t>Alcanzados</a:t>
            </a:r>
          </a:p>
        </p:txBody>
      </p:sp>
      <p:sp>
        <p:nvSpPr>
          <p:cNvPr id="3" name="TextBox 2">
            <a:extLst>
              <a:ext uri="{FF2B5EF4-FFF2-40B4-BE49-F238E27FC236}">
                <a16:creationId xmlns:a16="http://schemas.microsoft.com/office/drawing/2014/main" id="{CB1FDE20-EF2E-D922-A8D6-1FEF3B75145B}"/>
              </a:ext>
            </a:extLst>
          </p:cNvPr>
          <p:cNvSpPr txBox="1"/>
          <p:nvPr/>
        </p:nvSpPr>
        <p:spPr>
          <a:xfrm>
            <a:off x="919855" y="1106282"/>
            <a:ext cx="8007835" cy="401817"/>
          </a:xfrm>
          <a:prstGeom prst="rect">
            <a:avLst/>
          </a:prstGeom>
          <a:noFill/>
        </p:spPr>
        <p:txBody>
          <a:bodyPr wrap="square" lIns="54610" tIns="54610" rIns="54610" bIns="54610" rtlCol="0">
            <a:noAutofit/>
          </a:bodyPr>
          <a:lstStyle/>
          <a:p>
            <a:pPr>
              <a:spcAft>
                <a:spcPts val="600"/>
              </a:spcAft>
            </a:pPr>
            <a:r>
              <a:rPr lang="es-AR" sz="2400" b="1" dirty="0">
                <a:solidFill>
                  <a:schemeClr val="tx2"/>
                </a:solidFill>
                <a:latin typeface="Aptos" panose="020B0004020202020204" pitchFamily="34" charset="0"/>
              </a:rPr>
              <a:t>Periodo octubre a diciembre 2023 (Decreto N° 473/2023):</a:t>
            </a:r>
          </a:p>
        </p:txBody>
      </p:sp>
    </p:spTree>
    <p:extLst>
      <p:ext uri="{BB962C8B-B14F-4D97-AF65-F5344CB8AC3E}">
        <p14:creationId xmlns:p14="http://schemas.microsoft.com/office/powerpoint/2010/main" val="29990309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26FFC666-120D-4D81-831A-37BCE777E4C1}"/>
              </a:ext>
            </a:extLst>
          </p:cNvPr>
          <p:cNvGrpSpPr/>
          <p:nvPr/>
        </p:nvGrpSpPr>
        <p:grpSpPr>
          <a:xfrm>
            <a:off x="1279329" y="1304075"/>
            <a:ext cx="3990760" cy="1109662"/>
            <a:chOff x="1924367" y="355737"/>
            <a:chExt cx="4465319" cy="1395412"/>
          </a:xfrm>
        </p:grpSpPr>
        <p:sp>
          <p:nvSpPr>
            <p:cNvPr id="21" name="Rectangle 20">
              <a:extLst>
                <a:ext uri="{FF2B5EF4-FFF2-40B4-BE49-F238E27FC236}">
                  <a16:creationId xmlns:a16="http://schemas.microsoft.com/office/drawing/2014/main" id="{59EC9FAE-A2B7-404C-AC5F-7401D98B1BE0}"/>
                </a:ext>
              </a:extLst>
            </p:cNvPr>
            <p:cNvSpPr/>
            <p:nvPr/>
          </p:nvSpPr>
          <p:spPr>
            <a:xfrm>
              <a:off x="1924367" y="355737"/>
              <a:ext cx="4465319" cy="1395412"/>
            </a:xfrm>
            <a:prstGeom prst="roundRect">
              <a:avLst/>
            </a:prstGeom>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a:lstStyle/>
            <a:p>
              <a:endParaRPr lang="es-AR"/>
            </a:p>
          </p:txBody>
        </p:sp>
        <p:sp>
          <p:nvSpPr>
            <p:cNvPr id="22" name="TextBox 21">
              <a:extLst>
                <a:ext uri="{FF2B5EF4-FFF2-40B4-BE49-F238E27FC236}">
                  <a16:creationId xmlns:a16="http://schemas.microsoft.com/office/drawing/2014/main" id="{E5035B3A-0342-4C11-85C6-CBBA1997F8C7}"/>
                </a:ext>
              </a:extLst>
            </p:cNvPr>
            <p:cNvSpPr txBox="1"/>
            <p:nvPr/>
          </p:nvSpPr>
          <p:spPr>
            <a:xfrm>
              <a:off x="1924367" y="355737"/>
              <a:ext cx="4465319" cy="1395412"/>
            </a:xfrm>
            <a:prstGeom prst="round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45159" tIns="95250" rIns="95250" bIns="95250" numCol="1" spcCol="1270" anchor="ctr" anchorCtr="0">
              <a:noAutofit/>
            </a:bodyPr>
            <a:lstStyle/>
            <a:p>
              <a:pPr defTabSz="1111278">
                <a:lnSpc>
                  <a:spcPct val="90000"/>
                </a:lnSpc>
                <a:spcBef>
                  <a:spcPct val="0"/>
                </a:spcBef>
                <a:spcAft>
                  <a:spcPct val="35000"/>
                </a:spcAft>
              </a:pPr>
              <a:r>
                <a:rPr lang="es-AR" sz="1700" dirty="0">
                  <a:solidFill>
                    <a:schemeClr val="tx2"/>
                  </a:solidFill>
                  <a:latin typeface="Aptos" panose="020B0004020202020204" pitchFamily="34" charset="0"/>
                  <a:ea typeface="+mj-ea"/>
                  <a:cs typeface="+mj-cs"/>
                </a:rPr>
                <a:t>Determinación de la remuneración bruta del mes</a:t>
              </a:r>
            </a:p>
          </p:txBody>
        </p:sp>
      </p:grpSp>
      <p:sp>
        <p:nvSpPr>
          <p:cNvPr id="29" name="Flowchart: Alternate Process 28">
            <a:extLst>
              <a:ext uri="{FF2B5EF4-FFF2-40B4-BE49-F238E27FC236}">
                <a16:creationId xmlns:a16="http://schemas.microsoft.com/office/drawing/2014/main" id="{AA98E946-E35E-43ED-9BF1-5ED44840A468}"/>
              </a:ext>
            </a:extLst>
          </p:cNvPr>
          <p:cNvSpPr/>
          <p:nvPr/>
        </p:nvSpPr>
        <p:spPr>
          <a:xfrm>
            <a:off x="815513" y="1416801"/>
            <a:ext cx="927637" cy="858130"/>
          </a:xfrm>
          <a:prstGeom prst="flowChartAlternateProcess">
            <a:avLst/>
          </a:prstGeom>
          <a:solidFill>
            <a:srgbClr val="1E49E3"/>
          </a:solidFill>
          <a:ln>
            <a:solidFill>
              <a:srgbClr val="00B8F6"/>
            </a:solidFill>
          </a:ln>
        </p:spPr>
        <p:style>
          <a:lnRef idx="2">
            <a:schemeClr val="accent4">
              <a:shade val="50000"/>
            </a:schemeClr>
          </a:lnRef>
          <a:fillRef idx="1">
            <a:schemeClr val="accent4"/>
          </a:fillRef>
          <a:effectRef idx="0">
            <a:schemeClr val="accent4"/>
          </a:effectRef>
          <a:fontRef idx="minor">
            <a:schemeClr val="lt1"/>
          </a:fontRef>
        </p:style>
        <p:txBody>
          <a:bodyPr lIns="54000" tIns="54000" rIns="54000" bIns="54000" rtlCol="0" anchor="ctr"/>
          <a:lstStyle/>
          <a:p>
            <a:pPr algn="ctr" defTabSz="914423">
              <a:defRPr/>
            </a:pPr>
            <a:r>
              <a:rPr lang="es-AR" sz="2601" b="1" dirty="0">
                <a:solidFill>
                  <a:prstClr val="white"/>
                </a:solidFill>
                <a:latin typeface="Aptos" panose="020B0004020202020204" pitchFamily="34" charset="0"/>
              </a:rPr>
              <a:t>1°</a:t>
            </a:r>
          </a:p>
        </p:txBody>
      </p:sp>
      <p:grpSp>
        <p:nvGrpSpPr>
          <p:cNvPr id="30" name="Group 29">
            <a:extLst>
              <a:ext uri="{FF2B5EF4-FFF2-40B4-BE49-F238E27FC236}">
                <a16:creationId xmlns:a16="http://schemas.microsoft.com/office/drawing/2014/main" id="{AF1E94E8-E851-4093-8F5B-AB68D8AC236E}"/>
              </a:ext>
            </a:extLst>
          </p:cNvPr>
          <p:cNvGrpSpPr/>
          <p:nvPr/>
        </p:nvGrpSpPr>
        <p:grpSpPr>
          <a:xfrm>
            <a:off x="1279328" y="2608599"/>
            <a:ext cx="3990761" cy="1109662"/>
            <a:chOff x="1924367" y="355737"/>
            <a:chExt cx="4465319" cy="1395412"/>
          </a:xfrm>
        </p:grpSpPr>
        <p:sp>
          <p:nvSpPr>
            <p:cNvPr id="31" name="Rectangle 30">
              <a:extLst>
                <a:ext uri="{FF2B5EF4-FFF2-40B4-BE49-F238E27FC236}">
                  <a16:creationId xmlns:a16="http://schemas.microsoft.com/office/drawing/2014/main" id="{03F7207F-8E65-467E-A47C-1FC99CFF779A}"/>
                </a:ext>
              </a:extLst>
            </p:cNvPr>
            <p:cNvSpPr/>
            <p:nvPr/>
          </p:nvSpPr>
          <p:spPr>
            <a:xfrm>
              <a:off x="1924367" y="355737"/>
              <a:ext cx="4465319" cy="1395412"/>
            </a:xfrm>
            <a:prstGeom prst="roundRect">
              <a:avLst/>
            </a:prstGeom>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a:lstStyle/>
            <a:p>
              <a:endParaRPr lang="es-AR"/>
            </a:p>
          </p:txBody>
        </p:sp>
        <p:sp>
          <p:nvSpPr>
            <p:cNvPr id="32" name="TextBox 31">
              <a:extLst>
                <a:ext uri="{FF2B5EF4-FFF2-40B4-BE49-F238E27FC236}">
                  <a16:creationId xmlns:a16="http://schemas.microsoft.com/office/drawing/2014/main" id="{A3E8FCD2-A241-4027-9647-F4930ED345D3}"/>
                </a:ext>
              </a:extLst>
            </p:cNvPr>
            <p:cNvSpPr txBox="1"/>
            <p:nvPr/>
          </p:nvSpPr>
          <p:spPr>
            <a:xfrm>
              <a:off x="1924367" y="355737"/>
              <a:ext cx="4465319" cy="1395412"/>
            </a:xfrm>
            <a:prstGeom prst="round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45159" tIns="95250" rIns="95250" bIns="95250" numCol="1" spcCol="1270" anchor="ctr" anchorCtr="0">
              <a:noAutofit/>
            </a:bodyPr>
            <a:lstStyle/>
            <a:p>
              <a:pPr defTabSz="1111278">
                <a:lnSpc>
                  <a:spcPct val="90000"/>
                </a:lnSpc>
                <a:spcBef>
                  <a:spcPct val="0"/>
                </a:spcBef>
                <a:spcAft>
                  <a:spcPct val="35000"/>
                </a:spcAft>
              </a:pPr>
              <a:r>
                <a:rPr lang="es-AR" sz="1700" dirty="0">
                  <a:solidFill>
                    <a:schemeClr val="tx2"/>
                  </a:solidFill>
                  <a:latin typeface="Aptos" panose="020B0004020202020204" pitchFamily="34" charset="0"/>
                  <a:ea typeface="+mj-ea"/>
                  <a:cs typeface="+mj-cs"/>
                </a:rPr>
                <a:t>Cálculo el promedio de remuneraciones hasta dicho mes</a:t>
              </a:r>
            </a:p>
          </p:txBody>
        </p:sp>
      </p:grpSp>
      <p:grpSp>
        <p:nvGrpSpPr>
          <p:cNvPr id="33" name="Group 32">
            <a:extLst>
              <a:ext uri="{FF2B5EF4-FFF2-40B4-BE49-F238E27FC236}">
                <a16:creationId xmlns:a16="http://schemas.microsoft.com/office/drawing/2014/main" id="{8FE24E00-F96E-4389-878F-E97AE9AFCB4F}"/>
              </a:ext>
            </a:extLst>
          </p:cNvPr>
          <p:cNvGrpSpPr/>
          <p:nvPr/>
        </p:nvGrpSpPr>
        <p:grpSpPr>
          <a:xfrm>
            <a:off x="1279329" y="3928212"/>
            <a:ext cx="3990761" cy="1669947"/>
            <a:chOff x="1924367" y="355737"/>
            <a:chExt cx="4465319" cy="1395412"/>
          </a:xfrm>
        </p:grpSpPr>
        <p:sp>
          <p:nvSpPr>
            <p:cNvPr id="34" name="Rectangle 33">
              <a:extLst>
                <a:ext uri="{FF2B5EF4-FFF2-40B4-BE49-F238E27FC236}">
                  <a16:creationId xmlns:a16="http://schemas.microsoft.com/office/drawing/2014/main" id="{FB3070C2-4AEA-4CC0-986A-16F7FB4B7ADD}"/>
                </a:ext>
              </a:extLst>
            </p:cNvPr>
            <p:cNvSpPr/>
            <p:nvPr/>
          </p:nvSpPr>
          <p:spPr>
            <a:xfrm>
              <a:off x="1924367" y="355737"/>
              <a:ext cx="4465319" cy="1395412"/>
            </a:xfrm>
            <a:prstGeom prst="roundRect">
              <a:avLst/>
            </a:prstGeom>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a:lstStyle/>
            <a:p>
              <a:endParaRPr lang="es-AR"/>
            </a:p>
          </p:txBody>
        </p:sp>
        <p:sp>
          <p:nvSpPr>
            <p:cNvPr id="35" name="TextBox 34">
              <a:extLst>
                <a:ext uri="{FF2B5EF4-FFF2-40B4-BE49-F238E27FC236}">
                  <a16:creationId xmlns:a16="http://schemas.microsoft.com/office/drawing/2014/main" id="{3E9BB831-622C-4B3E-94D5-42E8DBAE89BB}"/>
                </a:ext>
              </a:extLst>
            </p:cNvPr>
            <p:cNvSpPr txBox="1"/>
            <p:nvPr/>
          </p:nvSpPr>
          <p:spPr>
            <a:xfrm>
              <a:off x="1924367" y="355737"/>
              <a:ext cx="4465319" cy="1395412"/>
            </a:xfrm>
            <a:prstGeom prst="round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45159" tIns="95250" rIns="95250" bIns="95250" numCol="1" spcCol="1270" anchor="ctr" anchorCtr="0">
              <a:noAutofit/>
            </a:bodyPr>
            <a:lstStyle/>
            <a:p>
              <a:pPr defTabSz="1111278">
                <a:lnSpc>
                  <a:spcPct val="90000"/>
                </a:lnSpc>
                <a:spcBef>
                  <a:spcPct val="0"/>
                </a:spcBef>
                <a:spcAft>
                  <a:spcPct val="35000"/>
                </a:spcAft>
              </a:pPr>
              <a:r>
                <a:rPr lang="es-AR" sz="1700" dirty="0">
                  <a:solidFill>
                    <a:schemeClr val="tx2"/>
                  </a:solidFill>
                  <a:latin typeface="Aptos" panose="020B0004020202020204" pitchFamily="34" charset="0"/>
                  <a:ea typeface="+mj-ea"/>
                  <a:cs typeface="+mj-cs"/>
                </a:rPr>
                <a:t>Aplicación de la remuneración o promedio, el que fuere menor, para determinar la aplicación del Tramo I, II o III (ene-</a:t>
              </a:r>
              <a:r>
                <a:rPr lang="es-AR" sz="1700" dirty="0" err="1">
                  <a:solidFill>
                    <a:schemeClr val="tx2"/>
                  </a:solidFill>
                  <a:latin typeface="Aptos" panose="020B0004020202020204" pitchFamily="34" charset="0"/>
                  <a:ea typeface="+mj-ea"/>
                  <a:cs typeface="+mj-cs"/>
                </a:rPr>
                <a:t>sep</a:t>
              </a:r>
              <a:r>
                <a:rPr lang="es-AR" sz="1700" dirty="0">
                  <a:solidFill>
                    <a:schemeClr val="tx2"/>
                  </a:solidFill>
                  <a:latin typeface="Aptos" panose="020B0004020202020204" pitchFamily="34" charset="0"/>
                  <a:ea typeface="+mj-ea"/>
                  <a:cs typeface="+mj-cs"/>
                </a:rPr>
                <a:t>) o si está alcanzado o no (oct-dic).</a:t>
              </a:r>
            </a:p>
          </p:txBody>
        </p:sp>
      </p:grpSp>
      <p:sp>
        <p:nvSpPr>
          <p:cNvPr id="36" name="Flowchart: Alternate Process 35">
            <a:extLst>
              <a:ext uri="{FF2B5EF4-FFF2-40B4-BE49-F238E27FC236}">
                <a16:creationId xmlns:a16="http://schemas.microsoft.com/office/drawing/2014/main" id="{40172C0A-D61A-4016-87BF-135FC61C035A}"/>
              </a:ext>
            </a:extLst>
          </p:cNvPr>
          <p:cNvSpPr/>
          <p:nvPr/>
        </p:nvSpPr>
        <p:spPr>
          <a:xfrm>
            <a:off x="821656" y="2709755"/>
            <a:ext cx="927637" cy="858130"/>
          </a:xfrm>
          <a:prstGeom prst="flowChartAlternateProcess">
            <a:avLst/>
          </a:prstGeom>
          <a:solidFill>
            <a:srgbClr val="1E49E3"/>
          </a:solidFill>
          <a:ln>
            <a:solidFill>
              <a:srgbClr val="00B8F6"/>
            </a:solidFill>
          </a:ln>
        </p:spPr>
        <p:style>
          <a:lnRef idx="2">
            <a:schemeClr val="accent4">
              <a:shade val="50000"/>
            </a:schemeClr>
          </a:lnRef>
          <a:fillRef idx="1">
            <a:schemeClr val="accent4"/>
          </a:fillRef>
          <a:effectRef idx="0">
            <a:schemeClr val="accent4"/>
          </a:effectRef>
          <a:fontRef idx="minor">
            <a:schemeClr val="lt1"/>
          </a:fontRef>
        </p:style>
        <p:txBody>
          <a:bodyPr lIns="54000" tIns="54000" rIns="54000" bIns="54000" rtlCol="0" anchor="ctr"/>
          <a:lstStyle/>
          <a:p>
            <a:pPr algn="ctr" defTabSz="914423">
              <a:defRPr/>
            </a:pPr>
            <a:r>
              <a:rPr lang="es-AR" sz="2601" b="1" dirty="0">
                <a:solidFill>
                  <a:prstClr val="white"/>
                </a:solidFill>
                <a:latin typeface="Aptos" panose="020B0004020202020204" pitchFamily="34" charset="0"/>
              </a:rPr>
              <a:t>2°</a:t>
            </a:r>
          </a:p>
        </p:txBody>
      </p:sp>
      <p:sp>
        <p:nvSpPr>
          <p:cNvPr id="37" name="Flowchart: Alternate Process 36">
            <a:extLst>
              <a:ext uri="{FF2B5EF4-FFF2-40B4-BE49-F238E27FC236}">
                <a16:creationId xmlns:a16="http://schemas.microsoft.com/office/drawing/2014/main" id="{BD20CD18-C51E-4643-84B8-598793DC0127}"/>
              </a:ext>
            </a:extLst>
          </p:cNvPr>
          <p:cNvSpPr/>
          <p:nvPr/>
        </p:nvSpPr>
        <p:spPr>
          <a:xfrm>
            <a:off x="815509" y="4334120"/>
            <a:ext cx="927637" cy="858130"/>
          </a:xfrm>
          <a:prstGeom prst="flowChartAlternateProcess">
            <a:avLst/>
          </a:prstGeom>
          <a:solidFill>
            <a:srgbClr val="1E49E3"/>
          </a:solidFill>
          <a:ln>
            <a:solidFill>
              <a:srgbClr val="00B8F6"/>
            </a:solidFill>
          </a:ln>
        </p:spPr>
        <p:style>
          <a:lnRef idx="2">
            <a:schemeClr val="accent4">
              <a:shade val="50000"/>
            </a:schemeClr>
          </a:lnRef>
          <a:fillRef idx="1">
            <a:schemeClr val="accent4"/>
          </a:fillRef>
          <a:effectRef idx="0">
            <a:schemeClr val="accent4"/>
          </a:effectRef>
          <a:fontRef idx="minor">
            <a:schemeClr val="lt1"/>
          </a:fontRef>
        </p:style>
        <p:txBody>
          <a:bodyPr lIns="54000" tIns="54000" rIns="54000" bIns="54000" rtlCol="0" anchor="ctr"/>
          <a:lstStyle/>
          <a:p>
            <a:pPr algn="ctr" defTabSz="914423">
              <a:defRPr/>
            </a:pPr>
            <a:r>
              <a:rPr lang="es-AR" sz="2601" b="1" dirty="0">
                <a:solidFill>
                  <a:prstClr val="white"/>
                </a:solidFill>
                <a:latin typeface="Aptos" panose="020B0004020202020204" pitchFamily="34" charset="0"/>
              </a:rPr>
              <a:t>3°</a:t>
            </a:r>
          </a:p>
        </p:txBody>
      </p:sp>
      <p:sp>
        <p:nvSpPr>
          <p:cNvPr id="3" name="Flowchart: Alternate Process 2">
            <a:extLst>
              <a:ext uri="{FF2B5EF4-FFF2-40B4-BE49-F238E27FC236}">
                <a16:creationId xmlns:a16="http://schemas.microsoft.com/office/drawing/2014/main" id="{0F171785-C6E7-60D8-F4BB-C73665162975}"/>
              </a:ext>
            </a:extLst>
          </p:cNvPr>
          <p:cNvSpPr/>
          <p:nvPr/>
        </p:nvSpPr>
        <p:spPr>
          <a:xfrm>
            <a:off x="6997457" y="1332834"/>
            <a:ext cx="4412217" cy="804828"/>
          </a:xfrm>
          <a:prstGeom prst="flowChartAlternateProcess">
            <a:avLst/>
          </a:prstGeom>
          <a:solidFill>
            <a:srgbClr val="1E49E3"/>
          </a:solidFill>
          <a:ln>
            <a:solidFill>
              <a:srgbClr val="00B8F6"/>
            </a:solidFill>
          </a:ln>
        </p:spPr>
        <p:style>
          <a:lnRef idx="2">
            <a:schemeClr val="accent4">
              <a:shade val="50000"/>
            </a:schemeClr>
          </a:lnRef>
          <a:fillRef idx="1">
            <a:schemeClr val="accent4"/>
          </a:fillRef>
          <a:effectRef idx="0">
            <a:schemeClr val="accent4"/>
          </a:effectRef>
          <a:fontRef idx="minor">
            <a:schemeClr val="lt1"/>
          </a:fontRef>
        </p:style>
        <p:txBody>
          <a:bodyPr lIns="54000" tIns="54000" rIns="54000" bIns="54000" rtlCol="0" anchor="ctr"/>
          <a:lstStyle/>
          <a:p>
            <a:pPr algn="ctr" defTabSz="914423">
              <a:defRPr/>
            </a:pPr>
            <a:r>
              <a:rPr lang="es-AR" sz="1600" b="1" dirty="0">
                <a:solidFill>
                  <a:prstClr val="white"/>
                </a:solidFill>
                <a:latin typeface="Aptos" panose="020B0004020202020204" pitchFamily="34" charset="0"/>
              </a:rPr>
              <a:t>Rentas devengadas entre enero y abril 2023: hasta $404.062 (Tramo I) - $466.017 (Tramo II)</a:t>
            </a:r>
            <a:endParaRPr lang="es-AR" sz="1600" b="1" dirty="0">
              <a:solidFill>
                <a:srgbClr val="FF0000"/>
              </a:solidFill>
              <a:latin typeface="Aptos" panose="020B0004020202020204" pitchFamily="34" charset="0"/>
            </a:endParaRPr>
          </a:p>
        </p:txBody>
      </p:sp>
      <p:sp>
        <p:nvSpPr>
          <p:cNvPr id="4" name="Flowchart: Alternate Process 3">
            <a:extLst>
              <a:ext uri="{FF2B5EF4-FFF2-40B4-BE49-F238E27FC236}">
                <a16:creationId xmlns:a16="http://schemas.microsoft.com/office/drawing/2014/main" id="{7FCE3C7E-9A74-3C75-F361-115BBE4CCBCA}"/>
              </a:ext>
            </a:extLst>
          </p:cNvPr>
          <p:cNvSpPr/>
          <p:nvPr/>
        </p:nvSpPr>
        <p:spPr>
          <a:xfrm>
            <a:off x="6997457" y="2389030"/>
            <a:ext cx="4412217" cy="804828"/>
          </a:xfrm>
          <a:prstGeom prst="flowChartAlternateProcess">
            <a:avLst/>
          </a:prstGeom>
          <a:solidFill>
            <a:srgbClr val="1E49E3"/>
          </a:solidFill>
          <a:ln>
            <a:solidFill>
              <a:srgbClr val="00B8F6"/>
            </a:solidFill>
          </a:ln>
        </p:spPr>
        <p:style>
          <a:lnRef idx="2">
            <a:schemeClr val="accent4">
              <a:shade val="50000"/>
            </a:schemeClr>
          </a:lnRef>
          <a:fillRef idx="1">
            <a:schemeClr val="accent4"/>
          </a:fillRef>
          <a:effectRef idx="0">
            <a:schemeClr val="accent4"/>
          </a:effectRef>
          <a:fontRef idx="minor">
            <a:schemeClr val="lt1"/>
          </a:fontRef>
        </p:style>
        <p:txBody>
          <a:bodyPr lIns="54000" tIns="54000" rIns="54000" bIns="54000" rtlCol="0" anchor="ctr"/>
          <a:lstStyle/>
          <a:p>
            <a:pPr algn="ctr" defTabSz="914423">
              <a:defRPr/>
            </a:pPr>
            <a:r>
              <a:rPr lang="es-AR" sz="1600" b="1" dirty="0">
                <a:solidFill>
                  <a:prstClr val="white"/>
                </a:solidFill>
                <a:latin typeface="Aptos" panose="020B0004020202020204" pitchFamily="34" charset="0"/>
              </a:rPr>
              <a:t>Rentas devengadas entre mayo y julio 2023: hasta $506.230 (Tramo I) - $583.851 (Tramo II)</a:t>
            </a:r>
          </a:p>
        </p:txBody>
      </p:sp>
      <p:sp>
        <p:nvSpPr>
          <p:cNvPr id="6" name="Flowchart: Alternate Process 5">
            <a:extLst>
              <a:ext uri="{FF2B5EF4-FFF2-40B4-BE49-F238E27FC236}">
                <a16:creationId xmlns:a16="http://schemas.microsoft.com/office/drawing/2014/main" id="{B18B260E-BFA0-8779-F091-E6E840F446D4}"/>
              </a:ext>
            </a:extLst>
          </p:cNvPr>
          <p:cNvSpPr/>
          <p:nvPr/>
        </p:nvSpPr>
        <p:spPr>
          <a:xfrm>
            <a:off x="6997457" y="3529292"/>
            <a:ext cx="4412217" cy="804828"/>
          </a:xfrm>
          <a:prstGeom prst="flowChartAlternateProcess">
            <a:avLst/>
          </a:prstGeom>
          <a:solidFill>
            <a:srgbClr val="1E49E3"/>
          </a:solidFill>
          <a:ln>
            <a:solidFill>
              <a:srgbClr val="00B8F6"/>
            </a:solidFill>
          </a:ln>
        </p:spPr>
        <p:style>
          <a:lnRef idx="2">
            <a:schemeClr val="accent4">
              <a:shade val="50000"/>
            </a:schemeClr>
          </a:lnRef>
          <a:fillRef idx="1">
            <a:schemeClr val="accent4"/>
          </a:fillRef>
          <a:effectRef idx="0">
            <a:schemeClr val="accent4"/>
          </a:effectRef>
          <a:fontRef idx="minor">
            <a:schemeClr val="lt1"/>
          </a:fontRef>
        </p:style>
        <p:txBody>
          <a:bodyPr lIns="54000" tIns="54000" rIns="54000" bIns="54000" rtlCol="0" anchor="ctr"/>
          <a:lstStyle/>
          <a:p>
            <a:pPr lvl="0" algn="ctr">
              <a:defRPr/>
            </a:pPr>
            <a:r>
              <a:rPr lang="es-AR" sz="1600" b="1" dirty="0">
                <a:solidFill>
                  <a:prstClr val="white"/>
                </a:solidFill>
                <a:latin typeface="Aptos" panose="020B0004020202020204" pitchFamily="34" charset="0"/>
              </a:rPr>
              <a:t>Rentas devengadas entre agosto y septiembre de 2023: hasta $700.875  (Tramo I) - $808.341 (Tramo II)</a:t>
            </a:r>
          </a:p>
        </p:txBody>
      </p:sp>
      <p:sp>
        <p:nvSpPr>
          <p:cNvPr id="2" name="Flowchart: Alternate Process 1">
            <a:extLst>
              <a:ext uri="{FF2B5EF4-FFF2-40B4-BE49-F238E27FC236}">
                <a16:creationId xmlns:a16="http://schemas.microsoft.com/office/drawing/2014/main" id="{C06A9F1F-1F81-546F-F177-5C3779B69C32}"/>
              </a:ext>
            </a:extLst>
          </p:cNvPr>
          <p:cNvSpPr/>
          <p:nvPr/>
        </p:nvSpPr>
        <p:spPr>
          <a:xfrm>
            <a:off x="6997457" y="4669554"/>
            <a:ext cx="4412217" cy="804828"/>
          </a:xfrm>
          <a:prstGeom prst="flowChartAlternateProcess">
            <a:avLst/>
          </a:prstGeom>
          <a:solidFill>
            <a:srgbClr val="1E49E3"/>
          </a:solidFill>
          <a:ln>
            <a:solidFill>
              <a:srgbClr val="00B8F6"/>
            </a:solidFill>
          </a:ln>
        </p:spPr>
        <p:style>
          <a:lnRef idx="2">
            <a:schemeClr val="accent4">
              <a:shade val="50000"/>
            </a:schemeClr>
          </a:lnRef>
          <a:fillRef idx="1">
            <a:schemeClr val="accent4"/>
          </a:fillRef>
          <a:effectRef idx="0">
            <a:schemeClr val="accent4"/>
          </a:effectRef>
          <a:fontRef idx="minor">
            <a:schemeClr val="lt1"/>
          </a:fontRef>
        </p:style>
        <p:txBody>
          <a:bodyPr lIns="54000" tIns="54000" rIns="54000" bIns="54000" rtlCol="0" anchor="ctr"/>
          <a:lstStyle/>
          <a:p>
            <a:pPr algn="ctr" defTabSz="914423">
              <a:defRPr/>
            </a:pPr>
            <a:r>
              <a:rPr lang="es-AR" sz="1600" b="1" dirty="0">
                <a:solidFill>
                  <a:prstClr val="white"/>
                </a:solidFill>
                <a:latin typeface="Aptos" panose="020B0004020202020204" pitchFamily="34" charset="0"/>
              </a:rPr>
              <a:t>Rentas devengadas entre octubre y diciembre 2023: hasta $1.980.000, se deja sin efecto el Tramo II</a:t>
            </a:r>
            <a:endParaRPr lang="es-AR" sz="1600" b="1" dirty="0">
              <a:solidFill>
                <a:srgbClr val="FF0000"/>
              </a:solidFill>
              <a:latin typeface="Aptos" panose="020B0004020202020204" pitchFamily="34" charset="0"/>
            </a:endParaRPr>
          </a:p>
        </p:txBody>
      </p:sp>
      <p:sp>
        <p:nvSpPr>
          <p:cNvPr id="8" name="Freeform 87">
            <a:extLst>
              <a:ext uri="{FF2B5EF4-FFF2-40B4-BE49-F238E27FC236}">
                <a16:creationId xmlns:a16="http://schemas.microsoft.com/office/drawing/2014/main" id="{2E0E1A63-87A0-4B0A-0F1C-1ABA36CD25D3}"/>
              </a:ext>
            </a:extLst>
          </p:cNvPr>
          <p:cNvSpPr>
            <a:spLocks/>
          </p:cNvSpPr>
          <p:nvPr/>
        </p:nvSpPr>
        <p:spPr bwMode="auto">
          <a:xfrm>
            <a:off x="5501718" y="2764898"/>
            <a:ext cx="1176433" cy="1132481"/>
          </a:xfrm>
          <a:custGeom>
            <a:avLst/>
            <a:gdLst>
              <a:gd name="T0" fmla="*/ 102 w 196"/>
              <a:gd name="T1" fmla="*/ 0 h 212"/>
              <a:gd name="T2" fmla="*/ 75 w 196"/>
              <a:gd name="T3" fmla="*/ 37 h 212"/>
              <a:gd name="T4" fmla="*/ 94 w 196"/>
              <a:gd name="T5" fmla="*/ 37 h 212"/>
              <a:gd name="T6" fmla="*/ 95 w 196"/>
              <a:gd name="T7" fmla="*/ 106 h 212"/>
              <a:gd name="T8" fmla="*/ 41 w 196"/>
              <a:gd name="T9" fmla="*/ 84 h 212"/>
              <a:gd name="T10" fmla="*/ 41 w 196"/>
              <a:gd name="T11" fmla="*/ 64 h 212"/>
              <a:gd name="T12" fmla="*/ 0 w 196"/>
              <a:gd name="T13" fmla="*/ 92 h 212"/>
              <a:gd name="T14" fmla="*/ 41 w 196"/>
              <a:gd name="T15" fmla="*/ 119 h 212"/>
              <a:gd name="T16" fmla="*/ 41 w 196"/>
              <a:gd name="T17" fmla="*/ 98 h 212"/>
              <a:gd name="T18" fmla="*/ 95 w 196"/>
              <a:gd name="T19" fmla="*/ 199 h 212"/>
              <a:gd name="T20" fmla="*/ 112 w 196"/>
              <a:gd name="T21" fmla="*/ 196 h 212"/>
              <a:gd name="T22" fmla="*/ 155 w 196"/>
              <a:gd name="T23" fmla="*/ 141 h 212"/>
              <a:gd name="T24" fmla="*/ 155 w 196"/>
              <a:gd name="T25" fmla="*/ 164 h 212"/>
              <a:gd name="T26" fmla="*/ 196 w 196"/>
              <a:gd name="T27" fmla="*/ 133 h 212"/>
              <a:gd name="T28" fmla="*/ 155 w 196"/>
              <a:gd name="T29" fmla="*/ 106 h 212"/>
              <a:gd name="T30" fmla="*/ 155 w 196"/>
              <a:gd name="T31" fmla="*/ 124 h 212"/>
              <a:gd name="T32" fmla="*/ 111 w 196"/>
              <a:gd name="T33" fmla="*/ 138 h 212"/>
              <a:gd name="T34" fmla="*/ 111 w 196"/>
              <a:gd name="T35" fmla="*/ 37 h 212"/>
              <a:gd name="T36" fmla="*/ 131 w 196"/>
              <a:gd name="T37" fmla="*/ 37 h 212"/>
              <a:gd name="T38" fmla="*/ 102 w 196"/>
              <a:gd name="T39"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6" h="212">
                <a:moveTo>
                  <a:pt x="102" y="0"/>
                </a:moveTo>
                <a:cubicBezTo>
                  <a:pt x="75" y="37"/>
                  <a:pt x="75" y="37"/>
                  <a:pt x="75" y="37"/>
                </a:cubicBezTo>
                <a:cubicBezTo>
                  <a:pt x="94" y="37"/>
                  <a:pt x="94" y="37"/>
                  <a:pt x="94" y="37"/>
                </a:cubicBezTo>
                <a:cubicBezTo>
                  <a:pt x="95" y="106"/>
                  <a:pt x="95" y="106"/>
                  <a:pt x="95" y="106"/>
                </a:cubicBezTo>
                <a:cubicBezTo>
                  <a:pt x="95" y="106"/>
                  <a:pt x="71" y="74"/>
                  <a:pt x="41" y="84"/>
                </a:cubicBezTo>
                <a:cubicBezTo>
                  <a:pt x="41" y="64"/>
                  <a:pt x="41" y="64"/>
                  <a:pt x="41" y="64"/>
                </a:cubicBezTo>
                <a:cubicBezTo>
                  <a:pt x="0" y="92"/>
                  <a:pt x="0" y="92"/>
                  <a:pt x="0" y="92"/>
                </a:cubicBezTo>
                <a:cubicBezTo>
                  <a:pt x="41" y="119"/>
                  <a:pt x="41" y="119"/>
                  <a:pt x="41" y="119"/>
                </a:cubicBezTo>
                <a:cubicBezTo>
                  <a:pt x="41" y="98"/>
                  <a:pt x="41" y="98"/>
                  <a:pt x="41" y="98"/>
                </a:cubicBezTo>
                <a:cubicBezTo>
                  <a:pt x="90" y="105"/>
                  <a:pt x="98" y="135"/>
                  <a:pt x="95" y="199"/>
                </a:cubicBezTo>
                <a:cubicBezTo>
                  <a:pt x="93" y="211"/>
                  <a:pt x="114" y="212"/>
                  <a:pt x="112" y="196"/>
                </a:cubicBezTo>
                <a:cubicBezTo>
                  <a:pt x="112" y="182"/>
                  <a:pt x="107" y="141"/>
                  <a:pt x="155" y="141"/>
                </a:cubicBezTo>
                <a:cubicBezTo>
                  <a:pt x="155" y="164"/>
                  <a:pt x="155" y="164"/>
                  <a:pt x="155" y="164"/>
                </a:cubicBezTo>
                <a:cubicBezTo>
                  <a:pt x="196" y="133"/>
                  <a:pt x="196" y="133"/>
                  <a:pt x="196" y="133"/>
                </a:cubicBezTo>
                <a:cubicBezTo>
                  <a:pt x="155" y="106"/>
                  <a:pt x="155" y="106"/>
                  <a:pt x="155" y="106"/>
                </a:cubicBezTo>
                <a:cubicBezTo>
                  <a:pt x="155" y="124"/>
                  <a:pt x="155" y="124"/>
                  <a:pt x="155" y="124"/>
                </a:cubicBezTo>
                <a:cubicBezTo>
                  <a:pt x="155" y="124"/>
                  <a:pt x="122" y="124"/>
                  <a:pt x="111" y="138"/>
                </a:cubicBezTo>
                <a:cubicBezTo>
                  <a:pt x="111" y="37"/>
                  <a:pt x="111" y="37"/>
                  <a:pt x="111" y="37"/>
                </a:cubicBezTo>
                <a:cubicBezTo>
                  <a:pt x="131" y="37"/>
                  <a:pt x="131" y="37"/>
                  <a:pt x="131" y="37"/>
                </a:cubicBezTo>
                <a:lnTo>
                  <a:pt x="102" y="0"/>
                </a:lnTo>
                <a:close/>
              </a:path>
            </a:pathLst>
          </a:custGeom>
          <a:solidFill>
            <a:srgbClr val="1E49E3"/>
          </a:solidFill>
          <a:ln>
            <a:solidFill>
              <a:srgbClr val="1E49E3"/>
            </a:solidFill>
          </a:ln>
        </p:spPr>
        <p:txBody>
          <a:bodyPr vert="horz" wrap="square" lIns="91440" tIns="45720" rIns="91440" bIns="45720" numCol="1" anchor="t" anchorCtr="0" compatLnSpc="1">
            <a:prstTxWarp prst="textNoShape">
              <a:avLst/>
            </a:prstTxWarp>
          </a:bodyPr>
          <a:lstStyle/>
          <a:p>
            <a:endParaRPr lang="en-US"/>
          </a:p>
        </p:txBody>
      </p:sp>
      <p:sp>
        <p:nvSpPr>
          <p:cNvPr id="7" name="Title 4">
            <a:extLst>
              <a:ext uri="{FF2B5EF4-FFF2-40B4-BE49-F238E27FC236}">
                <a16:creationId xmlns:a16="http://schemas.microsoft.com/office/drawing/2014/main" id="{89DE2BBF-2143-3E4C-E04E-5798617FAE7B}"/>
              </a:ext>
            </a:extLst>
          </p:cNvPr>
          <p:cNvSpPr txBox="1">
            <a:spLocks/>
          </p:cNvSpPr>
          <p:nvPr/>
        </p:nvSpPr>
        <p:spPr>
          <a:xfrm>
            <a:off x="601785" y="373638"/>
            <a:ext cx="10976300" cy="723600"/>
          </a:xfrm>
          <a:prstGeom prst="rect">
            <a:avLst/>
          </a:prstGeom>
        </p:spPr>
        <p:txBody>
          <a:bodyPr vert="horz" lIns="0" tIns="0" rIns="0" bIns="0" rtlCol="0" anchor="t" anchorCtr="0">
            <a:noAutofit/>
          </a:bodyPr>
          <a:lstStyle>
            <a:lvl1pPr algn="l" defTabSz="1125472" rtl="0" eaLnBrk="1" latinLnBrk="0" hangingPunct="1">
              <a:lnSpc>
                <a:spcPct val="70000"/>
              </a:lnSpc>
              <a:spcBef>
                <a:spcPct val="0"/>
              </a:spcBef>
              <a:buNone/>
              <a:defRPr sz="4677" kern="1200">
                <a:solidFill>
                  <a:schemeClr val="tx2"/>
                </a:solidFill>
                <a:latin typeface="KPMG Bold" panose="020B0803030202040204" pitchFamily="34" charset="0"/>
                <a:ea typeface="+mj-ea"/>
                <a:cs typeface="+mj-cs"/>
              </a:defRPr>
            </a:lvl1pPr>
          </a:lstStyle>
          <a:p>
            <a:r>
              <a:rPr lang="es-AR" sz="4400" dirty="0"/>
              <a:t>Metodología aplicada para la determinación del tramo</a:t>
            </a:r>
            <a:endParaRPr lang="es-AR" dirty="0"/>
          </a:p>
        </p:txBody>
      </p:sp>
      <p:sp>
        <p:nvSpPr>
          <p:cNvPr id="5" name="Flowchart: Alternate Process 4">
            <a:extLst>
              <a:ext uri="{FF2B5EF4-FFF2-40B4-BE49-F238E27FC236}">
                <a16:creationId xmlns:a16="http://schemas.microsoft.com/office/drawing/2014/main" id="{DB7973EE-E465-8169-C9A1-A185D915858D}"/>
              </a:ext>
            </a:extLst>
          </p:cNvPr>
          <p:cNvSpPr/>
          <p:nvPr/>
        </p:nvSpPr>
        <p:spPr>
          <a:xfrm>
            <a:off x="9765239" y="1152221"/>
            <a:ext cx="1994142" cy="356151"/>
          </a:xfrm>
          <a:prstGeom prst="flowChartAlternateProcess">
            <a:avLst/>
          </a:prstGeom>
          <a:solidFill>
            <a:schemeClr val="accent2"/>
          </a:solidFill>
          <a:ln>
            <a:solidFill>
              <a:schemeClr val="accent2"/>
            </a:solidFill>
          </a:ln>
        </p:spPr>
        <p:style>
          <a:lnRef idx="2">
            <a:schemeClr val="accent4">
              <a:shade val="50000"/>
            </a:schemeClr>
          </a:lnRef>
          <a:fillRef idx="1">
            <a:schemeClr val="accent4"/>
          </a:fillRef>
          <a:effectRef idx="0">
            <a:schemeClr val="accent4"/>
          </a:effectRef>
          <a:fontRef idx="minor">
            <a:schemeClr val="lt1"/>
          </a:fontRef>
        </p:style>
        <p:txBody>
          <a:bodyPr lIns="54000" tIns="54000" rIns="54000" bIns="54000" rtlCol="0" anchor="ctr"/>
          <a:lstStyle/>
          <a:p>
            <a:pPr algn="ctr" defTabSz="914423">
              <a:defRPr/>
            </a:pPr>
            <a:r>
              <a:rPr lang="es-AR" sz="1200" b="1" dirty="0">
                <a:solidFill>
                  <a:prstClr val="white"/>
                </a:solidFill>
                <a:latin typeface="Aptos" panose="020B0004020202020204" pitchFamily="34" charset="0"/>
              </a:rPr>
              <a:t>Actualización por RG 4003</a:t>
            </a:r>
            <a:endParaRPr lang="es-AR" sz="1200" b="1" dirty="0">
              <a:solidFill>
                <a:srgbClr val="FF0000"/>
              </a:solidFill>
              <a:latin typeface="Aptos" panose="020B0004020202020204" pitchFamily="34" charset="0"/>
            </a:endParaRPr>
          </a:p>
        </p:txBody>
      </p:sp>
      <p:sp>
        <p:nvSpPr>
          <p:cNvPr id="9" name="Flowchart: Alternate Process 8">
            <a:extLst>
              <a:ext uri="{FF2B5EF4-FFF2-40B4-BE49-F238E27FC236}">
                <a16:creationId xmlns:a16="http://schemas.microsoft.com/office/drawing/2014/main" id="{0C5779AC-49E7-1AB6-ECC9-BAF807E91ADF}"/>
              </a:ext>
            </a:extLst>
          </p:cNvPr>
          <p:cNvSpPr/>
          <p:nvPr/>
        </p:nvSpPr>
        <p:spPr>
          <a:xfrm>
            <a:off x="9765239" y="2176870"/>
            <a:ext cx="1994142" cy="356151"/>
          </a:xfrm>
          <a:prstGeom prst="flowChartAlternateProcess">
            <a:avLst/>
          </a:prstGeom>
          <a:solidFill>
            <a:schemeClr val="accent2"/>
          </a:solidFill>
          <a:ln>
            <a:solidFill>
              <a:schemeClr val="accent2"/>
            </a:solidFill>
          </a:ln>
        </p:spPr>
        <p:style>
          <a:lnRef idx="2">
            <a:schemeClr val="accent4">
              <a:shade val="50000"/>
            </a:schemeClr>
          </a:lnRef>
          <a:fillRef idx="1">
            <a:schemeClr val="accent4"/>
          </a:fillRef>
          <a:effectRef idx="0">
            <a:schemeClr val="accent4"/>
          </a:effectRef>
          <a:fontRef idx="minor">
            <a:schemeClr val="lt1"/>
          </a:fontRef>
        </p:style>
        <p:txBody>
          <a:bodyPr lIns="54000" tIns="54000" rIns="54000" bIns="54000" rtlCol="0" anchor="ctr"/>
          <a:lstStyle/>
          <a:p>
            <a:pPr algn="ctr" defTabSz="914423">
              <a:defRPr/>
            </a:pPr>
            <a:r>
              <a:rPr lang="es-AR" sz="1200" b="1" dirty="0">
                <a:solidFill>
                  <a:prstClr val="white"/>
                </a:solidFill>
                <a:latin typeface="Aptos" panose="020B0004020202020204" pitchFamily="34" charset="0"/>
              </a:rPr>
              <a:t>RG 5358/2023</a:t>
            </a:r>
            <a:endParaRPr lang="es-AR" sz="1200" b="1" dirty="0">
              <a:solidFill>
                <a:srgbClr val="FF0000"/>
              </a:solidFill>
              <a:latin typeface="Aptos" panose="020B0004020202020204" pitchFamily="34" charset="0"/>
            </a:endParaRPr>
          </a:p>
        </p:txBody>
      </p:sp>
      <p:sp>
        <p:nvSpPr>
          <p:cNvPr id="10" name="Flowchart: Alternate Process 9">
            <a:extLst>
              <a:ext uri="{FF2B5EF4-FFF2-40B4-BE49-F238E27FC236}">
                <a16:creationId xmlns:a16="http://schemas.microsoft.com/office/drawing/2014/main" id="{0444BE00-B0CA-0505-6D39-6684A390A62A}"/>
              </a:ext>
            </a:extLst>
          </p:cNvPr>
          <p:cNvSpPr/>
          <p:nvPr/>
        </p:nvSpPr>
        <p:spPr>
          <a:xfrm>
            <a:off x="9765239" y="3238786"/>
            <a:ext cx="1994142" cy="356151"/>
          </a:xfrm>
          <a:prstGeom prst="flowChartAlternateProcess">
            <a:avLst/>
          </a:prstGeom>
          <a:solidFill>
            <a:schemeClr val="accent2"/>
          </a:solidFill>
          <a:ln>
            <a:solidFill>
              <a:schemeClr val="accent2"/>
            </a:solidFill>
          </a:ln>
        </p:spPr>
        <p:style>
          <a:lnRef idx="2">
            <a:schemeClr val="accent4">
              <a:shade val="50000"/>
            </a:schemeClr>
          </a:lnRef>
          <a:fillRef idx="1">
            <a:schemeClr val="accent4"/>
          </a:fillRef>
          <a:effectRef idx="0">
            <a:schemeClr val="accent4"/>
          </a:effectRef>
          <a:fontRef idx="minor">
            <a:schemeClr val="lt1"/>
          </a:fontRef>
        </p:style>
        <p:txBody>
          <a:bodyPr lIns="54000" tIns="54000" rIns="54000" bIns="54000" rtlCol="0" anchor="ctr"/>
          <a:lstStyle/>
          <a:p>
            <a:pPr algn="ctr" defTabSz="914423">
              <a:defRPr/>
            </a:pPr>
            <a:r>
              <a:rPr lang="es-AR" sz="1200" b="1" dirty="0">
                <a:solidFill>
                  <a:prstClr val="white"/>
                </a:solidFill>
                <a:latin typeface="Aptos" panose="020B0004020202020204" pitchFamily="34" charset="0"/>
              </a:rPr>
              <a:t>RG 5402/2023</a:t>
            </a:r>
            <a:endParaRPr lang="es-AR" sz="1200" b="1" dirty="0">
              <a:solidFill>
                <a:srgbClr val="FF0000"/>
              </a:solidFill>
              <a:latin typeface="Aptos" panose="020B0004020202020204" pitchFamily="34" charset="0"/>
            </a:endParaRPr>
          </a:p>
        </p:txBody>
      </p:sp>
      <p:sp>
        <p:nvSpPr>
          <p:cNvPr id="11" name="Flowchart: Alternate Process 10">
            <a:extLst>
              <a:ext uri="{FF2B5EF4-FFF2-40B4-BE49-F238E27FC236}">
                <a16:creationId xmlns:a16="http://schemas.microsoft.com/office/drawing/2014/main" id="{5EBAF356-C409-DB33-67F2-F8B6B238A30C}"/>
              </a:ext>
            </a:extLst>
          </p:cNvPr>
          <p:cNvSpPr/>
          <p:nvPr/>
        </p:nvSpPr>
        <p:spPr>
          <a:xfrm>
            <a:off x="9765239" y="4379048"/>
            <a:ext cx="1994142" cy="356151"/>
          </a:xfrm>
          <a:prstGeom prst="flowChartAlternateProcess">
            <a:avLst/>
          </a:prstGeom>
          <a:solidFill>
            <a:schemeClr val="accent2"/>
          </a:solidFill>
          <a:ln>
            <a:solidFill>
              <a:schemeClr val="accent2"/>
            </a:solidFill>
          </a:ln>
        </p:spPr>
        <p:style>
          <a:lnRef idx="2">
            <a:schemeClr val="accent4">
              <a:shade val="50000"/>
            </a:schemeClr>
          </a:lnRef>
          <a:fillRef idx="1">
            <a:schemeClr val="accent4"/>
          </a:fillRef>
          <a:effectRef idx="0">
            <a:schemeClr val="accent4"/>
          </a:effectRef>
          <a:fontRef idx="minor">
            <a:schemeClr val="lt1"/>
          </a:fontRef>
        </p:style>
        <p:txBody>
          <a:bodyPr lIns="54000" tIns="54000" rIns="54000" bIns="54000" rtlCol="0" anchor="ctr"/>
          <a:lstStyle/>
          <a:p>
            <a:pPr algn="ctr" defTabSz="914423">
              <a:defRPr/>
            </a:pPr>
            <a:r>
              <a:rPr lang="es-AR" sz="1200" b="1" dirty="0">
                <a:solidFill>
                  <a:prstClr val="white"/>
                </a:solidFill>
                <a:latin typeface="Aptos" panose="020B0004020202020204" pitchFamily="34" charset="0"/>
              </a:rPr>
              <a:t>RG 5417/2023</a:t>
            </a:r>
            <a:endParaRPr lang="es-AR" sz="1200" b="1" dirty="0">
              <a:solidFill>
                <a:srgbClr val="FF0000"/>
              </a:solidFill>
              <a:latin typeface="Aptos" panose="020B0004020202020204" pitchFamily="34" charset="0"/>
            </a:endParaRPr>
          </a:p>
        </p:txBody>
      </p:sp>
    </p:spTree>
    <p:extLst>
      <p:ext uri="{BB962C8B-B14F-4D97-AF65-F5344CB8AC3E}">
        <p14:creationId xmlns:p14="http://schemas.microsoft.com/office/powerpoint/2010/main" val="559107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a:extLst>
              <a:ext uri="{FF2B5EF4-FFF2-40B4-BE49-F238E27FC236}">
                <a16:creationId xmlns:a16="http://schemas.microsoft.com/office/drawing/2014/main" id="{89DE2BBF-2143-3E4C-E04E-5798617FAE7B}"/>
              </a:ext>
            </a:extLst>
          </p:cNvPr>
          <p:cNvSpPr txBox="1">
            <a:spLocks/>
          </p:cNvSpPr>
          <p:nvPr/>
        </p:nvSpPr>
        <p:spPr>
          <a:xfrm>
            <a:off x="601785" y="373638"/>
            <a:ext cx="10976300" cy="723600"/>
          </a:xfrm>
          <a:prstGeom prst="rect">
            <a:avLst/>
          </a:prstGeom>
        </p:spPr>
        <p:txBody>
          <a:bodyPr vert="horz" lIns="0" tIns="0" rIns="0" bIns="0" rtlCol="0" anchor="t" anchorCtr="0">
            <a:noAutofit/>
          </a:bodyPr>
          <a:lstStyle>
            <a:lvl1pPr algn="l" defTabSz="1125472" rtl="0" eaLnBrk="1" latinLnBrk="0" hangingPunct="1">
              <a:lnSpc>
                <a:spcPct val="70000"/>
              </a:lnSpc>
              <a:spcBef>
                <a:spcPct val="0"/>
              </a:spcBef>
              <a:buNone/>
              <a:defRPr sz="4677" kern="1200">
                <a:solidFill>
                  <a:schemeClr val="tx2"/>
                </a:solidFill>
                <a:latin typeface="KPMG Bold" panose="020B0803030202040204" pitchFamily="34" charset="0"/>
                <a:ea typeface="+mj-ea"/>
                <a:cs typeface="+mj-cs"/>
              </a:defRPr>
            </a:lvl1pPr>
          </a:lstStyle>
          <a:p>
            <a:r>
              <a:rPr lang="es-AR" sz="4400" dirty="0"/>
              <a:t>Subperiodos fiscales – Decretos N°415 y 473 – RG 5402 y 5417/2023</a:t>
            </a:r>
            <a:endParaRPr lang="es-AR" dirty="0"/>
          </a:p>
        </p:txBody>
      </p:sp>
      <p:graphicFrame>
        <p:nvGraphicFramePr>
          <p:cNvPr id="5" name="Table 8">
            <a:extLst>
              <a:ext uri="{FF2B5EF4-FFF2-40B4-BE49-F238E27FC236}">
                <a16:creationId xmlns:a16="http://schemas.microsoft.com/office/drawing/2014/main" id="{E5EC651A-4B8A-1A29-9292-F111AEBFF056}"/>
              </a:ext>
            </a:extLst>
          </p:cNvPr>
          <p:cNvGraphicFramePr>
            <a:graphicFrameLocks noGrp="1"/>
          </p:cNvGraphicFramePr>
          <p:nvPr>
            <p:extLst>
              <p:ext uri="{D42A27DB-BD31-4B8C-83A1-F6EECF244321}">
                <p14:modId xmlns:p14="http://schemas.microsoft.com/office/powerpoint/2010/main" val="1861091209"/>
              </p:ext>
            </p:extLst>
          </p:nvPr>
        </p:nvGraphicFramePr>
        <p:xfrm>
          <a:off x="339808" y="2145343"/>
          <a:ext cx="11238276" cy="723599"/>
        </p:xfrm>
        <a:graphic>
          <a:graphicData uri="http://schemas.openxmlformats.org/drawingml/2006/table">
            <a:tbl>
              <a:tblPr firstRow="1" bandRow="1">
                <a:tableStyleId>{5C22544A-7EE6-4342-B048-85BDC9FD1C3A}</a:tableStyleId>
              </a:tblPr>
              <a:tblGrid>
                <a:gridCol w="936523">
                  <a:extLst>
                    <a:ext uri="{9D8B030D-6E8A-4147-A177-3AD203B41FA5}">
                      <a16:colId xmlns:a16="http://schemas.microsoft.com/office/drawing/2014/main" val="2431652639"/>
                    </a:ext>
                  </a:extLst>
                </a:gridCol>
                <a:gridCol w="936523">
                  <a:extLst>
                    <a:ext uri="{9D8B030D-6E8A-4147-A177-3AD203B41FA5}">
                      <a16:colId xmlns:a16="http://schemas.microsoft.com/office/drawing/2014/main" val="4186952745"/>
                    </a:ext>
                  </a:extLst>
                </a:gridCol>
                <a:gridCol w="936523">
                  <a:extLst>
                    <a:ext uri="{9D8B030D-6E8A-4147-A177-3AD203B41FA5}">
                      <a16:colId xmlns:a16="http://schemas.microsoft.com/office/drawing/2014/main" val="3200390916"/>
                    </a:ext>
                  </a:extLst>
                </a:gridCol>
                <a:gridCol w="936523">
                  <a:extLst>
                    <a:ext uri="{9D8B030D-6E8A-4147-A177-3AD203B41FA5}">
                      <a16:colId xmlns:a16="http://schemas.microsoft.com/office/drawing/2014/main" val="3002922879"/>
                    </a:ext>
                  </a:extLst>
                </a:gridCol>
                <a:gridCol w="936523">
                  <a:extLst>
                    <a:ext uri="{9D8B030D-6E8A-4147-A177-3AD203B41FA5}">
                      <a16:colId xmlns:a16="http://schemas.microsoft.com/office/drawing/2014/main" val="2285260246"/>
                    </a:ext>
                  </a:extLst>
                </a:gridCol>
                <a:gridCol w="936523">
                  <a:extLst>
                    <a:ext uri="{9D8B030D-6E8A-4147-A177-3AD203B41FA5}">
                      <a16:colId xmlns:a16="http://schemas.microsoft.com/office/drawing/2014/main" val="3301403351"/>
                    </a:ext>
                  </a:extLst>
                </a:gridCol>
                <a:gridCol w="936523">
                  <a:extLst>
                    <a:ext uri="{9D8B030D-6E8A-4147-A177-3AD203B41FA5}">
                      <a16:colId xmlns:a16="http://schemas.microsoft.com/office/drawing/2014/main" val="934882265"/>
                    </a:ext>
                  </a:extLst>
                </a:gridCol>
                <a:gridCol w="936523">
                  <a:extLst>
                    <a:ext uri="{9D8B030D-6E8A-4147-A177-3AD203B41FA5}">
                      <a16:colId xmlns:a16="http://schemas.microsoft.com/office/drawing/2014/main" val="3066263101"/>
                    </a:ext>
                  </a:extLst>
                </a:gridCol>
                <a:gridCol w="936523">
                  <a:extLst>
                    <a:ext uri="{9D8B030D-6E8A-4147-A177-3AD203B41FA5}">
                      <a16:colId xmlns:a16="http://schemas.microsoft.com/office/drawing/2014/main" val="3170759387"/>
                    </a:ext>
                  </a:extLst>
                </a:gridCol>
                <a:gridCol w="936523">
                  <a:extLst>
                    <a:ext uri="{9D8B030D-6E8A-4147-A177-3AD203B41FA5}">
                      <a16:colId xmlns:a16="http://schemas.microsoft.com/office/drawing/2014/main" val="3874214853"/>
                    </a:ext>
                  </a:extLst>
                </a:gridCol>
                <a:gridCol w="936523">
                  <a:extLst>
                    <a:ext uri="{9D8B030D-6E8A-4147-A177-3AD203B41FA5}">
                      <a16:colId xmlns:a16="http://schemas.microsoft.com/office/drawing/2014/main" val="3595728806"/>
                    </a:ext>
                  </a:extLst>
                </a:gridCol>
                <a:gridCol w="936523">
                  <a:extLst>
                    <a:ext uri="{9D8B030D-6E8A-4147-A177-3AD203B41FA5}">
                      <a16:colId xmlns:a16="http://schemas.microsoft.com/office/drawing/2014/main" val="2120563322"/>
                    </a:ext>
                  </a:extLst>
                </a:gridCol>
              </a:tblGrid>
              <a:tr h="723599">
                <a:tc>
                  <a:txBody>
                    <a:bodyPr/>
                    <a:lstStyle/>
                    <a:p>
                      <a:pPr algn="ctr"/>
                      <a:r>
                        <a:rPr lang="es-AR" sz="1100" dirty="0">
                          <a:latin typeface="Aptos" panose="020B0004020202020204" pitchFamily="34" charset="0"/>
                        </a:rPr>
                        <a:t>Enero</a:t>
                      </a:r>
                    </a:p>
                  </a:txBody>
                  <a:tcPr anchor="ctr"/>
                </a:tc>
                <a:tc>
                  <a:txBody>
                    <a:bodyPr/>
                    <a:lstStyle/>
                    <a:p>
                      <a:pPr algn="ctr"/>
                      <a:r>
                        <a:rPr lang="es-AR" sz="1100" dirty="0">
                          <a:latin typeface="Aptos" panose="020B0004020202020204" pitchFamily="34" charset="0"/>
                        </a:rPr>
                        <a:t>Febrero</a:t>
                      </a:r>
                    </a:p>
                  </a:txBody>
                  <a:tcPr anchor="ctr"/>
                </a:tc>
                <a:tc>
                  <a:txBody>
                    <a:bodyPr/>
                    <a:lstStyle/>
                    <a:p>
                      <a:pPr algn="ctr"/>
                      <a:r>
                        <a:rPr lang="es-AR" sz="1100" dirty="0">
                          <a:latin typeface="Aptos" panose="020B0004020202020204" pitchFamily="34" charset="0"/>
                        </a:rPr>
                        <a:t>Marzo</a:t>
                      </a:r>
                    </a:p>
                  </a:txBody>
                  <a:tcPr anchor="ctr"/>
                </a:tc>
                <a:tc>
                  <a:txBody>
                    <a:bodyPr/>
                    <a:lstStyle/>
                    <a:p>
                      <a:pPr algn="ctr"/>
                      <a:r>
                        <a:rPr lang="es-AR" sz="1100" dirty="0">
                          <a:latin typeface="Aptos" panose="020B0004020202020204" pitchFamily="34" charset="0"/>
                        </a:rPr>
                        <a:t>Abril</a:t>
                      </a:r>
                    </a:p>
                  </a:txBody>
                  <a:tcPr anchor="ctr"/>
                </a:tc>
                <a:tc>
                  <a:txBody>
                    <a:bodyPr/>
                    <a:lstStyle/>
                    <a:p>
                      <a:pPr algn="ctr"/>
                      <a:r>
                        <a:rPr lang="es-AR" sz="1100" dirty="0">
                          <a:latin typeface="Aptos" panose="020B0004020202020204" pitchFamily="34" charset="0"/>
                        </a:rPr>
                        <a:t>Mayo</a:t>
                      </a:r>
                    </a:p>
                  </a:txBody>
                  <a:tcPr anchor="ctr"/>
                </a:tc>
                <a:tc>
                  <a:txBody>
                    <a:bodyPr/>
                    <a:lstStyle/>
                    <a:p>
                      <a:pPr algn="ctr"/>
                      <a:r>
                        <a:rPr lang="es-AR" sz="1100" dirty="0">
                          <a:latin typeface="Aptos" panose="020B0004020202020204" pitchFamily="34" charset="0"/>
                        </a:rPr>
                        <a:t>Junio</a:t>
                      </a:r>
                    </a:p>
                  </a:txBody>
                  <a:tcPr anchor="ctr"/>
                </a:tc>
                <a:tc>
                  <a:txBody>
                    <a:bodyPr/>
                    <a:lstStyle/>
                    <a:p>
                      <a:pPr algn="ctr"/>
                      <a:r>
                        <a:rPr lang="es-AR" sz="1100" dirty="0">
                          <a:latin typeface="Aptos" panose="020B0004020202020204" pitchFamily="34" charset="0"/>
                        </a:rPr>
                        <a:t>Julio</a:t>
                      </a:r>
                    </a:p>
                  </a:txBody>
                  <a:tcPr anchor="ctr"/>
                </a:tc>
                <a:tc>
                  <a:txBody>
                    <a:bodyPr/>
                    <a:lstStyle/>
                    <a:p>
                      <a:pPr algn="ctr"/>
                      <a:r>
                        <a:rPr lang="es-AR" sz="1100" dirty="0">
                          <a:latin typeface="Aptos" panose="020B0004020202020204" pitchFamily="34" charset="0"/>
                        </a:rPr>
                        <a:t>Agosto</a:t>
                      </a:r>
                    </a:p>
                  </a:txBody>
                  <a:tcPr anchor="ctr"/>
                </a:tc>
                <a:tc>
                  <a:txBody>
                    <a:bodyPr/>
                    <a:lstStyle/>
                    <a:p>
                      <a:pPr algn="ctr"/>
                      <a:r>
                        <a:rPr lang="es-AR" sz="1100" dirty="0">
                          <a:latin typeface="Aptos" panose="020B0004020202020204" pitchFamily="34" charset="0"/>
                        </a:rPr>
                        <a:t>Septiembre</a:t>
                      </a:r>
                    </a:p>
                  </a:txBody>
                  <a:tcPr anchor="ctr"/>
                </a:tc>
                <a:tc>
                  <a:txBody>
                    <a:bodyPr/>
                    <a:lstStyle/>
                    <a:p>
                      <a:pPr algn="ctr"/>
                      <a:r>
                        <a:rPr lang="es-AR" sz="1100" dirty="0">
                          <a:latin typeface="Aptos" panose="020B0004020202020204" pitchFamily="34" charset="0"/>
                        </a:rPr>
                        <a:t>Octubre</a:t>
                      </a:r>
                    </a:p>
                  </a:txBody>
                  <a:tcPr anchor="ctr">
                    <a:solidFill>
                      <a:schemeClr val="accent2">
                        <a:lumMod val="60000"/>
                        <a:lumOff val="40000"/>
                      </a:schemeClr>
                    </a:solidFill>
                  </a:tcPr>
                </a:tc>
                <a:tc>
                  <a:txBody>
                    <a:bodyPr/>
                    <a:lstStyle/>
                    <a:p>
                      <a:pPr algn="ctr"/>
                      <a:r>
                        <a:rPr lang="es-AR" sz="1100" dirty="0">
                          <a:latin typeface="Aptos" panose="020B0004020202020204" pitchFamily="34" charset="0"/>
                        </a:rPr>
                        <a:t>Noviembre</a:t>
                      </a:r>
                    </a:p>
                  </a:txBody>
                  <a:tcPr anchor="ctr">
                    <a:solidFill>
                      <a:schemeClr val="accent2">
                        <a:lumMod val="60000"/>
                        <a:lumOff val="40000"/>
                      </a:schemeClr>
                    </a:solidFill>
                  </a:tcPr>
                </a:tc>
                <a:tc>
                  <a:txBody>
                    <a:bodyPr/>
                    <a:lstStyle/>
                    <a:p>
                      <a:pPr algn="ctr"/>
                      <a:r>
                        <a:rPr lang="es-AR" sz="1100" dirty="0">
                          <a:latin typeface="Aptos" panose="020B0004020202020204" pitchFamily="34" charset="0"/>
                        </a:rPr>
                        <a:t>Diciembre</a:t>
                      </a:r>
                    </a:p>
                  </a:txBody>
                  <a:tcPr anchor="ctr">
                    <a:solidFill>
                      <a:schemeClr val="accent2">
                        <a:lumMod val="60000"/>
                        <a:lumOff val="40000"/>
                      </a:schemeClr>
                    </a:solidFill>
                  </a:tcPr>
                </a:tc>
                <a:extLst>
                  <a:ext uri="{0D108BD9-81ED-4DB2-BD59-A6C34878D82A}">
                    <a16:rowId xmlns:a16="http://schemas.microsoft.com/office/drawing/2014/main" val="4076082681"/>
                  </a:ext>
                </a:extLst>
              </a:tr>
            </a:tbl>
          </a:graphicData>
        </a:graphic>
      </p:graphicFrame>
      <p:sp>
        <p:nvSpPr>
          <p:cNvPr id="9" name="Flowchart: Alternate Process 8">
            <a:extLst>
              <a:ext uri="{FF2B5EF4-FFF2-40B4-BE49-F238E27FC236}">
                <a16:creationId xmlns:a16="http://schemas.microsoft.com/office/drawing/2014/main" id="{99A0467F-A2BE-06F3-84DF-A11C79A86225}"/>
              </a:ext>
            </a:extLst>
          </p:cNvPr>
          <p:cNvSpPr/>
          <p:nvPr/>
        </p:nvSpPr>
        <p:spPr>
          <a:xfrm>
            <a:off x="339808" y="3026586"/>
            <a:ext cx="8436078" cy="804828"/>
          </a:xfrm>
          <a:prstGeom prst="flowChartAlternateProcess">
            <a:avLst/>
          </a:prstGeom>
          <a:solidFill>
            <a:srgbClr val="1E49E3"/>
          </a:solidFill>
          <a:ln>
            <a:solidFill>
              <a:srgbClr val="00B8F6"/>
            </a:solidFill>
          </a:ln>
        </p:spPr>
        <p:style>
          <a:lnRef idx="2">
            <a:schemeClr val="accent4">
              <a:shade val="50000"/>
            </a:schemeClr>
          </a:lnRef>
          <a:fillRef idx="1">
            <a:schemeClr val="accent4"/>
          </a:fillRef>
          <a:effectRef idx="0">
            <a:schemeClr val="accent4"/>
          </a:effectRef>
          <a:fontRef idx="minor">
            <a:schemeClr val="lt1"/>
          </a:fontRef>
        </p:style>
        <p:txBody>
          <a:bodyPr lIns="54000" tIns="54000" rIns="54000" bIns="54000" rtlCol="0" anchor="ctr"/>
          <a:lstStyle/>
          <a:p>
            <a:pPr algn="ctr" defTabSz="914423">
              <a:defRPr/>
            </a:pPr>
            <a:r>
              <a:rPr lang="es-AR" sz="1600" b="1" dirty="0">
                <a:solidFill>
                  <a:prstClr val="white"/>
                </a:solidFill>
                <a:latin typeface="Aptos" panose="020B0004020202020204" pitchFamily="34" charset="0"/>
              </a:rPr>
              <a:t>Percibidos desde el 1° enero hasta los devengados a septiembre: RG 5402</a:t>
            </a:r>
            <a:endParaRPr lang="es-AR" sz="1600" b="1" dirty="0">
              <a:solidFill>
                <a:srgbClr val="FF0000"/>
              </a:solidFill>
              <a:latin typeface="Aptos" panose="020B0004020202020204" pitchFamily="34" charset="0"/>
            </a:endParaRPr>
          </a:p>
        </p:txBody>
      </p:sp>
      <p:sp>
        <p:nvSpPr>
          <p:cNvPr id="10" name="Flowchart: Alternate Process 9">
            <a:extLst>
              <a:ext uri="{FF2B5EF4-FFF2-40B4-BE49-F238E27FC236}">
                <a16:creationId xmlns:a16="http://schemas.microsoft.com/office/drawing/2014/main" id="{EBE55F1E-95C9-A2FE-C942-6864A0A37BC2}"/>
              </a:ext>
            </a:extLst>
          </p:cNvPr>
          <p:cNvSpPr/>
          <p:nvPr/>
        </p:nvSpPr>
        <p:spPr>
          <a:xfrm>
            <a:off x="8861267" y="3026586"/>
            <a:ext cx="2716818" cy="804828"/>
          </a:xfrm>
          <a:prstGeom prst="flowChartAlternateProcess">
            <a:avLst/>
          </a:prstGeom>
          <a:solidFill>
            <a:schemeClr val="accent2"/>
          </a:solidFill>
          <a:ln>
            <a:solidFill>
              <a:schemeClr val="accent2"/>
            </a:solidFill>
          </a:ln>
        </p:spPr>
        <p:style>
          <a:lnRef idx="2">
            <a:schemeClr val="accent4">
              <a:shade val="50000"/>
            </a:schemeClr>
          </a:lnRef>
          <a:fillRef idx="1">
            <a:schemeClr val="accent4"/>
          </a:fillRef>
          <a:effectRef idx="0">
            <a:schemeClr val="accent4"/>
          </a:effectRef>
          <a:fontRef idx="minor">
            <a:schemeClr val="lt1"/>
          </a:fontRef>
        </p:style>
        <p:txBody>
          <a:bodyPr lIns="54000" tIns="54000" rIns="54000" bIns="54000" rtlCol="0" anchor="ctr"/>
          <a:lstStyle/>
          <a:p>
            <a:pPr algn="ctr" defTabSz="914423">
              <a:defRPr/>
            </a:pPr>
            <a:r>
              <a:rPr lang="es-AR" sz="1600" b="1" dirty="0">
                <a:solidFill>
                  <a:prstClr val="white"/>
                </a:solidFill>
                <a:latin typeface="Aptos" panose="020B0004020202020204" pitchFamily="34" charset="0"/>
              </a:rPr>
              <a:t>Devengados octubres al percibido diciembre: RG 5417</a:t>
            </a:r>
            <a:endParaRPr lang="es-AR" sz="1600" b="1" dirty="0">
              <a:solidFill>
                <a:srgbClr val="FF0000"/>
              </a:solidFill>
              <a:latin typeface="Aptos" panose="020B0004020202020204" pitchFamily="34" charset="0"/>
            </a:endParaRPr>
          </a:p>
        </p:txBody>
      </p:sp>
      <p:sp>
        <p:nvSpPr>
          <p:cNvPr id="2" name="Flowchart: Alternate Process 1">
            <a:extLst>
              <a:ext uri="{FF2B5EF4-FFF2-40B4-BE49-F238E27FC236}">
                <a16:creationId xmlns:a16="http://schemas.microsoft.com/office/drawing/2014/main" id="{58C521FD-3523-2A2D-9256-0030006A0F03}"/>
              </a:ext>
            </a:extLst>
          </p:cNvPr>
          <p:cNvSpPr/>
          <p:nvPr/>
        </p:nvSpPr>
        <p:spPr>
          <a:xfrm>
            <a:off x="1903137" y="4139380"/>
            <a:ext cx="5309420" cy="804828"/>
          </a:xfrm>
          <a:prstGeom prst="flowChartAlternateProcess">
            <a:avLst/>
          </a:prstGeom>
          <a:solidFill>
            <a:schemeClr val="accent4"/>
          </a:solidFill>
          <a:ln>
            <a:solidFill>
              <a:srgbClr val="00B8F6"/>
            </a:solidFill>
          </a:ln>
        </p:spPr>
        <p:style>
          <a:lnRef idx="2">
            <a:schemeClr val="accent4">
              <a:shade val="50000"/>
            </a:schemeClr>
          </a:lnRef>
          <a:fillRef idx="1">
            <a:schemeClr val="accent4"/>
          </a:fillRef>
          <a:effectRef idx="0">
            <a:schemeClr val="accent4"/>
          </a:effectRef>
          <a:fontRef idx="minor">
            <a:schemeClr val="lt1"/>
          </a:fontRef>
        </p:style>
        <p:txBody>
          <a:bodyPr lIns="54000" tIns="54000" rIns="54000" bIns="54000" rtlCol="0" anchor="ctr"/>
          <a:lstStyle/>
          <a:p>
            <a:pPr algn="ctr" defTabSz="914423">
              <a:defRPr/>
            </a:pPr>
            <a:r>
              <a:rPr lang="es-AR" sz="1600" b="1" dirty="0">
                <a:solidFill>
                  <a:prstClr val="white"/>
                </a:solidFill>
                <a:latin typeface="Aptos" panose="020B0004020202020204" pitchFamily="34" charset="0"/>
              </a:rPr>
              <a:t>Actualización de escalas progresivas del Impuesto retroactivas al 1° de enero (aumento del 35%)</a:t>
            </a:r>
            <a:endParaRPr lang="es-AR" sz="1600" b="1" dirty="0">
              <a:solidFill>
                <a:srgbClr val="FF0000"/>
              </a:solidFill>
              <a:latin typeface="Aptos" panose="020B0004020202020204" pitchFamily="34" charset="0"/>
            </a:endParaRPr>
          </a:p>
        </p:txBody>
      </p:sp>
      <p:sp>
        <p:nvSpPr>
          <p:cNvPr id="3" name="Flowchart: Alternate Process 2">
            <a:extLst>
              <a:ext uri="{FF2B5EF4-FFF2-40B4-BE49-F238E27FC236}">
                <a16:creationId xmlns:a16="http://schemas.microsoft.com/office/drawing/2014/main" id="{5DE87299-4CB1-CA13-C222-5A68370E39E2}"/>
              </a:ext>
            </a:extLst>
          </p:cNvPr>
          <p:cNvSpPr/>
          <p:nvPr/>
        </p:nvSpPr>
        <p:spPr>
          <a:xfrm>
            <a:off x="8982969" y="4139380"/>
            <a:ext cx="2465494" cy="804828"/>
          </a:xfrm>
          <a:prstGeom prst="flowChartAlternateProcess">
            <a:avLst/>
          </a:prstGeom>
          <a:solidFill>
            <a:schemeClr val="accent4"/>
          </a:solidFill>
          <a:ln>
            <a:solidFill>
              <a:srgbClr val="00B8F6"/>
            </a:solidFill>
          </a:ln>
        </p:spPr>
        <p:style>
          <a:lnRef idx="2">
            <a:schemeClr val="accent4">
              <a:shade val="50000"/>
            </a:schemeClr>
          </a:lnRef>
          <a:fillRef idx="1">
            <a:schemeClr val="accent4"/>
          </a:fillRef>
          <a:effectRef idx="0">
            <a:schemeClr val="accent4"/>
          </a:effectRef>
          <a:fontRef idx="minor">
            <a:schemeClr val="lt1"/>
          </a:fontRef>
        </p:style>
        <p:txBody>
          <a:bodyPr lIns="54000" tIns="54000" rIns="54000" bIns="54000" rtlCol="0" anchor="ctr"/>
          <a:lstStyle/>
          <a:p>
            <a:pPr algn="ctr" defTabSz="914423">
              <a:defRPr/>
            </a:pPr>
            <a:r>
              <a:rPr lang="es-AR" sz="1600" b="1" dirty="0">
                <a:solidFill>
                  <a:prstClr val="white"/>
                </a:solidFill>
                <a:latin typeface="Aptos" panose="020B0004020202020204" pitchFamily="34" charset="0"/>
              </a:rPr>
              <a:t>Publicación de nuevas escalas a partir de octubre</a:t>
            </a:r>
            <a:endParaRPr lang="es-AR" sz="1600" b="1" dirty="0">
              <a:solidFill>
                <a:srgbClr val="FF0000"/>
              </a:solidFill>
              <a:latin typeface="Aptos" panose="020B0004020202020204" pitchFamily="34" charset="0"/>
            </a:endParaRPr>
          </a:p>
        </p:txBody>
      </p:sp>
    </p:spTree>
    <p:extLst>
      <p:ext uri="{BB962C8B-B14F-4D97-AF65-F5344CB8AC3E}">
        <p14:creationId xmlns:p14="http://schemas.microsoft.com/office/powerpoint/2010/main" val="177581078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FONTUSED" val="KPMGFONT"/>
  <p:tag name="CREATEDBY" val="Global PowerPoint Toolbar"/>
  <p:tag name="TOOLBARVERSION" val="5.30a"/>
  <p:tag name="TYPE" val="Report"/>
  <p:tag name="KEYWORD" val="REPORT"/>
  <p:tag name="TEMPLATEVERSION" val="17/07/2017 11:54:36"/>
</p:tagLst>
</file>

<file path=ppt/tags/tag2.xml><?xml version="1.0" encoding="utf-8"?>
<p:tagLst xmlns:a="http://schemas.openxmlformats.org/drawingml/2006/main" xmlns:r="http://schemas.openxmlformats.org/officeDocument/2006/relationships" xmlns:p="http://schemas.openxmlformats.org/presentationml/2006/main">
  <p:tag name="DOCUMENTCLASSIFICATION" val="TRUE"/>
</p:tagLst>
</file>

<file path=ppt/tags/tag3.xml><?xml version="1.0" encoding="utf-8"?>
<p:tagLst xmlns:a="http://schemas.openxmlformats.org/drawingml/2006/main" xmlns:r="http://schemas.openxmlformats.org/officeDocument/2006/relationships" xmlns:p="http://schemas.openxmlformats.org/presentationml/2006/main">
  <p:tag name="DOCUMENTCLASSIFICATION" val="TRUE"/>
</p:tagLst>
</file>

<file path=ppt/tags/tag4.xml><?xml version="1.0" encoding="utf-8"?>
<p:tagLst xmlns:a="http://schemas.openxmlformats.org/drawingml/2006/main" xmlns:r="http://schemas.openxmlformats.org/officeDocument/2006/relationships" xmlns:p="http://schemas.openxmlformats.org/presentationml/2006/main">
  <p:tag name="DOCUMENTCLASSIFICATION" val="TRUE"/>
</p:tagLst>
</file>

<file path=ppt/tags/tag5.xml><?xml version="1.0" encoding="utf-8"?>
<p:tagLst xmlns:a="http://schemas.openxmlformats.org/drawingml/2006/main" xmlns:r="http://schemas.openxmlformats.org/officeDocument/2006/relationships" xmlns:p="http://schemas.openxmlformats.org/presentationml/2006/main">
  <p:tag name="DOCUMENTCLASSIFICATION" val="TRUE"/>
</p:tagLst>
</file>

<file path=ppt/tags/tag6.xml><?xml version="1.0" encoding="utf-8"?>
<p:tagLst xmlns:a="http://schemas.openxmlformats.org/drawingml/2006/main" xmlns:r="http://schemas.openxmlformats.org/officeDocument/2006/relationships" xmlns:p="http://schemas.openxmlformats.org/presentationml/2006/main">
  <p:tag name="ADV_TOP" val="123.2499"/>
  <p:tag name="ADV_LEFT" val="25.37504"/>
  <p:tag name="ADV_HEIGHT" val="361.75"/>
  <p:tag name="ADV_WIDTH" val="328.7599"/>
</p:tagLst>
</file>

<file path=ppt/theme/theme1.xml><?xml version="1.0" encoding="utf-8"?>
<a:theme xmlns:a="http://schemas.openxmlformats.org/drawingml/2006/main" name="KPMG_Report_4x3_050216_2016">
  <a:themeElements>
    <a:clrScheme name="New KPMG Colours">
      <a:dk1>
        <a:srgbClr val="000000"/>
      </a:dk1>
      <a:lt1>
        <a:sysClr val="window" lastClr="FFFFFF"/>
      </a:lt1>
      <a:dk2>
        <a:srgbClr val="00338D"/>
      </a:dk2>
      <a:lt2>
        <a:srgbClr val="F0F0F0"/>
      </a:lt2>
      <a:accent1>
        <a:srgbClr val="0091DA"/>
      </a:accent1>
      <a:accent2>
        <a:srgbClr val="6D2077"/>
      </a:accent2>
      <a:accent3>
        <a:srgbClr val="005EB8"/>
      </a:accent3>
      <a:accent4>
        <a:srgbClr val="00A3A1"/>
      </a:accent4>
      <a:accent5>
        <a:srgbClr val="EAAA00"/>
      </a:accent5>
      <a:accent6>
        <a:srgbClr val="43B02A"/>
      </a:accent6>
      <a:hlink>
        <a:srgbClr val="0091DA"/>
      </a:hlink>
      <a:folHlink>
        <a:srgbClr val="0091DA"/>
      </a:folHlink>
    </a:clrScheme>
    <a:fontScheme name="KPMG">
      <a:majorFont>
        <a:latin typeface="KPMG Extralight"/>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solidFill>
            <a:schemeClr val="accent1"/>
          </a:solidFill>
        </a:ln>
      </a:spPr>
      <a:bodyPr lIns="54000" tIns="54000" rIns="54000" bIns="54000" rtlCol="0" anchor="ctr"/>
      <a:lstStyle>
        <a:defPPr algn="ctr">
          <a:defRPr sz="9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54610" tIns="54610" rIns="54610" bIns="54610" rtlCol="0">
        <a:noAutofit/>
      </a:bodyPr>
      <a:lstStyle>
        <a:defPPr>
          <a:spcAft>
            <a:spcPts val="600"/>
          </a:spcAft>
          <a:defRPr sz="900" dirty="0" err="1" smtClean="0">
            <a:solidFill>
              <a:schemeClr val="tx2"/>
            </a:solidFill>
          </a:defRPr>
        </a:defPPr>
      </a:lstStyle>
    </a:txDef>
  </a:objectDefaults>
  <a:extraClrSchemeLst/>
  <a:custClrLst>
    <a:custClr name="KPMG Blue">
      <a:srgbClr val="00338D"/>
    </a:custClr>
    <a:custClr name="Medium Blue">
      <a:srgbClr val="005EB8"/>
    </a:custClr>
    <a:custClr name="Light Blue">
      <a:srgbClr val="0091DA"/>
    </a:custClr>
    <a:custClr name="Violet">
      <a:srgbClr val="483698"/>
    </a:custClr>
    <a:custClr name="Purple">
      <a:srgbClr val="470A68"/>
    </a:custClr>
    <a:custClr name="Light Purple">
      <a:srgbClr val="6D2077"/>
    </a:custClr>
    <a:custClr name="Green">
      <a:srgbClr val="00A3A1"/>
    </a:custClr>
    <a:custClr name="Dark Green">
      <a:srgbClr val="009A44"/>
    </a:custClr>
    <a:custClr name="Light Green">
      <a:srgbClr val="43B02A"/>
    </a:custClr>
    <a:custClr name="Yellow">
      <a:srgbClr val="EAAA00"/>
    </a:custClr>
    <a:custClr name="Orange">
      <a:srgbClr val="F68D2E"/>
    </a:custClr>
    <a:custClr name="Red ">
      <a:srgbClr val="BC204B"/>
    </a:custClr>
    <a:custClr name="Pink">
      <a:srgbClr val="C6007E"/>
    </a:custClr>
    <a:custClr name="Dark Brown">
      <a:srgbClr val="753F19"/>
    </a:custClr>
    <a:custClr name="Light Brown">
      <a:srgbClr val="9B642E"/>
    </a:custClr>
    <a:custClr name="Olive">
      <a:srgbClr val="9D9375"/>
    </a:custClr>
    <a:custClr name="Beige">
      <a:srgbClr val="E3BC9F"/>
    </a:custClr>
    <a:custClr name="Light Pink">
      <a:srgbClr val="E36877"/>
    </a:custClr>
  </a:custClrLst>
  <a:extLst>
    <a:ext uri="{05A4C25C-085E-4340-85A3-A5531E510DB2}">
      <thm15:themeFamily xmlns:thm15="http://schemas.microsoft.com/office/thememl/2012/main" name="KPMG Report Standard Template.potx" id="{8A398FB1-DA84-42AA-B003-DF2A24907A89}" vid="{E6C4700F-DCE8-4AB5-81A9-E1165F87E53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CandC_Tax_2TaxHTField xmlns="791942d7-d016-48e0-b9f4-e81557208a15">
      <Terms xmlns="http://schemas.microsoft.com/office/infopath/2007/PartnerControls">
        <TermInfo xmlns="http://schemas.microsoft.com/office/infopath/2007/PartnerControls">
          <TermName xmlns="http://schemas.microsoft.com/office/infopath/2007/PartnerControls">Global Marketing and Communications</TermName>
          <TermId xmlns="http://schemas.microsoft.com/office/infopath/2007/PartnerControls">050daf11-a311-461c-89e4-5cd09909ac64</TermId>
        </TermInfo>
      </Terms>
    </CandC_Tax_2TaxHTField>
    <CandC_Tax_3TaxHTField xmlns="791942d7-d016-48e0-b9f4-e81557208a15">
      <Terms xmlns="http://schemas.microsoft.com/office/infopath/2007/PartnerControls"/>
    </CandC_Tax_3TaxHTField>
    <CandC_Tax_1TaxHTField xmlns="791942d7-d016-48e0-b9f4-e81557208a15">
      <Terms xmlns="http://schemas.microsoft.com/office/infopath/2007/PartnerControls">
        <TermInfo xmlns="http://schemas.microsoft.com/office/infopath/2007/PartnerControls">
          <TermName xmlns="http://schemas.microsoft.com/office/infopath/2007/PartnerControls">Spanish</TermName>
          <TermId xmlns="http://schemas.microsoft.com/office/infopath/2007/PartnerControls">30c58229-6422-4d25-a6dc-f96f6083f39d</TermId>
        </TermInfo>
      </Terms>
    </CandC_Tax_1TaxHTField>
    <KPMG_ContentPublisher xmlns="791942d7-d016-48e0-b9f4-e81557208a15">
      <UserInfo>
        <DisplayName/>
        <AccountId xsi:nil="true"/>
        <AccountType/>
      </UserInfo>
    </KPMG_ContentPublisher>
    <KPMG_ContentOwner xmlns="791942d7-d016-48e0-b9f4-e81557208a15">
      <UserInfo>
        <DisplayName/>
        <AccountId xsi:nil="true"/>
        <AccountType/>
      </UserInfo>
    </KPMG_ContentOwner>
    <CandC_PublishedExpirationDate xmlns="4ca9bab2-2aca-4fd9-9657-56a4c58137fc" xsi:nil="true"/>
    <CandC_Description xmlns="791942d7-d016-48e0-b9f4-e81557208a15" xsi:nil="true"/>
    <CandC_Tax_8TaxHTField xmlns="791942d7-d016-48e0-b9f4-e81557208a15">
      <Terms xmlns="http://schemas.microsoft.com/office/infopath/2007/PartnerControls"/>
    </CandC_Tax_8TaxHTField>
    <CandC_Featured xmlns="791942d7-d016-48e0-b9f4-e81557208a15">false</CandC_Featured>
    <CandC_Tax_6TaxHTField xmlns="791942d7-d016-48e0-b9f4-e81557208a15">
      <Terms xmlns="http://schemas.microsoft.com/office/infopath/2007/PartnerControls">
        <TermInfo xmlns="http://schemas.microsoft.com/office/infopath/2007/PartnerControls">
          <TermName xmlns="http://schemas.microsoft.com/office/infopath/2007/PartnerControls">Marketing Materials</TermName>
          <TermId xmlns="http://schemas.microsoft.com/office/infopath/2007/PartnerControls">6c22ea67-cbb3-431a-977e-3411c3f109e9</TermId>
        </TermInfo>
      </Terms>
    </CandC_Tax_6TaxHTField>
    <TaxCatchAll xmlns="4243d5be-521d-4052-81ca-f0f31ea6f2da">
      <Value>5</Value>
      <Value>4</Value>
      <Value>3</Value>
      <Value>2</Value>
      <Value>1</Value>
    </TaxCatchAll>
    <CandC_PublishedDate xmlns="4ca9bab2-2aca-4fd9-9657-56a4c58137fc">2022-12-28T19:39:15+00:00</CandC_PublishedDate>
    <CandC_Tax_7TaxHTField xmlns="791942d7-d016-48e0-b9f4-e81557208a15">
      <Terms xmlns="http://schemas.microsoft.com/office/infopath/2007/PartnerControls"/>
    </CandC_Tax_7TaxHTField>
    <CandC_ReviewDate xmlns="791942d7-d016-48e0-b9f4-e81557208a15" xsi:nil="true"/>
    <CandC_Tax_4TaxHTField xmlns="791942d7-d016-48e0-b9f4-e81557208a15">
      <Terms xmlns="http://schemas.microsoft.com/office/infopath/2007/PartnerControls">
        <TermInfo xmlns="http://schemas.microsoft.com/office/infopath/2007/PartnerControls">
          <TermName xmlns="http://schemas.microsoft.com/office/infopath/2007/PartnerControls">All</TermName>
          <TermId xmlns="http://schemas.microsoft.com/office/infopath/2007/PartnerControls">c0a2ab1f-b88f-442e-9cf8-b6c1e2fcec1a</TermId>
        </TermInfo>
      </Terms>
    </CandC_Tax_4TaxHTField>
    <CandC_Tax_5TaxHTField xmlns="791942d7-d016-48e0-b9f4-e81557208a15">
      <Terms xmlns="http://schemas.microsoft.com/office/infopath/2007/PartnerControls">
        <TermInfo xmlns="http://schemas.microsoft.com/office/infopath/2007/PartnerControls">
          <TermName xmlns="http://schemas.microsoft.com/office/infopath/2007/PartnerControls">Argentina</TermName>
          <TermId xmlns="http://schemas.microsoft.com/office/infopath/2007/PartnerControls">94276cc7-5bde-4a7f-80db-928546d19feb</TermId>
        </TermInfo>
      </Terms>
    </CandC_Tax_5TaxHTField>
    <CandC_OverrideImageUrl xmlns="791942d7-d016-48e0-b9f4-e81557208a15">
      <Url xsi:nil="true"/>
      <Description xsi:nil="true"/>
    </CandC_OverrideImageUrl>
    <KPMG_HideOISearch xmlns="{siteid}">false</KPMG_HideOISearch>
    <CandC_Tax_SolutionsTaxHTField xmlns="791942d7-d016-48e0-b9f4-e81557208a15">
      <Terms xmlns="http://schemas.microsoft.com/office/infopath/2007/PartnerControls"/>
    </CandC_Tax_SolutionsTaxHTField>
    <CandC_Tax_TechnologyTaxHTField xmlns="791942d7-d016-48e0-b9f4-e81557208a15">
      <Terms xmlns="http://schemas.microsoft.com/office/infopath/2007/PartnerControls"/>
    </CandC_Tax_TechnologyTaxHTField>
    <CandC_Tax_DeliveryToolsTaxHTField xmlns="791942d7-d016-48e0-b9f4-e81557208a15">
      <Terms xmlns="http://schemas.microsoft.com/office/infopath/2007/PartnerControls"/>
    </CandC_Tax_DeliveryToolsTaxHTField>
  </documentManagement>
</p:properties>
</file>

<file path=customXml/item2.xml><?xml version="1.0" encoding="utf-8"?>
<ct:contentTypeSchema xmlns:ct="http://schemas.microsoft.com/office/2006/metadata/contentType" xmlns:ma="http://schemas.microsoft.com/office/2006/metadata/properties/metaAttributes" ct:_="" ma:_="" ma:contentTypeName="Fresh document" ma:contentTypeID="0x01010036DF8ACB058DF9489700B19236AAD59400CAA8F32C1D5D344D8FAD0AC2C7704D81" ma:contentTypeVersion="45" ma:contentTypeDescription="" ma:contentTypeScope="" ma:versionID="4a9fc320a8a5e1689cec16bbf64a46b2">
  <xsd:schema xmlns:xsd="http://www.w3.org/2001/XMLSchema" xmlns:xs="http://www.w3.org/2001/XMLSchema" xmlns:p="http://schemas.microsoft.com/office/2006/metadata/properties" xmlns:ns1="791942d7-d016-48e0-b9f4-e81557208a15" xmlns:ns2="4243d5be-521d-4052-81ca-f0f31ea6f2da" xmlns:ns4="4ca9bab2-2aca-4fd9-9657-56a4c58137fc" xmlns:ns5="3efe32a5-391b-4155-8c75-f7d33d7ba226" xmlns:ns6="{siteid}" targetNamespace="http://schemas.microsoft.com/office/2006/metadata/properties" ma:root="true" ma:fieldsID="204e4b05235a47645c3d76647359506e" ns1:_="" ns2:_="" ns4:_="" ns5:_="" ns6:_="">
    <xsd:import namespace="791942d7-d016-48e0-b9f4-e81557208a15"/>
    <xsd:import namespace="4243d5be-521d-4052-81ca-f0f31ea6f2da"/>
    <xsd:import namespace="4ca9bab2-2aca-4fd9-9657-56a4c58137fc"/>
    <xsd:import namespace="3efe32a5-391b-4155-8c75-f7d33d7ba226"/>
    <xsd:import namespace="{siteid}"/>
    <xsd:element name="properties">
      <xsd:complexType>
        <xsd:sequence>
          <xsd:element name="documentManagement">
            <xsd:complexType>
              <xsd:all>
                <xsd:element ref="ns1:CandC_Tax_1TaxHTField" minOccurs="0"/>
                <xsd:element ref="ns1:CandC_Tax_2TaxHTField" minOccurs="0"/>
                <xsd:element ref="ns1:CandC_Tax_3TaxHTField" minOccurs="0"/>
                <xsd:element ref="ns1:CandC_Tax_4TaxHTField" minOccurs="0"/>
                <xsd:element ref="ns1:CandC_Tax_5TaxHTField" minOccurs="0"/>
                <xsd:element ref="ns1:CandC_Tax_6TaxHTField" minOccurs="0"/>
                <xsd:element ref="ns1:CandC_Tax_7TaxHTField" minOccurs="0"/>
                <xsd:element ref="ns1:CandC_Tax_8TaxHTField" minOccurs="0"/>
                <xsd:element ref="ns2:TaxCatchAll" minOccurs="0"/>
                <xsd:element ref="ns2:TaxCatchAllLabel" minOccurs="0"/>
                <xsd:element ref="ns1:CandC_Description" minOccurs="0"/>
                <xsd:element ref="ns1:CandC_Featured" minOccurs="0"/>
                <xsd:element ref="ns1:KPMG_ContentOwner" minOccurs="0"/>
                <xsd:element ref="ns1:KPMG_ContentPublisher" minOccurs="0"/>
                <xsd:element ref="ns4:CandC_PublishedExpirationDate" minOccurs="0"/>
                <xsd:element ref="ns5:MediaServiceMetadata" minOccurs="0"/>
                <xsd:element ref="ns5:MediaServiceFastMetadata" minOccurs="0"/>
                <xsd:element ref="ns1:CandC_ReviewDate" minOccurs="0"/>
                <xsd:element ref="ns1:CandC_OverrideImageUrl" minOccurs="0"/>
                <xsd:element ref="ns4:CandC_PublishedDate" minOccurs="0"/>
                <xsd:element ref="ns6:KPMG_HideOISearch" minOccurs="0"/>
                <xsd:element ref="ns1:CandC_Tax_SolutionsTaxHTField" minOccurs="0"/>
                <xsd:element ref="ns1:CandC_Tax_DeliveryToolsTaxHTField" minOccurs="0"/>
                <xsd:element ref="ns1:CandC_Tax_TechnologyTaxHTField" minOccurs="0"/>
                <xsd:element ref="ns5:MediaServiceObjectDetectorVersions" minOccurs="0"/>
                <xsd:element ref="ns5: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91942d7-d016-48e0-b9f4-e81557208a15" elementFormDefault="qualified">
    <xsd:import namespace="http://schemas.microsoft.com/office/2006/documentManagement/types"/>
    <xsd:import namespace="http://schemas.microsoft.com/office/infopath/2007/PartnerControls"/>
    <xsd:element name="CandC_Tax_1TaxHTField" ma:index="0" nillable="true" ma:taxonomy="true" ma:internalName="CandC_Tax_1TaxHTField" ma:taxonomyFieldName="CandC_Tax_1" ma:displayName="Language" ma:default="1;#Spanish|30c58229-6422-4d25-a6dc-f96f6083f39d" ma:fieldId="{f0f184d7-0b9b-444f-94bc-10343587c733}" ma:taxonomyMulti="true" ma:sspId="8883d318-f35c-4577-94aa-4c8e836d27a7" ma:termSetId="13c6e774-2e1e-4478-a025-07bbf77304a2" ma:anchorId="00000000-0000-0000-0000-000000000000" ma:open="false" ma:isKeyword="false">
      <xsd:complexType>
        <xsd:sequence>
          <xsd:element ref="pc:Terms" minOccurs="0" maxOccurs="1"/>
        </xsd:sequence>
      </xsd:complexType>
    </xsd:element>
    <xsd:element name="CandC_Tax_2TaxHTField" ma:index="1" nillable="true" ma:taxonomy="true" ma:internalName="CandC_Tax_2TaxHTField" ma:taxonomyFieldName="CandC_Tax_2" ma:displayName="Service, Function, Capabilities" ma:default="5;#Global Marketing and Communications|050daf11-a311-461c-89e4-5cd09909ac64" ma:fieldId="{6454b680-6f34-4f01-97ca-34334082f070}" ma:taxonomyMulti="true" ma:sspId="8883d318-f35c-4577-94aa-4c8e836d27a7" ma:termSetId="dcb05769-8df5-4666-b0d4-740a6c35759c" ma:anchorId="00000000-0000-0000-0000-000000000000" ma:open="false" ma:isKeyword="false">
      <xsd:complexType>
        <xsd:sequence>
          <xsd:element ref="pc:Terms" minOccurs="0" maxOccurs="1"/>
        </xsd:sequence>
      </xsd:complexType>
    </xsd:element>
    <xsd:element name="CandC_Tax_3TaxHTField" ma:index="2" nillable="true" ma:taxonomy="true" ma:internalName="CandC_Tax_3TaxHTField" ma:taxonomyFieldName="CandC_Tax_3" ma:displayName="Industry, Sector, Market" ma:fieldId="{759fb41c-e9f4-4f8d-a428-53bd45fa9de8}" ma:taxonomyMulti="true" ma:sspId="8883d318-f35c-4577-94aa-4c8e836d27a7" ma:termSetId="debeee97-cec4-41e1-80a5-b2e721431c9b" ma:anchorId="00000000-0000-0000-0000-000000000000" ma:open="false" ma:isKeyword="false">
      <xsd:complexType>
        <xsd:sequence>
          <xsd:element ref="pc:Terms" minOccurs="0" maxOccurs="1"/>
        </xsd:sequence>
      </xsd:complexType>
    </xsd:element>
    <xsd:element name="CandC_Tax_4TaxHTField" ma:index="3" nillable="true" ma:taxonomy="true" ma:internalName="CandC_Tax_4TaxHTField" ma:taxonomyFieldName="CandC_Tax_4" ma:displayName="Audience" ma:default="3;#All|c0a2ab1f-b88f-442e-9cf8-b6c1e2fcec1a" ma:fieldId="{7884c4a6-666a-4c96-8d95-b481dcac504b}" ma:taxonomyMulti="true" ma:sspId="8883d318-f35c-4577-94aa-4c8e836d27a7" ma:termSetId="fbc53821-651a-4b4c-b7b6-cdc724bf9ee9" ma:anchorId="00000000-0000-0000-0000-000000000000" ma:open="false" ma:isKeyword="false">
      <xsd:complexType>
        <xsd:sequence>
          <xsd:element ref="pc:Terms" minOccurs="0" maxOccurs="1"/>
        </xsd:sequence>
      </xsd:complexType>
    </xsd:element>
    <xsd:element name="CandC_Tax_5TaxHTField" ma:index="4" nillable="true" ma:taxonomy="true" ma:internalName="CandC_Tax_5TaxHTField" ma:taxonomyFieldName="CandC_Tax_5" ma:displayName="Location" ma:default="2;#Argentina|94276cc7-5bde-4a7f-80db-928546d19feb" ma:fieldId="{8ec7b074-a3be-4541-acc0-5ffdcce0b2ed}" ma:taxonomyMulti="true" ma:sspId="8883d318-f35c-4577-94aa-4c8e836d27a7" ma:termSetId="395a0fff-ceb0-40da-b3f9-27feeb191e1e" ma:anchorId="00000000-0000-0000-0000-000000000000" ma:open="false" ma:isKeyword="false">
      <xsd:complexType>
        <xsd:sequence>
          <xsd:element ref="pc:Terms" minOccurs="0" maxOccurs="1"/>
        </xsd:sequence>
      </xsd:complexType>
    </xsd:element>
    <xsd:element name="CandC_Tax_6TaxHTField" ma:index="5" nillable="true" ma:taxonomy="true" ma:internalName="CandC_Tax_6TaxHTField" ma:taxonomyFieldName="CandC_Tax_6" ma:displayName="Content Category" ma:default="4;#Marketing Materials|6c22ea67-cbb3-431a-977e-3411c3f109e9" ma:fieldId="{265a5956-1c57-4a67-958f-c252aefd9f60}" ma:taxonomyMulti="true" ma:sspId="8883d318-f35c-4577-94aa-4c8e836d27a7" ma:termSetId="b261c728-b6d5-4a1d-84f4-ab0485bf3c59" ma:anchorId="00000000-0000-0000-0000-000000000000" ma:open="false" ma:isKeyword="false">
      <xsd:complexType>
        <xsd:sequence>
          <xsd:element ref="pc:Terms" minOccurs="0" maxOccurs="1"/>
        </xsd:sequence>
      </xsd:complexType>
    </xsd:element>
    <xsd:element name="CandC_Tax_7TaxHTField" ma:index="6" nillable="true" ma:taxonomy="true" ma:internalName="CandC_Tax_7TaxHTField" ma:taxonomyFieldName="CandC_Tax_7" ma:displayName="Topic" ma:fieldId="{95b187bc-b8e0-4cc3-9d90-48d038784e6d}" ma:taxonomyMulti="true" ma:sspId="8883d318-f35c-4577-94aa-4c8e836d27a7" ma:termSetId="5c5a0123-98a8-43ef-9a69-7f178c666cc9" ma:anchorId="00000000-0000-0000-0000-000000000000" ma:open="true" ma:isKeyword="false">
      <xsd:complexType>
        <xsd:sequence>
          <xsd:element ref="pc:Terms" minOccurs="0" maxOccurs="1"/>
        </xsd:sequence>
      </xsd:complexType>
    </xsd:element>
    <xsd:element name="CandC_Tax_8TaxHTField" ma:index="7" nillable="true" ma:taxonomy="true" ma:internalName="CandC_Tax_8TaxHTField" ma:taxonomyFieldName="CandC_Tax_8" ma:displayName="Instance Terms" ma:fieldId="{36cccf54-ed80-4bef-98cb-ca575c7ad017}" ma:taxonomyMulti="true" ma:sspId="8883d318-f35c-4577-94aa-4c8e836d27a7" ma:termSetId="cde98c76-3495-4d4d-8b57-38947dcd86b0" ma:anchorId="00000000-0000-0000-0000-000000000000" ma:open="true" ma:isKeyword="false">
      <xsd:complexType>
        <xsd:sequence>
          <xsd:element ref="pc:Terms" minOccurs="0" maxOccurs="1"/>
        </xsd:sequence>
      </xsd:complexType>
    </xsd:element>
    <xsd:element name="CandC_Description" ma:index="18" nillable="true" ma:displayName="Short description" ma:internalName="CandC_Description">
      <xsd:simpleType>
        <xsd:restriction base="dms:Note">
          <xsd:maxLength value="255"/>
        </xsd:restriction>
      </xsd:simpleType>
    </xsd:element>
    <xsd:element name="CandC_Featured" ma:index="19" nillable="true" ma:displayName="Featured" ma:default="0" ma:internalName="CandC_Featured">
      <xsd:simpleType>
        <xsd:restriction base="dms:Boolean"/>
      </xsd:simpleType>
    </xsd:element>
    <xsd:element name="KPMG_ContentOwner" ma:index="20" nillable="true" ma:displayName="Content Owner" ma:list="UserInfo" ma:SharePointGroup="0" ma:internalName="KPMG_Content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KPMG_ContentPublisher" ma:index="21" nillable="true" ma:displayName="Content Publisher" ma:list="UserInfo" ma:SharePointGroup="0" ma:internalName="KPMG_ContentPublish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andC_ReviewDate" ma:index="33" nillable="true" ma:displayName="Review date" ma:description="Date for revision" ma:format="DateOnly" ma:internalName="CandC_ReviewDate">
      <xsd:simpleType>
        <xsd:restriction base="dms:DateTime"/>
      </xsd:simpleType>
    </xsd:element>
    <xsd:element name="CandC_OverrideImageUrl" ma:index="34" nillable="true" ma:displayName="Override rollup image" ma:description="Override the rollup image for this document" ma:format="Hyperlink" ma:internalName="CandC_OverrideImageUrl">
      <xsd:complexType>
        <xsd:complexContent>
          <xsd:extension base="dms:URL">
            <xsd:sequence>
              <xsd:element name="Url" type="dms:ValidUrl" minOccurs="0" nillable="true"/>
              <xsd:element name="Description" type="xsd:string" nillable="true"/>
            </xsd:sequence>
          </xsd:extension>
        </xsd:complexContent>
      </xsd:complexType>
    </xsd:element>
    <xsd:element name="CandC_Tax_SolutionsTaxHTField" ma:index="41" nillable="true" ma:taxonomy="true" ma:internalName="CandC_Tax_SolutionsHTField" ma:taxonomyFieldName="CandC_Tax_Solutions" ma:displayName="Solutions" ma:fieldId="{7a6b90f3-0f8a-4ce5-a56b-bcab213536eb}" ma:taxonomyMulti="true" ma:sspId="8883d318-f35c-4577-94aa-4c8e836d27a7" ma:termSetId="7130e335-71a2-46a0-b222-f2e8c41526df" ma:anchorId="00000000-0000-0000-0000-000000000000" ma:open="false" ma:isKeyword="false">
      <xsd:complexType>
        <xsd:sequence>
          <xsd:element ref="pc:Terms" minOccurs="0" maxOccurs="1"/>
        </xsd:sequence>
      </xsd:complexType>
    </xsd:element>
    <xsd:element name="CandC_Tax_DeliveryToolsTaxHTField" ma:index="43" nillable="true" ma:taxonomy="true" ma:internalName="CandC_Tax_DeliveryToolsHTField" ma:taxonomyFieldName="CandC_Tax_DeliveryTools" ma:displayName="Delivery Tools" ma:fieldId="{ba9320ef-8284-4d5c-aee7-d8db98530e1f}" ma:taxonomyMulti="true" ma:sspId="8883d318-f35c-4577-94aa-4c8e836d27a7" ma:termSetId="8583c283-6d9b-4eec-8492-f0e8b259c165" ma:anchorId="00000000-0000-0000-0000-000000000000" ma:open="false" ma:isKeyword="false">
      <xsd:complexType>
        <xsd:sequence>
          <xsd:element ref="pc:Terms" minOccurs="0" maxOccurs="1"/>
        </xsd:sequence>
      </xsd:complexType>
    </xsd:element>
    <xsd:element name="CandC_Tax_TechnologyTaxHTField" ma:index="45" nillable="true" ma:taxonomy="true" ma:internalName="CandC_Tax_TechnologyHTField" ma:taxonomyFieldName="CandC_Tax_Technology" ma:displayName="Technology" ma:fieldId="{ce007774-c83b-48b9-94a0-74409f6e2c1a}" ma:taxonomyMulti="true" ma:sspId="8883d318-f35c-4577-94aa-4c8e836d27a7" ma:termSetId="f3468567-6766-472f-921a-8751701500ab"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243d5be-521d-4052-81ca-f0f31ea6f2da" elementFormDefault="qualified">
    <xsd:import namespace="http://schemas.microsoft.com/office/2006/documentManagement/types"/>
    <xsd:import namespace="http://schemas.microsoft.com/office/infopath/2007/PartnerControls"/>
    <xsd:element name="TaxCatchAll" ma:index="8" nillable="true" ma:displayName="Taxonomy Catch All Column" ma:hidden="true" ma:list="{61ae2a31-8725-47e7-9a5c-5dc9e3346aaa}" ma:internalName="TaxCatchAll" ma:showField="CatchAllData" ma:web="791942d7-d016-48e0-b9f4-e81557208a15">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Taxonomy Catch All Column1" ma:hidden="true" ma:list="{61ae2a31-8725-47e7-9a5c-5dc9e3346aaa}" ma:internalName="TaxCatchAllLabel" ma:readOnly="true" ma:showField="CatchAllDataLabel" ma:web="791942d7-d016-48e0-b9f4-e81557208a15">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ca9bab2-2aca-4fd9-9657-56a4c58137fc" elementFormDefault="qualified">
    <xsd:import namespace="http://schemas.microsoft.com/office/2006/documentManagement/types"/>
    <xsd:import namespace="http://schemas.microsoft.com/office/infopath/2007/PartnerControls"/>
    <xsd:element name="CandC_PublishedExpirationDate" ma:index="28" nillable="true" ma:displayName="Expiration date" ma:description="The date from which to stop pushing this content to users" ma:format="DateOnly" ma:internalName="CandC_PublishedExpirationDate">
      <xsd:simpleType>
        <xsd:restriction base="dms:DateTime"/>
      </xsd:simpleType>
    </xsd:element>
    <xsd:element name="CandC_PublishedDate" ma:index="35" nillable="true" ma:displayName="Publish date" ma:default="[today]" ma:description="The date from which to push this content to users" ma:format="DateOnly" ma:internalName="CandC_PublishedDate" ma:readOnly="fals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3efe32a5-391b-4155-8c75-f7d33d7ba226" elementFormDefault="qualified">
    <xsd:import namespace="http://schemas.microsoft.com/office/2006/documentManagement/types"/>
    <xsd:import namespace="http://schemas.microsoft.com/office/infopath/2007/PartnerControls"/>
    <xsd:element name="MediaServiceMetadata" ma:index="31" nillable="true" ma:displayName="MediaServiceMetadata" ma:hidden="true" ma:internalName="MediaServiceMetadata" ma:readOnly="true">
      <xsd:simpleType>
        <xsd:restriction base="dms:Note"/>
      </xsd:simpleType>
    </xsd:element>
    <xsd:element name="MediaServiceFastMetadata" ma:index="32" nillable="true" ma:displayName="MediaServiceFastMetadata" ma:hidden="true" ma:internalName="MediaServiceFastMetadata" ma:readOnly="true">
      <xsd:simpleType>
        <xsd:restriction base="dms:Note"/>
      </xsd:simpleType>
    </xsd:element>
    <xsd:element name="MediaServiceObjectDetectorVersions" ma:index="47" nillable="true" ma:displayName="MediaServiceObjectDetectorVersions" ma:hidden="true" ma:indexed="true" ma:internalName="MediaServiceObjectDetectorVersions" ma:readOnly="true">
      <xsd:simpleType>
        <xsd:restriction base="dms:Text"/>
      </xsd:simpleType>
    </xsd:element>
    <xsd:element name="MediaServiceSearchProperties" ma:index="48"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siteid}" elementFormDefault="qualified">
    <xsd:import namespace="http://schemas.microsoft.com/office/2006/documentManagement/types"/>
    <xsd:import namespace="http://schemas.microsoft.com/office/infopath/2007/PartnerControls"/>
    <xsd:element name="KPMG_HideOISearch" ma:index="40" nillable="true" ma:displayName="Hide from OI Search" ma:default="0" ma:internalName="KPMG_HideOISearch">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4" ma:displayName="Tipo de contenido"/>
        <xsd:element ref="dc:title" minOccurs="0" maxOccurs="1" ma:index="29"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A8FC33C-AA93-4C7B-B5B8-3DC0A2700C84}">
  <ds:schemaRefs>
    <ds:schemaRef ds:uri="http://schemas.microsoft.com/office/2006/metadata/properties"/>
    <ds:schemaRef ds:uri="http://schemas.microsoft.com/office/infopath/2007/PartnerControls"/>
    <ds:schemaRef ds:uri="791942d7-d016-48e0-b9f4-e81557208a15"/>
    <ds:schemaRef ds:uri="4ca9bab2-2aca-4fd9-9657-56a4c58137fc"/>
    <ds:schemaRef ds:uri="4243d5be-521d-4052-81ca-f0f31ea6f2da"/>
    <ds:schemaRef ds:uri="{siteid}"/>
  </ds:schemaRefs>
</ds:datastoreItem>
</file>

<file path=customXml/itemProps2.xml><?xml version="1.0" encoding="utf-8"?>
<ds:datastoreItem xmlns:ds="http://schemas.openxmlformats.org/officeDocument/2006/customXml" ds:itemID="{FA168CC0-9AD5-4267-B4D2-C5E732EDEAB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91942d7-d016-48e0-b9f4-e81557208a15"/>
    <ds:schemaRef ds:uri="4243d5be-521d-4052-81ca-f0f31ea6f2da"/>
    <ds:schemaRef ds:uri="4ca9bab2-2aca-4fd9-9657-56a4c58137fc"/>
    <ds:schemaRef ds:uri="3efe32a5-391b-4155-8c75-f7d33d7ba226"/>
    <ds:schemaRef ds:uri="{sitei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944D51D-8685-417F-AA04-8D4954744806}">
  <ds:schemaRefs>
    <ds:schemaRef ds:uri="http://schemas.microsoft.com/sharepoint/v3/contenttype/forms"/>
  </ds:schemaRefs>
</ds:datastoreItem>
</file>

<file path=docMetadata/LabelInfo.xml><?xml version="1.0" encoding="utf-8"?>
<clbl:labelList xmlns:clbl="http://schemas.microsoft.com/office/2020/mipLabelMetadata">
  <clbl:label id="{deff24bb-2089-4400-8c8e-f71e680378b2}" enabled="0" method="" siteId="{deff24bb-2089-4400-8c8e-f71e680378b2}" removed="1"/>
</clbl:labelList>
</file>

<file path=docProps/app.xml><?xml version="1.0" encoding="utf-8"?>
<Properties xmlns="http://schemas.openxmlformats.org/officeDocument/2006/extended-properties" xmlns:vt="http://schemas.openxmlformats.org/officeDocument/2006/docPropsVTypes">
  <Template>KPMG Report Standard Template</Template>
  <TotalTime>1307</TotalTime>
  <Words>3832</Words>
  <Application>Microsoft Office PowerPoint</Application>
  <PresentationFormat>Panorámica</PresentationFormat>
  <Paragraphs>332</Paragraphs>
  <Slides>37</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37</vt:i4>
      </vt:variant>
    </vt:vector>
  </HeadingPairs>
  <TitlesOfParts>
    <vt:vector size="46" baseType="lpstr">
      <vt:lpstr>KPMG Bold</vt:lpstr>
      <vt:lpstr>Univers 45 Light</vt:lpstr>
      <vt:lpstr>Aptos</vt:lpstr>
      <vt:lpstr>Open Sans</vt:lpstr>
      <vt:lpstr>Arial</vt:lpstr>
      <vt:lpstr>Calibri</vt:lpstr>
      <vt:lpstr>Wingdings</vt:lpstr>
      <vt:lpstr>KPMG Bold</vt:lpstr>
      <vt:lpstr>KPMG_Report_4x3_050216_2016</vt:lpstr>
      <vt:lpstr>Jornadas AAEF   El Paquete Fiscal y la Ley de Bases   Impuesto a las Ganancia de Cuarta Categoría</vt:lpstr>
      <vt:lpstr>Presentación de PowerPoint</vt:lpstr>
      <vt:lpstr>Ley 27.743 – Título V  Reforma de la Ley de Impuesto a las Ganancias</vt:lpstr>
      <vt:lpstr>Ley 27.743 - Título V - Estructura</vt:lpstr>
      <vt:lpstr>Periodo fiscal 2023. Principales aspectos a tener en cuenta.</vt:lpstr>
      <vt:lpstr>Determinación del impuesto conforme Ley N° 27.617</vt:lpstr>
      <vt:lpstr>Determinación del impuesto conforme Ley N°27.617</vt:lpstr>
      <vt:lpstr>Presentación de PowerPoint</vt:lpstr>
      <vt:lpstr>Presentación de PowerPoint</vt:lpstr>
      <vt:lpstr>Deducciones Personales de aplicación para el periodo 2023 </vt:lpstr>
      <vt:lpstr>Escalas progresivas confirmadas por la Ley N° 27.743</vt:lpstr>
      <vt:lpstr>Presentación de PowerPoint</vt:lpstr>
      <vt:lpstr>Presentación de PowerPoint</vt:lpstr>
      <vt:lpstr>Presentación de PowerPoint</vt:lpstr>
      <vt:lpstr>Presentación de PowerPoint</vt:lpstr>
      <vt:lpstr>Cálculo el impuesto al devengado septiembre 2023 </vt:lpstr>
      <vt:lpstr>Cálculo el impuesto a diciembre 2023 </vt:lpstr>
      <vt:lpstr>Principales cambios en las rentas y deducciones en el período fiscal 2024 y siguientes</vt:lpstr>
      <vt:lpstr>Régimen Cedular   Derogado por art. 75 Ley 27.743</vt:lpstr>
      <vt:lpstr>Ley N°27.725 – Régimen Cedular – 1° Semestre</vt:lpstr>
      <vt:lpstr>Escalas progresivas de la Ley N°27.725</vt:lpstr>
      <vt:lpstr>Deducciones aplicables en la Ley N°27.725</vt:lpstr>
      <vt:lpstr>Ganancia de la cuarta categoría – Impuesto a los ingresos Personales</vt:lpstr>
      <vt:lpstr>Rentas gravadas y exentas a partir de la Ley N°27.743</vt:lpstr>
      <vt:lpstr>Doceava parte de SAC y su tratamiento </vt:lpstr>
      <vt:lpstr>Deducciones personales – Principales cambios</vt:lpstr>
      <vt:lpstr>Deducciones generales – Principales cambios</vt:lpstr>
      <vt:lpstr>Metodología de cálculo – Principales cambios</vt:lpstr>
      <vt:lpstr>Escalas progresivas art. 94 – Principales cambios</vt:lpstr>
      <vt:lpstr>Metodología de cálculo aplicable al primer semestre – Art. 83 </vt:lpstr>
      <vt:lpstr>Metodología de cálculo aplicable al primer semestre – Art. 83</vt:lpstr>
      <vt:lpstr>Metodología de cálculo aplicable al primer semestre – Mayor IG</vt:lpstr>
      <vt:lpstr>Metodología de cálculo aplicable al primer semestre – Menor IG</vt:lpstr>
      <vt:lpstr>Metodología de cálculo aplicable a partir de julio</vt:lpstr>
      <vt:lpstr>Metodología de cálculo aplicable al año 2025 y siguientes</vt:lpstr>
      <vt:lpstr>Espacio de consultas</vt:lpstr>
      <vt:lpstr>¡Muchas gracias!     Analía Saitta</vt:lpstr>
    </vt:vector>
  </TitlesOfParts>
  <Company>KPMG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presentacion-base-generica-externa-wide</dc:title>
  <dc:creator>Vigano, Belen</dc:creator>
  <cp:lastModifiedBy>Pablo Garcia</cp:lastModifiedBy>
  <cp:revision>36</cp:revision>
  <dcterms:created xsi:type="dcterms:W3CDTF">2021-03-22T13:41:36Z</dcterms:created>
  <dcterms:modified xsi:type="dcterms:W3CDTF">2024-08-08T18:09:49Z</dcterms:modified>
  <cp:category>KPMG Confidential</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0x01010036DF8ACB058DF9489700B19236AAD59400CAA8F32C1D5D344D8FAD0AC2C7704D81</vt:lpwstr>
  </property>
  <property fmtid="{D5CDD505-2E9C-101B-9397-08002B2CF9AE}" pid="3" name="CandC_Tax_InstanceTerms3TaxHTField">
    <vt:lpwstr/>
  </property>
  <property fmtid="{D5CDD505-2E9C-101B-9397-08002B2CF9AE}" pid="4" name="CandC_Tax_4">
    <vt:lpwstr>3;#All|c0a2ab1f-b88f-442e-9cf8-b6c1e2fcec1a</vt:lpwstr>
  </property>
  <property fmtid="{D5CDD505-2E9C-101B-9397-08002B2CF9AE}" pid="5" name="CandC_Tax_2">
    <vt:lpwstr>5;#Global Marketing and Communications|050daf11-a311-461c-89e4-5cd09909ac64</vt:lpwstr>
  </property>
  <property fmtid="{D5CDD505-2E9C-101B-9397-08002B2CF9AE}" pid="6" name="CandC_Tax_7">
    <vt:lpwstr/>
  </property>
  <property fmtid="{D5CDD505-2E9C-101B-9397-08002B2CF9AE}" pid="7" name="CandC_Tax_Tools">
    <vt:lpwstr/>
  </property>
  <property fmtid="{D5CDD505-2E9C-101B-9397-08002B2CF9AE}" pid="8" name="CandC_Tax_ToolsTaxHTField">
    <vt:lpwstr/>
  </property>
  <property fmtid="{D5CDD505-2E9C-101B-9397-08002B2CF9AE}" pid="9" name="CandC_Tax_5">
    <vt:lpwstr>2;#Argentina|94276cc7-5bde-4a7f-80db-928546d19feb</vt:lpwstr>
  </property>
  <property fmtid="{D5CDD505-2E9C-101B-9397-08002B2CF9AE}" pid="10" name="CandC_Tax_InstanceTerms3">
    <vt:lpwstr/>
  </property>
  <property fmtid="{D5CDD505-2E9C-101B-9397-08002B2CF9AE}" pid="11" name="CandC_Tax_InstanceTerms2TaxHTField">
    <vt:lpwstr/>
  </property>
  <property fmtid="{D5CDD505-2E9C-101B-9397-08002B2CF9AE}" pid="12" name="CandC_Tax_8">
    <vt:lpwstr/>
  </property>
  <property fmtid="{D5CDD505-2E9C-101B-9397-08002B2CF9AE}" pid="13" name="CandC_Tax_3">
    <vt:lpwstr/>
  </property>
  <property fmtid="{D5CDD505-2E9C-101B-9397-08002B2CF9AE}" pid="14" name="CandC_Tax_6">
    <vt:lpwstr>4;#Marketing Materials|6c22ea67-cbb3-431a-977e-3411c3f109e9</vt:lpwstr>
  </property>
  <property fmtid="{D5CDD505-2E9C-101B-9397-08002B2CF9AE}" pid="15" name="CandC_Tax_1">
    <vt:lpwstr>1;#Spanish|30c58229-6422-4d25-a6dc-f96f6083f39d</vt:lpwstr>
  </property>
  <property fmtid="{D5CDD505-2E9C-101B-9397-08002B2CF9AE}" pid="16" name="CandC_Tax_ESG">
    <vt:lpwstr/>
  </property>
  <property fmtid="{D5CDD505-2E9C-101B-9397-08002B2CF9AE}" pid="17" name="CandC_Tax_ESGTaxHTField">
    <vt:lpwstr/>
  </property>
  <property fmtid="{D5CDD505-2E9C-101B-9397-08002B2CF9AE}" pid="18" name="CandC_Tax_InstanceTerms2">
    <vt:lpwstr/>
  </property>
  <property fmtid="{D5CDD505-2E9C-101B-9397-08002B2CF9AE}" pid="19" name="CandC_Tax_Technology">
    <vt:lpwstr/>
  </property>
  <property fmtid="{D5CDD505-2E9C-101B-9397-08002B2CF9AE}" pid="20" name="CandC_Tax_Solutions">
    <vt:lpwstr/>
  </property>
  <property fmtid="{D5CDD505-2E9C-101B-9397-08002B2CF9AE}" pid="21" name="CandC_Tax_DeliveryTools">
    <vt:lpwstr/>
  </property>
</Properties>
</file>