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96" r:id="rId2"/>
    <p:sldId id="348" r:id="rId3"/>
    <p:sldId id="297" r:id="rId4"/>
    <p:sldId id="339" r:id="rId5"/>
    <p:sldId id="340" r:id="rId6"/>
    <p:sldId id="343" r:id="rId7"/>
    <p:sldId id="347" r:id="rId8"/>
    <p:sldId id="378" r:id="rId9"/>
    <p:sldId id="346" r:id="rId10"/>
    <p:sldId id="341" r:id="rId11"/>
    <p:sldId id="344" r:id="rId12"/>
    <p:sldId id="345" r:id="rId13"/>
    <p:sldId id="349" r:id="rId14"/>
    <p:sldId id="351" r:id="rId15"/>
    <p:sldId id="352" r:id="rId16"/>
    <p:sldId id="354" r:id="rId17"/>
    <p:sldId id="355" r:id="rId18"/>
    <p:sldId id="369" r:id="rId19"/>
    <p:sldId id="356" r:id="rId20"/>
    <p:sldId id="357" r:id="rId21"/>
    <p:sldId id="358" r:id="rId22"/>
    <p:sldId id="359" r:id="rId23"/>
    <p:sldId id="360" r:id="rId24"/>
    <p:sldId id="361" r:id="rId25"/>
    <p:sldId id="362" r:id="rId26"/>
    <p:sldId id="363" r:id="rId27"/>
    <p:sldId id="364" r:id="rId28"/>
    <p:sldId id="374" r:id="rId29"/>
    <p:sldId id="370" r:id="rId30"/>
    <p:sldId id="371" r:id="rId31"/>
    <p:sldId id="366" r:id="rId32"/>
    <p:sldId id="367" r:id="rId33"/>
    <p:sldId id="368" r:id="rId34"/>
    <p:sldId id="375" r:id="rId35"/>
    <p:sldId id="376" r:id="rId36"/>
    <p:sldId id="377" r:id="rId37"/>
  </p:sldIdLst>
  <p:sldSz cx="12192000" cy="6858000"/>
  <p:notesSz cx="6858000" cy="9926638"/>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Requisitos" id="{D1AD4136-D8F3-4193-9D50-65C3DFDF4725}">
          <p14:sldIdLst>
            <p14:sldId id="296"/>
            <p14:sldId id="348"/>
            <p14:sldId id="297"/>
            <p14:sldId id="339"/>
            <p14:sldId id="340"/>
            <p14:sldId id="343"/>
            <p14:sldId id="347"/>
            <p14:sldId id="378"/>
            <p14:sldId id="346"/>
            <p14:sldId id="341"/>
            <p14:sldId id="344"/>
            <p14:sldId id="345"/>
            <p14:sldId id="349"/>
            <p14:sldId id="351"/>
            <p14:sldId id="352"/>
            <p14:sldId id="354"/>
            <p14:sldId id="355"/>
            <p14:sldId id="369"/>
            <p14:sldId id="356"/>
            <p14:sldId id="357"/>
            <p14:sldId id="358"/>
            <p14:sldId id="359"/>
            <p14:sldId id="360"/>
            <p14:sldId id="361"/>
            <p14:sldId id="362"/>
            <p14:sldId id="363"/>
            <p14:sldId id="364"/>
            <p14:sldId id="374"/>
            <p14:sldId id="370"/>
            <p14:sldId id="371"/>
            <p14:sldId id="366"/>
            <p14:sldId id="367"/>
            <p14:sldId id="368"/>
            <p14:sldId id="375"/>
            <p14:sldId id="376"/>
            <p14:sldId id="3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D8D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Estilo o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91007" autoAdjust="0"/>
  </p:normalViewPr>
  <p:slideViewPr>
    <p:cSldViewPr snapToGrid="0">
      <p:cViewPr varScale="1">
        <p:scale>
          <a:sx n="102" d="100"/>
          <a:sy n="102" d="100"/>
        </p:scale>
        <p:origin x="87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image" Target="../media/image9.jpg"/></Relationships>
</file>

<file path=ppt/diagrams/_rels/drawing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3B7740-DB68-4AAE-ACA7-6939627BA66D}" type="doc">
      <dgm:prSet loTypeId="urn:microsoft.com/office/officeart/2008/layout/VerticalCurvedList" loCatId="list" qsTypeId="urn:microsoft.com/office/officeart/2005/8/quickstyle/simple1" qsCatId="simple" csTypeId="urn:microsoft.com/office/officeart/2005/8/colors/accent5_1" csCatId="accent5" phldr="1"/>
      <dgm:spPr/>
      <dgm:t>
        <a:bodyPr/>
        <a:lstStyle/>
        <a:p>
          <a:endParaRPr lang="es-AR"/>
        </a:p>
      </dgm:t>
    </dgm:pt>
    <dgm:pt modelId="{C7E0204E-D947-4DDC-97B5-6800A7B99AAF}">
      <dgm:prSet phldrT="[Texto]" custT="1"/>
      <dgm:spPr/>
      <dgm:t>
        <a:bodyPr/>
        <a:lstStyle/>
        <a:p>
          <a:pPr algn="just"/>
          <a:r>
            <a:rPr lang="es-AR" sz="1600" dirty="0">
              <a:latin typeface="Arial" panose="020B0604020202020204" pitchFamily="34" charset="0"/>
              <a:cs typeface="Arial" panose="020B0604020202020204" pitchFamily="34" charset="0"/>
            </a:rPr>
            <a:t>En publicación de precios deberán indicar: importe final a abonar y leyenda “precios sin impuestos” con neteo del IVA y otros impuestos nacionales indirectos  que incidan en el precio</a:t>
          </a:r>
        </a:p>
      </dgm:t>
    </dgm:pt>
    <dgm:pt modelId="{DBF8DCB1-F19C-4F39-8B29-7A37B0EDE696}" type="parTrans" cxnId="{43EDD154-CA1F-4AF4-97F0-0C6C90759E49}">
      <dgm:prSet/>
      <dgm:spPr/>
      <dgm:t>
        <a:bodyPr/>
        <a:lstStyle/>
        <a:p>
          <a:endParaRPr lang="es-AR"/>
        </a:p>
      </dgm:t>
    </dgm:pt>
    <dgm:pt modelId="{C8F8686E-4B9A-45E2-A737-46D861E94C32}" type="sibTrans" cxnId="{43EDD154-CA1F-4AF4-97F0-0C6C90759E49}">
      <dgm:prSet/>
      <dgm:spPr/>
      <dgm:t>
        <a:bodyPr/>
        <a:lstStyle/>
        <a:p>
          <a:endParaRPr lang="es-AR"/>
        </a:p>
      </dgm:t>
    </dgm:pt>
    <dgm:pt modelId="{61CD1A26-BC63-46D4-B770-1ADC78245112}">
      <dgm:prSet phldrT="[Texto]" custT="1"/>
      <dgm:spPr/>
      <dgm:t>
        <a:bodyPr/>
        <a:lstStyle/>
        <a:p>
          <a:pPr algn="just"/>
          <a:r>
            <a:rPr lang="es-ES" sz="1600" dirty="0">
              <a:latin typeface="Arial" panose="020B0604020202020204" pitchFamily="34" charset="0"/>
              <a:cs typeface="Arial" panose="020B0604020202020204" pitchFamily="34" charset="0"/>
            </a:rPr>
            <a:t>En los tickets importe discriminado del Impuesto al Valor Agregado y de los demás impuestos nacionales indirectos que incidan en los precios </a:t>
          </a:r>
          <a:endParaRPr lang="es-AR" sz="1600" dirty="0">
            <a:latin typeface="Arial" panose="020B0604020202020204" pitchFamily="34" charset="0"/>
            <a:cs typeface="Arial" panose="020B0604020202020204" pitchFamily="34" charset="0"/>
          </a:endParaRPr>
        </a:p>
      </dgm:t>
    </dgm:pt>
    <dgm:pt modelId="{0FAD2EC8-EF8A-4DB7-A2EE-12BFA74EB5CD}" type="parTrans" cxnId="{FD7FBB00-2840-42E1-9267-9F222015E8B9}">
      <dgm:prSet/>
      <dgm:spPr/>
      <dgm:t>
        <a:bodyPr/>
        <a:lstStyle/>
        <a:p>
          <a:endParaRPr lang="es-AR"/>
        </a:p>
      </dgm:t>
    </dgm:pt>
    <dgm:pt modelId="{8BB91FEE-5672-498D-B653-44ADE185E002}" type="sibTrans" cxnId="{FD7FBB00-2840-42E1-9267-9F222015E8B9}">
      <dgm:prSet/>
      <dgm:spPr/>
      <dgm:t>
        <a:bodyPr/>
        <a:lstStyle/>
        <a:p>
          <a:endParaRPr lang="es-AR"/>
        </a:p>
      </dgm:t>
    </dgm:pt>
    <dgm:pt modelId="{C2B8F651-8E69-44C6-A4ED-6C527D5219DD}">
      <dgm:prSet phldrT="[Texto]" custT="1"/>
      <dgm:spPr/>
      <dgm:t>
        <a:bodyPr/>
        <a:lstStyle/>
        <a:p>
          <a:r>
            <a:rPr lang="es-AR" sz="1600" dirty="0">
              <a:latin typeface="Arial" panose="020B0604020202020204" pitchFamily="34" charset="0"/>
              <a:cs typeface="Arial" panose="020B0604020202020204" pitchFamily="34" charset="0"/>
            </a:rPr>
            <a:t>Incumplimiento: Clausura 2 a 6 días del establecimiento.</a:t>
          </a:r>
        </a:p>
      </dgm:t>
    </dgm:pt>
    <dgm:pt modelId="{E08B9330-31CB-4134-A4E6-30BC075F5047}" type="parTrans" cxnId="{5BAE8AAD-8B34-4C90-A2ED-381BA6431BD6}">
      <dgm:prSet/>
      <dgm:spPr/>
      <dgm:t>
        <a:bodyPr/>
        <a:lstStyle/>
        <a:p>
          <a:endParaRPr lang="es-AR"/>
        </a:p>
      </dgm:t>
    </dgm:pt>
    <dgm:pt modelId="{DE7C8995-3CF4-4E21-ACB6-252284FD8AF1}" type="sibTrans" cxnId="{5BAE8AAD-8B34-4C90-A2ED-381BA6431BD6}">
      <dgm:prSet/>
      <dgm:spPr/>
      <dgm:t>
        <a:bodyPr/>
        <a:lstStyle/>
        <a:p>
          <a:endParaRPr lang="es-AR"/>
        </a:p>
      </dgm:t>
    </dgm:pt>
    <dgm:pt modelId="{FC32A0B3-C0E3-4A2D-8849-1556FEF30AF2}">
      <dgm:prSet phldrT="[Texto]" custT="1"/>
      <dgm:spPr/>
      <dgm:t>
        <a:bodyPr/>
        <a:lstStyle/>
        <a:p>
          <a:pPr algn="just"/>
          <a:r>
            <a:rPr lang="es-AR" sz="1600" dirty="0">
              <a:latin typeface="Arial" panose="020B0604020202020204" pitchFamily="34" charset="0"/>
              <a:cs typeface="Arial" panose="020B0604020202020204" pitchFamily="34" charset="0"/>
            </a:rPr>
            <a:t>Se invita a las provincias y CABA a dictar normas para que los consumidores finales tengan conocimiento de la incidencia del ISIB y tributos municipales que tengan incidencia en la formación del precio</a:t>
          </a:r>
        </a:p>
      </dgm:t>
    </dgm:pt>
    <dgm:pt modelId="{1D20EE9F-223C-4704-B296-9A62CF0F80DD}" type="parTrans" cxnId="{DC67DA9C-F4E1-42DF-B84E-256D9F270CAA}">
      <dgm:prSet/>
      <dgm:spPr/>
      <dgm:t>
        <a:bodyPr/>
        <a:lstStyle/>
        <a:p>
          <a:endParaRPr lang="es-AR"/>
        </a:p>
      </dgm:t>
    </dgm:pt>
    <dgm:pt modelId="{C9C46088-BF01-4D37-9A32-747617EF96AA}" type="sibTrans" cxnId="{DC67DA9C-F4E1-42DF-B84E-256D9F270CAA}">
      <dgm:prSet/>
      <dgm:spPr/>
      <dgm:t>
        <a:bodyPr/>
        <a:lstStyle/>
        <a:p>
          <a:endParaRPr lang="es-AR"/>
        </a:p>
      </dgm:t>
    </dgm:pt>
    <dgm:pt modelId="{E798888F-E672-43D2-B75A-A97151C70441}">
      <dgm:prSet phldrT="[Texto]" custT="1"/>
      <dgm:spPr/>
      <dgm:t>
        <a:bodyPr/>
        <a:lstStyle/>
        <a:p>
          <a:r>
            <a:rPr lang="es-ES" sz="1800" dirty="0">
              <a:latin typeface="Arial" panose="020B0604020202020204" pitchFamily="34" charset="0"/>
              <a:cs typeface="Arial" panose="020B0604020202020204" pitchFamily="34" charset="0"/>
            </a:rPr>
            <a:t>   </a:t>
          </a:r>
          <a:r>
            <a:rPr lang="es-ES" sz="1600" dirty="0">
              <a:latin typeface="Arial" panose="020B0604020202020204" pitchFamily="34" charset="0"/>
              <a:cs typeface="Arial" panose="020B0604020202020204" pitchFamily="34" charset="0"/>
            </a:rPr>
            <a:t>En prestaciones de libre acceso de todos los niveles de gobierno deberá utilizarse la frase “libre acceso” y aclararse que se solventa con tributos de los contribuyentes. Se prohíbe el uso de “gratuito”. </a:t>
          </a:r>
          <a:endParaRPr lang="es-AR" sz="1600" dirty="0">
            <a:latin typeface="Arial" panose="020B0604020202020204" pitchFamily="34" charset="0"/>
            <a:cs typeface="Arial" panose="020B0604020202020204" pitchFamily="34" charset="0"/>
          </a:endParaRPr>
        </a:p>
      </dgm:t>
    </dgm:pt>
    <dgm:pt modelId="{4F10A0D3-9860-4588-9DAF-EB0D461E4AEF}" type="parTrans" cxnId="{449980A7-B936-489E-BD59-BB572FA46759}">
      <dgm:prSet/>
      <dgm:spPr/>
      <dgm:t>
        <a:bodyPr/>
        <a:lstStyle/>
        <a:p>
          <a:endParaRPr lang="es-AR"/>
        </a:p>
      </dgm:t>
    </dgm:pt>
    <dgm:pt modelId="{D0310AC3-022E-4AA8-AB05-10D7C5A628C8}" type="sibTrans" cxnId="{449980A7-B936-489E-BD59-BB572FA46759}">
      <dgm:prSet/>
      <dgm:spPr/>
      <dgm:t>
        <a:bodyPr/>
        <a:lstStyle/>
        <a:p>
          <a:endParaRPr lang="es-AR"/>
        </a:p>
      </dgm:t>
    </dgm:pt>
    <dgm:pt modelId="{51A8BFE5-663F-4098-AADA-12711A72042B}" type="pres">
      <dgm:prSet presAssocID="{173B7740-DB68-4AAE-ACA7-6939627BA66D}" presName="Name0" presStyleCnt="0">
        <dgm:presLayoutVars>
          <dgm:chMax val="7"/>
          <dgm:chPref val="7"/>
          <dgm:dir/>
        </dgm:presLayoutVars>
      </dgm:prSet>
      <dgm:spPr/>
    </dgm:pt>
    <dgm:pt modelId="{190AC7C1-7402-4110-96C3-39FAAA1859D6}" type="pres">
      <dgm:prSet presAssocID="{173B7740-DB68-4AAE-ACA7-6939627BA66D}" presName="Name1" presStyleCnt="0"/>
      <dgm:spPr/>
    </dgm:pt>
    <dgm:pt modelId="{C5470CA9-A1AE-45B8-944E-FAE2102CBBC1}" type="pres">
      <dgm:prSet presAssocID="{173B7740-DB68-4AAE-ACA7-6939627BA66D}" presName="cycle" presStyleCnt="0"/>
      <dgm:spPr/>
    </dgm:pt>
    <dgm:pt modelId="{3751456A-6E0D-465D-BE52-CEA94F603FF3}" type="pres">
      <dgm:prSet presAssocID="{173B7740-DB68-4AAE-ACA7-6939627BA66D}" presName="srcNode" presStyleLbl="node1" presStyleIdx="0" presStyleCnt="5"/>
      <dgm:spPr/>
    </dgm:pt>
    <dgm:pt modelId="{AE7A773F-9D42-41F8-BADA-17A1A9AA8689}" type="pres">
      <dgm:prSet presAssocID="{173B7740-DB68-4AAE-ACA7-6939627BA66D}" presName="conn" presStyleLbl="parChTrans1D2" presStyleIdx="0" presStyleCnt="1"/>
      <dgm:spPr/>
    </dgm:pt>
    <dgm:pt modelId="{784DA726-DCBE-40DE-BE2B-B06D98277D75}" type="pres">
      <dgm:prSet presAssocID="{173B7740-DB68-4AAE-ACA7-6939627BA66D}" presName="extraNode" presStyleLbl="node1" presStyleIdx="0" presStyleCnt="5"/>
      <dgm:spPr/>
    </dgm:pt>
    <dgm:pt modelId="{F73A7BA1-2A2F-40E5-8666-5C3C701B6F5F}" type="pres">
      <dgm:prSet presAssocID="{173B7740-DB68-4AAE-ACA7-6939627BA66D}" presName="dstNode" presStyleLbl="node1" presStyleIdx="0" presStyleCnt="5"/>
      <dgm:spPr/>
    </dgm:pt>
    <dgm:pt modelId="{B50CC4AB-8F79-4FED-BD1A-0448DD783934}" type="pres">
      <dgm:prSet presAssocID="{C7E0204E-D947-4DDC-97B5-6800A7B99AAF}" presName="text_1" presStyleLbl="node1" presStyleIdx="0" presStyleCnt="5" custScaleY="73178" custLinFactNeighborY="-28071">
        <dgm:presLayoutVars>
          <dgm:bulletEnabled val="1"/>
        </dgm:presLayoutVars>
      </dgm:prSet>
      <dgm:spPr/>
    </dgm:pt>
    <dgm:pt modelId="{F0FB7682-4C4D-4941-8092-D10753636293}" type="pres">
      <dgm:prSet presAssocID="{C7E0204E-D947-4DDC-97B5-6800A7B99AAF}" presName="accent_1" presStyleCnt="0"/>
      <dgm:spPr/>
    </dgm:pt>
    <dgm:pt modelId="{1DA89C53-186A-4BC2-9693-9E1EDEB04423}" type="pres">
      <dgm:prSet presAssocID="{C7E0204E-D947-4DDC-97B5-6800A7B99AAF}" presName="accentRepeatNode" presStyleLbl="solidFgAcc1" presStyleIdx="0" presStyleCnt="5" custLinFactNeighborY="-22457"/>
      <dgm:spPr>
        <a:solidFill>
          <a:schemeClr val="bg2"/>
        </a:solidFill>
        <a:ln>
          <a:solidFill>
            <a:schemeClr val="tx1">
              <a:lumMod val="85000"/>
              <a:lumOff val="15000"/>
            </a:schemeClr>
          </a:solidFill>
        </a:ln>
      </dgm:spPr>
    </dgm:pt>
    <dgm:pt modelId="{86A3728D-7126-4EC3-BBE8-AA7E94E9D154}" type="pres">
      <dgm:prSet presAssocID="{61CD1A26-BC63-46D4-B770-1ADC78245112}" presName="text_2" presStyleLbl="node1" presStyleIdx="1" presStyleCnt="5" custScaleY="137575" custLinFactNeighborX="-1240" custLinFactNeighborY="-32319">
        <dgm:presLayoutVars>
          <dgm:bulletEnabled val="1"/>
        </dgm:presLayoutVars>
      </dgm:prSet>
      <dgm:spPr/>
    </dgm:pt>
    <dgm:pt modelId="{E5336970-1823-4909-8CC3-F36B4A34E0BA}" type="pres">
      <dgm:prSet presAssocID="{61CD1A26-BC63-46D4-B770-1ADC78245112}" presName="accent_2" presStyleCnt="0"/>
      <dgm:spPr/>
    </dgm:pt>
    <dgm:pt modelId="{833BCFA0-AF9E-4230-9753-F41126BCC472}" type="pres">
      <dgm:prSet presAssocID="{61CD1A26-BC63-46D4-B770-1ADC78245112}" presName="accentRepeatNode" presStyleLbl="solidFgAcc1" presStyleIdx="1" presStyleCnt="5" custLinFactNeighborX="-14597" custLinFactNeighborY="-25856"/>
      <dgm:spPr>
        <a:solidFill>
          <a:schemeClr val="bg2"/>
        </a:solidFill>
        <a:ln>
          <a:solidFill>
            <a:schemeClr val="tx1">
              <a:lumMod val="85000"/>
              <a:lumOff val="15000"/>
            </a:schemeClr>
          </a:solidFill>
        </a:ln>
      </dgm:spPr>
    </dgm:pt>
    <dgm:pt modelId="{B2574E7D-3AA7-4E75-9913-696FEB1A242E}" type="pres">
      <dgm:prSet presAssocID="{C2B8F651-8E69-44C6-A4ED-6C527D5219DD}" presName="text_3" presStyleLbl="node1" presStyleIdx="2" presStyleCnt="5" custLinFactNeighborX="52039" custLinFactNeighborY="-21054">
        <dgm:presLayoutVars>
          <dgm:bulletEnabled val="1"/>
        </dgm:presLayoutVars>
      </dgm:prSet>
      <dgm:spPr/>
    </dgm:pt>
    <dgm:pt modelId="{130A66A8-8DCF-439A-821D-296B315DC028}" type="pres">
      <dgm:prSet presAssocID="{C2B8F651-8E69-44C6-A4ED-6C527D5219DD}" presName="accent_3" presStyleCnt="0"/>
      <dgm:spPr/>
    </dgm:pt>
    <dgm:pt modelId="{76A3EC58-82C5-4E21-97B5-1E5D26526216}" type="pres">
      <dgm:prSet presAssocID="{C2B8F651-8E69-44C6-A4ED-6C527D5219DD}" presName="accentRepeatNode" presStyleLbl="solidFgAcc1" presStyleIdx="2" presStyleCnt="5" custLinFactNeighborX="-1123" custLinFactNeighborY="-16843"/>
      <dgm:spPr>
        <a:solidFill>
          <a:schemeClr val="bg2"/>
        </a:solidFill>
        <a:ln>
          <a:solidFill>
            <a:schemeClr val="tx1">
              <a:lumMod val="85000"/>
              <a:lumOff val="15000"/>
            </a:schemeClr>
          </a:solidFill>
        </a:ln>
      </dgm:spPr>
    </dgm:pt>
    <dgm:pt modelId="{F0759FEA-8306-45F7-AB6F-D962EBEBFEC5}" type="pres">
      <dgm:prSet presAssocID="{FC32A0B3-C0E3-4A2D-8849-1556FEF30AF2}" presName="text_4" presStyleLbl="node1" presStyleIdx="3" presStyleCnt="5" custScaleY="98015" custLinFactNeighborX="-1333" custLinFactNeighborY="-20149">
        <dgm:presLayoutVars>
          <dgm:bulletEnabled val="1"/>
        </dgm:presLayoutVars>
      </dgm:prSet>
      <dgm:spPr/>
    </dgm:pt>
    <dgm:pt modelId="{1DEAFE6B-759B-4879-9EFD-8E10944DD90A}" type="pres">
      <dgm:prSet presAssocID="{FC32A0B3-C0E3-4A2D-8849-1556FEF30AF2}" presName="accent_4" presStyleCnt="0"/>
      <dgm:spPr/>
    </dgm:pt>
    <dgm:pt modelId="{63C7F3E3-30AF-47C0-A913-95F390F63993}" type="pres">
      <dgm:prSet presAssocID="{FC32A0B3-C0E3-4A2D-8849-1556FEF30AF2}" presName="accentRepeatNode" presStyleLbl="solidFgAcc1" presStyleIdx="3" presStyleCnt="5" custLinFactNeighborX="-17638" custLinFactNeighborY="-16119"/>
      <dgm:spPr>
        <a:solidFill>
          <a:schemeClr val="bg2"/>
        </a:solidFill>
        <a:ln>
          <a:solidFill>
            <a:schemeClr val="tx1">
              <a:lumMod val="85000"/>
              <a:lumOff val="15000"/>
            </a:schemeClr>
          </a:solidFill>
        </a:ln>
      </dgm:spPr>
    </dgm:pt>
    <dgm:pt modelId="{823F0886-5360-49C7-9267-1A5803FD094F}" type="pres">
      <dgm:prSet presAssocID="{E798888F-E672-43D2-B75A-A97151C70441}" presName="text_5" presStyleLbl="node1" presStyleIdx="4" presStyleCnt="5" custScaleY="136761" custLinFactNeighborX="975" custLinFactNeighborY="-4203">
        <dgm:presLayoutVars>
          <dgm:bulletEnabled val="1"/>
        </dgm:presLayoutVars>
      </dgm:prSet>
      <dgm:spPr/>
    </dgm:pt>
    <dgm:pt modelId="{54E36152-1E47-48DA-B059-411BA9C82265}" type="pres">
      <dgm:prSet presAssocID="{E798888F-E672-43D2-B75A-A97151C70441}" presName="accent_5" presStyleCnt="0"/>
      <dgm:spPr/>
    </dgm:pt>
    <dgm:pt modelId="{E1B780E8-CA86-4A05-B8D6-533F61256CE6}" type="pres">
      <dgm:prSet presAssocID="{E798888F-E672-43D2-B75A-A97151C70441}" presName="accentRepeatNode" presStyleLbl="solidFgAcc1" presStyleIdx="4" presStyleCnt="5" custLinFactNeighborX="11757" custLinFactNeighborY="-332"/>
      <dgm:spPr>
        <a:solidFill>
          <a:schemeClr val="bg2"/>
        </a:solidFill>
        <a:ln>
          <a:solidFill>
            <a:schemeClr val="tx1">
              <a:lumMod val="85000"/>
              <a:lumOff val="15000"/>
            </a:schemeClr>
          </a:solidFill>
        </a:ln>
      </dgm:spPr>
    </dgm:pt>
  </dgm:ptLst>
  <dgm:cxnLst>
    <dgm:cxn modelId="{FD7FBB00-2840-42E1-9267-9F222015E8B9}" srcId="{173B7740-DB68-4AAE-ACA7-6939627BA66D}" destId="{61CD1A26-BC63-46D4-B770-1ADC78245112}" srcOrd="1" destOrd="0" parTransId="{0FAD2EC8-EF8A-4DB7-A2EE-12BFA74EB5CD}" sibTransId="{8BB91FEE-5672-498D-B653-44ADE185E002}"/>
    <dgm:cxn modelId="{D309A53E-FC2E-4143-8A03-5FB95AC81FD6}" type="presOf" srcId="{FC32A0B3-C0E3-4A2D-8849-1556FEF30AF2}" destId="{F0759FEA-8306-45F7-AB6F-D962EBEBFEC5}" srcOrd="0" destOrd="0" presId="urn:microsoft.com/office/officeart/2008/layout/VerticalCurvedList"/>
    <dgm:cxn modelId="{2E02865E-6920-48D6-912F-070CDA316CB8}" type="presOf" srcId="{61CD1A26-BC63-46D4-B770-1ADC78245112}" destId="{86A3728D-7126-4EC3-BBE8-AA7E94E9D154}" srcOrd="0" destOrd="0" presId="urn:microsoft.com/office/officeart/2008/layout/VerticalCurvedList"/>
    <dgm:cxn modelId="{43EDD154-CA1F-4AF4-97F0-0C6C90759E49}" srcId="{173B7740-DB68-4AAE-ACA7-6939627BA66D}" destId="{C7E0204E-D947-4DDC-97B5-6800A7B99AAF}" srcOrd="0" destOrd="0" parTransId="{DBF8DCB1-F19C-4F39-8B29-7A37B0EDE696}" sibTransId="{C8F8686E-4B9A-45E2-A737-46D861E94C32}"/>
    <dgm:cxn modelId="{86247879-2849-474E-8967-A3EEB1E9C78A}" type="presOf" srcId="{C8F8686E-4B9A-45E2-A737-46D861E94C32}" destId="{AE7A773F-9D42-41F8-BADA-17A1A9AA8689}" srcOrd="0" destOrd="0" presId="urn:microsoft.com/office/officeart/2008/layout/VerticalCurvedList"/>
    <dgm:cxn modelId="{AE8A967F-16A0-445D-A941-AAC73F36027F}" type="presOf" srcId="{C2B8F651-8E69-44C6-A4ED-6C527D5219DD}" destId="{B2574E7D-3AA7-4E75-9913-696FEB1A242E}" srcOrd="0" destOrd="0" presId="urn:microsoft.com/office/officeart/2008/layout/VerticalCurvedList"/>
    <dgm:cxn modelId="{DC67DA9C-F4E1-42DF-B84E-256D9F270CAA}" srcId="{173B7740-DB68-4AAE-ACA7-6939627BA66D}" destId="{FC32A0B3-C0E3-4A2D-8849-1556FEF30AF2}" srcOrd="3" destOrd="0" parTransId="{1D20EE9F-223C-4704-B296-9A62CF0F80DD}" sibTransId="{C9C46088-BF01-4D37-9A32-747617EF96AA}"/>
    <dgm:cxn modelId="{449980A7-B936-489E-BD59-BB572FA46759}" srcId="{173B7740-DB68-4AAE-ACA7-6939627BA66D}" destId="{E798888F-E672-43D2-B75A-A97151C70441}" srcOrd="4" destOrd="0" parTransId="{4F10A0D3-9860-4588-9DAF-EB0D461E4AEF}" sibTransId="{D0310AC3-022E-4AA8-AB05-10D7C5A628C8}"/>
    <dgm:cxn modelId="{5BAE8AAD-8B34-4C90-A2ED-381BA6431BD6}" srcId="{173B7740-DB68-4AAE-ACA7-6939627BA66D}" destId="{C2B8F651-8E69-44C6-A4ED-6C527D5219DD}" srcOrd="2" destOrd="0" parTransId="{E08B9330-31CB-4134-A4E6-30BC075F5047}" sibTransId="{DE7C8995-3CF4-4E21-ACB6-252284FD8AF1}"/>
    <dgm:cxn modelId="{D29BC8D3-ADFB-45A6-BB51-550842CC1849}" type="presOf" srcId="{E798888F-E672-43D2-B75A-A97151C70441}" destId="{823F0886-5360-49C7-9267-1A5803FD094F}" srcOrd="0" destOrd="0" presId="urn:microsoft.com/office/officeart/2008/layout/VerticalCurvedList"/>
    <dgm:cxn modelId="{B58123EE-9089-43E8-A364-270D0F78F2B8}" type="presOf" srcId="{173B7740-DB68-4AAE-ACA7-6939627BA66D}" destId="{51A8BFE5-663F-4098-AADA-12711A72042B}" srcOrd="0" destOrd="0" presId="urn:microsoft.com/office/officeart/2008/layout/VerticalCurvedList"/>
    <dgm:cxn modelId="{B4F0DEFE-69B0-4AE9-BE6E-540F00979D60}" type="presOf" srcId="{C7E0204E-D947-4DDC-97B5-6800A7B99AAF}" destId="{B50CC4AB-8F79-4FED-BD1A-0448DD783934}" srcOrd="0" destOrd="0" presId="urn:microsoft.com/office/officeart/2008/layout/VerticalCurvedList"/>
    <dgm:cxn modelId="{D1B0FFE6-6358-4970-ACB2-5EE8AAF6B3BA}" type="presParOf" srcId="{51A8BFE5-663F-4098-AADA-12711A72042B}" destId="{190AC7C1-7402-4110-96C3-39FAAA1859D6}" srcOrd="0" destOrd="0" presId="urn:microsoft.com/office/officeart/2008/layout/VerticalCurvedList"/>
    <dgm:cxn modelId="{4726B247-2AAC-4D8F-8B04-EDD9C3717130}" type="presParOf" srcId="{190AC7C1-7402-4110-96C3-39FAAA1859D6}" destId="{C5470CA9-A1AE-45B8-944E-FAE2102CBBC1}" srcOrd="0" destOrd="0" presId="urn:microsoft.com/office/officeart/2008/layout/VerticalCurvedList"/>
    <dgm:cxn modelId="{CF682FFE-BE90-4AD8-9E72-F0646CCB8E21}" type="presParOf" srcId="{C5470CA9-A1AE-45B8-944E-FAE2102CBBC1}" destId="{3751456A-6E0D-465D-BE52-CEA94F603FF3}" srcOrd="0" destOrd="0" presId="urn:microsoft.com/office/officeart/2008/layout/VerticalCurvedList"/>
    <dgm:cxn modelId="{C8573E06-5F9B-416E-BE25-CF0C0B1DB5AC}" type="presParOf" srcId="{C5470CA9-A1AE-45B8-944E-FAE2102CBBC1}" destId="{AE7A773F-9D42-41F8-BADA-17A1A9AA8689}" srcOrd="1" destOrd="0" presId="urn:microsoft.com/office/officeart/2008/layout/VerticalCurvedList"/>
    <dgm:cxn modelId="{177D3A79-5734-4C02-BB1E-44AC0A68DF92}" type="presParOf" srcId="{C5470CA9-A1AE-45B8-944E-FAE2102CBBC1}" destId="{784DA726-DCBE-40DE-BE2B-B06D98277D75}" srcOrd="2" destOrd="0" presId="urn:microsoft.com/office/officeart/2008/layout/VerticalCurvedList"/>
    <dgm:cxn modelId="{59A78035-98AF-4AA8-B40B-2003EFFF1776}" type="presParOf" srcId="{C5470CA9-A1AE-45B8-944E-FAE2102CBBC1}" destId="{F73A7BA1-2A2F-40E5-8666-5C3C701B6F5F}" srcOrd="3" destOrd="0" presId="urn:microsoft.com/office/officeart/2008/layout/VerticalCurvedList"/>
    <dgm:cxn modelId="{BBFEABB4-34AB-4CF1-B42F-503B01558F08}" type="presParOf" srcId="{190AC7C1-7402-4110-96C3-39FAAA1859D6}" destId="{B50CC4AB-8F79-4FED-BD1A-0448DD783934}" srcOrd="1" destOrd="0" presId="urn:microsoft.com/office/officeart/2008/layout/VerticalCurvedList"/>
    <dgm:cxn modelId="{B9F3287A-5F1D-419F-B1FD-5640EEEBF62E}" type="presParOf" srcId="{190AC7C1-7402-4110-96C3-39FAAA1859D6}" destId="{F0FB7682-4C4D-4941-8092-D10753636293}" srcOrd="2" destOrd="0" presId="urn:microsoft.com/office/officeart/2008/layout/VerticalCurvedList"/>
    <dgm:cxn modelId="{D03C677D-75B3-495D-BAAC-F10C59F311F1}" type="presParOf" srcId="{F0FB7682-4C4D-4941-8092-D10753636293}" destId="{1DA89C53-186A-4BC2-9693-9E1EDEB04423}" srcOrd="0" destOrd="0" presId="urn:microsoft.com/office/officeart/2008/layout/VerticalCurvedList"/>
    <dgm:cxn modelId="{BBFE25D0-6E21-41B4-86A5-2CAEAAC6D19A}" type="presParOf" srcId="{190AC7C1-7402-4110-96C3-39FAAA1859D6}" destId="{86A3728D-7126-4EC3-BBE8-AA7E94E9D154}" srcOrd="3" destOrd="0" presId="urn:microsoft.com/office/officeart/2008/layout/VerticalCurvedList"/>
    <dgm:cxn modelId="{7D20F971-710D-441A-B472-986CDEA53F78}" type="presParOf" srcId="{190AC7C1-7402-4110-96C3-39FAAA1859D6}" destId="{E5336970-1823-4909-8CC3-F36B4A34E0BA}" srcOrd="4" destOrd="0" presId="urn:microsoft.com/office/officeart/2008/layout/VerticalCurvedList"/>
    <dgm:cxn modelId="{DA688763-521F-4393-ABFA-179A01229013}" type="presParOf" srcId="{E5336970-1823-4909-8CC3-F36B4A34E0BA}" destId="{833BCFA0-AF9E-4230-9753-F41126BCC472}" srcOrd="0" destOrd="0" presId="urn:microsoft.com/office/officeart/2008/layout/VerticalCurvedList"/>
    <dgm:cxn modelId="{26278755-FD5B-4D58-B108-683E0AEB10DF}" type="presParOf" srcId="{190AC7C1-7402-4110-96C3-39FAAA1859D6}" destId="{B2574E7D-3AA7-4E75-9913-696FEB1A242E}" srcOrd="5" destOrd="0" presId="urn:microsoft.com/office/officeart/2008/layout/VerticalCurvedList"/>
    <dgm:cxn modelId="{5454A5FB-3B0F-47EA-BF37-AC05D3FA2770}" type="presParOf" srcId="{190AC7C1-7402-4110-96C3-39FAAA1859D6}" destId="{130A66A8-8DCF-439A-821D-296B315DC028}" srcOrd="6" destOrd="0" presId="urn:microsoft.com/office/officeart/2008/layout/VerticalCurvedList"/>
    <dgm:cxn modelId="{233206AC-D1A5-4D13-A0C1-1AD00181EED9}" type="presParOf" srcId="{130A66A8-8DCF-439A-821D-296B315DC028}" destId="{76A3EC58-82C5-4E21-97B5-1E5D26526216}" srcOrd="0" destOrd="0" presId="urn:microsoft.com/office/officeart/2008/layout/VerticalCurvedList"/>
    <dgm:cxn modelId="{26E7E18E-D40B-44DD-8404-87ED8400B353}" type="presParOf" srcId="{190AC7C1-7402-4110-96C3-39FAAA1859D6}" destId="{F0759FEA-8306-45F7-AB6F-D962EBEBFEC5}" srcOrd="7" destOrd="0" presId="urn:microsoft.com/office/officeart/2008/layout/VerticalCurvedList"/>
    <dgm:cxn modelId="{F5F7A28A-A419-4593-853E-B86F09B57F0F}" type="presParOf" srcId="{190AC7C1-7402-4110-96C3-39FAAA1859D6}" destId="{1DEAFE6B-759B-4879-9EFD-8E10944DD90A}" srcOrd="8" destOrd="0" presId="urn:microsoft.com/office/officeart/2008/layout/VerticalCurvedList"/>
    <dgm:cxn modelId="{393BBCF4-D726-4ADE-B3A5-D1110838217A}" type="presParOf" srcId="{1DEAFE6B-759B-4879-9EFD-8E10944DD90A}" destId="{63C7F3E3-30AF-47C0-A913-95F390F63993}" srcOrd="0" destOrd="0" presId="urn:microsoft.com/office/officeart/2008/layout/VerticalCurvedList"/>
    <dgm:cxn modelId="{9FEC752E-856D-47C6-86DA-6BEEF1FEE59A}" type="presParOf" srcId="{190AC7C1-7402-4110-96C3-39FAAA1859D6}" destId="{823F0886-5360-49C7-9267-1A5803FD094F}" srcOrd="9" destOrd="0" presId="urn:microsoft.com/office/officeart/2008/layout/VerticalCurvedList"/>
    <dgm:cxn modelId="{177AF674-5312-46F5-A659-0DB085C321A2}" type="presParOf" srcId="{190AC7C1-7402-4110-96C3-39FAAA1859D6}" destId="{54E36152-1E47-48DA-B059-411BA9C82265}" srcOrd="10" destOrd="0" presId="urn:microsoft.com/office/officeart/2008/layout/VerticalCurvedList"/>
    <dgm:cxn modelId="{A71EAD78-A48F-4449-8DA4-69F2104D6ED0}" type="presParOf" srcId="{54E36152-1E47-48DA-B059-411BA9C82265}" destId="{E1B780E8-CA86-4A05-B8D6-533F61256CE6}" srcOrd="0" destOrd="0" presId="urn:microsoft.com/office/officeart/2008/layout/VerticalCurved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82D0EB-F20A-4FAA-BD7C-2C0017B633C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AR"/>
        </a:p>
      </dgm:t>
    </dgm:pt>
    <dgm:pt modelId="{2D6FF218-D12A-4C65-9B6A-E5441FDFF368}">
      <dgm:prSet/>
      <dgm:spPr/>
      <dgm:t>
        <a:bodyPr/>
        <a:lstStyle/>
        <a:p>
          <a:r>
            <a:rPr lang="es-ES" dirty="0"/>
            <a:t>01/01/2025</a:t>
          </a:r>
          <a:endParaRPr lang="es-AR" dirty="0"/>
        </a:p>
      </dgm:t>
    </dgm:pt>
    <dgm:pt modelId="{AFEFC7D7-EFA7-4FB1-932D-FAF3C16F4C06}" type="parTrans" cxnId="{5B7B7C47-965B-4268-939E-2BDA477EC151}">
      <dgm:prSet/>
      <dgm:spPr/>
      <dgm:t>
        <a:bodyPr/>
        <a:lstStyle/>
        <a:p>
          <a:endParaRPr lang="es-AR"/>
        </a:p>
      </dgm:t>
    </dgm:pt>
    <dgm:pt modelId="{A013D946-FAC6-42D5-A32A-93B384CE236D}" type="sibTrans" cxnId="{5B7B7C47-965B-4268-939E-2BDA477EC151}">
      <dgm:prSet/>
      <dgm:spPr/>
      <dgm:t>
        <a:bodyPr/>
        <a:lstStyle/>
        <a:p>
          <a:endParaRPr lang="es-AR"/>
        </a:p>
      </dgm:t>
    </dgm:pt>
    <dgm:pt modelId="{5D3AA0E1-F92D-456F-A8FF-15DDE8B0AA4D}" type="pres">
      <dgm:prSet presAssocID="{9482D0EB-F20A-4FAA-BD7C-2C0017B633CF}" presName="linear" presStyleCnt="0">
        <dgm:presLayoutVars>
          <dgm:animLvl val="lvl"/>
          <dgm:resizeHandles val="exact"/>
        </dgm:presLayoutVars>
      </dgm:prSet>
      <dgm:spPr/>
    </dgm:pt>
    <dgm:pt modelId="{ECA60566-34F9-4F98-A1C8-D4DBEB60F5F7}" type="pres">
      <dgm:prSet presAssocID="{2D6FF218-D12A-4C65-9B6A-E5441FDFF368}" presName="parentText" presStyleLbl="node1" presStyleIdx="0" presStyleCnt="1" custLinFactY="-24566" custLinFactNeighborX="-17727" custLinFactNeighborY="-100000">
        <dgm:presLayoutVars>
          <dgm:chMax val="0"/>
          <dgm:bulletEnabled val="1"/>
        </dgm:presLayoutVars>
      </dgm:prSet>
      <dgm:spPr/>
    </dgm:pt>
  </dgm:ptLst>
  <dgm:cxnLst>
    <dgm:cxn modelId="{5B7B7C47-965B-4268-939E-2BDA477EC151}" srcId="{9482D0EB-F20A-4FAA-BD7C-2C0017B633CF}" destId="{2D6FF218-D12A-4C65-9B6A-E5441FDFF368}" srcOrd="0" destOrd="0" parTransId="{AFEFC7D7-EFA7-4FB1-932D-FAF3C16F4C06}" sibTransId="{A013D946-FAC6-42D5-A32A-93B384CE236D}"/>
    <dgm:cxn modelId="{4B9EFEA9-C54E-49AE-AEF1-D59D1555FBE0}" type="presOf" srcId="{2D6FF218-D12A-4C65-9B6A-E5441FDFF368}" destId="{ECA60566-34F9-4F98-A1C8-D4DBEB60F5F7}" srcOrd="0" destOrd="0" presId="urn:microsoft.com/office/officeart/2005/8/layout/vList2"/>
    <dgm:cxn modelId="{E39875AF-B509-4860-B30F-B9A091FD2F3F}" type="presOf" srcId="{9482D0EB-F20A-4FAA-BD7C-2C0017B633CF}" destId="{5D3AA0E1-F92D-456F-A8FF-15DDE8B0AA4D}" srcOrd="0" destOrd="0" presId="urn:microsoft.com/office/officeart/2005/8/layout/vList2"/>
    <dgm:cxn modelId="{98BEF565-6B42-4E0F-988F-2CBCA7274E38}" type="presParOf" srcId="{5D3AA0E1-F92D-456F-A8FF-15DDE8B0AA4D}" destId="{ECA60566-34F9-4F98-A1C8-D4DBEB60F5F7}"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3B7740-DB68-4AAE-ACA7-6939627BA66D}" type="doc">
      <dgm:prSet loTypeId="urn:microsoft.com/office/officeart/2008/layout/VerticalCurvedList" loCatId="list" qsTypeId="urn:microsoft.com/office/officeart/2005/8/quickstyle/simple1" qsCatId="simple" csTypeId="urn:microsoft.com/office/officeart/2005/8/colors/accent5_1" csCatId="accent5" phldr="1"/>
      <dgm:spPr/>
      <dgm:t>
        <a:bodyPr/>
        <a:lstStyle/>
        <a:p>
          <a:endParaRPr lang="es-AR"/>
        </a:p>
      </dgm:t>
    </dgm:pt>
    <dgm:pt modelId="{61CD1A26-BC63-46D4-B770-1ADC78245112}">
      <dgm:prSet phldrT="[Texto]" custT="1"/>
      <dgm:spPr/>
      <dgm:t>
        <a:bodyPr/>
        <a:lstStyle/>
        <a:p>
          <a:pPr algn="just"/>
          <a:r>
            <a:rPr lang="es-ES" sz="1600" dirty="0">
              <a:latin typeface="Arial" panose="020B0604020202020204" pitchFamily="34" charset="0"/>
              <a:cs typeface="Arial" panose="020B0604020202020204" pitchFamily="34" charset="0"/>
            </a:rPr>
            <a:t>Se modifica art. 57.1 referido a los p</a:t>
          </a:r>
          <a:r>
            <a:rPr lang="es-AR" sz="1600" dirty="0" err="1">
              <a:latin typeface="Arial" panose="020B0604020202020204" pitchFamily="34" charset="0"/>
              <a:cs typeface="Arial" panose="020B0604020202020204" pitchFamily="34" charset="0"/>
            </a:rPr>
            <a:t>lanes</a:t>
          </a:r>
          <a:r>
            <a:rPr lang="es-AR" sz="1600" dirty="0">
              <a:latin typeface="Arial" panose="020B0604020202020204" pitchFamily="34" charset="0"/>
              <a:cs typeface="Arial" panose="020B0604020202020204" pitchFamily="34" charset="0"/>
            </a:rPr>
            <a:t> de reintegro de asistencia médica y el cómputo del crédito fiscal,</a:t>
          </a:r>
        </a:p>
      </dgm:t>
    </dgm:pt>
    <dgm:pt modelId="{0FAD2EC8-EF8A-4DB7-A2EE-12BFA74EB5CD}" type="parTrans" cxnId="{FD7FBB00-2840-42E1-9267-9F222015E8B9}">
      <dgm:prSet/>
      <dgm:spPr/>
      <dgm:t>
        <a:bodyPr/>
        <a:lstStyle/>
        <a:p>
          <a:endParaRPr lang="es-AR"/>
        </a:p>
      </dgm:t>
    </dgm:pt>
    <dgm:pt modelId="{8BB91FEE-5672-498D-B653-44ADE185E002}" type="sibTrans" cxnId="{FD7FBB00-2840-42E1-9267-9F222015E8B9}">
      <dgm:prSet/>
      <dgm:spPr/>
      <dgm:t>
        <a:bodyPr/>
        <a:lstStyle/>
        <a:p>
          <a:endParaRPr lang="es-AR"/>
        </a:p>
      </dgm:t>
    </dgm:pt>
    <dgm:pt modelId="{C2B8F651-8E69-44C6-A4ED-6C527D5219DD}">
      <dgm:prSet phldrT="[Texto]" custT="1"/>
      <dgm:spPr/>
      <dgm:t>
        <a:bodyPr/>
        <a:lstStyle/>
        <a:p>
          <a:r>
            <a:rPr lang="es-AR" sz="1600" dirty="0">
              <a:latin typeface="Arial" panose="020B0604020202020204" pitchFamily="34" charset="0"/>
              <a:cs typeface="Arial" panose="020B0604020202020204" pitchFamily="34" charset="0"/>
            </a:rPr>
            <a:t>Se establece la actualización por parte de la AFIP de los importes de facturación del art. 28.1 de la ley, para las tasas para la actividad producción editorial, espacios públicos en diarios, y ediciones periodísticas digitales de información en línea</a:t>
          </a:r>
        </a:p>
      </dgm:t>
    </dgm:pt>
    <dgm:pt modelId="{E08B9330-31CB-4134-A4E6-30BC075F5047}" type="parTrans" cxnId="{5BAE8AAD-8B34-4C90-A2ED-381BA6431BD6}">
      <dgm:prSet/>
      <dgm:spPr/>
      <dgm:t>
        <a:bodyPr/>
        <a:lstStyle/>
        <a:p>
          <a:endParaRPr lang="es-AR"/>
        </a:p>
      </dgm:t>
    </dgm:pt>
    <dgm:pt modelId="{DE7C8995-3CF4-4E21-ACB6-252284FD8AF1}" type="sibTrans" cxnId="{5BAE8AAD-8B34-4C90-A2ED-381BA6431BD6}">
      <dgm:prSet/>
      <dgm:spPr/>
      <dgm:t>
        <a:bodyPr/>
        <a:lstStyle/>
        <a:p>
          <a:endParaRPr lang="es-AR"/>
        </a:p>
      </dgm:t>
    </dgm:pt>
    <dgm:pt modelId="{FC32A0B3-C0E3-4A2D-8849-1556FEF30AF2}">
      <dgm:prSet phldrT="[Texto]" custT="1"/>
      <dgm:spPr/>
      <dgm:t>
        <a:bodyPr/>
        <a:lstStyle/>
        <a:p>
          <a:pPr algn="just"/>
          <a:r>
            <a:rPr lang="es-AR" sz="1600" dirty="0">
              <a:latin typeface="Arial" panose="020B0604020202020204" pitchFamily="34" charset="0"/>
              <a:cs typeface="Arial" panose="020B0604020202020204" pitchFamily="34" charset="0"/>
            </a:rPr>
            <a:t>Se deroga el artículo 72 por el que se permitía discriminar el tributo cuando así lo imponían los medios electrónicos, mecánicos o computarizados.</a:t>
          </a:r>
        </a:p>
      </dgm:t>
    </dgm:pt>
    <dgm:pt modelId="{1D20EE9F-223C-4704-B296-9A62CF0F80DD}" type="parTrans" cxnId="{DC67DA9C-F4E1-42DF-B84E-256D9F270CAA}">
      <dgm:prSet/>
      <dgm:spPr/>
      <dgm:t>
        <a:bodyPr/>
        <a:lstStyle/>
        <a:p>
          <a:endParaRPr lang="es-AR"/>
        </a:p>
      </dgm:t>
    </dgm:pt>
    <dgm:pt modelId="{C9C46088-BF01-4D37-9A32-747617EF96AA}" type="sibTrans" cxnId="{DC67DA9C-F4E1-42DF-B84E-256D9F270CAA}">
      <dgm:prSet/>
      <dgm:spPr/>
      <dgm:t>
        <a:bodyPr/>
        <a:lstStyle/>
        <a:p>
          <a:endParaRPr lang="es-AR"/>
        </a:p>
      </dgm:t>
    </dgm:pt>
    <dgm:pt modelId="{51A8BFE5-663F-4098-AADA-12711A72042B}" type="pres">
      <dgm:prSet presAssocID="{173B7740-DB68-4AAE-ACA7-6939627BA66D}" presName="Name0" presStyleCnt="0">
        <dgm:presLayoutVars>
          <dgm:chMax val="7"/>
          <dgm:chPref val="7"/>
          <dgm:dir/>
        </dgm:presLayoutVars>
      </dgm:prSet>
      <dgm:spPr/>
    </dgm:pt>
    <dgm:pt modelId="{190AC7C1-7402-4110-96C3-39FAAA1859D6}" type="pres">
      <dgm:prSet presAssocID="{173B7740-DB68-4AAE-ACA7-6939627BA66D}" presName="Name1" presStyleCnt="0"/>
      <dgm:spPr/>
    </dgm:pt>
    <dgm:pt modelId="{C5470CA9-A1AE-45B8-944E-FAE2102CBBC1}" type="pres">
      <dgm:prSet presAssocID="{173B7740-DB68-4AAE-ACA7-6939627BA66D}" presName="cycle" presStyleCnt="0"/>
      <dgm:spPr/>
    </dgm:pt>
    <dgm:pt modelId="{3751456A-6E0D-465D-BE52-CEA94F603FF3}" type="pres">
      <dgm:prSet presAssocID="{173B7740-DB68-4AAE-ACA7-6939627BA66D}" presName="srcNode" presStyleLbl="node1" presStyleIdx="0" presStyleCnt="3"/>
      <dgm:spPr/>
    </dgm:pt>
    <dgm:pt modelId="{AE7A773F-9D42-41F8-BADA-17A1A9AA8689}" type="pres">
      <dgm:prSet presAssocID="{173B7740-DB68-4AAE-ACA7-6939627BA66D}" presName="conn" presStyleLbl="parChTrans1D2" presStyleIdx="0" presStyleCnt="1"/>
      <dgm:spPr/>
    </dgm:pt>
    <dgm:pt modelId="{784DA726-DCBE-40DE-BE2B-B06D98277D75}" type="pres">
      <dgm:prSet presAssocID="{173B7740-DB68-4AAE-ACA7-6939627BA66D}" presName="extraNode" presStyleLbl="node1" presStyleIdx="0" presStyleCnt="3"/>
      <dgm:spPr/>
    </dgm:pt>
    <dgm:pt modelId="{F73A7BA1-2A2F-40E5-8666-5C3C701B6F5F}" type="pres">
      <dgm:prSet presAssocID="{173B7740-DB68-4AAE-ACA7-6939627BA66D}" presName="dstNode" presStyleLbl="node1" presStyleIdx="0" presStyleCnt="3"/>
      <dgm:spPr/>
    </dgm:pt>
    <dgm:pt modelId="{815F80A2-B821-477F-AA5D-D4A2170D80AD}" type="pres">
      <dgm:prSet presAssocID="{61CD1A26-BC63-46D4-B770-1ADC78245112}" presName="text_1" presStyleLbl="node1" presStyleIdx="0" presStyleCnt="3">
        <dgm:presLayoutVars>
          <dgm:bulletEnabled val="1"/>
        </dgm:presLayoutVars>
      </dgm:prSet>
      <dgm:spPr/>
    </dgm:pt>
    <dgm:pt modelId="{9F88AF3A-7BD1-4CE4-9BF6-AE41E71B1174}" type="pres">
      <dgm:prSet presAssocID="{61CD1A26-BC63-46D4-B770-1ADC78245112}" presName="accent_1" presStyleCnt="0"/>
      <dgm:spPr/>
    </dgm:pt>
    <dgm:pt modelId="{833BCFA0-AF9E-4230-9753-F41126BCC472}" type="pres">
      <dgm:prSet presAssocID="{61CD1A26-BC63-46D4-B770-1ADC78245112}" presName="accentRepeatNode" presStyleLbl="solidFgAcc1" presStyleIdx="0" presStyleCnt="3" custLinFactNeighborX="-14597" custLinFactNeighborY="-25856"/>
      <dgm:spPr>
        <a:solidFill>
          <a:schemeClr val="bg2"/>
        </a:solidFill>
        <a:ln>
          <a:solidFill>
            <a:schemeClr val="tx1">
              <a:lumMod val="85000"/>
              <a:lumOff val="15000"/>
            </a:schemeClr>
          </a:solidFill>
        </a:ln>
      </dgm:spPr>
    </dgm:pt>
    <dgm:pt modelId="{A92C7B3E-4F3D-4A6C-96F4-37E6A9AD33EC}" type="pres">
      <dgm:prSet presAssocID="{C2B8F651-8E69-44C6-A4ED-6C527D5219DD}" presName="text_2" presStyleLbl="node1" presStyleIdx="1" presStyleCnt="3">
        <dgm:presLayoutVars>
          <dgm:bulletEnabled val="1"/>
        </dgm:presLayoutVars>
      </dgm:prSet>
      <dgm:spPr/>
    </dgm:pt>
    <dgm:pt modelId="{93A1FAA6-6893-4280-92FE-30E7C6862EDC}" type="pres">
      <dgm:prSet presAssocID="{C2B8F651-8E69-44C6-A4ED-6C527D5219DD}" presName="accent_2" presStyleCnt="0"/>
      <dgm:spPr/>
    </dgm:pt>
    <dgm:pt modelId="{76A3EC58-82C5-4E21-97B5-1E5D26526216}" type="pres">
      <dgm:prSet presAssocID="{C2B8F651-8E69-44C6-A4ED-6C527D5219DD}" presName="accentRepeatNode" presStyleLbl="solidFgAcc1" presStyleIdx="1" presStyleCnt="3" custLinFactNeighborX="-1123" custLinFactNeighborY="-16843"/>
      <dgm:spPr>
        <a:solidFill>
          <a:schemeClr val="bg2"/>
        </a:solidFill>
        <a:ln>
          <a:solidFill>
            <a:schemeClr val="tx1">
              <a:lumMod val="85000"/>
              <a:lumOff val="15000"/>
            </a:schemeClr>
          </a:solidFill>
        </a:ln>
      </dgm:spPr>
    </dgm:pt>
    <dgm:pt modelId="{8BAB039B-07C7-4A4F-8F03-6CB5447B6F0F}" type="pres">
      <dgm:prSet presAssocID="{FC32A0B3-C0E3-4A2D-8849-1556FEF30AF2}" presName="text_3" presStyleLbl="node1" presStyleIdx="2" presStyleCnt="3">
        <dgm:presLayoutVars>
          <dgm:bulletEnabled val="1"/>
        </dgm:presLayoutVars>
      </dgm:prSet>
      <dgm:spPr/>
    </dgm:pt>
    <dgm:pt modelId="{938CC92A-D7EB-4994-828A-3D71512AAB08}" type="pres">
      <dgm:prSet presAssocID="{FC32A0B3-C0E3-4A2D-8849-1556FEF30AF2}" presName="accent_3" presStyleCnt="0"/>
      <dgm:spPr/>
    </dgm:pt>
    <dgm:pt modelId="{63C7F3E3-30AF-47C0-A913-95F390F63993}" type="pres">
      <dgm:prSet presAssocID="{FC32A0B3-C0E3-4A2D-8849-1556FEF30AF2}" presName="accentRepeatNode" presStyleLbl="solidFgAcc1" presStyleIdx="2" presStyleCnt="3" custLinFactNeighborX="-17638" custLinFactNeighborY="-16119"/>
      <dgm:spPr>
        <a:solidFill>
          <a:schemeClr val="bg2"/>
        </a:solidFill>
        <a:ln>
          <a:solidFill>
            <a:schemeClr val="tx1">
              <a:lumMod val="85000"/>
              <a:lumOff val="15000"/>
            </a:schemeClr>
          </a:solidFill>
        </a:ln>
      </dgm:spPr>
    </dgm:pt>
  </dgm:ptLst>
  <dgm:cxnLst>
    <dgm:cxn modelId="{FD7FBB00-2840-42E1-9267-9F222015E8B9}" srcId="{173B7740-DB68-4AAE-ACA7-6939627BA66D}" destId="{61CD1A26-BC63-46D4-B770-1ADC78245112}" srcOrd="0" destOrd="0" parTransId="{0FAD2EC8-EF8A-4DB7-A2EE-12BFA74EB5CD}" sibTransId="{8BB91FEE-5672-498D-B653-44ADE185E002}"/>
    <dgm:cxn modelId="{A15E4204-B737-40BA-BE71-383037EC7E5A}" type="presOf" srcId="{C2B8F651-8E69-44C6-A4ED-6C527D5219DD}" destId="{A92C7B3E-4F3D-4A6C-96F4-37E6A9AD33EC}" srcOrd="0" destOrd="0" presId="urn:microsoft.com/office/officeart/2008/layout/VerticalCurvedList"/>
    <dgm:cxn modelId="{E3DD2A08-B764-4DB6-B9A5-2AFC9A2C2CBB}" type="presOf" srcId="{61CD1A26-BC63-46D4-B770-1ADC78245112}" destId="{815F80A2-B821-477F-AA5D-D4A2170D80AD}" srcOrd="0" destOrd="0" presId="urn:microsoft.com/office/officeart/2008/layout/VerticalCurvedList"/>
    <dgm:cxn modelId="{F2A4BB25-1D62-4972-AD4E-8026340FAF8B}" type="presOf" srcId="{8BB91FEE-5672-498D-B653-44ADE185E002}" destId="{AE7A773F-9D42-41F8-BADA-17A1A9AA8689}" srcOrd="0" destOrd="0" presId="urn:microsoft.com/office/officeart/2008/layout/VerticalCurvedList"/>
    <dgm:cxn modelId="{DC67DA9C-F4E1-42DF-B84E-256D9F270CAA}" srcId="{173B7740-DB68-4AAE-ACA7-6939627BA66D}" destId="{FC32A0B3-C0E3-4A2D-8849-1556FEF30AF2}" srcOrd="2" destOrd="0" parTransId="{1D20EE9F-223C-4704-B296-9A62CF0F80DD}" sibTransId="{C9C46088-BF01-4D37-9A32-747617EF96AA}"/>
    <dgm:cxn modelId="{5BAE8AAD-8B34-4C90-A2ED-381BA6431BD6}" srcId="{173B7740-DB68-4AAE-ACA7-6939627BA66D}" destId="{C2B8F651-8E69-44C6-A4ED-6C527D5219DD}" srcOrd="1" destOrd="0" parTransId="{E08B9330-31CB-4134-A4E6-30BC075F5047}" sibTransId="{DE7C8995-3CF4-4E21-ACB6-252284FD8AF1}"/>
    <dgm:cxn modelId="{CFC575C8-FB0D-460E-818E-EE58E1F0ECA4}" type="presOf" srcId="{FC32A0B3-C0E3-4A2D-8849-1556FEF30AF2}" destId="{8BAB039B-07C7-4A4F-8F03-6CB5447B6F0F}" srcOrd="0" destOrd="0" presId="urn:microsoft.com/office/officeart/2008/layout/VerticalCurvedList"/>
    <dgm:cxn modelId="{B58123EE-9089-43E8-A364-270D0F78F2B8}" type="presOf" srcId="{173B7740-DB68-4AAE-ACA7-6939627BA66D}" destId="{51A8BFE5-663F-4098-AADA-12711A72042B}" srcOrd="0" destOrd="0" presId="urn:microsoft.com/office/officeart/2008/layout/VerticalCurvedList"/>
    <dgm:cxn modelId="{D1B0FFE6-6358-4970-ACB2-5EE8AAF6B3BA}" type="presParOf" srcId="{51A8BFE5-663F-4098-AADA-12711A72042B}" destId="{190AC7C1-7402-4110-96C3-39FAAA1859D6}" srcOrd="0" destOrd="0" presId="urn:microsoft.com/office/officeart/2008/layout/VerticalCurvedList"/>
    <dgm:cxn modelId="{4726B247-2AAC-4D8F-8B04-EDD9C3717130}" type="presParOf" srcId="{190AC7C1-7402-4110-96C3-39FAAA1859D6}" destId="{C5470CA9-A1AE-45B8-944E-FAE2102CBBC1}" srcOrd="0" destOrd="0" presId="urn:microsoft.com/office/officeart/2008/layout/VerticalCurvedList"/>
    <dgm:cxn modelId="{CF682FFE-BE90-4AD8-9E72-F0646CCB8E21}" type="presParOf" srcId="{C5470CA9-A1AE-45B8-944E-FAE2102CBBC1}" destId="{3751456A-6E0D-465D-BE52-CEA94F603FF3}" srcOrd="0" destOrd="0" presId="urn:microsoft.com/office/officeart/2008/layout/VerticalCurvedList"/>
    <dgm:cxn modelId="{C8573E06-5F9B-416E-BE25-CF0C0B1DB5AC}" type="presParOf" srcId="{C5470CA9-A1AE-45B8-944E-FAE2102CBBC1}" destId="{AE7A773F-9D42-41F8-BADA-17A1A9AA8689}" srcOrd="1" destOrd="0" presId="urn:microsoft.com/office/officeart/2008/layout/VerticalCurvedList"/>
    <dgm:cxn modelId="{177D3A79-5734-4C02-BB1E-44AC0A68DF92}" type="presParOf" srcId="{C5470CA9-A1AE-45B8-944E-FAE2102CBBC1}" destId="{784DA726-DCBE-40DE-BE2B-B06D98277D75}" srcOrd="2" destOrd="0" presId="urn:microsoft.com/office/officeart/2008/layout/VerticalCurvedList"/>
    <dgm:cxn modelId="{59A78035-98AF-4AA8-B40B-2003EFFF1776}" type="presParOf" srcId="{C5470CA9-A1AE-45B8-944E-FAE2102CBBC1}" destId="{F73A7BA1-2A2F-40E5-8666-5C3C701B6F5F}" srcOrd="3" destOrd="0" presId="urn:microsoft.com/office/officeart/2008/layout/VerticalCurvedList"/>
    <dgm:cxn modelId="{58574A12-5108-451C-A94E-648052370B38}" type="presParOf" srcId="{190AC7C1-7402-4110-96C3-39FAAA1859D6}" destId="{815F80A2-B821-477F-AA5D-D4A2170D80AD}" srcOrd="1" destOrd="0" presId="urn:microsoft.com/office/officeart/2008/layout/VerticalCurvedList"/>
    <dgm:cxn modelId="{638D19D4-F2FC-4DB5-A429-B7578A762227}" type="presParOf" srcId="{190AC7C1-7402-4110-96C3-39FAAA1859D6}" destId="{9F88AF3A-7BD1-4CE4-9BF6-AE41E71B1174}" srcOrd="2" destOrd="0" presId="urn:microsoft.com/office/officeart/2008/layout/VerticalCurvedList"/>
    <dgm:cxn modelId="{4609947F-8B3B-459A-9D93-B04C976CEFDD}" type="presParOf" srcId="{9F88AF3A-7BD1-4CE4-9BF6-AE41E71B1174}" destId="{833BCFA0-AF9E-4230-9753-F41126BCC472}" srcOrd="0" destOrd="0" presId="urn:microsoft.com/office/officeart/2008/layout/VerticalCurvedList"/>
    <dgm:cxn modelId="{DA73273C-7266-489D-8C71-DFD896951F35}" type="presParOf" srcId="{190AC7C1-7402-4110-96C3-39FAAA1859D6}" destId="{A92C7B3E-4F3D-4A6C-96F4-37E6A9AD33EC}" srcOrd="3" destOrd="0" presId="urn:microsoft.com/office/officeart/2008/layout/VerticalCurvedList"/>
    <dgm:cxn modelId="{C6A6966D-75C6-4C21-A75B-7B23691ED4E2}" type="presParOf" srcId="{190AC7C1-7402-4110-96C3-39FAAA1859D6}" destId="{93A1FAA6-6893-4280-92FE-30E7C6862EDC}" srcOrd="4" destOrd="0" presId="urn:microsoft.com/office/officeart/2008/layout/VerticalCurvedList"/>
    <dgm:cxn modelId="{C59EA2EA-8EDB-4391-A29D-4AC7AC9DBB54}" type="presParOf" srcId="{93A1FAA6-6893-4280-92FE-30E7C6862EDC}" destId="{76A3EC58-82C5-4E21-97B5-1E5D26526216}" srcOrd="0" destOrd="0" presId="urn:microsoft.com/office/officeart/2008/layout/VerticalCurvedList"/>
    <dgm:cxn modelId="{A5A414E9-8703-4DDB-BBD8-6C5DB4C8F627}" type="presParOf" srcId="{190AC7C1-7402-4110-96C3-39FAAA1859D6}" destId="{8BAB039B-07C7-4A4F-8F03-6CB5447B6F0F}" srcOrd="5" destOrd="0" presId="urn:microsoft.com/office/officeart/2008/layout/VerticalCurvedList"/>
    <dgm:cxn modelId="{6AF07E26-2470-407C-B4E0-101FF248709B}" type="presParOf" srcId="{190AC7C1-7402-4110-96C3-39FAAA1859D6}" destId="{938CC92A-D7EB-4994-828A-3D71512AAB08}" srcOrd="6" destOrd="0" presId="urn:microsoft.com/office/officeart/2008/layout/VerticalCurvedList"/>
    <dgm:cxn modelId="{DB7B485E-AF56-4B1A-98AF-002F49E3EBA9}" type="presParOf" srcId="{938CC92A-D7EB-4994-828A-3D71512AAB08}" destId="{63C7F3E3-30AF-47C0-A913-95F390F63993}" srcOrd="0" destOrd="0" presId="urn:microsoft.com/office/officeart/2008/layout/VerticalCurved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3B7740-DB68-4AAE-ACA7-6939627BA66D}" type="doc">
      <dgm:prSet loTypeId="urn:microsoft.com/office/officeart/2008/layout/VerticalCurvedList" loCatId="list" qsTypeId="urn:microsoft.com/office/officeart/2005/8/quickstyle/simple1" qsCatId="simple" csTypeId="urn:microsoft.com/office/officeart/2005/8/colors/accent5_1" csCatId="accent5" phldr="1"/>
      <dgm:spPr/>
      <dgm:t>
        <a:bodyPr/>
        <a:lstStyle/>
        <a:p>
          <a:endParaRPr lang="es-AR"/>
        </a:p>
      </dgm:t>
    </dgm:pt>
    <dgm:pt modelId="{C7E0204E-D947-4DDC-97B5-6800A7B99AAF}">
      <dgm:prSet phldrT="[Texto]" custT="1"/>
      <dgm:spPr/>
      <dgm:t>
        <a:bodyPr/>
        <a:lstStyle/>
        <a:p>
          <a:pPr algn="just"/>
          <a:r>
            <a:rPr lang="es-AR" sz="1600" dirty="0">
              <a:latin typeface="Arial" panose="020B0604020202020204" pitchFamily="34" charset="0"/>
              <a:cs typeface="Arial" panose="020B0604020202020204" pitchFamily="34" charset="0"/>
            </a:rPr>
            <a:t>Recaía sobre las transferencias de dominio a título oneroso de inmuebles en el país</a:t>
          </a:r>
        </a:p>
      </dgm:t>
    </dgm:pt>
    <dgm:pt modelId="{DBF8DCB1-F19C-4F39-8B29-7A37B0EDE696}" type="parTrans" cxnId="{43EDD154-CA1F-4AF4-97F0-0C6C90759E49}">
      <dgm:prSet/>
      <dgm:spPr/>
      <dgm:t>
        <a:bodyPr/>
        <a:lstStyle/>
        <a:p>
          <a:endParaRPr lang="es-AR"/>
        </a:p>
      </dgm:t>
    </dgm:pt>
    <dgm:pt modelId="{C8F8686E-4B9A-45E2-A737-46D861E94C32}" type="sibTrans" cxnId="{43EDD154-CA1F-4AF4-97F0-0C6C90759E49}">
      <dgm:prSet/>
      <dgm:spPr/>
      <dgm:t>
        <a:bodyPr/>
        <a:lstStyle/>
        <a:p>
          <a:endParaRPr lang="es-AR"/>
        </a:p>
      </dgm:t>
    </dgm:pt>
    <dgm:pt modelId="{61CD1A26-BC63-46D4-B770-1ADC78245112}">
      <dgm:prSet phldrT="[Texto]" custT="1"/>
      <dgm:spPr/>
      <dgm:t>
        <a:bodyPr/>
        <a:lstStyle/>
        <a:p>
          <a:pPr algn="just"/>
          <a:r>
            <a:rPr lang="es-ES" sz="1600" dirty="0">
              <a:latin typeface="Arial" panose="020B0604020202020204" pitchFamily="34" charset="0"/>
              <a:cs typeface="Arial" panose="020B0604020202020204" pitchFamily="34" charset="0"/>
            </a:rPr>
            <a:t>Eran sujetos las personas físicas y sucesiones indivisas argentinas o del exterior.</a:t>
          </a:r>
          <a:endParaRPr lang="es-AR" sz="1600" dirty="0">
            <a:latin typeface="Arial" panose="020B0604020202020204" pitchFamily="34" charset="0"/>
            <a:cs typeface="Arial" panose="020B0604020202020204" pitchFamily="34" charset="0"/>
          </a:endParaRPr>
        </a:p>
      </dgm:t>
    </dgm:pt>
    <dgm:pt modelId="{0FAD2EC8-EF8A-4DB7-A2EE-12BFA74EB5CD}" type="parTrans" cxnId="{FD7FBB00-2840-42E1-9267-9F222015E8B9}">
      <dgm:prSet/>
      <dgm:spPr/>
      <dgm:t>
        <a:bodyPr/>
        <a:lstStyle/>
        <a:p>
          <a:endParaRPr lang="es-AR"/>
        </a:p>
      </dgm:t>
    </dgm:pt>
    <dgm:pt modelId="{8BB91FEE-5672-498D-B653-44ADE185E002}" type="sibTrans" cxnId="{FD7FBB00-2840-42E1-9267-9F222015E8B9}">
      <dgm:prSet/>
      <dgm:spPr/>
      <dgm:t>
        <a:bodyPr/>
        <a:lstStyle/>
        <a:p>
          <a:endParaRPr lang="es-AR"/>
        </a:p>
      </dgm:t>
    </dgm:pt>
    <dgm:pt modelId="{C2B8F651-8E69-44C6-A4ED-6C527D5219DD}">
      <dgm:prSet phldrT="[Texto]" custT="1"/>
      <dgm:spPr/>
      <dgm:t>
        <a:bodyPr/>
        <a:lstStyle/>
        <a:p>
          <a:r>
            <a:rPr lang="es-AR" sz="1600" dirty="0">
              <a:latin typeface="Arial" panose="020B0604020202020204" pitchFamily="34" charset="0"/>
              <a:cs typeface="Arial" panose="020B0604020202020204" pitchFamily="34" charset="0"/>
            </a:rPr>
            <a:t>El concepto de transferencia alcanzaba a la venta, permuta, cambio, dación en pago, aporte y todo otro acto d disposición por el que se transmita el dominio a título oneroso.</a:t>
          </a:r>
        </a:p>
      </dgm:t>
    </dgm:pt>
    <dgm:pt modelId="{E08B9330-31CB-4134-A4E6-30BC075F5047}" type="parTrans" cxnId="{5BAE8AAD-8B34-4C90-A2ED-381BA6431BD6}">
      <dgm:prSet/>
      <dgm:spPr/>
      <dgm:t>
        <a:bodyPr/>
        <a:lstStyle/>
        <a:p>
          <a:endParaRPr lang="es-AR"/>
        </a:p>
      </dgm:t>
    </dgm:pt>
    <dgm:pt modelId="{DE7C8995-3CF4-4E21-ACB6-252284FD8AF1}" type="sibTrans" cxnId="{5BAE8AAD-8B34-4C90-A2ED-381BA6431BD6}">
      <dgm:prSet/>
      <dgm:spPr/>
      <dgm:t>
        <a:bodyPr/>
        <a:lstStyle/>
        <a:p>
          <a:endParaRPr lang="es-AR"/>
        </a:p>
      </dgm:t>
    </dgm:pt>
    <dgm:pt modelId="{A8461470-1960-442F-8761-5AAEEC555AB4}">
      <dgm:prSet phldrT="[Texto]" custT="1"/>
      <dgm:spPr/>
      <dgm:t>
        <a:bodyPr/>
        <a:lstStyle/>
        <a:p>
          <a:r>
            <a:rPr lang="es-AR"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Base imponible era el precio de transferencia de cada operación o, siendo indeterminado, por el precio de plaza al momento de perfeccionarse la operación</a:t>
          </a:r>
        </a:p>
      </dgm:t>
    </dgm:pt>
    <dgm:pt modelId="{81310F73-3ECA-4A17-A6ED-138F6E87047B}" type="parTrans" cxnId="{9623EB10-6987-452D-8C63-D415DDECB373}">
      <dgm:prSet/>
      <dgm:spPr/>
      <dgm:t>
        <a:bodyPr/>
        <a:lstStyle/>
        <a:p>
          <a:endParaRPr lang="es-AR"/>
        </a:p>
      </dgm:t>
    </dgm:pt>
    <dgm:pt modelId="{84D35BEB-79BD-47F2-B45D-E3F8B9AE429B}" type="sibTrans" cxnId="{9623EB10-6987-452D-8C63-D415DDECB373}">
      <dgm:prSet/>
      <dgm:spPr/>
      <dgm:t>
        <a:bodyPr/>
        <a:lstStyle/>
        <a:p>
          <a:endParaRPr lang="es-AR"/>
        </a:p>
      </dgm:t>
    </dgm:pt>
    <dgm:pt modelId="{F8F19FCE-B31D-41B1-AA73-E952B19EE9D0}">
      <dgm:prSet phldrT="[Texto]" custT="1"/>
      <dgm:spPr/>
      <dgm:t>
        <a:bodyPr/>
        <a:lstStyle/>
        <a:p>
          <a:r>
            <a:rPr lang="es-E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El impuesto se adeudaba desde el perfeccionamiento de la operación gravada, lo que ocurría cuando hay boleto de compraventa y posesión; o con escritura, lo que ocurriera primero</a:t>
          </a:r>
          <a:endParaRPr lang="es-AR"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DD812F84-9EB5-46BD-8E43-46CA82D4EE75}" type="parTrans" cxnId="{FD130196-0F85-49EC-B528-A10C1431382A}">
      <dgm:prSet/>
      <dgm:spPr/>
      <dgm:t>
        <a:bodyPr/>
        <a:lstStyle/>
        <a:p>
          <a:endParaRPr lang="es-AR"/>
        </a:p>
      </dgm:t>
    </dgm:pt>
    <dgm:pt modelId="{07B6BCC0-7E80-477A-A470-01051535AC14}" type="sibTrans" cxnId="{FD130196-0F85-49EC-B528-A10C1431382A}">
      <dgm:prSet/>
      <dgm:spPr/>
      <dgm:t>
        <a:bodyPr/>
        <a:lstStyle/>
        <a:p>
          <a:endParaRPr lang="es-AR"/>
        </a:p>
      </dgm:t>
    </dgm:pt>
    <dgm:pt modelId="{8A120BE1-989B-4976-89DB-3B8403FE68DE}">
      <dgm:prSet phldrT="[Texto]" custT="1"/>
      <dgm:spPr/>
      <dgm:t>
        <a:bodyPr/>
        <a:lstStyle/>
        <a:p>
          <a:r>
            <a:rPr lang="es-E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Alícuota 15‰</a:t>
          </a:r>
          <a:endParaRPr lang="es-AR"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D336BF52-A498-4C42-8F7D-5B817253CDA1}" type="parTrans" cxnId="{A3AADF3B-6395-4341-8FEC-1DD4A8D22B0E}">
      <dgm:prSet/>
      <dgm:spPr/>
      <dgm:t>
        <a:bodyPr/>
        <a:lstStyle/>
        <a:p>
          <a:endParaRPr lang="es-AR"/>
        </a:p>
      </dgm:t>
    </dgm:pt>
    <dgm:pt modelId="{385C4014-25F0-4854-9C51-E00E0E283CDB}" type="sibTrans" cxnId="{A3AADF3B-6395-4341-8FEC-1DD4A8D22B0E}">
      <dgm:prSet/>
      <dgm:spPr/>
      <dgm:t>
        <a:bodyPr/>
        <a:lstStyle/>
        <a:p>
          <a:endParaRPr lang="es-AR"/>
        </a:p>
      </dgm:t>
    </dgm:pt>
    <dgm:pt modelId="{93B475CF-7DF6-4619-B8DE-02DA730EB9C9}">
      <dgm:prSet phldrT="[Texto]" custT="1"/>
      <dgm:spPr/>
      <dgm:t>
        <a:bodyPr/>
        <a:lstStyle/>
        <a:p>
          <a:r>
            <a:rPr lang="es-ES" sz="25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a:t>
          </a:r>
          <a:r>
            <a:rPr lang="es-ES" sz="1600" kern="1200" dirty="0">
              <a:solidFill>
                <a:srgbClr val="FF0000"/>
              </a:solidFill>
              <a:latin typeface="Arial" panose="020B0604020202020204" pitchFamily="34" charset="0"/>
              <a:ea typeface="+mn-ea"/>
              <a:cs typeface="Arial" panose="020B0604020202020204" pitchFamily="34" charset="0"/>
            </a:rPr>
            <a:t>¿Qué pasaba con el Impuesto a las Ganancias?</a:t>
          </a:r>
          <a:endParaRPr lang="es-AR" sz="1600" kern="1200" dirty="0">
            <a:solidFill>
              <a:srgbClr val="FF0000"/>
            </a:solidFill>
            <a:latin typeface="Arial" panose="020B0604020202020204" pitchFamily="34" charset="0"/>
            <a:ea typeface="+mn-ea"/>
            <a:cs typeface="Arial" panose="020B0604020202020204" pitchFamily="34" charset="0"/>
          </a:endParaRPr>
        </a:p>
      </dgm:t>
    </dgm:pt>
    <dgm:pt modelId="{CC2E1BBC-3A85-4809-90ED-27CBEB0E1B10}" type="parTrans" cxnId="{05B32E28-5871-4615-9446-D90F81806B89}">
      <dgm:prSet/>
      <dgm:spPr/>
      <dgm:t>
        <a:bodyPr/>
        <a:lstStyle/>
        <a:p>
          <a:endParaRPr lang="es-AR"/>
        </a:p>
      </dgm:t>
    </dgm:pt>
    <dgm:pt modelId="{19090C37-6C5B-4DE8-A592-E1CAEBE01D93}" type="sibTrans" cxnId="{05B32E28-5871-4615-9446-D90F81806B89}">
      <dgm:prSet/>
      <dgm:spPr/>
      <dgm:t>
        <a:bodyPr/>
        <a:lstStyle/>
        <a:p>
          <a:endParaRPr lang="es-AR"/>
        </a:p>
      </dgm:t>
    </dgm:pt>
    <dgm:pt modelId="{51A8BFE5-663F-4098-AADA-12711A72042B}" type="pres">
      <dgm:prSet presAssocID="{173B7740-DB68-4AAE-ACA7-6939627BA66D}" presName="Name0" presStyleCnt="0">
        <dgm:presLayoutVars>
          <dgm:chMax val="7"/>
          <dgm:chPref val="7"/>
          <dgm:dir/>
        </dgm:presLayoutVars>
      </dgm:prSet>
      <dgm:spPr/>
    </dgm:pt>
    <dgm:pt modelId="{190AC7C1-7402-4110-96C3-39FAAA1859D6}" type="pres">
      <dgm:prSet presAssocID="{173B7740-DB68-4AAE-ACA7-6939627BA66D}" presName="Name1" presStyleCnt="0"/>
      <dgm:spPr/>
    </dgm:pt>
    <dgm:pt modelId="{C5470CA9-A1AE-45B8-944E-FAE2102CBBC1}" type="pres">
      <dgm:prSet presAssocID="{173B7740-DB68-4AAE-ACA7-6939627BA66D}" presName="cycle" presStyleCnt="0"/>
      <dgm:spPr/>
    </dgm:pt>
    <dgm:pt modelId="{3751456A-6E0D-465D-BE52-CEA94F603FF3}" type="pres">
      <dgm:prSet presAssocID="{173B7740-DB68-4AAE-ACA7-6939627BA66D}" presName="srcNode" presStyleLbl="node1" presStyleIdx="0" presStyleCnt="7"/>
      <dgm:spPr/>
    </dgm:pt>
    <dgm:pt modelId="{AE7A773F-9D42-41F8-BADA-17A1A9AA8689}" type="pres">
      <dgm:prSet presAssocID="{173B7740-DB68-4AAE-ACA7-6939627BA66D}" presName="conn" presStyleLbl="parChTrans1D2" presStyleIdx="0" presStyleCnt="1"/>
      <dgm:spPr/>
    </dgm:pt>
    <dgm:pt modelId="{784DA726-DCBE-40DE-BE2B-B06D98277D75}" type="pres">
      <dgm:prSet presAssocID="{173B7740-DB68-4AAE-ACA7-6939627BA66D}" presName="extraNode" presStyleLbl="node1" presStyleIdx="0" presStyleCnt="7"/>
      <dgm:spPr/>
    </dgm:pt>
    <dgm:pt modelId="{F73A7BA1-2A2F-40E5-8666-5C3C701B6F5F}" type="pres">
      <dgm:prSet presAssocID="{173B7740-DB68-4AAE-ACA7-6939627BA66D}" presName="dstNode" presStyleLbl="node1" presStyleIdx="0" presStyleCnt="7"/>
      <dgm:spPr/>
    </dgm:pt>
    <dgm:pt modelId="{B50CC4AB-8F79-4FED-BD1A-0448DD783934}" type="pres">
      <dgm:prSet presAssocID="{C7E0204E-D947-4DDC-97B5-6800A7B99AAF}" presName="text_1" presStyleLbl="node1" presStyleIdx="0" presStyleCnt="7" custScaleY="129320" custLinFactNeighborY="-28071">
        <dgm:presLayoutVars>
          <dgm:bulletEnabled val="1"/>
        </dgm:presLayoutVars>
      </dgm:prSet>
      <dgm:spPr/>
    </dgm:pt>
    <dgm:pt modelId="{F0FB7682-4C4D-4941-8092-D10753636293}" type="pres">
      <dgm:prSet presAssocID="{C7E0204E-D947-4DDC-97B5-6800A7B99AAF}" presName="accent_1" presStyleCnt="0"/>
      <dgm:spPr/>
    </dgm:pt>
    <dgm:pt modelId="{1DA89C53-186A-4BC2-9693-9E1EDEB04423}" type="pres">
      <dgm:prSet presAssocID="{C7E0204E-D947-4DDC-97B5-6800A7B99AAF}" presName="accentRepeatNode" presStyleLbl="solidFgAcc1" presStyleIdx="0" presStyleCnt="7" custLinFactNeighborY="-22457"/>
      <dgm:spPr>
        <a:solidFill>
          <a:schemeClr val="bg2"/>
        </a:solidFill>
        <a:ln>
          <a:solidFill>
            <a:schemeClr val="tx1">
              <a:lumMod val="85000"/>
              <a:lumOff val="15000"/>
            </a:schemeClr>
          </a:solidFill>
        </a:ln>
      </dgm:spPr>
    </dgm:pt>
    <dgm:pt modelId="{86A3728D-7126-4EC3-BBE8-AA7E94E9D154}" type="pres">
      <dgm:prSet presAssocID="{61CD1A26-BC63-46D4-B770-1ADC78245112}" presName="text_2" presStyleLbl="node1" presStyleIdx="1" presStyleCnt="7" custScaleY="137575" custLinFactNeighborX="-1240" custLinFactNeighborY="-32319">
        <dgm:presLayoutVars>
          <dgm:bulletEnabled val="1"/>
        </dgm:presLayoutVars>
      </dgm:prSet>
      <dgm:spPr/>
    </dgm:pt>
    <dgm:pt modelId="{E5336970-1823-4909-8CC3-F36B4A34E0BA}" type="pres">
      <dgm:prSet presAssocID="{61CD1A26-BC63-46D4-B770-1ADC78245112}" presName="accent_2" presStyleCnt="0"/>
      <dgm:spPr/>
    </dgm:pt>
    <dgm:pt modelId="{833BCFA0-AF9E-4230-9753-F41126BCC472}" type="pres">
      <dgm:prSet presAssocID="{61CD1A26-BC63-46D4-B770-1ADC78245112}" presName="accentRepeatNode" presStyleLbl="solidFgAcc1" presStyleIdx="1" presStyleCnt="7" custLinFactNeighborX="-14597" custLinFactNeighborY="-25856"/>
      <dgm:spPr>
        <a:solidFill>
          <a:schemeClr val="bg2"/>
        </a:solidFill>
        <a:ln>
          <a:solidFill>
            <a:schemeClr val="tx1">
              <a:lumMod val="85000"/>
              <a:lumOff val="15000"/>
            </a:schemeClr>
          </a:solidFill>
        </a:ln>
      </dgm:spPr>
    </dgm:pt>
    <dgm:pt modelId="{B2574E7D-3AA7-4E75-9913-696FEB1A242E}" type="pres">
      <dgm:prSet presAssocID="{C2B8F651-8E69-44C6-A4ED-6C527D5219DD}" presName="text_3" presStyleLbl="node1" presStyleIdx="2" presStyleCnt="7" custLinFactNeighborX="52039" custLinFactNeighborY="-21054">
        <dgm:presLayoutVars>
          <dgm:bulletEnabled val="1"/>
        </dgm:presLayoutVars>
      </dgm:prSet>
      <dgm:spPr/>
    </dgm:pt>
    <dgm:pt modelId="{130A66A8-8DCF-439A-821D-296B315DC028}" type="pres">
      <dgm:prSet presAssocID="{C2B8F651-8E69-44C6-A4ED-6C527D5219DD}" presName="accent_3" presStyleCnt="0"/>
      <dgm:spPr/>
    </dgm:pt>
    <dgm:pt modelId="{76A3EC58-82C5-4E21-97B5-1E5D26526216}" type="pres">
      <dgm:prSet presAssocID="{C2B8F651-8E69-44C6-A4ED-6C527D5219DD}" presName="accentRepeatNode" presStyleLbl="solidFgAcc1" presStyleIdx="2" presStyleCnt="7" custLinFactNeighborX="-1123" custLinFactNeighborY="-16843"/>
      <dgm:spPr>
        <a:solidFill>
          <a:schemeClr val="bg2"/>
        </a:solidFill>
        <a:ln>
          <a:solidFill>
            <a:schemeClr val="tx1">
              <a:lumMod val="85000"/>
              <a:lumOff val="15000"/>
            </a:schemeClr>
          </a:solidFill>
        </a:ln>
      </dgm:spPr>
    </dgm:pt>
    <dgm:pt modelId="{B83AB28C-4A80-4C0F-8EA4-547B4C8FB3F4}" type="pres">
      <dgm:prSet presAssocID="{A8461470-1960-442F-8761-5AAEEC555AB4}" presName="text_4" presStyleLbl="node1" presStyleIdx="3" presStyleCnt="7">
        <dgm:presLayoutVars>
          <dgm:bulletEnabled val="1"/>
        </dgm:presLayoutVars>
      </dgm:prSet>
      <dgm:spPr/>
    </dgm:pt>
    <dgm:pt modelId="{2FA29045-6078-41FD-9CC4-60568B4C831C}" type="pres">
      <dgm:prSet presAssocID="{A8461470-1960-442F-8761-5AAEEC555AB4}" presName="accent_4" presStyleCnt="0"/>
      <dgm:spPr/>
    </dgm:pt>
    <dgm:pt modelId="{F8E365CE-B014-463F-8BDB-CCAD4EA1D437}" type="pres">
      <dgm:prSet presAssocID="{A8461470-1960-442F-8761-5AAEEC555AB4}" presName="accentRepeatNode" presStyleLbl="solidFgAcc1" presStyleIdx="3" presStyleCnt="7" custLinFactNeighborX="-17638" custLinFactNeighborY="-16119"/>
      <dgm:spPr>
        <a:solidFill>
          <a:schemeClr val="bg2"/>
        </a:solidFill>
        <a:ln>
          <a:solidFill>
            <a:schemeClr val="tx1">
              <a:lumMod val="85000"/>
              <a:lumOff val="15000"/>
            </a:schemeClr>
          </a:solidFill>
        </a:ln>
      </dgm:spPr>
    </dgm:pt>
    <dgm:pt modelId="{D571025D-F1DA-417E-A041-160A09B130EE}" type="pres">
      <dgm:prSet presAssocID="{F8F19FCE-B31D-41B1-AA73-E952B19EE9D0}" presName="text_5" presStyleLbl="node1" presStyleIdx="4" presStyleCnt="7">
        <dgm:presLayoutVars>
          <dgm:bulletEnabled val="1"/>
        </dgm:presLayoutVars>
      </dgm:prSet>
      <dgm:spPr/>
    </dgm:pt>
    <dgm:pt modelId="{E17D984A-417F-4E55-9AA0-EEFF8842914D}" type="pres">
      <dgm:prSet presAssocID="{F8F19FCE-B31D-41B1-AA73-E952B19EE9D0}" presName="accent_5" presStyleCnt="0"/>
      <dgm:spPr/>
    </dgm:pt>
    <dgm:pt modelId="{B157B0B9-1E33-434C-99C4-19188D5DC6D2}" type="pres">
      <dgm:prSet presAssocID="{F8F19FCE-B31D-41B1-AA73-E952B19EE9D0}" presName="accentRepeatNode" presStyleLbl="solidFgAcc1" presStyleIdx="4" presStyleCnt="7" custLinFactNeighborX="-17638" custLinFactNeighborY="-16119"/>
      <dgm:spPr>
        <a:solidFill>
          <a:schemeClr val="bg2"/>
        </a:solidFill>
        <a:ln>
          <a:solidFill>
            <a:schemeClr val="tx1">
              <a:lumMod val="85000"/>
              <a:lumOff val="15000"/>
            </a:schemeClr>
          </a:solidFill>
        </a:ln>
      </dgm:spPr>
    </dgm:pt>
    <dgm:pt modelId="{67A806ED-1900-437B-B36D-BDFD0441D296}" type="pres">
      <dgm:prSet presAssocID="{8A120BE1-989B-4976-89DB-3B8403FE68DE}" presName="text_6" presStyleLbl="node1" presStyleIdx="5" presStyleCnt="7">
        <dgm:presLayoutVars>
          <dgm:bulletEnabled val="1"/>
        </dgm:presLayoutVars>
      </dgm:prSet>
      <dgm:spPr/>
    </dgm:pt>
    <dgm:pt modelId="{98872B49-DD50-43C6-911C-D717730335E9}" type="pres">
      <dgm:prSet presAssocID="{8A120BE1-989B-4976-89DB-3B8403FE68DE}" presName="accent_6" presStyleCnt="0"/>
      <dgm:spPr/>
    </dgm:pt>
    <dgm:pt modelId="{19D5577B-4696-48FE-84E8-AAC0E1411213}" type="pres">
      <dgm:prSet presAssocID="{8A120BE1-989B-4976-89DB-3B8403FE68DE}" presName="accentRepeatNode" presStyleLbl="solidFgAcc1" presStyleIdx="5" presStyleCnt="7" custLinFactNeighborX="-17638" custLinFactNeighborY="-16119"/>
      <dgm:spPr>
        <a:solidFill>
          <a:schemeClr val="bg2"/>
        </a:solidFill>
        <a:ln>
          <a:solidFill>
            <a:schemeClr val="tx1">
              <a:lumMod val="85000"/>
              <a:lumOff val="15000"/>
            </a:schemeClr>
          </a:solidFill>
        </a:ln>
      </dgm:spPr>
    </dgm:pt>
    <dgm:pt modelId="{7D40A06D-DE3B-4539-9879-C40099333026}" type="pres">
      <dgm:prSet presAssocID="{93B475CF-7DF6-4619-B8DE-02DA730EB9C9}" presName="text_7" presStyleLbl="node1" presStyleIdx="6" presStyleCnt="7">
        <dgm:presLayoutVars>
          <dgm:bulletEnabled val="1"/>
        </dgm:presLayoutVars>
      </dgm:prSet>
      <dgm:spPr/>
    </dgm:pt>
    <dgm:pt modelId="{5DF635DE-5F4F-4343-AD00-FE7C6943BC39}" type="pres">
      <dgm:prSet presAssocID="{93B475CF-7DF6-4619-B8DE-02DA730EB9C9}" presName="accent_7" presStyleCnt="0"/>
      <dgm:spPr/>
    </dgm:pt>
    <dgm:pt modelId="{724DA58A-FA18-43A4-9599-01C1D54BDD83}" type="pres">
      <dgm:prSet presAssocID="{93B475CF-7DF6-4619-B8DE-02DA730EB9C9}" presName="accentRepeatNode" presStyleLbl="solidFgAcc1" presStyleIdx="6" presStyleCnt="7" custLinFactNeighborX="-17638" custLinFactNeighborY="-16119"/>
      <dgm:spPr>
        <a:solidFill>
          <a:schemeClr val="bg2"/>
        </a:solidFill>
        <a:ln>
          <a:solidFill>
            <a:schemeClr val="tx1">
              <a:lumMod val="85000"/>
              <a:lumOff val="15000"/>
            </a:schemeClr>
          </a:solidFill>
        </a:ln>
      </dgm:spPr>
    </dgm:pt>
  </dgm:ptLst>
  <dgm:cxnLst>
    <dgm:cxn modelId="{FD7FBB00-2840-42E1-9267-9F222015E8B9}" srcId="{173B7740-DB68-4AAE-ACA7-6939627BA66D}" destId="{61CD1A26-BC63-46D4-B770-1ADC78245112}" srcOrd="1" destOrd="0" parTransId="{0FAD2EC8-EF8A-4DB7-A2EE-12BFA74EB5CD}" sibTransId="{8BB91FEE-5672-498D-B653-44ADE185E002}"/>
    <dgm:cxn modelId="{9623EB10-6987-452D-8C63-D415DDECB373}" srcId="{173B7740-DB68-4AAE-ACA7-6939627BA66D}" destId="{A8461470-1960-442F-8761-5AAEEC555AB4}" srcOrd="3" destOrd="0" parTransId="{81310F73-3ECA-4A17-A6ED-138F6E87047B}" sibTransId="{84D35BEB-79BD-47F2-B45D-E3F8B9AE429B}"/>
    <dgm:cxn modelId="{05B32E28-5871-4615-9446-D90F81806B89}" srcId="{173B7740-DB68-4AAE-ACA7-6939627BA66D}" destId="{93B475CF-7DF6-4619-B8DE-02DA730EB9C9}" srcOrd="6" destOrd="0" parTransId="{CC2E1BBC-3A85-4809-90ED-27CBEB0E1B10}" sibTransId="{19090C37-6C5B-4DE8-A592-E1CAEBE01D93}"/>
    <dgm:cxn modelId="{A3AADF3B-6395-4341-8FEC-1DD4A8D22B0E}" srcId="{173B7740-DB68-4AAE-ACA7-6939627BA66D}" destId="{8A120BE1-989B-4976-89DB-3B8403FE68DE}" srcOrd="5" destOrd="0" parTransId="{D336BF52-A498-4C42-8F7D-5B817253CDA1}" sibTransId="{385C4014-25F0-4854-9C51-E00E0E283CDB}"/>
    <dgm:cxn modelId="{2E02865E-6920-48D6-912F-070CDA316CB8}" type="presOf" srcId="{61CD1A26-BC63-46D4-B770-1ADC78245112}" destId="{86A3728D-7126-4EC3-BBE8-AA7E94E9D154}" srcOrd="0" destOrd="0" presId="urn:microsoft.com/office/officeart/2008/layout/VerticalCurvedList"/>
    <dgm:cxn modelId="{B0DE0E64-9E41-455D-8ABF-5BDA874E4DEC}" type="presOf" srcId="{F8F19FCE-B31D-41B1-AA73-E952B19EE9D0}" destId="{D571025D-F1DA-417E-A041-160A09B130EE}" srcOrd="0" destOrd="0" presId="urn:microsoft.com/office/officeart/2008/layout/VerticalCurvedList"/>
    <dgm:cxn modelId="{43EDD154-CA1F-4AF4-97F0-0C6C90759E49}" srcId="{173B7740-DB68-4AAE-ACA7-6939627BA66D}" destId="{C7E0204E-D947-4DDC-97B5-6800A7B99AAF}" srcOrd="0" destOrd="0" parTransId="{DBF8DCB1-F19C-4F39-8B29-7A37B0EDE696}" sibTransId="{C8F8686E-4B9A-45E2-A737-46D861E94C32}"/>
    <dgm:cxn modelId="{86247879-2849-474E-8967-A3EEB1E9C78A}" type="presOf" srcId="{C8F8686E-4B9A-45E2-A737-46D861E94C32}" destId="{AE7A773F-9D42-41F8-BADA-17A1A9AA8689}" srcOrd="0" destOrd="0" presId="urn:microsoft.com/office/officeart/2008/layout/VerticalCurvedList"/>
    <dgm:cxn modelId="{AE8A967F-16A0-445D-A941-AAC73F36027F}" type="presOf" srcId="{C2B8F651-8E69-44C6-A4ED-6C527D5219DD}" destId="{B2574E7D-3AA7-4E75-9913-696FEB1A242E}" srcOrd="0" destOrd="0" presId="urn:microsoft.com/office/officeart/2008/layout/VerticalCurvedList"/>
    <dgm:cxn modelId="{FD130196-0F85-49EC-B528-A10C1431382A}" srcId="{173B7740-DB68-4AAE-ACA7-6939627BA66D}" destId="{F8F19FCE-B31D-41B1-AA73-E952B19EE9D0}" srcOrd="4" destOrd="0" parTransId="{DD812F84-9EB5-46BD-8E43-46CA82D4EE75}" sibTransId="{07B6BCC0-7E80-477A-A470-01051535AC14}"/>
    <dgm:cxn modelId="{5BAE8AAD-8B34-4C90-A2ED-381BA6431BD6}" srcId="{173B7740-DB68-4AAE-ACA7-6939627BA66D}" destId="{C2B8F651-8E69-44C6-A4ED-6C527D5219DD}" srcOrd="2" destOrd="0" parTransId="{E08B9330-31CB-4134-A4E6-30BC075F5047}" sibTransId="{DE7C8995-3CF4-4E21-ACB6-252284FD8AF1}"/>
    <dgm:cxn modelId="{1FE151B5-275B-4B2D-B392-43A3E883231A}" type="presOf" srcId="{93B475CF-7DF6-4619-B8DE-02DA730EB9C9}" destId="{7D40A06D-DE3B-4539-9879-C40099333026}" srcOrd="0" destOrd="0" presId="urn:microsoft.com/office/officeart/2008/layout/VerticalCurvedList"/>
    <dgm:cxn modelId="{F0689DCF-1A16-41F7-8416-5CCFADC70154}" type="presOf" srcId="{8A120BE1-989B-4976-89DB-3B8403FE68DE}" destId="{67A806ED-1900-437B-B36D-BDFD0441D296}" srcOrd="0" destOrd="0" presId="urn:microsoft.com/office/officeart/2008/layout/VerticalCurvedList"/>
    <dgm:cxn modelId="{B58123EE-9089-43E8-A364-270D0F78F2B8}" type="presOf" srcId="{173B7740-DB68-4AAE-ACA7-6939627BA66D}" destId="{51A8BFE5-663F-4098-AADA-12711A72042B}" srcOrd="0" destOrd="0" presId="urn:microsoft.com/office/officeart/2008/layout/VerticalCurvedList"/>
    <dgm:cxn modelId="{D69048F2-7ABE-47F8-A330-3277337A8773}" type="presOf" srcId="{A8461470-1960-442F-8761-5AAEEC555AB4}" destId="{B83AB28C-4A80-4C0F-8EA4-547B4C8FB3F4}" srcOrd="0" destOrd="0" presId="urn:microsoft.com/office/officeart/2008/layout/VerticalCurvedList"/>
    <dgm:cxn modelId="{B4F0DEFE-69B0-4AE9-BE6E-540F00979D60}" type="presOf" srcId="{C7E0204E-D947-4DDC-97B5-6800A7B99AAF}" destId="{B50CC4AB-8F79-4FED-BD1A-0448DD783934}" srcOrd="0" destOrd="0" presId="urn:microsoft.com/office/officeart/2008/layout/VerticalCurvedList"/>
    <dgm:cxn modelId="{D1B0FFE6-6358-4970-ACB2-5EE8AAF6B3BA}" type="presParOf" srcId="{51A8BFE5-663F-4098-AADA-12711A72042B}" destId="{190AC7C1-7402-4110-96C3-39FAAA1859D6}" srcOrd="0" destOrd="0" presId="urn:microsoft.com/office/officeart/2008/layout/VerticalCurvedList"/>
    <dgm:cxn modelId="{4726B247-2AAC-4D8F-8B04-EDD9C3717130}" type="presParOf" srcId="{190AC7C1-7402-4110-96C3-39FAAA1859D6}" destId="{C5470CA9-A1AE-45B8-944E-FAE2102CBBC1}" srcOrd="0" destOrd="0" presId="urn:microsoft.com/office/officeart/2008/layout/VerticalCurvedList"/>
    <dgm:cxn modelId="{CF682FFE-BE90-4AD8-9E72-F0646CCB8E21}" type="presParOf" srcId="{C5470CA9-A1AE-45B8-944E-FAE2102CBBC1}" destId="{3751456A-6E0D-465D-BE52-CEA94F603FF3}" srcOrd="0" destOrd="0" presId="urn:microsoft.com/office/officeart/2008/layout/VerticalCurvedList"/>
    <dgm:cxn modelId="{C8573E06-5F9B-416E-BE25-CF0C0B1DB5AC}" type="presParOf" srcId="{C5470CA9-A1AE-45B8-944E-FAE2102CBBC1}" destId="{AE7A773F-9D42-41F8-BADA-17A1A9AA8689}" srcOrd="1" destOrd="0" presId="urn:microsoft.com/office/officeart/2008/layout/VerticalCurvedList"/>
    <dgm:cxn modelId="{177D3A79-5734-4C02-BB1E-44AC0A68DF92}" type="presParOf" srcId="{C5470CA9-A1AE-45B8-944E-FAE2102CBBC1}" destId="{784DA726-DCBE-40DE-BE2B-B06D98277D75}" srcOrd="2" destOrd="0" presId="urn:microsoft.com/office/officeart/2008/layout/VerticalCurvedList"/>
    <dgm:cxn modelId="{59A78035-98AF-4AA8-B40B-2003EFFF1776}" type="presParOf" srcId="{C5470CA9-A1AE-45B8-944E-FAE2102CBBC1}" destId="{F73A7BA1-2A2F-40E5-8666-5C3C701B6F5F}" srcOrd="3" destOrd="0" presId="urn:microsoft.com/office/officeart/2008/layout/VerticalCurvedList"/>
    <dgm:cxn modelId="{BBFEABB4-34AB-4CF1-B42F-503B01558F08}" type="presParOf" srcId="{190AC7C1-7402-4110-96C3-39FAAA1859D6}" destId="{B50CC4AB-8F79-4FED-BD1A-0448DD783934}" srcOrd="1" destOrd="0" presId="urn:microsoft.com/office/officeart/2008/layout/VerticalCurvedList"/>
    <dgm:cxn modelId="{B9F3287A-5F1D-419F-B1FD-5640EEEBF62E}" type="presParOf" srcId="{190AC7C1-7402-4110-96C3-39FAAA1859D6}" destId="{F0FB7682-4C4D-4941-8092-D10753636293}" srcOrd="2" destOrd="0" presId="urn:microsoft.com/office/officeart/2008/layout/VerticalCurvedList"/>
    <dgm:cxn modelId="{D03C677D-75B3-495D-BAAC-F10C59F311F1}" type="presParOf" srcId="{F0FB7682-4C4D-4941-8092-D10753636293}" destId="{1DA89C53-186A-4BC2-9693-9E1EDEB04423}" srcOrd="0" destOrd="0" presId="urn:microsoft.com/office/officeart/2008/layout/VerticalCurvedList"/>
    <dgm:cxn modelId="{BBFE25D0-6E21-41B4-86A5-2CAEAAC6D19A}" type="presParOf" srcId="{190AC7C1-7402-4110-96C3-39FAAA1859D6}" destId="{86A3728D-7126-4EC3-BBE8-AA7E94E9D154}" srcOrd="3" destOrd="0" presId="urn:microsoft.com/office/officeart/2008/layout/VerticalCurvedList"/>
    <dgm:cxn modelId="{7D20F971-710D-441A-B472-986CDEA53F78}" type="presParOf" srcId="{190AC7C1-7402-4110-96C3-39FAAA1859D6}" destId="{E5336970-1823-4909-8CC3-F36B4A34E0BA}" srcOrd="4" destOrd="0" presId="urn:microsoft.com/office/officeart/2008/layout/VerticalCurvedList"/>
    <dgm:cxn modelId="{DA688763-521F-4393-ABFA-179A01229013}" type="presParOf" srcId="{E5336970-1823-4909-8CC3-F36B4A34E0BA}" destId="{833BCFA0-AF9E-4230-9753-F41126BCC472}" srcOrd="0" destOrd="0" presId="urn:microsoft.com/office/officeart/2008/layout/VerticalCurvedList"/>
    <dgm:cxn modelId="{26278755-FD5B-4D58-B108-683E0AEB10DF}" type="presParOf" srcId="{190AC7C1-7402-4110-96C3-39FAAA1859D6}" destId="{B2574E7D-3AA7-4E75-9913-696FEB1A242E}" srcOrd="5" destOrd="0" presId="urn:microsoft.com/office/officeart/2008/layout/VerticalCurvedList"/>
    <dgm:cxn modelId="{5454A5FB-3B0F-47EA-BF37-AC05D3FA2770}" type="presParOf" srcId="{190AC7C1-7402-4110-96C3-39FAAA1859D6}" destId="{130A66A8-8DCF-439A-821D-296B315DC028}" srcOrd="6" destOrd="0" presId="urn:microsoft.com/office/officeart/2008/layout/VerticalCurvedList"/>
    <dgm:cxn modelId="{233206AC-D1A5-4D13-A0C1-1AD00181EED9}" type="presParOf" srcId="{130A66A8-8DCF-439A-821D-296B315DC028}" destId="{76A3EC58-82C5-4E21-97B5-1E5D26526216}" srcOrd="0" destOrd="0" presId="urn:microsoft.com/office/officeart/2008/layout/VerticalCurvedList"/>
    <dgm:cxn modelId="{6B58703E-F742-4D79-9F73-7FD27CEF5D4C}" type="presParOf" srcId="{190AC7C1-7402-4110-96C3-39FAAA1859D6}" destId="{B83AB28C-4A80-4C0F-8EA4-547B4C8FB3F4}" srcOrd="7" destOrd="0" presId="urn:microsoft.com/office/officeart/2008/layout/VerticalCurvedList"/>
    <dgm:cxn modelId="{DF297F5C-5B6B-4FA3-9594-AC8C1F3567B0}" type="presParOf" srcId="{190AC7C1-7402-4110-96C3-39FAAA1859D6}" destId="{2FA29045-6078-41FD-9CC4-60568B4C831C}" srcOrd="8" destOrd="0" presId="urn:microsoft.com/office/officeart/2008/layout/VerticalCurvedList"/>
    <dgm:cxn modelId="{69FCD809-30DA-4548-98E6-FE2768DAE5D1}" type="presParOf" srcId="{2FA29045-6078-41FD-9CC4-60568B4C831C}" destId="{F8E365CE-B014-463F-8BDB-CCAD4EA1D437}" srcOrd="0" destOrd="0" presId="urn:microsoft.com/office/officeart/2008/layout/VerticalCurvedList"/>
    <dgm:cxn modelId="{FDFF594F-083C-4294-8D9B-9AA6B21F48E1}" type="presParOf" srcId="{190AC7C1-7402-4110-96C3-39FAAA1859D6}" destId="{D571025D-F1DA-417E-A041-160A09B130EE}" srcOrd="9" destOrd="0" presId="urn:microsoft.com/office/officeart/2008/layout/VerticalCurvedList"/>
    <dgm:cxn modelId="{E231D326-7C98-4422-B0B6-E96C732AF5A0}" type="presParOf" srcId="{190AC7C1-7402-4110-96C3-39FAAA1859D6}" destId="{E17D984A-417F-4E55-9AA0-EEFF8842914D}" srcOrd="10" destOrd="0" presId="urn:microsoft.com/office/officeart/2008/layout/VerticalCurvedList"/>
    <dgm:cxn modelId="{DF7F79A4-91DD-485F-9B91-EE8ED084046F}" type="presParOf" srcId="{E17D984A-417F-4E55-9AA0-EEFF8842914D}" destId="{B157B0B9-1E33-434C-99C4-19188D5DC6D2}" srcOrd="0" destOrd="0" presId="urn:microsoft.com/office/officeart/2008/layout/VerticalCurvedList"/>
    <dgm:cxn modelId="{55E12CD9-0B47-4FB5-A163-0C8289DAA563}" type="presParOf" srcId="{190AC7C1-7402-4110-96C3-39FAAA1859D6}" destId="{67A806ED-1900-437B-B36D-BDFD0441D296}" srcOrd="11" destOrd="0" presId="urn:microsoft.com/office/officeart/2008/layout/VerticalCurvedList"/>
    <dgm:cxn modelId="{F8AE28D5-6C81-43E2-BB86-875E998514C2}" type="presParOf" srcId="{190AC7C1-7402-4110-96C3-39FAAA1859D6}" destId="{98872B49-DD50-43C6-911C-D717730335E9}" srcOrd="12" destOrd="0" presId="urn:microsoft.com/office/officeart/2008/layout/VerticalCurvedList"/>
    <dgm:cxn modelId="{8DC74E24-23F2-416E-B8CB-E7F5182460E4}" type="presParOf" srcId="{98872B49-DD50-43C6-911C-D717730335E9}" destId="{19D5577B-4696-48FE-84E8-AAC0E1411213}" srcOrd="0" destOrd="0" presId="urn:microsoft.com/office/officeart/2008/layout/VerticalCurvedList"/>
    <dgm:cxn modelId="{CA02E80E-6DAA-40A7-9D86-8D1A56120D1B}" type="presParOf" srcId="{190AC7C1-7402-4110-96C3-39FAAA1859D6}" destId="{7D40A06D-DE3B-4539-9879-C40099333026}" srcOrd="13" destOrd="0" presId="urn:microsoft.com/office/officeart/2008/layout/VerticalCurvedList"/>
    <dgm:cxn modelId="{DBA27938-4466-48D0-95E8-8C662F06C9C1}" type="presParOf" srcId="{190AC7C1-7402-4110-96C3-39FAAA1859D6}" destId="{5DF635DE-5F4F-4343-AD00-FE7C6943BC39}" srcOrd="14" destOrd="0" presId="urn:microsoft.com/office/officeart/2008/layout/VerticalCurvedList"/>
    <dgm:cxn modelId="{54C479F5-4F10-43EB-9DFC-E3E93B4053CA}" type="presParOf" srcId="{5DF635DE-5F4F-4343-AD00-FE7C6943BC39}" destId="{724DA58A-FA18-43A4-9599-01C1D54BDD83}" srcOrd="0" destOrd="0" presId="urn:microsoft.com/office/officeart/2008/layout/VerticalCurved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3B7740-DB68-4AAE-ACA7-6939627BA66D}" type="doc">
      <dgm:prSet loTypeId="urn:microsoft.com/office/officeart/2005/8/layout/vList4" loCatId="list" qsTypeId="urn:microsoft.com/office/officeart/2005/8/quickstyle/3d3" qsCatId="3D" csTypeId="urn:microsoft.com/office/officeart/2005/8/colors/accent5_1" csCatId="accent5" phldr="1"/>
      <dgm:spPr/>
      <dgm:t>
        <a:bodyPr/>
        <a:lstStyle/>
        <a:p>
          <a:endParaRPr lang="es-AR"/>
        </a:p>
      </dgm:t>
    </dgm:pt>
    <dgm:pt modelId="{C7E0204E-D947-4DDC-97B5-6800A7B99AAF}">
      <dgm:prSet phldrT="[Texto]" custT="1"/>
      <dgm:spPr/>
      <dgm:t>
        <a:bodyPr/>
        <a:lstStyle/>
        <a:p>
          <a:pPr algn="just"/>
          <a:r>
            <a:rPr lang="es-ES" sz="1800" u="sng" dirty="0">
              <a:latin typeface="Times New Roman" panose="02020603050405020304" pitchFamily="18" charset="0"/>
              <a:cs typeface="Times New Roman" panose="02020603050405020304" pitchFamily="18" charset="0"/>
            </a:rPr>
            <a:t>El Art 102. establece que las entidades administradoras de tarjeta de crédito, débito, compra y demás procesadores de medios electrónicos deberán</a:t>
          </a:r>
          <a:r>
            <a:rPr lang="es-ES" sz="1800" dirty="0">
              <a:latin typeface="Times New Roman" panose="02020603050405020304" pitchFamily="18" charset="0"/>
              <a:cs typeface="Times New Roman" panose="02020603050405020304" pitchFamily="18" charset="0"/>
            </a:rPr>
            <a:t>: </a:t>
          </a:r>
        </a:p>
        <a:p>
          <a:pPr algn="just"/>
          <a:br>
            <a:rPr lang="es-ES" sz="1800" dirty="0">
              <a:latin typeface="Times New Roman" panose="02020603050405020304" pitchFamily="18" charset="0"/>
              <a:cs typeface="Times New Roman" panose="02020603050405020304" pitchFamily="18" charset="0"/>
            </a:rPr>
          </a:br>
          <a:r>
            <a:rPr lang="es-ES" sz="1800" dirty="0">
              <a:latin typeface="Times New Roman" panose="02020603050405020304" pitchFamily="18" charset="0"/>
              <a:cs typeface="Times New Roman" panose="02020603050405020304" pitchFamily="18" charset="0"/>
            </a:rPr>
            <a:t>(1) Informar mensualmente a todas las autoridades competentes la información de los cobros realizados en los medios que administran. </a:t>
          </a:r>
        </a:p>
        <a:p>
          <a:pPr algn="just"/>
          <a:r>
            <a:rPr lang="es-ES" sz="1800" dirty="0">
              <a:latin typeface="Times New Roman" panose="02020603050405020304" pitchFamily="18" charset="0"/>
              <a:cs typeface="Times New Roman" panose="02020603050405020304" pitchFamily="18" charset="0"/>
            </a:rPr>
            <a:t>(2) Abstenerse de realizar retenciones impositivas, siempre que los montos operados no excedan las 10.000 UVAS por contribuyente.  </a:t>
          </a:r>
          <a:r>
            <a:rPr lang="es-AR" sz="1800" dirty="0">
              <a:latin typeface="Times New Roman" panose="02020603050405020304" pitchFamily="18" charset="0"/>
              <a:cs typeface="Times New Roman" panose="02020603050405020304" pitchFamily="18" charset="0"/>
            </a:rPr>
            <a:t>Al 8/8/2024 10.000 UVA equivalen a </a:t>
          </a:r>
          <a:r>
            <a:rPr lang="es-AR" sz="1800" u="sng" dirty="0">
              <a:latin typeface="Times New Roman" panose="02020603050405020304" pitchFamily="18" charset="0"/>
              <a:cs typeface="Times New Roman" panose="02020603050405020304" pitchFamily="18" charset="0"/>
            </a:rPr>
            <a:t>$11.035.500</a:t>
          </a:r>
          <a:r>
            <a:rPr lang="es-AR" sz="1800" dirty="0">
              <a:latin typeface="Times New Roman" panose="02020603050405020304" pitchFamily="18" charset="0"/>
              <a:cs typeface="Times New Roman" panose="02020603050405020304" pitchFamily="18" charset="0"/>
            </a:rPr>
            <a:t>. </a:t>
          </a:r>
        </a:p>
        <a:p>
          <a:pPr algn="just"/>
          <a:r>
            <a:rPr lang="es-AR" sz="1800" dirty="0">
              <a:latin typeface="Times New Roman" panose="02020603050405020304" pitchFamily="18" charset="0"/>
              <a:cs typeface="Times New Roman" panose="02020603050405020304" pitchFamily="18" charset="0"/>
            </a:rPr>
            <a:t>(3) Invitar a las provincias y a la CABA a establecer regímenes similares.</a:t>
          </a:r>
        </a:p>
      </dgm:t>
    </dgm:pt>
    <dgm:pt modelId="{DBF8DCB1-F19C-4F39-8B29-7A37B0EDE696}" type="parTrans" cxnId="{43EDD154-CA1F-4AF4-97F0-0C6C90759E49}">
      <dgm:prSet/>
      <dgm:spPr/>
      <dgm:t>
        <a:bodyPr/>
        <a:lstStyle/>
        <a:p>
          <a:endParaRPr lang="es-AR"/>
        </a:p>
      </dgm:t>
    </dgm:pt>
    <dgm:pt modelId="{C8F8686E-4B9A-45E2-A737-46D861E94C32}" type="sibTrans" cxnId="{43EDD154-CA1F-4AF4-97F0-0C6C90759E49}">
      <dgm:prSet/>
      <dgm:spPr/>
      <dgm:t>
        <a:bodyPr/>
        <a:lstStyle/>
        <a:p>
          <a:endParaRPr lang="es-AR"/>
        </a:p>
      </dgm:t>
    </dgm:pt>
    <dgm:pt modelId="{FC32A0B3-C0E3-4A2D-8849-1556FEF30AF2}">
      <dgm:prSet phldrT="[Texto]" custT="1"/>
      <dgm:spPr/>
      <dgm:t>
        <a:bodyPr/>
        <a:lstStyle/>
        <a:p>
          <a:pPr algn="just"/>
          <a:r>
            <a:rPr lang="es-ES" sz="1800" u="sng" dirty="0">
              <a:latin typeface="Times New Roman" panose="02020603050405020304" pitchFamily="18" charset="0"/>
              <a:cs typeface="Times New Roman" panose="02020603050405020304" pitchFamily="18" charset="0"/>
            </a:rPr>
            <a:t>El Art 103 de la ley modifica el Art </a:t>
          </a:r>
          <a:r>
            <a:rPr lang="es-ES" sz="1800" u="sng" dirty="0" err="1">
              <a:latin typeface="Times New Roman" panose="02020603050405020304" pitchFamily="18" charset="0"/>
              <a:cs typeface="Times New Roman" panose="02020603050405020304" pitchFamily="18" charset="0"/>
            </a:rPr>
            <a:t>Art</a:t>
          </a:r>
          <a:r>
            <a:rPr lang="es-ES" sz="1800" u="sng" dirty="0">
              <a:latin typeface="Times New Roman" panose="02020603050405020304" pitchFamily="18" charset="0"/>
              <a:cs typeface="Times New Roman" panose="02020603050405020304" pitchFamily="18" charset="0"/>
            </a:rPr>
            <a:t> 22 de la Ley de Actividad Minera.</a:t>
          </a:r>
        </a:p>
        <a:p>
          <a:pPr algn="just"/>
          <a:endParaRPr lang="es-ES" sz="1800" u="sng" dirty="0">
            <a:latin typeface="Times New Roman" panose="02020603050405020304" pitchFamily="18" charset="0"/>
            <a:cs typeface="Times New Roman" panose="02020603050405020304" pitchFamily="18" charset="0"/>
          </a:endParaRPr>
        </a:p>
        <a:p>
          <a:pPr algn="just"/>
          <a:r>
            <a:rPr lang="es-ES" sz="1800" b="0" i="0" dirty="0">
              <a:latin typeface="Times New Roman" panose="02020603050405020304" pitchFamily="18" charset="0"/>
              <a:cs typeface="Times New Roman" panose="02020603050405020304" pitchFamily="18" charset="0"/>
            </a:rPr>
            <a:t>Las provincias adheridas al régimen tenían un techo a la alícuota de regalías en el 3%</a:t>
          </a:r>
          <a:r>
            <a:rPr lang="es-ES" sz="1800" b="0" i="1" dirty="0">
              <a:latin typeface="Times New Roman" panose="02020603050405020304" pitchFamily="18" charset="0"/>
              <a:cs typeface="Times New Roman" panose="02020603050405020304" pitchFamily="18" charset="0"/>
            </a:rPr>
            <a:t>.</a:t>
          </a:r>
          <a:r>
            <a:rPr lang="es-ES" sz="1800" i="1" dirty="0">
              <a:latin typeface="Times New Roman" panose="02020603050405020304" pitchFamily="18" charset="0"/>
              <a:cs typeface="Times New Roman" panose="02020603050405020304" pitchFamily="18" charset="0"/>
            </a:rPr>
            <a:t> </a:t>
          </a:r>
        </a:p>
        <a:p>
          <a:pPr algn="just"/>
          <a:endParaRPr lang="es-ES" sz="1800" i="1" dirty="0">
            <a:latin typeface="Times New Roman" panose="02020603050405020304" pitchFamily="18" charset="0"/>
            <a:cs typeface="Times New Roman" panose="02020603050405020304" pitchFamily="18" charset="0"/>
          </a:endParaRPr>
        </a:p>
        <a:p>
          <a:pPr algn="just"/>
          <a:r>
            <a:rPr lang="es-ES" sz="1800" i="0" dirty="0">
              <a:latin typeface="Times New Roman" panose="02020603050405020304" pitchFamily="18" charset="0"/>
              <a:cs typeface="Times New Roman" panose="02020603050405020304" pitchFamily="18" charset="0"/>
            </a:rPr>
            <a:t>Ahora, las provincias que adhieran, </a:t>
          </a:r>
          <a:r>
            <a:rPr lang="es-ES" sz="1800" b="0" i="0" dirty="0">
              <a:latin typeface="Times New Roman" panose="02020603050405020304" pitchFamily="18" charset="0"/>
              <a:cs typeface="Times New Roman" panose="02020603050405020304" pitchFamily="18" charset="0"/>
            </a:rPr>
            <a:t>exclusivamente, respecto de proyectos mineros que no hubieran iniciado construcción correspondiente a la etapa de explotación con anterioridad a la fecha de entrada en vigencia del presente artículo, podrán llevar la alícuota de regalías hasta el 5% del valor “Boca de Mina” del mineral extraído.</a:t>
          </a:r>
          <a:endParaRPr lang="es-ES" sz="1800" i="1" dirty="0">
            <a:latin typeface="Times New Roman" panose="02020603050405020304" pitchFamily="18" charset="0"/>
            <a:cs typeface="Times New Roman" panose="02020603050405020304" pitchFamily="18" charset="0"/>
          </a:endParaRPr>
        </a:p>
        <a:p>
          <a:pPr algn="just"/>
          <a:endParaRPr lang="es-ES" sz="1800" i="1" dirty="0">
            <a:latin typeface="Times New Roman" panose="02020603050405020304" pitchFamily="18" charset="0"/>
            <a:cs typeface="Times New Roman" panose="02020603050405020304" pitchFamily="18" charset="0"/>
          </a:endParaRPr>
        </a:p>
      </dgm:t>
    </dgm:pt>
    <dgm:pt modelId="{1D20EE9F-223C-4704-B296-9A62CF0F80DD}" type="parTrans" cxnId="{DC67DA9C-F4E1-42DF-B84E-256D9F270CAA}">
      <dgm:prSet/>
      <dgm:spPr/>
      <dgm:t>
        <a:bodyPr/>
        <a:lstStyle/>
        <a:p>
          <a:endParaRPr lang="es-AR"/>
        </a:p>
      </dgm:t>
    </dgm:pt>
    <dgm:pt modelId="{C9C46088-BF01-4D37-9A32-747617EF96AA}" type="sibTrans" cxnId="{DC67DA9C-F4E1-42DF-B84E-256D9F270CAA}">
      <dgm:prSet/>
      <dgm:spPr/>
      <dgm:t>
        <a:bodyPr/>
        <a:lstStyle/>
        <a:p>
          <a:endParaRPr lang="es-AR"/>
        </a:p>
      </dgm:t>
    </dgm:pt>
    <dgm:pt modelId="{9084952F-5299-4934-B67C-C7EB0BD1D988}" type="pres">
      <dgm:prSet presAssocID="{173B7740-DB68-4AAE-ACA7-6939627BA66D}" presName="linear" presStyleCnt="0">
        <dgm:presLayoutVars>
          <dgm:dir/>
          <dgm:resizeHandles val="exact"/>
        </dgm:presLayoutVars>
      </dgm:prSet>
      <dgm:spPr/>
    </dgm:pt>
    <dgm:pt modelId="{EDD84523-3CEA-4DD9-86E2-C5A472180E3C}" type="pres">
      <dgm:prSet presAssocID="{C7E0204E-D947-4DDC-97B5-6800A7B99AAF}" presName="comp" presStyleCnt="0"/>
      <dgm:spPr/>
    </dgm:pt>
    <dgm:pt modelId="{F31465CE-BABC-4B4B-844E-455C44EECE71}" type="pres">
      <dgm:prSet presAssocID="{C7E0204E-D947-4DDC-97B5-6800A7B99AAF}" presName="box" presStyleLbl="node1" presStyleIdx="0" presStyleCnt="2"/>
      <dgm:spPr/>
    </dgm:pt>
    <dgm:pt modelId="{CF3761A4-0B46-4CA2-BAAB-7E99DD48B441}" type="pres">
      <dgm:prSet presAssocID="{C7E0204E-D947-4DDC-97B5-6800A7B99AAF}" presName="img" presStyleLbl="fgImgPlace1" presStyleIdx="0" presStyleCnt="2" custLinFactNeighborX="-3730" custLinFactNeighborY="-981"/>
      <dgm:spPr>
        <a:blipFill>
          <a:blip xmlns:r="http://schemas.openxmlformats.org/officeDocument/2006/relationships" r:embed="rId1">
            <a:extLst>
              <a:ext uri="{28A0092B-C50C-407E-A947-70E740481C1C}">
                <a14:useLocalDpi xmlns:a14="http://schemas.microsoft.com/office/drawing/2010/main" val="0"/>
              </a:ext>
            </a:extLst>
          </a:blip>
          <a:srcRect/>
          <a:stretch>
            <a:fillRect t="-42000" b="-42000"/>
          </a:stretch>
        </a:blipFill>
      </dgm:spPr>
    </dgm:pt>
    <dgm:pt modelId="{9C043995-E051-4204-86F6-0C0DF3C937B5}" type="pres">
      <dgm:prSet presAssocID="{C7E0204E-D947-4DDC-97B5-6800A7B99AAF}" presName="text" presStyleLbl="node1" presStyleIdx="0" presStyleCnt="2">
        <dgm:presLayoutVars>
          <dgm:bulletEnabled val="1"/>
        </dgm:presLayoutVars>
      </dgm:prSet>
      <dgm:spPr/>
    </dgm:pt>
    <dgm:pt modelId="{2D846A58-D1EE-4522-9F17-3A88623F4BD3}" type="pres">
      <dgm:prSet presAssocID="{C8F8686E-4B9A-45E2-A737-46D861E94C32}" presName="spacer" presStyleCnt="0"/>
      <dgm:spPr/>
    </dgm:pt>
    <dgm:pt modelId="{768AD8C2-68E5-47E9-BB5A-B91FDFB2AB7A}" type="pres">
      <dgm:prSet presAssocID="{FC32A0B3-C0E3-4A2D-8849-1556FEF30AF2}" presName="comp" presStyleCnt="0"/>
      <dgm:spPr/>
    </dgm:pt>
    <dgm:pt modelId="{4F95BEA0-AB1E-4BFF-A87A-20C79142D6B5}" type="pres">
      <dgm:prSet presAssocID="{FC32A0B3-C0E3-4A2D-8849-1556FEF30AF2}" presName="box" presStyleLbl="node1" presStyleIdx="1" presStyleCnt="2" custScaleY="113567" custLinFactNeighborX="356" custLinFactNeighborY="-3834"/>
      <dgm:spPr/>
    </dgm:pt>
    <dgm:pt modelId="{420BBAAB-6B54-4411-BE12-15F3E93D4650}" type="pres">
      <dgm:prSet presAssocID="{FC32A0B3-C0E3-4A2D-8849-1556FEF30AF2}" presName="img" presStyleLbl="fgImgPlace1" presStyleIdx="1" presStyleCnt="2" custScaleX="100162" custLinFactNeighborX="-2900" custLinFactNeighborY="-4908"/>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pt>
    <dgm:pt modelId="{8590EC6B-07D5-4ABB-BF01-2583CEBDDB7F}" type="pres">
      <dgm:prSet presAssocID="{FC32A0B3-C0E3-4A2D-8849-1556FEF30AF2}" presName="text" presStyleLbl="node1" presStyleIdx="1" presStyleCnt="2">
        <dgm:presLayoutVars>
          <dgm:bulletEnabled val="1"/>
        </dgm:presLayoutVars>
      </dgm:prSet>
      <dgm:spPr/>
    </dgm:pt>
  </dgm:ptLst>
  <dgm:cxnLst>
    <dgm:cxn modelId="{7796EC27-BAE4-497B-BDC7-157BE757B4B4}" type="presOf" srcId="{FC32A0B3-C0E3-4A2D-8849-1556FEF30AF2}" destId="{4F95BEA0-AB1E-4BFF-A87A-20C79142D6B5}" srcOrd="0" destOrd="0" presId="urn:microsoft.com/office/officeart/2005/8/layout/vList4"/>
    <dgm:cxn modelId="{535D403C-DFC8-4A57-9792-33EAC6C6267A}" type="presOf" srcId="{C7E0204E-D947-4DDC-97B5-6800A7B99AAF}" destId="{9C043995-E051-4204-86F6-0C0DF3C937B5}" srcOrd="1" destOrd="0" presId="urn:microsoft.com/office/officeart/2005/8/layout/vList4"/>
    <dgm:cxn modelId="{43EDD154-CA1F-4AF4-97F0-0C6C90759E49}" srcId="{173B7740-DB68-4AAE-ACA7-6939627BA66D}" destId="{C7E0204E-D947-4DDC-97B5-6800A7B99AAF}" srcOrd="0" destOrd="0" parTransId="{DBF8DCB1-F19C-4F39-8B29-7A37B0EDE696}" sibTransId="{C8F8686E-4B9A-45E2-A737-46D861E94C32}"/>
    <dgm:cxn modelId="{DC67DA9C-F4E1-42DF-B84E-256D9F270CAA}" srcId="{173B7740-DB68-4AAE-ACA7-6939627BA66D}" destId="{FC32A0B3-C0E3-4A2D-8849-1556FEF30AF2}" srcOrd="1" destOrd="0" parTransId="{1D20EE9F-223C-4704-B296-9A62CF0F80DD}" sibTransId="{C9C46088-BF01-4D37-9A32-747617EF96AA}"/>
    <dgm:cxn modelId="{908D36AC-06C6-40C9-9D72-C21BB1254ECB}" type="presOf" srcId="{173B7740-DB68-4AAE-ACA7-6939627BA66D}" destId="{9084952F-5299-4934-B67C-C7EB0BD1D988}" srcOrd="0" destOrd="0" presId="urn:microsoft.com/office/officeart/2005/8/layout/vList4"/>
    <dgm:cxn modelId="{2E7FFFC9-5A19-450F-B347-19CBB0392877}" type="presOf" srcId="{FC32A0B3-C0E3-4A2D-8849-1556FEF30AF2}" destId="{8590EC6B-07D5-4ABB-BF01-2583CEBDDB7F}" srcOrd="1" destOrd="0" presId="urn:microsoft.com/office/officeart/2005/8/layout/vList4"/>
    <dgm:cxn modelId="{CEDBE6F6-2DB7-4765-AA57-F0A89AAF2F17}" type="presOf" srcId="{C7E0204E-D947-4DDC-97B5-6800A7B99AAF}" destId="{F31465CE-BABC-4B4B-844E-455C44EECE71}" srcOrd="0" destOrd="0" presId="urn:microsoft.com/office/officeart/2005/8/layout/vList4"/>
    <dgm:cxn modelId="{D41D5A93-35DF-49B4-8FFD-7EC70CF635D8}" type="presParOf" srcId="{9084952F-5299-4934-B67C-C7EB0BD1D988}" destId="{EDD84523-3CEA-4DD9-86E2-C5A472180E3C}" srcOrd="0" destOrd="0" presId="urn:microsoft.com/office/officeart/2005/8/layout/vList4"/>
    <dgm:cxn modelId="{50CFC3DD-A86D-4448-A1ED-D0BB89D5FAB7}" type="presParOf" srcId="{EDD84523-3CEA-4DD9-86E2-C5A472180E3C}" destId="{F31465CE-BABC-4B4B-844E-455C44EECE71}" srcOrd="0" destOrd="0" presId="urn:microsoft.com/office/officeart/2005/8/layout/vList4"/>
    <dgm:cxn modelId="{99345E5C-D3FE-4A81-89B7-C223F9E6226D}" type="presParOf" srcId="{EDD84523-3CEA-4DD9-86E2-C5A472180E3C}" destId="{CF3761A4-0B46-4CA2-BAAB-7E99DD48B441}" srcOrd="1" destOrd="0" presId="urn:microsoft.com/office/officeart/2005/8/layout/vList4"/>
    <dgm:cxn modelId="{A0D0F082-EC2F-4656-8AEE-38CF5C636322}" type="presParOf" srcId="{EDD84523-3CEA-4DD9-86E2-C5A472180E3C}" destId="{9C043995-E051-4204-86F6-0C0DF3C937B5}" srcOrd="2" destOrd="0" presId="urn:microsoft.com/office/officeart/2005/8/layout/vList4"/>
    <dgm:cxn modelId="{B9DA9AD2-4930-45FD-B7DF-D753221CE645}" type="presParOf" srcId="{9084952F-5299-4934-B67C-C7EB0BD1D988}" destId="{2D846A58-D1EE-4522-9F17-3A88623F4BD3}" srcOrd="1" destOrd="0" presId="urn:microsoft.com/office/officeart/2005/8/layout/vList4"/>
    <dgm:cxn modelId="{EDDEBA42-DFB0-4DEC-B979-AB5415F466FD}" type="presParOf" srcId="{9084952F-5299-4934-B67C-C7EB0BD1D988}" destId="{768AD8C2-68E5-47E9-BB5A-B91FDFB2AB7A}" srcOrd="2" destOrd="0" presId="urn:microsoft.com/office/officeart/2005/8/layout/vList4"/>
    <dgm:cxn modelId="{9C4A752D-61E0-4755-8E86-DAD3D255E00A}" type="presParOf" srcId="{768AD8C2-68E5-47E9-BB5A-B91FDFB2AB7A}" destId="{4F95BEA0-AB1E-4BFF-A87A-20C79142D6B5}" srcOrd="0" destOrd="0" presId="urn:microsoft.com/office/officeart/2005/8/layout/vList4"/>
    <dgm:cxn modelId="{2387B203-9062-4C8F-81C7-77ECFE862FC7}" type="presParOf" srcId="{768AD8C2-68E5-47E9-BB5A-B91FDFB2AB7A}" destId="{420BBAAB-6B54-4411-BE12-15F3E93D4650}" srcOrd="1" destOrd="0" presId="urn:microsoft.com/office/officeart/2005/8/layout/vList4"/>
    <dgm:cxn modelId="{BC16C813-DD84-4839-AA1C-02ED400B2B5D}" type="presParOf" srcId="{768AD8C2-68E5-47E9-BB5A-B91FDFB2AB7A}" destId="{8590EC6B-07D5-4ABB-BF01-2583CEBDDB7F}" srcOrd="2" destOrd="0" presId="urn:microsoft.com/office/officeart/2005/8/layout/vList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82D0EB-F20A-4FAA-BD7C-2C0017B633C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AR"/>
        </a:p>
      </dgm:t>
    </dgm:pt>
    <dgm:pt modelId="{5D3AA0E1-F92D-456F-A8FF-15DDE8B0AA4D}" type="pres">
      <dgm:prSet presAssocID="{9482D0EB-F20A-4FAA-BD7C-2C0017B633CF}" presName="linear" presStyleCnt="0">
        <dgm:presLayoutVars>
          <dgm:animLvl val="lvl"/>
          <dgm:resizeHandles val="exact"/>
        </dgm:presLayoutVars>
      </dgm:prSet>
      <dgm:spPr/>
    </dgm:pt>
  </dgm:ptLst>
  <dgm:cxnLst>
    <dgm:cxn modelId="{E39875AF-B509-4860-B30F-B9A091FD2F3F}" type="presOf" srcId="{9482D0EB-F20A-4FAA-BD7C-2C0017B633CF}" destId="{5D3AA0E1-F92D-456F-A8FF-15DDE8B0AA4D}"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A773F-9D42-41F8-BADA-17A1A9AA8689}">
      <dsp:nvSpPr>
        <dsp:cNvPr id="0" name=""/>
        <dsp:cNvSpPr/>
      </dsp:nvSpPr>
      <dsp:spPr>
        <a:xfrm>
          <a:off x="-5832740" y="-892678"/>
          <a:ext cx="6943951" cy="6943951"/>
        </a:xfrm>
        <a:prstGeom prst="blockArc">
          <a:avLst>
            <a:gd name="adj1" fmla="val 18900000"/>
            <a:gd name="adj2" fmla="val 2700000"/>
            <a:gd name="adj3" fmla="val 311"/>
          </a:avLst>
        </a:pr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0CC4AB-8F79-4FED-BD1A-0448DD783934}">
      <dsp:nvSpPr>
        <dsp:cNvPr id="0" name=""/>
        <dsp:cNvSpPr/>
      </dsp:nvSpPr>
      <dsp:spPr>
        <a:xfrm>
          <a:off x="485685" y="227747"/>
          <a:ext cx="9957440" cy="472020"/>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1993" tIns="40640" rIns="40640" bIns="40640" numCol="1" spcCol="1270" anchor="ctr" anchorCtr="0">
          <a:noAutofit/>
        </a:bodyPr>
        <a:lstStyle/>
        <a:p>
          <a:pPr marL="0" lvl="0" indent="0" algn="just"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En publicación de precios deberán indicar: importe final a abonar y leyenda “precios sin impuestos” con neteo del IVA y otros impuestos nacionales indirectos  que incidan en el precio</a:t>
          </a:r>
        </a:p>
      </dsp:txBody>
      <dsp:txXfrm>
        <a:off x="485685" y="227747"/>
        <a:ext cx="9957440" cy="472020"/>
      </dsp:txXfrm>
    </dsp:sp>
    <dsp:sp modelId="{1DA89C53-186A-4BC2-9693-9E1EDEB04423}">
      <dsp:nvSpPr>
        <dsp:cNvPr id="0" name=""/>
        <dsp:cNvSpPr/>
      </dsp:nvSpPr>
      <dsp:spPr>
        <a:xfrm>
          <a:off x="82541" y="60611"/>
          <a:ext cx="806288" cy="80628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86A3728D-7126-4EC3-BBE8-AA7E94E9D154}">
      <dsp:nvSpPr>
        <dsp:cNvPr id="0" name=""/>
        <dsp:cNvSpPr/>
      </dsp:nvSpPr>
      <dsp:spPr>
        <a:xfrm>
          <a:off x="830154" y="959892"/>
          <a:ext cx="9495229" cy="887401"/>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1993" tIns="40640" rIns="40640" bIns="40640" numCol="1" spcCol="1270" anchor="ctr" anchorCtr="0">
          <a:noAutofit/>
        </a:bodyPr>
        <a:lstStyle/>
        <a:p>
          <a:pPr marL="0" lvl="0" indent="0" algn="just" defTabSz="7112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En los tickets importe discriminado del Impuesto al Valor Agregado y de los demás impuestos nacionales indirectos que incidan en los precios </a:t>
          </a:r>
          <a:endParaRPr lang="es-AR" sz="1600" kern="1200" dirty="0">
            <a:latin typeface="Arial" panose="020B0604020202020204" pitchFamily="34" charset="0"/>
            <a:cs typeface="Arial" panose="020B0604020202020204" pitchFamily="34" charset="0"/>
          </a:endParaRPr>
        </a:p>
      </dsp:txBody>
      <dsp:txXfrm>
        <a:off x="830154" y="959892"/>
        <a:ext cx="9495229" cy="887401"/>
      </dsp:txXfrm>
    </dsp:sp>
    <dsp:sp modelId="{833BCFA0-AF9E-4230-9753-F41126BCC472}">
      <dsp:nvSpPr>
        <dsp:cNvPr id="0" name=""/>
        <dsp:cNvSpPr/>
      </dsp:nvSpPr>
      <dsp:spPr>
        <a:xfrm>
          <a:off x="427057" y="1000442"/>
          <a:ext cx="806288" cy="80628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B2574E7D-3AA7-4E75-9913-696FEB1A242E}">
      <dsp:nvSpPr>
        <dsp:cNvPr id="0" name=""/>
        <dsp:cNvSpPr/>
      </dsp:nvSpPr>
      <dsp:spPr>
        <a:xfrm>
          <a:off x="1162231" y="2120977"/>
          <a:ext cx="9353368" cy="645030"/>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1993" tIns="40640" rIns="40640" bIns="40640" numCol="1" spcCol="1270" anchor="ctr" anchorCtr="0">
          <a:noAutofit/>
        </a:bodyPr>
        <a:lstStyle/>
        <a:p>
          <a:pPr marL="0" lvl="0" indent="0" algn="l"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Incumplimiento: Clausura 2 a 6 días del establecimiento.</a:t>
          </a:r>
        </a:p>
      </dsp:txBody>
      <dsp:txXfrm>
        <a:off x="1162231" y="2120977"/>
        <a:ext cx="9353368" cy="645030"/>
      </dsp:txXfrm>
    </dsp:sp>
    <dsp:sp modelId="{76A3EC58-82C5-4E21-97B5-1E5D26526216}">
      <dsp:nvSpPr>
        <dsp:cNvPr id="0" name=""/>
        <dsp:cNvSpPr/>
      </dsp:nvSpPr>
      <dsp:spPr>
        <a:xfrm>
          <a:off x="677558" y="2040350"/>
          <a:ext cx="806288" cy="80628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F0759FEA-8306-45F7-AB6F-D962EBEBFEC5}">
      <dsp:nvSpPr>
        <dsp:cNvPr id="0" name=""/>
        <dsp:cNvSpPr/>
      </dsp:nvSpPr>
      <dsp:spPr>
        <a:xfrm>
          <a:off x="821324" y="3100453"/>
          <a:ext cx="9495229" cy="632226"/>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1993" tIns="40640" rIns="40640" bIns="40640" numCol="1" spcCol="1270" anchor="ctr" anchorCtr="0">
          <a:noAutofit/>
        </a:bodyPr>
        <a:lstStyle/>
        <a:p>
          <a:pPr marL="0" lvl="0" indent="0" algn="just"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Se invita a las provincias y CABA a dictar normas para que los consumidores finales tengan conocimiento de la incidencia del ISIB y tributos municipales que tengan incidencia en la formación del precio</a:t>
          </a:r>
        </a:p>
      </dsp:txBody>
      <dsp:txXfrm>
        <a:off x="821324" y="3100453"/>
        <a:ext cx="9495229" cy="632226"/>
      </dsp:txXfrm>
    </dsp:sp>
    <dsp:sp modelId="{63C7F3E3-30AF-47C0-A913-95F390F63993}">
      <dsp:nvSpPr>
        <dsp:cNvPr id="0" name=""/>
        <dsp:cNvSpPr/>
      </dsp:nvSpPr>
      <dsp:spPr>
        <a:xfrm>
          <a:off x="402538" y="3013424"/>
          <a:ext cx="806288" cy="80628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823F0886-5360-49C7-9267-1A5803FD094F}">
      <dsp:nvSpPr>
        <dsp:cNvPr id="0" name=""/>
        <dsp:cNvSpPr/>
      </dsp:nvSpPr>
      <dsp:spPr>
        <a:xfrm>
          <a:off x="558159" y="4045584"/>
          <a:ext cx="9957440" cy="882150"/>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1993" tIns="45720" rIns="45720" bIns="45720" numCol="1" spcCol="1270" anchor="ctr" anchorCtr="0">
          <a:noAutofit/>
        </a:bodyPr>
        <a:lstStyle/>
        <a:p>
          <a:pPr marL="0" lvl="0" indent="0" algn="l"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   </a:t>
          </a:r>
          <a:r>
            <a:rPr lang="es-ES" sz="1600" kern="1200" dirty="0">
              <a:latin typeface="Arial" panose="020B0604020202020204" pitchFamily="34" charset="0"/>
              <a:cs typeface="Arial" panose="020B0604020202020204" pitchFamily="34" charset="0"/>
            </a:rPr>
            <a:t>En prestaciones de libre acceso de todos los niveles de gobierno deberá utilizarse la frase “libre acceso” y aclararse que se solventa con tributos de los contribuyentes. Se prohíbe el uso de “gratuito”. </a:t>
          </a:r>
          <a:endParaRPr lang="es-AR" sz="1600" kern="1200" dirty="0">
            <a:latin typeface="Arial" panose="020B0604020202020204" pitchFamily="34" charset="0"/>
            <a:cs typeface="Arial" panose="020B0604020202020204" pitchFamily="34" charset="0"/>
          </a:endParaRPr>
        </a:p>
      </dsp:txBody>
      <dsp:txXfrm>
        <a:off x="558159" y="4045584"/>
        <a:ext cx="9957440" cy="882150"/>
      </dsp:txXfrm>
    </dsp:sp>
    <dsp:sp modelId="{E1B780E8-CA86-4A05-B8D6-533F61256CE6}">
      <dsp:nvSpPr>
        <dsp:cNvPr id="0" name=""/>
        <dsp:cNvSpPr/>
      </dsp:nvSpPr>
      <dsp:spPr>
        <a:xfrm>
          <a:off x="177336" y="4107949"/>
          <a:ext cx="806288" cy="80628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A60566-34F9-4F98-A1C8-D4DBEB60F5F7}">
      <dsp:nvSpPr>
        <dsp:cNvPr id="0" name=""/>
        <dsp:cNvSpPr/>
      </dsp:nvSpPr>
      <dsp:spPr>
        <a:xfrm>
          <a:off x="0" y="943849"/>
          <a:ext cx="796706" cy="2398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s-ES" sz="1000" kern="1200" dirty="0"/>
            <a:t>01/01/2025</a:t>
          </a:r>
          <a:endParaRPr lang="es-AR" sz="1000" kern="1200" dirty="0"/>
        </a:p>
      </dsp:txBody>
      <dsp:txXfrm>
        <a:off x="11709" y="955558"/>
        <a:ext cx="773288" cy="2164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A773F-9D42-41F8-BADA-17A1A9AA8689}">
      <dsp:nvSpPr>
        <dsp:cNvPr id="0" name=""/>
        <dsp:cNvSpPr/>
      </dsp:nvSpPr>
      <dsp:spPr>
        <a:xfrm>
          <a:off x="-5831454" y="-892678"/>
          <a:ext cx="6943951" cy="6943951"/>
        </a:xfrm>
        <a:prstGeom prst="blockArc">
          <a:avLst>
            <a:gd name="adj1" fmla="val 18900000"/>
            <a:gd name="adj2" fmla="val 2700000"/>
            <a:gd name="adj3" fmla="val 311"/>
          </a:avLst>
        </a:pr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5F80A2-B821-477F-AA5D-D4A2170D80AD}">
      <dsp:nvSpPr>
        <dsp:cNvPr id="0" name=""/>
        <dsp:cNvSpPr/>
      </dsp:nvSpPr>
      <dsp:spPr>
        <a:xfrm>
          <a:off x="716012" y="515859"/>
          <a:ext cx="9728398" cy="103171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8927" tIns="40640" rIns="40640" bIns="40640" numCol="1" spcCol="1270" anchor="ctr" anchorCtr="0">
          <a:noAutofit/>
        </a:bodyPr>
        <a:lstStyle/>
        <a:p>
          <a:pPr marL="0" lvl="0" indent="0" algn="just" defTabSz="7112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Se modifica art. 57.1 referido a los p</a:t>
          </a:r>
          <a:r>
            <a:rPr lang="es-AR" sz="1600" kern="1200" dirty="0" err="1">
              <a:latin typeface="Arial" panose="020B0604020202020204" pitchFamily="34" charset="0"/>
              <a:cs typeface="Arial" panose="020B0604020202020204" pitchFamily="34" charset="0"/>
            </a:rPr>
            <a:t>lanes</a:t>
          </a:r>
          <a:r>
            <a:rPr lang="es-AR" sz="1600" kern="1200" dirty="0">
              <a:latin typeface="Arial" panose="020B0604020202020204" pitchFamily="34" charset="0"/>
              <a:cs typeface="Arial" panose="020B0604020202020204" pitchFamily="34" charset="0"/>
            </a:rPr>
            <a:t> de reintegro de asistencia médica y el cómputo del crédito fiscal,</a:t>
          </a:r>
        </a:p>
      </dsp:txBody>
      <dsp:txXfrm>
        <a:off x="716012" y="515859"/>
        <a:ext cx="9728398" cy="1031719"/>
      </dsp:txXfrm>
    </dsp:sp>
    <dsp:sp modelId="{833BCFA0-AF9E-4230-9753-F41126BCC472}">
      <dsp:nvSpPr>
        <dsp:cNvPr id="0" name=""/>
        <dsp:cNvSpPr/>
      </dsp:nvSpPr>
      <dsp:spPr>
        <a:xfrm>
          <a:off x="0" y="53443"/>
          <a:ext cx="1289648" cy="128964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A92C7B3E-4F3D-4A6C-96F4-37E6A9AD33EC}">
      <dsp:nvSpPr>
        <dsp:cNvPr id="0" name=""/>
        <dsp:cNvSpPr/>
      </dsp:nvSpPr>
      <dsp:spPr>
        <a:xfrm>
          <a:off x="1091042" y="2063438"/>
          <a:ext cx="9353368" cy="103171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8927" tIns="40640" rIns="40640" bIns="40640" numCol="1" spcCol="1270" anchor="ctr" anchorCtr="0">
          <a:noAutofit/>
        </a:bodyPr>
        <a:lstStyle/>
        <a:p>
          <a:pPr marL="0" lvl="0" indent="0" algn="l"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Se establece la actualización por parte de la AFIP de los importes de facturación del art. 28.1 de la ley, para las tasas para la actividad producción editorial, espacios públicos en diarios, y ediciones periodísticas digitales de información en línea</a:t>
          </a:r>
        </a:p>
      </dsp:txBody>
      <dsp:txXfrm>
        <a:off x="1091042" y="2063438"/>
        <a:ext cx="9353368" cy="1031719"/>
      </dsp:txXfrm>
    </dsp:sp>
    <dsp:sp modelId="{76A3EC58-82C5-4E21-97B5-1E5D26526216}">
      <dsp:nvSpPr>
        <dsp:cNvPr id="0" name=""/>
        <dsp:cNvSpPr/>
      </dsp:nvSpPr>
      <dsp:spPr>
        <a:xfrm>
          <a:off x="431735" y="1717257"/>
          <a:ext cx="1289648" cy="128964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8BAB039B-07C7-4A4F-8F03-6CB5447B6F0F}">
      <dsp:nvSpPr>
        <dsp:cNvPr id="0" name=""/>
        <dsp:cNvSpPr/>
      </dsp:nvSpPr>
      <dsp:spPr>
        <a:xfrm>
          <a:off x="716012" y="3611016"/>
          <a:ext cx="9728398" cy="103171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8927" tIns="40640" rIns="40640" bIns="40640" numCol="1" spcCol="1270" anchor="ctr" anchorCtr="0">
          <a:noAutofit/>
        </a:bodyPr>
        <a:lstStyle/>
        <a:p>
          <a:pPr marL="0" lvl="0" indent="0" algn="just"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Se deroga el artículo 72 por el que se permitía discriminar el tributo cuando así lo imponían los medios electrónicos, mecánicos o computarizados.</a:t>
          </a:r>
        </a:p>
      </dsp:txBody>
      <dsp:txXfrm>
        <a:off x="716012" y="3611016"/>
        <a:ext cx="9728398" cy="1031719"/>
      </dsp:txXfrm>
    </dsp:sp>
    <dsp:sp modelId="{63C7F3E3-30AF-47C0-A913-95F390F63993}">
      <dsp:nvSpPr>
        <dsp:cNvPr id="0" name=""/>
        <dsp:cNvSpPr/>
      </dsp:nvSpPr>
      <dsp:spPr>
        <a:xfrm>
          <a:off x="0" y="3274173"/>
          <a:ext cx="1289648" cy="1289648"/>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A773F-9D42-41F8-BADA-17A1A9AA8689}">
      <dsp:nvSpPr>
        <dsp:cNvPr id="0" name=""/>
        <dsp:cNvSpPr/>
      </dsp:nvSpPr>
      <dsp:spPr>
        <a:xfrm>
          <a:off x="-5829133" y="-892678"/>
          <a:ext cx="6943951" cy="6943951"/>
        </a:xfrm>
        <a:prstGeom prst="blockArc">
          <a:avLst>
            <a:gd name="adj1" fmla="val 18900000"/>
            <a:gd name="adj2" fmla="val 2700000"/>
            <a:gd name="adj3" fmla="val 311"/>
          </a:avLst>
        </a:pr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0CC4AB-8F79-4FED-BD1A-0448DD783934}">
      <dsp:nvSpPr>
        <dsp:cNvPr id="0" name=""/>
        <dsp:cNvSpPr/>
      </dsp:nvSpPr>
      <dsp:spPr>
        <a:xfrm>
          <a:off x="361875" y="34181"/>
          <a:ext cx="10084857" cy="60626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40640" rIns="40640" bIns="40640" numCol="1" spcCol="1270" anchor="ctr" anchorCtr="0">
          <a:noAutofit/>
        </a:bodyPr>
        <a:lstStyle/>
        <a:p>
          <a:pPr marL="0" lvl="0" indent="0" algn="just"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Recaía sobre las transferencias de dominio a título oneroso de inmuebles en el país</a:t>
          </a:r>
        </a:p>
      </dsp:txBody>
      <dsp:txXfrm>
        <a:off x="361875" y="34181"/>
        <a:ext cx="10084857" cy="606269"/>
      </dsp:txXfrm>
    </dsp:sp>
    <dsp:sp modelId="{1DA89C53-186A-4BC2-9693-9E1EDEB04423}">
      <dsp:nvSpPr>
        <dsp:cNvPr id="0" name=""/>
        <dsp:cNvSpPr/>
      </dsp:nvSpPr>
      <dsp:spPr>
        <a:xfrm>
          <a:off x="68867" y="44306"/>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86A3728D-7126-4EC3-BBE8-AA7E94E9D154}">
      <dsp:nvSpPr>
        <dsp:cNvPr id="0" name=""/>
        <dsp:cNvSpPr/>
      </dsp:nvSpPr>
      <dsp:spPr>
        <a:xfrm>
          <a:off x="666640" y="698548"/>
          <a:ext cx="9660304" cy="64496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40640" rIns="40640" bIns="40640" numCol="1" spcCol="1270" anchor="ctr" anchorCtr="0">
          <a:noAutofit/>
        </a:bodyPr>
        <a:lstStyle/>
        <a:p>
          <a:pPr marL="0" lvl="0" indent="0" algn="just" defTabSz="7112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Eran sujetos las personas físicas y sucesiones indivisas argentinas o del exterior.</a:t>
          </a:r>
          <a:endParaRPr lang="es-AR" sz="1600" kern="1200" dirty="0">
            <a:latin typeface="Arial" panose="020B0604020202020204" pitchFamily="34" charset="0"/>
            <a:cs typeface="Arial" panose="020B0604020202020204" pitchFamily="34" charset="0"/>
          </a:endParaRPr>
        </a:p>
      </dsp:txBody>
      <dsp:txXfrm>
        <a:off x="666640" y="698548"/>
        <a:ext cx="9660304" cy="644969"/>
      </dsp:txXfrm>
    </dsp:sp>
    <dsp:sp modelId="{833BCFA0-AF9E-4230-9753-F41126BCC472}">
      <dsp:nvSpPr>
        <dsp:cNvPr id="0" name=""/>
        <dsp:cNvSpPr/>
      </dsp:nvSpPr>
      <dsp:spPr>
        <a:xfrm>
          <a:off x="407878" y="728020"/>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B2574E7D-3AA7-4E75-9913-696FEB1A242E}">
      <dsp:nvSpPr>
        <dsp:cNvPr id="0" name=""/>
        <dsp:cNvSpPr/>
      </dsp:nvSpPr>
      <dsp:spPr>
        <a:xfrm>
          <a:off x="1087947" y="1542554"/>
          <a:ext cx="9427652" cy="468813"/>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40640" rIns="40640" bIns="40640" numCol="1" spcCol="1270" anchor="ctr" anchorCtr="0">
          <a:noAutofit/>
        </a:bodyPr>
        <a:lstStyle/>
        <a:p>
          <a:pPr marL="0" lvl="0" indent="0" algn="l"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El concepto de transferencia alcanzaba a la venta, permuta, cambio, dación en pago, aporte y todo otro acto d disposición por el que se transmita el dominio a título oneroso.</a:t>
          </a:r>
        </a:p>
      </dsp:txBody>
      <dsp:txXfrm>
        <a:off x="1087947" y="1542554"/>
        <a:ext cx="9427652" cy="468813"/>
      </dsp:txXfrm>
    </dsp:sp>
    <dsp:sp modelId="{76A3EC58-82C5-4E21-97B5-1E5D26526216}">
      <dsp:nvSpPr>
        <dsp:cNvPr id="0" name=""/>
        <dsp:cNvSpPr/>
      </dsp:nvSpPr>
      <dsp:spPr>
        <a:xfrm>
          <a:off x="719491" y="1483954"/>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B83AB28C-4A80-4C0F-8EA4-547B4C8FB3F4}">
      <dsp:nvSpPr>
        <dsp:cNvPr id="0" name=""/>
        <dsp:cNvSpPr/>
      </dsp:nvSpPr>
      <dsp:spPr>
        <a:xfrm>
          <a:off x="1093364" y="2344890"/>
          <a:ext cx="9353368" cy="468813"/>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40640" rIns="40640" bIns="40640" numCol="1" spcCol="1270" anchor="ctr" anchorCtr="0">
          <a:noAutofit/>
        </a:bodyPr>
        <a:lstStyle/>
        <a:p>
          <a:pPr marL="0" lvl="0" indent="0" algn="l" defTabSz="711200">
            <a:lnSpc>
              <a:spcPct val="90000"/>
            </a:lnSpc>
            <a:spcBef>
              <a:spcPct val="0"/>
            </a:spcBef>
            <a:spcAft>
              <a:spcPct val="35000"/>
            </a:spcAft>
            <a:buNone/>
          </a:pPr>
          <a:r>
            <a:rPr lang="es-AR"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Base imponible era el precio de transferencia de cada operación o, siendo indeterminado, por el precio de plaza al momento de perfeccionarse la operación</a:t>
          </a:r>
        </a:p>
      </dsp:txBody>
      <dsp:txXfrm>
        <a:off x="1093364" y="2344890"/>
        <a:ext cx="9353368" cy="468813"/>
      </dsp:txXfrm>
    </dsp:sp>
    <dsp:sp modelId="{F8E365CE-B014-463F-8BDB-CCAD4EA1D437}">
      <dsp:nvSpPr>
        <dsp:cNvPr id="0" name=""/>
        <dsp:cNvSpPr/>
      </dsp:nvSpPr>
      <dsp:spPr>
        <a:xfrm>
          <a:off x="696994" y="2191829"/>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D571025D-F1DA-417E-A041-160A09B130EE}">
      <dsp:nvSpPr>
        <dsp:cNvPr id="0" name=""/>
        <dsp:cNvSpPr/>
      </dsp:nvSpPr>
      <dsp:spPr>
        <a:xfrm>
          <a:off x="1019080" y="3048523"/>
          <a:ext cx="9427652" cy="468813"/>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40640" rIns="40640" bIns="40640" numCol="1" spcCol="1270" anchor="ctr" anchorCtr="0">
          <a:noAutofit/>
        </a:bodyPr>
        <a:lstStyle/>
        <a:p>
          <a:pPr marL="0" lvl="0" indent="0" algn="l" defTabSz="711200">
            <a:lnSpc>
              <a:spcPct val="90000"/>
            </a:lnSpc>
            <a:spcBef>
              <a:spcPct val="0"/>
            </a:spcBef>
            <a:spcAft>
              <a:spcPct val="35000"/>
            </a:spcAft>
            <a:buNone/>
          </a:pPr>
          <a:r>
            <a:rPr lang="es-E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El impuesto se adeudaba desde el perfeccionamiento de la operación gravada, lo que ocurría cuando hay boleto de compraventa y posesión; o con escritura, lo que ocurriera primero</a:t>
          </a:r>
          <a:endParaRPr lang="es-AR"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1019080" y="3048523"/>
        <a:ext cx="9427652" cy="468813"/>
      </dsp:txXfrm>
    </dsp:sp>
    <dsp:sp modelId="{B157B0B9-1E33-434C-99C4-19188D5DC6D2}">
      <dsp:nvSpPr>
        <dsp:cNvPr id="0" name=""/>
        <dsp:cNvSpPr/>
      </dsp:nvSpPr>
      <dsp:spPr>
        <a:xfrm>
          <a:off x="622710" y="2895461"/>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67A806ED-1900-437B-B36D-BDFD0441D296}">
      <dsp:nvSpPr>
        <dsp:cNvPr id="0" name=""/>
        <dsp:cNvSpPr/>
      </dsp:nvSpPr>
      <dsp:spPr>
        <a:xfrm>
          <a:off x="786427" y="3751639"/>
          <a:ext cx="9660304" cy="468813"/>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40640" rIns="40640" bIns="40640" numCol="1" spcCol="1270" anchor="ctr" anchorCtr="0">
          <a:noAutofit/>
        </a:bodyPr>
        <a:lstStyle/>
        <a:p>
          <a:pPr marL="0" lvl="0" indent="0" algn="l" defTabSz="711200">
            <a:lnSpc>
              <a:spcPct val="90000"/>
            </a:lnSpc>
            <a:spcBef>
              <a:spcPct val="0"/>
            </a:spcBef>
            <a:spcAft>
              <a:spcPct val="35000"/>
            </a:spcAft>
            <a:buNone/>
          </a:pPr>
          <a:r>
            <a:rPr lang="es-E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Alícuota 15‰</a:t>
          </a:r>
          <a:endParaRPr lang="es-AR"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786427" y="3751639"/>
        <a:ext cx="9660304" cy="468813"/>
      </dsp:txXfrm>
    </dsp:sp>
    <dsp:sp modelId="{19D5577B-4696-48FE-84E8-AAC0E1411213}">
      <dsp:nvSpPr>
        <dsp:cNvPr id="0" name=""/>
        <dsp:cNvSpPr/>
      </dsp:nvSpPr>
      <dsp:spPr>
        <a:xfrm>
          <a:off x="390058" y="3598578"/>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 modelId="{7D40A06D-DE3B-4539-9879-C40099333026}">
      <dsp:nvSpPr>
        <dsp:cNvPr id="0" name=""/>
        <dsp:cNvSpPr/>
      </dsp:nvSpPr>
      <dsp:spPr>
        <a:xfrm>
          <a:off x="361875" y="4455272"/>
          <a:ext cx="10084857" cy="468813"/>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2120" tIns="63500" rIns="63500" bIns="63500" numCol="1" spcCol="1270" anchor="ctr" anchorCtr="0">
          <a:noAutofit/>
        </a:bodyPr>
        <a:lstStyle/>
        <a:p>
          <a:pPr marL="0" lvl="0" indent="0" algn="l" defTabSz="1111250">
            <a:lnSpc>
              <a:spcPct val="90000"/>
            </a:lnSpc>
            <a:spcBef>
              <a:spcPct val="0"/>
            </a:spcBef>
            <a:spcAft>
              <a:spcPct val="35000"/>
            </a:spcAft>
            <a:buNone/>
          </a:pPr>
          <a:r>
            <a:rPr lang="es-ES" sz="25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a:t>
          </a:r>
          <a:r>
            <a:rPr lang="es-ES" sz="1600" kern="1200" dirty="0">
              <a:solidFill>
                <a:srgbClr val="FF0000"/>
              </a:solidFill>
              <a:latin typeface="Arial" panose="020B0604020202020204" pitchFamily="34" charset="0"/>
              <a:ea typeface="+mn-ea"/>
              <a:cs typeface="Arial" panose="020B0604020202020204" pitchFamily="34" charset="0"/>
            </a:rPr>
            <a:t>¿Qué pasaba con el Impuesto a las Ganancias?</a:t>
          </a:r>
          <a:endParaRPr lang="es-AR" sz="1600" kern="1200" dirty="0">
            <a:solidFill>
              <a:srgbClr val="FF0000"/>
            </a:solidFill>
            <a:latin typeface="Arial" panose="020B0604020202020204" pitchFamily="34" charset="0"/>
            <a:ea typeface="+mn-ea"/>
            <a:cs typeface="Arial" panose="020B0604020202020204" pitchFamily="34" charset="0"/>
          </a:endParaRPr>
        </a:p>
      </dsp:txBody>
      <dsp:txXfrm>
        <a:off x="361875" y="4455272"/>
        <a:ext cx="10084857" cy="468813"/>
      </dsp:txXfrm>
    </dsp:sp>
    <dsp:sp modelId="{724DA58A-FA18-43A4-9599-01C1D54BDD83}">
      <dsp:nvSpPr>
        <dsp:cNvPr id="0" name=""/>
        <dsp:cNvSpPr/>
      </dsp:nvSpPr>
      <dsp:spPr>
        <a:xfrm>
          <a:off x="0" y="4302210"/>
          <a:ext cx="586016" cy="586016"/>
        </a:xfrm>
        <a:prstGeom prst="ellipse">
          <a:avLst/>
        </a:prstGeom>
        <a:solidFill>
          <a:schemeClr val="bg2"/>
        </a:solidFill>
        <a:ln w="127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1465CE-BABC-4B4B-844E-455C44EECE71}">
      <dsp:nvSpPr>
        <dsp:cNvPr id="0" name=""/>
        <dsp:cNvSpPr/>
      </dsp:nvSpPr>
      <dsp:spPr>
        <a:xfrm>
          <a:off x="0" y="0"/>
          <a:ext cx="11492750" cy="242618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S" sz="1800" u="sng" kern="1200" dirty="0">
              <a:latin typeface="Times New Roman" panose="02020603050405020304" pitchFamily="18" charset="0"/>
              <a:cs typeface="Times New Roman" panose="02020603050405020304" pitchFamily="18" charset="0"/>
            </a:rPr>
            <a:t>El Art 102. establece que las entidades administradoras de tarjeta de crédito, débito, compra y demás procesadores de medios electrónicos deberán</a:t>
          </a:r>
          <a:r>
            <a:rPr lang="es-ES" sz="1800" kern="1200" dirty="0">
              <a:latin typeface="Times New Roman" panose="02020603050405020304" pitchFamily="18" charset="0"/>
              <a:cs typeface="Times New Roman" panose="02020603050405020304" pitchFamily="18" charset="0"/>
            </a:rPr>
            <a:t>: </a:t>
          </a:r>
        </a:p>
        <a:p>
          <a:pPr marL="0" lvl="0" indent="0" algn="just" defTabSz="800100">
            <a:lnSpc>
              <a:spcPct val="90000"/>
            </a:lnSpc>
            <a:spcBef>
              <a:spcPct val="0"/>
            </a:spcBef>
            <a:spcAft>
              <a:spcPct val="35000"/>
            </a:spcAft>
            <a:buNone/>
          </a:pPr>
          <a:br>
            <a:rPr lang="es-ES" sz="1800" kern="1200" dirty="0">
              <a:latin typeface="Times New Roman" panose="02020603050405020304" pitchFamily="18" charset="0"/>
              <a:cs typeface="Times New Roman" panose="02020603050405020304" pitchFamily="18" charset="0"/>
            </a:rPr>
          </a:br>
          <a:r>
            <a:rPr lang="es-ES" sz="1800" kern="1200" dirty="0">
              <a:latin typeface="Times New Roman" panose="02020603050405020304" pitchFamily="18" charset="0"/>
              <a:cs typeface="Times New Roman" panose="02020603050405020304" pitchFamily="18" charset="0"/>
            </a:rPr>
            <a:t>(1) Informar mensualmente a todas las autoridades competentes la información de los cobros realizados en los medios que administran. </a:t>
          </a:r>
        </a:p>
        <a:p>
          <a:pPr marL="0" lvl="0" indent="0" algn="just" defTabSz="800100">
            <a:lnSpc>
              <a:spcPct val="90000"/>
            </a:lnSpc>
            <a:spcBef>
              <a:spcPct val="0"/>
            </a:spcBef>
            <a:spcAft>
              <a:spcPct val="35000"/>
            </a:spcAft>
            <a:buNone/>
          </a:pPr>
          <a:r>
            <a:rPr lang="es-ES" sz="1800" kern="1200" dirty="0">
              <a:latin typeface="Times New Roman" panose="02020603050405020304" pitchFamily="18" charset="0"/>
              <a:cs typeface="Times New Roman" panose="02020603050405020304" pitchFamily="18" charset="0"/>
            </a:rPr>
            <a:t>(2) Abstenerse de realizar retenciones impositivas, siempre que los montos operados no excedan las 10.000 UVAS por contribuyente.  </a:t>
          </a:r>
          <a:r>
            <a:rPr lang="es-AR" sz="1800" kern="1200" dirty="0">
              <a:latin typeface="Times New Roman" panose="02020603050405020304" pitchFamily="18" charset="0"/>
              <a:cs typeface="Times New Roman" panose="02020603050405020304" pitchFamily="18" charset="0"/>
            </a:rPr>
            <a:t>Al 8/8/2024 10.000 UVA equivalen a </a:t>
          </a:r>
          <a:r>
            <a:rPr lang="es-AR" sz="1800" u="sng" kern="1200" dirty="0">
              <a:latin typeface="Times New Roman" panose="02020603050405020304" pitchFamily="18" charset="0"/>
              <a:cs typeface="Times New Roman" panose="02020603050405020304" pitchFamily="18" charset="0"/>
            </a:rPr>
            <a:t>$11.035.500</a:t>
          </a:r>
          <a:r>
            <a:rPr lang="es-AR" sz="1800" kern="1200" dirty="0">
              <a:latin typeface="Times New Roman" panose="02020603050405020304" pitchFamily="18" charset="0"/>
              <a:cs typeface="Times New Roman" panose="02020603050405020304" pitchFamily="18" charset="0"/>
            </a:rPr>
            <a:t>. </a:t>
          </a:r>
        </a:p>
        <a:p>
          <a:pPr marL="0" lvl="0" indent="0" algn="just" defTabSz="800100">
            <a:lnSpc>
              <a:spcPct val="90000"/>
            </a:lnSpc>
            <a:spcBef>
              <a:spcPct val="0"/>
            </a:spcBef>
            <a:spcAft>
              <a:spcPct val="35000"/>
            </a:spcAft>
            <a:buNone/>
          </a:pPr>
          <a:r>
            <a:rPr lang="es-AR" sz="1800" kern="1200" dirty="0">
              <a:latin typeface="Times New Roman" panose="02020603050405020304" pitchFamily="18" charset="0"/>
              <a:cs typeface="Times New Roman" panose="02020603050405020304" pitchFamily="18" charset="0"/>
            </a:rPr>
            <a:t>(3) Invitar a las provincias y a la CABA a establecer regímenes similares.</a:t>
          </a:r>
        </a:p>
      </dsp:txBody>
      <dsp:txXfrm>
        <a:off x="2541168" y="0"/>
        <a:ext cx="8951581" cy="2426186"/>
      </dsp:txXfrm>
    </dsp:sp>
    <dsp:sp modelId="{CF3761A4-0B46-4CA2-BAAB-7E99DD48B441}">
      <dsp:nvSpPr>
        <dsp:cNvPr id="0" name=""/>
        <dsp:cNvSpPr/>
      </dsp:nvSpPr>
      <dsp:spPr>
        <a:xfrm>
          <a:off x="156882" y="223577"/>
          <a:ext cx="2298550" cy="194094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2000" b="-42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F95BEA0-AB1E-4BFF-A87A-20C79142D6B5}">
      <dsp:nvSpPr>
        <dsp:cNvPr id="0" name=""/>
        <dsp:cNvSpPr/>
      </dsp:nvSpPr>
      <dsp:spPr>
        <a:xfrm>
          <a:off x="0" y="2575785"/>
          <a:ext cx="11492750" cy="2755347"/>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S" sz="1800" u="sng" kern="1200" dirty="0">
              <a:latin typeface="Times New Roman" panose="02020603050405020304" pitchFamily="18" charset="0"/>
              <a:cs typeface="Times New Roman" panose="02020603050405020304" pitchFamily="18" charset="0"/>
            </a:rPr>
            <a:t>El Art 103 de la ley modifica el Art </a:t>
          </a:r>
          <a:r>
            <a:rPr lang="es-ES" sz="1800" u="sng" kern="1200" dirty="0" err="1">
              <a:latin typeface="Times New Roman" panose="02020603050405020304" pitchFamily="18" charset="0"/>
              <a:cs typeface="Times New Roman" panose="02020603050405020304" pitchFamily="18" charset="0"/>
            </a:rPr>
            <a:t>Art</a:t>
          </a:r>
          <a:r>
            <a:rPr lang="es-ES" sz="1800" u="sng" kern="1200" dirty="0">
              <a:latin typeface="Times New Roman" panose="02020603050405020304" pitchFamily="18" charset="0"/>
              <a:cs typeface="Times New Roman" panose="02020603050405020304" pitchFamily="18" charset="0"/>
            </a:rPr>
            <a:t> 22 de la Ley de Actividad Minera.</a:t>
          </a:r>
        </a:p>
        <a:p>
          <a:pPr marL="0" lvl="0" indent="0" algn="just" defTabSz="800100">
            <a:lnSpc>
              <a:spcPct val="90000"/>
            </a:lnSpc>
            <a:spcBef>
              <a:spcPct val="0"/>
            </a:spcBef>
            <a:spcAft>
              <a:spcPct val="35000"/>
            </a:spcAft>
            <a:buNone/>
          </a:pPr>
          <a:endParaRPr lang="es-ES" sz="1800" u="sng" kern="1200" dirty="0">
            <a:latin typeface="Times New Roman" panose="02020603050405020304" pitchFamily="18" charset="0"/>
            <a:cs typeface="Times New Roman" panose="02020603050405020304" pitchFamily="18" charset="0"/>
          </a:endParaRPr>
        </a:p>
        <a:p>
          <a:pPr marL="0" lvl="0" indent="0" algn="just" defTabSz="800100">
            <a:lnSpc>
              <a:spcPct val="90000"/>
            </a:lnSpc>
            <a:spcBef>
              <a:spcPct val="0"/>
            </a:spcBef>
            <a:spcAft>
              <a:spcPct val="35000"/>
            </a:spcAft>
            <a:buNone/>
          </a:pPr>
          <a:r>
            <a:rPr lang="es-ES" sz="1800" b="0" i="0" kern="1200" dirty="0">
              <a:latin typeface="Times New Roman" panose="02020603050405020304" pitchFamily="18" charset="0"/>
              <a:cs typeface="Times New Roman" panose="02020603050405020304" pitchFamily="18" charset="0"/>
            </a:rPr>
            <a:t>Las provincias adheridas al régimen tenían un techo a la alícuota de regalías en el 3%</a:t>
          </a:r>
          <a:r>
            <a:rPr lang="es-ES" sz="1800" b="0" i="1" kern="1200" dirty="0">
              <a:latin typeface="Times New Roman" panose="02020603050405020304" pitchFamily="18" charset="0"/>
              <a:cs typeface="Times New Roman" panose="02020603050405020304" pitchFamily="18" charset="0"/>
            </a:rPr>
            <a:t>.</a:t>
          </a:r>
          <a:r>
            <a:rPr lang="es-ES" sz="1800" i="1" kern="1200" dirty="0">
              <a:latin typeface="Times New Roman" panose="02020603050405020304" pitchFamily="18" charset="0"/>
              <a:cs typeface="Times New Roman" panose="02020603050405020304" pitchFamily="18" charset="0"/>
            </a:rPr>
            <a:t> </a:t>
          </a:r>
        </a:p>
        <a:p>
          <a:pPr marL="0" lvl="0" indent="0" algn="just" defTabSz="800100">
            <a:lnSpc>
              <a:spcPct val="90000"/>
            </a:lnSpc>
            <a:spcBef>
              <a:spcPct val="0"/>
            </a:spcBef>
            <a:spcAft>
              <a:spcPct val="35000"/>
            </a:spcAft>
            <a:buNone/>
          </a:pPr>
          <a:endParaRPr lang="es-ES" sz="1800" i="1" kern="1200" dirty="0">
            <a:latin typeface="Times New Roman" panose="02020603050405020304" pitchFamily="18" charset="0"/>
            <a:cs typeface="Times New Roman" panose="02020603050405020304" pitchFamily="18" charset="0"/>
          </a:endParaRPr>
        </a:p>
        <a:p>
          <a:pPr marL="0" lvl="0" indent="0" algn="just" defTabSz="800100">
            <a:lnSpc>
              <a:spcPct val="90000"/>
            </a:lnSpc>
            <a:spcBef>
              <a:spcPct val="0"/>
            </a:spcBef>
            <a:spcAft>
              <a:spcPct val="35000"/>
            </a:spcAft>
            <a:buNone/>
          </a:pPr>
          <a:r>
            <a:rPr lang="es-ES" sz="1800" i="0" kern="1200" dirty="0">
              <a:latin typeface="Times New Roman" panose="02020603050405020304" pitchFamily="18" charset="0"/>
              <a:cs typeface="Times New Roman" panose="02020603050405020304" pitchFamily="18" charset="0"/>
            </a:rPr>
            <a:t>Ahora, las provincias que adhieran, </a:t>
          </a:r>
          <a:r>
            <a:rPr lang="es-ES" sz="1800" b="0" i="0" kern="1200" dirty="0">
              <a:latin typeface="Times New Roman" panose="02020603050405020304" pitchFamily="18" charset="0"/>
              <a:cs typeface="Times New Roman" panose="02020603050405020304" pitchFamily="18" charset="0"/>
            </a:rPr>
            <a:t>exclusivamente, respecto de proyectos mineros que no hubieran iniciado construcción correspondiente a la etapa de explotación con anterioridad a la fecha de entrada en vigencia del presente artículo, podrán llevar la alícuota de regalías hasta el 5% del valor “Boca de Mina” del mineral extraído.</a:t>
          </a:r>
          <a:endParaRPr lang="es-ES" sz="1800" i="1" kern="1200" dirty="0">
            <a:latin typeface="Times New Roman" panose="02020603050405020304" pitchFamily="18" charset="0"/>
            <a:cs typeface="Times New Roman" panose="02020603050405020304" pitchFamily="18" charset="0"/>
          </a:endParaRPr>
        </a:p>
        <a:p>
          <a:pPr marL="0" lvl="0" indent="0" algn="just" defTabSz="800100">
            <a:lnSpc>
              <a:spcPct val="90000"/>
            </a:lnSpc>
            <a:spcBef>
              <a:spcPct val="0"/>
            </a:spcBef>
            <a:spcAft>
              <a:spcPct val="35000"/>
            </a:spcAft>
            <a:buNone/>
          </a:pPr>
          <a:endParaRPr lang="es-ES" sz="1800" i="1" kern="1200" dirty="0">
            <a:latin typeface="Times New Roman" panose="02020603050405020304" pitchFamily="18" charset="0"/>
            <a:cs typeface="Times New Roman" panose="02020603050405020304" pitchFamily="18" charset="0"/>
          </a:endParaRPr>
        </a:p>
      </dsp:txBody>
      <dsp:txXfrm>
        <a:off x="2541168" y="2575785"/>
        <a:ext cx="8951581" cy="2755347"/>
      </dsp:txXfrm>
    </dsp:sp>
    <dsp:sp modelId="{420BBAAB-6B54-4411-BE12-15F3E93D4650}">
      <dsp:nvSpPr>
        <dsp:cNvPr id="0" name=""/>
        <dsp:cNvSpPr/>
      </dsp:nvSpPr>
      <dsp:spPr>
        <a:xfrm>
          <a:off x="174098" y="2980742"/>
          <a:ext cx="2302273" cy="194094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E95DC4A5-AD7B-4D07-AF73-E0D9C5C4D14F}" type="datetimeFigureOut">
              <a:rPr lang="es-AR" smtClean="0"/>
              <a:t>8/8/2024</a:t>
            </a:fld>
            <a:endParaRPr lang="es-AR"/>
          </a:p>
        </p:txBody>
      </p:sp>
      <p:sp>
        <p:nvSpPr>
          <p:cNvPr id="4" name="Marcador de imagen de diapositiva 3"/>
          <p:cNvSpPr>
            <a:spLocks noGrp="1" noRot="1" noChangeAspect="1"/>
          </p:cNvSpPr>
          <p:nvPr>
            <p:ph type="sldImg" idx="2"/>
          </p:nvPr>
        </p:nvSpPr>
        <p:spPr>
          <a:xfrm>
            <a:off x="452438" y="1241425"/>
            <a:ext cx="5953125" cy="3349625"/>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5D8E2AFC-87D2-421B-B242-A74CADFE4D79}" type="slidenum">
              <a:rPr lang="es-AR" smtClean="0"/>
              <a:t>‹Nº›</a:t>
            </a:fld>
            <a:endParaRPr lang="es-AR"/>
          </a:p>
        </p:txBody>
      </p:sp>
    </p:spTree>
    <p:extLst>
      <p:ext uri="{BB962C8B-B14F-4D97-AF65-F5344CB8AC3E}">
        <p14:creationId xmlns:p14="http://schemas.microsoft.com/office/powerpoint/2010/main" val="1498409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a:t>
            </a:fld>
            <a:endParaRPr lang="es-AR"/>
          </a:p>
        </p:txBody>
      </p:sp>
    </p:spTree>
    <p:extLst>
      <p:ext uri="{BB962C8B-B14F-4D97-AF65-F5344CB8AC3E}">
        <p14:creationId xmlns:p14="http://schemas.microsoft.com/office/powerpoint/2010/main" val="3774325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10</a:t>
            </a:fld>
            <a:endParaRPr lang="es-AR"/>
          </a:p>
        </p:txBody>
      </p:sp>
    </p:spTree>
    <p:extLst>
      <p:ext uri="{BB962C8B-B14F-4D97-AF65-F5344CB8AC3E}">
        <p14:creationId xmlns:p14="http://schemas.microsoft.com/office/powerpoint/2010/main" val="2565457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11</a:t>
            </a:fld>
            <a:endParaRPr lang="es-AR"/>
          </a:p>
        </p:txBody>
      </p:sp>
    </p:spTree>
    <p:extLst>
      <p:ext uri="{BB962C8B-B14F-4D97-AF65-F5344CB8AC3E}">
        <p14:creationId xmlns:p14="http://schemas.microsoft.com/office/powerpoint/2010/main" val="2293668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12</a:t>
            </a:fld>
            <a:endParaRPr lang="es-AR"/>
          </a:p>
        </p:txBody>
      </p:sp>
    </p:spTree>
    <p:extLst>
      <p:ext uri="{BB962C8B-B14F-4D97-AF65-F5344CB8AC3E}">
        <p14:creationId xmlns:p14="http://schemas.microsoft.com/office/powerpoint/2010/main" val="409203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14</a:t>
            </a:fld>
            <a:endParaRPr lang="es-AR"/>
          </a:p>
        </p:txBody>
      </p:sp>
    </p:spTree>
    <p:extLst>
      <p:ext uri="{BB962C8B-B14F-4D97-AF65-F5344CB8AC3E}">
        <p14:creationId xmlns:p14="http://schemas.microsoft.com/office/powerpoint/2010/main" val="1884667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15</a:t>
            </a:fld>
            <a:endParaRPr lang="es-AR"/>
          </a:p>
        </p:txBody>
      </p:sp>
    </p:spTree>
    <p:extLst>
      <p:ext uri="{BB962C8B-B14F-4D97-AF65-F5344CB8AC3E}">
        <p14:creationId xmlns:p14="http://schemas.microsoft.com/office/powerpoint/2010/main" val="23859054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16</a:t>
            </a:fld>
            <a:endParaRPr lang="es-AR"/>
          </a:p>
        </p:txBody>
      </p:sp>
    </p:spTree>
    <p:extLst>
      <p:ext uri="{BB962C8B-B14F-4D97-AF65-F5344CB8AC3E}">
        <p14:creationId xmlns:p14="http://schemas.microsoft.com/office/powerpoint/2010/main" val="170304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17</a:t>
            </a:fld>
            <a:endParaRPr lang="es-AR"/>
          </a:p>
        </p:txBody>
      </p:sp>
    </p:spTree>
    <p:extLst>
      <p:ext uri="{BB962C8B-B14F-4D97-AF65-F5344CB8AC3E}">
        <p14:creationId xmlns:p14="http://schemas.microsoft.com/office/powerpoint/2010/main" val="946922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18</a:t>
            </a:fld>
            <a:endParaRPr lang="es-AR"/>
          </a:p>
        </p:txBody>
      </p:sp>
    </p:spTree>
    <p:extLst>
      <p:ext uri="{BB962C8B-B14F-4D97-AF65-F5344CB8AC3E}">
        <p14:creationId xmlns:p14="http://schemas.microsoft.com/office/powerpoint/2010/main" val="1839853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19</a:t>
            </a:fld>
            <a:endParaRPr lang="es-AR"/>
          </a:p>
        </p:txBody>
      </p:sp>
    </p:spTree>
    <p:extLst>
      <p:ext uri="{BB962C8B-B14F-4D97-AF65-F5344CB8AC3E}">
        <p14:creationId xmlns:p14="http://schemas.microsoft.com/office/powerpoint/2010/main" val="351708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20</a:t>
            </a:fld>
            <a:endParaRPr lang="es-AR"/>
          </a:p>
        </p:txBody>
      </p:sp>
    </p:spTree>
    <p:extLst>
      <p:ext uri="{BB962C8B-B14F-4D97-AF65-F5344CB8AC3E}">
        <p14:creationId xmlns:p14="http://schemas.microsoft.com/office/powerpoint/2010/main" val="2374825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a:t>
            </a:fld>
            <a:endParaRPr lang="es-AR"/>
          </a:p>
        </p:txBody>
      </p:sp>
    </p:spTree>
    <p:extLst>
      <p:ext uri="{BB962C8B-B14F-4D97-AF65-F5344CB8AC3E}">
        <p14:creationId xmlns:p14="http://schemas.microsoft.com/office/powerpoint/2010/main" val="1992115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22</a:t>
            </a:fld>
            <a:endParaRPr lang="es-AR"/>
          </a:p>
        </p:txBody>
      </p:sp>
    </p:spTree>
    <p:extLst>
      <p:ext uri="{BB962C8B-B14F-4D97-AF65-F5344CB8AC3E}">
        <p14:creationId xmlns:p14="http://schemas.microsoft.com/office/powerpoint/2010/main" val="1170316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23</a:t>
            </a:fld>
            <a:endParaRPr lang="es-AR"/>
          </a:p>
        </p:txBody>
      </p:sp>
    </p:spTree>
    <p:extLst>
      <p:ext uri="{BB962C8B-B14F-4D97-AF65-F5344CB8AC3E}">
        <p14:creationId xmlns:p14="http://schemas.microsoft.com/office/powerpoint/2010/main" val="2970392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24</a:t>
            </a:fld>
            <a:endParaRPr lang="es-AR"/>
          </a:p>
        </p:txBody>
      </p:sp>
    </p:spTree>
    <p:extLst>
      <p:ext uri="{BB962C8B-B14F-4D97-AF65-F5344CB8AC3E}">
        <p14:creationId xmlns:p14="http://schemas.microsoft.com/office/powerpoint/2010/main" val="28714038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25</a:t>
            </a:fld>
            <a:endParaRPr lang="es-AR"/>
          </a:p>
        </p:txBody>
      </p:sp>
    </p:spTree>
    <p:extLst>
      <p:ext uri="{BB962C8B-B14F-4D97-AF65-F5344CB8AC3E}">
        <p14:creationId xmlns:p14="http://schemas.microsoft.com/office/powerpoint/2010/main" val="23878273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26</a:t>
            </a:fld>
            <a:endParaRPr lang="es-AR"/>
          </a:p>
        </p:txBody>
      </p:sp>
    </p:spTree>
    <p:extLst>
      <p:ext uri="{BB962C8B-B14F-4D97-AF65-F5344CB8AC3E}">
        <p14:creationId xmlns:p14="http://schemas.microsoft.com/office/powerpoint/2010/main" val="750913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27</a:t>
            </a:fld>
            <a:endParaRPr lang="es-AR"/>
          </a:p>
        </p:txBody>
      </p:sp>
    </p:spTree>
    <p:extLst>
      <p:ext uri="{BB962C8B-B14F-4D97-AF65-F5344CB8AC3E}">
        <p14:creationId xmlns:p14="http://schemas.microsoft.com/office/powerpoint/2010/main" val="10508500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29</a:t>
            </a:fld>
            <a:endParaRPr lang="es-AR"/>
          </a:p>
        </p:txBody>
      </p:sp>
    </p:spTree>
    <p:extLst>
      <p:ext uri="{BB962C8B-B14F-4D97-AF65-F5344CB8AC3E}">
        <p14:creationId xmlns:p14="http://schemas.microsoft.com/office/powerpoint/2010/main" val="2442909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30</a:t>
            </a:fld>
            <a:endParaRPr lang="es-AR"/>
          </a:p>
        </p:txBody>
      </p:sp>
    </p:spTree>
    <p:extLst>
      <p:ext uri="{BB962C8B-B14F-4D97-AF65-F5344CB8AC3E}">
        <p14:creationId xmlns:p14="http://schemas.microsoft.com/office/powerpoint/2010/main" val="24401691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31</a:t>
            </a:fld>
            <a:endParaRPr lang="es-AR"/>
          </a:p>
        </p:txBody>
      </p:sp>
    </p:spTree>
    <p:extLst>
      <p:ext uri="{BB962C8B-B14F-4D97-AF65-F5344CB8AC3E}">
        <p14:creationId xmlns:p14="http://schemas.microsoft.com/office/powerpoint/2010/main" val="29445694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32</a:t>
            </a:fld>
            <a:endParaRPr lang="es-AR"/>
          </a:p>
        </p:txBody>
      </p:sp>
    </p:spTree>
    <p:extLst>
      <p:ext uri="{BB962C8B-B14F-4D97-AF65-F5344CB8AC3E}">
        <p14:creationId xmlns:p14="http://schemas.microsoft.com/office/powerpoint/2010/main" val="483927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a:t>
            </a:fld>
            <a:endParaRPr lang="es-AR"/>
          </a:p>
        </p:txBody>
      </p:sp>
    </p:spTree>
    <p:extLst>
      <p:ext uri="{BB962C8B-B14F-4D97-AF65-F5344CB8AC3E}">
        <p14:creationId xmlns:p14="http://schemas.microsoft.com/office/powerpoint/2010/main" val="3475261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33</a:t>
            </a:fld>
            <a:endParaRPr lang="es-AR"/>
          </a:p>
        </p:txBody>
      </p:sp>
    </p:spTree>
    <p:extLst>
      <p:ext uri="{BB962C8B-B14F-4D97-AF65-F5344CB8AC3E}">
        <p14:creationId xmlns:p14="http://schemas.microsoft.com/office/powerpoint/2010/main" val="9070244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35</a:t>
            </a:fld>
            <a:endParaRPr lang="es-AR"/>
          </a:p>
        </p:txBody>
      </p:sp>
    </p:spTree>
    <p:extLst>
      <p:ext uri="{BB962C8B-B14F-4D97-AF65-F5344CB8AC3E}">
        <p14:creationId xmlns:p14="http://schemas.microsoft.com/office/powerpoint/2010/main" val="1476586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4</a:t>
            </a:fld>
            <a:endParaRPr lang="es-AR"/>
          </a:p>
        </p:txBody>
      </p:sp>
    </p:spTree>
    <p:extLst>
      <p:ext uri="{BB962C8B-B14F-4D97-AF65-F5344CB8AC3E}">
        <p14:creationId xmlns:p14="http://schemas.microsoft.com/office/powerpoint/2010/main" val="3498533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5</a:t>
            </a:fld>
            <a:endParaRPr lang="es-AR"/>
          </a:p>
        </p:txBody>
      </p:sp>
    </p:spTree>
    <p:extLst>
      <p:ext uri="{BB962C8B-B14F-4D97-AF65-F5344CB8AC3E}">
        <p14:creationId xmlns:p14="http://schemas.microsoft.com/office/powerpoint/2010/main" val="3014136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6</a:t>
            </a:fld>
            <a:endParaRPr lang="es-AR"/>
          </a:p>
        </p:txBody>
      </p:sp>
    </p:spTree>
    <p:extLst>
      <p:ext uri="{BB962C8B-B14F-4D97-AF65-F5344CB8AC3E}">
        <p14:creationId xmlns:p14="http://schemas.microsoft.com/office/powerpoint/2010/main" val="2859700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7</a:t>
            </a:fld>
            <a:endParaRPr lang="es-AR"/>
          </a:p>
        </p:txBody>
      </p:sp>
    </p:spTree>
    <p:extLst>
      <p:ext uri="{BB962C8B-B14F-4D97-AF65-F5344CB8AC3E}">
        <p14:creationId xmlns:p14="http://schemas.microsoft.com/office/powerpoint/2010/main" val="51061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8</a:t>
            </a:fld>
            <a:endParaRPr lang="es-AR"/>
          </a:p>
        </p:txBody>
      </p:sp>
    </p:spTree>
    <p:extLst>
      <p:ext uri="{BB962C8B-B14F-4D97-AF65-F5344CB8AC3E}">
        <p14:creationId xmlns:p14="http://schemas.microsoft.com/office/powerpoint/2010/main" val="3486264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9</a:t>
            </a:fld>
            <a:endParaRPr lang="es-AR"/>
          </a:p>
        </p:txBody>
      </p:sp>
    </p:spTree>
    <p:extLst>
      <p:ext uri="{BB962C8B-B14F-4D97-AF65-F5344CB8AC3E}">
        <p14:creationId xmlns:p14="http://schemas.microsoft.com/office/powerpoint/2010/main" val="1814734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1934AA-DDE4-F67E-EC42-511199FE633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0CBEFC97-AC27-4671-0F33-C59324347D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D04BF4AB-5754-7DE5-3D51-3D02AD3DF84D}"/>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5" name="Marcador de pie de página 4">
            <a:extLst>
              <a:ext uri="{FF2B5EF4-FFF2-40B4-BE49-F238E27FC236}">
                <a16:creationId xmlns:a16="http://schemas.microsoft.com/office/drawing/2014/main" id="{AD9C387D-C101-B60C-955E-BE61E4765FFD}"/>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BDBCAA27-B79C-A676-BD69-B7023BAF2220}"/>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124896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81896C-7F1F-E4A1-5FC8-684DDED86F96}"/>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F30B53A3-B615-2F43-A4CE-A8B2A95E042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8C294D9E-CC40-BCCA-7235-66EBE53F2ABB}"/>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5" name="Marcador de pie de página 4">
            <a:extLst>
              <a:ext uri="{FF2B5EF4-FFF2-40B4-BE49-F238E27FC236}">
                <a16:creationId xmlns:a16="http://schemas.microsoft.com/office/drawing/2014/main" id="{50A55E79-0D25-D7BF-D78A-3922F74A6DCF}"/>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15A08729-6F2A-7A65-F686-65C23A73B5FA}"/>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2165675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BA37A96-4A70-350E-FDBA-28B52302D69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606BF492-3554-37D9-BF47-32679B4C824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994BE55D-5826-CC9E-F928-B30383755E50}"/>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5" name="Marcador de pie de página 4">
            <a:extLst>
              <a:ext uri="{FF2B5EF4-FFF2-40B4-BE49-F238E27FC236}">
                <a16:creationId xmlns:a16="http://schemas.microsoft.com/office/drawing/2014/main" id="{817415C0-7B37-E573-6AF2-E72B7A6D0EE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CF413B74-D4BE-AF82-03CE-BF3F297728CE}"/>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1269100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01E89B-7C92-AB9A-0C6E-232E7D9DA032}"/>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BA2DC9FF-4094-2280-39DA-D9AAF42BF4A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78E94624-5470-5CE9-2FA8-34A38D0551A9}"/>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5" name="Marcador de pie de página 4">
            <a:extLst>
              <a:ext uri="{FF2B5EF4-FFF2-40B4-BE49-F238E27FC236}">
                <a16:creationId xmlns:a16="http://schemas.microsoft.com/office/drawing/2014/main" id="{CAFD24A3-B82C-C74C-0BF1-ABEBBDC96F0E}"/>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DD2B1564-E5D9-D66B-D09D-372E3C607FCC}"/>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296551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829EE0-A290-CB33-E431-169D64545CB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04D6D197-28B3-3B50-86E8-64BE54B042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30FACEA-D271-6A91-42D3-B3521297AACF}"/>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5" name="Marcador de pie de página 4">
            <a:extLst>
              <a:ext uri="{FF2B5EF4-FFF2-40B4-BE49-F238E27FC236}">
                <a16:creationId xmlns:a16="http://schemas.microsoft.com/office/drawing/2014/main" id="{DBE41623-74F0-C8C4-BAB4-76E03125FDE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F6C42192-F693-49B3-637E-A8024161EA67}"/>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78225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15D19E-9363-2F4B-3C54-21AF99880AC4}"/>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99256CF7-698B-FF3F-9392-E1F06827662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263A966A-CF48-8388-FE25-6B0C8519EBE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F4D074B6-1910-C399-386E-AE0A9B37D001}"/>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6" name="Marcador de pie de página 5">
            <a:extLst>
              <a:ext uri="{FF2B5EF4-FFF2-40B4-BE49-F238E27FC236}">
                <a16:creationId xmlns:a16="http://schemas.microsoft.com/office/drawing/2014/main" id="{CB0CE3FB-9EC6-C5EF-1209-6AA900D99B48}"/>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928893AE-3E5D-C951-C1EE-E1E83CDB0814}"/>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410538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B05767-7C2F-2AAF-8F02-6A37EDDFCB8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F302A8CF-FCBC-D1FF-3169-BF69F48240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FBF5B78-9DFC-CE77-C96F-1E5E53CDFA4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C0C62266-7169-8BFA-61EE-AAAD829461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41E97C4-E1E3-8F7D-62C4-7357665C439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798BB019-106B-97B1-1203-D0FC76E55AF0}"/>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8" name="Marcador de pie de página 7">
            <a:extLst>
              <a:ext uri="{FF2B5EF4-FFF2-40B4-BE49-F238E27FC236}">
                <a16:creationId xmlns:a16="http://schemas.microsoft.com/office/drawing/2014/main" id="{E57992AA-7D4B-98F0-12D3-4EBE302FAF72}"/>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10D9E65E-6A62-85EE-9376-22FC7FAFE7AD}"/>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805294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113808-4FAF-BD94-2AD5-7DB18C082A93}"/>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A5B6908D-706F-DDCD-1636-9F01699747CD}"/>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4" name="Marcador de pie de página 3">
            <a:extLst>
              <a:ext uri="{FF2B5EF4-FFF2-40B4-BE49-F238E27FC236}">
                <a16:creationId xmlns:a16="http://schemas.microsoft.com/office/drawing/2014/main" id="{52CE91F6-0222-F5AD-35ED-90899AB236B8}"/>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2BFB4121-78A2-945D-DADD-B0BD8D906F2B}"/>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815381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0D4D209-8185-7D9F-872B-8F8BDAE1A661}"/>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3" name="Marcador de pie de página 2">
            <a:extLst>
              <a:ext uri="{FF2B5EF4-FFF2-40B4-BE49-F238E27FC236}">
                <a16:creationId xmlns:a16="http://schemas.microsoft.com/office/drawing/2014/main" id="{0F28CACD-D987-02E1-AB84-987A222C3579}"/>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a16="http://schemas.microsoft.com/office/drawing/2014/main" id="{04F0E041-9FF8-AD62-46E1-0E2AC7E45035}"/>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671671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2A44A3-CA6D-BF70-1B6E-E1C4F9B291A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26243E9D-4648-138A-C378-770136A1CF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7BB4F039-EC2B-F210-A9F0-34C5D2E628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5DB6DA3-381E-CF0E-3C7E-74EDF4271F1D}"/>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6" name="Marcador de pie de página 5">
            <a:extLst>
              <a:ext uri="{FF2B5EF4-FFF2-40B4-BE49-F238E27FC236}">
                <a16:creationId xmlns:a16="http://schemas.microsoft.com/office/drawing/2014/main" id="{DC3035E8-4991-11A6-9883-6BF3FB0E1243}"/>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67253962-3E31-C8F3-C619-FF4B5051E9B5}"/>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666320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629692-AA29-932B-12FD-46CA9F40EB7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EF1C2E0E-CF30-A628-B932-135373BFD9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a16="http://schemas.microsoft.com/office/drawing/2014/main" id="{1FEBF3C6-0E82-18D9-A64F-999076E9C2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ACF3903-7D6C-4C8E-B177-C4E2B2F822D1}"/>
              </a:ext>
            </a:extLst>
          </p:cNvPr>
          <p:cNvSpPr>
            <a:spLocks noGrp="1"/>
          </p:cNvSpPr>
          <p:nvPr>
            <p:ph type="dt" sz="half" idx="10"/>
          </p:nvPr>
        </p:nvSpPr>
        <p:spPr/>
        <p:txBody>
          <a:bodyPr/>
          <a:lstStyle/>
          <a:p>
            <a:fld id="{13076AA4-B6A0-413B-85A2-C80E8B9CDF33}" type="datetimeFigureOut">
              <a:rPr lang="en-US" smtClean="0"/>
              <a:t>8/8/2024</a:t>
            </a:fld>
            <a:endParaRPr lang="en-US"/>
          </a:p>
        </p:txBody>
      </p:sp>
      <p:sp>
        <p:nvSpPr>
          <p:cNvPr id="6" name="Marcador de pie de página 5">
            <a:extLst>
              <a:ext uri="{FF2B5EF4-FFF2-40B4-BE49-F238E27FC236}">
                <a16:creationId xmlns:a16="http://schemas.microsoft.com/office/drawing/2014/main" id="{323316FC-6DC2-9A5A-A061-CCAE2B737CC4}"/>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B96A67BD-4EB6-1BD5-F05F-C6E0BC0F07DA}"/>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8853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09488C4-CF65-0680-7279-5A96776AD8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D1C6E960-AD23-838E-D760-1EA37A0A5B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51AB4093-849C-056F-725D-96809D8E76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76AA4-B6A0-413B-85A2-C80E8B9CDF33}" type="datetimeFigureOut">
              <a:rPr lang="en-US" smtClean="0"/>
              <a:t>8/8/2024</a:t>
            </a:fld>
            <a:endParaRPr lang="en-US"/>
          </a:p>
        </p:txBody>
      </p:sp>
      <p:sp>
        <p:nvSpPr>
          <p:cNvPr id="5" name="Marcador de pie de página 4">
            <a:extLst>
              <a:ext uri="{FF2B5EF4-FFF2-40B4-BE49-F238E27FC236}">
                <a16:creationId xmlns:a16="http://schemas.microsoft.com/office/drawing/2014/main" id="{B07674A7-8183-4FB8-DB57-B6F7550940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8AB6E93E-BEA4-928B-8B83-A5D87F86EB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02F74A-5AD5-411D-B769-EB5CD74C5D36}" type="slidenum">
              <a:rPr lang="en-US" smtClean="0"/>
              <a:t>‹Nº›</a:t>
            </a:fld>
            <a:endParaRPr lang="en-US"/>
          </a:p>
        </p:txBody>
      </p:sp>
    </p:spTree>
    <p:extLst>
      <p:ext uri="{BB962C8B-B14F-4D97-AF65-F5344CB8AC3E}">
        <p14:creationId xmlns:p14="http://schemas.microsoft.com/office/powerpoint/2010/main" val="985389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
        <p:cNvGrpSpPr/>
        <p:nvPr/>
      </p:nvGrpSpPr>
      <p:grpSpPr>
        <a:xfrm>
          <a:off x="0" y="0"/>
          <a:ext cx="0" cy="0"/>
          <a:chOff x="0" y="0"/>
          <a:chExt cx="0" cy="0"/>
        </a:xfrm>
      </p:grpSpPr>
      <p:pic>
        <p:nvPicPr>
          <p:cNvPr id="2" name="Picture 12" descr="Declaracion de interes de la Asociacion Argentina de Estudios Fiscales en  relacion a las Jornadas de Derecho Aduanero (UBA - Facultad de Derecho) -  Mercojuris">
            <a:extLst>
              <a:ext uri="{FF2B5EF4-FFF2-40B4-BE49-F238E27FC236}">
                <a16:creationId xmlns:a16="http://schemas.microsoft.com/office/drawing/2014/main" id="{6858F299-76AC-9B5E-4AA9-ECCEFD7D2FA3}"/>
              </a:ext>
            </a:extLst>
          </p:cNvPr>
          <p:cNvPicPr>
            <a:picLocks noChangeAspect="1" noChangeArrowheads="1"/>
          </p:cNvPicPr>
          <p:nvPr/>
        </p:nvPicPr>
        <p:blipFill>
          <a:blip r:embed="rId3">
            <a:duotone>
              <a:prstClr val="black"/>
              <a:schemeClr val="accent3">
                <a:tint val="45000"/>
                <a:satMod val="400000"/>
              </a:schemeClr>
            </a:duotone>
            <a:alphaModFix/>
            <a:extLst>
              <a:ext uri="{BEBA8EAE-BF5A-486C-A8C5-ECC9F3942E4B}">
                <a14:imgProps xmlns:a14="http://schemas.microsoft.com/office/drawing/2010/main">
                  <a14:imgLayer r:embed="rId4">
                    <a14:imgEffect>
                      <a14:sharpenSoften amount="25000"/>
                    </a14:imgEffect>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199165" y="307620"/>
            <a:ext cx="3602410" cy="920518"/>
          </a:xfrm>
          <a:prstGeom prst="rect">
            <a:avLst/>
          </a:prstGeom>
          <a:noFill/>
        </p:spPr>
      </p:pic>
      <p:sp>
        <p:nvSpPr>
          <p:cNvPr id="3" name="CuadroTexto 2">
            <a:extLst>
              <a:ext uri="{FF2B5EF4-FFF2-40B4-BE49-F238E27FC236}">
                <a16:creationId xmlns:a16="http://schemas.microsoft.com/office/drawing/2014/main" id="{03A43FBE-F5E7-FFD7-EC8F-41FD82990A78}"/>
              </a:ext>
            </a:extLst>
          </p:cNvPr>
          <p:cNvSpPr txBox="1"/>
          <p:nvPr/>
        </p:nvSpPr>
        <p:spPr>
          <a:xfrm>
            <a:off x="3300683" y="1535758"/>
            <a:ext cx="5590633" cy="1920526"/>
          </a:xfrm>
          <a:prstGeom prst="rect">
            <a:avLst/>
          </a:prstGeom>
          <a:noFill/>
        </p:spPr>
        <p:txBody>
          <a:bodyPr wrap="square" rtlCol="0">
            <a:spAutoFit/>
          </a:bodyPr>
          <a:lstStyle/>
          <a:p>
            <a:pPr algn="ctr">
              <a:lnSpc>
                <a:spcPct val="90000"/>
              </a:lnSpc>
              <a:spcBef>
                <a:spcPct val="0"/>
              </a:spcBef>
            </a:pPr>
            <a:r>
              <a:rPr lang="es-ES" sz="4400" b="1" spc="100" dirty="0">
                <a:latin typeface="Times New Roman" panose="02020603050405020304" pitchFamily="18" charset="0"/>
                <a:ea typeface="+mj-ea"/>
                <a:cs typeface="Times New Roman" panose="02020603050405020304" pitchFamily="18" charset="0"/>
              </a:rPr>
              <a:t>Jornadas “El Paquete Fiscal y la Ley Bases”</a:t>
            </a:r>
            <a:endParaRPr lang="en-US" sz="4400" b="1" spc="100" dirty="0">
              <a:latin typeface="Times New Roman" panose="02020603050405020304" pitchFamily="18" charset="0"/>
              <a:ea typeface="+mj-ea"/>
              <a:cs typeface="Times New Roman" panose="02020603050405020304" pitchFamily="18" charset="0"/>
            </a:endParaRPr>
          </a:p>
        </p:txBody>
      </p:sp>
      <p:sp>
        <p:nvSpPr>
          <p:cNvPr id="4" name="Título 1">
            <a:extLst>
              <a:ext uri="{FF2B5EF4-FFF2-40B4-BE49-F238E27FC236}">
                <a16:creationId xmlns:a16="http://schemas.microsoft.com/office/drawing/2014/main" id="{CC5FC8F3-44A4-1958-E75A-256DFEA918B2}"/>
              </a:ext>
            </a:extLst>
          </p:cNvPr>
          <p:cNvSpPr txBox="1">
            <a:spLocks/>
          </p:cNvSpPr>
          <p:nvPr/>
        </p:nvSpPr>
        <p:spPr>
          <a:xfrm>
            <a:off x="3173659" y="2814941"/>
            <a:ext cx="5844677" cy="27431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spc="100" dirty="0">
                <a:latin typeface="Times New Roman" panose="02020603050405020304" pitchFamily="18" charset="0"/>
                <a:cs typeface="Times New Roman" panose="02020603050405020304" pitchFamily="18" charset="0"/>
              </a:rPr>
              <a:t>Otras modificaciones (Impuestos Internos, ITI, transparencia fiscal al consumidor, etc.)</a:t>
            </a:r>
            <a:endParaRPr lang="en-US" sz="2800" b="1" spc="100" dirty="0">
              <a:latin typeface="Times New Roman" panose="02020603050405020304" pitchFamily="18" charset="0"/>
              <a:cs typeface="Times New Roman" panose="02020603050405020304" pitchFamily="18" charset="0"/>
            </a:endParaRPr>
          </a:p>
        </p:txBody>
      </p:sp>
      <p:sp>
        <p:nvSpPr>
          <p:cNvPr id="5" name="CuadroTexto 4">
            <a:extLst>
              <a:ext uri="{FF2B5EF4-FFF2-40B4-BE49-F238E27FC236}">
                <a16:creationId xmlns:a16="http://schemas.microsoft.com/office/drawing/2014/main" id="{3714F5D8-4F51-F1F8-23CE-DEBF45A843C1}"/>
              </a:ext>
            </a:extLst>
          </p:cNvPr>
          <p:cNvSpPr txBox="1"/>
          <p:nvPr/>
        </p:nvSpPr>
        <p:spPr>
          <a:xfrm>
            <a:off x="3794622" y="5567024"/>
            <a:ext cx="4602752" cy="64633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Sergio Daniel Vergara</a:t>
            </a:r>
          </a:p>
        </p:txBody>
      </p:sp>
    </p:spTree>
    <p:extLst>
      <p:ext uri="{BB962C8B-B14F-4D97-AF65-F5344CB8AC3E}">
        <p14:creationId xmlns:p14="http://schemas.microsoft.com/office/powerpoint/2010/main" val="1121221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Modificación de la forma de cálculo de sanciones (art. 20.1 LIN y ¿20.2 LIN? – 34.1 del Decreto Reglamentario)</a:t>
            </a:r>
            <a:endParaRPr lang="es-AR" sz="2800" b="1" dirty="0">
              <a:solidFill>
                <a:schemeClr val="bg1"/>
              </a:solidFill>
              <a:latin typeface="Arial" panose="020B0604020202020204" pitchFamily="34" charset="0"/>
              <a:cs typeface="Arial" panose="020B0604020202020204" pitchFamily="34"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69FCDFB6-C771-A6AA-973E-4B45E4C9CBAC}"/>
              </a:ext>
            </a:extLst>
          </p:cNvPr>
          <p:cNvSpPr txBox="1"/>
          <p:nvPr/>
        </p:nvSpPr>
        <p:spPr>
          <a:xfrm>
            <a:off x="0" y="2014963"/>
            <a:ext cx="6102034" cy="2800767"/>
          </a:xfrm>
          <a:prstGeom prst="rect">
            <a:avLst/>
          </a:prstGeom>
          <a:noFill/>
        </p:spPr>
        <p:txBody>
          <a:bodyPr wrap="square">
            <a:spAutoFit/>
          </a:bodyPr>
          <a:lstStyle/>
          <a:p>
            <a:pPr algn="just"/>
            <a:r>
              <a:rPr lang="es-ES" sz="1600" b="1" dirty="0">
                <a:solidFill>
                  <a:srgbClr val="263057"/>
                </a:solidFill>
                <a:effectLst/>
                <a:latin typeface="Times New Roman" panose="02020603050405020304" pitchFamily="18" charset="0"/>
                <a:cs typeface="Times New Roman" panose="02020603050405020304" pitchFamily="18" charset="0"/>
              </a:rPr>
              <a:t>Art. 20.1</a:t>
            </a:r>
            <a:r>
              <a:rPr lang="es-ES" sz="1600" b="0" dirty="0">
                <a:solidFill>
                  <a:srgbClr val="263057"/>
                </a:solidFill>
                <a:effectLst/>
                <a:latin typeface="Times New Roman" panose="02020603050405020304" pitchFamily="18" charset="0"/>
                <a:cs typeface="Times New Roman" panose="02020603050405020304" pitchFamily="18" charset="0"/>
              </a:rPr>
              <a:t> - El </a:t>
            </a:r>
            <a:r>
              <a:rPr lang="es-ES" sz="1600" b="1" u="sng" dirty="0">
                <a:solidFill>
                  <a:srgbClr val="263057"/>
                </a:solidFill>
                <a:effectLst/>
                <a:latin typeface="Times New Roman" panose="02020603050405020304" pitchFamily="18" charset="0"/>
                <a:cs typeface="Times New Roman" panose="02020603050405020304" pitchFamily="18" charset="0"/>
              </a:rPr>
              <a:t>transporte de tabaco </a:t>
            </a:r>
            <a:r>
              <a:rPr lang="es-ES" sz="1600" b="0" dirty="0">
                <a:solidFill>
                  <a:srgbClr val="263057"/>
                </a:solidFill>
                <a:effectLst/>
                <a:latin typeface="Times New Roman" panose="02020603050405020304" pitchFamily="18" charset="0"/>
                <a:cs typeface="Times New Roman" panose="02020603050405020304" pitchFamily="18" charset="0"/>
              </a:rPr>
              <a:t>despalillado, acondicionado, picado, en hebras o reconstituido o de polvo para la elaboración reconstituido, no comprendido en el artículo 18, fuera de los establecimientos y locales debidamente habilitados que se efectúe, sin importar su destino, </a:t>
            </a:r>
            <a:r>
              <a:rPr lang="es-ES" sz="1600" b="1" u="sng" dirty="0">
                <a:solidFill>
                  <a:srgbClr val="263057"/>
                </a:solidFill>
                <a:effectLst/>
                <a:latin typeface="Times New Roman" panose="02020603050405020304" pitchFamily="18" charset="0"/>
                <a:cs typeface="Times New Roman" panose="02020603050405020304" pitchFamily="18" charset="0"/>
              </a:rPr>
              <a:t>sin el correspondiente respaldo documental de traslado o con documentación de traslado con irregularidades,</a:t>
            </a:r>
            <a:r>
              <a:rPr lang="es-ES" sz="1600" b="0" dirty="0">
                <a:solidFill>
                  <a:srgbClr val="263057"/>
                </a:solidFill>
                <a:effectLst/>
                <a:latin typeface="Times New Roman" panose="02020603050405020304" pitchFamily="18" charset="0"/>
                <a:cs typeface="Times New Roman" panose="02020603050405020304" pitchFamily="18" charset="0"/>
              </a:rPr>
              <a:t> será sancionado con una multa equivalente al importe que surja de la aplicación de lo dispuesto en el segundo, tercer y cuarto párrafo del artículo 15, en proporción a la cantidad de cigarrillos que resulte de dividir el total de gramos de tabaco transportado por ochenta centésimos (0,80), considerando el momento de la detección.</a:t>
            </a:r>
            <a:endParaRPr lang="es-AR" sz="1600" dirty="0">
              <a:latin typeface="Times New Roman" panose="02020603050405020304" pitchFamily="18" charset="0"/>
              <a:cs typeface="Times New Roman" panose="02020603050405020304" pitchFamily="18" charset="0"/>
            </a:endParaRPr>
          </a:p>
        </p:txBody>
      </p:sp>
      <p:sp>
        <p:nvSpPr>
          <p:cNvPr id="5" name="CuadroTexto 4">
            <a:extLst>
              <a:ext uri="{FF2B5EF4-FFF2-40B4-BE49-F238E27FC236}">
                <a16:creationId xmlns:a16="http://schemas.microsoft.com/office/drawing/2014/main" id="{5EF101A9-E220-51F3-283B-761730BF6E95}"/>
              </a:ext>
            </a:extLst>
          </p:cNvPr>
          <p:cNvSpPr txBox="1"/>
          <p:nvPr/>
        </p:nvSpPr>
        <p:spPr>
          <a:xfrm>
            <a:off x="6099266" y="2014963"/>
            <a:ext cx="6102034" cy="3046988"/>
          </a:xfrm>
          <a:prstGeom prst="rect">
            <a:avLst/>
          </a:prstGeom>
          <a:noFill/>
        </p:spPr>
        <p:txBody>
          <a:bodyPr wrap="square">
            <a:spAutoFit/>
          </a:bodyPr>
          <a:lstStyle/>
          <a:p>
            <a:pPr algn="just"/>
            <a:r>
              <a:rPr lang="es-ES" sz="1600" b="1" dirty="0">
                <a:solidFill>
                  <a:srgbClr val="263057"/>
                </a:solidFill>
                <a:latin typeface="Times New Roman" panose="02020603050405020304" pitchFamily="18" charset="0"/>
                <a:cs typeface="Times New Roman" panose="02020603050405020304" pitchFamily="18" charset="0"/>
              </a:rPr>
              <a:t>Art. 20.1 </a:t>
            </a:r>
            <a:r>
              <a:rPr lang="es-ES" sz="1600" dirty="0">
                <a:solidFill>
                  <a:srgbClr val="263057"/>
                </a:solidFill>
                <a:latin typeface="Times New Roman" panose="02020603050405020304" pitchFamily="18" charset="0"/>
                <a:cs typeface="Times New Roman" panose="02020603050405020304" pitchFamily="18" charset="0"/>
              </a:rPr>
              <a:t>El </a:t>
            </a:r>
            <a:r>
              <a:rPr lang="es-ES" sz="1600" b="1" u="sng" dirty="0">
                <a:solidFill>
                  <a:srgbClr val="263057"/>
                </a:solidFill>
                <a:latin typeface="Times New Roman" panose="02020603050405020304" pitchFamily="18" charset="0"/>
                <a:cs typeface="Times New Roman" panose="02020603050405020304" pitchFamily="18" charset="0"/>
              </a:rPr>
              <a:t>transporte de tabaco </a:t>
            </a:r>
            <a:r>
              <a:rPr lang="es-ES" sz="1600" dirty="0">
                <a:solidFill>
                  <a:srgbClr val="263057"/>
                </a:solidFill>
                <a:latin typeface="Times New Roman" panose="02020603050405020304" pitchFamily="18" charset="0"/>
                <a:cs typeface="Times New Roman" panose="02020603050405020304" pitchFamily="18" charset="0"/>
              </a:rPr>
              <a:t>despalillado, acondicionado, picado, en hebras o reconstituido o de polvo para la elaboración reconstituido, no comprendido en el artículo 18, fuera de los establecimientos y locales debidamente habilitados que se efectúe, sin importar su destino, </a:t>
            </a:r>
            <a:r>
              <a:rPr lang="es-ES" sz="1600" b="1" u="sng" dirty="0">
                <a:solidFill>
                  <a:srgbClr val="263057"/>
                </a:solidFill>
                <a:latin typeface="Times New Roman" panose="02020603050405020304" pitchFamily="18" charset="0"/>
                <a:cs typeface="Times New Roman" panose="02020603050405020304" pitchFamily="18" charset="0"/>
              </a:rPr>
              <a:t>sin el correspondiente respaldo documental de traslado o con documentación de traslado con irregularidades</a:t>
            </a:r>
            <a:r>
              <a:rPr lang="es-ES" sz="1600" dirty="0">
                <a:solidFill>
                  <a:srgbClr val="263057"/>
                </a:solidFill>
                <a:latin typeface="Times New Roman" panose="02020603050405020304" pitchFamily="18" charset="0"/>
                <a:cs typeface="Times New Roman" panose="02020603050405020304" pitchFamily="18" charset="0"/>
              </a:rPr>
              <a:t>, será sancionado con una multa equivalente al importe que </a:t>
            </a:r>
            <a:r>
              <a:rPr lang="es-ES" sz="1600" b="1" u="sng" dirty="0">
                <a:solidFill>
                  <a:srgbClr val="FF0000"/>
                </a:solidFill>
                <a:latin typeface="Times New Roman" panose="02020603050405020304" pitchFamily="18" charset="0"/>
                <a:cs typeface="Times New Roman" panose="02020603050405020304" pitchFamily="18" charset="0"/>
              </a:rPr>
              <a:t>resulte de aplicar la alícuota dispuesta en el primer párrafo del artículo 15</a:t>
            </a:r>
            <a:r>
              <a:rPr lang="es-ES" sz="1600" b="1" dirty="0">
                <a:solidFill>
                  <a:srgbClr val="FF0000"/>
                </a:solidFill>
                <a:latin typeface="Times New Roman" panose="02020603050405020304" pitchFamily="18" charset="0"/>
                <a:cs typeface="Times New Roman" panose="02020603050405020304" pitchFamily="18" charset="0"/>
              </a:rPr>
              <a:t> </a:t>
            </a:r>
            <a:r>
              <a:rPr lang="es-ES" sz="1600" dirty="0">
                <a:solidFill>
                  <a:srgbClr val="FF0000"/>
                </a:solidFill>
                <a:latin typeface="Times New Roman" panose="02020603050405020304" pitchFamily="18" charset="0"/>
                <a:cs typeface="Times New Roman" panose="02020603050405020304" pitchFamily="18" charset="0"/>
              </a:rPr>
              <a:t>sobre el precio que surja del relevamiento al que se refiere el artículo sin número agregado a continuación del artículo 2º</a:t>
            </a:r>
            <a:r>
              <a:rPr lang="es-ES" sz="1600" dirty="0">
                <a:solidFill>
                  <a:srgbClr val="263057"/>
                </a:solidFill>
                <a:latin typeface="Times New Roman" panose="02020603050405020304" pitchFamily="18" charset="0"/>
                <a:cs typeface="Times New Roman" panose="02020603050405020304" pitchFamily="18" charset="0"/>
              </a:rPr>
              <a:t>, en proporción a la cantidad de cigarrillos que resulte de dividir el total de gramos de tabaco transportado por ochenta centésimos (0,80), considerando el momento de la detección</a:t>
            </a:r>
            <a:endParaRPr lang="es-AR" sz="1600" dirty="0">
              <a:solidFill>
                <a:srgbClr val="263057"/>
              </a:solidFill>
              <a:latin typeface="Times New Roman" panose="02020603050405020304" pitchFamily="18" charset="0"/>
              <a:cs typeface="Times New Roman" panose="02020603050405020304" pitchFamily="18" charset="0"/>
            </a:endParaRPr>
          </a:p>
        </p:txBody>
      </p:sp>
      <p:sp>
        <p:nvSpPr>
          <p:cNvPr id="6" name="Flecha: hacia abajo 5">
            <a:extLst>
              <a:ext uri="{FF2B5EF4-FFF2-40B4-BE49-F238E27FC236}">
                <a16:creationId xmlns:a16="http://schemas.microsoft.com/office/drawing/2014/main" id="{1FA1EB07-90C2-7AB9-5247-49257F3208B6}"/>
              </a:ext>
            </a:extLst>
          </p:cNvPr>
          <p:cNvSpPr/>
          <p:nvPr/>
        </p:nvSpPr>
        <p:spPr>
          <a:xfrm>
            <a:off x="2801771" y="4985153"/>
            <a:ext cx="724277" cy="698805"/>
          </a:xfrm>
          <a:prstGeom prst="down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Flecha: hacia abajo 7">
            <a:extLst>
              <a:ext uri="{FF2B5EF4-FFF2-40B4-BE49-F238E27FC236}">
                <a16:creationId xmlns:a16="http://schemas.microsoft.com/office/drawing/2014/main" id="{1454C83E-D567-9F77-5DB0-8F5CC98B62E8}"/>
              </a:ext>
            </a:extLst>
          </p:cNvPr>
          <p:cNvSpPr/>
          <p:nvPr/>
        </p:nvSpPr>
        <p:spPr>
          <a:xfrm>
            <a:off x="8788144" y="4999014"/>
            <a:ext cx="724277" cy="698805"/>
          </a:xfrm>
          <a:prstGeom prst="down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Rectángulo 10">
            <a:extLst>
              <a:ext uri="{FF2B5EF4-FFF2-40B4-BE49-F238E27FC236}">
                <a16:creationId xmlns:a16="http://schemas.microsoft.com/office/drawing/2014/main" id="{FD186194-63BA-162B-7E41-03FB43D38215}"/>
              </a:ext>
            </a:extLst>
          </p:cNvPr>
          <p:cNvSpPr/>
          <p:nvPr/>
        </p:nvSpPr>
        <p:spPr>
          <a:xfrm>
            <a:off x="534254" y="5820356"/>
            <a:ext cx="5259309" cy="887128"/>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AR" b="1" dirty="0">
                <a:solidFill>
                  <a:prstClr val="black"/>
                </a:solidFill>
                <a:latin typeface="Times New Roman" panose="02020603050405020304" pitchFamily="18" charset="0"/>
                <a:cs typeface="Times New Roman" panose="02020603050405020304" pitchFamily="18" charset="0"/>
              </a:rPr>
              <a:t>Basado en los montos mínimos</a:t>
            </a:r>
            <a:endParaRPr lang="es-ES" b="1" dirty="0">
              <a:solidFill>
                <a:prstClr val="black"/>
              </a:solidFill>
              <a:latin typeface="Times New Roman" panose="02020603050405020304" pitchFamily="18" charset="0"/>
              <a:cs typeface="Times New Roman" panose="02020603050405020304" pitchFamily="18" charset="0"/>
            </a:endParaRPr>
          </a:p>
        </p:txBody>
      </p:sp>
      <p:sp>
        <p:nvSpPr>
          <p:cNvPr id="12" name="Rectángulo 11">
            <a:extLst>
              <a:ext uri="{FF2B5EF4-FFF2-40B4-BE49-F238E27FC236}">
                <a16:creationId xmlns:a16="http://schemas.microsoft.com/office/drawing/2014/main" id="{578BDD37-F0F3-8839-EF0F-A169CEFB53D5}"/>
              </a:ext>
            </a:extLst>
          </p:cNvPr>
          <p:cNvSpPr/>
          <p:nvPr/>
        </p:nvSpPr>
        <p:spPr>
          <a:xfrm>
            <a:off x="6398437" y="5814492"/>
            <a:ext cx="5259309" cy="887128"/>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AR" b="1" dirty="0">
                <a:solidFill>
                  <a:prstClr val="black"/>
                </a:solidFill>
                <a:latin typeface="Times New Roman" panose="02020603050405020304" pitchFamily="18" charset="0"/>
                <a:cs typeface="Times New Roman" panose="02020603050405020304" pitchFamily="18" charset="0"/>
              </a:rPr>
              <a:t>Directamente aplica la alícuota del 73% sobre el precio del relevamiento</a:t>
            </a:r>
            <a:endParaRPr lang="es-ES"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8103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Modificación de la forma de cálculo de sanciones (y ¿20.2 LIN? –)</a:t>
            </a:r>
            <a:endParaRPr lang="es-AR" sz="2800" b="1" dirty="0">
              <a:solidFill>
                <a:schemeClr val="bg1"/>
              </a:solidFill>
              <a:latin typeface="Arial" panose="020B0604020202020204" pitchFamily="34" charset="0"/>
              <a:cs typeface="Arial" panose="020B0604020202020204" pitchFamily="34"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6" name="Flecha: hacia abajo 5">
            <a:extLst>
              <a:ext uri="{FF2B5EF4-FFF2-40B4-BE49-F238E27FC236}">
                <a16:creationId xmlns:a16="http://schemas.microsoft.com/office/drawing/2014/main" id="{1FA1EB07-90C2-7AB9-5247-49257F3208B6}"/>
              </a:ext>
            </a:extLst>
          </p:cNvPr>
          <p:cNvSpPr/>
          <p:nvPr/>
        </p:nvSpPr>
        <p:spPr>
          <a:xfrm>
            <a:off x="5232655" y="3969726"/>
            <a:ext cx="724277" cy="698805"/>
          </a:xfrm>
          <a:prstGeom prst="down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Rectángulo 10">
            <a:extLst>
              <a:ext uri="{FF2B5EF4-FFF2-40B4-BE49-F238E27FC236}">
                <a16:creationId xmlns:a16="http://schemas.microsoft.com/office/drawing/2014/main" id="{FD186194-63BA-162B-7E41-03FB43D38215}"/>
              </a:ext>
            </a:extLst>
          </p:cNvPr>
          <p:cNvSpPr/>
          <p:nvPr/>
        </p:nvSpPr>
        <p:spPr>
          <a:xfrm>
            <a:off x="2965140" y="4953402"/>
            <a:ext cx="5259309" cy="887128"/>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AR" b="1" dirty="0">
                <a:solidFill>
                  <a:prstClr val="black"/>
                </a:solidFill>
                <a:latin typeface="Times New Roman" panose="02020603050405020304" pitchFamily="18" charset="0"/>
                <a:cs typeface="Times New Roman" panose="02020603050405020304" pitchFamily="18" charset="0"/>
              </a:rPr>
              <a:t>¿Basado en los montos mínimos?</a:t>
            </a:r>
            <a:endParaRPr lang="es-ES" b="1" dirty="0">
              <a:solidFill>
                <a:prstClr val="black"/>
              </a:solidFill>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534E6D8F-B61B-6851-0F04-2C3EC632990D}"/>
              </a:ext>
            </a:extLst>
          </p:cNvPr>
          <p:cNvSpPr txBox="1"/>
          <p:nvPr/>
        </p:nvSpPr>
        <p:spPr>
          <a:xfrm>
            <a:off x="2251543" y="1620349"/>
            <a:ext cx="6898739" cy="2308324"/>
          </a:xfrm>
          <a:prstGeom prst="rect">
            <a:avLst/>
          </a:prstGeom>
          <a:noFill/>
        </p:spPr>
        <p:txBody>
          <a:bodyPr wrap="square">
            <a:spAutoFit/>
          </a:bodyPr>
          <a:lstStyle/>
          <a:p>
            <a:pPr algn="just"/>
            <a:r>
              <a:rPr lang="es-ES" sz="1600" b="1" dirty="0">
                <a:solidFill>
                  <a:srgbClr val="263057"/>
                </a:solidFill>
                <a:latin typeface="Times New Roman" panose="02020603050405020304" pitchFamily="18" charset="0"/>
                <a:cs typeface="Times New Roman" panose="02020603050405020304" pitchFamily="18" charset="0"/>
              </a:rPr>
              <a:t>ARTÍCULO 20.2 </a:t>
            </a:r>
            <a:r>
              <a:rPr lang="es-ES" sz="1600" b="1" u="sng" dirty="0">
                <a:solidFill>
                  <a:srgbClr val="263057"/>
                </a:solidFill>
                <a:latin typeface="Times New Roman" panose="02020603050405020304" pitchFamily="18" charset="0"/>
                <a:cs typeface="Times New Roman" panose="02020603050405020304" pitchFamily="18" charset="0"/>
              </a:rPr>
              <a:t>La existencia de tabaco despalillado, acondicionado, picado, en hebras o reconstituido o de polvo para la elaboración reconstituido</a:t>
            </a:r>
            <a:r>
              <a:rPr lang="es-ES" sz="1600" dirty="0">
                <a:solidFill>
                  <a:srgbClr val="263057"/>
                </a:solidFill>
                <a:latin typeface="Times New Roman" panose="02020603050405020304" pitchFamily="18" charset="0"/>
                <a:cs typeface="Times New Roman" panose="02020603050405020304" pitchFamily="18" charset="0"/>
              </a:rPr>
              <a:t>, no comprendido en el artículo 18, sin importar su destino, </a:t>
            </a:r>
            <a:r>
              <a:rPr lang="es-ES" sz="1600" b="1" u="sng" dirty="0">
                <a:solidFill>
                  <a:srgbClr val="263057"/>
                </a:solidFill>
                <a:latin typeface="Times New Roman" panose="02020603050405020304" pitchFamily="18" charset="0"/>
                <a:cs typeface="Times New Roman" panose="02020603050405020304" pitchFamily="18" charset="0"/>
              </a:rPr>
              <a:t>sin el correspondiente respaldo documental o con documentación con irregularidades</a:t>
            </a:r>
            <a:r>
              <a:rPr lang="es-ES" sz="1600" dirty="0">
                <a:solidFill>
                  <a:srgbClr val="263057"/>
                </a:solidFill>
                <a:latin typeface="Times New Roman" panose="02020603050405020304" pitchFamily="18" charset="0"/>
                <a:cs typeface="Times New Roman" panose="02020603050405020304" pitchFamily="18" charset="0"/>
              </a:rPr>
              <a:t>, se</a:t>
            </a:r>
            <a:r>
              <a:rPr lang="es-ES" sz="1600" b="1" u="sng" dirty="0">
                <a:solidFill>
                  <a:srgbClr val="263057"/>
                </a:solidFill>
                <a:latin typeface="Times New Roman" panose="02020603050405020304" pitchFamily="18" charset="0"/>
                <a:cs typeface="Times New Roman" panose="02020603050405020304" pitchFamily="18" charset="0"/>
              </a:rPr>
              <a:t>rá sancionada con una multa equivalente al importe que surja de la aplicación de lo, dispuesto en el segundo, tercer y cuarto párrafo del artículo 15</a:t>
            </a:r>
            <a:r>
              <a:rPr lang="es-ES" sz="1600" dirty="0">
                <a:solidFill>
                  <a:srgbClr val="263057"/>
                </a:solidFill>
                <a:latin typeface="Times New Roman" panose="02020603050405020304" pitchFamily="18" charset="0"/>
                <a:cs typeface="Times New Roman" panose="02020603050405020304" pitchFamily="18" charset="0"/>
              </a:rPr>
              <a:t>, en proporción a la cantidad de cigarrillos que resulte de dividir el total de gramos de tabaco en existencia por ochenta centésimos (0,80), considerando el momento de la detección.</a:t>
            </a:r>
            <a:endParaRPr lang="es-AR" sz="1600"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5582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Modificación de la forma de cálculo de sanciones (34.1 del Decreto Reglamentario)</a:t>
            </a:r>
            <a:endParaRPr lang="es-AR" sz="2800" b="1" dirty="0">
              <a:solidFill>
                <a:schemeClr val="bg1"/>
              </a:solidFill>
              <a:latin typeface="Arial" panose="020B0604020202020204" pitchFamily="34" charset="0"/>
              <a:cs typeface="Arial" panose="020B0604020202020204" pitchFamily="34"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11" name="Rectángulo 10">
            <a:extLst>
              <a:ext uri="{FF2B5EF4-FFF2-40B4-BE49-F238E27FC236}">
                <a16:creationId xmlns:a16="http://schemas.microsoft.com/office/drawing/2014/main" id="{FD186194-63BA-162B-7E41-03FB43D38215}"/>
              </a:ext>
            </a:extLst>
          </p:cNvPr>
          <p:cNvSpPr/>
          <p:nvPr/>
        </p:nvSpPr>
        <p:spPr>
          <a:xfrm>
            <a:off x="3205026" y="2678803"/>
            <a:ext cx="5259309" cy="2418297"/>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just"/>
            <a:r>
              <a:rPr lang="es-ES" sz="1600" b="1" dirty="0">
                <a:solidFill>
                  <a:srgbClr val="263057"/>
                </a:solidFill>
                <a:latin typeface="Times New Roman" panose="02020603050405020304" pitchFamily="18" charset="0"/>
                <a:cs typeface="Times New Roman" panose="02020603050405020304" pitchFamily="18" charset="0"/>
              </a:rPr>
              <a:t>Art. 34.1.</a:t>
            </a:r>
            <a:r>
              <a:rPr lang="es-ES" sz="1600" dirty="0">
                <a:solidFill>
                  <a:srgbClr val="263057"/>
                </a:solidFill>
                <a:latin typeface="Times New Roman" panose="02020603050405020304" pitchFamily="18" charset="0"/>
                <a:cs typeface="Times New Roman" panose="02020603050405020304" pitchFamily="18" charset="0"/>
              </a:rPr>
              <a:t> A los fines de las sanciones establecidas en el primer párrafo de los artículos primero y segundo incorporados sin número a continuación del artículo 20 de la ley, </a:t>
            </a:r>
            <a:r>
              <a:rPr lang="es-ES" sz="1600" b="1" u="sng" dirty="0">
                <a:solidFill>
                  <a:srgbClr val="263057"/>
                </a:solidFill>
                <a:latin typeface="Times New Roman" panose="02020603050405020304" pitchFamily="18" charset="0"/>
                <a:cs typeface="Times New Roman" panose="02020603050405020304" pitchFamily="18" charset="0"/>
              </a:rPr>
              <a:t>se considerará el precio de la categoría más vendida de tales artículos que surja del relevamiento a que se refiere el segundo párrafo del artículo 10 de este reglamento</a:t>
            </a:r>
            <a:r>
              <a:rPr lang="es-ES" sz="1600" dirty="0">
                <a:solidFill>
                  <a:srgbClr val="263057"/>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81429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0EEF245-6DE9-A785-56E3-0258E189D506}"/>
              </a:ext>
            </a:extLst>
          </p:cNvPr>
          <p:cNvSpPr txBox="1"/>
          <p:nvPr/>
        </p:nvSpPr>
        <p:spPr>
          <a:xfrm>
            <a:off x="1329446" y="552944"/>
            <a:ext cx="9533107" cy="6247864"/>
          </a:xfrm>
          <a:prstGeom prst="rect">
            <a:avLst/>
          </a:prstGeom>
          <a:solidFill>
            <a:schemeClr val="bg2"/>
          </a:solidFill>
        </p:spPr>
        <p:txBody>
          <a:bodyPr wrap="square" rtlCol="0">
            <a:spAutoFit/>
          </a:bodyPr>
          <a:lstStyle/>
          <a:p>
            <a:pPr algn="ctr"/>
            <a:r>
              <a:rPr lang="es-ES" sz="6000" dirty="0">
                <a:latin typeface="Times New Roman" panose="02020603050405020304" pitchFamily="18" charset="0"/>
                <a:cs typeface="Times New Roman" panose="02020603050405020304" pitchFamily="18" charset="0"/>
              </a:rPr>
              <a:t>Régimen de transparencia fiscal al consumidor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600" b="1" dirty="0">
              <a:solidFill>
                <a:prstClr val="black"/>
              </a:solidFill>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indent="-285750" algn="ctr">
              <a:buFont typeface="Wingdings" panose="05000000000000000000" pitchFamily="2" charset="2"/>
              <a:buChar char="q"/>
            </a:pPr>
            <a:r>
              <a:rPr lang="es-MX" sz="2000" b="1" dirty="0">
                <a:latin typeface="Times New Roman" panose="02020603050405020304" pitchFamily="18" charset="0"/>
                <a:cs typeface="Times New Roman" panose="02020603050405020304" pitchFamily="18" charset="0"/>
              </a:rPr>
              <a:t>Ley </a:t>
            </a:r>
            <a:r>
              <a:rPr lang="es-MX" sz="2000" b="1" dirty="0" err="1">
                <a:latin typeface="Times New Roman" panose="02020603050405020304" pitchFamily="18" charset="0"/>
                <a:cs typeface="Times New Roman" panose="02020603050405020304" pitchFamily="18" charset="0"/>
              </a:rPr>
              <a:t>N°</a:t>
            </a:r>
            <a:r>
              <a:rPr lang="es-MX" sz="2000" b="1" dirty="0">
                <a:latin typeface="Times New Roman" panose="02020603050405020304" pitchFamily="18" charset="0"/>
                <a:cs typeface="Times New Roman" panose="02020603050405020304" pitchFamily="18" charset="0"/>
              </a:rPr>
              <a:t> 27.743 - </a:t>
            </a:r>
            <a:r>
              <a:rPr kumimoji="0" lang="es-MX"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“Paquete Fiscal”,  Título VII </a:t>
            </a:r>
            <a:r>
              <a:rPr lang="es-MX" sz="2000" b="1" dirty="0">
                <a:latin typeface="Times New Roman" panose="02020603050405020304" pitchFamily="18" charset="0"/>
                <a:cs typeface="Times New Roman" panose="02020603050405020304" pitchFamily="18" charset="0"/>
              </a:rPr>
              <a:t>(B.O 08/07/2024)</a:t>
            </a:r>
          </a:p>
          <a:p>
            <a:pPr algn="ctr"/>
            <a:endParaRPr lang="es-MX" sz="2000" b="1"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2000" b="1" dirty="0">
                <a:latin typeface="Times New Roman" panose="02020603050405020304" pitchFamily="18" charset="0"/>
                <a:cs typeface="Times New Roman" panose="02020603050405020304" pitchFamily="18" charset="0"/>
              </a:rPr>
              <a:t> </a:t>
            </a:r>
            <a:r>
              <a:rPr lang="es-MX" sz="2000" b="1" u="sng" dirty="0">
                <a:latin typeface="Times New Roman" panose="02020603050405020304" pitchFamily="18" charset="0"/>
                <a:cs typeface="Times New Roman" panose="02020603050405020304" pitchFamily="18" charset="0"/>
              </a:rPr>
              <a:t>Vigencia 08/07/2024</a:t>
            </a:r>
            <a:r>
              <a:rPr lang="es-MX" sz="2000" b="1" dirty="0">
                <a:latin typeface="Times New Roman" panose="02020603050405020304" pitchFamily="18" charset="0"/>
                <a:cs typeface="Times New Roman" panose="02020603050405020304" pitchFamily="18" charset="0"/>
              </a:rPr>
              <a:t>. Produce efectos en diferentes fechas</a:t>
            </a:r>
            <a:endParaRPr lang="es-MX" sz="2000" b="1" u="sng"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endParaRPr lang="es-MX" sz="2000" b="1" u="sng"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2000" b="1" dirty="0">
                <a:latin typeface="Times New Roman" panose="02020603050405020304" pitchFamily="18" charset="0"/>
                <a:cs typeface="Times New Roman" panose="02020603050405020304" pitchFamily="18" charset="0"/>
              </a:rPr>
              <a:t>Decreto 658/2024 (B.O. 23/07/2024)</a:t>
            </a:r>
          </a:p>
          <a:p>
            <a:pPr algn="ctr"/>
            <a:r>
              <a:rPr lang="es-MX" sz="2000" b="1" dirty="0">
                <a:latin typeface="Times New Roman" panose="02020603050405020304" pitchFamily="18" charset="0"/>
                <a:cs typeface="Times New Roman" panose="02020603050405020304" pitchFamily="18" charset="0"/>
              </a:rPr>
              <a:t> </a:t>
            </a:r>
          </a:p>
          <a:p>
            <a:pPr marL="285750" indent="-285750" algn="ctr">
              <a:buFont typeface="Wingdings" panose="05000000000000000000" pitchFamily="2" charset="2"/>
              <a:buChar char="q"/>
            </a:pPr>
            <a:r>
              <a:rPr lang="es-MX" sz="2000" b="1" dirty="0">
                <a:latin typeface="Times New Roman" panose="02020603050405020304" pitchFamily="18" charset="0"/>
                <a:cs typeface="Times New Roman" panose="02020603050405020304" pitchFamily="18" charset="0"/>
              </a:rPr>
              <a:t>Resolución General AFIP: Pendiente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lang="es-AR"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9624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400" b="1" dirty="0">
                <a:solidFill>
                  <a:schemeClr val="bg1"/>
                </a:solidFill>
                <a:latin typeface="Arial" panose="020B0604020202020204" pitchFamily="34" charset="0"/>
                <a:cs typeface="Arial" panose="020B0604020202020204" pitchFamily="34" charset="0"/>
              </a:rPr>
              <a:t>Origen del proyecto. Asociación Lógica. Premisas.</a:t>
            </a:r>
          </a:p>
        </p:txBody>
      </p:sp>
      <p:sp>
        <p:nvSpPr>
          <p:cNvPr id="11" name="Rectángulo 10">
            <a:extLst>
              <a:ext uri="{FF2B5EF4-FFF2-40B4-BE49-F238E27FC236}">
                <a16:creationId xmlns:a16="http://schemas.microsoft.com/office/drawing/2014/main" id="{FD186194-63BA-162B-7E41-03FB43D38215}"/>
              </a:ext>
            </a:extLst>
          </p:cNvPr>
          <p:cNvSpPr/>
          <p:nvPr/>
        </p:nvSpPr>
        <p:spPr>
          <a:xfrm>
            <a:off x="905347" y="1566249"/>
            <a:ext cx="10230416" cy="5100022"/>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r>
              <a:rPr lang="es-ES" sz="1600" b="1" dirty="0">
                <a:solidFill>
                  <a:schemeClr val="tx1"/>
                </a:solidFill>
                <a:latin typeface="Arial" panose="020B0604020202020204" pitchFamily="34" charset="0"/>
                <a:cs typeface="Arial" panose="020B0604020202020204" pitchFamily="34" charset="0"/>
              </a:rPr>
              <a:t>Argentina es el país con mayor carga impositiva del mundo según publicaciones del Banco Mundial.</a:t>
            </a:r>
          </a:p>
          <a:p>
            <a:pPr marL="285750" indent="-285750" algn="ctr">
              <a:buFont typeface="Wingdings" panose="05000000000000000000" pitchFamily="2" charset="2"/>
              <a:buChar char="Ø"/>
            </a:pP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Ø"/>
            </a:pPr>
            <a:r>
              <a:rPr lang="es-ES" sz="1600" b="1" dirty="0">
                <a:solidFill>
                  <a:schemeClr val="tx1"/>
                </a:solidFill>
                <a:latin typeface="Arial" panose="020B0604020202020204" pitchFamily="34" charset="0"/>
                <a:cs typeface="Arial" panose="020B0604020202020204" pitchFamily="34" charset="0"/>
              </a:rPr>
              <a:t>Consecuencias:</a:t>
            </a:r>
          </a:p>
          <a:p>
            <a:pPr algn="ct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ES" sz="1600" b="1" dirty="0">
                <a:solidFill>
                  <a:schemeClr val="tx1"/>
                </a:solidFill>
                <a:latin typeface="Arial" panose="020B0604020202020204" pitchFamily="34" charset="0"/>
                <a:cs typeface="Arial" panose="020B0604020202020204" pitchFamily="34" charset="0"/>
              </a:rPr>
              <a:t> Se afecta la competitividad de las empresas en el mercado. </a:t>
            </a:r>
          </a:p>
          <a:p>
            <a:pPr algn="ct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ES" sz="1600" b="1" dirty="0">
                <a:solidFill>
                  <a:schemeClr val="tx1"/>
                </a:solidFill>
                <a:latin typeface="Arial" panose="020B0604020202020204" pitchFamily="34" charset="0"/>
                <a:cs typeface="Arial" panose="020B0604020202020204" pitchFamily="34" charset="0"/>
              </a:rPr>
              <a:t>Alta evasión tributaria</a:t>
            </a:r>
          </a:p>
          <a:p>
            <a:pPr algn="ct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ES" sz="1600" b="1" dirty="0">
                <a:solidFill>
                  <a:schemeClr val="tx1"/>
                </a:solidFill>
                <a:latin typeface="Arial" panose="020B0604020202020204" pitchFamily="34" charset="0"/>
                <a:cs typeface="Arial" panose="020B0604020202020204" pitchFamily="34" charset="0"/>
              </a:rPr>
              <a:t>No se generan nuevas inversiones</a:t>
            </a:r>
          </a:p>
          <a:p>
            <a:pPr algn="ct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ES" sz="1600" b="1" dirty="0">
                <a:solidFill>
                  <a:schemeClr val="tx1"/>
                </a:solidFill>
                <a:latin typeface="Arial" panose="020B0604020202020204" pitchFamily="34" charset="0"/>
                <a:cs typeface="Arial" panose="020B0604020202020204" pitchFamily="34" charset="0"/>
              </a:rPr>
              <a:t>Por la carga impositiva, cuando un consumidor compra un producto, tiene que pagar uno adicional para el Estado</a:t>
            </a:r>
          </a:p>
          <a:p>
            <a:pPr marL="285750" indent="-285750" algn="ctr">
              <a:buFont typeface="Arial" panose="020B0604020202020204" pitchFamily="34" charset="0"/>
              <a:buChar char="•"/>
            </a:pP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Ø"/>
            </a:pPr>
            <a:r>
              <a:rPr lang="es-ES" sz="1600" b="1" dirty="0">
                <a:solidFill>
                  <a:schemeClr val="tx1"/>
                </a:solidFill>
                <a:latin typeface="Arial" panose="020B0604020202020204" pitchFamily="34" charset="0"/>
                <a:cs typeface="Arial" panose="020B0604020202020204" pitchFamily="34" charset="0"/>
              </a:rPr>
              <a:t>Causas:</a:t>
            </a:r>
          </a:p>
          <a:p>
            <a:pPr algn="ct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ES" sz="1600" b="1" dirty="0">
                <a:solidFill>
                  <a:schemeClr val="tx1"/>
                </a:solidFill>
                <a:latin typeface="Arial" panose="020B0604020202020204" pitchFamily="34" charset="0"/>
                <a:cs typeface="Arial" panose="020B0604020202020204" pitchFamily="34" charset="0"/>
              </a:rPr>
              <a:t>Falta de cultura fiscal</a:t>
            </a:r>
          </a:p>
          <a:p>
            <a:pPr algn="ctr"/>
            <a:endParaRPr lang="es-ES" sz="1600" b="1"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ES" sz="1600" b="1" dirty="0">
                <a:solidFill>
                  <a:schemeClr val="tx1"/>
                </a:solidFill>
                <a:latin typeface="Arial" panose="020B0604020202020204" pitchFamily="34" charset="0"/>
                <a:cs typeface="Arial" panose="020B0604020202020204" pitchFamily="34" charset="0"/>
              </a:rPr>
              <a:t>El legislador sistemáticamente oculta los impuestos</a:t>
            </a:r>
          </a:p>
          <a:p>
            <a:pPr algn="ctr"/>
            <a:endParaRPr lang="es-ES" sz="1600" b="1" dirty="0">
              <a:solidFill>
                <a:srgbClr val="263057"/>
              </a:solidFill>
              <a:latin typeface="Times New Roman" panose="02020603050405020304" pitchFamily="18" charset="0"/>
              <a:cs typeface="Times New Roman" panose="02020603050405020304" pitchFamily="18" charset="0"/>
            </a:endParaRPr>
          </a:p>
          <a:p>
            <a:pPr algn="ctr"/>
            <a:r>
              <a:rPr lang="es-ES" sz="1600" b="1" dirty="0">
                <a:solidFill>
                  <a:srgbClr val="263057"/>
                </a:solidFill>
                <a:latin typeface="Times New Roman" panose="02020603050405020304" pitchFamily="18" charset="0"/>
                <a:cs typeface="Times New Roman" panose="02020603050405020304" pitchFamily="18" charset="0"/>
              </a:rPr>
              <a:t> </a:t>
            </a: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algn="ctr"/>
            <a:endParaRPr lang="es-ES" sz="1600" b="1" u="sng"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0137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Origen del proyecto. Premisas.</a:t>
            </a:r>
          </a:p>
        </p:txBody>
      </p:sp>
      <p:sp>
        <p:nvSpPr>
          <p:cNvPr id="11" name="Rectángulo 10">
            <a:extLst>
              <a:ext uri="{FF2B5EF4-FFF2-40B4-BE49-F238E27FC236}">
                <a16:creationId xmlns:a16="http://schemas.microsoft.com/office/drawing/2014/main" id="{FD186194-63BA-162B-7E41-03FB43D38215}"/>
              </a:ext>
            </a:extLst>
          </p:cNvPr>
          <p:cNvSpPr/>
          <p:nvPr/>
        </p:nvSpPr>
        <p:spPr>
          <a:xfrm>
            <a:off x="905347" y="1566249"/>
            <a:ext cx="10230416" cy="5100022"/>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algn="ctr"/>
            <a:endParaRPr lang="es-ES" sz="1600" b="1" dirty="0">
              <a:solidFill>
                <a:srgbClr val="263057"/>
              </a:solidFill>
              <a:latin typeface="Times New Roman" panose="02020603050405020304" pitchFamily="18" charset="0"/>
              <a:cs typeface="Times New Roman" panose="02020603050405020304" pitchFamily="18" charset="0"/>
            </a:endParaRPr>
          </a:p>
          <a:p>
            <a:pPr algn="ctr"/>
            <a:r>
              <a:rPr lang="es-ES" sz="1600" b="1" dirty="0">
                <a:solidFill>
                  <a:srgbClr val="263057"/>
                </a:solidFill>
                <a:latin typeface="Times New Roman" panose="02020603050405020304" pitchFamily="18" charset="0"/>
                <a:cs typeface="Times New Roman" panose="02020603050405020304" pitchFamily="18" charset="0"/>
              </a:rPr>
              <a:t> </a:t>
            </a:r>
          </a:p>
          <a:p>
            <a:pPr algn="ctr"/>
            <a:endParaRPr lang="es-ES" sz="1600" b="1" dirty="0">
              <a:solidFill>
                <a:srgbClr val="263057"/>
              </a:solidFill>
              <a:latin typeface="Times New Roman" panose="02020603050405020304" pitchFamily="18" charset="0"/>
              <a:cs typeface="Times New Roman" panose="02020603050405020304" pitchFamily="18" charset="0"/>
            </a:endParaRPr>
          </a:p>
        </p:txBody>
      </p:sp>
      <p:sp>
        <p:nvSpPr>
          <p:cNvPr id="3" name="CuadroTexto 2">
            <a:extLst>
              <a:ext uri="{FF2B5EF4-FFF2-40B4-BE49-F238E27FC236}">
                <a16:creationId xmlns:a16="http://schemas.microsoft.com/office/drawing/2014/main" id="{526C71CC-13FD-9F22-9EBA-BC9E193B959D}"/>
              </a:ext>
            </a:extLst>
          </p:cNvPr>
          <p:cNvSpPr txBox="1"/>
          <p:nvPr/>
        </p:nvSpPr>
        <p:spPr>
          <a:xfrm>
            <a:off x="1310903" y="2125914"/>
            <a:ext cx="9419303" cy="3785652"/>
          </a:xfrm>
          <a:prstGeom prst="rect">
            <a:avLst/>
          </a:prstGeom>
          <a:noFill/>
        </p:spPr>
        <p:txBody>
          <a:bodyPr wrap="square">
            <a:spAutoFit/>
          </a:bodyPr>
          <a:lstStyle/>
          <a:p>
            <a:pPr marL="285750" indent="-285750" algn="ctr">
              <a:buFont typeface="Wingdings" panose="05000000000000000000" pitchFamily="2" charset="2"/>
              <a:buChar char="Ø"/>
            </a:pPr>
            <a:r>
              <a:rPr lang="es-ES" sz="1600" b="1" u="sng" dirty="0">
                <a:latin typeface="Arial" panose="020B0604020202020204" pitchFamily="34" charset="0"/>
                <a:cs typeface="Arial" panose="020B0604020202020204" pitchFamily="34" charset="0"/>
              </a:rPr>
              <a:t>Propuestas</a:t>
            </a:r>
            <a:r>
              <a:rPr lang="es-ES" sz="1600" b="1" dirty="0">
                <a:latin typeface="Arial" panose="020B0604020202020204" pitchFamily="34" charset="0"/>
                <a:cs typeface="Arial" panose="020B0604020202020204" pitchFamily="34" charset="0"/>
              </a:rPr>
              <a:t>:</a:t>
            </a:r>
          </a:p>
          <a:p>
            <a:pPr marL="285750" indent="-285750" algn="ctr">
              <a:buFont typeface="Wingdings" panose="05000000000000000000" pitchFamily="2" charset="2"/>
              <a:buChar char="Ø"/>
            </a:pPr>
            <a:endParaRPr lang="es-ES" sz="1600" b="1" dirty="0">
              <a:latin typeface="Arial" panose="020B0604020202020204" pitchFamily="34" charset="0"/>
              <a:cs typeface="Arial" panose="020B0604020202020204" pitchFamily="34" charset="0"/>
            </a:endParaRPr>
          </a:p>
          <a:p>
            <a:pPr marL="342900" indent="-342900">
              <a:buFont typeface="+mj-lt"/>
              <a:buAutoNum type="arabicParenR"/>
            </a:pPr>
            <a:r>
              <a:rPr lang="es-ES" sz="1600" b="1" dirty="0">
                <a:latin typeface="Arial" panose="020B0604020202020204" pitchFamily="34" charset="0"/>
                <a:cs typeface="Arial" panose="020B0604020202020204" pitchFamily="34" charset="0"/>
              </a:rPr>
              <a:t>Sanción de ley de transparencia fiscal al consumidor que alcance al IVA, Internos, IDC, Impuesto País, derechos de importación, ISIB y tasas municipales.</a:t>
            </a:r>
          </a:p>
          <a:p>
            <a:pPr marL="285750" indent="-285750" algn="ctr">
              <a:buFont typeface="Arial" panose="020B0604020202020204" pitchFamily="34" charset="0"/>
              <a:buChar char="•"/>
            </a:pPr>
            <a:endParaRPr lang="es-ES" sz="1600" b="1" dirty="0">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Ø"/>
            </a:pPr>
            <a:r>
              <a:rPr lang="es-ES" sz="1600" b="1" u="sng" dirty="0">
                <a:latin typeface="Arial" panose="020B0604020202020204" pitchFamily="34" charset="0"/>
                <a:cs typeface="Arial" panose="020B0604020202020204" pitchFamily="34" charset="0"/>
              </a:rPr>
              <a:t>Diferentes alternativas:</a:t>
            </a:r>
          </a:p>
          <a:p>
            <a:pPr marL="285750" indent="-285750" algn="ctr">
              <a:buFont typeface="Arial" panose="020B0604020202020204" pitchFamily="34" charset="0"/>
              <a:buChar char="•"/>
            </a:pPr>
            <a:endParaRPr lang="es-ES" sz="1600" b="1" dirty="0">
              <a:latin typeface="Arial" panose="020B0604020202020204" pitchFamily="34" charset="0"/>
              <a:cs typeface="Arial" panose="020B0604020202020204" pitchFamily="34" charset="0"/>
            </a:endParaRPr>
          </a:p>
          <a:p>
            <a:pPr marL="342900" indent="-342900">
              <a:buFont typeface="+mj-lt"/>
              <a:buAutoNum type="arabicParenR"/>
            </a:pPr>
            <a:r>
              <a:rPr lang="es-ES" sz="1600" b="1" dirty="0">
                <a:latin typeface="Arial" panose="020B0604020202020204" pitchFamily="34" charset="0"/>
                <a:cs typeface="Arial" panose="020B0604020202020204" pitchFamily="34" charset="0"/>
              </a:rPr>
              <a:t>Exhibir tributo por tributo </a:t>
            </a:r>
          </a:p>
          <a:p>
            <a:pPr marL="342900" indent="-342900">
              <a:buFont typeface="+mj-lt"/>
              <a:buAutoNum type="arabicParenR"/>
            </a:pPr>
            <a:r>
              <a:rPr lang="es-ES" sz="1600" b="1" dirty="0">
                <a:latin typeface="Arial" panose="020B0604020202020204" pitchFamily="34" charset="0"/>
                <a:cs typeface="Arial" panose="020B0604020202020204" pitchFamily="34" charset="0"/>
              </a:rPr>
              <a:t>Informar carga tributaria según nivel de gobierno</a:t>
            </a:r>
          </a:p>
          <a:p>
            <a:pPr marL="285750" indent="-285750" algn="ctr">
              <a:buFont typeface="Arial" panose="020B0604020202020204" pitchFamily="34" charset="0"/>
              <a:buChar char="•"/>
            </a:pPr>
            <a:endParaRPr lang="es-ES" sz="1600" b="1" dirty="0">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Ø"/>
            </a:pPr>
            <a:r>
              <a:rPr lang="es-ES" sz="1600" b="1" u="sng" dirty="0">
                <a:latin typeface="Arial" panose="020B0604020202020204" pitchFamily="34" charset="0"/>
                <a:cs typeface="Arial" panose="020B0604020202020204" pitchFamily="34" charset="0"/>
              </a:rPr>
              <a:t>Beneficios:</a:t>
            </a:r>
          </a:p>
          <a:p>
            <a:endParaRPr lang="es-ES" sz="1600" b="1" dirty="0">
              <a:latin typeface="Arial" panose="020B0604020202020204" pitchFamily="34" charset="0"/>
              <a:cs typeface="Arial" panose="020B0604020202020204" pitchFamily="34" charset="0"/>
            </a:endParaRPr>
          </a:p>
          <a:p>
            <a:pPr marL="342900" indent="-342900">
              <a:buFont typeface="+mj-lt"/>
              <a:buAutoNum type="arabicParenR"/>
            </a:pPr>
            <a:r>
              <a:rPr lang="es-ES" sz="1600" b="1" dirty="0">
                <a:latin typeface="Arial" panose="020B0604020202020204" pitchFamily="34" charset="0"/>
                <a:cs typeface="Arial" panose="020B0604020202020204" pitchFamily="34" charset="0"/>
              </a:rPr>
              <a:t>Conciencia en los ciudadanos respecto de los impuestos que pagan y servicios que reciben</a:t>
            </a:r>
          </a:p>
          <a:p>
            <a:pPr marL="342900" indent="-342900">
              <a:buFont typeface="+mj-lt"/>
              <a:buAutoNum type="arabicParenR"/>
            </a:pPr>
            <a:r>
              <a:rPr lang="es-ES" sz="1600" b="1" dirty="0">
                <a:latin typeface="Arial" panose="020B0604020202020204" pitchFamily="34" charset="0"/>
                <a:cs typeface="Arial" panose="020B0604020202020204" pitchFamily="34" charset="0"/>
              </a:rPr>
              <a:t>Creación de impuestos tiene un costo político inmediato.</a:t>
            </a:r>
          </a:p>
        </p:txBody>
      </p:sp>
    </p:spTree>
    <p:extLst>
      <p:ext uri="{BB962C8B-B14F-4D97-AF65-F5344CB8AC3E}">
        <p14:creationId xmlns:p14="http://schemas.microsoft.com/office/powerpoint/2010/main" val="471335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2800" b="1" dirty="0">
                <a:solidFill>
                  <a:schemeClr val="bg1"/>
                </a:solidFill>
                <a:latin typeface="Times New Roman" panose="02020603050405020304" pitchFamily="18" charset="0"/>
                <a:cs typeface="Times New Roman" panose="02020603050405020304" pitchFamily="18" charset="0"/>
              </a:rPr>
              <a:t>Modificación al artículo 39 de la Ley de IVA. Vigencia 09/07. Efectos 01/01/2025.</a:t>
            </a:r>
            <a:endParaRPr lang="es-AR" sz="28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69FCDFB6-C771-A6AA-973E-4B45E4C9CBAC}"/>
              </a:ext>
            </a:extLst>
          </p:cNvPr>
          <p:cNvSpPr txBox="1"/>
          <p:nvPr/>
        </p:nvSpPr>
        <p:spPr>
          <a:xfrm>
            <a:off x="-1" y="1558709"/>
            <a:ext cx="5800725" cy="35394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ES" sz="1600" b="1" dirty="0">
                <a:solidFill>
                  <a:srgbClr val="263057"/>
                </a:solidFill>
                <a:effectLst/>
                <a:latin typeface="Times New Roman" panose="02020603050405020304" pitchFamily="18" charset="0"/>
                <a:cs typeface="Times New Roman" panose="02020603050405020304" pitchFamily="18" charset="0"/>
              </a:rPr>
              <a:t>Art. 39 - </a:t>
            </a:r>
            <a:r>
              <a:rPr lang="es-ES" sz="1600" dirty="0">
                <a:solidFill>
                  <a:srgbClr val="FF0000"/>
                </a:solidFill>
                <a:effectLst/>
                <a:latin typeface="Times New Roman" panose="02020603050405020304" pitchFamily="18" charset="0"/>
                <a:cs typeface="Times New Roman" panose="02020603050405020304" pitchFamily="18" charset="0"/>
              </a:rPr>
              <a:t>Cuando un o una responsable inscripto o inscripta </a:t>
            </a:r>
            <a:r>
              <a:rPr lang="es-ES" sz="1600" dirty="0">
                <a:solidFill>
                  <a:srgbClr val="263057"/>
                </a:solidFill>
                <a:effectLst/>
                <a:latin typeface="Times New Roman" panose="02020603050405020304" pitchFamily="18" charset="0"/>
                <a:cs typeface="Times New Roman" panose="02020603050405020304" pitchFamily="18" charset="0"/>
              </a:rPr>
              <a:t>realice ventas, locaciones o prestaciones de servicios gravadas a consumidores finales, </a:t>
            </a:r>
            <a:r>
              <a:rPr lang="es-ES" sz="1600" dirty="0">
                <a:solidFill>
                  <a:srgbClr val="FF0000"/>
                </a:solidFill>
                <a:effectLst/>
                <a:latin typeface="Times New Roman" panose="02020603050405020304" pitchFamily="18" charset="0"/>
                <a:cs typeface="Times New Roman" panose="02020603050405020304" pitchFamily="18" charset="0"/>
              </a:rPr>
              <a:t>no deberá </a:t>
            </a:r>
            <a:r>
              <a:rPr lang="es-ES" sz="1600" dirty="0">
                <a:solidFill>
                  <a:srgbClr val="263057"/>
                </a:solidFill>
                <a:effectLst/>
                <a:latin typeface="Times New Roman" panose="02020603050405020304" pitchFamily="18" charset="0"/>
                <a:cs typeface="Times New Roman" panose="02020603050405020304" pitchFamily="18" charset="0"/>
              </a:rPr>
              <a:t>discriminar en la factura o documento equivalente el gravamen que recae sobre la operación. El mismo criterio se aplicará con sujetos cuyas operaciones se encuentran exentas, excepto que revistan la condición de inscriptos o inscriptas en el Régimen Simplificado para Pequeños Contribuyentes establecido por el anexo de la ley 24977, sus modificaciones y complementarias.</a:t>
            </a:r>
          </a:p>
          <a:p>
            <a:pPr algn="just"/>
            <a:endParaRPr lang="es-ES" sz="1600" dirty="0">
              <a:solidFill>
                <a:srgbClr val="263057"/>
              </a:solidFill>
              <a:effectLst/>
              <a:latin typeface="Times New Roman" panose="02020603050405020304" pitchFamily="18" charset="0"/>
              <a:cs typeface="Times New Roman" panose="02020603050405020304" pitchFamily="18" charset="0"/>
            </a:endParaRPr>
          </a:p>
          <a:p>
            <a:pPr algn="just"/>
            <a:r>
              <a:rPr lang="es-ES" sz="1600" dirty="0">
                <a:solidFill>
                  <a:srgbClr val="263057"/>
                </a:solidFill>
                <a:effectLst/>
                <a:latin typeface="Times New Roman" panose="02020603050405020304" pitchFamily="18" charset="0"/>
                <a:cs typeface="Times New Roman" panose="02020603050405020304" pitchFamily="18" charset="0"/>
              </a:rPr>
              <a:t>Tratándose de las operaciones a que se refiere el primer párrafo de este artículo, sólo se podrán considerar operaciones con consumidores finales aquellas que reúnan las condiciones que al respecto fije la reglamentación.</a:t>
            </a:r>
            <a:endParaRPr lang="es-AR" sz="1600" dirty="0">
              <a:latin typeface="Times New Roman" panose="02020603050405020304" pitchFamily="18" charset="0"/>
              <a:cs typeface="Times New Roman" panose="02020603050405020304" pitchFamily="18" charset="0"/>
            </a:endParaRPr>
          </a:p>
        </p:txBody>
      </p:sp>
      <p:sp>
        <p:nvSpPr>
          <p:cNvPr id="5" name="CuadroTexto 4">
            <a:extLst>
              <a:ext uri="{FF2B5EF4-FFF2-40B4-BE49-F238E27FC236}">
                <a16:creationId xmlns:a16="http://schemas.microsoft.com/office/drawing/2014/main" id="{5EF101A9-E220-51F3-283B-761730BF6E95}"/>
              </a:ext>
            </a:extLst>
          </p:cNvPr>
          <p:cNvSpPr txBox="1"/>
          <p:nvPr/>
        </p:nvSpPr>
        <p:spPr>
          <a:xfrm>
            <a:off x="6099266" y="1558709"/>
            <a:ext cx="6092734" cy="378565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ES" sz="1600" dirty="0">
                <a:solidFill>
                  <a:srgbClr val="FF0000"/>
                </a:solidFill>
                <a:latin typeface="Times New Roman" panose="02020603050405020304" pitchFamily="18" charset="0"/>
                <a:cs typeface="Times New Roman" panose="02020603050405020304" pitchFamily="18" charset="0"/>
              </a:rPr>
              <a:t>Cuando un responsable inscripto</a:t>
            </a:r>
            <a:r>
              <a:rPr lang="es-ES" sz="1600" dirty="0">
                <a:solidFill>
                  <a:srgbClr val="263057"/>
                </a:solidFill>
                <a:latin typeface="Times New Roman" panose="02020603050405020304" pitchFamily="18" charset="0"/>
                <a:cs typeface="Times New Roman" panose="02020603050405020304" pitchFamily="18" charset="0"/>
              </a:rPr>
              <a:t> realice ventas, locaciones o prestaciones de servicios gravadas a consumidores finales, </a:t>
            </a:r>
            <a:r>
              <a:rPr lang="es-ES" sz="1600" dirty="0">
                <a:solidFill>
                  <a:srgbClr val="FF0000"/>
                </a:solidFill>
                <a:latin typeface="Times New Roman" panose="02020603050405020304" pitchFamily="18" charset="0"/>
                <a:cs typeface="Times New Roman" panose="02020603050405020304" pitchFamily="18" charset="0"/>
              </a:rPr>
              <a:t>deberá discriminar</a:t>
            </a:r>
            <a:r>
              <a:rPr lang="es-ES" sz="1600" dirty="0">
                <a:solidFill>
                  <a:srgbClr val="263057"/>
                </a:solidFill>
                <a:latin typeface="Times New Roman" panose="02020603050405020304" pitchFamily="18" charset="0"/>
                <a:cs typeface="Times New Roman" panose="02020603050405020304" pitchFamily="18" charset="0"/>
              </a:rPr>
              <a:t> en la factura o documento equivalente el gravamen que recae sobre la operación, </a:t>
            </a:r>
            <a:r>
              <a:rPr lang="es-ES" sz="1600" dirty="0">
                <a:solidFill>
                  <a:srgbClr val="FF0000"/>
                </a:solidFill>
                <a:latin typeface="Times New Roman" panose="02020603050405020304" pitchFamily="18" charset="0"/>
                <a:cs typeface="Times New Roman" panose="02020603050405020304" pitchFamily="18" charset="0"/>
              </a:rPr>
              <a:t>el cual se calculará aplicando sobre el precio neto indicado en el artículo 10, la alícuota correspondiente, resultando de aplicación lo dispuesto en el tercer párrafo del artículo 37</a:t>
            </a:r>
            <a:r>
              <a:rPr lang="es-ES" sz="1600" dirty="0">
                <a:solidFill>
                  <a:srgbClr val="263057"/>
                </a:solidFill>
                <a:latin typeface="Times New Roman" panose="02020603050405020304" pitchFamily="18" charset="0"/>
                <a:cs typeface="Times New Roman" panose="02020603050405020304" pitchFamily="18" charset="0"/>
              </a:rPr>
              <a:t>. El mismo criterio se aplicará con sujetos cuyas operaciones se encuentran exentas, </a:t>
            </a:r>
            <a:r>
              <a:rPr lang="es-ES" sz="1600" dirty="0">
                <a:solidFill>
                  <a:srgbClr val="FF0000"/>
                </a:solidFill>
                <a:latin typeface="Times New Roman" panose="02020603050405020304" pitchFamily="18" charset="0"/>
                <a:cs typeface="Times New Roman" panose="02020603050405020304" pitchFamily="18" charset="0"/>
              </a:rPr>
              <a:t>incluyendo a aquellos </a:t>
            </a:r>
            <a:r>
              <a:rPr lang="es-ES" sz="1600" dirty="0">
                <a:solidFill>
                  <a:srgbClr val="263057"/>
                </a:solidFill>
                <a:latin typeface="Times New Roman" panose="02020603050405020304" pitchFamily="18" charset="0"/>
                <a:cs typeface="Times New Roman" panose="02020603050405020304" pitchFamily="18" charset="0"/>
              </a:rPr>
              <a:t>que revistan la condición de inscriptos en el Régimen Simplificado para Pequeños Contribuyentes establecido por el anexo de la ley 24.977, sus modificaciones y complementarias.</a:t>
            </a:r>
          </a:p>
          <a:p>
            <a:pPr algn="just"/>
            <a:endParaRPr lang="es-ES" sz="1600" dirty="0">
              <a:solidFill>
                <a:srgbClr val="263057"/>
              </a:solidFill>
              <a:latin typeface="Times New Roman" panose="02020603050405020304" pitchFamily="18" charset="0"/>
              <a:cs typeface="Times New Roman" panose="02020603050405020304" pitchFamily="18" charset="0"/>
            </a:endParaRPr>
          </a:p>
          <a:p>
            <a:pPr algn="just"/>
            <a:r>
              <a:rPr lang="es-ES" sz="1600" dirty="0">
                <a:solidFill>
                  <a:srgbClr val="263057"/>
                </a:solidFill>
                <a:latin typeface="Times New Roman" panose="02020603050405020304" pitchFamily="18" charset="0"/>
                <a:cs typeface="Times New Roman" panose="02020603050405020304" pitchFamily="18" charset="0"/>
              </a:rPr>
              <a:t>Tratándose de las operaciones a que se refiere el primer párrafo de este artículo, sólo se podrán considerar operaciones con consumidores finales aquellas que reúnan las condiciones que al respecto fije la reglamentación.</a:t>
            </a:r>
            <a:endParaRPr lang="es-AR" sz="1600" dirty="0">
              <a:solidFill>
                <a:srgbClr val="263057"/>
              </a:solidFill>
              <a:latin typeface="Times New Roman" panose="02020603050405020304" pitchFamily="18" charset="0"/>
              <a:cs typeface="Times New Roman" panose="02020603050405020304" pitchFamily="18" charset="0"/>
            </a:endParaRPr>
          </a:p>
        </p:txBody>
      </p:sp>
      <p:sp>
        <p:nvSpPr>
          <p:cNvPr id="2" name="CuadroTexto 1">
            <a:extLst>
              <a:ext uri="{FF2B5EF4-FFF2-40B4-BE49-F238E27FC236}">
                <a16:creationId xmlns:a16="http://schemas.microsoft.com/office/drawing/2014/main" id="{0A4602BC-A0CF-ED16-EDAD-783F183DAE23}"/>
              </a:ext>
            </a:extLst>
          </p:cNvPr>
          <p:cNvSpPr txBox="1"/>
          <p:nvPr/>
        </p:nvSpPr>
        <p:spPr>
          <a:xfrm>
            <a:off x="6096000" y="5604645"/>
            <a:ext cx="6096000" cy="10772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600" b="1" dirty="0">
                <a:solidFill>
                  <a:srgbClr val="263057"/>
                </a:solidFill>
                <a:latin typeface="Times New Roman" panose="02020603050405020304" pitchFamily="18" charset="0"/>
                <a:cs typeface="Times New Roman" panose="02020603050405020304" pitchFamily="18" charset="0"/>
              </a:rPr>
              <a:t>Art. 37 (tercer párrafo). </a:t>
            </a:r>
            <a:r>
              <a:rPr lang="es-ES" sz="1600" dirty="0">
                <a:solidFill>
                  <a:srgbClr val="263057"/>
                </a:solidFill>
                <a:latin typeface="Times New Roman" panose="02020603050405020304" pitchFamily="18" charset="0"/>
                <a:cs typeface="Times New Roman" panose="02020603050405020304" pitchFamily="18" charset="0"/>
              </a:rPr>
              <a:t>La DIRECCION GENERAL IMPOSITIVA podrá disponer otra forma de documentar el gravamen originado por la operación, cuando las características de la prestación o locación así lo aconsejen</a:t>
            </a:r>
            <a:endParaRPr lang="es-AR" sz="1600"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4848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2400" b="1" dirty="0">
                <a:solidFill>
                  <a:schemeClr val="bg1"/>
                </a:solidFill>
                <a:latin typeface="Times New Roman" panose="02020603050405020304" pitchFamily="18" charset="0"/>
                <a:cs typeface="Times New Roman" panose="02020603050405020304" pitchFamily="18" charset="0"/>
              </a:rPr>
              <a:t>Art. 99 Sujetos que realizan ventas a consumidores finales (Reglamentación pendiente)</a:t>
            </a:r>
          </a:p>
          <a:p>
            <a:pPr algn="ctr"/>
            <a:r>
              <a:rPr lang="es-ES" sz="2400" b="1" dirty="0">
                <a:solidFill>
                  <a:schemeClr val="bg1"/>
                </a:solidFill>
                <a:latin typeface="Times New Roman" panose="02020603050405020304" pitchFamily="18" charset="0"/>
                <a:cs typeface="Times New Roman" panose="02020603050405020304" pitchFamily="18" charset="0"/>
              </a:rPr>
              <a:t>Art. 100 publicidad de prestaciones de libre acceso</a:t>
            </a:r>
            <a:r>
              <a:rPr lang="es-ES" b="1" dirty="0">
                <a:solidFill>
                  <a:schemeClr val="bg1"/>
                </a:solidFill>
                <a:latin typeface="Times New Roman" panose="02020603050405020304" pitchFamily="18" charset="0"/>
                <a:cs typeface="Times New Roman" panose="02020603050405020304" pitchFamily="18" charset="0"/>
              </a:rPr>
              <a:t>.</a:t>
            </a:r>
            <a:endParaRPr lang="es-AR" sz="18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28">
            <a:extLst>
              <a:ext uri="{FF2B5EF4-FFF2-40B4-BE49-F238E27FC236}">
                <a16:creationId xmlns:a16="http://schemas.microsoft.com/office/drawing/2014/main" id="{35903B5F-7003-9EA9-BD0E-2DA2C12B311D}"/>
              </a:ext>
            </a:extLst>
          </p:cNvPr>
          <p:cNvGraphicFramePr>
            <a:graphicFrameLocks/>
          </p:cNvGraphicFramePr>
          <p:nvPr>
            <p:extLst>
              <p:ext uri="{D42A27DB-BD31-4B8C-83A1-F6EECF244321}">
                <p14:modId xmlns:p14="http://schemas.microsoft.com/office/powerpoint/2010/main" val="1517647628"/>
              </p:ext>
            </p:extLst>
          </p:nvPr>
        </p:nvGraphicFramePr>
        <p:xfrm>
          <a:off x="969322" y="1581709"/>
          <a:ext cx="10515600" cy="51585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a 7">
            <a:extLst>
              <a:ext uri="{FF2B5EF4-FFF2-40B4-BE49-F238E27FC236}">
                <a16:creationId xmlns:a16="http://schemas.microsoft.com/office/drawing/2014/main" id="{6A9E8D3A-E3FA-B59F-E93C-02CECC8DBC19}"/>
              </a:ext>
            </a:extLst>
          </p:cNvPr>
          <p:cNvGraphicFramePr/>
          <p:nvPr>
            <p:extLst>
              <p:ext uri="{D42A27DB-BD31-4B8C-83A1-F6EECF244321}">
                <p14:modId xmlns:p14="http://schemas.microsoft.com/office/powerpoint/2010/main" val="2713255607"/>
              </p:ext>
            </p:extLst>
          </p:nvPr>
        </p:nvGraphicFramePr>
        <p:xfrm>
          <a:off x="308725" y="2319245"/>
          <a:ext cx="796706" cy="27250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3" name="Grupo 12">
            <a:extLst>
              <a:ext uri="{FF2B5EF4-FFF2-40B4-BE49-F238E27FC236}">
                <a16:creationId xmlns:a16="http://schemas.microsoft.com/office/drawing/2014/main" id="{561E9712-35A6-DA70-A6BA-B9A3D1666F70}"/>
              </a:ext>
            </a:extLst>
          </p:cNvPr>
          <p:cNvGrpSpPr/>
          <p:nvPr/>
        </p:nvGrpSpPr>
        <p:grpSpPr>
          <a:xfrm>
            <a:off x="172616" y="5984488"/>
            <a:ext cx="796706" cy="239850"/>
            <a:chOff x="0" y="943849"/>
            <a:chExt cx="796706" cy="239850"/>
          </a:xfrm>
        </p:grpSpPr>
        <p:sp>
          <p:nvSpPr>
            <p:cNvPr id="14" name="Rectángulo: esquinas redondeadas 13">
              <a:extLst>
                <a:ext uri="{FF2B5EF4-FFF2-40B4-BE49-F238E27FC236}">
                  <a16:creationId xmlns:a16="http://schemas.microsoft.com/office/drawing/2014/main" id="{4D167213-A756-04FB-AB62-0A58C0EE743F}"/>
                </a:ext>
              </a:extLst>
            </p:cNvPr>
            <p:cNvSpPr/>
            <p:nvPr/>
          </p:nvSpPr>
          <p:spPr>
            <a:xfrm>
              <a:off x="0" y="943849"/>
              <a:ext cx="796706" cy="23985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AR"/>
            </a:p>
          </p:txBody>
        </p:sp>
        <p:sp>
          <p:nvSpPr>
            <p:cNvPr id="15" name="Rectángulo: esquinas redondeadas 4">
              <a:extLst>
                <a:ext uri="{FF2B5EF4-FFF2-40B4-BE49-F238E27FC236}">
                  <a16:creationId xmlns:a16="http://schemas.microsoft.com/office/drawing/2014/main" id="{83C4FDDB-DA9F-F210-2B8D-964A09CD026C}"/>
                </a:ext>
              </a:extLst>
            </p:cNvPr>
            <p:cNvSpPr txBox="1"/>
            <p:nvPr/>
          </p:nvSpPr>
          <p:spPr>
            <a:xfrm>
              <a:off x="11709" y="955558"/>
              <a:ext cx="773288" cy="2164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s-ES" sz="1000" kern="1200" dirty="0"/>
                <a:t>08/07/2024</a:t>
              </a:r>
              <a:endParaRPr lang="es-AR" sz="1000" kern="1200" dirty="0"/>
            </a:p>
          </p:txBody>
        </p:sp>
      </p:grpSp>
    </p:spTree>
    <p:extLst>
      <p:ext uri="{BB962C8B-B14F-4D97-AF65-F5344CB8AC3E}">
        <p14:creationId xmlns:p14="http://schemas.microsoft.com/office/powerpoint/2010/main" val="1572300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Arial" panose="020B0604020202020204" pitchFamily="34" charset="0"/>
                <a:cs typeface="Arial" panose="020B0604020202020204" pitchFamily="34" charset="0"/>
              </a:rPr>
              <a:t>Argentina vs. Brasil</a:t>
            </a:r>
          </a:p>
        </p:txBody>
      </p:sp>
      <p:sp>
        <p:nvSpPr>
          <p:cNvPr id="2" name="Rectángulo 1">
            <a:extLst>
              <a:ext uri="{FF2B5EF4-FFF2-40B4-BE49-F238E27FC236}">
                <a16:creationId xmlns:a16="http://schemas.microsoft.com/office/drawing/2014/main" id="{4AF1D12E-445F-C756-3693-EA92F5B81955}"/>
              </a:ext>
            </a:extLst>
          </p:cNvPr>
          <p:cNvSpPr/>
          <p:nvPr/>
        </p:nvSpPr>
        <p:spPr>
          <a:xfrm>
            <a:off x="980792" y="1534752"/>
            <a:ext cx="10230416" cy="5100022"/>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a:p>
            <a:pPr algn="ctr"/>
            <a:endParaRPr lang="es-ES" sz="1600" b="1" dirty="0">
              <a:solidFill>
                <a:srgbClr val="263057"/>
              </a:solidFill>
              <a:latin typeface="Times New Roman" panose="02020603050405020304" pitchFamily="18" charset="0"/>
              <a:cs typeface="Times New Roman" panose="02020603050405020304" pitchFamily="18" charset="0"/>
            </a:endParaRPr>
          </a:p>
          <a:p>
            <a:pPr algn="ctr"/>
            <a:r>
              <a:rPr lang="es-ES" sz="1600" b="1" dirty="0">
                <a:solidFill>
                  <a:srgbClr val="263057"/>
                </a:solidFill>
                <a:latin typeface="Times New Roman" panose="02020603050405020304" pitchFamily="18" charset="0"/>
                <a:cs typeface="Times New Roman" panose="02020603050405020304" pitchFamily="18" charset="0"/>
              </a:rPr>
              <a:t> </a:t>
            </a: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algn="ctr"/>
            <a:endParaRPr lang="es-ES" sz="1600" b="1" u="sng" dirty="0">
              <a:solidFill>
                <a:srgbClr val="263057"/>
              </a:solidFill>
              <a:latin typeface="Times New Roman" panose="02020603050405020304" pitchFamily="18" charset="0"/>
              <a:cs typeface="Times New Roman" panose="02020603050405020304" pitchFamily="18" charset="0"/>
            </a:endParaRPr>
          </a:p>
        </p:txBody>
      </p:sp>
      <p:pic>
        <p:nvPicPr>
          <p:cNvPr id="4" name="Imagen 3">
            <a:extLst>
              <a:ext uri="{FF2B5EF4-FFF2-40B4-BE49-F238E27FC236}">
                <a16:creationId xmlns:a16="http://schemas.microsoft.com/office/drawing/2014/main" id="{1BFEB1B2-0083-5C04-7835-0A305B2BFB4A}"/>
              </a:ext>
            </a:extLst>
          </p:cNvPr>
          <p:cNvPicPr>
            <a:picLocks noChangeAspect="1"/>
          </p:cNvPicPr>
          <p:nvPr/>
        </p:nvPicPr>
        <p:blipFill>
          <a:blip r:embed="rId3"/>
          <a:stretch>
            <a:fillRect/>
          </a:stretch>
        </p:blipFill>
        <p:spPr>
          <a:xfrm>
            <a:off x="7193469" y="2239105"/>
            <a:ext cx="3909522" cy="3691316"/>
          </a:xfrm>
          <a:prstGeom prst="rect">
            <a:avLst/>
          </a:prstGeom>
        </p:spPr>
      </p:pic>
      <p:pic>
        <p:nvPicPr>
          <p:cNvPr id="8" name="Imagen 7">
            <a:extLst>
              <a:ext uri="{FF2B5EF4-FFF2-40B4-BE49-F238E27FC236}">
                <a16:creationId xmlns:a16="http://schemas.microsoft.com/office/drawing/2014/main" id="{607BC88D-0111-3627-E851-6BFF968AE7F0}"/>
              </a:ext>
            </a:extLst>
          </p:cNvPr>
          <p:cNvPicPr>
            <a:picLocks noChangeAspect="1"/>
          </p:cNvPicPr>
          <p:nvPr/>
        </p:nvPicPr>
        <p:blipFill>
          <a:blip r:embed="rId4"/>
          <a:stretch>
            <a:fillRect/>
          </a:stretch>
        </p:blipFill>
        <p:spPr>
          <a:xfrm>
            <a:off x="4096004" y="1996596"/>
            <a:ext cx="3543300" cy="3933825"/>
          </a:xfrm>
          <a:prstGeom prst="rect">
            <a:avLst/>
          </a:prstGeom>
        </p:spPr>
      </p:pic>
      <p:pic>
        <p:nvPicPr>
          <p:cNvPr id="10" name="Imagen 9">
            <a:extLst>
              <a:ext uri="{FF2B5EF4-FFF2-40B4-BE49-F238E27FC236}">
                <a16:creationId xmlns:a16="http://schemas.microsoft.com/office/drawing/2014/main" id="{683601A5-24F4-E345-725C-0AE872B94E5C}"/>
              </a:ext>
            </a:extLst>
          </p:cNvPr>
          <p:cNvPicPr>
            <a:picLocks noChangeAspect="1"/>
          </p:cNvPicPr>
          <p:nvPr/>
        </p:nvPicPr>
        <p:blipFill>
          <a:blip r:embed="rId5"/>
          <a:stretch>
            <a:fillRect/>
          </a:stretch>
        </p:blipFill>
        <p:spPr>
          <a:xfrm>
            <a:off x="1162951" y="1752600"/>
            <a:ext cx="2750894" cy="4805974"/>
          </a:xfrm>
          <a:prstGeom prst="rect">
            <a:avLst/>
          </a:prstGeom>
        </p:spPr>
      </p:pic>
    </p:spTree>
    <p:extLst>
      <p:ext uri="{BB962C8B-B14F-4D97-AF65-F5344CB8AC3E}">
        <p14:creationId xmlns:p14="http://schemas.microsoft.com/office/powerpoint/2010/main" val="2771742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2800" b="1" dirty="0">
                <a:solidFill>
                  <a:schemeClr val="bg1"/>
                </a:solidFill>
                <a:latin typeface="Times New Roman" panose="02020603050405020304" pitchFamily="18" charset="0"/>
                <a:cs typeface="Times New Roman" panose="02020603050405020304" pitchFamily="18" charset="0"/>
              </a:rPr>
              <a:t>Modificación al último párrafo del artículo 44  del DR de IVA . EV 23/08/2024</a:t>
            </a:r>
            <a:endParaRPr lang="es-AR" sz="28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69FCDFB6-C771-A6AA-973E-4B45E4C9CBAC}"/>
              </a:ext>
            </a:extLst>
          </p:cNvPr>
          <p:cNvSpPr txBox="1"/>
          <p:nvPr/>
        </p:nvSpPr>
        <p:spPr>
          <a:xfrm>
            <a:off x="0" y="1558709"/>
            <a:ext cx="5943600" cy="421653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ES" sz="1600" b="1" dirty="0">
                <a:solidFill>
                  <a:srgbClr val="263057"/>
                </a:solidFill>
                <a:effectLst/>
                <a:latin typeface="Times New Roman" panose="02020603050405020304" pitchFamily="18" charset="0"/>
                <a:cs typeface="Times New Roman" panose="02020603050405020304" pitchFamily="18" charset="0"/>
              </a:rPr>
              <a:t>ARTICULO 44.- </a:t>
            </a:r>
            <a:r>
              <a:rPr lang="es-ES" sz="1400" dirty="0">
                <a:solidFill>
                  <a:srgbClr val="263057"/>
                </a:solidFill>
                <a:effectLst/>
                <a:latin typeface="Times New Roman" panose="02020603050405020304" pitchFamily="18" charset="0"/>
                <a:cs typeface="Times New Roman" panose="02020603050405020304" pitchFamily="18" charset="0"/>
              </a:rPr>
              <a:t>No integran el precio neto gravado a que se refiere el artículo 10 de la ley, los tributos que, teniendo como hecho imponible la misma operación gravada, se consignen en la factura por separado y en la medida en que sus importes coincidan con los ingresos que en tal concepto se efectúen a los respectivos fiscos.</a:t>
            </a:r>
          </a:p>
          <a:p>
            <a:pPr algn="just"/>
            <a:r>
              <a:rPr lang="es-ES" sz="1400" dirty="0">
                <a:solidFill>
                  <a:srgbClr val="263057"/>
                </a:solidFill>
                <a:effectLst/>
                <a:latin typeface="Times New Roman" panose="02020603050405020304" pitchFamily="18" charset="0"/>
                <a:cs typeface="Times New Roman" panose="02020603050405020304" pitchFamily="18" charset="0"/>
              </a:rPr>
              <a:t>En tales casos, dichos tributos tampoco integrarán el precio neto de las operaciones gravadas posteriores en las que pudieran incidir, siempre que en éstas los mismos se consignen en las facturas por separado. Asimismo, no integrarán el precio neto de las operaciones gravadas, en la medida en que incidan en las mismas y se consignen por separado, los gravámenes de la Ley de Impuestos Internos que recayeran sobre adquisiciones exentas del gravamen de la Ley de Impuesto al Valor Agregado.</a:t>
            </a:r>
          </a:p>
          <a:p>
            <a:pPr algn="just"/>
            <a:r>
              <a:rPr lang="es-ES" sz="1400" dirty="0">
                <a:solidFill>
                  <a:srgbClr val="263057"/>
                </a:solidFill>
                <a:effectLst/>
                <a:latin typeface="Times New Roman" panose="02020603050405020304" pitchFamily="18" charset="0"/>
                <a:cs typeface="Times New Roman" panose="02020603050405020304" pitchFamily="18" charset="0"/>
              </a:rPr>
              <a:t>Tratándose de los gravámenes de la Ley de Impuestos Internos, se entenderá a los fines del primer párrafo de este artículo, que éstos tienen como hecho imponible la misma operación gravada, cuando el expendio a que se refiere dicha ley se verifique respecto del mismo bien cuya operación origina el gravamen de la Ley de Impuesto al Valor Agregado.</a:t>
            </a:r>
          </a:p>
          <a:p>
            <a:pPr algn="just"/>
            <a:r>
              <a:rPr lang="es-ES" sz="1400" dirty="0">
                <a:solidFill>
                  <a:srgbClr val="FF0000"/>
                </a:solidFill>
                <a:effectLst/>
                <a:latin typeface="Times New Roman" panose="02020603050405020304" pitchFamily="18" charset="0"/>
                <a:cs typeface="Times New Roman" panose="02020603050405020304" pitchFamily="18" charset="0"/>
              </a:rPr>
              <a:t>En las operaciones a que se refiere el artículo 39 de la ley, podrá omitirse la discriminación a que hacen referencia los párrafos anteriores.</a:t>
            </a:r>
          </a:p>
        </p:txBody>
      </p:sp>
      <p:sp>
        <p:nvSpPr>
          <p:cNvPr id="5" name="CuadroTexto 4">
            <a:extLst>
              <a:ext uri="{FF2B5EF4-FFF2-40B4-BE49-F238E27FC236}">
                <a16:creationId xmlns:a16="http://schemas.microsoft.com/office/drawing/2014/main" id="{5EF101A9-E220-51F3-283B-761730BF6E95}"/>
              </a:ext>
            </a:extLst>
          </p:cNvPr>
          <p:cNvSpPr txBox="1"/>
          <p:nvPr/>
        </p:nvSpPr>
        <p:spPr>
          <a:xfrm>
            <a:off x="6099266" y="1558709"/>
            <a:ext cx="6102034" cy="440120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ES" sz="1400" b="1" dirty="0">
                <a:solidFill>
                  <a:srgbClr val="263057"/>
                </a:solidFill>
                <a:latin typeface="Times New Roman" panose="02020603050405020304" pitchFamily="18" charset="0"/>
                <a:cs typeface="Times New Roman" panose="02020603050405020304" pitchFamily="18" charset="0"/>
              </a:rPr>
              <a:t>ARTICULO 44.- </a:t>
            </a:r>
            <a:r>
              <a:rPr lang="es-ES" sz="1400" dirty="0">
                <a:solidFill>
                  <a:srgbClr val="263057"/>
                </a:solidFill>
                <a:latin typeface="Times New Roman" panose="02020603050405020304" pitchFamily="18" charset="0"/>
                <a:cs typeface="Times New Roman" panose="02020603050405020304" pitchFamily="18" charset="0"/>
              </a:rPr>
              <a:t>No integran el precio neto gravado a que se refiere el artículo 10 de la ley, los tributos que, teniendo como hecho imponible la misma operación gravada, se consignen en la factura por separado y en la medida en que sus importes coincidan con los ingresos que en tal concepto se efectúen a los respectivos fiscos.</a:t>
            </a:r>
          </a:p>
          <a:p>
            <a:pPr algn="just"/>
            <a:r>
              <a:rPr lang="es-ES" sz="1400" dirty="0">
                <a:solidFill>
                  <a:srgbClr val="263057"/>
                </a:solidFill>
                <a:latin typeface="Times New Roman" panose="02020603050405020304" pitchFamily="18" charset="0"/>
                <a:cs typeface="Times New Roman" panose="02020603050405020304" pitchFamily="18" charset="0"/>
              </a:rPr>
              <a:t>En tales casos, dichos tributos tampoco integrarán el precio neto de las operaciones gravadas posteriores en las que pudieran incidir, siempre que en éstas los mismos se consignen en las facturas por separado. Asimismo, no integrarán el precio neto de las operaciones gravadas, en la medida en que incidan en las mismas y se consignen por separado, los gravámenes de la Ley de Impuestos Internos que recayeran sobre adquisiciones exentas del gravamen de la Ley de Impuesto al Valor Agregado.</a:t>
            </a:r>
          </a:p>
          <a:p>
            <a:pPr algn="just"/>
            <a:r>
              <a:rPr lang="es-ES" sz="1400" dirty="0">
                <a:solidFill>
                  <a:srgbClr val="263057"/>
                </a:solidFill>
                <a:latin typeface="Times New Roman" panose="02020603050405020304" pitchFamily="18" charset="0"/>
                <a:cs typeface="Times New Roman" panose="02020603050405020304" pitchFamily="18" charset="0"/>
              </a:rPr>
              <a:t>Tratándose de los gravámenes de la Ley de Impuestos Internos, se entenderá a los fines del primer párrafo de este artículo, que éstos tienen como hecho imponible la misma operación gravada, cuando el expendio a que se refiere dicha ley se verifique respecto del mismo bien cuya operación origina el gravamen de la Ley de Impuesto al Valor Agregado.</a:t>
            </a:r>
          </a:p>
          <a:p>
            <a:pPr algn="just"/>
            <a:r>
              <a:rPr lang="es-ES" sz="1400" dirty="0">
                <a:solidFill>
                  <a:srgbClr val="FF0000"/>
                </a:solidFill>
                <a:latin typeface="Times New Roman" panose="02020603050405020304" pitchFamily="18" charset="0"/>
                <a:cs typeface="Times New Roman" panose="02020603050405020304" pitchFamily="18" charset="0"/>
              </a:rPr>
              <a:t>En las operaciones a que se refiere el artículo 39 de la ley podrá omitirse la discriminación a la que hacen referencia los párrafos anteriores con relación a aquellos tributos para los que no resulte obligatoria”.</a:t>
            </a:r>
          </a:p>
        </p:txBody>
      </p:sp>
    </p:spTree>
    <p:extLst>
      <p:ext uri="{BB962C8B-B14F-4D97-AF65-F5344CB8AC3E}">
        <p14:creationId xmlns:p14="http://schemas.microsoft.com/office/powerpoint/2010/main" val="877998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0EEF245-6DE9-A785-56E3-0258E189D506}"/>
              </a:ext>
            </a:extLst>
          </p:cNvPr>
          <p:cNvSpPr txBox="1"/>
          <p:nvPr/>
        </p:nvSpPr>
        <p:spPr>
          <a:xfrm>
            <a:off x="1247965" y="1600511"/>
            <a:ext cx="9533107" cy="5632311"/>
          </a:xfrm>
          <a:prstGeom prst="rect">
            <a:avLst/>
          </a:prstGeom>
          <a:noFill/>
        </p:spPr>
        <p:txBody>
          <a:bodyPr wrap="square" rtlCol="0">
            <a:spAutoFit/>
          </a:bodyPr>
          <a:lstStyle/>
          <a:p>
            <a:pPr algn="ctr"/>
            <a:r>
              <a:rPr lang="es-ES" sz="7200">
                <a:latin typeface="Times New Roman" panose="02020603050405020304" pitchFamily="18" charset="0"/>
                <a:cs typeface="Times New Roman" panose="02020603050405020304" pitchFamily="18" charset="0"/>
              </a:rPr>
              <a:t>Impuestos Internos</a:t>
            </a:r>
          </a:p>
          <a:p>
            <a:pPr algn="ctr"/>
            <a:endParaRPr lang="es-ES" sz="720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1600" b="1">
                <a:latin typeface="Times New Roman" panose="02020603050405020304" pitchFamily="18" charset="0"/>
                <a:cs typeface="Times New Roman" panose="02020603050405020304" pitchFamily="18" charset="0"/>
              </a:rPr>
              <a:t>Ley N° 27.742 - “Ley Bases”, Título VIII, “Medidas Fiscales para un ajuste equitativo y de calidad” Capítulo I, Impuestos Internos (B.O 08/07/2024)</a:t>
            </a:r>
          </a:p>
          <a:p>
            <a:pPr algn="ctr"/>
            <a:endParaRPr lang="es-MX" sz="1600" b="1">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1600" b="1">
                <a:latin typeface="Times New Roman" panose="02020603050405020304" pitchFamily="18" charset="0"/>
                <a:cs typeface="Times New Roman" panose="02020603050405020304" pitchFamily="18" charset="0"/>
              </a:rPr>
              <a:t> </a:t>
            </a:r>
            <a:r>
              <a:rPr lang="es-MX" sz="1600" b="1" u="sng">
                <a:latin typeface="Times New Roman" panose="02020603050405020304" pitchFamily="18" charset="0"/>
                <a:cs typeface="Times New Roman" panose="02020603050405020304" pitchFamily="18" charset="0"/>
              </a:rPr>
              <a:t>Vigencia 09/07/2024 </a:t>
            </a:r>
          </a:p>
          <a:p>
            <a:pPr marL="285750" indent="-285750" algn="ctr">
              <a:buFont typeface="Wingdings" panose="05000000000000000000" pitchFamily="2" charset="2"/>
              <a:buChar char="q"/>
            </a:pPr>
            <a:endParaRPr lang="es-MX" sz="1600" b="1" u="sng">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1600" b="1">
                <a:latin typeface="Times New Roman" panose="02020603050405020304" pitchFamily="18" charset="0"/>
                <a:cs typeface="Times New Roman" panose="02020603050405020304" pitchFamily="18" charset="0"/>
              </a:rPr>
              <a:t>Decreto 658/2024 (B.O. 23/07/2024)</a:t>
            </a:r>
          </a:p>
          <a:p>
            <a:pPr algn="ctr"/>
            <a:r>
              <a:rPr lang="es-MX" sz="1600" b="1">
                <a:latin typeface="Times New Roman" panose="02020603050405020304" pitchFamily="18" charset="0"/>
                <a:cs typeface="Times New Roman" panose="02020603050405020304" pitchFamily="18" charset="0"/>
              </a:rPr>
              <a:t> </a:t>
            </a:r>
          </a:p>
          <a:p>
            <a:pPr marL="285750" indent="-285750" algn="ctr">
              <a:buFont typeface="Wingdings" panose="05000000000000000000" pitchFamily="2" charset="2"/>
              <a:buChar char="q"/>
            </a:pPr>
            <a:r>
              <a:rPr lang="es-MX" sz="1600" b="1">
                <a:latin typeface="Times New Roman" panose="02020603050405020304" pitchFamily="18" charset="0"/>
                <a:cs typeface="Times New Roman" panose="02020603050405020304" pitchFamily="18" charset="0"/>
              </a:rPr>
              <a:t>Resolución General AFIP: Pendiente</a:t>
            </a:r>
          </a:p>
          <a:p>
            <a:pPr algn="ctr"/>
            <a:endParaRPr lang="es-ES" sz="1600">
              <a:latin typeface="Times New Roman" panose="02020603050405020304" pitchFamily="18" charset="0"/>
              <a:cs typeface="Times New Roman" panose="02020603050405020304" pitchFamily="18" charset="0"/>
            </a:endParaRPr>
          </a:p>
          <a:p>
            <a:pPr algn="ctr"/>
            <a:endParaRPr lang="es-AR"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4127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Times New Roman" panose="02020603050405020304" pitchFamily="18" charset="0"/>
                <a:cs typeface="Times New Roman" panose="02020603050405020304" pitchFamily="18" charset="0"/>
              </a:rPr>
              <a:t>Otras modificaciones Decreto Reglamentario del IVA</a:t>
            </a:r>
            <a:endParaRPr lang="es-AR" sz="36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28">
            <a:extLst>
              <a:ext uri="{FF2B5EF4-FFF2-40B4-BE49-F238E27FC236}">
                <a16:creationId xmlns:a16="http://schemas.microsoft.com/office/drawing/2014/main" id="{35903B5F-7003-9EA9-BD0E-2DA2C12B311D}"/>
              </a:ext>
            </a:extLst>
          </p:cNvPr>
          <p:cNvGraphicFramePr>
            <a:graphicFrameLocks/>
          </p:cNvGraphicFramePr>
          <p:nvPr>
            <p:extLst>
              <p:ext uri="{D42A27DB-BD31-4B8C-83A1-F6EECF244321}">
                <p14:modId xmlns:p14="http://schemas.microsoft.com/office/powerpoint/2010/main" val="2488995030"/>
              </p:ext>
            </p:extLst>
          </p:nvPr>
        </p:nvGraphicFramePr>
        <p:xfrm>
          <a:off x="969322" y="1581709"/>
          <a:ext cx="10515600" cy="51585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71905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0EEF245-6DE9-A785-56E3-0258E189D506}"/>
              </a:ext>
            </a:extLst>
          </p:cNvPr>
          <p:cNvSpPr txBox="1"/>
          <p:nvPr/>
        </p:nvSpPr>
        <p:spPr>
          <a:xfrm>
            <a:off x="1329446" y="1720840"/>
            <a:ext cx="9533107" cy="4585871"/>
          </a:xfrm>
          <a:prstGeom prst="rect">
            <a:avLst/>
          </a:prstGeom>
          <a:solidFill>
            <a:schemeClr val="bg2"/>
          </a:solidFill>
        </p:spPr>
        <p:txBody>
          <a:bodyPr wrap="square" rtlCol="0">
            <a:spAutoFit/>
          </a:bodyPr>
          <a:lstStyle/>
          <a:p>
            <a:pPr algn="ctr"/>
            <a:r>
              <a:rPr lang="es-ES" sz="7200" dirty="0">
                <a:latin typeface="Times New Roman" panose="02020603050405020304" pitchFamily="18" charset="0"/>
                <a:cs typeface="Times New Roman" panose="02020603050405020304" pitchFamily="18" charset="0"/>
              </a:rPr>
              <a:t>Derogación del ITI</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sz="7200" dirty="0">
                <a:latin typeface="Times New Roman" panose="02020603050405020304" pitchFamily="18" charset="0"/>
                <a:cs typeface="Times New Roman" panose="02020603050405020304" pitchFamily="18" charset="0"/>
              </a:rPr>
              <a:t>(LEY 23.905)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600"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2000" b="1" dirty="0">
                <a:latin typeface="Times New Roman" panose="02020603050405020304" pitchFamily="18" charset="0"/>
                <a:cs typeface="Times New Roman" panose="02020603050405020304" pitchFamily="18" charset="0"/>
              </a:rPr>
              <a:t>Ley </a:t>
            </a:r>
            <a:r>
              <a:rPr lang="es-MX" sz="2000" b="1" dirty="0" err="1">
                <a:latin typeface="Times New Roman" panose="02020603050405020304" pitchFamily="18" charset="0"/>
                <a:cs typeface="Times New Roman" panose="02020603050405020304" pitchFamily="18" charset="0"/>
              </a:rPr>
              <a:t>N°</a:t>
            </a:r>
            <a:r>
              <a:rPr lang="es-MX" sz="2000" b="1" dirty="0">
                <a:latin typeface="Times New Roman" panose="02020603050405020304" pitchFamily="18" charset="0"/>
                <a:cs typeface="Times New Roman" panose="02020603050405020304" pitchFamily="18" charset="0"/>
              </a:rPr>
              <a:t> 27.743 - </a:t>
            </a:r>
            <a:r>
              <a:rPr kumimoji="0" lang="es-MX"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“Paquete Fiscal”,  Título IV </a:t>
            </a:r>
            <a:r>
              <a:rPr lang="es-MX" sz="2000" b="1" dirty="0">
                <a:latin typeface="Times New Roman" panose="02020603050405020304" pitchFamily="18" charset="0"/>
                <a:cs typeface="Times New Roman" panose="02020603050405020304" pitchFamily="18" charset="0"/>
              </a:rPr>
              <a:t>(B.O 08/07/2024)</a:t>
            </a:r>
          </a:p>
          <a:p>
            <a:pPr algn="ctr"/>
            <a:endParaRPr lang="es-MX" sz="2000" b="1"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pPr>
            <a:r>
              <a:rPr lang="es-MX" sz="2000" b="1" dirty="0">
                <a:latin typeface="Times New Roman" panose="02020603050405020304" pitchFamily="18" charset="0"/>
                <a:cs typeface="Times New Roman" panose="02020603050405020304" pitchFamily="18" charset="0"/>
              </a:rPr>
              <a:t> </a:t>
            </a:r>
            <a:r>
              <a:rPr lang="es-MX" sz="2000" b="1" u="sng" dirty="0">
                <a:latin typeface="Times New Roman" panose="02020603050405020304" pitchFamily="18" charset="0"/>
                <a:cs typeface="Times New Roman" panose="02020603050405020304" pitchFamily="18" charset="0"/>
              </a:rPr>
              <a:t>Vigencia 08/07/2024</a:t>
            </a:r>
            <a:endParaRPr lang="es-MX" sz="2000" b="1" dirty="0">
              <a:latin typeface="Times New Roman" panose="02020603050405020304" pitchFamily="18" charset="0"/>
              <a:cs typeface="Times New Roman" panose="02020603050405020304" pitchFamily="18" charset="0"/>
            </a:endParaRPr>
          </a:p>
          <a:p>
            <a:pPr algn="ctr"/>
            <a:r>
              <a:rPr lang="es-AR" sz="72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809008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Times New Roman" panose="02020603050405020304" pitchFamily="18" charset="0"/>
                <a:cs typeface="Times New Roman" panose="02020603050405020304" pitchFamily="18" charset="0"/>
              </a:rPr>
              <a:t>Presupuestos del ITI</a:t>
            </a:r>
            <a:endParaRPr lang="es-AR" sz="36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28">
            <a:extLst>
              <a:ext uri="{FF2B5EF4-FFF2-40B4-BE49-F238E27FC236}">
                <a16:creationId xmlns:a16="http://schemas.microsoft.com/office/drawing/2014/main" id="{35903B5F-7003-9EA9-BD0E-2DA2C12B311D}"/>
              </a:ext>
            </a:extLst>
          </p:cNvPr>
          <p:cNvGraphicFramePr>
            <a:graphicFrameLocks/>
          </p:cNvGraphicFramePr>
          <p:nvPr>
            <p:extLst>
              <p:ext uri="{D42A27DB-BD31-4B8C-83A1-F6EECF244321}">
                <p14:modId xmlns:p14="http://schemas.microsoft.com/office/powerpoint/2010/main" val="482848370"/>
              </p:ext>
            </p:extLst>
          </p:nvPr>
        </p:nvGraphicFramePr>
        <p:xfrm>
          <a:off x="418816" y="1479072"/>
          <a:ext cx="10515600" cy="51585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832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Times New Roman" panose="02020603050405020304" pitchFamily="18" charset="0"/>
                <a:cs typeface="Times New Roman" panose="02020603050405020304" pitchFamily="18" charset="0"/>
              </a:rPr>
              <a:t>Reforma Ley 27.430, reforma a la LIG</a:t>
            </a:r>
            <a:endParaRPr lang="es-AR" sz="36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2ADBFED6-3A23-8E9A-A921-E5BD7C6FFE03}"/>
              </a:ext>
            </a:extLst>
          </p:cNvPr>
          <p:cNvSpPr/>
          <p:nvPr/>
        </p:nvSpPr>
        <p:spPr>
          <a:xfrm>
            <a:off x="905347" y="1566249"/>
            <a:ext cx="10230416" cy="5100022"/>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ES" sz="1600" b="1" i="0" dirty="0">
                <a:solidFill>
                  <a:schemeClr val="tx1"/>
                </a:solidFill>
                <a:effectLst/>
                <a:latin typeface="Gill Sans"/>
              </a:rPr>
              <a:t>ARTÍCULO 2°.- </a:t>
            </a:r>
            <a:r>
              <a:rPr lang="es-ES" sz="1600" b="1" i="0" dirty="0" err="1">
                <a:solidFill>
                  <a:schemeClr val="tx1"/>
                </a:solidFill>
                <a:effectLst/>
                <a:latin typeface="Gill Sans"/>
              </a:rPr>
              <a:t>Sustitúyese</a:t>
            </a:r>
            <a:r>
              <a:rPr lang="es-ES" sz="1600" b="1" i="0" dirty="0">
                <a:solidFill>
                  <a:schemeClr val="tx1"/>
                </a:solidFill>
                <a:effectLst/>
                <a:latin typeface="Gill Sans"/>
              </a:rPr>
              <a:t> el artículo 2° de la Ley de Impuesto a las Ganancias (…) por el siguiente:</a:t>
            </a:r>
            <a:br>
              <a:rPr lang="es-ES" sz="1600" b="1" dirty="0"/>
            </a:br>
            <a:br>
              <a:rPr lang="es-ES" sz="1600" dirty="0"/>
            </a:br>
            <a:r>
              <a:rPr lang="es-ES" sz="1600" b="0" i="0" dirty="0">
                <a:solidFill>
                  <a:srgbClr val="000000"/>
                </a:solidFill>
                <a:effectLst/>
                <a:latin typeface="Times New Roman" panose="02020603050405020304" pitchFamily="18" charset="0"/>
                <a:cs typeface="Times New Roman" panose="02020603050405020304" pitchFamily="18" charset="0"/>
              </a:rPr>
              <a:t>“ARTÍCULO 2°.- A los efectos de esta ley son ganancias, sin perjuicio de lo dispuesto especialmente en cada categoría y aun cuando no se indiquen en ellas:</a:t>
            </a:r>
          </a:p>
          <a:p>
            <a:pPr marL="285750" indent="-285750" algn="ctr">
              <a:buFont typeface="Wingdings" panose="05000000000000000000" pitchFamily="2" charset="2"/>
              <a:buChar char="Ø"/>
            </a:pPr>
            <a:endParaRPr lang="es-ES" sz="1600" dirty="0">
              <a:solidFill>
                <a:srgbClr val="000000"/>
              </a:solidFill>
              <a:latin typeface="Gill Sans"/>
              <a:cs typeface="Times New Roman" panose="02020603050405020304" pitchFamily="18" charset="0"/>
            </a:endParaRPr>
          </a:p>
          <a:p>
            <a:pPr algn="ctr"/>
            <a:r>
              <a:rPr lang="es-ES" sz="1600" b="0" i="0" dirty="0">
                <a:solidFill>
                  <a:srgbClr val="000000"/>
                </a:solidFill>
                <a:effectLst/>
                <a:latin typeface="Times New Roman" panose="02020603050405020304" pitchFamily="18" charset="0"/>
                <a:cs typeface="Times New Roman" panose="02020603050405020304" pitchFamily="18" charset="0"/>
              </a:rPr>
              <a:t>5) </a:t>
            </a:r>
            <a:r>
              <a:rPr lang="es-ES" sz="1600" b="1" i="0" u="sng" dirty="0">
                <a:solidFill>
                  <a:srgbClr val="000000"/>
                </a:solidFill>
                <a:effectLst/>
                <a:latin typeface="Times New Roman" panose="02020603050405020304" pitchFamily="18" charset="0"/>
                <a:cs typeface="Times New Roman" panose="02020603050405020304" pitchFamily="18" charset="0"/>
              </a:rPr>
              <a:t>los resultados derivados de la enajenación de inmuebles y de la transferencia de derechos sobre inmuebles, </a:t>
            </a:r>
            <a:r>
              <a:rPr lang="es-ES" sz="1600" b="1" i="0" u="sng" dirty="0">
                <a:solidFill>
                  <a:srgbClr val="FF0000"/>
                </a:solidFill>
                <a:effectLst/>
                <a:latin typeface="Times New Roman" panose="02020603050405020304" pitchFamily="18" charset="0"/>
                <a:cs typeface="Times New Roman" panose="02020603050405020304" pitchFamily="18" charset="0"/>
              </a:rPr>
              <a:t>cualquiera sea el sujeto que las obtenga</a:t>
            </a:r>
            <a:r>
              <a:rPr lang="es-ES" sz="1600" b="0" i="0" dirty="0">
                <a:solidFill>
                  <a:srgbClr val="000000"/>
                </a:solidFill>
                <a:effectLst/>
                <a:latin typeface="Times New Roman" panose="02020603050405020304" pitchFamily="18" charset="0"/>
                <a:cs typeface="Times New Roman" panose="02020603050405020304" pitchFamily="18" charset="0"/>
              </a:rPr>
              <a:t>. </a:t>
            </a:r>
          </a:p>
          <a:p>
            <a:pPr algn="ctr"/>
            <a:endParaRPr lang="es-ES" sz="1600" dirty="0">
              <a:solidFill>
                <a:srgbClr val="000000"/>
              </a:solidFill>
              <a:latin typeface="Times New Roman" panose="02020603050405020304" pitchFamily="18" charset="0"/>
              <a:cs typeface="Times New Roman" panose="02020603050405020304" pitchFamily="18" charset="0"/>
            </a:endParaRPr>
          </a:p>
          <a:p>
            <a:pPr algn="ctr"/>
            <a:r>
              <a:rPr lang="es-ES" sz="1600" b="1" i="0" dirty="0">
                <a:solidFill>
                  <a:schemeClr val="tx1"/>
                </a:solidFill>
                <a:effectLst/>
                <a:latin typeface="Times New Roman" panose="02020603050405020304" pitchFamily="18" charset="0"/>
                <a:cs typeface="Times New Roman" panose="02020603050405020304" pitchFamily="18" charset="0"/>
              </a:rPr>
              <a:t>ARTÍCULO 86.- Las disposiciones de este Título surtirán efecto para los ejercicios fiscales o años fiscales que se inicien a partir del 1° de enero de 2018, inclusive, con las siguientes excepciones:</a:t>
            </a:r>
          </a:p>
          <a:p>
            <a:pPr algn="ctr"/>
            <a:endParaRPr lang="es-ES" sz="1600" b="0" i="0" dirty="0">
              <a:solidFill>
                <a:srgbClr val="000000"/>
              </a:solidFill>
              <a:effectLst/>
              <a:latin typeface="Times New Roman" panose="02020603050405020304" pitchFamily="18" charset="0"/>
              <a:cs typeface="Times New Roman" panose="02020603050405020304" pitchFamily="18" charset="0"/>
            </a:endParaRPr>
          </a:p>
          <a:p>
            <a:pPr algn="ctr"/>
            <a:r>
              <a:rPr lang="es-ES" sz="1600" b="0" i="0" dirty="0">
                <a:solidFill>
                  <a:srgbClr val="000000"/>
                </a:solidFill>
                <a:effectLst/>
                <a:latin typeface="Times New Roman" panose="02020603050405020304" pitchFamily="18" charset="0"/>
                <a:cs typeface="Times New Roman" panose="02020603050405020304" pitchFamily="18" charset="0"/>
              </a:rPr>
              <a:t>a) Las operaciones detalladas en el apartado 5 del artículo 2° de la Ley de Impuesto a las Ganancias (…) tributarán en tanto el enajenante o cedente hubiera adquirido el bien a partir del 1° de enero de 2018 —en los términos que al respecto establezca la reglamentación— o, en caso de bienes recibidos por herencia, legado o donación, cuando el causante o donante lo hubiese adquirido con posterioridad a esta última fecha. En tales supuestos, las operaciones no estarán alcanzadas por el Título VII de la ley 23.905.</a:t>
            </a:r>
          </a:p>
          <a:p>
            <a:pPr marL="285750" indent="-285750" algn="ctr">
              <a:buFont typeface="Wingdings" panose="05000000000000000000" pitchFamily="2" charset="2"/>
              <a:buChar char="Ø"/>
            </a:pPr>
            <a:endParaRPr lang="es-ES" sz="1600" dirty="0">
              <a:solidFill>
                <a:srgbClr val="000000"/>
              </a:solidFill>
              <a:latin typeface="Gill Sans"/>
              <a:cs typeface="Times New Roman" panose="02020603050405020304" pitchFamily="18" charset="0"/>
            </a:endParaRPr>
          </a:p>
          <a:p>
            <a:pPr marL="285750" indent="-285750" algn="ctr">
              <a:buFont typeface="Wingdings" panose="05000000000000000000" pitchFamily="2" charset="2"/>
              <a:buChar char="Ø"/>
            </a:pPr>
            <a:endParaRPr lang="es-ES" sz="1600" b="1"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9889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930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2800" b="1" dirty="0">
                <a:solidFill>
                  <a:schemeClr val="bg1"/>
                </a:solidFill>
                <a:latin typeface="Times New Roman" panose="02020603050405020304" pitchFamily="18" charset="0"/>
                <a:cs typeface="Times New Roman" panose="02020603050405020304" pitchFamily="18" charset="0"/>
              </a:rPr>
              <a:t>ITI vs. IG 01/01/2018 – 08/07/2024 para PH o SI (no </a:t>
            </a:r>
            <a:r>
              <a:rPr lang="es-ES" sz="2800" b="1" dirty="0" err="1">
                <a:solidFill>
                  <a:schemeClr val="bg1"/>
                </a:solidFill>
                <a:latin typeface="Times New Roman" panose="02020603050405020304" pitchFamily="18" charset="0"/>
                <a:cs typeface="Times New Roman" panose="02020603050405020304" pitchFamily="18" charset="0"/>
              </a:rPr>
              <a:t>habitualistas</a:t>
            </a:r>
            <a:r>
              <a:rPr lang="es-ES" sz="2800" b="1" dirty="0">
                <a:solidFill>
                  <a:schemeClr val="bg1"/>
                </a:solidFill>
                <a:latin typeface="Times New Roman" panose="02020603050405020304" pitchFamily="18" charset="0"/>
                <a:cs typeface="Times New Roman" panose="02020603050405020304" pitchFamily="18" charset="0"/>
              </a:rPr>
              <a:t>)</a:t>
            </a:r>
            <a:endParaRPr lang="es-AR" sz="28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4BAFB7E9-3C79-8544-9216-06A717630F71}"/>
              </a:ext>
            </a:extLst>
          </p:cNvPr>
          <p:cNvSpPr/>
          <p:nvPr/>
        </p:nvSpPr>
        <p:spPr>
          <a:xfrm>
            <a:off x="398352" y="1632693"/>
            <a:ext cx="11434527" cy="5100022"/>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endParaRPr lang="es-AR" sz="1600" dirty="0"/>
          </a:p>
        </p:txBody>
      </p:sp>
      <p:sp>
        <p:nvSpPr>
          <p:cNvPr id="6" name="Rectángulo 5">
            <a:extLst>
              <a:ext uri="{FF2B5EF4-FFF2-40B4-BE49-F238E27FC236}">
                <a16:creationId xmlns:a16="http://schemas.microsoft.com/office/drawing/2014/main" id="{34BA7F71-0CCC-F9FB-B464-2F048718C7F4}"/>
              </a:ext>
            </a:extLst>
          </p:cNvPr>
          <p:cNvSpPr/>
          <p:nvPr/>
        </p:nvSpPr>
        <p:spPr>
          <a:xfrm>
            <a:off x="2933323" y="1923763"/>
            <a:ext cx="6129196" cy="53877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Transmisión de inmuebles adquiridos con anterioridad al 01/01/2018</a:t>
            </a:r>
            <a:endParaRPr lang="es-AR" sz="1400" dirty="0"/>
          </a:p>
        </p:txBody>
      </p:sp>
      <p:cxnSp>
        <p:nvCxnSpPr>
          <p:cNvPr id="10" name="Conector recto 9">
            <a:extLst>
              <a:ext uri="{FF2B5EF4-FFF2-40B4-BE49-F238E27FC236}">
                <a16:creationId xmlns:a16="http://schemas.microsoft.com/office/drawing/2014/main" id="{56AD6FC8-1A50-2FA1-AD94-AE5248AAEAF9}"/>
              </a:ext>
            </a:extLst>
          </p:cNvPr>
          <p:cNvCxnSpPr/>
          <p:nvPr/>
        </p:nvCxnSpPr>
        <p:spPr>
          <a:xfrm flipH="1">
            <a:off x="2127564" y="2163778"/>
            <a:ext cx="814812" cy="0"/>
          </a:xfrm>
          <a:prstGeom prst="line">
            <a:avLst/>
          </a:prstGeom>
        </p:spPr>
        <p:style>
          <a:lnRef idx="1">
            <a:schemeClr val="dk1"/>
          </a:lnRef>
          <a:fillRef idx="0">
            <a:schemeClr val="dk1"/>
          </a:fillRef>
          <a:effectRef idx="0">
            <a:schemeClr val="dk1"/>
          </a:effectRef>
          <a:fontRef idx="minor">
            <a:schemeClr val="tx1"/>
          </a:fontRef>
        </p:style>
      </p:cxnSp>
      <p:cxnSp>
        <p:nvCxnSpPr>
          <p:cNvPr id="12" name="Conector recto de flecha 11">
            <a:extLst>
              <a:ext uri="{FF2B5EF4-FFF2-40B4-BE49-F238E27FC236}">
                <a16:creationId xmlns:a16="http://schemas.microsoft.com/office/drawing/2014/main" id="{5E04A8FA-9AA6-DF34-0E8D-2401113BE7BE}"/>
              </a:ext>
            </a:extLst>
          </p:cNvPr>
          <p:cNvCxnSpPr/>
          <p:nvPr/>
        </p:nvCxnSpPr>
        <p:spPr>
          <a:xfrm>
            <a:off x="2127564" y="2163778"/>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Rectángulo 14">
            <a:extLst>
              <a:ext uri="{FF2B5EF4-FFF2-40B4-BE49-F238E27FC236}">
                <a16:creationId xmlns:a16="http://schemas.microsoft.com/office/drawing/2014/main" id="{5AE93999-39D0-89CD-3A35-FCBD1D4A686C}"/>
              </a:ext>
            </a:extLst>
          </p:cNvPr>
          <p:cNvSpPr/>
          <p:nvPr/>
        </p:nvSpPr>
        <p:spPr>
          <a:xfrm>
            <a:off x="860079" y="3227565"/>
            <a:ext cx="2743200" cy="97776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Inmuebles en el exterior</a:t>
            </a:r>
            <a:endParaRPr lang="es-AR" sz="1400" b="1" dirty="0"/>
          </a:p>
        </p:txBody>
      </p:sp>
      <p:cxnSp>
        <p:nvCxnSpPr>
          <p:cNvPr id="16" name="Conector recto de flecha 15">
            <a:extLst>
              <a:ext uri="{FF2B5EF4-FFF2-40B4-BE49-F238E27FC236}">
                <a16:creationId xmlns:a16="http://schemas.microsoft.com/office/drawing/2014/main" id="{4C3C074E-139F-A7D4-2A92-26A9CABFBBCB}"/>
              </a:ext>
            </a:extLst>
          </p:cNvPr>
          <p:cNvCxnSpPr/>
          <p:nvPr/>
        </p:nvCxnSpPr>
        <p:spPr>
          <a:xfrm>
            <a:off x="2126055" y="4205333"/>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CuadroTexto 16">
            <a:extLst>
              <a:ext uri="{FF2B5EF4-FFF2-40B4-BE49-F238E27FC236}">
                <a16:creationId xmlns:a16="http://schemas.microsoft.com/office/drawing/2014/main" id="{88653B33-3E4D-361E-67C5-BF2EDD9EB912}"/>
              </a:ext>
            </a:extLst>
          </p:cNvPr>
          <p:cNvSpPr txBox="1"/>
          <p:nvPr/>
        </p:nvSpPr>
        <p:spPr>
          <a:xfrm>
            <a:off x="1294647" y="5413972"/>
            <a:ext cx="1720157" cy="369332"/>
          </a:xfrm>
          <a:prstGeom prst="rect">
            <a:avLst/>
          </a:prstGeom>
          <a:noFill/>
        </p:spPr>
        <p:txBody>
          <a:bodyPr wrap="square" rtlCol="0">
            <a:spAutoFit/>
          </a:bodyPr>
          <a:lstStyle/>
          <a:p>
            <a:r>
              <a:rPr lang="es-ES" dirty="0"/>
              <a:t>NO  GRAVADOS</a:t>
            </a:r>
            <a:endParaRPr lang="es-AR" dirty="0"/>
          </a:p>
        </p:txBody>
      </p:sp>
      <p:sp>
        <p:nvSpPr>
          <p:cNvPr id="18" name="Signo de multiplicación 17">
            <a:extLst>
              <a:ext uri="{FF2B5EF4-FFF2-40B4-BE49-F238E27FC236}">
                <a16:creationId xmlns:a16="http://schemas.microsoft.com/office/drawing/2014/main" id="{36596048-CC61-7578-D687-93914F8662E6}"/>
              </a:ext>
            </a:extLst>
          </p:cNvPr>
          <p:cNvSpPr/>
          <p:nvPr/>
        </p:nvSpPr>
        <p:spPr>
          <a:xfrm>
            <a:off x="2365972" y="4802861"/>
            <a:ext cx="841972" cy="760491"/>
          </a:xfrm>
          <a:prstGeom prst="mathMultiply">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19" name="Conector recto 18">
            <a:extLst>
              <a:ext uri="{FF2B5EF4-FFF2-40B4-BE49-F238E27FC236}">
                <a16:creationId xmlns:a16="http://schemas.microsoft.com/office/drawing/2014/main" id="{6E4B2F39-0DA5-D2E9-70D7-67C11AFAE19B}"/>
              </a:ext>
            </a:extLst>
          </p:cNvPr>
          <p:cNvCxnSpPr/>
          <p:nvPr/>
        </p:nvCxnSpPr>
        <p:spPr>
          <a:xfrm flipH="1">
            <a:off x="9041396" y="2163778"/>
            <a:ext cx="814812" cy="0"/>
          </a:xfrm>
          <a:prstGeom prst="line">
            <a:avLst/>
          </a:prstGeom>
        </p:spPr>
        <p:style>
          <a:lnRef idx="1">
            <a:schemeClr val="dk1"/>
          </a:lnRef>
          <a:fillRef idx="0">
            <a:schemeClr val="dk1"/>
          </a:fillRef>
          <a:effectRef idx="0">
            <a:schemeClr val="dk1"/>
          </a:effectRef>
          <a:fontRef idx="minor">
            <a:schemeClr val="tx1"/>
          </a:fontRef>
        </p:style>
      </p:cxnSp>
      <p:cxnSp>
        <p:nvCxnSpPr>
          <p:cNvPr id="20" name="Conector recto de flecha 19">
            <a:extLst>
              <a:ext uri="{FF2B5EF4-FFF2-40B4-BE49-F238E27FC236}">
                <a16:creationId xmlns:a16="http://schemas.microsoft.com/office/drawing/2014/main" id="{5048C1FC-FACB-692E-A48F-1502436ED626}"/>
              </a:ext>
            </a:extLst>
          </p:cNvPr>
          <p:cNvCxnSpPr/>
          <p:nvPr/>
        </p:nvCxnSpPr>
        <p:spPr>
          <a:xfrm>
            <a:off x="9856208" y="2163778"/>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Rectángulo 20">
            <a:extLst>
              <a:ext uri="{FF2B5EF4-FFF2-40B4-BE49-F238E27FC236}">
                <a16:creationId xmlns:a16="http://schemas.microsoft.com/office/drawing/2014/main" id="{C11AB215-878A-26DB-DBA4-B8900D6B40B4}"/>
              </a:ext>
            </a:extLst>
          </p:cNvPr>
          <p:cNvSpPr/>
          <p:nvPr/>
        </p:nvSpPr>
        <p:spPr>
          <a:xfrm>
            <a:off x="8588721" y="3204936"/>
            <a:ext cx="2743200" cy="97776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Inmuebles en Argentina</a:t>
            </a:r>
            <a:endParaRPr lang="es-AR" sz="1400" b="1" dirty="0"/>
          </a:p>
        </p:txBody>
      </p:sp>
      <p:cxnSp>
        <p:nvCxnSpPr>
          <p:cNvPr id="22" name="Conector recto de flecha 21">
            <a:extLst>
              <a:ext uri="{FF2B5EF4-FFF2-40B4-BE49-F238E27FC236}">
                <a16:creationId xmlns:a16="http://schemas.microsoft.com/office/drawing/2014/main" id="{EE2B9E65-AC97-8D3D-633F-C795725E2583}"/>
              </a:ext>
            </a:extLst>
          </p:cNvPr>
          <p:cNvCxnSpPr/>
          <p:nvPr/>
        </p:nvCxnSpPr>
        <p:spPr>
          <a:xfrm>
            <a:off x="9856208" y="4182704"/>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CuadroTexto 22">
            <a:extLst>
              <a:ext uri="{FF2B5EF4-FFF2-40B4-BE49-F238E27FC236}">
                <a16:creationId xmlns:a16="http://schemas.microsoft.com/office/drawing/2014/main" id="{38BFE1F9-1AF2-894D-8361-E272C1571787}"/>
              </a:ext>
            </a:extLst>
          </p:cNvPr>
          <p:cNvSpPr txBox="1"/>
          <p:nvPr/>
        </p:nvSpPr>
        <p:spPr>
          <a:xfrm>
            <a:off x="7405735" y="5226078"/>
            <a:ext cx="4387911" cy="923330"/>
          </a:xfrm>
          <a:prstGeom prst="rect">
            <a:avLst/>
          </a:prstGeom>
          <a:noFill/>
        </p:spPr>
        <p:txBody>
          <a:bodyPr wrap="square" rtlCol="0">
            <a:spAutoFit/>
          </a:bodyPr>
          <a:lstStyle/>
          <a:p>
            <a:pPr algn="ctr"/>
            <a:r>
              <a:rPr lang="es-ES" dirty="0"/>
              <a:t>Gravados por ITI para PH y SI al 15‰ // NO GRAVADOS por Ganancias excepto </a:t>
            </a:r>
            <a:r>
              <a:rPr lang="es-ES" dirty="0" err="1"/>
              <a:t>habitualistas</a:t>
            </a:r>
            <a:endParaRPr lang="es-AR" dirty="0"/>
          </a:p>
        </p:txBody>
      </p:sp>
    </p:spTree>
    <p:extLst>
      <p:ext uri="{BB962C8B-B14F-4D97-AF65-F5344CB8AC3E}">
        <p14:creationId xmlns:p14="http://schemas.microsoft.com/office/powerpoint/2010/main" val="2381273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Times New Roman" panose="02020603050405020304" pitchFamily="18" charset="0"/>
                <a:cs typeface="Times New Roman" panose="02020603050405020304" pitchFamily="18" charset="0"/>
              </a:rPr>
              <a:t>ITI vs. IG 01/01/2018 – 08/07/2024 (no </a:t>
            </a:r>
            <a:r>
              <a:rPr lang="es-ES" sz="3600" b="1" dirty="0" err="1">
                <a:solidFill>
                  <a:schemeClr val="bg1"/>
                </a:solidFill>
                <a:latin typeface="Times New Roman" panose="02020603050405020304" pitchFamily="18" charset="0"/>
                <a:cs typeface="Times New Roman" panose="02020603050405020304" pitchFamily="18" charset="0"/>
              </a:rPr>
              <a:t>habitualistas</a:t>
            </a:r>
            <a:r>
              <a:rPr lang="es-ES" sz="3600" b="1" dirty="0">
                <a:solidFill>
                  <a:schemeClr val="bg1"/>
                </a:solidFill>
                <a:latin typeface="Times New Roman" panose="02020603050405020304" pitchFamily="18" charset="0"/>
                <a:cs typeface="Times New Roman" panose="02020603050405020304" pitchFamily="18" charset="0"/>
              </a:rPr>
              <a:t>) </a:t>
            </a:r>
            <a:endParaRPr lang="es-AR" sz="36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4BAFB7E9-3C79-8544-9216-06A717630F71}"/>
              </a:ext>
            </a:extLst>
          </p:cNvPr>
          <p:cNvSpPr/>
          <p:nvPr/>
        </p:nvSpPr>
        <p:spPr>
          <a:xfrm>
            <a:off x="398352" y="1632693"/>
            <a:ext cx="11434527" cy="5100022"/>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endParaRPr lang="es-AR" sz="1600" dirty="0"/>
          </a:p>
        </p:txBody>
      </p:sp>
      <p:sp>
        <p:nvSpPr>
          <p:cNvPr id="6" name="Rectángulo 5">
            <a:extLst>
              <a:ext uri="{FF2B5EF4-FFF2-40B4-BE49-F238E27FC236}">
                <a16:creationId xmlns:a16="http://schemas.microsoft.com/office/drawing/2014/main" id="{34BA7F71-0CCC-F9FB-B464-2F048718C7F4}"/>
              </a:ext>
            </a:extLst>
          </p:cNvPr>
          <p:cNvSpPr/>
          <p:nvPr/>
        </p:nvSpPr>
        <p:spPr>
          <a:xfrm>
            <a:off x="2933323" y="1923763"/>
            <a:ext cx="6129196" cy="53877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Transmisión de inmuebles adquiridos con posterioridad al 01/01/2018</a:t>
            </a:r>
            <a:endParaRPr lang="es-AR" sz="1400" dirty="0"/>
          </a:p>
        </p:txBody>
      </p:sp>
      <p:cxnSp>
        <p:nvCxnSpPr>
          <p:cNvPr id="12" name="Conector recto de flecha 11">
            <a:extLst>
              <a:ext uri="{FF2B5EF4-FFF2-40B4-BE49-F238E27FC236}">
                <a16:creationId xmlns:a16="http://schemas.microsoft.com/office/drawing/2014/main" id="{5E04A8FA-9AA6-DF34-0E8D-2401113BE7BE}"/>
              </a:ext>
            </a:extLst>
          </p:cNvPr>
          <p:cNvCxnSpPr/>
          <p:nvPr/>
        </p:nvCxnSpPr>
        <p:spPr>
          <a:xfrm>
            <a:off x="5691858" y="2462541"/>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Rectángulo 14">
            <a:extLst>
              <a:ext uri="{FF2B5EF4-FFF2-40B4-BE49-F238E27FC236}">
                <a16:creationId xmlns:a16="http://schemas.microsoft.com/office/drawing/2014/main" id="{5AE93999-39D0-89CD-3A35-FCBD1D4A686C}"/>
              </a:ext>
            </a:extLst>
          </p:cNvPr>
          <p:cNvSpPr/>
          <p:nvPr/>
        </p:nvSpPr>
        <p:spPr>
          <a:xfrm>
            <a:off x="4320258" y="3490209"/>
            <a:ext cx="2743200" cy="97776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Inmuebles en Argentina o en el exterior o derechos sobre esos inmuebles</a:t>
            </a:r>
            <a:endParaRPr lang="es-AR" sz="1400" b="1" dirty="0"/>
          </a:p>
        </p:txBody>
      </p:sp>
      <p:cxnSp>
        <p:nvCxnSpPr>
          <p:cNvPr id="22" name="Conector recto de flecha 21">
            <a:extLst>
              <a:ext uri="{FF2B5EF4-FFF2-40B4-BE49-F238E27FC236}">
                <a16:creationId xmlns:a16="http://schemas.microsoft.com/office/drawing/2014/main" id="{EE2B9E65-AC97-8D3D-633F-C795725E2583}"/>
              </a:ext>
            </a:extLst>
          </p:cNvPr>
          <p:cNvCxnSpPr>
            <a:cxnSpLocks/>
          </p:cNvCxnSpPr>
          <p:nvPr/>
        </p:nvCxnSpPr>
        <p:spPr>
          <a:xfrm>
            <a:off x="5691858" y="4467977"/>
            <a:ext cx="0" cy="4585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CuadroTexto 22">
            <a:extLst>
              <a:ext uri="{FF2B5EF4-FFF2-40B4-BE49-F238E27FC236}">
                <a16:creationId xmlns:a16="http://schemas.microsoft.com/office/drawing/2014/main" id="{38BFE1F9-1AF2-894D-8361-E272C1571787}"/>
              </a:ext>
            </a:extLst>
          </p:cNvPr>
          <p:cNvSpPr txBox="1"/>
          <p:nvPr/>
        </p:nvSpPr>
        <p:spPr>
          <a:xfrm>
            <a:off x="4525347" y="4926563"/>
            <a:ext cx="2743200" cy="646331"/>
          </a:xfrm>
          <a:prstGeom prst="rect">
            <a:avLst/>
          </a:prstGeom>
          <a:noFill/>
        </p:spPr>
        <p:txBody>
          <a:bodyPr wrap="square" rtlCol="0">
            <a:spAutoFit/>
          </a:bodyPr>
          <a:lstStyle/>
          <a:p>
            <a:pPr algn="ctr"/>
            <a:r>
              <a:rPr lang="es-ES" dirty="0"/>
              <a:t>Gravados por Ganancias para PH o SI al 15%</a:t>
            </a:r>
            <a:endParaRPr lang="es-AR" dirty="0"/>
          </a:p>
        </p:txBody>
      </p:sp>
    </p:spTree>
    <p:extLst>
      <p:ext uri="{BB962C8B-B14F-4D97-AF65-F5344CB8AC3E}">
        <p14:creationId xmlns:p14="http://schemas.microsoft.com/office/powerpoint/2010/main" val="26381268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Times New Roman" panose="02020603050405020304" pitchFamily="18" charset="0"/>
                <a:cs typeface="Times New Roman" panose="02020603050405020304" pitchFamily="18" charset="0"/>
              </a:rPr>
              <a:t>Reforma Ley 27.743 (no </a:t>
            </a:r>
            <a:r>
              <a:rPr lang="es-ES" sz="3600" b="1" dirty="0" err="1">
                <a:solidFill>
                  <a:schemeClr val="bg1"/>
                </a:solidFill>
                <a:latin typeface="Times New Roman" panose="02020603050405020304" pitchFamily="18" charset="0"/>
                <a:cs typeface="Times New Roman" panose="02020603050405020304" pitchFamily="18" charset="0"/>
              </a:rPr>
              <a:t>habitualistas</a:t>
            </a:r>
            <a:r>
              <a:rPr lang="es-ES" sz="3600" b="1" dirty="0">
                <a:solidFill>
                  <a:schemeClr val="bg1"/>
                </a:solidFill>
                <a:latin typeface="Times New Roman" panose="02020603050405020304" pitchFamily="18" charset="0"/>
                <a:cs typeface="Times New Roman" panose="02020603050405020304" pitchFamily="18" charset="0"/>
              </a:rPr>
              <a:t>)</a:t>
            </a:r>
            <a:endParaRPr lang="es-AR" sz="3600" b="1" dirty="0">
              <a:solidFill>
                <a:schemeClr val="bg1"/>
              </a:solidFill>
              <a:latin typeface="Times New Roman" panose="02020603050405020304" pitchFamily="18" charset="0"/>
              <a:cs typeface="Times New Roman" panose="02020603050405020304" pitchFamily="18"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E5318264-1924-FE09-2944-247C32AEF8D1}"/>
              </a:ext>
            </a:extLst>
          </p:cNvPr>
          <p:cNvSpPr/>
          <p:nvPr/>
        </p:nvSpPr>
        <p:spPr>
          <a:xfrm>
            <a:off x="2933323" y="1923763"/>
            <a:ext cx="6129196" cy="53877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Transmisión de inmuebles adquiridos con anterioridad al 01/01/2018</a:t>
            </a:r>
            <a:endParaRPr lang="es-AR" sz="1400" dirty="0"/>
          </a:p>
        </p:txBody>
      </p:sp>
      <p:cxnSp>
        <p:nvCxnSpPr>
          <p:cNvPr id="3" name="Conector recto 2">
            <a:extLst>
              <a:ext uri="{FF2B5EF4-FFF2-40B4-BE49-F238E27FC236}">
                <a16:creationId xmlns:a16="http://schemas.microsoft.com/office/drawing/2014/main" id="{220735F0-FD36-5E53-2017-EC0415FF2B8D}"/>
              </a:ext>
            </a:extLst>
          </p:cNvPr>
          <p:cNvCxnSpPr/>
          <p:nvPr/>
        </p:nvCxnSpPr>
        <p:spPr>
          <a:xfrm flipH="1">
            <a:off x="2127564" y="2163778"/>
            <a:ext cx="814812" cy="0"/>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de flecha 3">
            <a:extLst>
              <a:ext uri="{FF2B5EF4-FFF2-40B4-BE49-F238E27FC236}">
                <a16:creationId xmlns:a16="http://schemas.microsoft.com/office/drawing/2014/main" id="{211B321A-2347-1594-3594-0EEC05E3EBD6}"/>
              </a:ext>
            </a:extLst>
          </p:cNvPr>
          <p:cNvCxnSpPr/>
          <p:nvPr/>
        </p:nvCxnSpPr>
        <p:spPr>
          <a:xfrm>
            <a:off x="2127564" y="2163778"/>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44153593-9194-8600-7DA1-BC9C39D4D977}"/>
              </a:ext>
            </a:extLst>
          </p:cNvPr>
          <p:cNvSpPr/>
          <p:nvPr/>
        </p:nvSpPr>
        <p:spPr>
          <a:xfrm>
            <a:off x="860079" y="3227565"/>
            <a:ext cx="2743200" cy="97776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Inmuebles en el exterior</a:t>
            </a:r>
            <a:endParaRPr lang="es-AR" sz="1400" b="1" dirty="0"/>
          </a:p>
        </p:txBody>
      </p:sp>
      <p:cxnSp>
        <p:nvCxnSpPr>
          <p:cNvPr id="8" name="Conector recto de flecha 7">
            <a:extLst>
              <a:ext uri="{FF2B5EF4-FFF2-40B4-BE49-F238E27FC236}">
                <a16:creationId xmlns:a16="http://schemas.microsoft.com/office/drawing/2014/main" id="{82F5D946-13CE-21BA-3140-EC8700AD1247}"/>
              </a:ext>
            </a:extLst>
          </p:cNvPr>
          <p:cNvCxnSpPr/>
          <p:nvPr/>
        </p:nvCxnSpPr>
        <p:spPr>
          <a:xfrm>
            <a:off x="2126055" y="4205333"/>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CuadroTexto 8">
            <a:extLst>
              <a:ext uri="{FF2B5EF4-FFF2-40B4-BE49-F238E27FC236}">
                <a16:creationId xmlns:a16="http://schemas.microsoft.com/office/drawing/2014/main" id="{0C3692DB-0378-B618-99F9-BD35ABD3FC1E}"/>
              </a:ext>
            </a:extLst>
          </p:cNvPr>
          <p:cNvSpPr txBox="1"/>
          <p:nvPr/>
        </p:nvSpPr>
        <p:spPr>
          <a:xfrm>
            <a:off x="1294647" y="5413972"/>
            <a:ext cx="1720157" cy="369332"/>
          </a:xfrm>
          <a:prstGeom prst="rect">
            <a:avLst/>
          </a:prstGeom>
          <a:noFill/>
        </p:spPr>
        <p:txBody>
          <a:bodyPr wrap="square" rtlCol="0">
            <a:spAutoFit/>
          </a:bodyPr>
          <a:lstStyle/>
          <a:p>
            <a:r>
              <a:rPr lang="es-ES" dirty="0"/>
              <a:t>NO  GRAVADOS</a:t>
            </a:r>
            <a:endParaRPr lang="es-AR" dirty="0"/>
          </a:p>
        </p:txBody>
      </p:sp>
      <p:sp>
        <p:nvSpPr>
          <p:cNvPr id="10" name="Signo de multiplicación 9">
            <a:extLst>
              <a:ext uri="{FF2B5EF4-FFF2-40B4-BE49-F238E27FC236}">
                <a16:creationId xmlns:a16="http://schemas.microsoft.com/office/drawing/2014/main" id="{7C74BF67-CAE6-F2E0-A6E3-55AACE61F7F8}"/>
              </a:ext>
            </a:extLst>
          </p:cNvPr>
          <p:cNvSpPr/>
          <p:nvPr/>
        </p:nvSpPr>
        <p:spPr>
          <a:xfrm>
            <a:off x="2365972" y="4802861"/>
            <a:ext cx="841972" cy="760491"/>
          </a:xfrm>
          <a:prstGeom prst="mathMultiply">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11" name="Conector recto 10">
            <a:extLst>
              <a:ext uri="{FF2B5EF4-FFF2-40B4-BE49-F238E27FC236}">
                <a16:creationId xmlns:a16="http://schemas.microsoft.com/office/drawing/2014/main" id="{CD016603-99DE-4081-F0A0-063DDCC9662F}"/>
              </a:ext>
            </a:extLst>
          </p:cNvPr>
          <p:cNvCxnSpPr/>
          <p:nvPr/>
        </p:nvCxnSpPr>
        <p:spPr>
          <a:xfrm flipH="1">
            <a:off x="9041396" y="2163778"/>
            <a:ext cx="814812" cy="0"/>
          </a:xfrm>
          <a:prstGeom prst="line">
            <a:avLst/>
          </a:prstGeom>
        </p:spPr>
        <p:style>
          <a:lnRef idx="1">
            <a:schemeClr val="dk1"/>
          </a:lnRef>
          <a:fillRef idx="0">
            <a:schemeClr val="dk1"/>
          </a:fillRef>
          <a:effectRef idx="0">
            <a:schemeClr val="dk1"/>
          </a:effectRef>
          <a:fontRef idx="minor">
            <a:schemeClr val="tx1"/>
          </a:fontRef>
        </p:style>
      </p:cxnSp>
      <p:cxnSp>
        <p:nvCxnSpPr>
          <p:cNvPr id="13" name="Conector recto de flecha 12">
            <a:extLst>
              <a:ext uri="{FF2B5EF4-FFF2-40B4-BE49-F238E27FC236}">
                <a16:creationId xmlns:a16="http://schemas.microsoft.com/office/drawing/2014/main" id="{4BEECCF4-4E82-8749-60AD-6BC249FBA575}"/>
              </a:ext>
            </a:extLst>
          </p:cNvPr>
          <p:cNvCxnSpPr/>
          <p:nvPr/>
        </p:nvCxnSpPr>
        <p:spPr>
          <a:xfrm>
            <a:off x="9856208" y="2163778"/>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Rectángulo 13">
            <a:extLst>
              <a:ext uri="{FF2B5EF4-FFF2-40B4-BE49-F238E27FC236}">
                <a16:creationId xmlns:a16="http://schemas.microsoft.com/office/drawing/2014/main" id="{EA2B809D-DBAE-8880-7E1F-7676E9A1E5F1}"/>
              </a:ext>
            </a:extLst>
          </p:cNvPr>
          <p:cNvSpPr/>
          <p:nvPr/>
        </p:nvSpPr>
        <p:spPr>
          <a:xfrm>
            <a:off x="8588721" y="3204936"/>
            <a:ext cx="2743200" cy="97776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b="1" dirty="0">
                <a:solidFill>
                  <a:schemeClr val="tx1"/>
                </a:solidFill>
                <a:latin typeface="Gill Sans"/>
                <a:cs typeface="Times New Roman" panose="02020603050405020304" pitchFamily="18" charset="0"/>
              </a:rPr>
              <a:t>Inmuebles en Argentina</a:t>
            </a:r>
            <a:endParaRPr lang="es-AR" sz="1400" b="1" dirty="0"/>
          </a:p>
        </p:txBody>
      </p:sp>
      <p:cxnSp>
        <p:nvCxnSpPr>
          <p:cNvPr id="16" name="Conector recto de flecha 15">
            <a:extLst>
              <a:ext uri="{FF2B5EF4-FFF2-40B4-BE49-F238E27FC236}">
                <a16:creationId xmlns:a16="http://schemas.microsoft.com/office/drawing/2014/main" id="{95BFF7E7-CB5D-A7A9-25FD-9E14572C3ADB}"/>
              </a:ext>
            </a:extLst>
          </p:cNvPr>
          <p:cNvCxnSpPr/>
          <p:nvPr/>
        </p:nvCxnSpPr>
        <p:spPr>
          <a:xfrm>
            <a:off x="9856208" y="4182704"/>
            <a:ext cx="0" cy="97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CuadroTexto 16">
            <a:extLst>
              <a:ext uri="{FF2B5EF4-FFF2-40B4-BE49-F238E27FC236}">
                <a16:creationId xmlns:a16="http://schemas.microsoft.com/office/drawing/2014/main" id="{27558074-872F-1C4A-F2BA-5B23243374D8}"/>
              </a:ext>
            </a:extLst>
          </p:cNvPr>
          <p:cNvSpPr txBox="1"/>
          <p:nvPr/>
        </p:nvSpPr>
        <p:spPr>
          <a:xfrm>
            <a:off x="8455939" y="5226078"/>
            <a:ext cx="2875979" cy="923330"/>
          </a:xfrm>
          <a:prstGeom prst="rect">
            <a:avLst/>
          </a:prstGeom>
          <a:noFill/>
        </p:spPr>
        <p:txBody>
          <a:bodyPr wrap="square" rtlCol="0">
            <a:spAutoFit/>
          </a:bodyPr>
          <a:lstStyle/>
          <a:p>
            <a:pPr algn="ctr"/>
            <a:r>
              <a:rPr lang="es-ES" dirty="0"/>
              <a:t>NO GRAVADOS, excepto </a:t>
            </a:r>
            <a:r>
              <a:rPr lang="es-ES" dirty="0" err="1"/>
              <a:t>habitualistas</a:t>
            </a:r>
            <a:r>
              <a:rPr lang="es-ES" dirty="0"/>
              <a:t> que están gravados por ganancias</a:t>
            </a:r>
            <a:endParaRPr lang="es-AR" dirty="0"/>
          </a:p>
        </p:txBody>
      </p:sp>
      <p:sp>
        <p:nvSpPr>
          <p:cNvPr id="19" name="Signo de multiplicación 18">
            <a:extLst>
              <a:ext uri="{FF2B5EF4-FFF2-40B4-BE49-F238E27FC236}">
                <a16:creationId xmlns:a16="http://schemas.microsoft.com/office/drawing/2014/main" id="{EEED2073-1CC0-2B26-1A4F-59769591F0A0}"/>
              </a:ext>
            </a:extLst>
          </p:cNvPr>
          <p:cNvSpPr/>
          <p:nvPr/>
        </p:nvSpPr>
        <p:spPr>
          <a:xfrm>
            <a:off x="10517110" y="4694220"/>
            <a:ext cx="841972" cy="760491"/>
          </a:xfrm>
          <a:prstGeom prst="mathMultiply">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7027353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3600" b="1" dirty="0">
                <a:solidFill>
                  <a:schemeClr val="bg1"/>
                </a:solidFill>
                <a:latin typeface="Arial" panose="020B0604020202020204" pitchFamily="34" charset="0"/>
                <a:cs typeface="Arial" panose="020B0604020202020204" pitchFamily="34" charset="0"/>
              </a:rPr>
              <a:t>ITI – Interrogantes </a:t>
            </a:r>
          </a:p>
        </p:txBody>
      </p:sp>
      <p:grpSp>
        <p:nvGrpSpPr>
          <p:cNvPr id="5" name="Grupo 4">
            <a:extLst>
              <a:ext uri="{FF2B5EF4-FFF2-40B4-BE49-F238E27FC236}">
                <a16:creationId xmlns:a16="http://schemas.microsoft.com/office/drawing/2014/main" id="{730131E4-66FD-E781-940B-1E7917EFF171}"/>
              </a:ext>
            </a:extLst>
          </p:cNvPr>
          <p:cNvGrpSpPr/>
          <p:nvPr/>
        </p:nvGrpSpPr>
        <p:grpSpPr>
          <a:xfrm>
            <a:off x="1548140" y="1654481"/>
            <a:ext cx="10084857" cy="606269"/>
            <a:chOff x="361875" y="34181"/>
            <a:chExt cx="10084857" cy="606269"/>
          </a:xfrm>
        </p:grpSpPr>
        <p:sp>
          <p:nvSpPr>
            <p:cNvPr id="21" name="Rectángulo 20">
              <a:extLst>
                <a:ext uri="{FF2B5EF4-FFF2-40B4-BE49-F238E27FC236}">
                  <a16:creationId xmlns:a16="http://schemas.microsoft.com/office/drawing/2014/main" id="{92EB72AA-CF1C-6309-1B89-A698DB8C3690}"/>
                </a:ext>
              </a:extLst>
            </p:cNvPr>
            <p:cNvSpPr/>
            <p:nvPr/>
          </p:nvSpPr>
          <p:spPr>
            <a:xfrm>
              <a:off x="361875" y="34181"/>
              <a:ext cx="10084857" cy="606269"/>
            </a:xfrm>
            <a:prstGeom prst="rect">
              <a:avLst/>
            </a:prstGeom>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s-AR"/>
            </a:p>
          </p:txBody>
        </p:sp>
        <p:sp>
          <p:nvSpPr>
            <p:cNvPr id="22" name="CuadroTexto 21">
              <a:extLst>
                <a:ext uri="{FF2B5EF4-FFF2-40B4-BE49-F238E27FC236}">
                  <a16:creationId xmlns:a16="http://schemas.microsoft.com/office/drawing/2014/main" id="{E7A058E4-C26F-4E57-4ACD-30460BD1393B}"/>
                </a:ext>
              </a:extLst>
            </p:cNvPr>
            <p:cNvSpPr txBox="1"/>
            <p:nvPr/>
          </p:nvSpPr>
          <p:spPr>
            <a:xfrm>
              <a:off x="361875" y="34181"/>
              <a:ext cx="10084857" cy="6062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72120" tIns="40640" rIns="40640" bIns="40640" numCol="1" spcCol="1270" anchor="ctr" anchorCtr="0">
              <a:noAutofit/>
            </a:bodyPr>
            <a:lstStyle/>
            <a:p>
              <a:pPr marL="0" lvl="0" indent="0" algn="just" defTabSz="711200">
                <a:lnSpc>
                  <a:spcPct val="90000"/>
                </a:lnSpc>
                <a:spcBef>
                  <a:spcPct val="0"/>
                </a:spcBef>
                <a:spcAft>
                  <a:spcPct val="35000"/>
                </a:spcAft>
                <a:buNone/>
              </a:pPr>
              <a:r>
                <a:rPr lang="es-AR" sz="1600" kern="1200" dirty="0">
                  <a:latin typeface="Arial" panose="020B0604020202020204" pitchFamily="34" charset="0"/>
                  <a:cs typeface="Arial" panose="020B0604020202020204" pitchFamily="34" charset="0"/>
                </a:rPr>
                <a:t>¿La enajenación de inmuebles adquiridos con anterioridad al 01/01/2018 ¿No queda sujeta ni a ITI ni a Ganancias?</a:t>
              </a:r>
            </a:p>
          </p:txBody>
        </p:sp>
      </p:grpSp>
      <p:sp>
        <p:nvSpPr>
          <p:cNvPr id="6" name="Elipse 5">
            <a:extLst>
              <a:ext uri="{FF2B5EF4-FFF2-40B4-BE49-F238E27FC236}">
                <a16:creationId xmlns:a16="http://schemas.microsoft.com/office/drawing/2014/main" id="{423F84AD-F847-B1B1-E69D-DD53162FED0A}"/>
              </a:ext>
            </a:extLst>
          </p:cNvPr>
          <p:cNvSpPr/>
          <p:nvPr/>
        </p:nvSpPr>
        <p:spPr>
          <a:xfrm>
            <a:off x="1255132" y="1664606"/>
            <a:ext cx="586016" cy="586016"/>
          </a:xfrm>
          <a:prstGeom prst="ellipse">
            <a:avLst/>
          </a:prstGeom>
          <a:solidFill>
            <a:schemeClr val="bg2"/>
          </a:solidFill>
          <a:ln>
            <a:solidFill>
              <a:schemeClr val="tx1">
                <a:lumMod val="85000"/>
                <a:lumOff val="1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s-AR"/>
          </a:p>
        </p:txBody>
      </p:sp>
      <p:grpSp>
        <p:nvGrpSpPr>
          <p:cNvPr id="12" name="Grupo 11">
            <a:extLst>
              <a:ext uri="{FF2B5EF4-FFF2-40B4-BE49-F238E27FC236}">
                <a16:creationId xmlns:a16="http://schemas.microsoft.com/office/drawing/2014/main" id="{CF3F6042-5C06-9241-B138-2DB1F5B3D2CF}"/>
              </a:ext>
            </a:extLst>
          </p:cNvPr>
          <p:cNvGrpSpPr/>
          <p:nvPr/>
        </p:nvGrpSpPr>
        <p:grpSpPr>
          <a:xfrm>
            <a:off x="1513894" y="2578620"/>
            <a:ext cx="9660304" cy="644969"/>
            <a:chOff x="666640" y="698548"/>
            <a:chExt cx="9660304" cy="644969"/>
          </a:xfrm>
        </p:grpSpPr>
        <p:sp>
          <p:nvSpPr>
            <p:cNvPr id="18" name="Rectángulo 17">
              <a:extLst>
                <a:ext uri="{FF2B5EF4-FFF2-40B4-BE49-F238E27FC236}">
                  <a16:creationId xmlns:a16="http://schemas.microsoft.com/office/drawing/2014/main" id="{71B2F5BB-1716-6BE5-7C5C-50746A4EC48D}"/>
                </a:ext>
              </a:extLst>
            </p:cNvPr>
            <p:cNvSpPr/>
            <p:nvPr/>
          </p:nvSpPr>
          <p:spPr>
            <a:xfrm>
              <a:off x="666640" y="698548"/>
              <a:ext cx="9660304" cy="644969"/>
            </a:xfrm>
            <a:prstGeom prst="rect">
              <a:avLst/>
            </a:prstGeom>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s-AR"/>
            </a:p>
          </p:txBody>
        </p:sp>
        <p:sp>
          <p:nvSpPr>
            <p:cNvPr id="20" name="CuadroTexto 19">
              <a:extLst>
                <a:ext uri="{FF2B5EF4-FFF2-40B4-BE49-F238E27FC236}">
                  <a16:creationId xmlns:a16="http://schemas.microsoft.com/office/drawing/2014/main" id="{0B3ADD24-667E-AC3D-C727-7E313EFED216}"/>
                </a:ext>
              </a:extLst>
            </p:cNvPr>
            <p:cNvSpPr txBox="1"/>
            <p:nvPr/>
          </p:nvSpPr>
          <p:spPr>
            <a:xfrm>
              <a:off x="666640" y="698548"/>
              <a:ext cx="9660304" cy="644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72120" tIns="40640" rIns="40640" bIns="40640" numCol="1" spcCol="1270" anchor="ctr" anchorCtr="0">
              <a:noAutofit/>
            </a:bodyPr>
            <a:lstStyle/>
            <a:p>
              <a:pPr marL="0" lvl="0" indent="0" algn="just" defTabSz="711200">
                <a:lnSpc>
                  <a:spcPct val="90000"/>
                </a:lnSpc>
                <a:spcBef>
                  <a:spcPct val="0"/>
                </a:spcBef>
                <a:spcAft>
                  <a:spcPct val="35000"/>
                </a:spcAft>
                <a:buNone/>
              </a:pPr>
              <a:r>
                <a:rPr lang="es-ES" sz="1600" dirty="0">
                  <a:latin typeface="Arial" panose="020B0604020202020204" pitchFamily="34" charset="0"/>
                  <a:cs typeface="Arial" panose="020B0604020202020204" pitchFamily="34" charset="0"/>
                </a:rPr>
                <a:t>Para los sujetos del exterior ¿Qué ocurre con el pedido del certificado de retención a AFIP de la RG 2141?</a:t>
              </a:r>
              <a:endParaRPr lang="es-AR" sz="1600" kern="1200" dirty="0">
                <a:latin typeface="Arial" panose="020B0604020202020204" pitchFamily="34" charset="0"/>
                <a:cs typeface="Arial" panose="020B0604020202020204" pitchFamily="34" charset="0"/>
              </a:endParaRPr>
            </a:p>
          </p:txBody>
        </p:sp>
      </p:grpSp>
      <p:sp>
        <p:nvSpPr>
          <p:cNvPr id="15" name="Elipse 14">
            <a:extLst>
              <a:ext uri="{FF2B5EF4-FFF2-40B4-BE49-F238E27FC236}">
                <a16:creationId xmlns:a16="http://schemas.microsoft.com/office/drawing/2014/main" id="{3E64C7DC-487C-9CC0-C9ED-A80A90FE702A}"/>
              </a:ext>
            </a:extLst>
          </p:cNvPr>
          <p:cNvSpPr/>
          <p:nvPr/>
        </p:nvSpPr>
        <p:spPr>
          <a:xfrm>
            <a:off x="1255132" y="2608092"/>
            <a:ext cx="586016" cy="586016"/>
          </a:xfrm>
          <a:prstGeom prst="ellipse">
            <a:avLst/>
          </a:prstGeom>
          <a:solidFill>
            <a:schemeClr val="bg2"/>
          </a:solidFill>
          <a:ln>
            <a:solidFill>
              <a:schemeClr val="tx1">
                <a:lumMod val="85000"/>
                <a:lumOff val="1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s-AR"/>
          </a:p>
        </p:txBody>
      </p:sp>
      <p:pic>
        <p:nvPicPr>
          <p:cNvPr id="1026" name="Picture 2">
            <a:extLst>
              <a:ext uri="{FF2B5EF4-FFF2-40B4-BE49-F238E27FC236}">
                <a16:creationId xmlns:a16="http://schemas.microsoft.com/office/drawing/2014/main" id="{EDF66E87-A92A-F99E-6A4C-53C920618C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6597" y="3360901"/>
            <a:ext cx="5449051" cy="3214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6109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0EEF245-6DE9-A785-56E3-0258E189D506}"/>
              </a:ext>
            </a:extLst>
          </p:cNvPr>
          <p:cNvSpPr txBox="1"/>
          <p:nvPr/>
        </p:nvSpPr>
        <p:spPr>
          <a:xfrm>
            <a:off x="1329446" y="1720840"/>
            <a:ext cx="9533107" cy="4893647"/>
          </a:xfrm>
          <a:prstGeom prst="rect">
            <a:avLst/>
          </a:prstGeom>
          <a:solidFill>
            <a:schemeClr val="bg2"/>
          </a:solidFill>
        </p:spPr>
        <p:txBody>
          <a:bodyPr wrap="square" rtlCol="0">
            <a:spAutoFit/>
          </a:bodyPr>
          <a:lstStyle/>
          <a:p>
            <a:pPr algn="ctr"/>
            <a:r>
              <a:rPr lang="es-ES" sz="7200" dirty="0">
                <a:latin typeface="Times New Roman" panose="02020603050405020304" pitchFamily="18" charset="0"/>
                <a:cs typeface="Times New Roman" panose="02020603050405020304" pitchFamily="18" charset="0"/>
              </a:rPr>
              <a:t>Modificaciones al Monotributo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Ley </a:t>
            </a:r>
            <a:r>
              <a:rPr kumimoji="0" lang="es-MX" sz="1600" b="1"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N°</a:t>
            </a:r>
            <a:r>
              <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27.743 - “Paquete Fiscal”, Título</a:t>
            </a:r>
            <a:r>
              <a:rPr lang="es-MX" sz="1600" b="1" dirty="0">
                <a:solidFill>
                  <a:prstClr val="black"/>
                </a:solidFill>
                <a:latin typeface="Times New Roman" panose="02020603050405020304" pitchFamily="18" charset="0"/>
                <a:cs typeface="Times New Roman" panose="02020603050405020304" pitchFamily="18" charset="0"/>
              </a:rPr>
              <a:t> VI</a:t>
            </a:r>
            <a:r>
              <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indent="-285750" algn="ctr">
              <a:buFont typeface="Wingdings" panose="05000000000000000000" pitchFamily="2" charset="2"/>
              <a:buChar char="q"/>
              <a:defRPr/>
            </a:pPr>
            <a:r>
              <a:rPr lang="es-MX" sz="1600" b="1" u="sng" dirty="0">
                <a:latin typeface="Times New Roman" panose="02020603050405020304" pitchFamily="18" charset="0"/>
                <a:cs typeface="Times New Roman" panose="02020603050405020304" pitchFamily="18" charset="0"/>
              </a:rPr>
              <a:t>Vigencia 08/07/2024</a:t>
            </a:r>
          </a:p>
          <a:p>
            <a:pPr marL="285750" indent="-285750" algn="ctr">
              <a:buFont typeface="Wingdings" panose="05000000000000000000" pitchFamily="2" charset="2"/>
              <a:buChar char="q"/>
              <a:defRPr/>
            </a:pPr>
            <a:r>
              <a:rPr lang="es-MX" sz="1600" b="1" dirty="0">
                <a:latin typeface="Times New Roman" panose="02020603050405020304" pitchFamily="18" charset="0"/>
                <a:cs typeface="Times New Roman" panose="02020603050405020304" pitchFamily="18" charset="0"/>
              </a:rPr>
              <a:t>Diferentes fechas para los efectos que se producen</a:t>
            </a:r>
          </a:p>
          <a:p>
            <a:pPr marL="285750" indent="-285750" algn="ctr">
              <a:buFont typeface="Wingdings" panose="05000000000000000000" pitchFamily="2" charset="2"/>
              <a:buChar char="q"/>
              <a:defRPr/>
            </a:pPr>
            <a:r>
              <a:rPr lang="es-MX" sz="1600" b="1" dirty="0">
                <a:latin typeface="Times New Roman" panose="02020603050405020304" pitchFamily="18" charset="0"/>
                <a:cs typeface="Times New Roman" panose="02020603050405020304" pitchFamily="18" charset="0"/>
              </a:rPr>
              <a:t>Reglamentación de AFIP Pendiente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AR"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5886461"/>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Ley </a:t>
            </a:r>
            <a:r>
              <a:rPr lang="es-MX" sz="2800" b="1" dirty="0" err="1">
                <a:solidFill>
                  <a:schemeClr val="bg1"/>
                </a:solidFill>
                <a:latin typeface="Arial" panose="020B0604020202020204" pitchFamily="34" charset="0"/>
                <a:cs typeface="Arial" panose="020B0604020202020204" pitchFamily="34" charset="0"/>
              </a:rPr>
              <a:t>N°</a:t>
            </a:r>
            <a:r>
              <a:rPr lang="es-MX" sz="2800" b="1" dirty="0">
                <a:solidFill>
                  <a:schemeClr val="bg1"/>
                </a:solidFill>
                <a:latin typeface="Arial" panose="020B0604020202020204" pitchFamily="34" charset="0"/>
                <a:cs typeface="Arial" panose="020B0604020202020204" pitchFamily="34" charset="0"/>
              </a:rPr>
              <a:t> 27.743 - “</a:t>
            </a:r>
            <a:r>
              <a:rPr lang="es-ES" sz="2800" b="1" dirty="0">
                <a:solidFill>
                  <a:schemeClr val="bg1"/>
                </a:solidFill>
                <a:latin typeface="Arial" panose="020B0604020202020204" pitchFamily="34" charset="0"/>
                <a:cs typeface="Arial" panose="020B0604020202020204" pitchFamily="34" charset="0"/>
              </a:rPr>
              <a:t>MEDIDAS FISCALES PALIATIVAS Y RELEVANTES</a:t>
            </a:r>
            <a:r>
              <a:rPr lang="es-MX" sz="2800" b="1" dirty="0">
                <a:solidFill>
                  <a:schemeClr val="bg1"/>
                </a:solidFill>
                <a:latin typeface="Arial" panose="020B0604020202020204" pitchFamily="34" charset="0"/>
                <a:cs typeface="Arial" panose="020B0604020202020204" pitchFamily="34" charset="0"/>
              </a:rPr>
              <a:t>”, Título VI, “</a:t>
            </a:r>
            <a:r>
              <a:rPr lang="es-ES" sz="2800" b="1" dirty="0">
                <a:solidFill>
                  <a:schemeClr val="bg1"/>
                </a:solidFill>
                <a:latin typeface="Arial" panose="020B0604020202020204" pitchFamily="34" charset="0"/>
                <a:cs typeface="Arial" panose="020B0604020202020204" pitchFamily="34" charset="0"/>
              </a:rPr>
              <a:t>Régimen Simplificado para Pequeños Contribuyentes</a:t>
            </a:r>
            <a:r>
              <a:rPr lang="es-MX" sz="2800" b="1" dirty="0">
                <a:solidFill>
                  <a:schemeClr val="bg1"/>
                </a:solidFill>
                <a:latin typeface="Arial" panose="020B0604020202020204" pitchFamily="34" charset="0"/>
                <a:cs typeface="Arial" panose="020B0604020202020204" pitchFamily="34" charset="0"/>
              </a:rPr>
              <a:t>”.</a:t>
            </a:r>
          </a:p>
        </p:txBody>
      </p:sp>
      <p:sp>
        <p:nvSpPr>
          <p:cNvPr id="2" name="Rectángulo 1">
            <a:extLst>
              <a:ext uri="{FF2B5EF4-FFF2-40B4-BE49-F238E27FC236}">
                <a16:creationId xmlns:a16="http://schemas.microsoft.com/office/drawing/2014/main" id="{F8364A4A-0B10-E109-29F0-E08B78C1D1C8}"/>
              </a:ext>
            </a:extLst>
          </p:cNvPr>
          <p:cNvSpPr/>
          <p:nvPr/>
        </p:nvSpPr>
        <p:spPr>
          <a:xfrm>
            <a:off x="45860" y="3059338"/>
            <a:ext cx="2959762" cy="1464024"/>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AR" b="1" dirty="0">
                <a:solidFill>
                  <a:prstClr val="black"/>
                </a:solidFill>
                <a:latin typeface="Times New Roman" panose="02020603050405020304" pitchFamily="18" charset="0"/>
                <a:cs typeface="Times New Roman" panose="02020603050405020304" pitchFamily="18" charset="0"/>
              </a:rPr>
              <a:t>Monotributo </a:t>
            </a:r>
          </a:p>
          <a:p>
            <a:pPr algn="ctr"/>
            <a:r>
              <a:rPr lang="es-AR" b="1" dirty="0">
                <a:solidFill>
                  <a:prstClr val="black"/>
                </a:solidFill>
                <a:latin typeface="Times New Roman" panose="02020603050405020304" pitchFamily="18" charset="0"/>
                <a:cs typeface="Times New Roman" panose="02020603050405020304" pitchFamily="18" charset="0"/>
              </a:rPr>
              <a:t>Medidas Fiscales y Paliativas Relevantes (</a:t>
            </a:r>
            <a:r>
              <a:rPr lang="es-ES" b="1" dirty="0">
                <a:solidFill>
                  <a:prstClr val="black"/>
                </a:solidFill>
                <a:latin typeface="Times New Roman" panose="02020603050405020304" pitchFamily="18" charset="0"/>
                <a:cs typeface="Times New Roman" panose="02020603050405020304" pitchFamily="18" charset="0"/>
              </a:rPr>
              <a:t>08/07/24) </a:t>
            </a:r>
            <a:endParaRPr lang="es-ES" b="1" u="sng" dirty="0">
              <a:solidFill>
                <a:prstClr val="black"/>
              </a:solidFill>
              <a:latin typeface="Times New Roman" panose="02020603050405020304" pitchFamily="18" charset="0"/>
              <a:cs typeface="Times New Roman" panose="02020603050405020304" pitchFamily="18" charset="0"/>
            </a:endParaRPr>
          </a:p>
        </p:txBody>
      </p:sp>
      <p:sp>
        <p:nvSpPr>
          <p:cNvPr id="3" name="Abrir corchete 2">
            <a:extLst>
              <a:ext uri="{FF2B5EF4-FFF2-40B4-BE49-F238E27FC236}">
                <a16:creationId xmlns:a16="http://schemas.microsoft.com/office/drawing/2014/main" id="{1558721F-1BB8-6B24-8CEE-F0B8063C9B37}"/>
              </a:ext>
            </a:extLst>
          </p:cNvPr>
          <p:cNvSpPr/>
          <p:nvPr/>
        </p:nvSpPr>
        <p:spPr>
          <a:xfrm>
            <a:off x="3138704" y="1950352"/>
            <a:ext cx="1218726" cy="4091326"/>
          </a:xfrm>
          <a:prstGeom prst="leftBracket">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s-ES" sz="819">
              <a:solidFill>
                <a:prstClr val="black"/>
              </a:solidFill>
              <a:latin typeface="Calibri"/>
            </a:endParaRPr>
          </a:p>
        </p:txBody>
      </p:sp>
      <p:sp>
        <p:nvSpPr>
          <p:cNvPr id="4" name="CuadroTexto 3">
            <a:extLst>
              <a:ext uri="{FF2B5EF4-FFF2-40B4-BE49-F238E27FC236}">
                <a16:creationId xmlns:a16="http://schemas.microsoft.com/office/drawing/2014/main" id="{3A0DD285-A614-19DC-F35C-C2265E4111DE}"/>
              </a:ext>
            </a:extLst>
          </p:cNvPr>
          <p:cNvSpPr txBox="1"/>
          <p:nvPr/>
        </p:nvSpPr>
        <p:spPr>
          <a:xfrm>
            <a:off x="3921118" y="2387423"/>
            <a:ext cx="6422877" cy="584775"/>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(1) </a:t>
            </a:r>
            <a:r>
              <a:rPr lang="es-MX" sz="1600" b="1" u="sng" dirty="0">
                <a:solidFill>
                  <a:schemeClr val="tx1"/>
                </a:solidFill>
                <a:latin typeface="Times New Roman" panose="02020603050405020304" pitchFamily="18" charset="0"/>
                <a:cs typeface="Times New Roman" panose="02020603050405020304" pitchFamily="18" charset="0"/>
              </a:rPr>
              <a:t>Aumento de niveles de facturación y cuotas. Unificación de categorías </a:t>
            </a:r>
            <a:endParaRPr lang="es-AR" sz="1600" b="1" u="sng" dirty="0">
              <a:solidFill>
                <a:schemeClr val="tx1"/>
              </a:solidFill>
              <a:latin typeface="Times New Roman" panose="02020603050405020304" pitchFamily="18" charset="0"/>
              <a:cs typeface="Times New Roman" panose="02020603050405020304" pitchFamily="18" charset="0"/>
            </a:endParaRPr>
          </a:p>
        </p:txBody>
      </p:sp>
      <p:sp>
        <p:nvSpPr>
          <p:cNvPr id="5" name="CuadroTexto 4">
            <a:extLst>
              <a:ext uri="{FF2B5EF4-FFF2-40B4-BE49-F238E27FC236}">
                <a16:creationId xmlns:a16="http://schemas.microsoft.com/office/drawing/2014/main" id="{0572213A-D29B-A6BC-41EF-B8DB4CE407EE}"/>
              </a:ext>
            </a:extLst>
          </p:cNvPr>
          <p:cNvSpPr txBox="1"/>
          <p:nvPr/>
        </p:nvSpPr>
        <p:spPr>
          <a:xfrm>
            <a:off x="3921107" y="3161387"/>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(2) Se mantiene el monotributo social </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6" name="CuadroTexto 5">
            <a:extLst>
              <a:ext uri="{FF2B5EF4-FFF2-40B4-BE49-F238E27FC236}">
                <a16:creationId xmlns:a16="http://schemas.microsoft.com/office/drawing/2014/main" id="{A24D86F5-7B6D-A206-28C5-97476E93F1B5}"/>
              </a:ext>
            </a:extLst>
          </p:cNvPr>
          <p:cNvSpPr txBox="1"/>
          <p:nvPr/>
        </p:nvSpPr>
        <p:spPr>
          <a:xfrm>
            <a:off x="3921106" y="3689130"/>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(3) Se eliminan exenciones de cuotas impositiva a ciertas categorías</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7" name="CuadroTexto 6">
            <a:extLst>
              <a:ext uri="{FF2B5EF4-FFF2-40B4-BE49-F238E27FC236}">
                <a16:creationId xmlns:a16="http://schemas.microsoft.com/office/drawing/2014/main" id="{9D18BC2C-694D-2977-10E8-1B7DD4D76736}"/>
              </a:ext>
            </a:extLst>
          </p:cNvPr>
          <p:cNvSpPr txBox="1"/>
          <p:nvPr/>
        </p:nvSpPr>
        <p:spPr>
          <a:xfrm>
            <a:off x="3921103" y="4228891"/>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(4) </a:t>
            </a:r>
            <a:r>
              <a:rPr lang="es-MX" sz="1600" b="1" u="sng" dirty="0">
                <a:solidFill>
                  <a:schemeClr val="tx1"/>
                </a:solidFill>
                <a:latin typeface="Times New Roman" panose="02020603050405020304" pitchFamily="18" charset="0"/>
                <a:cs typeface="Times New Roman" panose="02020603050405020304" pitchFamily="18" charset="0"/>
              </a:rPr>
              <a:t>Reincorporación de sujetos excluidos</a:t>
            </a:r>
            <a:endParaRPr lang="es-AR" sz="2000" b="1" u="sng" dirty="0">
              <a:solidFill>
                <a:schemeClr val="tx1"/>
              </a:solidFill>
            </a:endParaRPr>
          </a:p>
        </p:txBody>
      </p:sp>
      <p:sp>
        <p:nvSpPr>
          <p:cNvPr id="9" name="CuadroTexto 8">
            <a:extLst>
              <a:ext uri="{FF2B5EF4-FFF2-40B4-BE49-F238E27FC236}">
                <a16:creationId xmlns:a16="http://schemas.microsoft.com/office/drawing/2014/main" id="{3BBC354D-21C7-C3F9-3B0D-1897E25BE659}"/>
              </a:ext>
            </a:extLst>
          </p:cNvPr>
          <p:cNvSpPr txBox="1"/>
          <p:nvPr/>
        </p:nvSpPr>
        <p:spPr>
          <a:xfrm>
            <a:off x="3921105" y="4756634"/>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(5) </a:t>
            </a:r>
            <a:r>
              <a:rPr lang="es-MX" sz="1600" b="1" u="sng" dirty="0">
                <a:solidFill>
                  <a:schemeClr val="tx1"/>
                </a:solidFill>
                <a:latin typeface="Times New Roman" panose="02020603050405020304" pitchFamily="18" charset="0"/>
                <a:cs typeface="Times New Roman" panose="02020603050405020304" pitchFamily="18" charset="0"/>
              </a:rPr>
              <a:t>Actualización de parámetros a futuro</a:t>
            </a:r>
            <a:r>
              <a:rPr lang="es-MX" sz="1600" b="1" dirty="0">
                <a:solidFill>
                  <a:schemeClr val="tx1"/>
                </a:solidFill>
                <a:latin typeface="Times New Roman" panose="02020603050405020304" pitchFamily="18" charset="0"/>
                <a:cs typeface="Times New Roman" panose="02020603050405020304" pitchFamily="18" charset="0"/>
              </a:rPr>
              <a:t>. </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10" name="CuadroTexto 9">
            <a:extLst>
              <a:ext uri="{FF2B5EF4-FFF2-40B4-BE49-F238E27FC236}">
                <a16:creationId xmlns:a16="http://schemas.microsoft.com/office/drawing/2014/main" id="{39E21D29-91C3-297F-216C-7A23644507FE}"/>
              </a:ext>
            </a:extLst>
          </p:cNvPr>
          <p:cNvSpPr txBox="1"/>
          <p:nvPr/>
        </p:nvSpPr>
        <p:spPr>
          <a:xfrm>
            <a:off x="3921104" y="5278747"/>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(6) </a:t>
            </a:r>
            <a:r>
              <a:rPr lang="es-MX" sz="1600" b="1" u="sng" dirty="0">
                <a:solidFill>
                  <a:schemeClr val="tx1"/>
                </a:solidFill>
                <a:latin typeface="Times New Roman" panose="02020603050405020304" pitchFamily="18" charset="0"/>
                <a:cs typeface="Times New Roman" panose="02020603050405020304" pitchFamily="18" charset="0"/>
              </a:rPr>
              <a:t>Alquileres</a:t>
            </a:r>
            <a:endParaRPr lang="es-AR" sz="1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3694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300" b="1" dirty="0">
                <a:solidFill>
                  <a:schemeClr val="bg1"/>
                </a:solidFill>
                <a:latin typeface="Arial" panose="020B0604020202020204" pitchFamily="34" charset="0"/>
                <a:cs typeface="Arial" panose="020B0604020202020204" pitchFamily="34" charset="0"/>
              </a:rPr>
              <a:t>Ley </a:t>
            </a:r>
            <a:r>
              <a:rPr lang="es-MX" sz="2300" b="1" dirty="0" err="1">
                <a:solidFill>
                  <a:schemeClr val="bg1"/>
                </a:solidFill>
                <a:latin typeface="Arial" panose="020B0604020202020204" pitchFamily="34" charset="0"/>
                <a:cs typeface="Arial" panose="020B0604020202020204" pitchFamily="34" charset="0"/>
              </a:rPr>
              <a:t>N°</a:t>
            </a:r>
            <a:r>
              <a:rPr lang="es-MX" sz="2300" b="1" dirty="0">
                <a:solidFill>
                  <a:schemeClr val="bg1"/>
                </a:solidFill>
                <a:latin typeface="Arial" panose="020B0604020202020204" pitchFamily="34" charset="0"/>
                <a:cs typeface="Arial" panose="020B0604020202020204" pitchFamily="34" charset="0"/>
              </a:rPr>
              <a:t> 27.742 - “Ley Bases”, Título VIII, “Medidas Fiscales para un ajuste equitativo y de calidad”, Capítulo I, Impuestos Internos. Vigencia 09/07/2024.</a:t>
            </a:r>
          </a:p>
        </p:txBody>
      </p:sp>
      <p:sp>
        <p:nvSpPr>
          <p:cNvPr id="2" name="Rectángulo 1">
            <a:extLst>
              <a:ext uri="{FF2B5EF4-FFF2-40B4-BE49-F238E27FC236}">
                <a16:creationId xmlns:a16="http://schemas.microsoft.com/office/drawing/2014/main" id="{F8364A4A-0B10-E109-29F0-E08B78C1D1C8}"/>
              </a:ext>
            </a:extLst>
          </p:cNvPr>
          <p:cNvSpPr/>
          <p:nvPr/>
        </p:nvSpPr>
        <p:spPr>
          <a:xfrm>
            <a:off x="45860" y="3059338"/>
            <a:ext cx="2959762" cy="1464024"/>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AR" b="1" dirty="0">
                <a:solidFill>
                  <a:prstClr val="black"/>
                </a:solidFill>
                <a:latin typeface="Times New Roman" panose="02020603050405020304" pitchFamily="18" charset="0"/>
                <a:cs typeface="Times New Roman" panose="02020603050405020304" pitchFamily="18" charset="0"/>
              </a:rPr>
              <a:t>IMPUESTOS INTERNOS</a:t>
            </a:r>
          </a:p>
        </p:txBody>
      </p:sp>
      <p:sp>
        <p:nvSpPr>
          <p:cNvPr id="3" name="Abrir corchete 2">
            <a:extLst>
              <a:ext uri="{FF2B5EF4-FFF2-40B4-BE49-F238E27FC236}">
                <a16:creationId xmlns:a16="http://schemas.microsoft.com/office/drawing/2014/main" id="{1558721F-1BB8-6B24-8CEE-F0B8063C9B37}"/>
              </a:ext>
            </a:extLst>
          </p:cNvPr>
          <p:cNvSpPr/>
          <p:nvPr/>
        </p:nvSpPr>
        <p:spPr>
          <a:xfrm>
            <a:off x="3138704" y="1950352"/>
            <a:ext cx="1218726" cy="4091326"/>
          </a:xfrm>
          <a:prstGeom prst="leftBracket">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s-ES" sz="819">
              <a:solidFill>
                <a:prstClr val="black"/>
              </a:solidFill>
              <a:latin typeface="Calibri"/>
            </a:endParaRPr>
          </a:p>
        </p:txBody>
      </p:sp>
      <p:sp>
        <p:nvSpPr>
          <p:cNvPr id="4" name="CuadroTexto 3">
            <a:extLst>
              <a:ext uri="{FF2B5EF4-FFF2-40B4-BE49-F238E27FC236}">
                <a16:creationId xmlns:a16="http://schemas.microsoft.com/office/drawing/2014/main" id="{3A0DD285-A614-19DC-F35C-C2265E4111DE}"/>
              </a:ext>
            </a:extLst>
          </p:cNvPr>
          <p:cNvSpPr txBox="1"/>
          <p:nvPr/>
        </p:nvSpPr>
        <p:spPr>
          <a:xfrm>
            <a:off x="3921118" y="2387423"/>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Determinación de la base idónea por parte de AFIP (Art. 2.1 LIN)</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5" name="CuadroTexto 4">
            <a:extLst>
              <a:ext uri="{FF2B5EF4-FFF2-40B4-BE49-F238E27FC236}">
                <a16:creationId xmlns:a16="http://schemas.microsoft.com/office/drawing/2014/main" id="{0572213A-D29B-A6BC-41EF-B8DB4CE407EE}"/>
              </a:ext>
            </a:extLst>
          </p:cNvPr>
          <p:cNvSpPr txBox="1"/>
          <p:nvPr/>
        </p:nvSpPr>
        <p:spPr>
          <a:xfrm>
            <a:off x="3921113" y="3104754"/>
            <a:ext cx="6422877" cy="584775"/>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Modificación de ciertas alícuotas y eliminación de ciertos importes mínimos (art. 15)</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6" name="CuadroTexto 5">
            <a:extLst>
              <a:ext uri="{FF2B5EF4-FFF2-40B4-BE49-F238E27FC236}">
                <a16:creationId xmlns:a16="http://schemas.microsoft.com/office/drawing/2014/main" id="{A24D86F5-7B6D-A206-28C5-97476E93F1B5}"/>
              </a:ext>
            </a:extLst>
          </p:cNvPr>
          <p:cNvSpPr txBox="1"/>
          <p:nvPr/>
        </p:nvSpPr>
        <p:spPr>
          <a:xfrm>
            <a:off x="3921112" y="4482076"/>
            <a:ext cx="6422877" cy="584775"/>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Modificación de la forma de cálculo de sanciones (art. 20.1 LIN y ¿20.2 LIN? – 34.1 del Decreto Reglamentario</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7" name="CuadroTexto 6">
            <a:extLst>
              <a:ext uri="{FF2B5EF4-FFF2-40B4-BE49-F238E27FC236}">
                <a16:creationId xmlns:a16="http://schemas.microsoft.com/office/drawing/2014/main" id="{9D18BC2C-694D-2977-10E8-1B7DD4D76736}"/>
              </a:ext>
            </a:extLst>
          </p:cNvPr>
          <p:cNvSpPr txBox="1"/>
          <p:nvPr/>
        </p:nvSpPr>
        <p:spPr>
          <a:xfrm>
            <a:off x="3921115" y="5335082"/>
            <a:ext cx="6422877" cy="400110"/>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Actualización de montos mínimos (art. 36.1 Decreto Reglamentario</a:t>
            </a:r>
            <a:r>
              <a:rPr lang="es-MX" sz="2000" b="1" dirty="0">
                <a:solidFill>
                  <a:schemeClr val="tx1"/>
                </a:solidFill>
              </a:rPr>
              <a:t>)</a:t>
            </a:r>
            <a:endParaRPr lang="es-AR" sz="2000" b="1" dirty="0">
              <a:solidFill>
                <a:schemeClr val="tx1"/>
              </a:solidFill>
            </a:endParaRPr>
          </a:p>
        </p:txBody>
      </p:sp>
      <p:sp>
        <p:nvSpPr>
          <p:cNvPr id="8" name="CuadroTexto 7">
            <a:extLst>
              <a:ext uri="{FF2B5EF4-FFF2-40B4-BE49-F238E27FC236}">
                <a16:creationId xmlns:a16="http://schemas.microsoft.com/office/drawing/2014/main" id="{FC791F33-389A-0948-BD2D-22FE36FF26CB}"/>
              </a:ext>
            </a:extLst>
          </p:cNvPr>
          <p:cNvSpPr txBox="1"/>
          <p:nvPr/>
        </p:nvSpPr>
        <p:spPr>
          <a:xfrm>
            <a:off x="3922018" y="3875291"/>
            <a:ext cx="6422877" cy="338554"/>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Reducción o incremento de los montos mínimos</a:t>
            </a:r>
            <a:endParaRPr lang="es-AR" sz="1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3836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3600" b="1" dirty="0">
                <a:solidFill>
                  <a:schemeClr val="bg1"/>
                </a:solidFill>
                <a:latin typeface="Arial" panose="020B0604020202020204" pitchFamily="34" charset="0"/>
                <a:cs typeface="Arial" panose="020B0604020202020204" pitchFamily="34" charset="0"/>
              </a:rPr>
              <a:t>(1) Aumento de niveles de facturación y cuotas.</a:t>
            </a:r>
          </a:p>
        </p:txBody>
      </p:sp>
      <p:sp>
        <p:nvSpPr>
          <p:cNvPr id="3" name="CuadroTexto 2">
            <a:extLst>
              <a:ext uri="{FF2B5EF4-FFF2-40B4-BE49-F238E27FC236}">
                <a16:creationId xmlns:a16="http://schemas.microsoft.com/office/drawing/2014/main" id="{26C91942-D05B-7097-F3B2-D2EFF134B927}"/>
              </a:ext>
            </a:extLst>
          </p:cNvPr>
          <p:cNvSpPr txBox="1"/>
          <p:nvPr/>
        </p:nvSpPr>
        <p:spPr>
          <a:xfrm>
            <a:off x="316871" y="1515648"/>
            <a:ext cx="11183830" cy="923330"/>
          </a:xfrm>
          <a:prstGeom prst="rect">
            <a:avLst/>
          </a:prstGeom>
          <a:noFill/>
        </p:spPr>
        <p:txBody>
          <a:bodyPr wrap="square">
            <a:spAutoFit/>
          </a:bodyPr>
          <a:lstStyle/>
          <a:p>
            <a:pPr marL="285750" indent="-285750" algn="ctr">
              <a:buFont typeface="Arial" panose="020B0604020202020204" pitchFamily="34" charset="0"/>
              <a:buChar char="•"/>
            </a:pPr>
            <a:r>
              <a:rPr lang="es-ES" sz="1800" b="1" dirty="0">
                <a:solidFill>
                  <a:srgbClr val="263057"/>
                </a:solidFill>
                <a:latin typeface="Times New Roman" panose="02020603050405020304" pitchFamily="18" charset="0"/>
                <a:cs typeface="Times New Roman" panose="02020603050405020304" pitchFamily="18" charset="0"/>
              </a:rPr>
              <a:t>El Paquete </a:t>
            </a:r>
            <a:r>
              <a:rPr lang="es-ES" b="1" dirty="0">
                <a:solidFill>
                  <a:srgbClr val="263057"/>
                </a:solidFill>
                <a:latin typeface="Times New Roman" panose="02020603050405020304" pitchFamily="18" charset="0"/>
                <a:cs typeface="Times New Roman" panose="02020603050405020304" pitchFamily="18" charset="0"/>
              </a:rPr>
              <a:t>F</a:t>
            </a:r>
            <a:r>
              <a:rPr lang="es-ES" sz="1800" b="1" dirty="0">
                <a:solidFill>
                  <a:srgbClr val="263057"/>
                </a:solidFill>
                <a:latin typeface="Times New Roman" panose="02020603050405020304" pitchFamily="18" charset="0"/>
                <a:cs typeface="Times New Roman" panose="02020603050405020304" pitchFamily="18" charset="0"/>
              </a:rPr>
              <a:t>iscal presenta una nueva tabla de valores que </a:t>
            </a:r>
            <a:r>
              <a:rPr lang="es-ES" sz="1800" b="1" u="sng" dirty="0">
                <a:solidFill>
                  <a:srgbClr val="263057"/>
                </a:solidFill>
                <a:latin typeface="Times New Roman" panose="02020603050405020304" pitchFamily="18" charset="0"/>
                <a:cs typeface="Times New Roman" panose="02020603050405020304" pitchFamily="18" charset="0"/>
              </a:rPr>
              <a:t>modifica dos componentes</a:t>
            </a:r>
            <a:r>
              <a:rPr lang="es-ES" sz="1800" b="1" dirty="0">
                <a:solidFill>
                  <a:srgbClr val="263057"/>
                </a:solidFill>
                <a:latin typeface="Times New Roman" panose="02020603050405020304" pitchFamily="18" charset="0"/>
                <a:cs typeface="Times New Roman" panose="02020603050405020304" pitchFamily="18" charset="0"/>
              </a:rPr>
              <a:t>. Aumenta los montos en </a:t>
            </a:r>
            <a:r>
              <a:rPr lang="es-ES" sz="1800" b="1" u="sng" dirty="0">
                <a:solidFill>
                  <a:srgbClr val="263057"/>
                </a:solidFill>
                <a:highlight>
                  <a:srgbClr val="FFFF00"/>
                </a:highlight>
                <a:latin typeface="Times New Roman" panose="02020603050405020304" pitchFamily="18" charset="0"/>
                <a:cs typeface="Times New Roman" panose="02020603050405020304" pitchFamily="18" charset="0"/>
              </a:rPr>
              <a:t>ingresos brutos</a:t>
            </a:r>
            <a:r>
              <a:rPr lang="es-ES" sz="1800" b="1" dirty="0">
                <a:solidFill>
                  <a:srgbClr val="263057"/>
                </a:solidFill>
                <a:latin typeface="Times New Roman" panose="02020603050405020304" pitchFamily="18" charset="0"/>
                <a:cs typeface="Times New Roman" panose="02020603050405020304" pitchFamily="18" charset="0"/>
              </a:rPr>
              <a:t> y </a:t>
            </a:r>
            <a:r>
              <a:rPr lang="es-ES" sz="1800" b="1" u="sng" dirty="0">
                <a:solidFill>
                  <a:srgbClr val="263057"/>
                </a:solidFill>
                <a:highlight>
                  <a:srgbClr val="FFFF00"/>
                </a:highlight>
                <a:latin typeface="Times New Roman" panose="02020603050405020304" pitchFamily="18" charset="0"/>
                <a:cs typeface="Times New Roman" panose="02020603050405020304" pitchFamily="18" charset="0"/>
              </a:rPr>
              <a:t>alquileres devengados</a:t>
            </a:r>
            <a:r>
              <a:rPr lang="es-ES" sz="1800" b="1" dirty="0">
                <a:solidFill>
                  <a:srgbClr val="263057"/>
                </a:solidFill>
                <a:latin typeface="Times New Roman" panose="02020603050405020304" pitchFamily="18" charset="0"/>
                <a:cs typeface="Times New Roman" panose="02020603050405020304" pitchFamily="18" charset="0"/>
              </a:rPr>
              <a:t> por categoría, mientras que mantiene iguales los M2 y los kW consumidos. </a:t>
            </a:r>
          </a:p>
        </p:txBody>
      </p:sp>
      <p:pic>
        <p:nvPicPr>
          <p:cNvPr id="10" name="Imagen 9">
            <a:extLst>
              <a:ext uri="{FF2B5EF4-FFF2-40B4-BE49-F238E27FC236}">
                <a16:creationId xmlns:a16="http://schemas.microsoft.com/office/drawing/2014/main" id="{9A56F365-6DD1-39AF-438C-F11D0B624C3F}"/>
              </a:ext>
            </a:extLst>
          </p:cNvPr>
          <p:cNvPicPr>
            <a:picLocks noChangeAspect="1"/>
          </p:cNvPicPr>
          <p:nvPr/>
        </p:nvPicPr>
        <p:blipFill>
          <a:blip r:embed="rId3"/>
          <a:stretch>
            <a:fillRect/>
          </a:stretch>
        </p:blipFill>
        <p:spPr>
          <a:xfrm>
            <a:off x="301806" y="2434515"/>
            <a:ext cx="5606980" cy="42733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Imagen 12">
            <a:extLst>
              <a:ext uri="{FF2B5EF4-FFF2-40B4-BE49-F238E27FC236}">
                <a16:creationId xmlns:a16="http://schemas.microsoft.com/office/drawing/2014/main" id="{5A6EF874-6D0C-3CC1-ECBB-9BD87E12E257}"/>
              </a:ext>
            </a:extLst>
          </p:cNvPr>
          <p:cNvPicPr>
            <a:picLocks noChangeAspect="1"/>
          </p:cNvPicPr>
          <p:nvPr/>
        </p:nvPicPr>
        <p:blipFill>
          <a:blip r:embed="rId4"/>
          <a:stretch>
            <a:fillRect/>
          </a:stretch>
        </p:blipFill>
        <p:spPr>
          <a:xfrm>
            <a:off x="6298281" y="2430053"/>
            <a:ext cx="5591913" cy="42777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661217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Arial" panose="020B0604020202020204" pitchFamily="34" charset="0"/>
                <a:cs typeface="Arial" panose="020B0604020202020204" pitchFamily="34" charset="0"/>
              </a:rPr>
              <a:t>(4) Reincorporación de sujetos excluidos. </a:t>
            </a:r>
          </a:p>
        </p:txBody>
      </p:sp>
      <p:sp>
        <p:nvSpPr>
          <p:cNvPr id="4" name="CuadroTexto 3">
            <a:extLst>
              <a:ext uri="{FF2B5EF4-FFF2-40B4-BE49-F238E27FC236}">
                <a16:creationId xmlns:a16="http://schemas.microsoft.com/office/drawing/2014/main" id="{4F81D9D0-D249-CDF2-F283-12EFB4D3F9B5}"/>
              </a:ext>
            </a:extLst>
          </p:cNvPr>
          <p:cNvSpPr txBox="1"/>
          <p:nvPr/>
        </p:nvSpPr>
        <p:spPr>
          <a:xfrm>
            <a:off x="718458" y="1533465"/>
            <a:ext cx="6099348" cy="5324535"/>
          </a:xfrm>
          <a:prstGeom prst="rect">
            <a:avLst/>
          </a:prstGeom>
          <a:noFill/>
        </p:spPr>
        <p:txBody>
          <a:bodyPr wrap="square">
            <a:spAutoFit/>
          </a:bodyPr>
          <a:lstStyle/>
          <a:p>
            <a:pPr algn="just"/>
            <a:r>
              <a:rPr lang="es-ES" sz="2000" b="0" i="0" dirty="0">
                <a:solidFill>
                  <a:srgbClr val="141414"/>
                </a:solidFill>
                <a:effectLst/>
                <a:highlight>
                  <a:srgbClr val="FFFFFF"/>
                </a:highlight>
                <a:latin typeface="Montserrat" panose="00000500000000000000" pitchFamily="2" charset="0"/>
              </a:rPr>
              <a:t>Artículo 96.- Los pequeños contribuyentes que </a:t>
            </a:r>
            <a:r>
              <a:rPr lang="es-ES" sz="2000" b="0" i="0" dirty="0">
                <a:solidFill>
                  <a:srgbClr val="141414"/>
                </a:solidFill>
                <a:effectLst/>
                <a:highlight>
                  <a:srgbClr val="FFFF00"/>
                </a:highlight>
                <a:latin typeface="Montserrat" panose="00000500000000000000" pitchFamily="2" charset="0"/>
              </a:rPr>
              <a:t>hubieran quedado excluidos </a:t>
            </a:r>
            <a:r>
              <a:rPr lang="es-ES" sz="2000" b="0" i="0" dirty="0">
                <a:solidFill>
                  <a:srgbClr val="141414"/>
                </a:solidFill>
                <a:effectLst/>
                <a:highlight>
                  <a:srgbClr val="FFFFFF"/>
                </a:highlight>
                <a:latin typeface="Montserrat" panose="00000500000000000000" pitchFamily="2" charset="0"/>
              </a:rPr>
              <a:t>de pleno derecho del Régimen Simplificado para Pequeños Contribuyentes </a:t>
            </a:r>
            <a:r>
              <a:rPr lang="es-ES" sz="2000" b="0" i="0" dirty="0">
                <a:solidFill>
                  <a:srgbClr val="141414"/>
                </a:solidFill>
                <a:effectLst/>
                <a:highlight>
                  <a:srgbClr val="FFFF00"/>
                </a:highlight>
                <a:latin typeface="Montserrat" panose="00000500000000000000" pitchFamily="2" charset="0"/>
              </a:rPr>
              <a:t>desde el 1° de enero de 2024 por aplicación de los parámetros existentes con anterioridad a la fecha de entrada en vigencia de la presente ley</a:t>
            </a:r>
            <a:r>
              <a:rPr lang="es-ES" sz="2000" b="0" i="0" dirty="0">
                <a:solidFill>
                  <a:srgbClr val="141414"/>
                </a:solidFill>
                <a:effectLst/>
                <a:highlight>
                  <a:srgbClr val="FFFFFF"/>
                </a:highlight>
                <a:latin typeface="Montserrat" panose="00000500000000000000" pitchFamily="2" charset="0"/>
              </a:rPr>
              <a:t>, </a:t>
            </a:r>
            <a:r>
              <a:rPr lang="es-ES" sz="2000" b="0" i="0" u="sng" dirty="0">
                <a:solidFill>
                  <a:srgbClr val="141414"/>
                </a:solidFill>
                <a:effectLst/>
                <a:highlight>
                  <a:srgbClr val="FFFF00"/>
                </a:highlight>
                <a:latin typeface="Montserrat" panose="00000500000000000000" pitchFamily="2" charset="0"/>
              </a:rPr>
              <a:t>podrán volver a adherirse</a:t>
            </a:r>
            <a:r>
              <a:rPr lang="es-ES" sz="2000" b="0" i="0" dirty="0">
                <a:solidFill>
                  <a:srgbClr val="141414"/>
                </a:solidFill>
                <a:effectLst/>
                <a:highlight>
                  <a:srgbClr val="FFFFFF"/>
                </a:highlight>
                <a:latin typeface="Montserrat" panose="00000500000000000000" pitchFamily="2" charset="0"/>
              </a:rPr>
              <a:t>, por única vez, </a:t>
            </a:r>
            <a:r>
              <a:rPr lang="es-ES" sz="2000" i="0" dirty="0">
                <a:solidFill>
                  <a:srgbClr val="141414"/>
                </a:solidFill>
                <a:effectLst/>
                <a:highlight>
                  <a:srgbClr val="FFFF00"/>
                </a:highlight>
                <a:latin typeface="Montserrat" panose="00000500000000000000" pitchFamily="2" charset="0"/>
              </a:rPr>
              <a:t>sin tener que aguardar el plazo previsto en el artículo 19</a:t>
            </a:r>
            <a:r>
              <a:rPr lang="es-ES" sz="2000" i="0" dirty="0">
                <a:solidFill>
                  <a:srgbClr val="141414"/>
                </a:solidFill>
                <a:effectLst/>
                <a:highlight>
                  <a:srgbClr val="FFFFFF"/>
                </a:highlight>
                <a:latin typeface="Montserrat" panose="00000500000000000000" pitchFamily="2" charset="0"/>
              </a:rPr>
              <a:t> </a:t>
            </a:r>
            <a:r>
              <a:rPr lang="es-ES" sz="2000" b="0" i="0" dirty="0">
                <a:solidFill>
                  <a:srgbClr val="141414"/>
                </a:solidFill>
                <a:effectLst/>
                <a:highlight>
                  <a:srgbClr val="FFFFFF"/>
                </a:highlight>
                <a:latin typeface="Montserrat" panose="00000500000000000000" pitchFamily="2" charset="0"/>
              </a:rPr>
              <a:t>del anexo de la ley 24.977 y sus modificaciones, en la medida que reúnan los requisitos subjetivos y objetivos exigidos por la normativa vigente. La Administración Federal de Ingresos Públicos establecerá las modalidades, plazos y condiciones para efectuar dicha adhesión.</a:t>
            </a:r>
            <a:br>
              <a:rPr lang="es-ES" sz="2000" dirty="0"/>
            </a:br>
            <a:endParaRPr lang="es-AR" sz="2000" dirty="0"/>
          </a:p>
        </p:txBody>
      </p:sp>
      <p:sp>
        <p:nvSpPr>
          <p:cNvPr id="5" name="CuadroTexto 4">
            <a:extLst>
              <a:ext uri="{FF2B5EF4-FFF2-40B4-BE49-F238E27FC236}">
                <a16:creationId xmlns:a16="http://schemas.microsoft.com/office/drawing/2014/main" id="{3C1FEB5D-7797-776C-F39E-804616EFB38E}"/>
              </a:ext>
            </a:extLst>
          </p:cNvPr>
          <p:cNvSpPr txBox="1"/>
          <p:nvPr/>
        </p:nvSpPr>
        <p:spPr>
          <a:xfrm>
            <a:off x="7355393" y="1941474"/>
            <a:ext cx="4561952" cy="3323987"/>
          </a:xfrm>
          <a:prstGeom prst="rect">
            <a:avLst/>
          </a:prstGeom>
          <a:noFill/>
        </p:spPr>
        <p:txBody>
          <a:bodyPr wrap="square" rtlCol="0">
            <a:spAutoFit/>
          </a:bodyPr>
          <a:lstStyle/>
          <a:p>
            <a:pPr marL="342900" indent="-342900">
              <a:buAutoNum type="arabicPeriod"/>
            </a:pPr>
            <a:r>
              <a:rPr lang="es-ES" sz="2400" b="1" dirty="0">
                <a:solidFill>
                  <a:srgbClr val="263057"/>
                </a:solidFill>
                <a:latin typeface="Times New Roman" panose="02020603050405020304" pitchFamily="18" charset="0"/>
                <a:cs typeface="Times New Roman" panose="02020603050405020304" pitchFamily="18" charset="0"/>
              </a:rPr>
              <a:t>Restricción Temporal. Los sujetos que fueron excluidos en el 2023 quedan por fuera. </a:t>
            </a:r>
          </a:p>
          <a:p>
            <a:pPr marL="342900" indent="-342900">
              <a:buAutoNum type="arabicPeriod"/>
            </a:pPr>
            <a:endParaRPr lang="es-ES" sz="2400" b="1" dirty="0">
              <a:solidFill>
                <a:srgbClr val="263057"/>
              </a:solidFill>
              <a:latin typeface="Times New Roman" panose="02020603050405020304" pitchFamily="18" charset="0"/>
              <a:cs typeface="Times New Roman" panose="02020603050405020304" pitchFamily="18" charset="0"/>
            </a:endParaRPr>
          </a:p>
          <a:p>
            <a:pPr marL="342900" indent="-342900">
              <a:buAutoNum type="arabicPeriod"/>
            </a:pPr>
            <a:r>
              <a:rPr lang="es-ES" sz="2400" b="1" dirty="0">
                <a:solidFill>
                  <a:srgbClr val="263057"/>
                </a:solidFill>
                <a:latin typeface="Times New Roman" panose="02020603050405020304" pitchFamily="18" charset="0"/>
                <a:cs typeface="Times New Roman" panose="02020603050405020304" pitchFamily="18" charset="0"/>
              </a:rPr>
              <a:t>Se deja expresa constancia de que estas normas no darán lugar al reintegro de las sumas oportunamente abonadas.</a:t>
            </a:r>
          </a:p>
          <a:p>
            <a:pPr marL="342900" indent="-342900">
              <a:buAutoNum type="arabicPeriod"/>
            </a:pPr>
            <a:endParaRPr lang="es-ES" b="1"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24953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Arial" panose="020B0604020202020204" pitchFamily="34" charset="0"/>
                <a:cs typeface="Arial" panose="020B0604020202020204" pitchFamily="34" charset="0"/>
              </a:rPr>
              <a:t>(5) Actualización de parámetros a futuro. </a:t>
            </a:r>
          </a:p>
        </p:txBody>
      </p:sp>
      <p:sp>
        <p:nvSpPr>
          <p:cNvPr id="3" name="CuadroTexto 2">
            <a:extLst>
              <a:ext uri="{FF2B5EF4-FFF2-40B4-BE49-F238E27FC236}">
                <a16:creationId xmlns:a16="http://schemas.microsoft.com/office/drawing/2014/main" id="{06CF4D4C-8DBC-00D6-0F74-495781172F79}"/>
              </a:ext>
            </a:extLst>
          </p:cNvPr>
          <p:cNvSpPr txBox="1"/>
          <p:nvPr/>
        </p:nvSpPr>
        <p:spPr>
          <a:xfrm>
            <a:off x="622160" y="1601094"/>
            <a:ext cx="10642042" cy="4247317"/>
          </a:xfrm>
          <a:prstGeom prst="rect">
            <a:avLst/>
          </a:prstGeom>
          <a:noFill/>
        </p:spPr>
        <p:txBody>
          <a:bodyPr wrap="square">
            <a:spAutoFit/>
          </a:bodyPr>
          <a:lstStyle/>
          <a:p>
            <a:pPr lvl="1" algn="just"/>
            <a:r>
              <a:rPr lang="es-ES" sz="1800" b="1" dirty="0">
                <a:solidFill>
                  <a:srgbClr val="263057"/>
                </a:solidFill>
                <a:latin typeface="Times New Roman" panose="02020603050405020304" pitchFamily="18" charset="0"/>
                <a:cs typeface="Times New Roman" panose="02020603050405020304" pitchFamily="18" charset="0"/>
              </a:rPr>
              <a:t>El art 55 establece que los parámetros monetarios del régimen:</a:t>
            </a:r>
          </a:p>
          <a:p>
            <a:pPr lvl="1" algn="just"/>
            <a:endParaRPr lang="es-ES" b="1" dirty="0">
              <a:solidFill>
                <a:srgbClr val="263057"/>
              </a:solidFill>
              <a:latin typeface="Times New Roman" panose="02020603050405020304" pitchFamily="18" charset="0"/>
              <a:cs typeface="Times New Roman" panose="02020603050405020304" pitchFamily="18" charset="0"/>
            </a:endParaRPr>
          </a:p>
          <a:p>
            <a:pPr marL="800100" lvl="1" indent="-342900" algn="just">
              <a:buAutoNum type="alphaLcPeriod"/>
            </a:pPr>
            <a:r>
              <a:rPr lang="es-ES" b="1" dirty="0">
                <a:solidFill>
                  <a:srgbClr val="263057"/>
                </a:solidFill>
                <a:latin typeface="Times New Roman" panose="02020603050405020304" pitchFamily="18" charset="0"/>
                <a:cs typeface="Times New Roman" panose="02020603050405020304" pitchFamily="18" charset="0"/>
              </a:rPr>
              <a:t>Montos máximos de facturación </a:t>
            </a:r>
          </a:p>
          <a:p>
            <a:pPr marL="800100" lvl="1" indent="-342900" algn="just">
              <a:buAutoNum type="alphaLcPeriod"/>
            </a:pPr>
            <a:r>
              <a:rPr lang="es-ES" b="1" dirty="0">
                <a:solidFill>
                  <a:srgbClr val="263057"/>
                </a:solidFill>
                <a:latin typeface="Times New Roman" panose="02020603050405020304" pitchFamily="18" charset="0"/>
                <a:cs typeface="Times New Roman" panose="02020603050405020304" pitchFamily="18" charset="0"/>
              </a:rPr>
              <a:t>Montos de alquileres devengados </a:t>
            </a:r>
          </a:p>
          <a:p>
            <a:pPr marL="800100" lvl="1" indent="-342900" algn="just">
              <a:buAutoNum type="alphaLcPeriod"/>
            </a:pPr>
            <a:r>
              <a:rPr lang="es-ES" b="1" dirty="0">
                <a:solidFill>
                  <a:srgbClr val="263057"/>
                </a:solidFill>
                <a:latin typeface="Times New Roman" panose="02020603050405020304" pitchFamily="18" charset="0"/>
                <a:cs typeface="Times New Roman" panose="02020603050405020304" pitchFamily="18" charset="0"/>
              </a:rPr>
              <a:t>Montos del impuesto a ingresar </a:t>
            </a:r>
          </a:p>
          <a:p>
            <a:pPr marL="800100" lvl="1" indent="-342900" algn="just">
              <a:buAutoNum type="alphaLcPeriod"/>
            </a:pPr>
            <a:r>
              <a:rPr lang="es-ES" b="1" dirty="0">
                <a:solidFill>
                  <a:srgbClr val="263057"/>
                </a:solidFill>
                <a:latin typeface="Times New Roman" panose="02020603050405020304" pitchFamily="18" charset="0"/>
                <a:cs typeface="Times New Roman" panose="02020603050405020304" pitchFamily="18" charset="0"/>
              </a:rPr>
              <a:t>Componente impositivo y previsional. </a:t>
            </a:r>
          </a:p>
          <a:p>
            <a:pPr lvl="1" algn="just"/>
            <a:endParaRPr lang="es-ES" b="1" dirty="0">
              <a:solidFill>
                <a:srgbClr val="263057"/>
              </a:solidFill>
              <a:latin typeface="Times New Roman" panose="02020603050405020304" pitchFamily="18" charset="0"/>
              <a:cs typeface="Times New Roman" panose="02020603050405020304" pitchFamily="18" charset="0"/>
            </a:endParaRPr>
          </a:p>
          <a:p>
            <a:pPr lvl="1" algn="just"/>
            <a:r>
              <a:rPr lang="es-ES" b="1" dirty="0">
                <a:solidFill>
                  <a:srgbClr val="263057"/>
                </a:solidFill>
                <a:highlight>
                  <a:srgbClr val="FFFF00"/>
                </a:highlight>
                <a:latin typeface="Times New Roman" panose="02020603050405020304" pitchFamily="18" charset="0"/>
                <a:cs typeface="Times New Roman" panose="02020603050405020304" pitchFamily="18" charset="0"/>
              </a:rPr>
              <a:t>Se actualizarán</a:t>
            </a:r>
            <a:r>
              <a:rPr lang="es-ES" b="1" dirty="0">
                <a:solidFill>
                  <a:srgbClr val="263057"/>
                </a:solidFill>
                <a:latin typeface="Times New Roman" panose="02020603050405020304" pitchFamily="18" charset="0"/>
                <a:cs typeface="Times New Roman" panose="02020603050405020304" pitchFamily="18" charset="0"/>
              </a:rPr>
              <a:t> semestralmente a partir del año fiscal 2025, inclusive, en los meses de enero y julio, por el </a:t>
            </a:r>
            <a:r>
              <a:rPr lang="es-ES" b="1" dirty="0">
                <a:solidFill>
                  <a:srgbClr val="263057"/>
                </a:solidFill>
                <a:highlight>
                  <a:srgbClr val="FFFF00"/>
                </a:highlight>
                <a:latin typeface="Times New Roman" panose="02020603050405020304" pitchFamily="18" charset="0"/>
                <a:cs typeface="Times New Roman" panose="02020603050405020304" pitchFamily="18" charset="0"/>
              </a:rPr>
              <a:t>coeficiente que surja de la variación anual del Índice de Precios al Consumidor</a:t>
            </a:r>
            <a:r>
              <a:rPr lang="es-ES" b="1" dirty="0">
                <a:solidFill>
                  <a:srgbClr val="263057"/>
                </a:solidFill>
                <a:latin typeface="Times New Roman" panose="02020603050405020304" pitchFamily="18" charset="0"/>
                <a:cs typeface="Times New Roman" panose="02020603050405020304" pitchFamily="18" charset="0"/>
              </a:rPr>
              <a:t>, correspondiente al semestre calendario finalizado el mes anterior. </a:t>
            </a:r>
          </a:p>
          <a:p>
            <a:pPr lvl="1" algn="just"/>
            <a:endParaRPr lang="es-ES" b="1" dirty="0">
              <a:solidFill>
                <a:srgbClr val="263057"/>
              </a:solidFill>
              <a:latin typeface="Times New Roman" panose="02020603050405020304" pitchFamily="18" charset="0"/>
              <a:cs typeface="Times New Roman" panose="02020603050405020304" pitchFamily="18" charset="0"/>
            </a:endParaRPr>
          </a:p>
          <a:p>
            <a:pPr lvl="1" algn="just"/>
            <a:r>
              <a:rPr lang="es-ES" b="1" dirty="0">
                <a:solidFill>
                  <a:srgbClr val="263057"/>
                </a:solidFill>
                <a:latin typeface="Times New Roman" panose="02020603050405020304" pitchFamily="18" charset="0"/>
                <a:cs typeface="Times New Roman" panose="02020603050405020304" pitchFamily="18" charset="0"/>
              </a:rPr>
              <a:t>Modificando así la anterior regulación: </a:t>
            </a:r>
            <a:r>
              <a:rPr lang="es-ES" b="1" strike="sngStrike" dirty="0">
                <a:solidFill>
                  <a:srgbClr val="FF0000"/>
                </a:solidFill>
                <a:latin typeface="Times New Roman" panose="02020603050405020304" pitchFamily="18" charset="0"/>
                <a:cs typeface="Times New Roman" panose="02020603050405020304" pitchFamily="18" charset="0"/>
              </a:rPr>
              <a:t>Se actualizarán de manera anual en enero de cada año en la proporción de las 2 últimas variaciones del índice de movilidad de las prestaciones previsionales.</a:t>
            </a:r>
          </a:p>
          <a:p>
            <a:pPr lvl="1" algn="just"/>
            <a:r>
              <a:rPr lang="es-ES" b="1" strike="sngStrike" dirty="0">
                <a:solidFill>
                  <a:srgbClr val="FF0000"/>
                </a:solidFill>
                <a:latin typeface="Times New Roman" panose="02020603050405020304" pitchFamily="18" charset="0"/>
                <a:cs typeface="Times New Roman" panose="02020603050405020304" pitchFamily="18" charset="0"/>
              </a:rPr>
              <a:t>Asimismo, se agrega que los valores actualizados en enero de cada año serán tenidos en cuenta para la recategorización del segundo semestre calendario.</a:t>
            </a:r>
          </a:p>
        </p:txBody>
      </p:sp>
    </p:spTree>
    <p:extLst>
      <p:ext uri="{BB962C8B-B14F-4D97-AF65-F5344CB8AC3E}">
        <p14:creationId xmlns:p14="http://schemas.microsoft.com/office/powerpoint/2010/main" val="19947568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3600" b="1" dirty="0">
                <a:solidFill>
                  <a:schemeClr val="bg1"/>
                </a:solidFill>
                <a:latin typeface="Arial" panose="020B0604020202020204" pitchFamily="34" charset="0"/>
                <a:cs typeface="Arial" panose="020B0604020202020204" pitchFamily="34" charset="0"/>
              </a:rPr>
              <a:t>(6) Alquileres. </a:t>
            </a:r>
          </a:p>
        </p:txBody>
      </p:sp>
      <p:sp>
        <p:nvSpPr>
          <p:cNvPr id="3" name="CuadroTexto 2">
            <a:extLst>
              <a:ext uri="{FF2B5EF4-FFF2-40B4-BE49-F238E27FC236}">
                <a16:creationId xmlns:a16="http://schemas.microsoft.com/office/drawing/2014/main" id="{512F65AD-8783-CC81-D626-173A2D3ADA6D}"/>
              </a:ext>
            </a:extLst>
          </p:cNvPr>
          <p:cNvSpPr txBox="1"/>
          <p:nvPr/>
        </p:nvSpPr>
        <p:spPr>
          <a:xfrm>
            <a:off x="403234" y="1970978"/>
            <a:ext cx="11385529" cy="2308324"/>
          </a:xfrm>
          <a:prstGeom prst="rect">
            <a:avLst/>
          </a:prstGeom>
          <a:noFill/>
        </p:spPr>
        <p:txBody>
          <a:bodyPr wrap="square">
            <a:spAutoFit/>
          </a:bodyPr>
          <a:lstStyle/>
          <a:p>
            <a:pPr lvl="1" algn="ctr"/>
            <a:r>
              <a:rPr lang="es-ES" dirty="0">
                <a:latin typeface="Times New Roman" panose="02020603050405020304" pitchFamily="18" charset="0"/>
                <a:cs typeface="Times New Roman" panose="02020603050405020304" pitchFamily="18" charset="0"/>
              </a:rPr>
              <a:t>Art. 8 Ley 27,737: Modificó en 2023 los requisitos para adherir al monotributo:</a:t>
            </a:r>
          </a:p>
          <a:p>
            <a:pPr lvl="1" algn="just"/>
            <a:endParaRPr lang="es-ES" dirty="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s-ES" dirty="0">
                <a:latin typeface="Times New Roman" panose="02020603050405020304" pitchFamily="18" charset="0"/>
                <a:cs typeface="Times New Roman" panose="02020603050405020304" pitchFamily="18" charset="0"/>
              </a:rPr>
              <a:t>No realicen más de tres (3) actividades simultáneas o no posean más de tres (3) unidades de explotación. En el caso de la actividad de locación de inmuebles, mediante contratos debidamente registrados, se considera como una sola unidad de explotación independientemente de la cantidad de propiedades afectadas a la misma</a:t>
            </a:r>
          </a:p>
          <a:p>
            <a:pPr lvl="1" algn="just"/>
            <a:endParaRPr lang="es-ES" dirty="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s-ES" dirty="0">
                <a:latin typeface="Times New Roman" panose="02020603050405020304" pitchFamily="18" charset="0"/>
                <a:cs typeface="Times New Roman" panose="02020603050405020304" pitchFamily="18" charset="0"/>
              </a:rPr>
              <a:t>Los ingresos provenientes exclusivamente de la locación de hasta dos (2) inmuebles estarán exentos del pago del Monotributo.</a:t>
            </a:r>
          </a:p>
        </p:txBody>
      </p:sp>
      <p:sp>
        <p:nvSpPr>
          <p:cNvPr id="5" name="Flecha: hacia abajo 4">
            <a:extLst>
              <a:ext uri="{FF2B5EF4-FFF2-40B4-BE49-F238E27FC236}">
                <a16:creationId xmlns:a16="http://schemas.microsoft.com/office/drawing/2014/main" id="{9C54C871-07C3-0263-1026-10A54E66EF2C}"/>
              </a:ext>
            </a:extLst>
          </p:cNvPr>
          <p:cNvSpPr/>
          <p:nvPr/>
        </p:nvSpPr>
        <p:spPr>
          <a:xfrm>
            <a:off x="5468292" y="4279302"/>
            <a:ext cx="627707" cy="24297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CuadroTexto 12">
            <a:extLst>
              <a:ext uri="{FF2B5EF4-FFF2-40B4-BE49-F238E27FC236}">
                <a16:creationId xmlns:a16="http://schemas.microsoft.com/office/drawing/2014/main" id="{59A59305-DADA-1BBA-C08B-26D07AA75301}"/>
              </a:ext>
            </a:extLst>
          </p:cNvPr>
          <p:cNvSpPr txBox="1"/>
          <p:nvPr/>
        </p:nvSpPr>
        <p:spPr>
          <a:xfrm>
            <a:off x="403234" y="4873325"/>
            <a:ext cx="11385529" cy="590931"/>
          </a:xfrm>
          <a:prstGeom prst="rect">
            <a:avLst/>
          </a:prstGeom>
          <a:noFill/>
        </p:spPr>
        <p:txBody>
          <a:bodyPr wrap="square">
            <a:spAutoFit/>
          </a:bodyPr>
          <a:lstStyle/>
          <a:p>
            <a:pPr marL="285750" lvl="0" indent="-285750" algn="just" defTabSz="711200">
              <a:lnSpc>
                <a:spcPct val="90000"/>
              </a:lnSpc>
              <a:spcBef>
                <a:spcPct val="0"/>
              </a:spcBef>
              <a:spcAft>
                <a:spcPct val="35000"/>
              </a:spcAft>
              <a:buFont typeface="Wingdings" panose="05000000000000000000" pitchFamily="2" charset="2"/>
              <a:buChar char="q"/>
            </a:pPr>
            <a:r>
              <a:rPr lang="es-ES" sz="1800" b="0" kern="1200" dirty="0">
                <a:latin typeface="Times New Roman" panose="02020603050405020304" pitchFamily="18" charset="0"/>
                <a:cs typeface="Times New Roman" panose="02020603050405020304" pitchFamily="18" charset="0"/>
              </a:rPr>
              <a:t>Con la nueva ley de alquileres se puede ejercer la locación sin límites en la cantidad de inmuebles en el régimen simplificado. (antes si tenías más de 3 era una causal de exclusión del régimen</a:t>
            </a:r>
            <a:r>
              <a:rPr lang="es-ES" sz="1800" dirty="0">
                <a:latin typeface="Times New Roman" panose="02020603050405020304" pitchFamily="18" charset="0"/>
                <a:cs typeface="Times New Roman" panose="02020603050405020304" pitchFamily="18" charset="0"/>
              </a:rPr>
              <a:t>)</a:t>
            </a:r>
            <a:r>
              <a:rPr lang="es-ES" sz="1800" b="0" kern="1200" dirty="0">
                <a:latin typeface="Times New Roman" panose="02020603050405020304" pitchFamily="18" charset="0"/>
                <a:cs typeface="Times New Roman" panose="02020603050405020304" pitchFamily="18" charset="0"/>
              </a:rPr>
              <a:t> </a:t>
            </a:r>
          </a:p>
        </p:txBody>
      </p:sp>
      <p:sp>
        <p:nvSpPr>
          <p:cNvPr id="15" name="CuadroTexto 14">
            <a:extLst>
              <a:ext uri="{FF2B5EF4-FFF2-40B4-BE49-F238E27FC236}">
                <a16:creationId xmlns:a16="http://schemas.microsoft.com/office/drawing/2014/main" id="{B362BE99-4289-D827-D0B1-39EAD6EED7A2}"/>
              </a:ext>
            </a:extLst>
          </p:cNvPr>
          <p:cNvSpPr txBox="1"/>
          <p:nvPr/>
        </p:nvSpPr>
        <p:spPr>
          <a:xfrm>
            <a:off x="403235" y="5815308"/>
            <a:ext cx="11385528" cy="646331"/>
          </a:xfrm>
          <a:prstGeom prst="rect">
            <a:avLst/>
          </a:prstGeom>
          <a:noFill/>
        </p:spPr>
        <p:txBody>
          <a:bodyPr wrap="square">
            <a:spAutoFit/>
          </a:bodyPr>
          <a:lstStyle/>
          <a:p>
            <a:pPr marL="285750" indent="-285750">
              <a:buFont typeface="Wingdings" panose="05000000000000000000" pitchFamily="2" charset="2"/>
              <a:buChar char="q"/>
            </a:pPr>
            <a:r>
              <a:rPr lang="es-ES" dirty="0">
                <a:latin typeface="Times New Roman" panose="02020603050405020304" pitchFamily="18" charset="0"/>
                <a:cs typeface="Times New Roman" panose="02020603050405020304" pitchFamily="18" charset="0"/>
              </a:rPr>
              <a:t>Con la unificación de categorías de la Ley 27,743 ahora se suma el beneficio de es que el límite de ingresos en todos los casos es el de la categoría “K” de $ 68.000.000.</a:t>
            </a:r>
            <a:endParaRPr lang="es-A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17129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0EEF245-6DE9-A785-56E3-0258E189D506}"/>
              </a:ext>
            </a:extLst>
          </p:cNvPr>
          <p:cNvSpPr txBox="1"/>
          <p:nvPr/>
        </p:nvSpPr>
        <p:spPr>
          <a:xfrm>
            <a:off x="1329446" y="1720840"/>
            <a:ext cx="9533107" cy="3785652"/>
          </a:xfrm>
          <a:prstGeom prst="rect">
            <a:avLst/>
          </a:prstGeom>
          <a:solidFill>
            <a:schemeClr val="bg2"/>
          </a:solidFill>
        </p:spPr>
        <p:txBody>
          <a:bodyPr wrap="square" rtlCol="0">
            <a:spAutoFit/>
          </a:bodyPr>
          <a:lstStyle/>
          <a:p>
            <a:pPr algn="ctr"/>
            <a:r>
              <a:rPr lang="es-ES" sz="7200" dirty="0">
                <a:latin typeface="Times New Roman" panose="02020603050405020304" pitchFamily="18" charset="0"/>
                <a:cs typeface="Times New Roman" panose="02020603050405020304" pitchFamily="18" charset="0"/>
              </a:rPr>
              <a:t>Otras Medidas Fiscales</a:t>
            </a:r>
          </a:p>
          <a:p>
            <a:pPr marL="285750" marR="0" lvl="0" indent="-285750" algn="ctr" fontAlgn="auto">
              <a:lnSpc>
                <a:spcPct val="100000"/>
              </a:lnSpc>
              <a:spcBef>
                <a:spcPts val="0"/>
              </a:spcBef>
              <a:spcAft>
                <a:spcPts val="0"/>
              </a:spcAft>
              <a:buClrTx/>
              <a:buSzTx/>
              <a:buFont typeface="Wingdings" panose="05000000000000000000" pitchFamily="2" charset="2"/>
              <a:buChar char="q"/>
              <a:tabLst/>
              <a:defRPr/>
            </a:pPr>
            <a:endParaRPr lang="es-MX" sz="1600" b="1" u="sng" dirty="0">
              <a:latin typeface="Times New Roman" panose="02020603050405020304" pitchFamily="18" charset="0"/>
              <a:cs typeface="Times New Roman" panose="02020603050405020304" pitchFamily="18" charset="0"/>
            </a:endParaRPr>
          </a:p>
          <a:p>
            <a:pPr marL="285750" marR="0" lvl="0" indent="-285750" algn="ctr" fontAlgn="auto">
              <a:lnSpc>
                <a:spcPct val="100000"/>
              </a:lnSpc>
              <a:spcBef>
                <a:spcPts val="0"/>
              </a:spcBef>
              <a:spcAft>
                <a:spcPts val="0"/>
              </a:spcAft>
              <a:buClrTx/>
              <a:buSzTx/>
              <a:buFont typeface="Wingdings" panose="05000000000000000000" pitchFamily="2" charset="2"/>
              <a:buChar char="q"/>
              <a:tabLst/>
              <a:defRPr/>
            </a:pPr>
            <a:r>
              <a:rPr lang="es-MX" sz="1600" b="1" u="sng" dirty="0">
                <a:latin typeface="Times New Roman" panose="02020603050405020304" pitchFamily="18" charset="0"/>
                <a:cs typeface="Times New Roman" panose="02020603050405020304" pitchFamily="18" charset="0"/>
              </a:rPr>
              <a:t>Ley </a:t>
            </a:r>
            <a:r>
              <a:rPr lang="es-MX" sz="1600" b="1" u="sng" dirty="0" err="1">
                <a:latin typeface="Times New Roman" panose="02020603050405020304" pitchFamily="18" charset="0"/>
                <a:cs typeface="Times New Roman" panose="02020603050405020304" pitchFamily="18" charset="0"/>
              </a:rPr>
              <a:t>N°</a:t>
            </a:r>
            <a:r>
              <a:rPr lang="es-MX" sz="1600" b="1" u="sng" dirty="0">
                <a:latin typeface="Times New Roman" panose="02020603050405020304" pitchFamily="18" charset="0"/>
                <a:cs typeface="Times New Roman" panose="02020603050405020304" pitchFamily="18" charset="0"/>
              </a:rPr>
              <a:t> 27.743 - “Paquete Fiscal”, Título VIII. </a:t>
            </a:r>
          </a:p>
          <a:p>
            <a:pPr marR="0" lvl="0" algn="ctr" fontAlgn="auto">
              <a:lnSpc>
                <a:spcPct val="100000"/>
              </a:lnSpc>
              <a:spcBef>
                <a:spcPts val="0"/>
              </a:spcBef>
              <a:spcAft>
                <a:spcPts val="0"/>
              </a:spcAft>
              <a:buClrTx/>
              <a:buSzTx/>
              <a:tabLst/>
              <a:defRPr/>
            </a:pPr>
            <a:endParaRPr lang="es-MX" sz="1600" b="1" u="sng"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defRPr/>
            </a:pPr>
            <a:r>
              <a:rPr lang="es-MX" sz="1600" b="1" u="sng" dirty="0">
                <a:latin typeface="Times New Roman" panose="02020603050405020304" pitchFamily="18" charset="0"/>
                <a:cs typeface="Times New Roman" panose="02020603050405020304" pitchFamily="18" charset="0"/>
              </a:rPr>
              <a:t>Vigencia 08/07/2024</a:t>
            </a:r>
          </a:p>
          <a:p>
            <a:pPr algn="ctr">
              <a:defRPr/>
            </a:pPr>
            <a:endParaRPr lang="es-MX" sz="1600" b="1" u="sng"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q"/>
              <a:defRPr/>
            </a:pPr>
            <a:r>
              <a:rPr lang="es-MX" sz="1600" b="1" u="sng" dirty="0">
                <a:latin typeface="Times New Roman" panose="02020603050405020304" pitchFamily="18" charset="0"/>
                <a:cs typeface="Times New Roman" panose="02020603050405020304" pitchFamily="18" charset="0"/>
              </a:rPr>
              <a:t>Reglamentación de AFIP Pendiente</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s-AR"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9493752"/>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ES" sz="2800" b="1" dirty="0">
                <a:solidFill>
                  <a:schemeClr val="bg1"/>
                </a:solidFill>
                <a:latin typeface="Arial" panose="020B0604020202020204" pitchFamily="34" charset="0"/>
                <a:cs typeface="Arial" panose="020B0604020202020204" pitchFamily="34" charset="0"/>
              </a:rPr>
              <a:t>Art. 102, Desgravación de retenciones impositivas. </a:t>
            </a:r>
          </a:p>
          <a:p>
            <a:pPr algn="ctr"/>
            <a:r>
              <a:rPr lang="es-ES" sz="2800" b="1" dirty="0">
                <a:solidFill>
                  <a:schemeClr val="bg1"/>
                </a:solidFill>
                <a:latin typeface="Arial" panose="020B0604020202020204" pitchFamily="34" charset="0"/>
                <a:cs typeface="Arial" panose="020B0604020202020204" pitchFamily="34" charset="0"/>
              </a:rPr>
              <a:t>Art. 103, Modificación al porcentaje de regalías.</a:t>
            </a:r>
            <a:endParaRPr lang="es-AR" sz="2800" b="1" dirty="0">
              <a:solidFill>
                <a:schemeClr val="bg1"/>
              </a:solidFill>
              <a:latin typeface="Arial" panose="020B0604020202020204" pitchFamily="34" charset="0"/>
              <a:cs typeface="Arial" panose="020B0604020202020204" pitchFamily="34" charset="0"/>
            </a:endParaRPr>
          </a:p>
          <a:p>
            <a:pPr algn="ctr"/>
            <a:endParaRPr lang="es-MX" b="1"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28">
            <a:extLst>
              <a:ext uri="{FF2B5EF4-FFF2-40B4-BE49-F238E27FC236}">
                <a16:creationId xmlns:a16="http://schemas.microsoft.com/office/drawing/2014/main" id="{35903B5F-7003-9EA9-BD0E-2DA2C12B311D}"/>
              </a:ext>
            </a:extLst>
          </p:cNvPr>
          <p:cNvGraphicFramePr>
            <a:graphicFrameLocks/>
          </p:cNvGraphicFramePr>
          <p:nvPr>
            <p:extLst>
              <p:ext uri="{D42A27DB-BD31-4B8C-83A1-F6EECF244321}">
                <p14:modId xmlns:p14="http://schemas.microsoft.com/office/powerpoint/2010/main" val="2090016050"/>
              </p:ext>
            </p:extLst>
          </p:nvPr>
        </p:nvGraphicFramePr>
        <p:xfrm>
          <a:off x="308725" y="1433513"/>
          <a:ext cx="11492750" cy="54244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a 7">
            <a:extLst>
              <a:ext uri="{FF2B5EF4-FFF2-40B4-BE49-F238E27FC236}">
                <a16:creationId xmlns:a16="http://schemas.microsoft.com/office/drawing/2014/main" id="{6A9E8D3A-E3FA-B59F-E93C-02CECC8DBC19}"/>
              </a:ext>
            </a:extLst>
          </p:cNvPr>
          <p:cNvGraphicFramePr/>
          <p:nvPr>
            <p:extLst>
              <p:ext uri="{D42A27DB-BD31-4B8C-83A1-F6EECF244321}">
                <p14:modId xmlns:p14="http://schemas.microsoft.com/office/powerpoint/2010/main" val="2518637646"/>
              </p:ext>
            </p:extLst>
          </p:nvPr>
        </p:nvGraphicFramePr>
        <p:xfrm>
          <a:off x="308725" y="2319245"/>
          <a:ext cx="796706" cy="27250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Flecha: hacia abajo 1">
            <a:extLst>
              <a:ext uri="{FF2B5EF4-FFF2-40B4-BE49-F238E27FC236}">
                <a16:creationId xmlns:a16="http://schemas.microsoft.com/office/drawing/2014/main" id="{34BA0A8A-0D8A-48B8-6B7F-966545A4A753}"/>
              </a:ext>
            </a:extLst>
          </p:cNvPr>
          <p:cNvSpPr/>
          <p:nvPr/>
        </p:nvSpPr>
        <p:spPr>
          <a:xfrm>
            <a:off x="5782146" y="5044338"/>
            <a:ext cx="627707" cy="24297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40475464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0EEF245-6DE9-A785-56E3-0258E189D506}"/>
              </a:ext>
            </a:extLst>
          </p:cNvPr>
          <p:cNvSpPr txBox="1"/>
          <p:nvPr/>
        </p:nvSpPr>
        <p:spPr>
          <a:xfrm>
            <a:off x="1329446" y="2151727"/>
            <a:ext cx="9533107" cy="1938992"/>
          </a:xfrm>
          <a:prstGeom prst="rect">
            <a:avLst/>
          </a:prstGeom>
          <a:solidFill>
            <a:schemeClr val="bg2"/>
          </a:solidFill>
        </p:spPr>
        <p:txBody>
          <a:bodyPr wrap="square" rtlCol="0">
            <a:spAutoFit/>
          </a:bodyPr>
          <a:lstStyle/>
          <a:p>
            <a:pPr algn="ctr"/>
            <a:r>
              <a:rPr lang="es-ES" sz="7200" dirty="0">
                <a:latin typeface="Times New Roman" panose="02020603050405020304" pitchFamily="18" charset="0"/>
                <a:cs typeface="Times New Roman" panose="02020603050405020304" pitchFamily="18" charset="0"/>
              </a:rPr>
              <a:t>Muchas Gracias</a:t>
            </a:r>
          </a:p>
          <a:p>
            <a:pPr marL="285750" marR="0" lvl="0" indent="-285750" algn="ctr" fontAlgn="auto">
              <a:lnSpc>
                <a:spcPct val="100000"/>
              </a:lnSpc>
              <a:spcBef>
                <a:spcPts val="0"/>
              </a:spcBef>
              <a:spcAft>
                <a:spcPts val="0"/>
              </a:spcAft>
              <a:buClrTx/>
              <a:buSzTx/>
              <a:buFont typeface="Wingdings" panose="05000000000000000000" pitchFamily="2" charset="2"/>
              <a:buChar char="q"/>
              <a:tabLst/>
              <a:defRPr/>
            </a:pPr>
            <a:endParaRPr lang="es-MX" sz="1600" b="1" u="sng"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AR" sz="2800" dirty="0">
                <a:latin typeface="Times New Roman" panose="02020603050405020304" pitchFamily="18" charset="0"/>
                <a:cs typeface="Times New Roman" panose="02020603050405020304" pitchFamily="18" charset="0"/>
              </a:rPr>
              <a:t>Sergio Daniel Vergara </a:t>
            </a:r>
          </a:p>
        </p:txBody>
      </p:sp>
    </p:spTree>
    <p:extLst>
      <p:ext uri="{BB962C8B-B14F-4D97-AF65-F5344CB8AC3E}">
        <p14:creationId xmlns:p14="http://schemas.microsoft.com/office/powerpoint/2010/main" val="220461943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Determinación de la base idónea para determinar el valor imponible (Art. 2.1 LIN)</a:t>
            </a:r>
          </a:p>
        </p:txBody>
      </p:sp>
      <p:sp>
        <p:nvSpPr>
          <p:cNvPr id="17" name="CuadroTexto 16">
            <a:extLst>
              <a:ext uri="{FF2B5EF4-FFF2-40B4-BE49-F238E27FC236}">
                <a16:creationId xmlns:a16="http://schemas.microsoft.com/office/drawing/2014/main" id="{54C9763A-B59E-F0F2-670A-F7E104019DBF}"/>
              </a:ext>
            </a:extLst>
          </p:cNvPr>
          <p:cNvSpPr txBox="1"/>
          <p:nvPr/>
        </p:nvSpPr>
        <p:spPr>
          <a:xfrm>
            <a:off x="1503630" y="1883514"/>
            <a:ext cx="6422877" cy="584775"/>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Precio de venta al consumidor informado por los sujetos pasivos no constituye base idónea para determinar el valor imponible</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19" name="Flecha: hacia abajo 18">
            <a:extLst>
              <a:ext uri="{FF2B5EF4-FFF2-40B4-BE49-F238E27FC236}">
                <a16:creationId xmlns:a16="http://schemas.microsoft.com/office/drawing/2014/main" id="{15DCB006-F52C-5A95-D414-1F5E1078EDCC}"/>
              </a:ext>
            </a:extLst>
          </p:cNvPr>
          <p:cNvSpPr/>
          <p:nvPr/>
        </p:nvSpPr>
        <p:spPr>
          <a:xfrm>
            <a:off x="4141683" y="2468289"/>
            <a:ext cx="724277" cy="698805"/>
          </a:xfrm>
          <a:prstGeom prst="down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0" name="CuadroTexto 19">
            <a:extLst>
              <a:ext uri="{FF2B5EF4-FFF2-40B4-BE49-F238E27FC236}">
                <a16:creationId xmlns:a16="http://schemas.microsoft.com/office/drawing/2014/main" id="{0ACD6425-99B5-E6C4-3247-9967B3E96B02}"/>
              </a:ext>
            </a:extLst>
          </p:cNvPr>
          <p:cNvSpPr txBox="1"/>
          <p:nvPr/>
        </p:nvSpPr>
        <p:spPr>
          <a:xfrm>
            <a:off x="1485521" y="3186981"/>
            <a:ext cx="6422877" cy="584775"/>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Corresponderá utilizar el precio que determine AFIP conforme relevamiento</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21" name="CuadroTexto 20">
            <a:extLst>
              <a:ext uri="{FF2B5EF4-FFF2-40B4-BE49-F238E27FC236}">
                <a16:creationId xmlns:a16="http://schemas.microsoft.com/office/drawing/2014/main" id="{54A14BD4-B1FE-0EDF-D4A0-1A670D3932E6}"/>
              </a:ext>
            </a:extLst>
          </p:cNvPr>
          <p:cNvSpPr txBox="1"/>
          <p:nvPr/>
        </p:nvSpPr>
        <p:spPr>
          <a:xfrm>
            <a:off x="1503630" y="4490448"/>
            <a:ext cx="6422877" cy="584775"/>
          </a:xfrm>
          <a:prstGeom prst="rect">
            <a:avLst/>
          </a:prstGeom>
          <a:solidFill>
            <a:schemeClr val="accent5">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s-MX" sz="1600" b="1" dirty="0">
                <a:solidFill>
                  <a:schemeClr val="tx1"/>
                </a:solidFill>
                <a:latin typeface="Times New Roman" panose="02020603050405020304" pitchFamily="18" charset="0"/>
                <a:cs typeface="Times New Roman" panose="02020603050405020304" pitchFamily="18" charset="0"/>
              </a:rPr>
              <a:t>Se considera que no es base idónea todo precio que resulte inferior en un 20% al precio del relevamiento que efectué AFIP</a:t>
            </a:r>
            <a:endParaRPr lang="es-AR" sz="1600" b="1" dirty="0">
              <a:solidFill>
                <a:schemeClr val="tx1"/>
              </a:solidFill>
              <a:latin typeface="Times New Roman" panose="02020603050405020304" pitchFamily="18" charset="0"/>
              <a:cs typeface="Times New Roman" panose="02020603050405020304" pitchFamily="18" charset="0"/>
            </a:endParaRPr>
          </a:p>
        </p:txBody>
      </p:sp>
      <p:sp>
        <p:nvSpPr>
          <p:cNvPr id="22" name="Flecha: hacia abajo 21">
            <a:extLst>
              <a:ext uri="{FF2B5EF4-FFF2-40B4-BE49-F238E27FC236}">
                <a16:creationId xmlns:a16="http://schemas.microsoft.com/office/drawing/2014/main" id="{83DD9A94-20B5-2900-C8A2-F43EDE98087A}"/>
              </a:ext>
            </a:extLst>
          </p:cNvPr>
          <p:cNvSpPr/>
          <p:nvPr/>
        </p:nvSpPr>
        <p:spPr>
          <a:xfrm rot="10800000">
            <a:off x="4157480" y="3781699"/>
            <a:ext cx="724277" cy="698805"/>
          </a:xfrm>
          <a:prstGeom prst="down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4" name="Rectángulo 23">
            <a:extLst>
              <a:ext uri="{FF2B5EF4-FFF2-40B4-BE49-F238E27FC236}">
                <a16:creationId xmlns:a16="http://schemas.microsoft.com/office/drawing/2014/main" id="{0894C9EC-6278-0DD3-2FB5-3EA694F94DBD}"/>
              </a:ext>
            </a:extLst>
          </p:cNvPr>
          <p:cNvSpPr/>
          <p:nvPr/>
        </p:nvSpPr>
        <p:spPr>
          <a:xfrm>
            <a:off x="1503630" y="5242536"/>
            <a:ext cx="6630345" cy="1253793"/>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AR" b="1" dirty="0">
                <a:solidFill>
                  <a:prstClr val="black"/>
                </a:solidFill>
                <a:latin typeface="Times New Roman" panose="02020603050405020304" pitchFamily="18" charset="0"/>
                <a:cs typeface="Times New Roman" panose="02020603050405020304" pitchFamily="18" charset="0"/>
              </a:rPr>
              <a:t>Sujeto pasivo puede acreditar que el precio de venta al consumidor es un </a:t>
            </a:r>
            <a:r>
              <a:rPr lang="es-AR" b="1" u="sng" dirty="0">
                <a:solidFill>
                  <a:prstClr val="black"/>
                </a:solidFill>
                <a:latin typeface="Times New Roman" panose="02020603050405020304" pitchFamily="18" charset="0"/>
                <a:cs typeface="Times New Roman" panose="02020603050405020304" pitchFamily="18" charset="0"/>
              </a:rPr>
              <a:t>precio de mercado</a:t>
            </a:r>
            <a:r>
              <a:rPr lang="es-AR" b="1" dirty="0">
                <a:solidFill>
                  <a:prstClr val="black"/>
                </a:solidFill>
                <a:latin typeface="Times New Roman" panose="02020603050405020304" pitchFamily="18" charset="0"/>
                <a:cs typeface="Times New Roman" panose="02020603050405020304" pitchFamily="18" charset="0"/>
              </a:rPr>
              <a:t>, en cuyo caso las disposiciones son inaplicables</a:t>
            </a:r>
            <a:endParaRPr lang="es-ES" b="1" dirty="0">
              <a:solidFill>
                <a:prstClr val="black"/>
              </a:solidFill>
              <a:latin typeface="Times New Roman" panose="02020603050405020304" pitchFamily="18" charset="0"/>
              <a:cs typeface="Times New Roman" panose="02020603050405020304" pitchFamily="18" charset="0"/>
            </a:endParaRPr>
          </a:p>
        </p:txBody>
      </p:sp>
      <p:pic>
        <p:nvPicPr>
          <p:cNvPr id="1030" name="Picture 6" descr="210.800+ Señal De Stop Fotografías de stock, fotos e imágenes libres de  derechos - iStock | Alto, Pausa, Parar">
            <a:extLst>
              <a:ext uri="{FF2B5EF4-FFF2-40B4-BE49-F238E27FC236}">
                <a16:creationId xmlns:a16="http://schemas.microsoft.com/office/drawing/2014/main" id="{F7A7CB53-5BC7-BF37-547A-A3811AED4A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274" y="5099082"/>
            <a:ext cx="1540699" cy="1540699"/>
          </a:xfrm>
          <a:prstGeom prst="rect">
            <a:avLst/>
          </a:prstGeom>
          <a:noFill/>
          <a:ln>
            <a:solidFill>
              <a:schemeClr val="tx1">
                <a:alpha val="98000"/>
              </a:schemeClr>
            </a:solidFill>
          </a:ln>
          <a:effectLst>
            <a:softEdge rad="0"/>
          </a:effectLst>
          <a:extLst>
            <a:ext uri="{909E8E84-426E-40DD-AFC4-6F175D3DCCD1}">
              <a14:hiddenFill xmlns:a14="http://schemas.microsoft.com/office/drawing/2010/main">
                <a:solidFill>
                  <a:srgbClr val="FFFFFF"/>
                </a:solidFill>
              </a14:hiddenFill>
            </a:ext>
          </a:extLst>
        </p:spPr>
      </p:pic>
      <p:sp>
        <p:nvSpPr>
          <p:cNvPr id="25" name="Flecha: a la derecha 24">
            <a:extLst>
              <a:ext uri="{FF2B5EF4-FFF2-40B4-BE49-F238E27FC236}">
                <a16:creationId xmlns:a16="http://schemas.microsoft.com/office/drawing/2014/main" id="{35EBB5E9-AE51-5AE7-3DBF-5ADA7F19CFD1}"/>
              </a:ext>
            </a:extLst>
          </p:cNvPr>
          <p:cNvSpPr/>
          <p:nvPr/>
        </p:nvSpPr>
        <p:spPr>
          <a:xfrm>
            <a:off x="7908398" y="3284741"/>
            <a:ext cx="547537"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6" name="CuadroTexto 25">
            <a:extLst>
              <a:ext uri="{FF2B5EF4-FFF2-40B4-BE49-F238E27FC236}">
                <a16:creationId xmlns:a16="http://schemas.microsoft.com/office/drawing/2014/main" id="{7EB2031D-0E31-3370-AFC2-DB2B7779B021}"/>
              </a:ext>
            </a:extLst>
          </p:cNvPr>
          <p:cNvSpPr txBox="1"/>
          <p:nvPr/>
        </p:nvSpPr>
        <p:spPr>
          <a:xfrm>
            <a:off x="8455935" y="2767280"/>
            <a:ext cx="2418585" cy="1815882"/>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s-MX" sz="1600" b="1" dirty="0">
              <a:solidFill>
                <a:schemeClr val="tx1"/>
              </a:solidFill>
              <a:latin typeface="Times New Roman" panose="02020603050405020304" pitchFamily="18" charset="0"/>
              <a:cs typeface="Times New Roman" panose="02020603050405020304" pitchFamily="18" charset="0"/>
            </a:endParaRPr>
          </a:p>
          <a:p>
            <a:pPr algn="ctr"/>
            <a:r>
              <a:rPr lang="es-MX" sz="1600" b="1" dirty="0">
                <a:solidFill>
                  <a:schemeClr val="tx1"/>
                </a:solidFill>
                <a:latin typeface="Times New Roman" panose="02020603050405020304" pitchFamily="18" charset="0"/>
                <a:cs typeface="Times New Roman" panose="02020603050405020304" pitchFamily="18" charset="0"/>
              </a:rPr>
              <a:t>Podrá requerir informes a otras entidades y organismos respecto del precio de venta de los cigarrillos</a:t>
            </a:r>
          </a:p>
          <a:p>
            <a:pPr algn="ctr"/>
            <a:endParaRPr lang="es-AR" sz="1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801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1"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Modificación de ciertas alícuotas e importes mínimos (art. 15 LIN)</a:t>
            </a:r>
          </a:p>
        </p:txBody>
      </p:sp>
      <p:sp>
        <p:nvSpPr>
          <p:cNvPr id="4" name="CuadroTexto 3">
            <a:extLst>
              <a:ext uri="{FF2B5EF4-FFF2-40B4-BE49-F238E27FC236}">
                <a16:creationId xmlns:a16="http://schemas.microsoft.com/office/drawing/2014/main" id="{91176714-9BC4-01AF-E22E-078768A192D1}"/>
              </a:ext>
            </a:extLst>
          </p:cNvPr>
          <p:cNvSpPr txBox="1"/>
          <p:nvPr/>
        </p:nvSpPr>
        <p:spPr>
          <a:xfrm>
            <a:off x="1104896" y="1379095"/>
            <a:ext cx="10185148" cy="2585323"/>
          </a:xfrm>
          <a:prstGeom prst="rect">
            <a:avLst/>
          </a:prstGeom>
          <a:noFill/>
        </p:spPr>
        <p:txBody>
          <a:bodyPr wrap="square" rtlCol="0">
            <a:spAutoFit/>
          </a:bodyPr>
          <a:lstStyle/>
          <a:p>
            <a:pPr marL="285750" indent="-285750" algn="ctr">
              <a:buFont typeface="Wingdings" panose="05000000000000000000" pitchFamily="2" charset="2"/>
              <a:buChar char="q"/>
            </a:pPr>
            <a:r>
              <a:rPr lang="es-AR" u="sng" dirty="0"/>
              <a:t>Impuesto sobre los Cigarrillos</a:t>
            </a:r>
            <a:r>
              <a:rPr lang="es-AR" dirty="0"/>
              <a:t>, tanto de producción nacional como importados (Artículo 15). La alícuota se eleva del 70% al 73%.</a:t>
            </a:r>
          </a:p>
          <a:p>
            <a:pPr algn="ctr"/>
            <a:r>
              <a:rPr lang="es-AR" dirty="0"/>
              <a:t> </a:t>
            </a:r>
          </a:p>
          <a:p>
            <a:pPr marL="285750" indent="-285750" algn="ctr">
              <a:buFont typeface="Wingdings" panose="05000000000000000000" pitchFamily="2" charset="2"/>
              <a:buChar char="q"/>
            </a:pPr>
            <a:r>
              <a:rPr lang="es-AR" u="sng" dirty="0"/>
              <a:t>Impuesto sobre los cigarrillos</a:t>
            </a:r>
            <a:r>
              <a:rPr lang="es-AR" dirty="0"/>
              <a:t>, se eliminan los montos mínimos que ciertas empresas alegaban les perjudicaba (Fallos de Corte Suprema “Tabacalera Sarandí” y “</a:t>
            </a:r>
            <a:r>
              <a:rPr lang="es-AR" dirty="0" err="1"/>
              <a:t>Bronway</a:t>
            </a:r>
            <a:r>
              <a:rPr lang="es-AR" dirty="0"/>
              <a:t>”).</a:t>
            </a:r>
          </a:p>
          <a:p>
            <a:pPr algn="ctr"/>
            <a:r>
              <a:rPr lang="es-AR" dirty="0"/>
              <a:t> </a:t>
            </a:r>
          </a:p>
          <a:p>
            <a:pPr algn="ctr"/>
            <a:r>
              <a:rPr lang="es-AR" dirty="0"/>
              <a:t> </a:t>
            </a:r>
          </a:p>
          <a:p>
            <a:pPr algn="ctr"/>
            <a:r>
              <a:rPr lang="es-AR" dirty="0"/>
              <a:t> </a:t>
            </a:r>
          </a:p>
          <a:p>
            <a:pPr algn="ctr"/>
            <a:endParaRPr lang="es-AR" dirty="0"/>
          </a:p>
        </p:txBody>
      </p:sp>
      <p:sp>
        <p:nvSpPr>
          <p:cNvPr id="7" name="Flecha: hacia abajo 6">
            <a:extLst>
              <a:ext uri="{FF2B5EF4-FFF2-40B4-BE49-F238E27FC236}">
                <a16:creationId xmlns:a16="http://schemas.microsoft.com/office/drawing/2014/main" id="{04A2D35B-712E-7691-7BA7-1A2447D88E38}"/>
              </a:ext>
            </a:extLst>
          </p:cNvPr>
          <p:cNvSpPr/>
          <p:nvPr/>
        </p:nvSpPr>
        <p:spPr>
          <a:xfrm>
            <a:off x="5473193" y="2939069"/>
            <a:ext cx="724277" cy="698805"/>
          </a:xfrm>
          <a:prstGeom prst="down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CuadroTexto 8">
            <a:extLst>
              <a:ext uri="{FF2B5EF4-FFF2-40B4-BE49-F238E27FC236}">
                <a16:creationId xmlns:a16="http://schemas.microsoft.com/office/drawing/2014/main" id="{94EB203E-95E2-A08D-DB60-0BB137C55F03}"/>
              </a:ext>
            </a:extLst>
          </p:cNvPr>
          <p:cNvSpPr txBox="1"/>
          <p:nvPr/>
        </p:nvSpPr>
        <p:spPr>
          <a:xfrm>
            <a:off x="3146453" y="3705361"/>
            <a:ext cx="6102034" cy="2765372"/>
          </a:xfrm>
          <a:prstGeom prst="rect">
            <a:avLst/>
          </a:prstGeom>
          <a:noFill/>
        </p:spPr>
        <p:txBody>
          <a:bodyPr wrap="square">
            <a:spAutoFit/>
          </a:bodyPr>
          <a:lstStyle/>
          <a:p>
            <a:pPr marR="391795" algn="ctr">
              <a:lnSpc>
                <a:spcPct val="107000"/>
              </a:lnSpc>
              <a:spcAft>
                <a:spcPts val="800"/>
              </a:spcAft>
            </a:pPr>
            <a:r>
              <a:rPr lang="es-AR" sz="1800" i="1" dirty="0">
                <a:effectLst/>
                <a:latin typeface="Calibri" panose="020F0502020204030204" pitchFamily="34" charset="0"/>
                <a:ea typeface="Calibri" panose="020F0502020204030204" pitchFamily="34" charset="0"/>
                <a:cs typeface="Times New Roman" panose="02020603050405020304" pitchFamily="18" charset="0"/>
              </a:rPr>
              <a:t>No obstante lo establecido en el párrafo anterior, el impuesto que corresponda ingresar no podrá ser inferior a veintiocho pesos ($ 28) por cada envase de veinte (20) unidades.</a:t>
            </a:r>
            <a:endParaRPr lang="es-AR" sz="32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s-AR" sz="1800" i="1" dirty="0">
                <a:effectLst/>
                <a:latin typeface="Calibri" panose="020F0502020204030204" pitchFamily="34" charset="0"/>
                <a:ea typeface="Calibri" panose="020F0502020204030204" pitchFamily="34" charset="0"/>
                <a:cs typeface="Times New Roman" panose="02020603050405020304" pitchFamily="18" charset="0"/>
              </a:rPr>
              <a:t>Cuando se trate de envases que contengan una cantidad distinta a veinte (20) unidades de cigarrillos, el impuesto mínimo mencionado en el párrafo anterior deberá proporcionarse a la cantidad de unidades que contenga el paquete de cigarrillos por el cual se determina el impuesto</a:t>
            </a:r>
            <a:endParaRPr lang="es-AR" dirty="0"/>
          </a:p>
        </p:txBody>
      </p:sp>
      <p:sp>
        <p:nvSpPr>
          <p:cNvPr id="10" name="Signo de multiplicación 9">
            <a:extLst>
              <a:ext uri="{FF2B5EF4-FFF2-40B4-BE49-F238E27FC236}">
                <a16:creationId xmlns:a16="http://schemas.microsoft.com/office/drawing/2014/main" id="{216AC27E-A01D-7C56-7042-981458054013}"/>
              </a:ext>
            </a:extLst>
          </p:cNvPr>
          <p:cNvSpPr/>
          <p:nvPr/>
        </p:nvSpPr>
        <p:spPr>
          <a:xfrm>
            <a:off x="4801354" y="4437357"/>
            <a:ext cx="841972" cy="760491"/>
          </a:xfrm>
          <a:prstGeom prst="mathMultiply">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246495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Modificación de ciertas alícuotas e importes mínimos (Fallo “</a:t>
            </a:r>
            <a:r>
              <a:rPr lang="es-MX" sz="2800" b="1" dirty="0" err="1">
                <a:solidFill>
                  <a:schemeClr val="bg1"/>
                </a:solidFill>
                <a:latin typeface="Arial" panose="020B0604020202020204" pitchFamily="34" charset="0"/>
                <a:cs typeface="Arial" panose="020B0604020202020204" pitchFamily="34" charset="0"/>
              </a:rPr>
              <a:t>Bronway</a:t>
            </a:r>
            <a:r>
              <a:rPr lang="es-MX" sz="2800" b="1" dirty="0">
                <a:solidFill>
                  <a:schemeClr val="bg1"/>
                </a:solidFill>
                <a:latin typeface="Arial" panose="020B0604020202020204" pitchFamily="34" charset="0"/>
                <a:cs typeface="Arial" panose="020B0604020202020204" pitchFamily="34" charset="0"/>
              </a:rPr>
              <a:t> </a:t>
            </a:r>
            <a:r>
              <a:rPr lang="es-MX" sz="2800" b="1" dirty="0" err="1">
                <a:solidFill>
                  <a:schemeClr val="bg1"/>
                </a:solidFill>
                <a:latin typeface="Arial" panose="020B0604020202020204" pitchFamily="34" charset="0"/>
                <a:cs typeface="Arial" panose="020B0604020202020204" pitchFamily="34" charset="0"/>
              </a:rPr>
              <a:t>Technology</a:t>
            </a:r>
            <a:r>
              <a:rPr lang="es-MX" sz="2800" b="1" dirty="0">
                <a:solidFill>
                  <a:schemeClr val="bg1"/>
                </a:solidFill>
                <a:latin typeface="Arial" panose="020B0604020202020204" pitchFamily="34" charset="0"/>
                <a:cs typeface="Arial" panose="020B0604020202020204" pitchFamily="34" charset="0"/>
              </a:rPr>
              <a:t> S.A. c. AFIP). Sentencia del 04/06/2024</a:t>
            </a:r>
          </a:p>
        </p:txBody>
      </p:sp>
      <p:grpSp>
        <p:nvGrpSpPr>
          <p:cNvPr id="2" name="Grupo 1">
            <a:extLst>
              <a:ext uri="{FF2B5EF4-FFF2-40B4-BE49-F238E27FC236}">
                <a16:creationId xmlns:a16="http://schemas.microsoft.com/office/drawing/2014/main" id="{3E28A208-FEB1-7EBC-0CA4-1415EEB4E46F}"/>
              </a:ext>
            </a:extLst>
          </p:cNvPr>
          <p:cNvGrpSpPr/>
          <p:nvPr/>
        </p:nvGrpSpPr>
        <p:grpSpPr>
          <a:xfrm>
            <a:off x="1485364" y="1379095"/>
            <a:ext cx="9279989" cy="1847785"/>
            <a:chOff x="2588186" y="-14259"/>
            <a:chExt cx="8756275" cy="972074"/>
          </a:xfrm>
        </p:grpSpPr>
        <p:sp>
          <p:nvSpPr>
            <p:cNvPr id="19" name="Flecha: pentágono 18">
              <a:extLst>
                <a:ext uri="{FF2B5EF4-FFF2-40B4-BE49-F238E27FC236}">
                  <a16:creationId xmlns:a16="http://schemas.microsoft.com/office/drawing/2014/main" id="{61A9FFE6-C8BE-7115-64FE-8CE08CD8F4CC}"/>
                </a:ext>
              </a:extLst>
            </p:cNvPr>
            <p:cNvSpPr/>
            <p:nvPr/>
          </p:nvSpPr>
          <p:spPr>
            <a:xfrm rot="10800000">
              <a:off x="2588186" y="95447"/>
              <a:ext cx="8719338" cy="836005"/>
            </a:xfrm>
            <a:prstGeom prst="homePlate">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AR"/>
            </a:p>
          </p:txBody>
        </p:sp>
        <p:sp>
          <p:nvSpPr>
            <p:cNvPr id="20" name="Flecha: pentágono 4">
              <a:extLst>
                <a:ext uri="{FF2B5EF4-FFF2-40B4-BE49-F238E27FC236}">
                  <a16:creationId xmlns:a16="http://schemas.microsoft.com/office/drawing/2014/main" id="{DCCB0040-881A-0D2D-B5DD-831340669490}"/>
                </a:ext>
              </a:extLst>
            </p:cNvPr>
            <p:cNvSpPr txBox="1"/>
            <p:nvPr/>
          </p:nvSpPr>
          <p:spPr>
            <a:xfrm>
              <a:off x="2834124" y="-14259"/>
              <a:ext cx="8510337" cy="9720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ES" sz="1600" dirty="0">
                  <a:latin typeface="Arial" panose="020B0604020202020204" pitchFamily="34" charset="0"/>
                  <a:cs typeface="Arial" panose="020B0604020202020204" pitchFamily="34" charset="0"/>
                </a:rPr>
                <a:t>E</a:t>
              </a:r>
              <a:r>
                <a:rPr lang="es-AR" sz="1600" dirty="0">
                  <a:latin typeface="Arial" panose="020B0604020202020204" pitchFamily="34" charset="0"/>
                  <a:cs typeface="Arial" panose="020B0604020202020204" pitchFamily="34" charset="0"/>
                </a:rPr>
                <a:t>l contribuyente en la JFR inicia ADC para que se declare inconstitucional el 2° Párrafo del artículo 15 de la LIN. Solicita medida cautelar para que AFIP se abstenga de exigir un impuesto mayor al que surge de aplicar la alícuota y que se le autorice a no utilizar el aplicativo que utilizaba automáticamente el mínimo.</a:t>
              </a:r>
              <a:endParaRPr lang="es-AR" sz="1600" b="0" kern="1200" dirty="0">
                <a:latin typeface="Arial" panose="020B0604020202020204" pitchFamily="34" charset="0"/>
                <a:cs typeface="Arial" panose="020B0604020202020204" pitchFamily="34" charset="0"/>
              </a:endParaRPr>
            </a:p>
          </p:txBody>
        </p:sp>
      </p:grpSp>
      <p:grpSp>
        <p:nvGrpSpPr>
          <p:cNvPr id="3" name="Grupo 2">
            <a:extLst>
              <a:ext uri="{FF2B5EF4-FFF2-40B4-BE49-F238E27FC236}">
                <a16:creationId xmlns:a16="http://schemas.microsoft.com/office/drawing/2014/main" id="{3FA7DE3E-B848-220B-D5B1-A2FE585BE220}"/>
              </a:ext>
            </a:extLst>
          </p:cNvPr>
          <p:cNvGrpSpPr/>
          <p:nvPr/>
        </p:nvGrpSpPr>
        <p:grpSpPr>
          <a:xfrm>
            <a:off x="1504937" y="3351787"/>
            <a:ext cx="9240843" cy="1584653"/>
            <a:chOff x="2577762" y="1106777"/>
            <a:chExt cx="8719338" cy="836005"/>
          </a:xfrm>
        </p:grpSpPr>
        <p:sp>
          <p:nvSpPr>
            <p:cNvPr id="17" name="Flecha: pentágono 16">
              <a:extLst>
                <a:ext uri="{FF2B5EF4-FFF2-40B4-BE49-F238E27FC236}">
                  <a16:creationId xmlns:a16="http://schemas.microsoft.com/office/drawing/2014/main" id="{EDF10F32-97F1-B2B6-A4D0-04A4CB351750}"/>
                </a:ext>
              </a:extLst>
            </p:cNvPr>
            <p:cNvSpPr/>
            <p:nvPr/>
          </p:nvSpPr>
          <p:spPr>
            <a:xfrm rot="10800000">
              <a:off x="2577762" y="1106777"/>
              <a:ext cx="8719338" cy="836005"/>
            </a:xfrm>
            <a:prstGeom prst="homePlate">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AR"/>
            </a:p>
          </p:txBody>
        </p:sp>
        <p:sp>
          <p:nvSpPr>
            <p:cNvPr id="18" name="Flecha: pentágono 6">
              <a:extLst>
                <a:ext uri="{FF2B5EF4-FFF2-40B4-BE49-F238E27FC236}">
                  <a16:creationId xmlns:a16="http://schemas.microsoft.com/office/drawing/2014/main" id="{EDB37F52-EF10-8B67-39D0-855A50CFA9C2}"/>
                </a:ext>
              </a:extLst>
            </p:cNvPr>
            <p:cNvSpPr txBox="1"/>
            <p:nvPr/>
          </p:nvSpPr>
          <p:spPr>
            <a:xfrm rot="21600000">
              <a:off x="2786763" y="1106777"/>
              <a:ext cx="8510337" cy="8360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AR" sz="1600" b="0" u="sng" kern="1200" dirty="0">
                  <a:latin typeface="Arial" panose="020B0604020202020204" pitchFamily="34" charset="0"/>
                  <a:cs typeface="Arial" panose="020B0604020202020204" pitchFamily="34" charset="0"/>
                </a:rPr>
                <a:t>Verosimilitud del derecho</a:t>
              </a:r>
              <a:r>
                <a:rPr lang="es-AR" sz="1600" b="0" kern="1200" dirty="0">
                  <a:latin typeface="Arial" panose="020B0604020202020204" pitchFamily="34" charset="0"/>
                  <a:cs typeface="Arial" panose="020B0604020202020204" pitchFamily="34" charset="0"/>
                </a:rPr>
                <a:t>: Afectación del derecho de ejercer industria lícita, igualdad y no confiscatoriedad.</a:t>
              </a:r>
            </a:p>
            <a:p>
              <a:pPr marL="0" lvl="0" indent="0" algn="just" defTabSz="711200">
                <a:lnSpc>
                  <a:spcPct val="90000"/>
                </a:lnSpc>
                <a:spcBef>
                  <a:spcPct val="0"/>
                </a:spcBef>
                <a:spcAft>
                  <a:spcPct val="35000"/>
                </a:spcAft>
                <a:buNone/>
              </a:pPr>
              <a:r>
                <a:rPr lang="es-AR" sz="1600" u="sng" dirty="0">
                  <a:latin typeface="Arial" panose="020B0604020202020204" pitchFamily="34" charset="0"/>
                  <a:cs typeface="Arial" panose="020B0604020202020204" pitchFamily="34" charset="0"/>
                </a:rPr>
                <a:t>Peligro en la demora</a:t>
              </a:r>
              <a:r>
                <a:rPr lang="es-AR" sz="1600" dirty="0">
                  <a:latin typeface="Arial" panose="020B0604020202020204" pitchFamily="34" charset="0"/>
                  <a:cs typeface="Arial" panose="020B0604020202020204" pitchFamily="34" charset="0"/>
                </a:rPr>
                <a:t>: El mínimo lo excluye de mercado.</a:t>
              </a:r>
              <a:endParaRPr lang="es-AR" sz="1600" b="0" kern="1200" dirty="0">
                <a:latin typeface="Arial" panose="020B0604020202020204" pitchFamily="34" charset="0"/>
                <a:cs typeface="Arial" panose="020B0604020202020204" pitchFamily="34" charset="0"/>
              </a:endParaRPr>
            </a:p>
          </p:txBody>
        </p:sp>
      </p:grpSp>
      <p:grpSp>
        <p:nvGrpSpPr>
          <p:cNvPr id="5" name="Grupo 4">
            <a:extLst>
              <a:ext uri="{FF2B5EF4-FFF2-40B4-BE49-F238E27FC236}">
                <a16:creationId xmlns:a16="http://schemas.microsoft.com/office/drawing/2014/main" id="{7B2A7242-3841-CFE9-F99B-A1967F15D58D}"/>
              </a:ext>
            </a:extLst>
          </p:cNvPr>
          <p:cNvGrpSpPr/>
          <p:nvPr/>
        </p:nvGrpSpPr>
        <p:grpSpPr>
          <a:xfrm>
            <a:off x="1514723" y="5111457"/>
            <a:ext cx="9221270" cy="1584652"/>
            <a:chOff x="2638609" y="2152685"/>
            <a:chExt cx="8594693" cy="804818"/>
          </a:xfrm>
        </p:grpSpPr>
        <p:sp>
          <p:nvSpPr>
            <p:cNvPr id="15" name="Flecha: pentágono 14">
              <a:extLst>
                <a:ext uri="{FF2B5EF4-FFF2-40B4-BE49-F238E27FC236}">
                  <a16:creationId xmlns:a16="http://schemas.microsoft.com/office/drawing/2014/main" id="{8262CA33-F57B-20F1-2C5D-851CA1A59AE2}"/>
                </a:ext>
              </a:extLst>
            </p:cNvPr>
            <p:cNvSpPr/>
            <p:nvPr/>
          </p:nvSpPr>
          <p:spPr>
            <a:xfrm rot="10800000">
              <a:off x="2638609" y="2152685"/>
              <a:ext cx="8594693" cy="804818"/>
            </a:xfrm>
            <a:prstGeom prst="homePlate">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AR"/>
            </a:p>
          </p:txBody>
        </p:sp>
        <p:sp>
          <p:nvSpPr>
            <p:cNvPr id="16" name="Flecha: pentágono 8">
              <a:extLst>
                <a:ext uri="{FF2B5EF4-FFF2-40B4-BE49-F238E27FC236}">
                  <a16:creationId xmlns:a16="http://schemas.microsoft.com/office/drawing/2014/main" id="{783C9BB4-453A-8D7B-FDAB-E15D8301C78F}"/>
                </a:ext>
              </a:extLst>
            </p:cNvPr>
            <p:cNvSpPr txBox="1"/>
            <p:nvPr/>
          </p:nvSpPr>
          <p:spPr>
            <a:xfrm>
              <a:off x="2839813" y="2152685"/>
              <a:ext cx="8393489" cy="8048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ES" sz="1600" dirty="0">
                  <a:latin typeface="Arial" panose="020B0604020202020204" pitchFamily="34" charset="0"/>
                  <a:cs typeface="Arial" panose="020B0604020202020204" pitchFamily="34" charset="0"/>
                </a:rPr>
                <a:t>Primera y segunda instancia rechazan cautelar. Pero Cámara ordena que pueda liquidar el tributo.</a:t>
              </a:r>
              <a:endParaRPr lang="es-AR" sz="1600" b="0" kern="1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449039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Modificación de ciertas alícuotas e importes mínimos (Fallo “</a:t>
            </a:r>
            <a:r>
              <a:rPr lang="es-MX" sz="2800" b="1" dirty="0" err="1">
                <a:solidFill>
                  <a:schemeClr val="bg1"/>
                </a:solidFill>
                <a:latin typeface="Arial" panose="020B0604020202020204" pitchFamily="34" charset="0"/>
                <a:cs typeface="Arial" panose="020B0604020202020204" pitchFamily="34" charset="0"/>
              </a:rPr>
              <a:t>Bronway</a:t>
            </a:r>
            <a:r>
              <a:rPr lang="es-MX" sz="2800" b="1" dirty="0">
                <a:solidFill>
                  <a:schemeClr val="bg1"/>
                </a:solidFill>
                <a:latin typeface="Arial" panose="020B0604020202020204" pitchFamily="34" charset="0"/>
                <a:cs typeface="Arial" panose="020B0604020202020204" pitchFamily="34" charset="0"/>
              </a:rPr>
              <a:t> </a:t>
            </a:r>
            <a:r>
              <a:rPr lang="es-MX" sz="2800" b="1" dirty="0" err="1">
                <a:solidFill>
                  <a:schemeClr val="bg1"/>
                </a:solidFill>
                <a:latin typeface="Arial" panose="020B0604020202020204" pitchFamily="34" charset="0"/>
                <a:cs typeface="Arial" panose="020B0604020202020204" pitchFamily="34" charset="0"/>
              </a:rPr>
              <a:t>Technology</a:t>
            </a:r>
            <a:r>
              <a:rPr lang="es-MX" sz="2800" b="1" dirty="0">
                <a:solidFill>
                  <a:schemeClr val="bg1"/>
                </a:solidFill>
                <a:latin typeface="Arial" panose="020B0604020202020204" pitchFamily="34" charset="0"/>
                <a:cs typeface="Arial" panose="020B0604020202020204" pitchFamily="34" charset="0"/>
              </a:rPr>
              <a:t> S.A. c. AFIP). Sentencia del 04/06/2024</a:t>
            </a:r>
          </a:p>
        </p:txBody>
      </p:sp>
      <p:sp>
        <p:nvSpPr>
          <p:cNvPr id="11" name="Rectángulo 10">
            <a:extLst>
              <a:ext uri="{FF2B5EF4-FFF2-40B4-BE49-F238E27FC236}">
                <a16:creationId xmlns:a16="http://schemas.microsoft.com/office/drawing/2014/main" id="{FD186194-63BA-162B-7E41-03FB43D38215}"/>
              </a:ext>
            </a:extLst>
          </p:cNvPr>
          <p:cNvSpPr/>
          <p:nvPr/>
        </p:nvSpPr>
        <p:spPr>
          <a:xfrm>
            <a:off x="980792" y="1855960"/>
            <a:ext cx="10230416" cy="4861711"/>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es-ES" sz="1600" b="1" u="sng" dirty="0">
              <a:solidFill>
                <a:srgbClr val="263057"/>
              </a:solidFill>
              <a:latin typeface="Times New Roman" panose="02020603050405020304" pitchFamily="18" charset="0"/>
              <a:cs typeface="Times New Roman" panose="02020603050405020304" pitchFamily="18" charset="0"/>
            </a:endParaRPr>
          </a:p>
          <a:p>
            <a:pPr algn="ctr"/>
            <a:endParaRPr lang="es-ES" sz="1600" b="1" u="sng" dirty="0">
              <a:solidFill>
                <a:srgbClr val="263057"/>
              </a:solidFill>
              <a:latin typeface="Times New Roman" panose="02020603050405020304" pitchFamily="18" charset="0"/>
              <a:cs typeface="Times New Roman" panose="02020603050405020304" pitchFamily="18" charset="0"/>
            </a:endParaRPr>
          </a:p>
          <a:p>
            <a:pPr algn="ctr"/>
            <a:r>
              <a:rPr lang="es-ES" sz="1600" b="1" u="sng" dirty="0">
                <a:solidFill>
                  <a:srgbClr val="263057"/>
                </a:solidFill>
                <a:latin typeface="Times New Roman" panose="02020603050405020304" pitchFamily="18" charset="0"/>
                <a:cs typeface="Times New Roman" panose="02020603050405020304" pitchFamily="18" charset="0"/>
              </a:rPr>
              <a:t>Fallo de la CSJN</a:t>
            </a:r>
            <a:r>
              <a:rPr lang="es-ES" sz="1600" b="1" dirty="0">
                <a:solidFill>
                  <a:srgbClr val="263057"/>
                </a:solidFill>
                <a:latin typeface="Times New Roman" panose="02020603050405020304" pitchFamily="18" charset="0"/>
                <a:cs typeface="Times New Roman" panose="02020603050405020304" pitchFamily="18" charset="0"/>
              </a:rPr>
              <a:t>:</a:t>
            </a:r>
          </a:p>
          <a:p>
            <a:pPr algn="ct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r>
              <a:rPr lang="es-ES" sz="1600" b="1" dirty="0">
                <a:solidFill>
                  <a:srgbClr val="263057"/>
                </a:solidFill>
                <a:latin typeface="Times New Roman" panose="02020603050405020304" pitchFamily="18" charset="0"/>
                <a:cs typeface="Times New Roman" panose="02020603050405020304" pitchFamily="18" charset="0"/>
              </a:rPr>
              <a:t>Los posibles efectos de las leyes tributarias sobre la competencia y regulación de los mercados cuentan con mecanismos específicos de protección, ajenos a la pretensión fiscal. </a:t>
            </a: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r>
              <a:rPr lang="es-ES" sz="1600" b="1" dirty="0">
                <a:solidFill>
                  <a:srgbClr val="263057"/>
                </a:solidFill>
                <a:latin typeface="Times New Roman" panose="02020603050405020304" pitchFamily="18" charset="0"/>
                <a:cs typeface="Times New Roman" panose="02020603050405020304" pitchFamily="18" charset="0"/>
              </a:rPr>
              <a:t>El presunto fortalecimiento de un oligopolio provocado por el impuesto alegado por la actora, no puede ser desplazado de aquel marco, ni abordado a través de una aplicación matizada de principios constitucionales de la tributación.</a:t>
            </a:r>
          </a:p>
          <a:p>
            <a:pPr algn="ct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r>
              <a:rPr lang="es-ES" sz="1600" b="1" dirty="0">
                <a:solidFill>
                  <a:srgbClr val="263057"/>
                </a:solidFill>
                <a:latin typeface="Times New Roman" panose="02020603050405020304" pitchFamily="18" charset="0"/>
                <a:cs typeface="Times New Roman" panose="02020603050405020304" pitchFamily="18" charset="0"/>
              </a:rPr>
              <a:t>Al evaluar los principios de igualdad y capacidad contributiva no deben descartarse los fines extrafiscales del legislador para crear el impuesto. Es necesario analizar los antecedentes de la sanción del impuesto mínimo, sus características específicas y los objetivos a los que responde su naturaleza de impuesto selectivo al consumo.</a:t>
            </a: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r>
              <a:rPr lang="es-ES" sz="1600" b="1" dirty="0">
                <a:solidFill>
                  <a:srgbClr val="263057"/>
                </a:solidFill>
                <a:latin typeface="Times New Roman" panose="02020603050405020304" pitchFamily="18" charset="0"/>
                <a:cs typeface="Times New Roman" panose="02020603050405020304" pitchFamily="18" charset="0"/>
              </a:rPr>
              <a:t>Si el impuesto mínimo produjera un efecto negativo sobre las actividades y sectores, los jueces no pueden dejar de ponderar cuál fue el propósito del legislador.</a:t>
            </a: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algn="ctr"/>
            <a:r>
              <a:rPr lang="es-ES" sz="1600" b="1" dirty="0">
                <a:solidFill>
                  <a:srgbClr val="263057"/>
                </a:solidFill>
                <a:latin typeface="Times New Roman" panose="02020603050405020304" pitchFamily="18" charset="0"/>
                <a:cs typeface="Times New Roman" panose="02020603050405020304" pitchFamily="18" charset="0"/>
              </a:rPr>
              <a:t> </a:t>
            </a:r>
          </a:p>
          <a:p>
            <a:pPr marL="285750" indent="-285750" algn="ctr">
              <a:buFont typeface="Arial" panose="020B0604020202020204" pitchFamily="34" charset="0"/>
              <a:buChar char="•"/>
            </a:pPr>
            <a:endParaRPr lang="es-ES" sz="1600" b="1" dirty="0">
              <a:solidFill>
                <a:srgbClr val="263057"/>
              </a:solidFill>
              <a:latin typeface="Times New Roman" panose="02020603050405020304" pitchFamily="18" charset="0"/>
              <a:cs typeface="Times New Roman" panose="02020603050405020304" pitchFamily="18" charset="0"/>
            </a:endParaRPr>
          </a:p>
          <a:p>
            <a:pPr algn="ctr"/>
            <a:endParaRPr lang="es-ES" sz="1600" b="1" u="sng"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303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Actualización y modificación de los impuestos mínimos</a:t>
            </a:r>
          </a:p>
        </p:txBody>
      </p:sp>
      <p:sp>
        <p:nvSpPr>
          <p:cNvPr id="11" name="Rectángulo 10">
            <a:extLst>
              <a:ext uri="{FF2B5EF4-FFF2-40B4-BE49-F238E27FC236}">
                <a16:creationId xmlns:a16="http://schemas.microsoft.com/office/drawing/2014/main" id="{FD186194-63BA-162B-7E41-03FB43D38215}"/>
              </a:ext>
            </a:extLst>
          </p:cNvPr>
          <p:cNvSpPr/>
          <p:nvPr/>
        </p:nvSpPr>
        <p:spPr>
          <a:xfrm>
            <a:off x="980792" y="1855960"/>
            <a:ext cx="10230416" cy="4861711"/>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r>
              <a:rPr lang="es-ES" sz="1600" b="1" u="sng" dirty="0">
                <a:solidFill>
                  <a:srgbClr val="263057"/>
                </a:solidFill>
                <a:latin typeface="Times New Roman" panose="02020603050405020304" pitchFamily="18" charset="0"/>
                <a:cs typeface="Times New Roman" panose="02020603050405020304" pitchFamily="18" charset="0"/>
              </a:rPr>
              <a:t>Nuevo artículo 16</a:t>
            </a:r>
            <a:r>
              <a:rPr lang="es-ES" sz="1600" b="1" dirty="0">
                <a:solidFill>
                  <a:srgbClr val="263057"/>
                </a:solidFill>
                <a:latin typeface="Times New Roman" panose="02020603050405020304" pitchFamily="18" charset="0"/>
                <a:cs typeface="Times New Roman" panose="02020603050405020304" pitchFamily="18" charset="0"/>
              </a:rPr>
              <a:t>: Los importes consignados en el segundo párrafo de este artículo se actualizarán trimestralmente, por trimestre calendario, sobre la base de las variaciones del Índice de Precios al Consumidor (IPC), que suministre el Instituto Nacional de Estadística y Censos, considerando las variaciones acumuladas de dicho índice desde el mes de enero de 2018, inclusive</a:t>
            </a:r>
            <a:r>
              <a:rPr lang="es-ES" sz="1600" dirty="0">
                <a:solidFill>
                  <a:srgbClr val="263057"/>
                </a:solidFill>
                <a:latin typeface="Times New Roman" panose="02020603050405020304" pitchFamily="18" charset="0"/>
                <a:cs typeface="Times New Roman" panose="02020603050405020304" pitchFamily="18" charset="0"/>
              </a:rPr>
              <a:t>. Sin perjuicio de ello, el Poder Ejecutivo nacional podrá, con las condiciones indicadas en el artículo sin número agregado a continuación del artículo 14 , cuando las circunstancias económicas así lo requieran a los efectos de </a:t>
            </a:r>
            <a:r>
              <a:rPr lang="es-ES" sz="1600" b="1" u="sng" dirty="0">
                <a:solidFill>
                  <a:srgbClr val="263057"/>
                </a:solidFill>
                <a:latin typeface="Times New Roman" panose="02020603050405020304" pitchFamily="18" charset="0"/>
                <a:cs typeface="Times New Roman" panose="02020603050405020304" pitchFamily="18" charset="0"/>
              </a:rPr>
              <a:t>garantizar la sostenibilidad fiscal</a:t>
            </a:r>
            <a:r>
              <a:rPr lang="es-ES" sz="1600" dirty="0">
                <a:solidFill>
                  <a:srgbClr val="263057"/>
                </a:solidFill>
                <a:latin typeface="Times New Roman" panose="02020603050405020304" pitchFamily="18" charset="0"/>
                <a:cs typeface="Times New Roman" panose="02020603050405020304" pitchFamily="18" charset="0"/>
              </a:rPr>
              <a:t>, </a:t>
            </a:r>
            <a:r>
              <a:rPr lang="es-ES" sz="1600" b="1" u="sng" dirty="0">
                <a:solidFill>
                  <a:srgbClr val="263057"/>
                </a:solidFill>
                <a:latin typeface="Times New Roman" panose="02020603050405020304" pitchFamily="18" charset="0"/>
                <a:cs typeface="Times New Roman" panose="02020603050405020304" pitchFamily="18" charset="0"/>
              </a:rPr>
              <a:t>aumentar</a:t>
            </a:r>
            <a:r>
              <a:rPr lang="es-ES" sz="1600" dirty="0">
                <a:solidFill>
                  <a:srgbClr val="263057"/>
                </a:solidFill>
                <a:latin typeface="Times New Roman" panose="02020603050405020304" pitchFamily="18" charset="0"/>
                <a:cs typeface="Times New Roman" panose="02020603050405020304" pitchFamily="18" charset="0"/>
              </a:rPr>
              <a:t> hasta en un veinticinco por ciento </a:t>
            </a:r>
            <a:r>
              <a:rPr lang="es-ES" sz="1600" b="1" dirty="0">
                <a:solidFill>
                  <a:srgbClr val="263057"/>
                </a:solidFill>
                <a:latin typeface="Times New Roman" panose="02020603050405020304" pitchFamily="18" charset="0"/>
                <a:cs typeface="Times New Roman" panose="02020603050405020304" pitchFamily="18" charset="0"/>
              </a:rPr>
              <a:t>(25%) </a:t>
            </a:r>
            <a:r>
              <a:rPr lang="es-ES" sz="1600" dirty="0">
                <a:solidFill>
                  <a:srgbClr val="263057"/>
                </a:solidFill>
                <a:latin typeface="Times New Roman" panose="02020603050405020304" pitchFamily="18" charset="0"/>
                <a:cs typeface="Times New Roman" panose="02020603050405020304" pitchFamily="18" charset="0"/>
              </a:rPr>
              <a:t>o </a:t>
            </a:r>
            <a:r>
              <a:rPr lang="es-ES" sz="1600" b="1" u="sng" dirty="0">
                <a:solidFill>
                  <a:srgbClr val="263057"/>
                </a:solidFill>
                <a:latin typeface="Times New Roman" panose="02020603050405020304" pitchFamily="18" charset="0"/>
                <a:cs typeface="Times New Roman" panose="02020603050405020304" pitchFamily="18" charset="0"/>
              </a:rPr>
              <a:t>disminuir</a:t>
            </a:r>
            <a:r>
              <a:rPr lang="es-ES" sz="1600" dirty="0">
                <a:solidFill>
                  <a:srgbClr val="263057"/>
                </a:solidFill>
                <a:latin typeface="Times New Roman" panose="02020603050405020304" pitchFamily="18" charset="0"/>
                <a:cs typeface="Times New Roman" panose="02020603050405020304" pitchFamily="18" charset="0"/>
              </a:rPr>
              <a:t>, c</a:t>
            </a:r>
            <a:r>
              <a:rPr lang="es-ES" sz="1600" b="1" u="sng" dirty="0">
                <a:solidFill>
                  <a:srgbClr val="263057"/>
                </a:solidFill>
                <a:latin typeface="Times New Roman" panose="02020603050405020304" pitchFamily="18" charset="0"/>
                <a:cs typeface="Times New Roman" panose="02020603050405020304" pitchFamily="18" charset="0"/>
              </a:rPr>
              <a:t>on el objeto de estimular en virtud de las circunstancias económicas imperantes el desarrollo de determinados sectores siempre que no se comprometa la sostenibilidad fiscal hasta en un diez por ciento (10%</a:t>
            </a:r>
            <a:r>
              <a:rPr lang="es-ES" sz="1600" b="1" dirty="0">
                <a:solidFill>
                  <a:srgbClr val="263057"/>
                </a:solidFill>
                <a:latin typeface="Times New Roman" panose="02020603050405020304" pitchFamily="18" charset="0"/>
                <a:cs typeface="Times New Roman" panose="02020603050405020304" pitchFamily="18" charset="0"/>
              </a:rPr>
              <a:t>) </a:t>
            </a:r>
            <a:r>
              <a:rPr lang="es-ES" sz="1600" dirty="0">
                <a:solidFill>
                  <a:srgbClr val="263057"/>
                </a:solidFill>
                <a:latin typeface="Times New Roman" panose="02020603050405020304" pitchFamily="18" charset="0"/>
                <a:cs typeface="Times New Roman" panose="02020603050405020304" pitchFamily="18" charset="0"/>
              </a:rPr>
              <a:t>transitoriamente los referidos montos mínimos.</a:t>
            </a:r>
          </a:p>
          <a:p>
            <a:pPr algn="ctr"/>
            <a:endParaRPr lang="es-ES" sz="1600" dirty="0">
              <a:solidFill>
                <a:srgbClr val="263057"/>
              </a:solidFill>
              <a:latin typeface="Times New Roman" panose="02020603050405020304" pitchFamily="18" charset="0"/>
              <a:cs typeface="Times New Roman" panose="02020603050405020304" pitchFamily="18" charset="0"/>
            </a:endParaRPr>
          </a:p>
          <a:p>
            <a:pPr algn="ctr"/>
            <a:r>
              <a:rPr lang="es-ES" sz="1600" b="1" dirty="0">
                <a:solidFill>
                  <a:srgbClr val="263057"/>
                </a:solidFill>
                <a:latin typeface="Times New Roman" panose="02020603050405020304" pitchFamily="18" charset="0"/>
                <a:cs typeface="Times New Roman" panose="02020603050405020304" pitchFamily="18" charset="0"/>
              </a:rPr>
              <a:t>Art. 14 </a:t>
            </a:r>
            <a:r>
              <a:rPr lang="es-ES" sz="1600" dirty="0">
                <a:solidFill>
                  <a:srgbClr val="263057"/>
                </a:solidFill>
                <a:latin typeface="Times New Roman" panose="02020603050405020304" pitchFamily="18" charset="0"/>
                <a:cs typeface="Times New Roman" panose="02020603050405020304" pitchFamily="18" charset="0"/>
              </a:rPr>
              <a:t>La facultad a que se refiere este artículo, sólo podrá ser ejercida </a:t>
            </a:r>
            <a:r>
              <a:rPr lang="es-ES" sz="1600" b="1" u="sng" dirty="0">
                <a:solidFill>
                  <a:srgbClr val="263057"/>
                </a:solidFill>
                <a:latin typeface="Times New Roman" panose="02020603050405020304" pitchFamily="18" charset="0"/>
                <a:cs typeface="Times New Roman" panose="02020603050405020304" pitchFamily="18" charset="0"/>
              </a:rPr>
              <a:t>previos informes técnicos favorables y fundados de los ministerios que tengan jurisdicción sobre el correspondiente ramo o actividad y, en todos los casos, del MINISTERIO DE ECONOMIA Y OBRAS Y SERVICIOS PUBLICOS</a:t>
            </a:r>
            <a:r>
              <a:rPr lang="es-ES" sz="1600" dirty="0">
                <a:solidFill>
                  <a:srgbClr val="263057"/>
                </a:solidFill>
                <a:latin typeface="Times New Roman" panose="02020603050405020304" pitchFamily="18" charset="0"/>
                <a:cs typeface="Times New Roman" panose="02020603050405020304" pitchFamily="18" charset="0"/>
              </a:rPr>
              <a:t>, por cuyo conducto se dictará el respectivo decreto.</a:t>
            </a:r>
          </a:p>
          <a:p>
            <a:pPr algn="ctr"/>
            <a:endParaRPr lang="es-ES" sz="1600" dirty="0">
              <a:solidFill>
                <a:srgbClr val="263057"/>
              </a:solidFill>
              <a:latin typeface="Times New Roman" panose="02020603050405020304" pitchFamily="18" charset="0"/>
              <a:cs typeface="Times New Roman" panose="02020603050405020304" pitchFamily="18" charset="0"/>
            </a:endParaRPr>
          </a:p>
          <a:p>
            <a:pPr algn="ctr"/>
            <a:endParaRPr lang="es-ES" sz="1600" dirty="0">
              <a:solidFill>
                <a:srgbClr val="26305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8026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algn="ctr"/>
            <a:r>
              <a:rPr lang="es-MX" sz="2800" b="1" dirty="0">
                <a:solidFill>
                  <a:schemeClr val="bg1"/>
                </a:solidFill>
                <a:latin typeface="Arial" panose="020B0604020202020204" pitchFamily="34" charset="0"/>
                <a:cs typeface="Arial" panose="020B0604020202020204" pitchFamily="34" charset="0"/>
              </a:rPr>
              <a:t>Actualización de montos mínimos (art. 36.1 Decreto Reglamentario)</a:t>
            </a:r>
            <a:endParaRPr lang="es-AR" sz="2800" b="1" dirty="0">
              <a:solidFill>
                <a:schemeClr val="bg1"/>
              </a:solidFill>
              <a:latin typeface="Arial" panose="020B0604020202020204" pitchFamily="34" charset="0"/>
              <a:cs typeface="Arial" panose="020B0604020202020204" pitchFamily="34" charset="0"/>
            </a:endParaRPr>
          </a:p>
          <a:p>
            <a:pPr algn="ctr"/>
            <a:endParaRPr lang="es-MX" b="1" dirty="0">
              <a:solidFill>
                <a:schemeClr val="bg1"/>
              </a:solidFill>
              <a:latin typeface="Arial" panose="020B0604020202020204" pitchFamily="34" charset="0"/>
              <a:cs typeface="Arial" panose="020B0604020202020204" pitchFamily="34" charset="0"/>
            </a:endParaRPr>
          </a:p>
        </p:txBody>
      </p:sp>
      <p:sp>
        <p:nvSpPr>
          <p:cNvPr id="11" name="Rectángulo 10">
            <a:extLst>
              <a:ext uri="{FF2B5EF4-FFF2-40B4-BE49-F238E27FC236}">
                <a16:creationId xmlns:a16="http://schemas.microsoft.com/office/drawing/2014/main" id="{FD186194-63BA-162B-7E41-03FB43D38215}"/>
              </a:ext>
            </a:extLst>
          </p:cNvPr>
          <p:cNvSpPr/>
          <p:nvPr/>
        </p:nvSpPr>
        <p:spPr>
          <a:xfrm>
            <a:off x="2670772" y="2678803"/>
            <a:ext cx="6083929" cy="3242163"/>
          </a:xfrm>
          <a:prstGeom prst="rect">
            <a:avLst/>
          </a:prstGeom>
          <a:solidFill>
            <a:schemeClr val="bg1"/>
          </a:solidFill>
          <a:ln w="38100">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just"/>
            <a:r>
              <a:rPr lang="es-ES" sz="1600" b="1" u="sng" dirty="0">
                <a:solidFill>
                  <a:srgbClr val="263057"/>
                </a:solidFill>
                <a:latin typeface="Times New Roman" panose="02020603050405020304" pitchFamily="18" charset="0"/>
                <a:cs typeface="Times New Roman" panose="02020603050405020304" pitchFamily="18" charset="0"/>
              </a:rPr>
              <a:t>La ADMINISTRACIÓN FEDERAL DE INGRESOS PÚBLICOS actualizará los importes consignados en el segundo párrafo del artículo 16 y en el último párrafo del artículo 18</a:t>
            </a:r>
            <a:r>
              <a:rPr lang="es-ES" sz="1600" dirty="0">
                <a:solidFill>
                  <a:srgbClr val="263057"/>
                </a:solidFill>
                <a:latin typeface="Times New Roman" panose="02020603050405020304" pitchFamily="18" charset="0"/>
                <a:cs typeface="Times New Roman" panose="02020603050405020304" pitchFamily="18" charset="0"/>
              </a:rPr>
              <a:t>, todos ellos de la ley, en los meses de </a:t>
            </a:r>
            <a:r>
              <a:rPr lang="es-ES" sz="1600" b="1" u="sng" dirty="0">
                <a:solidFill>
                  <a:srgbClr val="263057"/>
                </a:solidFill>
                <a:latin typeface="Times New Roman" panose="02020603050405020304" pitchFamily="18" charset="0"/>
                <a:cs typeface="Times New Roman" panose="02020603050405020304" pitchFamily="18" charset="0"/>
              </a:rPr>
              <a:t>enero, abril, julio y octubre</a:t>
            </a:r>
            <a:r>
              <a:rPr lang="es-ES" sz="1600" b="1" dirty="0">
                <a:solidFill>
                  <a:srgbClr val="263057"/>
                </a:solidFill>
                <a:latin typeface="Times New Roman" panose="02020603050405020304" pitchFamily="18" charset="0"/>
                <a:cs typeface="Times New Roman" panose="02020603050405020304" pitchFamily="18" charset="0"/>
              </a:rPr>
              <a:t> </a:t>
            </a:r>
            <a:r>
              <a:rPr lang="es-ES" sz="1600" dirty="0">
                <a:solidFill>
                  <a:srgbClr val="263057"/>
                </a:solidFill>
                <a:latin typeface="Times New Roman" panose="02020603050405020304" pitchFamily="18" charset="0"/>
                <a:cs typeface="Times New Roman" panose="02020603050405020304" pitchFamily="18" charset="0"/>
              </a:rPr>
              <a:t>de cada año, considerando, en cada caso, la variación del Índice de Precios al Consumidor </a:t>
            </a:r>
            <a:r>
              <a:rPr lang="es-ES" sz="1600" b="1" u="sng" dirty="0">
                <a:solidFill>
                  <a:srgbClr val="263057"/>
                </a:solidFill>
                <a:latin typeface="Times New Roman" panose="02020603050405020304" pitchFamily="18" charset="0"/>
                <a:cs typeface="Times New Roman" panose="02020603050405020304" pitchFamily="18" charset="0"/>
              </a:rPr>
              <a:t>(IPC)</a:t>
            </a:r>
            <a:r>
              <a:rPr lang="es-ES" sz="1600" b="1" dirty="0">
                <a:solidFill>
                  <a:srgbClr val="263057"/>
                </a:solidFill>
                <a:latin typeface="Times New Roman" panose="02020603050405020304" pitchFamily="18" charset="0"/>
                <a:cs typeface="Times New Roman" panose="02020603050405020304" pitchFamily="18" charset="0"/>
              </a:rPr>
              <a:t> </a:t>
            </a:r>
            <a:r>
              <a:rPr lang="es-ES" sz="1600" dirty="0">
                <a:solidFill>
                  <a:srgbClr val="263057"/>
                </a:solidFill>
                <a:latin typeface="Times New Roman" panose="02020603050405020304" pitchFamily="18" charset="0"/>
                <a:cs typeface="Times New Roman" panose="02020603050405020304" pitchFamily="18" charset="0"/>
              </a:rPr>
              <a:t> (…) </a:t>
            </a:r>
            <a:r>
              <a:rPr lang="es-ES" sz="1600" b="1" u="sng" dirty="0">
                <a:solidFill>
                  <a:srgbClr val="263057"/>
                </a:solidFill>
                <a:latin typeface="Times New Roman" panose="02020603050405020304" pitchFamily="18" charset="0"/>
                <a:cs typeface="Times New Roman" panose="02020603050405020304" pitchFamily="18" charset="0"/>
              </a:rPr>
              <a:t>correspondiente al trimestre calendario que finalice el mes inmediato anterior al de la actualización que se realice</a:t>
            </a:r>
            <a:r>
              <a:rPr lang="es-ES" sz="1600" dirty="0">
                <a:solidFill>
                  <a:srgbClr val="263057"/>
                </a:solidFill>
                <a:latin typeface="Times New Roman" panose="02020603050405020304" pitchFamily="18" charset="0"/>
                <a:cs typeface="Times New Roman" panose="02020603050405020304" pitchFamily="18" charset="0"/>
              </a:rPr>
              <a:t>. </a:t>
            </a:r>
          </a:p>
          <a:p>
            <a:pPr algn="just"/>
            <a:endParaRPr lang="es-ES" sz="1600" dirty="0">
              <a:solidFill>
                <a:srgbClr val="263057"/>
              </a:solidFill>
              <a:latin typeface="Times New Roman" panose="02020603050405020304" pitchFamily="18" charset="0"/>
              <a:cs typeface="Times New Roman" panose="02020603050405020304" pitchFamily="18" charset="0"/>
            </a:endParaRPr>
          </a:p>
          <a:p>
            <a:pPr algn="just"/>
            <a:r>
              <a:rPr lang="es-ES" sz="1600" b="1" u="sng" dirty="0">
                <a:solidFill>
                  <a:srgbClr val="263057"/>
                </a:solidFill>
                <a:latin typeface="Times New Roman" panose="02020603050405020304" pitchFamily="18" charset="0"/>
                <a:cs typeface="Times New Roman" panose="02020603050405020304" pitchFamily="18" charset="0"/>
              </a:rPr>
              <a:t>Los montos actualizados surtirán efectos para los hechos imponibles que se perfeccionen desde el primer día del segundo mes inmediato siguiente a aquel en que se efectúe la actualización, inclusive</a:t>
            </a:r>
          </a:p>
        </p:txBody>
      </p:sp>
    </p:spTree>
    <p:extLst>
      <p:ext uri="{BB962C8B-B14F-4D97-AF65-F5344CB8AC3E}">
        <p14:creationId xmlns:p14="http://schemas.microsoft.com/office/powerpoint/2010/main" val="366272491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25816</TotalTime>
  <Words>4352</Words>
  <Application>Microsoft Office PowerPoint</Application>
  <PresentationFormat>Panorámica</PresentationFormat>
  <Paragraphs>298</Paragraphs>
  <Slides>36</Slides>
  <Notes>31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Calibri</vt:lpstr>
      <vt:lpstr>Calibri Light</vt:lpstr>
      <vt:lpstr>Gill Sans</vt:lpstr>
      <vt:lpstr>Montserrat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Promoción del Desarrollo y Producción de la Biotecnología Moderna y la Nanotecnología</dc:title>
  <dc:creator>MARVAL O'FARRELL - LMV TAX</dc:creator>
  <cp:lastModifiedBy>Sergio Daniel Vergara</cp:lastModifiedBy>
  <cp:revision>90</cp:revision>
  <cp:lastPrinted>2024-08-08T18:40:21Z</cp:lastPrinted>
  <dcterms:created xsi:type="dcterms:W3CDTF">2024-03-14T13:20:08Z</dcterms:created>
  <dcterms:modified xsi:type="dcterms:W3CDTF">2024-08-08T23:00:47Z</dcterms:modified>
</cp:coreProperties>
</file>