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sldIdLst>
    <p:sldId id="257" r:id="rId2"/>
    <p:sldId id="261" r:id="rId3"/>
    <p:sldId id="260" r:id="rId4"/>
    <p:sldId id="266" r:id="rId5"/>
    <p:sldId id="293" r:id="rId6"/>
    <p:sldId id="294" r:id="rId7"/>
    <p:sldId id="296" r:id="rId8"/>
    <p:sldId id="295" r:id="rId9"/>
    <p:sldId id="297" r:id="rId10"/>
    <p:sldId id="299" r:id="rId11"/>
    <p:sldId id="298" r:id="rId12"/>
    <p:sldId id="308" r:id="rId13"/>
    <p:sldId id="305" r:id="rId14"/>
    <p:sldId id="300" r:id="rId15"/>
    <p:sldId id="301" r:id="rId16"/>
    <p:sldId id="310" r:id="rId17"/>
    <p:sldId id="306" r:id="rId18"/>
    <p:sldId id="303" r:id="rId19"/>
    <p:sldId id="307" r:id="rId20"/>
    <p:sldId id="302" r:id="rId21"/>
    <p:sldId id="304" r:id="rId22"/>
    <p:sldId id="309" r:id="rId23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5">
          <p15:clr>
            <a:srgbClr val="A4A3A4"/>
          </p15:clr>
        </p15:guide>
        <p15:guide id="2" pos="73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>
        <p:guide orient="horz" pos="1185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p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FF7EAFA5-6B3A-4025-8603-44F3E1040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331"/>
            <a:ext cx="5057192" cy="6858000"/>
          </a:xfrm>
          <a:prstGeom prst="rect">
            <a:avLst/>
          </a:prstGeom>
        </p:spPr>
      </p:pic>
      <p:pic>
        <p:nvPicPr>
          <p:cNvPr id="3" name="Imagen 2" descr="Logotipo, Icono&#10;&#10;Descripción generada automáticamente">
            <a:extLst>
              <a:ext uri="{FF2B5EF4-FFF2-40B4-BE49-F238E27FC236}">
                <a16:creationId xmlns:a16="http://schemas.microsoft.com/office/drawing/2014/main" id="{9A12CE8D-EEFE-499C-AF53-1F7E7D066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A94AB23A-F009-177C-349F-318205FB15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05156" y="2850265"/>
            <a:ext cx="5314950" cy="1828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31618AFF-2AA0-DDEE-9450-E056D3085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05512" y="2320091"/>
            <a:ext cx="5314593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CD783B-6099-43F4-B44E-BB5160F1DCA2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6" name="Imagen 5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C833FE2A-A857-4871-A3A6-519EF3E38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83" y="2007105"/>
            <a:ext cx="4848225" cy="284379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5945DBD-1A58-402D-B6A9-DEBDBB5E5C61}"/>
              </a:ext>
            </a:extLst>
          </p:cNvPr>
          <p:cNvSpPr txBox="1"/>
          <p:nvPr/>
        </p:nvSpPr>
        <p:spPr>
          <a:xfrm>
            <a:off x="570141" y="6155424"/>
            <a:ext cx="3916907" cy="6294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s-A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fia Pro Light"/>
                <a:ea typeface="+mn-ea"/>
                <a:cs typeface="+mn-cs"/>
              </a:rPr>
              <a:t>Fray Justo Santa María de Oro 2150 Piso 5, C1425FOD CABA, Argentina | +54 11 5236-9990 | lfs.tax</a:t>
            </a:r>
          </a:p>
        </p:txBody>
      </p:sp>
    </p:spTree>
    <p:extLst>
      <p:ext uri="{BB962C8B-B14F-4D97-AF65-F5344CB8AC3E}">
        <p14:creationId xmlns:p14="http://schemas.microsoft.com/office/powerpoint/2010/main" val="2783695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á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5EB05EDB-D9FC-4D31-8812-65B5E502D5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s-AR" dirty="0"/>
              <a:t>2)Imagen grande fondo (de ser necesario insertarla nuevamente, agrandar y recortar para ocupar todo el fondo)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1C859202-DC7E-4171-AE4C-40D0BE555BF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40200" y="1479550"/>
            <a:ext cx="3911600" cy="3898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s-AR" dirty="0"/>
              <a:t>3)Insertar círculo vacío blanco y modificar a conveniencia transparencia, color, brillo y contraste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CB982DEB-8920-4593-B6B3-517994DF1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0200" y="2062163"/>
            <a:ext cx="3911600" cy="27987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s-AR" dirty="0"/>
              <a:t>4)Texto dentro del círculo (modificar color para que sea observable)</a:t>
            </a:r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814C341A-8A51-4390-8AF1-962F54D3F1B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1)Logo</a:t>
            </a:r>
          </a:p>
        </p:txBody>
      </p:sp>
    </p:spTree>
    <p:extLst>
      <p:ext uri="{BB962C8B-B14F-4D97-AF65-F5344CB8AC3E}">
        <p14:creationId xmlns:p14="http://schemas.microsoft.com/office/powerpoint/2010/main" val="367149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ase - Sub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220E776D-0965-4224-8F3F-F5FFF3F10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6843" y="325837"/>
            <a:ext cx="942098" cy="93878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B831867-D750-6241-A77D-E57A981D4B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50099"/>
            <a:ext cx="10515600" cy="147890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Sofia Pro Bold" panose="020B0000000000000000" pitchFamily="34" charset="0"/>
              </a:defRPr>
            </a:lvl1pPr>
          </a:lstStyle>
          <a:p>
            <a:r>
              <a:rPr lang="es-ES" dirty="0"/>
              <a:t>Haga clic para agregar frase destacada</a:t>
            </a:r>
            <a:endParaRPr lang="es-AR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5834496-5F14-4BAD-BF62-FC2F7DF4BE5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chemeClr val="bg1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chemeClr val="bg1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16314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objetos + Texto Rojo">
    <p:bg>
      <p:bgPr>
        <a:solidFill>
          <a:srgbClr val="E11E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cono&#10;&#10;Descripción generada automáticamente">
            <a:extLst>
              <a:ext uri="{FF2B5EF4-FFF2-40B4-BE49-F238E27FC236}">
                <a16:creationId xmlns:a16="http://schemas.microsoft.com/office/drawing/2014/main" id="{2ABAD64E-36A1-458C-A7D3-8293832BC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6843" y="325837"/>
            <a:ext cx="942098" cy="93878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0C147ED-E840-4F0B-A156-EB8E77E6584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71412" y="2454275"/>
            <a:ext cx="1956197" cy="194944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CB7B2DC-7C94-428E-99DD-1DA897A55D5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990646" y="2454275"/>
            <a:ext cx="1956197" cy="194944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CB026B-15FC-447C-9607-F2FF6987427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781029" y="2454275"/>
            <a:ext cx="1956197" cy="194944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858FA49-0E55-4B47-8C09-94B7F39F294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chemeClr val="bg1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chemeClr val="bg1"/>
              </a:solidFill>
              <a:latin typeface="Sofia Pro Light"/>
            </a:endParaRPr>
          </a:p>
        </p:txBody>
      </p:sp>
      <p:sp>
        <p:nvSpPr>
          <p:cNvPr id="10" name="Marcador de texto 17">
            <a:extLst>
              <a:ext uri="{FF2B5EF4-FFF2-40B4-BE49-F238E27FC236}">
                <a16:creationId xmlns:a16="http://schemas.microsoft.com/office/drawing/2014/main" id="{92A447C0-A2F7-4E1F-BB87-45951A9807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181" y="1641225"/>
            <a:ext cx="3633444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chemeClr val="bg1"/>
                </a:solidFill>
                <a:latin typeface="Sofia Pro Medium" panose="020B0000000000000000" pitchFamily="34" charset="0"/>
                <a:ea typeface="+mn-ea"/>
                <a:cs typeface="Sofia Pro Medium" panose="020B0000000000000000" pitchFamily="34" charset="0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C46C0E51-97C9-41AD-A397-508C34BA4B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8180" y="2454275"/>
            <a:ext cx="3633445" cy="19494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D9E40C82-7B09-43B1-9FD0-103723A6A2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0" y="3101974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chemeClr val="bg1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1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89A879E-CEA5-4454-9C9B-A669A5D323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0838" y="3101974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chemeClr val="bg1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2</a:t>
            </a:r>
          </a:p>
        </p:txBody>
      </p:sp>
      <p:sp>
        <p:nvSpPr>
          <p:cNvPr id="15" name="Marcador de texto 12">
            <a:extLst>
              <a:ext uri="{FF2B5EF4-FFF2-40B4-BE49-F238E27FC236}">
                <a16:creationId xmlns:a16="http://schemas.microsoft.com/office/drawing/2014/main" id="{40EDA006-57C3-42CB-B4B4-933A17BC9D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86641" y="3115969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chemeClr val="bg1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3</a:t>
            </a:r>
          </a:p>
        </p:txBody>
      </p:sp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017EE4A1-39B3-4C72-94AF-0BAFFF930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72001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E5720871-94A4-409E-BF7F-15B365167DB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81426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9" name="Marcador de texto 17">
            <a:extLst>
              <a:ext uri="{FF2B5EF4-FFF2-40B4-BE49-F238E27FC236}">
                <a16:creationId xmlns:a16="http://schemas.microsoft.com/office/drawing/2014/main" id="{3C7FFD33-06B1-4DA7-9885-C57B32D297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86641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20" name="Marcador de texto 17">
            <a:extLst>
              <a:ext uri="{FF2B5EF4-FFF2-40B4-BE49-F238E27FC236}">
                <a16:creationId xmlns:a16="http://schemas.microsoft.com/office/drawing/2014/main" id="{4B960315-43BC-43A8-8EA3-37C3F95825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8181" y="44624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1451257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objetos + Texto Blanc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8DA27B49-95F0-48F9-A2DC-1C19B7FAE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60520" cy="685799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ABAD64E-36A1-458C-A7D3-8293832BC9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946843" y="325837"/>
            <a:ext cx="942097" cy="93878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0C147ED-E840-4F0B-A156-EB8E77E658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72937" y="2454275"/>
            <a:ext cx="1953147" cy="194944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CB7B2DC-7C94-428E-99DD-1DA897A55D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992171" y="2454275"/>
            <a:ext cx="1953147" cy="194944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CB026B-15FC-447C-9607-F2FF698742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782554" y="2454275"/>
            <a:ext cx="1953147" cy="194944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858FA49-0E55-4B47-8C09-94B7F39F294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E11E19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E11E19"/>
              </a:solidFill>
              <a:latin typeface="Sofia Pro Light"/>
            </a:endParaRPr>
          </a:p>
        </p:txBody>
      </p:sp>
      <p:sp>
        <p:nvSpPr>
          <p:cNvPr id="10" name="Marcador de texto 17">
            <a:extLst>
              <a:ext uri="{FF2B5EF4-FFF2-40B4-BE49-F238E27FC236}">
                <a16:creationId xmlns:a16="http://schemas.microsoft.com/office/drawing/2014/main" id="{92A447C0-A2F7-4E1F-BB87-45951A9807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180" y="1641225"/>
            <a:ext cx="3533313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chemeClr val="bg1"/>
                </a:solidFill>
                <a:latin typeface="Sofia Pro Medium" panose="020B0000000000000000" pitchFamily="34" charset="0"/>
                <a:ea typeface="+mn-ea"/>
                <a:cs typeface="Sofia Pro Medium" panose="020B0000000000000000" pitchFamily="34" charset="0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C46C0E51-97C9-41AD-A397-508C34BA4B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8180" y="2454275"/>
            <a:ext cx="3533313" cy="19494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D9E40C82-7B09-43B1-9FD0-103723A6A2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0" y="3101974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rgbClr val="E11E19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1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89A879E-CEA5-4454-9C9B-A669A5D323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0838" y="3101974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rgbClr val="E11E19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2</a:t>
            </a:r>
          </a:p>
        </p:txBody>
      </p:sp>
      <p:sp>
        <p:nvSpPr>
          <p:cNvPr id="15" name="Marcador de texto 12">
            <a:extLst>
              <a:ext uri="{FF2B5EF4-FFF2-40B4-BE49-F238E27FC236}">
                <a16:creationId xmlns:a16="http://schemas.microsoft.com/office/drawing/2014/main" id="{40EDA006-57C3-42CB-B4B4-933A17BC9D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86641" y="3115969"/>
            <a:ext cx="1955800" cy="6540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rgbClr val="E11E19"/>
                </a:solidFill>
                <a:latin typeface="Sofia Pro Medium" panose="020B0000000000000000" pitchFamily="34" charset="0"/>
              </a:defRPr>
            </a:lvl1pPr>
          </a:lstStyle>
          <a:p>
            <a:pPr lvl="0"/>
            <a:r>
              <a:rPr lang="es-AR" dirty="0"/>
              <a:t>PALABRA 3</a:t>
            </a:r>
          </a:p>
        </p:txBody>
      </p:sp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017EE4A1-39B3-4C72-94AF-0BAFFF930E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72001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E5720871-94A4-409E-BF7F-15B365167DB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81426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9" name="Marcador de texto 17">
            <a:extLst>
              <a:ext uri="{FF2B5EF4-FFF2-40B4-BE49-F238E27FC236}">
                <a16:creationId xmlns:a16="http://schemas.microsoft.com/office/drawing/2014/main" id="{3C7FFD33-06B1-4DA7-9885-C57B32D297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86641" y="4556124"/>
            <a:ext cx="1955800" cy="1732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1600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20" name="Marcador de texto 17">
            <a:extLst>
              <a:ext uri="{FF2B5EF4-FFF2-40B4-BE49-F238E27FC236}">
                <a16:creationId xmlns:a16="http://schemas.microsoft.com/office/drawing/2014/main" id="{4B960315-43BC-43A8-8EA3-37C3F95825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8181" y="446242"/>
            <a:ext cx="3533313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1690714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E568321-4847-4458-B086-AE275D43CE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" t="680" r="-1" b="409"/>
          <a:stretch/>
        </p:blipFill>
        <p:spPr>
          <a:xfrm>
            <a:off x="0" y="0"/>
            <a:ext cx="4264565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0A2DA39-F7F8-498B-A207-5F1B7592AA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946843" y="325837"/>
            <a:ext cx="942097" cy="93878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C337A2C-5198-498D-AA6B-39208C7D2D0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E11E19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E11E19"/>
              </a:solidFill>
              <a:latin typeface="Sofia Pro Light"/>
            </a:endParaRPr>
          </a:p>
        </p:txBody>
      </p:sp>
      <p:sp>
        <p:nvSpPr>
          <p:cNvPr id="8" name="Marcador de texto 17">
            <a:extLst>
              <a:ext uri="{FF2B5EF4-FFF2-40B4-BE49-F238E27FC236}">
                <a16:creationId xmlns:a16="http://schemas.microsoft.com/office/drawing/2014/main" id="{A739ADDC-7BB5-4A1B-A744-994B667640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1641224"/>
            <a:ext cx="4061791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rgbClr val="FB0000"/>
                </a:solidFill>
                <a:latin typeface="Sofia Pro Medium" panose="020B0000000000000000" pitchFamily="34" charset="0"/>
                <a:ea typeface="+mn-ea"/>
                <a:cs typeface="Sofia Pro Medium" panose="020B0000000000000000" pitchFamily="34" charset="0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9" name="Marcador de texto 17">
            <a:extLst>
              <a:ext uri="{FF2B5EF4-FFF2-40B4-BE49-F238E27FC236}">
                <a16:creationId xmlns:a16="http://schemas.microsoft.com/office/drawing/2014/main" id="{E59CD1B4-FD2B-4E73-B331-0D7E476CFC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2454274"/>
            <a:ext cx="4061791" cy="27625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587744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 roj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cono&#10;&#10;Descripción generada automáticamente">
            <a:extLst>
              <a:ext uri="{FF2B5EF4-FFF2-40B4-BE49-F238E27FC236}">
                <a16:creationId xmlns:a16="http://schemas.microsoft.com/office/drawing/2014/main" id="{0C80426B-6DE9-4715-B16B-89FCBD0DB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6843" y="325837"/>
            <a:ext cx="942098" cy="93878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D2C1FC6-ABE6-4094-9DB4-8CA20E8D405A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chemeClr val="bg1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chemeClr val="bg1"/>
              </a:solidFill>
              <a:latin typeface="Sofia Pro Light"/>
            </a:endParaRPr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16F98AD0-7F21-49CE-BD4F-CA30D3067E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1641224"/>
            <a:ext cx="4061791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chemeClr val="bg1"/>
                </a:solidFill>
                <a:latin typeface="Sofia Pro Medium" panose="020B0000000000000000" pitchFamily="34" charset="0"/>
                <a:ea typeface="+mn-ea"/>
                <a:cs typeface="Sofia Pro Medium" panose="020B0000000000000000" pitchFamily="34" charset="0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7" name="Marcador de texto 17">
            <a:extLst>
              <a:ext uri="{FF2B5EF4-FFF2-40B4-BE49-F238E27FC236}">
                <a16:creationId xmlns:a16="http://schemas.microsoft.com/office/drawing/2014/main" id="{62E83A8C-81E6-46B5-A791-B7DE3FA96F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2454274"/>
            <a:ext cx="4061791" cy="27625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594592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áfic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gráfico 4">
            <a:extLst>
              <a:ext uri="{FF2B5EF4-FFF2-40B4-BE49-F238E27FC236}">
                <a16:creationId xmlns:a16="http://schemas.microsoft.com/office/drawing/2014/main" id="{5A7B1F5F-3A30-499A-94F0-C327297EB7FA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439025" y="1719263"/>
            <a:ext cx="3529013" cy="40909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r>
              <a:rPr lang="es-ES"/>
              <a:t>Haga clic en el icono para agregar un gráfico</a:t>
            </a:r>
            <a:endParaRPr lang="es-A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5A1E74-A03E-444F-BD08-E8470FD73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19164"/>
            <a:ext cx="5256212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10" name="Marcador de texto 15">
            <a:extLst>
              <a:ext uri="{FF2B5EF4-FFF2-40B4-BE49-F238E27FC236}">
                <a16:creationId xmlns:a16="http://schemas.microsoft.com/office/drawing/2014/main" id="{2B57E8A7-67B4-4680-A3C6-DF38AD339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9788" y="2803848"/>
            <a:ext cx="5256212" cy="2309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BA94E87C-4CE0-45F9-89AE-6CCEE2D812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DD4EB79-D4F1-45C0-B0A2-2026DE2BC2C6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8" name="Imagen 7" descr="Logotipo, Icono&#10;&#10;Descripción generada automáticamente">
            <a:extLst>
              <a:ext uri="{FF2B5EF4-FFF2-40B4-BE49-F238E27FC236}">
                <a16:creationId xmlns:a16="http://schemas.microsoft.com/office/drawing/2014/main" id="{EC9581E4-A66C-4522-A35F-BDEEA8108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53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ado de elementos 2 columna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arcador de texto 36">
            <a:extLst>
              <a:ext uri="{FF2B5EF4-FFF2-40B4-BE49-F238E27FC236}">
                <a16:creationId xmlns:a16="http://schemas.microsoft.com/office/drawing/2014/main" id="{4B4658D7-33B3-440A-A3F3-335239008E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0762" y="3107266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9" name="Marcador de texto 17">
            <a:extLst>
              <a:ext uri="{FF2B5EF4-FFF2-40B4-BE49-F238E27FC236}">
                <a16:creationId xmlns:a16="http://schemas.microsoft.com/office/drawing/2014/main" id="{E2539CAB-8920-4A55-BFE8-EE9A27C6B7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7F3AEAAA-5EE2-4B00-B646-F052F870D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3858348"/>
            <a:ext cx="386311" cy="38631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B97E25-A726-4BF6-AC9C-F8FEECE2F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4665541"/>
            <a:ext cx="386311" cy="386311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5396FBC-8AE2-4E21-A80C-BD09BA58C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5472735"/>
            <a:ext cx="386311" cy="386311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BD4B1297-2CE5-4958-AD4F-873ADF4D4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19537" y="3051155"/>
            <a:ext cx="386311" cy="38631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C7DABA04-69B5-483B-8D30-F5CB8E6DD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19537" y="3858348"/>
            <a:ext cx="386311" cy="38631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6E4BA1C9-59AD-49E9-99D0-12363C119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19537" y="4665541"/>
            <a:ext cx="386311" cy="386311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127ADB79-1808-4089-BAD6-F02B53E8F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919537" y="5472735"/>
            <a:ext cx="386311" cy="386311"/>
          </a:xfrm>
          <a:prstGeom prst="rect">
            <a:avLst/>
          </a:prstGeom>
        </p:spPr>
      </p:pic>
      <p:sp>
        <p:nvSpPr>
          <p:cNvPr id="35" name="Título 1">
            <a:extLst>
              <a:ext uri="{FF2B5EF4-FFF2-40B4-BE49-F238E27FC236}">
                <a16:creationId xmlns:a16="http://schemas.microsoft.com/office/drawing/2014/main" id="{009B730D-8EAC-4CE0-9DE4-1CA9A7677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7" y="1790387"/>
            <a:ext cx="8282719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Enunciar elementos en 2 columnas</a:t>
            </a:r>
            <a:endParaRPr lang="es-AR" dirty="0"/>
          </a:p>
        </p:txBody>
      </p:sp>
      <p:sp>
        <p:nvSpPr>
          <p:cNvPr id="38" name="Marcador de texto 36">
            <a:extLst>
              <a:ext uri="{FF2B5EF4-FFF2-40B4-BE49-F238E27FC236}">
                <a16:creationId xmlns:a16="http://schemas.microsoft.com/office/drawing/2014/main" id="{CA997BFE-2805-4411-98DD-CD8975BDBBD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30512" y="3906105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39" name="Marcador de texto 36">
            <a:extLst>
              <a:ext uri="{FF2B5EF4-FFF2-40B4-BE49-F238E27FC236}">
                <a16:creationId xmlns:a16="http://schemas.microsoft.com/office/drawing/2014/main" id="{D5346607-FA9B-4FFD-8BE8-C0A0DEE417C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31012" y="4704202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40" name="Marcador de texto 36">
            <a:extLst>
              <a:ext uri="{FF2B5EF4-FFF2-40B4-BE49-F238E27FC236}">
                <a16:creationId xmlns:a16="http://schemas.microsoft.com/office/drawing/2014/main" id="{B29EB815-E1F0-49A3-9D26-39A9E4C9F00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0762" y="5503041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sp>
        <p:nvSpPr>
          <p:cNvPr id="41" name="Marcador de texto 36">
            <a:extLst>
              <a:ext uri="{FF2B5EF4-FFF2-40B4-BE49-F238E27FC236}">
                <a16:creationId xmlns:a16="http://schemas.microsoft.com/office/drawing/2014/main" id="{5B9D755B-88BE-4E66-BB07-1F431584D2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10818" y="3110548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42" name="Marcador de texto 36">
            <a:extLst>
              <a:ext uri="{FF2B5EF4-FFF2-40B4-BE49-F238E27FC236}">
                <a16:creationId xmlns:a16="http://schemas.microsoft.com/office/drawing/2014/main" id="{767ABC3B-9B22-4B89-8B50-496DC8E085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10568" y="3909387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43" name="Marcador de texto 36">
            <a:extLst>
              <a:ext uri="{FF2B5EF4-FFF2-40B4-BE49-F238E27FC236}">
                <a16:creationId xmlns:a16="http://schemas.microsoft.com/office/drawing/2014/main" id="{FC12B2A6-B736-4692-BA59-2621CD68F9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11068" y="4707484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44" name="Marcador de texto 36">
            <a:extLst>
              <a:ext uri="{FF2B5EF4-FFF2-40B4-BE49-F238E27FC236}">
                <a16:creationId xmlns:a16="http://schemas.microsoft.com/office/drawing/2014/main" id="{2249D6A9-9DA8-4B5C-B395-F4F2767BB4B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10818" y="5506323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8365142-B025-4015-A1D6-14633C5A2882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592398F-AA05-47C0-A131-86656CFE0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3054437"/>
            <a:ext cx="386311" cy="386311"/>
          </a:xfrm>
          <a:prstGeom prst="rect">
            <a:avLst/>
          </a:prstGeom>
        </p:spPr>
      </p:pic>
      <p:pic>
        <p:nvPicPr>
          <p:cNvPr id="28" name="Imagen 27" descr="Logotipo, Icono&#10;&#10;Descripción generada automáticamente">
            <a:extLst>
              <a:ext uri="{FF2B5EF4-FFF2-40B4-BE49-F238E27FC236}">
                <a16:creationId xmlns:a16="http://schemas.microsoft.com/office/drawing/2014/main" id="{70A1B6F6-D0D1-4B83-8F20-B54B38C44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03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ado de elementos 3 columna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arcador de texto 36">
            <a:extLst>
              <a:ext uri="{FF2B5EF4-FFF2-40B4-BE49-F238E27FC236}">
                <a16:creationId xmlns:a16="http://schemas.microsoft.com/office/drawing/2014/main" id="{4B4658D7-33B3-440A-A3F3-335239008E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30762" y="3107266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9" name="Marcador de texto 17">
            <a:extLst>
              <a:ext uri="{FF2B5EF4-FFF2-40B4-BE49-F238E27FC236}">
                <a16:creationId xmlns:a16="http://schemas.microsoft.com/office/drawing/2014/main" id="{E2539CAB-8920-4A55-BFE8-EE9A27C6B7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6D9DD43-6A89-4648-AE7F-3FF3D1B39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3051155"/>
            <a:ext cx="386311" cy="38631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F3AEAAA-5EE2-4B00-B646-F052F870D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3858348"/>
            <a:ext cx="386311" cy="38631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B97E25-A726-4BF6-AC9C-F8FEECE2F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4665541"/>
            <a:ext cx="386311" cy="386311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5396FBC-8AE2-4E21-A80C-BD09BA58C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38980" y="5472735"/>
            <a:ext cx="386311" cy="386311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BD4B1297-2CE5-4958-AD4F-873ADF4D4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94141" y="3054899"/>
            <a:ext cx="386311" cy="38631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C7DABA04-69B5-483B-8D30-F5CB8E6DD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94141" y="3862092"/>
            <a:ext cx="386311" cy="38631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6E4BA1C9-59AD-49E9-99D0-12363C119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94141" y="4669285"/>
            <a:ext cx="386311" cy="386311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127ADB79-1808-4089-BAD6-F02B53E8F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94141" y="5476479"/>
            <a:ext cx="386311" cy="386311"/>
          </a:xfrm>
          <a:prstGeom prst="rect">
            <a:avLst/>
          </a:prstGeom>
        </p:spPr>
      </p:pic>
      <p:sp>
        <p:nvSpPr>
          <p:cNvPr id="35" name="Título 1">
            <a:extLst>
              <a:ext uri="{FF2B5EF4-FFF2-40B4-BE49-F238E27FC236}">
                <a16:creationId xmlns:a16="http://schemas.microsoft.com/office/drawing/2014/main" id="{009B730D-8EAC-4CE0-9DE4-1CA9A7677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790387"/>
            <a:ext cx="7996326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Enunciar elementos en 3 columnas</a:t>
            </a:r>
            <a:endParaRPr lang="es-AR" dirty="0"/>
          </a:p>
        </p:txBody>
      </p:sp>
      <p:sp>
        <p:nvSpPr>
          <p:cNvPr id="38" name="Marcador de texto 36">
            <a:extLst>
              <a:ext uri="{FF2B5EF4-FFF2-40B4-BE49-F238E27FC236}">
                <a16:creationId xmlns:a16="http://schemas.microsoft.com/office/drawing/2014/main" id="{CA997BFE-2805-4411-98DD-CD8975BDBBD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30512" y="3906105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39" name="Marcador de texto 36">
            <a:extLst>
              <a:ext uri="{FF2B5EF4-FFF2-40B4-BE49-F238E27FC236}">
                <a16:creationId xmlns:a16="http://schemas.microsoft.com/office/drawing/2014/main" id="{D5346607-FA9B-4FFD-8BE8-C0A0DEE417C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31012" y="4704202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40" name="Marcador de texto 36">
            <a:extLst>
              <a:ext uri="{FF2B5EF4-FFF2-40B4-BE49-F238E27FC236}">
                <a16:creationId xmlns:a16="http://schemas.microsoft.com/office/drawing/2014/main" id="{B29EB815-E1F0-49A3-9D26-39A9E4C9F00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0762" y="5503041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sp>
        <p:nvSpPr>
          <p:cNvPr id="41" name="Marcador de texto 36">
            <a:extLst>
              <a:ext uri="{FF2B5EF4-FFF2-40B4-BE49-F238E27FC236}">
                <a16:creationId xmlns:a16="http://schemas.microsoft.com/office/drawing/2014/main" id="{5B9D755B-88BE-4E66-BB07-1F431584D2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5422" y="3114292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42" name="Marcador de texto 36">
            <a:extLst>
              <a:ext uri="{FF2B5EF4-FFF2-40B4-BE49-F238E27FC236}">
                <a16:creationId xmlns:a16="http://schemas.microsoft.com/office/drawing/2014/main" id="{767ABC3B-9B22-4B89-8B50-496DC8E085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5172" y="3913131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43" name="Marcador de texto 36">
            <a:extLst>
              <a:ext uri="{FF2B5EF4-FFF2-40B4-BE49-F238E27FC236}">
                <a16:creationId xmlns:a16="http://schemas.microsoft.com/office/drawing/2014/main" id="{FC12B2A6-B736-4692-BA59-2621CD68F9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5672" y="4711228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44" name="Marcador de texto 36">
            <a:extLst>
              <a:ext uri="{FF2B5EF4-FFF2-40B4-BE49-F238E27FC236}">
                <a16:creationId xmlns:a16="http://schemas.microsoft.com/office/drawing/2014/main" id="{2249D6A9-9DA8-4B5C-B395-F4F2767BB4B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85422" y="5510067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7659ACD-BEF7-4AE0-91AC-5256BCF37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449802" y="2998277"/>
            <a:ext cx="386311" cy="386311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F8E8B0D0-FF41-419D-919A-96D3412FE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449802" y="3805470"/>
            <a:ext cx="386311" cy="386311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A35A5BED-39A2-466C-B158-4F37E895E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449802" y="4612663"/>
            <a:ext cx="386311" cy="38631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23362E26-5EA8-4863-8EE5-3CC088C6B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449802" y="5419857"/>
            <a:ext cx="386311" cy="386311"/>
          </a:xfrm>
          <a:prstGeom prst="rect">
            <a:avLst/>
          </a:prstGeom>
        </p:spPr>
      </p:pic>
      <p:sp>
        <p:nvSpPr>
          <p:cNvPr id="28" name="Marcador de texto 36">
            <a:extLst>
              <a:ext uri="{FF2B5EF4-FFF2-40B4-BE49-F238E27FC236}">
                <a16:creationId xmlns:a16="http://schemas.microsoft.com/office/drawing/2014/main" id="{BFADEB60-1CAB-4D8A-B44E-2FC4670C491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41083" y="3057670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29" name="Marcador de texto 36">
            <a:extLst>
              <a:ext uri="{FF2B5EF4-FFF2-40B4-BE49-F238E27FC236}">
                <a16:creationId xmlns:a16="http://schemas.microsoft.com/office/drawing/2014/main" id="{EDE03D8B-B46C-4B60-98DF-DCC1DD7641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40833" y="3856509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31" name="Marcador de texto 36">
            <a:extLst>
              <a:ext uri="{FF2B5EF4-FFF2-40B4-BE49-F238E27FC236}">
                <a16:creationId xmlns:a16="http://schemas.microsoft.com/office/drawing/2014/main" id="{C59D78DB-F99F-4F0C-BF79-08589ED9B8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41333" y="4654606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32" name="Marcador de texto 36">
            <a:extLst>
              <a:ext uri="{FF2B5EF4-FFF2-40B4-BE49-F238E27FC236}">
                <a16:creationId xmlns:a16="http://schemas.microsoft.com/office/drawing/2014/main" id="{C4B81DED-078E-430A-9CC7-1872DCE081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41083" y="5453445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A20D0088-3D48-4B34-AC6C-C8A753DF3D84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36" name="Imagen 35" descr="Logotipo, Icono&#10;&#10;Descripción generada automáticamente">
            <a:extLst>
              <a:ext uri="{FF2B5EF4-FFF2-40B4-BE49-F238E27FC236}">
                <a16:creationId xmlns:a16="http://schemas.microsoft.com/office/drawing/2014/main" id="{97E93D84-0FD1-4925-AD52-639978E23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17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n objeto + Descrip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1C219F50-F3A1-4BE5-B0BA-28EF4EE7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371" y="1485900"/>
            <a:ext cx="3886200" cy="3886200"/>
          </a:xfrm>
          <a:prstGeom prst="rect">
            <a:avLst/>
          </a:prstGeom>
        </p:spPr>
      </p:pic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992EB41-71ED-4243-B4FC-432BB0648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8371" y="2314594"/>
            <a:ext cx="3886200" cy="22288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Central</a:t>
            </a:r>
          </a:p>
        </p:txBody>
      </p:sp>
      <p:sp>
        <p:nvSpPr>
          <p:cNvPr id="16" name="Marcador de texto 13">
            <a:extLst>
              <a:ext uri="{FF2B5EF4-FFF2-40B4-BE49-F238E27FC236}">
                <a16:creationId xmlns:a16="http://schemas.microsoft.com/office/drawing/2014/main" id="{C5A016DB-8DE6-4454-A547-ECF51E1D1D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08823" y="1828801"/>
            <a:ext cx="2507352" cy="1439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Descripción 2</a:t>
            </a:r>
          </a:p>
          <a:p>
            <a:pPr lvl="0"/>
            <a:endParaRPr lang="es-AR" dirty="0"/>
          </a:p>
        </p:txBody>
      </p:sp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7DC396C1-BC43-4CE5-88C8-3CCEAA3327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21" name="Marcador de texto 13">
            <a:extLst>
              <a:ext uri="{FF2B5EF4-FFF2-40B4-BE49-F238E27FC236}">
                <a16:creationId xmlns:a16="http://schemas.microsoft.com/office/drawing/2014/main" id="{10B62DE8-84DC-4D72-BA1A-2458A926D8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08823" y="3589656"/>
            <a:ext cx="2507352" cy="14509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Descripción 4 – Otro color</a:t>
            </a:r>
          </a:p>
          <a:p>
            <a:pPr lvl="0"/>
            <a:endParaRPr lang="es-AR" dirty="0"/>
          </a:p>
        </p:txBody>
      </p:sp>
      <p:sp>
        <p:nvSpPr>
          <p:cNvPr id="12" name="Marcador de texto 13">
            <a:extLst>
              <a:ext uri="{FF2B5EF4-FFF2-40B4-BE49-F238E27FC236}">
                <a16:creationId xmlns:a16="http://schemas.microsoft.com/office/drawing/2014/main" id="{E99A850F-AAC2-4588-A70B-7F1F37FA7C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86767" y="1828801"/>
            <a:ext cx="2507352" cy="1439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Descripción 1</a:t>
            </a:r>
          </a:p>
          <a:p>
            <a:pPr lvl="0"/>
            <a:endParaRPr lang="es-AR" dirty="0"/>
          </a:p>
        </p:txBody>
      </p:sp>
      <p:sp>
        <p:nvSpPr>
          <p:cNvPr id="13" name="Marcador de texto 13">
            <a:extLst>
              <a:ext uri="{FF2B5EF4-FFF2-40B4-BE49-F238E27FC236}">
                <a16:creationId xmlns:a16="http://schemas.microsoft.com/office/drawing/2014/main" id="{F3B3F2EA-243F-49B9-9167-014C98A1B48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86767" y="3589656"/>
            <a:ext cx="2507352" cy="14509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Descripción 3</a:t>
            </a:r>
          </a:p>
          <a:p>
            <a:pPr lvl="0"/>
            <a:endParaRPr lang="es-AR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789FEE4-F328-4CAA-9D9A-002F69E6E18B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15" name="Imagen 14" descr="Logotipo, Icono&#10;&#10;Descripción generada automáticamente">
            <a:extLst>
              <a:ext uri="{FF2B5EF4-FFF2-40B4-BE49-F238E27FC236}">
                <a16:creationId xmlns:a16="http://schemas.microsoft.com/office/drawing/2014/main" id="{03C3A855-C78B-4D5E-8A42-E5A8DD0B2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26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ble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B5F514E3-B321-4603-8539-EF8C60EE4D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3125" y="1663818"/>
            <a:ext cx="531495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Descripción detallada</a:t>
            </a:r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FFCA9D73-0D7C-4DD1-B8EE-85BD9ACAA7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180" y="1663818"/>
            <a:ext cx="4167285" cy="1761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C2FBF03B-E9B8-415F-B057-6AE4CFD283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8180" y="332649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03E395-2590-4A65-9EC7-CDD4814172D1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7" name="Imagen 6" descr="Logotipo, Icono&#10;&#10;Descripción generada automáticamente">
            <a:extLst>
              <a:ext uri="{FF2B5EF4-FFF2-40B4-BE49-F238E27FC236}">
                <a16:creationId xmlns:a16="http://schemas.microsoft.com/office/drawing/2014/main" id="{DFE261DB-CD8E-426D-8C1E-046856565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94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1C219F50-F3A1-4BE5-B0BA-28EF4EE7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810" y="2137410"/>
            <a:ext cx="2507352" cy="250735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319C152-46D4-494B-AEFD-51CF22146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840" y="2137410"/>
            <a:ext cx="2507352" cy="2507352"/>
          </a:xfrm>
          <a:prstGeom prst="rect">
            <a:avLst/>
          </a:prstGeom>
        </p:spPr>
      </p:pic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992EB41-71ED-4243-B4FC-432BB0648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50912" y="2686050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1</a:t>
            </a:r>
          </a:p>
        </p:txBody>
      </p:sp>
      <p:sp>
        <p:nvSpPr>
          <p:cNvPr id="16" name="Marcador de texto 13">
            <a:extLst>
              <a:ext uri="{FF2B5EF4-FFF2-40B4-BE49-F238E27FC236}">
                <a16:creationId xmlns:a16="http://schemas.microsoft.com/office/drawing/2014/main" id="{C5A016DB-8DE6-4454-A547-ECF51E1D1D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31942" y="2703512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2</a:t>
            </a:r>
          </a:p>
        </p:txBody>
      </p:sp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7DC396C1-BC43-4CE5-88C8-3CCEAA3327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21" name="Marcador de texto 13">
            <a:extLst>
              <a:ext uri="{FF2B5EF4-FFF2-40B4-BE49-F238E27FC236}">
                <a16:creationId xmlns:a16="http://schemas.microsoft.com/office/drawing/2014/main" id="{10B62DE8-84DC-4D72-BA1A-2458A926D8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32840" y="4834890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2</a:t>
            </a:r>
          </a:p>
          <a:p>
            <a:pPr lvl="0"/>
            <a:endParaRPr lang="es-AR" dirty="0"/>
          </a:p>
        </p:txBody>
      </p:sp>
      <p:sp>
        <p:nvSpPr>
          <p:cNvPr id="22" name="Marcador de texto 13">
            <a:extLst>
              <a:ext uri="{FF2B5EF4-FFF2-40B4-BE49-F238E27FC236}">
                <a16:creationId xmlns:a16="http://schemas.microsoft.com/office/drawing/2014/main" id="{410576FD-C2E0-47D9-B3C2-0450C227BF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50912" y="4834890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1</a:t>
            </a:r>
          </a:p>
          <a:p>
            <a:pPr lvl="0"/>
            <a:endParaRPr lang="es-AR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1DCC6FB1-ECA9-4EB8-BE68-647CD6615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7837" y="906997"/>
            <a:ext cx="7996326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Texto </a:t>
            </a:r>
            <a:r>
              <a:rPr lang="es-ES" dirty="0" err="1"/>
              <a:t>intro</a:t>
            </a:r>
            <a:endParaRPr lang="es-AR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F758F3A-C016-451F-B6E1-DC7DBCE5527D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15" name="Imagen 14" descr="Logotipo, Icono&#10;&#10;Descripción generada automáticamente">
            <a:extLst>
              <a:ext uri="{FF2B5EF4-FFF2-40B4-BE49-F238E27FC236}">
                <a16:creationId xmlns:a16="http://schemas.microsoft.com/office/drawing/2014/main" id="{296C704B-911D-4E7F-AB51-B50EB3E8E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52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objet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1C219F50-F3A1-4BE5-B0BA-28EF4EE7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190" y="2125797"/>
            <a:ext cx="2507352" cy="250735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319C152-46D4-494B-AEFD-51CF22146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324" y="2143012"/>
            <a:ext cx="2507352" cy="2507352"/>
          </a:xfrm>
          <a:prstGeom prst="rect">
            <a:avLst/>
          </a:prstGeom>
        </p:spPr>
      </p:pic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7DC396C1-BC43-4CE5-88C8-3CCEAA3327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16" name="Marcador de texto 13">
            <a:extLst>
              <a:ext uri="{FF2B5EF4-FFF2-40B4-BE49-F238E27FC236}">
                <a16:creationId xmlns:a16="http://schemas.microsoft.com/office/drawing/2014/main" id="{C5A016DB-8DE6-4454-A547-ECF51E1D1D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2324" y="2688663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2</a:t>
            </a:r>
          </a:p>
        </p:txBody>
      </p:sp>
      <p:sp>
        <p:nvSpPr>
          <p:cNvPr id="21" name="Marcador de texto 13">
            <a:extLst>
              <a:ext uri="{FF2B5EF4-FFF2-40B4-BE49-F238E27FC236}">
                <a16:creationId xmlns:a16="http://schemas.microsoft.com/office/drawing/2014/main" id="{10B62DE8-84DC-4D72-BA1A-2458A926D8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42324" y="4816155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2</a:t>
            </a:r>
          </a:p>
          <a:p>
            <a:pPr lvl="0"/>
            <a:endParaRPr lang="es-AR" dirty="0"/>
          </a:p>
        </p:txBody>
      </p:sp>
      <p:sp>
        <p:nvSpPr>
          <p:cNvPr id="22" name="Marcador de texto 13">
            <a:extLst>
              <a:ext uri="{FF2B5EF4-FFF2-40B4-BE49-F238E27FC236}">
                <a16:creationId xmlns:a16="http://schemas.microsoft.com/office/drawing/2014/main" id="{410576FD-C2E0-47D9-B3C2-0450C227BF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69030" y="4820041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1</a:t>
            </a:r>
          </a:p>
          <a:p>
            <a:pPr lvl="0"/>
            <a:endParaRPr lang="es-AR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1DCC6FB1-ECA9-4EB8-BE68-647CD6615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7837" y="906997"/>
            <a:ext cx="7996326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Texto </a:t>
            </a:r>
            <a:r>
              <a:rPr lang="es-ES" dirty="0" err="1"/>
              <a:t>intro</a:t>
            </a:r>
            <a:endParaRPr lang="es-AR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60876D4-BCFB-41F6-B4E2-CD99CF2C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458" y="2125673"/>
            <a:ext cx="2507352" cy="2507352"/>
          </a:xfrm>
          <a:prstGeom prst="rect">
            <a:avLst/>
          </a:prstGeom>
        </p:spPr>
      </p:pic>
      <p:sp>
        <p:nvSpPr>
          <p:cNvPr id="19" name="Marcador de texto 13">
            <a:extLst>
              <a:ext uri="{FF2B5EF4-FFF2-40B4-BE49-F238E27FC236}">
                <a16:creationId xmlns:a16="http://schemas.microsoft.com/office/drawing/2014/main" id="{84B1ED06-EC4A-442C-AC20-EDDFBB696C9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15458" y="4830931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3</a:t>
            </a:r>
          </a:p>
          <a:p>
            <a:pPr lvl="0"/>
            <a:endParaRPr lang="es-AR" dirty="0"/>
          </a:p>
        </p:txBody>
      </p:sp>
      <p:sp>
        <p:nvSpPr>
          <p:cNvPr id="15" name="Marcador de texto 13">
            <a:extLst>
              <a:ext uri="{FF2B5EF4-FFF2-40B4-BE49-F238E27FC236}">
                <a16:creationId xmlns:a16="http://schemas.microsoft.com/office/drawing/2014/main" id="{59AB0C38-3241-473A-B525-8BFC01E300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15458" y="2688662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3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992EB41-71ED-4243-B4FC-432BB0648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69030" y="2653861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6F7680E-9D8B-4181-A1A9-DE2B3B23048B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23" name="Imagen 22" descr="Logotipo, Icono&#10;&#10;Descripción generada automáticamente">
            <a:extLst>
              <a:ext uri="{FF2B5EF4-FFF2-40B4-BE49-F238E27FC236}">
                <a16:creationId xmlns:a16="http://schemas.microsoft.com/office/drawing/2014/main" id="{3D255715-9BB6-4814-A33E-A262CB50C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46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ícon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CCF24CAC-470C-470F-A12C-5B6937125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3558"/>
            <a:ext cx="12192000" cy="3124441"/>
          </a:xfrm>
          <a:prstGeom prst="rect">
            <a:avLst/>
          </a:prstGeom>
        </p:spPr>
      </p:pic>
      <p:sp>
        <p:nvSpPr>
          <p:cNvPr id="3" name="Marcador de texto 17">
            <a:extLst>
              <a:ext uri="{FF2B5EF4-FFF2-40B4-BE49-F238E27FC236}">
                <a16:creationId xmlns:a16="http://schemas.microsoft.com/office/drawing/2014/main" id="{99104B37-0A88-4395-A0E7-CA2D436ACA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5B756E9-1BE9-4473-9D37-B94C4E301E71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5" name="Imagen 4" descr="Logotipo, Icono&#10;&#10;Descripción generada automáticamente">
            <a:extLst>
              <a:ext uri="{FF2B5EF4-FFF2-40B4-BE49-F238E27FC236}">
                <a16:creationId xmlns:a16="http://schemas.microsoft.com/office/drawing/2014/main" id="{AC57C060-10C6-4993-9DD2-25B9AFB5A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99EF6928-42CC-45C6-BEFC-5AE9FDC7B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089" y="3479100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Marcador de texto 17">
            <a:extLst>
              <a:ext uri="{FF2B5EF4-FFF2-40B4-BE49-F238E27FC236}">
                <a16:creationId xmlns:a16="http://schemas.microsoft.com/office/drawing/2014/main" id="{E4BBE949-753D-498A-BA0D-F84AD308A2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29547" y="1181130"/>
            <a:ext cx="6572707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2400" b="1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E27B0530-0FD9-44DE-B3C6-2067B6F62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541" y="3479100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DC2886FC-F835-4882-BFA2-E6CE36DF4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995" y="3479100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891D43E8-ED03-4931-BAA7-F06CC41BBB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28900" y="1814513"/>
            <a:ext cx="6573838" cy="6048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rgbClr val="E11E19"/>
                </a:solidFill>
              </a:defRPr>
            </a:lvl1pPr>
          </a:lstStyle>
          <a:p>
            <a:pPr lvl="0"/>
            <a:r>
              <a:rPr lang="es-AR" dirty="0"/>
              <a:t>SUBTÍTULO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728C68DB-6490-4167-9796-C5C8646AD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9547" y="2626578"/>
            <a:ext cx="6573191" cy="6764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>
                <a:solidFill>
                  <a:srgbClr val="B9B9B9"/>
                </a:solidFill>
              </a:defRPr>
            </a:lvl1pPr>
          </a:lstStyle>
          <a:p>
            <a:r>
              <a:rPr lang="es-ES" dirty="0"/>
              <a:t>Texto introducción</a:t>
            </a:r>
            <a:endParaRPr lang="es-AR" dirty="0"/>
          </a:p>
        </p:txBody>
      </p:sp>
      <p:sp>
        <p:nvSpPr>
          <p:cNvPr id="23" name="Marcador de texto 13">
            <a:extLst>
              <a:ext uri="{FF2B5EF4-FFF2-40B4-BE49-F238E27FC236}">
                <a16:creationId xmlns:a16="http://schemas.microsoft.com/office/drawing/2014/main" id="{923DB461-5CA2-4011-996D-139B53CAC7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52599" y="4359006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1</a:t>
            </a:r>
          </a:p>
        </p:txBody>
      </p:sp>
      <p:sp>
        <p:nvSpPr>
          <p:cNvPr id="25" name="Marcador de texto 13">
            <a:extLst>
              <a:ext uri="{FF2B5EF4-FFF2-40B4-BE49-F238E27FC236}">
                <a16:creationId xmlns:a16="http://schemas.microsoft.com/office/drawing/2014/main" id="{F9BFFB89-71F1-4303-B4E2-DF2FBCD208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86152" y="4359006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3</a:t>
            </a:r>
          </a:p>
        </p:txBody>
      </p:sp>
      <p:sp>
        <p:nvSpPr>
          <p:cNvPr id="26" name="Marcador de texto 13">
            <a:extLst>
              <a:ext uri="{FF2B5EF4-FFF2-40B4-BE49-F238E27FC236}">
                <a16:creationId xmlns:a16="http://schemas.microsoft.com/office/drawing/2014/main" id="{DDE3587A-9E14-46E8-8ECE-6EDA20C2AA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19699" y="4349628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2</a:t>
            </a:r>
          </a:p>
        </p:txBody>
      </p:sp>
    </p:spTree>
    <p:extLst>
      <p:ext uri="{BB962C8B-B14F-4D97-AF65-F5344CB8AC3E}">
        <p14:creationId xmlns:p14="http://schemas.microsoft.com/office/powerpoint/2010/main" val="8834639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ícon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CCF24CAC-470C-470F-A12C-5B6937125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3558"/>
            <a:ext cx="12192000" cy="3124441"/>
          </a:xfrm>
          <a:prstGeom prst="rect">
            <a:avLst/>
          </a:prstGeom>
        </p:spPr>
      </p:pic>
      <p:sp>
        <p:nvSpPr>
          <p:cNvPr id="3" name="Marcador de texto 17">
            <a:extLst>
              <a:ext uri="{FF2B5EF4-FFF2-40B4-BE49-F238E27FC236}">
                <a16:creationId xmlns:a16="http://schemas.microsoft.com/office/drawing/2014/main" id="{99104B37-0A88-4395-A0E7-CA2D436ACA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5B756E9-1BE9-4473-9D37-B94C4E301E71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5" name="Imagen 4" descr="Logotipo, Icono&#10;&#10;Descripción generada automáticamente">
            <a:extLst>
              <a:ext uri="{FF2B5EF4-FFF2-40B4-BE49-F238E27FC236}">
                <a16:creationId xmlns:a16="http://schemas.microsoft.com/office/drawing/2014/main" id="{AC57C060-10C6-4993-9DD2-25B9AFB5A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99EF6928-42CC-45C6-BEFC-5AE9FDC7B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193" y="3465849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Marcador de texto 17">
            <a:extLst>
              <a:ext uri="{FF2B5EF4-FFF2-40B4-BE49-F238E27FC236}">
                <a16:creationId xmlns:a16="http://schemas.microsoft.com/office/drawing/2014/main" id="{E4BBE949-753D-498A-BA0D-F84AD308A2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29547" y="1181130"/>
            <a:ext cx="6572707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lang="es-ES" sz="2400" b="1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E27B0530-0FD9-44DE-B3C6-2067B6F62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642" y="3464450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DC2886FC-F835-4882-BFA2-E6CE36DF4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889" y="3465849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891D43E8-ED03-4931-BAA7-F06CC41BBB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28900" y="1814513"/>
            <a:ext cx="6573838" cy="6048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rgbClr val="E11E19"/>
                </a:solidFill>
              </a:defRPr>
            </a:lvl1pPr>
          </a:lstStyle>
          <a:p>
            <a:pPr lvl="0"/>
            <a:r>
              <a:rPr lang="es-AR" dirty="0"/>
              <a:t>SUBTÍTULO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728C68DB-6490-4167-9796-C5C8646AD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9547" y="2626578"/>
            <a:ext cx="6573191" cy="6764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>
                <a:solidFill>
                  <a:srgbClr val="B9B9B9"/>
                </a:solidFill>
              </a:defRPr>
            </a:lvl1pPr>
          </a:lstStyle>
          <a:p>
            <a:r>
              <a:rPr lang="es-ES" dirty="0"/>
              <a:t>Texto introducción</a:t>
            </a:r>
            <a:endParaRPr lang="es-AR" dirty="0"/>
          </a:p>
        </p:txBody>
      </p:sp>
      <p:sp>
        <p:nvSpPr>
          <p:cNvPr id="23" name="Marcador de texto 13">
            <a:extLst>
              <a:ext uri="{FF2B5EF4-FFF2-40B4-BE49-F238E27FC236}">
                <a16:creationId xmlns:a16="http://schemas.microsoft.com/office/drawing/2014/main" id="{923DB461-5CA2-4011-996D-139B53CAC7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1601" y="4120632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1</a:t>
            </a:r>
          </a:p>
        </p:txBody>
      </p:sp>
      <p:sp>
        <p:nvSpPr>
          <p:cNvPr id="25" name="Marcador de texto 13">
            <a:extLst>
              <a:ext uri="{FF2B5EF4-FFF2-40B4-BE49-F238E27FC236}">
                <a16:creationId xmlns:a16="http://schemas.microsoft.com/office/drawing/2014/main" id="{F9BFFB89-71F1-4303-B4E2-DF2FBCD2083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19067" y="4126491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3</a:t>
            </a:r>
          </a:p>
        </p:txBody>
      </p:sp>
      <p:sp>
        <p:nvSpPr>
          <p:cNvPr id="26" name="Marcador de texto 13">
            <a:extLst>
              <a:ext uri="{FF2B5EF4-FFF2-40B4-BE49-F238E27FC236}">
                <a16:creationId xmlns:a16="http://schemas.microsoft.com/office/drawing/2014/main" id="{DDE3587A-9E14-46E8-8ECE-6EDA20C2AA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20334" y="4138931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2</a:t>
            </a: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733E2189-14D4-4E20-BC04-DA798E097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40" y="3464450"/>
            <a:ext cx="508916" cy="50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Marcador de texto 13">
            <a:extLst>
              <a:ext uri="{FF2B5EF4-FFF2-40B4-BE49-F238E27FC236}">
                <a16:creationId xmlns:a16="http://schemas.microsoft.com/office/drawing/2014/main" id="{28BC4424-5C01-49F1-B1E0-8DE612EAB8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17800" y="4120632"/>
            <a:ext cx="1952601" cy="18923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 4</a:t>
            </a:r>
          </a:p>
        </p:txBody>
      </p:sp>
    </p:spTree>
    <p:extLst>
      <p:ext uri="{BB962C8B-B14F-4D97-AF65-F5344CB8AC3E}">
        <p14:creationId xmlns:p14="http://schemas.microsoft.com/office/powerpoint/2010/main" val="4001766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umeració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B95A651-5868-4576-8596-D290D2DB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19164"/>
            <a:ext cx="4950341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74C70F59-1DE1-47B1-9B00-53C9850F77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8" name="Marcador de texto 36">
            <a:extLst>
              <a:ext uri="{FF2B5EF4-FFF2-40B4-BE49-F238E27FC236}">
                <a16:creationId xmlns:a16="http://schemas.microsoft.com/office/drawing/2014/main" id="{F98EB0E0-5DB7-4403-B9C7-D7D8A9675D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4193116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9" name="Marcador de texto 36">
            <a:extLst>
              <a:ext uri="{FF2B5EF4-FFF2-40B4-BE49-F238E27FC236}">
                <a16:creationId xmlns:a16="http://schemas.microsoft.com/office/drawing/2014/main" id="{250B69CB-5610-43AC-A50C-18A0CAA8AC0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99229" y="4179272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10" name="Marcador de texto 36">
            <a:extLst>
              <a:ext uri="{FF2B5EF4-FFF2-40B4-BE49-F238E27FC236}">
                <a16:creationId xmlns:a16="http://schemas.microsoft.com/office/drawing/2014/main" id="{8C9FA39F-D46A-4F01-B94F-83EE4BA6733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56454" y="4179272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7029B49-BDAB-4C0E-95E8-8C5ED02ED437}"/>
              </a:ext>
            </a:extLst>
          </p:cNvPr>
          <p:cNvSpPr/>
          <p:nvPr/>
        </p:nvSpPr>
        <p:spPr>
          <a:xfrm>
            <a:off x="839788" y="3185068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1.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6E9352B-9A2B-4EBB-88CD-6E3642426B77}"/>
              </a:ext>
            </a:extLst>
          </p:cNvPr>
          <p:cNvSpPr/>
          <p:nvPr/>
        </p:nvSpPr>
        <p:spPr>
          <a:xfrm>
            <a:off x="4599229" y="3171224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2.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8CFB03A3-BA34-4D2A-B368-420200A4D1DF}"/>
              </a:ext>
            </a:extLst>
          </p:cNvPr>
          <p:cNvSpPr/>
          <p:nvPr/>
        </p:nvSpPr>
        <p:spPr>
          <a:xfrm>
            <a:off x="8356454" y="3157380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3.</a:t>
            </a:r>
          </a:p>
        </p:txBody>
      </p:sp>
      <p:pic>
        <p:nvPicPr>
          <p:cNvPr id="11" name="Imagen 10" descr="Logotipo, Icono&#10;&#10;Descripción generada automáticamente">
            <a:extLst>
              <a:ext uri="{FF2B5EF4-FFF2-40B4-BE49-F238E27FC236}">
                <a16:creationId xmlns:a16="http://schemas.microsoft.com/office/drawing/2014/main" id="{4B44C85E-CD2A-4DF5-A2EB-43296FA4E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55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umeració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B95A651-5868-4576-8596-D290D2DB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108" y="1705320"/>
            <a:ext cx="4950341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74C70F59-1DE1-47B1-9B00-53C9850F77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108" y="331388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8" name="Marcador de texto 36">
            <a:extLst>
              <a:ext uri="{FF2B5EF4-FFF2-40B4-BE49-F238E27FC236}">
                <a16:creationId xmlns:a16="http://schemas.microsoft.com/office/drawing/2014/main" id="{F98EB0E0-5DB7-4403-B9C7-D7D8A9675D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4108" y="4179272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1</a:t>
            </a:r>
          </a:p>
        </p:txBody>
      </p:sp>
      <p:sp>
        <p:nvSpPr>
          <p:cNvPr id="9" name="Marcador de texto 36">
            <a:extLst>
              <a:ext uri="{FF2B5EF4-FFF2-40B4-BE49-F238E27FC236}">
                <a16:creationId xmlns:a16="http://schemas.microsoft.com/office/drawing/2014/main" id="{250B69CB-5610-43AC-A50C-18A0CAA8AC0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19867" y="4165428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2</a:t>
            </a:r>
          </a:p>
        </p:txBody>
      </p:sp>
      <p:sp>
        <p:nvSpPr>
          <p:cNvPr id="10" name="Marcador de texto 36">
            <a:extLst>
              <a:ext uri="{FF2B5EF4-FFF2-40B4-BE49-F238E27FC236}">
                <a16:creationId xmlns:a16="http://schemas.microsoft.com/office/drawing/2014/main" id="{8C9FA39F-D46A-4F01-B94F-83EE4BA6733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15626" y="4165428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3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7029B49-BDAB-4C0E-95E8-8C5ED02ED437}"/>
              </a:ext>
            </a:extLst>
          </p:cNvPr>
          <p:cNvSpPr/>
          <p:nvPr/>
        </p:nvSpPr>
        <p:spPr>
          <a:xfrm>
            <a:off x="324108" y="3214851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1.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6E9352B-9A2B-4EBB-88CD-6E3642426B77}"/>
              </a:ext>
            </a:extLst>
          </p:cNvPr>
          <p:cNvSpPr/>
          <p:nvPr/>
        </p:nvSpPr>
        <p:spPr>
          <a:xfrm>
            <a:off x="3319867" y="3201007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2.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8CFB03A3-BA34-4D2A-B368-420200A4D1DF}"/>
              </a:ext>
            </a:extLst>
          </p:cNvPr>
          <p:cNvSpPr/>
          <p:nvPr/>
        </p:nvSpPr>
        <p:spPr>
          <a:xfrm>
            <a:off x="6315626" y="3187163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3.</a:t>
            </a:r>
          </a:p>
        </p:txBody>
      </p:sp>
      <p:sp>
        <p:nvSpPr>
          <p:cNvPr id="15" name="Marcador de texto 36">
            <a:extLst>
              <a:ext uri="{FF2B5EF4-FFF2-40B4-BE49-F238E27FC236}">
                <a16:creationId xmlns:a16="http://schemas.microsoft.com/office/drawing/2014/main" id="{9DB788FA-C941-4159-B02B-30372CC0BE3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11385" y="4165428"/>
            <a:ext cx="2611438" cy="13618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87898C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Texto 4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1FD0BE4B-FBC2-43AC-8060-00D0EED3EC64}"/>
              </a:ext>
            </a:extLst>
          </p:cNvPr>
          <p:cNvSpPr/>
          <p:nvPr/>
        </p:nvSpPr>
        <p:spPr>
          <a:xfrm>
            <a:off x="9311385" y="3187163"/>
            <a:ext cx="815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"/>
              </a:spcBef>
            </a:pPr>
            <a:r>
              <a:rPr lang="es-AR" sz="4800" dirty="0">
                <a:solidFill>
                  <a:srgbClr val="E22216"/>
                </a:solidFill>
                <a:latin typeface="Sofia Pro Light" pitchFamily="2" charset="0"/>
              </a:rPr>
              <a:t>4.</a:t>
            </a:r>
          </a:p>
        </p:txBody>
      </p:sp>
      <p:pic>
        <p:nvPicPr>
          <p:cNvPr id="17" name="Imagen 16" descr="Logotipo, Icono&#10;&#10;Descripción generada automáticamente">
            <a:extLst>
              <a:ext uri="{FF2B5EF4-FFF2-40B4-BE49-F238E27FC236}">
                <a16:creationId xmlns:a16="http://schemas.microsoft.com/office/drawing/2014/main" id="{B7EF82C9-4526-48E0-AB40-A042DF9E4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9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 2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1C407F7-D5C1-4237-A475-091A42CF8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192000" cy="3428999"/>
          </a:xfrm>
          <a:prstGeom prst="rect">
            <a:avLst/>
          </a:prstGeom>
        </p:spPr>
      </p:pic>
      <p:pic>
        <p:nvPicPr>
          <p:cNvPr id="4" name="3 Imagen">
            <a:extLst>
              <a:ext uri="{FF2B5EF4-FFF2-40B4-BE49-F238E27FC236}">
                <a16:creationId xmlns:a16="http://schemas.microsoft.com/office/drawing/2014/main" id="{E891A54B-597F-43A2-BFEF-E2FA3952B6F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EDF3F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26" y="1700806"/>
            <a:ext cx="2781996" cy="4754487"/>
          </a:xfrm>
          <a:prstGeom prst="rect">
            <a:avLst/>
          </a:prstGeom>
        </p:spPr>
      </p:pic>
      <p:pic>
        <p:nvPicPr>
          <p:cNvPr id="5" name="3 Imagen">
            <a:extLst>
              <a:ext uri="{FF2B5EF4-FFF2-40B4-BE49-F238E27FC236}">
                <a16:creationId xmlns:a16="http://schemas.microsoft.com/office/drawing/2014/main" id="{5FD76E35-7E19-4E01-A56E-AC75FBA29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480" y="1700806"/>
            <a:ext cx="2781996" cy="4754487"/>
          </a:xfrm>
          <a:prstGeom prst="rect">
            <a:avLst/>
          </a:prstGeom>
        </p:spPr>
      </p:pic>
      <p:sp>
        <p:nvSpPr>
          <p:cNvPr id="6" name="Marcador de texto 36">
            <a:extLst>
              <a:ext uri="{FF2B5EF4-FFF2-40B4-BE49-F238E27FC236}">
                <a16:creationId xmlns:a16="http://schemas.microsoft.com/office/drawing/2014/main" id="{15679D1B-120B-4D42-8CFD-771258B519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91805" y="1835149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0000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ELEMENTO 1</a:t>
            </a:r>
          </a:p>
        </p:txBody>
      </p:sp>
      <p:sp>
        <p:nvSpPr>
          <p:cNvPr id="7" name="Marcador de texto 17">
            <a:extLst>
              <a:ext uri="{FF2B5EF4-FFF2-40B4-BE49-F238E27FC236}">
                <a16:creationId xmlns:a16="http://schemas.microsoft.com/office/drawing/2014/main" id="{CB6CBDE1-2644-4D84-93CB-9181E0E74B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25649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59919D2-5965-487C-A2AD-9019F3E3E2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7" y="767217"/>
            <a:ext cx="8282719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Comparación de 2 elementos</a:t>
            </a:r>
            <a:endParaRPr lang="es-AR" dirty="0"/>
          </a:p>
        </p:txBody>
      </p:sp>
      <p:sp>
        <p:nvSpPr>
          <p:cNvPr id="9" name="Marcador de texto 36">
            <a:extLst>
              <a:ext uri="{FF2B5EF4-FFF2-40B4-BE49-F238E27FC236}">
                <a16:creationId xmlns:a16="http://schemas.microsoft.com/office/drawing/2014/main" id="{6D5EC335-B016-44AE-8A7C-CD1B87F832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88759" y="1835149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0000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ELEMENTO 2</a:t>
            </a:r>
          </a:p>
        </p:txBody>
      </p:sp>
      <p:sp>
        <p:nvSpPr>
          <p:cNvPr id="10" name="Marcador de texto 13">
            <a:extLst>
              <a:ext uri="{FF2B5EF4-FFF2-40B4-BE49-F238E27FC236}">
                <a16:creationId xmlns:a16="http://schemas.microsoft.com/office/drawing/2014/main" id="{DA35BF4E-90DD-4356-9938-DC60EA7DDD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1805" y="2299691"/>
            <a:ext cx="2611438" cy="4032869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buFontTx/>
              <a:buBlip>
                <a:blip r:embed="rId4"/>
              </a:buBlip>
              <a:defRPr sz="1600">
                <a:solidFill>
                  <a:srgbClr val="FF0000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  <a:p>
            <a:pPr lvl="0"/>
            <a:endParaRPr lang="es-AR" dirty="0"/>
          </a:p>
          <a:p>
            <a:pPr lvl="0"/>
            <a:endParaRPr lang="es-AR" dirty="0"/>
          </a:p>
        </p:txBody>
      </p:sp>
      <p:sp>
        <p:nvSpPr>
          <p:cNvPr id="11" name="Marcador de texto 13">
            <a:extLst>
              <a:ext uri="{FF2B5EF4-FFF2-40B4-BE49-F238E27FC236}">
                <a16:creationId xmlns:a16="http://schemas.microsoft.com/office/drawing/2014/main" id="{239274EB-1A57-46E3-A8D8-246685162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88757" y="2299691"/>
            <a:ext cx="2611438" cy="4032869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buFontTx/>
              <a:buBlip>
                <a:blip r:embed="rId4"/>
              </a:buBlip>
              <a:defRPr sz="1600">
                <a:solidFill>
                  <a:srgbClr val="FF0000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</p:txBody>
      </p:sp>
      <p:pic>
        <p:nvPicPr>
          <p:cNvPr id="12" name="Imagen 11" descr="Logotipo, Icono&#10;&#10;Descripción generada automáticamente">
            <a:extLst>
              <a:ext uri="{FF2B5EF4-FFF2-40B4-BE49-F238E27FC236}">
                <a16:creationId xmlns:a16="http://schemas.microsoft.com/office/drawing/2014/main" id="{0AD5D7BE-CB0C-47F0-B93F-2431CE1DD6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3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 3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1C407F7-D5C1-4237-A475-091A42CF8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192000" cy="3428999"/>
          </a:xfrm>
          <a:prstGeom prst="rect">
            <a:avLst/>
          </a:prstGeom>
        </p:spPr>
      </p:pic>
      <p:pic>
        <p:nvPicPr>
          <p:cNvPr id="4" name="3 Imagen">
            <a:extLst>
              <a:ext uri="{FF2B5EF4-FFF2-40B4-BE49-F238E27FC236}">
                <a16:creationId xmlns:a16="http://schemas.microsoft.com/office/drawing/2014/main" id="{E891A54B-597F-43A2-BFEF-E2FA3952B6F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EDF3F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763215"/>
            <a:ext cx="2781996" cy="4754487"/>
          </a:xfrm>
          <a:prstGeom prst="rect">
            <a:avLst/>
          </a:prstGeom>
        </p:spPr>
      </p:pic>
      <p:pic>
        <p:nvPicPr>
          <p:cNvPr id="5" name="3 Imagen">
            <a:extLst>
              <a:ext uri="{FF2B5EF4-FFF2-40B4-BE49-F238E27FC236}">
                <a16:creationId xmlns:a16="http://schemas.microsoft.com/office/drawing/2014/main" id="{5FD76E35-7E19-4E01-A56E-AC75FBA29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68" y="1763215"/>
            <a:ext cx="2781996" cy="4754487"/>
          </a:xfrm>
          <a:prstGeom prst="rect">
            <a:avLst/>
          </a:prstGeom>
        </p:spPr>
      </p:pic>
      <p:sp>
        <p:nvSpPr>
          <p:cNvPr id="6" name="Marcador de texto 36">
            <a:extLst>
              <a:ext uri="{FF2B5EF4-FFF2-40B4-BE49-F238E27FC236}">
                <a16:creationId xmlns:a16="http://schemas.microsoft.com/office/drawing/2014/main" id="{15679D1B-120B-4D42-8CFD-771258B519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5067" y="1897610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0000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ELEMENTO 1</a:t>
            </a:r>
          </a:p>
        </p:txBody>
      </p:sp>
      <p:sp>
        <p:nvSpPr>
          <p:cNvPr id="7" name="Marcador de texto 17">
            <a:extLst>
              <a:ext uri="{FF2B5EF4-FFF2-40B4-BE49-F238E27FC236}">
                <a16:creationId xmlns:a16="http://schemas.microsoft.com/office/drawing/2014/main" id="{CB6CBDE1-2644-4D84-93CB-9181E0E74B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25649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D59919D2-5965-487C-A2AD-9019F3E3E2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7" y="767217"/>
            <a:ext cx="8282719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Comparación de 3 elementos</a:t>
            </a:r>
            <a:endParaRPr lang="es-AR" dirty="0"/>
          </a:p>
        </p:txBody>
      </p:sp>
      <p:sp>
        <p:nvSpPr>
          <p:cNvPr id="9" name="Marcador de texto 36">
            <a:extLst>
              <a:ext uri="{FF2B5EF4-FFF2-40B4-BE49-F238E27FC236}">
                <a16:creationId xmlns:a16="http://schemas.microsoft.com/office/drawing/2014/main" id="{6D5EC335-B016-44AE-8A7C-CD1B87F832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0281" y="1897610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0000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ELEMENTO 2</a:t>
            </a:r>
          </a:p>
        </p:txBody>
      </p:sp>
      <p:sp>
        <p:nvSpPr>
          <p:cNvPr id="10" name="Marcador de texto 13">
            <a:extLst>
              <a:ext uri="{FF2B5EF4-FFF2-40B4-BE49-F238E27FC236}">
                <a16:creationId xmlns:a16="http://schemas.microsoft.com/office/drawing/2014/main" id="{DA35BF4E-90DD-4356-9938-DC60EA7DDD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067" y="2387928"/>
            <a:ext cx="2611438" cy="4032869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buFontTx/>
              <a:buBlip>
                <a:blip r:embed="rId4"/>
              </a:buBlip>
              <a:defRPr sz="1600">
                <a:solidFill>
                  <a:srgbClr val="FF0000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  <a:p>
            <a:pPr lvl="0"/>
            <a:endParaRPr lang="es-AR" dirty="0"/>
          </a:p>
          <a:p>
            <a:pPr lvl="0"/>
            <a:endParaRPr lang="es-AR" dirty="0"/>
          </a:p>
        </p:txBody>
      </p:sp>
      <p:sp>
        <p:nvSpPr>
          <p:cNvPr id="11" name="Marcador de texto 13">
            <a:extLst>
              <a:ext uri="{FF2B5EF4-FFF2-40B4-BE49-F238E27FC236}">
                <a16:creationId xmlns:a16="http://schemas.microsoft.com/office/drawing/2014/main" id="{239274EB-1A57-46E3-A8D8-246685162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84347" y="2387928"/>
            <a:ext cx="2611438" cy="4032869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buFontTx/>
              <a:buBlip>
                <a:blip r:embed="rId4"/>
              </a:buBlip>
              <a:defRPr sz="1600">
                <a:solidFill>
                  <a:srgbClr val="FF0000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</p:txBody>
      </p:sp>
      <p:pic>
        <p:nvPicPr>
          <p:cNvPr id="12" name="3 Imagen">
            <a:extLst>
              <a:ext uri="{FF2B5EF4-FFF2-40B4-BE49-F238E27FC236}">
                <a16:creationId xmlns:a16="http://schemas.microsoft.com/office/drawing/2014/main" id="{75AACDB7-3AC6-4D32-852F-BD0FE8FB6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053" y="1763215"/>
            <a:ext cx="2781996" cy="4754487"/>
          </a:xfrm>
          <a:prstGeom prst="rect">
            <a:avLst/>
          </a:prstGeom>
        </p:spPr>
      </p:pic>
      <p:sp>
        <p:nvSpPr>
          <p:cNvPr id="13" name="Marcador de texto 36">
            <a:extLst>
              <a:ext uri="{FF2B5EF4-FFF2-40B4-BE49-F238E27FC236}">
                <a16:creationId xmlns:a16="http://schemas.microsoft.com/office/drawing/2014/main" id="{495EF2A0-5691-4550-BEB7-C7020D75CD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07332" y="1897610"/>
            <a:ext cx="2611438" cy="33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0000"/>
                </a:solidFill>
                <a:latin typeface="Sofia Pro Light"/>
              </a:defRPr>
            </a:lvl1pPr>
            <a:lvl2pPr>
              <a:defRPr sz="1600">
                <a:solidFill>
                  <a:srgbClr val="87898C"/>
                </a:solidFill>
                <a:latin typeface="Sofia Pro Light"/>
              </a:defRPr>
            </a:lvl2pPr>
            <a:lvl3pPr>
              <a:defRPr sz="1600">
                <a:solidFill>
                  <a:srgbClr val="87898C"/>
                </a:solidFill>
                <a:latin typeface="Sofia Pro Light"/>
              </a:defRPr>
            </a:lvl3pPr>
            <a:lvl4pPr>
              <a:defRPr sz="1600">
                <a:solidFill>
                  <a:srgbClr val="87898C"/>
                </a:solidFill>
                <a:latin typeface="Sofia Pro Light"/>
              </a:defRPr>
            </a:lvl4pPr>
            <a:lvl5pPr>
              <a:defRPr sz="1600">
                <a:solidFill>
                  <a:srgbClr val="87898C"/>
                </a:solidFill>
                <a:latin typeface="Sofia Pro Light"/>
              </a:defRPr>
            </a:lvl5pPr>
          </a:lstStyle>
          <a:p>
            <a:pPr lvl="0"/>
            <a:r>
              <a:rPr lang="es-ES" dirty="0"/>
              <a:t>ELEMENTO 3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D3D26CAC-709C-4324-A6F6-EAF014F27A5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07332" y="2387928"/>
            <a:ext cx="2611438" cy="4032869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buFontTx/>
              <a:buBlip>
                <a:blip r:embed="rId4"/>
              </a:buBlip>
              <a:defRPr sz="1600">
                <a:solidFill>
                  <a:srgbClr val="FF0000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</p:txBody>
      </p:sp>
      <p:pic>
        <p:nvPicPr>
          <p:cNvPr id="15" name="Imagen 14" descr="Logotipo, Icono&#10;&#10;Descripción generada automáticamente">
            <a:extLst>
              <a:ext uri="{FF2B5EF4-FFF2-40B4-BE49-F238E27FC236}">
                <a16:creationId xmlns:a16="http://schemas.microsoft.com/office/drawing/2014/main" id="{1FE2CB0B-6CD7-4CF6-A87F-4C232BE8D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136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de nueva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82D948B0-504C-475C-8A9A-399D99F4E0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3184" y="2465614"/>
            <a:ext cx="5582816" cy="363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0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Sección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5FEDF7F-2556-4474-8D0D-122DE97F58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184" y="2930978"/>
            <a:ext cx="6298163" cy="996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3600">
                <a:solidFill>
                  <a:srgbClr val="B9B9B9"/>
                </a:solidFill>
              </a:defRPr>
            </a:lvl1pPr>
          </a:lstStyle>
          <a:p>
            <a:r>
              <a:rPr lang="es-ES" dirty="0"/>
              <a:t>Título de la nueva sección.</a:t>
            </a:r>
            <a:br>
              <a:rPr lang="es-ES" dirty="0"/>
            </a:br>
            <a:r>
              <a:rPr lang="es-ES" dirty="0"/>
              <a:t>Puede ir en dos líneas.</a:t>
            </a:r>
            <a:endParaRPr lang="es-AR" dirty="0"/>
          </a:p>
        </p:txBody>
      </p:sp>
      <p:pic>
        <p:nvPicPr>
          <p:cNvPr id="5" name="Imagen 4" descr="Logotipo, Icono&#10;&#10;Descripción generada automáticamente">
            <a:extLst>
              <a:ext uri="{FF2B5EF4-FFF2-40B4-BE49-F238E27FC236}">
                <a16:creationId xmlns:a16="http://schemas.microsoft.com/office/drawing/2014/main" id="{3F0F053A-6A2B-4368-8A6A-AC9923231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8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c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82D948B0-504C-475C-8A9A-399D99F4E0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8BCD771-7DA2-47E5-9C48-52820EB64E43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5" name="Imagen 4" descr="Logotipo, Icono&#10;&#10;Descripción generada automáticamente">
            <a:extLst>
              <a:ext uri="{FF2B5EF4-FFF2-40B4-BE49-F238E27FC236}">
                <a16:creationId xmlns:a16="http://schemas.microsoft.com/office/drawing/2014/main" id="{CE6D393D-03ED-46B5-89F9-51B136B95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976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ble texto con tì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B5F514E3-B321-4603-8539-EF8C60EE4D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1327" y="1663818"/>
            <a:ext cx="5172075" cy="26460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Descripción detallada</a:t>
            </a:r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FFCA9D73-0D7C-4DD1-B8EE-85BD9ACAA7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181" y="1663818"/>
            <a:ext cx="3633444" cy="42428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chemeClr val="bg1"/>
                </a:solidFill>
                <a:latin typeface="Sofia Pro Regular" panose="020B0000000000000000" pitchFamily="34" charset="0"/>
                <a:ea typeface="+mn-ea"/>
                <a:cs typeface="Sofia Pro Regular" panose="020B0000000000000000" pitchFamily="34" charset="0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C2FBF03B-E9B8-415F-B057-6AE4CFD283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8180" y="332649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5712CC2D-F004-4563-84A7-1D8C77C40A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8180" y="2548090"/>
            <a:ext cx="3633445" cy="1761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DBE1C7D-B53A-4B2E-A23D-9AAB5630A02F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8" name="Imagen 7" descr="Logotipo, Icono&#10;&#10;Descripción generada automáticamente">
            <a:extLst>
              <a:ext uri="{FF2B5EF4-FFF2-40B4-BE49-F238E27FC236}">
                <a16:creationId xmlns:a16="http://schemas.microsoft.com/office/drawing/2014/main" id="{F697B647-5436-4644-BB68-68B186477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81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Sub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8BCD771-7DA2-47E5-9C48-52820EB64E43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32BD740-DE44-4738-B58D-D4A02B909D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776" y="402733"/>
            <a:ext cx="6775663" cy="39249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Título</a:t>
            </a:r>
            <a:endParaRPr lang="es-AR" dirty="0"/>
          </a:p>
        </p:txBody>
      </p:sp>
      <p:sp>
        <p:nvSpPr>
          <p:cNvPr id="8" name="Marcador de texto 15">
            <a:extLst>
              <a:ext uri="{FF2B5EF4-FFF2-40B4-BE49-F238E27FC236}">
                <a16:creationId xmlns:a16="http://schemas.microsoft.com/office/drawing/2014/main" id="{E75A66D5-8369-44E2-9235-3B7DCCC09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7776" y="965332"/>
            <a:ext cx="6775663" cy="2861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Subtítulo</a:t>
            </a:r>
          </a:p>
        </p:txBody>
      </p:sp>
      <p:pic>
        <p:nvPicPr>
          <p:cNvPr id="9" name="Imagen 8" descr="Logotipo, Icono&#10;&#10;Descripción generada automáticamente">
            <a:extLst>
              <a:ext uri="{FF2B5EF4-FFF2-40B4-BE49-F238E27FC236}">
                <a16:creationId xmlns:a16="http://schemas.microsoft.com/office/drawing/2014/main" id="{B0DB5C0D-2FC0-442C-A0EC-003DD6799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53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das y consul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D3DA617-9FF4-45B5-A1FD-2CE0CA64A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160520" cy="6857999"/>
          </a:xfrm>
          <a:prstGeom prst="rect">
            <a:avLst/>
          </a:prstGeom>
        </p:spPr>
      </p:pic>
      <p:pic>
        <p:nvPicPr>
          <p:cNvPr id="5" name="Marcador de posición de imagen 7">
            <a:extLst>
              <a:ext uri="{FF2B5EF4-FFF2-40B4-BE49-F238E27FC236}">
                <a16:creationId xmlns:a16="http://schemas.microsoft.com/office/drawing/2014/main" id="{A1BA6FDD-0346-45FB-AB6C-924FB317DA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45" r="10945"/>
          <a:stretch/>
        </p:blipFill>
        <p:spPr>
          <a:xfrm>
            <a:off x="4160838" y="0"/>
            <a:ext cx="8031162" cy="6857999"/>
          </a:xfrm>
          <a:prstGeom prst="rect">
            <a:avLst/>
          </a:prstGeom>
        </p:spPr>
      </p:pic>
      <p:pic>
        <p:nvPicPr>
          <p:cNvPr id="6" name="Marcador de posición de imagen 9" descr="Icono&#10;&#10;Descripción generada automáticamente">
            <a:extLst>
              <a:ext uri="{FF2B5EF4-FFF2-40B4-BE49-F238E27FC236}">
                <a16:creationId xmlns:a16="http://schemas.microsoft.com/office/drawing/2014/main" id="{A4C34908-0886-4770-BF93-3F236B5B87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" r="176"/>
          <a:stretch>
            <a:fillRect/>
          </a:stretch>
        </p:blipFill>
        <p:spPr>
          <a:xfrm>
            <a:off x="10967892" y="345232"/>
            <a:ext cx="900000" cy="9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BE7BDC4-0F69-4075-947A-75E1CD4E526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E11E19">
                <a:tint val="45000"/>
                <a:satMod val="400000"/>
              </a:srgbClr>
            </a:duotone>
            <a:alphaModFix amt="50000"/>
          </a:blip>
          <a:stretch>
            <a:fillRect/>
          </a:stretch>
        </p:blipFill>
        <p:spPr>
          <a:xfrm>
            <a:off x="6912057" y="2016417"/>
            <a:ext cx="2528724" cy="25200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5CA6430-2B05-4927-9356-A81C191161E0}"/>
              </a:ext>
            </a:extLst>
          </p:cNvPr>
          <p:cNvSpPr/>
          <p:nvPr/>
        </p:nvSpPr>
        <p:spPr>
          <a:xfrm>
            <a:off x="668368" y="2887455"/>
            <a:ext cx="2823784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s-AR" sz="3200" b="0" dirty="0">
                <a:solidFill>
                  <a:schemeClr val="bg1"/>
                </a:solidFill>
                <a:latin typeface="Sofia Pro Semi Bold" panose="020B0000000000000000" pitchFamily="34" charset="0"/>
              </a:rPr>
              <a:t>DUDAS Y CONSULTAS</a:t>
            </a:r>
          </a:p>
        </p:txBody>
      </p:sp>
    </p:spTree>
    <p:extLst>
      <p:ext uri="{BB962C8B-B14F-4D97-AF65-F5344CB8AC3E}">
        <p14:creationId xmlns:p14="http://schemas.microsoft.com/office/powerpoint/2010/main" val="19768038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pa sin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FF7EAFA5-6B3A-4025-8603-44F3E1040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331"/>
            <a:ext cx="5057192" cy="6858000"/>
          </a:xfrm>
          <a:prstGeom prst="rect">
            <a:avLst/>
          </a:prstGeom>
        </p:spPr>
      </p:pic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34135E0-6E7B-47C9-A587-68669C680F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4941" y="2503487"/>
            <a:ext cx="3876675" cy="1851025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AR" dirty="0"/>
              <a:t>Logo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A94AB23A-F009-177C-349F-318205FB15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05156" y="2850265"/>
            <a:ext cx="5314950" cy="1828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31618AFF-2AA0-DDEE-9450-E056D3085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05513" y="2320091"/>
            <a:ext cx="5314593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7" name="Imagen 6" descr="Logotipo, Icono&#10;&#10;Descripción generada automáticamente">
            <a:extLst>
              <a:ext uri="{FF2B5EF4-FFF2-40B4-BE49-F238E27FC236}">
                <a16:creationId xmlns:a16="http://schemas.microsoft.com/office/drawing/2014/main" id="{B52457A1-BA3C-435B-B41F-90180E4D9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2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a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08AA584-4368-4F8C-B555-38A41FA8EC5E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3" name="Imagen 2" descr="Logotipo, Icono&#10;&#10;Descripción generada automáticamente">
            <a:extLst>
              <a:ext uri="{FF2B5EF4-FFF2-40B4-BE49-F238E27FC236}">
                <a16:creationId xmlns:a16="http://schemas.microsoft.com/office/drawing/2014/main" id="{C2231387-D2FB-4D09-9119-4549EFEAF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577" y="334128"/>
            <a:ext cx="914315" cy="9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6237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cias/Contac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FD1086-BD55-4D24-A33C-878BAB0C07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2493963"/>
            <a:ext cx="5057775" cy="5842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 b="1">
                <a:solidFill>
                  <a:srgbClr val="E22216"/>
                </a:solidFill>
                <a:latin typeface="Sofia Pro Regular" panose="020B0000000000000000" pitchFamily="34" charset="0"/>
              </a:defRPr>
            </a:lvl1pPr>
          </a:lstStyle>
          <a:p>
            <a:pPr lvl="0"/>
            <a:r>
              <a:rPr lang="es-AR" dirty="0"/>
              <a:t>¡GRACIAS! // CONTACTO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FF7EAFA5-6B3A-4025-8603-44F3E1040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331"/>
            <a:ext cx="5057192" cy="6858000"/>
          </a:xfrm>
          <a:prstGeom prst="rect">
            <a:avLst/>
          </a:prstGeom>
        </p:spPr>
      </p:pic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9A92BF10-9B56-4957-8CB8-C4DE61D07C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7" y="3937509"/>
            <a:ext cx="5057775" cy="342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i="1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 err="1"/>
              <a:t>nombre.apellido@lfs.tax</a:t>
            </a:r>
            <a:endParaRPr lang="es-AR" dirty="0"/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47E8B199-C5B8-4017-AE1F-2CA114AFC4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3687721"/>
            <a:ext cx="5057775" cy="342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NOMBRE APELLIDO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4B2881D-5A9D-4129-9D00-2B2518B1C674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  <p:pic>
        <p:nvPicPr>
          <p:cNvPr id="8" name="Imagen 7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43503C62-CD4B-4FD6-A4C4-D5D4D31BA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83" y="2007105"/>
            <a:ext cx="4848225" cy="284379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7F5E410-AEA3-474F-9350-914A46AEC682}"/>
              </a:ext>
            </a:extLst>
          </p:cNvPr>
          <p:cNvSpPr txBox="1"/>
          <p:nvPr/>
        </p:nvSpPr>
        <p:spPr>
          <a:xfrm>
            <a:off x="570141" y="6155424"/>
            <a:ext cx="3916907" cy="6294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s-A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fia Pro Light"/>
                <a:ea typeface="+mn-ea"/>
                <a:cs typeface="+mn-cs"/>
              </a:rPr>
              <a:t>Fray Justo Santa María de Oro 2150 Piso 5, C1425FOD CABA, Argentina | +54 11 5236-9990 | lfs.tax</a:t>
            </a:r>
          </a:p>
        </p:txBody>
      </p:sp>
    </p:spTree>
    <p:extLst>
      <p:ext uri="{BB962C8B-B14F-4D97-AF65-F5344CB8AC3E}">
        <p14:creationId xmlns:p14="http://schemas.microsoft.com/office/powerpoint/2010/main" val="3086471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res objet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1C219F50-F3A1-4BE5-B0BA-28EF4EE7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190" y="2125797"/>
            <a:ext cx="2507352" cy="250735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319C152-46D4-494B-AEFD-51CF22146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324" y="2143012"/>
            <a:ext cx="2507352" cy="2507352"/>
          </a:xfrm>
          <a:prstGeom prst="rect">
            <a:avLst/>
          </a:prstGeom>
        </p:spPr>
      </p:pic>
      <p:sp>
        <p:nvSpPr>
          <p:cNvPr id="17" name="Marcador de texto 17">
            <a:extLst>
              <a:ext uri="{FF2B5EF4-FFF2-40B4-BE49-F238E27FC236}">
                <a16:creationId xmlns:a16="http://schemas.microsoft.com/office/drawing/2014/main" id="{7DC396C1-BC43-4CE5-88C8-3CCEAA3327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16" name="Marcador de texto 13">
            <a:extLst>
              <a:ext uri="{FF2B5EF4-FFF2-40B4-BE49-F238E27FC236}">
                <a16:creationId xmlns:a16="http://schemas.microsoft.com/office/drawing/2014/main" id="{C5A016DB-8DE6-4454-A547-ECF51E1D1D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2324" y="2688663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2</a:t>
            </a:r>
          </a:p>
        </p:txBody>
      </p:sp>
      <p:sp>
        <p:nvSpPr>
          <p:cNvPr id="18" name="Marcador de posición de imagen 2">
            <a:extLst>
              <a:ext uri="{FF2B5EF4-FFF2-40B4-BE49-F238E27FC236}">
                <a16:creationId xmlns:a16="http://schemas.microsoft.com/office/drawing/2014/main" id="{DD5D8D99-F098-40CA-A70E-CF25A536989F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21" name="Marcador de texto 13">
            <a:extLst>
              <a:ext uri="{FF2B5EF4-FFF2-40B4-BE49-F238E27FC236}">
                <a16:creationId xmlns:a16="http://schemas.microsoft.com/office/drawing/2014/main" id="{10B62DE8-84DC-4D72-BA1A-2458A926D8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42324" y="4816155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2</a:t>
            </a:r>
          </a:p>
          <a:p>
            <a:pPr lvl="0"/>
            <a:endParaRPr lang="es-AR" dirty="0"/>
          </a:p>
        </p:txBody>
      </p:sp>
      <p:sp>
        <p:nvSpPr>
          <p:cNvPr id="22" name="Marcador de texto 13">
            <a:extLst>
              <a:ext uri="{FF2B5EF4-FFF2-40B4-BE49-F238E27FC236}">
                <a16:creationId xmlns:a16="http://schemas.microsoft.com/office/drawing/2014/main" id="{410576FD-C2E0-47D9-B3C2-0450C227BF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69030" y="4820041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1</a:t>
            </a:r>
          </a:p>
          <a:p>
            <a:pPr lvl="0"/>
            <a:endParaRPr lang="es-AR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1DCC6FB1-ECA9-4EB8-BE68-647CD6615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7837" y="906997"/>
            <a:ext cx="7996326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 dirty="0"/>
              <a:t>Texto </a:t>
            </a:r>
            <a:r>
              <a:rPr lang="es-ES" dirty="0" err="1"/>
              <a:t>intro</a:t>
            </a:r>
            <a:endParaRPr lang="es-AR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60876D4-BCFB-41F6-B4E2-CD99CF2C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5458" y="2125673"/>
            <a:ext cx="2507352" cy="2507352"/>
          </a:xfrm>
          <a:prstGeom prst="rect">
            <a:avLst/>
          </a:prstGeom>
        </p:spPr>
      </p:pic>
      <p:sp>
        <p:nvSpPr>
          <p:cNvPr id="19" name="Marcador de texto 13">
            <a:extLst>
              <a:ext uri="{FF2B5EF4-FFF2-40B4-BE49-F238E27FC236}">
                <a16:creationId xmlns:a16="http://schemas.microsoft.com/office/drawing/2014/main" id="{84B1ED06-EC4A-442C-AC20-EDDFBB696C9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15458" y="4830931"/>
            <a:ext cx="2507352" cy="65151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E22216"/>
                </a:solidFill>
              </a:defRPr>
            </a:lvl1pPr>
          </a:lstStyle>
          <a:p>
            <a:pPr lvl="0"/>
            <a:r>
              <a:rPr lang="es-AR" dirty="0"/>
              <a:t>Texto extra 3</a:t>
            </a:r>
          </a:p>
          <a:p>
            <a:pPr lvl="0"/>
            <a:endParaRPr lang="es-AR" dirty="0"/>
          </a:p>
        </p:txBody>
      </p:sp>
      <p:sp>
        <p:nvSpPr>
          <p:cNvPr id="15" name="Marcador de texto 13">
            <a:extLst>
              <a:ext uri="{FF2B5EF4-FFF2-40B4-BE49-F238E27FC236}">
                <a16:creationId xmlns:a16="http://schemas.microsoft.com/office/drawing/2014/main" id="{59AB0C38-3241-473A-B525-8BFC01E300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15458" y="2688662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3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992EB41-71ED-4243-B4FC-432BB0648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69030" y="2653861"/>
            <a:ext cx="2507352" cy="1450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87898C"/>
                </a:solidFill>
              </a:defRPr>
            </a:lvl1pPr>
          </a:lstStyle>
          <a:p>
            <a:pPr lvl="0"/>
            <a:r>
              <a:rPr lang="es-AR" dirty="0"/>
              <a:t>Texto 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6F7680E-9D8B-4181-A1A9-DE2B3B23048B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3680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Frase - Sub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831867-D750-6241-A77D-E57A981D4B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50099"/>
            <a:ext cx="10515600" cy="147890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agregar frase destacada</a:t>
            </a:r>
            <a:endParaRPr lang="es-AR" dirty="0"/>
          </a:p>
        </p:txBody>
      </p:sp>
      <p:sp>
        <p:nvSpPr>
          <p:cNvPr id="7" name="Marcador de posición de imagen 2">
            <a:extLst>
              <a:ext uri="{FF2B5EF4-FFF2-40B4-BE49-F238E27FC236}">
                <a16:creationId xmlns:a16="http://schemas.microsoft.com/office/drawing/2014/main" id="{A980D971-4422-4013-A2D6-4D9E603D314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5834496-5F14-4BAD-BF62-FC2F7DF4BE5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chemeClr val="bg1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chemeClr val="bg1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380292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oble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14691525-748A-4585-B3EC-E018D799781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B5F514E3-B321-4603-8539-EF8C60EE4D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3125" y="1663818"/>
            <a:ext cx="531495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 dirty="0"/>
              <a:t>Descripción detallada</a:t>
            </a:r>
          </a:p>
        </p:txBody>
      </p:sp>
      <p:sp>
        <p:nvSpPr>
          <p:cNvPr id="12" name="Marcador de texto 17">
            <a:extLst>
              <a:ext uri="{FF2B5EF4-FFF2-40B4-BE49-F238E27FC236}">
                <a16:creationId xmlns:a16="http://schemas.microsoft.com/office/drawing/2014/main" id="{FFCA9D73-0D7C-4DD1-B8EE-85BD9ACAA7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8180" y="1663818"/>
            <a:ext cx="4167285" cy="17618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C2FBF03B-E9B8-415F-B057-6AE4CFD283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8180" y="332649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03E395-2590-4A65-9EC7-CDD4814172D1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5935466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ítulo y texto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6B3AF6D-212F-4F0C-9B6D-BA62AA4B05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" t="680" r="-1" b="409"/>
          <a:stretch/>
        </p:blipFill>
        <p:spPr>
          <a:xfrm>
            <a:off x="0" y="0"/>
            <a:ext cx="4264565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85D2602-179B-4FB0-A2BA-779CF4E16550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E11E19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E11E19"/>
              </a:solidFill>
              <a:latin typeface="Sofia Pro Light"/>
            </a:endParaRPr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CFBD7424-B8ED-4603-A6FD-1DFD4E5F8A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1641224"/>
            <a:ext cx="4061791" cy="46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2400" b="1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TITULO DIAPOSITIVA</a:t>
            </a:r>
            <a:endParaRPr lang="es-AR" dirty="0"/>
          </a:p>
        </p:txBody>
      </p:sp>
      <p:sp>
        <p:nvSpPr>
          <p:cNvPr id="7" name="Marcador de texto 17">
            <a:extLst>
              <a:ext uri="{FF2B5EF4-FFF2-40B4-BE49-F238E27FC236}">
                <a16:creationId xmlns:a16="http://schemas.microsoft.com/office/drawing/2014/main" id="{B4FC1534-5B2F-4384-9643-E298CA70AD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2454274"/>
            <a:ext cx="4061791" cy="27625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800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ES" dirty="0"/>
              <a:t>Texto central</a:t>
            </a:r>
            <a:endParaRPr lang="es-AR" dirty="0"/>
          </a:p>
        </p:txBody>
      </p:sp>
      <p:sp>
        <p:nvSpPr>
          <p:cNvPr id="8" name="Marcador de posición de imagen 2">
            <a:extLst>
              <a:ext uri="{FF2B5EF4-FFF2-40B4-BE49-F238E27FC236}">
                <a16:creationId xmlns:a16="http://schemas.microsoft.com/office/drawing/2014/main" id="{0908E6C0-8E59-4854-8333-D7C82D632C7D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878051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quip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5A1E74-A03E-444F-BD08-E8470FD73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19164"/>
            <a:ext cx="5256212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4D968A0-C9CD-1C4B-B38C-6AF48F38E3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241658" y="1"/>
            <a:ext cx="4950341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AR" dirty="0"/>
          </a:p>
        </p:txBody>
      </p:sp>
      <p:sp>
        <p:nvSpPr>
          <p:cNvPr id="10" name="Marcador de texto 15">
            <a:extLst>
              <a:ext uri="{FF2B5EF4-FFF2-40B4-BE49-F238E27FC236}">
                <a16:creationId xmlns:a16="http://schemas.microsoft.com/office/drawing/2014/main" id="{2B57E8A7-67B4-4680-A3C6-DF38AD339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9788" y="2803848"/>
            <a:ext cx="5256212" cy="2309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BA94E87C-4CE0-45F9-89AE-6CCEE2D812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5256212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0E3027B6-8AB7-4351-BC4C-9D8F0895762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6D500A2-2D56-4BA7-8AF3-8C129508CC5E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20648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quipo con título izquier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4D968A0-C9CD-1C4B-B38C-6AF48F38E3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4950341" cy="6858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A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5A1E74-A03E-444F-BD08-E8470FD73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19164"/>
            <a:ext cx="4950341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10" name="Marcador de texto 15">
            <a:extLst>
              <a:ext uri="{FF2B5EF4-FFF2-40B4-BE49-F238E27FC236}">
                <a16:creationId xmlns:a16="http://schemas.microsoft.com/office/drawing/2014/main" id="{2B57E8A7-67B4-4680-A3C6-DF38AD339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2253" y="2803848"/>
            <a:ext cx="4950341" cy="2309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BA94E87C-4CE0-45F9-89AE-6CCEE2D812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2256" y="345232"/>
            <a:ext cx="49440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0E3027B6-8AB7-4351-BC4C-9D8F0895762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340330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76F9096-C4B8-48A7-92CC-FCAD87D6F1EB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938800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n línea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imágenes en línea 4">
            <a:extLst>
              <a:ext uri="{FF2B5EF4-FFF2-40B4-BE49-F238E27FC236}">
                <a16:creationId xmlns:a16="http://schemas.microsoft.com/office/drawing/2014/main" id="{B8E05524-35A7-42CF-8588-9F7C5B57E168}"/>
              </a:ext>
            </a:extLst>
          </p:cNvPr>
          <p:cNvSpPr>
            <a:spLocks noGrp="1"/>
          </p:cNvSpPr>
          <p:nvPr>
            <p:ph type="clipArt" sz="quarter" idx="16" hasCustomPrompt="1"/>
          </p:nvPr>
        </p:nvSpPr>
        <p:spPr>
          <a:xfrm>
            <a:off x="7242175" y="0"/>
            <a:ext cx="4949825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r>
              <a:rPr lang="es-AR" dirty="0"/>
              <a:t>Imagen en línea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5A1E74-A03E-444F-BD08-E8470FD73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19164"/>
            <a:ext cx="4950341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10" name="Marcador de texto 15">
            <a:extLst>
              <a:ext uri="{FF2B5EF4-FFF2-40B4-BE49-F238E27FC236}">
                <a16:creationId xmlns:a16="http://schemas.microsoft.com/office/drawing/2014/main" id="{2B57E8A7-67B4-4680-A3C6-DF38AD339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9788" y="2803848"/>
            <a:ext cx="4950341" cy="2309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BA94E87C-4CE0-45F9-89AE-6CCEE2D812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9788" y="345232"/>
            <a:ext cx="41672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0E3027B6-8AB7-4351-BC4C-9D8F0895762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C94D1E2-F1E6-4EE5-8ACD-A8473BACBC5F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59161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n linea con título izquier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imágenes en línea 4">
            <a:extLst>
              <a:ext uri="{FF2B5EF4-FFF2-40B4-BE49-F238E27FC236}">
                <a16:creationId xmlns:a16="http://schemas.microsoft.com/office/drawing/2014/main" id="{34841A80-DFC1-4640-A280-81FCCE9849B5}"/>
              </a:ext>
            </a:extLst>
          </p:cNvPr>
          <p:cNvSpPr>
            <a:spLocks noGrp="1"/>
          </p:cNvSpPr>
          <p:nvPr>
            <p:ph type="clipArt" sz="quarter" idx="16"/>
          </p:nvPr>
        </p:nvSpPr>
        <p:spPr>
          <a:xfrm>
            <a:off x="0" y="1"/>
            <a:ext cx="4950341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</a:lstStyle>
          <a:p>
            <a:r>
              <a:rPr lang="es-ES"/>
              <a:t>Haga clic en el icono para agregar una imagen en línea</a:t>
            </a:r>
            <a:endParaRPr lang="es-A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5A1E74-A03E-444F-BD08-E8470FD73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19164"/>
            <a:ext cx="4950341" cy="676469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solidFill>
                  <a:srgbClr val="E22216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AR" dirty="0"/>
          </a:p>
        </p:txBody>
      </p:sp>
      <p:sp>
        <p:nvSpPr>
          <p:cNvPr id="10" name="Marcador de texto 15">
            <a:extLst>
              <a:ext uri="{FF2B5EF4-FFF2-40B4-BE49-F238E27FC236}">
                <a16:creationId xmlns:a16="http://schemas.microsoft.com/office/drawing/2014/main" id="{2B57E8A7-67B4-4680-A3C6-DF38AD339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2253" y="2803848"/>
            <a:ext cx="4950341" cy="2309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es-ES" sz="2000" b="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Marcador de texto 17">
            <a:extLst>
              <a:ext uri="{FF2B5EF4-FFF2-40B4-BE49-F238E27FC236}">
                <a16:creationId xmlns:a16="http://schemas.microsoft.com/office/drawing/2014/main" id="{BA94E87C-4CE0-45F9-89AE-6CCEE2D812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2256" y="345232"/>
            <a:ext cx="4944085" cy="2458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s-ES" sz="1200" kern="1200" dirty="0" smtClean="0">
                <a:solidFill>
                  <a:srgbClr val="E22216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</a:lstStyle>
          <a:p>
            <a:pPr lvl="0"/>
            <a:r>
              <a:rPr lang="es-AR" dirty="0"/>
              <a:t>Título</a:t>
            </a:r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0E3027B6-8AB7-4351-BC4C-9D8F0895762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340330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A8936A0-6B8D-40C9-94EC-A8A51AC748D1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407150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grande con texto izquier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FA0569F-EEB1-4377-BE00-C04A099F0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60520" cy="6857999"/>
          </a:xfrm>
          <a:prstGeom prst="rect">
            <a:avLst/>
          </a:prstGeom>
        </p:spPr>
      </p:pic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CA1B133-138D-4587-820F-86585F9E04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620" y="2554604"/>
            <a:ext cx="3371850" cy="17487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211EF421-EB4F-4281-A85A-0669429F25C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60838" y="0"/>
            <a:ext cx="803116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/>
            </a:lvl1pPr>
          </a:lstStyle>
          <a:p>
            <a:r>
              <a:rPr lang="es-AR" dirty="0"/>
              <a:t>Imagen (se puede agregar círculo vacío para hacer foco)</a:t>
            </a:r>
          </a:p>
        </p:txBody>
      </p:sp>
      <p:sp>
        <p:nvSpPr>
          <p:cNvPr id="10" name="Marcador de posición de imagen 2">
            <a:extLst>
              <a:ext uri="{FF2B5EF4-FFF2-40B4-BE49-F238E27FC236}">
                <a16:creationId xmlns:a16="http://schemas.microsoft.com/office/drawing/2014/main" id="{32146085-0D8E-481D-A0BD-6BF0F1A7C62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0967892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7F6B197-53B1-476F-912B-7F3615663346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rgbClr val="87898C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rgbClr val="87898C"/>
              </a:solidFill>
              <a:latin typeface="Sofia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239805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grande con texto derech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FA0569F-EEB1-4377-BE00-C04A099F0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480" y="0"/>
            <a:ext cx="4160520" cy="6857999"/>
          </a:xfrm>
          <a:prstGeom prst="rect">
            <a:avLst/>
          </a:prstGeom>
        </p:spPr>
      </p:pic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CA1B133-138D-4587-820F-86585F9E04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0100" y="2554604"/>
            <a:ext cx="3371850" cy="17487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AR" dirty="0"/>
              <a:t>Texto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211EF421-EB4F-4281-A85A-0669429F25C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8" y="0"/>
            <a:ext cx="803116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/>
            </a:lvl1pPr>
          </a:lstStyle>
          <a:p>
            <a:r>
              <a:rPr lang="es-AR" dirty="0"/>
              <a:t>Imagen (se puede insertar círculo vacío)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7F6B197-53B1-476F-912B-7F3615663346}"/>
              </a:ext>
            </a:extLst>
          </p:cNvPr>
          <p:cNvSpPr txBox="1"/>
          <p:nvPr/>
        </p:nvSpPr>
        <p:spPr>
          <a:xfrm>
            <a:off x="11174959" y="6470133"/>
            <a:ext cx="933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0253856-AD6B-44F0-8B13-1AC954E2AA78}" type="slidenum">
              <a:rPr lang="es-AR" sz="1400" smtClean="0">
                <a:solidFill>
                  <a:schemeClr val="bg1"/>
                </a:solidFill>
                <a:latin typeface="Sofia Pro Light"/>
              </a:rPr>
              <a:pPr algn="r"/>
              <a:t>‹Nº›</a:t>
            </a:fld>
            <a:endParaRPr lang="es-AR" dirty="0">
              <a:solidFill>
                <a:schemeClr val="bg1"/>
              </a:solidFill>
              <a:latin typeface="Sofia Pro Light"/>
            </a:endParaRPr>
          </a:p>
        </p:txBody>
      </p:sp>
      <p:sp>
        <p:nvSpPr>
          <p:cNvPr id="7" name="Marcador de posición de imagen 2">
            <a:extLst>
              <a:ext uri="{FF2B5EF4-FFF2-40B4-BE49-F238E27FC236}">
                <a16:creationId xmlns:a16="http://schemas.microsoft.com/office/drawing/2014/main" id="{14AC992C-0B20-445F-9B33-4CCABF0353D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40330" y="345232"/>
            <a:ext cx="900000" cy="9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AR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021541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22611B7-7850-46AD-BBCD-35FE270D7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C9AF9B-FFBF-4EBF-B3F9-B7D3C97F8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697FC9-5C5E-48EE-9D3D-A1DDBF5B5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2F368-0F0F-4562-BB0D-48816AF520D1}" type="datetimeFigureOut">
              <a:rPr lang="es-AR" smtClean="0"/>
              <a:t>07/08/2024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9919BE-C192-4857-B4E8-4632A8F12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5B0A8F-0758-4CA4-BC6A-2D8FB0EBC3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88B2D-E0C8-45AC-8127-CFBDC3967C7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35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3" r:id="rId3"/>
    <p:sldLayoutId id="2147483657" r:id="rId4"/>
    <p:sldLayoutId id="2147483662" r:id="rId5"/>
    <p:sldLayoutId id="2147483661" r:id="rId6"/>
    <p:sldLayoutId id="2147483663" r:id="rId7"/>
    <p:sldLayoutId id="2147483687" r:id="rId8"/>
    <p:sldLayoutId id="2147483688" r:id="rId9"/>
    <p:sldLayoutId id="2147483689" r:id="rId10"/>
    <p:sldLayoutId id="2147483651" r:id="rId11"/>
    <p:sldLayoutId id="2147483690" r:id="rId12"/>
    <p:sldLayoutId id="2147483691" r:id="rId13"/>
    <p:sldLayoutId id="2147483692" r:id="rId14"/>
    <p:sldLayoutId id="2147483693" r:id="rId15"/>
    <p:sldLayoutId id="2147483664" r:id="rId16"/>
    <p:sldLayoutId id="2147483652" r:id="rId17"/>
    <p:sldLayoutId id="2147483665" r:id="rId18"/>
    <p:sldLayoutId id="2147483668" r:id="rId19"/>
    <p:sldLayoutId id="2147483653" r:id="rId20"/>
    <p:sldLayoutId id="2147483684" r:id="rId21"/>
    <p:sldLayoutId id="2147483695" r:id="rId22"/>
    <p:sldLayoutId id="2147483696" r:id="rId23"/>
    <p:sldLayoutId id="2147483655" r:id="rId24"/>
    <p:sldLayoutId id="2147483666" r:id="rId25"/>
    <p:sldLayoutId id="2147483697" r:id="rId26"/>
    <p:sldLayoutId id="2147483698" r:id="rId27"/>
    <p:sldLayoutId id="2147483669" r:id="rId28"/>
    <p:sldLayoutId id="2147483654" r:id="rId29"/>
    <p:sldLayoutId id="2147483686" r:id="rId30"/>
    <p:sldLayoutId id="2147483694" r:id="rId31"/>
    <p:sldLayoutId id="2147483685" r:id="rId32"/>
    <p:sldLayoutId id="2147483682" r:id="rId33"/>
    <p:sldLayoutId id="2147483667" r:id="rId34"/>
    <p:sldLayoutId id="2147483699" r:id="rId35"/>
    <p:sldLayoutId id="2147483700" r:id="rId36"/>
    <p:sldLayoutId id="2147483701" r:id="rId37"/>
    <p:sldLayoutId id="2147483702" r:id="rId3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s-AR" sz="3200" kern="1200" dirty="0">
          <a:solidFill>
            <a:srgbClr val="87898C"/>
          </a:solidFill>
          <a:latin typeface="Sofia Pro Light" pitchFamily="2" charset="0"/>
          <a:ea typeface="+mn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E22216"/>
          </a:solidFill>
          <a:latin typeface="Sofia Pro Ligh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9.emf"/><Relationship Id="rId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ailto:yesica.Baigorri@lfs.tax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5.png"/><Relationship Id="rId7" Type="http://schemas.openxmlformats.org/officeDocument/2006/relationships/image" Target="../media/image29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C4D06E00-AE20-100B-BF59-AD2EA9D1C6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9459" y="688258"/>
            <a:ext cx="3495122" cy="5525729"/>
          </a:xfrm>
        </p:spPr>
        <p:txBody>
          <a:bodyPr>
            <a:normAutofit/>
          </a:bodyPr>
          <a:lstStyle/>
          <a:p>
            <a:r>
              <a:rPr lang="es-AR" sz="3200" b="1" dirty="0"/>
              <a:t>JORNADAS </a:t>
            </a:r>
          </a:p>
          <a:p>
            <a:r>
              <a:rPr lang="es-ES" sz="3200" b="1" dirty="0"/>
              <a:t>"El Paquete Fiscal y la Ley de Bases“</a:t>
            </a:r>
          </a:p>
          <a:p>
            <a:endParaRPr lang="es-ES" sz="3200" dirty="0"/>
          </a:p>
          <a:p>
            <a:r>
              <a:rPr lang="es-ES" sz="3200" dirty="0"/>
              <a:t>Modificaciones en IBP y régimen de ingreso anticipado del impuesto</a:t>
            </a:r>
          </a:p>
          <a:p>
            <a:r>
              <a:rPr lang="es-AR" sz="3200" dirty="0"/>
              <a:t>Ley 27.743 &amp; su reglamentación</a:t>
            </a:r>
          </a:p>
        </p:txBody>
      </p:sp>
      <p:pic>
        <p:nvPicPr>
          <p:cNvPr id="16" name="Marcador de posición de imagen 15" descr="Un pastel en una mesa&#10;&#10;Descripción generada automáticamente con confianza media">
            <a:extLst>
              <a:ext uri="{FF2B5EF4-FFF2-40B4-BE49-F238E27FC236}">
                <a16:creationId xmlns:a16="http://schemas.microsoft.com/office/drawing/2014/main" id="{605C1C91-726A-AE08-4A1E-30C7329E2B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1536" b="21536"/>
          <a:stretch>
            <a:fillRect/>
          </a:stretch>
        </p:blipFill>
        <p:spPr>
          <a:xfrm>
            <a:off x="4160838" y="0"/>
            <a:ext cx="8031162" cy="6858000"/>
          </a:xfrm>
        </p:spPr>
      </p:pic>
      <p:pic>
        <p:nvPicPr>
          <p:cNvPr id="38" name="Imagen 37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E11885D6-F7D3-66AA-E06C-30AE2AA6D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144" y="5946672"/>
            <a:ext cx="51625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66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4635FE5-9306-8AC9-AA1E-83D5D8B74F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6502" y="2632499"/>
            <a:ext cx="3533313" cy="469475"/>
          </a:xfrm>
        </p:spPr>
        <p:txBody>
          <a:bodyPr/>
          <a:lstStyle/>
          <a:p>
            <a:r>
              <a:rPr lang="es-AR" dirty="0"/>
              <a:t>RÉGIMEN ESPECIAL DEL INGRESO DEL IMPUESTO SOBRE LOS BIENES PERSONALES (REIBP) – Cont.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E9C05A-2C57-8142-BE2D-E63445586E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0" y="3101974"/>
            <a:ext cx="1955800" cy="870258"/>
          </a:xfrm>
        </p:spPr>
        <p:txBody>
          <a:bodyPr>
            <a:normAutofit fontScale="92500" lnSpcReduction="10000"/>
          </a:bodyPr>
          <a:lstStyle/>
          <a:p>
            <a:r>
              <a:rPr lang="es-AR" dirty="0"/>
              <a:t>BASE IMPONIBLE &amp; ALÍCUOTA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B619A66-B57A-40A0-C52A-ADE127095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s-AR" dirty="0"/>
              <a:t>ESTABILIDAD FISCAL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8696DA9-4B2F-1F33-18FB-7D1F97DBC1D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86641" y="2949678"/>
            <a:ext cx="1955800" cy="1036548"/>
          </a:xfrm>
        </p:spPr>
        <p:txBody>
          <a:bodyPr>
            <a:normAutofit fontScale="92500"/>
          </a:bodyPr>
          <a:lstStyle/>
          <a:p>
            <a:r>
              <a:rPr lang="es-AR" dirty="0"/>
              <a:t>DONACIONES Y OTRAS LIBERALIDADES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A6CE2E0E-2F3A-7E12-8C02-7AD91AA8DC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s-AR" dirty="0"/>
              <a:t>Diferencial para bienes no regularizados </a:t>
            </a:r>
          </a:p>
        </p:txBody>
      </p:sp>
      <p:pic>
        <p:nvPicPr>
          <p:cNvPr id="11" name="Imagen 10" descr="Imagen que contiene Forma&#10;&#10;Descripción generada automáticamente">
            <a:extLst>
              <a:ext uri="{FF2B5EF4-FFF2-40B4-BE49-F238E27FC236}">
                <a16:creationId xmlns:a16="http://schemas.microsoft.com/office/drawing/2014/main" id="{426EC577-7810-317F-7154-BCC6F0F2F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8442" y="288196"/>
            <a:ext cx="683549" cy="842514"/>
          </a:xfrm>
          <a:prstGeom prst="rect">
            <a:avLst/>
          </a:prstGeom>
        </p:spPr>
      </p:pic>
      <p:sp>
        <p:nvSpPr>
          <p:cNvPr id="12" name="Marcador de texto 2">
            <a:extLst>
              <a:ext uri="{FF2B5EF4-FFF2-40B4-BE49-F238E27FC236}">
                <a16:creationId xmlns:a16="http://schemas.microsoft.com/office/drawing/2014/main" id="{3A827058-AD2E-F41D-46C4-FC22A5940CF6}"/>
              </a:ext>
            </a:extLst>
          </p:cNvPr>
          <p:cNvSpPr txBox="1">
            <a:spLocks/>
          </p:cNvSpPr>
          <p:nvPr/>
        </p:nvSpPr>
        <p:spPr>
          <a:xfrm>
            <a:off x="-81552" y="97018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18" name="Marcador de texto 6">
            <a:extLst>
              <a:ext uri="{FF2B5EF4-FFF2-40B4-BE49-F238E27FC236}">
                <a16:creationId xmlns:a16="http://schemas.microsoft.com/office/drawing/2014/main" id="{7976B9DA-2F0C-7103-EB6B-A8DA7E0EF907}"/>
              </a:ext>
            </a:extLst>
          </p:cNvPr>
          <p:cNvSpPr txBox="1">
            <a:spLocks/>
          </p:cNvSpPr>
          <p:nvPr/>
        </p:nvSpPr>
        <p:spPr>
          <a:xfrm>
            <a:off x="6780838" y="4556124"/>
            <a:ext cx="1955800" cy="1732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/>
              <a:t>- Exclusión hasta 2027.</a:t>
            </a:r>
          </a:p>
          <a:p>
            <a:r>
              <a:rPr lang="es-AR" dirty="0"/>
              <a:t>- Reglas de estabilidad 0,25% desde 2028 a 2038</a:t>
            </a:r>
          </a:p>
        </p:txBody>
      </p:sp>
      <p:sp>
        <p:nvSpPr>
          <p:cNvPr id="19" name="Marcador de texto 6">
            <a:extLst>
              <a:ext uri="{FF2B5EF4-FFF2-40B4-BE49-F238E27FC236}">
                <a16:creationId xmlns:a16="http://schemas.microsoft.com/office/drawing/2014/main" id="{DD27FD85-B4A0-BD4A-DCC8-DE8CCE808A23}"/>
              </a:ext>
            </a:extLst>
          </p:cNvPr>
          <p:cNvSpPr txBox="1">
            <a:spLocks/>
          </p:cNvSpPr>
          <p:nvPr/>
        </p:nvSpPr>
        <p:spPr>
          <a:xfrm>
            <a:off x="9033606" y="4556123"/>
            <a:ext cx="1955800" cy="1732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E11E19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/>
              <a:t>Impuesto adicional</a:t>
            </a:r>
          </a:p>
        </p:txBody>
      </p:sp>
    </p:spTree>
    <p:extLst>
      <p:ext uri="{BB962C8B-B14F-4D97-AF65-F5344CB8AC3E}">
        <p14:creationId xmlns:p14="http://schemas.microsoft.com/office/powerpoint/2010/main" val="1374307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3292" y="1734650"/>
            <a:ext cx="6081559" cy="4715311"/>
          </a:xfrm>
        </p:spPr>
        <p:txBody>
          <a:bodyPr>
            <a:normAutofit lnSpcReduction="10000"/>
          </a:bodyPr>
          <a:lstStyle/>
          <a:p>
            <a:pPr algn="just"/>
            <a:r>
              <a:rPr lang="es-AR" sz="2400" dirty="0"/>
              <a:t>Con la adhesión al REIBP adquieren nuevamente la residencia a partir del 1/1/2024 </a:t>
            </a:r>
            <a:r>
              <a:rPr lang="es-AR" sz="2400" i="1" dirty="0"/>
              <a:t>(se pierde con causales s/ LIAG, no antes del 1/1/2025)</a:t>
            </a:r>
            <a:r>
              <a:rPr lang="es-AR" sz="2400" dirty="0"/>
              <a:t>.</a:t>
            </a:r>
          </a:p>
          <a:p>
            <a:pPr algn="just"/>
            <a:endParaRPr lang="es-AR" sz="1000" dirty="0"/>
          </a:p>
          <a:p>
            <a:pPr algn="just"/>
            <a:r>
              <a:rPr lang="es-AR" sz="2400" dirty="0"/>
              <a:t>Con relación a IBP, la adhesión implica considerar a dichos sujetos como residentes fiscales por los períodos que el régimen sustituye.</a:t>
            </a:r>
          </a:p>
          <a:p>
            <a:pPr algn="just"/>
            <a:endParaRPr lang="es-AR" sz="2400" dirty="0"/>
          </a:p>
          <a:p>
            <a:pPr algn="just"/>
            <a:endParaRPr lang="es-AR" sz="2400" dirty="0"/>
          </a:p>
          <a:p>
            <a:pPr algn="just"/>
            <a:r>
              <a:rPr lang="es-AR" sz="2400" dirty="0"/>
              <a:t>Base de cálculo incluye bienes en el país y en el exterior al 31/12/2023.</a:t>
            </a:r>
          </a:p>
          <a:p>
            <a:pPr algn="just"/>
            <a:endParaRPr lang="es-AR" sz="11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SUJETOS NO RESIDENTES AL 31/12/2023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REGIMEN ESPECIAL ANTICIPADO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4D387153-BC16-DE82-7616-7D87F9A16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75" y="1992431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lecha: hacia abajo 7">
            <a:extLst>
              <a:ext uri="{FF2B5EF4-FFF2-40B4-BE49-F238E27FC236}">
                <a16:creationId xmlns:a16="http://schemas.microsoft.com/office/drawing/2014/main" id="{E304A83E-76BD-0D2D-C8D2-F9EB6C8C6A4B}"/>
              </a:ext>
            </a:extLst>
          </p:cNvPr>
          <p:cNvSpPr/>
          <p:nvPr/>
        </p:nvSpPr>
        <p:spPr>
          <a:xfrm>
            <a:off x="8664522" y="4463845"/>
            <a:ext cx="639097" cy="904567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11480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3292" y="1734650"/>
            <a:ext cx="6081559" cy="4715311"/>
          </a:xfrm>
        </p:spPr>
        <p:txBody>
          <a:bodyPr>
            <a:normAutofit/>
          </a:bodyPr>
          <a:lstStyle/>
          <a:p>
            <a:pPr algn="just"/>
            <a:r>
              <a:rPr lang="es-AR" sz="2400" dirty="0"/>
              <a:t>Causales de pérdida de residencia en 2024:</a:t>
            </a:r>
          </a:p>
          <a:p>
            <a:pPr algn="just"/>
            <a:endParaRPr lang="es-AR" sz="2400" dirty="0"/>
          </a:p>
          <a:p>
            <a:pPr marL="342900" indent="-342900" algn="just">
              <a:buFontTx/>
              <a:buChar char="-"/>
            </a:pPr>
            <a:r>
              <a:rPr lang="es-AR" sz="2400" dirty="0"/>
              <a:t>No podrían repetir el REIBP </a:t>
            </a:r>
            <a:r>
              <a:rPr lang="es-AR" sz="2400" dirty="0">
                <a:sym typeface="Wingdings" panose="05000000000000000000" pitchFamily="2" charset="2"/>
              </a:rPr>
              <a:t></a:t>
            </a:r>
            <a:r>
              <a:rPr lang="es-AR" sz="2400" dirty="0"/>
              <a:t> nuevo impuesto que reemplaza IBP por los períodos 2023 a 2027, el hecho imponible nace con la opción.</a:t>
            </a:r>
          </a:p>
          <a:p>
            <a:pPr marL="342900" indent="-342900" algn="just">
              <a:buFontTx/>
              <a:buChar char="-"/>
            </a:pPr>
            <a:r>
              <a:rPr lang="es-AR" sz="2400" dirty="0"/>
              <a:t>Serán considerados residentes fiscales para el IAG (o IBP en caso de baja de REIBP) hasta el 31/12/2024 </a:t>
            </a:r>
            <a:r>
              <a:rPr lang="es-AR" sz="2400" dirty="0">
                <a:sym typeface="Wingdings" panose="05000000000000000000" pitchFamily="2" charset="2"/>
              </a:rPr>
              <a:t> pérdida no antes del 1/1/2025 (DR).</a:t>
            </a:r>
            <a:endParaRPr lang="es-AR" sz="2400" dirty="0"/>
          </a:p>
          <a:p>
            <a:pPr algn="just"/>
            <a:endParaRPr lang="es-AR" sz="2400" dirty="0"/>
          </a:p>
          <a:p>
            <a:pPr algn="just"/>
            <a:endParaRPr lang="es-AR" sz="1000" dirty="0"/>
          </a:p>
          <a:p>
            <a:pPr algn="just"/>
            <a:endParaRPr lang="es-AR" sz="11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SUJETOS NO RESIDENTES AL 31/12/2023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REGIMEN ESPECIAL ANTICIPADO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4D387153-BC16-DE82-7616-7D87F9A16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75" y="1992431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368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9354" y="2942011"/>
            <a:ext cx="4167285" cy="1761820"/>
          </a:xfrm>
        </p:spPr>
        <p:txBody>
          <a:bodyPr/>
          <a:lstStyle/>
          <a:p>
            <a:pPr algn="ctr"/>
            <a:r>
              <a:rPr lang="es-AR" sz="3000" dirty="0">
                <a:latin typeface="+mn-lt"/>
              </a:rPr>
              <a:t>ALCANCE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REGIMEN ESPECIAL ANTICIPADO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D1CA559A-803A-92F5-757A-1F82EC2BEEB2}"/>
              </a:ext>
            </a:extLst>
          </p:cNvPr>
          <p:cNvSpPr/>
          <p:nvPr/>
        </p:nvSpPr>
        <p:spPr>
          <a:xfrm>
            <a:off x="6997102" y="1381970"/>
            <a:ext cx="3482929" cy="176182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Adhesión al régimen por bienes en su patrimonio declarado + los regularizados</a:t>
            </a:r>
            <a:endParaRPr lang="es-AR" sz="2400" dirty="0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8E0AE2EA-94B6-ADD0-3E14-15307FEECEC8}"/>
              </a:ext>
            </a:extLst>
          </p:cNvPr>
          <p:cNvSpPr/>
          <p:nvPr/>
        </p:nvSpPr>
        <p:spPr>
          <a:xfrm>
            <a:off x="5400987" y="3822921"/>
            <a:ext cx="2644877" cy="2095645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/>
              <a:t>Siempre que IBP 2023 hubiera arrojado impuesto determinado</a:t>
            </a:r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id="{DE6BF077-7733-04C4-6230-D3E3BC9CD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40768" y="4138239"/>
            <a:ext cx="3482929" cy="1465008"/>
          </a:xfrm>
        </p:spPr>
        <p:txBody>
          <a:bodyPr>
            <a:normAutofit/>
          </a:bodyPr>
          <a:lstStyle/>
          <a:p>
            <a:pPr algn="ctr"/>
            <a:r>
              <a:rPr lang="es-ES" sz="2400" dirty="0"/>
              <a:t>Sujeto sin ID 2023 que blanquea bienes - ¿Puede ingresar al REIBP?</a:t>
            </a:r>
          </a:p>
        </p:txBody>
      </p:sp>
    </p:spTree>
    <p:extLst>
      <p:ext uri="{BB962C8B-B14F-4D97-AF65-F5344CB8AC3E}">
        <p14:creationId xmlns:p14="http://schemas.microsoft.com/office/powerpoint/2010/main" val="2808315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PERÍODO OPCIÓN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REGIMEN ESPECIAL ANTICIPADO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66917A63-0A3F-330F-1037-1150FF52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129329"/>
              </p:ext>
            </p:extLst>
          </p:nvPr>
        </p:nvGraphicFramePr>
        <p:xfrm>
          <a:off x="5355476" y="1444259"/>
          <a:ext cx="666954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183">
                  <a:extLst>
                    <a:ext uri="{9D8B030D-6E8A-4147-A177-3AD203B41FA5}">
                      <a16:colId xmlns:a16="http://schemas.microsoft.com/office/drawing/2014/main" val="1725035862"/>
                    </a:ext>
                  </a:extLst>
                </a:gridCol>
                <a:gridCol w="2223183">
                  <a:extLst>
                    <a:ext uri="{9D8B030D-6E8A-4147-A177-3AD203B41FA5}">
                      <a16:colId xmlns:a16="http://schemas.microsoft.com/office/drawing/2014/main" val="3265330332"/>
                    </a:ext>
                  </a:extLst>
                </a:gridCol>
                <a:gridCol w="2223183">
                  <a:extLst>
                    <a:ext uri="{9D8B030D-6E8A-4147-A177-3AD203B41FA5}">
                      <a16:colId xmlns:a16="http://schemas.microsoft.com/office/drawing/2014/main" val="3825234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/>
                        <a:t>Bienes no regularizados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/>
                        <a:t>Bienes regularizados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447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Período opción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30/09/2024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30/04/2025 </a:t>
                      </a:r>
                    </a:p>
                    <a:p>
                      <a:pPr algn="ctr"/>
                      <a:r>
                        <a:rPr lang="es-AR" sz="1600" dirty="0">
                          <a:solidFill>
                            <a:schemeClr val="accent3"/>
                          </a:solidFill>
                        </a:rPr>
                        <a:t>(vto. DJ regularización Etapa 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605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Pago inicial (75%)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Vto. DJ IBP 2023 </a:t>
                      </a:r>
                    </a:p>
                    <a:p>
                      <a:pPr algn="ctr"/>
                      <a:r>
                        <a:rPr lang="es-AR" sz="1600" dirty="0">
                          <a:solidFill>
                            <a:schemeClr val="accent3"/>
                          </a:solidFill>
                        </a:rPr>
                        <a:t>(26 al 28 agosto)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dirty="0">
                          <a:solidFill>
                            <a:schemeClr val="accent3"/>
                          </a:solidFill>
                        </a:rPr>
                        <a:t>31/03/2025</a:t>
                      </a:r>
                    </a:p>
                    <a:p>
                      <a:pPr algn="ctr"/>
                      <a:r>
                        <a:rPr lang="es-AR" sz="1600" dirty="0">
                          <a:solidFill>
                            <a:schemeClr val="accent3"/>
                          </a:solidFill>
                        </a:rPr>
                        <a:t>(vto. </a:t>
                      </a:r>
                      <a:r>
                        <a:rPr lang="es-ES" sz="1600" dirty="0">
                          <a:solidFill>
                            <a:schemeClr val="accent3"/>
                          </a:solidFill>
                        </a:rPr>
                        <a:t>manifestación de adhesión y el pago adelantado Etapa 3 blanqueo)</a:t>
                      </a:r>
                      <a:endParaRPr lang="es-AR" sz="1600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087818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B5405AA0-14BC-0650-B912-ECE14C9359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2876" y="4478783"/>
            <a:ext cx="6499124" cy="447368"/>
          </a:xfrm>
        </p:spPr>
        <p:txBody>
          <a:bodyPr>
            <a:normAutofit/>
          </a:bodyPr>
          <a:lstStyle/>
          <a:p>
            <a:pPr algn="ctr"/>
            <a:r>
              <a:rPr lang="es-AR" sz="2000" dirty="0"/>
              <a:t>Diferentes presentaciones con distintos plazos.</a:t>
            </a:r>
            <a:endParaRPr lang="es-AR" sz="1050" dirty="0"/>
          </a:p>
        </p:txBody>
      </p:sp>
      <p:pic>
        <p:nvPicPr>
          <p:cNvPr id="11" name="Picture 13">
            <a:extLst>
              <a:ext uri="{FF2B5EF4-FFF2-40B4-BE49-F238E27FC236}">
                <a16:creationId xmlns:a16="http://schemas.microsoft.com/office/drawing/2014/main" id="{018012B2-988B-5EB3-8219-747751E29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007" y="4362568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Marcador de texto 2">
            <a:extLst>
              <a:ext uri="{FF2B5EF4-FFF2-40B4-BE49-F238E27FC236}">
                <a16:creationId xmlns:a16="http://schemas.microsoft.com/office/drawing/2014/main" id="{67BF1013-E980-FCC9-D131-BAE465D27E0D}"/>
              </a:ext>
            </a:extLst>
          </p:cNvPr>
          <p:cNvSpPr txBox="1">
            <a:spLocks/>
          </p:cNvSpPr>
          <p:nvPr/>
        </p:nvSpPr>
        <p:spPr>
          <a:xfrm>
            <a:off x="5233007" y="5042366"/>
            <a:ext cx="6870503" cy="14580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 sz="2000" dirty="0"/>
              <a:t>Si luego de presentada la DJ, el pago inicial fue inferior al 75%:</a:t>
            </a:r>
          </a:p>
          <a:p>
            <a:pPr marL="457200" indent="-457200" algn="ctr">
              <a:buAutoNum type="arabicPeriod"/>
            </a:pPr>
            <a:r>
              <a:rPr lang="es-AR" sz="2000" dirty="0"/>
              <a:t>Mantenerse en el REIBP pagando el diferencial incrementado en un 100% (el incremento no califica como PAC)</a:t>
            </a:r>
          </a:p>
          <a:p>
            <a:pPr marL="228600" indent="-228600" algn="ctr">
              <a:buAutoNum type="arabicPeriod"/>
            </a:pPr>
            <a:r>
              <a:rPr lang="es-AR" sz="2000" dirty="0"/>
              <a:t>Renunciar al REIBP y aplicar lo abonado como crédito de impuesto.</a:t>
            </a:r>
            <a:endParaRPr lang="es-AR" sz="1050" dirty="0"/>
          </a:p>
        </p:txBody>
      </p:sp>
    </p:spTree>
    <p:extLst>
      <p:ext uri="{BB962C8B-B14F-4D97-AF65-F5344CB8AC3E}">
        <p14:creationId xmlns:p14="http://schemas.microsoft.com/office/powerpoint/2010/main" val="1040239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BASE IMPONIBLE &amp; ALÍCUOTA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388077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Bienes no regularizados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0DE0376E-E55D-BF0A-D9D0-7DF3C6BA2A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8077" y="1148686"/>
            <a:ext cx="6617110" cy="5585063"/>
          </a:xfrm>
        </p:spPr>
        <p:txBody>
          <a:bodyPr>
            <a:normAutofit lnSpcReduction="10000"/>
          </a:bodyPr>
          <a:lstStyle/>
          <a:p>
            <a:r>
              <a:rPr lang="es-ES" sz="1800" dirty="0"/>
              <a:t>Total de bienes gravados y exentos al 31.12.2023 s/ IBP</a:t>
            </a:r>
          </a:p>
          <a:p>
            <a:endParaRPr lang="es-ES" sz="500" dirty="0"/>
          </a:p>
          <a:p>
            <a:r>
              <a:rPr lang="es-ES" sz="1800" dirty="0"/>
              <a:t>(MENOS) </a:t>
            </a:r>
          </a:p>
          <a:p>
            <a:pPr marL="285750" indent="-285750">
              <a:buFontTx/>
              <a:buChar char="-"/>
            </a:pPr>
            <a:r>
              <a:rPr lang="es-ES" sz="1800" dirty="0"/>
              <a:t>Acciones y Participaciones Art. 25.1</a:t>
            </a:r>
          </a:p>
          <a:p>
            <a:pPr marL="285750" indent="-285750">
              <a:buFontTx/>
              <a:buChar char="-"/>
            </a:pPr>
            <a:r>
              <a:rPr lang="es-ES" sz="1800" dirty="0"/>
              <a:t>Bienes exentos Art. 21</a:t>
            </a:r>
          </a:p>
          <a:p>
            <a:pPr marL="285750" indent="-285750">
              <a:buFontTx/>
              <a:buChar char="-"/>
            </a:pPr>
            <a:r>
              <a:rPr lang="es-ES" sz="1800" dirty="0"/>
              <a:t>Créditos impositivos no gravados</a:t>
            </a:r>
          </a:p>
          <a:p>
            <a:pPr marL="285750" indent="-285750">
              <a:buFontTx/>
              <a:buChar char="-"/>
            </a:pPr>
            <a:r>
              <a:rPr lang="es-ES" sz="1800" dirty="0"/>
              <a:t>Casa habitación no alcanzada (hasta $350 millones)</a:t>
            </a:r>
          </a:p>
          <a:p>
            <a:pPr marL="285750" indent="-285750">
              <a:buFontTx/>
              <a:buChar char="-"/>
            </a:pPr>
            <a:r>
              <a:rPr lang="es-ES" sz="1800" dirty="0"/>
              <a:t>Mínimo no imponible ($100 millones)</a:t>
            </a:r>
          </a:p>
          <a:p>
            <a:endParaRPr lang="es-ES" sz="500" dirty="0"/>
          </a:p>
          <a:p>
            <a:r>
              <a:rPr lang="es-ES" sz="1800" dirty="0"/>
              <a:t>Total base imponible</a:t>
            </a:r>
          </a:p>
          <a:p>
            <a:r>
              <a:rPr lang="es-ES" sz="1800" dirty="0"/>
              <a:t>	x 5</a:t>
            </a:r>
          </a:p>
          <a:p>
            <a:r>
              <a:rPr lang="es-ES" sz="1800" dirty="0"/>
              <a:t>	x 0,45%</a:t>
            </a:r>
          </a:p>
          <a:p>
            <a:endParaRPr lang="es-ES" sz="500" dirty="0"/>
          </a:p>
          <a:p>
            <a:r>
              <a:rPr lang="es-AR" sz="1800" dirty="0"/>
              <a:t>IBP anticipado por los años 2023 a 2027, ambos inclusive</a:t>
            </a:r>
          </a:p>
          <a:p>
            <a:r>
              <a:rPr lang="es-ES" sz="1800" dirty="0"/>
              <a:t>MENOS Créditos fiscales, anticipos y pagos a cuenta del IBP correspondiente al período fiscal 2023 (incluyen las retenciones y percepciones sufridas y los saldos a favor de libre disponibilidad computables al período fiscal 2023).</a:t>
            </a:r>
            <a:endParaRPr lang="es-AR" sz="1800" dirty="0"/>
          </a:p>
        </p:txBody>
      </p:sp>
    </p:spTree>
    <p:extLst>
      <p:ext uri="{BB962C8B-B14F-4D97-AF65-F5344CB8AC3E}">
        <p14:creationId xmlns:p14="http://schemas.microsoft.com/office/powerpoint/2010/main" val="2539931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BIENES EXENTOS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FD4016E-A482-9657-85E5-CC3FF639D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783821"/>
              </p:ext>
            </p:extLst>
          </p:nvPr>
        </p:nvGraphicFramePr>
        <p:xfrm>
          <a:off x="5289754" y="816663"/>
          <a:ext cx="6803923" cy="59170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22550">
                  <a:extLst>
                    <a:ext uri="{9D8B030D-6E8A-4147-A177-3AD203B41FA5}">
                      <a16:colId xmlns:a16="http://schemas.microsoft.com/office/drawing/2014/main" val="1009568036"/>
                    </a:ext>
                  </a:extLst>
                </a:gridCol>
                <a:gridCol w="2381373">
                  <a:extLst>
                    <a:ext uri="{9D8B030D-6E8A-4147-A177-3AD203B41FA5}">
                      <a16:colId xmlns:a16="http://schemas.microsoft.com/office/drawing/2014/main" val="3290359433"/>
                    </a:ext>
                  </a:extLst>
                </a:gridCol>
              </a:tblGrid>
              <a:tr h="6008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Planes de seguro de retiro privados administrados por entidades sujetas al control de la Superintendencia de Seguros de la Nación.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099339"/>
                  </a:ext>
                </a:extLst>
              </a:tr>
              <a:tr h="2670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Cuotas sociales de las cooperativas;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1300" b="0" i="0" u="none" strike="noStrike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5221176"/>
                  </a:ext>
                </a:extLst>
              </a:tr>
              <a:tr h="40056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Bienes inmateriales (llaves, marcas, patentes, derechos de concesión y bienes similares).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1300" b="0" i="0" u="none" strike="noStrike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4616609"/>
                  </a:ext>
                </a:extLst>
              </a:tr>
              <a:tr h="2670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Bienes amparados por las franquicias de la Ley 19.640.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2110972"/>
                  </a:ext>
                </a:extLst>
              </a:tr>
              <a:tr h="456194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Inmuebles rurales cuyos titulares sean personas humanas y sucesiones indivisas, cualquiera sea su destino o afectación.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770740"/>
                  </a:ext>
                </a:extLst>
              </a:tr>
              <a:tr h="6008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Títulos, bonos y demás títulos valores emitidos por la Nación, las Provincias, las Municipalidades y la CABA y los certificados de depósitos reprogramados (CEDROS).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u="none" strike="noStrike" dirty="0">
                          <a:effectLst/>
                        </a:rPr>
                        <a:t>Adquisición previa al 10/12/2023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765444"/>
                  </a:ext>
                </a:extLst>
              </a:tr>
              <a:tr h="6008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Depósitos en moneda argentina y extranjera a plazo fijo, en caja de ahorro, Etc. en entidades financieras.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es-AR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522893"/>
                  </a:ext>
                </a:extLst>
              </a:tr>
              <a:tr h="492355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Obligaciones negociables emitidas en moneda nacional que cumplan con los requisitos del artículo 36 de la ley 23.576 y sus modificatorias.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u="none" strike="noStrike" dirty="0">
                          <a:effectLst/>
                        </a:rPr>
                        <a:t>Adquisición previa al 10/12/2023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669613"/>
                  </a:ext>
                </a:extLst>
              </a:tr>
              <a:tr h="600840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Instrumentos emitidos en moneda nacional destinados a fomentar la inversión productiva, que establezca el Poder Ejecutivo nacional, siempre que así lo disponga la norma que los regule.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u="none" strike="noStrike" dirty="0">
                          <a:effectLst/>
                        </a:rPr>
                        <a:t>Adquisición previa al 10/12/2023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547971"/>
                  </a:ext>
                </a:extLst>
              </a:tr>
              <a:tr h="489574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 err="1">
                          <a:effectLst/>
                        </a:rPr>
                        <a:t>Cuotapartes</a:t>
                      </a:r>
                      <a:r>
                        <a:rPr lang="es-ES" sz="1300" u="none" strike="noStrike" dirty="0">
                          <a:effectLst/>
                        </a:rPr>
                        <a:t> de FCI y los certificados de participación y valores representativos de deuda fiduciaria de fideicomisos financieros exentos.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u="none" strike="noStrike" dirty="0">
                          <a:effectLst/>
                        </a:rPr>
                        <a:t>Adquisición previa al 10/12/2023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294335"/>
                  </a:ext>
                </a:extLst>
              </a:tr>
              <a:tr h="604366"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u="none" strike="noStrike" dirty="0">
                          <a:effectLst/>
                        </a:rPr>
                        <a:t>Inmuebles destinados a locación para casa-habitación, con contratos debidamente registrados, cuando el valor de cada uno de ellos sea igual o inferior a $350 millones.</a:t>
                      </a:r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es-ES" sz="1300" b="0" i="0" u="none" strike="noStrike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8814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189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BASE IMPONIBLE &amp; ALÍCUOTA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Bienes regularizados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3" name="Marcador de texto 7">
            <a:extLst>
              <a:ext uri="{FF2B5EF4-FFF2-40B4-BE49-F238E27FC236}">
                <a16:creationId xmlns:a16="http://schemas.microsoft.com/office/drawing/2014/main" id="{031A9774-66BC-3184-E647-E9A62D1098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8077" y="1618161"/>
            <a:ext cx="6617110" cy="4802303"/>
          </a:xfrm>
        </p:spPr>
        <p:txBody>
          <a:bodyPr>
            <a:normAutofit/>
          </a:bodyPr>
          <a:lstStyle/>
          <a:p>
            <a:r>
              <a:rPr lang="es-ES" sz="1800" dirty="0"/>
              <a:t>Total de bienes </a:t>
            </a:r>
            <a:r>
              <a:rPr lang="es-AR" sz="1800" dirty="0"/>
              <a:t>regularizados en las 3 etapas (USD)</a:t>
            </a:r>
          </a:p>
          <a:p>
            <a:endParaRPr lang="es-AR" sz="1800" dirty="0"/>
          </a:p>
          <a:p>
            <a:r>
              <a:rPr lang="es-AR" sz="1800" dirty="0"/>
              <a:t>X tipo de cambio comprador BNA del último día hábil </a:t>
            </a:r>
            <a:r>
              <a:rPr lang="es-ES" sz="1800" dirty="0"/>
              <a:t>anterior a la fecha de presentación de la última declaración jurada de regularización de activos.</a:t>
            </a:r>
          </a:p>
          <a:p>
            <a:r>
              <a:rPr lang="es-ES" sz="1800" dirty="0"/>
              <a:t>Total base imponible</a:t>
            </a:r>
          </a:p>
          <a:p>
            <a:r>
              <a:rPr lang="es-ES" sz="1800" dirty="0"/>
              <a:t>	x 4</a:t>
            </a:r>
          </a:p>
          <a:p>
            <a:r>
              <a:rPr lang="es-ES" sz="1800" dirty="0"/>
              <a:t>	x 0,50%</a:t>
            </a:r>
          </a:p>
          <a:p>
            <a:endParaRPr lang="es-ES" sz="1800" dirty="0"/>
          </a:p>
          <a:p>
            <a:r>
              <a:rPr lang="es-AR" sz="1800" dirty="0"/>
              <a:t>IBP anticipado por los años 2024 a 2027, ambos inclusive.</a:t>
            </a:r>
          </a:p>
          <a:p>
            <a:endParaRPr lang="es-AR" sz="1800" dirty="0"/>
          </a:p>
          <a:p>
            <a:pPr algn="ctr"/>
            <a:r>
              <a:rPr lang="es-ES" sz="1800" i="1" dirty="0"/>
              <a:t>MENOS pago a cuenta por sumas oportunamente abonadas en concepto del REIBP en etapas anteriores.</a:t>
            </a:r>
            <a:endParaRPr lang="es-AR" sz="1800" i="1" dirty="0"/>
          </a:p>
        </p:txBody>
      </p:sp>
    </p:spTree>
    <p:extLst>
      <p:ext uri="{BB962C8B-B14F-4D97-AF65-F5344CB8AC3E}">
        <p14:creationId xmlns:p14="http://schemas.microsoft.com/office/powerpoint/2010/main" val="4276636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79803" y="1567155"/>
            <a:ext cx="3387217" cy="1666940"/>
          </a:xfrm>
        </p:spPr>
        <p:txBody>
          <a:bodyPr>
            <a:normAutofit/>
          </a:bodyPr>
          <a:lstStyle/>
          <a:p>
            <a:pPr algn="ctr"/>
            <a:r>
              <a:rPr lang="es-AR" sz="2400" dirty="0"/>
              <a:t>Donaciones y otras liberalidades efectuadas por sujetos no adheridos al REIBP</a:t>
            </a:r>
          </a:p>
          <a:p>
            <a:pPr algn="ctr"/>
            <a:endParaRPr lang="es-AR" sz="2400" dirty="0"/>
          </a:p>
          <a:p>
            <a:endParaRPr lang="es-AR" sz="2400" dirty="0"/>
          </a:p>
          <a:p>
            <a:pPr algn="just"/>
            <a:endParaRPr lang="es-AR" sz="11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DONACIONES Y OTRAS LIBERALIDADES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15603" y="490555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IMPUESTO ESPECIAL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38D42478-D46B-02A4-8B6A-6AFB33F193CE}"/>
              </a:ext>
            </a:extLst>
          </p:cNvPr>
          <p:cNvSpPr/>
          <p:nvPr/>
        </p:nvSpPr>
        <p:spPr>
          <a:xfrm>
            <a:off x="9242323" y="960030"/>
            <a:ext cx="2812026" cy="14070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Cuando el donatario sea pariente dentro del cuarto grado de consanguineidad del donante, o sea su cónyuge, excónyuge o conviviente al momento de la donación.</a:t>
            </a:r>
            <a:endParaRPr lang="es-AR" sz="1400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26B313C4-5775-8154-6D10-6BB20D88AE28}"/>
              </a:ext>
            </a:extLst>
          </p:cNvPr>
          <p:cNvSpPr txBox="1">
            <a:spLocks/>
          </p:cNvSpPr>
          <p:nvPr/>
        </p:nvSpPr>
        <p:spPr>
          <a:xfrm>
            <a:off x="5260258" y="4346012"/>
            <a:ext cx="6794091" cy="224772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AR" sz="2400" dirty="0"/>
              <a:t>Valor de los bienes transferidos al momento de la donación </a:t>
            </a:r>
          </a:p>
          <a:p>
            <a:pPr algn="ctr"/>
            <a:r>
              <a:rPr lang="es-AR" sz="2400" dirty="0"/>
              <a:t>x 0,45% o 0,50% (según haya ingresado o no al blanqueo) </a:t>
            </a:r>
          </a:p>
          <a:p>
            <a:pPr algn="ctr"/>
            <a:r>
              <a:rPr lang="es-AR" sz="2400" dirty="0"/>
              <a:t>x años pendientes hasta 2027</a:t>
            </a:r>
          </a:p>
          <a:p>
            <a:pPr algn="ctr"/>
            <a:endParaRPr lang="es-AR" sz="1100" dirty="0"/>
          </a:p>
          <a:p>
            <a:pPr algn="ctr"/>
            <a:endParaRPr lang="es-AR" sz="1100" dirty="0"/>
          </a:p>
          <a:p>
            <a:pPr algn="ctr"/>
            <a:r>
              <a:rPr lang="es-AR" sz="2400" dirty="0"/>
              <a:t>Ejemplo: Donación en 2025 de $1.500.000 sin blanqueo.</a:t>
            </a:r>
          </a:p>
          <a:p>
            <a:pPr algn="ctr"/>
            <a:r>
              <a:rPr lang="es-AR" sz="2400" dirty="0"/>
              <a:t>0,45% x 1.500.000 x 3 = $20.250</a:t>
            </a:r>
            <a:endParaRPr lang="es-AR" sz="1100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6AA3D37F-0C51-203C-2918-BA9F584C401E}"/>
              </a:ext>
            </a:extLst>
          </p:cNvPr>
          <p:cNvSpPr/>
          <p:nvPr/>
        </p:nvSpPr>
        <p:spPr>
          <a:xfrm>
            <a:off x="9242323" y="2530547"/>
            <a:ext cx="2812026" cy="14070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Incluye transferencias a título oneroso por un valor inferior al valor de mercado del bien a la fecha de transferencia. No aplica sobre bienes exentos.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1155293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48629" y="1408057"/>
            <a:ext cx="6435216" cy="5325692"/>
          </a:xfrm>
        </p:spPr>
        <p:txBody>
          <a:bodyPr>
            <a:normAutofit/>
          </a:bodyPr>
          <a:lstStyle/>
          <a:p>
            <a:pPr algn="r"/>
            <a:r>
              <a:rPr lang="es-AR" sz="2400" dirty="0"/>
              <a:t>¿Impuesto Adicional?</a:t>
            </a:r>
          </a:p>
          <a:p>
            <a:pPr algn="ctr"/>
            <a:endParaRPr lang="es-AR" sz="1000" dirty="0"/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1. Causante y herederos que no adhirieron al REIBP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			Pagan IBP</a:t>
            </a:r>
            <a:endParaRPr lang="es-AR" sz="19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2. Causante y herederos que adhirieron al REIBP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latin typeface="Aptos" panose="020B0004020202020204" pitchFamily="34" charset="0"/>
                <a:ea typeface="Aptos" panose="020B0004020202020204" pitchFamily="34" charset="0"/>
              </a:rPr>
              <a:t>			N</a:t>
            </a: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o pagan</a:t>
            </a:r>
            <a:endParaRPr lang="es-AR" sz="19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3. Causante que adhirió al REIBP y herederos que no adhirieron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latin typeface="Aptos" panose="020B0004020202020204" pitchFamily="34" charset="0"/>
                <a:ea typeface="Aptos" panose="020B0004020202020204" pitchFamily="34" charset="0"/>
              </a:rPr>
              <a:t>			H</a:t>
            </a: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erederos pagan IBP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latin typeface="Aptos" panose="020B0004020202020204" pitchFamily="34" charset="0"/>
                <a:ea typeface="Aptos" panose="020B0004020202020204" pitchFamily="34" charset="0"/>
              </a:rPr>
              <a:t>4. Causante no adhirió al REIBP y herederos si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es-AR" sz="1900" dirty="0">
                <a:effectLst/>
                <a:latin typeface="Aptos" panose="020B0004020202020204" pitchFamily="34" charset="0"/>
                <a:ea typeface="Aptos" panose="020B0004020202020204" pitchFamily="34" charset="0"/>
              </a:rPr>
              <a:t>			No pagan </a:t>
            </a:r>
            <a:r>
              <a:rPr lang="es-AR" sz="1900" dirty="0">
                <a:latin typeface="Aptos" panose="020B0004020202020204" pitchFamily="34" charset="0"/>
                <a:ea typeface="Aptos" panose="020B0004020202020204" pitchFamily="34" charset="0"/>
              </a:rPr>
              <a:t>si no aplica impuesto adicional 			sobre herencias por no considerarse 			“donaciones y otras liberalidades”?</a:t>
            </a:r>
            <a:endParaRPr lang="es-AR" sz="19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algn="ctr"/>
            <a:endParaRPr lang="es-AR" sz="1900" dirty="0"/>
          </a:p>
          <a:p>
            <a:endParaRPr lang="es-AR" sz="1900" dirty="0"/>
          </a:p>
          <a:p>
            <a:pPr algn="just"/>
            <a:endParaRPr lang="es-AR" sz="11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HERENCIAS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398181D6-7EE0-5879-8D7E-7DE930CAAEA0}"/>
              </a:ext>
            </a:extLst>
          </p:cNvPr>
          <p:cNvSpPr/>
          <p:nvPr/>
        </p:nvSpPr>
        <p:spPr>
          <a:xfrm>
            <a:off x="5368412" y="445291"/>
            <a:ext cx="2192593" cy="15338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Art. 35 DR</a:t>
            </a:r>
          </a:p>
          <a:p>
            <a:pPr algn="ctr"/>
            <a:r>
              <a:rPr lang="es-ES" dirty="0"/>
              <a:t>No reglamenta Art. 61 Ley</a:t>
            </a:r>
            <a:endParaRPr lang="es-AR" dirty="0"/>
          </a:p>
        </p:txBody>
      </p:sp>
      <p:pic>
        <p:nvPicPr>
          <p:cNvPr id="8" name="Picture 27">
            <a:extLst>
              <a:ext uri="{FF2B5EF4-FFF2-40B4-BE49-F238E27FC236}">
                <a16:creationId xmlns:a16="http://schemas.microsoft.com/office/drawing/2014/main" id="{2DA2780E-F9F6-D1FA-45BE-CA0B55422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521" y="5295812"/>
            <a:ext cx="5857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2080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974512-2C30-49EF-47FB-50580D969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897" y="1050667"/>
            <a:ext cx="10515600" cy="3939424"/>
          </a:xfrm>
        </p:spPr>
        <p:txBody>
          <a:bodyPr>
            <a:normAutofit fontScale="90000"/>
          </a:bodyPr>
          <a:lstStyle/>
          <a:p>
            <a:r>
              <a:rPr lang="es-AR" sz="4000" b="1" dirty="0"/>
              <a:t>IMPUESTO SOBRE LOS BIENES PERSONALES</a:t>
            </a:r>
            <a:br>
              <a:rPr lang="es-AR" sz="4000" dirty="0"/>
            </a:br>
            <a:br>
              <a:rPr lang="es-AR" sz="4000" dirty="0"/>
            </a:br>
            <a:br>
              <a:rPr lang="es-AR" sz="4000" dirty="0"/>
            </a:br>
            <a:br>
              <a:rPr lang="es-AR" dirty="0"/>
            </a:br>
            <a:br>
              <a:rPr lang="es-ES" sz="2200" dirty="0"/>
            </a:br>
            <a:br>
              <a:rPr lang="es-ES" sz="2200" dirty="0"/>
            </a:br>
            <a:br>
              <a:rPr lang="es-ES" sz="2200" dirty="0"/>
            </a:br>
            <a:r>
              <a:rPr lang="es-AR" sz="2200" dirty="0"/>
              <a:t> </a:t>
            </a:r>
            <a:br>
              <a:rPr lang="es-AR" sz="2200" dirty="0"/>
            </a:br>
            <a:br>
              <a:rPr lang="es-AR" sz="2200" dirty="0"/>
            </a:br>
            <a:endParaRPr lang="es-AR" sz="2200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759C1D58-8673-424E-6395-3DA08DC29E52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A6B86B69-6BF5-45B5-11CA-2A2CA1DBC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8419" y="132514"/>
            <a:ext cx="655377" cy="807790"/>
          </a:xfrm>
          <a:prstGeom prst="rect">
            <a:avLst/>
          </a:prstGeom>
        </p:spPr>
      </p:pic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5FA0D050-5EB2-8A8E-70E2-D8C27369193A}"/>
              </a:ext>
            </a:extLst>
          </p:cNvPr>
          <p:cNvSpPr/>
          <p:nvPr/>
        </p:nvSpPr>
        <p:spPr>
          <a:xfrm>
            <a:off x="855404" y="2261419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</a:t>
            </a:r>
            <a:r>
              <a:rPr lang="es-ES" sz="1800" dirty="0"/>
              <a:t>arácter personal y directo. Anual e instantáneo.</a:t>
            </a:r>
            <a:endParaRPr lang="es-AR" dirty="0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69EB3FC2-6CE3-4613-190C-37BFB9243CF5}"/>
              </a:ext>
            </a:extLst>
          </p:cNvPr>
          <p:cNvSpPr/>
          <p:nvPr/>
        </p:nvSpPr>
        <p:spPr>
          <a:xfrm>
            <a:off x="4868068" y="2261419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Bienes al 31/12 de cada año situados en el país y en el exterior</a:t>
            </a:r>
            <a:endParaRPr lang="es-AR" dirty="0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6C0E4DA-C1F9-039D-FC6D-0EBE6429BCEF}"/>
              </a:ext>
            </a:extLst>
          </p:cNvPr>
          <p:cNvSpPr/>
          <p:nvPr/>
        </p:nvSpPr>
        <p:spPr>
          <a:xfrm>
            <a:off x="9016181" y="2156336"/>
            <a:ext cx="1981637" cy="158668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/>
              <a:t>Residencia s/ LIAG</a:t>
            </a:r>
          </a:p>
          <a:p>
            <a:pPr algn="ctr"/>
            <a:r>
              <a:rPr lang="es-AR" dirty="0"/>
              <a:t>Ley 27.541 &amp; </a:t>
            </a:r>
            <a:r>
              <a:rPr lang="es-AR" dirty="0" err="1"/>
              <a:t>Dec</a:t>
            </a:r>
            <a:r>
              <a:rPr lang="es-AR" dirty="0"/>
              <a:t>. 99/2019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260A75B6-5F48-4BBD-57C9-E45D1D61ABBD}"/>
              </a:ext>
            </a:extLst>
          </p:cNvPr>
          <p:cNvSpPr/>
          <p:nvPr/>
        </p:nvSpPr>
        <p:spPr>
          <a:xfrm>
            <a:off x="3891116" y="3988725"/>
            <a:ext cx="4409768" cy="171992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/>
              <a:t>Ley 23.966: sancionada en 1991 con carácter de emergencia por 9 períodos fiscales, prorrogado hasta el 31/12/2027 por la Ley 27.702 (11/2022)</a:t>
            </a:r>
            <a:endParaRPr lang="es-AR" dirty="0"/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007274AB-8F5A-3F9C-F5A0-3CA9CE0711F8}"/>
              </a:ext>
            </a:extLst>
          </p:cNvPr>
          <p:cNvCxnSpPr>
            <a:stCxn id="8" idx="3"/>
            <a:endCxn id="9" idx="2"/>
          </p:cNvCxnSpPr>
          <p:nvPr/>
        </p:nvCxnSpPr>
        <p:spPr>
          <a:xfrm>
            <a:off x="8053720" y="2949677"/>
            <a:ext cx="962461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  <a:scene3d>
            <a:camera prst="perspectiveLef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002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3042" y="942490"/>
            <a:ext cx="6341809" cy="5915510"/>
          </a:xfrm>
        </p:spPr>
        <p:txBody>
          <a:bodyPr>
            <a:normAutofit/>
          </a:bodyPr>
          <a:lstStyle/>
          <a:p>
            <a:pPr algn="just"/>
            <a:r>
              <a:rPr lang="es-AR" sz="1800" dirty="0"/>
              <a:t>Exclusión del impuesto sobre los bienes personales y de otro impuesto patrimonial hasta 2027.</a:t>
            </a:r>
          </a:p>
          <a:p>
            <a:pPr algn="just"/>
            <a:r>
              <a:rPr lang="es-AR" sz="1800" dirty="0"/>
              <a:t>	Lo abonado por el REIBP es la carga máxima 	fiscal sobre el patrimonio </a:t>
            </a:r>
            <a:r>
              <a:rPr lang="es-AR" sz="1800" dirty="0">
                <a:sym typeface="Wingdings" panose="05000000000000000000" pitchFamily="2" charset="2"/>
              </a:rPr>
              <a:t> sustento por impuesto 	vigente hasta 2027 (ley 27.702) y efecto liberatorio 	del pago.</a:t>
            </a:r>
            <a:endParaRPr lang="es-AR" sz="1800" dirty="0"/>
          </a:p>
          <a:p>
            <a:pPr algn="just"/>
            <a:endParaRPr lang="es-AR" sz="1000" dirty="0"/>
          </a:p>
          <a:p>
            <a:pPr algn="just"/>
            <a:r>
              <a:rPr lang="es-AR" sz="1800" dirty="0"/>
              <a:t>Estabilidad fiscal hasta 2038 respecto del IBP u otro nacional que recaiga sobre los activos del contribuyente, más allá del 0,25% </a:t>
            </a:r>
            <a:r>
              <a:rPr lang="es-AR" sz="1800" dirty="0">
                <a:sym typeface="Wingdings" panose="05000000000000000000" pitchFamily="2" charset="2"/>
              </a:rPr>
              <a:t> ¿inconstitucional por vigencia y facultades locales?</a:t>
            </a:r>
            <a:endParaRPr lang="es-AR" sz="1800" dirty="0"/>
          </a:p>
          <a:p>
            <a:pPr algn="just"/>
            <a:r>
              <a:rPr lang="es-AR" sz="1800" dirty="0"/>
              <a:t>	De existir múltiples impuestos al patrimonio, en 	conjunto no deberán superar el 0,25%.</a:t>
            </a:r>
          </a:p>
          <a:p>
            <a:pPr algn="just"/>
            <a:endParaRPr lang="es-AR" sz="1000" dirty="0"/>
          </a:p>
          <a:p>
            <a:pPr algn="just"/>
            <a:r>
              <a:rPr lang="es-AR" sz="1800" dirty="0"/>
              <a:t>De existir un aumento en la carga fiscal hasta 2038, el contribuyente puede rechazar el reclamo o bien utilizar como crédito compensable </a:t>
            </a:r>
            <a:r>
              <a:rPr lang="es-ES" sz="1800" dirty="0"/>
              <a:t>el monto equivalente a la diferencia entre los tributos patrimoniales aplicables a ese período fiscal y el tributo patrimonial máximo calculado de acuerdo con las normas de estabilidad fiscal (contra ese impuesto u otros).</a:t>
            </a:r>
            <a:endParaRPr lang="es-AR" sz="1800" dirty="0"/>
          </a:p>
          <a:p>
            <a:pPr algn="just"/>
            <a:endParaRPr lang="es-AR" sz="11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ESTABILIDAD FISCAL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545390" y="410794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REGIMEN ESPECIAL ANTICIPADO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pic>
        <p:nvPicPr>
          <p:cNvPr id="6" name="Picture 27">
            <a:extLst>
              <a:ext uri="{FF2B5EF4-FFF2-40B4-BE49-F238E27FC236}">
                <a16:creationId xmlns:a16="http://schemas.microsoft.com/office/drawing/2014/main" id="{BFE354BE-018B-171F-AE86-51E9EC463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55" y="5342424"/>
            <a:ext cx="5857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DE6AA58A-8DB7-4FA0-540D-BA3B4EB21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55" y="1105944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8">
            <a:extLst>
              <a:ext uri="{FF2B5EF4-FFF2-40B4-BE49-F238E27FC236}">
                <a16:creationId xmlns:a16="http://schemas.microsoft.com/office/drawing/2014/main" id="{1CBE4A54-850E-53B8-3D1C-3F8C7BA71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55" y="3224184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153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974512-2C30-49EF-47FB-50580D969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240" y="795027"/>
            <a:ext cx="10515600" cy="3939424"/>
          </a:xfrm>
        </p:spPr>
        <p:txBody>
          <a:bodyPr>
            <a:normAutofit fontScale="90000"/>
          </a:bodyPr>
          <a:lstStyle/>
          <a:p>
            <a:r>
              <a:rPr lang="es-AR" sz="4000" b="1" dirty="0"/>
              <a:t>CUESTIONES CONTROVERTIDAS REIBP</a:t>
            </a:r>
            <a:br>
              <a:rPr lang="es-AR" sz="4000" dirty="0"/>
            </a:br>
            <a:br>
              <a:rPr lang="es-AR" sz="4000" dirty="0"/>
            </a:br>
            <a:br>
              <a:rPr lang="es-AR" sz="4000" dirty="0"/>
            </a:br>
            <a:br>
              <a:rPr lang="es-AR" dirty="0"/>
            </a:br>
            <a:br>
              <a:rPr lang="es-ES" sz="2200" dirty="0"/>
            </a:br>
            <a:br>
              <a:rPr lang="es-ES" sz="2200" dirty="0"/>
            </a:br>
            <a:br>
              <a:rPr lang="es-ES" sz="2200" dirty="0"/>
            </a:br>
            <a:r>
              <a:rPr lang="es-AR" sz="2200" dirty="0"/>
              <a:t> </a:t>
            </a:r>
            <a:br>
              <a:rPr lang="es-AR" sz="2200" dirty="0"/>
            </a:br>
            <a:br>
              <a:rPr lang="es-AR" sz="2200" dirty="0"/>
            </a:br>
            <a:endParaRPr lang="es-AR" sz="2200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759C1D58-8673-424E-6395-3DA08DC29E52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A6B86B69-6BF5-45B5-11CA-2A2CA1DBC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8419" y="132514"/>
            <a:ext cx="655377" cy="807790"/>
          </a:xfrm>
          <a:prstGeom prst="rect">
            <a:avLst/>
          </a:prstGeom>
        </p:spPr>
      </p:pic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5FA0D050-5EB2-8A8E-70E2-D8C27369193A}"/>
              </a:ext>
            </a:extLst>
          </p:cNvPr>
          <p:cNvSpPr/>
          <p:nvPr/>
        </p:nvSpPr>
        <p:spPr>
          <a:xfrm>
            <a:off x="855404" y="2261419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¿Los créditos fiscales IBP 2023 pueden computarse contra el pago inicial del REIBP en primer lugar?</a:t>
            </a:r>
            <a:endParaRPr lang="es-AR" dirty="0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69EB3FC2-6CE3-4613-190C-37BFB9243CF5}"/>
              </a:ext>
            </a:extLst>
          </p:cNvPr>
          <p:cNvSpPr/>
          <p:nvPr/>
        </p:nvSpPr>
        <p:spPr>
          <a:xfrm>
            <a:off x="4868068" y="2261419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Ajustes practicados por el fisco con posterioridad a REIBP</a:t>
            </a:r>
            <a:endParaRPr lang="es-AR" dirty="0"/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B4E6B51C-D28A-54BB-261A-A35614A2E965}"/>
              </a:ext>
            </a:extLst>
          </p:cNvPr>
          <p:cNvSpPr/>
          <p:nvPr/>
        </p:nvSpPr>
        <p:spPr>
          <a:xfrm>
            <a:off x="8808088" y="1858297"/>
            <a:ext cx="2739902" cy="51127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¿Se cae la opción del REIBP? </a:t>
            </a:r>
            <a:endParaRPr lang="es-AR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5794483B-DFE9-C868-3574-9696CBBBA43B}"/>
              </a:ext>
            </a:extLst>
          </p:cNvPr>
          <p:cNvSpPr/>
          <p:nvPr/>
        </p:nvSpPr>
        <p:spPr>
          <a:xfrm>
            <a:off x="8839194" y="2565629"/>
            <a:ext cx="2739902" cy="51127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D.O. y aplica escala IBP o 0,45%?</a:t>
            </a:r>
            <a:endParaRPr lang="es-AR" dirty="0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18340212-0B94-0948-3039-D611CEFCF4FE}"/>
              </a:ext>
            </a:extLst>
          </p:cNvPr>
          <p:cNvSpPr/>
          <p:nvPr/>
        </p:nvSpPr>
        <p:spPr>
          <a:xfrm>
            <a:off x="8839194" y="3272961"/>
            <a:ext cx="2739902" cy="1129324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Bienes exentos adquiridos posteriormente al 10/12/2023</a:t>
            </a:r>
            <a:endParaRPr lang="es-AR" dirty="0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BDFA7D0A-AF2B-057A-81BA-C0ABE87D968F}"/>
              </a:ext>
            </a:extLst>
          </p:cNvPr>
          <p:cNvSpPr/>
          <p:nvPr/>
        </p:nvSpPr>
        <p:spPr>
          <a:xfrm>
            <a:off x="8808088" y="4564956"/>
            <a:ext cx="2739902" cy="51127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Bienes subvaluados</a:t>
            </a:r>
            <a:endParaRPr lang="es-AR" dirty="0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751736D5-010D-2C6C-2B5D-B53CF7E38E38}"/>
              </a:ext>
            </a:extLst>
          </p:cNvPr>
          <p:cNvSpPr/>
          <p:nvPr/>
        </p:nvSpPr>
        <p:spPr>
          <a:xfrm>
            <a:off x="811160" y="4027773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Fallecimiento del causante</a:t>
            </a:r>
          </a:p>
          <a:p>
            <a:pPr algn="ctr"/>
            <a:r>
              <a:rPr lang="es-ES" dirty="0"/>
              <a:t>Art. 3 DR – 50% bienes gananciales</a:t>
            </a:r>
            <a:endParaRPr lang="es-AR" dirty="0"/>
          </a:p>
        </p:txBody>
      </p:sp>
      <p:sp>
        <p:nvSpPr>
          <p:cNvPr id="15" name="Abrir llave 14">
            <a:extLst>
              <a:ext uri="{FF2B5EF4-FFF2-40B4-BE49-F238E27FC236}">
                <a16:creationId xmlns:a16="http://schemas.microsoft.com/office/drawing/2014/main" id="{872BE1CD-80B9-6076-1D1A-CABE314CF35D}"/>
              </a:ext>
            </a:extLst>
          </p:cNvPr>
          <p:cNvSpPr/>
          <p:nvPr/>
        </p:nvSpPr>
        <p:spPr>
          <a:xfrm>
            <a:off x="8211033" y="1740310"/>
            <a:ext cx="470848" cy="3360144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AF139B39-C380-207E-AA6D-263666DC89CB}"/>
              </a:ext>
            </a:extLst>
          </p:cNvPr>
          <p:cNvSpPr/>
          <p:nvPr/>
        </p:nvSpPr>
        <p:spPr>
          <a:xfrm>
            <a:off x="4868068" y="4027773"/>
            <a:ext cx="3185652" cy="137651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Deducción en el IAG </a:t>
            </a:r>
          </a:p>
        </p:txBody>
      </p:sp>
    </p:spTree>
    <p:extLst>
      <p:ext uri="{BB962C8B-B14F-4D97-AF65-F5344CB8AC3E}">
        <p14:creationId xmlns:p14="http://schemas.microsoft.com/office/powerpoint/2010/main" val="2445772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482D3112-ACBD-57D6-CA1D-1DBA78D4D1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AR" dirty="0"/>
              <a:t>Yésica Baigorri</a:t>
            </a:r>
          </a:p>
          <a:p>
            <a:endParaRPr lang="es-AR" dirty="0"/>
          </a:p>
          <a:p>
            <a:r>
              <a:rPr lang="es-AR" dirty="0" err="1">
                <a:solidFill>
                  <a:schemeClr val="accent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yesica.baigorri@lfs.tax</a:t>
            </a:r>
            <a:endParaRPr lang="es-AR" dirty="0">
              <a:solidFill>
                <a:schemeClr val="accent2"/>
              </a:solidFill>
            </a:endParaRPr>
          </a:p>
          <a:p>
            <a:endParaRPr lang="es-AR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085424-04A7-CFAD-34E2-BF275FD09A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r>
              <a:rPr lang="es-AR" dirty="0"/>
              <a:t>¡Muchas gracias!</a:t>
            </a:r>
          </a:p>
        </p:txBody>
      </p:sp>
      <p:pic>
        <p:nvPicPr>
          <p:cNvPr id="6" name="Marcador de posición de imagen 5" descr="Imagen que contiene Forma&#10;&#10;Descripción generada automáticamente">
            <a:extLst>
              <a:ext uri="{FF2B5EF4-FFF2-40B4-BE49-F238E27FC236}">
                <a16:creationId xmlns:a16="http://schemas.microsoft.com/office/drawing/2014/main" id="{9057467B-B564-8786-23CB-71E0190A8091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t="9434" b="94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2570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4E022E3-C67D-020C-6491-AFA517952A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9852" y="248875"/>
            <a:ext cx="5256212" cy="245849"/>
          </a:xfrm>
        </p:spPr>
        <p:txBody>
          <a:bodyPr/>
          <a:lstStyle/>
          <a:p>
            <a:r>
              <a:rPr lang="es-AR" dirty="0"/>
              <a:t>Ley 27.743 - </a:t>
            </a:r>
            <a:r>
              <a:rPr lang="es-ES" dirty="0"/>
              <a:t>MEDIDAS FISCALES PALIATIVAS Y RELEVANTES</a:t>
            </a:r>
            <a:endParaRPr lang="es-AR" dirty="0"/>
          </a:p>
          <a:p>
            <a:endParaRPr lang="es-AR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6287B3-BDCF-A8FE-8F3F-181C7D550A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AR" dirty="0"/>
              <a:t>MNI ESPECIAL CASA HABITACIÓN $350.000.000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60932E70-43C7-DE9A-27FE-139F0823D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/>
              <a:t>IMPUESTO SOBRE LOS BIENES PERSONALES MODIFICACIONES 2023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59BA58F0-7CC9-7EC4-0FC4-DB70A28DB4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AR" dirty="0"/>
              <a:t>ESCALAS</a:t>
            </a:r>
          </a:p>
          <a:p>
            <a:r>
              <a:rPr lang="es-AR" dirty="0"/>
              <a:t>Sin discriminación entre bienes del país o del exterior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56498326-CB9E-0343-6675-6FCE6B616F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AR" dirty="0"/>
              <a:t>MINIMO NO IMPONIBLE</a:t>
            </a:r>
          </a:p>
          <a:p>
            <a:r>
              <a:rPr lang="es-AR" dirty="0"/>
              <a:t>$100.000.000</a:t>
            </a:r>
          </a:p>
        </p:txBody>
      </p:sp>
      <p:pic>
        <p:nvPicPr>
          <p:cNvPr id="11" name="Imagen 10" descr="Imagen que contiene Forma&#10;&#10;Descripción generada automáticamente">
            <a:extLst>
              <a:ext uri="{FF2B5EF4-FFF2-40B4-BE49-F238E27FC236}">
                <a16:creationId xmlns:a16="http://schemas.microsoft.com/office/drawing/2014/main" id="{3E2EA28D-7DBD-6497-C311-383AC3C7F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4523" y="187186"/>
            <a:ext cx="655377" cy="807790"/>
          </a:xfrm>
          <a:prstGeom prst="rect">
            <a:avLst/>
          </a:prstGeom>
        </p:spPr>
      </p:pic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BB4B2897-4029-B09F-6CD8-8EDDB94C95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69030" y="4820041"/>
            <a:ext cx="9653780" cy="651510"/>
          </a:xfrm>
        </p:spPr>
        <p:txBody>
          <a:bodyPr>
            <a:normAutofit/>
          </a:bodyPr>
          <a:lstStyle/>
          <a:p>
            <a:r>
              <a:rPr lang="es-ES" dirty="0"/>
              <a:t>Los montos se ajustarán anualmente por la variación del IPC entre los meses de octubre del año anterior al período fiscal de que se trata y octubre del período fiscal del ajuste.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52978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B7871DDC-A5D5-44AF-09B6-1A36EF74E4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1998" y="838934"/>
            <a:ext cx="4061791" cy="469475"/>
          </a:xfrm>
        </p:spPr>
        <p:txBody>
          <a:bodyPr/>
          <a:lstStyle/>
          <a:p>
            <a:r>
              <a:rPr lang="es-AR" dirty="0"/>
              <a:t>MINIMO NO IMPONIBLE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08E47C-B7AD-CEF1-E8AE-F98FBA7EE2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1998" y="1427219"/>
            <a:ext cx="7010399" cy="762071"/>
          </a:xfrm>
        </p:spPr>
        <p:txBody>
          <a:bodyPr/>
          <a:lstStyle/>
          <a:p>
            <a:pPr algn="just"/>
            <a:r>
              <a:rPr lang="es-AR" dirty="0">
                <a:solidFill>
                  <a:schemeClr val="tx1"/>
                </a:solidFill>
              </a:rPr>
              <a:t>Solo aplicable para personas humanas y sucesiones indivisas residentes en Argentina.</a:t>
            </a:r>
          </a:p>
          <a:p>
            <a:pPr algn="just"/>
            <a:endParaRPr lang="es-AR" dirty="0">
              <a:solidFill>
                <a:schemeClr val="tx1"/>
              </a:solidFill>
            </a:endParaRPr>
          </a:p>
          <a:p>
            <a:endParaRPr lang="es-AR" dirty="0"/>
          </a:p>
          <a:p>
            <a:endParaRPr lang="es-AR" dirty="0"/>
          </a:p>
        </p:txBody>
      </p:sp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2B5EE9A8-74FD-8FA3-9B6D-D8DE8575F167}"/>
              </a:ext>
            </a:extLst>
          </p:cNvPr>
          <p:cNvSpPr txBox="1">
            <a:spLocks/>
          </p:cNvSpPr>
          <p:nvPr/>
        </p:nvSpPr>
        <p:spPr>
          <a:xfrm>
            <a:off x="4143426" y="101392"/>
            <a:ext cx="7733942" cy="457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AR" sz="1200" dirty="0"/>
              <a:t>Ley 27.743 - </a:t>
            </a:r>
            <a:r>
              <a:rPr lang="es-ES" sz="1200" dirty="0"/>
              <a:t>MEDIDAS FISCALES PALIATIVAS Y RELEVANTES</a:t>
            </a:r>
            <a:endParaRPr lang="es-AR" sz="1200" dirty="0"/>
          </a:p>
          <a:p>
            <a:endParaRPr lang="es-AR" dirty="0"/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7C9A1EC9-85BC-F277-4C8A-E7161FB58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DF02AC7B-6B27-C4A4-D097-1CA954DBAD00}"/>
              </a:ext>
            </a:extLst>
          </p:cNvPr>
          <p:cNvSpPr txBox="1">
            <a:spLocks/>
          </p:cNvSpPr>
          <p:nvPr/>
        </p:nvSpPr>
        <p:spPr>
          <a:xfrm>
            <a:off x="4571998" y="2189290"/>
            <a:ext cx="4061791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b="1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/>
              <a:t>CASA HABITACIÓN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2C828222-1DC3-7D72-F1F8-5EB4348239EE}"/>
              </a:ext>
            </a:extLst>
          </p:cNvPr>
          <p:cNvSpPr txBox="1">
            <a:spLocks/>
          </p:cNvSpPr>
          <p:nvPr/>
        </p:nvSpPr>
        <p:spPr>
          <a:xfrm>
            <a:off x="4571998" y="2684468"/>
            <a:ext cx="7010399" cy="76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800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AR" dirty="0">
                <a:solidFill>
                  <a:schemeClr val="tx1"/>
                </a:solidFill>
              </a:rPr>
              <a:t>Definido en la LIAG: “</a:t>
            </a:r>
            <a:r>
              <a:rPr lang="es-ES" dirty="0">
                <a:solidFill>
                  <a:schemeClr val="tx1"/>
                </a:solidFill>
              </a:rPr>
              <a:t>deberá entenderse como inmueble afectado a </a:t>
            </a:r>
            <a:r>
              <a:rPr lang="es-ES" dirty="0" err="1">
                <a:solidFill>
                  <a:schemeClr val="tx1"/>
                </a:solidFill>
              </a:rPr>
              <a:t>‘casa</a:t>
            </a:r>
            <a:r>
              <a:rPr lang="es-ES" dirty="0">
                <a:solidFill>
                  <a:schemeClr val="tx1"/>
                </a:solidFill>
              </a:rPr>
              <a:t> habitación’ a aquel con destino a vivienda única, familiar y de ocupación permanente del contribuyente”</a:t>
            </a:r>
            <a:endParaRPr lang="es-AR" dirty="0">
              <a:solidFill>
                <a:schemeClr val="tx1"/>
              </a:solidFill>
            </a:endParaRPr>
          </a:p>
          <a:p>
            <a:pPr algn="just"/>
            <a:endParaRPr lang="es-AR" dirty="0">
              <a:solidFill>
                <a:schemeClr val="tx1"/>
              </a:solidFill>
            </a:endParaRPr>
          </a:p>
          <a:p>
            <a:endParaRPr lang="es-AR" dirty="0"/>
          </a:p>
          <a:p>
            <a:endParaRPr lang="es-AR" dirty="0"/>
          </a:p>
        </p:txBody>
      </p:sp>
      <p:sp>
        <p:nvSpPr>
          <p:cNvPr id="10" name="Marcador de texto 1">
            <a:extLst>
              <a:ext uri="{FF2B5EF4-FFF2-40B4-BE49-F238E27FC236}">
                <a16:creationId xmlns:a16="http://schemas.microsoft.com/office/drawing/2014/main" id="{DC339B82-CD29-71A5-A13F-D791DCBC7653}"/>
              </a:ext>
            </a:extLst>
          </p:cNvPr>
          <p:cNvSpPr txBox="1">
            <a:spLocks/>
          </p:cNvSpPr>
          <p:nvPr/>
        </p:nvSpPr>
        <p:spPr>
          <a:xfrm>
            <a:off x="4571997" y="3706979"/>
            <a:ext cx="4061791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b="1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/>
              <a:t>ESCALAS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895D06F-0DFE-8712-3C50-2BB570D66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702" y="4199236"/>
            <a:ext cx="6561389" cy="23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41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2B5EE9A8-74FD-8FA3-9B6D-D8DE8575F167}"/>
              </a:ext>
            </a:extLst>
          </p:cNvPr>
          <p:cNvSpPr txBox="1">
            <a:spLocks/>
          </p:cNvSpPr>
          <p:nvPr/>
        </p:nvSpPr>
        <p:spPr>
          <a:xfrm>
            <a:off x="4143426" y="101392"/>
            <a:ext cx="7733942" cy="457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AR" sz="1200" dirty="0"/>
              <a:t>Ley 27.743 - </a:t>
            </a:r>
            <a:r>
              <a:rPr lang="es-ES" sz="1200" dirty="0"/>
              <a:t>MEDIDAS FISCALES PALIATIVAS Y RELEVANTES</a:t>
            </a:r>
            <a:endParaRPr lang="es-AR" sz="1200" dirty="0"/>
          </a:p>
          <a:p>
            <a:endParaRPr lang="es-AR" dirty="0"/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7C9A1EC9-85BC-F277-4C8A-E7161FB58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  <p:sp>
        <p:nvSpPr>
          <p:cNvPr id="10" name="Marcador de texto 1">
            <a:extLst>
              <a:ext uri="{FF2B5EF4-FFF2-40B4-BE49-F238E27FC236}">
                <a16:creationId xmlns:a16="http://schemas.microsoft.com/office/drawing/2014/main" id="{DC339B82-CD29-71A5-A13F-D791DCBC7653}"/>
              </a:ext>
            </a:extLst>
          </p:cNvPr>
          <p:cNvSpPr txBox="1">
            <a:spLocks/>
          </p:cNvSpPr>
          <p:nvPr/>
        </p:nvSpPr>
        <p:spPr>
          <a:xfrm>
            <a:off x="4483507" y="422207"/>
            <a:ext cx="4061791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b="1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/>
              <a:t>ESCALAS (Cont.)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1EEE127C-AC18-3E78-16B6-4626EE414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968" y="891682"/>
            <a:ext cx="6454699" cy="5502117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660DD84-C5D7-B231-29A8-6989B6DA4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171" y="6460129"/>
            <a:ext cx="1920406" cy="236240"/>
          </a:xfrm>
          <a:prstGeom prst="rect">
            <a:avLst/>
          </a:prstGeom>
        </p:spPr>
      </p:pic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5DC8C840-3AB9-C72D-3985-3C924F40AB1F}"/>
              </a:ext>
            </a:extLst>
          </p:cNvPr>
          <p:cNvSpPr txBox="1">
            <a:spLocks/>
          </p:cNvSpPr>
          <p:nvPr/>
        </p:nvSpPr>
        <p:spPr>
          <a:xfrm>
            <a:off x="6603919" y="6435793"/>
            <a:ext cx="4424518" cy="236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800" kern="1200" dirty="0" smtClean="0">
                <a:solidFill>
                  <a:srgbClr val="FB0000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sz="12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0,25% sobre los bienes que excedan el MNI</a:t>
            </a:r>
          </a:p>
          <a:p>
            <a:endParaRPr lang="es-AR" dirty="0">
              <a:solidFill>
                <a:schemeClr val="tx1"/>
              </a:solidFill>
            </a:endParaRPr>
          </a:p>
          <a:p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83538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3292" y="1410185"/>
            <a:ext cx="6081559" cy="4980783"/>
          </a:xfrm>
        </p:spPr>
        <p:txBody>
          <a:bodyPr>
            <a:normAutofit fontScale="92500"/>
          </a:bodyPr>
          <a:lstStyle/>
          <a:p>
            <a:pPr algn="just"/>
            <a:r>
              <a:rPr lang="es-AR" sz="2400" dirty="0"/>
              <a:t>Reducción 0,50% en la alícuota para IBP 2023, 2024 y 2025.</a:t>
            </a:r>
          </a:p>
          <a:p>
            <a:pPr algn="just"/>
            <a:endParaRPr lang="es-AR" sz="1100" dirty="0"/>
          </a:p>
          <a:p>
            <a:pPr algn="just"/>
            <a:r>
              <a:rPr lang="es-ES" sz="2400" dirty="0"/>
              <a:t>Quienes hayan cumplido con la totalidad de sus obligaciones fiscales respecto del Impuesto sobre los Bienes Personales de los períodos fiscales 2020 a 2022</a:t>
            </a:r>
          </a:p>
          <a:p>
            <a:pPr algn="just"/>
            <a:endParaRPr lang="es-ES" sz="2400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/>
              <a:t>No haber ingresado al blanqueo Ley 27.743.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/>
              <a:t>Haber presentado y cancelado antes del 31/12/2023 las DJ IBP 2020, 2021 y 2022.</a:t>
            </a:r>
            <a:endParaRPr lang="es-AR" sz="4000" dirty="0"/>
          </a:p>
          <a:p>
            <a:r>
              <a:rPr lang="es-AR" sz="4000" dirty="0"/>
              <a:t>	</a:t>
            </a:r>
            <a:r>
              <a:rPr lang="es-AR" sz="2400" b="1" dirty="0"/>
              <a:t>Cancelado = pago total del gravamen. </a:t>
            </a:r>
            <a:endParaRPr lang="es-ES" sz="2400" b="1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BENEFICIO A CONTRIBUYENTES CUMPLIDORES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92875" y="78858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Impuesto sobre los bienes personales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465CF051-630D-226C-12DE-156C28E4B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42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3292" y="1734651"/>
            <a:ext cx="6081559" cy="4194202"/>
          </a:xfrm>
        </p:spPr>
        <p:txBody>
          <a:bodyPr>
            <a:normAutofit/>
          </a:bodyPr>
          <a:lstStyle/>
          <a:p>
            <a:pPr algn="just"/>
            <a:r>
              <a:rPr lang="es-AR" sz="2400" dirty="0"/>
              <a:t>Reducción 0,125% en la alícuota IBP 2023, 2024 y 2025.</a:t>
            </a:r>
          </a:p>
          <a:p>
            <a:pPr algn="just"/>
            <a:endParaRPr lang="es-AR" sz="1100" dirty="0"/>
          </a:p>
          <a:p>
            <a:pPr algn="just"/>
            <a:r>
              <a:rPr lang="es-AR" sz="2400" dirty="0"/>
              <a:t>Mismos requisitos que para sujetos residentes argentinos, incorporándose:</a:t>
            </a:r>
          </a:p>
          <a:p>
            <a:pPr algn="just"/>
            <a:endParaRPr lang="es-AR" sz="2400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/>
              <a:t>Encuadrar en la categoría de Micro, Pequeñas y Medianas Empresas - acreditación de su inscripción con el certificado MIPYME vigente al 31/12 del período fiscal que corresponda.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BENEFICIO A CONTRIBUYENTES CUMPLIDORES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83042" y="63646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Impuesto sobre los bienes personales acciones y participaciones</a:t>
            </a:r>
          </a:p>
        </p:txBody>
      </p:sp>
      <p:pic>
        <p:nvPicPr>
          <p:cNvPr id="5" name="Imagen 4" descr="Imagen que contiene Forma&#10;&#10;Descripción generada automáticamente">
            <a:extLst>
              <a:ext uri="{FF2B5EF4-FFF2-40B4-BE49-F238E27FC236}">
                <a16:creationId xmlns:a16="http://schemas.microsoft.com/office/drawing/2014/main" id="{9888BCA3-05FB-2A9A-2465-E6A1AF112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02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E52BCC-572D-D9B8-2320-731E2FB8B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3292" y="1410185"/>
            <a:ext cx="5747263" cy="103804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ES" sz="2400" dirty="0"/>
              <a:t>El DR publica las escalas aplicables hasta 2025 con el beneficio para contribuyentes cumplidores sujetos residentes argentinos y determina la alícuota del 0,375% para las “sociedades”.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9DBBAD-06B6-4D68-E9A2-AAD6E02F0B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80" y="2578218"/>
            <a:ext cx="4167285" cy="1761820"/>
          </a:xfrm>
        </p:spPr>
        <p:txBody>
          <a:bodyPr/>
          <a:lstStyle/>
          <a:p>
            <a:pPr algn="ctr"/>
            <a:r>
              <a:rPr lang="es-AR" sz="3000" b="0" i="0" u="none" strike="noStrike" baseline="0" dirty="0">
                <a:latin typeface="+mn-lt"/>
              </a:rPr>
              <a:t>BENEFICIO A CONTRIBUYENTES CUMPLIDORES</a:t>
            </a:r>
            <a:endParaRPr lang="es-AR" sz="3000" dirty="0">
              <a:latin typeface="+mn-lt"/>
            </a:endParaRP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C5AB053B-5C76-C4E8-89E1-3DAE98FB9810}"/>
              </a:ext>
            </a:extLst>
          </p:cNvPr>
          <p:cNvSpPr txBox="1">
            <a:spLocks/>
          </p:cNvSpPr>
          <p:nvPr/>
        </p:nvSpPr>
        <p:spPr>
          <a:xfrm>
            <a:off x="144590" y="254114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EC9B91-F896-AE08-8475-0269CEAAE8E6}"/>
              </a:ext>
            </a:extLst>
          </p:cNvPr>
          <p:cNvSpPr txBox="1">
            <a:spLocks/>
          </p:cNvSpPr>
          <p:nvPr/>
        </p:nvSpPr>
        <p:spPr>
          <a:xfrm>
            <a:off x="5692875" y="788589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Situaciones particulares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224AB4AB-9D2F-1BC7-BFA3-96AB0A736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6" y="1508496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D8E4B316-E580-BD3D-D3B3-03ADDB329EFC}"/>
              </a:ext>
            </a:extLst>
          </p:cNvPr>
          <p:cNvSpPr txBox="1">
            <a:spLocks/>
          </p:cNvSpPr>
          <p:nvPr/>
        </p:nvSpPr>
        <p:spPr>
          <a:xfrm>
            <a:off x="5943290" y="2467351"/>
            <a:ext cx="5747263" cy="811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400" dirty="0"/>
              <a:t>Sujeto que regularizó IBP 2020, 2021 o 2022 antes del 31/12/2023 e ingresó a plan de pagos con cuotas con vencimiento en 2024 </a:t>
            </a:r>
            <a:r>
              <a:rPr lang="es-ES" sz="2400" dirty="0">
                <a:sym typeface="Wingdings" panose="05000000000000000000" pitchFamily="2" charset="2"/>
              </a:rPr>
              <a:t></a:t>
            </a:r>
            <a:r>
              <a:rPr lang="es-ES" sz="2400" dirty="0"/>
              <a:t> “no cumplidor”.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C3D063A2-1F43-E691-F8D1-EF591FC69D07}"/>
              </a:ext>
            </a:extLst>
          </p:cNvPr>
          <p:cNvSpPr txBox="1">
            <a:spLocks/>
          </p:cNvSpPr>
          <p:nvPr/>
        </p:nvSpPr>
        <p:spPr>
          <a:xfrm>
            <a:off x="5943291" y="4012082"/>
            <a:ext cx="5747263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900" dirty="0"/>
              <a:t>Ajustes practicados sobre las declaraciones juradas 2020, 2021 o 2022 posteriormente a adquirir el beneficio </a:t>
            </a:r>
            <a:r>
              <a:rPr lang="es-ES" sz="1900" dirty="0">
                <a:sym typeface="Wingdings" panose="05000000000000000000" pitchFamily="2" charset="2"/>
              </a:rPr>
              <a:t>que generen deuda. </a:t>
            </a:r>
            <a:endParaRPr lang="es-ES" sz="1900" dirty="0"/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id="{FBEDE302-A68A-69CD-5C6E-C7A45992299D}"/>
              </a:ext>
            </a:extLst>
          </p:cNvPr>
          <p:cNvSpPr txBox="1">
            <a:spLocks/>
          </p:cNvSpPr>
          <p:nvPr/>
        </p:nvSpPr>
        <p:spPr>
          <a:xfrm>
            <a:off x="5943290" y="4885324"/>
            <a:ext cx="5747263" cy="811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900" dirty="0"/>
              <a:t>Ingreso al régimen de regularización posteriormente a la presentación de la DJ 2023.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D67C6FA4-D1B1-7E04-01E1-8B5BB7271AAC}"/>
              </a:ext>
            </a:extLst>
          </p:cNvPr>
          <p:cNvSpPr txBox="1">
            <a:spLocks/>
          </p:cNvSpPr>
          <p:nvPr/>
        </p:nvSpPr>
        <p:spPr>
          <a:xfrm>
            <a:off x="5943290" y="5695043"/>
            <a:ext cx="6081559" cy="811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2pPr>
            <a:lvl3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3pPr>
            <a:lvl4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3200" kern="1200" dirty="0" smtClean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4pPr>
            <a:lvl5pPr marL="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3200" kern="1200" dirty="0">
                <a:solidFill>
                  <a:srgbClr val="87898C"/>
                </a:solidFill>
                <a:latin typeface="Sofia Pro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900" dirty="0"/>
              <a:t>Pérdida del encuadre PYME al 31/12. </a:t>
            </a:r>
          </a:p>
        </p:txBody>
      </p:sp>
      <p:sp>
        <p:nvSpPr>
          <p:cNvPr id="11" name="Marcador de texto 1">
            <a:extLst>
              <a:ext uri="{FF2B5EF4-FFF2-40B4-BE49-F238E27FC236}">
                <a16:creationId xmlns:a16="http://schemas.microsoft.com/office/drawing/2014/main" id="{58E2F17E-A9D5-15EE-0DB0-93A63906E502}"/>
              </a:ext>
            </a:extLst>
          </p:cNvPr>
          <p:cNvSpPr txBox="1">
            <a:spLocks/>
          </p:cNvSpPr>
          <p:nvPr/>
        </p:nvSpPr>
        <p:spPr>
          <a:xfrm>
            <a:off x="5756781" y="3372692"/>
            <a:ext cx="5835752" cy="469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2400" kern="1200" dirty="0" smtClean="0">
                <a:solidFill>
                  <a:schemeClr val="bg1"/>
                </a:solidFill>
                <a:latin typeface="Sofia Pro Light" pitchFamily="2" charset="0"/>
                <a:ea typeface="+mn-ea"/>
                <a:cs typeface="Poppi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ES" sz="2000" kern="1200" dirty="0" smtClean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s-AR" sz="2000" kern="1200" dirty="0">
                <a:solidFill>
                  <a:srgbClr val="E32D20"/>
                </a:solidFill>
                <a:latin typeface="Sofia Pro Light" pitchFamily="2" charset="0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>
                <a:solidFill>
                  <a:schemeClr val="accent1"/>
                </a:solidFill>
              </a:rPr>
              <a:t>Anulación del beneficio (RG 5535)</a:t>
            </a:r>
          </a:p>
        </p:txBody>
      </p:sp>
      <p:pic>
        <p:nvPicPr>
          <p:cNvPr id="12" name="Gráfico 11" descr="Insignia de cruz con relleno sólido">
            <a:extLst>
              <a:ext uri="{FF2B5EF4-FFF2-40B4-BE49-F238E27FC236}">
                <a16:creationId xmlns:a16="http://schemas.microsoft.com/office/drawing/2014/main" id="{CBD3E52E-1651-8B11-700B-80302013D1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339" t="10304" r="10253" b="10265"/>
          <a:stretch/>
        </p:blipFill>
        <p:spPr>
          <a:xfrm>
            <a:off x="5244706" y="2495916"/>
            <a:ext cx="586627" cy="586800"/>
          </a:xfrm>
          <a:prstGeom prst="rect">
            <a:avLst/>
          </a:prstGeom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id="{C40153B2-D9AD-6D7A-5F81-143210464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6" y="4135351"/>
            <a:ext cx="5857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276739B-167F-2D86-4568-EFE4A5CC6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5" y="4885324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8">
            <a:extLst>
              <a:ext uri="{FF2B5EF4-FFF2-40B4-BE49-F238E27FC236}">
                <a16:creationId xmlns:a16="http://schemas.microsoft.com/office/drawing/2014/main" id="{3C95CC59-9CD2-DF45-B60B-3458BDE18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4" y="5648253"/>
            <a:ext cx="585787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0D89E2CD-74FC-75BF-4113-8A3D35E311B5}"/>
              </a:ext>
            </a:extLst>
          </p:cNvPr>
          <p:cNvSpPr/>
          <p:nvPr/>
        </p:nvSpPr>
        <p:spPr>
          <a:xfrm>
            <a:off x="7492176" y="6102731"/>
            <a:ext cx="4198377" cy="566796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Rectificar sin beneficio + intereses y sanciones</a:t>
            </a:r>
            <a:endParaRPr lang="es-AR" dirty="0"/>
          </a:p>
        </p:txBody>
      </p:sp>
      <p:pic>
        <p:nvPicPr>
          <p:cNvPr id="17" name="Imagen 16" descr="Imagen que contiene Forma&#10;&#10;Descripción generada automáticamente">
            <a:extLst>
              <a:ext uri="{FF2B5EF4-FFF2-40B4-BE49-F238E27FC236}">
                <a16:creationId xmlns:a16="http://schemas.microsoft.com/office/drawing/2014/main" id="{2F8D4C0F-2562-EE2D-C96C-5728DEF605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23667" y="124251"/>
            <a:ext cx="655377" cy="8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7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4635FE5-9306-8AC9-AA1E-83D5D8B74F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361" y="1403874"/>
            <a:ext cx="3533313" cy="469475"/>
          </a:xfrm>
        </p:spPr>
        <p:txBody>
          <a:bodyPr/>
          <a:lstStyle/>
          <a:p>
            <a:r>
              <a:rPr lang="es-AR" dirty="0"/>
              <a:t>RÉGIMEN ESPECIAL DE INGRESO DEL IMPUESTO SOBRE LOS BIENES PERSONALES (REIBP)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7F8B34B-4DF0-EB3D-537E-39A497EB8B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0361" y="3267326"/>
            <a:ext cx="3533313" cy="2514042"/>
          </a:xfrm>
        </p:spPr>
        <p:txBody>
          <a:bodyPr/>
          <a:lstStyle/>
          <a:p>
            <a:r>
              <a:rPr lang="es-AR" dirty="0"/>
              <a:t>Opción de pago por anticipado hasta la fecha de caducidad (31/12/2027) del IBP </a:t>
            </a:r>
            <a:r>
              <a:rPr lang="es-ES" dirty="0"/>
              <a:t>y comprende todo otro tributo patrimonial nacional que lo reemplace o complemente en los períodos 2024 a 2027.</a:t>
            </a:r>
            <a:endParaRPr lang="es-A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E9C05A-2C57-8142-BE2D-E63445586E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AR" dirty="0"/>
              <a:t>SUJETOS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B619A66-B57A-40A0-C52A-ADE127095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s-AR" dirty="0"/>
              <a:t>ALCANCE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8696DA9-4B2F-1F33-18FB-7D1F97DBC1D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AR" dirty="0"/>
              <a:t>PERIODO DE OPCIÓN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A6CE2E0E-2F3A-7E12-8C02-7AD91AA8DC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72000" y="4418471"/>
            <a:ext cx="1955800" cy="1732709"/>
          </a:xfrm>
        </p:spPr>
        <p:txBody>
          <a:bodyPr/>
          <a:lstStyle/>
          <a:p>
            <a:r>
              <a:rPr lang="es-AR" dirty="0"/>
              <a:t>Residentes argentinos al 31/12/2023 y no residentes a esa fecha que lo hubieran sido anteriormente.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38EECA1-A059-0B9F-3565-21B2E0DF25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1806" y="4418471"/>
            <a:ext cx="2644835" cy="1732709"/>
          </a:xfrm>
        </p:spPr>
        <p:txBody>
          <a:bodyPr/>
          <a:lstStyle/>
          <a:p>
            <a:r>
              <a:rPr lang="es-AR" dirty="0"/>
              <a:t>IBP de los períodos fiscales 2023 a 2027 de forma unificada | 2024 a 2027 si regularizó activos.</a:t>
            </a:r>
          </a:p>
          <a:p>
            <a:r>
              <a:rPr lang="es-ES" dirty="0"/>
              <a:t>Comprende cualquier incremento patrimonial en estos períodos, excepto cuando resulte de aplicación impuesto adicional.</a:t>
            </a:r>
            <a:endParaRPr lang="es-AR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0476DE14-EFD9-DF41-DBBC-AFB9ADC211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986641" y="4418471"/>
            <a:ext cx="1955800" cy="1732709"/>
          </a:xfrm>
        </p:spPr>
        <p:txBody>
          <a:bodyPr/>
          <a:lstStyle/>
          <a:p>
            <a:r>
              <a:rPr lang="es-AR" dirty="0"/>
              <a:t>Vencimientos diferenciados según bienes ingresados a la regularización de activos o no.</a:t>
            </a:r>
          </a:p>
        </p:txBody>
      </p:sp>
      <p:pic>
        <p:nvPicPr>
          <p:cNvPr id="11" name="Imagen 10" descr="Imagen que contiene Forma&#10;&#10;Descripción generada automáticamente">
            <a:extLst>
              <a:ext uri="{FF2B5EF4-FFF2-40B4-BE49-F238E27FC236}">
                <a16:creationId xmlns:a16="http://schemas.microsoft.com/office/drawing/2014/main" id="{426EC577-7810-317F-7154-BCC6F0F2F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8442" y="288196"/>
            <a:ext cx="683549" cy="842514"/>
          </a:xfrm>
          <a:prstGeom prst="rect">
            <a:avLst/>
          </a:prstGeom>
        </p:spPr>
      </p:pic>
      <p:sp>
        <p:nvSpPr>
          <p:cNvPr id="12" name="Marcador de texto 2">
            <a:extLst>
              <a:ext uri="{FF2B5EF4-FFF2-40B4-BE49-F238E27FC236}">
                <a16:creationId xmlns:a16="http://schemas.microsoft.com/office/drawing/2014/main" id="{3A827058-AD2E-F41D-46C4-FC22A5940CF6}"/>
              </a:ext>
            </a:extLst>
          </p:cNvPr>
          <p:cNvSpPr txBox="1">
            <a:spLocks/>
          </p:cNvSpPr>
          <p:nvPr/>
        </p:nvSpPr>
        <p:spPr>
          <a:xfrm>
            <a:off x="-81552" y="97018"/>
            <a:ext cx="7704445" cy="38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E22216"/>
                </a:solidFill>
                <a:latin typeface="Sofia Pro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200" dirty="0">
                <a:solidFill>
                  <a:schemeClr val="bg1"/>
                </a:solidFill>
              </a:rPr>
              <a:t>Ley 27.743 - MEDIDAS FISCALES PALIATIVAS Y RELEVANTES</a:t>
            </a:r>
          </a:p>
        </p:txBody>
      </p:sp>
    </p:spTree>
    <p:extLst>
      <p:ext uri="{BB962C8B-B14F-4D97-AF65-F5344CB8AC3E}">
        <p14:creationId xmlns:p14="http://schemas.microsoft.com/office/powerpoint/2010/main" val="26423921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LFS">
  <a:themeElements>
    <a:clrScheme name="LFS">
      <a:dk1>
        <a:srgbClr val="000000"/>
      </a:dk1>
      <a:lt1>
        <a:srgbClr val="FFFFFF"/>
      </a:lt1>
      <a:dk2>
        <a:srgbClr val="415465"/>
      </a:dk2>
      <a:lt2>
        <a:srgbClr val="B9B9B9"/>
      </a:lt2>
      <a:accent1>
        <a:srgbClr val="E32213"/>
      </a:accent1>
      <a:accent2>
        <a:srgbClr val="415465"/>
      </a:accent2>
      <a:accent3>
        <a:srgbClr val="888B8D"/>
      </a:accent3>
      <a:accent4>
        <a:srgbClr val="4298B5"/>
      </a:accent4>
      <a:accent5>
        <a:srgbClr val="71B2C9"/>
      </a:accent5>
      <a:accent6>
        <a:srgbClr val="B9B9B9"/>
      </a:accent6>
      <a:hlink>
        <a:srgbClr val="0563C1"/>
      </a:hlink>
      <a:folHlink>
        <a:srgbClr val="954F72"/>
      </a:folHlink>
    </a:clrScheme>
    <a:fontScheme name="LFS">
      <a:majorFont>
        <a:latin typeface="Sofia Pro Regular"/>
        <a:ea typeface=""/>
        <a:cs typeface=""/>
      </a:majorFont>
      <a:minorFont>
        <a:latin typeface="Sof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 LFS" id="{4E2B070F-1B66-4C77-B88D-BE2EE7CBCF50}" vid="{FB117C33-E952-41D9-8FF1-38ED23C664D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LFS</Template>
  <TotalTime>4773</TotalTime>
  <Words>2008</Words>
  <Application>Microsoft Office PowerPoint</Application>
  <PresentationFormat>Panorámica</PresentationFormat>
  <Paragraphs>222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2" baseType="lpstr">
      <vt:lpstr>Aptos</vt:lpstr>
      <vt:lpstr>Arial</vt:lpstr>
      <vt:lpstr>Calibri</vt:lpstr>
      <vt:lpstr>Sofia Pro Bold</vt:lpstr>
      <vt:lpstr>Sofia Pro Light</vt:lpstr>
      <vt:lpstr>Sofia Pro Medium</vt:lpstr>
      <vt:lpstr>Sofia Pro Regular</vt:lpstr>
      <vt:lpstr>Sofia Pro Semi Bold</vt:lpstr>
      <vt:lpstr>Wingdings</vt:lpstr>
      <vt:lpstr>Tema LFS</vt:lpstr>
      <vt:lpstr>Presentación de PowerPoint</vt:lpstr>
      <vt:lpstr>IMPUESTO SOBRE LOS BIENES PERSONALES          </vt:lpstr>
      <vt:lpstr>IMPUESTO SOBRE LOS BIENES PERSONALES MODIFICACIONES 2023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CUESTIONES CONTROVERTIDAS REIBP       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Yesica Baigorri</dc:creator>
  <cp:lastModifiedBy>Yesica Baigorri</cp:lastModifiedBy>
  <cp:revision>10</cp:revision>
  <dcterms:created xsi:type="dcterms:W3CDTF">2024-08-03T13:22:33Z</dcterms:created>
  <dcterms:modified xsi:type="dcterms:W3CDTF">2024-08-08T11:27:02Z</dcterms:modified>
</cp:coreProperties>
</file>