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6" r:id="rId12"/>
    <p:sldId id="267" r:id="rId13"/>
    <p:sldId id="269" r:id="rId14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8" d="100"/>
          <a:sy n="98" d="100"/>
        </p:scale>
        <p:origin x="3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4996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021451-1387-4CA6-816F-3879F97B5CBC}" type="slidenum"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" name="Shape 1"/>
          <p:cNvSpPr/>
          <p:nvPr/>
        </p:nvSpPr>
        <p:spPr>
          <a:xfrm>
            <a:off x="365760" y="2743200"/>
            <a:ext cx="5943600" cy="36576"/>
          </a:xfrm>
          <a:prstGeom prst="rect">
            <a:avLst/>
          </a:prstGeom>
          <a:solidFill>
            <a:srgbClr val="CCCCCC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4" name="Text 2"/>
          <p:cNvSpPr/>
          <p:nvPr/>
        </p:nvSpPr>
        <p:spPr>
          <a:xfrm>
            <a:off x="457200" y="502920"/>
            <a:ext cx="6858000" cy="1920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CRIPTOACTIVOS</a:t>
            </a:r>
            <a:endParaRPr lang="en-US" sz="3800" dirty="0"/>
          </a:p>
          <a:p>
            <a:pPr marL="0" indent="0" algn="l">
              <a:buNone/>
            </a:pPr>
            <a:r>
              <a:rPr lang="en-US" sz="3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 INGRESOS BRUTOS</a:t>
            </a:r>
            <a:endParaRPr lang="en-US" sz="3800" dirty="0"/>
          </a:p>
        </p:txBody>
      </p:sp>
      <p:sp>
        <p:nvSpPr>
          <p:cNvPr id="5" name="Text 3"/>
          <p:cNvSpPr/>
          <p:nvPr/>
        </p:nvSpPr>
        <p:spPr>
          <a:xfrm>
            <a:off x="457200" y="2834640"/>
            <a:ext cx="68580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Tributación de exchanges y operadores cripto en Argentina</a:t>
            </a:r>
            <a:endParaRPr lang="en-US" sz="1500" dirty="0"/>
          </a:p>
          <a:p>
            <a:pPr marL="0" indent="0" algn="l">
              <a:buNone/>
            </a:pPr>
            <a:r>
              <a:rPr lang="en-US" sz="15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 foco en CABA — Ley 6.926 y Resolución AGIP 93/2026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457200" y="4023360"/>
            <a:ext cx="6858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100" i="1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Mayo 2026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0" y="5056632"/>
            <a:ext cx="9144000" cy="82296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" name="Shape 1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4" name="Text 2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MÓDULO 04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926080" y="91440"/>
            <a:ext cx="58521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PROVINCIA DE BUENOS AIRES — SIN BASE DIFERENCIAL</a:t>
            </a:r>
            <a:endParaRPr lang="en-US" sz="1900" dirty="0"/>
          </a:p>
        </p:txBody>
      </p:sp>
      <p:sp>
        <p:nvSpPr>
          <p:cNvPr id="6" name="Shape 4"/>
          <p:cNvSpPr/>
          <p:nvPr/>
        </p:nvSpPr>
        <p:spPr>
          <a:xfrm>
            <a:off x="960120" y="1298448"/>
            <a:ext cx="457200" cy="54864"/>
          </a:xfrm>
          <a:prstGeom prst="rect">
            <a:avLst/>
          </a:prstGeom>
          <a:solidFill>
            <a:srgbClr val="555555"/>
          </a:solidFill>
          <a:ln w="12700">
            <a:solidFill>
              <a:srgbClr val="555555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7" name="Shape 5"/>
          <p:cNvSpPr/>
          <p:nvPr/>
        </p:nvSpPr>
        <p:spPr>
          <a:xfrm>
            <a:off x="320040" y="1115568"/>
            <a:ext cx="640080" cy="438912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8" name="Text 6"/>
          <p:cNvSpPr/>
          <p:nvPr/>
        </p:nvSpPr>
        <p:spPr>
          <a:xfrm>
            <a:off x="320040" y="1115568"/>
            <a:ext cx="640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2023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1417320" y="1097280"/>
            <a:ext cx="7406640" cy="86868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0" name="Text 8"/>
          <p:cNvSpPr/>
          <p:nvPr/>
        </p:nvSpPr>
        <p:spPr>
          <a:xfrm>
            <a:off x="1554480" y="1143000"/>
            <a:ext cx="7132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Impositiva 2023 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1554480" y="1481328"/>
            <a:ext cx="71323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Incorpora </a:t>
            </a:r>
            <a:r>
              <a:rPr lang="en-US" sz="1100" dirty="0" err="1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código</a:t>
            </a: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631111: </a:t>
            </a:r>
            <a:r>
              <a:rPr lang="en-US" sz="1100" dirty="0" err="1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minería</a:t>
            </a: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 criptoactivos.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960120" y="2395728"/>
            <a:ext cx="457200" cy="54864"/>
          </a:xfrm>
          <a:prstGeom prst="rect">
            <a:avLst/>
          </a:prstGeom>
          <a:solidFill>
            <a:srgbClr val="555555"/>
          </a:solidFill>
          <a:ln w="12700">
            <a:solidFill>
              <a:srgbClr val="555555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3" name="Shape 11"/>
          <p:cNvSpPr/>
          <p:nvPr/>
        </p:nvSpPr>
        <p:spPr>
          <a:xfrm>
            <a:off x="320040" y="2212848"/>
            <a:ext cx="640080" cy="438912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4" name="Text 12"/>
          <p:cNvSpPr/>
          <p:nvPr/>
        </p:nvSpPr>
        <p:spPr>
          <a:xfrm>
            <a:off x="320040" y="2212848"/>
            <a:ext cx="640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2025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1417320" y="2194560"/>
            <a:ext cx="7406640" cy="86868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6" name="Text 14"/>
          <p:cNvSpPr/>
          <p:nvPr/>
        </p:nvSpPr>
        <p:spPr>
          <a:xfrm>
            <a:off x="1554480" y="2240280"/>
            <a:ext cx="7132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RN ARBA 34/2025 (dic. 2025)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1554480" y="2578608"/>
            <a:ext cx="71323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Nuevos códigos: 649992 (compraventa por cuenta propia), 661993 (servicios de exchange vía plataformas).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960120" y="3493008"/>
            <a:ext cx="457200" cy="54864"/>
          </a:xfrm>
          <a:prstGeom prst="rect">
            <a:avLst/>
          </a:prstGeom>
          <a:solidFill>
            <a:srgbClr val="555555"/>
          </a:solidFill>
          <a:ln w="12700">
            <a:solidFill>
              <a:srgbClr val="555555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9" name="Shape 17"/>
          <p:cNvSpPr/>
          <p:nvPr/>
        </p:nvSpPr>
        <p:spPr>
          <a:xfrm>
            <a:off x="320040" y="3310128"/>
            <a:ext cx="640080" cy="438912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0" name="Text 18"/>
          <p:cNvSpPr/>
          <p:nvPr/>
        </p:nvSpPr>
        <p:spPr>
          <a:xfrm>
            <a:off x="320040" y="3310128"/>
            <a:ext cx="640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</a:rPr>
              <a:t>2026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1417320" y="3291840"/>
            <a:ext cx="7406640" cy="86868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2" name="Text 20"/>
          <p:cNvSpPr/>
          <p:nvPr/>
        </p:nvSpPr>
        <p:spPr>
          <a:xfrm>
            <a:off x="1554480" y="3337560"/>
            <a:ext cx="7132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Grava </a:t>
            </a:r>
            <a:r>
              <a:rPr lang="en-US" sz="1250" b="1" dirty="0" err="1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compraventa</a:t>
            </a:r>
            <a:r>
              <a:rPr lang="en-US" sz="125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crypto a la </a:t>
            </a:r>
            <a:r>
              <a:rPr lang="en-US" sz="1250" b="1" dirty="0" err="1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alícuota</a:t>
            </a:r>
            <a:r>
              <a:rPr lang="en-US" sz="125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general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1554480" y="3675888"/>
            <a:ext cx="7132320" cy="43891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s-E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Ley Tarifaria no individualizó esos códigos con alícuota específica. Por residualidad caen en la clase genérica que les corresponde (servicios financieros) que la propia Ley Tarifaria grava al 9%.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320040" y="4343400"/>
            <a:ext cx="8503920" cy="621792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5" name="Shape 23"/>
          <p:cNvSpPr/>
          <p:nvPr/>
        </p:nvSpPr>
        <p:spPr>
          <a:xfrm>
            <a:off x="320040" y="4343400"/>
            <a:ext cx="54864" cy="621792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6" name="Text 24"/>
          <p:cNvSpPr/>
          <p:nvPr/>
        </p:nvSpPr>
        <p:spPr>
          <a:xfrm>
            <a:off x="502920" y="4361688"/>
            <a:ext cx="8229600" cy="5852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DIFERENCIA ESTRUCTURAL: la PBA grava la actividad (códigos NAIIB) pero aplica el régimen general de base — ingresos brutos totales, no el spread. No existe norma equivalente al art. 232 de CABA.</a:t>
            </a:r>
            <a:endParaRPr lang="en-US" sz="1100" dirty="0"/>
          </a:p>
        </p:txBody>
      </p:sp>
      <p:sp>
        <p:nvSpPr>
          <p:cNvPr id="28" name="Shape 25"/>
          <p:cNvSpPr/>
          <p:nvPr/>
        </p:nvSpPr>
        <p:spPr>
          <a:xfrm>
            <a:off x="0" y="5074920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9" name="Text 26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AAAAA"/>
                </a:solidFill>
              </a:rPr>
              <a:t>9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Bar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oduleBadge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oduleText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MÓDULO 05</a:t>
            </a:r>
          </a:p>
        </p:txBody>
      </p:sp>
      <p:sp>
        <p:nvSpPr>
          <p:cNvPr id="5" name="Title"/>
          <p:cNvSpPr/>
          <p:nvPr/>
        </p:nvSpPr>
        <p:spPr>
          <a:xfrm>
            <a:off x="2926080" y="91440"/>
            <a:ext cx="58521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PRINCIPALES PUNTOS DE CONFLICTO</a:t>
            </a:r>
          </a:p>
        </p:txBody>
      </p:sp>
      <p:sp>
        <p:nvSpPr>
          <p:cNvPr id="10" name="CardABg"/>
          <p:cNvSpPr/>
          <p:nvPr/>
        </p:nvSpPr>
        <p:spPr>
          <a:xfrm>
            <a:off x="320040" y="1010000"/>
            <a:ext cx="4100000" cy="9200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ardALetter"/>
          <p:cNvSpPr/>
          <p:nvPr/>
        </p:nvSpPr>
        <p:spPr>
          <a:xfrm>
            <a:off x="320040" y="1010000"/>
            <a:ext cx="365760" cy="9200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400" b="1" i="0" u="none" strike="noStrike" kern="120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</a:t>
            </a:r>
          </a:p>
        </p:txBody>
      </p:sp>
      <p:sp>
        <p:nvSpPr>
          <p:cNvPr id="12" name="CardATitle"/>
          <p:cNvSpPr/>
          <p:nvPr/>
        </p:nvSpPr>
        <p:spPr>
          <a:xfrm>
            <a:off x="885800" y="1100000"/>
            <a:ext cx="343424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15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Precio de referencia en permutas</a:t>
            </a:r>
          </a:p>
        </p:txBody>
      </p:sp>
      <p:sp>
        <p:nvSpPr>
          <p:cNvPr id="13" name="CardADesc"/>
          <p:cNvSpPr/>
          <p:nvPr/>
        </p:nvSpPr>
        <p:spPr>
          <a:xfrm>
            <a:off x="885800" y="1450000"/>
            <a:ext cx="3434240" cy="45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5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Sin fuente única en CNV → riesgo de valuaciones distintas.</a:t>
            </a:r>
          </a:p>
        </p:txBody>
      </p:sp>
      <p:sp>
        <p:nvSpPr>
          <p:cNvPr id="14" name="CardBBg"/>
          <p:cNvSpPr/>
          <p:nvPr/>
        </p:nvSpPr>
        <p:spPr>
          <a:xfrm>
            <a:off x="4720000" y="1010000"/>
            <a:ext cx="4100000" cy="9200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CardBLetter"/>
          <p:cNvSpPr/>
          <p:nvPr/>
        </p:nvSpPr>
        <p:spPr>
          <a:xfrm>
            <a:off x="4720000" y="1010000"/>
            <a:ext cx="365760" cy="9200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400" b="1" i="0" u="none" strike="noStrike" kern="120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</a:t>
            </a:r>
          </a:p>
        </p:txBody>
      </p:sp>
      <p:sp>
        <p:nvSpPr>
          <p:cNvPr id="16" name="CardBTitle"/>
          <p:cNvSpPr/>
          <p:nvPr/>
        </p:nvSpPr>
        <p:spPr>
          <a:xfrm>
            <a:off x="5285760" y="1100000"/>
            <a:ext cx="343424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15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Criptoactivos no-monedas (NFTs, utility, security tokens)</a:t>
            </a:r>
          </a:p>
        </p:txBody>
      </p:sp>
      <p:sp>
        <p:nvSpPr>
          <p:cNvPr id="17" name="CardBDesc"/>
          <p:cNvSpPr/>
          <p:nvPr/>
        </p:nvSpPr>
        <p:spPr>
          <a:xfrm>
            <a:off x="5285760" y="1450000"/>
            <a:ext cx="3434240" cy="45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5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Definición Art. 231 inc. 7 abarca solo medio de pago. Fuera del régimen diferencial.</a:t>
            </a:r>
          </a:p>
        </p:txBody>
      </p:sp>
      <p:sp>
        <p:nvSpPr>
          <p:cNvPr id="18" name="CardCBg"/>
          <p:cNvSpPr/>
          <p:nvPr/>
        </p:nvSpPr>
        <p:spPr>
          <a:xfrm>
            <a:off x="320040" y="2010000"/>
            <a:ext cx="4100000" cy="9200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CardCLetter"/>
          <p:cNvSpPr/>
          <p:nvPr/>
        </p:nvSpPr>
        <p:spPr>
          <a:xfrm>
            <a:off x="320040" y="2010000"/>
            <a:ext cx="365760" cy="9200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400" b="1" i="0" u="none" strike="noStrike" kern="120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</a:t>
            </a:r>
          </a:p>
        </p:txBody>
      </p:sp>
      <p:sp>
        <p:nvSpPr>
          <p:cNvPr id="20" name="CardCTitle"/>
          <p:cNvSpPr/>
          <p:nvPr/>
        </p:nvSpPr>
        <p:spPr>
          <a:xfrm>
            <a:off x="885800" y="2100000"/>
            <a:ext cx="343424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15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Habitualidad no definida</a:t>
            </a:r>
          </a:p>
        </p:txBody>
      </p:sp>
      <p:sp>
        <p:nvSpPr>
          <p:cNvPr id="21" name="CardCDesc"/>
          <p:cNvSpPr/>
          <p:nvPr/>
        </p:nvSpPr>
        <p:spPr>
          <a:xfrm>
            <a:off x="885800" y="2450000"/>
            <a:ext cx="3434240" cy="45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5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Sin umbral cuantitativo. Aplicación analógica de doctrina clásica IIBB.</a:t>
            </a:r>
          </a:p>
        </p:txBody>
      </p:sp>
      <p:sp>
        <p:nvSpPr>
          <p:cNvPr id="22" name="CardDBg"/>
          <p:cNvSpPr/>
          <p:nvPr/>
        </p:nvSpPr>
        <p:spPr>
          <a:xfrm>
            <a:off x="4720000" y="2010000"/>
            <a:ext cx="4100000" cy="9200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CardDLetter"/>
          <p:cNvSpPr/>
          <p:nvPr/>
        </p:nvSpPr>
        <p:spPr>
          <a:xfrm>
            <a:off x="4720000" y="2010000"/>
            <a:ext cx="365760" cy="9200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400" b="1" i="0" u="none" strike="noStrike" kern="120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</a:t>
            </a:r>
          </a:p>
        </p:txBody>
      </p:sp>
      <p:sp>
        <p:nvSpPr>
          <p:cNvPr id="24" name="CardDTitle"/>
          <p:cNvSpPr/>
          <p:nvPr/>
        </p:nvSpPr>
        <p:spPr>
          <a:xfrm>
            <a:off x="5285760" y="2100000"/>
            <a:ext cx="343424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15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Método de costeo</a:t>
            </a:r>
          </a:p>
        </p:txBody>
      </p:sp>
      <p:sp>
        <p:nvSpPr>
          <p:cNvPr id="25" name="CardDDesc"/>
          <p:cNvSpPr/>
          <p:nvPr/>
        </p:nvSpPr>
        <p:spPr>
          <a:xfrm>
            <a:off x="5285760" y="2450000"/>
            <a:ext cx="3434240" cy="45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5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No definido específicamente. </a:t>
            </a:r>
          </a:p>
        </p:txBody>
      </p:sp>
      <p:sp>
        <p:nvSpPr>
          <p:cNvPr id="26" name="CardEBg"/>
          <p:cNvSpPr/>
          <p:nvPr/>
        </p:nvSpPr>
        <p:spPr>
          <a:xfrm>
            <a:off x="320040" y="3010000"/>
            <a:ext cx="4100000" cy="9200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CardELetter"/>
          <p:cNvSpPr/>
          <p:nvPr/>
        </p:nvSpPr>
        <p:spPr>
          <a:xfrm>
            <a:off x="320040" y="3010000"/>
            <a:ext cx="365760" cy="9200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400" b="1" i="0" u="none" strike="noStrike" kern="120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E</a:t>
            </a:r>
          </a:p>
        </p:txBody>
      </p:sp>
      <p:sp>
        <p:nvSpPr>
          <p:cNvPr id="28" name="CardETitle"/>
          <p:cNvSpPr/>
          <p:nvPr/>
        </p:nvSpPr>
        <p:spPr>
          <a:xfrm>
            <a:off x="885800" y="3100000"/>
            <a:ext cx="343424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15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Compensación de pérdidas</a:t>
            </a:r>
          </a:p>
        </p:txBody>
      </p:sp>
      <p:sp>
        <p:nvSpPr>
          <p:cNvPr id="29" name="CardEDesc"/>
          <p:cNvSpPr/>
          <p:nvPr/>
        </p:nvSpPr>
        <p:spPr>
          <a:xfrm>
            <a:off x="885800" y="3450000"/>
            <a:ext cx="3434240" cy="45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5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¿Resultados negativos y positivos del período se compensan? Traslado inter-períodos: no.</a:t>
            </a:r>
          </a:p>
        </p:txBody>
      </p:sp>
      <p:sp>
        <p:nvSpPr>
          <p:cNvPr id="30" name="CardFBg"/>
          <p:cNvSpPr/>
          <p:nvPr/>
        </p:nvSpPr>
        <p:spPr>
          <a:xfrm>
            <a:off x="4720000" y="3010000"/>
            <a:ext cx="4100000" cy="9200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CardFLetter"/>
          <p:cNvSpPr/>
          <p:nvPr/>
        </p:nvSpPr>
        <p:spPr>
          <a:xfrm>
            <a:off x="4720000" y="3010000"/>
            <a:ext cx="365760" cy="9200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400" b="1" i="0" u="none" strike="noStrike" kern="120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F</a:t>
            </a:r>
          </a:p>
        </p:txBody>
      </p:sp>
      <p:sp>
        <p:nvSpPr>
          <p:cNvPr id="32" name="CardFTitle"/>
          <p:cNvSpPr/>
          <p:nvPr/>
        </p:nvSpPr>
        <p:spPr>
          <a:xfrm>
            <a:off x="5285760" y="3100000"/>
            <a:ext cx="343424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15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Asimetría CABA vs. PBA</a:t>
            </a:r>
          </a:p>
        </p:txBody>
      </p:sp>
      <p:sp>
        <p:nvSpPr>
          <p:cNvPr id="33" name="CardFDesc"/>
          <p:cNvSpPr/>
          <p:nvPr/>
        </p:nvSpPr>
        <p:spPr>
          <a:xfrm>
            <a:off x="5285760" y="3450000"/>
            <a:ext cx="3434240" cy="45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5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Incentivo de localización: 6%/spread (CABA) vs 9%/bruto (PBA por residualidad).</a:t>
            </a:r>
          </a:p>
        </p:txBody>
      </p:sp>
      <p:sp>
        <p:nvSpPr>
          <p:cNvPr id="34" name="CardGBg"/>
          <p:cNvSpPr/>
          <p:nvPr/>
        </p:nvSpPr>
        <p:spPr>
          <a:xfrm>
            <a:off x="320040" y="4010000"/>
            <a:ext cx="4100000" cy="9200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CardGLetter"/>
          <p:cNvSpPr/>
          <p:nvPr/>
        </p:nvSpPr>
        <p:spPr>
          <a:xfrm>
            <a:off x="320040" y="4010000"/>
            <a:ext cx="365760" cy="9200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400" b="1" i="0" u="none" strike="noStrike" kern="120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</a:t>
            </a:r>
          </a:p>
        </p:txBody>
      </p:sp>
      <p:sp>
        <p:nvSpPr>
          <p:cNvPr id="36" name="CardGTitle"/>
          <p:cNvSpPr/>
          <p:nvPr/>
        </p:nvSpPr>
        <p:spPr>
          <a:xfrm>
            <a:off x="885800" y="4100000"/>
            <a:ext cx="343424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15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Convenio Multilateral</a:t>
            </a:r>
          </a:p>
        </p:txBody>
      </p:sp>
      <p:sp>
        <p:nvSpPr>
          <p:cNvPr id="37" name="CardGDesc"/>
          <p:cNvSpPr/>
          <p:nvPr/>
        </p:nvSpPr>
        <p:spPr>
          <a:xfrm>
            <a:off x="885800" y="4450000"/>
            <a:ext cx="3434240" cy="450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5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RG 12/2025 unificó nomenclador. Atribución sustantiva entre jurisdicciones: pendiente.</a:t>
            </a:r>
          </a:p>
        </p:txBody>
      </p:sp>
      <p:sp>
        <p:nvSpPr>
          <p:cNvPr id="38" name="BottomStripe"/>
          <p:cNvSpPr/>
          <p:nvPr/>
        </p:nvSpPr>
        <p:spPr>
          <a:xfrm>
            <a:off x="0" y="5074920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PageNum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AAAA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" name="Text 1"/>
          <p:cNvSpPr/>
          <p:nvPr/>
        </p:nvSpPr>
        <p:spPr>
          <a:xfrm>
            <a:off x="457200" y="182880"/>
            <a:ext cx="8229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kern="0" spc="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CONCLUSIONES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457200" y="713232"/>
            <a:ext cx="8321040" cy="27432"/>
          </a:xfrm>
          <a:prstGeom prst="rect">
            <a:avLst/>
          </a:prstGeom>
          <a:solidFill>
            <a:srgbClr val="555555"/>
          </a:solidFill>
          <a:ln w="12700">
            <a:solidFill>
              <a:srgbClr val="555555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5" name="Shape 3"/>
          <p:cNvSpPr/>
          <p:nvPr/>
        </p:nvSpPr>
        <p:spPr>
          <a:xfrm>
            <a:off x="457200" y="1244813"/>
            <a:ext cx="8321040" cy="713232"/>
          </a:xfrm>
          <a:prstGeom prst="rect">
            <a:avLst/>
          </a:prstGeom>
          <a:solidFill>
            <a:srgbClr val="FFFFFF">
              <a:alpha val="8000"/>
            </a:srgbClr>
          </a:solidFill>
          <a:ln w="12700">
            <a:solidFill>
              <a:srgbClr val="FFFFFF">
                <a:alpha val="20000"/>
              </a:srgbClr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6" name="Text 4"/>
          <p:cNvSpPr/>
          <p:nvPr/>
        </p:nvSpPr>
        <p:spPr>
          <a:xfrm>
            <a:off x="594360" y="1317965"/>
            <a:ext cx="80467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81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Córdoba 2021: </a:t>
            </a:r>
            <a:r>
              <a:rPr lang="en-US" sz="12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Primera regulación provincial. Base diferencial + alícuotas escalonadas. Modelo seguido por CABA.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57200" y="2040341"/>
            <a:ext cx="8321040" cy="713232"/>
          </a:xfrm>
          <a:prstGeom prst="rect">
            <a:avLst/>
          </a:prstGeom>
          <a:solidFill>
            <a:srgbClr val="FFFFFF">
              <a:alpha val="8000"/>
            </a:srgbClr>
          </a:solidFill>
          <a:ln w="12700">
            <a:solidFill>
              <a:srgbClr val="FFFFFF">
                <a:alpha val="20000"/>
              </a:srgbClr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8" name="Text 6"/>
          <p:cNvSpPr/>
          <p:nvPr/>
        </p:nvSpPr>
        <p:spPr>
          <a:xfrm>
            <a:off x="594360" y="2113493"/>
            <a:ext cx="80467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81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CABA 2025–2026: </a:t>
            </a:r>
            <a:r>
              <a:rPr lang="en-US" sz="12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Esquema más completo. Base diferencial (Ley 6.926 + Res. 93/AGIP/26), </a:t>
            </a:r>
            <a:r>
              <a:rPr lang="en-US" sz="1200" dirty="0" err="1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nomenclador</a:t>
            </a:r>
            <a:r>
              <a:rPr lang="en-US" sz="12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específico.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57200" y="2835869"/>
            <a:ext cx="8321040" cy="713232"/>
          </a:xfrm>
          <a:prstGeom prst="rect">
            <a:avLst/>
          </a:prstGeom>
          <a:solidFill>
            <a:srgbClr val="FFFFFF">
              <a:alpha val="8000"/>
            </a:srgbClr>
          </a:solidFill>
          <a:ln w="12700">
            <a:solidFill>
              <a:srgbClr val="FFFFFF">
                <a:alpha val="20000"/>
              </a:srgbClr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0" name="Text 8"/>
          <p:cNvSpPr/>
          <p:nvPr/>
        </p:nvSpPr>
        <p:spPr>
          <a:xfrm>
            <a:off x="594360" y="2909021"/>
            <a:ext cx="80467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81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PBA: </a:t>
            </a:r>
            <a:r>
              <a:rPr lang="en-US" sz="1200" dirty="0" err="1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Incorpora</a:t>
            </a:r>
            <a:r>
              <a:rPr lang="en-US" sz="12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vía</a:t>
            </a:r>
            <a:r>
              <a:rPr lang="en-US" sz="12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del nomenclador (NAIIB-18) </a:t>
            </a:r>
            <a:r>
              <a:rPr lang="en-US" sz="1200" dirty="0" err="1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actividades</a:t>
            </a:r>
            <a:r>
              <a:rPr lang="en-US" sz="12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200" dirty="0" err="1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cripto</a:t>
            </a:r>
            <a:r>
              <a:rPr lang="en-US" sz="12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, pero aplica base general. </a:t>
            </a:r>
            <a:r>
              <a:rPr lang="en-US" sz="1200" dirty="0" err="1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Asimetría</a:t>
            </a:r>
            <a:r>
              <a:rPr lang="en-US" sz="12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competitiva con CABA.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457200" y="3667973"/>
            <a:ext cx="8321040" cy="713232"/>
          </a:xfrm>
          <a:prstGeom prst="rect">
            <a:avLst/>
          </a:prstGeom>
          <a:solidFill>
            <a:srgbClr val="FFFFFF">
              <a:alpha val="8000"/>
            </a:srgbClr>
          </a:solidFill>
          <a:ln w="12700">
            <a:solidFill>
              <a:srgbClr val="FFFFFF">
                <a:alpha val="20000"/>
              </a:srgbClr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4" name="Text 12"/>
          <p:cNvSpPr/>
          <p:nvPr/>
        </p:nvSpPr>
        <p:spPr>
          <a:xfrm>
            <a:off x="548640" y="3667973"/>
            <a:ext cx="804672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C81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 pendiente: </a:t>
            </a:r>
            <a:r>
              <a:rPr lang="en-US" sz="12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Coordinación federal (Convenio Multilateral, Comisión Arbitral). Definición de métodos de costeo, fuente de precio y compensación de pérdidas.</a:t>
            </a:r>
            <a:endParaRPr lang="en-US" sz="1200" dirty="0"/>
          </a:p>
        </p:txBody>
      </p:sp>
      <p:sp>
        <p:nvSpPr>
          <p:cNvPr id="16" name="Shape 13"/>
          <p:cNvSpPr/>
          <p:nvPr/>
        </p:nvSpPr>
        <p:spPr>
          <a:xfrm>
            <a:off x="0" y="5056632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7" name="Text 14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AAAAA"/>
                </a:solidFill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5"/>
          <p:cNvSpPr/>
          <p:nvPr/>
        </p:nvSpPr>
        <p:spPr>
          <a:xfrm>
            <a:off x="0" y="3200400"/>
            <a:ext cx="9144000" cy="36576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8" name="Text 6"/>
          <p:cNvSpPr/>
          <p:nvPr/>
        </p:nvSpPr>
        <p:spPr>
          <a:xfrm>
            <a:off x="635541" y="130302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kern="0" spc="500" dirty="0">
                <a:solidFill>
                  <a:srgbClr val="C81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MUCHAS GRACIAS</a:t>
            </a:r>
            <a:endParaRPr lang="en-US" sz="3000" dirty="0"/>
          </a:p>
        </p:txBody>
      </p:sp>
      <p:sp>
        <p:nvSpPr>
          <p:cNvPr id="10" name="Shape 7"/>
          <p:cNvSpPr/>
          <p:nvPr/>
        </p:nvSpPr>
        <p:spPr>
          <a:xfrm>
            <a:off x="0" y="5056632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" name="Text 1"/>
          <p:cNvSpPr/>
          <p:nvPr/>
        </p:nvSpPr>
        <p:spPr>
          <a:xfrm>
            <a:off x="365760" y="91440"/>
            <a:ext cx="731520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365760" y="1005840"/>
            <a:ext cx="8412480" cy="59436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5" name="Shape 3"/>
          <p:cNvSpPr/>
          <p:nvPr/>
        </p:nvSpPr>
        <p:spPr>
          <a:xfrm>
            <a:off x="365760" y="1005840"/>
            <a:ext cx="502920" cy="59436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6" name="Text 4"/>
          <p:cNvSpPr/>
          <p:nvPr/>
        </p:nvSpPr>
        <p:spPr>
          <a:xfrm>
            <a:off x="365760" y="1005840"/>
            <a:ext cx="5029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01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960120" y="1051560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Encuadre general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960120" y="1307592"/>
            <a:ext cx="502920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IIBB y los criptoactivos — bases conceptuales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365760" y="1664208"/>
            <a:ext cx="841248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1" name="Shape 9"/>
          <p:cNvSpPr/>
          <p:nvPr/>
        </p:nvSpPr>
        <p:spPr>
          <a:xfrm>
            <a:off x="365760" y="1664208"/>
            <a:ext cx="502920" cy="59436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2" name="Text 10"/>
          <p:cNvSpPr/>
          <p:nvPr/>
        </p:nvSpPr>
        <p:spPr>
          <a:xfrm>
            <a:off x="365760" y="1664208"/>
            <a:ext cx="5029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02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960120" y="1709928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Córdoba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960120" y="1965960"/>
            <a:ext cx="502920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antecedente pionero (desde enero 2021)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365760" y="2322576"/>
            <a:ext cx="8412480" cy="59436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7" name="Shape 15"/>
          <p:cNvSpPr/>
          <p:nvPr/>
        </p:nvSpPr>
        <p:spPr>
          <a:xfrm>
            <a:off x="365760" y="2322576"/>
            <a:ext cx="502920" cy="59436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8" name="Text 16"/>
          <p:cNvSpPr/>
          <p:nvPr/>
        </p:nvSpPr>
        <p:spPr>
          <a:xfrm>
            <a:off x="365760" y="2322576"/>
            <a:ext cx="5029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03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960120" y="2368296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Ciudad de Buenos Aires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960120" y="2624328"/>
            <a:ext cx="502920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6.926 y Resolución AGIP 93/2026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365760" y="2980944"/>
            <a:ext cx="841248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3" name="Shape 21"/>
          <p:cNvSpPr/>
          <p:nvPr/>
        </p:nvSpPr>
        <p:spPr>
          <a:xfrm>
            <a:off x="365760" y="2980944"/>
            <a:ext cx="502920" cy="59436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4" name="Text 22"/>
          <p:cNvSpPr/>
          <p:nvPr/>
        </p:nvSpPr>
        <p:spPr>
          <a:xfrm>
            <a:off x="365760" y="2980944"/>
            <a:ext cx="5029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04</a:t>
            </a:r>
            <a:endParaRPr lang="en-US" sz="1300" dirty="0"/>
          </a:p>
        </p:txBody>
      </p:sp>
      <p:sp>
        <p:nvSpPr>
          <p:cNvPr id="25" name="Text 23"/>
          <p:cNvSpPr/>
          <p:nvPr/>
        </p:nvSpPr>
        <p:spPr>
          <a:xfrm>
            <a:off x="960120" y="3026664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Provincia de Buenos Aires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960120" y="3282696"/>
            <a:ext cx="502920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Gravamen sin base imponible diferencial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365760" y="3639312"/>
            <a:ext cx="5029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05</a:t>
            </a:r>
            <a:endParaRPr lang="en-US" sz="1300" dirty="0"/>
          </a:p>
        </p:txBody>
      </p:sp>
      <p:sp>
        <p:nvSpPr>
          <p:cNvPr id="34" name="Shape 32"/>
          <p:cNvSpPr/>
          <p:nvPr/>
        </p:nvSpPr>
        <p:spPr>
          <a:xfrm>
            <a:off x="365760" y="3636202"/>
            <a:ext cx="8412480" cy="59436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5" name="Shape 33"/>
          <p:cNvSpPr/>
          <p:nvPr/>
        </p:nvSpPr>
        <p:spPr>
          <a:xfrm>
            <a:off x="365760" y="3636202"/>
            <a:ext cx="502920" cy="59436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 dirty="0"/>
          </a:p>
        </p:txBody>
      </p:sp>
      <p:sp>
        <p:nvSpPr>
          <p:cNvPr id="36" name="Text 34"/>
          <p:cNvSpPr/>
          <p:nvPr/>
        </p:nvSpPr>
        <p:spPr>
          <a:xfrm>
            <a:off x="365760" y="3636202"/>
            <a:ext cx="50292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</a:rPr>
              <a:t>05</a:t>
            </a:r>
            <a:endParaRPr lang="en-US" sz="1300" dirty="0"/>
          </a:p>
        </p:txBody>
      </p:sp>
      <p:sp>
        <p:nvSpPr>
          <p:cNvPr id="37" name="Text 35"/>
          <p:cNvSpPr/>
          <p:nvPr/>
        </p:nvSpPr>
        <p:spPr>
          <a:xfrm>
            <a:off x="960120" y="3681922"/>
            <a:ext cx="5029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Zonas grises y conclusiones</a:t>
            </a:r>
            <a:endParaRPr lang="en-US" sz="1300" dirty="0"/>
          </a:p>
        </p:txBody>
      </p:sp>
      <p:sp>
        <p:nvSpPr>
          <p:cNvPr id="38" name="Text 36"/>
          <p:cNvSpPr/>
          <p:nvPr/>
        </p:nvSpPr>
        <p:spPr>
          <a:xfrm>
            <a:off x="960120" y="3937954"/>
            <a:ext cx="5029200" cy="2468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Conflictos, compliance y síntesis</a:t>
            </a:r>
            <a:endParaRPr lang="en-US" sz="1000" dirty="0"/>
          </a:p>
        </p:txBody>
      </p:sp>
      <p:sp>
        <p:nvSpPr>
          <p:cNvPr id="41" name="Shape 38"/>
          <p:cNvSpPr/>
          <p:nvPr/>
        </p:nvSpPr>
        <p:spPr>
          <a:xfrm>
            <a:off x="0" y="5074920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42" name="Text 39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AAAAA"/>
                </a:solidFill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" name="Shape 1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4" name="Text 2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MÓDULO 01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926080" y="91440"/>
            <a:ext cx="58521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ENCUADRE GENERAL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320040" y="1051560"/>
            <a:ext cx="2788920" cy="347472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7" name="Shape 5"/>
          <p:cNvSpPr/>
          <p:nvPr/>
        </p:nvSpPr>
        <p:spPr>
          <a:xfrm>
            <a:off x="320040" y="1051560"/>
            <a:ext cx="2788920" cy="54864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8" name="Text 6"/>
          <p:cNvSpPr/>
          <p:nvPr/>
        </p:nvSpPr>
        <p:spPr>
          <a:xfrm>
            <a:off x="429768" y="1143000"/>
            <a:ext cx="2560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Hecho imponible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29768" y="1691640"/>
            <a:ext cx="2560320" cy="2651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Ejercicio habitual y a título oneroso de actividades en la jurisdicción. Los filtros clave: habitualidad y onerosidad.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3246120" y="1051560"/>
            <a:ext cx="2788920" cy="347472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1" name="Shape 9"/>
          <p:cNvSpPr/>
          <p:nvPr/>
        </p:nvSpPr>
        <p:spPr>
          <a:xfrm>
            <a:off x="3246120" y="1051560"/>
            <a:ext cx="2788920" cy="54864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2" name="Text 10"/>
          <p:cNvSpPr/>
          <p:nvPr/>
        </p:nvSpPr>
        <p:spPr>
          <a:xfrm>
            <a:off x="3355848" y="1143000"/>
            <a:ext cx="2560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¿Qué son los criptoactivos?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3355848" y="1691640"/>
            <a:ext cx="2560320" cy="2651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¿Bienes muebles? ¿Divisas? ¿Instrumentos financieros? El encuadre no es neutral: determina alícuota y base.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6172200" y="1051560"/>
            <a:ext cx="2788920" cy="347472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5" name="Shape 13"/>
          <p:cNvSpPr/>
          <p:nvPr/>
        </p:nvSpPr>
        <p:spPr>
          <a:xfrm>
            <a:off x="6172200" y="1051560"/>
            <a:ext cx="2788920" cy="54864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6" name="Text 14"/>
          <p:cNvSpPr/>
          <p:nvPr/>
        </p:nvSpPr>
        <p:spPr>
          <a:xfrm>
            <a:off x="6281928" y="1143000"/>
            <a:ext cx="25603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El problema central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6281928" y="1691640"/>
            <a:ext cx="2560320" cy="2651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norma específica, el tributo recae sobre el precio de venta bruto — no sobre la ganancia real del operador.</a:t>
            </a:r>
            <a:endParaRPr lang="en-US" sz="1150" dirty="0"/>
          </a:p>
        </p:txBody>
      </p:sp>
      <p:sp>
        <p:nvSpPr>
          <p:cNvPr id="19" name="Shape 16"/>
          <p:cNvSpPr/>
          <p:nvPr/>
        </p:nvSpPr>
        <p:spPr>
          <a:xfrm>
            <a:off x="0" y="5074920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0" name="Text 17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AAAAA"/>
                </a:solidFill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" name="Shape 1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4" name="Text 2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MÓDULO 01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926080" y="91440"/>
            <a:ext cx="58521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SUJETOS ALCANZADOS POR EL IIBB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320040" y="1005840"/>
            <a:ext cx="8503920" cy="6858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7" name="Shape 5"/>
          <p:cNvSpPr/>
          <p:nvPr/>
        </p:nvSpPr>
        <p:spPr>
          <a:xfrm>
            <a:off x="320040" y="1005840"/>
            <a:ext cx="54864" cy="68580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" y="1115568"/>
            <a:ext cx="411480" cy="41148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051560" y="1078992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Exchange / PSAV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1051560" y="1353312"/>
            <a:ext cx="7132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Intermedia la compraventa. Foco principal de la regulación reciente.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320040" y="1764792"/>
            <a:ext cx="8503920" cy="6858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2" name="Shape 9"/>
          <p:cNvSpPr/>
          <p:nvPr/>
        </p:nvSpPr>
        <p:spPr>
          <a:xfrm>
            <a:off x="320040" y="1764792"/>
            <a:ext cx="54864" cy="68580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1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" y="1874520"/>
            <a:ext cx="411480" cy="411480"/>
          </a:xfrm>
          <a:prstGeom prst="rect">
            <a:avLst/>
          </a:prstGeom>
        </p:spPr>
      </p:pic>
      <p:sp>
        <p:nvSpPr>
          <p:cNvPr id="14" name="Text 10"/>
          <p:cNvSpPr/>
          <p:nvPr/>
        </p:nvSpPr>
        <p:spPr>
          <a:xfrm>
            <a:off x="1051560" y="1837944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Trader habitual (cuenta propia)</a:t>
            </a:r>
            <a:endParaRPr lang="en-US" sz="1250" dirty="0"/>
          </a:p>
        </p:txBody>
      </p:sp>
      <p:sp>
        <p:nvSpPr>
          <p:cNvPr id="15" name="Text 11"/>
          <p:cNvSpPr/>
          <p:nvPr/>
        </p:nvSpPr>
        <p:spPr>
          <a:xfrm>
            <a:off x="1051560" y="2112264"/>
            <a:ext cx="7132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Compra y vende con habitualidad y fin de lucro.</a:t>
            </a:r>
            <a:endParaRPr lang="en-US" sz="1100" dirty="0"/>
          </a:p>
        </p:txBody>
      </p:sp>
      <p:sp>
        <p:nvSpPr>
          <p:cNvPr id="16" name="Shape 12"/>
          <p:cNvSpPr/>
          <p:nvPr/>
        </p:nvSpPr>
        <p:spPr>
          <a:xfrm>
            <a:off x="320040" y="2523744"/>
            <a:ext cx="8503920" cy="6858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1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20" y="2633472"/>
            <a:ext cx="411480" cy="411480"/>
          </a:xfrm>
          <a:prstGeom prst="rect">
            <a:avLst/>
          </a:prstGeom>
        </p:spPr>
      </p:pic>
      <p:sp>
        <p:nvSpPr>
          <p:cNvPr id="18" name="Text 13"/>
          <p:cNvSpPr/>
          <p:nvPr/>
        </p:nvSpPr>
        <p:spPr>
          <a:xfrm>
            <a:off x="1051560" y="2596896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Minero</a:t>
            </a:r>
            <a:endParaRPr lang="en-US" sz="1250" dirty="0"/>
          </a:p>
        </p:txBody>
      </p:sp>
      <p:sp>
        <p:nvSpPr>
          <p:cNvPr id="19" name="Text 14"/>
          <p:cNvSpPr/>
          <p:nvPr/>
        </p:nvSpPr>
        <p:spPr>
          <a:xfrm>
            <a:off x="1051560" y="2871216"/>
            <a:ext cx="7132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 transacciones y obtiene recompensas en criptoactivos.</a:t>
            </a:r>
            <a:endParaRPr lang="en-US" sz="1100" dirty="0"/>
          </a:p>
        </p:txBody>
      </p:sp>
      <p:sp>
        <p:nvSpPr>
          <p:cNvPr id="20" name="Shape 15"/>
          <p:cNvSpPr/>
          <p:nvPr/>
        </p:nvSpPr>
        <p:spPr>
          <a:xfrm>
            <a:off x="320040" y="3282696"/>
            <a:ext cx="8503920" cy="6858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2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920" y="3392424"/>
            <a:ext cx="411480" cy="411480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1051560" y="3355848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Prestador de servicios vinculados</a:t>
            </a:r>
            <a:endParaRPr lang="en-US" sz="1250" dirty="0"/>
          </a:p>
        </p:txBody>
      </p:sp>
      <p:sp>
        <p:nvSpPr>
          <p:cNvPr id="23" name="Text 17"/>
          <p:cNvSpPr/>
          <p:nvPr/>
        </p:nvSpPr>
        <p:spPr>
          <a:xfrm>
            <a:off x="1051560" y="3630168"/>
            <a:ext cx="7132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Custodia, desarrollo, consultoría sobre ecosistema cripto.</a:t>
            </a:r>
            <a:endParaRPr lang="en-US" sz="1100" dirty="0"/>
          </a:p>
        </p:txBody>
      </p:sp>
      <p:sp>
        <p:nvSpPr>
          <p:cNvPr id="24" name="Shape 18"/>
          <p:cNvSpPr/>
          <p:nvPr/>
        </p:nvSpPr>
        <p:spPr>
          <a:xfrm>
            <a:off x="320040" y="4041648"/>
            <a:ext cx="8503920" cy="6858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pic>
        <p:nvPicPr>
          <p:cNvPr id="25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2920" y="4151376"/>
            <a:ext cx="411480" cy="411480"/>
          </a:xfrm>
          <a:prstGeom prst="rect">
            <a:avLst/>
          </a:prstGeom>
        </p:spPr>
      </p:pic>
      <p:sp>
        <p:nvSpPr>
          <p:cNvPr id="26" name="Text 19"/>
          <p:cNvSpPr/>
          <p:nvPr/>
        </p:nvSpPr>
        <p:spPr>
          <a:xfrm>
            <a:off x="1051560" y="4114800"/>
            <a:ext cx="3474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Usuario ocasional</a:t>
            </a:r>
            <a:endParaRPr lang="en-US" sz="1250" dirty="0"/>
          </a:p>
        </p:txBody>
      </p:sp>
      <p:sp>
        <p:nvSpPr>
          <p:cNvPr id="27" name="Text 20"/>
          <p:cNvSpPr/>
          <p:nvPr/>
        </p:nvSpPr>
        <p:spPr>
          <a:xfrm>
            <a:off x="1051560" y="4389120"/>
            <a:ext cx="7132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habitualidad → en principio, no gravado.</a:t>
            </a:r>
            <a:endParaRPr lang="en-US" sz="1100" dirty="0"/>
          </a:p>
        </p:txBody>
      </p:sp>
      <p:sp>
        <p:nvSpPr>
          <p:cNvPr id="29" name="Shape 21"/>
          <p:cNvSpPr/>
          <p:nvPr/>
        </p:nvSpPr>
        <p:spPr>
          <a:xfrm>
            <a:off x="0" y="5074920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0" name="Text 22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AAAAA"/>
                </a:solidFill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" name="Shape 1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4" name="Text 2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MÓDULO 02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926080" y="91440"/>
            <a:ext cx="58521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CÓRDOBA — EL ANTECEDENTE PIONERO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320040" y="1005840"/>
            <a:ext cx="1828800" cy="59436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7" name="Text 5"/>
          <p:cNvSpPr/>
          <p:nvPr/>
        </p:nvSpPr>
        <p:spPr>
          <a:xfrm>
            <a:off x="320040" y="1005840"/>
            <a:ext cx="1828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DESDE ENE. 2021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2331720" y="1051560"/>
            <a:ext cx="65836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Primera provincia en regular expresamente los criptoactivos en el IIBB</a:t>
            </a:r>
            <a:endParaRPr lang="en-US" sz="1250" dirty="0"/>
          </a:p>
        </p:txBody>
      </p:sp>
      <p:sp>
        <p:nvSpPr>
          <p:cNvPr id="9" name="Shape 7"/>
          <p:cNvSpPr/>
          <p:nvPr/>
        </p:nvSpPr>
        <p:spPr>
          <a:xfrm>
            <a:off x="320040" y="1828800"/>
            <a:ext cx="2743200" cy="265176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0" name="Shape 8"/>
          <p:cNvSpPr/>
          <p:nvPr/>
        </p:nvSpPr>
        <p:spPr>
          <a:xfrm>
            <a:off x="320040" y="1828800"/>
            <a:ext cx="2743200" cy="475488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1" name="Text 9"/>
          <p:cNvSpPr/>
          <p:nvPr/>
        </p:nvSpPr>
        <p:spPr>
          <a:xfrm>
            <a:off x="411480" y="1856232"/>
            <a:ext cx="34747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C8102E"/>
                </a:solidFill>
              </a:rPr>
              <a:t>1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795528" y="1874520"/>
            <a:ext cx="2148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Servicios vinculados a cripto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429768" y="2423160"/>
            <a:ext cx="2514600" cy="1920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203 inc. j</a:t>
            </a:r>
            <a:r>
              <a:rPr lang="en-US" sz="110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 CF </a:t>
            </a: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no </a:t>
            </a:r>
            <a:r>
              <a:rPr lang="en-US" sz="1100" dirty="0" err="1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exige</a:t>
            </a: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100" dirty="0" err="1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habitualidad</a:t>
            </a: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4% a 4,75%</a:t>
            </a:r>
          </a:p>
        </p:txBody>
      </p:sp>
      <p:sp>
        <p:nvSpPr>
          <p:cNvPr id="14" name="Shape 12"/>
          <p:cNvSpPr/>
          <p:nvPr/>
        </p:nvSpPr>
        <p:spPr>
          <a:xfrm>
            <a:off x="3246120" y="1828800"/>
            <a:ext cx="2743200" cy="265176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5" name="Shape 13"/>
          <p:cNvSpPr/>
          <p:nvPr/>
        </p:nvSpPr>
        <p:spPr>
          <a:xfrm>
            <a:off x="3246120" y="1828800"/>
            <a:ext cx="2743200" cy="475488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6" name="Text 14"/>
          <p:cNvSpPr/>
          <p:nvPr/>
        </p:nvSpPr>
        <p:spPr>
          <a:xfrm>
            <a:off x="3337560" y="1856232"/>
            <a:ext cx="34747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C8102E"/>
                </a:solidFill>
              </a:rPr>
              <a:t>2</a:t>
            </a:r>
            <a:endParaRPr lang="en-US" sz="1800" dirty="0"/>
          </a:p>
        </p:txBody>
      </p:sp>
      <p:sp>
        <p:nvSpPr>
          <p:cNvPr id="17" name="Text 15"/>
          <p:cNvSpPr/>
          <p:nvPr/>
        </p:nvSpPr>
        <p:spPr>
          <a:xfrm>
            <a:off x="3721608" y="1874520"/>
            <a:ext cx="2148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Venta de monedas digitales</a:t>
            </a:r>
            <a:endParaRPr lang="en-US" sz="1150" dirty="0"/>
          </a:p>
        </p:txBody>
      </p:sp>
      <p:sp>
        <p:nvSpPr>
          <p:cNvPr id="18" name="Text 16"/>
          <p:cNvSpPr/>
          <p:nvPr/>
        </p:nvSpPr>
        <p:spPr>
          <a:xfrm>
            <a:off x="3355848" y="2423160"/>
            <a:ext cx="2514600" cy="1920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imponible diferencial: spread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(precio venta − precio compra)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6,5% habitual por cuenta propia</a:t>
            </a:r>
            <a:endParaRPr lang="en-US" sz="1100" dirty="0"/>
          </a:p>
        </p:txBody>
      </p:sp>
      <p:sp>
        <p:nvSpPr>
          <p:cNvPr id="19" name="Shape 17"/>
          <p:cNvSpPr/>
          <p:nvPr/>
        </p:nvSpPr>
        <p:spPr>
          <a:xfrm>
            <a:off x="6172200" y="1828800"/>
            <a:ext cx="2743200" cy="265176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0" name="Shape 18"/>
          <p:cNvSpPr/>
          <p:nvPr/>
        </p:nvSpPr>
        <p:spPr>
          <a:xfrm>
            <a:off x="6172200" y="1828800"/>
            <a:ext cx="2743200" cy="475488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1" name="Text 19"/>
          <p:cNvSpPr/>
          <p:nvPr/>
        </p:nvSpPr>
        <p:spPr>
          <a:xfrm>
            <a:off x="6263640" y="1856232"/>
            <a:ext cx="34747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C8102E"/>
                </a:solidFill>
              </a:rPr>
              <a:t>3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6647688" y="1874520"/>
            <a:ext cx="21488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Ingresos por canje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6281928" y="2423160"/>
            <a:ext cx="2514600" cy="1920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Cripto recibida como contraprestación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Alícuota especial: 0,25%</a:t>
            </a:r>
            <a:endParaRPr lang="en-US" sz="1100" dirty="0"/>
          </a:p>
        </p:txBody>
      </p:sp>
      <p:sp>
        <p:nvSpPr>
          <p:cNvPr id="27" name="Shape 24"/>
          <p:cNvSpPr/>
          <p:nvPr/>
        </p:nvSpPr>
        <p:spPr>
          <a:xfrm>
            <a:off x="0" y="5074920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8" name="Text 25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AAAAA"/>
                </a:solidFill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" name="Text 1"/>
          <p:cNvSpPr/>
          <p:nvPr/>
        </p:nvSpPr>
        <p:spPr>
          <a:xfrm>
            <a:off x="457200" y="27432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kern="0" spc="400" dirty="0">
                <a:solidFill>
                  <a:srgbClr val="C81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MÓDULO 03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457200" y="658368"/>
            <a:ext cx="822960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CIUDAD DE BUENOS AIRES</a:t>
            </a:r>
            <a:endParaRPr lang="en-US" sz="4000" dirty="0"/>
          </a:p>
        </p:txBody>
      </p:sp>
      <p:sp>
        <p:nvSpPr>
          <p:cNvPr id="5" name="Text 3"/>
          <p:cNvSpPr/>
          <p:nvPr/>
        </p:nvSpPr>
        <p:spPr>
          <a:xfrm>
            <a:off x="457200" y="16459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800" dirty="0">
                <a:solidFill>
                  <a:srgbClr val="CCCC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Ley 6.926 + Resolución AGIP N° 93/2026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411480" y="2331720"/>
            <a:ext cx="228600" cy="22860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7" name="Text 5"/>
          <p:cNvSpPr/>
          <p:nvPr/>
        </p:nvSpPr>
        <p:spPr>
          <a:xfrm>
            <a:off x="731520" y="228600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Agosto 2025: </a:t>
            </a:r>
            <a:r>
              <a:rPr lang="en-US" sz="13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paquete</a:t>
            </a: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“BA </a:t>
            </a:r>
            <a:r>
              <a:rPr lang="en-US" sz="13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Cripto</a:t>
            </a: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”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11480" y="2880360"/>
            <a:ext cx="228600" cy="22860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9" name="Text 7"/>
          <p:cNvSpPr/>
          <p:nvPr/>
        </p:nvSpPr>
        <p:spPr>
          <a:xfrm>
            <a:off x="731520" y="283464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Nomenclador </a:t>
            </a:r>
            <a:r>
              <a:rPr lang="en-US" sz="13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específico</a:t>
            </a: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300" dirty="0" err="1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</a:t>
            </a: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IIBB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731520" y="338328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4800600" y="2331720"/>
            <a:ext cx="228600" cy="22860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3" name="Text 11"/>
          <p:cNvSpPr/>
          <p:nvPr/>
        </p:nvSpPr>
        <p:spPr>
          <a:xfrm>
            <a:off x="5120640" y="228600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imponible diferencial (art. 232 CF)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4800600" y="2880360"/>
            <a:ext cx="228600" cy="22860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5" name="Text 13"/>
          <p:cNvSpPr/>
          <p:nvPr/>
        </p:nvSpPr>
        <p:spPr>
          <a:xfrm>
            <a:off x="5120640" y="2834640"/>
            <a:ext cx="4023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Pago de impuestos con criptomonedas (QR)</a:t>
            </a:r>
            <a:endParaRPr lang="en-US" sz="1300" dirty="0"/>
          </a:p>
        </p:txBody>
      </p:sp>
      <p:sp>
        <p:nvSpPr>
          <p:cNvPr id="17" name="Shape 14"/>
          <p:cNvSpPr/>
          <p:nvPr/>
        </p:nvSpPr>
        <p:spPr>
          <a:xfrm>
            <a:off x="0" y="5056632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8" name="Text 15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AAAAA"/>
                </a:solidFill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" name="Shape 1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4" name="Text 2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MÓDULO 03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926080" y="91440"/>
            <a:ext cx="58521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RESOLUCIÓN AGIP 93/2026 — BASE IMPONIBLE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320040" y="1051560"/>
            <a:ext cx="2468880" cy="22860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7" name="Shape 5"/>
          <p:cNvSpPr/>
          <p:nvPr/>
        </p:nvSpPr>
        <p:spPr>
          <a:xfrm>
            <a:off x="320040" y="1051560"/>
            <a:ext cx="2468880" cy="457200"/>
          </a:xfrm>
          <a:prstGeom prst="rect">
            <a:avLst/>
          </a:prstGeom>
          <a:solidFill>
            <a:srgbClr val="555555"/>
          </a:solidFill>
          <a:ln w="12700">
            <a:solidFill>
              <a:srgbClr val="555555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8" name="Text 6"/>
          <p:cNvSpPr/>
          <p:nvPr/>
        </p:nvSpPr>
        <p:spPr>
          <a:xfrm>
            <a:off x="320040" y="1051560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PRECIO DE VENTA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457200" y="1600200"/>
            <a:ext cx="219456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Importe total obtenido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- comisiones cobradas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por el exchange/broker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2926080" y="1737360"/>
            <a:ext cx="5486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2C2C2C"/>
                </a:solidFill>
              </a:rPr>
              <a:t>−</a:t>
            </a:r>
            <a:endParaRPr lang="en-US" sz="3600" dirty="0"/>
          </a:p>
        </p:txBody>
      </p:sp>
      <p:sp>
        <p:nvSpPr>
          <p:cNvPr id="11" name="Shape 9"/>
          <p:cNvSpPr/>
          <p:nvPr/>
        </p:nvSpPr>
        <p:spPr>
          <a:xfrm>
            <a:off x="3566160" y="1051560"/>
            <a:ext cx="2468880" cy="228600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2" name="Shape 10"/>
          <p:cNvSpPr/>
          <p:nvPr/>
        </p:nvSpPr>
        <p:spPr>
          <a:xfrm>
            <a:off x="3566160" y="1051560"/>
            <a:ext cx="2468880" cy="457200"/>
          </a:xfrm>
          <a:prstGeom prst="rect">
            <a:avLst/>
          </a:prstGeom>
          <a:solidFill>
            <a:srgbClr val="555555"/>
          </a:solidFill>
          <a:ln w="12700">
            <a:solidFill>
              <a:srgbClr val="555555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3" name="Text 11"/>
          <p:cNvSpPr/>
          <p:nvPr/>
        </p:nvSpPr>
        <p:spPr>
          <a:xfrm>
            <a:off x="3566160" y="1051560"/>
            <a:ext cx="246888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PRECIO DE COMPRA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3703320" y="1600200"/>
            <a:ext cx="219456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Costo de adquisición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 comisiones pagadas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al adquirir el activo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126480" y="1737360"/>
            <a:ext cx="4572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2C2C2C"/>
                </a:solidFill>
              </a:rPr>
              <a:t>=</a:t>
            </a:r>
            <a:endParaRPr lang="en-US" sz="3600" dirty="0"/>
          </a:p>
        </p:txBody>
      </p:sp>
      <p:sp>
        <p:nvSpPr>
          <p:cNvPr id="16" name="Shape 14"/>
          <p:cNvSpPr/>
          <p:nvPr/>
        </p:nvSpPr>
        <p:spPr>
          <a:xfrm>
            <a:off x="6675120" y="1051560"/>
            <a:ext cx="2148840" cy="2286000"/>
          </a:xfrm>
          <a:prstGeom prst="rect">
            <a:avLst/>
          </a:prstGeom>
          <a:solidFill>
            <a:srgbClr val="1E1E1E"/>
          </a:solidFill>
          <a:ln w="12700">
            <a:solidFill>
              <a:srgbClr val="1E1E1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7" name="Shape 15"/>
          <p:cNvSpPr/>
          <p:nvPr/>
        </p:nvSpPr>
        <p:spPr>
          <a:xfrm>
            <a:off x="6675120" y="1051560"/>
            <a:ext cx="2148840" cy="45720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8" name="Text 16"/>
          <p:cNvSpPr/>
          <p:nvPr/>
        </p:nvSpPr>
        <p:spPr>
          <a:xfrm>
            <a:off x="6675120" y="1051560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IMPONIBLE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675120" y="1600200"/>
            <a:ext cx="214884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SPREAD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(utilidad bruta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la operación)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320040" y="3520440"/>
            <a:ext cx="8503920" cy="141732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1" name="Shape 19"/>
          <p:cNvSpPr/>
          <p:nvPr/>
        </p:nvSpPr>
        <p:spPr>
          <a:xfrm>
            <a:off x="320040" y="3520440"/>
            <a:ext cx="54864" cy="141732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2" name="Text 20"/>
          <p:cNvSpPr/>
          <p:nvPr/>
        </p:nvSpPr>
        <p:spPr>
          <a:xfrm>
            <a:off x="502920" y="356616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C810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EJEMPLO PRÁCTICO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502920" y="3858768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Compra: $97.000 + $500 comisión = $97.500   |   Venta: $100.000 − $500 comisión = $99.500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 imponible = $99.500 − $97.500 = $2.000   (antes de la reforma: base = $100.000)</a:t>
            </a:r>
            <a:endParaRPr lang="en-US" sz="1200" dirty="0"/>
          </a:p>
        </p:txBody>
      </p:sp>
      <p:sp>
        <p:nvSpPr>
          <p:cNvPr id="25" name="Shape 22"/>
          <p:cNvSpPr/>
          <p:nvPr/>
        </p:nvSpPr>
        <p:spPr>
          <a:xfrm>
            <a:off x="0" y="5074920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26" name="Text 23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AAAAA"/>
                </a:solidFill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Bar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oduleBadge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oduleText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MÓDULO 03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itle"/>
          <p:cNvSpPr/>
          <p:nvPr/>
        </p:nvSpPr>
        <p:spPr>
          <a:xfrm>
            <a:off x="2926080" y="91440"/>
            <a:ext cx="58521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Calibri" pitchFamily="34" charset="-122"/>
                <a:cs typeface="Calibri" pitchFamily="34" charset="-120"/>
              </a:rPr>
              <a:t>CABA — ALÍCUOTAS LEY IMPOSITIVA 2026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ubtitle"/>
          <p:cNvSpPr/>
          <p:nvPr/>
        </p:nvSpPr>
        <p:spPr>
          <a:xfrm>
            <a:off x="320040" y="1051560"/>
            <a:ext cx="85039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100" b="0" i="1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Ley 6.927 modif. por Ley 6.948  ·  Vigencia: 1 de junio de 2026  ·  Alícuotas sobre base diferencial (spread)</a:t>
            </a:r>
            <a:endParaRPr kumimoji="0" lang="es-AR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ard1Bg"/>
          <p:cNvSpPr/>
          <p:nvPr/>
        </p:nvSpPr>
        <p:spPr>
          <a:xfrm>
            <a:off x="320040" y="1463040"/>
            <a:ext cx="4220210" cy="164592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Card1Stripe"/>
          <p:cNvSpPr/>
          <p:nvPr/>
        </p:nvSpPr>
        <p:spPr>
          <a:xfrm>
            <a:off x="320040" y="1463040"/>
            <a:ext cx="54864" cy="164592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Card1Title"/>
          <p:cNvSpPr/>
          <p:nvPr/>
        </p:nvSpPr>
        <p:spPr>
          <a:xfrm>
            <a:off x="502920" y="1554480"/>
            <a:ext cx="292608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2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Trader por cuenta propia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00" b="0" i="0" u="none" strike="noStrike" kern="120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Compraventa por cuenta propia (cód. 649992)  ·  Art. 19 inc. 49</a:t>
            </a:r>
          </a:p>
        </p:txBody>
      </p:sp>
      <p:sp>
        <p:nvSpPr>
          <p:cNvPr id="13" name="Card1Rate"/>
          <p:cNvSpPr/>
          <p:nvPr/>
        </p:nvSpPr>
        <p:spPr>
          <a:xfrm>
            <a:off x="502920" y="2057400"/>
            <a:ext cx="38862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4000" b="1" i="0" u="none" strike="noStrike" kern="120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6%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00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sobre el spread (precio venta − precio compra)</a:t>
            </a:r>
          </a:p>
        </p:txBody>
      </p:sp>
      <p:sp>
        <p:nvSpPr>
          <p:cNvPr id="20" name="Card2Bg"/>
          <p:cNvSpPr/>
          <p:nvPr/>
        </p:nvSpPr>
        <p:spPr>
          <a:xfrm>
            <a:off x="4603750" y="1463040"/>
            <a:ext cx="4220210" cy="164592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Card2Stripe"/>
          <p:cNvSpPr/>
          <p:nvPr/>
        </p:nvSpPr>
        <p:spPr>
          <a:xfrm>
            <a:off x="4603750" y="1463040"/>
            <a:ext cx="54864" cy="164592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Card2Title"/>
          <p:cNvSpPr/>
          <p:nvPr/>
        </p:nvSpPr>
        <p:spPr>
          <a:xfrm>
            <a:off x="4786630" y="1554480"/>
            <a:ext cx="388620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2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Exchange / Plataforma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00" b="0" i="0" u="none" strike="noStrike" kern="120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Servicios de gestión e intercambio (cód. 661993)  ·  Art. 12 inc. 6</a:t>
            </a:r>
          </a:p>
        </p:txBody>
      </p:sp>
      <p:sp>
        <p:nvSpPr>
          <p:cNvPr id="23" name="Card2Rate"/>
          <p:cNvSpPr/>
          <p:nvPr/>
        </p:nvSpPr>
        <p:spPr>
          <a:xfrm>
            <a:off x="4786630" y="2057400"/>
            <a:ext cx="38862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4000" b="1" i="0" u="none" strike="noStrike" kern="1200" cap="none" spc="0" normalizeH="0" baseline="0" noProof="0" dirty="0">
                <a:ln>
                  <a:noFill/>
                </a:ln>
                <a:solidFill>
                  <a:srgbClr val="C8102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5,5%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00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sobre el spread</a:t>
            </a:r>
          </a:p>
        </p:txBody>
      </p:sp>
      <p:sp>
        <p:nvSpPr>
          <p:cNvPr id="30" name="Card3Bg"/>
          <p:cNvSpPr/>
          <p:nvPr/>
        </p:nvSpPr>
        <p:spPr>
          <a:xfrm>
            <a:off x="320040" y="3200400"/>
            <a:ext cx="2773680" cy="164592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Card3Stripe"/>
          <p:cNvSpPr/>
          <p:nvPr/>
        </p:nvSpPr>
        <p:spPr>
          <a:xfrm>
            <a:off x="320040" y="3200400"/>
            <a:ext cx="54864" cy="1645920"/>
          </a:xfrm>
          <a:prstGeom prst="rect">
            <a:avLst/>
          </a:prstGeom>
          <a:solidFill>
            <a:srgbClr val="555555"/>
          </a:solidFill>
          <a:ln w="12700">
            <a:solidFill>
              <a:srgbClr val="555555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Card3Title"/>
          <p:cNvSpPr/>
          <p:nvPr/>
        </p:nvSpPr>
        <p:spPr>
          <a:xfrm>
            <a:off x="502920" y="3291840"/>
            <a:ext cx="246888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2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Minería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00" b="0" i="0" u="none" strike="noStrike" kern="120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Cód. 631111  ·  Art. 9</a:t>
            </a:r>
          </a:p>
        </p:txBody>
      </p:sp>
      <p:sp>
        <p:nvSpPr>
          <p:cNvPr id="33" name="Card3Rate"/>
          <p:cNvSpPr/>
          <p:nvPr/>
        </p:nvSpPr>
        <p:spPr>
          <a:xfrm>
            <a:off x="502920" y="3794760"/>
            <a:ext cx="24688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800" b="1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3% / 5%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0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según facturación  (umbral $2.154,3 M)</a:t>
            </a:r>
          </a:p>
        </p:txBody>
      </p:sp>
      <p:sp>
        <p:nvSpPr>
          <p:cNvPr id="40" name="Card4Bg"/>
          <p:cNvSpPr/>
          <p:nvPr/>
        </p:nvSpPr>
        <p:spPr>
          <a:xfrm>
            <a:off x="3185160" y="3200400"/>
            <a:ext cx="2773680" cy="164592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Card4Stripe"/>
          <p:cNvSpPr/>
          <p:nvPr/>
        </p:nvSpPr>
        <p:spPr>
          <a:xfrm>
            <a:off x="3185160" y="3200400"/>
            <a:ext cx="54864" cy="1645920"/>
          </a:xfrm>
          <a:prstGeom prst="rect">
            <a:avLst/>
          </a:prstGeom>
          <a:solidFill>
            <a:srgbClr val="555555"/>
          </a:solidFill>
          <a:ln w="12700">
            <a:solidFill>
              <a:srgbClr val="555555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Card4Title"/>
          <p:cNvSpPr/>
          <p:nvPr/>
        </p:nvSpPr>
        <p:spPr>
          <a:xfrm>
            <a:off x="3368040" y="3291840"/>
            <a:ext cx="246888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2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Custodia / loc. hash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00" b="0" i="0" u="none" strike="noStrike" kern="120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Cód. 631121 / 631123  ·  Art. 8</a:t>
            </a:r>
          </a:p>
        </p:txBody>
      </p:sp>
      <p:sp>
        <p:nvSpPr>
          <p:cNvPr id="43" name="Card4Rate"/>
          <p:cNvSpPr/>
          <p:nvPr/>
        </p:nvSpPr>
        <p:spPr>
          <a:xfrm>
            <a:off x="3368040" y="3794760"/>
            <a:ext cx="24688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800" b="1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3% / 4%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0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según facturación  (umbral $2.154,3 M)</a:t>
            </a:r>
          </a:p>
        </p:txBody>
      </p:sp>
      <p:sp>
        <p:nvSpPr>
          <p:cNvPr id="50" name="Card5Bg"/>
          <p:cNvSpPr/>
          <p:nvPr/>
        </p:nvSpPr>
        <p:spPr>
          <a:xfrm>
            <a:off x="6050280" y="3200400"/>
            <a:ext cx="2773680" cy="164592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Card5Stripe"/>
          <p:cNvSpPr/>
          <p:nvPr/>
        </p:nvSpPr>
        <p:spPr>
          <a:xfrm>
            <a:off x="6050280" y="3200400"/>
            <a:ext cx="54864" cy="1645920"/>
          </a:xfrm>
          <a:prstGeom prst="rect">
            <a:avLst/>
          </a:prstGeom>
          <a:solidFill>
            <a:srgbClr val="555555"/>
          </a:solidFill>
          <a:ln w="12700">
            <a:solidFill>
              <a:srgbClr val="555555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Card5Title"/>
          <p:cNvSpPr/>
          <p:nvPr/>
        </p:nvSpPr>
        <p:spPr>
          <a:xfrm>
            <a:off x="6233160" y="3291840"/>
            <a:ext cx="2468880" cy="320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2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Cripto recibida en pago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00" b="0" i="0" u="none" strike="noStrike" kern="120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Canje por bienes o servicios  ·  Art. 15</a:t>
            </a:r>
          </a:p>
        </p:txBody>
      </p:sp>
      <p:sp>
        <p:nvSpPr>
          <p:cNvPr id="53" name="Card5Rate"/>
          <p:cNvSpPr/>
          <p:nvPr/>
        </p:nvSpPr>
        <p:spPr>
          <a:xfrm>
            <a:off x="6233160" y="3794760"/>
            <a:ext cx="24688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800" b="1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3% / 5%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900" b="0" i="0" u="none" strike="noStrike" kern="1200" cap="none" spc="0" normalizeH="0" baseline="0" noProof="0" dirty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ingresos financieros de no financieros</a:t>
            </a:r>
          </a:p>
        </p:txBody>
      </p:sp>
      <p:sp>
        <p:nvSpPr>
          <p:cNvPr id="80" name="BottomStripe"/>
          <p:cNvSpPr/>
          <p:nvPr/>
        </p:nvSpPr>
        <p:spPr>
          <a:xfrm>
            <a:off x="0" y="5074920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PageNum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AAAAA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3" name="Shape 1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4" name="Text 2"/>
          <p:cNvSpPr/>
          <p:nvPr/>
        </p:nvSpPr>
        <p:spPr>
          <a:xfrm>
            <a:off x="457200" y="182880"/>
            <a:ext cx="2286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</a:rPr>
              <a:t>MÓDULO 03</a:t>
            </a:r>
            <a:endParaRPr lang="en-US" sz="900" dirty="0"/>
          </a:p>
        </p:txBody>
      </p:sp>
      <p:sp>
        <p:nvSpPr>
          <p:cNvPr id="5" name="Text 3"/>
          <p:cNvSpPr/>
          <p:nvPr/>
        </p:nvSpPr>
        <p:spPr>
          <a:xfrm>
            <a:off x="2926080" y="91440"/>
            <a:ext cx="58521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PERMUTAS (CRYPTO-TO-CRYPTO) Y PUNTOS ABIERTOS</a:t>
            </a:r>
            <a:endParaRPr lang="en-US" sz="1900" dirty="0"/>
          </a:p>
        </p:txBody>
      </p:sp>
      <p:sp>
        <p:nvSpPr>
          <p:cNvPr id="6" name="Shape 4"/>
          <p:cNvSpPr/>
          <p:nvPr/>
        </p:nvSpPr>
        <p:spPr>
          <a:xfrm>
            <a:off x="320040" y="1005840"/>
            <a:ext cx="4114800" cy="3931920"/>
          </a:xfrm>
          <a:prstGeom prst="rect">
            <a:avLst/>
          </a:prstGeom>
          <a:solidFill>
            <a:srgbClr val="F4F4F4"/>
          </a:solidFill>
          <a:ln w="12700">
            <a:solidFill>
              <a:srgbClr val="CCCCC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7" name="Text 5"/>
          <p:cNvSpPr/>
          <p:nvPr/>
        </p:nvSpPr>
        <p:spPr>
          <a:xfrm>
            <a:off x="320040" y="1005840"/>
            <a:ext cx="4114800" cy="411480"/>
          </a:xfrm>
          <a:prstGeom prst="rect">
            <a:avLst/>
          </a:prstGeom>
          <a:solidFill>
            <a:srgbClr val="2C2C2C"/>
          </a:solidFill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E1E1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PERMUTAS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320040" y="1005840"/>
            <a:ext cx="4114800" cy="411480"/>
          </a:xfrm>
          <a:prstGeom prst="rect">
            <a:avLst/>
          </a:prstGeom>
          <a:solidFill>
            <a:srgbClr val="2C2C2C"/>
          </a:solidFill>
          <a:ln w="12700">
            <a:solidFill>
              <a:srgbClr val="2C2C2C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9" name="Text 7"/>
          <p:cNvSpPr/>
          <p:nvPr/>
        </p:nvSpPr>
        <p:spPr>
          <a:xfrm>
            <a:off x="320040" y="100584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PERMUTAS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457200" y="1508760"/>
            <a:ext cx="374904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Intercambio directo entre criptoactivos (ej.: BTC → USDT) sin pasar por moneda fiat.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Cada activo se valúa según cotización del día de la operación.</a:t>
            </a:r>
            <a:endParaRPr lang="en-US" sz="1200" dirty="0"/>
          </a:p>
          <a:p>
            <a:pPr marL="0" indent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Deben usarse cotizaciones de exchanges inscriptos en el Registro de PSAV (CNV).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4617720" y="1005840"/>
            <a:ext cx="4206240" cy="3931920"/>
          </a:xfrm>
          <a:prstGeom prst="rect">
            <a:avLst/>
          </a:prstGeom>
          <a:solidFill>
            <a:srgbClr val="FFF4F4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2" name="Shape 10"/>
          <p:cNvSpPr/>
          <p:nvPr/>
        </p:nvSpPr>
        <p:spPr>
          <a:xfrm>
            <a:off x="4617720" y="1005840"/>
            <a:ext cx="4206240" cy="411480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3" name="Text 11"/>
          <p:cNvSpPr/>
          <p:nvPr/>
        </p:nvSpPr>
        <p:spPr>
          <a:xfrm>
            <a:off x="4617720" y="1005840"/>
            <a:ext cx="42062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  ZONAS GRISES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4754880" y="1508760"/>
            <a:ext cx="393192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 fuente de precio única:</a:t>
            </a:r>
            <a:endParaRPr lang="en-US" sz="1150" dirty="0"/>
          </a:p>
          <a:p>
            <a:pPr marL="0" indent="0">
              <a:buNone/>
            </a:pPr>
            <a:r>
              <a:rPr lang="en-US" sz="115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existe un índice oficial cripto. Los exchanges PSAV registrados pueden cotizar distinto → riesgo de ajuste fiscal.</a:t>
            </a:r>
            <a:endParaRPr lang="en-US" sz="1150" dirty="0"/>
          </a:p>
          <a:p>
            <a:pPr marL="0" indent="0">
              <a:buNone/>
            </a:pPr>
            <a:endParaRPr lang="en-US" sz="1150" dirty="0"/>
          </a:p>
          <a:p>
            <a:pPr marL="0" indent="0">
              <a:buNone/>
            </a:pPr>
            <a:r>
              <a:rPr lang="en-US" sz="1150" b="1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Habitualidad no definida </a:t>
            </a:r>
            <a:r>
              <a:rPr lang="en-US" sz="1150" b="1" dirty="0" err="1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cuantitativamente</a:t>
            </a:r>
            <a:r>
              <a:rPr lang="en-US" sz="1150" b="1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</a:p>
          <a:p>
            <a:pPr marL="0" indent="0">
              <a:buNone/>
            </a:pPr>
            <a:endParaRPr lang="en-US" sz="1150" b="1" dirty="0">
              <a:solidFill>
                <a:srgbClr val="555555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r>
              <a:rPr lang="es-ES" sz="1150" b="1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Qué pasa con los </a:t>
            </a:r>
            <a:r>
              <a:rPr lang="es-ES" sz="1150" b="1" dirty="0" err="1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criptoactivos</a:t>
            </a:r>
            <a:r>
              <a:rPr lang="es-ES" sz="1150" b="1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que no son criptomonedas.</a:t>
            </a:r>
            <a:endParaRPr lang="en-US" sz="1150" b="1" dirty="0">
              <a:solidFill>
                <a:srgbClr val="555555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0" y="5074920"/>
            <a:ext cx="9144000" cy="64008"/>
          </a:xfrm>
          <a:prstGeom prst="rect">
            <a:avLst/>
          </a:prstGeom>
          <a:solidFill>
            <a:srgbClr val="C8102E"/>
          </a:solidFill>
          <a:ln w="12700">
            <a:solidFill>
              <a:srgbClr val="C8102E"/>
            </a:solidFill>
            <a:prstDash val="solid"/>
          </a:ln>
        </p:spPr>
        <p:txBody>
          <a:bodyPr/>
          <a:lstStyle/>
          <a:p>
            <a:endParaRPr lang="es-AR"/>
          </a:p>
        </p:txBody>
      </p:sp>
      <p:sp>
        <p:nvSpPr>
          <p:cNvPr id="17" name="Text 14"/>
          <p:cNvSpPr/>
          <p:nvPr/>
        </p:nvSpPr>
        <p:spPr>
          <a:xfrm>
            <a:off x="8412480" y="4754880"/>
            <a:ext cx="5486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AAAAAA"/>
                </a:solidFill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1086</Words>
  <Application>Microsoft Office PowerPoint</Application>
  <PresentationFormat>Presentación en pantalla (16:9)</PresentationFormat>
  <Paragraphs>186</Paragraphs>
  <Slides>13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Aptos</vt:lpstr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Criptoactivos e Ingresos Brutos</dc:title>
  <dc:subject>PptxGenJS Presentation</dc:subject>
  <dc:creator>PptxGenJS</dc:creator>
  <cp:lastModifiedBy>Marval O’Farrell Mairal</cp:lastModifiedBy>
  <cp:revision>17</cp:revision>
  <dcterms:created xsi:type="dcterms:W3CDTF">2026-05-26T01:00:35Z</dcterms:created>
  <dcterms:modified xsi:type="dcterms:W3CDTF">2026-05-28T17:54:02Z</dcterms:modified>
</cp:coreProperties>
</file>