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4258" r:id="rId1"/>
  </p:sldMasterIdLst>
  <p:notesMasterIdLst>
    <p:notesMasterId r:id="rId59"/>
  </p:notesMasterIdLst>
  <p:handoutMasterIdLst>
    <p:handoutMasterId r:id="rId60"/>
  </p:handoutMasterIdLst>
  <p:sldIdLst>
    <p:sldId id="531" r:id="rId2"/>
    <p:sldId id="388" r:id="rId3"/>
    <p:sldId id="412" r:id="rId4"/>
    <p:sldId id="447" r:id="rId5"/>
    <p:sldId id="465" r:id="rId6"/>
    <p:sldId id="448" r:id="rId7"/>
    <p:sldId id="450" r:id="rId8"/>
    <p:sldId id="451" r:id="rId9"/>
    <p:sldId id="452" r:id="rId10"/>
    <p:sldId id="535" r:id="rId11"/>
    <p:sldId id="466" r:id="rId12"/>
    <p:sldId id="394" r:id="rId13"/>
    <p:sldId id="411" r:id="rId14"/>
    <p:sldId id="415" r:id="rId15"/>
    <p:sldId id="437" r:id="rId16"/>
    <p:sldId id="475" r:id="rId17"/>
    <p:sldId id="542" r:id="rId18"/>
    <p:sldId id="439" r:id="rId19"/>
    <p:sldId id="440" r:id="rId20"/>
    <p:sldId id="460" r:id="rId21"/>
    <p:sldId id="416" r:id="rId22"/>
    <p:sldId id="479" r:id="rId23"/>
    <p:sldId id="418" r:id="rId24"/>
    <p:sldId id="419" r:id="rId25"/>
    <p:sldId id="481" r:id="rId26"/>
    <p:sldId id="346" r:id="rId27"/>
    <p:sldId id="338" r:id="rId28"/>
    <p:sldId id="515" r:id="rId29"/>
    <p:sldId id="523" r:id="rId30"/>
    <p:sldId id="484" r:id="rId31"/>
    <p:sldId id="485" r:id="rId32"/>
    <p:sldId id="342" r:id="rId33"/>
    <p:sldId id="483" r:id="rId34"/>
    <p:sldId id="486" r:id="rId35"/>
    <p:sldId id="403" r:id="rId36"/>
    <p:sldId id="370" r:id="rId37"/>
    <p:sldId id="383" r:id="rId38"/>
    <p:sldId id="543" r:id="rId39"/>
    <p:sldId id="544" r:id="rId40"/>
    <p:sldId id="384" r:id="rId41"/>
    <p:sldId id="385" r:id="rId42"/>
    <p:sldId id="487" r:id="rId43"/>
    <p:sldId id="490" r:id="rId44"/>
    <p:sldId id="409" r:id="rId45"/>
    <p:sldId id="410" r:id="rId46"/>
    <p:sldId id="547" r:id="rId47"/>
    <p:sldId id="358" r:id="rId48"/>
    <p:sldId id="360" r:id="rId49"/>
    <p:sldId id="361" r:id="rId50"/>
    <p:sldId id="362" r:id="rId51"/>
    <p:sldId id="363" r:id="rId52"/>
    <p:sldId id="364" r:id="rId53"/>
    <p:sldId id="365" r:id="rId54"/>
    <p:sldId id="366" r:id="rId55"/>
    <p:sldId id="367" r:id="rId56"/>
    <p:sldId id="546" r:id="rId57"/>
    <p:sldId id="519" r:id="rId58"/>
  </p:sldIdLst>
  <p:sldSz cx="9372600" cy="6858000"/>
  <p:notesSz cx="6858000" cy="9144000"/>
  <p:custDataLst>
    <p:tags r:id="rId61"/>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952">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schemeClr val="accent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CC6600"/>
    <a:srgbClr val="009900"/>
    <a:srgbClr val="993300"/>
    <a:srgbClr val="66FF66"/>
    <a:srgbClr val="EBC1E8"/>
    <a:srgbClr val="D45ABA"/>
    <a:srgbClr val="FFCC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3891" autoAdjust="0"/>
    <p:restoredTop sz="97927" autoAdjust="0"/>
  </p:normalViewPr>
  <p:slideViewPr>
    <p:cSldViewPr>
      <p:cViewPr varScale="1">
        <p:scale>
          <a:sx n="88" d="100"/>
          <a:sy n="88" d="100"/>
        </p:scale>
        <p:origin x="642" y="90"/>
      </p:cViewPr>
      <p:guideLst>
        <p:guide orient="horz" pos="2160"/>
        <p:guide pos="2952"/>
      </p:guideLst>
    </p:cSldViewPr>
  </p:slideViewPr>
  <p:outlineViewPr>
    <p:cViewPr>
      <p:scale>
        <a:sx n="25" d="100"/>
        <a:sy n="25" d="100"/>
      </p:scale>
      <p:origin x="0" y="0"/>
    </p:cViewPr>
  </p:outlineViewPr>
  <p:notesTextViewPr>
    <p:cViewPr>
      <p:scale>
        <a:sx n="100" d="100"/>
        <a:sy n="100" d="100"/>
      </p:scale>
      <p:origin x="0" y="0"/>
    </p:cViewPr>
  </p:notesTextViewPr>
  <p:sorterViewPr>
    <p:cViewPr>
      <p:scale>
        <a:sx n="66" d="100"/>
        <a:sy n="66" d="100"/>
      </p:scale>
      <p:origin x="0" y="6312"/>
    </p:cViewPr>
  </p:sorterViewPr>
  <p:notesViewPr>
    <p:cSldViewPr>
      <p:cViewPr varScale="1">
        <p:scale>
          <a:sx n="30" d="100"/>
          <a:sy n="30" d="100"/>
        </p:scale>
        <p:origin x="-1116" y="-90"/>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viewProps" Target="view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tags" Target="tags/tag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handoutMaster" Target="handoutMasters/handoutMaster1.xml"/><Relationship Id="rId65"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290" name="Rectangle 2"/>
          <p:cNvSpPr>
            <a:spLocks noGrp="1" noChangeArrowheads="1"/>
          </p:cNvSpPr>
          <p:nvPr>
            <p:ph type="hdr" sz="quarter"/>
          </p:nvPr>
        </p:nvSpPr>
        <p:spPr bwMode="auto">
          <a:xfrm>
            <a:off x="0" y="0"/>
            <a:ext cx="2971800" cy="457200"/>
          </a:xfrm>
          <a:prstGeom prst="rect">
            <a:avLst/>
          </a:prstGeom>
          <a:noFill/>
          <a:ln w="9525">
            <a:noFill/>
            <a:miter lim="800000"/>
            <a:headEnd/>
            <a:tailEnd/>
          </a:ln>
        </p:spPr>
        <p:txBody>
          <a:bodyPr vert="horz" wrap="square" lIns="91428" tIns="45714" rIns="91428" bIns="45714" numCol="1" anchor="t" anchorCtr="0" compatLnSpc="1">
            <a:prstTxWarp prst="textNoShape">
              <a:avLst/>
            </a:prstTxWarp>
          </a:bodyPr>
          <a:lstStyle>
            <a:lvl1pPr algn="l">
              <a:lnSpc>
                <a:spcPct val="100000"/>
              </a:lnSpc>
              <a:defRPr kumimoji="0" sz="1200" b="0">
                <a:effectLst/>
                <a:latin typeface="Times New Roman" pitchFamily="18" charset="0"/>
              </a:defRPr>
            </a:lvl1pPr>
          </a:lstStyle>
          <a:p>
            <a:pPr>
              <a:defRPr/>
            </a:pPr>
            <a:r>
              <a:rPr lang="es-ES_tradnl"/>
              <a:t>Dres. Héctor Montardit y  Luis Facciano</a:t>
            </a:r>
          </a:p>
        </p:txBody>
      </p:sp>
      <p:sp>
        <p:nvSpPr>
          <p:cNvPr id="12291" name="Rectangle 3"/>
          <p:cNvSpPr>
            <a:spLocks noGrp="1" noChangeArrowheads="1"/>
          </p:cNvSpPr>
          <p:nvPr>
            <p:ph type="dt" sz="quarter" idx="1"/>
          </p:nvPr>
        </p:nvSpPr>
        <p:spPr bwMode="auto">
          <a:xfrm>
            <a:off x="3886200" y="0"/>
            <a:ext cx="2971800" cy="457200"/>
          </a:xfrm>
          <a:prstGeom prst="rect">
            <a:avLst/>
          </a:prstGeom>
          <a:noFill/>
          <a:ln w="9525">
            <a:noFill/>
            <a:miter lim="800000"/>
            <a:headEnd/>
            <a:tailEnd/>
          </a:ln>
        </p:spPr>
        <p:txBody>
          <a:bodyPr vert="horz" wrap="square" lIns="91428" tIns="45714" rIns="91428" bIns="45714" numCol="1" anchor="t" anchorCtr="0" compatLnSpc="1">
            <a:prstTxWarp prst="textNoShape">
              <a:avLst/>
            </a:prstTxWarp>
          </a:bodyPr>
          <a:lstStyle>
            <a:lvl1pPr algn="r">
              <a:lnSpc>
                <a:spcPct val="100000"/>
              </a:lnSpc>
              <a:defRPr kumimoji="0" sz="1200" b="0">
                <a:effectLst/>
                <a:latin typeface="Times New Roman" pitchFamily="18" charset="0"/>
              </a:defRPr>
            </a:lvl1pPr>
          </a:lstStyle>
          <a:p>
            <a:pPr>
              <a:defRPr/>
            </a:pPr>
            <a:endParaRPr lang="es-ES_tradnl"/>
          </a:p>
        </p:txBody>
      </p:sp>
      <p:sp>
        <p:nvSpPr>
          <p:cNvPr id="12292" name="Rectangle 4"/>
          <p:cNvSpPr>
            <a:spLocks noGrp="1" noChangeArrowheads="1"/>
          </p:cNvSpPr>
          <p:nvPr>
            <p:ph type="ftr" sz="quarter" idx="2"/>
          </p:nvPr>
        </p:nvSpPr>
        <p:spPr bwMode="auto">
          <a:xfrm>
            <a:off x="0" y="8686800"/>
            <a:ext cx="2971800" cy="457200"/>
          </a:xfrm>
          <a:prstGeom prst="rect">
            <a:avLst/>
          </a:prstGeom>
          <a:noFill/>
          <a:ln w="9525">
            <a:noFill/>
            <a:miter lim="800000"/>
            <a:headEnd/>
            <a:tailEnd/>
          </a:ln>
        </p:spPr>
        <p:txBody>
          <a:bodyPr vert="horz" wrap="square" lIns="91428" tIns="45714" rIns="91428" bIns="45714" numCol="1" anchor="b" anchorCtr="0" compatLnSpc="1">
            <a:prstTxWarp prst="textNoShape">
              <a:avLst/>
            </a:prstTxWarp>
          </a:bodyPr>
          <a:lstStyle>
            <a:lvl1pPr algn="l">
              <a:lnSpc>
                <a:spcPct val="100000"/>
              </a:lnSpc>
              <a:defRPr kumimoji="0" sz="1200" b="0">
                <a:effectLst/>
                <a:latin typeface="Times New Roman" pitchFamily="18" charset="0"/>
              </a:defRPr>
            </a:lvl1pPr>
          </a:lstStyle>
          <a:p>
            <a:pPr>
              <a:defRPr/>
            </a:pPr>
            <a:r>
              <a:rPr lang="es-ES_tradnl"/>
              <a:t>CONTRATOS AGRARIO</a:t>
            </a:r>
          </a:p>
        </p:txBody>
      </p:sp>
      <p:sp>
        <p:nvSpPr>
          <p:cNvPr id="12293" name="Rectangle 5"/>
          <p:cNvSpPr>
            <a:spLocks noGrp="1" noChangeArrowheads="1"/>
          </p:cNvSpPr>
          <p:nvPr>
            <p:ph type="sldNum" sz="quarter" idx="3"/>
          </p:nvPr>
        </p:nvSpPr>
        <p:spPr bwMode="auto">
          <a:xfrm>
            <a:off x="3886200" y="8686800"/>
            <a:ext cx="2971800" cy="457200"/>
          </a:xfrm>
          <a:prstGeom prst="rect">
            <a:avLst/>
          </a:prstGeom>
          <a:noFill/>
          <a:ln w="9525">
            <a:noFill/>
            <a:miter lim="800000"/>
            <a:headEnd/>
            <a:tailEnd/>
          </a:ln>
        </p:spPr>
        <p:txBody>
          <a:bodyPr vert="horz" wrap="square" lIns="91428" tIns="45714" rIns="91428" bIns="45714" numCol="1" anchor="b" anchorCtr="0" compatLnSpc="1">
            <a:prstTxWarp prst="textNoShape">
              <a:avLst/>
            </a:prstTxWarp>
          </a:bodyPr>
          <a:lstStyle>
            <a:lvl1pPr algn="r">
              <a:lnSpc>
                <a:spcPct val="100000"/>
              </a:lnSpc>
              <a:defRPr kumimoji="0" sz="1200" b="0">
                <a:effectLst/>
                <a:latin typeface="Times New Roman" pitchFamily="18" charset="0"/>
              </a:defRPr>
            </a:lvl1pPr>
          </a:lstStyle>
          <a:p>
            <a:pPr>
              <a:defRPr/>
            </a:pPr>
            <a:fld id="{B112BE5B-3566-4D17-A6B0-49D2EB17E865}" type="slidenum">
              <a:rPr lang="es-ES_tradnl"/>
              <a:pPr>
                <a:defRPr/>
              </a:pPr>
              <a:t>‹Nº›</a:t>
            </a:fld>
            <a:endParaRPr lang="es-ES_tradnl"/>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4034" name="Rectangle 1026"/>
          <p:cNvSpPr>
            <a:spLocks noGrp="1" noChangeArrowheads="1"/>
          </p:cNvSpPr>
          <p:nvPr>
            <p:ph type="hdr" sz="quarter"/>
          </p:nvPr>
        </p:nvSpPr>
        <p:spPr bwMode="auto">
          <a:xfrm>
            <a:off x="0" y="0"/>
            <a:ext cx="2971800" cy="457200"/>
          </a:xfrm>
          <a:prstGeom prst="rect">
            <a:avLst/>
          </a:prstGeom>
          <a:noFill/>
          <a:ln w="12700">
            <a:noFill/>
            <a:miter lim="800000"/>
            <a:headEnd type="none" w="sm" len="sm"/>
            <a:tailEnd type="none" w="sm" len="sm"/>
          </a:ln>
          <a:effectLst/>
        </p:spPr>
        <p:txBody>
          <a:bodyPr vert="horz" wrap="square" lIns="91428" tIns="45714" rIns="91428" bIns="45714" numCol="1" anchor="t" anchorCtr="0" compatLnSpc="1">
            <a:prstTxWarp prst="textNoShape">
              <a:avLst/>
            </a:prstTxWarp>
          </a:bodyPr>
          <a:lstStyle>
            <a:lvl1pPr algn="l">
              <a:lnSpc>
                <a:spcPct val="100000"/>
              </a:lnSpc>
              <a:defRPr kumimoji="0" sz="1200">
                <a:effectLst>
                  <a:outerShdw blurRad="38100" dist="38100" dir="2700000" algn="tl">
                    <a:srgbClr val="C0C0C0"/>
                  </a:outerShdw>
                </a:effectLst>
              </a:defRPr>
            </a:lvl1pPr>
          </a:lstStyle>
          <a:p>
            <a:pPr>
              <a:defRPr/>
            </a:pPr>
            <a:endParaRPr lang="es-ES_tradnl"/>
          </a:p>
        </p:txBody>
      </p:sp>
      <p:sp>
        <p:nvSpPr>
          <p:cNvPr id="44035" name="Rectangle 1027"/>
          <p:cNvSpPr>
            <a:spLocks noGrp="1" noChangeArrowheads="1"/>
          </p:cNvSpPr>
          <p:nvPr>
            <p:ph type="dt" idx="1"/>
          </p:nvPr>
        </p:nvSpPr>
        <p:spPr bwMode="auto">
          <a:xfrm>
            <a:off x="3886200" y="0"/>
            <a:ext cx="2971800" cy="457200"/>
          </a:xfrm>
          <a:prstGeom prst="rect">
            <a:avLst/>
          </a:prstGeom>
          <a:noFill/>
          <a:ln w="12700">
            <a:noFill/>
            <a:miter lim="800000"/>
            <a:headEnd type="none" w="sm" len="sm"/>
            <a:tailEnd type="none" w="sm" len="sm"/>
          </a:ln>
          <a:effectLst/>
        </p:spPr>
        <p:txBody>
          <a:bodyPr vert="horz" wrap="square" lIns="91428" tIns="45714" rIns="91428" bIns="45714" numCol="1" anchor="t" anchorCtr="0" compatLnSpc="1">
            <a:prstTxWarp prst="textNoShape">
              <a:avLst/>
            </a:prstTxWarp>
          </a:bodyPr>
          <a:lstStyle>
            <a:lvl1pPr algn="r">
              <a:lnSpc>
                <a:spcPct val="100000"/>
              </a:lnSpc>
              <a:defRPr kumimoji="0" sz="1200">
                <a:effectLst>
                  <a:outerShdw blurRad="38100" dist="38100" dir="2700000" algn="tl">
                    <a:srgbClr val="C0C0C0"/>
                  </a:outerShdw>
                </a:effectLst>
              </a:defRPr>
            </a:lvl1pPr>
          </a:lstStyle>
          <a:p>
            <a:pPr>
              <a:defRPr/>
            </a:pPr>
            <a:endParaRPr lang="es-ES_tradnl"/>
          </a:p>
        </p:txBody>
      </p:sp>
      <p:sp>
        <p:nvSpPr>
          <p:cNvPr id="151556" name="Rectangle 1028"/>
          <p:cNvSpPr>
            <a:spLocks noGrp="1" noRot="1" noChangeAspect="1" noChangeArrowheads="1" noTextEdit="1"/>
          </p:cNvSpPr>
          <p:nvPr>
            <p:ph type="sldImg" idx="2"/>
          </p:nvPr>
        </p:nvSpPr>
        <p:spPr bwMode="auto">
          <a:xfrm>
            <a:off x="1085850" y="685800"/>
            <a:ext cx="4686300" cy="3429000"/>
          </a:xfrm>
          <a:prstGeom prst="rect">
            <a:avLst/>
          </a:prstGeom>
          <a:noFill/>
          <a:ln w="9525">
            <a:solidFill>
              <a:srgbClr val="000000"/>
            </a:solidFill>
            <a:miter lim="800000"/>
            <a:headEnd/>
            <a:tailEnd/>
          </a:ln>
        </p:spPr>
      </p:sp>
      <p:sp>
        <p:nvSpPr>
          <p:cNvPr id="44037" name="Rectangle 1029"/>
          <p:cNvSpPr>
            <a:spLocks noGrp="1" noChangeArrowheads="1"/>
          </p:cNvSpPr>
          <p:nvPr>
            <p:ph type="body" sz="quarter" idx="3"/>
          </p:nvPr>
        </p:nvSpPr>
        <p:spPr bwMode="auto">
          <a:xfrm>
            <a:off x="914400" y="4343400"/>
            <a:ext cx="5029200" cy="4114800"/>
          </a:xfrm>
          <a:prstGeom prst="rect">
            <a:avLst/>
          </a:prstGeom>
          <a:noFill/>
          <a:ln w="12700">
            <a:noFill/>
            <a:miter lim="800000"/>
            <a:headEnd type="none" w="sm" len="sm"/>
            <a:tailEnd type="none" w="sm" len="sm"/>
          </a:ln>
          <a:effectLst/>
        </p:spPr>
        <p:txBody>
          <a:bodyPr vert="horz" wrap="square" lIns="91428" tIns="45714" rIns="91428" bIns="45714" numCol="1" anchor="t" anchorCtr="0" compatLnSpc="1">
            <a:prstTxWarp prst="textNoShape">
              <a:avLst/>
            </a:prstTxWarp>
          </a:bodyPr>
          <a:lstStyle/>
          <a:p>
            <a:pPr lvl="0"/>
            <a:r>
              <a:rPr lang="es-ES_tradnl" noProof="0"/>
              <a:t>Haga clic para modificar el estilo de texto del patrón</a:t>
            </a:r>
          </a:p>
          <a:p>
            <a:pPr lvl="1"/>
            <a:r>
              <a:rPr lang="es-ES_tradnl" noProof="0"/>
              <a:t>Segundo nivel</a:t>
            </a:r>
          </a:p>
          <a:p>
            <a:pPr lvl="2"/>
            <a:r>
              <a:rPr lang="es-ES_tradnl" noProof="0"/>
              <a:t>Tercer nivel</a:t>
            </a:r>
          </a:p>
          <a:p>
            <a:pPr lvl="3"/>
            <a:r>
              <a:rPr lang="es-ES_tradnl" noProof="0"/>
              <a:t>Cuarto nivel</a:t>
            </a:r>
          </a:p>
          <a:p>
            <a:pPr lvl="4"/>
            <a:r>
              <a:rPr lang="es-ES_tradnl" noProof="0"/>
              <a:t>Quinto nivel</a:t>
            </a:r>
          </a:p>
        </p:txBody>
      </p:sp>
      <p:sp>
        <p:nvSpPr>
          <p:cNvPr id="44038" name="Rectangle 1030"/>
          <p:cNvSpPr>
            <a:spLocks noGrp="1" noChangeArrowheads="1"/>
          </p:cNvSpPr>
          <p:nvPr>
            <p:ph type="ftr" sz="quarter" idx="4"/>
          </p:nvPr>
        </p:nvSpPr>
        <p:spPr bwMode="auto">
          <a:xfrm>
            <a:off x="0" y="8686800"/>
            <a:ext cx="2971800" cy="457200"/>
          </a:xfrm>
          <a:prstGeom prst="rect">
            <a:avLst/>
          </a:prstGeom>
          <a:noFill/>
          <a:ln w="12700">
            <a:noFill/>
            <a:miter lim="800000"/>
            <a:headEnd type="none" w="sm" len="sm"/>
            <a:tailEnd type="none" w="sm" len="sm"/>
          </a:ln>
          <a:effectLst/>
        </p:spPr>
        <p:txBody>
          <a:bodyPr vert="horz" wrap="square" lIns="91428" tIns="45714" rIns="91428" bIns="45714" numCol="1" anchor="b" anchorCtr="0" compatLnSpc="1">
            <a:prstTxWarp prst="textNoShape">
              <a:avLst/>
            </a:prstTxWarp>
          </a:bodyPr>
          <a:lstStyle>
            <a:lvl1pPr algn="l">
              <a:lnSpc>
                <a:spcPct val="100000"/>
              </a:lnSpc>
              <a:defRPr kumimoji="0" sz="1200">
                <a:effectLst>
                  <a:outerShdw blurRad="38100" dist="38100" dir="2700000" algn="tl">
                    <a:srgbClr val="C0C0C0"/>
                  </a:outerShdw>
                </a:effectLst>
              </a:defRPr>
            </a:lvl1pPr>
          </a:lstStyle>
          <a:p>
            <a:pPr>
              <a:defRPr/>
            </a:pPr>
            <a:endParaRPr lang="es-ES_tradnl"/>
          </a:p>
        </p:txBody>
      </p:sp>
      <p:sp>
        <p:nvSpPr>
          <p:cNvPr id="44039" name="Rectangle 1031"/>
          <p:cNvSpPr>
            <a:spLocks noGrp="1" noChangeArrowheads="1"/>
          </p:cNvSpPr>
          <p:nvPr>
            <p:ph type="sldNum" sz="quarter" idx="5"/>
          </p:nvPr>
        </p:nvSpPr>
        <p:spPr bwMode="auto">
          <a:xfrm>
            <a:off x="3886200" y="8686800"/>
            <a:ext cx="2971800" cy="457200"/>
          </a:xfrm>
          <a:prstGeom prst="rect">
            <a:avLst/>
          </a:prstGeom>
          <a:noFill/>
          <a:ln w="12700">
            <a:noFill/>
            <a:miter lim="800000"/>
            <a:headEnd type="none" w="sm" len="sm"/>
            <a:tailEnd type="none" w="sm" len="sm"/>
          </a:ln>
          <a:effectLst/>
        </p:spPr>
        <p:txBody>
          <a:bodyPr vert="horz" wrap="square" lIns="91428" tIns="45714" rIns="91428" bIns="45714" numCol="1" anchor="b" anchorCtr="0" compatLnSpc="1">
            <a:prstTxWarp prst="textNoShape">
              <a:avLst/>
            </a:prstTxWarp>
          </a:bodyPr>
          <a:lstStyle>
            <a:lvl1pPr algn="r">
              <a:lnSpc>
                <a:spcPct val="100000"/>
              </a:lnSpc>
              <a:defRPr kumimoji="0" sz="1200">
                <a:effectLst>
                  <a:outerShdw blurRad="38100" dist="38100" dir="2700000" algn="tl">
                    <a:srgbClr val="C0C0C0"/>
                  </a:outerShdw>
                </a:effectLst>
              </a:defRPr>
            </a:lvl1pPr>
          </a:lstStyle>
          <a:p>
            <a:pPr>
              <a:defRPr/>
            </a:pPr>
            <a:fld id="{B18BF66C-62C5-4337-BA9D-4BB7199EA516}" type="slidenum">
              <a:rPr lang="es-ES_tradnl"/>
              <a:pPr>
                <a:defRPr/>
              </a:pPr>
              <a:t>‹Nº›</a:t>
            </a:fld>
            <a:endParaRPr lang="es-ES_tradnl"/>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Arial" charset="0"/>
        <a:ea typeface="+mn-ea"/>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mn-ea"/>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mn-ea"/>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mn-ea"/>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1031"/>
          <p:cNvSpPr>
            <a:spLocks noGrp="1" noChangeArrowheads="1"/>
          </p:cNvSpPr>
          <p:nvPr>
            <p:ph type="sldNum" sz="quarter" idx="5"/>
          </p:nvPr>
        </p:nvSpPr>
        <p:spPr/>
        <p:txBody>
          <a:bodyPr/>
          <a:lstStyle/>
          <a:p>
            <a:pPr>
              <a:defRPr/>
            </a:pPr>
            <a:fld id="{FC50020A-776F-4217-B183-B5209DFC2EAE}" type="slidenum">
              <a:rPr lang="es-ES_tradnl"/>
              <a:pPr>
                <a:defRPr/>
              </a:pPr>
              <a:t>1</a:t>
            </a:fld>
            <a:endParaRPr lang="es-ES_tradnl"/>
          </a:p>
        </p:txBody>
      </p:sp>
      <p:sp>
        <p:nvSpPr>
          <p:cNvPr id="83971" name="Rectangle 2"/>
          <p:cNvSpPr>
            <a:spLocks noGrp="1" noRot="1" noChangeAspect="1" noChangeArrowheads="1" noTextEdit="1"/>
          </p:cNvSpPr>
          <p:nvPr>
            <p:ph type="sldImg"/>
          </p:nvPr>
        </p:nvSpPr>
        <p:spPr>
          <a:ln/>
        </p:spPr>
      </p:sp>
      <p:sp>
        <p:nvSpPr>
          <p:cNvPr id="83972" name="Rectangle 3"/>
          <p:cNvSpPr>
            <a:spLocks noGrp="1" noChangeArrowheads="1"/>
          </p:cNvSpPr>
          <p:nvPr>
            <p:ph type="body" idx="1"/>
          </p:nvPr>
        </p:nvSpPr>
        <p:spPr>
          <a:noFill/>
          <a:ln w="9525"/>
        </p:spPr>
        <p:txBody>
          <a:bodyPr/>
          <a:lstStyle/>
          <a:p>
            <a:endParaRPr lang="es-E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1031"/>
          <p:cNvSpPr>
            <a:spLocks noGrp="1" noChangeArrowheads="1"/>
          </p:cNvSpPr>
          <p:nvPr>
            <p:ph type="sldNum" sz="quarter" idx="5"/>
          </p:nvPr>
        </p:nvSpPr>
        <p:spPr/>
        <p:txBody>
          <a:bodyPr/>
          <a:lstStyle/>
          <a:p>
            <a:pPr>
              <a:defRPr/>
            </a:pPr>
            <a:fld id="{3667164A-4586-49EA-BABE-D9F08BAB0C54}" type="slidenum">
              <a:rPr lang="es-ES_tradnl"/>
              <a:pPr>
                <a:defRPr/>
              </a:pPr>
              <a:t>21</a:t>
            </a:fld>
            <a:endParaRPr lang="es-ES_tradnl"/>
          </a:p>
        </p:txBody>
      </p:sp>
      <p:sp>
        <p:nvSpPr>
          <p:cNvPr id="7" name="Rectangle 1031"/>
          <p:cNvSpPr txBox="1">
            <a:spLocks noGrp="1" noChangeArrowheads="1"/>
          </p:cNvSpPr>
          <p:nvPr/>
        </p:nvSpPr>
        <p:spPr bwMode="auto">
          <a:xfrm>
            <a:off x="3886200" y="8686800"/>
            <a:ext cx="2971800" cy="457200"/>
          </a:xfrm>
          <a:prstGeom prst="rect">
            <a:avLst/>
          </a:prstGeom>
          <a:noFill/>
          <a:ln w="12700">
            <a:miter lim="800000"/>
            <a:headEnd type="none" w="sm" len="sm"/>
            <a:tailEnd type="none" w="sm" len="sm"/>
          </a:ln>
        </p:spPr>
        <p:txBody>
          <a:bodyPr anchor="b"/>
          <a:lstStyle/>
          <a:p>
            <a:pPr algn="r">
              <a:lnSpc>
                <a:spcPct val="100000"/>
              </a:lnSpc>
              <a:defRPr/>
            </a:pPr>
            <a:fld id="{F8F8D16D-BFB1-4554-B54D-0FB74406CAC6}" type="slidenum">
              <a:rPr kumimoji="0" lang="es-ES_tradnl" sz="1200">
                <a:effectLst>
                  <a:outerShdw blurRad="38100" dist="38100" dir="2700000" algn="tl">
                    <a:srgbClr val="C0C0C0"/>
                  </a:outerShdw>
                </a:effectLst>
              </a:rPr>
              <a:pPr algn="r">
                <a:lnSpc>
                  <a:spcPct val="100000"/>
                </a:lnSpc>
                <a:defRPr/>
              </a:pPr>
              <a:t>21</a:t>
            </a:fld>
            <a:endParaRPr kumimoji="0" lang="es-ES_tradnl" sz="1200">
              <a:effectLst>
                <a:outerShdw blurRad="38100" dist="38100" dir="2700000" algn="tl">
                  <a:srgbClr val="C0C0C0"/>
                </a:outerShdw>
              </a:effectLst>
            </a:endParaRPr>
          </a:p>
        </p:txBody>
      </p:sp>
      <p:sp>
        <p:nvSpPr>
          <p:cNvPr id="153604" name="Rectangle 2"/>
          <p:cNvSpPr>
            <a:spLocks noGrp="1" noRot="1" noChangeAspect="1" noChangeArrowheads="1" noTextEdit="1"/>
          </p:cNvSpPr>
          <p:nvPr>
            <p:ph type="sldImg"/>
          </p:nvPr>
        </p:nvSpPr>
        <p:spPr>
          <a:ln/>
        </p:spPr>
      </p:sp>
      <p:sp>
        <p:nvSpPr>
          <p:cNvPr id="153605" name="Rectangle 3"/>
          <p:cNvSpPr>
            <a:spLocks noGrp="1" noChangeArrowheads="1"/>
          </p:cNvSpPr>
          <p:nvPr>
            <p:ph type="body" idx="1"/>
          </p:nvPr>
        </p:nvSpPr>
        <p:spPr>
          <a:noFill/>
          <a:ln w="9525"/>
        </p:spPr>
        <p:txBody>
          <a:bodyPr lIns="91440" tIns="45720" rIns="91440" bIns="45720"/>
          <a:lstStyle/>
          <a:p>
            <a:endParaRPr lang="es-ES_tradnl" altLang="es-A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1990977" y="2514601"/>
            <a:ext cx="6765462" cy="2262781"/>
          </a:xfrm>
        </p:spPr>
        <p:txBody>
          <a:bodyPr anchor="b">
            <a:normAutofit/>
          </a:bodyPr>
          <a:lstStyle>
            <a:lvl1pPr>
              <a:defRPr sz="5400"/>
            </a:lvl1pPr>
          </a:lstStyle>
          <a:p>
            <a:r>
              <a:rPr lang="es-ES" smtClean="0"/>
              <a:t>Haga clic para modificar el estilo de título del patrón</a:t>
            </a:r>
            <a:endParaRPr lang="en-US" dirty="0"/>
          </a:p>
        </p:txBody>
      </p:sp>
      <p:sp>
        <p:nvSpPr>
          <p:cNvPr id="3" name="Subtitle 2"/>
          <p:cNvSpPr>
            <a:spLocks noGrp="1"/>
          </p:cNvSpPr>
          <p:nvPr>
            <p:ph type="subTitle" idx="1"/>
          </p:nvPr>
        </p:nvSpPr>
        <p:spPr>
          <a:xfrm>
            <a:off x="1990977" y="4777381"/>
            <a:ext cx="6765462"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editar el estilo de subtítulo del patrón</a:t>
            </a:r>
            <a:endParaRPr lang="en-US" dirty="0"/>
          </a:p>
        </p:txBody>
      </p:sp>
      <p:sp>
        <p:nvSpPr>
          <p:cNvPr id="4" name="Date Placeholder 3"/>
          <p:cNvSpPr>
            <a:spLocks noGrp="1"/>
          </p:cNvSpPr>
          <p:nvPr>
            <p:ph type="dt" sz="half" idx="10"/>
          </p:nvPr>
        </p:nvSpPr>
        <p:spPr/>
        <p:txBody>
          <a:bodyPr/>
          <a:lstStyle/>
          <a:p>
            <a:pPr>
              <a:defRPr/>
            </a:pPr>
            <a:fld id="{81908EBD-E4CD-4EB0-A953-8EB56541371B}" type="datetime1">
              <a:rPr lang="es-ES" smtClean="0">
                <a:solidFill>
                  <a:prstClr val="white">
                    <a:lumMod val="50000"/>
                    <a:lumOff val="50000"/>
                  </a:prstClr>
                </a:solidFill>
              </a:rPr>
              <a:t>18/09/2023</a:t>
            </a:fld>
            <a:endParaRPr lang="es-ES">
              <a:solidFill>
                <a:prstClr val="white">
                  <a:lumMod val="50000"/>
                  <a:lumOff val="50000"/>
                </a:prstClr>
              </a:solidFill>
            </a:endParaRPr>
          </a:p>
        </p:txBody>
      </p:sp>
      <p:sp>
        <p:nvSpPr>
          <p:cNvPr id="5" name="Footer Placeholder 4"/>
          <p:cNvSpPr>
            <a:spLocks noGrp="1"/>
          </p:cNvSpPr>
          <p:nvPr>
            <p:ph type="ftr" sz="quarter" idx="11"/>
          </p:nvPr>
        </p:nvSpPr>
        <p:spPr/>
        <p:txBody>
          <a:bodyPr/>
          <a:lstStyle/>
          <a:p>
            <a:pPr>
              <a:defRPr/>
            </a:pPr>
            <a:r>
              <a:rPr lang="es-ES" smtClean="0">
                <a:solidFill>
                  <a:prstClr val="white"/>
                </a:solidFill>
              </a:rPr>
              <a:t>Luis  Facciano-A.A.E.F.-  2023</a:t>
            </a:r>
            <a:endParaRPr lang="es-ES">
              <a:solidFill>
                <a:prstClr val="white"/>
              </a:solidFill>
            </a:endParaRPr>
          </a:p>
        </p:txBody>
      </p:sp>
      <p:sp>
        <p:nvSpPr>
          <p:cNvPr id="9" name="Freeform 8"/>
          <p:cNvSpPr/>
          <p:nvPr/>
        </p:nvSpPr>
        <p:spPr bwMode="auto">
          <a:xfrm>
            <a:off x="-32512" y="4321159"/>
            <a:ext cx="1430360" cy="781781"/>
          </a:xfrm>
          <a:custGeom>
            <a:avLst/>
            <a:gdLst/>
            <a:ahLst/>
            <a:cxnLst/>
            <a:rect l="l" t="t" r="r" b="b"/>
            <a:pathLst>
              <a:path w="8042" h="10000">
                <a:moveTo>
                  <a:pt x="5799" y="10000"/>
                </a:moveTo>
                <a:cubicBezTo>
                  <a:pt x="5880" y="10000"/>
                  <a:pt x="5934" y="9940"/>
                  <a:pt x="5961" y="9880"/>
                </a:cubicBezTo>
                <a:cubicBezTo>
                  <a:pt x="5961" y="9820"/>
                  <a:pt x="5988" y="9820"/>
                  <a:pt x="5988" y="9820"/>
                </a:cubicBezTo>
                <a:lnTo>
                  <a:pt x="8042" y="5260"/>
                </a:lnTo>
                <a:cubicBezTo>
                  <a:pt x="8096" y="5140"/>
                  <a:pt x="8096" y="4901"/>
                  <a:pt x="8042" y="4721"/>
                </a:cubicBezTo>
                <a:lnTo>
                  <a:pt x="5988" y="221"/>
                </a:lnTo>
                <a:cubicBezTo>
                  <a:pt x="5988" y="160"/>
                  <a:pt x="5961" y="160"/>
                  <a:pt x="5961" y="160"/>
                </a:cubicBezTo>
                <a:cubicBezTo>
                  <a:pt x="5934" y="101"/>
                  <a:pt x="5880" y="41"/>
                  <a:pt x="5799" y="41"/>
                </a:cubicBezTo>
                <a:lnTo>
                  <a:pt x="18" y="0"/>
                </a:lnTo>
                <a:cubicBezTo>
                  <a:pt x="12" y="3330"/>
                  <a:pt x="6" y="6661"/>
                  <a:pt x="0" y="9991"/>
                </a:cubicBezTo>
                <a:lnTo>
                  <a:pt x="5799" y="10000"/>
                </a:lnTo>
                <a:close/>
              </a:path>
            </a:pathLst>
          </a:custGeom>
          <a:solidFill>
            <a:schemeClr val="accent1"/>
          </a:solidFill>
          <a:ln>
            <a:noFill/>
          </a:ln>
        </p:spPr>
      </p:sp>
      <p:sp>
        <p:nvSpPr>
          <p:cNvPr id="6" name="Slide Number Placeholder 5"/>
          <p:cNvSpPr>
            <a:spLocks noGrp="1"/>
          </p:cNvSpPr>
          <p:nvPr>
            <p:ph type="sldNum" sz="quarter" idx="12"/>
          </p:nvPr>
        </p:nvSpPr>
        <p:spPr>
          <a:xfrm>
            <a:off x="433918" y="4529542"/>
            <a:ext cx="599602" cy="365125"/>
          </a:xfrm>
        </p:spPr>
        <p:txBody>
          <a:bodyPr/>
          <a:lstStyle/>
          <a:p>
            <a:pPr lvl="1">
              <a:defRPr/>
            </a:pPr>
            <a:fld id="{65E7853C-3AD8-4A31-92BC-EAB69A7A2F8A}" type="slidenum">
              <a:rPr lang="es-ES" smtClean="0">
                <a:solidFill>
                  <a:prstClr val="white"/>
                </a:solidFill>
              </a:rPr>
              <a:pPr lvl="1">
                <a:defRPr/>
              </a:pPr>
              <a:t>‹Nº›</a:t>
            </a:fld>
            <a:endParaRPr lang="es-ES">
              <a:solidFill>
                <a:prstClr val="white"/>
              </a:solidFill>
            </a:endParaRPr>
          </a:p>
        </p:txBody>
      </p:sp>
    </p:spTree>
    <p:extLst>
      <p:ext uri="{BB962C8B-B14F-4D97-AF65-F5344CB8AC3E}">
        <p14:creationId xmlns:p14="http://schemas.microsoft.com/office/powerpoint/2010/main" val="15703219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ítulo y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1990976" y="609600"/>
            <a:ext cx="6756785" cy="3117040"/>
          </a:xfrm>
        </p:spPr>
        <p:txBody>
          <a:bodyPr anchor="ctr">
            <a:normAutofit/>
          </a:bodyPr>
          <a:lstStyle>
            <a:lvl1pPr algn="l">
              <a:defRPr sz="4800" b="0" cap="none"/>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1990976" y="4354046"/>
            <a:ext cx="6756785"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Editar el estilo de texto del patrón</a:t>
            </a:r>
          </a:p>
        </p:txBody>
      </p:sp>
      <p:sp>
        <p:nvSpPr>
          <p:cNvPr id="4" name="Date Placeholder 3"/>
          <p:cNvSpPr>
            <a:spLocks noGrp="1"/>
          </p:cNvSpPr>
          <p:nvPr>
            <p:ph type="dt" sz="half" idx="10"/>
          </p:nvPr>
        </p:nvSpPr>
        <p:spPr/>
        <p:txBody>
          <a:bodyPr/>
          <a:lstStyle/>
          <a:p>
            <a:pPr>
              <a:defRPr/>
            </a:pPr>
            <a:fld id="{72AE1DF7-5EE4-48FA-BFE8-D7331A2631EA}" type="datetime1">
              <a:rPr lang="es-ES" smtClean="0"/>
              <a:t>18/09/2023</a:t>
            </a:fld>
            <a:endParaRPr lang="en-US"/>
          </a:p>
        </p:txBody>
      </p:sp>
      <p:sp>
        <p:nvSpPr>
          <p:cNvPr id="5" name="Footer Placeholder 4"/>
          <p:cNvSpPr>
            <a:spLocks noGrp="1"/>
          </p:cNvSpPr>
          <p:nvPr>
            <p:ph type="ftr" sz="quarter" idx="11"/>
          </p:nvPr>
        </p:nvSpPr>
        <p:spPr/>
        <p:txBody>
          <a:bodyPr/>
          <a:lstStyle/>
          <a:p>
            <a:pPr>
              <a:defRPr/>
            </a:pPr>
            <a:r>
              <a:rPr lang="es-ES" smtClean="0"/>
              <a:t>Luis  Facciano-A.A.E.F.-  2023</a:t>
            </a:r>
            <a:endParaRPr lang="es-ES" dirty="0"/>
          </a:p>
        </p:txBody>
      </p:sp>
      <p:sp>
        <p:nvSpPr>
          <p:cNvPr id="10" name="Freeform 11"/>
          <p:cNvSpPr/>
          <p:nvPr/>
        </p:nvSpPr>
        <p:spPr bwMode="auto">
          <a:xfrm flipV="1">
            <a:off x="59" y="3166528"/>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24009" y="3244141"/>
            <a:ext cx="599602" cy="365125"/>
          </a:xfrm>
        </p:spPr>
        <p:txBody>
          <a:bodyPr/>
          <a:lstStyle/>
          <a:p>
            <a:pPr>
              <a:defRPr/>
            </a:pPr>
            <a:fld id="{051F88A5-552D-4EC3-9280-17B8C9C26F05}" type="slidenum">
              <a:rPr lang="es-ES" smtClean="0"/>
              <a:pPr>
                <a:defRPr/>
              </a:pPr>
              <a:t>‹Nº›</a:t>
            </a:fld>
            <a:endParaRPr lang="es-ES"/>
          </a:p>
        </p:txBody>
      </p:sp>
    </p:spTree>
    <p:extLst>
      <p:ext uri="{BB962C8B-B14F-4D97-AF65-F5344CB8AC3E}">
        <p14:creationId xmlns:p14="http://schemas.microsoft.com/office/powerpoint/2010/main" val="30247840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 con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2242826" y="609600"/>
            <a:ext cx="6262327" cy="2895600"/>
          </a:xfrm>
        </p:spPr>
        <p:txBody>
          <a:bodyPr anchor="ctr">
            <a:normAutofit/>
          </a:bodyPr>
          <a:lstStyle>
            <a:lvl1pPr algn="l">
              <a:defRPr sz="4800" b="0" cap="none"/>
            </a:lvl1pPr>
          </a:lstStyle>
          <a:p>
            <a:r>
              <a:rPr lang="es-ES" smtClean="0"/>
              <a:t>Haga clic para modificar el estilo de título del patrón</a:t>
            </a:r>
            <a:endParaRPr lang="en-US" dirty="0"/>
          </a:p>
        </p:txBody>
      </p:sp>
      <p:sp>
        <p:nvSpPr>
          <p:cNvPr id="13" name="Text Placeholder 9"/>
          <p:cNvSpPr>
            <a:spLocks noGrp="1"/>
          </p:cNvSpPr>
          <p:nvPr>
            <p:ph type="body" sz="quarter" idx="13"/>
          </p:nvPr>
        </p:nvSpPr>
        <p:spPr>
          <a:xfrm>
            <a:off x="2476371" y="3505200"/>
            <a:ext cx="5795235"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Editar el estilo de texto del patrón</a:t>
            </a:r>
          </a:p>
        </p:txBody>
      </p:sp>
      <p:sp>
        <p:nvSpPr>
          <p:cNvPr id="3" name="Text Placeholder 2"/>
          <p:cNvSpPr>
            <a:spLocks noGrp="1"/>
          </p:cNvSpPr>
          <p:nvPr>
            <p:ph type="body" idx="1"/>
          </p:nvPr>
        </p:nvSpPr>
        <p:spPr>
          <a:xfrm>
            <a:off x="1990976" y="4354046"/>
            <a:ext cx="6756785"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Editar el estilo de texto del patrón</a:t>
            </a:r>
          </a:p>
        </p:txBody>
      </p:sp>
      <p:sp>
        <p:nvSpPr>
          <p:cNvPr id="4" name="Date Placeholder 3"/>
          <p:cNvSpPr>
            <a:spLocks noGrp="1"/>
          </p:cNvSpPr>
          <p:nvPr>
            <p:ph type="dt" sz="half" idx="10"/>
          </p:nvPr>
        </p:nvSpPr>
        <p:spPr/>
        <p:txBody>
          <a:bodyPr/>
          <a:lstStyle/>
          <a:p>
            <a:pPr>
              <a:defRPr/>
            </a:pPr>
            <a:fld id="{9DF999CF-330B-4F22-82BD-228B130A621F}" type="datetime1">
              <a:rPr lang="es-ES" smtClean="0"/>
              <a:t>18/09/2023</a:t>
            </a:fld>
            <a:endParaRPr lang="en-US"/>
          </a:p>
        </p:txBody>
      </p:sp>
      <p:sp>
        <p:nvSpPr>
          <p:cNvPr id="5" name="Footer Placeholder 4"/>
          <p:cNvSpPr>
            <a:spLocks noGrp="1"/>
          </p:cNvSpPr>
          <p:nvPr>
            <p:ph type="ftr" sz="quarter" idx="11"/>
          </p:nvPr>
        </p:nvSpPr>
        <p:spPr/>
        <p:txBody>
          <a:bodyPr/>
          <a:lstStyle/>
          <a:p>
            <a:pPr>
              <a:defRPr/>
            </a:pPr>
            <a:r>
              <a:rPr lang="es-ES" smtClean="0"/>
              <a:t>Luis  Facciano-A.A.E.F.-  2023</a:t>
            </a:r>
            <a:endParaRPr lang="es-ES" dirty="0"/>
          </a:p>
        </p:txBody>
      </p:sp>
      <p:sp>
        <p:nvSpPr>
          <p:cNvPr id="19" name="Freeform 11"/>
          <p:cNvSpPr/>
          <p:nvPr/>
        </p:nvSpPr>
        <p:spPr bwMode="auto">
          <a:xfrm flipV="1">
            <a:off x="59" y="3166528"/>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24009" y="3244141"/>
            <a:ext cx="599602" cy="365125"/>
          </a:xfrm>
        </p:spPr>
        <p:txBody>
          <a:bodyPr/>
          <a:lstStyle/>
          <a:p>
            <a:pPr>
              <a:defRPr/>
            </a:pPr>
            <a:fld id="{051F88A5-552D-4EC3-9280-17B8C9C26F05}" type="slidenum">
              <a:rPr lang="es-ES" smtClean="0"/>
              <a:pPr>
                <a:defRPr/>
              </a:pPr>
              <a:t>‹Nº›</a:t>
            </a:fld>
            <a:endParaRPr lang="es-ES"/>
          </a:p>
        </p:txBody>
      </p:sp>
      <p:sp>
        <p:nvSpPr>
          <p:cNvPr id="14" name="TextBox 13"/>
          <p:cNvSpPr txBox="1"/>
          <p:nvPr/>
        </p:nvSpPr>
        <p:spPr>
          <a:xfrm>
            <a:off x="1853524" y="648005"/>
            <a:ext cx="468752"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8373772" y="2905306"/>
            <a:ext cx="468752"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9234717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Tarjeta de nombre">
    <p:spTree>
      <p:nvGrpSpPr>
        <p:cNvPr id="1" name=""/>
        <p:cNvGrpSpPr/>
        <p:nvPr/>
      </p:nvGrpSpPr>
      <p:grpSpPr>
        <a:xfrm>
          <a:off x="0" y="0"/>
          <a:ext cx="0" cy="0"/>
          <a:chOff x="0" y="0"/>
          <a:chExt cx="0" cy="0"/>
        </a:xfrm>
      </p:grpSpPr>
      <p:sp>
        <p:nvSpPr>
          <p:cNvPr id="2" name="Title 1"/>
          <p:cNvSpPr>
            <a:spLocks noGrp="1"/>
          </p:cNvSpPr>
          <p:nvPr>
            <p:ph type="title"/>
          </p:nvPr>
        </p:nvSpPr>
        <p:spPr>
          <a:xfrm>
            <a:off x="1990976" y="2438402"/>
            <a:ext cx="6756785" cy="2724845"/>
          </a:xfrm>
        </p:spPr>
        <p:txBody>
          <a:bodyPr anchor="b">
            <a:normAutofit/>
          </a:bodyPr>
          <a:lstStyle>
            <a:lvl1pPr algn="l">
              <a:defRPr sz="4800" b="0"/>
            </a:lvl1pPr>
          </a:lstStyle>
          <a:p>
            <a:r>
              <a:rPr lang="es-ES" smtClean="0"/>
              <a:t>Haga clic para modificar el estilo de título del patrón</a:t>
            </a:r>
            <a:endParaRPr lang="en-US" dirty="0"/>
          </a:p>
        </p:txBody>
      </p:sp>
      <p:sp>
        <p:nvSpPr>
          <p:cNvPr id="4" name="Text Placeholder 3"/>
          <p:cNvSpPr>
            <a:spLocks noGrp="1"/>
          </p:cNvSpPr>
          <p:nvPr>
            <p:ph type="body" sz="half" idx="2"/>
          </p:nvPr>
        </p:nvSpPr>
        <p:spPr>
          <a:xfrm>
            <a:off x="1990976" y="5181600"/>
            <a:ext cx="6756785"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smtClean="0"/>
              <a:t>Editar el estilo de texto del patrón</a:t>
            </a:r>
          </a:p>
        </p:txBody>
      </p:sp>
      <p:sp>
        <p:nvSpPr>
          <p:cNvPr id="5" name="Date Placeholder 4"/>
          <p:cNvSpPr>
            <a:spLocks noGrp="1"/>
          </p:cNvSpPr>
          <p:nvPr>
            <p:ph type="dt" sz="half" idx="10"/>
          </p:nvPr>
        </p:nvSpPr>
        <p:spPr/>
        <p:txBody>
          <a:bodyPr/>
          <a:lstStyle/>
          <a:p>
            <a:pPr>
              <a:defRPr/>
            </a:pPr>
            <a:fld id="{D5F43A82-EDCA-42DB-9288-9C916CD423C5}" type="datetime1">
              <a:rPr lang="es-ES" smtClean="0"/>
              <a:t>18/09/2023</a:t>
            </a:fld>
            <a:endParaRPr lang="en-US"/>
          </a:p>
        </p:txBody>
      </p:sp>
      <p:sp>
        <p:nvSpPr>
          <p:cNvPr id="6" name="Footer Placeholder 5"/>
          <p:cNvSpPr>
            <a:spLocks noGrp="1"/>
          </p:cNvSpPr>
          <p:nvPr>
            <p:ph type="ftr" sz="quarter" idx="11"/>
          </p:nvPr>
        </p:nvSpPr>
        <p:spPr/>
        <p:txBody>
          <a:bodyPr/>
          <a:lstStyle/>
          <a:p>
            <a:pPr>
              <a:defRPr/>
            </a:pPr>
            <a:r>
              <a:rPr lang="es-ES" smtClean="0"/>
              <a:t>Luis  Facciano-A.A.E.F.-  2023</a:t>
            </a:r>
            <a:endParaRPr lang="es-ES" dirty="0"/>
          </a:p>
        </p:txBody>
      </p:sp>
      <p:sp>
        <p:nvSpPr>
          <p:cNvPr id="11" name="Freeform 11"/>
          <p:cNvSpPr/>
          <p:nvPr/>
        </p:nvSpPr>
        <p:spPr bwMode="auto">
          <a:xfrm flipV="1">
            <a:off x="59" y="4910661"/>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24009" y="4983089"/>
            <a:ext cx="599602" cy="365125"/>
          </a:xfrm>
        </p:spPr>
        <p:txBody>
          <a:bodyPr/>
          <a:lstStyle/>
          <a:p>
            <a:pPr>
              <a:defRPr/>
            </a:pPr>
            <a:fld id="{051F88A5-552D-4EC3-9280-17B8C9C26F05}" type="slidenum">
              <a:rPr lang="es-ES" smtClean="0"/>
              <a:pPr>
                <a:defRPr/>
              </a:pPr>
              <a:t>‹Nº›</a:t>
            </a:fld>
            <a:endParaRPr lang="es-ES"/>
          </a:p>
        </p:txBody>
      </p:sp>
    </p:spTree>
    <p:extLst>
      <p:ext uri="{BB962C8B-B14F-4D97-AF65-F5344CB8AC3E}">
        <p14:creationId xmlns:p14="http://schemas.microsoft.com/office/powerpoint/2010/main" val="13495207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itar la tarjeta de nombre">
    <p:spTree>
      <p:nvGrpSpPr>
        <p:cNvPr id="1" name=""/>
        <p:cNvGrpSpPr/>
        <p:nvPr/>
      </p:nvGrpSpPr>
      <p:grpSpPr>
        <a:xfrm>
          <a:off x="0" y="0"/>
          <a:ext cx="0" cy="0"/>
          <a:chOff x="0" y="0"/>
          <a:chExt cx="0" cy="0"/>
        </a:xfrm>
      </p:grpSpPr>
      <p:sp>
        <p:nvSpPr>
          <p:cNvPr id="13" name="Title 1"/>
          <p:cNvSpPr>
            <a:spLocks noGrp="1"/>
          </p:cNvSpPr>
          <p:nvPr>
            <p:ph type="title"/>
          </p:nvPr>
        </p:nvSpPr>
        <p:spPr>
          <a:xfrm>
            <a:off x="2242826" y="609600"/>
            <a:ext cx="6262327" cy="2895600"/>
          </a:xfrm>
        </p:spPr>
        <p:txBody>
          <a:bodyPr anchor="ctr">
            <a:normAutofit/>
          </a:bodyPr>
          <a:lstStyle>
            <a:lvl1pPr algn="l">
              <a:defRPr sz="4800" b="0" cap="none"/>
            </a:lvl1pPr>
          </a:lstStyle>
          <a:p>
            <a:r>
              <a:rPr lang="es-ES" smtClean="0"/>
              <a:t>Haga clic para modificar el estilo de título del patrón</a:t>
            </a:r>
            <a:endParaRPr lang="en-US" dirty="0"/>
          </a:p>
        </p:txBody>
      </p:sp>
      <p:sp>
        <p:nvSpPr>
          <p:cNvPr id="21" name="Text Placeholder 9"/>
          <p:cNvSpPr>
            <a:spLocks noGrp="1"/>
          </p:cNvSpPr>
          <p:nvPr>
            <p:ph type="body" sz="quarter" idx="13"/>
          </p:nvPr>
        </p:nvSpPr>
        <p:spPr>
          <a:xfrm>
            <a:off x="1990976" y="4343400"/>
            <a:ext cx="6855499"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Editar el estilo de texto del patrón</a:t>
            </a:r>
          </a:p>
        </p:txBody>
      </p:sp>
      <p:sp>
        <p:nvSpPr>
          <p:cNvPr id="4" name="Text Placeholder 3"/>
          <p:cNvSpPr>
            <a:spLocks noGrp="1"/>
          </p:cNvSpPr>
          <p:nvPr>
            <p:ph type="body" sz="half" idx="2"/>
          </p:nvPr>
        </p:nvSpPr>
        <p:spPr>
          <a:xfrm>
            <a:off x="1990976" y="5181600"/>
            <a:ext cx="6855499"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smtClean="0"/>
              <a:t>Editar el estilo de texto del patrón</a:t>
            </a:r>
          </a:p>
        </p:txBody>
      </p:sp>
      <p:sp>
        <p:nvSpPr>
          <p:cNvPr id="5" name="Date Placeholder 4"/>
          <p:cNvSpPr>
            <a:spLocks noGrp="1"/>
          </p:cNvSpPr>
          <p:nvPr>
            <p:ph type="dt" sz="half" idx="10"/>
          </p:nvPr>
        </p:nvSpPr>
        <p:spPr/>
        <p:txBody>
          <a:bodyPr/>
          <a:lstStyle/>
          <a:p>
            <a:pPr>
              <a:defRPr/>
            </a:pPr>
            <a:fld id="{D09D1163-52D1-4335-9FA8-5241C1D4AA6F}" type="datetime1">
              <a:rPr lang="es-ES" smtClean="0"/>
              <a:t>18/09/2023</a:t>
            </a:fld>
            <a:endParaRPr lang="en-US"/>
          </a:p>
        </p:txBody>
      </p:sp>
      <p:sp>
        <p:nvSpPr>
          <p:cNvPr id="6" name="Footer Placeholder 5"/>
          <p:cNvSpPr>
            <a:spLocks noGrp="1"/>
          </p:cNvSpPr>
          <p:nvPr>
            <p:ph type="ftr" sz="quarter" idx="11"/>
          </p:nvPr>
        </p:nvSpPr>
        <p:spPr/>
        <p:txBody>
          <a:bodyPr/>
          <a:lstStyle/>
          <a:p>
            <a:pPr>
              <a:defRPr/>
            </a:pPr>
            <a:r>
              <a:rPr lang="es-ES" smtClean="0"/>
              <a:t>Luis  Facciano-A.A.E.F.-  2023</a:t>
            </a:r>
            <a:endParaRPr lang="es-ES" dirty="0"/>
          </a:p>
        </p:txBody>
      </p:sp>
      <p:sp>
        <p:nvSpPr>
          <p:cNvPr id="20" name="Freeform 11"/>
          <p:cNvSpPr/>
          <p:nvPr/>
        </p:nvSpPr>
        <p:spPr bwMode="auto">
          <a:xfrm flipV="1">
            <a:off x="59" y="4910661"/>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24009" y="4983089"/>
            <a:ext cx="599602" cy="365125"/>
          </a:xfrm>
        </p:spPr>
        <p:txBody>
          <a:bodyPr/>
          <a:lstStyle/>
          <a:p>
            <a:pPr>
              <a:defRPr/>
            </a:pPr>
            <a:fld id="{051F88A5-552D-4EC3-9280-17B8C9C26F05}" type="slidenum">
              <a:rPr lang="es-ES" smtClean="0"/>
              <a:pPr>
                <a:defRPr/>
              </a:pPr>
              <a:t>‹Nº›</a:t>
            </a:fld>
            <a:endParaRPr lang="es-ES"/>
          </a:p>
        </p:txBody>
      </p:sp>
      <p:sp>
        <p:nvSpPr>
          <p:cNvPr id="11" name="TextBox 10"/>
          <p:cNvSpPr txBox="1"/>
          <p:nvPr/>
        </p:nvSpPr>
        <p:spPr>
          <a:xfrm>
            <a:off x="1853524" y="648005"/>
            <a:ext cx="468752"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2" name="TextBox 11"/>
          <p:cNvSpPr txBox="1"/>
          <p:nvPr/>
        </p:nvSpPr>
        <p:spPr>
          <a:xfrm>
            <a:off x="8373772" y="2905306"/>
            <a:ext cx="468752"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60424516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erdadero o falso">
    <p:spTree>
      <p:nvGrpSpPr>
        <p:cNvPr id="1" name=""/>
        <p:cNvGrpSpPr/>
        <p:nvPr/>
      </p:nvGrpSpPr>
      <p:grpSpPr>
        <a:xfrm>
          <a:off x="0" y="0"/>
          <a:ext cx="0" cy="0"/>
          <a:chOff x="0" y="0"/>
          <a:chExt cx="0" cy="0"/>
        </a:xfrm>
      </p:grpSpPr>
      <p:sp>
        <p:nvSpPr>
          <p:cNvPr id="2" name="Title 1"/>
          <p:cNvSpPr>
            <a:spLocks noGrp="1"/>
          </p:cNvSpPr>
          <p:nvPr>
            <p:ph type="title"/>
          </p:nvPr>
        </p:nvSpPr>
        <p:spPr>
          <a:xfrm>
            <a:off x="1990976" y="627407"/>
            <a:ext cx="6756784" cy="2880020"/>
          </a:xfrm>
        </p:spPr>
        <p:txBody>
          <a:bodyPr anchor="ctr">
            <a:normAutofit/>
          </a:bodyPr>
          <a:lstStyle>
            <a:lvl1pPr algn="l">
              <a:defRPr sz="4800" b="0"/>
            </a:lvl1pPr>
          </a:lstStyle>
          <a:p>
            <a:r>
              <a:rPr lang="es-ES" smtClean="0"/>
              <a:t>Haga clic para modificar el estilo de título del patrón</a:t>
            </a:r>
            <a:endParaRPr lang="en-US" dirty="0"/>
          </a:p>
        </p:txBody>
      </p:sp>
      <p:sp>
        <p:nvSpPr>
          <p:cNvPr id="21" name="Text Placeholder 9"/>
          <p:cNvSpPr>
            <a:spLocks noGrp="1"/>
          </p:cNvSpPr>
          <p:nvPr>
            <p:ph type="body" sz="quarter" idx="13"/>
          </p:nvPr>
        </p:nvSpPr>
        <p:spPr>
          <a:xfrm>
            <a:off x="1990976" y="4343400"/>
            <a:ext cx="6756785"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Editar el estilo de texto del patrón</a:t>
            </a:r>
          </a:p>
        </p:txBody>
      </p:sp>
      <p:sp>
        <p:nvSpPr>
          <p:cNvPr id="4" name="Text Placeholder 3"/>
          <p:cNvSpPr>
            <a:spLocks noGrp="1"/>
          </p:cNvSpPr>
          <p:nvPr>
            <p:ph type="body" sz="half" idx="2"/>
          </p:nvPr>
        </p:nvSpPr>
        <p:spPr>
          <a:xfrm>
            <a:off x="1990976" y="5181600"/>
            <a:ext cx="6756785"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smtClean="0"/>
              <a:t>Editar el estilo de texto del patrón</a:t>
            </a:r>
          </a:p>
        </p:txBody>
      </p:sp>
      <p:sp>
        <p:nvSpPr>
          <p:cNvPr id="5" name="Date Placeholder 4"/>
          <p:cNvSpPr>
            <a:spLocks noGrp="1"/>
          </p:cNvSpPr>
          <p:nvPr>
            <p:ph type="dt" sz="half" idx="10"/>
          </p:nvPr>
        </p:nvSpPr>
        <p:spPr/>
        <p:txBody>
          <a:bodyPr/>
          <a:lstStyle/>
          <a:p>
            <a:pPr>
              <a:defRPr/>
            </a:pPr>
            <a:fld id="{B7864556-AAD7-46EC-92B6-95C0BC244417}" type="datetime1">
              <a:rPr lang="es-ES" smtClean="0"/>
              <a:t>18/09/2023</a:t>
            </a:fld>
            <a:endParaRPr lang="en-US"/>
          </a:p>
        </p:txBody>
      </p:sp>
      <p:sp>
        <p:nvSpPr>
          <p:cNvPr id="6" name="Footer Placeholder 5"/>
          <p:cNvSpPr>
            <a:spLocks noGrp="1"/>
          </p:cNvSpPr>
          <p:nvPr>
            <p:ph type="ftr" sz="quarter" idx="11"/>
          </p:nvPr>
        </p:nvSpPr>
        <p:spPr/>
        <p:txBody>
          <a:bodyPr/>
          <a:lstStyle/>
          <a:p>
            <a:pPr>
              <a:defRPr/>
            </a:pPr>
            <a:r>
              <a:rPr lang="es-ES" smtClean="0"/>
              <a:t>Luis  Facciano-A.A.E.F.-  2023</a:t>
            </a:r>
            <a:endParaRPr lang="es-ES" dirty="0"/>
          </a:p>
        </p:txBody>
      </p:sp>
      <p:sp>
        <p:nvSpPr>
          <p:cNvPr id="10" name="Freeform 11"/>
          <p:cNvSpPr/>
          <p:nvPr/>
        </p:nvSpPr>
        <p:spPr bwMode="auto">
          <a:xfrm flipV="1">
            <a:off x="59" y="4910661"/>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24009" y="4983089"/>
            <a:ext cx="599602" cy="365125"/>
          </a:xfrm>
        </p:spPr>
        <p:txBody>
          <a:bodyPr/>
          <a:lstStyle/>
          <a:p>
            <a:pPr>
              <a:defRPr/>
            </a:pPr>
            <a:fld id="{051F88A5-552D-4EC3-9280-17B8C9C26F05}" type="slidenum">
              <a:rPr lang="es-ES" smtClean="0"/>
              <a:pPr>
                <a:defRPr/>
              </a:pPr>
              <a:t>‹Nº›</a:t>
            </a:fld>
            <a:endParaRPr lang="es-ES"/>
          </a:p>
        </p:txBody>
      </p:sp>
    </p:spTree>
    <p:extLst>
      <p:ext uri="{BB962C8B-B14F-4D97-AF65-F5344CB8AC3E}">
        <p14:creationId xmlns:p14="http://schemas.microsoft.com/office/powerpoint/2010/main" val="16787934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nchor="t"/>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pPr>
              <a:defRPr/>
            </a:pPr>
            <a:fld id="{52424687-3CA5-46D4-A80B-02033C5BE2E7}" type="datetime1">
              <a:rPr lang="es-ES" smtClean="0">
                <a:solidFill>
                  <a:prstClr val="white">
                    <a:lumMod val="50000"/>
                    <a:lumOff val="50000"/>
                  </a:prstClr>
                </a:solidFill>
              </a:rPr>
              <a:t>18/09/2023</a:t>
            </a:fld>
            <a:endParaRPr lang="en-US">
              <a:solidFill>
                <a:prstClr val="white">
                  <a:lumMod val="50000"/>
                  <a:lumOff val="50000"/>
                </a:prstClr>
              </a:solidFill>
            </a:endParaRPr>
          </a:p>
        </p:txBody>
      </p:sp>
      <p:sp>
        <p:nvSpPr>
          <p:cNvPr id="5" name="Footer Placeholder 4"/>
          <p:cNvSpPr>
            <a:spLocks noGrp="1"/>
          </p:cNvSpPr>
          <p:nvPr>
            <p:ph type="ftr" sz="quarter" idx="11"/>
          </p:nvPr>
        </p:nvSpPr>
        <p:spPr/>
        <p:txBody>
          <a:bodyPr/>
          <a:lstStyle/>
          <a:p>
            <a:pPr>
              <a:defRPr/>
            </a:pPr>
            <a:r>
              <a:rPr lang="es-ES" smtClean="0">
                <a:solidFill>
                  <a:prstClr val="white"/>
                </a:solidFill>
              </a:rPr>
              <a:t>Luis  Facciano-A.A.E.F.-  2023</a:t>
            </a:r>
            <a:endParaRPr lang="es-ES">
              <a:solidFill>
                <a:prstClr val="white"/>
              </a:solidFill>
            </a:endParaRPr>
          </a:p>
        </p:txBody>
      </p:sp>
      <p:sp>
        <p:nvSpPr>
          <p:cNvPr id="10" name="Freeform 11"/>
          <p:cNvSpPr/>
          <p:nvPr/>
        </p:nvSpPr>
        <p:spPr bwMode="auto">
          <a:xfrm flipV="1">
            <a:off x="59" y="711194"/>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pPr>
              <a:defRPr/>
            </a:pPr>
            <a:fld id="{94963A66-4053-4EB9-9FEE-31520927CC10}" type="slidenum">
              <a:rPr lang="es-ES" smtClean="0">
                <a:solidFill>
                  <a:prstClr val="white">
                    <a:lumMod val="50000"/>
                    <a:lumOff val="50000"/>
                  </a:prstClr>
                </a:solidFill>
              </a:rPr>
              <a:pPr>
                <a:defRPr/>
              </a:pPr>
              <a:t>‹Nº›</a:t>
            </a:fld>
            <a:endParaRPr lang="es-ES">
              <a:solidFill>
                <a:prstClr val="white">
                  <a:lumMod val="50000"/>
                  <a:lumOff val="50000"/>
                </a:prstClr>
              </a:solidFill>
            </a:endParaRPr>
          </a:p>
        </p:txBody>
      </p:sp>
    </p:spTree>
    <p:extLst>
      <p:ext uri="{BB962C8B-B14F-4D97-AF65-F5344CB8AC3E}">
        <p14:creationId xmlns:p14="http://schemas.microsoft.com/office/powerpoint/2010/main" val="44151113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50499" y="627407"/>
            <a:ext cx="1697535" cy="5283817"/>
          </a:xfrm>
        </p:spPr>
        <p:txBody>
          <a:bodyPr vert="eaVert" anchor="ctr"/>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a:xfrm>
            <a:off x="1990976" y="627407"/>
            <a:ext cx="4834257" cy="5283817"/>
          </a:xfrm>
        </p:spPr>
        <p:txBody>
          <a:bodyPr vert="eaVert"/>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pPr>
              <a:defRPr/>
            </a:pPr>
            <a:fld id="{2DA9D06D-E5FE-4500-85DA-E24531E5A3E8}" type="datetime1">
              <a:rPr lang="es-ES" smtClean="0">
                <a:solidFill>
                  <a:prstClr val="white">
                    <a:lumMod val="50000"/>
                    <a:lumOff val="50000"/>
                  </a:prstClr>
                </a:solidFill>
              </a:rPr>
              <a:t>18/09/2023</a:t>
            </a:fld>
            <a:endParaRPr lang="en-US">
              <a:solidFill>
                <a:prstClr val="white">
                  <a:lumMod val="50000"/>
                  <a:lumOff val="50000"/>
                </a:prstClr>
              </a:solidFill>
            </a:endParaRPr>
          </a:p>
        </p:txBody>
      </p:sp>
      <p:sp>
        <p:nvSpPr>
          <p:cNvPr id="5" name="Footer Placeholder 4"/>
          <p:cNvSpPr>
            <a:spLocks noGrp="1"/>
          </p:cNvSpPr>
          <p:nvPr>
            <p:ph type="ftr" sz="quarter" idx="11"/>
          </p:nvPr>
        </p:nvSpPr>
        <p:spPr/>
        <p:txBody>
          <a:bodyPr/>
          <a:lstStyle/>
          <a:p>
            <a:pPr>
              <a:defRPr/>
            </a:pPr>
            <a:r>
              <a:rPr lang="es-ES" smtClean="0">
                <a:solidFill>
                  <a:prstClr val="white"/>
                </a:solidFill>
              </a:rPr>
              <a:t>Luis  Facciano-A.A.E.F.-  2023</a:t>
            </a:r>
            <a:endParaRPr lang="es-ES">
              <a:solidFill>
                <a:prstClr val="white"/>
              </a:solidFill>
            </a:endParaRPr>
          </a:p>
        </p:txBody>
      </p:sp>
      <p:sp>
        <p:nvSpPr>
          <p:cNvPr id="10" name="Freeform 11"/>
          <p:cNvSpPr/>
          <p:nvPr/>
        </p:nvSpPr>
        <p:spPr bwMode="auto">
          <a:xfrm flipV="1">
            <a:off x="59" y="711194"/>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pPr>
              <a:defRPr/>
            </a:pPr>
            <a:fld id="{34018FEB-DE17-4ED0-AF4A-A19F7DAB8E4C}" type="slidenum">
              <a:rPr lang="es-ES" smtClean="0">
                <a:solidFill>
                  <a:prstClr val="white">
                    <a:lumMod val="50000"/>
                    <a:lumOff val="50000"/>
                  </a:prstClr>
                </a:solidFill>
              </a:rPr>
              <a:pPr>
                <a:defRPr/>
              </a:pPr>
              <a:t>‹Nº›</a:t>
            </a:fld>
            <a:endParaRPr lang="es-ES">
              <a:solidFill>
                <a:prstClr val="white">
                  <a:lumMod val="50000"/>
                  <a:lumOff val="50000"/>
                </a:prstClr>
              </a:solidFill>
            </a:endParaRPr>
          </a:p>
        </p:txBody>
      </p:sp>
    </p:spTree>
    <p:extLst>
      <p:ext uri="{BB962C8B-B14F-4D97-AF65-F5344CB8AC3E}">
        <p14:creationId xmlns:p14="http://schemas.microsoft.com/office/powerpoint/2010/main" val="42128688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a:xfrm>
            <a:off x="1993832" y="624110"/>
            <a:ext cx="6753929" cy="1280890"/>
          </a:xfrm>
        </p:spPr>
        <p:txBody>
          <a:bodyPr/>
          <a:lstStyle/>
          <a:p>
            <a:r>
              <a:rPr lang="es-ES" smtClean="0"/>
              <a:t>Haga clic para modificar el estilo de título del patrón</a:t>
            </a:r>
            <a:endParaRPr lang="en-US" dirty="0"/>
          </a:p>
        </p:txBody>
      </p:sp>
      <p:sp>
        <p:nvSpPr>
          <p:cNvPr id="3" name="Content Placeholder 2"/>
          <p:cNvSpPr>
            <a:spLocks noGrp="1"/>
          </p:cNvSpPr>
          <p:nvPr>
            <p:ph idx="1"/>
          </p:nvPr>
        </p:nvSpPr>
        <p:spPr>
          <a:xfrm>
            <a:off x="1990976" y="2133600"/>
            <a:ext cx="6756785" cy="3777622"/>
          </a:xfrm>
        </p:spPr>
        <p:txBody>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pPr>
              <a:defRPr/>
            </a:pPr>
            <a:fld id="{6FBC78B1-3027-4CE8-A5D4-954CBC8D2361}" type="datetime1">
              <a:rPr lang="es-ES" smtClean="0">
                <a:solidFill>
                  <a:prstClr val="white">
                    <a:lumMod val="50000"/>
                    <a:lumOff val="50000"/>
                  </a:prstClr>
                </a:solidFill>
              </a:rPr>
              <a:t>18/09/2023</a:t>
            </a:fld>
            <a:endParaRPr lang="en-US">
              <a:solidFill>
                <a:prstClr val="white">
                  <a:lumMod val="50000"/>
                  <a:lumOff val="50000"/>
                </a:prstClr>
              </a:solidFill>
            </a:endParaRPr>
          </a:p>
        </p:txBody>
      </p:sp>
      <p:sp>
        <p:nvSpPr>
          <p:cNvPr id="5" name="Footer Placeholder 4"/>
          <p:cNvSpPr>
            <a:spLocks noGrp="1"/>
          </p:cNvSpPr>
          <p:nvPr>
            <p:ph type="ftr" sz="quarter" idx="11"/>
          </p:nvPr>
        </p:nvSpPr>
        <p:spPr/>
        <p:txBody>
          <a:bodyPr/>
          <a:lstStyle/>
          <a:p>
            <a:pPr>
              <a:defRPr/>
            </a:pPr>
            <a:r>
              <a:rPr lang="es-ES" smtClean="0">
                <a:solidFill>
                  <a:prstClr val="white"/>
                </a:solidFill>
              </a:rPr>
              <a:t>Luis  Facciano-A.A.E.F.-  2023</a:t>
            </a:r>
            <a:endParaRPr lang="es-ES">
              <a:solidFill>
                <a:prstClr val="white"/>
              </a:solidFill>
            </a:endParaRPr>
          </a:p>
        </p:txBody>
      </p:sp>
      <p:sp>
        <p:nvSpPr>
          <p:cNvPr id="10" name="Freeform 11"/>
          <p:cNvSpPr/>
          <p:nvPr/>
        </p:nvSpPr>
        <p:spPr bwMode="auto">
          <a:xfrm flipV="1">
            <a:off x="59" y="711194"/>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pPr>
              <a:defRPr/>
            </a:pPr>
            <a:fld id="{D620F71E-CC71-49E3-A816-6FCB4213FCF0}" type="slidenum">
              <a:rPr lang="es-ES" smtClean="0">
                <a:solidFill>
                  <a:prstClr val="white">
                    <a:lumMod val="50000"/>
                    <a:lumOff val="50000"/>
                  </a:prstClr>
                </a:solidFill>
              </a:rPr>
              <a:pPr>
                <a:defRPr/>
              </a:pPr>
              <a:t>‹Nº›</a:t>
            </a:fld>
            <a:endParaRPr lang="es-ES">
              <a:solidFill>
                <a:prstClr val="white">
                  <a:lumMod val="50000"/>
                  <a:lumOff val="50000"/>
                </a:prstClr>
              </a:solidFill>
            </a:endParaRPr>
          </a:p>
        </p:txBody>
      </p:sp>
    </p:spTree>
    <p:extLst>
      <p:ext uri="{BB962C8B-B14F-4D97-AF65-F5344CB8AC3E}">
        <p14:creationId xmlns:p14="http://schemas.microsoft.com/office/powerpoint/2010/main" val="13475150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1990976" y="2074562"/>
            <a:ext cx="6756785" cy="1468800"/>
          </a:xfrm>
        </p:spPr>
        <p:txBody>
          <a:bodyPr anchor="b"/>
          <a:lstStyle>
            <a:lvl1pPr algn="l">
              <a:defRPr sz="4000" b="0" cap="none"/>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1990976" y="3581400"/>
            <a:ext cx="6756785"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Editar el estilo de texto del patrón</a:t>
            </a:r>
          </a:p>
        </p:txBody>
      </p:sp>
      <p:sp>
        <p:nvSpPr>
          <p:cNvPr id="4" name="Date Placeholder 3"/>
          <p:cNvSpPr>
            <a:spLocks noGrp="1"/>
          </p:cNvSpPr>
          <p:nvPr>
            <p:ph type="dt" sz="half" idx="10"/>
          </p:nvPr>
        </p:nvSpPr>
        <p:spPr/>
        <p:txBody>
          <a:bodyPr/>
          <a:lstStyle/>
          <a:p>
            <a:pPr>
              <a:defRPr/>
            </a:pPr>
            <a:fld id="{FF8DF4DA-7477-4F1E-8720-674E5EDE74F6}" type="datetime1">
              <a:rPr lang="es-ES" smtClean="0">
                <a:solidFill>
                  <a:prstClr val="white">
                    <a:lumMod val="50000"/>
                    <a:lumOff val="50000"/>
                  </a:prstClr>
                </a:solidFill>
                <a:effectLst/>
              </a:rPr>
              <a:t>18/09/2023</a:t>
            </a:fld>
            <a:endParaRPr lang="en-US">
              <a:solidFill>
                <a:prstClr val="white">
                  <a:lumMod val="50000"/>
                  <a:lumOff val="50000"/>
                </a:prstClr>
              </a:solidFill>
              <a:effectLst/>
            </a:endParaRPr>
          </a:p>
        </p:txBody>
      </p:sp>
      <p:sp>
        <p:nvSpPr>
          <p:cNvPr id="5" name="Footer Placeholder 4"/>
          <p:cNvSpPr>
            <a:spLocks noGrp="1"/>
          </p:cNvSpPr>
          <p:nvPr>
            <p:ph type="ftr" sz="quarter" idx="11"/>
          </p:nvPr>
        </p:nvSpPr>
        <p:spPr/>
        <p:txBody>
          <a:bodyPr/>
          <a:lstStyle/>
          <a:p>
            <a:pPr>
              <a:defRPr/>
            </a:pPr>
            <a:r>
              <a:rPr lang="es-ES" smtClean="0">
                <a:solidFill>
                  <a:prstClr val="white"/>
                </a:solidFill>
                <a:effectLst/>
              </a:rPr>
              <a:t>Luis  Facciano-A.A.E.F.-  2023</a:t>
            </a:r>
            <a:endParaRPr lang="es-ES">
              <a:solidFill>
                <a:prstClr val="white"/>
              </a:solidFill>
              <a:effectLst/>
            </a:endParaRPr>
          </a:p>
        </p:txBody>
      </p:sp>
      <p:sp>
        <p:nvSpPr>
          <p:cNvPr id="11" name="Freeform 11"/>
          <p:cNvSpPr/>
          <p:nvPr/>
        </p:nvSpPr>
        <p:spPr bwMode="auto">
          <a:xfrm flipV="1">
            <a:off x="59" y="3166528"/>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6" name="Slide Number Placeholder 5"/>
          <p:cNvSpPr>
            <a:spLocks noGrp="1"/>
          </p:cNvSpPr>
          <p:nvPr>
            <p:ph type="sldNum" sz="quarter" idx="12"/>
          </p:nvPr>
        </p:nvSpPr>
        <p:spPr>
          <a:xfrm>
            <a:off x="524009" y="3244141"/>
            <a:ext cx="599602" cy="365125"/>
          </a:xfrm>
        </p:spPr>
        <p:txBody>
          <a:bodyPr/>
          <a:lstStyle/>
          <a:p>
            <a:pPr>
              <a:defRPr/>
            </a:pPr>
            <a:fld id="{08C4355B-4950-4CD0-A9A1-93CD216E8650}" type="slidenum">
              <a:rPr lang="es-ES" smtClean="0">
                <a:solidFill>
                  <a:prstClr val="white">
                    <a:lumMod val="50000"/>
                    <a:lumOff val="50000"/>
                  </a:prstClr>
                </a:solidFill>
                <a:effectLst/>
              </a:rPr>
              <a:pPr>
                <a:defRPr/>
              </a:pPr>
              <a:t>‹Nº›</a:t>
            </a:fld>
            <a:endParaRPr lang="es-ES">
              <a:solidFill>
                <a:prstClr val="white">
                  <a:lumMod val="50000"/>
                  <a:lumOff val="50000"/>
                </a:prstClr>
              </a:solidFill>
              <a:effectLst/>
            </a:endParaRPr>
          </a:p>
        </p:txBody>
      </p:sp>
    </p:spTree>
    <p:extLst>
      <p:ext uri="{BB962C8B-B14F-4D97-AF65-F5344CB8AC3E}">
        <p14:creationId xmlns:p14="http://schemas.microsoft.com/office/powerpoint/2010/main" val="356254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s-ES" smtClean="0"/>
              <a:t>Haga clic para modificar el estilo de título del patrón</a:t>
            </a:r>
            <a:endParaRPr lang="en-US" dirty="0"/>
          </a:p>
        </p:txBody>
      </p:sp>
      <p:sp>
        <p:nvSpPr>
          <p:cNvPr id="3" name="Content Placeholder 2"/>
          <p:cNvSpPr>
            <a:spLocks noGrp="1"/>
          </p:cNvSpPr>
          <p:nvPr>
            <p:ph sz="half" idx="1"/>
          </p:nvPr>
        </p:nvSpPr>
        <p:spPr>
          <a:xfrm>
            <a:off x="1990977" y="2136707"/>
            <a:ext cx="3277469" cy="3767397"/>
          </a:xfrm>
        </p:spPr>
        <p:txBody>
          <a:bodyP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Content Placeholder 3"/>
          <p:cNvSpPr>
            <a:spLocks noGrp="1"/>
          </p:cNvSpPr>
          <p:nvPr>
            <p:ph sz="half" idx="2"/>
          </p:nvPr>
        </p:nvSpPr>
        <p:spPr>
          <a:xfrm>
            <a:off x="5470740" y="2136707"/>
            <a:ext cx="3277020" cy="3767397"/>
          </a:xfrm>
        </p:spPr>
        <p:txBody>
          <a:bodyP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Date Placeholder 4"/>
          <p:cNvSpPr>
            <a:spLocks noGrp="1"/>
          </p:cNvSpPr>
          <p:nvPr>
            <p:ph type="dt" sz="half" idx="10"/>
          </p:nvPr>
        </p:nvSpPr>
        <p:spPr/>
        <p:txBody>
          <a:bodyPr/>
          <a:lstStyle/>
          <a:p>
            <a:pPr>
              <a:defRPr/>
            </a:pPr>
            <a:fld id="{94E427A3-02E4-4631-A983-9433E3A4A732}" type="datetime1">
              <a:rPr lang="es-ES" smtClean="0">
                <a:solidFill>
                  <a:prstClr val="white">
                    <a:lumMod val="50000"/>
                    <a:lumOff val="50000"/>
                  </a:prstClr>
                </a:solidFill>
              </a:rPr>
              <a:t>18/09/2023</a:t>
            </a:fld>
            <a:endParaRPr lang="en-US">
              <a:solidFill>
                <a:prstClr val="white">
                  <a:lumMod val="50000"/>
                  <a:lumOff val="50000"/>
                </a:prstClr>
              </a:solidFill>
            </a:endParaRPr>
          </a:p>
        </p:txBody>
      </p:sp>
      <p:sp>
        <p:nvSpPr>
          <p:cNvPr id="6" name="Footer Placeholder 5"/>
          <p:cNvSpPr>
            <a:spLocks noGrp="1"/>
          </p:cNvSpPr>
          <p:nvPr>
            <p:ph type="ftr" sz="quarter" idx="11"/>
          </p:nvPr>
        </p:nvSpPr>
        <p:spPr/>
        <p:txBody>
          <a:bodyPr/>
          <a:lstStyle/>
          <a:p>
            <a:pPr>
              <a:defRPr/>
            </a:pPr>
            <a:r>
              <a:rPr lang="es-ES" smtClean="0">
                <a:solidFill>
                  <a:prstClr val="white"/>
                </a:solidFill>
              </a:rPr>
              <a:t>Luis  Facciano-A.A.E.F.-  2023</a:t>
            </a:r>
            <a:endParaRPr lang="es-ES">
              <a:solidFill>
                <a:prstClr val="white"/>
              </a:solidFill>
            </a:endParaRPr>
          </a:p>
        </p:txBody>
      </p:sp>
      <p:sp>
        <p:nvSpPr>
          <p:cNvPr id="9" name="Freeform 11"/>
          <p:cNvSpPr/>
          <p:nvPr/>
        </p:nvSpPr>
        <p:spPr bwMode="auto">
          <a:xfrm flipV="1">
            <a:off x="59" y="711194"/>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10" name="Slide Number Placeholder 5"/>
          <p:cNvSpPr>
            <a:spLocks noGrp="1"/>
          </p:cNvSpPr>
          <p:nvPr>
            <p:ph type="sldNum" sz="quarter" idx="12"/>
          </p:nvPr>
        </p:nvSpPr>
        <p:spPr>
          <a:xfrm>
            <a:off x="524009" y="787784"/>
            <a:ext cx="599602" cy="365125"/>
          </a:xfrm>
        </p:spPr>
        <p:txBody>
          <a:bodyPr/>
          <a:lstStyle/>
          <a:p>
            <a:pPr>
              <a:defRPr/>
            </a:pPr>
            <a:fld id="{E7970697-8E62-4EF9-B2FD-6DBCD7FADD54}" type="slidenum">
              <a:rPr lang="es-ES" smtClean="0">
                <a:solidFill>
                  <a:prstClr val="white">
                    <a:lumMod val="50000"/>
                    <a:lumOff val="50000"/>
                  </a:prstClr>
                </a:solidFill>
              </a:rPr>
              <a:pPr>
                <a:defRPr/>
              </a:pPr>
              <a:t>‹Nº›</a:t>
            </a:fld>
            <a:endParaRPr lang="es-ES">
              <a:solidFill>
                <a:prstClr val="white">
                  <a:lumMod val="50000"/>
                  <a:lumOff val="50000"/>
                </a:prstClr>
              </a:solidFill>
            </a:endParaRPr>
          </a:p>
        </p:txBody>
      </p:sp>
    </p:spTree>
    <p:extLst>
      <p:ext uri="{BB962C8B-B14F-4D97-AF65-F5344CB8AC3E}">
        <p14:creationId xmlns:p14="http://schemas.microsoft.com/office/powerpoint/2010/main" val="124070488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2321986" y="2226626"/>
            <a:ext cx="294646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Editar el estilo de texto del patrón</a:t>
            </a:r>
          </a:p>
        </p:txBody>
      </p:sp>
      <p:sp>
        <p:nvSpPr>
          <p:cNvPr id="4" name="Content Placeholder 3"/>
          <p:cNvSpPr>
            <a:spLocks noGrp="1"/>
          </p:cNvSpPr>
          <p:nvPr>
            <p:ph sz="half" idx="2"/>
          </p:nvPr>
        </p:nvSpPr>
        <p:spPr>
          <a:xfrm>
            <a:off x="1990976" y="2802889"/>
            <a:ext cx="3277470" cy="3105703"/>
          </a:xfrm>
        </p:spPr>
        <p:txBody>
          <a:bodyP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Text Placeholder 4"/>
          <p:cNvSpPr>
            <a:spLocks noGrp="1"/>
          </p:cNvSpPr>
          <p:nvPr>
            <p:ph type="body" sz="quarter" idx="3"/>
          </p:nvPr>
        </p:nvSpPr>
        <p:spPr>
          <a:xfrm>
            <a:off x="5797558" y="2223398"/>
            <a:ext cx="2945070"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Editar el estilo de texto del patrón</a:t>
            </a:r>
          </a:p>
        </p:txBody>
      </p:sp>
      <p:sp>
        <p:nvSpPr>
          <p:cNvPr id="6" name="Content Placeholder 5"/>
          <p:cNvSpPr>
            <a:spLocks noGrp="1"/>
          </p:cNvSpPr>
          <p:nvPr>
            <p:ph sz="quarter" idx="4"/>
          </p:nvPr>
        </p:nvSpPr>
        <p:spPr>
          <a:xfrm>
            <a:off x="5467058" y="2799661"/>
            <a:ext cx="3275572" cy="3105703"/>
          </a:xfrm>
        </p:spPr>
        <p:txBody>
          <a:bodyP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7" name="Date Placeholder 6"/>
          <p:cNvSpPr>
            <a:spLocks noGrp="1"/>
          </p:cNvSpPr>
          <p:nvPr>
            <p:ph type="dt" sz="half" idx="10"/>
          </p:nvPr>
        </p:nvSpPr>
        <p:spPr/>
        <p:txBody>
          <a:bodyPr/>
          <a:lstStyle/>
          <a:p>
            <a:pPr>
              <a:defRPr/>
            </a:pPr>
            <a:fld id="{4A0D1491-E611-4DD4-8F0B-14907EC134D4}" type="datetime1">
              <a:rPr lang="es-ES" smtClean="0">
                <a:solidFill>
                  <a:prstClr val="white">
                    <a:lumMod val="50000"/>
                    <a:lumOff val="50000"/>
                  </a:prstClr>
                </a:solidFill>
              </a:rPr>
              <a:t>18/09/2023</a:t>
            </a:fld>
            <a:endParaRPr lang="en-US">
              <a:solidFill>
                <a:prstClr val="white">
                  <a:lumMod val="50000"/>
                  <a:lumOff val="50000"/>
                </a:prstClr>
              </a:solidFill>
            </a:endParaRPr>
          </a:p>
        </p:txBody>
      </p:sp>
      <p:sp>
        <p:nvSpPr>
          <p:cNvPr id="8" name="Footer Placeholder 7"/>
          <p:cNvSpPr>
            <a:spLocks noGrp="1"/>
          </p:cNvSpPr>
          <p:nvPr>
            <p:ph type="ftr" sz="quarter" idx="11"/>
          </p:nvPr>
        </p:nvSpPr>
        <p:spPr/>
        <p:txBody>
          <a:bodyPr/>
          <a:lstStyle/>
          <a:p>
            <a:pPr>
              <a:defRPr/>
            </a:pPr>
            <a:r>
              <a:rPr lang="es-ES" smtClean="0">
                <a:solidFill>
                  <a:prstClr val="white"/>
                </a:solidFill>
              </a:rPr>
              <a:t>Luis  Facciano-A.A.E.F.-  2023</a:t>
            </a:r>
            <a:endParaRPr lang="es-ES">
              <a:solidFill>
                <a:prstClr val="white"/>
              </a:solidFill>
            </a:endParaRPr>
          </a:p>
        </p:txBody>
      </p:sp>
      <p:sp>
        <p:nvSpPr>
          <p:cNvPr id="11" name="Freeform 11"/>
          <p:cNvSpPr/>
          <p:nvPr/>
        </p:nvSpPr>
        <p:spPr bwMode="auto">
          <a:xfrm flipV="1">
            <a:off x="59" y="711194"/>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12" name="Slide Number Placeholder 5"/>
          <p:cNvSpPr>
            <a:spLocks noGrp="1"/>
          </p:cNvSpPr>
          <p:nvPr>
            <p:ph type="sldNum" sz="quarter" idx="12"/>
          </p:nvPr>
        </p:nvSpPr>
        <p:spPr>
          <a:xfrm>
            <a:off x="524009" y="787784"/>
            <a:ext cx="599602" cy="365125"/>
          </a:xfrm>
        </p:spPr>
        <p:txBody>
          <a:bodyPr/>
          <a:lstStyle/>
          <a:p>
            <a:pPr>
              <a:defRPr/>
            </a:pPr>
            <a:fld id="{D6ACB01E-4F13-495F-B6D8-579784E7E8F9}" type="slidenum">
              <a:rPr lang="es-ES" smtClean="0">
                <a:solidFill>
                  <a:prstClr val="white">
                    <a:lumMod val="50000"/>
                    <a:lumOff val="50000"/>
                  </a:prstClr>
                </a:solidFill>
              </a:rPr>
              <a:pPr>
                <a:defRPr/>
              </a:pPr>
              <a:t>‹Nº›</a:t>
            </a:fld>
            <a:endParaRPr lang="es-ES">
              <a:solidFill>
                <a:prstClr val="white">
                  <a:lumMod val="50000"/>
                  <a:lumOff val="50000"/>
                </a:prstClr>
              </a:solidFill>
            </a:endParaRPr>
          </a:p>
        </p:txBody>
      </p:sp>
    </p:spTree>
    <p:extLst>
      <p:ext uri="{BB962C8B-B14F-4D97-AF65-F5344CB8AC3E}">
        <p14:creationId xmlns:p14="http://schemas.microsoft.com/office/powerpoint/2010/main" val="33485905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a:xfrm>
            <a:off x="1993830" y="624110"/>
            <a:ext cx="6753930" cy="1280890"/>
          </a:xfrm>
        </p:spPr>
        <p:txBody>
          <a:bodyPr/>
          <a:lstStyle/>
          <a:p>
            <a:r>
              <a:rPr lang="es-ES" smtClean="0"/>
              <a:t>Haga clic para modificar el estilo de título del patrón</a:t>
            </a:r>
            <a:endParaRPr lang="en-US" dirty="0"/>
          </a:p>
        </p:txBody>
      </p:sp>
      <p:sp>
        <p:nvSpPr>
          <p:cNvPr id="3" name="Date Placeholder 2"/>
          <p:cNvSpPr>
            <a:spLocks noGrp="1"/>
          </p:cNvSpPr>
          <p:nvPr>
            <p:ph type="dt" sz="half" idx="10"/>
          </p:nvPr>
        </p:nvSpPr>
        <p:spPr/>
        <p:txBody>
          <a:bodyPr/>
          <a:lstStyle/>
          <a:p>
            <a:pPr>
              <a:defRPr/>
            </a:pPr>
            <a:fld id="{E4BC6040-F3CF-4F60-89A0-EE1B424A07DF}" type="datetime1">
              <a:rPr lang="es-ES" smtClean="0">
                <a:solidFill>
                  <a:prstClr val="white">
                    <a:lumMod val="50000"/>
                    <a:lumOff val="50000"/>
                  </a:prstClr>
                </a:solidFill>
                <a:effectLst/>
              </a:rPr>
              <a:t>18/09/2023</a:t>
            </a:fld>
            <a:endParaRPr lang="en-US">
              <a:solidFill>
                <a:prstClr val="white">
                  <a:lumMod val="50000"/>
                  <a:lumOff val="50000"/>
                </a:prstClr>
              </a:solidFill>
              <a:effectLst/>
            </a:endParaRPr>
          </a:p>
        </p:txBody>
      </p:sp>
      <p:sp>
        <p:nvSpPr>
          <p:cNvPr id="4" name="Footer Placeholder 3"/>
          <p:cNvSpPr>
            <a:spLocks noGrp="1"/>
          </p:cNvSpPr>
          <p:nvPr>
            <p:ph type="ftr" sz="quarter" idx="11"/>
          </p:nvPr>
        </p:nvSpPr>
        <p:spPr/>
        <p:txBody>
          <a:bodyPr/>
          <a:lstStyle/>
          <a:p>
            <a:pPr>
              <a:defRPr/>
            </a:pPr>
            <a:r>
              <a:rPr lang="es-ES" smtClean="0">
                <a:solidFill>
                  <a:prstClr val="white"/>
                </a:solidFill>
                <a:effectLst/>
              </a:rPr>
              <a:t>Luis  Facciano-A.A.E.F.-  2023</a:t>
            </a:r>
            <a:endParaRPr lang="es-ES">
              <a:solidFill>
                <a:prstClr val="white"/>
              </a:solidFill>
              <a:effectLst/>
            </a:endParaRPr>
          </a:p>
        </p:txBody>
      </p:sp>
      <p:sp>
        <p:nvSpPr>
          <p:cNvPr id="8" name="Freeform 11"/>
          <p:cNvSpPr/>
          <p:nvPr/>
        </p:nvSpPr>
        <p:spPr bwMode="auto">
          <a:xfrm flipV="1">
            <a:off x="59" y="711194"/>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pPr>
              <a:defRPr/>
            </a:pPr>
            <a:fld id="{08C4355B-4950-4CD0-A9A1-93CD216E8650}" type="slidenum">
              <a:rPr lang="es-ES" smtClean="0">
                <a:solidFill>
                  <a:prstClr val="white">
                    <a:lumMod val="50000"/>
                    <a:lumOff val="50000"/>
                  </a:prstClr>
                </a:solidFill>
                <a:effectLst/>
              </a:rPr>
              <a:pPr>
                <a:defRPr/>
              </a:pPr>
              <a:t>‹Nº›</a:t>
            </a:fld>
            <a:endParaRPr lang="es-ES">
              <a:solidFill>
                <a:prstClr val="white">
                  <a:lumMod val="50000"/>
                  <a:lumOff val="50000"/>
                </a:prstClr>
              </a:solidFill>
              <a:effectLst/>
            </a:endParaRPr>
          </a:p>
        </p:txBody>
      </p:sp>
    </p:spTree>
    <p:extLst>
      <p:ext uri="{BB962C8B-B14F-4D97-AF65-F5344CB8AC3E}">
        <p14:creationId xmlns:p14="http://schemas.microsoft.com/office/powerpoint/2010/main" val="149322894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fld id="{646CFF9A-7920-431E-931D-56CDD8422750}" type="datetime1">
              <a:rPr lang="es-ES" smtClean="0">
                <a:solidFill>
                  <a:prstClr val="white">
                    <a:lumMod val="50000"/>
                    <a:lumOff val="50000"/>
                  </a:prstClr>
                </a:solidFill>
              </a:rPr>
              <a:t>18/09/2023</a:t>
            </a:fld>
            <a:endParaRPr lang="en-US">
              <a:solidFill>
                <a:prstClr val="white">
                  <a:lumMod val="50000"/>
                  <a:lumOff val="50000"/>
                </a:prstClr>
              </a:solidFill>
            </a:endParaRPr>
          </a:p>
        </p:txBody>
      </p:sp>
      <p:sp>
        <p:nvSpPr>
          <p:cNvPr id="3" name="Footer Placeholder 2"/>
          <p:cNvSpPr>
            <a:spLocks noGrp="1"/>
          </p:cNvSpPr>
          <p:nvPr>
            <p:ph type="ftr" sz="quarter" idx="11"/>
          </p:nvPr>
        </p:nvSpPr>
        <p:spPr/>
        <p:txBody>
          <a:bodyPr/>
          <a:lstStyle/>
          <a:p>
            <a:pPr>
              <a:defRPr/>
            </a:pPr>
            <a:r>
              <a:rPr lang="es-ES" smtClean="0">
                <a:solidFill>
                  <a:prstClr val="white"/>
                </a:solidFill>
              </a:rPr>
              <a:t>Luis  Facciano-A.A.E.F.-  2023</a:t>
            </a:r>
            <a:endParaRPr lang="es-ES">
              <a:solidFill>
                <a:prstClr val="white"/>
              </a:solidFill>
            </a:endParaRPr>
          </a:p>
        </p:txBody>
      </p:sp>
      <p:sp>
        <p:nvSpPr>
          <p:cNvPr id="6" name="Freeform 11"/>
          <p:cNvSpPr/>
          <p:nvPr/>
        </p:nvSpPr>
        <p:spPr bwMode="auto">
          <a:xfrm flipV="1">
            <a:off x="59" y="711194"/>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pPr>
              <a:defRPr/>
            </a:pPr>
            <a:fld id="{97532476-5B8B-4F76-9C8D-D69B3C6A2D8E}" type="slidenum">
              <a:rPr lang="es-ES" smtClean="0">
                <a:solidFill>
                  <a:prstClr val="white">
                    <a:lumMod val="50000"/>
                    <a:lumOff val="50000"/>
                  </a:prstClr>
                </a:solidFill>
              </a:rPr>
              <a:pPr>
                <a:defRPr/>
              </a:pPr>
              <a:t>‹Nº›</a:t>
            </a:fld>
            <a:endParaRPr lang="es-ES">
              <a:solidFill>
                <a:prstClr val="white">
                  <a:lumMod val="50000"/>
                  <a:lumOff val="50000"/>
                </a:prstClr>
              </a:solidFill>
            </a:endParaRPr>
          </a:p>
        </p:txBody>
      </p:sp>
    </p:spTree>
    <p:extLst>
      <p:ext uri="{BB962C8B-B14F-4D97-AF65-F5344CB8AC3E}">
        <p14:creationId xmlns:p14="http://schemas.microsoft.com/office/powerpoint/2010/main" val="331565565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1990975" y="446088"/>
            <a:ext cx="2695324" cy="976312"/>
          </a:xfrm>
        </p:spPr>
        <p:txBody>
          <a:bodyPr anchor="b"/>
          <a:lstStyle>
            <a:lvl1pPr algn="l">
              <a:defRPr sz="2000" b="0"/>
            </a:lvl1pPr>
          </a:lstStyle>
          <a:p>
            <a:r>
              <a:rPr lang="es-ES" smtClean="0"/>
              <a:t>Haga clic para modificar el estilo de título del patrón</a:t>
            </a:r>
            <a:endParaRPr lang="en-US" dirty="0"/>
          </a:p>
        </p:txBody>
      </p:sp>
      <p:sp>
        <p:nvSpPr>
          <p:cNvPr id="3" name="Content Placeholder 2"/>
          <p:cNvSpPr>
            <a:spLocks noGrp="1"/>
          </p:cNvSpPr>
          <p:nvPr>
            <p:ph idx="1"/>
          </p:nvPr>
        </p:nvSpPr>
        <p:spPr>
          <a:xfrm>
            <a:off x="4862081" y="446090"/>
            <a:ext cx="3885679" cy="5414963"/>
          </a:xfrm>
        </p:spPr>
        <p:txBody>
          <a:bodyPr anchor="ctr">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Text Placeholder 3"/>
          <p:cNvSpPr>
            <a:spLocks noGrp="1"/>
          </p:cNvSpPr>
          <p:nvPr>
            <p:ph type="body" sz="half" idx="2"/>
          </p:nvPr>
        </p:nvSpPr>
        <p:spPr>
          <a:xfrm>
            <a:off x="1990975" y="1598613"/>
            <a:ext cx="2695324"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Editar el estilo de texto del patrón</a:t>
            </a:r>
          </a:p>
        </p:txBody>
      </p:sp>
      <p:sp>
        <p:nvSpPr>
          <p:cNvPr id="5" name="Date Placeholder 4"/>
          <p:cNvSpPr>
            <a:spLocks noGrp="1"/>
          </p:cNvSpPr>
          <p:nvPr>
            <p:ph type="dt" sz="half" idx="10"/>
          </p:nvPr>
        </p:nvSpPr>
        <p:spPr/>
        <p:txBody>
          <a:bodyPr/>
          <a:lstStyle/>
          <a:p>
            <a:pPr>
              <a:defRPr/>
            </a:pPr>
            <a:fld id="{1EC28F66-D47F-4D31-92E8-11D20CE44D04}" type="datetime1">
              <a:rPr lang="es-ES" smtClean="0">
                <a:solidFill>
                  <a:prstClr val="white">
                    <a:lumMod val="50000"/>
                    <a:lumOff val="50000"/>
                  </a:prstClr>
                </a:solidFill>
              </a:rPr>
              <a:t>18/09/2023</a:t>
            </a:fld>
            <a:endParaRPr lang="en-US">
              <a:solidFill>
                <a:prstClr val="white">
                  <a:lumMod val="50000"/>
                  <a:lumOff val="50000"/>
                </a:prstClr>
              </a:solidFill>
            </a:endParaRPr>
          </a:p>
        </p:txBody>
      </p:sp>
      <p:sp>
        <p:nvSpPr>
          <p:cNvPr id="6" name="Footer Placeholder 5"/>
          <p:cNvSpPr>
            <a:spLocks noGrp="1"/>
          </p:cNvSpPr>
          <p:nvPr>
            <p:ph type="ftr" sz="quarter" idx="11"/>
          </p:nvPr>
        </p:nvSpPr>
        <p:spPr/>
        <p:txBody>
          <a:bodyPr/>
          <a:lstStyle/>
          <a:p>
            <a:pPr>
              <a:defRPr/>
            </a:pPr>
            <a:r>
              <a:rPr lang="es-ES" smtClean="0">
                <a:solidFill>
                  <a:prstClr val="white"/>
                </a:solidFill>
              </a:rPr>
              <a:t>Luis  Facciano-A.A.E.F.-  2023</a:t>
            </a:r>
            <a:endParaRPr lang="es-ES">
              <a:solidFill>
                <a:prstClr val="white"/>
              </a:solidFill>
            </a:endParaRPr>
          </a:p>
        </p:txBody>
      </p:sp>
      <p:sp>
        <p:nvSpPr>
          <p:cNvPr id="10" name="Freeform 11"/>
          <p:cNvSpPr/>
          <p:nvPr/>
        </p:nvSpPr>
        <p:spPr bwMode="auto">
          <a:xfrm flipV="1">
            <a:off x="59" y="711194"/>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pPr>
              <a:defRPr/>
            </a:pPr>
            <a:fld id="{6F18CE6B-0AC2-4FE6-B7CD-962B1185E845}" type="slidenum">
              <a:rPr lang="es-ES" smtClean="0">
                <a:solidFill>
                  <a:prstClr val="white">
                    <a:lumMod val="50000"/>
                    <a:lumOff val="50000"/>
                  </a:prstClr>
                </a:solidFill>
              </a:rPr>
              <a:pPr>
                <a:defRPr/>
              </a:pPr>
              <a:t>‹Nº›</a:t>
            </a:fld>
            <a:endParaRPr lang="es-ES">
              <a:solidFill>
                <a:prstClr val="white">
                  <a:lumMod val="50000"/>
                  <a:lumOff val="50000"/>
                </a:prstClr>
              </a:solidFill>
            </a:endParaRPr>
          </a:p>
        </p:txBody>
      </p:sp>
    </p:spTree>
    <p:extLst>
      <p:ext uri="{BB962C8B-B14F-4D97-AF65-F5344CB8AC3E}">
        <p14:creationId xmlns:p14="http://schemas.microsoft.com/office/powerpoint/2010/main" val="398844440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1990976" y="4800600"/>
            <a:ext cx="6756785" cy="566738"/>
          </a:xfrm>
        </p:spPr>
        <p:txBody>
          <a:bodyPr anchor="b">
            <a:normAutofit/>
          </a:bodyPr>
          <a:lstStyle>
            <a:lvl1pPr algn="l">
              <a:defRPr sz="2400" b="0"/>
            </a:lvl1pPr>
          </a:lstStyle>
          <a:p>
            <a:r>
              <a:rPr lang="es-ES" smtClean="0"/>
              <a:t>Haga clic para modificar el estilo de título del patrón</a:t>
            </a:r>
            <a:endParaRPr lang="en-US" dirty="0"/>
          </a:p>
        </p:txBody>
      </p:sp>
      <p:sp>
        <p:nvSpPr>
          <p:cNvPr id="3" name="Picture Placeholder 2"/>
          <p:cNvSpPr>
            <a:spLocks noGrp="1" noChangeAspect="1"/>
          </p:cNvSpPr>
          <p:nvPr>
            <p:ph type="pic" idx="1"/>
          </p:nvPr>
        </p:nvSpPr>
        <p:spPr>
          <a:xfrm>
            <a:off x="1990976" y="634965"/>
            <a:ext cx="6756785"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s-ES" smtClean="0"/>
              <a:t>Haga clic en el icono para agregar una imagen</a:t>
            </a:r>
            <a:endParaRPr lang="en-US" dirty="0"/>
          </a:p>
        </p:txBody>
      </p:sp>
      <p:sp>
        <p:nvSpPr>
          <p:cNvPr id="4" name="Text Placeholder 3"/>
          <p:cNvSpPr>
            <a:spLocks noGrp="1"/>
          </p:cNvSpPr>
          <p:nvPr>
            <p:ph type="body" sz="half" idx="2"/>
          </p:nvPr>
        </p:nvSpPr>
        <p:spPr>
          <a:xfrm>
            <a:off x="1990976" y="5367338"/>
            <a:ext cx="6756785"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Editar el estilo de texto del patrón</a:t>
            </a:r>
          </a:p>
        </p:txBody>
      </p:sp>
      <p:sp>
        <p:nvSpPr>
          <p:cNvPr id="5" name="Date Placeholder 4"/>
          <p:cNvSpPr>
            <a:spLocks noGrp="1"/>
          </p:cNvSpPr>
          <p:nvPr>
            <p:ph type="dt" sz="half" idx="10"/>
          </p:nvPr>
        </p:nvSpPr>
        <p:spPr/>
        <p:txBody>
          <a:bodyPr/>
          <a:lstStyle/>
          <a:p>
            <a:pPr>
              <a:defRPr/>
            </a:pPr>
            <a:fld id="{FFBC2686-7862-43D2-BF6B-912F1A81D0D0}" type="datetime1">
              <a:rPr lang="es-ES" smtClean="0">
                <a:solidFill>
                  <a:prstClr val="white">
                    <a:lumMod val="50000"/>
                    <a:lumOff val="50000"/>
                  </a:prstClr>
                </a:solidFill>
              </a:rPr>
              <a:t>18/09/2023</a:t>
            </a:fld>
            <a:endParaRPr lang="en-US">
              <a:solidFill>
                <a:prstClr val="white">
                  <a:lumMod val="50000"/>
                  <a:lumOff val="50000"/>
                </a:prstClr>
              </a:solidFill>
            </a:endParaRPr>
          </a:p>
        </p:txBody>
      </p:sp>
      <p:sp>
        <p:nvSpPr>
          <p:cNvPr id="6" name="Footer Placeholder 5"/>
          <p:cNvSpPr>
            <a:spLocks noGrp="1"/>
          </p:cNvSpPr>
          <p:nvPr>
            <p:ph type="ftr" sz="quarter" idx="11"/>
          </p:nvPr>
        </p:nvSpPr>
        <p:spPr/>
        <p:txBody>
          <a:bodyPr/>
          <a:lstStyle/>
          <a:p>
            <a:pPr>
              <a:defRPr/>
            </a:pPr>
            <a:r>
              <a:rPr lang="es-ES" smtClean="0">
                <a:solidFill>
                  <a:prstClr val="white"/>
                </a:solidFill>
              </a:rPr>
              <a:t>Luis  Facciano-A.A.E.F.-  2023</a:t>
            </a:r>
            <a:endParaRPr lang="es-ES">
              <a:solidFill>
                <a:prstClr val="white"/>
              </a:solidFill>
            </a:endParaRPr>
          </a:p>
        </p:txBody>
      </p:sp>
      <p:sp>
        <p:nvSpPr>
          <p:cNvPr id="10" name="Freeform 11"/>
          <p:cNvSpPr/>
          <p:nvPr/>
        </p:nvSpPr>
        <p:spPr bwMode="auto">
          <a:xfrm flipV="1">
            <a:off x="59" y="4910661"/>
            <a:ext cx="1392315" cy="508005"/>
          </a:xfrm>
          <a:custGeom>
            <a:avLst/>
            <a:gdLst/>
            <a:ahLst/>
            <a:cxnLst/>
            <a:rect l="l" t="t" r="r" b="b"/>
            <a:pathLst>
              <a:path w="7908" h="10000">
                <a:moveTo>
                  <a:pt x="7908" y="4694"/>
                </a:moveTo>
                <a:lnTo>
                  <a:pt x="6575" y="188"/>
                </a:lnTo>
                <a:cubicBezTo>
                  <a:pt x="6566" y="157"/>
                  <a:pt x="6555" y="125"/>
                  <a:pt x="6546" y="94"/>
                </a:cubicBezTo>
                <a:cubicBezTo>
                  <a:pt x="6519" y="0"/>
                  <a:pt x="6491" y="0"/>
                  <a:pt x="6463" y="0"/>
                </a:cubicBezTo>
                <a:lnTo>
                  <a:pt x="5935" y="0"/>
                </a:lnTo>
                <a:lnTo>
                  <a:pt x="0" y="62"/>
                </a:lnTo>
                <a:lnTo>
                  <a:pt x="0" y="10000"/>
                </a:lnTo>
                <a:lnTo>
                  <a:pt x="5935" y="9952"/>
                </a:lnTo>
                <a:lnTo>
                  <a:pt x="6463" y="9952"/>
                </a:lnTo>
                <a:cubicBezTo>
                  <a:pt x="6491" y="9952"/>
                  <a:pt x="6519" y="9859"/>
                  <a:pt x="6546" y="9859"/>
                </a:cubicBezTo>
                <a:cubicBezTo>
                  <a:pt x="6546" y="9764"/>
                  <a:pt x="6575" y="9764"/>
                  <a:pt x="6575" y="9764"/>
                </a:cubicBezTo>
                <a:lnTo>
                  <a:pt x="7908" y="5258"/>
                </a:lnTo>
                <a:cubicBezTo>
                  <a:pt x="7963" y="5070"/>
                  <a:pt x="7963" y="4883"/>
                  <a:pt x="7908" y="4694"/>
                </a:cubicBezTo>
                <a:close/>
              </a:path>
            </a:pathLst>
          </a:custGeom>
          <a:solidFill>
            <a:schemeClr val="accent1"/>
          </a:solidFill>
          <a:ln>
            <a:noFill/>
          </a:ln>
        </p:spPr>
      </p:sp>
      <p:sp>
        <p:nvSpPr>
          <p:cNvPr id="7" name="Slide Number Placeholder 6"/>
          <p:cNvSpPr>
            <a:spLocks noGrp="1"/>
          </p:cNvSpPr>
          <p:nvPr>
            <p:ph type="sldNum" sz="quarter" idx="12"/>
          </p:nvPr>
        </p:nvSpPr>
        <p:spPr>
          <a:xfrm>
            <a:off x="524009" y="4983089"/>
            <a:ext cx="599602" cy="365125"/>
          </a:xfrm>
        </p:spPr>
        <p:txBody>
          <a:bodyPr/>
          <a:lstStyle/>
          <a:p>
            <a:pPr>
              <a:defRPr/>
            </a:pPr>
            <a:fld id="{5E854FDF-2313-4E94-B420-DB2BE252817D}" type="slidenum">
              <a:rPr lang="es-ES" smtClean="0">
                <a:solidFill>
                  <a:prstClr val="white">
                    <a:lumMod val="50000"/>
                    <a:lumOff val="50000"/>
                  </a:prstClr>
                </a:solidFill>
              </a:rPr>
              <a:pPr>
                <a:defRPr/>
              </a:pPr>
              <a:t>‹Nº›</a:t>
            </a:fld>
            <a:endParaRPr lang="es-ES">
              <a:solidFill>
                <a:prstClr val="white">
                  <a:lumMod val="50000"/>
                  <a:lumOff val="50000"/>
                </a:prstClr>
              </a:solidFill>
            </a:endParaRPr>
          </a:p>
        </p:txBody>
      </p:sp>
    </p:spTree>
    <p:extLst>
      <p:ext uri="{BB962C8B-B14F-4D97-AF65-F5344CB8AC3E}">
        <p14:creationId xmlns:p14="http://schemas.microsoft.com/office/powerpoint/2010/main" val="109253162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36" name="Group 35"/>
          <p:cNvGrpSpPr/>
          <p:nvPr/>
        </p:nvGrpSpPr>
        <p:grpSpPr>
          <a:xfrm>
            <a:off x="1" y="228600"/>
            <a:ext cx="2030730" cy="6638628"/>
            <a:chOff x="2487613" y="285750"/>
            <a:chExt cx="2428875" cy="5654676"/>
          </a:xfrm>
        </p:grpSpPr>
        <p:sp>
          <p:nvSpPr>
            <p:cNvPr id="37"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38"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39"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40"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41"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42"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43"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44"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45"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46"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47"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48"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49" name="Group 48"/>
          <p:cNvGrpSpPr/>
          <p:nvPr/>
        </p:nvGrpSpPr>
        <p:grpSpPr>
          <a:xfrm>
            <a:off x="20931" y="285"/>
            <a:ext cx="2001079" cy="6852968"/>
            <a:chOff x="6627813" y="195717"/>
            <a:chExt cx="1952625" cy="5678034"/>
          </a:xfrm>
        </p:grpSpPr>
        <p:sp>
          <p:nvSpPr>
            <p:cNvPr id="50" name="Freeform 27"/>
            <p:cNvSpPr/>
            <p:nvPr/>
          </p:nvSpPr>
          <p:spPr bwMode="auto">
            <a:xfrm>
              <a:off x="6627813" y="195717"/>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51"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52"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53"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54"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55"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56"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57"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58"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59"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60"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61"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62" name="Rectangle 61"/>
          <p:cNvSpPr/>
          <p:nvPr/>
        </p:nvSpPr>
        <p:spPr>
          <a:xfrm>
            <a:off x="0" y="0"/>
            <a:ext cx="187452"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1993830" y="624110"/>
            <a:ext cx="6753930" cy="1280890"/>
          </a:xfrm>
          <a:prstGeom prst="rect">
            <a:avLst/>
          </a:prstGeom>
        </p:spPr>
        <p:txBody>
          <a:bodyPr vert="horz" lIns="91440" tIns="45720" rIns="91440" bIns="45720" rtlCol="0" anchor="t">
            <a:normAutofit/>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1990976" y="2133600"/>
            <a:ext cx="6756785" cy="3886200"/>
          </a:xfrm>
          <a:prstGeom prst="rect">
            <a:avLst/>
          </a:prstGeom>
        </p:spPr>
        <p:txBody>
          <a:bodyPr vert="horz" lIns="91440" tIns="45720" rIns="91440" bIns="45720" rtlCol="0">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2"/>
          </p:nvPr>
        </p:nvSpPr>
        <p:spPr>
          <a:xfrm>
            <a:off x="7966710" y="6135090"/>
            <a:ext cx="785540" cy="370171"/>
          </a:xfrm>
          <a:prstGeom prst="rect">
            <a:avLst/>
          </a:prstGeom>
        </p:spPr>
        <p:txBody>
          <a:bodyPr vert="horz" lIns="91440" tIns="45720" rIns="91440" bIns="45720" rtlCol="0" anchor="ctr"/>
          <a:lstStyle>
            <a:lvl1pPr algn="r">
              <a:defRPr sz="900">
                <a:solidFill>
                  <a:schemeClr val="tx1">
                    <a:tint val="75000"/>
                  </a:schemeClr>
                </a:solidFill>
              </a:defRPr>
            </a:lvl1pPr>
          </a:lstStyle>
          <a:p>
            <a:pPr>
              <a:defRPr/>
            </a:pPr>
            <a:fld id="{E9026135-6220-4909-B430-60D5BA199DB5}" type="datetime1">
              <a:rPr lang="es-ES" smtClean="0"/>
              <a:t>18/09/2023</a:t>
            </a:fld>
            <a:endParaRPr lang="en-US"/>
          </a:p>
        </p:txBody>
      </p:sp>
      <p:sp>
        <p:nvSpPr>
          <p:cNvPr id="5" name="Footer Placeholder 4"/>
          <p:cNvSpPr>
            <a:spLocks noGrp="1"/>
          </p:cNvSpPr>
          <p:nvPr>
            <p:ph type="ftr" sz="quarter" idx="3"/>
          </p:nvPr>
        </p:nvSpPr>
        <p:spPr>
          <a:xfrm>
            <a:off x="1990975" y="6135810"/>
            <a:ext cx="5859400" cy="365125"/>
          </a:xfrm>
          <a:prstGeom prst="rect">
            <a:avLst/>
          </a:prstGeom>
        </p:spPr>
        <p:txBody>
          <a:bodyPr vert="horz" lIns="91440" tIns="45720" rIns="91440" bIns="45720" rtlCol="0" anchor="ctr"/>
          <a:lstStyle>
            <a:lvl1pPr algn="l">
              <a:defRPr sz="900">
                <a:solidFill>
                  <a:schemeClr val="tx1">
                    <a:tint val="75000"/>
                  </a:schemeClr>
                </a:solidFill>
              </a:defRPr>
            </a:lvl1pPr>
          </a:lstStyle>
          <a:p>
            <a:pPr>
              <a:defRPr/>
            </a:pPr>
            <a:r>
              <a:rPr lang="es-ES" smtClean="0"/>
              <a:t>Luis  Facciano-A.A.E.F.-  2023</a:t>
            </a:r>
            <a:endParaRPr lang="es-ES" dirty="0"/>
          </a:p>
        </p:txBody>
      </p:sp>
      <p:sp>
        <p:nvSpPr>
          <p:cNvPr id="6" name="Slide Number Placeholder 5"/>
          <p:cNvSpPr>
            <a:spLocks noGrp="1"/>
          </p:cNvSpPr>
          <p:nvPr>
            <p:ph type="sldNum" sz="quarter" idx="4"/>
          </p:nvPr>
        </p:nvSpPr>
        <p:spPr bwMode="gray">
          <a:xfrm>
            <a:off x="524009" y="787784"/>
            <a:ext cx="599602" cy="365125"/>
          </a:xfrm>
          <a:prstGeom prst="rect">
            <a:avLst/>
          </a:prstGeom>
        </p:spPr>
        <p:txBody>
          <a:bodyPr vert="horz" lIns="91440" tIns="45720" rIns="91440" bIns="45720" rtlCol="0" anchor="ctr"/>
          <a:lstStyle>
            <a:lvl1pPr algn="r">
              <a:defRPr sz="2000">
                <a:solidFill>
                  <a:srgbClr val="FEFFFF"/>
                </a:solidFill>
              </a:defRPr>
            </a:lvl1pPr>
          </a:lstStyle>
          <a:p>
            <a:pPr>
              <a:defRPr/>
            </a:pPr>
            <a:fld id="{051F88A5-552D-4EC3-9280-17B8C9C26F05}" type="slidenum">
              <a:rPr lang="es-ES" smtClean="0"/>
              <a:pPr>
                <a:defRPr/>
              </a:pPr>
              <a:t>‹Nº›</a:t>
            </a:fld>
            <a:endParaRPr lang="es-ES"/>
          </a:p>
        </p:txBody>
      </p:sp>
    </p:spTree>
    <p:extLst>
      <p:ext uri="{BB962C8B-B14F-4D97-AF65-F5344CB8AC3E}">
        <p14:creationId xmlns:p14="http://schemas.microsoft.com/office/powerpoint/2010/main" val="4151093489"/>
      </p:ext>
    </p:extLst>
  </p:cSld>
  <p:clrMap bg1="lt1" tx1="dk1" bg2="lt2" tx2="dk2" accent1="accent1" accent2="accent2" accent3="accent3" accent4="accent4" accent5="accent5" accent6="accent6" hlink="hlink" folHlink="folHlink"/>
  <p:sldLayoutIdLst>
    <p:sldLayoutId id="2147484259" r:id="rId1"/>
    <p:sldLayoutId id="2147484260" r:id="rId2"/>
    <p:sldLayoutId id="2147484261" r:id="rId3"/>
    <p:sldLayoutId id="2147484262" r:id="rId4"/>
    <p:sldLayoutId id="2147484263" r:id="rId5"/>
    <p:sldLayoutId id="2147484264" r:id="rId6"/>
    <p:sldLayoutId id="2147484265" r:id="rId7"/>
    <p:sldLayoutId id="2147484266" r:id="rId8"/>
    <p:sldLayoutId id="2147484267" r:id="rId9"/>
    <p:sldLayoutId id="2147484268" r:id="rId10"/>
    <p:sldLayoutId id="2147484269" r:id="rId11"/>
    <p:sldLayoutId id="2147484270" r:id="rId12"/>
    <p:sldLayoutId id="2147484271" r:id="rId13"/>
    <p:sldLayoutId id="2147484272" r:id="rId14"/>
    <p:sldLayoutId id="2147484273" r:id="rId15"/>
    <p:sldLayoutId id="2147484274" r:id="rId16"/>
  </p:sldLayoutIdLst>
  <p:hf hdr="0" dt="0"/>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1 Marcador de pie de página"/>
          <p:cNvSpPr>
            <a:spLocks noGrp="1"/>
          </p:cNvSpPr>
          <p:nvPr>
            <p:ph type="ftr" sz="quarter" idx="11"/>
          </p:nvPr>
        </p:nvSpPr>
        <p:spPr>
          <a:xfrm>
            <a:off x="4897438" y="6400800"/>
            <a:ext cx="4475162" cy="457200"/>
          </a:xfrm>
        </p:spPr>
        <p:txBody>
          <a:bodyPr/>
          <a:lstStyle/>
          <a:p>
            <a:pPr>
              <a:defRPr/>
            </a:pPr>
            <a:r>
              <a:rPr lang="es-ES" smtClean="0"/>
              <a:t>Luis  Facciano-A.A.E.F.-  2023</a:t>
            </a:r>
            <a:endParaRPr lang="es-ES" dirty="0"/>
          </a:p>
        </p:txBody>
      </p:sp>
      <p:sp>
        <p:nvSpPr>
          <p:cNvPr id="8195" name="2 Marcador de número de diapositiva"/>
          <p:cNvSpPr>
            <a:spLocks noGrp="1"/>
          </p:cNvSpPr>
          <p:nvPr>
            <p:ph type="sldNum" sz="quarter" idx="12"/>
          </p:nvPr>
        </p:nvSpPr>
        <p:spPr>
          <a:xfrm>
            <a:off x="6483350" y="6426200"/>
            <a:ext cx="2889250" cy="127000"/>
          </a:xfrm>
          <a:noFill/>
        </p:spPr>
        <p:txBody>
          <a:bodyPr/>
          <a:lstStyle/>
          <a:p>
            <a:fld id="{0422BB6E-2567-442C-A90B-19AB8C95A680}" type="slidenum">
              <a:rPr lang="es-ES" smtClean="0">
                <a:solidFill>
                  <a:srgbClr val="FF0000"/>
                </a:solidFill>
              </a:rPr>
              <a:pPr/>
              <a:t>1</a:t>
            </a:fld>
            <a:endParaRPr lang="es-ES" dirty="0">
              <a:solidFill>
                <a:srgbClr val="FF0000"/>
              </a:solidFill>
            </a:endParaRPr>
          </a:p>
        </p:txBody>
      </p:sp>
      <p:sp>
        <p:nvSpPr>
          <p:cNvPr id="8196" name="WordArt 5"/>
          <p:cNvSpPr>
            <a:spLocks noChangeArrowheads="1" noChangeShapeType="1" noTextEdit="1"/>
          </p:cNvSpPr>
          <p:nvPr/>
        </p:nvSpPr>
        <p:spPr bwMode="auto">
          <a:xfrm>
            <a:off x="798513" y="1124745"/>
            <a:ext cx="8064500" cy="4971256"/>
          </a:xfrm>
          <a:prstGeom prst="rect">
            <a:avLst/>
          </a:prstGeom>
        </p:spPr>
        <p:txBody>
          <a:bodyPr wrap="none" fromWordArt="1">
            <a:prstTxWarp prst="textSlantUp">
              <a:avLst>
                <a:gd name="adj" fmla="val 32056"/>
              </a:avLst>
            </a:prstTxWarp>
          </a:bodyPr>
          <a:lstStyle/>
          <a:p>
            <a:pPr algn="ctr">
              <a:defRPr/>
            </a:pPr>
            <a:r>
              <a:rPr lang="es-ES" sz="5400" b="1" dirty="0">
                <a:solidFill>
                  <a:srgbClr val="FF0000"/>
                </a:solidFill>
              </a:rPr>
              <a:t>“</a:t>
            </a:r>
            <a:r>
              <a:rPr lang="es-ES" sz="5400" b="1" dirty="0">
                <a:solidFill>
                  <a:srgbClr val="FF0000"/>
                </a:solidFill>
                <a:latin typeface="Comic Sans MS" panose="030F0702030302020204" pitchFamily="66" charset="0"/>
              </a:rPr>
              <a:t>Contratos agropecuarios </a:t>
            </a:r>
          </a:p>
          <a:p>
            <a:pPr algn="ctr">
              <a:defRPr/>
            </a:pPr>
            <a:r>
              <a:rPr lang="es-ES" sz="5400" b="1" dirty="0">
                <a:solidFill>
                  <a:srgbClr val="FF0000"/>
                </a:solidFill>
                <a:latin typeface="Comic Sans MS" panose="030F0702030302020204" pitchFamily="66" charset="0"/>
              </a:rPr>
              <a:t>Aspectos </a:t>
            </a:r>
            <a:r>
              <a:rPr lang="es-ES" sz="5400" b="1" dirty="0" smtClean="0">
                <a:solidFill>
                  <a:srgbClr val="FF0000"/>
                </a:solidFill>
                <a:latin typeface="Comic Sans MS" panose="030F0702030302020204" pitchFamily="66" charset="0"/>
              </a:rPr>
              <a:t>jurídicos”</a:t>
            </a:r>
            <a:endParaRPr lang="es-AR" sz="5400" b="1" kern="10" dirty="0">
              <a:ln w="9525">
                <a:solidFill>
                  <a:srgbClr val="CC99FF"/>
                </a:solidFill>
                <a:round/>
                <a:headEnd type="none" w="sm" len="sm"/>
                <a:tailEnd type="none" w="sm" len="sm"/>
              </a:ln>
              <a:solidFill>
                <a:srgbClr val="FF0000"/>
              </a:solidFill>
              <a:effectLst>
                <a:outerShdw dist="53882" dir="2700000" algn="ctr" rotWithShape="0">
                  <a:srgbClr val="9999FF"/>
                </a:outerShdw>
              </a:effectLst>
              <a:latin typeface="Comic Sans MS" panose="030F0702030302020204" pitchFamily="66" charset="0"/>
            </a:endParaRPr>
          </a:p>
        </p:txBody>
      </p:sp>
    </p:spTree>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524008" y="260350"/>
            <a:ext cx="8480291" cy="1447800"/>
          </a:xfrm>
          <a:solidFill>
            <a:schemeClr val="tx2"/>
          </a:solidFill>
        </p:spPr>
        <p:txBody>
          <a:bodyPr>
            <a:noAutofit/>
          </a:bodyPr>
          <a:lstStyle/>
          <a:p>
            <a:pPr algn="ctr">
              <a:defRPr/>
            </a:pPr>
            <a:r>
              <a:rPr lang="es-AR" sz="3200" b="1" dirty="0">
                <a:solidFill>
                  <a:srgbClr val="FF0000"/>
                </a:solidFill>
                <a:effectLst>
                  <a:outerShdw blurRad="38100" dist="38100" dir="2700000" algn="tl">
                    <a:srgbClr val="000000"/>
                  </a:outerShdw>
                </a:effectLst>
                <a:latin typeface="Comic Sans MS" pitchFamily="66" charset="0"/>
              </a:rPr>
              <a:t>Prelación normativa: integrando art. 41 ley 13.246 y art. 963 del C.C.C.</a:t>
            </a:r>
            <a:endParaRPr lang="es-ES" sz="3200" b="1" dirty="0">
              <a:solidFill>
                <a:srgbClr val="FF0000"/>
              </a:solidFill>
              <a:effectLst>
                <a:outerShdw blurRad="38100" dist="38100" dir="2700000" algn="tl">
                  <a:srgbClr val="000000"/>
                </a:outerShdw>
              </a:effectLst>
            </a:endParaRPr>
          </a:p>
        </p:txBody>
      </p:sp>
      <p:sp>
        <p:nvSpPr>
          <p:cNvPr id="6147" name="Rectangle 3"/>
          <p:cNvSpPr>
            <a:spLocks noGrp="1" noChangeArrowheads="1"/>
          </p:cNvSpPr>
          <p:nvPr>
            <p:ph idx="1"/>
          </p:nvPr>
        </p:nvSpPr>
        <p:spPr>
          <a:xfrm>
            <a:off x="365819" y="1916113"/>
            <a:ext cx="9073455" cy="4575175"/>
          </a:xfrm>
        </p:spPr>
        <p:txBody>
          <a:bodyPr rtlCol="0">
            <a:normAutofit/>
          </a:bodyPr>
          <a:lstStyle/>
          <a:p>
            <a:pPr marL="0" indent="0" eaLnBrk="1" fontAlgn="auto" hangingPunct="1">
              <a:lnSpc>
                <a:spcPct val="150000"/>
              </a:lnSpc>
              <a:spcAft>
                <a:spcPts val="0"/>
              </a:spcAft>
              <a:buClr>
                <a:schemeClr val="tx1">
                  <a:lumMod val="50000"/>
                  <a:lumOff val="50000"/>
                </a:schemeClr>
              </a:buClr>
              <a:buFont typeface="Wingdings" pitchFamily="2" charset="2"/>
              <a:buNone/>
              <a:defRPr/>
            </a:pPr>
            <a:r>
              <a:rPr lang="es-ES" sz="2400" b="1" dirty="0">
                <a:effectLst>
                  <a:outerShdw blurRad="38100" dist="38100" dir="2700000" algn="tl">
                    <a:srgbClr val="000000"/>
                  </a:outerShdw>
                </a:effectLst>
                <a:latin typeface="Comic Sans MS" pitchFamily="66" charset="0"/>
              </a:rPr>
              <a:t>1º) Normas de </a:t>
            </a:r>
            <a:r>
              <a:rPr lang="es-ES" sz="2400" b="1" dirty="0">
                <a:solidFill>
                  <a:srgbClr val="FF0000"/>
                </a:solidFill>
                <a:effectLst>
                  <a:outerShdw blurRad="38100" dist="38100" dir="2700000" algn="tl">
                    <a:srgbClr val="000000"/>
                  </a:outerShdw>
                </a:effectLst>
                <a:latin typeface="Comic Sans MS" pitchFamily="66" charset="0"/>
              </a:rPr>
              <a:t>orden público de la Ley 13.246 </a:t>
            </a:r>
            <a:r>
              <a:rPr lang="es-ES" sz="2400" b="1" dirty="0">
                <a:effectLst>
                  <a:outerShdw blurRad="38100" dist="38100" dir="2700000" algn="tl">
                    <a:srgbClr val="000000"/>
                  </a:outerShdw>
                </a:effectLst>
                <a:latin typeface="Comic Sans MS" pitchFamily="66" charset="0"/>
              </a:rPr>
              <a:t>(y </a:t>
            </a:r>
            <a:r>
              <a:rPr lang="es-ES" sz="2400" b="1" dirty="0" err="1">
                <a:effectLst>
                  <a:outerShdw blurRad="38100" dist="38100" dir="2700000" algn="tl">
                    <a:srgbClr val="000000"/>
                  </a:outerShdw>
                </a:effectLst>
                <a:latin typeface="Comic Sans MS" pitchFamily="66" charset="0"/>
              </a:rPr>
              <a:t>modif</a:t>
            </a:r>
            <a:r>
              <a:rPr lang="es-ES" sz="2400" b="1" dirty="0">
                <a:effectLst>
                  <a:outerShdw blurRad="38100" dist="38100" dir="2700000" algn="tl">
                    <a:srgbClr val="000000"/>
                  </a:outerShdw>
                </a:effectLst>
                <a:latin typeface="Comic Sans MS" pitchFamily="66" charset="0"/>
              </a:rPr>
              <a:t>.)</a:t>
            </a:r>
          </a:p>
          <a:p>
            <a:pPr marL="0" indent="0" eaLnBrk="1" fontAlgn="auto" hangingPunct="1">
              <a:lnSpc>
                <a:spcPct val="150000"/>
              </a:lnSpc>
              <a:spcAft>
                <a:spcPts val="0"/>
              </a:spcAft>
              <a:buClr>
                <a:schemeClr val="tx1">
                  <a:lumMod val="50000"/>
                  <a:lumOff val="50000"/>
                </a:schemeClr>
              </a:buClr>
              <a:buFont typeface="Wingdings" pitchFamily="2" charset="2"/>
              <a:buNone/>
              <a:defRPr/>
            </a:pPr>
            <a:r>
              <a:rPr lang="es-ES" sz="2400" b="1" dirty="0">
                <a:effectLst>
                  <a:outerShdw blurRad="38100" dist="38100" dir="2700000" algn="tl">
                    <a:srgbClr val="000000"/>
                  </a:outerShdw>
                </a:effectLst>
                <a:latin typeface="Comic Sans MS" pitchFamily="66" charset="0"/>
              </a:rPr>
              <a:t>2º) Normas de orden público </a:t>
            </a:r>
            <a:r>
              <a:rPr lang="es-ES" sz="2400" b="1" dirty="0">
                <a:solidFill>
                  <a:srgbClr val="FF0000"/>
                </a:solidFill>
                <a:effectLst>
                  <a:outerShdw blurRad="38100" dist="38100" dir="2700000" algn="tl">
                    <a:srgbClr val="000000"/>
                  </a:outerShdw>
                </a:effectLst>
                <a:latin typeface="Comic Sans MS" pitchFamily="66" charset="0"/>
              </a:rPr>
              <a:t>(indisponibles) del CCC</a:t>
            </a:r>
          </a:p>
          <a:p>
            <a:pPr marL="0" indent="0" eaLnBrk="1" fontAlgn="auto" hangingPunct="1">
              <a:lnSpc>
                <a:spcPct val="150000"/>
              </a:lnSpc>
              <a:spcAft>
                <a:spcPts val="0"/>
              </a:spcAft>
              <a:buClr>
                <a:schemeClr val="tx1">
                  <a:lumMod val="50000"/>
                  <a:lumOff val="50000"/>
                </a:schemeClr>
              </a:buClr>
              <a:buFont typeface="Wingdings" pitchFamily="2" charset="2"/>
              <a:buNone/>
              <a:defRPr/>
            </a:pPr>
            <a:r>
              <a:rPr lang="es-ES" sz="2400" b="1" dirty="0">
                <a:effectLst>
                  <a:outerShdw blurRad="38100" dist="38100" dir="2700000" algn="tl">
                    <a:srgbClr val="000000"/>
                  </a:outerShdw>
                </a:effectLst>
                <a:latin typeface="Comic Sans MS" pitchFamily="66" charset="0"/>
              </a:rPr>
              <a:t>3º) Voluntad de las partes</a:t>
            </a:r>
          </a:p>
          <a:p>
            <a:pPr marL="0" indent="0" eaLnBrk="1" fontAlgn="auto" hangingPunct="1">
              <a:lnSpc>
                <a:spcPct val="150000"/>
              </a:lnSpc>
              <a:spcAft>
                <a:spcPts val="0"/>
              </a:spcAft>
              <a:buClr>
                <a:schemeClr val="tx1">
                  <a:lumMod val="50000"/>
                  <a:lumOff val="50000"/>
                </a:schemeClr>
              </a:buClr>
              <a:buFont typeface="Wingdings" pitchFamily="2" charset="2"/>
              <a:buNone/>
              <a:defRPr/>
            </a:pPr>
            <a:r>
              <a:rPr lang="es-ES" sz="2400" b="1" dirty="0">
                <a:effectLst>
                  <a:outerShdw blurRad="38100" dist="38100" dir="2700000" algn="tl">
                    <a:srgbClr val="000000"/>
                  </a:outerShdw>
                </a:effectLst>
                <a:latin typeface="Comic Sans MS" pitchFamily="66" charset="0"/>
              </a:rPr>
              <a:t>4°) Normas supletorias de la ley 13.246 (y </a:t>
            </a:r>
            <a:r>
              <a:rPr lang="es-ES" sz="2400" b="1" dirty="0" err="1">
                <a:effectLst>
                  <a:outerShdw blurRad="38100" dist="38100" dir="2700000" algn="tl">
                    <a:srgbClr val="000000"/>
                  </a:outerShdw>
                </a:effectLst>
                <a:latin typeface="Comic Sans MS" pitchFamily="66" charset="0"/>
              </a:rPr>
              <a:t>modif</a:t>
            </a:r>
            <a:r>
              <a:rPr lang="es-ES" sz="2400" b="1" dirty="0">
                <a:effectLst>
                  <a:outerShdw blurRad="38100" dist="38100" dir="2700000" algn="tl">
                    <a:srgbClr val="000000"/>
                  </a:outerShdw>
                </a:effectLst>
                <a:latin typeface="Comic Sans MS" pitchFamily="66" charset="0"/>
              </a:rPr>
              <a:t>.)</a:t>
            </a:r>
          </a:p>
          <a:p>
            <a:pPr marL="0" indent="0" eaLnBrk="1" fontAlgn="auto" hangingPunct="1">
              <a:lnSpc>
                <a:spcPct val="150000"/>
              </a:lnSpc>
              <a:spcAft>
                <a:spcPts val="0"/>
              </a:spcAft>
              <a:buClr>
                <a:schemeClr val="tx1">
                  <a:lumMod val="50000"/>
                  <a:lumOff val="50000"/>
                </a:schemeClr>
              </a:buClr>
              <a:buFont typeface="Wingdings" pitchFamily="2" charset="2"/>
              <a:buNone/>
              <a:defRPr/>
            </a:pPr>
            <a:r>
              <a:rPr lang="es-ES" sz="2400" b="1" dirty="0">
                <a:effectLst>
                  <a:outerShdw blurRad="38100" dist="38100" dir="2700000" algn="tl">
                    <a:srgbClr val="000000"/>
                  </a:outerShdw>
                </a:effectLst>
                <a:latin typeface="Comic Sans MS" pitchFamily="66" charset="0"/>
              </a:rPr>
              <a:t>5º) Normas supletorias del CCC</a:t>
            </a:r>
          </a:p>
          <a:p>
            <a:pPr marL="0" indent="0" eaLnBrk="1" fontAlgn="auto" hangingPunct="1">
              <a:lnSpc>
                <a:spcPct val="150000"/>
              </a:lnSpc>
              <a:spcAft>
                <a:spcPts val="0"/>
              </a:spcAft>
              <a:buClr>
                <a:schemeClr val="tx1">
                  <a:lumMod val="50000"/>
                  <a:lumOff val="50000"/>
                </a:schemeClr>
              </a:buClr>
              <a:buFont typeface="Wingdings" pitchFamily="2" charset="2"/>
              <a:buNone/>
              <a:defRPr/>
            </a:pPr>
            <a:r>
              <a:rPr lang="es-ES" sz="2400" b="1" dirty="0">
                <a:effectLst>
                  <a:outerShdw blurRad="38100" dist="38100" dir="2700000" algn="tl">
                    <a:srgbClr val="000000"/>
                  </a:outerShdw>
                </a:effectLst>
                <a:latin typeface="Comic Sans MS" pitchFamily="66" charset="0"/>
              </a:rPr>
              <a:t>6º) Usos, prácticas y costumbres locales</a:t>
            </a:r>
          </a:p>
          <a:p>
            <a:pPr marL="182880" indent="-182880" eaLnBrk="1" fontAlgn="auto" hangingPunct="1">
              <a:spcAft>
                <a:spcPts val="0"/>
              </a:spcAft>
              <a:buClr>
                <a:schemeClr val="tx1">
                  <a:lumMod val="50000"/>
                  <a:lumOff val="50000"/>
                </a:schemeClr>
              </a:buClr>
              <a:defRPr/>
            </a:pPr>
            <a:endParaRPr lang="es-ES" sz="3200" b="1" dirty="0">
              <a:effectLst>
                <a:outerShdw blurRad="38100" dist="38100" dir="2700000" algn="tl">
                  <a:srgbClr val="000000"/>
                </a:outerShdw>
              </a:effectLst>
              <a:latin typeface="Comic Sans MS" pitchFamily="66" charset="0"/>
            </a:endParaRPr>
          </a:p>
        </p:txBody>
      </p:sp>
      <p:sp>
        <p:nvSpPr>
          <p:cNvPr id="5" name="3 Marcador de pie de página"/>
          <p:cNvSpPr>
            <a:spLocks noGrp="1"/>
          </p:cNvSpPr>
          <p:nvPr>
            <p:ph type="ftr" sz="quarter" idx="11"/>
          </p:nvPr>
        </p:nvSpPr>
        <p:spPr>
          <a:xfrm>
            <a:off x="3822700" y="6296025"/>
            <a:ext cx="4065588" cy="373063"/>
          </a:xfrm>
        </p:spPr>
        <p:txBody>
          <a:bodyPr/>
          <a:lstStyle/>
          <a:p>
            <a:pPr>
              <a:defRPr/>
            </a:pPr>
            <a:r>
              <a:rPr lang="es-ES" smtClean="0"/>
              <a:t>Luis  Facciano-A.A.E.F.-  2023</a:t>
            </a:r>
            <a:endParaRPr lang="es-ES" dirty="0"/>
          </a:p>
        </p:txBody>
      </p:sp>
      <p:sp>
        <p:nvSpPr>
          <p:cNvPr id="37892" name="4 Marcador de número de diapositiva"/>
          <p:cNvSpPr>
            <a:spLocks noGrp="1"/>
          </p:cNvSpPr>
          <p:nvPr>
            <p:ph type="sldNum" sz="quarter" idx="12"/>
          </p:nvPr>
        </p:nvSpPr>
        <p:spPr bwMode="auto">
          <a:noFill/>
          <a:ln>
            <a:miter lim="800000"/>
            <a:headEnd/>
            <a:tailEnd/>
          </a:ln>
        </p:spPr>
        <p:txBody>
          <a:bodyPr wrap="square" numCol="1" anchorCtr="0" compatLnSpc="1">
            <a:prstTxWarp prst="textNoShape">
              <a:avLst/>
            </a:prstTxWarp>
          </a:bodyPr>
          <a:lstStyle/>
          <a:p>
            <a:fld id="{5C50843D-0287-478C-85CC-783C27BBAFC8}" type="slidenum">
              <a:rPr kumimoji="0" lang="es-ES" altLang="es-AR" sz="1400" b="0" smtClean="0">
                <a:solidFill>
                  <a:schemeClr val="tx1"/>
                </a:solidFill>
                <a:latin typeface="Times New Roman" pitchFamily="18" charset="0"/>
              </a:rPr>
              <a:pPr/>
              <a:t>10</a:t>
            </a:fld>
            <a:endParaRPr kumimoji="0" lang="es-ES" altLang="es-AR" sz="1400" b="0">
              <a:solidFill>
                <a:schemeClr val="tx1"/>
              </a:solidFill>
              <a:latin typeface="Times New Roman" pitchFamily="18" charset="0"/>
            </a:endParaRPr>
          </a:p>
        </p:txBody>
      </p:sp>
      <p:sp>
        <p:nvSpPr>
          <p:cNvPr id="37894" name="Text Box 5"/>
          <p:cNvSpPr txBox="1">
            <a:spLocks noChangeArrowheads="1"/>
          </p:cNvSpPr>
          <p:nvPr/>
        </p:nvSpPr>
        <p:spPr bwMode="auto">
          <a:xfrm>
            <a:off x="8970963" y="6034088"/>
            <a:ext cx="401637" cy="457200"/>
          </a:xfrm>
          <a:prstGeom prst="rect">
            <a:avLst/>
          </a:prstGeom>
          <a:noFill/>
          <a:ln w="9525">
            <a:noFill/>
            <a:miter lim="800000"/>
            <a:headEnd/>
            <a:tailEnd/>
          </a:ln>
        </p:spPr>
        <p:txBody>
          <a:bodyPr>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5" fill="hold" grpId="0" nodeType="clickEffect">
                                  <p:stCondLst>
                                    <p:cond delay="0"/>
                                  </p:stCondLst>
                                  <p:childTnLst>
                                    <p:set>
                                      <p:cBhvr>
                                        <p:cTn id="6" dur="1" fill="hold">
                                          <p:stCondLst>
                                            <p:cond delay="0"/>
                                          </p:stCondLst>
                                        </p:cTn>
                                        <p:tgtEl>
                                          <p:spTgt spid="6147">
                                            <p:txEl>
                                              <p:pRg st="0" end="0"/>
                                            </p:txEl>
                                          </p:spTgt>
                                        </p:tgtEl>
                                        <p:attrNameLst>
                                          <p:attrName>style.visibility</p:attrName>
                                        </p:attrNameLst>
                                      </p:cBhvr>
                                      <p:to>
                                        <p:strVal val="visible"/>
                                      </p:to>
                                    </p:set>
                                    <p:animEffect transition="in" filter="blinds(vertical)">
                                      <p:cBhvr>
                                        <p:cTn id="7" dur="500"/>
                                        <p:tgtEl>
                                          <p:spTgt spid="614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3" presetClass="entr" presetSubtype="5" fill="hold" grpId="0" nodeType="clickEffect">
                                  <p:stCondLst>
                                    <p:cond delay="0"/>
                                  </p:stCondLst>
                                  <p:childTnLst>
                                    <p:set>
                                      <p:cBhvr>
                                        <p:cTn id="11" dur="1" fill="hold">
                                          <p:stCondLst>
                                            <p:cond delay="0"/>
                                          </p:stCondLst>
                                        </p:cTn>
                                        <p:tgtEl>
                                          <p:spTgt spid="6147">
                                            <p:txEl>
                                              <p:pRg st="1" end="1"/>
                                            </p:txEl>
                                          </p:spTgt>
                                        </p:tgtEl>
                                        <p:attrNameLst>
                                          <p:attrName>style.visibility</p:attrName>
                                        </p:attrNameLst>
                                      </p:cBhvr>
                                      <p:to>
                                        <p:strVal val="visible"/>
                                      </p:to>
                                    </p:set>
                                    <p:animEffect transition="in" filter="blinds(vertical)">
                                      <p:cBhvr>
                                        <p:cTn id="12" dur="500"/>
                                        <p:tgtEl>
                                          <p:spTgt spid="6147">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5" fill="hold" grpId="0" nodeType="clickEffect">
                                  <p:stCondLst>
                                    <p:cond delay="0"/>
                                  </p:stCondLst>
                                  <p:childTnLst>
                                    <p:set>
                                      <p:cBhvr>
                                        <p:cTn id="16" dur="1" fill="hold">
                                          <p:stCondLst>
                                            <p:cond delay="0"/>
                                          </p:stCondLst>
                                        </p:cTn>
                                        <p:tgtEl>
                                          <p:spTgt spid="6147">
                                            <p:txEl>
                                              <p:pRg st="2" end="2"/>
                                            </p:txEl>
                                          </p:spTgt>
                                        </p:tgtEl>
                                        <p:attrNameLst>
                                          <p:attrName>style.visibility</p:attrName>
                                        </p:attrNameLst>
                                      </p:cBhvr>
                                      <p:to>
                                        <p:strVal val="visible"/>
                                      </p:to>
                                    </p:set>
                                    <p:animEffect transition="in" filter="blinds(vertical)">
                                      <p:cBhvr>
                                        <p:cTn id="17" dur="500"/>
                                        <p:tgtEl>
                                          <p:spTgt spid="6147">
                                            <p:txEl>
                                              <p:pRg st="2" end="2"/>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3" presetClass="entr" presetSubtype="5" fill="hold" grpId="0" nodeType="clickEffect">
                                  <p:stCondLst>
                                    <p:cond delay="0"/>
                                  </p:stCondLst>
                                  <p:childTnLst>
                                    <p:set>
                                      <p:cBhvr>
                                        <p:cTn id="21" dur="1" fill="hold">
                                          <p:stCondLst>
                                            <p:cond delay="0"/>
                                          </p:stCondLst>
                                        </p:cTn>
                                        <p:tgtEl>
                                          <p:spTgt spid="6147">
                                            <p:txEl>
                                              <p:pRg st="3" end="3"/>
                                            </p:txEl>
                                          </p:spTgt>
                                        </p:tgtEl>
                                        <p:attrNameLst>
                                          <p:attrName>style.visibility</p:attrName>
                                        </p:attrNameLst>
                                      </p:cBhvr>
                                      <p:to>
                                        <p:strVal val="visible"/>
                                      </p:to>
                                    </p:set>
                                    <p:animEffect transition="in" filter="blinds(vertical)">
                                      <p:cBhvr>
                                        <p:cTn id="22" dur="500"/>
                                        <p:tgtEl>
                                          <p:spTgt spid="6147">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5" fill="hold" grpId="0" nodeType="clickEffect">
                                  <p:stCondLst>
                                    <p:cond delay="0"/>
                                  </p:stCondLst>
                                  <p:childTnLst>
                                    <p:set>
                                      <p:cBhvr>
                                        <p:cTn id="26" dur="1" fill="hold">
                                          <p:stCondLst>
                                            <p:cond delay="0"/>
                                          </p:stCondLst>
                                        </p:cTn>
                                        <p:tgtEl>
                                          <p:spTgt spid="6147">
                                            <p:txEl>
                                              <p:pRg st="4" end="4"/>
                                            </p:txEl>
                                          </p:spTgt>
                                        </p:tgtEl>
                                        <p:attrNameLst>
                                          <p:attrName>style.visibility</p:attrName>
                                        </p:attrNameLst>
                                      </p:cBhvr>
                                      <p:to>
                                        <p:strVal val="visible"/>
                                      </p:to>
                                    </p:set>
                                    <p:animEffect transition="in" filter="blinds(vertical)">
                                      <p:cBhvr>
                                        <p:cTn id="27" dur="500"/>
                                        <p:tgtEl>
                                          <p:spTgt spid="6147">
                                            <p:txEl>
                                              <p:pRg st="4" end="4"/>
                                            </p:txEl>
                                          </p:spTgt>
                                        </p:tgtEl>
                                      </p:cBhvr>
                                    </p:animEffect>
                                  </p:childTnLst>
                                </p:cTn>
                              </p:par>
                            </p:childTnLst>
                          </p:cTn>
                        </p:par>
                      </p:childTnLst>
                    </p:cTn>
                  </p:par>
                  <p:par>
                    <p:cTn id="28" fill="hold" nodeType="clickPar">
                      <p:stCondLst>
                        <p:cond delay="indefinite"/>
                      </p:stCondLst>
                      <p:childTnLst>
                        <p:par>
                          <p:cTn id="29" fill="hold" nodeType="withGroup">
                            <p:stCondLst>
                              <p:cond delay="0"/>
                            </p:stCondLst>
                            <p:childTnLst>
                              <p:par>
                                <p:cTn id="30" presetID="3" presetClass="entr" presetSubtype="5" fill="hold" grpId="0" nodeType="clickEffect">
                                  <p:stCondLst>
                                    <p:cond delay="0"/>
                                  </p:stCondLst>
                                  <p:childTnLst>
                                    <p:set>
                                      <p:cBhvr>
                                        <p:cTn id="31" dur="1" fill="hold">
                                          <p:stCondLst>
                                            <p:cond delay="0"/>
                                          </p:stCondLst>
                                        </p:cTn>
                                        <p:tgtEl>
                                          <p:spTgt spid="6147">
                                            <p:txEl>
                                              <p:pRg st="5" end="5"/>
                                            </p:txEl>
                                          </p:spTgt>
                                        </p:tgtEl>
                                        <p:attrNameLst>
                                          <p:attrName>style.visibility</p:attrName>
                                        </p:attrNameLst>
                                      </p:cBhvr>
                                      <p:to>
                                        <p:strVal val="visible"/>
                                      </p:to>
                                    </p:set>
                                    <p:animEffect transition="in" filter="blinds(vertical)">
                                      <p:cBhvr>
                                        <p:cTn id="32" dur="500"/>
                                        <p:tgtEl>
                                          <p:spTgt spid="6147">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7" grpId="0" build="p" autoUpdateAnimBg="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1 Marcador de pie de página"/>
          <p:cNvSpPr>
            <a:spLocks noGrp="1"/>
          </p:cNvSpPr>
          <p:nvPr>
            <p:ph type="ftr" sz="quarter" idx="11"/>
          </p:nvPr>
        </p:nvSpPr>
        <p:spPr>
          <a:xfrm>
            <a:off x="5124450" y="6296025"/>
            <a:ext cx="4248150" cy="333375"/>
          </a:xfrm>
        </p:spPr>
        <p:txBody>
          <a:bodyPr/>
          <a:lstStyle/>
          <a:p>
            <a:pPr>
              <a:defRPr/>
            </a:pPr>
            <a:r>
              <a:rPr lang="es-ES" smtClean="0"/>
              <a:t>Luis  Facciano-A.A.E.F.-  2023</a:t>
            </a:r>
            <a:endParaRPr lang="es-ES" dirty="0"/>
          </a:p>
        </p:txBody>
      </p:sp>
      <p:sp>
        <p:nvSpPr>
          <p:cNvPr id="39938"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EED8F3A8-5F8A-4ECE-BCEF-3839321DF158}" type="slidenum">
              <a:rPr kumimoji="0" lang="es-ES" altLang="es-AR" sz="1400" b="0" smtClean="0">
                <a:solidFill>
                  <a:schemeClr val="tx1"/>
                </a:solidFill>
                <a:latin typeface="Times New Roman" pitchFamily="18" charset="0"/>
              </a:rPr>
              <a:pPr/>
              <a:t>11</a:t>
            </a:fld>
            <a:endParaRPr kumimoji="0" lang="es-ES" altLang="es-AR" sz="1400" b="0">
              <a:solidFill>
                <a:schemeClr val="tx1"/>
              </a:solidFill>
              <a:latin typeface="Times New Roman" pitchFamily="18" charset="0"/>
            </a:endParaRPr>
          </a:p>
        </p:txBody>
      </p:sp>
      <p:sp>
        <p:nvSpPr>
          <p:cNvPr id="24580" name="Rectangle 2"/>
          <p:cNvSpPr>
            <a:spLocks noGrp="1" noChangeArrowheads="1"/>
          </p:cNvSpPr>
          <p:nvPr>
            <p:ph type="title" idx="4294967295"/>
          </p:nvPr>
        </p:nvSpPr>
        <p:spPr bwMode="auto">
          <a:xfrm>
            <a:off x="222250" y="260350"/>
            <a:ext cx="9150350" cy="1427163"/>
          </a:xfrm>
          <a:solidFill>
            <a:schemeClr val="tx2"/>
          </a:solidFill>
        </p:spPr>
        <p:txBody>
          <a:bodyPr wrap="square" numCol="1" anchorCtr="0" compatLnSpc="1">
            <a:prstTxWarp prst="textNoShape">
              <a:avLst/>
            </a:prstTxWarp>
          </a:bodyPr>
          <a:lstStyle/>
          <a:p>
            <a:pPr algn="ctr" eaLnBrk="1" hangingPunct="1">
              <a:defRPr/>
            </a:pPr>
            <a:r>
              <a:rPr lang="es-ES" altLang="es-AR" sz="3800" b="1" dirty="0">
                <a:solidFill>
                  <a:srgbClr val="FF0000"/>
                </a:solidFill>
                <a:effectLst>
                  <a:outerShdw blurRad="38100" dist="38100" dir="2700000" algn="tl">
                    <a:srgbClr val="000000">
                      <a:alpha val="43137"/>
                    </a:srgbClr>
                  </a:outerShdw>
                </a:effectLst>
                <a:latin typeface="Comic Sans MS" pitchFamily="66" charset="0"/>
              </a:rPr>
              <a:t>PRINCIPIOS GENERALES </a:t>
            </a:r>
            <a:br>
              <a:rPr lang="es-ES" altLang="es-AR" sz="3800" b="1" dirty="0">
                <a:solidFill>
                  <a:srgbClr val="FF0000"/>
                </a:solidFill>
                <a:effectLst>
                  <a:outerShdw blurRad="38100" dist="38100" dir="2700000" algn="tl">
                    <a:srgbClr val="000000">
                      <a:alpha val="43137"/>
                    </a:srgbClr>
                  </a:outerShdw>
                </a:effectLst>
                <a:latin typeface="Comic Sans MS" pitchFamily="66" charset="0"/>
              </a:rPr>
            </a:br>
            <a:r>
              <a:rPr lang="es-ES" altLang="es-AR" sz="3800" b="1" dirty="0">
                <a:solidFill>
                  <a:srgbClr val="FF0000"/>
                </a:solidFill>
                <a:effectLst>
                  <a:outerShdw blurRad="38100" dist="38100" dir="2700000" algn="tl">
                    <a:srgbClr val="000000">
                      <a:alpha val="43137"/>
                    </a:srgbClr>
                  </a:outerShdw>
                </a:effectLst>
                <a:latin typeface="Comic Sans MS" pitchFamily="66" charset="0"/>
              </a:rPr>
              <a:t>de la ley 13.246 (t.o.22.298)</a:t>
            </a:r>
          </a:p>
        </p:txBody>
      </p:sp>
      <p:sp>
        <p:nvSpPr>
          <p:cNvPr id="27655" name="Rectangle 3"/>
          <p:cNvSpPr>
            <a:spLocks noGrp="1" noChangeArrowheads="1"/>
          </p:cNvSpPr>
          <p:nvPr>
            <p:ph type="body" idx="4294967295"/>
          </p:nvPr>
        </p:nvSpPr>
        <p:spPr>
          <a:xfrm>
            <a:off x="365820" y="1949932"/>
            <a:ext cx="8712968" cy="4537075"/>
          </a:xfrm>
        </p:spPr>
        <p:txBody>
          <a:bodyPr rtlCol="0">
            <a:normAutofit/>
          </a:bodyPr>
          <a:lstStyle/>
          <a:p>
            <a:pPr marL="182880" indent="-182880" eaLnBrk="1" fontAlgn="auto" hangingPunct="1">
              <a:lnSpc>
                <a:spcPct val="90000"/>
              </a:lnSpc>
              <a:spcAft>
                <a:spcPts val="0"/>
              </a:spcAft>
              <a:buClr>
                <a:schemeClr val="tx1">
                  <a:lumMod val="50000"/>
                  <a:lumOff val="50000"/>
                </a:schemeClr>
              </a:buClr>
              <a:defRPr/>
            </a:pPr>
            <a:r>
              <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rPr>
              <a:t>SE APLICA A TODO CONTRATO DE ARRENDAMIENTO o APARCERIA CUALQUIERA SEA LA DENOMINACION QUE LE DEN LAS PARTES</a:t>
            </a:r>
          </a:p>
          <a:p>
            <a:pPr marL="182880" indent="-182880" eaLnBrk="1" fontAlgn="auto" hangingPunct="1">
              <a:lnSpc>
                <a:spcPct val="90000"/>
              </a:lnSpc>
              <a:spcAft>
                <a:spcPts val="0"/>
              </a:spcAft>
              <a:buClr>
                <a:schemeClr val="tx1">
                  <a:lumMod val="50000"/>
                  <a:lumOff val="50000"/>
                </a:schemeClr>
              </a:buClr>
              <a:defRPr/>
            </a:pPr>
            <a:endPar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endParaRPr>
          </a:p>
          <a:p>
            <a:pPr marL="182880" indent="-182880" eaLnBrk="1" fontAlgn="auto" hangingPunct="1">
              <a:lnSpc>
                <a:spcPct val="90000"/>
              </a:lnSpc>
              <a:spcAft>
                <a:spcPts val="0"/>
              </a:spcAft>
              <a:buClr>
                <a:schemeClr val="tx1">
                  <a:lumMod val="50000"/>
                  <a:lumOff val="50000"/>
                </a:schemeClr>
              </a:buClr>
              <a:defRPr/>
            </a:pPr>
            <a:r>
              <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rPr>
              <a:t>ES DE </a:t>
            </a:r>
            <a:r>
              <a:rPr lang="es-ES" altLang="es-AR" sz="2000" b="1" dirty="0">
                <a:solidFill>
                  <a:srgbClr val="FF0000"/>
                </a:solidFill>
                <a:effectLst>
                  <a:outerShdw blurRad="38100" dist="38100" dir="2700000" algn="tl">
                    <a:srgbClr val="000000">
                      <a:alpha val="43137"/>
                    </a:srgbClr>
                  </a:outerShdw>
                </a:effectLst>
                <a:latin typeface="Comic Sans MS" panose="030F0702030302020204" pitchFamily="66" charset="0"/>
              </a:rPr>
              <a:t>ORDEN PUBLICO </a:t>
            </a:r>
            <a:r>
              <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rPr>
              <a:t>(excepto normas de aparcería pecuaria)</a:t>
            </a:r>
            <a:endParaRPr lang="es-ES" altLang="es-AR" sz="2000" b="1" dirty="0">
              <a:solidFill>
                <a:srgbClr val="FFFF00"/>
              </a:solidFill>
              <a:effectLst>
                <a:outerShdw blurRad="38100" dist="38100" dir="2700000" algn="tl">
                  <a:srgbClr val="000000">
                    <a:alpha val="43137"/>
                  </a:srgbClr>
                </a:outerShdw>
              </a:effectLst>
              <a:latin typeface="Comic Sans MS" panose="030F0702030302020204" pitchFamily="66" charset="0"/>
            </a:endParaRPr>
          </a:p>
          <a:p>
            <a:pPr marL="182880" indent="-182880" eaLnBrk="1" fontAlgn="auto" hangingPunct="1">
              <a:lnSpc>
                <a:spcPct val="90000"/>
              </a:lnSpc>
              <a:spcAft>
                <a:spcPts val="0"/>
              </a:spcAft>
              <a:buClr>
                <a:schemeClr val="tx1">
                  <a:lumMod val="50000"/>
                  <a:lumOff val="50000"/>
                </a:schemeClr>
              </a:buClr>
              <a:defRPr/>
            </a:pPr>
            <a:endParaRPr lang="es-ES" altLang="es-AR" sz="2000" b="1" dirty="0">
              <a:solidFill>
                <a:schemeClr val="tx1">
                  <a:lumMod val="85000"/>
                </a:schemeClr>
              </a:solidFill>
              <a:effectLst>
                <a:outerShdw blurRad="38100" dist="38100" dir="2700000" algn="tl">
                  <a:srgbClr val="000000">
                    <a:alpha val="43137"/>
                  </a:srgbClr>
                </a:outerShdw>
              </a:effectLst>
              <a:latin typeface="Comic Sans MS" panose="030F0702030302020204" pitchFamily="66" charset="0"/>
            </a:endParaRPr>
          </a:p>
          <a:p>
            <a:pPr marL="182880" indent="-182880" eaLnBrk="1" fontAlgn="auto" hangingPunct="1">
              <a:lnSpc>
                <a:spcPct val="90000"/>
              </a:lnSpc>
              <a:spcAft>
                <a:spcPts val="0"/>
              </a:spcAft>
              <a:buClr>
                <a:schemeClr val="tx1">
                  <a:lumMod val="50000"/>
                  <a:lumOff val="50000"/>
                </a:schemeClr>
              </a:buClr>
              <a:defRPr/>
            </a:pPr>
            <a:r>
              <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rPr>
              <a:t>SUS BENEFICIOS SON IRRENUNCIABLES</a:t>
            </a:r>
          </a:p>
          <a:p>
            <a:pPr marL="182880" indent="-182880" eaLnBrk="1" fontAlgn="auto" hangingPunct="1">
              <a:lnSpc>
                <a:spcPct val="90000"/>
              </a:lnSpc>
              <a:spcAft>
                <a:spcPts val="0"/>
              </a:spcAft>
              <a:buClr>
                <a:schemeClr val="tx1">
                  <a:lumMod val="50000"/>
                  <a:lumOff val="50000"/>
                </a:schemeClr>
              </a:buClr>
              <a:defRPr/>
            </a:pPr>
            <a:endPar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endParaRPr>
          </a:p>
          <a:p>
            <a:pPr marL="182880" indent="-182880" eaLnBrk="1" fontAlgn="auto" hangingPunct="1">
              <a:lnSpc>
                <a:spcPct val="90000"/>
              </a:lnSpc>
              <a:spcAft>
                <a:spcPts val="0"/>
              </a:spcAft>
              <a:buClr>
                <a:schemeClr val="tx1">
                  <a:lumMod val="50000"/>
                  <a:lumOff val="50000"/>
                </a:schemeClr>
              </a:buClr>
              <a:defRPr/>
            </a:pPr>
            <a:r>
              <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rPr>
              <a:t>SON NULAS LAS CLAUSULAS CONTRARIAS O EN FRAUDE A LA LEY</a:t>
            </a:r>
          </a:p>
          <a:p>
            <a:pPr marL="182880" indent="-182880" eaLnBrk="1" fontAlgn="auto" hangingPunct="1">
              <a:lnSpc>
                <a:spcPct val="90000"/>
              </a:lnSpc>
              <a:spcAft>
                <a:spcPts val="0"/>
              </a:spcAft>
              <a:buClr>
                <a:schemeClr val="tx1">
                  <a:lumMod val="50000"/>
                  <a:lumOff val="50000"/>
                </a:schemeClr>
              </a:buClr>
              <a:defRPr/>
            </a:pPr>
            <a:endPar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endParaRPr>
          </a:p>
          <a:p>
            <a:pPr marL="182880" indent="-182880" eaLnBrk="1" fontAlgn="auto" hangingPunct="1">
              <a:lnSpc>
                <a:spcPct val="90000"/>
              </a:lnSpc>
              <a:spcAft>
                <a:spcPts val="0"/>
              </a:spcAft>
              <a:buClr>
                <a:schemeClr val="tx1">
                  <a:lumMod val="50000"/>
                  <a:lumOff val="50000"/>
                </a:schemeClr>
              </a:buClr>
              <a:defRPr/>
            </a:pPr>
            <a:r>
              <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rPr>
              <a:t>ESTIPULA CIERTAS CLÁUSULAS NULAS (art. 17)</a:t>
            </a:r>
          </a:p>
          <a:p>
            <a:pPr marL="182880" indent="-182880" eaLnBrk="1" fontAlgn="auto" hangingPunct="1">
              <a:lnSpc>
                <a:spcPct val="90000"/>
              </a:lnSpc>
              <a:spcAft>
                <a:spcPts val="0"/>
              </a:spcAft>
              <a:buClr>
                <a:schemeClr val="tx1">
                  <a:lumMod val="50000"/>
                  <a:lumOff val="50000"/>
                </a:schemeClr>
              </a:buClr>
              <a:defRPr/>
            </a:pPr>
            <a:endPar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endParaRPr>
          </a:p>
          <a:p>
            <a:pPr marL="0" indent="0" eaLnBrk="1" fontAlgn="auto" hangingPunct="1">
              <a:lnSpc>
                <a:spcPct val="90000"/>
              </a:lnSpc>
              <a:spcAft>
                <a:spcPts val="0"/>
              </a:spcAft>
              <a:buClr>
                <a:schemeClr val="tx1">
                  <a:lumMod val="50000"/>
                  <a:lumOff val="50000"/>
                </a:schemeClr>
              </a:buClr>
              <a:buFont typeface="Wingdings" pitchFamily="2" charset="2"/>
              <a:buNone/>
              <a:defRPr/>
            </a:pPr>
            <a:endParaRPr lang="es-ES" altLang="es-AR" sz="2000" b="1" dirty="0">
              <a:solidFill>
                <a:schemeClr val="tx1"/>
              </a:solidFill>
              <a:effectLst>
                <a:outerShdw blurRad="38100" dist="38100" dir="2700000" algn="tl">
                  <a:srgbClr val="000000">
                    <a:alpha val="43137"/>
                  </a:srgbClr>
                </a:outerShdw>
              </a:effectLst>
              <a:latin typeface="Comic Sans MS" panose="030F0702030302020204" pitchFamily="66" charset="0"/>
            </a:endParaRPr>
          </a:p>
        </p:txBody>
      </p:sp>
      <p:sp>
        <p:nvSpPr>
          <p:cNvPr id="4" name="3 Marcador de pie de página"/>
          <p:cNvSpPr txBox="1">
            <a:spLocks noGrp="1"/>
          </p:cNvSpPr>
          <p:nvPr/>
        </p:nvSpPr>
        <p:spPr bwMode="auto">
          <a:xfrm>
            <a:off x="2632075" y="6119813"/>
            <a:ext cx="4006850" cy="476250"/>
          </a:xfrm>
          <a:prstGeom prst="rect">
            <a:avLst/>
          </a:prstGeom>
          <a:noFill/>
          <a:ln>
            <a:miter lim="800000"/>
            <a:headEnd/>
            <a:tailEnd/>
          </a:ln>
        </p:spPr>
        <p:txBody>
          <a:bodyPr wrap="none" lIns="92075" tIns="46038" rIns="92075" bIns="46038"/>
          <a:lstStyle/>
          <a:p>
            <a:pPr>
              <a:lnSpc>
                <a:spcPct val="100000"/>
              </a:lnSpc>
              <a:defRPr/>
            </a:pPr>
            <a:endParaRPr lang="es-ES" sz="1400" b="0" dirty="0">
              <a:effectLst/>
              <a:latin typeface="+mn-lt"/>
            </a:endParaRPr>
          </a:p>
        </p:txBody>
      </p:sp>
      <p:sp>
        <p:nvSpPr>
          <p:cNvPr id="39943" name="4 Marcador de número de diapositiva"/>
          <p:cNvSpPr txBox="1">
            <a:spLocks noGrp="1"/>
          </p:cNvSpPr>
          <p:nvPr/>
        </p:nvSpPr>
        <p:spPr bwMode="auto">
          <a:xfrm>
            <a:off x="7419975" y="6400800"/>
            <a:ext cx="1952625" cy="457200"/>
          </a:xfrm>
          <a:prstGeom prst="rect">
            <a:avLst/>
          </a:prstGeom>
          <a:noFill/>
          <a:ln w="9525">
            <a:noFill/>
            <a:miter lim="800000"/>
            <a:headEnd/>
            <a:tailEnd/>
          </a:ln>
        </p:spPr>
        <p:txBody>
          <a:bodyPr/>
          <a:lstStyle/>
          <a:p>
            <a:pPr algn="r">
              <a:lnSpc>
                <a:spcPct val="100000"/>
              </a:lnSpc>
            </a:pPr>
            <a:fld id="{8594FE4A-FD00-4F25-AE27-572141AC9397}" type="slidenum">
              <a:rPr kumimoji="0" lang="es-ES" altLang="es-AR" sz="1400" b="0">
                <a:effectLst/>
                <a:latin typeface="Times New Roman" pitchFamily="18" charset="0"/>
              </a:rPr>
              <a:pPr algn="r">
                <a:lnSpc>
                  <a:spcPct val="100000"/>
                </a:lnSpc>
              </a:pPr>
              <a:t>11</a:t>
            </a:fld>
            <a:endParaRPr kumimoji="0" lang="es-ES" altLang="es-AR" sz="1400" b="0">
              <a:effectLst/>
              <a:latin typeface="Times New Roman" pitchFamily="18" charset="0"/>
            </a:endParaRPr>
          </a:p>
        </p:txBody>
      </p:sp>
    </p:spTree>
  </p:cSld>
  <p:clrMapOvr>
    <a:masterClrMapping/>
  </p:clrMapOvr>
  <p:transition spd="slow"/>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8354" name="Rectangle 2"/>
          <p:cNvSpPr>
            <a:spLocks noGrp="1" noChangeArrowheads="1"/>
          </p:cNvSpPr>
          <p:nvPr>
            <p:ph type="title"/>
          </p:nvPr>
        </p:nvSpPr>
        <p:spPr>
          <a:xfrm>
            <a:off x="268288" y="476250"/>
            <a:ext cx="8632825" cy="609600"/>
          </a:xfrm>
          <a:solidFill>
            <a:schemeClr val="tx2"/>
          </a:solidFill>
        </p:spPr>
        <p:txBody>
          <a:bodyPr>
            <a:normAutofit fontScale="90000"/>
          </a:bodyPr>
          <a:lstStyle/>
          <a:p>
            <a:pPr algn="ctr" eaLnBrk="1" fontAlgn="auto" hangingPunct="1">
              <a:spcAft>
                <a:spcPts val="0"/>
              </a:spcAft>
              <a:defRPr/>
            </a:pPr>
            <a:r>
              <a:rPr lang="es-ES" b="1" dirty="0">
                <a:solidFill>
                  <a:srgbClr val="FF0000"/>
                </a:solidFill>
                <a:effectLst>
                  <a:outerShdw blurRad="38100" dist="38100" dir="2700000" algn="tl">
                    <a:srgbClr val="000000"/>
                  </a:outerShdw>
                </a:effectLst>
                <a:latin typeface="Comic Sans MS" pitchFamily="66" charset="0"/>
              </a:rPr>
              <a:t>FORMA y PRUEBA</a:t>
            </a:r>
          </a:p>
        </p:txBody>
      </p:sp>
      <p:sp>
        <p:nvSpPr>
          <p:cNvPr id="228355" name="Rectangle 3"/>
          <p:cNvSpPr>
            <a:spLocks noGrp="1" noChangeArrowheads="1"/>
          </p:cNvSpPr>
          <p:nvPr>
            <p:ph idx="1"/>
          </p:nvPr>
        </p:nvSpPr>
        <p:spPr>
          <a:xfrm>
            <a:off x="268288" y="1484313"/>
            <a:ext cx="8710612" cy="4537075"/>
          </a:xfrm>
        </p:spPr>
        <p:txBody>
          <a:bodyPr rtlCol="0">
            <a:normAutofit fontScale="92500" lnSpcReduction="10000"/>
          </a:bodyPr>
          <a:lstStyle/>
          <a:p>
            <a:pPr marL="182880" indent="-182880" algn="just" eaLnBrk="1" fontAlgn="auto" hangingPunct="1">
              <a:spcAft>
                <a:spcPts val="0"/>
              </a:spcAft>
              <a:buClr>
                <a:schemeClr val="tx1">
                  <a:lumMod val="50000"/>
                  <a:lumOff val="50000"/>
                </a:schemeClr>
              </a:buClr>
              <a:buFont typeface="Wingdings" pitchFamily="2" charset="2"/>
              <a:buNone/>
              <a:defRPr/>
            </a:pPr>
            <a:r>
              <a:rPr lang="es-AR" dirty="0">
                <a:solidFill>
                  <a:schemeClr val="tx1">
                    <a:lumMod val="85000"/>
                  </a:schemeClr>
                </a:solidFill>
                <a:latin typeface="Comic Sans MS" pitchFamily="66" charset="0"/>
              </a:rPr>
              <a:t>	</a:t>
            </a:r>
            <a:r>
              <a:rPr lang="es-AR" sz="2400" b="1" dirty="0">
                <a:solidFill>
                  <a:schemeClr val="tx1"/>
                </a:solidFill>
                <a:effectLst>
                  <a:outerShdw blurRad="38100" dist="38100" dir="2700000" algn="tl">
                    <a:srgbClr val="000000">
                      <a:alpha val="43137"/>
                    </a:srgbClr>
                  </a:outerShdw>
                </a:effectLst>
                <a:latin typeface="Comic Sans MS" pitchFamily="66" charset="0"/>
              </a:rPr>
              <a:t>EL ART. 40 DE LA LEY 13.246 Y MODIF. ESTABLECE PARA LOS CONTRATOS DE ARRENDAMIENTOS Y APARCERÍAS LA </a:t>
            </a:r>
            <a:r>
              <a:rPr lang="es-AR" sz="2400" b="1" dirty="0">
                <a:solidFill>
                  <a:srgbClr val="FF0000"/>
                </a:solidFill>
                <a:effectLst>
                  <a:outerShdw blurRad="38100" dist="38100" dir="2700000" algn="tl">
                    <a:srgbClr val="000000">
                      <a:alpha val="43137"/>
                    </a:srgbClr>
                  </a:outerShdw>
                </a:effectLst>
                <a:latin typeface="Comic Sans MS" pitchFamily="66" charset="0"/>
              </a:rPr>
              <a:t>FORMALIDAD ESCRITA </a:t>
            </a:r>
            <a:r>
              <a:rPr lang="es-AR" sz="2400" b="1" i="1" dirty="0">
                <a:solidFill>
                  <a:srgbClr val="FF0000"/>
                </a:solidFill>
                <a:effectLst>
                  <a:outerShdw blurRad="38100" dist="38100" dir="2700000" algn="tl">
                    <a:srgbClr val="000000">
                      <a:alpha val="43137"/>
                    </a:srgbClr>
                  </a:outerShdw>
                </a:effectLst>
                <a:latin typeface="Comic Sans MS" pitchFamily="66" charset="0"/>
              </a:rPr>
              <a:t>AD PROBATIONEM</a:t>
            </a:r>
            <a:r>
              <a:rPr lang="es-AR" sz="2400" b="1" dirty="0">
                <a:solidFill>
                  <a:srgbClr val="FF0000"/>
                </a:solidFill>
                <a:effectLst>
                  <a:outerShdw blurRad="38100" dist="38100" dir="2700000" algn="tl">
                    <a:srgbClr val="000000">
                      <a:alpha val="43137"/>
                    </a:srgbClr>
                  </a:outerShdw>
                </a:effectLst>
                <a:latin typeface="Comic Sans MS" pitchFamily="66" charset="0"/>
              </a:rPr>
              <a:t>,</a:t>
            </a:r>
            <a:r>
              <a:rPr lang="es-AR" sz="2400" b="1" dirty="0">
                <a:solidFill>
                  <a:schemeClr val="tx1"/>
                </a:solidFill>
                <a:effectLst>
                  <a:outerShdw blurRad="38100" dist="38100" dir="2700000" algn="tl">
                    <a:srgbClr val="000000">
                      <a:alpha val="43137"/>
                    </a:srgbClr>
                  </a:outerShdw>
                </a:effectLst>
                <a:latin typeface="Comic Sans MS" pitchFamily="66" charset="0"/>
              </a:rPr>
              <a:t> LA QUE SIENDO OMITIDA PERMITIRÁ LA PRUEBA DE SU EXISTENCIA DE ACUERDO CON LAS DISPOSICIONES GENERALES </a:t>
            </a:r>
          </a:p>
          <a:p>
            <a:pPr marL="182880" indent="-182880" algn="just" eaLnBrk="1" fontAlgn="auto" hangingPunct="1">
              <a:spcAft>
                <a:spcPts val="0"/>
              </a:spcAft>
              <a:buClr>
                <a:schemeClr val="tx1">
                  <a:lumMod val="50000"/>
                  <a:lumOff val="50000"/>
                </a:schemeClr>
              </a:buClr>
              <a:buNone/>
              <a:defRPr/>
            </a:pPr>
            <a:r>
              <a:rPr lang="es-AR" sz="2400" b="1" dirty="0">
                <a:solidFill>
                  <a:schemeClr val="tx1"/>
                </a:solidFill>
                <a:effectLst>
                  <a:outerShdw blurRad="38100" dist="38100" dir="2700000" algn="tl">
                    <a:srgbClr val="000000">
                      <a:alpha val="43137"/>
                    </a:srgbClr>
                  </a:outerShdw>
                </a:effectLst>
                <a:latin typeface="Comic Sans MS" pitchFamily="66" charset="0"/>
              </a:rPr>
              <a:t>  </a:t>
            </a:r>
            <a:r>
              <a:rPr lang="es-AR" sz="2400" b="1" dirty="0" smtClean="0">
                <a:solidFill>
                  <a:srgbClr val="00FF00"/>
                </a:solidFill>
                <a:effectLst>
                  <a:outerShdw blurRad="38100" dist="38100" dir="2700000" algn="tl">
                    <a:srgbClr val="000000">
                      <a:alpha val="43137"/>
                    </a:srgbClr>
                  </a:outerShdw>
                </a:effectLst>
                <a:latin typeface="Comic Sans MS" pitchFamily="66" charset="0"/>
              </a:rPr>
              <a:t> SE </a:t>
            </a:r>
            <a:r>
              <a:rPr lang="es-AR" sz="2400" b="1" dirty="0">
                <a:solidFill>
                  <a:srgbClr val="00FF00"/>
                </a:solidFill>
                <a:effectLst>
                  <a:outerShdw blurRad="38100" dist="38100" dir="2700000" algn="tl">
                    <a:srgbClr val="000000">
                      <a:alpha val="43137"/>
                    </a:srgbClr>
                  </a:outerShdw>
                </a:effectLst>
                <a:latin typeface="Comic Sans MS" pitchFamily="66" charset="0"/>
              </a:rPr>
              <a:t>APLICA LO DISPUESTO POR LOS ARTÍCULOS 1019 Y 1020 DEL C.C.C</a:t>
            </a:r>
            <a:r>
              <a:rPr lang="es-AR" sz="2400" b="1" dirty="0" smtClean="0">
                <a:solidFill>
                  <a:srgbClr val="00FF00"/>
                </a:solidFill>
                <a:effectLst>
                  <a:outerShdw blurRad="38100" dist="38100" dir="2700000" algn="tl">
                    <a:srgbClr val="000000">
                      <a:alpha val="43137"/>
                    </a:srgbClr>
                  </a:outerShdw>
                </a:effectLst>
                <a:latin typeface="Comic Sans MS" pitchFamily="66" charset="0"/>
              </a:rPr>
              <a:t>.: PRUEBA DE TESTIGOS Y DE </a:t>
            </a:r>
            <a:r>
              <a:rPr lang="es-AR" sz="2400" b="1" dirty="0" smtClean="0">
                <a:solidFill>
                  <a:srgbClr val="00FF00"/>
                </a:solidFill>
                <a:effectLst>
                  <a:outerShdw blurRad="38100" dist="38100" dir="2700000" algn="tl">
                    <a:srgbClr val="000000">
                      <a:alpha val="43137"/>
                    </a:srgbClr>
                  </a:outerShdw>
                </a:effectLst>
                <a:latin typeface="Comic Sans MS" pitchFamily="66" charset="0"/>
              </a:rPr>
              <a:t>DOCUMENTOS </a:t>
            </a:r>
            <a:r>
              <a:rPr lang="es-AR" sz="2400" b="1" dirty="0" smtClean="0">
                <a:solidFill>
                  <a:srgbClr val="00FF00"/>
                </a:solidFill>
                <a:effectLst>
                  <a:outerShdw blurRad="38100" dist="38100" dir="2700000" algn="tl">
                    <a:srgbClr val="000000">
                      <a:alpha val="43137"/>
                    </a:srgbClr>
                  </a:outerShdw>
                </a:effectLst>
                <a:latin typeface="Comic Sans MS" pitchFamily="66" charset="0"/>
              </a:rPr>
              <a:t>EMANADOS DE LA OTRA PARTE</a:t>
            </a:r>
            <a:r>
              <a:rPr lang="es-AR" sz="2400" b="1" dirty="0" smtClean="0">
                <a:solidFill>
                  <a:srgbClr val="FFFF00"/>
                </a:solidFill>
                <a:effectLst>
                  <a:outerShdw blurRad="38100" dist="38100" dir="2700000" algn="tl">
                    <a:srgbClr val="000000">
                      <a:alpha val="43137"/>
                    </a:srgbClr>
                  </a:outerShdw>
                </a:effectLst>
                <a:latin typeface="Comic Sans MS" pitchFamily="66" charset="0"/>
              </a:rPr>
              <a:t> </a:t>
            </a:r>
            <a:endParaRPr lang="es-AR" sz="2400" b="1" dirty="0">
              <a:solidFill>
                <a:srgbClr val="FFFF00"/>
              </a:solidFill>
              <a:effectLst>
                <a:outerShdw blurRad="38100" dist="38100" dir="2700000" algn="tl">
                  <a:srgbClr val="000000">
                    <a:alpha val="43137"/>
                  </a:srgbClr>
                </a:outerShdw>
              </a:effectLst>
              <a:latin typeface="Comic Sans MS" pitchFamily="66" charset="0"/>
            </a:endParaRPr>
          </a:p>
          <a:p>
            <a:pPr marL="182880" indent="-182880" algn="just" eaLnBrk="1" fontAlgn="auto" hangingPunct="1">
              <a:spcAft>
                <a:spcPts val="0"/>
              </a:spcAft>
              <a:buClr>
                <a:schemeClr val="tx1">
                  <a:lumMod val="50000"/>
                  <a:lumOff val="50000"/>
                </a:schemeClr>
              </a:buClr>
              <a:buFont typeface="Wingdings" pitchFamily="2" charset="2"/>
              <a:buNone/>
              <a:defRPr/>
            </a:pPr>
            <a:endParaRPr lang="es-AR" sz="2400" b="1" dirty="0">
              <a:solidFill>
                <a:srgbClr val="FFFF00"/>
              </a:solidFill>
              <a:effectLst>
                <a:outerShdw blurRad="38100" dist="38100" dir="2700000" algn="tl">
                  <a:srgbClr val="000000">
                    <a:alpha val="43137"/>
                  </a:srgbClr>
                </a:outerShdw>
              </a:effectLst>
              <a:latin typeface="Comic Sans MS" pitchFamily="66" charset="0"/>
            </a:endParaRPr>
          </a:p>
          <a:p>
            <a:pPr marL="182880" indent="-182880" eaLnBrk="1" fontAlgn="auto" hangingPunct="1">
              <a:spcAft>
                <a:spcPts val="0"/>
              </a:spcAft>
              <a:buClr>
                <a:schemeClr val="tx1">
                  <a:lumMod val="50000"/>
                  <a:lumOff val="50000"/>
                </a:schemeClr>
              </a:buClr>
              <a:defRPr/>
            </a:pPr>
            <a:r>
              <a:rPr lang="es-ES" sz="2400" b="1" dirty="0">
                <a:solidFill>
                  <a:srgbClr val="FF0000"/>
                </a:solidFill>
                <a:effectLst>
                  <a:outerShdw blurRad="38100" dist="38100" dir="2700000" algn="tl">
                    <a:srgbClr val="000000">
                      <a:alpha val="43137"/>
                    </a:srgbClr>
                  </a:outerShdw>
                </a:effectLst>
                <a:latin typeface="Comic Sans MS" pitchFamily="66" charset="0"/>
              </a:rPr>
              <a:t>LO MISMO PARA LOS CONTRATOS SUCESIVOS </a:t>
            </a:r>
            <a:r>
              <a:rPr lang="es-ES" sz="2400" b="1" dirty="0">
                <a:solidFill>
                  <a:schemeClr val="tx1"/>
                </a:solidFill>
                <a:effectLst>
                  <a:outerShdw blurRad="38100" dist="38100" dir="2700000" algn="tl">
                    <a:srgbClr val="000000">
                      <a:alpha val="43137"/>
                    </a:srgbClr>
                  </a:outerShdw>
                </a:effectLst>
                <a:latin typeface="Comic Sans MS" pitchFamily="66" charset="0"/>
              </a:rPr>
              <a:t>(LA NORMA NO DISTINGUE ENTRE PRIMER CONTRATO Y LOS SIGUIENTES</a:t>
            </a:r>
            <a:r>
              <a:rPr lang="es-ES" b="1" dirty="0">
                <a:solidFill>
                  <a:schemeClr val="tx1"/>
                </a:solidFill>
                <a:effectLst>
                  <a:outerShdw blurRad="38100" dist="38100" dir="2700000" algn="tl">
                    <a:srgbClr val="000000"/>
                  </a:outerShdw>
                </a:effectLst>
                <a:latin typeface="Comic Sans MS" pitchFamily="66" charset="0"/>
              </a:rPr>
              <a:t>)</a:t>
            </a:r>
          </a:p>
        </p:txBody>
      </p:sp>
      <p:sp>
        <p:nvSpPr>
          <p:cNvPr id="5" name="3 Marcador de pie de página"/>
          <p:cNvSpPr>
            <a:spLocks noGrp="1"/>
          </p:cNvSpPr>
          <p:nvPr>
            <p:ph type="ftr" sz="quarter" idx="11"/>
          </p:nvPr>
        </p:nvSpPr>
        <p:spPr>
          <a:xfrm>
            <a:off x="5380038" y="6329363"/>
            <a:ext cx="3992562" cy="360362"/>
          </a:xfrm>
        </p:spPr>
        <p:txBody>
          <a:bodyPr/>
          <a:lstStyle/>
          <a:p>
            <a:pPr>
              <a:defRPr/>
            </a:pPr>
            <a:r>
              <a:rPr lang="es-ES" smtClean="0"/>
              <a:t>Luis  Facciano-A.A.E.F.-  2023</a:t>
            </a:r>
            <a:endParaRPr lang="es-ES" dirty="0"/>
          </a:p>
        </p:txBody>
      </p:sp>
      <p:sp>
        <p:nvSpPr>
          <p:cNvPr id="46084"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6E5FD16C-1B60-42E3-AA47-199E7F7A2151}" type="slidenum">
              <a:rPr kumimoji="0" lang="es-ES" altLang="es-AR" sz="1400" b="0" smtClean="0">
                <a:solidFill>
                  <a:schemeClr val="tx1"/>
                </a:solidFill>
                <a:latin typeface="Times New Roman" pitchFamily="18" charset="0"/>
              </a:rPr>
              <a:pPr/>
              <a:t>12</a:t>
            </a:fld>
            <a:endParaRPr kumimoji="0" lang="es-ES" altLang="es-AR" sz="1400" b="0">
              <a:solidFill>
                <a:schemeClr val="tx1"/>
              </a:solidFill>
              <a:latin typeface="Times New Roman" pitchFamily="18" charset="0"/>
            </a:endParaRPr>
          </a:p>
        </p:txBody>
      </p:sp>
      <p:sp>
        <p:nvSpPr>
          <p:cNvPr id="46086" name="Text Box 4"/>
          <p:cNvSpPr txBox="1">
            <a:spLocks noChangeArrowheads="1"/>
          </p:cNvSpPr>
          <p:nvPr/>
        </p:nvSpPr>
        <p:spPr bwMode="auto">
          <a:xfrm>
            <a:off x="8883650" y="6329363"/>
            <a:ext cx="188913" cy="461962"/>
          </a:xfrm>
          <a:prstGeom prst="rect">
            <a:avLst/>
          </a:prstGeom>
          <a:noFill/>
          <a:ln w="9525">
            <a:noFill/>
            <a:miter lim="800000"/>
            <a:headEnd/>
            <a:tailEnd/>
          </a:ln>
        </p:spPr>
        <p:txBody>
          <a:bodyPr wrap="none">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3954" name="Rectangle 2"/>
          <p:cNvSpPr>
            <a:spLocks noGrp="1" noChangeArrowheads="1"/>
          </p:cNvSpPr>
          <p:nvPr>
            <p:ph type="title"/>
          </p:nvPr>
        </p:nvSpPr>
        <p:spPr>
          <a:xfrm>
            <a:off x="346075" y="260350"/>
            <a:ext cx="8632825" cy="1185863"/>
          </a:xfrm>
          <a:solidFill>
            <a:schemeClr val="tx2"/>
          </a:solidFill>
        </p:spPr>
        <p:txBody>
          <a:bodyPr>
            <a:normAutofit fontScale="90000"/>
          </a:bodyPr>
          <a:lstStyle/>
          <a:p>
            <a:pPr algn="ctr" eaLnBrk="1" fontAlgn="auto" hangingPunct="1">
              <a:spcAft>
                <a:spcPts val="0"/>
              </a:spcAft>
              <a:defRPr/>
            </a:pPr>
            <a:r>
              <a:rPr lang="es-ES" sz="3600" b="1" dirty="0">
                <a:solidFill>
                  <a:srgbClr val="FF0000"/>
                </a:solidFill>
                <a:effectLst>
                  <a:outerShdw blurRad="38100" dist="38100" dir="2700000" algn="tl">
                    <a:srgbClr val="000000"/>
                  </a:outerShdw>
                </a:effectLst>
                <a:latin typeface="Comic Sans MS" pitchFamily="66" charset="0"/>
              </a:rPr>
              <a:t>PLAZO ARRENDAMIENTOS Y APARCERÍAS</a:t>
            </a:r>
          </a:p>
        </p:txBody>
      </p:sp>
      <p:sp>
        <p:nvSpPr>
          <p:cNvPr id="253955" name="Rectangle 3"/>
          <p:cNvSpPr>
            <a:spLocks noGrp="1" noChangeArrowheads="1"/>
          </p:cNvSpPr>
          <p:nvPr>
            <p:ph idx="1"/>
          </p:nvPr>
        </p:nvSpPr>
        <p:spPr>
          <a:xfrm>
            <a:off x="125983" y="1756506"/>
            <a:ext cx="9073008" cy="4176464"/>
          </a:xfrm>
        </p:spPr>
        <p:txBody>
          <a:bodyPr rtlCol="0">
            <a:noAutofit/>
          </a:bodyPr>
          <a:lstStyle/>
          <a:p>
            <a:pPr marL="448056" indent="-384048" eaLnBrk="1" fontAlgn="auto" hangingPunct="1">
              <a:spcAft>
                <a:spcPts val="0"/>
              </a:spcAft>
              <a:buClr>
                <a:schemeClr val="tx1">
                  <a:lumMod val="50000"/>
                  <a:lumOff val="50000"/>
                </a:schemeClr>
              </a:buClr>
              <a:buFont typeface="Wingdings 2"/>
              <a:buChar char=""/>
              <a:defRPr/>
            </a:pPr>
            <a:r>
              <a:rPr lang="es-ES" sz="2400" b="1" dirty="0">
                <a:effectLst>
                  <a:outerShdw blurRad="38100" dist="38100" dir="2700000" algn="tl">
                    <a:srgbClr val="000000"/>
                  </a:outerShdw>
                </a:effectLst>
                <a:latin typeface="Comic Sans MS" pitchFamily="66" charset="0"/>
              </a:rPr>
              <a:t>PLAZO MÍNIMO: </a:t>
            </a:r>
            <a:r>
              <a:rPr lang="es-ES" sz="2400" b="1" dirty="0">
                <a:solidFill>
                  <a:srgbClr val="FFFF00"/>
                </a:solidFill>
                <a:effectLst>
                  <a:outerShdw blurRad="38100" dist="38100" dir="2700000" algn="tl">
                    <a:srgbClr val="000000"/>
                  </a:outerShdw>
                </a:effectLst>
                <a:latin typeface="Comic Sans MS" pitchFamily="66" charset="0"/>
              </a:rPr>
              <a:t>3 AÑOS</a:t>
            </a:r>
            <a:r>
              <a:rPr lang="es-ES" sz="2400" b="1" dirty="0">
                <a:solidFill>
                  <a:schemeClr val="tx1">
                    <a:lumMod val="85000"/>
                  </a:schemeClr>
                </a:solidFill>
                <a:effectLst>
                  <a:outerShdw blurRad="38100" dist="38100" dir="2700000" algn="tl">
                    <a:srgbClr val="000000"/>
                  </a:outerShdw>
                </a:effectLst>
                <a:latin typeface="Comic Sans MS" pitchFamily="66" charset="0"/>
              </a:rPr>
              <a:t> </a:t>
            </a:r>
            <a:r>
              <a:rPr lang="es-ES" sz="2400" b="1" dirty="0">
                <a:effectLst>
                  <a:outerShdw blurRad="38100" dist="38100" dir="2700000" algn="tl">
                    <a:srgbClr val="000000"/>
                  </a:outerShdw>
                </a:effectLst>
                <a:latin typeface="Comic Sans MS" pitchFamily="66" charset="0"/>
              </a:rPr>
              <a:t>(art. 4º y 22º ley 13246</a:t>
            </a:r>
            <a:r>
              <a:rPr lang="es-ES" sz="2400" b="1" dirty="0" smtClean="0">
                <a:effectLst>
                  <a:outerShdw blurRad="38100" dist="38100" dir="2700000" algn="tl">
                    <a:srgbClr val="000000"/>
                  </a:outerShdw>
                </a:effectLst>
                <a:latin typeface="Comic Sans MS" pitchFamily="66" charset="0"/>
              </a:rPr>
              <a:t>): para primer contrato, </a:t>
            </a:r>
            <a:r>
              <a:rPr lang="es-ES" sz="2400" b="1" dirty="0" smtClean="0">
                <a:effectLst>
                  <a:outerShdw blurRad="38100" dist="38100" dir="2700000" algn="tl">
                    <a:srgbClr val="000000"/>
                  </a:outerShdw>
                </a:effectLst>
                <a:latin typeface="Comic Sans MS" pitchFamily="66" charset="0"/>
              </a:rPr>
              <a:t>contratos </a:t>
            </a:r>
            <a:r>
              <a:rPr lang="es-ES" sz="2400" b="1" dirty="0" smtClean="0">
                <a:effectLst>
                  <a:outerShdw blurRad="38100" dist="38100" dir="2700000" algn="tl">
                    <a:srgbClr val="000000"/>
                  </a:outerShdw>
                </a:effectLst>
                <a:latin typeface="Comic Sans MS" pitchFamily="66" charset="0"/>
              </a:rPr>
              <a:t>sucesivos y prórrogas no pactadas</a:t>
            </a:r>
            <a:endParaRPr lang="es-ES" sz="2400" b="1" dirty="0">
              <a:effectLst>
                <a:outerShdw blurRad="38100" dist="38100" dir="2700000" algn="tl">
                  <a:srgbClr val="000000"/>
                </a:outerShdw>
              </a:effectLst>
              <a:latin typeface="Comic Sans MS" pitchFamily="66" charset="0"/>
            </a:endParaRPr>
          </a:p>
          <a:p>
            <a:pPr marL="448056" indent="-384048" eaLnBrk="1" fontAlgn="auto" hangingPunct="1">
              <a:spcAft>
                <a:spcPts val="0"/>
              </a:spcAft>
              <a:buClr>
                <a:schemeClr val="tx1">
                  <a:lumMod val="50000"/>
                  <a:lumOff val="50000"/>
                </a:schemeClr>
              </a:buClr>
              <a:buFont typeface="Wingdings 2"/>
              <a:buChar char=""/>
              <a:defRPr/>
            </a:pPr>
            <a:r>
              <a:rPr lang="es-ES" sz="2400" b="1" dirty="0">
                <a:effectLst>
                  <a:outerShdw blurRad="38100" dist="38100" dir="2700000" algn="tl">
                    <a:srgbClr val="000000"/>
                  </a:outerShdw>
                </a:effectLst>
                <a:latin typeface="Comic Sans MS" pitchFamily="66" charset="0"/>
              </a:rPr>
              <a:t>Excepciones: contratos accidentales (segunda cosecha o un año en el pastoreo) y aparcerías pecuarias (se puede pactar libremente</a:t>
            </a:r>
            <a:r>
              <a:rPr lang="es-ES" sz="2400" b="1" dirty="0" smtClean="0">
                <a:effectLst>
                  <a:outerShdw blurRad="38100" dist="38100" dir="2700000" algn="tl">
                    <a:srgbClr val="000000"/>
                  </a:outerShdw>
                </a:effectLst>
                <a:latin typeface="Comic Sans MS" pitchFamily="66" charset="0"/>
              </a:rPr>
              <a:t>)</a:t>
            </a:r>
          </a:p>
          <a:p>
            <a:pPr marL="448056" indent="-384048" eaLnBrk="1" fontAlgn="auto" hangingPunct="1">
              <a:spcAft>
                <a:spcPts val="0"/>
              </a:spcAft>
              <a:buClr>
                <a:schemeClr val="tx1">
                  <a:lumMod val="50000"/>
                  <a:lumOff val="50000"/>
                </a:schemeClr>
              </a:buClr>
              <a:buFont typeface="Wingdings 2"/>
              <a:buChar char=""/>
              <a:defRPr/>
            </a:pPr>
            <a:endParaRPr lang="es-ES" sz="2400" b="1" dirty="0">
              <a:effectLst>
                <a:outerShdw blurRad="38100" dist="38100" dir="2700000" algn="tl">
                  <a:srgbClr val="000000"/>
                </a:outerShdw>
              </a:effectLst>
              <a:latin typeface="Comic Sans MS" pitchFamily="66" charset="0"/>
            </a:endParaRPr>
          </a:p>
          <a:p>
            <a:pPr marL="448056" indent="-384048">
              <a:buClr>
                <a:schemeClr val="tx1">
                  <a:lumMod val="50000"/>
                  <a:lumOff val="50000"/>
                </a:schemeClr>
              </a:buClr>
              <a:buFont typeface="Wingdings 2"/>
              <a:buChar char=""/>
              <a:defRPr/>
            </a:pPr>
            <a:r>
              <a:rPr lang="es-ES" sz="2400" b="1" dirty="0">
                <a:solidFill>
                  <a:srgbClr val="66FF66"/>
                </a:solidFill>
                <a:effectLst>
                  <a:outerShdw blurRad="38100" dist="38100" dir="2700000" algn="tl">
                    <a:srgbClr val="000000"/>
                  </a:outerShdw>
                </a:effectLst>
                <a:latin typeface="Comic Sans MS" pitchFamily="66" charset="0"/>
              </a:rPr>
              <a:t>PLAZO MÁXIMO C.C.C: </a:t>
            </a:r>
            <a:r>
              <a:rPr lang="es-ES" sz="2400" b="1" dirty="0">
                <a:solidFill>
                  <a:srgbClr val="FFFF00"/>
                </a:solidFill>
                <a:effectLst>
                  <a:outerShdw blurRad="38100" dist="38100" dir="2700000" algn="tl">
                    <a:srgbClr val="000000"/>
                  </a:outerShdw>
                </a:effectLst>
                <a:latin typeface="Comic Sans MS" pitchFamily="66" charset="0"/>
              </a:rPr>
              <a:t>50 AÑOS </a:t>
            </a:r>
            <a:r>
              <a:rPr lang="es-ES" sz="2400" b="1" dirty="0">
                <a:solidFill>
                  <a:srgbClr val="66FF66"/>
                </a:solidFill>
                <a:effectLst>
                  <a:outerShdw blurRad="38100" dist="38100" dir="2700000" algn="tl">
                    <a:srgbClr val="000000"/>
                  </a:outerShdw>
                </a:effectLst>
                <a:latin typeface="Comic Sans MS" pitchFamily="66" charset="0"/>
              </a:rPr>
              <a:t>(art. 1197)</a:t>
            </a:r>
          </a:p>
          <a:p>
            <a:pPr marL="448056" indent="-384048" eaLnBrk="1" fontAlgn="auto" hangingPunct="1">
              <a:spcAft>
                <a:spcPts val="0"/>
              </a:spcAft>
              <a:buClr>
                <a:schemeClr val="tx1">
                  <a:lumMod val="50000"/>
                  <a:lumOff val="50000"/>
                </a:schemeClr>
              </a:buClr>
              <a:buFont typeface="Wingdings 2"/>
              <a:buChar char=""/>
              <a:defRPr/>
            </a:pPr>
            <a:endParaRPr lang="es-ES" sz="2400" b="1" dirty="0" smtClean="0">
              <a:effectLst>
                <a:outerShdw blurRad="38100" dist="38100" dir="2700000" algn="tl">
                  <a:srgbClr val="000000"/>
                </a:outerShdw>
              </a:effectLst>
              <a:latin typeface="Comic Sans MS" pitchFamily="66" charset="0"/>
            </a:endParaRPr>
          </a:p>
          <a:p>
            <a:pPr marL="448056" indent="-384048" eaLnBrk="1" fontAlgn="auto" hangingPunct="1">
              <a:spcAft>
                <a:spcPts val="0"/>
              </a:spcAft>
              <a:buClr>
                <a:schemeClr val="tx1">
                  <a:lumMod val="50000"/>
                  <a:lumOff val="50000"/>
                </a:schemeClr>
              </a:buClr>
              <a:buFont typeface="Wingdings 2"/>
              <a:buChar char=""/>
              <a:defRPr/>
            </a:pPr>
            <a:r>
              <a:rPr lang="es-ES" b="1" dirty="0" smtClean="0">
                <a:effectLst>
                  <a:outerShdw blurRad="38100" dist="38100" dir="2700000" algn="tl">
                    <a:srgbClr val="000000"/>
                  </a:outerShdw>
                </a:effectLst>
                <a:latin typeface="Comic Sans MS" pitchFamily="66" charset="0"/>
              </a:rPr>
              <a:t>Antes el C.C. estipulaba un plazo máximo de 10 años. La excepción</a:t>
            </a:r>
            <a:r>
              <a:rPr lang="es-ES" b="1" dirty="0">
                <a:effectLst>
                  <a:outerShdw blurRad="38100" dist="38100" dir="2700000" algn="tl">
                    <a:srgbClr val="000000"/>
                  </a:outerShdw>
                </a:effectLst>
                <a:latin typeface="Comic Sans MS" pitchFamily="66" charset="0"/>
              </a:rPr>
              <a:t>: contratos </a:t>
            </a:r>
            <a:r>
              <a:rPr lang="es-ES" b="1" i="1" dirty="0">
                <a:effectLst>
                  <a:outerShdw blurRad="38100" dist="38100" dir="2700000" algn="tl">
                    <a:srgbClr val="000000"/>
                  </a:outerShdw>
                </a:effectLst>
                <a:latin typeface="Comic Sans MS" pitchFamily="66" charset="0"/>
              </a:rPr>
              <a:t>ad </a:t>
            </a:r>
            <a:r>
              <a:rPr lang="es-ES" b="1" i="1" dirty="0" err="1">
                <a:effectLst>
                  <a:outerShdw blurRad="38100" dist="38100" dir="2700000" algn="tl">
                    <a:srgbClr val="000000"/>
                  </a:outerShdw>
                </a:effectLst>
                <a:latin typeface="Comic Sans MS" pitchFamily="66" charset="0"/>
              </a:rPr>
              <a:t>meliorandum</a:t>
            </a:r>
            <a:r>
              <a:rPr lang="es-ES" b="1" dirty="0">
                <a:effectLst>
                  <a:outerShdw blurRad="38100" dist="38100" dir="2700000" algn="tl">
                    <a:srgbClr val="000000"/>
                  </a:outerShdw>
                </a:effectLst>
                <a:latin typeface="Comic Sans MS" pitchFamily="66" charset="0"/>
              </a:rPr>
              <a:t> 20 AÑOS (art. 45º ley 13.246). Ahora es irrelevante</a:t>
            </a:r>
          </a:p>
        </p:txBody>
      </p:sp>
      <p:sp>
        <p:nvSpPr>
          <p:cNvPr id="5" name="3 Marcador de pie de página"/>
          <p:cNvSpPr>
            <a:spLocks noGrp="1"/>
          </p:cNvSpPr>
          <p:nvPr>
            <p:ph type="ftr" sz="quarter" idx="11"/>
          </p:nvPr>
        </p:nvSpPr>
        <p:spPr>
          <a:xfrm>
            <a:off x="5307013" y="6373813"/>
            <a:ext cx="4065587" cy="373062"/>
          </a:xfrm>
        </p:spPr>
        <p:txBody>
          <a:bodyPr/>
          <a:lstStyle/>
          <a:p>
            <a:pPr>
              <a:defRPr/>
            </a:pPr>
            <a:r>
              <a:rPr lang="es-ES" smtClean="0"/>
              <a:t>Luis  Facciano-A.A.E.F.-  2023</a:t>
            </a:r>
            <a:endParaRPr lang="es-ES" dirty="0"/>
          </a:p>
        </p:txBody>
      </p:sp>
      <p:sp>
        <p:nvSpPr>
          <p:cNvPr id="48132"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2A3953BE-9C6E-48B4-9B37-FAC163AA97CC}" type="slidenum">
              <a:rPr kumimoji="0" lang="es-ES" altLang="es-AR" sz="1400" b="0" smtClean="0">
                <a:solidFill>
                  <a:schemeClr val="tx1"/>
                </a:solidFill>
                <a:latin typeface="Times New Roman" pitchFamily="18" charset="0"/>
              </a:rPr>
              <a:pPr/>
              <a:t>13</a:t>
            </a:fld>
            <a:endParaRPr kumimoji="0" lang="es-ES" altLang="es-AR" sz="1400" b="0">
              <a:solidFill>
                <a:schemeClr val="tx1"/>
              </a:solidFill>
              <a:latin typeface="Times New Roman" pitchFamily="18" charset="0"/>
            </a:endParaRPr>
          </a:p>
        </p:txBody>
      </p:sp>
      <p:sp>
        <p:nvSpPr>
          <p:cNvPr id="48134" name="Text Box 4"/>
          <p:cNvSpPr txBox="1">
            <a:spLocks noChangeArrowheads="1"/>
          </p:cNvSpPr>
          <p:nvPr/>
        </p:nvSpPr>
        <p:spPr bwMode="auto">
          <a:xfrm>
            <a:off x="8883650" y="6329363"/>
            <a:ext cx="188913" cy="461962"/>
          </a:xfrm>
          <a:prstGeom prst="rect">
            <a:avLst/>
          </a:prstGeom>
          <a:noFill/>
          <a:ln w="9525">
            <a:noFill/>
            <a:miter lim="800000"/>
            <a:headEnd/>
            <a:tailEnd/>
          </a:ln>
        </p:spPr>
        <p:txBody>
          <a:bodyPr wrap="none">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sld>
</file>

<file path=ppt/slides/slide1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 name="1 Marcador de pie de página"/>
          <p:cNvSpPr>
            <a:spLocks noGrp="1"/>
          </p:cNvSpPr>
          <p:nvPr>
            <p:ph type="ftr" sz="quarter" idx="11"/>
          </p:nvPr>
        </p:nvSpPr>
        <p:spPr>
          <a:xfrm>
            <a:off x="5051425" y="6340475"/>
            <a:ext cx="4321175" cy="401638"/>
          </a:xfrm>
        </p:spPr>
        <p:txBody>
          <a:bodyPr/>
          <a:lstStyle/>
          <a:p>
            <a:pPr>
              <a:defRPr/>
            </a:pPr>
            <a:r>
              <a:rPr lang="es-ES" smtClean="0"/>
              <a:t>Luis  Facciano-A.A.E.F.-  2023</a:t>
            </a:r>
            <a:endParaRPr lang="es-ES" dirty="0"/>
          </a:p>
        </p:txBody>
      </p:sp>
      <p:sp>
        <p:nvSpPr>
          <p:cNvPr id="50178"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1CC85B08-E64F-47E2-8A7D-7B41F9C18C97}" type="slidenum">
              <a:rPr kumimoji="0" lang="es-ES" altLang="es-AR" sz="1400" b="0" smtClean="0">
                <a:solidFill>
                  <a:schemeClr val="tx1"/>
                </a:solidFill>
                <a:latin typeface="Times New Roman" pitchFamily="18" charset="0"/>
              </a:rPr>
              <a:pPr/>
              <a:t>14</a:t>
            </a:fld>
            <a:endParaRPr kumimoji="0" lang="es-ES" altLang="es-AR" sz="1400" b="0">
              <a:solidFill>
                <a:schemeClr val="tx1"/>
              </a:solidFill>
              <a:latin typeface="Times New Roman" pitchFamily="18" charset="0"/>
            </a:endParaRPr>
          </a:p>
        </p:txBody>
      </p:sp>
      <p:sp>
        <p:nvSpPr>
          <p:cNvPr id="38914" name="Rectangle 2"/>
          <p:cNvSpPr>
            <a:spLocks noGrp="1" noChangeArrowheads="1"/>
          </p:cNvSpPr>
          <p:nvPr>
            <p:ph type="title" idx="4294967295"/>
          </p:nvPr>
        </p:nvSpPr>
        <p:spPr>
          <a:xfrm>
            <a:off x="0" y="185738"/>
            <a:ext cx="8928100" cy="827087"/>
          </a:xfrm>
          <a:solidFill>
            <a:schemeClr val="tx2"/>
          </a:solidFill>
        </p:spPr>
        <p:txBody>
          <a:bodyPr>
            <a:normAutofit/>
          </a:bodyPr>
          <a:lstStyle/>
          <a:p>
            <a:pPr algn="ctr" eaLnBrk="1" fontAlgn="auto" hangingPunct="1">
              <a:spcAft>
                <a:spcPts val="0"/>
              </a:spcAft>
              <a:defRPr/>
            </a:pPr>
            <a:r>
              <a:rPr lang="es-ES" b="1" dirty="0">
                <a:solidFill>
                  <a:srgbClr val="FF0000"/>
                </a:solidFill>
                <a:effectLst>
                  <a:outerShdw blurRad="38100" dist="38100" dir="2700000" algn="tl">
                    <a:srgbClr val="000000"/>
                  </a:outerShdw>
                </a:effectLst>
                <a:latin typeface="Comic Sans MS" pitchFamily="66" charset="0"/>
              </a:rPr>
              <a:t> PRECIO DEL ARRENDAMIENTO</a:t>
            </a:r>
          </a:p>
        </p:txBody>
      </p:sp>
      <p:sp>
        <p:nvSpPr>
          <p:cNvPr id="38915" name="Rectangle 3"/>
          <p:cNvSpPr>
            <a:spLocks noGrp="1" noChangeArrowheads="1"/>
          </p:cNvSpPr>
          <p:nvPr>
            <p:ph type="body" idx="4294967295"/>
          </p:nvPr>
        </p:nvSpPr>
        <p:spPr>
          <a:xfrm>
            <a:off x="0" y="1268760"/>
            <a:ext cx="9078788" cy="5976590"/>
          </a:xfrm>
        </p:spPr>
        <p:txBody>
          <a:bodyPr rtlCol="0">
            <a:normAutofit/>
          </a:bodyPr>
          <a:lstStyle/>
          <a:p>
            <a:pPr marL="448056" indent="-384048" algn="ctr" eaLnBrk="1" fontAlgn="auto" hangingPunct="1">
              <a:spcAft>
                <a:spcPts val="0"/>
              </a:spcAft>
              <a:buClr>
                <a:schemeClr val="tx1">
                  <a:lumMod val="50000"/>
                  <a:lumOff val="50000"/>
                </a:schemeClr>
              </a:buClr>
              <a:buFont typeface="Wingdings" pitchFamily="2" charset="2"/>
              <a:buNone/>
              <a:defRPr/>
            </a:pPr>
            <a:r>
              <a:rPr lang="es-ES" sz="2400" b="1" dirty="0" smtClean="0">
                <a:latin typeface="Comic Sans MS" pitchFamily="66" charset="0"/>
              </a:rPr>
              <a:t>EL </a:t>
            </a:r>
            <a:r>
              <a:rPr lang="es-ES" sz="2400" b="1" dirty="0">
                <a:latin typeface="Comic Sans MS" pitchFamily="66" charset="0"/>
              </a:rPr>
              <a:t>PRECIO DEBE SER</a:t>
            </a:r>
            <a:r>
              <a:rPr lang="es-ES" sz="2400" b="1" dirty="0">
                <a:solidFill>
                  <a:schemeClr val="tx1">
                    <a:lumMod val="85000"/>
                  </a:schemeClr>
                </a:solidFill>
                <a:latin typeface="Comic Sans MS" pitchFamily="66" charset="0"/>
              </a:rPr>
              <a:t> </a:t>
            </a:r>
            <a:r>
              <a:rPr lang="es-ES" sz="2400" b="1" dirty="0">
                <a:solidFill>
                  <a:srgbClr val="FF0000"/>
                </a:solidFill>
                <a:latin typeface="Comic Sans MS" pitchFamily="66" charset="0"/>
              </a:rPr>
              <a:t>SIEMPRE EN DINERO </a:t>
            </a:r>
            <a:endParaRPr lang="es-ES" sz="2400" b="1" dirty="0" smtClean="0">
              <a:solidFill>
                <a:srgbClr val="FF0000"/>
              </a:solidFill>
              <a:latin typeface="Comic Sans MS" pitchFamily="66" charset="0"/>
            </a:endParaRPr>
          </a:p>
          <a:p>
            <a:pPr marL="448056" indent="-384048" algn="ctr" eaLnBrk="1" fontAlgn="auto" hangingPunct="1">
              <a:spcAft>
                <a:spcPts val="0"/>
              </a:spcAft>
              <a:buClr>
                <a:schemeClr val="tx1">
                  <a:lumMod val="50000"/>
                  <a:lumOff val="50000"/>
                </a:schemeClr>
              </a:buClr>
              <a:buFont typeface="Wingdings" pitchFamily="2" charset="2"/>
              <a:buNone/>
              <a:defRPr/>
            </a:pPr>
            <a:r>
              <a:rPr lang="es-ES" sz="2400" b="1" dirty="0" smtClean="0">
                <a:latin typeface="Comic Sans MS" pitchFamily="66" charset="0"/>
              </a:rPr>
              <a:t>(</a:t>
            </a:r>
            <a:r>
              <a:rPr lang="es-ES" sz="2400" b="1" dirty="0">
                <a:latin typeface="Comic Sans MS" pitchFamily="66" charset="0"/>
              </a:rPr>
              <a:t>art. 2 ley 13.246).</a:t>
            </a:r>
          </a:p>
          <a:p>
            <a:pPr marL="448056" indent="-384048" algn="ctr" eaLnBrk="1" fontAlgn="auto" hangingPunct="1">
              <a:spcAft>
                <a:spcPts val="0"/>
              </a:spcAft>
              <a:buClr>
                <a:schemeClr val="tx1">
                  <a:lumMod val="50000"/>
                  <a:lumOff val="50000"/>
                </a:schemeClr>
              </a:buClr>
              <a:buNone/>
              <a:defRPr/>
            </a:pPr>
            <a:r>
              <a:rPr lang="es-ES" sz="2000" b="1" dirty="0">
                <a:solidFill>
                  <a:srgbClr val="FFFF00"/>
                </a:solidFill>
                <a:latin typeface="Comic Sans MS" pitchFamily="66" charset="0"/>
              </a:rPr>
              <a:t>	</a:t>
            </a:r>
            <a:r>
              <a:rPr lang="es-ES" sz="2000" b="1" dirty="0">
                <a:solidFill>
                  <a:srgbClr val="7030A0"/>
                </a:solidFill>
                <a:latin typeface="Comic Sans MS" pitchFamily="66" charset="0"/>
              </a:rPr>
              <a:t>   </a:t>
            </a:r>
            <a:r>
              <a:rPr lang="es-ES" sz="2000" b="1" dirty="0" smtClean="0">
                <a:solidFill>
                  <a:srgbClr val="7030A0"/>
                </a:solidFill>
                <a:latin typeface="Comic Sans MS" pitchFamily="66" charset="0"/>
              </a:rPr>
              <a:t>RESPECTO A LOS REQUISITOS PARA QUE EL PRECIO  SEA CONSIDERADO VÁLIDO SE </a:t>
            </a:r>
            <a:r>
              <a:rPr lang="es-ES" sz="2000" b="1" dirty="0">
                <a:solidFill>
                  <a:srgbClr val="7030A0"/>
                </a:solidFill>
                <a:latin typeface="Comic Sans MS" pitchFamily="66" charset="0"/>
              </a:rPr>
              <a:t>APLICAN LAS DISPOSICIONES SOBRE PRECIO EN LA COMPRAVENTA</a:t>
            </a:r>
            <a:r>
              <a:rPr lang="es-ES" sz="2000" b="1" dirty="0">
                <a:solidFill>
                  <a:srgbClr val="FFFF00"/>
                </a:solidFill>
                <a:latin typeface="Comic Sans MS" pitchFamily="66" charset="0"/>
              </a:rPr>
              <a:t>. </a:t>
            </a:r>
            <a:r>
              <a:rPr lang="es-ES" sz="2000" b="1" dirty="0">
                <a:latin typeface="Comic Sans MS" pitchFamily="66" charset="0"/>
              </a:rPr>
              <a:t>Conforme arts. 41 ley 13.246 y</a:t>
            </a:r>
            <a:r>
              <a:rPr lang="es-ES" sz="2000" b="1" dirty="0">
                <a:solidFill>
                  <a:schemeClr val="tx1">
                    <a:lumMod val="85000"/>
                  </a:schemeClr>
                </a:solidFill>
                <a:latin typeface="Comic Sans MS" pitchFamily="66" charset="0"/>
              </a:rPr>
              <a:t> </a:t>
            </a:r>
            <a:r>
              <a:rPr lang="es-ES" sz="2000" b="1" dirty="0">
                <a:solidFill>
                  <a:srgbClr val="00FF00"/>
                </a:solidFill>
                <a:latin typeface="Comic Sans MS" pitchFamily="66" charset="0"/>
              </a:rPr>
              <a:t>1187 C.C.C. </a:t>
            </a:r>
          </a:p>
          <a:p>
            <a:pPr marL="448056" indent="-384048" algn="ctr">
              <a:buClr>
                <a:schemeClr val="tx1">
                  <a:lumMod val="50000"/>
                  <a:lumOff val="50000"/>
                </a:schemeClr>
              </a:buClr>
              <a:buNone/>
              <a:defRPr/>
            </a:pPr>
            <a:r>
              <a:rPr lang="es-ES" sz="2000" b="1" dirty="0">
                <a:solidFill>
                  <a:schemeClr val="tx1">
                    <a:lumMod val="85000"/>
                  </a:schemeClr>
                </a:solidFill>
                <a:latin typeface="Comic Sans MS" pitchFamily="66" charset="0"/>
              </a:rPr>
              <a:t>	 </a:t>
            </a:r>
            <a:r>
              <a:rPr lang="es-ES_tradnl" sz="2000" b="1" dirty="0" smtClean="0">
                <a:solidFill>
                  <a:srgbClr val="00FF00"/>
                </a:solidFill>
                <a:latin typeface="Comic Sans MS" pitchFamily="66" charset="0"/>
              </a:rPr>
              <a:t>Art.1133 </a:t>
            </a:r>
            <a:r>
              <a:rPr lang="es-ES_tradnl" sz="2000" b="1" dirty="0">
                <a:solidFill>
                  <a:srgbClr val="00FF00"/>
                </a:solidFill>
                <a:latin typeface="Comic Sans MS" pitchFamily="66" charset="0"/>
              </a:rPr>
              <a:t>C.C.C.: </a:t>
            </a:r>
            <a:r>
              <a:rPr lang="es-ES_tradnl" sz="2000" b="1" dirty="0" smtClean="0">
                <a:latin typeface="Comic Sans MS" pitchFamily="66" charset="0"/>
              </a:rPr>
              <a:t>HABRÁ </a:t>
            </a:r>
            <a:r>
              <a:rPr lang="es-ES_tradnl" sz="2000" b="1" dirty="0">
                <a:solidFill>
                  <a:srgbClr val="FF0000"/>
                </a:solidFill>
                <a:latin typeface="Comic Sans MS" pitchFamily="66" charset="0"/>
              </a:rPr>
              <a:t>PRECIO </a:t>
            </a:r>
            <a:r>
              <a:rPr lang="es-ES_tradnl" sz="2000" b="1" dirty="0" smtClean="0">
                <a:solidFill>
                  <a:srgbClr val="FF0000"/>
                </a:solidFill>
                <a:latin typeface="Comic Sans MS" pitchFamily="66" charset="0"/>
              </a:rPr>
              <a:t>DETERMINADO </a:t>
            </a:r>
            <a:r>
              <a:rPr lang="es-ES_tradnl" sz="2000" b="1" dirty="0">
                <a:latin typeface="Comic Sans MS" pitchFamily="66" charset="0"/>
              </a:rPr>
              <a:t>1) CUANDO LAS PARTES LO DETERMINAREN EN UNA SUMA</a:t>
            </a:r>
            <a:r>
              <a:rPr lang="es-ES_tradnl" sz="2000" b="1" dirty="0">
                <a:solidFill>
                  <a:schemeClr val="tx1">
                    <a:lumMod val="85000"/>
                  </a:schemeClr>
                </a:solidFill>
                <a:latin typeface="Comic Sans MS" pitchFamily="66" charset="0"/>
              </a:rPr>
              <a:t> </a:t>
            </a:r>
            <a:r>
              <a:rPr lang="es-ES_tradnl" sz="2000" b="1" dirty="0">
                <a:solidFill>
                  <a:srgbClr val="993300"/>
                </a:solidFill>
                <a:latin typeface="Comic Sans MS" pitchFamily="66" charset="0"/>
              </a:rPr>
              <a:t>(DETERMINADO</a:t>
            </a:r>
            <a:r>
              <a:rPr lang="es-ES_tradnl" sz="2000" b="1" dirty="0">
                <a:latin typeface="Comic Sans MS" pitchFamily="66" charset="0"/>
              </a:rPr>
              <a:t>) 2) CUANDO SE DEJE SU DESIGNACIÓN AL  ARBITRIO DE UN TERCERO ó 3) CUANDO LO SEA CON REFERENCIA A OTRA COSA CIERTA </a:t>
            </a:r>
            <a:r>
              <a:rPr lang="es-ES_tradnl" sz="2000" b="1" dirty="0">
                <a:solidFill>
                  <a:srgbClr val="993300"/>
                </a:solidFill>
                <a:latin typeface="Comic Sans MS" pitchFamily="66" charset="0"/>
              </a:rPr>
              <a:t>(DETERMINABLE). </a:t>
            </a:r>
            <a:r>
              <a:rPr lang="es-ES_tradnl" sz="2000" b="1" i="1" dirty="0" smtClean="0">
                <a:solidFill>
                  <a:srgbClr val="00FF00"/>
                </a:solidFill>
                <a:latin typeface="Comic Sans MS" pitchFamily="66" charset="0"/>
              </a:rPr>
              <a:t>EN </a:t>
            </a:r>
            <a:r>
              <a:rPr lang="es-ES_tradnl" sz="2000" b="1" i="1" dirty="0">
                <a:solidFill>
                  <a:srgbClr val="00FF00"/>
                </a:solidFill>
                <a:latin typeface="Comic Sans MS" pitchFamily="66" charset="0"/>
              </a:rPr>
              <a:t>CUALQUIER OTRO CASO, SE ENTIENDE QUE HAY PRECIO VÁLIDO SI LAS PARTES PREVIERON EL PROCEDIMIENTO </a:t>
            </a:r>
            <a:r>
              <a:rPr lang="es-ES_tradnl" sz="2000" b="1" i="1" dirty="0" smtClean="0">
                <a:solidFill>
                  <a:srgbClr val="00FF00"/>
                </a:solidFill>
                <a:latin typeface="Comic Sans MS" pitchFamily="66" charset="0"/>
              </a:rPr>
              <a:t>PARA </a:t>
            </a:r>
            <a:r>
              <a:rPr lang="es-ES_tradnl" sz="2000" b="1" i="1" dirty="0">
                <a:solidFill>
                  <a:srgbClr val="00FF00"/>
                </a:solidFill>
                <a:latin typeface="Comic Sans MS" pitchFamily="66" charset="0"/>
              </a:rPr>
              <a:t>DETERMINARLO” </a:t>
            </a:r>
            <a:r>
              <a:rPr lang="es-ES_tradnl" sz="2000" b="1" dirty="0">
                <a:solidFill>
                  <a:srgbClr val="993300"/>
                </a:solidFill>
                <a:latin typeface="Comic Sans MS" pitchFamily="66" charset="0"/>
              </a:rPr>
              <a:t>(CONVENCIONAL</a:t>
            </a:r>
            <a:r>
              <a:rPr lang="es-ES_tradnl" sz="1900" b="1" dirty="0">
                <a:solidFill>
                  <a:srgbClr val="993300"/>
                </a:solidFill>
                <a:latin typeface="Comic Sans MS" pitchFamily="66" charset="0"/>
              </a:rPr>
              <a:t>) </a:t>
            </a:r>
            <a:endParaRPr lang="es-ES_tradnl" sz="1900" b="1" dirty="0" smtClean="0">
              <a:solidFill>
                <a:srgbClr val="993300"/>
              </a:solidFill>
              <a:latin typeface="Comic Sans MS" pitchFamily="66" charset="0"/>
            </a:endParaRPr>
          </a:p>
          <a:p>
            <a:pPr marL="448056" indent="-384048" algn="ctr">
              <a:buClr>
                <a:schemeClr val="tx1">
                  <a:lumMod val="50000"/>
                  <a:lumOff val="50000"/>
                </a:schemeClr>
              </a:buClr>
              <a:buNone/>
              <a:defRPr/>
            </a:pPr>
            <a:r>
              <a:rPr lang="es-ES_tradnl" sz="1400" dirty="0" smtClean="0">
                <a:solidFill>
                  <a:srgbClr val="993300"/>
                </a:solidFill>
                <a:latin typeface="Comic Sans MS" pitchFamily="66" charset="0"/>
              </a:rPr>
              <a:t>			(lo escrito en marrón es mío)</a:t>
            </a:r>
            <a:endParaRPr lang="es-ES_tradnl" sz="1400" dirty="0">
              <a:solidFill>
                <a:srgbClr val="993300"/>
              </a:solidFill>
              <a:latin typeface="Comic Sans MS" pitchFamily="66" charset="0"/>
            </a:endParaRPr>
          </a:p>
        </p:txBody>
      </p:sp>
      <p:sp>
        <p:nvSpPr>
          <p:cNvPr id="4" name="3 Marcador de pie de página"/>
          <p:cNvSpPr txBox="1">
            <a:spLocks noGrp="1"/>
          </p:cNvSpPr>
          <p:nvPr/>
        </p:nvSpPr>
        <p:spPr bwMode="auto">
          <a:xfrm>
            <a:off x="1733550" y="6340475"/>
            <a:ext cx="5159375" cy="576263"/>
          </a:xfrm>
          <a:prstGeom prst="rect">
            <a:avLst/>
          </a:prstGeom>
          <a:noFill/>
          <a:ln>
            <a:miter lim="800000"/>
            <a:headEnd/>
            <a:tailEnd/>
          </a:ln>
        </p:spPr>
        <p:txBody>
          <a:bodyPr wrap="none" lIns="92075" tIns="46038" rIns="92075" bIns="46038"/>
          <a:lstStyle/>
          <a:p>
            <a:pPr>
              <a:lnSpc>
                <a:spcPct val="100000"/>
              </a:lnSpc>
              <a:defRPr/>
            </a:pPr>
            <a:endParaRPr lang="es-ES" sz="1400" b="0" dirty="0">
              <a:effectLst/>
              <a:latin typeface="+mn-lt"/>
            </a:endParaRPr>
          </a:p>
        </p:txBody>
      </p:sp>
      <p:sp>
        <p:nvSpPr>
          <p:cNvPr id="50183" name="4 Marcador de número de diapositiva"/>
          <p:cNvSpPr txBox="1">
            <a:spLocks noGrp="1"/>
          </p:cNvSpPr>
          <p:nvPr/>
        </p:nvSpPr>
        <p:spPr bwMode="auto">
          <a:xfrm>
            <a:off x="7454900" y="6491288"/>
            <a:ext cx="1952625" cy="457200"/>
          </a:xfrm>
          <a:prstGeom prst="rect">
            <a:avLst/>
          </a:prstGeom>
          <a:noFill/>
          <a:ln w="9525">
            <a:noFill/>
            <a:miter lim="800000"/>
            <a:headEnd/>
            <a:tailEnd/>
          </a:ln>
        </p:spPr>
        <p:txBody>
          <a:bodyPr/>
          <a:lstStyle/>
          <a:p>
            <a:pPr algn="r">
              <a:lnSpc>
                <a:spcPct val="100000"/>
              </a:lnSpc>
            </a:pPr>
            <a:fld id="{88F5F024-021D-4B4C-BCBB-6124025265FF}" type="slidenum">
              <a:rPr kumimoji="0" lang="es-ES" altLang="es-AR" sz="1400" b="0">
                <a:effectLst/>
                <a:latin typeface="Times New Roman" pitchFamily="18" charset="0"/>
              </a:rPr>
              <a:pPr algn="r">
                <a:lnSpc>
                  <a:spcPct val="100000"/>
                </a:lnSpc>
              </a:pPr>
              <a:t>14</a:t>
            </a:fld>
            <a:endParaRPr kumimoji="0" lang="es-ES" altLang="es-AR" sz="1400" b="0">
              <a:effectLst/>
              <a:latin typeface="Times New Roman" pitchFamily="18"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5" fill="hold" grpId="0" nodeType="clickEffect">
                                  <p:stCondLst>
                                    <p:cond delay="0"/>
                                  </p:stCondLst>
                                  <p:childTnLst>
                                    <p:set>
                                      <p:cBhvr>
                                        <p:cTn id="6" dur="1" fill="hold">
                                          <p:stCondLst>
                                            <p:cond delay="0"/>
                                          </p:stCondLst>
                                        </p:cTn>
                                        <p:tgtEl>
                                          <p:spTgt spid="38915">
                                            <p:txEl>
                                              <p:pRg st="0" end="0"/>
                                            </p:txEl>
                                          </p:spTgt>
                                        </p:tgtEl>
                                        <p:attrNameLst>
                                          <p:attrName>style.visibility</p:attrName>
                                        </p:attrNameLst>
                                      </p:cBhvr>
                                      <p:to>
                                        <p:strVal val="visible"/>
                                      </p:to>
                                    </p:set>
                                    <p:animEffect transition="in" filter="blinds(vertical)">
                                      <p:cBhvr>
                                        <p:cTn id="7" dur="500"/>
                                        <p:tgtEl>
                                          <p:spTgt spid="38915">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5" fill="hold" grpId="0" nodeType="clickEffect">
                                  <p:stCondLst>
                                    <p:cond delay="0"/>
                                  </p:stCondLst>
                                  <p:childTnLst>
                                    <p:set>
                                      <p:cBhvr>
                                        <p:cTn id="11" dur="1" fill="hold">
                                          <p:stCondLst>
                                            <p:cond delay="0"/>
                                          </p:stCondLst>
                                        </p:cTn>
                                        <p:tgtEl>
                                          <p:spTgt spid="38915">
                                            <p:txEl>
                                              <p:pRg st="1" end="1"/>
                                            </p:txEl>
                                          </p:spTgt>
                                        </p:tgtEl>
                                        <p:attrNameLst>
                                          <p:attrName>style.visibility</p:attrName>
                                        </p:attrNameLst>
                                      </p:cBhvr>
                                      <p:to>
                                        <p:strVal val="visible"/>
                                      </p:to>
                                    </p:set>
                                    <p:animEffect transition="in" filter="blinds(vertical)">
                                      <p:cBhvr>
                                        <p:cTn id="12" dur="500"/>
                                        <p:tgtEl>
                                          <p:spTgt spid="38915">
                                            <p:txEl>
                                              <p:pRg st="1" end="1"/>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3" presetClass="entr" presetSubtype="5" fill="hold" grpId="0" nodeType="clickEffect">
                                  <p:stCondLst>
                                    <p:cond delay="0"/>
                                  </p:stCondLst>
                                  <p:childTnLst>
                                    <p:set>
                                      <p:cBhvr>
                                        <p:cTn id="16" dur="1" fill="hold">
                                          <p:stCondLst>
                                            <p:cond delay="0"/>
                                          </p:stCondLst>
                                        </p:cTn>
                                        <p:tgtEl>
                                          <p:spTgt spid="38915">
                                            <p:txEl>
                                              <p:pRg st="2" end="2"/>
                                            </p:txEl>
                                          </p:spTgt>
                                        </p:tgtEl>
                                        <p:attrNameLst>
                                          <p:attrName>style.visibility</p:attrName>
                                        </p:attrNameLst>
                                      </p:cBhvr>
                                      <p:to>
                                        <p:strVal val="visible"/>
                                      </p:to>
                                    </p:set>
                                    <p:animEffect transition="in" filter="blinds(vertical)">
                                      <p:cBhvr>
                                        <p:cTn id="17" dur="500"/>
                                        <p:tgtEl>
                                          <p:spTgt spid="38915">
                                            <p:txEl>
                                              <p:pRg st="2" end="2"/>
                                            </p:txEl>
                                          </p:spTgt>
                                        </p:tgtEl>
                                      </p:cBhvr>
                                    </p:animEffect>
                                  </p:childTnLst>
                                </p:cTn>
                              </p:par>
                            </p:childTnLst>
                          </p:cTn>
                        </p:par>
                      </p:childTnLst>
                    </p:cTn>
                  </p:par>
                  <p:par>
                    <p:cTn id="18" fill="hold" nodeType="clickPar">
                      <p:stCondLst>
                        <p:cond delay="indefinite"/>
                      </p:stCondLst>
                      <p:childTnLst>
                        <p:par>
                          <p:cTn id="19" fill="hold" nodeType="withGroup">
                            <p:stCondLst>
                              <p:cond delay="0"/>
                            </p:stCondLst>
                            <p:childTnLst>
                              <p:par>
                                <p:cTn id="20" presetID="3" presetClass="entr" presetSubtype="5" fill="hold" grpId="0" nodeType="clickEffect">
                                  <p:stCondLst>
                                    <p:cond delay="0"/>
                                  </p:stCondLst>
                                  <p:childTnLst>
                                    <p:set>
                                      <p:cBhvr>
                                        <p:cTn id="21" dur="1" fill="hold">
                                          <p:stCondLst>
                                            <p:cond delay="0"/>
                                          </p:stCondLst>
                                        </p:cTn>
                                        <p:tgtEl>
                                          <p:spTgt spid="38915">
                                            <p:txEl>
                                              <p:pRg st="3" end="3"/>
                                            </p:txEl>
                                          </p:spTgt>
                                        </p:tgtEl>
                                        <p:attrNameLst>
                                          <p:attrName>style.visibility</p:attrName>
                                        </p:attrNameLst>
                                      </p:cBhvr>
                                      <p:to>
                                        <p:strVal val="visible"/>
                                      </p:to>
                                    </p:set>
                                    <p:animEffect transition="in" filter="blinds(vertical)">
                                      <p:cBhvr>
                                        <p:cTn id="22" dur="500"/>
                                        <p:tgtEl>
                                          <p:spTgt spid="38915">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3" presetClass="entr" presetSubtype="5" fill="hold" grpId="0" nodeType="clickEffect">
                                  <p:stCondLst>
                                    <p:cond delay="0"/>
                                  </p:stCondLst>
                                  <p:childTnLst>
                                    <p:set>
                                      <p:cBhvr>
                                        <p:cTn id="26" dur="1" fill="hold">
                                          <p:stCondLst>
                                            <p:cond delay="0"/>
                                          </p:stCondLst>
                                        </p:cTn>
                                        <p:tgtEl>
                                          <p:spTgt spid="38915">
                                            <p:txEl>
                                              <p:pRg st="4" end="4"/>
                                            </p:txEl>
                                          </p:spTgt>
                                        </p:tgtEl>
                                        <p:attrNameLst>
                                          <p:attrName>style.visibility</p:attrName>
                                        </p:attrNameLst>
                                      </p:cBhvr>
                                      <p:to>
                                        <p:strVal val="visible"/>
                                      </p:to>
                                    </p:set>
                                    <p:animEffect transition="in" filter="blinds(vertical)">
                                      <p:cBhvr>
                                        <p:cTn id="27" dur="500"/>
                                        <p:tgtEl>
                                          <p:spTgt spid="38915">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8915" grpId="0" build="p" autoUpdateAnimBg="0"/>
    </p:bldLst>
  </p:timing>
</p:sld>
</file>

<file path=ppt/slides/slide1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 name="1 Marcador de pie de página"/>
          <p:cNvSpPr>
            <a:spLocks noGrp="1"/>
          </p:cNvSpPr>
          <p:nvPr>
            <p:ph type="ftr" sz="quarter" idx="11"/>
          </p:nvPr>
        </p:nvSpPr>
        <p:spPr>
          <a:xfrm>
            <a:off x="5414963" y="6499225"/>
            <a:ext cx="3957637" cy="130175"/>
          </a:xfrm>
        </p:spPr>
        <p:txBody>
          <a:bodyPr/>
          <a:lstStyle/>
          <a:p>
            <a:pPr>
              <a:defRPr/>
            </a:pPr>
            <a:r>
              <a:rPr lang="es-ES" smtClean="0"/>
              <a:t>Luis  Facciano-A.A.E.F.-  2023</a:t>
            </a:r>
            <a:endParaRPr lang="es-ES" dirty="0"/>
          </a:p>
        </p:txBody>
      </p:sp>
      <p:sp>
        <p:nvSpPr>
          <p:cNvPr id="51202"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574887D6-E761-4D68-AA34-E97BE7583886}" type="slidenum">
              <a:rPr kumimoji="0" lang="es-ES" altLang="es-AR" sz="1400" b="0" smtClean="0">
                <a:solidFill>
                  <a:schemeClr val="tx1"/>
                </a:solidFill>
                <a:latin typeface="Times New Roman" pitchFamily="18" charset="0"/>
              </a:rPr>
              <a:pPr/>
              <a:t>15</a:t>
            </a:fld>
            <a:endParaRPr kumimoji="0" lang="es-ES" altLang="es-AR" sz="1400" b="0">
              <a:solidFill>
                <a:schemeClr val="tx1"/>
              </a:solidFill>
              <a:latin typeface="Times New Roman" pitchFamily="18" charset="0"/>
            </a:endParaRPr>
          </a:p>
        </p:txBody>
      </p:sp>
      <p:sp>
        <p:nvSpPr>
          <p:cNvPr id="38914" name="Rectangle 2"/>
          <p:cNvSpPr>
            <a:spLocks noGrp="1" noChangeArrowheads="1"/>
          </p:cNvSpPr>
          <p:nvPr>
            <p:ph type="title" idx="4294967295"/>
          </p:nvPr>
        </p:nvSpPr>
        <p:spPr>
          <a:xfrm>
            <a:off x="1445940" y="239712"/>
            <a:ext cx="7488758" cy="1292225"/>
          </a:xfrm>
          <a:solidFill>
            <a:schemeClr val="tx2"/>
          </a:solidFill>
        </p:spPr>
        <p:txBody>
          <a:bodyPr/>
          <a:lstStyle/>
          <a:p>
            <a:pPr algn="ctr" eaLnBrk="1" fontAlgn="auto" hangingPunct="1">
              <a:spcAft>
                <a:spcPts val="0"/>
              </a:spcAft>
              <a:defRPr/>
            </a:pPr>
            <a:r>
              <a:rPr lang="es-ES" b="1" dirty="0">
                <a:effectLst>
                  <a:outerShdw blurRad="38100" dist="38100" dir="2700000" algn="tl">
                    <a:srgbClr val="000000"/>
                  </a:outerShdw>
                </a:effectLst>
                <a:latin typeface="Comic Sans MS" pitchFamily="66" charset="0"/>
              </a:rPr>
              <a:t> </a:t>
            </a:r>
            <a:r>
              <a:rPr lang="es-ES" sz="3400" b="1" dirty="0">
                <a:solidFill>
                  <a:srgbClr val="FF0000"/>
                </a:solidFill>
                <a:effectLst>
                  <a:outerShdw blurRad="38100" dist="38100" dir="2700000" algn="tl">
                    <a:srgbClr val="000000"/>
                  </a:outerShdw>
                </a:effectLst>
                <a:latin typeface="Comic Sans MS" pitchFamily="66" charset="0"/>
              </a:rPr>
              <a:t>PRECIO DEL ARRENDAMIENTO </a:t>
            </a:r>
            <a:br>
              <a:rPr lang="es-ES" sz="3400" b="1" dirty="0">
                <a:solidFill>
                  <a:srgbClr val="FF0000"/>
                </a:solidFill>
                <a:effectLst>
                  <a:outerShdw blurRad="38100" dist="38100" dir="2700000" algn="tl">
                    <a:srgbClr val="000000"/>
                  </a:outerShdw>
                </a:effectLst>
                <a:latin typeface="Comic Sans MS" pitchFamily="66" charset="0"/>
              </a:rPr>
            </a:br>
            <a:r>
              <a:rPr lang="es-ES" sz="3400" b="1" dirty="0">
                <a:solidFill>
                  <a:srgbClr val="FF0000"/>
                </a:solidFill>
                <a:effectLst>
                  <a:outerShdw blurRad="38100" dist="38100" dir="2700000" algn="tl">
                    <a:srgbClr val="000000"/>
                  </a:outerShdw>
                </a:effectLst>
                <a:latin typeface="Comic Sans MS" pitchFamily="66" charset="0"/>
              </a:rPr>
              <a:t>EN CANTIDAD FIJA DE FRUTOS</a:t>
            </a:r>
          </a:p>
        </p:txBody>
      </p:sp>
      <p:sp>
        <p:nvSpPr>
          <p:cNvPr id="38915" name="Rectangle 3"/>
          <p:cNvSpPr>
            <a:spLocks noGrp="1" noChangeArrowheads="1"/>
          </p:cNvSpPr>
          <p:nvPr>
            <p:ph type="body" idx="4294967295"/>
          </p:nvPr>
        </p:nvSpPr>
        <p:spPr>
          <a:xfrm>
            <a:off x="0" y="1628775"/>
            <a:ext cx="9144000" cy="4870450"/>
          </a:xfrm>
        </p:spPr>
        <p:txBody>
          <a:bodyPr rtlCol="0">
            <a:normAutofit lnSpcReduction="10000"/>
          </a:bodyPr>
          <a:lstStyle/>
          <a:p>
            <a:pPr marL="182880" indent="-182880" algn="just" eaLnBrk="1" fontAlgn="auto" hangingPunct="1">
              <a:lnSpc>
                <a:spcPct val="120000"/>
              </a:lnSpc>
              <a:spcBef>
                <a:spcPts val="0"/>
              </a:spcBef>
              <a:buClr>
                <a:schemeClr val="tx1">
                  <a:lumMod val="50000"/>
                  <a:lumOff val="50000"/>
                </a:schemeClr>
              </a:buClr>
              <a:defRPr/>
            </a:pPr>
            <a:r>
              <a:rPr lang="es-ES" sz="1900" b="1" dirty="0">
                <a:solidFill>
                  <a:schemeClr val="tx1"/>
                </a:solidFill>
                <a:effectLst>
                  <a:outerShdw blurRad="38100" dist="38100" dir="2700000" algn="tl">
                    <a:srgbClr val="000000"/>
                  </a:outerShdw>
                </a:effectLst>
                <a:latin typeface="Comic Sans MS" pitchFamily="66" charset="0"/>
              </a:rPr>
              <a:t>KILAJE FIJO: CLÁUSULA PROHIBIDA  </a:t>
            </a:r>
            <a:r>
              <a:rPr lang="es-ES" sz="1900" b="1" dirty="0" smtClean="0">
                <a:solidFill>
                  <a:schemeClr val="tx1"/>
                </a:solidFill>
                <a:effectLst>
                  <a:outerShdw blurRad="38100" dist="38100" dir="2700000" algn="tl">
                    <a:srgbClr val="000000"/>
                  </a:outerShdw>
                </a:effectLst>
                <a:latin typeface="Comic Sans MS" pitchFamily="66" charset="0"/>
              </a:rPr>
              <a:t>(SI BIEN ESTÁ </a:t>
            </a:r>
            <a:r>
              <a:rPr lang="es-ES" sz="1900" b="1" dirty="0">
                <a:solidFill>
                  <a:schemeClr val="tx1"/>
                </a:solidFill>
                <a:effectLst>
                  <a:outerShdw blurRad="38100" dist="38100" dir="2700000" algn="tl">
                    <a:srgbClr val="000000"/>
                  </a:outerShdw>
                </a:effectLst>
                <a:latin typeface="Comic Sans MS" pitchFamily="66" charset="0"/>
              </a:rPr>
              <a:t>EN LA PARTE </a:t>
            </a:r>
            <a:r>
              <a:rPr lang="es-ES" sz="1900" b="1" dirty="0" smtClean="0">
                <a:solidFill>
                  <a:schemeClr val="tx1"/>
                </a:solidFill>
                <a:effectLst>
                  <a:outerShdw blurRad="38100" dist="38100" dir="2700000" algn="tl">
                    <a:srgbClr val="000000"/>
                  </a:outerShdw>
                </a:effectLst>
                <a:latin typeface="Comic Sans MS" pitchFamily="66" charset="0"/>
              </a:rPr>
              <a:t>DE LAS APARCERÍAS,</a:t>
            </a:r>
            <a:r>
              <a:rPr lang="es-ES" sz="1900" b="1" dirty="0" smtClean="0">
                <a:effectLst>
                  <a:outerShdw blurRad="38100" dist="38100" dir="2700000" algn="tl">
                    <a:srgbClr val="000000"/>
                  </a:outerShdw>
                </a:effectLst>
                <a:latin typeface="Comic Sans MS" pitchFamily="66" charset="0"/>
              </a:rPr>
              <a:t> </a:t>
            </a:r>
            <a:r>
              <a:rPr lang="es-ES" sz="1900" b="1" dirty="0">
                <a:solidFill>
                  <a:schemeClr val="tx1"/>
                </a:solidFill>
                <a:effectLst>
                  <a:outerShdw blurRad="38100" dist="38100" dir="2700000" algn="tl">
                    <a:srgbClr val="000000"/>
                  </a:outerShdw>
                </a:effectLst>
                <a:latin typeface="Comic Sans MS" pitchFamily="66" charset="0"/>
              </a:rPr>
              <a:t>EL ART. 2º EXIGE QUE EL PRECIO DEL ARRENDAMIENTO SEA SIEMPRE EN DINERO)</a:t>
            </a:r>
            <a:r>
              <a:rPr lang="es-ES" sz="1900" b="1" dirty="0">
                <a:solidFill>
                  <a:schemeClr val="tx1">
                    <a:lumMod val="85000"/>
                  </a:schemeClr>
                </a:solidFill>
                <a:effectLst>
                  <a:outerShdw blurRad="38100" dist="38100" dir="2700000" algn="tl">
                    <a:srgbClr val="000000"/>
                  </a:outerShdw>
                </a:effectLst>
                <a:latin typeface="Comic Sans MS" pitchFamily="66" charset="0"/>
              </a:rPr>
              <a:t> </a:t>
            </a:r>
          </a:p>
          <a:p>
            <a:pPr marL="182880" indent="-182880" algn="just" eaLnBrk="1" fontAlgn="auto" hangingPunct="1">
              <a:lnSpc>
                <a:spcPct val="120000"/>
              </a:lnSpc>
              <a:spcBef>
                <a:spcPts val="0"/>
              </a:spcBef>
              <a:buClr>
                <a:schemeClr val="tx1">
                  <a:lumMod val="50000"/>
                  <a:lumOff val="50000"/>
                </a:schemeClr>
              </a:buClr>
              <a:defRPr/>
            </a:pPr>
            <a:r>
              <a:rPr lang="es-ES" sz="1900" b="1" dirty="0">
                <a:effectLst>
                  <a:outerShdw blurRad="38100" dist="38100" dir="2700000" algn="tl">
                    <a:srgbClr val="000000"/>
                  </a:outerShdw>
                </a:effectLst>
                <a:latin typeface="Comic Sans MS" pitchFamily="66" charset="0"/>
              </a:rPr>
              <a:t>POR LO TANTO: </a:t>
            </a:r>
            <a:r>
              <a:rPr lang="es-ES" sz="1900" b="1" dirty="0">
                <a:solidFill>
                  <a:srgbClr val="FF0000"/>
                </a:solidFill>
                <a:effectLst>
                  <a:outerShdw blurRad="38100" dist="38100" dir="2700000" algn="tl">
                    <a:srgbClr val="000000"/>
                  </a:outerShdw>
                </a:effectLst>
                <a:latin typeface="Comic Sans MS" pitchFamily="66" charset="0"/>
              </a:rPr>
              <a:t>NO PUEDE PACTARSE LA ENTREGA FISICA DE QUINTALES </a:t>
            </a:r>
            <a:r>
              <a:rPr lang="es-ES" sz="1900" b="1" dirty="0">
                <a:solidFill>
                  <a:srgbClr val="00B0F0"/>
                </a:solidFill>
                <a:effectLst>
                  <a:outerShdw blurRad="38100" dist="38100" dir="2700000" algn="tl">
                    <a:srgbClr val="000000"/>
                  </a:outerShdw>
                </a:effectLst>
                <a:latin typeface="Comic Sans MS" pitchFamily="66" charset="0"/>
              </a:rPr>
              <a:t>(PERO SÍ SU EQUIVALENTE EN DINERO: PRECIO DETERMINABLE)</a:t>
            </a:r>
          </a:p>
          <a:p>
            <a:pPr marL="182880" indent="-182880" algn="just" eaLnBrk="1" fontAlgn="auto" hangingPunct="1">
              <a:lnSpc>
                <a:spcPct val="120000"/>
              </a:lnSpc>
              <a:spcBef>
                <a:spcPts val="0"/>
              </a:spcBef>
              <a:buClr>
                <a:schemeClr val="tx1">
                  <a:lumMod val="50000"/>
                  <a:lumOff val="50000"/>
                </a:schemeClr>
              </a:buClr>
              <a:defRPr/>
            </a:pPr>
            <a:r>
              <a:rPr lang="es-ES" sz="1900" b="1" dirty="0">
                <a:solidFill>
                  <a:schemeClr val="tx1"/>
                </a:solidFill>
                <a:effectLst>
                  <a:outerShdw blurRad="38100" dist="38100" dir="2700000" algn="tl">
                    <a:srgbClr val="000000"/>
                  </a:outerShdw>
                </a:effectLst>
                <a:latin typeface="Comic Sans MS" pitchFamily="66" charset="0"/>
              </a:rPr>
              <a:t>NO ES UNA CLÁUSULA DE AJUSTE </a:t>
            </a:r>
            <a:r>
              <a:rPr lang="es-ES" sz="1900" b="1" dirty="0" smtClean="0">
                <a:solidFill>
                  <a:schemeClr val="tx1"/>
                </a:solidFill>
                <a:effectLst>
                  <a:outerShdw blurRad="38100" dist="38100" dir="2700000" algn="tl">
                    <a:srgbClr val="000000"/>
                  </a:outerShdw>
                </a:effectLst>
                <a:latin typeface="Comic Sans MS" pitchFamily="66" charset="0"/>
              </a:rPr>
              <a:t>SINO </a:t>
            </a:r>
            <a:r>
              <a:rPr lang="es-ES" sz="1900" b="1" dirty="0">
                <a:solidFill>
                  <a:schemeClr val="tx1"/>
                </a:solidFill>
                <a:effectLst>
                  <a:outerShdw blurRad="38100" dist="38100" dir="2700000" algn="tl">
                    <a:srgbClr val="000000"/>
                  </a:outerShdw>
                </a:effectLst>
                <a:latin typeface="Comic Sans MS" pitchFamily="66" charset="0"/>
              </a:rPr>
              <a:t>UN MODO DE DETERMINACION DEL PRECIO </a:t>
            </a:r>
            <a:r>
              <a:rPr lang="es-ES" sz="1900" b="1" dirty="0">
                <a:solidFill>
                  <a:srgbClr val="00B050"/>
                </a:solidFill>
                <a:effectLst>
                  <a:outerShdw blurRad="38100" dist="38100" dir="2700000" algn="tl">
                    <a:srgbClr val="000000"/>
                  </a:outerShdw>
                </a:effectLst>
                <a:latin typeface="Comic Sans MS" pitchFamily="66" charset="0"/>
              </a:rPr>
              <a:t>(</a:t>
            </a:r>
            <a:r>
              <a:rPr lang="es-ES_tradnl" sz="1900" b="1" dirty="0">
                <a:solidFill>
                  <a:srgbClr val="00B050"/>
                </a:solidFill>
                <a:effectLst>
                  <a:outerShdw blurRad="38100" dist="38100" dir="2700000" algn="tl">
                    <a:srgbClr val="000000"/>
                  </a:outerShdw>
                </a:effectLst>
                <a:latin typeface="Comic Sans MS" pitchFamily="66" charset="0"/>
              </a:rPr>
              <a:t>Art. 1133 C.C.C.</a:t>
            </a:r>
            <a:r>
              <a:rPr lang="es-ES" sz="1900" b="1" dirty="0">
                <a:solidFill>
                  <a:srgbClr val="00B050"/>
                </a:solidFill>
                <a:effectLst>
                  <a:outerShdw blurRad="38100" dist="38100" dir="2700000" algn="tl">
                    <a:srgbClr val="000000"/>
                  </a:outerShdw>
                </a:effectLst>
                <a:latin typeface="Comic Sans MS" pitchFamily="66" charset="0"/>
              </a:rPr>
              <a:t>) </a:t>
            </a:r>
            <a:r>
              <a:rPr lang="es-ES" sz="1900" b="1" dirty="0">
                <a:solidFill>
                  <a:schemeClr val="tx1">
                    <a:lumMod val="85000"/>
                  </a:schemeClr>
                </a:solidFill>
                <a:effectLst>
                  <a:outerShdw blurRad="38100" dist="38100" dir="2700000" algn="tl">
                    <a:srgbClr val="000000"/>
                  </a:outerShdw>
                </a:effectLst>
                <a:latin typeface="Comic Sans MS" pitchFamily="66" charset="0"/>
              </a:rPr>
              <a:t>Y UNA DEUDA DE VALOR </a:t>
            </a:r>
            <a:r>
              <a:rPr lang="es-ES" sz="1900" b="1" dirty="0">
                <a:solidFill>
                  <a:srgbClr val="00B050"/>
                </a:solidFill>
                <a:effectLst>
                  <a:outerShdw blurRad="38100" dist="38100" dir="2700000" algn="tl">
                    <a:srgbClr val="000000"/>
                  </a:outerShdw>
                </a:effectLst>
                <a:latin typeface="Comic Sans MS" pitchFamily="66" charset="0"/>
              </a:rPr>
              <a:t>(ART. 772 C.C.C.)</a:t>
            </a:r>
          </a:p>
          <a:p>
            <a:pPr marL="182880" indent="-182880" algn="just">
              <a:lnSpc>
                <a:spcPct val="120000"/>
              </a:lnSpc>
              <a:spcBef>
                <a:spcPts val="0"/>
              </a:spcBef>
              <a:buClr>
                <a:schemeClr val="tx1">
                  <a:lumMod val="50000"/>
                  <a:lumOff val="50000"/>
                </a:schemeClr>
              </a:buClr>
              <a:defRPr/>
            </a:pPr>
            <a:r>
              <a:rPr lang="es-AR" b="1" dirty="0">
                <a:solidFill>
                  <a:srgbClr val="009900"/>
                </a:solidFill>
                <a:effectLst>
                  <a:outerShdw blurRad="38100" dist="38100" dir="2700000" algn="tl">
                    <a:srgbClr val="000000">
                      <a:alpha val="43137"/>
                    </a:srgbClr>
                  </a:outerShdw>
                </a:effectLst>
                <a:latin typeface="Comic Sans MS" pitchFamily="66" charset="0"/>
              </a:rPr>
              <a:t>ARTICULO 772.- Cuantificación de un valor. Si la deuda consiste en cierto valor, el monto resultante debe referirse al valor real al momento que corresponda tomar en cuenta para la evaluación de la deuda. Puede ser expresada en una moneda sin curso legal que sea usada habitualmente en el tráfico. Una vez que el valor es cuantificado en dinero se aplican las disposiciones de esta Sección.</a:t>
            </a:r>
            <a:endParaRPr lang="es-ES" b="1" dirty="0">
              <a:solidFill>
                <a:srgbClr val="009900"/>
              </a:solidFill>
              <a:effectLst>
                <a:outerShdw blurRad="38100" dist="38100" dir="2700000" algn="tl">
                  <a:srgbClr val="000000">
                    <a:alpha val="43137"/>
                  </a:srgbClr>
                </a:outerShdw>
              </a:effectLst>
              <a:latin typeface="Comic Sans MS" pitchFamily="66" charset="0"/>
            </a:endParaRPr>
          </a:p>
          <a:p>
            <a:pPr marL="182880" indent="-182880" algn="just" eaLnBrk="1" fontAlgn="auto" hangingPunct="1">
              <a:lnSpc>
                <a:spcPct val="120000"/>
              </a:lnSpc>
              <a:spcBef>
                <a:spcPts val="0"/>
              </a:spcBef>
              <a:buClr>
                <a:schemeClr val="tx1">
                  <a:lumMod val="50000"/>
                  <a:lumOff val="50000"/>
                </a:schemeClr>
              </a:buClr>
              <a:defRPr/>
            </a:pPr>
            <a:endParaRPr lang="es-ES" sz="1900" b="1" dirty="0">
              <a:solidFill>
                <a:srgbClr val="009900"/>
              </a:solidFill>
              <a:effectLst>
                <a:outerShdw blurRad="38100" dist="38100" dir="2700000" algn="tl">
                  <a:srgbClr val="000000">
                    <a:alpha val="43137"/>
                  </a:srgbClr>
                </a:outerShdw>
              </a:effectLst>
              <a:latin typeface="Comic Sans MS" pitchFamily="66" charset="0"/>
            </a:endParaRPr>
          </a:p>
          <a:p>
            <a:pPr marL="0" indent="0" algn="just" eaLnBrk="1" fontAlgn="auto" hangingPunct="1">
              <a:lnSpc>
                <a:spcPct val="120000"/>
              </a:lnSpc>
              <a:spcBef>
                <a:spcPts val="0"/>
              </a:spcBef>
              <a:buClr>
                <a:schemeClr val="tx1">
                  <a:lumMod val="50000"/>
                  <a:lumOff val="50000"/>
                </a:schemeClr>
              </a:buClr>
              <a:buFont typeface="Wingdings" pitchFamily="2" charset="2"/>
              <a:buNone/>
              <a:defRPr/>
            </a:pPr>
            <a:endParaRPr lang="es-ES" sz="2400" b="1" dirty="0">
              <a:solidFill>
                <a:srgbClr val="009900"/>
              </a:solidFill>
              <a:effectLst>
                <a:outerShdw blurRad="38100" dist="38100" dir="2700000" algn="tl">
                  <a:srgbClr val="000000"/>
                </a:outerShdw>
              </a:effectLst>
              <a:latin typeface="Comic Sans MS" pitchFamily="66" charset="0"/>
            </a:endParaRPr>
          </a:p>
        </p:txBody>
      </p:sp>
      <p:sp>
        <p:nvSpPr>
          <p:cNvPr id="4" name="3 Marcador de pie de página"/>
          <p:cNvSpPr txBox="1">
            <a:spLocks noGrp="1"/>
          </p:cNvSpPr>
          <p:nvPr/>
        </p:nvSpPr>
        <p:spPr bwMode="auto">
          <a:xfrm>
            <a:off x="2632075" y="6119813"/>
            <a:ext cx="4006850" cy="476250"/>
          </a:xfrm>
          <a:prstGeom prst="rect">
            <a:avLst/>
          </a:prstGeom>
          <a:noFill/>
          <a:ln>
            <a:miter lim="800000"/>
            <a:headEnd/>
            <a:tailEnd/>
          </a:ln>
        </p:spPr>
        <p:txBody>
          <a:bodyPr wrap="none" lIns="92075" tIns="46038" rIns="92075" bIns="46038"/>
          <a:lstStyle/>
          <a:p>
            <a:pPr>
              <a:lnSpc>
                <a:spcPct val="100000"/>
              </a:lnSpc>
              <a:defRPr/>
            </a:pPr>
            <a:endParaRPr lang="es-ES" sz="1400" b="0" dirty="0">
              <a:effectLst/>
              <a:latin typeface="+mn-lt"/>
            </a:endParaRPr>
          </a:p>
        </p:txBody>
      </p:sp>
      <p:sp>
        <p:nvSpPr>
          <p:cNvPr id="51207" name="4 Marcador de número de diapositiva"/>
          <p:cNvSpPr txBox="1">
            <a:spLocks noGrp="1"/>
          </p:cNvSpPr>
          <p:nvPr/>
        </p:nvSpPr>
        <p:spPr bwMode="auto">
          <a:xfrm>
            <a:off x="7419975" y="6400800"/>
            <a:ext cx="1952625" cy="457200"/>
          </a:xfrm>
          <a:prstGeom prst="rect">
            <a:avLst/>
          </a:prstGeom>
          <a:noFill/>
          <a:ln w="9525">
            <a:noFill/>
            <a:miter lim="800000"/>
            <a:headEnd/>
            <a:tailEnd/>
          </a:ln>
        </p:spPr>
        <p:txBody>
          <a:bodyPr/>
          <a:lstStyle/>
          <a:p>
            <a:pPr algn="r">
              <a:lnSpc>
                <a:spcPct val="100000"/>
              </a:lnSpc>
            </a:pPr>
            <a:fld id="{18201DD9-EFBF-409D-ADF0-8654A96B70A9}" type="slidenum">
              <a:rPr kumimoji="0" lang="es-ES" altLang="es-AR" sz="1400" b="0">
                <a:effectLst/>
                <a:latin typeface="Times New Roman" pitchFamily="18" charset="0"/>
              </a:rPr>
              <a:pPr algn="r">
                <a:lnSpc>
                  <a:spcPct val="100000"/>
                </a:lnSpc>
              </a:pPr>
              <a:t>15</a:t>
            </a:fld>
            <a:endParaRPr kumimoji="0" lang="es-ES" altLang="es-AR" sz="1400" b="0">
              <a:effectLst/>
              <a:latin typeface="Times New Roman" pitchFamily="18"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5" fill="hold" grpId="0" nodeType="clickEffect">
                                  <p:stCondLst>
                                    <p:cond delay="0"/>
                                  </p:stCondLst>
                                  <p:childTnLst>
                                    <p:set>
                                      <p:cBhvr>
                                        <p:cTn id="6" dur="1" fill="hold">
                                          <p:stCondLst>
                                            <p:cond delay="0"/>
                                          </p:stCondLst>
                                        </p:cTn>
                                        <p:tgtEl>
                                          <p:spTgt spid="38915">
                                            <p:txEl>
                                              <p:pRg st="0" end="0"/>
                                            </p:txEl>
                                          </p:spTgt>
                                        </p:tgtEl>
                                        <p:attrNameLst>
                                          <p:attrName>style.visibility</p:attrName>
                                        </p:attrNameLst>
                                      </p:cBhvr>
                                      <p:to>
                                        <p:strVal val="visible"/>
                                      </p:to>
                                    </p:set>
                                    <p:animEffect transition="in" filter="blinds(vertical)">
                                      <p:cBhvr>
                                        <p:cTn id="7" dur="500"/>
                                        <p:tgtEl>
                                          <p:spTgt spid="38915">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3" presetClass="entr" presetSubtype="5" fill="hold" grpId="0" nodeType="clickEffect">
                                  <p:stCondLst>
                                    <p:cond delay="0"/>
                                  </p:stCondLst>
                                  <p:childTnLst>
                                    <p:set>
                                      <p:cBhvr>
                                        <p:cTn id="11" dur="1" fill="hold">
                                          <p:stCondLst>
                                            <p:cond delay="0"/>
                                          </p:stCondLst>
                                        </p:cTn>
                                        <p:tgtEl>
                                          <p:spTgt spid="38915">
                                            <p:txEl>
                                              <p:pRg st="1" end="1"/>
                                            </p:txEl>
                                          </p:spTgt>
                                        </p:tgtEl>
                                        <p:attrNameLst>
                                          <p:attrName>style.visibility</p:attrName>
                                        </p:attrNameLst>
                                      </p:cBhvr>
                                      <p:to>
                                        <p:strVal val="visible"/>
                                      </p:to>
                                    </p:set>
                                    <p:animEffect transition="in" filter="blinds(vertical)">
                                      <p:cBhvr>
                                        <p:cTn id="12" dur="500"/>
                                        <p:tgtEl>
                                          <p:spTgt spid="38915">
                                            <p:txEl>
                                              <p:pRg st="1" end="1"/>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3" presetClass="entr" presetSubtype="5" fill="hold" grpId="0" nodeType="clickEffect">
                                  <p:stCondLst>
                                    <p:cond delay="0"/>
                                  </p:stCondLst>
                                  <p:childTnLst>
                                    <p:set>
                                      <p:cBhvr>
                                        <p:cTn id="16" dur="1" fill="hold">
                                          <p:stCondLst>
                                            <p:cond delay="0"/>
                                          </p:stCondLst>
                                        </p:cTn>
                                        <p:tgtEl>
                                          <p:spTgt spid="38915">
                                            <p:txEl>
                                              <p:pRg st="2" end="2"/>
                                            </p:txEl>
                                          </p:spTgt>
                                        </p:tgtEl>
                                        <p:attrNameLst>
                                          <p:attrName>style.visibility</p:attrName>
                                        </p:attrNameLst>
                                      </p:cBhvr>
                                      <p:to>
                                        <p:strVal val="visible"/>
                                      </p:to>
                                    </p:set>
                                    <p:animEffect transition="in" filter="blinds(vertical)">
                                      <p:cBhvr>
                                        <p:cTn id="17" dur="500"/>
                                        <p:tgtEl>
                                          <p:spTgt spid="38915">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3" presetClass="entr" presetSubtype="5" fill="hold" grpId="0" nodeType="clickEffect">
                                  <p:stCondLst>
                                    <p:cond delay="0"/>
                                  </p:stCondLst>
                                  <p:childTnLst>
                                    <p:set>
                                      <p:cBhvr>
                                        <p:cTn id="21" dur="1" fill="hold">
                                          <p:stCondLst>
                                            <p:cond delay="0"/>
                                          </p:stCondLst>
                                        </p:cTn>
                                        <p:tgtEl>
                                          <p:spTgt spid="38915">
                                            <p:txEl>
                                              <p:pRg st="3" end="3"/>
                                            </p:txEl>
                                          </p:spTgt>
                                        </p:tgtEl>
                                        <p:attrNameLst>
                                          <p:attrName>style.visibility</p:attrName>
                                        </p:attrNameLst>
                                      </p:cBhvr>
                                      <p:to>
                                        <p:strVal val="visible"/>
                                      </p:to>
                                    </p:set>
                                    <p:animEffect transition="in" filter="blinds(vertical)">
                                      <p:cBhvr>
                                        <p:cTn id="22" dur="500"/>
                                        <p:tgtEl>
                                          <p:spTgt spid="38915">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8915" grpId="0" build="p" autoUpdateAnimBg="0"/>
    </p:bldLst>
  </p:timing>
</p:sld>
</file>

<file path=ppt/slides/slide1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 name="1 Marcador de pie de página"/>
          <p:cNvSpPr>
            <a:spLocks noGrp="1"/>
          </p:cNvSpPr>
          <p:nvPr>
            <p:ph type="ftr" sz="quarter" idx="11"/>
          </p:nvPr>
        </p:nvSpPr>
        <p:spPr>
          <a:xfrm>
            <a:off x="5124450" y="6319838"/>
            <a:ext cx="4248150" cy="300037"/>
          </a:xfrm>
        </p:spPr>
        <p:txBody>
          <a:bodyPr/>
          <a:lstStyle/>
          <a:p>
            <a:pPr>
              <a:defRPr/>
            </a:pPr>
            <a:r>
              <a:rPr lang="es-ES" smtClean="0"/>
              <a:t>Luis  Facciano-A.A.E.F.-  2023</a:t>
            </a:r>
            <a:endParaRPr lang="es-ES" dirty="0"/>
          </a:p>
        </p:txBody>
      </p:sp>
      <p:sp>
        <p:nvSpPr>
          <p:cNvPr id="52226"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7B9931A5-A835-4B6D-B165-5A545EB9A168}" type="slidenum">
              <a:rPr kumimoji="0" lang="es-ES" altLang="es-AR" sz="1400" b="0" smtClean="0">
                <a:solidFill>
                  <a:schemeClr val="tx1"/>
                </a:solidFill>
                <a:latin typeface="Times New Roman" pitchFamily="18" charset="0"/>
              </a:rPr>
              <a:pPr/>
              <a:t>16</a:t>
            </a:fld>
            <a:endParaRPr kumimoji="0" lang="es-ES" altLang="es-AR" sz="1400" b="0">
              <a:solidFill>
                <a:schemeClr val="tx1"/>
              </a:solidFill>
              <a:latin typeface="Times New Roman" pitchFamily="18" charset="0"/>
            </a:endParaRPr>
          </a:p>
        </p:txBody>
      </p:sp>
      <p:sp>
        <p:nvSpPr>
          <p:cNvPr id="38914" name="Rectangle 2"/>
          <p:cNvSpPr>
            <a:spLocks noGrp="1" noChangeArrowheads="1"/>
          </p:cNvSpPr>
          <p:nvPr>
            <p:ph type="title" idx="4294967295"/>
          </p:nvPr>
        </p:nvSpPr>
        <p:spPr>
          <a:xfrm>
            <a:off x="509835" y="764704"/>
            <a:ext cx="8497639" cy="1511771"/>
          </a:xfrm>
          <a:solidFill>
            <a:schemeClr val="tx2"/>
          </a:solidFill>
        </p:spPr>
        <p:txBody>
          <a:bodyPr>
            <a:noAutofit/>
          </a:bodyPr>
          <a:lstStyle/>
          <a:p>
            <a:pPr lvl="1" algn="ctr" eaLnBrk="1" fontAlgn="auto" hangingPunct="1">
              <a:spcAft>
                <a:spcPts val="0"/>
              </a:spcAft>
              <a:defRPr/>
            </a:pPr>
            <a:r>
              <a:rPr lang="es-ES" altLang="es-AR" sz="2800" b="1" dirty="0">
                <a:solidFill>
                  <a:srgbClr val="FF0000"/>
                </a:solidFill>
                <a:latin typeface="Comic Sans MS" pitchFamily="66" charset="0"/>
              </a:rPr>
              <a:t>CONSECUENCIAS DE LA NULIDAD DEL </a:t>
            </a:r>
            <a:br>
              <a:rPr lang="es-ES" altLang="es-AR" sz="2800" b="1" dirty="0">
                <a:solidFill>
                  <a:srgbClr val="FF0000"/>
                </a:solidFill>
                <a:latin typeface="Comic Sans MS" pitchFamily="66" charset="0"/>
              </a:rPr>
            </a:br>
            <a:r>
              <a:rPr lang="es-ES" sz="2800" b="1" dirty="0">
                <a:solidFill>
                  <a:srgbClr val="FF0000"/>
                </a:solidFill>
                <a:latin typeface="Comic Sans MS" pitchFamily="66" charset="0"/>
              </a:rPr>
              <a:t> PRECIO DEL ARRENDAMIENTO FIJADO</a:t>
            </a:r>
            <a:br>
              <a:rPr lang="es-ES" sz="2800" b="1" dirty="0">
                <a:solidFill>
                  <a:srgbClr val="FF0000"/>
                </a:solidFill>
                <a:latin typeface="Comic Sans MS" pitchFamily="66" charset="0"/>
              </a:rPr>
            </a:br>
            <a:r>
              <a:rPr lang="es-ES" sz="2800" b="1" dirty="0">
                <a:solidFill>
                  <a:srgbClr val="FF0000"/>
                </a:solidFill>
                <a:latin typeface="Comic Sans MS" pitchFamily="66" charset="0"/>
              </a:rPr>
              <a:t>EN UNA CANTIDAD FIJA DE FRUTOS</a:t>
            </a:r>
          </a:p>
        </p:txBody>
      </p:sp>
      <p:sp>
        <p:nvSpPr>
          <p:cNvPr id="38915" name="Rectangle 3"/>
          <p:cNvSpPr>
            <a:spLocks noGrp="1" noChangeArrowheads="1"/>
          </p:cNvSpPr>
          <p:nvPr>
            <p:ph type="body" idx="4294967295"/>
          </p:nvPr>
        </p:nvSpPr>
        <p:spPr>
          <a:xfrm>
            <a:off x="0" y="2514600"/>
            <a:ext cx="9007475" cy="4035425"/>
          </a:xfrm>
        </p:spPr>
        <p:txBody>
          <a:bodyPr>
            <a:noAutofit/>
          </a:bodyPr>
          <a:lstStyle/>
          <a:p>
            <a:pPr marL="457200" lvl="1" indent="0" algn="just">
              <a:buFont typeface="Wingdings" pitchFamily="2" charset="2"/>
              <a:buNone/>
            </a:pPr>
            <a:r>
              <a:rPr lang="es-ES" sz="2400" b="1" dirty="0" smtClean="0">
                <a:solidFill>
                  <a:schemeClr val="tx1"/>
                </a:solidFill>
                <a:effectLst>
                  <a:outerShdw blurRad="38100" dist="38100" dir="2700000" algn="tl">
                    <a:srgbClr val="5B6973"/>
                  </a:outerShdw>
                </a:effectLst>
                <a:latin typeface="Comic Sans MS" pitchFamily="66" charset="0"/>
              </a:rPr>
              <a:t>	SI </a:t>
            </a:r>
            <a:r>
              <a:rPr lang="es-ES" sz="2400" b="1" dirty="0">
                <a:solidFill>
                  <a:schemeClr val="tx1"/>
                </a:solidFill>
                <a:effectLst>
                  <a:outerShdw blurRad="38100" dist="38100" dir="2700000" algn="tl">
                    <a:srgbClr val="5B6973"/>
                  </a:outerShdw>
                </a:effectLst>
                <a:latin typeface="Comic Sans MS" pitchFamily="66" charset="0"/>
              </a:rPr>
              <a:t>SE DECLARA LA NULIDAD DE LA CLÁUSULA LAS COSAS DEBERAN VOLVER AL ESTADO EN QUE SE ENCONTRABAN ANTES DEL ACTO ANULADO </a:t>
            </a:r>
            <a:r>
              <a:rPr lang="es-AR" sz="2400" b="1" dirty="0">
                <a:solidFill>
                  <a:schemeClr val="tx1"/>
                </a:solidFill>
                <a:effectLst>
                  <a:outerShdw blurRad="38100" dist="38100" dir="2700000" algn="tl">
                    <a:srgbClr val="5B6973"/>
                  </a:outerShdw>
                </a:effectLst>
                <a:latin typeface="Comic Sans MS" pitchFamily="66" charset="0"/>
              </a:rPr>
              <a:t> </a:t>
            </a:r>
            <a:r>
              <a:rPr lang="es-AR" sz="2400" b="1" dirty="0" smtClean="0">
                <a:solidFill>
                  <a:schemeClr val="tx1"/>
                </a:solidFill>
                <a:effectLst>
                  <a:outerShdw blurRad="38100" dist="38100" dir="2700000" algn="tl">
                    <a:srgbClr val="5B6973"/>
                  </a:outerShdw>
                </a:effectLst>
                <a:latin typeface="Comic Sans MS" pitchFamily="66" charset="0"/>
              </a:rPr>
              <a:t>	</a:t>
            </a:r>
            <a:r>
              <a:rPr lang="es-ES" altLang="es-AR" sz="2400" b="1" dirty="0" smtClean="0">
                <a:solidFill>
                  <a:srgbClr val="009900"/>
                </a:solidFill>
                <a:latin typeface="Comic Sans MS" pitchFamily="66" charset="0"/>
              </a:rPr>
              <a:t>Art</a:t>
            </a:r>
            <a:r>
              <a:rPr lang="es-ES" altLang="es-AR" sz="2400" b="1" dirty="0">
                <a:solidFill>
                  <a:srgbClr val="009900"/>
                </a:solidFill>
                <a:latin typeface="Comic Sans MS" pitchFamily="66" charset="0"/>
              </a:rPr>
              <a:t>. 390 C.C.C.: “La nulidad pronunciada por los jueces vuelve las cosas al mismo estado en que se hallaban antes del acto declarado nulo…” </a:t>
            </a:r>
            <a:r>
              <a:rPr lang="es-ES" altLang="es-AR" sz="2400" b="1" dirty="0">
                <a:latin typeface="Comic Sans MS" pitchFamily="66" charset="0"/>
              </a:rPr>
              <a:t>(siempre)</a:t>
            </a:r>
          </a:p>
          <a:p>
            <a:pPr marL="457200" lvl="1" indent="0" algn="just">
              <a:buFont typeface="Wingdings" pitchFamily="2" charset="2"/>
              <a:buNone/>
            </a:pPr>
            <a:r>
              <a:rPr lang="es-ES" altLang="es-AR" sz="2400" b="1" dirty="0" smtClean="0">
                <a:solidFill>
                  <a:srgbClr val="66FF66"/>
                </a:solidFill>
                <a:latin typeface="Comic Sans MS" pitchFamily="66" charset="0"/>
              </a:rPr>
              <a:t>	</a:t>
            </a:r>
            <a:endParaRPr lang="es-ES" altLang="es-AR" sz="2400" b="1" dirty="0" smtClean="0">
              <a:solidFill>
                <a:srgbClr val="66FF66"/>
              </a:solidFill>
              <a:latin typeface="Comic Sans MS" pitchFamily="66" charset="0"/>
            </a:endParaRPr>
          </a:p>
          <a:p>
            <a:pPr marL="457200" lvl="1" indent="0" algn="just">
              <a:buFont typeface="Wingdings" pitchFamily="2" charset="2"/>
              <a:buNone/>
            </a:pPr>
            <a:r>
              <a:rPr lang="es-ES" altLang="es-AR" sz="2200" b="1" dirty="0" smtClean="0">
                <a:solidFill>
                  <a:srgbClr val="009900"/>
                </a:solidFill>
                <a:latin typeface="Comic Sans MS" pitchFamily="66" charset="0"/>
              </a:rPr>
              <a:t>(…y </a:t>
            </a:r>
            <a:r>
              <a:rPr lang="es-ES" altLang="es-AR" sz="2200" b="1" dirty="0">
                <a:solidFill>
                  <a:srgbClr val="009900"/>
                </a:solidFill>
                <a:latin typeface="Comic Sans MS" pitchFamily="66" charset="0"/>
              </a:rPr>
              <a:t>obliga a las partes a restituirse mutuamente lo que han recibido.” </a:t>
            </a:r>
            <a:r>
              <a:rPr lang="es-ES" altLang="es-AR" sz="2200" b="1" dirty="0" smtClean="0">
                <a:latin typeface="Comic Sans MS" pitchFamily="66" charset="0"/>
              </a:rPr>
              <a:t>sólo </a:t>
            </a:r>
            <a:r>
              <a:rPr lang="es-ES" altLang="es-AR" sz="2200" b="1" dirty="0">
                <a:latin typeface="Comic Sans MS" pitchFamily="66" charset="0"/>
              </a:rPr>
              <a:t>si hubo dolo)</a:t>
            </a:r>
            <a:endParaRPr lang="es-ES" altLang="es-AR" sz="2200" b="1" dirty="0">
              <a:solidFill>
                <a:srgbClr val="66FF66"/>
              </a:solidFill>
              <a:latin typeface="Comic Sans MS" pitchFamily="66" charset="0"/>
            </a:endParaRPr>
          </a:p>
        </p:txBody>
      </p:sp>
      <p:sp>
        <p:nvSpPr>
          <p:cNvPr id="4" name="3 Marcador de pie de página"/>
          <p:cNvSpPr txBox="1">
            <a:spLocks noGrp="1"/>
          </p:cNvSpPr>
          <p:nvPr/>
        </p:nvSpPr>
        <p:spPr bwMode="auto">
          <a:xfrm>
            <a:off x="2022475" y="6194425"/>
            <a:ext cx="4006850" cy="476250"/>
          </a:xfrm>
          <a:prstGeom prst="rect">
            <a:avLst/>
          </a:prstGeom>
          <a:noFill/>
          <a:ln>
            <a:miter lim="800000"/>
            <a:headEnd/>
            <a:tailEnd/>
          </a:ln>
        </p:spPr>
        <p:txBody>
          <a:bodyPr wrap="none" lIns="92075" tIns="46038" rIns="92075" bIns="46038"/>
          <a:lstStyle/>
          <a:p>
            <a:pPr>
              <a:lnSpc>
                <a:spcPct val="100000"/>
              </a:lnSpc>
              <a:defRPr/>
            </a:pPr>
            <a:endParaRPr lang="es-ES" sz="1400" b="0" dirty="0">
              <a:effectLst/>
              <a:latin typeface="+mn-lt"/>
            </a:endParaRPr>
          </a:p>
        </p:txBody>
      </p:sp>
      <p:sp>
        <p:nvSpPr>
          <p:cNvPr id="52231" name="4 Marcador de número de diapositiva"/>
          <p:cNvSpPr txBox="1">
            <a:spLocks noGrp="1"/>
          </p:cNvSpPr>
          <p:nvPr/>
        </p:nvSpPr>
        <p:spPr bwMode="auto">
          <a:xfrm>
            <a:off x="7419975" y="6400800"/>
            <a:ext cx="1952625" cy="457200"/>
          </a:xfrm>
          <a:prstGeom prst="rect">
            <a:avLst/>
          </a:prstGeom>
          <a:noFill/>
          <a:ln w="9525">
            <a:noFill/>
            <a:miter lim="800000"/>
            <a:headEnd/>
            <a:tailEnd/>
          </a:ln>
        </p:spPr>
        <p:txBody>
          <a:bodyPr/>
          <a:lstStyle/>
          <a:p>
            <a:pPr algn="r">
              <a:lnSpc>
                <a:spcPct val="100000"/>
              </a:lnSpc>
            </a:pPr>
            <a:fld id="{258AA045-870F-4772-B3AC-EF63DEAE3D09}" type="slidenum">
              <a:rPr kumimoji="0" lang="es-ES" altLang="es-AR" sz="1400" b="0">
                <a:effectLst/>
                <a:latin typeface="Times New Roman" pitchFamily="18" charset="0"/>
              </a:rPr>
              <a:pPr algn="r">
                <a:lnSpc>
                  <a:spcPct val="100000"/>
                </a:lnSpc>
              </a:pPr>
              <a:t>16</a:t>
            </a:fld>
            <a:endParaRPr kumimoji="0" lang="es-ES" altLang="es-AR" sz="1400" b="0">
              <a:effectLst/>
              <a:latin typeface="Times New Roman" pitchFamily="18"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5" fill="hold" grpId="0" nodeType="clickEffect">
                                  <p:stCondLst>
                                    <p:cond delay="0"/>
                                  </p:stCondLst>
                                  <p:childTnLst>
                                    <p:set>
                                      <p:cBhvr>
                                        <p:cTn id="6" dur="1" fill="hold">
                                          <p:stCondLst>
                                            <p:cond delay="0"/>
                                          </p:stCondLst>
                                        </p:cTn>
                                        <p:tgtEl>
                                          <p:spTgt spid="38915">
                                            <p:txEl>
                                              <p:pRg st="0" end="0"/>
                                            </p:txEl>
                                          </p:spTgt>
                                        </p:tgtEl>
                                        <p:attrNameLst>
                                          <p:attrName>style.visibility</p:attrName>
                                        </p:attrNameLst>
                                      </p:cBhvr>
                                      <p:to>
                                        <p:strVal val="visible"/>
                                      </p:to>
                                    </p:set>
                                    <p:animEffect transition="in" filter="blinds(vertical)">
                                      <p:cBhvr>
                                        <p:cTn id="7" dur="500"/>
                                        <p:tgtEl>
                                          <p:spTgt spid="38915">
                                            <p:txEl>
                                              <p:pRg st="0" end="0"/>
                                            </p:txEl>
                                          </p:spTgt>
                                        </p:tgtEl>
                                      </p:cBhvr>
                                    </p:animEffect>
                                  </p:childTnLst>
                                </p:cTn>
                              </p:par>
                              <p:par>
                                <p:cTn id="8" presetID="3" presetClass="entr" presetSubtype="5" fill="hold" grpId="0" nodeType="withEffect">
                                  <p:stCondLst>
                                    <p:cond delay="0"/>
                                  </p:stCondLst>
                                  <p:childTnLst>
                                    <p:set>
                                      <p:cBhvr>
                                        <p:cTn id="9" dur="1" fill="hold">
                                          <p:stCondLst>
                                            <p:cond delay="0"/>
                                          </p:stCondLst>
                                        </p:cTn>
                                        <p:tgtEl>
                                          <p:spTgt spid="38915">
                                            <p:txEl>
                                              <p:pRg st="1" end="1"/>
                                            </p:txEl>
                                          </p:spTgt>
                                        </p:tgtEl>
                                        <p:attrNameLst>
                                          <p:attrName>style.visibility</p:attrName>
                                        </p:attrNameLst>
                                      </p:cBhvr>
                                      <p:to>
                                        <p:strVal val="visible"/>
                                      </p:to>
                                    </p:set>
                                    <p:animEffect transition="in" filter="blinds(vertical)">
                                      <p:cBhvr>
                                        <p:cTn id="10" dur="500"/>
                                        <p:tgtEl>
                                          <p:spTgt spid="38915">
                                            <p:txEl>
                                              <p:pRg st="1" end="1"/>
                                            </p:txEl>
                                          </p:spTgt>
                                        </p:tgtEl>
                                      </p:cBhvr>
                                    </p:animEffect>
                                  </p:childTnLst>
                                </p:cTn>
                              </p:par>
                              <p:par>
                                <p:cTn id="11" presetID="3" presetClass="entr" presetSubtype="5" fill="hold" grpId="0" nodeType="withEffect">
                                  <p:stCondLst>
                                    <p:cond delay="0"/>
                                  </p:stCondLst>
                                  <p:childTnLst>
                                    <p:set>
                                      <p:cBhvr>
                                        <p:cTn id="12" dur="1" fill="hold">
                                          <p:stCondLst>
                                            <p:cond delay="0"/>
                                          </p:stCondLst>
                                        </p:cTn>
                                        <p:tgtEl>
                                          <p:spTgt spid="38915">
                                            <p:txEl>
                                              <p:pRg st="2" end="2"/>
                                            </p:txEl>
                                          </p:spTgt>
                                        </p:tgtEl>
                                        <p:attrNameLst>
                                          <p:attrName>style.visibility</p:attrName>
                                        </p:attrNameLst>
                                      </p:cBhvr>
                                      <p:to>
                                        <p:strVal val="visible"/>
                                      </p:to>
                                    </p:set>
                                    <p:animEffect transition="in" filter="blinds(vertical)">
                                      <p:cBhvr>
                                        <p:cTn id="13" dur="500"/>
                                        <p:tgtEl>
                                          <p:spTgt spid="38915">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8915" grpId="0" build="p" autoUpdateAnimBg="0"/>
    </p:bldLst>
  </p:timing>
</p:sld>
</file>

<file path=ppt/slides/slide1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 name="1 Marcador de pie de página"/>
          <p:cNvSpPr>
            <a:spLocks noGrp="1"/>
          </p:cNvSpPr>
          <p:nvPr>
            <p:ph type="ftr" sz="quarter" idx="11"/>
          </p:nvPr>
        </p:nvSpPr>
        <p:spPr>
          <a:xfrm>
            <a:off x="5124450" y="6319838"/>
            <a:ext cx="4248150" cy="300037"/>
          </a:xfrm>
        </p:spPr>
        <p:txBody>
          <a:bodyPr/>
          <a:lstStyle/>
          <a:p>
            <a:pPr>
              <a:defRPr/>
            </a:pPr>
            <a:r>
              <a:rPr lang="es-ES" smtClean="0"/>
              <a:t>Luis  Facciano-A.A.E.F.-  2023</a:t>
            </a:r>
            <a:endParaRPr lang="es-ES" dirty="0"/>
          </a:p>
        </p:txBody>
      </p:sp>
      <p:sp>
        <p:nvSpPr>
          <p:cNvPr id="52226"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7B9931A5-A835-4B6D-B165-5A545EB9A168}" type="slidenum">
              <a:rPr kumimoji="0" lang="es-ES" altLang="es-AR" sz="1400" b="0" smtClean="0">
                <a:solidFill>
                  <a:schemeClr val="tx1"/>
                </a:solidFill>
                <a:latin typeface="Times New Roman" pitchFamily="18" charset="0"/>
              </a:rPr>
              <a:pPr/>
              <a:t>17</a:t>
            </a:fld>
            <a:endParaRPr kumimoji="0" lang="es-ES" altLang="es-AR" sz="1400" b="0">
              <a:solidFill>
                <a:schemeClr val="tx1"/>
              </a:solidFill>
              <a:latin typeface="Times New Roman" pitchFamily="18" charset="0"/>
            </a:endParaRPr>
          </a:p>
        </p:txBody>
      </p:sp>
      <p:sp>
        <p:nvSpPr>
          <p:cNvPr id="38914" name="Rectangle 2"/>
          <p:cNvSpPr>
            <a:spLocks noGrp="1" noChangeArrowheads="1"/>
          </p:cNvSpPr>
          <p:nvPr>
            <p:ph type="title" idx="4294967295"/>
          </p:nvPr>
        </p:nvSpPr>
        <p:spPr>
          <a:xfrm>
            <a:off x="0" y="668338"/>
            <a:ext cx="8347075" cy="1223962"/>
          </a:xfrm>
          <a:solidFill>
            <a:schemeClr val="tx2"/>
          </a:solidFill>
        </p:spPr>
        <p:txBody>
          <a:bodyPr>
            <a:noAutofit/>
          </a:bodyPr>
          <a:lstStyle/>
          <a:p>
            <a:pPr lvl="1" algn="ctr" eaLnBrk="1" fontAlgn="auto" hangingPunct="1">
              <a:spcAft>
                <a:spcPts val="0"/>
              </a:spcAft>
              <a:defRPr/>
            </a:pPr>
            <a:r>
              <a:rPr lang="es-ES" altLang="es-AR" sz="3000" b="1" dirty="0">
                <a:solidFill>
                  <a:srgbClr val="FF0000"/>
                </a:solidFill>
                <a:latin typeface="Comic Sans MS" pitchFamily="66" charset="0"/>
              </a:rPr>
              <a:t>CONTRATOS (O CLÁUSULAS) CANADIENSES</a:t>
            </a:r>
            <a:endParaRPr lang="es-ES" sz="3000" b="1" dirty="0">
              <a:solidFill>
                <a:srgbClr val="FF0000"/>
              </a:solidFill>
              <a:latin typeface="Comic Sans MS" pitchFamily="66" charset="0"/>
            </a:endParaRPr>
          </a:p>
        </p:txBody>
      </p:sp>
      <p:sp>
        <p:nvSpPr>
          <p:cNvPr id="38915" name="Rectangle 3"/>
          <p:cNvSpPr>
            <a:spLocks noGrp="1" noChangeArrowheads="1"/>
          </p:cNvSpPr>
          <p:nvPr>
            <p:ph type="body" idx="4294967295"/>
          </p:nvPr>
        </p:nvSpPr>
        <p:spPr>
          <a:xfrm>
            <a:off x="509836" y="2060575"/>
            <a:ext cx="8497639" cy="3797300"/>
          </a:xfrm>
        </p:spPr>
        <p:txBody>
          <a:bodyPr>
            <a:noAutofit/>
          </a:bodyPr>
          <a:lstStyle/>
          <a:p>
            <a:pPr algn="just">
              <a:spcBef>
                <a:spcPts val="0"/>
              </a:spcBef>
              <a:defRPr/>
            </a:pPr>
            <a:r>
              <a:rPr lang="es-ES" altLang="es-AR" sz="2700" b="1" dirty="0">
                <a:latin typeface="Comic Sans MS" pitchFamily="66" charset="0"/>
              </a:rPr>
              <a:t>CLÁUSULA PROHIBIDA (art. 42)</a:t>
            </a:r>
          </a:p>
          <a:p>
            <a:pPr algn="just">
              <a:spcBef>
                <a:spcPts val="0"/>
              </a:spcBef>
              <a:defRPr/>
            </a:pPr>
            <a:endParaRPr lang="es-ES" altLang="es-AR" sz="2700" b="1" dirty="0">
              <a:latin typeface="Comic Sans MS" pitchFamily="66" charset="0"/>
            </a:endParaRPr>
          </a:p>
          <a:p>
            <a:pPr algn="just">
              <a:spcBef>
                <a:spcPts val="0"/>
              </a:spcBef>
              <a:defRPr/>
            </a:pPr>
            <a:r>
              <a:rPr lang="es-ES" altLang="es-AR" sz="2700" b="1" dirty="0">
                <a:latin typeface="Comic Sans MS" pitchFamily="66" charset="0"/>
              </a:rPr>
              <a:t>Se prohíbe pactar un plus ya sea en dinero o en especie, por sobre el precio pactado, y en el supuesto en que la cotización  o la cantidad de lo producido superen los parámetros que se pacten a tal fin en el contrato. </a:t>
            </a:r>
          </a:p>
          <a:p>
            <a:pPr algn="just">
              <a:spcBef>
                <a:spcPts val="0"/>
              </a:spcBef>
              <a:defRPr/>
            </a:pPr>
            <a:endParaRPr lang="es-ES" altLang="es-AR" sz="2700" b="1" dirty="0">
              <a:latin typeface="Comic Sans MS" pitchFamily="66" charset="0"/>
            </a:endParaRPr>
          </a:p>
          <a:p>
            <a:pPr algn="just">
              <a:spcBef>
                <a:spcPts val="0"/>
              </a:spcBef>
              <a:defRPr/>
            </a:pPr>
            <a:r>
              <a:rPr lang="es-ES" altLang="es-AR" sz="2700" b="1" dirty="0">
                <a:latin typeface="Comic Sans MS" pitchFamily="66" charset="0"/>
              </a:rPr>
              <a:t>Alcanza tanto a los arrendamientos como a las aparcerías, no así a los accidentales</a:t>
            </a:r>
            <a:r>
              <a:rPr lang="es-ES" altLang="es-AR" sz="2700" b="1" dirty="0">
                <a:effectLst>
                  <a:outerShdw blurRad="38100" dist="38100" dir="2700000" algn="tl">
                    <a:srgbClr val="000000"/>
                  </a:outerShdw>
                </a:effectLst>
                <a:latin typeface="Comic Sans MS" pitchFamily="66" charset="0"/>
              </a:rPr>
              <a:t>.</a:t>
            </a:r>
          </a:p>
        </p:txBody>
      </p:sp>
      <p:sp>
        <p:nvSpPr>
          <p:cNvPr id="4" name="3 Marcador de pie de página"/>
          <p:cNvSpPr txBox="1">
            <a:spLocks noGrp="1"/>
          </p:cNvSpPr>
          <p:nvPr/>
        </p:nvSpPr>
        <p:spPr bwMode="auto">
          <a:xfrm>
            <a:off x="2022475" y="6194425"/>
            <a:ext cx="4006850" cy="476250"/>
          </a:xfrm>
          <a:prstGeom prst="rect">
            <a:avLst/>
          </a:prstGeom>
          <a:noFill/>
          <a:ln>
            <a:miter lim="800000"/>
            <a:headEnd/>
            <a:tailEnd/>
          </a:ln>
        </p:spPr>
        <p:txBody>
          <a:bodyPr wrap="none" lIns="92075" tIns="46038" rIns="92075" bIns="46038"/>
          <a:lstStyle/>
          <a:p>
            <a:pPr>
              <a:lnSpc>
                <a:spcPct val="100000"/>
              </a:lnSpc>
              <a:defRPr/>
            </a:pPr>
            <a:endParaRPr lang="es-ES" sz="1400" b="0" dirty="0">
              <a:effectLst/>
              <a:latin typeface="+mn-lt"/>
            </a:endParaRPr>
          </a:p>
        </p:txBody>
      </p:sp>
      <p:sp>
        <p:nvSpPr>
          <p:cNvPr id="52231" name="4 Marcador de número de diapositiva"/>
          <p:cNvSpPr txBox="1">
            <a:spLocks noGrp="1"/>
          </p:cNvSpPr>
          <p:nvPr/>
        </p:nvSpPr>
        <p:spPr bwMode="auto">
          <a:xfrm>
            <a:off x="7419975" y="6400800"/>
            <a:ext cx="1952625" cy="457200"/>
          </a:xfrm>
          <a:prstGeom prst="rect">
            <a:avLst/>
          </a:prstGeom>
          <a:noFill/>
          <a:ln w="9525">
            <a:noFill/>
            <a:miter lim="800000"/>
            <a:headEnd/>
            <a:tailEnd/>
          </a:ln>
        </p:spPr>
        <p:txBody>
          <a:bodyPr/>
          <a:lstStyle/>
          <a:p>
            <a:pPr algn="r">
              <a:lnSpc>
                <a:spcPct val="100000"/>
              </a:lnSpc>
            </a:pPr>
            <a:fld id="{258AA045-870F-4772-B3AC-EF63DEAE3D09}" type="slidenum">
              <a:rPr kumimoji="0" lang="es-ES" altLang="es-AR" sz="1400" b="0">
                <a:effectLst/>
                <a:latin typeface="Times New Roman" pitchFamily="18" charset="0"/>
              </a:rPr>
              <a:pPr algn="r">
                <a:lnSpc>
                  <a:spcPct val="100000"/>
                </a:lnSpc>
              </a:pPr>
              <a:t>17</a:t>
            </a:fld>
            <a:endParaRPr kumimoji="0" lang="es-ES" altLang="es-AR" sz="1400" b="0">
              <a:effectLst/>
              <a:latin typeface="Times New Roman" pitchFamily="18" charset="0"/>
            </a:endParaRPr>
          </a:p>
        </p:txBody>
      </p:sp>
    </p:spTree>
    <p:extLst>
      <p:ext uri="{BB962C8B-B14F-4D97-AF65-F5344CB8AC3E}">
        <p14:creationId xmlns:p14="http://schemas.microsoft.com/office/powerpoint/2010/main" val="3704618046"/>
      </p:ext>
    </p:extLst>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5" fill="hold" grpId="0" nodeType="clickEffect">
                                  <p:stCondLst>
                                    <p:cond delay="0"/>
                                  </p:stCondLst>
                                  <p:childTnLst>
                                    <p:set>
                                      <p:cBhvr>
                                        <p:cTn id="6" dur="1" fill="hold">
                                          <p:stCondLst>
                                            <p:cond delay="0"/>
                                          </p:stCondLst>
                                        </p:cTn>
                                        <p:tgtEl>
                                          <p:spTgt spid="38915">
                                            <p:txEl>
                                              <p:pRg st="0" end="0"/>
                                            </p:txEl>
                                          </p:spTgt>
                                        </p:tgtEl>
                                        <p:attrNameLst>
                                          <p:attrName>style.visibility</p:attrName>
                                        </p:attrNameLst>
                                      </p:cBhvr>
                                      <p:to>
                                        <p:strVal val="visible"/>
                                      </p:to>
                                    </p:set>
                                    <p:animEffect transition="in" filter="blinds(vertical)">
                                      <p:cBhvr>
                                        <p:cTn id="7" dur="500"/>
                                        <p:tgtEl>
                                          <p:spTgt spid="38915">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5" fill="hold" grpId="0" nodeType="clickEffect">
                                  <p:stCondLst>
                                    <p:cond delay="0"/>
                                  </p:stCondLst>
                                  <p:childTnLst>
                                    <p:set>
                                      <p:cBhvr>
                                        <p:cTn id="11" dur="1" fill="hold">
                                          <p:stCondLst>
                                            <p:cond delay="0"/>
                                          </p:stCondLst>
                                        </p:cTn>
                                        <p:tgtEl>
                                          <p:spTgt spid="38915">
                                            <p:txEl>
                                              <p:pRg st="2" end="2"/>
                                            </p:txEl>
                                          </p:spTgt>
                                        </p:tgtEl>
                                        <p:attrNameLst>
                                          <p:attrName>style.visibility</p:attrName>
                                        </p:attrNameLst>
                                      </p:cBhvr>
                                      <p:to>
                                        <p:strVal val="visible"/>
                                      </p:to>
                                    </p:set>
                                    <p:animEffect transition="in" filter="blinds(vertical)">
                                      <p:cBhvr>
                                        <p:cTn id="12" dur="500"/>
                                        <p:tgtEl>
                                          <p:spTgt spid="38915">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3" presetClass="entr" presetSubtype="5" fill="hold" grpId="0" nodeType="clickEffect">
                                  <p:stCondLst>
                                    <p:cond delay="0"/>
                                  </p:stCondLst>
                                  <p:childTnLst>
                                    <p:set>
                                      <p:cBhvr>
                                        <p:cTn id="16" dur="1" fill="hold">
                                          <p:stCondLst>
                                            <p:cond delay="0"/>
                                          </p:stCondLst>
                                        </p:cTn>
                                        <p:tgtEl>
                                          <p:spTgt spid="38915">
                                            <p:txEl>
                                              <p:pRg st="4" end="4"/>
                                            </p:txEl>
                                          </p:spTgt>
                                        </p:tgtEl>
                                        <p:attrNameLst>
                                          <p:attrName>style.visibility</p:attrName>
                                        </p:attrNameLst>
                                      </p:cBhvr>
                                      <p:to>
                                        <p:strVal val="visible"/>
                                      </p:to>
                                    </p:set>
                                    <p:animEffect transition="in" filter="blinds(vertical)">
                                      <p:cBhvr>
                                        <p:cTn id="17" dur="500"/>
                                        <p:tgtEl>
                                          <p:spTgt spid="38915">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8915" grpId="0" build="p" autoUpdateAnimBg="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3954" name="Rectangle 2"/>
          <p:cNvSpPr>
            <a:spLocks noGrp="1" noChangeArrowheads="1"/>
          </p:cNvSpPr>
          <p:nvPr>
            <p:ph type="title"/>
          </p:nvPr>
        </p:nvSpPr>
        <p:spPr>
          <a:xfrm>
            <a:off x="222250" y="188913"/>
            <a:ext cx="8928100" cy="936625"/>
          </a:xfrm>
          <a:solidFill>
            <a:schemeClr val="tx2"/>
          </a:solidFill>
        </p:spPr>
        <p:txBody>
          <a:bodyPr>
            <a:normAutofit fontScale="90000"/>
          </a:bodyPr>
          <a:lstStyle/>
          <a:p>
            <a:pPr marL="484632" algn="ctr" eaLnBrk="1" fontAlgn="auto" hangingPunct="1">
              <a:spcAft>
                <a:spcPts val="0"/>
              </a:spcAft>
              <a:defRPr/>
            </a:pPr>
            <a:r>
              <a:rPr lang="es-ES" sz="3000" b="1" dirty="0">
                <a:solidFill>
                  <a:srgbClr val="FF0000"/>
                </a:solidFill>
                <a:effectLst>
                  <a:outerShdw blurRad="38100" dist="38100" dir="2700000" algn="tl">
                    <a:srgbClr val="000000"/>
                  </a:outerShdw>
                </a:effectLst>
                <a:latin typeface="Comic Sans MS" pitchFamily="66" charset="0"/>
              </a:rPr>
              <a:t>OBLIGACIONES EN MONEDA EXTRANJERA</a:t>
            </a:r>
          </a:p>
        </p:txBody>
      </p:sp>
      <p:sp>
        <p:nvSpPr>
          <p:cNvPr id="253955" name="Rectangle 3"/>
          <p:cNvSpPr>
            <a:spLocks noGrp="1" noChangeArrowheads="1"/>
          </p:cNvSpPr>
          <p:nvPr>
            <p:ph idx="1"/>
          </p:nvPr>
        </p:nvSpPr>
        <p:spPr>
          <a:xfrm>
            <a:off x="77788" y="1239838"/>
            <a:ext cx="9156700" cy="5329237"/>
          </a:xfrm>
        </p:spPr>
        <p:txBody>
          <a:bodyPr rtlCol="0">
            <a:normAutofit fontScale="92500" lnSpcReduction="10000"/>
          </a:bodyPr>
          <a:lstStyle/>
          <a:p>
            <a:pPr marL="0" indent="0" algn="ctr" eaLnBrk="1" fontAlgn="auto" hangingPunct="1">
              <a:spcAft>
                <a:spcPts val="0"/>
              </a:spcAft>
              <a:buClr>
                <a:schemeClr val="tx1">
                  <a:lumMod val="50000"/>
                  <a:lumOff val="50000"/>
                </a:schemeClr>
              </a:buClr>
              <a:buFont typeface="Wingdings" pitchFamily="2" charset="2"/>
              <a:buNone/>
              <a:defRPr/>
            </a:pPr>
            <a:r>
              <a:rPr lang="es-ES_tradnl" sz="2200" b="1" dirty="0">
                <a:solidFill>
                  <a:srgbClr val="00FF00"/>
                </a:solidFill>
                <a:effectLst>
                  <a:outerShdw blurRad="38100" dist="38100" dir="2700000" algn="tl">
                    <a:srgbClr val="000000"/>
                  </a:outerShdw>
                </a:effectLst>
                <a:latin typeface="Comic Sans MS" pitchFamily="66" charset="0"/>
              </a:rPr>
              <a:t>CAMBIO RADICAL</a:t>
            </a:r>
            <a:r>
              <a:rPr lang="es-ES_tradnl" sz="2200" b="1" dirty="0">
                <a:solidFill>
                  <a:srgbClr val="00FE73"/>
                </a:solidFill>
                <a:effectLst>
                  <a:outerShdw blurRad="38100" dist="38100" dir="2700000" algn="tl">
                    <a:srgbClr val="000000"/>
                  </a:outerShdw>
                </a:effectLst>
                <a:latin typeface="Comic Sans MS" pitchFamily="66" charset="0"/>
              </a:rPr>
              <a:t>. </a:t>
            </a:r>
            <a:r>
              <a:rPr lang="es-ES_tradnl" sz="2200" b="1" dirty="0">
                <a:solidFill>
                  <a:schemeClr val="tx1">
                    <a:lumMod val="85000"/>
                  </a:schemeClr>
                </a:solidFill>
                <a:effectLst>
                  <a:outerShdw blurRad="38100" dist="38100" dir="2700000" algn="tl">
                    <a:srgbClr val="000000"/>
                  </a:outerShdw>
                </a:effectLst>
                <a:latin typeface="Comic Sans MS" pitchFamily="66" charset="0"/>
              </a:rPr>
              <a:t>LOS ARTÍCULOS 617 Y 619 DEL CÓDIGO CIVIL </a:t>
            </a:r>
            <a:r>
              <a:rPr lang="es-ES_tradnl" sz="2200" b="1" dirty="0" smtClean="0">
                <a:solidFill>
                  <a:schemeClr val="tx1">
                    <a:lumMod val="85000"/>
                  </a:schemeClr>
                </a:solidFill>
                <a:effectLst>
                  <a:outerShdw blurRad="38100" dist="38100" dir="2700000" algn="tl">
                    <a:srgbClr val="000000"/>
                  </a:outerShdw>
                </a:effectLst>
                <a:latin typeface="Comic Sans MS" pitchFamily="66" charset="0"/>
              </a:rPr>
              <a:t>ESTABLECÍAN </a:t>
            </a:r>
            <a:r>
              <a:rPr lang="es-ES_tradnl" sz="2200" b="1" dirty="0">
                <a:solidFill>
                  <a:schemeClr val="tx1">
                    <a:lumMod val="85000"/>
                  </a:schemeClr>
                </a:solidFill>
                <a:effectLst>
                  <a:outerShdw blurRad="38100" dist="38100" dir="2700000" algn="tl">
                    <a:srgbClr val="000000"/>
                  </a:outerShdw>
                </a:effectLst>
                <a:latin typeface="Comic Sans MS" pitchFamily="66" charset="0"/>
              </a:rPr>
              <a:t>QUE LA OBLIGACIÓN CONSTITUIDA EN MONEDA QUE NO SEA DE CURSO LEGAL EN EL PAÍS </a:t>
            </a:r>
            <a:r>
              <a:rPr lang="es-ES_tradnl" sz="2200" b="1" dirty="0" smtClean="0">
                <a:solidFill>
                  <a:schemeClr val="tx1">
                    <a:lumMod val="85000"/>
                  </a:schemeClr>
                </a:solidFill>
                <a:effectLst>
                  <a:outerShdw blurRad="38100" dist="38100" dir="2700000" algn="tl">
                    <a:srgbClr val="000000"/>
                  </a:outerShdw>
                </a:effectLst>
                <a:latin typeface="Comic Sans MS" pitchFamily="66" charset="0"/>
              </a:rPr>
              <a:t>ERA </a:t>
            </a:r>
            <a:r>
              <a:rPr lang="es-ES_tradnl" sz="2200" b="1" dirty="0">
                <a:solidFill>
                  <a:schemeClr val="tx1">
                    <a:lumMod val="85000"/>
                  </a:schemeClr>
                </a:solidFill>
                <a:effectLst>
                  <a:outerShdw blurRad="38100" dist="38100" dir="2700000" algn="tl">
                    <a:srgbClr val="000000"/>
                  </a:outerShdw>
                </a:effectLst>
                <a:latin typeface="Comic Sans MS" pitchFamily="66" charset="0"/>
              </a:rPr>
              <a:t>CONSIDERADA COMO </a:t>
            </a:r>
            <a:r>
              <a:rPr lang="es-ES_tradnl" sz="2200" b="1" dirty="0">
                <a:solidFill>
                  <a:srgbClr val="FF0000"/>
                </a:solidFill>
                <a:effectLst>
                  <a:outerShdw blurRad="38100" dist="38100" dir="2700000" algn="tl">
                    <a:srgbClr val="000000"/>
                  </a:outerShdw>
                </a:effectLst>
                <a:latin typeface="Comic Sans MS" pitchFamily="66" charset="0"/>
              </a:rPr>
              <a:t>DE</a:t>
            </a:r>
            <a:r>
              <a:rPr lang="es-ES_tradnl" sz="2200" b="1" dirty="0">
                <a:solidFill>
                  <a:schemeClr val="tx1">
                    <a:lumMod val="85000"/>
                  </a:schemeClr>
                </a:solidFill>
                <a:effectLst>
                  <a:outerShdw blurRad="38100" dist="38100" dir="2700000" algn="tl">
                    <a:srgbClr val="000000"/>
                  </a:outerShdw>
                </a:effectLst>
                <a:latin typeface="Comic Sans MS" pitchFamily="66" charset="0"/>
              </a:rPr>
              <a:t> </a:t>
            </a:r>
            <a:r>
              <a:rPr lang="es-ES_tradnl" sz="2200" b="1" dirty="0">
                <a:solidFill>
                  <a:srgbClr val="FF0000"/>
                </a:solidFill>
                <a:effectLst>
                  <a:outerShdw blurRad="38100" dist="38100" dir="2700000" algn="tl">
                    <a:srgbClr val="000000"/>
                  </a:outerShdw>
                </a:effectLst>
                <a:latin typeface="Comic Sans MS" pitchFamily="66" charset="0"/>
              </a:rPr>
              <a:t>DAR SUMAS DE DINERO </a:t>
            </a:r>
            <a:r>
              <a:rPr lang="es-ES_tradnl" sz="2200" b="1" dirty="0">
                <a:solidFill>
                  <a:schemeClr val="tx1">
                    <a:lumMod val="85000"/>
                  </a:schemeClr>
                </a:solidFill>
                <a:effectLst>
                  <a:outerShdw blurRad="38100" dist="38100" dir="2700000" algn="tl">
                    <a:srgbClr val="000000"/>
                  </a:outerShdw>
                </a:effectLst>
                <a:latin typeface="Comic Sans MS" pitchFamily="66" charset="0"/>
              </a:rPr>
              <a:t>Y </a:t>
            </a:r>
            <a:r>
              <a:rPr lang="es-ES_tradnl" sz="2200" b="1" dirty="0" smtClean="0">
                <a:solidFill>
                  <a:schemeClr val="tx1">
                    <a:lumMod val="85000"/>
                  </a:schemeClr>
                </a:solidFill>
                <a:effectLst>
                  <a:outerShdw blurRad="38100" dist="38100" dir="2700000" algn="tl">
                    <a:srgbClr val="000000"/>
                  </a:outerShdw>
                </a:effectLst>
                <a:latin typeface="Comic Sans MS" pitchFamily="66" charset="0"/>
              </a:rPr>
              <a:t>QUE SE CUMPLÍA </a:t>
            </a:r>
            <a:r>
              <a:rPr lang="es-ES_tradnl" sz="2200" b="1" dirty="0">
                <a:solidFill>
                  <a:schemeClr val="tx1">
                    <a:lumMod val="85000"/>
                  </a:schemeClr>
                </a:solidFill>
                <a:effectLst>
                  <a:outerShdw blurRad="38100" dist="38100" dir="2700000" algn="tl">
                    <a:srgbClr val="000000"/>
                  </a:outerShdw>
                </a:effectLst>
                <a:latin typeface="Comic Sans MS" pitchFamily="66" charset="0"/>
              </a:rPr>
              <a:t>LA OBLIGACIÓN DANDO LA ESPECIE DESIGNADA.</a:t>
            </a:r>
          </a:p>
          <a:p>
            <a:pPr marL="0" indent="0" algn="ctr" eaLnBrk="1" fontAlgn="auto" hangingPunct="1">
              <a:spcAft>
                <a:spcPts val="0"/>
              </a:spcAft>
              <a:buClr>
                <a:schemeClr val="tx1">
                  <a:lumMod val="50000"/>
                  <a:lumOff val="50000"/>
                </a:schemeClr>
              </a:buClr>
              <a:buFont typeface="Wingdings" pitchFamily="2" charset="2"/>
              <a:buNone/>
              <a:defRPr/>
            </a:pPr>
            <a:r>
              <a:rPr lang="es-ES_tradnl" sz="2200" b="1" dirty="0">
                <a:solidFill>
                  <a:schemeClr val="tx1">
                    <a:lumMod val="85000"/>
                  </a:schemeClr>
                </a:solidFill>
                <a:effectLst>
                  <a:outerShdw blurRad="38100" dist="38100" dir="2700000" algn="tl">
                    <a:srgbClr val="000000"/>
                  </a:outerShdw>
                </a:effectLst>
                <a:latin typeface="Comic Sans MS" pitchFamily="66" charset="0"/>
              </a:rPr>
              <a:t> </a:t>
            </a:r>
          </a:p>
          <a:p>
            <a:pPr marL="0" indent="0" algn="ctr" eaLnBrk="1" fontAlgn="auto" hangingPunct="1">
              <a:spcAft>
                <a:spcPts val="0"/>
              </a:spcAft>
              <a:buClr>
                <a:schemeClr val="tx1">
                  <a:lumMod val="50000"/>
                  <a:lumOff val="50000"/>
                </a:schemeClr>
              </a:buClr>
              <a:buFont typeface="Wingdings" pitchFamily="2" charset="2"/>
              <a:buNone/>
              <a:defRPr/>
            </a:pPr>
            <a:r>
              <a:rPr lang="es-ES_tradnl" sz="2200" b="1" dirty="0">
                <a:solidFill>
                  <a:schemeClr val="tx1">
                    <a:lumMod val="85000"/>
                  </a:schemeClr>
                </a:solidFill>
                <a:effectLst>
                  <a:outerShdw blurRad="38100" dist="38100" dir="2700000" algn="tl">
                    <a:srgbClr val="000000"/>
                  </a:outerShdw>
                </a:effectLst>
                <a:latin typeface="Comic Sans MS" pitchFamily="66" charset="0"/>
              </a:rPr>
              <a:t>LA SOLUCIÓN ERA SIMILAR EN EL </a:t>
            </a:r>
            <a:r>
              <a:rPr lang="es-ES_tradnl" sz="2200" b="1" dirty="0">
                <a:solidFill>
                  <a:srgbClr val="00FF00"/>
                </a:solidFill>
                <a:effectLst>
                  <a:outerShdw blurRad="38100" dist="38100" dir="2700000" algn="tl">
                    <a:srgbClr val="000000"/>
                  </a:outerShdw>
                </a:effectLst>
                <a:latin typeface="Comic Sans MS" pitchFamily="66" charset="0"/>
              </a:rPr>
              <a:t>ART. 765 DEL  PROYECTO DE CCC UNIFICADO, PERO ÉSTE FUE MODIFICADO POR EL PODER EJECUTIVO ANTES DE SER REMITIDO AL CONGRESO: LA REDACCIÓN APROBADA LA CONSIDERA COMO </a:t>
            </a:r>
            <a:r>
              <a:rPr lang="es-ES_tradnl" sz="2200" b="1" dirty="0">
                <a:solidFill>
                  <a:srgbClr val="FF0000"/>
                </a:solidFill>
                <a:effectLst>
                  <a:outerShdw blurRad="38100" dist="38100" dir="2700000" algn="tl">
                    <a:srgbClr val="000000"/>
                  </a:outerShdw>
                </a:effectLst>
                <a:latin typeface="Comic Sans MS" pitchFamily="66" charset="0"/>
              </a:rPr>
              <a:t>DE DAR CANTIDADES DE COSAS</a:t>
            </a:r>
            <a:r>
              <a:rPr lang="es-ES_tradnl" sz="2200" b="1" dirty="0">
                <a:solidFill>
                  <a:srgbClr val="00FF00"/>
                </a:solidFill>
                <a:effectLst>
                  <a:outerShdw blurRad="38100" dist="38100" dir="2700000" algn="tl">
                    <a:srgbClr val="000000"/>
                  </a:outerShdw>
                </a:effectLst>
                <a:latin typeface="Comic Sans MS" pitchFamily="66" charset="0"/>
              </a:rPr>
              <a:t> Y EL DEUDOR PUEDE LIBERARSE PAGANDO EL EQUIVALENTE EN PESOS.</a:t>
            </a:r>
          </a:p>
          <a:p>
            <a:pPr marL="0" indent="0" algn="ctr" eaLnBrk="1" fontAlgn="auto" hangingPunct="1">
              <a:spcAft>
                <a:spcPts val="0"/>
              </a:spcAft>
              <a:buClr>
                <a:schemeClr val="tx1">
                  <a:lumMod val="50000"/>
                  <a:lumOff val="50000"/>
                </a:schemeClr>
              </a:buClr>
              <a:buFont typeface="Wingdings" pitchFamily="2" charset="2"/>
              <a:buNone/>
              <a:defRPr/>
            </a:pPr>
            <a:r>
              <a:rPr lang="es-ES_tradnl" sz="2200" b="1" dirty="0">
                <a:solidFill>
                  <a:srgbClr val="00FF00"/>
                </a:solidFill>
                <a:effectLst>
                  <a:outerShdw blurRad="38100" dist="38100" dir="2700000" algn="tl">
                    <a:srgbClr val="000000"/>
                  </a:outerShdw>
                </a:effectLst>
                <a:latin typeface="Comic Sans MS" pitchFamily="66" charset="0"/>
              </a:rPr>
              <a:t> </a:t>
            </a:r>
          </a:p>
          <a:p>
            <a:pPr marL="0" indent="0" algn="ctr" eaLnBrk="1" fontAlgn="auto" hangingPunct="1">
              <a:spcAft>
                <a:spcPts val="0"/>
              </a:spcAft>
              <a:buClr>
                <a:schemeClr val="tx1">
                  <a:lumMod val="50000"/>
                  <a:lumOff val="50000"/>
                </a:schemeClr>
              </a:buClr>
              <a:buFont typeface="Wingdings" pitchFamily="2" charset="2"/>
              <a:buNone/>
              <a:defRPr/>
            </a:pPr>
            <a:r>
              <a:rPr lang="es-ES_tradnl" sz="2200" b="1" dirty="0">
                <a:solidFill>
                  <a:srgbClr val="FFFF00"/>
                </a:solidFill>
                <a:effectLst>
                  <a:outerShdw blurRad="38100" dist="38100" dir="2700000" algn="tl">
                    <a:srgbClr val="000000"/>
                  </a:outerShdw>
                </a:effectLst>
                <a:latin typeface="Comic Sans MS" pitchFamily="66" charset="0"/>
              </a:rPr>
              <a:t>SIN EMBARGO NO FUE ADVERTIDA LA CONTRADICCIÓN CON EL ARTÍCULO SIGUIENTE </a:t>
            </a:r>
            <a:r>
              <a:rPr lang="es-ES_tradnl" sz="2200" b="1" dirty="0">
                <a:solidFill>
                  <a:srgbClr val="00FF00"/>
                </a:solidFill>
                <a:effectLst>
                  <a:outerShdw blurRad="38100" dist="38100" dir="2700000" algn="tl">
                    <a:srgbClr val="000000"/>
                  </a:outerShdw>
                </a:effectLst>
                <a:latin typeface="Comic Sans MS" pitchFamily="66" charset="0"/>
              </a:rPr>
              <a:t>QUE EXIGE AL DEUDOR ENTREGAR LA ESPECIE DESIGNADA </a:t>
            </a:r>
            <a:r>
              <a:rPr lang="es-ES_tradnl" sz="2200" b="1" dirty="0">
                <a:solidFill>
                  <a:srgbClr val="FFFF00"/>
                </a:solidFill>
                <a:effectLst>
                  <a:outerShdw blurRad="38100" dist="38100" dir="2700000" algn="tl">
                    <a:srgbClr val="000000"/>
                  </a:outerShdw>
                </a:effectLst>
                <a:latin typeface="Comic Sans MS" pitchFamily="66" charset="0"/>
              </a:rPr>
              <a:t>Y QUE NO FUE MODIFICADO, LO QUE SEGURAMENTE SERÁ FUENTE DE CONFLICTOS</a:t>
            </a:r>
            <a:r>
              <a:rPr lang="es-ES_tradnl" sz="2000" b="1" dirty="0">
                <a:solidFill>
                  <a:srgbClr val="FFFF00"/>
                </a:solidFill>
                <a:effectLst>
                  <a:outerShdw blurRad="38100" dist="38100" dir="2700000" algn="tl">
                    <a:srgbClr val="000000"/>
                  </a:outerShdw>
                </a:effectLst>
                <a:latin typeface="Comic Sans MS" pitchFamily="66" charset="0"/>
              </a:rPr>
              <a:t>.     </a:t>
            </a:r>
            <a:endParaRPr lang="es-AR" sz="2000" b="1" dirty="0">
              <a:solidFill>
                <a:srgbClr val="FFFF00"/>
              </a:solidFill>
              <a:effectLst>
                <a:outerShdw blurRad="38100" dist="38100" dir="2700000" algn="tl">
                  <a:srgbClr val="000000"/>
                </a:outerShdw>
              </a:effectLst>
              <a:latin typeface="Comic Sans MS" pitchFamily="66" charset="0"/>
            </a:endParaRPr>
          </a:p>
        </p:txBody>
      </p:sp>
      <p:sp>
        <p:nvSpPr>
          <p:cNvPr id="57349" name="3 Marcador de pie de página"/>
          <p:cNvSpPr>
            <a:spLocks noGrp="1"/>
          </p:cNvSpPr>
          <p:nvPr>
            <p:ph type="ftr" sz="quarter" idx="11"/>
          </p:nvPr>
        </p:nvSpPr>
        <p:spPr bwMode="auto">
          <a:xfrm>
            <a:off x="5340350" y="6340475"/>
            <a:ext cx="4032250" cy="457200"/>
          </a:xfrm>
          <a:noFill/>
          <a:ln>
            <a:miter lim="800000"/>
            <a:headEnd/>
            <a:tailEnd/>
          </a:ln>
        </p:spPr>
        <p:txBody>
          <a:bodyPr wrap="square" numCol="1" anchorCtr="0" compatLnSpc="1">
            <a:prstTxWarp prst="textNoShape">
              <a:avLst/>
            </a:prstTxWarp>
          </a:bodyPr>
          <a:lstStyle/>
          <a:p>
            <a:r>
              <a:rPr kumimoji="0" lang="es-ES" altLang="es-AR" sz="1400" b="0" smtClean="0">
                <a:latin typeface="Times New Roman" pitchFamily="18" charset="0"/>
              </a:rPr>
              <a:t>Luis  Facciano-A.A.E.F.-  2023</a:t>
            </a:r>
            <a:endParaRPr kumimoji="0" lang="es-ES" altLang="es-AR" sz="1400" b="0">
              <a:latin typeface="Times New Roman" pitchFamily="18" charset="0"/>
            </a:endParaRPr>
          </a:p>
        </p:txBody>
      </p:sp>
      <p:sp>
        <p:nvSpPr>
          <p:cNvPr id="57348" name="4 Marcador de número de diapositiva"/>
          <p:cNvSpPr>
            <a:spLocks noGrp="1"/>
          </p:cNvSpPr>
          <p:nvPr>
            <p:ph type="sldNum" sz="quarter" idx="12"/>
          </p:nvPr>
        </p:nvSpPr>
        <p:spPr bwMode="auto">
          <a:xfrm>
            <a:off x="8856663" y="6481763"/>
            <a:ext cx="515937" cy="301625"/>
          </a:xfrm>
          <a:noFill/>
          <a:ln>
            <a:miter lim="800000"/>
            <a:headEnd/>
            <a:tailEnd/>
          </a:ln>
        </p:spPr>
        <p:txBody>
          <a:bodyPr wrap="square" numCol="1" anchorCtr="0" compatLnSpc="1">
            <a:prstTxWarp prst="textNoShape">
              <a:avLst/>
            </a:prstTxWarp>
          </a:bodyPr>
          <a:lstStyle/>
          <a:p>
            <a:fld id="{2B760AA9-6FA4-40F6-B6CF-DA6FD0418AF8}" type="slidenum">
              <a:rPr kumimoji="0" lang="es-ES" altLang="es-AR" sz="1400" b="0" smtClean="0">
                <a:solidFill>
                  <a:schemeClr val="tx1"/>
                </a:solidFill>
                <a:latin typeface="Times New Roman" pitchFamily="18" charset="0"/>
              </a:rPr>
              <a:pPr/>
              <a:t>18</a:t>
            </a:fld>
            <a:endParaRPr kumimoji="0" lang="es-ES" altLang="es-AR" sz="1400" b="0">
              <a:solidFill>
                <a:schemeClr val="tx1"/>
              </a:solidFill>
              <a:latin typeface="Times New Roman" pitchFamily="18" charset="0"/>
            </a:endParaRPr>
          </a:p>
        </p:txBody>
      </p:sp>
      <p:sp>
        <p:nvSpPr>
          <p:cNvPr id="57350" name="Text Box 4"/>
          <p:cNvSpPr txBox="1">
            <a:spLocks noChangeArrowheads="1"/>
          </p:cNvSpPr>
          <p:nvPr/>
        </p:nvSpPr>
        <p:spPr bwMode="auto">
          <a:xfrm>
            <a:off x="8883650" y="6329363"/>
            <a:ext cx="188913" cy="461962"/>
          </a:xfrm>
          <a:prstGeom prst="rect">
            <a:avLst/>
          </a:prstGeom>
          <a:noFill/>
          <a:ln w="9525">
            <a:noFill/>
            <a:miter lim="800000"/>
            <a:headEnd/>
            <a:tailEnd/>
          </a:ln>
        </p:spPr>
        <p:txBody>
          <a:bodyPr wrap="none">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3954" name="Rectangle 2"/>
          <p:cNvSpPr>
            <a:spLocks noGrp="1" noChangeArrowheads="1"/>
          </p:cNvSpPr>
          <p:nvPr>
            <p:ph type="title"/>
          </p:nvPr>
        </p:nvSpPr>
        <p:spPr>
          <a:xfrm>
            <a:off x="149225" y="188913"/>
            <a:ext cx="8918575" cy="1575517"/>
          </a:xfrm>
          <a:solidFill>
            <a:schemeClr val="tx2"/>
          </a:solidFill>
        </p:spPr>
        <p:txBody>
          <a:bodyPr>
            <a:noAutofit/>
          </a:bodyPr>
          <a:lstStyle/>
          <a:p>
            <a:pPr marL="484632" algn="ctr" eaLnBrk="1" fontAlgn="auto" hangingPunct="1">
              <a:spcAft>
                <a:spcPts val="0"/>
              </a:spcAft>
              <a:defRPr/>
            </a:pPr>
            <a:r>
              <a:rPr lang="es-ES" sz="3200" b="1" dirty="0">
                <a:solidFill>
                  <a:srgbClr val="FF0000"/>
                </a:solidFill>
                <a:latin typeface="Comic Sans MS" pitchFamily="66" charset="0"/>
              </a:rPr>
              <a:t>ARTÍCULOS DEL C.C.C. RESPECTO A OBLIGACIONES CONTRAÍDAS EN MONEDA EXTRANJERA</a:t>
            </a:r>
          </a:p>
        </p:txBody>
      </p:sp>
      <p:sp>
        <p:nvSpPr>
          <p:cNvPr id="58370" name="Rectangle 3"/>
          <p:cNvSpPr>
            <a:spLocks noGrp="1" noChangeArrowheads="1"/>
          </p:cNvSpPr>
          <p:nvPr>
            <p:ph idx="1"/>
          </p:nvPr>
        </p:nvSpPr>
        <p:spPr>
          <a:xfrm>
            <a:off x="0" y="1916831"/>
            <a:ext cx="9372600" cy="4412531"/>
          </a:xfrm>
        </p:spPr>
        <p:txBody>
          <a:bodyPr/>
          <a:lstStyle/>
          <a:p>
            <a:pPr marL="447675" indent="-382588" eaLnBrk="1" hangingPunct="1">
              <a:buFont typeface="Wingdings 2" pitchFamily="18" charset="2"/>
              <a:buChar char=""/>
            </a:pPr>
            <a:r>
              <a:rPr lang="es-ES_tradnl" altLang="es-AR" sz="2200" b="1" dirty="0">
                <a:solidFill>
                  <a:srgbClr val="009900"/>
                </a:solidFill>
                <a:latin typeface="Comic Sans MS" pitchFamily="66" charset="0"/>
              </a:rPr>
              <a:t>ARTICULO 765 CCC- Concepto. La obligación es de dar dinero si el deudor debe cierta cantidad de moneda, determinada o determinable, al momento de constitución de la obligación. Si por el acto por el que se ha constituido la obligación, se estipuló dar moneda que no sea de curso legal en la República, la obligación debe considerarse como de dar cantidades de cosas y </a:t>
            </a:r>
            <a:r>
              <a:rPr lang="es-ES_tradnl" altLang="es-AR" sz="2200" b="1" dirty="0">
                <a:solidFill>
                  <a:srgbClr val="00B0F0"/>
                </a:solidFill>
                <a:latin typeface="Comic Sans MS" pitchFamily="66" charset="0"/>
              </a:rPr>
              <a:t>el deudor puede liberarse dando el equivalente en moneda de curso legal</a:t>
            </a:r>
            <a:r>
              <a:rPr lang="es-ES_tradnl" altLang="es-AR" sz="2200" b="1" dirty="0">
                <a:solidFill>
                  <a:srgbClr val="009900"/>
                </a:solidFill>
                <a:latin typeface="Comic Sans MS" pitchFamily="66" charset="0"/>
              </a:rPr>
              <a:t>.</a:t>
            </a:r>
          </a:p>
          <a:p>
            <a:pPr marL="447675" indent="-382588" eaLnBrk="1" hangingPunct="1">
              <a:buFont typeface="Wingdings 2" pitchFamily="18" charset="2"/>
              <a:buChar char=""/>
            </a:pPr>
            <a:endParaRPr lang="es-AR" altLang="es-AR" sz="2200" b="1" dirty="0">
              <a:solidFill>
                <a:srgbClr val="009900"/>
              </a:solidFill>
              <a:latin typeface="Comic Sans MS" pitchFamily="66" charset="0"/>
            </a:endParaRPr>
          </a:p>
          <a:p>
            <a:pPr marL="447675" indent="-382588" eaLnBrk="1" hangingPunct="1">
              <a:buFont typeface="Wingdings 2" pitchFamily="18" charset="2"/>
              <a:buChar char=""/>
            </a:pPr>
            <a:r>
              <a:rPr lang="es-ES_tradnl" altLang="es-AR" sz="2200" b="1" dirty="0">
                <a:solidFill>
                  <a:srgbClr val="009900"/>
                </a:solidFill>
                <a:latin typeface="Comic Sans MS" pitchFamily="66" charset="0"/>
              </a:rPr>
              <a:t>ARTICULO 766 CCC- Obligación del deudor. </a:t>
            </a:r>
            <a:r>
              <a:rPr lang="es-ES_tradnl" altLang="es-AR" sz="2200" b="1" dirty="0">
                <a:solidFill>
                  <a:srgbClr val="00B0F0"/>
                </a:solidFill>
                <a:latin typeface="Comic Sans MS" pitchFamily="66" charset="0"/>
              </a:rPr>
              <a:t>El deudor debe entregar la cantidad correspondiente de la especie designada</a:t>
            </a:r>
            <a:r>
              <a:rPr lang="es-ES_tradnl" altLang="es-AR" sz="2200" b="1" dirty="0">
                <a:solidFill>
                  <a:srgbClr val="009900"/>
                </a:solidFill>
                <a:latin typeface="Comic Sans MS" pitchFamily="66" charset="0"/>
              </a:rPr>
              <a:t>.</a:t>
            </a:r>
            <a:endParaRPr lang="es-AR" altLang="es-AR" sz="2200" b="1" dirty="0">
              <a:solidFill>
                <a:srgbClr val="009900"/>
              </a:solidFill>
              <a:latin typeface="Comic Sans MS" pitchFamily="66" charset="0"/>
            </a:endParaRPr>
          </a:p>
        </p:txBody>
      </p:sp>
      <p:sp>
        <p:nvSpPr>
          <p:cNvPr id="58373" name="3 Marcador de pie de página"/>
          <p:cNvSpPr>
            <a:spLocks noGrp="1"/>
          </p:cNvSpPr>
          <p:nvPr>
            <p:ph type="ftr" sz="quarter" idx="11"/>
          </p:nvPr>
        </p:nvSpPr>
        <p:spPr bwMode="auto">
          <a:xfrm>
            <a:off x="0" y="6400800"/>
            <a:ext cx="4319588" cy="341313"/>
          </a:xfrm>
          <a:noFill/>
          <a:ln>
            <a:miter lim="800000"/>
            <a:headEnd/>
            <a:tailEnd/>
          </a:ln>
        </p:spPr>
        <p:txBody>
          <a:bodyPr wrap="square" numCol="1" anchorCtr="0" compatLnSpc="1">
            <a:prstTxWarp prst="textNoShape">
              <a:avLst/>
            </a:prstTxWarp>
          </a:bodyPr>
          <a:lstStyle/>
          <a:p>
            <a:r>
              <a:rPr kumimoji="0" lang="es-ES" altLang="es-AR" sz="1400" b="0" smtClean="0">
                <a:latin typeface="Times New Roman" pitchFamily="18" charset="0"/>
              </a:rPr>
              <a:t>Luis  Facciano-A.A.E.F.-  2023</a:t>
            </a:r>
            <a:endParaRPr kumimoji="0" lang="es-ES" altLang="es-AR" sz="1400" b="0">
              <a:latin typeface="Times New Roman" pitchFamily="18" charset="0"/>
            </a:endParaRPr>
          </a:p>
        </p:txBody>
      </p:sp>
      <p:sp>
        <p:nvSpPr>
          <p:cNvPr id="58372" name="4 Marcador de número de diapositiva"/>
          <p:cNvSpPr>
            <a:spLocks noGrp="1"/>
          </p:cNvSpPr>
          <p:nvPr>
            <p:ph type="sldNum" sz="quarter" idx="12"/>
          </p:nvPr>
        </p:nvSpPr>
        <p:spPr bwMode="auto">
          <a:xfrm>
            <a:off x="8856663" y="6481763"/>
            <a:ext cx="515937" cy="301625"/>
          </a:xfrm>
          <a:noFill/>
          <a:ln>
            <a:miter lim="800000"/>
            <a:headEnd/>
            <a:tailEnd/>
          </a:ln>
        </p:spPr>
        <p:txBody>
          <a:bodyPr wrap="square" numCol="1" anchorCtr="0" compatLnSpc="1">
            <a:prstTxWarp prst="textNoShape">
              <a:avLst/>
            </a:prstTxWarp>
          </a:bodyPr>
          <a:lstStyle/>
          <a:p>
            <a:fld id="{C37868BA-2391-4946-BDF9-F9420E852A26}" type="slidenum">
              <a:rPr kumimoji="0" lang="es-ES" altLang="es-AR" sz="1400" b="0" smtClean="0">
                <a:solidFill>
                  <a:schemeClr val="tx1"/>
                </a:solidFill>
                <a:latin typeface="Times New Roman" pitchFamily="18" charset="0"/>
              </a:rPr>
              <a:pPr/>
              <a:t>19</a:t>
            </a:fld>
            <a:endParaRPr kumimoji="0" lang="es-ES" altLang="es-AR" sz="1400" b="0">
              <a:solidFill>
                <a:schemeClr val="tx1"/>
              </a:solidFill>
              <a:latin typeface="Times New Roman" pitchFamily="18" charset="0"/>
            </a:endParaRPr>
          </a:p>
        </p:txBody>
      </p:sp>
      <p:sp>
        <p:nvSpPr>
          <p:cNvPr id="58374" name="Text Box 4"/>
          <p:cNvSpPr txBox="1">
            <a:spLocks noChangeArrowheads="1"/>
          </p:cNvSpPr>
          <p:nvPr/>
        </p:nvSpPr>
        <p:spPr bwMode="auto">
          <a:xfrm>
            <a:off x="8883650" y="6329363"/>
            <a:ext cx="188913" cy="461962"/>
          </a:xfrm>
          <a:prstGeom prst="rect">
            <a:avLst/>
          </a:prstGeom>
          <a:noFill/>
          <a:ln w="9525">
            <a:noFill/>
            <a:miter lim="800000"/>
            <a:headEnd/>
            <a:tailEnd/>
          </a:ln>
        </p:spPr>
        <p:txBody>
          <a:bodyPr wrap="none">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5" name="Rectangle 2"/>
          <p:cNvSpPr>
            <a:spLocks noGrp="1" noChangeArrowheads="1"/>
          </p:cNvSpPr>
          <p:nvPr>
            <p:ph type="title"/>
          </p:nvPr>
        </p:nvSpPr>
        <p:spPr bwMode="auto">
          <a:xfrm>
            <a:off x="1566503" y="601166"/>
            <a:ext cx="7008229" cy="1241425"/>
          </a:xfrm>
          <a:solidFill>
            <a:schemeClr val="tx2"/>
          </a:solidFill>
        </p:spPr>
        <p:txBody>
          <a:bodyPr wrap="square" numCol="1" anchorCtr="0" compatLnSpc="1">
            <a:prstTxWarp prst="textNoShape">
              <a:avLst/>
            </a:prstTxWarp>
            <a:normAutofit/>
          </a:bodyPr>
          <a:lstStyle/>
          <a:p>
            <a:pPr algn="ctr" eaLnBrk="1" hangingPunct="1"/>
            <a:r>
              <a:rPr lang="es-ES" altLang="es-AR" sz="6600" b="1" dirty="0" smtClean="0">
                <a:solidFill>
                  <a:srgbClr val="FF0000"/>
                </a:solidFill>
                <a:latin typeface="Comic Sans MS" pitchFamily="66" charset="0"/>
              </a:rPr>
              <a:t>EXPOSITOR</a:t>
            </a:r>
            <a:endParaRPr lang="es-ES" altLang="es-AR" sz="6600" b="1" dirty="0">
              <a:solidFill>
                <a:srgbClr val="FF0000"/>
              </a:solidFill>
              <a:latin typeface="Comic Sans MS" pitchFamily="66" charset="0"/>
            </a:endParaRPr>
          </a:p>
        </p:txBody>
      </p:sp>
      <p:sp>
        <p:nvSpPr>
          <p:cNvPr id="23554" name="Rectangle 3"/>
          <p:cNvSpPr>
            <a:spLocks noGrp="1" noChangeArrowheads="1"/>
          </p:cNvSpPr>
          <p:nvPr>
            <p:ph idx="1"/>
          </p:nvPr>
        </p:nvSpPr>
        <p:spPr>
          <a:xfrm>
            <a:off x="653852" y="2564904"/>
            <a:ext cx="8437761" cy="3527920"/>
          </a:xfrm>
        </p:spPr>
        <p:txBody>
          <a:bodyPr>
            <a:normAutofit lnSpcReduction="10000"/>
          </a:bodyPr>
          <a:lstStyle/>
          <a:p>
            <a:pPr marL="0" indent="0" algn="ctr" eaLnBrk="1" hangingPunct="1">
              <a:lnSpc>
                <a:spcPct val="150000"/>
              </a:lnSpc>
              <a:buNone/>
            </a:pPr>
            <a:r>
              <a:rPr lang="es-ES_tradnl" altLang="es-AR" sz="5000" b="1" dirty="0" smtClean="0">
                <a:latin typeface="Comic Sans MS" pitchFamily="66" charset="0"/>
              </a:rPr>
              <a:t>LUIS  A. FACCIANO</a:t>
            </a:r>
          </a:p>
          <a:p>
            <a:pPr marL="0" indent="0" algn="ctr" eaLnBrk="1" hangingPunct="1">
              <a:lnSpc>
                <a:spcPct val="150000"/>
              </a:lnSpc>
              <a:buNone/>
            </a:pPr>
            <a:endParaRPr lang="es-ES_tradnl" altLang="es-AR" sz="4800" b="1" dirty="0">
              <a:latin typeface="Comic Sans MS" pitchFamily="66" charset="0"/>
            </a:endParaRPr>
          </a:p>
          <a:p>
            <a:pPr marL="0" indent="0" algn="ctr" eaLnBrk="1" hangingPunct="1">
              <a:lnSpc>
                <a:spcPct val="150000"/>
              </a:lnSpc>
              <a:buNone/>
            </a:pPr>
            <a:r>
              <a:rPr lang="es-ES_tradnl" altLang="es-AR" sz="4200" b="1" dirty="0" smtClean="0">
                <a:latin typeface="Comic Sans MS" pitchFamily="66" charset="0"/>
              </a:rPr>
              <a:t>						</a:t>
            </a:r>
            <a:r>
              <a:rPr lang="es-ES_tradnl" altLang="es-AR" sz="3600" b="1" dirty="0" smtClean="0">
                <a:latin typeface="Comic Sans MS" pitchFamily="66" charset="0"/>
              </a:rPr>
              <a:t>Lfaccian@unr.edu.ar</a:t>
            </a:r>
            <a:endParaRPr lang="es-ES_tradnl" altLang="es-AR" sz="3600" b="1" dirty="0">
              <a:latin typeface="Comic Sans MS" pitchFamily="66" charset="0"/>
            </a:endParaRPr>
          </a:p>
        </p:txBody>
      </p:sp>
      <p:sp>
        <p:nvSpPr>
          <p:cNvPr id="4" name="3 Marcador de pie de página"/>
          <p:cNvSpPr>
            <a:spLocks noGrp="1"/>
          </p:cNvSpPr>
          <p:nvPr>
            <p:ph type="ftr" sz="quarter" idx="11"/>
          </p:nvPr>
        </p:nvSpPr>
        <p:spPr>
          <a:xfrm>
            <a:off x="5307013" y="6296025"/>
            <a:ext cx="4065587" cy="301625"/>
          </a:xfrm>
        </p:spPr>
        <p:txBody>
          <a:bodyPr/>
          <a:lstStyle/>
          <a:p>
            <a:pPr>
              <a:defRPr/>
            </a:pPr>
            <a:r>
              <a:rPr lang="es-ES" smtClean="0"/>
              <a:t>Luis  Facciano-A.A.E.F.-  2023</a:t>
            </a:r>
            <a:endParaRPr lang="es-ES" dirty="0"/>
          </a:p>
        </p:txBody>
      </p:sp>
      <p:sp>
        <p:nvSpPr>
          <p:cNvPr id="23556"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A93CAE1A-CAFC-4186-B675-9530C2F34F69}" type="slidenum">
              <a:rPr kumimoji="0" lang="es-ES" altLang="es-AR" sz="1400" b="0" smtClean="0">
                <a:solidFill>
                  <a:schemeClr val="tx1"/>
                </a:solidFill>
                <a:latin typeface="Times New Roman" pitchFamily="18" charset="0"/>
              </a:rPr>
              <a:pPr/>
              <a:t>2</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3954" name="Rectangle 2"/>
          <p:cNvSpPr>
            <a:spLocks noGrp="1" noChangeArrowheads="1"/>
          </p:cNvSpPr>
          <p:nvPr>
            <p:ph type="title"/>
          </p:nvPr>
        </p:nvSpPr>
        <p:spPr>
          <a:xfrm>
            <a:off x="149225" y="188913"/>
            <a:ext cx="8918575" cy="1239837"/>
          </a:xfrm>
          <a:solidFill>
            <a:schemeClr val="tx2"/>
          </a:solidFill>
        </p:spPr>
        <p:txBody>
          <a:bodyPr>
            <a:noAutofit/>
          </a:bodyPr>
          <a:lstStyle/>
          <a:p>
            <a:pPr marL="484632" algn="ctr" eaLnBrk="1" fontAlgn="auto" hangingPunct="1">
              <a:spcAft>
                <a:spcPts val="0"/>
              </a:spcAft>
              <a:defRPr/>
            </a:pPr>
            <a:r>
              <a:rPr lang="es-ES" sz="3200" b="1" dirty="0">
                <a:solidFill>
                  <a:srgbClr val="FF0000"/>
                </a:solidFill>
                <a:effectLst>
                  <a:outerShdw blurRad="38100" dist="38100" dir="2700000" algn="tl">
                    <a:srgbClr val="000000"/>
                  </a:outerShdw>
                </a:effectLst>
                <a:latin typeface="Comic Sans MS" pitchFamily="66" charset="0"/>
              </a:rPr>
              <a:t>PRECIO DEL ARRENDAMIENTO RURAL EN MONEDA EXTRANJERA</a:t>
            </a:r>
          </a:p>
        </p:txBody>
      </p:sp>
      <p:sp>
        <p:nvSpPr>
          <p:cNvPr id="59394" name="Rectangle 3"/>
          <p:cNvSpPr>
            <a:spLocks noGrp="1" noChangeArrowheads="1"/>
          </p:cNvSpPr>
          <p:nvPr>
            <p:ph idx="1"/>
          </p:nvPr>
        </p:nvSpPr>
        <p:spPr>
          <a:xfrm>
            <a:off x="-282575" y="1681163"/>
            <a:ext cx="9505950" cy="4629150"/>
          </a:xfrm>
        </p:spPr>
        <p:txBody>
          <a:bodyPr/>
          <a:lstStyle/>
          <a:p>
            <a:pPr marL="447675" indent="-382588" algn="just" eaLnBrk="1" hangingPunct="1">
              <a:buFont typeface="Wingdings" pitchFamily="2" charset="2"/>
              <a:buNone/>
            </a:pPr>
            <a:r>
              <a:rPr lang="es-AR" altLang="es-AR" sz="2200" b="1" dirty="0">
                <a:solidFill>
                  <a:schemeClr val="tx1"/>
                </a:solidFill>
                <a:latin typeface="Comic Sans MS" pitchFamily="66" charset="0"/>
              </a:rPr>
              <a:t>		COMO HEMOS VISTO, EL </a:t>
            </a:r>
            <a:r>
              <a:rPr lang="es-AR" altLang="es-AR" sz="2200" b="1" dirty="0">
                <a:solidFill>
                  <a:srgbClr val="7030A0"/>
                </a:solidFill>
                <a:latin typeface="Comic Sans MS" pitchFamily="66" charset="0"/>
              </a:rPr>
              <a:t>ART. 2º DE LA LEY 13.246 </a:t>
            </a:r>
            <a:r>
              <a:rPr lang="es-AR" altLang="es-AR" sz="2200" b="1" dirty="0">
                <a:solidFill>
                  <a:schemeClr val="tx1"/>
                </a:solidFill>
                <a:latin typeface="Comic Sans MS" pitchFamily="66" charset="0"/>
              </a:rPr>
              <a:t>ESTABLECE QUE EL PRECIO DEBE SER </a:t>
            </a:r>
            <a:r>
              <a:rPr lang="es-AR" altLang="es-AR" sz="2200" b="1" dirty="0">
                <a:solidFill>
                  <a:srgbClr val="7030A0"/>
                </a:solidFill>
                <a:latin typeface="Comic Sans MS" pitchFamily="66" charset="0"/>
              </a:rPr>
              <a:t>SIEMPRE EN DINERO</a:t>
            </a:r>
            <a:r>
              <a:rPr lang="es-ES_tradnl" altLang="es-AR" sz="2200" b="1" dirty="0">
                <a:solidFill>
                  <a:schemeClr val="tx1"/>
                </a:solidFill>
                <a:latin typeface="Comic Sans MS" pitchFamily="66" charset="0"/>
              </a:rPr>
              <a:t>.</a:t>
            </a:r>
          </a:p>
          <a:p>
            <a:pPr marL="447675" indent="-382588" algn="just" eaLnBrk="1" hangingPunct="1">
              <a:buFont typeface="Wingdings" pitchFamily="2" charset="2"/>
              <a:buNone/>
            </a:pPr>
            <a:endParaRPr lang="es-ES_tradnl" altLang="es-AR" sz="2200" b="1" dirty="0">
              <a:solidFill>
                <a:schemeClr val="tx1"/>
              </a:solidFill>
              <a:latin typeface="Comic Sans MS" pitchFamily="66" charset="0"/>
            </a:endParaRPr>
          </a:p>
          <a:p>
            <a:pPr marL="447675" indent="-382588" algn="just" eaLnBrk="1" hangingPunct="1">
              <a:buFont typeface="Wingdings" pitchFamily="2" charset="2"/>
              <a:buNone/>
            </a:pPr>
            <a:r>
              <a:rPr lang="es-ES_tradnl" altLang="es-AR" sz="2200" b="1" dirty="0">
                <a:solidFill>
                  <a:schemeClr val="tx1"/>
                </a:solidFill>
                <a:latin typeface="Comic Sans MS" pitchFamily="66" charset="0"/>
              </a:rPr>
              <a:t>		POR SU PARTE, EL </a:t>
            </a:r>
            <a:r>
              <a:rPr lang="es-ES_tradnl" altLang="es-AR" sz="2200" b="1" dirty="0">
                <a:solidFill>
                  <a:srgbClr val="7030A0"/>
                </a:solidFill>
                <a:latin typeface="Comic Sans MS" pitchFamily="66" charset="0"/>
              </a:rPr>
              <a:t>ART. 765 DEL C.C.C. </a:t>
            </a:r>
            <a:r>
              <a:rPr lang="es-ES_tradnl" altLang="es-AR" sz="2200" b="1" dirty="0">
                <a:solidFill>
                  <a:schemeClr val="tx1"/>
                </a:solidFill>
                <a:latin typeface="Comic Sans MS" pitchFamily="66" charset="0"/>
              </a:rPr>
              <a:t>ESTABLECE QUE SI </a:t>
            </a:r>
            <a:r>
              <a:rPr lang="es-AR" altLang="es-AR" sz="2200" b="1" dirty="0">
                <a:solidFill>
                  <a:schemeClr val="tx1"/>
                </a:solidFill>
                <a:latin typeface="Comic Sans MS" pitchFamily="66" charset="0"/>
              </a:rPr>
              <a:t>SE ESTIPULÓ DAR MONEDA QUE NO SEA DE CURSO LEGAL EN LA REPÚBLICA, LA </a:t>
            </a:r>
            <a:r>
              <a:rPr lang="es-AR" altLang="es-AR" sz="2200" b="1" dirty="0">
                <a:solidFill>
                  <a:srgbClr val="7030A0"/>
                </a:solidFill>
                <a:latin typeface="Comic Sans MS" pitchFamily="66" charset="0"/>
              </a:rPr>
              <a:t>OBLIGACIÓN DEBE CONSIDERARSE COMO DE DAR CANTIDADES DE COSAS.</a:t>
            </a:r>
          </a:p>
          <a:p>
            <a:pPr marL="447675" indent="-382588" algn="just" eaLnBrk="1" hangingPunct="1">
              <a:buFont typeface="Wingdings" pitchFamily="2" charset="2"/>
              <a:buNone/>
            </a:pPr>
            <a:r>
              <a:rPr lang="es-AR" altLang="es-AR" sz="2200" b="1" dirty="0">
                <a:solidFill>
                  <a:srgbClr val="FFFF00"/>
                </a:solidFill>
                <a:latin typeface="Comic Sans MS" pitchFamily="66" charset="0"/>
              </a:rPr>
              <a:t> 	</a:t>
            </a:r>
          </a:p>
          <a:p>
            <a:pPr marL="447675" indent="-382588" algn="just" eaLnBrk="1" hangingPunct="1">
              <a:buFont typeface="Wingdings" pitchFamily="2" charset="2"/>
              <a:buNone/>
            </a:pPr>
            <a:r>
              <a:rPr lang="es-AR" altLang="es-AR" sz="2200" b="1" dirty="0">
                <a:solidFill>
                  <a:srgbClr val="FFFF00"/>
                </a:solidFill>
                <a:latin typeface="Comic Sans MS" pitchFamily="66" charset="0"/>
              </a:rPr>
              <a:t>		</a:t>
            </a:r>
            <a:r>
              <a:rPr lang="es-AR" altLang="es-AR" sz="2200" b="1" dirty="0">
                <a:solidFill>
                  <a:srgbClr val="FF0000"/>
                </a:solidFill>
                <a:latin typeface="Comic Sans MS" pitchFamily="66" charset="0"/>
              </a:rPr>
              <a:t>POR LO TANTO NO SE PODRÍA FIJAR EL PRECIO DE UN ARRENDAMIENTO RURAL EN MONEDA EXTRANJERA. </a:t>
            </a:r>
            <a:endParaRPr lang="es-AR" altLang="es-AR" sz="2200" b="1" dirty="0" smtClean="0">
              <a:solidFill>
                <a:srgbClr val="FF0000"/>
              </a:solidFill>
              <a:latin typeface="Comic Sans MS" pitchFamily="66" charset="0"/>
            </a:endParaRPr>
          </a:p>
          <a:p>
            <a:pPr marL="447675" indent="-382588" algn="just" eaLnBrk="1" hangingPunct="1">
              <a:buFont typeface="Wingdings" pitchFamily="2" charset="2"/>
              <a:buNone/>
            </a:pPr>
            <a:r>
              <a:rPr lang="es-AR" altLang="es-AR" sz="2200" b="1" dirty="0">
                <a:solidFill>
                  <a:srgbClr val="FFFF00"/>
                </a:solidFill>
                <a:latin typeface="Comic Sans MS" pitchFamily="66" charset="0"/>
              </a:rPr>
              <a:t>	</a:t>
            </a:r>
            <a:r>
              <a:rPr lang="es-AR" altLang="es-AR" sz="2200" b="1" dirty="0" smtClean="0">
                <a:solidFill>
                  <a:srgbClr val="FFFF00"/>
                </a:solidFill>
                <a:latin typeface="Comic Sans MS" pitchFamily="66" charset="0"/>
              </a:rPr>
              <a:t>					</a:t>
            </a:r>
            <a:r>
              <a:rPr lang="es-AR" altLang="es-AR" sz="2200" b="1" dirty="0" smtClean="0">
                <a:solidFill>
                  <a:srgbClr val="66FF66"/>
                </a:solidFill>
                <a:latin typeface="Comic Sans MS" pitchFamily="66" charset="0"/>
              </a:rPr>
              <a:t>(</a:t>
            </a:r>
            <a:r>
              <a:rPr lang="es-AR" altLang="es-AR" sz="2200" b="1" dirty="0" smtClean="0">
                <a:solidFill>
                  <a:srgbClr val="66FF66"/>
                </a:solidFill>
                <a:latin typeface="Comic Sans MS" pitchFamily="66" charset="0"/>
              </a:rPr>
              <a:t>posibilidad: segundo párrafo art 772 CCC)</a:t>
            </a:r>
            <a:endParaRPr lang="es-AR" altLang="es-AR" sz="2200" b="1" dirty="0">
              <a:solidFill>
                <a:srgbClr val="FFFF00"/>
              </a:solidFill>
              <a:latin typeface="Comic Sans MS" pitchFamily="66" charset="0"/>
            </a:endParaRPr>
          </a:p>
        </p:txBody>
      </p:sp>
      <p:sp>
        <p:nvSpPr>
          <p:cNvPr id="59397" name="3 Marcador de pie de página"/>
          <p:cNvSpPr>
            <a:spLocks noGrp="1"/>
          </p:cNvSpPr>
          <p:nvPr>
            <p:ph type="ftr" sz="quarter" idx="11"/>
          </p:nvPr>
        </p:nvSpPr>
        <p:spPr bwMode="auto">
          <a:xfrm>
            <a:off x="4621213" y="6092825"/>
            <a:ext cx="4751387" cy="504825"/>
          </a:xfrm>
          <a:noFill/>
          <a:ln>
            <a:miter lim="800000"/>
            <a:headEnd/>
            <a:tailEnd/>
          </a:ln>
        </p:spPr>
        <p:txBody>
          <a:bodyPr wrap="square" numCol="1" anchorCtr="0" compatLnSpc="1">
            <a:prstTxWarp prst="textNoShape">
              <a:avLst/>
            </a:prstTxWarp>
          </a:bodyPr>
          <a:lstStyle/>
          <a:p>
            <a:r>
              <a:rPr kumimoji="0" lang="es-ES" altLang="es-AR" sz="1400" b="0" smtClean="0">
                <a:latin typeface="Times New Roman" pitchFamily="18" charset="0"/>
              </a:rPr>
              <a:t>Luis  Facciano-A.A.E.F.-  2023</a:t>
            </a:r>
            <a:endParaRPr kumimoji="0" lang="es-ES" altLang="es-AR" sz="1400" b="0" dirty="0">
              <a:latin typeface="Times New Roman" pitchFamily="18" charset="0"/>
            </a:endParaRPr>
          </a:p>
        </p:txBody>
      </p:sp>
      <p:sp>
        <p:nvSpPr>
          <p:cNvPr id="59396" name="4 Marcador de número de diapositiva"/>
          <p:cNvSpPr>
            <a:spLocks noGrp="1"/>
          </p:cNvSpPr>
          <p:nvPr>
            <p:ph type="sldNum" sz="quarter" idx="12"/>
          </p:nvPr>
        </p:nvSpPr>
        <p:spPr bwMode="auto">
          <a:xfrm>
            <a:off x="8856663" y="6481763"/>
            <a:ext cx="515937" cy="301625"/>
          </a:xfrm>
          <a:noFill/>
          <a:ln>
            <a:miter lim="800000"/>
            <a:headEnd/>
            <a:tailEnd/>
          </a:ln>
        </p:spPr>
        <p:txBody>
          <a:bodyPr wrap="square" numCol="1" anchorCtr="0" compatLnSpc="1">
            <a:prstTxWarp prst="textNoShape">
              <a:avLst/>
            </a:prstTxWarp>
          </a:bodyPr>
          <a:lstStyle/>
          <a:p>
            <a:fld id="{A5BA4FDB-8519-4396-8EC7-648F8EAE01F0}" type="slidenum">
              <a:rPr kumimoji="0" lang="es-ES" altLang="es-AR" sz="1400" b="0" smtClean="0">
                <a:solidFill>
                  <a:schemeClr val="tx1"/>
                </a:solidFill>
                <a:latin typeface="Times New Roman" pitchFamily="18" charset="0"/>
              </a:rPr>
              <a:pPr/>
              <a:t>20</a:t>
            </a:fld>
            <a:endParaRPr kumimoji="0" lang="es-ES" altLang="es-AR" sz="1400" b="0">
              <a:solidFill>
                <a:schemeClr val="tx1"/>
              </a:solidFill>
              <a:latin typeface="Times New Roman" pitchFamily="18" charset="0"/>
            </a:endParaRPr>
          </a:p>
        </p:txBody>
      </p:sp>
      <p:sp>
        <p:nvSpPr>
          <p:cNvPr id="59398" name="Text Box 4"/>
          <p:cNvSpPr txBox="1">
            <a:spLocks noChangeArrowheads="1"/>
          </p:cNvSpPr>
          <p:nvPr/>
        </p:nvSpPr>
        <p:spPr bwMode="auto">
          <a:xfrm>
            <a:off x="8883650" y="6329363"/>
            <a:ext cx="188913" cy="461962"/>
          </a:xfrm>
          <a:prstGeom prst="rect">
            <a:avLst/>
          </a:prstGeom>
          <a:noFill/>
          <a:ln w="9525">
            <a:noFill/>
            <a:miter lim="800000"/>
            <a:headEnd/>
            <a:tailEnd/>
          </a:ln>
        </p:spPr>
        <p:txBody>
          <a:bodyPr wrap="none">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1 Marcador de pie de página"/>
          <p:cNvSpPr>
            <a:spLocks noGrp="1"/>
          </p:cNvSpPr>
          <p:nvPr>
            <p:ph type="ftr" sz="quarter" idx="11"/>
          </p:nvPr>
        </p:nvSpPr>
        <p:spPr>
          <a:xfrm>
            <a:off x="0" y="6092825"/>
            <a:ext cx="4006850" cy="476250"/>
          </a:xfrm>
        </p:spPr>
        <p:txBody>
          <a:bodyPr/>
          <a:lstStyle/>
          <a:p>
            <a:pPr>
              <a:defRPr/>
            </a:pPr>
            <a:r>
              <a:rPr lang="es-ES" smtClean="0"/>
              <a:t>Luis  Facciano-A.A.E.F.-  2023</a:t>
            </a:r>
            <a:endParaRPr lang="es-ES" dirty="0"/>
          </a:p>
        </p:txBody>
      </p:sp>
      <p:sp>
        <p:nvSpPr>
          <p:cNvPr id="60418"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857B492E-41EE-4ED1-9CE3-9FE470B3A9F8}" type="slidenum">
              <a:rPr kumimoji="0" lang="es-ES" altLang="es-AR" sz="1400" b="0" smtClean="0">
                <a:solidFill>
                  <a:schemeClr val="tx1"/>
                </a:solidFill>
                <a:latin typeface="Times New Roman" pitchFamily="18" charset="0"/>
              </a:rPr>
              <a:pPr/>
              <a:t>21</a:t>
            </a:fld>
            <a:endParaRPr kumimoji="0" lang="es-ES" altLang="es-AR" sz="1400" b="0">
              <a:solidFill>
                <a:schemeClr val="tx1"/>
              </a:solidFill>
              <a:latin typeface="Times New Roman" pitchFamily="18" charset="0"/>
            </a:endParaRPr>
          </a:p>
        </p:txBody>
      </p:sp>
      <p:sp>
        <p:nvSpPr>
          <p:cNvPr id="48130" name="Rectangle 2"/>
          <p:cNvSpPr>
            <a:spLocks noGrp="1" noChangeArrowheads="1"/>
          </p:cNvSpPr>
          <p:nvPr>
            <p:ph type="title" idx="4294967295"/>
          </p:nvPr>
        </p:nvSpPr>
        <p:spPr>
          <a:xfrm>
            <a:off x="1635174" y="692696"/>
            <a:ext cx="6743973" cy="762000"/>
          </a:xfrm>
          <a:solidFill>
            <a:schemeClr val="tx2"/>
          </a:solidFill>
        </p:spPr>
        <p:txBody>
          <a:bodyPr>
            <a:normAutofit fontScale="90000"/>
          </a:bodyPr>
          <a:lstStyle/>
          <a:p>
            <a:pPr algn="ctr" eaLnBrk="1" fontAlgn="auto" hangingPunct="1">
              <a:spcAft>
                <a:spcPts val="0"/>
              </a:spcAft>
              <a:defRPr/>
            </a:pPr>
            <a:r>
              <a:rPr lang="es-ES" sz="3600" b="1" dirty="0">
                <a:solidFill>
                  <a:srgbClr val="FF0000"/>
                </a:solidFill>
                <a:effectLst>
                  <a:outerShdw blurRad="38100" dist="38100" dir="2700000" algn="tl">
                    <a:srgbClr val="000000"/>
                  </a:outerShdw>
                </a:effectLst>
                <a:latin typeface="Comic Sans MS" pitchFamily="66" charset="0"/>
              </a:rPr>
              <a:t>EXPLOTACION IRRACIONAL</a:t>
            </a:r>
          </a:p>
        </p:txBody>
      </p:sp>
      <p:sp>
        <p:nvSpPr>
          <p:cNvPr id="48131" name="Rectangle 3"/>
          <p:cNvSpPr>
            <a:spLocks noGrp="1" noChangeArrowheads="1"/>
          </p:cNvSpPr>
          <p:nvPr>
            <p:ph type="body" idx="4294967295"/>
          </p:nvPr>
        </p:nvSpPr>
        <p:spPr>
          <a:xfrm>
            <a:off x="442913" y="2420938"/>
            <a:ext cx="8929687" cy="3960812"/>
          </a:xfrm>
        </p:spPr>
        <p:txBody>
          <a:bodyPr>
            <a:normAutofit/>
          </a:bodyPr>
          <a:lstStyle/>
          <a:p>
            <a:pPr eaLnBrk="1" hangingPunct="1"/>
            <a:r>
              <a:rPr lang="es-ES" sz="2400" b="1" dirty="0">
                <a:latin typeface="Comic Sans MS" pitchFamily="66" charset="0"/>
              </a:rPr>
              <a:t>SI EL ARRENDATARIO O APARCERO PRODUCE EROSION O AGOTAMIENTO EL ARRENDADOR O DADOR PUEDE PEDIR LA </a:t>
            </a:r>
            <a:r>
              <a:rPr lang="es-ES" sz="2400" b="1" dirty="0">
                <a:solidFill>
                  <a:srgbClr val="CC6600"/>
                </a:solidFill>
                <a:latin typeface="Comic Sans MS" pitchFamily="66" charset="0"/>
              </a:rPr>
              <a:t>RESCISION DEL CONTRATO o EL CESE DE LA ACTIVIDAD PROHIBIDA </a:t>
            </a:r>
            <a:r>
              <a:rPr lang="es-ES" sz="2400" b="1" dirty="0">
                <a:latin typeface="Comic Sans MS" pitchFamily="66" charset="0"/>
              </a:rPr>
              <a:t>(art. 8º)</a:t>
            </a:r>
          </a:p>
          <a:p>
            <a:pPr eaLnBrk="1" hangingPunct="1">
              <a:lnSpc>
                <a:spcPct val="80000"/>
              </a:lnSpc>
              <a:buFont typeface="Wingdings" pitchFamily="2" charset="2"/>
              <a:buNone/>
            </a:pPr>
            <a:endParaRPr lang="es-ES" sz="2400" b="1" dirty="0">
              <a:solidFill>
                <a:schemeClr val="accent2"/>
              </a:solidFill>
              <a:latin typeface="Comic Sans MS" pitchFamily="66" charset="0"/>
            </a:endParaRPr>
          </a:p>
          <a:p>
            <a:pPr eaLnBrk="1" hangingPunct="1">
              <a:lnSpc>
                <a:spcPct val="80000"/>
              </a:lnSpc>
            </a:pPr>
            <a:r>
              <a:rPr lang="es-ES" sz="2400" b="1" dirty="0">
                <a:latin typeface="Comic Sans MS" pitchFamily="66" charset="0"/>
              </a:rPr>
              <a:t>MAS DAÑOS Y PERJUICIOS </a:t>
            </a:r>
          </a:p>
          <a:p>
            <a:pPr eaLnBrk="1" hangingPunct="1">
              <a:lnSpc>
                <a:spcPct val="80000"/>
              </a:lnSpc>
            </a:pPr>
            <a:endParaRPr lang="es-ES" sz="2400" b="1" dirty="0">
              <a:latin typeface="Comic Sans MS" pitchFamily="66" charset="0"/>
            </a:endParaRPr>
          </a:p>
          <a:p>
            <a:pPr eaLnBrk="1" hangingPunct="1">
              <a:lnSpc>
                <a:spcPct val="80000"/>
              </a:lnSpc>
            </a:pPr>
            <a:r>
              <a:rPr lang="es-ES" sz="2400" b="1" dirty="0">
                <a:latin typeface="Comic Sans MS" pitchFamily="66" charset="0"/>
              </a:rPr>
              <a:t>ÍDEM EN LA APARCERÍA (art. 22)</a:t>
            </a:r>
          </a:p>
          <a:p>
            <a:pPr eaLnBrk="1" hangingPunct="1">
              <a:lnSpc>
                <a:spcPct val="80000"/>
              </a:lnSpc>
            </a:pPr>
            <a:endParaRPr lang="es-ES" b="1" dirty="0">
              <a:latin typeface="Comic Sans MS" pitchFamily="66" charset="0"/>
            </a:endParaRPr>
          </a:p>
        </p:txBody>
      </p:sp>
      <p:sp>
        <p:nvSpPr>
          <p:cNvPr id="60422" name="4 Marcador de número de diapositiva"/>
          <p:cNvSpPr txBox="1">
            <a:spLocks noGrp="1"/>
          </p:cNvSpPr>
          <p:nvPr/>
        </p:nvSpPr>
        <p:spPr bwMode="auto">
          <a:xfrm>
            <a:off x="7419975" y="6400800"/>
            <a:ext cx="1952625" cy="457200"/>
          </a:xfrm>
          <a:prstGeom prst="rect">
            <a:avLst/>
          </a:prstGeom>
          <a:noFill/>
          <a:ln w="9525">
            <a:noFill/>
            <a:miter lim="800000"/>
            <a:headEnd/>
            <a:tailEnd/>
          </a:ln>
        </p:spPr>
        <p:txBody>
          <a:bodyPr/>
          <a:lstStyle/>
          <a:p>
            <a:pPr algn="r">
              <a:lnSpc>
                <a:spcPct val="100000"/>
              </a:lnSpc>
            </a:pPr>
            <a:fld id="{3F885C50-29CB-4233-A520-3F262DF7CEB9}" type="slidenum">
              <a:rPr kumimoji="0" lang="es-ES" altLang="es-AR" sz="1400" b="0">
                <a:effectLst/>
                <a:latin typeface="Times New Roman" pitchFamily="18" charset="0"/>
              </a:rPr>
              <a:pPr algn="r">
                <a:lnSpc>
                  <a:spcPct val="100000"/>
                </a:lnSpc>
              </a:pPr>
              <a:t>21</a:t>
            </a:fld>
            <a:endParaRPr kumimoji="0" lang="es-ES" altLang="es-AR" sz="1400" b="0">
              <a:effectLst/>
              <a:latin typeface="Times New Roman" pitchFamily="18" charset="0"/>
            </a:endParaRPr>
          </a:p>
        </p:txBody>
      </p:sp>
      <p:sp>
        <p:nvSpPr>
          <p:cNvPr id="60423" name="Text Box 4"/>
          <p:cNvSpPr txBox="1">
            <a:spLocks noChangeArrowheads="1"/>
          </p:cNvSpPr>
          <p:nvPr/>
        </p:nvSpPr>
        <p:spPr bwMode="auto">
          <a:xfrm>
            <a:off x="8229600" y="6329363"/>
            <a:ext cx="188913" cy="461962"/>
          </a:xfrm>
          <a:prstGeom prst="rect">
            <a:avLst/>
          </a:prstGeom>
          <a:noFill/>
          <a:ln w="9525">
            <a:noFill/>
            <a:miter lim="800000"/>
            <a:headEnd/>
            <a:tailEnd/>
          </a:ln>
        </p:spPr>
        <p:txBody>
          <a:bodyPr wrap="none">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sld>
</file>

<file path=ppt/slides/slide2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 name="1 Marcador de pie de página"/>
          <p:cNvSpPr>
            <a:spLocks noGrp="1"/>
          </p:cNvSpPr>
          <p:nvPr>
            <p:ph type="ftr" sz="quarter" idx="11"/>
          </p:nvPr>
        </p:nvSpPr>
        <p:spPr>
          <a:xfrm>
            <a:off x="4835525" y="6357938"/>
            <a:ext cx="4537075" cy="300037"/>
          </a:xfrm>
        </p:spPr>
        <p:txBody>
          <a:bodyPr/>
          <a:lstStyle/>
          <a:p>
            <a:pPr>
              <a:defRPr/>
            </a:pPr>
            <a:r>
              <a:rPr lang="es-ES" smtClean="0"/>
              <a:t>Luis  Facciano-A.A.E.F.-  2023</a:t>
            </a:r>
            <a:endParaRPr lang="es-ES" dirty="0"/>
          </a:p>
        </p:txBody>
      </p:sp>
      <p:sp>
        <p:nvSpPr>
          <p:cNvPr id="61442"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10290660-A61F-43D7-B1A5-782AFFD1E98A}" type="slidenum">
              <a:rPr kumimoji="0" lang="es-ES" altLang="es-AR" sz="1400" b="0" smtClean="0">
                <a:solidFill>
                  <a:schemeClr val="tx1"/>
                </a:solidFill>
                <a:latin typeface="Times New Roman" pitchFamily="18" charset="0"/>
              </a:rPr>
              <a:pPr/>
              <a:t>22</a:t>
            </a:fld>
            <a:endParaRPr kumimoji="0" lang="es-ES" altLang="es-AR" sz="1400" b="0">
              <a:solidFill>
                <a:schemeClr val="tx1"/>
              </a:solidFill>
              <a:latin typeface="Times New Roman" pitchFamily="18" charset="0"/>
            </a:endParaRPr>
          </a:p>
        </p:txBody>
      </p:sp>
      <p:sp>
        <p:nvSpPr>
          <p:cNvPr id="50178" name="Rectangle 2"/>
          <p:cNvSpPr>
            <a:spLocks noGrp="1" noChangeArrowheads="1"/>
          </p:cNvSpPr>
          <p:nvPr>
            <p:ph type="title" idx="4294967295"/>
          </p:nvPr>
        </p:nvSpPr>
        <p:spPr>
          <a:xfrm>
            <a:off x="1373933" y="404664"/>
            <a:ext cx="7200799" cy="1146324"/>
          </a:xfrm>
          <a:solidFill>
            <a:schemeClr val="tx2"/>
          </a:solidFill>
        </p:spPr>
        <p:txBody>
          <a:bodyPr>
            <a:normAutofit/>
          </a:bodyPr>
          <a:lstStyle/>
          <a:p>
            <a:pPr algn="ctr" eaLnBrk="1" fontAlgn="auto" hangingPunct="1">
              <a:spcAft>
                <a:spcPts val="0"/>
              </a:spcAft>
              <a:defRPr/>
            </a:pPr>
            <a:r>
              <a:rPr lang="es-ES" sz="3200" b="1" dirty="0">
                <a:solidFill>
                  <a:srgbClr val="FF0000"/>
                </a:solidFill>
                <a:effectLst>
                  <a:outerShdw blurRad="38100" dist="38100" dir="2700000" algn="tl">
                    <a:srgbClr val="000000"/>
                  </a:outerShdw>
                </a:effectLst>
                <a:latin typeface="Comic Sans MS" pitchFamily="66" charset="0"/>
              </a:rPr>
              <a:t>CESION DEL CONTRATO Y SUBARRIENDO</a:t>
            </a:r>
          </a:p>
        </p:txBody>
      </p:sp>
      <p:sp>
        <p:nvSpPr>
          <p:cNvPr id="50179" name="Rectangle 3"/>
          <p:cNvSpPr>
            <a:spLocks noGrp="1" noChangeArrowheads="1"/>
          </p:cNvSpPr>
          <p:nvPr>
            <p:ph type="body" idx="4294967295"/>
          </p:nvPr>
        </p:nvSpPr>
        <p:spPr>
          <a:xfrm>
            <a:off x="293812" y="1916113"/>
            <a:ext cx="8564438" cy="4103687"/>
          </a:xfrm>
        </p:spPr>
        <p:txBody>
          <a:bodyPr rtlCol="0">
            <a:normAutofit lnSpcReduction="10000"/>
          </a:bodyPr>
          <a:lstStyle/>
          <a:p>
            <a:pPr marL="182880" indent="-182880" eaLnBrk="1" fontAlgn="auto" hangingPunct="1">
              <a:spcAft>
                <a:spcPts val="0"/>
              </a:spcAft>
              <a:buClr>
                <a:schemeClr val="tx1">
                  <a:lumMod val="50000"/>
                  <a:lumOff val="50000"/>
                </a:schemeClr>
              </a:buClr>
              <a:defRPr/>
            </a:pPr>
            <a:r>
              <a:rPr lang="es-ES" sz="2800" b="1" dirty="0">
                <a:solidFill>
                  <a:schemeClr val="accent2"/>
                </a:solidFill>
                <a:effectLst>
                  <a:outerShdw blurRad="38100" dist="38100" dir="2700000" algn="tl">
                    <a:srgbClr val="000000"/>
                  </a:outerShdw>
                </a:effectLst>
                <a:latin typeface="Comic Sans MS" pitchFamily="66" charset="0"/>
              </a:rPr>
              <a:t>PROHIBIDO</a:t>
            </a:r>
            <a:r>
              <a:rPr lang="es-ES" sz="2800" b="1" dirty="0">
                <a:solidFill>
                  <a:schemeClr val="tx1">
                    <a:lumMod val="85000"/>
                  </a:schemeClr>
                </a:solidFill>
                <a:effectLst>
                  <a:outerShdw blurRad="38100" dist="38100" dir="2700000" algn="tl">
                    <a:srgbClr val="000000"/>
                  </a:outerShdw>
                </a:effectLst>
                <a:latin typeface="Comic Sans MS" pitchFamily="66" charset="0"/>
              </a:rPr>
              <a:t> </a:t>
            </a:r>
            <a:r>
              <a:rPr lang="es-ES" sz="2800" b="1" dirty="0">
                <a:effectLst>
                  <a:outerShdw blurRad="38100" dist="38100" dir="2700000" algn="tl">
                    <a:srgbClr val="000000"/>
                  </a:outerShdw>
                </a:effectLst>
                <a:latin typeface="Comic Sans MS" pitchFamily="66" charset="0"/>
              </a:rPr>
              <a:t>SALVO CONFORMIDAD EXPRESA DEL ARRENDADOR (Art.7)</a:t>
            </a:r>
          </a:p>
          <a:p>
            <a:pPr marL="182880" indent="-182880" eaLnBrk="1" fontAlgn="auto" hangingPunct="1">
              <a:spcAft>
                <a:spcPts val="0"/>
              </a:spcAft>
              <a:buClr>
                <a:schemeClr val="tx1">
                  <a:lumMod val="50000"/>
                  <a:lumOff val="50000"/>
                </a:schemeClr>
              </a:buClr>
              <a:defRPr/>
            </a:pPr>
            <a:endParaRPr lang="es-ES" sz="2800" b="1" dirty="0">
              <a:effectLst>
                <a:outerShdw blurRad="38100" dist="38100" dir="2700000" algn="tl">
                  <a:srgbClr val="000000"/>
                </a:outerShdw>
              </a:effectLst>
              <a:latin typeface="Comic Sans MS" pitchFamily="66" charset="0"/>
            </a:endParaRPr>
          </a:p>
          <a:p>
            <a:pPr marL="182880" indent="-182880" eaLnBrk="1" fontAlgn="auto" hangingPunct="1">
              <a:spcAft>
                <a:spcPts val="0"/>
              </a:spcAft>
              <a:buClr>
                <a:schemeClr val="tx1">
                  <a:lumMod val="50000"/>
                  <a:lumOff val="50000"/>
                </a:schemeClr>
              </a:buClr>
              <a:defRPr/>
            </a:pPr>
            <a:r>
              <a:rPr lang="es-ES" sz="2800" b="1" dirty="0">
                <a:effectLst>
                  <a:outerShdw blurRad="38100" dist="38100" dir="2700000" algn="tl">
                    <a:srgbClr val="000000"/>
                  </a:outerShdw>
                </a:effectLst>
                <a:latin typeface="Comic Sans MS" pitchFamily="66" charset="0"/>
              </a:rPr>
              <a:t>NO COMPRENDIDO EL PASTOREO DE </a:t>
            </a:r>
            <a:r>
              <a:rPr lang="es-ES" sz="2800" b="1" dirty="0">
                <a:solidFill>
                  <a:schemeClr val="accent2"/>
                </a:solidFill>
                <a:effectLst>
                  <a:outerShdw blurRad="38100" dist="38100" dir="2700000" algn="tl">
                    <a:srgbClr val="000000"/>
                  </a:outerShdw>
                </a:effectLst>
                <a:latin typeface="Comic Sans MS" pitchFamily="66" charset="0"/>
              </a:rPr>
              <a:t>RASTROJO (se puede</a:t>
            </a:r>
            <a:r>
              <a:rPr lang="es-ES" sz="2800" dirty="0">
                <a:solidFill>
                  <a:schemeClr val="accent2"/>
                </a:solidFill>
                <a:latin typeface="Comic Sans MS" pitchFamily="66" charset="0"/>
              </a:rPr>
              <a:t> </a:t>
            </a:r>
            <a:r>
              <a:rPr lang="es-ES" sz="2800" b="1" dirty="0">
                <a:solidFill>
                  <a:schemeClr val="accent2"/>
                </a:solidFill>
                <a:effectLst>
                  <a:outerShdw blurRad="38100" dist="38100" dir="2700000" algn="tl">
                    <a:srgbClr val="000000"/>
                  </a:outerShdw>
                </a:effectLst>
                <a:latin typeface="Comic Sans MS" pitchFamily="66" charset="0"/>
              </a:rPr>
              <a:t>ceder)</a:t>
            </a:r>
          </a:p>
          <a:p>
            <a:pPr marL="182880" indent="-182880" eaLnBrk="1" fontAlgn="auto" hangingPunct="1">
              <a:spcAft>
                <a:spcPts val="0"/>
              </a:spcAft>
              <a:buClr>
                <a:schemeClr val="tx1">
                  <a:lumMod val="50000"/>
                  <a:lumOff val="50000"/>
                </a:schemeClr>
              </a:buClr>
              <a:defRPr/>
            </a:pPr>
            <a:endParaRPr lang="es-ES" sz="2800" b="1" dirty="0">
              <a:solidFill>
                <a:schemeClr val="tx1">
                  <a:lumMod val="85000"/>
                </a:schemeClr>
              </a:solidFill>
              <a:effectLst>
                <a:outerShdw blurRad="38100" dist="38100" dir="2700000" algn="tl">
                  <a:srgbClr val="000000"/>
                </a:outerShdw>
              </a:effectLst>
              <a:latin typeface="Comic Sans MS" pitchFamily="66" charset="0"/>
            </a:endParaRPr>
          </a:p>
          <a:p>
            <a:pPr marL="182880" indent="-182880" eaLnBrk="1" fontAlgn="auto" hangingPunct="1">
              <a:spcAft>
                <a:spcPts val="0"/>
              </a:spcAft>
              <a:buClr>
                <a:schemeClr val="tx1">
                  <a:lumMod val="50000"/>
                  <a:lumOff val="50000"/>
                </a:schemeClr>
              </a:buClr>
              <a:defRPr/>
            </a:pPr>
            <a:r>
              <a:rPr lang="es-ES" sz="2800" b="1" dirty="0">
                <a:effectLst>
                  <a:outerShdw blurRad="38100" dist="38100" dir="2700000" algn="tl">
                    <a:srgbClr val="000000"/>
                  </a:outerShdw>
                </a:effectLst>
                <a:latin typeface="Comic Sans MS" pitchFamily="66" charset="0"/>
              </a:rPr>
              <a:t>EN LA APARCERÍA AGRÍCOLA (Art.23 </a:t>
            </a:r>
            <a:r>
              <a:rPr lang="es-ES" sz="2800" b="1" dirty="0" err="1">
                <a:effectLst>
                  <a:outerShdw blurRad="38100" dist="38100" dir="2700000" algn="tl">
                    <a:srgbClr val="000000"/>
                  </a:outerShdw>
                </a:effectLst>
                <a:latin typeface="Comic Sans MS" pitchFamily="66" charset="0"/>
              </a:rPr>
              <a:t>inc</a:t>
            </a:r>
            <a:r>
              <a:rPr lang="es-ES" sz="2800" b="1" dirty="0">
                <a:effectLst>
                  <a:outerShdw blurRad="38100" dist="38100" dir="2700000" algn="tl">
                    <a:srgbClr val="000000"/>
                  </a:outerShdw>
                </a:effectLst>
                <a:latin typeface="Comic Sans MS" pitchFamily="66" charset="0"/>
              </a:rPr>
              <a:t> a) DADO EL CARÁCTER </a:t>
            </a:r>
            <a:r>
              <a:rPr lang="es-ES" sz="2800" b="1" i="1" dirty="0">
                <a:effectLst>
                  <a:outerShdw blurRad="38100" dist="38100" dir="2700000" algn="tl">
                    <a:srgbClr val="000000"/>
                  </a:outerShdw>
                </a:effectLst>
                <a:latin typeface="Comic Sans MS" pitchFamily="66" charset="0"/>
              </a:rPr>
              <a:t>INTUITU PERSONAE </a:t>
            </a:r>
            <a:r>
              <a:rPr lang="es-ES" sz="2800" b="1" dirty="0">
                <a:effectLst>
                  <a:outerShdw blurRad="38100" dist="38100" dir="2700000" algn="tl">
                    <a:srgbClr val="000000"/>
                  </a:outerShdw>
                </a:effectLst>
                <a:latin typeface="Comic Sans MS" pitchFamily="66" charset="0"/>
              </a:rPr>
              <a:t>TAMBIEN ESTÁ PROHIBIDA</a:t>
            </a:r>
            <a:endParaRPr lang="es-ES" sz="2800" b="1" i="1" dirty="0">
              <a:effectLst>
                <a:outerShdw blurRad="38100" dist="38100" dir="2700000" algn="tl">
                  <a:srgbClr val="000000"/>
                </a:outerShdw>
              </a:effectLst>
              <a:latin typeface="Comic Sans MS" pitchFamily="66" charset="0"/>
            </a:endParaRPr>
          </a:p>
          <a:p>
            <a:pPr marL="182880" indent="-182880" eaLnBrk="1" fontAlgn="auto" hangingPunct="1">
              <a:spcAft>
                <a:spcPts val="0"/>
              </a:spcAft>
              <a:buClr>
                <a:schemeClr val="tx1">
                  <a:lumMod val="50000"/>
                  <a:lumOff val="50000"/>
                </a:schemeClr>
              </a:buClr>
              <a:defRPr/>
            </a:pPr>
            <a:endParaRPr lang="es-ES" sz="2800" b="1" dirty="0">
              <a:effectLst>
                <a:outerShdw blurRad="38100" dist="38100" dir="2700000" algn="tl">
                  <a:srgbClr val="000000"/>
                </a:outerShdw>
              </a:effectLst>
              <a:latin typeface="Comic Sans MS" pitchFamily="66" charset="0"/>
            </a:endParaRPr>
          </a:p>
        </p:txBody>
      </p:sp>
      <p:sp>
        <p:nvSpPr>
          <p:cNvPr id="4" name="3 Marcador de pie de página"/>
          <p:cNvSpPr txBox="1">
            <a:spLocks noGrp="1"/>
          </p:cNvSpPr>
          <p:nvPr/>
        </p:nvSpPr>
        <p:spPr bwMode="auto">
          <a:xfrm>
            <a:off x="1806575" y="6119813"/>
            <a:ext cx="4832350" cy="476250"/>
          </a:xfrm>
          <a:prstGeom prst="rect">
            <a:avLst/>
          </a:prstGeom>
          <a:noFill/>
          <a:ln>
            <a:miter lim="800000"/>
            <a:headEnd/>
            <a:tailEnd/>
          </a:ln>
        </p:spPr>
        <p:txBody>
          <a:bodyPr wrap="none" lIns="92075" tIns="46038" rIns="92075" bIns="46038"/>
          <a:lstStyle/>
          <a:p>
            <a:pPr>
              <a:lnSpc>
                <a:spcPct val="100000"/>
              </a:lnSpc>
              <a:defRPr/>
            </a:pPr>
            <a:endParaRPr lang="es-ES" sz="1400" b="0" dirty="0">
              <a:effectLst/>
              <a:latin typeface="+mn-lt"/>
            </a:endParaRPr>
          </a:p>
        </p:txBody>
      </p:sp>
      <p:sp>
        <p:nvSpPr>
          <p:cNvPr id="61447" name="4 Marcador de número de diapositiva"/>
          <p:cNvSpPr txBox="1">
            <a:spLocks noGrp="1"/>
          </p:cNvSpPr>
          <p:nvPr/>
        </p:nvSpPr>
        <p:spPr bwMode="auto">
          <a:xfrm>
            <a:off x="7419975" y="6357938"/>
            <a:ext cx="1952625" cy="457200"/>
          </a:xfrm>
          <a:prstGeom prst="rect">
            <a:avLst/>
          </a:prstGeom>
          <a:noFill/>
          <a:ln w="9525">
            <a:noFill/>
            <a:miter lim="800000"/>
            <a:headEnd/>
            <a:tailEnd/>
          </a:ln>
        </p:spPr>
        <p:txBody>
          <a:bodyPr/>
          <a:lstStyle/>
          <a:p>
            <a:pPr algn="r">
              <a:lnSpc>
                <a:spcPct val="100000"/>
              </a:lnSpc>
            </a:pPr>
            <a:fld id="{F0B820A0-9502-46D2-8AF3-A03A40961CCF}" type="slidenum">
              <a:rPr kumimoji="0" lang="es-ES" altLang="es-AR" sz="1400" b="0">
                <a:effectLst/>
                <a:latin typeface="Times New Roman" pitchFamily="18" charset="0"/>
              </a:rPr>
              <a:pPr algn="r">
                <a:lnSpc>
                  <a:spcPct val="100000"/>
                </a:lnSpc>
              </a:pPr>
              <a:t>22</a:t>
            </a:fld>
            <a:endParaRPr kumimoji="0" lang="es-ES" altLang="es-AR" sz="1400" b="0">
              <a:effectLst/>
              <a:latin typeface="Times New Roman" pitchFamily="18"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5" fill="hold" grpId="0" nodeType="clickEffect">
                                  <p:stCondLst>
                                    <p:cond delay="0"/>
                                  </p:stCondLst>
                                  <p:childTnLst>
                                    <p:set>
                                      <p:cBhvr>
                                        <p:cTn id="6" dur="1" fill="hold">
                                          <p:stCondLst>
                                            <p:cond delay="0"/>
                                          </p:stCondLst>
                                        </p:cTn>
                                        <p:tgtEl>
                                          <p:spTgt spid="50179">
                                            <p:txEl>
                                              <p:pRg st="0" end="0"/>
                                            </p:txEl>
                                          </p:spTgt>
                                        </p:tgtEl>
                                        <p:attrNameLst>
                                          <p:attrName>style.visibility</p:attrName>
                                        </p:attrNameLst>
                                      </p:cBhvr>
                                      <p:to>
                                        <p:strVal val="visible"/>
                                      </p:to>
                                    </p:set>
                                    <p:animEffect transition="in" filter="blinds(vertical)">
                                      <p:cBhvr>
                                        <p:cTn id="7" dur="500"/>
                                        <p:tgtEl>
                                          <p:spTgt spid="50179">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3" presetClass="entr" presetSubtype="5" fill="hold" grpId="0" nodeType="clickEffect">
                                  <p:stCondLst>
                                    <p:cond delay="0"/>
                                  </p:stCondLst>
                                  <p:childTnLst>
                                    <p:set>
                                      <p:cBhvr>
                                        <p:cTn id="11" dur="1" fill="hold">
                                          <p:stCondLst>
                                            <p:cond delay="0"/>
                                          </p:stCondLst>
                                        </p:cTn>
                                        <p:tgtEl>
                                          <p:spTgt spid="50179">
                                            <p:txEl>
                                              <p:pRg st="2" end="2"/>
                                            </p:txEl>
                                          </p:spTgt>
                                        </p:tgtEl>
                                        <p:attrNameLst>
                                          <p:attrName>style.visibility</p:attrName>
                                        </p:attrNameLst>
                                      </p:cBhvr>
                                      <p:to>
                                        <p:strVal val="visible"/>
                                      </p:to>
                                    </p:set>
                                    <p:animEffect transition="in" filter="blinds(vertical)">
                                      <p:cBhvr>
                                        <p:cTn id="12" dur="500"/>
                                        <p:tgtEl>
                                          <p:spTgt spid="50179">
                                            <p:txEl>
                                              <p:pRg st="2" end="2"/>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3" presetClass="entr" presetSubtype="5" fill="hold" grpId="0" nodeType="clickEffect">
                                  <p:stCondLst>
                                    <p:cond delay="0"/>
                                  </p:stCondLst>
                                  <p:childTnLst>
                                    <p:set>
                                      <p:cBhvr>
                                        <p:cTn id="16" dur="1" fill="hold">
                                          <p:stCondLst>
                                            <p:cond delay="0"/>
                                          </p:stCondLst>
                                        </p:cTn>
                                        <p:tgtEl>
                                          <p:spTgt spid="50179">
                                            <p:txEl>
                                              <p:pRg st="4" end="4"/>
                                            </p:txEl>
                                          </p:spTgt>
                                        </p:tgtEl>
                                        <p:attrNameLst>
                                          <p:attrName>style.visibility</p:attrName>
                                        </p:attrNameLst>
                                      </p:cBhvr>
                                      <p:to>
                                        <p:strVal val="visible"/>
                                      </p:to>
                                    </p:set>
                                    <p:animEffect transition="in" filter="blinds(vertical)">
                                      <p:cBhvr>
                                        <p:cTn id="17" dur="500"/>
                                        <p:tgtEl>
                                          <p:spTgt spid="50179">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0179" grpId="0" build="p" autoUpdateAnimBg="0"/>
    </p:bldLst>
  </p:timing>
</p:sld>
</file>

<file path=ppt/slides/slide2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7" name="1 Marcador de pie de página"/>
          <p:cNvSpPr>
            <a:spLocks noGrp="1"/>
          </p:cNvSpPr>
          <p:nvPr>
            <p:ph type="ftr" sz="quarter" idx="11"/>
          </p:nvPr>
        </p:nvSpPr>
        <p:spPr>
          <a:xfrm>
            <a:off x="4610100" y="6453188"/>
            <a:ext cx="4762500" cy="117475"/>
          </a:xfrm>
        </p:spPr>
        <p:txBody>
          <a:bodyPr/>
          <a:lstStyle/>
          <a:p>
            <a:pPr>
              <a:defRPr/>
            </a:pPr>
            <a:r>
              <a:rPr lang="es-ES" smtClean="0"/>
              <a:t>Luis  Facciano-A.A.E.F.-  2023</a:t>
            </a:r>
            <a:endParaRPr lang="es-ES" dirty="0"/>
          </a:p>
        </p:txBody>
      </p:sp>
      <p:sp>
        <p:nvSpPr>
          <p:cNvPr id="63490"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DD58FC12-6228-486B-9C80-7E25B3782315}" type="slidenum">
              <a:rPr kumimoji="0" lang="es-ES" altLang="es-AR" sz="1400" b="0" smtClean="0">
                <a:solidFill>
                  <a:schemeClr val="tx1"/>
                </a:solidFill>
                <a:latin typeface="Times New Roman" pitchFamily="18" charset="0"/>
              </a:rPr>
              <a:pPr/>
              <a:t>23</a:t>
            </a:fld>
            <a:endParaRPr kumimoji="0" lang="es-ES" altLang="es-AR" sz="1400" b="0">
              <a:solidFill>
                <a:schemeClr val="tx1"/>
              </a:solidFill>
              <a:latin typeface="Times New Roman" pitchFamily="18" charset="0"/>
            </a:endParaRPr>
          </a:p>
        </p:txBody>
      </p:sp>
      <p:sp>
        <p:nvSpPr>
          <p:cNvPr id="51202" name="Rectangle 2"/>
          <p:cNvSpPr>
            <a:spLocks noGrp="1" noChangeArrowheads="1"/>
          </p:cNvSpPr>
          <p:nvPr>
            <p:ph type="title" idx="4294967295"/>
          </p:nvPr>
        </p:nvSpPr>
        <p:spPr>
          <a:xfrm>
            <a:off x="1249363" y="234950"/>
            <a:ext cx="8123237" cy="762000"/>
          </a:xfrm>
          <a:solidFill>
            <a:schemeClr val="tx2"/>
          </a:solidFill>
        </p:spPr>
        <p:txBody>
          <a:bodyPr/>
          <a:lstStyle/>
          <a:p>
            <a:pPr algn="ctr" eaLnBrk="1" fontAlgn="auto" hangingPunct="1">
              <a:spcAft>
                <a:spcPts val="0"/>
              </a:spcAft>
              <a:defRPr/>
            </a:pPr>
            <a:r>
              <a:rPr lang="es-ES" b="1" dirty="0">
                <a:solidFill>
                  <a:srgbClr val="FF0000"/>
                </a:solidFill>
                <a:effectLst>
                  <a:outerShdw blurRad="38100" dist="38100" dir="2700000" algn="tl">
                    <a:srgbClr val="000000"/>
                  </a:outerShdw>
                </a:effectLst>
                <a:latin typeface="Comic Sans MS" pitchFamily="66" charset="0"/>
              </a:rPr>
              <a:t>  MUERTE DE LAS PARTES</a:t>
            </a:r>
          </a:p>
        </p:txBody>
      </p:sp>
      <p:sp>
        <p:nvSpPr>
          <p:cNvPr id="51203" name="Rectangle 3"/>
          <p:cNvSpPr>
            <a:spLocks noGrp="1" noChangeArrowheads="1"/>
          </p:cNvSpPr>
          <p:nvPr>
            <p:ph type="body" idx="4294967295"/>
          </p:nvPr>
        </p:nvSpPr>
        <p:spPr>
          <a:xfrm>
            <a:off x="149796" y="1268760"/>
            <a:ext cx="9361488" cy="6116638"/>
          </a:xfrm>
        </p:spPr>
        <p:txBody>
          <a:bodyPr>
            <a:normAutofit/>
          </a:bodyPr>
          <a:lstStyle/>
          <a:p>
            <a:pPr marL="447675" indent="-382588" algn="just" eaLnBrk="1" hangingPunct="1">
              <a:lnSpc>
                <a:spcPct val="90000"/>
              </a:lnSpc>
              <a:buFont typeface="Wingdings 2" pitchFamily="18" charset="2"/>
              <a:buChar char=""/>
            </a:pPr>
            <a:r>
              <a:rPr lang="es-ES" sz="2100" b="1" dirty="0">
                <a:solidFill>
                  <a:srgbClr val="CC6600"/>
                </a:solidFill>
                <a:latin typeface="Comic Sans MS" pitchFamily="66" charset="0"/>
              </a:rPr>
              <a:t>DEL ARRENDADOR</a:t>
            </a:r>
            <a:r>
              <a:rPr lang="es-ES" sz="2100" b="1" dirty="0">
                <a:latin typeface="Comic Sans MS" pitchFamily="66" charset="0"/>
              </a:rPr>
              <a:t>: continúan sus herederos (art.1496 CC). </a:t>
            </a:r>
          </a:p>
          <a:p>
            <a:pPr marL="447675" indent="-382588" algn="just" eaLnBrk="1" hangingPunct="1">
              <a:lnSpc>
                <a:spcPct val="90000"/>
              </a:lnSpc>
              <a:buFont typeface="Wingdings" pitchFamily="2" charset="2"/>
              <a:buNone/>
            </a:pPr>
            <a:r>
              <a:rPr lang="es-ES" sz="2100" b="1" dirty="0">
                <a:latin typeface="Comic Sans MS" pitchFamily="66" charset="0"/>
              </a:rPr>
              <a:t>   </a:t>
            </a:r>
            <a:r>
              <a:rPr lang="es-ES_tradnl" sz="2100" b="1" dirty="0">
                <a:solidFill>
                  <a:srgbClr val="00B050"/>
                </a:solidFill>
                <a:latin typeface="Comic Sans MS" pitchFamily="66" charset="0"/>
              </a:rPr>
              <a:t>El art. 1189 del C.C.C. establece idéntica solución, pero permitiendo pactar lo contrario </a:t>
            </a:r>
            <a:r>
              <a:rPr lang="es-ES_tradnl" sz="2100" b="1" dirty="0">
                <a:solidFill>
                  <a:srgbClr val="FF0000"/>
                </a:solidFill>
                <a:latin typeface="Comic Sans MS" pitchFamily="66" charset="0"/>
              </a:rPr>
              <a:t>(discutible por plazo mínimo legal)</a:t>
            </a:r>
            <a:r>
              <a:rPr lang="es-ES_tradnl" sz="2100" b="1" dirty="0">
                <a:solidFill>
                  <a:srgbClr val="00FF00"/>
                </a:solidFill>
                <a:latin typeface="Comic Sans MS" pitchFamily="66" charset="0"/>
              </a:rPr>
              <a:t>.</a:t>
            </a:r>
            <a:endParaRPr lang="es-ES" sz="2100" b="1" dirty="0">
              <a:solidFill>
                <a:srgbClr val="00FF00"/>
              </a:solidFill>
              <a:latin typeface="Comic Sans MS" pitchFamily="66" charset="0"/>
            </a:endParaRPr>
          </a:p>
          <a:p>
            <a:pPr marL="447675" indent="-382588" algn="just" eaLnBrk="1" hangingPunct="1">
              <a:lnSpc>
                <a:spcPct val="90000"/>
              </a:lnSpc>
              <a:buFont typeface="Wingdings 2" pitchFamily="18" charset="2"/>
              <a:buChar char=""/>
            </a:pPr>
            <a:r>
              <a:rPr lang="es-ES" sz="2100" b="1" dirty="0">
                <a:solidFill>
                  <a:srgbClr val="CC6600"/>
                </a:solidFill>
                <a:latin typeface="Comic Sans MS" pitchFamily="66" charset="0"/>
              </a:rPr>
              <a:t>DEL ARRENDATARIO</a:t>
            </a:r>
            <a:r>
              <a:rPr lang="es-ES" sz="2100" b="1" dirty="0">
                <a:latin typeface="Comic Sans MS" pitchFamily="66" charset="0"/>
              </a:rPr>
              <a:t>: opción de continuación para ciertos familiares participantes en la explotación </a:t>
            </a:r>
            <a:r>
              <a:rPr lang="es-ES" sz="2100" b="1" dirty="0">
                <a:solidFill>
                  <a:srgbClr val="FF0000"/>
                </a:solidFill>
                <a:latin typeface="Comic Sans MS" pitchFamily="66" charset="0"/>
              </a:rPr>
              <a:t>(30 días para notificarla)</a:t>
            </a:r>
            <a:r>
              <a:rPr lang="es-ES" sz="2100" b="1" dirty="0">
                <a:solidFill>
                  <a:schemeClr val="accent2"/>
                </a:solidFill>
                <a:latin typeface="Comic Sans MS" pitchFamily="66" charset="0"/>
              </a:rPr>
              <a:t>. </a:t>
            </a:r>
            <a:r>
              <a:rPr lang="es-ES" sz="2100" b="1" dirty="0">
                <a:latin typeface="Comic Sans MS" pitchFamily="66" charset="0"/>
              </a:rPr>
              <a:t>(art. 7 ley 13246).</a:t>
            </a:r>
            <a:endParaRPr lang="es-ES" sz="2100" b="1" dirty="0">
              <a:solidFill>
                <a:schemeClr val="accent2"/>
              </a:solidFill>
              <a:latin typeface="Comic Sans MS" pitchFamily="66" charset="0"/>
            </a:endParaRPr>
          </a:p>
          <a:p>
            <a:pPr marL="447675" indent="-382588" algn="just" eaLnBrk="1" hangingPunct="1">
              <a:lnSpc>
                <a:spcPct val="90000"/>
              </a:lnSpc>
              <a:buFont typeface="Wingdings" pitchFamily="2" charset="2"/>
              <a:buNone/>
            </a:pPr>
            <a:r>
              <a:rPr lang="es-ES" sz="2100" b="1" dirty="0">
                <a:solidFill>
                  <a:srgbClr val="00FE73"/>
                </a:solidFill>
                <a:latin typeface="Comic Sans MS" pitchFamily="66" charset="0"/>
              </a:rPr>
              <a:t>   </a:t>
            </a:r>
            <a:r>
              <a:rPr lang="es-ES" sz="2100" b="1" dirty="0">
                <a:solidFill>
                  <a:srgbClr val="00B050"/>
                </a:solidFill>
                <a:latin typeface="Comic Sans MS" pitchFamily="66" charset="0"/>
              </a:rPr>
              <a:t>Si el continuador es cónyuge o heredero, el art.2381 inc. c) del nuevo CCC le da el derecho de atribución preferencial de los bienes necesarios para continuar la explotación.</a:t>
            </a:r>
          </a:p>
          <a:p>
            <a:pPr marL="447675" indent="-382588" algn="just" eaLnBrk="1" hangingPunct="1">
              <a:lnSpc>
                <a:spcPct val="90000"/>
              </a:lnSpc>
              <a:buFont typeface="Wingdings 2" pitchFamily="18" charset="2"/>
              <a:buChar char=""/>
            </a:pPr>
            <a:r>
              <a:rPr lang="es-ES" sz="2100" b="1" dirty="0">
                <a:solidFill>
                  <a:srgbClr val="C00000"/>
                </a:solidFill>
                <a:latin typeface="Comic Sans MS" pitchFamily="66" charset="0"/>
              </a:rPr>
              <a:t>DEL APARCERO DADOR: </a:t>
            </a:r>
            <a:r>
              <a:rPr lang="es-ES" sz="2100" b="1" dirty="0">
                <a:latin typeface="Comic Sans MS" pitchFamily="66" charset="0"/>
              </a:rPr>
              <a:t>continúan los herederos, salvo opción en contra del aparcero tomador (art. 27 ley 13.246).</a:t>
            </a:r>
          </a:p>
          <a:p>
            <a:pPr marL="447675" indent="-382588" algn="just" eaLnBrk="1" hangingPunct="1">
              <a:lnSpc>
                <a:spcPct val="90000"/>
              </a:lnSpc>
              <a:buFont typeface="Wingdings 2" pitchFamily="18" charset="2"/>
              <a:buChar char=""/>
            </a:pPr>
            <a:r>
              <a:rPr lang="es-ES" sz="2100" b="1" dirty="0">
                <a:solidFill>
                  <a:srgbClr val="C00000"/>
                </a:solidFill>
                <a:latin typeface="Comic Sans MS" pitchFamily="66" charset="0"/>
              </a:rPr>
              <a:t>DEL APARCERO TOMADOR</a:t>
            </a:r>
            <a:r>
              <a:rPr lang="es-ES" sz="2100" b="1" dirty="0">
                <a:latin typeface="Comic Sans MS" pitchFamily="66" charset="0"/>
              </a:rPr>
              <a:t>: concluye el contrato. </a:t>
            </a:r>
          </a:p>
          <a:p>
            <a:pPr marL="447675" indent="-382588" algn="just" eaLnBrk="1" hangingPunct="1">
              <a:lnSpc>
                <a:spcPct val="90000"/>
              </a:lnSpc>
              <a:buFont typeface="Wingdings" pitchFamily="2" charset="2"/>
              <a:buNone/>
            </a:pPr>
            <a:r>
              <a:rPr lang="es-ES" sz="2100" b="1" dirty="0">
                <a:latin typeface="Comic Sans MS" pitchFamily="66" charset="0"/>
              </a:rPr>
              <a:t>   </a:t>
            </a:r>
            <a:r>
              <a:rPr lang="es-ES" sz="2100" b="1" dirty="0">
                <a:solidFill>
                  <a:srgbClr val="00B050"/>
                </a:solidFill>
                <a:latin typeface="Comic Sans MS" pitchFamily="66" charset="0"/>
              </a:rPr>
              <a:t>Si el cónyuge o heredero celebra un nuevo contrato se aplicará el                                                                                                  sistema de atribución preferencial del 2381 </a:t>
            </a:r>
            <a:r>
              <a:rPr lang="es-ES" sz="2100" b="1" dirty="0" err="1">
                <a:solidFill>
                  <a:srgbClr val="00B050"/>
                </a:solidFill>
                <a:latin typeface="Comic Sans MS" pitchFamily="66" charset="0"/>
              </a:rPr>
              <a:t>inc</a:t>
            </a:r>
            <a:r>
              <a:rPr lang="es-ES" sz="2100" b="1" dirty="0">
                <a:solidFill>
                  <a:srgbClr val="00B050"/>
                </a:solidFill>
                <a:latin typeface="Comic Sans MS" pitchFamily="66" charset="0"/>
              </a:rPr>
              <a:t> c) C.C.C. </a:t>
            </a:r>
          </a:p>
          <a:p>
            <a:pPr marL="447675" indent="-382588" algn="just" eaLnBrk="1" hangingPunct="1">
              <a:lnSpc>
                <a:spcPct val="90000"/>
              </a:lnSpc>
              <a:buFont typeface="Wingdings" pitchFamily="2" charset="2"/>
              <a:buNone/>
            </a:pPr>
            <a:endParaRPr lang="es-ES" sz="2100" b="1" dirty="0">
              <a:solidFill>
                <a:srgbClr val="00B050"/>
              </a:solidFill>
              <a:latin typeface="Comic Sans MS" pitchFamily="66" charset="0"/>
            </a:endParaRPr>
          </a:p>
        </p:txBody>
      </p:sp>
      <p:sp>
        <p:nvSpPr>
          <p:cNvPr id="63494" name="4 Marcador de número de diapositiva"/>
          <p:cNvSpPr txBox="1">
            <a:spLocks noGrp="1"/>
          </p:cNvSpPr>
          <p:nvPr/>
        </p:nvSpPr>
        <p:spPr bwMode="auto">
          <a:xfrm>
            <a:off x="7419975" y="6400800"/>
            <a:ext cx="1952625" cy="457200"/>
          </a:xfrm>
          <a:prstGeom prst="rect">
            <a:avLst/>
          </a:prstGeom>
          <a:noFill/>
          <a:ln w="9525">
            <a:noFill/>
            <a:miter lim="800000"/>
            <a:headEnd/>
            <a:tailEnd/>
          </a:ln>
        </p:spPr>
        <p:txBody>
          <a:bodyPr/>
          <a:lstStyle/>
          <a:p>
            <a:pPr algn="r">
              <a:lnSpc>
                <a:spcPct val="100000"/>
              </a:lnSpc>
            </a:pPr>
            <a:fld id="{9DAC104B-F578-46EB-862E-1A776CE9592F}" type="slidenum">
              <a:rPr kumimoji="0" lang="es-ES" altLang="es-AR" sz="1400" b="0">
                <a:effectLst/>
                <a:latin typeface="Times New Roman" pitchFamily="18" charset="0"/>
              </a:rPr>
              <a:pPr algn="r">
                <a:lnSpc>
                  <a:spcPct val="100000"/>
                </a:lnSpc>
              </a:pPr>
              <a:t>23</a:t>
            </a:fld>
            <a:endParaRPr kumimoji="0" lang="es-ES" altLang="es-AR" sz="1400" b="0">
              <a:effectLst/>
              <a:latin typeface="Times New Roman" pitchFamily="18" charset="0"/>
            </a:endParaRPr>
          </a:p>
        </p:txBody>
      </p:sp>
      <p:sp>
        <p:nvSpPr>
          <p:cNvPr id="51204" name="Text Box 4"/>
          <p:cNvSpPr txBox="1">
            <a:spLocks noChangeArrowheads="1"/>
          </p:cNvSpPr>
          <p:nvPr/>
        </p:nvSpPr>
        <p:spPr bwMode="auto">
          <a:xfrm>
            <a:off x="8782050" y="6278563"/>
            <a:ext cx="188913" cy="584200"/>
          </a:xfrm>
          <a:prstGeom prst="rect">
            <a:avLst/>
          </a:prstGeom>
          <a:noFill/>
          <a:ln w="9525">
            <a:noFill/>
            <a:miter lim="800000"/>
            <a:headEnd/>
            <a:tailEnd/>
          </a:ln>
        </p:spPr>
        <p:txBody>
          <a:bodyPr wrap="none">
            <a:spAutoFit/>
          </a:bodyPr>
          <a:lstStyle/>
          <a:p>
            <a:pPr algn="l">
              <a:lnSpc>
                <a:spcPct val="100000"/>
              </a:lnSpc>
            </a:pPr>
            <a:endParaRPr kumimoji="0" lang="es-ES" altLang="es-AR" sz="3200" b="0">
              <a:effectLst/>
              <a:latin typeface="Times New Roman" pitchFamily="18"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6" presetClass="entr" presetSubtype="37" fill="hold" grpId="0" nodeType="clickEffect" nodePh="1">
                                  <p:stCondLst>
                                    <p:cond delay="0"/>
                                  </p:stCondLst>
                                  <p:endCondLst>
                                    <p:cond evt="begin" delay="0">
                                      <p:tn val="5"/>
                                    </p:cond>
                                  </p:endCondLst>
                                  <p:childTnLst>
                                    <p:set>
                                      <p:cBhvr>
                                        <p:cTn id="6" dur="1" fill="hold">
                                          <p:stCondLst>
                                            <p:cond delay="0"/>
                                          </p:stCondLst>
                                        </p:cTn>
                                        <p:tgtEl>
                                          <p:spTgt spid="51204">
                                            <p:txEl>
                                              <p:pRg st="0" end="0"/>
                                            </p:txEl>
                                          </p:spTgt>
                                        </p:tgtEl>
                                        <p:attrNameLst>
                                          <p:attrName>style.visibility</p:attrName>
                                        </p:attrNameLst>
                                      </p:cBhvr>
                                      <p:to>
                                        <p:strVal val="visible"/>
                                      </p:to>
                                    </p:set>
                                    <p:animEffect transition="in" filter="barn(outVertical)">
                                      <p:cBhvr>
                                        <p:cTn id="7" dur="500"/>
                                        <p:tgtEl>
                                          <p:spTgt spid="51204">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04" grpId="0" build="p" autoUpdateAnimBg="0"/>
    </p:bld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1 Marcador de pie de página"/>
          <p:cNvSpPr>
            <a:spLocks noGrp="1"/>
          </p:cNvSpPr>
          <p:nvPr>
            <p:ph type="ftr" sz="quarter" idx="11"/>
          </p:nvPr>
        </p:nvSpPr>
        <p:spPr>
          <a:xfrm>
            <a:off x="4659313" y="6378575"/>
            <a:ext cx="4713287" cy="230188"/>
          </a:xfrm>
        </p:spPr>
        <p:txBody>
          <a:bodyPr/>
          <a:lstStyle/>
          <a:p>
            <a:pPr>
              <a:defRPr/>
            </a:pPr>
            <a:r>
              <a:rPr lang="es-ES" smtClean="0"/>
              <a:t>Luis  Facciano-A.A.E.F.-  2023</a:t>
            </a:r>
            <a:endParaRPr lang="es-ES" dirty="0"/>
          </a:p>
        </p:txBody>
      </p:sp>
      <p:sp>
        <p:nvSpPr>
          <p:cNvPr id="64514"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9C1549FA-CF94-4EAF-8A4E-6520613C1AB7}" type="slidenum">
              <a:rPr kumimoji="0" lang="es-ES" altLang="es-AR" sz="1400" b="0" smtClean="0">
                <a:solidFill>
                  <a:schemeClr val="tx1"/>
                </a:solidFill>
                <a:latin typeface="Times New Roman" pitchFamily="18" charset="0"/>
              </a:rPr>
              <a:pPr/>
              <a:t>24</a:t>
            </a:fld>
            <a:endParaRPr kumimoji="0" lang="es-ES" altLang="es-AR" sz="1400" b="0">
              <a:solidFill>
                <a:schemeClr val="tx1"/>
              </a:solidFill>
              <a:latin typeface="Times New Roman" pitchFamily="18" charset="0"/>
            </a:endParaRPr>
          </a:p>
        </p:txBody>
      </p:sp>
      <p:sp>
        <p:nvSpPr>
          <p:cNvPr id="172034" name="Rectangle 2"/>
          <p:cNvSpPr>
            <a:spLocks noGrp="1" noChangeArrowheads="1"/>
          </p:cNvSpPr>
          <p:nvPr>
            <p:ph type="title" idx="4294967295"/>
          </p:nvPr>
        </p:nvSpPr>
        <p:spPr>
          <a:xfrm>
            <a:off x="2695575" y="800100"/>
            <a:ext cx="6677025" cy="762000"/>
          </a:xfrm>
          <a:solidFill>
            <a:schemeClr val="tx2"/>
          </a:solidFill>
        </p:spPr>
        <p:txBody>
          <a:bodyPr/>
          <a:lstStyle/>
          <a:p>
            <a:pPr algn="ctr" eaLnBrk="1" fontAlgn="auto" hangingPunct="1">
              <a:spcAft>
                <a:spcPts val="0"/>
              </a:spcAft>
              <a:defRPr/>
            </a:pPr>
            <a:r>
              <a:rPr lang="es-ES_tradnl" b="1" dirty="0">
                <a:solidFill>
                  <a:srgbClr val="FF0000"/>
                </a:solidFill>
                <a:effectLst>
                  <a:outerShdw blurRad="38100" dist="38100" dir="2700000" algn="tl">
                    <a:srgbClr val="000000"/>
                  </a:outerShdw>
                </a:effectLst>
                <a:latin typeface="Comic Sans MS" pitchFamily="66" charset="0"/>
              </a:rPr>
              <a:t>VENTA DEL PREDIO</a:t>
            </a:r>
            <a:endParaRPr lang="es-ES_tradnl" dirty="0">
              <a:solidFill>
                <a:srgbClr val="FF0000"/>
              </a:solidFill>
              <a:latin typeface="Comic Sans MS" pitchFamily="66" charset="0"/>
            </a:endParaRPr>
          </a:p>
        </p:txBody>
      </p:sp>
      <p:sp>
        <p:nvSpPr>
          <p:cNvPr id="172035" name="Rectangle 3"/>
          <p:cNvSpPr>
            <a:spLocks noGrp="1" noChangeArrowheads="1"/>
          </p:cNvSpPr>
          <p:nvPr>
            <p:ph type="body" idx="4294967295"/>
          </p:nvPr>
        </p:nvSpPr>
        <p:spPr>
          <a:xfrm>
            <a:off x="467292" y="2001736"/>
            <a:ext cx="8642350" cy="3416300"/>
          </a:xfrm>
        </p:spPr>
        <p:txBody>
          <a:bodyPr rtlCol="0">
            <a:normAutofit/>
          </a:bodyPr>
          <a:lstStyle/>
          <a:p>
            <a:pPr marL="182880" indent="-182880" eaLnBrk="1" fontAlgn="auto" hangingPunct="1">
              <a:spcAft>
                <a:spcPts val="0"/>
              </a:spcAft>
              <a:buClr>
                <a:schemeClr val="tx1">
                  <a:lumMod val="50000"/>
                  <a:lumOff val="50000"/>
                </a:schemeClr>
              </a:buClr>
              <a:defRPr/>
            </a:pPr>
            <a:r>
              <a:rPr lang="es-ES_tradnl" sz="2800" b="1" dirty="0">
                <a:solidFill>
                  <a:srgbClr val="FFFF00"/>
                </a:solidFill>
                <a:effectLst>
                  <a:outerShdw blurRad="38100" dist="38100" dir="2700000" algn="tl">
                    <a:srgbClr val="000000"/>
                  </a:outerShdw>
                </a:effectLst>
                <a:latin typeface="Comic Sans MS" pitchFamily="66" charset="0"/>
              </a:rPr>
              <a:t>ARRENDAMIENTO</a:t>
            </a:r>
            <a:r>
              <a:rPr lang="es-ES_tradnl" sz="2800" b="1" dirty="0">
                <a:solidFill>
                  <a:schemeClr val="tx1">
                    <a:lumMod val="85000"/>
                  </a:schemeClr>
                </a:solidFill>
                <a:effectLst>
                  <a:outerShdw blurRad="38100" dist="38100" dir="2700000" algn="tl">
                    <a:srgbClr val="000000"/>
                  </a:outerShdw>
                </a:effectLst>
                <a:latin typeface="Comic Sans MS" pitchFamily="66" charset="0"/>
              </a:rPr>
              <a:t>: CONTINÚA DURANTE EL PLAZO CONVENIDO (art. </a:t>
            </a:r>
            <a:r>
              <a:rPr lang="es-ES_tradnl" sz="2800" b="1" dirty="0" smtClean="0">
                <a:solidFill>
                  <a:srgbClr val="66FF66"/>
                </a:solidFill>
                <a:effectLst>
                  <a:outerShdw blurRad="38100" dist="38100" dir="2700000" algn="tl">
                    <a:srgbClr val="000000"/>
                  </a:outerShdw>
                </a:effectLst>
                <a:latin typeface="Comic Sans MS" pitchFamily="66" charset="0"/>
              </a:rPr>
              <a:t>1.189 </a:t>
            </a:r>
            <a:r>
              <a:rPr lang="es-ES_tradnl" sz="2800" b="1" dirty="0">
                <a:solidFill>
                  <a:srgbClr val="66FF66"/>
                </a:solidFill>
                <a:effectLst>
                  <a:outerShdw blurRad="38100" dist="38100" dir="2700000" algn="tl">
                    <a:srgbClr val="000000"/>
                  </a:outerShdw>
                </a:effectLst>
                <a:latin typeface="Comic Sans MS" pitchFamily="66" charset="0"/>
              </a:rPr>
              <a:t>CCC</a:t>
            </a:r>
            <a:r>
              <a:rPr lang="es-ES_tradnl" sz="2800" b="1" dirty="0">
                <a:solidFill>
                  <a:schemeClr val="tx1">
                    <a:lumMod val="85000"/>
                  </a:schemeClr>
                </a:solidFill>
                <a:effectLst>
                  <a:outerShdw blurRad="38100" dist="38100" dir="2700000" algn="tl">
                    <a:srgbClr val="000000"/>
                  </a:outerShdw>
                </a:effectLst>
                <a:latin typeface="Comic Sans MS" pitchFamily="66" charset="0"/>
              </a:rPr>
              <a:t>) </a:t>
            </a:r>
          </a:p>
          <a:p>
            <a:pPr marL="182880" indent="-182880" eaLnBrk="1" fontAlgn="auto" hangingPunct="1">
              <a:spcAft>
                <a:spcPts val="0"/>
              </a:spcAft>
              <a:buClr>
                <a:schemeClr val="tx1">
                  <a:lumMod val="50000"/>
                  <a:lumOff val="50000"/>
                </a:schemeClr>
              </a:buClr>
              <a:defRPr/>
            </a:pPr>
            <a:endParaRPr lang="es-ES_tradnl" sz="2800" b="1" dirty="0">
              <a:solidFill>
                <a:schemeClr val="tx1">
                  <a:lumMod val="85000"/>
                </a:schemeClr>
              </a:solidFill>
              <a:effectLst>
                <a:outerShdw blurRad="38100" dist="38100" dir="2700000" algn="tl">
                  <a:srgbClr val="000000"/>
                </a:outerShdw>
              </a:effectLst>
              <a:latin typeface="Comic Sans MS" pitchFamily="66" charset="0"/>
            </a:endParaRPr>
          </a:p>
          <a:p>
            <a:pPr marL="182880" indent="-182880" eaLnBrk="1" fontAlgn="auto" hangingPunct="1">
              <a:spcAft>
                <a:spcPts val="0"/>
              </a:spcAft>
              <a:buClr>
                <a:schemeClr val="tx1">
                  <a:lumMod val="50000"/>
                  <a:lumOff val="50000"/>
                </a:schemeClr>
              </a:buClr>
              <a:defRPr/>
            </a:pPr>
            <a:r>
              <a:rPr lang="es-ES_tradnl" sz="2800" b="1" dirty="0">
                <a:solidFill>
                  <a:srgbClr val="FFFF00"/>
                </a:solidFill>
                <a:effectLst>
                  <a:outerShdw blurRad="38100" dist="38100" dir="2700000" algn="tl">
                    <a:srgbClr val="000000"/>
                  </a:outerShdw>
                </a:effectLst>
                <a:latin typeface="Comic Sans MS" pitchFamily="66" charset="0"/>
              </a:rPr>
              <a:t>APARCERÍA</a:t>
            </a:r>
            <a:r>
              <a:rPr lang="es-ES_tradnl" sz="2800" b="1" dirty="0">
                <a:solidFill>
                  <a:schemeClr val="tx1">
                    <a:lumMod val="85000"/>
                  </a:schemeClr>
                </a:solidFill>
                <a:effectLst>
                  <a:outerShdw blurRad="38100" dist="38100" dir="2700000" algn="tl">
                    <a:srgbClr val="000000"/>
                  </a:outerShdw>
                </a:effectLst>
                <a:latin typeface="Comic Sans MS" pitchFamily="66" charset="0"/>
              </a:rPr>
              <a:t>: CONTINÚA, SALVO OPCION EN CONTRA DEL APARCERO (art. 27 ley 13.246)</a:t>
            </a:r>
          </a:p>
        </p:txBody>
      </p:sp>
      <p:sp>
        <p:nvSpPr>
          <p:cNvPr id="4" name="3 Marcador de pie de página"/>
          <p:cNvSpPr txBox="1">
            <a:spLocks noGrp="1"/>
          </p:cNvSpPr>
          <p:nvPr/>
        </p:nvSpPr>
        <p:spPr bwMode="auto">
          <a:xfrm>
            <a:off x="2454275" y="6119813"/>
            <a:ext cx="4006850" cy="476250"/>
          </a:xfrm>
          <a:prstGeom prst="rect">
            <a:avLst/>
          </a:prstGeom>
          <a:noFill/>
          <a:ln>
            <a:miter lim="800000"/>
            <a:headEnd/>
            <a:tailEnd/>
          </a:ln>
        </p:spPr>
        <p:txBody>
          <a:bodyPr wrap="none" lIns="92075" tIns="46038" rIns="92075" bIns="46038"/>
          <a:lstStyle/>
          <a:p>
            <a:pPr>
              <a:lnSpc>
                <a:spcPct val="100000"/>
              </a:lnSpc>
              <a:defRPr/>
            </a:pPr>
            <a:endParaRPr lang="es-ES" sz="1400" b="0" dirty="0">
              <a:effectLst/>
              <a:latin typeface="+mn-lt"/>
            </a:endParaRPr>
          </a:p>
        </p:txBody>
      </p:sp>
      <p:sp>
        <p:nvSpPr>
          <p:cNvPr id="64519" name="4 Marcador de número de diapositiva"/>
          <p:cNvSpPr txBox="1">
            <a:spLocks noGrp="1"/>
          </p:cNvSpPr>
          <p:nvPr/>
        </p:nvSpPr>
        <p:spPr bwMode="auto">
          <a:xfrm>
            <a:off x="7419975" y="6400800"/>
            <a:ext cx="1952625" cy="457200"/>
          </a:xfrm>
          <a:prstGeom prst="rect">
            <a:avLst/>
          </a:prstGeom>
          <a:noFill/>
          <a:ln w="9525">
            <a:noFill/>
            <a:miter lim="800000"/>
            <a:headEnd/>
            <a:tailEnd/>
          </a:ln>
        </p:spPr>
        <p:txBody>
          <a:bodyPr/>
          <a:lstStyle/>
          <a:p>
            <a:pPr algn="r">
              <a:lnSpc>
                <a:spcPct val="100000"/>
              </a:lnSpc>
            </a:pPr>
            <a:fld id="{077EB1B4-00E5-41CC-8FDA-548F289CFFB5}" type="slidenum">
              <a:rPr kumimoji="0" lang="es-ES" altLang="es-AR" sz="1400" b="0">
                <a:effectLst/>
                <a:latin typeface="Times New Roman" pitchFamily="18" charset="0"/>
              </a:rPr>
              <a:pPr algn="r">
                <a:lnSpc>
                  <a:spcPct val="100000"/>
                </a:lnSpc>
              </a:pPr>
              <a:t>24</a:t>
            </a:fld>
            <a:endParaRPr kumimoji="0" lang="es-ES" altLang="es-AR" sz="1400" b="0">
              <a:effectLst/>
              <a:latin typeface="Times New Roman" pitchFamily="18" charset="0"/>
            </a:endParaRPr>
          </a:p>
        </p:txBody>
      </p:sp>
    </p:spTree>
  </p:cSld>
  <p:clrMapOvr>
    <a:masterClrMapping/>
  </p:clrMapOvr>
  <p:transition spd="slow"/>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9" name="Rectangle 2"/>
          <p:cNvSpPr>
            <a:spLocks noGrp="1" noChangeArrowheads="1"/>
          </p:cNvSpPr>
          <p:nvPr>
            <p:ph type="title"/>
          </p:nvPr>
        </p:nvSpPr>
        <p:spPr bwMode="auto">
          <a:xfrm>
            <a:off x="1445940" y="577057"/>
            <a:ext cx="7480573" cy="762000"/>
          </a:xfrm>
          <a:solidFill>
            <a:schemeClr val="tx2"/>
          </a:solidFill>
        </p:spPr>
        <p:txBody>
          <a:bodyPr wrap="square" numCol="1" anchorCtr="0" compatLnSpc="1">
            <a:prstTxWarp prst="textNoShape">
              <a:avLst/>
            </a:prstTxWarp>
          </a:bodyPr>
          <a:lstStyle/>
          <a:p>
            <a:pPr algn="ctr" eaLnBrk="1" hangingPunct="1">
              <a:defRPr/>
            </a:pPr>
            <a:r>
              <a:rPr lang="es-ES" altLang="es-AR" sz="3000" b="1" dirty="0">
                <a:solidFill>
                  <a:srgbClr val="FF0000"/>
                </a:solidFill>
                <a:effectLst>
                  <a:outerShdw blurRad="38100" dist="38100" dir="2700000" algn="tl">
                    <a:srgbClr val="000000">
                      <a:alpha val="43137"/>
                    </a:srgbClr>
                  </a:outerShdw>
                </a:effectLst>
                <a:latin typeface="Comic Sans MS" pitchFamily="66" charset="0"/>
              </a:rPr>
              <a:t>OBLIGACIONES DEL ARRENDATARIO</a:t>
            </a:r>
          </a:p>
        </p:txBody>
      </p:sp>
      <p:sp>
        <p:nvSpPr>
          <p:cNvPr id="66562" name="Rectangle 3"/>
          <p:cNvSpPr>
            <a:spLocks noGrp="1" noChangeArrowheads="1"/>
          </p:cNvSpPr>
          <p:nvPr>
            <p:ph idx="1"/>
          </p:nvPr>
        </p:nvSpPr>
        <p:spPr>
          <a:xfrm>
            <a:off x="149225" y="1484313"/>
            <a:ext cx="9074150" cy="4533900"/>
          </a:xfrm>
        </p:spPr>
        <p:txBody>
          <a:bodyPr>
            <a:normAutofit fontScale="92500" lnSpcReduction="10000"/>
          </a:bodyPr>
          <a:lstStyle/>
          <a:p>
            <a:pPr eaLnBrk="1" hangingPunct="1"/>
            <a:r>
              <a:rPr lang="es-ES" altLang="es-AR" sz="2800" b="1"/>
              <a:t>Pagar el precio pactado (art.19)</a:t>
            </a:r>
          </a:p>
          <a:p>
            <a:pPr eaLnBrk="1" hangingPunct="1"/>
            <a:r>
              <a:rPr lang="es-ES" altLang="es-AR" sz="2800" b="1"/>
              <a:t>No abandonar la explotación (art.19)</a:t>
            </a:r>
          </a:p>
          <a:p>
            <a:pPr eaLnBrk="1" hangingPunct="1"/>
            <a:r>
              <a:rPr lang="es-ES" altLang="es-AR" sz="2800" b="1"/>
              <a:t>Dedicar el predio al destino convenido (art 18)</a:t>
            </a:r>
          </a:p>
          <a:p>
            <a:pPr eaLnBrk="1" hangingPunct="1"/>
            <a:r>
              <a:rPr lang="es-ES" altLang="es-AR" sz="2800" b="1"/>
              <a:t>Luchar contra las plagas y malezas, a su costo si recibió el predio libre de las mismas y pagando el 50% si existían  (art 18) </a:t>
            </a:r>
          </a:p>
          <a:p>
            <a:pPr eaLnBrk="1" hangingPunct="1"/>
            <a:r>
              <a:rPr lang="es-ES" altLang="es-AR" sz="2800" b="1"/>
              <a:t>Conservar las mejoras (art 18)</a:t>
            </a:r>
          </a:p>
          <a:p>
            <a:pPr eaLnBrk="1" hangingPunct="1"/>
            <a:r>
              <a:rPr lang="es-ES" altLang="es-AR" sz="2800" b="1"/>
              <a:t>Explotar racionalmente (art 8)</a:t>
            </a:r>
          </a:p>
          <a:p>
            <a:pPr eaLnBrk="1" hangingPunct="1"/>
            <a:r>
              <a:rPr lang="es-ES" altLang="es-AR" sz="2800" b="1"/>
              <a:t>No subarrendar ni ceder el contrato (salvo </a:t>
            </a:r>
            <a:r>
              <a:rPr lang="es-AR" altLang="es-AR" sz="2800" b="1"/>
              <a:t>c</a:t>
            </a:r>
            <a:r>
              <a:rPr lang="es-ES" altLang="es-AR" sz="2800" b="1"/>
              <a:t>onsentimiento expreso) (art 7)</a:t>
            </a:r>
          </a:p>
        </p:txBody>
      </p:sp>
      <p:sp>
        <p:nvSpPr>
          <p:cNvPr id="4" name="3 Marcador de pie de página"/>
          <p:cNvSpPr>
            <a:spLocks noGrp="1"/>
          </p:cNvSpPr>
          <p:nvPr>
            <p:ph type="ftr" sz="quarter" idx="11"/>
          </p:nvPr>
        </p:nvSpPr>
        <p:spPr>
          <a:xfrm>
            <a:off x="4586288" y="6308725"/>
            <a:ext cx="4786312" cy="301625"/>
          </a:xfrm>
        </p:spPr>
        <p:txBody>
          <a:bodyPr/>
          <a:lstStyle/>
          <a:p>
            <a:pPr>
              <a:defRPr/>
            </a:pPr>
            <a:r>
              <a:rPr lang="es-ES" smtClean="0"/>
              <a:t>Luis  Facciano-A.A.E.F.-  2023</a:t>
            </a:r>
            <a:endParaRPr lang="es-ES" dirty="0"/>
          </a:p>
        </p:txBody>
      </p:sp>
      <p:sp>
        <p:nvSpPr>
          <p:cNvPr id="66564"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1C8C5849-CC83-4ACF-BE8C-2064E7AD1594}" type="slidenum">
              <a:rPr kumimoji="0" lang="es-ES" altLang="es-AR" sz="1400" b="0" smtClean="0">
                <a:solidFill>
                  <a:schemeClr val="tx1"/>
                </a:solidFill>
                <a:latin typeface="Times New Roman" pitchFamily="18" charset="0"/>
              </a:rPr>
              <a:pPr/>
              <a:t>25</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4" name="Rectangle 2"/>
          <p:cNvSpPr>
            <a:spLocks noGrp="1" noChangeArrowheads="1"/>
          </p:cNvSpPr>
          <p:nvPr>
            <p:ph type="title"/>
          </p:nvPr>
        </p:nvSpPr>
        <p:spPr>
          <a:xfrm>
            <a:off x="1393900" y="333375"/>
            <a:ext cx="7828904" cy="1597025"/>
          </a:xfrm>
          <a:solidFill>
            <a:schemeClr val="tx2"/>
          </a:solidFill>
        </p:spPr>
        <p:txBody>
          <a:bodyPr>
            <a:noAutofit/>
          </a:bodyPr>
          <a:lstStyle/>
          <a:p>
            <a:pPr algn="ctr" eaLnBrk="1" fontAlgn="auto" hangingPunct="1">
              <a:spcAft>
                <a:spcPts val="0"/>
              </a:spcAft>
              <a:defRPr/>
            </a:pPr>
            <a:r>
              <a:rPr lang="es-ES" altLang="es-AR" sz="2900" b="1" dirty="0">
                <a:solidFill>
                  <a:srgbClr val="FF0000"/>
                </a:solidFill>
                <a:effectLst>
                  <a:outerShdw blurRad="38100" dist="38100" dir="2700000" algn="tl">
                    <a:srgbClr val="000000">
                      <a:alpha val="43137"/>
                    </a:srgbClr>
                  </a:outerShdw>
                </a:effectLst>
                <a:latin typeface="Comic Sans MS" panose="030F0702030302020204" pitchFamily="66" charset="0"/>
              </a:rPr>
              <a:t>CONSECUENCIA DEL INCUMPLIMIENTO DE LAS OBLIGACIONES EN EL ARRENDAMIENTO RURAL</a:t>
            </a:r>
          </a:p>
        </p:txBody>
      </p:sp>
      <p:sp>
        <p:nvSpPr>
          <p:cNvPr id="68610" name="Rectangle 3"/>
          <p:cNvSpPr>
            <a:spLocks noGrp="1" noChangeArrowheads="1"/>
          </p:cNvSpPr>
          <p:nvPr>
            <p:ph idx="1"/>
          </p:nvPr>
        </p:nvSpPr>
        <p:spPr>
          <a:xfrm>
            <a:off x="0" y="2133600"/>
            <a:ext cx="9372600" cy="3959225"/>
          </a:xfrm>
        </p:spPr>
        <p:txBody>
          <a:bodyPr>
            <a:normAutofit fontScale="92500" lnSpcReduction="10000"/>
          </a:bodyPr>
          <a:lstStyle/>
          <a:p>
            <a:pPr eaLnBrk="1" hangingPunct="1"/>
            <a:r>
              <a:rPr lang="es-ES" altLang="es-AR" sz="2400" b="1" dirty="0">
                <a:latin typeface="Comic Sans MS" pitchFamily="66" charset="0"/>
              </a:rPr>
              <a:t>EL </a:t>
            </a:r>
            <a:r>
              <a:rPr lang="es-ES" altLang="es-AR" sz="2400" b="1" dirty="0">
                <a:solidFill>
                  <a:srgbClr val="CC6600"/>
                </a:solidFill>
                <a:latin typeface="Comic Sans MS" pitchFamily="66" charset="0"/>
              </a:rPr>
              <a:t>ABANDONO INJUSTIFICADO </a:t>
            </a:r>
            <a:r>
              <a:rPr lang="es-ES" altLang="es-AR" sz="2400" b="1" dirty="0">
                <a:latin typeface="Comic Sans MS" pitchFamily="66" charset="0"/>
              </a:rPr>
              <a:t>DE LA EXPLOTACION Y LA </a:t>
            </a:r>
            <a:r>
              <a:rPr lang="es-ES" altLang="es-AR" sz="2400" b="1" dirty="0">
                <a:solidFill>
                  <a:srgbClr val="CC6600"/>
                </a:solidFill>
                <a:latin typeface="Comic Sans MS" pitchFamily="66" charset="0"/>
              </a:rPr>
              <a:t>FALTA DE PAGO </a:t>
            </a:r>
            <a:r>
              <a:rPr lang="es-ES" altLang="es-AR" sz="2400" b="1" dirty="0">
                <a:latin typeface="Comic Sans MS" pitchFamily="66" charset="0"/>
              </a:rPr>
              <a:t>DEL CANON (AUNQUE SEA </a:t>
            </a:r>
            <a:r>
              <a:rPr lang="es-ES" altLang="es-AR" sz="2400" b="1" dirty="0">
                <a:solidFill>
                  <a:srgbClr val="CC6600"/>
                </a:solidFill>
                <a:latin typeface="Comic Sans MS" pitchFamily="66" charset="0"/>
              </a:rPr>
              <a:t>UNO SOLO</a:t>
            </a:r>
            <a:r>
              <a:rPr lang="es-ES" altLang="es-AR" sz="2400" b="1" dirty="0">
                <a:latin typeface="Comic Sans MS" pitchFamily="66" charset="0"/>
              </a:rPr>
              <a:t>) DAN DERECHO AL ARRENDADOR A PEDIR LA RESOLUCIÓN Y DESALOJO</a:t>
            </a:r>
          </a:p>
          <a:p>
            <a:pPr eaLnBrk="1" hangingPunct="1">
              <a:buFont typeface="Wingdings" pitchFamily="2" charset="2"/>
              <a:buNone/>
            </a:pPr>
            <a:endParaRPr lang="es-ES" altLang="es-AR" sz="2400" b="1" dirty="0">
              <a:latin typeface="Comic Sans MS" pitchFamily="66" charset="0"/>
            </a:endParaRPr>
          </a:p>
          <a:p>
            <a:pPr eaLnBrk="1" hangingPunct="1"/>
            <a:r>
              <a:rPr lang="es-ES" altLang="es-AR" sz="2400" b="1" dirty="0">
                <a:latin typeface="Comic Sans MS" pitchFamily="66" charset="0"/>
              </a:rPr>
              <a:t>POR </a:t>
            </a:r>
            <a:r>
              <a:rPr lang="es-ES" altLang="es-AR" sz="2400" b="1" dirty="0">
                <a:solidFill>
                  <a:srgbClr val="CC6600"/>
                </a:solidFill>
                <a:latin typeface="Comic Sans MS" pitchFamily="66" charset="0"/>
              </a:rPr>
              <a:t>INCUMPLIMIENTO DE LAS OBLIGACIONES DEL ART. 18 </a:t>
            </a:r>
            <a:r>
              <a:rPr lang="es-ES" altLang="es-AR" sz="2400" b="1" dirty="0">
                <a:latin typeface="Comic Sans MS" pitchFamily="66" charset="0"/>
              </a:rPr>
              <a:t>PODRA OPTAR POR EXIGIR EL CUMPLIMIENTO DE LAS OBLIGACIONES O DEMANDAR LA RESOLUCIÓN</a:t>
            </a:r>
          </a:p>
          <a:p>
            <a:pPr eaLnBrk="1" hangingPunct="1"/>
            <a:endParaRPr lang="es-ES" altLang="es-AR" sz="2400" b="1" dirty="0">
              <a:latin typeface="Comic Sans MS" pitchFamily="66" charset="0"/>
            </a:endParaRPr>
          </a:p>
          <a:p>
            <a:pPr eaLnBrk="1" hangingPunct="1"/>
            <a:r>
              <a:rPr lang="es-ES" altLang="es-AR" sz="2400" b="1" dirty="0">
                <a:latin typeface="Comic Sans MS" pitchFamily="66" charset="0"/>
              </a:rPr>
              <a:t>ES UN PACTO COMISORIO TÁCITO PROPIO (NO SO</a:t>
            </a:r>
            <a:r>
              <a:rPr lang="es-AR" altLang="es-AR" sz="2400" b="1" dirty="0">
                <a:latin typeface="Comic Sans MS" pitchFamily="66" charset="0"/>
              </a:rPr>
              <a:t>N</a:t>
            </a:r>
            <a:r>
              <a:rPr lang="es-ES" altLang="es-AR" sz="2400" b="1" dirty="0">
                <a:latin typeface="Comic Sans MS" pitchFamily="66" charset="0"/>
              </a:rPr>
              <a:t> APLICABLES LOS ARTS. </a:t>
            </a:r>
            <a:r>
              <a:rPr lang="es-AR" altLang="es-AR" sz="2400" b="1" dirty="0" smtClean="0">
                <a:solidFill>
                  <a:srgbClr val="66FF66"/>
                </a:solidFill>
                <a:latin typeface="Comic Sans MS" pitchFamily="66" charset="0"/>
              </a:rPr>
              <a:t>1087/88 </a:t>
            </a:r>
            <a:r>
              <a:rPr lang="es-AR" altLang="es-AR" sz="2400" b="1" dirty="0">
                <a:solidFill>
                  <a:srgbClr val="66FF66"/>
                </a:solidFill>
                <a:latin typeface="Comic Sans MS" pitchFamily="66" charset="0"/>
              </a:rPr>
              <a:t>C.C.C.)</a:t>
            </a:r>
            <a:r>
              <a:rPr lang="es-ES" altLang="es-AR" sz="2400" b="1" dirty="0">
                <a:latin typeface="Comic Sans MS" pitchFamily="66" charset="0"/>
              </a:rPr>
              <a:t>.</a:t>
            </a:r>
          </a:p>
          <a:p>
            <a:pPr eaLnBrk="1" hangingPunct="1">
              <a:buFont typeface="Wingdings" pitchFamily="2" charset="2"/>
              <a:buNone/>
            </a:pPr>
            <a:endParaRPr lang="es-ES" altLang="es-AR" sz="2400" b="1" dirty="0">
              <a:latin typeface="Comic Sans MS" pitchFamily="66" charset="0"/>
            </a:endParaRPr>
          </a:p>
        </p:txBody>
      </p:sp>
      <p:sp>
        <p:nvSpPr>
          <p:cNvPr id="4" name="3 Marcador de pie de página"/>
          <p:cNvSpPr>
            <a:spLocks noGrp="1"/>
          </p:cNvSpPr>
          <p:nvPr>
            <p:ph type="ftr" sz="quarter" idx="11"/>
          </p:nvPr>
        </p:nvSpPr>
        <p:spPr>
          <a:xfrm>
            <a:off x="4586288" y="6296025"/>
            <a:ext cx="4786312" cy="373063"/>
          </a:xfrm>
        </p:spPr>
        <p:txBody>
          <a:bodyPr/>
          <a:lstStyle/>
          <a:p>
            <a:pPr>
              <a:defRPr/>
            </a:pPr>
            <a:r>
              <a:rPr lang="es-ES" smtClean="0"/>
              <a:t>Luis  Facciano-A.A.E.F.-  2023</a:t>
            </a:r>
            <a:endParaRPr lang="es-ES" dirty="0"/>
          </a:p>
        </p:txBody>
      </p:sp>
      <p:sp>
        <p:nvSpPr>
          <p:cNvPr id="68612"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637287B0-5145-4156-BF38-D11A61253BA0}" type="slidenum">
              <a:rPr kumimoji="0" lang="es-ES" altLang="es-AR" sz="1400" b="0" smtClean="0">
                <a:solidFill>
                  <a:schemeClr val="tx1"/>
                </a:solidFill>
                <a:latin typeface="Times New Roman" pitchFamily="18" charset="0"/>
              </a:rPr>
              <a:pPr/>
              <a:t>26</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9" name="Rectangle 2"/>
          <p:cNvSpPr>
            <a:spLocks noGrp="1" noChangeArrowheads="1"/>
          </p:cNvSpPr>
          <p:nvPr>
            <p:ph type="title"/>
          </p:nvPr>
        </p:nvSpPr>
        <p:spPr bwMode="auto">
          <a:xfrm>
            <a:off x="1534390" y="620688"/>
            <a:ext cx="7528768" cy="1007814"/>
          </a:xfrm>
          <a:solidFill>
            <a:schemeClr val="tx2"/>
          </a:solidFill>
        </p:spPr>
        <p:txBody>
          <a:bodyPr wrap="square" numCol="1" anchorCtr="0" compatLnSpc="1">
            <a:prstTxWarp prst="textNoShape">
              <a:avLst/>
            </a:prstTxWarp>
          </a:bodyPr>
          <a:lstStyle/>
          <a:p>
            <a:pPr algn="ctr" eaLnBrk="1" hangingPunct="1"/>
            <a:r>
              <a:rPr lang="es-ES" altLang="es-AR" sz="3000" b="1">
                <a:solidFill>
                  <a:srgbClr val="FF0000"/>
                </a:solidFill>
                <a:effectLst>
                  <a:outerShdw blurRad="38100" dist="38100" dir="2700000" algn="tl">
                    <a:srgbClr val="000000"/>
                  </a:outerShdw>
                </a:effectLst>
                <a:latin typeface="Comic Sans MS" pitchFamily="66" charset="0"/>
              </a:rPr>
              <a:t>OBLIGACIONES DEL ARRENDADOR </a:t>
            </a:r>
            <a:br>
              <a:rPr lang="es-ES" altLang="es-AR" sz="3000" b="1">
                <a:solidFill>
                  <a:srgbClr val="FF0000"/>
                </a:solidFill>
                <a:effectLst>
                  <a:outerShdw blurRad="38100" dist="38100" dir="2700000" algn="tl">
                    <a:srgbClr val="000000"/>
                  </a:outerShdw>
                </a:effectLst>
                <a:latin typeface="Comic Sans MS" pitchFamily="66" charset="0"/>
              </a:rPr>
            </a:br>
            <a:r>
              <a:rPr lang="es-ES" altLang="es-AR" sz="3000" b="1">
                <a:solidFill>
                  <a:srgbClr val="FF0000"/>
                </a:solidFill>
                <a:effectLst>
                  <a:outerShdw blurRad="38100" dist="38100" dir="2700000" algn="tl">
                    <a:srgbClr val="000000"/>
                  </a:outerShdw>
                </a:effectLst>
                <a:latin typeface="Comic Sans MS" pitchFamily="66" charset="0"/>
              </a:rPr>
              <a:t>(ART. 18 LEY 13,246 Y MODIF</a:t>
            </a:r>
            <a:r>
              <a:rPr lang="es-AR" altLang="es-AR" sz="3000" b="1">
                <a:solidFill>
                  <a:srgbClr val="FF0000"/>
                </a:solidFill>
                <a:effectLst>
                  <a:outerShdw blurRad="38100" dist="38100" dir="2700000" algn="tl">
                    <a:srgbClr val="000000"/>
                  </a:outerShdw>
                </a:effectLst>
                <a:latin typeface="Comic Sans MS" pitchFamily="66" charset="0"/>
              </a:rPr>
              <a:t>)</a:t>
            </a:r>
            <a:endParaRPr lang="es-ES" altLang="es-AR" sz="3000" b="1">
              <a:solidFill>
                <a:srgbClr val="FF0000"/>
              </a:solidFill>
              <a:effectLst>
                <a:outerShdw blurRad="38100" dist="38100" dir="2700000" algn="tl">
                  <a:srgbClr val="000000"/>
                </a:outerShdw>
              </a:effectLst>
              <a:latin typeface="Comic Sans MS" pitchFamily="66" charset="0"/>
            </a:endParaRPr>
          </a:p>
        </p:txBody>
      </p:sp>
      <p:sp>
        <p:nvSpPr>
          <p:cNvPr id="35842" name="Rectangle 3"/>
          <p:cNvSpPr>
            <a:spLocks noGrp="1" noChangeArrowheads="1"/>
          </p:cNvSpPr>
          <p:nvPr>
            <p:ph idx="1"/>
          </p:nvPr>
        </p:nvSpPr>
        <p:spPr>
          <a:xfrm>
            <a:off x="509836" y="2204864"/>
            <a:ext cx="8784530" cy="3812778"/>
          </a:xfrm>
        </p:spPr>
        <p:txBody>
          <a:bodyPr/>
          <a:lstStyle/>
          <a:p>
            <a:pPr>
              <a:lnSpc>
                <a:spcPct val="90000"/>
              </a:lnSpc>
              <a:tabLst>
                <a:tab pos="6823075" algn="l"/>
              </a:tabLst>
            </a:pPr>
            <a:r>
              <a:rPr lang="es-ES" altLang="es-AR" sz="2600" b="1" dirty="0">
                <a:solidFill>
                  <a:schemeClr val="tx1"/>
                </a:solidFill>
                <a:latin typeface="Comic Sans MS" pitchFamily="66" charset="0"/>
              </a:rPr>
              <a:t>CONTRIBUIR CON EL 50% DEL COSTO DE LA LUCHA CONTRA PLAGAS Y MALEZAS SI EXISTÍAN AL ENTREGAR EL PREDIO</a:t>
            </a:r>
          </a:p>
          <a:p>
            <a:pPr>
              <a:lnSpc>
                <a:spcPct val="90000"/>
              </a:lnSpc>
              <a:buFont typeface="Wingdings" pitchFamily="2" charset="2"/>
              <a:buNone/>
              <a:tabLst>
                <a:tab pos="6823075" algn="l"/>
              </a:tabLst>
            </a:pPr>
            <a:endParaRPr lang="es-ES" altLang="es-AR" sz="2600" b="1" dirty="0">
              <a:solidFill>
                <a:schemeClr val="tx1"/>
              </a:solidFill>
              <a:latin typeface="Comic Sans MS" pitchFamily="66" charset="0"/>
            </a:endParaRPr>
          </a:p>
          <a:p>
            <a:pPr>
              <a:lnSpc>
                <a:spcPct val="90000"/>
              </a:lnSpc>
              <a:tabLst>
                <a:tab pos="6823075" algn="l"/>
              </a:tabLst>
            </a:pPr>
            <a:r>
              <a:rPr lang="es-ES" altLang="es-AR" sz="2600" b="1" dirty="0">
                <a:solidFill>
                  <a:schemeClr val="tx1"/>
                </a:solidFill>
                <a:latin typeface="Comic Sans MS" pitchFamily="66" charset="0"/>
              </a:rPr>
              <a:t>SUMINISTR</a:t>
            </a:r>
            <a:r>
              <a:rPr lang="es-AR" altLang="es-AR" sz="2600" b="1" dirty="0">
                <a:solidFill>
                  <a:schemeClr val="tx1"/>
                </a:solidFill>
                <a:latin typeface="Comic Sans MS" pitchFamily="66" charset="0"/>
              </a:rPr>
              <a:t>AR</a:t>
            </a:r>
            <a:r>
              <a:rPr lang="es-ES" altLang="es-AR" sz="2600" b="1" dirty="0">
                <a:solidFill>
                  <a:schemeClr val="tx1"/>
                </a:solidFill>
                <a:latin typeface="Comic Sans MS" pitchFamily="66" charset="0"/>
              </a:rPr>
              <a:t> LOCAL ESCOLAR (+ de 25 arrendatarios y  de 10 km. de escuela)</a:t>
            </a:r>
          </a:p>
          <a:p>
            <a:pPr>
              <a:lnSpc>
                <a:spcPct val="90000"/>
              </a:lnSpc>
              <a:buFont typeface="Wingdings" pitchFamily="2" charset="2"/>
              <a:buNone/>
              <a:tabLst>
                <a:tab pos="6823075" algn="l"/>
              </a:tabLst>
            </a:pPr>
            <a:endParaRPr lang="es-ES" altLang="es-AR" sz="2600" b="1" dirty="0">
              <a:solidFill>
                <a:schemeClr val="tx1"/>
              </a:solidFill>
              <a:latin typeface="Comic Sans MS" pitchFamily="66" charset="0"/>
            </a:endParaRPr>
          </a:p>
        </p:txBody>
      </p:sp>
      <p:sp>
        <p:nvSpPr>
          <p:cNvPr id="4" name="3 Marcador de pie de página"/>
          <p:cNvSpPr>
            <a:spLocks noGrp="1"/>
          </p:cNvSpPr>
          <p:nvPr>
            <p:ph type="ftr" sz="quarter" idx="11"/>
          </p:nvPr>
        </p:nvSpPr>
        <p:spPr>
          <a:xfrm>
            <a:off x="4586288" y="6308725"/>
            <a:ext cx="4786312" cy="301625"/>
          </a:xfrm>
        </p:spPr>
        <p:txBody>
          <a:bodyPr/>
          <a:lstStyle/>
          <a:p>
            <a:pPr>
              <a:defRPr/>
            </a:pPr>
            <a:r>
              <a:rPr lang="es-ES" smtClean="0"/>
              <a:t>Luis  Facciano-A.A.E.F.-  2023</a:t>
            </a:r>
            <a:endParaRPr lang="es-ES" dirty="0"/>
          </a:p>
        </p:txBody>
      </p:sp>
      <p:sp>
        <p:nvSpPr>
          <p:cNvPr id="65540"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AD179823-C83E-4498-BFDF-685145E43F8A}" type="slidenum">
              <a:rPr kumimoji="0" lang="es-ES" altLang="es-AR" sz="1400" b="0" smtClean="0">
                <a:solidFill>
                  <a:schemeClr val="tx1"/>
                </a:solidFill>
                <a:latin typeface="Times New Roman" pitchFamily="18" charset="0"/>
              </a:rPr>
              <a:pPr/>
              <a:t>27</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6 Marcador de pie de página"/>
          <p:cNvSpPr>
            <a:spLocks noGrp="1"/>
          </p:cNvSpPr>
          <p:nvPr>
            <p:ph type="ftr" sz="quarter" idx="11"/>
          </p:nvPr>
        </p:nvSpPr>
        <p:spPr>
          <a:xfrm>
            <a:off x="4875213" y="6296025"/>
            <a:ext cx="4497387" cy="561975"/>
          </a:xfrm>
        </p:spPr>
        <p:txBody>
          <a:bodyPr/>
          <a:lstStyle/>
          <a:p>
            <a:pPr>
              <a:defRPr/>
            </a:pPr>
            <a:r>
              <a:rPr lang="es-ES" smtClean="0"/>
              <a:t>Luis  Facciano-A.A.E.F.-  2023</a:t>
            </a:r>
            <a:endParaRPr lang="es-ES" dirty="0"/>
          </a:p>
        </p:txBody>
      </p:sp>
      <p:sp>
        <p:nvSpPr>
          <p:cNvPr id="6" name="5 Marcador de número de diapositiva"/>
          <p:cNvSpPr>
            <a:spLocks noGrp="1"/>
          </p:cNvSpPr>
          <p:nvPr>
            <p:ph type="sldNum" sz="quarter" idx="12"/>
          </p:nvPr>
        </p:nvSpPr>
        <p:spPr>
          <a:xfrm>
            <a:off x="8824913" y="6400800"/>
            <a:ext cx="547687" cy="152400"/>
          </a:xfrm>
        </p:spPr>
        <p:txBody>
          <a:bodyPr/>
          <a:lstStyle/>
          <a:p>
            <a:pPr>
              <a:defRPr/>
            </a:pPr>
            <a:fld id="{E3012B33-93D0-485C-B239-372E62AB8C96}" type="slidenum">
              <a:rPr lang="es-ES" smtClean="0"/>
              <a:pPr>
                <a:defRPr/>
              </a:pPr>
              <a:t>28</a:t>
            </a:fld>
            <a:endParaRPr lang="es-ES" dirty="0"/>
          </a:p>
        </p:txBody>
      </p:sp>
      <p:sp>
        <p:nvSpPr>
          <p:cNvPr id="35842" name="Rectangle 3"/>
          <p:cNvSpPr>
            <a:spLocks noGrp="1" noChangeArrowheads="1"/>
          </p:cNvSpPr>
          <p:nvPr>
            <p:ph idx="4294967295"/>
          </p:nvPr>
        </p:nvSpPr>
        <p:spPr>
          <a:xfrm>
            <a:off x="279507" y="1810587"/>
            <a:ext cx="8784530" cy="4590214"/>
          </a:xfrm>
        </p:spPr>
        <p:txBody>
          <a:bodyPr/>
          <a:lstStyle/>
          <a:p>
            <a:pPr>
              <a:lnSpc>
                <a:spcPct val="90000"/>
              </a:lnSpc>
              <a:tabLst>
                <a:tab pos="6823075" algn="l"/>
              </a:tabLst>
            </a:pPr>
            <a:r>
              <a:rPr lang="es-ES" altLang="es-AR" sz="2000" b="1" dirty="0">
                <a:solidFill>
                  <a:schemeClr val="tx1"/>
                </a:solidFill>
                <a:latin typeface="Comic Sans MS" pitchFamily="66" charset="0"/>
              </a:rPr>
              <a:t> </a:t>
            </a:r>
            <a:r>
              <a:rPr lang="es-ES" altLang="es-AR" sz="2400" b="1" dirty="0">
                <a:solidFill>
                  <a:schemeClr val="tx1"/>
                </a:solidFill>
                <a:latin typeface="Comic Sans MS" pitchFamily="66" charset="0"/>
              </a:rPr>
              <a:t>ENTREGAR EL BIEN ARRENDADO  </a:t>
            </a:r>
            <a:r>
              <a:rPr lang="es-ES" altLang="es-AR" sz="2400" b="1" dirty="0">
                <a:solidFill>
                  <a:srgbClr val="00B050"/>
                </a:solidFill>
                <a:latin typeface="Comic Sans MS" pitchFamily="66" charset="0"/>
              </a:rPr>
              <a:t>(ART. 1200 CCC)</a:t>
            </a:r>
          </a:p>
          <a:p>
            <a:pPr>
              <a:lnSpc>
                <a:spcPct val="90000"/>
              </a:lnSpc>
              <a:buFont typeface="Wingdings" pitchFamily="2" charset="2"/>
              <a:buNone/>
              <a:tabLst>
                <a:tab pos="6823075" algn="l"/>
              </a:tabLst>
            </a:pPr>
            <a:endParaRPr lang="es-ES" altLang="es-AR" sz="2400" b="1" dirty="0">
              <a:solidFill>
                <a:schemeClr val="tx1"/>
              </a:solidFill>
              <a:latin typeface="Comic Sans MS" pitchFamily="66" charset="0"/>
            </a:endParaRPr>
          </a:p>
          <a:p>
            <a:pPr>
              <a:lnSpc>
                <a:spcPct val="90000"/>
              </a:lnSpc>
              <a:tabLst>
                <a:tab pos="6823075" algn="l"/>
              </a:tabLst>
            </a:pPr>
            <a:r>
              <a:rPr lang="es-ES" altLang="es-AR" sz="2400" b="1" dirty="0">
                <a:solidFill>
                  <a:schemeClr val="tx1"/>
                </a:solidFill>
                <a:latin typeface="Comic Sans MS" pitchFamily="66" charset="0"/>
              </a:rPr>
              <a:t>CONSERVAR EL PREDIO EN BUEN ESTADO Y MANTENER AL ARRENDATARIO EN EL GOCE PACÍFICO </a:t>
            </a:r>
            <a:r>
              <a:rPr lang="es-ES" altLang="es-AR" sz="2400" b="1" dirty="0">
                <a:solidFill>
                  <a:srgbClr val="00B050"/>
                </a:solidFill>
                <a:latin typeface="Comic Sans MS" pitchFamily="66" charset="0"/>
              </a:rPr>
              <a:t>(ART. 1201 CCC) </a:t>
            </a:r>
          </a:p>
          <a:p>
            <a:pPr>
              <a:lnSpc>
                <a:spcPct val="90000"/>
              </a:lnSpc>
              <a:tabLst>
                <a:tab pos="6823075" algn="l"/>
              </a:tabLst>
            </a:pPr>
            <a:endParaRPr lang="es-AR" altLang="es-AR" sz="2400" b="1" dirty="0">
              <a:solidFill>
                <a:schemeClr val="tx1"/>
              </a:solidFill>
              <a:latin typeface="Comic Sans MS" pitchFamily="66" charset="0"/>
            </a:endParaRPr>
          </a:p>
          <a:p>
            <a:pPr algn="just">
              <a:lnSpc>
                <a:spcPct val="90000"/>
              </a:lnSpc>
              <a:tabLst>
                <a:tab pos="6823075" algn="l"/>
              </a:tabLst>
            </a:pPr>
            <a:r>
              <a:rPr lang="es-AR" altLang="es-AR" sz="2400" b="1" dirty="0">
                <a:solidFill>
                  <a:schemeClr val="tx1"/>
                </a:solidFill>
                <a:latin typeface="Comic Sans MS" pitchFamily="66" charset="0"/>
              </a:rPr>
              <a:t>RESPONDER SOLIDARIAMENTE POR LAS OBLIGACIONES LABORALES Y PREVISIONALES DEL ARRENDATARIO RESPECTO A SUS DEPENDIENTES </a:t>
            </a:r>
            <a:r>
              <a:rPr lang="es-AR" altLang="es-AR" sz="2400" b="1" dirty="0">
                <a:solidFill>
                  <a:srgbClr val="FF0000"/>
                </a:solidFill>
                <a:latin typeface="Comic Sans MS" pitchFamily="66" charset="0"/>
              </a:rPr>
              <a:t>(ART. 12 LEY 26.727 DEL NUEVO </a:t>
            </a:r>
            <a:r>
              <a:rPr lang="es-AR" altLang="es-AR" sz="2400" b="1" dirty="0" smtClean="0">
                <a:solidFill>
                  <a:srgbClr val="FF0000"/>
                </a:solidFill>
                <a:latin typeface="Comic Sans MS" pitchFamily="66" charset="0"/>
              </a:rPr>
              <a:t>RÉGIMEN </a:t>
            </a:r>
            <a:r>
              <a:rPr lang="es-AR" altLang="es-AR" sz="2400" b="1" dirty="0">
                <a:solidFill>
                  <a:srgbClr val="FF0000"/>
                </a:solidFill>
                <a:latin typeface="Comic Sans MS" pitchFamily="66" charset="0"/>
              </a:rPr>
              <a:t>DEL TRABAJO AGRARIO)</a:t>
            </a:r>
            <a:r>
              <a:rPr lang="es-AR" altLang="es-AR" sz="2400" b="1" dirty="0">
                <a:solidFill>
                  <a:schemeClr val="tx1"/>
                </a:solidFill>
                <a:latin typeface="Comic Sans MS" pitchFamily="66" charset="0"/>
              </a:rPr>
              <a:t> ¿Inconstitucional?</a:t>
            </a:r>
            <a:endParaRPr lang="es-ES" altLang="es-AR" sz="2400" b="1" dirty="0">
              <a:solidFill>
                <a:schemeClr val="tx1"/>
              </a:solidFill>
              <a:latin typeface="Comic Sans MS" pitchFamily="66" charset="0"/>
            </a:endParaRPr>
          </a:p>
        </p:txBody>
      </p:sp>
      <p:sp>
        <p:nvSpPr>
          <p:cNvPr id="34819" name="Rectangle 2"/>
          <p:cNvSpPr>
            <a:spLocks noGrp="1" noChangeArrowheads="1"/>
          </p:cNvSpPr>
          <p:nvPr>
            <p:ph type="title" idx="4294967295"/>
          </p:nvPr>
        </p:nvSpPr>
        <p:spPr bwMode="auto">
          <a:xfrm>
            <a:off x="1589956" y="548680"/>
            <a:ext cx="6821190" cy="1008063"/>
          </a:xfrm>
          <a:solidFill>
            <a:schemeClr val="tx2"/>
          </a:solidFill>
        </p:spPr>
        <p:txBody>
          <a:bodyPr wrap="square" numCol="1" anchorCtr="0" compatLnSpc="1">
            <a:prstTxWarp prst="textNoShape">
              <a:avLst/>
            </a:prstTxWarp>
            <a:normAutofit fontScale="90000"/>
          </a:bodyPr>
          <a:lstStyle/>
          <a:p>
            <a:pPr algn="ctr" eaLnBrk="1" hangingPunct="1"/>
            <a:r>
              <a:rPr lang="es-ES" altLang="es-AR" sz="3200" b="1" dirty="0">
                <a:solidFill>
                  <a:srgbClr val="FF0000"/>
                </a:solidFill>
                <a:effectLst>
                  <a:outerShdw blurRad="38100" dist="38100" dir="2700000" algn="tl">
                    <a:srgbClr val="000000"/>
                  </a:outerShdw>
                </a:effectLst>
                <a:latin typeface="Comic Sans MS" pitchFamily="66" charset="0"/>
              </a:rPr>
              <a:t>OBLIGACIONES DEL ARRENDADOR </a:t>
            </a:r>
            <a:br>
              <a:rPr lang="es-ES" altLang="es-AR" sz="3200" b="1" dirty="0">
                <a:solidFill>
                  <a:srgbClr val="FF0000"/>
                </a:solidFill>
                <a:effectLst>
                  <a:outerShdw blurRad="38100" dist="38100" dir="2700000" algn="tl">
                    <a:srgbClr val="000000"/>
                  </a:outerShdw>
                </a:effectLst>
                <a:latin typeface="Comic Sans MS" pitchFamily="66" charset="0"/>
              </a:rPr>
            </a:br>
            <a:r>
              <a:rPr lang="es-AR" altLang="es-AR" sz="3200" b="1" dirty="0">
                <a:solidFill>
                  <a:srgbClr val="66FF66"/>
                </a:solidFill>
                <a:effectLst>
                  <a:outerShdw blurRad="38100" dist="38100" dir="2700000" algn="tl">
                    <a:srgbClr val="000000"/>
                  </a:outerShdw>
                </a:effectLst>
                <a:latin typeface="Comic Sans MS" pitchFamily="66" charset="0"/>
              </a:rPr>
              <a:t>(C.C.C. Y </a:t>
            </a:r>
            <a:r>
              <a:rPr lang="es-AR" altLang="es-AR" sz="3200" b="1" dirty="0">
                <a:solidFill>
                  <a:srgbClr val="FF0000"/>
                </a:solidFill>
                <a:effectLst>
                  <a:outerShdw blurRad="38100" dist="38100" dir="2700000" algn="tl">
                    <a:srgbClr val="000000"/>
                  </a:outerShdw>
                </a:effectLst>
                <a:latin typeface="Comic Sans MS" pitchFamily="66" charset="0"/>
              </a:rPr>
              <a:t>LEY 26.727)</a:t>
            </a:r>
            <a:r>
              <a:rPr lang="es-AR" altLang="es-AR" sz="3200" b="1" u="sng" dirty="0">
                <a:solidFill>
                  <a:srgbClr val="FF0000"/>
                </a:solidFill>
                <a:latin typeface="Comic Sans MS" pitchFamily="66" charset="0"/>
              </a:rPr>
              <a:t> </a:t>
            </a:r>
            <a:endParaRPr lang="es-ES" altLang="es-AR" sz="3200" b="1" u="sng" dirty="0">
              <a:solidFill>
                <a:srgbClr val="FF0000"/>
              </a:solidFill>
              <a:latin typeface="Comic Sans MS" pitchFamily="66" charset="0"/>
            </a:endParaRPr>
          </a:p>
        </p:txBody>
      </p:sp>
      <p:sp>
        <p:nvSpPr>
          <p:cNvPr id="182276" name="4 Marcador de número de diapositiva"/>
          <p:cNvSpPr txBox="1">
            <a:spLocks noGrp="1"/>
          </p:cNvSpPr>
          <p:nvPr/>
        </p:nvSpPr>
        <p:spPr bwMode="auto">
          <a:xfrm>
            <a:off x="7966075" y="6400800"/>
            <a:ext cx="547688" cy="152400"/>
          </a:xfrm>
          <a:prstGeom prst="rect">
            <a:avLst/>
          </a:prstGeom>
          <a:noFill/>
          <a:ln w="9525">
            <a:noFill/>
            <a:miter lim="800000"/>
            <a:headEnd/>
            <a:tailEnd/>
          </a:ln>
        </p:spPr>
        <p:txBody>
          <a:bodyPr anchor="ctr"/>
          <a:lstStyle/>
          <a:p>
            <a:fld id="{F2396775-D7BC-4589-B76E-99AFBABCF5EF}" type="slidenum">
              <a:rPr kumimoji="0" lang="es-ES" altLang="es-AR" sz="1400" b="0">
                <a:effectLst/>
                <a:latin typeface="Times New Roman" pitchFamily="18" charset="0"/>
              </a:rPr>
              <a:pPr/>
              <a:t>28</a:t>
            </a:fld>
            <a:endParaRPr kumimoji="0" lang="es-ES" altLang="es-AR" sz="1400" b="0">
              <a:effectLst/>
              <a:latin typeface="Times New Roman" pitchFamily="18" charset="0"/>
            </a:endParaRPr>
          </a:p>
        </p:txBody>
      </p:sp>
      <p:sp>
        <p:nvSpPr>
          <p:cNvPr id="4" name="3 Marcador de pie de página"/>
          <p:cNvSpPr txBox="1">
            <a:spLocks noGrp="1"/>
          </p:cNvSpPr>
          <p:nvPr/>
        </p:nvSpPr>
        <p:spPr>
          <a:xfrm flipV="1">
            <a:off x="2454275" y="6610350"/>
            <a:ext cx="4032225" cy="247650"/>
          </a:xfrm>
          <a:prstGeom prst="rect">
            <a:avLst/>
          </a:prstGeom>
          <a:noFill/>
        </p:spPr>
        <p:txBody>
          <a:bodyPr anchor="b"/>
          <a:lstStyle/>
          <a:p>
            <a:pPr algn="r">
              <a:defRPr/>
            </a:pPr>
            <a:r>
              <a:rPr lang="es-AR" sz="1050" dirty="0">
                <a:effectLst/>
              </a:rPr>
              <a:t> </a:t>
            </a:r>
            <a:endParaRPr lang="es-ES" sz="1050" dirty="0">
              <a:effectLst/>
            </a:endParaRPr>
          </a:p>
        </p:txBody>
      </p:sp>
    </p:spTree>
  </p:cSld>
  <p:clrMapOvr>
    <a:masterClrMapping/>
  </p:clrMapOvr>
  <p:transition spd="slow"/>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9314" name="Rectangle 2"/>
          <p:cNvSpPr>
            <a:spLocks noGrp="1" noChangeArrowheads="1"/>
          </p:cNvSpPr>
          <p:nvPr>
            <p:ph type="title"/>
          </p:nvPr>
        </p:nvSpPr>
        <p:spPr>
          <a:xfrm>
            <a:off x="1301924" y="476672"/>
            <a:ext cx="8070676" cy="1007839"/>
          </a:xfrm>
          <a:solidFill>
            <a:schemeClr val="tx2"/>
          </a:solidFill>
        </p:spPr>
        <p:txBody>
          <a:bodyPr>
            <a:normAutofit/>
          </a:bodyPr>
          <a:lstStyle/>
          <a:p>
            <a:pPr algn="ctr" eaLnBrk="1" fontAlgn="auto" hangingPunct="1">
              <a:spcAft>
                <a:spcPts val="0"/>
              </a:spcAft>
              <a:defRPr/>
            </a:pPr>
            <a:r>
              <a:rPr lang="es-ES_tradnl" sz="3200" b="1" dirty="0" smtClean="0">
                <a:solidFill>
                  <a:srgbClr val="FF0000"/>
                </a:solidFill>
                <a:effectLst>
                  <a:outerShdw blurRad="38100" dist="38100" dir="2700000" algn="tl">
                    <a:srgbClr val="000000">
                      <a:alpha val="43137"/>
                    </a:srgbClr>
                  </a:outerShdw>
                </a:effectLst>
              </a:rPr>
              <a:t>SOLIDARIDAD (</a:t>
            </a:r>
            <a:r>
              <a:rPr lang="es-ES_tradnl" sz="3200" b="1" dirty="0">
                <a:solidFill>
                  <a:srgbClr val="FF0000"/>
                </a:solidFill>
                <a:effectLst>
                  <a:outerShdw blurRad="38100" dist="38100" dir="2700000" algn="tl">
                    <a:srgbClr val="000000">
                      <a:alpha val="43137"/>
                    </a:srgbClr>
                  </a:outerShdw>
                </a:effectLst>
              </a:rPr>
              <a:t>art 12º ley 26.727)</a:t>
            </a:r>
            <a:endParaRPr lang="es-ES" sz="3200" b="1" dirty="0">
              <a:solidFill>
                <a:srgbClr val="FF0000"/>
              </a:solidFill>
              <a:effectLst>
                <a:outerShdw blurRad="38100" dist="38100" dir="2700000" algn="tl">
                  <a:srgbClr val="000000">
                    <a:alpha val="43137"/>
                  </a:srgbClr>
                </a:outerShdw>
              </a:effectLst>
            </a:endParaRPr>
          </a:p>
        </p:txBody>
      </p:sp>
      <p:sp>
        <p:nvSpPr>
          <p:cNvPr id="269315" name="Rectangle 3"/>
          <p:cNvSpPr>
            <a:spLocks noGrp="1" noChangeArrowheads="1"/>
          </p:cNvSpPr>
          <p:nvPr>
            <p:ph idx="1"/>
          </p:nvPr>
        </p:nvSpPr>
        <p:spPr>
          <a:xfrm>
            <a:off x="191543" y="1735386"/>
            <a:ext cx="8784976" cy="4824958"/>
          </a:xfrm>
        </p:spPr>
        <p:txBody>
          <a:bodyPr rtlCol="0">
            <a:normAutofit fontScale="92500" lnSpcReduction="20000"/>
          </a:bodyPr>
          <a:lstStyle/>
          <a:p>
            <a:pPr marL="182880" indent="-182880" algn="just" eaLnBrk="1" fontAlgn="auto" hangingPunct="1">
              <a:spcAft>
                <a:spcPts val="0"/>
              </a:spcAft>
              <a:buClr>
                <a:schemeClr val="tx1">
                  <a:lumMod val="50000"/>
                  <a:lumOff val="50000"/>
                </a:schemeClr>
              </a:buClr>
              <a:buNone/>
              <a:defRPr/>
            </a:pPr>
            <a:r>
              <a:rPr lang="es-ES_tradnl" b="1" dirty="0">
                <a:solidFill>
                  <a:schemeClr val="tx1">
                    <a:lumMod val="85000"/>
                  </a:schemeClr>
                </a:solidFill>
                <a:effectLst>
                  <a:outerShdw blurRad="38100" dist="38100" dir="2700000" algn="tl">
                    <a:srgbClr val="000000"/>
                  </a:outerShdw>
                </a:effectLst>
              </a:rPr>
              <a:t>    </a:t>
            </a:r>
            <a:r>
              <a:rPr lang="es-ES_tradnl" sz="2600" b="1" dirty="0">
                <a:latin typeface="Comic Sans MS" panose="030F0702030302020204" pitchFamily="66" charset="0"/>
              </a:rPr>
              <a:t>Quienes… </a:t>
            </a:r>
            <a:r>
              <a:rPr lang="es-ES_tradnl" sz="2600" b="1" dirty="0">
                <a:solidFill>
                  <a:srgbClr val="CC6600"/>
                </a:solidFill>
                <a:latin typeface="Comic Sans MS" panose="030F0702030302020204" pitchFamily="66" charset="0"/>
              </a:rPr>
              <a:t>cedan, total o parcialmente</a:t>
            </a:r>
            <a:r>
              <a:rPr lang="es-ES_tradnl" sz="2600" b="1" dirty="0">
                <a:solidFill>
                  <a:schemeClr val="tx1">
                    <a:lumMod val="85000"/>
                  </a:schemeClr>
                </a:solidFill>
                <a:latin typeface="Comic Sans MS" panose="030F0702030302020204" pitchFamily="66" charset="0"/>
              </a:rPr>
              <a:t>, </a:t>
            </a:r>
            <a:r>
              <a:rPr lang="es-ES_tradnl" sz="2600" b="1" dirty="0">
                <a:latin typeface="Comic Sans MS" panose="030F0702030302020204" pitchFamily="66" charset="0"/>
              </a:rPr>
              <a:t>a terceros </a:t>
            </a:r>
            <a:r>
              <a:rPr lang="es-ES_tradnl" sz="2600" b="1" dirty="0">
                <a:solidFill>
                  <a:srgbClr val="CC6600"/>
                </a:solidFill>
                <a:latin typeface="Comic Sans MS" panose="030F0702030302020204" pitchFamily="66" charset="0"/>
              </a:rPr>
              <a:t>el establecimiento o explotación</a:t>
            </a:r>
            <a:r>
              <a:rPr lang="es-ES_tradnl" sz="2600" b="1" dirty="0">
                <a:solidFill>
                  <a:schemeClr val="tx1">
                    <a:lumMod val="85000"/>
                  </a:schemeClr>
                </a:solidFill>
                <a:latin typeface="Comic Sans MS" panose="030F0702030302020204" pitchFamily="66" charset="0"/>
              </a:rPr>
              <a:t> </a:t>
            </a:r>
            <a:r>
              <a:rPr lang="es-ES_tradnl" sz="2600" b="1" dirty="0">
                <a:latin typeface="Comic Sans MS" panose="030F0702030302020204" pitchFamily="66" charset="0"/>
              </a:rPr>
              <a:t>que se encontrare a su nombre, para la realización de dichas actividades, que hagan a su actividad principal o accesoria, deberán exigir de aquéllos el adecuado </a:t>
            </a:r>
            <a:r>
              <a:rPr lang="es-ES_tradnl" sz="2600" b="1" dirty="0">
                <a:solidFill>
                  <a:srgbClr val="CC6600"/>
                </a:solidFill>
                <a:latin typeface="Comic Sans MS" panose="030F0702030302020204" pitchFamily="66" charset="0"/>
              </a:rPr>
              <a:t>cumplimiento de las normas relativas al trabajo</a:t>
            </a:r>
            <a:r>
              <a:rPr lang="es-ES_tradnl" sz="2600" b="1" dirty="0">
                <a:solidFill>
                  <a:schemeClr val="tx1">
                    <a:lumMod val="85000"/>
                  </a:schemeClr>
                </a:solidFill>
                <a:latin typeface="Comic Sans MS" panose="030F0702030302020204" pitchFamily="66" charset="0"/>
              </a:rPr>
              <a:t> </a:t>
            </a:r>
            <a:r>
              <a:rPr lang="es-ES_tradnl" sz="2600" b="1" dirty="0">
                <a:latin typeface="Comic Sans MS" panose="030F0702030302020204" pitchFamily="66" charset="0"/>
              </a:rPr>
              <a:t>y de las obligaciones derivadas de los sistemas de la </a:t>
            </a:r>
            <a:r>
              <a:rPr lang="es-ES_tradnl" sz="2600" b="1" dirty="0">
                <a:solidFill>
                  <a:srgbClr val="CC6600"/>
                </a:solidFill>
                <a:latin typeface="Comic Sans MS" panose="030F0702030302020204" pitchFamily="66" charset="0"/>
              </a:rPr>
              <a:t>seguridad social</a:t>
            </a:r>
            <a:r>
              <a:rPr lang="es-ES_tradnl" sz="2600" b="1" dirty="0">
                <a:solidFill>
                  <a:srgbClr val="FFFF00"/>
                </a:solidFill>
                <a:latin typeface="Comic Sans MS" panose="030F0702030302020204" pitchFamily="66" charset="0"/>
              </a:rPr>
              <a:t>,</a:t>
            </a:r>
            <a:r>
              <a:rPr lang="es-ES_tradnl" sz="2600" b="1" dirty="0">
                <a:solidFill>
                  <a:schemeClr val="accent2"/>
                </a:solidFill>
                <a:latin typeface="Comic Sans MS" panose="030F0702030302020204" pitchFamily="66" charset="0"/>
              </a:rPr>
              <a:t> </a:t>
            </a:r>
            <a:r>
              <a:rPr lang="es-ES_tradnl" sz="2600" b="1" dirty="0">
                <a:latin typeface="Comic Sans MS" panose="030F0702030302020204" pitchFamily="66" charset="0"/>
              </a:rPr>
              <a:t>siendo en todos los casos</a:t>
            </a:r>
            <a:r>
              <a:rPr lang="es-ES_tradnl" sz="2600" b="1" dirty="0">
                <a:solidFill>
                  <a:schemeClr val="tx1">
                    <a:lumMod val="85000"/>
                  </a:schemeClr>
                </a:solidFill>
                <a:latin typeface="Comic Sans MS" panose="030F0702030302020204" pitchFamily="66" charset="0"/>
              </a:rPr>
              <a:t> </a:t>
            </a:r>
            <a:r>
              <a:rPr lang="es-ES_tradnl" sz="2600" b="1" dirty="0">
                <a:solidFill>
                  <a:srgbClr val="CC6600"/>
                </a:solidFill>
                <a:latin typeface="Comic Sans MS" panose="030F0702030302020204" pitchFamily="66" charset="0"/>
              </a:rPr>
              <a:t>solidariamente responsables de las obligaciones emergentes de la relación laboral y de su extinción,</a:t>
            </a:r>
            <a:r>
              <a:rPr lang="es-ES_tradnl" sz="2600" b="1" dirty="0">
                <a:solidFill>
                  <a:srgbClr val="FFFF00"/>
                </a:solidFill>
                <a:latin typeface="Comic Sans MS" panose="030F0702030302020204" pitchFamily="66" charset="0"/>
              </a:rPr>
              <a:t> </a:t>
            </a:r>
            <a:r>
              <a:rPr lang="es-ES_tradnl" sz="2600" b="1" dirty="0">
                <a:latin typeface="Comic Sans MS" panose="030F0702030302020204" pitchFamily="66" charset="0"/>
              </a:rPr>
              <a:t>cualquiera sea el acto o estipulación que al efecto hayan concertado.</a:t>
            </a:r>
          </a:p>
          <a:p>
            <a:pPr marL="182880" indent="-182880" algn="just">
              <a:buClr>
                <a:schemeClr val="tx1">
                  <a:lumMod val="50000"/>
                  <a:lumOff val="50000"/>
                </a:schemeClr>
              </a:buClr>
              <a:buNone/>
              <a:defRPr/>
            </a:pPr>
            <a:r>
              <a:rPr lang="es-ES_tradnl" sz="2600" b="1" dirty="0">
                <a:latin typeface="Comic Sans MS" panose="030F0702030302020204" pitchFamily="66" charset="0"/>
              </a:rPr>
              <a:t>	La solidaridad establecida en el primer párrafo tendrá efecto </a:t>
            </a:r>
            <a:r>
              <a:rPr lang="es-ES_tradnl" sz="2600" b="1" dirty="0">
                <a:solidFill>
                  <a:srgbClr val="CC6600"/>
                </a:solidFill>
                <a:latin typeface="Comic Sans MS" panose="030F0702030302020204" pitchFamily="66" charset="0"/>
              </a:rPr>
              <a:t>aun cuando el trabajador demande directamente al principal </a:t>
            </a:r>
            <a:r>
              <a:rPr lang="es-ES_tradnl" sz="2600" b="1" dirty="0">
                <a:latin typeface="Comic Sans MS" panose="030F0702030302020204" pitchFamily="66" charset="0"/>
              </a:rPr>
              <a:t>sin accionar contra el contratista, subcontratista o cesionario.  </a:t>
            </a:r>
            <a:endParaRPr lang="es-ES" sz="2600" dirty="0">
              <a:latin typeface="Comic Sans MS" panose="030F0702030302020204" pitchFamily="66" charset="0"/>
            </a:endParaRPr>
          </a:p>
        </p:txBody>
      </p:sp>
      <p:sp>
        <p:nvSpPr>
          <p:cNvPr id="5" name="3 Marcador de pie de página"/>
          <p:cNvSpPr>
            <a:spLocks noGrp="1"/>
          </p:cNvSpPr>
          <p:nvPr>
            <p:ph type="ftr" sz="quarter" idx="11"/>
          </p:nvPr>
        </p:nvSpPr>
        <p:spPr>
          <a:xfrm>
            <a:off x="5307013" y="6381750"/>
            <a:ext cx="4065587" cy="287338"/>
          </a:xfrm>
        </p:spPr>
        <p:txBody>
          <a:bodyPr/>
          <a:lstStyle/>
          <a:p>
            <a:pPr>
              <a:defRPr/>
            </a:pPr>
            <a:r>
              <a:rPr lang="es-ES" smtClean="0"/>
              <a:t>Luis  Facciano-A.A.E.F.-  2023</a:t>
            </a:r>
            <a:endParaRPr lang="es-ES" dirty="0"/>
          </a:p>
        </p:txBody>
      </p:sp>
      <p:sp>
        <p:nvSpPr>
          <p:cNvPr id="142340" name="4 Marcador de número de diapositiva"/>
          <p:cNvSpPr>
            <a:spLocks noGrp="1"/>
          </p:cNvSpPr>
          <p:nvPr>
            <p:ph type="sldNum" sz="quarter" idx="12"/>
          </p:nvPr>
        </p:nvSpPr>
        <p:spPr bwMode="auto">
          <a:xfrm>
            <a:off x="8580438" y="6381750"/>
            <a:ext cx="792162" cy="287338"/>
          </a:xfrm>
          <a:noFill/>
          <a:ln>
            <a:miter lim="800000"/>
            <a:headEnd/>
            <a:tailEnd/>
          </a:ln>
        </p:spPr>
        <p:txBody>
          <a:bodyPr wrap="square" numCol="1" anchorCtr="0" compatLnSpc="1">
            <a:prstTxWarp prst="textNoShape">
              <a:avLst/>
            </a:prstTxWarp>
          </a:bodyPr>
          <a:lstStyle/>
          <a:p>
            <a:fld id="{062CFBB5-B158-43E8-ACAD-90B154C000A4}" type="slidenum">
              <a:rPr kumimoji="0" lang="es-ES" altLang="es-AR" sz="1400" b="0" smtClean="0">
                <a:solidFill>
                  <a:schemeClr val="tx1"/>
                </a:solidFill>
                <a:latin typeface="Times New Roman" pitchFamily="18" charset="0"/>
              </a:rPr>
              <a:pPr/>
              <a:t>29</a:t>
            </a:fld>
            <a:endParaRPr kumimoji="0" lang="es-ES" altLang="es-AR" sz="1400" b="0" dirty="0">
              <a:solidFill>
                <a:schemeClr val="tx1"/>
              </a:solidFill>
              <a:latin typeface="Times New Roman" pitchFamily="18" charset="0"/>
            </a:endParaRPr>
          </a:p>
        </p:txBody>
      </p:sp>
      <p:sp>
        <p:nvSpPr>
          <p:cNvPr id="142342" name="Text Box 4"/>
          <p:cNvSpPr txBox="1">
            <a:spLocks noChangeArrowheads="1"/>
          </p:cNvSpPr>
          <p:nvPr/>
        </p:nvSpPr>
        <p:spPr bwMode="auto">
          <a:xfrm>
            <a:off x="8578850" y="6329363"/>
            <a:ext cx="188913" cy="461962"/>
          </a:xfrm>
          <a:prstGeom prst="rect">
            <a:avLst/>
          </a:prstGeom>
          <a:noFill/>
          <a:ln w="9525">
            <a:noFill/>
            <a:miter lim="800000"/>
            <a:headEnd/>
            <a:tailEnd/>
          </a:ln>
        </p:spPr>
        <p:txBody>
          <a:bodyPr wrap="none">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1 Marcador de pie de página"/>
          <p:cNvSpPr>
            <a:spLocks noGrp="1"/>
          </p:cNvSpPr>
          <p:nvPr>
            <p:ph type="ftr" sz="quarter" idx="11"/>
          </p:nvPr>
        </p:nvSpPr>
        <p:spPr>
          <a:xfrm>
            <a:off x="0" y="6092825"/>
            <a:ext cx="4006850" cy="476250"/>
          </a:xfrm>
        </p:spPr>
        <p:txBody>
          <a:bodyPr/>
          <a:lstStyle/>
          <a:p>
            <a:pPr>
              <a:defRPr/>
            </a:pPr>
            <a:r>
              <a:rPr lang="es-ES" smtClean="0"/>
              <a:t>Luis  Facciano-A.A.E.F.-  2023</a:t>
            </a:r>
            <a:endParaRPr lang="es-ES" dirty="0"/>
          </a:p>
        </p:txBody>
      </p:sp>
      <p:sp>
        <p:nvSpPr>
          <p:cNvPr id="26626"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27207DA7-E844-46CD-A68E-58280182C5AB}" type="slidenum">
              <a:rPr kumimoji="0" lang="es-ES" altLang="es-AR" sz="1400" b="0" smtClean="0">
                <a:solidFill>
                  <a:schemeClr val="tx1"/>
                </a:solidFill>
                <a:latin typeface="Times New Roman" pitchFamily="18" charset="0"/>
              </a:rPr>
              <a:pPr/>
              <a:t>3</a:t>
            </a:fld>
            <a:endParaRPr kumimoji="0" lang="es-ES" altLang="es-AR" sz="1400" b="0">
              <a:solidFill>
                <a:schemeClr val="tx1"/>
              </a:solidFill>
              <a:latin typeface="Times New Roman" pitchFamily="18" charset="0"/>
            </a:endParaRPr>
          </a:p>
        </p:txBody>
      </p:sp>
      <p:sp>
        <p:nvSpPr>
          <p:cNvPr id="20486" name="Rectangle 2"/>
          <p:cNvSpPr>
            <a:spLocks noGrp="1" noChangeArrowheads="1"/>
          </p:cNvSpPr>
          <p:nvPr>
            <p:ph type="title" idx="4294967295"/>
          </p:nvPr>
        </p:nvSpPr>
        <p:spPr>
          <a:xfrm>
            <a:off x="1373932" y="233666"/>
            <a:ext cx="7797623" cy="1450975"/>
          </a:xfrm>
          <a:solidFill>
            <a:schemeClr val="tx2"/>
          </a:solidFill>
        </p:spPr>
        <p:txBody>
          <a:bodyPr>
            <a:normAutofit fontScale="90000"/>
          </a:bodyPr>
          <a:lstStyle/>
          <a:p>
            <a:pPr algn="ctr" eaLnBrk="1" fontAlgn="auto" hangingPunct="1">
              <a:spcAft>
                <a:spcPts val="0"/>
              </a:spcAft>
              <a:defRPr/>
            </a:pPr>
            <a:r>
              <a:rPr lang="es-ES" altLang="es-AR" sz="3600" b="1" dirty="0">
                <a:solidFill>
                  <a:srgbClr val="FF0000"/>
                </a:solidFill>
                <a:latin typeface="Comic Sans MS" panose="030F0702030302020204" pitchFamily="66" charset="0"/>
              </a:rPr>
              <a:t>EL CONTRATO AGRARIO COMO NEXO ENTRE EL PROPIETARIO Y EL EMPRESARIO</a:t>
            </a:r>
          </a:p>
        </p:txBody>
      </p:sp>
      <p:sp>
        <p:nvSpPr>
          <p:cNvPr id="26629" name="Oval 7"/>
          <p:cNvSpPr>
            <a:spLocks noGrp="1" noChangeArrowheads="1"/>
          </p:cNvSpPr>
          <p:nvPr>
            <p:ph type="body" idx="4294967295"/>
          </p:nvPr>
        </p:nvSpPr>
        <p:spPr>
          <a:xfrm>
            <a:off x="820114" y="2159607"/>
            <a:ext cx="2563813" cy="1693862"/>
          </a:xfrm>
          <a:prstGeom prst="ellipse">
            <a:avLst/>
          </a:prstGeom>
          <a:solidFill>
            <a:srgbClr val="FF0000"/>
          </a:solidFill>
          <a:ln w="38100">
            <a:solidFill>
              <a:schemeClr val="tx1"/>
            </a:solidFill>
            <a:round/>
          </a:ln>
        </p:spPr>
        <p:txBody>
          <a:bodyPr/>
          <a:lstStyle/>
          <a:p>
            <a:pPr eaLnBrk="1" hangingPunct="1">
              <a:buFont typeface="Wingdings" pitchFamily="2" charset="2"/>
              <a:buNone/>
            </a:pPr>
            <a:r>
              <a:rPr lang="es-ES" altLang="es-AR" sz="2400" dirty="0">
                <a:latin typeface="Comic Sans MS" pitchFamily="66" charset="0"/>
              </a:rPr>
              <a:t> </a:t>
            </a:r>
            <a:r>
              <a:rPr lang="es-ES" altLang="es-AR" sz="2400" b="1" dirty="0">
                <a:latin typeface="Comic Sans MS" pitchFamily="66" charset="0"/>
              </a:rPr>
              <a:t>Empresa</a:t>
            </a:r>
          </a:p>
          <a:p>
            <a:pPr eaLnBrk="1" hangingPunct="1">
              <a:buFont typeface="Wingdings" pitchFamily="2" charset="2"/>
              <a:buNone/>
            </a:pPr>
            <a:r>
              <a:rPr lang="es-ES" altLang="es-AR" sz="2400" b="1" dirty="0">
                <a:latin typeface="Comic Sans MS" pitchFamily="66" charset="0"/>
              </a:rPr>
              <a:t> Agraria</a:t>
            </a:r>
          </a:p>
        </p:txBody>
      </p:sp>
      <p:sp>
        <p:nvSpPr>
          <p:cNvPr id="8" name="3 Marcador de pie de página"/>
          <p:cNvSpPr txBox="1">
            <a:spLocks noGrp="1"/>
          </p:cNvSpPr>
          <p:nvPr/>
        </p:nvSpPr>
        <p:spPr bwMode="auto">
          <a:xfrm>
            <a:off x="2632075" y="6119813"/>
            <a:ext cx="4006850" cy="476250"/>
          </a:xfrm>
          <a:prstGeom prst="rect">
            <a:avLst/>
          </a:prstGeom>
          <a:noFill/>
          <a:ln>
            <a:miter lim="800000"/>
            <a:headEnd/>
            <a:tailEnd/>
          </a:ln>
        </p:spPr>
        <p:txBody>
          <a:bodyPr wrap="none" lIns="92075" tIns="46038" rIns="92075" bIns="46038"/>
          <a:lstStyle/>
          <a:p>
            <a:pPr>
              <a:lnSpc>
                <a:spcPct val="100000"/>
              </a:lnSpc>
              <a:defRPr/>
            </a:pPr>
            <a:endParaRPr lang="es-ES" sz="1400" b="0" dirty="0">
              <a:effectLst/>
              <a:latin typeface="+mn-lt"/>
            </a:endParaRPr>
          </a:p>
        </p:txBody>
      </p:sp>
      <p:sp>
        <p:nvSpPr>
          <p:cNvPr id="26631" name="4 Marcador de número de diapositiva"/>
          <p:cNvSpPr txBox="1">
            <a:spLocks noGrp="1"/>
          </p:cNvSpPr>
          <p:nvPr/>
        </p:nvSpPr>
        <p:spPr bwMode="auto">
          <a:xfrm>
            <a:off x="7419975" y="6400800"/>
            <a:ext cx="1952625" cy="457200"/>
          </a:xfrm>
          <a:prstGeom prst="rect">
            <a:avLst/>
          </a:prstGeom>
          <a:noFill/>
          <a:ln w="9525">
            <a:noFill/>
            <a:miter lim="800000"/>
            <a:headEnd/>
            <a:tailEnd/>
          </a:ln>
        </p:spPr>
        <p:txBody>
          <a:bodyPr/>
          <a:lstStyle/>
          <a:p>
            <a:pPr algn="r">
              <a:lnSpc>
                <a:spcPct val="100000"/>
              </a:lnSpc>
            </a:pPr>
            <a:fld id="{FD8DD6CE-274C-4A40-B6F9-61635FBFB89D}" type="slidenum">
              <a:rPr kumimoji="0" lang="es-ES" altLang="es-AR" sz="1400" b="0">
                <a:effectLst/>
                <a:latin typeface="Times New Roman" pitchFamily="18" charset="0"/>
              </a:rPr>
              <a:pPr algn="r">
                <a:lnSpc>
                  <a:spcPct val="100000"/>
                </a:lnSpc>
              </a:pPr>
              <a:t>3</a:t>
            </a:fld>
            <a:endParaRPr kumimoji="0" lang="es-ES" altLang="es-AR" sz="1400" b="0">
              <a:effectLst/>
              <a:latin typeface="Times New Roman" pitchFamily="18" charset="0"/>
            </a:endParaRPr>
          </a:p>
        </p:txBody>
      </p:sp>
      <p:sp>
        <p:nvSpPr>
          <p:cNvPr id="26632" name="Oval 8"/>
          <p:cNvSpPr>
            <a:spLocks noChangeArrowheads="1"/>
          </p:cNvSpPr>
          <p:nvPr/>
        </p:nvSpPr>
        <p:spPr bwMode="auto">
          <a:xfrm>
            <a:off x="6723432" y="2078831"/>
            <a:ext cx="2448123" cy="1800225"/>
          </a:xfrm>
          <a:prstGeom prst="ellipse">
            <a:avLst/>
          </a:prstGeom>
          <a:solidFill>
            <a:srgbClr val="FF0000"/>
          </a:solidFill>
          <a:ln w="38100">
            <a:solidFill>
              <a:schemeClr val="tx1"/>
            </a:solidFill>
            <a:round/>
            <a:headEnd/>
            <a:tailEnd/>
          </a:ln>
        </p:spPr>
        <p:txBody>
          <a:bodyPr lIns="92075" tIns="46038" rIns="92075" bIns="46038"/>
          <a:lstStyle/>
          <a:p>
            <a:pPr marL="342900" indent="-342900" algn="l">
              <a:lnSpc>
                <a:spcPct val="100000"/>
              </a:lnSpc>
              <a:spcBef>
                <a:spcPct val="20000"/>
              </a:spcBef>
              <a:buClr>
                <a:schemeClr val="hlink"/>
              </a:buClr>
              <a:buSzPct val="70000"/>
              <a:buFont typeface="Wingdings" pitchFamily="2" charset="2"/>
              <a:buNone/>
            </a:pPr>
            <a:r>
              <a:rPr kumimoji="0" lang="es-ES" altLang="es-AR" sz="2300" b="1" dirty="0">
                <a:effectLst/>
              </a:rPr>
              <a:t>Propiedad</a:t>
            </a:r>
          </a:p>
          <a:p>
            <a:pPr marL="342900" indent="-342900" algn="l">
              <a:lnSpc>
                <a:spcPct val="100000"/>
              </a:lnSpc>
              <a:spcBef>
                <a:spcPct val="20000"/>
              </a:spcBef>
              <a:buClr>
                <a:schemeClr val="hlink"/>
              </a:buClr>
              <a:buSzPct val="70000"/>
              <a:buFont typeface="Wingdings" pitchFamily="2" charset="2"/>
              <a:buNone/>
            </a:pPr>
            <a:r>
              <a:rPr kumimoji="0" lang="es-ES" altLang="es-AR" sz="2400" b="1" dirty="0">
                <a:effectLst/>
              </a:rPr>
              <a:t>  Agraria</a:t>
            </a:r>
          </a:p>
        </p:txBody>
      </p:sp>
      <p:sp>
        <p:nvSpPr>
          <p:cNvPr id="26633" name="Oval 9"/>
          <p:cNvSpPr>
            <a:spLocks noChangeArrowheads="1"/>
          </p:cNvSpPr>
          <p:nvPr/>
        </p:nvSpPr>
        <p:spPr bwMode="auto">
          <a:xfrm>
            <a:off x="3904641" y="3930083"/>
            <a:ext cx="2305050" cy="1655762"/>
          </a:xfrm>
          <a:prstGeom prst="ellipse">
            <a:avLst/>
          </a:prstGeom>
          <a:solidFill>
            <a:srgbClr val="FF0000"/>
          </a:solidFill>
          <a:ln w="38100">
            <a:solidFill>
              <a:schemeClr val="tx1"/>
            </a:solidFill>
            <a:round/>
            <a:headEnd/>
            <a:tailEnd/>
          </a:ln>
        </p:spPr>
        <p:txBody>
          <a:bodyPr lIns="92075" tIns="46038" rIns="92075" bIns="46038"/>
          <a:lstStyle/>
          <a:p>
            <a:pPr marL="342900" indent="-342900" algn="l">
              <a:lnSpc>
                <a:spcPct val="100000"/>
              </a:lnSpc>
              <a:spcBef>
                <a:spcPct val="20000"/>
              </a:spcBef>
              <a:buClr>
                <a:schemeClr val="hlink"/>
              </a:buClr>
              <a:buSzPct val="70000"/>
              <a:buFont typeface="Wingdings" pitchFamily="2" charset="2"/>
              <a:buNone/>
            </a:pPr>
            <a:r>
              <a:rPr kumimoji="0" lang="es-ES" altLang="es-AR" sz="2300" b="1" dirty="0">
                <a:effectLst/>
              </a:rPr>
              <a:t>Contratos</a:t>
            </a:r>
          </a:p>
          <a:p>
            <a:pPr marL="342900" indent="-342900" algn="l">
              <a:lnSpc>
                <a:spcPct val="100000"/>
              </a:lnSpc>
              <a:spcBef>
                <a:spcPct val="20000"/>
              </a:spcBef>
              <a:buClr>
                <a:schemeClr val="hlink"/>
              </a:buClr>
              <a:buSzPct val="70000"/>
              <a:buFont typeface="Wingdings" pitchFamily="2" charset="2"/>
              <a:buNone/>
            </a:pPr>
            <a:r>
              <a:rPr kumimoji="0" lang="es-ES" altLang="es-AR" sz="2400" b="1" dirty="0">
                <a:effectLst/>
              </a:rPr>
              <a:t> Agrarios</a:t>
            </a:r>
          </a:p>
        </p:txBody>
      </p:sp>
      <p:sp>
        <p:nvSpPr>
          <p:cNvPr id="26634" name="Line 10"/>
          <p:cNvSpPr>
            <a:spLocks noChangeShapeType="1"/>
          </p:cNvSpPr>
          <p:nvPr/>
        </p:nvSpPr>
        <p:spPr bwMode="auto">
          <a:xfrm flipH="1" flipV="1">
            <a:off x="2957304" y="3607406"/>
            <a:ext cx="1081087" cy="1079500"/>
          </a:xfrm>
          <a:prstGeom prst="line">
            <a:avLst/>
          </a:prstGeom>
          <a:noFill/>
          <a:ln w="38100">
            <a:solidFill>
              <a:schemeClr val="tx1"/>
            </a:solidFill>
            <a:round/>
            <a:headEnd/>
            <a:tailEnd type="stealth" w="lg" len="lg"/>
          </a:ln>
        </p:spPr>
        <p:txBody>
          <a:bodyPr/>
          <a:lstStyle/>
          <a:p>
            <a:endParaRPr lang="es-AR"/>
          </a:p>
        </p:txBody>
      </p:sp>
      <p:sp>
        <p:nvSpPr>
          <p:cNvPr id="26635" name="Line 14"/>
          <p:cNvSpPr>
            <a:spLocks noChangeShapeType="1"/>
          </p:cNvSpPr>
          <p:nvPr/>
        </p:nvSpPr>
        <p:spPr bwMode="auto">
          <a:xfrm flipV="1">
            <a:off x="6209691" y="3607406"/>
            <a:ext cx="1008063" cy="1008063"/>
          </a:xfrm>
          <a:prstGeom prst="line">
            <a:avLst/>
          </a:prstGeom>
          <a:noFill/>
          <a:ln w="38100">
            <a:solidFill>
              <a:schemeClr val="tx1"/>
            </a:solidFill>
            <a:round/>
            <a:headEnd/>
            <a:tailEnd type="stealth" w="lg" len="lg"/>
          </a:ln>
        </p:spPr>
        <p:txBody>
          <a:bodyPr/>
          <a:lstStyle/>
          <a:p>
            <a:endParaRPr lang="es-AR"/>
          </a:p>
        </p:txBody>
      </p:sp>
    </p:spTree>
  </p:cSld>
  <p:clrMapOvr>
    <a:masterClrMapping/>
  </p:clrMapOvr>
  <p:transition spd="slow"/>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9858" name="Rectangle 2"/>
          <p:cNvSpPr>
            <a:spLocks noGrp="1" noChangeArrowheads="1"/>
          </p:cNvSpPr>
          <p:nvPr>
            <p:ph type="title"/>
          </p:nvPr>
        </p:nvSpPr>
        <p:spPr>
          <a:xfrm>
            <a:off x="1733972" y="685800"/>
            <a:ext cx="7279856" cy="1015008"/>
          </a:xfrm>
          <a:solidFill>
            <a:schemeClr val="tx2"/>
          </a:solidFill>
        </p:spPr>
        <p:txBody>
          <a:bodyPr/>
          <a:lstStyle/>
          <a:p>
            <a:pPr algn="ctr" eaLnBrk="1" fontAlgn="auto" hangingPunct="1">
              <a:spcAft>
                <a:spcPts val="0"/>
              </a:spcAft>
              <a:defRPr/>
            </a:pPr>
            <a:r>
              <a:rPr lang="es-ES" sz="3200" b="1" dirty="0">
                <a:effectLst>
                  <a:outerShdw blurRad="38100" dist="38100" dir="2700000" algn="tl">
                    <a:srgbClr val="000000"/>
                  </a:outerShdw>
                </a:effectLst>
                <a:latin typeface="Comic Sans MS" pitchFamily="66" charset="0"/>
              </a:rPr>
              <a:t>  </a:t>
            </a:r>
            <a:r>
              <a:rPr lang="es-ES" sz="3600" b="1" dirty="0">
                <a:solidFill>
                  <a:srgbClr val="FF0000"/>
                </a:solidFill>
                <a:effectLst>
                  <a:outerShdw blurRad="38100" dist="38100" dir="2700000" algn="tl">
                    <a:srgbClr val="000000"/>
                  </a:outerShdw>
                </a:effectLst>
                <a:latin typeface="Comic Sans MS" pitchFamily="66" charset="0"/>
              </a:rPr>
              <a:t>APARCERIA AGRICOLA</a:t>
            </a:r>
          </a:p>
        </p:txBody>
      </p:sp>
      <p:sp>
        <p:nvSpPr>
          <p:cNvPr id="4" name="2 Marcador de pie de página"/>
          <p:cNvSpPr>
            <a:spLocks noGrp="1"/>
          </p:cNvSpPr>
          <p:nvPr>
            <p:ph type="ftr" sz="quarter" idx="11"/>
          </p:nvPr>
        </p:nvSpPr>
        <p:spPr>
          <a:xfrm>
            <a:off x="5162550" y="6237288"/>
            <a:ext cx="4210050" cy="287337"/>
          </a:xfrm>
        </p:spPr>
        <p:txBody>
          <a:bodyPr/>
          <a:lstStyle/>
          <a:p>
            <a:pPr>
              <a:defRPr/>
            </a:pPr>
            <a:r>
              <a:rPr lang="es-ES" smtClean="0"/>
              <a:t>Luis  Facciano-A.A.E.F.-  2023</a:t>
            </a:r>
            <a:endParaRPr lang="es-ES" dirty="0"/>
          </a:p>
        </p:txBody>
      </p:sp>
      <p:sp>
        <p:nvSpPr>
          <p:cNvPr id="69635" name="3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907DC71E-0883-47BA-BB43-49FBCD95930A}" type="slidenum">
              <a:rPr kumimoji="0" lang="es-ES" altLang="es-AR" sz="1400" b="0" smtClean="0">
                <a:solidFill>
                  <a:schemeClr val="tx1"/>
                </a:solidFill>
                <a:latin typeface="Times New Roman" pitchFamily="18" charset="0"/>
              </a:rPr>
              <a:pPr/>
              <a:t>30</a:t>
            </a:fld>
            <a:endParaRPr kumimoji="0" lang="es-ES" altLang="es-AR" sz="1400" b="0">
              <a:solidFill>
                <a:schemeClr val="tx1"/>
              </a:solidFill>
              <a:latin typeface="Times New Roman" pitchFamily="18" charset="0"/>
            </a:endParaRPr>
          </a:p>
        </p:txBody>
      </p:sp>
      <p:sp>
        <p:nvSpPr>
          <p:cNvPr id="249859" name="Rectangle 3"/>
          <p:cNvSpPr>
            <a:spLocks noGrp="1" noChangeArrowheads="1"/>
          </p:cNvSpPr>
          <p:nvPr>
            <p:ph type="body" idx="4294967295"/>
          </p:nvPr>
        </p:nvSpPr>
        <p:spPr>
          <a:xfrm>
            <a:off x="149225" y="2060575"/>
            <a:ext cx="9223375" cy="4176713"/>
          </a:xfrm>
        </p:spPr>
        <p:txBody>
          <a:bodyPr rtlCol="0">
            <a:normAutofit/>
          </a:bodyPr>
          <a:lstStyle/>
          <a:p>
            <a:pPr marL="182880" indent="-182880" eaLnBrk="1" fontAlgn="auto" hangingPunct="1">
              <a:lnSpc>
                <a:spcPct val="150000"/>
              </a:lnSpc>
              <a:spcAft>
                <a:spcPts val="0"/>
              </a:spcAft>
              <a:buClr>
                <a:schemeClr val="tx1">
                  <a:lumMod val="50000"/>
                  <a:lumOff val="50000"/>
                </a:schemeClr>
              </a:buClr>
              <a:defRPr/>
            </a:pPr>
            <a:r>
              <a:rPr lang="es-ES" sz="2700" b="1" dirty="0">
                <a:latin typeface="Comic Sans MS" pitchFamily="66" charset="0"/>
              </a:rPr>
              <a:t>CESION DEL USO Y GOCE DE</a:t>
            </a:r>
            <a:r>
              <a:rPr lang="es-ES" sz="2700" b="1" dirty="0">
                <a:solidFill>
                  <a:schemeClr val="tx1">
                    <a:lumMod val="85000"/>
                  </a:schemeClr>
                </a:solidFill>
                <a:latin typeface="Comic Sans MS" pitchFamily="66" charset="0"/>
              </a:rPr>
              <a:t> </a:t>
            </a:r>
            <a:r>
              <a:rPr lang="es-ES" sz="2700" b="1" dirty="0">
                <a:solidFill>
                  <a:srgbClr val="00B0F0"/>
                </a:solidFill>
                <a:latin typeface="Comic Sans MS" pitchFamily="66" charset="0"/>
              </a:rPr>
              <a:t>UN PREDIO RURAL </a:t>
            </a:r>
            <a:r>
              <a:rPr lang="es-ES" sz="2700" b="1" dirty="0">
                <a:solidFill>
                  <a:schemeClr val="tx1">
                    <a:lumMod val="85000"/>
                  </a:schemeClr>
                </a:solidFill>
                <a:latin typeface="Comic Sans MS" pitchFamily="66" charset="0"/>
              </a:rPr>
              <a:t>(</a:t>
            </a:r>
            <a:r>
              <a:rPr lang="es-ES" sz="2700" b="1" dirty="0">
                <a:latin typeface="Comic Sans MS" pitchFamily="66" charset="0"/>
              </a:rPr>
              <a:t>puede ser con otros bienes)</a:t>
            </a:r>
          </a:p>
          <a:p>
            <a:pPr marL="182880" indent="-182880" eaLnBrk="1" fontAlgn="auto" hangingPunct="1">
              <a:lnSpc>
                <a:spcPct val="150000"/>
              </a:lnSpc>
              <a:spcAft>
                <a:spcPts val="0"/>
              </a:spcAft>
              <a:buClr>
                <a:schemeClr val="tx1">
                  <a:lumMod val="50000"/>
                  <a:lumOff val="50000"/>
                </a:schemeClr>
              </a:buClr>
              <a:defRPr/>
            </a:pPr>
            <a:r>
              <a:rPr lang="es-ES" sz="2700" b="1" dirty="0">
                <a:latin typeface="Comic Sans MS" pitchFamily="66" charset="0"/>
              </a:rPr>
              <a:t>DESTINADO A LA EXPLOTACION AGROPECUARIA</a:t>
            </a:r>
          </a:p>
          <a:p>
            <a:pPr marL="182880" indent="-182880" eaLnBrk="1" fontAlgn="auto" hangingPunct="1">
              <a:lnSpc>
                <a:spcPct val="150000"/>
              </a:lnSpc>
              <a:spcAft>
                <a:spcPts val="0"/>
              </a:spcAft>
              <a:buClr>
                <a:schemeClr val="tx1">
                  <a:lumMod val="50000"/>
                  <a:lumOff val="50000"/>
                </a:schemeClr>
              </a:buClr>
              <a:defRPr/>
            </a:pPr>
            <a:r>
              <a:rPr lang="es-ES" sz="2700" b="1" dirty="0">
                <a:solidFill>
                  <a:schemeClr val="accent2"/>
                </a:solidFill>
                <a:latin typeface="Comic Sans MS" pitchFamily="66" charset="0"/>
              </a:rPr>
              <a:t>SE REPARTEN LOS </a:t>
            </a:r>
            <a:r>
              <a:rPr lang="es-ES" sz="2700" b="1" dirty="0" smtClean="0">
                <a:solidFill>
                  <a:schemeClr val="accent2"/>
                </a:solidFill>
                <a:latin typeface="Comic Sans MS" pitchFamily="66" charset="0"/>
              </a:rPr>
              <a:t>FRUTOS (%)</a:t>
            </a:r>
            <a:endParaRPr lang="es-ES" sz="2700" b="1" dirty="0">
              <a:solidFill>
                <a:schemeClr val="tx1">
                  <a:lumMod val="85000"/>
                </a:schemeClr>
              </a:solidFill>
              <a:latin typeface="Comic Sans MS" pitchFamily="66" charset="0"/>
            </a:endParaRPr>
          </a:p>
        </p:txBody>
      </p:sp>
    </p:spTree>
  </p:cSld>
  <p:clrMapOvr>
    <a:masterClrMapping/>
  </p:clrMapOvr>
  <p:transition spd="slow"/>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9858" name="Rectangle 2"/>
          <p:cNvSpPr>
            <a:spLocks noGrp="1" noChangeArrowheads="1"/>
          </p:cNvSpPr>
          <p:nvPr>
            <p:ph type="title"/>
          </p:nvPr>
        </p:nvSpPr>
        <p:spPr>
          <a:xfrm>
            <a:off x="1517948" y="404664"/>
            <a:ext cx="6596732" cy="792088"/>
          </a:xfrm>
          <a:solidFill>
            <a:schemeClr val="tx2"/>
          </a:solidFill>
        </p:spPr>
        <p:txBody>
          <a:bodyPr/>
          <a:lstStyle/>
          <a:p>
            <a:pPr algn="ctr" eaLnBrk="1" fontAlgn="auto" hangingPunct="1">
              <a:spcAft>
                <a:spcPts val="0"/>
              </a:spcAft>
              <a:defRPr/>
            </a:pPr>
            <a:r>
              <a:rPr lang="es-ES" sz="3200" b="1" dirty="0">
                <a:effectLst>
                  <a:outerShdw blurRad="38100" dist="38100" dir="2700000" algn="tl">
                    <a:srgbClr val="000000"/>
                  </a:outerShdw>
                </a:effectLst>
                <a:latin typeface="Comic Sans MS" pitchFamily="66" charset="0"/>
              </a:rPr>
              <a:t>  </a:t>
            </a:r>
            <a:r>
              <a:rPr lang="es-ES" sz="3600" b="1" dirty="0">
                <a:solidFill>
                  <a:srgbClr val="FF0000"/>
                </a:solidFill>
                <a:effectLst>
                  <a:outerShdw blurRad="38100" dist="38100" dir="2700000" algn="tl">
                    <a:srgbClr val="000000"/>
                  </a:outerShdw>
                </a:effectLst>
                <a:latin typeface="Comic Sans MS" pitchFamily="66" charset="0"/>
              </a:rPr>
              <a:t>MEDIERÍA</a:t>
            </a:r>
          </a:p>
        </p:txBody>
      </p:sp>
      <p:sp>
        <p:nvSpPr>
          <p:cNvPr id="4" name="2 Marcador de pie de página"/>
          <p:cNvSpPr>
            <a:spLocks noGrp="1"/>
          </p:cNvSpPr>
          <p:nvPr>
            <p:ph type="ftr" sz="quarter" idx="11"/>
          </p:nvPr>
        </p:nvSpPr>
        <p:spPr>
          <a:xfrm>
            <a:off x="4586288" y="6237288"/>
            <a:ext cx="4786312" cy="431800"/>
          </a:xfrm>
        </p:spPr>
        <p:txBody>
          <a:bodyPr/>
          <a:lstStyle/>
          <a:p>
            <a:pPr>
              <a:defRPr/>
            </a:pPr>
            <a:r>
              <a:rPr lang="es-ES" smtClean="0"/>
              <a:t>Luis  Facciano-A.A.E.F.-  2023</a:t>
            </a:r>
            <a:endParaRPr lang="es-ES" dirty="0"/>
          </a:p>
        </p:txBody>
      </p:sp>
      <p:sp>
        <p:nvSpPr>
          <p:cNvPr id="70659" name="3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9CD5E821-12AD-451A-8399-E831EC02EF23}" type="slidenum">
              <a:rPr kumimoji="0" lang="es-ES" altLang="es-AR" sz="1400" b="0" smtClean="0">
                <a:solidFill>
                  <a:schemeClr val="tx1"/>
                </a:solidFill>
                <a:latin typeface="Times New Roman" pitchFamily="18" charset="0"/>
              </a:rPr>
              <a:pPr/>
              <a:t>31</a:t>
            </a:fld>
            <a:endParaRPr kumimoji="0" lang="es-ES" altLang="es-AR" sz="1400" b="0">
              <a:solidFill>
                <a:schemeClr val="tx1"/>
              </a:solidFill>
              <a:latin typeface="Times New Roman" pitchFamily="18" charset="0"/>
            </a:endParaRPr>
          </a:p>
        </p:txBody>
      </p:sp>
      <p:sp>
        <p:nvSpPr>
          <p:cNvPr id="249859" name="Rectangle 3"/>
          <p:cNvSpPr>
            <a:spLocks noGrp="1" noChangeArrowheads="1"/>
          </p:cNvSpPr>
          <p:nvPr>
            <p:ph type="body" idx="4294967295"/>
          </p:nvPr>
        </p:nvSpPr>
        <p:spPr>
          <a:xfrm>
            <a:off x="222250" y="1404938"/>
            <a:ext cx="9150350" cy="4995862"/>
          </a:xfrm>
        </p:spPr>
        <p:txBody>
          <a:bodyPr rtlCol="0">
            <a:normAutofit fontScale="92500"/>
          </a:bodyPr>
          <a:lstStyle/>
          <a:p>
            <a:pPr algn="just">
              <a:defRPr/>
            </a:pPr>
            <a:r>
              <a:rPr lang="es-ES" altLang="es-AR" sz="2800" b="1" dirty="0">
                <a:solidFill>
                  <a:schemeClr val="tx1"/>
                </a:solidFill>
                <a:latin typeface="Comic Sans MS" pitchFamily="66" charset="0"/>
              </a:rPr>
              <a:t>Sub especie de la aparcería.</a:t>
            </a:r>
          </a:p>
          <a:p>
            <a:pPr algn="just">
              <a:defRPr/>
            </a:pPr>
            <a:r>
              <a:rPr lang="es-ES" altLang="es-AR" sz="2800" b="1" dirty="0">
                <a:solidFill>
                  <a:schemeClr val="tx1"/>
                </a:solidFill>
                <a:latin typeface="Comic Sans MS" pitchFamily="66" charset="0"/>
              </a:rPr>
              <a:t>Las partes efectúan aportes equivalentes: el dador el capital, consistente en el predio rural (o animales) y otros elementos, y el mediero, su trabajo y el de su personal asalariado (y a veces algunos bienes)</a:t>
            </a:r>
          </a:p>
          <a:p>
            <a:pPr algn="just">
              <a:defRPr/>
            </a:pPr>
            <a:r>
              <a:rPr lang="es-ES" altLang="es-AR" sz="2800" b="1" dirty="0">
                <a:solidFill>
                  <a:schemeClr val="tx1"/>
                </a:solidFill>
                <a:latin typeface="Comic Sans MS" pitchFamily="66" charset="0"/>
              </a:rPr>
              <a:t>Ambos contratantes asumen los gastos de la explotación en partes iguales</a:t>
            </a:r>
          </a:p>
          <a:p>
            <a:pPr algn="just">
              <a:defRPr/>
            </a:pPr>
            <a:r>
              <a:rPr lang="es-ES" altLang="es-AR" sz="2800" b="1" dirty="0">
                <a:solidFill>
                  <a:schemeClr val="tx1"/>
                </a:solidFill>
                <a:latin typeface="Comic Sans MS" pitchFamily="66" charset="0"/>
              </a:rPr>
              <a:t>Los frutos, beneficios o utilidades resultantes de la explotación se dividen en partes iguales, y</a:t>
            </a:r>
          </a:p>
          <a:p>
            <a:pPr algn="just">
              <a:defRPr/>
            </a:pPr>
            <a:r>
              <a:rPr lang="es-ES" altLang="es-AR" sz="2800" b="1" dirty="0">
                <a:solidFill>
                  <a:schemeClr val="tx1"/>
                </a:solidFill>
                <a:latin typeface="Comic Sans MS" pitchFamily="66" charset="0"/>
              </a:rPr>
              <a:t>El dador puede compartir la dirección y administración de la empresa agraria. </a:t>
            </a:r>
          </a:p>
        </p:txBody>
      </p:sp>
    </p:spTree>
  </p:cSld>
  <p:clrMapOvr>
    <a:masterClrMapping/>
  </p:clrMapOvr>
  <p:transition spd="slow"/>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6" name="Rectangle 2"/>
          <p:cNvSpPr>
            <a:spLocks noGrp="1" noChangeArrowheads="1"/>
          </p:cNvSpPr>
          <p:nvPr>
            <p:ph type="title"/>
          </p:nvPr>
        </p:nvSpPr>
        <p:spPr>
          <a:xfrm>
            <a:off x="221804" y="548680"/>
            <a:ext cx="8632825" cy="864518"/>
          </a:xfrm>
          <a:solidFill>
            <a:schemeClr val="tx2"/>
          </a:solidFill>
          <a:ln>
            <a:solidFill>
              <a:schemeClr val="tx2"/>
            </a:solidFill>
            <a:miter lim="800000"/>
            <a:headEnd/>
            <a:tailEnd/>
          </a:ln>
        </p:spPr>
        <p:txBody>
          <a:bodyPr/>
          <a:lstStyle/>
          <a:p>
            <a:pPr algn="ctr" eaLnBrk="1" fontAlgn="auto" hangingPunct="1">
              <a:spcAft>
                <a:spcPts val="0"/>
              </a:spcAft>
              <a:defRPr/>
            </a:pPr>
            <a:r>
              <a:rPr lang="es-ES" altLang="es-AR" sz="3200" b="1" dirty="0">
                <a:solidFill>
                  <a:srgbClr val="FF0000"/>
                </a:solidFill>
                <a:effectLst>
                  <a:outerShdw blurRad="38100" dist="38100" dir="2700000" algn="tl">
                    <a:srgbClr val="000000">
                      <a:alpha val="43137"/>
                    </a:srgbClr>
                  </a:outerShdw>
                </a:effectLst>
                <a:latin typeface="Comic Sans MS" panose="030F0702030302020204" pitchFamily="66" charset="0"/>
              </a:rPr>
              <a:t>OBLIGACIONES DEL DADOR</a:t>
            </a:r>
          </a:p>
        </p:txBody>
      </p:sp>
      <p:sp>
        <p:nvSpPr>
          <p:cNvPr id="44037" name="Rectangle 3"/>
          <p:cNvSpPr>
            <a:spLocks noGrp="1" noChangeArrowheads="1"/>
          </p:cNvSpPr>
          <p:nvPr>
            <p:ph idx="1"/>
          </p:nvPr>
        </p:nvSpPr>
        <p:spPr>
          <a:xfrm>
            <a:off x="365125" y="1524000"/>
            <a:ext cx="8497888" cy="4857750"/>
          </a:xfrm>
        </p:spPr>
        <p:txBody>
          <a:bodyPr>
            <a:normAutofit/>
          </a:bodyPr>
          <a:lstStyle/>
          <a:p>
            <a:r>
              <a:rPr lang="es-ES" altLang="es-AR" sz="2400" b="1" dirty="0">
                <a:solidFill>
                  <a:schemeClr val="tx1"/>
                </a:solidFill>
                <a:latin typeface="Comic Sans MS" pitchFamily="66" charset="0"/>
              </a:rPr>
              <a:t>GARANTIA DE USO Y GOCE (art. 23 </a:t>
            </a:r>
            <a:r>
              <a:rPr lang="es-ES" altLang="es-AR" sz="2400" b="1" dirty="0" err="1">
                <a:solidFill>
                  <a:schemeClr val="tx1"/>
                </a:solidFill>
                <a:latin typeface="Comic Sans MS" pitchFamily="66" charset="0"/>
              </a:rPr>
              <a:t>inc.f</a:t>
            </a:r>
            <a:r>
              <a:rPr lang="es-ES" altLang="es-AR" sz="2400" b="1" dirty="0">
                <a:solidFill>
                  <a:schemeClr val="tx1"/>
                </a:solidFill>
                <a:latin typeface="Comic Sans MS" pitchFamily="66" charset="0"/>
              </a:rPr>
              <a:t>)</a:t>
            </a:r>
          </a:p>
          <a:p>
            <a:pPr>
              <a:buFont typeface="Wingdings" pitchFamily="2" charset="2"/>
              <a:buNone/>
            </a:pPr>
            <a:endParaRPr lang="es-ES" altLang="es-AR" sz="2400" b="1" dirty="0">
              <a:solidFill>
                <a:schemeClr val="tx1"/>
              </a:solidFill>
              <a:latin typeface="Comic Sans MS" pitchFamily="66" charset="0"/>
            </a:endParaRPr>
          </a:p>
          <a:p>
            <a:r>
              <a:rPr lang="es-ES" altLang="es-AR" sz="2400" b="1" dirty="0">
                <a:solidFill>
                  <a:schemeClr val="tx1"/>
                </a:solidFill>
                <a:latin typeface="Comic Sans MS" pitchFamily="66" charset="0"/>
              </a:rPr>
              <a:t>LLEVAR EL INVENTARIO DE TODOS LOS APORTES Y DE LA FORMA DE DISTRIBUCION (art. 23 </a:t>
            </a:r>
            <a:r>
              <a:rPr lang="es-ES" altLang="es-AR" sz="2400" b="1" dirty="0" err="1">
                <a:solidFill>
                  <a:schemeClr val="tx1"/>
                </a:solidFill>
                <a:latin typeface="Comic Sans MS" pitchFamily="66" charset="0"/>
              </a:rPr>
              <a:t>inc.g</a:t>
            </a:r>
            <a:r>
              <a:rPr lang="es-ES" altLang="es-AR" sz="2400" b="1" dirty="0">
                <a:solidFill>
                  <a:schemeClr val="tx1"/>
                </a:solidFill>
                <a:latin typeface="Comic Sans MS" pitchFamily="66" charset="0"/>
              </a:rPr>
              <a:t>)</a:t>
            </a:r>
          </a:p>
          <a:p>
            <a:pPr>
              <a:buFont typeface="Wingdings" pitchFamily="2" charset="2"/>
              <a:buNone/>
            </a:pPr>
            <a:endParaRPr lang="es-ES" altLang="es-AR" sz="2400" b="1" dirty="0">
              <a:solidFill>
                <a:schemeClr val="tx1"/>
              </a:solidFill>
              <a:latin typeface="Comic Sans MS" pitchFamily="66" charset="0"/>
            </a:endParaRPr>
          </a:p>
          <a:p>
            <a:r>
              <a:rPr lang="es-ES" altLang="es-AR" sz="2400" b="1" dirty="0">
                <a:solidFill>
                  <a:schemeClr val="tx1"/>
                </a:solidFill>
                <a:latin typeface="Comic Sans MS" pitchFamily="66" charset="0"/>
              </a:rPr>
              <a:t>TODAS LAS INHERENTES AL ARRENDADOR </a:t>
            </a:r>
            <a:r>
              <a:rPr lang="es-AR" altLang="es-AR" sz="2400" b="1" dirty="0">
                <a:solidFill>
                  <a:schemeClr val="tx1"/>
                </a:solidFill>
                <a:latin typeface="Comic Sans MS" pitchFamily="66" charset="0"/>
              </a:rPr>
              <a:t>(ART. 18 LEY 13.246 Y MODIF.,  </a:t>
            </a:r>
            <a:r>
              <a:rPr lang="es-AR" altLang="es-AR" sz="2400" b="1" dirty="0">
                <a:solidFill>
                  <a:srgbClr val="66FF66"/>
                </a:solidFill>
                <a:latin typeface="Comic Sans MS" pitchFamily="66" charset="0"/>
              </a:rPr>
              <a:t>C.C.C. </a:t>
            </a:r>
            <a:r>
              <a:rPr lang="es-AR" altLang="es-AR" sz="2400" b="1" dirty="0">
                <a:solidFill>
                  <a:srgbClr val="FF0000"/>
                </a:solidFill>
                <a:latin typeface="Comic Sans MS" pitchFamily="66" charset="0"/>
              </a:rPr>
              <a:t>Y DE LA LEY  26.727)</a:t>
            </a:r>
            <a:endParaRPr lang="es-ES" altLang="es-AR" sz="2400" b="1" dirty="0">
              <a:solidFill>
                <a:schemeClr val="tx1"/>
              </a:solidFill>
              <a:latin typeface="Comic Sans MS" pitchFamily="66" charset="0"/>
            </a:endParaRPr>
          </a:p>
        </p:txBody>
      </p:sp>
      <p:sp>
        <p:nvSpPr>
          <p:cNvPr id="4" name="3 Marcador de pie de página"/>
          <p:cNvSpPr>
            <a:spLocks noGrp="1"/>
          </p:cNvSpPr>
          <p:nvPr>
            <p:ph type="ftr" sz="quarter" idx="11"/>
          </p:nvPr>
        </p:nvSpPr>
        <p:spPr>
          <a:xfrm>
            <a:off x="4692650" y="6453188"/>
            <a:ext cx="4679950" cy="288925"/>
          </a:xfrm>
        </p:spPr>
        <p:txBody>
          <a:bodyPr/>
          <a:lstStyle/>
          <a:p>
            <a:pPr>
              <a:defRPr/>
            </a:pPr>
            <a:r>
              <a:rPr lang="es-ES" smtClean="0"/>
              <a:t>Luis  Facciano-A.A.E.F.-  2023</a:t>
            </a:r>
            <a:endParaRPr lang="es-ES" dirty="0"/>
          </a:p>
        </p:txBody>
      </p:sp>
      <p:sp>
        <p:nvSpPr>
          <p:cNvPr id="71684"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116003C0-1882-4365-8978-CC0F0181E082}" type="slidenum">
              <a:rPr kumimoji="0" lang="es-ES" altLang="es-AR" sz="1400" b="0" smtClean="0">
                <a:solidFill>
                  <a:schemeClr val="tx1"/>
                </a:solidFill>
                <a:latin typeface="Times New Roman" pitchFamily="18" charset="0"/>
              </a:rPr>
              <a:pPr/>
              <a:t>32</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6" name="Rectangle 2"/>
          <p:cNvSpPr>
            <a:spLocks noGrp="1" noChangeArrowheads="1"/>
          </p:cNvSpPr>
          <p:nvPr>
            <p:ph type="title"/>
          </p:nvPr>
        </p:nvSpPr>
        <p:spPr>
          <a:xfrm>
            <a:off x="1877988" y="476250"/>
            <a:ext cx="6904062" cy="722313"/>
          </a:xfrm>
          <a:solidFill>
            <a:schemeClr val="tx2"/>
          </a:solidFill>
          <a:ln>
            <a:solidFill>
              <a:schemeClr val="tx2"/>
            </a:solidFill>
            <a:miter lim="800000"/>
            <a:headEnd/>
            <a:tailEnd/>
          </a:ln>
        </p:spPr>
        <p:txBody>
          <a:bodyPr/>
          <a:lstStyle/>
          <a:p>
            <a:pPr algn="ctr" eaLnBrk="1" fontAlgn="auto" hangingPunct="1">
              <a:spcAft>
                <a:spcPts val="0"/>
              </a:spcAft>
              <a:defRPr/>
            </a:pPr>
            <a:r>
              <a:rPr lang="es-ES" altLang="es-AR" sz="3200" b="1" dirty="0">
                <a:solidFill>
                  <a:srgbClr val="FF0000"/>
                </a:solidFill>
                <a:effectLst>
                  <a:outerShdw blurRad="38100" dist="38100" dir="2700000" algn="tl">
                    <a:srgbClr val="000000">
                      <a:alpha val="43137"/>
                    </a:srgbClr>
                  </a:outerShdw>
                </a:effectLst>
                <a:latin typeface="Comic Sans MS" panose="030F0702030302020204" pitchFamily="66" charset="0"/>
              </a:rPr>
              <a:t>OBLIGACIONES DEL APARCERO</a:t>
            </a:r>
          </a:p>
        </p:txBody>
      </p:sp>
      <p:sp>
        <p:nvSpPr>
          <p:cNvPr id="44037" name="Rectangle 3"/>
          <p:cNvSpPr>
            <a:spLocks noGrp="1" noChangeArrowheads="1"/>
          </p:cNvSpPr>
          <p:nvPr>
            <p:ph idx="1"/>
          </p:nvPr>
        </p:nvSpPr>
        <p:spPr>
          <a:xfrm>
            <a:off x="365125" y="1524000"/>
            <a:ext cx="8497888" cy="4857750"/>
          </a:xfrm>
        </p:spPr>
        <p:txBody>
          <a:bodyPr>
            <a:normAutofit fontScale="92500" lnSpcReduction="20000"/>
          </a:bodyPr>
          <a:lstStyle/>
          <a:p>
            <a:pPr eaLnBrk="1" hangingPunct="1">
              <a:lnSpc>
                <a:spcPct val="130000"/>
              </a:lnSpc>
            </a:pPr>
            <a:r>
              <a:rPr lang="es-ES" altLang="es-AR" sz="2000" b="1">
                <a:solidFill>
                  <a:schemeClr val="tx1"/>
                </a:solidFill>
                <a:latin typeface="Comic Sans MS" pitchFamily="66" charset="0"/>
              </a:rPr>
              <a:t>EXPLOTACIÓN PERSONAL (art 23)</a:t>
            </a:r>
          </a:p>
          <a:p>
            <a:pPr eaLnBrk="1" hangingPunct="1">
              <a:lnSpc>
                <a:spcPct val="130000"/>
              </a:lnSpc>
            </a:pPr>
            <a:r>
              <a:rPr lang="es-ES" altLang="es-AR" sz="2000" b="1">
                <a:solidFill>
                  <a:schemeClr val="tx1"/>
                </a:solidFill>
                <a:latin typeface="Comic Sans MS" pitchFamily="66" charset="0"/>
              </a:rPr>
              <a:t>PROHIBICIÓN DE CESIÓN (art 23)</a:t>
            </a:r>
          </a:p>
          <a:p>
            <a:pPr eaLnBrk="1" hangingPunct="1">
              <a:lnSpc>
                <a:spcPct val="130000"/>
              </a:lnSpc>
            </a:pPr>
            <a:r>
              <a:rPr lang="es-ES" altLang="es-AR" sz="2000" b="1">
                <a:solidFill>
                  <a:schemeClr val="tx1"/>
                </a:solidFill>
                <a:latin typeface="Comic Sans MS" pitchFamily="66" charset="0"/>
              </a:rPr>
              <a:t>DAR A LA COSA EL DESTINO CONVENIDO O EN SU DEFECTO EL QUE DETERMINEN LOS USOS Y COSTUMBRES LOCALES (art 23)</a:t>
            </a:r>
          </a:p>
          <a:p>
            <a:pPr eaLnBrk="1" hangingPunct="1">
              <a:lnSpc>
                <a:spcPct val="130000"/>
              </a:lnSpc>
            </a:pPr>
            <a:r>
              <a:rPr lang="es-ES" altLang="es-AR" sz="2000" b="1">
                <a:solidFill>
                  <a:schemeClr val="tx1"/>
                </a:solidFill>
                <a:latin typeface="Comic Sans MS" pitchFamily="66" charset="0"/>
              </a:rPr>
              <a:t>CONSERVACIÓN DE MEJORAS (art 23)</a:t>
            </a:r>
          </a:p>
          <a:p>
            <a:pPr eaLnBrk="1" hangingPunct="1">
              <a:lnSpc>
                <a:spcPct val="130000"/>
              </a:lnSpc>
            </a:pPr>
            <a:r>
              <a:rPr lang="es-ES" altLang="es-AR" sz="2000" b="1">
                <a:solidFill>
                  <a:schemeClr val="tx1"/>
                </a:solidFill>
                <a:latin typeface="Comic Sans MS" pitchFamily="66" charset="0"/>
              </a:rPr>
              <a:t>AVISO DE PERCEPCIÓN DE FRUTOS Y DIVISIÓN CON 10 DÍAS DE ANTICIPACIÓN (art 23)</a:t>
            </a:r>
          </a:p>
          <a:p>
            <a:pPr eaLnBrk="1" hangingPunct="1">
              <a:lnSpc>
                <a:spcPct val="130000"/>
              </a:lnSpc>
            </a:pPr>
            <a:r>
              <a:rPr lang="es-ES" altLang="es-AR" sz="2000" b="1">
                <a:solidFill>
                  <a:schemeClr val="tx1"/>
                </a:solidFill>
                <a:latin typeface="Comic Sans MS" pitchFamily="66" charset="0"/>
              </a:rPr>
              <a:t>COMUNICACIÓN AL DADOR DE TODO HECHO O ACCIÓN OPUESTA A SU DERECHO (art 23)</a:t>
            </a:r>
          </a:p>
          <a:p>
            <a:pPr eaLnBrk="1" hangingPunct="1">
              <a:lnSpc>
                <a:spcPct val="130000"/>
              </a:lnSpc>
            </a:pPr>
            <a:r>
              <a:rPr lang="es-ES" altLang="es-AR" sz="2000" b="1">
                <a:solidFill>
                  <a:schemeClr val="tx1"/>
                </a:solidFill>
                <a:latin typeface="Comic Sans MS" pitchFamily="66" charset="0"/>
              </a:rPr>
              <a:t>EXPLOTAR RACIONALMENTE (ART 8 Y 22)</a:t>
            </a:r>
          </a:p>
          <a:p>
            <a:pPr eaLnBrk="1" hangingPunct="1">
              <a:lnSpc>
                <a:spcPct val="130000"/>
              </a:lnSpc>
            </a:pPr>
            <a:r>
              <a:rPr lang="es-AR" altLang="es-AR" sz="2000" b="1">
                <a:solidFill>
                  <a:schemeClr val="tx1"/>
                </a:solidFill>
                <a:latin typeface="Comic Sans MS" pitchFamily="66" charset="0"/>
              </a:rPr>
              <a:t>LAS DEL ARRENDATARIO (ART, 18 Y 22)</a:t>
            </a:r>
            <a:endParaRPr lang="es-ES" altLang="es-AR" sz="2000" b="1">
              <a:solidFill>
                <a:schemeClr val="tx1"/>
              </a:solidFill>
              <a:latin typeface="Comic Sans MS" pitchFamily="66" charset="0"/>
            </a:endParaRPr>
          </a:p>
        </p:txBody>
      </p:sp>
      <p:sp>
        <p:nvSpPr>
          <p:cNvPr id="4" name="3 Marcador de pie de página"/>
          <p:cNvSpPr>
            <a:spLocks noGrp="1"/>
          </p:cNvSpPr>
          <p:nvPr>
            <p:ph type="ftr" sz="quarter" idx="11"/>
          </p:nvPr>
        </p:nvSpPr>
        <p:spPr>
          <a:xfrm>
            <a:off x="4692650" y="6453188"/>
            <a:ext cx="4679950" cy="288925"/>
          </a:xfrm>
        </p:spPr>
        <p:txBody>
          <a:bodyPr/>
          <a:lstStyle/>
          <a:p>
            <a:pPr>
              <a:defRPr/>
            </a:pPr>
            <a:r>
              <a:rPr lang="es-ES" smtClean="0"/>
              <a:t>Luis  Facciano-A.A.E.F.-  2023</a:t>
            </a:r>
            <a:endParaRPr lang="es-ES" dirty="0"/>
          </a:p>
        </p:txBody>
      </p:sp>
      <p:sp>
        <p:nvSpPr>
          <p:cNvPr id="72708"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EF7137D7-DFA7-45AB-8580-5A24C4B3A052}" type="slidenum">
              <a:rPr kumimoji="0" lang="es-ES" altLang="es-AR" sz="1400" b="0" smtClean="0">
                <a:solidFill>
                  <a:schemeClr val="tx1"/>
                </a:solidFill>
                <a:latin typeface="Times New Roman" pitchFamily="18" charset="0"/>
              </a:rPr>
              <a:pPr/>
              <a:t>33</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5" name="Rectangle 2"/>
          <p:cNvSpPr>
            <a:spLocks noGrp="1" noChangeArrowheads="1"/>
          </p:cNvSpPr>
          <p:nvPr>
            <p:ph type="title"/>
          </p:nvPr>
        </p:nvSpPr>
        <p:spPr bwMode="auto">
          <a:xfrm>
            <a:off x="1517948" y="333375"/>
            <a:ext cx="7408565" cy="1511449"/>
          </a:xfrm>
          <a:solidFill>
            <a:schemeClr val="tx2"/>
          </a:solidFill>
        </p:spPr>
        <p:txBody>
          <a:bodyPr wrap="square" numCol="1" anchorCtr="0" compatLnSpc="1">
            <a:prstTxWarp prst="textNoShape">
              <a:avLst/>
            </a:prstTxWarp>
            <a:normAutofit fontScale="90000"/>
          </a:bodyPr>
          <a:lstStyle/>
          <a:p>
            <a:pPr algn="ctr" eaLnBrk="1" hangingPunct="1">
              <a:defRPr/>
            </a:pPr>
            <a:r>
              <a:rPr lang="es-ES" altLang="es-AR" sz="3200" b="1" dirty="0">
                <a:solidFill>
                  <a:srgbClr val="FF0000"/>
                </a:solidFill>
                <a:latin typeface="Comic Sans MS" pitchFamily="66" charset="0"/>
              </a:rPr>
              <a:t>CONSECUENCIA DEL INCUMPLIMIENTO DE LAS OBLIGACIONES EN LAS APARCERÍAS</a:t>
            </a:r>
            <a:endParaRPr lang="es-ES" altLang="es-AR" sz="3200" b="1" dirty="0">
              <a:solidFill>
                <a:srgbClr val="FF0000"/>
              </a:solidFill>
            </a:endParaRPr>
          </a:p>
        </p:txBody>
      </p:sp>
      <p:sp>
        <p:nvSpPr>
          <p:cNvPr id="73730" name="Rectangle 3"/>
          <p:cNvSpPr>
            <a:spLocks noGrp="1" noChangeArrowheads="1"/>
          </p:cNvSpPr>
          <p:nvPr>
            <p:ph idx="1"/>
          </p:nvPr>
        </p:nvSpPr>
        <p:spPr>
          <a:xfrm>
            <a:off x="0" y="2132855"/>
            <a:ext cx="9372600" cy="4391769"/>
          </a:xfrm>
        </p:spPr>
        <p:txBody>
          <a:bodyPr>
            <a:normAutofit fontScale="92500"/>
          </a:bodyPr>
          <a:lstStyle/>
          <a:p>
            <a:pPr eaLnBrk="1" hangingPunct="1"/>
            <a:r>
              <a:rPr lang="es-ES" altLang="es-AR" sz="2200" b="1" dirty="0">
                <a:latin typeface="Comic Sans MS" pitchFamily="66" charset="0"/>
              </a:rPr>
              <a:t>ANTE EL INCUMPLIMIENTO DE CUALQUIERA DE LAS OBLIGACIONES: CUALQUIERA DE LAS PARTES PUEDE PEDIR LA RESOLUCIÓN Y EL DESALOJO Y/O ENTREGA DE LAS COSAS DADAS EN APARCERÍA (art. 25º 1er. párr.)</a:t>
            </a:r>
          </a:p>
          <a:p>
            <a:pPr eaLnBrk="1" hangingPunct="1">
              <a:buFont typeface="Wingdings" pitchFamily="2" charset="2"/>
              <a:buNone/>
            </a:pPr>
            <a:endParaRPr lang="es-ES" altLang="es-AR" sz="2200" b="1" dirty="0">
              <a:latin typeface="Comic Sans MS" pitchFamily="66" charset="0"/>
            </a:endParaRPr>
          </a:p>
          <a:p>
            <a:pPr eaLnBrk="1" hangingPunct="1"/>
            <a:r>
              <a:rPr lang="es-ES" altLang="es-AR" sz="2200" b="1" dirty="0">
                <a:latin typeface="Comic Sans MS" pitchFamily="66" charset="0"/>
              </a:rPr>
              <a:t>SI HAY </a:t>
            </a:r>
            <a:r>
              <a:rPr lang="es-ES" altLang="es-AR" sz="2200" b="1" dirty="0">
                <a:solidFill>
                  <a:srgbClr val="FF0000"/>
                </a:solidFill>
                <a:latin typeface="Comic Sans MS" pitchFamily="66" charset="0"/>
              </a:rPr>
              <a:t>ABANDONO INJUSTIFICADO DE LA EXPLOTACIÓN </a:t>
            </a:r>
            <a:r>
              <a:rPr lang="es-ES" altLang="es-AR" sz="2200" b="1" dirty="0">
                <a:latin typeface="Comic Sans MS" pitchFamily="66" charset="0"/>
              </a:rPr>
              <a:t>o </a:t>
            </a:r>
            <a:r>
              <a:rPr lang="es-ES" altLang="es-AR" sz="2200" b="1" dirty="0">
                <a:solidFill>
                  <a:srgbClr val="FF0000"/>
                </a:solidFill>
                <a:latin typeface="Comic Sans MS" pitchFamily="66" charset="0"/>
              </a:rPr>
              <a:t>FALTA DE ENTREGA DEL PORCENTAJE </a:t>
            </a:r>
            <a:r>
              <a:rPr lang="es-ES" altLang="es-AR" sz="2200" b="1" dirty="0">
                <a:latin typeface="Comic Sans MS" pitchFamily="66" charset="0"/>
              </a:rPr>
              <a:t>DE LOS FRUTOS, EL DADOR PUEDE PEDIR EL DESALOJO Y/O RESTITUCIÓN POR JUICIO SUMARIO (art. 25º 2do. párr.).</a:t>
            </a:r>
          </a:p>
          <a:p>
            <a:pPr eaLnBrk="1" hangingPunct="1"/>
            <a:endParaRPr lang="es-ES" altLang="es-AR" sz="2200" b="1" dirty="0">
              <a:latin typeface="Comic Sans MS" pitchFamily="66" charset="0"/>
            </a:endParaRPr>
          </a:p>
          <a:p>
            <a:pPr eaLnBrk="1" hangingPunct="1"/>
            <a:r>
              <a:rPr lang="es-ES" altLang="es-AR" sz="2200" b="1" dirty="0">
                <a:latin typeface="Comic Sans MS" pitchFamily="66" charset="0"/>
              </a:rPr>
              <a:t>ES TAMBIÉN UNA FORMA PROPIA DE PACTO COMISORIO TÁCITO </a:t>
            </a:r>
            <a:r>
              <a:rPr lang="es-ES_tradnl" altLang="es-AR" sz="2200" b="1" dirty="0">
                <a:latin typeface="Comic Sans MS" pitchFamily="66" charset="0"/>
              </a:rPr>
              <a:t>(NO SON APLICABLES LOS ARTS. 1204 C.C. NI 1087/88 C.C.C.).</a:t>
            </a:r>
            <a:endParaRPr lang="es-ES" altLang="es-AR" sz="2200" b="1" dirty="0">
              <a:latin typeface="Comic Sans MS" pitchFamily="66" charset="0"/>
            </a:endParaRPr>
          </a:p>
          <a:p>
            <a:pPr eaLnBrk="1" hangingPunct="1"/>
            <a:endParaRPr lang="es-ES" altLang="es-AR" sz="2200" b="1" dirty="0">
              <a:latin typeface="Comic Sans MS" pitchFamily="66" charset="0"/>
            </a:endParaRPr>
          </a:p>
        </p:txBody>
      </p:sp>
      <p:sp>
        <p:nvSpPr>
          <p:cNvPr id="4" name="3 Marcador de pie de página"/>
          <p:cNvSpPr>
            <a:spLocks noGrp="1"/>
          </p:cNvSpPr>
          <p:nvPr>
            <p:ph type="ftr" sz="quarter" idx="11"/>
          </p:nvPr>
        </p:nvSpPr>
        <p:spPr>
          <a:xfrm>
            <a:off x="5340350" y="6524625"/>
            <a:ext cx="4032250" cy="144463"/>
          </a:xfrm>
        </p:spPr>
        <p:txBody>
          <a:bodyPr/>
          <a:lstStyle/>
          <a:p>
            <a:pPr>
              <a:defRPr/>
            </a:pPr>
            <a:r>
              <a:rPr lang="es-ES" smtClean="0"/>
              <a:t>Luis  Facciano-A.A.E.F.-  2023</a:t>
            </a:r>
            <a:endParaRPr lang="es-ES" dirty="0"/>
          </a:p>
        </p:txBody>
      </p:sp>
      <p:sp>
        <p:nvSpPr>
          <p:cNvPr id="73732"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53A0A483-0E9F-420E-A71C-A97E33809370}" type="slidenum">
              <a:rPr kumimoji="0" lang="es-ES" altLang="es-AR" sz="1400" b="0" smtClean="0">
                <a:solidFill>
                  <a:schemeClr val="tx1"/>
                </a:solidFill>
                <a:latin typeface="Times New Roman" pitchFamily="18" charset="0"/>
              </a:rPr>
              <a:pPr/>
              <a:t>34</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7" name="Rectangle 2"/>
          <p:cNvSpPr>
            <a:spLocks noGrp="1" noChangeArrowheads="1"/>
          </p:cNvSpPr>
          <p:nvPr>
            <p:ph type="title"/>
          </p:nvPr>
        </p:nvSpPr>
        <p:spPr bwMode="auto">
          <a:xfrm>
            <a:off x="1445940" y="457200"/>
            <a:ext cx="7567885" cy="1171600"/>
          </a:xfrm>
          <a:solidFill>
            <a:schemeClr val="tx2"/>
          </a:solidFill>
        </p:spPr>
        <p:txBody>
          <a:bodyPr wrap="square" numCol="1" anchorCtr="0" compatLnSpc="1">
            <a:prstTxWarp prst="textNoShape">
              <a:avLst/>
            </a:prstTxWarp>
          </a:bodyPr>
          <a:lstStyle/>
          <a:p>
            <a:pPr algn="ctr" eaLnBrk="1" hangingPunct="1">
              <a:defRPr/>
            </a:pPr>
            <a:r>
              <a:rPr lang="es-ES" altLang="es-AR" sz="3200" b="1" dirty="0">
                <a:solidFill>
                  <a:srgbClr val="FF0000"/>
                </a:solidFill>
                <a:effectLst>
                  <a:outerShdw blurRad="38100" dist="38100" dir="2700000" algn="tl">
                    <a:srgbClr val="000000">
                      <a:alpha val="43137"/>
                    </a:srgbClr>
                  </a:outerShdw>
                </a:effectLst>
                <a:latin typeface="Comic Sans MS" pitchFamily="66" charset="0"/>
              </a:rPr>
              <a:t>PROHIBICIÓN DE CONSTITUIR DOMICILIOS ESPECIALES</a:t>
            </a:r>
          </a:p>
        </p:txBody>
      </p:sp>
      <p:sp>
        <p:nvSpPr>
          <p:cNvPr id="74754" name="Rectangle 3"/>
          <p:cNvSpPr>
            <a:spLocks noGrp="1" noChangeArrowheads="1"/>
          </p:cNvSpPr>
          <p:nvPr>
            <p:ph idx="1"/>
          </p:nvPr>
        </p:nvSpPr>
        <p:spPr>
          <a:xfrm>
            <a:off x="163512" y="2106598"/>
            <a:ext cx="9209088" cy="4275152"/>
          </a:xfrm>
        </p:spPr>
        <p:txBody>
          <a:bodyPr>
            <a:normAutofit fontScale="92500"/>
          </a:bodyPr>
          <a:lstStyle/>
          <a:p>
            <a:pPr lvl="1" algn="ctr">
              <a:spcBef>
                <a:spcPts val="0"/>
              </a:spcBef>
              <a:buFont typeface="Wingdings" pitchFamily="2" charset="2"/>
              <a:buNone/>
            </a:pPr>
            <a:r>
              <a:rPr lang="es-ES" altLang="es-AR" sz="2600" b="1" dirty="0">
                <a:latin typeface="Comic Sans MS" pitchFamily="66" charset="0"/>
              </a:rPr>
              <a:t>SE PROHIBE CONSTITUIR </a:t>
            </a:r>
            <a:r>
              <a:rPr lang="es-ES" altLang="es-AR" sz="2600" b="1" dirty="0" smtClean="0">
                <a:latin typeface="Comic Sans MS" pitchFamily="66" charset="0"/>
              </a:rPr>
              <a:t>DOMICILIOS ESPECIALES </a:t>
            </a:r>
            <a:r>
              <a:rPr lang="es-ES" altLang="es-AR" sz="2600" b="1" dirty="0">
                <a:latin typeface="Comic Sans MS" pitchFamily="66" charset="0"/>
              </a:rPr>
              <a:t>DISTINTOS DE LOS REALES </a:t>
            </a:r>
            <a:r>
              <a:rPr lang="es-ES" altLang="es-AR" sz="2600" b="1" dirty="0">
                <a:solidFill>
                  <a:srgbClr val="FF0000"/>
                </a:solidFill>
                <a:latin typeface="Comic Sans MS" pitchFamily="66" charset="0"/>
              </a:rPr>
              <a:t>DEL ARRENDATARIO </a:t>
            </a:r>
            <a:endParaRPr lang="es-ES" altLang="es-AR" sz="2600" b="1" dirty="0" smtClean="0">
              <a:solidFill>
                <a:srgbClr val="FF0000"/>
              </a:solidFill>
              <a:latin typeface="Comic Sans MS" pitchFamily="66" charset="0"/>
            </a:endParaRPr>
          </a:p>
          <a:p>
            <a:pPr lvl="1" algn="ctr">
              <a:spcBef>
                <a:spcPts val="0"/>
              </a:spcBef>
              <a:buFont typeface="Wingdings" pitchFamily="2" charset="2"/>
              <a:buNone/>
            </a:pPr>
            <a:r>
              <a:rPr lang="es-ES" altLang="es-AR" sz="2600" b="1" dirty="0" smtClean="0">
                <a:latin typeface="Comic Sans MS" pitchFamily="66" charset="0"/>
              </a:rPr>
              <a:t>(</a:t>
            </a:r>
            <a:r>
              <a:rPr lang="es-ES" altLang="es-AR" sz="2600" b="1" dirty="0">
                <a:latin typeface="Comic Sans MS" pitchFamily="66" charset="0"/>
              </a:rPr>
              <a:t>art 17º in fine) </a:t>
            </a:r>
            <a:r>
              <a:rPr lang="es-ES" altLang="es-AR" sz="2600" b="1" dirty="0">
                <a:solidFill>
                  <a:srgbClr val="FF0000"/>
                </a:solidFill>
                <a:latin typeface="Comic Sans MS" pitchFamily="66" charset="0"/>
              </a:rPr>
              <a:t>o AP</a:t>
            </a:r>
            <a:r>
              <a:rPr lang="es-AR" altLang="es-AR" sz="2600" b="1" dirty="0">
                <a:solidFill>
                  <a:srgbClr val="FF0000"/>
                </a:solidFill>
                <a:latin typeface="Comic Sans MS" pitchFamily="66" charset="0"/>
              </a:rPr>
              <a:t>ARCERO </a:t>
            </a:r>
            <a:r>
              <a:rPr lang="es-AR" altLang="es-AR" sz="2600" b="1" dirty="0">
                <a:latin typeface="Comic Sans MS" pitchFamily="66" charset="0"/>
              </a:rPr>
              <a:t>(por art. 22</a:t>
            </a:r>
            <a:r>
              <a:rPr lang="es-AR" altLang="es-AR" sz="2600" b="1" dirty="0" smtClean="0">
                <a:latin typeface="Comic Sans MS" pitchFamily="66" charset="0"/>
              </a:rPr>
              <a:t>)</a:t>
            </a:r>
          </a:p>
          <a:p>
            <a:pPr lvl="1" algn="ctr">
              <a:spcBef>
                <a:spcPts val="0"/>
              </a:spcBef>
              <a:buFont typeface="Wingdings" pitchFamily="2" charset="2"/>
              <a:buNone/>
            </a:pPr>
            <a:endParaRPr lang="es-AR" altLang="es-AR" sz="2600" b="1" dirty="0">
              <a:latin typeface="Comic Sans MS" pitchFamily="66" charset="0"/>
            </a:endParaRPr>
          </a:p>
          <a:p>
            <a:pPr algn="ctr">
              <a:spcBef>
                <a:spcPts val="0"/>
              </a:spcBef>
              <a:buNone/>
            </a:pPr>
            <a:r>
              <a:rPr lang="es-ES" sz="2600" b="1" dirty="0">
                <a:latin typeface="Comic Sans MS" panose="030F0702030302020204" pitchFamily="66" charset="0"/>
              </a:rPr>
              <a:t>El art.75 C.C.C. modificado por ley 27.551 permite a los contratantes, además de constituir un domicilio postal a los fines del contrato, </a:t>
            </a:r>
            <a:r>
              <a:rPr lang="es-ES" sz="2600" b="1" i="0" dirty="0">
                <a:latin typeface="Comic Sans MS" panose="030F0702030302020204" pitchFamily="66" charset="0"/>
              </a:rPr>
              <a:t>CONSTITUIR UN </a:t>
            </a:r>
            <a:r>
              <a:rPr lang="es-ES" sz="2600" b="1" i="0" dirty="0">
                <a:solidFill>
                  <a:srgbClr val="FF0000"/>
                </a:solidFill>
                <a:latin typeface="Comic Sans MS" panose="030F0702030302020204" pitchFamily="66" charset="0"/>
              </a:rPr>
              <a:t>DOMICILIO ELECTRÓNICO </a:t>
            </a:r>
            <a:r>
              <a:rPr lang="es-ES" sz="2600" b="1" i="0" dirty="0">
                <a:latin typeface="Comic Sans MS" panose="030F0702030302020204" pitchFamily="66" charset="0"/>
              </a:rPr>
              <a:t>en el que se tengan por eficaces todas las notificaciones, comunicaciones y emplazamientos que allí se dirijan.</a:t>
            </a:r>
          </a:p>
          <a:p>
            <a:pPr algn="just">
              <a:buNone/>
            </a:pPr>
            <a:r>
              <a:rPr lang="es-ES" sz="2600" b="1" dirty="0" smtClean="0">
                <a:latin typeface="Comic Sans MS" panose="030F0702030302020204" pitchFamily="66" charset="0"/>
              </a:rPr>
              <a:t>			</a:t>
            </a:r>
            <a:r>
              <a:rPr lang="es-ES" sz="2600" b="1" dirty="0" smtClean="0">
                <a:solidFill>
                  <a:srgbClr val="FFC000"/>
                </a:solidFill>
                <a:latin typeface="Comic Sans MS" panose="030F0702030302020204" pitchFamily="66" charset="0"/>
              </a:rPr>
              <a:t>Entiendo </a:t>
            </a:r>
            <a:r>
              <a:rPr lang="es-ES" sz="2600" b="1" dirty="0">
                <a:solidFill>
                  <a:srgbClr val="FFC000"/>
                </a:solidFill>
                <a:latin typeface="Comic Sans MS" panose="030F0702030302020204" pitchFamily="66" charset="0"/>
              </a:rPr>
              <a:t>no contradice al art. 17 de la 13246</a:t>
            </a:r>
          </a:p>
          <a:p>
            <a:pPr algn="ctr">
              <a:buNone/>
            </a:pPr>
            <a:endParaRPr lang="es-ES" sz="2800" b="1" i="0" dirty="0">
              <a:solidFill>
                <a:srgbClr val="FFC000"/>
              </a:solidFill>
              <a:latin typeface="Comic Sans MS" panose="030F0702030302020204" pitchFamily="66" charset="0"/>
            </a:endParaRPr>
          </a:p>
          <a:p>
            <a:pPr algn="ctr" eaLnBrk="1" hangingPunct="1">
              <a:buFont typeface="Wingdings" pitchFamily="2" charset="2"/>
              <a:buNone/>
            </a:pPr>
            <a:endParaRPr lang="es-ES" altLang="es-AR" sz="2800" b="1" dirty="0">
              <a:latin typeface="Comic Sans MS" pitchFamily="66" charset="0"/>
            </a:endParaRPr>
          </a:p>
        </p:txBody>
      </p:sp>
      <p:sp>
        <p:nvSpPr>
          <p:cNvPr id="4" name="3 Marcador de pie de página"/>
          <p:cNvSpPr>
            <a:spLocks noGrp="1"/>
          </p:cNvSpPr>
          <p:nvPr>
            <p:ph type="ftr" sz="quarter" idx="11"/>
          </p:nvPr>
        </p:nvSpPr>
        <p:spPr>
          <a:xfrm>
            <a:off x="4837113" y="6296025"/>
            <a:ext cx="4535487" cy="301625"/>
          </a:xfrm>
        </p:spPr>
        <p:txBody>
          <a:bodyPr/>
          <a:lstStyle/>
          <a:p>
            <a:pPr>
              <a:defRPr/>
            </a:pPr>
            <a:r>
              <a:rPr lang="es-ES" smtClean="0"/>
              <a:t>Luis  Facciano-A.A.E.F.-  2023</a:t>
            </a:r>
            <a:endParaRPr lang="es-ES" dirty="0"/>
          </a:p>
        </p:txBody>
      </p:sp>
      <p:sp>
        <p:nvSpPr>
          <p:cNvPr id="74756" name="4 Marcador de número de diapositiva"/>
          <p:cNvSpPr>
            <a:spLocks noGrp="1"/>
          </p:cNvSpPr>
          <p:nvPr>
            <p:ph type="sldNum" sz="quarter" idx="12"/>
          </p:nvPr>
        </p:nvSpPr>
        <p:spPr bwMode="auto">
          <a:xfrm>
            <a:off x="8824913" y="6381750"/>
            <a:ext cx="547687" cy="152400"/>
          </a:xfrm>
          <a:noFill/>
          <a:ln>
            <a:miter lim="800000"/>
            <a:headEnd/>
            <a:tailEnd/>
          </a:ln>
        </p:spPr>
        <p:txBody>
          <a:bodyPr wrap="square" numCol="1" anchorCtr="0" compatLnSpc="1">
            <a:prstTxWarp prst="textNoShape">
              <a:avLst/>
            </a:prstTxWarp>
          </a:bodyPr>
          <a:lstStyle/>
          <a:p>
            <a:fld id="{B0F91863-3DF4-4BD3-8731-A91F012CFEBC}" type="slidenum">
              <a:rPr kumimoji="0" lang="es-ES" altLang="es-AR" sz="1400" b="0" smtClean="0">
                <a:solidFill>
                  <a:schemeClr val="tx1"/>
                </a:solidFill>
                <a:latin typeface="Times New Roman" pitchFamily="18" charset="0"/>
              </a:rPr>
              <a:pPr/>
              <a:t>35</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98658" name="Rectangle 2"/>
          <p:cNvSpPr>
            <a:spLocks noGrp="1" noChangeArrowheads="1"/>
          </p:cNvSpPr>
          <p:nvPr>
            <p:ph type="title"/>
          </p:nvPr>
        </p:nvSpPr>
        <p:spPr>
          <a:xfrm>
            <a:off x="1503345" y="692696"/>
            <a:ext cx="7336681" cy="762000"/>
          </a:xfrm>
          <a:solidFill>
            <a:schemeClr val="tx2"/>
          </a:solidFill>
        </p:spPr>
        <p:txBody>
          <a:bodyPr/>
          <a:lstStyle/>
          <a:p>
            <a:pPr algn="ctr" eaLnBrk="1" fontAlgn="auto" hangingPunct="1">
              <a:spcAft>
                <a:spcPts val="0"/>
              </a:spcAft>
              <a:defRPr/>
            </a:pPr>
            <a:r>
              <a:rPr lang="es-ES_tradnl" sz="3000" b="1" dirty="0">
                <a:solidFill>
                  <a:srgbClr val="FF0000"/>
                </a:solidFill>
                <a:effectLst>
                  <a:outerShdw blurRad="38100" dist="38100" dir="2700000" algn="tl">
                    <a:srgbClr val="000000"/>
                  </a:outerShdw>
                </a:effectLst>
                <a:latin typeface="Comic Sans MS" pitchFamily="66" charset="0"/>
              </a:rPr>
              <a:t>PRÓRROGA DE JURISDICCIÓN</a:t>
            </a:r>
          </a:p>
        </p:txBody>
      </p:sp>
      <p:sp>
        <p:nvSpPr>
          <p:cNvPr id="198659" name="Rectangle 3"/>
          <p:cNvSpPr>
            <a:spLocks noGrp="1" noChangeArrowheads="1"/>
          </p:cNvSpPr>
          <p:nvPr>
            <p:ph idx="1"/>
          </p:nvPr>
        </p:nvSpPr>
        <p:spPr>
          <a:xfrm>
            <a:off x="0" y="2072139"/>
            <a:ext cx="9163050" cy="4830762"/>
          </a:xfrm>
        </p:spPr>
        <p:txBody>
          <a:bodyPr>
            <a:normAutofit/>
          </a:bodyPr>
          <a:lstStyle/>
          <a:p>
            <a:pPr lvl="1" eaLnBrk="1" hangingPunct="1">
              <a:lnSpc>
                <a:spcPct val="90000"/>
              </a:lnSpc>
            </a:pPr>
            <a:r>
              <a:rPr lang="es-ES_tradnl" sz="2400" b="1" dirty="0" smtClean="0">
                <a:latin typeface="Comic Sans MS" pitchFamily="66" charset="0"/>
              </a:rPr>
              <a:t> El </a:t>
            </a:r>
            <a:r>
              <a:rPr lang="es-ES_tradnl" sz="2400" b="1" dirty="0">
                <a:latin typeface="Comic Sans MS" pitchFamily="66" charset="0"/>
              </a:rPr>
              <a:t>art. 17º lo prohíbe pero:</a:t>
            </a:r>
          </a:p>
          <a:p>
            <a:pPr lvl="1" eaLnBrk="1" hangingPunct="1">
              <a:lnSpc>
                <a:spcPct val="90000"/>
              </a:lnSpc>
            </a:pPr>
            <a:endParaRPr lang="es-ES_tradnl" sz="2400" b="1" dirty="0">
              <a:latin typeface="Comic Sans MS" pitchFamily="66" charset="0"/>
            </a:endParaRPr>
          </a:p>
          <a:p>
            <a:pPr lvl="1" eaLnBrk="1" hangingPunct="1">
              <a:lnSpc>
                <a:spcPct val="90000"/>
              </a:lnSpc>
            </a:pPr>
            <a:r>
              <a:rPr lang="es-ES_tradnl" sz="2400" b="1" dirty="0">
                <a:latin typeface="Comic Sans MS" pitchFamily="66" charset="0"/>
              </a:rPr>
              <a:t>PARTE DE LA DOCTRINA SOSTIENE QUE SERÍA POSIBLE EFECTUARSE CONFORME A LAS NORMAS PROCESALES DE CADA JURISDICCION </a:t>
            </a:r>
            <a:r>
              <a:rPr lang="es-ES_tradnl" sz="2400" b="1" dirty="0" smtClean="0">
                <a:latin typeface="Comic Sans MS" pitchFamily="66" charset="0"/>
              </a:rPr>
              <a:t>(por el art</a:t>
            </a:r>
            <a:r>
              <a:rPr lang="es-ES_tradnl" sz="2400" b="1" dirty="0">
                <a:latin typeface="Comic Sans MS" pitchFamily="66" charset="0"/>
              </a:rPr>
              <a:t>. 1º </a:t>
            </a:r>
            <a:r>
              <a:rPr lang="es-ES_tradnl" sz="2400" b="1" dirty="0" err="1">
                <a:latin typeface="Comic Sans MS" pitchFamily="66" charset="0"/>
              </a:rPr>
              <a:t>dto</a:t>
            </a:r>
            <a:r>
              <a:rPr lang="es-ES_tradnl" sz="2400" b="1" dirty="0">
                <a:latin typeface="Comic Sans MS" pitchFamily="66" charset="0"/>
              </a:rPr>
              <a:t>-ley </a:t>
            </a:r>
            <a:r>
              <a:rPr lang="es-ES_tradnl" sz="2400" b="1" dirty="0" smtClean="0">
                <a:latin typeface="Comic Sans MS" pitchFamily="66" charset="0"/>
              </a:rPr>
              <a:t>1638 que disuelve las Cámaras Paritarias de Conciliación y arbitraje)</a:t>
            </a:r>
            <a:endParaRPr lang="es-ES_tradnl" sz="2400" b="1" dirty="0">
              <a:latin typeface="Comic Sans MS" pitchFamily="66" charset="0"/>
            </a:endParaRPr>
          </a:p>
          <a:p>
            <a:pPr lvl="1" eaLnBrk="1" hangingPunct="1">
              <a:lnSpc>
                <a:spcPct val="90000"/>
              </a:lnSpc>
            </a:pPr>
            <a:endParaRPr lang="es-ES_tradnl" sz="2400" b="1" dirty="0">
              <a:latin typeface="Comic Sans MS" pitchFamily="66" charset="0"/>
            </a:endParaRPr>
          </a:p>
          <a:p>
            <a:pPr lvl="1" eaLnBrk="1" hangingPunct="1">
              <a:lnSpc>
                <a:spcPct val="90000"/>
              </a:lnSpc>
            </a:pPr>
            <a:r>
              <a:rPr lang="es-ES_tradnl" sz="2400" b="1" dirty="0">
                <a:latin typeface="Comic Sans MS" pitchFamily="66" charset="0"/>
              </a:rPr>
              <a:t>SIN EMBARGO </a:t>
            </a:r>
            <a:r>
              <a:rPr lang="es-ES_tradnl" sz="2400" b="1" dirty="0">
                <a:solidFill>
                  <a:srgbClr val="7030A0"/>
                </a:solidFill>
                <a:latin typeface="Comic Sans MS" pitchFamily="66" charset="0"/>
              </a:rPr>
              <a:t>LA JURISPRUDENCIA RECIENTE CONSIDERA QUE SIGUE PROHIBIDA</a:t>
            </a:r>
          </a:p>
        </p:txBody>
      </p:sp>
      <p:sp>
        <p:nvSpPr>
          <p:cNvPr id="5" name="3 Marcador de pie de página"/>
          <p:cNvSpPr>
            <a:spLocks noGrp="1"/>
          </p:cNvSpPr>
          <p:nvPr>
            <p:ph type="ftr" sz="quarter" idx="11"/>
          </p:nvPr>
        </p:nvSpPr>
        <p:spPr>
          <a:xfrm>
            <a:off x="5195888" y="6296025"/>
            <a:ext cx="4176712" cy="274638"/>
          </a:xfrm>
        </p:spPr>
        <p:txBody>
          <a:bodyPr/>
          <a:lstStyle/>
          <a:p>
            <a:pPr>
              <a:defRPr/>
            </a:pPr>
            <a:r>
              <a:rPr lang="es-ES" smtClean="0"/>
              <a:t>Luis  Facciano-A.A.E.F.-  2023</a:t>
            </a:r>
            <a:endParaRPr lang="es-ES" dirty="0"/>
          </a:p>
        </p:txBody>
      </p:sp>
      <p:sp>
        <p:nvSpPr>
          <p:cNvPr id="75780"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A48EE350-ACF0-499D-AF7F-1E649CA9AF32}" type="slidenum">
              <a:rPr kumimoji="0" lang="es-ES" altLang="es-AR" sz="1400" b="0" smtClean="0">
                <a:solidFill>
                  <a:schemeClr val="tx1"/>
                </a:solidFill>
                <a:latin typeface="Times New Roman" pitchFamily="18" charset="0"/>
              </a:rPr>
              <a:pPr/>
              <a:t>36</a:t>
            </a:fld>
            <a:endParaRPr kumimoji="0" lang="es-ES" altLang="es-AR" sz="1400" b="0">
              <a:solidFill>
                <a:schemeClr val="tx1"/>
              </a:solidFill>
              <a:latin typeface="Times New Roman" pitchFamily="18" charset="0"/>
            </a:endParaRPr>
          </a:p>
        </p:txBody>
      </p:sp>
      <p:sp>
        <p:nvSpPr>
          <p:cNvPr id="198660" name="Rectangle 4"/>
          <p:cNvSpPr>
            <a:spLocks noChangeArrowheads="1"/>
          </p:cNvSpPr>
          <p:nvPr/>
        </p:nvSpPr>
        <p:spPr bwMode="auto">
          <a:xfrm>
            <a:off x="8782050" y="6278563"/>
            <a:ext cx="188913" cy="584200"/>
          </a:xfrm>
          <a:prstGeom prst="rect">
            <a:avLst/>
          </a:prstGeom>
          <a:noFill/>
          <a:ln w="12700">
            <a:noFill/>
            <a:miter lim="800000"/>
            <a:headEnd type="none" w="sm" len="sm"/>
            <a:tailEnd type="none" w="sm" len="sm"/>
          </a:ln>
        </p:spPr>
        <p:txBody>
          <a:bodyPr wrap="none">
            <a:spAutoFit/>
          </a:bodyPr>
          <a:lstStyle/>
          <a:p>
            <a:pPr algn="l">
              <a:lnSpc>
                <a:spcPct val="100000"/>
              </a:lnSpc>
            </a:pPr>
            <a:endParaRPr kumimoji="0" lang="es-ES" altLang="es-AR" sz="3200" b="0">
              <a:effectLst/>
              <a:latin typeface="Times New Roman" pitchFamily="18"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5" fill="hold" grpId="0" nodeType="clickEffect">
                                  <p:stCondLst>
                                    <p:cond delay="0"/>
                                  </p:stCondLst>
                                  <p:childTnLst>
                                    <p:set>
                                      <p:cBhvr>
                                        <p:cTn id="6" dur="1" fill="hold">
                                          <p:stCondLst>
                                            <p:cond delay="0"/>
                                          </p:stCondLst>
                                        </p:cTn>
                                        <p:tgtEl>
                                          <p:spTgt spid="198659">
                                            <p:txEl>
                                              <p:pRg st="0" end="0"/>
                                            </p:txEl>
                                          </p:spTgt>
                                        </p:tgtEl>
                                        <p:attrNameLst>
                                          <p:attrName>style.visibility</p:attrName>
                                        </p:attrNameLst>
                                      </p:cBhvr>
                                      <p:to>
                                        <p:strVal val="visible"/>
                                      </p:to>
                                    </p:set>
                                    <p:animEffect transition="in" filter="blinds(vertical)">
                                      <p:cBhvr>
                                        <p:cTn id="7" dur="500"/>
                                        <p:tgtEl>
                                          <p:spTgt spid="198659">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3" presetClass="entr" presetSubtype="5" fill="hold" grpId="0" nodeType="clickEffect">
                                  <p:stCondLst>
                                    <p:cond delay="0"/>
                                  </p:stCondLst>
                                  <p:childTnLst>
                                    <p:set>
                                      <p:cBhvr>
                                        <p:cTn id="11" dur="1" fill="hold">
                                          <p:stCondLst>
                                            <p:cond delay="0"/>
                                          </p:stCondLst>
                                        </p:cTn>
                                        <p:tgtEl>
                                          <p:spTgt spid="198659">
                                            <p:txEl>
                                              <p:pRg st="2" end="2"/>
                                            </p:txEl>
                                          </p:spTgt>
                                        </p:tgtEl>
                                        <p:attrNameLst>
                                          <p:attrName>style.visibility</p:attrName>
                                        </p:attrNameLst>
                                      </p:cBhvr>
                                      <p:to>
                                        <p:strVal val="visible"/>
                                      </p:to>
                                    </p:set>
                                    <p:animEffect transition="in" filter="blinds(vertical)">
                                      <p:cBhvr>
                                        <p:cTn id="12" dur="500"/>
                                        <p:tgtEl>
                                          <p:spTgt spid="198659">
                                            <p:txEl>
                                              <p:pRg st="2" end="2"/>
                                            </p:txEl>
                                          </p:spTgt>
                                        </p:tgtEl>
                                      </p:cBhvr>
                                    </p:animEffect>
                                  </p:childTnLst>
                                </p:cTn>
                              </p:par>
                              <p:par>
                                <p:cTn id="13" presetID="3" presetClass="entr" presetSubtype="5" fill="hold" grpId="0" nodeType="withEffect">
                                  <p:stCondLst>
                                    <p:cond delay="0"/>
                                  </p:stCondLst>
                                  <p:childTnLst>
                                    <p:set>
                                      <p:cBhvr>
                                        <p:cTn id="14" dur="1" fill="hold">
                                          <p:stCondLst>
                                            <p:cond delay="0"/>
                                          </p:stCondLst>
                                        </p:cTn>
                                        <p:tgtEl>
                                          <p:spTgt spid="198659">
                                            <p:txEl>
                                              <p:pRg st="4" end="4"/>
                                            </p:txEl>
                                          </p:spTgt>
                                        </p:tgtEl>
                                        <p:attrNameLst>
                                          <p:attrName>style.visibility</p:attrName>
                                        </p:attrNameLst>
                                      </p:cBhvr>
                                      <p:to>
                                        <p:strVal val="visible"/>
                                      </p:to>
                                    </p:set>
                                    <p:animEffect transition="in" filter="blinds(vertical)">
                                      <p:cBhvr>
                                        <p:cTn id="15" dur="500"/>
                                        <p:tgtEl>
                                          <p:spTgt spid="198659">
                                            <p:txEl>
                                              <p:pRg st="4" end="4"/>
                                            </p:txEl>
                                          </p:spTgt>
                                        </p:tgtEl>
                                      </p:cBhvr>
                                    </p:animEffect>
                                  </p:childTnLst>
                                </p:cTn>
                              </p:par>
                            </p:childTnLst>
                          </p:cTn>
                        </p:par>
                      </p:childTnLst>
                    </p:cTn>
                  </p:par>
                  <p:par>
                    <p:cTn id="16" fill="hold" nodeType="clickPar">
                      <p:stCondLst>
                        <p:cond delay="indefinite"/>
                      </p:stCondLst>
                      <p:childTnLst>
                        <p:par>
                          <p:cTn id="17" fill="hold" nodeType="withGroup">
                            <p:stCondLst>
                              <p:cond delay="0"/>
                            </p:stCondLst>
                            <p:childTnLst>
                              <p:par>
                                <p:cTn id="18" presetID="3" presetClass="entr" presetSubtype="5" fill="hold" grpId="0" nodeType="clickEffect" nodePh="1">
                                  <p:stCondLst>
                                    <p:cond delay="0"/>
                                  </p:stCondLst>
                                  <p:endCondLst>
                                    <p:cond evt="begin" delay="0">
                                      <p:tn val="18"/>
                                    </p:cond>
                                  </p:endCondLst>
                                  <p:childTnLst>
                                    <p:set>
                                      <p:cBhvr>
                                        <p:cTn id="19" dur="1" fill="hold">
                                          <p:stCondLst>
                                            <p:cond delay="0"/>
                                          </p:stCondLst>
                                        </p:cTn>
                                        <p:tgtEl>
                                          <p:spTgt spid="198660"/>
                                        </p:tgtEl>
                                        <p:attrNameLst>
                                          <p:attrName>style.visibility</p:attrName>
                                        </p:attrNameLst>
                                      </p:cBhvr>
                                      <p:to>
                                        <p:strVal val="visible"/>
                                      </p:to>
                                    </p:set>
                                    <p:animEffect transition="in" filter="blinds(vertical)">
                                      <p:cBhvr>
                                        <p:cTn id="20" dur="500"/>
                                        <p:tgtEl>
                                          <p:spTgt spid="198660"/>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98659" grpId="0" build="p" autoUpdateAnimBg="0"/>
      <p:bldP spid="198660" grpId="0" autoUpdateAnimBg="0"/>
    </p:bld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5" name="Rectangle 2"/>
          <p:cNvSpPr>
            <a:spLocks noGrp="1" noChangeArrowheads="1"/>
          </p:cNvSpPr>
          <p:nvPr>
            <p:ph type="title"/>
          </p:nvPr>
        </p:nvSpPr>
        <p:spPr bwMode="auto">
          <a:xfrm>
            <a:off x="1589956" y="609600"/>
            <a:ext cx="7249244" cy="798513"/>
          </a:xfrm>
          <a:solidFill>
            <a:schemeClr val="tx2"/>
          </a:solidFill>
        </p:spPr>
        <p:txBody>
          <a:bodyPr wrap="square" numCol="1" anchorCtr="0" compatLnSpc="1">
            <a:prstTxWarp prst="textNoShape">
              <a:avLst/>
            </a:prstTxWarp>
          </a:bodyPr>
          <a:lstStyle/>
          <a:p>
            <a:pPr algn="ctr" eaLnBrk="1" hangingPunct="1">
              <a:defRPr/>
            </a:pPr>
            <a:r>
              <a:rPr lang="es-ES" altLang="es-AR" sz="3000" b="1" dirty="0">
                <a:solidFill>
                  <a:srgbClr val="FF0000"/>
                </a:solidFill>
                <a:effectLst>
                  <a:outerShdw blurRad="38100" dist="38100" dir="2700000" algn="tl">
                    <a:srgbClr val="000000">
                      <a:alpha val="43137"/>
                    </a:srgbClr>
                  </a:outerShdw>
                </a:effectLst>
                <a:latin typeface="Comic Sans MS" pitchFamily="66" charset="0"/>
              </a:rPr>
              <a:t>CONTRATOS ACCIDENTALES</a:t>
            </a:r>
          </a:p>
        </p:txBody>
      </p:sp>
      <p:sp>
        <p:nvSpPr>
          <p:cNvPr id="215043" name="Rectangle 3"/>
          <p:cNvSpPr>
            <a:spLocks noGrp="1" noChangeArrowheads="1"/>
          </p:cNvSpPr>
          <p:nvPr>
            <p:ph idx="1"/>
          </p:nvPr>
        </p:nvSpPr>
        <p:spPr>
          <a:xfrm>
            <a:off x="365125" y="1700213"/>
            <a:ext cx="8642350" cy="4465637"/>
          </a:xfrm>
        </p:spPr>
        <p:txBody>
          <a:bodyPr>
            <a:normAutofit/>
          </a:bodyPr>
          <a:lstStyle/>
          <a:p>
            <a:pPr eaLnBrk="1" hangingPunct="1">
              <a:buFont typeface="Wingdings" pitchFamily="2" charset="2"/>
              <a:buNone/>
            </a:pPr>
            <a:r>
              <a:rPr lang="es-ES" sz="2200" b="1" dirty="0">
                <a:latin typeface="Comic Sans MS" pitchFamily="66" charset="0"/>
              </a:rPr>
              <a:t>REGULADOS POR ART. 39º DE LA LEY 13.246 Y MODIF.:</a:t>
            </a:r>
          </a:p>
          <a:p>
            <a:pPr eaLnBrk="1" hangingPunct="1">
              <a:buFont typeface="Wingdings" pitchFamily="2" charset="2"/>
              <a:buNone/>
            </a:pPr>
            <a:endParaRPr lang="es-ES" sz="2200" b="1" dirty="0">
              <a:latin typeface="Comic Sans MS" pitchFamily="66" charset="0"/>
            </a:endParaRPr>
          </a:p>
          <a:p>
            <a:pPr eaLnBrk="1" hangingPunct="1"/>
            <a:r>
              <a:rPr lang="es-ES" sz="2200" b="1" dirty="0">
                <a:latin typeface="Comic Sans MS" pitchFamily="66" charset="0"/>
              </a:rPr>
              <a:t>CONTRATOS POR DOS COSECHAS COMO MÁXIMO y</a:t>
            </a:r>
          </a:p>
          <a:p>
            <a:pPr eaLnBrk="1" hangingPunct="1">
              <a:buFont typeface="Wingdings" pitchFamily="2" charset="2"/>
              <a:buNone/>
            </a:pPr>
            <a:endParaRPr lang="es-ES" sz="2200" b="1" dirty="0">
              <a:latin typeface="Comic Sans MS" pitchFamily="66" charset="0"/>
            </a:endParaRPr>
          </a:p>
          <a:p>
            <a:pPr eaLnBrk="1" hangingPunct="1"/>
            <a:r>
              <a:rPr lang="es-ES" sz="2200" b="1" dirty="0">
                <a:latin typeface="Comic Sans MS" pitchFamily="66" charset="0"/>
              </a:rPr>
              <a:t>CONTRATOS DE PASTOREO HASTA 1 AÑO DE PLAZO</a:t>
            </a:r>
          </a:p>
          <a:p>
            <a:pPr eaLnBrk="1" hangingPunct="1">
              <a:buFont typeface="Wingdings" pitchFamily="2" charset="2"/>
              <a:buNone/>
            </a:pPr>
            <a:endParaRPr lang="es-ES" sz="2200" b="1" dirty="0">
              <a:latin typeface="Comic Sans MS" pitchFamily="66" charset="0"/>
            </a:endParaRPr>
          </a:p>
          <a:p>
            <a:pPr eaLnBrk="1" hangingPunct="1">
              <a:buFont typeface="Wingdings" pitchFamily="2" charset="2"/>
              <a:buNone/>
            </a:pPr>
            <a:r>
              <a:rPr lang="es-ES" sz="2200" b="1" dirty="0">
                <a:solidFill>
                  <a:schemeClr val="accent2"/>
                </a:solidFill>
                <a:latin typeface="Comic Sans MS" pitchFamily="66" charset="0"/>
              </a:rPr>
              <a:t>  </a:t>
            </a:r>
            <a:r>
              <a:rPr lang="es-ES" sz="2200" b="1" dirty="0">
                <a:solidFill>
                  <a:srgbClr val="FF0000"/>
                </a:solidFill>
                <a:latin typeface="Comic Sans MS" pitchFamily="66" charset="0"/>
              </a:rPr>
              <a:t>ESTAN EXCLUIDOS DE LAS DISPOSICIONES DE LA LEY</a:t>
            </a:r>
          </a:p>
          <a:p>
            <a:pPr eaLnBrk="1" hangingPunct="1">
              <a:buFont typeface="Wingdings" pitchFamily="2" charset="2"/>
              <a:buNone/>
            </a:pPr>
            <a:r>
              <a:rPr lang="es-ES" sz="2200" b="1" dirty="0">
                <a:latin typeface="Comic Sans MS" pitchFamily="66" charset="0"/>
              </a:rPr>
              <a:t>    (se rigen </a:t>
            </a:r>
            <a:r>
              <a:rPr lang="es-ES" sz="2200" b="1" dirty="0" smtClean="0">
                <a:solidFill>
                  <a:srgbClr val="66FF66"/>
                </a:solidFill>
                <a:latin typeface="Comic Sans MS" pitchFamily="66" charset="0"/>
              </a:rPr>
              <a:t>por </a:t>
            </a:r>
            <a:r>
              <a:rPr lang="es-ES" sz="2200" b="1" dirty="0">
                <a:solidFill>
                  <a:srgbClr val="66FF66"/>
                </a:solidFill>
                <a:latin typeface="Comic Sans MS" pitchFamily="66" charset="0"/>
              </a:rPr>
              <a:t>el Código Civil y Comercial</a:t>
            </a:r>
            <a:r>
              <a:rPr lang="es-ES" sz="2200" b="1" dirty="0">
                <a:latin typeface="Comic Sans MS" pitchFamily="66" charset="0"/>
              </a:rPr>
              <a:t>: art. 51º dto. Reglamentario y art 6º ley 26.994)</a:t>
            </a:r>
          </a:p>
          <a:p>
            <a:pPr eaLnBrk="1" hangingPunct="1">
              <a:buFont typeface="Wingdings" pitchFamily="2" charset="2"/>
              <a:buNone/>
            </a:pPr>
            <a:endParaRPr lang="es-ES" sz="2200" b="1" dirty="0">
              <a:solidFill>
                <a:schemeClr val="accent2"/>
              </a:solidFill>
              <a:latin typeface="Comic Sans MS" pitchFamily="66" charset="0"/>
            </a:endParaRPr>
          </a:p>
        </p:txBody>
      </p:sp>
      <p:sp>
        <p:nvSpPr>
          <p:cNvPr id="4" name="3 Marcador de pie de página"/>
          <p:cNvSpPr>
            <a:spLocks noGrp="1"/>
          </p:cNvSpPr>
          <p:nvPr>
            <p:ph type="ftr" sz="quarter" idx="11"/>
          </p:nvPr>
        </p:nvSpPr>
        <p:spPr>
          <a:xfrm>
            <a:off x="5162550" y="6296025"/>
            <a:ext cx="4210050" cy="301625"/>
          </a:xfrm>
        </p:spPr>
        <p:txBody>
          <a:bodyPr/>
          <a:lstStyle/>
          <a:p>
            <a:pPr>
              <a:defRPr/>
            </a:pPr>
            <a:r>
              <a:rPr lang="es-ES" smtClean="0"/>
              <a:t>Luis  Facciano-A.A.E.F.-  2023</a:t>
            </a:r>
            <a:endParaRPr lang="es-ES" dirty="0"/>
          </a:p>
        </p:txBody>
      </p:sp>
      <p:sp>
        <p:nvSpPr>
          <p:cNvPr id="76804"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5A9FA52E-77E7-4F34-BC7A-A1FF9E1A6ACC}" type="slidenum">
              <a:rPr kumimoji="0" lang="es-ES" altLang="es-AR" sz="1400" b="0" smtClean="0">
                <a:solidFill>
                  <a:schemeClr val="tx1"/>
                </a:solidFill>
                <a:latin typeface="Times New Roman" pitchFamily="18" charset="0"/>
              </a:rPr>
              <a:pPr/>
              <a:t>37</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5" name="Rectangle 2"/>
          <p:cNvSpPr>
            <a:spLocks noGrp="1" noChangeArrowheads="1"/>
          </p:cNvSpPr>
          <p:nvPr>
            <p:ph type="title"/>
          </p:nvPr>
        </p:nvSpPr>
        <p:spPr bwMode="auto">
          <a:xfrm>
            <a:off x="1517948" y="609600"/>
            <a:ext cx="7704856" cy="798513"/>
          </a:xfrm>
          <a:solidFill>
            <a:schemeClr val="tx2"/>
          </a:solidFill>
        </p:spPr>
        <p:txBody>
          <a:bodyPr wrap="square" numCol="1" anchorCtr="0" compatLnSpc="1">
            <a:prstTxWarp prst="textNoShape">
              <a:avLst/>
            </a:prstTxWarp>
            <a:normAutofit fontScale="90000"/>
          </a:bodyPr>
          <a:lstStyle/>
          <a:p>
            <a:pPr algn="ctr" eaLnBrk="1" hangingPunct="1">
              <a:defRPr/>
            </a:pPr>
            <a:r>
              <a:rPr lang="es-ES" altLang="es-AR" sz="3000" b="1" dirty="0">
                <a:solidFill>
                  <a:srgbClr val="FF0000"/>
                </a:solidFill>
                <a:effectLst>
                  <a:outerShdw blurRad="38100" dist="38100" dir="2700000" algn="tl">
                    <a:srgbClr val="000000">
                      <a:alpha val="43137"/>
                    </a:srgbClr>
                  </a:outerShdw>
                </a:effectLst>
                <a:latin typeface="Comic Sans MS" pitchFamily="66" charset="0"/>
              </a:rPr>
              <a:t>CONTRATOS ACCIDENTAL DE PASTOREO</a:t>
            </a:r>
          </a:p>
        </p:txBody>
      </p:sp>
      <p:sp>
        <p:nvSpPr>
          <p:cNvPr id="215043" name="Rectangle 3"/>
          <p:cNvSpPr>
            <a:spLocks noGrp="1" noChangeArrowheads="1"/>
          </p:cNvSpPr>
          <p:nvPr>
            <p:ph idx="1"/>
          </p:nvPr>
        </p:nvSpPr>
        <p:spPr>
          <a:xfrm>
            <a:off x="149796" y="1700213"/>
            <a:ext cx="9073008" cy="5041155"/>
          </a:xfrm>
        </p:spPr>
        <p:txBody>
          <a:bodyPr>
            <a:normAutofit/>
          </a:bodyPr>
          <a:lstStyle/>
          <a:p>
            <a:pPr>
              <a:buFontTx/>
              <a:buChar char="-"/>
            </a:pPr>
            <a:r>
              <a:rPr lang="es-AR" altLang="es-AR" sz="2700" b="1" dirty="0">
                <a:latin typeface="Comic Sans MS" pitchFamily="66" charset="0"/>
              </a:rPr>
              <a:t>Hay cesión del use y goce del predio, pero por un plazo menor que el de la 13.246. </a:t>
            </a:r>
          </a:p>
          <a:p>
            <a:pPr>
              <a:buFontTx/>
              <a:buChar char="-"/>
            </a:pPr>
            <a:r>
              <a:rPr lang="es-AR" altLang="es-AR" sz="2700" b="1" dirty="0">
                <a:latin typeface="Comic Sans MS" pitchFamily="66" charset="0"/>
              </a:rPr>
              <a:t>El destino es exclusivamente para pastoreo. </a:t>
            </a:r>
          </a:p>
          <a:p>
            <a:pPr>
              <a:buFontTx/>
              <a:buChar char="-"/>
            </a:pPr>
            <a:r>
              <a:rPr lang="es-AR" altLang="es-AR" sz="2700" b="1" dirty="0">
                <a:latin typeface="Comic Sans MS" pitchFamily="66" charset="0"/>
              </a:rPr>
              <a:t>El plazo no puede superar al de 1 año. Es un contrato de arrendamiento más breve y con un destino específico</a:t>
            </a:r>
          </a:p>
          <a:p>
            <a:pPr>
              <a:buFontTx/>
              <a:buChar char="-"/>
            </a:pPr>
            <a:r>
              <a:rPr lang="es-AR" altLang="es-AR" sz="2700" b="1" dirty="0">
                <a:solidFill>
                  <a:srgbClr val="FF0000"/>
                </a:solidFill>
                <a:latin typeface="Comic Sans MS" pitchFamily="66" charset="0"/>
              </a:rPr>
              <a:t>Es distinto al de pastaje </a:t>
            </a:r>
            <a:r>
              <a:rPr lang="es-AR" altLang="es-AR" sz="2700" b="1" dirty="0">
                <a:latin typeface="Comic Sans MS" pitchFamily="66" charset="0"/>
              </a:rPr>
              <a:t>(en éste no hay cesión del predio y el precio se pacta generalmente por cabeza y por tiempo de permanencia en el predio). </a:t>
            </a:r>
          </a:p>
        </p:txBody>
      </p:sp>
      <p:sp>
        <p:nvSpPr>
          <p:cNvPr id="4" name="3 Marcador de pie de página"/>
          <p:cNvSpPr>
            <a:spLocks noGrp="1"/>
          </p:cNvSpPr>
          <p:nvPr>
            <p:ph type="ftr" sz="quarter" idx="11"/>
          </p:nvPr>
        </p:nvSpPr>
        <p:spPr>
          <a:xfrm>
            <a:off x="5162550" y="6296025"/>
            <a:ext cx="4210050" cy="301625"/>
          </a:xfrm>
        </p:spPr>
        <p:txBody>
          <a:bodyPr/>
          <a:lstStyle/>
          <a:p>
            <a:pPr>
              <a:defRPr/>
            </a:pPr>
            <a:r>
              <a:rPr lang="es-ES" smtClean="0"/>
              <a:t>Luis  Facciano-A.A.E.F.-  2023</a:t>
            </a:r>
            <a:endParaRPr lang="es-ES" dirty="0"/>
          </a:p>
        </p:txBody>
      </p:sp>
      <p:sp>
        <p:nvSpPr>
          <p:cNvPr id="76804"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5A9FA52E-77E7-4F34-BC7A-A1FF9E1A6ACC}" type="slidenum">
              <a:rPr kumimoji="0" lang="es-ES" altLang="es-AR" sz="1400" b="0" smtClean="0">
                <a:solidFill>
                  <a:schemeClr val="tx1"/>
                </a:solidFill>
                <a:latin typeface="Times New Roman" pitchFamily="18" charset="0"/>
              </a:rPr>
              <a:pPr/>
              <a:t>38</a:t>
            </a:fld>
            <a:endParaRPr kumimoji="0" lang="es-ES" altLang="es-AR" sz="1400" b="0">
              <a:solidFill>
                <a:schemeClr val="tx1"/>
              </a:solidFill>
              <a:latin typeface="Times New Roman" pitchFamily="18" charset="0"/>
            </a:endParaRPr>
          </a:p>
        </p:txBody>
      </p:sp>
    </p:spTree>
    <p:extLst>
      <p:ext uri="{BB962C8B-B14F-4D97-AF65-F5344CB8AC3E}">
        <p14:creationId xmlns:p14="http://schemas.microsoft.com/office/powerpoint/2010/main" val="1528239305"/>
      </p:ext>
    </p:extLst>
  </p:cSld>
  <p:clrMapOvr>
    <a:masterClrMapping/>
  </p:clrMapOvr>
  <p:transition spd="slow"/>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5" name="Rectangle 2"/>
          <p:cNvSpPr>
            <a:spLocks noGrp="1" noChangeArrowheads="1"/>
          </p:cNvSpPr>
          <p:nvPr>
            <p:ph type="title"/>
          </p:nvPr>
        </p:nvSpPr>
        <p:spPr bwMode="auto">
          <a:xfrm>
            <a:off x="1539307" y="620688"/>
            <a:ext cx="7246486" cy="1079823"/>
          </a:xfrm>
          <a:solidFill>
            <a:schemeClr val="tx2"/>
          </a:solidFill>
        </p:spPr>
        <p:txBody>
          <a:bodyPr wrap="square" numCol="1" anchorCtr="0" compatLnSpc="1">
            <a:prstTxWarp prst="textNoShape">
              <a:avLst/>
            </a:prstTxWarp>
          </a:bodyPr>
          <a:lstStyle/>
          <a:p>
            <a:pPr algn="ctr">
              <a:defRPr/>
            </a:pPr>
            <a:r>
              <a:rPr lang="es-ES" altLang="es-AR" sz="3000" b="1" dirty="0">
                <a:solidFill>
                  <a:srgbClr val="FF0000"/>
                </a:solidFill>
                <a:effectLst>
                  <a:outerShdw blurRad="38100" dist="38100" dir="2700000" algn="tl">
                    <a:srgbClr val="000000">
                      <a:alpha val="43137"/>
                    </a:srgbClr>
                  </a:outerShdw>
                </a:effectLst>
                <a:latin typeface="Comic Sans MS" pitchFamily="66" charset="0"/>
              </a:rPr>
              <a:t>CONTRATOS ACCIDENTAL </a:t>
            </a:r>
            <a:r>
              <a:rPr lang="es-AR" sz="2800" b="1" dirty="0">
                <a:solidFill>
                  <a:srgbClr val="FF0000"/>
                </a:solidFill>
                <a:effectLst>
                  <a:outerShdw blurRad="38100" dist="38100" dir="2700000" algn="tl">
                    <a:srgbClr val="000000">
                      <a:alpha val="43137"/>
                    </a:srgbClr>
                  </a:outerShdw>
                </a:effectLst>
                <a:latin typeface="Comic Sans MS" panose="030F0702030302020204" pitchFamily="66" charset="0"/>
              </a:rPr>
              <a:t>HASTA DOS COSECHAS</a:t>
            </a:r>
            <a:endParaRPr lang="es-ES" altLang="es-AR" sz="3000" b="1" dirty="0">
              <a:solidFill>
                <a:srgbClr val="FF0000"/>
              </a:solidFill>
              <a:effectLst>
                <a:outerShdw blurRad="38100" dist="38100" dir="2700000" algn="tl">
                  <a:srgbClr val="000000">
                    <a:alpha val="43137"/>
                  </a:srgbClr>
                </a:outerShdw>
              </a:effectLst>
              <a:latin typeface="Comic Sans MS" pitchFamily="66" charset="0"/>
            </a:endParaRPr>
          </a:p>
        </p:txBody>
      </p:sp>
      <p:sp>
        <p:nvSpPr>
          <p:cNvPr id="215043" name="Rectangle 3"/>
          <p:cNvSpPr>
            <a:spLocks noGrp="1" noChangeArrowheads="1"/>
          </p:cNvSpPr>
          <p:nvPr>
            <p:ph idx="1"/>
          </p:nvPr>
        </p:nvSpPr>
        <p:spPr>
          <a:xfrm>
            <a:off x="22211" y="2348880"/>
            <a:ext cx="9073008" cy="2880617"/>
          </a:xfrm>
        </p:spPr>
        <p:txBody>
          <a:bodyPr>
            <a:normAutofit fontScale="92500"/>
          </a:bodyPr>
          <a:lstStyle/>
          <a:p>
            <a:pPr>
              <a:buFontTx/>
              <a:buChar char="-"/>
            </a:pPr>
            <a:r>
              <a:rPr lang="es-AR" altLang="es-AR" sz="2700" b="1" dirty="0">
                <a:latin typeface="Comic Sans MS" pitchFamily="66" charset="0"/>
              </a:rPr>
              <a:t>  El plazo se extiende hasta lo necesario para levantar la última cosecha. </a:t>
            </a:r>
          </a:p>
          <a:p>
            <a:pPr>
              <a:buFontTx/>
              <a:buChar char="-"/>
            </a:pPr>
            <a:r>
              <a:rPr lang="es-AR" altLang="es-AR" sz="2700" b="1" dirty="0">
                <a:latin typeface="Comic Sans MS" pitchFamily="66" charset="0"/>
              </a:rPr>
              <a:t>  Los diversos cultivos de idéntico ciclo dentro de un mismo contrato, se considerarán como un solo cultivo a los fines del inc. a) del art. 39. (art.49 DR). </a:t>
            </a:r>
          </a:p>
          <a:p>
            <a:pPr>
              <a:buFontTx/>
              <a:buChar char="-"/>
            </a:pPr>
            <a:r>
              <a:rPr lang="es-AR" altLang="es-AR" sz="2700" b="1" dirty="0">
                <a:latin typeface="Comic Sans MS" pitchFamily="66" charset="0"/>
              </a:rPr>
              <a:t>  </a:t>
            </a:r>
          </a:p>
        </p:txBody>
      </p:sp>
      <p:sp>
        <p:nvSpPr>
          <p:cNvPr id="4" name="3 Marcador de pie de página"/>
          <p:cNvSpPr>
            <a:spLocks noGrp="1"/>
          </p:cNvSpPr>
          <p:nvPr>
            <p:ph type="ftr" sz="quarter" idx="11"/>
          </p:nvPr>
        </p:nvSpPr>
        <p:spPr>
          <a:xfrm>
            <a:off x="5162550" y="6296025"/>
            <a:ext cx="4210050" cy="301625"/>
          </a:xfrm>
        </p:spPr>
        <p:txBody>
          <a:bodyPr/>
          <a:lstStyle/>
          <a:p>
            <a:pPr>
              <a:defRPr/>
            </a:pPr>
            <a:r>
              <a:rPr lang="es-ES" smtClean="0"/>
              <a:t>Luis  Facciano-A.A.E.F.-  2023</a:t>
            </a:r>
            <a:endParaRPr lang="es-ES" dirty="0"/>
          </a:p>
        </p:txBody>
      </p:sp>
      <p:sp>
        <p:nvSpPr>
          <p:cNvPr id="76804"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5A9FA52E-77E7-4F34-BC7A-A1FF9E1A6ACC}" type="slidenum">
              <a:rPr kumimoji="0" lang="es-ES" altLang="es-AR" sz="1400" b="0" smtClean="0">
                <a:solidFill>
                  <a:schemeClr val="tx1"/>
                </a:solidFill>
                <a:latin typeface="Times New Roman" pitchFamily="18" charset="0"/>
              </a:rPr>
              <a:pPr/>
              <a:t>39</a:t>
            </a:fld>
            <a:endParaRPr kumimoji="0" lang="es-ES" altLang="es-AR" sz="1400" b="0">
              <a:solidFill>
                <a:schemeClr val="tx1"/>
              </a:solidFill>
              <a:latin typeface="Times New Roman" pitchFamily="18" charset="0"/>
            </a:endParaRPr>
          </a:p>
        </p:txBody>
      </p:sp>
    </p:spTree>
    <p:extLst>
      <p:ext uri="{BB962C8B-B14F-4D97-AF65-F5344CB8AC3E}">
        <p14:creationId xmlns:p14="http://schemas.microsoft.com/office/powerpoint/2010/main" val="3391366532"/>
      </p:ext>
    </p:extLst>
  </p:cSld>
  <p:clrMapOvr>
    <a:masterClrMapping/>
  </p:clrMapOvr>
  <p:transition spd="slow"/>
</p:sld>
</file>

<file path=ppt/slides/slide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4339" name="Rectangle 2"/>
          <p:cNvSpPr>
            <a:spLocks noGrp="1" noChangeArrowheads="1"/>
          </p:cNvSpPr>
          <p:nvPr>
            <p:ph type="title"/>
          </p:nvPr>
        </p:nvSpPr>
        <p:spPr bwMode="auto">
          <a:xfrm>
            <a:off x="222250" y="333375"/>
            <a:ext cx="8948738" cy="1150938"/>
          </a:xfrm>
          <a:solidFill>
            <a:schemeClr val="tx2"/>
          </a:solidFill>
        </p:spPr>
        <p:txBody>
          <a:bodyPr wrap="square" numCol="1" anchorCtr="0" compatLnSpc="1">
            <a:prstTxWarp prst="textNoShape">
              <a:avLst/>
            </a:prstTxWarp>
            <a:normAutofit/>
          </a:bodyPr>
          <a:lstStyle/>
          <a:p>
            <a:pPr marL="484188" algn="ctr">
              <a:defRPr/>
            </a:pPr>
            <a:r>
              <a:rPr lang="es-ES" altLang="es-AR" sz="3000" b="1" dirty="0" smtClean="0">
                <a:solidFill>
                  <a:srgbClr val="FF0000"/>
                </a:solidFill>
                <a:latin typeface="Comic Sans MS" pitchFamily="66" charset="0"/>
              </a:rPr>
              <a:t>CONTRATOS </a:t>
            </a:r>
            <a:r>
              <a:rPr lang="es-ES" altLang="es-AR" sz="3000" b="1" dirty="0">
                <a:solidFill>
                  <a:srgbClr val="FF0000"/>
                </a:solidFill>
                <a:latin typeface="Comic Sans MS" pitchFamily="66" charset="0"/>
              </a:rPr>
              <a:t>AGRARIOS </a:t>
            </a:r>
            <a:r>
              <a:rPr lang="es-ES" altLang="es-AR" sz="3000" b="1" dirty="0" smtClean="0">
                <a:solidFill>
                  <a:srgbClr val="FF0000"/>
                </a:solidFill>
                <a:latin typeface="Comic Sans MS" pitchFamily="66" charset="0"/>
              </a:rPr>
              <a:t>NOMINADOS.</a:t>
            </a:r>
            <a:br>
              <a:rPr lang="es-ES" altLang="es-AR" sz="3000" b="1" dirty="0" smtClean="0">
                <a:solidFill>
                  <a:srgbClr val="FF0000"/>
                </a:solidFill>
                <a:latin typeface="Comic Sans MS" pitchFamily="66" charset="0"/>
              </a:rPr>
            </a:br>
            <a:r>
              <a:rPr lang="es-ES_tradnl" sz="3200" b="1" dirty="0" smtClean="0">
                <a:solidFill>
                  <a:srgbClr val="00FF00"/>
                </a:solidFill>
                <a:latin typeface="Comic Sans MS" pitchFamily="66" charset="0"/>
              </a:rPr>
              <a:t>Normativa aplicable</a:t>
            </a:r>
            <a:endParaRPr lang="es-ES" altLang="es-AR" sz="3000" b="1" dirty="0">
              <a:solidFill>
                <a:srgbClr val="FF0000"/>
              </a:solidFill>
            </a:endParaRPr>
          </a:p>
        </p:txBody>
      </p:sp>
      <p:sp>
        <p:nvSpPr>
          <p:cNvPr id="6147" name="Rectangle 3"/>
          <p:cNvSpPr>
            <a:spLocks noGrp="1" noChangeArrowheads="1"/>
          </p:cNvSpPr>
          <p:nvPr>
            <p:ph idx="1"/>
          </p:nvPr>
        </p:nvSpPr>
        <p:spPr>
          <a:xfrm>
            <a:off x="0" y="1763627"/>
            <a:ext cx="9372600" cy="4718050"/>
          </a:xfrm>
        </p:spPr>
        <p:txBody>
          <a:bodyPr rtlCol="0">
            <a:normAutofit/>
          </a:bodyPr>
          <a:lstStyle/>
          <a:p>
            <a:pPr marL="822960" lvl="1" indent="-182880" algn="just" eaLnBrk="1" fontAlgn="auto" hangingPunct="1">
              <a:spcAft>
                <a:spcPts val="0"/>
              </a:spcAft>
              <a:buClr>
                <a:schemeClr val="tx1">
                  <a:lumMod val="50000"/>
                  <a:lumOff val="50000"/>
                </a:schemeClr>
              </a:buClr>
              <a:buFont typeface="Verdana"/>
              <a:buChar char="›"/>
              <a:defRPr/>
            </a:pPr>
            <a:r>
              <a:rPr lang="es-ES" sz="2800" b="1" dirty="0">
                <a:solidFill>
                  <a:schemeClr val="tx1">
                    <a:lumMod val="85000"/>
                  </a:schemeClr>
                </a:solidFill>
                <a:effectLst>
                  <a:outerShdw blurRad="38100" dist="38100" dir="2700000" algn="tl">
                    <a:srgbClr val="000000"/>
                  </a:outerShdw>
                </a:effectLst>
                <a:latin typeface="Comic Sans MS" pitchFamily="66" charset="0"/>
              </a:rPr>
              <a:t>	</a:t>
            </a:r>
            <a:r>
              <a:rPr lang="es-ES" sz="2800" b="1" dirty="0">
                <a:effectLst>
                  <a:outerShdw blurRad="38100" dist="38100" dir="2700000" algn="tl">
                    <a:srgbClr val="000000"/>
                  </a:outerShdw>
                </a:effectLst>
                <a:latin typeface="Comic Sans MS" pitchFamily="66" charset="0"/>
              </a:rPr>
              <a:t>CONTRATOS DE </a:t>
            </a:r>
            <a:r>
              <a:rPr lang="es-ES" sz="2800" b="1" dirty="0">
                <a:solidFill>
                  <a:srgbClr val="C00000"/>
                </a:solidFill>
                <a:effectLst>
                  <a:outerShdw blurRad="38100" dist="38100" dir="2700000" algn="tl">
                    <a:srgbClr val="000000"/>
                  </a:outerShdw>
                </a:effectLst>
                <a:latin typeface="Comic Sans MS" pitchFamily="66" charset="0"/>
              </a:rPr>
              <a:t>ARRENDAMIENTOS Y APARCERÍAS:</a:t>
            </a:r>
            <a:r>
              <a:rPr lang="es-ES" sz="2800" b="1" dirty="0">
                <a:solidFill>
                  <a:schemeClr val="tx1">
                    <a:lumMod val="85000"/>
                  </a:schemeClr>
                </a:solidFill>
                <a:effectLst>
                  <a:outerShdw blurRad="38100" dist="38100" dir="2700000" algn="tl">
                    <a:srgbClr val="000000"/>
                  </a:outerShdw>
                </a:effectLst>
                <a:latin typeface="Comic Sans MS" pitchFamily="66" charset="0"/>
              </a:rPr>
              <a:t> </a:t>
            </a:r>
            <a:r>
              <a:rPr lang="es-ES" sz="2800" b="1" dirty="0">
                <a:effectLst>
                  <a:outerShdw blurRad="38100" dist="38100" dir="2700000" algn="tl">
                    <a:srgbClr val="000000"/>
                  </a:outerShdw>
                </a:effectLst>
                <a:latin typeface="Comic Sans MS" pitchFamily="66" charset="0"/>
              </a:rPr>
              <a:t>ley 13.246 (modificada por leyes 21.452 y 22.298).</a:t>
            </a:r>
          </a:p>
          <a:p>
            <a:pPr marL="822960" lvl="1" indent="-182880" algn="just" eaLnBrk="1" fontAlgn="auto" hangingPunct="1">
              <a:spcAft>
                <a:spcPts val="0"/>
              </a:spcAft>
              <a:buClr>
                <a:schemeClr val="tx1">
                  <a:lumMod val="50000"/>
                  <a:lumOff val="50000"/>
                </a:schemeClr>
              </a:buClr>
              <a:buFont typeface="Verdana"/>
              <a:buChar char="›"/>
              <a:defRPr/>
            </a:pPr>
            <a:endParaRPr lang="es-ES" sz="2800" b="1" dirty="0">
              <a:effectLst>
                <a:outerShdw blurRad="38100" dist="38100" dir="2700000" algn="tl">
                  <a:srgbClr val="000000"/>
                </a:outerShdw>
              </a:effectLst>
              <a:latin typeface="Comic Sans MS" pitchFamily="66" charset="0"/>
            </a:endParaRPr>
          </a:p>
          <a:p>
            <a:pPr marL="822960" lvl="1" indent="-182880" eaLnBrk="1" fontAlgn="auto" hangingPunct="1">
              <a:spcAft>
                <a:spcPts val="0"/>
              </a:spcAft>
              <a:buClr>
                <a:schemeClr val="tx1">
                  <a:lumMod val="50000"/>
                  <a:lumOff val="50000"/>
                </a:schemeClr>
              </a:buClr>
              <a:buFont typeface="Verdana"/>
              <a:buChar char="›"/>
              <a:defRPr/>
            </a:pPr>
            <a:r>
              <a:rPr lang="es-ES" sz="2800" b="1" dirty="0">
                <a:effectLst>
                  <a:outerShdw blurRad="38100" dist="38100" dir="2700000" algn="tl">
                    <a:srgbClr val="000000"/>
                  </a:outerShdw>
                </a:effectLst>
                <a:latin typeface="Comic Sans MS" pitchFamily="66" charset="0"/>
              </a:rPr>
              <a:t> CONTRATO </a:t>
            </a:r>
            <a:r>
              <a:rPr lang="es-ES" sz="2800" b="1" dirty="0">
                <a:solidFill>
                  <a:srgbClr val="C00000"/>
                </a:solidFill>
                <a:effectLst>
                  <a:outerShdw blurRad="38100" dist="38100" dir="2700000" algn="tl">
                    <a:srgbClr val="000000"/>
                  </a:outerShdw>
                </a:effectLst>
                <a:latin typeface="Comic Sans MS" pitchFamily="66" charset="0"/>
              </a:rPr>
              <a:t>ASOCIATIVO DE EXPLOTACIÓN         TAMBERA:</a:t>
            </a:r>
            <a:r>
              <a:rPr lang="es-ES" sz="2800" b="1" dirty="0">
                <a:effectLst>
                  <a:outerShdw blurRad="38100" dist="38100" dir="2700000" algn="tl">
                    <a:srgbClr val="000000"/>
                  </a:outerShdw>
                </a:effectLst>
                <a:latin typeface="Comic Sans MS" pitchFamily="66" charset="0"/>
              </a:rPr>
              <a:t> ley 25.169.</a:t>
            </a:r>
          </a:p>
          <a:p>
            <a:pPr marL="822960" lvl="1" indent="-182880" algn="just" eaLnBrk="1" fontAlgn="auto" hangingPunct="1">
              <a:spcAft>
                <a:spcPts val="0"/>
              </a:spcAft>
              <a:buClr>
                <a:schemeClr val="tx1">
                  <a:lumMod val="50000"/>
                  <a:lumOff val="50000"/>
                </a:schemeClr>
              </a:buClr>
              <a:buFont typeface="Verdana"/>
              <a:buChar char="›"/>
              <a:defRPr/>
            </a:pPr>
            <a:endParaRPr lang="es-ES" sz="2800" b="1" dirty="0">
              <a:effectLst>
                <a:outerShdw blurRad="38100" dist="38100" dir="2700000" algn="tl">
                  <a:srgbClr val="000000"/>
                </a:outerShdw>
              </a:effectLst>
              <a:latin typeface="Comic Sans MS" pitchFamily="66" charset="0"/>
            </a:endParaRPr>
          </a:p>
          <a:p>
            <a:pPr marL="822960" lvl="1" indent="-182880" algn="just" eaLnBrk="1" fontAlgn="auto" hangingPunct="1">
              <a:spcAft>
                <a:spcPts val="0"/>
              </a:spcAft>
              <a:buClr>
                <a:schemeClr val="tx1">
                  <a:lumMod val="50000"/>
                  <a:lumOff val="50000"/>
                </a:schemeClr>
              </a:buClr>
              <a:buFont typeface="Verdana"/>
              <a:buChar char="›"/>
              <a:defRPr/>
            </a:pPr>
            <a:r>
              <a:rPr lang="es-ES" sz="2800" b="1" dirty="0">
                <a:effectLst>
                  <a:outerShdw blurRad="38100" dist="38100" dir="2700000" algn="tl">
                    <a:srgbClr val="000000"/>
                  </a:outerShdw>
                </a:effectLst>
                <a:latin typeface="Comic Sans MS" pitchFamily="66" charset="0"/>
              </a:rPr>
              <a:t>CONTRATO DE </a:t>
            </a:r>
            <a:r>
              <a:rPr lang="es-ES" sz="2800" b="1" dirty="0">
                <a:solidFill>
                  <a:srgbClr val="C00000"/>
                </a:solidFill>
                <a:effectLst>
                  <a:outerShdw blurRad="38100" dist="38100" dir="2700000" algn="tl">
                    <a:srgbClr val="000000"/>
                  </a:outerShdw>
                </a:effectLst>
                <a:latin typeface="Comic Sans MS" pitchFamily="66" charset="0"/>
              </a:rPr>
              <a:t>MAQUILA</a:t>
            </a:r>
            <a:r>
              <a:rPr lang="es-ES" sz="2800" b="1" dirty="0">
                <a:solidFill>
                  <a:schemeClr val="tx1">
                    <a:lumMod val="85000"/>
                  </a:schemeClr>
                </a:solidFill>
                <a:effectLst>
                  <a:outerShdw blurRad="38100" dist="38100" dir="2700000" algn="tl">
                    <a:srgbClr val="000000"/>
                  </a:outerShdw>
                </a:effectLst>
                <a:latin typeface="Comic Sans MS" pitchFamily="66" charset="0"/>
              </a:rPr>
              <a:t>: </a:t>
            </a:r>
            <a:r>
              <a:rPr lang="es-ES" sz="2800" b="1" dirty="0">
                <a:effectLst>
                  <a:outerShdw blurRad="38100" dist="38100" dir="2700000" algn="tl">
                    <a:srgbClr val="000000"/>
                  </a:outerShdw>
                </a:effectLst>
                <a:latin typeface="Comic Sans MS" pitchFamily="66" charset="0"/>
              </a:rPr>
              <a:t>ley 25.113</a:t>
            </a:r>
            <a:r>
              <a:rPr lang="es-ES" sz="2800" b="1" dirty="0" smtClean="0">
                <a:effectLst>
                  <a:outerShdw blurRad="38100" dist="38100" dir="2700000" algn="tl">
                    <a:srgbClr val="000000"/>
                  </a:outerShdw>
                </a:effectLst>
                <a:latin typeface="Comic Sans MS" pitchFamily="66" charset="0"/>
              </a:rPr>
              <a:t>.</a:t>
            </a:r>
          </a:p>
          <a:p>
            <a:pPr marL="822960" lvl="1" indent="-182880" algn="just" eaLnBrk="1" fontAlgn="auto" hangingPunct="1">
              <a:spcAft>
                <a:spcPts val="0"/>
              </a:spcAft>
              <a:buClr>
                <a:schemeClr val="tx1">
                  <a:lumMod val="50000"/>
                  <a:lumOff val="50000"/>
                </a:schemeClr>
              </a:buClr>
              <a:buFont typeface="Verdana"/>
              <a:buChar char="›"/>
              <a:defRPr/>
            </a:pPr>
            <a:endParaRPr lang="es-ES" sz="2800" b="1" dirty="0">
              <a:effectLst>
                <a:outerShdw blurRad="38100" dist="38100" dir="2700000" algn="tl">
                  <a:srgbClr val="000000"/>
                </a:outerShdw>
              </a:effectLst>
              <a:latin typeface="Comic Sans MS" pitchFamily="66" charset="0"/>
            </a:endParaRPr>
          </a:p>
          <a:p>
            <a:pPr marL="822960" lvl="1" indent="-182880" algn="just" eaLnBrk="1" fontAlgn="auto" hangingPunct="1">
              <a:spcAft>
                <a:spcPts val="0"/>
              </a:spcAft>
              <a:buClr>
                <a:schemeClr val="tx1">
                  <a:lumMod val="50000"/>
                  <a:lumOff val="50000"/>
                </a:schemeClr>
              </a:buClr>
              <a:buFont typeface="Verdana"/>
              <a:buChar char="›"/>
              <a:defRPr/>
            </a:pPr>
            <a:endParaRPr lang="es-ES" sz="3600" b="1" dirty="0">
              <a:effectLst>
                <a:outerShdw blurRad="38100" dist="38100" dir="2700000" algn="tl">
                  <a:srgbClr val="000000"/>
                </a:outerShdw>
              </a:effectLst>
              <a:latin typeface="Comic Sans MS" pitchFamily="66" charset="0"/>
            </a:endParaRPr>
          </a:p>
        </p:txBody>
      </p:sp>
      <p:sp>
        <p:nvSpPr>
          <p:cNvPr id="13316" name="3 Marcador de pie de página"/>
          <p:cNvSpPr>
            <a:spLocks noGrp="1"/>
          </p:cNvSpPr>
          <p:nvPr>
            <p:ph type="ftr" sz="quarter" idx="11"/>
          </p:nvPr>
        </p:nvSpPr>
        <p:spPr bwMode="auto">
          <a:xfrm>
            <a:off x="5916613" y="6381750"/>
            <a:ext cx="3455987" cy="341313"/>
          </a:xfrm>
          <a:ln>
            <a:miter lim="800000"/>
            <a:headEnd/>
            <a:tailEnd/>
          </a:ln>
        </p:spPr>
        <p:txBody>
          <a:bodyPr wrap="square" numCol="1" anchor="ctr" anchorCtr="0" compatLnSpc="1">
            <a:prstTxWarp prst="textNoShape">
              <a:avLst/>
            </a:prstTxWarp>
          </a:bodyPr>
          <a:lstStyle/>
          <a:p>
            <a:pPr algn="ctr">
              <a:defRPr/>
            </a:pPr>
            <a:r>
              <a:rPr lang="es-ES" altLang="es-AR" smtClean="0">
                <a:solidFill>
                  <a:schemeClr val="tx1">
                    <a:lumMod val="50000"/>
                    <a:lumOff val="50000"/>
                  </a:schemeClr>
                </a:solidFill>
              </a:rPr>
              <a:t>Luis  Facciano-A.A.E.F.-  2023</a:t>
            </a:r>
            <a:endParaRPr lang="es-ES" altLang="es-AR" dirty="0">
              <a:solidFill>
                <a:schemeClr val="tx1">
                  <a:lumMod val="50000"/>
                  <a:lumOff val="50000"/>
                </a:schemeClr>
              </a:solidFill>
            </a:endParaRPr>
          </a:p>
        </p:txBody>
      </p:sp>
      <p:sp>
        <p:nvSpPr>
          <p:cNvPr id="28677" name="4 Marcador de número de diapositiva"/>
          <p:cNvSpPr>
            <a:spLocks noGrp="1"/>
          </p:cNvSpPr>
          <p:nvPr>
            <p:ph type="sldNum" sz="quarter" idx="12"/>
          </p:nvPr>
        </p:nvSpPr>
        <p:spPr bwMode="auto">
          <a:xfrm>
            <a:off x="5651500" y="6296025"/>
            <a:ext cx="3721100" cy="373063"/>
          </a:xfrm>
          <a:noFill/>
          <a:ln>
            <a:miter lim="800000"/>
            <a:headEnd/>
            <a:tailEnd/>
          </a:ln>
        </p:spPr>
        <p:txBody>
          <a:bodyPr wrap="square" numCol="1" anchor="b" anchorCtr="0" compatLnSpc="1">
            <a:prstTxWarp prst="textNoShape">
              <a:avLst/>
            </a:prstTxWarp>
          </a:bodyPr>
          <a:lstStyle/>
          <a:p>
            <a:pPr algn="r"/>
            <a:fld id="{5D1E9782-B089-4809-84EF-6EC0B2C0C609}" type="slidenum">
              <a:rPr lang="es-ES" altLang="es-AR" sz="1400" b="0" smtClean="0">
                <a:solidFill>
                  <a:schemeClr val="tx1"/>
                </a:solidFill>
                <a:latin typeface="Times New Roman" pitchFamily="18" charset="0"/>
              </a:rPr>
              <a:pPr algn="r"/>
              <a:t>4</a:t>
            </a:fld>
            <a:endParaRPr lang="es-ES" altLang="es-AR" sz="1400" b="0">
              <a:solidFill>
                <a:schemeClr val="tx1"/>
              </a:solidFill>
              <a:latin typeface="Times New Roman" pitchFamily="18" charset="0"/>
            </a:endParaRPr>
          </a:p>
        </p:txBody>
      </p:sp>
      <p:sp>
        <p:nvSpPr>
          <p:cNvPr id="28678" name="Text Box 5"/>
          <p:cNvSpPr txBox="1">
            <a:spLocks noChangeArrowheads="1"/>
          </p:cNvSpPr>
          <p:nvPr/>
        </p:nvSpPr>
        <p:spPr bwMode="auto">
          <a:xfrm>
            <a:off x="8970963" y="6034088"/>
            <a:ext cx="401637" cy="457200"/>
          </a:xfrm>
          <a:prstGeom prst="rect">
            <a:avLst/>
          </a:prstGeom>
          <a:noFill/>
          <a:ln w="9525">
            <a:noFill/>
            <a:miter lim="800000"/>
            <a:headEnd/>
            <a:tailEnd/>
          </a:ln>
        </p:spPr>
        <p:txBody>
          <a:bodyPr>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5" fill="hold" grpId="0" nodeType="clickEffect">
                                  <p:stCondLst>
                                    <p:cond delay="0"/>
                                  </p:stCondLst>
                                  <p:childTnLst>
                                    <p:set>
                                      <p:cBhvr>
                                        <p:cTn id="6" dur="1" fill="hold">
                                          <p:stCondLst>
                                            <p:cond delay="0"/>
                                          </p:stCondLst>
                                        </p:cTn>
                                        <p:tgtEl>
                                          <p:spTgt spid="6147">
                                            <p:txEl>
                                              <p:pRg st="0" end="0"/>
                                            </p:txEl>
                                          </p:spTgt>
                                        </p:tgtEl>
                                        <p:attrNameLst>
                                          <p:attrName>style.visibility</p:attrName>
                                        </p:attrNameLst>
                                      </p:cBhvr>
                                      <p:to>
                                        <p:strVal val="visible"/>
                                      </p:to>
                                    </p:set>
                                    <p:animEffect transition="in" filter="blinds(vertical)">
                                      <p:cBhvr>
                                        <p:cTn id="7" dur="500"/>
                                        <p:tgtEl>
                                          <p:spTgt spid="6147">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3" presetClass="entr" presetSubtype="5" fill="hold" grpId="0" nodeType="clickEffect">
                                  <p:stCondLst>
                                    <p:cond delay="0"/>
                                  </p:stCondLst>
                                  <p:childTnLst>
                                    <p:set>
                                      <p:cBhvr>
                                        <p:cTn id="11" dur="1" fill="hold">
                                          <p:stCondLst>
                                            <p:cond delay="0"/>
                                          </p:stCondLst>
                                        </p:cTn>
                                        <p:tgtEl>
                                          <p:spTgt spid="6147">
                                            <p:txEl>
                                              <p:pRg st="2" end="2"/>
                                            </p:txEl>
                                          </p:spTgt>
                                        </p:tgtEl>
                                        <p:attrNameLst>
                                          <p:attrName>style.visibility</p:attrName>
                                        </p:attrNameLst>
                                      </p:cBhvr>
                                      <p:to>
                                        <p:strVal val="visible"/>
                                      </p:to>
                                    </p:set>
                                    <p:animEffect transition="in" filter="blinds(vertical)">
                                      <p:cBhvr>
                                        <p:cTn id="12" dur="500"/>
                                        <p:tgtEl>
                                          <p:spTgt spid="6147">
                                            <p:txEl>
                                              <p:pRg st="2" end="2"/>
                                            </p:txEl>
                                          </p:spTgt>
                                        </p:tgtEl>
                                      </p:cBhvr>
                                    </p:animEffect>
                                  </p:childTnLst>
                                </p:cTn>
                              </p:par>
                            </p:childTnLst>
                          </p:cTn>
                        </p:par>
                      </p:childTnLst>
                    </p:cTn>
                  </p:par>
                  <p:par>
                    <p:cTn id="13" fill="hold" nodeType="clickPar">
                      <p:stCondLst>
                        <p:cond delay="indefinite"/>
                      </p:stCondLst>
                      <p:childTnLst>
                        <p:par>
                          <p:cTn id="14" fill="hold" nodeType="withGroup">
                            <p:stCondLst>
                              <p:cond delay="0"/>
                            </p:stCondLst>
                            <p:childTnLst>
                              <p:par>
                                <p:cTn id="15" presetID="3" presetClass="entr" presetSubtype="5" fill="hold" grpId="0" nodeType="clickEffect">
                                  <p:stCondLst>
                                    <p:cond delay="0"/>
                                  </p:stCondLst>
                                  <p:childTnLst>
                                    <p:set>
                                      <p:cBhvr>
                                        <p:cTn id="16" dur="1" fill="hold">
                                          <p:stCondLst>
                                            <p:cond delay="0"/>
                                          </p:stCondLst>
                                        </p:cTn>
                                        <p:tgtEl>
                                          <p:spTgt spid="6147">
                                            <p:txEl>
                                              <p:pRg st="4" end="4"/>
                                            </p:txEl>
                                          </p:spTgt>
                                        </p:tgtEl>
                                        <p:attrNameLst>
                                          <p:attrName>style.visibility</p:attrName>
                                        </p:attrNameLst>
                                      </p:cBhvr>
                                      <p:to>
                                        <p:strVal val="visible"/>
                                      </p:to>
                                    </p:set>
                                    <p:animEffect transition="in" filter="blinds(vertical)">
                                      <p:cBhvr>
                                        <p:cTn id="17" dur="500"/>
                                        <p:tgtEl>
                                          <p:spTgt spid="6147">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7" grpId="0" build="p" autoUpdateAnimBg="0"/>
    </p:bld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9" name="Rectangle 2"/>
          <p:cNvSpPr>
            <a:spLocks noGrp="1" noChangeArrowheads="1"/>
          </p:cNvSpPr>
          <p:nvPr>
            <p:ph type="title"/>
          </p:nvPr>
        </p:nvSpPr>
        <p:spPr bwMode="auto">
          <a:xfrm>
            <a:off x="725488" y="404813"/>
            <a:ext cx="8099425" cy="1295400"/>
          </a:xfrm>
          <a:solidFill>
            <a:schemeClr val="tx2"/>
          </a:solidFill>
        </p:spPr>
        <p:txBody>
          <a:bodyPr wrap="square" numCol="1" anchorCtr="0" compatLnSpc="1">
            <a:prstTxWarp prst="textNoShape">
              <a:avLst/>
            </a:prstTxWarp>
          </a:bodyPr>
          <a:lstStyle/>
          <a:p>
            <a:pPr algn="ctr" eaLnBrk="1" hangingPunct="1">
              <a:defRPr/>
            </a:pPr>
            <a:r>
              <a:rPr lang="es-ES" altLang="es-AR" b="1" dirty="0">
                <a:solidFill>
                  <a:srgbClr val="FF0000"/>
                </a:solidFill>
                <a:effectLst>
                  <a:outerShdw blurRad="38100" dist="38100" dir="2700000" algn="tl">
                    <a:srgbClr val="000000">
                      <a:alpha val="43137"/>
                    </a:srgbClr>
                  </a:outerShdw>
                </a:effectLst>
                <a:latin typeface="Comic Sans MS" pitchFamily="66" charset="0"/>
              </a:rPr>
              <a:t>PÉRDIDA DE LA ACCIDENTALIDAD</a:t>
            </a:r>
          </a:p>
        </p:txBody>
      </p:sp>
      <p:sp>
        <p:nvSpPr>
          <p:cNvPr id="216067" name="Rectangle 3"/>
          <p:cNvSpPr>
            <a:spLocks noGrp="1" noChangeArrowheads="1"/>
          </p:cNvSpPr>
          <p:nvPr>
            <p:ph idx="1"/>
          </p:nvPr>
        </p:nvSpPr>
        <p:spPr>
          <a:xfrm>
            <a:off x="381000" y="1916113"/>
            <a:ext cx="8610600" cy="4321175"/>
          </a:xfrm>
        </p:spPr>
        <p:txBody>
          <a:bodyPr rtlCol="0">
            <a:normAutofit lnSpcReduction="10000"/>
          </a:bodyPr>
          <a:lstStyle/>
          <a:p>
            <a:pPr marL="182880" indent="-182880" algn="just" eaLnBrk="1" fontAlgn="auto" hangingPunct="1">
              <a:spcAft>
                <a:spcPts val="0"/>
              </a:spcAft>
              <a:buClr>
                <a:schemeClr val="tx1">
                  <a:lumMod val="50000"/>
                  <a:lumOff val="50000"/>
                </a:schemeClr>
              </a:buClr>
              <a:buFont typeface="Wingdings" pitchFamily="2" charset="2"/>
              <a:buNone/>
              <a:defRPr/>
            </a:pPr>
            <a:r>
              <a:rPr lang="es-ES" b="1" i="1" dirty="0">
                <a:solidFill>
                  <a:schemeClr val="accent2"/>
                </a:solidFill>
                <a:effectLst>
                  <a:outerShdw blurRad="38100" dist="38100" dir="2700000" algn="tl">
                    <a:srgbClr val="000000"/>
                  </a:outerShdw>
                </a:effectLst>
                <a:latin typeface="Tahoma" pitchFamily="34" charset="0"/>
                <a:cs typeface="Tahoma" pitchFamily="34" charset="0"/>
              </a:rPr>
              <a:t>	</a:t>
            </a:r>
            <a:r>
              <a:rPr lang="es-ES" sz="2300" b="1" dirty="0">
                <a:effectLst>
                  <a:outerShdw blurRad="38100" dist="38100" dir="2700000" algn="tl">
                    <a:srgbClr val="000000"/>
                  </a:outerShdw>
                </a:effectLst>
                <a:latin typeface="Tahoma" pitchFamily="34" charset="0"/>
                <a:cs typeface="Tahoma" pitchFamily="34" charset="0"/>
              </a:rPr>
              <a:t>En caso de:</a:t>
            </a:r>
          </a:p>
          <a:p>
            <a:pPr marL="182880" indent="-182880" algn="just" eaLnBrk="1" fontAlgn="auto" hangingPunct="1">
              <a:spcAft>
                <a:spcPts val="0"/>
              </a:spcAft>
              <a:buClr>
                <a:schemeClr val="tx1">
                  <a:lumMod val="50000"/>
                  <a:lumOff val="50000"/>
                </a:schemeClr>
              </a:buClr>
              <a:defRPr/>
            </a:pPr>
            <a:r>
              <a:rPr lang="es-ES" sz="2300" b="1" dirty="0">
                <a:effectLst>
                  <a:outerShdw blurRad="38100" dist="38100" dir="2700000" algn="tl">
                    <a:srgbClr val="000000"/>
                  </a:outerShdw>
                </a:effectLst>
                <a:latin typeface="Tahoma" pitchFamily="34" charset="0"/>
                <a:cs typeface="Tahoma" pitchFamily="34" charset="0"/>
              </a:rPr>
              <a:t>prórroga entre las mismas partes y sobre la misma superficie, o</a:t>
            </a:r>
          </a:p>
          <a:p>
            <a:pPr marL="182880" indent="-182880" algn="just" eaLnBrk="1" fontAlgn="auto" hangingPunct="1">
              <a:spcAft>
                <a:spcPts val="0"/>
              </a:spcAft>
              <a:buClr>
                <a:schemeClr val="tx1">
                  <a:lumMod val="50000"/>
                  <a:lumOff val="50000"/>
                </a:schemeClr>
              </a:buClr>
              <a:defRPr/>
            </a:pPr>
            <a:r>
              <a:rPr lang="es-ES" sz="2300" b="1" dirty="0">
                <a:effectLst>
                  <a:outerShdw blurRad="38100" dist="38100" dir="2700000" algn="tl">
                    <a:srgbClr val="000000"/>
                  </a:outerShdw>
                </a:effectLst>
                <a:latin typeface="Tahoma" pitchFamily="34" charset="0"/>
                <a:cs typeface="Tahoma" pitchFamily="34" charset="0"/>
              </a:rPr>
              <a:t>renovación entre las mismas partes y sobre la misma superficie, mediante la cual se totalicen plazos mayores que los establecidos, o </a:t>
            </a:r>
          </a:p>
          <a:p>
            <a:pPr marL="182880" indent="-182880" algn="just" eaLnBrk="1" fontAlgn="auto" hangingPunct="1">
              <a:spcAft>
                <a:spcPts val="0"/>
              </a:spcAft>
              <a:buClr>
                <a:schemeClr val="tx1">
                  <a:lumMod val="50000"/>
                  <a:lumOff val="50000"/>
                </a:schemeClr>
              </a:buClr>
              <a:defRPr/>
            </a:pPr>
            <a:r>
              <a:rPr lang="es-ES" sz="2300" b="1" dirty="0">
                <a:effectLst>
                  <a:outerShdw blurRad="38100" dist="38100" dir="2700000" algn="tl">
                    <a:srgbClr val="000000"/>
                  </a:outerShdw>
                </a:effectLst>
                <a:latin typeface="Tahoma" pitchFamily="34" charset="0"/>
                <a:cs typeface="Tahoma" pitchFamily="34" charset="0"/>
              </a:rPr>
              <a:t> cuando no haya transcurrido por lo menos un (1) año</a:t>
            </a:r>
          </a:p>
          <a:p>
            <a:pPr marL="182880" indent="-182880" algn="just" eaLnBrk="1" fontAlgn="auto" hangingPunct="1">
              <a:spcAft>
                <a:spcPts val="0"/>
              </a:spcAft>
              <a:buClr>
                <a:schemeClr val="tx1">
                  <a:lumMod val="50000"/>
                  <a:lumOff val="50000"/>
                </a:schemeClr>
              </a:buClr>
              <a:buFont typeface="Wingdings" pitchFamily="2" charset="2"/>
              <a:buNone/>
              <a:defRPr/>
            </a:pPr>
            <a:r>
              <a:rPr lang="es-ES" sz="2300" b="1" dirty="0">
                <a:effectLst>
                  <a:outerShdw blurRad="38100" dist="38100" dir="2700000" algn="tl">
                    <a:srgbClr val="000000"/>
                  </a:outerShdw>
                </a:effectLst>
                <a:latin typeface="Tahoma" pitchFamily="34" charset="0"/>
                <a:cs typeface="Tahoma" pitchFamily="34" charset="0"/>
              </a:rPr>
              <a:t> entre el nuevo contrato y el vencimiento del anterior,</a:t>
            </a:r>
          </a:p>
          <a:p>
            <a:pPr marL="182880" indent="-182880" algn="just" eaLnBrk="1" fontAlgn="auto" hangingPunct="1">
              <a:spcAft>
                <a:spcPts val="0"/>
              </a:spcAft>
              <a:buClr>
                <a:schemeClr val="tx1">
                  <a:lumMod val="50000"/>
                  <a:lumOff val="50000"/>
                </a:schemeClr>
              </a:buClr>
              <a:buFont typeface="Wingdings" pitchFamily="2" charset="2"/>
              <a:buNone/>
              <a:defRPr/>
            </a:pPr>
            <a:r>
              <a:rPr lang="es-ES" sz="2300" b="1" dirty="0">
                <a:solidFill>
                  <a:schemeClr val="tx1">
                    <a:lumMod val="85000"/>
                  </a:schemeClr>
                </a:solidFill>
                <a:effectLst>
                  <a:outerShdw blurRad="38100" dist="38100" dir="2700000" algn="tl">
                    <a:srgbClr val="000000"/>
                  </a:outerShdw>
                </a:effectLst>
                <a:latin typeface="Tahoma" pitchFamily="34" charset="0"/>
                <a:cs typeface="Tahoma" pitchFamily="34" charset="0"/>
              </a:rPr>
              <a:t> </a:t>
            </a:r>
            <a:r>
              <a:rPr lang="es-ES" sz="2300" b="1" dirty="0">
                <a:solidFill>
                  <a:srgbClr val="FFFF00"/>
                </a:solidFill>
                <a:effectLst>
                  <a:outerShdw blurRad="38100" dist="38100" dir="2700000" algn="tl">
                    <a:srgbClr val="000000"/>
                  </a:outerShdw>
                </a:effectLst>
                <a:latin typeface="Tahoma" pitchFamily="34" charset="0"/>
                <a:cs typeface="Tahoma" pitchFamily="34" charset="0"/>
              </a:rPr>
              <a:t>se considerará incluido el contrato en las disposiciones</a:t>
            </a:r>
          </a:p>
          <a:p>
            <a:pPr marL="182880" indent="-182880" algn="just" eaLnBrk="1" fontAlgn="auto" hangingPunct="1">
              <a:spcAft>
                <a:spcPts val="0"/>
              </a:spcAft>
              <a:buClr>
                <a:schemeClr val="tx1">
                  <a:lumMod val="50000"/>
                  <a:lumOff val="50000"/>
                </a:schemeClr>
              </a:buClr>
              <a:buFont typeface="Wingdings" pitchFamily="2" charset="2"/>
              <a:buNone/>
              <a:defRPr/>
            </a:pPr>
            <a:r>
              <a:rPr lang="es-ES" sz="2300" b="1" dirty="0">
                <a:solidFill>
                  <a:srgbClr val="FFFF00"/>
                </a:solidFill>
                <a:effectLst>
                  <a:outerShdw blurRad="38100" dist="38100" dir="2700000" algn="tl">
                    <a:srgbClr val="000000"/>
                  </a:outerShdw>
                </a:effectLst>
                <a:latin typeface="Tahoma" pitchFamily="34" charset="0"/>
                <a:cs typeface="Tahoma" pitchFamily="34" charset="0"/>
              </a:rPr>
              <a:t> generales de la  ley 13246.</a:t>
            </a:r>
            <a:endParaRPr lang="es-ES" sz="2300" b="1" dirty="0">
              <a:solidFill>
                <a:srgbClr val="FFFF00"/>
              </a:solidFill>
              <a:effectLst>
                <a:outerShdw blurRad="38100" dist="38100" dir="2700000" algn="tl">
                  <a:srgbClr val="000000"/>
                </a:outerShdw>
              </a:effectLst>
              <a:latin typeface="Tahoma" pitchFamily="34" charset="0"/>
              <a:ea typeface="Arial Unicode MS" pitchFamily="34" charset="-128"/>
              <a:cs typeface="Arial Unicode MS" pitchFamily="34" charset="-128"/>
            </a:endParaRPr>
          </a:p>
          <a:p>
            <a:pPr marL="182880" indent="-182880" algn="ctr" eaLnBrk="1" fontAlgn="auto" hangingPunct="1">
              <a:spcAft>
                <a:spcPts val="0"/>
              </a:spcAft>
              <a:buClr>
                <a:schemeClr val="tx1">
                  <a:lumMod val="50000"/>
                  <a:lumOff val="50000"/>
                </a:schemeClr>
              </a:buClr>
              <a:buFont typeface="Wingdings" pitchFamily="2" charset="2"/>
              <a:buNone/>
              <a:defRPr/>
            </a:pPr>
            <a:endParaRPr lang="es-ES" sz="2000" b="1" dirty="0">
              <a:solidFill>
                <a:schemeClr val="accent2"/>
              </a:solidFill>
              <a:effectLst>
                <a:outerShdw blurRad="38100" dist="38100" dir="2700000" algn="tl">
                  <a:srgbClr val="000000"/>
                </a:outerShdw>
              </a:effectLst>
              <a:latin typeface="Comic Sans MS" pitchFamily="66" charset="0"/>
            </a:endParaRPr>
          </a:p>
        </p:txBody>
      </p:sp>
      <p:sp>
        <p:nvSpPr>
          <p:cNvPr id="4" name="3 Marcador de pie de página"/>
          <p:cNvSpPr>
            <a:spLocks noGrp="1"/>
          </p:cNvSpPr>
          <p:nvPr>
            <p:ph type="ftr" sz="quarter" idx="11"/>
          </p:nvPr>
        </p:nvSpPr>
        <p:spPr>
          <a:xfrm>
            <a:off x="4321175" y="6308725"/>
            <a:ext cx="5051425" cy="288925"/>
          </a:xfrm>
        </p:spPr>
        <p:txBody>
          <a:bodyPr/>
          <a:lstStyle/>
          <a:p>
            <a:pPr>
              <a:defRPr/>
            </a:pPr>
            <a:r>
              <a:rPr lang="es-ES" smtClean="0"/>
              <a:t>Luis  Facciano-A.A.E.F.-  2023</a:t>
            </a:r>
            <a:endParaRPr lang="es-ES" dirty="0"/>
          </a:p>
        </p:txBody>
      </p:sp>
      <p:sp>
        <p:nvSpPr>
          <p:cNvPr id="79876"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E5784D00-2DBA-40EA-833C-BB830EA7BF03}" type="slidenum">
              <a:rPr kumimoji="0" lang="es-ES" altLang="es-AR" sz="1400" b="0" smtClean="0">
                <a:solidFill>
                  <a:schemeClr val="tx1"/>
                </a:solidFill>
                <a:latin typeface="Times New Roman" pitchFamily="18" charset="0"/>
              </a:rPr>
              <a:pPr/>
              <a:t>40</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3" name="Rectangle 2"/>
          <p:cNvSpPr>
            <a:spLocks noGrp="1" noChangeArrowheads="1"/>
          </p:cNvSpPr>
          <p:nvPr>
            <p:ph type="title"/>
          </p:nvPr>
        </p:nvSpPr>
        <p:spPr bwMode="auto">
          <a:xfrm>
            <a:off x="222249" y="695052"/>
            <a:ext cx="8785225" cy="1163638"/>
          </a:xfrm>
          <a:solidFill>
            <a:schemeClr val="tx2"/>
          </a:solidFill>
        </p:spPr>
        <p:txBody>
          <a:bodyPr wrap="square" numCol="1" anchorCtr="0" compatLnSpc="1">
            <a:prstTxWarp prst="textNoShape">
              <a:avLst/>
            </a:prstTxWarp>
          </a:bodyPr>
          <a:lstStyle/>
          <a:p>
            <a:pPr algn="ctr" eaLnBrk="1" hangingPunct="1">
              <a:defRPr/>
            </a:pPr>
            <a:r>
              <a:rPr lang="es-ES" altLang="es-AR" sz="3200" b="1" dirty="0">
                <a:solidFill>
                  <a:srgbClr val="FF0000"/>
                </a:solidFill>
                <a:effectLst>
                  <a:outerShdw blurRad="38100" dist="38100" dir="2700000" algn="tl">
                    <a:srgbClr val="000000">
                      <a:alpha val="43137"/>
                    </a:srgbClr>
                  </a:outerShdw>
                </a:effectLst>
                <a:latin typeface="Comic Sans MS" pitchFamily="66" charset="0"/>
              </a:rPr>
              <a:t>LA HOMOLOGACIÓN DE LOS CONTRATOS ACCIDENTALES</a:t>
            </a:r>
          </a:p>
        </p:txBody>
      </p:sp>
      <p:sp>
        <p:nvSpPr>
          <p:cNvPr id="217091" name="Rectangle 3"/>
          <p:cNvSpPr>
            <a:spLocks noGrp="1" noChangeArrowheads="1"/>
          </p:cNvSpPr>
          <p:nvPr>
            <p:ph idx="1"/>
          </p:nvPr>
        </p:nvSpPr>
        <p:spPr>
          <a:xfrm>
            <a:off x="271461" y="2132856"/>
            <a:ext cx="8686800" cy="4565650"/>
          </a:xfrm>
        </p:spPr>
        <p:txBody>
          <a:bodyPr rtlCol="0">
            <a:normAutofit/>
          </a:bodyPr>
          <a:lstStyle/>
          <a:p>
            <a:pPr marL="182880" indent="-182880" algn="ctr" eaLnBrk="1" fontAlgn="auto" hangingPunct="1">
              <a:spcAft>
                <a:spcPts val="0"/>
              </a:spcAft>
              <a:buClr>
                <a:schemeClr val="tx1">
                  <a:lumMod val="50000"/>
                  <a:lumOff val="50000"/>
                </a:schemeClr>
              </a:buClr>
              <a:buFont typeface="Wingdings" pitchFamily="2" charset="2"/>
              <a:buNone/>
              <a:defRPr/>
            </a:pPr>
            <a:r>
              <a:rPr lang="es-ES" sz="2300" b="1" dirty="0">
                <a:solidFill>
                  <a:schemeClr val="tx1">
                    <a:lumMod val="85000"/>
                  </a:schemeClr>
                </a:solidFill>
                <a:effectLst>
                  <a:outerShdw blurRad="38100" dist="38100" dir="2700000" algn="tl">
                    <a:srgbClr val="000000"/>
                  </a:outerShdw>
                </a:effectLst>
                <a:latin typeface="Comic Sans MS" pitchFamily="66" charset="0"/>
              </a:rPr>
              <a:t>   </a:t>
            </a:r>
            <a:r>
              <a:rPr lang="es-ES" sz="2300" b="1" dirty="0">
                <a:effectLst>
                  <a:outerShdw blurRad="38100" dist="38100" dir="2700000" algn="tl">
                    <a:srgbClr val="000000"/>
                  </a:outerShdw>
                </a:effectLst>
                <a:latin typeface="Comic Sans MS" pitchFamily="66" charset="0"/>
              </a:rPr>
              <a:t>LOS CONTRATOS ACCIDENTALES</a:t>
            </a:r>
          </a:p>
          <a:p>
            <a:pPr marL="182880" indent="-182880" algn="ctr" eaLnBrk="1" fontAlgn="auto" hangingPunct="1">
              <a:spcAft>
                <a:spcPts val="0"/>
              </a:spcAft>
              <a:buClr>
                <a:schemeClr val="tx1">
                  <a:lumMod val="50000"/>
                  <a:lumOff val="50000"/>
                </a:schemeClr>
              </a:buClr>
              <a:buFont typeface="Wingdings" pitchFamily="2" charset="2"/>
              <a:buNone/>
              <a:defRPr/>
            </a:pPr>
            <a:r>
              <a:rPr lang="es-ES" sz="2300" b="1" dirty="0">
                <a:solidFill>
                  <a:srgbClr val="FFFF00"/>
                </a:solidFill>
                <a:effectLst>
                  <a:outerShdw blurRad="38100" dist="38100" dir="2700000" algn="tl">
                    <a:srgbClr val="000000"/>
                  </a:outerShdw>
                </a:effectLst>
                <a:latin typeface="Comic Sans MS" pitchFamily="66" charset="0"/>
              </a:rPr>
              <a:t>DEBEN</a:t>
            </a:r>
            <a:r>
              <a:rPr lang="es-ES" sz="2300" b="1" dirty="0">
                <a:solidFill>
                  <a:schemeClr val="tx1">
                    <a:lumMod val="85000"/>
                  </a:schemeClr>
                </a:solidFill>
                <a:effectLst>
                  <a:outerShdw blurRad="38100" dist="38100" dir="2700000" algn="tl">
                    <a:srgbClr val="000000"/>
                  </a:outerShdw>
                </a:effectLst>
                <a:latin typeface="Comic Sans MS" pitchFamily="66" charset="0"/>
              </a:rPr>
              <a:t>, </a:t>
            </a:r>
            <a:r>
              <a:rPr lang="es-ES" sz="2300" b="1" dirty="0">
                <a:effectLst>
                  <a:outerShdw blurRad="38100" dist="38100" dir="2700000" algn="tl">
                    <a:srgbClr val="000000"/>
                  </a:outerShdw>
                </a:effectLst>
                <a:latin typeface="Comic Sans MS" pitchFamily="66" charset="0"/>
              </a:rPr>
              <a:t>POR SU EXCEPCIONALIDAD, SER REDACTADOS POR ESCRITO</a:t>
            </a:r>
          </a:p>
          <a:p>
            <a:pPr marL="182880" indent="-182880" algn="ctr" eaLnBrk="1" fontAlgn="auto" hangingPunct="1">
              <a:spcAft>
                <a:spcPts val="0"/>
              </a:spcAft>
              <a:buClr>
                <a:schemeClr val="tx1">
                  <a:lumMod val="50000"/>
                  <a:lumOff val="50000"/>
                </a:schemeClr>
              </a:buClr>
              <a:buFont typeface="Wingdings" pitchFamily="2" charset="2"/>
              <a:buNone/>
              <a:defRPr/>
            </a:pPr>
            <a:endParaRPr lang="es-ES" sz="2300" b="1" dirty="0">
              <a:effectLst>
                <a:outerShdw blurRad="38100" dist="38100" dir="2700000" algn="tl">
                  <a:srgbClr val="000000"/>
                </a:outerShdw>
              </a:effectLst>
              <a:latin typeface="Comic Sans MS" pitchFamily="66" charset="0"/>
            </a:endParaRPr>
          </a:p>
          <a:p>
            <a:pPr marL="182880" indent="-182880" algn="ctr" eaLnBrk="1" fontAlgn="auto" hangingPunct="1">
              <a:spcAft>
                <a:spcPts val="0"/>
              </a:spcAft>
              <a:buClr>
                <a:schemeClr val="tx1">
                  <a:lumMod val="50000"/>
                  <a:lumOff val="50000"/>
                </a:schemeClr>
              </a:buClr>
              <a:buFont typeface="Wingdings" pitchFamily="2" charset="2"/>
              <a:buNone/>
              <a:defRPr/>
            </a:pPr>
            <a:r>
              <a:rPr lang="es-ES" sz="2300" b="1" dirty="0">
                <a:solidFill>
                  <a:srgbClr val="FFFF00"/>
                </a:solidFill>
                <a:effectLst>
                  <a:outerShdw blurRad="38100" dist="38100" dir="2700000" algn="tl">
                    <a:srgbClr val="000000"/>
                  </a:outerShdw>
                </a:effectLst>
                <a:latin typeface="Comic Sans MS" pitchFamily="66" charset="0"/>
              </a:rPr>
              <a:t>PUEDEN</a:t>
            </a:r>
            <a:r>
              <a:rPr lang="es-ES" sz="2300" b="1" dirty="0">
                <a:solidFill>
                  <a:schemeClr val="tx1">
                    <a:lumMod val="85000"/>
                  </a:schemeClr>
                </a:solidFill>
                <a:effectLst>
                  <a:outerShdw blurRad="38100" dist="38100" dir="2700000" algn="tl">
                    <a:srgbClr val="000000"/>
                  </a:outerShdw>
                </a:effectLst>
                <a:latin typeface="Comic Sans MS" pitchFamily="66" charset="0"/>
              </a:rPr>
              <a:t> </a:t>
            </a:r>
            <a:r>
              <a:rPr lang="es-ES" sz="2300" b="1" dirty="0">
                <a:effectLst>
                  <a:outerShdw blurRad="38100" dist="38100" dir="2700000" algn="tl">
                    <a:srgbClr val="000000"/>
                  </a:outerShdw>
                </a:effectLst>
                <a:latin typeface="Comic Sans MS" pitchFamily="66" charset="0"/>
              </a:rPr>
              <a:t>CALIFICARSE POR ANTE EL JUEZ COMPETENTE QUIEN LOS HOMOLOGARÁ EXPIDIENDO TESTIMONIO DE LA RESOLUCIÓN</a:t>
            </a:r>
          </a:p>
          <a:p>
            <a:pPr marL="182880" indent="-182880" algn="ctr" eaLnBrk="1" fontAlgn="auto" hangingPunct="1">
              <a:spcAft>
                <a:spcPts val="0"/>
              </a:spcAft>
              <a:buClr>
                <a:schemeClr val="tx1">
                  <a:lumMod val="50000"/>
                  <a:lumOff val="50000"/>
                </a:schemeClr>
              </a:buClr>
              <a:buFont typeface="Wingdings" pitchFamily="2" charset="2"/>
              <a:buNone/>
              <a:defRPr/>
            </a:pPr>
            <a:endParaRPr lang="es-ES" sz="2300" b="1" dirty="0">
              <a:effectLst>
                <a:outerShdw blurRad="38100" dist="38100" dir="2700000" algn="tl">
                  <a:srgbClr val="000000"/>
                </a:outerShdw>
              </a:effectLst>
              <a:latin typeface="Comic Sans MS" pitchFamily="66" charset="0"/>
            </a:endParaRPr>
          </a:p>
          <a:p>
            <a:pPr marL="182880" indent="-182880" algn="ctr" eaLnBrk="1" fontAlgn="auto" hangingPunct="1">
              <a:spcAft>
                <a:spcPts val="0"/>
              </a:spcAft>
              <a:buClr>
                <a:schemeClr val="tx1">
                  <a:lumMod val="50000"/>
                  <a:lumOff val="50000"/>
                </a:schemeClr>
              </a:buClr>
              <a:buFont typeface="Wingdings" pitchFamily="2" charset="2"/>
              <a:buNone/>
              <a:defRPr/>
            </a:pPr>
            <a:r>
              <a:rPr lang="es-ES" sz="2300" b="1" dirty="0">
                <a:effectLst>
                  <a:outerShdw blurRad="38100" dist="38100" dir="2700000" algn="tl">
                    <a:srgbClr val="000000"/>
                  </a:outerShdw>
                </a:effectLst>
                <a:latin typeface="Comic Sans MS" pitchFamily="66" charset="0"/>
              </a:rPr>
              <a:t>EN TAL CASO, AL VENCIMIENTO SE PUEDE HACER EL </a:t>
            </a:r>
            <a:r>
              <a:rPr lang="es-ES" sz="2300" b="1" dirty="0">
                <a:solidFill>
                  <a:srgbClr val="FFFF00"/>
                </a:solidFill>
                <a:effectLst>
                  <a:outerShdw blurRad="38100" dist="38100" dir="2700000" algn="tl">
                    <a:srgbClr val="000000"/>
                  </a:outerShdw>
                </a:effectLst>
                <a:latin typeface="Comic Sans MS" pitchFamily="66" charset="0"/>
              </a:rPr>
              <a:t>LANZAMIENTO</a:t>
            </a:r>
            <a:r>
              <a:rPr lang="es-ES" sz="2300" b="1" dirty="0">
                <a:solidFill>
                  <a:schemeClr val="tx1">
                    <a:lumMod val="85000"/>
                  </a:schemeClr>
                </a:solidFill>
                <a:effectLst>
                  <a:outerShdw blurRad="38100" dist="38100" dir="2700000" algn="tl">
                    <a:srgbClr val="000000"/>
                  </a:outerShdw>
                </a:effectLst>
                <a:latin typeface="Comic Sans MS" pitchFamily="66" charset="0"/>
              </a:rPr>
              <a:t> </a:t>
            </a:r>
            <a:r>
              <a:rPr lang="es-ES" sz="2300" b="1" dirty="0">
                <a:effectLst>
                  <a:outerShdw blurRad="38100" dist="38100" dir="2700000" algn="tl">
                    <a:srgbClr val="000000"/>
                  </a:outerShdw>
                </a:effectLst>
                <a:latin typeface="Comic Sans MS" pitchFamily="66" charset="0"/>
              </a:rPr>
              <a:t>SIN PREVIO JUICIO DE DESALOJO</a:t>
            </a:r>
          </a:p>
        </p:txBody>
      </p:sp>
      <p:sp>
        <p:nvSpPr>
          <p:cNvPr id="4" name="3 Marcador de pie de página"/>
          <p:cNvSpPr>
            <a:spLocks noGrp="1"/>
          </p:cNvSpPr>
          <p:nvPr>
            <p:ph type="ftr" sz="quarter" idx="11"/>
          </p:nvPr>
        </p:nvSpPr>
        <p:spPr>
          <a:xfrm>
            <a:off x="5522913" y="6296025"/>
            <a:ext cx="3849687" cy="561975"/>
          </a:xfrm>
        </p:spPr>
        <p:txBody>
          <a:bodyPr/>
          <a:lstStyle/>
          <a:p>
            <a:pPr>
              <a:defRPr/>
            </a:pPr>
            <a:r>
              <a:rPr lang="es-ES" smtClean="0"/>
              <a:t>Luis  Facciano-A.A.E.F.-  2023</a:t>
            </a:r>
            <a:endParaRPr lang="es-ES" dirty="0"/>
          </a:p>
        </p:txBody>
      </p:sp>
      <p:sp>
        <p:nvSpPr>
          <p:cNvPr id="80900"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57C44F8E-B278-4D81-9A4E-B20E24CE3B18}" type="slidenum">
              <a:rPr kumimoji="0" lang="es-ES" altLang="es-AR" sz="1400" b="0" smtClean="0">
                <a:solidFill>
                  <a:schemeClr val="tx1"/>
                </a:solidFill>
                <a:latin typeface="Times New Roman" pitchFamily="18" charset="0"/>
              </a:rPr>
              <a:pPr/>
              <a:t>41</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9" name="Rectangle 2"/>
          <p:cNvSpPr>
            <a:spLocks noGrp="1" noChangeArrowheads="1"/>
          </p:cNvSpPr>
          <p:nvPr>
            <p:ph type="title"/>
          </p:nvPr>
        </p:nvSpPr>
        <p:spPr bwMode="auto">
          <a:xfrm>
            <a:off x="1301924" y="188912"/>
            <a:ext cx="7918276" cy="1583904"/>
          </a:xfrm>
          <a:solidFill>
            <a:schemeClr val="tx2"/>
          </a:solidFill>
        </p:spPr>
        <p:txBody>
          <a:bodyPr wrap="square" numCol="1" anchorCtr="0" compatLnSpc="1">
            <a:prstTxWarp prst="textNoShape">
              <a:avLst/>
            </a:prstTxWarp>
            <a:normAutofit fontScale="90000"/>
          </a:bodyPr>
          <a:lstStyle/>
          <a:p>
            <a:pPr algn="ctr" eaLnBrk="1" hangingPunct="1"/>
            <a:r>
              <a:rPr lang="es-ES" altLang="es-AR" sz="2500" b="1" dirty="0">
                <a:solidFill>
                  <a:srgbClr val="FF0000"/>
                </a:solidFill>
                <a:effectLst>
                  <a:outerShdw blurRad="38100" dist="38100" dir="2700000" algn="tl">
                    <a:srgbClr val="000000"/>
                  </a:outerShdw>
                </a:effectLst>
                <a:latin typeface="Comic Sans MS" pitchFamily="66" charset="0"/>
              </a:rPr>
              <a:t>CAUSALES DE EXTINCIÓN DEL ARRENDAMIENTO,LA APARCERÍA Y LOS CONTRATOS ACCIDENTALES EN EL C.C. </a:t>
            </a:r>
            <a:r>
              <a:rPr lang="es-ES" altLang="es-AR" sz="2500" b="1" dirty="0">
                <a:solidFill>
                  <a:srgbClr val="00B050"/>
                </a:solidFill>
                <a:effectLst>
                  <a:outerShdw blurRad="38100" dist="38100" dir="2700000" algn="tl">
                    <a:srgbClr val="000000"/>
                  </a:outerShdw>
                </a:effectLst>
                <a:latin typeface="Comic Sans MS" pitchFamily="66" charset="0"/>
              </a:rPr>
              <a:t>Y EN EL C.C.C.</a:t>
            </a:r>
          </a:p>
        </p:txBody>
      </p:sp>
      <p:sp>
        <p:nvSpPr>
          <p:cNvPr id="82946" name="Rectangle 3"/>
          <p:cNvSpPr>
            <a:spLocks noGrp="1" noChangeArrowheads="1"/>
          </p:cNvSpPr>
          <p:nvPr>
            <p:ph idx="1"/>
          </p:nvPr>
        </p:nvSpPr>
        <p:spPr>
          <a:xfrm>
            <a:off x="725860" y="2132856"/>
            <a:ext cx="8372896" cy="5732586"/>
          </a:xfrm>
        </p:spPr>
        <p:txBody>
          <a:bodyPr>
            <a:normAutofit/>
          </a:bodyPr>
          <a:lstStyle/>
          <a:p>
            <a:pPr algn="ctr" eaLnBrk="1" hangingPunct="1">
              <a:lnSpc>
                <a:spcPct val="90000"/>
              </a:lnSpc>
              <a:buFont typeface="Wingdings" pitchFamily="2" charset="2"/>
              <a:buNone/>
            </a:pPr>
            <a:endParaRPr lang="es-ES" altLang="es-AR" b="1" dirty="0">
              <a:solidFill>
                <a:schemeClr val="tx1"/>
              </a:solidFill>
              <a:latin typeface="Comic Sans MS" pitchFamily="66" charset="0"/>
            </a:endParaRPr>
          </a:p>
          <a:p>
            <a:pPr eaLnBrk="1" hangingPunct="1">
              <a:lnSpc>
                <a:spcPct val="120000"/>
              </a:lnSpc>
              <a:spcBef>
                <a:spcPts val="0"/>
              </a:spcBef>
            </a:pPr>
            <a:r>
              <a:rPr lang="es-ES" altLang="es-AR" b="1" dirty="0">
                <a:latin typeface="Comic Sans MS" pitchFamily="66" charset="0"/>
              </a:rPr>
              <a:t>ACUERDO DE PARTES </a:t>
            </a:r>
            <a:r>
              <a:rPr lang="es-ES" altLang="es-AR" b="1" dirty="0">
                <a:solidFill>
                  <a:schemeClr val="tx1"/>
                </a:solidFill>
                <a:latin typeface="Comic Sans MS" pitchFamily="66" charset="0"/>
              </a:rPr>
              <a:t>(art. </a:t>
            </a:r>
            <a:r>
              <a:rPr lang="es-ES" altLang="es-AR" b="1" dirty="0">
                <a:solidFill>
                  <a:srgbClr val="66FF66"/>
                </a:solidFill>
                <a:latin typeface="Comic Sans MS" pitchFamily="66" charset="0"/>
              </a:rPr>
              <a:t>959 C.C.C.</a:t>
            </a:r>
            <a:r>
              <a:rPr lang="es-ES" altLang="es-AR" b="1" dirty="0">
                <a:latin typeface="Comic Sans MS" pitchFamily="66" charset="0"/>
              </a:rPr>
              <a:t>)</a:t>
            </a:r>
          </a:p>
          <a:p>
            <a:pPr eaLnBrk="1" hangingPunct="1">
              <a:lnSpc>
                <a:spcPct val="120000"/>
              </a:lnSpc>
              <a:spcBef>
                <a:spcPts val="0"/>
              </a:spcBef>
            </a:pPr>
            <a:r>
              <a:rPr lang="es-ES" altLang="es-AR" b="1" dirty="0">
                <a:solidFill>
                  <a:schemeClr val="tx1"/>
                </a:solidFill>
                <a:latin typeface="Comic Sans MS" pitchFamily="66" charset="0"/>
              </a:rPr>
              <a:t>CONFUSIÓN (art.</a:t>
            </a:r>
            <a:r>
              <a:rPr lang="es-ES" altLang="es-AR" b="1" dirty="0">
                <a:solidFill>
                  <a:srgbClr val="66FF66"/>
                </a:solidFill>
                <a:latin typeface="Comic Sans MS" pitchFamily="66" charset="0"/>
              </a:rPr>
              <a:t> 931 C.C.C)</a:t>
            </a:r>
            <a:r>
              <a:rPr lang="es-ES" altLang="es-AR" b="1" dirty="0">
                <a:latin typeface="Comic Sans MS" pitchFamily="66" charset="0"/>
              </a:rPr>
              <a:t> </a:t>
            </a:r>
          </a:p>
          <a:p>
            <a:pPr>
              <a:lnSpc>
                <a:spcPct val="120000"/>
              </a:lnSpc>
              <a:spcBef>
                <a:spcPts val="0"/>
              </a:spcBef>
            </a:pPr>
            <a:r>
              <a:rPr lang="es-AR" altLang="es-AR" b="1" dirty="0" smtClean="0">
                <a:solidFill>
                  <a:schemeClr val="tx1"/>
                </a:solidFill>
                <a:latin typeface="Comic Sans MS" pitchFamily="66" charset="0"/>
              </a:rPr>
              <a:t>FRUSTACIÓN </a:t>
            </a:r>
            <a:r>
              <a:rPr lang="es-AR" altLang="es-AR" b="1" dirty="0">
                <a:solidFill>
                  <a:schemeClr val="tx1"/>
                </a:solidFill>
                <a:latin typeface="Comic Sans MS" pitchFamily="66" charset="0"/>
              </a:rPr>
              <a:t>DE LA FINALIDAD DEL CONTRATO (</a:t>
            </a:r>
            <a:r>
              <a:rPr lang="es-AR" altLang="es-AR" b="1" dirty="0">
                <a:solidFill>
                  <a:srgbClr val="66FF66"/>
                </a:solidFill>
                <a:latin typeface="Comic Sans MS" pitchFamily="66" charset="0"/>
              </a:rPr>
              <a:t>art. 1090 CCC)</a:t>
            </a:r>
            <a:endParaRPr lang="es-AR" altLang="es-AR" b="1" dirty="0">
              <a:latin typeface="Comic Sans MS" pitchFamily="66" charset="0"/>
            </a:endParaRPr>
          </a:p>
          <a:p>
            <a:pPr>
              <a:lnSpc>
                <a:spcPct val="120000"/>
              </a:lnSpc>
              <a:spcBef>
                <a:spcPts val="0"/>
              </a:spcBef>
            </a:pPr>
            <a:r>
              <a:rPr lang="es-ES" altLang="es-AR" b="1" dirty="0">
                <a:solidFill>
                  <a:schemeClr val="tx1"/>
                </a:solidFill>
                <a:latin typeface="Comic Sans MS" pitchFamily="66" charset="0"/>
              </a:rPr>
              <a:t>APLICACIÓN TEORÍA DE LA IMPREVISIÓN (art.</a:t>
            </a:r>
            <a:r>
              <a:rPr lang="es-ES" altLang="es-AR" b="1" dirty="0">
                <a:solidFill>
                  <a:srgbClr val="66FF66"/>
                </a:solidFill>
                <a:latin typeface="Comic Sans MS" pitchFamily="66" charset="0"/>
              </a:rPr>
              <a:t>1091 C.C.C)</a:t>
            </a:r>
            <a:r>
              <a:rPr lang="es-AR" altLang="es-AR" dirty="0">
                <a:latin typeface="Comic Sans MS" pitchFamily="66" charset="0"/>
              </a:rPr>
              <a:t> </a:t>
            </a:r>
          </a:p>
          <a:p>
            <a:pPr eaLnBrk="1" hangingPunct="1">
              <a:lnSpc>
                <a:spcPct val="120000"/>
              </a:lnSpc>
              <a:spcBef>
                <a:spcPts val="0"/>
              </a:spcBef>
            </a:pPr>
            <a:r>
              <a:rPr lang="es-ES" altLang="es-AR" b="1" dirty="0" smtClean="0">
                <a:solidFill>
                  <a:schemeClr val="tx1"/>
                </a:solidFill>
                <a:latin typeface="Comic Sans MS" pitchFamily="66" charset="0"/>
              </a:rPr>
              <a:t>DESTRUCCIÓN </a:t>
            </a:r>
            <a:r>
              <a:rPr lang="es-ES" altLang="es-AR" b="1" dirty="0">
                <a:solidFill>
                  <a:schemeClr val="tx1"/>
                </a:solidFill>
                <a:latin typeface="Comic Sans MS" pitchFamily="66" charset="0"/>
              </a:rPr>
              <a:t>o FRUSTACI</a:t>
            </a:r>
            <a:r>
              <a:rPr lang="es-AR" altLang="es-AR" b="1" dirty="0">
                <a:solidFill>
                  <a:schemeClr val="tx1"/>
                </a:solidFill>
                <a:latin typeface="Comic Sans MS" pitchFamily="66" charset="0"/>
              </a:rPr>
              <a:t>Ó</a:t>
            </a:r>
            <a:r>
              <a:rPr lang="es-ES" altLang="es-AR" b="1" dirty="0">
                <a:solidFill>
                  <a:schemeClr val="tx1"/>
                </a:solidFill>
                <a:latin typeface="Comic Sans MS" pitchFamily="66" charset="0"/>
              </a:rPr>
              <a:t>N DEL USO Y GOCE DE LA COSA ARRENDADA </a:t>
            </a:r>
            <a:r>
              <a:rPr lang="es-AR" altLang="es-AR" b="1" dirty="0">
                <a:solidFill>
                  <a:schemeClr val="tx1"/>
                </a:solidFill>
                <a:latin typeface="Comic Sans MS" pitchFamily="66" charset="0"/>
              </a:rPr>
              <a:t>POR </a:t>
            </a:r>
            <a:r>
              <a:rPr lang="es-ES" altLang="es-AR" b="1" dirty="0">
                <a:solidFill>
                  <a:srgbClr val="C00000"/>
                </a:solidFill>
                <a:latin typeface="Comic Sans MS" pitchFamily="66" charset="0"/>
              </a:rPr>
              <a:t>CAUSAS NO IMPUTABLES AL ARRENDATARIO O APARCERO </a:t>
            </a:r>
            <a:r>
              <a:rPr lang="es-ES" altLang="es-AR" b="1" dirty="0">
                <a:solidFill>
                  <a:schemeClr val="tx1"/>
                </a:solidFill>
                <a:latin typeface="Comic Sans MS" pitchFamily="66" charset="0"/>
              </a:rPr>
              <a:t>(</a:t>
            </a:r>
            <a:r>
              <a:rPr lang="es-AR" altLang="es-AR" b="1" dirty="0">
                <a:solidFill>
                  <a:schemeClr val="tx1"/>
                </a:solidFill>
                <a:latin typeface="Comic Sans MS" pitchFamily="66" charset="0"/>
              </a:rPr>
              <a:t>art</a:t>
            </a:r>
            <a:r>
              <a:rPr lang="es-ES" altLang="es-AR" b="1" dirty="0">
                <a:solidFill>
                  <a:srgbClr val="66FF66"/>
                </a:solidFill>
                <a:latin typeface="Comic Sans MS" pitchFamily="66" charset="0"/>
              </a:rPr>
              <a:t>.1203 C.C.C. </a:t>
            </a:r>
            <a:r>
              <a:rPr lang="es-ES" altLang="es-AR" b="1" dirty="0">
                <a:solidFill>
                  <a:srgbClr val="C00000"/>
                </a:solidFill>
                <a:latin typeface="Comic Sans MS" pitchFamily="66" charset="0"/>
              </a:rPr>
              <a:t>ref. x ley 27.551</a:t>
            </a:r>
            <a:r>
              <a:rPr lang="es-ES" altLang="es-AR" b="1" dirty="0">
                <a:solidFill>
                  <a:srgbClr val="66FF66"/>
                </a:solidFill>
                <a:latin typeface="Comic Sans MS" pitchFamily="66" charset="0"/>
              </a:rPr>
              <a:t>)</a:t>
            </a:r>
          </a:p>
          <a:p>
            <a:pPr eaLnBrk="1" hangingPunct="1">
              <a:lnSpc>
                <a:spcPct val="120000"/>
              </a:lnSpc>
              <a:spcBef>
                <a:spcPts val="0"/>
              </a:spcBef>
            </a:pPr>
            <a:r>
              <a:rPr lang="es-ES" altLang="es-AR" b="1" dirty="0">
                <a:solidFill>
                  <a:srgbClr val="66FF66"/>
                </a:solidFill>
                <a:latin typeface="Comic Sans MS" pitchFamily="66" charset="0"/>
              </a:rPr>
              <a:t>LA RESOLUCIÓN </a:t>
            </a:r>
            <a:r>
              <a:rPr lang="es-ES" altLang="es-AR" b="1" dirty="0" smtClean="0">
                <a:solidFill>
                  <a:srgbClr val="66FF66"/>
                </a:solidFill>
                <a:latin typeface="Comic Sans MS" pitchFamily="66" charset="0"/>
              </a:rPr>
              <a:t>ANTICIPADA (en el arrendamiento </a:t>
            </a:r>
            <a:r>
              <a:rPr lang="es-ES" altLang="es-AR" b="1" dirty="0">
                <a:solidFill>
                  <a:srgbClr val="66FF66"/>
                </a:solidFill>
                <a:latin typeface="Comic Sans MS" pitchFamily="66" charset="0"/>
              </a:rPr>
              <a:t>(art. 1221 C.C.C.)</a:t>
            </a:r>
          </a:p>
          <a:p>
            <a:pPr eaLnBrk="1" hangingPunct="1">
              <a:lnSpc>
                <a:spcPct val="120000"/>
              </a:lnSpc>
              <a:spcBef>
                <a:spcPts val="0"/>
              </a:spcBef>
            </a:pPr>
            <a:r>
              <a:rPr lang="es-ES" altLang="es-AR" b="1" dirty="0">
                <a:solidFill>
                  <a:schemeClr val="tx1"/>
                </a:solidFill>
                <a:latin typeface="Comic Sans MS" pitchFamily="66" charset="0"/>
              </a:rPr>
              <a:t>FINALIZACIÓN DEL USUFRUCTO </a:t>
            </a:r>
            <a:r>
              <a:rPr lang="es-ES" altLang="es-AR" b="1" dirty="0">
                <a:solidFill>
                  <a:srgbClr val="66FF66"/>
                </a:solidFill>
                <a:latin typeface="Comic Sans MS" pitchFamily="66" charset="0"/>
              </a:rPr>
              <a:t>o DEL USO </a:t>
            </a:r>
            <a:r>
              <a:rPr lang="es-ES" altLang="es-AR" b="1" dirty="0">
                <a:solidFill>
                  <a:schemeClr val="tx1"/>
                </a:solidFill>
                <a:latin typeface="Comic Sans MS" pitchFamily="66" charset="0"/>
              </a:rPr>
              <a:t>(art.</a:t>
            </a:r>
            <a:r>
              <a:rPr lang="es-ES" altLang="es-AR" b="1" dirty="0">
                <a:solidFill>
                  <a:srgbClr val="66FF66"/>
                </a:solidFill>
                <a:latin typeface="Comic Sans MS" pitchFamily="66" charset="0"/>
              </a:rPr>
              <a:t>2140,2153y2155 CCC</a:t>
            </a:r>
            <a:r>
              <a:rPr lang="es-ES" altLang="es-AR" b="1" dirty="0">
                <a:latin typeface="Comic Sans MS" pitchFamily="66" charset="0"/>
              </a:rPr>
              <a:t>)</a:t>
            </a:r>
          </a:p>
          <a:p>
            <a:pPr algn="ctr" eaLnBrk="1" hangingPunct="1">
              <a:lnSpc>
                <a:spcPct val="120000"/>
              </a:lnSpc>
              <a:spcBef>
                <a:spcPts val="0"/>
              </a:spcBef>
            </a:pPr>
            <a:endParaRPr lang="es-ES" altLang="es-AR" b="1" dirty="0">
              <a:latin typeface="Comic Sans MS" pitchFamily="66" charset="0"/>
            </a:endParaRPr>
          </a:p>
        </p:txBody>
      </p:sp>
      <p:sp>
        <p:nvSpPr>
          <p:cNvPr id="4" name="3 Marcador de pie de página"/>
          <p:cNvSpPr>
            <a:spLocks noGrp="1"/>
          </p:cNvSpPr>
          <p:nvPr>
            <p:ph type="ftr" sz="quarter" idx="11"/>
          </p:nvPr>
        </p:nvSpPr>
        <p:spPr>
          <a:xfrm>
            <a:off x="4875213" y="6296025"/>
            <a:ext cx="4497387" cy="446088"/>
          </a:xfrm>
        </p:spPr>
        <p:txBody>
          <a:bodyPr/>
          <a:lstStyle/>
          <a:p>
            <a:pPr>
              <a:defRPr/>
            </a:pPr>
            <a:r>
              <a:rPr lang="es-ES" smtClean="0"/>
              <a:t>Luis  Facciano-A.A.E.F.-  2023</a:t>
            </a:r>
            <a:endParaRPr lang="es-ES" dirty="0"/>
          </a:p>
        </p:txBody>
      </p:sp>
      <p:sp>
        <p:nvSpPr>
          <p:cNvPr id="82948"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D2DC16CD-37D5-4414-9539-30A03D7D40C3}" type="slidenum">
              <a:rPr kumimoji="0" lang="es-ES" altLang="es-AR" sz="1400" b="0" smtClean="0">
                <a:solidFill>
                  <a:schemeClr val="tx1"/>
                </a:solidFill>
                <a:latin typeface="Times New Roman" pitchFamily="18" charset="0"/>
              </a:rPr>
              <a:pPr/>
              <a:t>42</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1 Marcador de pie de página"/>
          <p:cNvSpPr>
            <a:spLocks noGrp="1"/>
          </p:cNvSpPr>
          <p:nvPr>
            <p:ph type="ftr" sz="quarter" idx="11"/>
          </p:nvPr>
        </p:nvSpPr>
        <p:spPr>
          <a:xfrm>
            <a:off x="4586288" y="6296025"/>
            <a:ext cx="4786312" cy="301625"/>
          </a:xfrm>
        </p:spPr>
        <p:txBody>
          <a:bodyPr/>
          <a:lstStyle/>
          <a:p>
            <a:pPr>
              <a:defRPr/>
            </a:pPr>
            <a:r>
              <a:rPr lang="es-ES" smtClean="0"/>
              <a:t>Luis  Facciano-A.A.E.F.-  2023</a:t>
            </a:r>
            <a:endParaRPr lang="es-ES" dirty="0"/>
          </a:p>
        </p:txBody>
      </p:sp>
      <p:sp>
        <p:nvSpPr>
          <p:cNvPr id="92162"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03BCC42C-AB82-49BD-8469-FF599C13116F}" type="slidenum">
              <a:rPr kumimoji="0" lang="es-ES" altLang="es-AR" sz="1400" b="0" smtClean="0">
                <a:solidFill>
                  <a:schemeClr val="tx1"/>
                </a:solidFill>
                <a:latin typeface="Times New Roman" pitchFamily="18" charset="0"/>
              </a:rPr>
              <a:pPr/>
              <a:t>43</a:t>
            </a:fld>
            <a:endParaRPr kumimoji="0" lang="es-ES" altLang="es-AR" sz="1400" b="0">
              <a:solidFill>
                <a:schemeClr val="tx1"/>
              </a:solidFill>
              <a:latin typeface="Times New Roman" pitchFamily="18" charset="0"/>
            </a:endParaRPr>
          </a:p>
        </p:txBody>
      </p:sp>
      <p:sp>
        <p:nvSpPr>
          <p:cNvPr id="18436" name="Rectangle 2"/>
          <p:cNvSpPr>
            <a:spLocks noGrp="1" noChangeArrowheads="1"/>
          </p:cNvSpPr>
          <p:nvPr>
            <p:ph type="title" idx="4294967295"/>
          </p:nvPr>
        </p:nvSpPr>
        <p:spPr bwMode="auto">
          <a:xfrm>
            <a:off x="1445940" y="765174"/>
            <a:ext cx="7109024" cy="936625"/>
          </a:xfrm>
          <a:solidFill>
            <a:schemeClr val="tx2"/>
          </a:solidFill>
        </p:spPr>
        <p:txBody>
          <a:bodyPr wrap="square" numCol="1" anchorCtr="0" compatLnSpc="1">
            <a:prstTxWarp prst="textNoShape">
              <a:avLst/>
            </a:prstTxWarp>
          </a:bodyPr>
          <a:lstStyle/>
          <a:p>
            <a:pPr algn="ctr" eaLnBrk="1" hangingPunct="1">
              <a:defRPr/>
            </a:pPr>
            <a:r>
              <a:rPr lang="es-ES" altLang="es-AR" sz="3600" b="1" dirty="0">
                <a:solidFill>
                  <a:srgbClr val="FF0000"/>
                </a:solidFill>
                <a:effectLst>
                  <a:outerShdw blurRad="38100" dist="38100" dir="2700000" algn="tl">
                    <a:srgbClr val="000000">
                      <a:alpha val="43137"/>
                    </a:srgbClr>
                  </a:outerShdw>
                </a:effectLst>
                <a:latin typeface="Comic Sans MS" pitchFamily="66" charset="0"/>
              </a:rPr>
              <a:t>APARCERÍA PECUARIA</a:t>
            </a:r>
          </a:p>
        </p:txBody>
      </p:sp>
      <p:sp>
        <p:nvSpPr>
          <p:cNvPr id="55301" name="Rectangle 3"/>
          <p:cNvSpPr>
            <a:spLocks noGrp="1" noChangeArrowheads="1"/>
          </p:cNvSpPr>
          <p:nvPr>
            <p:ph type="body" idx="4294967295"/>
          </p:nvPr>
        </p:nvSpPr>
        <p:spPr>
          <a:xfrm>
            <a:off x="869876" y="2126456"/>
            <a:ext cx="8352928" cy="3744912"/>
          </a:xfrm>
        </p:spPr>
        <p:txBody>
          <a:bodyPr rtlCol="0">
            <a:normAutofit/>
          </a:bodyPr>
          <a:lstStyle/>
          <a:p>
            <a:pPr marL="182880" indent="-182880" eaLnBrk="1" fontAlgn="auto" hangingPunct="1">
              <a:spcAft>
                <a:spcPts val="0"/>
              </a:spcAft>
              <a:buClr>
                <a:schemeClr val="tx1">
                  <a:lumMod val="50000"/>
                  <a:lumOff val="50000"/>
                </a:schemeClr>
              </a:buClr>
              <a:defRPr/>
            </a:pPr>
            <a:r>
              <a:rPr lang="es-ES" altLang="es-AR" sz="2800" b="1" dirty="0">
                <a:latin typeface="Comic Sans MS" panose="030F0702030302020204" pitchFamily="66" charset="0"/>
              </a:rPr>
              <a:t>CESION DEL USO Y GOCE DE </a:t>
            </a:r>
            <a:r>
              <a:rPr lang="es-ES" altLang="es-AR" sz="2800" b="1" dirty="0">
                <a:solidFill>
                  <a:srgbClr val="7030A0"/>
                </a:solidFill>
                <a:latin typeface="Comic Sans MS" panose="030F0702030302020204" pitchFamily="66" charset="0"/>
              </a:rPr>
              <a:t>ANIMALES</a:t>
            </a:r>
          </a:p>
          <a:p>
            <a:pPr marL="182880" indent="-182880" eaLnBrk="1" fontAlgn="auto" hangingPunct="1">
              <a:spcAft>
                <a:spcPts val="0"/>
              </a:spcAft>
              <a:buClr>
                <a:schemeClr val="tx1">
                  <a:lumMod val="50000"/>
                  <a:lumOff val="50000"/>
                </a:schemeClr>
              </a:buClr>
              <a:buFont typeface="Wingdings" pitchFamily="2" charset="2"/>
              <a:buNone/>
              <a:defRPr/>
            </a:pPr>
            <a:endParaRPr lang="es-ES" altLang="es-AR" sz="2800" b="1" dirty="0">
              <a:solidFill>
                <a:schemeClr val="tx1">
                  <a:lumMod val="85000"/>
                </a:schemeClr>
              </a:solidFill>
              <a:latin typeface="Comic Sans MS" panose="030F0702030302020204" pitchFamily="66" charset="0"/>
            </a:endParaRPr>
          </a:p>
          <a:p>
            <a:pPr marL="182880" indent="-182880" eaLnBrk="1" fontAlgn="auto" hangingPunct="1">
              <a:spcAft>
                <a:spcPts val="0"/>
              </a:spcAft>
              <a:buClr>
                <a:schemeClr val="tx1">
                  <a:lumMod val="50000"/>
                  <a:lumOff val="50000"/>
                </a:schemeClr>
              </a:buClr>
              <a:defRPr/>
            </a:pPr>
            <a:r>
              <a:rPr lang="es-ES" altLang="es-AR" sz="2800" b="1" dirty="0">
                <a:latin typeface="Comic Sans MS" panose="030F0702030302020204" pitchFamily="66" charset="0"/>
              </a:rPr>
              <a:t>DESTINADO A LA EXPLOTACION PECUARIA</a:t>
            </a:r>
          </a:p>
          <a:p>
            <a:pPr marL="182880" indent="-182880" eaLnBrk="1" fontAlgn="auto" hangingPunct="1">
              <a:spcAft>
                <a:spcPts val="0"/>
              </a:spcAft>
              <a:buClr>
                <a:schemeClr val="tx1">
                  <a:lumMod val="50000"/>
                  <a:lumOff val="50000"/>
                </a:schemeClr>
              </a:buClr>
              <a:buFont typeface="Wingdings" pitchFamily="2" charset="2"/>
              <a:buNone/>
              <a:defRPr/>
            </a:pPr>
            <a:endParaRPr lang="es-ES" altLang="es-AR" sz="2800" b="1" dirty="0">
              <a:solidFill>
                <a:schemeClr val="tx1">
                  <a:lumMod val="85000"/>
                </a:schemeClr>
              </a:solidFill>
              <a:latin typeface="Comic Sans MS" panose="030F0702030302020204" pitchFamily="66" charset="0"/>
            </a:endParaRPr>
          </a:p>
          <a:p>
            <a:pPr marL="182880" indent="-182880" eaLnBrk="1" fontAlgn="auto" hangingPunct="1">
              <a:spcAft>
                <a:spcPts val="0"/>
              </a:spcAft>
              <a:buClr>
                <a:schemeClr val="tx1">
                  <a:lumMod val="50000"/>
                  <a:lumOff val="50000"/>
                </a:schemeClr>
              </a:buClr>
              <a:defRPr/>
            </a:pPr>
            <a:r>
              <a:rPr lang="es-ES" altLang="es-AR" sz="2800" b="1" dirty="0">
                <a:solidFill>
                  <a:schemeClr val="accent2"/>
                </a:solidFill>
                <a:latin typeface="Comic Sans MS" panose="030F0702030302020204" pitchFamily="66" charset="0"/>
              </a:rPr>
              <a:t>SE REPARTEN LOS </a:t>
            </a:r>
            <a:r>
              <a:rPr lang="es-ES" altLang="es-AR" sz="2800" b="1" dirty="0" smtClean="0">
                <a:solidFill>
                  <a:schemeClr val="accent2"/>
                </a:solidFill>
                <a:latin typeface="Comic Sans MS" panose="030F0702030302020204" pitchFamily="66" charset="0"/>
              </a:rPr>
              <a:t>FRUTOS (%)</a:t>
            </a:r>
            <a:endParaRPr lang="es-ES" altLang="es-AR" sz="2800" b="1" dirty="0">
              <a:solidFill>
                <a:schemeClr val="tx1">
                  <a:lumMod val="85000"/>
                </a:schemeClr>
              </a:solidFill>
              <a:latin typeface="Comic Sans MS" panose="030F0702030302020204" pitchFamily="66" charset="0"/>
            </a:endParaRPr>
          </a:p>
        </p:txBody>
      </p:sp>
    </p:spTree>
  </p:cSld>
  <p:clrMapOvr>
    <a:masterClrMapping/>
  </p:clrMapOvr>
  <p:transition spd="slow"/>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1 Marcador de pie de página"/>
          <p:cNvSpPr>
            <a:spLocks noGrp="1"/>
          </p:cNvSpPr>
          <p:nvPr>
            <p:ph type="ftr" sz="quarter" idx="11"/>
          </p:nvPr>
        </p:nvSpPr>
        <p:spPr>
          <a:xfrm>
            <a:off x="5091113" y="6381750"/>
            <a:ext cx="4281487" cy="373063"/>
          </a:xfrm>
        </p:spPr>
        <p:txBody>
          <a:bodyPr/>
          <a:lstStyle/>
          <a:p>
            <a:pPr>
              <a:defRPr/>
            </a:pPr>
            <a:r>
              <a:rPr lang="es-ES" smtClean="0"/>
              <a:t>Luis  Facciano-A.A.E.F.-  2023</a:t>
            </a:r>
            <a:endParaRPr lang="es-ES" dirty="0"/>
          </a:p>
        </p:txBody>
      </p:sp>
      <p:sp>
        <p:nvSpPr>
          <p:cNvPr id="93186"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EFE7319B-4594-4CFA-AFFA-8AA669EA5E24}" type="slidenum">
              <a:rPr kumimoji="0" lang="es-ES" altLang="es-AR" sz="1400" b="0" smtClean="0">
                <a:solidFill>
                  <a:schemeClr val="tx1"/>
                </a:solidFill>
                <a:latin typeface="Times New Roman" pitchFamily="18" charset="0"/>
              </a:rPr>
              <a:pPr/>
              <a:t>44</a:t>
            </a:fld>
            <a:endParaRPr kumimoji="0" lang="es-ES" altLang="es-AR" sz="1400" b="0">
              <a:solidFill>
                <a:schemeClr val="tx1"/>
              </a:solidFill>
              <a:latin typeface="Times New Roman" pitchFamily="18" charset="0"/>
            </a:endParaRPr>
          </a:p>
        </p:txBody>
      </p:sp>
      <p:sp>
        <p:nvSpPr>
          <p:cNvPr id="56324" name="Rectangle 2"/>
          <p:cNvSpPr>
            <a:spLocks noGrp="1" noChangeArrowheads="1"/>
          </p:cNvSpPr>
          <p:nvPr>
            <p:ph type="title" idx="4294967295"/>
          </p:nvPr>
        </p:nvSpPr>
        <p:spPr>
          <a:xfrm>
            <a:off x="1517948" y="476672"/>
            <a:ext cx="6768752" cy="1269578"/>
          </a:xfrm>
          <a:solidFill>
            <a:schemeClr val="tx2"/>
          </a:solidFill>
        </p:spPr>
        <p:txBody>
          <a:bodyPr wrap="square" numCol="1" anchorCtr="0" compatLnSpc="1">
            <a:prstTxWarp prst="textNoShape">
              <a:avLst/>
            </a:prstTxWarp>
            <a:normAutofit/>
          </a:bodyPr>
          <a:lstStyle/>
          <a:p>
            <a:pPr algn="ctr" eaLnBrk="1" hangingPunct="1"/>
            <a:r>
              <a:rPr lang="es-ES" altLang="es-AR" sz="3000" b="1">
                <a:solidFill>
                  <a:srgbClr val="FF0000"/>
                </a:solidFill>
                <a:effectLst>
                  <a:outerShdw blurRad="38100" dist="38100" dir="2700000" algn="tl">
                    <a:srgbClr val="000000"/>
                  </a:outerShdw>
                </a:effectLst>
                <a:latin typeface="Comic Sans MS" pitchFamily="66" charset="0"/>
              </a:rPr>
              <a:t>TIPOS DE APARCER</a:t>
            </a:r>
            <a:r>
              <a:rPr lang="es-AR" altLang="es-AR" sz="3000" b="1">
                <a:solidFill>
                  <a:srgbClr val="FF0000"/>
                </a:solidFill>
                <a:effectLst>
                  <a:outerShdw blurRad="38100" dist="38100" dir="2700000" algn="tl">
                    <a:srgbClr val="000000"/>
                  </a:outerShdw>
                </a:effectLst>
                <a:latin typeface="Comic Sans MS" pitchFamily="66" charset="0"/>
              </a:rPr>
              <a:t>Í</a:t>
            </a:r>
            <a:r>
              <a:rPr lang="es-ES" altLang="es-AR" sz="3000" b="1">
                <a:solidFill>
                  <a:srgbClr val="FF0000"/>
                </a:solidFill>
                <a:effectLst>
                  <a:outerShdw blurRad="38100" dist="38100" dir="2700000" algn="tl">
                    <a:srgbClr val="000000"/>
                  </a:outerShdw>
                </a:effectLst>
                <a:latin typeface="Comic Sans MS" pitchFamily="66" charset="0"/>
              </a:rPr>
              <a:t>AS PECUARIAS</a:t>
            </a:r>
          </a:p>
        </p:txBody>
      </p:sp>
      <p:sp>
        <p:nvSpPr>
          <p:cNvPr id="214019" name="Rectangle 3"/>
          <p:cNvSpPr>
            <a:spLocks noGrp="1" noChangeArrowheads="1"/>
          </p:cNvSpPr>
          <p:nvPr>
            <p:ph type="body" idx="4294967295"/>
          </p:nvPr>
        </p:nvSpPr>
        <p:spPr>
          <a:xfrm>
            <a:off x="293812" y="1773238"/>
            <a:ext cx="8856538" cy="4392612"/>
          </a:xfrm>
        </p:spPr>
        <p:txBody>
          <a:bodyPr rtlCol="0">
            <a:normAutofit lnSpcReduction="10000"/>
          </a:bodyPr>
          <a:lstStyle/>
          <a:p>
            <a:pPr marL="182880" indent="-182880" eaLnBrk="1" fontAlgn="auto" hangingPunct="1">
              <a:lnSpc>
                <a:spcPct val="150000"/>
              </a:lnSpc>
              <a:spcAft>
                <a:spcPts val="0"/>
              </a:spcAft>
              <a:buClr>
                <a:schemeClr val="tx1">
                  <a:lumMod val="50000"/>
                  <a:lumOff val="50000"/>
                </a:schemeClr>
              </a:buClr>
              <a:defRPr/>
            </a:pPr>
            <a:r>
              <a:rPr lang="es-ES" sz="2700" b="1" dirty="0">
                <a:solidFill>
                  <a:srgbClr val="FF0000"/>
                </a:solidFill>
                <a:latin typeface="Comic Sans MS" panose="030F0702030302020204" pitchFamily="66" charset="0"/>
              </a:rPr>
              <a:t>PROPIAMENTE DICHA</a:t>
            </a:r>
            <a:r>
              <a:rPr lang="es-ES" sz="2700" b="1" dirty="0">
                <a:solidFill>
                  <a:schemeClr val="tx1">
                    <a:lumMod val="85000"/>
                  </a:schemeClr>
                </a:solidFill>
                <a:latin typeface="Comic Sans MS" panose="030F0702030302020204" pitchFamily="66" charset="0"/>
              </a:rPr>
              <a:t>: </a:t>
            </a:r>
            <a:r>
              <a:rPr lang="es-ES" sz="2700" b="1" dirty="0">
                <a:latin typeface="Comic Sans MS" panose="030F0702030302020204" pitchFamily="66" charset="0"/>
              </a:rPr>
              <a:t>SE REPARTEN LAS CRÍAS</a:t>
            </a:r>
          </a:p>
          <a:p>
            <a:pPr marL="182880" indent="-182880" eaLnBrk="1" fontAlgn="auto" hangingPunct="1">
              <a:lnSpc>
                <a:spcPct val="150000"/>
              </a:lnSpc>
              <a:spcAft>
                <a:spcPts val="0"/>
              </a:spcAft>
              <a:buClr>
                <a:schemeClr val="tx1">
                  <a:lumMod val="50000"/>
                  <a:lumOff val="50000"/>
                </a:schemeClr>
              </a:buClr>
              <a:defRPr/>
            </a:pPr>
            <a:r>
              <a:rPr lang="es-ES" sz="2700" b="1" dirty="0">
                <a:solidFill>
                  <a:srgbClr val="FF0000"/>
                </a:solidFill>
                <a:latin typeface="Comic Sans MS" panose="030F0702030302020204" pitchFamily="66" charset="0"/>
              </a:rPr>
              <a:t>CAPITALIZACIÓN DE HACIENDA</a:t>
            </a:r>
            <a:r>
              <a:rPr lang="es-ES" sz="2700" b="1" dirty="0">
                <a:solidFill>
                  <a:schemeClr val="tx1">
                    <a:lumMod val="85000"/>
                  </a:schemeClr>
                </a:solidFill>
                <a:latin typeface="Comic Sans MS" panose="030F0702030302020204" pitchFamily="66" charset="0"/>
              </a:rPr>
              <a:t>: </a:t>
            </a:r>
            <a:r>
              <a:rPr lang="es-ES" sz="2700" b="1" dirty="0">
                <a:latin typeface="Comic Sans MS" panose="030F0702030302020204" pitchFamily="66" charset="0"/>
              </a:rPr>
              <a:t>SE  REPARTE EL MAYOR VALOR ADQUIRIDO POR EL GANADO DURANE SU VIGENCIA (EL MAYOR PESO QUE SE TRADUCE EN UTILIDAD AL MOMENTO DE SU COMERCIALIZACIÓN)</a:t>
            </a:r>
          </a:p>
        </p:txBody>
      </p:sp>
    </p:spTree>
  </p:cSld>
  <p:clrMapOvr>
    <a:masterClrMapping/>
  </p:clrMapOvr>
  <p:transition spd="slow"/>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1 Marcador de pie de página"/>
          <p:cNvSpPr>
            <a:spLocks noGrp="1"/>
          </p:cNvSpPr>
          <p:nvPr>
            <p:ph type="ftr" sz="quarter" idx="11"/>
          </p:nvPr>
        </p:nvSpPr>
        <p:spPr>
          <a:xfrm>
            <a:off x="4692650" y="6296025"/>
            <a:ext cx="4679950" cy="301625"/>
          </a:xfrm>
        </p:spPr>
        <p:txBody>
          <a:bodyPr/>
          <a:lstStyle/>
          <a:p>
            <a:pPr>
              <a:defRPr/>
            </a:pPr>
            <a:r>
              <a:rPr lang="es-ES" smtClean="0"/>
              <a:t>Luis  Facciano-A.A.E.F.-  2023</a:t>
            </a:r>
            <a:endParaRPr lang="es-ES" dirty="0"/>
          </a:p>
        </p:txBody>
      </p:sp>
      <p:sp>
        <p:nvSpPr>
          <p:cNvPr id="94210"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906EFCFC-806D-4848-AA44-D626F3E993AD}" type="slidenum">
              <a:rPr kumimoji="0" lang="es-ES" altLang="es-AR" sz="1400" b="0" smtClean="0">
                <a:solidFill>
                  <a:schemeClr val="tx1"/>
                </a:solidFill>
                <a:latin typeface="Times New Roman" pitchFamily="18" charset="0"/>
              </a:rPr>
              <a:pPr/>
              <a:t>45</a:t>
            </a:fld>
            <a:endParaRPr kumimoji="0" lang="es-ES" altLang="es-AR" sz="1400" b="0">
              <a:solidFill>
                <a:schemeClr val="tx1"/>
              </a:solidFill>
              <a:latin typeface="Times New Roman" pitchFamily="18" charset="0"/>
            </a:endParaRPr>
          </a:p>
        </p:txBody>
      </p:sp>
      <p:sp>
        <p:nvSpPr>
          <p:cNvPr id="57348" name="Rectangle 2"/>
          <p:cNvSpPr>
            <a:spLocks noGrp="1" noChangeArrowheads="1"/>
          </p:cNvSpPr>
          <p:nvPr>
            <p:ph type="title" idx="4294967295"/>
          </p:nvPr>
        </p:nvSpPr>
        <p:spPr>
          <a:xfrm>
            <a:off x="1517948" y="188913"/>
            <a:ext cx="7483177" cy="1008062"/>
          </a:xfrm>
          <a:solidFill>
            <a:schemeClr val="tx2"/>
          </a:solidFill>
        </p:spPr>
        <p:txBody>
          <a:bodyPr wrap="square" numCol="1" anchorCtr="0" compatLnSpc="1">
            <a:prstTxWarp prst="textNoShape">
              <a:avLst/>
            </a:prstTxWarp>
          </a:bodyPr>
          <a:lstStyle/>
          <a:p>
            <a:pPr algn="ctr" eaLnBrk="1" hangingPunct="1"/>
            <a:r>
              <a:rPr lang="es-ES" altLang="es-AR" sz="3000" b="1" dirty="0">
                <a:solidFill>
                  <a:srgbClr val="FF0000"/>
                </a:solidFill>
                <a:effectLst>
                  <a:outerShdw blurRad="38100" dist="38100" dir="2700000" algn="tl">
                    <a:srgbClr val="000000"/>
                  </a:outerShdw>
                </a:effectLst>
                <a:latin typeface="Comic Sans MS" pitchFamily="66" charset="0"/>
              </a:rPr>
              <a:t>CARACTERÍSTICAS DE LAS APARCERÍAS PECUARIAS</a:t>
            </a:r>
          </a:p>
        </p:txBody>
      </p:sp>
      <p:sp>
        <p:nvSpPr>
          <p:cNvPr id="215043" name="Rectangle 3"/>
          <p:cNvSpPr>
            <a:spLocks noGrp="1" noChangeArrowheads="1"/>
          </p:cNvSpPr>
          <p:nvPr>
            <p:ph type="body" idx="4294967295"/>
          </p:nvPr>
        </p:nvSpPr>
        <p:spPr>
          <a:xfrm>
            <a:off x="0" y="1360488"/>
            <a:ext cx="9372600" cy="5040312"/>
          </a:xfrm>
        </p:spPr>
        <p:txBody>
          <a:bodyPr>
            <a:noAutofit/>
          </a:bodyPr>
          <a:lstStyle/>
          <a:p>
            <a:pPr algn="ctr" eaLnBrk="1" hangingPunct="1">
              <a:spcBef>
                <a:spcPts val="0"/>
              </a:spcBef>
            </a:pPr>
            <a:r>
              <a:rPr lang="es-ES" sz="1900" b="1" dirty="0">
                <a:latin typeface="Comic Sans MS" pitchFamily="66" charset="0"/>
              </a:rPr>
              <a:t>RIGE LA AUTONOMÍA DE LA VOLUNTAD</a:t>
            </a:r>
            <a:br>
              <a:rPr lang="es-ES" sz="1900" b="1" dirty="0">
                <a:latin typeface="Comic Sans MS" pitchFamily="66" charset="0"/>
              </a:rPr>
            </a:br>
            <a:endParaRPr lang="es-ES" sz="1900" b="1" dirty="0">
              <a:latin typeface="Comic Sans MS" pitchFamily="66" charset="0"/>
            </a:endParaRPr>
          </a:p>
          <a:p>
            <a:pPr algn="ctr" eaLnBrk="1" hangingPunct="1">
              <a:spcBef>
                <a:spcPts val="0"/>
              </a:spcBef>
            </a:pPr>
            <a:r>
              <a:rPr lang="es-ES" sz="1900" b="1" dirty="0">
                <a:latin typeface="Comic Sans MS" pitchFamily="66" charset="0"/>
              </a:rPr>
              <a:t>NO HAY PLAZO MÍNIMO (SÓLO EL NECESARIO PARA CUMPLIR CON SU FINALIDAD)</a:t>
            </a:r>
          </a:p>
          <a:p>
            <a:pPr algn="ctr" eaLnBrk="1" hangingPunct="1">
              <a:spcBef>
                <a:spcPts val="0"/>
              </a:spcBef>
              <a:buFont typeface="Wingdings" pitchFamily="2" charset="2"/>
              <a:buNone/>
            </a:pPr>
            <a:endParaRPr lang="es-ES" sz="1900" b="1" dirty="0">
              <a:latin typeface="Comic Sans MS" pitchFamily="66" charset="0"/>
            </a:endParaRPr>
          </a:p>
          <a:p>
            <a:pPr algn="ctr" eaLnBrk="1" hangingPunct="1">
              <a:spcBef>
                <a:spcPts val="0"/>
              </a:spcBef>
            </a:pPr>
            <a:r>
              <a:rPr lang="es-ES" altLang="es-AR" sz="1900" b="1" dirty="0">
                <a:latin typeface="Comic Sans MS" pitchFamily="66" charset="0"/>
              </a:rPr>
              <a:t>LOS FRUTOS Y PRODUCTOS SE REPARTEN POR MITADES, SALVO PACTO EN CONTRARIO. </a:t>
            </a:r>
            <a:r>
              <a:rPr lang="es-ES" sz="1900" b="1" dirty="0">
                <a:latin typeface="Comic Sans MS" pitchFamily="66" charset="0"/>
              </a:rPr>
              <a:t/>
            </a:r>
            <a:br>
              <a:rPr lang="es-ES" sz="1900" b="1" dirty="0">
                <a:latin typeface="Comic Sans MS" pitchFamily="66" charset="0"/>
              </a:rPr>
            </a:br>
            <a:endParaRPr lang="es-ES" sz="1900" b="1" dirty="0">
              <a:latin typeface="Comic Sans MS" pitchFamily="66" charset="0"/>
            </a:endParaRPr>
          </a:p>
          <a:p>
            <a:pPr algn="ctr" eaLnBrk="1" hangingPunct="1">
              <a:spcBef>
                <a:spcPts val="0"/>
              </a:spcBef>
            </a:pPr>
            <a:r>
              <a:rPr lang="es-ES" sz="1900" b="1" dirty="0">
                <a:latin typeface="Comic Sans MS" pitchFamily="66" charset="0"/>
              </a:rPr>
              <a:t>NINGUNA DE LAS PARTES PUEDE DISPONER DE LOS ANIMALES DADOS EN APARCERÍA NI DE LAS CRÍAS SIN CONSENTIMIENTO DE LA OTRA.</a:t>
            </a:r>
          </a:p>
          <a:p>
            <a:pPr algn="ctr" eaLnBrk="1" hangingPunct="1">
              <a:spcBef>
                <a:spcPts val="0"/>
              </a:spcBef>
            </a:pPr>
            <a:endParaRPr lang="es-ES" sz="1900" b="1" dirty="0">
              <a:latin typeface="Comic Sans MS" pitchFamily="66" charset="0"/>
            </a:endParaRPr>
          </a:p>
          <a:p>
            <a:pPr algn="ctr" eaLnBrk="1" hangingPunct="1">
              <a:spcBef>
                <a:spcPts val="0"/>
              </a:spcBef>
            </a:pPr>
            <a:r>
              <a:rPr lang="es-ES" altLang="es-AR" sz="1900" b="1" dirty="0">
                <a:latin typeface="Comic Sans MS" pitchFamily="66" charset="0"/>
              </a:rPr>
              <a:t>EL APARCERO NO RESPONDE POR LA PÉRDIDA DE ANIMALES PRODUCIDA POR CAUSAS QUE NO LE SEAN IMPUTABLES, AUNQUE DEBE RENDIR CUENTAS DE LOS DESPOJOS APROVECHABLES</a:t>
            </a:r>
            <a:endParaRPr lang="es-ES" sz="1900" b="1" dirty="0">
              <a:latin typeface="Comic Sans MS" pitchFamily="66" charset="0"/>
            </a:endParaRPr>
          </a:p>
          <a:p>
            <a:pPr algn="ctr" eaLnBrk="1" hangingPunct="1">
              <a:spcBef>
                <a:spcPts val="0"/>
              </a:spcBef>
            </a:pPr>
            <a:endParaRPr lang="es-ES" sz="1900" b="1" dirty="0">
              <a:latin typeface="Comic Sans MS" pitchFamily="66" charset="0"/>
            </a:endParaRPr>
          </a:p>
          <a:p>
            <a:pPr algn="ctr" eaLnBrk="1" hangingPunct="1">
              <a:spcBef>
                <a:spcPts val="0"/>
              </a:spcBef>
            </a:pPr>
            <a:r>
              <a:rPr lang="es-ES" sz="1900" b="1" dirty="0">
                <a:latin typeface="Comic Sans MS" pitchFamily="66" charset="0"/>
              </a:rPr>
              <a:t>GASTOS DE CUIDADO Y CRÍA A CARGO DEL APARCERO</a:t>
            </a:r>
            <a:endParaRPr lang="es-ES" sz="1900" b="1" dirty="0">
              <a:effectLst>
                <a:outerShdw blurRad="38100" dist="38100" dir="2700000" algn="tl">
                  <a:srgbClr val="5B6973"/>
                </a:outerShdw>
              </a:effectLst>
              <a:latin typeface="Comic Sans MS" pitchFamily="66" charset="0"/>
            </a:endParaRPr>
          </a:p>
        </p:txBody>
      </p:sp>
    </p:spTree>
  </p:cSld>
  <p:clrMapOvr>
    <a:masterClrMapping/>
  </p:clrMapOvr>
  <p:transition spd="slow"/>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a:xfrm>
            <a:off x="725860" y="1268760"/>
            <a:ext cx="8424935" cy="2736304"/>
          </a:xfrm>
        </p:spPr>
        <p:txBody>
          <a:bodyPr wrap="square" numCol="1" anchorCtr="0" compatLnSpc="1">
            <a:prstTxWarp prst="textNoShape">
              <a:avLst/>
            </a:prstTxWarp>
            <a:noAutofit/>
          </a:bodyPr>
          <a:lstStyle/>
          <a:p>
            <a:pPr algn="ctr">
              <a:lnSpc>
                <a:spcPct val="200000"/>
              </a:lnSpc>
            </a:pPr>
            <a:r>
              <a:rPr lang="es-AR" sz="4000" b="1" dirty="0" smtClean="0">
                <a:solidFill>
                  <a:srgbClr val="FF0000"/>
                </a:solidFill>
                <a:latin typeface="Comic Sans MS" pitchFamily="66" charset="0"/>
              </a:rPr>
              <a:t>CONTRATO ASOCIATIVO DE EXPLOTACIÓN TAMBERA</a:t>
            </a:r>
            <a:endParaRPr lang="es-AR" sz="4000" dirty="0">
              <a:solidFill>
                <a:srgbClr val="FF0000"/>
              </a:solidFill>
              <a:latin typeface="Comic Sans MS" pitchFamily="66" charset="0"/>
            </a:endParaRPr>
          </a:p>
        </p:txBody>
      </p:sp>
      <p:sp>
        <p:nvSpPr>
          <p:cNvPr id="29699" name="2 Subtítulo"/>
          <p:cNvSpPr>
            <a:spLocks noGrp="1"/>
          </p:cNvSpPr>
          <p:nvPr>
            <p:ph type="subTitle" idx="1"/>
          </p:nvPr>
        </p:nvSpPr>
        <p:spPr>
          <a:xfrm>
            <a:off x="365820" y="4941169"/>
            <a:ext cx="8784975" cy="1152128"/>
          </a:xfrm>
        </p:spPr>
        <p:txBody>
          <a:bodyPr>
            <a:normAutofit/>
          </a:bodyPr>
          <a:lstStyle/>
          <a:p>
            <a:pPr algn="ctr"/>
            <a:r>
              <a:rPr lang="es-AR" altLang="es-AR" sz="2600" b="1" dirty="0" smtClean="0">
                <a:solidFill>
                  <a:schemeClr val="tx1"/>
                </a:solidFill>
                <a:latin typeface="Comic Sans MS" pitchFamily="66" charset="0"/>
              </a:rPr>
              <a:t>LEY n</a:t>
            </a:r>
            <a:r>
              <a:rPr lang="es-AR" altLang="es-AR" sz="2600" b="1" dirty="0">
                <a:solidFill>
                  <a:schemeClr val="tx1"/>
                </a:solidFill>
                <a:latin typeface="Comic Sans MS" pitchFamily="66" charset="0"/>
              </a:rPr>
              <a:t>° </a:t>
            </a:r>
            <a:r>
              <a:rPr lang="es-AR" altLang="es-AR" sz="2600" b="1" dirty="0" smtClean="0">
                <a:solidFill>
                  <a:schemeClr val="tx1"/>
                </a:solidFill>
                <a:latin typeface="Comic Sans MS" pitchFamily="66" charset="0"/>
              </a:rPr>
              <a:t>25.169</a:t>
            </a:r>
            <a:endParaRPr lang="es-AR" altLang="es-AR" sz="2600" b="1" dirty="0">
              <a:solidFill>
                <a:schemeClr val="tx1"/>
              </a:solidFill>
              <a:latin typeface="Comic Sans MS" pitchFamily="66" charset="0"/>
            </a:endParaRPr>
          </a:p>
        </p:txBody>
      </p:sp>
    </p:spTree>
    <p:extLst>
      <p:ext uri="{BB962C8B-B14F-4D97-AF65-F5344CB8AC3E}">
        <p14:creationId xmlns:p14="http://schemas.microsoft.com/office/powerpoint/2010/main" val="2967247374"/>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6370" name="Rectangle 2"/>
          <p:cNvSpPr>
            <a:spLocks noGrp="1" noChangeArrowheads="1"/>
          </p:cNvSpPr>
          <p:nvPr>
            <p:ph type="title"/>
          </p:nvPr>
        </p:nvSpPr>
        <p:spPr>
          <a:xfrm>
            <a:off x="1732136" y="332656"/>
            <a:ext cx="7092777" cy="1584176"/>
          </a:xfrm>
          <a:solidFill>
            <a:srgbClr val="FF6600"/>
          </a:solidFill>
        </p:spPr>
        <p:txBody>
          <a:bodyPr>
            <a:noAutofit/>
          </a:bodyPr>
          <a:lstStyle/>
          <a:p>
            <a:pPr algn="ctr" eaLnBrk="1" fontAlgn="auto" hangingPunct="1">
              <a:spcAft>
                <a:spcPts val="0"/>
              </a:spcAft>
              <a:defRPr/>
            </a:pPr>
            <a:r>
              <a:rPr lang="es-ES_tradnl" sz="3000" b="1" dirty="0">
                <a:solidFill>
                  <a:schemeClr val="tx1"/>
                </a:solidFill>
                <a:latin typeface="Comic Sans MS" pitchFamily="66" charset="0"/>
              </a:rPr>
              <a:t>NATURALEZA JURÍDICA DEL “CONTRATO ASOCIATIVO DE EXPLOTACION TAMBERA</a:t>
            </a:r>
            <a:r>
              <a:rPr lang="es-ES_tradnl" sz="3000" b="1" dirty="0" smtClean="0">
                <a:solidFill>
                  <a:schemeClr val="tx1"/>
                </a:solidFill>
                <a:latin typeface="Comic Sans MS" pitchFamily="66" charset="0"/>
              </a:rPr>
              <a:t>”</a:t>
            </a:r>
            <a:endParaRPr lang="es-ES_tradnl" sz="3000" b="1" dirty="0">
              <a:solidFill>
                <a:schemeClr val="tx1"/>
              </a:solidFill>
              <a:latin typeface="Comic Sans MS" pitchFamily="66" charset="0"/>
            </a:endParaRPr>
          </a:p>
        </p:txBody>
      </p:sp>
      <p:sp>
        <p:nvSpPr>
          <p:cNvPr id="59397" name="Rectangle 3"/>
          <p:cNvSpPr>
            <a:spLocks noGrp="1" noChangeArrowheads="1"/>
          </p:cNvSpPr>
          <p:nvPr>
            <p:ph idx="1"/>
          </p:nvPr>
        </p:nvSpPr>
        <p:spPr>
          <a:xfrm>
            <a:off x="1235018" y="2509664"/>
            <a:ext cx="7864177" cy="3891136"/>
          </a:xfrm>
        </p:spPr>
        <p:txBody>
          <a:bodyPr>
            <a:normAutofit fontScale="47500" lnSpcReduction="20000"/>
          </a:bodyPr>
          <a:lstStyle/>
          <a:p>
            <a:pPr marL="95250" indent="-30163" algn="just" eaLnBrk="1" hangingPunct="1">
              <a:spcBef>
                <a:spcPct val="0"/>
              </a:spcBef>
              <a:buFont typeface="Wingdings" pitchFamily="2" charset="2"/>
              <a:buNone/>
            </a:pPr>
            <a:r>
              <a:rPr lang="es-ES_tradnl" altLang="es-AR" sz="1500" b="1" dirty="0">
                <a:latin typeface="Comic Sans MS" pitchFamily="66" charset="0"/>
              </a:rPr>
              <a:t>	</a:t>
            </a:r>
            <a:r>
              <a:rPr lang="es-ES_tradnl" altLang="es-AR" sz="1500" b="1" dirty="0" smtClean="0">
                <a:latin typeface="Comic Sans MS" pitchFamily="66" charset="0"/>
              </a:rPr>
              <a:t>	</a:t>
            </a:r>
            <a:r>
              <a:rPr lang="es-ES_tradnl" altLang="es-AR" sz="5100" b="1" dirty="0" smtClean="0">
                <a:latin typeface="Comic Sans MS" pitchFamily="66" charset="0"/>
              </a:rPr>
              <a:t>ES </a:t>
            </a:r>
            <a:r>
              <a:rPr lang="es-ES_tradnl" altLang="es-AR" sz="5100" b="1" dirty="0">
                <a:latin typeface="Comic Sans MS" pitchFamily="66" charset="0"/>
              </a:rPr>
              <a:t>UN CONTRATO DE NATURALEZA AGRARIA QUE CONFIGURA UNA PARTICULAR RELACIÓN PARTICIPATIVA</a:t>
            </a:r>
            <a:r>
              <a:rPr lang="es-AR" altLang="es-AR" sz="5100" b="1" dirty="0">
                <a:latin typeface="Comic Sans MS" pitchFamily="66" charset="0"/>
              </a:rPr>
              <a:t> Y </a:t>
            </a:r>
            <a:r>
              <a:rPr lang="es-ES_tradnl" altLang="es-AR" sz="5100" b="1" dirty="0">
                <a:latin typeface="Comic Sans MS" pitchFamily="66" charset="0"/>
              </a:rPr>
              <a:t>AL QUE SE LE APLICA SUPLETORIAMENTE EL </a:t>
            </a:r>
            <a:r>
              <a:rPr lang="es-ES_tradnl" altLang="es-AR" sz="5100" b="1" dirty="0" smtClean="0">
                <a:latin typeface="Comic Sans MS" pitchFamily="66" charset="0"/>
              </a:rPr>
              <a:t>C.C.C</a:t>
            </a:r>
            <a:r>
              <a:rPr lang="es-ES_tradnl" altLang="es-AR" sz="5100" b="1" dirty="0" smtClean="0">
                <a:latin typeface="Comic Sans MS" pitchFamily="66" charset="0"/>
              </a:rPr>
              <a:t>.</a:t>
            </a:r>
          </a:p>
          <a:p>
            <a:pPr marL="95250" indent="-30163" algn="just" eaLnBrk="1" hangingPunct="1">
              <a:spcBef>
                <a:spcPct val="0"/>
              </a:spcBef>
              <a:buFont typeface="Wingdings" pitchFamily="2" charset="2"/>
              <a:buNone/>
            </a:pPr>
            <a:endParaRPr lang="es-ES_tradnl" altLang="es-AR" sz="5100" b="1" dirty="0" smtClean="0">
              <a:latin typeface="Comic Sans MS" pitchFamily="66" charset="0"/>
            </a:endParaRPr>
          </a:p>
          <a:p>
            <a:pPr marL="95250" indent="-30163" algn="just" eaLnBrk="1" hangingPunct="1">
              <a:spcBef>
                <a:spcPct val="0"/>
              </a:spcBef>
              <a:buFont typeface="Wingdings" pitchFamily="2" charset="2"/>
              <a:buNone/>
            </a:pPr>
            <a:r>
              <a:rPr lang="es-ES_tradnl" altLang="es-AR" sz="5100" b="1" dirty="0" smtClean="0">
                <a:latin typeface="Comic Sans MS" pitchFamily="66" charset="0"/>
              </a:rPr>
              <a:t>		EN CASO DE CONFLICTO TIENEN COMPETENCIA LOS JUECES EN LO CIVIL Y COMERCIAL DEL LUGAR DEL TAMBO (PARA LA HOMOLOGACION EL DEL LUGAR DE LA FIRMA)</a:t>
            </a:r>
            <a:endParaRPr lang="es-ES_tradnl" altLang="es-AR" sz="5100" b="1" dirty="0" smtClean="0">
              <a:latin typeface="Comic Sans MS" pitchFamily="66" charset="0"/>
            </a:endParaRPr>
          </a:p>
          <a:p>
            <a:pPr marL="95250" indent="-30163" algn="just" eaLnBrk="1" hangingPunct="1">
              <a:spcBef>
                <a:spcPct val="0"/>
              </a:spcBef>
              <a:buFont typeface="Wingdings" pitchFamily="2" charset="2"/>
              <a:buNone/>
            </a:pPr>
            <a:r>
              <a:rPr lang="es-ES_tradnl" altLang="es-AR" sz="5100" b="1" dirty="0" smtClean="0">
                <a:latin typeface="Comic Sans MS" pitchFamily="66" charset="0"/>
              </a:rPr>
              <a:t> </a:t>
            </a:r>
            <a:r>
              <a:rPr lang="es-ES_tradnl" altLang="es-AR" sz="5100" b="1" dirty="0">
                <a:solidFill>
                  <a:srgbClr val="FF0000"/>
                </a:solidFill>
                <a:latin typeface="Comic Sans MS" pitchFamily="66" charset="0"/>
              </a:rPr>
              <a:t>	</a:t>
            </a:r>
          </a:p>
          <a:p>
            <a:pPr marL="95250" indent="-30163" eaLnBrk="1" hangingPunct="1">
              <a:spcBef>
                <a:spcPct val="0"/>
              </a:spcBef>
              <a:buFont typeface="Wingdings" pitchFamily="2" charset="2"/>
              <a:buNone/>
            </a:pPr>
            <a:r>
              <a:rPr lang="es-ES_tradnl" altLang="es-AR" sz="4400" b="1" dirty="0">
                <a:solidFill>
                  <a:srgbClr val="FF0000"/>
                </a:solidFill>
                <a:latin typeface="Comic Sans MS" pitchFamily="66" charset="0"/>
              </a:rPr>
              <a:t>	</a:t>
            </a:r>
            <a:r>
              <a:rPr lang="es-ES_tradnl" altLang="es-AR" sz="4400" b="1" dirty="0" smtClean="0">
                <a:solidFill>
                  <a:srgbClr val="FF0000"/>
                </a:solidFill>
                <a:latin typeface="Comic Sans MS" pitchFamily="66" charset="0"/>
              </a:rPr>
              <a:t>	</a:t>
            </a:r>
            <a:r>
              <a:rPr lang="es-ES_tradnl" altLang="es-AR" sz="4400" b="1" dirty="0">
                <a:solidFill>
                  <a:srgbClr val="00B0F0"/>
                </a:solidFill>
                <a:latin typeface="Comic Sans MS" pitchFamily="66" charset="0"/>
              </a:rPr>
              <a:t>	</a:t>
            </a:r>
          </a:p>
          <a:p>
            <a:pPr marL="95250" indent="-30163" eaLnBrk="1" hangingPunct="1">
              <a:spcBef>
                <a:spcPct val="0"/>
              </a:spcBef>
              <a:buFont typeface="Wingdings" pitchFamily="2" charset="2"/>
              <a:buNone/>
            </a:pPr>
            <a:r>
              <a:rPr lang="es-ES_tradnl" altLang="es-AR" sz="4400" b="1" dirty="0">
                <a:latin typeface="Comic Sans MS" pitchFamily="66" charset="0"/>
              </a:rPr>
              <a:t>	</a:t>
            </a:r>
          </a:p>
        </p:txBody>
      </p:sp>
      <p:sp>
        <p:nvSpPr>
          <p:cNvPr id="5" name="3 Marcador de pie de página"/>
          <p:cNvSpPr>
            <a:spLocks noGrp="1"/>
          </p:cNvSpPr>
          <p:nvPr>
            <p:ph type="ftr" sz="quarter" idx="11"/>
          </p:nvPr>
        </p:nvSpPr>
        <p:spPr>
          <a:xfrm>
            <a:off x="5053013" y="6523038"/>
            <a:ext cx="4319587" cy="334962"/>
          </a:xfrm>
        </p:spPr>
        <p:txBody>
          <a:bodyPr/>
          <a:lstStyle/>
          <a:p>
            <a:pPr>
              <a:defRPr/>
            </a:pPr>
            <a:r>
              <a:rPr lang="es-ES" smtClean="0"/>
              <a:t>Luis  Facciano-A.A.E.F.-  2023</a:t>
            </a:r>
            <a:endParaRPr lang="es-ES" dirty="0"/>
          </a:p>
        </p:txBody>
      </p:sp>
      <p:sp>
        <p:nvSpPr>
          <p:cNvPr id="96260"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6712E7A1-FD67-4AF1-B762-8886E29F1BE3}" type="slidenum">
              <a:rPr kumimoji="0" lang="es-ES" altLang="es-AR" sz="1400" b="0" smtClean="0">
                <a:solidFill>
                  <a:schemeClr val="tx1"/>
                </a:solidFill>
                <a:latin typeface="Times New Roman" pitchFamily="18" charset="0"/>
              </a:rPr>
              <a:pPr/>
              <a:t>47</a:t>
            </a:fld>
            <a:endParaRPr kumimoji="0" lang="es-ES" altLang="es-AR" sz="1400" b="0">
              <a:solidFill>
                <a:schemeClr val="tx1"/>
              </a:solidFill>
              <a:latin typeface="Times New Roman" pitchFamily="18" charset="0"/>
            </a:endParaRPr>
          </a:p>
        </p:txBody>
      </p:sp>
      <p:sp>
        <p:nvSpPr>
          <p:cNvPr id="96262" name="Rectangle 4"/>
          <p:cNvSpPr>
            <a:spLocks noChangeArrowheads="1"/>
          </p:cNvSpPr>
          <p:nvPr/>
        </p:nvSpPr>
        <p:spPr bwMode="auto">
          <a:xfrm>
            <a:off x="8077200" y="6400800"/>
            <a:ext cx="188913" cy="461963"/>
          </a:xfrm>
          <a:prstGeom prst="rect">
            <a:avLst/>
          </a:prstGeom>
          <a:noFill/>
          <a:ln w="12700">
            <a:noFill/>
            <a:miter lim="800000"/>
            <a:headEnd type="none" w="sm" len="sm"/>
            <a:tailEnd type="none" w="sm" len="sm"/>
          </a:ln>
        </p:spPr>
        <p:txBody>
          <a:bodyPr wrap="none">
            <a:spAutoFit/>
          </a:bodyPr>
          <a:lstStyle/>
          <a:p>
            <a:pPr algn="l">
              <a:lnSpc>
                <a:spcPct val="100000"/>
              </a:lnSpc>
            </a:pPr>
            <a:endParaRPr kumimoji="0" lang="es-ES_tradnl" altLang="es-AR" sz="2400" b="0">
              <a:solidFill>
                <a:schemeClr val="bg2"/>
              </a:solidFill>
              <a:effectLst/>
              <a:latin typeface="Times New Roman" pitchFamily="18" charset="0"/>
            </a:endParaRPr>
          </a:p>
        </p:txBody>
      </p:sp>
    </p:spTree>
  </p:cSld>
  <p:clrMapOvr>
    <a:masterClrMapping/>
  </p:clrMapOvr>
  <p:transition spd="slow"/>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8418" name="Rectangle 2"/>
          <p:cNvSpPr>
            <a:spLocks noGrp="1" noChangeArrowheads="1"/>
          </p:cNvSpPr>
          <p:nvPr>
            <p:ph type="title"/>
          </p:nvPr>
        </p:nvSpPr>
        <p:spPr>
          <a:xfrm>
            <a:off x="1661964" y="549281"/>
            <a:ext cx="7335986" cy="1007511"/>
          </a:xfrm>
          <a:solidFill>
            <a:srgbClr val="FF6600"/>
          </a:solidFill>
        </p:spPr>
        <p:txBody>
          <a:bodyPr/>
          <a:lstStyle/>
          <a:p>
            <a:pPr algn="ctr" eaLnBrk="1" fontAlgn="auto" hangingPunct="1">
              <a:spcAft>
                <a:spcPts val="0"/>
              </a:spcAft>
              <a:defRPr/>
            </a:pPr>
            <a:r>
              <a:rPr lang="es-ES_tradnl" sz="3700" b="1" dirty="0">
                <a:latin typeface="Comic Sans MS" pitchFamily="66" charset="0"/>
              </a:rPr>
              <a:t>OBJETO DEL CONTRATO</a:t>
            </a:r>
            <a:endParaRPr lang="es-ES_tradnl" sz="3700" dirty="0"/>
          </a:p>
        </p:txBody>
      </p:sp>
      <p:sp>
        <p:nvSpPr>
          <p:cNvPr id="188419" name="Rectangle 3"/>
          <p:cNvSpPr>
            <a:spLocks noGrp="1" noChangeArrowheads="1"/>
          </p:cNvSpPr>
          <p:nvPr>
            <p:ph idx="1"/>
          </p:nvPr>
        </p:nvSpPr>
        <p:spPr>
          <a:xfrm>
            <a:off x="365125" y="1796435"/>
            <a:ext cx="8785671" cy="4411662"/>
          </a:xfrm>
        </p:spPr>
        <p:txBody>
          <a:bodyPr rtlCol="0">
            <a:noAutofit/>
          </a:bodyPr>
          <a:lstStyle/>
          <a:p>
            <a:pPr marL="182880" indent="-182880" algn="just" eaLnBrk="1" fontAlgn="auto" hangingPunct="1">
              <a:lnSpc>
                <a:spcPct val="110000"/>
              </a:lnSpc>
              <a:spcBef>
                <a:spcPts val="0"/>
              </a:spcBef>
              <a:spcAft>
                <a:spcPts val="0"/>
              </a:spcAft>
              <a:buClr>
                <a:schemeClr val="tx1">
                  <a:lumMod val="50000"/>
                  <a:lumOff val="50000"/>
                </a:schemeClr>
              </a:buClr>
              <a:defRPr/>
            </a:pPr>
            <a:r>
              <a:rPr lang="es-ES_tradnl" sz="2100" b="1" dirty="0">
                <a:latin typeface="Comic Sans MS" pitchFamily="66" charset="0"/>
              </a:rPr>
              <a:t>PRODUCCIÓN DE LECHE FLUIDA, SU TRASLADO, DISTRIBUCIÓN Y DESTINO</a:t>
            </a:r>
          </a:p>
          <a:p>
            <a:pPr marL="182880" indent="-182880" algn="just" eaLnBrk="1" fontAlgn="auto" hangingPunct="1">
              <a:lnSpc>
                <a:spcPct val="110000"/>
              </a:lnSpc>
              <a:spcBef>
                <a:spcPts val="0"/>
              </a:spcBef>
              <a:spcAft>
                <a:spcPts val="0"/>
              </a:spcAft>
              <a:buClr>
                <a:schemeClr val="tx1">
                  <a:lumMod val="50000"/>
                  <a:lumOff val="50000"/>
                </a:schemeClr>
              </a:buClr>
              <a:defRPr/>
            </a:pPr>
            <a:endParaRPr lang="es-ES_tradnl" sz="2100" b="1" dirty="0">
              <a:latin typeface="Comic Sans MS" pitchFamily="66" charset="0"/>
            </a:endParaRPr>
          </a:p>
          <a:p>
            <a:pPr marL="182880" indent="-182880" algn="just" eaLnBrk="1" fontAlgn="auto" hangingPunct="1">
              <a:lnSpc>
                <a:spcPct val="110000"/>
              </a:lnSpc>
              <a:spcBef>
                <a:spcPts val="0"/>
              </a:spcBef>
              <a:spcAft>
                <a:spcPts val="0"/>
              </a:spcAft>
              <a:buClr>
                <a:schemeClr val="tx1">
                  <a:lumMod val="50000"/>
                  <a:lumOff val="50000"/>
                </a:schemeClr>
              </a:buClr>
              <a:defRPr/>
            </a:pPr>
            <a:r>
              <a:rPr lang="es-ES_tradnl" sz="2100" b="1" dirty="0">
                <a:latin typeface="Comic Sans MS" pitchFamily="66" charset="0"/>
              </a:rPr>
              <a:t>EN EL PRECIO PACTADO ESTÁ INCLUIDA LA CRÍA Y RECRÍA DE HEMBRAS</a:t>
            </a:r>
          </a:p>
          <a:p>
            <a:pPr marL="182880" indent="-182880" algn="just" eaLnBrk="1" fontAlgn="auto" hangingPunct="1">
              <a:lnSpc>
                <a:spcPct val="110000"/>
              </a:lnSpc>
              <a:spcBef>
                <a:spcPts val="0"/>
              </a:spcBef>
              <a:spcAft>
                <a:spcPts val="0"/>
              </a:spcAft>
              <a:buClr>
                <a:schemeClr val="tx1">
                  <a:lumMod val="50000"/>
                  <a:lumOff val="50000"/>
                </a:schemeClr>
              </a:buClr>
              <a:defRPr/>
            </a:pPr>
            <a:endParaRPr lang="es-ES_tradnl" sz="2100" b="1" dirty="0">
              <a:latin typeface="Comic Sans MS" pitchFamily="66" charset="0"/>
            </a:endParaRPr>
          </a:p>
          <a:p>
            <a:pPr marL="182880" indent="-182880" algn="just" eaLnBrk="1" fontAlgn="auto" hangingPunct="1">
              <a:lnSpc>
                <a:spcPct val="110000"/>
              </a:lnSpc>
              <a:spcBef>
                <a:spcPts val="0"/>
              </a:spcBef>
              <a:spcAft>
                <a:spcPts val="0"/>
              </a:spcAft>
              <a:buClr>
                <a:schemeClr val="tx1">
                  <a:lumMod val="50000"/>
                  <a:lumOff val="50000"/>
                </a:schemeClr>
              </a:buClr>
              <a:defRPr/>
            </a:pPr>
            <a:r>
              <a:rPr lang="es-ES_tradnl" sz="2100" b="1" dirty="0">
                <a:latin typeface="Comic Sans MS" pitchFamily="66" charset="0"/>
              </a:rPr>
              <a:t>CONVENCIONALMENTE PUEDEN INCLUIRSE VENTA DE CRÍAS MACHOS, DE </a:t>
            </a:r>
            <a:r>
              <a:rPr lang="es-ES_tradnl" sz="2100" b="1" dirty="0" smtClean="0">
                <a:latin typeface="Comic Sans MS" pitchFamily="66" charset="0"/>
              </a:rPr>
              <a:t>REPRODUCTORES SUSTITUIDOS </a:t>
            </a:r>
            <a:r>
              <a:rPr lang="es-ES_tradnl" sz="2100" b="1" dirty="0">
                <a:latin typeface="Comic Sans MS" pitchFamily="66" charset="0"/>
              </a:rPr>
              <a:t>Y DESPOJOS ANIMALES MUERTOS</a:t>
            </a:r>
          </a:p>
          <a:p>
            <a:pPr marL="182880" indent="-182880" algn="just" eaLnBrk="1" fontAlgn="auto" hangingPunct="1">
              <a:lnSpc>
                <a:spcPct val="110000"/>
              </a:lnSpc>
              <a:spcBef>
                <a:spcPts val="0"/>
              </a:spcBef>
              <a:spcAft>
                <a:spcPts val="0"/>
              </a:spcAft>
              <a:buClr>
                <a:schemeClr val="tx1">
                  <a:lumMod val="50000"/>
                  <a:lumOff val="50000"/>
                </a:schemeClr>
              </a:buClr>
              <a:buFont typeface="Wingdings" pitchFamily="2" charset="2"/>
              <a:buNone/>
              <a:defRPr/>
            </a:pPr>
            <a:endParaRPr lang="es-ES_tradnl" sz="2100" b="1" dirty="0">
              <a:latin typeface="Comic Sans MS" pitchFamily="66" charset="0"/>
            </a:endParaRPr>
          </a:p>
          <a:p>
            <a:pPr marL="182880" indent="-182880" algn="just" eaLnBrk="1" fontAlgn="auto" hangingPunct="1">
              <a:lnSpc>
                <a:spcPct val="110000"/>
              </a:lnSpc>
              <a:spcBef>
                <a:spcPts val="0"/>
              </a:spcBef>
              <a:spcAft>
                <a:spcPts val="0"/>
              </a:spcAft>
              <a:buClr>
                <a:schemeClr val="tx1">
                  <a:lumMod val="50000"/>
                  <a:lumOff val="50000"/>
                </a:schemeClr>
              </a:buClr>
              <a:defRPr/>
            </a:pPr>
            <a:r>
              <a:rPr lang="es-ES_tradnl" sz="2100" b="1" dirty="0">
                <a:latin typeface="Comic Sans MS" pitchFamily="66" charset="0"/>
              </a:rPr>
              <a:t>PUEDE SER DE GANADO MAYOR O MENOR Y DE CUALQUIER RAZA</a:t>
            </a:r>
          </a:p>
        </p:txBody>
      </p:sp>
      <p:sp>
        <p:nvSpPr>
          <p:cNvPr id="5" name="3 Marcador de pie de página"/>
          <p:cNvSpPr>
            <a:spLocks noGrp="1"/>
          </p:cNvSpPr>
          <p:nvPr>
            <p:ph type="ftr" sz="quarter" idx="11"/>
          </p:nvPr>
        </p:nvSpPr>
        <p:spPr>
          <a:xfrm>
            <a:off x="5053013" y="6308725"/>
            <a:ext cx="4319587" cy="322263"/>
          </a:xfrm>
        </p:spPr>
        <p:txBody>
          <a:bodyPr/>
          <a:lstStyle/>
          <a:p>
            <a:pPr>
              <a:defRPr/>
            </a:pPr>
            <a:r>
              <a:rPr lang="es-ES" smtClean="0"/>
              <a:t>Luis  Facciano-A.A.E.F.-  2023</a:t>
            </a:r>
            <a:endParaRPr lang="es-ES" dirty="0"/>
          </a:p>
        </p:txBody>
      </p:sp>
      <p:sp>
        <p:nvSpPr>
          <p:cNvPr id="97284"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78A69452-1471-4A10-8DDF-2BF785209D52}" type="slidenum">
              <a:rPr kumimoji="0" lang="es-ES" altLang="es-AR" sz="1400" b="0" smtClean="0">
                <a:solidFill>
                  <a:schemeClr val="tx1"/>
                </a:solidFill>
                <a:latin typeface="Times New Roman" pitchFamily="18" charset="0"/>
              </a:rPr>
              <a:pPr/>
              <a:t>48</a:t>
            </a:fld>
            <a:endParaRPr kumimoji="0" lang="es-ES" altLang="es-AR" sz="1400" b="0">
              <a:solidFill>
                <a:schemeClr val="tx1"/>
              </a:solidFill>
              <a:latin typeface="Times New Roman" pitchFamily="18" charset="0"/>
            </a:endParaRPr>
          </a:p>
        </p:txBody>
      </p:sp>
      <p:sp>
        <p:nvSpPr>
          <p:cNvPr id="97286" name="Rectangle 4"/>
          <p:cNvSpPr>
            <a:spLocks noChangeArrowheads="1"/>
          </p:cNvSpPr>
          <p:nvPr/>
        </p:nvSpPr>
        <p:spPr bwMode="auto">
          <a:xfrm>
            <a:off x="8229600" y="6400800"/>
            <a:ext cx="188913" cy="461963"/>
          </a:xfrm>
          <a:prstGeom prst="rect">
            <a:avLst/>
          </a:prstGeom>
          <a:noFill/>
          <a:ln w="12700">
            <a:noFill/>
            <a:miter lim="800000"/>
            <a:headEnd type="none" w="sm" len="sm"/>
            <a:tailEnd type="none" w="sm" len="sm"/>
          </a:ln>
        </p:spPr>
        <p:txBody>
          <a:bodyPr wrap="none">
            <a:spAutoFit/>
          </a:bodyPr>
          <a:lstStyle/>
          <a:p>
            <a:pPr algn="l">
              <a:lnSpc>
                <a:spcPct val="100000"/>
              </a:lnSpc>
            </a:pPr>
            <a:endParaRPr kumimoji="0" lang="es-ES_tradnl" altLang="es-AR" sz="2400" b="0">
              <a:solidFill>
                <a:schemeClr val="bg2"/>
              </a:solidFill>
              <a:effectLst/>
              <a:latin typeface="Times New Roman" pitchFamily="18" charset="0"/>
            </a:endParaRPr>
          </a:p>
        </p:txBody>
      </p:sp>
    </p:spTree>
  </p:cSld>
  <p:clrMapOvr>
    <a:masterClrMapping/>
  </p:clrMapOvr>
  <p:transition spd="slow"/>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9442" name="Rectangle 2"/>
          <p:cNvSpPr>
            <a:spLocks noGrp="1" noChangeArrowheads="1"/>
          </p:cNvSpPr>
          <p:nvPr>
            <p:ph type="title"/>
          </p:nvPr>
        </p:nvSpPr>
        <p:spPr>
          <a:xfrm>
            <a:off x="365820" y="692700"/>
            <a:ext cx="8632825" cy="1027113"/>
          </a:xfrm>
          <a:solidFill>
            <a:srgbClr val="FF6600"/>
          </a:solidFill>
        </p:spPr>
        <p:txBody>
          <a:bodyPr/>
          <a:lstStyle/>
          <a:p>
            <a:pPr algn="ctr" eaLnBrk="1" fontAlgn="auto" hangingPunct="1">
              <a:spcAft>
                <a:spcPts val="0"/>
              </a:spcAft>
              <a:defRPr/>
            </a:pPr>
            <a:r>
              <a:rPr lang="es-ES_tradnl" sz="4400" b="1" dirty="0">
                <a:effectLst>
                  <a:outerShdw blurRad="38100" dist="38100" dir="2700000" algn="tl">
                    <a:srgbClr val="000000"/>
                  </a:outerShdw>
                </a:effectLst>
                <a:latin typeface="Comic Sans MS" pitchFamily="66" charset="0"/>
              </a:rPr>
              <a:t>PARTES DEL CONTRATO</a:t>
            </a:r>
            <a:endParaRPr lang="es-ES_tradnl" dirty="0"/>
          </a:p>
        </p:txBody>
      </p:sp>
      <p:sp>
        <p:nvSpPr>
          <p:cNvPr id="189443" name="Rectangle 3"/>
          <p:cNvSpPr>
            <a:spLocks noGrp="1" noChangeArrowheads="1"/>
          </p:cNvSpPr>
          <p:nvPr>
            <p:ph idx="1"/>
          </p:nvPr>
        </p:nvSpPr>
        <p:spPr>
          <a:xfrm>
            <a:off x="381000" y="1989138"/>
            <a:ext cx="8686800" cy="4306887"/>
          </a:xfrm>
        </p:spPr>
        <p:txBody>
          <a:bodyPr rtlCol="0">
            <a:normAutofit/>
          </a:bodyPr>
          <a:lstStyle/>
          <a:p>
            <a:pPr marL="182880" indent="-182880" eaLnBrk="1" fontAlgn="auto" hangingPunct="1">
              <a:lnSpc>
                <a:spcPct val="90000"/>
              </a:lnSpc>
              <a:spcAft>
                <a:spcPts val="0"/>
              </a:spcAft>
              <a:buClr>
                <a:schemeClr val="tx1">
                  <a:lumMod val="50000"/>
                  <a:lumOff val="50000"/>
                </a:schemeClr>
              </a:buClr>
              <a:defRPr/>
            </a:pPr>
            <a:r>
              <a:rPr lang="es-ES_tradnl" sz="2800" b="1" dirty="0">
                <a:solidFill>
                  <a:srgbClr val="00B0F0"/>
                </a:solidFill>
                <a:latin typeface="Comic Sans MS" pitchFamily="66" charset="0"/>
              </a:rPr>
              <a:t>EMPRESARIO-TITULAR</a:t>
            </a:r>
            <a:r>
              <a:rPr lang="es-ES_tradnl" sz="2800" b="1" dirty="0">
                <a:solidFill>
                  <a:schemeClr val="tx1">
                    <a:lumMod val="85000"/>
                  </a:schemeClr>
                </a:solidFill>
                <a:latin typeface="Comic Sans MS" pitchFamily="66" charset="0"/>
              </a:rPr>
              <a:t>: </a:t>
            </a:r>
            <a:r>
              <a:rPr lang="es-ES_tradnl" sz="2800" b="1" dirty="0">
                <a:latin typeface="Comic Sans MS" pitchFamily="66" charset="0"/>
              </a:rPr>
              <a:t>persona física (hoy “humana”) o jurídica, titular por cualquier título del predio rural y del rodeo (dirección de la empresa)</a:t>
            </a:r>
          </a:p>
          <a:p>
            <a:pPr marL="182880" indent="-182880" eaLnBrk="1" fontAlgn="auto" hangingPunct="1">
              <a:lnSpc>
                <a:spcPct val="90000"/>
              </a:lnSpc>
              <a:spcAft>
                <a:spcPts val="0"/>
              </a:spcAft>
              <a:buClr>
                <a:schemeClr val="tx1">
                  <a:lumMod val="50000"/>
                  <a:lumOff val="50000"/>
                </a:schemeClr>
              </a:buClr>
              <a:buFont typeface="Wingdings" pitchFamily="2" charset="2"/>
              <a:buNone/>
              <a:defRPr/>
            </a:pPr>
            <a:endParaRPr lang="es-ES_tradnl" sz="2800" b="1" dirty="0">
              <a:solidFill>
                <a:schemeClr val="tx1">
                  <a:lumMod val="85000"/>
                </a:schemeClr>
              </a:solidFill>
              <a:latin typeface="Comic Sans MS" pitchFamily="66" charset="0"/>
            </a:endParaRPr>
          </a:p>
          <a:p>
            <a:pPr marL="182880" indent="-182880" eaLnBrk="1" fontAlgn="auto" hangingPunct="1">
              <a:lnSpc>
                <a:spcPct val="90000"/>
              </a:lnSpc>
              <a:spcAft>
                <a:spcPts val="0"/>
              </a:spcAft>
              <a:buClr>
                <a:schemeClr val="tx1">
                  <a:lumMod val="50000"/>
                  <a:lumOff val="50000"/>
                </a:schemeClr>
              </a:buClr>
              <a:defRPr/>
            </a:pPr>
            <a:r>
              <a:rPr lang="es-ES_tradnl" sz="2800" b="1" dirty="0">
                <a:solidFill>
                  <a:srgbClr val="00B0F0"/>
                </a:solidFill>
                <a:latin typeface="Comic Sans MS" pitchFamily="66" charset="0"/>
              </a:rPr>
              <a:t>TAMBERO-ASOCIADO</a:t>
            </a:r>
            <a:r>
              <a:rPr lang="es-ES_tradnl" sz="2800" b="1" dirty="0">
                <a:solidFill>
                  <a:srgbClr val="FFFF00"/>
                </a:solidFill>
                <a:latin typeface="Comic Sans MS" pitchFamily="66" charset="0"/>
              </a:rPr>
              <a:t>:</a:t>
            </a:r>
            <a:r>
              <a:rPr lang="es-ES_tradnl" sz="2800" b="1" dirty="0">
                <a:solidFill>
                  <a:schemeClr val="tx1">
                    <a:lumMod val="85000"/>
                  </a:schemeClr>
                </a:solidFill>
                <a:latin typeface="Comic Sans MS" pitchFamily="66" charset="0"/>
              </a:rPr>
              <a:t> </a:t>
            </a:r>
            <a:r>
              <a:rPr lang="es-ES_tradnl" sz="2800" b="1" dirty="0">
                <a:latin typeface="Comic Sans MS" pitchFamily="66" charset="0"/>
              </a:rPr>
              <a:t>persona física (hoy “humana”) que ejecuta las tareas necesarias para la explotación del tambo.</a:t>
            </a:r>
          </a:p>
        </p:txBody>
      </p:sp>
      <p:sp>
        <p:nvSpPr>
          <p:cNvPr id="5" name="3 Marcador de pie de página"/>
          <p:cNvSpPr>
            <a:spLocks noGrp="1"/>
          </p:cNvSpPr>
          <p:nvPr>
            <p:ph type="ftr" sz="quarter" idx="11"/>
          </p:nvPr>
        </p:nvSpPr>
        <p:spPr>
          <a:xfrm>
            <a:off x="5124450" y="6296025"/>
            <a:ext cx="4248150" cy="334963"/>
          </a:xfrm>
        </p:spPr>
        <p:txBody>
          <a:bodyPr/>
          <a:lstStyle/>
          <a:p>
            <a:pPr>
              <a:defRPr/>
            </a:pPr>
            <a:r>
              <a:rPr lang="es-ES" smtClean="0"/>
              <a:t>Luis  Facciano-A.A.E.F.-  2023</a:t>
            </a:r>
            <a:endParaRPr lang="es-ES" dirty="0"/>
          </a:p>
        </p:txBody>
      </p:sp>
      <p:sp>
        <p:nvSpPr>
          <p:cNvPr id="98308"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48BA0D2C-3BDA-47A5-996F-DF4E149CF29F}" type="slidenum">
              <a:rPr kumimoji="0" lang="es-ES" altLang="es-AR" sz="1400" b="0" smtClean="0">
                <a:solidFill>
                  <a:schemeClr val="tx1"/>
                </a:solidFill>
                <a:latin typeface="Times New Roman" pitchFamily="18" charset="0"/>
              </a:rPr>
              <a:pPr/>
              <a:t>49</a:t>
            </a:fld>
            <a:endParaRPr kumimoji="0" lang="es-ES" altLang="es-AR" sz="1400" b="0">
              <a:solidFill>
                <a:schemeClr val="tx1"/>
              </a:solidFill>
              <a:latin typeface="Times New Roman" pitchFamily="18" charset="0"/>
            </a:endParaRPr>
          </a:p>
        </p:txBody>
      </p:sp>
      <p:sp>
        <p:nvSpPr>
          <p:cNvPr id="98310" name="Rectangle 4"/>
          <p:cNvSpPr>
            <a:spLocks noChangeArrowheads="1"/>
          </p:cNvSpPr>
          <p:nvPr/>
        </p:nvSpPr>
        <p:spPr bwMode="auto">
          <a:xfrm>
            <a:off x="8382000" y="6400800"/>
            <a:ext cx="188913" cy="461963"/>
          </a:xfrm>
          <a:prstGeom prst="rect">
            <a:avLst/>
          </a:prstGeom>
          <a:noFill/>
          <a:ln w="12700">
            <a:noFill/>
            <a:miter lim="800000"/>
            <a:headEnd type="none" w="sm" len="sm"/>
            <a:tailEnd type="none" w="sm" len="sm"/>
          </a:ln>
        </p:spPr>
        <p:txBody>
          <a:bodyPr wrap="none">
            <a:spAutoFit/>
          </a:bodyPr>
          <a:lstStyle/>
          <a:p>
            <a:pPr algn="l">
              <a:lnSpc>
                <a:spcPct val="100000"/>
              </a:lnSpc>
            </a:pPr>
            <a:endParaRPr kumimoji="0" lang="es-ES_tradnl" altLang="es-AR" sz="2400" b="0">
              <a:solidFill>
                <a:schemeClr val="bg2"/>
              </a:solidFill>
              <a:effectLst/>
              <a:latin typeface="Times New Roman" pitchFamily="18" charset="0"/>
            </a:endParaRPr>
          </a:p>
        </p:txBody>
      </p:sp>
    </p:spTree>
  </p:cSld>
  <p:clrMapOvr>
    <a:masterClrMapping/>
  </p:clrMapOvr>
  <p:transition spd="slow"/>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a:xfrm>
            <a:off x="703263" y="1628775"/>
            <a:ext cx="7966075" cy="3024188"/>
          </a:xfrm>
        </p:spPr>
        <p:txBody>
          <a:bodyPr wrap="square" numCol="1" anchorCtr="0" compatLnSpc="1">
            <a:prstTxWarp prst="textNoShape">
              <a:avLst/>
            </a:prstTxWarp>
            <a:noAutofit/>
          </a:bodyPr>
          <a:lstStyle/>
          <a:p>
            <a:pPr algn="ctr">
              <a:lnSpc>
                <a:spcPct val="200000"/>
              </a:lnSpc>
            </a:pPr>
            <a:r>
              <a:rPr lang="es-AR" sz="4000" b="1" dirty="0">
                <a:solidFill>
                  <a:srgbClr val="FF0000"/>
                </a:solidFill>
                <a:latin typeface="Comic Sans MS" pitchFamily="66" charset="0"/>
              </a:rPr>
              <a:t>LEY DE CONTRATOS DE ARRENDAMIENTOS Y APARCERIAS RURALES</a:t>
            </a:r>
            <a:endParaRPr lang="es-AR" sz="4000" dirty="0">
              <a:solidFill>
                <a:srgbClr val="FF0000"/>
              </a:solidFill>
              <a:latin typeface="Comic Sans MS" pitchFamily="66" charset="0"/>
            </a:endParaRPr>
          </a:p>
        </p:txBody>
      </p:sp>
      <p:sp>
        <p:nvSpPr>
          <p:cNvPr id="29699" name="2 Subtítulo"/>
          <p:cNvSpPr>
            <a:spLocks noGrp="1"/>
          </p:cNvSpPr>
          <p:nvPr>
            <p:ph type="subTitle" idx="1"/>
          </p:nvPr>
        </p:nvSpPr>
        <p:spPr>
          <a:xfrm>
            <a:off x="365820" y="4941169"/>
            <a:ext cx="8784975" cy="1152128"/>
          </a:xfrm>
        </p:spPr>
        <p:txBody>
          <a:bodyPr>
            <a:normAutofit/>
          </a:bodyPr>
          <a:lstStyle/>
          <a:p>
            <a:pPr algn="ctr"/>
            <a:r>
              <a:rPr lang="es-AR" altLang="es-AR" sz="2600" b="1" dirty="0">
                <a:solidFill>
                  <a:schemeClr val="tx1"/>
                </a:solidFill>
                <a:latin typeface="Comic Sans MS" pitchFamily="66" charset="0"/>
              </a:rPr>
              <a:t>n° 13.246 </a:t>
            </a:r>
          </a:p>
          <a:p>
            <a:pPr algn="ctr"/>
            <a:r>
              <a:rPr lang="es-AR" altLang="es-AR" sz="2600" b="1" dirty="0">
                <a:solidFill>
                  <a:schemeClr val="tx1"/>
                </a:solidFill>
                <a:latin typeface="Comic Sans MS" pitchFamily="66" charset="0"/>
              </a:rPr>
              <a:t>(modificada por las 21.452 y 22.298)    </a:t>
            </a:r>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0466" name="Rectangle 2"/>
          <p:cNvSpPr>
            <a:spLocks noGrp="1" noChangeArrowheads="1"/>
          </p:cNvSpPr>
          <p:nvPr>
            <p:ph type="title"/>
          </p:nvPr>
        </p:nvSpPr>
        <p:spPr>
          <a:xfrm>
            <a:off x="1445940" y="764109"/>
            <a:ext cx="7491685" cy="936104"/>
          </a:xfrm>
          <a:solidFill>
            <a:srgbClr val="FF6600"/>
          </a:solidFill>
        </p:spPr>
        <p:txBody>
          <a:bodyPr>
            <a:normAutofit fontScale="90000"/>
          </a:bodyPr>
          <a:lstStyle/>
          <a:p>
            <a:pPr algn="ctr" eaLnBrk="1" fontAlgn="auto" hangingPunct="1">
              <a:spcAft>
                <a:spcPts val="0"/>
              </a:spcAft>
              <a:defRPr/>
            </a:pPr>
            <a:r>
              <a:rPr lang="es-ES_tradnl" sz="3200" b="1" dirty="0">
                <a:solidFill>
                  <a:schemeClr val="tx1"/>
                </a:solidFill>
                <a:latin typeface="Comic Sans MS" pitchFamily="66" charset="0"/>
              </a:rPr>
              <a:t>RESPONSABILIDAD DE LAS PARTES</a:t>
            </a:r>
          </a:p>
        </p:txBody>
      </p:sp>
      <p:sp>
        <p:nvSpPr>
          <p:cNvPr id="63493" name="Rectangle 3"/>
          <p:cNvSpPr>
            <a:spLocks noGrp="1" noChangeArrowheads="1"/>
          </p:cNvSpPr>
          <p:nvPr>
            <p:ph idx="1"/>
          </p:nvPr>
        </p:nvSpPr>
        <p:spPr>
          <a:xfrm>
            <a:off x="304800" y="1989138"/>
            <a:ext cx="9067800" cy="4017962"/>
          </a:xfrm>
        </p:spPr>
        <p:txBody>
          <a:bodyPr rtlCol="0">
            <a:normAutofit/>
          </a:bodyPr>
          <a:lstStyle/>
          <a:p>
            <a:pPr marL="182880" indent="-182880" algn="just" eaLnBrk="1" fontAlgn="auto" hangingPunct="1">
              <a:lnSpc>
                <a:spcPct val="90000"/>
              </a:lnSpc>
              <a:spcAft>
                <a:spcPts val="0"/>
              </a:spcAft>
              <a:buClr>
                <a:schemeClr val="tx1">
                  <a:lumMod val="50000"/>
                  <a:lumOff val="50000"/>
                </a:schemeClr>
              </a:buClr>
              <a:defRPr/>
            </a:pPr>
            <a:r>
              <a:rPr lang="es-ES_tradnl" altLang="es-AR" sz="2800" b="1" dirty="0">
                <a:solidFill>
                  <a:srgbClr val="FF0000"/>
                </a:solidFill>
                <a:latin typeface="Comic Sans MS" pitchFamily="66" charset="0"/>
              </a:rPr>
              <a:t>SON SUJETOS AUTONOMOS, SIN RESPONSABILIDAD SOLIDARIA </a:t>
            </a:r>
            <a:r>
              <a:rPr lang="es-ES_tradnl" altLang="es-AR" sz="2800" b="1" dirty="0">
                <a:solidFill>
                  <a:schemeClr val="tx1"/>
                </a:solidFill>
                <a:latin typeface="Comic Sans MS" pitchFamily="66" charset="0"/>
              </a:rPr>
              <a:t>EN MATERIA LABORAL, PREVISIONAL, FISCAL Y DE SEGURIDAD SOCIAL </a:t>
            </a:r>
            <a:r>
              <a:rPr lang="es-ES_tradnl" altLang="es-AR" sz="2800" b="1" dirty="0">
                <a:solidFill>
                  <a:srgbClr val="00B0F0"/>
                </a:solidFill>
                <a:latin typeface="Comic Sans MS" pitchFamily="66" charset="0"/>
              </a:rPr>
              <a:t>(para algunos ahora discutible por art. 12º la nueva ley de trabajo agrario nº 26.727)</a:t>
            </a:r>
          </a:p>
          <a:p>
            <a:pPr marL="0" indent="0" eaLnBrk="1" fontAlgn="auto" hangingPunct="1">
              <a:lnSpc>
                <a:spcPct val="90000"/>
              </a:lnSpc>
              <a:spcAft>
                <a:spcPts val="0"/>
              </a:spcAft>
              <a:buClr>
                <a:schemeClr val="tx1">
                  <a:lumMod val="50000"/>
                  <a:lumOff val="50000"/>
                </a:schemeClr>
              </a:buClr>
              <a:buFont typeface="Wingdings" pitchFamily="2" charset="2"/>
              <a:buNone/>
              <a:defRPr/>
            </a:pPr>
            <a:endParaRPr lang="es-ES_tradnl" altLang="es-AR" sz="2800" b="1" dirty="0">
              <a:solidFill>
                <a:srgbClr val="FFFF00"/>
              </a:solidFill>
              <a:latin typeface="Comic Sans MS" pitchFamily="66" charset="0"/>
            </a:endParaRPr>
          </a:p>
          <a:p>
            <a:pPr marL="182880" indent="-182880" algn="just" eaLnBrk="1" fontAlgn="auto" hangingPunct="1">
              <a:lnSpc>
                <a:spcPct val="90000"/>
              </a:lnSpc>
              <a:spcAft>
                <a:spcPts val="0"/>
              </a:spcAft>
              <a:buClr>
                <a:schemeClr val="tx1">
                  <a:lumMod val="50000"/>
                  <a:lumOff val="50000"/>
                </a:schemeClr>
              </a:buClr>
              <a:defRPr/>
            </a:pPr>
            <a:r>
              <a:rPr lang="es-ES_tradnl" altLang="es-AR" sz="2800" b="1" dirty="0">
                <a:solidFill>
                  <a:schemeClr val="tx1">
                    <a:lumMod val="85000"/>
                  </a:schemeClr>
                </a:solidFill>
                <a:latin typeface="Comic Sans MS" pitchFamily="66" charset="0"/>
              </a:rPr>
              <a:t> </a:t>
            </a:r>
            <a:r>
              <a:rPr lang="es-ES_tradnl" altLang="es-AR" sz="2600" b="1" dirty="0" smtClean="0">
                <a:solidFill>
                  <a:schemeClr val="tx1">
                    <a:lumMod val="85000"/>
                  </a:schemeClr>
                </a:solidFill>
                <a:latin typeface="Comic Sans MS" pitchFamily="66" charset="0"/>
              </a:rPr>
              <a:t>SI </a:t>
            </a:r>
            <a:r>
              <a:rPr lang="es-ES_tradnl" altLang="es-AR" sz="2600" b="1" dirty="0" smtClean="0">
                <a:latin typeface="Comic Sans MS" pitchFamily="66" charset="0"/>
              </a:rPr>
              <a:t>SON </a:t>
            </a:r>
            <a:r>
              <a:rPr lang="es-ES_tradnl" altLang="es-AR" sz="2600" b="1" dirty="0">
                <a:latin typeface="Comic Sans MS" pitchFamily="66" charset="0"/>
              </a:rPr>
              <a:t>SOLIDIARIAMENTE RESPONSABLES RESPECTO A NORMAS DE SANIDAD ANIMAL</a:t>
            </a:r>
          </a:p>
          <a:p>
            <a:pPr marL="182880" indent="-182880" eaLnBrk="1" fontAlgn="auto" hangingPunct="1">
              <a:lnSpc>
                <a:spcPct val="90000"/>
              </a:lnSpc>
              <a:spcAft>
                <a:spcPts val="0"/>
              </a:spcAft>
              <a:buClr>
                <a:schemeClr val="tx1">
                  <a:lumMod val="50000"/>
                  <a:lumOff val="50000"/>
                </a:schemeClr>
              </a:buClr>
              <a:defRPr/>
            </a:pPr>
            <a:endParaRPr lang="es-ES_tradnl" altLang="es-AR" dirty="0">
              <a:solidFill>
                <a:schemeClr val="tx1">
                  <a:lumMod val="85000"/>
                </a:schemeClr>
              </a:solidFill>
            </a:endParaRPr>
          </a:p>
        </p:txBody>
      </p:sp>
      <p:sp>
        <p:nvSpPr>
          <p:cNvPr id="6" name="3 Marcador de pie de página"/>
          <p:cNvSpPr>
            <a:spLocks noGrp="1"/>
          </p:cNvSpPr>
          <p:nvPr>
            <p:ph type="ftr" sz="quarter" idx="11"/>
          </p:nvPr>
        </p:nvSpPr>
        <p:spPr>
          <a:xfrm>
            <a:off x="5124450" y="6296025"/>
            <a:ext cx="4248150" cy="334963"/>
          </a:xfrm>
        </p:spPr>
        <p:txBody>
          <a:bodyPr/>
          <a:lstStyle/>
          <a:p>
            <a:pPr>
              <a:defRPr/>
            </a:pPr>
            <a:r>
              <a:rPr lang="es-ES" smtClean="0"/>
              <a:t>Luis  Facciano-A.A.E.F.-  2023</a:t>
            </a:r>
            <a:endParaRPr lang="es-ES" dirty="0"/>
          </a:p>
        </p:txBody>
      </p:sp>
      <p:sp>
        <p:nvSpPr>
          <p:cNvPr id="99332"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42E458A4-BCE3-444C-BF61-2AC81609E9DE}" type="slidenum">
              <a:rPr kumimoji="0" lang="es-ES" altLang="es-AR" sz="1400" b="0" smtClean="0">
                <a:solidFill>
                  <a:schemeClr val="tx1"/>
                </a:solidFill>
                <a:latin typeface="Times New Roman" pitchFamily="18" charset="0"/>
              </a:rPr>
              <a:pPr/>
              <a:t>50</a:t>
            </a:fld>
            <a:endParaRPr kumimoji="0" lang="es-ES" altLang="es-AR" sz="1400" b="0">
              <a:solidFill>
                <a:schemeClr val="tx1"/>
              </a:solidFill>
              <a:latin typeface="Times New Roman" pitchFamily="18" charset="0"/>
            </a:endParaRPr>
          </a:p>
        </p:txBody>
      </p:sp>
      <p:sp>
        <p:nvSpPr>
          <p:cNvPr id="99334" name="Rectangle 5"/>
          <p:cNvSpPr>
            <a:spLocks noChangeArrowheads="1"/>
          </p:cNvSpPr>
          <p:nvPr/>
        </p:nvSpPr>
        <p:spPr bwMode="auto">
          <a:xfrm>
            <a:off x="7924800" y="6400800"/>
            <a:ext cx="188913" cy="461963"/>
          </a:xfrm>
          <a:prstGeom prst="rect">
            <a:avLst/>
          </a:prstGeom>
          <a:noFill/>
          <a:ln w="12700">
            <a:noFill/>
            <a:miter lim="800000"/>
            <a:headEnd type="none" w="sm" len="sm"/>
            <a:tailEnd type="none" w="sm" len="sm"/>
          </a:ln>
        </p:spPr>
        <p:txBody>
          <a:bodyPr wrap="none">
            <a:spAutoFit/>
          </a:bodyPr>
          <a:lstStyle/>
          <a:p>
            <a:pPr algn="l">
              <a:lnSpc>
                <a:spcPct val="100000"/>
              </a:lnSpc>
            </a:pPr>
            <a:endParaRPr kumimoji="0" lang="es-ES_tradnl" altLang="es-AR" sz="2400" b="0">
              <a:solidFill>
                <a:schemeClr val="bg2"/>
              </a:solidFill>
              <a:effectLst/>
              <a:latin typeface="Times New Roman" pitchFamily="18" charset="0"/>
            </a:endParaRPr>
          </a:p>
        </p:txBody>
      </p:sp>
    </p:spTree>
  </p:cSld>
  <p:clrMapOvr>
    <a:masterClrMapping/>
  </p:clrMapOvr>
  <p:transition spd="slow"/>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1490" name="Rectangle 2"/>
          <p:cNvSpPr>
            <a:spLocks noGrp="1" noChangeArrowheads="1"/>
          </p:cNvSpPr>
          <p:nvPr>
            <p:ph type="title"/>
          </p:nvPr>
        </p:nvSpPr>
        <p:spPr>
          <a:xfrm>
            <a:off x="1733972" y="620688"/>
            <a:ext cx="7264673" cy="863600"/>
          </a:xfrm>
          <a:solidFill>
            <a:srgbClr val="FF6600"/>
          </a:solidFill>
        </p:spPr>
        <p:txBody>
          <a:bodyPr/>
          <a:lstStyle/>
          <a:p>
            <a:pPr algn="ctr" eaLnBrk="1" fontAlgn="auto" hangingPunct="1">
              <a:spcAft>
                <a:spcPts val="0"/>
              </a:spcAft>
              <a:defRPr/>
            </a:pPr>
            <a:r>
              <a:rPr lang="es-ES_tradnl" sz="3200" b="1" dirty="0">
                <a:solidFill>
                  <a:schemeClr val="tx1"/>
                </a:solidFill>
                <a:effectLst>
                  <a:outerShdw blurRad="38100" dist="38100" dir="2700000" algn="tl">
                    <a:srgbClr val="000000"/>
                  </a:outerShdw>
                </a:effectLst>
                <a:latin typeface="Comic Sans MS" pitchFamily="66" charset="0"/>
              </a:rPr>
              <a:t>PLAZO DEL CONTRATO</a:t>
            </a:r>
            <a:endParaRPr lang="es-ES_tradnl" sz="3200" dirty="0">
              <a:solidFill>
                <a:schemeClr val="tx1"/>
              </a:solidFill>
              <a:latin typeface="Comic Sans MS" pitchFamily="66" charset="0"/>
            </a:endParaRPr>
          </a:p>
        </p:txBody>
      </p:sp>
      <p:sp>
        <p:nvSpPr>
          <p:cNvPr id="100354" name="Rectangle 3"/>
          <p:cNvSpPr>
            <a:spLocks noGrp="1" noChangeArrowheads="1"/>
          </p:cNvSpPr>
          <p:nvPr>
            <p:ph idx="1"/>
          </p:nvPr>
        </p:nvSpPr>
        <p:spPr>
          <a:xfrm>
            <a:off x="365125" y="2205038"/>
            <a:ext cx="8213725" cy="3975100"/>
          </a:xfrm>
        </p:spPr>
        <p:txBody>
          <a:bodyPr/>
          <a:lstStyle/>
          <a:p>
            <a:pPr eaLnBrk="1" hangingPunct="1"/>
            <a:r>
              <a:rPr lang="es-ES_tradnl" altLang="es-AR" sz="2800" b="1" dirty="0">
                <a:latin typeface="Comic Sans MS" pitchFamily="66" charset="0"/>
              </a:rPr>
              <a:t>SE PUEDE PACTAR LIBREMENTE</a:t>
            </a:r>
          </a:p>
          <a:p>
            <a:pPr eaLnBrk="1" hangingPunct="1">
              <a:buFont typeface="Wingdings" pitchFamily="2" charset="2"/>
              <a:buNone/>
            </a:pPr>
            <a:r>
              <a:rPr lang="es-ES_tradnl" altLang="es-AR" sz="2800" b="1" dirty="0">
                <a:latin typeface="Comic Sans MS" pitchFamily="66" charset="0"/>
              </a:rPr>
              <a:t>                                      </a:t>
            </a:r>
          </a:p>
          <a:p>
            <a:pPr eaLnBrk="1" hangingPunct="1"/>
            <a:r>
              <a:rPr lang="es-ES_tradnl" altLang="es-AR" sz="2800" b="1" dirty="0">
                <a:solidFill>
                  <a:srgbClr val="00B0F0"/>
                </a:solidFill>
                <a:latin typeface="Comic Sans MS" pitchFamily="66" charset="0"/>
              </a:rPr>
              <a:t>SI NO ESTÁ ESTIPULADO </a:t>
            </a:r>
            <a:r>
              <a:rPr lang="es-ES_tradnl" altLang="es-AR" sz="2800" b="1" dirty="0">
                <a:latin typeface="Comic Sans MS" pitchFamily="66" charset="0"/>
              </a:rPr>
              <a:t>(POR EJEMPLO EN CONTRATOS VERBALES): </a:t>
            </a:r>
            <a:r>
              <a:rPr lang="es-ES_tradnl" altLang="es-AR" sz="2800" b="1" dirty="0">
                <a:solidFill>
                  <a:srgbClr val="00B0F0"/>
                </a:solidFill>
                <a:latin typeface="Comic Sans MS" pitchFamily="66" charset="0"/>
              </a:rPr>
              <a:t>2 AÑOS </a:t>
            </a:r>
            <a:r>
              <a:rPr lang="es-ES_tradnl" altLang="es-AR" sz="2800" b="1" dirty="0">
                <a:latin typeface="Comic Sans MS" pitchFamily="66" charset="0"/>
              </a:rPr>
              <a:t>DESDE LA PRIMERA VENTA</a:t>
            </a:r>
          </a:p>
          <a:p>
            <a:pPr eaLnBrk="1" hangingPunct="1">
              <a:buFont typeface="Wingdings" pitchFamily="2" charset="2"/>
              <a:buNone/>
            </a:pPr>
            <a:endParaRPr lang="es-ES_tradnl" altLang="es-AR" sz="2800" b="1" dirty="0">
              <a:latin typeface="Comic Sans MS" pitchFamily="66" charset="0"/>
            </a:endParaRPr>
          </a:p>
          <a:p>
            <a:pPr eaLnBrk="1" hangingPunct="1"/>
            <a:r>
              <a:rPr lang="es-ES_tradnl" altLang="es-AR" sz="2800" b="1" dirty="0">
                <a:latin typeface="Comic Sans MS" pitchFamily="66" charset="0"/>
              </a:rPr>
              <a:t>NO HAY TÁCITA RECONDUCCIÓN</a:t>
            </a:r>
          </a:p>
        </p:txBody>
      </p:sp>
      <p:sp>
        <p:nvSpPr>
          <p:cNvPr id="5" name="3 Marcador de pie de página"/>
          <p:cNvSpPr>
            <a:spLocks noGrp="1"/>
          </p:cNvSpPr>
          <p:nvPr>
            <p:ph type="ftr" sz="quarter" idx="11"/>
          </p:nvPr>
        </p:nvSpPr>
        <p:spPr>
          <a:xfrm>
            <a:off x="0" y="6296025"/>
            <a:ext cx="5649913" cy="334963"/>
          </a:xfrm>
        </p:spPr>
        <p:txBody>
          <a:bodyPr/>
          <a:lstStyle/>
          <a:p>
            <a:pPr>
              <a:defRPr/>
            </a:pPr>
            <a:r>
              <a:rPr lang="es-ES" smtClean="0"/>
              <a:t>Luis  Facciano-A.A.E.F.-  2023</a:t>
            </a:r>
            <a:endParaRPr lang="es-ES" dirty="0"/>
          </a:p>
        </p:txBody>
      </p:sp>
      <p:sp>
        <p:nvSpPr>
          <p:cNvPr id="100356"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2EEED582-00BC-47D0-9642-E5555A2FB07F}" type="slidenum">
              <a:rPr kumimoji="0" lang="es-ES" altLang="es-AR" sz="1400" b="0" smtClean="0">
                <a:solidFill>
                  <a:schemeClr val="tx1"/>
                </a:solidFill>
                <a:latin typeface="Times New Roman" pitchFamily="18" charset="0"/>
              </a:rPr>
              <a:pPr/>
              <a:t>51</a:t>
            </a:fld>
            <a:endParaRPr kumimoji="0" lang="es-ES" altLang="es-AR" sz="1400" b="0">
              <a:solidFill>
                <a:schemeClr val="tx1"/>
              </a:solidFill>
              <a:latin typeface="Times New Roman" pitchFamily="18" charset="0"/>
            </a:endParaRPr>
          </a:p>
        </p:txBody>
      </p:sp>
      <p:sp>
        <p:nvSpPr>
          <p:cNvPr id="100358" name="Rectangle 4"/>
          <p:cNvSpPr>
            <a:spLocks noChangeArrowheads="1"/>
          </p:cNvSpPr>
          <p:nvPr/>
        </p:nvSpPr>
        <p:spPr bwMode="auto">
          <a:xfrm>
            <a:off x="7772400" y="6400800"/>
            <a:ext cx="188913" cy="461963"/>
          </a:xfrm>
          <a:prstGeom prst="rect">
            <a:avLst/>
          </a:prstGeom>
          <a:noFill/>
          <a:ln w="12700">
            <a:noFill/>
            <a:miter lim="800000"/>
            <a:headEnd type="none" w="sm" len="sm"/>
            <a:tailEnd type="none" w="sm" len="sm"/>
          </a:ln>
        </p:spPr>
        <p:txBody>
          <a:bodyPr wrap="none">
            <a:spAutoFit/>
          </a:bodyPr>
          <a:lstStyle/>
          <a:p>
            <a:pPr algn="l">
              <a:lnSpc>
                <a:spcPct val="100000"/>
              </a:lnSpc>
            </a:pPr>
            <a:endParaRPr kumimoji="0" lang="es-ES_tradnl" altLang="es-AR" sz="2400" b="0">
              <a:solidFill>
                <a:schemeClr val="bg2"/>
              </a:solidFill>
              <a:effectLst/>
              <a:latin typeface="Times New Roman" pitchFamily="18" charset="0"/>
            </a:endParaRPr>
          </a:p>
        </p:txBody>
      </p:sp>
    </p:spTree>
  </p:cSld>
  <p:clrMapOvr>
    <a:masterClrMapping/>
  </p:clrMapOvr>
  <p:transition spd="slow"/>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2514" name="Rectangle 2"/>
          <p:cNvSpPr>
            <a:spLocks noGrp="1" noChangeArrowheads="1"/>
          </p:cNvSpPr>
          <p:nvPr>
            <p:ph type="title"/>
          </p:nvPr>
        </p:nvSpPr>
        <p:spPr>
          <a:xfrm>
            <a:off x="1661964" y="692696"/>
            <a:ext cx="7246275" cy="1103313"/>
          </a:xfrm>
          <a:solidFill>
            <a:srgbClr val="FF6600"/>
          </a:solidFill>
        </p:spPr>
        <p:txBody>
          <a:bodyPr>
            <a:normAutofit fontScale="90000"/>
          </a:bodyPr>
          <a:lstStyle/>
          <a:p>
            <a:pPr algn="ctr" eaLnBrk="1" fontAlgn="auto" hangingPunct="1">
              <a:spcAft>
                <a:spcPts val="0"/>
              </a:spcAft>
              <a:defRPr/>
            </a:pPr>
            <a:r>
              <a:rPr lang="es-ES_tradnl" sz="3600" b="1" dirty="0">
                <a:solidFill>
                  <a:schemeClr val="tx1"/>
                </a:solidFill>
                <a:effectLst>
                  <a:outerShdw blurRad="38100" dist="38100" dir="2700000" algn="tl">
                    <a:srgbClr val="000000"/>
                  </a:outerShdw>
                </a:effectLst>
                <a:latin typeface="Comic Sans MS" pitchFamily="66" charset="0"/>
              </a:rPr>
              <a:t>DERECHOS DEL TAMBERO-ASOCIADO</a:t>
            </a:r>
            <a:endParaRPr lang="es-ES_tradnl" sz="3600" dirty="0">
              <a:solidFill>
                <a:schemeClr val="tx1"/>
              </a:solidFill>
            </a:endParaRPr>
          </a:p>
        </p:txBody>
      </p:sp>
      <p:sp>
        <p:nvSpPr>
          <p:cNvPr id="101378" name="Rectangle 3"/>
          <p:cNvSpPr>
            <a:spLocks noGrp="1" noChangeArrowheads="1"/>
          </p:cNvSpPr>
          <p:nvPr>
            <p:ph idx="1"/>
          </p:nvPr>
        </p:nvSpPr>
        <p:spPr>
          <a:xfrm>
            <a:off x="207152" y="2001409"/>
            <a:ext cx="8769350" cy="4383087"/>
          </a:xfrm>
        </p:spPr>
        <p:txBody>
          <a:bodyPr/>
          <a:lstStyle/>
          <a:p>
            <a:pPr eaLnBrk="1" hangingPunct="1">
              <a:lnSpc>
                <a:spcPct val="90000"/>
              </a:lnSpc>
            </a:pPr>
            <a:r>
              <a:rPr lang="es-ES_tradnl" altLang="es-AR" sz="2200" b="1" dirty="0">
                <a:latin typeface="Comic Sans MS" pitchFamily="66" charset="0"/>
              </a:rPr>
              <a:t>PERCIBIR UN </a:t>
            </a:r>
            <a:r>
              <a:rPr lang="es-ES_tradnl" altLang="es-AR" sz="2200" b="1" dirty="0">
                <a:solidFill>
                  <a:schemeClr val="accent2"/>
                </a:solidFill>
                <a:latin typeface="Comic Sans MS" pitchFamily="66" charset="0"/>
              </a:rPr>
              <a:t>PORCENTAJE DE LA PRODUCCION</a:t>
            </a:r>
            <a:r>
              <a:rPr lang="es-ES_tradnl" altLang="es-AR" sz="2200" b="1" dirty="0">
                <a:latin typeface="Comic Sans MS" pitchFamily="66" charset="0"/>
              </a:rPr>
              <a:t> QUE SE PUEDE PACTAR LIBREMENTE.</a:t>
            </a:r>
          </a:p>
          <a:p>
            <a:pPr eaLnBrk="1" hangingPunct="1">
              <a:lnSpc>
                <a:spcPct val="90000"/>
              </a:lnSpc>
            </a:pPr>
            <a:endParaRPr lang="es-ES_tradnl" altLang="es-AR" sz="2200" b="1" dirty="0">
              <a:latin typeface="Comic Sans MS" pitchFamily="66" charset="0"/>
            </a:endParaRPr>
          </a:p>
          <a:p>
            <a:pPr algn="just" eaLnBrk="1" hangingPunct="1">
              <a:lnSpc>
                <a:spcPct val="90000"/>
              </a:lnSpc>
            </a:pPr>
            <a:r>
              <a:rPr lang="es-ES_tradnl" altLang="es-AR" sz="2200" b="1" dirty="0">
                <a:latin typeface="Comic Sans MS" pitchFamily="66" charset="0"/>
              </a:rPr>
              <a:t>PRESTAR </a:t>
            </a:r>
            <a:r>
              <a:rPr lang="es-ES_tradnl" altLang="es-AR" sz="2200" b="1" dirty="0">
                <a:solidFill>
                  <a:schemeClr val="accent2"/>
                </a:solidFill>
                <a:latin typeface="Comic Sans MS" pitchFamily="66" charset="0"/>
              </a:rPr>
              <a:t>CONFORMIDAD RESPECTO A EMPRESA</a:t>
            </a:r>
            <a:r>
              <a:rPr lang="es-ES_tradnl" altLang="es-AR" sz="2200" b="1" dirty="0">
                <a:latin typeface="Comic Sans MS" pitchFamily="66" charset="0"/>
              </a:rPr>
              <a:t> A LA QUE SE ENTREGA LA LECHE (SI NO, RESPONDE EL EMPRESARIO-TITULAR)</a:t>
            </a:r>
          </a:p>
          <a:p>
            <a:pPr eaLnBrk="1" hangingPunct="1">
              <a:lnSpc>
                <a:spcPct val="90000"/>
              </a:lnSpc>
            </a:pPr>
            <a:endParaRPr lang="es-ES_tradnl" altLang="es-AR" sz="2200" b="1" dirty="0">
              <a:latin typeface="Comic Sans MS" pitchFamily="66" charset="0"/>
            </a:endParaRPr>
          </a:p>
          <a:p>
            <a:pPr algn="just" eaLnBrk="1" hangingPunct="1">
              <a:lnSpc>
                <a:spcPct val="90000"/>
              </a:lnSpc>
            </a:pPr>
            <a:r>
              <a:rPr lang="es-ES_tradnl" altLang="es-AR" sz="2200" b="1" dirty="0">
                <a:latin typeface="Comic Sans MS" pitchFamily="66" charset="0"/>
              </a:rPr>
              <a:t>A UNA </a:t>
            </a:r>
            <a:r>
              <a:rPr lang="es-ES_tradnl" altLang="es-AR" sz="2200" b="1" dirty="0">
                <a:solidFill>
                  <a:schemeClr val="accent2"/>
                </a:solidFill>
                <a:latin typeface="Comic Sans MS" pitchFamily="66" charset="0"/>
              </a:rPr>
              <a:t>VIVIENDA</a:t>
            </a:r>
            <a:r>
              <a:rPr lang="es-ES_tradnl" altLang="es-AR" sz="2200" b="1" dirty="0">
                <a:latin typeface="Comic Sans MS" pitchFamily="66" charset="0"/>
              </a:rPr>
              <a:t>  PARA SU FAMILIA (DEBE RESTITUIRLA A LOS 10 DIAS DE LA FINALIZACION o 15 DIAS  DE LA RESCISION BAJO APERCIBIMIENTO DE LANZAMIENTO JUDICIAL)</a:t>
            </a:r>
          </a:p>
        </p:txBody>
      </p:sp>
      <p:sp>
        <p:nvSpPr>
          <p:cNvPr id="4" name="3 Marcador de pie de página"/>
          <p:cNvSpPr>
            <a:spLocks noGrp="1"/>
          </p:cNvSpPr>
          <p:nvPr>
            <p:ph type="ftr" sz="quarter" idx="11"/>
          </p:nvPr>
        </p:nvSpPr>
        <p:spPr>
          <a:xfrm>
            <a:off x="4259263" y="6296025"/>
            <a:ext cx="5113337" cy="228600"/>
          </a:xfrm>
        </p:spPr>
        <p:txBody>
          <a:bodyPr/>
          <a:lstStyle/>
          <a:p>
            <a:pPr>
              <a:defRPr/>
            </a:pPr>
            <a:r>
              <a:rPr lang="es-ES" smtClean="0"/>
              <a:t>Luis  Facciano-A.A.E.F.-  2023</a:t>
            </a:r>
            <a:endParaRPr lang="es-ES" dirty="0"/>
          </a:p>
        </p:txBody>
      </p:sp>
      <p:sp>
        <p:nvSpPr>
          <p:cNvPr id="101380"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E2ABE63B-0668-4973-B538-BF0949384A3D}" type="slidenum">
              <a:rPr kumimoji="0" lang="es-ES" altLang="es-AR" sz="1400" b="0" smtClean="0">
                <a:solidFill>
                  <a:schemeClr val="tx1"/>
                </a:solidFill>
                <a:latin typeface="Times New Roman" pitchFamily="18" charset="0"/>
              </a:rPr>
              <a:pPr/>
              <a:t>52</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3538" name="Rectangle 2"/>
          <p:cNvSpPr>
            <a:spLocks noGrp="1" noChangeArrowheads="1"/>
          </p:cNvSpPr>
          <p:nvPr>
            <p:ph type="title"/>
          </p:nvPr>
        </p:nvSpPr>
        <p:spPr>
          <a:xfrm>
            <a:off x="1733972" y="549275"/>
            <a:ext cx="7263978" cy="990600"/>
          </a:xfrm>
          <a:solidFill>
            <a:srgbClr val="FF6600"/>
          </a:solidFill>
        </p:spPr>
        <p:txBody>
          <a:bodyPr/>
          <a:lstStyle/>
          <a:p>
            <a:pPr algn="ctr" eaLnBrk="1" fontAlgn="auto" hangingPunct="1">
              <a:spcAft>
                <a:spcPts val="0"/>
              </a:spcAft>
              <a:defRPr/>
            </a:pPr>
            <a:r>
              <a:rPr lang="es-ES_tradnl" sz="4000" b="1" dirty="0">
                <a:effectLst>
                  <a:outerShdw blurRad="38100" dist="38100" dir="2700000" algn="tl">
                    <a:srgbClr val="000000"/>
                  </a:outerShdw>
                </a:effectLst>
                <a:latin typeface="Comic Sans MS" pitchFamily="66" charset="0"/>
              </a:rPr>
              <a:t>MUERTE DE LAS PARTES </a:t>
            </a:r>
          </a:p>
        </p:txBody>
      </p:sp>
      <p:sp>
        <p:nvSpPr>
          <p:cNvPr id="66565" name="Rectangle 3"/>
          <p:cNvSpPr>
            <a:spLocks noGrp="1" noChangeArrowheads="1"/>
          </p:cNvSpPr>
          <p:nvPr>
            <p:ph idx="1"/>
          </p:nvPr>
        </p:nvSpPr>
        <p:spPr>
          <a:xfrm>
            <a:off x="149225" y="1844675"/>
            <a:ext cx="8918575" cy="4010025"/>
          </a:xfrm>
        </p:spPr>
        <p:txBody>
          <a:bodyPr rtlCol="0">
            <a:normAutofit fontScale="92500"/>
          </a:bodyPr>
          <a:lstStyle/>
          <a:p>
            <a:pPr marL="182880" indent="-182880" eaLnBrk="1" fontAlgn="auto" hangingPunct="1">
              <a:spcAft>
                <a:spcPts val="0"/>
              </a:spcAft>
              <a:buClr>
                <a:schemeClr val="tx1">
                  <a:lumMod val="50000"/>
                  <a:lumOff val="50000"/>
                </a:schemeClr>
              </a:buClr>
              <a:defRPr/>
            </a:pPr>
            <a:r>
              <a:rPr lang="es-ES_tradnl" altLang="es-AR" sz="2800" b="1" dirty="0">
                <a:solidFill>
                  <a:srgbClr val="C00000"/>
                </a:solidFill>
                <a:latin typeface="Comic Sans MS" pitchFamily="66" charset="0"/>
              </a:rPr>
              <a:t>DEL EMPRESARIO TITULAR: </a:t>
            </a:r>
            <a:r>
              <a:rPr lang="es-ES_tradnl" altLang="es-AR" sz="2800" b="1" dirty="0">
                <a:latin typeface="Comic Sans MS" pitchFamily="66" charset="0"/>
              </a:rPr>
              <a:t>CONTINUA EL CONTRATO CON LOS HEREDEROS</a:t>
            </a:r>
          </a:p>
          <a:p>
            <a:pPr marL="0" indent="0" eaLnBrk="1" fontAlgn="auto" hangingPunct="1">
              <a:spcAft>
                <a:spcPts val="0"/>
              </a:spcAft>
              <a:buClr>
                <a:schemeClr val="tx1">
                  <a:lumMod val="50000"/>
                  <a:lumOff val="50000"/>
                </a:schemeClr>
              </a:buClr>
              <a:buFont typeface="Wingdings" pitchFamily="2" charset="2"/>
              <a:buNone/>
              <a:defRPr/>
            </a:pPr>
            <a:endParaRPr lang="es-ES_tradnl" altLang="es-AR" sz="2800" b="1" dirty="0">
              <a:solidFill>
                <a:schemeClr val="tx1">
                  <a:lumMod val="85000"/>
                </a:schemeClr>
              </a:solidFill>
              <a:latin typeface="Comic Sans MS" pitchFamily="66" charset="0"/>
            </a:endParaRPr>
          </a:p>
          <a:p>
            <a:pPr marL="182880" indent="-182880" eaLnBrk="1" fontAlgn="auto" hangingPunct="1">
              <a:spcAft>
                <a:spcPts val="0"/>
              </a:spcAft>
              <a:buClr>
                <a:schemeClr val="tx1">
                  <a:lumMod val="50000"/>
                  <a:lumOff val="50000"/>
                </a:schemeClr>
              </a:buClr>
              <a:defRPr/>
            </a:pPr>
            <a:r>
              <a:rPr lang="es-ES_tradnl" altLang="es-AR" sz="2800" b="1" dirty="0">
                <a:solidFill>
                  <a:srgbClr val="C00000"/>
                </a:solidFill>
                <a:latin typeface="Comic Sans MS" pitchFamily="66" charset="0"/>
              </a:rPr>
              <a:t>DEL TAMBERO ASOCIADO: </a:t>
            </a:r>
            <a:r>
              <a:rPr lang="es-ES_tradnl" altLang="es-AR" sz="2800" b="1" dirty="0">
                <a:latin typeface="Comic Sans MS" pitchFamily="66" charset="0"/>
              </a:rPr>
              <a:t>QUEDA RESUELTO (también por incapacidad sobreviniente)</a:t>
            </a:r>
          </a:p>
          <a:p>
            <a:pPr marL="0" indent="0" eaLnBrk="1" fontAlgn="auto" hangingPunct="1">
              <a:spcAft>
                <a:spcPts val="0"/>
              </a:spcAft>
              <a:buClr>
                <a:schemeClr val="tx1">
                  <a:lumMod val="50000"/>
                  <a:lumOff val="50000"/>
                </a:schemeClr>
              </a:buClr>
              <a:buFont typeface="Wingdings" pitchFamily="2" charset="2"/>
              <a:buNone/>
              <a:defRPr/>
            </a:pPr>
            <a:endParaRPr lang="es-ES_tradnl" altLang="es-AR" sz="2800" b="1" dirty="0">
              <a:latin typeface="Comic Sans MS" pitchFamily="66" charset="0"/>
            </a:endParaRPr>
          </a:p>
          <a:p>
            <a:pPr marL="182880" indent="-182880" eaLnBrk="1" fontAlgn="auto" hangingPunct="1">
              <a:spcAft>
                <a:spcPts val="0"/>
              </a:spcAft>
              <a:buClr>
                <a:schemeClr val="tx1">
                  <a:lumMod val="50000"/>
                  <a:lumOff val="50000"/>
                </a:schemeClr>
              </a:buClr>
              <a:defRPr/>
            </a:pPr>
            <a:r>
              <a:rPr lang="es-ES_tradnl" altLang="es-AR" sz="2800" b="1" dirty="0">
                <a:latin typeface="Comic Sans MS" pitchFamily="66" charset="0"/>
              </a:rPr>
              <a:t>PUEDE ESTIPULARSE LO CONTRARIO  EN AMBOS CASOS</a:t>
            </a:r>
            <a:endParaRPr lang="es-ES_tradnl" altLang="es-AR" sz="2800" dirty="0">
              <a:latin typeface="Comic Sans MS" pitchFamily="66" charset="0"/>
            </a:endParaRPr>
          </a:p>
        </p:txBody>
      </p:sp>
      <p:sp>
        <p:nvSpPr>
          <p:cNvPr id="5" name="3 Marcador de pie de página"/>
          <p:cNvSpPr>
            <a:spLocks noGrp="1"/>
          </p:cNvSpPr>
          <p:nvPr>
            <p:ph type="ftr" sz="quarter" idx="11"/>
          </p:nvPr>
        </p:nvSpPr>
        <p:spPr>
          <a:xfrm>
            <a:off x="5413375" y="6296025"/>
            <a:ext cx="3959225" cy="301625"/>
          </a:xfrm>
        </p:spPr>
        <p:txBody>
          <a:bodyPr/>
          <a:lstStyle/>
          <a:p>
            <a:pPr>
              <a:defRPr/>
            </a:pPr>
            <a:r>
              <a:rPr lang="es-ES" smtClean="0"/>
              <a:t>Luis  Facciano-A.A.E.F.-  2023</a:t>
            </a:r>
            <a:endParaRPr lang="es-ES" dirty="0"/>
          </a:p>
        </p:txBody>
      </p:sp>
      <p:sp>
        <p:nvSpPr>
          <p:cNvPr id="102404"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F86D0595-37DD-4596-8AC4-E2130D653C58}" type="slidenum">
              <a:rPr kumimoji="0" lang="es-ES" altLang="es-AR" sz="1400" b="0" smtClean="0">
                <a:solidFill>
                  <a:schemeClr val="tx1"/>
                </a:solidFill>
                <a:latin typeface="Times New Roman" pitchFamily="18" charset="0"/>
              </a:rPr>
              <a:pPr/>
              <a:t>53</a:t>
            </a:fld>
            <a:endParaRPr kumimoji="0" lang="es-ES" altLang="es-AR" sz="1400" b="0">
              <a:solidFill>
                <a:schemeClr val="tx1"/>
              </a:solidFill>
              <a:latin typeface="Times New Roman" pitchFamily="18" charset="0"/>
            </a:endParaRPr>
          </a:p>
        </p:txBody>
      </p:sp>
      <p:sp>
        <p:nvSpPr>
          <p:cNvPr id="102406" name="Rectangle 4"/>
          <p:cNvSpPr>
            <a:spLocks noChangeArrowheads="1"/>
          </p:cNvSpPr>
          <p:nvPr/>
        </p:nvSpPr>
        <p:spPr bwMode="auto">
          <a:xfrm>
            <a:off x="3514725" y="2895600"/>
            <a:ext cx="608013" cy="461963"/>
          </a:xfrm>
          <a:prstGeom prst="rect">
            <a:avLst/>
          </a:prstGeom>
          <a:noFill/>
          <a:ln w="12700">
            <a:noFill/>
            <a:miter lim="800000"/>
            <a:headEnd type="none" w="sm" len="sm"/>
            <a:tailEnd type="none" w="sm" len="sm"/>
          </a:ln>
        </p:spPr>
        <p:txBody>
          <a:bodyPr>
            <a:spAutoFit/>
          </a:bodyPr>
          <a:lstStyle/>
          <a:p>
            <a:pPr algn="l">
              <a:lnSpc>
                <a:spcPct val="100000"/>
              </a:lnSpc>
            </a:pPr>
            <a:r>
              <a:rPr kumimoji="0" lang="es-ES_tradnl" altLang="es-AR" sz="2400" b="0">
                <a:solidFill>
                  <a:schemeClr val="bg2"/>
                </a:solidFill>
                <a:effectLst/>
                <a:latin typeface="Times New Roman" pitchFamily="18" charset="0"/>
              </a:rPr>
              <a:t>VII</a:t>
            </a:r>
          </a:p>
        </p:txBody>
      </p:sp>
    </p:spTree>
  </p:cSld>
  <p:clrMapOvr>
    <a:masterClrMapping/>
  </p:clrMapOvr>
  <p:transition spd="slow"/>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62" name="Rectangle 2"/>
          <p:cNvSpPr>
            <a:spLocks noGrp="1" noChangeArrowheads="1"/>
          </p:cNvSpPr>
          <p:nvPr>
            <p:ph type="title"/>
          </p:nvPr>
        </p:nvSpPr>
        <p:spPr>
          <a:xfrm>
            <a:off x="365125" y="260356"/>
            <a:ext cx="8632825" cy="1012825"/>
          </a:xfrm>
          <a:solidFill>
            <a:srgbClr val="FF6600"/>
          </a:solidFill>
        </p:spPr>
        <p:txBody>
          <a:bodyPr/>
          <a:lstStyle/>
          <a:p>
            <a:pPr algn="ctr" eaLnBrk="1" fontAlgn="auto" hangingPunct="1">
              <a:spcAft>
                <a:spcPts val="0"/>
              </a:spcAft>
              <a:defRPr/>
            </a:pPr>
            <a:r>
              <a:rPr lang="es-ES_tradnl" sz="3200" b="1" dirty="0">
                <a:solidFill>
                  <a:schemeClr val="tx1"/>
                </a:solidFill>
                <a:effectLst>
                  <a:outerShdw blurRad="38100" dist="38100" dir="2700000" algn="tl">
                    <a:srgbClr val="000000"/>
                  </a:outerShdw>
                </a:effectLst>
                <a:latin typeface="Comic Sans MS" pitchFamily="66" charset="0"/>
              </a:rPr>
              <a:t>RESCISIÓN DEL CONTRATO</a:t>
            </a:r>
            <a:endParaRPr lang="es-ES_tradnl" sz="3200" dirty="0">
              <a:solidFill>
                <a:schemeClr val="tx1"/>
              </a:solidFill>
              <a:latin typeface="Comic Sans MS" pitchFamily="66" charset="0"/>
            </a:endParaRPr>
          </a:p>
        </p:txBody>
      </p:sp>
      <p:sp>
        <p:nvSpPr>
          <p:cNvPr id="67589" name="Rectangle 3"/>
          <p:cNvSpPr>
            <a:spLocks noGrp="1" noChangeArrowheads="1"/>
          </p:cNvSpPr>
          <p:nvPr>
            <p:ph idx="1"/>
          </p:nvPr>
        </p:nvSpPr>
        <p:spPr>
          <a:xfrm>
            <a:off x="0" y="1484313"/>
            <a:ext cx="9372600" cy="4681537"/>
          </a:xfrm>
          <a:ln>
            <a:solidFill>
              <a:schemeClr val="bg1"/>
            </a:solidFill>
          </a:ln>
        </p:spPr>
        <p:txBody>
          <a:bodyPr rtlCol="0">
            <a:noAutofit/>
          </a:bodyPr>
          <a:lstStyle/>
          <a:p>
            <a:pPr marL="0" indent="0" eaLnBrk="1" fontAlgn="auto" hangingPunct="1">
              <a:spcBef>
                <a:spcPts val="0"/>
              </a:spcBef>
              <a:spcAft>
                <a:spcPts val="0"/>
              </a:spcAft>
              <a:buClr>
                <a:schemeClr val="tx1">
                  <a:lumMod val="50000"/>
                  <a:lumOff val="50000"/>
                </a:schemeClr>
              </a:buClr>
              <a:buNone/>
              <a:defRPr/>
            </a:pPr>
            <a:r>
              <a:rPr lang="es-ES_tradnl" altLang="es-AR" sz="2600" b="1" dirty="0">
                <a:latin typeface="Comic Sans MS" pitchFamily="66" charset="0"/>
              </a:rPr>
              <a:t>	PUEDEN PEDIRLA CUALQUIERA DE LAS PARTES</a:t>
            </a:r>
          </a:p>
          <a:p>
            <a:pPr marL="182880" indent="-182880" eaLnBrk="1" fontAlgn="auto" hangingPunct="1">
              <a:spcBef>
                <a:spcPts val="0"/>
              </a:spcBef>
              <a:spcAft>
                <a:spcPts val="0"/>
              </a:spcAft>
              <a:buClr>
                <a:schemeClr val="tx1">
                  <a:lumMod val="50000"/>
                  <a:lumOff val="50000"/>
                </a:schemeClr>
              </a:buClr>
              <a:buFont typeface="Wingdings" pitchFamily="2" charset="2"/>
              <a:buNone/>
              <a:defRPr/>
            </a:pPr>
            <a:endParaRPr lang="es-ES_tradnl" altLang="es-AR" sz="2600" b="1" dirty="0">
              <a:solidFill>
                <a:schemeClr val="tx1">
                  <a:lumMod val="85000"/>
                </a:schemeClr>
              </a:solidFill>
              <a:latin typeface="Comic Sans MS" pitchFamily="66" charset="0"/>
            </a:endParaRPr>
          </a:p>
          <a:p>
            <a:pPr marL="582936" lvl="1" indent="-182880">
              <a:spcBef>
                <a:spcPts val="0"/>
              </a:spcBef>
              <a:buClr>
                <a:schemeClr val="tx1">
                  <a:lumMod val="50000"/>
                  <a:lumOff val="50000"/>
                </a:schemeClr>
              </a:buClr>
              <a:defRPr/>
            </a:pPr>
            <a:r>
              <a:rPr lang="es-ES_tradnl" altLang="es-AR" sz="2400" b="1" dirty="0">
                <a:solidFill>
                  <a:srgbClr val="00B0F0"/>
                </a:solidFill>
                <a:latin typeface="Comic Sans MS" pitchFamily="66" charset="0"/>
              </a:rPr>
              <a:t>CON CAUSA: </a:t>
            </a:r>
            <a:r>
              <a:rPr lang="es-ES_tradnl" altLang="es-AR" sz="2400" b="1" dirty="0">
                <a:latin typeface="Comic Sans MS" pitchFamily="66" charset="0"/>
              </a:rPr>
              <a:t>POR INCUMPLIMIENTOS</a:t>
            </a:r>
          </a:p>
          <a:p>
            <a:pPr marL="182880" indent="-182880" eaLnBrk="1" fontAlgn="auto" hangingPunct="1">
              <a:spcBef>
                <a:spcPts val="0"/>
              </a:spcBef>
              <a:spcAft>
                <a:spcPts val="0"/>
              </a:spcAft>
              <a:buClr>
                <a:schemeClr val="tx1">
                  <a:lumMod val="50000"/>
                  <a:lumOff val="50000"/>
                </a:schemeClr>
              </a:buClr>
              <a:buFont typeface="Wingdings" pitchFamily="2" charset="2"/>
              <a:buNone/>
              <a:defRPr/>
            </a:pPr>
            <a:endParaRPr lang="es-ES_tradnl" altLang="es-AR" sz="2600" b="1" dirty="0">
              <a:solidFill>
                <a:schemeClr val="tx1">
                  <a:lumMod val="85000"/>
                </a:schemeClr>
              </a:solidFill>
              <a:latin typeface="Comic Sans MS" pitchFamily="66" charset="0"/>
            </a:endParaRPr>
          </a:p>
          <a:p>
            <a:pPr marL="582936" lvl="1" indent="-182880">
              <a:spcBef>
                <a:spcPts val="0"/>
              </a:spcBef>
              <a:buClr>
                <a:schemeClr val="tx1">
                  <a:lumMod val="50000"/>
                  <a:lumOff val="50000"/>
                </a:schemeClr>
              </a:buClr>
              <a:defRPr/>
            </a:pPr>
            <a:r>
              <a:rPr lang="es-ES_tradnl" altLang="es-AR" sz="2400" b="1" dirty="0">
                <a:solidFill>
                  <a:srgbClr val="00B0F0"/>
                </a:solidFill>
                <a:latin typeface="Comic Sans MS" pitchFamily="66" charset="0"/>
              </a:rPr>
              <a:t>SIN CAUSA:  </a:t>
            </a:r>
            <a:r>
              <a:rPr lang="es-ES_tradnl" altLang="es-AR" sz="2400" b="1" dirty="0">
                <a:latin typeface="Comic Sans MS" pitchFamily="66" charset="0"/>
              </a:rPr>
              <a:t>SE DEBE DAR AVISO CON 30 DIAS DE ANTICIPACION o PAGAR COMPENSACION SUSTITUTIVA (contrato + de 6 meses y que le falte + de 1 año)</a:t>
            </a:r>
          </a:p>
          <a:p>
            <a:pPr marL="400056" lvl="1" indent="0">
              <a:spcBef>
                <a:spcPts val="0"/>
              </a:spcBef>
              <a:buClr>
                <a:schemeClr val="tx1">
                  <a:lumMod val="50000"/>
                  <a:lumOff val="50000"/>
                </a:schemeClr>
              </a:buClr>
              <a:buNone/>
              <a:defRPr/>
            </a:pPr>
            <a:endParaRPr lang="es-ES_tradnl" altLang="es-AR" sz="2400" b="1" dirty="0">
              <a:latin typeface="Comic Sans MS" pitchFamily="66" charset="0"/>
            </a:endParaRPr>
          </a:p>
          <a:p>
            <a:pPr marL="0" indent="0" algn="ctr" eaLnBrk="1" fontAlgn="auto" hangingPunct="1">
              <a:spcBef>
                <a:spcPts val="0"/>
              </a:spcBef>
              <a:spcAft>
                <a:spcPts val="0"/>
              </a:spcAft>
              <a:buClr>
                <a:schemeClr val="tx1">
                  <a:lumMod val="50000"/>
                  <a:lumOff val="50000"/>
                </a:schemeClr>
              </a:buClr>
              <a:buFont typeface="Wingdings" pitchFamily="2" charset="2"/>
              <a:buNone/>
              <a:defRPr/>
            </a:pPr>
            <a:r>
              <a:rPr lang="es-ES_tradnl" altLang="es-AR" sz="2600" b="1" dirty="0">
                <a:latin typeface="Comic Sans MS" pitchFamily="66" charset="0"/>
              </a:rPr>
              <a:t> SE DEBE COMPENSAR PAGANDO EL 15 % DE LO QUE DEJE DE PERCIBIR LA OTRA PARTE POR EL RESTO DEL CONTRATO (BASE TRIMESTRE ANTERIOR)</a:t>
            </a:r>
          </a:p>
        </p:txBody>
      </p:sp>
      <p:sp>
        <p:nvSpPr>
          <p:cNvPr id="5" name="3 Marcador de pie de página"/>
          <p:cNvSpPr>
            <a:spLocks noGrp="1"/>
          </p:cNvSpPr>
          <p:nvPr>
            <p:ph type="ftr" sz="quarter" idx="11"/>
          </p:nvPr>
        </p:nvSpPr>
        <p:spPr>
          <a:xfrm>
            <a:off x="4835525" y="6296025"/>
            <a:ext cx="4537075" cy="446088"/>
          </a:xfrm>
        </p:spPr>
        <p:txBody>
          <a:bodyPr/>
          <a:lstStyle/>
          <a:p>
            <a:pPr>
              <a:defRPr/>
            </a:pPr>
            <a:r>
              <a:rPr lang="es-ES" smtClean="0"/>
              <a:t>Luis  Facciano-A.A.E.F.-  2023</a:t>
            </a:r>
            <a:endParaRPr lang="es-ES" dirty="0"/>
          </a:p>
        </p:txBody>
      </p:sp>
      <p:sp>
        <p:nvSpPr>
          <p:cNvPr id="103428"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EC17955E-66C3-4B5A-B35D-A6445470BEFC}" type="slidenum">
              <a:rPr kumimoji="0" lang="es-ES" altLang="es-AR" sz="1400" b="0" smtClean="0">
                <a:solidFill>
                  <a:schemeClr val="tx1"/>
                </a:solidFill>
                <a:latin typeface="Times New Roman" pitchFamily="18" charset="0"/>
              </a:rPr>
              <a:pPr/>
              <a:t>54</a:t>
            </a:fld>
            <a:endParaRPr kumimoji="0" lang="es-ES" altLang="es-AR" sz="1400" b="0">
              <a:solidFill>
                <a:schemeClr val="tx1"/>
              </a:solidFill>
              <a:latin typeface="Times New Roman" pitchFamily="18" charset="0"/>
            </a:endParaRPr>
          </a:p>
        </p:txBody>
      </p:sp>
      <p:sp>
        <p:nvSpPr>
          <p:cNvPr id="103430" name="Rectangle 4"/>
          <p:cNvSpPr>
            <a:spLocks noChangeArrowheads="1"/>
          </p:cNvSpPr>
          <p:nvPr/>
        </p:nvSpPr>
        <p:spPr bwMode="auto">
          <a:xfrm>
            <a:off x="7924800" y="6400800"/>
            <a:ext cx="188913" cy="461963"/>
          </a:xfrm>
          <a:prstGeom prst="rect">
            <a:avLst/>
          </a:prstGeom>
          <a:noFill/>
          <a:ln w="12700">
            <a:noFill/>
            <a:miter lim="800000"/>
            <a:headEnd type="none" w="sm" len="sm"/>
            <a:tailEnd type="none" w="sm" len="sm"/>
          </a:ln>
        </p:spPr>
        <p:txBody>
          <a:bodyPr wrap="none">
            <a:spAutoFit/>
          </a:bodyPr>
          <a:lstStyle/>
          <a:p>
            <a:pPr algn="l">
              <a:lnSpc>
                <a:spcPct val="100000"/>
              </a:lnSpc>
            </a:pPr>
            <a:endParaRPr kumimoji="0" lang="es-ES_tradnl" altLang="es-AR" sz="2400" b="0">
              <a:solidFill>
                <a:schemeClr val="bg2"/>
              </a:solidFill>
              <a:effectLst/>
              <a:latin typeface="Times New Roman" pitchFamily="18" charset="0"/>
            </a:endParaRPr>
          </a:p>
        </p:txBody>
      </p:sp>
    </p:spTree>
  </p:cSld>
  <p:clrMapOvr>
    <a:masterClrMapping/>
  </p:clrMapOvr>
  <p:transition spd="slow"/>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5586" name="Rectangle 2"/>
          <p:cNvSpPr>
            <a:spLocks noGrp="1" noChangeArrowheads="1"/>
          </p:cNvSpPr>
          <p:nvPr>
            <p:ph type="title"/>
          </p:nvPr>
        </p:nvSpPr>
        <p:spPr>
          <a:xfrm>
            <a:off x="509836" y="188640"/>
            <a:ext cx="8136904" cy="719410"/>
          </a:xfrm>
          <a:solidFill>
            <a:srgbClr val="FF6600"/>
          </a:solidFill>
        </p:spPr>
        <p:txBody>
          <a:bodyPr>
            <a:normAutofit/>
          </a:bodyPr>
          <a:lstStyle/>
          <a:p>
            <a:pPr algn="ctr" eaLnBrk="1" fontAlgn="auto" hangingPunct="1">
              <a:spcAft>
                <a:spcPts val="0"/>
              </a:spcAft>
              <a:defRPr/>
            </a:pPr>
            <a:r>
              <a:rPr lang="es-ES_tradnl" sz="3600" b="1" dirty="0">
                <a:solidFill>
                  <a:schemeClr val="tx1"/>
                </a:solidFill>
                <a:effectLst>
                  <a:outerShdw blurRad="38100" dist="38100" dir="2700000" algn="tl">
                    <a:srgbClr val="000000"/>
                  </a:outerShdw>
                </a:effectLst>
                <a:latin typeface="Comic Sans MS" pitchFamily="66" charset="0"/>
              </a:rPr>
              <a:t>HOMOLOGACIÓN DEL CONTRATO</a:t>
            </a:r>
          </a:p>
        </p:txBody>
      </p:sp>
      <p:sp>
        <p:nvSpPr>
          <p:cNvPr id="195587" name="Rectangle 3"/>
          <p:cNvSpPr>
            <a:spLocks noGrp="1" noChangeArrowheads="1"/>
          </p:cNvSpPr>
          <p:nvPr>
            <p:ph idx="1"/>
          </p:nvPr>
        </p:nvSpPr>
        <p:spPr>
          <a:xfrm>
            <a:off x="1" y="1196752"/>
            <a:ext cx="9098756" cy="5112431"/>
          </a:xfrm>
        </p:spPr>
        <p:txBody>
          <a:bodyPr>
            <a:noAutofit/>
          </a:bodyPr>
          <a:lstStyle/>
          <a:p>
            <a:pPr algn="just" eaLnBrk="1" hangingPunct="1"/>
            <a:r>
              <a:rPr lang="es-ES_tradnl" altLang="es-AR" b="1" dirty="0">
                <a:latin typeface="Comic Sans MS" pitchFamily="66" charset="0"/>
              </a:rPr>
              <a:t>EL CONTRATO DEBE SER HOMOLOGADO ANTE EL JUEZ CIVIL CON JURISDICCIÓN EN EL LUGAR DE CELEBRACIÓN</a:t>
            </a:r>
          </a:p>
          <a:p>
            <a:pPr algn="just" eaLnBrk="1" hangingPunct="1"/>
            <a:r>
              <a:rPr lang="es-ES_tradnl" b="1" dirty="0">
                <a:latin typeface="Comic Sans MS" pitchFamily="66" charset="0"/>
              </a:rPr>
              <a:t>SE DISCUTE </a:t>
            </a:r>
            <a:r>
              <a:rPr lang="es-ES_tradnl" b="1" dirty="0" smtClean="0">
                <a:latin typeface="Comic Sans MS" pitchFamily="66" charset="0"/>
              </a:rPr>
              <a:t>SU OBLIGATORIEDAD, PERO </a:t>
            </a:r>
            <a:r>
              <a:rPr lang="es-ES_tradnl" b="1" dirty="0" smtClean="0">
                <a:solidFill>
                  <a:srgbClr val="FF0000"/>
                </a:solidFill>
                <a:latin typeface="Comic Sans MS" pitchFamily="66" charset="0"/>
              </a:rPr>
              <a:t>ES </a:t>
            </a:r>
            <a:r>
              <a:rPr lang="es-ES_tradnl" b="1" dirty="0">
                <a:solidFill>
                  <a:srgbClr val="FF0000"/>
                </a:solidFill>
                <a:latin typeface="Comic Sans MS" pitchFamily="66" charset="0"/>
              </a:rPr>
              <a:t>IMPORTANTE EFECTUARLA</a:t>
            </a:r>
            <a:r>
              <a:rPr lang="es-ES_tradnl" b="1" dirty="0">
                <a:solidFill>
                  <a:srgbClr val="FFFF00"/>
                </a:solidFill>
                <a:latin typeface="Comic Sans MS" pitchFamily="66" charset="0"/>
              </a:rPr>
              <a:t> </a:t>
            </a:r>
            <a:r>
              <a:rPr lang="es-ES_tradnl" b="1" dirty="0">
                <a:latin typeface="Comic Sans MS" pitchFamily="66" charset="0"/>
              </a:rPr>
              <a:t>PARA QUE TENGA EFECTOS RESPECTO A </a:t>
            </a:r>
            <a:r>
              <a:rPr lang="es-ES_tradnl" b="1" dirty="0" smtClean="0">
                <a:latin typeface="Comic Sans MS" pitchFamily="66" charset="0"/>
              </a:rPr>
              <a:t>TERCEROS RESPECTO </a:t>
            </a:r>
            <a:r>
              <a:rPr lang="es-ES_tradnl" b="1" dirty="0">
                <a:latin typeface="Comic Sans MS" pitchFamily="66" charset="0"/>
              </a:rPr>
              <a:t>A LA NO </a:t>
            </a:r>
            <a:r>
              <a:rPr lang="es-ES_tradnl" b="1" dirty="0" smtClean="0">
                <a:latin typeface="Comic Sans MS" pitchFamily="66" charset="0"/>
              </a:rPr>
              <a:t>SOLIDARIDAD LABORAL y TAMBIEN PARA LA DESOCUPACIÓN DE LA VIVIENDA.</a:t>
            </a:r>
          </a:p>
          <a:p>
            <a:pPr algn="just" eaLnBrk="1" hangingPunct="1"/>
            <a:r>
              <a:rPr lang="es-AR" b="1" dirty="0" smtClean="0">
                <a:solidFill>
                  <a:schemeClr val="accent1"/>
                </a:solidFill>
                <a:latin typeface="Comic Sans MS" pitchFamily="66" charset="0"/>
              </a:rPr>
              <a:t>Sin embargo, en un fallo del 2018 la SCJ de </a:t>
            </a:r>
            <a:r>
              <a:rPr lang="es-AR" b="1" dirty="0" err="1" smtClean="0">
                <a:solidFill>
                  <a:schemeClr val="accent1"/>
                </a:solidFill>
                <a:latin typeface="Comic Sans MS" pitchFamily="66" charset="0"/>
              </a:rPr>
              <a:t>SFe</a:t>
            </a:r>
            <a:r>
              <a:rPr lang="es-AR" b="1" dirty="0" smtClean="0">
                <a:solidFill>
                  <a:schemeClr val="accent1"/>
                </a:solidFill>
                <a:latin typeface="Comic Sans MS" pitchFamily="66" charset="0"/>
              </a:rPr>
              <a:t> (autos “Gamarra c/</a:t>
            </a:r>
            <a:r>
              <a:rPr lang="es-AR" b="1" dirty="0" err="1" smtClean="0">
                <a:solidFill>
                  <a:schemeClr val="accent1"/>
                </a:solidFill>
                <a:latin typeface="Comic Sans MS" pitchFamily="66" charset="0"/>
              </a:rPr>
              <a:t>Peresutti</a:t>
            </a:r>
            <a:r>
              <a:rPr lang="es-AR" b="1" dirty="0" smtClean="0">
                <a:solidFill>
                  <a:schemeClr val="accent1"/>
                </a:solidFill>
                <a:latin typeface="Comic Sans MS" pitchFamily="66" charset="0"/>
              </a:rPr>
              <a:t>) declaró la vigencia de un CAET sin homologar e incluso sin forma escrita</a:t>
            </a:r>
            <a:r>
              <a:rPr lang="es-AR" b="1" dirty="0" smtClean="0">
                <a:solidFill>
                  <a:srgbClr val="FFFF00"/>
                </a:solidFill>
                <a:latin typeface="Comic Sans MS" pitchFamily="66" charset="0"/>
              </a:rPr>
              <a:t>. </a:t>
            </a:r>
            <a:r>
              <a:rPr lang="es-AR" b="1" dirty="0" smtClean="0">
                <a:solidFill>
                  <a:srgbClr val="FF0000"/>
                </a:solidFill>
                <a:latin typeface="Comic Sans MS" pitchFamily="66" charset="0"/>
              </a:rPr>
              <a:t>(Efecto entre las partes)</a:t>
            </a:r>
            <a:endParaRPr lang="es-AR" b="1" dirty="0">
              <a:solidFill>
                <a:srgbClr val="FF0000"/>
              </a:solidFill>
              <a:latin typeface="Comic Sans MS" pitchFamily="66" charset="0"/>
            </a:endParaRPr>
          </a:p>
          <a:p>
            <a:pPr algn="just" eaLnBrk="1" hangingPunct="1">
              <a:buFont typeface="Wingdings" pitchFamily="2" charset="2"/>
              <a:buNone/>
            </a:pPr>
            <a:r>
              <a:rPr lang="es-AR" b="1" dirty="0">
                <a:solidFill>
                  <a:srgbClr val="00FF00"/>
                </a:solidFill>
                <a:latin typeface="Comic Sans MS" pitchFamily="66" charset="0"/>
              </a:rPr>
              <a:t>	</a:t>
            </a:r>
            <a:r>
              <a:rPr lang="es-AR" sz="1800" b="1" u="sng" dirty="0">
                <a:solidFill>
                  <a:srgbClr val="00B050"/>
                </a:solidFill>
                <a:latin typeface="Comic Sans MS" pitchFamily="66" charset="0"/>
              </a:rPr>
              <a:t>DISPOSICIONES DEL C.C.C. SOBRE LOS “CONTRATOS ASOCIATIVOS</a:t>
            </a:r>
            <a:r>
              <a:rPr lang="es-AR" sz="1800" b="1" dirty="0">
                <a:solidFill>
                  <a:srgbClr val="00B050"/>
                </a:solidFill>
                <a:latin typeface="Comic Sans MS" pitchFamily="66" charset="0"/>
              </a:rPr>
              <a:t>” </a:t>
            </a:r>
            <a:r>
              <a:rPr lang="es-AR" sz="1800" b="1" dirty="0" smtClean="0">
                <a:solidFill>
                  <a:srgbClr val="00B050"/>
                </a:solidFill>
                <a:latin typeface="Comic Sans MS" pitchFamily="66" charset="0"/>
              </a:rPr>
              <a:t>Art</a:t>
            </a:r>
            <a:r>
              <a:rPr lang="es-AR" sz="1800" b="1" dirty="0">
                <a:solidFill>
                  <a:srgbClr val="00B050"/>
                </a:solidFill>
                <a:latin typeface="Comic Sans MS" pitchFamily="66" charset="0"/>
              </a:rPr>
              <a:t>. 1442. Las disposiciones de este Capítulo </a:t>
            </a:r>
            <a:r>
              <a:rPr lang="es-AR" sz="1800" b="1" dirty="0">
                <a:solidFill>
                  <a:srgbClr val="C00000"/>
                </a:solidFill>
                <a:latin typeface="Comic Sans MS" pitchFamily="66" charset="0"/>
              </a:rPr>
              <a:t>se aplican a todo contrato </a:t>
            </a:r>
            <a:r>
              <a:rPr lang="es-AR" sz="1800" b="1" dirty="0">
                <a:solidFill>
                  <a:srgbClr val="00B050"/>
                </a:solidFill>
                <a:latin typeface="Comic Sans MS" pitchFamily="66" charset="0"/>
              </a:rPr>
              <a:t>de colaboración, de organización o</a:t>
            </a:r>
            <a:r>
              <a:rPr lang="es-AR" sz="1800" b="1" dirty="0">
                <a:solidFill>
                  <a:srgbClr val="00FF00"/>
                </a:solidFill>
                <a:latin typeface="Comic Sans MS" pitchFamily="66" charset="0"/>
              </a:rPr>
              <a:t> </a:t>
            </a:r>
            <a:r>
              <a:rPr lang="es-AR" sz="1800" b="1" dirty="0">
                <a:solidFill>
                  <a:srgbClr val="C00000"/>
                </a:solidFill>
                <a:latin typeface="Comic Sans MS" pitchFamily="66" charset="0"/>
              </a:rPr>
              <a:t>participativo</a:t>
            </a:r>
            <a:r>
              <a:rPr lang="es-AR" sz="1800" b="1" dirty="0">
                <a:solidFill>
                  <a:srgbClr val="00B050"/>
                </a:solidFill>
                <a:latin typeface="Comic Sans MS" pitchFamily="66" charset="0"/>
              </a:rPr>
              <a:t>, con comunidad de fin, que no sea sociedad</a:t>
            </a:r>
            <a:r>
              <a:rPr lang="es-AR" sz="1800" b="1" dirty="0" smtClean="0">
                <a:solidFill>
                  <a:srgbClr val="00B050"/>
                </a:solidFill>
                <a:latin typeface="Comic Sans MS" pitchFamily="66" charset="0"/>
              </a:rPr>
              <a:t>...;  </a:t>
            </a:r>
          </a:p>
          <a:p>
            <a:pPr algn="just" eaLnBrk="1" hangingPunct="1">
              <a:buFont typeface="Wingdings" pitchFamily="2" charset="2"/>
              <a:buNone/>
            </a:pPr>
            <a:r>
              <a:rPr lang="es-AR" sz="1800" b="1" dirty="0">
                <a:solidFill>
                  <a:srgbClr val="00FF00"/>
                </a:solidFill>
                <a:latin typeface="Comic Sans MS" pitchFamily="66" charset="0"/>
              </a:rPr>
              <a:t>	</a:t>
            </a:r>
            <a:r>
              <a:rPr lang="es-AR" sz="1800" b="1" dirty="0" smtClean="0">
                <a:solidFill>
                  <a:srgbClr val="00B050"/>
                </a:solidFill>
                <a:latin typeface="Comic Sans MS" pitchFamily="66" charset="0"/>
              </a:rPr>
              <a:t>Art</a:t>
            </a:r>
            <a:r>
              <a:rPr lang="es-AR" sz="1800" b="1" dirty="0">
                <a:solidFill>
                  <a:srgbClr val="00B050"/>
                </a:solidFill>
                <a:latin typeface="Comic Sans MS" pitchFamily="66" charset="0"/>
              </a:rPr>
              <a:t>. 1444. Los contratos a que se refiere este Capítulo</a:t>
            </a:r>
            <a:r>
              <a:rPr lang="es-AR" sz="1800" b="1" dirty="0">
                <a:solidFill>
                  <a:srgbClr val="00FF00"/>
                </a:solidFill>
                <a:latin typeface="Comic Sans MS" pitchFamily="66" charset="0"/>
              </a:rPr>
              <a:t> </a:t>
            </a:r>
            <a:r>
              <a:rPr lang="es-AR" sz="1800" b="1" dirty="0">
                <a:solidFill>
                  <a:srgbClr val="C00000"/>
                </a:solidFill>
                <a:latin typeface="Comic Sans MS" pitchFamily="66" charset="0"/>
              </a:rPr>
              <a:t>no están sujetos a requisitos de forma.</a:t>
            </a:r>
            <a:endParaRPr lang="es-ES_tradnl" sz="1800" b="1" dirty="0">
              <a:solidFill>
                <a:srgbClr val="C00000"/>
              </a:solidFill>
              <a:effectLst>
                <a:outerShdw blurRad="38100" dist="38100" dir="2700000" algn="tl">
                  <a:srgbClr val="FFFFFF"/>
                </a:outerShdw>
              </a:effectLst>
              <a:latin typeface="Comic Sans MS" pitchFamily="66" charset="0"/>
            </a:endParaRPr>
          </a:p>
        </p:txBody>
      </p:sp>
      <p:sp>
        <p:nvSpPr>
          <p:cNvPr id="4" name="3 Marcador de pie de página"/>
          <p:cNvSpPr>
            <a:spLocks noGrp="1"/>
          </p:cNvSpPr>
          <p:nvPr>
            <p:ph type="ftr" sz="quarter" idx="11"/>
          </p:nvPr>
        </p:nvSpPr>
        <p:spPr>
          <a:xfrm>
            <a:off x="5550396" y="6411913"/>
            <a:ext cx="3096344" cy="330200"/>
          </a:xfrm>
        </p:spPr>
        <p:txBody>
          <a:bodyPr/>
          <a:lstStyle/>
          <a:p>
            <a:pPr>
              <a:defRPr/>
            </a:pPr>
            <a:r>
              <a:rPr lang="es-ES" smtClean="0"/>
              <a:t>Luis  Facciano-A.A.E.F.-  2023</a:t>
            </a:r>
            <a:endParaRPr lang="es-ES" dirty="0"/>
          </a:p>
        </p:txBody>
      </p:sp>
      <p:sp>
        <p:nvSpPr>
          <p:cNvPr id="104452"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A6AA9563-D8D9-4859-AB78-2FCC9499B36A}" type="slidenum">
              <a:rPr kumimoji="0" lang="es-ES" altLang="es-AR" sz="1400" b="0" smtClean="0">
                <a:solidFill>
                  <a:schemeClr val="tx1"/>
                </a:solidFill>
                <a:latin typeface="Times New Roman" pitchFamily="18" charset="0"/>
              </a:rPr>
              <a:pPr/>
              <a:t>55</a:t>
            </a:fld>
            <a:endParaRPr kumimoji="0" lang="es-ES" altLang="es-AR" sz="1400" b="0">
              <a:solidFill>
                <a:schemeClr val="tx1"/>
              </a:solidFill>
              <a:latin typeface="Times New Roman" pitchFamily="18" charset="0"/>
            </a:endParaRPr>
          </a:p>
        </p:txBody>
      </p:sp>
    </p:spTree>
  </p:cSld>
  <p:clrMapOvr>
    <a:masterClrMapping/>
  </p:clrMapOvr>
  <p:transition spd="slow"/>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8" name="Rectangle 2"/>
          <p:cNvSpPr>
            <a:spLocks noGrp="1" noChangeArrowheads="1"/>
          </p:cNvSpPr>
          <p:nvPr>
            <p:ph type="title"/>
          </p:nvPr>
        </p:nvSpPr>
        <p:spPr>
          <a:xfrm>
            <a:off x="149225" y="980728"/>
            <a:ext cx="8921750" cy="952847"/>
          </a:xfrm>
          <a:solidFill>
            <a:srgbClr val="FF0000"/>
          </a:solidFill>
          <a:ln>
            <a:solidFill>
              <a:srgbClr val="FF0000"/>
            </a:solidFill>
          </a:ln>
        </p:spPr>
        <p:txBody>
          <a:bodyPr wrap="square" numCol="1" anchorCtr="0" compatLnSpc="1">
            <a:prstTxWarp prst="textNoShape">
              <a:avLst/>
            </a:prstTxWarp>
            <a:normAutofit/>
          </a:bodyPr>
          <a:lstStyle/>
          <a:p>
            <a:pPr algn="ctr" eaLnBrk="1" hangingPunct="1"/>
            <a:r>
              <a:rPr lang="es-ES" altLang="es-AR" sz="4000" b="1" dirty="0" smtClean="0">
                <a:solidFill>
                  <a:schemeClr val="tx1"/>
                </a:solidFill>
                <a:latin typeface="Comic Sans MS" pitchFamily="66" charset="0"/>
              </a:rPr>
              <a:t>BIBLIOGRAFÍA SUGERIDA</a:t>
            </a:r>
            <a:endParaRPr lang="es-ES" altLang="es-AR" sz="4000" b="1" dirty="0">
              <a:solidFill>
                <a:schemeClr val="tx1"/>
              </a:solidFill>
              <a:latin typeface="Comic Sans MS" pitchFamily="66" charset="0"/>
            </a:endParaRPr>
          </a:p>
        </p:txBody>
      </p:sp>
      <p:sp>
        <p:nvSpPr>
          <p:cNvPr id="72709" name="Rectangle 3"/>
          <p:cNvSpPr>
            <a:spLocks noGrp="1" noChangeArrowheads="1"/>
          </p:cNvSpPr>
          <p:nvPr>
            <p:ph idx="1"/>
          </p:nvPr>
        </p:nvSpPr>
        <p:spPr>
          <a:xfrm>
            <a:off x="325499" y="2204864"/>
            <a:ext cx="8569201" cy="3416300"/>
          </a:xfrm>
        </p:spPr>
        <p:txBody>
          <a:bodyPr>
            <a:normAutofit/>
          </a:bodyPr>
          <a:lstStyle/>
          <a:p>
            <a:pPr algn="just">
              <a:lnSpc>
                <a:spcPct val="120000"/>
              </a:lnSpc>
              <a:spcBef>
                <a:spcPts val="0"/>
              </a:spcBef>
              <a:buNone/>
            </a:pPr>
            <a:r>
              <a:rPr lang="es-ES" altLang="es-AR" sz="1800" b="1" dirty="0" smtClean="0"/>
              <a:t>BREBBIA, F.-MALANOS, N., “Tratado teórico práctico de los contratos agrarios”, </a:t>
            </a:r>
            <a:r>
              <a:rPr lang="es-ES" altLang="es-AR" sz="1800" b="1" dirty="0" err="1" smtClean="0"/>
              <a:t>Rubinzal</a:t>
            </a:r>
            <a:r>
              <a:rPr lang="es-ES" altLang="es-AR" sz="1800" b="1" dirty="0" smtClean="0"/>
              <a:t> </a:t>
            </a:r>
            <a:r>
              <a:rPr lang="es-ES" altLang="es-AR" sz="1800" b="1" dirty="0" err="1" smtClean="0"/>
              <a:t>Culzoni</a:t>
            </a:r>
            <a:r>
              <a:rPr lang="es-ES" altLang="es-AR" sz="1800" b="1" dirty="0" smtClean="0"/>
              <a:t>, Santa Fe, 1997 </a:t>
            </a:r>
          </a:p>
          <a:p>
            <a:pPr algn="just">
              <a:lnSpc>
                <a:spcPct val="120000"/>
              </a:lnSpc>
              <a:spcBef>
                <a:spcPts val="0"/>
              </a:spcBef>
              <a:buNone/>
            </a:pPr>
            <a:endParaRPr lang="es-ES" altLang="es-AR" sz="1800" b="1" dirty="0"/>
          </a:p>
          <a:p>
            <a:pPr algn="just">
              <a:lnSpc>
                <a:spcPct val="120000"/>
              </a:lnSpc>
              <a:spcBef>
                <a:spcPts val="0"/>
              </a:spcBef>
              <a:buNone/>
            </a:pPr>
            <a:r>
              <a:rPr lang="es-ES" altLang="es-AR" sz="1800" b="1" dirty="0" smtClean="0"/>
              <a:t>FACCIANO</a:t>
            </a:r>
            <a:r>
              <a:rPr lang="es-ES" altLang="es-AR" sz="1800" b="1" dirty="0"/>
              <a:t>, Luis, “Contratos agrarios”, 2ª ed.,  Nova-Tesis, Rosario, 2016</a:t>
            </a:r>
            <a:r>
              <a:rPr lang="es-ES" altLang="es-AR" sz="1800" b="1" dirty="0" smtClean="0"/>
              <a:t>.</a:t>
            </a:r>
          </a:p>
          <a:p>
            <a:pPr algn="just">
              <a:lnSpc>
                <a:spcPct val="120000"/>
              </a:lnSpc>
              <a:spcBef>
                <a:spcPts val="0"/>
              </a:spcBef>
              <a:buNone/>
            </a:pPr>
            <a:endParaRPr lang="es-ES" altLang="es-AR" sz="1800" b="1" dirty="0" smtClean="0"/>
          </a:p>
          <a:p>
            <a:pPr algn="just">
              <a:lnSpc>
                <a:spcPct val="120000"/>
              </a:lnSpc>
              <a:spcBef>
                <a:spcPts val="0"/>
              </a:spcBef>
              <a:buNone/>
            </a:pPr>
            <a:r>
              <a:rPr lang="es-ES" altLang="es-AR" sz="1800" b="1" dirty="0" smtClean="0"/>
              <a:t>FACCIANO</a:t>
            </a:r>
            <a:r>
              <a:rPr lang="es-ES" altLang="es-AR" sz="1800" b="1" dirty="0"/>
              <a:t>, Luis (Dir.)- MORESCO, Ana C. (Coord.), “Manual de derecho agrario”,  Nova-Tesis, Rosario, 2021.</a:t>
            </a:r>
          </a:p>
          <a:p>
            <a:pPr algn="just">
              <a:lnSpc>
                <a:spcPct val="120000"/>
              </a:lnSpc>
              <a:spcBef>
                <a:spcPts val="0"/>
              </a:spcBef>
              <a:buNone/>
            </a:pPr>
            <a:endParaRPr lang="es-ES" altLang="es-AR" sz="1800" b="1" dirty="0" smtClean="0"/>
          </a:p>
          <a:p>
            <a:pPr algn="just">
              <a:lnSpc>
                <a:spcPct val="120000"/>
              </a:lnSpc>
              <a:spcBef>
                <a:spcPts val="0"/>
              </a:spcBef>
              <a:buNone/>
            </a:pPr>
            <a:r>
              <a:rPr lang="es-ES" altLang="es-AR" sz="1800" b="1" dirty="0" smtClean="0"/>
              <a:t>FERNÁNDEZ </a:t>
            </a:r>
            <a:r>
              <a:rPr lang="es-ES" altLang="es-AR" sz="1800" b="1" dirty="0"/>
              <a:t>BUSSY, JUAN J., “La ley 25.169, Contrato asociativo de explotación tambera”,  Zeus , Rosario, 2013.</a:t>
            </a:r>
            <a:endParaRPr lang="es-AR" sz="1800" b="1" dirty="0"/>
          </a:p>
          <a:p>
            <a:pPr algn="just">
              <a:lnSpc>
                <a:spcPct val="120000"/>
              </a:lnSpc>
              <a:spcBef>
                <a:spcPts val="0"/>
              </a:spcBef>
              <a:buNone/>
            </a:pPr>
            <a:endParaRPr lang="es-ES" altLang="es-AR" sz="1800" b="1" dirty="0" smtClean="0"/>
          </a:p>
          <a:p>
            <a:pPr algn="just">
              <a:lnSpc>
                <a:spcPct val="120000"/>
              </a:lnSpc>
              <a:spcBef>
                <a:spcPts val="0"/>
              </a:spcBef>
              <a:buNone/>
            </a:pPr>
            <a:endParaRPr lang="es-ES" altLang="es-AR" sz="2200" b="1" dirty="0"/>
          </a:p>
        </p:txBody>
      </p:sp>
      <p:sp>
        <p:nvSpPr>
          <p:cNvPr id="4" name="3 Marcador de pie de página"/>
          <p:cNvSpPr>
            <a:spLocks noGrp="1"/>
          </p:cNvSpPr>
          <p:nvPr>
            <p:ph type="ftr" sz="quarter" idx="11"/>
          </p:nvPr>
        </p:nvSpPr>
        <p:spPr>
          <a:xfrm>
            <a:off x="5307013" y="6296025"/>
            <a:ext cx="4065587" cy="561975"/>
          </a:xfrm>
        </p:spPr>
        <p:txBody>
          <a:bodyPr/>
          <a:lstStyle/>
          <a:p>
            <a:pPr>
              <a:defRPr/>
            </a:pPr>
            <a:r>
              <a:rPr lang="es-ES" smtClean="0"/>
              <a:t>Luis  Facciano-A.A.E.F.-  2023</a:t>
            </a:r>
            <a:endParaRPr lang="es-ES" dirty="0"/>
          </a:p>
        </p:txBody>
      </p:sp>
      <p:sp>
        <p:nvSpPr>
          <p:cNvPr id="109572"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8A5EA82B-DF84-4ED3-AAF2-2E39A225F880}" type="slidenum">
              <a:rPr kumimoji="0" lang="es-ES" altLang="es-AR" sz="1400" b="0" smtClean="0">
                <a:solidFill>
                  <a:schemeClr val="tx1"/>
                </a:solidFill>
                <a:latin typeface="Times New Roman" pitchFamily="18" charset="0"/>
              </a:rPr>
              <a:pPr/>
              <a:t>56</a:t>
            </a:fld>
            <a:endParaRPr kumimoji="0" lang="es-ES" altLang="es-AR" sz="1400" b="0">
              <a:solidFill>
                <a:schemeClr val="tx1"/>
              </a:solidFill>
              <a:latin typeface="Times New Roman" pitchFamily="18" charset="0"/>
            </a:endParaRPr>
          </a:p>
        </p:txBody>
      </p:sp>
    </p:spTree>
    <p:extLst>
      <p:ext uri="{BB962C8B-B14F-4D97-AF65-F5344CB8AC3E}">
        <p14:creationId xmlns:p14="http://schemas.microsoft.com/office/powerpoint/2010/main" val="2181706694"/>
      </p:ext>
    </p:extLst>
  </p:cSld>
  <p:clrMapOvr>
    <a:masterClrMapping/>
  </p:clrMapOvr>
  <p:transition spd="slow"/>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11 Marcador de pie de página"/>
          <p:cNvSpPr>
            <a:spLocks noGrp="1"/>
          </p:cNvSpPr>
          <p:nvPr>
            <p:ph type="ftr" sz="quarter" idx="11"/>
          </p:nvPr>
        </p:nvSpPr>
        <p:spPr>
          <a:xfrm>
            <a:off x="5522913" y="6296025"/>
            <a:ext cx="3849687" cy="373063"/>
          </a:xfrm>
        </p:spPr>
        <p:txBody>
          <a:bodyPr/>
          <a:lstStyle/>
          <a:p>
            <a:pPr>
              <a:defRPr/>
            </a:pPr>
            <a:r>
              <a:rPr lang="es-ES" smtClean="0"/>
              <a:t>Luis  Facciano-A.A.E.F.-  2023</a:t>
            </a:r>
            <a:endParaRPr lang="es-ES" dirty="0"/>
          </a:p>
        </p:txBody>
      </p:sp>
      <p:sp>
        <p:nvSpPr>
          <p:cNvPr id="2" name="Marcador de número de diapositiva 1">
            <a:extLst>
              <a:ext uri="{FF2B5EF4-FFF2-40B4-BE49-F238E27FC236}">
                <a16:creationId xmlns:a16="http://schemas.microsoft.com/office/drawing/2014/main" id="{E4603C3A-C303-4C87-80CB-7A5EBE6F6F29}"/>
              </a:ext>
            </a:extLst>
          </p:cNvPr>
          <p:cNvSpPr>
            <a:spLocks noGrp="1"/>
          </p:cNvSpPr>
          <p:nvPr>
            <p:ph type="sldNum" sz="quarter" idx="12"/>
          </p:nvPr>
        </p:nvSpPr>
        <p:spPr/>
        <p:txBody>
          <a:bodyPr/>
          <a:lstStyle/>
          <a:p>
            <a:pPr>
              <a:defRPr/>
            </a:pPr>
            <a:fld id="{97532476-5B8B-4F76-9C8D-D69B3C6A2D8E}" type="slidenum">
              <a:rPr lang="es-ES" smtClean="0">
                <a:solidFill>
                  <a:prstClr val="white">
                    <a:lumMod val="50000"/>
                    <a:lumOff val="50000"/>
                  </a:prstClr>
                </a:solidFill>
              </a:rPr>
              <a:pPr>
                <a:defRPr/>
              </a:pPr>
              <a:t>57</a:t>
            </a:fld>
            <a:endParaRPr lang="es-ES">
              <a:solidFill>
                <a:prstClr val="white">
                  <a:lumMod val="50000"/>
                  <a:lumOff val="50000"/>
                </a:prstClr>
              </a:solidFill>
            </a:endParaRPr>
          </a:p>
        </p:txBody>
      </p:sp>
      <p:sp>
        <p:nvSpPr>
          <p:cNvPr id="188418" name="1 Título"/>
          <p:cNvSpPr>
            <a:spLocks noGrp="1"/>
          </p:cNvSpPr>
          <p:nvPr>
            <p:ph type="ctrTitle" idx="4294967295"/>
          </p:nvPr>
        </p:nvSpPr>
        <p:spPr bwMode="auto">
          <a:xfrm>
            <a:off x="0" y="1628775"/>
            <a:ext cx="7966075" cy="1584325"/>
          </a:xfrm>
          <a:noFill/>
        </p:spPr>
        <p:txBody>
          <a:bodyPr wrap="square" numCol="1" anchorCtr="0" compatLnSpc="1">
            <a:prstTxWarp prst="textNoShape">
              <a:avLst/>
            </a:prstTxWarp>
            <a:normAutofit/>
          </a:bodyPr>
          <a:lstStyle/>
          <a:p>
            <a:pPr algn="ctr"/>
            <a:r>
              <a:rPr lang="es-AR" sz="4000" b="1" dirty="0">
                <a:solidFill>
                  <a:schemeClr val="tx1"/>
                </a:solidFill>
                <a:latin typeface="Comic Sans MS" pitchFamily="66" charset="0"/>
              </a:rPr>
              <a:t>MUCHAS GRACIAS!!</a:t>
            </a:r>
            <a:endParaRPr lang="es-AR" sz="4000" dirty="0">
              <a:solidFill>
                <a:schemeClr val="tx1"/>
              </a:solidFill>
              <a:latin typeface="Comic Sans MS" pitchFamily="66" charset="0"/>
            </a:endParaRPr>
          </a:p>
        </p:txBody>
      </p:sp>
      <p:sp>
        <p:nvSpPr>
          <p:cNvPr id="188419" name="2 Subtítulo"/>
          <p:cNvSpPr>
            <a:spLocks noGrp="1"/>
          </p:cNvSpPr>
          <p:nvPr>
            <p:ph type="subTitle" idx="4294967295"/>
          </p:nvPr>
        </p:nvSpPr>
        <p:spPr>
          <a:xfrm>
            <a:off x="2403475" y="3213100"/>
            <a:ext cx="6969125" cy="2736850"/>
          </a:xfrm>
        </p:spPr>
        <p:txBody>
          <a:bodyPr anchor="t"/>
          <a:lstStyle/>
          <a:p>
            <a:pPr marL="0" indent="0" algn="ctr">
              <a:buFont typeface="Wingdings" pitchFamily="2" charset="2"/>
              <a:buNone/>
            </a:pPr>
            <a:endParaRPr lang="es-AR" sz="2000" b="1" i="1" dirty="0"/>
          </a:p>
          <a:p>
            <a:pPr marL="0" indent="0" algn="ctr">
              <a:buFont typeface="Wingdings" pitchFamily="2" charset="2"/>
              <a:buNone/>
            </a:pPr>
            <a:r>
              <a:rPr lang="es-AR" sz="3600" b="1" i="1" dirty="0">
                <a:latin typeface="Comic Sans MS" pitchFamily="66" charset="0"/>
              </a:rPr>
              <a:t>Luis A. F Facciano</a:t>
            </a:r>
          </a:p>
          <a:p>
            <a:pPr marL="0" indent="0" algn="ctr">
              <a:buFont typeface="Wingdings" pitchFamily="2" charset="2"/>
              <a:buNone/>
            </a:pPr>
            <a:endParaRPr lang="es-AR" sz="3600" b="1" i="1" dirty="0">
              <a:latin typeface="Comic Sans MS" pitchFamily="66" charset="0"/>
            </a:endParaRPr>
          </a:p>
          <a:p>
            <a:pPr marL="0" indent="0" algn="ctr">
              <a:buFont typeface="Wingdings" pitchFamily="2" charset="2"/>
              <a:buNone/>
            </a:pPr>
            <a:r>
              <a:rPr lang="es-AR" sz="3600" b="1" i="1" dirty="0">
                <a:solidFill>
                  <a:srgbClr val="FF0000"/>
                </a:solidFill>
                <a:latin typeface="Comic Sans MS" pitchFamily="66" charset="0"/>
              </a:rPr>
              <a:t>lfaccian@unr.edu.ar</a:t>
            </a:r>
          </a:p>
          <a:p>
            <a:pPr marL="0" indent="0" algn="ctr">
              <a:buFont typeface="Wingdings" pitchFamily="2" charset="2"/>
              <a:buNone/>
            </a:pPr>
            <a:endParaRPr lang="es-AR" sz="2400" b="1" i="1" dirty="0">
              <a:latin typeface="Comic Sans MS" pitchFamily="66" charset="0"/>
            </a:endParaRPr>
          </a:p>
          <a:p>
            <a:pPr marL="0" indent="0" algn="ctr">
              <a:buFont typeface="Wingdings" pitchFamily="2" charset="2"/>
              <a:buNone/>
            </a:pPr>
            <a:endParaRPr lang="es-AR" sz="2400" i="1" dirty="0">
              <a:latin typeface="Comic Sans MS" pitchFamily="66" charset="0"/>
            </a:endParaRPr>
          </a:p>
        </p:txBody>
      </p:sp>
      <p:sp>
        <p:nvSpPr>
          <p:cNvPr id="10" name="9 Marcador de número de diapositiva"/>
          <p:cNvSpPr txBox="1">
            <a:spLocks noGrp="1"/>
          </p:cNvSpPr>
          <p:nvPr/>
        </p:nvSpPr>
        <p:spPr>
          <a:xfrm>
            <a:off x="6716713" y="6356350"/>
            <a:ext cx="2187575" cy="365125"/>
          </a:xfrm>
          <a:prstGeom prst="rect">
            <a:avLst/>
          </a:prstGeom>
          <a:noFill/>
        </p:spPr>
        <p:txBody>
          <a:bodyPr anchor="ctr"/>
          <a:lstStyle/>
          <a:p>
            <a:pPr algn="r" eaLnBrk="1" fontAlgn="auto" hangingPunct="1">
              <a:lnSpc>
                <a:spcPct val="100000"/>
              </a:lnSpc>
              <a:spcBef>
                <a:spcPts val="0"/>
              </a:spcBef>
              <a:spcAft>
                <a:spcPts val="0"/>
              </a:spcAft>
              <a:defRPr/>
            </a:pPr>
            <a:fld id="{B6B385B5-3DB2-45F1-952A-E4BA1CB17C46}" type="slidenum">
              <a:rPr kumimoji="0" lang="es-ES" sz="1200" b="0">
                <a:solidFill>
                  <a:schemeClr val="tx1">
                    <a:tint val="75000"/>
                  </a:schemeClr>
                </a:solidFill>
                <a:effectLst/>
                <a:latin typeface="+mn-lt"/>
              </a:rPr>
              <a:pPr algn="r" eaLnBrk="1" fontAlgn="auto" hangingPunct="1">
                <a:lnSpc>
                  <a:spcPct val="100000"/>
                </a:lnSpc>
                <a:spcBef>
                  <a:spcPts val="0"/>
                </a:spcBef>
                <a:spcAft>
                  <a:spcPts val="0"/>
                </a:spcAft>
                <a:defRPr/>
              </a:pPr>
              <a:t>57</a:t>
            </a:fld>
            <a:endParaRPr kumimoji="0" lang="es-ES" sz="1200" b="0" dirty="0">
              <a:solidFill>
                <a:schemeClr val="tx1">
                  <a:tint val="75000"/>
                </a:schemeClr>
              </a:solidFill>
              <a:effectLst/>
              <a:latin typeface="+mn-lt"/>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8354" name="Rectangle 2"/>
          <p:cNvSpPr>
            <a:spLocks noGrp="1" noChangeArrowheads="1"/>
          </p:cNvSpPr>
          <p:nvPr>
            <p:ph type="title"/>
          </p:nvPr>
        </p:nvSpPr>
        <p:spPr>
          <a:xfrm>
            <a:off x="603250" y="333375"/>
            <a:ext cx="8280400" cy="1366838"/>
          </a:xfrm>
          <a:solidFill>
            <a:schemeClr val="tx2"/>
          </a:solidFill>
        </p:spPr>
        <p:txBody>
          <a:bodyPr>
            <a:normAutofit fontScale="90000"/>
          </a:bodyPr>
          <a:lstStyle/>
          <a:p>
            <a:pPr marL="484632" algn="ctr" eaLnBrk="1" fontAlgn="auto" hangingPunct="1">
              <a:spcAft>
                <a:spcPts val="0"/>
              </a:spcAft>
              <a:defRPr/>
            </a:pPr>
            <a:r>
              <a:rPr lang="es-ES" sz="3200" b="1" dirty="0">
                <a:solidFill>
                  <a:srgbClr val="FF0000"/>
                </a:solidFill>
                <a:effectLst>
                  <a:outerShdw blurRad="38100" dist="38100" dir="2700000" algn="tl">
                    <a:srgbClr val="000000"/>
                  </a:outerShdw>
                </a:effectLst>
                <a:latin typeface="Comic Sans MS" pitchFamily="66" charset="0"/>
              </a:rPr>
              <a:t>CONTRATOS AGRARIOS REGULADOS POR LA LEY 13.246 (Y MODIFIC.)</a:t>
            </a:r>
          </a:p>
        </p:txBody>
      </p:sp>
      <p:sp>
        <p:nvSpPr>
          <p:cNvPr id="228355" name="Rectangle 3"/>
          <p:cNvSpPr>
            <a:spLocks noGrp="1" noChangeArrowheads="1"/>
          </p:cNvSpPr>
          <p:nvPr>
            <p:ph idx="1"/>
          </p:nvPr>
        </p:nvSpPr>
        <p:spPr>
          <a:xfrm>
            <a:off x="365125" y="2205038"/>
            <a:ext cx="8642350" cy="3657600"/>
          </a:xfrm>
        </p:spPr>
        <p:txBody>
          <a:bodyPr>
            <a:normAutofit fontScale="92500" lnSpcReduction="10000"/>
          </a:bodyPr>
          <a:lstStyle/>
          <a:p>
            <a:pPr marL="447675" indent="-382588" eaLnBrk="1" hangingPunct="1">
              <a:lnSpc>
                <a:spcPct val="70000"/>
              </a:lnSpc>
              <a:buFont typeface="Wingdings" pitchFamily="2" charset="2"/>
              <a:buNone/>
            </a:pPr>
            <a:r>
              <a:rPr lang="es-ES" sz="1900" b="1">
                <a:effectLst>
                  <a:outerShdw blurRad="38100" dist="38100" dir="2700000" algn="tl">
                    <a:srgbClr val="FFFFFF"/>
                  </a:outerShdw>
                </a:effectLst>
                <a:latin typeface="Comic Sans MS" pitchFamily="66" charset="0"/>
              </a:rPr>
              <a:t>	</a:t>
            </a:r>
            <a:endParaRPr lang="es-ES" sz="2300" b="1">
              <a:effectLst>
                <a:outerShdw blurRad="38100" dist="38100" dir="2700000" algn="tl">
                  <a:srgbClr val="FFFFFF"/>
                </a:outerShdw>
              </a:effectLst>
              <a:latin typeface="Comic Sans MS" pitchFamily="66" charset="0"/>
            </a:endParaRPr>
          </a:p>
          <a:p>
            <a:pPr marL="447675" indent="-382588" algn="just" eaLnBrk="1" hangingPunct="1">
              <a:lnSpc>
                <a:spcPct val="70000"/>
              </a:lnSpc>
              <a:buFont typeface="Wingdings 2" pitchFamily="18" charset="2"/>
              <a:buChar char=""/>
            </a:pPr>
            <a:r>
              <a:rPr lang="es-ES_tradnl" sz="2600" b="1">
                <a:effectLst>
                  <a:outerShdw blurRad="38100" dist="38100" dir="2700000" algn="tl">
                    <a:srgbClr val="FFFFFF"/>
                  </a:outerShdw>
                </a:effectLst>
                <a:latin typeface="Comic Sans MS" pitchFamily="66" charset="0"/>
              </a:rPr>
              <a:t>ARRENDAMIENTO RURAL</a:t>
            </a:r>
          </a:p>
          <a:p>
            <a:pPr marL="447675" indent="-382588" algn="just" eaLnBrk="1" hangingPunct="1">
              <a:lnSpc>
                <a:spcPct val="70000"/>
              </a:lnSpc>
              <a:buFont typeface="Wingdings" pitchFamily="2" charset="2"/>
              <a:buNone/>
            </a:pPr>
            <a:endParaRPr lang="es-ES_tradnl" sz="2600" b="1">
              <a:effectLst>
                <a:outerShdw blurRad="38100" dist="38100" dir="2700000" algn="tl">
                  <a:srgbClr val="FFFFFF"/>
                </a:outerShdw>
              </a:effectLst>
              <a:latin typeface="Comic Sans MS" pitchFamily="66" charset="0"/>
            </a:endParaRPr>
          </a:p>
          <a:p>
            <a:pPr marL="447675" indent="-382588" algn="just" eaLnBrk="1" hangingPunct="1">
              <a:lnSpc>
                <a:spcPct val="70000"/>
              </a:lnSpc>
              <a:buFont typeface="Wingdings 2" pitchFamily="18" charset="2"/>
              <a:buChar char=""/>
            </a:pPr>
            <a:r>
              <a:rPr lang="es-ES_tradnl" sz="2600" b="1">
                <a:effectLst>
                  <a:outerShdw blurRad="38100" dist="38100" dir="2700000" algn="tl">
                    <a:srgbClr val="FFFFFF"/>
                  </a:outerShdw>
                </a:effectLst>
                <a:latin typeface="Comic Sans MS" pitchFamily="66" charset="0"/>
              </a:rPr>
              <a:t>APARCERÍA AGRÍCOLA.</a:t>
            </a:r>
          </a:p>
          <a:p>
            <a:pPr marL="447675" indent="-382588" algn="just" eaLnBrk="1" hangingPunct="1">
              <a:lnSpc>
                <a:spcPct val="70000"/>
              </a:lnSpc>
              <a:buFont typeface="Wingdings 2" pitchFamily="18" charset="2"/>
              <a:buChar char=""/>
            </a:pPr>
            <a:endParaRPr lang="es-ES_tradnl" sz="2600" b="1">
              <a:effectLst>
                <a:outerShdw blurRad="38100" dist="38100" dir="2700000" algn="tl">
                  <a:srgbClr val="FFFFFF"/>
                </a:outerShdw>
              </a:effectLst>
              <a:latin typeface="Comic Sans MS" pitchFamily="66" charset="0"/>
            </a:endParaRPr>
          </a:p>
          <a:p>
            <a:pPr marL="447675" indent="-382588" algn="just" eaLnBrk="1" hangingPunct="1">
              <a:lnSpc>
                <a:spcPct val="70000"/>
              </a:lnSpc>
              <a:buFont typeface="Wingdings 2" pitchFamily="18" charset="2"/>
              <a:buChar char=""/>
            </a:pPr>
            <a:r>
              <a:rPr lang="es-ES_tradnl" sz="2600" b="1">
                <a:effectLst>
                  <a:outerShdw blurRad="38100" dist="38100" dir="2700000" algn="tl">
                    <a:srgbClr val="FFFFFF"/>
                  </a:outerShdw>
                </a:effectLst>
                <a:latin typeface="Comic Sans MS" pitchFamily="66" charset="0"/>
              </a:rPr>
              <a:t>APARCERÍA PECUARIA</a:t>
            </a:r>
          </a:p>
          <a:p>
            <a:pPr marL="447675" indent="-382588" algn="just" eaLnBrk="1" hangingPunct="1">
              <a:lnSpc>
                <a:spcPct val="70000"/>
              </a:lnSpc>
              <a:buFont typeface="Wingdings" pitchFamily="2" charset="2"/>
              <a:buNone/>
            </a:pPr>
            <a:endParaRPr lang="es-ES_tradnl" sz="2600" b="1">
              <a:effectLst>
                <a:outerShdw blurRad="38100" dist="38100" dir="2700000" algn="tl">
                  <a:srgbClr val="FFFFFF"/>
                </a:outerShdw>
              </a:effectLst>
              <a:latin typeface="Comic Sans MS" pitchFamily="66" charset="0"/>
            </a:endParaRPr>
          </a:p>
          <a:p>
            <a:pPr marL="447675" indent="-382588" algn="just" eaLnBrk="1" hangingPunct="1">
              <a:lnSpc>
                <a:spcPct val="90000"/>
              </a:lnSpc>
              <a:buFont typeface="Wingdings 2" pitchFamily="18" charset="2"/>
              <a:buChar char=""/>
            </a:pPr>
            <a:r>
              <a:rPr lang="es-ES_tradnl" sz="2600" b="1">
                <a:effectLst>
                  <a:outerShdw blurRad="38100" dist="38100" dir="2700000" algn="tl">
                    <a:srgbClr val="FFFFFF"/>
                  </a:outerShdw>
                </a:effectLst>
                <a:latin typeface="Comic Sans MS" pitchFamily="66" charset="0"/>
              </a:rPr>
              <a:t>ESTÁN EXPRESAMENTE EXCLUIDOS LOS LLAMADOS CONTRATOS ACCIDENTALES POR EL ART.39 (QUE SIN EMBARGO ESTABLECE ALGUNAS REGLAS PARA LOS MISMOS)</a:t>
            </a:r>
          </a:p>
          <a:p>
            <a:pPr marL="447675" indent="-382588" eaLnBrk="1" hangingPunct="1">
              <a:lnSpc>
                <a:spcPct val="70000"/>
              </a:lnSpc>
              <a:buFont typeface="Wingdings" pitchFamily="2" charset="2"/>
              <a:buNone/>
            </a:pPr>
            <a:endParaRPr lang="es-ES" sz="2600" b="1">
              <a:effectLst>
                <a:outerShdw blurRad="38100" dist="38100" dir="2700000" algn="tl">
                  <a:srgbClr val="FFFFFF"/>
                </a:outerShdw>
              </a:effectLst>
              <a:latin typeface="Comic Sans MS" pitchFamily="66" charset="0"/>
            </a:endParaRPr>
          </a:p>
        </p:txBody>
      </p:sp>
      <p:sp>
        <p:nvSpPr>
          <p:cNvPr id="16388" name="3 Marcador de pie de página"/>
          <p:cNvSpPr>
            <a:spLocks noGrp="1"/>
          </p:cNvSpPr>
          <p:nvPr>
            <p:ph type="ftr" sz="quarter" idx="11"/>
          </p:nvPr>
        </p:nvSpPr>
        <p:spPr bwMode="auto">
          <a:xfrm>
            <a:off x="0" y="6249988"/>
            <a:ext cx="3889375" cy="307975"/>
          </a:xfrm>
          <a:ln>
            <a:miter lim="800000"/>
            <a:headEnd/>
            <a:tailEnd/>
          </a:ln>
        </p:spPr>
        <p:txBody>
          <a:bodyPr wrap="square" numCol="1" anchor="ctr" anchorCtr="0" compatLnSpc="1">
            <a:prstTxWarp prst="textNoShape">
              <a:avLst/>
            </a:prstTxWarp>
          </a:bodyPr>
          <a:lstStyle/>
          <a:p>
            <a:pPr algn="ctr">
              <a:defRPr/>
            </a:pPr>
            <a:r>
              <a:rPr lang="es-ES" altLang="es-AR" smtClean="0">
                <a:solidFill>
                  <a:schemeClr val="tx1">
                    <a:lumMod val="50000"/>
                    <a:lumOff val="50000"/>
                  </a:schemeClr>
                </a:solidFill>
              </a:rPr>
              <a:t>Luis  Facciano-A.A.E.F.-  2023</a:t>
            </a:r>
            <a:endParaRPr lang="es-ES" altLang="es-AR" dirty="0">
              <a:solidFill>
                <a:schemeClr val="tx1">
                  <a:lumMod val="50000"/>
                  <a:lumOff val="50000"/>
                </a:schemeClr>
              </a:solidFill>
            </a:endParaRPr>
          </a:p>
        </p:txBody>
      </p:sp>
      <p:sp>
        <p:nvSpPr>
          <p:cNvPr id="30725" name="4 Marcador de número de diapositiva"/>
          <p:cNvSpPr>
            <a:spLocks noGrp="1"/>
          </p:cNvSpPr>
          <p:nvPr>
            <p:ph type="sldNum" sz="quarter" idx="12"/>
          </p:nvPr>
        </p:nvSpPr>
        <p:spPr bwMode="auto">
          <a:xfrm>
            <a:off x="6481763" y="6296025"/>
            <a:ext cx="2890837" cy="152400"/>
          </a:xfrm>
          <a:noFill/>
          <a:ln>
            <a:miter lim="800000"/>
            <a:headEnd/>
            <a:tailEnd/>
          </a:ln>
        </p:spPr>
        <p:txBody>
          <a:bodyPr wrap="square" numCol="1" anchor="b" anchorCtr="0" compatLnSpc="1">
            <a:prstTxWarp prst="textNoShape">
              <a:avLst/>
            </a:prstTxWarp>
          </a:bodyPr>
          <a:lstStyle/>
          <a:p>
            <a:pPr algn="r"/>
            <a:fld id="{E82A708D-1388-4188-9988-CFA4FADBD0C9}" type="slidenum">
              <a:rPr lang="es-ES" altLang="es-AR" sz="1400" b="0" smtClean="0">
                <a:solidFill>
                  <a:schemeClr val="tx1"/>
                </a:solidFill>
                <a:latin typeface="Times New Roman" pitchFamily="18" charset="0"/>
              </a:rPr>
              <a:pPr algn="r"/>
              <a:t>6</a:t>
            </a:fld>
            <a:endParaRPr lang="es-ES" altLang="es-AR" sz="1400" b="0">
              <a:solidFill>
                <a:schemeClr val="tx1"/>
              </a:solidFill>
              <a:latin typeface="Times New Roman" pitchFamily="18" charset="0"/>
            </a:endParaRPr>
          </a:p>
        </p:txBody>
      </p:sp>
      <p:sp>
        <p:nvSpPr>
          <p:cNvPr id="30726" name="Text Box 4"/>
          <p:cNvSpPr txBox="1">
            <a:spLocks noChangeArrowheads="1"/>
          </p:cNvSpPr>
          <p:nvPr/>
        </p:nvSpPr>
        <p:spPr bwMode="auto">
          <a:xfrm>
            <a:off x="8883650" y="6329363"/>
            <a:ext cx="188913" cy="461962"/>
          </a:xfrm>
          <a:prstGeom prst="rect">
            <a:avLst/>
          </a:prstGeom>
          <a:noFill/>
          <a:ln w="9525">
            <a:noFill/>
            <a:miter lim="800000"/>
            <a:headEnd/>
            <a:tailEnd/>
          </a:ln>
        </p:spPr>
        <p:txBody>
          <a:bodyPr wrap="none">
            <a:spAutoFit/>
          </a:bodyPr>
          <a:lstStyle/>
          <a:p>
            <a:pPr algn="l">
              <a:lnSpc>
                <a:spcPct val="100000"/>
              </a:lnSpc>
            </a:pPr>
            <a:endParaRPr kumimoji="0" lang="es-ES" altLang="es-AR" sz="2400" b="0">
              <a:effectLst/>
              <a:latin typeface="Times New Roman" pitchFamily="18" charset="0"/>
            </a:endParaRPr>
          </a:p>
        </p:txBody>
      </p:sp>
    </p:spTree>
  </p:cSld>
  <p:clrMapOvr>
    <a:masterClrMapping/>
  </p:clrMapOvr>
  <p:transition spd="slow"/>
</p:sld>
</file>

<file path=ppt/slides/slide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229378" name="Rectangle 2"/>
          <p:cNvSpPr>
            <a:spLocks noGrp="1" noChangeArrowheads="1"/>
          </p:cNvSpPr>
          <p:nvPr>
            <p:ph type="title"/>
          </p:nvPr>
        </p:nvSpPr>
        <p:spPr>
          <a:xfrm>
            <a:off x="309428" y="908720"/>
            <a:ext cx="8632825" cy="936625"/>
          </a:xfrm>
          <a:solidFill>
            <a:schemeClr val="tx2"/>
          </a:solidFill>
        </p:spPr>
        <p:txBody>
          <a:bodyPr/>
          <a:lstStyle/>
          <a:p>
            <a:pPr algn="ctr" eaLnBrk="1" fontAlgn="auto" hangingPunct="1">
              <a:spcAft>
                <a:spcPts val="0"/>
              </a:spcAft>
              <a:defRPr/>
            </a:pPr>
            <a:r>
              <a:rPr lang="es-ES" sz="3600" b="1" dirty="0">
                <a:solidFill>
                  <a:srgbClr val="FF0000"/>
                </a:solidFill>
                <a:effectLst>
                  <a:outerShdw blurRad="38100" dist="38100" dir="2700000" algn="tl">
                    <a:srgbClr val="000000"/>
                  </a:outerShdw>
                </a:effectLst>
                <a:latin typeface="Comic Sans MS" pitchFamily="66" charset="0"/>
              </a:rPr>
              <a:t>ARRENDAMIENTO RURAL</a:t>
            </a:r>
            <a:endParaRPr lang="es-ES" sz="3600" b="1" dirty="0">
              <a:solidFill>
                <a:srgbClr val="FF0000"/>
              </a:solidFill>
              <a:effectLst>
                <a:outerShdw blurRad="38100" dist="38100" dir="2700000" algn="tl">
                  <a:srgbClr val="000000"/>
                </a:outerShdw>
              </a:effectLst>
            </a:endParaRPr>
          </a:p>
        </p:txBody>
      </p:sp>
      <p:sp>
        <p:nvSpPr>
          <p:cNvPr id="229379" name="Rectangle 3"/>
          <p:cNvSpPr>
            <a:spLocks noGrp="1" noChangeArrowheads="1"/>
          </p:cNvSpPr>
          <p:nvPr>
            <p:ph idx="1"/>
          </p:nvPr>
        </p:nvSpPr>
        <p:spPr>
          <a:xfrm>
            <a:off x="-90683" y="2501901"/>
            <a:ext cx="9433049" cy="4300537"/>
          </a:xfrm>
        </p:spPr>
        <p:txBody>
          <a:bodyPr rtlCol="0">
            <a:normAutofit/>
          </a:bodyPr>
          <a:lstStyle/>
          <a:p>
            <a:pPr marL="411480" lvl="1" indent="-182880" eaLnBrk="1" fontAlgn="auto" hangingPunct="1">
              <a:spcAft>
                <a:spcPts val="0"/>
              </a:spcAft>
              <a:buClr>
                <a:schemeClr val="tx1">
                  <a:lumMod val="50000"/>
                  <a:lumOff val="50000"/>
                </a:schemeClr>
              </a:buClr>
              <a:defRPr/>
            </a:pPr>
            <a:r>
              <a:rPr lang="es-ES" sz="2700" b="1" dirty="0">
                <a:latin typeface="Comic Sans MS" pitchFamily="66" charset="0"/>
              </a:rPr>
              <a:t>CESION DEL USO Y GOCE DE UN </a:t>
            </a:r>
            <a:r>
              <a:rPr lang="es-ES" sz="2700" b="1" dirty="0" smtClean="0">
                <a:solidFill>
                  <a:schemeClr val="accent1"/>
                </a:solidFill>
                <a:latin typeface="Comic Sans MS" pitchFamily="66" charset="0"/>
              </a:rPr>
              <a:t>PREDIO </a:t>
            </a:r>
            <a:r>
              <a:rPr lang="es-ES" sz="2700" b="1" dirty="0">
                <a:solidFill>
                  <a:schemeClr val="accent1"/>
                </a:solidFill>
                <a:latin typeface="Comic Sans MS" pitchFamily="66" charset="0"/>
              </a:rPr>
              <a:t>RURAL</a:t>
            </a:r>
          </a:p>
          <a:p>
            <a:pPr marL="228600" lvl="1" indent="0" eaLnBrk="1" fontAlgn="auto" hangingPunct="1">
              <a:spcAft>
                <a:spcPts val="0"/>
              </a:spcAft>
              <a:buClr>
                <a:schemeClr val="tx1">
                  <a:lumMod val="50000"/>
                  <a:lumOff val="50000"/>
                </a:schemeClr>
              </a:buClr>
              <a:buFont typeface="Wingdings" pitchFamily="2" charset="2"/>
              <a:buNone/>
              <a:defRPr/>
            </a:pPr>
            <a:r>
              <a:rPr lang="es-ES" sz="2700" b="1" dirty="0">
                <a:solidFill>
                  <a:schemeClr val="accent1"/>
                </a:solidFill>
                <a:latin typeface="Comic Sans MS" pitchFamily="66" charset="0"/>
              </a:rPr>
              <a:t> </a:t>
            </a:r>
          </a:p>
          <a:p>
            <a:pPr marL="411480" lvl="1" indent="-182880" eaLnBrk="1" fontAlgn="auto" hangingPunct="1">
              <a:spcAft>
                <a:spcPts val="0"/>
              </a:spcAft>
              <a:buClr>
                <a:schemeClr val="tx1">
                  <a:lumMod val="50000"/>
                  <a:lumOff val="50000"/>
                </a:schemeClr>
              </a:buClr>
              <a:defRPr/>
            </a:pPr>
            <a:r>
              <a:rPr lang="es-ES" sz="2700" b="1" dirty="0">
                <a:latin typeface="Comic Sans MS" pitchFamily="66" charset="0"/>
              </a:rPr>
              <a:t>DESTINADO A LA EXPLOTACION AGROPECUARIA</a:t>
            </a:r>
          </a:p>
          <a:p>
            <a:pPr marL="228600" lvl="1" indent="0" eaLnBrk="1" fontAlgn="auto" hangingPunct="1">
              <a:spcAft>
                <a:spcPts val="0"/>
              </a:spcAft>
              <a:buClr>
                <a:schemeClr val="tx1">
                  <a:lumMod val="50000"/>
                  <a:lumOff val="50000"/>
                </a:schemeClr>
              </a:buClr>
              <a:buFont typeface="Wingdings" pitchFamily="2" charset="2"/>
              <a:buNone/>
              <a:defRPr/>
            </a:pPr>
            <a:endParaRPr lang="es-ES" sz="2700" b="1" dirty="0">
              <a:solidFill>
                <a:schemeClr val="tx1">
                  <a:lumMod val="85000"/>
                </a:schemeClr>
              </a:solidFill>
              <a:latin typeface="Comic Sans MS" pitchFamily="66" charset="0"/>
            </a:endParaRPr>
          </a:p>
          <a:p>
            <a:pPr marL="411480" lvl="1" indent="-182880" eaLnBrk="1" fontAlgn="auto" hangingPunct="1">
              <a:spcAft>
                <a:spcPts val="0"/>
              </a:spcAft>
              <a:buClr>
                <a:schemeClr val="tx1">
                  <a:lumMod val="50000"/>
                  <a:lumOff val="50000"/>
                </a:schemeClr>
              </a:buClr>
              <a:defRPr/>
            </a:pPr>
            <a:r>
              <a:rPr lang="es-ES" sz="2700" b="1" dirty="0">
                <a:solidFill>
                  <a:srgbClr val="00B0F0"/>
                </a:solidFill>
                <a:latin typeface="Comic Sans MS" pitchFamily="66" charset="0"/>
              </a:rPr>
              <a:t>PRECIO CIERTO EN DINERO</a:t>
            </a:r>
          </a:p>
        </p:txBody>
      </p:sp>
      <p:sp>
        <p:nvSpPr>
          <p:cNvPr id="5" name="3 Marcador de pie de página"/>
          <p:cNvSpPr>
            <a:spLocks noGrp="1"/>
          </p:cNvSpPr>
          <p:nvPr>
            <p:ph type="ftr" sz="quarter" idx="11"/>
          </p:nvPr>
        </p:nvSpPr>
        <p:spPr>
          <a:xfrm>
            <a:off x="5233988" y="6296025"/>
            <a:ext cx="4138612" cy="301625"/>
          </a:xfrm>
        </p:spPr>
        <p:txBody>
          <a:bodyPr/>
          <a:lstStyle/>
          <a:p>
            <a:pPr>
              <a:defRPr/>
            </a:pPr>
            <a:r>
              <a:rPr lang="es-ES" smtClean="0"/>
              <a:t>Luis  Facciano-A.A.E.F.-  2023</a:t>
            </a:r>
            <a:endParaRPr lang="es-ES" dirty="0"/>
          </a:p>
        </p:txBody>
      </p:sp>
      <p:sp>
        <p:nvSpPr>
          <p:cNvPr id="31748" name="4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29284429-DE57-4192-BCB2-4AD104FFF26D}" type="slidenum">
              <a:rPr kumimoji="0" lang="es-ES" altLang="es-AR" sz="1400" b="0" smtClean="0">
                <a:solidFill>
                  <a:schemeClr val="tx1"/>
                </a:solidFill>
                <a:latin typeface="Times New Roman" pitchFamily="18" charset="0"/>
              </a:rPr>
              <a:pPr/>
              <a:t>7</a:t>
            </a:fld>
            <a:endParaRPr kumimoji="0" lang="es-ES" altLang="es-AR" sz="1400" b="0">
              <a:solidFill>
                <a:schemeClr val="tx1"/>
              </a:solidFill>
              <a:latin typeface="Times New Roman" pitchFamily="18" charset="0"/>
            </a:endParaRPr>
          </a:p>
        </p:txBody>
      </p:sp>
      <p:sp>
        <p:nvSpPr>
          <p:cNvPr id="31750" name="Text Box 4"/>
          <p:cNvSpPr txBox="1">
            <a:spLocks noChangeArrowheads="1"/>
          </p:cNvSpPr>
          <p:nvPr/>
        </p:nvSpPr>
        <p:spPr bwMode="auto">
          <a:xfrm>
            <a:off x="8883650" y="6278563"/>
            <a:ext cx="188913" cy="523875"/>
          </a:xfrm>
          <a:prstGeom prst="rect">
            <a:avLst/>
          </a:prstGeom>
          <a:noFill/>
          <a:ln w="9525">
            <a:noFill/>
            <a:miter lim="800000"/>
            <a:headEnd/>
            <a:tailEnd/>
          </a:ln>
        </p:spPr>
        <p:txBody>
          <a:bodyPr wrap="none">
            <a:spAutoFit/>
          </a:bodyPr>
          <a:lstStyle/>
          <a:p>
            <a:pPr algn="l">
              <a:lnSpc>
                <a:spcPct val="100000"/>
              </a:lnSpc>
            </a:pPr>
            <a:endParaRPr kumimoji="0" lang="es-ES" altLang="es-AR" sz="2800" b="0">
              <a:effectLst/>
              <a:latin typeface="Times New Roman" pitchFamily="18"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5" fill="hold" grpId="0" nodeType="clickEffect">
                                  <p:stCondLst>
                                    <p:cond delay="0"/>
                                  </p:stCondLst>
                                  <p:childTnLst>
                                    <p:set>
                                      <p:cBhvr>
                                        <p:cTn id="6" dur="1" fill="hold">
                                          <p:stCondLst>
                                            <p:cond delay="0"/>
                                          </p:stCondLst>
                                        </p:cTn>
                                        <p:tgtEl>
                                          <p:spTgt spid="229379">
                                            <p:txEl>
                                              <p:pRg st="0" end="0"/>
                                            </p:txEl>
                                          </p:spTgt>
                                        </p:tgtEl>
                                        <p:attrNameLst>
                                          <p:attrName>style.visibility</p:attrName>
                                        </p:attrNameLst>
                                      </p:cBhvr>
                                      <p:to>
                                        <p:strVal val="visible"/>
                                      </p:to>
                                    </p:set>
                                    <p:animEffect transition="in" filter="blinds(vertical)">
                                      <p:cBhvr>
                                        <p:cTn id="7" dur="500"/>
                                        <p:tgtEl>
                                          <p:spTgt spid="229379">
                                            <p:txEl>
                                              <p:pRg st="0" end="0"/>
                                            </p:txEl>
                                          </p:spTgt>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3" presetClass="entr" presetSubtype="5" fill="hold" grpId="0" nodeType="clickEffect">
                                  <p:stCondLst>
                                    <p:cond delay="0"/>
                                  </p:stCondLst>
                                  <p:childTnLst>
                                    <p:set>
                                      <p:cBhvr>
                                        <p:cTn id="11" dur="1" fill="hold">
                                          <p:stCondLst>
                                            <p:cond delay="0"/>
                                          </p:stCondLst>
                                        </p:cTn>
                                        <p:tgtEl>
                                          <p:spTgt spid="229379">
                                            <p:txEl>
                                              <p:pRg st="1" end="1"/>
                                            </p:txEl>
                                          </p:spTgt>
                                        </p:tgtEl>
                                        <p:attrNameLst>
                                          <p:attrName>style.visibility</p:attrName>
                                        </p:attrNameLst>
                                      </p:cBhvr>
                                      <p:to>
                                        <p:strVal val="visible"/>
                                      </p:to>
                                    </p:set>
                                    <p:animEffect transition="in" filter="blinds(vertical)">
                                      <p:cBhvr>
                                        <p:cTn id="12" dur="500"/>
                                        <p:tgtEl>
                                          <p:spTgt spid="229379">
                                            <p:txEl>
                                              <p:pRg st="1" end="1"/>
                                            </p:txEl>
                                          </p:spTgt>
                                        </p:tgtEl>
                                      </p:cBhvr>
                                    </p:animEffect>
                                  </p:childTnLst>
                                </p:cTn>
                              </p:par>
                              <p:par>
                                <p:cTn id="13" presetID="3" presetClass="entr" presetSubtype="5" fill="hold" grpId="0" nodeType="withEffect">
                                  <p:stCondLst>
                                    <p:cond delay="0"/>
                                  </p:stCondLst>
                                  <p:childTnLst>
                                    <p:set>
                                      <p:cBhvr>
                                        <p:cTn id="14" dur="1" fill="hold">
                                          <p:stCondLst>
                                            <p:cond delay="0"/>
                                          </p:stCondLst>
                                        </p:cTn>
                                        <p:tgtEl>
                                          <p:spTgt spid="229379">
                                            <p:txEl>
                                              <p:pRg st="2" end="2"/>
                                            </p:txEl>
                                          </p:spTgt>
                                        </p:tgtEl>
                                        <p:attrNameLst>
                                          <p:attrName>style.visibility</p:attrName>
                                        </p:attrNameLst>
                                      </p:cBhvr>
                                      <p:to>
                                        <p:strVal val="visible"/>
                                      </p:to>
                                    </p:set>
                                    <p:animEffect transition="in" filter="blinds(vertical)">
                                      <p:cBhvr>
                                        <p:cTn id="15" dur="500"/>
                                        <p:tgtEl>
                                          <p:spTgt spid="229379">
                                            <p:txEl>
                                              <p:pRg st="2" end="2"/>
                                            </p:txEl>
                                          </p:spTgt>
                                        </p:tgtEl>
                                      </p:cBhvr>
                                    </p:animEffect>
                                  </p:childTnLst>
                                </p:cTn>
                              </p:par>
                              <p:par>
                                <p:cTn id="16" presetID="3" presetClass="entr" presetSubtype="5" fill="hold" grpId="0" nodeType="withEffect">
                                  <p:stCondLst>
                                    <p:cond delay="0"/>
                                  </p:stCondLst>
                                  <p:childTnLst>
                                    <p:set>
                                      <p:cBhvr>
                                        <p:cTn id="17" dur="1" fill="hold">
                                          <p:stCondLst>
                                            <p:cond delay="0"/>
                                          </p:stCondLst>
                                        </p:cTn>
                                        <p:tgtEl>
                                          <p:spTgt spid="229379">
                                            <p:txEl>
                                              <p:pRg st="4" end="4"/>
                                            </p:txEl>
                                          </p:spTgt>
                                        </p:tgtEl>
                                        <p:attrNameLst>
                                          <p:attrName>style.visibility</p:attrName>
                                        </p:attrNameLst>
                                      </p:cBhvr>
                                      <p:to>
                                        <p:strVal val="visible"/>
                                      </p:to>
                                    </p:set>
                                    <p:animEffect transition="in" filter="blinds(vertical)">
                                      <p:cBhvr>
                                        <p:cTn id="18" dur="500"/>
                                        <p:tgtEl>
                                          <p:spTgt spid="229379">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29379" grpId="0" build="p" autoUpdateAnimBg="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9858" name="Rectangle 2"/>
          <p:cNvSpPr>
            <a:spLocks noGrp="1" noChangeArrowheads="1"/>
          </p:cNvSpPr>
          <p:nvPr>
            <p:ph type="title"/>
          </p:nvPr>
        </p:nvSpPr>
        <p:spPr>
          <a:xfrm>
            <a:off x="369887" y="980728"/>
            <a:ext cx="8632825" cy="1015008"/>
          </a:xfrm>
          <a:solidFill>
            <a:schemeClr val="tx2"/>
          </a:solidFill>
        </p:spPr>
        <p:txBody>
          <a:bodyPr/>
          <a:lstStyle/>
          <a:p>
            <a:pPr algn="ctr" eaLnBrk="1" fontAlgn="auto" hangingPunct="1">
              <a:spcAft>
                <a:spcPts val="0"/>
              </a:spcAft>
              <a:defRPr/>
            </a:pPr>
            <a:r>
              <a:rPr lang="es-ES" sz="3200" b="1" dirty="0">
                <a:effectLst>
                  <a:outerShdw blurRad="38100" dist="38100" dir="2700000" algn="tl">
                    <a:srgbClr val="000000"/>
                  </a:outerShdw>
                </a:effectLst>
                <a:latin typeface="Comic Sans MS" pitchFamily="66" charset="0"/>
              </a:rPr>
              <a:t>  </a:t>
            </a:r>
            <a:r>
              <a:rPr lang="es-ES" sz="3600" b="1" dirty="0">
                <a:solidFill>
                  <a:srgbClr val="FF0000"/>
                </a:solidFill>
                <a:effectLst>
                  <a:outerShdw blurRad="38100" dist="38100" dir="2700000" algn="tl">
                    <a:srgbClr val="000000"/>
                  </a:outerShdw>
                </a:effectLst>
                <a:latin typeface="Comic Sans MS" pitchFamily="66" charset="0"/>
              </a:rPr>
              <a:t>APARCERIA AGRICOLA</a:t>
            </a:r>
          </a:p>
        </p:txBody>
      </p:sp>
      <p:sp>
        <p:nvSpPr>
          <p:cNvPr id="4" name="2 Marcador de pie de página"/>
          <p:cNvSpPr>
            <a:spLocks noGrp="1"/>
          </p:cNvSpPr>
          <p:nvPr>
            <p:ph type="ftr" sz="quarter" idx="11"/>
          </p:nvPr>
        </p:nvSpPr>
        <p:spPr>
          <a:xfrm>
            <a:off x="5449888" y="6237288"/>
            <a:ext cx="3922712" cy="360362"/>
          </a:xfrm>
        </p:spPr>
        <p:txBody>
          <a:bodyPr/>
          <a:lstStyle/>
          <a:p>
            <a:pPr>
              <a:defRPr/>
            </a:pPr>
            <a:r>
              <a:rPr lang="es-ES" smtClean="0"/>
              <a:t>Luis  Facciano-A.A.E.F.-  2023</a:t>
            </a:r>
            <a:endParaRPr lang="es-ES" dirty="0"/>
          </a:p>
        </p:txBody>
      </p:sp>
      <p:sp>
        <p:nvSpPr>
          <p:cNvPr id="32771" name="3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2A4A2A1F-1901-452A-8B94-C8C4A9BEF1C5}" type="slidenum">
              <a:rPr kumimoji="0" lang="es-ES" altLang="es-AR" sz="1400" b="0" smtClean="0">
                <a:solidFill>
                  <a:schemeClr val="tx1"/>
                </a:solidFill>
                <a:latin typeface="Times New Roman" pitchFamily="18" charset="0"/>
              </a:rPr>
              <a:pPr/>
              <a:t>8</a:t>
            </a:fld>
            <a:endParaRPr kumimoji="0" lang="es-ES" altLang="es-AR" sz="1400" b="0">
              <a:solidFill>
                <a:schemeClr val="tx1"/>
              </a:solidFill>
              <a:latin typeface="Times New Roman" pitchFamily="18" charset="0"/>
            </a:endParaRPr>
          </a:p>
        </p:txBody>
      </p:sp>
      <p:sp>
        <p:nvSpPr>
          <p:cNvPr id="249859" name="Rectangle 3"/>
          <p:cNvSpPr>
            <a:spLocks noGrp="1" noChangeArrowheads="1"/>
          </p:cNvSpPr>
          <p:nvPr>
            <p:ph type="body" idx="4294967295"/>
          </p:nvPr>
        </p:nvSpPr>
        <p:spPr>
          <a:xfrm>
            <a:off x="149225" y="2455863"/>
            <a:ext cx="9223375" cy="4419600"/>
          </a:xfrm>
        </p:spPr>
        <p:txBody>
          <a:bodyPr rtlCol="0">
            <a:normAutofit/>
          </a:bodyPr>
          <a:lstStyle/>
          <a:p>
            <a:pPr marL="182880" indent="-182880" eaLnBrk="1" fontAlgn="auto" hangingPunct="1">
              <a:lnSpc>
                <a:spcPct val="150000"/>
              </a:lnSpc>
              <a:spcAft>
                <a:spcPts val="0"/>
              </a:spcAft>
              <a:buClr>
                <a:schemeClr val="tx1">
                  <a:lumMod val="50000"/>
                  <a:lumOff val="50000"/>
                </a:schemeClr>
              </a:buClr>
              <a:defRPr/>
            </a:pPr>
            <a:r>
              <a:rPr lang="es-ES" sz="2700" b="1" dirty="0">
                <a:latin typeface="Comic Sans MS" pitchFamily="66" charset="0"/>
              </a:rPr>
              <a:t>CESION DEL USO Y GOCE DE</a:t>
            </a:r>
            <a:r>
              <a:rPr lang="es-ES" sz="2700" b="1" dirty="0">
                <a:solidFill>
                  <a:schemeClr val="tx1">
                    <a:lumMod val="85000"/>
                  </a:schemeClr>
                </a:solidFill>
                <a:latin typeface="Comic Sans MS" pitchFamily="66" charset="0"/>
              </a:rPr>
              <a:t> </a:t>
            </a:r>
            <a:r>
              <a:rPr lang="es-ES" sz="2700" b="1" dirty="0">
                <a:solidFill>
                  <a:schemeClr val="accent1"/>
                </a:solidFill>
                <a:latin typeface="Comic Sans MS" pitchFamily="66" charset="0"/>
              </a:rPr>
              <a:t>UN PREDIO RURAL  </a:t>
            </a:r>
            <a:r>
              <a:rPr lang="es-ES" sz="2700" b="1" dirty="0">
                <a:latin typeface="Comic Sans MS" pitchFamily="66" charset="0"/>
              </a:rPr>
              <a:t>(puede ser o no con otros bienes accesorios)</a:t>
            </a:r>
          </a:p>
          <a:p>
            <a:pPr marL="182880" indent="-182880" eaLnBrk="1" fontAlgn="auto" hangingPunct="1">
              <a:lnSpc>
                <a:spcPct val="150000"/>
              </a:lnSpc>
              <a:spcAft>
                <a:spcPts val="0"/>
              </a:spcAft>
              <a:buClr>
                <a:schemeClr val="tx1">
                  <a:lumMod val="50000"/>
                  <a:lumOff val="50000"/>
                </a:schemeClr>
              </a:buClr>
              <a:defRPr/>
            </a:pPr>
            <a:r>
              <a:rPr lang="es-ES" sz="2700" b="1" dirty="0">
                <a:latin typeface="Comic Sans MS" pitchFamily="66" charset="0"/>
              </a:rPr>
              <a:t>DESTINADO A LA EXPLOTACION AGROPECUARIA</a:t>
            </a:r>
          </a:p>
          <a:p>
            <a:pPr marL="182880" indent="-182880" eaLnBrk="1" fontAlgn="auto" hangingPunct="1">
              <a:lnSpc>
                <a:spcPct val="150000"/>
              </a:lnSpc>
              <a:spcAft>
                <a:spcPts val="0"/>
              </a:spcAft>
              <a:buClr>
                <a:schemeClr val="tx1">
                  <a:lumMod val="50000"/>
                  <a:lumOff val="50000"/>
                </a:schemeClr>
              </a:buClr>
              <a:defRPr/>
            </a:pPr>
            <a:r>
              <a:rPr lang="es-ES" sz="2700" b="1" dirty="0">
                <a:solidFill>
                  <a:srgbClr val="00B0F0"/>
                </a:solidFill>
                <a:latin typeface="Comic Sans MS" pitchFamily="66" charset="0"/>
              </a:rPr>
              <a:t>SE REPARTEN LOS </a:t>
            </a:r>
            <a:r>
              <a:rPr lang="es-ES" sz="2700" b="1" dirty="0" smtClean="0">
                <a:solidFill>
                  <a:srgbClr val="00B0F0"/>
                </a:solidFill>
                <a:latin typeface="Comic Sans MS" pitchFamily="66" charset="0"/>
              </a:rPr>
              <a:t>FRUTOS (%)</a:t>
            </a:r>
            <a:endParaRPr lang="es-ES" sz="2700" b="1" dirty="0">
              <a:solidFill>
                <a:srgbClr val="00B0F0"/>
              </a:solidFill>
              <a:latin typeface="Comic Sans MS" pitchFamily="66" charset="0"/>
            </a:endParaRPr>
          </a:p>
        </p:txBody>
      </p:sp>
    </p:spTree>
  </p:cSld>
  <p:clrMapOvr>
    <a:masterClrMapping/>
  </p:clrMapOvr>
  <p:transition spd="slow"/>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1 Marcador de pie de página"/>
          <p:cNvSpPr>
            <a:spLocks noGrp="1"/>
          </p:cNvSpPr>
          <p:nvPr>
            <p:ph type="ftr" sz="quarter" idx="11"/>
          </p:nvPr>
        </p:nvSpPr>
        <p:spPr bwMode="auto">
          <a:xfrm rot="10800000" flipV="1">
            <a:off x="5162550" y="6381750"/>
            <a:ext cx="4210050" cy="149225"/>
          </a:xfrm>
          <a:noFill/>
          <a:ln>
            <a:miter lim="800000"/>
            <a:headEnd/>
            <a:tailEnd/>
          </a:ln>
        </p:spPr>
        <p:txBody>
          <a:bodyPr wrap="square" numCol="1" anchorCtr="0" compatLnSpc="1">
            <a:prstTxWarp prst="textNoShape">
              <a:avLst/>
            </a:prstTxWarp>
          </a:bodyPr>
          <a:lstStyle/>
          <a:p>
            <a:pPr>
              <a:defRPr/>
            </a:pPr>
            <a:r>
              <a:rPr lang="es-ES" smtClean="0"/>
              <a:t>Luis  Facciano-A.A.E.F.-  2023</a:t>
            </a:r>
            <a:endParaRPr lang="es-ES" dirty="0"/>
          </a:p>
        </p:txBody>
      </p:sp>
      <p:sp>
        <p:nvSpPr>
          <p:cNvPr id="33794" name="2 Marcador de número de diapositiva"/>
          <p:cNvSpPr>
            <a:spLocks noGrp="1"/>
          </p:cNvSpPr>
          <p:nvPr>
            <p:ph type="sldNum" sz="quarter" idx="12"/>
          </p:nvPr>
        </p:nvSpPr>
        <p:spPr bwMode="auto">
          <a:xfrm>
            <a:off x="8824913" y="6400800"/>
            <a:ext cx="547687" cy="152400"/>
          </a:xfrm>
          <a:noFill/>
          <a:ln>
            <a:miter lim="800000"/>
            <a:headEnd/>
            <a:tailEnd/>
          </a:ln>
        </p:spPr>
        <p:txBody>
          <a:bodyPr wrap="square" numCol="1" anchorCtr="0" compatLnSpc="1">
            <a:prstTxWarp prst="textNoShape">
              <a:avLst/>
            </a:prstTxWarp>
          </a:bodyPr>
          <a:lstStyle/>
          <a:p>
            <a:fld id="{6B8AF3B5-53EC-41C7-AB46-1AB2C549996F}" type="slidenum">
              <a:rPr kumimoji="0" lang="es-ES" altLang="es-AR" sz="1400" b="0" smtClean="0">
                <a:solidFill>
                  <a:schemeClr val="tx1"/>
                </a:solidFill>
                <a:latin typeface="Times New Roman" pitchFamily="18" charset="0"/>
              </a:rPr>
              <a:pPr/>
              <a:t>9</a:t>
            </a:fld>
            <a:endParaRPr kumimoji="0" lang="es-ES" altLang="es-AR" sz="1400" b="0">
              <a:solidFill>
                <a:schemeClr val="tx1"/>
              </a:solidFill>
              <a:latin typeface="Times New Roman" pitchFamily="18" charset="0"/>
            </a:endParaRPr>
          </a:p>
        </p:txBody>
      </p:sp>
      <p:sp>
        <p:nvSpPr>
          <p:cNvPr id="18436" name="Rectangle 2"/>
          <p:cNvSpPr>
            <a:spLocks noGrp="1" noChangeArrowheads="1"/>
          </p:cNvSpPr>
          <p:nvPr>
            <p:ph type="title" idx="4294967295"/>
          </p:nvPr>
        </p:nvSpPr>
        <p:spPr bwMode="auto">
          <a:xfrm>
            <a:off x="1373932" y="980729"/>
            <a:ext cx="6168281" cy="1008111"/>
          </a:xfrm>
          <a:solidFill>
            <a:schemeClr val="tx2"/>
          </a:solidFill>
        </p:spPr>
        <p:txBody>
          <a:bodyPr wrap="square" numCol="1" anchorCtr="0" compatLnSpc="1">
            <a:prstTxWarp prst="textNoShape">
              <a:avLst/>
            </a:prstTxWarp>
          </a:bodyPr>
          <a:lstStyle/>
          <a:p>
            <a:pPr algn="ctr" eaLnBrk="1" hangingPunct="1">
              <a:defRPr/>
            </a:pPr>
            <a:r>
              <a:rPr lang="es-ES" altLang="es-AR" sz="3600" b="1" dirty="0">
                <a:solidFill>
                  <a:srgbClr val="FF0000"/>
                </a:solidFill>
                <a:effectLst>
                  <a:outerShdw blurRad="38100" dist="38100" dir="2700000" algn="tl">
                    <a:srgbClr val="000000">
                      <a:alpha val="43137"/>
                    </a:srgbClr>
                  </a:outerShdw>
                </a:effectLst>
                <a:latin typeface="Comic Sans MS" pitchFamily="66" charset="0"/>
              </a:rPr>
              <a:t>APARCERÍA PECUARIA</a:t>
            </a:r>
          </a:p>
        </p:txBody>
      </p:sp>
      <p:sp>
        <p:nvSpPr>
          <p:cNvPr id="55301" name="Rectangle 3"/>
          <p:cNvSpPr>
            <a:spLocks noGrp="1" noChangeArrowheads="1"/>
          </p:cNvSpPr>
          <p:nvPr>
            <p:ph type="body" idx="4294967295"/>
          </p:nvPr>
        </p:nvSpPr>
        <p:spPr>
          <a:xfrm>
            <a:off x="567531" y="2708920"/>
            <a:ext cx="8655273" cy="3529012"/>
          </a:xfrm>
        </p:spPr>
        <p:txBody>
          <a:bodyPr rtlCol="0">
            <a:normAutofit/>
          </a:bodyPr>
          <a:lstStyle/>
          <a:p>
            <a:pPr marL="182880" indent="-182880" eaLnBrk="1" fontAlgn="auto" hangingPunct="1">
              <a:spcAft>
                <a:spcPts val="0"/>
              </a:spcAft>
              <a:buClr>
                <a:schemeClr val="tx1">
                  <a:lumMod val="50000"/>
                  <a:lumOff val="50000"/>
                </a:schemeClr>
              </a:buClr>
              <a:defRPr/>
            </a:pPr>
            <a:r>
              <a:rPr lang="es-ES" altLang="es-AR" sz="2800" b="1" dirty="0">
                <a:latin typeface="Comic Sans MS" panose="030F0702030302020204" pitchFamily="66" charset="0"/>
              </a:rPr>
              <a:t>CESION DEL USO Y GOCE DE </a:t>
            </a:r>
            <a:r>
              <a:rPr lang="es-ES" altLang="es-AR" sz="2800" b="1" dirty="0">
                <a:solidFill>
                  <a:srgbClr val="7030A0"/>
                </a:solidFill>
                <a:latin typeface="Comic Sans MS" panose="030F0702030302020204" pitchFamily="66" charset="0"/>
              </a:rPr>
              <a:t>ANIMALES</a:t>
            </a:r>
          </a:p>
          <a:p>
            <a:pPr marL="182880" indent="-182880" eaLnBrk="1" fontAlgn="auto" hangingPunct="1">
              <a:spcAft>
                <a:spcPts val="0"/>
              </a:spcAft>
              <a:buClr>
                <a:schemeClr val="tx1">
                  <a:lumMod val="50000"/>
                  <a:lumOff val="50000"/>
                </a:schemeClr>
              </a:buClr>
              <a:buFont typeface="Wingdings" pitchFamily="2" charset="2"/>
              <a:buNone/>
              <a:defRPr/>
            </a:pPr>
            <a:endParaRPr lang="es-ES" altLang="es-AR" sz="2800" b="1" dirty="0">
              <a:solidFill>
                <a:schemeClr val="tx1">
                  <a:lumMod val="85000"/>
                </a:schemeClr>
              </a:solidFill>
              <a:latin typeface="Comic Sans MS" panose="030F0702030302020204" pitchFamily="66" charset="0"/>
            </a:endParaRPr>
          </a:p>
          <a:p>
            <a:pPr marL="182880" indent="-182880" eaLnBrk="1" fontAlgn="auto" hangingPunct="1">
              <a:spcAft>
                <a:spcPts val="0"/>
              </a:spcAft>
              <a:buClr>
                <a:schemeClr val="tx1">
                  <a:lumMod val="50000"/>
                  <a:lumOff val="50000"/>
                </a:schemeClr>
              </a:buClr>
              <a:defRPr/>
            </a:pPr>
            <a:r>
              <a:rPr lang="es-ES" altLang="es-AR" sz="2800" b="1" dirty="0">
                <a:latin typeface="Comic Sans MS" panose="030F0702030302020204" pitchFamily="66" charset="0"/>
              </a:rPr>
              <a:t>DESTINADO A LA EXPLOTACION PECUARIA</a:t>
            </a:r>
          </a:p>
          <a:p>
            <a:pPr marL="182880" indent="-182880" eaLnBrk="1" fontAlgn="auto" hangingPunct="1">
              <a:spcAft>
                <a:spcPts val="0"/>
              </a:spcAft>
              <a:buClr>
                <a:schemeClr val="tx1">
                  <a:lumMod val="50000"/>
                  <a:lumOff val="50000"/>
                </a:schemeClr>
              </a:buClr>
              <a:buFont typeface="Wingdings" pitchFamily="2" charset="2"/>
              <a:buNone/>
              <a:defRPr/>
            </a:pPr>
            <a:endParaRPr lang="es-ES" altLang="es-AR" sz="2800" b="1" dirty="0">
              <a:solidFill>
                <a:schemeClr val="tx1">
                  <a:lumMod val="85000"/>
                </a:schemeClr>
              </a:solidFill>
              <a:latin typeface="Comic Sans MS" panose="030F0702030302020204" pitchFamily="66" charset="0"/>
            </a:endParaRPr>
          </a:p>
          <a:p>
            <a:pPr marL="182880" indent="-182880" eaLnBrk="1" fontAlgn="auto" hangingPunct="1">
              <a:spcAft>
                <a:spcPts val="0"/>
              </a:spcAft>
              <a:buClr>
                <a:schemeClr val="tx1">
                  <a:lumMod val="50000"/>
                  <a:lumOff val="50000"/>
                </a:schemeClr>
              </a:buClr>
              <a:defRPr/>
            </a:pPr>
            <a:r>
              <a:rPr lang="es-ES" altLang="es-AR" sz="2800" b="1" dirty="0">
                <a:solidFill>
                  <a:srgbClr val="00B0F0"/>
                </a:solidFill>
                <a:latin typeface="Comic Sans MS" panose="030F0702030302020204" pitchFamily="66" charset="0"/>
              </a:rPr>
              <a:t>SE REPARTEN LOS FRUTOS</a:t>
            </a:r>
          </a:p>
        </p:txBody>
      </p:sp>
    </p:spTree>
  </p:cSld>
  <p:clrMapOvr>
    <a:masterClrMapping/>
  </p:clrMapOvr>
  <p:transition spd="slow"/>
</p:sld>
</file>

<file path=ppt/tags/tag1.xml><?xml version="1.0" encoding="utf-8"?>
<p:tagLst xmlns:a="http://schemas.openxmlformats.org/drawingml/2006/main" xmlns:r="http://schemas.openxmlformats.org/officeDocument/2006/relationships" xmlns:p="http://schemas.openxmlformats.org/presentationml/2006/main">
  <p:tag name="DEFINEDINNAVIGATOR" val="True"/>
  <p:tag name="HOTSPOTTYPE" val="DefinedInNavigator"/>
  <p:tag name="BRANCHTO" val="262"/>
</p:tagLst>
</file>

<file path=ppt/theme/theme1.xml><?xml version="1.0" encoding="utf-8"?>
<a:theme xmlns:a="http://schemas.openxmlformats.org/drawingml/2006/main" name="Espiral">
  <a:themeElements>
    <a:clrScheme name="Espiral">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Espiral">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Espiral">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ppt/theme/theme2.xml><?xml version="1.0" encoding="utf-8"?>
<a:theme xmlns:a="http://schemas.openxmlformats.org/drawingml/2006/main" name="Tema de Offic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ema de Offic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Wisp</Template>
  <TotalTime>8122</TotalTime>
  <Words>4149</Words>
  <Application>Microsoft Office PowerPoint</Application>
  <PresentationFormat>Personalizado</PresentationFormat>
  <Paragraphs>466</Paragraphs>
  <Slides>57</Slides>
  <Notes>2</Notes>
  <HiddenSlides>0</HiddenSlides>
  <MMClips>0</MMClips>
  <ScaleCrop>false</ScaleCrop>
  <HeadingPairs>
    <vt:vector size="6" baseType="variant">
      <vt:variant>
        <vt:lpstr>Fuentes usadas</vt:lpstr>
      </vt:variant>
      <vt:variant>
        <vt:i4>11</vt:i4>
      </vt:variant>
      <vt:variant>
        <vt:lpstr>Tema</vt:lpstr>
      </vt:variant>
      <vt:variant>
        <vt:i4>1</vt:i4>
      </vt:variant>
      <vt:variant>
        <vt:lpstr>Títulos de diapositiva</vt:lpstr>
      </vt:variant>
      <vt:variant>
        <vt:i4>57</vt:i4>
      </vt:variant>
    </vt:vector>
  </HeadingPairs>
  <TitlesOfParts>
    <vt:vector size="69" baseType="lpstr">
      <vt:lpstr>Arial</vt:lpstr>
      <vt:lpstr>Arial Unicode MS</vt:lpstr>
      <vt:lpstr>Calibri</vt:lpstr>
      <vt:lpstr>Century Gothic</vt:lpstr>
      <vt:lpstr>Comic Sans MS</vt:lpstr>
      <vt:lpstr>Tahoma</vt:lpstr>
      <vt:lpstr>Times New Roman</vt:lpstr>
      <vt:lpstr>Verdana</vt:lpstr>
      <vt:lpstr>Wingdings</vt:lpstr>
      <vt:lpstr>Wingdings 2</vt:lpstr>
      <vt:lpstr>Wingdings 3</vt:lpstr>
      <vt:lpstr>Espiral</vt:lpstr>
      <vt:lpstr>Presentación de PowerPoint</vt:lpstr>
      <vt:lpstr>EXPOSITOR</vt:lpstr>
      <vt:lpstr>EL CONTRATO AGRARIO COMO NEXO ENTRE EL PROPIETARIO Y EL EMPRESARIO</vt:lpstr>
      <vt:lpstr>CONTRATOS AGRARIOS NOMINADOS. Normativa aplicable</vt:lpstr>
      <vt:lpstr>LEY DE CONTRATOS DE ARRENDAMIENTOS Y APARCERIAS RURALES</vt:lpstr>
      <vt:lpstr>CONTRATOS AGRARIOS REGULADOS POR LA LEY 13.246 (Y MODIFIC.)</vt:lpstr>
      <vt:lpstr>ARRENDAMIENTO RURAL</vt:lpstr>
      <vt:lpstr>  APARCERIA AGRICOLA</vt:lpstr>
      <vt:lpstr>APARCERÍA PECUARIA</vt:lpstr>
      <vt:lpstr>Prelación normativa: integrando art. 41 ley 13.246 y art. 963 del C.C.C.</vt:lpstr>
      <vt:lpstr>PRINCIPIOS GENERALES  de la ley 13.246 (t.o.22.298)</vt:lpstr>
      <vt:lpstr>FORMA y PRUEBA</vt:lpstr>
      <vt:lpstr>PLAZO ARRENDAMIENTOS Y APARCERÍAS</vt:lpstr>
      <vt:lpstr> PRECIO DEL ARRENDAMIENTO</vt:lpstr>
      <vt:lpstr> PRECIO DEL ARRENDAMIENTO  EN CANTIDAD FIJA DE FRUTOS</vt:lpstr>
      <vt:lpstr>CONSECUENCIAS DE LA NULIDAD DEL   PRECIO DEL ARRENDAMIENTO FIJADO EN UNA CANTIDAD FIJA DE FRUTOS</vt:lpstr>
      <vt:lpstr>CONTRATOS (O CLÁUSULAS) CANADIENSES</vt:lpstr>
      <vt:lpstr>OBLIGACIONES EN MONEDA EXTRANJERA</vt:lpstr>
      <vt:lpstr>ARTÍCULOS DEL C.C.C. RESPECTO A OBLIGACIONES CONTRAÍDAS EN MONEDA EXTRANJERA</vt:lpstr>
      <vt:lpstr>PRECIO DEL ARRENDAMIENTO RURAL EN MONEDA EXTRANJERA</vt:lpstr>
      <vt:lpstr>EXPLOTACION IRRACIONAL</vt:lpstr>
      <vt:lpstr>CESION DEL CONTRATO Y SUBARRIENDO</vt:lpstr>
      <vt:lpstr>  MUERTE DE LAS PARTES</vt:lpstr>
      <vt:lpstr>VENTA DEL PREDIO</vt:lpstr>
      <vt:lpstr>OBLIGACIONES DEL ARRENDATARIO</vt:lpstr>
      <vt:lpstr>CONSECUENCIA DEL INCUMPLIMIENTO DE LAS OBLIGACIONES EN EL ARRENDAMIENTO RURAL</vt:lpstr>
      <vt:lpstr>OBLIGACIONES DEL ARRENDADOR  (ART. 18 LEY 13,246 Y MODIF)</vt:lpstr>
      <vt:lpstr>OBLIGACIONES DEL ARRENDADOR  (C.C.C. Y LEY 26.727) </vt:lpstr>
      <vt:lpstr>SOLIDARIDAD (art 12º ley 26.727)</vt:lpstr>
      <vt:lpstr>  APARCERIA AGRICOLA</vt:lpstr>
      <vt:lpstr>  MEDIERÍA</vt:lpstr>
      <vt:lpstr>OBLIGACIONES DEL DADOR</vt:lpstr>
      <vt:lpstr>OBLIGACIONES DEL APARCERO</vt:lpstr>
      <vt:lpstr>CONSECUENCIA DEL INCUMPLIMIENTO DE LAS OBLIGACIONES EN LAS APARCERÍAS</vt:lpstr>
      <vt:lpstr>PROHIBICIÓN DE CONSTITUIR DOMICILIOS ESPECIALES</vt:lpstr>
      <vt:lpstr>PRÓRROGA DE JURISDICCIÓN</vt:lpstr>
      <vt:lpstr>CONTRATOS ACCIDENTALES</vt:lpstr>
      <vt:lpstr>CONTRATOS ACCIDENTAL DE PASTOREO</vt:lpstr>
      <vt:lpstr>CONTRATOS ACCIDENTAL HASTA DOS COSECHAS</vt:lpstr>
      <vt:lpstr>PÉRDIDA DE LA ACCIDENTALIDAD</vt:lpstr>
      <vt:lpstr>LA HOMOLOGACIÓN DE LOS CONTRATOS ACCIDENTALES</vt:lpstr>
      <vt:lpstr>CAUSALES DE EXTINCIÓN DEL ARRENDAMIENTO,LA APARCERÍA Y LOS CONTRATOS ACCIDENTALES EN EL C.C. Y EN EL C.C.C.</vt:lpstr>
      <vt:lpstr>APARCERÍA PECUARIA</vt:lpstr>
      <vt:lpstr>TIPOS DE APARCERÍAS PECUARIAS</vt:lpstr>
      <vt:lpstr>CARACTERÍSTICAS DE LAS APARCERÍAS PECUARIAS</vt:lpstr>
      <vt:lpstr>CONTRATO ASOCIATIVO DE EXPLOTACIÓN TAMBERA</vt:lpstr>
      <vt:lpstr>NATURALEZA JURÍDICA DEL “CONTRATO ASOCIATIVO DE EXPLOTACION TAMBERA”</vt:lpstr>
      <vt:lpstr>OBJETO DEL CONTRATO</vt:lpstr>
      <vt:lpstr>PARTES DEL CONTRATO</vt:lpstr>
      <vt:lpstr>RESPONSABILIDAD DE LAS PARTES</vt:lpstr>
      <vt:lpstr>PLAZO DEL CONTRATO</vt:lpstr>
      <vt:lpstr>DERECHOS DEL TAMBERO-ASOCIADO</vt:lpstr>
      <vt:lpstr>MUERTE DE LAS PARTES </vt:lpstr>
      <vt:lpstr>RESCISIÓN DEL CONTRATO</vt:lpstr>
      <vt:lpstr>HOMOLOGACIÓN DEL CONTRATO</vt:lpstr>
      <vt:lpstr>BIBLIOGRAFÍA SUGERIDA</vt:lpstr>
      <vt:lpstr>MUCHAS GRACIAS!!</vt:lpstr>
    </vt:vector>
  </TitlesOfParts>
  <Company>Dr. Luis Facciano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CONTRATOS AGRARIOS</dc:title>
  <dc:creator>Dr. Luis Facciano</dc:creator>
  <cp:lastModifiedBy>Luis</cp:lastModifiedBy>
  <cp:revision>388</cp:revision>
  <dcterms:created xsi:type="dcterms:W3CDTF">2005-06-02T21:34:05Z</dcterms:created>
  <dcterms:modified xsi:type="dcterms:W3CDTF">2023-09-18T20:15:28Z</dcterms:modified>
</cp:coreProperties>
</file>

<file path=docProps/thumbnail.jpeg>
</file>