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5"/>
  </p:notesMasterIdLst>
  <p:sldIdLst>
    <p:sldId id="256" r:id="rId2"/>
    <p:sldId id="313" r:id="rId3"/>
    <p:sldId id="265" r:id="rId4"/>
    <p:sldId id="266" r:id="rId5"/>
    <p:sldId id="278" r:id="rId6"/>
    <p:sldId id="268" r:id="rId7"/>
    <p:sldId id="279" r:id="rId8"/>
    <p:sldId id="267" r:id="rId9"/>
    <p:sldId id="280" r:id="rId10"/>
    <p:sldId id="314" r:id="rId11"/>
    <p:sldId id="281" r:id="rId12"/>
    <p:sldId id="315" r:id="rId13"/>
    <p:sldId id="282" r:id="rId14"/>
    <p:sldId id="316" r:id="rId15"/>
    <p:sldId id="283" r:id="rId16"/>
    <p:sldId id="298" r:id="rId17"/>
    <p:sldId id="300" r:id="rId18"/>
    <p:sldId id="258" r:id="rId19"/>
    <p:sldId id="285" r:id="rId20"/>
    <p:sldId id="288" r:id="rId21"/>
    <p:sldId id="289" r:id="rId22"/>
    <p:sldId id="290" r:id="rId23"/>
    <p:sldId id="291" r:id="rId24"/>
    <p:sldId id="320" r:id="rId25"/>
    <p:sldId id="321" r:id="rId26"/>
    <p:sldId id="297" r:id="rId27"/>
    <p:sldId id="301" r:id="rId28"/>
    <p:sldId id="303" r:id="rId29"/>
    <p:sldId id="304" r:id="rId30"/>
    <p:sldId id="292" r:id="rId31"/>
    <p:sldId id="293" r:id="rId32"/>
    <p:sldId id="294" r:id="rId33"/>
    <p:sldId id="272" r:id="rId34"/>
    <p:sldId id="306" r:id="rId35"/>
    <p:sldId id="305" r:id="rId36"/>
    <p:sldId id="273" r:id="rId37"/>
    <p:sldId id="307" r:id="rId38"/>
    <p:sldId id="308" r:id="rId39"/>
    <p:sldId id="309" r:id="rId40"/>
    <p:sldId id="310" r:id="rId41"/>
    <p:sldId id="311" r:id="rId42"/>
    <p:sldId id="312" r:id="rId43"/>
    <p:sldId id="296"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0145B8-1253-426A-9691-B35C9A6BC2E3}" v="163" dt="2025-10-13T11:16:54.61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51" d="100"/>
          <a:sy n="51" d="100"/>
        </p:scale>
        <p:origin x="125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0022F3-5A70-47EE-A877-A86EDAAEDE0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1868A80-AD28-4F5A-AF58-C55685C93C37}">
      <dgm:prSet/>
      <dgm:spPr/>
      <dgm:t>
        <a:bodyPr/>
        <a:lstStyle/>
        <a:p>
          <a:r>
            <a:rPr lang="es-AR" dirty="0"/>
            <a:t>REGÍMENES DE RECAUDACIÓN VIGENTES</a:t>
          </a:r>
          <a:endParaRPr lang="en-US" dirty="0"/>
        </a:p>
      </dgm:t>
    </dgm:pt>
    <dgm:pt modelId="{E4C88866-0CF5-47FD-96F4-4659A34D229E}" type="parTrans" cxnId="{8131952D-5689-4483-865C-49FCE3E0F274}">
      <dgm:prSet/>
      <dgm:spPr/>
      <dgm:t>
        <a:bodyPr/>
        <a:lstStyle/>
        <a:p>
          <a:endParaRPr lang="en-US"/>
        </a:p>
      </dgm:t>
    </dgm:pt>
    <dgm:pt modelId="{BAD626D3-2C01-4514-8091-871312ED4543}" type="sibTrans" cxnId="{8131952D-5689-4483-865C-49FCE3E0F274}">
      <dgm:prSet/>
      <dgm:spPr/>
      <dgm:t>
        <a:bodyPr/>
        <a:lstStyle/>
        <a:p>
          <a:endParaRPr lang="en-US"/>
        </a:p>
      </dgm:t>
    </dgm:pt>
    <dgm:pt modelId="{E3169A2F-5929-4E94-9CD4-CD5BBBDB554A}">
      <dgm:prSet/>
      <dgm:spPr/>
      <dgm:t>
        <a:bodyPr/>
        <a:lstStyle/>
        <a:p>
          <a:r>
            <a:rPr lang="es-AR" dirty="0"/>
            <a:t>NATURALEZA JURÍDICA DE LA COMISIÓN ARBITRAL</a:t>
          </a:r>
          <a:endParaRPr lang="en-US" dirty="0"/>
        </a:p>
      </dgm:t>
    </dgm:pt>
    <dgm:pt modelId="{0CD479A1-188A-43BA-9D71-66EC0ECF5129}" type="parTrans" cxnId="{B250EE60-DB54-4ECB-9932-DFE4E05426B6}">
      <dgm:prSet/>
      <dgm:spPr/>
      <dgm:t>
        <a:bodyPr/>
        <a:lstStyle/>
        <a:p>
          <a:endParaRPr lang="en-US"/>
        </a:p>
      </dgm:t>
    </dgm:pt>
    <dgm:pt modelId="{36F3D5C9-92FD-4662-873C-91B9E9F891A2}" type="sibTrans" cxnId="{B250EE60-DB54-4ECB-9932-DFE4E05426B6}">
      <dgm:prSet/>
      <dgm:spPr/>
      <dgm:t>
        <a:bodyPr/>
        <a:lstStyle/>
        <a:p>
          <a:endParaRPr lang="en-US"/>
        </a:p>
      </dgm:t>
    </dgm:pt>
    <dgm:pt modelId="{0A087626-F58E-472E-8E63-7D031676364F}">
      <dgm:prSet/>
      <dgm:spPr/>
      <dgm:t>
        <a:bodyPr/>
        <a:lstStyle/>
        <a:p>
          <a:r>
            <a:rPr lang="es-AR" dirty="0"/>
            <a:t>MISIONES Y FUNCIONES DE LA COMISIÓN ARBITRAL Y LA COMISIÓN PLENARIA</a:t>
          </a:r>
          <a:endParaRPr lang="en-US" dirty="0"/>
        </a:p>
      </dgm:t>
    </dgm:pt>
    <dgm:pt modelId="{225FD504-8876-4181-AECD-237DF0294000}" type="parTrans" cxnId="{CCB071FC-2265-46E3-AE5F-3CF99111FD62}">
      <dgm:prSet/>
      <dgm:spPr/>
      <dgm:t>
        <a:bodyPr/>
        <a:lstStyle/>
        <a:p>
          <a:endParaRPr lang="en-US"/>
        </a:p>
      </dgm:t>
    </dgm:pt>
    <dgm:pt modelId="{71DC2DB4-5738-4736-AEA5-8E85A1AB9B99}" type="sibTrans" cxnId="{CCB071FC-2265-46E3-AE5F-3CF99111FD62}">
      <dgm:prSet/>
      <dgm:spPr/>
      <dgm:t>
        <a:bodyPr/>
        <a:lstStyle/>
        <a:p>
          <a:endParaRPr lang="en-US"/>
        </a:p>
      </dgm:t>
    </dgm:pt>
    <dgm:pt modelId="{0679E5A8-11A0-4FD2-BF89-AC2F42908E3D}">
      <dgm:prSet/>
      <dgm:spPr/>
      <dgm:t>
        <a:bodyPr/>
        <a:lstStyle/>
        <a:p>
          <a:r>
            <a:rPr lang="es-AR" dirty="0"/>
            <a:t>JUICIOS CONTRA LOS ORGANISMOS DE APLICACIÓN DEL CONVENIO MULTILATERAL DEL 18-8-77</a:t>
          </a:r>
          <a:endParaRPr lang="en-US" dirty="0"/>
        </a:p>
      </dgm:t>
    </dgm:pt>
    <dgm:pt modelId="{6A57C458-04A2-449E-A014-1426D4D82BD4}" type="parTrans" cxnId="{CA60CEB0-9852-41D2-9AAF-2881C8728860}">
      <dgm:prSet/>
      <dgm:spPr/>
      <dgm:t>
        <a:bodyPr/>
        <a:lstStyle/>
        <a:p>
          <a:endParaRPr lang="en-US"/>
        </a:p>
      </dgm:t>
    </dgm:pt>
    <dgm:pt modelId="{2A91B5B0-895B-4B83-B4BC-CC8B1BFA6BDA}" type="sibTrans" cxnId="{CA60CEB0-9852-41D2-9AAF-2881C8728860}">
      <dgm:prSet/>
      <dgm:spPr/>
      <dgm:t>
        <a:bodyPr/>
        <a:lstStyle/>
        <a:p>
          <a:endParaRPr lang="en-US"/>
        </a:p>
      </dgm:t>
    </dgm:pt>
    <dgm:pt modelId="{EC91B613-062A-4067-B6A3-B970F4CD3DD4}">
      <dgm:prSet/>
      <dgm:spPr/>
      <dgm:t>
        <a:bodyPr/>
        <a:lstStyle/>
        <a:p>
          <a:r>
            <a:rPr lang="es-AR"/>
            <a:t>COMPETENCIA</a:t>
          </a:r>
          <a:endParaRPr lang="en-US"/>
        </a:p>
      </dgm:t>
    </dgm:pt>
    <dgm:pt modelId="{64B2C25C-6CC9-456F-B75F-E5708DADB3FD}" type="parTrans" cxnId="{28E1E069-14F8-46AF-821F-2759ACB09DE6}">
      <dgm:prSet/>
      <dgm:spPr/>
      <dgm:t>
        <a:bodyPr/>
        <a:lstStyle/>
        <a:p>
          <a:endParaRPr lang="en-US"/>
        </a:p>
      </dgm:t>
    </dgm:pt>
    <dgm:pt modelId="{C1122C3C-BFDE-44CF-A10C-9EC39474D944}" type="sibTrans" cxnId="{28E1E069-14F8-46AF-821F-2759ACB09DE6}">
      <dgm:prSet/>
      <dgm:spPr/>
      <dgm:t>
        <a:bodyPr/>
        <a:lstStyle/>
        <a:p>
          <a:endParaRPr lang="en-US"/>
        </a:p>
      </dgm:t>
    </dgm:pt>
    <dgm:pt modelId="{23977BAB-91CB-4FCA-BD40-9BCA29C3EB30}" type="pres">
      <dgm:prSet presAssocID="{3D0022F3-5A70-47EE-A877-A86EDAAEDE06}" presName="root" presStyleCnt="0">
        <dgm:presLayoutVars>
          <dgm:dir/>
          <dgm:resizeHandles val="exact"/>
        </dgm:presLayoutVars>
      </dgm:prSet>
      <dgm:spPr/>
    </dgm:pt>
    <dgm:pt modelId="{20C6CF5D-68FB-49C3-ACF0-7905EA8E465A}" type="pres">
      <dgm:prSet presAssocID="{01868A80-AD28-4F5A-AF58-C55685C93C37}" presName="compNode" presStyleCnt="0"/>
      <dgm:spPr/>
    </dgm:pt>
    <dgm:pt modelId="{CA9E8A5D-80E7-4CEF-ADB8-A57C05312DF6}" type="pres">
      <dgm:prSet presAssocID="{01868A80-AD28-4F5A-AF58-C55685C93C37}" presName="bgRect" presStyleLbl="bgShp" presStyleIdx="0" presStyleCnt="5"/>
      <dgm:spPr/>
    </dgm:pt>
    <dgm:pt modelId="{338565E6-C8DD-4730-ABF2-ED4F241E58AF}" type="pres">
      <dgm:prSet presAssocID="{01868A80-AD28-4F5A-AF58-C55685C93C3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nero"/>
        </a:ext>
      </dgm:extLst>
    </dgm:pt>
    <dgm:pt modelId="{E0D05A5E-FCCF-4829-A25A-D0F0FE46A1A2}" type="pres">
      <dgm:prSet presAssocID="{01868A80-AD28-4F5A-AF58-C55685C93C37}" presName="spaceRect" presStyleCnt="0"/>
      <dgm:spPr/>
    </dgm:pt>
    <dgm:pt modelId="{5E0C6B22-6C9E-4A6F-8BC9-30F70C03C5FB}" type="pres">
      <dgm:prSet presAssocID="{01868A80-AD28-4F5A-AF58-C55685C93C37}" presName="parTx" presStyleLbl="revTx" presStyleIdx="0" presStyleCnt="5">
        <dgm:presLayoutVars>
          <dgm:chMax val="0"/>
          <dgm:chPref val="0"/>
        </dgm:presLayoutVars>
      </dgm:prSet>
      <dgm:spPr/>
    </dgm:pt>
    <dgm:pt modelId="{064EAC98-9DFD-43E2-AC08-B40F821682AF}" type="pres">
      <dgm:prSet presAssocID="{BAD626D3-2C01-4514-8091-871312ED4543}" presName="sibTrans" presStyleCnt="0"/>
      <dgm:spPr/>
    </dgm:pt>
    <dgm:pt modelId="{EFFD1459-B49F-4906-87CF-F4D9F80509BB}" type="pres">
      <dgm:prSet presAssocID="{E3169A2F-5929-4E94-9CD4-CD5BBBDB554A}" presName="compNode" presStyleCnt="0"/>
      <dgm:spPr/>
    </dgm:pt>
    <dgm:pt modelId="{20D98467-BC6B-4850-83A8-F3EB1AEACB30}" type="pres">
      <dgm:prSet presAssocID="{E3169A2F-5929-4E94-9CD4-CD5BBBDB554A}" presName="bgRect" presStyleLbl="bgShp" presStyleIdx="1" presStyleCnt="5"/>
      <dgm:spPr/>
    </dgm:pt>
    <dgm:pt modelId="{2FDD20B3-2513-4E61-90CC-70868D78D64F}" type="pres">
      <dgm:prSet presAssocID="{E3169A2F-5929-4E94-9CD4-CD5BBBDB554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unión"/>
        </a:ext>
      </dgm:extLst>
    </dgm:pt>
    <dgm:pt modelId="{5178A9E8-65B5-4822-AC61-F7B280355AE8}" type="pres">
      <dgm:prSet presAssocID="{E3169A2F-5929-4E94-9CD4-CD5BBBDB554A}" presName="spaceRect" presStyleCnt="0"/>
      <dgm:spPr/>
    </dgm:pt>
    <dgm:pt modelId="{EA3A6EA3-393E-4E92-B146-B74B0B1545DC}" type="pres">
      <dgm:prSet presAssocID="{E3169A2F-5929-4E94-9CD4-CD5BBBDB554A}" presName="parTx" presStyleLbl="revTx" presStyleIdx="1" presStyleCnt="5">
        <dgm:presLayoutVars>
          <dgm:chMax val="0"/>
          <dgm:chPref val="0"/>
        </dgm:presLayoutVars>
      </dgm:prSet>
      <dgm:spPr/>
    </dgm:pt>
    <dgm:pt modelId="{E4875932-1AF9-444B-8125-BEFC61FB65CE}" type="pres">
      <dgm:prSet presAssocID="{36F3D5C9-92FD-4662-873C-91B9E9F891A2}" presName="sibTrans" presStyleCnt="0"/>
      <dgm:spPr/>
    </dgm:pt>
    <dgm:pt modelId="{6AD258E0-C1F1-4510-9A23-9CE53375F7E9}" type="pres">
      <dgm:prSet presAssocID="{0A087626-F58E-472E-8E63-7D031676364F}" presName="compNode" presStyleCnt="0"/>
      <dgm:spPr/>
    </dgm:pt>
    <dgm:pt modelId="{9D6F4320-7983-4FE2-9FE5-2E8013D04DB3}" type="pres">
      <dgm:prSet presAssocID="{0A087626-F58E-472E-8E63-7D031676364F}" presName="bgRect" presStyleLbl="bgShp" presStyleIdx="2" presStyleCnt="5"/>
      <dgm:spPr/>
    </dgm:pt>
    <dgm:pt modelId="{4BC21CD9-11A6-4686-A5DF-87E9A67F548F}" type="pres">
      <dgm:prSet presAssocID="{0A087626-F58E-472E-8E63-7D031676364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rca de verificación"/>
        </a:ext>
      </dgm:extLst>
    </dgm:pt>
    <dgm:pt modelId="{B3B4E5EA-643D-43C9-91D2-CB19A4B5E68D}" type="pres">
      <dgm:prSet presAssocID="{0A087626-F58E-472E-8E63-7D031676364F}" presName="spaceRect" presStyleCnt="0"/>
      <dgm:spPr/>
    </dgm:pt>
    <dgm:pt modelId="{CE0140A4-A65F-48F9-84EA-06786EC40DE8}" type="pres">
      <dgm:prSet presAssocID="{0A087626-F58E-472E-8E63-7D031676364F}" presName="parTx" presStyleLbl="revTx" presStyleIdx="2" presStyleCnt="5">
        <dgm:presLayoutVars>
          <dgm:chMax val="0"/>
          <dgm:chPref val="0"/>
        </dgm:presLayoutVars>
      </dgm:prSet>
      <dgm:spPr/>
    </dgm:pt>
    <dgm:pt modelId="{9206CC00-9ECD-4899-AB7C-BA1D7DB1625A}" type="pres">
      <dgm:prSet presAssocID="{71DC2DB4-5738-4736-AEA5-8E85A1AB9B99}" presName="sibTrans" presStyleCnt="0"/>
      <dgm:spPr/>
    </dgm:pt>
    <dgm:pt modelId="{C27F86EC-0FA6-4722-9FFF-0BE21DB18A4C}" type="pres">
      <dgm:prSet presAssocID="{0679E5A8-11A0-4FD2-BF89-AC2F42908E3D}" presName="compNode" presStyleCnt="0"/>
      <dgm:spPr/>
    </dgm:pt>
    <dgm:pt modelId="{DA5B689F-9D83-4258-A845-05676A51BE9F}" type="pres">
      <dgm:prSet presAssocID="{0679E5A8-11A0-4FD2-BF89-AC2F42908E3D}" presName="bgRect" presStyleLbl="bgShp" presStyleIdx="3" presStyleCnt="5"/>
      <dgm:spPr/>
    </dgm:pt>
    <dgm:pt modelId="{95824E25-A8C7-4794-AF12-2D70F1DF9C58}" type="pres">
      <dgm:prSet presAssocID="{0679E5A8-11A0-4FD2-BF89-AC2F42908E3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rtillo de juez"/>
        </a:ext>
      </dgm:extLst>
    </dgm:pt>
    <dgm:pt modelId="{B9E4FF8A-7BFB-4019-8B87-F3B18D86F59D}" type="pres">
      <dgm:prSet presAssocID="{0679E5A8-11A0-4FD2-BF89-AC2F42908E3D}" presName="spaceRect" presStyleCnt="0"/>
      <dgm:spPr/>
    </dgm:pt>
    <dgm:pt modelId="{5FC61914-750A-49AE-9BE4-597CF5909FB6}" type="pres">
      <dgm:prSet presAssocID="{0679E5A8-11A0-4FD2-BF89-AC2F42908E3D}" presName="parTx" presStyleLbl="revTx" presStyleIdx="3" presStyleCnt="5">
        <dgm:presLayoutVars>
          <dgm:chMax val="0"/>
          <dgm:chPref val="0"/>
        </dgm:presLayoutVars>
      </dgm:prSet>
      <dgm:spPr/>
    </dgm:pt>
    <dgm:pt modelId="{7E055A05-48F3-4688-B750-E3086C120219}" type="pres">
      <dgm:prSet presAssocID="{2A91B5B0-895B-4B83-B4BC-CC8B1BFA6BDA}" presName="sibTrans" presStyleCnt="0"/>
      <dgm:spPr/>
    </dgm:pt>
    <dgm:pt modelId="{31519EB4-0169-4176-A6D6-161EC62C6558}" type="pres">
      <dgm:prSet presAssocID="{EC91B613-062A-4067-B6A3-B970F4CD3DD4}" presName="compNode" presStyleCnt="0"/>
      <dgm:spPr/>
    </dgm:pt>
    <dgm:pt modelId="{B33AF6AC-4736-4E9B-9A22-03BF19380B57}" type="pres">
      <dgm:prSet presAssocID="{EC91B613-062A-4067-B6A3-B970F4CD3DD4}" presName="bgRect" presStyleLbl="bgShp" presStyleIdx="4" presStyleCnt="5"/>
      <dgm:spPr/>
    </dgm:pt>
    <dgm:pt modelId="{B1DBF59A-7E8F-4968-B8D7-F9F698B84C77}" type="pres">
      <dgm:prSet presAssocID="{EC91B613-062A-4067-B6A3-B970F4CD3DD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cales of Justice"/>
        </a:ext>
      </dgm:extLst>
    </dgm:pt>
    <dgm:pt modelId="{F396C4AB-35B2-453B-906E-AB0E7D22CB5A}" type="pres">
      <dgm:prSet presAssocID="{EC91B613-062A-4067-B6A3-B970F4CD3DD4}" presName="spaceRect" presStyleCnt="0"/>
      <dgm:spPr/>
    </dgm:pt>
    <dgm:pt modelId="{83C43EC9-DDA1-406D-8020-CEBAE266A906}" type="pres">
      <dgm:prSet presAssocID="{EC91B613-062A-4067-B6A3-B970F4CD3DD4}" presName="parTx" presStyleLbl="revTx" presStyleIdx="4" presStyleCnt="5">
        <dgm:presLayoutVars>
          <dgm:chMax val="0"/>
          <dgm:chPref val="0"/>
        </dgm:presLayoutVars>
      </dgm:prSet>
      <dgm:spPr/>
    </dgm:pt>
  </dgm:ptLst>
  <dgm:cxnLst>
    <dgm:cxn modelId="{D00C221B-8BDF-42F6-B287-D903466308C1}" type="presOf" srcId="{01868A80-AD28-4F5A-AF58-C55685C93C37}" destId="{5E0C6B22-6C9E-4A6F-8BC9-30F70C03C5FB}" srcOrd="0" destOrd="0" presId="urn:microsoft.com/office/officeart/2018/2/layout/IconVerticalSolidList"/>
    <dgm:cxn modelId="{8131952D-5689-4483-865C-49FCE3E0F274}" srcId="{3D0022F3-5A70-47EE-A877-A86EDAAEDE06}" destId="{01868A80-AD28-4F5A-AF58-C55685C93C37}" srcOrd="0" destOrd="0" parTransId="{E4C88866-0CF5-47FD-96F4-4659A34D229E}" sibTransId="{BAD626D3-2C01-4514-8091-871312ED4543}"/>
    <dgm:cxn modelId="{B250EE60-DB54-4ECB-9932-DFE4E05426B6}" srcId="{3D0022F3-5A70-47EE-A877-A86EDAAEDE06}" destId="{E3169A2F-5929-4E94-9CD4-CD5BBBDB554A}" srcOrd="1" destOrd="0" parTransId="{0CD479A1-188A-43BA-9D71-66EC0ECF5129}" sibTransId="{36F3D5C9-92FD-4662-873C-91B9E9F891A2}"/>
    <dgm:cxn modelId="{86801646-D307-46EC-ADD6-D9DB7B8A090D}" type="presOf" srcId="{EC91B613-062A-4067-B6A3-B970F4CD3DD4}" destId="{83C43EC9-DDA1-406D-8020-CEBAE266A906}" srcOrd="0" destOrd="0" presId="urn:microsoft.com/office/officeart/2018/2/layout/IconVerticalSolidList"/>
    <dgm:cxn modelId="{28E1E069-14F8-46AF-821F-2759ACB09DE6}" srcId="{3D0022F3-5A70-47EE-A877-A86EDAAEDE06}" destId="{EC91B613-062A-4067-B6A3-B970F4CD3DD4}" srcOrd="4" destOrd="0" parTransId="{64B2C25C-6CC9-456F-B75F-E5708DADB3FD}" sibTransId="{C1122C3C-BFDE-44CF-A10C-9EC39474D944}"/>
    <dgm:cxn modelId="{67B3067A-341F-41FF-ACE3-ACD07FB0EF65}" type="presOf" srcId="{0679E5A8-11A0-4FD2-BF89-AC2F42908E3D}" destId="{5FC61914-750A-49AE-9BE4-597CF5909FB6}" srcOrd="0" destOrd="0" presId="urn:microsoft.com/office/officeart/2018/2/layout/IconVerticalSolidList"/>
    <dgm:cxn modelId="{E6898783-C7EE-44A0-A723-5A1B0BC6645A}" type="presOf" srcId="{0A087626-F58E-472E-8E63-7D031676364F}" destId="{CE0140A4-A65F-48F9-84EA-06786EC40DE8}" srcOrd="0" destOrd="0" presId="urn:microsoft.com/office/officeart/2018/2/layout/IconVerticalSolidList"/>
    <dgm:cxn modelId="{3F36E28B-F8D2-46C1-8314-26AC085941E3}" type="presOf" srcId="{3D0022F3-5A70-47EE-A877-A86EDAAEDE06}" destId="{23977BAB-91CB-4FCA-BD40-9BCA29C3EB30}" srcOrd="0" destOrd="0" presId="urn:microsoft.com/office/officeart/2018/2/layout/IconVerticalSolidList"/>
    <dgm:cxn modelId="{5FD82798-9F9D-4B93-B2EB-FA32E66B0DEF}" type="presOf" srcId="{E3169A2F-5929-4E94-9CD4-CD5BBBDB554A}" destId="{EA3A6EA3-393E-4E92-B146-B74B0B1545DC}" srcOrd="0" destOrd="0" presId="urn:microsoft.com/office/officeart/2018/2/layout/IconVerticalSolidList"/>
    <dgm:cxn modelId="{CA60CEB0-9852-41D2-9AAF-2881C8728860}" srcId="{3D0022F3-5A70-47EE-A877-A86EDAAEDE06}" destId="{0679E5A8-11A0-4FD2-BF89-AC2F42908E3D}" srcOrd="3" destOrd="0" parTransId="{6A57C458-04A2-449E-A014-1426D4D82BD4}" sibTransId="{2A91B5B0-895B-4B83-B4BC-CC8B1BFA6BDA}"/>
    <dgm:cxn modelId="{CCB071FC-2265-46E3-AE5F-3CF99111FD62}" srcId="{3D0022F3-5A70-47EE-A877-A86EDAAEDE06}" destId="{0A087626-F58E-472E-8E63-7D031676364F}" srcOrd="2" destOrd="0" parTransId="{225FD504-8876-4181-AECD-237DF0294000}" sibTransId="{71DC2DB4-5738-4736-AEA5-8E85A1AB9B99}"/>
    <dgm:cxn modelId="{4E3C5917-D848-464C-84F3-46E34965C272}" type="presParOf" srcId="{23977BAB-91CB-4FCA-BD40-9BCA29C3EB30}" destId="{20C6CF5D-68FB-49C3-ACF0-7905EA8E465A}" srcOrd="0" destOrd="0" presId="urn:microsoft.com/office/officeart/2018/2/layout/IconVerticalSolidList"/>
    <dgm:cxn modelId="{12C3183D-FC14-4D52-A679-7EE606B0FB60}" type="presParOf" srcId="{20C6CF5D-68FB-49C3-ACF0-7905EA8E465A}" destId="{CA9E8A5D-80E7-4CEF-ADB8-A57C05312DF6}" srcOrd="0" destOrd="0" presId="urn:microsoft.com/office/officeart/2018/2/layout/IconVerticalSolidList"/>
    <dgm:cxn modelId="{171F205F-7684-4958-A9BF-7B057FFECFA0}" type="presParOf" srcId="{20C6CF5D-68FB-49C3-ACF0-7905EA8E465A}" destId="{338565E6-C8DD-4730-ABF2-ED4F241E58AF}" srcOrd="1" destOrd="0" presId="urn:microsoft.com/office/officeart/2018/2/layout/IconVerticalSolidList"/>
    <dgm:cxn modelId="{A4046071-A92D-40BD-9D58-25816FC5B1F1}" type="presParOf" srcId="{20C6CF5D-68FB-49C3-ACF0-7905EA8E465A}" destId="{E0D05A5E-FCCF-4829-A25A-D0F0FE46A1A2}" srcOrd="2" destOrd="0" presId="urn:microsoft.com/office/officeart/2018/2/layout/IconVerticalSolidList"/>
    <dgm:cxn modelId="{8CB4E24E-768A-46C1-B662-30B738079E2C}" type="presParOf" srcId="{20C6CF5D-68FB-49C3-ACF0-7905EA8E465A}" destId="{5E0C6B22-6C9E-4A6F-8BC9-30F70C03C5FB}" srcOrd="3" destOrd="0" presId="urn:microsoft.com/office/officeart/2018/2/layout/IconVerticalSolidList"/>
    <dgm:cxn modelId="{6EA7DDA4-BF33-45F6-921B-FFE1E09B0287}" type="presParOf" srcId="{23977BAB-91CB-4FCA-BD40-9BCA29C3EB30}" destId="{064EAC98-9DFD-43E2-AC08-B40F821682AF}" srcOrd="1" destOrd="0" presId="urn:microsoft.com/office/officeart/2018/2/layout/IconVerticalSolidList"/>
    <dgm:cxn modelId="{9D0D61D4-F9B0-4831-B1F5-7D57B1A17927}" type="presParOf" srcId="{23977BAB-91CB-4FCA-BD40-9BCA29C3EB30}" destId="{EFFD1459-B49F-4906-87CF-F4D9F80509BB}" srcOrd="2" destOrd="0" presId="urn:microsoft.com/office/officeart/2018/2/layout/IconVerticalSolidList"/>
    <dgm:cxn modelId="{F004DF52-7F22-4E2D-B18C-66CC797ED083}" type="presParOf" srcId="{EFFD1459-B49F-4906-87CF-F4D9F80509BB}" destId="{20D98467-BC6B-4850-83A8-F3EB1AEACB30}" srcOrd="0" destOrd="0" presId="urn:microsoft.com/office/officeart/2018/2/layout/IconVerticalSolidList"/>
    <dgm:cxn modelId="{04C5BFF6-F2EB-43D1-8487-2AE53FFE4322}" type="presParOf" srcId="{EFFD1459-B49F-4906-87CF-F4D9F80509BB}" destId="{2FDD20B3-2513-4E61-90CC-70868D78D64F}" srcOrd="1" destOrd="0" presId="urn:microsoft.com/office/officeart/2018/2/layout/IconVerticalSolidList"/>
    <dgm:cxn modelId="{50225634-F275-4C7C-8F96-009E01CDA34C}" type="presParOf" srcId="{EFFD1459-B49F-4906-87CF-F4D9F80509BB}" destId="{5178A9E8-65B5-4822-AC61-F7B280355AE8}" srcOrd="2" destOrd="0" presId="urn:microsoft.com/office/officeart/2018/2/layout/IconVerticalSolidList"/>
    <dgm:cxn modelId="{6E9E73FA-6563-4BEB-9E8D-5CEC17195B40}" type="presParOf" srcId="{EFFD1459-B49F-4906-87CF-F4D9F80509BB}" destId="{EA3A6EA3-393E-4E92-B146-B74B0B1545DC}" srcOrd="3" destOrd="0" presId="urn:microsoft.com/office/officeart/2018/2/layout/IconVerticalSolidList"/>
    <dgm:cxn modelId="{9DBCCE31-E74D-4322-B092-979166A8D698}" type="presParOf" srcId="{23977BAB-91CB-4FCA-BD40-9BCA29C3EB30}" destId="{E4875932-1AF9-444B-8125-BEFC61FB65CE}" srcOrd="3" destOrd="0" presId="urn:microsoft.com/office/officeart/2018/2/layout/IconVerticalSolidList"/>
    <dgm:cxn modelId="{8303B633-02F3-4969-9046-263B3394E217}" type="presParOf" srcId="{23977BAB-91CB-4FCA-BD40-9BCA29C3EB30}" destId="{6AD258E0-C1F1-4510-9A23-9CE53375F7E9}" srcOrd="4" destOrd="0" presId="urn:microsoft.com/office/officeart/2018/2/layout/IconVerticalSolidList"/>
    <dgm:cxn modelId="{0621CD93-160B-4096-AAF2-771E7502460E}" type="presParOf" srcId="{6AD258E0-C1F1-4510-9A23-9CE53375F7E9}" destId="{9D6F4320-7983-4FE2-9FE5-2E8013D04DB3}" srcOrd="0" destOrd="0" presId="urn:microsoft.com/office/officeart/2018/2/layout/IconVerticalSolidList"/>
    <dgm:cxn modelId="{ED0284B0-EE36-485F-89C7-6AC3B39B225D}" type="presParOf" srcId="{6AD258E0-C1F1-4510-9A23-9CE53375F7E9}" destId="{4BC21CD9-11A6-4686-A5DF-87E9A67F548F}" srcOrd="1" destOrd="0" presId="urn:microsoft.com/office/officeart/2018/2/layout/IconVerticalSolidList"/>
    <dgm:cxn modelId="{DDF15DB8-7AC9-4AD4-9702-E4288BA3CD6C}" type="presParOf" srcId="{6AD258E0-C1F1-4510-9A23-9CE53375F7E9}" destId="{B3B4E5EA-643D-43C9-91D2-CB19A4B5E68D}" srcOrd="2" destOrd="0" presId="urn:microsoft.com/office/officeart/2018/2/layout/IconVerticalSolidList"/>
    <dgm:cxn modelId="{62FBA687-6893-4B42-9D3A-A7501F685CE3}" type="presParOf" srcId="{6AD258E0-C1F1-4510-9A23-9CE53375F7E9}" destId="{CE0140A4-A65F-48F9-84EA-06786EC40DE8}" srcOrd="3" destOrd="0" presId="urn:microsoft.com/office/officeart/2018/2/layout/IconVerticalSolidList"/>
    <dgm:cxn modelId="{D9428A44-42EF-4C35-BE70-C2FF91E43F17}" type="presParOf" srcId="{23977BAB-91CB-4FCA-BD40-9BCA29C3EB30}" destId="{9206CC00-9ECD-4899-AB7C-BA1D7DB1625A}" srcOrd="5" destOrd="0" presId="urn:microsoft.com/office/officeart/2018/2/layout/IconVerticalSolidList"/>
    <dgm:cxn modelId="{12F45D90-6EBD-489A-8DCB-54085BDDDA69}" type="presParOf" srcId="{23977BAB-91CB-4FCA-BD40-9BCA29C3EB30}" destId="{C27F86EC-0FA6-4722-9FFF-0BE21DB18A4C}" srcOrd="6" destOrd="0" presId="urn:microsoft.com/office/officeart/2018/2/layout/IconVerticalSolidList"/>
    <dgm:cxn modelId="{C8BD0284-4819-48C7-9A58-6CB96D3EE02C}" type="presParOf" srcId="{C27F86EC-0FA6-4722-9FFF-0BE21DB18A4C}" destId="{DA5B689F-9D83-4258-A845-05676A51BE9F}" srcOrd="0" destOrd="0" presId="urn:microsoft.com/office/officeart/2018/2/layout/IconVerticalSolidList"/>
    <dgm:cxn modelId="{1BFA0E9C-BAED-42AD-BF2F-F077047E78CF}" type="presParOf" srcId="{C27F86EC-0FA6-4722-9FFF-0BE21DB18A4C}" destId="{95824E25-A8C7-4794-AF12-2D70F1DF9C58}" srcOrd="1" destOrd="0" presId="urn:microsoft.com/office/officeart/2018/2/layout/IconVerticalSolidList"/>
    <dgm:cxn modelId="{A1DF5D6B-66AE-43FA-89D8-EED8A444E739}" type="presParOf" srcId="{C27F86EC-0FA6-4722-9FFF-0BE21DB18A4C}" destId="{B9E4FF8A-7BFB-4019-8B87-F3B18D86F59D}" srcOrd="2" destOrd="0" presId="urn:microsoft.com/office/officeart/2018/2/layout/IconVerticalSolidList"/>
    <dgm:cxn modelId="{9ADD92D5-7689-4A0B-AF72-4846FD641646}" type="presParOf" srcId="{C27F86EC-0FA6-4722-9FFF-0BE21DB18A4C}" destId="{5FC61914-750A-49AE-9BE4-597CF5909FB6}" srcOrd="3" destOrd="0" presId="urn:microsoft.com/office/officeart/2018/2/layout/IconVerticalSolidList"/>
    <dgm:cxn modelId="{25302288-DD2B-436A-BFCB-9182FCF1D346}" type="presParOf" srcId="{23977BAB-91CB-4FCA-BD40-9BCA29C3EB30}" destId="{7E055A05-48F3-4688-B750-E3086C120219}" srcOrd="7" destOrd="0" presId="urn:microsoft.com/office/officeart/2018/2/layout/IconVerticalSolidList"/>
    <dgm:cxn modelId="{E2230C68-C610-4E81-99B8-DF1388316EF7}" type="presParOf" srcId="{23977BAB-91CB-4FCA-BD40-9BCA29C3EB30}" destId="{31519EB4-0169-4176-A6D6-161EC62C6558}" srcOrd="8" destOrd="0" presId="urn:microsoft.com/office/officeart/2018/2/layout/IconVerticalSolidList"/>
    <dgm:cxn modelId="{C12F0AAA-8788-4FF3-A59F-92FD77DCACEC}" type="presParOf" srcId="{31519EB4-0169-4176-A6D6-161EC62C6558}" destId="{B33AF6AC-4736-4E9B-9A22-03BF19380B57}" srcOrd="0" destOrd="0" presId="urn:microsoft.com/office/officeart/2018/2/layout/IconVerticalSolidList"/>
    <dgm:cxn modelId="{011F8D32-35D3-4040-A490-CC7AD479C626}" type="presParOf" srcId="{31519EB4-0169-4176-A6D6-161EC62C6558}" destId="{B1DBF59A-7E8F-4968-B8D7-F9F698B84C77}" srcOrd="1" destOrd="0" presId="urn:microsoft.com/office/officeart/2018/2/layout/IconVerticalSolidList"/>
    <dgm:cxn modelId="{36DA418C-A673-448B-8159-0D97DD856145}" type="presParOf" srcId="{31519EB4-0169-4176-A6D6-161EC62C6558}" destId="{F396C4AB-35B2-453B-906E-AB0E7D22CB5A}" srcOrd="2" destOrd="0" presId="urn:microsoft.com/office/officeart/2018/2/layout/IconVerticalSolidList"/>
    <dgm:cxn modelId="{8847FC30-27EB-47EE-BB62-0A32256BD29A}" type="presParOf" srcId="{31519EB4-0169-4176-A6D6-161EC62C6558}" destId="{83C43EC9-DDA1-406D-8020-CEBAE266A90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601F1E-CA33-4538-A5B8-FE73F8F50D3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4435C23B-290A-4573-AFDF-60B025D8DA61}">
      <dgm:prSet custT="1"/>
      <dgm:spPr/>
      <dgm:t>
        <a:bodyPr/>
        <a:lstStyle/>
        <a:p>
          <a:r>
            <a:rPr lang="en-US" sz="2400" dirty="0"/>
            <a:t>COMPETENCIA ORIGINARIA</a:t>
          </a:r>
        </a:p>
      </dgm:t>
    </dgm:pt>
    <dgm:pt modelId="{B51E1FC2-4DED-40B1-90C3-D35FC65FFCCC}" type="parTrans" cxnId="{86500E02-7FE2-4CE7-A59E-BEC79F16368E}">
      <dgm:prSet/>
      <dgm:spPr/>
      <dgm:t>
        <a:bodyPr/>
        <a:lstStyle/>
        <a:p>
          <a:endParaRPr lang="en-US"/>
        </a:p>
      </dgm:t>
    </dgm:pt>
    <dgm:pt modelId="{5360B073-6FD6-4D6E-AB97-BEE394F02DF0}" type="sibTrans" cxnId="{86500E02-7FE2-4CE7-A59E-BEC79F16368E}">
      <dgm:prSet/>
      <dgm:spPr/>
      <dgm:t>
        <a:bodyPr/>
        <a:lstStyle/>
        <a:p>
          <a:endParaRPr lang="en-US"/>
        </a:p>
      </dgm:t>
    </dgm:pt>
    <dgm:pt modelId="{D8350B5D-6168-4C08-86D2-347022254A19}">
      <dgm:prSet custT="1"/>
      <dgm:spPr/>
      <dgm:t>
        <a:bodyPr/>
        <a:lstStyle/>
        <a:p>
          <a:r>
            <a:rPr lang="en-US" sz="2400" dirty="0"/>
            <a:t>REQUIERE MANIFIESTO CONTENIDO FEDERAL Y PROVINCIA SEA PARTE</a:t>
          </a:r>
        </a:p>
      </dgm:t>
    </dgm:pt>
    <dgm:pt modelId="{65D487C0-2EAF-4702-8F61-8F7D94800129}" type="parTrans" cxnId="{A240C80D-EE65-48F1-BBF7-9D51925A5F69}">
      <dgm:prSet/>
      <dgm:spPr/>
      <dgm:t>
        <a:bodyPr/>
        <a:lstStyle/>
        <a:p>
          <a:endParaRPr lang="es-AR"/>
        </a:p>
      </dgm:t>
    </dgm:pt>
    <dgm:pt modelId="{534051BD-F420-4707-AC5A-791DA3FF7DC2}" type="sibTrans" cxnId="{A240C80D-EE65-48F1-BBF7-9D51925A5F69}">
      <dgm:prSet/>
      <dgm:spPr/>
      <dgm:t>
        <a:bodyPr/>
        <a:lstStyle/>
        <a:p>
          <a:endParaRPr lang="es-AR"/>
        </a:p>
      </dgm:t>
    </dgm:pt>
    <dgm:pt modelId="{2BE19B81-C90F-438B-8496-4DF5E7F9045B}">
      <dgm:prSet/>
      <dgm:spPr/>
      <dgm:t>
        <a:bodyPr/>
        <a:lstStyle/>
        <a:p>
          <a:r>
            <a:rPr lang="en-US" dirty="0"/>
            <a:t>LA PRÓRROGA DE COMPETENCIA ORIGINARIA EN FAVOR DE JUECES FEDERALES POR PARTE DE LAS PROVINCIAS ES VÁLIDA, SALVO LA EXISTENCIA DE INTERÉS FEDERAL O RAZONES INSTITUCIONALES DE TAL MAGNITUD QUE HAGAN IMPOSTERGABLE LA INTERVENCIÓN DE LA CSJN</a:t>
          </a:r>
        </a:p>
      </dgm:t>
    </dgm:pt>
    <dgm:pt modelId="{EC0CB4E5-F640-4859-8C0C-6D808451D14F}" type="parTrans" cxnId="{D6B324FC-0664-40AE-AFC1-90D63AFCA00A}">
      <dgm:prSet/>
      <dgm:spPr/>
      <dgm:t>
        <a:bodyPr/>
        <a:lstStyle/>
        <a:p>
          <a:endParaRPr lang="es-AR"/>
        </a:p>
      </dgm:t>
    </dgm:pt>
    <dgm:pt modelId="{0A63ABDC-ADFC-4049-91FB-998ADFA517BE}" type="sibTrans" cxnId="{D6B324FC-0664-40AE-AFC1-90D63AFCA00A}">
      <dgm:prSet/>
      <dgm:spPr/>
      <dgm:t>
        <a:bodyPr/>
        <a:lstStyle/>
        <a:p>
          <a:endParaRPr lang="es-AR"/>
        </a:p>
      </dgm:t>
    </dgm:pt>
    <dgm:pt modelId="{F82200C1-C49A-4058-A071-F5F984428969}" type="pres">
      <dgm:prSet presAssocID="{B3601F1E-CA33-4538-A5B8-FE73F8F50D32}" presName="vert0" presStyleCnt="0">
        <dgm:presLayoutVars>
          <dgm:dir/>
          <dgm:animOne val="branch"/>
          <dgm:animLvl val="lvl"/>
        </dgm:presLayoutVars>
      </dgm:prSet>
      <dgm:spPr/>
    </dgm:pt>
    <dgm:pt modelId="{6F381392-C809-4A34-BF3E-F78EA692CF79}" type="pres">
      <dgm:prSet presAssocID="{4435C23B-290A-4573-AFDF-60B025D8DA61}" presName="thickLine" presStyleLbl="alignNode1" presStyleIdx="0" presStyleCnt="1"/>
      <dgm:spPr/>
    </dgm:pt>
    <dgm:pt modelId="{995B2786-539C-4AAA-BBFF-2806ADBCE2BF}" type="pres">
      <dgm:prSet presAssocID="{4435C23B-290A-4573-AFDF-60B025D8DA61}" presName="horz1" presStyleCnt="0"/>
      <dgm:spPr/>
    </dgm:pt>
    <dgm:pt modelId="{E1402CE5-07FA-47F8-A4FC-136CA90315B6}" type="pres">
      <dgm:prSet presAssocID="{4435C23B-290A-4573-AFDF-60B025D8DA61}" presName="tx1" presStyleLbl="revTx" presStyleIdx="0" presStyleCnt="3" custScaleX="130481"/>
      <dgm:spPr/>
    </dgm:pt>
    <dgm:pt modelId="{1F5E4F58-4D62-4375-96F5-D8632DF25085}" type="pres">
      <dgm:prSet presAssocID="{4435C23B-290A-4573-AFDF-60B025D8DA61}" presName="vert1" presStyleCnt="0"/>
      <dgm:spPr/>
    </dgm:pt>
    <dgm:pt modelId="{82B5AE29-694D-4D72-B800-C9DA356058FB}" type="pres">
      <dgm:prSet presAssocID="{D8350B5D-6168-4C08-86D2-347022254A19}" presName="vertSpace2a" presStyleCnt="0"/>
      <dgm:spPr/>
    </dgm:pt>
    <dgm:pt modelId="{5BFDDD77-F6EA-4C57-81E2-8F8DA4067D84}" type="pres">
      <dgm:prSet presAssocID="{D8350B5D-6168-4C08-86D2-347022254A19}" presName="horz2" presStyleCnt="0"/>
      <dgm:spPr/>
    </dgm:pt>
    <dgm:pt modelId="{DA00AE6D-B684-4A15-8E51-E2D88D1A4C2D}" type="pres">
      <dgm:prSet presAssocID="{D8350B5D-6168-4C08-86D2-347022254A19}" presName="horzSpace2" presStyleCnt="0"/>
      <dgm:spPr/>
    </dgm:pt>
    <dgm:pt modelId="{507EF5A6-9C0A-430D-8742-400029F2AE52}" type="pres">
      <dgm:prSet presAssocID="{D8350B5D-6168-4C08-86D2-347022254A19}" presName="tx2" presStyleLbl="revTx" presStyleIdx="1" presStyleCnt="3"/>
      <dgm:spPr/>
    </dgm:pt>
    <dgm:pt modelId="{1E5D0F90-8F49-4806-A572-0478FC93E0BA}" type="pres">
      <dgm:prSet presAssocID="{D8350B5D-6168-4C08-86D2-347022254A19}" presName="vert2" presStyleCnt="0"/>
      <dgm:spPr/>
    </dgm:pt>
    <dgm:pt modelId="{43DFD5BC-CC23-42B8-BA97-A6DF14B62549}" type="pres">
      <dgm:prSet presAssocID="{D8350B5D-6168-4C08-86D2-347022254A19}" presName="thinLine2b" presStyleLbl="callout" presStyleIdx="0" presStyleCnt="2"/>
      <dgm:spPr/>
    </dgm:pt>
    <dgm:pt modelId="{8FF1690D-517C-42A4-A031-6093824566F8}" type="pres">
      <dgm:prSet presAssocID="{D8350B5D-6168-4C08-86D2-347022254A19}" presName="vertSpace2b" presStyleCnt="0"/>
      <dgm:spPr/>
    </dgm:pt>
    <dgm:pt modelId="{1B5C7AFB-13A9-4FE1-AF31-F91CFCB4630C}" type="pres">
      <dgm:prSet presAssocID="{2BE19B81-C90F-438B-8496-4DF5E7F9045B}" presName="horz2" presStyleCnt="0"/>
      <dgm:spPr/>
    </dgm:pt>
    <dgm:pt modelId="{64C033DB-B9BC-4C21-8386-4CEEF1346EDC}" type="pres">
      <dgm:prSet presAssocID="{2BE19B81-C90F-438B-8496-4DF5E7F9045B}" presName="horzSpace2" presStyleCnt="0"/>
      <dgm:spPr/>
    </dgm:pt>
    <dgm:pt modelId="{BAE4E523-AE34-47C3-AEA3-434486CF7DDD}" type="pres">
      <dgm:prSet presAssocID="{2BE19B81-C90F-438B-8496-4DF5E7F9045B}" presName="tx2" presStyleLbl="revTx" presStyleIdx="2" presStyleCnt="3" custScaleY="138247"/>
      <dgm:spPr/>
    </dgm:pt>
    <dgm:pt modelId="{FEE9CE18-8DDA-4CA8-B1E9-2825F11BC067}" type="pres">
      <dgm:prSet presAssocID="{2BE19B81-C90F-438B-8496-4DF5E7F9045B}" presName="vert2" presStyleCnt="0"/>
      <dgm:spPr/>
    </dgm:pt>
    <dgm:pt modelId="{4546B3C2-2074-4CEC-9ABC-6899F275CD44}" type="pres">
      <dgm:prSet presAssocID="{2BE19B81-C90F-438B-8496-4DF5E7F9045B}" presName="thinLine2b" presStyleLbl="callout" presStyleIdx="1" presStyleCnt="2"/>
      <dgm:spPr/>
    </dgm:pt>
    <dgm:pt modelId="{EB348110-0B73-411A-83DE-EAF4BD1C576E}" type="pres">
      <dgm:prSet presAssocID="{2BE19B81-C90F-438B-8496-4DF5E7F9045B}" presName="vertSpace2b" presStyleCnt="0"/>
      <dgm:spPr/>
    </dgm:pt>
  </dgm:ptLst>
  <dgm:cxnLst>
    <dgm:cxn modelId="{86500E02-7FE2-4CE7-A59E-BEC79F16368E}" srcId="{B3601F1E-CA33-4538-A5B8-FE73F8F50D32}" destId="{4435C23B-290A-4573-AFDF-60B025D8DA61}" srcOrd="0" destOrd="0" parTransId="{B51E1FC2-4DED-40B1-90C3-D35FC65FFCCC}" sibTransId="{5360B073-6FD6-4D6E-AB97-BEE394F02DF0}"/>
    <dgm:cxn modelId="{A240C80D-EE65-48F1-BBF7-9D51925A5F69}" srcId="{4435C23B-290A-4573-AFDF-60B025D8DA61}" destId="{D8350B5D-6168-4C08-86D2-347022254A19}" srcOrd="0" destOrd="0" parTransId="{65D487C0-2EAF-4702-8F61-8F7D94800129}" sibTransId="{534051BD-F420-4707-AC5A-791DA3FF7DC2}"/>
    <dgm:cxn modelId="{D9C60834-1267-4AB3-BE56-AE840711DFBC}" type="presOf" srcId="{D8350B5D-6168-4C08-86D2-347022254A19}" destId="{507EF5A6-9C0A-430D-8742-400029F2AE52}" srcOrd="0" destOrd="0" presId="urn:microsoft.com/office/officeart/2008/layout/LinedList"/>
    <dgm:cxn modelId="{4BA8FA3F-5CCF-4BD1-B9DC-943E000063BE}" type="presOf" srcId="{2BE19B81-C90F-438B-8496-4DF5E7F9045B}" destId="{BAE4E523-AE34-47C3-AEA3-434486CF7DDD}" srcOrd="0" destOrd="0" presId="urn:microsoft.com/office/officeart/2008/layout/LinedList"/>
    <dgm:cxn modelId="{7CC22190-439D-4120-9A31-CACAFA1FA1AF}" type="presOf" srcId="{B3601F1E-CA33-4538-A5B8-FE73F8F50D32}" destId="{F82200C1-C49A-4058-A071-F5F984428969}" srcOrd="0" destOrd="0" presId="urn:microsoft.com/office/officeart/2008/layout/LinedList"/>
    <dgm:cxn modelId="{F27CA0AD-4366-4148-9E11-51A2A4DACF54}" type="presOf" srcId="{4435C23B-290A-4573-AFDF-60B025D8DA61}" destId="{E1402CE5-07FA-47F8-A4FC-136CA90315B6}" srcOrd="0" destOrd="0" presId="urn:microsoft.com/office/officeart/2008/layout/LinedList"/>
    <dgm:cxn modelId="{D6B324FC-0664-40AE-AFC1-90D63AFCA00A}" srcId="{4435C23B-290A-4573-AFDF-60B025D8DA61}" destId="{2BE19B81-C90F-438B-8496-4DF5E7F9045B}" srcOrd="1" destOrd="0" parTransId="{EC0CB4E5-F640-4859-8C0C-6D808451D14F}" sibTransId="{0A63ABDC-ADFC-4049-91FB-998ADFA517BE}"/>
    <dgm:cxn modelId="{0B07B864-AFA8-4790-9BD0-DCA5FE37C62B}" type="presParOf" srcId="{F82200C1-C49A-4058-A071-F5F984428969}" destId="{6F381392-C809-4A34-BF3E-F78EA692CF79}" srcOrd="0" destOrd="0" presId="urn:microsoft.com/office/officeart/2008/layout/LinedList"/>
    <dgm:cxn modelId="{66EAED8A-2E9E-4BED-82DB-5E8AA30C1FA6}" type="presParOf" srcId="{F82200C1-C49A-4058-A071-F5F984428969}" destId="{995B2786-539C-4AAA-BBFF-2806ADBCE2BF}" srcOrd="1" destOrd="0" presId="urn:microsoft.com/office/officeart/2008/layout/LinedList"/>
    <dgm:cxn modelId="{6D208E4F-6809-4271-B179-752D226C11D3}" type="presParOf" srcId="{995B2786-539C-4AAA-BBFF-2806ADBCE2BF}" destId="{E1402CE5-07FA-47F8-A4FC-136CA90315B6}" srcOrd="0" destOrd="0" presId="urn:microsoft.com/office/officeart/2008/layout/LinedList"/>
    <dgm:cxn modelId="{1425A94F-008F-4ECF-BD46-D78F649968CA}" type="presParOf" srcId="{995B2786-539C-4AAA-BBFF-2806ADBCE2BF}" destId="{1F5E4F58-4D62-4375-96F5-D8632DF25085}" srcOrd="1" destOrd="0" presId="urn:microsoft.com/office/officeart/2008/layout/LinedList"/>
    <dgm:cxn modelId="{F3A1014E-6E76-452F-9561-3FD6C7AC9E25}" type="presParOf" srcId="{1F5E4F58-4D62-4375-96F5-D8632DF25085}" destId="{82B5AE29-694D-4D72-B800-C9DA356058FB}" srcOrd="0" destOrd="0" presId="urn:microsoft.com/office/officeart/2008/layout/LinedList"/>
    <dgm:cxn modelId="{6FBA89B0-3F72-43D1-84E5-FE9EBF3015B5}" type="presParOf" srcId="{1F5E4F58-4D62-4375-96F5-D8632DF25085}" destId="{5BFDDD77-F6EA-4C57-81E2-8F8DA4067D84}" srcOrd="1" destOrd="0" presId="urn:microsoft.com/office/officeart/2008/layout/LinedList"/>
    <dgm:cxn modelId="{46A18643-045C-483A-BA06-083C02A84AD9}" type="presParOf" srcId="{5BFDDD77-F6EA-4C57-81E2-8F8DA4067D84}" destId="{DA00AE6D-B684-4A15-8E51-E2D88D1A4C2D}" srcOrd="0" destOrd="0" presId="urn:microsoft.com/office/officeart/2008/layout/LinedList"/>
    <dgm:cxn modelId="{D857D97A-2849-4263-9DC6-13615A10AC29}" type="presParOf" srcId="{5BFDDD77-F6EA-4C57-81E2-8F8DA4067D84}" destId="{507EF5A6-9C0A-430D-8742-400029F2AE52}" srcOrd="1" destOrd="0" presId="urn:microsoft.com/office/officeart/2008/layout/LinedList"/>
    <dgm:cxn modelId="{9141B299-2066-4B1C-9A08-11CB9350E039}" type="presParOf" srcId="{5BFDDD77-F6EA-4C57-81E2-8F8DA4067D84}" destId="{1E5D0F90-8F49-4806-A572-0478FC93E0BA}" srcOrd="2" destOrd="0" presId="urn:microsoft.com/office/officeart/2008/layout/LinedList"/>
    <dgm:cxn modelId="{497F32B5-8483-458E-84E1-B319E81AB583}" type="presParOf" srcId="{1F5E4F58-4D62-4375-96F5-D8632DF25085}" destId="{43DFD5BC-CC23-42B8-BA97-A6DF14B62549}" srcOrd="2" destOrd="0" presId="urn:microsoft.com/office/officeart/2008/layout/LinedList"/>
    <dgm:cxn modelId="{4525A91C-EEA3-4B36-A298-9C97B82982CB}" type="presParOf" srcId="{1F5E4F58-4D62-4375-96F5-D8632DF25085}" destId="{8FF1690D-517C-42A4-A031-6093824566F8}" srcOrd="3" destOrd="0" presId="urn:microsoft.com/office/officeart/2008/layout/LinedList"/>
    <dgm:cxn modelId="{823DA6B6-5CF2-405A-ACB1-090E8C002A71}" type="presParOf" srcId="{1F5E4F58-4D62-4375-96F5-D8632DF25085}" destId="{1B5C7AFB-13A9-4FE1-AF31-F91CFCB4630C}" srcOrd="4" destOrd="0" presId="urn:microsoft.com/office/officeart/2008/layout/LinedList"/>
    <dgm:cxn modelId="{46EC555A-6CD0-4B5C-B602-BB198EDE6874}" type="presParOf" srcId="{1B5C7AFB-13A9-4FE1-AF31-F91CFCB4630C}" destId="{64C033DB-B9BC-4C21-8386-4CEEF1346EDC}" srcOrd="0" destOrd="0" presId="urn:microsoft.com/office/officeart/2008/layout/LinedList"/>
    <dgm:cxn modelId="{A834C3D6-0B86-432D-B07D-50CD00839AF1}" type="presParOf" srcId="{1B5C7AFB-13A9-4FE1-AF31-F91CFCB4630C}" destId="{BAE4E523-AE34-47C3-AEA3-434486CF7DDD}" srcOrd="1" destOrd="0" presId="urn:microsoft.com/office/officeart/2008/layout/LinedList"/>
    <dgm:cxn modelId="{7946DAA4-2E25-4A05-A715-9586AB6D4889}" type="presParOf" srcId="{1B5C7AFB-13A9-4FE1-AF31-F91CFCB4630C}" destId="{FEE9CE18-8DDA-4CA8-B1E9-2825F11BC067}" srcOrd="2" destOrd="0" presId="urn:microsoft.com/office/officeart/2008/layout/LinedList"/>
    <dgm:cxn modelId="{422F769C-B8F8-441B-98CA-A3B6187AC379}" type="presParOf" srcId="{1F5E4F58-4D62-4375-96F5-D8632DF25085}" destId="{4546B3C2-2074-4CEC-9ABC-6899F275CD44}" srcOrd="5" destOrd="0" presId="urn:microsoft.com/office/officeart/2008/layout/LinedList"/>
    <dgm:cxn modelId="{7B5FFB13-9B6E-4C03-9F79-D85166D5BD5B}" type="presParOf" srcId="{1F5E4F58-4D62-4375-96F5-D8632DF25085}" destId="{EB348110-0B73-411A-83DE-EAF4BD1C576E}"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D51BE9-6150-40DE-BB16-25B521B1C52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7FAC5787-2496-4053-A837-58869BF06AFC}">
      <dgm:prSet/>
      <dgm:spPr/>
      <dgm:t>
        <a:bodyPr/>
        <a:lstStyle/>
        <a:p>
          <a:r>
            <a:rPr lang="es-MX" b="1"/>
            <a:t>SIRCAR</a:t>
          </a:r>
          <a:r>
            <a:rPr lang="es-MX"/>
            <a:t> </a:t>
          </a:r>
          <a:endParaRPr lang="en-US"/>
        </a:p>
      </dgm:t>
    </dgm:pt>
    <dgm:pt modelId="{53915200-4B4F-4A4A-A1DA-F102A9E46FA6}" type="parTrans" cxnId="{D3B1787C-5635-4DCF-B1C7-8E94B467729B}">
      <dgm:prSet/>
      <dgm:spPr/>
      <dgm:t>
        <a:bodyPr/>
        <a:lstStyle/>
        <a:p>
          <a:endParaRPr lang="en-US"/>
        </a:p>
      </dgm:t>
    </dgm:pt>
    <dgm:pt modelId="{4724CD5F-E4BD-4185-959C-7898CDDEA15F}" type="sibTrans" cxnId="{D3B1787C-5635-4DCF-B1C7-8E94B467729B}">
      <dgm:prSet/>
      <dgm:spPr/>
      <dgm:t>
        <a:bodyPr/>
        <a:lstStyle/>
        <a:p>
          <a:endParaRPr lang="en-US"/>
        </a:p>
      </dgm:t>
    </dgm:pt>
    <dgm:pt modelId="{AFD5B1EC-182C-4286-A1F0-356661C9ED6C}">
      <dgm:prSet/>
      <dgm:spPr/>
      <dgm:t>
        <a:bodyPr/>
        <a:lstStyle/>
        <a:p>
          <a:r>
            <a:rPr lang="es-MX" dirty="0"/>
            <a:t>Sistema de Recaudación y Control de Agentes de Recaudación</a:t>
          </a:r>
          <a:endParaRPr lang="en-US" dirty="0"/>
        </a:p>
      </dgm:t>
    </dgm:pt>
    <dgm:pt modelId="{04057E9A-A859-4971-8C07-9A60FB1D9E49}" type="parTrans" cxnId="{E65663FB-B805-4518-B04D-7C175FCFD206}">
      <dgm:prSet/>
      <dgm:spPr/>
      <dgm:t>
        <a:bodyPr/>
        <a:lstStyle/>
        <a:p>
          <a:endParaRPr lang="en-US"/>
        </a:p>
      </dgm:t>
    </dgm:pt>
    <dgm:pt modelId="{12BEE94F-0B62-4634-898F-1AF7089F092A}" type="sibTrans" cxnId="{E65663FB-B805-4518-B04D-7C175FCFD206}">
      <dgm:prSet/>
      <dgm:spPr/>
      <dgm:t>
        <a:bodyPr/>
        <a:lstStyle/>
        <a:p>
          <a:endParaRPr lang="en-US"/>
        </a:p>
      </dgm:t>
    </dgm:pt>
    <dgm:pt modelId="{D3ACC0FC-4B4D-4E1C-A786-5A98837AF47F}">
      <dgm:prSet/>
      <dgm:spPr/>
      <dgm:t>
        <a:bodyPr/>
        <a:lstStyle/>
        <a:p>
          <a:r>
            <a:rPr lang="es-MX"/>
            <a:t>Es un sistema especial de recaudación y control de responsables como Agentes de Recaudación (Retenciones y/o Percepciones) del Impuesto sobre los Ingresos Brutos.</a:t>
          </a:r>
          <a:endParaRPr lang="en-US"/>
        </a:p>
      </dgm:t>
    </dgm:pt>
    <dgm:pt modelId="{2B86848B-F5C9-4EB6-9177-7453783E2E6F}" type="parTrans" cxnId="{7BD0B889-26D0-4267-8540-EE22C51A24EE}">
      <dgm:prSet/>
      <dgm:spPr/>
      <dgm:t>
        <a:bodyPr/>
        <a:lstStyle/>
        <a:p>
          <a:endParaRPr lang="en-US"/>
        </a:p>
      </dgm:t>
    </dgm:pt>
    <dgm:pt modelId="{61137289-8D8A-43B6-B398-0EF5665A752D}" type="sibTrans" cxnId="{7BD0B889-26D0-4267-8540-EE22C51A24EE}">
      <dgm:prSet/>
      <dgm:spPr/>
      <dgm:t>
        <a:bodyPr/>
        <a:lstStyle/>
        <a:p>
          <a:endParaRPr lang="en-US"/>
        </a:p>
      </dgm:t>
    </dgm:pt>
    <dgm:pt modelId="{2BC424C2-BC87-48D2-BE6B-B6952E54C39C}" type="pres">
      <dgm:prSet presAssocID="{B1D51BE9-6150-40DE-BB16-25B521B1C52B}" presName="vert0" presStyleCnt="0">
        <dgm:presLayoutVars>
          <dgm:dir/>
          <dgm:animOne val="branch"/>
          <dgm:animLvl val="lvl"/>
        </dgm:presLayoutVars>
      </dgm:prSet>
      <dgm:spPr/>
    </dgm:pt>
    <dgm:pt modelId="{6720971C-8447-4461-A093-AAFF691E92E8}" type="pres">
      <dgm:prSet presAssocID="{7FAC5787-2496-4053-A837-58869BF06AFC}" presName="thickLine" presStyleLbl="alignNode1" presStyleIdx="0" presStyleCnt="3"/>
      <dgm:spPr/>
    </dgm:pt>
    <dgm:pt modelId="{65AABB6E-2A86-4AF2-8FD3-CDA0CA69DBE7}" type="pres">
      <dgm:prSet presAssocID="{7FAC5787-2496-4053-A837-58869BF06AFC}" presName="horz1" presStyleCnt="0"/>
      <dgm:spPr/>
    </dgm:pt>
    <dgm:pt modelId="{AE31205D-DD8D-4269-8BC8-0A5FD6116196}" type="pres">
      <dgm:prSet presAssocID="{7FAC5787-2496-4053-A837-58869BF06AFC}" presName="tx1" presStyleLbl="revTx" presStyleIdx="0" presStyleCnt="3"/>
      <dgm:spPr/>
    </dgm:pt>
    <dgm:pt modelId="{662C7540-3690-40B1-85C6-A7255BB9A2FE}" type="pres">
      <dgm:prSet presAssocID="{7FAC5787-2496-4053-A837-58869BF06AFC}" presName="vert1" presStyleCnt="0"/>
      <dgm:spPr/>
    </dgm:pt>
    <dgm:pt modelId="{78699901-9B79-4254-894A-F8EF40651FFC}" type="pres">
      <dgm:prSet presAssocID="{AFD5B1EC-182C-4286-A1F0-356661C9ED6C}" presName="thickLine" presStyleLbl="alignNode1" presStyleIdx="1" presStyleCnt="3"/>
      <dgm:spPr/>
    </dgm:pt>
    <dgm:pt modelId="{A5A19121-B944-4E9D-86D5-FC76DB432BE9}" type="pres">
      <dgm:prSet presAssocID="{AFD5B1EC-182C-4286-A1F0-356661C9ED6C}" presName="horz1" presStyleCnt="0"/>
      <dgm:spPr/>
    </dgm:pt>
    <dgm:pt modelId="{C97AE408-861C-496D-A046-D5AA255527FE}" type="pres">
      <dgm:prSet presAssocID="{AFD5B1EC-182C-4286-A1F0-356661C9ED6C}" presName="tx1" presStyleLbl="revTx" presStyleIdx="1" presStyleCnt="3"/>
      <dgm:spPr/>
    </dgm:pt>
    <dgm:pt modelId="{DBEA1CEB-C10F-4924-A7B6-18DA305C810F}" type="pres">
      <dgm:prSet presAssocID="{AFD5B1EC-182C-4286-A1F0-356661C9ED6C}" presName="vert1" presStyleCnt="0"/>
      <dgm:spPr/>
    </dgm:pt>
    <dgm:pt modelId="{994BC3AE-8916-4FBB-981B-92A91AA89BA7}" type="pres">
      <dgm:prSet presAssocID="{D3ACC0FC-4B4D-4E1C-A786-5A98837AF47F}" presName="thickLine" presStyleLbl="alignNode1" presStyleIdx="2" presStyleCnt="3"/>
      <dgm:spPr/>
    </dgm:pt>
    <dgm:pt modelId="{81DEE2F6-D76A-49B6-820F-6EF1171D9D7F}" type="pres">
      <dgm:prSet presAssocID="{D3ACC0FC-4B4D-4E1C-A786-5A98837AF47F}" presName="horz1" presStyleCnt="0"/>
      <dgm:spPr/>
    </dgm:pt>
    <dgm:pt modelId="{89368835-D6B1-4024-88B4-5BD5B01A1F86}" type="pres">
      <dgm:prSet presAssocID="{D3ACC0FC-4B4D-4E1C-A786-5A98837AF47F}" presName="tx1" presStyleLbl="revTx" presStyleIdx="2" presStyleCnt="3"/>
      <dgm:spPr/>
    </dgm:pt>
    <dgm:pt modelId="{B9762436-E4AF-4496-8EED-152D5D8D6F5B}" type="pres">
      <dgm:prSet presAssocID="{D3ACC0FC-4B4D-4E1C-A786-5A98837AF47F}" presName="vert1" presStyleCnt="0"/>
      <dgm:spPr/>
    </dgm:pt>
  </dgm:ptLst>
  <dgm:cxnLst>
    <dgm:cxn modelId="{B9D98219-86DC-48A2-BB01-540F62194B26}" type="presOf" srcId="{7FAC5787-2496-4053-A837-58869BF06AFC}" destId="{AE31205D-DD8D-4269-8BC8-0A5FD6116196}" srcOrd="0" destOrd="0" presId="urn:microsoft.com/office/officeart/2008/layout/LinedList"/>
    <dgm:cxn modelId="{7E03B92D-81C9-4E97-8457-680AE7A1E0C0}" type="presOf" srcId="{B1D51BE9-6150-40DE-BB16-25B521B1C52B}" destId="{2BC424C2-BC87-48D2-BE6B-B6952E54C39C}" srcOrd="0" destOrd="0" presId="urn:microsoft.com/office/officeart/2008/layout/LinedList"/>
    <dgm:cxn modelId="{D3B1787C-5635-4DCF-B1C7-8E94B467729B}" srcId="{B1D51BE9-6150-40DE-BB16-25B521B1C52B}" destId="{7FAC5787-2496-4053-A837-58869BF06AFC}" srcOrd="0" destOrd="0" parTransId="{53915200-4B4F-4A4A-A1DA-F102A9E46FA6}" sibTransId="{4724CD5F-E4BD-4185-959C-7898CDDEA15F}"/>
    <dgm:cxn modelId="{CB04D684-FA7D-4028-8069-89152D9FC53D}" type="presOf" srcId="{AFD5B1EC-182C-4286-A1F0-356661C9ED6C}" destId="{C97AE408-861C-496D-A046-D5AA255527FE}" srcOrd="0" destOrd="0" presId="urn:microsoft.com/office/officeart/2008/layout/LinedList"/>
    <dgm:cxn modelId="{7BD0B889-26D0-4267-8540-EE22C51A24EE}" srcId="{B1D51BE9-6150-40DE-BB16-25B521B1C52B}" destId="{D3ACC0FC-4B4D-4E1C-A786-5A98837AF47F}" srcOrd="2" destOrd="0" parTransId="{2B86848B-F5C9-4EB6-9177-7453783E2E6F}" sibTransId="{61137289-8D8A-43B6-B398-0EF5665A752D}"/>
    <dgm:cxn modelId="{0FF3B5D0-13E9-4F99-AB26-10BD632280E9}" type="presOf" srcId="{D3ACC0FC-4B4D-4E1C-A786-5A98837AF47F}" destId="{89368835-D6B1-4024-88B4-5BD5B01A1F86}" srcOrd="0" destOrd="0" presId="urn:microsoft.com/office/officeart/2008/layout/LinedList"/>
    <dgm:cxn modelId="{E65663FB-B805-4518-B04D-7C175FCFD206}" srcId="{B1D51BE9-6150-40DE-BB16-25B521B1C52B}" destId="{AFD5B1EC-182C-4286-A1F0-356661C9ED6C}" srcOrd="1" destOrd="0" parTransId="{04057E9A-A859-4971-8C07-9A60FB1D9E49}" sibTransId="{12BEE94F-0B62-4634-898F-1AF7089F092A}"/>
    <dgm:cxn modelId="{6DB9EBB7-C5E3-40B2-B49E-D4B87F347C49}" type="presParOf" srcId="{2BC424C2-BC87-48D2-BE6B-B6952E54C39C}" destId="{6720971C-8447-4461-A093-AAFF691E92E8}" srcOrd="0" destOrd="0" presId="urn:microsoft.com/office/officeart/2008/layout/LinedList"/>
    <dgm:cxn modelId="{61F1F259-4B76-4B38-86F7-D65B860F9D94}" type="presParOf" srcId="{2BC424C2-BC87-48D2-BE6B-B6952E54C39C}" destId="{65AABB6E-2A86-4AF2-8FD3-CDA0CA69DBE7}" srcOrd="1" destOrd="0" presId="urn:microsoft.com/office/officeart/2008/layout/LinedList"/>
    <dgm:cxn modelId="{11214561-0808-42CA-B701-1B5444922551}" type="presParOf" srcId="{65AABB6E-2A86-4AF2-8FD3-CDA0CA69DBE7}" destId="{AE31205D-DD8D-4269-8BC8-0A5FD6116196}" srcOrd="0" destOrd="0" presId="urn:microsoft.com/office/officeart/2008/layout/LinedList"/>
    <dgm:cxn modelId="{118CD712-06A0-4260-B392-9B1B2DB2B7D0}" type="presParOf" srcId="{65AABB6E-2A86-4AF2-8FD3-CDA0CA69DBE7}" destId="{662C7540-3690-40B1-85C6-A7255BB9A2FE}" srcOrd="1" destOrd="0" presId="urn:microsoft.com/office/officeart/2008/layout/LinedList"/>
    <dgm:cxn modelId="{92B3ED76-2C79-488B-9AD5-777D58F47AF3}" type="presParOf" srcId="{2BC424C2-BC87-48D2-BE6B-B6952E54C39C}" destId="{78699901-9B79-4254-894A-F8EF40651FFC}" srcOrd="2" destOrd="0" presId="urn:microsoft.com/office/officeart/2008/layout/LinedList"/>
    <dgm:cxn modelId="{277E067B-D759-4A3D-B56E-F2E1CC1EBFEE}" type="presParOf" srcId="{2BC424C2-BC87-48D2-BE6B-B6952E54C39C}" destId="{A5A19121-B944-4E9D-86D5-FC76DB432BE9}" srcOrd="3" destOrd="0" presId="urn:microsoft.com/office/officeart/2008/layout/LinedList"/>
    <dgm:cxn modelId="{E6A1FC85-C0DC-4A98-A12E-7BCDA5C96D5E}" type="presParOf" srcId="{A5A19121-B944-4E9D-86D5-FC76DB432BE9}" destId="{C97AE408-861C-496D-A046-D5AA255527FE}" srcOrd="0" destOrd="0" presId="urn:microsoft.com/office/officeart/2008/layout/LinedList"/>
    <dgm:cxn modelId="{3D4413EF-ED7B-4BE0-87B2-7C959A63F3CF}" type="presParOf" srcId="{A5A19121-B944-4E9D-86D5-FC76DB432BE9}" destId="{DBEA1CEB-C10F-4924-A7B6-18DA305C810F}" srcOrd="1" destOrd="0" presId="urn:microsoft.com/office/officeart/2008/layout/LinedList"/>
    <dgm:cxn modelId="{ABDCE958-10CC-4D49-9762-A8F4052C5FF0}" type="presParOf" srcId="{2BC424C2-BC87-48D2-BE6B-B6952E54C39C}" destId="{994BC3AE-8916-4FBB-981B-92A91AA89BA7}" srcOrd="4" destOrd="0" presId="urn:microsoft.com/office/officeart/2008/layout/LinedList"/>
    <dgm:cxn modelId="{547C861C-77F9-40C1-A58A-88C44356A2CE}" type="presParOf" srcId="{2BC424C2-BC87-48D2-BE6B-B6952E54C39C}" destId="{81DEE2F6-D76A-49B6-820F-6EF1171D9D7F}" srcOrd="5" destOrd="0" presId="urn:microsoft.com/office/officeart/2008/layout/LinedList"/>
    <dgm:cxn modelId="{960BAC25-B4A4-4CC6-BADE-2CEA4AA73201}" type="presParOf" srcId="{81DEE2F6-D76A-49B6-820F-6EF1171D9D7F}" destId="{89368835-D6B1-4024-88B4-5BD5B01A1F86}" srcOrd="0" destOrd="0" presId="urn:microsoft.com/office/officeart/2008/layout/LinedList"/>
    <dgm:cxn modelId="{0E9B9F63-632A-4304-AA82-02DEF4782B1F}" type="presParOf" srcId="{81DEE2F6-D76A-49B6-820F-6EF1171D9D7F}" destId="{B9762436-E4AF-4496-8EED-152D5D8D6F5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4C4DBA-50DE-4484-9712-8FCD719BFBD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B27D721-72E6-41AF-AF67-581C0696767E}">
      <dgm:prSet/>
      <dgm:spPr/>
      <dgm:t>
        <a:bodyPr/>
        <a:lstStyle/>
        <a:p>
          <a:r>
            <a:rPr lang="es-MX" b="1"/>
            <a:t>SIRCREB</a:t>
          </a:r>
          <a:endParaRPr lang="en-US"/>
        </a:p>
      </dgm:t>
    </dgm:pt>
    <dgm:pt modelId="{69D67B22-6B00-4F95-831C-18BA5F2FD31A}" type="parTrans" cxnId="{4FE0A001-D02A-4F29-8036-C76FFFEDAEA3}">
      <dgm:prSet/>
      <dgm:spPr/>
      <dgm:t>
        <a:bodyPr/>
        <a:lstStyle/>
        <a:p>
          <a:endParaRPr lang="en-US"/>
        </a:p>
      </dgm:t>
    </dgm:pt>
    <dgm:pt modelId="{1C7C950D-9774-4D83-84E4-8DC76AC1AC59}" type="sibTrans" cxnId="{4FE0A001-D02A-4F29-8036-C76FFFEDAEA3}">
      <dgm:prSet/>
      <dgm:spPr/>
      <dgm:t>
        <a:bodyPr/>
        <a:lstStyle/>
        <a:p>
          <a:endParaRPr lang="en-US"/>
        </a:p>
      </dgm:t>
    </dgm:pt>
    <dgm:pt modelId="{990421F5-A974-4C41-BE51-418C470FD089}">
      <dgm:prSet/>
      <dgm:spPr/>
      <dgm:t>
        <a:bodyPr/>
        <a:lstStyle/>
        <a:p>
          <a:r>
            <a:rPr lang="es-MX"/>
            <a:t>Sistema de Recaudación y Control de Acreditaciones Bancarias</a:t>
          </a:r>
          <a:endParaRPr lang="en-US"/>
        </a:p>
      </dgm:t>
    </dgm:pt>
    <dgm:pt modelId="{0E6796FF-CADE-42DE-93A1-E0AD76AA36EC}" type="parTrans" cxnId="{ED7BEA49-4FDA-425C-967D-8962FA5D3216}">
      <dgm:prSet/>
      <dgm:spPr/>
      <dgm:t>
        <a:bodyPr/>
        <a:lstStyle/>
        <a:p>
          <a:endParaRPr lang="en-US"/>
        </a:p>
      </dgm:t>
    </dgm:pt>
    <dgm:pt modelId="{5F966914-C217-4955-9D16-EDA8A2E6BB7F}" type="sibTrans" cxnId="{ED7BEA49-4FDA-425C-967D-8962FA5D3216}">
      <dgm:prSet/>
      <dgm:spPr/>
      <dgm:t>
        <a:bodyPr/>
        <a:lstStyle/>
        <a:p>
          <a:endParaRPr lang="en-US"/>
        </a:p>
      </dgm:t>
    </dgm:pt>
    <dgm:pt modelId="{27053D30-CA5C-430D-8712-7AF389B60CC3}">
      <dgm:prSet/>
      <dgm:spPr/>
      <dgm:t>
        <a:bodyPr/>
        <a:lstStyle/>
        <a:p>
          <a:pPr algn="just"/>
          <a:r>
            <a:rPr lang="es-MX" dirty="0"/>
            <a:t>Es un sistema que tiene como objetivo armonizar los regímenes de recaudación aplicable sobre las acreditaciones realizadas en cuentas bancarias en las entidades financieras, según lo establecido por los regímenes de recaudación del Impuesto sobre los Ingresos Brutos creados por las jurisdicciones adheridas. Las retenciones aplicadas a los contribuyentes son un pago a cuenta del impuesto citado. El sistema administra la recaudación, control y atribución jurisdiccional de los importes percibidos.</a:t>
          </a:r>
          <a:endParaRPr lang="en-US" dirty="0"/>
        </a:p>
      </dgm:t>
    </dgm:pt>
    <dgm:pt modelId="{837C2021-5B3C-4746-A62D-7F8C7B07AC76}" type="parTrans" cxnId="{90650957-58AF-4ECF-8D30-280130529075}">
      <dgm:prSet/>
      <dgm:spPr/>
      <dgm:t>
        <a:bodyPr/>
        <a:lstStyle/>
        <a:p>
          <a:endParaRPr lang="en-US"/>
        </a:p>
      </dgm:t>
    </dgm:pt>
    <dgm:pt modelId="{0C69D737-5BF9-4162-BCCC-BB002AFE8177}" type="sibTrans" cxnId="{90650957-58AF-4ECF-8D30-280130529075}">
      <dgm:prSet/>
      <dgm:spPr/>
      <dgm:t>
        <a:bodyPr/>
        <a:lstStyle/>
        <a:p>
          <a:endParaRPr lang="en-US"/>
        </a:p>
      </dgm:t>
    </dgm:pt>
    <dgm:pt modelId="{3A1238CA-91D1-4701-BB70-B56F5BD31183}" type="pres">
      <dgm:prSet presAssocID="{594C4DBA-50DE-4484-9712-8FCD719BFBD1}" presName="vert0" presStyleCnt="0">
        <dgm:presLayoutVars>
          <dgm:dir/>
          <dgm:animOne val="branch"/>
          <dgm:animLvl val="lvl"/>
        </dgm:presLayoutVars>
      </dgm:prSet>
      <dgm:spPr/>
    </dgm:pt>
    <dgm:pt modelId="{E1651753-8C86-4E33-AFAA-96BCD2ABC40D}" type="pres">
      <dgm:prSet presAssocID="{EB27D721-72E6-41AF-AF67-581C0696767E}" presName="thickLine" presStyleLbl="alignNode1" presStyleIdx="0" presStyleCnt="3"/>
      <dgm:spPr/>
    </dgm:pt>
    <dgm:pt modelId="{E488E91E-0531-42BE-B556-13C251225D1D}" type="pres">
      <dgm:prSet presAssocID="{EB27D721-72E6-41AF-AF67-581C0696767E}" presName="horz1" presStyleCnt="0"/>
      <dgm:spPr/>
    </dgm:pt>
    <dgm:pt modelId="{749CF791-1E3C-4ABA-94EB-BAF163C778CA}" type="pres">
      <dgm:prSet presAssocID="{EB27D721-72E6-41AF-AF67-581C0696767E}" presName="tx1" presStyleLbl="revTx" presStyleIdx="0" presStyleCnt="3"/>
      <dgm:spPr/>
    </dgm:pt>
    <dgm:pt modelId="{FB8EA01D-4C8F-47D0-904A-1375FD9BA09B}" type="pres">
      <dgm:prSet presAssocID="{EB27D721-72E6-41AF-AF67-581C0696767E}" presName="vert1" presStyleCnt="0"/>
      <dgm:spPr/>
    </dgm:pt>
    <dgm:pt modelId="{1A5AD0CD-39A5-4486-B171-6753710422E6}" type="pres">
      <dgm:prSet presAssocID="{990421F5-A974-4C41-BE51-418C470FD089}" presName="thickLine" presStyleLbl="alignNode1" presStyleIdx="1" presStyleCnt="3"/>
      <dgm:spPr/>
    </dgm:pt>
    <dgm:pt modelId="{1935F63B-1AE6-462F-9DA9-95F4018A78FD}" type="pres">
      <dgm:prSet presAssocID="{990421F5-A974-4C41-BE51-418C470FD089}" presName="horz1" presStyleCnt="0"/>
      <dgm:spPr/>
    </dgm:pt>
    <dgm:pt modelId="{66D01194-9B9E-424E-90F9-AC4347A94AB9}" type="pres">
      <dgm:prSet presAssocID="{990421F5-A974-4C41-BE51-418C470FD089}" presName="tx1" presStyleLbl="revTx" presStyleIdx="1" presStyleCnt="3"/>
      <dgm:spPr/>
    </dgm:pt>
    <dgm:pt modelId="{20BE9581-256E-48C2-A205-F4A0E97DF1FF}" type="pres">
      <dgm:prSet presAssocID="{990421F5-A974-4C41-BE51-418C470FD089}" presName="vert1" presStyleCnt="0"/>
      <dgm:spPr/>
    </dgm:pt>
    <dgm:pt modelId="{F6894E8C-3565-4BE6-908B-A135D7409E7A}" type="pres">
      <dgm:prSet presAssocID="{27053D30-CA5C-430D-8712-7AF389B60CC3}" presName="thickLine" presStyleLbl="alignNode1" presStyleIdx="2" presStyleCnt="3"/>
      <dgm:spPr/>
    </dgm:pt>
    <dgm:pt modelId="{F3387080-FD5F-42EE-AAF4-92E517D12623}" type="pres">
      <dgm:prSet presAssocID="{27053D30-CA5C-430D-8712-7AF389B60CC3}" presName="horz1" presStyleCnt="0"/>
      <dgm:spPr/>
    </dgm:pt>
    <dgm:pt modelId="{34EB5B7A-DAD8-4429-998F-592EE2398D2F}" type="pres">
      <dgm:prSet presAssocID="{27053D30-CA5C-430D-8712-7AF389B60CC3}" presName="tx1" presStyleLbl="revTx" presStyleIdx="2" presStyleCnt="3" custScaleY="242580"/>
      <dgm:spPr/>
    </dgm:pt>
    <dgm:pt modelId="{554D0CA6-3E5E-4964-BD02-64B032F15CB9}" type="pres">
      <dgm:prSet presAssocID="{27053D30-CA5C-430D-8712-7AF389B60CC3}" presName="vert1" presStyleCnt="0"/>
      <dgm:spPr/>
    </dgm:pt>
  </dgm:ptLst>
  <dgm:cxnLst>
    <dgm:cxn modelId="{4FE0A001-D02A-4F29-8036-C76FFFEDAEA3}" srcId="{594C4DBA-50DE-4484-9712-8FCD719BFBD1}" destId="{EB27D721-72E6-41AF-AF67-581C0696767E}" srcOrd="0" destOrd="0" parTransId="{69D67B22-6B00-4F95-831C-18BA5F2FD31A}" sibTransId="{1C7C950D-9774-4D83-84E4-8DC76AC1AC59}"/>
    <dgm:cxn modelId="{66BE5519-FA0A-440B-A5B5-2D3E7FC375E1}" type="presOf" srcId="{990421F5-A974-4C41-BE51-418C470FD089}" destId="{66D01194-9B9E-424E-90F9-AC4347A94AB9}" srcOrd="0" destOrd="0" presId="urn:microsoft.com/office/officeart/2008/layout/LinedList"/>
    <dgm:cxn modelId="{D36C321B-F3BC-49A7-BCA2-F81C3BF6F666}" type="presOf" srcId="{EB27D721-72E6-41AF-AF67-581C0696767E}" destId="{749CF791-1E3C-4ABA-94EB-BAF163C778CA}" srcOrd="0" destOrd="0" presId="urn:microsoft.com/office/officeart/2008/layout/LinedList"/>
    <dgm:cxn modelId="{ED7BEA49-4FDA-425C-967D-8962FA5D3216}" srcId="{594C4DBA-50DE-4484-9712-8FCD719BFBD1}" destId="{990421F5-A974-4C41-BE51-418C470FD089}" srcOrd="1" destOrd="0" parTransId="{0E6796FF-CADE-42DE-93A1-E0AD76AA36EC}" sibTransId="{5F966914-C217-4955-9D16-EDA8A2E6BB7F}"/>
    <dgm:cxn modelId="{0262CC4D-CD21-4B46-A639-6D11375C7493}" type="presOf" srcId="{594C4DBA-50DE-4484-9712-8FCD719BFBD1}" destId="{3A1238CA-91D1-4701-BB70-B56F5BD31183}" srcOrd="0" destOrd="0" presId="urn:microsoft.com/office/officeart/2008/layout/LinedList"/>
    <dgm:cxn modelId="{90650957-58AF-4ECF-8D30-280130529075}" srcId="{594C4DBA-50DE-4484-9712-8FCD719BFBD1}" destId="{27053D30-CA5C-430D-8712-7AF389B60CC3}" srcOrd="2" destOrd="0" parTransId="{837C2021-5B3C-4746-A62D-7F8C7B07AC76}" sibTransId="{0C69D737-5BF9-4162-BCCC-BB002AFE8177}"/>
    <dgm:cxn modelId="{5FE2327B-39BC-4532-B58E-FABBF46E612E}" type="presOf" srcId="{27053D30-CA5C-430D-8712-7AF389B60CC3}" destId="{34EB5B7A-DAD8-4429-998F-592EE2398D2F}" srcOrd="0" destOrd="0" presId="urn:microsoft.com/office/officeart/2008/layout/LinedList"/>
    <dgm:cxn modelId="{E0F12139-38EB-4729-85C6-9669E47E4636}" type="presParOf" srcId="{3A1238CA-91D1-4701-BB70-B56F5BD31183}" destId="{E1651753-8C86-4E33-AFAA-96BCD2ABC40D}" srcOrd="0" destOrd="0" presId="urn:microsoft.com/office/officeart/2008/layout/LinedList"/>
    <dgm:cxn modelId="{9D9F9059-38D0-46C2-9865-D42E832C959C}" type="presParOf" srcId="{3A1238CA-91D1-4701-BB70-B56F5BD31183}" destId="{E488E91E-0531-42BE-B556-13C251225D1D}" srcOrd="1" destOrd="0" presId="urn:microsoft.com/office/officeart/2008/layout/LinedList"/>
    <dgm:cxn modelId="{20F807B6-610C-4E2A-88C5-B857A3841B1F}" type="presParOf" srcId="{E488E91E-0531-42BE-B556-13C251225D1D}" destId="{749CF791-1E3C-4ABA-94EB-BAF163C778CA}" srcOrd="0" destOrd="0" presId="urn:microsoft.com/office/officeart/2008/layout/LinedList"/>
    <dgm:cxn modelId="{DA7983F9-9A68-4028-85B3-4AE77FB500E4}" type="presParOf" srcId="{E488E91E-0531-42BE-B556-13C251225D1D}" destId="{FB8EA01D-4C8F-47D0-904A-1375FD9BA09B}" srcOrd="1" destOrd="0" presId="urn:microsoft.com/office/officeart/2008/layout/LinedList"/>
    <dgm:cxn modelId="{4E8EBD92-4C0B-4F0B-A88D-3A04BEA4B64D}" type="presParOf" srcId="{3A1238CA-91D1-4701-BB70-B56F5BD31183}" destId="{1A5AD0CD-39A5-4486-B171-6753710422E6}" srcOrd="2" destOrd="0" presId="urn:microsoft.com/office/officeart/2008/layout/LinedList"/>
    <dgm:cxn modelId="{B5036F84-3CE2-4F83-8E5A-1C5F7E3176E0}" type="presParOf" srcId="{3A1238CA-91D1-4701-BB70-B56F5BD31183}" destId="{1935F63B-1AE6-462F-9DA9-95F4018A78FD}" srcOrd="3" destOrd="0" presId="urn:microsoft.com/office/officeart/2008/layout/LinedList"/>
    <dgm:cxn modelId="{C30B7FE0-399F-400F-AC65-43B1CF631D3B}" type="presParOf" srcId="{1935F63B-1AE6-462F-9DA9-95F4018A78FD}" destId="{66D01194-9B9E-424E-90F9-AC4347A94AB9}" srcOrd="0" destOrd="0" presId="urn:microsoft.com/office/officeart/2008/layout/LinedList"/>
    <dgm:cxn modelId="{DB7CD5D9-35CF-4C89-BC2A-B1E806E39F77}" type="presParOf" srcId="{1935F63B-1AE6-462F-9DA9-95F4018A78FD}" destId="{20BE9581-256E-48C2-A205-F4A0E97DF1FF}" srcOrd="1" destOrd="0" presId="urn:microsoft.com/office/officeart/2008/layout/LinedList"/>
    <dgm:cxn modelId="{C4B9F8AB-62E4-41BE-8752-59C5D8FF90FE}" type="presParOf" srcId="{3A1238CA-91D1-4701-BB70-B56F5BD31183}" destId="{F6894E8C-3565-4BE6-908B-A135D7409E7A}" srcOrd="4" destOrd="0" presId="urn:microsoft.com/office/officeart/2008/layout/LinedList"/>
    <dgm:cxn modelId="{DDDF8FCA-EA5E-478F-8109-791D72B6423B}" type="presParOf" srcId="{3A1238CA-91D1-4701-BB70-B56F5BD31183}" destId="{F3387080-FD5F-42EE-AAF4-92E517D12623}" srcOrd="5" destOrd="0" presId="urn:microsoft.com/office/officeart/2008/layout/LinedList"/>
    <dgm:cxn modelId="{A8ECD252-01B8-4440-8BAC-228D8E366808}" type="presParOf" srcId="{F3387080-FD5F-42EE-AAF4-92E517D12623}" destId="{34EB5B7A-DAD8-4429-998F-592EE2398D2F}" srcOrd="0" destOrd="0" presId="urn:microsoft.com/office/officeart/2008/layout/LinedList"/>
    <dgm:cxn modelId="{EFAA5D7C-4D68-408D-96A5-45C530C3A708}" type="presParOf" srcId="{F3387080-FD5F-42EE-AAF4-92E517D12623}" destId="{554D0CA6-3E5E-4964-BD02-64B032F15CB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D35435-EC6D-41CA-907D-0F3D20E2B12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5B8A754-E377-4244-BAEA-141C8BF36655}">
      <dgm:prSet/>
      <dgm:spPr/>
      <dgm:t>
        <a:bodyPr/>
        <a:lstStyle/>
        <a:p>
          <a:r>
            <a:rPr lang="es-MX" b="1"/>
            <a:t>SIRTAC</a:t>
          </a:r>
          <a:r>
            <a:rPr lang="es-MX"/>
            <a:t> </a:t>
          </a:r>
          <a:endParaRPr lang="en-US"/>
        </a:p>
      </dgm:t>
    </dgm:pt>
    <dgm:pt modelId="{6B990AC0-DE62-43CB-951C-A01411547E84}" type="parTrans" cxnId="{D0B72B9C-4644-4693-B59F-CA3D60BD2D75}">
      <dgm:prSet/>
      <dgm:spPr/>
      <dgm:t>
        <a:bodyPr/>
        <a:lstStyle/>
        <a:p>
          <a:endParaRPr lang="en-US"/>
        </a:p>
      </dgm:t>
    </dgm:pt>
    <dgm:pt modelId="{1132EEFA-8853-44FF-90E8-2822C2E9130C}" type="sibTrans" cxnId="{D0B72B9C-4644-4693-B59F-CA3D60BD2D75}">
      <dgm:prSet/>
      <dgm:spPr/>
      <dgm:t>
        <a:bodyPr/>
        <a:lstStyle/>
        <a:p>
          <a:endParaRPr lang="en-US"/>
        </a:p>
      </dgm:t>
    </dgm:pt>
    <dgm:pt modelId="{4DA71028-E475-4C87-95F0-A1BC2052B640}">
      <dgm:prSet/>
      <dgm:spPr/>
      <dgm:t>
        <a:bodyPr/>
        <a:lstStyle/>
        <a:p>
          <a:r>
            <a:rPr lang="es-MX"/>
            <a:t>Sistema de Recaudación sobre Tarjetas de Crédito y Compra</a:t>
          </a:r>
          <a:endParaRPr lang="en-US"/>
        </a:p>
      </dgm:t>
    </dgm:pt>
    <dgm:pt modelId="{F81C6592-36EE-4928-BEAE-B78805BEC974}" type="parTrans" cxnId="{2F0D7B73-8C11-44DF-828D-09018C1864CB}">
      <dgm:prSet/>
      <dgm:spPr/>
      <dgm:t>
        <a:bodyPr/>
        <a:lstStyle/>
        <a:p>
          <a:endParaRPr lang="en-US"/>
        </a:p>
      </dgm:t>
    </dgm:pt>
    <dgm:pt modelId="{C1523671-2BD1-4E04-ABD6-84D3ECB73FE6}" type="sibTrans" cxnId="{2F0D7B73-8C11-44DF-828D-09018C1864CB}">
      <dgm:prSet/>
      <dgm:spPr/>
      <dgm:t>
        <a:bodyPr/>
        <a:lstStyle/>
        <a:p>
          <a:endParaRPr lang="en-US"/>
        </a:p>
      </dgm:t>
    </dgm:pt>
    <dgm:pt modelId="{26F40624-C3CD-4D92-B78D-397071F62F53}">
      <dgm:prSet/>
      <dgm:spPr/>
      <dgm:t>
        <a:bodyPr/>
        <a:lstStyle/>
        <a:p>
          <a:pPr algn="just"/>
          <a:r>
            <a:rPr lang="es-MX" dirty="0"/>
            <a:t>Es un sistema que simplifica y unifica las retenciones del Impuesto sobre los Ingresos Brutos sobre operaciones de comercio electrónico abonadas con medios de pagos digitales.</a:t>
          </a:r>
          <a:endParaRPr lang="en-US" dirty="0"/>
        </a:p>
      </dgm:t>
    </dgm:pt>
    <dgm:pt modelId="{0DD4B258-D81E-4B8A-9963-F1D9B3EB1C7D}" type="parTrans" cxnId="{98E36BEB-0BAE-4772-A9C5-AB61B5E919AD}">
      <dgm:prSet/>
      <dgm:spPr/>
      <dgm:t>
        <a:bodyPr/>
        <a:lstStyle/>
        <a:p>
          <a:endParaRPr lang="en-US"/>
        </a:p>
      </dgm:t>
    </dgm:pt>
    <dgm:pt modelId="{E19F8FBA-8D63-4A6E-9D23-6E1048A6187B}" type="sibTrans" cxnId="{98E36BEB-0BAE-4772-A9C5-AB61B5E919AD}">
      <dgm:prSet/>
      <dgm:spPr/>
      <dgm:t>
        <a:bodyPr/>
        <a:lstStyle/>
        <a:p>
          <a:endParaRPr lang="en-US"/>
        </a:p>
      </dgm:t>
    </dgm:pt>
    <dgm:pt modelId="{0B9B074C-7DD5-499F-82C1-8662E1F66C51}" type="pres">
      <dgm:prSet presAssocID="{21D35435-EC6D-41CA-907D-0F3D20E2B12C}" presName="vert0" presStyleCnt="0">
        <dgm:presLayoutVars>
          <dgm:dir/>
          <dgm:animOne val="branch"/>
          <dgm:animLvl val="lvl"/>
        </dgm:presLayoutVars>
      </dgm:prSet>
      <dgm:spPr/>
    </dgm:pt>
    <dgm:pt modelId="{7BC4D69D-7650-47F4-9015-9E716F6BBF95}" type="pres">
      <dgm:prSet presAssocID="{15B8A754-E377-4244-BAEA-141C8BF36655}" presName="thickLine" presStyleLbl="alignNode1" presStyleIdx="0" presStyleCnt="3"/>
      <dgm:spPr/>
    </dgm:pt>
    <dgm:pt modelId="{C3890574-FF1C-4A8B-95AE-DE5BC7CCE1A0}" type="pres">
      <dgm:prSet presAssocID="{15B8A754-E377-4244-BAEA-141C8BF36655}" presName="horz1" presStyleCnt="0"/>
      <dgm:spPr/>
    </dgm:pt>
    <dgm:pt modelId="{6B0D8CDA-225D-4366-B04A-62F3957E0FE6}" type="pres">
      <dgm:prSet presAssocID="{15B8A754-E377-4244-BAEA-141C8BF36655}" presName="tx1" presStyleLbl="revTx" presStyleIdx="0" presStyleCnt="3"/>
      <dgm:spPr/>
    </dgm:pt>
    <dgm:pt modelId="{47A32B74-09AC-4A53-93B6-06E817CF21F6}" type="pres">
      <dgm:prSet presAssocID="{15B8A754-E377-4244-BAEA-141C8BF36655}" presName="vert1" presStyleCnt="0"/>
      <dgm:spPr/>
    </dgm:pt>
    <dgm:pt modelId="{37CCC869-F140-4E39-8CA4-56C5EED1C5D2}" type="pres">
      <dgm:prSet presAssocID="{4DA71028-E475-4C87-95F0-A1BC2052B640}" presName="thickLine" presStyleLbl="alignNode1" presStyleIdx="1" presStyleCnt="3"/>
      <dgm:spPr/>
    </dgm:pt>
    <dgm:pt modelId="{22756AB9-2827-45B7-AFBA-294F99E72D3D}" type="pres">
      <dgm:prSet presAssocID="{4DA71028-E475-4C87-95F0-A1BC2052B640}" presName="horz1" presStyleCnt="0"/>
      <dgm:spPr/>
    </dgm:pt>
    <dgm:pt modelId="{F1BAD405-4D32-405B-8383-0A25DB62CCE8}" type="pres">
      <dgm:prSet presAssocID="{4DA71028-E475-4C87-95F0-A1BC2052B640}" presName="tx1" presStyleLbl="revTx" presStyleIdx="1" presStyleCnt="3"/>
      <dgm:spPr/>
    </dgm:pt>
    <dgm:pt modelId="{6DCE857C-4CE2-42BE-9C88-26D8F06E432F}" type="pres">
      <dgm:prSet presAssocID="{4DA71028-E475-4C87-95F0-A1BC2052B640}" presName="vert1" presStyleCnt="0"/>
      <dgm:spPr/>
    </dgm:pt>
    <dgm:pt modelId="{AE3E3512-9B66-4987-BC67-7F1DF05B9547}" type="pres">
      <dgm:prSet presAssocID="{26F40624-C3CD-4D92-B78D-397071F62F53}" presName="thickLine" presStyleLbl="alignNode1" presStyleIdx="2" presStyleCnt="3"/>
      <dgm:spPr/>
    </dgm:pt>
    <dgm:pt modelId="{50D0C1FF-9A2A-4BF2-BDC7-8B2F9EB7840F}" type="pres">
      <dgm:prSet presAssocID="{26F40624-C3CD-4D92-B78D-397071F62F53}" presName="horz1" presStyleCnt="0"/>
      <dgm:spPr/>
    </dgm:pt>
    <dgm:pt modelId="{47ED31DC-6392-443B-B248-1C0F3227B441}" type="pres">
      <dgm:prSet presAssocID="{26F40624-C3CD-4D92-B78D-397071F62F53}" presName="tx1" presStyleLbl="revTx" presStyleIdx="2" presStyleCnt="3" custScaleY="199747"/>
      <dgm:spPr/>
    </dgm:pt>
    <dgm:pt modelId="{28E0C929-F2F8-47BB-93B6-EA616E19E4EA}" type="pres">
      <dgm:prSet presAssocID="{26F40624-C3CD-4D92-B78D-397071F62F53}" presName="vert1" presStyleCnt="0"/>
      <dgm:spPr/>
    </dgm:pt>
  </dgm:ptLst>
  <dgm:cxnLst>
    <dgm:cxn modelId="{A73F2F30-0351-4E03-84EC-76577F83E805}" type="presOf" srcId="{21D35435-EC6D-41CA-907D-0F3D20E2B12C}" destId="{0B9B074C-7DD5-499F-82C1-8662E1F66C51}" srcOrd="0" destOrd="0" presId="urn:microsoft.com/office/officeart/2008/layout/LinedList"/>
    <dgm:cxn modelId="{2F0D7B73-8C11-44DF-828D-09018C1864CB}" srcId="{21D35435-EC6D-41CA-907D-0F3D20E2B12C}" destId="{4DA71028-E475-4C87-95F0-A1BC2052B640}" srcOrd="1" destOrd="0" parTransId="{F81C6592-36EE-4928-BEAE-B78805BEC974}" sibTransId="{C1523671-2BD1-4E04-ABD6-84D3ECB73FE6}"/>
    <dgm:cxn modelId="{D0B72B9C-4644-4693-B59F-CA3D60BD2D75}" srcId="{21D35435-EC6D-41CA-907D-0F3D20E2B12C}" destId="{15B8A754-E377-4244-BAEA-141C8BF36655}" srcOrd="0" destOrd="0" parTransId="{6B990AC0-DE62-43CB-951C-A01411547E84}" sibTransId="{1132EEFA-8853-44FF-90E8-2822C2E9130C}"/>
    <dgm:cxn modelId="{966F72A5-21EC-4449-895C-D6387E974CA7}" type="presOf" srcId="{4DA71028-E475-4C87-95F0-A1BC2052B640}" destId="{F1BAD405-4D32-405B-8383-0A25DB62CCE8}" srcOrd="0" destOrd="0" presId="urn:microsoft.com/office/officeart/2008/layout/LinedList"/>
    <dgm:cxn modelId="{6A53C6D4-EDDE-4FF0-9B55-87A86B258D9A}" type="presOf" srcId="{26F40624-C3CD-4D92-B78D-397071F62F53}" destId="{47ED31DC-6392-443B-B248-1C0F3227B441}" srcOrd="0" destOrd="0" presId="urn:microsoft.com/office/officeart/2008/layout/LinedList"/>
    <dgm:cxn modelId="{7EE532D8-19CA-4289-9D52-643AF4FDD44F}" type="presOf" srcId="{15B8A754-E377-4244-BAEA-141C8BF36655}" destId="{6B0D8CDA-225D-4366-B04A-62F3957E0FE6}" srcOrd="0" destOrd="0" presId="urn:microsoft.com/office/officeart/2008/layout/LinedList"/>
    <dgm:cxn modelId="{98E36BEB-0BAE-4772-A9C5-AB61B5E919AD}" srcId="{21D35435-EC6D-41CA-907D-0F3D20E2B12C}" destId="{26F40624-C3CD-4D92-B78D-397071F62F53}" srcOrd="2" destOrd="0" parTransId="{0DD4B258-D81E-4B8A-9963-F1D9B3EB1C7D}" sibTransId="{E19F8FBA-8D63-4A6E-9D23-6E1048A6187B}"/>
    <dgm:cxn modelId="{27B517DA-74AC-4FB3-9CDF-B2F7E6B354B6}" type="presParOf" srcId="{0B9B074C-7DD5-499F-82C1-8662E1F66C51}" destId="{7BC4D69D-7650-47F4-9015-9E716F6BBF95}" srcOrd="0" destOrd="0" presId="urn:microsoft.com/office/officeart/2008/layout/LinedList"/>
    <dgm:cxn modelId="{7B1A754C-8ED7-4691-AED7-44004AF2628F}" type="presParOf" srcId="{0B9B074C-7DD5-499F-82C1-8662E1F66C51}" destId="{C3890574-FF1C-4A8B-95AE-DE5BC7CCE1A0}" srcOrd="1" destOrd="0" presId="urn:microsoft.com/office/officeart/2008/layout/LinedList"/>
    <dgm:cxn modelId="{DEA62192-AFC0-4D38-A1C7-0AC5B0D93A15}" type="presParOf" srcId="{C3890574-FF1C-4A8B-95AE-DE5BC7CCE1A0}" destId="{6B0D8CDA-225D-4366-B04A-62F3957E0FE6}" srcOrd="0" destOrd="0" presId="urn:microsoft.com/office/officeart/2008/layout/LinedList"/>
    <dgm:cxn modelId="{088691D5-5E26-4C17-91CE-3AA31EC8635E}" type="presParOf" srcId="{C3890574-FF1C-4A8B-95AE-DE5BC7CCE1A0}" destId="{47A32B74-09AC-4A53-93B6-06E817CF21F6}" srcOrd="1" destOrd="0" presId="urn:microsoft.com/office/officeart/2008/layout/LinedList"/>
    <dgm:cxn modelId="{0BAAAABC-A074-4062-88B3-360890E9E639}" type="presParOf" srcId="{0B9B074C-7DD5-499F-82C1-8662E1F66C51}" destId="{37CCC869-F140-4E39-8CA4-56C5EED1C5D2}" srcOrd="2" destOrd="0" presId="urn:microsoft.com/office/officeart/2008/layout/LinedList"/>
    <dgm:cxn modelId="{D809DC85-D52B-4705-8B3A-A4868912E765}" type="presParOf" srcId="{0B9B074C-7DD5-499F-82C1-8662E1F66C51}" destId="{22756AB9-2827-45B7-AFBA-294F99E72D3D}" srcOrd="3" destOrd="0" presId="urn:microsoft.com/office/officeart/2008/layout/LinedList"/>
    <dgm:cxn modelId="{2FF0AD07-D862-4D1F-890C-B7A6817AAD1F}" type="presParOf" srcId="{22756AB9-2827-45B7-AFBA-294F99E72D3D}" destId="{F1BAD405-4D32-405B-8383-0A25DB62CCE8}" srcOrd="0" destOrd="0" presId="urn:microsoft.com/office/officeart/2008/layout/LinedList"/>
    <dgm:cxn modelId="{53EC5758-4792-43D3-8E89-1456B95F98EE}" type="presParOf" srcId="{22756AB9-2827-45B7-AFBA-294F99E72D3D}" destId="{6DCE857C-4CE2-42BE-9C88-26D8F06E432F}" srcOrd="1" destOrd="0" presId="urn:microsoft.com/office/officeart/2008/layout/LinedList"/>
    <dgm:cxn modelId="{D8E71751-D351-4F5D-9E89-6A188F08E1D4}" type="presParOf" srcId="{0B9B074C-7DD5-499F-82C1-8662E1F66C51}" destId="{AE3E3512-9B66-4987-BC67-7F1DF05B9547}" srcOrd="4" destOrd="0" presId="urn:microsoft.com/office/officeart/2008/layout/LinedList"/>
    <dgm:cxn modelId="{8A64A10B-9FE8-4CC8-A0AA-A97354E19E03}" type="presParOf" srcId="{0B9B074C-7DD5-499F-82C1-8662E1F66C51}" destId="{50D0C1FF-9A2A-4BF2-BDC7-8B2F9EB7840F}" srcOrd="5" destOrd="0" presId="urn:microsoft.com/office/officeart/2008/layout/LinedList"/>
    <dgm:cxn modelId="{E97253C1-C793-47FC-9D4D-530D972813BA}" type="presParOf" srcId="{50D0C1FF-9A2A-4BF2-BDC7-8B2F9EB7840F}" destId="{47ED31DC-6392-443B-B248-1C0F3227B441}" srcOrd="0" destOrd="0" presId="urn:microsoft.com/office/officeart/2008/layout/LinedList"/>
    <dgm:cxn modelId="{CD3EAA8A-0C6C-42C6-9806-53225E90250F}" type="presParOf" srcId="{50D0C1FF-9A2A-4BF2-BDC7-8B2F9EB7840F}" destId="{28E0C929-F2F8-47BB-93B6-EA616E19E4E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D35435-EC6D-41CA-907D-0F3D20E2B12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5B8A754-E377-4244-BAEA-141C8BF36655}">
      <dgm:prSet/>
      <dgm:spPr/>
      <dgm:t>
        <a:bodyPr/>
        <a:lstStyle/>
        <a:p>
          <a:r>
            <a:rPr lang="es-MX" b="1" dirty="0"/>
            <a:t>SIRCUPA</a:t>
          </a:r>
          <a:endParaRPr lang="en-US" dirty="0"/>
        </a:p>
      </dgm:t>
    </dgm:pt>
    <dgm:pt modelId="{6B990AC0-DE62-43CB-951C-A01411547E84}" type="parTrans" cxnId="{D0B72B9C-4644-4693-B59F-CA3D60BD2D75}">
      <dgm:prSet/>
      <dgm:spPr/>
      <dgm:t>
        <a:bodyPr/>
        <a:lstStyle/>
        <a:p>
          <a:endParaRPr lang="en-US"/>
        </a:p>
      </dgm:t>
    </dgm:pt>
    <dgm:pt modelId="{1132EEFA-8853-44FF-90E8-2822C2E9130C}" type="sibTrans" cxnId="{D0B72B9C-4644-4693-B59F-CA3D60BD2D75}">
      <dgm:prSet/>
      <dgm:spPr/>
      <dgm:t>
        <a:bodyPr/>
        <a:lstStyle/>
        <a:p>
          <a:endParaRPr lang="en-US"/>
        </a:p>
      </dgm:t>
    </dgm:pt>
    <dgm:pt modelId="{4DA71028-E475-4C87-95F0-A1BC2052B640}">
      <dgm:prSet/>
      <dgm:spPr/>
      <dgm:t>
        <a:bodyPr/>
        <a:lstStyle/>
        <a:p>
          <a:r>
            <a:rPr lang="es-MX" dirty="0"/>
            <a:t>Sistema Informático de Recaudación y Control de Acreditaciones en Cuentas de Pago</a:t>
          </a:r>
          <a:endParaRPr lang="en-US" dirty="0"/>
        </a:p>
      </dgm:t>
    </dgm:pt>
    <dgm:pt modelId="{F81C6592-36EE-4928-BEAE-B78805BEC974}" type="parTrans" cxnId="{2F0D7B73-8C11-44DF-828D-09018C1864CB}">
      <dgm:prSet/>
      <dgm:spPr/>
      <dgm:t>
        <a:bodyPr/>
        <a:lstStyle/>
        <a:p>
          <a:endParaRPr lang="en-US"/>
        </a:p>
      </dgm:t>
    </dgm:pt>
    <dgm:pt modelId="{C1523671-2BD1-4E04-ABD6-84D3ECB73FE6}" type="sibTrans" cxnId="{2F0D7B73-8C11-44DF-828D-09018C1864CB}">
      <dgm:prSet/>
      <dgm:spPr/>
      <dgm:t>
        <a:bodyPr/>
        <a:lstStyle/>
        <a:p>
          <a:endParaRPr lang="en-US"/>
        </a:p>
      </dgm:t>
    </dgm:pt>
    <dgm:pt modelId="{26F40624-C3CD-4D92-B78D-397071F62F53}">
      <dgm:prSet/>
      <dgm:spPr/>
      <dgm:t>
        <a:bodyPr/>
        <a:lstStyle/>
        <a:p>
          <a:pPr algn="just"/>
          <a:r>
            <a:rPr lang="es-MX" dirty="0"/>
            <a:t>Es un sistema de recaudación aplicable sobre los importes que sean acreditados en cuentas de pago abiertas en las empresas Proveedoras de Servicios de Pago que ofrecen Cuentas de Pago, según lo establecido por los regímenes de recaudación del Impuesto sobre los Ingresos Brutos creados por las jurisdicciones adheridas. Las retenciones aplicadas a los contribuyentes son un pago a cuenta del impuesto citado. El sistema administra la recaudación, control y atribución jurisdiccional de los importes percibidos.</a:t>
          </a:r>
          <a:endParaRPr lang="en-US" dirty="0"/>
        </a:p>
      </dgm:t>
    </dgm:pt>
    <dgm:pt modelId="{0DD4B258-D81E-4B8A-9963-F1D9B3EB1C7D}" type="parTrans" cxnId="{98E36BEB-0BAE-4772-A9C5-AB61B5E919AD}">
      <dgm:prSet/>
      <dgm:spPr/>
      <dgm:t>
        <a:bodyPr/>
        <a:lstStyle/>
        <a:p>
          <a:endParaRPr lang="en-US"/>
        </a:p>
      </dgm:t>
    </dgm:pt>
    <dgm:pt modelId="{E19F8FBA-8D63-4A6E-9D23-6E1048A6187B}" type="sibTrans" cxnId="{98E36BEB-0BAE-4772-A9C5-AB61B5E919AD}">
      <dgm:prSet/>
      <dgm:spPr/>
      <dgm:t>
        <a:bodyPr/>
        <a:lstStyle/>
        <a:p>
          <a:endParaRPr lang="en-US"/>
        </a:p>
      </dgm:t>
    </dgm:pt>
    <dgm:pt modelId="{0B9B074C-7DD5-499F-82C1-8662E1F66C51}" type="pres">
      <dgm:prSet presAssocID="{21D35435-EC6D-41CA-907D-0F3D20E2B12C}" presName="vert0" presStyleCnt="0">
        <dgm:presLayoutVars>
          <dgm:dir/>
          <dgm:animOne val="branch"/>
          <dgm:animLvl val="lvl"/>
        </dgm:presLayoutVars>
      </dgm:prSet>
      <dgm:spPr/>
    </dgm:pt>
    <dgm:pt modelId="{7BC4D69D-7650-47F4-9015-9E716F6BBF95}" type="pres">
      <dgm:prSet presAssocID="{15B8A754-E377-4244-BAEA-141C8BF36655}" presName="thickLine" presStyleLbl="alignNode1" presStyleIdx="0" presStyleCnt="3"/>
      <dgm:spPr/>
    </dgm:pt>
    <dgm:pt modelId="{C3890574-FF1C-4A8B-95AE-DE5BC7CCE1A0}" type="pres">
      <dgm:prSet presAssocID="{15B8A754-E377-4244-BAEA-141C8BF36655}" presName="horz1" presStyleCnt="0"/>
      <dgm:spPr/>
    </dgm:pt>
    <dgm:pt modelId="{6B0D8CDA-225D-4366-B04A-62F3957E0FE6}" type="pres">
      <dgm:prSet presAssocID="{15B8A754-E377-4244-BAEA-141C8BF36655}" presName="tx1" presStyleLbl="revTx" presStyleIdx="0" presStyleCnt="3"/>
      <dgm:spPr/>
    </dgm:pt>
    <dgm:pt modelId="{47A32B74-09AC-4A53-93B6-06E817CF21F6}" type="pres">
      <dgm:prSet presAssocID="{15B8A754-E377-4244-BAEA-141C8BF36655}" presName="vert1" presStyleCnt="0"/>
      <dgm:spPr/>
    </dgm:pt>
    <dgm:pt modelId="{37CCC869-F140-4E39-8CA4-56C5EED1C5D2}" type="pres">
      <dgm:prSet presAssocID="{4DA71028-E475-4C87-95F0-A1BC2052B640}" presName="thickLine" presStyleLbl="alignNode1" presStyleIdx="1" presStyleCnt="3"/>
      <dgm:spPr/>
    </dgm:pt>
    <dgm:pt modelId="{22756AB9-2827-45B7-AFBA-294F99E72D3D}" type="pres">
      <dgm:prSet presAssocID="{4DA71028-E475-4C87-95F0-A1BC2052B640}" presName="horz1" presStyleCnt="0"/>
      <dgm:spPr/>
    </dgm:pt>
    <dgm:pt modelId="{F1BAD405-4D32-405B-8383-0A25DB62CCE8}" type="pres">
      <dgm:prSet presAssocID="{4DA71028-E475-4C87-95F0-A1BC2052B640}" presName="tx1" presStyleLbl="revTx" presStyleIdx="1" presStyleCnt="3" custScaleY="58800"/>
      <dgm:spPr/>
    </dgm:pt>
    <dgm:pt modelId="{6DCE857C-4CE2-42BE-9C88-26D8F06E432F}" type="pres">
      <dgm:prSet presAssocID="{4DA71028-E475-4C87-95F0-A1BC2052B640}" presName="vert1" presStyleCnt="0"/>
      <dgm:spPr/>
    </dgm:pt>
    <dgm:pt modelId="{AE3E3512-9B66-4987-BC67-7F1DF05B9547}" type="pres">
      <dgm:prSet presAssocID="{26F40624-C3CD-4D92-B78D-397071F62F53}" presName="thickLine" presStyleLbl="alignNode1" presStyleIdx="2" presStyleCnt="3"/>
      <dgm:spPr/>
    </dgm:pt>
    <dgm:pt modelId="{50D0C1FF-9A2A-4BF2-BDC7-8B2F9EB7840F}" type="pres">
      <dgm:prSet presAssocID="{26F40624-C3CD-4D92-B78D-397071F62F53}" presName="horz1" presStyleCnt="0"/>
      <dgm:spPr/>
    </dgm:pt>
    <dgm:pt modelId="{47ED31DC-6392-443B-B248-1C0F3227B441}" type="pres">
      <dgm:prSet presAssocID="{26F40624-C3CD-4D92-B78D-397071F62F53}" presName="tx1" presStyleLbl="revTx" presStyleIdx="2" presStyleCnt="3" custScaleY="199747"/>
      <dgm:spPr/>
    </dgm:pt>
    <dgm:pt modelId="{28E0C929-F2F8-47BB-93B6-EA616E19E4EA}" type="pres">
      <dgm:prSet presAssocID="{26F40624-C3CD-4D92-B78D-397071F62F53}" presName="vert1" presStyleCnt="0"/>
      <dgm:spPr/>
    </dgm:pt>
  </dgm:ptLst>
  <dgm:cxnLst>
    <dgm:cxn modelId="{A73F2F30-0351-4E03-84EC-76577F83E805}" type="presOf" srcId="{21D35435-EC6D-41CA-907D-0F3D20E2B12C}" destId="{0B9B074C-7DD5-499F-82C1-8662E1F66C51}" srcOrd="0" destOrd="0" presId="urn:microsoft.com/office/officeart/2008/layout/LinedList"/>
    <dgm:cxn modelId="{2F0D7B73-8C11-44DF-828D-09018C1864CB}" srcId="{21D35435-EC6D-41CA-907D-0F3D20E2B12C}" destId="{4DA71028-E475-4C87-95F0-A1BC2052B640}" srcOrd="1" destOrd="0" parTransId="{F81C6592-36EE-4928-BEAE-B78805BEC974}" sibTransId="{C1523671-2BD1-4E04-ABD6-84D3ECB73FE6}"/>
    <dgm:cxn modelId="{D0B72B9C-4644-4693-B59F-CA3D60BD2D75}" srcId="{21D35435-EC6D-41CA-907D-0F3D20E2B12C}" destId="{15B8A754-E377-4244-BAEA-141C8BF36655}" srcOrd="0" destOrd="0" parTransId="{6B990AC0-DE62-43CB-951C-A01411547E84}" sibTransId="{1132EEFA-8853-44FF-90E8-2822C2E9130C}"/>
    <dgm:cxn modelId="{966F72A5-21EC-4449-895C-D6387E974CA7}" type="presOf" srcId="{4DA71028-E475-4C87-95F0-A1BC2052B640}" destId="{F1BAD405-4D32-405B-8383-0A25DB62CCE8}" srcOrd="0" destOrd="0" presId="urn:microsoft.com/office/officeart/2008/layout/LinedList"/>
    <dgm:cxn modelId="{6A53C6D4-EDDE-4FF0-9B55-87A86B258D9A}" type="presOf" srcId="{26F40624-C3CD-4D92-B78D-397071F62F53}" destId="{47ED31DC-6392-443B-B248-1C0F3227B441}" srcOrd="0" destOrd="0" presId="urn:microsoft.com/office/officeart/2008/layout/LinedList"/>
    <dgm:cxn modelId="{7EE532D8-19CA-4289-9D52-643AF4FDD44F}" type="presOf" srcId="{15B8A754-E377-4244-BAEA-141C8BF36655}" destId="{6B0D8CDA-225D-4366-B04A-62F3957E0FE6}" srcOrd="0" destOrd="0" presId="urn:microsoft.com/office/officeart/2008/layout/LinedList"/>
    <dgm:cxn modelId="{98E36BEB-0BAE-4772-A9C5-AB61B5E919AD}" srcId="{21D35435-EC6D-41CA-907D-0F3D20E2B12C}" destId="{26F40624-C3CD-4D92-B78D-397071F62F53}" srcOrd="2" destOrd="0" parTransId="{0DD4B258-D81E-4B8A-9963-F1D9B3EB1C7D}" sibTransId="{E19F8FBA-8D63-4A6E-9D23-6E1048A6187B}"/>
    <dgm:cxn modelId="{27B517DA-74AC-4FB3-9CDF-B2F7E6B354B6}" type="presParOf" srcId="{0B9B074C-7DD5-499F-82C1-8662E1F66C51}" destId="{7BC4D69D-7650-47F4-9015-9E716F6BBF95}" srcOrd="0" destOrd="0" presId="urn:microsoft.com/office/officeart/2008/layout/LinedList"/>
    <dgm:cxn modelId="{7B1A754C-8ED7-4691-AED7-44004AF2628F}" type="presParOf" srcId="{0B9B074C-7DD5-499F-82C1-8662E1F66C51}" destId="{C3890574-FF1C-4A8B-95AE-DE5BC7CCE1A0}" srcOrd="1" destOrd="0" presId="urn:microsoft.com/office/officeart/2008/layout/LinedList"/>
    <dgm:cxn modelId="{DEA62192-AFC0-4D38-A1C7-0AC5B0D93A15}" type="presParOf" srcId="{C3890574-FF1C-4A8B-95AE-DE5BC7CCE1A0}" destId="{6B0D8CDA-225D-4366-B04A-62F3957E0FE6}" srcOrd="0" destOrd="0" presId="urn:microsoft.com/office/officeart/2008/layout/LinedList"/>
    <dgm:cxn modelId="{088691D5-5E26-4C17-91CE-3AA31EC8635E}" type="presParOf" srcId="{C3890574-FF1C-4A8B-95AE-DE5BC7CCE1A0}" destId="{47A32B74-09AC-4A53-93B6-06E817CF21F6}" srcOrd="1" destOrd="0" presId="urn:microsoft.com/office/officeart/2008/layout/LinedList"/>
    <dgm:cxn modelId="{0BAAAABC-A074-4062-88B3-360890E9E639}" type="presParOf" srcId="{0B9B074C-7DD5-499F-82C1-8662E1F66C51}" destId="{37CCC869-F140-4E39-8CA4-56C5EED1C5D2}" srcOrd="2" destOrd="0" presId="urn:microsoft.com/office/officeart/2008/layout/LinedList"/>
    <dgm:cxn modelId="{D809DC85-D52B-4705-8B3A-A4868912E765}" type="presParOf" srcId="{0B9B074C-7DD5-499F-82C1-8662E1F66C51}" destId="{22756AB9-2827-45B7-AFBA-294F99E72D3D}" srcOrd="3" destOrd="0" presId="urn:microsoft.com/office/officeart/2008/layout/LinedList"/>
    <dgm:cxn modelId="{2FF0AD07-D862-4D1F-890C-B7A6817AAD1F}" type="presParOf" srcId="{22756AB9-2827-45B7-AFBA-294F99E72D3D}" destId="{F1BAD405-4D32-405B-8383-0A25DB62CCE8}" srcOrd="0" destOrd="0" presId="urn:microsoft.com/office/officeart/2008/layout/LinedList"/>
    <dgm:cxn modelId="{53EC5758-4792-43D3-8E89-1456B95F98EE}" type="presParOf" srcId="{22756AB9-2827-45B7-AFBA-294F99E72D3D}" destId="{6DCE857C-4CE2-42BE-9C88-26D8F06E432F}" srcOrd="1" destOrd="0" presId="urn:microsoft.com/office/officeart/2008/layout/LinedList"/>
    <dgm:cxn modelId="{D8E71751-D351-4F5D-9E89-6A188F08E1D4}" type="presParOf" srcId="{0B9B074C-7DD5-499F-82C1-8662E1F66C51}" destId="{AE3E3512-9B66-4987-BC67-7F1DF05B9547}" srcOrd="4" destOrd="0" presId="urn:microsoft.com/office/officeart/2008/layout/LinedList"/>
    <dgm:cxn modelId="{8A64A10B-9FE8-4CC8-A0AA-A97354E19E03}" type="presParOf" srcId="{0B9B074C-7DD5-499F-82C1-8662E1F66C51}" destId="{50D0C1FF-9A2A-4BF2-BDC7-8B2F9EB7840F}" srcOrd="5" destOrd="0" presId="urn:microsoft.com/office/officeart/2008/layout/LinedList"/>
    <dgm:cxn modelId="{E97253C1-C793-47FC-9D4D-530D972813BA}" type="presParOf" srcId="{50D0C1FF-9A2A-4BF2-BDC7-8B2F9EB7840F}" destId="{47ED31DC-6392-443B-B248-1C0F3227B441}" srcOrd="0" destOrd="0" presId="urn:microsoft.com/office/officeart/2008/layout/LinedList"/>
    <dgm:cxn modelId="{CD3EAA8A-0C6C-42C6-9806-53225E90250F}" type="presParOf" srcId="{50D0C1FF-9A2A-4BF2-BDC7-8B2F9EB7840F}" destId="{28E0C929-F2F8-47BB-93B6-EA616E19E4E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D35435-EC6D-41CA-907D-0F3D20E2B12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5B8A754-E377-4244-BAEA-141C8BF36655}">
      <dgm:prSet/>
      <dgm:spPr/>
      <dgm:t>
        <a:bodyPr/>
        <a:lstStyle/>
        <a:p>
          <a:r>
            <a:rPr lang="es-MX" b="1" dirty="0"/>
            <a:t>SIRPEI</a:t>
          </a:r>
          <a:endParaRPr lang="en-US" dirty="0"/>
        </a:p>
      </dgm:t>
    </dgm:pt>
    <dgm:pt modelId="{6B990AC0-DE62-43CB-951C-A01411547E84}" type="parTrans" cxnId="{D0B72B9C-4644-4693-B59F-CA3D60BD2D75}">
      <dgm:prSet/>
      <dgm:spPr/>
      <dgm:t>
        <a:bodyPr/>
        <a:lstStyle/>
        <a:p>
          <a:endParaRPr lang="en-US"/>
        </a:p>
      </dgm:t>
    </dgm:pt>
    <dgm:pt modelId="{1132EEFA-8853-44FF-90E8-2822C2E9130C}" type="sibTrans" cxnId="{D0B72B9C-4644-4693-B59F-CA3D60BD2D75}">
      <dgm:prSet/>
      <dgm:spPr/>
      <dgm:t>
        <a:bodyPr/>
        <a:lstStyle/>
        <a:p>
          <a:endParaRPr lang="en-US"/>
        </a:p>
      </dgm:t>
    </dgm:pt>
    <dgm:pt modelId="{4DA71028-E475-4C87-95F0-A1BC2052B640}">
      <dgm:prSet/>
      <dgm:spPr/>
      <dgm:t>
        <a:bodyPr/>
        <a:lstStyle/>
        <a:p>
          <a:r>
            <a:rPr lang="es-MX" dirty="0"/>
            <a:t>Sistema del Régimen de Percepciones de Importaciones</a:t>
          </a:r>
          <a:endParaRPr lang="en-US" dirty="0"/>
        </a:p>
      </dgm:t>
    </dgm:pt>
    <dgm:pt modelId="{F81C6592-36EE-4928-BEAE-B78805BEC974}" type="parTrans" cxnId="{2F0D7B73-8C11-44DF-828D-09018C1864CB}">
      <dgm:prSet/>
      <dgm:spPr/>
      <dgm:t>
        <a:bodyPr/>
        <a:lstStyle/>
        <a:p>
          <a:endParaRPr lang="en-US"/>
        </a:p>
      </dgm:t>
    </dgm:pt>
    <dgm:pt modelId="{C1523671-2BD1-4E04-ABD6-84D3ECB73FE6}" type="sibTrans" cxnId="{2F0D7B73-8C11-44DF-828D-09018C1864CB}">
      <dgm:prSet/>
      <dgm:spPr/>
      <dgm:t>
        <a:bodyPr/>
        <a:lstStyle/>
        <a:p>
          <a:endParaRPr lang="en-US"/>
        </a:p>
      </dgm:t>
    </dgm:pt>
    <dgm:pt modelId="{26F40624-C3CD-4D92-B78D-397071F62F53}">
      <dgm:prSet/>
      <dgm:spPr/>
      <dgm:t>
        <a:bodyPr/>
        <a:lstStyle/>
        <a:p>
          <a:pPr algn="just"/>
          <a:r>
            <a:rPr lang="es-MX" dirty="0"/>
            <a:t>Es un sistema de recaudación de las percepciones que deben practicarse en concepto del Impuesto sobre los Ingresos Brutos en las operaciones de importación definitiva a consumo de mercaderías que ingresen al territorio aduanero, efectuadas por contribuyentes del gravamen y registrados por el Sistema Informático Malvina, de la Dirección General de Aduanas dependiente de la AFIP.</a:t>
          </a:r>
          <a:endParaRPr lang="en-US" dirty="0"/>
        </a:p>
      </dgm:t>
    </dgm:pt>
    <dgm:pt modelId="{0DD4B258-D81E-4B8A-9963-F1D9B3EB1C7D}" type="parTrans" cxnId="{98E36BEB-0BAE-4772-A9C5-AB61B5E919AD}">
      <dgm:prSet/>
      <dgm:spPr/>
      <dgm:t>
        <a:bodyPr/>
        <a:lstStyle/>
        <a:p>
          <a:endParaRPr lang="en-US"/>
        </a:p>
      </dgm:t>
    </dgm:pt>
    <dgm:pt modelId="{E19F8FBA-8D63-4A6E-9D23-6E1048A6187B}" type="sibTrans" cxnId="{98E36BEB-0BAE-4772-A9C5-AB61B5E919AD}">
      <dgm:prSet/>
      <dgm:spPr/>
      <dgm:t>
        <a:bodyPr/>
        <a:lstStyle/>
        <a:p>
          <a:endParaRPr lang="en-US"/>
        </a:p>
      </dgm:t>
    </dgm:pt>
    <dgm:pt modelId="{0B9B074C-7DD5-499F-82C1-8662E1F66C51}" type="pres">
      <dgm:prSet presAssocID="{21D35435-EC6D-41CA-907D-0F3D20E2B12C}" presName="vert0" presStyleCnt="0">
        <dgm:presLayoutVars>
          <dgm:dir/>
          <dgm:animOne val="branch"/>
          <dgm:animLvl val="lvl"/>
        </dgm:presLayoutVars>
      </dgm:prSet>
      <dgm:spPr/>
    </dgm:pt>
    <dgm:pt modelId="{7BC4D69D-7650-47F4-9015-9E716F6BBF95}" type="pres">
      <dgm:prSet presAssocID="{15B8A754-E377-4244-BAEA-141C8BF36655}" presName="thickLine" presStyleLbl="alignNode1" presStyleIdx="0" presStyleCnt="3"/>
      <dgm:spPr/>
    </dgm:pt>
    <dgm:pt modelId="{C3890574-FF1C-4A8B-95AE-DE5BC7CCE1A0}" type="pres">
      <dgm:prSet presAssocID="{15B8A754-E377-4244-BAEA-141C8BF36655}" presName="horz1" presStyleCnt="0"/>
      <dgm:spPr/>
    </dgm:pt>
    <dgm:pt modelId="{6B0D8CDA-225D-4366-B04A-62F3957E0FE6}" type="pres">
      <dgm:prSet presAssocID="{15B8A754-E377-4244-BAEA-141C8BF36655}" presName="tx1" presStyleLbl="revTx" presStyleIdx="0" presStyleCnt="3"/>
      <dgm:spPr/>
    </dgm:pt>
    <dgm:pt modelId="{47A32B74-09AC-4A53-93B6-06E817CF21F6}" type="pres">
      <dgm:prSet presAssocID="{15B8A754-E377-4244-BAEA-141C8BF36655}" presName="vert1" presStyleCnt="0"/>
      <dgm:spPr/>
    </dgm:pt>
    <dgm:pt modelId="{37CCC869-F140-4E39-8CA4-56C5EED1C5D2}" type="pres">
      <dgm:prSet presAssocID="{4DA71028-E475-4C87-95F0-A1BC2052B640}" presName="thickLine" presStyleLbl="alignNode1" presStyleIdx="1" presStyleCnt="3"/>
      <dgm:spPr/>
    </dgm:pt>
    <dgm:pt modelId="{22756AB9-2827-45B7-AFBA-294F99E72D3D}" type="pres">
      <dgm:prSet presAssocID="{4DA71028-E475-4C87-95F0-A1BC2052B640}" presName="horz1" presStyleCnt="0"/>
      <dgm:spPr/>
    </dgm:pt>
    <dgm:pt modelId="{F1BAD405-4D32-405B-8383-0A25DB62CCE8}" type="pres">
      <dgm:prSet presAssocID="{4DA71028-E475-4C87-95F0-A1BC2052B640}" presName="tx1" presStyleLbl="revTx" presStyleIdx="1" presStyleCnt="3" custScaleY="58800"/>
      <dgm:spPr/>
    </dgm:pt>
    <dgm:pt modelId="{6DCE857C-4CE2-42BE-9C88-26D8F06E432F}" type="pres">
      <dgm:prSet presAssocID="{4DA71028-E475-4C87-95F0-A1BC2052B640}" presName="vert1" presStyleCnt="0"/>
      <dgm:spPr/>
    </dgm:pt>
    <dgm:pt modelId="{AE3E3512-9B66-4987-BC67-7F1DF05B9547}" type="pres">
      <dgm:prSet presAssocID="{26F40624-C3CD-4D92-B78D-397071F62F53}" presName="thickLine" presStyleLbl="alignNode1" presStyleIdx="2" presStyleCnt="3"/>
      <dgm:spPr/>
    </dgm:pt>
    <dgm:pt modelId="{50D0C1FF-9A2A-4BF2-BDC7-8B2F9EB7840F}" type="pres">
      <dgm:prSet presAssocID="{26F40624-C3CD-4D92-B78D-397071F62F53}" presName="horz1" presStyleCnt="0"/>
      <dgm:spPr/>
    </dgm:pt>
    <dgm:pt modelId="{47ED31DC-6392-443B-B248-1C0F3227B441}" type="pres">
      <dgm:prSet presAssocID="{26F40624-C3CD-4D92-B78D-397071F62F53}" presName="tx1" presStyleLbl="revTx" presStyleIdx="2" presStyleCnt="3" custScaleY="199747"/>
      <dgm:spPr/>
    </dgm:pt>
    <dgm:pt modelId="{28E0C929-F2F8-47BB-93B6-EA616E19E4EA}" type="pres">
      <dgm:prSet presAssocID="{26F40624-C3CD-4D92-B78D-397071F62F53}" presName="vert1" presStyleCnt="0"/>
      <dgm:spPr/>
    </dgm:pt>
  </dgm:ptLst>
  <dgm:cxnLst>
    <dgm:cxn modelId="{A73F2F30-0351-4E03-84EC-76577F83E805}" type="presOf" srcId="{21D35435-EC6D-41CA-907D-0F3D20E2B12C}" destId="{0B9B074C-7DD5-499F-82C1-8662E1F66C51}" srcOrd="0" destOrd="0" presId="urn:microsoft.com/office/officeart/2008/layout/LinedList"/>
    <dgm:cxn modelId="{2F0D7B73-8C11-44DF-828D-09018C1864CB}" srcId="{21D35435-EC6D-41CA-907D-0F3D20E2B12C}" destId="{4DA71028-E475-4C87-95F0-A1BC2052B640}" srcOrd="1" destOrd="0" parTransId="{F81C6592-36EE-4928-BEAE-B78805BEC974}" sibTransId="{C1523671-2BD1-4E04-ABD6-84D3ECB73FE6}"/>
    <dgm:cxn modelId="{D0B72B9C-4644-4693-B59F-CA3D60BD2D75}" srcId="{21D35435-EC6D-41CA-907D-0F3D20E2B12C}" destId="{15B8A754-E377-4244-BAEA-141C8BF36655}" srcOrd="0" destOrd="0" parTransId="{6B990AC0-DE62-43CB-951C-A01411547E84}" sibTransId="{1132EEFA-8853-44FF-90E8-2822C2E9130C}"/>
    <dgm:cxn modelId="{966F72A5-21EC-4449-895C-D6387E974CA7}" type="presOf" srcId="{4DA71028-E475-4C87-95F0-A1BC2052B640}" destId="{F1BAD405-4D32-405B-8383-0A25DB62CCE8}" srcOrd="0" destOrd="0" presId="urn:microsoft.com/office/officeart/2008/layout/LinedList"/>
    <dgm:cxn modelId="{6A53C6D4-EDDE-4FF0-9B55-87A86B258D9A}" type="presOf" srcId="{26F40624-C3CD-4D92-B78D-397071F62F53}" destId="{47ED31DC-6392-443B-B248-1C0F3227B441}" srcOrd="0" destOrd="0" presId="urn:microsoft.com/office/officeart/2008/layout/LinedList"/>
    <dgm:cxn modelId="{7EE532D8-19CA-4289-9D52-643AF4FDD44F}" type="presOf" srcId="{15B8A754-E377-4244-BAEA-141C8BF36655}" destId="{6B0D8CDA-225D-4366-B04A-62F3957E0FE6}" srcOrd="0" destOrd="0" presId="urn:microsoft.com/office/officeart/2008/layout/LinedList"/>
    <dgm:cxn modelId="{98E36BEB-0BAE-4772-A9C5-AB61B5E919AD}" srcId="{21D35435-EC6D-41CA-907D-0F3D20E2B12C}" destId="{26F40624-C3CD-4D92-B78D-397071F62F53}" srcOrd="2" destOrd="0" parTransId="{0DD4B258-D81E-4B8A-9963-F1D9B3EB1C7D}" sibTransId="{E19F8FBA-8D63-4A6E-9D23-6E1048A6187B}"/>
    <dgm:cxn modelId="{27B517DA-74AC-4FB3-9CDF-B2F7E6B354B6}" type="presParOf" srcId="{0B9B074C-7DD5-499F-82C1-8662E1F66C51}" destId="{7BC4D69D-7650-47F4-9015-9E716F6BBF95}" srcOrd="0" destOrd="0" presId="urn:microsoft.com/office/officeart/2008/layout/LinedList"/>
    <dgm:cxn modelId="{7B1A754C-8ED7-4691-AED7-44004AF2628F}" type="presParOf" srcId="{0B9B074C-7DD5-499F-82C1-8662E1F66C51}" destId="{C3890574-FF1C-4A8B-95AE-DE5BC7CCE1A0}" srcOrd="1" destOrd="0" presId="urn:microsoft.com/office/officeart/2008/layout/LinedList"/>
    <dgm:cxn modelId="{DEA62192-AFC0-4D38-A1C7-0AC5B0D93A15}" type="presParOf" srcId="{C3890574-FF1C-4A8B-95AE-DE5BC7CCE1A0}" destId="{6B0D8CDA-225D-4366-B04A-62F3957E0FE6}" srcOrd="0" destOrd="0" presId="urn:microsoft.com/office/officeart/2008/layout/LinedList"/>
    <dgm:cxn modelId="{088691D5-5E26-4C17-91CE-3AA31EC8635E}" type="presParOf" srcId="{C3890574-FF1C-4A8B-95AE-DE5BC7CCE1A0}" destId="{47A32B74-09AC-4A53-93B6-06E817CF21F6}" srcOrd="1" destOrd="0" presId="urn:microsoft.com/office/officeart/2008/layout/LinedList"/>
    <dgm:cxn modelId="{0BAAAABC-A074-4062-88B3-360890E9E639}" type="presParOf" srcId="{0B9B074C-7DD5-499F-82C1-8662E1F66C51}" destId="{37CCC869-F140-4E39-8CA4-56C5EED1C5D2}" srcOrd="2" destOrd="0" presId="urn:microsoft.com/office/officeart/2008/layout/LinedList"/>
    <dgm:cxn modelId="{D809DC85-D52B-4705-8B3A-A4868912E765}" type="presParOf" srcId="{0B9B074C-7DD5-499F-82C1-8662E1F66C51}" destId="{22756AB9-2827-45B7-AFBA-294F99E72D3D}" srcOrd="3" destOrd="0" presId="urn:microsoft.com/office/officeart/2008/layout/LinedList"/>
    <dgm:cxn modelId="{2FF0AD07-D862-4D1F-890C-B7A6817AAD1F}" type="presParOf" srcId="{22756AB9-2827-45B7-AFBA-294F99E72D3D}" destId="{F1BAD405-4D32-405B-8383-0A25DB62CCE8}" srcOrd="0" destOrd="0" presId="urn:microsoft.com/office/officeart/2008/layout/LinedList"/>
    <dgm:cxn modelId="{53EC5758-4792-43D3-8E89-1456B95F98EE}" type="presParOf" srcId="{22756AB9-2827-45B7-AFBA-294F99E72D3D}" destId="{6DCE857C-4CE2-42BE-9C88-26D8F06E432F}" srcOrd="1" destOrd="0" presId="urn:microsoft.com/office/officeart/2008/layout/LinedList"/>
    <dgm:cxn modelId="{D8E71751-D351-4F5D-9E89-6A188F08E1D4}" type="presParOf" srcId="{0B9B074C-7DD5-499F-82C1-8662E1F66C51}" destId="{AE3E3512-9B66-4987-BC67-7F1DF05B9547}" srcOrd="4" destOrd="0" presId="urn:microsoft.com/office/officeart/2008/layout/LinedList"/>
    <dgm:cxn modelId="{8A64A10B-9FE8-4CC8-A0AA-A97354E19E03}" type="presParOf" srcId="{0B9B074C-7DD5-499F-82C1-8662E1F66C51}" destId="{50D0C1FF-9A2A-4BF2-BDC7-8B2F9EB7840F}" srcOrd="5" destOrd="0" presId="urn:microsoft.com/office/officeart/2008/layout/LinedList"/>
    <dgm:cxn modelId="{E97253C1-C793-47FC-9D4D-530D972813BA}" type="presParOf" srcId="{50D0C1FF-9A2A-4BF2-BDC7-8B2F9EB7840F}" destId="{47ED31DC-6392-443B-B248-1C0F3227B441}" srcOrd="0" destOrd="0" presId="urn:microsoft.com/office/officeart/2008/layout/LinedList"/>
    <dgm:cxn modelId="{CD3EAA8A-0C6C-42C6-9806-53225E90250F}" type="presParOf" srcId="{50D0C1FF-9A2A-4BF2-BDC7-8B2F9EB7840F}" destId="{28E0C929-F2F8-47BB-93B6-EA616E19E4E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1D35435-EC6D-41CA-907D-0F3D20E2B12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5B8A754-E377-4244-BAEA-141C8BF36655}">
      <dgm:prSet/>
      <dgm:spPr/>
      <dgm:t>
        <a:bodyPr/>
        <a:lstStyle/>
        <a:p>
          <a:r>
            <a:rPr lang="es-MX" b="1" dirty="0"/>
            <a:t>SIRCIP</a:t>
          </a:r>
          <a:endParaRPr lang="en-US" dirty="0"/>
        </a:p>
      </dgm:t>
    </dgm:pt>
    <dgm:pt modelId="{6B990AC0-DE62-43CB-951C-A01411547E84}" type="parTrans" cxnId="{D0B72B9C-4644-4693-B59F-CA3D60BD2D75}">
      <dgm:prSet/>
      <dgm:spPr/>
      <dgm:t>
        <a:bodyPr/>
        <a:lstStyle/>
        <a:p>
          <a:endParaRPr lang="en-US"/>
        </a:p>
      </dgm:t>
    </dgm:pt>
    <dgm:pt modelId="{1132EEFA-8853-44FF-90E8-2822C2E9130C}" type="sibTrans" cxnId="{D0B72B9C-4644-4693-B59F-CA3D60BD2D75}">
      <dgm:prSet/>
      <dgm:spPr/>
      <dgm:t>
        <a:bodyPr/>
        <a:lstStyle/>
        <a:p>
          <a:endParaRPr lang="en-US"/>
        </a:p>
      </dgm:t>
    </dgm:pt>
    <dgm:pt modelId="{4DA71028-E475-4C87-95F0-A1BC2052B640}">
      <dgm:prSet/>
      <dgm:spPr/>
      <dgm:t>
        <a:bodyPr/>
        <a:lstStyle/>
        <a:p>
          <a:r>
            <a:rPr lang="es-MX" dirty="0"/>
            <a:t>Sistema de Recaudación, Control e Información de Agentes de Percepción</a:t>
          </a:r>
          <a:endParaRPr lang="en-US" dirty="0"/>
        </a:p>
      </dgm:t>
    </dgm:pt>
    <dgm:pt modelId="{F81C6592-36EE-4928-BEAE-B78805BEC974}" type="parTrans" cxnId="{2F0D7B73-8C11-44DF-828D-09018C1864CB}">
      <dgm:prSet/>
      <dgm:spPr/>
      <dgm:t>
        <a:bodyPr/>
        <a:lstStyle/>
        <a:p>
          <a:endParaRPr lang="en-US"/>
        </a:p>
      </dgm:t>
    </dgm:pt>
    <dgm:pt modelId="{C1523671-2BD1-4E04-ABD6-84D3ECB73FE6}" type="sibTrans" cxnId="{2F0D7B73-8C11-44DF-828D-09018C1864CB}">
      <dgm:prSet/>
      <dgm:spPr/>
      <dgm:t>
        <a:bodyPr/>
        <a:lstStyle/>
        <a:p>
          <a:endParaRPr lang="en-US"/>
        </a:p>
      </dgm:t>
    </dgm:pt>
    <dgm:pt modelId="{26F40624-C3CD-4D92-B78D-397071F62F53}">
      <dgm:prSet/>
      <dgm:spPr/>
      <dgm:t>
        <a:bodyPr/>
        <a:lstStyle/>
        <a:p>
          <a:pPr algn="just"/>
          <a:endParaRPr lang="es-MX" dirty="0"/>
        </a:p>
        <a:p>
          <a:pPr algn="just"/>
          <a:r>
            <a:rPr lang="es-MX" dirty="0"/>
            <a:t>Es un sistema que tiene como objetivo armonizar y simplificar los regímenes de percepción locales del impuesto sobre los Ingresos Brutos de las jurisdicciones adheridas.</a:t>
          </a:r>
          <a:endParaRPr lang="en-US" dirty="0"/>
        </a:p>
      </dgm:t>
    </dgm:pt>
    <dgm:pt modelId="{0DD4B258-D81E-4B8A-9963-F1D9B3EB1C7D}" type="parTrans" cxnId="{98E36BEB-0BAE-4772-A9C5-AB61B5E919AD}">
      <dgm:prSet/>
      <dgm:spPr/>
      <dgm:t>
        <a:bodyPr/>
        <a:lstStyle/>
        <a:p>
          <a:endParaRPr lang="en-US"/>
        </a:p>
      </dgm:t>
    </dgm:pt>
    <dgm:pt modelId="{E19F8FBA-8D63-4A6E-9D23-6E1048A6187B}" type="sibTrans" cxnId="{98E36BEB-0BAE-4772-A9C5-AB61B5E919AD}">
      <dgm:prSet/>
      <dgm:spPr/>
      <dgm:t>
        <a:bodyPr/>
        <a:lstStyle/>
        <a:p>
          <a:endParaRPr lang="en-US"/>
        </a:p>
      </dgm:t>
    </dgm:pt>
    <dgm:pt modelId="{0B9B074C-7DD5-499F-82C1-8662E1F66C51}" type="pres">
      <dgm:prSet presAssocID="{21D35435-EC6D-41CA-907D-0F3D20E2B12C}" presName="vert0" presStyleCnt="0">
        <dgm:presLayoutVars>
          <dgm:dir/>
          <dgm:animOne val="branch"/>
          <dgm:animLvl val="lvl"/>
        </dgm:presLayoutVars>
      </dgm:prSet>
      <dgm:spPr/>
    </dgm:pt>
    <dgm:pt modelId="{7BC4D69D-7650-47F4-9015-9E716F6BBF95}" type="pres">
      <dgm:prSet presAssocID="{15B8A754-E377-4244-BAEA-141C8BF36655}" presName="thickLine" presStyleLbl="alignNode1" presStyleIdx="0" presStyleCnt="3"/>
      <dgm:spPr/>
    </dgm:pt>
    <dgm:pt modelId="{C3890574-FF1C-4A8B-95AE-DE5BC7CCE1A0}" type="pres">
      <dgm:prSet presAssocID="{15B8A754-E377-4244-BAEA-141C8BF36655}" presName="horz1" presStyleCnt="0"/>
      <dgm:spPr/>
    </dgm:pt>
    <dgm:pt modelId="{6B0D8CDA-225D-4366-B04A-62F3957E0FE6}" type="pres">
      <dgm:prSet presAssocID="{15B8A754-E377-4244-BAEA-141C8BF36655}" presName="tx1" presStyleLbl="revTx" presStyleIdx="0" presStyleCnt="3"/>
      <dgm:spPr/>
    </dgm:pt>
    <dgm:pt modelId="{47A32B74-09AC-4A53-93B6-06E817CF21F6}" type="pres">
      <dgm:prSet presAssocID="{15B8A754-E377-4244-BAEA-141C8BF36655}" presName="vert1" presStyleCnt="0"/>
      <dgm:spPr/>
    </dgm:pt>
    <dgm:pt modelId="{37CCC869-F140-4E39-8CA4-56C5EED1C5D2}" type="pres">
      <dgm:prSet presAssocID="{4DA71028-E475-4C87-95F0-A1BC2052B640}" presName="thickLine" presStyleLbl="alignNode1" presStyleIdx="1" presStyleCnt="3"/>
      <dgm:spPr/>
    </dgm:pt>
    <dgm:pt modelId="{22756AB9-2827-45B7-AFBA-294F99E72D3D}" type="pres">
      <dgm:prSet presAssocID="{4DA71028-E475-4C87-95F0-A1BC2052B640}" presName="horz1" presStyleCnt="0"/>
      <dgm:spPr/>
    </dgm:pt>
    <dgm:pt modelId="{F1BAD405-4D32-405B-8383-0A25DB62CCE8}" type="pres">
      <dgm:prSet presAssocID="{4DA71028-E475-4C87-95F0-A1BC2052B640}" presName="tx1" presStyleLbl="revTx" presStyleIdx="1" presStyleCnt="3" custScaleY="58800"/>
      <dgm:spPr/>
    </dgm:pt>
    <dgm:pt modelId="{6DCE857C-4CE2-42BE-9C88-26D8F06E432F}" type="pres">
      <dgm:prSet presAssocID="{4DA71028-E475-4C87-95F0-A1BC2052B640}" presName="vert1" presStyleCnt="0"/>
      <dgm:spPr/>
    </dgm:pt>
    <dgm:pt modelId="{AE3E3512-9B66-4987-BC67-7F1DF05B9547}" type="pres">
      <dgm:prSet presAssocID="{26F40624-C3CD-4D92-B78D-397071F62F53}" presName="thickLine" presStyleLbl="alignNode1" presStyleIdx="2" presStyleCnt="3"/>
      <dgm:spPr/>
    </dgm:pt>
    <dgm:pt modelId="{50D0C1FF-9A2A-4BF2-BDC7-8B2F9EB7840F}" type="pres">
      <dgm:prSet presAssocID="{26F40624-C3CD-4D92-B78D-397071F62F53}" presName="horz1" presStyleCnt="0"/>
      <dgm:spPr/>
    </dgm:pt>
    <dgm:pt modelId="{47ED31DC-6392-443B-B248-1C0F3227B441}" type="pres">
      <dgm:prSet presAssocID="{26F40624-C3CD-4D92-B78D-397071F62F53}" presName="tx1" presStyleLbl="revTx" presStyleIdx="2" presStyleCnt="3" custScaleY="199747"/>
      <dgm:spPr/>
    </dgm:pt>
    <dgm:pt modelId="{28E0C929-F2F8-47BB-93B6-EA616E19E4EA}" type="pres">
      <dgm:prSet presAssocID="{26F40624-C3CD-4D92-B78D-397071F62F53}" presName="vert1" presStyleCnt="0"/>
      <dgm:spPr/>
    </dgm:pt>
  </dgm:ptLst>
  <dgm:cxnLst>
    <dgm:cxn modelId="{A73F2F30-0351-4E03-84EC-76577F83E805}" type="presOf" srcId="{21D35435-EC6D-41CA-907D-0F3D20E2B12C}" destId="{0B9B074C-7DD5-499F-82C1-8662E1F66C51}" srcOrd="0" destOrd="0" presId="urn:microsoft.com/office/officeart/2008/layout/LinedList"/>
    <dgm:cxn modelId="{2F0D7B73-8C11-44DF-828D-09018C1864CB}" srcId="{21D35435-EC6D-41CA-907D-0F3D20E2B12C}" destId="{4DA71028-E475-4C87-95F0-A1BC2052B640}" srcOrd="1" destOrd="0" parTransId="{F81C6592-36EE-4928-BEAE-B78805BEC974}" sibTransId="{C1523671-2BD1-4E04-ABD6-84D3ECB73FE6}"/>
    <dgm:cxn modelId="{D0B72B9C-4644-4693-B59F-CA3D60BD2D75}" srcId="{21D35435-EC6D-41CA-907D-0F3D20E2B12C}" destId="{15B8A754-E377-4244-BAEA-141C8BF36655}" srcOrd="0" destOrd="0" parTransId="{6B990AC0-DE62-43CB-951C-A01411547E84}" sibTransId="{1132EEFA-8853-44FF-90E8-2822C2E9130C}"/>
    <dgm:cxn modelId="{966F72A5-21EC-4449-895C-D6387E974CA7}" type="presOf" srcId="{4DA71028-E475-4C87-95F0-A1BC2052B640}" destId="{F1BAD405-4D32-405B-8383-0A25DB62CCE8}" srcOrd="0" destOrd="0" presId="urn:microsoft.com/office/officeart/2008/layout/LinedList"/>
    <dgm:cxn modelId="{6A53C6D4-EDDE-4FF0-9B55-87A86B258D9A}" type="presOf" srcId="{26F40624-C3CD-4D92-B78D-397071F62F53}" destId="{47ED31DC-6392-443B-B248-1C0F3227B441}" srcOrd="0" destOrd="0" presId="urn:microsoft.com/office/officeart/2008/layout/LinedList"/>
    <dgm:cxn modelId="{7EE532D8-19CA-4289-9D52-643AF4FDD44F}" type="presOf" srcId="{15B8A754-E377-4244-BAEA-141C8BF36655}" destId="{6B0D8CDA-225D-4366-B04A-62F3957E0FE6}" srcOrd="0" destOrd="0" presId="urn:microsoft.com/office/officeart/2008/layout/LinedList"/>
    <dgm:cxn modelId="{98E36BEB-0BAE-4772-A9C5-AB61B5E919AD}" srcId="{21D35435-EC6D-41CA-907D-0F3D20E2B12C}" destId="{26F40624-C3CD-4D92-B78D-397071F62F53}" srcOrd="2" destOrd="0" parTransId="{0DD4B258-D81E-4B8A-9963-F1D9B3EB1C7D}" sibTransId="{E19F8FBA-8D63-4A6E-9D23-6E1048A6187B}"/>
    <dgm:cxn modelId="{27B517DA-74AC-4FB3-9CDF-B2F7E6B354B6}" type="presParOf" srcId="{0B9B074C-7DD5-499F-82C1-8662E1F66C51}" destId="{7BC4D69D-7650-47F4-9015-9E716F6BBF95}" srcOrd="0" destOrd="0" presId="urn:microsoft.com/office/officeart/2008/layout/LinedList"/>
    <dgm:cxn modelId="{7B1A754C-8ED7-4691-AED7-44004AF2628F}" type="presParOf" srcId="{0B9B074C-7DD5-499F-82C1-8662E1F66C51}" destId="{C3890574-FF1C-4A8B-95AE-DE5BC7CCE1A0}" srcOrd="1" destOrd="0" presId="urn:microsoft.com/office/officeart/2008/layout/LinedList"/>
    <dgm:cxn modelId="{DEA62192-AFC0-4D38-A1C7-0AC5B0D93A15}" type="presParOf" srcId="{C3890574-FF1C-4A8B-95AE-DE5BC7CCE1A0}" destId="{6B0D8CDA-225D-4366-B04A-62F3957E0FE6}" srcOrd="0" destOrd="0" presId="urn:microsoft.com/office/officeart/2008/layout/LinedList"/>
    <dgm:cxn modelId="{088691D5-5E26-4C17-91CE-3AA31EC8635E}" type="presParOf" srcId="{C3890574-FF1C-4A8B-95AE-DE5BC7CCE1A0}" destId="{47A32B74-09AC-4A53-93B6-06E817CF21F6}" srcOrd="1" destOrd="0" presId="urn:microsoft.com/office/officeart/2008/layout/LinedList"/>
    <dgm:cxn modelId="{0BAAAABC-A074-4062-88B3-360890E9E639}" type="presParOf" srcId="{0B9B074C-7DD5-499F-82C1-8662E1F66C51}" destId="{37CCC869-F140-4E39-8CA4-56C5EED1C5D2}" srcOrd="2" destOrd="0" presId="urn:microsoft.com/office/officeart/2008/layout/LinedList"/>
    <dgm:cxn modelId="{D809DC85-D52B-4705-8B3A-A4868912E765}" type="presParOf" srcId="{0B9B074C-7DD5-499F-82C1-8662E1F66C51}" destId="{22756AB9-2827-45B7-AFBA-294F99E72D3D}" srcOrd="3" destOrd="0" presId="urn:microsoft.com/office/officeart/2008/layout/LinedList"/>
    <dgm:cxn modelId="{2FF0AD07-D862-4D1F-890C-B7A6817AAD1F}" type="presParOf" srcId="{22756AB9-2827-45B7-AFBA-294F99E72D3D}" destId="{F1BAD405-4D32-405B-8383-0A25DB62CCE8}" srcOrd="0" destOrd="0" presId="urn:microsoft.com/office/officeart/2008/layout/LinedList"/>
    <dgm:cxn modelId="{53EC5758-4792-43D3-8E89-1456B95F98EE}" type="presParOf" srcId="{22756AB9-2827-45B7-AFBA-294F99E72D3D}" destId="{6DCE857C-4CE2-42BE-9C88-26D8F06E432F}" srcOrd="1" destOrd="0" presId="urn:microsoft.com/office/officeart/2008/layout/LinedList"/>
    <dgm:cxn modelId="{D8E71751-D351-4F5D-9E89-6A188F08E1D4}" type="presParOf" srcId="{0B9B074C-7DD5-499F-82C1-8662E1F66C51}" destId="{AE3E3512-9B66-4987-BC67-7F1DF05B9547}" srcOrd="4" destOrd="0" presId="urn:microsoft.com/office/officeart/2008/layout/LinedList"/>
    <dgm:cxn modelId="{8A64A10B-9FE8-4CC8-A0AA-A97354E19E03}" type="presParOf" srcId="{0B9B074C-7DD5-499F-82C1-8662E1F66C51}" destId="{50D0C1FF-9A2A-4BF2-BDC7-8B2F9EB7840F}" srcOrd="5" destOrd="0" presId="urn:microsoft.com/office/officeart/2008/layout/LinedList"/>
    <dgm:cxn modelId="{E97253C1-C793-47FC-9D4D-530D972813BA}" type="presParOf" srcId="{50D0C1FF-9A2A-4BF2-BDC7-8B2F9EB7840F}" destId="{47ED31DC-6392-443B-B248-1C0F3227B441}" srcOrd="0" destOrd="0" presId="urn:microsoft.com/office/officeart/2008/layout/LinedList"/>
    <dgm:cxn modelId="{CD3EAA8A-0C6C-42C6-9806-53225E90250F}" type="presParOf" srcId="{50D0C1FF-9A2A-4BF2-BDC7-8B2F9EB7840F}" destId="{28E0C929-F2F8-47BB-93B6-EA616E19E4E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F4AD024-CEB5-485F-B41B-55ED584B018B}"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3E9FAF04-90B4-4283-88E7-7807EA9B6A11}">
      <dgm:prSet/>
      <dgm:spPr/>
      <dgm:t>
        <a:bodyPr/>
        <a:lstStyle/>
        <a:p>
          <a:r>
            <a:rPr lang="es-MX"/>
            <a:t>SURGE DE UN ACUERDO ENTRE LAS PROVINCIAS Y LA CABA RATIFICADO POR 24 NORMAS LOCALES</a:t>
          </a:r>
          <a:endParaRPr lang="en-US"/>
        </a:p>
      </dgm:t>
    </dgm:pt>
    <dgm:pt modelId="{EEF8E7C7-28BF-4E2D-AF80-F691F292FBAC}" type="parTrans" cxnId="{F7385897-5DB8-4D53-838B-F15A6A595397}">
      <dgm:prSet/>
      <dgm:spPr/>
      <dgm:t>
        <a:bodyPr/>
        <a:lstStyle/>
        <a:p>
          <a:endParaRPr lang="en-US"/>
        </a:p>
      </dgm:t>
    </dgm:pt>
    <dgm:pt modelId="{44AE6287-4648-4CA3-8201-1CC85C6BD2A4}" type="sibTrans" cxnId="{F7385897-5DB8-4D53-838B-F15A6A595397}">
      <dgm:prSet/>
      <dgm:spPr/>
      <dgm:t>
        <a:bodyPr/>
        <a:lstStyle/>
        <a:p>
          <a:endParaRPr lang="en-US"/>
        </a:p>
      </dgm:t>
    </dgm:pt>
    <dgm:pt modelId="{372AECB5-5887-4749-8A66-FB76DB5E078A}">
      <dgm:prSet/>
      <dgm:spPr/>
      <dgm:t>
        <a:bodyPr/>
        <a:lstStyle/>
        <a:p>
          <a:r>
            <a:rPr lang="es-MX"/>
            <a:t>A NIVEL ORGANIZACIONAL ¿INTEGRA LA ESTRUCTURA ADMINISTRATIVA DE ALGÚN ESTADO?</a:t>
          </a:r>
          <a:endParaRPr lang="en-US"/>
        </a:p>
      </dgm:t>
    </dgm:pt>
    <dgm:pt modelId="{10BCD35C-86E9-461C-8749-A163D600D6C4}" type="parTrans" cxnId="{CBCD37E5-B0DB-4ECA-9877-9C4B9F4CE95C}">
      <dgm:prSet/>
      <dgm:spPr/>
      <dgm:t>
        <a:bodyPr/>
        <a:lstStyle/>
        <a:p>
          <a:endParaRPr lang="en-US"/>
        </a:p>
      </dgm:t>
    </dgm:pt>
    <dgm:pt modelId="{58A50E14-7A1A-4540-95F2-7A84A75B2B16}" type="sibTrans" cxnId="{CBCD37E5-B0DB-4ECA-9877-9C4B9F4CE95C}">
      <dgm:prSet/>
      <dgm:spPr/>
      <dgm:t>
        <a:bodyPr/>
        <a:lstStyle/>
        <a:p>
          <a:endParaRPr lang="en-US"/>
        </a:p>
      </dgm:t>
    </dgm:pt>
    <dgm:pt modelId="{2EE3F5B3-4591-48F0-82B9-558B0BEC4284}">
      <dgm:prSet/>
      <dgm:spPr/>
      <dgm:t>
        <a:bodyPr/>
        <a:lstStyle/>
        <a:p>
          <a:r>
            <a:rPr lang="es-MX" dirty="0"/>
            <a:t>SEGÚN SUS FINES ¿COMPARTE EL DE LOS ESTADOS PROVINCIALES?</a:t>
          </a:r>
          <a:endParaRPr lang="en-US" dirty="0"/>
        </a:p>
      </dgm:t>
    </dgm:pt>
    <dgm:pt modelId="{FF4BAC9B-0E5B-4153-AE79-C7B64EF715EE}" type="parTrans" cxnId="{7CF6D630-2C4F-4A4B-8D35-1687F15568B6}">
      <dgm:prSet/>
      <dgm:spPr/>
      <dgm:t>
        <a:bodyPr/>
        <a:lstStyle/>
        <a:p>
          <a:endParaRPr lang="en-US"/>
        </a:p>
      </dgm:t>
    </dgm:pt>
    <dgm:pt modelId="{07FF504E-DBD7-4F49-AD6B-2468246F02FD}" type="sibTrans" cxnId="{7CF6D630-2C4F-4A4B-8D35-1687F15568B6}">
      <dgm:prSet/>
      <dgm:spPr/>
      <dgm:t>
        <a:bodyPr/>
        <a:lstStyle/>
        <a:p>
          <a:endParaRPr lang="en-US"/>
        </a:p>
      </dgm:t>
    </dgm:pt>
    <dgm:pt modelId="{3375BF9C-1ABB-445A-BF6C-66E2293B8F71}" type="pres">
      <dgm:prSet presAssocID="{2F4AD024-CEB5-485F-B41B-55ED584B018B}" presName="diagram" presStyleCnt="0">
        <dgm:presLayoutVars>
          <dgm:dir/>
          <dgm:resizeHandles val="exact"/>
        </dgm:presLayoutVars>
      </dgm:prSet>
      <dgm:spPr/>
    </dgm:pt>
    <dgm:pt modelId="{119E0544-C131-4AC0-8322-460B815CCBE9}" type="pres">
      <dgm:prSet presAssocID="{3E9FAF04-90B4-4283-88E7-7807EA9B6A11}" presName="node" presStyleLbl="node1" presStyleIdx="0" presStyleCnt="3">
        <dgm:presLayoutVars>
          <dgm:bulletEnabled val="1"/>
        </dgm:presLayoutVars>
      </dgm:prSet>
      <dgm:spPr/>
    </dgm:pt>
    <dgm:pt modelId="{5C10D4D2-A787-43A5-A9E3-8DE7D7C95059}" type="pres">
      <dgm:prSet presAssocID="{44AE6287-4648-4CA3-8201-1CC85C6BD2A4}" presName="sibTrans" presStyleLbl="sibTrans2D1" presStyleIdx="0" presStyleCnt="2"/>
      <dgm:spPr/>
    </dgm:pt>
    <dgm:pt modelId="{35F456AD-F7BE-40FB-B408-9E4D45C3D1D9}" type="pres">
      <dgm:prSet presAssocID="{44AE6287-4648-4CA3-8201-1CC85C6BD2A4}" presName="connectorText" presStyleLbl="sibTrans2D1" presStyleIdx="0" presStyleCnt="2"/>
      <dgm:spPr/>
    </dgm:pt>
    <dgm:pt modelId="{DB73C2C1-9830-448E-80CB-CB4994B059F8}" type="pres">
      <dgm:prSet presAssocID="{372AECB5-5887-4749-8A66-FB76DB5E078A}" presName="node" presStyleLbl="node1" presStyleIdx="1" presStyleCnt="3">
        <dgm:presLayoutVars>
          <dgm:bulletEnabled val="1"/>
        </dgm:presLayoutVars>
      </dgm:prSet>
      <dgm:spPr/>
    </dgm:pt>
    <dgm:pt modelId="{9F4218C5-8895-41E1-84DF-030756EF162A}" type="pres">
      <dgm:prSet presAssocID="{58A50E14-7A1A-4540-95F2-7A84A75B2B16}" presName="sibTrans" presStyleLbl="sibTrans2D1" presStyleIdx="1" presStyleCnt="2"/>
      <dgm:spPr/>
    </dgm:pt>
    <dgm:pt modelId="{A545A4BC-6C71-4293-9D4F-3C9562E37CDD}" type="pres">
      <dgm:prSet presAssocID="{58A50E14-7A1A-4540-95F2-7A84A75B2B16}" presName="connectorText" presStyleLbl="sibTrans2D1" presStyleIdx="1" presStyleCnt="2"/>
      <dgm:spPr/>
    </dgm:pt>
    <dgm:pt modelId="{CAD72AF3-D480-42E0-8E9A-FF4D414560D2}" type="pres">
      <dgm:prSet presAssocID="{2EE3F5B3-4591-48F0-82B9-558B0BEC4284}" presName="node" presStyleLbl="node1" presStyleIdx="2" presStyleCnt="3">
        <dgm:presLayoutVars>
          <dgm:bulletEnabled val="1"/>
        </dgm:presLayoutVars>
      </dgm:prSet>
      <dgm:spPr/>
    </dgm:pt>
  </dgm:ptLst>
  <dgm:cxnLst>
    <dgm:cxn modelId="{6D10CD1C-4A89-49D7-ABB5-FD11947769D4}" type="presOf" srcId="{58A50E14-7A1A-4540-95F2-7A84A75B2B16}" destId="{9F4218C5-8895-41E1-84DF-030756EF162A}" srcOrd="0" destOrd="0" presId="urn:microsoft.com/office/officeart/2005/8/layout/process5"/>
    <dgm:cxn modelId="{B353CA2E-6A7D-42F7-8785-136D6F628413}" type="presOf" srcId="{2F4AD024-CEB5-485F-B41B-55ED584B018B}" destId="{3375BF9C-1ABB-445A-BF6C-66E2293B8F71}" srcOrd="0" destOrd="0" presId="urn:microsoft.com/office/officeart/2005/8/layout/process5"/>
    <dgm:cxn modelId="{7CF6D630-2C4F-4A4B-8D35-1687F15568B6}" srcId="{2F4AD024-CEB5-485F-B41B-55ED584B018B}" destId="{2EE3F5B3-4591-48F0-82B9-558B0BEC4284}" srcOrd="2" destOrd="0" parTransId="{FF4BAC9B-0E5B-4153-AE79-C7B64EF715EE}" sibTransId="{07FF504E-DBD7-4F49-AD6B-2468246F02FD}"/>
    <dgm:cxn modelId="{B33D168F-4A3C-4C8D-978D-D929CA03696A}" type="presOf" srcId="{3E9FAF04-90B4-4283-88E7-7807EA9B6A11}" destId="{119E0544-C131-4AC0-8322-460B815CCBE9}" srcOrd="0" destOrd="0" presId="urn:microsoft.com/office/officeart/2005/8/layout/process5"/>
    <dgm:cxn modelId="{F7385897-5DB8-4D53-838B-F15A6A595397}" srcId="{2F4AD024-CEB5-485F-B41B-55ED584B018B}" destId="{3E9FAF04-90B4-4283-88E7-7807EA9B6A11}" srcOrd="0" destOrd="0" parTransId="{EEF8E7C7-28BF-4E2D-AF80-F691F292FBAC}" sibTransId="{44AE6287-4648-4CA3-8201-1CC85C6BD2A4}"/>
    <dgm:cxn modelId="{741727A1-6531-4D53-ABF3-7AE7FFDE3F14}" type="presOf" srcId="{2EE3F5B3-4591-48F0-82B9-558B0BEC4284}" destId="{CAD72AF3-D480-42E0-8E9A-FF4D414560D2}" srcOrd="0" destOrd="0" presId="urn:microsoft.com/office/officeart/2005/8/layout/process5"/>
    <dgm:cxn modelId="{EE617AB5-1ED7-4718-AAA1-954B08B09E39}" type="presOf" srcId="{58A50E14-7A1A-4540-95F2-7A84A75B2B16}" destId="{A545A4BC-6C71-4293-9D4F-3C9562E37CDD}" srcOrd="1" destOrd="0" presId="urn:microsoft.com/office/officeart/2005/8/layout/process5"/>
    <dgm:cxn modelId="{AA746DBD-D244-4941-963E-C6BCC4132463}" type="presOf" srcId="{44AE6287-4648-4CA3-8201-1CC85C6BD2A4}" destId="{35F456AD-F7BE-40FB-B408-9E4D45C3D1D9}" srcOrd="1" destOrd="0" presId="urn:microsoft.com/office/officeart/2005/8/layout/process5"/>
    <dgm:cxn modelId="{CBCD37E5-B0DB-4ECA-9877-9C4B9F4CE95C}" srcId="{2F4AD024-CEB5-485F-B41B-55ED584B018B}" destId="{372AECB5-5887-4749-8A66-FB76DB5E078A}" srcOrd="1" destOrd="0" parTransId="{10BCD35C-86E9-461C-8749-A163D600D6C4}" sibTransId="{58A50E14-7A1A-4540-95F2-7A84A75B2B16}"/>
    <dgm:cxn modelId="{FA020AF0-B32C-479C-A17C-4C2BFDF57F13}" type="presOf" srcId="{372AECB5-5887-4749-8A66-FB76DB5E078A}" destId="{DB73C2C1-9830-448E-80CB-CB4994B059F8}" srcOrd="0" destOrd="0" presId="urn:microsoft.com/office/officeart/2005/8/layout/process5"/>
    <dgm:cxn modelId="{795DECFB-F203-4FDB-BB1E-4F9A952C21C6}" type="presOf" srcId="{44AE6287-4648-4CA3-8201-1CC85C6BD2A4}" destId="{5C10D4D2-A787-43A5-A9E3-8DE7D7C95059}" srcOrd="0" destOrd="0" presId="urn:microsoft.com/office/officeart/2005/8/layout/process5"/>
    <dgm:cxn modelId="{36D7887C-353D-41CD-9AD6-7484C0FB51EB}" type="presParOf" srcId="{3375BF9C-1ABB-445A-BF6C-66E2293B8F71}" destId="{119E0544-C131-4AC0-8322-460B815CCBE9}" srcOrd="0" destOrd="0" presId="urn:microsoft.com/office/officeart/2005/8/layout/process5"/>
    <dgm:cxn modelId="{63FC9BC6-2FA4-4DA1-AC2A-C9EC6430F277}" type="presParOf" srcId="{3375BF9C-1ABB-445A-BF6C-66E2293B8F71}" destId="{5C10D4D2-A787-43A5-A9E3-8DE7D7C95059}" srcOrd="1" destOrd="0" presId="urn:microsoft.com/office/officeart/2005/8/layout/process5"/>
    <dgm:cxn modelId="{C863B568-C59B-4C5F-AC89-0C9FA6764BA3}" type="presParOf" srcId="{5C10D4D2-A787-43A5-A9E3-8DE7D7C95059}" destId="{35F456AD-F7BE-40FB-B408-9E4D45C3D1D9}" srcOrd="0" destOrd="0" presId="urn:microsoft.com/office/officeart/2005/8/layout/process5"/>
    <dgm:cxn modelId="{5A2FBF47-CE99-4D00-8907-2308CE30CB1E}" type="presParOf" srcId="{3375BF9C-1ABB-445A-BF6C-66E2293B8F71}" destId="{DB73C2C1-9830-448E-80CB-CB4994B059F8}" srcOrd="2" destOrd="0" presId="urn:microsoft.com/office/officeart/2005/8/layout/process5"/>
    <dgm:cxn modelId="{D1E01660-89E3-4FF3-8999-CE08B7CACE3C}" type="presParOf" srcId="{3375BF9C-1ABB-445A-BF6C-66E2293B8F71}" destId="{9F4218C5-8895-41E1-84DF-030756EF162A}" srcOrd="3" destOrd="0" presId="urn:microsoft.com/office/officeart/2005/8/layout/process5"/>
    <dgm:cxn modelId="{28AD8064-1F66-4AA7-90DD-1FA84F4F61B2}" type="presParOf" srcId="{9F4218C5-8895-41E1-84DF-030756EF162A}" destId="{A545A4BC-6C71-4293-9D4F-3C9562E37CDD}" srcOrd="0" destOrd="0" presId="urn:microsoft.com/office/officeart/2005/8/layout/process5"/>
    <dgm:cxn modelId="{BEEE196A-6C72-4373-B879-22AD7021148F}" type="presParOf" srcId="{3375BF9C-1ABB-445A-BF6C-66E2293B8F71}" destId="{CAD72AF3-D480-42E0-8E9A-FF4D414560D2}" srcOrd="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601F1E-CA33-4538-A5B8-FE73F8F50D3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4435C23B-290A-4573-AFDF-60B025D8DA61}">
      <dgm:prSet/>
      <dgm:spPr/>
      <dgm:t>
        <a:bodyPr/>
        <a:lstStyle/>
        <a:p>
          <a:r>
            <a:rPr lang="es-ES"/>
            <a:t>Contra las leyes y decretos provinciales que se califican de ilegítimos, caben tres procedimientos y jurisdicciones según la calidad del vicio imputado: </a:t>
          </a:r>
          <a:endParaRPr lang="en-US"/>
        </a:p>
      </dgm:t>
    </dgm:pt>
    <dgm:pt modelId="{B51E1FC2-4DED-40B1-90C3-D35FC65FFCCC}" type="parTrans" cxnId="{86500E02-7FE2-4CE7-A59E-BEC79F16368E}">
      <dgm:prSet/>
      <dgm:spPr/>
      <dgm:t>
        <a:bodyPr/>
        <a:lstStyle/>
        <a:p>
          <a:endParaRPr lang="en-US"/>
        </a:p>
      </dgm:t>
    </dgm:pt>
    <dgm:pt modelId="{5360B073-6FD6-4D6E-AB97-BEE394F02DF0}" type="sibTrans" cxnId="{86500E02-7FE2-4CE7-A59E-BEC79F16368E}">
      <dgm:prSet/>
      <dgm:spPr/>
      <dgm:t>
        <a:bodyPr/>
        <a:lstStyle/>
        <a:p>
          <a:endParaRPr lang="en-US"/>
        </a:p>
      </dgm:t>
    </dgm:pt>
    <dgm:pt modelId="{8FFFEE02-3934-4414-BA8C-F33B709BA076}">
      <dgm:prSet/>
      <dgm:spPr/>
      <dgm:t>
        <a:bodyPr/>
        <a:lstStyle/>
        <a:p>
          <a:r>
            <a:rPr lang="es-ES"/>
            <a:t>si son violatorios de la Constitución Nacional, tratados con las naciones extranjeras, o leyes federales, debe irse directamente a la justicia nacional; </a:t>
          </a:r>
          <a:endParaRPr lang="en-US"/>
        </a:p>
      </dgm:t>
    </dgm:pt>
    <dgm:pt modelId="{AA11106B-96EF-49CD-B7A4-953B7AEBE30A}" type="parTrans" cxnId="{ECA5B7A3-FDCD-4C09-9B14-DCE8F31A6631}">
      <dgm:prSet/>
      <dgm:spPr/>
      <dgm:t>
        <a:bodyPr/>
        <a:lstStyle/>
        <a:p>
          <a:endParaRPr lang="en-US"/>
        </a:p>
      </dgm:t>
    </dgm:pt>
    <dgm:pt modelId="{18C2C0CA-53E5-4BBA-A826-DA5165524AFD}" type="sibTrans" cxnId="{ECA5B7A3-FDCD-4C09-9B14-DCE8F31A6631}">
      <dgm:prSet/>
      <dgm:spPr/>
      <dgm:t>
        <a:bodyPr/>
        <a:lstStyle/>
        <a:p>
          <a:endParaRPr lang="en-US"/>
        </a:p>
      </dgm:t>
    </dgm:pt>
    <dgm:pt modelId="{B0381B55-DBD4-45B9-94A4-7CAB90C590BA}">
      <dgm:prSet/>
      <dgm:spPr/>
      <dgm:t>
        <a:bodyPr/>
        <a:lstStyle/>
        <a:p>
          <a:r>
            <a:rPr lang="es-ES"/>
            <a:t>si se arguye que una ley es contraria a la Constitución provincial o un decreto es contrario a la ley del mismo orden, debe ocurrirse a la justicia provincial (t. 99, pág. 52 y t. 154, pág. 250); у </a:t>
          </a:r>
          <a:endParaRPr lang="en-US"/>
        </a:p>
      </dgm:t>
    </dgm:pt>
    <dgm:pt modelId="{9FBC30E3-6334-4C54-B95E-F70F9E5A7919}" type="parTrans" cxnId="{485A5EB4-6BA3-4216-AB00-17DBA69BFB58}">
      <dgm:prSet/>
      <dgm:spPr/>
      <dgm:t>
        <a:bodyPr/>
        <a:lstStyle/>
        <a:p>
          <a:endParaRPr lang="en-US"/>
        </a:p>
      </dgm:t>
    </dgm:pt>
    <dgm:pt modelId="{962D04D3-EEB9-4D49-A831-F1CAA117AED1}" type="sibTrans" cxnId="{485A5EB4-6BA3-4216-AB00-17DBA69BFB58}">
      <dgm:prSet/>
      <dgm:spPr/>
      <dgm:t>
        <a:bodyPr/>
        <a:lstStyle/>
        <a:p>
          <a:endParaRPr lang="en-US"/>
        </a:p>
      </dgm:t>
    </dgm:pt>
    <dgm:pt modelId="{1B290E95-523F-4E40-BFEC-F32E5971E3C6}">
      <dgm:prSet/>
      <dgm:spPr/>
      <dgm:t>
        <a:bodyPr/>
        <a:lstStyle/>
        <a:p>
          <a:r>
            <a:rPr lang="es-ES"/>
            <a:t>si se sostiene que la ley, el decreto, etc., son violatorios de las instituciones provinciales y nacionales, debe irse primeramente ante los estrados de la justicia provincial, y en su caso, llegar a esta Corte por el recurso extraordinario del art. 14 de la ley N° 48.  (Fallos </a:t>
          </a:r>
          <a:r>
            <a:rPr lang="es-AR"/>
            <a:t>176:315)</a:t>
          </a:r>
          <a:endParaRPr lang="en-US"/>
        </a:p>
      </dgm:t>
    </dgm:pt>
    <dgm:pt modelId="{52952260-754B-4A7A-9659-4185FB441962}" type="parTrans" cxnId="{A01AE06E-C481-4AE9-AAE1-ADBE43C9045F}">
      <dgm:prSet/>
      <dgm:spPr/>
      <dgm:t>
        <a:bodyPr/>
        <a:lstStyle/>
        <a:p>
          <a:endParaRPr lang="en-US"/>
        </a:p>
      </dgm:t>
    </dgm:pt>
    <dgm:pt modelId="{02E0BD7F-61F6-4285-B786-A47CB341191F}" type="sibTrans" cxnId="{A01AE06E-C481-4AE9-AAE1-ADBE43C9045F}">
      <dgm:prSet/>
      <dgm:spPr/>
      <dgm:t>
        <a:bodyPr/>
        <a:lstStyle/>
        <a:p>
          <a:endParaRPr lang="en-US"/>
        </a:p>
      </dgm:t>
    </dgm:pt>
    <dgm:pt modelId="{F82200C1-C49A-4058-A071-F5F984428969}" type="pres">
      <dgm:prSet presAssocID="{B3601F1E-CA33-4538-A5B8-FE73F8F50D32}" presName="vert0" presStyleCnt="0">
        <dgm:presLayoutVars>
          <dgm:dir/>
          <dgm:animOne val="branch"/>
          <dgm:animLvl val="lvl"/>
        </dgm:presLayoutVars>
      </dgm:prSet>
      <dgm:spPr/>
    </dgm:pt>
    <dgm:pt modelId="{6F381392-C809-4A34-BF3E-F78EA692CF79}" type="pres">
      <dgm:prSet presAssocID="{4435C23B-290A-4573-AFDF-60B025D8DA61}" presName="thickLine" presStyleLbl="alignNode1" presStyleIdx="0" presStyleCnt="1"/>
      <dgm:spPr/>
    </dgm:pt>
    <dgm:pt modelId="{995B2786-539C-4AAA-BBFF-2806ADBCE2BF}" type="pres">
      <dgm:prSet presAssocID="{4435C23B-290A-4573-AFDF-60B025D8DA61}" presName="horz1" presStyleCnt="0"/>
      <dgm:spPr/>
    </dgm:pt>
    <dgm:pt modelId="{E1402CE5-07FA-47F8-A4FC-136CA90315B6}" type="pres">
      <dgm:prSet presAssocID="{4435C23B-290A-4573-AFDF-60B025D8DA61}" presName="tx1" presStyleLbl="revTx" presStyleIdx="0" presStyleCnt="4"/>
      <dgm:spPr/>
    </dgm:pt>
    <dgm:pt modelId="{1F5E4F58-4D62-4375-96F5-D8632DF25085}" type="pres">
      <dgm:prSet presAssocID="{4435C23B-290A-4573-AFDF-60B025D8DA61}" presName="vert1" presStyleCnt="0"/>
      <dgm:spPr/>
    </dgm:pt>
    <dgm:pt modelId="{CE30030D-6D13-43C4-88BD-55800456575D}" type="pres">
      <dgm:prSet presAssocID="{8FFFEE02-3934-4414-BA8C-F33B709BA076}" presName="vertSpace2a" presStyleCnt="0"/>
      <dgm:spPr/>
    </dgm:pt>
    <dgm:pt modelId="{1C2A1471-58B5-4391-BF91-3CD35E9DBF19}" type="pres">
      <dgm:prSet presAssocID="{8FFFEE02-3934-4414-BA8C-F33B709BA076}" presName="horz2" presStyleCnt="0"/>
      <dgm:spPr/>
    </dgm:pt>
    <dgm:pt modelId="{5281E189-D1AB-407F-BB8A-CAE954F3BCB0}" type="pres">
      <dgm:prSet presAssocID="{8FFFEE02-3934-4414-BA8C-F33B709BA076}" presName="horzSpace2" presStyleCnt="0"/>
      <dgm:spPr/>
    </dgm:pt>
    <dgm:pt modelId="{C783EEB8-14D9-4F1F-884A-2745173A9E53}" type="pres">
      <dgm:prSet presAssocID="{8FFFEE02-3934-4414-BA8C-F33B709BA076}" presName="tx2" presStyleLbl="revTx" presStyleIdx="1" presStyleCnt="4"/>
      <dgm:spPr/>
    </dgm:pt>
    <dgm:pt modelId="{E477FA62-9E7C-4606-9869-07E8B984E4D8}" type="pres">
      <dgm:prSet presAssocID="{8FFFEE02-3934-4414-BA8C-F33B709BA076}" presName="vert2" presStyleCnt="0"/>
      <dgm:spPr/>
    </dgm:pt>
    <dgm:pt modelId="{D37A61F8-E187-4BA9-BA20-D5D46B03B5B3}" type="pres">
      <dgm:prSet presAssocID="{8FFFEE02-3934-4414-BA8C-F33B709BA076}" presName="thinLine2b" presStyleLbl="callout" presStyleIdx="0" presStyleCnt="3"/>
      <dgm:spPr/>
    </dgm:pt>
    <dgm:pt modelId="{4ED51566-BD09-4806-B6AD-DFD8E9780A90}" type="pres">
      <dgm:prSet presAssocID="{8FFFEE02-3934-4414-BA8C-F33B709BA076}" presName="vertSpace2b" presStyleCnt="0"/>
      <dgm:spPr/>
    </dgm:pt>
    <dgm:pt modelId="{F499F136-FA26-48BD-8BD9-1D0F3EF0FA94}" type="pres">
      <dgm:prSet presAssocID="{B0381B55-DBD4-45B9-94A4-7CAB90C590BA}" presName="horz2" presStyleCnt="0"/>
      <dgm:spPr/>
    </dgm:pt>
    <dgm:pt modelId="{E70A6C21-6FF0-4F7B-ABCC-1AED892FB957}" type="pres">
      <dgm:prSet presAssocID="{B0381B55-DBD4-45B9-94A4-7CAB90C590BA}" presName="horzSpace2" presStyleCnt="0"/>
      <dgm:spPr/>
    </dgm:pt>
    <dgm:pt modelId="{18222D8D-CCAB-4A42-951F-589CF7065F6C}" type="pres">
      <dgm:prSet presAssocID="{B0381B55-DBD4-45B9-94A4-7CAB90C590BA}" presName="tx2" presStyleLbl="revTx" presStyleIdx="2" presStyleCnt="4"/>
      <dgm:spPr/>
    </dgm:pt>
    <dgm:pt modelId="{4C316701-BCE3-495E-AFEE-7C55DA7E84BC}" type="pres">
      <dgm:prSet presAssocID="{B0381B55-DBD4-45B9-94A4-7CAB90C590BA}" presName="vert2" presStyleCnt="0"/>
      <dgm:spPr/>
    </dgm:pt>
    <dgm:pt modelId="{7A80D164-5E50-41A3-8194-A549B1E3CF4B}" type="pres">
      <dgm:prSet presAssocID="{B0381B55-DBD4-45B9-94A4-7CAB90C590BA}" presName="thinLine2b" presStyleLbl="callout" presStyleIdx="1" presStyleCnt="3"/>
      <dgm:spPr/>
    </dgm:pt>
    <dgm:pt modelId="{EB782878-942E-4D8B-AEC6-AB177E7E3866}" type="pres">
      <dgm:prSet presAssocID="{B0381B55-DBD4-45B9-94A4-7CAB90C590BA}" presName="vertSpace2b" presStyleCnt="0"/>
      <dgm:spPr/>
    </dgm:pt>
    <dgm:pt modelId="{551E297F-1381-4DC3-BA8B-48236E764BD6}" type="pres">
      <dgm:prSet presAssocID="{1B290E95-523F-4E40-BFEC-F32E5971E3C6}" presName="horz2" presStyleCnt="0"/>
      <dgm:spPr/>
    </dgm:pt>
    <dgm:pt modelId="{6E86006A-AB0B-4C14-8BB6-8578FAC23C97}" type="pres">
      <dgm:prSet presAssocID="{1B290E95-523F-4E40-BFEC-F32E5971E3C6}" presName="horzSpace2" presStyleCnt="0"/>
      <dgm:spPr/>
    </dgm:pt>
    <dgm:pt modelId="{356BC3E9-E420-40E1-89C1-8DB1D268214A}" type="pres">
      <dgm:prSet presAssocID="{1B290E95-523F-4E40-BFEC-F32E5971E3C6}" presName="tx2" presStyleLbl="revTx" presStyleIdx="3" presStyleCnt="4"/>
      <dgm:spPr/>
    </dgm:pt>
    <dgm:pt modelId="{C3FAC8F9-DD8C-4765-9CC5-E66FFD0C3369}" type="pres">
      <dgm:prSet presAssocID="{1B290E95-523F-4E40-BFEC-F32E5971E3C6}" presName="vert2" presStyleCnt="0"/>
      <dgm:spPr/>
    </dgm:pt>
    <dgm:pt modelId="{60339899-DCDC-43D0-B86A-814E48EE399D}" type="pres">
      <dgm:prSet presAssocID="{1B290E95-523F-4E40-BFEC-F32E5971E3C6}" presName="thinLine2b" presStyleLbl="callout" presStyleIdx="2" presStyleCnt="3"/>
      <dgm:spPr/>
    </dgm:pt>
    <dgm:pt modelId="{C5F007BA-F584-470C-B047-461927BB6935}" type="pres">
      <dgm:prSet presAssocID="{1B290E95-523F-4E40-BFEC-F32E5971E3C6}" presName="vertSpace2b" presStyleCnt="0"/>
      <dgm:spPr/>
    </dgm:pt>
  </dgm:ptLst>
  <dgm:cxnLst>
    <dgm:cxn modelId="{86500E02-7FE2-4CE7-A59E-BEC79F16368E}" srcId="{B3601F1E-CA33-4538-A5B8-FE73F8F50D32}" destId="{4435C23B-290A-4573-AFDF-60B025D8DA61}" srcOrd="0" destOrd="0" parTransId="{B51E1FC2-4DED-40B1-90C3-D35FC65FFCCC}" sibTransId="{5360B073-6FD6-4D6E-AB97-BEE394F02DF0}"/>
    <dgm:cxn modelId="{A96C9610-FB78-420D-B638-225C8780F934}" type="presOf" srcId="{1B290E95-523F-4E40-BFEC-F32E5971E3C6}" destId="{356BC3E9-E420-40E1-89C1-8DB1D268214A}" srcOrd="0" destOrd="0" presId="urn:microsoft.com/office/officeart/2008/layout/LinedList"/>
    <dgm:cxn modelId="{9DD67D19-E6E6-4329-9281-E898B3C129E3}" type="presOf" srcId="{8FFFEE02-3934-4414-BA8C-F33B709BA076}" destId="{C783EEB8-14D9-4F1F-884A-2745173A9E53}" srcOrd="0" destOrd="0" presId="urn:microsoft.com/office/officeart/2008/layout/LinedList"/>
    <dgm:cxn modelId="{A01AE06E-C481-4AE9-AAE1-ADBE43C9045F}" srcId="{4435C23B-290A-4573-AFDF-60B025D8DA61}" destId="{1B290E95-523F-4E40-BFEC-F32E5971E3C6}" srcOrd="2" destOrd="0" parTransId="{52952260-754B-4A7A-9659-4185FB441962}" sibTransId="{02E0BD7F-61F6-4285-B786-A47CB341191F}"/>
    <dgm:cxn modelId="{D1C95551-DC96-4843-AFBA-E74AA3F0B087}" type="presOf" srcId="{B0381B55-DBD4-45B9-94A4-7CAB90C590BA}" destId="{18222D8D-CCAB-4A42-951F-589CF7065F6C}" srcOrd="0" destOrd="0" presId="urn:microsoft.com/office/officeart/2008/layout/LinedList"/>
    <dgm:cxn modelId="{7CC22190-439D-4120-9A31-CACAFA1FA1AF}" type="presOf" srcId="{B3601F1E-CA33-4538-A5B8-FE73F8F50D32}" destId="{F82200C1-C49A-4058-A071-F5F984428969}" srcOrd="0" destOrd="0" presId="urn:microsoft.com/office/officeart/2008/layout/LinedList"/>
    <dgm:cxn modelId="{248A7B98-74CD-41D1-88DC-39E738708108}" type="presOf" srcId="{4435C23B-290A-4573-AFDF-60B025D8DA61}" destId="{E1402CE5-07FA-47F8-A4FC-136CA90315B6}" srcOrd="0" destOrd="0" presId="urn:microsoft.com/office/officeart/2008/layout/LinedList"/>
    <dgm:cxn modelId="{ECA5B7A3-FDCD-4C09-9B14-DCE8F31A6631}" srcId="{4435C23B-290A-4573-AFDF-60B025D8DA61}" destId="{8FFFEE02-3934-4414-BA8C-F33B709BA076}" srcOrd="0" destOrd="0" parTransId="{AA11106B-96EF-49CD-B7A4-953B7AEBE30A}" sibTransId="{18C2C0CA-53E5-4BBA-A826-DA5165524AFD}"/>
    <dgm:cxn modelId="{485A5EB4-6BA3-4216-AB00-17DBA69BFB58}" srcId="{4435C23B-290A-4573-AFDF-60B025D8DA61}" destId="{B0381B55-DBD4-45B9-94A4-7CAB90C590BA}" srcOrd="1" destOrd="0" parTransId="{9FBC30E3-6334-4C54-B95E-F70F9E5A7919}" sibTransId="{962D04D3-EEB9-4D49-A831-F1CAA117AED1}"/>
    <dgm:cxn modelId="{1EE82BCA-17F5-473C-B586-4A38F826EA98}" type="presParOf" srcId="{F82200C1-C49A-4058-A071-F5F984428969}" destId="{6F381392-C809-4A34-BF3E-F78EA692CF79}" srcOrd="0" destOrd="0" presId="urn:microsoft.com/office/officeart/2008/layout/LinedList"/>
    <dgm:cxn modelId="{73E19B07-C2BA-46FC-B753-75A7FED1E00F}" type="presParOf" srcId="{F82200C1-C49A-4058-A071-F5F984428969}" destId="{995B2786-539C-4AAA-BBFF-2806ADBCE2BF}" srcOrd="1" destOrd="0" presId="urn:microsoft.com/office/officeart/2008/layout/LinedList"/>
    <dgm:cxn modelId="{61724A15-37E0-4A50-AE02-7889F438C3EC}" type="presParOf" srcId="{995B2786-539C-4AAA-BBFF-2806ADBCE2BF}" destId="{E1402CE5-07FA-47F8-A4FC-136CA90315B6}" srcOrd="0" destOrd="0" presId="urn:microsoft.com/office/officeart/2008/layout/LinedList"/>
    <dgm:cxn modelId="{68692165-CBC1-4932-B973-DB2FF9202935}" type="presParOf" srcId="{995B2786-539C-4AAA-BBFF-2806ADBCE2BF}" destId="{1F5E4F58-4D62-4375-96F5-D8632DF25085}" srcOrd="1" destOrd="0" presId="urn:microsoft.com/office/officeart/2008/layout/LinedList"/>
    <dgm:cxn modelId="{1033B3E0-AC28-49D8-A962-4C4576F1EAFE}" type="presParOf" srcId="{1F5E4F58-4D62-4375-96F5-D8632DF25085}" destId="{CE30030D-6D13-43C4-88BD-55800456575D}" srcOrd="0" destOrd="0" presId="urn:microsoft.com/office/officeart/2008/layout/LinedList"/>
    <dgm:cxn modelId="{EEE29402-C38D-4843-926E-1345A20CA74D}" type="presParOf" srcId="{1F5E4F58-4D62-4375-96F5-D8632DF25085}" destId="{1C2A1471-58B5-4391-BF91-3CD35E9DBF19}" srcOrd="1" destOrd="0" presId="urn:microsoft.com/office/officeart/2008/layout/LinedList"/>
    <dgm:cxn modelId="{2A2DDB82-72D2-49AD-8690-1E8400F835AA}" type="presParOf" srcId="{1C2A1471-58B5-4391-BF91-3CD35E9DBF19}" destId="{5281E189-D1AB-407F-BB8A-CAE954F3BCB0}" srcOrd="0" destOrd="0" presId="urn:microsoft.com/office/officeart/2008/layout/LinedList"/>
    <dgm:cxn modelId="{29AD8422-C2C3-485B-A62C-C91CC2C79815}" type="presParOf" srcId="{1C2A1471-58B5-4391-BF91-3CD35E9DBF19}" destId="{C783EEB8-14D9-4F1F-884A-2745173A9E53}" srcOrd="1" destOrd="0" presId="urn:microsoft.com/office/officeart/2008/layout/LinedList"/>
    <dgm:cxn modelId="{CCEF677E-2627-49BB-ADB2-9D57CF9A9D17}" type="presParOf" srcId="{1C2A1471-58B5-4391-BF91-3CD35E9DBF19}" destId="{E477FA62-9E7C-4606-9869-07E8B984E4D8}" srcOrd="2" destOrd="0" presId="urn:microsoft.com/office/officeart/2008/layout/LinedList"/>
    <dgm:cxn modelId="{E4B3D9D5-A107-444C-803D-E7B233940F63}" type="presParOf" srcId="{1F5E4F58-4D62-4375-96F5-D8632DF25085}" destId="{D37A61F8-E187-4BA9-BA20-D5D46B03B5B3}" srcOrd="2" destOrd="0" presId="urn:microsoft.com/office/officeart/2008/layout/LinedList"/>
    <dgm:cxn modelId="{95D2A9F4-8480-45FE-948F-17257455B415}" type="presParOf" srcId="{1F5E4F58-4D62-4375-96F5-D8632DF25085}" destId="{4ED51566-BD09-4806-B6AD-DFD8E9780A90}" srcOrd="3" destOrd="0" presId="urn:microsoft.com/office/officeart/2008/layout/LinedList"/>
    <dgm:cxn modelId="{A6172946-133A-4E3E-AEA4-599A4FEC78DD}" type="presParOf" srcId="{1F5E4F58-4D62-4375-96F5-D8632DF25085}" destId="{F499F136-FA26-48BD-8BD9-1D0F3EF0FA94}" srcOrd="4" destOrd="0" presId="urn:microsoft.com/office/officeart/2008/layout/LinedList"/>
    <dgm:cxn modelId="{0EB6563B-9915-4247-96EF-546D38CC9878}" type="presParOf" srcId="{F499F136-FA26-48BD-8BD9-1D0F3EF0FA94}" destId="{E70A6C21-6FF0-4F7B-ABCC-1AED892FB957}" srcOrd="0" destOrd="0" presId="urn:microsoft.com/office/officeart/2008/layout/LinedList"/>
    <dgm:cxn modelId="{35BE5679-3E60-4277-9186-908F73114068}" type="presParOf" srcId="{F499F136-FA26-48BD-8BD9-1D0F3EF0FA94}" destId="{18222D8D-CCAB-4A42-951F-589CF7065F6C}" srcOrd="1" destOrd="0" presId="urn:microsoft.com/office/officeart/2008/layout/LinedList"/>
    <dgm:cxn modelId="{53C0D67E-9991-4F54-B417-2977FFFACB91}" type="presParOf" srcId="{F499F136-FA26-48BD-8BD9-1D0F3EF0FA94}" destId="{4C316701-BCE3-495E-AFEE-7C55DA7E84BC}" srcOrd="2" destOrd="0" presId="urn:microsoft.com/office/officeart/2008/layout/LinedList"/>
    <dgm:cxn modelId="{E7DAF777-DF76-4DEB-B026-62215E35B684}" type="presParOf" srcId="{1F5E4F58-4D62-4375-96F5-D8632DF25085}" destId="{7A80D164-5E50-41A3-8194-A549B1E3CF4B}" srcOrd="5" destOrd="0" presId="urn:microsoft.com/office/officeart/2008/layout/LinedList"/>
    <dgm:cxn modelId="{46F1AF6D-0DCB-4F3B-98CC-3DE16C35D5E7}" type="presParOf" srcId="{1F5E4F58-4D62-4375-96F5-D8632DF25085}" destId="{EB782878-942E-4D8B-AEC6-AB177E7E3866}" srcOrd="6" destOrd="0" presId="urn:microsoft.com/office/officeart/2008/layout/LinedList"/>
    <dgm:cxn modelId="{D7D12D90-25B1-4487-8DF7-E5905F21753B}" type="presParOf" srcId="{1F5E4F58-4D62-4375-96F5-D8632DF25085}" destId="{551E297F-1381-4DC3-BA8B-48236E764BD6}" srcOrd="7" destOrd="0" presId="urn:microsoft.com/office/officeart/2008/layout/LinedList"/>
    <dgm:cxn modelId="{05DC38CE-618E-4680-8102-F1DFC1E16BA5}" type="presParOf" srcId="{551E297F-1381-4DC3-BA8B-48236E764BD6}" destId="{6E86006A-AB0B-4C14-8BB6-8578FAC23C97}" srcOrd="0" destOrd="0" presId="urn:microsoft.com/office/officeart/2008/layout/LinedList"/>
    <dgm:cxn modelId="{99246595-BF90-480F-83DC-F7B51A8C5A1C}" type="presParOf" srcId="{551E297F-1381-4DC3-BA8B-48236E764BD6}" destId="{356BC3E9-E420-40E1-89C1-8DB1D268214A}" srcOrd="1" destOrd="0" presId="urn:microsoft.com/office/officeart/2008/layout/LinedList"/>
    <dgm:cxn modelId="{55490EB2-EA2E-4137-BD08-274E8EEE64B6}" type="presParOf" srcId="{551E297F-1381-4DC3-BA8B-48236E764BD6}" destId="{C3FAC8F9-DD8C-4765-9CC5-E66FFD0C3369}" srcOrd="2" destOrd="0" presId="urn:microsoft.com/office/officeart/2008/layout/LinedList"/>
    <dgm:cxn modelId="{9957DFF2-0EC5-4462-A258-4FFC5F746011}" type="presParOf" srcId="{1F5E4F58-4D62-4375-96F5-D8632DF25085}" destId="{60339899-DCDC-43D0-B86A-814E48EE399D}" srcOrd="8" destOrd="0" presId="urn:microsoft.com/office/officeart/2008/layout/LinedList"/>
    <dgm:cxn modelId="{39793FAE-2738-4698-9081-C3F0391A6EAD}" type="presParOf" srcId="{1F5E4F58-4D62-4375-96F5-D8632DF25085}" destId="{C5F007BA-F584-470C-B047-461927BB6935}"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9E8A5D-80E7-4CEF-ADB8-A57C05312DF6}">
      <dsp:nvSpPr>
        <dsp:cNvPr id="0" name=""/>
        <dsp:cNvSpPr/>
      </dsp:nvSpPr>
      <dsp:spPr>
        <a:xfrm>
          <a:off x="0" y="4325"/>
          <a:ext cx="6912245" cy="921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8565E6-C8DD-4730-ABF2-ED4F241E58AF}">
      <dsp:nvSpPr>
        <dsp:cNvPr id="0" name=""/>
        <dsp:cNvSpPr/>
      </dsp:nvSpPr>
      <dsp:spPr>
        <a:xfrm>
          <a:off x="278715" y="211634"/>
          <a:ext cx="506754" cy="5067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E0C6B22-6C9E-4A6F-8BC9-30F70C03C5FB}">
      <dsp:nvSpPr>
        <dsp:cNvPr id="0" name=""/>
        <dsp:cNvSpPr/>
      </dsp:nvSpPr>
      <dsp:spPr>
        <a:xfrm>
          <a:off x="1064184" y="4325"/>
          <a:ext cx="5848060" cy="921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12" tIns="97512" rIns="97512" bIns="97512" numCol="1" spcCol="1270" anchor="ctr" anchorCtr="0">
          <a:noAutofit/>
        </a:bodyPr>
        <a:lstStyle/>
        <a:p>
          <a:pPr marL="0" lvl="0" indent="0" algn="l" defTabSz="844550">
            <a:lnSpc>
              <a:spcPct val="90000"/>
            </a:lnSpc>
            <a:spcBef>
              <a:spcPct val="0"/>
            </a:spcBef>
            <a:spcAft>
              <a:spcPct val="35000"/>
            </a:spcAft>
            <a:buNone/>
          </a:pPr>
          <a:r>
            <a:rPr lang="es-AR" sz="1900" kern="1200" dirty="0"/>
            <a:t>REGÍMENES DE RECAUDACIÓN VIGENTES</a:t>
          </a:r>
          <a:endParaRPr lang="en-US" sz="1900" kern="1200" dirty="0"/>
        </a:p>
      </dsp:txBody>
      <dsp:txXfrm>
        <a:off x="1064184" y="4325"/>
        <a:ext cx="5848060" cy="921371"/>
      </dsp:txXfrm>
    </dsp:sp>
    <dsp:sp modelId="{20D98467-BC6B-4850-83A8-F3EB1AEACB30}">
      <dsp:nvSpPr>
        <dsp:cNvPr id="0" name=""/>
        <dsp:cNvSpPr/>
      </dsp:nvSpPr>
      <dsp:spPr>
        <a:xfrm>
          <a:off x="0" y="1156040"/>
          <a:ext cx="6912245" cy="921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DD20B3-2513-4E61-90CC-70868D78D64F}">
      <dsp:nvSpPr>
        <dsp:cNvPr id="0" name=""/>
        <dsp:cNvSpPr/>
      </dsp:nvSpPr>
      <dsp:spPr>
        <a:xfrm>
          <a:off x="278715" y="1363349"/>
          <a:ext cx="506754" cy="5067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A3A6EA3-393E-4E92-B146-B74B0B1545DC}">
      <dsp:nvSpPr>
        <dsp:cNvPr id="0" name=""/>
        <dsp:cNvSpPr/>
      </dsp:nvSpPr>
      <dsp:spPr>
        <a:xfrm>
          <a:off x="1064184" y="1156040"/>
          <a:ext cx="5848060" cy="921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12" tIns="97512" rIns="97512" bIns="97512" numCol="1" spcCol="1270" anchor="ctr" anchorCtr="0">
          <a:noAutofit/>
        </a:bodyPr>
        <a:lstStyle/>
        <a:p>
          <a:pPr marL="0" lvl="0" indent="0" algn="l" defTabSz="844550">
            <a:lnSpc>
              <a:spcPct val="90000"/>
            </a:lnSpc>
            <a:spcBef>
              <a:spcPct val="0"/>
            </a:spcBef>
            <a:spcAft>
              <a:spcPct val="35000"/>
            </a:spcAft>
            <a:buNone/>
          </a:pPr>
          <a:r>
            <a:rPr lang="es-AR" sz="1900" kern="1200" dirty="0"/>
            <a:t>NATURALEZA JURÍDICA DE LA COMISIÓN ARBITRAL</a:t>
          </a:r>
          <a:endParaRPr lang="en-US" sz="1900" kern="1200" dirty="0"/>
        </a:p>
      </dsp:txBody>
      <dsp:txXfrm>
        <a:off x="1064184" y="1156040"/>
        <a:ext cx="5848060" cy="921371"/>
      </dsp:txXfrm>
    </dsp:sp>
    <dsp:sp modelId="{9D6F4320-7983-4FE2-9FE5-2E8013D04DB3}">
      <dsp:nvSpPr>
        <dsp:cNvPr id="0" name=""/>
        <dsp:cNvSpPr/>
      </dsp:nvSpPr>
      <dsp:spPr>
        <a:xfrm>
          <a:off x="0" y="2307755"/>
          <a:ext cx="6912245" cy="921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C21CD9-11A6-4686-A5DF-87E9A67F548F}">
      <dsp:nvSpPr>
        <dsp:cNvPr id="0" name=""/>
        <dsp:cNvSpPr/>
      </dsp:nvSpPr>
      <dsp:spPr>
        <a:xfrm>
          <a:off x="278715" y="2515064"/>
          <a:ext cx="506754" cy="5067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0140A4-A65F-48F9-84EA-06786EC40DE8}">
      <dsp:nvSpPr>
        <dsp:cNvPr id="0" name=""/>
        <dsp:cNvSpPr/>
      </dsp:nvSpPr>
      <dsp:spPr>
        <a:xfrm>
          <a:off x="1064184" y="2307755"/>
          <a:ext cx="5848060" cy="921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12" tIns="97512" rIns="97512" bIns="97512" numCol="1" spcCol="1270" anchor="ctr" anchorCtr="0">
          <a:noAutofit/>
        </a:bodyPr>
        <a:lstStyle/>
        <a:p>
          <a:pPr marL="0" lvl="0" indent="0" algn="l" defTabSz="844550">
            <a:lnSpc>
              <a:spcPct val="90000"/>
            </a:lnSpc>
            <a:spcBef>
              <a:spcPct val="0"/>
            </a:spcBef>
            <a:spcAft>
              <a:spcPct val="35000"/>
            </a:spcAft>
            <a:buNone/>
          </a:pPr>
          <a:r>
            <a:rPr lang="es-AR" sz="1900" kern="1200" dirty="0"/>
            <a:t>MISIONES Y FUNCIONES DE LA COMISIÓN ARBITRAL Y LA COMISIÓN PLENARIA</a:t>
          </a:r>
          <a:endParaRPr lang="en-US" sz="1900" kern="1200" dirty="0"/>
        </a:p>
      </dsp:txBody>
      <dsp:txXfrm>
        <a:off x="1064184" y="2307755"/>
        <a:ext cx="5848060" cy="921371"/>
      </dsp:txXfrm>
    </dsp:sp>
    <dsp:sp modelId="{DA5B689F-9D83-4258-A845-05676A51BE9F}">
      <dsp:nvSpPr>
        <dsp:cNvPr id="0" name=""/>
        <dsp:cNvSpPr/>
      </dsp:nvSpPr>
      <dsp:spPr>
        <a:xfrm>
          <a:off x="0" y="3459470"/>
          <a:ext cx="6912245" cy="921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824E25-A8C7-4794-AF12-2D70F1DF9C58}">
      <dsp:nvSpPr>
        <dsp:cNvPr id="0" name=""/>
        <dsp:cNvSpPr/>
      </dsp:nvSpPr>
      <dsp:spPr>
        <a:xfrm>
          <a:off x="278715" y="3666779"/>
          <a:ext cx="506754" cy="50675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FC61914-750A-49AE-9BE4-597CF5909FB6}">
      <dsp:nvSpPr>
        <dsp:cNvPr id="0" name=""/>
        <dsp:cNvSpPr/>
      </dsp:nvSpPr>
      <dsp:spPr>
        <a:xfrm>
          <a:off x="1064184" y="3459470"/>
          <a:ext cx="5848060" cy="921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12" tIns="97512" rIns="97512" bIns="97512" numCol="1" spcCol="1270" anchor="ctr" anchorCtr="0">
          <a:noAutofit/>
        </a:bodyPr>
        <a:lstStyle/>
        <a:p>
          <a:pPr marL="0" lvl="0" indent="0" algn="l" defTabSz="844550">
            <a:lnSpc>
              <a:spcPct val="90000"/>
            </a:lnSpc>
            <a:spcBef>
              <a:spcPct val="0"/>
            </a:spcBef>
            <a:spcAft>
              <a:spcPct val="35000"/>
            </a:spcAft>
            <a:buNone/>
          </a:pPr>
          <a:r>
            <a:rPr lang="es-AR" sz="1900" kern="1200" dirty="0"/>
            <a:t>JUICIOS CONTRA LOS ORGANISMOS DE APLICACIÓN DEL CONVENIO MULTILATERAL DEL 18-8-77</a:t>
          </a:r>
          <a:endParaRPr lang="en-US" sz="1900" kern="1200" dirty="0"/>
        </a:p>
      </dsp:txBody>
      <dsp:txXfrm>
        <a:off x="1064184" y="3459470"/>
        <a:ext cx="5848060" cy="921371"/>
      </dsp:txXfrm>
    </dsp:sp>
    <dsp:sp modelId="{B33AF6AC-4736-4E9B-9A22-03BF19380B57}">
      <dsp:nvSpPr>
        <dsp:cNvPr id="0" name=""/>
        <dsp:cNvSpPr/>
      </dsp:nvSpPr>
      <dsp:spPr>
        <a:xfrm>
          <a:off x="0" y="4611185"/>
          <a:ext cx="6912245" cy="921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DBF59A-7E8F-4968-B8D7-F9F698B84C77}">
      <dsp:nvSpPr>
        <dsp:cNvPr id="0" name=""/>
        <dsp:cNvSpPr/>
      </dsp:nvSpPr>
      <dsp:spPr>
        <a:xfrm>
          <a:off x="278715" y="4818494"/>
          <a:ext cx="506754" cy="50675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C43EC9-DDA1-406D-8020-CEBAE266A906}">
      <dsp:nvSpPr>
        <dsp:cNvPr id="0" name=""/>
        <dsp:cNvSpPr/>
      </dsp:nvSpPr>
      <dsp:spPr>
        <a:xfrm>
          <a:off x="1064184" y="4611185"/>
          <a:ext cx="5848060" cy="921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12" tIns="97512" rIns="97512" bIns="97512" numCol="1" spcCol="1270" anchor="ctr" anchorCtr="0">
          <a:noAutofit/>
        </a:bodyPr>
        <a:lstStyle/>
        <a:p>
          <a:pPr marL="0" lvl="0" indent="0" algn="l" defTabSz="844550">
            <a:lnSpc>
              <a:spcPct val="90000"/>
            </a:lnSpc>
            <a:spcBef>
              <a:spcPct val="0"/>
            </a:spcBef>
            <a:spcAft>
              <a:spcPct val="35000"/>
            </a:spcAft>
            <a:buNone/>
          </a:pPr>
          <a:r>
            <a:rPr lang="es-AR" sz="1900" kern="1200"/>
            <a:t>COMPETENCIA</a:t>
          </a:r>
          <a:endParaRPr lang="en-US" sz="1900" kern="1200"/>
        </a:p>
      </dsp:txBody>
      <dsp:txXfrm>
        <a:off x="1064184" y="4611185"/>
        <a:ext cx="5848060" cy="9213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81392-C809-4A34-BF3E-F78EA692CF79}">
      <dsp:nvSpPr>
        <dsp:cNvPr id="0" name=""/>
        <dsp:cNvSpPr/>
      </dsp:nvSpPr>
      <dsp:spPr>
        <a:xfrm>
          <a:off x="0" y="0"/>
          <a:ext cx="102338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402CE5-07FA-47F8-A4FC-136CA90315B6}">
      <dsp:nvSpPr>
        <dsp:cNvPr id="0" name=""/>
        <dsp:cNvSpPr/>
      </dsp:nvSpPr>
      <dsp:spPr>
        <a:xfrm>
          <a:off x="0" y="0"/>
          <a:ext cx="2516758" cy="4351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COMPETENCIA ORIGINARIA</a:t>
          </a:r>
        </a:p>
      </dsp:txBody>
      <dsp:txXfrm>
        <a:off x="0" y="0"/>
        <a:ext cx="2516758" cy="4351338"/>
      </dsp:txXfrm>
    </dsp:sp>
    <dsp:sp modelId="{507EF5A6-9C0A-430D-8742-400029F2AE52}">
      <dsp:nvSpPr>
        <dsp:cNvPr id="0" name=""/>
        <dsp:cNvSpPr/>
      </dsp:nvSpPr>
      <dsp:spPr>
        <a:xfrm>
          <a:off x="2661420" y="85836"/>
          <a:ext cx="7570663" cy="1716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REQUIERE MANIFIESTO CONTENIDO FEDERAL Y PROVINCIA SEA PARTE</a:t>
          </a:r>
        </a:p>
      </dsp:txBody>
      <dsp:txXfrm>
        <a:off x="2661420" y="85836"/>
        <a:ext cx="7570663" cy="1716738"/>
      </dsp:txXfrm>
    </dsp:sp>
    <dsp:sp modelId="{43DFD5BC-CC23-42B8-BA97-A6DF14B62549}">
      <dsp:nvSpPr>
        <dsp:cNvPr id="0" name=""/>
        <dsp:cNvSpPr/>
      </dsp:nvSpPr>
      <dsp:spPr>
        <a:xfrm>
          <a:off x="2516758" y="1802575"/>
          <a:ext cx="771532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E4E523-AE34-47C3-AEA3-434486CF7DDD}">
      <dsp:nvSpPr>
        <dsp:cNvPr id="0" name=""/>
        <dsp:cNvSpPr/>
      </dsp:nvSpPr>
      <dsp:spPr>
        <a:xfrm>
          <a:off x="2661420" y="1888412"/>
          <a:ext cx="7570663" cy="23733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LA PRÓRROGA DE COMPETENCIA ORIGINARIA EN FAVOR DE JUECES FEDERALES POR PARTE DE LAS PROVINCIAS ES VÁLIDA, SALVO LA EXISTENCIA DE INTERÉS FEDERAL O RAZONES INSTITUCIONALES DE TAL MAGNITUD QUE HAGAN IMPOSTERGABLE LA INTERVENCIÓN DE LA CSJN</a:t>
          </a:r>
        </a:p>
      </dsp:txBody>
      <dsp:txXfrm>
        <a:off x="2661420" y="1888412"/>
        <a:ext cx="7570663" cy="2373339"/>
      </dsp:txXfrm>
    </dsp:sp>
    <dsp:sp modelId="{4546B3C2-2074-4CEC-9ABC-6899F275CD44}">
      <dsp:nvSpPr>
        <dsp:cNvPr id="0" name=""/>
        <dsp:cNvSpPr/>
      </dsp:nvSpPr>
      <dsp:spPr>
        <a:xfrm>
          <a:off x="2516758" y="4261752"/>
          <a:ext cx="771532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20971C-8447-4461-A093-AAFF691E92E8}">
      <dsp:nvSpPr>
        <dsp:cNvPr id="0" name=""/>
        <dsp:cNvSpPr/>
      </dsp:nvSpPr>
      <dsp:spPr>
        <a:xfrm>
          <a:off x="0" y="2478"/>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31205D-DD8D-4269-8BC8-0A5FD6116196}">
      <dsp:nvSpPr>
        <dsp:cNvPr id="0" name=""/>
        <dsp:cNvSpPr/>
      </dsp:nvSpPr>
      <dsp:spPr>
        <a:xfrm>
          <a:off x="0" y="2478"/>
          <a:ext cx="10514012" cy="169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MX" sz="3300" b="1" kern="1200"/>
            <a:t>SIRCAR</a:t>
          </a:r>
          <a:r>
            <a:rPr lang="es-MX" sz="3300" kern="1200"/>
            <a:t> </a:t>
          </a:r>
          <a:endParaRPr lang="en-US" sz="3300" kern="1200"/>
        </a:p>
      </dsp:txBody>
      <dsp:txXfrm>
        <a:off x="0" y="2478"/>
        <a:ext cx="10514012" cy="1690622"/>
      </dsp:txXfrm>
    </dsp:sp>
    <dsp:sp modelId="{78699901-9B79-4254-894A-F8EF40651FFC}">
      <dsp:nvSpPr>
        <dsp:cNvPr id="0" name=""/>
        <dsp:cNvSpPr/>
      </dsp:nvSpPr>
      <dsp:spPr>
        <a:xfrm>
          <a:off x="0" y="1693101"/>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AE408-861C-496D-A046-D5AA255527FE}">
      <dsp:nvSpPr>
        <dsp:cNvPr id="0" name=""/>
        <dsp:cNvSpPr/>
      </dsp:nvSpPr>
      <dsp:spPr>
        <a:xfrm>
          <a:off x="0" y="1693101"/>
          <a:ext cx="10514012" cy="169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MX" sz="3300" kern="1200" dirty="0"/>
            <a:t>Sistema de Recaudación y Control de Agentes de Recaudación</a:t>
          </a:r>
          <a:endParaRPr lang="en-US" sz="3300" kern="1200" dirty="0"/>
        </a:p>
      </dsp:txBody>
      <dsp:txXfrm>
        <a:off x="0" y="1693101"/>
        <a:ext cx="10514012" cy="1690622"/>
      </dsp:txXfrm>
    </dsp:sp>
    <dsp:sp modelId="{994BC3AE-8916-4FBB-981B-92A91AA89BA7}">
      <dsp:nvSpPr>
        <dsp:cNvPr id="0" name=""/>
        <dsp:cNvSpPr/>
      </dsp:nvSpPr>
      <dsp:spPr>
        <a:xfrm>
          <a:off x="0" y="3383723"/>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368835-D6B1-4024-88B4-5BD5B01A1F86}">
      <dsp:nvSpPr>
        <dsp:cNvPr id="0" name=""/>
        <dsp:cNvSpPr/>
      </dsp:nvSpPr>
      <dsp:spPr>
        <a:xfrm>
          <a:off x="0" y="3383723"/>
          <a:ext cx="10514012" cy="1690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s-MX" sz="3300" kern="1200"/>
            <a:t>Es un sistema especial de recaudación y control de responsables como Agentes de Recaudación (Retenciones y/o Percepciones) del Impuesto sobre los Ingresos Brutos.</a:t>
          </a:r>
          <a:endParaRPr lang="en-US" sz="3300" kern="1200"/>
        </a:p>
      </dsp:txBody>
      <dsp:txXfrm>
        <a:off x="0" y="3383723"/>
        <a:ext cx="10514012" cy="16906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51753-8C86-4E33-AFAA-96BCD2ABC40D}">
      <dsp:nvSpPr>
        <dsp:cNvPr id="0" name=""/>
        <dsp:cNvSpPr/>
      </dsp:nvSpPr>
      <dsp:spPr>
        <a:xfrm>
          <a:off x="0" y="1326"/>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9CF791-1E3C-4ABA-94EB-BAF163C778CA}">
      <dsp:nvSpPr>
        <dsp:cNvPr id="0" name=""/>
        <dsp:cNvSpPr/>
      </dsp:nvSpPr>
      <dsp:spPr>
        <a:xfrm>
          <a:off x="0" y="1326"/>
          <a:ext cx="10514012" cy="1149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s-MX" sz="2500" b="1" kern="1200"/>
            <a:t>SIRCREB</a:t>
          </a:r>
          <a:endParaRPr lang="en-US" sz="2500" kern="1200"/>
        </a:p>
      </dsp:txBody>
      <dsp:txXfrm>
        <a:off x="0" y="1326"/>
        <a:ext cx="10514012" cy="1149726"/>
      </dsp:txXfrm>
    </dsp:sp>
    <dsp:sp modelId="{1A5AD0CD-39A5-4486-B171-6753710422E6}">
      <dsp:nvSpPr>
        <dsp:cNvPr id="0" name=""/>
        <dsp:cNvSpPr/>
      </dsp:nvSpPr>
      <dsp:spPr>
        <a:xfrm>
          <a:off x="0" y="1151053"/>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D01194-9B9E-424E-90F9-AC4347A94AB9}">
      <dsp:nvSpPr>
        <dsp:cNvPr id="0" name=""/>
        <dsp:cNvSpPr/>
      </dsp:nvSpPr>
      <dsp:spPr>
        <a:xfrm>
          <a:off x="0" y="1151053"/>
          <a:ext cx="10514012" cy="1149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s-MX" sz="2500" kern="1200"/>
            <a:t>Sistema de Recaudación y Control de Acreditaciones Bancarias</a:t>
          </a:r>
          <a:endParaRPr lang="en-US" sz="2500" kern="1200"/>
        </a:p>
      </dsp:txBody>
      <dsp:txXfrm>
        <a:off x="0" y="1151053"/>
        <a:ext cx="10514012" cy="1149726"/>
      </dsp:txXfrm>
    </dsp:sp>
    <dsp:sp modelId="{F6894E8C-3565-4BE6-908B-A135D7409E7A}">
      <dsp:nvSpPr>
        <dsp:cNvPr id="0" name=""/>
        <dsp:cNvSpPr/>
      </dsp:nvSpPr>
      <dsp:spPr>
        <a:xfrm>
          <a:off x="0" y="2300779"/>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EB5B7A-DAD8-4429-998F-592EE2398D2F}">
      <dsp:nvSpPr>
        <dsp:cNvPr id="0" name=""/>
        <dsp:cNvSpPr/>
      </dsp:nvSpPr>
      <dsp:spPr>
        <a:xfrm>
          <a:off x="0" y="2300779"/>
          <a:ext cx="10503744" cy="2789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r>
            <a:rPr lang="es-MX" sz="2500" kern="1200" dirty="0"/>
            <a:t>Es un sistema que tiene como objetivo armonizar los regímenes de recaudación aplicable sobre las acreditaciones realizadas en cuentas bancarias en las entidades financieras, según lo establecido por los regímenes de recaudación del Impuesto sobre los Ingresos Brutos creados por las jurisdicciones adheridas. Las retenciones aplicadas a los contribuyentes son un pago a cuenta del impuesto citado. El sistema administra la recaudación, control y atribución jurisdiccional de los importes percibidos.</a:t>
          </a:r>
          <a:endParaRPr lang="en-US" sz="2500" kern="1200" dirty="0"/>
        </a:p>
      </dsp:txBody>
      <dsp:txXfrm>
        <a:off x="0" y="2300779"/>
        <a:ext cx="10503744" cy="27890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4D69D-7650-47F4-9015-9E716F6BBF95}">
      <dsp:nvSpPr>
        <dsp:cNvPr id="0" name=""/>
        <dsp:cNvSpPr/>
      </dsp:nvSpPr>
      <dsp:spPr>
        <a:xfrm>
          <a:off x="0" y="1379"/>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0D8CDA-225D-4366-B04A-62F3957E0FE6}">
      <dsp:nvSpPr>
        <dsp:cNvPr id="0" name=""/>
        <dsp:cNvSpPr/>
      </dsp:nvSpPr>
      <dsp:spPr>
        <a:xfrm>
          <a:off x="0" y="1379"/>
          <a:ext cx="10514012" cy="1090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MX" sz="3200" b="1" kern="1200"/>
            <a:t>SIRTAC</a:t>
          </a:r>
          <a:r>
            <a:rPr lang="es-MX" sz="3200" kern="1200"/>
            <a:t> </a:t>
          </a:r>
          <a:endParaRPr lang="en-US" sz="3200" kern="1200"/>
        </a:p>
      </dsp:txBody>
      <dsp:txXfrm>
        <a:off x="0" y="1379"/>
        <a:ext cx="10514012" cy="1090612"/>
      </dsp:txXfrm>
    </dsp:sp>
    <dsp:sp modelId="{37CCC869-F140-4E39-8CA4-56C5EED1C5D2}">
      <dsp:nvSpPr>
        <dsp:cNvPr id="0" name=""/>
        <dsp:cNvSpPr/>
      </dsp:nvSpPr>
      <dsp:spPr>
        <a:xfrm>
          <a:off x="0" y="1091992"/>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BAD405-4D32-405B-8383-0A25DB62CCE8}">
      <dsp:nvSpPr>
        <dsp:cNvPr id="0" name=""/>
        <dsp:cNvSpPr/>
      </dsp:nvSpPr>
      <dsp:spPr>
        <a:xfrm>
          <a:off x="0" y="1091992"/>
          <a:ext cx="10514012" cy="1090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MX" sz="3200" kern="1200"/>
            <a:t>Sistema de Recaudación sobre Tarjetas de Crédito y Compra</a:t>
          </a:r>
          <a:endParaRPr lang="en-US" sz="3200" kern="1200"/>
        </a:p>
      </dsp:txBody>
      <dsp:txXfrm>
        <a:off x="0" y="1091992"/>
        <a:ext cx="10514012" cy="1090612"/>
      </dsp:txXfrm>
    </dsp:sp>
    <dsp:sp modelId="{AE3E3512-9B66-4987-BC67-7F1DF05B9547}">
      <dsp:nvSpPr>
        <dsp:cNvPr id="0" name=""/>
        <dsp:cNvSpPr/>
      </dsp:nvSpPr>
      <dsp:spPr>
        <a:xfrm>
          <a:off x="0" y="2182604"/>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ED31DC-6392-443B-B248-1C0F3227B441}">
      <dsp:nvSpPr>
        <dsp:cNvPr id="0" name=""/>
        <dsp:cNvSpPr/>
      </dsp:nvSpPr>
      <dsp:spPr>
        <a:xfrm>
          <a:off x="0" y="2182604"/>
          <a:ext cx="10503744" cy="2178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s-MX" sz="3200" kern="1200" dirty="0"/>
            <a:t>Es un sistema que simplifica y unifica las retenciones del Impuesto sobre los Ingresos Brutos sobre operaciones de comercio electrónico abonadas con medios de pagos digitales.</a:t>
          </a:r>
          <a:endParaRPr lang="en-US" sz="3200" kern="1200" dirty="0"/>
        </a:p>
      </dsp:txBody>
      <dsp:txXfrm>
        <a:off x="0" y="2182604"/>
        <a:ext cx="10503744" cy="21784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4D69D-7650-47F4-9015-9E716F6BBF95}">
      <dsp:nvSpPr>
        <dsp:cNvPr id="0" name=""/>
        <dsp:cNvSpPr/>
      </dsp:nvSpPr>
      <dsp:spPr>
        <a:xfrm>
          <a:off x="0" y="741"/>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0D8CDA-225D-4366-B04A-62F3957E0FE6}">
      <dsp:nvSpPr>
        <dsp:cNvPr id="0" name=""/>
        <dsp:cNvSpPr/>
      </dsp:nvSpPr>
      <dsp:spPr>
        <a:xfrm>
          <a:off x="0" y="741"/>
          <a:ext cx="10514012" cy="1216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b="1" kern="1200" dirty="0"/>
            <a:t>SIRCUPA</a:t>
          </a:r>
          <a:endParaRPr lang="en-US" sz="2300" kern="1200" dirty="0"/>
        </a:p>
      </dsp:txBody>
      <dsp:txXfrm>
        <a:off x="0" y="741"/>
        <a:ext cx="10514012" cy="1216288"/>
      </dsp:txXfrm>
    </dsp:sp>
    <dsp:sp modelId="{37CCC869-F140-4E39-8CA4-56C5EED1C5D2}">
      <dsp:nvSpPr>
        <dsp:cNvPr id="0" name=""/>
        <dsp:cNvSpPr/>
      </dsp:nvSpPr>
      <dsp:spPr>
        <a:xfrm>
          <a:off x="0" y="1217030"/>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BAD405-4D32-405B-8383-0A25DB62CCE8}">
      <dsp:nvSpPr>
        <dsp:cNvPr id="0" name=""/>
        <dsp:cNvSpPr/>
      </dsp:nvSpPr>
      <dsp:spPr>
        <a:xfrm>
          <a:off x="0" y="1217030"/>
          <a:ext cx="10514012" cy="715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dirty="0"/>
            <a:t>Sistema Informático de Recaudación y Control de Acreditaciones en Cuentas de Pago</a:t>
          </a:r>
          <a:endParaRPr lang="en-US" sz="2300" kern="1200" dirty="0"/>
        </a:p>
      </dsp:txBody>
      <dsp:txXfrm>
        <a:off x="0" y="1217030"/>
        <a:ext cx="10514012" cy="715177"/>
      </dsp:txXfrm>
    </dsp:sp>
    <dsp:sp modelId="{AE3E3512-9B66-4987-BC67-7F1DF05B9547}">
      <dsp:nvSpPr>
        <dsp:cNvPr id="0" name=""/>
        <dsp:cNvSpPr/>
      </dsp:nvSpPr>
      <dsp:spPr>
        <a:xfrm>
          <a:off x="0" y="1932208"/>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ED31DC-6392-443B-B248-1C0F3227B441}">
      <dsp:nvSpPr>
        <dsp:cNvPr id="0" name=""/>
        <dsp:cNvSpPr/>
      </dsp:nvSpPr>
      <dsp:spPr>
        <a:xfrm>
          <a:off x="0" y="1932208"/>
          <a:ext cx="10503744" cy="2429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es-MX" sz="2300" kern="1200" dirty="0"/>
            <a:t>Es un sistema de recaudación aplicable sobre los importes que sean acreditados en cuentas de pago abiertas en las empresas Proveedoras de Servicios de Pago que ofrecen Cuentas de Pago, según lo establecido por los regímenes de recaudación del Impuesto sobre los Ingresos Brutos creados por las jurisdicciones adheridas. Las retenciones aplicadas a los contribuyentes son un pago a cuenta del impuesto citado. El sistema administra la recaudación, control y atribución jurisdiccional de los importes percibidos.</a:t>
          </a:r>
          <a:endParaRPr lang="en-US" sz="2300" kern="1200" dirty="0"/>
        </a:p>
      </dsp:txBody>
      <dsp:txXfrm>
        <a:off x="0" y="1932208"/>
        <a:ext cx="10503744" cy="24294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4D69D-7650-47F4-9015-9E716F6BBF95}">
      <dsp:nvSpPr>
        <dsp:cNvPr id="0" name=""/>
        <dsp:cNvSpPr/>
      </dsp:nvSpPr>
      <dsp:spPr>
        <a:xfrm>
          <a:off x="0" y="741"/>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0D8CDA-225D-4366-B04A-62F3957E0FE6}">
      <dsp:nvSpPr>
        <dsp:cNvPr id="0" name=""/>
        <dsp:cNvSpPr/>
      </dsp:nvSpPr>
      <dsp:spPr>
        <a:xfrm>
          <a:off x="0" y="741"/>
          <a:ext cx="10514012" cy="1216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b="1" kern="1200" dirty="0"/>
            <a:t>SIRPEI</a:t>
          </a:r>
          <a:endParaRPr lang="en-US" sz="2600" kern="1200" dirty="0"/>
        </a:p>
      </dsp:txBody>
      <dsp:txXfrm>
        <a:off x="0" y="741"/>
        <a:ext cx="10514012" cy="1216288"/>
      </dsp:txXfrm>
    </dsp:sp>
    <dsp:sp modelId="{37CCC869-F140-4E39-8CA4-56C5EED1C5D2}">
      <dsp:nvSpPr>
        <dsp:cNvPr id="0" name=""/>
        <dsp:cNvSpPr/>
      </dsp:nvSpPr>
      <dsp:spPr>
        <a:xfrm>
          <a:off x="0" y="1217030"/>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BAD405-4D32-405B-8383-0A25DB62CCE8}">
      <dsp:nvSpPr>
        <dsp:cNvPr id="0" name=""/>
        <dsp:cNvSpPr/>
      </dsp:nvSpPr>
      <dsp:spPr>
        <a:xfrm>
          <a:off x="0" y="1217030"/>
          <a:ext cx="10514012" cy="715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kern="1200" dirty="0"/>
            <a:t>Sistema del Régimen de Percepciones de Importaciones</a:t>
          </a:r>
          <a:endParaRPr lang="en-US" sz="2600" kern="1200" dirty="0"/>
        </a:p>
      </dsp:txBody>
      <dsp:txXfrm>
        <a:off x="0" y="1217030"/>
        <a:ext cx="10514012" cy="715177"/>
      </dsp:txXfrm>
    </dsp:sp>
    <dsp:sp modelId="{AE3E3512-9B66-4987-BC67-7F1DF05B9547}">
      <dsp:nvSpPr>
        <dsp:cNvPr id="0" name=""/>
        <dsp:cNvSpPr/>
      </dsp:nvSpPr>
      <dsp:spPr>
        <a:xfrm>
          <a:off x="0" y="1932208"/>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ED31DC-6392-443B-B248-1C0F3227B441}">
      <dsp:nvSpPr>
        <dsp:cNvPr id="0" name=""/>
        <dsp:cNvSpPr/>
      </dsp:nvSpPr>
      <dsp:spPr>
        <a:xfrm>
          <a:off x="0" y="1932208"/>
          <a:ext cx="10503744" cy="2429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s-MX" sz="2600" kern="1200" dirty="0"/>
            <a:t>Es un sistema de recaudación de las percepciones que deben practicarse en concepto del Impuesto sobre los Ingresos Brutos en las operaciones de importación definitiva a consumo de mercaderías que ingresen al territorio aduanero, efectuadas por contribuyentes del gravamen y registrados por el Sistema Informático Malvina, de la Dirección General de Aduanas dependiente de la AFIP.</a:t>
          </a:r>
          <a:endParaRPr lang="en-US" sz="2600" kern="1200" dirty="0"/>
        </a:p>
      </dsp:txBody>
      <dsp:txXfrm>
        <a:off x="0" y="1932208"/>
        <a:ext cx="10503744" cy="24294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4D69D-7650-47F4-9015-9E716F6BBF95}">
      <dsp:nvSpPr>
        <dsp:cNvPr id="0" name=""/>
        <dsp:cNvSpPr/>
      </dsp:nvSpPr>
      <dsp:spPr>
        <a:xfrm>
          <a:off x="0" y="741"/>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0D8CDA-225D-4366-B04A-62F3957E0FE6}">
      <dsp:nvSpPr>
        <dsp:cNvPr id="0" name=""/>
        <dsp:cNvSpPr/>
      </dsp:nvSpPr>
      <dsp:spPr>
        <a:xfrm>
          <a:off x="0" y="741"/>
          <a:ext cx="10514012" cy="1216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b="1" kern="1200" dirty="0"/>
            <a:t>SIRCIP</a:t>
          </a:r>
          <a:endParaRPr lang="en-US" sz="2600" kern="1200" dirty="0"/>
        </a:p>
      </dsp:txBody>
      <dsp:txXfrm>
        <a:off x="0" y="741"/>
        <a:ext cx="10514012" cy="1216288"/>
      </dsp:txXfrm>
    </dsp:sp>
    <dsp:sp modelId="{37CCC869-F140-4E39-8CA4-56C5EED1C5D2}">
      <dsp:nvSpPr>
        <dsp:cNvPr id="0" name=""/>
        <dsp:cNvSpPr/>
      </dsp:nvSpPr>
      <dsp:spPr>
        <a:xfrm>
          <a:off x="0" y="1217030"/>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BAD405-4D32-405B-8383-0A25DB62CCE8}">
      <dsp:nvSpPr>
        <dsp:cNvPr id="0" name=""/>
        <dsp:cNvSpPr/>
      </dsp:nvSpPr>
      <dsp:spPr>
        <a:xfrm>
          <a:off x="0" y="1217030"/>
          <a:ext cx="10514012" cy="715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kern="1200" dirty="0"/>
            <a:t>Sistema de Recaudación, Control e Información de Agentes de Percepción</a:t>
          </a:r>
          <a:endParaRPr lang="en-US" sz="2600" kern="1200" dirty="0"/>
        </a:p>
      </dsp:txBody>
      <dsp:txXfrm>
        <a:off x="0" y="1217030"/>
        <a:ext cx="10514012" cy="715177"/>
      </dsp:txXfrm>
    </dsp:sp>
    <dsp:sp modelId="{AE3E3512-9B66-4987-BC67-7F1DF05B9547}">
      <dsp:nvSpPr>
        <dsp:cNvPr id="0" name=""/>
        <dsp:cNvSpPr/>
      </dsp:nvSpPr>
      <dsp:spPr>
        <a:xfrm>
          <a:off x="0" y="1932208"/>
          <a:ext cx="105140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ED31DC-6392-443B-B248-1C0F3227B441}">
      <dsp:nvSpPr>
        <dsp:cNvPr id="0" name=""/>
        <dsp:cNvSpPr/>
      </dsp:nvSpPr>
      <dsp:spPr>
        <a:xfrm>
          <a:off x="0" y="1932208"/>
          <a:ext cx="10503744" cy="2429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endParaRPr lang="es-MX" sz="2600" kern="1200" dirty="0"/>
        </a:p>
        <a:p>
          <a:pPr marL="0" lvl="0" indent="0" algn="just" defTabSz="1155700">
            <a:lnSpc>
              <a:spcPct val="90000"/>
            </a:lnSpc>
            <a:spcBef>
              <a:spcPct val="0"/>
            </a:spcBef>
            <a:spcAft>
              <a:spcPct val="35000"/>
            </a:spcAft>
            <a:buNone/>
          </a:pPr>
          <a:r>
            <a:rPr lang="es-MX" sz="2600" kern="1200" dirty="0"/>
            <a:t>Es un sistema que tiene como objetivo armonizar y simplificar los regímenes de percepción locales del impuesto sobre los Ingresos Brutos de las jurisdicciones adheridas.</a:t>
          </a:r>
          <a:endParaRPr lang="en-US" sz="2600" kern="1200" dirty="0"/>
        </a:p>
      </dsp:txBody>
      <dsp:txXfrm>
        <a:off x="0" y="1932208"/>
        <a:ext cx="10503744" cy="24294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E0544-C131-4AC0-8322-460B815CCBE9}">
      <dsp:nvSpPr>
        <dsp:cNvPr id="0" name=""/>
        <dsp:cNvSpPr/>
      </dsp:nvSpPr>
      <dsp:spPr>
        <a:xfrm>
          <a:off x="9242" y="140776"/>
          <a:ext cx="2762398" cy="16574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a:t>SURGE DE UN ACUERDO ENTRE LAS PROVINCIAS Y LA CABA RATIFICADO POR 24 NORMAS LOCALES</a:t>
          </a:r>
          <a:endParaRPr lang="en-US" sz="1700" kern="1200"/>
        </a:p>
      </dsp:txBody>
      <dsp:txXfrm>
        <a:off x="57787" y="189321"/>
        <a:ext cx="2665308" cy="1560349"/>
      </dsp:txXfrm>
    </dsp:sp>
    <dsp:sp modelId="{5C10D4D2-A787-43A5-A9E3-8DE7D7C95059}">
      <dsp:nvSpPr>
        <dsp:cNvPr id="0" name=""/>
        <dsp:cNvSpPr/>
      </dsp:nvSpPr>
      <dsp:spPr>
        <a:xfrm>
          <a:off x="3014732" y="626958"/>
          <a:ext cx="585628" cy="6850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3014732" y="763973"/>
        <a:ext cx="409940" cy="411044"/>
      </dsp:txXfrm>
    </dsp:sp>
    <dsp:sp modelId="{DB73C2C1-9830-448E-80CB-CB4994B059F8}">
      <dsp:nvSpPr>
        <dsp:cNvPr id="0" name=""/>
        <dsp:cNvSpPr/>
      </dsp:nvSpPr>
      <dsp:spPr>
        <a:xfrm>
          <a:off x="3876600" y="140776"/>
          <a:ext cx="2762398" cy="16574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a:t>A NIVEL ORGANIZACIONAL ¿INTEGRA LA ESTRUCTURA ADMINISTRATIVA DE ALGÚN ESTADO?</a:t>
          </a:r>
          <a:endParaRPr lang="en-US" sz="1700" kern="1200"/>
        </a:p>
      </dsp:txBody>
      <dsp:txXfrm>
        <a:off x="3925145" y="189321"/>
        <a:ext cx="2665308" cy="1560349"/>
      </dsp:txXfrm>
    </dsp:sp>
    <dsp:sp modelId="{9F4218C5-8895-41E1-84DF-030756EF162A}">
      <dsp:nvSpPr>
        <dsp:cNvPr id="0" name=""/>
        <dsp:cNvSpPr/>
      </dsp:nvSpPr>
      <dsp:spPr>
        <a:xfrm>
          <a:off x="6882090" y="626958"/>
          <a:ext cx="585628" cy="6850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6882090" y="763973"/>
        <a:ext cx="409940" cy="411044"/>
      </dsp:txXfrm>
    </dsp:sp>
    <dsp:sp modelId="{CAD72AF3-D480-42E0-8E9A-FF4D414560D2}">
      <dsp:nvSpPr>
        <dsp:cNvPr id="0" name=""/>
        <dsp:cNvSpPr/>
      </dsp:nvSpPr>
      <dsp:spPr>
        <a:xfrm>
          <a:off x="7743958" y="140776"/>
          <a:ext cx="2762398" cy="16574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SEGÚN SUS FINES ¿COMPARTE EL DE LOS ESTADOS PROVINCIALES?</a:t>
          </a:r>
          <a:endParaRPr lang="en-US" sz="1700" kern="1200" dirty="0"/>
        </a:p>
      </dsp:txBody>
      <dsp:txXfrm>
        <a:off x="7792503" y="189321"/>
        <a:ext cx="2665308" cy="156034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81392-C809-4A34-BF3E-F78EA692CF79}">
      <dsp:nvSpPr>
        <dsp:cNvPr id="0" name=""/>
        <dsp:cNvSpPr/>
      </dsp:nvSpPr>
      <dsp:spPr>
        <a:xfrm>
          <a:off x="0" y="0"/>
          <a:ext cx="102338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402CE5-07FA-47F8-A4FC-136CA90315B6}">
      <dsp:nvSpPr>
        <dsp:cNvPr id="0" name=""/>
        <dsp:cNvSpPr/>
      </dsp:nvSpPr>
      <dsp:spPr>
        <a:xfrm>
          <a:off x="0" y="0"/>
          <a:ext cx="2046760" cy="4351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ES" sz="2200" kern="1200"/>
            <a:t>Contra las leyes y decretos provinciales que se califican de ilegítimos, caben tres procedimientos y jurisdicciones según la calidad del vicio imputado: </a:t>
          </a:r>
          <a:endParaRPr lang="en-US" sz="2200" kern="1200"/>
        </a:p>
      </dsp:txBody>
      <dsp:txXfrm>
        <a:off x="0" y="0"/>
        <a:ext cx="2046760" cy="4351338"/>
      </dsp:txXfrm>
    </dsp:sp>
    <dsp:sp modelId="{C783EEB8-14D9-4F1F-884A-2745173A9E53}">
      <dsp:nvSpPr>
        <dsp:cNvPr id="0" name=""/>
        <dsp:cNvSpPr/>
      </dsp:nvSpPr>
      <dsp:spPr>
        <a:xfrm>
          <a:off x="2200267" y="67989"/>
          <a:ext cx="8033533" cy="135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s-ES" sz="2100" kern="1200"/>
            <a:t>si son violatorios de la Constitución Nacional, tratados con las naciones extranjeras, o leyes federales, debe irse directamente a la justicia nacional; </a:t>
          </a:r>
          <a:endParaRPr lang="en-US" sz="2100" kern="1200"/>
        </a:p>
      </dsp:txBody>
      <dsp:txXfrm>
        <a:off x="2200267" y="67989"/>
        <a:ext cx="8033533" cy="1359793"/>
      </dsp:txXfrm>
    </dsp:sp>
    <dsp:sp modelId="{D37A61F8-E187-4BA9-BA20-D5D46B03B5B3}">
      <dsp:nvSpPr>
        <dsp:cNvPr id="0" name=""/>
        <dsp:cNvSpPr/>
      </dsp:nvSpPr>
      <dsp:spPr>
        <a:xfrm>
          <a:off x="2046760" y="1427782"/>
          <a:ext cx="818704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222D8D-CCAB-4A42-951F-589CF7065F6C}">
      <dsp:nvSpPr>
        <dsp:cNvPr id="0" name=""/>
        <dsp:cNvSpPr/>
      </dsp:nvSpPr>
      <dsp:spPr>
        <a:xfrm>
          <a:off x="2200267" y="1495772"/>
          <a:ext cx="8033533" cy="135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s-ES" sz="2100" kern="1200"/>
            <a:t>si se arguye que una ley es contraria a la Constitución provincial o un decreto es contrario a la ley del mismo orden, debe ocurrirse a la justicia provincial (t. 99, pág. 52 y t. 154, pág. 250); у </a:t>
          </a:r>
          <a:endParaRPr lang="en-US" sz="2100" kern="1200"/>
        </a:p>
      </dsp:txBody>
      <dsp:txXfrm>
        <a:off x="2200267" y="1495772"/>
        <a:ext cx="8033533" cy="1359793"/>
      </dsp:txXfrm>
    </dsp:sp>
    <dsp:sp modelId="{7A80D164-5E50-41A3-8194-A549B1E3CF4B}">
      <dsp:nvSpPr>
        <dsp:cNvPr id="0" name=""/>
        <dsp:cNvSpPr/>
      </dsp:nvSpPr>
      <dsp:spPr>
        <a:xfrm>
          <a:off x="2046760" y="2855565"/>
          <a:ext cx="818704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6BC3E9-E420-40E1-89C1-8DB1D268214A}">
      <dsp:nvSpPr>
        <dsp:cNvPr id="0" name=""/>
        <dsp:cNvSpPr/>
      </dsp:nvSpPr>
      <dsp:spPr>
        <a:xfrm>
          <a:off x="2200267" y="2923555"/>
          <a:ext cx="8033533" cy="13597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s-ES" sz="2100" kern="1200"/>
            <a:t>si se sostiene que la ley, el decreto, etc., son violatorios de las instituciones provinciales y nacionales, debe irse primeramente ante los estrados de la justicia provincial, y en su caso, llegar a esta Corte por el recurso extraordinario del art. 14 de la ley N° 48.  (Fallos </a:t>
          </a:r>
          <a:r>
            <a:rPr lang="es-AR" sz="2100" kern="1200"/>
            <a:t>176:315)</a:t>
          </a:r>
          <a:endParaRPr lang="en-US" sz="2100" kern="1200"/>
        </a:p>
      </dsp:txBody>
      <dsp:txXfrm>
        <a:off x="2200267" y="2923555"/>
        <a:ext cx="8033533" cy="1359793"/>
      </dsp:txXfrm>
    </dsp:sp>
    <dsp:sp modelId="{60339899-DCDC-43D0-B86A-814E48EE399D}">
      <dsp:nvSpPr>
        <dsp:cNvPr id="0" name=""/>
        <dsp:cNvSpPr/>
      </dsp:nvSpPr>
      <dsp:spPr>
        <a:xfrm>
          <a:off x="2046760" y="4283348"/>
          <a:ext cx="818704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6E14AF-C771-4EAD-BCDC-7495ADBB0EA1}" type="datetimeFigureOut">
              <a:rPr lang="es-AR" smtClean="0"/>
              <a:t>13/10/2025</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C67789-89C5-4BFE-A3F4-8CB8FC8CFB9A}" type="slidenum">
              <a:rPr lang="es-AR" smtClean="0"/>
              <a:t>‹Nº›</a:t>
            </a:fld>
            <a:endParaRPr lang="es-AR"/>
          </a:p>
        </p:txBody>
      </p:sp>
    </p:spTree>
    <p:extLst>
      <p:ext uri="{BB962C8B-B14F-4D97-AF65-F5344CB8AC3E}">
        <p14:creationId xmlns:p14="http://schemas.microsoft.com/office/powerpoint/2010/main" val="1653903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10/13/2025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B80C674-7DFC-42FE-B9CD-82963CDB1557}"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2076456F-F47D-4F25-8053-2A695DA0CA7D}"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5D6C7379-69CC-4837-9905-BEBA22830C8A}"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9EB8B7E-8AEE-4F10-BFEE-C999AD004D36}"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a:t>Haga clic para modificar los estilos de texto del patrón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a:t>Haga clic para modificar los estilos de texto del patrón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8668F3F9-58BC-440B-B37B-805B9055EF92}" type="datetimeFigureOut">
              <a:rPr lang="en-US" dirty="0"/>
              <a:t>10/13/2025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0D5A53AF-48EA-489D-8260-9DCAB666386A}" type="datetimeFigureOut">
              <a:rPr lang="en-US" dirty="0"/>
              <a:t>10/13/2025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a:t>Haga clic para modificar el estilo de título del patrón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20000" y="2505075"/>
            <a:ext cx="5025216"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a:t>Haga clic para modificar los estilos de texto del patrón</a:t>
            </a:r>
          </a:p>
        </p:txBody>
      </p:sp>
      <p:sp>
        <p:nvSpPr>
          <p:cNvPr id="6" name="Content Placeholder 5"/>
          <p:cNvSpPr>
            <a:spLocks noGrp="1"/>
          </p:cNvSpPr>
          <p:nvPr>
            <p:ph sz="quarter" idx="4"/>
          </p:nvPr>
        </p:nvSpPr>
        <p:spPr>
          <a:xfrm>
            <a:off x="6319840" y="2505075"/>
            <a:ext cx="503554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10/13/2025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10/13/2025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10/13/2025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7D1BD23-6E54-4D9D-AD88-A2813C73CC25}"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471A834-4F3C-4AF9-9C74-05EC35A0F292}" type="datetimeFigureOut">
              <a:rPr lang="en-US" dirty="0"/>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10/13/2025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5.sv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5.svg"/></Relationships>
</file>

<file path=ppt/slides/_rels/slide26.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jp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jp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3.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F4484D53-BB0C-A28E-B9CB-AFD82C9AAE90}"/>
              </a:ext>
            </a:extLst>
          </p:cNvPr>
          <p:cNvSpPr>
            <a:spLocks noGrp="1"/>
          </p:cNvSpPr>
          <p:nvPr>
            <p:ph type="subTitle" idx="1"/>
          </p:nvPr>
        </p:nvSpPr>
        <p:spPr>
          <a:xfrm>
            <a:off x="1285875" y="600075"/>
            <a:ext cx="10067924" cy="5529263"/>
          </a:xfrm>
        </p:spPr>
        <p:txBody>
          <a:bodyPr>
            <a:normAutofit/>
          </a:bodyPr>
          <a:lstStyle/>
          <a:p>
            <a:pPr algn="l">
              <a:spcBef>
                <a:spcPts val="0"/>
              </a:spcBef>
            </a:pPr>
            <a:r>
              <a:rPr lang="es-MX" sz="5400" dirty="0">
                <a:solidFill>
                  <a:schemeClr val="tx1"/>
                </a:solidFill>
              </a:rPr>
              <a:t>Aspectos Controvertidos del Convenio Multilateral</a:t>
            </a:r>
          </a:p>
          <a:p>
            <a:pPr algn="l">
              <a:spcBef>
                <a:spcPts val="0"/>
              </a:spcBef>
            </a:pPr>
            <a:endParaRPr lang="es-MX" sz="5400" dirty="0"/>
          </a:p>
          <a:p>
            <a:pPr algn="l">
              <a:spcBef>
                <a:spcPts val="0"/>
              </a:spcBef>
            </a:pPr>
            <a:r>
              <a:rPr lang="es-MX" sz="3000" dirty="0"/>
              <a:t>“Actuación de los organismos de aplicación del Convenio Multilateral, en materia de regímenes de recaudación”</a:t>
            </a:r>
          </a:p>
          <a:p>
            <a:endParaRPr lang="es-MX" sz="5400" dirty="0"/>
          </a:p>
          <a:p>
            <a:pPr algn="l"/>
            <a:r>
              <a:rPr lang="es-MX" dirty="0"/>
              <a:t>Directores</a:t>
            </a:r>
          </a:p>
          <a:p>
            <a:pPr algn="l"/>
            <a:r>
              <a:rPr lang="es-MX" dirty="0"/>
              <a:t>Elvira H. Balbo y Rodrigo Lema</a:t>
            </a:r>
          </a:p>
        </p:txBody>
      </p:sp>
    </p:spTree>
    <p:extLst>
      <p:ext uri="{BB962C8B-B14F-4D97-AF65-F5344CB8AC3E}">
        <p14:creationId xmlns:p14="http://schemas.microsoft.com/office/powerpoint/2010/main" val="3158290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A87AE-CF08-5CCC-7FFF-30F0BF4314C1}"/>
            </a:ext>
          </a:extLst>
        </p:cNvPr>
        <p:cNvGrpSpPr/>
        <p:nvPr/>
      </p:nvGrpSpPr>
      <p:grpSpPr>
        <a:xfrm>
          <a:off x="0" y="0"/>
          <a:ext cx="0" cy="0"/>
          <a:chOff x="0" y="0"/>
          <a:chExt cx="0" cy="0"/>
        </a:xfrm>
      </p:grpSpPr>
      <p:graphicFrame>
        <p:nvGraphicFramePr>
          <p:cNvPr id="5" name="Marcador de texto 2">
            <a:extLst>
              <a:ext uri="{FF2B5EF4-FFF2-40B4-BE49-F238E27FC236}">
                <a16:creationId xmlns:a16="http://schemas.microsoft.com/office/drawing/2014/main" id="{7BA95354-5876-0BA4-A343-8C6DA4102B0C}"/>
              </a:ext>
            </a:extLst>
          </p:cNvPr>
          <p:cNvGraphicFramePr/>
          <p:nvPr>
            <p:extLst>
              <p:ext uri="{D42A27DB-BD31-4B8C-83A1-F6EECF244321}">
                <p14:modId xmlns:p14="http://schemas.microsoft.com/office/powerpoint/2010/main" val="1713105354"/>
              </p:ext>
            </p:extLst>
          </p:nvPr>
        </p:nvGraphicFramePr>
        <p:xfrm>
          <a:off x="839788" y="1628775"/>
          <a:ext cx="10514012" cy="4362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47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BA3A6B-561D-0354-0DFF-45CF4E80EE74}"/>
              </a:ext>
            </a:extLst>
          </p:cNvPr>
          <p:cNvSpPr>
            <a:spLocks noGrp="1"/>
          </p:cNvSpPr>
          <p:nvPr>
            <p:ph type="title"/>
          </p:nvPr>
        </p:nvSpPr>
        <p:spPr/>
        <p:txBody>
          <a:bodyPr/>
          <a:lstStyle/>
          <a:p>
            <a:r>
              <a:rPr lang="es-MX" dirty="0"/>
              <a:t>Resoluciones SIRCUPA</a:t>
            </a:r>
            <a:endParaRPr lang="es-AR" dirty="0"/>
          </a:p>
        </p:txBody>
      </p:sp>
      <p:sp>
        <p:nvSpPr>
          <p:cNvPr id="3" name="Marcador de contenido 2">
            <a:extLst>
              <a:ext uri="{FF2B5EF4-FFF2-40B4-BE49-F238E27FC236}">
                <a16:creationId xmlns:a16="http://schemas.microsoft.com/office/drawing/2014/main" id="{7B7CC0C4-8CE5-114A-B87B-9B6907020131}"/>
              </a:ext>
            </a:extLst>
          </p:cNvPr>
          <p:cNvSpPr>
            <a:spLocks noGrp="1"/>
          </p:cNvSpPr>
          <p:nvPr>
            <p:ph idx="1"/>
          </p:nvPr>
        </p:nvSpPr>
        <p:spPr/>
        <p:txBody>
          <a:bodyPr/>
          <a:lstStyle/>
          <a:p>
            <a:r>
              <a:rPr lang="es-MX" b="1" dirty="0"/>
              <a:t>Resolución General </a:t>
            </a:r>
            <a:r>
              <a:rPr lang="es-MX" b="1" dirty="0" err="1"/>
              <a:t>N°</a:t>
            </a:r>
            <a:r>
              <a:rPr lang="es-MX" b="1" dirty="0"/>
              <a:t> 9/2022</a:t>
            </a:r>
          </a:p>
          <a:p>
            <a:pPr marL="0" indent="0">
              <a:buNone/>
            </a:pPr>
            <a:r>
              <a:rPr lang="es-MX" dirty="0"/>
              <a:t>Aprobación del Sistema SIRCUPA</a:t>
            </a:r>
          </a:p>
          <a:p>
            <a:pPr marL="0" indent="0">
              <a:buNone/>
            </a:pPr>
            <a:endParaRPr lang="es-MX" dirty="0"/>
          </a:p>
          <a:p>
            <a:r>
              <a:rPr lang="es-MX" b="1" dirty="0"/>
              <a:t>Resolución General </a:t>
            </a:r>
            <a:r>
              <a:rPr lang="es-MX" b="1" dirty="0" err="1"/>
              <a:t>N°</a:t>
            </a:r>
            <a:r>
              <a:rPr lang="es-MX" b="1" dirty="0"/>
              <a:t> 07/2023</a:t>
            </a:r>
          </a:p>
          <a:p>
            <a:pPr marL="0" indent="0">
              <a:buNone/>
            </a:pPr>
            <a:r>
              <a:rPr lang="es-MX" dirty="0"/>
              <a:t>Implementación del servicio Pagos </a:t>
            </a:r>
            <a:r>
              <a:rPr lang="es-MX" dirty="0" err="1"/>
              <a:t>BtoB</a:t>
            </a:r>
            <a:r>
              <a:rPr lang="es-MX" dirty="0"/>
              <a:t> como medio de pago en SIRCUPA</a:t>
            </a:r>
            <a:endParaRPr lang="es-AR" dirty="0"/>
          </a:p>
        </p:txBody>
      </p:sp>
    </p:spTree>
    <p:extLst>
      <p:ext uri="{BB962C8B-B14F-4D97-AF65-F5344CB8AC3E}">
        <p14:creationId xmlns:p14="http://schemas.microsoft.com/office/powerpoint/2010/main" val="1371583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44101-2D08-AA83-04CA-0BD513C27246}"/>
            </a:ext>
          </a:extLst>
        </p:cNvPr>
        <p:cNvGrpSpPr/>
        <p:nvPr/>
      </p:nvGrpSpPr>
      <p:grpSpPr>
        <a:xfrm>
          <a:off x="0" y="0"/>
          <a:ext cx="0" cy="0"/>
          <a:chOff x="0" y="0"/>
          <a:chExt cx="0" cy="0"/>
        </a:xfrm>
      </p:grpSpPr>
      <p:graphicFrame>
        <p:nvGraphicFramePr>
          <p:cNvPr id="5" name="Marcador de texto 2">
            <a:extLst>
              <a:ext uri="{FF2B5EF4-FFF2-40B4-BE49-F238E27FC236}">
                <a16:creationId xmlns:a16="http://schemas.microsoft.com/office/drawing/2014/main" id="{6C3C618F-1D8F-7140-C61A-9B9D9BE33B63}"/>
              </a:ext>
            </a:extLst>
          </p:cNvPr>
          <p:cNvGraphicFramePr/>
          <p:nvPr>
            <p:extLst>
              <p:ext uri="{D42A27DB-BD31-4B8C-83A1-F6EECF244321}">
                <p14:modId xmlns:p14="http://schemas.microsoft.com/office/powerpoint/2010/main" val="2914562452"/>
              </p:ext>
            </p:extLst>
          </p:nvPr>
        </p:nvGraphicFramePr>
        <p:xfrm>
          <a:off x="839788" y="1628775"/>
          <a:ext cx="10514012" cy="4362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497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BD5A04-7C07-E87E-9055-B8862F4C94A7}"/>
              </a:ext>
            </a:extLst>
          </p:cNvPr>
          <p:cNvSpPr>
            <a:spLocks noGrp="1"/>
          </p:cNvSpPr>
          <p:nvPr>
            <p:ph type="title"/>
          </p:nvPr>
        </p:nvSpPr>
        <p:spPr/>
        <p:txBody>
          <a:bodyPr/>
          <a:lstStyle/>
          <a:p>
            <a:r>
              <a:rPr lang="es-MX" dirty="0"/>
              <a:t>Resoluciones SIRPEI</a:t>
            </a:r>
            <a:endParaRPr lang="es-AR" dirty="0"/>
          </a:p>
        </p:txBody>
      </p:sp>
      <p:sp>
        <p:nvSpPr>
          <p:cNvPr id="3" name="Marcador de contenido 2">
            <a:extLst>
              <a:ext uri="{FF2B5EF4-FFF2-40B4-BE49-F238E27FC236}">
                <a16:creationId xmlns:a16="http://schemas.microsoft.com/office/drawing/2014/main" id="{6057DE7B-D3DF-31AE-8F01-C88CAB2BEC03}"/>
              </a:ext>
            </a:extLst>
          </p:cNvPr>
          <p:cNvSpPr>
            <a:spLocks noGrp="1"/>
          </p:cNvSpPr>
          <p:nvPr>
            <p:ph sz="half" idx="1"/>
          </p:nvPr>
        </p:nvSpPr>
        <p:spPr/>
        <p:txBody>
          <a:bodyPr>
            <a:normAutofit fontScale="85000" lnSpcReduction="10000"/>
          </a:bodyPr>
          <a:lstStyle/>
          <a:p>
            <a:r>
              <a:rPr lang="es-MX" b="1" dirty="0"/>
              <a:t>Resolución General AFIP 1609/2003</a:t>
            </a:r>
          </a:p>
          <a:p>
            <a:pPr marL="0" indent="0">
              <a:buNone/>
            </a:pPr>
            <a:r>
              <a:rPr lang="es-MX" dirty="0"/>
              <a:t>Vigencia del Régimen de Percepción a cuenta del Impuesto sobre los Ingresos Brutos por las operaciones de importación definitiva</a:t>
            </a:r>
          </a:p>
          <a:p>
            <a:r>
              <a:rPr lang="es-MX" b="1" dirty="0"/>
              <a:t>Resolución General CA 97/2004</a:t>
            </a:r>
          </a:p>
          <a:p>
            <a:pPr marL="0" indent="0">
              <a:buNone/>
            </a:pPr>
            <a:r>
              <a:rPr lang="es-MX" dirty="0"/>
              <a:t>Exclusión de contribuyentes a SIRPEI</a:t>
            </a:r>
          </a:p>
          <a:p>
            <a:r>
              <a:rPr lang="es-MX" b="1" dirty="0"/>
              <a:t>Resolución General CA 102/2004</a:t>
            </a:r>
          </a:p>
          <a:p>
            <a:pPr marL="0" indent="0">
              <a:buNone/>
            </a:pPr>
            <a:r>
              <a:rPr lang="es-MX" dirty="0"/>
              <a:t>Exclusión de contribuyentes a SIRPEI</a:t>
            </a:r>
          </a:p>
          <a:p>
            <a:r>
              <a:rPr lang="es-MX" b="1" dirty="0"/>
              <a:t>Resolución General CA 8/2006</a:t>
            </a:r>
          </a:p>
          <a:p>
            <a:pPr marL="0" indent="0">
              <a:buNone/>
            </a:pPr>
            <a:r>
              <a:rPr lang="es-MX" dirty="0"/>
              <a:t>Incremento de la </a:t>
            </a:r>
            <a:r>
              <a:rPr lang="es-MX" dirty="0" err="1"/>
              <a:t>Alicuota</a:t>
            </a:r>
            <a:r>
              <a:rPr lang="es-MX" dirty="0"/>
              <a:t> al 1,5%</a:t>
            </a:r>
          </a:p>
          <a:p>
            <a:endParaRPr lang="es-AR" dirty="0"/>
          </a:p>
        </p:txBody>
      </p:sp>
      <p:sp>
        <p:nvSpPr>
          <p:cNvPr id="4" name="Marcador de contenido 3">
            <a:extLst>
              <a:ext uri="{FF2B5EF4-FFF2-40B4-BE49-F238E27FC236}">
                <a16:creationId xmlns:a16="http://schemas.microsoft.com/office/drawing/2014/main" id="{0343B5B8-B62F-2496-BD66-D729D01F2B34}"/>
              </a:ext>
            </a:extLst>
          </p:cNvPr>
          <p:cNvSpPr>
            <a:spLocks noGrp="1"/>
          </p:cNvSpPr>
          <p:nvPr>
            <p:ph sz="half" idx="2"/>
          </p:nvPr>
        </p:nvSpPr>
        <p:spPr/>
        <p:txBody>
          <a:bodyPr>
            <a:normAutofit fontScale="85000" lnSpcReduction="10000"/>
          </a:bodyPr>
          <a:lstStyle/>
          <a:p>
            <a:r>
              <a:rPr lang="es-MX" b="1" dirty="0"/>
              <a:t>Resolución General CA 03/2013</a:t>
            </a:r>
          </a:p>
          <a:p>
            <a:pPr marL="0" indent="0">
              <a:buNone/>
            </a:pPr>
            <a:r>
              <a:rPr lang="es-MX" dirty="0"/>
              <a:t>Incremento de la Alícuota al 2,5% y Alícuotas de Locales</a:t>
            </a:r>
          </a:p>
          <a:p>
            <a:r>
              <a:rPr lang="es-MX" b="1" dirty="0"/>
              <a:t>Resolución General CA 13/2016</a:t>
            </a:r>
          </a:p>
          <a:p>
            <a:pPr marL="0" indent="0">
              <a:buNone/>
            </a:pPr>
            <a:r>
              <a:rPr lang="es-MX" dirty="0"/>
              <a:t>Diversificación de Alícuotas para Convenio Multilateral</a:t>
            </a:r>
          </a:p>
          <a:p>
            <a:r>
              <a:rPr lang="es-MX" b="1" dirty="0"/>
              <a:t>Resolución General CA 06/2020</a:t>
            </a:r>
          </a:p>
          <a:p>
            <a:pPr marL="0" indent="0">
              <a:buNone/>
            </a:pPr>
            <a:r>
              <a:rPr lang="es-MX" dirty="0"/>
              <a:t>Modificación al Régimen de Percepción en Aduana</a:t>
            </a:r>
            <a:endParaRPr lang="es-AR" dirty="0"/>
          </a:p>
        </p:txBody>
      </p:sp>
    </p:spTree>
    <p:extLst>
      <p:ext uri="{BB962C8B-B14F-4D97-AF65-F5344CB8AC3E}">
        <p14:creationId xmlns:p14="http://schemas.microsoft.com/office/powerpoint/2010/main" val="307998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CAB1B-D4C1-5353-F1FF-5A21AB2DB683}"/>
            </a:ext>
          </a:extLst>
        </p:cNvPr>
        <p:cNvGrpSpPr/>
        <p:nvPr/>
      </p:nvGrpSpPr>
      <p:grpSpPr>
        <a:xfrm>
          <a:off x="0" y="0"/>
          <a:ext cx="0" cy="0"/>
          <a:chOff x="0" y="0"/>
          <a:chExt cx="0" cy="0"/>
        </a:xfrm>
      </p:grpSpPr>
      <p:graphicFrame>
        <p:nvGraphicFramePr>
          <p:cNvPr id="5" name="Marcador de texto 2">
            <a:extLst>
              <a:ext uri="{FF2B5EF4-FFF2-40B4-BE49-F238E27FC236}">
                <a16:creationId xmlns:a16="http://schemas.microsoft.com/office/drawing/2014/main" id="{AAE756A6-F2ED-506E-708F-86CF398FF0A2}"/>
              </a:ext>
            </a:extLst>
          </p:cNvPr>
          <p:cNvGraphicFramePr/>
          <p:nvPr>
            <p:extLst>
              <p:ext uri="{D42A27DB-BD31-4B8C-83A1-F6EECF244321}">
                <p14:modId xmlns:p14="http://schemas.microsoft.com/office/powerpoint/2010/main" val="506143187"/>
              </p:ext>
            </p:extLst>
          </p:nvPr>
        </p:nvGraphicFramePr>
        <p:xfrm>
          <a:off x="1456733" y="1496573"/>
          <a:ext cx="10514012" cy="4362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887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449872-27D8-2FEC-CF91-427D9C83AC41}"/>
              </a:ext>
            </a:extLst>
          </p:cNvPr>
          <p:cNvSpPr>
            <a:spLocks noGrp="1"/>
          </p:cNvSpPr>
          <p:nvPr>
            <p:ph type="title"/>
          </p:nvPr>
        </p:nvSpPr>
        <p:spPr/>
        <p:txBody>
          <a:bodyPr/>
          <a:lstStyle/>
          <a:p>
            <a:r>
              <a:rPr lang="es-MX" dirty="0"/>
              <a:t>Resoluciones SIRCIP</a:t>
            </a:r>
            <a:endParaRPr lang="es-AR" dirty="0"/>
          </a:p>
        </p:txBody>
      </p:sp>
      <p:sp>
        <p:nvSpPr>
          <p:cNvPr id="3" name="Marcador de contenido 2">
            <a:extLst>
              <a:ext uri="{FF2B5EF4-FFF2-40B4-BE49-F238E27FC236}">
                <a16:creationId xmlns:a16="http://schemas.microsoft.com/office/drawing/2014/main" id="{DACE819F-53A3-F582-F43B-5C633B4740B9}"/>
              </a:ext>
            </a:extLst>
          </p:cNvPr>
          <p:cNvSpPr>
            <a:spLocks noGrp="1"/>
          </p:cNvSpPr>
          <p:nvPr>
            <p:ph idx="1"/>
          </p:nvPr>
        </p:nvSpPr>
        <p:spPr/>
        <p:txBody>
          <a:bodyPr/>
          <a:lstStyle/>
          <a:p>
            <a:endParaRPr lang="es-MX" b="1" dirty="0"/>
          </a:p>
          <a:p>
            <a:endParaRPr lang="es-MX" b="1" dirty="0"/>
          </a:p>
          <a:p>
            <a:r>
              <a:rPr lang="es-MX" b="1" dirty="0"/>
              <a:t>Resolución General </a:t>
            </a:r>
            <a:r>
              <a:rPr lang="es-MX" b="1" dirty="0" err="1"/>
              <a:t>N°</a:t>
            </a:r>
            <a:r>
              <a:rPr lang="es-MX" b="1" dirty="0"/>
              <a:t> 9/2025</a:t>
            </a:r>
          </a:p>
          <a:p>
            <a:pPr marL="0" indent="0">
              <a:buNone/>
            </a:pPr>
            <a:r>
              <a:rPr lang="es-MX" dirty="0"/>
              <a:t>Aprobación del Sistema SIRCIP</a:t>
            </a:r>
          </a:p>
          <a:p>
            <a:endParaRPr lang="es-AR" dirty="0"/>
          </a:p>
        </p:txBody>
      </p:sp>
    </p:spTree>
    <p:extLst>
      <p:ext uri="{BB962C8B-B14F-4D97-AF65-F5344CB8AC3E}">
        <p14:creationId xmlns:p14="http://schemas.microsoft.com/office/powerpoint/2010/main" val="4252985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Imagen 6" descr="Gráfico">
            <a:extLst>
              <a:ext uri="{FF2B5EF4-FFF2-40B4-BE49-F238E27FC236}">
                <a16:creationId xmlns:a16="http://schemas.microsoft.com/office/drawing/2014/main" id="{BAD21E5C-828D-FC4A-A340-9FA667FC1AE0}"/>
              </a:ext>
            </a:extLst>
          </p:cNvPr>
          <p:cNvPicPr>
            <a:picLocks noChangeAspect="1"/>
          </p:cNvPicPr>
          <p:nvPr/>
        </p:nvPicPr>
        <p:blipFill>
          <a:blip r:embed="rId3"/>
          <a:srcRect t="17112" b="-2686"/>
          <a:stretch>
            <a:fillRect/>
          </a:stretch>
        </p:blipFill>
        <p:spPr>
          <a:xfrm>
            <a:off x="1286934" y="792000"/>
            <a:ext cx="9618132" cy="4680000"/>
          </a:xfrm>
          <a:prstGeom prst="rect">
            <a:avLst/>
          </a:prstGeom>
          <a:effectLst>
            <a:reflection blurRad="38100" stA="52000" endA="300" endPos="30000" dir="5400000" sy="-100000" algn="bl" rotWithShape="0"/>
            <a:softEdge rad="19050"/>
          </a:effectLst>
        </p:spPr>
      </p:pic>
    </p:spTree>
    <p:extLst>
      <p:ext uri="{BB962C8B-B14F-4D97-AF65-F5344CB8AC3E}">
        <p14:creationId xmlns:p14="http://schemas.microsoft.com/office/powerpoint/2010/main" val="3882674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BAF2F2A-ACE8-79A9-24A0-0237B2329C8A}"/>
            </a:ext>
          </a:extLst>
        </p:cNvPr>
        <p:cNvGrpSpPr/>
        <p:nvPr/>
      </p:nvGrpSpPr>
      <p:grpSpPr>
        <a:xfrm>
          <a:off x="0" y="0"/>
          <a:ext cx="0" cy="0"/>
          <a:chOff x="0" y="0"/>
          <a:chExt cx="0" cy="0"/>
        </a:xfrm>
      </p:grpSpPr>
      <p:pic>
        <p:nvPicPr>
          <p:cNvPr id="7" name="Imagen 6" descr="Gráfico">
            <a:extLst>
              <a:ext uri="{FF2B5EF4-FFF2-40B4-BE49-F238E27FC236}">
                <a16:creationId xmlns:a16="http://schemas.microsoft.com/office/drawing/2014/main" id="{1688DD70-D7A5-A71A-E7B1-4B4BDE2FCBBB}"/>
              </a:ext>
            </a:extLst>
          </p:cNvPr>
          <p:cNvPicPr>
            <a:picLocks noChangeAspect="1"/>
          </p:cNvPicPr>
          <p:nvPr/>
        </p:nvPicPr>
        <p:blipFill>
          <a:blip r:embed="rId3"/>
          <a:srcRect l="43101" t="61404" r="200" b="276"/>
          <a:stretch>
            <a:fillRect/>
          </a:stretch>
        </p:blipFill>
        <p:spPr>
          <a:xfrm>
            <a:off x="1042869" y="1504144"/>
            <a:ext cx="10126414" cy="3849711"/>
          </a:xfrm>
          <a:prstGeom prst="rect">
            <a:avLst/>
          </a:prstGeom>
          <a:ln w="190500" cap="flat" cmpd="thinThick">
            <a:solidFill>
              <a:srgbClr val="FFFFFF"/>
            </a:solidFill>
            <a:prstDash val="solid"/>
            <a:round/>
          </a:ln>
        </p:spPr>
      </p:pic>
      <p:sp>
        <p:nvSpPr>
          <p:cNvPr id="2" name="Símbolo &quot;No permitido&quot; 1">
            <a:extLst>
              <a:ext uri="{FF2B5EF4-FFF2-40B4-BE49-F238E27FC236}">
                <a16:creationId xmlns:a16="http://schemas.microsoft.com/office/drawing/2014/main" id="{70944463-5C0E-05E0-2AA2-C7C60EC74E96}"/>
              </a:ext>
            </a:extLst>
          </p:cNvPr>
          <p:cNvSpPr/>
          <p:nvPr/>
        </p:nvSpPr>
        <p:spPr>
          <a:xfrm>
            <a:off x="10778836" y="5957455"/>
            <a:ext cx="390447" cy="387927"/>
          </a:xfrm>
          <a:prstGeom prst="noSmoking">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106750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70F68-AE5E-8BC4-3F9C-2ED18B52F58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4740266-47D6-689D-FDAD-E66D4781A079}"/>
              </a:ext>
            </a:extLst>
          </p:cNvPr>
          <p:cNvSpPr>
            <a:spLocks noGrp="1"/>
          </p:cNvSpPr>
          <p:nvPr>
            <p:ph type="title"/>
          </p:nvPr>
        </p:nvSpPr>
        <p:spPr/>
        <p:txBody>
          <a:bodyPr>
            <a:normAutofit/>
          </a:bodyPr>
          <a:lstStyle/>
          <a:p>
            <a:r>
              <a:rPr lang="es-MX" sz="4400" dirty="0"/>
              <a:t>Naturaleza jurídica de la Comisión Arbitral</a:t>
            </a:r>
            <a:endParaRPr lang="es-AR" sz="4400" dirty="0"/>
          </a:p>
        </p:txBody>
      </p:sp>
      <p:sp>
        <p:nvSpPr>
          <p:cNvPr id="4" name="Marcador de contenido 3">
            <a:extLst>
              <a:ext uri="{FF2B5EF4-FFF2-40B4-BE49-F238E27FC236}">
                <a16:creationId xmlns:a16="http://schemas.microsoft.com/office/drawing/2014/main" id="{80D7FF24-ABE4-19FD-F6AD-F40985A12D9C}"/>
              </a:ext>
            </a:extLst>
          </p:cNvPr>
          <p:cNvSpPr>
            <a:spLocks noGrp="1"/>
          </p:cNvSpPr>
          <p:nvPr>
            <p:ph sz="half" idx="2"/>
          </p:nvPr>
        </p:nvSpPr>
        <p:spPr>
          <a:xfrm>
            <a:off x="1120000" y="2505075"/>
            <a:ext cx="4976000" cy="1847849"/>
          </a:xfrm>
        </p:spPr>
        <p:txBody>
          <a:bodyPr/>
          <a:lstStyle/>
          <a:p>
            <a:r>
              <a:rPr lang="es-MX" dirty="0"/>
              <a:t>Organismo público estatal</a:t>
            </a:r>
          </a:p>
          <a:p>
            <a:endParaRPr lang="es-AR" dirty="0"/>
          </a:p>
        </p:txBody>
      </p:sp>
      <p:sp>
        <p:nvSpPr>
          <p:cNvPr id="6" name="Marcador de contenido 5">
            <a:extLst>
              <a:ext uri="{FF2B5EF4-FFF2-40B4-BE49-F238E27FC236}">
                <a16:creationId xmlns:a16="http://schemas.microsoft.com/office/drawing/2014/main" id="{9C38A8B6-B320-ED96-DAEE-E7D5CB3E3B3E}"/>
              </a:ext>
            </a:extLst>
          </p:cNvPr>
          <p:cNvSpPr>
            <a:spLocks noGrp="1"/>
          </p:cNvSpPr>
          <p:nvPr>
            <p:ph sz="quarter" idx="4"/>
          </p:nvPr>
        </p:nvSpPr>
        <p:spPr>
          <a:xfrm>
            <a:off x="6096000" y="2505075"/>
            <a:ext cx="5259387" cy="1847849"/>
          </a:xfrm>
        </p:spPr>
        <p:txBody>
          <a:bodyPr/>
          <a:lstStyle/>
          <a:p>
            <a:r>
              <a:rPr lang="es-MX" dirty="0"/>
              <a:t>Organismo público no estatal</a:t>
            </a:r>
            <a:endParaRPr lang="es-AR" dirty="0"/>
          </a:p>
        </p:txBody>
      </p:sp>
      <p:graphicFrame>
        <p:nvGraphicFramePr>
          <p:cNvPr id="13" name="CuadroTexto 10">
            <a:extLst>
              <a:ext uri="{FF2B5EF4-FFF2-40B4-BE49-F238E27FC236}">
                <a16:creationId xmlns:a16="http://schemas.microsoft.com/office/drawing/2014/main" id="{84C9D5AC-44A5-1B05-B935-DCAF8C019A86}"/>
              </a:ext>
            </a:extLst>
          </p:cNvPr>
          <p:cNvGraphicFramePr/>
          <p:nvPr>
            <p:extLst>
              <p:ext uri="{D42A27DB-BD31-4B8C-83A1-F6EECF244321}">
                <p14:modId xmlns:p14="http://schemas.microsoft.com/office/powerpoint/2010/main" val="2881955579"/>
              </p:ext>
            </p:extLst>
          </p:nvPr>
        </p:nvGraphicFramePr>
        <p:xfrm>
          <a:off x="836613" y="4197815"/>
          <a:ext cx="10515600" cy="1938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9026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095EE5FE-1FEF-B8F7-CD49-F3BD4D8F215B}"/>
              </a:ext>
            </a:extLst>
          </p:cNvPr>
          <p:cNvGraphicFramePr>
            <a:graphicFrameLocks noGrp="1"/>
          </p:cNvGraphicFramePr>
          <p:nvPr>
            <p:extLst>
              <p:ext uri="{D42A27DB-BD31-4B8C-83A1-F6EECF244321}">
                <p14:modId xmlns:p14="http://schemas.microsoft.com/office/powerpoint/2010/main" val="1896907982"/>
              </p:ext>
            </p:extLst>
          </p:nvPr>
        </p:nvGraphicFramePr>
        <p:xfrm>
          <a:off x="514350" y="185738"/>
          <a:ext cx="11215689" cy="6322255"/>
        </p:xfrm>
        <a:graphic>
          <a:graphicData uri="http://schemas.openxmlformats.org/drawingml/2006/table">
            <a:tbl>
              <a:tblPr/>
              <a:tblGrid>
                <a:gridCol w="2414588">
                  <a:extLst>
                    <a:ext uri="{9D8B030D-6E8A-4147-A177-3AD203B41FA5}">
                      <a16:colId xmlns:a16="http://schemas.microsoft.com/office/drawing/2014/main" val="2831728458"/>
                    </a:ext>
                  </a:extLst>
                </a:gridCol>
                <a:gridCol w="4157662">
                  <a:extLst>
                    <a:ext uri="{9D8B030D-6E8A-4147-A177-3AD203B41FA5}">
                      <a16:colId xmlns:a16="http://schemas.microsoft.com/office/drawing/2014/main" val="3051443951"/>
                    </a:ext>
                  </a:extLst>
                </a:gridCol>
                <a:gridCol w="4643439">
                  <a:extLst>
                    <a:ext uri="{9D8B030D-6E8A-4147-A177-3AD203B41FA5}">
                      <a16:colId xmlns:a16="http://schemas.microsoft.com/office/drawing/2014/main" val="2705536171"/>
                    </a:ext>
                  </a:extLst>
                </a:gridCol>
              </a:tblGrid>
              <a:tr h="293362">
                <a:tc>
                  <a:txBody>
                    <a:bodyPr/>
                    <a:lstStyle/>
                    <a:p>
                      <a:endParaRPr lang="es-AR" sz="1800" b="1" dirty="0"/>
                    </a:p>
                  </a:txBody>
                  <a:tcPr marL="55786" marR="55786" marT="27893" marB="27893" anchor="ctr">
                    <a:lnL>
                      <a:noFill/>
                    </a:lnL>
                    <a:lnR>
                      <a:noFill/>
                    </a:lnR>
                    <a:lnT>
                      <a:noFill/>
                    </a:lnT>
                    <a:lnB>
                      <a:noFill/>
                    </a:lnB>
                    <a:noFill/>
                  </a:tcPr>
                </a:tc>
                <a:tc>
                  <a:txBody>
                    <a:bodyPr/>
                    <a:lstStyle/>
                    <a:p>
                      <a:pPr algn="ctr"/>
                      <a:r>
                        <a:rPr lang="es-AR" sz="1800" b="1" dirty="0"/>
                        <a:t>ESTATAL</a:t>
                      </a:r>
                    </a:p>
                  </a:txBody>
                  <a:tcPr marL="55786" marR="55786" marT="27893" marB="27893" anchor="ctr">
                    <a:lnL>
                      <a:noFill/>
                    </a:lnL>
                    <a:lnR>
                      <a:noFill/>
                    </a:lnR>
                    <a:lnT>
                      <a:noFill/>
                    </a:lnT>
                    <a:lnB>
                      <a:noFill/>
                    </a:lnB>
                    <a:noFill/>
                  </a:tcPr>
                </a:tc>
                <a:tc>
                  <a:txBody>
                    <a:bodyPr/>
                    <a:lstStyle/>
                    <a:p>
                      <a:pPr algn="ctr"/>
                      <a:r>
                        <a:rPr lang="es-AR" sz="2000" b="1" dirty="0"/>
                        <a:t>NO ESTATAL</a:t>
                      </a:r>
                    </a:p>
                  </a:txBody>
                  <a:tcPr marL="55786" marR="55786" marT="27893" marB="27893" anchor="ctr">
                    <a:lnL>
                      <a:noFill/>
                    </a:lnL>
                    <a:lnR>
                      <a:noFill/>
                    </a:lnR>
                    <a:lnT>
                      <a:noFill/>
                    </a:lnT>
                    <a:lnB>
                      <a:noFill/>
                    </a:lnB>
                    <a:noFill/>
                  </a:tcPr>
                </a:tc>
                <a:extLst>
                  <a:ext uri="{0D108BD9-81ED-4DB2-BD59-A6C34878D82A}">
                    <a16:rowId xmlns:a16="http://schemas.microsoft.com/office/drawing/2014/main" val="2830293052"/>
                  </a:ext>
                </a:extLst>
              </a:tr>
              <a:tr h="733591">
                <a:tc>
                  <a:txBody>
                    <a:bodyPr/>
                    <a:lstStyle/>
                    <a:p>
                      <a:r>
                        <a:rPr lang="es-AR" sz="1800" b="1" dirty="0"/>
                        <a:t>Personería Jurídica</a:t>
                      </a:r>
                      <a:endParaRPr lang="es-AR" sz="1800" dirty="0"/>
                    </a:p>
                  </a:txBody>
                  <a:tcPr marL="55786" marR="55786" marT="27893" marB="27893" anchor="ctr">
                    <a:lnL>
                      <a:noFill/>
                    </a:lnL>
                    <a:lnR>
                      <a:noFill/>
                    </a:lnR>
                    <a:lnT>
                      <a:noFill/>
                    </a:lnT>
                    <a:lnB>
                      <a:noFill/>
                    </a:lnB>
                    <a:noFill/>
                  </a:tcPr>
                </a:tc>
                <a:tc>
                  <a:txBody>
                    <a:bodyPr/>
                    <a:lstStyle/>
                    <a:p>
                      <a:pPr>
                        <a:buNone/>
                      </a:pPr>
                      <a:r>
                        <a:rPr lang="es-MX" sz="1800" dirty="0"/>
                        <a:t>No posee personería jurídica propia; se confunde con el Estado.</a:t>
                      </a:r>
                    </a:p>
                  </a:txBody>
                  <a:tcPr marL="55786" marR="55786" marT="27893" marB="27893" anchor="ctr">
                    <a:lnL>
                      <a:noFill/>
                    </a:lnL>
                    <a:lnR>
                      <a:noFill/>
                    </a:lnR>
                    <a:lnT>
                      <a:noFill/>
                    </a:lnT>
                    <a:lnB>
                      <a:noFill/>
                    </a:lnB>
                    <a:noFill/>
                  </a:tcPr>
                </a:tc>
                <a:tc>
                  <a:txBody>
                    <a:bodyPr/>
                    <a:lstStyle/>
                    <a:p>
                      <a:pPr>
                        <a:buNone/>
                      </a:pPr>
                      <a:r>
                        <a:rPr lang="es-MX" sz="1800" dirty="0"/>
                        <a:t>Posee personería jurídica propia, distinta a la del Estado.  </a:t>
                      </a:r>
                      <a:r>
                        <a:rPr lang="es-MX" sz="2800" dirty="0">
                          <a:solidFill>
                            <a:srgbClr val="FFFF00"/>
                          </a:solidFill>
                          <a:sym typeface="Wingdings 2" panose="05020102010507070707" pitchFamily="18" charset="2"/>
                        </a:rPr>
                        <a:t></a:t>
                      </a:r>
                      <a:endParaRPr lang="es-MX" sz="2800" dirty="0">
                        <a:solidFill>
                          <a:srgbClr val="FFFF00"/>
                        </a:solidFill>
                      </a:endParaRPr>
                    </a:p>
                  </a:txBody>
                  <a:tcPr marL="55786" marR="55786" marT="27893" marB="27893" anchor="ctr">
                    <a:lnL>
                      <a:noFill/>
                    </a:lnL>
                    <a:lnR>
                      <a:noFill/>
                    </a:lnR>
                    <a:lnT>
                      <a:noFill/>
                    </a:lnT>
                    <a:lnB>
                      <a:noFill/>
                    </a:lnB>
                    <a:noFill/>
                  </a:tcPr>
                </a:tc>
                <a:extLst>
                  <a:ext uri="{0D108BD9-81ED-4DB2-BD59-A6C34878D82A}">
                    <a16:rowId xmlns:a16="http://schemas.microsoft.com/office/drawing/2014/main" val="3186160163"/>
                  </a:ext>
                </a:extLst>
              </a:tr>
              <a:tr h="733591">
                <a:tc>
                  <a:txBody>
                    <a:bodyPr/>
                    <a:lstStyle/>
                    <a:p>
                      <a:r>
                        <a:rPr lang="es-AR" sz="1800" b="1" dirty="0"/>
                        <a:t>Imputación de Actos</a:t>
                      </a:r>
                      <a:endParaRPr lang="es-AR" sz="1800" dirty="0"/>
                    </a:p>
                  </a:txBody>
                  <a:tcPr marL="55786" marR="55786" marT="27893" marB="27893" anchor="ctr">
                    <a:lnL>
                      <a:noFill/>
                    </a:lnL>
                    <a:lnR>
                      <a:noFill/>
                    </a:lnR>
                    <a:lnT>
                      <a:noFill/>
                    </a:lnT>
                    <a:lnB>
                      <a:noFill/>
                    </a:lnB>
                    <a:noFill/>
                  </a:tcPr>
                </a:tc>
                <a:tc>
                  <a:txBody>
                    <a:bodyPr/>
                    <a:lstStyle/>
                    <a:p>
                      <a:pPr>
                        <a:buNone/>
                      </a:pPr>
                      <a:r>
                        <a:rPr lang="es-MX" sz="1800"/>
                        <a:t>Actos imputables directamente al Estado.</a:t>
                      </a:r>
                    </a:p>
                  </a:txBody>
                  <a:tcPr marL="55786" marR="55786" marT="27893" marB="27893" anchor="ctr">
                    <a:lnL>
                      <a:noFill/>
                    </a:lnL>
                    <a:lnR>
                      <a:noFill/>
                    </a:lnR>
                    <a:lnT>
                      <a:noFill/>
                    </a:lnT>
                    <a:lnB>
                      <a:noFill/>
                    </a:lnB>
                    <a:noFill/>
                  </a:tcPr>
                </a:tc>
                <a:tc>
                  <a:txBody>
                    <a:bodyPr/>
                    <a:lstStyle/>
                    <a:p>
                      <a:pPr>
                        <a:buNone/>
                      </a:pPr>
                      <a:r>
                        <a:rPr lang="es-MX" sz="1800" dirty="0"/>
                        <a:t>Actos imputables al propio ente.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3178663532"/>
                  </a:ext>
                </a:extLst>
              </a:tr>
              <a:tr h="953706">
                <a:tc>
                  <a:txBody>
                    <a:bodyPr/>
                    <a:lstStyle/>
                    <a:p>
                      <a:r>
                        <a:rPr lang="es-AR" sz="1800" b="1"/>
                        <a:t>Creación</a:t>
                      </a:r>
                      <a:endParaRPr lang="es-AR" sz="1800"/>
                    </a:p>
                  </a:txBody>
                  <a:tcPr marL="55786" marR="55786" marT="27893" marB="27893" anchor="ctr">
                    <a:lnL>
                      <a:noFill/>
                    </a:lnL>
                    <a:lnR>
                      <a:noFill/>
                    </a:lnR>
                    <a:lnT>
                      <a:noFill/>
                    </a:lnT>
                    <a:lnB>
                      <a:noFill/>
                    </a:lnB>
                    <a:noFill/>
                  </a:tcPr>
                </a:tc>
                <a:tc>
                  <a:txBody>
                    <a:bodyPr/>
                    <a:lstStyle/>
                    <a:p>
                      <a:r>
                        <a:rPr lang="es-MX" sz="1800"/>
                        <a:t>Parte integrante de la estructura estatal; creado por ley o acto administrativo del Estado.</a:t>
                      </a:r>
                    </a:p>
                  </a:txBody>
                  <a:tcPr marL="55786" marR="55786" marT="27893" marB="27893" anchor="ctr">
                    <a:lnL>
                      <a:noFill/>
                    </a:lnL>
                    <a:lnR>
                      <a:noFill/>
                    </a:lnR>
                    <a:lnT>
                      <a:noFill/>
                    </a:lnT>
                    <a:lnB>
                      <a:noFill/>
                    </a:lnB>
                    <a:noFill/>
                  </a:tcPr>
                </a:tc>
                <a:tc>
                  <a:txBody>
                    <a:bodyPr/>
                    <a:lstStyle/>
                    <a:p>
                      <a:pPr>
                        <a:buNone/>
                      </a:pPr>
                      <a:r>
                        <a:rPr lang="es-MX" sz="1800" dirty="0"/>
                        <a:t>Creado por leyes locales dictadas en el marco de un acuerdo interjurisdiccional.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2908188793"/>
                  </a:ext>
                </a:extLst>
              </a:tr>
              <a:tr h="733591">
                <a:tc>
                  <a:txBody>
                    <a:bodyPr/>
                    <a:lstStyle/>
                    <a:p>
                      <a:r>
                        <a:rPr lang="es-AR" sz="1800" b="1"/>
                        <a:t>Finalidad</a:t>
                      </a:r>
                      <a:endParaRPr lang="es-AR" sz="1800"/>
                    </a:p>
                  </a:txBody>
                  <a:tcPr marL="55786" marR="55786" marT="27893" marB="27893" anchor="ctr">
                    <a:lnL>
                      <a:noFill/>
                    </a:lnL>
                    <a:lnR>
                      <a:noFill/>
                    </a:lnR>
                    <a:lnT>
                      <a:noFill/>
                    </a:lnT>
                    <a:lnB>
                      <a:noFill/>
                    </a:lnB>
                    <a:noFill/>
                  </a:tcPr>
                </a:tc>
                <a:tc>
                  <a:txBody>
                    <a:bodyPr/>
                    <a:lstStyle/>
                    <a:p>
                      <a:r>
                        <a:rPr lang="es-MX" sz="1800"/>
                        <a:t>Cumple funciones propias e inherentes del Estado.</a:t>
                      </a:r>
                    </a:p>
                  </a:txBody>
                  <a:tcPr marL="55786" marR="55786" marT="27893" marB="27893" anchor="ctr">
                    <a:lnL>
                      <a:noFill/>
                    </a:lnL>
                    <a:lnR>
                      <a:noFill/>
                    </a:lnR>
                    <a:lnT>
                      <a:noFill/>
                    </a:lnT>
                    <a:lnB>
                      <a:noFill/>
                    </a:lnB>
                    <a:noFill/>
                  </a:tcPr>
                </a:tc>
                <a:tc>
                  <a:txBody>
                    <a:bodyPr/>
                    <a:lstStyle/>
                    <a:p>
                      <a:r>
                        <a:rPr lang="es-MX" sz="1800" dirty="0"/>
                        <a:t>Cumple funciones públicas específicas.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3739787353"/>
                  </a:ext>
                </a:extLst>
              </a:tr>
              <a:tr h="733591">
                <a:tc>
                  <a:txBody>
                    <a:bodyPr/>
                    <a:lstStyle/>
                    <a:p>
                      <a:r>
                        <a:rPr lang="es-AR" sz="1800" b="1"/>
                        <a:t>Autonomía</a:t>
                      </a:r>
                      <a:endParaRPr lang="es-AR" sz="1800"/>
                    </a:p>
                  </a:txBody>
                  <a:tcPr marL="55786" marR="55786" marT="27893" marB="27893" anchor="ctr">
                    <a:lnL>
                      <a:noFill/>
                    </a:lnL>
                    <a:lnR>
                      <a:noFill/>
                    </a:lnR>
                    <a:lnT>
                      <a:noFill/>
                    </a:lnT>
                    <a:lnB>
                      <a:noFill/>
                    </a:lnB>
                    <a:noFill/>
                  </a:tcPr>
                </a:tc>
                <a:tc>
                  <a:txBody>
                    <a:bodyPr/>
                    <a:lstStyle/>
                    <a:p>
                      <a:pPr>
                        <a:buNone/>
                      </a:pPr>
                      <a:r>
                        <a:rPr lang="es-MX" sz="1800"/>
                        <a:t>Sin autonomía de voluntad; su voluntad es la del Estado.</a:t>
                      </a:r>
                    </a:p>
                  </a:txBody>
                  <a:tcPr marL="55786" marR="55786" marT="27893" marB="27893" anchor="ctr">
                    <a:lnL>
                      <a:noFill/>
                    </a:lnL>
                    <a:lnR>
                      <a:noFill/>
                    </a:lnR>
                    <a:lnT>
                      <a:noFill/>
                    </a:lnT>
                    <a:lnB>
                      <a:noFill/>
                    </a:lnB>
                    <a:noFill/>
                  </a:tcPr>
                </a:tc>
                <a:tc>
                  <a:txBody>
                    <a:bodyPr/>
                    <a:lstStyle/>
                    <a:p>
                      <a:r>
                        <a:rPr lang="es-MX" sz="1800" dirty="0"/>
                        <a:t>Autonomía funcional y administrativa dentro de su esfera de competencia.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3677668303"/>
                  </a:ext>
                </a:extLst>
              </a:tr>
              <a:tr h="733591">
                <a:tc>
                  <a:txBody>
                    <a:bodyPr/>
                    <a:lstStyle/>
                    <a:p>
                      <a:r>
                        <a:rPr lang="es-AR" sz="1800" b="1"/>
                        <a:t>Financiamiento</a:t>
                      </a:r>
                      <a:endParaRPr lang="es-AR" sz="1800"/>
                    </a:p>
                  </a:txBody>
                  <a:tcPr marL="55786" marR="55786" marT="27893" marB="27893" anchor="ctr">
                    <a:lnL>
                      <a:noFill/>
                    </a:lnL>
                    <a:lnR>
                      <a:noFill/>
                    </a:lnR>
                    <a:lnT>
                      <a:noFill/>
                    </a:lnT>
                    <a:lnB>
                      <a:noFill/>
                    </a:lnB>
                    <a:noFill/>
                  </a:tcPr>
                </a:tc>
                <a:tc>
                  <a:txBody>
                    <a:bodyPr/>
                    <a:lstStyle/>
                    <a:p>
                      <a:r>
                        <a:rPr lang="es-MX" sz="1800"/>
                        <a:t>Presupuesto integrado al presupuesto general del Estado.</a:t>
                      </a:r>
                    </a:p>
                  </a:txBody>
                  <a:tcPr marL="55786" marR="55786" marT="27893" marB="27893" anchor="ctr">
                    <a:lnL>
                      <a:noFill/>
                    </a:lnL>
                    <a:lnR>
                      <a:noFill/>
                    </a:lnR>
                    <a:lnT>
                      <a:noFill/>
                    </a:lnT>
                    <a:lnB>
                      <a:noFill/>
                    </a:lnB>
                    <a:noFill/>
                  </a:tcPr>
                </a:tc>
                <a:tc>
                  <a:txBody>
                    <a:bodyPr/>
                    <a:lstStyle/>
                    <a:p>
                      <a:r>
                        <a:rPr lang="es-MX" sz="1800" dirty="0"/>
                        <a:t>Financiamiento propio por aportes de los estados que son parte.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3150936639"/>
                  </a:ext>
                </a:extLst>
              </a:tr>
              <a:tr h="733591">
                <a:tc>
                  <a:txBody>
                    <a:bodyPr/>
                    <a:lstStyle/>
                    <a:p>
                      <a:r>
                        <a:rPr lang="es-AR" sz="1800" b="1"/>
                        <a:t>Control</a:t>
                      </a:r>
                      <a:endParaRPr lang="es-AR" sz="1800"/>
                    </a:p>
                  </a:txBody>
                  <a:tcPr marL="55786" marR="55786" marT="27893" marB="27893" anchor="ctr">
                    <a:lnL>
                      <a:noFill/>
                    </a:lnL>
                    <a:lnR>
                      <a:noFill/>
                    </a:lnR>
                    <a:lnT>
                      <a:noFill/>
                    </a:lnT>
                    <a:lnB>
                      <a:noFill/>
                    </a:lnB>
                    <a:noFill/>
                  </a:tcPr>
                </a:tc>
                <a:tc>
                  <a:txBody>
                    <a:bodyPr/>
                    <a:lstStyle/>
                    <a:p>
                      <a:r>
                        <a:rPr lang="es-MX" sz="1800"/>
                        <a:t>Control jerárquico y de legalidad por parte de la autoridad superior.</a:t>
                      </a:r>
                    </a:p>
                  </a:txBody>
                  <a:tcPr marL="55786" marR="55786" marT="27893" marB="27893" anchor="ctr">
                    <a:lnL>
                      <a:noFill/>
                    </a:lnL>
                    <a:lnR>
                      <a:noFill/>
                    </a:lnR>
                    <a:lnT>
                      <a:noFill/>
                    </a:lnT>
                    <a:lnB>
                      <a:noFill/>
                    </a:lnB>
                    <a:noFill/>
                  </a:tcPr>
                </a:tc>
                <a:tc>
                  <a:txBody>
                    <a:bodyPr/>
                    <a:lstStyle/>
                    <a:p>
                      <a:r>
                        <a:rPr lang="es-MX" sz="1800" dirty="0"/>
                        <a:t>No está sujeto a control jerárquico, salvo vicios en el procedimiento (CFI). Revisión judicial.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158000007"/>
                  </a:ext>
                </a:extLst>
              </a:tr>
              <a:tr h="513477">
                <a:tc>
                  <a:txBody>
                    <a:bodyPr/>
                    <a:lstStyle/>
                    <a:p>
                      <a:r>
                        <a:rPr lang="es-AR" sz="1800" b="1"/>
                        <a:t>Capacidad de Actuar</a:t>
                      </a:r>
                      <a:endParaRPr lang="es-AR" sz="1800"/>
                    </a:p>
                  </a:txBody>
                  <a:tcPr marL="55786" marR="55786" marT="27893" marB="27893" anchor="ctr">
                    <a:lnL>
                      <a:noFill/>
                    </a:lnL>
                    <a:lnR>
                      <a:noFill/>
                    </a:lnR>
                    <a:lnT>
                      <a:noFill/>
                    </a:lnT>
                    <a:lnB>
                      <a:noFill/>
                    </a:lnB>
                    <a:noFill/>
                  </a:tcPr>
                </a:tc>
                <a:tc>
                  <a:txBody>
                    <a:bodyPr/>
                    <a:lstStyle/>
                    <a:p>
                      <a:r>
                        <a:rPr lang="es-AR" sz="1800"/>
                        <a:t>Actúa </a:t>
                      </a:r>
                      <a:r>
                        <a:rPr lang="es-AR" sz="1800" i="1"/>
                        <a:t>como</a:t>
                      </a:r>
                      <a:r>
                        <a:rPr lang="es-AR" sz="1800"/>
                        <a:t> el Estado.</a:t>
                      </a:r>
                    </a:p>
                  </a:txBody>
                  <a:tcPr marL="55786" marR="55786" marT="27893" marB="27893" anchor="ctr">
                    <a:lnL>
                      <a:noFill/>
                    </a:lnL>
                    <a:lnR>
                      <a:noFill/>
                    </a:lnR>
                    <a:lnT>
                      <a:noFill/>
                    </a:lnT>
                    <a:lnB>
                      <a:noFill/>
                    </a:lnB>
                    <a:noFill/>
                  </a:tcPr>
                </a:tc>
                <a:tc>
                  <a:txBody>
                    <a:bodyPr/>
                    <a:lstStyle/>
                    <a:p>
                      <a:r>
                        <a:rPr lang="es-MX" sz="1800" dirty="0"/>
                        <a:t>Actúa en nombre propio. </a:t>
                      </a:r>
                      <a:r>
                        <a:rPr kumimoji="0" lang="es-MX" sz="2800" b="0" i="0" u="none" strike="noStrike" kern="1200" cap="none" spc="0" normalizeH="0" baseline="0" noProof="0" dirty="0">
                          <a:ln>
                            <a:noFill/>
                          </a:ln>
                          <a:solidFill>
                            <a:srgbClr val="FFFF00"/>
                          </a:solidFill>
                          <a:effectLst/>
                          <a:uLnTx/>
                          <a:uFillTx/>
                          <a:latin typeface="+mn-lt"/>
                          <a:ea typeface="+mn-ea"/>
                          <a:cs typeface="+mn-cs"/>
                          <a:sym typeface="Wingdings 2" panose="05020102010507070707" pitchFamily="18" charset="2"/>
                        </a:rPr>
                        <a:t></a:t>
                      </a:r>
                      <a:endParaRPr lang="es-MX" sz="1800" dirty="0"/>
                    </a:p>
                  </a:txBody>
                  <a:tcPr marL="55786" marR="55786" marT="27893" marB="27893" anchor="ctr">
                    <a:lnL>
                      <a:noFill/>
                    </a:lnL>
                    <a:lnR>
                      <a:noFill/>
                    </a:lnR>
                    <a:lnT>
                      <a:noFill/>
                    </a:lnT>
                    <a:lnB>
                      <a:noFill/>
                    </a:lnB>
                    <a:noFill/>
                  </a:tcPr>
                </a:tc>
                <a:extLst>
                  <a:ext uri="{0D108BD9-81ED-4DB2-BD59-A6C34878D82A}">
                    <a16:rowId xmlns:a16="http://schemas.microsoft.com/office/drawing/2014/main" val="3955511398"/>
                  </a:ext>
                </a:extLst>
              </a:tr>
            </a:tbl>
          </a:graphicData>
        </a:graphic>
      </p:graphicFrame>
    </p:spTree>
    <p:extLst>
      <p:ext uri="{BB962C8B-B14F-4D97-AF65-F5344CB8AC3E}">
        <p14:creationId xmlns:p14="http://schemas.microsoft.com/office/powerpoint/2010/main" val="3735263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9B3503-D505-49AA-97C1-B299D58DB4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7746" y="0"/>
            <a:ext cx="8124253" cy="6858000"/>
          </a:xfrm>
          <a:prstGeom prst="rect">
            <a:avLst/>
          </a:prstGeom>
          <a:solidFill>
            <a:schemeClr val="bg1">
              <a:alpha val="20000"/>
            </a:schemeClr>
          </a:solidFill>
          <a:ln>
            <a:noFill/>
          </a:ln>
          <a:effectLst>
            <a:innerShdw blurRad="139700" dist="50800" dir="540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E39A2319-946A-4C65-9B7C-1F86E9B1B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067747" cy="6857996"/>
          </a:xfrm>
          <a:prstGeom prst="rect">
            <a:avLst/>
          </a:prstGeom>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uadroTexto 2">
            <a:extLst>
              <a:ext uri="{FF2B5EF4-FFF2-40B4-BE49-F238E27FC236}">
                <a16:creationId xmlns:a16="http://schemas.microsoft.com/office/drawing/2014/main" id="{A6C51AD4-89A0-3B21-5491-CA2EDF54CB5D}"/>
              </a:ext>
            </a:extLst>
          </p:cNvPr>
          <p:cNvGraphicFramePr/>
          <p:nvPr>
            <p:extLst>
              <p:ext uri="{D42A27DB-BD31-4B8C-83A1-F6EECF244321}">
                <p14:modId xmlns:p14="http://schemas.microsoft.com/office/powerpoint/2010/main" val="1892296037"/>
              </p:ext>
            </p:extLst>
          </p:nvPr>
        </p:nvGraphicFramePr>
        <p:xfrm>
          <a:off x="4662106" y="640075"/>
          <a:ext cx="6912245" cy="5536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1709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494EF6-BA0B-A084-DD29-9B6C0E5CE580}"/>
              </a:ext>
            </a:extLst>
          </p:cNvPr>
          <p:cNvSpPr>
            <a:spLocks noGrp="1"/>
          </p:cNvSpPr>
          <p:nvPr>
            <p:ph type="title"/>
          </p:nvPr>
        </p:nvSpPr>
        <p:spPr>
          <a:xfrm>
            <a:off x="838200" y="365126"/>
            <a:ext cx="10515600" cy="697056"/>
          </a:xfrm>
        </p:spPr>
        <p:txBody>
          <a:bodyPr>
            <a:normAutofit/>
          </a:bodyPr>
          <a:lstStyle/>
          <a:p>
            <a:r>
              <a:rPr lang="es-AR" sz="4400" dirty="0"/>
              <a:t>Misiones y funciones de la Comisión Arbitral</a:t>
            </a:r>
          </a:p>
        </p:txBody>
      </p:sp>
      <p:sp>
        <p:nvSpPr>
          <p:cNvPr id="3" name="Marcador de contenido 2">
            <a:extLst>
              <a:ext uri="{FF2B5EF4-FFF2-40B4-BE49-F238E27FC236}">
                <a16:creationId xmlns:a16="http://schemas.microsoft.com/office/drawing/2014/main" id="{1C3AB7D7-82AB-228B-0F05-B3120AAAB7CC}"/>
              </a:ext>
            </a:extLst>
          </p:cNvPr>
          <p:cNvSpPr>
            <a:spLocks noGrp="1"/>
          </p:cNvSpPr>
          <p:nvPr>
            <p:ph idx="1"/>
          </p:nvPr>
        </p:nvSpPr>
        <p:spPr>
          <a:xfrm>
            <a:off x="341745" y="1062182"/>
            <a:ext cx="11720946" cy="5114781"/>
          </a:xfrm>
        </p:spPr>
        <p:txBody>
          <a:bodyPr>
            <a:noAutofit/>
          </a:bodyPr>
          <a:lstStyle/>
          <a:p>
            <a:pPr marL="0" indent="0">
              <a:buNone/>
            </a:pPr>
            <a:r>
              <a:rPr lang="es-ES" sz="1600" dirty="0"/>
              <a:t>ARTÍCULO 24°.- Serán funciones de la Comisión Arbitral:</a:t>
            </a:r>
          </a:p>
          <a:p>
            <a:pPr marL="514350" indent="-514350">
              <a:buAutoNum type="alphaLcParenR"/>
            </a:pPr>
            <a:r>
              <a:rPr lang="es-ES" sz="1600" dirty="0"/>
              <a:t>Dictar de oficio o a instancia de los fiscos adheridos </a:t>
            </a:r>
            <a:r>
              <a:rPr lang="es-ES" sz="1600" b="1" dirty="0"/>
              <a:t>normas generales interpretativas</a:t>
            </a:r>
            <a:r>
              <a:rPr lang="es-ES" sz="1600" dirty="0"/>
              <a:t> de las cláusulas del presente Convenio, que serán obligatorias para las jurisdicciones adheridas;</a:t>
            </a:r>
          </a:p>
          <a:p>
            <a:pPr marL="514350" indent="-514350">
              <a:buAutoNum type="alphaLcParenR"/>
            </a:pPr>
            <a:r>
              <a:rPr lang="es-ES" sz="1600" dirty="0"/>
              <a:t>Resolver las cuestiones sometidas a su consideración que se originen con motivo de la aplicación del Convenio en los </a:t>
            </a:r>
            <a:r>
              <a:rPr lang="es-ES" sz="1600" b="1" dirty="0"/>
              <a:t>casos concretos</a:t>
            </a:r>
            <a:r>
              <a:rPr lang="es-ES" sz="1600" dirty="0"/>
              <a:t>. Las decisiones serán obligatorias para las partes en el caso resuelto;</a:t>
            </a:r>
          </a:p>
          <a:p>
            <a:pPr marL="514350" indent="-514350">
              <a:buAutoNum type="alphaLcParenR"/>
            </a:pPr>
            <a:r>
              <a:rPr lang="es-ES" sz="1600" dirty="0"/>
              <a:t>Resolver las cuestiones que se planteen con motivo de la aplicación de las </a:t>
            </a:r>
            <a:r>
              <a:rPr lang="es-ES" sz="1600" b="1" dirty="0"/>
              <a:t>normas de procedimiento</a:t>
            </a:r>
            <a:r>
              <a:rPr lang="es-ES" sz="1600" dirty="0"/>
              <a:t> que rijan la actuación ante el organismo;</a:t>
            </a:r>
          </a:p>
          <a:p>
            <a:pPr marL="514350" indent="-514350">
              <a:buAutoNum type="alphaLcParenR"/>
            </a:pPr>
            <a:r>
              <a:rPr lang="es-ES" sz="1600" dirty="0"/>
              <a:t>Ejercer iguales funciones a las indicadas en los incisos anteriores con respecto a cuestiones que originen o se hayan originado y estuvieran pendientes de resolución con motivo de la aplicación de los convenios precedentes;</a:t>
            </a:r>
          </a:p>
          <a:p>
            <a:pPr marL="514350" indent="-514350">
              <a:buAutoNum type="alphaLcParenR"/>
            </a:pPr>
            <a:r>
              <a:rPr lang="es-ES" sz="1600" dirty="0"/>
              <a:t>Proyectar y ejecutar su presupuesto;</a:t>
            </a:r>
          </a:p>
          <a:p>
            <a:pPr marL="514350" indent="-514350">
              <a:buAutoNum type="alphaLcParenR"/>
            </a:pPr>
            <a:r>
              <a:rPr lang="es-ES" sz="1600" dirty="0"/>
              <a:t>Proyectar su reglamento interno y normas procesales;</a:t>
            </a:r>
          </a:p>
          <a:p>
            <a:pPr marL="514350" indent="-514350">
              <a:buAutoNum type="alphaLcParenR"/>
            </a:pPr>
            <a:r>
              <a:rPr lang="es-ES" sz="1600" dirty="0"/>
              <a:t>Organizar y dirigir todas las tareas administrativas y técnicas del Organismo;</a:t>
            </a:r>
          </a:p>
          <a:p>
            <a:pPr marL="514350" indent="-514350">
              <a:buAutoNum type="alphaLcParenR"/>
            </a:pPr>
            <a:r>
              <a:rPr lang="es-ES" sz="1600" dirty="0"/>
              <a:t> Convocar a la Comisión Plenaria;  </a:t>
            </a:r>
          </a:p>
          <a:p>
            <a:pPr marL="571500" indent="-571500">
              <a:buAutoNum type="romanLcParenR"/>
            </a:pPr>
            <a:r>
              <a:rPr lang="es-ES" sz="1600" dirty="0"/>
              <a:t>Organizar la centralización y distribución de información para la correcta aplicación del presente Convenio.</a:t>
            </a:r>
          </a:p>
          <a:p>
            <a:pPr marL="0" indent="0" algn="just">
              <a:buNone/>
            </a:pPr>
            <a:r>
              <a:rPr lang="es-ES" sz="1600" dirty="0"/>
              <a:t>A los fines indicados en el presente artículo, las jurisdicciones deberán remitir obligatoriamente a la Comisión Arbitral los antecedentes e informaciones que ésta les solicite para la resolución de los casos sometidos a su consideración y facilitar toda la información que les sea requerida a los fines del cumplimiento de lo establecido en el inciso i).</a:t>
            </a:r>
            <a:endParaRPr lang="es-AR" sz="1600" dirty="0"/>
          </a:p>
        </p:txBody>
      </p:sp>
    </p:spTree>
    <p:extLst>
      <p:ext uri="{BB962C8B-B14F-4D97-AF65-F5344CB8AC3E}">
        <p14:creationId xmlns:p14="http://schemas.microsoft.com/office/powerpoint/2010/main" val="2305102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BD3F45-1304-2006-D135-E0A78AACBD2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C012AC1-3A9D-B817-E0CA-231F194E28E6}"/>
              </a:ext>
            </a:extLst>
          </p:cNvPr>
          <p:cNvSpPr>
            <a:spLocks noGrp="1"/>
          </p:cNvSpPr>
          <p:nvPr>
            <p:ph type="title"/>
          </p:nvPr>
        </p:nvSpPr>
        <p:spPr/>
        <p:txBody>
          <a:bodyPr>
            <a:normAutofit/>
          </a:bodyPr>
          <a:lstStyle/>
          <a:p>
            <a:r>
              <a:rPr lang="es-AR" sz="4400" dirty="0"/>
              <a:t>Misiones y funciones de la Comisión Plenaria</a:t>
            </a:r>
          </a:p>
        </p:txBody>
      </p:sp>
      <p:sp>
        <p:nvSpPr>
          <p:cNvPr id="3" name="Marcador de contenido 2">
            <a:extLst>
              <a:ext uri="{FF2B5EF4-FFF2-40B4-BE49-F238E27FC236}">
                <a16:creationId xmlns:a16="http://schemas.microsoft.com/office/drawing/2014/main" id="{D93AC5AE-2068-24E2-E19E-F72909FE2B01}"/>
              </a:ext>
            </a:extLst>
          </p:cNvPr>
          <p:cNvSpPr>
            <a:spLocks noGrp="1"/>
          </p:cNvSpPr>
          <p:nvPr>
            <p:ph idx="1"/>
          </p:nvPr>
        </p:nvSpPr>
        <p:spPr/>
        <p:txBody>
          <a:bodyPr>
            <a:normAutofit fontScale="70000" lnSpcReduction="20000"/>
          </a:bodyPr>
          <a:lstStyle/>
          <a:p>
            <a:pPr marL="0" indent="0">
              <a:buNone/>
            </a:pPr>
            <a:r>
              <a:rPr lang="es-ES" b="1" dirty="0"/>
              <a:t>ARTÍCULO 17°</a:t>
            </a:r>
            <a:r>
              <a:rPr lang="es-ES" dirty="0"/>
              <a:t> - Serán funciones de la Comisión Plenaria:</a:t>
            </a:r>
          </a:p>
          <a:p>
            <a:pPr marL="514350" indent="-514350">
              <a:buAutoNum type="alphaLcParenR"/>
            </a:pPr>
            <a:r>
              <a:rPr lang="es-ES" dirty="0"/>
              <a:t>Aprobar su reglamento interno y el de la Comisión Arbitral;</a:t>
            </a:r>
          </a:p>
          <a:p>
            <a:pPr marL="514350" indent="-514350">
              <a:buAutoNum type="alphaLcParenR"/>
            </a:pPr>
            <a:r>
              <a:rPr lang="es-ES" dirty="0"/>
              <a:t>Establecer las normas procesales que deberán regir las actuaciones ante ella y la Comisión Arbitral;</a:t>
            </a:r>
          </a:p>
          <a:p>
            <a:pPr marL="514350" indent="-514350">
              <a:buAutoNum type="alphaLcParenR"/>
            </a:pPr>
            <a:r>
              <a:rPr lang="es-ES" dirty="0"/>
              <a:t>Sancionar el presupuesto de gastos de la Comisión Arbitral y controlar su ejecución;</a:t>
            </a:r>
          </a:p>
          <a:p>
            <a:pPr marL="514350" indent="-514350">
              <a:buAutoNum type="alphaLcParenR"/>
            </a:pPr>
            <a:r>
              <a:rPr lang="es-ES" dirty="0"/>
              <a:t>Designar al presidente, vicepresidente y demás autoridades de la Comisión Arbitral;</a:t>
            </a:r>
          </a:p>
          <a:p>
            <a:pPr marL="514350" indent="-514350">
              <a:buAutoNum type="alphaLcParenR"/>
            </a:pPr>
            <a:r>
              <a:rPr lang="es-ES" dirty="0"/>
              <a:t>Resolver con carácter definitivo los recursos de apelación a que se refiere el artículo 25, dentro de los noventa días (90) de interpuesto;</a:t>
            </a:r>
          </a:p>
          <a:p>
            <a:pPr marL="514350" indent="-514350">
              <a:buAutoNum type="alphaLcParenR"/>
            </a:pPr>
            <a:r>
              <a:rPr lang="es-ES" dirty="0"/>
              <a:t>Considerar los informes de la Comisión Arbitral;</a:t>
            </a:r>
          </a:p>
          <a:p>
            <a:pPr marL="514350" indent="-514350">
              <a:buAutoNum type="alphaLcParenR"/>
            </a:pPr>
            <a:r>
              <a:rPr lang="es-ES" dirty="0"/>
              <a:t>Proponer "ad </a:t>
            </a:r>
            <a:r>
              <a:rPr lang="es-ES" dirty="0" err="1"/>
              <a:t>referendum</a:t>
            </a:r>
            <a:r>
              <a:rPr lang="es-ES" dirty="0"/>
              <a:t>" de todas las jurisdicciones adheridas y con el voto de la mitad más una de ellas, modificaciones al presente Convenio sobre temas incluidos expresamente en el Orden del Día de la respectiva convocatoria. La Comisión Arbitral acompañará a la convocatoria todos los antecedentes que hagan a la misma.</a:t>
            </a:r>
            <a:endParaRPr lang="es-AR" dirty="0"/>
          </a:p>
        </p:txBody>
      </p:sp>
    </p:spTree>
    <p:extLst>
      <p:ext uri="{BB962C8B-B14F-4D97-AF65-F5344CB8AC3E}">
        <p14:creationId xmlns:p14="http://schemas.microsoft.com/office/powerpoint/2010/main" val="1836272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BD4E11C7-7BD5-4045-AC27-3F529BEC73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 name="Título 1">
            <a:extLst>
              <a:ext uri="{FF2B5EF4-FFF2-40B4-BE49-F238E27FC236}">
                <a16:creationId xmlns:a16="http://schemas.microsoft.com/office/drawing/2014/main" id="{06B45249-6AC0-4F05-FE32-19ADE327980E}"/>
              </a:ext>
            </a:extLst>
          </p:cNvPr>
          <p:cNvSpPr>
            <a:spLocks noGrp="1"/>
          </p:cNvSpPr>
          <p:nvPr>
            <p:ph type="title"/>
          </p:nvPr>
        </p:nvSpPr>
        <p:spPr>
          <a:xfrm>
            <a:off x="88139" y="1115786"/>
            <a:ext cx="4566155" cy="4626428"/>
          </a:xfrm>
          <a:effectLst/>
        </p:spPr>
        <p:txBody>
          <a:bodyPr vert="horz" lIns="91440" tIns="45720" rIns="91440" bIns="45720" rtlCol="0" anchor="ctr">
            <a:normAutofit/>
          </a:bodyPr>
          <a:lstStyle/>
          <a:p>
            <a:pPr algn="r"/>
            <a:r>
              <a:rPr lang="en-US" sz="4000" dirty="0" err="1">
                <a:solidFill>
                  <a:schemeClr val="tx1">
                    <a:lumMod val="95000"/>
                  </a:schemeClr>
                </a:solidFill>
              </a:rPr>
              <a:t>Armonización</a:t>
            </a:r>
            <a:r>
              <a:rPr lang="en-US" sz="4000" dirty="0">
                <a:solidFill>
                  <a:schemeClr val="tx1">
                    <a:lumMod val="95000"/>
                  </a:schemeClr>
                </a:solidFill>
              </a:rPr>
              <a:t> </a:t>
            </a:r>
            <a:r>
              <a:rPr lang="en-US" sz="4000" dirty="0" err="1">
                <a:solidFill>
                  <a:schemeClr val="tx1">
                    <a:lumMod val="95000"/>
                  </a:schemeClr>
                </a:solidFill>
              </a:rPr>
              <a:t>en</a:t>
            </a:r>
            <a:r>
              <a:rPr lang="en-US" sz="4000" dirty="0">
                <a:solidFill>
                  <a:schemeClr val="tx1">
                    <a:lumMod val="95000"/>
                  </a:schemeClr>
                </a:solidFill>
              </a:rPr>
              <a:t> </a:t>
            </a:r>
            <a:r>
              <a:rPr lang="en-US" sz="4000" dirty="0" err="1">
                <a:solidFill>
                  <a:schemeClr val="tx1">
                    <a:lumMod val="95000"/>
                  </a:schemeClr>
                </a:solidFill>
              </a:rPr>
              <a:t>el</a:t>
            </a:r>
            <a:r>
              <a:rPr lang="en-US" sz="4000" dirty="0">
                <a:solidFill>
                  <a:schemeClr val="tx1">
                    <a:lumMod val="95000"/>
                  </a:schemeClr>
                </a:solidFill>
              </a:rPr>
              <a:t> </a:t>
            </a:r>
            <a:r>
              <a:rPr lang="en-US" sz="4000" dirty="0" err="1">
                <a:solidFill>
                  <a:schemeClr val="tx1">
                    <a:lumMod val="95000"/>
                  </a:schemeClr>
                </a:solidFill>
              </a:rPr>
              <a:t>Convenio</a:t>
            </a:r>
            <a:r>
              <a:rPr lang="en-US" sz="4000" dirty="0">
                <a:solidFill>
                  <a:schemeClr val="tx1">
                    <a:lumMod val="95000"/>
                  </a:schemeClr>
                </a:solidFill>
              </a:rPr>
              <a:t> Multilateral 18-8-77</a:t>
            </a:r>
          </a:p>
        </p:txBody>
      </p:sp>
      <p:cxnSp>
        <p:nvCxnSpPr>
          <p:cNvPr id="15" name="Straight Connector 9">
            <a:extLst>
              <a:ext uri="{FF2B5EF4-FFF2-40B4-BE49-F238E27FC236}">
                <a16:creationId xmlns:a16="http://schemas.microsoft.com/office/drawing/2014/main" id="{21FCCE20-1E4F-44FF-87B4-379D391A2D1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32907"/>
            <a:ext cx="0" cy="279218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157C9B16-D2BF-A48F-B9D1-30441BE42302}"/>
              </a:ext>
            </a:extLst>
          </p:cNvPr>
          <p:cNvSpPr>
            <a:spLocks noGrp="1"/>
          </p:cNvSpPr>
          <p:nvPr>
            <p:ph sz="half" idx="1"/>
          </p:nvPr>
        </p:nvSpPr>
        <p:spPr>
          <a:xfrm>
            <a:off x="4996542" y="1115786"/>
            <a:ext cx="6824553" cy="4626428"/>
          </a:xfrm>
        </p:spPr>
        <p:txBody>
          <a:bodyPr vert="horz" lIns="91440" tIns="45720" rIns="91440" bIns="45720" rtlCol="0" anchor="ctr">
            <a:normAutofit/>
          </a:bodyPr>
          <a:lstStyle/>
          <a:p>
            <a:pPr marL="0"/>
            <a:r>
              <a:rPr lang="en-US" sz="2000" b="1" dirty="0">
                <a:solidFill>
                  <a:schemeClr val="tx1">
                    <a:lumMod val="95000"/>
                  </a:schemeClr>
                </a:solidFill>
              </a:rPr>
              <a:t>ARTÍCULO 31° (</a:t>
            </a:r>
            <a:r>
              <a:rPr lang="en-US" sz="2000" b="1" dirty="0" err="1">
                <a:solidFill>
                  <a:schemeClr val="tx1">
                    <a:lumMod val="95000"/>
                  </a:schemeClr>
                </a:solidFill>
              </a:rPr>
              <a:t>vigente</a:t>
            </a:r>
            <a:r>
              <a:rPr lang="en-US" sz="2000" b="1" dirty="0">
                <a:solidFill>
                  <a:schemeClr val="tx1">
                    <a:lumMod val="95000"/>
                  </a:schemeClr>
                </a:solidFill>
              </a:rPr>
              <a:t>)</a:t>
            </a:r>
            <a:r>
              <a:rPr lang="en-US" sz="2000" dirty="0">
                <a:solidFill>
                  <a:schemeClr val="tx1">
                    <a:lumMod val="95000"/>
                  </a:schemeClr>
                </a:solidFill>
              </a:rPr>
              <a:t> </a:t>
            </a:r>
          </a:p>
          <a:p>
            <a:pPr marL="0" indent="0" algn="just">
              <a:buNone/>
            </a:pPr>
            <a:r>
              <a:rPr lang="en-US" sz="2000" dirty="0">
                <a:solidFill>
                  <a:schemeClr val="tx1">
                    <a:lumMod val="95000"/>
                  </a:schemeClr>
                </a:solidFill>
              </a:rPr>
              <a:t>Las </a:t>
            </a:r>
            <a:r>
              <a:rPr lang="en-US" sz="2000" dirty="0" err="1">
                <a:solidFill>
                  <a:schemeClr val="tx1">
                    <a:lumMod val="95000"/>
                  </a:schemeClr>
                </a:solidFill>
              </a:rPr>
              <a:t>jurisdicciones</a:t>
            </a:r>
            <a:r>
              <a:rPr lang="en-US" sz="2000" dirty="0">
                <a:solidFill>
                  <a:schemeClr val="tx1">
                    <a:lumMod val="95000"/>
                  </a:schemeClr>
                </a:solidFill>
              </a:rPr>
              <a:t> </a:t>
            </a:r>
            <a:r>
              <a:rPr lang="en-US" sz="2000" dirty="0" err="1">
                <a:solidFill>
                  <a:schemeClr val="tx1">
                    <a:lumMod val="95000"/>
                  </a:schemeClr>
                </a:solidFill>
              </a:rPr>
              <a:t>adheridas</a:t>
            </a:r>
            <a:r>
              <a:rPr lang="en-US" sz="2000" dirty="0">
                <a:solidFill>
                  <a:schemeClr val="tx1">
                    <a:lumMod val="95000"/>
                  </a:schemeClr>
                </a:solidFill>
              </a:rPr>
              <a:t> se </a:t>
            </a:r>
            <a:r>
              <a:rPr lang="en-US" sz="2000" dirty="0" err="1">
                <a:solidFill>
                  <a:schemeClr val="tx1">
                    <a:lumMod val="95000"/>
                  </a:schemeClr>
                </a:solidFill>
              </a:rPr>
              <a:t>comprometen</a:t>
            </a:r>
            <a:r>
              <a:rPr lang="en-US" sz="2000" dirty="0">
                <a:solidFill>
                  <a:schemeClr val="tx1">
                    <a:lumMod val="95000"/>
                  </a:schemeClr>
                </a:solidFill>
              </a:rPr>
              <a:t> a </a:t>
            </a:r>
            <a:r>
              <a:rPr lang="en-US" sz="2000" dirty="0" err="1">
                <a:solidFill>
                  <a:schemeClr val="tx1">
                    <a:lumMod val="95000"/>
                  </a:schemeClr>
                </a:solidFill>
              </a:rPr>
              <a:t>prestarse</a:t>
            </a:r>
            <a:r>
              <a:rPr lang="en-US" sz="2000" dirty="0">
                <a:solidFill>
                  <a:schemeClr val="tx1">
                    <a:lumMod val="95000"/>
                  </a:schemeClr>
                </a:solidFill>
              </a:rPr>
              <a:t> la </a:t>
            </a:r>
            <a:r>
              <a:rPr lang="en-US" sz="2000" dirty="0" err="1">
                <a:solidFill>
                  <a:schemeClr val="tx1">
                    <a:lumMod val="95000"/>
                  </a:schemeClr>
                </a:solidFill>
              </a:rPr>
              <a:t>colaboración</a:t>
            </a:r>
            <a:r>
              <a:rPr lang="en-US" sz="2000" dirty="0">
                <a:solidFill>
                  <a:schemeClr val="tx1">
                    <a:lumMod val="95000"/>
                  </a:schemeClr>
                </a:solidFill>
              </a:rPr>
              <a:t> </a:t>
            </a:r>
            <a:r>
              <a:rPr lang="en-US" sz="2000" dirty="0" err="1">
                <a:solidFill>
                  <a:schemeClr val="tx1">
                    <a:lumMod val="95000"/>
                  </a:schemeClr>
                </a:solidFill>
              </a:rPr>
              <a:t>necesaria</a:t>
            </a:r>
            <a:r>
              <a:rPr lang="en-US" sz="2000" dirty="0">
                <a:solidFill>
                  <a:schemeClr val="tx1">
                    <a:lumMod val="95000"/>
                  </a:schemeClr>
                </a:solidFill>
              </a:rPr>
              <a:t> a </a:t>
            </a:r>
            <a:r>
              <a:rPr lang="en-US" sz="2000" dirty="0" err="1">
                <a:solidFill>
                  <a:schemeClr val="tx1">
                    <a:lumMod val="95000"/>
                  </a:schemeClr>
                </a:solidFill>
              </a:rPr>
              <a:t>efectos</a:t>
            </a:r>
            <a:r>
              <a:rPr lang="en-US" sz="2000" dirty="0">
                <a:solidFill>
                  <a:schemeClr val="tx1">
                    <a:lumMod val="95000"/>
                  </a:schemeClr>
                </a:solidFill>
              </a:rPr>
              <a:t> de </a:t>
            </a:r>
            <a:r>
              <a:rPr lang="en-US" sz="2000" dirty="0" err="1">
                <a:solidFill>
                  <a:schemeClr val="tx1">
                    <a:lumMod val="95000"/>
                  </a:schemeClr>
                </a:solidFill>
              </a:rPr>
              <a:t>asegurar</a:t>
            </a:r>
            <a:r>
              <a:rPr lang="en-US" sz="2000" dirty="0">
                <a:solidFill>
                  <a:schemeClr val="tx1">
                    <a:lumMod val="95000"/>
                  </a:schemeClr>
                </a:solidFill>
              </a:rPr>
              <a:t> </a:t>
            </a:r>
            <a:r>
              <a:rPr lang="en-US" sz="2000" dirty="0" err="1">
                <a:solidFill>
                  <a:schemeClr val="tx1">
                    <a:lumMod val="95000"/>
                  </a:schemeClr>
                </a:solidFill>
              </a:rPr>
              <a:t>el</a:t>
            </a:r>
            <a:r>
              <a:rPr lang="en-US" sz="2000" dirty="0">
                <a:solidFill>
                  <a:schemeClr val="tx1">
                    <a:lumMod val="95000"/>
                  </a:schemeClr>
                </a:solidFill>
              </a:rPr>
              <a:t> </a:t>
            </a:r>
            <a:r>
              <a:rPr lang="en-US" sz="2000" dirty="0" err="1">
                <a:solidFill>
                  <a:schemeClr val="tx1">
                    <a:lumMod val="95000"/>
                  </a:schemeClr>
                </a:solidFill>
              </a:rPr>
              <a:t>correcto</a:t>
            </a:r>
            <a:r>
              <a:rPr lang="en-US" sz="2000" dirty="0">
                <a:solidFill>
                  <a:schemeClr val="tx1">
                    <a:lumMod val="95000"/>
                  </a:schemeClr>
                </a:solidFill>
              </a:rPr>
              <a:t> </a:t>
            </a:r>
            <a:r>
              <a:rPr lang="en-US" sz="2000" dirty="0" err="1">
                <a:solidFill>
                  <a:schemeClr val="tx1">
                    <a:lumMod val="95000"/>
                  </a:schemeClr>
                </a:solidFill>
              </a:rPr>
              <a:t>cumplimiento</a:t>
            </a:r>
            <a:r>
              <a:rPr lang="en-US" sz="2000" dirty="0">
                <a:solidFill>
                  <a:schemeClr val="tx1">
                    <a:lumMod val="95000"/>
                  </a:schemeClr>
                </a:solidFill>
              </a:rPr>
              <a:t> </a:t>
            </a:r>
            <a:r>
              <a:rPr lang="en-US" sz="2000" dirty="0" err="1">
                <a:solidFill>
                  <a:schemeClr val="tx1">
                    <a:lumMod val="95000"/>
                  </a:schemeClr>
                </a:solidFill>
              </a:rPr>
              <a:t>por</a:t>
            </a:r>
            <a:r>
              <a:rPr lang="en-US" sz="2000" dirty="0">
                <a:solidFill>
                  <a:schemeClr val="tx1">
                    <a:lumMod val="95000"/>
                  </a:schemeClr>
                </a:solidFill>
              </a:rPr>
              <a:t> </a:t>
            </a:r>
            <a:r>
              <a:rPr lang="en-US" sz="2000" dirty="0" err="1">
                <a:solidFill>
                  <a:schemeClr val="tx1">
                    <a:lumMod val="95000"/>
                  </a:schemeClr>
                </a:solidFill>
              </a:rPr>
              <a:t>parte</a:t>
            </a:r>
            <a:r>
              <a:rPr lang="en-US" sz="2000" dirty="0">
                <a:solidFill>
                  <a:schemeClr val="tx1">
                    <a:lumMod val="95000"/>
                  </a:schemeClr>
                </a:solidFill>
              </a:rPr>
              <a:t> de </a:t>
            </a:r>
            <a:r>
              <a:rPr lang="en-US" sz="2000" dirty="0" err="1">
                <a:solidFill>
                  <a:schemeClr val="tx1">
                    <a:lumMod val="95000"/>
                  </a:schemeClr>
                </a:solidFill>
              </a:rPr>
              <a:t>los</a:t>
            </a:r>
            <a:r>
              <a:rPr lang="en-US" sz="2000" dirty="0">
                <a:solidFill>
                  <a:schemeClr val="tx1">
                    <a:lumMod val="95000"/>
                  </a:schemeClr>
                </a:solidFill>
              </a:rPr>
              <a:t> </a:t>
            </a:r>
            <a:r>
              <a:rPr lang="en-US" sz="2000" dirty="0" err="1">
                <a:solidFill>
                  <a:schemeClr val="tx1">
                    <a:lumMod val="95000"/>
                  </a:schemeClr>
                </a:solidFill>
              </a:rPr>
              <a:t>contribuyentes</a:t>
            </a:r>
            <a:r>
              <a:rPr lang="en-US" sz="2000" dirty="0">
                <a:solidFill>
                  <a:schemeClr val="tx1">
                    <a:lumMod val="95000"/>
                  </a:schemeClr>
                </a:solidFill>
              </a:rPr>
              <a:t> de sus </a:t>
            </a:r>
            <a:r>
              <a:rPr lang="en-US" sz="2000" dirty="0" err="1">
                <a:solidFill>
                  <a:schemeClr val="tx1">
                    <a:lumMod val="95000"/>
                  </a:schemeClr>
                </a:solidFill>
              </a:rPr>
              <a:t>obligaciones</a:t>
            </a:r>
            <a:r>
              <a:rPr lang="en-US" sz="2000" dirty="0">
                <a:solidFill>
                  <a:schemeClr val="tx1">
                    <a:lumMod val="95000"/>
                  </a:schemeClr>
                </a:solidFill>
              </a:rPr>
              <a:t> </a:t>
            </a:r>
            <a:r>
              <a:rPr lang="en-US" sz="2000" dirty="0" err="1">
                <a:solidFill>
                  <a:schemeClr val="tx1">
                    <a:lumMod val="95000"/>
                  </a:schemeClr>
                </a:solidFill>
              </a:rPr>
              <a:t>fiscales</a:t>
            </a:r>
            <a:r>
              <a:rPr lang="en-US" sz="2000" dirty="0">
                <a:solidFill>
                  <a:schemeClr val="tx1">
                    <a:lumMod val="95000"/>
                  </a:schemeClr>
                </a:solidFill>
              </a:rPr>
              <a:t>. </a:t>
            </a:r>
            <a:r>
              <a:rPr lang="en-US" sz="2000" dirty="0" err="1">
                <a:solidFill>
                  <a:schemeClr val="tx1">
                    <a:lumMod val="95000"/>
                  </a:schemeClr>
                </a:solidFill>
              </a:rPr>
              <a:t>Dicha</a:t>
            </a:r>
            <a:r>
              <a:rPr lang="en-US" sz="2000" dirty="0">
                <a:solidFill>
                  <a:schemeClr val="tx1">
                    <a:lumMod val="95000"/>
                  </a:schemeClr>
                </a:solidFill>
              </a:rPr>
              <a:t> </a:t>
            </a:r>
            <a:r>
              <a:rPr lang="en-US" sz="2000" dirty="0" err="1">
                <a:solidFill>
                  <a:schemeClr val="tx1">
                    <a:lumMod val="95000"/>
                  </a:schemeClr>
                </a:solidFill>
              </a:rPr>
              <a:t>colaboración</a:t>
            </a:r>
            <a:r>
              <a:rPr lang="en-US" sz="2000" dirty="0">
                <a:solidFill>
                  <a:schemeClr val="tx1">
                    <a:lumMod val="95000"/>
                  </a:schemeClr>
                </a:solidFill>
              </a:rPr>
              <a:t> se </a:t>
            </a:r>
            <a:r>
              <a:rPr lang="en-US" sz="2000" dirty="0" err="1">
                <a:solidFill>
                  <a:schemeClr val="tx1">
                    <a:lumMod val="95000"/>
                  </a:schemeClr>
                </a:solidFill>
              </a:rPr>
              <a:t>referirá</a:t>
            </a:r>
            <a:r>
              <a:rPr lang="en-US" sz="2000" dirty="0">
                <a:solidFill>
                  <a:schemeClr val="tx1">
                    <a:lumMod val="95000"/>
                  </a:schemeClr>
                </a:solidFill>
              </a:rPr>
              <a:t> </a:t>
            </a:r>
            <a:r>
              <a:rPr lang="en-US" sz="2000" dirty="0" err="1">
                <a:solidFill>
                  <a:schemeClr val="tx1">
                    <a:lumMod val="95000"/>
                  </a:schemeClr>
                </a:solidFill>
              </a:rPr>
              <a:t>especialmente</a:t>
            </a:r>
            <a:r>
              <a:rPr lang="en-US" sz="2000" dirty="0">
                <a:solidFill>
                  <a:schemeClr val="tx1">
                    <a:lumMod val="95000"/>
                  </a:schemeClr>
                </a:solidFill>
              </a:rPr>
              <a:t> a las </a:t>
            </a:r>
            <a:r>
              <a:rPr lang="en-US" sz="2000" dirty="0" err="1">
                <a:solidFill>
                  <a:schemeClr val="tx1">
                    <a:lumMod val="95000"/>
                  </a:schemeClr>
                </a:solidFill>
              </a:rPr>
              <a:t>tareas</a:t>
            </a:r>
            <a:r>
              <a:rPr lang="en-US" sz="2000" dirty="0">
                <a:solidFill>
                  <a:schemeClr val="tx1">
                    <a:lumMod val="95000"/>
                  </a:schemeClr>
                </a:solidFill>
              </a:rPr>
              <a:t> </a:t>
            </a:r>
            <a:r>
              <a:rPr lang="en-US" sz="2000" dirty="0" err="1">
                <a:solidFill>
                  <a:schemeClr val="tx1">
                    <a:lumMod val="95000"/>
                  </a:schemeClr>
                </a:solidFill>
              </a:rPr>
              <a:t>relativas</a:t>
            </a:r>
            <a:r>
              <a:rPr lang="en-US" sz="2000" dirty="0">
                <a:solidFill>
                  <a:schemeClr val="tx1">
                    <a:lumMod val="95000"/>
                  </a:schemeClr>
                </a:solidFill>
              </a:rPr>
              <a:t> a la </a:t>
            </a:r>
            <a:r>
              <a:rPr lang="en-US" sz="2000" dirty="0" err="1">
                <a:solidFill>
                  <a:schemeClr val="tx1">
                    <a:lumMod val="95000"/>
                  </a:schemeClr>
                </a:solidFill>
              </a:rPr>
              <a:t>información</a:t>
            </a:r>
            <a:r>
              <a:rPr lang="en-US" sz="2000" dirty="0">
                <a:solidFill>
                  <a:schemeClr val="tx1">
                    <a:lumMod val="95000"/>
                  </a:schemeClr>
                </a:solidFill>
              </a:rPr>
              <a:t>, </a:t>
            </a:r>
            <a:r>
              <a:rPr lang="en-US" sz="2000" dirty="0" err="1">
                <a:solidFill>
                  <a:schemeClr val="tx1">
                    <a:lumMod val="95000"/>
                  </a:schemeClr>
                </a:solidFill>
              </a:rPr>
              <a:t>recaudación</a:t>
            </a:r>
            <a:r>
              <a:rPr lang="en-US" sz="2000" dirty="0">
                <a:solidFill>
                  <a:schemeClr val="tx1">
                    <a:lumMod val="95000"/>
                  </a:schemeClr>
                </a:solidFill>
              </a:rPr>
              <a:t> y </a:t>
            </a:r>
            <a:r>
              <a:rPr lang="en-US" sz="2000" dirty="0" err="1">
                <a:solidFill>
                  <a:schemeClr val="tx1">
                    <a:lumMod val="95000"/>
                  </a:schemeClr>
                </a:solidFill>
              </a:rPr>
              <a:t>fiscalización</a:t>
            </a:r>
            <a:r>
              <a:rPr lang="en-US" sz="2000" dirty="0">
                <a:solidFill>
                  <a:schemeClr val="tx1">
                    <a:lumMod val="95000"/>
                  </a:schemeClr>
                </a:solidFill>
              </a:rPr>
              <a:t> del </a:t>
            </a:r>
            <a:r>
              <a:rPr lang="en-US" sz="2000" dirty="0" err="1">
                <a:solidFill>
                  <a:schemeClr val="tx1">
                    <a:lumMod val="95000"/>
                  </a:schemeClr>
                </a:solidFill>
              </a:rPr>
              <a:t>tributo</a:t>
            </a:r>
            <a:r>
              <a:rPr lang="en-US" sz="2000" dirty="0">
                <a:solidFill>
                  <a:schemeClr val="tx1">
                    <a:lumMod val="95000"/>
                  </a:schemeClr>
                </a:solidFill>
              </a:rPr>
              <a:t>.</a:t>
            </a:r>
          </a:p>
        </p:txBody>
      </p:sp>
    </p:spTree>
    <p:extLst>
      <p:ext uri="{BB962C8B-B14F-4D97-AF65-F5344CB8AC3E}">
        <p14:creationId xmlns:p14="http://schemas.microsoft.com/office/powerpoint/2010/main" val="1412335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8D578-178E-BB1B-A240-48D261A0475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3D365FA-A026-B05D-01AE-5CCCE6AB458D}"/>
              </a:ext>
            </a:extLst>
          </p:cNvPr>
          <p:cNvSpPr>
            <a:spLocks noGrp="1"/>
          </p:cNvSpPr>
          <p:nvPr>
            <p:ph type="title"/>
          </p:nvPr>
        </p:nvSpPr>
        <p:spPr/>
        <p:txBody>
          <a:bodyPr>
            <a:normAutofit/>
          </a:bodyPr>
          <a:lstStyle/>
          <a:p>
            <a:r>
              <a:rPr lang="es-AR" sz="4000" dirty="0"/>
              <a:t>Armonización en el Convenio Multilateral 18-8-77</a:t>
            </a:r>
          </a:p>
        </p:txBody>
      </p:sp>
      <p:sp>
        <p:nvSpPr>
          <p:cNvPr id="4" name="Marcador de contenido 3">
            <a:extLst>
              <a:ext uri="{FF2B5EF4-FFF2-40B4-BE49-F238E27FC236}">
                <a16:creationId xmlns:a16="http://schemas.microsoft.com/office/drawing/2014/main" id="{3BAD03B8-D44C-D77F-C825-FF795DA4405C}"/>
              </a:ext>
            </a:extLst>
          </p:cNvPr>
          <p:cNvSpPr>
            <a:spLocks noGrp="1"/>
          </p:cNvSpPr>
          <p:nvPr>
            <p:ph sz="half" idx="2"/>
          </p:nvPr>
        </p:nvSpPr>
        <p:spPr>
          <a:xfrm>
            <a:off x="631903" y="1531434"/>
            <a:ext cx="10721898" cy="4645529"/>
          </a:xfrm>
        </p:spPr>
        <p:txBody>
          <a:bodyPr>
            <a:noAutofit/>
          </a:bodyPr>
          <a:lstStyle/>
          <a:p>
            <a:pPr marL="0" indent="0">
              <a:buNone/>
            </a:pPr>
            <a:r>
              <a:rPr lang="es-ES" sz="2000" b="1" u="sng" dirty="0"/>
              <a:t>Resolución 15/2024 (pendiente de ratificación de algunas jurisdicciones)</a:t>
            </a:r>
          </a:p>
          <a:p>
            <a:pPr marL="0" indent="0" algn="just">
              <a:buNone/>
            </a:pPr>
            <a:r>
              <a:rPr lang="es-ES" sz="2000" dirty="0"/>
              <a:t>ARTÍCULO 31- Las jurisdicciones adheridas se comprometen a prestarse la colaboración necesaria a efectos de asegurar el correcto cumplimiento por parte de los contribuyentes de sus obligaciones fiscales. Dicha colaboración se referirá especialmente a las tareas relativas a la información, recaudación y fiscalización del tributo.</a:t>
            </a:r>
          </a:p>
          <a:p>
            <a:pPr marL="0" indent="0" algn="just">
              <a:buNone/>
            </a:pPr>
            <a:r>
              <a:rPr lang="es-ES" sz="2000" dirty="0"/>
              <a:t>…</a:t>
            </a:r>
          </a:p>
          <a:p>
            <a:pPr marL="0" indent="0" algn="just">
              <a:buNone/>
            </a:pPr>
            <a:r>
              <a:rPr lang="es-ES" sz="2000" b="1" dirty="0"/>
              <a:t>c) A requerimiento de las jurisdicciones que así lo dispongan, asumir:</a:t>
            </a:r>
          </a:p>
          <a:p>
            <a:pPr marL="0" indent="0" algn="just">
              <a:buNone/>
            </a:pPr>
            <a:r>
              <a:rPr lang="es-ES" sz="2000" b="1" dirty="0"/>
              <a:t>1) el desarrollo, administración y/o coordinación de sistemas informáticos que permitan la simplificación y unificación de los distintos regímenes de recaudación e información que fueran creados por las jurisdicciones y con sus posteriores adhesiones,</a:t>
            </a:r>
          </a:p>
          <a:p>
            <a:pPr marL="0" indent="0" algn="just">
              <a:buNone/>
            </a:pPr>
            <a:r>
              <a:rPr lang="es-ES" sz="2000" dirty="0"/>
              <a:t>2) acciones y/o mecanismos de simplificación tributaria que permitan a los contribuyentes del Impuesto sobre los Ingresos Brutos dar cumplimiento a las obligaciones formales y/o sustanciales en el marco de la administración tributaria”.</a:t>
            </a:r>
            <a:endParaRPr lang="es-AR" sz="2000" dirty="0"/>
          </a:p>
        </p:txBody>
      </p:sp>
      <p:pic>
        <p:nvPicPr>
          <p:cNvPr id="3" name="Imagen 2">
            <a:extLst>
              <a:ext uri="{FF2B5EF4-FFF2-40B4-BE49-F238E27FC236}">
                <a16:creationId xmlns:a16="http://schemas.microsoft.com/office/drawing/2014/main" id="{11359174-F029-65AB-A23F-C39A4FFB7FDF}"/>
              </a:ext>
            </a:extLst>
          </p:cNvPr>
          <p:cNvPicPr>
            <a:picLocks noChangeAspect="1"/>
          </p:cNvPicPr>
          <p:nvPr/>
        </p:nvPicPr>
        <p:blipFill>
          <a:blip r:embed="rId2"/>
          <a:stretch>
            <a:fillRect/>
          </a:stretch>
        </p:blipFill>
        <p:spPr>
          <a:xfrm>
            <a:off x="11152614" y="6090504"/>
            <a:ext cx="402371" cy="402371"/>
          </a:xfrm>
          <a:prstGeom prst="rect">
            <a:avLst/>
          </a:prstGeom>
        </p:spPr>
      </p:pic>
    </p:spTree>
    <p:extLst>
      <p:ext uri="{BB962C8B-B14F-4D97-AF65-F5344CB8AC3E}">
        <p14:creationId xmlns:p14="http://schemas.microsoft.com/office/powerpoint/2010/main" val="330595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Graphic 10" descr="Juez">
            <a:extLst>
              <a:ext uri="{FF2B5EF4-FFF2-40B4-BE49-F238E27FC236}">
                <a16:creationId xmlns:a16="http://schemas.microsoft.com/office/drawing/2014/main" id="{1C42B26C-5902-9EF1-3630-B08510170D0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6009" y="1501071"/>
            <a:ext cx="3818287" cy="3818287"/>
          </a:xfrm>
          <a:prstGeom prst="rect">
            <a:avLst/>
          </a:prstGeom>
        </p:spPr>
      </p:pic>
      <p:sp>
        <p:nvSpPr>
          <p:cNvPr id="2" name="Título 1">
            <a:extLst>
              <a:ext uri="{FF2B5EF4-FFF2-40B4-BE49-F238E27FC236}">
                <a16:creationId xmlns:a16="http://schemas.microsoft.com/office/drawing/2014/main" id="{9F03FB28-045F-15E7-C364-7CAA3AEF24A0}"/>
              </a:ext>
            </a:extLst>
          </p:cNvPr>
          <p:cNvSpPr txBox="1">
            <a:spLocks/>
          </p:cNvSpPr>
          <p:nvPr/>
        </p:nvSpPr>
        <p:spPr>
          <a:xfrm>
            <a:off x="4072467" y="1302707"/>
            <a:ext cx="7281333" cy="4874256"/>
          </a:xfrm>
          <a:prstGeom prst="rect">
            <a:avLst/>
          </a:prstGeom>
        </p:spPr>
        <p:txBody>
          <a:bodyPr vert="horz" lIns="91440" tIns="45720" rIns="91440" bIns="45720" rtlCol="0">
            <a:norm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pPr indent="-228600" algn="just">
              <a:spcAft>
                <a:spcPts val="600"/>
              </a:spcAft>
              <a:buFont typeface="Arial" panose="020B0604020202020204" pitchFamily="34" charset="0"/>
              <a:buChar char="•"/>
            </a:pP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23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procesos</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iniciados</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ante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el</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fuero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Contencioso</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Administrativo</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Federal</a:t>
            </a:r>
          </a:p>
          <a:p>
            <a:pPr indent="-228600" algn="just">
              <a:spcAft>
                <a:spcPts val="600"/>
              </a:spcAft>
              <a:buFont typeface="Arial" panose="020B0604020202020204" pitchFamily="34" charset="0"/>
              <a:buChar char="•"/>
            </a:pP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16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cautelares</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otorgadas</a:t>
            </a:r>
            <a:endPar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lgn="just">
              <a:spcAft>
                <a:spcPts val="600"/>
              </a:spcAft>
              <a:buFont typeface="Arial" panose="020B0604020202020204" pitchFamily="34" charset="0"/>
              <a:buChar char="•"/>
            </a:pP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1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acción</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de amparo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rechazada</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en</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primera</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instancia</a:t>
            </a:r>
            <a:endPar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lgn="just">
              <a:spcAft>
                <a:spcPts val="600"/>
              </a:spcAft>
              <a:buFont typeface="Arial" panose="020B0604020202020204" pitchFamily="34" charset="0"/>
              <a:buChar char="•"/>
            </a:pP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Sin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setencias</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sobre</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el</a:t>
            </a:r>
            <a:r>
              <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36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fondo</a:t>
            </a:r>
            <a:endParaRPr lang="en-US" sz="36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lgn="just">
              <a:spcAft>
                <a:spcPts val="600"/>
              </a:spcAft>
              <a:buFont typeface="Arial" panose="020B0604020202020204" pitchFamily="34" charset="0"/>
              <a:buChar char="•"/>
            </a:pPr>
            <a:b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b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p:txBody>
      </p:sp>
      <p:pic>
        <p:nvPicPr>
          <p:cNvPr id="3" name="Imagen 2">
            <a:extLst>
              <a:ext uri="{FF2B5EF4-FFF2-40B4-BE49-F238E27FC236}">
                <a16:creationId xmlns:a16="http://schemas.microsoft.com/office/drawing/2014/main" id="{CCD70FD0-1875-A1F7-EC39-2D2B499ADBF8}"/>
              </a:ext>
            </a:extLst>
          </p:cNvPr>
          <p:cNvPicPr>
            <a:picLocks noChangeAspect="1"/>
          </p:cNvPicPr>
          <p:nvPr/>
        </p:nvPicPr>
        <p:blipFill>
          <a:blip r:embed="rId5"/>
          <a:stretch>
            <a:fillRect/>
          </a:stretch>
        </p:blipFill>
        <p:spPr>
          <a:xfrm>
            <a:off x="11152614" y="5975777"/>
            <a:ext cx="402371" cy="402371"/>
          </a:xfrm>
          <a:prstGeom prst="rect">
            <a:avLst/>
          </a:prstGeom>
        </p:spPr>
      </p:pic>
    </p:spTree>
    <p:extLst>
      <p:ext uri="{BB962C8B-B14F-4D97-AF65-F5344CB8AC3E}">
        <p14:creationId xmlns:p14="http://schemas.microsoft.com/office/powerpoint/2010/main" val="3863880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3D62473-1356-1BD7-C5B7-CF782B97E7FA}"/>
            </a:ext>
          </a:extLst>
        </p:cNvPr>
        <p:cNvGrpSpPr/>
        <p:nvPr/>
      </p:nvGrpSpPr>
      <p:grpSpPr>
        <a:xfrm>
          <a:off x="0" y="0"/>
          <a:ext cx="0" cy="0"/>
          <a:chOff x="0" y="0"/>
          <a:chExt cx="0" cy="0"/>
        </a:xfrm>
      </p:grpSpPr>
      <p:pic>
        <p:nvPicPr>
          <p:cNvPr id="11" name="Graphic 10" descr="Juez">
            <a:extLst>
              <a:ext uri="{FF2B5EF4-FFF2-40B4-BE49-F238E27FC236}">
                <a16:creationId xmlns:a16="http://schemas.microsoft.com/office/drawing/2014/main" id="{D38A6644-7384-4653-47C7-2E1F9ED3E55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6009" y="1501071"/>
            <a:ext cx="3818287" cy="3818287"/>
          </a:xfrm>
          <a:prstGeom prst="rect">
            <a:avLst/>
          </a:prstGeom>
        </p:spPr>
      </p:pic>
      <p:sp>
        <p:nvSpPr>
          <p:cNvPr id="2" name="Título 1">
            <a:extLst>
              <a:ext uri="{FF2B5EF4-FFF2-40B4-BE49-F238E27FC236}">
                <a16:creationId xmlns:a16="http://schemas.microsoft.com/office/drawing/2014/main" id="{AD125E7B-8ECD-7293-41FF-7C580F698842}"/>
              </a:ext>
            </a:extLst>
          </p:cNvPr>
          <p:cNvSpPr txBox="1">
            <a:spLocks/>
          </p:cNvSpPr>
          <p:nvPr/>
        </p:nvSpPr>
        <p:spPr>
          <a:xfrm>
            <a:off x="4072467" y="262467"/>
            <a:ext cx="7281333" cy="5914496"/>
          </a:xfrm>
          <a:prstGeom prst="rect">
            <a:avLst/>
          </a:prstGeom>
        </p:spPr>
        <p:txBody>
          <a:bodyPr vert="horz" lIns="91440" tIns="45720" rIns="91440" bIns="45720" rtlCol="0">
            <a:normAutofit fontScale="92500"/>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pPr marL="342900" indent="-342900" algn="just">
              <a:spcAft>
                <a:spcPts val="600"/>
              </a:spcAft>
              <a:buFont typeface="Arial" panose="020B0604020202020204" pitchFamily="34" charset="0"/>
              <a:buChar char="•"/>
            </a:pP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Demandan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 la Comisión Arbitral y al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Comité</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de Administración de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los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Sistemas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Unificados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de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Recaudación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Anticipada</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(SURA)</a:t>
            </a:r>
          </a:p>
          <a:p>
            <a:pPr indent="-228600">
              <a:spcAft>
                <a:spcPts val="600"/>
              </a:spcAft>
              <a:buFont typeface="Arial" panose="020B0604020202020204" pitchFamily="34" charset="0"/>
              <a:buChar char="•"/>
            </a:pP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En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algunos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casos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demandaron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 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entidades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bancarias</a:t>
            </a: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lgn="just">
              <a:spcAft>
                <a:spcPts val="600"/>
              </a:spcAft>
              <a:buFont typeface="Arial" panose="020B0604020202020204" pitchFamily="34" charset="0"/>
              <a:buChar char="•"/>
            </a:pP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En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algunos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casos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jurisdicciones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fueron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citadas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como</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terceros</a:t>
            </a: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lgn="just">
              <a:spcAft>
                <a:spcPts val="600"/>
              </a:spcAft>
              <a:buFont typeface="Arial" panose="020B0604020202020204" pitchFamily="34" charset="0"/>
              <a:buChar char="•"/>
            </a:pP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Solicitan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medidas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cautelares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 fin de que la Comisión Arbitral y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el</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Comité</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SURA se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abstengan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de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efectuar</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retenciones</a:t>
            </a: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spcAft>
                <a:spcPts val="600"/>
              </a:spcAft>
              <a:buFont typeface="Arial" panose="020B0604020202020204" pitchFamily="34" charset="0"/>
              <a:buChar char="•"/>
            </a:pP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cautelares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disponen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previa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caución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real</a:t>
            </a:r>
          </a:p>
          <a:p>
            <a:pPr indent="-228600" algn="just">
              <a:spcAft>
                <a:spcPts val="600"/>
              </a:spcAft>
              <a:buFont typeface="Arial" panose="020B0604020202020204" pitchFamily="34" charset="0"/>
              <a:buChar char="•"/>
            </a:pP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cuestionan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normas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dictadas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por</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la Comisión Arbitral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pero</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omite</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invocar</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leyes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locales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provinciales</a:t>
            </a: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lgn="just">
              <a:spcAft>
                <a:spcPts val="600"/>
              </a:spcAft>
              <a:buFont typeface="Arial" panose="020B0604020202020204" pitchFamily="34" charset="0"/>
              <a:buChar char="•"/>
            </a:pP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En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algunos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casos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solicita</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la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devolución</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de 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sumas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retenidas</a:t>
            </a: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a:p>
            <a:pPr indent="-228600">
              <a:spcAft>
                <a:spcPts val="600"/>
              </a:spcAft>
              <a:buFont typeface="Arial" panose="020B0604020202020204" pitchFamily="34" charset="0"/>
              <a:buChar char="•"/>
            </a:pP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En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algunos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casos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se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cuestiona</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estar</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alcanzado</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por</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el</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IIBB o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por</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las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normas</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del </a:t>
            </a:r>
            <a:r>
              <a:rPr lang="en-US" sz="2400" dirty="0" err="1">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Convenio</a:t>
            </a:r>
            <a: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t> Multilateral del 18-8-77</a:t>
            </a:r>
            <a:br>
              <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rPr>
            </a:br>
            <a:endParaRPr lang="en-US" sz="2400" dirty="0">
              <a:gradFill>
                <a:gsLst>
                  <a:gs pos="34000">
                    <a:schemeClr val="tx1">
                      <a:lumMod val="93000"/>
                    </a:schemeClr>
                  </a:gs>
                  <a:gs pos="0">
                    <a:schemeClr val="bg1">
                      <a:lumMod val="25000"/>
                      <a:lumOff val="75000"/>
                    </a:schemeClr>
                  </a:gs>
                  <a:gs pos="100000">
                    <a:schemeClr val="tx1"/>
                  </a:gs>
                </a:gsLst>
                <a:lin ang="4800000" scaled="0"/>
              </a:gradFill>
              <a:latin typeface="Corbel" panose="020B0503020204020204" pitchFamily="34" charset="0"/>
              <a:ea typeface="+mn-ea"/>
              <a:cs typeface="+mn-cs"/>
            </a:endParaRPr>
          </a:p>
        </p:txBody>
      </p:sp>
      <p:pic>
        <p:nvPicPr>
          <p:cNvPr id="3" name="Imagen 2">
            <a:extLst>
              <a:ext uri="{FF2B5EF4-FFF2-40B4-BE49-F238E27FC236}">
                <a16:creationId xmlns:a16="http://schemas.microsoft.com/office/drawing/2014/main" id="{70C67465-A880-1FEA-E8C9-7CEE1E3E8A4D}"/>
              </a:ext>
            </a:extLst>
          </p:cNvPr>
          <p:cNvPicPr>
            <a:picLocks noChangeAspect="1"/>
          </p:cNvPicPr>
          <p:nvPr/>
        </p:nvPicPr>
        <p:blipFill>
          <a:blip r:embed="rId5"/>
          <a:stretch>
            <a:fillRect/>
          </a:stretch>
        </p:blipFill>
        <p:spPr>
          <a:xfrm>
            <a:off x="11152614" y="5975777"/>
            <a:ext cx="402371" cy="402371"/>
          </a:xfrm>
          <a:prstGeom prst="rect">
            <a:avLst/>
          </a:prstGeom>
        </p:spPr>
      </p:pic>
    </p:spTree>
    <p:extLst>
      <p:ext uri="{BB962C8B-B14F-4D97-AF65-F5344CB8AC3E}">
        <p14:creationId xmlns:p14="http://schemas.microsoft.com/office/powerpoint/2010/main" val="2250276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áfico 4">
            <a:extLst>
              <a:ext uri="{FF2B5EF4-FFF2-40B4-BE49-F238E27FC236}">
                <a16:creationId xmlns:a16="http://schemas.microsoft.com/office/drawing/2014/main" id="{FC816874-6413-DB96-BEA5-E092AB03D87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17576" y="1683017"/>
            <a:ext cx="4172393" cy="1812252"/>
          </a:xfrm>
          <a:prstGeom prst="rect">
            <a:avLst/>
          </a:prstGeom>
        </p:spPr>
      </p:pic>
      <p:sp>
        <p:nvSpPr>
          <p:cNvPr id="6" name="CuadroTexto 5">
            <a:extLst>
              <a:ext uri="{FF2B5EF4-FFF2-40B4-BE49-F238E27FC236}">
                <a16:creationId xmlns:a16="http://schemas.microsoft.com/office/drawing/2014/main" id="{8446DE7D-A15B-6453-C398-DC79CED058FC}"/>
              </a:ext>
            </a:extLst>
          </p:cNvPr>
          <p:cNvSpPr txBox="1"/>
          <p:nvPr/>
        </p:nvSpPr>
        <p:spPr>
          <a:xfrm>
            <a:off x="647700" y="508000"/>
            <a:ext cx="3539752" cy="707886"/>
          </a:xfrm>
          <a:prstGeom prst="rect">
            <a:avLst/>
          </a:prstGeom>
          <a:noFill/>
        </p:spPr>
        <p:txBody>
          <a:bodyPr wrap="none" rtlCol="0">
            <a:spAutoFit/>
          </a:bodyPr>
          <a:lstStyle/>
          <a:p>
            <a:r>
              <a:rPr lang="es-AR" sz="4000" dirty="0"/>
              <a:t>COMPETENCIA</a:t>
            </a:r>
          </a:p>
        </p:txBody>
      </p:sp>
      <p:pic>
        <p:nvPicPr>
          <p:cNvPr id="8" name="Imagen 7" descr="Texto&#10;&#10;El contenido generado por IA puede ser incorrecto.">
            <a:extLst>
              <a:ext uri="{FF2B5EF4-FFF2-40B4-BE49-F238E27FC236}">
                <a16:creationId xmlns:a16="http://schemas.microsoft.com/office/drawing/2014/main" id="{A8CA7BAE-B5CC-87C0-DF5F-AAC152B2865A}"/>
              </a:ext>
            </a:extLst>
          </p:cNvPr>
          <p:cNvPicPr>
            <a:picLocks noChangeAspect="1"/>
          </p:cNvPicPr>
          <p:nvPr/>
        </p:nvPicPr>
        <p:blipFill>
          <a:blip r:embed="rId4"/>
          <a:stretch>
            <a:fillRect/>
          </a:stretch>
        </p:blipFill>
        <p:spPr>
          <a:xfrm>
            <a:off x="442913" y="3648638"/>
            <a:ext cx="2654300" cy="2654300"/>
          </a:xfrm>
          <a:prstGeom prst="rect">
            <a:avLst/>
          </a:prstGeom>
        </p:spPr>
      </p:pic>
      <p:pic>
        <p:nvPicPr>
          <p:cNvPr id="10" name="Imagen 9" descr="Logotipo&#10;&#10;El contenido generado por IA puede ser incorrecto.">
            <a:extLst>
              <a:ext uri="{FF2B5EF4-FFF2-40B4-BE49-F238E27FC236}">
                <a16:creationId xmlns:a16="http://schemas.microsoft.com/office/drawing/2014/main" id="{DAC90836-581B-AF1A-6F65-AAFADDC46E41}"/>
              </a:ext>
            </a:extLst>
          </p:cNvPr>
          <p:cNvPicPr>
            <a:picLocks noChangeAspect="1"/>
          </p:cNvPicPr>
          <p:nvPr/>
        </p:nvPicPr>
        <p:blipFill>
          <a:blip r:embed="rId5"/>
          <a:stretch>
            <a:fillRect/>
          </a:stretch>
        </p:blipFill>
        <p:spPr>
          <a:xfrm>
            <a:off x="9268256" y="1047750"/>
            <a:ext cx="2466975" cy="1847850"/>
          </a:xfrm>
          <a:prstGeom prst="rect">
            <a:avLst/>
          </a:prstGeom>
        </p:spPr>
      </p:pic>
      <p:pic>
        <p:nvPicPr>
          <p:cNvPr id="12" name="Imagen 11" descr="Texto&#10;&#10;El contenido generado por IA puede ser incorrecto.">
            <a:extLst>
              <a:ext uri="{FF2B5EF4-FFF2-40B4-BE49-F238E27FC236}">
                <a16:creationId xmlns:a16="http://schemas.microsoft.com/office/drawing/2014/main" id="{882AA295-2F64-1FF8-8646-6CE999B29E04}"/>
              </a:ext>
            </a:extLst>
          </p:cNvPr>
          <p:cNvPicPr>
            <a:picLocks noChangeAspect="1"/>
          </p:cNvPicPr>
          <p:nvPr/>
        </p:nvPicPr>
        <p:blipFill>
          <a:blip r:embed="rId6"/>
          <a:stretch>
            <a:fillRect/>
          </a:stretch>
        </p:blipFill>
        <p:spPr>
          <a:xfrm>
            <a:off x="8183562" y="3962400"/>
            <a:ext cx="3565525" cy="2340538"/>
          </a:xfrm>
          <a:prstGeom prst="rect">
            <a:avLst/>
          </a:prstGeom>
        </p:spPr>
      </p:pic>
      <p:pic>
        <p:nvPicPr>
          <p:cNvPr id="14" name="Imagen 13" descr="Imagen que contiene Texto">
            <a:extLst>
              <a:ext uri="{FF2B5EF4-FFF2-40B4-BE49-F238E27FC236}">
                <a16:creationId xmlns:a16="http://schemas.microsoft.com/office/drawing/2014/main" id="{05BA2169-8AA5-3379-B10B-E8015CF9DB5E}"/>
              </a:ext>
            </a:extLst>
          </p:cNvPr>
          <p:cNvPicPr>
            <a:picLocks noChangeAspect="1"/>
          </p:cNvPicPr>
          <p:nvPr/>
        </p:nvPicPr>
        <p:blipFill>
          <a:blip r:embed="rId7"/>
          <a:stretch>
            <a:fillRect/>
          </a:stretch>
        </p:blipFill>
        <p:spPr>
          <a:xfrm>
            <a:off x="3586383" y="5226613"/>
            <a:ext cx="4238625" cy="1076325"/>
          </a:xfrm>
          <a:prstGeom prst="rect">
            <a:avLst/>
          </a:prstGeom>
        </p:spPr>
      </p:pic>
    </p:spTree>
    <p:extLst>
      <p:ext uri="{BB962C8B-B14F-4D97-AF65-F5344CB8AC3E}">
        <p14:creationId xmlns:p14="http://schemas.microsoft.com/office/powerpoint/2010/main" val="17462864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6020E385-54F4-42F2-9A7E-7A8B8160EC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blipFill>
            <a:blip r:embed="rId2"/>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3775A95-C883-CECA-914E-ACC035829BE7}"/>
              </a:ext>
            </a:extLst>
          </p:cNvPr>
          <p:cNvSpPr>
            <a:spLocks noGrp="1"/>
          </p:cNvSpPr>
          <p:nvPr>
            <p:ph type="title"/>
          </p:nvPr>
        </p:nvSpPr>
        <p:spPr>
          <a:xfrm>
            <a:off x="838200" y="365125"/>
            <a:ext cx="10515600" cy="1325563"/>
          </a:xfrm>
        </p:spPr>
        <p:txBody>
          <a:bodyPr>
            <a:normAutofit/>
          </a:bodyPr>
          <a:lstStyle/>
          <a:p>
            <a:r>
              <a:rPr lang="es-AR">
                <a:gradFill flip="none" rotWithShape="1">
                  <a:gsLst>
                    <a:gs pos="28000">
                      <a:srgbClr val="EDEDED"/>
                    </a:gs>
                    <a:gs pos="0">
                      <a:srgbClr val="BFBFBF"/>
                    </a:gs>
                    <a:gs pos="100000">
                      <a:srgbClr val="FFFFFF"/>
                    </a:gs>
                  </a:gsLst>
                  <a:lin ang="4800000" scaled="0"/>
                  <a:tileRect/>
                </a:gradFill>
              </a:rPr>
              <a:t>Principio general según la CSJN</a:t>
            </a:r>
          </a:p>
        </p:txBody>
      </p:sp>
      <p:sp>
        <p:nvSpPr>
          <p:cNvPr id="3" name="Marcador de contenido 2">
            <a:extLst>
              <a:ext uri="{FF2B5EF4-FFF2-40B4-BE49-F238E27FC236}">
                <a16:creationId xmlns:a16="http://schemas.microsoft.com/office/drawing/2014/main" id="{6033152B-9E31-AFEC-B623-89058BAD3905}"/>
              </a:ext>
            </a:extLst>
          </p:cNvPr>
          <p:cNvSpPr>
            <a:spLocks noGrp="1"/>
          </p:cNvSpPr>
          <p:nvPr>
            <p:ph idx="1"/>
          </p:nvPr>
        </p:nvSpPr>
        <p:spPr>
          <a:xfrm>
            <a:off x="1120000" y="1825625"/>
            <a:ext cx="6356856" cy="4351338"/>
          </a:xfrm>
        </p:spPr>
        <p:txBody>
          <a:bodyPr>
            <a:normAutofit/>
          </a:bodyPr>
          <a:lstStyle/>
          <a:p>
            <a:pPr marL="0" indent="0" algn="just">
              <a:buNone/>
            </a:pPr>
            <a:r>
              <a:rPr lang="es-ES" sz="2200" dirty="0">
                <a:gradFill>
                  <a:gsLst>
                    <a:gs pos="34000">
                      <a:srgbClr val="EDEDED"/>
                    </a:gs>
                    <a:gs pos="0">
                      <a:srgbClr val="BFBFBF"/>
                    </a:gs>
                    <a:gs pos="100000">
                      <a:srgbClr val="FFFFFF"/>
                    </a:gs>
                  </a:gsLst>
                  <a:lin ang="4800000" scaled="0"/>
                </a:gradFill>
              </a:rPr>
              <a:t>A fin de resolver una cuestión de competencia, es preciso atender, de manera principal, a la </a:t>
            </a:r>
            <a:r>
              <a:rPr lang="es-ES" sz="2200" b="1" dirty="0">
                <a:gradFill>
                  <a:gsLst>
                    <a:gs pos="34000">
                      <a:srgbClr val="EDEDED"/>
                    </a:gs>
                    <a:gs pos="0">
                      <a:srgbClr val="BFBFBF"/>
                    </a:gs>
                    <a:gs pos="100000">
                      <a:srgbClr val="FFFFFF"/>
                    </a:gs>
                  </a:gsLst>
                  <a:lin ang="4800000" scaled="0"/>
                </a:gradFill>
              </a:rPr>
              <a:t>exposición de los hechos que el actor efectúa en la demanda</a:t>
            </a:r>
            <a:r>
              <a:rPr lang="es-ES" sz="2200" dirty="0">
                <a:gradFill>
                  <a:gsLst>
                    <a:gs pos="34000">
                      <a:srgbClr val="EDEDED"/>
                    </a:gs>
                    <a:gs pos="0">
                      <a:srgbClr val="BFBFBF"/>
                    </a:gs>
                    <a:gs pos="100000">
                      <a:srgbClr val="FFFFFF"/>
                    </a:gs>
                  </a:gsLst>
                  <a:lin ang="4800000" scaled="0"/>
                </a:gradFill>
              </a:rPr>
              <a:t>, así como también al origen de la acción y a la relación de derecho existente entre las partes (Fallos: 311:1791; 311:2065; 322:617, entre otros) y después, solo en la medida en que se adecue a ellos, al derecho que invoca como fundamento de la pretensión (Fallos: 308:2230; 320:46; 324:4495, entre muchos otros), pues deberá estarse a la realidad jurídica y no a la mera voluntad de las partes (Fallos: 297:396; 299:89; 301:702, entre muchos otros).</a:t>
            </a:r>
            <a:endParaRPr lang="es-AR" sz="2200" dirty="0">
              <a:gradFill>
                <a:gsLst>
                  <a:gs pos="34000">
                    <a:srgbClr val="EDEDED"/>
                  </a:gs>
                  <a:gs pos="0">
                    <a:srgbClr val="BFBFBF"/>
                  </a:gs>
                  <a:gs pos="100000">
                    <a:srgbClr val="FFFFFF"/>
                  </a:gs>
                </a:gsLst>
                <a:lin ang="4800000" scaled="0"/>
              </a:gradFill>
            </a:endParaRPr>
          </a:p>
        </p:txBody>
      </p:sp>
      <p:sp>
        <p:nvSpPr>
          <p:cNvPr id="15" name="Rounded Rectangle 17">
            <a:extLst>
              <a:ext uri="{FF2B5EF4-FFF2-40B4-BE49-F238E27FC236}">
                <a16:creationId xmlns:a16="http://schemas.microsoft.com/office/drawing/2014/main" id="{B1B60728-8C3E-4908-96B8-23E9622595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3852" y="1948070"/>
            <a:ext cx="3429886" cy="3896139"/>
          </a:xfrm>
          <a:prstGeom prst="roundRect">
            <a:avLst>
              <a:gd name="adj" fmla="val 2028"/>
            </a:avLst>
          </a:prstGeom>
          <a:solidFill>
            <a:schemeClr val="bg1"/>
          </a:solidFill>
          <a:ln>
            <a:noFill/>
          </a:ln>
          <a:effectLst>
            <a:innerShdw blurRad="127000" dist="12700">
              <a:prstClr val="black"/>
            </a:innerShdw>
            <a:reflection blurRad="6350" stA="52000" endA="300" endPos="2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Preguntas">
            <a:extLst>
              <a:ext uri="{FF2B5EF4-FFF2-40B4-BE49-F238E27FC236}">
                <a16:creationId xmlns:a16="http://schemas.microsoft.com/office/drawing/2014/main" id="{410CFC2B-40F4-D371-FD07-E7130BEBB0F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6824" y="2474168"/>
            <a:ext cx="2843942" cy="2843942"/>
          </a:xfrm>
          <a:prstGeom prst="rect">
            <a:avLst/>
          </a:prstGeom>
        </p:spPr>
      </p:pic>
    </p:spTree>
    <p:extLst>
      <p:ext uri="{BB962C8B-B14F-4D97-AF65-F5344CB8AC3E}">
        <p14:creationId xmlns:p14="http://schemas.microsoft.com/office/powerpoint/2010/main" val="2993645789"/>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10E2CA-6F64-3101-8684-D528FD72CA84}"/>
              </a:ext>
            </a:extLst>
          </p:cNvPr>
          <p:cNvSpPr>
            <a:spLocks noGrp="1"/>
          </p:cNvSpPr>
          <p:nvPr>
            <p:ph type="title"/>
          </p:nvPr>
        </p:nvSpPr>
        <p:spPr/>
        <p:txBody>
          <a:bodyPr/>
          <a:lstStyle/>
          <a:p>
            <a:r>
              <a:rPr lang="es-AR" dirty="0">
                <a:gradFill flip="none" rotWithShape="1">
                  <a:gsLst>
                    <a:gs pos="28000">
                      <a:srgbClr val="EDEDED"/>
                    </a:gs>
                    <a:gs pos="0">
                      <a:srgbClr val="BFBFBF"/>
                    </a:gs>
                    <a:gs pos="100000">
                      <a:srgbClr val="FFFFFF"/>
                    </a:gs>
                  </a:gsLst>
                  <a:lin ang="4800000" scaled="0"/>
                  <a:tileRect/>
                </a:gradFill>
              </a:rPr>
              <a:t>Principio general según la CSJN</a:t>
            </a:r>
            <a:endParaRPr lang="es-AR" dirty="0"/>
          </a:p>
        </p:txBody>
      </p:sp>
      <p:graphicFrame>
        <p:nvGraphicFramePr>
          <p:cNvPr id="5" name="Marcador de contenido 2">
            <a:extLst>
              <a:ext uri="{FF2B5EF4-FFF2-40B4-BE49-F238E27FC236}">
                <a16:creationId xmlns:a16="http://schemas.microsoft.com/office/drawing/2014/main" id="{2734634E-D385-55E9-0B6E-A4BC0CFECC7C}"/>
              </a:ext>
            </a:extLst>
          </p:cNvPr>
          <p:cNvGraphicFramePr>
            <a:graphicFrameLocks noGrp="1"/>
          </p:cNvGraphicFramePr>
          <p:nvPr>
            <p:ph idx="1"/>
          </p:nvPr>
        </p:nvGraphicFramePr>
        <p:xfrm>
          <a:off x="1120000" y="1825625"/>
          <a:ext cx="102338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5030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5634A-F25A-9F7F-E330-5AD5C51CA88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80D12FF-B570-4EDF-D4AC-0AC692F6B03A}"/>
              </a:ext>
            </a:extLst>
          </p:cNvPr>
          <p:cNvSpPr>
            <a:spLocks noGrp="1"/>
          </p:cNvSpPr>
          <p:nvPr>
            <p:ph type="title"/>
          </p:nvPr>
        </p:nvSpPr>
        <p:spPr/>
        <p:txBody>
          <a:bodyPr/>
          <a:lstStyle/>
          <a:p>
            <a:r>
              <a:rPr lang="es-AR" dirty="0">
                <a:gradFill flip="none" rotWithShape="1">
                  <a:gsLst>
                    <a:gs pos="28000">
                      <a:srgbClr val="EDEDED"/>
                    </a:gs>
                    <a:gs pos="0">
                      <a:srgbClr val="BFBFBF"/>
                    </a:gs>
                    <a:gs pos="100000">
                      <a:srgbClr val="FFFFFF"/>
                    </a:gs>
                  </a:gsLst>
                  <a:lin ang="4800000" scaled="0"/>
                  <a:tileRect/>
                </a:gradFill>
              </a:rPr>
              <a:t>Principio general según la CSJN</a:t>
            </a:r>
            <a:endParaRPr lang="es-AR" dirty="0"/>
          </a:p>
        </p:txBody>
      </p:sp>
      <p:graphicFrame>
        <p:nvGraphicFramePr>
          <p:cNvPr id="5" name="Marcador de contenido 2">
            <a:extLst>
              <a:ext uri="{FF2B5EF4-FFF2-40B4-BE49-F238E27FC236}">
                <a16:creationId xmlns:a16="http://schemas.microsoft.com/office/drawing/2014/main" id="{CEDCBDD7-DEC1-725A-839C-443DE464B138}"/>
              </a:ext>
            </a:extLst>
          </p:cNvPr>
          <p:cNvGraphicFramePr>
            <a:graphicFrameLocks noGrp="1"/>
          </p:cNvGraphicFramePr>
          <p:nvPr>
            <p:ph idx="1"/>
            <p:extLst>
              <p:ext uri="{D42A27DB-BD31-4B8C-83A1-F6EECF244321}">
                <p14:modId xmlns:p14="http://schemas.microsoft.com/office/powerpoint/2010/main" val="705645586"/>
              </p:ext>
            </p:extLst>
          </p:nvPr>
        </p:nvGraphicFramePr>
        <p:xfrm>
          <a:off x="1120000" y="1825625"/>
          <a:ext cx="102338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a:extLst>
              <a:ext uri="{FF2B5EF4-FFF2-40B4-BE49-F238E27FC236}">
                <a16:creationId xmlns:a16="http://schemas.microsoft.com/office/drawing/2014/main" id="{7D210F85-5858-73C3-A0D9-D82F568573B2}"/>
              </a:ext>
            </a:extLst>
          </p:cNvPr>
          <p:cNvPicPr>
            <a:picLocks noChangeAspect="1"/>
          </p:cNvPicPr>
          <p:nvPr/>
        </p:nvPicPr>
        <p:blipFill>
          <a:blip r:embed="rId7"/>
          <a:stretch>
            <a:fillRect/>
          </a:stretch>
        </p:blipFill>
        <p:spPr>
          <a:xfrm>
            <a:off x="11152614" y="6253163"/>
            <a:ext cx="402371" cy="402371"/>
          </a:xfrm>
          <a:prstGeom prst="rect">
            <a:avLst/>
          </a:prstGeom>
        </p:spPr>
      </p:pic>
    </p:spTree>
    <p:extLst>
      <p:ext uri="{BB962C8B-B14F-4D97-AF65-F5344CB8AC3E}">
        <p14:creationId xmlns:p14="http://schemas.microsoft.com/office/powerpoint/2010/main" val="3107750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4962833-2EBB-47A0-9823-D4F8E16EE1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 name="Título 1">
            <a:extLst>
              <a:ext uri="{FF2B5EF4-FFF2-40B4-BE49-F238E27FC236}">
                <a16:creationId xmlns:a16="http://schemas.microsoft.com/office/drawing/2014/main" id="{56DBC0F6-A248-0216-00BE-41227FA3A86A}"/>
              </a:ext>
            </a:extLst>
          </p:cNvPr>
          <p:cNvSpPr>
            <a:spLocks noGrp="1"/>
          </p:cNvSpPr>
          <p:nvPr>
            <p:ph type="title"/>
          </p:nvPr>
        </p:nvSpPr>
        <p:spPr>
          <a:xfrm>
            <a:off x="4377313" y="687388"/>
            <a:ext cx="6290687" cy="5483225"/>
          </a:xfrm>
          <a:effectLst/>
        </p:spPr>
        <p:txBody>
          <a:bodyPr vert="horz" wrap="square" lIns="91440" tIns="45720" rIns="91440" bIns="45720" rtlCol="0" anchor="ctr">
            <a:normAutofit/>
          </a:bodyPr>
          <a:lstStyle/>
          <a:p>
            <a:r>
              <a:rPr lang="en-US" sz="3400" spc="-300" dirty="0" err="1">
                <a:solidFill>
                  <a:schemeClr val="tx1">
                    <a:lumMod val="95000"/>
                  </a:schemeClr>
                </a:solidFill>
                <a:effectLst>
                  <a:outerShdw blurRad="469900" dist="342900" dir="5400000" sy="-20000" rotWithShape="0">
                    <a:prstClr val="black">
                      <a:alpha val="66000"/>
                    </a:prstClr>
                  </a:outerShdw>
                </a:effectLst>
              </a:rPr>
              <a:t>Regímenes</a:t>
            </a:r>
            <a:r>
              <a:rPr lang="en-US" sz="3400" spc="-300" dirty="0">
                <a:solidFill>
                  <a:schemeClr val="tx1">
                    <a:lumMod val="95000"/>
                  </a:schemeClr>
                </a:solidFill>
                <a:effectLst>
                  <a:outerShdw blurRad="469900" dist="342900" dir="5400000" sy="-20000" rotWithShape="0">
                    <a:prstClr val="black">
                      <a:alpha val="66000"/>
                    </a:prstClr>
                  </a:outerShdw>
                </a:effectLst>
              </a:rPr>
              <a:t> de </a:t>
            </a:r>
            <a:r>
              <a:rPr lang="en-US" sz="3400" spc="-300" dirty="0" err="1">
                <a:solidFill>
                  <a:schemeClr val="tx1">
                    <a:lumMod val="95000"/>
                  </a:schemeClr>
                </a:solidFill>
                <a:effectLst>
                  <a:outerShdw blurRad="469900" dist="342900" dir="5400000" sy="-20000" rotWithShape="0">
                    <a:prstClr val="black">
                      <a:alpha val="66000"/>
                    </a:prstClr>
                  </a:outerShdw>
                </a:effectLst>
              </a:rPr>
              <a:t>recaudación</a:t>
            </a:r>
            <a:r>
              <a:rPr lang="en-US" sz="3400" spc="-300" dirty="0">
                <a:solidFill>
                  <a:schemeClr val="tx1">
                    <a:lumMod val="95000"/>
                  </a:schemeClr>
                </a:solidFill>
                <a:effectLst>
                  <a:outerShdw blurRad="469900" dist="342900" dir="5400000" sy="-20000" rotWithShape="0">
                    <a:prstClr val="black">
                      <a:alpha val="66000"/>
                    </a:prstClr>
                  </a:outerShdw>
                </a:effectLst>
              </a:rPr>
              <a:t> </a:t>
            </a:r>
            <a:r>
              <a:rPr lang="en-US" sz="3400" spc="-300" dirty="0" err="1">
                <a:solidFill>
                  <a:schemeClr val="tx1">
                    <a:lumMod val="95000"/>
                  </a:schemeClr>
                </a:solidFill>
                <a:effectLst>
                  <a:outerShdw blurRad="469900" dist="342900" dir="5400000" sy="-20000" rotWithShape="0">
                    <a:prstClr val="black">
                      <a:alpha val="66000"/>
                    </a:prstClr>
                  </a:outerShdw>
                </a:effectLst>
              </a:rPr>
              <a:t>vigentes</a:t>
            </a:r>
            <a:r>
              <a:rPr lang="en-US" sz="3400" spc="-300" dirty="0">
                <a:solidFill>
                  <a:schemeClr val="tx1">
                    <a:lumMod val="95000"/>
                  </a:schemeClr>
                </a:solidFill>
                <a:effectLst>
                  <a:outerShdw blurRad="469900" dist="342900" dir="5400000" sy="-20000" rotWithShape="0">
                    <a:prstClr val="black">
                      <a:alpha val="66000"/>
                    </a:prstClr>
                  </a:outerShdw>
                </a:effectLst>
              </a:rPr>
              <a:t>:</a:t>
            </a:r>
            <a:br>
              <a:rPr lang="en-US" sz="3400" spc="-300" dirty="0">
                <a:solidFill>
                  <a:schemeClr val="tx1">
                    <a:lumMod val="95000"/>
                  </a:schemeClr>
                </a:solidFill>
                <a:effectLst>
                  <a:outerShdw blurRad="469900" dist="342900" dir="5400000" sy="-20000" rotWithShape="0">
                    <a:prstClr val="black">
                      <a:alpha val="66000"/>
                    </a:prstClr>
                  </a:outerShdw>
                </a:effectLst>
              </a:rPr>
            </a:br>
            <a:br>
              <a:rPr lang="en-US" sz="3400" spc="-300" dirty="0">
                <a:solidFill>
                  <a:schemeClr val="tx1">
                    <a:lumMod val="95000"/>
                  </a:schemeClr>
                </a:solidFill>
                <a:effectLst>
                  <a:outerShdw blurRad="469900" dist="342900" dir="5400000" sy="-20000" rotWithShape="0">
                    <a:prstClr val="black">
                      <a:alpha val="66000"/>
                    </a:prstClr>
                  </a:outerShdw>
                </a:effectLst>
              </a:rPr>
            </a:br>
            <a:r>
              <a:rPr lang="en-US" sz="3400" spc="-300" dirty="0">
                <a:solidFill>
                  <a:schemeClr val="tx1">
                    <a:lumMod val="95000"/>
                  </a:schemeClr>
                </a:solidFill>
                <a:effectLst>
                  <a:outerShdw blurRad="469900" dist="342900" dir="5400000" sy="-20000" rotWithShape="0">
                    <a:prstClr val="black">
                      <a:alpha val="66000"/>
                    </a:prstClr>
                  </a:outerShdw>
                </a:effectLst>
              </a:rPr>
              <a:t>- SIRCAR</a:t>
            </a:r>
            <a:br>
              <a:rPr lang="en-US" sz="3400" spc="-300" dirty="0">
                <a:solidFill>
                  <a:schemeClr val="tx1">
                    <a:lumMod val="95000"/>
                  </a:schemeClr>
                </a:solidFill>
                <a:effectLst>
                  <a:outerShdw blurRad="469900" dist="342900" dir="5400000" sy="-20000" rotWithShape="0">
                    <a:prstClr val="black">
                      <a:alpha val="66000"/>
                    </a:prstClr>
                  </a:outerShdw>
                </a:effectLst>
              </a:rPr>
            </a:br>
            <a:r>
              <a:rPr lang="en-US" sz="3400" spc="-300" dirty="0">
                <a:solidFill>
                  <a:schemeClr val="tx1">
                    <a:lumMod val="95000"/>
                  </a:schemeClr>
                </a:solidFill>
                <a:effectLst>
                  <a:outerShdw blurRad="469900" dist="342900" dir="5400000" sy="-20000" rotWithShape="0">
                    <a:prstClr val="black">
                      <a:alpha val="66000"/>
                    </a:prstClr>
                  </a:outerShdw>
                </a:effectLst>
              </a:rPr>
              <a:t>- SIRCREB</a:t>
            </a:r>
            <a:br>
              <a:rPr lang="en-US" sz="3400" spc="-300" dirty="0">
                <a:solidFill>
                  <a:schemeClr val="tx1">
                    <a:lumMod val="95000"/>
                  </a:schemeClr>
                </a:solidFill>
                <a:effectLst>
                  <a:outerShdw blurRad="469900" dist="342900" dir="5400000" sy="-20000" rotWithShape="0">
                    <a:prstClr val="black">
                      <a:alpha val="66000"/>
                    </a:prstClr>
                  </a:outerShdw>
                </a:effectLst>
              </a:rPr>
            </a:br>
            <a:r>
              <a:rPr lang="en-US" sz="3400" spc="-300" dirty="0">
                <a:solidFill>
                  <a:schemeClr val="tx1">
                    <a:lumMod val="95000"/>
                  </a:schemeClr>
                </a:solidFill>
                <a:effectLst>
                  <a:outerShdw blurRad="469900" dist="342900" dir="5400000" sy="-20000" rotWithShape="0">
                    <a:prstClr val="black">
                      <a:alpha val="66000"/>
                    </a:prstClr>
                  </a:outerShdw>
                </a:effectLst>
              </a:rPr>
              <a:t>- SIRTAC</a:t>
            </a:r>
            <a:br>
              <a:rPr lang="en-US" sz="3400" spc="-300" dirty="0">
                <a:solidFill>
                  <a:schemeClr val="tx1">
                    <a:lumMod val="95000"/>
                  </a:schemeClr>
                </a:solidFill>
                <a:effectLst>
                  <a:outerShdw blurRad="469900" dist="342900" dir="5400000" sy="-20000" rotWithShape="0">
                    <a:prstClr val="black">
                      <a:alpha val="66000"/>
                    </a:prstClr>
                  </a:outerShdw>
                </a:effectLst>
              </a:rPr>
            </a:br>
            <a:r>
              <a:rPr lang="en-US" sz="3400" spc="-300" dirty="0">
                <a:solidFill>
                  <a:schemeClr val="tx1">
                    <a:lumMod val="95000"/>
                  </a:schemeClr>
                </a:solidFill>
                <a:effectLst>
                  <a:outerShdw blurRad="469900" dist="342900" dir="5400000" sy="-20000" rotWithShape="0">
                    <a:prstClr val="black">
                      <a:alpha val="66000"/>
                    </a:prstClr>
                  </a:outerShdw>
                </a:effectLst>
              </a:rPr>
              <a:t>- SIRCUPA</a:t>
            </a:r>
            <a:br>
              <a:rPr lang="en-US" sz="3400" spc="-300" dirty="0">
                <a:solidFill>
                  <a:schemeClr val="tx1">
                    <a:lumMod val="95000"/>
                  </a:schemeClr>
                </a:solidFill>
                <a:effectLst>
                  <a:outerShdw blurRad="469900" dist="342900" dir="5400000" sy="-20000" rotWithShape="0">
                    <a:prstClr val="black">
                      <a:alpha val="66000"/>
                    </a:prstClr>
                  </a:outerShdw>
                </a:effectLst>
              </a:rPr>
            </a:br>
            <a:r>
              <a:rPr lang="en-US" sz="3400" spc="-300" dirty="0">
                <a:solidFill>
                  <a:schemeClr val="tx1">
                    <a:lumMod val="95000"/>
                  </a:schemeClr>
                </a:solidFill>
                <a:effectLst>
                  <a:outerShdw blurRad="469900" dist="342900" dir="5400000" sy="-20000" rotWithShape="0">
                    <a:prstClr val="black">
                      <a:alpha val="66000"/>
                    </a:prstClr>
                  </a:outerShdw>
                </a:effectLst>
              </a:rPr>
              <a:t>- SIRPEI</a:t>
            </a:r>
            <a:br>
              <a:rPr lang="en-US" sz="3400" spc="-300" dirty="0">
                <a:solidFill>
                  <a:schemeClr val="tx1">
                    <a:lumMod val="95000"/>
                  </a:schemeClr>
                </a:solidFill>
                <a:effectLst>
                  <a:outerShdw blurRad="469900" dist="342900" dir="5400000" sy="-20000" rotWithShape="0">
                    <a:prstClr val="black">
                      <a:alpha val="66000"/>
                    </a:prstClr>
                  </a:outerShdw>
                </a:effectLst>
              </a:rPr>
            </a:br>
            <a:r>
              <a:rPr lang="en-US" sz="3400" spc="-300" dirty="0">
                <a:solidFill>
                  <a:schemeClr val="tx1">
                    <a:lumMod val="95000"/>
                  </a:schemeClr>
                </a:solidFill>
                <a:effectLst>
                  <a:outerShdw blurRad="469900" dist="342900" dir="5400000" sy="-20000" rotWithShape="0">
                    <a:prstClr val="black">
                      <a:alpha val="66000"/>
                    </a:prstClr>
                  </a:outerShdw>
                </a:effectLst>
              </a:rPr>
              <a:t>- SIRCIP</a:t>
            </a:r>
            <a:br>
              <a:rPr lang="en-US" sz="3400" spc="-300" dirty="0">
                <a:solidFill>
                  <a:schemeClr val="tx1">
                    <a:lumMod val="95000"/>
                  </a:schemeClr>
                </a:solidFill>
                <a:effectLst>
                  <a:outerShdw blurRad="469900" dist="342900" dir="5400000" sy="-20000" rotWithShape="0">
                    <a:prstClr val="black">
                      <a:alpha val="66000"/>
                    </a:prstClr>
                  </a:outerShdw>
                </a:effectLst>
              </a:rPr>
            </a:br>
            <a:endParaRPr lang="en-US" sz="3400" spc="-300" dirty="0">
              <a:solidFill>
                <a:schemeClr val="tx1">
                  <a:lumMod val="95000"/>
                </a:schemeClr>
              </a:solidFill>
              <a:effectLst>
                <a:outerShdw blurRad="469900" dist="342900" dir="5400000" sy="-20000" rotWithShape="0">
                  <a:prstClr val="black">
                    <a:alpha val="66000"/>
                  </a:prstClr>
                </a:outerShdw>
              </a:effectLst>
            </a:endParaRPr>
          </a:p>
        </p:txBody>
      </p:sp>
      <p:cxnSp>
        <p:nvCxnSpPr>
          <p:cNvPr id="9" name="Straight Connector 8">
            <a:extLst>
              <a:ext uri="{FF2B5EF4-FFF2-40B4-BE49-F238E27FC236}">
                <a16:creationId xmlns:a16="http://schemas.microsoft.com/office/drawing/2014/main" id="{21FCCE20-1E4F-44FF-87B4-379D391A2D1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580" y="2032907"/>
            <a:ext cx="0" cy="279218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387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29D1A3-C58F-2F54-83C4-2012A524210A}"/>
              </a:ext>
            </a:extLst>
          </p:cNvPr>
          <p:cNvSpPr>
            <a:spLocks noGrp="1"/>
          </p:cNvSpPr>
          <p:nvPr>
            <p:ph type="title"/>
          </p:nvPr>
        </p:nvSpPr>
        <p:spPr/>
        <p:txBody>
          <a:bodyPr>
            <a:normAutofit/>
          </a:bodyPr>
          <a:lstStyle/>
          <a:p>
            <a:r>
              <a:rPr lang="es-ES" sz="2400" dirty="0" err="1"/>
              <a:t>Expte</a:t>
            </a:r>
            <a:r>
              <a:rPr lang="es-ES" sz="2400" dirty="0"/>
              <a:t>. </a:t>
            </a:r>
            <a:r>
              <a:rPr lang="es-ES" sz="2400" dirty="0" err="1"/>
              <a:t>N°</a:t>
            </a:r>
            <a:r>
              <a:rPr lang="es-ES" sz="2400" dirty="0"/>
              <a:t> 30138/2018 </a:t>
            </a:r>
            <a:r>
              <a:rPr lang="es-ES" sz="2400" b="1" dirty="0"/>
              <a:t>“HERNAN BUCHHOLZ SA c/ COMISION ARBITRAL DEL CONVENIO MULTILATERAL s/ PROCESO DE CONOCIMIENTO”</a:t>
            </a:r>
          </a:p>
        </p:txBody>
      </p:sp>
      <p:sp>
        <p:nvSpPr>
          <p:cNvPr id="3" name="Marcador de contenido 2">
            <a:extLst>
              <a:ext uri="{FF2B5EF4-FFF2-40B4-BE49-F238E27FC236}">
                <a16:creationId xmlns:a16="http://schemas.microsoft.com/office/drawing/2014/main" id="{A195645E-53E1-2C1A-D367-0A740A82483A}"/>
              </a:ext>
            </a:extLst>
          </p:cNvPr>
          <p:cNvSpPr>
            <a:spLocks noGrp="1"/>
          </p:cNvSpPr>
          <p:nvPr>
            <p:ph idx="1"/>
          </p:nvPr>
        </p:nvSpPr>
        <p:spPr>
          <a:xfrm>
            <a:off x="1120000" y="1533236"/>
            <a:ext cx="10233800" cy="4643727"/>
          </a:xfrm>
        </p:spPr>
        <p:txBody>
          <a:bodyPr>
            <a:normAutofit fontScale="92500" lnSpcReduction="10000"/>
          </a:bodyPr>
          <a:lstStyle/>
          <a:p>
            <a:pPr marL="0" indent="0">
              <a:buNone/>
            </a:pPr>
            <a:r>
              <a:rPr lang="es-ES" dirty="0"/>
              <a:t>Dictamen Fiscal de Cámara 9/3/22:</a:t>
            </a:r>
          </a:p>
          <a:p>
            <a:pPr marL="0" indent="0">
              <a:buNone/>
            </a:pPr>
            <a:r>
              <a:rPr lang="es-ES" i="1" dirty="0"/>
              <a:t>“… la competencia resulta ser federal en razón de que se invoca la colisión de la Resolución </a:t>
            </a:r>
            <a:r>
              <a:rPr lang="es-ES" i="1" dirty="0" err="1"/>
              <a:t>N°</a:t>
            </a:r>
            <a:r>
              <a:rPr lang="es-ES" i="1" dirty="0"/>
              <a:t> 104/2004 con normas de la Constitución Nacional”.</a:t>
            </a:r>
          </a:p>
          <a:p>
            <a:pPr marL="0" indent="0" algn="just">
              <a:buNone/>
            </a:pPr>
            <a:r>
              <a:rPr lang="es-ES" i="1" dirty="0"/>
              <a:t>“… resulta necesario indicar que la Corte Suprema tiene dicho que cuando es '…parte una provincia en una causa de manifiesto carácter federal —cualquiera que sea la vecindad o nacionalidad de la actora […]— el proceso corresponde a [su] competencia originaria…' (</a:t>
            </a:r>
            <a:r>
              <a:rPr lang="es-ES" b="1" i="1" dirty="0"/>
              <a:t>dictamen</a:t>
            </a:r>
            <a:r>
              <a:rPr lang="es-ES" i="1" dirty="0"/>
              <a:t> de la Procuradora Fiscal ante la CSJN de fechas 13/12/2007 y 30/5/2012 en “</a:t>
            </a:r>
            <a:r>
              <a:rPr lang="es-ES" b="1" i="1" dirty="0"/>
              <a:t>GASNOR SA</a:t>
            </a:r>
            <a:r>
              <a:rPr lang="es-ES" i="1" dirty="0"/>
              <a:t> c/ Salta, Provincia de s/ acción declarativa de certeza”, S.C. G. 629, L. XLIII, al que remite la CSJN en sentencia del 15/9/2015)”.</a:t>
            </a:r>
          </a:p>
          <a:p>
            <a:pPr marL="0" indent="0" algn="just">
              <a:buNone/>
            </a:pPr>
            <a:r>
              <a:rPr lang="es-ES" i="1" dirty="0"/>
              <a:t>“En tales condiciones, corresponde concluir que el presente asunto </a:t>
            </a:r>
            <a:r>
              <a:rPr lang="es-ES" b="1" i="1" u="sng" dirty="0"/>
              <a:t>corresponde a la competencia originaria de la Corte Suprema de Justicia</a:t>
            </a:r>
            <a:r>
              <a:rPr lang="es-ES" i="1" dirty="0"/>
              <a:t>”.</a:t>
            </a:r>
          </a:p>
          <a:p>
            <a:pPr marL="0" indent="0">
              <a:buNone/>
            </a:pPr>
            <a:endParaRPr lang="es-ES" dirty="0"/>
          </a:p>
          <a:p>
            <a:pPr marL="0" indent="0">
              <a:buNone/>
            </a:pPr>
            <a:endParaRPr lang="es-AR" dirty="0"/>
          </a:p>
        </p:txBody>
      </p:sp>
      <p:pic>
        <p:nvPicPr>
          <p:cNvPr id="4" name="Imagen 3">
            <a:extLst>
              <a:ext uri="{FF2B5EF4-FFF2-40B4-BE49-F238E27FC236}">
                <a16:creationId xmlns:a16="http://schemas.microsoft.com/office/drawing/2014/main" id="{1D59C69D-D062-EE83-D813-9C59EE815029}"/>
              </a:ext>
            </a:extLst>
          </p:cNvPr>
          <p:cNvPicPr>
            <a:picLocks noChangeAspect="1"/>
          </p:cNvPicPr>
          <p:nvPr/>
        </p:nvPicPr>
        <p:blipFill>
          <a:blip r:embed="rId2"/>
          <a:stretch>
            <a:fillRect/>
          </a:stretch>
        </p:blipFill>
        <p:spPr>
          <a:xfrm>
            <a:off x="10431865" y="6176963"/>
            <a:ext cx="640135" cy="353599"/>
          </a:xfrm>
          <a:prstGeom prst="rect">
            <a:avLst/>
          </a:prstGeom>
        </p:spPr>
      </p:pic>
    </p:spTree>
    <p:extLst>
      <p:ext uri="{BB962C8B-B14F-4D97-AF65-F5344CB8AC3E}">
        <p14:creationId xmlns:p14="http://schemas.microsoft.com/office/powerpoint/2010/main" val="596753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83FE5-1247-6EE9-993D-FCFB401CD71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072C423-FCA3-C559-12E9-05B34298A5A5}"/>
              </a:ext>
            </a:extLst>
          </p:cNvPr>
          <p:cNvSpPr>
            <a:spLocks noGrp="1"/>
          </p:cNvSpPr>
          <p:nvPr>
            <p:ph type="title"/>
          </p:nvPr>
        </p:nvSpPr>
        <p:spPr/>
        <p:txBody>
          <a:bodyPr>
            <a:normAutofit/>
          </a:bodyPr>
          <a:lstStyle/>
          <a:p>
            <a:r>
              <a:rPr lang="es-ES" sz="2400" dirty="0" err="1"/>
              <a:t>Expte</a:t>
            </a:r>
            <a:r>
              <a:rPr lang="es-ES" sz="2400" dirty="0"/>
              <a:t>. </a:t>
            </a:r>
            <a:r>
              <a:rPr lang="es-ES" sz="2400" dirty="0" err="1"/>
              <a:t>N°</a:t>
            </a:r>
            <a:r>
              <a:rPr lang="es-ES" sz="2400" dirty="0"/>
              <a:t> 30138/2018 </a:t>
            </a:r>
            <a:r>
              <a:rPr lang="es-ES" sz="2400" b="1" dirty="0"/>
              <a:t>“HERNAN BUCHHOLZ SA c/ COMISION ARBITRAL DEL CONVENIO MULTILATERAL s/ PROCESO DE CONOCIMIENTO”</a:t>
            </a:r>
            <a:endParaRPr lang="es-AR" sz="2400" b="1" dirty="0"/>
          </a:p>
        </p:txBody>
      </p:sp>
      <p:sp>
        <p:nvSpPr>
          <p:cNvPr id="3" name="Marcador de contenido 2">
            <a:extLst>
              <a:ext uri="{FF2B5EF4-FFF2-40B4-BE49-F238E27FC236}">
                <a16:creationId xmlns:a16="http://schemas.microsoft.com/office/drawing/2014/main" id="{33B270C2-FFD7-F871-7523-B97BCD70C5DA}"/>
              </a:ext>
            </a:extLst>
          </p:cNvPr>
          <p:cNvSpPr>
            <a:spLocks noGrp="1"/>
          </p:cNvSpPr>
          <p:nvPr>
            <p:ph idx="1"/>
          </p:nvPr>
        </p:nvSpPr>
        <p:spPr>
          <a:xfrm>
            <a:off x="1120000" y="1533236"/>
            <a:ext cx="10233800" cy="4643727"/>
          </a:xfrm>
        </p:spPr>
        <p:txBody>
          <a:bodyPr>
            <a:normAutofit fontScale="92500" lnSpcReduction="20000"/>
          </a:bodyPr>
          <a:lstStyle/>
          <a:p>
            <a:pPr marL="0" indent="0">
              <a:buNone/>
            </a:pPr>
            <a:r>
              <a:rPr lang="es-ES" dirty="0"/>
              <a:t>Resolución </a:t>
            </a:r>
            <a:r>
              <a:rPr lang="es-ES" u="sng" dirty="0"/>
              <a:t>Cámara</a:t>
            </a:r>
            <a:r>
              <a:rPr lang="es-ES" dirty="0"/>
              <a:t> (Sala II) 8/4/22:</a:t>
            </a:r>
          </a:p>
          <a:p>
            <a:pPr marL="0" indent="0">
              <a:buNone/>
            </a:pPr>
            <a:r>
              <a:rPr lang="es-ES" i="1" dirty="0"/>
              <a:t>“… la competencia resulta ser </a:t>
            </a:r>
            <a:r>
              <a:rPr lang="es-ES" b="1" i="1" dirty="0"/>
              <a:t>federal</a:t>
            </a:r>
            <a:r>
              <a:rPr lang="es-ES" i="1" dirty="0"/>
              <a:t>, en razón de que se invoca la colisión de la Resolución </a:t>
            </a:r>
            <a:r>
              <a:rPr lang="es-ES" i="1" dirty="0" err="1"/>
              <a:t>N°</a:t>
            </a:r>
            <a:r>
              <a:rPr lang="es-ES" i="1" dirty="0"/>
              <a:t> 104/2004 con normas de la Constitución Nacional”.</a:t>
            </a:r>
          </a:p>
          <a:p>
            <a:pPr marL="0" indent="0" algn="just">
              <a:buNone/>
            </a:pPr>
            <a:r>
              <a:rPr lang="es-ES" i="1" dirty="0"/>
              <a:t>“… la apelante (Provincia de Santa Fe), ha sido citada para intervenir en autos exclusivamente en calidad de tercero y en los términos del art. 94 del CPCCN …; y siendo que, </a:t>
            </a:r>
            <a:r>
              <a:rPr lang="es-ES" b="1" i="1" dirty="0"/>
              <a:t>la acción no ha sido dirigida en su contra</a:t>
            </a:r>
            <a:r>
              <a:rPr lang="es-ES" i="1" dirty="0"/>
              <a:t>, sino que inclusive la actora se había opuesto al pedido formulado por la demandada para que se otorgue participación a la Provincia de Santa Fe en estos autos …, resulta que, su intervención se limita eventualmente al resguardo o tutela de sus derechos frente a una eventual posterior demanda que pudiere ser promovida en su contra a resultas de cuanto se resuelva en esta causa, por manera que en las condiciones expuestas por no haberse articulado pretensión alguna en contra de dicho Estado provincial, resulta improcedente el desplazamiento de competencia que pretende”.</a:t>
            </a:r>
          </a:p>
          <a:p>
            <a:pPr marL="0" indent="0">
              <a:buNone/>
            </a:pPr>
            <a:endParaRPr lang="es-AR" dirty="0"/>
          </a:p>
        </p:txBody>
      </p:sp>
      <p:sp>
        <p:nvSpPr>
          <p:cNvPr id="4" name="Flecha: a la derecha 3">
            <a:extLst>
              <a:ext uri="{FF2B5EF4-FFF2-40B4-BE49-F238E27FC236}">
                <a16:creationId xmlns:a16="http://schemas.microsoft.com/office/drawing/2014/main" id="{8C2E1887-BFB5-0BAB-2C9A-52373DDEEC2A}"/>
              </a:ext>
            </a:extLst>
          </p:cNvPr>
          <p:cNvSpPr/>
          <p:nvPr/>
        </p:nvSpPr>
        <p:spPr>
          <a:xfrm>
            <a:off x="9929192" y="5600494"/>
            <a:ext cx="623043" cy="3159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4174816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2C99BD-36AE-D0B4-6C44-33734F30D33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9179B9E-AECD-D01B-4477-85CC0C2588CE}"/>
              </a:ext>
            </a:extLst>
          </p:cNvPr>
          <p:cNvSpPr>
            <a:spLocks noGrp="1"/>
          </p:cNvSpPr>
          <p:nvPr>
            <p:ph type="title"/>
          </p:nvPr>
        </p:nvSpPr>
        <p:spPr/>
        <p:txBody>
          <a:bodyPr>
            <a:normAutofit/>
          </a:bodyPr>
          <a:lstStyle/>
          <a:p>
            <a:r>
              <a:rPr lang="es-ES" sz="2400" dirty="0" err="1"/>
              <a:t>Expte</a:t>
            </a:r>
            <a:r>
              <a:rPr lang="es-ES" sz="2400" dirty="0"/>
              <a:t>. </a:t>
            </a:r>
            <a:r>
              <a:rPr lang="es-ES" sz="2400" dirty="0" err="1"/>
              <a:t>N°</a:t>
            </a:r>
            <a:r>
              <a:rPr lang="es-ES" sz="2400" dirty="0"/>
              <a:t> 30138/2018 </a:t>
            </a:r>
            <a:r>
              <a:rPr lang="es-ES" sz="2400" b="1" dirty="0"/>
              <a:t>“HERNAN BUCHHOLZ SA c/ COMISION ARBITRAL DEL CONVENIO MULTILATERAL s/ PROCESO DE CONOCIMIENTO”</a:t>
            </a:r>
          </a:p>
        </p:txBody>
      </p:sp>
      <p:sp>
        <p:nvSpPr>
          <p:cNvPr id="3" name="Marcador de contenido 2">
            <a:extLst>
              <a:ext uri="{FF2B5EF4-FFF2-40B4-BE49-F238E27FC236}">
                <a16:creationId xmlns:a16="http://schemas.microsoft.com/office/drawing/2014/main" id="{6C477743-F746-6550-E616-B528A5DBD515}"/>
              </a:ext>
            </a:extLst>
          </p:cNvPr>
          <p:cNvSpPr>
            <a:spLocks noGrp="1"/>
          </p:cNvSpPr>
          <p:nvPr>
            <p:ph idx="1"/>
          </p:nvPr>
        </p:nvSpPr>
        <p:spPr>
          <a:xfrm>
            <a:off x="1120000" y="1533236"/>
            <a:ext cx="10233800" cy="4643727"/>
          </a:xfrm>
        </p:spPr>
        <p:txBody>
          <a:bodyPr>
            <a:normAutofit/>
          </a:bodyPr>
          <a:lstStyle/>
          <a:p>
            <a:pPr marL="0" indent="0">
              <a:buNone/>
            </a:pPr>
            <a:r>
              <a:rPr lang="es-ES" dirty="0"/>
              <a:t>Resolución </a:t>
            </a:r>
            <a:r>
              <a:rPr lang="es-ES" u="sng" dirty="0"/>
              <a:t>Cámara</a:t>
            </a:r>
            <a:r>
              <a:rPr lang="es-ES" dirty="0"/>
              <a:t> (Sala II) 8/4/22:</a:t>
            </a:r>
          </a:p>
          <a:p>
            <a:pPr marL="0" indent="0" algn="just">
              <a:buNone/>
            </a:pPr>
            <a:r>
              <a:rPr lang="es-ES" i="1" dirty="0"/>
              <a:t>“En esa línea argumental, y con base en que, en las presentes actuaciones no se ha dirigido la acción contra la Provincia referida, y por ello es que, lógicamente, la sentencia que se dicte no podría condenarla, cabe concluir que no hay ninguna justificación para modificar la asignación de competencia que en las presentes actuaciones ha quedado definida por la resolución dictada en la causa” </a:t>
            </a:r>
            <a:r>
              <a:rPr lang="es-ES" dirty="0"/>
              <a:t>(fuero contencioso administrativo federal)</a:t>
            </a:r>
            <a:r>
              <a:rPr lang="es-ES" i="1" dirty="0"/>
              <a:t>.</a:t>
            </a:r>
          </a:p>
          <a:p>
            <a:pPr marL="0" indent="0">
              <a:buNone/>
            </a:pPr>
            <a:endParaRPr lang="es-AR" dirty="0"/>
          </a:p>
        </p:txBody>
      </p:sp>
      <p:pic>
        <p:nvPicPr>
          <p:cNvPr id="4" name="Imagen 3">
            <a:extLst>
              <a:ext uri="{FF2B5EF4-FFF2-40B4-BE49-F238E27FC236}">
                <a16:creationId xmlns:a16="http://schemas.microsoft.com/office/drawing/2014/main" id="{99187E16-74D4-9180-423D-DA6641A17CD6}"/>
              </a:ext>
            </a:extLst>
          </p:cNvPr>
          <p:cNvPicPr>
            <a:picLocks noChangeAspect="1"/>
          </p:cNvPicPr>
          <p:nvPr/>
        </p:nvPicPr>
        <p:blipFill>
          <a:blip r:embed="rId2"/>
          <a:stretch>
            <a:fillRect/>
          </a:stretch>
        </p:blipFill>
        <p:spPr>
          <a:xfrm>
            <a:off x="11152614" y="5975777"/>
            <a:ext cx="402371" cy="402371"/>
          </a:xfrm>
          <a:prstGeom prst="rect">
            <a:avLst/>
          </a:prstGeom>
        </p:spPr>
      </p:pic>
    </p:spTree>
    <p:extLst>
      <p:ext uri="{BB962C8B-B14F-4D97-AF65-F5344CB8AC3E}">
        <p14:creationId xmlns:p14="http://schemas.microsoft.com/office/powerpoint/2010/main" val="8070887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222F0D-CC00-7E25-63A3-E01C0687859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4B46ADF-440E-82B0-E5BE-0BA9263DC781}"/>
              </a:ext>
            </a:extLst>
          </p:cNvPr>
          <p:cNvSpPr>
            <a:spLocks noGrp="1"/>
          </p:cNvSpPr>
          <p:nvPr>
            <p:ph type="title"/>
          </p:nvPr>
        </p:nvSpPr>
        <p:spPr/>
        <p:txBody>
          <a:bodyPr>
            <a:normAutofit/>
          </a:bodyPr>
          <a:lstStyle/>
          <a:p>
            <a:r>
              <a:rPr lang="es-ES" sz="2400" dirty="0" err="1"/>
              <a:t>Expte</a:t>
            </a:r>
            <a:r>
              <a:rPr lang="es-ES" sz="2400" dirty="0"/>
              <a:t>. </a:t>
            </a:r>
            <a:r>
              <a:rPr lang="es-ES" sz="2400" dirty="0" err="1"/>
              <a:t>N°</a:t>
            </a:r>
            <a:r>
              <a:rPr lang="es-ES" sz="2400" dirty="0"/>
              <a:t> </a:t>
            </a:r>
            <a:r>
              <a:rPr lang="es-AR" sz="2400" dirty="0"/>
              <a:t>2837/2021 </a:t>
            </a:r>
            <a:r>
              <a:rPr lang="es-ES" sz="2400" b="1" dirty="0"/>
              <a:t>“COFCO INTERNATIONAL ARGENTINA SA c/ EN-COMISION ARBITRAL DEL CONVENIO MULTILATERAL-RESOL 104/04 s/ PROCESO DE CONOCIMIENTO”</a:t>
            </a:r>
            <a:endParaRPr lang="es-AR" sz="2400" dirty="0"/>
          </a:p>
        </p:txBody>
      </p:sp>
      <p:sp>
        <p:nvSpPr>
          <p:cNvPr id="3" name="Marcador de contenido 2">
            <a:extLst>
              <a:ext uri="{FF2B5EF4-FFF2-40B4-BE49-F238E27FC236}">
                <a16:creationId xmlns:a16="http://schemas.microsoft.com/office/drawing/2014/main" id="{F25DD9B0-5E5A-2985-2548-BD17EEDBCAC4}"/>
              </a:ext>
            </a:extLst>
          </p:cNvPr>
          <p:cNvSpPr>
            <a:spLocks noGrp="1"/>
          </p:cNvSpPr>
          <p:nvPr>
            <p:ph idx="1"/>
          </p:nvPr>
        </p:nvSpPr>
        <p:spPr>
          <a:xfrm>
            <a:off x="1120000" y="1997765"/>
            <a:ext cx="10233800" cy="4179198"/>
          </a:xfrm>
        </p:spPr>
        <p:txBody>
          <a:bodyPr>
            <a:normAutofit/>
          </a:bodyPr>
          <a:lstStyle/>
          <a:p>
            <a:pPr marL="0" indent="0">
              <a:buNone/>
            </a:pPr>
            <a:r>
              <a:rPr lang="es-ES" sz="2400" dirty="0"/>
              <a:t>Resolución </a:t>
            </a:r>
            <a:r>
              <a:rPr lang="es-ES" sz="2400" u="sng" dirty="0"/>
              <a:t>Cámara</a:t>
            </a:r>
            <a:r>
              <a:rPr lang="es-ES" sz="2400" dirty="0"/>
              <a:t> (Sala II) 1/4/25:</a:t>
            </a:r>
          </a:p>
          <a:p>
            <a:pPr marL="0" indent="0" algn="just">
              <a:buNone/>
            </a:pPr>
            <a:r>
              <a:rPr lang="es-ES" sz="2400" b="1" i="1" dirty="0"/>
              <a:t>1) la competencia para entender en el presente asunto corresponde al fuero federal, y no al local, ya que:</a:t>
            </a:r>
          </a:p>
          <a:p>
            <a:pPr marL="0" indent="0" algn="just">
              <a:buNone/>
            </a:pPr>
            <a:r>
              <a:rPr lang="es-ES" sz="2400" i="1" dirty="0"/>
              <a:t>- la Comisión Arbitral del Convenio Multilateral resulta ser el organismo de aplicación del Convenio Multilateral, al cual han adherido las veintitrés Provincias y la Ciudad Autónoma de Buenos Aires, cuya finalidad es la de ordenar el ejercicio de facultades tributarias concurrentes de dichas jurisdicciones respecto del Impuesto sobre los Ingresos Brutos e impedir la doble o múltiple imposición mediante la distribución de la materia imponible; de donde deriva incuestionablemente su </a:t>
            </a:r>
            <a:r>
              <a:rPr lang="es-ES" sz="2400" b="1" i="1" dirty="0"/>
              <a:t>carácter </a:t>
            </a:r>
            <a:r>
              <a:rPr lang="es-ES" sz="2400" b="1" i="1" dirty="0" err="1"/>
              <a:t>interfederal</a:t>
            </a:r>
            <a:r>
              <a:rPr lang="es-ES" sz="2400" b="1" i="1" dirty="0"/>
              <a:t>; </a:t>
            </a:r>
          </a:p>
        </p:txBody>
      </p:sp>
      <p:pic>
        <p:nvPicPr>
          <p:cNvPr id="4" name="Imagen 3">
            <a:extLst>
              <a:ext uri="{FF2B5EF4-FFF2-40B4-BE49-F238E27FC236}">
                <a16:creationId xmlns:a16="http://schemas.microsoft.com/office/drawing/2014/main" id="{977236D0-DF55-DE13-2516-AC7F7A4C426B}"/>
              </a:ext>
            </a:extLst>
          </p:cNvPr>
          <p:cNvPicPr>
            <a:picLocks noChangeAspect="1"/>
          </p:cNvPicPr>
          <p:nvPr/>
        </p:nvPicPr>
        <p:blipFill>
          <a:blip r:embed="rId2"/>
          <a:stretch>
            <a:fillRect/>
          </a:stretch>
        </p:blipFill>
        <p:spPr>
          <a:xfrm>
            <a:off x="9950367" y="5863121"/>
            <a:ext cx="640135" cy="353599"/>
          </a:xfrm>
          <a:prstGeom prst="rect">
            <a:avLst/>
          </a:prstGeom>
        </p:spPr>
      </p:pic>
    </p:spTree>
    <p:extLst>
      <p:ext uri="{BB962C8B-B14F-4D97-AF65-F5344CB8AC3E}">
        <p14:creationId xmlns:p14="http://schemas.microsoft.com/office/powerpoint/2010/main" val="15510560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07CFC-C59D-F6E0-02BF-83DE0A6434F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B185BC1-69D0-12D7-5EA6-098AEC9D0C6B}"/>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2837/2021 </a:t>
            </a:r>
            <a:r>
              <a:rPr lang="es-ES" sz="2400" b="1" dirty="0"/>
              <a:t>“COFCO INTERNATIONAL ARGENTINA SA c/ EN-COMISION ARBITRAL DEL CONVENIO MULTILATERAL-RESOL 104/04 s/ PROCESO DE CONOCIMIENTO”</a:t>
            </a:r>
            <a:endParaRPr lang="es-AR" sz="2400" dirty="0"/>
          </a:p>
        </p:txBody>
      </p:sp>
      <p:sp>
        <p:nvSpPr>
          <p:cNvPr id="3" name="Marcador de contenido 2">
            <a:extLst>
              <a:ext uri="{FF2B5EF4-FFF2-40B4-BE49-F238E27FC236}">
                <a16:creationId xmlns:a16="http://schemas.microsoft.com/office/drawing/2014/main" id="{90DEFFAC-851D-7A53-BD74-BB0D7892647B}"/>
              </a:ext>
            </a:extLst>
          </p:cNvPr>
          <p:cNvSpPr>
            <a:spLocks noGrp="1"/>
          </p:cNvSpPr>
          <p:nvPr>
            <p:ph idx="1"/>
          </p:nvPr>
        </p:nvSpPr>
        <p:spPr>
          <a:xfrm>
            <a:off x="1120000" y="1848678"/>
            <a:ext cx="10233800" cy="4328285"/>
          </a:xfrm>
        </p:spPr>
        <p:txBody>
          <a:bodyPr>
            <a:normAutofit/>
          </a:bodyPr>
          <a:lstStyle/>
          <a:p>
            <a:pPr marL="0" indent="0">
              <a:buNone/>
            </a:pPr>
            <a:r>
              <a:rPr lang="es-ES" sz="2400" dirty="0"/>
              <a:t>Resolución </a:t>
            </a:r>
            <a:r>
              <a:rPr lang="es-ES" sz="2400" u="sng" dirty="0"/>
              <a:t>Cámara</a:t>
            </a:r>
            <a:r>
              <a:rPr lang="es-ES" sz="2400" dirty="0"/>
              <a:t> (Sala II) 1/4/25:</a:t>
            </a:r>
          </a:p>
          <a:p>
            <a:pPr marL="0" indent="0" algn="just">
              <a:buNone/>
            </a:pPr>
            <a:r>
              <a:rPr lang="es-ES" sz="2400" i="1" dirty="0">
                <a:solidFill>
                  <a:schemeClr val="bg1">
                    <a:lumMod val="50000"/>
                    <a:lumOff val="50000"/>
                  </a:schemeClr>
                </a:solidFill>
              </a:rPr>
              <a:t>“1) la competencia para entender en el presente asunto corresponde al fuero federal, y no al local, ya que:</a:t>
            </a:r>
          </a:p>
          <a:p>
            <a:pPr marL="0" indent="0" algn="just">
              <a:buNone/>
            </a:pPr>
            <a:r>
              <a:rPr lang="es-ES" sz="2400" i="1" dirty="0"/>
              <a:t>- la impugnada resolución general 104/2004 </a:t>
            </a:r>
            <a:r>
              <a:rPr lang="es-ES" sz="2400" b="1" i="1" dirty="0"/>
              <a:t>no ha de ser considerada propia y exclusivamente -a los fines de litigios como el presente- como una norma local</a:t>
            </a:r>
            <a:r>
              <a:rPr lang="es-ES" sz="2400" i="1" dirty="0"/>
              <a:t>, en tanto comporta un mecanismo de aplicación del Convenio Multilateral que involucra a las diversas jurisdicciones locales que perciben el Impuesto sobre los Ingresos Brutos; de modo que al invocarse su colisión con normas de la Constitución Nacional, el tratamiento y decisión del conflicto requerirá el análisis de dicha norma de concertación y su valoración frente a los principios y preceptos contenidos en la norma fundamental, cuyo resultado habrá de proyectarse en las jurisdicciones locales pertinentes.</a:t>
            </a:r>
            <a:endParaRPr lang="es-AR" sz="2400" dirty="0"/>
          </a:p>
        </p:txBody>
      </p:sp>
      <p:pic>
        <p:nvPicPr>
          <p:cNvPr id="4" name="Imagen 3">
            <a:extLst>
              <a:ext uri="{FF2B5EF4-FFF2-40B4-BE49-F238E27FC236}">
                <a16:creationId xmlns:a16="http://schemas.microsoft.com/office/drawing/2014/main" id="{1323CFE8-538C-F857-8329-8A170BC0D235}"/>
              </a:ext>
            </a:extLst>
          </p:cNvPr>
          <p:cNvPicPr>
            <a:picLocks noChangeAspect="1"/>
          </p:cNvPicPr>
          <p:nvPr/>
        </p:nvPicPr>
        <p:blipFill>
          <a:blip r:embed="rId2"/>
          <a:stretch>
            <a:fillRect/>
          </a:stretch>
        </p:blipFill>
        <p:spPr>
          <a:xfrm>
            <a:off x="10484874" y="5823364"/>
            <a:ext cx="640135" cy="353599"/>
          </a:xfrm>
          <a:prstGeom prst="rect">
            <a:avLst/>
          </a:prstGeom>
        </p:spPr>
      </p:pic>
    </p:spTree>
    <p:extLst>
      <p:ext uri="{BB962C8B-B14F-4D97-AF65-F5344CB8AC3E}">
        <p14:creationId xmlns:p14="http://schemas.microsoft.com/office/powerpoint/2010/main" val="21412021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CB1F0-C8A5-5E7D-A540-50E7FC4B5602}"/>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59D132D-5E16-6A1D-6ABB-89F580E3D656}"/>
              </a:ext>
            </a:extLst>
          </p:cNvPr>
          <p:cNvSpPr>
            <a:spLocks noGrp="1"/>
          </p:cNvSpPr>
          <p:nvPr>
            <p:ph type="title"/>
          </p:nvPr>
        </p:nvSpPr>
        <p:spPr/>
        <p:txBody>
          <a:bodyPr>
            <a:noAutofit/>
          </a:bodyPr>
          <a:lstStyle/>
          <a:p>
            <a:r>
              <a:rPr lang="es-ES" sz="2400" dirty="0"/>
              <a:t>FRIGORIFICO DE AVES SOYCHU SAICFI c/ MUNICIPALIDAD DE GUALEGUAY s/</a:t>
            </a:r>
            <a:br>
              <a:rPr lang="es-ES" sz="2400" dirty="0"/>
            </a:br>
            <a:r>
              <a:rPr lang="es-ES" sz="2400" dirty="0"/>
              <a:t>F. 509. XLV. REX 14/05/2013 Fallos: 336:443</a:t>
            </a:r>
          </a:p>
        </p:txBody>
      </p:sp>
      <p:sp>
        <p:nvSpPr>
          <p:cNvPr id="3" name="Marcador de contenido 2">
            <a:extLst>
              <a:ext uri="{FF2B5EF4-FFF2-40B4-BE49-F238E27FC236}">
                <a16:creationId xmlns:a16="http://schemas.microsoft.com/office/drawing/2014/main" id="{5F58A6F5-D476-2E1D-4ECF-8E4A24509541}"/>
              </a:ext>
            </a:extLst>
          </p:cNvPr>
          <p:cNvSpPr>
            <a:spLocks noGrp="1"/>
          </p:cNvSpPr>
          <p:nvPr>
            <p:ph idx="1"/>
          </p:nvPr>
        </p:nvSpPr>
        <p:spPr>
          <a:xfrm>
            <a:off x="1120000" y="1958009"/>
            <a:ext cx="10233800" cy="4218954"/>
          </a:xfrm>
        </p:spPr>
        <p:txBody>
          <a:bodyPr>
            <a:normAutofit fontScale="92500" lnSpcReduction="20000"/>
          </a:bodyPr>
          <a:lstStyle/>
          <a:p>
            <a:pPr marL="0" indent="0" algn="just">
              <a:buNone/>
            </a:pPr>
            <a:r>
              <a:rPr lang="es-ES" i="1" dirty="0"/>
              <a:t>En tanto el Convenio Multilateral del 18 de agosto de 1977 </a:t>
            </a:r>
            <a:r>
              <a:rPr lang="es-ES" b="1" i="1" u="sng" dirty="0"/>
              <a:t>forma parte del derecho público local</a:t>
            </a:r>
            <a:r>
              <a:rPr lang="es-ES" i="1" dirty="0"/>
              <a:t>, carácter que resulta extensivo, en principio, al resultado de la actividad desplegada por los organismos encargados de su aplicación -Comisión Arbitral y Comisión Plenaria- a través del dictado de resoluciones que establecen el alcance de las cláusulas del mismo, sean éstas generales interpretativas o dictadas con motivo de los casos concretos sometidos a su consideración (arts. 24, </a:t>
            </a:r>
            <a:r>
              <a:rPr lang="es-ES" i="1" dirty="0" err="1"/>
              <a:t>incs</a:t>
            </a:r>
            <a:r>
              <a:rPr lang="es-ES" i="1" dirty="0"/>
              <a:t>. a y b, 25 y 17, inc. e, del convenio citado), de mantener su postura frente a las determinaciones practicadas por la Municipalidad de Gualeguay, no obstante lo resuelto por los citados organismos, </a:t>
            </a:r>
            <a:r>
              <a:rPr lang="es-ES" b="1" i="1" u="sng" dirty="0"/>
              <a:t>la actora deberá ventilar la cuestión ante los tribunales provinciales competentes</a:t>
            </a:r>
            <a:r>
              <a:rPr lang="es-ES" i="1" dirty="0"/>
              <a:t>, por las vías que las normas procesales respectivas dispongan, sin perjuicio de la intervención ulterior de la Corte en el supuesto de suscitarse una cuestión federal durante su transcurso.</a:t>
            </a:r>
          </a:p>
        </p:txBody>
      </p:sp>
      <p:pic>
        <p:nvPicPr>
          <p:cNvPr id="4" name="Imagen 3">
            <a:extLst>
              <a:ext uri="{FF2B5EF4-FFF2-40B4-BE49-F238E27FC236}">
                <a16:creationId xmlns:a16="http://schemas.microsoft.com/office/drawing/2014/main" id="{9BD25D4F-D811-2C23-D1DC-73F23192ADED}"/>
              </a:ext>
            </a:extLst>
          </p:cNvPr>
          <p:cNvPicPr>
            <a:picLocks noChangeAspect="1"/>
          </p:cNvPicPr>
          <p:nvPr/>
        </p:nvPicPr>
        <p:blipFill>
          <a:blip r:embed="rId2"/>
          <a:stretch>
            <a:fillRect/>
          </a:stretch>
        </p:blipFill>
        <p:spPr>
          <a:xfrm>
            <a:off x="10431865" y="5667409"/>
            <a:ext cx="640135" cy="353599"/>
          </a:xfrm>
          <a:prstGeom prst="rect">
            <a:avLst/>
          </a:prstGeom>
        </p:spPr>
      </p:pic>
    </p:spTree>
    <p:extLst>
      <p:ext uri="{BB962C8B-B14F-4D97-AF65-F5344CB8AC3E}">
        <p14:creationId xmlns:p14="http://schemas.microsoft.com/office/powerpoint/2010/main" val="22184696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2EA58-5BB2-B1AA-B37D-7CE09C90365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A97BEE8-36E8-34E3-DF0B-F2155BD3BA69}"/>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2837/2021 </a:t>
            </a:r>
            <a:r>
              <a:rPr lang="es-ES" sz="2400" b="1" dirty="0"/>
              <a:t>“COFCO INTERNATIONAL ARGENTINA SA c/ EN-COMISION ARBITRAL DEL CONVENIO MULTILATERAL-RESOL 104/04 s/ PROCESO DE CONOCIMIENTO”</a:t>
            </a:r>
          </a:p>
        </p:txBody>
      </p:sp>
      <p:sp>
        <p:nvSpPr>
          <p:cNvPr id="3" name="Marcador de contenido 2">
            <a:extLst>
              <a:ext uri="{FF2B5EF4-FFF2-40B4-BE49-F238E27FC236}">
                <a16:creationId xmlns:a16="http://schemas.microsoft.com/office/drawing/2014/main" id="{3E37837C-6317-9A93-8509-14A349C1E083}"/>
              </a:ext>
            </a:extLst>
          </p:cNvPr>
          <p:cNvSpPr>
            <a:spLocks noGrp="1"/>
          </p:cNvSpPr>
          <p:nvPr>
            <p:ph idx="1"/>
          </p:nvPr>
        </p:nvSpPr>
        <p:spPr>
          <a:xfrm>
            <a:off x="1120000" y="1533236"/>
            <a:ext cx="10233800" cy="4643727"/>
          </a:xfrm>
        </p:spPr>
        <p:txBody>
          <a:bodyPr>
            <a:normAutofit fontScale="92500"/>
          </a:bodyPr>
          <a:lstStyle/>
          <a:p>
            <a:pPr marL="0" indent="0">
              <a:buNone/>
            </a:pPr>
            <a:r>
              <a:rPr lang="es-ES" dirty="0"/>
              <a:t>Resolución </a:t>
            </a:r>
            <a:r>
              <a:rPr lang="es-ES" u="sng" dirty="0"/>
              <a:t>Cámara</a:t>
            </a:r>
            <a:r>
              <a:rPr lang="es-ES" dirty="0"/>
              <a:t> (Sala II) 1/4/25:</a:t>
            </a:r>
          </a:p>
          <a:p>
            <a:pPr marL="0" indent="0" algn="just">
              <a:buNone/>
            </a:pPr>
            <a:r>
              <a:rPr lang="es-ES" b="1" i="1" dirty="0"/>
              <a:t>2)</a:t>
            </a:r>
            <a:r>
              <a:rPr lang="es-ES" i="1" dirty="0"/>
              <a:t> no procede la competencia de la Corte Suprema de Justicia de la Nación para conocer en instancia originaria sobre este proceso, admitida en la instancia de grado, ello </a:t>
            </a:r>
            <a:r>
              <a:rPr lang="es-ES" b="1" i="1" dirty="0"/>
              <a:t>en tanto la Provincia de Santa Fe, ha sido citada para intervenir en autos exclusivamente en calidad de tercero</a:t>
            </a:r>
            <a:r>
              <a:rPr lang="es-ES" i="1" dirty="0"/>
              <a:t> y en los términos del artículo 94 del CPCCN …; y siendo que, la acción no ha sido dirigida en su contra, resulta que, su intervención se limita eventualmente al resguardo o tutela de sus derechos frente a una eventual posterior demanda que pudiere ser promovida en su contra a resultas de cuanto se resuelva en esta causa; por manera que en las condiciones expuestas por no haberse articulado pretensión alguna en contra de dicho Estado provincial, resulta improcedente el desplazamiento de competencia que pretende. </a:t>
            </a:r>
            <a:endParaRPr lang="es-AR" dirty="0"/>
          </a:p>
        </p:txBody>
      </p:sp>
      <p:pic>
        <p:nvPicPr>
          <p:cNvPr id="4" name="Imagen 3">
            <a:extLst>
              <a:ext uri="{FF2B5EF4-FFF2-40B4-BE49-F238E27FC236}">
                <a16:creationId xmlns:a16="http://schemas.microsoft.com/office/drawing/2014/main" id="{89C004E3-B3AB-BB19-8ECE-3446D718EABA}"/>
              </a:ext>
            </a:extLst>
          </p:cNvPr>
          <p:cNvPicPr>
            <a:picLocks noChangeAspect="1"/>
          </p:cNvPicPr>
          <p:nvPr/>
        </p:nvPicPr>
        <p:blipFill>
          <a:blip r:embed="rId2"/>
          <a:stretch>
            <a:fillRect/>
          </a:stretch>
        </p:blipFill>
        <p:spPr>
          <a:xfrm>
            <a:off x="10431865" y="5823364"/>
            <a:ext cx="640135" cy="353599"/>
          </a:xfrm>
          <a:prstGeom prst="rect">
            <a:avLst/>
          </a:prstGeom>
        </p:spPr>
      </p:pic>
    </p:spTree>
    <p:extLst>
      <p:ext uri="{BB962C8B-B14F-4D97-AF65-F5344CB8AC3E}">
        <p14:creationId xmlns:p14="http://schemas.microsoft.com/office/powerpoint/2010/main" val="1938208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CF732-F3E1-1F23-CDDE-660EBE7579D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47165F6-65C8-2CE7-46D4-620A83883CB3}"/>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2837/2021 </a:t>
            </a:r>
            <a:r>
              <a:rPr lang="es-ES" sz="2400" b="1" dirty="0"/>
              <a:t>“COFCO INTERNATIONAL ARGENTINA SA c/ EN-COMISION ARBITRAL DEL CONVENIO MULTILATERAL-RESOL 104/04 s/ PROCESO DE CONOCIMIENTO”</a:t>
            </a:r>
          </a:p>
        </p:txBody>
      </p:sp>
      <p:sp>
        <p:nvSpPr>
          <p:cNvPr id="3" name="Marcador de contenido 2">
            <a:extLst>
              <a:ext uri="{FF2B5EF4-FFF2-40B4-BE49-F238E27FC236}">
                <a16:creationId xmlns:a16="http://schemas.microsoft.com/office/drawing/2014/main" id="{709F1D8B-A242-A378-3688-5B68F8873E3C}"/>
              </a:ext>
            </a:extLst>
          </p:cNvPr>
          <p:cNvSpPr>
            <a:spLocks noGrp="1"/>
          </p:cNvSpPr>
          <p:nvPr>
            <p:ph idx="1"/>
          </p:nvPr>
        </p:nvSpPr>
        <p:spPr>
          <a:xfrm>
            <a:off x="1120000" y="1533236"/>
            <a:ext cx="10233800" cy="4643727"/>
          </a:xfrm>
        </p:spPr>
        <p:txBody>
          <a:bodyPr>
            <a:normAutofit/>
          </a:bodyPr>
          <a:lstStyle/>
          <a:p>
            <a:pPr marL="0" indent="0">
              <a:buNone/>
            </a:pPr>
            <a:r>
              <a:rPr lang="es-ES" dirty="0"/>
              <a:t>Resolución </a:t>
            </a:r>
            <a:r>
              <a:rPr lang="es-ES" u="sng" dirty="0"/>
              <a:t>Cámara</a:t>
            </a:r>
            <a:r>
              <a:rPr lang="es-ES" dirty="0"/>
              <a:t> (Sala II) 1/4/25:</a:t>
            </a:r>
          </a:p>
          <a:p>
            <a:pPr marL="0" indent="0" algn="just">
              <a:buNone/>
            </a:pPr>
            <a:r>
              <a:rPr lang="es-ES" i="1" dirty="0"/>
              <a:t>“En esta línea argumental, y con base en que, en las presentes actuaciones no se ha dirigido la acción contra la Provincia referida, y por ello es que, lógicamente, la sentencia que se dicte no podría condenarla, cabe concluir que no hay ninguna justificación para admitir el planteo tendiente a la intervención por competencia originaria del Alto Tribunal”. </a:t>
            </a:r>
          </a:p>
          <a:p>
            <a:pPr marL="0" indent="0" algn="just">
              <a:buNone/>
            </a:pPr>
            <a:r>
              <a:rPr lang="es-ES" dirty="0"/>
              <a:t>Actualmente se encuentra en trámite la Queja ante la CSJN por denegación del Recurso Extraordinario, planteado por la provincia de Santa Fe</a:t>
            </a:r>
            <a:endParaRPr lang="es-AR" dirty="0"/>
          </a:p>
        </p:txBody>
      </p:sp>
      <p:pic>
        <p:nvPicPr>
          <p:cNvPr id="4" name="Imagen 3">
            <a:extLst>
              <a:ext uri="{FF2B5EF4-FFF2-40B4-BE49-F238E27FC236}">
                <a16:creationId xmlns:a16="http://schemas.microsoft.com/office/drawing/2014/main" id="{965F91FE-F94B-F970-02F2-CC45713126A3}"/>
              </a:ext>
            </a:extLst>
          </p:cNvPr>
          <p:cNvPicPr>
            <a:picLocks noChangeAspect="1"/>
          </p:cNvPicPr>
          <p:nvPr/>
        </p:nvPicPr>
        <p:blipFill>
          <a:blip r:embed="rId2"/>
          <a:stretch>
            <a:fillRect/>
          </a:stretch>
        </p:blipFill>
        <p:spPr>
          <a:xfrm>
            <a:off x="11152614" y="5774592"/>
            <a:ext cx="402371" cy="402371"/>
          </a:xfrm>
          <a:prstGeom prst="rect">
            <a:avLst/>
          </a:prstGeom>
        </p:spPr>
      </p:pic>
    </p:spTree>
    <p:extLst>
      <p:ext uri="{BB962C8B-B14F-4D97-AF65-F5344CB8AC3E}">
        <p14:creationId xmlns:p14="http://schemas.microsoft.com/office/powerpoint/2010/main" val="36487821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61156-ED1F-481F-EBAA-7933524EB3B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B2B23E9-6A70-1B39-13D4-C8D36FB5FC23}"/>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81372/2016 </a:t>
            </a:r>
            <a:r>
              <a:rPr lang="es-ES" sz="2400" b="1" dirty="0"/>
              <a:t>“COOPERATIVA DE VIVIENDA, CREDITO, CONSUMO Y SERVICIOS SOCIALES PALMARES LIMITADA c/ COMISION ARBITRAL DEL CONVENIO MULTILATERAL Y OTROS s/ PROCESO DE CONOCIMIENTO”</a:t>
            </a:r>
          </a:p>
        </p:txBody>
      </p:sp>
      <p:sp>
        <p:nvSpPr>
          <p:cNvPr id="3" name="Marcador de contenido 2">
            <a:extLst>
              <a:ext uri="{FF2B5EF4-FFF2-40B4-BE49-F238E27FC236}">
                <a16:creationId xmlns:a16="http://schemas.microsoft.com/office/drawing/2014/main" id="{1D6FEB25-3117-1746-115E-4D58B1906070}"/>
              </a:ext>
            </a:extLst>
          </p:cNvPr>
          <p:cNvSpPr>
            <a:spLocks noGrp="1"/>
          </p:cNvSpPr>
          <p:nvPr>
            <p:ph idx="1"/>
          </p:nvPr>
        </p:nvSpPr>
        <p:spPr>
          <a:xfrm>
            <a:off x="1120000" y="1690688"/>
            <a:ext cx="10233800" cy="4486275"/>
          </a:xfrm>
        </p:spPr>
        <p:txBody>
          <a:bodyPr>
            <a:normAutofit fontScale="92500" lnSpcReduction="10000"/>
          </a:bodyPr>
          <a:lstStyle/>
          <a:p>
            <a:pPr marL="0" indent="0">
              <a:buNone/>
            </a:pPr>
            <a:r>
              <a:rPr lang="es-ES" b="1" dirty="0"/>
              <a:t>Dictamen (PGN) 16/05/25:</a:t>
            </a:r>
          </a:p>
          <a:p>
            <a:pPr marL="0" indent="0" algn="just">
              <a:buNone/>
            </a:pPr>
            <a:r>
              <a:rPr lang="es-ES" i="1" dirty="0"/>
              <a:t>Del escrito de demanda y de su ampliación surge que la cooperativa actora promueve la acción prevista en el art. 322 del CPCCN contra la CACM, el Banco de Comercio, </a:t>
            </a:r>
            <a:r>
              <a:rPr lang="es-ES" b="1" i="1" u="sng" dirty="0"/>
              <a:t>Banco de la Nación Argentina</a:t>
            </a:r>
            <a:r>
              <a:rPr lang="es-ES" i="1" dirty="0"/>
              <a:t>, Banco de San Juan, Banco de Galicia y Buenos Aires, BICA y Nuevo Banco de Santa Fe a fin de que: i) se declare la inconstitucionalidad de la resolución (CACM) 104/2004, por estimarla contraria al art. 9°, inc. b), apartado 1) de la ley 23.548 y al art. 75, </a:t>
            </a:r>
            <a:r>
              <a:rPr lang="es-ES" i="1" dirty="0" err="1"/>
              <a:t>incs</a:t>
            </a:r>
            <a:r>
              <a:rPr lang="es-ES" i="1" dirty="0"/>
              <a:t>. 1°, 2° y 13 de la Carta Magna; </a:t>
            </a:r>
            <a:r>
              <a:rPr lang="es-ES" i="1" dirty="0" err="1"/>
              <a:t>ii</a:t>
            </a:r>
            <a:r>
              <a:rPr lang="es-ES" i="1" dirty="0"/>
              <a:t>) se ordene la restitución de los fondos que, según dijo, le fueron detraídos de las cuentas bancarias que posee en las mencionadas entidades por aplicación del régimen cuestionado y; </a:t>
            </a:r>
            <a:r>
              <a:rPr lang="es-ES" i="1" dirty="0" err="1"/>
              <a:t>iii</a:t>
            </a:r>
            <a:r>
              <a:rPr lang="es-ES" i="1" dirty="0"/>
              <a:t>) se disponga el cese de las detracciones hacia el futuro.</a:t>
            </a:r>
          </a:p>
          <a:p>
            <a:pPr marL="0" indent="0" algn="just">
              <a:buNone/>
            </a:pPr>
            <a:r>
              <a:rPr lang="es-ES" dirty="0"/>
              <a:t>  </a:t>
            </a:r>
          </a:p>
        </p:txBody>
      </p:sp>
      <p:pic>
        <p:nvPicPr>
          <p:cNvPr id="4" name="Imagen 3">
            <a:extLst>
              <a:ext uri="{FF2B5EF4-FFF2-40B4-BE49-F238E27FC236}">
                <a16:creationId xmlns:a16="http://schemas.microsoft.com/office/drawing/2014/main" id="{9F593268-B1C2-51DA-2A10-8A0553B49FCD}"/>
              </a:ext>
            </a:extLst>
          </p:cNvPr>
          <p:cNvPicPr>
            <a:picLocks noChangeAspect="1"/>
          </p:cNvPicPr>
          <p:nvPr/>
        </p:nvPicPr>
        <p:blipFill>
          <a:blip r:embed="rId2"/>
          <a:stretch>
            <a:fillRect/>
          </a:stretch>
        </p:blipFill>
        <p:spPr>
          <a:xfrm>
            <a:off x="10713665" y="5823364"/>
            <a:ext cx="640135" cy="353599"/>
          </a:xfrm>
          <a:prstGeom prst="rect">
            <a:avLst/>
          </a:prstGeom>
        </p:spPr>
      </p:pic>
    </p:spTree>
    <p:extLst>
      <p:ext uri="{BB962C8B-B14F-4D97-AF65-F5344CB8AC3E}">
        <p14:creationId xmlns:p14="http://schemas.microsoft.com/office/powerpoint/2010/main" val="37738959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31AEC4-6529-7121-7801-D3F7D1FC6CC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7B44D20-8DE1-1894-3CED-6F5B59535B41}"/>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81372/2016 </a:t>
            </a:r>
            <a:r>
              <a:rPr lang="es-ES" sz="2400" b="1" dirty="0"/>
              <a:t>“COOPERATIVA DE VIVIENDA, CREDITO, CONSUMO Y SERVICIOS SOCIALES PALMARES LIMITADA c/ COMISION ARBITRAL DEL CONVENIO MULTILATERAL Y OTROS s/ PROCESO DE CONOCIMIENTO”</a:t>
            </a:r>
          </a:p>
        </p:txBody>
      </p:sp>
      <p:sp>
        <p:nvSpPr>
          <p:cNvPr id="3" name="Marcador de contenido 2">
            <a:extLst>
              <a:ext uri="{FF2B5EF4-FFF2-40B4-BE49-F238E27FC236}">
                <a16:creationId xmlns:a16="http://schemas.microsoft.com/office/drawing/2014/main" id="{1E02F1AE-3B7E-F11D-0BB5-E7CC2036D794}"/>
              </a:ext>
            </a:extLst>
          </p:cNvPr>
          <p:cNvSpPr>
            <a:spLocks noGrp="1"/>
          </p:cNvSpPr>
          <p:nvPr>
            <p:ph idx="1"/>
          </p:nvPr>
        </p:nvSpPr>
        <p:spPr>
          <a:xfrm>
            <a:off x="1120000" y="1690688"/>
            <a:ext cx="10233800" cy="4486275"/>
          </a:xfrm>
        </p:spPr>
        <p:txBody>
          <a:bodyPr>
            <a:normAutofit lnSpcReduction="10000"/>
          </a:bodyPr>
          <a:lstStyle/>
          <a:p>
            <a:pPr marL="0" indent="0">
              <a:buNone/>
            </a:pPr>
            <a:r>
              <a:rPr lang="es-ES" b="1" dirty="0"/>
              <a:t>Dictamen (PGN) 16/05/25:</a:t>
            </a:r>
          </a:p>
          <a:p>
            <a:pPr marL="0" indent="0" algn="just">
              <a:buNone/>
            </a:pPr>
            <a:r>
              <a:rPr lang="es-ES" i="1" dirty="0"/>
              <a:t>La CACM, al contestar la demanda, solicitó la citación como terceros de la </a:t>
            </a:r>
            <a:r>
              <a:rPr lang="es-ES" b="1" i="1" dirty="0"/>
              <a:t>Ciudad Autónoma de Buenos Aires y de las provincias de Buenos Aires, Corrientes, Chaco, Entre Ríos, Neuquén y Santa Cruz.</a:t>
            </a:r>
          </a:p>
          <a:p>
            <a:pPr marL="0" indent="0" algn="just">
              <a:buNone/>
            </a:pPr>
            <a:r>
              <a:rPr lang="es-ES" i="1" dirty="0"/>
              <a:t>En efecto, en mi opinión, la Ciudad Autónoma de Buenos Aires y las provincias de Buenos Aires, Corrientes, Chaco, Entre Ríos, Neuquén y Santa Cruz tienen interés directo en el conflicto, en la medida en que integran la relación jurídica sustancial en que se apoya la pretensión de la actora, y, por ende, son ellas quienes poseen aptitud para cumplir con el mandato restitutorio del derecho solicitado, en el supuesto de admitirse la demanda (Fallos: 339:1732, </a:t>
            </a:r>
            <a:r>
              <a:rPr lang="es-ES" i="1" dirty="0" err="1"/>
              <a:t>cons</a:t>
            </a:r>
            <a:r>
              <a:rPr lang="es-ES" i="1" dirty="0"/>
              <a:t>. 10, y sus citas). </a:t>
            </a:r>
          </a:p>
        </p:txBody>
      </p:sp>
      <p:pic>
        <p:nvPicPr>
          <p:cNvPr id="4" name="Imagen 3">
            <a:extLst>
              <a:ext uri="{FF2B5EF4-FFF2-40B4-BE49-F238E27FC236}">
                <a16:creationId xmlns:a16="http://schemas.microsoft.com/office/drawing/2014/main" id="{32286DAD-8D18-232D-1189-B2FD7E1871FC}"/>
              </a:ext>
            </a:extLst>
          </p:cNvPr>
          <p:cNvPicPr>
            <a:picLocks noChangeAspect="1"/>
          </p:cNvPicPr>
          <p:nvPr/>
        </p:nvPicPr>
        <p:blipFill>
          <a:blip r:embed="rId2"/>
          <a:stretch>
            <a:fillRect/>
          </a:stretch>
        </p:blipFill>
        <p:spPr>
          <a:xfrm>
            <a:off x="10431865" y="6139276"/>
            <a:ext cx="640135" cy="353599"/>
          </a:xfrm>
          <a:prstGeom prst="rect">
            <a:avLst/>
          </a:prstGeom>
        </p:spPr>
      </p:pic>
    </p:spTree>
    <p:extLst>
      <p:ext uri="{BB962C8B-B14F-4D97-AF65-F5344CB8AC3E}">
        <p14:creationId xmlns:p14="http://schemas.microsoft.com/office/powerpoint/2010/main" val="541013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texto 2">
            <a:extLst>
              <a:ext uri="{FF2B5EF4-FFF2-40B4-BE49-F238E27FC236}">
                <a16:creationId xmlns:a16="http://schemas.microsoft.com/office/drawing/2014/main" id="{78E50361-50C6-A23B-465A-0C3BD7774FF7}"/>
              </a:ext>
            </a:extLst>
          </p:cNvPr>
          <p:cNvGraphicFramePr/>
          <p:nvPr>
            <p:extLst>
              <p:ext uri="{D42A27DB-BD31-4B8C-83A1-F6EECF244321}">
                <p14:modId xmlns:p14="http://schemas.microsoft.com/office/powerpoint/2010/main" val="1157647934"/>
              </p:ext>
            </p:extLst>
          </p:nvPr>
        </p:nvGraphicFramePr>
        <p:xfrm>
          <a:off x="838994" y="1014413"/>
          <a:ext cx="10514012" cy="5076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88385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99BED-4E53-9CE5-5983-8893574E127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B8A539A-90D4-87D6-3C67-07C34E01FAE2}"/>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81372/2016 </a:t>
            </a:r>
            <a:r>
              <a:rPr lang="es-ES" sz="2400" b="1" dirty="0"/>
              <a:t>“COOPERATIVA DE VIVIENDA, CREDITO, CONSUMO Y SERVICIOS SOCIALES PALMARES LIMITADA c/ COMISION ARBITRAL DEL CONVENIO MULTILATERAL Y OTROS s/ PROCESO DE CONOCIMIENTO”</a:t>
            </a:r>
          </a:p>
        </p:txBody>
      </p:sp>
      <p:sp>
        <p:nvSpPr>
          <p:cNvPr id="3" name="Marcador de contenido 2">
            <a:extLst>
              <a:ext uri="{FF2B5EF4-FFF2-40B4-BE49-F238E27FC236}">
                <a16:creationId xmlns:a16="http://schemas.microsoft.com/office/drawing/2014/main" id="{9429E2C1-E4DD-332A-F3B0-AE21AB310BA7}"/>
              </a:ext>
            </a:extLst>
          </p:cNvPr>
          <p:cNvSpPr>
            <a:spLocks noGrp="1"/>
          </p:cNvSpPr>
          <p:nvPr>
            <p:ph idx="1"/>
          </p:nvPr>
        </p:nvSpPr>
        <p:spPr>
          <a:xfrm>
            <a:off x="1120000" y="2564296"/>
            <a:ext cx="10233800" cy="3612667"/>
          </a:xfrm>
        </p:spPr>
        <p:txBody>
          <a:bodyPr>
            <a:normAutofit/>
          </a:bodyPr>
          <a:lstStyle/>
          <a:p>
            <a:pPr marL="0" indent="0">
              <a:buNone/>
            </a:pPr>
            <a:r>
              <a:rPr lang="es-ES" b="1" dirty="0"/>
              <a:t>Dictamen (PGN) 16/05/25:</a:t>
            </a:r>
          </a:p>
          <a:p>
            <a:pPr marL="0" indent="0" algn="just">
              <a:buNone/>
            </a:pPr>
            <a:r>
              <a:rPr lang="es-ES" i="1" dirty="0"/>
              <a:t>Ahora bien, en este proceso se encuentra codemandado el Banco de la Nación Argentina</a:t>
            </a:r>
            <a:r>
              <a:rPr lang="es-ES" b="1" i="1" dirty="0"/>
              <a:t>, entidad con derecho al fuero federal</a:t>
            </a:r>
            <a:r>
              <a:rPr lang="es-ES" i="1" dirty="0"/>
              <a:t>, según los arts. 116 de la Ley Fundamental, 27 de la ley 21.799 y 10 del decreto 116/2025, que establece su Carta Orgánica. </a:t>
            </a:r>
          </a:p>
        </p:txBody>
      </p:sp>
      <p:pic>
        <p:nvPicPr>
          <p:cNvPr id="4" name="Imagen 3">
            <a:extLst>
              <a:ext uri="{FF2B5EF4-FFF2-40B4-BE49-F238E27FC236}">
                <a16:creationId xmlns:a16="http://schemas.microsoft.com/office/drawing/2014/main" id="{B428F487-EDA5-E1EF-7187-F9802F83F487}"/>
              </a:ext>
            </a:extLst>
          </p:cNvPr>
          <p:cNvPicPr>
            <a:picLocks noChangeAspect="1"/>
          </p:cNvPicPr>
          <p:nvPr/>
        </p:nvPicPr>
        <p:blipFill>
          <a:blip r:embed="rId2"/>
          <a:stretch>
            <a:fillRect/>
          </a:stretch>
        </p:blipFill>
        <p:spPr>
          <a:xfrm>
            <a:off x="10431865" y="6139276"/>
            <a:ext cx="640135" cy="353599"/>
          </a:xfrm>
          <a:prstGeom prst="rect">
            <a:avLst/>
          </a:prstGeom>
        </p:spPr>
      </p:pic>
    </p:spTree>
    <p:extLst>
      <p:ext uri="{BB962C8B-B14F-4D97-AF65-F5344CB8AC3E}">
        <p14:creationId xmlns:p14="http://schemas.microsoft.com/office/powerpoint/2010/main" val="1098857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3DE0BE-BDAA-FC8C-BC51-0907E822454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DE87E21-6EAF-BF0B-5CAF-C386BF42BC36}"/>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81372/2016 </a:t>
            </a:r>
            <a:r>
              <a:rPr lang="es-ES" sz="2400" b="1" dirty="0"/>
              <a:t>“COOPERATIVA DE VIVIENDA, CREDITO, CONSUMO Y SERVICIOS SOCIALES PALMARES LIMITADA c/ COMISION ARBITRAL DEL CONVENIO MULTILATERAL Y OTROS s/ PROCESO DE CONOCIMIENTO”</a:t>
            </a:r>
          </a:p>
        </p:txBody>
      </p:sp>
      <p:sp>
        <p:nvSpPr>
          <p:cNvPr id="3" name="Marcador de contenido 2">
            <a:extLst>
              <a:ext uri="{FF2B5EF4-FFF2-40B4-BE49-F238E27FC236}">
                <a16:creationId xmlns:a16="http://schemas.microsoft.com/office/drawing/2014/main" id="{C2EE4609-83AA-DA3E-E01A-77CF793DF602}"/>
              </a:ext>
            </a:extLst>
          </p:cNvPr>
          <p:cNvSpPr>
            <a:spLocks noGrp="1"/>
          </p:cNvSpPr>
          <p:nvPr>
            <p:ph idx="1"/>
          </p:nvPr>
        </p:nvSpPr>
        <p:spPr>
          <a:xfrm>
            <a:off x="1120000" y="1690688"/>
            <a:ext cx="10233800" cy="4486275"/>
          </a:xfrm>
        </p:spPr>
        <p:txBody>
          <a:bodyPr>
            <a:normAutofit fontScale="92500" lnSpcReduction="10000"/>
          </a:bodyPr>
          <a:lstStyle/>
          <a:p>
            <a:pPr marL="0" indent="0">
              <a:buNone/>
            </a:pPr>
            <a:r>
              <a:rPr lang="es-ES" b="1" dirty="0"/>
              <a:t>Dictamen (PGN) 16/05/25:</a:t>
            </a:r>
          </a:p>
          <a:p>
            <a:pPr marL="0" indent="0" algn="just">
              <a:buNone/>
            </a:pPr>
            <a:r>
              <a:rPr lang="es-ES" i="1" dirty="0"/>
              <a:t>En consecuencia, existe una comunidad de controversia entre la CACM, las entidades financieras demandadas y las provincias citadas como terceros, en la que se cuestiona la constitucionalidad de la resolución general (CACM) 104/2004 y, a partir de allí, se exige el cese de las detracciones y la restitución de las sumas indebidamente retenidas por aplicación de la norma aquí impugnada. Es decir, se verifica una relación jurídica común e indivisible con respecto a la pluralidad de los sujetos involucrados, que no tolera un tratamiento procesal por separado, con lo cual resulta imposible buscar una solución útil que garantice el derecho de defensa de las partes y restituya el derecho que se pretende tutelar sin la participación de todas ellas, por lo que considero que existe un litisconsorcio pasivo necesario en los términos del art. 89 del CPCCN.</a:t>
            </a:r>
          </a:p>
        </p:txBody>
      </p:sp>
      <p:pic>
        <p:nvPicPr>
          <p:cNvPr id="4" name="Imagen 3">
            <a:extLst>
              <a:ext uri="{FF2B5EF4-FFF2-40B4-BE49-F238E27FC236}">
                <a16:creationId xmlns:a16="http://schemas.microsoft.com/office/drawing/2014/main" id="{83092B36-CF3E-E91B-65D9-D1523121495F}"/>
              </a:ext>
            </a:extLst>
          </p:cNvPr>
          <p:cNvPicPr>
            <a:picLocks noChangeAspect="1"/>
          </p:cNvPicPr>
          <p:nvPr/>
        </p:nvPicPr>
        <p:blipFill>
          <a:blip r:embed="rId2"/>
          <a:stretch>
            <a:fillRect/>
          </a:stretch>
        </p:blipFill>
        <p:spPr>
          <a:xfrm>
            <a:off x="10431865" y="6139276"/>
            <a:ext cx="640135" cy="353599"/>
          </a:xfrm>
          <a:prstGeom prst="rect">
            <a:avLst/>
          </a:prstGeom>
        </p:spPr>
      </p:pic>
    </p:spTree>
    <p:extLst>
      <p:ext uri="{BB962C8B-B14F-4D97-AF65-F5344CB8AC3E}">
        <p14:creationId xmlns:p14="http://schemas.microsoft.com/office/powerpoint/2010/main" val="31677298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4CBEC-F516-6473-1C68-B053C8714D9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C7A3DF1-77AE-F9E6-0BFA-E10119C3DB5A}"/>
              </a:ext>
            </a:extLst>
          </p:cNvPr>
          <p:cNvSpPr>
            <a:spLocks noGrp="1"/>
          </p:cNvSpPr>
          <p:nvPr>
            <p:ph type="title"/>
          </p:nvPr>
        </p:nvSpPr>
        <p:spPr/>
        <p:txBody>
          <a:bodyPr>
            <a:normAutofit/>
          </a:bodyPr>
          <a:lstStyle/>
          <a:p>
            <a:pPr algn="just"/>
            <a:r>
              <a:rPr lang="es-ES" sz="2400" dirty="0" err="1"/>
              <a:t>Expte</a:t>
            </a:r>
            <a:r>
              <a:rPr lang="es-ES" sz="2400" dirty="0"/>
              <a:t>. </a:t>
            </a:r>
            <a:r>
              <a:rPr lang="es-ES" sz="2400" dirty="0" err="1"/>
              <a:t>N°</a:t>
            </a:r>
            <a:r>
              <a:rPr lang="es-ES" sz="2400" dirty="0"/>
              <a:t> </a:t>
            </a:r>
            <a:r>
              <a:rPr lang="es-AR" sz="2400" dirty="0"/>
              <a:t>81372/2016 </a:t>
            </a:r>
            <a:r>
              <a:rPr lang="es-ES" sz="2400" b="1" dirty="0"/>
              <a:t>“COOPERATIVA DE VIVIENDA, CREDITO, CONSUMO Y SERVICIOS SOCIALES PALMARES LIMITADA c/ COMISION ARBITRAL DEL CONVENIO MULTILATERAL Y OTROS s/ PROCESO DE CONOCIMIENTO”</a:t>
            </a:r>
          </a:p>
        </p:txBody>
      </p:sp>
      <p:sp>
        <p:nvSpPr>
          <p:cNvPr id="3" name="Marcador de contenido 2">
            <a:extLst>
              <a:ext uri="{FF2B5EF4-FFF2-40B4-BE49-F238E27FC236}">
                <a16:creationId xmlns:a16="http://schemas.microsoft.com/office/drawing/2014/main" id="{6F47A101-DDCB-B9A5-28E7-CA868FA806A3}"/>
              </a:ext>
            </a:extLst>
          </p:cNvPr>
          <p:cNvSpPr>
            <a:spLocks noGrp="1"/>
          </p:cNvSpPr>
          <p:nvPr>
            <p:ph idx="1"/>
          </p:nvPr>
        </p:nvSpPr>
        <p:spPr>
          <a:xfrm>
            <a:off x="1120000" y="2146852"/>
            <a:ext cx="10233800" cy="4030111"/>
          </a:xfrm>
        </p:spPr>
        <p:txBody>
          <a:bodyPr>
            <a:normAutofit lnSpcReduction="10000"/>
          </a:bodyPr>
          <a:lstStyle/>
          <a:p>
            <a:pPr marL="0" indent="0">
              <a:buNone/>
            </a:pPr>
            <a:r>
              <a:rPr lang="es-ES" b="1" dirty="0"/>
              <a:t>Dictamen (PGN) 16/05/25:</a:t>
            </a:r>
          </a:p>
          <a:p>
            <a:pPr marL="0" indent="0" algn="just">
              <a:buNone/>
            </a:pPr>
            <a:r>
              <a:rPr lang="es-ES" i="1" dirty="0"/>
              <a:t>Bajo ese prisma, pienso que la única forma de forma de conciliar lo preceptuado respecto de las provincias por el art. 117 de la Constitución Nacional con la prerrogativa jurisdiccional que le asiste al Banco de la Nación Argentina al fuero federal, es sustanciando la acción en la instancia originaria de V.E. (T.355, XXXV, “Transportadora Gas del Sur S.A. c/ Santa Cruz, Provincia de s/ acción declarativa de certeza”, sentencia del 27/03/2001 y Fallos: 325:3284).</a:t>
            </a:r>
          </a:p>
          <a:p>
            <a:pPr marL="0" indent="0" algn="just">
              <a:buNone/>
            </a:pPr>
            <a:r>
              <a:rPr lang="es-ES" dirty="0"/>
              <a:t>Actualmente en trámite ante la CSJN para admitir la competencia originaria.</a:t>
            </a:r>
          </a:p>
        </p:txBody>
      </p:sp>
      <p:pic>
        <p:nvPicPr>
          <p:cNvPr id="5" name="Imagen 4">
            <a:extLst>
              <a:ext uri="{FF2B5EF4-FFF2-40B4-BE49-F238E27FC236}">
                <a16:creationId xmlns:a16="http://schemas.microsoft.com/office/drawing/2014/main" id="{0F95BEF9-7484-01E0-F2D9-4C3FD2C3ABD5}"/>
              </a:ext>
            </a:extLst>
          </p:cNvPr>
          <p:cNvPicPr>
            <a:picLocks noChangeAspect="1"/>
          </p:cNvPicPr>
          <p:nvPr/>
        </p:nvPicPr>
        <p:blipFill>
          <a:blip r:embed="rId2"/>
          <a:stretch>
            <a:fillRect/>
          </a:stretch>
        </p:blipFill>
        <p:spPr>
          <a:xfrm>
            <a:off x="10951429" y="5975777"/>
            <a:ext cx="402371" cy="402371"/>
          </a:xfrm>
          <a:prstGeom prst="rect">
            <a:avLst/>
          </a:prstGeom>
        </p:spPr>
      </p:pic>
    </p:spTree>
    <p:extLst>
      <p:ext uri="{BB962C8B-B14F-4D97-AF65-F5344CB8AC3E}">
        <p14:creationId xmlns:p14="http://schemas.microsoft.com/office/powerpoint/2010/main" val="30939306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E94AF-D0F7-4EFB-B3C4-2A6A17BEC95A}"/>
              </a:ext>
            </a:extLst>
          </p:cNvPr>
          <p:cNvSpPr>
            <a:spLocks noGrp="1"/>
          </p:cNvSpPr>
          <p:nvPr>
            <p:ph type="ctrTitle"/>
          </p:nvPr>
        </p:nvSpPr>
        <p:spPr>
          <a:xfrm>
            <a:off x="658366" y="3430199"/>
            <a:ext cx="7052937" cy="2511111"/>
          </a:xfrm>
        </p:spPr>
        <p:txBody>
          <a:bodyPr wrap="square">
            <a:normAutofit/>
          </a:bodyPr>
          <a:lstStyle/>
          <a:p>
            <a:r>
              <a:rPr lang="es-AR" sz="7200"/>
              <a:t>Muchas gracias por su atención!</a:t>
            </a:r>
          </a:p>
        </p:txBody>
      </p:sp>
    </p:spTree>
    <p:extLst>
      <p:ext uri="{BB962C8B-B14F-4D97-AF65-F5344CB8AC3E}">
        <p14:creationId xmlns:p14="http://schemas.microsoft.com/office/powerpoint/2010/main" val="508811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F1CBFF-A489-7CCF-4EA2-581F2BDA95AA}"/>
              </a:ext>
            </a:extLst>
          </p:cNvPr>
          <p:cNvSpPr>
            <a:spLocks noGrp="1"/>
          </p:cNvSpPr>
          <p:nvPr>
            <p:ph type="title"/>
          </p:nvPr>
        </p:nvSpPr>
        <p:spPr/>
        <p:txBody>
          <a:bodyPr/>
          <a:lstStyle/>
          <a:p>
            <a:r>
              <a:rPr lang="es-MX" dirty="0"/>
              <a:t>Resoluciones SIRCAR</a:t>
            </a:r>
            <a:endParaRPr lang="es-AR" dirty="0"/>
          </a:p>
        </p:txBody>
      </p:sp>
      <p:sp>
        <p:nvSpPr>
          <p:cNvPr id="3" name="Marcador de contenido 2">
            <a:extLst>
              <a:ext uri="{FF2B5EF4-FFF2-40B4-BE49-F238E27FC236}">
                <a16:creationId xmlns:a16="http://schemas.microsoft.com/office/drawing/2014/main" id="{7CF135AB-DE98-8DAA-E213-1235281CC574}"/>
              </a:ext>
            </a:extLst>
          </p:cNvPr>
          <p:cNvSpPr>
            <a:spLocks noGrp="1"/>
          </p:cNvSpPr>
          <p:nvPr>
            <p:ph sz="half" idx="1"/>
          </p:nvPr>
        </p:nvSpPr>
        <p:spPr/>
        <p:txBody>
          <a:bodyPr>
            <a:normAutofit fontScale="70000" lnSpcReduction="20000"/>
          </a:bodyPr>
          <a:lstStyle/>
          <a:p>
            <a:r>
              <a:rPr lang="es-MX" b="1" dirty="0"/>
              <a:t>Resolución General CA 84/2002</a:t>
            </a:r>
          </a:p>
          <a:p>
            <a:pPr marL="0" indent="0">
              <a:buNone/>
            </a:pPr>
            <a:r>
              <a:rPr lang="es-MX" dirty="0"/>
              <a:t>Aprobación del Sistema SIRCAR</a:t>
            </a:r>
          </a:p>
          <a:p>
            <a:r>
              <a:rPr lang="es-MX" b="1" dirty="0"/>
              <a:t>Resolución General CA 2/2011</a:t>
            </a:r>
          </a:p>
          <a:p>
            <a:pPr marL="0" indent="0">
              <a:buNone/>
            </a:pPr>
            <a:r>
              <a:rPr lang="es-MX" dirty="0"/>
              <a:t>Tipificación de Regímenes de Retención y Percepción</a:t>
            </a:r>
          </a:p>
          <a:p>
            <a:r>
              <a:rPr lang="es-MX" b="1" dirty="0"/>
              <a:t>Resolución General CA 1/2012</a:t>
            </a:r>
          </a:p>
          <a:p>
            <a:pPr marL="0" indent="0">
              <a:buNone/>
            </a:pPr>
            <a:r>
              <a:rPr lang="es-MX" dirty="0"/>
              <a:t>Implementación del Pago Electrónico SIRCAR de forma optativa</a:t>
            </a:r>
          </a:p>
          <a:p>
            <a:r>
              <a:rPr lang="es-MX" b="1" dirty="0"/>
              <a:t>Resolución General CA 4/12</a:t>
            </a:r>
          </a:p>
          <a:p>
            <a:pPr marL="0" indent="0">
              <a:buNone/>
            </a:pPr>
            <a:r>
              <a:rPr lang="es-MX" dirty="0"/>
              <a:t>Implementación del Pago Electrónico SIRCAR de forma obligatoria</a:t>
            </a:r>
          </a:p>
          <a:p>
            <a:r>
              <a:rPr lang="es-MX" b="1" dirty="0"/>
              <a:t>Resolución General CA 5/2013</a:t>
            </a:r>
          </a:p>
          <a:p>
            <a:pPr marL="0" indent="0">
              <a:buNone/>
            </a:pPr>
            <a:r>
              <a:rPr lang="es-MX" dirty="0"/>
              <a:t>Integración del universo a incorporar al Sistema SIRCAR</a:t>
            </a:r>
          </a:p>
          <a:p>
            <a:endParaRPr lang="es-AR" dirty="0"/>
          </a:p>
        </p:txBody>
      </p:sp>
      <p:sp>
        <p:nvSpPr>
          <p:cNvPr id="4" name="Marcador de contenido 3">
            <a:extLst>
              <a:ext uri="{FF2B5EF4-FFF2-40B4-BE49-F238E27FC236}">
                <a16:creationId xmlns:a16="http://schemas.microsoft.com/office/drawing/2014/main" id="{223CAB69-16A0-7430-4E9D-C1119594817C}"/>
              </a:ext>
            </a:extLst>
          </p:cNvPr>
          <p:cNvSpPr>
            <a:spLocks noGrp="1"/>
          </p:cNvSpPr>
          <p:nvPr>
            <p:ph sz="half" idx="2"/>
          </p:nvPr>
        </p:nvSpPr>
        <p:spPr/>
        <p:txBody>
          <a:bodyPr>
            <a:normAutofit fontScale="70000" lnSpcReduction="20000"/>
          </a:bodyPr>
          <a:lstStyle/>
          <a:p>
            <a:r>
              <a:rPr lang="es-MX" b="1" dirty="0"/>
              <a:t>Resolución General CA 7/2014</a:t>
            </a:r>
          </a:p>
          <a:p>
            <a:pPr marL="0" indent="0">
              <a:buNone/>
            </a:pPr>
            <a:r>
              <a:rPr lang="es-MX" dirty="0"/>
              <a:t>Incorporación de la modalidad de presentación y pago quincenal</a:t>
            </a:r>
          </a:p>
          <a:p>
            <a:r>
              <a:rPr lang="es-MX" b="1" dirty="0"/>
              <a:t>Resolución General CA 11/2016</a:t>
            </a:r>
          </a:p>
          <a:p>
            <a:pPr marL="0" indent="0">
              <a:buNone/>
            </a:pPr>
            <a:r>
              <a:rPr lang="es-MX" dirty="0"/>
              <a:t>Acceso con Clave Fiscal AFIP a SIRCAR</a:t>
            </a:r>
          </a:p>
          <a:p>
            <a:r>
              <a:rPr lang="es-MX" b="1" dirty="0"/>
              <a:t>Resolución General CA 19/2016</a:t>
            </a:r>
          </a:p>
          <a:p>
            <a:pPr marL="0" indent="0">
              <a:buNone/>
            </a:pPr>
            <a:r>
              <a:rPr lang="es-MX" dirty="0"/>
              <a:t>Procedimiento para la incorporación propia por parte de los Agentes</a:t>
            </a:r>
          </a:p>
          <a:p>
            <a:r>
              <a:rPr lang="es-MX" b="1" dirty="0"/>
              <a:t>Resolución General CA 03/2021</a:t>
            </a:r>
          </a:p>
          <a:p>
            <a:pPr marL="0" indent="0">
              <a:buNone/>
            </a:pPr>
            <a:r>
              <a:rPr lang="es-MX" dirty="0"/>
              <a:t>Incorporación del servicio “</a:t>
            </a:r>
            <a:r>
              <a:rPr lang="es-MX" dirty="0" err="1"/>
              <a:t>Bancor</a:t>
            </a:r>
            <a:r>
              <a:rPr lang="es-MX" dirty="0"/>
              <a:t> Pagos” como opción de Pago Electrónico SIRCAR</a:t>
            </a:r>
          </a:p>
          <a:p>
            <a:r>
              <a:rPr lang="es-MX" b="1" dirty="0"/>
              <a:t>Resolución General CA 3/2024</a:t>
            </a:r>
          </a:p>
          <a:p>
            <a:pPr marL="0" indent="0">
              <a:buNone/>
            </a:pPr>
            <a:r>
              <a:rPr lang="es-MX" dirty="0"/>
              <a:t>Incorporación del servicio “PAGOS360” como opción de Pago Electrónico SIRCAR</a:t>
            </a:r>
          </a:p>
          <a:p>
            <a:endParaRPr lang="es-AR" dirty="0"/>
          </a:p>
        </p:txBody>
      </p:sp>
    </p:spTree>
    <p:extLst>
      <p:ext uri="{BB962C8B-B14F-4D97-AF65-F5344CB8AC3E}">
        <p14:creationId xmlns:p14="http://schemas.microsoft.com/office/powerpoint/2010/main" val="412226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6333E-B1A2-09F7-5518-7C8958725C62}"/>
            </a:ext>
          </a:extLst>
        </p:cNvPr>
        <p:cNvGrpSpPr/>
        <p:nvPr/>
      </p:nvGrpSpPr>
      <p:grpSpPr>
        <a:xfrm>
          <a:off x="0" y="0"/>
          <a:ext cx="0" cy="0"/>
          <a:chOff x="0" y="0"/>
          <a:chExt cx="0" cy="0"/>
        </a:xfrm>
      </p:grpSpPr>
      <p:graphicFrame>
        <p:nvGraphicFramePr>
          <p:cNvPr id="5" name="Marcador de texto 2">
            <a:extLst>
              <a:ext uri="{FF2B5EF4-FFF2-40B4-BE49-F238E27FC236}">
                <a16:creationId xmlns:a16="http://schemas.microsoft.com/office/drawing/2014/main" id="{5638D070-507D-16EF-83EC-E058037D9E55}"/>
              </a:ext>
            </a:extLst>
          </p:cNvPr>
          <p:cNvGraphicFramePr/>
          <p:nvPr>
            <p:extLst>
              <p:ext uri="{D42A27DB-BD31-4B8C-83A1-F6EECF244321}">
                <p14:modId xmlns:p14="http://schemas.microsoft.com/office/powerpoint/2010/main" val="2850478709"/>
              </p:ext>
            </p:extLst>
          </p:nvPr>
        </p:nvGraphicFramePr>
        <p:xfrm>
          <a:off x="839788" y="900113"/>
          <a:ext cx="10514012" cy="5091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6060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E1CD0D-8210-DE58-B255-44155604BD43}"/>
              </a:ext>
            </a:extLst>
          </p:cNvPr>
          <p:cNvSpPr>
            <a:spLocks noGrp="1"/>
          </p:cNvSpPr>
          <p:nvPr>
            <p:ph type="title"/>
          </p:nvPr>
        </p:nvSpPr>
        <p:spPr/>
        <p:txBody>
          <a:bodyPr/>
          <a:lstStyle/>
          <a:p>
            <a:r>
              <a:rPr lang="es-MX" dirty="0"/>
              <a:t>Resoluciones SIRCREB</a:t>
            </a:r>
            <a:endParaRPr lang="es-AR" dirty="0"/>
          </a:p>
        </p:txBody>
      </p:sp>
      <p:sp>
        <p:nvSpPr>
          <p:cNvPr id="3" name="Marcador de contenido 2">
            <a:extLst>
              <a:ext uri="{FF2B5EF4-FFF2-40B4-BE49-F238E27FC236}">
                <a16:creationId xmlns:a16="http://schemas.microsoft.com/office/drawing/2014/main" id="{D8FF8C5B-2EA9-5836-F98D-B8B4EAC8453C}"/>
              </a:ext>
            </a:extLst>
          </p:cNvPr>
          <p:cNvSpPr>
            <a:spLocks noGrp="1"/>
          </p:cNvSpPr>
          <p:nvPr>
            <p:ph sz="half" idx="1"/>
          </p:nvPr>
        </p:nvSpPr>
        <p:spPr/>
        <p:txBody>
          <a:bodyPr>
            <a:normAutofit fontScale="77500" lnSpcReduction="20000"/>
          </a:bodyPr>
          <a:lstStyle/>
          <a:p>
            <a:r>
              <a:rPr lang="es-MX" b="1" dirty="0"/>
              <a:t>Resolución General CA 104/2004</a:t>
            </a:r>
          </a:p>
          <a:p>
            <a:pPr marL="0" indent="0">
              <a:buNone/>
            </a:pPr>
            <a:r>
              <a:rPr lang="es-MX" dirty="0"/>
              <a:t>Aprobación del Sistema SIRCREB</a:t>
            </a:r>
          </a:p>
          <a:p>
            <a:pPr marL="0" indent="0">
              <a:buNone/>
            </a:pPr>
            <a:endParaRPr lang="es-MX" dirty="0"/>
          </a:p>
          <a:p>
            <a:r>
              <a:rPr lang="es-MX" b="1" dirty="0"/>
              <a:t>Resolución General CA 110/2004</a:t>
            </a:r>
          </a:p>
          <a:p>
            <a:pPr marL="0" indent="0">
              <a:buNone/>
            </a:pPr>
            <a:r>
              <a:rPr lang="es-MX" dirty="0"/>
              <a:t>Incorporación del padrón de devoluciones</a:t>
            </a:r>
          </a:p>
          <a:p>
            <a:pPr marL="0" indent="0">
              <a:buNone/>
            </a:pPr>
            <a:endParaRPr lang="es-MX" dirty="0"/>
          </a:p>
          <a:p>
            <a:r>
              <a:rPr lang="es-MX" b="1" dirty="0"/>
              <a:t>Resolución General CA 10/2006</a:t>
            </a:r>
          </a:p>
          <a:p>
            <a:pPr marL="0" indent="0">
              <a:buNone/>
            </a:pPr>
            <a:r>
              <a:rPr lang="es-MX" dirty="0"/>
              <a:t>Implementación de alícuotas diversas</a:t>
            </a:r>
          </a:p>
          <a:p>
            <a:pPr marL="0" indent="0">
              <a:buNone/>
            </a:pPr>
            <a:endParaRPr lang="es-MX" dirty="0"/>
          </a:p>
          <a:p>
            <a:r>
              <a:rPr lang="es-MX" b="1" dirty="0"/>
              <a:t>Resolución General CA 11/2008</a:t>
            </a:r>
          </a:p>
          <a:p>
            <a:pPr marL="0" indent="0">
              <a:buNone/>
            </a:pPr>
            <a:r>
              <a:rPr lang="es-MX" dirty="0"/>
              <a:t>Ampliación de las alícuotas aplicables</a:t>
            </a:r>
            <a:endParaRPr lang="es-AR" dirty="0"/>
          </a:p>
        </p:txBody>
      </p:sp>
      <p:sp>
        <p:nvSpPr>
          <p:cNvPr id="4" name="Marcador de contenido 3">
            <a:extLst>
              <a:ext uri="{FF2B5EF4-FFF2-40B4-BE49-F238E27FC236}">
                <a16:creationId xmlns:a16="http://schemas.microsoft.com/office/drawing/2014/main" id="{8A235382-7AFC-42FD-D0BE-00DC36638D62}"/>
              </a:ext>
            </a:extLst>
          </p:cNvPr>
          <p:cNvSpPr>
            <a:spLocks noGrp="1"/>
          </p:cNvSpPr>
          <p:nvPr>
            <p:ph sz="half" idx="2"/>
          </p:nvPr>
        </p:nvSpPr>
        <p:spPr/>
        <p:txBody>
          <a:bodyPr>
            <a:normAutofit fontScale="77500" lnSpcReduction="20000"/>
          </a:bodyPr>
          <a:lstStyle/>
          <a:p>
            <a:r>
              <a:rPr lang="es-MX" b="1" dirty="0"/>
              <a:t>Resolución General CA 3/2009</a:t>
            </a:r>
          </a:p>
          <a:p>
            <a:pPr marL="0" indent="0">
              <a:buNone/>
            </a:pPr>
            <a:r>
              <a:rPr lang="es-MX" dirty="0"/>
              <a:t>Implementación del Módulo Contribuyentes SIRCREB con autenticación de clave fiscal AFIP</a:t>
            </a:r>
          </a:p>
          <a:p>
            <a:r>
              <a:rPr lang="es-MX" b="1" dirty="0"/>
              <a:t>Resolución General CA 8/2015</a:t>
            </a:r>
          </a:p>
          <a:p>
            <a:pPr marL="0" indent="0">
              <a:buNone/>
            </a:pPr>
            <a:r>
              <a:rPr lang="es-MX" dirty="0"/>
              <a:t>Reemplazo del Módulo Contribuyentes por el Sistema SIFERE WEB - Módulo Consultas</a:t>
            </a:r>
          </a:p>
          <a:p>
            <a:r>
              <a:rPr lang="es-MX" b="1" dirty="0"/>
              <a:t>Resolución General CA 04/2022</a:t>
            </a:r>
          </a:p>
          <a:p>
            <a:pPr marL="0" indent="0">
              <a:buNone/>
            </a:pPr>
            <a:r>
              <a:rPr lang="es-MX" dirty="0"/>
              <a:t>Acceso con clave fiscal AFIP al Módulo Agentes SIRCREB</a:t>
            </a:r>
          </a:p>
          <a:p>
            <a:r>
              <a:rPr lang="es-MX" b="1" dirty="0"/>
              <a:t>Resolución General CA 06/2023</a:t>
            </a:r>
          </a:p>
          <a:p>
            <a:pPr marL="0" indent="0">
              <a:buNone/>
            </a:pPr>
            <a:r>
              <a:rPr lang="es-MX" dirty="0"/>
              <a:t>Implementación del servicio Pagos </a:t>
            </a:r>
            <a:r>
              <a:rPr lang="es-MX" dirty="0" err="1"/>
              <a:t>BtoB</a:t>
            </a:r>
            <a:r>
              <a:rPr lang="es-MX" dirty="0"/>
              <a:t> como medio de pago en SIRCREB</a:t>
            </a:r>
            <a:endParaRPr lang="es-AR" dirty="0"/>
          </a:p>
        </p:txBody>
      </p:sp>
    </p:spTree>
    <p:extLst>
      <p:ext uri="{BB962C8B-B14F-4D97-AF65-F5344CB8AC3E}">
        <p14:creationId xmlns:p14="http://schemas.microsoft.com/office/powerpoint/2010/main" val="3763154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3AB0B8-153C-A402-292D-1D922B986C38}"/>
            </a:ext>
          </a:extLst>
        </p:cNvPr>
        <p:cNvGrpSpPr/>
        <p:nvPr/>
      </p:nvGrpSpPr>
      <p:grpSpPr>
        <a:xfrm>
          <a:off x="0" y="0"/>
          <a:ext cx="0" cy="0"/>
          <a:chOff x="0" y="0"/>
          <a:chExt cx="0" cy="0"/>
        </a:xfrm>
      </p:grpSpPr>
      <p:graphicFrame>
        <p:nvGraphicFramePr>
          <p:cNvPr id="5" name="Marcador de texto 2">
            <a:extLst>
              <a:ext uri="{FF2B5EF4-FFF2-40B4-BE49-F238E27FC236}">
                <a16:creationId xmlns:a16="http://schemas.microsoft.com/office/drawing/2014/main" id="{D9B46CE9-0DB5-3AA0-1B23-D95ED416327F}"/>
              </a:ext>
            </a:extLst>
          </p:cNvPr>
          <p:cNvGraphicFramePr/>
          <p:nvPr>
            <p:extLst>
              <p:ext uri="{D42A27DB-BD31-4B8C-83A1-F6EECF244321}">
                <p14:modId xmlns:p14="http://schemas.microsoft.com/office/powerpoint/2010/main" val="3677005533"/>
              </p:ext>
            </p:extLst>
          </p:nvPr>
        </p:nvGraphicFramePr>
        <p:xfrm>
          <a:off x="839788" y="1628775"/>
          <a:ext cx="10514012" cy="4362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2478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C41117-D0E4-AAEA-5969-8CA91E95893F}"/>
              </a:ext>
            </a:extLst>
          </p:cNvPr>
          <p:cNvSpPr>
            <a:spLocks noGrp="1"/>
          </p:cNvSpPr>
          <p:nvPr>
            <p:ph type="title"/>
          </p:nvPr>
        </p:nvSpPr>
        <p:spPr/>
        <p:txBody>
          <a:bodyPr/>
          <a:lstStyle/>
          <a:p>
            <a:r>
              <a:rPr lang="es-MX" dirty="0"/>
              <a:t>Resoluciones SIRTAC</a:t>
            </a:r>
            <a:endParaRPr lang="es-AR" dirty="0"/>
          </a:p>
        </p:txBody>
      </p:sp>
      <p:sp>
        <p:nvSpPr>
          <p:cNvPr id="3" name="Marcador de contenido 2">
            <a:extLst>
              <a:ext uri="{FF2B5EF4-FFF2-40B4-BE49-F238E27FC236}">
                <a16:creationId xmlns:a16="http://schemas.microsoft.com/office/drawing/2014/main" id="{725155CB-3FEA-343E-A88F-A50E5B46AC5D}"/>
              </a:ext>
            </a:extLst>
          </p:cNvPr>
          <p:cNvSpPr>
            <a:spLocks noGrp="1"/>
          </p:cNvSpPr>
          <p:nvPr>
            <p:ph idx="1"/>
          </p:nvPr>
        </p:nvSpPr>
        <p:spPr/>
        <p:txBody>
          <a:bodyPr>
            <a:normAutofit fontScale="92500" lnSpcReduction="20000"/>
          </a:bodyPr>
          <a:lstStyle/>
          <a:p>
            <a:r>
              <a:rPr lang="es-MX" b="1" dirty="0"/>
              <a:t>Resolución General </a:t>
            </a:r>
            <a:r>
              <a:rPr lang="es-MX" b="1" dirty="0" err="1"/>
              <a:t>N°</a:t>
            </a:r>
            <a:r>
              <a:rPr lang="es-MX" b="1" dirty="0"/>
              <a:t> 2/2019</a:t>
            </a:r>
          </a:p>
          <a:p>
            <a:pPr marL="0" indent="0">
              <a:buNone/>
            </a:pPr>
            <a:r>
              <a:rPr lang="es-MX" dirty="0"/>
              <a:t>Aprobación del Sistema SIRTAC</a:t>
            </a:r>
          </a:p>
          <a:p>
            <a:r>
              <a:rPr lang="es-MX" b="1" dirty="0"/>
              <a:t>Resolución General </a:t>
            </a:r>
            <a:r>
              <a:rPr lang="es-MX" b="1" dirty="0" err="1"/>
              <a:t>N°</a:t>
            </a:r>
            <a:r>
              <a:rPr lang="es-MX" b="1" dirty="0"/>
              <a:t> 11/2020</a:t>
            </a:r>
          </a:p>
          <a:p>
            <a:pPr marL="0" indent="0">
              <a:buNone/>
            </a:pPr>
            <a:r>
              <a:rPr lang="es-MX" dirty="0"/>
              <a:t>Reglas y/o pautas básicas acordadas por las jurisdicciones adheridas</a:t>
            </a:r>
          </a:p>
          <a:p>
            <a:r>
              <a:rPr lang="es-MX" b="1" dirty="0"/>
              <a:t>Resolución General </a:t>
            </a:r>
            <a:r>
              <a:rPr lang="es-MX" b="1" dirty="0" err="1"/>
              <a:t>N°</a:t>
            </a:r>
            <a:r>
              <a:rPr lang="es-MX" b="1" dirty="0"/>
              <a:t> 12/2020</a:t>
            </a:r>
          </a:p>
          <a:p>
            <a:pPr marL="0" indent="0">
              <a:buNone/>
            </a:pPr>
            <a:r>
              <a:rPr lang="es-MX" dirty="0"/>
              <a:t>Operatividad y Vencimientos</a:t>
            </a:r>
          </a:p>
          <a:p>
            <a:r>
              <a:rPr lang="es-MX" b="1" dirty="0"/>
              <a:t>Resolución General </a:t>
            </a:r>
            <a:r>
              <a:rPr lang="es-MX" b="1" dirty="0" err="1"/>
              <a:t>N°</a:t>
            </a:r>
            <a:r>
              <a:rPr lang="es-MX" b="1" dirty="0"/>
              <a:t> 16/2020</a:t>
            </a:r>
          </a:p>
          <a:p>
            <a:pPr marL="0" indent="0">
              <a:buNone/>
            </a:pPr>
            <a:r>
              <a:rPr lang="es-MX" dirty="0"/>
              <a:t>(Entrada en vigencia)</a:t>
            </a:r>
          </a:p>
          <a:p>
            <a:r>
              <a:rPr lang="es-MX" b="1" dirty="0"/>
              <a:t>Resolución General </a:t>
            </a:r>
            <a:r>
              <a:rPr lang="es-MX" b="1" dirty="0" err="1"/>
              <a:t>N°</a:t>
            </a:r>
            <a:r>
              <a:rPr lang="es-MX" b="1" dirty="0"/>
              <a:t> 08/2021</a:t>
            </a:r>
          </a:p>
          <a:p>
            <a:pPr marL="0" indent="0">
              <a:buNone/>
            </a:pPr>
            <a:r>
              <a:rPr lang="es-MX" dirty="0"/>
              <a:t>Ajustes a las Reglas y/o pautas básicas</a:t>
            </a:r>
            <a:endParaRPr lang="es-AR" dirty="0"/>
          </a:p>
        </p:txBody>
      </p:sp>
    </p:spTree>
    <p:extLst>
      <p:ext uri="{BB962C8B-B14F-4D97-AF65-F5344CB8AC3E}">
        <p14:creationId xmlns:p14="http://schemas.microsoft.com/office/powerpoint/2010/main" val="3934068921"/>
      </p:ext>
    </p:extLst>
  </p:cSld>
  <p:clrMapOvr>
    <a:masterClrMapping/>
  </p:clrMapOvr>
</p:sld>
</file>

<file path=ppt/theme/theme1.xml><?xml version="1.0" encoding="utf-8"?>
<a:theme xmlns:a="http://schemas.openxmlformats.org/drawingml/2006/main" name="Profundidad">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A130FF6-C45C-4318-8BA6-804854A4CA71}">
  <we:reference id="wa200005669" version="2.0.0.0" store="es-ES" storeType="OMEX"/>
  <we:alternateReferences>
    <we:reference id="wa200005669" version="2.0.0.0" store="wa200005669"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TM04033923[[fn=Profundidad]]</Template>
  <TotalTime>1046</TotalTime>
  <Words>4278</Words>
  <Application>Microsoft Office PowerPoint</Application>
  <PresentationFormat>Panorámica</PresentationFormat>
  <Paragraphs>245</Paragraphs>
  <Slides>43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43</vt:i4>
      </vt:variant>
    </vt:vector>
  </HeadingPairs>
  <TitlesOfParts>
    <vt:vector size="48" baseType="lpstr">
      <vt:lpstr>Aptos</vt:lpstr>
      <vt:lpstr>Arial</vt:lpstr>
      <vt:lpstr>Corbel</vt:lpstr>
      <vt:lpstr>Wingdings 2</vt:lpstr>
      <vt:lpstr>Profundidad</vt:lpstr>
      <vt:lpstr>Presentación de PowerPoint</vt:lpstr>
      <vt:lpstr>Presentación de PowerPoint</vt:lpstr>
      <vt:lpstr>Regímenes de recaudación vigentes:  - SIRCAR - SIRCREB - SIRTAC - SIRCUPA - SIRPEI - SIRCIP </vt:lpstr>
      <vt:lpstr>Presentación de PowerPoint</vt:lpstr>
      <vt:lpstr>Resoluciones SIRCAR</vt:lpstr>
      <vt:lpstr>Presentación de PowerPoint</vt:lpstr>
      <vt:lpstr>Resoluciones SIRCREB</vt:lpstr>
      <vt:lpstr>Presentación de PowerPoint</vt:lpstr>
      <vt:lpstr>Resoluciones SIRTAC</vt:lpstr>
      <vt:lpstr>Presentación de PowerPoint</vt:lpstr>
      <vt:lpstr>Resoluciones SIRCUPA</vt:lpstr>
      <vt:lpstr>Presentación de PowerPoint</vt:lpstr>
      <vt:lpstr>Resoluciones SIRPEI</vt:lpstr>
      <vt:lpstr>Presentación de PowerPoint</vt:lpstr>
      <vt:lpstr>Resoluciones SIRCIP</vt:lpstr>
      <vt:lpstr>Presentación de PowerPoint</vt:lpstr>
      <vt:lpstr>Presentación de PowerPoint</vt:lpstr>
      <vt:lpstr>Naturaleza jurídica de la Comisión Arbitral</vt:lpstr>
      <vt:lpstr>Presentación de PowerPoint</vt:lpstr>
      <vt:lpstr>Misiones y funciones de la Comisión Arbitral</vt:lpstr>
      <vt:lpstr>Misiones y funciones de la Comisión Plenaria</vt:lpstr>
      <vt:lpstr>Armonización en el Convenio Multilateral 18-8-77</vt:lpstr>
      <vt:lpstr>Armonización en el Convenio Multilateral 18-8-77</vt:lpstr>
      <vt:lpstr>Presentación de PowerPoint</vt:lpstr>
      <vt:lpstr>Presentación de PowerPoint</vt:lpstr>
      <vt:lpstr>Presentación de PowerPoint</vt:lpstr>
      <vt:lpstr>Principio general según la CSJN</vt:lpstr>
      <vt:lpstr>Principio general según la CSJN</vt:lpstr>
      <vt:lpstr>Principio general según la CSJN</vt:lpstr>
      <vt:lpstr>Expte. N° 30138/2018 “HERNAN BUCHHOLZ SA c/ COMISION ARBITRAL DEL CONVENIO MULTILATERAL s/ PROCESO DE CONOCIMIENTO”</vt:lpstr>
      <vt:lpstr>Expte. N° 30138/2018 “HERNAN BUCHHOLZ SA c/ COMISION ARBITRAL DEL CONVENIO MULTILATERAL s/ PROCESO DE CONOCIMIENTO”</vt:lpstr>
      <vt:lpstr>Expte. N° 30138/2018 “HERNAN BUCHHOLZ SA c/ COMISION ARBITRAL DEL CONVENIO MULTILATERAL s/ PROCESO DE CONOCIMIENTO”</vt:lpstr>
      <vt:lpstr>Expte. N° 2837/2021 “COFCO INTERNATIONAL ARGENTINA SA c/ EN-COMISION ARBITRAL DEL CONVENIO MULTILATERAL-RESOL 104/04 s/ PROCESO DE CONOCIMIENTO”</vt:lpstr>
      <vt:lpstr>Expte. N° 2837/2021 “COFCO INTERNATIONAL ARGENTINA SA c/ EN-COMISION ARBITRAL DEL CONVENIO MULTILATERAL-RESOL 104/04 s/ PROCESO DE CONOCIMIENTO”</vt:lpstr>
      <vt:lpstr>FRIGORIFICO DE AVES SOYCHU SAICFI c/ MUNICIPALIDAD DE GUALEGUAY s/ F. 509. XLV. REX 14/05/2013 Fallos: 336:443</vt:lpstr>
      <vt:lpstr>Expte. N° 2837/2021 “COFCO INTERNATIONAL ARGENTINA SA c/ EN-COMISION ARBITRAL DEL CONVENIO MULTILATERAL-RESOL 104/04 s/ PROCESO DE CONOCIMIENTO”</vt:lpstr>
      <vt:lpstr>Expte. N° 2837/2021 “COFCO INTERNATIONAL ARGENTINA SA c/ EN-COMISION ARBITRAL DEL CONVENIO MULTILATERAL-RESOL 104/04 s/ PROCESO DE CONOCIMIENTO”</vt:lpstr>
      <vt:lpstr>Expte. N° 81372/2016 “COOPERATIVA DE VIVIENDA, CREDITO, CONSUMO Y SERVICIOS SOCIALES PALMARES LIMITADA c/ COMISION ARBITRAL DEL CONVENIO MULTILATERAL Y OTROS s/ PROCESO DE CONOCIMIENTO”</vt:lpstr>
      <vt:lpstr>Expte. N° 81372/2016 “COOPERATIVA DE VIVIENDA, CREDITO, CONSUMO Y SERVICIOS SOCIALES PALMARES LIMITADA c/ COMISION ARBITRAL DEL CONVENIO MULTILATERAL Y OTROS s/ PROCESO DE CONOCIMIENTO”</vt:lpstr>
      <vt:lpstr>Expte. N° 81372/2016 “COOPERATIVA DE VIVIENDA, CREDITO, CONSUMO Y SERVICIOS SOCIALES PALMARES LIMITADA c/ COMISION ARBITRAL DEL CONVENIO MULTILATERAL Y OTROS s/ PROCESO DE CONOCIMIENTO”</vt:lpstr>
      <vt:lpstr>Expte. N° 81372/2016 “COOPERATIVA DE VIVIENDA, CREDITO, CONSUMO Y SERVICIOS SOCIALES PALMARES LIMITADA c/ COMISION ARBITRAL DEL CONVENIO MULTILATERAL Y OTROS s/ PROCESO DE CONOCIMIENTO”</vt:lpstr>
      <vt:lpstr>Expte. N° 81372/2016 “COOPERATIVA DE VIVIENDA, CREDITO, CONSUMO Y SERVICIOS SOCIALES PALMARES LIMITADA c/ COMISION ARBITRAL DEL CONVENIO MULTILATERAL Y OTROS s/ PROCESO DE CONOCIMIENTO”</vt:lpstr>
      <vt:lpstr>Muchas gracias por su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Gerardo Ratti</dc:creator>
  <cp:lastModifiedBy>Gera Estudio</cp:lastModifiedBy>
  <cp:revision>10</cp:revision>
  <dcterms:created xsi:type="dcterms:W3CDTF">2025-08-05T13:13:51Z</dcterms:created>
  <dcterms:modified xsi:type="dcterms:W3CDTF">2025-10-13T11:17:37Z</dcterms:modified>
</cp:coreProperties>
</file>