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40" r:id="rId1"/>
  </p:sldMasterIdLst>
  <p:notesMasterIdLst>
    <p:notesMasterId r:id="rId24"/>
  </p:notesMasterIdLst>
  <p:handoutMasterIdLst>
    <p:handoutMasterId r:id="rId25"/>
  </p:handoutMasterIdLst>
  <p:sldIdLst>
    <p:sldId id="256" r:id="rId2"/>
    <p:sldId id="570" r:id="rId3"/>
    <p:sldId id="263" r:id="rId4"/>
    <p:sldId id="264" r:id="rId5"/>
    <p:sldId id="277" r:id="rId6"/>
    <p:sldId id="278" r:id="rId7"/>
    <p:sldId id="578" r:id="rId8"/>
    <p:sldId id="259" r:id="rId9"/>
    <p:sldId id="258" r:id="rId10"/>
    <p:sldId id="260" r:id="rId11"/>
    <p:sldId id="261" r:id="rId12"/>
    <p:sldId id="579" r:id="rId13"/>
    <p:sldId id="567" r:id="rId14"/>
    <p:sldId id="265" r:id="rId15"/>
    <p:sldId id="266" r:id="rId16"/>
    <p:sldId id="267" r:id="rId17"/>
    <p:sldId id="580" r:id="rId18"/>
    <p:sldId id="268" r:id="rId19"/>
    <p:sldId id="577" r:id="rId20"/>
    <p:sldId id="576" r:id="rId21"/>
    <p:sldId id="269" r:id="rId22"/>
    <p:sldId id="566" r:id="rId23"/>
  </p:sldIdLst>
  <p:sldSz cx="12192000" cy="6858000"/>
  <p:notesSz cx="6954838" cy="9309100"/>
  <p:defaultTextStyle>
    <a:defPPr>
      <a:defRPr lang="es-ES_tradnl"/>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99"/>
    <a:srgbClr val="3333CC"/>
    <a:srgbClr val="0099FF"/>
    <a:srgbClr val="5FBEFF"/>
    <a:srgbClr val="0066FF"/>
    <a:srgbClr val="7F7FDF"/>
    <a:srgbClr val="5555D5"/>
    <a:srgbClr val="3399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1359"/>
    <p:restoredTop sz="96296"/>
  </p:normalViewPr>
  <p:slideViewPr>
    <p:cSldViewPr>
      <p:cViewPr>
        <p:scale>
          <a:sx n="75" d="100"/>
          <a:sy n="75" d="100"/>
        </p:scale>
        <p:origin x="-562" y="-25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840" y="9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3013075" cy="465138"/>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eaLnBrk="0" hangingPunct="0">
              <a:defRPr sz="1200">
                <a:latin typeface="Arial" charset="0"/>
                <a:ea typeface="+mn-ea"/>
                <a:cs typeface="+mn-cs"/>
              </a:defRPr>
            </a:lvl1pPr>
          </a:lstStyle>
          <a:p>
            <a:pPr>
              <a:defRPr/>
            </a:pPr>
            <a:endParaRPr lang="es-ES"/>
          </a:p>
        </p:txBody>
      </p:sp>
      <p:sp>
        <p:nvSpPr>
          <p:cNvPr id="24579" name="Rectangle 3"/>
          <p:cNvSpPr>
            <a:spLocks noGrp="1" noChangeArrowheads="1"/>
          </p:cNvSpPr>
          <p:nvPr>
            <p:ph type="dt" sz="quarter" idx="1"/>
          </p:nvPr>
        </p:nvSpPr>
        <p:spPr bwMode="auto">
          <a:xfrm>
            <a:off x="3940175" y="0"/>
            <a:ext cx="3013075" cy="465138"/>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algn="r" eaLnBrk="0" hangingPunct="0">
              <a:defRPr sz="1200" smtClean="0"/>
            </a:lvl1pPr>
          </a:lstStyle>
          <a:p>
            <a:pPr>
              <a:defRPr/>
            </a:pPr>
            <a:fld id="{869B953D-36F9-814C-B534-AC8573F480E7}" type="datetime1">
              <a:rPr lang="es-ES"/>
              <a:pPr>
                <a:defRPr/>
              </a:pPr>
              <a:t>29/09/2025</a:t>
            </a:fld>
            <a:endParaRPr lang="es-ES"/>
          </a:p>
        </p:txBody>
      </p:sp>
      <p:sp>
        <p:nvSpPr>
          <p:cNvPr id="24580" name="Rectangle 4"/>
          <p:cNvSpPr>
            <a:spLocks noGrp="1" noChangeArrowheads="1"/>
          </p:cNvSpPr>
          <p:nvPr>
            <p:ph type="ftr" sz="quarter" idx="2"/>
          </p:nvPr>
        </p:nvSpPr>
        <p:spPr bwMode="auto">
          <a:xfrm>
            <a:off x="0" y="8842375"/>
            <a:ext cx="3013075" cy="465138"/>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eaLnBrk="0" hangingPunct="0">
              <a:defRPr sz="1200">
                <a:latin typeface="Arial" charset="0"/>
                <a:ea typeface="+mn-ea"/>
                <a:cs typeface="+mn-cs"/>
              </a:defRPr>
            </a:lvl1pPr>
          </a:lstStyle>
          <a:p>
            <a:pPr>
              <a:defRPr/>
            </a:pPr>
            <a:endParaRPr lang="es-ES"/>
          </a:p>
        </p:txBody>
      </p:sp>
      <p:sp>
        <p:nvSpPr>
          <p:cNvPr id="24581" name="Rectangle 5"/>
          <p:cNvSpPr>
            <a:spLocks noGrp="1" noChangeArrowheads="1"/>
          </p:cNvSpPr>
          <p:nvPr>
            <p:ph type="sldNum" sz="quarter" idx="3"/>
          </p:nvPr>
        </p:nvSpPr>
        <p:spPr bwMode="auto">
          <a:xfrm>
            <a:off x="3940175" y="8842375"/>
            <a:ext cx="3013075" cy="465138"/>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algn="r" eaLnBrk="0" hangingPunct="0">
              <a:defRPr sz="1200" smtClean="0"/>
            </a:lvl1pPr>
          </a:lstStyle>
          <a:p>
            <a:pPr>
              <a:defRPr/>
            </a:pPr>
            <a:fld id="{ACB2C7EA-E11A-D54E-AFCB-C46774ABA915}" type="slidenum">
              <a:rPr lang="es-ES"/>
              <a:pPr>
                <a:defRPr/>
              </a:pPr>
              <a:t>‹Nº›</a:t>
            </a:fld>
            <a:endParaRPr lang="es-ES"/>
          </a:p>
        </p:txBody>
      </p:sp>
    </p:spTree>
    <p:extLst>
      <p:ext uri="{BB962C8B-B14F-4D97-AF65-F5344CB8AC3E}">
        <p14:creationId xmlns="" xmlns:p14="http://schemas.microsoft.com/office/powerpoint/2010/main" val="3582719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013075" cy="465138"/>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eaLnBrk="0" hangingPunct="0">
              <a:defRPr sz="1200">
                <a:latin typeface="Arial" charset="0"/>
                <a:ea typeface="+mn-ea"/>
                <a:cs typeface="+mn-cs"/>
              </a:defRPr>
            </a:lvl1pPr>
          </a:lstStyle>
          <a:p>
            <a:pPr>
              <a:defRPr/>
            </a:pPr>
            <a:endParaRPr lang="es-ES"/>
          </a:p>
        </p:txBody>
      </p:sp>
      <p:sp>
        <p:nvSpPr>
          <p:cNvPr id="22531" name="Rectangle 3"/>
          <p:cNvSpPr>
            <a:spLocks noGrp="1" noChangeArrowheads="1"/>
          </p:cNvSpPr>
          <p:nvPr>
            <p:ph type="dt" idx="1"/>
          </p:nvPr>
        </p:nvSpPr>
        <p:spPr bwMode="auto">
          <a:xfrm>
            <a:off x="3940175" y="0"/>
            <a:ext cx="3013075" cy="465138"/>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algn="r" eaLnBrk="0" hangingPunct="0">
              <a:defRPr sz="1200" smtClean="0"/>
            </a:lvl1pPr>
          </a:lstStyle>
          <a:p>
            <a:pPr>
              <a:defRPr/>
            </a:pPr>
            <a:fld id="{787F3A19-0815-9442-A99D-8B3D8976C063}" type="datetime1">
              <a:rPr lang="es-ES"/>
              <a:pPr>
                <a:defRPr/>
              </a:pPr>
              <a:t>29/09/2025</a:t>
            </a:fld>
            <a:endParaRPr lang="es-ES"/>
          </a:p>
        </p:txBody>
      </p:sp>
      <p:sp>
        <p:nvSpPr>
          <p:cNvPr id="14340" name="Rectangle 4"/>
          <p:cNvSpPr>
            <a:spLocks noGrp="1" noRot="1" noChangeAspect="1" noChangeArrowheads="1" noTextEdit="1"/>
          </p:cNvSpPr>
          <p:nvPr>
            <p:ph type="sldImg" idx="2"/>
          </p:nvPr>
        </p:nvSpPr>
        <p:spPr bwMode="auto">
          <a:xfrm>
            <a:off x="374650" y="698500"/>
            <a:ext cx="6205538" cy="3490913"/>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2533" name="Rectangle 5"/>
          <p:cNvSpPr>
            <a:spLocks noGrp="1" noChangeArrowheads="1"/>
          </p:cNvSpPr>
          <p:nvPr>
            <p:ph type="body" sz="quarter" idx="3"/>
          </p:nvPr>
        </p:nvSpPr>
        <p:spPr bwMode="auto">
          <a:xfrm>
            <a:off x="695325" y="4421188"/>
            <a:ext cx="5564188" cy="4189412"/>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22534" name="Rectangle 6"/>
          <p:cNvSpPr>
            <a:spLocks noGrp="1" noChangeArrowheads="1"/>
          </p:cNvSpPr>
          <p:nvPr>
            <p:ph type="ftr" sz="quarter" idx="4"/>
          </p:nvPr>
        </p:nvSpPr>
        <p:spPr bwMode="auto">
          <a:xfrm>
            <a:off x="0" y="8842375"/>
            <a:ext cx="3013075" cy="465138"/>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eaLnBrk="0" hangingPunct="0">
              <a:defRPr sz="1200">
                <a:latin typeface="Arial" charset="0"/>
                <a:ea typeface="+mn-ea"/>
                <a:cs typeface="+mn-cs"/>
              </a:defRPr>
            </a:lvl1pPr>
          </a:lstStyle>
          <a:p>
            <a:pPr>
              <a:defRPr/>
            </a:pPr>
            <a:endParaRPr lang="es-ES"/>
          </a:p>
        </p:txBody>
      </p:sp>
      <p:sp>
        <p:nvSpPr>
          <p:cNvPr id="22535" name="Rectangle 7"/>
          <p:cNvSpPr>
            <a:spLocks noGrp="1" noChangeArrowheads="1"/>
          </p:cNvSpPr>
          <p:nvPr>
            <p:ph type="sldNum" sz="quarter" idx="5"/>
          </p:nvPr>
        </p:nvSpPr>
        <p:spPr bwMode="auto">
          <a:xfrm>
            <a:off x="3940175" y="8842375"/>
            <a:ext cx="3013075" cy="465138"/>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algn="r" eaLnBrk="0" hangingPunct="0">
              <a:defRPr sz="1200" smtClean="0"/>
            </a:lvl1pPr>
          </a:lstStyle>
          <a:p>
            <a:pPr>
              <a:defRPr/>
            </a:pPr>
            <a:fld id="{C819D62D-B237-E241-9A82-C3D29635C7ED}" type="slidenum">
              <a:rPr lang="es-ES"/>
              <a:pPr>
                <a:defRPr/>
              </a:pPr>
              <a:t>‹Nº›</a:t>
            </a:fld>
            <a:endParaRPr lang="es-ES"/>
          </a:p>
        </p:txBody>
      </p:sp>
    </p:spTree>
    <p:extLst>
      <p:ext uri="{BB962C8B-B14F-4D97-AF65-F5344CB8AC3E}">
        <p14:creationId xmlns="" xmlns:p14="http://schemas.microsoft.com/office/powerpoint/2010/main" val="17403503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sz="1200" b="1" kern="1200" dirty="0" smtClean="0">
                <a:solidFill>
                  <a:schemeClr val="tx1"/>
                </a:solidFill>
                <a:effectLst/>
                <a:latin typeface="Calibri" pitchFamily="34" charset="0"/>
                <a:ea typeface="ＭＳ Ｐゴシック" charset="0"/>
                <a:cs typeface="ＭＳ Ｐゴシック" charset="0"/>
              </a:rPr>
              <a:t>La RG CA 7/2017 (y </a:t>
            </a:r>
            <a:r>
              <a:rPr lang="es-AR" sz="1200" b="1" kern="1200" dirty="0" err="1" smtClean="0">
                <a:solidFill>
                  <a:schemeClr val="tx1"/>
                </a:solidFill>
                <a:effectLst/>
                <a:latin typeface="Calibri" pitchFamily="34" charset="0"/>
                <a:ea typeface="ＭＳ Ｐゴシック" charset="0"/>
                <a:cs typeface="ＭＳ Ｐゴシック" charset="0"/>
              </a:rPr>
              <a:t>mod</a:t>
            </a:r>
            <a:r>
              <a:rPr lang="es-AR" sz="1200" b="1" kern="1200" dirty="0" smtClean="0">
                <a:solidFill>
                  <a:schemeClr val="tx1"/>
                </a:solidFill>
                <a:effectLst/>
                <a:latin typeface="Calibri" pitchFamily="34" charset="0"/>
                <a:ea typeface="ＭＳ Ｐゴシック" charset="0"/>
                <a:cs typeface="ＭＳ Ｐゴシック" charset="0"/>
              </a:rPr>
              <a:t>.) aprobó el Nomenclador de Actividades Económicas del Sistema Federal de Recaudación que deberá ser utilizado por todos los contribuyentes de Convenio Multilateral en forma obligatoria. Se basa en el Nomenclador de Actividades que AFIP aprobó a través de la R.G. 3537/2013, basado a su vez en el Clasificador Nacional de Actividades Económicas –CLANAE 2010– elaborado por el INDEC -Instituto Nacional de Estadísticas y Censos-.</a:t>
            </a:r>
            <a:endParaRPr lang="es-AR" sz="1200" kern="1200" dirty="0" smtClean="0">
              <a:solidFill>
                <a:schemeClr val="tx1"/>
              </a:solidFill>
              <a:effectLst/>
              <a:latin typeface="Calibri" pitchFamily="34" charset="0"/>
              <a:ea typeface="ＭＳ Ｐゴシック" charset="0"/>
              <a:cs typeface="ＭＳ Ｐゴシック" charset="0"/>
            </a:endParaRPr>
          </a:p>
          <a:p>
            <a:r>
              <a:rPr lang="es-AR" sz="1200" b="1" kern="1200" dirty="0" smtClean="0">
                <a:solidFill>
                  <a:schemeClr val="tx1"/>
                </a:solidFill>
                <a:effectLst/>
                <a:latin typeface="Calibri" pitchFamily="34" charset="0"/>
                <a:ea typeface="ＭＳ Ｐゴシック" charset="0"/>
                <a:cs typeface="ＭＳ Ｐゴシック" charset="0"/>
              </a:rPr>
              <a:t>El artículo 6 del CM dispone que son ingresos de la actividad de la construcción los honorarios de ingenieros, arquitectos, proyectistas u otros profesionales que pertenecen a la empresa constructora. </a:t>
            </a:r>
            <a:endParaRPr lang="es-AR" sz="1200" kern="1200" dirty="0" smtClean="0">
              <a:solidFill>
                <a:schemeClr val="tx1"/>
              </a:solidFill>
              <a:effectLst/>
              <a:latin typeface="Calibri" pitchFamily="34" charset="0"/>
              <a:ea typeface="ＭＳ Ｐゴシック" charset="0"/>
              <a:cs typeface="ＭＳ Ｐゴシック" charset="0"/>
            </a:endParaRPr>
          </a:p>
          <a:p>
            <a:endParaRPr lang="es-AR" dirty="0"/>
          </a:p>
        </p:txBody>
      </p:sp>
      <p:sp>
        <p:nvSpPr>
          <p:cNvPr id="4" name="Marcador de número de diapositiva 3"/>
          <p:cNvSpPr>
            <a:spLocks noGrp="1"/>
          </p:cNvSpPr>
          <p:nvPr>
            <p:ph type="sldNum" sz="quarter" idx="10"/>
          </p:nvPr>
        </p:nvSpPr>
        <p:spPr/>
        <p:txBody>
          <a:bodyPr/>
          <a:lstStyle/>
          <a:p>
            <a:pPr>
              <a:defRPr/>
            </a:pPr>
            <a:fld id="{C819D62D-B237-E241-9A82-C3D29635C7ED}" type="slidenum">
              <a:rPr lang="es-ES" smtClean="0"/>
              <a:pPr>
                <a:defRPr/>
              </a:pPr>
              <a:t>4</a:t>
            </a:fld>
            <a:endParaRPr lang="es-ES"/>
          </a:p>
        </p:txBody>
      </p:sp>
    </p:spTree>
    <p:extLst>
      <p:ext uri="{BB962C8B-B14F-4D97-AF65-F5344CB8AC3E}">
        <p14:creationId xmlns="" xmlns:p14="http://schemas.microsoft.com/office/powerpoint/2010/main" val="2815243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1" i="0" kern="1200" dirty="0" smtClean="0">
                <a:solidFill>
                  <a:schemeClr val="tx1"/>
                </a:solidFill>
                <a:effectLst/>
                <a:latin typeface="Calibri" pitchFamily="34" charset="0"/>
                <a:ea typeface="ＭＳ Ｐゴシック" charset="0"/>
                <a:cs typeface="ＭＳ Ｐゴシック" charset="0"/>
              </a:rPr>
              <a:t>Decreto ley </a:t>
            </a:r>
            <a:r>
              <a:rPr lang="es-AR" dirty="0" smtClean="0"/>
              <a:t>6769/1958 y </a:t>
            </a:r>
            <a:r>
              <a:rPr lang="es-AR" dirty="0" err="1" smtClean="0"/>
              <a:t>modif</a:t>
            </a:r>
            <a:r>
              <a:rPr lang="es-AR" dirty="0" smtClean="0"/>
              <a:t> </a:t>
            </a:r>
            <a:r>
              <a:rPr lang="es-MX" sz="1200" b="1" i="0" kern="1200" dirty="0" smtClean="0">
                <a:solidFill>
                  <a:schemeClr val="tx1"/>
                </a:solidFill>
                <a:effectLst/>
                <a:latin typeface="Calibri" pitchFamily="34" charset="0"/>
                <a:ea typeface="ＭＳ Ｐゴシック" charset="0"/>
                <a:cs typeface="ＭＳ Ｐゴシック" charset="0"/>
              </a:rPr>
              <a:t>ARTÍCULO 226: </a:t>
            </a:r>
            <a:r>
              <a:rPr lang="es-MX" sz="1200" b="0" i="0" kern="1200" dirty="0" smtClean="0">
                <a:solidFill>
                  <a:schemeClr val="tx1"/>
                </a:solidFill>
                <a:effectLst/>
                <a:latin typeface="Calibri" pitchFamily="34" charset="0"/>
                <a:ea typeface="ＭＳ Ｐゴシック" charset="0"/>
                <a:cs typeface="ＭＳ Ｐゴシック" charset="0"/>
              </a:rPr>
              <a:t>Constituyen recursos municipales los siguientes impuestos, tasas, derechos, licencias, contribuciones, retribuciones de servicios y rentas:17° </a:t>
            </a:r>
            <a:r>
              <a:rPr lang="es-MX" sz="1200" b="1" i="0" kern="1200" dirty="0" smtClean="0">
                <a:solidFill>
                  <a:schemeClr val="tx1"/>
                </a:solidFill>
                <a:effectLst/>
                <a:latin typeface="Calibri" pitchFamily="34" charset="0"/>
                <a:ea typeface="ＭＳ Ｐゴシック" charset="0"/>
                <a:cs typeface="ＭＳ Ｐゴシック" charset="0"/>
              </a:rPr>
              <a:t>(Texto según Ley 14393) </a:t>
            </a:r>
            <a:r>
              <a:rPr lang="es-MX" sz="1200" b="0" i="0" kern="1200" dirty="0" smtClean="0">
                <a:solidFill>
                  <a:schemeClr val="tx1"/>
                </a:solidFill>
                <a:effectLst/>
                <a:latin typeface="Calibri" pitchFamily="34" charset="0"/>
                <a:ea typeface="ＭＳ Ｐゴシック" charset="0"/>
                <a:cs typeface="ＭＳ Ｐゴシック" charset="0"/>
              </a:rPr>
              <a:t>Inscripción e inspección de seguridad, salubridad e higiene en establecimientos u oficinas, en los que se desarrolle actividades comerciales, industriales, servicios, científicas y toda otra actividad, cuando exista local, establecimiento y/u oficina habilitado o susceptible de ser habilitado, situado dentro del ejido del Municipio.</a:t>
            </a:r>
          </a:p>
          <a:p>
            <a:r>
              <a:rPr lang="es-MX" sz="1200" b="0" i="0" kern="1200" dirty="0" smtClean="0">
                <a:solidFill>
                  <a:schemeClr val="tx1"/>
                </a:solidFill>
                <a:effectLst/>
                <a:latin typeface="Calibri" pitchFamily="34" charset="0"/>
                <a:ea typeface="ＭＳ Ｐゴシック" charset="0"/>
                <a:cs typeface="ＭＳ Ｐゴシック" charset="0"/>
              </a:rPr>
              <a:t>ARTÍCULO 35°- En el caso de actividades objeto del presente Convenio, las municipalidades, comunas y otros entes locales similares de las jurisdicciones adheridas, podrán gravar en concepto de impuestos, tasas, derechos de inspección o cualquier otro tributo cuya aplicación les sea permitida por las leyes locales sobre los comercios, industrias o actividades ejercidas en el respectivo ámbito jurisdiccional, únicamente la parte de ingresos brutos atribuibles a dichos fiscos adheridos, como resultado de la aplicación de las normas del presente Convenio.</a:t>
            </a:r>
          </a:p>
          <a:p>
            <a:r>
              <a:rPr lang="es-MX" sz="1200" b="0" i="0" kern="1200" dirty="0" smtClean="0">
                <a:solidFill>
                  <a:schemeClr val="tx1"/>
                </a:solidFill>
                <a:effectLst/>
                <a:latin typeface="Calibri" pitchFamily="34" charset="0"/>
                <a:ea typeface="ＭＳ Ｐゴシック" charset="0"/>
                <a:cs typeface="ＭＳ Ｐゴシック" charset="0"/>
              </a:rPr>
              <a:t>La distribución de dicho monto imponible entre las jurisdicciones citadas, se hará con arreglo a las disposiciones previstas en este Convenio, si no existiere un acuerdo </a:t>
            </a:r>
            <a:r>
              <a:rPr lang="es-MX" sz="1200" b="0" i="0" kern="1200" dirty="0" err="1" smtClean="0">
                <a:solidFill>
                  <a:schemeClr val="tx1"/>
                </a:solidFill>
                <a:effectLst/>
                <a:latin typeface="Calibri" pitchFamily="34" charset="0"/>
                <a:ea typeface="ＭＳ Ｐゴシック" charset="0"/>
                <a:cs typeface="ＭＳ Ｐゴシック" charset="0"/>
              </a:rPr>
              <a:t>interjurisdiccional</a:t>
            </a:r>
            <a:r>
              <a:rPr lang="es-MX" sz="1200" b="0" i="0" kern="1200" dirty="0" smtClean="0">
                <a:solidFill>
                  <a:schemeClr val="tx1"/>
                </a:solidFill>
                <a:effectLst/>
                <a:latin typeface="Calibri" pitchFamily="34" charset="0"/>
                <a:ea typeface="ＭＳ Ｐゴシック" charset="0"/>
                <a:cs typeface="ＭＳ Ｐゴシック" charset="0"/>
              </a:rPr>
              <a:t> que reemplace la citada distribución en cada jurisdicción provincial adherida.</a:t>
            </a:r>
          </a:p>
          <a:p>
            <a:r>
              <a:rPr lang="es-MX" sz="1200" b="0" i="0" kern="1200" dirty="0" smtClean="0">
                <a:solidFill>
                  <a:schemeClr val="tx1"/>
                </a:solidFill>
                <a:effectLst/>
                <a:latin typeface="Calibri" pitchFamily="34" charset="0"/>
                <a:ea typeface="ＭＳ Ｐゴシック" charset="0"/>
                <a:cs typeface="ＭＳ Ｐゴシック" charset="0"/>
              </a:rPr>
              <a:t>Cuando las normas legales vigentes en las municipalidades, comunas y otros entes locales similares de las jurisdicciones adheridas sólo permitan la percepción de los tributos en aquellos casos en que exista local, establecimiento u oficina donde se desarrolle la actividad gravada, las jurisdicciones referidas en las que el contribuyente posea la correspondiente habilitación, podrán gravar en conjunto el ciento por ciento (100%) del monto imponible atribuible al Fisco provincial.</a:t>
            </a:r>
          </a:p>
          <a:p>
            <a:r>
              <a:rPr lang="es-MX" sz="1200" b="0" i="0" kern="1200" dirty="0" smtClean="0">
                <a:solidFill>
                  <a:schemeClr val="tx1"/>
                </a:solidFill>
                <a:effectLst/>
                <a:latin typeface="Calibri" pitchFamily="34" charset="0"/>
                <a:ea typeface="ＭＳ Ｐゴシック" charset="0"/>
                <a:cs typeface="ＭＳ Ｐゴシック" charset="0"/>
              </a:rPr>
              <a:t>Las disposiciones de este artículo no comprometen a las jurisdicciones respecto a las cuales controvierta expresas disposiciones constitucionales.</a:t>
            </a:r>
          </a:p>
          <a:p>
            <a:r>
              <a:rPr lang="es-MX" dirty="0" smtClean="0"/>
              <a:t/>
            </a:r>
            <a:br>
              <a:rPr lang="es-MX" dirty="0" smtClean="0"/>
            </a:br>
            <a:endParaRPr lang="es-AR" dirty="0"/>
          </a:p>
        </p:txBody>
      </p:sp>
      <p:sp>
        <p:nvSpPr>
          <p:cNvPr id="4" name="Marcador de número de diapositiva 3"/>
          <p:cNvSpPr>
            <a:spLocks noGrp="1"/>
          </p:cNvSpPr>
          <p:nvPr>
            <p:ph type="sldNum" sz="quarter" idx="10"/>
          </p:nvPr>
        </p:nvSpPr>
        <p:spPr/>
        <p:txBody>
          <a:bodyPr/>
          <a:lstStyle/>
          <a:p>
            <a:pPr>
              <a:defRPr/>
            </a:pPr>
            <a:fld id="{C819D62D-B237-E241-9A82-C3D29635C7ED}" type="slidenum">
              <a:rPr lang="es-ES" smtClean="0"/>
              <a:pPr>
                <a:defRPr/>
              </a:pPr>
              <a:t>20</a:t>
            </a:fld>
            <a:endParaRPr lang="es-ES"/>
          </a:p>
        </p:txBody>
      </p:sp>
    </p:spTree>
    <p:extLst>
      <p:ext uri="{BB962C8B-B14F-4D97-AF65-F5344CB8AC3E}">
        <p14:creationId xmlns="" xmlns:p14="http://schemas.microsoft.com/office/powerpoint/2010/main" val="2516814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smtClean="0"/>
              <a:t>La RG 105/2004 con vigencia a partir 1/1/2005 estableció las pautas con</a:t>
            </a:r>
            <a:r>
              <a:rPr lang="es-AR" baseline="0" dirty="0" smtClean="0"/>
              <a:t> alcance general para distribuir los ingresos de los concesionarios de corredores viales</a:t>
            </a:r>
            <a:endParaRPr lang="es-AR" dirty="0"/>
          </a:p>
        </p:txBody>
      </p:sp>
      <p:sp>
        <p:nvSpPr>
          <p:cNvPr id="4" name="Marcador de número de diapositiva 3"/>
          <p:cNvSpPr>
            <a:spLocks noGrp="1"/>
          </p:cNvSpPr>
          <p:nvPr>
            <p:ph type="sldNum" sz="quarter" idx="10"/>
          </p:nvPr>
        </p:nvSpPr>
        <p:spPr/>
        <p:txBody>
          <a:bodyPr/>
          <a:lstStyle/>
          <a:p>
            <a:pPr>
              <a:defRPr/>
            </a:pPr>
            <a:fld id="{C819D62D-B237-E241-9A82-C3D29635C7ED}" type="slidenum">
              <a:rPr lang="es-ES" smtClean="0"/>
              <a:pPr>
                <a:defRPr/>
              </a:pPr>
              <a:t>21</a:t>
            </a:fld>
            <a:endParaRPr lang="es-ES"/>
          </a:p>
        </p:txBody>
      </p:sp>
    </p:spTree>
    <p:extLst>
      <p:ext uri="{BB962C8B-B14F-4D97-AF65-F5344CB8AC3E}">
        <p14:creationId xmlns="" xmlns:p14="http://schemas.microsoft.com/office/powerpoint/2010/main" val="661130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AR" dirty="0" err="1" smtClean="0"/>
              <a:t>Resolucion</a:t>
            </a:r>
            <a:r>
              <a:rPr lang="es-AR" dirty="0" smtClean="0"/>
              <a:t> 5/1994 contrato de obra publica para colocar dos turbinas</a:t>
            </a:r>
            <a:r>
              <a:rPr lang="es-AR" baseline="0" dirty="0" smtClean="0"/>
              <a:t> fabricadas por la empresa- </a:t>
            </a:r>
            <a:r>
              <a:rPr lang="es-AR" sz="1200" b="1" dirty="0" smtClean="0">
                <a:latin typeface="Arial" panose="020B0604020202020204" pitchFamily="34" charset="0"/>
                <a:cs typeface="Arial" panose="020B0604020202020204" pitchFamily="34" charset="0"/>
              </a:rPr>
              <a:t>Los </a:t>
            </a:r>
            <a:r>
              <a:rPr lang="es-AR" sz="1200" b="1" u="sng" dirty="0" smtClean="0">
                <a:latin typeface="Arial" panose="020B0604020202020204" pitchFamily="34" charset="0"/>
                <a:cs typeface="Arial" panose="020B0604020202020204" pitchFamily="34" charset="0"/>
              </a:rPr>
              <a:t>trabajos de montaje o de instalación de equipos industriales </a:t>
            </a:r>
            <a:r>
              <a:rPr lang="es-AR" sz="1200" b="1" dirty="0" smtClean="0">
                <a:latin typeface="Arial" panose="020B0604020202020204" pitchFamily="34" charset="0"/>
                <a:cs typeface="Arial" panose="020B0604020202020204" pitchFamily="34" charset="0"/>
              </a:rPr>
              <a:t>como calderas, hornos industriales, ascensores, escaleras mecánicas, etcétera, al igual que el montaje “in situ”  de construcciones prefabricadas completas de </a:t>
            </a:r>
            <a:r>
              <a:rPr lang="es-AR" sz="1200" b="1" u="sng" dirty="0" smtClean="0">
                <a:latin typeface="Arial" panose="020B0604020202020204" pitchFamily="34" charset="0"/>
                <a:cs typeface="Arial" panose="020B0604020202020204" pitchFamily="34" charset="0"/>
              </a:rPr>
              <a:t>fabricación propia </a:t>
            </a:r>
            <a:r>
              <a:rPr lang="es-AR" sz="1200" b="1" dirty="0" smtClean="0">
                <a:latin typeface="Arial" panose="020B0604020202020204" pitchFamily="34" charset="0"/>
                <a:cs typeface="Arial" panose="020B0604020202020204" pitchFamily="34" charset="0"/>
              </a:rPr>
              <a:t>son incorporados dentro de la </a:t>
            </a:r>
            <a:r>
              <a:rPr lang="es-AR" sz="1200" b="1" u="sng" dirty="0" smtClean="0">
                <a:latin typeface="Arial" panose="020B0604020202020204" pitchFamily="34" charset="0"/>
                <a:cs typeface="Arial" panose="020B0604020202020204" pitchFamily="34" charset="0"/>
              </a:rPr>
              <a:t>industria manufacturera</a:t>
            </a:r>
            <a:r>
              <a:rPr lang="es-AR" sz="1200" b="1" dirty="0" smtClean="0">
                <a:latin typeface="Arial" panose="020B0604020202020204" pitchFamily="34" charset="0"/>
                <a:cs typeface="Arial" panose="020B0604020202020204" pitchFamily="34" charset="0"/>
              </a:rPr>
              <a:t> (categoría de tabulación C). </a:t>
            </a:r>
            <a:endParaRPr lang="es-AR" sz="1200" dirty="0" smtClean="0">
              <a:latin typeface="Arial" panose="020B0604020202020204" pitchFamily="34" charset="0"/>
              <a:cs typeface="Arial" panose="020B0604020202020204" pitchFamily="34" charset="0"/>
            </a:endParaRPr>
          </a:p>
          <a:p>
            <a:endParaRPr lang="es-AR" dirty="0"/>
          </a:p>
        </p:txBody>
      </p:sp>
      <p:sp>
        <p:nvSpPr>
          <p:cNvPr id="4" name="Marcador de número de diapositiva 3"/>
          <p:cNvSpPr>
            <a:spLocks noGrp="1"/>
          </p:cNvSpPr>
          <p:nvPr>
            <p:ph type="sldNum" sz="quarter" idx="10"/>
          </p:nvPr>
        </p:nvSpPr>
        <p:spPr/>
        <p:txBody>
          <a:bodyPr/>
          <a:lstStyle/>
          <a:p>
            <a:pPr>
              <a:defRPr/>
            </a:pPr>
            <a:fld id="{C819D62D-B237-E241-9A82-C3D29635C7ED}" type="slidenum">
              <a:rPr lang="es-ES" smtClean="0"/>
              <a:pPr>
                <a:defRPr/>
              </a:pPr>
              <a:t>5</a:t>
            </a:fld>
            <a:endParaRPr lang="es-ES"/>
          </a:p>
        </p:txBody>
      </p:sp>
    </p:spTree>
    <p:extLst>
      <p:ext uri="{BB962C8B-B14F-4D97-AF65-F5344CB8AC3E}">
        <p14:creationId xmlns="" xmlns:p14="http://schemas.microsoft.com/office/powerpoint/2010/main" val="2549788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AR" smtClean="0"/>
              <a:t>CLANAE </a:t>
            </a:r>
            <a:r>
              <a:rPr lang="es-AR" sz="1200" b="1" u="sng" smtClean="0">
                <a:latin typeface="Arial" panose="020B0604020202020204" pitchFamily="34" charset="0"/>
                <a:cs typeface="Arial" panose="020B0604020202020204" pitchFamily="34" charset="0"/>
              </a:rPr>
              <a:t>Instalación de ascensores, escaleras mecánicas, calderas, carpintería metálica, grandes equipos de acondicionamiento climático, etcétera, realizada por cuenta de terceros</a:t>
            </a:r>
            <a:r>
              <a:rPr lang="es-AR" sz="1200" b="1" smtClean="0">
                <a:latin typeface="Arial" panose="020B0604020202020204" pitchFamily="34" charset="0"/>
                <a:cs typeface="Arial" panose="020B0604020202020204" pitchFamily="34" charset="0"/>
              </a:rPr>
              <a:t>, es decir, aquella efectuada por </a:t>
            </a:r>
            <a:r>
              <a:rPr lang="es-AR" sz="1200" b="1" u="sng" smtClean="0">
                <a:latin typeface="Arial" panose="020B0604020202020204" pitchFamily="34" charset="0"/>
                <a:cs typeface="Arial" panose="020B0604020202020204" pitchFamily="34" charset="0"/>
              </a:rPr>
              <a:t>empresas diferentes a las que las produce</a:t>
            </a:r>
            <a:r>
              <a:rPr lang="es-AR" sz="1200" b="1" smtClean="0">
                <a:latin typeface="Arial" panose="020B0604020202020204" pitchFamily="34" charset="0"/>
                <a:cs typeface="Arial" panose="020B0604020202020204" pitchFamily="34" charset="0"/>
              </a:rPr>
              <a:t>. </a:t>
            </a:r>
            <a:endParaRPr lang="es-AR" sz="1200" smtClean="0">
              <a:latin typeface="Arial" panose="020B0604020202020204" pitchFamily="34" charset="0"/>
              <a:cs typeface="Arial" panose="020B0604020202020204" pitchFamily="34" charset="0"/>
            </a:endParaRPr>
          </a:p>
          <a:p>
            <a:endParaRPr lang="es-AR"/>
          </a:p>
        </p:txBody>
      </p:sp>
      <p:sp>
        <p:nvSpPr>
          <p:cNvPr id="4" name="Marcador de número de diapositiva 3"/>
          <p:cNvSpPr>
            <a:spLocks noGrp="1"/>
          </p:cNvSpPr>
          <p:nvPr>
            <p:ph type="sldNum" sz="quarter" idx="10"/>
          </p:nvPr>
        </p:nvSpPr>
        <p:spPr/>
        <p:txBody>
          <a:bodyPr/>
          <a:lstStyle/>
          <a:p>
            <a:pPr>
              <a:defRPr/>
            </a:pPr>
            <a:fld id="{C819D62D-B237-E241-9A82-C3D29635C7ED}" type="slidenum">
              <a:rPr lang="es-ES" smtClean="0"/>
              <a:pPr>
                <a:defRPr/>
              </a:pPr>
              <a:t>6</a:t>
            </a:fld>
            <a:endParaRPr lang="es-ES"/>
          </a:p>
        </p:txBody>
      </p:sp>
    </p:spTree>
    <p:extLst>
      <p:ext uri="{BB962C8B-B14F-4D97-AF65-F5344CB8AC3E}">
        <p14:creationId xmlns="" xmlns:p14="http://schemas.microsoft.com/office/powerpoint/2010/main" val="724519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ARTÍCULO 45.- Los ingresos derivados del cobro de tarifas de peaje al igual que los subsidios que perciban en compensación por diferencia de tarifa, deberán ser objeto del tratamiento indicado en el artículo 6° del Convenio Multilateral.  A los fines de la distribución del 90% de los ingresos atribuibles a las jurisdicciones en que se realizan las obras, corresponderá la aplicación del artículo 2º del Convenio Multilateral, considerando:  a) para la determinación del coeficiente de ingresos: los kilómetros de corredor vial habilitado que atraviesan cada jurisdicción;  b) para la determinación del coeficiente de gastos: deberán tomarse aquellos propios de la actividad, no debiendo computarse los gastos de administración. Asimismo, deberá incluirse, a los fines del citado cálculo, el importe de las amortizaciones de las inversiones realizadas imputable a cada jurisdicción en cada período fiscal, las que deberán establecerse en función de la vigencia estipulada en los respectivos contratos de concesión de obra pública. </a:t>
            </a:r>
          </a:p>
          <a:p>
            <a:r>
              <a:rPr lang="es-MX" dirty="0" smtClean="0"/>
              <a:t>ARTÍCULO 46.- Los ingresos provenientes de actividades que no resultan comprendidas en el artículo precedente, deberán ser distribuidos de conformidad al régimen especial propio de la actividad efectivamente realizada o al régimen establecido en el artículo 2° del Convenio Multilateral, según corresponda.  A los fines de la aplicación de la norma indicada en el párrafo anterior, se computarán los gastos inherentes y específicos atribuibles a la actividad de que se trate. </a:t>
            </a:r>
            <a:endParaRPr lang="es-AR" dirty="0"/>
          </a:p>
        </p:txBody>
      </p:sp>
      <p:sp>
        <p:nvSpPr>
          <p:cNvPr id="4" name="Marcador de número de diapositiva 3"/>
          <p:cNvSpPr>
            <a:spLocks noGrp="1"/>
          </p:cNvSpPr>
          <p:nvPr>
            <p:ph type="sldNum" sz="quarter" idx="10"/>
          </p:nvPr>
        </p:nvSpPr>
        <p:spPr/>
        <p:txBody>
          <a:bodyPr/>
          <a:lstStyle/>
          <a:p>
            <a:pPr>
              <a:defRPr/>
            </a:pPr>
            <a:fld id="{C819D62D-B237-E241-9A82-C3D29635C7ED}" type="slidenum">
              <a:rPr lang="es-ES" smtClean="0"/>
              <a:pPr>
                <a:defRPr/>
              </a:pPr>
              <a:t>8</a:t>
            </a:fld>
            <a:endParaRPr lang="es-ES"/>
          </a:p>
        </p:txBody>
      </p:sp>
    </p:spTree>
    <p:extLst>
      <p:ext uri="{BB962C8B-B14F-4D97-AF65-F5344CB8AC3E}">
        <p14:creationId xmlns="" xmlns:p14="http://schemas.microsoft.com/office/powerpoint/2010/main" val="1164304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10"/>
          </p:nvPr>
        </p:nvSpPr>
        <p:spPr/>
        <p:txBody>
          <a:bodyPr/>
          <a:lstStyle/>
          <a:p>
            <a:pPr>
              <a:defRPr/>
            </a:pPr>
            <a:fld id="{C819D62D-B237-E241-9A82-C3D29635C7ED}" type="slidenum">
              <a:rPr lang="es-ES" smtClean="0"/>
              <a:pPr>
                <a:defRPr/>
              </a:pPr>
              <a:t>9</a:t>
            </a:fld>
            <a:endParaRPr lang="es-ES"/>
          </a:p>
        </p:txBody>
      </p:sp>
    </p:spTree>
    <p:extLst>
      <p:ext uri="{BB962C8B-B14F-4D97-AF65-F5344CB8AC3E}">
        <p14:creationId xmlns="" xmlns:p14="http://schemas.microsoft.com/office/powerpoint/2010/main" val="505266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smtClean="0"/>
              <a:t>Considerandos RG 109/2004 debe </a:t>
            </a:r>
            <a:r>
              <a:rPr lang="es-AR" dirty="0" err="1" smtClean="0"/>
              <a:t>computarsetotalidad</a:t>
            </a:r>
            <a:r>
              <a:rPr lang="es-AR" dirty="0" smtClean="0"/>
              <a:t> de los gastos de </a:t>
            </a:r>
            <a:r>
              <a:rPr lang="es-AR" dirty="0" err="1" smtClean="0"/>
              <a:t>administrac</a:t>
            </a:r>
            <a:r>
              <a:rPr lang="es-AR" dirty="0" smtClean="0"/>
              <a:t> y/o dirección. Art. 3 CM </a:t>
            </a:r>
            <a:r>
              <a:rPr lang="es-AR" dirty="0" err="1" smtClean="0"/>
              <a:t>ref</a:t>
            </a:r>
            <a:r>
              <a:rPr lang="es-AR" dirty="0" smtClean="0"/>
              <a:t> </a:t>
            </a:r>
            <a:r>
              <a:rPr lang="es-AR" dirty="0" err="1" smtClean="0"/>
              <a:t>erido</a:t>
            </a:r>
            <a:r>
              <a:rPr lang="es-AR" baseline="0" dirty="0" smtClean="0"/>
              <a:t> a gastos </a:t>
            </a:r>
            <a:r>
              <a:rPr lang="es-AR" baseline="0" dirty="0" err="1" smtClean="0"/>
              <a:t>computales</a:t>
            </a:r>
            <a:r>
              <a:rPr lang="es-AR" baseline="0" dirty="0" smtClean="0"/>
              <a:t> y no computables SOLO se aplica a </a:t>
            </a:r>
            <a:r>
              <a:rPr lang="es-AR" baseline="0" dirty="0" err="1" smtClean="0"/>
              <a:t>Reg.Gral</a:t>
            </a:r>
            <a:r>
              <a:rPr lang="es-AR" baseline="0" dirty="0" smtClean="0"/>
              <a:t> art.2 </a:t>
            </a:r>
            <a:endParaRPr lang="es-AR" dirty="0"/>
          </a:p>
        </p:txBody>
      </p:sp>
      <p:sp>
        <p:nvSpPr>
          <p:cNvPr id="4" name="Marcador de número de diapositiva 3"/>
          <p:cNvSpPr>
            <a:spLocks noGrp="1"/>
          </p:cNvSpPr>
          <p:nvPr>
            <p:ph type="sldNum" sz="quarter" idx="10"/>
          </p:nvPr>
        </p:nvSpPr>
        <p:spPr/>
        <p:txBody>
          <a:bodyPr/>
          <a:lstStyle/>
          <a:p>
            <a:pPr>
              <a:defRPr/>
            </a:pPr>
            <a:fld id="{C819D62D-B237-E241-9A82-C3D29635C7ED}" type="slidenum">
              <a:rPr lang="es-ES" smtClean="0"/>
              <a:pPr>
                <a:defRPr/>
              </a:pPr>
              <a:t>13</a:t>
            </a:fld>
            <a:endParaRPr lang="es-ES"/>
          </a:p>
        </p:txBody>
      </p:sp>
    </p:spTree>
    <p:extLst>
      <p:ext uri="{BB962C8B-B14F-4D97-AF65-F5344CB8AC3E}">
        <p14:creationId xmlns="" xmlns:p14="http://schemas.microsoft.com/office/powerpoint/2010/main" val="930672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smtClean="0"/>
              <a:t>De esta forma CABA no</a:t>
            </a:r>
            <a:r>
              <a:rPr lang="es-AR" baseline="0" dirty="0" smtClean="0"/>
              <a:t> se lleva la totalidad del 10 % si que se comparte con la PBA quien además tiene el 90% por ser el lugar de desarrollo de las obras. Lo importante es el sustento documental probatorio de la empresa, referido al domicilio legal y fiscal </a:t>
            </a:r>
            <a:endParaRPr lang="es-AR" dirty="0"/>
          </a:p>
        </p:txBody>
      </p:sp>
      <p:sp>
        <p:nvSpPr>
          <p:cNvPr id="4" name="Marcador de número de diapositiva 3"/>
          <p:cNvSpPr>
            <a:spLocks noGrp="1"/>
          </p:cNvSpPr>
          <p:nvPr>
            <p:ph type="sldNum" sz="quarter" idx="10"/>
          </p:nvPr>
        </p:nvSpPr>
        <p:spPr/>
        <p:txBody>
          <a:bodyPr/>
          <a:lstStyle/>
          <a:p>
            <a:pPr>
              <a:defRPr/>
            </a:pPr>
            <a:fld id="{C819D62D-B237-E241-9A82-C3D29635C7ED}" type="slidenum">
              <a:rPr lang="es-ES" smtClean="0"/>
              <a:pPr>
                <a:defRPr/>
              </a:pPr>
              <a:t>15</a:t>
            </a:fld>
            <a:endParaRPr lang="es-ES"/>
          </a:p>
        </p:txBody>
      </p:sp>
    </p:spTree>
    <p:extLst>
      <p:ext uri="{BB962C8B-B14F-4D97-AF65-F5344CB8AC3E}">
        <p14:creationId xmlns="" xmlns:p14="http://schemas.microsoft.com/office/powerpoint/2010/main" val="4042052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smtClean="0"/>
              <a:t>Art.7 </a:t>
            </a:r>
            <a:r>
              <a:rPr lang="es-MX" sz="1200" b="0" i="0" kern="1200" dirty="0" smtClean="0">
                <a:solidFill>
                  <a:schemeClr val="tx1"/>
                </a:solidFill>
                <a:effectLst/>
                <a:latin typeface="Calibri" pitchFamily="34" charset="0"/>
                <a:ea typeface="ＭＳ Ｐゴシック" charset="0"/>
                <a:cs typeface="ＭＳ Ｐゴシック" charset="0"/>
              </a:rPr>
              <a:t>entidades de Seguros, de capitalización y ahorro, de créditos y de ahorro y préstamo no incluidas en el régimen del artículo siguiente, cuando la administración o sede central se encuentre en una jurisdicción y se contraten operaciones relativas a bienes o personas situadas o domiciliadas en otra u otras, se atribuirá a esta o estas jurisdicciones, el 80% de los ingresos provenientes de la operación y se atribuirá el 20% restante a la jurisdicción donde se encuentre situada la administración o sede central</a:t>
            </a:r>
          </a:p>
          <a:p>
            <a:r>
              <a:rPr lang="es-MX" sz="1200" b="0" i="0" kern="1200" dirty="0" smtClean="0">
                <a:solidFill>
                  <a:schemeClr val="tx1"/>
                </a:solidFill>
                <a:effectLst/>
                <a:latin typeface="Calibri" pitchFamily="34" charset="0"/>
                <a:ea typeface="ＭＳ Ｐゴシック" charset="0"/>
                <a:cs typeface="ＭＳ Ｐゴシック" charset="0"/>
              </a:rPr>
              <a:t>Una vez más, como quedó evidenciado, las deficiencias en la producción de la prueba, por parte de la contribuyente, tuvo un rol preponderante al momento de tener la CA que resolver la controversia planteada.</a:t>
            </a:r>
          </a:p>
          <a:p>
            <a:r>
              <a:rPr lang="es-MX" sz="1200" b="0" i="0" kern="1200" dirty="0" smtClean="0">
                <a:solidFill>
                  <a:schemeClr val="tx1"/>
                </a:solidFill>
                <a:effectLst/>
                <a:latin typeface="Calibri" pitchFamily="34" charset="0"/>
                <a:ea typeface="ＭＳ Ｐゴシック" charset="0"/>
                <a:cs typeface="ＭＳ Ｐゴシック" charset="0"/>
              </a:rPr>
              <a:t>La documentación probatoria de las erogaciones incurridas no fue completa para demostrar que la totalidad de los gastos de administración y dirección habían sido soportados en territorio bonaerense.</a:t>
            </a:r>
          </a:p>
          <a:p>
            <a:r>
              <a:rPr lang="es-MX" sz="1200" b="0" i="0" kern="1200" dirty="0" smtClean="0">
                <a:solidFill>
                  <a:schemeClr val="tx1"/>
                </a:solidFill>
                <a:effectLst/>
                <a:latin typeface="Calibri" pitchFamily="34" charset="0"/>
                <a:ea typeface="ＭＳ Ｐゴシック" charset="0"/>
                <a:cs typeface="ＭＳ Ｐゴシック" charset="0"/>
              </a:rPr>
              <a:t>Asimismo, la Ciudad logró realizar un ajuste con escasas probanzas en beneficio fiscal.</a:t>
            </a:r>
          </a:p>
          <a:p>
            <a:r>
              <a:rPr lang="es-MX" sz="1200" b="0" i="0" kern="1200" dirty="0" smtClean="0">
                <a:solidFill>
                  <a:schemeClr val="tx1"/>
                </a:solidFill>
                <a:effectLst/>
                <a:latin typeface="Calibri" pitchFamily="34" charset="0"/>
                <a:ea typeface="ＭＳ Ｐゴシック" charset="0"/>
                <a:cs typeface="ＭＳ Ｐゴシック" charset="0"/>
              </a:rPr>
              <a:t>La Ciudad pretendía quedarse con la totalidad del 10% de los ingresos de la actividad de construcción, por considerar que solo en su jurisdicción estaban la administración, dirección, escritorio u oficina de la firma; El contribuyente, no pudo probar que la dirección y administración se desarrollaron únicamente en la Provincia de Buenos Aires, y él, ya había tributado el impuesto, por dichos ingresos, al Fisco </a:t>
            </a: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endParaRPr lang="es-MX" sz="1200" b="0" i="0" kern="1200" dirty="0" smtClean="0">
              <a:solidFill>
                <a:schemeClr val="tx1"/>
              </a:solidFill>
              <a:effectLst/>
              <a:latin typeface="Calibri" pitchFamily="34" charset="0"/>
              <a:ea typeface="ＭＳ Ｐゴシック" charset="0"/>
              <a:cs typeface="ＭＳ Ｐゴシック" charset="0"/>
            </a:endParaRPr>
          </a:p>
          <a:p>
            <a:r>
              <a:rPr lang="es-MX" sz="1200" b="0" i="0" kern="1200" dirty="0" smtClean="0">
                <a:solidFill>
                  <a:schemeClr val="tx1"/>
                </a:solidFill>
                <a:effectLst/>
                <a:latin typeface="Calibri" pitchFamily="34" charset="0"/>
                <a:ea typeface="ＭＳ Ｐゴシック" charset="0"/>
                <a:cs typeface="ＭＳ Ｐゴシック" charset="0"/>
              </a:rPr>
              <a:t>bonaerense.</a:t>
            </a:r>
          </a:p>
          <a:p>
            <a:endParaRPr lang="es-AR" dirty="0"/>
          </a:p>
        </p:txBody>
      </p:sp>
      <p:sp>
        <p:nvSpPr>
          <p:cNvPr id="4" name="Marcador de número de diapositiva 3"/>
          <p:cNvSpPr>
            <a:spLocks noGrp="1"/>
          </p:cNvSpPr>
          <p:nvPr>
            <p:ph type="sldNum" sz="quarter" idx="10"/>
          </p:nvPr>
        </p:nvSpPr>
        <p:spPr/>
        <p:txBody>
          <a:bodyPr/>
          <a:lstStyle/>
          <a:p>
            <a:pPr>
              <a:defRPr/>
            </a:pPr>
            <a:fld id="{C819D62D-B237-E241-9A82-C3D29635C7ED}" type="slidenum">
              <a:rPr lang="es-ES" smtClean="0"/>
              <a:pPr>
                <a:defRPr/>
              </a:pPr>
              <a:t>18</a:t>
            </a:fld>
            <a:endParaRPr lang="es-ES"/>
          </a:p>
        </p:txBody>
      </p:sp>
    </p:spTree>
    <p:extLst>
      <p:ext uri="{BB962C8B-B14F-4D97-AF65-F5344CB8AC3E}">
        <p14:creationId xmlns="" xmlns:p14="http://schemas.microsoft.com/office/powerpoint/2010/main" val="1043813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1" i="0" kern="1200" dirty="0" smtClean="0">
                <a:solidFill>
                  <a:schemeClr val="tx1"/>
                </a:solidFill>
                <a:effectLst/>
                <a:latin typeface="Calibri" pitchFamily="34" charset="0"/>
                <a:ea typeface="ＭＳ Ｐゴシック" charset="0"/>
                <a:cs typeface="ＭＳ Ｐゴシック" charset="0"/>
              </a:rPr>
              <a:t>Decreto ley </a:t>
            </a:r>
            <a:r>
              <a:rPr lang="es-AR" dirty="0" smtClean="0"/>
              <a:t>6769/1958 y </a:t>
            </a:r>
            <a:r>
              <a:rPr lang="es-AR" dirty="0" err="1" smtClean="0"/>
              <a:t>modif</a:t>
            </a:r>
            <a:r>
              <a:rPr lang="es-AR" dirty="0" smtClean="0"/>
              <a:t> </a:t>
            </a:r>
            <a:r>
              <a:rPr lang="es-MX" sz="1200" b="1" i="0" kern="1200" dirty="0" smtClean="0">
                <a:solidFill>
                  <a:schemeClr val="tx1"/>
                </a:solidFill>
                <a:effectLst/>
                <a:latin typeface="Calibri" pitchFamily="34" charset="0"/>
                <a:ea typeface="ＭＳ Ｐゴシック" charset="0"/>
                <a:cs typeface="ＭＳ Ｐゴシック" charset="0"/>
              </a:rPr>
              <a:t>ARTÍCULO 226: </a:t>
            </a:r>
            <a:r>
              <a:rPr lang="es-MX" sz="1200" b="0" i="0" kern="1200" dirty="0" smtClean="0">
                <a:solidFill>
                  <a:schemeClr val="tx1"/>
                </a:solidFill>
                <a:effectLst/>
                <a:latin typeface="Calibri" pitchFamily="34" charset="0"/>
                <a:ea typeface="ＭＳ Ｐゴシック" charset="0"/>
                <a:cs typeface="ＭＳ Ｐゴシック" charset="0"/>
              </a:rPr>
              <a:t>Constituyen recursos municipales los siguientes impuestos, tasas, derechos, licencias, contribuciones, retribuciones de servicios y rentas:17° </a:t>
            </a:r>
            <a:r>
              <a:rPr lang="es-MX" sz="1200" b="1" i="0" kern="1200" dirty="0" smtClean="0">
                <a:solidFill>
                  <a:schemeClr val="tx1"/>
                </a:solidFill>
                <a:effectLst/>
                <a:latin typeface="Calibri" pitchFamily="34" charset="0"/>
                <a:ea typeface="ＭＳ Ｐゴシック" charset="0"/>
                <a:cs typeface="ＭＳ Ｐゴシック" charset="0"/>
              </a:rPr>
              <a:t>(Texto según Ley 14393) </a:t>
            </a:r>
            <a:r>
              <a:rPr lang="es-MX" sz="1200" b="0" i="0" kern="1200" dirty="0" smtClean="0">
                <a:solidFill>
                  <a:schemeClr val="tx1"/>
                </a:solidFill>
                <a:effectLst/>
                <a:latin typeface="Calibri" pitchFamily="34" charset="0"/>
                <a:ea typeface="ＭＳ Ｐゴシック" charset="0"/>
                <a:cs typeface="ＭＳ Ｐゴシック" charset="0"/>
              </a:rPr>
              <a:t>Inscripción e inspección de seguridad, salubridad e higiene en establecimientos u oficinas, en los que se desarrolle actividades comerciales, industriales, servicios, científicas y toda otra actividad, cuando exista local, establecimiento y/u oficina habilitado o susceptible de ser habilitado, situado dentro del ejido del Municipio.</a:t>
            </a:r>
          </a:p>
          <a:p>
            <a:r>
              <a:rPr lang="es-MX" sz="1200" b="0" i="0" kern="1200" dirty="0" smtClean="0">
                <a:solidFill>
                  <a:schemeClr val="tx1"/>
                </a:solidFill>
                <a:effectLst/>
                <a:latin typeface="Calibri" pitchFamily="34" charset="0"/>
                <a:ea typeface="ＭＳ Ｐゴシック" charset="0"/>
                <a:cs typeface="ＭＳ Ｐゴシック" charset="0"/>
              </a:rPr>
              <a:t>ARTÍCULO 35°- En el caso de actividades objeto del presente Convenio, las municipalidades, comunas y otros entes locales similares de las jurisdicciones adheridas, podrán gravar en concepto de impuestos, tasas, derechos de inspección o cualquier otro tributo cuya aplicación les sea permitida por las leyes locales sobre los comercios, industrias o actividades ejercidas en el respectivo ámbito jurisdiccional, únicamente la parte de ingresos brutos atribuibles a dichos fiscos adheridos, como resultado de la aplicación de las normas del presente Convenio.</a:t>
            </a:r>
          </a:p>
          <a:p>
            <a:r>
              <a:rPr lang="es-MX" sz="1200" b="0" i="0" kern="1200" dirty="0" smtClean="0">
                <a:solidFill>
                  <a:schemeClr val="tx1"/>
                </a:solidFill>
                <a:effectLst/>
                <a:latin typeface="Calibri" pitchFamily="34" charset="0"/>
                <a:ea typeface="ＭＳ Ｐゴシック" charset="0"/>
                <a:cs typeface="ＭＳ Ｐゴシック" charset="0"/>
              </a:rPr>
              <a:t>La distribución de dicho monto imponible entre las jurisdicciones citadas, se hará con arreglo a las disposiciones previstas en este Convenio, si no existiere un acuerdo </a:t>
            </a:r>
            <a:r>
              <a:rPr lang="es-MX" sz="1200" b="0" i="0" kern="1200" dirty="0" err="1" smtClean="0">
                <a:solidFill>
                  <a:schemeClr val="tx1"/>
                </a:solidFill>
                <a:effectLst/>
                <a:latin typeface="Calibri" pitchFamily="34" charset="0"/>
                <a:ea typeface="ＭＳ Ｐゴシック" charset="0"/>
                <a:cs typeface="ＭＳ Ｐゴシック" charset="0"/>
              </a:rPr>
              <a:t>interjurisdiccional</a:t>
            </a:r>
            <a:r>
              <a:rPr lang="es-MX" sz="1200" b="0" i="0" kern="1200" dirty="0" smtClean="0">
                <a:solidFill>
                  <a:schemeClr val="tx1"/>
                </a:solidFill>
                <a:effectLst/>
                <a:latin typeface="Calibri" pitchFamily="34" charset="0"/>
                <a:ea typeface="ＭＳ Ｐゴシック" charset="0"/>
                <a:cs typeface="ＭＳ Ｐゴシック" charset="0"/>
              </a:rPr>
              <a:t> que reemplace la citada distribución en cada jurisdicción provincial adherida.</a:t>
            </a:r>
          </a:p>
          <a:p>
            <a:r>
              <a:rPr lang="es-MX" sz="1200" b="0" i="0" kern="1200" dirty="0" smtClean="0">
                <a:solidFill>
                  <a:schemeClr val="tx1"/>
                </a:solidFill>
                <a:effectLst/>
                <a:latin typeface="Calibri" pitchFamily="34" charset="0"/>
                <a:ea typeface="ＭＳ Ｐゴシック" charset="0"/>
                <a:cs typeface="ＭＳ Ｐゴシック" charset="0"/>
              </a:rPr>
              <a:t>Cuando las normas legales vigentes en las municipalidades, comunas y otros entes locales similares de las jurisdicciones adheridas sólo permitan la percepción de los tributos en aquellos casos en que exista local, establecimiento u oficina donde se desarrolle la actividad gravada, las jurisdicciones referidas en las que el contribuyente posea la correspondiente habilitación, podrán gravar en conjunto el ciento por ciento (100%) del monto imponible atribuible al Fisco provincial.</a:t>
            </a:r>
          </a:p>
          <a:p>
            <a:r>
              <a:rPr lang="es-MX" sz="1200" b="0" i="0" kern="1200" dirty="0" smtClean="0">
                <a:solidFill>
                  <a:schemeClr val="tx1"/>
                </a:solidFill>
                <a:effectLst/>
                <a:latin typeface="Calibri" pitchFamily="34" charset="0"/>
                <a:ea typeface="ＭＳ Ｐゴシック" charset="0"/>
                <a:cs typeface="ＭＳ Ｐゴシック" charset="0"/>
              </a:rPr>
              <a:t>Las disposiciones de este artículo no comprometen a las jurisdicciones respecto a las cuales controvierta expresas disposiciones constitucionales.</a:t>
            </a:r>
          </a:p>
          <a:p>
            <a:r>
              <a:rPr lang="es-MX" dirty="0" smtClean="0"/>
              <a:t/>
            </a:r>
            <a:br>
              <a:rPr lang="es-MX" dirty="0" smtClean="0"/>
            </a:br>
            <a:r>
              <a:rPr lang="es-MX" sz="1200" b="1" i="0" kern="1200" dirty="0" smtClean="0">
                <a:solidFill>
                  <a:schemeClr val="tx1"/>
                </a:solidFill>
                <a:effectLst/>
                <a:latin typeface="Calibri" pitchFamily="34" charset="0"/>
                <a:ea typeface="ＭＳ Ｐゴシック" charset="0"/>
                <a:cs typeface="ＭＳ Ｐゴシック" charset="0"/>
              </a:rPr>
              <a:t>Decreto ley </a:t>
            </a:r>
            <a:r>
              <a:rPr lang="es-AR" dirty="0" smtClean="0"/>
              <a:t>6769/1958 y </a:t>
            </a:r>
            <a:r>
              <a:rPr lang="es-AR" dirty="0" err="1" smtClean="0"/>
              <a:t>modif</a:t>
            </a:r>
            <a:r>
              <a:rPr lang="es-AR" dirty="0" smtClean="0"/>
              <a:t> </a:t>
            </a:r>
            <a:r>
              <a:rPr lang="es-MX" sz="1200" b="1" i="0" kern="1200" dirty="0" smtClean="0">
                <a:solidFill>
                  <a:schemeClr val="tx1"/>
                </a:solidFill>
                <a:effectLst/>
                <a:latin typeface="Calibri" pitchFamily="34" charset="0"/>
                <a:ea typeface="ＭＳ Ｐゴシック" charset="0"/>
                <a:cs typeface="ＭＳ Ｐゴシック" charset="0"/>
              </a:rPr>
              <a:t>ARTÍCULO 226: </a:t>
            </a:r>
            <a:r>
              <a:rPr lang="es-MX" sz="1200" b="0" i="0" kern="1200" dirty="0" smtClean="0">
                <a:solidFill>
                  <a:schemeClr val="tx1"/>
                </a:solidFill>
                <a:effectLst/>
                <a:latin typeface="Calibri" pitchFamily="34" charset="0"/>
                <a:ea typeface="ＭＳ Ｐゴシック" charset="0"/>
                <a:cs typeface="ＭＳ Ｐゴシック" charset="0"/>
              </a:rPr>
              <a:t>Constituyen recursos municipales los siguientes impuestos, tasas, derechos, licencias, contribuciones, retribuciones de servicios y rentas:17° </a:t>
            </a:r>
            <a:r>
              <a:rPr lang="es-MX" sz="1200" b="1" i="0" kern="1200" dirty="0" smtClean="0">
                <a:solidFill>
                  <a:schemeClr val="tx1"/>
                </a:solidFill>
                <a:effectLst/>
                <a:latin typeface="Calibri" pitchFamily="34" charset="0"/>
                <a:ea typeface="ＭＳ Ｐゴシック" charset="0"/>
                <a:cs typeface="ＭＳ Ｐゴシック" charset="0"/>
              </a:rPr>
              <a:t>(Texto según Ley 14393) </a:t>
            </a:r>
            <a:r>
              <a:rPr lang="es-MX" sz="1200" b="0" i="0" kern="1200" dirty="0" smtClean="0">
                <a:solidFill>
                  <a:schemeClr val="tx1"/>
                </a:solidFill>
                <a:effectLst/>
                <a:latin typeface="Calibri" pitchFamily="34" charset="0"/>
                <a:ea typeface="ＭＳ Ｐゴシック" charset="0"/>
                <a:cs typeface="ＭＳ Ｐゴシック" charset="0"/>
              </a:rPr>
              <a:t>Inscripción e inspección de seguridad, salubridad e higiene en establecimientos u oficinas, en los que se desarrolle actividades comerciales, industriales, servicios, científicas y toda otra actividad, cuando exista local, establecimiento y/u oficina habilitado o susceptible de ser habilitado, situado dentro del ejido del Municipio.</a:t>
            </a:r>
          </a:p>
          <a:p>
            <a:r>
              <a:rPr lang="es-MX" sz="1200" b="0" i="0" kern="1200" dirty="0" smtClean="0">
                <a:solidFill>
                  <a:schemeClr val="tx1"/>
                </a:solidFill>
                <a:effectLst/>
                <a:latin typeface="Calibri" pitchFamily="34" charset="0"/>
                <a:ea typeface="ＭＳ Ｐゴシック" charset="0"/>
                <a:cs typeface="ＭＳ Ｐゴシック" charset="0"/>
              </a:rPr>
              <a:t>ARTÍCULO 35°- En el caso de actividades objeto del presente Convenio, las municipalidades, comunas y otros entes locales similares de las jurisdicciones adheridas, podrán gravar en concepto de impuestos, tasas, derechos de inspección o cualquier otro tributo cuya aplicación les sea permitida por las leyes locales sobre los comercios, industrias o actividades ejercidas en el respectivo ámbito jurisdiccional, únicamente la parte de ingresos brutos atribuibles a dichos fiscos adheridos, como resultado de la aplicación de las normas del presente Convenio.</a:t>
            </a:r>
          </a:p>
          <a:p>
            <a:r>
              <a:rPr lang="es-MX" sz="1200" b="0" i="0" kern="1200" dirty="0" smtClean="0">
                <a:solidFill>
                  <a:schemeClr val="tx1"/>
                </a:solidFill>
                <a:effectLst/>
                <a:latin typeface="Calibri" pitchFamily="34" charset="0"/>
                <a:ea typeface="ＭＳ Ｐゴシック" charset="0"/>
                <a:cs typeface="ＭＳ Ｐゴシック" charset="0"/>
              </a:rPr>
              <a:t>La distribución de dicho monto imponible entre las jurisdicciones citadas, se hará con arreglo a las disposiciones previstas en este Convenio, si no existiere un acuerdo </a:t>
            </a:r>
            <a:r>
              <a:rPr lang="es-MX" sz="1200" b="0" i="0" kern="1200" dirty="0" err="1" smtClean="0">
                <a:solidFill>
                  <a:schemeClr val="tx1"/>
                </a:solidFill>
                <a:effectLst/>
                <a:latin typeface="Calibri" pitchFamily="34" charset="0"/>
                <a:ea typeface="ＭＳ Ｐゴシック" charset="0"/>
                <a:cs typeface="ＭＳ Ｐゴシック" charset="0"/>
              </a:rPr>
              <a:t>interjurisdiccional</a:t>
            </a:r>
            <a:r>
              <a:rPr lang="es-MX" sz="1200" b="0" i="0" kern="1200" dirty="0" smtClean="0">
                <a:solidFill>
                  <a:schemeClr val="tx1"/>
                </a:solidFill>
                <a:effectLst/>
                <a:latin typeface="Calibri" pitchFamily="34" charset="0"/>
                <a:ea typeface="ＭＳ Ｐゴシック" charset="0"/>
                <a:cs typeface="ＭＳ Ｐゴシック" charset="0"/>
              </a:rPr>
              <a:t> que reemplace la citada distribución en cada jurisdicción provincial adherida.</a:t>
            </a:r>
          </a:p>
          <a:p>
            <a:r>
              <a:rPr lang="es-MX" sz="1200" b="0" i="0" kern="1200" dirty="0" smtClean="0">
                <a:solidFill>
                  <a:schemeClr val="tx1"/>
                </a:solidFill>
                <a:effectLst/>
                <a:latin typeface="Calibri" pitchFamily="34" charset="0"/>
                <a:ea typeface="ＭＳ Ｐゴシック" charset="0"/>
                <a:cs typeface="ＭＳ Ｐゴシック" charset="0"/>
              </a:rPr>
              <a:t>Cuando las normas legales vigentes en las municipalidades, comunas y otros entes locales similares de las jurisdicciones adheridas sólo permitan la percepción de los tributos en aquellos casos en que exista local, establecimiento u oficina donde se desarrolle la actividad gravada, las jurisdicciones referidas en las que el contribuyente posea la correspondiente habilitación, podrán gravar en conjunto el ciento por ciento (100%) del monto imponible atribuible al Fisco provincial.</a:t>
            </a:r>
          </a:p>
          <a:p>
            <a:r>
              <a:rPr lang="es-MX" sz="1200" b="0" i="0" kern="1200" dirty="0" smtClean="0">
                <a:solidFill>
                  <a:schemeClr val="tx1"/>
                </a:solidFill>
                <a:effectLst/>
                <a:latin typeface="Calibri" pitchFamily="34" charset="0"/>
                <a:ea typeface="ＭＳ Ｐゴシック" charset="0"/>
                <a:cs typeface="ＭＳ Ｐゴシック" charset="0"/>
              </a:rPr>
              <a:t>Las disposiciones de este artículo no comprometen a las jurisdicciones respecto a las cuales controvierta expresas disposiciones constitucionales.</a:t>
            </a:r>
          </a:p>
          <a:p>
            <a:r>
              <a:rPr lang="es-MX" dirty="0" smtClean="0"/>
              <a:t/>
            </a:r>
            <a:br>
              <a:rPr lang="es-MX" dirty="0" smtClean="0"/>
            </a:br>
            <a:endParaRPr lang="es-AR" dirty="0" smtClean="0"/>
          </a:p>
          <a:p>
            <a:endParaRPr lang="es-AR" dirty="0" smtClean="0"/>
          </a:p>
        </p:txBody>
      </p:sp>
      <p:sp>
        <p:nvSpPr>
          <p:cNvPr id="4" name="Marcador de número de diapositiva 3"/>
          <p:cNvSpPr>
            <a:spLocks noGrp="1"/>
          </p:cNvSpPr>
          <p:nvPr>
            <p:ph type="sldNum" sz="quarter" idx="10"/>
          </p:nvPr>
        </p:nvSpPr>
        <p:spPr/>
        <p:txBody>
          <a:bodyPr/>
          <a:lstStyle/>
          <a:p>
            <a:pPr>
              <a:defRPr/>
            </a:pPr>
            <a:fld id="{C819D62D-B237-E241-9A82-C3D29635C7ED}" type="slidenum">
              <a:rPr lang="es-ES" smtClean="0"/>
              <a:pPr>
                <a:defRPr/>
              </a:pPr>
              <a:t>19</a:t>
            </a:fld>
            <a:endParaRPr lang="es-ES"/>
          </a:p>
        </p:txBody>
      </p:sp>
    </p:spTree>
    <p:extLst>
      <p:ext uri="{BB962C8B-B14F-4D97-AF65-F5344CB8AC3E}">
        <p14:creationId xmlns="" xmlns:p14="http://schemas.microsoft.com/office/powerpoint/2010/main" val="1715920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4" name="19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5" name="20 Rectángulo"/>
          <p:cNvSpPr>
            <a:spLocks noChangeArrowheads="1"/>
          </p:cNvSpPr>
          <p:nvPr/>
        </p:nvSpPr>
        <p:spPr bwMode="white">
          <a:xfrm>
            <a:off x="11988800" y="3175"/>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6" name="23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7" name="24 Rectángulo"/>
          <p:cNvSpPr>
            <a:spLocks noChangeArrowheads="1"/>
          </p:cNvSpPr>
          <p:nvPr/>
        </p:nvSpPr>
        <p:spPr bwMode="white">
          <a:xfrm>
            <a:off x="0" y="0"/>
            <a:ext cx="12192000" cy="25146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 name="19 Rectángulo"/>
          <p:cNvSpPr>
            <a:spLocks noChangeArrowheads="1"/>
          </p:cNvSpPr>
          <p:nvPr/>
        </p:nvSpPr>
        <p:spPr bwMode="auto">
          <a:xfrm>
            <a:off x="194734" y="6391276"/>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1" name="20 Conector recto"/>
          <p:cNvSpPr>
            <a:spLocks noChangeShapeType="1"/>
          </p:cNvSpPr>
          <p:nvPr/>
        </p:nvSpPr>
        <p:spPr bwMode="auto">
          <a:xfrm>
            <a:off x="207434" y="2419350"/>
            <a:ext cx="11777133"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2" name="21 Rectángulo"/>
          <p:cNvSpPr>
            <a:spLocks noChangeArrowheads="1"/>
          </p:cNvSpPr>
          <p:nvPr/>
        </p:nvSpPr>
        <p:spPr bwMode="auto">
          <a:xfrm>
            <a:off x="203200" y="152400"/>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3" name="23 Elipse"/>
          <p:cNvSpPr/>
          <p:nvPr/>
        </p:nvSpPr>
        <p:spPr>
          <a:xfrm>
            <a:off x="5689600" y="211455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4" name="24 Elipse"/>
          <p:cNvSpPr/>
          <p:nvPr/>
        </p:nvSpPr>
        <p:spPr>
          <a:xfrm>
            <a:off x="5816600" y="2209800"/>
            <a:ext cx="5588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9" name="8 Subtítulo"/>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a:t>Haga clic para modificar el estilo de subtítulo del patrón</a:t>
            </a:r>
            <a:endParaRPr lang="en-US"/>
          </a:p>
        </p:txBody>
      </p:sp>
      <p:sp>
        <p:nvSpPr>
          <p:cNvPr id="8" name="7 Título"/>
          <p:cNvSpPr>
            <a:spLocks noGrp="1"/>
          </p:cNvSpPr>
          <p:nvPr>
            <p:ph type="ctrTitle"/>
          </p:nvPr>
        </p:nvSpPr>
        <p:spPr>
          <a:xfrm>
            <a:off x="914400" y="381000"/>
            <a:ext cx="10363200" cy="1752600"/>
          </a:xfrm>
        </p:spPr>
        <p:txBody>
          <a:bodyPr/>
          <a:lstStyle>
            <a:lvl1pPr>
              <a:defRPr sz="4200">
                <a:solidFill>
                  <a:schemeClr val="accent1"/>
                </a:solidFill>
              </a:defRPr>
            </a:lvl1pPr>
          </a:lstStyle>
          <a:p>
            <a:r>
              <a:rPr lang="es-ES"/>
              <a:t>Haga clic para modificar el estilo de título del patrón</a:t>
            </a:r>
            <a:endParaRPr lang="en-US"/>
          </a:p>
        </p:txBody>
      </p:sp>
      <p:sp>
        <p:nvSpPr>
          <p:cNvPr id="15" name="27 Marcador de fecha"/>
          <p:cNvSpPr>
            <a:spLocks noGrp="1"/>
          </p:cNvSpPr>
          <p:nvPr>
            <p:ph type="dt" sz="half" idx="10"/>
          </p:nvPr>
        </p:nvSpPr>
        <p:spPr/>
        <p:txBody>
          <a:bodyPr/>
          <a:lstStyle>
            <a:lvl1pPr>
              <a:defRPr smtClean="0"/>
            </a:lvl1pPr>
          </a:lstStyle>
          <a:p>
            <a:pPr>
              <a:defRPr/>
            </a:pPr>
            <a:fld id="{DD4FEE98-26CE-4BD8-92F3-B24434381F7A}" type="datetime1">
              <a:rPr lang="es-ES" smtClean="0"/>
              <a:pPr>
                <a:defRPr/>
              </a:pPr>
              <a:t>29/09/2025</a:t>
            </a:fld>
            <a:endParaRPr lang="es-ES"/>
          </a:p>
        </p:txBody>
      </p:sp>
      <p:sp>
        <p:nvSpPr>
          <p:cNvPr id="16" name="16 Marcador de pie de página"/>
          <p:cNvSpPr>
            <a:spLocks noGrp="1"/>
          </p:cNvSpPr>
          <p:nvPr>
            <p:ph type="ftr" sz="quarter" idx="11"/>
          </p:nvPr>
        </p:nvSpPr>
        <p:spPr/>
        <p:txBody>
          <a:bodyPr/>
          <a:lstStyle>
            <a:lvl1pPr>
              <a:defRPr smtClean="0"/>
            </a:lvl1pPr>
          </a:lstStyle>
          <a:p>
            <a:pPr>
              <a:defRPr/>
            </a:pPr>
            <a:endParaRPr lang="es-ES" dirty="0"/>
          </a:p>
        </p:txBody>
      </p:sp>
      <p:sp>
        <p:nvSpPr>
          <p:cNvPr id="17" name="28 Marcador de número de diapositiva"/>
          <p:cNvSpPr>
            <a:spLocks noGrp="1"/>
          </p:cNvSpPr>
          <p:nvPr>
            <p:ph type="sldNum" sz="quarter" idx="12"/>
          </p:nvPr>
        </p:nvSpPr>
        <p:spPr>
          <a:xfrm>
            <a:off x="5791200" y="2198689"/>
            <a:ext cx="609600" cy="441325"/>
          </a:xfrm>
        </p:spPr>
        <p:txBody>
          <a:bodyPr/>
          <a:lstStyle>
            <a:lvl1pPr>
              <a:defRPr smtClean="0"/>
            </a:lvl1pPr>
          </a:lstStyle>
          <a:p>
            <a:pPr>
              <a:defRPr/>
            </a:pPr>
            <a:fld id="{AE211BD0-A88D-1D4D-B2EC-6F416DA01B02}" type="slidenum">
              <a:rPr lang="es-ES_tradnl"/>
              <a:pPr>
                <a:defRPr/>
              </a:pPr>
              <a:t>‹Nº›</a:t>
            </a:fld>
            <a:endParaRPr lang="es-ES_tradnl"/>
          </a:p>
        </p:txBody>
      </p:sp>
    </p:spTree>
    <p:extLst>
      <p:ext uri="{BB962C8B-B14F-4D97-AF65-F5344CB8AC3E}">
        <p14:creationId xmlns="" xmlns:p14="http://schemas.microsoft.com/office/powerpoint/2010/main" val="215726012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lvl1pPr>
              <a:defRPr smtClean="0"/>
            </a:lvl1pPr>
          </a:lstStyle>
          <a:p>
            <a:pPr>
              <a:defRPr/>
            </a:pPr>
            <a:fld id="{64FBD7FD-7169-4EF2-81F3-A21A5F11FC93}" type="datetime1">
              <a:rPr lang="es-ES" smtClean="0"/>
              <a:pPr>
                <a:defRPr/>
              </a:pPr>
              <a:t>29/09/2025</a:t>
            </a:fld>
            <a:endParaRPr lang="es-ES"/>
          </a:p>
        </p:txBody>
      </p:sp>
      <p:sp>
        <p:nvSpPr>
          <p:cNvPr id="5" name="4 Marcador de pie de página"/>
          <p:cNvSpPr>
            <a:spLocks noGrp="1"/>
          </p:cNvSpPr>
          <p:nvPr>
            <p:ph type="ftr" sz="quarter" idx="11"/>
          </p:nvPr>
        </p:nvSpPr>
        <p:spPr/>
        <p:txBody>
          <a:bodyPr/>
          <a:lstStyle>
            <a:lvl1pPr>
              <a:defRPr smtClean="0"/>
            </a:lvl1pPr>
          </a:lstStyle>
          <a:p>
            <a:pPr>
              <a:defRPr/>
            </a:pPr>
            <a:endParaRPr lang="es-ES" dirty="0"/>
          </a:p>
        </p:txBody>
      </p:sp>
      <p:sp>
        <p:nvSpPr>
          <p:cNvPr id="6" name="5 Marcador de número de diapositiva"/>
          <p:cNvSpPr>
            <a:spLocks noGrp="1"/>
          </p:cNvSpPr>
          <p:nvPr>
            <p:ph type="sldNum" sz="quarter" idx="12"/>
          </p:nvPr>
        </p:nvSpPr>
        <p:spPr/>
        <p:txBody>
          <a:bodyPr/>
          <a:lstStyle>
            <a:lvl1pPr>
              <a:defRPr smtClean="0"/>
            </a:lvl1pPr>
          </a:lstStyle>
          <a:p>
            <a:pPr>
              <a:defRPr/>
            </a:pPr>
            <a:fld id="{8FCA7A13-1A9B-D440-BE7F-E95B7EDE1D04}" type="slidenum">
              <a:rPr lang="es-ES_tradnl"/>
              <a:pPr>
                <a:defRPr/>
              </a:pPr>
              <a:t>‹Nº›</a:t>
            </a:fld>
            <a:endParaRPr lang="es-ES_tradnl"/>
          </a:p>
        </p:txBody>
      </p:sp>
    </p:spTree>
    <p:extLst>
      <p:ext uri="{BB962C8B-B14F-4D97-AF65-F5344CB8AC3E}">
        <p14:creationId xmlns="" xmlns:p14="http://schemas.microsoft.com/office/powerpoint/2010/main" val="204990781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Pr>
        <a:solidFill>
          <a:schemeClr val="bg2"/>
        </a:solidFill>
        <a:effectLst/>
      </p:bgPr>
    </p:bg>
    <p:spTree>
      <p:nvGrpSpPr>
        <p:cNvPr id="1" name=""/>
        <p:cNvGrpSpPr/>
        <p:nvPr/>
      </p:nvGrpSpPr>
      <p:grpSpPr>
        <a:xfrm>
          <a:off x="0" y="0"/>
          <a:ext cx="0" cy="0"/>
          <a:chOff x="0" y="0"/>
          <a:chExt cx="0" cy="0"/>
        </a:xfrm>
      </p:grpSpPr>
      <p:sp>
        <p:nvSpPr>
          <p:cNvPr id="4" name="19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5" name="20 Rectángulo"/>
          <p:cNvSpPr>
            <a:spLocks noChangeArrowheads="1"/>
          </p:cNvSpPr>
          <p:nvPr/>
        </p:nvSpPr>
        <p:spPr bwMode="white">
          <a:xfrm>
            <a:off x="9347200" y="0"/>
            <a:ext cx="28448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6" name="23 Rectángulo"/>
          <p:cNvSpPr>
            <a:spLocks noChangeArrowheads="1"/>
          </p:cNvSpPr>
          <p:nvPr/>
        </p:nvSpPr>
        <p:spPr bwMode="white">
          <a:xfrm>
            <a:off x="0" y="1"/>
            <a:ext cx="12192000" cy="155575"/>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7" name="24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8" name="19 Rectángulo"/>
          <p:cNvSpPr>
            <a:spLocks noChangeArrowheads="1"/>
          </p:cNvSpPr>
          <p:nvPr/>
        </p:nvSpPr>
        <p:spPr bwMode="auto">
          <a:xfrm>
            <a:off x="194734" y="6391276"/>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9" name="20 Rectángulo"/>
          <p:cNvSpPr>
            <a:spLocks noChangeArrowheads="1"/>
          </p:cNvSpPr>
          <p:nvPr/>
        </p:nvSpPr>
        <p:spPr bwMode="auto">
          <a:xfrm>
            <a:off x="203200" y="155575"/>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0" name="21 Conector recto"/>
          <p:cNvSpPr>
            <a:spLocks noChangeShapeType="1"/>
          </p:cNvSpPr>
          <p:nvPr/>
        </p:nvSpPr>
        <p:spPr bwMode="auto">
          <a:xfrm rot="5400000">
            <a:off x="6402388"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1" name="23 Elipse"/>
          <p:cNvSpPr/>
          <p:nvPr/>
        </p:nvSpPr>
        <p:spPr>
          <a:xfrm>
            <a:off x="9118600"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2" name="24 Elipse"/>
          <p:cNvSpPr/>
          <p:nvPr/>
        </p:nvSpPr>
        <p:spPr>
          <a:xfrm>
            <a:off x="9245600" y="3021013"/>
            <a:ext cx="560917"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3" name="2 Marcador de texto vertical"/>
          <p:cNvSpPr>
            <a:spLocks noGrp="1"/>
          </p:cNvSpPr>
          <p:nvPr>
            <p:ph type="body" orient="vert" idx="1"/>
          </p:nvPr>
        </p:nvSpPr>
        <p:spPr>
          <a:xfrm>
            <a:off x="406400" y="304800"/>
            <a:ext cx="8737600" cy="5821366"/>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2" name="1 Título vertical"/>
          <p:cNvSpPr>
            <a:spLocks noGrp="1"/>
          </p:cNvSpPr>
          <p:nvPr>
            <p:ph type="title" orient="vert"/>
          </p:nvPr>
        </p:nvSpPr>
        <p:spPr>
          <a:xfrm>
            <a:off x="9855200" y="304802"/>
            <a:ext cx="1930400" cy="5851525"/>
          </a:xfrm>
        </p:spPr>
        <p:txBody>
          <a:bodyPr vert="eaVert"/>
          <a:lstStyle/>
          <a:p>
            <a:r>
              <a:rPr lang="es-ES"/>
              <a:t>Haga clic para modificar el estilo de título del patrón</a:t>
            </a:r>
            <a:endParaRPr lang="en-US"/>
          </a:p>
        </p:txBody>
      </p:sp>
      <p:sp>
        <p:nvSpPr>
          <p:cNvPr id="13" name="5 Marcador de número de diapositiva"/>
          <p:cNvSpPr>
            <a:spLocks noGrp="1"/>
          </p:cNvSpPr>
          <p:nvPr>
            <p:ph type="sldNum" sz="quarter" idx="10"/>
          </p:nvPr>
        </p:nvSpPr>
        <p:spPr>
          <a:xfrm>
            <a:off x="9220200" y="3009901"/>
            <a:ext cx="609600" cy="441325"/>
          </a:xfrm>
        </p:spPr>
        <p:txBody>
          <a:bodyPr/>
          <a:lstStyle>
            <a:lvl1pPr>
              <a:defRPr smtClean="0"/>
            </a:lvl1pPr>
          </a:lstStyle>
          <a:p>
            <a:pPr>
              <a:defRPr/>
            </a:pPr>
            <a:fld id="{C84F297D-0FD0-3741-B186-51C721206F77}" type="slidenum">
              <a:rPr lang="es-ES_tradnl"/>
              <a:pPr>
                <a:defRPr/>
              </a:pPr>
              <a:t>‹Nº›</a:t>
            </a:fld>
            <a:endParaRPr lang="es-ES_tradnl"/>
          </a:p>
        </p:txBody>
      </p:sp>
      <p:sp>
        <p:nvSpPr>
          <p:cNvPr id="14" name="3 Marcador de fecha"/>
          <p:cNvSpPr>
            <a:spLocks noGrp="1"/>
          </p:cNvSpPr>
          <p:nvPr>
            <p:ph type="dt" sz="half" idx="11"/>
          </p:nvPr>
        </p:nvSpPr>
        <p:spPr/>
        <p:txBody>
          <a:bodyPr/>
          <a:lstStyle>
            <a:lvl1pPr>
              <a:defRPr smtClean="0"/>
            </a:lvl1pPr>
          </a:lstStyle>
          <a:p>
            <a:pPr>
              <a:defRPr/>
            </a:pPr>
            <a:fld id="{C5CEA048-487D-4F86-A97F-B71DDDEDE72D}" type="datetime1">
              <a:rPr lang="es-ES" smtClean="0"/>
              <a:pPr>
                <a:defRPr/>
              </a:pPr>
              <a:t>29/09/2025</a:t>
            </a:fld>
            <a:endParaRPr lang="es-ES"/>
          </a:p>
        </p:txBody>
      </p:sp>
      <p:sp>
        <p:nvSpPr>
          <p:cNvPr id="15" name="4 Marcador de pie de página"/>
          <p:cNvSpPr>
            <a:spLocks noGrp="1"/>
          </p:cNvSpPr>
          <p:nvPr>
            <p:ph type="ftr" sz="quarter" idx="12"/>
          </p:nvPr>
        </p:nvSpPr>
        <p:spPr/>
        <p:txBody>
          <a:bodyPr/>
          <a:lstStyle>
            <a:lvl1pPr>
              <a:defRPr smtClean="0"/>
            </a:lvl1pPr>
          </a:lstStyle>
          <a:p>
            <a:pPr>
              <a:defRPr/>
            </a:pPr>
            <a:endParaRPr lang="es-ES" dirty="0"/>
          </a:p>
        </p:txBody>
      </p:sp>
    </p:spTree>
    <p:extLst>
      <p:ext uri="{BB962C8B-B14F-4D97-AF65-F5344CB8AC3E}">
        <p14:creationId xmlns="" xmlns:p14="http://schemas.microsoft.com/office/powerpoint/2010/main" val="90338482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lang="es-ES"/>
              <a:t>Haga clic para modificar el estilo de título del patrón</a:t>
            </a:r>
            <a:endParaRPr lang="en-US"/>
          </a:p>
        </p:txBody>
      </p:sp>
      <p:sp>
        <p:nvSpPr>
          <p:cNvPr id="8" name="7 Marcador de contenido"/>
          <p:cNvSpPr>
            <a:spLocks noGrp="1"/>
          </p:cNvSpPr>
          <p:nvPr>
            <p:ph sz="quarter" idx="1"/>
          </p:nvPr>
        </p:nvSpPr>
        <p:spPr>
          <a:xfrm>
            <a:off x="402336" y="1527048"/>
            <a:ext cx="11338560" cy="45720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lvl1pPr>
              <a:defRPr smtClean="0"/>
            </a:lvl1pPr>
          </a:lstStyle>
          <a:p>
            <a:pPr>
              <a:defRPr/>
            </a:pPr>
            <a:fld id="{5511C1F2-7CAE-4C5B-B418-A1167BDD43F9}" type="datetime1">
              <a:rPr lang="es-ES" smtClean="0"/>
              <a:pPr>
                <a:defRPr/>
              </a:pPr>
              <a:t>29/09/2025</a:t>
            </a:fld>
            <a:endParaRPr lang="es-ES"/>
          </a:p>
        </p:txBody>
      </p:sp>
      <p:sp>
        <p:nvSpPr>
          <p:cNvPr id="5" name="4 Marcador de pie de página"/>
          <p:cNvSpPr>
            <a:spLocks noGrp="1"/>
          </p:cNvSpPr>
          <p:nvPr>
            <p:ph type="ftr" sz="quarter" idx="11"/>
          </p:nvPr>
        </p:nvSpPr>
        <p:spPr/>
        <p:txBody>
          <a:bodyPr/>
          <a:lstStyle>
            <a:lvl1pPr>
              <a:defRPr smtClean="0"/>
            </a:lvl1pPr>
          </a:lstStyle>
          <a:p>
            <a:pPr>
              <a:defRPr/>
            </a:pPr>
            <a:endParaRPr lang="es-ES" dirty="0"/>
          </a:p>
        </p:txBody>
      </p:sp>
      <p:sp>
        <p:nvSpPr>
          <p:cNvPr id="6" name="5 Marcador de número de diapositiva"/>
          <p:cNvSpPr>
            <a:spLocks noGrp="1"/>
          </p:cNvSpPr>
          <p:nvPr>
            <p:ph type="sldNum" sz="quarter" idx="12"/>
          </p:nvPr>
        </p:nvSpPr>
        <p:spPr>
          <a:xfrm>
            <a:off x="5816600" y="1027114"/>
            <a:ext cx="609600" cy="441325"/>
          </a:xfrm>
        </p:spPr>
        <p:txBody>
          <a:bodyPr/>
          <a:lstStyle>
            <a:lvl1pPr>
              <a:defRPr smtClean="0"/>
            </a:lvl1pPr>
          </a:lstStyle>
          <a:p>
            <a:pPr>
              <a:defRPr/>
            </a:pPr>
            <a:fld id="{6019478A-E72A-3244-92AA-96D3868FCEF9}" type="slidenum">
              <a:rPr lang="es-ES_tradnl"/>
              <a:pPr>
                <a:defRPr/>
              </a:pPr>
              <a:t>‹Nº›</a:t>
            </a:fld>
            <a:endParaRPr lang="es-ES_tradnl"/>
          </a:p>
        </p:txBody>
      </p:sp>
    </p:spTree>
    <p:extLst>
      <p:ext uri="{BB962C8B-B14F-4D97-AF65-F5344CB8AC3E}">
        <p14:creationId xmlns="" xmlns:p14="http://schemas.microsoft.com/office/powerpoint/2010/main" val="103746578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19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5" name="20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6" name="23 Rectángulo"/>
          <p:cNvSpPr>
            <a:spLocks noChangeArrowheads="1"/>
          </p:cNvSpPr>
          <p:nvPr/>
        </p:nvSpPr>
        <p:spPr bwMode="white">
          <a:xfrm>
            <a:off x="0" y="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7" name="24 Rectángulo"/>
          <p:cNvSpPr>
            <a:spLocks noChangeArrowheads="1"/>
          </p:cNvSpPr>
          <p:nvPr/>
        </p:nvSpPr>
        <p:spPr bwMode="white">
          <a:xfrm>
            <a:off x="11988800" y="1905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8" name="25 Rectángulo"/>
          <p:cNvSpPr>
            <a:spLocks noChangeArrowheads="1"/>
          </p:cNvSpPr>
          <p:nvPr/>
        </p:nvSpPr>
        <p:spPr bwMode="white">
          <a:xfrm>
            <a:off x="203200" y="2286000"/>
            <a:ext cx="11777133" cy="3048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9" name="26 Rectángulo"/>
          <p:cNvSpPr>
            <a:spLocks noChangeArrowheads="1"/>
          </p:cNvSpPr>
          <p:nvPr/>
        </p:nvSpPr>
        <p:spPr bwMode="auto">
          <a:xfrm>
            <a:off x="207434" y="142875"/>
            <a:ext cx="11777133" cy="2139950"/>
          </a:xfrm>
          <a:prstGeom prst="rect">
            <a:avLst/>
          </a:prstGeom>
          <a:solidFill>
            <a:schemeClr val="accent1"/>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 name="21 Rectángulo"/>
          <p:cNvSpPr>
            <a:spLocks noChangeArrowheads="1"/>
          </p:cNvSpPr>
          <p:nvPr/>
        </p:nvSpPr>
        <p:spPr bwMode="auto">
          <a:xfrm>
            <a:off x="194734" y="6391276"/>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1" name="23 Rectángulo"/>
          <p:cNvSpPr>
            <a:spLocks noChangeArrowheads="1"/>
          </p:cNvSpPr>
          <p:nvPr/>
        </p:nvSpPr>
        <p:spPr bwMode="auto">
          <a:xfrm>
            <a:off x="203200" y="152400"/>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2" name="24 Conector recto"/>
          <p:cNvSpPr>
            <a:spLocks noChangeShapeType="1"/>
          </p:cNvSpPr>
          <p:nvPr/>
        </p:nvSpPr>
        <p:spPr bwMode="auto">
          <a:xfrm>
            <a:off x="203200" y="2438400"/>
            <a:ext cx="11777133"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3" name="25 Elipse"/>
          <p:cNvSpPr/>
          <p:nvPr/>
        </p:nvSpPr>
        <p:spPr>
          <a:xfrm>
            <a:off x="5689600" y="211455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4" name="26 Elipse"/>
          <p:cNvSpPr/>
          <p:nvPr/>
        </p:nvSpPr>
        <p:spPr>
          <a:xfrm>
            <a:off x="5816600" y="2209800"/>
            <a:ext cx="5588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3" name="2 Marcador de texto"/>
          <p:cNvSpPr>
            <a:spLocks noGrp="1"/>
          </p:cNvSpPr>
          <p:nvPr>
            <p:ph type="body" idx="1"/>
          </p:nvPr>
        </p:nvSpPr>
        <p:spPr>
          <a:xfrm>
            <a:off x="1824568" y="2743200"/>
            <a:ext cx="8640232"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a:t>Haga clic para modificar el estilo de texto del patrón</a:t>
            </a:r>
          </a:p>
        </p:txBody>
      </p:sp>
      <p:sp>
        <p:nvSpPr>
          <p:cNvPr id="2" name="1 Título"/>
          <p:cNvSpPr>
            <a:spLocks noGrp="1"/>
          </p:cNvSpPr>
          <p:nvPr>
            <p:ph type="title"/>
          </p:nvPr>
        </p:nvSpPr>
        <p:spPr>
          <a:xfrm>
            <a:off x="963084" y="533400"/>
            <a:ext cx="10363200" cy="1524000"/>
          </a:xfrm>
        </p:spPr>
        <p:txBody>
          <a:bodyPr/>
          <a:lstStyle>
            <a:lvl1pPr algn="ctr">
              <a:buNone/>
              <a:defRPr sz="4200" b="0" cap="none" baseline="0">
                <a:solidFill>
                  <a:srgbClr val="FFFFFF"/>
                </a:solidFill>
              </a:defRPr>
            </a:lvl1pPr>
          </a:lstStyle>
          <a:p>
            <a:r>
              <a:rPr lang="es-ES"/>
              <a:t>Haga clic para modificar el estilo de título del patrón</a:t>
            </a:r>
            <a:endParaRPr lang="en-US"/>
          </a:p>
        </p:txBody>
      </p:sp>
      <p:sp>
        <p:nvSpPr>
          <p:cNvPr id="15" name="4 Marcador de pie de página"/>
          <p:cNvSpPr>
            <a:spLocks noGrp="1"/>
          </p:cNvSpPr>
          <p:nvPr>
            <p:ph type="ftr" sz="quarter" idx="10"/>
          </p:nvPr>
        </p:nvSpPr>
        <p:spPr/>
        <p:txBody>
          <a:bodyPr/>
          <a:lstStyle>
            <a:lvl1pPr>
              <a:defRPr smtClean="0"/>
            </a:lvl1pPr>
          </a:lstStyle>
          <a:p>
            <a:pPr>
              <a:defRPr/>
            </a:pPr>
            <a:endParaRPr lang="es-ES" dirty="0"/>
          </a:p>
        </p:txBody>
      </p:sp>
      <p:sp>
        <p:nvSpPr>
          <p:cNvPr id="16" name="3 Marcador de fecha"/>
          <p:cNvSpPr>
            <a:spLocks noGrp="1"/>
          </p:cNvSpPr>
          <p:nvPr>
            <p:ph type="dt" sz="half" idx="11"/>
          </p:nvPr>
        </p:nvSpPr>
        <p:spPr/>
        <p:txBody>
          <a:bodyPr/>
          <a:lstStyle>
            <a:lvl1pPr>
              <a:defRPr smtClean="0"/>
            </a:lvl1pPr>
          </a:lstStyle>
          <a:p>
            <a:pPr>
              <a:defRPr/>
            </a:pPr>
            <a:fld id="{9F9FDFE7-4C43-4232-8556-9F534AD02FB4}" type="datetime1">
              <a:rPr lang="es-ES" smtClean="0"/>
              <a:pPr>
                <a:defRPr/>
              </a:pPr>
              <a:t>29/09/2025</a:t>
            </a:fld>
            <a:endParaRPr lang="es-ES"/>
          </a:p>
        </p:txBody>
      </p:sp>
      <p:sp>
        <p:nvSpPr>
          <p:cNvPr id="17" name="5 Marcador de número de diapositiva"/>
          <p:cNvSpPr>
            <a:spLocks noGrp="1"/>
          </p:cNvSpPr>
          <p:nvPr>
            <p:ph type="sldNum" sz="quarter" idx="12"/>
          </p:nvPr>
        </p:nvSpPr>
        <p:spPr>
          <a:xfrm>
            <a:off x="5791200" y="2198689"/>
            <a:ext cx="609600" cy="441325"/>
          </a:xfrm>
        </p:spPr>
        <p:txBody>
          <a:bodyPr/>
          <a:lstStyle>
            <a:lvl1pPr>
              <a:defRPr smtClean="0"/>
            </a:lvl1pPr>
          </a:lstStyle>
          <a:p>
            <a:pPr>
              <a:defRPr/>
            </a:pPr>
            <a:fld id="{185B47C9-5C84-B74A-9CC6-9FCE2C1CAE56}" type="slidenum">
              <a:rPr lang="es-ES_tradnl"/>
              <a:pPr>
                <a:defRPr/>
              </a:pPr>
              <a:t>‹Nº›</a:t>
            </a:fld>
            <a:endParaRPr lang="es-ES_tradnl"/>
          </a:p>
        </p:txBody>
      </p:sp>
    </p:spTree>
    <p:extLst>
      <p:ext uri="{BB962C8B-B14F-4D97-AF65-F5344CB8AC3E}">
        <p14:creationId xmlns="" xmlns:p14="http://schemas.microsoft.com/office/powerpoint/2010/main" val="325153764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solidFill>
          <a:schemeClr val="bg2"/>
        </a:solidFill>
        <a:effectLst/>
      </p:bgPr>
    </p:bg>
    <p:spTree>
      <p:nvGrpSpPr>
        <p:cNvPr id="1" name=""/>
        <p:cNvGrpSpPr/>
        <p:nvPr/>
      </p:nvGrpSpPr>
      <p:grpSpPr>
        <a:xfrm>
          <a:off x="0" y="0"/>
          <a:ext cx="0" cy="0"/>
          <a:chOff x="0" y="0"/>
          <a:chExt cx="0" cy="0"/>
        </a:xfrm>
      </p:grpSpPr>
      <p:sp>
        <p:nvSpPr>
          <p:cNvPr id="5" name="19 Conector recto"/>
          <p:cNvSpPr>
            <a:spLocks noChangeShapeType="1"/>
          </p:cNvSpPr>
          <p:nvPr/>
        </p:nvSpPr>
        <p:spPr bwMode="auto">
          <a:xfrm flipV="1">
            <a:off x="6083301" y="1576388"/>
            <a:ext cx="12700" cy="4818062"/>
          </a:xfrm>
          <a:prstGeom prst="line">
            <a:avLst/>
          </a:prstGeom>
          <a:noFill/>
          <a:ln w="9525">
            <a:solidFill>
              <a:schemeClr val="tx2"/>
            </a:solidFill>
            <a:prstDash val="sysDash"/>
            <a:round/>
            <a:headEnd/>
            <a:tailEnd/>
          </a:ln>
          <a:extLst>
            <a:ext uri="{909E8E84-426E-40dd-AFC4-6F175D3DCCD1}">
              <a14:hiddenFill xmlns="" xmlns:a14="http://schemas.microsoft.com/office/drawing/2010/main">
                <a:noFill/>
              </a14:hiddenFill>
            </a:ext>
          </a:extLst>
        </p:spPr>
        <p:txBody>
          <a:bodyPr wrap="none" anchor="ctr"/>
          <a:lstStyle/>
          <a:p>
            <a:endParaRPr lang="es-ES" sz="2400"/>
          </a:p>
        </p:txBody>
      </p:sp>
      <p:sp>
        <p:nvSpPr>
          <p:cNvPr id="2" name="1 Título"/>
          <p:cNvSpPr>
            <a:spLocks noGrp="1"/>
          </p:cNvSpPr>
          <p:nvPr>
            <p:ph type="title"/>
          </p:nvPr>
        </p:nvSpPr>
        <p:spPr>
          <a:xfrm>
            <a:off x="402336" y="228600"/>
            <a:ext cx="11379200" cy="758952"/>
          </a:xfrm>
        </p:spPr>
        <p:txBody>
          <a:bodyPr/>
          <a:lstStyle/>
          <a:p>
            <a:r>
              <a:rPr lang="es-ES"/>
              <a:t>Haga clic para modificar el estilo de título del patrón</a:t>
            </a:r>
            <a:endParaRPr lang="en-US"/>
          </a:p>
        </p:txBody>
      </p:sp>
      <p:sp>
        <p:nvSpPr>
          <p:cNvPr id="10" name="9 Marcador de contenido"/>
          <p:cNvSpPr>
            <a:spLocks noGrp="1"/>
          </p:cNvSpPr>
          <p:nvPr>
            <p:ph sz="half" idx="1"/>
          </p:nvPr>
        </p:nvSpPr>
        <p:spPr>
          <a:xfrm>
            <a:off x="402336" y="1371600"/>
            <a:ext cx="5384800" cy="4681728"/>
          </a:xfrm>
        </p:spPr>
        <p:txBody>
          <a:bodyPr/>
          <a:lstStyle>
            <a:lvl1pPr>
              <a:defRPr sz="2500"/>
            </a:lvl1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2" name="11 Marcador de contenido"/>
          <p:cNvSpPr>
            <a:spLocks noGrp="1"/>
          </p:cNvSpPr>
          <p:nvPr>
            <p:ph sz="half" idx="2"/>
          </p:nvPr>
        </p:nvSpPr>
        <p:spPr>
          <a:xfrm>
            <a:off x="6400800" y="1371600"/>
            <a:ext cx="5384800" cy="4681728"/>
          </a:xfrm>
        </p:spPr>
        <p:txBody>
          <a:bodyPr/>
          <a:lstStyle>
            <a:lvl1pPr>
              <a:defRPr sz="2500"/>
            </a:lvl1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4 Marcador de fecha"/>
          <p:cNvSpPr>
            <a:spLocks noGrp="1"/>
          </p:cNvSpPr>
          <p:nvPr>
            <p:ph type="dt" sz="half" idx="10"/>
          </p:nvPr>
        </p:nvSpPr>
        <p:spPr>
          <a:xfrm>
            <a:off x="7721601" y="6410326"/>
            <a:ext cx="4059767" cy="365125"/>
          </a:xfrm>
        </p:spPr>
        <p:txBody>
          <a:bodyPr/>
          <a:lstStyle>
            <a:lvl1pPr>
              <a:defRPr smtClean="0"/>
            </a:lvl1pPr>
          </a:lstStyle>
          <a:p>
            <a:pPr>
              <a:defRPr/>
            </a:pPr>
            <a:fld id="{A8A8130B-479B-4D38-95BC-B8EF3A711ABC}" type="datetime1">
              <a:rPr lang="es-ES" smtClean="0"/>
              <a:pPr>
                <a:defRPr/>
              </a:pPr>
              <a:t>29/09/2025</a:t>
            </a:fld>
            <a:endParaRPr lang="es-ES"/>
          </a:p>
        </p:txBody>
      </p:sp>
      <p:sp>
        <p:nvSpPr>
          <p:cNvPr id="7" name="5 Marcador de pie de página"/>
          <p:cNvSpPr>
            <a:spLocks noGrp="1"/>
          </p:cNvSpPr>
          <p:nvPr>
            <p:ph type="ftr" sz="quarter" idx="11"/>
          </p:nvPr>
        </p:nvSpPr>
        <p:spPr/>
        <p:txBody>
          <a:bodyPr/>
          <a:lstStyle>
            <a:lvl1pPr>
              <a:defRPr smtClean="0"/>
            </a:lvl1pPr>
          </a:lstStyle>
          <a:p>
            <a:pPr>
              <a:defRPr/>
            </a:pPr>
            <a:endParaRPr lang="es-ES" dirty="0"/>
          </a:p>
        </p:txBody>
      </p:sp>
      <p:sp>
        <p:nvSpPr>
          <p:cNvPr id="8" name="6 Marcador de número de diapositiva"/>
          <p:cNvSpPr>
            <a:spLocks noGrp="1"/>
          </p:cNvSpPr>
          <p:nvPr>
            <p:ph type="sldNum" sz="quarter" idx="12"/>
          </p:nvPr>
        </p:nvSpPr>
        <p:spPr/>
        <p:txBody>
          <a:bodyPr/>
          <a:lstStyle>
            <a:lvl1pPr>
              <a:defRPr smtClean="0"/>
            </a:lvl1pPr>
          </a:lstStyle>
          <a:p>
            <a:pPr>
              <a:defRPr/>
            </a:pPr>
            <a:fld id="{A7C6DA0D-6527-8C4C-A57B-08322B556C9C}" type="slidenum">
              <a:rPr lang="es-ES_tradnl"/>
              <a:pPr>
                <a:defRPr/>
              </a:pPr>
              <a:t>‹Nº›</a:t>
            </a:fld>
            <a:endParaRPr lang="es-ES_tradnl"/>
          </a:p>
        </p:txBody>
      </p:sp>
    </p:spTree>
    <p:extLst>
      <p:ext uri="{BB962C8B-B14F-4D97-AF65-F5344CB8AC3E}">
        <p14:creationId xmlns="" xmlns:p14="http://schemas.microsoft.com/office/powerpoint/2010/main" val="105840581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Pr>
        <a:solidFill>
          <a:schemeClr val="bg2"/>
        </a:solidFill>
        <a:effectLst/>
      </p:bgPr>
    </p:bg>
    <p:spTree>
      <p:nvGrpSpPr>
        <p:cNvPr id="1" name=""/>
        <p:cNvGrpSpPr/>
        <p:nvPr/>
      </p:nvGrpSpPr>
      <p:grpSpPr>
        <a:xfrm>
          <a:off x="0" y="0"/>
          <a:ext cx="0" cy="0"/>
          <a:chOff x="0" y="0"/>
          <a:chExt cx="0" cy="0"/>
        </a:xfrm>
      </p:grpSpPr>
      <p:sp>
        <p:nvSpPr>
          <p:cNvPr id="7" name="19 Conector recto"/>
          <p:cNvSpPr>
            <a:spLocks noChangeShapeType="1"/>
          </p:cNvSpPr>
          <p:nvPr/>
        </p:nvSpPr>
        <p:spPr bwMode="auto">
          <a:xfrm flipV="1">
            <a:off x="6096000" y="2200276"/>
            <a:ext cx="0" cy="4187825"/>
          </a:xfrm>
          <a:prstGeom prst="line">
            <a:avLst/>
          </a:prstGeom>
          <a:noFill/>
          <a:ln w="9525">
            <a:solidFill>
              <a:schemeClr val="tx2"/>
            </a:solidFill>
            <a:prstDash val="sysDash"/>
            <a:round/>
            <a:headEnd/>
            <a:tailEnd/>
          </a:ln>
          <a:extLst>
            <a:ext uri="{909E8E84-426E-40dd-AFC4-6F175D3DCCD1}">
              <a14:hiddenFill xmlns="" xmlns:a14="http://schemas.microsoft.com/office/drawing/2010/main">
                <a:noFill/>
              </a14:hiddenFill>
            </a:ext>
          </a:extLst>
        </p:spPr>
        <p:txBody>
          <a:bodyPr wrap="none" anchor="ctr"/>
          <a:lstStyle/>
          <a:p>
            <a:endParaRPr lang="es-ES" sz="2400"/>
          </a:p>
        </p:txBody>
      </p:sp>
      <p:sp>
        <p:nvSpPr>
          <p:cNvPr id="8" name="20 Rectángulo"/>
          <p:cNvSpPr>
            <a:spLocks noChangeArrowheads="1"/>
          </p:cNvSpPr>
          <p:nvPr/>
        </p:nvSpPr>
        <p:spPr bwMode="white">
          <a:xfrm>
            <a:off x="0" y="0"/>
            <a:ext cx="12192000" cy="14478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9" name="23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 name="24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1" name="25 Rectángulo"/>
          <p:cNvSpPr>
            <a:spLocks noChangeArrowheads="1"/>
          </p:cNvSpPr>
          <p:nvPr/>
        </p:nvSpPr>
        <p:spPr bwMode="white">
          <a:xfrm>
            <a:off x="1198880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2" name="20 Rectángulo"/>
          <p:cNvSpPr/>
          <p:nvPr/>
        </p:nvSpPr>
        <p:spPr>
          <a:xfrm>
            <a:off x="203200" y="1371600"/>
            <a:ext cx="11777133"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3" name="21 Rectángulo"/>
          <p:cNvSpPr>
            <a:spLocks noChangeArrowheads="1"/>
          </p:cNvSpPr>
          <p:nvPr/>
        </p:nvSpPr>
        <p:spPr bwMode="auto">
          <a:xfrm>
            <a:off x="194734" y="6391275"/>
            <a:ext cx="11777133"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4" name="23 Conector recto"/>
          <p:cNvSpPr>
            <a:spLocks noChangeShapeType="1"/>
          </p:cNvSpPr>
          <p:nvPr/>
        </p:nvSpPr>
        <p:spPr bwMode="auto">
          <a:xfrm>
            <a:off x="203200" y="1279525"/>
            <a:ext cx="11777133"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5" name="24 Rectángulo"/>
          <p:cNvSpPr>
            <a:spLocks noChangeArrowheads="1"/>
          </p:cNvSpPr>
          <p:nvPr/>
        </p:nvSpPr>
        <p:spPr bwMode="auto">
          <a:xfrm>
            <a:off x="203200" y="155575"/>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6" name="25 Elipse"/>
          <p:cNvSpPr/>
          <p:nvPr/>
        </p:nvSpPr>
        <p:spPr>
          <a:xfrm>
            <a:off x="5689600" y="955675"/>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7" name="26 Elipse"/>
          <p:cNvSpPr/>
          <p:nvPr/>
        </p:nvSpPr>
        <p:spPr>
          <a:xfrm>
            <a:off x="5816600" y="1050925"/>
            <a:ext cx="5588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3" name="2 Marcador de texto"/>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4" name="3 Marcador de texto"/>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24" name="23 Marcador de contenido"/>
          <p:cNvSpPr>
            <a:spLocks noGrp="1"/>
          </p:cNvSpPr>
          <p:nvPr>
            <p:ph sz="quarter" idx="2"/>
          </p:nvPr>
        </p:nvSpPr>
        <p:spPr>
          <a:xfrm>
            <a:off x="402336" y="2471383"/>
            <a:ext cx="5388864" cy="381840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26" name="25 Marcador de contenido"/>
          <p:cNvSpPr>
            <a:spLocks noGrp="1"/>
          </p:cNvSpPr>
          <p:nvPr>
            <p:ph sz="quarter" idx="4"/>
          </p:nvPr>
        </p:nvSpPr>
        <p:spPr>
          <a:xfrm>
            <a:off x="6400800" y="2471383"/>
            <a:ext cx="5384800" cy="382219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23" name="22 Título"/>
          <p:cNvSpPr>
            <a:spLocks noGrp="1"/>
          </p:cNvSpPr>
          <p:nvPr>
            <p:ph type="title"/>
          </p:nvPr>
        </p:nvSpPr>
        <p:spPr/>
        <p:txBody>
          <a:bodyPr rtlCol="0"/>
          <a:lstStyle/>
          <a:p>
            <a:r>
              <a:rPr lang="es-ES"/>
              <a:t>Haga clic para modificar el estilo de título del patrón</a:t>
            </a:r>
            <a:endParaRPr lang="en-US"/>
          </a:p>
        </p:txBody>
      </p:sp>
      <p:sp>
        <p:nvSpPr>
          <p:cNvPr id="18" name="6 Marcador de fecha"/>
          <p:cNvSpPr>
            <a:spLocks noGrp="1"/>
          </p:cNvSpPr>
          <p:nvPr>
            <p:ph type="dt" sz="half" idx="10"/>
          </p:nvPr>
        </p:nvSpPr>
        <p:spPr/>
        <p:txBody>
          <a:bodyPr/>
          <a:lstStyle>
            <a:lvl1pPr>
              <a:defRPr smtClean="0"/>
            </a:lvl1pPr>
          </a:lstStyle>
          <a:p>
            <a:pPr>
              <a:defRPr/>
            </a:pPr>
            <a:fld id="{A46B9BCB-24E7-47D0-8E07-5903AB92008E}" type="datetime1">
              <a:rPr lang="es-ES" smtClean="0"/>
              <a:pPr>
                <a:defRPr/>
              </a:pPr>
              <a:t>29/09/2025</a:t>
            </a:fld>
            <a:endParaRPr lang="es-ES"/>
          </a:p>
        </p:txBody>
      </p:sp>
      <p:sp>
        <p:nvSpPr>
          <p:cNvPr id="19" name="7 Marcador de pie de página"/>
          <p:cNvSpPr>
            <a:spLocks noGrp="1"/>
          </p:cNvSpPr>
          <p:nvPr>
            <p:ph type="ftr" sz="quarter" idx="11"/>
          </p:nvPr>
        </p:nvSpPr>
        <p:spPr>
          <a:xfrm>
            <a:off x="406400" y="6410326"/>
            <a:ext cx="4775200" cy="365125"/>
          </a:xfrm>
        </p:spPr>
        <p:txBody>
          <a:bodyPr/>
          <a:lstStyle>
            <a:lvl1pPr>
              <a:defRPr smtClean="0"/>
            </a:lvl1pPr>
          </a:lstStyle>
          <a:p>
            <a:pPr>
              <a:defRPr/>
            </a:pPr>
            <a:endParaRPr lang="es-ES" dirty="0"/>
          </a:p>
        </p:txBody>
      </p:sp>
      <p:sp>
        <p:nvSpPr>
          <p:cNvPr id="20" name="8 Marcador de número de diapositiva"/>
          <p:cNvSpPr>
            <a:spLocks noGrp="1"/>
          </p:cNvSpPr>
          <p:nvPr>
            <p:ph type="sldNum" sz="quarter" idx="12"/>
          </p:nvPr>
        </p:nvSpPr>
        <p:spPr>
          <a:xfrm>
            <a:off x="5791200" y="1042989"/>
            <a:ext cx="609600" cy="441325"/>
          </a:xfrm>
        </p:spPr>
        <p:txBody>
          <a:bodyPr/>
          <a:lstStyle>
            <a:lvl1pPr>
              <a:defRPr smtClean="0"/>
            </a:lvl1pPr>
          </a:lstStyle>
          <a:p>
            <a:pPr>
              <a:defRPr/>
            </a:pPr>
            <a:fld id="{84AB056E-E1A1-BC48-9E15-2C9856D66C61}" type="slidenum">
              <a:rPr lang="es-ES_tradnl"/>
              <a:pPr>
                <a:defRPr/>
              </a:pPr>
              <a:t>‹Nº›</a:t>
            </a:fld>
            <a:endParaRPr lang="es-ES_tradnl"/>
          </a:p>
        </p:txBody>
      </p:sp>
    </p:spTree>
    <p:extLst>
      <p:ext uri="{BB962C8B-B14F-4D97-AF65-F5344CB8AC3E}">
        <p14:creationId xmlns="" xmlns:p14="http://schemas.microsoft.com/office/powerpoint/2010/main" val="209669020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fecha"/>
          <p:cNvSpPr>
            <a:spLocks noGrp="1"/>
          </p:cNvSpPr>
          <p:nvPr>
            <p:ph type="dt" sz="half" idx="10"/>
          </p:nvPr>
        </p:nvSpPr>
        <p:spPr/>
        <p:txBody>
          <a:bodyPr/>
          <a:lstStyle>
            <a:lvl1pPr>
              <a:defRPr smtClean="0"/>
            </a:lvl1pPr>
          </a:lstStyle>
          <a:p>
            <a:pPr>
              <a:defRPr/>
            </a:pPr>
            <a:fld id="{C355B6F7-2FA5-40FA-9D81-5E60AA2B2272}" type="datetime1">
              <a:rPr lang="es-ES" smtClean="0"/>
              <a:pPr>
                <a:defRPr/>
              </a:pPr>
              <a:t>29/09/2025</a:t>
            </a:fld>
            <a:endParaRPr lang="es-ES"/>
          </a:p>
        </p:txBody>
      </p:sp>
      <p:sp>
        <p:nvSpPr>
          <p:cNvPr id="4" name="3 Marcador de pie de página"/>
          <p:cNvSpPr>
            <a:spLocks noGrp="1"/>
          </p:cNvSpPr>
          <p:nvPr>
            <p:ph type="ftr" sz="quarter" idx="11"/>
          </p:nvPr>
        </p:nvSpPr>
        <p:spPr/>
        <p:txBody>
          <a:bodyPr/>
          <a:lstStyle>
            <a:lvl1pPr>
              <a:defRPr smtClean="0"/>
            </a:lvl1pPr>
          </a:lstStyle>
          <a:p>
            <a:pPr>
              <a:defRPr/>
            </a:pPr>
            <a:endParaRPr lang="es-ES" dirty="0"/>
          </a:p>
        </p:txBody>
      </p:sp>
      <p:sp>
        <p:nvSpPr>
          <p:cNvPr id="5" name="4 Marcador de número de diapositiva"/>
          <p:cNvSpPr>
            <a:spLocks noGrp="1"/>
          </p:cNvSpPr>
          <p:nvPr>
            <p:ph type="sldNum" sz="quarter" idx="12"/>
          </p:nvPr>
        </p:nvSpPr>
        <p:spPr>
          <a:xfrm>
            <a:off x="5791200" y="1036639"/>
            <a:ext cx="609600" cy="441325"/>
          </a:xfrm>
        </p:spPr>
        <p:txBody>
          <a:bodyPr/>
          <a:lstStyle>
            <a:lvl1pPr>
              <a:defRPr smtClean="0"/>
            </a:lvl1pPr>
          </a:lstStyle>
          <a:p>
            <a:pPr>
              <a:defRPr/>
            </a:pPr>
            <a:fld id="{483B4C42-A803-AD46-8A3B-7A92581BDCE8}" type="slidenum">
              <a:rPr lang="es-ES_tradnl"/>
              <a:pPr>
                <a:defRPr/>
              </a:pPr>
              <a:t>‹Nº›</a:t>
            </a:fld>
            <a:endParaRPr lang="es-ES_tradnl"/>
          </a:p>
        </p:txBody>
      </p:sp>
    </p:spTree>
    <p:extLst>
      <p:ext uri="{BB962C8B-B14F-4D97-AF65-F5344CB8AC3E}">
        <p14:creationId xmlns="" xmlns:p14="http://schemas.microsoft.com/office/powerpoint/2010/main" val="3609188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9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3" name="20 Rectángulo"/>
          <p:cNvSpPr>
            <a:spLocks noChangeArrowheads="1"/>
          </p:cNvSpPr>
          <p:nvPr/>
        </p:nvSpPr>
        <p:spPr bwMode="white">
          <a:xfrm>
            <a:off x="0" y="1"/>
            <a:ext cx="12192000" cy="155575"/>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4" name="23 Rectángulo"/>
          <p:cNvSpPr>
            <a:spLocks noChangeArrowheads="1"/>
          </p:cNvSpPr>
          <p:nvPr/>
        </p:nvSpPr>
        <p:spPr bwMode="white">
          <a:xfrm>
            <a:off x="1198880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5" name="24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6" name="19 Rectángulo"/>
          <p:cNvSpPr>
            <a:spLocks noChangeArrowheads="1"/>
          </p:cNvSpPr>
          <p:nvPr/>
        </p:nvSpPr>
        <p:spPr bwMode="auto">
          <a:xfrm>
            <a:off x="194734" y="6391276"/>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7" name="20 Rectángulo"/>
          <p:cNvSpPr>
            <a:spLocks noChangeArrowheads="1"/>
          </p:cNvSpPr>
          <p:nvPr/>
        </p:nvSpPr>
        <p:spPr bwMode="auto">
          <a:xfrm>
            <a:off x="203200" y="158750"/>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8" name="1 Marcador de fecha"/>
          <p:cNvSpPr>
            <a:spLocks noGrp="1"/>
          </p:cNvSpPr>
          <p:nvPr>
            <p:ph type="dt" sz="half" idx="10"/>
          </p:nvPr>
        </p:nvSpPr>
        <p:spPr/>
        <p:txBody>
          <a:bodyPr/>
          <a:lstStyle>
            <a:lvl1pPr>
              <a:defRPr smtClean="0"/>
            </a:lvl1pPr>
          </a:lstStyle>
          <a:p>
            <a:pPr>
              <a:defRPr/>
            </a:pPr>
            <a:fld id="{8B683232-9843-47BE-A8B9-D0AF16C8F62A}" type="datetime1">
              <a:rPr lang="es-ES" smtClean="0"/>
              <a:pPr>
                <a:defRPr/>
              </a:pPr>
              <a:t>29/09/2025</a:t>
            </a:fld>
            <a:endParaRPr lang="es-ES"/>
          </a:p>
        </p:txBody>
      </p:sp>
      <p:sp>
        <p:nvSpPr>
          <p:cNvPr id="9" name="2 Marcador de pie de página"/>
          <p:cNvSpPr>
            <a:spLocks noGrp="1"/>
          </p:cNvSpPr>
          <p:nvPr>
            <p:ph type="ftr" sz="quarter" idx="11"/>
          </p:nvPr>
        </p:nvSpPr>
        <p:spPr/>
        <p:txBody>
          <a:bodyPr/>
          <a:lstStyle>
            <a:lvl1pPr>
              <a:defRPr smtClean="0"/>
            </a:lvl1pPr>
          </a:lstStyle>
          <a:p>
            <a:pPr>
              <a:defRPr/>
            </a:pPr>
            <a:endParaRPr lang="es-ES" dirty="0"/>
          </a:p>
        </p:txBody>
      </p:sp>
      <p:sp>
        <p:nvSpPr>
          <p:cNvPr id="10" name="3 Marcador de número de diapositiva"/>
          <p:cNvSpPr>
            <a:spLocks noGrp="1"/>
          </p:cNvSpPr>
          <p:nvPr>
            <p:ph type="sldNum" sz="quarter" idx="12"/>
          </p:nvPr>
        </p:nvSpPr>
        <p:spPr>
          <a:xfrm>
            <a:off x="5689600" y="6324601"/>
            <a:ext cx="812800" cy="441325"/>
          </a:xfrm>
        </p:spPr>
        <p:txBody>
          <a:bodyPr/>
          <a:lstStyle>
            <a:lvl1pPr>
              <a:defRPr smtClean="0">
                <a:solidFill>
                  <a:srgbClr val="FFFFFF"/>
                </a:solidFill>
              </a:defRPr>
            </a:lvl1pPr>
          </a:lstStyle>
          <a:p>
            <a:pPr>
              <a:defRPr/>
            </a:pPr>
            <a:fld id="{78E8338A-0F27-B241-8F57-AA86204BFEB9}" type="slidenum">
              <a:rPr lang="es-ES_tradnl"/>
              <a:pPr>
                <a:defRPr/>
              </a:pPr>
              <a:t>‹Nº›</a:t>
            </a:fld>
            <a:endParaRPr lang="es-ES_tradnl"/>
          </a:p>
        </p:txBody>
      </p:sp>
    </p:spTree>
    <p:extLst>
      <p:ext uri="{BB962C8B-B14F-4D97-AF65-F5344CB8AC3E}">
        <p14:creationId xmlns="" xmlns:p14="http://schemas.microsoft.com/office/powerpoint/2010/main" val="114268377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15 Rectángulo"/>
          <p:cNvSpPr>
            <a:spLocks noChangeArrowheads="1"/>
          </p:cNvSpPr>
          <p:nvPr/>
        </p:nvSpPr>
        <p:spPr bwMode="auto">
          <a:xfrm>
            <a:off x="203200" y="152400"/>
            <a:ext cx="11777133"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6" name="20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7" name="23 Rectángulo"/>
          <p:cNvSpPr>
            <a:spLocks noChangeArrowheads="1"/>
          </p:cNvSpPr>
          <p:nvPr/>
        </p:nvSpPr>
        <p:spPr bwMode="white">
          <a:xfrm>
            <a:off x="1198880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8" name="24 Rectángulo"/>
          <p:cNvSpPr>
            <a:spLocks noChangeArrowheads="1"/>
          </p:cNvSpPr>
          <p:nvPr/>
        </p:nvSpPr>
        <p:spPr bwMode="white">
          <a:xfrm>
            <a:off x="0" y="1"/>
            <a:ext cx="12192000" cy="119063"/>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9" name="25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 name="20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1" name="21 Rectángulo"/>
          <p:cNvSpPr>
            <a:spLocks noChangeArrowheads="1"/>
          </p:cNvSpPr>
          <p:nvPr/>
        </p:nvSpPr>
        <p:spPr bwMode="auto">
          <a:xfrm>
            <a:off x="203200" y="152400"/>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2" name="23 Conector recto"/>
          <p:cNvSpPr>
            <a:spLocks noChangeShapeType="1"/>
          </p:cNvSpPr>
          <p:nvPr/>
        </p:nvSpPr>
        <p:spPr bwMode="auto">
          <a:xfrm>
            <a:off x="203200" y="533400"/>
            <a:ext cx="11777133"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3" name="24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4" name="25 Elipse"/>
          <p:cNvSpPr/>
          <p:nvPr/>
        </p:nvSpPr>
        <p:spPr>
          <a:xfrm>
            <a:off x="1854200" y="323850"/>
            <a:ext cx="5588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5" name="26 Rectángulo"/>
          <p:cNvSpPr>
            <a:spLocks noChangeArrowheads="1"/>
          </p:cNvSpPr>
          <p:nvPr/>
        </p:nvSpPr>
        <p:spPr bwMode="auto">
          <a:xfrm>
            <a:off x="198967" y="6388101"/>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2" name="1 Título"/>
          <p:cNvSpPr>
            <a:spLocks noGrp="1"/>
          </p:cNvSpPr>
          <p:nvPr>
            <p:ph type="title"/>
          </p:nvPr>
        </p:nvSpPr>
        <p:spPr>
          <a:xfrm>
            <a:off x="508000" y="914400"/>
            <a:ext cx="3149600" cy="990600"/>
          </a:xfrm>
        </p:spPr>
        <p:txBody>
          <a:bodyPr>
            <a:noAutofit/>
          </a:bodyPr>
          <a:lstStyle>
            <a:lvl1pPr algn="l">
              <a:buNone/>
              <a:defRPr sz="2200" b="1">
                <a:solidFill>
                  <a:srgbClr val="FFFFFF"/>
                </a:solidFill>
              </a:defRPr>
            </a:lvl1pPr>
          </a:lstStyle>
          <a:p>
            <a:r>
              <a:rPr lang="es-ES"/>
              <a:t>Haga clic para modificar el estilo de título del patrón</a:t>
            </a:r>
            <a:endParaRPr lang="en-US"/>
          </a:p>
        </p:txBody>
      </p:sp>
      <p:sp>
        <p:nvSpPr>
          <p:cNvPr id="3" name="2 Marcador de texto"/>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s-ES"/>
              <a:t>Haga clic para modificar el estilo de texto del patrón</a:t>
            </a:r>
          </a:p>
        </p:txBody>
      </p:sp>
      <p:sp>
        <p:nvSpPr>
          <p:cNvPr id="20" name="19 Marcador de contenido"/>
          <p:cNvSpPr>
            <a:spLocks noGrp="1"/>
          </p:cNvSpPr>
          <p:nvPr>
            <p:ph sz="quarter" idx="1"/>
          </p:nvPr>
        </p:nvSpPr>
        <p:spPr>
          <a:xfrm>
            <a:off x="4165600" y="685800"/>
            <a:ext cx="7518400" cy="5410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6" name="6 Marcador de número de diapositiva"/>
          <p:cNvSpPr>
            <a:spLocks noGrp="1"/>
          </p:cNvSpPr>
          <p:nvPr>
            <p:ph type="sldNum" sz="quarter" idx="10"/>
          </p:nvPr>
        </p:nvSpPr>
        <p:spPr>
          <a:xfrm>
            <a:off x="1828800" y="312739"/>
            <a:ext cx="609600" cy="441325"/>
          </a:xfrm>
        </p:spPr>
        <p:txBody>
          <a:bodyPr/>
          <a:lstStyle>
            <a:lvl1pPr>
              <a:defRPr smtClean="0"/>
            </a:lvl1pPr>
          </a:lstStyle>
          <a:p>
            <a:pPr>
              <a:defRPr/>
            </a:pPr>
            <a:fld id="{D0ECF5AB-07EE-D742-8353-F1B35106DDB4}" type="slidenum">
              <a:rPr lang="es-ES_tradnl"/>
              <a:pPr>
                <a:defRPr/>
              </a:pPr>
              <a:t>‹Nº›</a:t>
            </a:fld>
            <a:endParaRPr lang="es-ES_tradnl"/>
          </a:p>
        </p:txBody>
      </p:sp>
      <p:sp>
        <p:nvSpPr>
          <p:cNvPr id="17" name="4 Marcador de fecha"/>
          <p:cNvSpPr>
            <a:spLocks noGrp="1"/>
          </p:cNvSpPr>
          <p:nvPr>
            <p:ph type="dt" sz="half" idx="11"/>
          </p:nvPr>
        </p:nvSpPr>
        <p:spPr/>
        <p:txBody>
          <a:bodyPr/>
          <a:lstStyle>
            <a:lvl1pPr>
              <a:defRPr smtClean="0"/>
            </a:lvl1pPr>
          </a:lstStyle>
          <a:p>
            <a:pPr>
              <a:defRPr/>
            </a:pPr>
            <a:fld id="{A2DA68EC-B541-401C-BF59-13E298852D67}" type="datetime1">
              <a:rPr lang="es-ES" smtClean="0"/>
              <a:pPr>
                <a:defRPr/>
              </a:pPr>
              <a:t>29/09/2025</a:t>
            </a:fld>
            <a:endParaRPr lang="es-ES"/>
          </a:p>
        </p:txBody>
      </p:sp>
      <p:sp>
        <p:nvSpPr>
          <p:cNvPr id="18" name="5 Marcador de pie de página"/>
          <p:cNvSpPr>
            <a:spLocks noGrp="1"/>
          </p:cNvSpPr>
          <p:nvPr>
            <p:ph type="ftr" sz="quarter" idx="12"/>
          </p:nvPr>
        </p:nvSpPr>
        <p:spPr>
          <a:xfrm>
            <a:off x="402168" y="6410326"/>
            <a:ext cx="4510617" cy="366713"/>
          </a:xfrm>
        </p:spPr>
        <p:txBody>
          <a:bodyPr/>
          <a:lstStyle>
            <a:lvl1pPr>
              <a:defRPr smtClean="0"/>
            </a:lvl1pPr>
          </a:lstStyle>
          <a:p>
            <a:pPr>
              <a:defRPr/>
            </a:pPr>
            <a:endParaRPr lang="es-ES" dirty="0"/>
          </a:p>
        </p:txBody>
      </p:sp>
    </p:spTree>
    <p:extLst>
      <p:ext uri="{BB962C8B-B14F-4D97-AF65-F5344CB8AC3E}">
        <p14:creationId xmlns="" xmlns:p14="http://schemas.microsoft.com/office/powerpoint/2010/main" val="385278127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15 Conector recto"/>
          <p:cNvSpPr>
            <a:spLocks noChangeShapeType="1"/>
          </p:cNvSpPr>
          <p:nvPr/>
        </p:nvSpPr>
        <p:spPr bwMode="auto">
          <a:xfrm>
            <a:off x="203200" y="533400"/>
            <a:ext cx="11777133"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6" name="20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7" name="23 Rectángulo"/>
          <p:cNvSpPr>
            <a:spLocks noChangeArrowheads="1"/>
          </p:cNvSpPr>
          <p:nvPr/>
        </p:nvSpPr>
        <p:spPr bwMode="white">
          <a:xfrm>
            <a:off x="1198880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8" name="24 Rectángulo"/>
          <p:cNvSpPr>
            <a:spLocks noChangeArrowheads="1"/>
          </p:cNvSpPr>
          <p:nvPr/>
        </p:nvSpPr>
        <p:spPr bwMode="white">
          <a:xfrm>
            <a:off x="0" y="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9" name="25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 name="20 Rectángulo"/>
          <p:cNvSpPr>
            <a:spLocks noChangeArrowheads="1"/>
          </p:cNvSpPr>
          <p:nvPr/>
        </p:nvSpPr>
        <p:spPr bwMode="auto">
          <a:xfrm>
            <a:off x="203200" y="152401"/>
            <a:ext cx="11777133"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1" name="21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2" name="23 Rectángulo"/>
          <p:cNvSpPr>
            <a:spLocks noChangeArrowheads="1"/>
          </p:cNvSpPr>
          <p:nvPr/>
        </p:nvSpPr>
        <p:spPr bwMode="auto">
          <a:xfrm>
            <a:off x="203200" y="155575"/>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3" name="24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4" name="25 Elipse"/>
          <p:cNvSpPr/>
          <p:nvPr/>
        </p:nvSpPr>
        <p:spPr>
          <a:xfrm>
            <a:off x="1854200" y="323850"/>
            <a:ext cx="5588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5" name="26 Rectángulo"/>
          <p:cNvSpPr>
            <a:spLocks noChangeArrowheads="1"/>
          </p:cNvSpPr>
          <p:nvPr/>
        </p:nvSpPr>
        <p:spPr bwMode="auto">
          <a:xfrm>
            <a:off x="198967" y="6388101"/>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2" name="1 Título"/>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4000500" y="609600"/>
            <a:ext cx="7823200" cy="4267200"/>
          </a:xfrm>
        </p:spPr>
        <p:txBody>
          <a:bodyPr>
            <a:normAutofit/>
          </a:bodyPr>
          <a:lstStyle>
            <a:lvl1pPr marL="0" indent="0">
              <a:buNone/>
              <a:defRPr sz="3200"/>
            </a:lvl1pPr>
          </a:lstStyle>
          <a:p>
            <a:pPr lvl="0"/>
            <a:r>
              <a:rPr lang="es-ES" noProof="0"/>
              <a:t>Haga clic en el icono para agregar una imagen</a:t>
            </a:r>
            <a:endParaRPr lang="en-US" noProof="0" dirty="0"/>
          </a:p>
        </p:txBody>
      </p:sp>
      <p:sp>
        <p:nvSpPr>
          <p:cNvPr id="4" name="3 Marcador de texto"/>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s-ES"/>
              <a:t>Haga clic para modificar el estilo de texto del patrón</a:t>
            </a:r>
          </a:p>
        </p:txBody>
      </p:sp>
      <p:sp>
        <p:nvSpPr>
          <p:cNvPr id="16" name="6 Marcador de número de diapositiva"/>
          <p:cNvSpPr>
            <a:spLocks noGrp="1"/>
          </p:cNvSpPr>
          <p:nvPr>
            <p:ph type="sldNum" sz="quarter" idx="10"/>
          </p:nvPr>
        </p:nvSpPr>
        <p:spPr>
          <a:xfrm>
            <a:off x="1828800" y="312739"/>
            <a:ext cx="609600" cy="441325"/>
          </a:xfrm>
        </p:spPr>
        <p:txBody>
          <a:bodyPr/>
          <a:lstStyle>
            <a:lvl1pPr>
              <a:defRPr smtClean="0"/>
            </a:lvl1pPr>
          </a:lstStyle>
          <a:p>
            <a:pPr>
              <a:defRPr/>
            </a:pPr>
            <a:fld id="{2517F4C0-7CAE-8D46-9FB8-E29C40312196}" type="slidenum">
              <a:rPr lang="es-ES_tradnl"/>
              <a:pPr>
                <a:defRPr/>
              </a:pPr>
              <a:t>‹Nº›</a:t>
            </a:fld>
            <a:endParaRPr lang="es-ES_tradnl"/>
          </a:p>
        </p:txBody>
      </p:sp>
      <p:sp>
        <p:nvSpPr>
          <p:cNvPr id="17" name="4 Marcador de fecha"/>
          <p:cNvSpPr>
            <a:spLocks noGrp="1"/>
          </p:cNvSpPr>
          <p:nvPr>
            <p:ph type="dt" sz="half" idx="11"/>
          </p:nvPr>
        </p:nvSpPr>
        <p:spPr>
          <a:xfrm>
            <a:off x="7717367" y="6405564"/>
            <a:ext cx="4059767" cy="365125"/>
          </a:xfrm>
        </p:spPr>
        <p:txBody>
          <a:bodyPr/>
          <a:lstStyle>
            <a:lvl1pPr>
              <a:defRPr smtClean="0"/>
            </a:lvl1pPr>
          </a:lstStyle>
          <a:p>
            <a:pPr>
              <a:defRPr/>
            </a:pPr>
            <a:fld id="{3103402D-46A0-4755-AD52-7C790C9AC6A9}" type="datetime1">
              <a:rPr lang="es-ES" smtClean="0"/>
              <a:pPr>
                <a:defRPr/>
              </a:pPr>
              <a:t>29/09/2025</a:t>
            </a:fld>
            <a:endParaRPr lang="es-ES"/>
          </a:p>
        </p:txBody>
      </p:sp>
      <p:sp>
        <p:nvSpPr>
          <p:cNvPr id="18" name="5 Marcador de pie de página"/>
          <p:cNvSpPr>
            <a:spLocks noGrp="1"/>
          </p:cNvSpPr>
          <p:nvPr>
            <p:ph type="ftr" sz="quarter" idx="12"/>
          </p:nvPr>
        </p:nvSpPr>
        <p:spPr>
          <a:xfrm>
            <a:off x="402168" y="6410326"/>
            <a:ext cx="4779433" cy="366713"/>
          </a:xfrm>
        </p:spPr>
        <p:txBody>
          <a:bodyPr/>
          <a:lstStyle>
            <a:lvl1pPr>
              <a:defRPr smtClean="0"/>
            </a:lvl1pPr>
          </a:lstStyle>
          <a:p>
            <a:pPr>
              <a:defRPr/>
            </a:pPr>
            <a:endParaRPr lang="es-ES" dirty="0"/>
          </a:p>
        </p:txBody>
      </p:sp>
    </p:spTree>
    <p:extLst>
      <p:ext uri="{BB962C8B-B14F-4D97-AF65-F5344CB8AC3E}">
        <p14:creationId xmlns="" xmlns:p14="http://schemas.microsoft.com/office/powerpoint/2010/main" val="351940726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6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27" name="15 Rectángulo"/>
          <p:cNvSpPr>
            <a:spLocks noChangeArrowheads="1"/>
          </p:cNvSpPr>
          <p:nvPr/>
        </p:nvSpPr>
        <p:spPr bwMode="white">
          <a:xfrm>
            <a:off x="0" y="1"/>
            <a:ext cx="12192000" cy="1393825"/>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28" name="17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29" name="18 Rectángulo"/>
          <p:cNvSpPr>
            <a:spLocks noChangeArrowheads="1"/>
          </p:cNvSpPr>
          <p:nvPr/>
        </p:nvSpPr>
        <p:spPr bwMode="white">
          <a:xfrm>
            <a:off x="1198880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9" name="8 Rectángulo"/>
          <p:cNvSpPr>
            <a:spLocks noChangeArrowheads="1"/>
          </p:cNvSpPr>
          <p:nvPr/>
        </p:nvSpPr>
        <p:spPr bwMode="auto">
          <a:xfrm>
            <a:off x="198967" y="6388101"/>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4" name="13 Marcador de fecha"/>
          <p:cNvSpPr>
            <a:spLocks noGrp="1"/>
          </p:cNvSpPr>
          <p:nvPr>
            <p:ph type="dt" sz="half" idx="2"/>
          </p:nvPr>
        </p:nvSpPr>
        <p:spPr>
          <a:xfrm>
            <a:off x="7721601" y="6405564"/>
            <a:ext cx="4059767" cy="365125"/>
          </a:xfrm>
          <a:prstGeom prst="rect">
            <a:avLst/>
          </a:prstGeom>
        </p:spPr>
        <p:txBody>
          <a:bodyPr vert="horz" wrap="square" lIns="91440" tIns="45720" rIns="91440" bIns="45720" numCol="1" anchor="t" anchorCtr="0" compatLnSpc="1">
            <a:prstTxWarp prst="textNoShape">
              <a:avLst/>
            </a:prstTxWarp>
          </a:bodyPr>
          <a:lstStyle>
            <a:lvl1pPr algn="r">
              <a:defRPr sz="1400" smtClean="0">
                <a:solidFill>
                  <a:srgbClr val="FFFFFF"/>
                </a:solidFill>
              </a:defRPr>
            </a:lvl1pPr>
          </a:lstStyle>
          <a:p>
            <a:pPr>
              <a:defRPr/>
            </a:pPr>
            <a:fld id="{229D896C-E4D1-4988-B21E-609AF9BEA8A1}" type="datetime1">
              <a:rPr lang="es-ES" smtClean="0"/>
              <a:pPr>
                <a:defRPr/>
              </a:pPr>
              <a:t>29/09/2025</a:t>
            </a:fld>
            <a:endParaRPr lang="es-ES"/>
          </a:p>
        </p:txBody>
      </p:sp>
      <p:sp>
        <p:nvSpPr>
          <p:cNvPr id="3" name="2 Marcador de pie de página"/>
          <p:cNvSpPr>
            <a:spLocks noGrp="1"/>
          </p:cNvSpPr>
          <p:nvPr>
            <p:ph type="ftr" sz="quarter" idx="3"/>
          </p:nvPr>
        </p:nvSpPr>
        <p:spPr>
          <a:xfrm>
            <a:off x="406400" y="6410326"/>
            <a:ext cx="4775200" cy="366713"/>
          </a:xfrm>
          <a:prstGeom prst="rect">
            <a:avLst/>
          </a:prstGeom>
        </p:spPr>
        <p:txBody>
          <a:bodyPr vert="horz" wrap="square" lIns="91440" tIns="45720" rIns="91440" bIns="45720" numCol="1" anchor="t" anchorCtr="0" compatLnSpc="1">
            <a:prstTxWarp prst="textNoShape">
              <a:avLst/>
            </a:prstTxWarp>
          </a:bodyPr>
          <a:lstStyle>
            <a:lvl1pPr>
              <a:defRPr sz="1200" smtClean="0">
                <a:solidFill>
                  <a:srgbClr val="FFFFFF"/>
                </a:solidFill>
              </a:defRPr>
            </a:lvl1pPr>
          </a:lstStyle>
          <a:p>
            <a:pPr>
              <a:defRPr/>
            </a:pPr>
            <a:endParaRPr lang="es-ES" dirty="0"/>
          </a:p>
        </p:txBody>
      </p:sp>
      <p:sp>
        <p:nvSpPr>
          <p:cNvPr id="8" name="7 Rectángulo"/>
          <p:cNvSpPr>
            <a:spLocks noChangeArrowheads="1"/>
          </p:cNvSpPr>
          <p:nvPr/>
        </p:nvSpPr>
        <p:spPr bwMode="auto">
          <a:xfrm>
            <a:off x="203200" y="155575"/>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0" name="9 Conector recto"/>
          <p:cNvSpPr>
            <a:spLocks noChangeShapeType="1"/>
          </p:cNvSpPr>
          <p:nvPr/>
        </p:nvSpPr>
        <p:spPr bwMode="auto">
          <a:xfrm>
            <a:off x="203200" y="1276350"/>
            <a:ext cx="11777133"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2" name="11 Elipse"/>
          <p:cNvSpPr/>
          <p:nvPr/>
        </p:nvSpPr>
        <p:spPr>
          <a:xfrm>
            <a:off x="5689600" y="955675"/>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5" name="14 Elipse"/>
          <p:cNvSpPr/>
          <p:nvPr/>
        </p:nvSpPr>
        <p:spPr>
          <a:xfrm>
            <a:off x="5816600" y="1050925"/>
            <a:ext cx="5588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23" name="22 Marcador de número de diapositiva"/>
          <p:cNvSpPr>
            <a:spLocks noGrp="1"/>
          </p:cNvSpPr>
          <p:nvPr>
            <p:ph type="sldNum" sz="quarter" idx="4"/>
          </p:nvPr>
        </p:nvSpPr>
        <p:spPr>
          <a:xfrm>
            <a:off x="5791200" y="1039814"/>
            <a:ext cx="6096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smtClean="0">
                <a:solidFill>
                  <a:srgbClr val="053576"/>
                </a:solidFill>
              </a:defRPr>
            </a:lvl1pPr>
          </a:lstStyle>
          <a:p>
            <a:pPr>
              <a:defRPr/>
            </a:pPr>
            <a:fld id="{FEC255F2-B3ED-0E48-9A58-4963B6EBC85B}" type="slidenum">
              <a:rPr lang="es-ES_tradnl"/>
              <a:pPr>
                <a:defRPr/>
              </a:pPr>
              <a:t>‹Nº›</a:t>
            </a:fld>
            <a:endParaRPr lang="es-ES_tradnl"/>
          </a:p>
        </p:txBody>
      </p:sp>
      <p:sp>
        <p:nvSpPr>
          <p:cNvPr id="1038" name="21 Marcador de título"/>
          <p:cNvSpPr>
            <a:spLocks noGrp="1"/>
          </p:cNvSpPr>
          <p:nvPr>
            <p:ph type="title"/>
          </p:nvPr>
        </p:nvSpPr>
        <p:spPr bwMode="auto">
          <a:xfrm>
            <a:off x="402167" y="228601"/>
            <a:ext cx="11379200" cy="758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s-ES"/>
              <a:t>Haga clic para modificar el estilo de título del patrón</a:t>
            </a:r>
            <a:endParaRPr lang="en-US"/>
          </a:p>
        </p:txBody>
      </p:sp>
      <p:sp>
        <p:nvSpPr>
          <p:cNvPr id="1039" name="12 Marcador de texto"/>
          <p:cNvSpPr>
            <a:spLocks noGrp="1"/>
          </p:cNvSpPr>
          <p:nvPr>
            <p:ph type="body" idx="1"/>
          </p:nvPr>
        </p:nvSpPr>
        <p:spPr bwMode="auto">
          <a:xfrm>
            <a:off x="402167" y="1524000"/>
            <a:ext cx="11379200" cy="4598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 bg1="lt1" tx1="dk1" bg2="lt2" tx2="dk2" accent1="accent1" accent2="accent2" accent3="accent3" accent4="accent4" accent5="accent5" accent6="accent6" hlink="hlink" folHlink="folHlink"/>
  <p:sldLayoutIdLst>
    <p:sldLayoutId id="2147484303" r:id="rId1"/>
    <p:sldLayoutId id="2147484304" r:id="rId2"/>
    <p:sldLayoutId id="2147484305" r:id="rId3"/>
    <p:sldLayoutId id="2147484306" r:id="rId4"/>
    <p:sldLayoutId id="2147484307" r:id="rId5"/>
    <p:sldLayoutId id="2147484308" r:id="rId6"/>
    <p:sldLayoutId id="2147484309" r:id="rId7"/>
    <p:sldLayoutId id="2147484310" r:id="rId8"/>
    <p:sldLayoutId id="2147484311" r:id="rId9"/>
    <p:sldLayoutId id="2147484312" r:id="rId10"/>
    <p:sldLayoutId id="2147484313" r:id="rId11"/>
  </p:sldLayoutIdLst>
  <p:transition>
    <p:fade/>
  </p:transition>
  <p:hf sldNum="0" hdr="0" ftr="0" dt="0"/>
  <p:txStyles>
    <p:titleStyle>
      <a:lvl1pPr algn="ctr" rtl="0" eaLnBrk="0" fontAlgn="base" hangingPunct="0">
        <a:spcBef>
          <a:spcPct val="0"/>
        </a:spcBef>
        <a:spcAft>
          <a:spcPct val="0"/>
        </a:spcAft>
        <a:defRPr sz="3300" kern="1200">
          <a:solidFill>
            <a:srgbClr val="05357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05357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05357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05357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05357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053576"/>
          </a:solidFill>
          <a:latin typeface="Georgia" pitchFamily="18" charset="0"/>
        </a:defRPr>
      </a:lvl6pPr>
      <a:lvl7pPr marL="914400" algn="ctr" rtl="0" fontAlgn="base">
        <a:spcBef>
          <a:spcPct val="0"/>
        </a:spcBef>
        <a:spcAft>
          <a:spcPct val="0"/>
        </a:spcAft>
        <a:defRPr sz="3300">
          <a:solidFill>
            <a:srgbClr val="053576"/>
          </a:solidFill>
          <a:latin typeface="Georgia" pitchFamily="18" charset="0"/>
        </a:defRPr>
      </a:lvl7pPr>
      <a:lvl8pPr marL="1371600" algn="ctr" rtl="0" fontAlgn="base">
        <a:spcBef>
          <a:spcPct val="0"/>
        </a:spcBef>
        <a:spcAft>
          <a:spcPct val="0"/>
        </a:spcAft>
        <a:defRPr sz="3300">
          <a:solidFill>
            <a:srgbClr val="053576"/>
          </a:solidFill>
          <a:latin typeface="Georgia" pitchFamily="18" charset="0"/>
        </a:defRPr>
      </a:lvl8pPr>
      <a:lvl9pPr marL="1828800" algn="ctr" rtl="0" fontAlgn="base">
        <a:spcBef>
          <a:spcPct val="0"/>
        </a:spcBef>
        <a:spcAft>
          <a:spcPct val="0"/>
        </a:spcAft>
        <a:defRPr sz="3300">
          <a:solidFill>
            <a:srgbClr val="05357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charset="0"/>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charset="0"/>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073E87"/>
        </a:buClr>
        <a:buSzPct val="75000"/>
        <a:buFont typeface="Wingdings 2" charset="0"/>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052E65"/>
        </a:buClr>
        <a:buSzPct val="70000"/>
        <a:buFont typeface="Wingdings" charset="0"/>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8FB5E4"/>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1" name="CuadroTexto 2"/>
          <p:cNvSpPr txBox="1">
            <a:spLocks noChangeArrowheads="1"/>
          </p:cNvSpPr>
          <p:nvPr/>
        </p:nvSpPr>
        <p:spPr bwMode="auto">
          <a:xfrm>
            <a:off x="1703513" y="3212976"/>
            <a:ext cx="8785225" cy="31700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s-ES" sz="2000" b="1" dirty="0"/>
              <a:t/>
            </a:r>
            <a:br>
              <a:rPr lang="es-ES" sz="2000" b="1" dirty="0"/>
            </a:br>
            <a:r>
              <a:rPr lang="es-ES" sz="2000" b="1" dirty="0"/>
              <a:t>Aspectos Controvertidos del</a:t>
            </a:r>
            <a:br>
              <a:rPr lang="es-ES" sz="2000" b="1" dirty="0"/>
            </a:br>
            <a:r>
              <a:rPr lang="es-ES" sz="2000" b="1" dirty="0"/>
              <a:t>Convenio Multilateral</a:t>
            </a:r>
            <a:br>
              <a:rPr lang="es-ES" sz="2000" b="1" dirty="0"/>
            </a:br>
            <a:r>
              <a:rPr lang="es-MX" sz="2000" b="1" dirty="0"/>
              <a:t/>
            </a:r>
            <a:br>
              <a:rPr lang="es-MX" sz="2000" b="1" dirty="0"/>
            </a:br>
            <a:r>
              <a:rPr lang="es-MX" sz="2000" b="1" dirty="0"/>
              <a:t>Régimen especial del art. 6. </a:t>
            </a:r>
            <a:br>
              <a:rPr lang="es-MX" sz="2000" b="1" dirty="0"/>
            </a:br>
            <a:r>
              <a:rPr lang="es-MX" sz="2000" b="1" dirty="0"/>
              <a:t>Principales cuestiones debatidas</a:t>
            </a:r>
            <a:br>
              <a:rPr lang="es-MX" sz="2000" b="1" dirty="0"/>
            </a:br>
            <a:r>
              <a:rPr lang="es-MX" sz="2000" b="1" dirty="0"/>
              <a:t/>
            </a:r>
            <a:br>
              <a:rPr lang="es-MX" sz="2000" b="1" dirty="0"/>
            </a:br>
            <a:r>
              <a:rPr lang="es-MX" sz="2000" b="1" dirty="0"/>
              <a:t>Expositora: Ana M. </a:t>
            </a:r>
            <a:r>
              <a:rPr lang="es-MX" sz="2000" b="1" dirty="0" err="1"/>
              <a:t>Molfino</a:t>
            </a:r>
            <a:r>
              <a:rPr lang="es-MX" sz="2000" b="1" dirty="0"/>
              <a:t/>
            </a:r>
            <a:br>
              <a:rPr lang="es-MX" sz="2000" b="1" dirty="0"/>
            </a:br>
            <a:endParaRPr lang="es-AR" sz="2000" dirty="0"/>
          </a:p>
          <a:p>
            <a:pPr algn="ctr"/>
            <a:r>
              <a:rPr lang="es-MX" sz="2000" b="1" dirty="0" smtClean="0"/>
              <a:t>29/09/2025</a:t>
            </a:r>
            <a:endParaRPr lang="es-AR" sz="2000" dirty="0"/>
          </a:p>
        </p:txBody>
      </p:sp>
      <p:pic>
        <p:nvPicPr>
          <p:cNvPr id="5" name="4 Imagen" descr="LOGO2.jpg"/>
          <p:cNvPicPr>
            <a:picLocks noChangeAspect="1"/>
          </p:cNvPicPr>
          <p:nvPr/>
        </p:nvPicPr>
        <p:blipFill>
          <a:blip r:embed="rId2" cstate="print"/>
          <a:stretch>
            <a:fillRect/>
          </a:stretch>
        </p:blipFill>
        <p:spPr>
          <a:xfrm>
            <a:off x="4157662" y="620688"/>
            <a:ext cx="3876675" cy="990600"/>
          </a:xfrm>
          <a:prstGeom prst="rect">
            <a:avLst/>
          </a:prstGeom>
        </p:spPr>
      </p:pic>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2A190DA-E683-40EB-8ACD-BD1921740641}"/>
              </a:ext>
            </a:extLst>
          </p:cNvPr>
          <p:cNvSpPr>
            <a:spLocks noGrp="1"/>
          </p:cNvSpPr>
          <p:nvPr>
            <p:ph type="title"/>
          </p:nvPr>
        </p:nvSpPr>
        <p:spPr/>
        <p:txBody>
          <a:bodyPr>
            <a:normAutofit/>
          </a:bodyPr>
          <a:lstStyle/>
          <a:p>
            <a:pPr algn="ctr"/>
            <a:r>
              <a:rPr lang="es-AR" sz="2800" b="1" dirty="0" smtClean="0">
                <a:solidFill>
                  <a:schemeClr val="tx1"/>
                </a:solidFill>
                <a:latin typeface="Arial" panose="020B0604020202020204" pitchFamily="34" charset="0"/>
                <a:cs typeface="Arial" panose="020B0604020202020204" pitchFamily="34" charset="0"/>
              </a:rPr>
              <a:t>SUBCONTRATACION</a:t>
            </a:r>
            <a:r>
              <a:rPr lang="es-AR" sz="2800" b="1" dirty="0" smtClean="0">
                <a:solidFill>
                  <a:schemeClr val="tx1"/>
                </a:solidFill>
                <a:latin typeface="Book Antiqua" panose="02040602050305030304" pitchFamily="18" charset="0"/>
              </a:rPr>
              <a:t> </a:t>
            </a:r>
            <a:endParaRPr lang="es-AR" sz="2800" b="1" dirty="0">
              <a:solidFill>
                <a:schemeClr val="tx1"/>
              </a:solidFill>
              <a:latin typeface="Book Antiqua" panose="02040602050305030304" pitchFamily="18" charset="0"/>
            </a:endParaRPr>
          </a:p>
        </p:txBody>
      </p:sp>
      <p:sp>
        <p:nvSpPr>
          <p:cNvPr id="3" name="Marcador de contenido 2">
            <a:extLst>
              <a:ext uri="{FF2B5EF4-FFF2-40B4-BE49-F238E27FC236}">
                <a16:creationId xmlns="" xmlns:a16="http://schemas.microsoft.com/office/drawing/2014/main" id="{0833FBA7-CA12-48D6-AEB4-4A39D8872B57}"/>
              </a:ext>
            </a:extLst>
          </p:cNvPr>
          <p:cNvSpPr>
            <a:spLocks noGrp="1"/>
          </p:cNvSpPr>
          <p:nvPr>
            <p:ph idx="1"/>
          </p:nvPr>
        </p:nvSpPr>
        <p:spPr>
          <a:xfrm>
            <a:off x="395768" y="1628800"/>
            <a:ext cx="11338560" cy="4752528"/>
          </a:xfrm>
        </p:spPr>
        <p:txBody>
          <a:bodyPr>
            <a:noAutofit/>
          </a:bodyPr>
          <a:lstStyle/>
          <a:p>
            <a:pPr marL="0" indent="0" algn="just">
              <a:buNone/>
            </a:pPr>
            <a:r>
              <a:rPr lang="es-AR" sz="1400" b="1" dirty="0" smtClean="0">
                <a:latin typeface="Arial" panose="020B0604020202020204" pitchFamily="34" charset="0"/>
                <a:cs typeface="Arial" panose="020B0604020202020204" pitchFamily="34" charset="0"/>
              </a:rPr>
              <a:t>Resolución </a:t>
            </a:r>
            <a:r>
              <a:rPr lang="es-AR" sz="1400" b="1" dirty="0">
                <a:latin typeface="Arial" panose="020B0604020202020204" pitchFamily="34" charset="0"/>
                <a:cs typeface="Arial" panose="020B0604020202020204" pitchFamily="34" charset="0"/>
              </a:rPr>
              <a:t>(CA) 22/2013 “CREDIL SRL c/ Ciudad de Buenos aires” </a:t>
            </a:r>
            <a:r>
              <a:rPr lang="es-AR" sz="1400" b="1" dirty="0" err="1">
                <a:latin typeface="Arial" panose="020B0604020202020204" pitchFamily="34" charset="0"/>
                <a:cs typeface="Arial" panose="020B0604020202020204" pitchFamily="34" charset="0"/>
              </a:rPr>
              <a:t>ratific</a:t>
            </a:r>
            <a:r>
              <a:rPr lang="es-AR" sz="1400" b="1" dirty="0">
                <a:latin typeface="Arial" panose="020B0604020202020204" pitchFamily="34" charset="0"/>
                <a:cs typeface="Arial" panose="020B0604020202020204" pitchFamily="34" charset="0"/>
              </a:rPr>
              <a:t>. CP 20/2014</a:t>
            </a:r>
            <a:endParaRPr lang="es-AR" sz="1400" dirty="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1400" dirty="0" smtClean="0">
                <a:latin typeface="Arial" panose="020B0604020202020204" pitchFamily="34" charset="0"/>
                <a:cs typeface="Arial" panose="020B0604020202020204" pitchFamily="34" charset="0"/>
              </a:rPr>
              <a:t>La </a:t>
            </a:r>
            <a:r>
              <a:rPr lang="es-AR" sz="1400" dirty="0">
                <a:latin typeface="Arial" panose="020B0604020202020204" pitchFamily="34" charset="0"/>
                <a:cs typeface="Arial" panose="020B0604020202020204" pitchFamily="34" charset="0"/>
              </a:rPr>
              <a:t>cuestión era dilucidar si el artículo 6° del CM se aplica exclusivamente a aquellos que construyen la obra en forma directa con personal propio o mediante subcontratación -en todo o en parte-. </a:t>
            </a:r>
            <a:endParaRPr lang="es-AR" sz="1400" dirty="0" smtClean="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1400" dirty="0" smtClean="0">
                <a:latin typeface="Arial" panose="020B0604020202020204" pitchFamily="34" charset="0"/>
                <a:cs typeface="Arial" panose="020B0604020202020204" pitchFamily="34" charset="0"/>
              </a:rPr>
              <a:t>La </a:t>
            </a:r>
            <a:r>
              <a:rPr lang="es-AR" sz="1400" dirty="0">
                <a:latin typeface="Arial" panose="020B0604020202020204" pitchFamily="34" charset="0"/>
                <a:cs typeface="Arial" panose="020B0604020202020204" pitchFamily="34" charset="0"/>
              </a:rPr>
              <a:t>Comisión resolvió que lo que mejor se ajusta a lo pretendido por el legislador es el aspecto económico de la actividad, es decir, que comprender a todos aquellos sujetos que desarrollen “actividades de la construcción” </a:t>
            </a:r>
            <a:r>
              <a:rPr lang="es-AR" sz="1400" b="1" dirty="0">
                <a:latin typeface="Arial" panose="020B0604020202020204" pitchFamily="34" charset="0"/>
                <a:cs typeface="Arial" panose="020B0604020202020204" pitchFamily="34" charset="0"/>
              </a:rPr>
              <a:t>en forma directa o mediante la subcontratación </a:t>
            </a:r>
            <a:r>
              <a:rPr lang="es-AR" sz="1400" dirty="0">
                <a:latin typeface="Arial" panose="020B0604020202020204" pitchFamily="34" charset="0"/>
                <a:cs typeface="Arial" panose="020B0604020202020204" pitchFamily="34" charset="0"/>
              </a:rPr>
              <a:t>de terceros para la ejecución de la obra. La actividad de la firma está vinculada con la construcción, ya que no trata meramente de comprar y vender inmuebles, sino que </a:t>
            </a:r>
            <a:r>
              <a:rPr lang="es-AR" sz="1400" b="1" dirty="0">
                <a:latin typeface="Arial" panose="020B0604020202020204" pitchFamily="34" charset="0"/>
                <a:cs typeface="Arial" panose="020B0604020202020204" pitchFamily="34" charset="0"/>
              </a:rPr>
              <a:t>compra el terreno, contrata los profesionales que proyectan y dirigen la obra y, finalmente, a quienes realizan la construcción propiamente dicha</a:t>
            </a:r>
            <a:r>
              <a:rPr lang="es-AR" sz="1400" dirty="0">
                <a:latin typeface="Arial" panose="020B0604020202020204" pitchFamily="34" charset="0"/>
                <a:cs typeface="Arial" panose="020B0604020202020204" pitchFamily="34" charset="0"/>
              </a:rPr>
              <a:t>. La recurrente efectúe la venta de los inmuebles obedece al sólo hecho de que los ha construido con ese fin, es decir, que </a:t>
            </a:r>
            <a:r>
              <a:rPr lang="es-AR" sz="1400" b="1" dirty="0">
                <a:latin typeface="Arial" panose="020B0604020202020204" pitchFamily="34" charset="0"/>
                <a:cs typeface="Arial" panose="020B0604020202020204" pitchFamily="34" charset="0"/>
              </a:rPr>
              <a:t>la venta es consecuencia del objeto que ha perseguido, pero ello no significa que se dedique a la compra-venta de inmuebles</a:t>
            </a:r>
            <a:r>
              <a:rPr lang="es-AR" sz="1400" dirty="0">
                <a:latin typeface="Arial" panose="020B0604020202020204" pitchFamily="34" charset="0"/>
                <a:cs typeface="Arial" panose="020B0604020202020204" pitchFamily="34" charset="0"/>
              </a:rPr>
              <a:t>. </a:t>
            </a:r>
            <a:r>
              <a:rPr lang="es-AR" sz="1400" b="1" dirty="0">
                <a:latin typeface="Arial" panose="020B0604020202020204" pitchFamily="34" charset="0"/>
                <a:cs typeface="Arial" panose="020B0604020202020204" pitchFamily="34" charset="0"/>
              </a:rPr>
              <a:t>No es óbice para la aplicación del artículo </a:t>
            </a:r>
            <a:r>
              <a:rPr lang="es-AR" sz="1400" b="1" dirty="0" smtClean="0">
                <a:latin typeface="Arial" panose="020B0604020202020204" pitchFamily="34" charset="0"/>
                <a:cs typeface="Arial" panose="020B0604020202020204" pitchFamily="34" charset="0"/>
              </a:rPr>
              <a:t>6 </a:t>
            </a:r>
            <a:r>
              <a:rPr lang="es-AR" sz="1400" b="1" dirty="0">
                <a:latin typeface="Arial" panose="020B0604020202020204" pitchFamily="34" charset="0"/>
                <a:cs typeface="Arial" panose="020B0604020202020204" pitchFamily="34" charset="0"/>
              </a:rPr>
              <a:t>del </a:t>
            </a:r>
            <a:r>
              <a:rPr lang="es-AR" sz="1400" b="1" dirty="0" smtClean="0">
                <a:latin typeface="Arial" panose="020B0604020202020204" pitchFamily="34" charset="0"/>
                <a:cs typeface="Arial" panose="020B0604020202020204" pitchFamily="34" charset="0"/>
              </a:rPr>
              <a:t>CM el </a:t>
            </a:r>
            <a:r>
              <a:rPr lang="es-AR" sz="1400" b="1" dirty="0">
                <a:latin typeface="Arial" panose="020B0604020202020204" pitchFamily="34" charset="0"/>
                <a:cs typeface="Arial" panose="020B0604020202020204" pitchFamily="34" charset="0"/>
              </a:rPr>
              <a:t>hecho de no contar con </a:t>
            </a:r>
            <a:r>
              <a:rPr lang="es-AR" sz="1400" b="1" dirty="0" smtClean="0">
                <a:latin typeface="Arial" panose="020B0604020202020204" pitchFamily="34" charset="0"/>
                <a:cs typeface="Arial" panose="020B0604020202020204" pitchFamily="34" charset="0"/>
              </a:rPr>
              <a:t>personal de </a:t>
            </a:r>
            <a:r>
              <a:rPr lang="es-AR" sz="1400" b="1" dirty="0">
                <a:latin typeface="Arial" panose="020B0604020202020204" pitchFamily="34" charset="0"/>
                <a:cs typeface="Arial" panose="020B0604020202020204" pitchFamily="34" charset="0"/>
              </a:rPr>
              <a:t>la especialidad de la construcción</a:t>
            </a:r>
            <a:r>
              <a:rPr lang="es-AR" sz="1400" dirty="0">
                <a:latin typeface="Arial" panose="020B0604020202020204" pitchFamily="34" charset="0"/>
                <a:cs typeface="Arial" panose="020B0604020202020204" pitchFamily="34" charset="0"/>
              </a:rPr>
              <a:t>, puesto que lo relevante es ejercer la “actividad de la construcción” en el sentido económico. </a:t>
            </a:r>
          </a:p>
          <a:p>
            <a:pPr marL="0" indent="0" algn="just">
              <a:spcBef>
                <a:spcPts val="1200"/>
              </a:spcBef>
              <a:buNone/>
            </a:pPr>
            <a:r>
              <a:rPr lang="es-AR" sz="1400" b="1" dirty="0">
                <a:latin typeface="Arial" panose="020B0604020202020204" pitchFamily="34" charset="0"/>
                <a:cs typeface="Arial" panose="020B0604020202020204" pitchFamily="34" charset="0"/>
              </a:rPr>
              <a:t> </a:t>
            </a:r>
            <a:r>
              <a:rPr lang="es-AR" sz="1400" b="1" dirty="0" smtClean="0">
                <a:latin typeface="Arial" panose="020B0604020202020204" pitchFamily="34" charset="0"/>
                <a:cs typeface="Arial" panose="020B0604020202020204" pitchFamily="34" charset="0"/>
              </a:rPr>
              <a:t>Resolución </a:t>
            </a:r>
            <a:r>
              <a:rPr lang="es-AR" sz="1400" b="1" dirty="0">
                <a:latin typeface="Arial" panose="020B0604020202020204" pitchFamily="34" charset="0"/>
                <a:cs typeface="Arial" panose="020B0604020202020204" pitchFamily="34" charset="0"/>
              </a:rPr>
              <a:t>(CA) 12/2014 PROCOSERTEL SA c/ </a:t>
            </a:r>
            <a:r>
              <a:rPr lang="es-AR" sz="1400" b="1" dirty="0" err="1">
                <a:latin typeface="Arial" panose="020B0604020202020204" pitchFamily="34" charset="0"/>
                <a:cs typeface="Arial" panose="020B0604020202020204" pitchFamily="34" charset="0"/>
              </a:rPr>
              <a:t>Pcia</a:t>
            </a:r>
            <a:r>
              <a:rPr lang="es-AR" sz="1400" b="1" dirty="0">
                <a:latin typeface="Arial" panose="020B0604020202020204" pitchFamily="34" charset="0"/>
                <a:cs typeface="Arial" panose="020B0604020202020204" pitchFamily="34" charset="0"/>
              </a:rPr>
              <a:t> de Chubut </a:t>
            </a:r>
            <a:r>
              <a:rPr lang="es-AR" sz="1400" b="1" dirty="0" err="1">
                <a:latin typeface="Arial" panose="020B0604020202020204" pitchFamily="34" charset="0"/>
                <a:cs typeface="Arial" panose="020B0604020202020204" pitchFamily="34" charset="0"/>
              </a:rPr>
              <a:t>ratific</a:t>
            </a:r>
            <a:r>
              <a:rPr lang="es-AR" sz="1400" b="1" dirty="0">
                <a:latin typeface="Arial" panose="020B0604020202020204" pitchFamily="34" charset="0"/>
                <a:cs typeface="Arial" panose="020B0604020202020204" pitchFamily="34" charset="0"/>
              </a:rPr>
              <a:t>. CP 1/2015 </a:t>
            </a:r>
            <a:endParaRPr lang="es-AR" sz="1400" dirty="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1400" dirty="0" smtClean="0">
                <a:latin typeface="Arial" panose="020B0604020202020204" pitchFamily="34" charset="0"/>
                <a:cs typeface="Arial" panose="020B0604020202020204" pitchFamily="34" charset="0"/>
              </a:rPr>
              <a:t>La </a:t>
            </a:r>
            <a:r>
              <a:rPr lang="es-AR" sz="1400" dirty="0">
                <a:latin typeface="Arial" panose="020B0604020202020204" pitchFamily="34" charset="0"/>
                <a:cs typeface="Arial" panose="020B0604020202020204" pitchFamily="34" charset="0"/>
              </a:rPr>
              <a:t>Comisión sostuvo que aunque el titular de la obra no sea el que construye físicamente la misma no impide que su actividad encuadre en el art. </a:t>
            </a:r>
            <a:r>
              <a:rPr lang="es-AR" sz="1400" dirty="0" smtClean="0">
                <a:latin typeface="Arial" panose="020B0604020202020204" pitchFamily="34" charset="0"/>
                <a:cs typeface="Arial" panose="020B0604020202020204" pitchFamily="34" charset="0"/>
              </a:rPr>
              <a:t>6 </a:t>
            </a:r>
            <a:r>
              <a:rPr lang="es-AR" sz="1400" dirty="0">
                <a:latin typeface="Arial" panose="020B0604020202020204" pitchFamily="34" charset="0"/>
                <a:cs typeface="Arial" panose="020B0604020202020204" pitchFamily="34" charset="0"/>
              </a:rPr>
              <a:t>del </a:t>
            </a:r>
            <a:r>
              <a:rPr lang="es-AR" sz="1400" dirty="0" smtClean="0">
                <a:latin typeface="Arial" panose="020B0604020202020204" pitchFamily="34" charset="0"/>
                <a:cs typeface="Arial" panose="020B0604020202020204" pitchFamily="34" charset="0"/>
              </a:rPr>
              <a:t>CM </a:t>
            </a:r>
            <a:r>
              <a:rPr lang="es-AR" sz="1400" dirty="0">
                <a:latin typeface="Arial" panose="020B0604020202020204" pitchFamily="34" charset="0"/>
                <a:cs typeface="Arial" panose="020B0604020202020204" pitchFamily="34" charset="0"/>
              </a:rPr>
              <a:t>pues el contratista es el </a:t>
            </a:r>
            <a:r>
              <a:rPr lang="es-AR" sz="1400" b="1" dirty="0">
                <a:latin typeface="Arial" panose="020B0604020202020204" pitchFamily="34" charset="0"/>
                <a:cs typeface="Arial" panose="020B0604020202020204" pitchFamily="34" charset="0"/>
              </a:rPr>
              <a:t>titular responsable de la ejecución</a:t>
            </a:r>
            <a:r>
              <a:rPr lang="es-AR" sz="1400" dirty="0">
                <a:latin typeface="Arial" panose="020B0604020202020204" pitchFamily="34" charset="0"/>
                <a:cs typeface="Arial" panose="020B0604020202020204" pitchFamily="34" charset="0"/>
              </a:rPr>
              <a:t> y, por lo tanto, es el que tiene </a:t>
            </a:r>
            <a:r>
              <a:rPr lang="es-AR" sz="1400" b="1" dirty="0">
                <a:latin typeface="Arial" panose="020B0604020202020204" pitchFamily="34" charset="0"/>
                <a:cs typeface="Arial" panose="020B0604020202020204" pitchFamily="34" charset="0"/>
              </a:rPr>
              <a:t>a su cargo la construcción</a:t>
            </a:r>
            <a:r>
              <a:rPr lang="es-AR" sz="1400" dirty="0">
                <a:latin typeface="Arial" panose="020B0604020202020204" pitchFamily="34" charset="0"/>
                <a:cs typeface="Arial" panose="020B0604020202020204" pitchFamily="34" charset="0"/>
              </a:rPr>
              <a:t>, reuniendo los elementos necesarios para </a:t>
            </a:r>
            <a:r>
              <a:rPr lang="es-AR" sz="1400" b="1" dirty="0">
                <a:latin typeface="Arial" panose="020B0604020202020204" pitchFamily="34" charset="0"/>
                <a:cs typeface="Arial" panose="020B0604020202020204" pitchFamily="34" charset="0"/>
              </a:rPr>
              <a:t>lograr el objetivo de construir</a:t>
            </a:r>
            <a:r>
              <a:rPr lang="es-AR" sz="1400" dirty="0">
                <a:latin typeface="Arial" panose="020B0604020202020204" pitchFamily="34" charset="0"/>
                <a:cs typeface="Arial" panose="020B0604020202020204" pitchFamily="34" charset="0"/>
              </a:rPr>
              <a:t>, para que llegue a buen término la obra. </a:t>
            </a:r>
            <a:r>
              <a:rPr lang="es-AR" sz="1400" b="1" dirty="0">
                <a:latin typeface="Arial" panose="020B0604020202020204" pitchFamily="34" charset="0"/>
                <a:cs typeface="Arial" panose="020B0604020202020204" pitchFamily="34" charset="0"/>
              </a:rPr>
              <a:t>No contar con personal de la especialidad de la construcción, no inhibe el encuadre en el artículo 6º</a:t>
            </a:r>
            <a:r>
              <a:rPr lang="es-AR" sz="1400" dirty="0">
                <a:latin typeface="Arial" panose="020B0604020202020204" pitchFamily="34" charset="0"/>
                <a:cs typeface="Arial" panose="020B0604020202020204" pitchFamily="34" charset="0"/>
              </a:rPr>
              <a:t> puesto que el contribuyente reúne todos los elementos constitutivos para que se considere “actividad de la construcción”, y </a:t>
            </a:r>
            <a:r>
              <a:rPr lang="es-AR" sz="1400" b="1" dirty="0">
                <a:latin typeface="Arial" panose="020B0604020202020204" pitchFamily="34" charset="0"/>
                <a:cs typeface="Arial" panose="020B0604020202020204" pitchFamily="34" charset="0"/>
              </a:rPr>
              <a:t>la empresa asume la construcción encomendada como titular de la obra</a:t>
            </a:r>
            <a:r>
              <a:rPr lang="es-AR" sz="1400" dirty="0">
                <a:latin typeface="Arial" panose="020B0604020202020204" pitchFamily="34" charset="0"/>
                <a:cs typeface="Arial" panose="020B0604020202020204" pitchFamily="34" charset="0"/>
              </a:rPr>
              <a:t> donde el contratista debe realizar todas las prestaciones necesarias, complementarias de la obra a realizar para </a:t>
            </a:r>
            <a:r>
              <a:rPr lang="es-AR" sz="1400" b="1" dirty="0">
                <a:latin typeface="Arial" panose="020B0604020202020204" pitchFamily="34" charset="0"/>
                <a:cs typeface="Arial" panose="020B0604020202020204" pitchFamily="34" charset="0"/>
              </a:rPr>
              <a:t>entregárselas a sus clientes en tiempo y de acuerdo a la </a:t>
            </a:r>
            <a:r>
              <a:rPr lang="es-AR" sz="1400" b="1" dirty="0" smtClean="0">
                <a:latin typeface="Arial" panose="020B0604020202020204" pitchFamily="34" charset="0"/>
                <a:cs typeface="Arial" panose="020B0604020202020204" pitchFamily="34" charset="0"/>
              </a:rPr>
              <a:t>forma especificada</a:t>
            </a:r>
            <a:r>
              <a:rPr lang="es-AR" sz="1400" dirty="0" smtClean="0">
                <a:latin typeface="Arial" panose="020B0604020202020204" pitchFamily="34" charset="0"/>
                <a:cs typeface="Arial" panose="020B0604020202020204" pitchFamily="34" charset="0"/>
              </a:rPr>
              <a:t>.</a:t>
            </a:r>
            <a:r>
              <a:rPr lang="es-AR" sz="1400" dirty="0">
                <a:latin typeface="Arial" panose="020B0604020202020204" pitchFamily="34" charset="0"/>
                <a:cs typeface="Arial" panose="020B0604020202020204" pitchFamily="34" charset="0"/>
              </a:rPr>
              <a:t> </a:t>
            </a:r>
          </a:p>
        </p:txBody>
      </p:sp>
    </p:spTree>
    <p:extLst>
      <p:ext uri="{BB962C8B-B14F-4D97-AF65-F5344CB8AC3E}">
        <p14:creationId xmlns="" xmlns:p14="http://schemas.microsoft.com/office/powerpoint/2010/main" val="318809166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7EF22DC-A9BD-4A1B-9569-99CA6D0EC3BB}"/>
              </a:ext>
            </a:extLst>
          </p:cNvPr>
          <p:cNvSpPr>
            <a:spLocks noGrp="1"/>
          </p:cNvSpPr>
          <p:nvPr>
            <p:ph type="title"/>
          </p:nvPr>
        </p:nvSpPr>
        <p:spPr/>
        <p:txBody>
          <a:bodyPr>
            <a:normAutofit/>
          </a:bodyPr>
          <a:lstStyle/>
          <a:p>
            <a:pPr algn="ctr"/>
            <a:r>
              <a:rPr lang="es-AR" sz="3600" b="1" dirty="0" smtClean="0">
                <a:solidFill>
                  <a:schemeClr val="tx1"/>
                </a:solidFill>
                <a:latin typeface="Arial" panose="020B0604020202020204" pitchFamily="34" charset="0"/>
                <a:cs typeface="Arial" panose="020B0604020202020204" pitchFamily="34" charset="0"/>
              </a:rPr>
              <a:t>Actividades separables</a:t>
            </a:r>
            <a:endParaRPr lang="es-AR" sz="3600" b="1" dirty="0">
              <a:solidFill>
                <a:schemeClr val="tx1"/>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8144F2A7-5933-44CB-A5FA-16EDCCF977AB}"/>
              </a:ext>
            </a:extLst>
          </p:cNvPr>
          <p:cNvSpPr>
            <a:spLocks noGrp="1"/>
          </p:cNvSpPr>
          <p:nvPr>
            <p:ph idx="1"/>
          </p:nvPr>
        </p:nvSpPr>
        <p:spPr/>
        <p:txBody>
          <a:bodyPr>
            <a:normAutofit fontScale="85000" lnSpcReduction="20000"/>
          </a:bodyPr>
          <a:lstStyle/>
          <a:p>
            <a:pPr marL="0" indent="0" algn="just">
              <a:buNone/>
            </a:pPr>
            <a:r>
              <a:rPr lang="es-AR" sz="2000" b="1" dirty="0" smtClean="0">
                <a:latin typeface="Arial" panose="020B0604020202020204" pitchFamily="34" charset="0"/>
                <a:cs typeface="Arial" panose="020B0604020202020204" pitchFamily="34" charset="0"/>
              </a:rPr>
              <a:t>Resolución </a:t>
            </a:r>
            <a:r>
              <a:rPr lang="es-AR" sz="2000" b="1" dirty="0">
                <a:latin typeface="Arial" panose="020B0604020202020204" pitchFamily="34" charset="0"/>
                <a:cs typeface="Arial" panose="020B0604020202020204" pitchFamily="34" charset="0"/>
              </a:rPr>
              <a:t>(CA) 15/2005 AUTOPISTAS DEL SOL SA c/Ciudad de Buenos aires </a:t>
            </a:r>
            <a:r>
              <a:rPr lang="es-AR" sz="2000" b="1" dirty="0" err="1">
                <a:latin typeface="Arial" panose="020B0604020202020204" pitchFamily="34" charset="0"/>
                <a:cs typeface="Arial" panose="020B0604020202020204" pitchFamily="34" charset="0"/>
              </a:rPr>
              <a:t>Ratific</a:t>
            </a:r>
            <a:r>
              <a:rPr lang="es-AR" sz="2000" b="1" dirty="0">
                <a:latin typeface="Arial" panose="020B0604020202020204" pitchFamily="34" charset="0"/>
                <a:cs typeface="Arial" panose="020B0604020202020204" pitchFamily="34" charset="0"/>
              </a:rPr>
              <a:t>. CP 10/2006</a:t>
            </a:r>
            <a:endParaRPr lang="es-AR" sz="2000" dirty="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2000" dirty="0">
                <a:latin typeface="Arial" panose="020B0604020202020204" pitchFamily="34" charset="0"/>
                <a:cs typeface="Arial" panose="020B0604020202020204" pitchFamily="34" charset="0"/>
              </a:rPr>
              <a:t>El Fisco: los ingresos </a:t>
            </a:r>
            <a:r>
              <a:rPr lang="es-AR" sz="2000" dirty="0" smtClean="0">
                <a:latin typeface="Arial" panose="020B0604020202020204" pitchFamily="34" charset="0"/>
                <a:cs typeface="Arial" panose="020B0604020202020204" pitchFamily="34" charset="0"/>
              </a:rPr>
              <a:t>por </a:t>
            </a:r>
            <a:r>
              <a:rPr lang="es-AR" sz="2000" dirty="0">
                <a:latin typeface="Arial" panose="020B0604020202020204" pitchFamily="34" charset="0"/>
                <a:cs typeface="Arial" panose="020B0604020202020204" pitchFamily="34" charset="0"/>
              </a:rPr>
              <a:t>la explotación de las áreas de servicio son perfectamente escindibles de </a:t>
            </a:r>
            <a:r>
              <a:rPr lang="es-AR" sz="2000" dirty="0" smtClean="0">
                <a:latin typeface="Arial" panose="020B0604020202020204" pitchFamily="34" charset="0"/>
                <a:cs typeface="Arial" panose="020B0604020202020204" pitchFamily="34" charset="0"/>
              </a:rPr>
              <a:t>los derivados </a:t>
            </a:r>
            <a:r>
              <a:rPr lang="es-AR" sz="2000" dirty="0">
                <a:latin typeface="Arial" panose="020B0604020202020204" pitchFamily="34" charset="0"/>
                <a:cs typeface="Arial" panose="020B0604020202020204" pitchFamily="34" charset="0"/>
              </a:rPr>
              <a:t>del contrato de Concesión de Obra Pública sin considerar, según la contribuyente, que tienen que los mismos reconocen un único origen y fin que es el retribuir la obra realizada.</a:t>
            </a:r>
          </a:p>
          <a:p>
            <a:pPr lvl="0" algn="just">
              <a:buFont typeface="Wingdings" panose="05000000000000000000" pitchFamily="2" charset="2"/>
              <a:buChar char="Ø"/>
            </a:pPr>
            <a:r>
              <a:rPr lang="es-AR" sz="2000" dirty="0">
                <a:latin typeface="Arial" panose="020B0604020202020204" pitchFamily="34" charset="0"/>
                <a:cs typeface="Arial" panose="020B0604020202020204" pitchFamily="34" charset="0"/>
              </a:rPr>
              <a:t>La Comisión Arbitral, mediante RG 105/2004, cambia el criterio interpretativo sostenido hasta ese momento respecto que </a:t>
            </a:r>
            <a:r>
              <a:rPr lang="es-AR" sz="2000" dirty="0" smtClean="0">
                <a:latin typeface="Arial" panose="020B0604020202020204" pitchFamily="34" charset="0"/>
                <a:cs typeface="Arial" panose="020B0604020202020204" pitchFamily="34" charset="0"/>
              </a:rPr>
              <a:t>era </a:t>
            </a:r>
            <a:r>
              <a:rPr lang="es-AR" sz="2000" dirty="0">
                <a:latin typeface="Arial" panose="020B0604020202020204" pitchFamily="34" charset="0"/>
                <a:cs typeface="Arial" panose="020B0604020202020204" pitchFamily="34" charset="0"/>
              </a:rPr>
              <a:t>la aplicación del artículo </a:t>
            </a:r>
            <a:r>
              <a:rPr lang="es-AR" sz="2000" dirty="0" smtClean="0">
                <a:latin typeface="Arial" panose="020B0604020202020204" pitchFamily="34" charset="0"/>
                <a:cs typeface="Arial" panose="020B0604020202020204" pitchFamily="34" charset="0"/>
              </a:rPr>
              <a:t>6 </a:t>
            </a:r>
            <a:r>
              <a:rPr lang="es-AR" sz="2000" dirty="0">
                <a:latin typeface="Arial" panose="020B0604020202020204" pitchFamily="34" charset="0"/>
                <a:cs typeface="Arial" panose="020B0604020202020204" pitchFamily="34" charset="0"/>
              </a:rPr>
              <a:t>del CM a la totalidad de los ingresos obtenidos de concesión obra pública (cfr. Resolución Nº 12/2002, COVIARES S.A.) Dicha Resolución establece en su artículo 4º, que sus disposiciones serán de aplicación a partir del período fiscal 2005, inclusive. Las Comisiones Arbitral y Plenaria sostuvieron el carácter escindible de la actividad y la aplicación del Reg. Gral. de conformidad a lo previsto en la RG 105/2004 con vigencia a partir 01/01/2005.</a:t>
            </a:r>
          </a:p>
          <a:p>
            <a:pPr marL="0" indent="0" algn="just">
              <a:buNone/>
            </a:pPr>
            <a:r>
              <a:rPr lang="es-AR" sz="2000" b="1" dirty="0">
                <a:latin typeface="Arial" panose="020B0604020202020204" pitchFamily="34" charset="0"/>
                <a:cs typeface="Arial" panose="020B0604020202020204" pitchFamily="34" charset="0"/>
              </a:rPr>
              <a:t> </a:t>
            </a:r>
            <a:endParaRPr lang="es-AR" sz="2000" dirty="0">
              <a:latin typeface="Arial" panose="020B0604020202020204" pitchFamily="34" charset="0"/>
              <a:cs typeface="Arial" panose="020B0604020202020204" pitchFamily="34" charset="0"/>
            </a:endParaRPr>
          </a:p>
          <a:p>
            <a:pPr marL="0" indent="0" algn="just">
              <a:buNone/>
            </a:pPr>
            <a:r>
              <a:rPr lang="es-AR" sz="2000" b="1" dirty="0">
                <a:latin typeface="Arial" panose="020B0604020202020204" pitchFamily="34" charset="0"/>
                <a:cs typeface="Arial" panose="020B0604020202020204" pitchFamily="34" charset="0"/>
              </a:rPr>
              <a:t>Resolución (CA) 2/2003 SUPERCEMENTO SAIC c/ </a:t>
            </a:r>
            <a:r>
              <a:rPr lang="es-AR" sz="2000" b="1" dirty="0" err="1">
                <a:latin typeface="Arial" panose="020B0604020202020204" pitchFamily="34" charset="0"/>
                <a:cs typeface="Arial" panose="020B0604020202020204" pitchFamily="34" charset="0"/>
              </a:rPr>
              <a:t>pcia</a:t>
            </a:r>
            <a:r>
              <a:rPr lang="es-AR" sz="2000" b="1" dirty="0">
                <a:latin typeface="Arial" panose="020B0604020202020204" pitchFamily="34" charset="0"/>
                <a:cs typeface="Arial" panose="020B0604020202020204" pitchFamily="34" charset="0"/>
              </a:rPr>
              <a:t>. de Bs </a:t>
            </a:r>
            <a:r>
              <a:rPr lang="es-AR" sz="2000" b="1" dirty="0" smtClean="0">
                <a:latin typeface="Arial" panose="020B0604020202020204" pitchFamily="34" charset="0"/>
                <a:cs typeface="Arial" panose="020B0604020202020204" pitchFamily="34" charset="0"/>
              </a:rPr>
              <a:t>As </a:t>
            </a:r>
            <a:r>
              <a:rPr lang="es-AR" sz="2000" b="1" dirty="0" err="1">
                <a:latin typeface="Arial" panose="020B0604020202020204" pitchFamily="34" charset="0"/>
                <a:cs typeface="Arial" panose="020B0604020202020204" pitchFamily="34" charset="0"/>
              </a:rPr>
              <a:t>Ratific</a:t>
            </a:r>
            <a:r>
              <a:rPr lang="es-AR" sz="2000" b="1" dirty="0">
                <a:latin typeface="Arial" panose="020B0604020202020204" pitchFamily="34" charset="0"/>
                <a:cs typeface="Arial" panose="020B0604020202020204" pitchFamily="34" charset="0"/>
              </a:rPr>
              <a:t>. CP 15/2003</a:t>
            </a:r>
            <a:endParaRPr lang="es-AR" sz="2000" dirty="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s-AR" sz="2000" dirty="0">
                <a:latin typeface="Arial" panose="020B0604020202020204" pitchFamily="34" charset="0"/>
                <a:cs typeface="Arial" panose="020B0604020202020204" pitchFamily="34" charset="0"/>
              </a:rPr>
              <a:t>La empresa sostiene que de acuerdo a la jurisprudencia de la Comisión Arbitral para el caso de las empresas de construcción, cuando se ejecute una actividad compleja compuesta por varias etapas o procesos y una de ellas tuviese el carácter de actividad de la construcción, el conjunto de la actividad deberá atribuirse en función al art. 6 del CM.</a:t>
            </a:r>
          </a:p>
          <a:p>
            <a:pPr algn="just">
              <a:buFont typeface="Wingdings" panose="05000000000000000000" pitchFamily="2" charset="2"/>
              <a:buChar char="Ø"/>
            </a:pPr>
            <a:r>
              <a:rPr lang="es-AR" sz="2000" dirty="0">
                <a:latin typeface="Arial" panose="020B0604020202020204" pitchFamily="34" charset="0"/>
                <a:cs typeface="Arial" panose="020B0604020202020204" pitchFamily="34" charset="0"/>
              </a:rPr>
              <a:t>El Fisco efectúa separación de las actividades como el alquiler de maquinarias y equipos, la prestación de servicios de asesoramiento administrativo, contable e impositivo y la realización de ventas al por menor de materiales de construcción, pues no son tareas complementarias o accesorias a la actividad de construcción si no que fueron unificadas a fines de una alícuota más reducida. Les aplica el Reg. </a:t>
            </a:r>
            <a:r>
              <a:rPr lang="es-AR" sz="2000" dirty="0" smtClean="0">
                <a:latin typeface="Arial" panose="020B0604020202020204" pitchFamily="34" charset="0"/>
                <a:cs typeface="Arial" panose="020B0604020202020204" pitchFamily="34" charset="0"/>
              </a:rPr>
              <a:t>Gral</a:t>
            </a:r>
            <a:r>
              <a:rPr lang="es-AR" sz="2000" dirty="0">
                <a:latin typeface="Arial" panose="020B0604020202020204" pitchFamily="34" charset="0"/>
                <a:cs typeface="Arial" panose="020B0604020202020204" pitchFamily="34" charset="0"/>
              </a:rPr>
              <a:t>.</a:t>
            </a:r>
          </a:p>
        </p:txBody>
      </p:sp>
    </p:spTree>
    <p:extLst>
      <p:ext uri="{BB962C8B-B14F-4D97-AF65-F5344CB8AC3E}">
        <p14:creationId xmlns="" xmlns:p14="http://schemas.microsoft.com/office/powerpoint/2010/main" val="165619345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600" b="1" dirty="0" smtClean="0">
                <a:solidFill>
                  <a:schemeClr val="tx1"/>
                </a:solidFill>
                <a:latin typeface="Arial" panose="020B0604020202020204" pitchFamily="34" charset="0"/>
                <a:cs typeface="Arial" panose="020B0604020202020204" pitchFamily="34" charset="0"/>
              </a:rPr>
              <a:t>Actividades separables</a:t>
            </a:r>
            <a:endParaRPr lang="es-AR" dirty="0">
              <a:solidFill>
                <a:schemeClr val="tx1"/>
              </a:solidFill>
            </a:endParaRPr>
          </a:p>
        </p:txBody>
      </p:sp>
      <p:sp>
        <p:nvSpPr>
          <p:cNvPr id="3" name="2 Marcador de contenido"/>
          <p:cNvSpPr>
            <a:spLocks noGrp="1"/>
          </p:cNvSpPr>
          <p:nvPr>
            <p:ph sz="quarter" idx="1"/>
          </p:nvPr>
        </p:nvSpPr>
        <p:spPr>
          <a:xfrm>
            <a:off x="402336" y="1527048"/>
            <a:ext cx="11338560" cy="4854280"/>
          </a:xfrm>
        </p:spPr>
        <p:txBody>
          <a:bodyPr/>
          <a:lstStyle/>
          <a:p>
            <a:pPr algn="just"/>
            <a:r>
              <a:rPr lang="es-AR" sz="1600" b="1" dirty="0" smtClean="0">
                <a:latin typeface="Arial" panose="020B0604020202020204" pitchFamily="34" charset="0"/>
                <a:cs typeface="Arial" panose="020B0604020202020204" pitchFamily="34" charset="0"/>
              </a:rPr>
              <a:t>RESOLUCIÓN (CA) 14/2009 GRUPO FARALLÓN DESARROLLOS INMOBILIARIOS SRL C/ PROVINCIA DE BS AS</a:t>
            </a:r>
          </a:p>
          <a:p>
            <a:pPr algn="just">
              <a:spcBef>
                <a:spcPts val="1000"/>
              </a:spcBef>
            </a:pPr>
            <a:r>
              <a:rPr lang="es-AR" sz="1600" dirty="0" smtClean="0">
                <a:latin typeface="Arial" panose="020B0604020202020204" pitchFamily="34" charset="0"/>
                <a:cs typeface="Arial" panose="020B0604020202020204" pitchFamily="34" charset="0"/>
              </a:rPr>
              <a:t> La empresa se dedica a la realización de emprendimientos inmobiliarios y entrega las viviendas que comercializa totalmente equipadas para su uso. liquida el </a:t>
            </a:r>
            <a:r>
              <a:rPr lang="es-AR" sz="1600" dirty="0" err="1" smtClean="0">
                <a:latin typeface="Arial" panose="020B0604020202020204" pitchFamily="34" charset="0"/>
                <a:cs typeface="Arial" panose="020B0604020202020204" pitchFamily="34" charset="0"/>
              </a:rPr>
              <a:t>IIB</a:t>
            </a:r>
            <a:r>
              <a:rPr lang="es-AR" sz="1600" dirty="0" smtClean="0">
                <a:latin typeface="Arial" panose="020B0604020202020204" pitchFamily="34" charset="0"/>
                <a:cs typeface="Arial" panose="020B0604020202020204" pitchFamily="34" charset="0"/>
              </a:rPr>
              <a:t> por el Reg. Gral.  como “construcción, reforma y reparación de edificios industriales”, “servicios empresariales” y “venta por menor de muebles usados”.  </a:t>
            </a:r>
          </a:p>
          <a:p>
            <a:pPr algn="just">
              <a:spcBef>
                <a:spcPts val="1000"/>
              </a:spcBef>
            </a:pPr>
            <a:r>
              <a:rPr lang="es-AR" sz="1600" dirty="0" smtClean="0">
                <a:latin typeface="Arial" panose="020B0604020202020204" pitchFamily="34" charset="0"/>
                <a:cs typeface="Arial" panose="020B0604020202020204" pitchFamily="34" charset="0"/>
              </a:rPr>
              <a:t>El Fisco interpretó que deben liquidarse por el art. 6 del CM dado que realiza </a:t>
            </a:r>
            <a:r>
              <a:rPr lang="es-MX" sz="1600" dirty="0" smtClean="0">
                <a:latin typeface="Arial" panose="020B0604020202020204" pitchFamily="34" charset="0"/>
                <a:cs typeface="Arial" panose="020B0604020202020204" pitchFamily="34" charset="0"/>
              </a:rPr>
              <a:t>la construcción y venta de una vivienda lista para habitar llave en mano), lo que incluye la venta del lote, de la acción que le corresponde de acuerdo a la normativa que rige a los barrios privados o clubes de campo y la denominada línea blanca (electrodomésticos-bienes muebles nuevos-).</a:t>
            </a:r>
            <a:r>
              <a:rPr lang="es-AR" sz="1600" dirty="0" smtClean="0">
                <a:latin typeface="Arial" panose="020B0604020202020204" pitchFamily="34" charset="0"/>
                <a:cs typeface="Arial" panose="020B0604020202020204" pitchFamily="34" charset="0"/>
              </a:rPr>
              <a:t> La venta de línea blanca así como las acciones, es simultánea y accesorias a la operación principal –venta del inmueble-, ya que de no existir esta operación principal no existiría la venta de la línea blanca ni la cesión de la acción sobre las áreas comunes, por lo que lo accesorio debe seguir la suerte de lo principal. La venta de electrodomésticos no es una actividad diferenciada de la venta de las viviendas. La firma financia la totalidad de la operación y no separa anticipos por lote, construcción, línea blanca, cesión de acciones, sino que engloba todo en un único concepto “anticipos clientes”.</a:t>
            </a:r>
          </a:p>
          <a:p>
            <a:pPr lvl="0" algn="just">
              <a:spcBef>
                <a:spcPts val="1000"/>
              </a:spcBef>
            </a:pPr>
            <a:r>
              <a:rPr lang="es-AR" sz="1600" dirty="0" smtClean="0">
                <a:latin typeface="Arial" panose="020B0604020202020204" pitchFamily="34" charset="0"/>
                <a:cs typeface="Arial" panose="020B0604020202020204" pitchFamily="34" charset="0"/>
              </a:rPr>
              <a:t>La CA resolvió que la circunstancia de que la venta de bienes de la “línea blanca” estén incluidos en el precio de los inmuebles comercializados NO desnaturaliza la caracterización de actividad como escindible de la principal ni que no se pueda identificar y determinar perfectamente el importe involucrado. En el caso de la venta de bienes muebles usados, </a:t>
            </a:r>
            <a:r>
              <a:rPr lang="es-AR" sz="1600" dirty="0" smtClean="0">
                <a:latin typeface="Arial" panose="020B0604020202020204" pitchFamily="34" charset="0"/>
                <a:cs typeface="Arial" panose="020B0604020202020204" pitchFamily="34" charset="0"/>
              </a:rPr>
              <a:t>la </a:t>
            </a:r>
            <a:r>
              <a:rPr lang="es-AR" sz="1600" dirty="0" smtClean="0">
                <a:latin typeface="Arial" panose="020B0604020202020204" pitchFamily="34" charset="0"/>
                <a:cs typeface="Arial" panose="020B0604020202020204" pitchFamily="34" charset="0"/>
              </a:rPr>
              <a:t>provincia se allanó  a la pretensión. Conf. Res. (CA) 2/2003 </a:t>
            </a:r>
            <a:r>
              <a:rPr lang="es-AR" sz="1600" dirty="0" err="1" smtClean="0">
                <a:latin typeface="Arial" panose="020B0604020202020204" pitchFamily="34" charset="0"/>
                <a:cs typeface="Arial" panose="020B0604020202020204" pitchFamily="34" charset="0"/>
              </a:rPr>
              <a:t>Supercemento</a:t>
            </a:r>
            <a:r>
              <a:rPr lang="es-AR" sz="1600" dirty="0" smtClean="0">
                <a:latin typeface="Arial" panose="020B0604020202020204" pitchFamily="34" charset="0"/>
                <a:cs typeface="Arial" panose="020B0604020202020204" pitchFamily="34" charset="0"/>
              </a:rPr>
              <a:t> S.A.I.C.</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1A0D1A9-BAF8-4F4F-A0D5-1C389C6CC3B1}"/>
              </a:ext>
            </a:extLst>
          </p:cNvPr>
          <p:cNvSpPr>
            <a:spLocks noGrp="1"/>
          </p:cNvSpPr>
          <p:nvPr>
            <p:ph type="title"/>
          </p:nvPr>
        </p:nvSpPr>
        <p:spPr>
          <a:xfrm>
            <a:off x="695400" y="188641"/>
            <a:ext cx="11379200" cy="720080"/>
          </a:xfrm>
        </p:spPr>
        <p:txBody>
          <a:bodyPr>
            <a:normAutofit/>
          </a:bodyPr>
          <a:lstStyle/>
          <a:p>
            <a:pPr algn="ctr"/>
            <a:r>
              <a:rPr lang="es-AR" sz="3200" b="1" dirty="0" smtClean="0">
                <a:solidFill>
                  <a:schemeClr val="tx1"/>
                </a:solidFill>
                <a:latin typeface="Arial" panose="020B0604020202020204" pitchFamily="34" charset="0"/>
                <a:cs typeface="Arial" panose="020B0604020202020204" pitchFamily="34" charset="0"/>
              </a:rPr>
              <a:t>Distribución de los ingresos 10 %  - Jurisdicción SEDE</a:t>
            </a:r>
            <a:endParaRPr lang="es-AR" sz="3200" b="1" dirty="0">
              <a:solidFill>
                <a:schemeClr val="tx1"/>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7FAF79BE-5A4A-4CC4-BD1F-6978AF37E011}"/>
              </a:ext>
            </a:extLst>
          </p:cNvPr>
          <p:cNvSpPr>
            <a:spLocks noGrp="1"/>
          </p:cNvSpPr>
          <p:nvPr>
            <p:ph idx="1"/>
          </p:nvPr>
        </p:nvSpPr>
        <p:spPr/>
        <p:txBody>
          <a:bodyPr>
            <a:normAutofit fontScale="70000" lnSpcReduction="20000"/>
          </a:bodyPr>
          <a:lstStyle/>
          <a:p>
            <a:pPr algn="just">
              <a:buFont typeface="Wingdings" panose="05000000000000000000" pitchFamily="2" charset="2"/>
              <a:buChar char="Ø"/>
            </a:pPr>
            <a:r>
              <a:rPr lang="es-AR" sz="2900" dirty="0" smtClean="0">
                <a:latin typeface="Arial" panose="020B0604020202020204" pitchFamily="34" charset="0"/>
                <a:cs typeface="Arial" panose="020B0604020202020204" pitchFamily="34" charset="0"/>
              </a:rPr>
              <a:t>Según </a:t>
            </a:r>
            <a:r>
              <a:rPr lang="es-AR" sz="2900" dirty="0">
                <a:latin typeface="Arial" panose="020B0604020202020204" pitchFamily="34" charset="0"/>
                <a:cs typeface="Arial" panose="020B0604020202020204" pitchFamily="34" charset="0"/>
              </a:rPr>
              <a:t>el art.6 del CM </a:t>
            </a:r>
            <a:r>
              <a:rPr lang="es-AR" sz="2900" dirty="0" smtClean="0">
                <a:latin typeface="Arial" panose="020B0604020202020204" pitchFamily="34" charset="0"/>
                <a:cs typeface="Arial" panose="020B0604020202020204" pitchFamily="34" charset="0"/>
              </a:rPr>
              <a:t>SEDE es </a:t>
            </a:r>
            <a:r>
              <a:rPr lang="es-AR" sz="2900" dirty="0">
                <a:latin typeface="Arial" panose="020B0604020202020204" pitchFamily="34" charset="0"/>
                <a:cs typeface="Arial" panose="020B0604020202020204" pitchFamily="34" charset="0"/>
              </a:rPr>
              <a:t>el escritorio, oficina, administración o dirección del contribuyente. A la jurisdicción sede se le asigna el 10 % de los ingresos. </a:t>
            </a:r>
          </a:p>
          <a:p>
            <a:pPr algn="just">
              <a:buFont typeface="Wingdings" panose="05000000000000000000" pitchFamily="2" charset="2"/>
              <a:buChar char="Ø"/>
            </a:pPr>
            <a:r>
              <a:rPr lang="es-AR" sz="2900" dirty="0">
                <a:latin typeface="Arial" panose="020B0604020202020204" pitchFamily="34" charset="0"/>
                <a:cs typeface="Arial" panose="020B0604020202020204" pitchFamily="34" charset="0"/>
              </a:rPr>
              <a:t>Cuando haya administración o dirección, escritorio u oficina en más de una jurisdicción el 10% de los sus ingresos se asigna en función de los porcentajes que surjan de considerar la </a:t>
            </a:r>
            <a:r>
              <a:rPr lang="es-AR" sz="2900" u="sng" dirty="0">
                <a:latin typeface="Arial" panose="020B0604020202020204" pitchFamily="34" charset="0"/>
                <a:cs typeface="Arial" panose="020B0604020202020204" pitchFamily="34" charset="0"/>
              </a:rPr>
              <a:t>totalidad de los gastos de administración y dirección </a:t>
            </a:r>
            <a:r>
              <a:rPr lang="es-AR" sz="2900" dirty="0">
                <a:latin typeface="Arial" panose="020B0604020202020204" pitchFamily="34" charset="0"/>
                <a:cs typeface="Arial" panose="020B0604020202020204" pitchFamily="34" charset="0"/>
              </a:rPr>
              <a:t>efectivamente soportados en cada una de las jurisdicciones en las que se desarrollan tales actividades (Arts. 1 RG 109/2004 y actual 48 RG 17/2024).</a:t>
            </a:r>
          </a:p>
          <a:p>
            <a:pPr lvl="0" algn="just">
              <a:buFont typeface="Wingdings" panose="05000000000000000000" pitchFamily="2" charset="2"/>
              <a:buChar char="Ø"/>
            </a:pPr>
            <a:r>
              <a:rPr lang="es-AR" sz="2900" dirty="0">
                <a:latin typeface="Arial" panose="020B0604020202020204" pitchFamily="34" charset="0"/>
                <a:cs typeface="Arial" panose="020B0604020202020204" pitchFamily="34" charset="0"/>
              </a:rPr>
              <a:t>Lugar de Administración: es el lugar en el que se efectúan tareas tales como liquidación de sueldos, de cargas sociales y de impuestos; las registraciones contables y se confeccionen los balances comerciales, se realicen las compras, la atención y pago a proveedores, cobranzas de clientes, realización de proyectos y estudios de licitaciones, etc.  </a:t>
            </a:r>
          </a:p>
          <a:p>
            <a:pPr lvl="0" algn="just">
              <a:buFont typeface="Wingdings" panose="05000000000000000000" pitchFamily="2" charset="2"/>
              <a:buChar char="Ø"/>
            </a:pPr>
            <a:r>
              <a:rPr lang="es-AR" sz="2900" dirty="0">
                <a:latin typeface="Arial" panose="020B0604020202020204" pitchFamily="34" charset="0"/>
                <a:cs typeface="Arial" panose="020B0604020202020204" pitchFamily="34" charset="0"/>
              </a:rPr>
              <a:t>Lugar de Dirección: es el lugar en el que, revistiendo la condición de permanencia, se toman las decisiones vinculadas al manejo y evolución de la empresa (reuniones de Directorio, Asamblea de accionistas o socios, etc.).  </a:t>
            </a:r>
          </a:p>
          <a:p>
            <a:pPr lvl="0" algn="just">
              <a:buFont typeface="Wingdings" panose="05000000000000000000" pitchFamily="2" charset="2"/>
              <a:buChar char="Ø"/>
            </a:pPr>
            <a:r>
              <a:rPr lang="es-AR" sz="2900" dirty="0">
                <a:latin typeface="Arial" panose="020B0604020202020204" pitchFamily="34" charset="0"/>
                <a:cs typeface="Arial" panose="020B0604020202020204" pitchFamily="34" charset="0"/>
              </a:rPr>
              <a:t>Escritorio u oficina: aquellos lugares considerados alternativos para el desarrollo de las actividades de administración y/o dirección antes descriptas (conf. Arts. 2 RG 104/2009 y 49 RG 17/2024)</a:t>
            </a:r>
          </a:p>
          <a:p>
            <a:pPr marL="0" indent="0">
              <a:buNone/>
            </a:pPr>
            <a:endParaRPr lang="es-AR" dirty="0"/>
          </a:p>
        </p:txBody>
      </p:sp>
    </p:spTree>
    <p:extLst>
      <p:ext uri="{BB962C8B-B14F-4D97-AF65-F5344CB8AC3E}">
        <p14:creationId xmlns="" xmlns:p14="http://schemas.microsoft.com/office/powerpoint/2010/main" val="82976142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010D2AB-52CF-4F5E-ADA4-BE46AA792BA9}"/>
              </a:ext>
            </a:extLst>
          </p:cNvPr>
          <p:cNvSpPr>
            <a:spLocks noGrp="1"/>
          </p:cNvSpPr>
          <p:nvPr>
            <p:ph type="title"/>
          </p:nvPr>
        </p:nvSpPr>
        <p:spPr/>
        <p:txBody>
          <a:bodyPr>
            <a:normAutofit/>
          </a:bodyPr>
          <a:lstStyle/>
          <a:p>
            <a:pPr algn="ctr"/>
            <a:r>
              <a:rPr lang="es-MX" sz="3200" b="1" dirty="0" smtClean="0">
                <a:solidFill>
                  <a:schemeClr val="tx1"/>
                </a:solidFill>
                <a:latin typeface="Arial" panose="020B0604020202020204" pitchFamily="34" charset="0"/>
                <a:cs typeface="Arial" panose="020B0604020202020204" pitchFamily="34" charset="0"/>
              </a:rPr>
              <a:t>Sede en más de una jurisdicción</a:t>
            </a:r>
            <a:endParaRPr lang="es-AR" sz="3200" b="1" dirty="0">
              <a:solidFill>
                <a:schemeClr val="tx1"/>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81F783A3-5349-4C26-B3D7-E1B6FDE0411E}"/>
              </a:ext>
            </a:extLst>
          </p:cNvPr>
          <p:cNvSpPr>
            <a:spLocks noGrp="1"/>
          </p:cNvSpPr>
          <p:nvPr>
            <p:ph idx="1"/>
          </p:nvPr>
        </p:nvSpPr>
        <p:spPr>
          <a:xfrm>
            <a:off x="402167" y="1412776"/>
            <a:ext cx="11338560" cy="4896544"/>
          </a:xfrm>
        </p:spPr>
        <p:txBody>
          <a:bodyPr>
            <a:normAutofit fontScale="92500" lnSpcReduction="10000"/>
          </a:bodyPr>
          <a:lstStyle/>
          <a:p>
            <a:pPr marL="0" indent="0" algn="just">
              <a:buNone/>
            </a:pPr>
            <a:r>
              <a:rPr lang="es-AR" sz="1800" b="1" dirty="0" smtClean="0">
                <a:latin typeface="Arial" panose="020B0604020202020204" pitchFamily="34" charset="0"/>
                <a:cs typeface="Arial" panose="020B0604020202020204" pitchFamily="34" charset="0"/>
              </a:rPr>
              <a:t>Resolución (CA) 4/2001 UAYQUI SA c/ </a:t>
            </a:r>
            <a:r>
              <a:rPr lang="es-AR" sz="1800" b="1" dirty="0" err="1" smtClean="0">
                <a:latin typeface="Arial" panose="020B0604020202020204" pitchFamily="34" charset="0"/>
                <a:cs typeface="Arial" panose="020B0604020202020204" pitchFamily="34" charset="0"/>
              </a:rPr>
              <a:t>Pcia</a:t>
            </a:r>
            <a:r>
              <a:rPr lang="es-AR" sz="1800" b="1" dirty="0" smtClean="0">
                <a:latin typeface="Arial" panose="020B0604020202020204" pitchFamily="34" charset="0"/>
                <a:cs typeface="Arial" panose="020B0604020202020204" pitchFamily="34" charset="0"/>
              </a:rPr>
              <a:t>. de Bs </a:t>
            </a:r>
            <a:r>
              <a:rPr lang="es-AR" sz="1800" b="1" dirty="0" smtClean="0">
                <a:latin typeface="Arial" panose="020B0604020202020204" pitchFamily="34" charset="0"/>
                <a:cs typeface="Arial" panose="020B0604020202020204" pitchFamily="34" charset="0"/>
              </a:rPr>
              <a:t>As REVOCADA POR CP 10/2001</a:t>
            </a:r>
            <a:endParaRPr lang="es-AR" sz="1800" b="1" dirty="0" smtClean="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s-MX" sz="1800" b="1" dirty="0">
                <a:latin typeface="Arial" panose="020B0604020202020204" pitchFamily="34" charset="0"/>
                <a:cs typeface="Arial" panose="020B0604020202020204" pitchFamily="34" charset="0"/>
              </a:rPr>
              <a:t> </a:t>
            </a:r>
            <a:r>
              <a:rPr lang="es-MX" sz="1800" dirty="0" smtClean="0">
                <a:latin typeface="Arial" panose="020B0604020202020204" pitchFamily="34" charset="0"/>
                <a:cs typeface="Arial" panose="020B0604020202020204" pitchFamily="34" charset="0"/>
              </a:rPr>
              <a:t>Para el Fisco</a:t>
            </a:r>
            <a:r>
              <a:rPr lang="es-MX" sz="1800" b="1" dirty="0" smtClean="0">
                <a:latin typeface="Arial" panose="020B0604020202020204" pitchFamily="34" charset="0"/>
                <a:cs typeface="Arial" panose="020B0604020202020204" pitchFamily="34" charset="0"/>
              </a:rPr>
              <a:t> </a:t>
            </a:r>
            <a:r>
              <a:rPr lang="es-MX" sz="1800" dirty="0" smtClean="0">
                <a:latin typeface="Arial" panose="020B0604020202020204" pitchFamily="34" charset="0"/>
                <a:cs typeface="Arial" panose="020B0604020202020204" pitchFamily="34" charset="0"/>
              </a:rPr>
              <a:t>de la PBA</a:t>
            </a:r>
            <a:r>
              <a:rPr lang="es-MX" sz="1800" b="1" dirty="0" smtClean="0">
                <a:latin typeface="Arial" panose="020B0604020202020204" pitchFamily="34" charset="0"/>
                <a:cs typeface="Arial" panose="020B0604020202020204" pitchFamily="34" charset="0"/>
              </a:rPr>
              <a:t> </a:t>
            </a:r>
            <a:r>
              <a:rPr lang="es-MX" sz="1800" dirty="0" smtClean="0">
                <a:latin typeface="Arial" panose="020B0604020202020204" pitchFamily="34" charset="0"/>
                <a:cs typeface="Arial" panose="020B0604020202020204" pitchFamily="34" charset="0"/>
              </a:rPr>
              <a:t>si bien la </a:t>
            </a:r>
            <a:r>
              <a:rPr lang="es-MX" sz="1800" dirty="0">
                <a:latin typeface="Arial" panose="020B0604020202020204" pitchFamily="34" charset="0"/>
                <a:cs typeface="Arial" panose="020B0604020202020204" pitchFamily="34" charset="0"/>
              </a:rPr>
              <a:t>dirección de la empresa y el lugar donde sesiona el directorio </a:t>
            </a:r>
            <a:r>
              <a:rPr lang="es-MX" sz="1800" dirty="0" smtClean="0">
                <a:latin typeface="Arial" panose="020B0604020202020204" pitchFamily="34" charset="0"/>
                <a:cs typeface="Arial" panose="020B0604020202020204" pitchFamily="34" charset="0"/>
              </a:rPr>
              <a:t>estaba en CABA, para </a:t>
            </a:r>
            <a:r>
              <a:rPr lang="es-MX" sz="1800" dirty="0">
                <a:latin typeface="Arial" panose="020B0604020202020204" pitchFamily="34" charset="0"/>
                <a:cs typeface="Arial" panose="020B0604020202020204" pitchFamily="34" charset="0"/>
              </a:rPr>
              <a:t>definir la sede </a:t>
            </a:r>
            <a:r>
              <a:rPr lang="es-MX" sz="1800" dirty="0" smtClean="0">
                <a:latin typeface="Arial" panose="020B0604020202020204" pitchFamily="34" charset="0"/>
                <a:cs typeface="Arial" panose="020B0604020202020204" pitchFamily="34" charset="0"/>
              </a:rPr>
              <a:t>debe </a:t>
            </a:r>
            <a:r>
              <a:rPr lang="es-MX" sz="1800" dirty="0">
                <a:latin typeface="Arial" panose="020B0604020202020204" pitchFamily="34" charset="0"/>
                <a:cs typeface="Arial" panose="020B0604020202020204" pitchFamily="34" charset="0"/>
              </a:rPr>
              <a:t>prevalecer aquella jurisdicción donde se verifica el efectivo desarrollo de las tareas concernientes a la administración, considerando como tal al lugar donde se lleva a cabo la gestión de toda la documentación (contable, técnica, impositiva) que hace a su ejercicio.                                 </a:t>
            </a:r>
            <a:endParaRPr lang="es-MX" sz="1800" dirty="0" smtClean="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s-MX" sz="1800" dirty="0" smtClean="0">
                <a:latin typeface="Arial" panose="020B0604020202020204" pitchFamily="34" charset="0"/>
                <a:cs typeface="Arial" panose="020B0604020202020204" pitchFamily="34" charset="0"/>
              </a:rPr>
              <a:t>La CA resolvió que según actas asamblearias la </a:t>
            </a:r>
            <a:r>
              <a:rPr lang="es-MX" sz="1800" dirty="0">
                <a:latin typeface="Arial" panose="020B0604020202020204" pitchFamily="34" charset="0"/>
                <a:cs typeface="Arial" panose="020B0604020202020204" pitchFamily="34" charset="0"/>
              </a:rPr>
              <a:t>sede social de la empresa se encuentra en </a:t>
            </a:r>
            <a:r>
              <a:rPr lang="es-MX" sz="1800" dirty="0" smtClean="0">
                <a:latin typeface="Arial" panose="020B0604020202020204" pitchFamily="34" charset="0"/>
                <a:cs typeface="Arial" panose="020B0604020202020204" pitchFamily="34" charset="0"/>
              </a:rPr>
              <a:t>CABA en </a:t>
            </a:r>
            <a:r>
              <a:rPr lang="es-MX" sz="1800" dirty="0">
                <a:latin typeface="Arial" panose="020B0604020202020204" pitchFamily="34" charset="0"/>
                <a:cs typeface="Arial" panose="020B0604020202020204" pitchFamily="34" charset="0"/>
              </a:rPr>
              <a:t>donde posee un inmueble y </a:t>
            </a:r>
            <a:r>
              <a:rPr lang="es-MX" sz="1800" dirty="0" smtClean="0">
                <a:latin typeface="Arial" panose="020B0604020202020204" pitchFamily="34" charset="0"/>
                <a:cs typeface="Arial" panose="020B0604020202020204" pitchFamily="34" charset="0"/>
              </a:rPr>
              <a:t>se </a:t>
            </a:r>
            <a:r>
              <a:rPr lang="es-MX" sz="1800" dirty="0">
                <a:latin typeface="Arial" panose="020B0604020202020204" pitchFamily="34" charset="0"/>
                <a:cs typeface="Arial" panose="020B0604020202020204" pitchFamily="34" charset="0"/>
              </a:rPr>
              <a:t>efectúan las reuniones de directorio</a:t>
            </a:r>
            <a:r>
              <a:rPr lang="es-MX" sz="1800" dirty="0" smtClean="0">
                <a:latin typeface="Arial" panose="020B0604020202020204" pitchFamily="34" charset="0"/>
                <a:cs typeface="Arial" panose="020B0604020202020204" pitchFamily="34" charset="0"/>
              </a:rPr>
              <a:t>. Sede </a:t>
            </a:r>
            <a:r>
              <a:rPr lang="es-MX" sz="1800" dirty="0">
                <a:latin typeface="Arial" panose="020B0604020202020204" pitchFamily="34" charset="0"/>
                <a:cs typeface="Arial" panose="020B0604020202020204" pitchFamily="34" charset="0"/>
              </a:rPr>
              <a:t>social </a:t>
            </a:r>
            <a:r>
              <a:rPr lang="es-MX" sz="1800" dirty="0" smtClean="0">
                <a:latin typeface="Arial" panose="020B0604020202020204" pitchFamily="34" charset="0"/>
                <a:cs typeface="Arial" panose="020B0604020202020204" pitchFamily="34" charset="0"/>
              </a:rPr>
              <a:t>es el </a:t>
            </a:r>
            <a:r>
              <a:rPr lang="es-MX" sz="1800" dirty="0">
                <a:latin typeface="Arial" panose="020B0604020202020204" pitchFamily="34" charset="0"/>
                <a:cs typeface="Arial" panose="020B0604020202020204" pitchFamily="34" charset="0"/>
              </a:rPr>
              <a:t>lugar donde se toman las decisiones para llevar adelante la administración de la </a:t>
            </a:r>
            <a:r>
              <a:rPr lang="es-MX" sz="1800" dirty="0" smtClean="0">
                <a:latin typeface="Arial" panose="020B0604020202020204" pitchFamily="34" charset="0"/>
                <a:cs typeface="Arial" panose="020B0604020202020204" pitchFamily="34" charset="0"/>
              </a:rPr>
              <a:t>empresa.</a:t>
            </a:r>
          </a:p>
          <a:p>
            <a:pPr marL="0" indent="0" algn="just">
              <a:buNone/>
            </a:pPr>
            <a:r>
              <a:rPr lang="es-MX" sz="1800" b="1" dirty="0" smtClean="0">
                <a:latin typeface="Arial" panose="020B0604020202020204" pitchFamily="34" charset="0"/>
                <a:cs typeface="Arial" panose="020B0604020202020204" pitchFamily="34" charset="0"/>
              </a:rPr>
              <a:t>Resolución (CP)</a:t>
            </a:r>
            <a:r>
              <a:rPr lang="es-MX" sz="1800" dirty="0" smtClean="0">
                <a:latin typeface="Arial" panose="020B0604020202020204" pitchFamily="34" charset="0"/>
                <a:cs typeface="Arial" panose="020B0604020202020204" pitchFamily="34" charset="0"/>
              </a:rPr>
              <a:t> 1</a:t>
            </a:r>
            <a:r>
              <a:rPr lang="es-MX" sz="1800" b="1" dirty="0" smtClean="0">
                <a:latin typeface="Arial" panose="020B0604020202020204" pitchFamily="34" charset="0"/>
                <a:cs typeface="Arial" panose="020B0604020202020204" pitchFamily="34" charset="0"/>
              </a:rPr>
              <a:t>0/2001 </a:t>
            </a:r>
            <a:r>
              <a:rPr lang="es-AR" sz="1800" b="1" dirty="0">
                <a:latin typeface="Arial" panose="020B0604020202020204" pitchFamily="34" charset="0"/>
                <a:cs typeface="Arial" panose="020B0604020202020204" pitchFamily="34" charset="0"/>
              </a:rPr>
              <a:t>UAYQUI SA c/ </a:t>
            </a:r>
            <a:r>
              <a:rPr lang="es-AR" sz="1800" b="1" dirty="0" err="1">
                <a:latin typeface="Arial" panose="020B0604020202020204" pitchFamily="34" charset="0"/>
                <a:cs typeface="Arial" panose="020B0604020202020204" pitchFamily="34" charset="0"/>
              </a:rPr>
              <a:t>Pcia</a:t>
            </a:r>
            <a:r>
              <a:rPr lang="es-AR" sz="1800" b="1" dirty="0">
                <a:latin typeface="Arial" panose="020B0604020202020204" pitchFamily="34" charset="0"/>
                <a:cs typeface="Arial" panose="020B0604020202020204" pitchFamily="34" charset="0"/>
              </a:rPr>
              <a:t>. de Bs </a:t>
            </a:r>
            <a:r>
              <a:rPr lang="es-AR" sz="1800" b="1" dirty="0" smtClean="0">
                <a:latin typeface="Arial" panose="020B0604020202020204" pitchFamily="34" charset="0"/>
                <a:cs typeface="Arial" panose="020B0604020202020204" pitchFamily="34" charset="0"/>
              </a:rPr>
              <a:t>As</a:t>
            </a:r>
          </a:p>
          <a:p>
            <a:pPr algn="just">
              <a:buFont typeface="Wingdings" panose="05000000000000000000" pitchFamily="2" charset="2"/>
              <a:buChar char="Ø"/>
            </a:pPr>
            <a:r>
              <a:rPr lang="es-AR" sz="1800" b="1" dirty="0" smtClean="0">
                <a:latin typeface="Arial" panose="020B0604020202020204" pitchFamily="34" charset="0"/>
                <a:cs typeface="Arial" panose="020B0604020202020204" pitchFamily="34" charset="0"/>
              </a:rPr>
              <a:t>Revocó Resol (CA) </a:t>
            </a:r>
            <a:r>
              <a:rPr lang="es-AR" sz="1800" b="1" dirty="0" smtClean="0">
                <a:latin typeface="Arial" panose="020B0604020202020204" pitchFamily="34" charset="0"/>
                <a:cs typeface="Arial" panose="020B0604020202020204" pitchFamily="34" charset="0"/>
              </a:rPr>
              <a:t>4/2001</a:t>
            </a:r>
            <a:r>
              <a:rPr lang="es-AR" sz="1800" b="1" dirty="0" smtClean="0">
                <a:latin typeface="Arial" panose="020B0604020202020204" pitchFamily="34" charset="0"/>
                <a:cs typeface="Arial" panose="020B0604020202020204" pitchFamily="34" charset="0"/>
              </a:rPr>
              <a:t>.</a:t>
            </a:r>
          </a:p>
          <a:p>
            <a:pPr algn="just">
              <a:buFont typeface="Wingdings" panose="05000000000000000000" pitchFamily="2" charset="2"/>
              <a:buChar char="Ø"/>
            </a:pPr>
            <a:r>
              <a:rPr lang="es-MX" sz="1800" dirty="0" smtClean="0">
                <a:latin typeface="Arial" panose="020B0604020202020204" pitchFamily="34" charset="0"/>
                <a:cs typeface="Arial" panose="020B0604020202020204" pitchFamily="34" charset="0"/>
              </a:rPr>
              <a:t>La oficina de CABA tiene dos empleadas administrativas </a:t>
            </a:r>
            <a:r>
              <a:rPr lang="es-MX" sz="1800" dirty="0">
                <a:latin typeface="Arial" panose="020B0604020202020204" pitchFamily="34" charset="0"/>
                <a:cs typeface="Arial" panose="020B0604020202020204" pitchFamily="34" charset="0"/>
              </a:rPr>
              <a:t>y  la mención en cada acta de asamblea que la reunión fue efectuada en dicho lugar. </a:t>
            </a:r>
            <a:endParaRPr lang="es-MX" sz="1800" dirty="0" smtClean="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s-MX" sz="1800" dirty="0" smtClean="0">
                <a:latin typeface="Arial" panose="020B0604020202020204" pitchFamily="34" charset="0"/>
                <a:cs typeface="Arial" panose="020B0604020202020204" pitchFamily="34" charset="0"/>
              </a:rPr>
              <a:t>A </a:t>
            </a:r>
            <a:r>
              <a:rPr lang="es-MX" sz="1800" dirty="0">
                <a:latin typeface="Arial" panose="020B0604020202020204" pitchFamily="34" charset="0"/>
                <a:cs typeface="Arial" panose="020B0604020202020204" pitchFamily="34" charset="0"/>
              </a:rPr>
              <a:t>los efectos enunciados en el artículo </a:t>
            </a:r>
            <a:r>
              <a:rPr lang="es-MX" sz="1800" dirty="0" smtClean="0">
                <a:latin typeface="Arial" panose="020B0604020202020204" pitchFamily="34" charset="0"/>
                <a:cs typeface="Arial" panose="020B0604020202020204" pitchFamily="34" charset="0"/>
              </a:rPr>
              <a:t>6 </a:t>
            </a:r>
            <a:r>
              <a:rPr lang="es-MX" sz="1800" dirty="0">
                <a:latin typeface="Arial" panose="020B0604020202020204" pitchFamily="34" charset="0"/>
                <a:cs typeface="Arial" panose="020B0604020202020204" pitchFamily="34" charset="0"/>
              </a:rPr>
              <a:t>del </a:t>
            </a:r>
            <a:r>
              <a:rPr lang="es-MX" sz="1800" dirty="0" smtClean="0">
                <a:latin typeface="Arial" panose="020B0604020202020204" pitchFamily="34" charset="0"/>
                <a:cs typeface="Arial" panose="020B0604020202020204" pitchFamily="34" charset="0"/>
              </a:rPr>
              <a:t>CM, </a:t>
            </a:r>
            <a:r>
              <a:rPr lang="es-MX" sz="1800" dirty="0">
                <a:latin typeface="Arial" panose="020B0604020202020204" pitchFamily="34" charset="0"/>
                <a:cs typeface="Arial" panose="020B0604020202020204" pitchFamily="34" charset="0"/>
              </a:rPr>
              <a:t>la </a:t>
            </a:r>
            <a:r>
              <a:rPr lang="es-MX" sz="1800" dirty="0" smtClean="0">
                <a:latin typeface="Arial" panose="020B0604020202020204" pitchFamily="34" charset="0"/>
                <a:cs typeface="Arial" panose="020B0604020202020204" pitchFamily="34" charset="0"/>
              </a:rPr>
              <a:t>PBA es </a:t>
            </a:r>
            <a:r>
              <a:rPr lang="es-MX" sz="1800" dirty="0">
                <a:latin typeface="Arial" panose="020B0604020202020204" pitchFamily="34" charset="0"/>
                <a:cs typeface="Arial" panose="020B0604020202020204" pitchFamily="34" charset="0"/>
              </a:rPr>
              <a:t>la jurisdicción donde se </a:t>
            </a:r>
            <a:r>
              <a:rPr lang="es-MX" sz="1800" dirty="0" smtClean="0">
                <a:latin typeface="Arial" panose="020B0604020202020204" pitchFamily="34" charset="0"/>
                <a:cs typeface="Arial" panose="020B0604020202020204" pitchFamily="34" charset="0"/>
              </a:rPr>
              <a:t>desarrolla </a:t>
            </a:r>
            <a:r>
              <a:rPr lang="es-MX" sz="1800" dirty="0">
                <a:latin typeface="Arial" panose="020B0604020202020204" pitchFamily="34" charset="0"/>
                <a:cs typeface="Arial" panose="020B0604020202020204" pitchFamily="34" charset="0"/>
              </a:rPr>
              <a:t>la actividad que ha pretendido trasuntar la mencionada norma al enumerar las distintas variables que contempla, ya que allí se encuentra la mayor parte de su personal, se desarrollan los proyectos, se liquidan los salarios y en definitiva se realiza toda la actividad de administración relacionada con la empresa</a:t>
            </a:r>
            <a:r>
              <a:rPr lang="es-MX" sz="1800" dirty="0" smtClean="0">
                <a:latin typeface="Arial" panose="020B0604020202020204" pitchFamily="34" charset="0"/>
                <a:cs typeface="Arial" panose="020B0604020202020204" pitchFamily="34" charset="0"/>
              </a:rPr>
              <a:t>.</a:t>
            </a:r>
          </a:p>
          <a:p>
            <a:pPr algn="just">
              <a:buFont typeface="Wingdings" panose="05000000000000000000" pitchFamily="2" charset="2"/>
              <a:buChar char="Ø"/>
            </a:pPr>
            <a:r>
              <a:rPr lang="es-MX" sz="1800" dirty="0" smtClean="0">
                <a:latin typeface="Arial" panose="020B0604020202020204" pitchFamily="34" charset="0"/>
                <a:cs typeface="Arial" panose="020B0604020202020204" pitchFamily="34" charset="0"/>
              </a:rPr>
              <a:t>La RG 104/2004 art. 1 y actual art. </a:t>
            </a:r>
            <a:r>
              <a:rPr lang="es-MX" sz="1800" dirty="0">
                <a:latin typeface="Arial" panose="020B0604020202020204" pitchFamily="34" charset="0"/>
                <a:cs typeface="Arial" panose="020B0604020202020204" pitchFamily="34" charset="0"/>
              </a:rPr>
              <a:t>48 RG 14/2024: </a:t>
            </a:r>
            <a:r>
              <a:rPr lang="es-MX" sz="1800" dirty="0" smtClean="0">
                <a:latin typeface="Arial" panose="020B0604020202020204" pitchFamily="34" charset="0"/>
                <a:cs typeface="Arial" panose="020B0604020202020204" pitchFamily="34" charset="0"/>
              </a:rPr>
              <a:t>10</a:t>
            </a:r>
            <a:r>
              <a:rPr lang="es-MX" sz="1800" dirty="0">
                <a:latin typeface="Arial" panose="020B0604020202020204" pitchFamily="34" charset="0"/>
                <a:cs typeface="Arial" panose="020B0604020202020204" pitchFamily="34" charset="0"/>
              </a:rPr>
              <a:t>% de </a:t>
            </a:r>
            <a:r>
              <a:rPr lang="es-MX" sz="1800" dirty="0" smtClean="0">
                <a:latin typeface="Arial" panose="020B0604020202020204" pitchFamily="34" charset="0"/>
                <a:cs typeface="Arial" panose="020B0604020202020204" pitchFamily="34" charset="0"/>
              </a:rPr>
              <a:t>ingresos en </a:t>
            </a:r>
            <a:r>
              <a:rPr lang="es-MX" sz="1800" dirty="0">
                <a:latin typeface="Arial" panose="020B0604020202020204" pitchFamily="34" charset="0"/>
                <a:cs typeface="Arial" panose="020B0604020202020204" pitchFamily="34" charset="0"/>
              </a:rPr>
              <a:t>función de los porcentajes que surjan de considerar la totalidad de los gastos de administración y dirección efectivamente soportados en cada una de las jurisdicciones en las que se desarrollan tales actividades. </a:t>
            </a:r>
            <a:endParaRPr lang="es-AR" sz="1800" dirty="0" smtClean="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414494274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BC8A91A-B866-47A5-9513-2A9536E57B5D}"/>
              </a:ext>
            </a:extLst>
          </p:cNvPr>
          <p:cNvSpPr>
            <a:spLocks noGrp="1"/>
          </p:cNvSpPr>
          <p:nvPr>
            <p:ph type="title"/>
          </p:nvPr>
        </p:nvSpPr>
        <p:spPr/>
        <p:txBody>
          <a:bodyPr>
            <a:normAutofit/>
          </a:bodyPr>
          <a:lstStyle/>
          <a:p>
            <a:r>
              <a:rPr lang="es-MX" sz="3600" b="1" dirty="0" smtClean="0">
                <a:solidFill>
                  <a:schemeClr val="tx1"/>
                </a:solidFill>
                <a:latin typeface="Arial" panose="020B0604020202020204" pitchFamily="34" charset="0"/>
                <a:cs typeface="Arial" panose="020B0604020202020204" pitchFamily="34" charset="0"/>
              </a:rPr>
              <a:t>Sede – Casos</a:t>
            </a:r>
            <a:endParaRPr lang="es-AR" sz="3600" dirty="0">
              <a:solidFill>
                <a:schemeClr val="tx1"/>
              </a:solidFill>
            </a:endParaRPr>
          </a:p>
        </p:txBody>
      </p:sp>
      <p:sp>
        <p:nvSpPr>
          <p:cNvPr id="3" name="Marcador de contenido 2">
            <a:extLst>
              <a:ext uri="{FF2B5EF4-FFF2-40B4-BE49-F238E27FC236}">
                <a16:creationId xmlns="" xmlns:a16="http://schemas.microsoft.com/office/drawing/2014/main" id="{8D608DE8-FF1C-4A0B-87DF-8C7E535652D5}"/>
              </a:ext>
            </a:extLst>
          </p:cNvPr>
          <p:cNvSpPr>
            <a:spLocks noGrp="1"/>
          </p:cNvSpPr>
          <p:nvPr>
            <p:ph idx="1"/>
          </p:nvPr>
        </p:nvSpPr>
        <p:spPr>
          <a:xfrm>
            <a:off x="402336" y="1527048"/>
            <a:ext cx="11338560" cy="4710264"/>
          </a:xfrm>
        </p:spPr>
        <p:txBody>
          <a:bodyPr>
            <a:normAutofit/>
          </a:bodyPr>
          <a:lstStyle/>
          <a:p>
            <a:pPr marL="0" indent="0" algn="just">
              <a:buNone/>
            </a:pPr>
            <a:r>
              <a:rPr lang="es-MX" sz="1800" b="1" dirty="0" smtClean="0">
                <a:latin typeface="Arial" panose="020B0604020202020204" pitchFamily="34" charset="0"/>
                <a:cs typeface="Arial" panose="020B0604020202020204" pitchFamily="34" charset="0"/>
              </a:rPr>
              <a:t>Resolución (CA) 38/2017</a:t>
            </a:r>
            <a:r>
              <a:rPr lang="es-MX" sz="1800" b="1" dirty="0">
                <a:latin typeface="Arial" panose="020B0604020202020204" pitchFamily="34" charset="0"/>
                <a:cs typeface="Arial" panose="020B0604020202020204" pitchFamily="34" charset="0"/>
              </a:rPr>
              <a:t> </a:t>
            </a:r>
            <a:r>
              <a:rPr lang="es-MX" sz="1800" b="1" dirty="0" smtClean="0">
                <a:latin typeface="Arial" panose="020B0604020202020204" pitchFamily="34" charset="0"/>
                <a:cs typeface="Arial" panose="020B0604020202020204" pitchFamily="34" charset="0"/>
              </a:rPr>
              <a:t>Sociedad </a:t>
            </a:r>
            <a:r>
              <a:rPr lang="es-MX" sz="1800" b="1" dirty="0">
                <a:latin typeface="Arial" panose="020B0604020202020204" pitchFamily="34" charset="0"/>
                <a:cs typeface="Arial" panose="020B0604020202020204" pitchFamily="34" charset="0"/>
              </a:rPr>
              <a:t>Integrada de Buenos Aires UTE </a:t>
            </a:r>
            <a:r>
              <a:rPr lang="es-MX" sz="1800" b="1" dirty="0" smtClean="0">
                <a:latin typeface="Arial" panose="020B0604020202020204" pitchFamily="34" charset="0"/>
                <a:cs typeface="Arial" panose="020B0604020202020204" pitchFamily="34" charset="0"/>
              </a:rPr>
              <a:t>c/</a:t>
            </a:r>
            <a:r>
              <a:rPr lang="es-MX" sz="1800" b="1" dirty="0" err="1" smtClean="0">
                <a:latin typeface="Arial" panose="020B0604020202020204" pitchFamily="34" charset="0"/>
                <a:cs typeface="Arial" panose="020B0604020202020204" pitchFamily="34" charset="0"/>
              </a:rPr>
              <a:t>Pcia</a:t>
            </a:r>
            <a:r>
              <a:rPr lang="es-MX" sz="1800" b="1" dirty="0" smtClean="0">
                <a:latin typeface="Arial" panose="020B0604020202020204" pitchFamily="34" charset="0"/>
                <a:cs typeface="Arial" panose="020B0604020202020204" pitchFamily="34" charset="0"/>
              </a:rPr>
              <a:t> </a:t>
            </a:r>
            <a:r>
              <a:rPr lang="es-MX" sz="1800" b="1" dirty="0">
                <a:latin typeface="Arial" panose="020B0604020202020204" pitchFamily="34" charset="0"/>
                <a:cs typeface="Arial" panose="020B0604020202020204" pitchFamily="34" charset="0"/>
              </a:rPr>
              <a:t>de </a:t>
            </a:r>
            <a:r>
              <a:rPr lang="es-MX" sz="1800" b="1" dirty="0" smtClean="0">
                <a:latin typeface="Arial" panose="020B0604020202020204" pitchFamily="34" charset="0"/>
                <a:cs typeface="Arial" panose="020B0604020202020204" pitchFamily="34" charset="0"/>
              </a:rPr>
              <a:t>Bs As</a:t>
            </a:r>
          </a:p>
          <a:p>
            <a:pPr marL="0" indent="0" algn="just">
              <a:buFont typeface="Wingdings" panose="05000000000000000000" pitchFamily="2" charset="2"/>
              <a:buChar char="Ø"/>
            </a:pPr>
            <a:r>
              <a:rPr lang="es-MX" sz="1800" dirty="0" smtClean="0">
                <a:latin typeface="Arial" panose="020B0604020202020204" pitchFamily="34" charset="0"/>
                <a:cs typeface="Arial" panose="020B0604020202020204" pitchFamily="34" charset="0"/>
              </a:rPr>
              <a:t>La empresa entiende que el </a:t>
            </a:r>
            <a:r>
              <a:rPr lang="es-MX" sz="1800" dirty="0">
                <a:latin typeface="Arial" panose="020B0604020202020204" pitchFamily="34" charset="0"/>
                <a:cs typeface="Arial" panose="020B0604020202020204" pitchFamily="34" charset="0"/>
              </a:rPr>
              <a:t>10% </a:t>
            </a:r>
            <a:r>
              <a:rPr lang="es-MX" sz="1800" dirty="0" smtClean="0">
                <a:latin typeface="Arial" panose="020B0604020202020204" pitchFamily="34" charset="0"/>
                <a:cs typeface="Arial" panose="020B0604020202020204" pitchFamily="34" charset="0"/>
              </a:rPr>
              <a:t>le </a:t>
            </a:r>
            <a:r>
              <a:rPr lang="es-MX" sz="1800" dirty="0">
                <a:latin typeface="Arial" panose="020B0604020202020204" pitchFamily="34" charset="0"/>
                <a:cs typeface="Arial" panose="020B0604020202020204" pitchFamily="34" charset="0"/>
              </a:rPr>
              <a:t>corresponde a </a:t>
            </a:r>
            <a:r>
              <a:rPr lang="es-MX" sz="1800" dirty="0" smtClean="0">
                <a:latin typeface="Arial" panose="020B0604020202020204" pitchFamily="34" charset="0"/>
                <a:cs typeface="Arial" panose="020B0604020202020204" pitchFamily="34" charset="0"/>
              </a:rPr>
              <a:t>CABA porque tiene allí el domicilio </a:t>
            </a:r>
            <a:r>
              <a:rPr lang="es-MX" sz="1800" dirty="0">
                <a:latin typeface="Arial" panose="020B0604020202020204" pitchFamily="34" charset="0"/>
                <a:cs typeface="Arial" panose="020B0604020202020204" pitchFamily="34" charset="0"/>
              </a:rPr>
              <a:t>legal y </a:t>
            </a:r>
            <a:r>
              <a:rPr lang="es-MX" sz="1800" dirty="0" smtClean="0">
                <a:latin typeface="Arial" panose="020B0604020202020204" pitchFamily="34" charset="0"/>
                <a:cs typeface="Arial" panose="020B0604020202020204" pitchFamily="34" charset="0"/>
              </a:rPr>
              <a:t>fiscal, con </a:t>
            </a:r>
            <a:r>
              <a:rPr lang="es-MX" sz="1800" dirty="0">
                <a:latin typeface="Arial" panose="020B0604020202020204" pitchFamily="34" charset="0"/>
                <a:cs typeface="Arial" panose="020B0604020202020204" pitchFamily="34" charset="0"/>
              </a:rPr>
              <a:t>sede del establecimiento en </a:t>
            </a:r>
            <a:r>
              <a:rPr lang="es-MX" sz="1800" dirty="0" smtClean="0">
                <a:latin typeface="Arial" panose="020B0604020202020204" pitchFamily="34" charset="0"/>
                <a:cs typeface="Arial" panose="020B0604020202020204" pitchFamily="34" charset="0"/>
              </a:rPr>
              <a:t>esa </a:t>
            </a:r>
            <a:r>
              <a:rPr lang="es-MX" sz="1800" dirty="0">
                <a:latin typeface="Arial" panose="020B0604020202020204" pitchFamily="34" charset="0"/>
                <a:cs typeface="Arial" panose="020B0604020202020204" pitchFamily="34" charset="0"/>
              </a:rPr>
              <a:t>jurisdicción, </a:t>
            </a:r>
            <a:r>
              <a:rPr lang="es-MX" sz="1800" dirty="0" smtClean="0">
                <a:latin typeface="Arial" panose="020B0604020202020204" pitchFamily="34" charset="0"/>
                <a:cs typeface="Arial" panose="020B0604020202020204" pitchFamily="34" charset="0"/>
              </a:rPr>
              <a:t>conforme la inscripción </a:t>
            </a:r>
            <a:r>
              <a:rPr lang="es-MX" sz="1800" dirty="0">
                <a:latin typeface="Arial" panose="020B0604020202020204" pitchFamily="34" charset="0"/>
                <a:cs typeface="Arial" panose="020B0604020202020204" pitchFamily="34" charset="0"/>
              </a:rPr>
              <a:t>en </a:t>
            </a:r>
            <a:r>
              <a:rPr lang="es-MX" sz="1800" dirty="0" smtClean="0">
                <a:latin typeface="Arial" panose="020B0604020202020204" pitchFamily="34" charset="0"/>
                <a:cs typeface="Arial" panose="020B0604020202020204" pitchFamily="34" charset="0"/>
              </a:rPr>
              <a:t>IGJ, convenio </a:t>
            </a:r>
            <a:r>
              <a:rPr lang="es-MX" sz="1800" dirty="0">
                <a:latin typeface="Arial" panose="020B0604020202020204" pitchFamily="34" charset="0"/>
                <a:cs typeface="Arial" panose="020B0604020202020204" pitchFamily="34" charset="0"/>
              </a:rPr>
              <a:t>de </a:t>
            </a:r>
            <a:r>
              <a:rPr lang="es-MX" sz="1800" dirty="0" smtClean="0">
                <a:latin typeface="Arial" panose="020B0604020202020204" pitchFamily="34" charset="0"/>
                <a:cs typeface="Arial" panose="020B0604020202020204" pitchFamily="34" charset="0"/>
              </a:rPr>
              <a:t>la UTE </a:t>
            </a:r>
            <a:r>
              <a:rPr lang="es-MX" sz="1800" dirty="0">
                <a:latin typeface="Arial" panose="020B0604020202020204" pitchFamily="34" charset="0"/>
                <a:cs typeface="Arial" panose="020B0604020202020204" pitchFamily="34" charset="0"/>
              </a:rPr>
              <a:t>y </a:t>
            </a:r>
            <a:r>
              <a:rPr lang="es-MX" sz="1800" dirty="0" smtClean="0">
                <a:latin typeface="Arial" panose="020B0604020202020204" pitchFamily="34" charset="0"/>
                <a:cs typeface="Arial" panose="020B0604020202020204" pitchFamily="34" charset="0"/>
              </a:rPr>
              <a:t>contrato </a:t>
            </a:r>
            <a:r>
              <a:rPr lang="es-MX" sz="1800" dirty="0">
                <a:latin typeface="Arial" panose="020B0604020202020204" pitchFamily="34" charset="0"/>
                <a:cs typeface="Arial" panose="020B0604020202020204" pitchFamily="34" charset="0"/>
              </a:rPr>
              <a:t>con </a:t>
            </a:r>
            <a:r>
              <a:rPr lang="es-MX" sz="1800" dirty="0" err="1">
                <a:latin typeface="Arial" panose="020B0604020202020204" pitchFamily="34" charset="0"/>
                <a:cs typeface="Arial" panose="020B0604020202020204" pitchFamily="34" charset="0"/>
              </a:rPr>
              <a:t>Edesur</a:t>
            </a:r>
            <a:r>
              <a:rPr lang="es-MX" sz="1800" dirty="0">
                <a:latin typeface="Arial" panose="020B0604020202020204" pitchFamily="34" charset="0"/>
                <a:cs typeface="Arial" panose="020B0604020202020204" pitchFamily="34" charset="0"/>
              </a:rPr>
              <a:t>. Cita la </a:t>
            </a:r>
            <a:r>
              <a:rPr lang="es-MX" sz="1800" dirty="0" smtClean="0">
                <a:latin typeface="Arial" panose="020B0604020202020204" pitchFamily="34" charset="0"/>
                <a:cs typeface="Arial" panose="020B0604020202020204" pitchFamily="34" charset="0"/>
              </a:rPr>
              <a:t>habilitación de la </a:t>
            </a:r>
            <a:r>
              <a:rPr lang="es-MX" sz="1800" dirty="0">
                <a:latin typeface="Arial" panose="020B0604020202020204" pitchFamily="34" charset="0"/>
                <a:cs typeface="Arial" panose="020B0604020202020204" pitchFamily="34" charset="0"/>
              </a:rPr>
              <a:t>Municipalidad de Quilmes y </a:t>
            </a:r>
            <a:r>
              <a:rPr lang="es-MX" sz="1800" dirty="0" smtClean="0">
                <a:latin typeface="Arial" panose="020B0604020202020204" pitchFamily="34" charset="0"/>
                <a:cs typeface="Arial" panose="020B0604020202020204" pitchFamily="34" charset="0"/>
              </a:rPr>
              <a:t>dice que es un ‘obrador’  pues la UTE presta servicios a </a:t>
            </a:r>
            <a:r>
              <a:rPr lang="es-MX" sz="1800" dirty="0" err="1" smtClean="0">
                <a:latin typeface="Arial" panose="020B0604020202020204" pitchFamily="34" charset="0"/>
                <a:cs typeface="Arial" panose="020B0604020202020204" pitchFamily="34" charset="0"/>
              </a:rPr>
              <a:t>Edesur</a:t>
            </a:r>
            <a:r>
              <a:rPr lang="es-MX" sz="1800" dirty="0" smtClean="0">
                <a:latin typeface="Arial" panose="020B0604020202020204" pitchFamily="34" charset="0"/>
                <a:cs typeface="Arial" panose="020B0604020202020204" pitchFamily="34" charset="0"/>
              </a:rPr>
              <a:t> en los Partidos de Avellaneda, Quilmes y Lomas de Zamora, por lo que se eligió uno de ellos para un </a:t>
            </a:r>
            <a:r>
              <a:rPr lang="es-MX" sz="1800" dirty="0">
                <a:latin typeface="Arial" panose="020B0604020202020204" pitchFamily="34" charset="0"/>
                <a:cs typeface="Arial" panose="020B0604020202020204" pitchFamily="34" charset="0"/>
              </a:rPr>
              <a:t>depósito y determinada infraestructura administrativa para </a:t>
            </a:r>
            <a:r>
              <a:rPr lang="es-MX" sz="1800" dirty="0" smtClean="0">
                <a:latin typeface="Arial" panose="020B0604020202020204" pitchFamily="34" charset="0"/>
                <a:cs typeface="Arial" panose="020B0604020202020204" pitchFamily="34" charset="0"/>
              </a:rPr>
              <a:t>alojar </a:t>
            </a:r>
            <a:r>
              <a:rPr lang="es-MX" sz="1800" dirty="0">
                <a:latin typeface="Arial" panose="020B0604020202020204" pitchFamily="34" charset="0"/>
                <a:cs typeface="Arial" panose="020B0604020202020204" pitchFamily="34" charset="0"/>
              </a:rPr>
              <a:t>y distribuir los materiales necesarios para el cumplimiento del </a:t>
            </a:r>
            <a:r>
              <a:rPr lang="es-MX" sz="1800" dirty="0" smtClean="0">
                <a:latin typeface="Arial" panose="020B0604020202020204" pitchFamily="34" charset="0"/>
                <a:cs typeface="Arial" panose="020B0604020202020204" pitchFamily="34" charset="0"/>
              </a:rPr>
              <a:t>contrato.</a:t>
            </a:r>
          </a:p>
          <a:p>
            <a:pPr marL="0" indent="0" algn="just">
              <a:buFont typeface="Wingdings" panose="05000000000000000000" pitchFamily="2" charset="2"/>
              <a:buChar char="Ø"/>
            </a:pPr>
            <a:r>
              <a:rPr lang="es-MX" sz="1800" dirty="0">
                <a:latin typeface="Arial" panose="020B0604020202020204" pitchFamily="34" charset="0"/>
                <a:cs typeface="Arial" panose="020B0604020202020204" pitchFamily="34" charset="0"/>
              </a:rPr>
              <a:t> L</a:t>
            </a:r>
            <a:r>
              <a:rPr lang="es-MX" sz="1800" dirty="0" smtClean="0">
                <a:latin typeface="Arial" panose="020B0604020202020204" pitchFamily="34" charset="0"/>
                <a:cs typeface="Arial" panose="020B0604020202020204" pitchFamily="34" charset="0"/>
              </a:rPr>
              <a:t>a PBA refuta la existencia de la sede en CABA y destaca que hay prueba de que el lugar de la administración se encuentra en Quilmes, donde de acuerdo a la RG 109/2004 se realizan tareas administrativas.</a:t>
            </a:r>
          </a:p>
          <a:p>
            <a:pPr marL="0" indent="0" algn="just">
              <a:buFont typeface="Wingdings" panose="05000000000000000000" pitchFamily="2" charset="2"/>
              <a:buChar char="Ø"/>
            </a:pPr>
            <a:r>
              <a:rPr lang="es-MX" sz="1800" dirty="0" smtClean="0">
                <a:latin typeface="Arial" panose="020B0604020202020204" pitchFamily="34" charset="0"/>
                <a:cs typeface="Arial" panose="020B0604020202020204" pitchFamily="34" charset="0"/>
              </a:rPr>
              <a:t>La CA resolvió que hay existen </a:t>
            </a:r>
            <a:r>
              <a:rPr lang="es-MX" sz="1800" dirty="0">
                <a:latin typeface="Arial" panose="020B0604020202020204" pitchFamily="34" charset="0"/>
                <a:cs typeface="Arial" panose="020B0604020202020204" pitchFamily="34" charset="0"/>
              </a:rPr>
              <a:t>elementos que prueban que la mayoría de los actos de administración de la empresa son desarrollados en las oficinas </a:t>
            </a:r>
            <a:r>
              <a:rPr lang="es-MX" sz="1800" dirty="0" smtClean="0">
                <a:latin typeface="Arial" panose="020B0604020202020204" pitchFamily="34" charset="0"/>
                <a:cs typeface="Arial" panose="020B0604020202020204" pitchFamily="34" charset="0"/>
              </a:rPr>
              <a:t>de Quilmes</a:t>
            </a:r>
            <a:r>
              <a:rPr lang="es-MX" sz="1800" dirty="0">
                <a:latin typeface="Arial" panose="020B0604020202020204" pitchFamily="34" charset="0"/>
                <a:cs typeface="Arial" panose="020B0604020202020204" pitchFamily="34" charset="0"/>
              </a:rPr>
              <a:t>, </a:t>
            </a:r>
            <a:r>
              <a:rPr lang="es-MX" sz="1800" dirty="0" smtClean="0">
                <a:latin typeface="Arial" panose="020B0604020202020204" pitchFamily="34" charset="0"/>
                <a:cs typeface="Arial" panose="020B0604020202020204" pitchFamily="34" charset="0"/>
              </a:rPr>
              <a:t>existiendo </a:t>
            </a:r>
            <a:r>
              <a:rPr lang="es-MX" sz="1800" dirty="0">
                <a:latin typeface="Arial" panose="020B0604020202020204" pitchFamily="34" charset="0"/>
                <a:cs typeface="Arial" panose="020B0604020202020204" pitchFamily="34" charset="0"/>
              </a:rPr>
              <a:t>también constancias de que el domicilio legal y fiscal se encuentra en </a:t>
            </a:r>
            <a:r>
              <a:rPr lang="es-MX" sz="1800" dirty="0" smtClean="0">
                <a:latin typeface="Arial" panose="020B0604020202020204" pitchFamily="34" charset="0"/>
                <a:cs typeface="Arial" panose="020B0604020202020204" pitchFamily="34" charset="0"/>
              </a:rPr>
              <a:t>CABA, por lo cual el 10% de </a:t>
            </a:r>
            <a:r>
              <a:rPr lang="es-MX" sz="1800" dirty="0">
                <a:latin typeface="Arial" panose="020B0604020202020204" pitchFamily="34" charset="0"/>
                <a:cs typeface="Arial" panose="020B0604020202020204" pitchFamily="34" charset="0"/>
              </a:rPr>
              <a:t>los ingresos </a:t>
            </a:r>
            <a:r>
              <a:rPr lang="es-MX" sz="1800" dirty="0" smtClean="0">
                <a:latin typeface="Arial" panose="020B0604020202020204" pitchFamily="34" charset="0"/>
                <a:cs typeface="Arial" panose="020B0604020202020204" pitchFamily="34" charset="0"/>
              </a:rPr>
              <a:t>de la UTE se </a:t>
            </a:r>
            <a:r>
              <a:rPr lang="es-MX" sz="1800" dirty="0">
                <a:latin typeface="Arial" panose="020B0604020202020204" pitchFamily="34" charset="0"/>
                <a:cs typeface="Arial" panose="020B0604020202020204" pitchFamily="34" charset="0"/>
              </a:rPr>
              <a:t>debe atribuir en función de los porcentajes que surjan de considerar la totalidad de los gastos de administración y dirección efectivamente soportados en cada una de las dos jurisdicciones en las que se desarrollan tales </a:t>
            </a:r>
            <a:r>
              <a:rPr lang="es-MX" sz="1800" dirty="0" smtClean="0">
                <a:latin typeface="Arial" panose="020B0604020202020204" pitchFamily="34" charset="0"/>
                <a:cs typeface="Arial" panose="020B0604020202020204" pitchFamily="34" charset="0"/>
              </a:rPr>
              <a:t>actividades.</a:t>
            </a:r>
            <a:endParaRPr lang="es-MX" sz="1800" dirty="0">
              <a:latin typeface="Arial" panose="020B0604020202020204" pitchFamily="34" charset="0"/>
              <a:cs typeface="Arial" panose="020B0604020202020204" pitchFamily="34" charset="0"/>
            </a:endParaRPr>
          </a:p>
          <a:p>
            <a:pPr marL="0" indent="0" algn="just">
              <a:buFont typeface="Wingdings" panose="05000000000000000000" pitchFamily="2" charset="2"/>
              <a:buChar char="Ø"/>
            </a:pPr>
            <a:endParaRPr lang="es-AR" sz="1800" b="1"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918028176"/>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3A330CF-7918-4F81-8BDA-7A8E409012F3}"/>
              </a:ext>
            </a:extLst>
          </p:cNvPr>
          <p:cNvSpPr>
            <a:spLocks noGrp="1"/>
          </p:cNvSpPr>
          <p:nvPr>
            <p:ph type="title"/>
          </p:nvPr>
        </p:nvSpPr>
        <p:spPr/>
        <p:txBody>
          <a:bodyPr>
            <a:normAutofit/>
          </a:bodyPr>
          <a:lstStyle/>
          <a:p>
            <a:r>
              <a:rPr lang="es-MX" sz="3600" b="1" dirty="0">
                <a:solidFill>
                  <a:schemeClr val="tx1"/>
                </a:solidFill>
                <a:latin typeface="Arial" panose="020B0604020202020204" pitchFamily="34" charset="0"/>
                <a:cs typeface="Arial" panose="020B0604020202020204" pitchFamily="34" charset="0"/>
              </a:rPr>
              <a:t>Sede – Casos</a:t>
            </a:r>
            <a:endParaRPr lang="es-AR" sz="3600" b="1" dirty="0">
              <a:solidFill>
                <a:schemeClr val="tx1"/>
              </a:solidFill>
              <a:latin typeface="Book Antiqua" panose="02040602050305030304" pitchFamily="18" charset="0"/>
            </a:endParaRPr>
          </a:p>
        </p:txBody>
      </p:sp>
      <p:sp>
        <p:nvSpPr>
          <p:cNvPr id="3" name="Marcador de contenido 2">
            <a:extLst>
              <a:ext uri="{FF2B5EF4-FFF2-40B4-BE49-F238E27FC236}">
                <a16:creationId xmlns="" xmlns:a16="http://schemas.microsoft.com/office/drawing/2014/main" id="{522CDBF2-DCA2-423F-846F-E66B818435CD}"/>
              </a:ext>
            </a:extLst>
          </p:cNvPr>
          <p:cNvSpPr>
            <a:spLocks noGrp="1"/>
          </p:cNvSpPr>
          <p:nvPr>
            <p:ph idx="1"/>
          </p:nvPr>
        </p:nvSpPr>
        <p:spPr>
          <a:xfrm>
            <a:off x="402336" y="1527048"/>
            <a:ext cx="11338560" cy="4782272"/>
          </a:xfrm>
        </p:spPr>
        <p:txBody>
          <a:bodyPr/>
          <a:lstStyle/>
          <a:p>
            <a:pPr marL="0" lvl="1" indent="0" algn="just">
              <a:buNone/>
            </a:pPr>
            <a:r>
              <a:rPr lang="es-AR" b="1" dirty="0" smtClean="0">
                <a:solidFill>
                  <a:schemeClr val="tx1"/>
                </a:solidFill>
                <a:latin typeface="Arial" panose="020B0604020202020204" pitchFamily="34" charset="0"/>
                <a:cs typeface="Arial" panose="020B0604020202020204" pitchFamily="34" charset="0"/>
              </a:rPr>
              <a:t>Resolución (CA) 50/2016 TEYMA ABENGOA SA c/ </a:t>
            </a:r>
            <a:r>
              <a:rPr lang="es-AR" b="1" dirty="0" err="1" smtClean="0">
                <a:solidFill>
                  <a:schemeClr val="tx1"/>
                </a:solidFill>
                <a:latin typeface="Arial" panose="020B0604020202020204" pitchFamily="34" charset="0"/>
                <a:cs typeface="Arial" panose="020B0604020202020204" pitchFamily="34" charset="0"/>
              </a:rPr>
              <a:t>pcia</a:t>
            </a:r>
            <a:r>
              <a:rPr lang="es-AR" b="1" dirty="0" smtClean="0">
                <a:solidFill>
                  <a:schemeClr val="tx1"/>
                </a:solidFill>
                <a:latin typeface="Arial" panose="020B0604020202020204" pitchFamily="34" charset="0"/>
                <a:cs typeface="Arial" panose="020B0604020202020204" pitchFamily="34" charset="0"/>
              </a:rPr>
              <a:t>. de Bs. As. </a:t>
            </a:r>
            <a:r>
              <a:rPr lang="es-AR" b="1" dirty="0" err="1" smtClean="0">
                <a:solidFill>
                  <a:schemeClr val="tx1"/>
                </a:solidFill>
                <a:latin typeface="Arial" panose="020B0604020202020204" pitchFamily="34" charset="0"/>
                <a:cs typeface="Arial" panose="020B0604020202020204" pitchFamily="34" charset="0"/>
              </a:rPr>
              <a:t>Ratific</a:t>
            </a:r>
            <a:r>
              <a:rPr lang="es-AR" b="1" dirty="0" smtClean="0">
                <a:solidFill>
                  <a:schemeClr val="tx1"/>
                </a:solidFill>
                <a:latin typeface="Arial" panose="020B0604020202020204" pitchFamily="34" charset="0"/>
                <a:cs typeface="Arial" panose="020B0604020202020204" pitchFamily="34" charset="0"/>
              </a:rPr>
              <a:t>. CP 15/2017</a:t>
            </a:r>
          </a:p>
          <a:p>
            <a:pPr marL="342900" lvl="1" indent="-342900" algn="just">
              <a:buFont typeface="Wingdings" panose="05000000000000000000" pitchFamily="2" charset="2"/>
              <a:buChar char="Ø"/>
            </a:pPr>
            <a:r>
              <a:rPr lang="es-MX" sz="2000" dirty="0" smtClean="0">
                <a:solidFill>
                  <a:schemeClr val="tx1"/>
                </a:solidFill>
                <a:latin typeface="Arial" panose="020B0604020202020204" pitchFamily="34" charset="0"/>
                <a:cs typeface="Arial" panose="020B0604020202020204" pitchFamily="34" charset="0"/>
              </a:rPr>
              <a:t>La firma sostiene que en la PBA hay un </a:t>
            </a:r>
            <a:r>
              <a:rPr lang="es-MX" sz="2000" dirty="0">
                <a:solidFill>
                  <a:schemeClr val="tx1"/>
                </a:solidFill>
                <a:latin typeface="Arial" panose="020B0604020202020204" pitchFamily="34" charset="0"/>
                <a:cs typeface="Arial" panose="020B0604020202020204" pitchFamily="34" charset="0"/>
              </a:rPr>
              <a:t>mero depósito de maquinaria y centro de </a:t>
            </a:r>
            <a:r>
              <a:rPr lang="es-MX" sz="2000" dirty="0" smtClean="0">
                <a:solidFill>
                  <a:schemeClr val="tx1"/>
                </a:solidFill>
                <a:latin typeface="Arial" panose="020B0604020202020204" pitchFamily="34" charset="0"/>
                <a:cs typeface="Arial" panose="020B0604020202020204" pitchFamily="34" charset="0"/>
              </a:rPr>
              <a:t>logística; no se realizan actividades </a:t>
            </a:r>
            <a:r>
              <a:rPr lang="es-MX" sz="2000" dirty="0">
                <a:solidFill>
                  <a:schemeClr val="tx1"/>
                </a:solidFill>
                <a:latin typeface="Arial" panose="020B0604020202020204" pitchFamily="34" charset="0"/>
                <a:cs typeface="Arial" panose="020B0604020202020204" pitchFamily="34" charset="0"/>
              </a:rPr>
              <a:t>de administración y </a:t>
            </a:r>
            <a:r>
              <a:rPr lang="es-MX" sz="2000" dirty="0" smtClean="0">
                <a:solidFill>
                  <a:schemeClr val="tx1"/>
                </a:solidFill>
                <a:latin typeface="Arial" panose="020B0604020202020204" pitchFamily="34" charset="0"/>
                <a:cs typeface="Arial" panose="020B0604020202020204" pitchFamily="34" charset="0"/>
              </a:rPr>
              <a:t>dirección; no </a:t>
            </a:r>
            <a:r>
              <a:rPr lang="es-MX" sz="2000" dirty="0">
                <a:solidFill>
                  <a:schemeClr val="tx1"/>
                </a:solidFill>
                <a:latin typeface="Arial" panose="020B0604020202020204" pitchFamily="34" charset="0"/>
                <a:cs typeface="Arial" panose="020B0604020202020204" pitchFamily="34" charset="0"/>
              </a:rPr>
              <a:t>se toman decisiones </a:t>
            </a:r>
            <a:r>
              <a:rPr lang="es-MX" sz="2000" dirty="0" smtClean="0">
                <a:solidFill>
                  <a:schemeClr val="tx1"/>
                </a:solidFill>
                <a:latin typeface="Arial" panose="020B0604020202020204" pitchFamily="34" charset="0"/>
                <a:cs typeface="Arial" panose="020B0604020202020204" pitchFamily="34" charset="0"/>
              </a:rPr>
              <a:t>empresarias ni se </a:t>
            </a:r>
            <a:r>
              <a:rPr lang="es-MX" sz="2000" dirty="0">
                <a:solidFill>
                  <a:schemeClr val="tx1"/>
                </a:solidFill>
                <a:latin typeface="Arial" panose="020B0604020202020204" pitchFamily="34" charset="0"/>
                <a:cs typeface="Arial" panose="020B0604020202020204" pitchFamily="34" charset="0"/>
              </a:rPr>
              <a:t>abonan sueldos ni se conservan los libros laborales y </a:t>
            </a:r>
            <a:r>
              <a:rPr lang="es-MX" sz="2000" dirty="0" smtClean="0">
                <a:solidFill>
                  <a:schemeClr val="tx1"/>
                </a:solidFill>
                <a:latin typeface="Arial" panose="020B0604020202020204" pitchFamily="34" charset="0"/>
                <a:cs typeface="Arial" panose="020B0604020202020204" pitchFamily="34" charset="0"/>
              </a:rPr>
              <a:t>contables. Toda </a:t>
            </a:r>
            <a:r>
              <a:rPr lang="es-MX" sz="2000" dirty="0">
                <a:solidFill>
                  <a:schemeClr val="tx1"/>
                </a:solidFill>
                <a:latin typeface="Arial" panose="020B0604020202020204" pitchFamily="34" charset="0"/>
                <a:cs typeface="Arial" panose="020B0604020202020204" pitchFamily="34" charset="0"/>
              </a:rPr>
              <a:t>la actividad administrativa se realiza en su única administración sita en </a:t>
            </a:r>
            <a:r>
              <a:rPr lang="es-MX" sz="2000" dirty="0" smtClean="0">
                <a:solidFill>
                  <a:schemeClr val="tx1"/>
                </a:solidFill>
                <a:latin typeface="Arial" panose="020B0604020202020204" pitchFamily="34" charset="0"/>
                <a:cs typeface="Arial" panose="020B0604020202020204" pitchFamily="34" charset="0"/>
              </a:rPr>
              <a:t>CABA .</a:t>
            </a:r>
          </a:p>
          <a:p>
            <a:pPr marL="342900" lvl="1" indent="-342900" algn="just">
              <a:buFont typeface="Wingdings" panose="05000000000000000000" pitchFamily="2" charset="2"/>
              <a:buChar char="Ø"/>
            </a:pPr>
            <a:r>
              <a:rPr lang="es-MX" sz="2000" dirty="0" smtClean="0">
                <a:solidFill>
                  <a:schemeClr val="tx1"/>
                </a:solidFill>
                <a:latin typeface="Arial" panose="020B0604020202020204" pitchFamily="34" charset="0"/>
                <a:cs typeface="Arial" panose="020B0604020202020204" pitchFamily="34" charset="0"/>
              </a:rPr>
              <a:t>La PBA sostiene </a:t>
            </a:r>
            <a:r>
              <a:rPr lang="es-MX" sz="2000" dirty="0">
                <a:solidFill>
                  <a:schemeClr val="tx1"/>
                </a:solidFill>
                <a:latin typeface="Arial" panose="020B0604020202020204" pitchFamily="34" charset="0"/>
                <a:cs typeface="Arial" panose="020B0604020202020204" pitchFamily="34" charset="0"/>
              </a:rPr>
              <a:t>que la fiscalización verificó que la firma posee </a:t>
            </a:r>
            <a:r>
              <a:rPr lang="es-MX" sz="2000" dirty="0" smtClean="0">
                <a:solidFill>
                  <a:schemeClr val="tx1"/>
                </a:solidFill>
                <a:latin typeface="Arial" panose="020B0604020202020204" pitchFamily="34" charset="0"/>
                <a:cs typeface="Arial" panose="020B0604020202020204" pitchFamily="34" charset="0"/>
              </a:rPr>
              <a:t>en la provincia una </a:t>
            </a:r>
            <a:r>
              <a:rPr lang="es-MX" sz="2000" dirty="0">
                <a:solidFill>
                  <a:schemeClr val="tx1"/>
                </a:solidFill>
                <a:latin typeface="Arial" panose="020B0604020202020204" pitchFamily="34" charset="0"/>
                <a:cs typeface="Arial" panose="020B0604020202020204" pitchFamily="34" charset="0"/>
              </a:rPr>
              <a:t>planta donde se constató el desarrollo de tareas </a:t>
            </a:r>
            <a:r>
              <a:rPr lang="es-MX" sz="2000" dirty="0" smtClean="0">
                <a:solidFill>
                  <a:schemeClr val="tx1"/>
                </a:solidFill>
                <a:latin typeface="Arial" panose="020B0604020202020204" pitchFamily="34" charset="0"/>
                <a:cs typeface="Arial" panose="020B0604020202020204" pitchFamily="34" charset="0"/>
              </a:rPr>
              <a:t>administrativas; </a:t>
            </a:r>
            <a:r>
              <a:rPr lang="es-MX" sz="2000" dirty="0">
                <a:solidFill>
                  <a:schemeClr val="tx1"/>
                </a:solidFill>
                <a:latin typeface="Arial" panose="020B0604020202020204" pitchFamily="34" charset="0"/>
                <a:cs typeface="Arial" panose="020B0604020202020204" pitchFamily="34" charset="0"/>
              </a:rPr>
              <a:t>según </a:t>
            </a:r>
            <a:r>
              <a:rPr lang="es-MX" sz="2000" dirty="0" smtClean="0">
                <a:solidFill>
                  <a:schemeClr val="tx1"/>
                </a:solidFill>
                <a:latin typeface="Arial" panose="020B0604020202020204" pitchFamily="34" charset="0"/>
                <a:cs typeface="Arial" panose="020B0604020202020204" pitchFamily="34" charset="0"/>
              </a:rPr>
              <a:t>una </a:t>
            </a:r>
            <a:r>
              <a:rPr lang="es-MX" sz="2000" dirty="0">
                <a:solidFill>
                  <a:schemeClr val="tx1"/>
                </a:solidFill>
                <a:latin typeface="Arial" panose="020B0604020202020204" pitchFamily="34" charset="0"/>
                <a:cs typeface="Arial" panose="020B0604020202020204" pitchFamily="34" charset="0"/>
              </a:rPr>
              <a:t>inspección </a:t>
            </a:r>
            <a:r>
              <a:rPr lang="es-MX" sz="2000" dirty="0" smtClean="0">
                <a:solidFill>
                  <a:schemeClr val="tx1"/>
                </a:solidFill>
                <a:latin typeface="Arial" panose="020B0604020202020204" pitchFamily="34" charset="0"/>
                <a:cs typeface="Arial" panose="020B0604020202020204" pitchFamily="34" charset="0"/>
              </a:rPr>
              <a:t>ocular en </a:t>
            </a:r>
            <a:r>
              <a:rPr lang="es-MX" sz="2000" dirty="0">
                <a:solidFill>
                  <a:schemeClr val="tx1"/>
                </a:solidFill>
                <a:latin typeface="Arial" panose="020B0604020202020204" pitchFamily="34" charset="0"/>
                <a:cs typeface="Arial" panose="020B0604020202020204" pitchFamily="34" charset="0"/>
              </a:rPr>
              <a:t>la planta funciona “una oficina donde se emiten los remitos de las máquinas que salen del establecimiento”. </a:t>
            </a:r>
            <a:r>
              <a:rPr lang="es-MX" sz="2000" dirty="0" smtClean="0">
                <a:solidFill>
                  <a:schemeClr val="tx1"/>
                </a:solidFill>
                <a:latin typeface="Arial" panose="020B0604020202020204" pitchFamily="34" charset="0"/>
                <a:cs typeface="Arial" panose="020B0604020202020204" pitchFamily="34" charset="0"/>
              </a:rPr>
              <a:t>El </a:t>
            </a:r>
            <a:r>
              <a:rPr lang="es-MX" sz="2000" dirty="0">
                <a:solidFill>
                  <a:schemeClr val="tx1"/>
                </a:solidFill>
                <a:latin typeface="Arial" panose="020B0604020202020204" pitchFamily="34" charset="0"/>
                <a:cs typeface="Arial" panose="020B0604020202020204" pitchFamily="34" charset="0"/>
              </a:rPr>
              <a:t>contribuyente aportó el detalle de los gastos soportados en la </a:t>
            </a:r>
            <a:r>
              <a:rPr lang="es-MX" sz="2000" dirty="0" smtClean="0">
                <a:solidFill>
                  <a:schemeClr val="tx1"/>
                </a:solidFill>
                <a:latin typeface="Arial" panose="020B0604020202020204" pitchFamily="34" charset="0"/>
                <a:cs typeface="Arial" panose="020B0604020202020204" pitchFamily="34" charset="0"/>
              </a:rPr>
              <a:t>planta: gastos de “papelería </a:t>
            </a:r>
            <a:r>
              <a:rPr lang="es-MX" sz="2000" dirty="0">
                <a:solidFill>
                  <a:schemeClr val="tx1"/>
                </a:solidFill>
                <a:latin typeface="Arial" panose="020B0604020202020204" pitchFamily="34" charset="0"/>
                <a:cs typeface="Arial" panose="020B0604020202020204" pitchFamily="34" charset="0"/>
              </a:rPr>
              <a:t>y útiles de oficina”, “servicios de ingeniería”, “honorarios y retribuciones por servicios”, entre otros. </a:t>
            </a:r>
            <a:endParaRPr lang="es-MX" sz="2000" dirty="0" smtClean="0">
              <a:solidFill>
                <a:schemeClr val="tx1"/>
              </a:solidFill>
              <a:latin typeface="Arial" panose="020B0604020202020204" pitchFamily="34" charset="0"/>
              <a:cs typeface="Arial" panose="020B0604020202020204" pitchFamily="34" charset="0"/>
            </a:endParaRPr>
          </a:p>
          <a:p>
            <a:pPr marL="342900" lvl="1" indent="-342900" algn="just">
              <a:buFont typeface="Wingdings" panose="05000000000000000000" pitchFamily="2" charset="2"/>
              <a:buChar char="Ø"/>
            </a:pPr>
            <a:r>
              <a:rPr lang="es-MX" sz="2000" dirty="0" smtClean="0">
                <a:solidFill>
                  <a:schemeClr val="tx1"/>
                </a:solidFill>
                <a:latin typeface="Arial" panose="020B0604020202020204" pitchFamily="34" charset="0"/>
                <a:cs typeface="Arial" panose="020B0604020202020204" pitchFamily="34" charset="0"/>
              </a:rPr>
              <a:t>La CA resolvió que la PBA acreditó la realización de tareas, que si </a:t>
            </a:r>
            <a:r>
              <a:rPr lang="es-MX" sz="2000" dirty="0">
                <a:solidFill>
                  <a:schemeClr val="tx1"/>
                </a:solidFill>
                <a:latin typeface="Arial" panose="020B0604020202020204" pitchFamily="34" charset="0"/>
                <a:cs typeface="Arial" panose="020B0604020202020204" pitchFamily="34" charset="0"/>
              </a:rPr>
              <a:t>bien pueden ser de menor envergadura, no dejan de tener ese carácter. </a:t>
            </a:r>
            <a:endParaRPr lang="es-AR" sz="2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4079361080"/>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600" b="1" dirty="0" smtClean="0">
                <a:solidFill>
                  <a:schemeClr val="tx1"/>
                </a:solidFill>
                <a:latin typeface="Arial" panose="020B0604020202020204" pitchFamily="34" charset="0"/>
                <a:cs typeface="Arial" panose="020B0604020202020204" pitchFamily="34" charset="0"/>
              </a:rPr>
              <a:t>Sede – Casos</a:t>
            </a:r>
            <a:endParaRPr lang="es-AR" dirty="0"/>
          </a:p>
        </p:txBody>
      </p:sp>
      <p:sp>
        <p:nvSpPr>
          <p:cNvPr id="3" name="2 Marcador de contenido"/>
          <p:cNvSpPr>
            <a:spLocks noGrp="1"/>
          </p:cNvSpPr>
          <p:nvPr>
            <p:ph sz="quarter" idx="1"/>
          </p:nvPr>
        </p:nvSpPr>
        <p:spPr/>
        <p:txBody>
          <a:bodyPr/>
          <a:lstStyle/>
          <a:p>
            <a:pPr algn="just">
              <a:spcBef>
                <a:spcPts val="1200"/>
              </a:spcBef>
            </a:pPr>
            <a:r>
              <a:rPr lang="es-AR" sz="2000" b="1" dirty="0" smtClean="0">
                <a:latin typeface="Arial" panose="020B0604020202020204" pitchFamily="34" charset="0"/>
                <a:cs typeface="Arial" panose="020B0604020202020204" pitchFamily="34" charset="0"/>
              </a:rPr>
              <a:t>Resolución (CA) 45/2017 Constructora Norberto </a:t>
            </a:r>
            <a:r>
              <a:rPr lang="es-AR" sz="2000" b="1" dirty="0" err="1" smtClean="0">
                <a:latin typeface="Arial" panose="020B0604020202020204" pitchFamily="34" charset="0"/>
                <a:cs typeface="Arial" panose="020B0604020202020204" pitchFamily="34" charset="0"/>
              </a:rPr>
              <a:t>Odebrecht</a:t>
            </a:r>
            <a:r>
              <a:rPr lang="es-AR" sz="2000" b="1" dirty="0" smtClean="0">
                <a:latin typeface="Arial" panose="020B0604020202020204" pitchFamily="34" charset="0"/>
                <a:cs typeface="Arial" panose="020B0604020202020204" pitchFamily="34" charset="0"/>
              </a:rPr>
              <a:t> </a:t>
            </a:r>
            <a:r>
              <a:rPr lang="es-AR" sz="2000" b="1" dirty="0" err="1" smtClean="0">
                <a:latin typeface="Arial" panose="020B0604020202020204" pitchFamily="34" charset="0"/>
                <a:cs typeface="Arial" panose="020B0604020202020204" pitchFamily="34" charset="0"/>
              </a:rPr>
              <a:t>SA</a:t>
            </a:r>
            <a:r>
              <a:rPr lang="es-AR" sz="2000" b="1" dirty="0" smtClean="0">
                <a:latin typeface="Arial" panose="020B0604020202020204" pitchFamily="34" charset="0"/>
                <a:cs typeface="Arial" panose="020B0604020202020204" pitchFamily="34" charset="0"/>
              </a:rPr>
              <a:t> y otros </a:t>
            </a:r>
            <a:r>
              <a:rPr lang="es-AR" sz="2000" b="1" dirty="0" err="1" smtClean="0">
                <a:latin typeface="Arial" panose="020B0604020202020204" pitchFamily="34" charset="0"/>
                <a:cs typeface="Arial" panose="020B0604020202020204" pitchFamily="34" charset="0"/>
              </a:rPr>
              <a:t>UTE</a:t>
            </a:r>
            <a:r>
              <a:rPr lang="es-AR" sz="2000" b="1" dirty="0" smtClean="0">
                <a:latin typeface="Arial" panose="020B0604020202020204" pitchFamily="34" charset="0"/>
                <a:cs typeface="Arial" panose="020B0604020202020204" pitchFamily="34" charset="0"/>
              </a:rPr>
              <a:t> c/ </a:t>
            </a:r>
            <a:r>
              <a:rPr lang="es-AR" sz="2000" b="1" dirty="0" err="1" smtClean="0">
                <a:latin typeface="Arial" panose="020B0604020202020204" pitchFamily="34" charset="0"/>
                <a:cs typeface="Arial" panose="020B0604020202020204" pitchFamily="34" charset="0"/>
              </a:rPr>
              <a:t>Pcia</a:t>
            </a:r>
            <a:r>
              <a:rPr lang="es-AR" sz="2000" b="1" dirty="0" smtClean="0">
                <a:latin typeface="Arial" panose="020B0604020202020204" pitchFamily="34" charset="0"/>
                <a:cs typeface="Arial" panose="020B0604020202020204" pitchFamily="34" charset="0"/>
              </a:rPr>
              <a:t> de Bs As </a:t>
            </a:r>
            <a:r>
              <a:rPr lang="es-AR" sz="2000" b="1" dirty="0" err="1" smtClean="0">
                <a:latin typeface="Arial" panose="020B0604020202020204" pitchFamily="34" charset="0"/>
                <a:cs typeface="Arial" panose="020B0604020202020204" pitchFamily="34" charset="0"/>
              </a:rPr>
              <a:t>Ratific</a:t>
            </a:r>
            <a:r>
              <a:rPr lang="es-AR" sz="2000" b="1" dirty="0" smtClean="0">
                <a:latin typeface="Arial" panose="020B0604020202020204" pitchFamily="34" charset="0"/>
                <a:cs typeface="Arial" panose="020B0604020202020204" pitchFamily="34" charset="0"/>
              </a:rPr>
              <a:t>. </a:t>
            </a:r>
            <a:r>
              <a:rPr lang="es-AR" sz="2000" b="1" dirty="0" err="1" smtClean="0">
                <a:latin typeface="Arial" panose="020B0604020202020204" pitchFamily="34" charset="0"/>
                <a:cs typeface="Arial" panose="020B0604020202020204" pitchFamily="34" charset="0"/>
              </a:rPr>
              <a:t>CP</a:t>
            </a:r>
            <a:r>
              <a:rPr lang="es-AR" sz="2000" b="1" dirty="0" smtClean="0">
                <a:latin typeface="Arial" panose="020B0604020202020204" pitchFamily="34" charset="0"/>
                <a:cs typeface="Arial" panose="020B0604020202020204" pitchFamily="34" charset="0"/>
              </a:rPr>
              <a:t> 13/2018</a:t>
            </a:r>
          </a:p>
          <a:p>
            <a:pPr marL="285750" indent="-285750">
              <a:spcBef>
                <a:spcPts val="1200"/>
              </a:spcBef>
              <a:buFont typeface="Wingdings" panose="05000000000000000000" pitchFamily="2" charset="2"/>
              <a:buChar char="Ø"/>
            </a:pPr>
            <a:r>
              <a:rPr lang="es-AR" sz="2000" dirty="0" smtClean="0">
                <a:latin typeface="Arial" panose="020B0604020202020204" pitchFamily="34" charset="0"/>
                <a:cs typeface="Arial" panose="020B0604020202020204" pitchFamily="34" charset="0"/>
              </a:rPr>
              <a:t> La UTE había asignado el 10% de los ingresos a CABA por entender que allí se lleva a cabo su </a:t>
            </a:r>
            <a:r>
              <a:rPr lang="es-AR" sz="2000" dirty="0" smtClean="0">
                <a:latin typeface="Arial" panose="020B0604020202020204" pitchFamily="34" charset="0"/>
                <a:cs typeface="Arial" panose="020B0604020202020204" pitchFamily="34" charset="0"/>
              </a:rPr>
              <a:t>administración </a:t>
            </a:r>
            <a:r>
              <a:rPr lang="es-AR" sz="2000" dirty="0" smtClean="0">
                <a:latin typeface="Arial" panose="020B0604020202020204" pitchFamily="34" charset="0"/>
                <a:cs typeface="Arial" panose="020B0604020202020204" pitchFamily="34" charset="0"/>
              </a:rPr>
              <a:t>o dirección en su totalidad.</a:t>
            </a:r>
          </a:p>
          <a:p>
            <a:pPr marL="285750" indent="-285750" algn="just">
              <a:spcBef>
                <a:spcPts val="1200"/>
              </a:spcBef>
              <a:buFont typeface="Wingdings" panose="05000000000000000000" pitchFamily="2" charset="2"/>
              <a:buChar char="Ø"/>
            </a:pPr>
            <a:r>
              <a:rPr lang="es-AR" sz="2000" dirty="0" smtClean="0">
                <a:latin typeface="Arial" panose="020B0604020202020204" pitchFamily="34" charset="0"/>
                <a:cs typeface="Arial" panose="020B0604020202020204" pitchFamily="34" charset="0"/>
              </a:rPr>
              <a:t>La </a:t>
            </a:r>
            <a:r>
              <a:rPr lang="es-AR" sz="2000" dirty="0" err="1" smtClean="0">
                <a:latin typeface="Arial" panose="020B0604020202020204" pitchFamily="34" charset="0"/>
                <a:cs typeface="Arial" panose="020B0604020202020204" pitchFamily="34" charset="0"/>
              </a:rPr>
              <a:t>PBA</a:t>
            </a:r>
            <a:r>
              <a:rPr lang="es-AR" sz="2000" dirty="0" smtClean="0">
                <a:latin typeface="Arial" panose="020B0604020202020204" pitchFamily="34" charset="0"/>
                <a:cs typeface="Arial" panose="020B0604020202020204" pitchFamily="34" charset="0"/>
              </a:rPr>
              <a:t> entendió que en la localidad de Tigre existía una oficina que atendía las cuestiones netamente operativas de la obra que allí se realizaba que, por su magnitud (casi 3.000 personas trabajando en ella), era necesario de un espacio físico para que el personal asignado pudiera atender las múltiples tareas que demandaba la referida obra. </a:t>
            </a:r>
          </a:p>
          <a:p>
            <a:pPr marL="285750" indent="-285750" algn="just">
              <a:spcBef>
                <a:spcPts val="1200"/>
              </a:spcBef>
              <a:buFont typeface="Wingdings" panose="05000000000000000000" pitchFamily="2" charset="2"/>
              <a:buChar char="Ø"/>
            </a:pPr>
            <a:r>
              <a:rPr lang="es-AR" sz="2000" dirty="0" smtClean="0">
                <a:latin typeface="Arial" panose="020B0604020202020204" pitchFamily="34" charset="0"/>
                <a:cs typeface="Arial" panose="020B0604020202020204" pitchFamily="34" charset="0"/>
              </a:rPr>
              <a:t>L</a:t>
            </a:r>
            <a:r>
              <a:rPr lang="es-AR" sz="2000" dirty="0" smtClean="0">
                <a:latin typeface="Arial" panose="020B0604020202020204" pitchFamily="34" charset="0"/>
                <a:cs typeface="Arial" panose="020B0604020202020204" pitchFamily="34" charset="0"/>
              </a:rPr>
              <a:t>a </a:t>
            </a:r>
            <a:r>
              <a:rPr lang="es-AR" sz="2000" dirty="0" smtClean="0">
                <a:latin typeface="Arial" panose="020B0604020202020204" pitchFamily="34" charset="0"/>
                <a:cs typeface="Arial" panose="020B0604020202020204" pitchFamily="34" charset="0"/>
              </a:rPr>
              <a:t>CA y la CP resolvieron que la administración es realizada tanto en las oficinas situadas en tigre, donde se ejecutan las obras, como también en el domicilio de CABA por lo cual la PBA distribuir el 10% RG (CA) 109/2004 en función de los porcentajes que surjan de considerar la totalidad de los gastos de administración y dirección efectivamente soportados en cada una de las dos jurisdicciones en las que se desarrollan tales actividades </a:t>
            </a:r>
          </a:p>
          <a:p>
            <a:endParaRPr lang="es-AR" sz="20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B6C4C77-4036-4A5A-9139-57DDEBEF108F}"/>
              </a:ext>
            </a:extLst>
          </p:cNvPr>
          <p:cNvSpPr>
            <a:spLocks noGrp="1"/>
          </p:cNvSpPr>
          <p:nvPr>
            <p:ph type="title"/>
          </p:nvPr>
        </p:nvSpPr>
        <p:spPr/>
        <p:txBody>
          <a:bodyPr>
            <a:noAutofit/>
          </a:bodyPr>
          <a:lstStyle/>
          <a:p>
            <a:pPr algn="ctr"/>
            <a:r>
              <a:rPr lang="es-AR" sz="3600" b="1" dirty="0" smtClean="0">
                <a:solidFill>
                  <a:schemeClr val="tx1"/>
                </a:solidFill>
                <a:latin typeface="Arial" panose="020B0604020202020204" pitchFamily="34" charset="0"/>
                <a:cs typeface="Arial" panose="020B0604020202020204" pitchFamily="34" charset="0"/>
              </a:rPr>
              <a:t>Sede - Casos</a:t>
            </a:r>
            <a:endParaRPr lang="es-AR" sz="3600" b="1" dirty="0">
              <a:solidFill>
                <a:schemeClr val="tx1"/>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4B942776-F289-4F6E-BC6E-B33CFD74C9DA}"/>
              </a:ext>
            </a:extLst>
          </p:cNvPr>
          <p:cNvSpPr>
            <a:spLocks noGrp="1"/>
          </p:cNvSpPr>
          <p:nvPr>
            <p:ph idx="1"/>
          </p:nvPr>
        </p:nvSpPr>
        <p:spPr>
          <a:xfrm>
            <a:off x="402336" y="1527048"/>
            <a:ext cx="11338560" cy="4926288"/>
          </a:xfrm>
        </p:spPr>
        <p:txBody>
          <a:bodyPr>
            <a:normAutofit fontScale="85000" lnSpcReduction="20000"/>
          </a:bodyPr>
          <a:lstStyle/>
          <a:p>
            <a:pPr marL="0" indent="0" algn="just">
              <a:buNone/>
            </a:pPr>
            <a:r>
              <a:rPr lang="es-AR" sz="1400" b="1" dirty="0" smtClean="0">
                <a:latin typeface="Arial" panose="020B0604020202020204" pitchFamily="34" charset="0"/>
                <a:cs typeface="Arial" panose="020B0604020202020204" pitchFamily="34" charset="0"/>
              </a:rPr>
              <a:t>RESOLUCIÓN (CA) 25/2024 BRUNO CONSTRUCCIONES SA C/ CABA</a:t>
            </a:r>
          </a:p>
          <a:p>
            <a:pPr algn="just">
              <a:lnSpc>
                <a:spcPct val="150000"/>
              </a:lnSpc>
              <a:spcBef>
                <a:spcPts val="800"/>
              </a:spcBef>
              <a:buFont typeface="Wingdings" panose="05000000000000000000" pitchFamily="2" charset="2"/>
              <a:buChar char="Ø"/>
            </a:pPr>
            <a:r>
              <a:rPr lang="es-AR" sz="1500" dirty="0" smtClean="0">
                <a:latin typeface="Arial" panose="020B0604020202020204" pitchFamily="34" charset="0"/>
                <a:cs typeface="Arial" panose="020B0604020202020204" pitchFamily="34" charset="0"/>
              </a:rPr>
              <a:t>Se discute la </a:t>
            </a:r>
            <a:r>
              <a:rPr lang="es-AR" sz="1500" dirty="0">
                <a:latin typeface="Arial" panose="020B0604020202020204" pitchFamily="34" charset="0"/>
                <a:cs typeface="Arial" panose="020B0604020202020204" pitchFamily="34" charset="0"/>
              </a:rPr>
              <a:t>atribución del 10% de los ingresos </a:t>
            </a:r>
            <a:r>
              <a:rPr lang="es-AR" sz="1500" dirty="0" smtClean="0">
                <a:latin typeface="Arial" panose="020B0604020202020204" pitchFamily="34" charset="0"/>
                <a:cs typeface="Arial" panose="020B0604020202020204" pitchFamily="34" charset="0"/>
              </a:rPr>
              <a:t>y </a:t>
            </a:r>
            <a:r>
              <a:rPr lang="es-AR" sz="1500" dirty="0">
                <a:latin typeface="Arial" panose="020B0604020202020204" pitchFamily="34" charset="0"/>
                <a:cs typeface="Arial" panose="020B0604020202020204" pitchFamily="34" charset="0"/>
              </a:rPr>
              <a:t>al respecto </a:t>
            </a:r>
            <a:r>
              <a:rPr lang="es-AR" sz="1500" dirty="0" smtClean="0">
                <a:latin typeface="Arial" panose="020B0604020202020204" pitchFamily="34" charset="0"/>
                <a:cs typeface="Arial" panose="020B0604020202020204" pitchFamily="34" charset="0"/>
              </a:rPr>
              <a:t>CABA considera </a:t>
            </a:r>
            <a:r>
              <a:rPr lang="es-AR" sz="1500" dirty="0">
                <a:latin typeface="Arial" panose="020B0604020202020204" pitchFamily="34" charset="0"/>
                <a:cs typeface="Arial" panose="020B0604020202020204" pitchFamily="34" charset="0"/>
              </a:rPr>
              <a:t>que </a:t>
            </a:r>
            <a:r>
              <a:rPr lang="es-AR" sz="1500" dirty="0" smtClean="0">
                <a:latin typeface="Arial" panose="020B0604020202020204" pitchFamily="34" charset="0"/>
                <a:cs typeface="Arial" panose="020B0604020202020204" pitchFamily="34" charset="0"/>
              </a:rPr>
              <a:t>debe </a:t>
            </a:r>
            <a:r>
              <a:rPr lang="es-AR" sz="1500" dirty="0">
                <a:latin typeface="Arial" panose="020B0604020202020204" pitchFamily="34" charset="0"/>
                <a:cs typeface="Arial" panose="020B0604020202020204" pitchFamily="34" charset="0"/>
              </a:rPr>
              <a:t>ser asignado a su jurisdicción, mientras que la empresa sostiene que no tiene “…escritorio, oficina, administración y/o dirección…” en la </a:t>
            </a:r>
            <a:r>
              <a:rPr lang="es-AR" sz="1500" dirty="0" smtClean="0">
                <a:latin typeface="Arial" panose="020B0604020202020204" pitchFamily="34" charset="0"/>
                <a:cs typeface="Arial" panose="020B0604020202020204" pitchFamily="34" charset="0"/>
              </a:rPr>
              <a:t>misma pues todo </a:t>
            </a:r>
            <a:r>
              <a:rPr lang="es-AR" sz="1500" dirty="0">
                <a:latin typeface="Arial" panose="020B0604020202020204" pitchFamily="34" charset="0"/>
                <a:cs typeface="Arial" panose="020B0604020202020204" pitchFamily="34" charset="0"/>
              </a:rPr>
              <a:t>lo realiza en la </a:t>
            </a:r>
            <a:r>
              <a:rPr lang="es-AR" sz="1500" dirty="0" smtClean="0">
                <a:latin typeface="Arial" panose="020B0604020202020204" pitchFamily="34" charset="0"/>
                <a:cs typeface="Arial" panose="020B0604020202020204" pitchFamily="34" charset="0"/>
              </a:rPr>
              <a:t>PBA.</a:t>
            </a:r>
          </a:p>
          <a:p>
            <a:pPr algn="just">
              <a:lnSpc>
                <a:spcPct val="150000"/>
              </a:lnSpc>
              <a:spcBef>
                <a:spcPts val="800"/>
              </a:spcBef>
              <a:buFont typeface="Wingdings" panose="05000000000000000000" pitchFamily="2" charset="2"/>
              <a:buChar char="Ø"/>
            </a:pPr>
            <a:r>
              <a:rPr lang="es-AR" sz="1500" dirty="0" smtClean="0">
                <a:latin typeface="Arial" panose="020B0604020202020204" pitchFamily="34" charset="0"/>
                <a:cs typeface="Arial" panose="020B0604020202020204" pitchFamily="34" charset="0"/>
              </a:rPr>
              <a:t>Expresa que el </a:t>
            </a:r>
            <a:r>
              <a:rPr lang="es-AR" sz="1500" dirty="0">
                <a:latin typeface="Arial" panose="020B0604020202020204" pitchFamily="34" charset="0"/>
                <a:cs typeface="Arial" panose="020B0604020202020204" pitchFamily="34" charset="0"/>
              </a:rPr>
              <a:t>domicilio constituido en el estatuto y en las actas resulta ser una ficción legal que ha permitido a la empresa constituirse legalmente, conformar su estatuto, tener un domicilio al solo efecto de las notificaciones, pero de ninguna manera ello implica que desarrolla actividad alguna en </a:t>
            </a:r>
            <a:r>
              <a:rPr lang="es-AR" sz="1500" dirty="0" smtClean="0">
                <a:latin typeface="Arial" panose="020B0604020202020204" pitchFamily="34" charset="0"/>
                <a:cs typeface="Arial" panose="020B0604020202020204" pitchFamily="34" charset="0"/>
              </a:rPr>
              <a:t>CABA. Indica </a:t>
            </a:r>
            <a:r>
              <a:rPr lang="es-AR" sz="1500" dirty="0">
                <a:latin typeface="Arial" panose="020B0604020202020204" pitchFamily="34" charset="0"/>
                <a:cs typeface="Arial" panose="020B0604020202020204" pitchFamily="34" charset="0"/>
              </a:rPr>
              <a:t>que la </a:t>
            </a:r>
            <a:r>
              <a:rPr lang="es-AR" sz="1500" dirty="0" smtClean="0">
                <a:latin typeface="Arial" panose="020B0604020202020204" pitchFamily="34" charset="0"/>
                <a:cs typeface="Arial" panose="020B0604020202020204" pitchFamily="34" charset="0"/>
              </a:rPr>
              <a:t>AGIP se </a:t>
            </a:r>
            <a:r>
              <a:rPr lang="es-AR" sz="1500" dirty="0">
                <a:latin typeface="Arial" panose="020B0604020202020204" pitchFamily="34" charset="0"/>
                <a:cs typeface="Arial" panose="020B0604020202020204" pitchFamily="34" charset="0"/>
              </a:rPr>
              <a:t>encuentra en </a:t>
            </a:r>
            <a:r>
              <a:rPr lang="es-AR" sz="1500" dirty="0" smtClean="0">
                <a:latin typeface="Arial" panose="020B0604020202020204" pitchFamily="34" charset="0"/>
                <a:cs typeface="Arial" panose="020B0604020202020204" pitchFamily="34" charset="0"/>
              </a:rPr>
              <a:t>conocimiento por </a:t>
            </a:r>
            <a:r>
              <a:rPr lang="es-AR" sz="1500" dirty="0">
                <a:latin typeface="Arial" panose="020B0604020202020204" pitchFamily="34" charset="0"/>
                <a:cs typeface="Arial" panose="020B0604020202020204" pitchFamily="34" charset="0"/>
              </a:rPr>
              <a:t>cuanto sus funcionarios en reiteradas oportunidades se presentaron en el domicilio estatutario, y nadie los ha atendido, y tal es así, que le han notificado su resolución en el domicilio de Saladillo</a:t>
            </a:r>
            <a:r>
              <a:rPr lang="es-AR" sz="1500" dirty="0" smtClean="0">
                <a:latin typeface="Arial" panose="020B0604020202020204" pitchFamily="34" charset="0"/>
                <a:cs typeface="Arial" panose="020B0604020202020204" pitchFamily="34" charset="0"/>
              </a:rPr>
              <a:t>.</a:t>
            </a:r>
          </a:p>
          <a:p>
            <a:pPr algn="just">
              <a:lnSpc>
                <a:spcPct val="150000"/>
              </a:lnSpc>
              <a:spcBef>
                <a:spcPts val="800"/>
              </a:spcBef>
              <a:buFont typeface="Wingdings" panose="05000000000000000000" pitchFamily="2" charset="2"/>
              <a:buChar char="Ø"/>
            </a:pPr>
            <a:r>
              <a:rPr lang="es-AR" sz="1500" dirty="0" smtClean="0">
                <a:latin typeface="Arial" panose="020B0604020202020204" pitchFamily="34" charset="0"/>
                <a:cs typeface="Arial" panose="020B0604020202020204" pitchFamily="34" charset="0"/>
              </a:rPr>
              <a:t>La CA da por acreditado que tiene </a:t>
            </a:r>
            <a:r>
              <a:rPr lang="es-AR" sz="1500" dirty="0">
                <a:latin typeface="Arial" panose="020B0604020202020204" pitchFamily="34" charset="0"/>
                <a:cs typeface="Arial" panose="020B0604020202020204" pitchFamily="34" charset="0"/>
              </a:rPr>
              <a:t>su sede en </a:t>
            </a:r>
            <a:r>
              <a:rPr lang="es-AR" sz="1500" dirty="0" smtClean="0">
                <a:latin typeface="Arial" panose="020B0604020202020204" pitchFamily="34" charset="0"/>
                <a:cs typeface="Arial" panose="020B0604020202020204" pitchFamily="34" charset="0"/>
              </a:rPr>
              <a:t>CABA conforme el </a:t>
            </a:r>
            <a:r>
              <a:rPr lang="es-AR" sz="1500" dirty="0">
                <a:latin typeface="Arial" panose="020B0604020202020204" pitchFamily="34" charset="0"/>
                <a:cs typeface="Arial" panose="020B0604020202020204" pitchFamily="34" charset="0"/>
              </a:rPr>
              <a:t>Estatuto Social </a:t>
            </a:r>
            <a:r>
              <a:rPr lang="es-AR" sz="1500" dirty="0" smtClean="0">
                <a:latin typeface="Arial" panose="020B0604020202020204" pitchFamily="34" charset="0"/>
                <a:cs typeface="Arial" panose="020B0604020202020204" pitchFamily="34" charset="0"/>
              </a:rPr>
              <a:t>habiendo declarado </a:t>
            </a:r>
            <a:r>
              <a:rPr lang="es-AR" sz="1500" dirty="0">
                <a:latin typeface="Arial" panose="020B0604020202020204" pitchFamily="34" charset="0"/>
                <a:cs typeface="Arial" panose="020B0604020202020204" pitchFamily="34" charset="0"/>
              </a:rPr>
              <a:t>el presidente de la firma, bajo juramento, que en la misma se desarrolla la dirección y administración de los negocios sociales; asimismo </a:t>
            </a:r>
            <a:r>
              <a:rPr lang="es-AR" sz="1500" dirty="0" smtClean="0">
                <a:latin typeface="Arial" panose="020B0604020202020204" pitchFamily="34" charset="0"/>
                <a:cs typeface="Arial" panose="020B0604020202020204" pitchFamily="34" charset="0"/>
              </a:rPr>
              <a:t>en </a:t>
            </a:r>
            <a:r>
              <a:rPr lang="es-AR" sz="1500" dirty="0">
                <a:latin typeface="Arial" panose="020B0604020202020204" pitchFamily="34" charset="0"/>
                <a:cs typeface="Arial" panose="020B0604020202020204" pitchFamily="34" charset="0"/>
              </a:rPr>
              <a:t>el Libro de Actas de Asambleas consta que los accionistas se reunieron en diversas oportunidades en </a:t>
            </a:r>
            <a:r>
              <a:rPr lang="es-AR" sz="1500" dirty="0" smtClean="0">
                <a:latin typeface="Arial" panose="020B0604020202020204" pitchFamily="34" charset="0"/>
                <a:cs typeface="Arial" panose="020B0604020202020204" pitchFamily="34" charset="0"/>
              </a:rPr>
              <a:t>dicho </a:t>
            </a:r>
            <a:r>
              <a:rPr lang="es-AR" sz="1500" dirty="0">
                <a:latin typeface="Arial" panose="020B0604020202020204" pitchFamily="34" charset="0"/>
                <a:cs typeface="Arial" panose="020B0604020202020204" pitchFamily="34" charset="0"/>
              </a:rPr>
              <a:t>domicilio, como así también que los Estados Contables han sido certificados por el </a:t>
            </a:r>
            <a:r>
              <a:rPr lang="es-AR" sz="1500" dirty="0" smtClean="0">
                <a:latin typeface="Arial" panose="020B0604020202020204" pitchFamily="34" charset="0"/>
                <a:cs typeface="Arial" panose="020B0604020202020204" pitchFamily="34" charset="0"/>
              </a:rPr>
              <a:t>CPCE de </a:t>
            </a:r>
            <a:r>
              <a:rPr lang="es-AR" sz="1500" dirty="0">
                <a:latin typeface="Arial" panose="020B0604020202020204" pitchFamily="34" charset="0"/>
                <a:cs typeface="Arial" panose="020B0604020202020204" pitchFamily="34" charset="0"/>
              </a:rPr>
              <a:t>esa </a:t>
            </a:r>
            <a:r>
              <a:rPr lang="es-AR" sz="1500" dirty="0" smtClean="0">
                <a:latin typeface="Arial" panose="020B0604020202020204" pitchFamily="34" charset="0"/>
                <a:cs typeface="Arial" panose="020B0604020202020204" pitchFamily="34" charset="0"/>
              </a:rPr>
              <a:t>jurisdicción</a:t>
            </a:r>
            <a:r>
              <a:rPr lang="es-AR" sz="1500" dirty="0">
                <a:latin typeface="Arial" panose="020B0604020202020204" pitchFamily="34" charset="0"/>
                <a:cs typeface="Arial" panose="020B0604020202020204" pitchFamily="34" charset="0"/>
              </a:rPr>
              <a:t>.</a:t>
            </a:r>
          </a:p>
          <a:p>
            <a:pPr algn="just">
              <a:lnSpc>
                <a:spcPct val="150000"/>
              </a:lnSpc>
              <a:spcBef>
                <a:spcPts val="800"/>
              </a:spcBef>
              <a:buFont typeface="Wingdings" panose="05000000000000000000" pitchFamily="2" charset="2"/>
              <a:buChar char="Ø"/>
            </a:pPr>
            <a:r>
              <a:rPr lang="es-AR" sz="1500" dirty="0" smtClean="0">
                <a:latin typeface="Arial" panose="020B0604020202020204" pitchFamily="34" charset="0"/>
                <a:cs typeface="Arial" panose="020B0604020202020204" pitchFamily="34" charset="0"/>
              </a:rPr>
              <a:t>La CA ante la posible existencia de actividad en la PBA le solicitó a la firma acredite los </a:t>
            </a:r>
            <a:r>
              <a:rPr lang="es-AR" sz="1500" dirty="0">
                <a:latin typeface="Arial" panose="020B0604020202020204" pitchFamily="34" charset="0"/>
                <a:cs typeface="Arial" panose="020B0604020202020204" pitchFamily="34" charset="0"/>
              </a:rPr>
              <a:t>gastos de administración y dirección </a:t>
            </a:r>
            <a:r>
              <a:rPr lang="es-AR" sz="1500" dirty="0" smtClean="0">
                <a:latin typeface="Arial" panose="020B0604020202020204" pitchFamily="34" charset="0"/>
                <a:cs typeface="Arial" panose="020B0604020202020204" pitchFamily="34" charset="0"/>
              </a:rPr>
              <a:t>soportados </a:t>
            </a:r>
            <a:r>
              <a:rPr lang="es-AR" sz="1500" dirty="0">
                <a:latin typeface="Arial" panose="020B0604020202020204" pitchFamily="34" charset="0"/>
                <a:cs typeface="Arial" panose="020B0604020202020204" pitchFamily="34" charset="0"/>
              </a:rPr>
              <a:t>en la </a:t>
            </a:r>
            <a:r>
              <a:rPr lang="es-AR" sz="1500" dirty="0" smtClean="0">
                <a:latin typeface="Arial" panose="020B0604020202020204" pitchFamily="34" charset="0"/>
                <a:cs typeface="Arial" panose="020B0604020202020204" pitchFamily="34" charset="0"/>
              </a:rPr>
              <a:t>PBA durante </a:t>
            </a:r>
            <a:r>
              <a:rPr lang="es-AR" sz="1500" dirty="0">
                <a:latin typeface="Arial" panose="020B0604020202020204" pitchFamily="34" charset="0"/>
                <a:cs typeface="Arial" panose="020B0604020202020204" pitchFamily="34" charset="0"/>
              </a:rPr>
              <a:t>los periodos </a:t>
            </a:r>
            <a:r>
              <a:rPr lang="es-AR" sz="1500" dirty="0" smtClean="0">
                <a:latin typeface="Arial" panose="020B0604020202020204" pitchFamily="34" charset="0"/>
                <a:cs typeface="Arial" panose="020B0604020202020204" pitchFamily="34" charset="0"/>
              </a:rPr>
              <a:t>ajustados. De </a:t>
            </a:r>
            <a:r>
              <a:rPr lang="es-AR" sz="1500" dirty="0">
                <a:latin typeface="Arial" panose="020B0604020202020204" pitchFamily="34" charset="0"/>
                <a:cs typeface="Arial" panose="020B0604020202020204" pitchFamily="34" charset="0"/>
              </a:rPr>
              <a:t>la documentación aportada </a:t>
            </a:r>
            <a:r>
              <a:rPr lang="es-AR" sz="1500" dirty="0" smtClean="0">
                <a:latin typeface="Arial" panose="020B0604020202020204" pitchFamily="34" charset="0"/>
                <a:cs typeface="Arial" panose="020B0604020202020204" pitchFamily="34" charset="0"/>
              </a:rPr>
              <a:t>surge actividad </a:t>
            </a:r>
            <a:r>
              <a:rPr lang="es-AR" sz="1500" dirty="0">
                <a:latin typeface="Arial" panose="020B0604020202020204" pitchFamily="34" charset="0"/>
                <a:cs typeface="Arial" panose="020B0604020202020204" pitchFamily="34" charset="0"/>
              </a:rPr>
              <a:t>administrativa y de dirección en la </a:t>
            </a:r>
            <a:r>
              <a:rPr lang="es-AR" sz="1500" dirty="0" smtClean="0">
                <a:latin typeface="Arial" panose="020B0604020202020204" pitchFamily="34" charset="0"/>
                <a:cs typeface="Arial" panose="020B0604020202020204" pitchFamily="34" charset="0"/>
              </a:rPr>
              <a:t>PBA aunque </a:t>
            </a:r>
            <a:r>
              <a:rPr lang="es-AR" sz="1500" dirty="0">
                <a:latin typeface="Arial" panose="020B0604020202020204" pitchFamily="34" charset="0"/>
                <a:cs typeface="Arial" panose="020B0604020202020204" pitchFamily="34" charset="0"/>
              </a:rPr>
              <a:t>no </a:t>
            </a:r>
            <a:r>
              <a:rPr lang="es-AR" sz="1500" dirty="0" smtClean="0">
                <a:latin typeface="Arial" panose="020B0604020202020204" pitchFamily="34" charset="0"/>
                <a:cs typeface="Arial" panose="020B0604020202020204" pitchFamily="34" charset="0"/>
              </a:rPr>
              <a:t>la </a:t>
            </a:r>
            <a:r>
              <a:rPr lang="es-AR" sz="1500" dirty="0">
                <a:latin typeface="Arial" panose="020B0604020202020204" pitchFamily="34" charset="0"/>
                <a:cs typeface="Arial" panose="020B0604020202020204" pitchFamily="34" charset="0"/>
              </a:rPr>
              <a:t>magnitud de la </a:t>
            </a:r>
            <a:r>
              <a:rPr lang="es-AR" sz="1500" dirty="0" smtClean="0">
                <a:latin typeface="Arial" panose="020B0604020202020204" pitchFamily="34" charset="0"/>
                <a:cs typeface="Arial" panose="020B0604020202020204" pitchFamily="34" charset="0"/>
              </a:rPr>
              <a:t>misma.</a:t>
            </a:r>
          </a:p>
          <a:p>
            <a:pPr algn="just">
              <a:lnSpc>
                <a:spcPct val="150000"/>
              </a:lnSpc>
              <a:spcBef>
                <a:spcPts val="800"/>
              </a:spcBef>
              <a:buFont typeface="Wingdings" panose="05000000000000000000" pitchFamily="2" charset="2"/>
              <a:buChar char="Ø"/>
            </a:pPr>
            <a:r>
              <a:rPr lang="es-AR" sz="1500" dirty="0" smtClean="0">
                <a:latin typeface="Arial" panose="020B0604020202020204" pitchFamily="34" charset="0"/>
                <a:cs typeface="Arial" panose="020B0604020202020204" pitchFamily="34" charset="0"/>
              </a:rPr>
              <a:t>La CA resuelve aplicar la Res. 4/2017 CP conforme la cual ante </a:t>
            </a:r>
            <a:r>
              <a:rPr lang="es-AR" sz="1500" dirty="0">
                <a:latin typeface="Arial" panose="020B0604020202020204" pitchFamily="34" charset="0"/>
                <a:cs typeface="Arial" panose="020B0604020202020204" pitchFamily="34" charset="0"/>
              </a:rPr>
              <a:t>la </a:t>
            </a:r>
            <a:r>
              <a:rPr lang="es-AR" sz="1500" dirty="0" smtClean="0">
                <a:latin typeface="Arial" panose="020B0604020202020204" pitchFamily="34" charset="0"/>
                <a:cs typeface="Arial" panose="020B0604020202020204" pitchFamily="34" charset="0"/>
              </a:rPr>
              <a:t>imposibilidad de </a:t>
            </a:r>
            <a:r>
              <a:rPr lang="es-AR" sz="1500" dirty="0">
                <a:latin typeface="Arial" panose="020B0604020202020204" pitchFamily="34" charset="0"/>
                <a:cs typeface="Arial" panose="020B0604020202020204" pitchFamily="34" charset="0"/>
              </a:rPr>
              <a:t>medir el volumen de actividad ejercida en cada una de las </a:t>
            </a:r>
            <a:r>
              <a:rPr lang="es-AR" sz="1500" dirty="0" smtClean="0">
                <a:latin typeface="Arial" panose="020B0604020202020204" pitchFamily="34" charset="0"/>
                <a:cs typeface="Arial" panose="020B0604020202020204" pitchFamily="34" charset="0"/>
              </a:rPr>
              <a:t>jurisdicciones </a:t>
            </a:r>
            <a:r>
              <a:rPr lang="es-AR" sz="1500" dirty="0">
                <a:latin typeface="Arial" panose="020B0604020202020204" pitchFamily="34" charset="0"/>
                <a:cs typeface="Arial" panose="020B0604020202020204" pitchFamily="34" charset="0"/>
              </a:rPr>
              <a:t>en donde se encontraban </a:t>
            </a:r>
            <a:r>
              <a:rPr lang="es-AR" sz="1500" dirty="0" smtClean="0">
                <a:latin typeface="Arial" panose="020B0604020202020204" pitchFamily="34" charset="0"/>
                <a:cs typeface="Arial" panose="020B0604020202020204" pitchFamily="34" charset="0"/>
              </a:rPr>
              <a:t>las </a:t>
            </a:r>
            <a:r>
              <a:rPr lang="es-AR" sz="1500" dirty="0">
                <a:latin typeface="Arial" panose="020B0604020202020204" pitchFamily="34" charset="0"/>
                <a:cs typeface="Arial" panose="020B0604020202020204" pitchFamily="34" charset="0"/>
              </a:rPr>
              <a:t>administraciones </a:t>
            </a:r>
            <a:r>
              <a:rPr lang="es-AR" sz="1500" dirty="0" smtClean="0">
                <a:latin typeface="Arial" panose="020B0604020202020204" pitchFamily="34" charset="0"/>
                <a:cs typeface="Arial" panose="020B0604020202020204" pitchFamily="34" charset="0"/>
              </a:rPr>
              <a:t>se atribuyó el </a:t>
            </a:r>
            <a:r>
              <a:rPr lang="es-AR" sz="1500" dirty="0">
                <a:latin typeface="Arial" panose="020B0604020202020204" pitchFamily="34" charset="0"/>
                <a:cs typeface="Arial" panose="020B0604020202020204" pitchFamily="34" charset="0"/>
              </a:rPr>
              <a:t>20% de los ingresos </a:t>
            </a:r>
            <a:r>
              <a:rPr lang="es-AR" sz="1500" dirty="0" err="1" smtClean="0">
                <a:latin typeface="Arial" panose="020B0604020202020204" pitchFamily="34" charset="0"/>
                <a:cs typeface="Arial" panose="020B0604020202020204" pitchFamily="34" charset="0"/>
              </a:rPr>
              <a:t>seg</a:t>
            </a:r>
            <a:r>
              <a:rPr lang="es-AR" sz="1500" dirty="0" smtClean="0">
                <a:latin typeface="Arial" panose="020B0604020202020204" pitchFamily="34" charset="0"/>
                <a:cs typeface="Arial" panose="020B0604020202020204" pitchFamily="34" charset="0"/>
              </a:rPr>
              <a:t> el art-. 7 </a:t>
            </a:r>
            <a:r>
              <a:rPr lang="es-AR" sz="1500" dirty="0">
                <a:latin typeface="Arial" panose="020B0604020202020204" pitchFamily="34" charset="0"/>
                <a:cs typeface="Arial" panose="020B0604020202020204" pitchFamily="34" charset="0"/>
              </a:rPr>
              <a:t>del </a:t>
            </a:r>
            <a:r>
              <a:rPr lang="es-AR" sz="1500" dirty="0" smtClean="0">
                <a:latin typeface="Arial" panose="020B0604020202020204" pitchFamily="34" charset="0"/>
                <a:cs typeface="Arial" panose="020B0604020202020204" pitchFamily="34" charset="0"/>
              </a:rPr>
              <a:t>CM, </a:t>
            </a:r>
            <a:r>
              <a:rPr lang="es-AR" sz="1500" dirty="0">
                <a:latin typeface="Arial" panose="020B0604020202020204" pitchFamily="34" charset="0"/>
                <a:cs typeface="Arial" panose="020B0604020202020204" pitchFamily="34" charset="0"/>
              </a:rPr>
              <a:t>en partes iguales entre la </a:t>
            </a:r>
            <a:r>
              <a:rPr lang="es-AR" sz="1500" dirty="0" smtClean="0">
                <a:latin typeface="Arial" panose="020B0604020202020204" pitchFamily="34" charset="0"/>
                <a:cs typeface="Arial" panose="020B0604020202020204" pitchFamily="34" charset="0"/>
              </a:rPr>
              <a:t>CABA  y la PBA por </a:t>
            </a:r>
            <a:r>
              <a:rPr lang="es-AR" sz="1500" dirty="0">
                <a:latin typeface="Arial" panose="020B0604020202020204" pitchFamily="34" charset="0"/>
                <a:cs typeface="Arial" panose="020B0604020202020204" pitchFamily="34" charset="0"/>
              </a:rPr>
              <a:t>ser estas las dos jurisdicciones en donde se </a:t>
            </a:r>
            <a:r>
              <a:rPr lang="es-AR" sz="1500" dirty="0" smtClean="0">
                <a:latin typeface="Arial" panose="020B0604020202020204" pitchFamily="34" charset="0"/>
                <a:cs typeface="Arial" panose="020B0604020202020204" pitchFamily="34" charset="0"/>
              </a:rPr>
              <a:t>desarrollaba la </a:t>
            </a:r>
            <a:r>
              <a:rPr lang="es-AR" sz="1500" dirty="0">
                <a:latin typeface="Arial" panose="020B0604020202020204" pitchFamily="34" charset="0"/>
                <a:cs typeface="Arial" panose="020B0604020202020204" pitchFamily="34" charset="0"/>
              </a:rPr>
              <a:t>administración y/o se encontraba la sede central de </a:t>
            </a:r>
            <a:r>
              <a:rPr lang="es-AR" sz="1500" dirty="0" err="1">
                <a:latin typeface="Arial" panose="020B0604020202020204" pitchFamily="34" charset="0"/>
                <a:cs typeface="Arial" panose="020B0604020202020204" pitchFamily="34" charset="0"/>
              </a:rPr>
              <a:t>Italcred</a:t>
            </a:r>
            <a:r>
              <a:rPr lang="es-AR" sz="1500" dirty="0">
                <a:latin typeface="Arial" panose="020B0604020202020204" pitchFamily="34" charset="0"/>
                <a:cs typeface="Arial" panose="020B0604020202020204" pitchFamily="34" charset="0"/>
              </a:rPr>
              <a:t> </a:t>
            </a:r>
            <a:r>
              <a:rPr lang="es-AR" sz="1500" dirty="0" err="1" smtClean="0">
                <a:latin typeface="Arial" panose="020B0604020202020204" pitchFamily="34" charset="0"/>
                <a:cs typeface="Arial" panose="020B0604020202020204" pitchFamily="34" charset="0"/>
              </a:rPr>
              <a:t>SA</a:t>
            </a:r>
            <a:endParaRPr lang="es-AR" sz="1500" dirty="0">
              <a:latin typeface="Arial" panose="020B0604020202020204" pitchFamily="34" charset="0"/>
              <a:cs typeface="Arial" panose="020B0604020202020204" pitchFamily="34" charset="0"/>
            </a:endParaRPr>
          </a:p>
          <a:p>
            <a:pPr algn="just">
              <a:lnSpc>
                <a:spcPct val="150000"/>
              </a:lnSpc>
              <a:spcBef>
                <a:spcPts val="600"/>
              </a:spcBef>
              <a:buFont typeface="Wingdings" panose="05000000000000000000" pitchFamily="2" charset="2"/>
              <a:buChar char="Ø"/>
            </a:pPr>
            <a:endParaRPr lang="es-AR" sz="1200" b="1"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52590628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1696" y="260648"/>
            <a:ext cx="11379200" cy="758825"/>
          </a:xfrm>
        </p:spPr>
        <p:txBody>
          <a:bodyPr/>
          <a:lstStyle/>
          <a:p>
            <a:r>
              <a:rPr lang="es-AR" sz="2000" dirty="0" smtClean="0">
                <a:solidFill>
                  <a:schemeClr val="tx1"/>
                </a:solidFill>
                <a:latin typeface="Arial" panose="020B0604020202020204" pitchFamily="34" charset="0"/>
                <a:cs typeface="Arial" panose="020B0604020202020204" pitchFamily="34" charset="0"/>
              </a:rPr>
              <a:t/>
            </a:r>
            <a:br>
              <a:rPr lang="es-AR" sz="2000" dirty="0" smtClean="0">
                <a:solidFill>
                  <a:schemeClr val="tx1"/>
                </a:solidFill>
                <a:latin typeface="Arial" panose="020B0604020202020204" pitchFamily="34" charset="0"/>
                <a:cs typeface="Arial" panose="020B0604020202020204" pitchFamily="34" charset="0"/>
              </a:rPr>
            </a:br>
            <a:r>
              <a:rPr lang="es-AR" sz="1800" b="1" dirty="0" smtClean="0">
                <a:solidFill>
                  <a:schemeClr val="tx1"/>
                </a:solidFill>
                <a:latin typeface="Arial" panose="020B0604020202020204" pitchFamily="34" charset="0"/>
                <a:cs typeface="Arial" panose="020B0604020202020204" pitchFamily="34" charset="0"/>
              </a:rPr>
              <a:t>La tasa municipal y el artículo 35 CM</a:t>
            </a:r>
            <a:r>
              <a:rPr lang="es-MX" sz="1800" b="1" dirty="0">
                <a:solidFill>
                  <a:schemeClr val="tx1"/>
                </a:solidFill>
                <a:latin typeface="Arial" panose="020B0604020202020204" pitchFamily="34" charset="0"/>
                <a:cs typeface="Arial" panose="020B0604020202020204" pitchFamily="34" charset="0"/>
              </a:rPr>
              <a:t> </a:t>
            </a:r>
            <a:r>
              <a:rPr lang="es-MX" sz="1800" b="1" dirty="0" smtClean="0">
                <a:solidFill>
                  <a:schemeClr val="tx1"/>
                </a:solidFill>
                <a:latin typeface="Arial" panose="020B0604020202020204" pitchFamily="34" charset="0"/>
                <a:cs typeface="Arial" panose="020B0604020202020204" pitchFamily="34" charset="0"/>
              </a:rPr>
              <a:t> - CSJN “</a:t>
            </a:r>
            <a:r>
              <a:rPr lang="es-MX" sz="1800" b="1" dirty="0" err="1" smtClean="0">
                <a:solidFill>
                  <a:schemeClr val="tx1"/>
                </a:solidFill>
                <a:latin typeface="Arial" panose="020B0604020202020204" pitchFamily="34" charset="0"/>
                <a:cs typeface="Arial" panose="020B0604020202020204" pitchFamily="34" charset="0"/>
              </a:rPr>
              <a:t>Petersen</a:t>
            </a:r>
            <a:r>
              <a:rPr lang="es-MX" sz="1800" b="1" dirty="0">
                <a:solidFill>
                  <a:schemeClr val="tx1"/>
                </a:solidFill>
                <a:latin typeface="Arial" panose="020B0604020202020204" pitchFamily="34" charset="0"/>
                <a:cs typeface="Arial" panose="020B0604020202020204" pitchFamily="34" charset="0"/>
              </a:rPr>
              <a:t>, </a:t>
            </a:r>
            <a:r>
              <a:rPr lang="es-MX" sz="1800" b="1" dirty="0" err="1">
                <a:solidFill>
                  <a:schemeClr val="tx1"/>
                </a:solidFill>
                <a:latin typeface="Arial" panose="020B0604020202020204" pitchFamily="34" charset="0"/>
                <a:cs typeface="Arial" panose="020B0604020202020204" pitchFamily="34" charset="0"/>
              </a:rPr>
              <a:t>Thiele</a:t>
            </a:r>
            <a:r>
              <a:rPr lang="es-MX" sz="1800" b="1" dirty="0">
                <a:solidFill>
                  <a:schemeClr val="tx1"/>
                </a:solidFill>
                <a:latin typeface="Arial" panose="020B0604020202020204" pitchFamily="34" charset="0"/>
                <a:cs typeface="Arial" panose="020B0604020202020204" pitchFamily="34" charset="0"/>
              </a:rPr>
              <a:t> y Cruz S.A. de Construcciones y Mandatos contra Municipalidad de Vicente </a:t>
            </a:r>
            <a:r>
              <a:rPr lang="es-MX" sz="1800" b="1" dirty="0" smtClean="0">
                <a:solidFill>
                  <a:schemeClr val="tx1"/>
                </a:solidFill>
                <a:latin typeface="Arial" panose="020B0604020202020204" pitchFamily="34" charset="0"/>
                <a:cs typeface="Arial" panose="020B0604020202020204" pitchFamily="34" charset="0"/>
              </a:rPr>
              <a:t>López</a:t>
            </a:r>
            <a:r>
              <a:rPr lang="es-MX" sz="2000" b="1" dirty="0" smtClean="0">
                <a:solidFill>
                  <a:schemeClr val="tx1"/>
                </a:solidFill>
                <a:latin typeface="Arial" panose="020B0604020202020204" pitchFamily="34" charset="0"/>
                <a:cs typeface="Arial" panose="020B0604020202020204" pitchFamily="34" charset="0"/>
              </a:rPr>
              <a:t>” 20/5/2024</a:t>
            </a:r>
            <a:endParaRPr lang="es-AR" b="1"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
          </p:nvPr>
        </p:nvSpPr>
        <p:spPr>
          <a:xfrm>
            <a:off x="402336" y="1412776"/>
            <a:ext cx="11338560" cy="4752528"/>
          </a:xfrm>
        </p:spPr>
        <p:txBody>
          <a:bodyPr/>
          <a:lstStyle/>
          <a:p>
            <a:pPr algn="just">
              <a:buFont typeface="Wingdings" panose="05000000000000000000" pitchFamily="2" charset="2"/>
              <a:buChar char="Ø"/>
            </a:pPr>
            <a:r>
              <a:rPr lang="es-MX" sz="1800" dirty="0" smtClean="0">
                <a:latin typeface="Arial" panose="020B0604020202020204" pitchFamily="34" charset="0"/>
                <a:cs typeface="Arial" panose="020B0604020202020204" pitchFamily="34" charset="0"/>
              </a:rPr>
              <a:t>LA SOCIEDAD: la administración está en CABA </a:t>
            </a:r>
            <a:r>
              <a:rPr lang="es-MX" sz="1800" dirty="0">
                <a:latin typeface="Arial" panose="020B0604020202020204" pitchFamily="34" charset="0"/>
                <a:cs typeface="Arial" panose="020B0604020202020204" pitchFamily="34" charset="0"/>
              </a:rPr>
              <a:t>y en los períodos </a:t>
            </a:r>
            <a:r>
              <a:rPr lang="es-MX" sz="1800" dirty="0" smtClean="0">
                <a:latin typeface="Arial" panose="020B0604020202020204" pitchFamily="34" charset="0"/>
                <a:cs typeface="Arial" panose="020B0604020202020204" pitchFamily="34" charset="0"/>
              </a:rPr>
              <a:t>ajustados realizó </a:t>
            </a:r>
            <a:r>
              <a:rPr lang="es-MX" sz="1800" dirty="0">
                <a:latin typeface="Arial" panose="020B0604020202020204" pitchFamily="34" charset="0"/>
                <a:cs typeface="Arial" panose="020B0604020202020204" pitchFamily="34" charset="0"/>
              </a:rPr>
              <a:t>obras en la PBA, </a:t>
            </a:r>
            <a:r>
              <a:rPr lang="es-MX" sz="1800" dirty="0" smtClean="0">
                <a:latin typeface="Arial" panose="020B0604020202020204" pitchFamily="34" charset="0"/>
                <a:cs typeface="Arial" panose="020B0604020202020204" pitchFamily="34" charset="0"/>
              </a:rPr>
              <a:t>por </a:t>
            </a:r>
            <a:r>
              <a:rPr lang="es-MX" sz="1800" dirty="0">
                <a:latin typeface="Arial" panose="020B0604020202020204" pitchFamily="34" charset="0"/>
                <a:cs typeface="Arial" panose="020B0604020202020204" pitchFamily="34" charset="0"/>
              </a:rPr>
              <a:t>lo cual, </a:t>
            </a:r>
            <a:r>
              <a:rPr lang="es-MX" sz="1800" dirty="0" smtClean="0">
                <a:latin typeface="Arial" panose="020B0604020202020204" pitchFamily="34" charset="0"/>
                <a:cs typeface="Arial" panose="020B0604020202020204" pitchFamily="34" charset="0"/>
              </a:rPr>
              <a:t>conforme art.6 CM</a:t>
            </a:r>
            <a:r>
              <a:rPr lang="es-MX" sz="1800" dirty="0">
                <a:latin typeface="Arial" panose="020B0604020202020204" pitchFamily="34" charset="0"/>
                <a:cs typeface="Arial" panose="020B0604020202020204" pitchFamily="34" charset="0"/>
              </a:rPr>
              <a:t>, tributó el 90% de los ingresos </a:t>
            </a:r>
            <a:r>
              <a:rPr lang="es-MX" sz="1800" dirty="0" smtClean="0">
                <a:latin typeface="Arial" panose="020B0604020202020204" pitchFamily="34" charset="0"/>
                <a:cs typeface="Arial" panose="020B0604020202020204" pitchFamily="34" charset="0"/>
              </a:rPr>
              <a:t>por </a:t>
            </a:r>
            <a:r>
              <a:rPr lang="es-MX" sz="1800" dirty="0">
                <a:latin typeface="Arial" panose="020B0604020202020204" pitchFamily="34" charset="0"/>
                <a:cs typeface="Arial" panose="020B0604020202020204" pitchFamily="34" charset="0"/>
              </a:rPr>
              <a:t>la actividad de construcción a los municipios donde desarrolló efectivamente las obras, mientras que el 10% restante lo atribuyó a la CABA, porque allí </a:t>
            </a:r>
            <a:r>
              <a:rPr lang="es-MX" sz="1800" dirty="0" smtClean="0">
                <a:latin typeface="Arial" panose="020B0604020202020204" pitchFamily="34" charset="0"/>
                <a:cs typeface="Arial" panose="020B0604020202020204" pitchFamily="34" charset="0"/>
              </a:rPr>
              <a:t>está la </a:t>
            </a:r>
            <a:r>
              <a:rPr lang="es-MX" sz="1800" dirty="0">
                <a:latin typeface="Arial" panose="020B0604020202020204" pitchFamily="34" charset="0"/>
                <a:cs typeface="Arial" panose="020B0604020202020204" pitchFamily="34" charset="0"/>
              </a:rPr>
              <a:t>sede administrativa y de dirección de sus negocios. </a:t>
            </a:r>
            <a:endParaRPr lang="es-MX" sz="1800" dirty="0" smtClean="0">
              <a:latin typeface="Arial" panose="020B0604020202020204" pitchFamily="34" charset="0"/>
              <a:cs typeface="Arial" panose="020B0604020202020204" pitchFamily="34" charset="0"/>
            </a:endParaRPr>
          </a:p>
          <a:p>
            <a:pPr algn="just">
              <a:buFont typeface="Wingdings" panose="05000000000000000000" pitchFamily="2" charset="2"/>
              <a:buChar char="Ø"/>
            </a:pPr>
            <a:endParaRPr lang="es-MX" sz="1800" dirty="0" smtClean="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s-MX" sz="1800" dirty="0" smtClean="0">
                <a:latin typeface="Arial" panose="020B0604020202020204" pitchFamily="34" charset="0"/>
                <a:cs typeface="Arial" panose="020B0604020202020204" pitchFamily="34" charset="0"/>
              </a:rPr>
              <a:t>LA MUNICIPALIDAD pretende </a:t>
            </a:r>
            <a:r>
              <a:rPr lang="es-MX" sz="1800" dirty="0">
                <a:latin typeface="Arial" panose="020B0604020202020204" pitchFamily="34" charset="0"/>
                <a:cs typeface="Arial" panose="020B0604020202020204" pitchFamily="34" charset="0"/>
              </a:rPr>
              <a:t>atribuirse el 100% de la </a:t>
            </a:r>
            <a:r>
              <a:rPr lang="es-MX" sz="1800" dirty="0" smtClean="0">
                <a:latin typeface="Arial" panose="020B0604020202020204" pitchFamily="34" charset="0"/>
                <a:cs typeface="Arial" panose="020B0604020202020204" pitchFamily="34" charset="0"/>
              </a:rPr>
              <a:t>BI de </a:t>
            </a:r>
            <a:r>
              <a:rPr lang="es-MX" sz="1800" dirty="0">
                <a:latin typeface="Arial" panose="020B0604020202020204" pitchFamily="34" charset="0"/>
                <a:cs typeface="Arial" panose="020B0604020202020204" pitchFamily="34" charset="0"/>
              </a:rPr>
              <a:t>la </a:t>
            </a:r>
            <a:r>
              <a:rPr lang="es-MX" sz="1800" dirty="0" smtClean="0">
                <a:latin typeface="Arial" panose="020B0604020202020204" pitchFamily="34" charset="0"/>
                <a:cs typeface="Arial" panose="020B0604020202020204" pitchFamily="34" charset="0"/>
              </a:rPr>
              <a:t>TSH</a:t>
            </a:r>
            <a:r>
              <a:rPr lang="es-MX" sz="1800" dirty="0">
                <a:latin typeface="Arial" panose="020B0604020202020204" pitchFamily="34" charset="0"/>
                <a:cs typeface="Arial" panose="020B0604020202020204" pitchFamily="34" charset="0"/>
              </a:rPr>
              <a:t>, por ser el único municipio con local o establecimiento debidamente habilitado en la </a:t>
            </a:r>
            <a:r>
              <a:rPr lang="es-MX" sz="1800" dirty="0" smtClean="0">
                <a:latin typeface="Arial" panose="020B0604020202020204" pitchFamily="34" charset="0"/>
                <a:cs typeface="Arial" panose="020B0604020202020204" pitchFamily="34" charset="0"/>
              </a:rPr>
              <a:t>PBA. La empresa realiza </a:t>
            </a:r>
            <a:r>
              <a:rPr lang="es-MX" sz="1800" dirty="0">
                <a:latin typeface="Arial" panose="020B0604020202020204" pitchFamily="34" charset="0"/>
                <a:cs typeface="Arial" panose="020B0604020202020204" pitchFamily="34" charset="0"/>
              </a:rPr>
              <a:t>actividades comerciales en </a:t>
            </a:r>
            <a:r>
              <a:rPr lang="es-MX" sz="1800" dirty="0" smtClean="0">
                <a:latin typeface="Arial" panose="020B0604020202020204" pitchFamily="34" charset="0"/>
                <a:cs typeface="Arial" panose="020B0604020202020204" pitchFamily="34" charset="0"/>
              </a:rPr>
              <a:t>el </a:t>
            </a:r>
            <a:r>
              <a:rPr lang="es-MX" sz="1800" dirty="0">
                <a:latin typeface="Arial" panose="020B0604020202020204" pitchFamily="34" charset="0"/>
                <a:cs typeface="Arial" panose="020B0604020202020204" pitchFamily="34" charset="0"/>
              </a:rPr>
              <a:t>Partido de Vicente López, donde tiene radicado un depósito de materiales para la </a:t>
            </a:r>
            <a:r>
              <a:rPr lang="es-MX" sz="1800" dirty="0" smtClean="0">
                <a:latin typeface="Arial" panose="020B0604020202020204" pitchFamily="34" charset="0"/>
                <a:cs typeface="Arial" panose="020B0604020202020204" pitchFamily="34" charset="0"/>
              </a:rPr>
              <a:t>construcción y no cuenta con </a:t>
            </a:r>
            <a:r>
              <a:rPr lang="es-MX" sz="1800" dirty="0">
                <a:latin typeface="Arial" panose="020B0604020202020204" pitchFamily="34" charset="0"/>
                <a:cs typeface="Arial" panose="020B0604020202020204" pitchFamily="34" charset="0"/>
              </a:rPr>
              <a:t>otras habilitaciones en </a:t>
            </a:r>
            <a:r>
              <a:rPr lang="es-MX" sz="1800" dirty="0" smtClean="0">
                <a:latin typeface="Arial" panose="020B0604020202020204" pitchFamily="34" charset="0"/>
                <a:cs typeface="Arial" panose="020B0604020202020204" pitchFamily="34" charset="0"/>
              </a:rPr>
              <a:t>la PBA. Debe aplicarse el </a:t>
            </a:r>
            <a:r>
              <a:rPr lang="es-MX" sz="1800" dirty="0">
                <a:latin typeface="Arial" panose="020B0604020202020204" pitchFamily="34" charset="0"/>
                <a:cs typeface="Arial" panose="020B0604020202020204" pitchFamily="34" charset="0"/>
              </a:rPr>
              <a:t>tercer párrafo del </a:t>
            </a:r>
            <a:r>
              <a:rPr lang="es-MX" sz="1800" dirty="0" smtClean="0">
                <a:latin typeface="Arial" panose="020B0604020202020204" pitchFamily="34" charset="0"/>
                <a:cs typeface="Arial" panose="020B0604020202020204" pitchFamily="34" charset="0"/>
              </a:rPr>
              <a:t>art. 35 del </a:t>
            </a:r>
            <a:r>
              <a:rPr lang="es-MX" sz="1800" dirty="0">
                <a:latin typeface="Arial" panose="020B0604020202020204" pitchFamily="34" charset="0"/>
                <a:cs typeface="Arial" panose="020B0604020202020204" pitchFamily="34" charset="0"/>
              </a:rPr>
              <a:t>CM, por el cual debe atribuirse a este municipio el 100% de la </a:t>
            </a:r>
            <a:r>
              <a:rPr lang="es-MX" sz="1800" dirty="0" smtClean="0">
                <a:latin typeface="Arial" panose="020B0604020202020204" pitchFamily="34" charset="0"/>
                <a:cs typeface="Arial" panose="020B0604020202020204" pitchFamily="34" charset="0"/>
              </a:rPr>
              <a:t>BI asignada </a:t>
            </a:r>
            <a:r>
              <a:rPr lang="es-MX" sz="1800" dirty="0">
                <a:latin typeface="Arial" panose="020B0604020202020204" pitchFamily="34" charset="0"/>
                <a:cs typeface="Arial" panose="020B0604020202020204" pitchFamily="34" charset="0"/>
              </a:rPr>
              <a:t>a la PBA.</a:t>
            </a:r>
          </a:p>
          <a:p>
            <a:pPr>
              <a:buFont typeface="Wingdings" panose="05000000000000000000" pitchFamily="2" charset="2"/>
              <a:buChar char="Ø"/>
            </a:pPr>
            <a:endParaRPr lang="es-MX" sz="1800" dirty="0" smtClean="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s-MX" sz="1800" dirty="0" smtClean="0">
                <a:latin typeface="Arial" panose="020B0604020202020204" pitchFamily="34" charset="0"/>
                <a:cs typeface="Arial" panose="020B0604020202020204" pitchFamily="34" charset="0"/>
              </a:rPr>
              <a:t>La SENTENCIA de la CSJN resuelve que el tribunal quo, la SCBA, desconoció que la </a:t>
            </a:r>
            <a:r>
              <a:rPr lang="es-MX" sz="1800" dirty="0" err="1" smtClean="0">
                <a:latin typeface="Arial" panose="020B0604020202020204" pitchFamily="34" charset="0"/>
                <a:cs typeface="Arial" panose="020B0604020202020204" pitchFamily="34" charset="0"/>
              </a:rPr>
              <a:t>soc.</a:t>
            </a:r>
            <a:r>
              <a:rPr lang="es-MX" sz="1800" dirty="0" smtClean="0">
                <a:latin typeface="Arial" panose="020B0604020202020204" pitchFamily="34" charset="0"/>
                <a:cs typeface="Arial" panose="020B0604020202020204" pitchFamily="34" charset="0"/>
              </a:rPr>
              <a:t> realizaba </a:t>
            </a:r>
            <a:r>
              <a:rPr lang="es-MX" sz="1800" dirty="0">
                <a:latin typeface="Arial" panose="020B0604020202020204" pitchFamily="34" charset="0"/>
                <a:cs typeface="Arial" panose="020B0604020202020204" pitchFamily="34" charset="0"/>
              </a:rPr>
              <a:t>actividades encuadradas en el artículo 6 del CM, por lo cual, resulta de aplicación </a:t>
            </a:r>
            <a:r>
              <a:rPr lang="es-MX" sz="1800" dirty="0" smtClean="0">
                <a:latin typeface="Arial" panose="020B0604020202020204" pitchFamily="34" charset="0"/>
                <a:cs typeface="Arial" panose="020B0604020202020204" pitchFamily="34" charset="0"/>
              </a:rPr>
              <a:t>el </a:t>
            </a:r>
            <a:r>
              <a:rPr lang="es-MX" sz="1800" dirty="0">
                <a:latin typeface="Arial" panose="020B0604020202020204" pitchFamily="34" charset="0"/>
                <a:cs typeface="Arial" panose="020B0604020202020204" pitchFamily="34" charset="0"/>
              </a:rPr>
              <a:t>segundo párrafo del artículo 35 del CM, descartando </a:t>
            </a:r>
            <a:r>
              <a:rPr lang="es-MX" sz="1800" dirty="0" smtClean="0">
                <a:latin typeface="Arial" panose="020B0604020202020204" pitchFamily="34" charset="0"/>
                <a:cs typeface="Arial" panose="020B0604020202020204" pitchFamily="34" charset="0"/>
              </a:rPr>
              <a:t>la pretensión el </a:t>
            </a:r>
            <a:r>
              <a:rPr lang="es-MX" sz="1800" dirty="0">
                <a:latin typeface="Arial" panose="020B0604020202020204" pitchFamily="34" charset="0"/>
                <a:cs typeface="Arial" panose="020B0604020202020204" pitchFamily="34" charset="0"/>
              </a:rPr>
              <a:t>argumento </a:t>
            </a:r>
            <a:r>
              <a:rPr lang="es-MX" sz="1800" dirty="0" smtClean="0">
                <a:latin typeface="Arial" panose="020B0604020202020204" pitchFamily="34" charset="0"/>
                <a:cs typeface="Arial" panose="020B0604020202020204" pitchFamily="34" charset="0"/>
              </a:rPr>
              <a:t>de la </a:t>
            </a:r>
            <a:r>
              <a:rPr lang="es-MX" sz="1800" dirty="0" err="1" smtClean="0">
                <a:latin typeface="Arial" panose="020B0604020202020204" pitchFamily="34" charset="0"/>
                <a:cs typeface="Arial" panose="020B0604020202020204" pitchFamily="34" charset="0"/>
              </a:rPr>
              <a:t>Mun</a:t>
            </a:r>
            <a:r>
              <a:rPr lang="es-MX" sz="1800" dirty="0" smtClean="0">
                <a:latin typeface="Arial" panose="020B0604020202020204" pitchFamily="34" charset="0"/>
                <a:cs typeface="Arial" panose="020B0604020202020204" pitchFamily="34" charset="0"/>
              </a:rPr>
              <a:t>. de aplicar el </a:t>
            </a:r>
            <a:r>
              <a:rPr lang="es-MX" sz="1800" dirty="0">
                <a:latin typeface="Arial" panose="020B0604020202020204" pitchFamily="34" charset="0"/>
                <a:cs typeface="Arial" panose="020B0604020202020204" pitchFamily="34" charset="0"/>
              </a:rPr>
              <a:t>tercer </a:t>
            </a:r>
            <a:r>
              <a:rPr lang="es-MX" sz="1800" dirty="0" smtClean="0">
                <a:latin typeface="Arial" panose="020B0604020202020204" pitchFamily="34" charset="0"/>
                <a:cs typeface="Arial" panose="020B0604020202020204" pitchFamily="34" charset="0"/>
              </a:rPr>
              <a:t>párrafo</a:t>
            </a:r>
            <a:endParaRPr 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Ø"/>
            </a:pPr>
            <a:endParaRPr lang="es-AR" sz="18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414440369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1">
            <a:extLst>
              <a:ext uri="{FF2B5EF4-FFF2-40B4-BE49-F238E27FC236}">
                <a16:creationId xmlns="" xmlns:a16="http://schemas.microsoft.com/office/drawing/2014/main" id="{8D8CAC39-6C34-48E0-8199-E14C3185B99A}"/>
              </a:ext>
            </a:extLst>
          </p:cNvPr>
          <p:cNvSpPr>
            <a:spLocks noGrp="1"/>
          </p:cNvSpPr>
          <p:nvPr>
            <p:ph type="subTitle" idx="1"/>
          </p:nvPr>
        </p:nvSpPr>
        <p:spPr>
          <a:xfrm>
            <a:off x="767408" y="2492896"/>
            <a:ext cx="10801200" cy="3816424"/>
          </a:xfrm>
        </p:spPr>
        <p:txBody>
          <a:bodyPr/>
          <a:lstStyle/>
          <a:p>
            <a:pPr marL="285750" indent="-285750" algn="just">
              <a:buFont typeface="Wingdings" panose="05000000000000000000" pitchFamily="2" charset="2"/>
              <a:buChar char="Ø"/>
            </a:pPr>
            <a:r>
              <a:rPr lang="es-AR" sz="1400" kern="1300" cap="none" spc="0" dirty="0" smtClean="0">
                <a:solidFill>
                  <a:schemeClr val="tx1"/>
                </a:solidFill>
                <a:latin typeface="Arial" panose="020B0604020202020204" pitchFamily="34" charset="0"/>
                <a:cs typeface="Arial" panose="020B0604020202020204" pitchFamily="34" charset="0"/>
              </a:rPr>
              <a:t>El Régimen General es residual</a:t>
            </a:r>
          </a:p>
          <a:p>
            <a:pPr marL="285750" indent="-285750" algn="just">
              <a:buFont typeface="Wingdings" panose="05000000000000000000" pitchFamily="2" charset="2"/>
              <a:buChar char="Ø"/>
            </a:pPr>
            <a:r>
              <a:rPr lang="es-AR" sz="1400" kern="1300" cap="none" spc="0" dirty="0" smtClean="0">
                <a:solidFill>
                  <a:schemeClr val="tx1"/>
                </a:solidFill>
                <a:latin typeface="Arial" panose="020B0604020202020204" pitchFamily="34" charset="0"/>
                <a:cs typeface="Arial" panose="020B0604020202020204" pitchFamily="34" charset="0"/>
              </a:rPr>
              <a:t>Un contribuyente puede realizar actividades alcanzadas por el </a:t>
            </a:r>
            <a:r>
              <a:rPr lang="es-AR" sz="1400" kern="1300" cap="none" spc="0" dirty="0" err="1" smtClean="0">
                <a:solidFill>
                  <a:schemeClr val="tx1"/>
                </a:solidFill>
                <a:latin typeface="Arial" panose="020B0604020202020204" pitchFamily="34" charset="0"/>
                <a:cs typeface="Arial" panose="020B0604020202020204" pitchFamily="34" charset="0"/>
              </a:rPr>
              <a:t>Rég.Gral</a:t>
            </a:r>
            <a:r>
              <a:rPr lang="es-AR" sz="1400" kern="1300" cap="none" spc="0" dirty="0" smtClean="0">
                <a:solidFill>
                  <a:schemeClr val="tx1"/>
                </a:solidFill>
                <a:latin typeface="Arial" panose="020B0604020202020204" pitchFamily="34" charset="0"/>
                <a:cs typeface="Arial" panose="020B0604020202020204" pitchFamily="34" charset="0"/>
              </a:rPr>
              <a:t> y por </a:t>
            </a:r>
            <a:r>
              <a:rPr lang="es-AR" sz="1400" kern="1300" cap="none" spc="0" dirty="0" err="1" smtClean="0">
                <a:solidFill>
                  <a:schemeClr val="tx1"/>
                </a:solidFill>
                <a:latin typeface="Arial" panose="020B0604020202020204" pitchFamily="34" charset="0"/>
                <a:cs typeface="Arial" panose="020B0604020202020204" pitchFamily="34" charset="0"/>
              </a:rPr>
              <a:t>Regs.Especiales</a:t>
            </a:r>
            <a:r>
              <a:rPr lang="es-AR" sz="1400" kern="1300" cap="none" spc="0" dirty="0" smtClean="0">
                <a:solidFill>
                  <a:schemeClr val="tx1"/>
                </a:solidFill>
                <a:latin typeface="Arial" panose="020B0604020202020204" pitchFamily="34" charset="0"/>
                <a:cs typeface="Arial" panose="020B0604020202020204" pitchFamily="34" charset="0"/>
              </a:rPr>
              <a:t>.</a:t>
            </a:r>
          </a:p>
          <a:p>
            <a:pPr marL="285750" indent="-285750" algn="just">
              <a:buFont typeface="Wingdings" panose="05000000000000000000" pitchFamily="2" charset="2"/>
              <a:buChar char="Ø"/>
            </a:pPr>
            <a:r>
              <a:rPr lang="es-AR" sz="1400" kern="1300" cap="none" spc="0" dirty="0" smtClean="0">
                <a:solidFill>
                  <a:schemeClr val="tx1"/>
                </a:solidFill>
                <a:latin typeface="Arial" panose="020B0604020202020204" pitchFamily="34" charset="0"/>
                <a:cs typeface="Arial" panose="020B0604020202020204" pitchFamily="34" charset="0"/>
              </a:rPr>
              <a:t>La Asignación de Ingresos se realiza respecto de cada obra del contribuyente</a:t>
            </a:r>
          </a:p>
          <a:p>
            <a:pPr marL="285750" indent="-285750" algn="just">
              <a:buFont typeface="Wingdings" panose="05000000000000000000" pitchFamily="2" charset="2"/>
              <a:buChar char="Ø"/>
            </a:pPr>
            <a:r>
              <a:rPr lang="es-AR" sz="1400" kern="1300" cap="none" spc="0" dirty="0" smtClean="0">
                <a:solidFill>
                  <a:schemeClr val="tx1"/>
                </a:solidFill>
                <a:latin typeface="Arial" panose="020B0604020202020204" pitchFamily="34" charset="0"/>
                <a:cs typeface="Arial" panose="020B0604020202020204" pitchFamily="34" charset="0"/>
              </a:rPr>
              <a:t>Ejemplo: 1) obra de Córdoba: 100% de los ingresos de esta obra son para el Fisco cordobés, por desarrollarse la obra allí y tener ahí la sede administrativa y 2) obra de Santa Fe: 90% de los ingresos de esta obra para el Fisco de Santa Fe y 10 % de los ingresos de la misma para el Fisco de Córdoba. </a:t>
            </a:r>
          </a:p>
          <a:p>
            <a:pPr marL="285750" indent="-285750" algn="just">
              <a:buFont typeface="Wingdings" panose="05000000000000000000" pitchFamily="2" charset="2"/>
              <a:buChar char="Ø"/>
            </a:pPr>
            <a:r>
              <a:rPr lang="es-AR" sz="1400" kern="1300" cap="none" spc="0" dirty="0" smtClean="0">
                <a:solidFill>
                  <a:schemeClr val="tx1"/>
                </a:solidFill>
                <a:latin typeface="Arial" panose="020B0604020202020204" pitchFamily="34" charset="0"/>
                <a:cs typeface="Arial" panose="020B0604020202020204" pitchFamily="34" charset="0"/>
              </a:rPr>
              <a:t>¿Qué sucede si las obras y la sede están en la misma jurisdicción?: 100 % para esa jurisdicción.</a:t>
            </a:r>
          </a:p>
          <a:p>
            <a:pPr marL="171450" indent="-171450" algn="just">
              <a:buFont typeface="Wingdings" panose="05000000000000000000" pitchFamily="2" charset="2"/>
              <a:buChar char="Ø"/>
            </a:pPr>
            <a:r>
              <a:rPr lang="es-AR" sz="1400" kern="1300" cap="none" spc="0" dirty="0" smtClean="0">
                <a:solidFill>
                  <a:schemeClr val="tx1"/>
                </a:solidFill>
                <a:latin typeface="Arial" panose="020B0604020202020204" pitchFamily="34" charset="0"/>
                <a:cs typeface="Arial" panose="020B0604020202020204" pitchFamily="34" charset="0"/>
              </a:rPr>
              <a:t>Resolución n°40/2004 (C.A.) Smith </a:t>
            </a:r>
            <a:r>
              <a:rPr lang="es-AR" sz="1400" kern="1300" cap="none" spc="0" dirty="0">
                <a:solidFill>
                  <a:schemeClr val="tx1"/>
                </a:solidFill>
                <a:latin typeface="Arial" panose="020B0604020202020204" pitchFamily="34" charset="0"/>
                <a:cs typeface="Arial" panose="020B0604020202020204" pitchFamily="34" charset="0"/>
              </a:rPr>
              <a:t>M</a:t>
            </a:r>
            <a:r>
              <a:rPr lang="es-AR" sz="1400" kern="1300" cap="none" spc="0" dirty="0" smtClean="0">
                <a:solidFill>
                  <a:schemeClr val="tx1"/>
                </a:solidFill>
                <a:latin typeface="Arial" panose="020B0604020202020204" pitchFamily="34" charset="0"/>
                <a:cs typeface="Arial" panose="020B0604020202020204" pitchFamily="34" charset="0"/>
              </a:rPr>
              <a:t>olina y </a:t>
            </a:r>
            <a:r>
              <a:rPr lang="es-AR" sz="1400" kern="1300" cap="none" spc="0" dirty="0" err="1">
                <a:solidFill>
                  <a:schemeClr val="tx1"/>
                </a:solidFill>
                <a:latin typeface="Arial" panose="020B0604020202020204" pitchFamily="34" charset="0"/>
                <a:cs typeface="Arial" panose="020B0604020202020204" pitchFamily="34" charset="0"/>
              </a:rPr>
              <a:t>B</a:t>
            </a:r>
            <a:r>
              <a:rPr lang="es-AR" sz="1400" kern="1300" cap="none" spc="0" dirty="0" err="1" smtClean="0">
                <a:solidFill>
                  <a:schemeClr val="tx1"/>
                </a:solidFill>
                <a:latin typeface="Arial" panose="020B0604020202020204" pitchFamily="34" charset="0"/>
                <a:cs typeface="Arial" panose="020B0604020202020204" pitchFamily="34" charset="0"/>
              </a:rPr>
              <a:t>eccar</a:t>
            </a:r>
            <a:r>
              <a:rPr lang="es-AR" sz="1400" kern="1300" cap="none" spc="0" dirty="0" smtClean="0">
                <a:solidFill>
                  <a:schemeClr val="tx1"/>
                </a:solidFill>
                <a:latin typeface="Arial" panose="020B0604020202020204" pitchFamily="34" charset="0"/>
                <a:cs typeface="Arial" panose="020B0604020202020204" pitchFamily="34" charset="0"/>
              </a:rPr>
              <a:t> </a:t>
            </a:r>
            <a:r>
              <a:rPr lang="es-AR" sz="1400" kern="1300" cap="none" spc="0" dirty="0">
                <a:solidFill>
                  <a:schemeClr val="tx1"/>
                </a:solidFill>
                <a:latin typeface="Arial" panose="020B0604020202020204" pitchFamily="34" charset="0"/>
                <a:cs typeface="Arial" panose="020B0604020202020204" pitchFamily="34" charset="0"/>
              </a:rPr>
              <a:t>V</a:t>
            </a:r>
            <a:r>
              <a:rPr lang="es-AR" sz="1400" kern="1300" cap="none" spc="0" dirty="0" smtClean="0">
                <a:solidFill>
                  <a:schemeClr val="tx1"/>
                </a:solidFill>
                <a:latin typeface="Arial" panose="020B0604020202020204" pitchFamily="34" charset="0"/>
                <a:cs typeface="Arial" panose="020B0604020202020204" pitchFamily="34" charset="0"/>
              </a:rPr>
              <a:t>arela Pavimentos y Construcciones S.A. C/</a:t>
            </a:r>
            <a:r>
              <a:rPr lang="es-AR" sz="1400" kern="1300" cap="none" spc="0" dirty="0" err="1" smtClean="0">
                <a:solidFill>
                  <a:schemeClr val="tx1"/>
                </a:solidFill>
                <a:latin typeface="Arial" panose="020B0604020202020204" pitchFamily="34" charset="0"/>
                <a:cs typeface="Arial" panose="020B0604020202020204" pitchFamily="34" charset="0"/>
              </a:rPr>
              <a:t>Pcia</a:t>
            </a:r>
            <a:r>
              <a:rPr lang="es-AR" sz="1400" kern="1300" cap="none" spc="0" dirty="0" smtClean="0">
                <a:solidFill>
                  <a:schemeClr val="tx1"/>
                </a:solidFill>
                <a:latin typeface="Arial" panose="020B0604020202020204" pitchFamily="34" charset="0"/>
                <a:cs typeface="Arial" panose="020B0604020202020204" pitchFamily="34" charset="0"/>
              </a:rPr>
              <a:t>. Buenos Aires (</a:t>
            </a:r>
            <a:r>
              <a:rPr lang="es-AR" sz="1400" kern="1300" cap="none" spc="0" dirty="0" err="1" smtClean="0">
                <a:solidFill>
                  <a:schemeClr val="tx1"/>
                </a:solidFill>
                <a:latin typeface="Arial" panose="020B0604020202020204" pitchFamily="34" charset="0"/>
                <a:cs typeface="Arial" panose="020B0604020202020204" pitchFamily="34" charset="0"/>
              </a:rPr>
              <a:t>Conc</a:t>
            </a:r>
            <a:r>
              <a:rPr lang="es-AR" sz="1400" kern="1300" cap="none" spc="0" dirty="0" smtClean="0">
                <a:solidFill>
                  <a:schemeClr val="tx1"/>
                </a:solidFill>
                <a:latin typeface="Arial" panose="020B0604020202020204" pitchFamily="34" charset="0"/>
                <a:cs typeface="Arial" panose="020B0604020202020204" pitchFamily="34" charset="0"/>
              </a:rPr>
              <a:t>. </a:t>
            </a:r>
            <a:r>
              <a:rPr lang="es-AR" sz="1400" kern="1300" cap="none" spc="0" dirty="0" err="1" smtClean="0">
                <a:solidFill>
                  <a:schemeClr val="tx1"/>
                </a:solidFill>
                <a:latin typeface="Arial" panose="020B0604020202020204" pitchFamily="34" charset="0"/>
                <a:cs typeface="Arial" panose="020B0604020202020204" pitchFamily="34" charset="0"/>
              </a:rPr>
              <a:t>Res.Nº</a:t>
            </a:r>
            <a:r>
              <a:rPr lang="es-AR" sz="1400" kern="1300" cap="none" spc="0" dirty="0" smtClean="0">
                <a:solidFill>
                  <a:schemeClr val="tx1"/>
                </a:solidFill>
                <a:latin typeface="Arial" panose="020B0604020202020204" pitchFamily="34" charset="0"/>
                <a:cs typeface="Arial" panose="020B0604020202020204" pitchFamily="34" charset="0"/>
              </a:rPr>
              <a:t> 27/01 CA y Nº 11/02 CP): Garantizar un porcentual fijo al lugar donde se encuentre la sede, oficina, administración, y resto al lugar de la obra pues la intencionalidad del art. 6º es asignar no menos del 90% de los ingresos de la construcción a la jurisdicción donde se realiza la obra, porque los gastos, en la actividad de la construcción, proporcionan más adecuadamente el quantum de la actividad cumplida, otorgando una parte substancial a donde está la obra. si a su vez la sede se encuentra en la misma jurisdicción, se suma al 90% citado el 10% restante, sin que ello vulnere la verdadera intención de lo expresado en el régimen especial.</a:t>
            </a:r>
          </a:p>
          <a:p>
            <a:pPr marL="171450" indent="-171450" algn="just">
              <a:buFont typeface="Wingdings" panose="05000000000000000000" pitchFamily="2" charset="2"/>
              <a:buChar char="Ø"/>
            </a:pPr>
            <a:r>
              <a:rPr lang="es-AR" sz="1400" kern="1300" cap="none" spc="0" dirty="0" smtClean="0">
                <a:solidFill>
                  <a:schemeClr val="tx1"/>
                </a:solidFill>
                <a:latin typeface="Arial" panose="020B0604020202020204" pitchFamily="34" charset="0"/>
                <a:cs typeface="Arial" panose="020B0604020202020204" pitchFamily="34" charset="0"/>
              </a:rPr>
              <a:t>Art. 50 </a:t>
            </a:r>
            <a:r>
              <a:rPr lang="es-AR" sz="1400" kern="1300" cap="none" spc="0" dirty="0" smtClean="0">
                <a:solidFill>
                  <a:schemeClr val="tx1"/>
                </a:solidFill>
                <a:latin typeface="Arial" panose="020B0604020202020204" pitchFamily="34" charset="0"/>
                <a:cs typeface="Arial" panose="020B0604020202020204" pitchFamily="34" charset="0"/>
              </a:rPr>
              <a:t>RG CA 17/2024 </a:t>
            </a:r>
            <a:r>
              <a:rPr lang="es-AR" sz="1400" kern="1300" cap="none" spc="0" dirty="0" smtClean="0">
                <a:solidFill>
                  <a:schemeClr val="tx1"/>
                </a:solidFill>
                <a:latin typeface="Arial" panose="020B0604020202020204" pitchFamily="34" charset="0"/>
                <a:cs typeface="Arial" panose="020B0604020202020204" pitchFamily="34" charset="0"/>
              </a:rPr>
              <a:t>(ordenamiento de resol. generales): la jurisdicción donde se realicen las obras y se encuentra la administración o dirección obtiene el 100 % de los ingresos. </a:t>
            </a:r>
          </a:p>
          <a:p>
            <a:pPr marL="285750" indent="-285750" algn="just">
              <a:buFont typeface="Wingdings" panose="05000000000000000000" pitchFamily="2" charset="2"/>
              <a:buChar char="Ø"/>
            </a:pPr>
            <a:r>
              <a:rPr lang="es-AR" sz="1400" cap="none" spc="0" dirty="0" smtClean="0">
                <a:solidFill>
                  <a:schemeClr val="tx1"/>
                </a:solidFill>
                <a:latin typeface="Arial" panose="020B0604020202020204" pitchFamily="34" charset="0"/>
                <a:cs typeface="Arial" panose="020B0604020202020204" pitchFamily="34" charset="0"/>
              </a:rPr>
              <a:t>+</a:t>
            </a:r>
            <a:endParaRPr lang="es-AR" sz="1400" cap="none" spc="0" dirty="0">
              <a:solidFill>
                <a:schemeClr val="tx1"/>
              </a:solidFill>
              <a:latin typeface="Arial" panose="020B0604020202020204" pitchFamily="34" charset="0"/>
              <a:cs typeface="Arial" panose="020B0604020202020204" pitchFamily="34" charset="0"/>
            </a:endParaRPr>
          </a:p>
        </p:txBody>
      </p:sp>
      <p:sp>
        <p:nvSpPr>
          <p:cNvPr id="13" name="Rectangle 8"/>
          <p:cNvSpPr>
            <a:spLocks noGrp="1" noChangeArrowheads="1"/>
          </p:cNvSpPr>
          <p:nvPr>
            <p:ph type="ctrTitle"/>
          </p:nvPr>
        </p:nvSpPr>
        <p:spPr bwMode="auto">
          <a:xfrm>
            <a:off x="983432" y="481177"/>
            <a:ext cx="10684233" cy="1384995"/>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AR" altLang="es-AR" sz="1400"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ARTÍCULO 6º - En los casos de actividades de la construcción, incluidas las de demolición, excavación, perforación, etc., los contribuyentes que tengan su escritorio, oficina, administración o dirección en esa jurisdicción y ejecuten obras en otras, se atribuirá el diez por ciento (10%) de los ingresos a la jurisdicción</a:t>
            </a:r>
            <a:r>
              <a:rPr kumimoji="0" lang="es-AR" altLang="es-AR" sz="1400" b="1" i="0" u="none" strike="noStrike" cap="none" normalizeH="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es-AR" altLang="es-AR" sz="1400"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donde esté ubicada la sede indicada precedentemente y corresponderá el noventa por ciento (90%) de los ingresos a la jurisdicción en que se realicen las obras. No podrá discriminarse, al considerar los ingresos brutos, importe alguno en concepto de honorarios a ingenieros, arquitectos, proyectistas u otros profesionales pertenecientes a la empresa</a:t>
            </a:r>
            <a:r>
              <a:rPr kumimoji="0" lang="es-AR" altLang="es-AR" sz="1400" b="1" i="0" u="none" strike="noStrike" cap="none" normalizeH="0" baseline="0" dirty="0" smtClean="0">
                <a:ln>
                  <a:noFill/>
                </a:ln>
                <a:solidFill>
                  <a:srgbClr val="666666"/>
                </a:solidFill>
                <a:effectLst/>
                <a:latin typeface="Arial" panose="020B0604020202020204" pitchFamily="34" charset="0"/>
                <a:ea typeface="Calibri" panose="020F0502020204030204" pitchFamily="34" charset="0"/>
                <a:cs typeface="Arial" panose="020B0604020202020204" pitchFamily="34" charset="0"/>
              </a:rPr>
              <a:t>.</a:t>
            </a:r>
            <a:r>
              <a:rPr kumimoji="0" lang="es-AR" altLang="es-AR" sz="1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p>
        </p:txBody>
      </p:sp>
    </p:spTree>
    <p:extLst>
      <p:ext uri="{BB962C8B-B14F-4D97-AF65-F5344CB8AC3E}">
        <p14:creationId xmlns="" xmlns:p14="http://schemas.microsoft.com/office/powerpoint/2010/main" val="3590806163"/>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sz="3600" b="1" dirty="0" smtClean="0">
                <a:solidFill>
                  <a:schemeClr val="tx1"/>
                </a:solidFill>
                <a:latin typeface="Arial" panose="020B0604020202020204" pitchFamily="34" charset="0"/>
                <a:cs typeface="Arial" panose="020B0604020202020204" pitchFamily="34" charset="0"/>
              </a:rPr>
              <a:t>Atribución del ingreso a la </a:t>
            </a:r>
            <a:r>
              <a:rPr lang="es-AR" sz="3600" b="1" dirty="0" err="1" smtClean="0">
                <a:solidFill>
                  <a:schemeClr val="tx1"/>
                </a:solidFill>
                <a:latin typeface="Arial" panose="020B0604020202020204" pitchFamily="34" charset="0"/>
                <a:cs typeface="Arial" panose="020B0604020202020204" pitchFamily="34" charset="0"/>
              </a:rPr>
              <a:t>jurisd.de</a:t>
            </a:r>
            <a:r>
              <a:rPr lang="es-AR" sz="3600" b="1" dirty="0" smtClean="0">
                <a:solidFill>
                  <a:schemeClr val="tx1"/>
                </a:solidFill>
                <a:latin typeface="Arial" panose="020B0604020202020204" pitchFamily="34" charset="0"/>
                <a:cs typeface="Arial" panose="020B0604020202020204" pitchFamily="34" charset="0"/>
              </a:rPr>
              <a:t> la obra</a:t>
            </a:r>
            <a:endParaRPr lang="es-AR" sz="3600" b="1" dirty="0">
              <a:solidFill>
                <a:schemeClr val="tx1"/>
              </a:solidFill>
              <a:latin typeface="Arial" panose="020B0604020202020204" pitchFamily="34" charset="0"/>
              <a:cs typeface="Arial" panose="020B0604020202020204" pitchFamily="34" charset="0"/>
            </a:endParaRPr>
          </a:p>
        </p:txBody>
      </p:sp>
      <p:sp>
        <p:nvSpPr>
          <p:cNvPr id="3" name="Marcador de contenido 2"/>
          <p:cNvSpPr>
            <a:spLocks noGrp="1"/>
          </p:cNvSpPr>
          <p:nvPr>
            <p:ph sz="quarter" idx="1"/>
          </p:nvPr>
        </p:nvSpPr>
        <p:spPr>
          <a:xfrm>
            <a:off x="335360" y="1340768"/>
            <a:ext cx="11477544" cy="4686272"/>
          </a:xfrm>
        </p:spPr>
        <p:txBody>
          <a:bodyPr/>
          <a:lstStyle/>
          <a:p>
            <a:pPr marL="0" indent="0">
              <a:lnSpc>
                <a:spcPct val="150000"/>
              </a:lnSpc>
              <a:buNone/>
            </a:pPr>
            <a:r>
              <a:rPr lang="es-MX" sz="2000" b="1" dirty="0" smtClean="0">
                <a:latin typeface="Arial" panose="020B0604020202020204" pitchFamily="34" charset="0"/>
                <a:cs typeface="Arial" panose="020B0604020202020204" pitchFamily="34" charset="0"/>
              </a:rPr>
              <a:t>CORREDORES VIALES</a:t>
            </a:r>
            <a:endParaRPr lang="es-MX" sz="2000" dirty="0" smtClean="0">
              <a:latin typeface="Arial" panose="020B0604020202020204" pitchFamily="34" charset="0"/>
              <a:cs typeface="Arial" panose="020B0604020202020204" pitchFamily="34" charset="0"/>
            </a:endParaRPr>
          </a:p>
          <a:p>
            <a:pPr>
              <a:lnSpc>
                <a:spcPct val="150000"/>
              </a:lnSpc>
              <a:spcBef>
                <a:spcPts val="1200"/>
              </a:spcBef>
              <a:buFont typeface="Wingdings" panose="05000000000000000000" pitchFamily="2" charset="2"/>
              <a:buChar char="Ø"/>
            </a:pPr>
            <a:r>
              <a:rPr lang="es-MX" sz="2000" dirty="0" smtClean="0">
                <a:latin typeface="Arial" panose="020B0604020202020204" pitchFamily="34" charset="0"/>
                <a:cs typeface="Arial" panose="020B0604020202020204" pitchFamily="34" charset="0"/>
              </a:rPr>
              <a:t>Se deben deberán </a:t>
            </a:r>
            <a:r>
              <a:rPr lang="es-MX" sz="2000" dirty="0">
                <a:latin typeface="Arial" panose="020B0604020202020204" pitchFamily="34" charset="0"/>
                <a:cs typeface="Arial" panose="020B0604020202020204" pitchFamily="34" charset="0"/>
              </a:rPr>
              <a:t>distribuir los ingresos </a:t>
            </a:r>
            <a:r>
              <a:rPr lang="es-MX" sz="2000" dirty="0" smtClean="0">
                <a:latin typeface="Arial" panose="020B0604020202020204" pitchFamily="34" charset="0"/>
                <a:cs typeface="Arial" panose="020B0604020202020204" pitchFamily="34" charset="0"/>
              </a:rPr>
              <a:t>de </a:t>
            </a:r>
            <a:r>
              <a:rPr lang="es-MX" sz="2000" dirty="0">
                <a:latin typeface="Arial" panose="020B0604020202020204" pitchFamily="34" charset="0"/>
                <a:cs typeface="Arial" panose="020B0604020202020204" pitchFamily="34" charset="0"/>
              </a:rPr>
              <a:t>conformidad a los regímenes </a:t>
            </a:r>
            <a:r>
              <a:rPr lang="es-MX" sz="2000" dirty="0" smtClean="0">
                <a:latin typeface="Arial" panose="020B0604020202020204" pitchFamily="34" charset="0"/>
                <a:cs typeface="Arial" panose="020B0604020202020204" pitchFamily="34" charset="0"/>
              </a:rPr>
              <a:t> de los arts. 6 </a:t>
            </a:r>
            <a:r>
              <a:rPr lang="es-MX" sz="2000" dirty="0">
                <a:latin typeface="Arial" panose="020B0604020202020204" pitchFamily="34" charset="0"/>
                <a:cs typeface="Arial" panose="020B0604020202020204" pitchFamily="34" charset="0"/>
              </a:rPr>
              <a:t>y </a:t>
            </a:r>
            <a:r>
              <a:rPr lang="es-MX" sz="2000" dirty="0" smtClean="0">
                <a:latin typeface="Arial" panose="020B0604020202020204" pitchFamily="34" charset="0"/>
                <a:cs typeface="Arial" panose="020B0604020202020204" pitchFamily="34" charset="0"/>
              </a:rPr>
              <a:t>2 CM. </a:t>
            </a:r>
          </a:p>
          <a:p>
            <a:pPr algn="just">
              <a:spcBef>
                <a:spcPts val="1200"/>
              </a:spcBef>
              <a:buFont typeface="Wingdings" panose="05000000000000000000" pitchFamily="2" charset="2"/>
              <a:buChar char="Ø"/>
            </a:pPr>
            <a:r>
              <a:rPr lang="es-MX" sz="2000" dirty="0" smtClean="0">
                <a:latin typeface="Arial" panose="020B0604020202020204" pitchFamily="34" charset="0"/>
                <a:cs typeface="Arial" panose="020B0604020202020204" pitchFamily="34" charset="0"/>
              </a:rPr>
              <a:t>Los </a:t>
            </a:r>
            <a:r>
              <a:rPr lang="es-MX" sz="2000" dirty="0">
                <a:latin typeface="Arial" panose="020B0604020202020204" pitchFamily="34" charset="0"/>
                <a:cs typeface="Arial" panose="020B0604020202020204" pitchFamily="34" charset="0"/>
              </a:rPr>
              <a:t>ingresos </a:t>
            </a:r>
            <a:r>
              <a:rPr lang="es-MX" sz="2000" dirty="0" smtClean="0">
                <a:latin typeface="Arial" panose="020B0604020202020204" pitchFamily="34" charset="0"/>
                <a:cs typeface="Arial" panose="020B0604020202020204" pitchFamily="34" charset="0"/>
              </a:rPr>
              <a:t>por tarifas </a:t>
            </a:r>
            <a:r>
              <a:rPr lang="es-MX" sz="2000" dirty="0">
                <a:latin typeface="Arial" panose="020B0604020202020204" pitchFamily="34" charset="0"/>
                <a:cs typeface="Arial" panose="020B0604020202020204" pitchFamily="34" charset="0"/>
              </a:rPr>
              <a:t>de </a:t>
            </a:r>
            <a:r>
              <a:rPr lang="es-MX" sz="2000" dirty="0" smtClean="0">
                <a:latin typeface="Arial" panose="020B0604020202020204" pitchFamily="34" charset="0"/>
                <a:cs typeface="Arial" panose="020B0604020202020204" pitchFamily="34" charset="0"/>
              </a:rPr>
              <a:t>peaje y los </a:t>
            </a:r>
            <a:r>
              <a:rPr lang="es-MX" sz="2000" dirty="0">
                <a:latin typeface="Arial" panose="020B0604020202020204" pitchFamily="34" charset="0"/>
                <a:cs typeface="Arial" panose="020B0604020202020204" pitchFamily="34" charset="0"/>
              </a:rPr>
              <a:t>subsidios </a:t>
            </a:r>
            <a:r>
              <a:rPr lang="es-MX" sz="2000" dirty="0" smtClean="0">
                <a:latin typeface="Arial" panose="020B0604020202020204" pitchFamily="34" charset="0"/>
                <a:cs typeface="Arial" panose="020B0604020202020204" pitchFamily="34" charset="0"/>
              </a:rPr>
              <a:t>en </a:t>
            </a:r>
            <a:r>
              <a:rPr lang="es-MX" sz="2000" dirty="0">
                <a:latin typeface="Arial" panose="020B0604020202020204" pitchFamily="34" charset="0"/>
                <a:cs typeface="Arial" panose="020B0604020202020204" pitchFamily="34" charset="0"/>
              </a:rPr>
              <a:t>compensación por diferencia de </a:t>
            </a:r>
            <a:r>
              <a:rPr lang="es-MX" sz="2000" dirty="0" smtClean="0">
                <a:latin typeface="Arial" panose="020B0604020202020204" pitchFamily="34" charset="0"/>
                <a:cs typeface="Arial" panose="020B0604020202020204" pitchFamily="34" charset="0"/>
              </a:rPr>
              <a:t>tarifa: artículo 6 CM.  </a:t>
            </a:r>
            <a:r>
              <a:rPr lang="es-MX" sz="2000" dirty="0">
                <a:latin typeface="Arial" panose="020B0604020202020204" pitchFamily="34" charset="0"/>
                <a:cs typeface="Arial" panose="020B0604020202020204" pitchFamily="34" charset="0"/>
              </a:rPr>
              <a:t>A </a:t>
            </a:r>
            <a:r>
              <a:rPr lang="es-MX" sz="2000" dirty="0" smtClean="0">
                <a:latin typeface="Arial" panose="020B0604020202020204" pitchFamily="34" charset="0"/>
                <a:cs typeface="Arial" panose="020B0604020202020204" pitchFamily="34" charset="0"/>
              </a:rPr>
              <a:t>fin </a:t>
            </a:r>
            <a:r>
              <a:rPr lang="es-MX" sz="2000" dirty="0">
                <a:latin typeface="Arial" panose="020B0604020202020204" pitchFamily="34" charset="0"/>
                <a:cs typeface="Arial" panose="020B0604020202020204" pitchFamily="34" charset="0"/>
              </a:rPr>
              <a:t>de la distribución del 90% </a:t>
            </a:r>
            <a:r>
              <a:rPr lang="es-MX" sz="2000" dirty="0" smtClean="0">
                <a:latin typeface="Arial" panose="020B0604020202020204" pitchFamily="34" charset="0"/>
                <a:cs typeface="Arial" panose="020B0604020202020204" pitchFamily="34" charset="0"/>
              </a:rPr>
              <a:t>entre las </a:t>
            </a:r>
            <a:r>
              <a:rPr lang="es-MX" sz="2000" dirty="0" err="1" smtClean="0">
                <a:latin typeface="Arial" panose="020B0604020202020204" pitchFamily="34" charset="0"/>
                <a:cs typeface="Arial" panose="020B0604020202020204" pitchFamily="34" charset="0"/>
              </a:rPr>
              <a:t>jurisd</a:t>
            </a:r>
            <a:r>
              <a:rPr lang="es-MX" sz="2000" dirty="0" smtClean="0">
                <a:latin typeface="Arial" panose="020B0604020202020204" pitchFamily="34" charset="0"/>
                <a:cs typeface="Arial" panose="020B0604020202020204" pitchFamily="34" charset="0"/>
              </a:rPr>
              <a:t>. de las </a:t>
            </a:r>
            <a:r>
              <a:rPr lang="es-MX" sz="2000" dirty="0">
                <a:latin typeface="Arial" panose="020B0604020202020204" pitchFamily="34" charset="0"/>
                <a:cs typeface="Arial" panose="020B0604020202020204" pitchFamily="34" charset="0"/>
              </a:rPr>
              <a:t>obras, </a:t>
            </a:r>
            <a:r>
              <a:rPr lang="es-MX" sz="2000" dirty="0" smtClean="0">
                <a:latin typeface="Arial" panose="020B0604020202020204" pitchFamily="34" charset="0"/>
                <a:cs typeface="Arial" panose="020B0604020202020204" pitchFamily="34" charset="0"/>
              </a:rPr>
              <a:t>art. 2 CM:  </a:t>
            </a:r>
            <a:r>
              <a:rPr lang="es-MX" sz="2000" dirty="0">
                <a:latin typeface="Arial" panose="020B0604020202020204" pitchFamily="34" charset="0"/>
                <a:cs typeface="Arial" panose="020B0604020202020204" pitchFamily="34" charset="0"/>
              </a:rPr>
              <a:t>a) </a:t>
            </a:r>
            <a:r>
              <a:rPr lang="es-MX" sz="2000" dirty="0" smtClean="0">
                <a:latin typeface="Arial" panose="020B0604020202020204" pitchFamily="34" charset="0"/>
                <a:cs typeface="Arial" panose="020B0604020202020204" pitchFamily="34" charset="0"/>
              </a:rPr>
              <a:t>coeficiente </a:t>
            </a:r>
            <a:r>
              <a:rPr lang="es-MX" sz="2000" dirty="0">
                <a:latin typeface="Arial" panose="020B0604020202020204" pitchFamily="34" charset="0"/>
                <a:cs typeface="Arial" panose="020B0604020202020204" pitchFamily="34" charset="0"/>
              </a:rPr>
              <a:t>de ingresos: </a:t>
            </a:r>
            <a:r>
              <a:rPr lang="es-MX" sz="2000" b="1" dirty="0">
                <a:latin typeface="Arial" panose="020B0604020202020204" pitchFamily="34" charset="0"/>
                <a:cs typeface="Arial" panose="020B0604020202020204" pitchFamily="34" charset="0"/>
              </a:rPr>
              <a:t>los kilómetros de corredor vial habilitado que atraviesan cada jurisdicción</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b</a:t>
            </a:r>
            <a:r>
              <a:rPr lang="es-MX" sz="2000" dirty="0">
                <a:latin typeface="Arial" panose="020B0604020202020204" pitchFamily="34" charset="0"/>
                <a:cs typeface="Arial" panose="020B0604020202020204" pitchFamily="34" charset="0"/>
              </a:rPr>
              <a:t>) para </a:t>
            </a:r>
            <a:r>
              <a:rPr lang="es-MX" sz="2000" dirty="0" smtClean="0">
                <a:latin typeface="Arial" panose="020B0604020202020204" pitchFamily="34" charset="0"/>
                <a:cs typeface="Arial" panose="020B0604020202020204" pitchFamily="34" charset="0"/>
              </a:rPr>
              <a:t>coeficiente </a:t>
            </a:r>
            <a:r>
              <a:rPr lang="es-MX" sz="2000" dirty="0">
                <a:latin typeface="Arial" panose="020B0604020202020204" pitchFamily="34" charset="0"/>
                <a:cs typeface="Arial" panose="020B0604020202020204" pitchFamily="34" charset="0"/>
              </a:rPr>
              <a:t>de gastos: </a:t>
            </a:r>
            <a:r>
              <a:rPr lang="es-MX" sz="2000" b="1" dirty="0" smtClean="0">
                <a:latin typeface="Arial" panose="020B0604020202020204" pitchFamily="34" charset="0"/>
                <a:cs typeface="Arial" panose="020B0604020202020204" pitchFamily="34" charset="0"/>
              </a:rPr>
              <a:t>los propios </a:t>
            </a:r>
            <a:r>
              <a:rPr lang="es-MX" sz="2000" b="1" dirty="0">
                <a:latin typeface="Arial" panose="020B0604020202020204" pitchFamily="34" charset="0"/>
                <a:cs typeface="Arial" panose="020B0604020202020204" pitchFamily="34" charset="0"/>
              </a:rPr>
              <a:t>de la actividad, no </a:t>
            </a:r>
            <a:r>
              <a:rPr lang="es-MX" sz="2000" b="1" dirty="0" smtClean="0">
                <a:latin typeface="Arial" panose="020B0604020202020204" pitchFamily="34" charset="0"/>
                <a:cs typeface="Arial" panose="020B0604020202020204" pitchFamily="34" charset="0"/>
              </a:rPr>
              <a:t>incluye gastos </a:t>
            </a:r>
            <a:r>
              <a:rPr lang="es-MX" sz="2000" b="1" dirty="0">
                <a:latin typeface="Arial" panose="020B0604020202020204" pitchFamily="34" charset="0"/>
                <a:cs typeface="Arial" panose="020B0604020202020204" pitchFamily="34" charset="0"/>
              </a:rPr>
              <a:t>de administración</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Incluye las </a:t>
            </a:r>
            <a:r>
              <a:rPr lang="es-MX" sz="2000" dirty="0">
                <a:latin typeface="Arial" panose="020B0604020202020204" pitchFamily="34" charset="0"/>
                <a:cs typeface="Arial" panose="020B0604020202020204" pitchFamily="34" charset="0"/>
              </a:rPr>
              <a:t>amortizaciones de las </a:t>
            </a:r>
            <a:r>
              <a:rPr lang="es-MX" sz="2000" dirty="0" smtClean="0">
                <a:latin typeface="Arial" panose="020B0604020202020204" pitchFamily="34" charset="0"/>
                <a:cs typeface="Arial" panose="020B0604020202020204" pitchFamily="34" charset="0"/>
              </a:rPr>
              <a:t>inversiones. Todo conf. último balance art. CM</a:t>
            </a:r>
          </a:p>
          <a:p>
            <a:pPr algn="just">
              <a:spcBef>
                <a:spcPts val="1200"/>
              </a:spcBef>
              <a:buFont typeface="Wingdings" panose="05000000000000000000" pitchFamily="2" charset="2"/>
              <a:buChar char="Ø"/>
            </a:pPr>
            <a:r>
              <a:rPr lang="es-MX" sz="2000" dirty="0" smtClean="0">
                <a:latin typeface="Arial" panose="020B0604020202020204" pitchFamily="34" charset="0"/>
                <a:cs typeface="Arial" panose="020B0604020202020204" pitchFamily="34" charset="0"/>
              </a:rPr>
              <a:t>Los </a:t>
            </a:r>
            <a:r>
              <a:rPr lang="es-MX" sz="2000" dirty="0">
                <a:latin typeface="Arial" panose="020B0604020202020204" pitchFamily="34" charset="0"/>
                <a:cs typeface="Arial" panose="020B0604020202020204" pitchFamily="34" charset="0"/>
              </a:rPr>
              <a:t>ingresos </a:t>
            </a:r>
            <a:r>
              <a:rPr lang="es-MX" sz="2000" dirty="0" smtClean="0">
                <a:latin typeface="Arial" panose="020B0604020202020204" pitchFamily="34" charset="0"/>
                <a:cs typeface="Arial" panose="020B0604020202020204" pitchFamily="34" charset="0"/>
              </a:rPr>
              <a:t>de </a:t>
            </a:r>
            <a:r>
              <a:rPr lang="es-MX" sz="2000" dirty="0">
                <a:latin typeface="Arial" panose="020B0604020202020204" pitchFamily="34" charset="0"/>
                <a:cs typeface="Arial" panose="020B0604020202020204" pitchFamily="34" charset="0"/>
              </a:rPr>
              <a:t>actividades que no resultan comprendidas en </a:t>
            </a:r>
            <a:r>
              <a:rPr lang="es-MX" sz="2000" dirty="0" smtClean="0">
                <a:latin typeface="Arial" panose="020B0604020202020204" pitchFamily="34" charset="0"/>
                <a:cs typeface="Arial" panose="020B0604020202020204" pitchFamily="34" charset="0"/>
              </a:rPr>
              <a:t>lo precedente</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se distribuyen conforme al </a:t>
            </a:r>
            <a:r>
              <a:rPr lang="es-MX" sz="2000" dirty="0">
                <a:latin typeface="Arial" panose="020B0604020202020204" pitchFamily="34" charset="0"/>
                <a:cs typeface="Arial" panose="020B0604020202020204" pitchFamily="34" charset="0"/>
              </a:rPr>
              <a:t>régimen especial propio de la actividad efectivamente realizada o al régimen establecido en el artículo </a:t>
            </a:r>
            <a:r>
              <a:rPr lang="es-MX" sz="2000" dirty="0" smtClean="0">
                <a:latin typeface="Arial" panose="020B0604020202020204" pitchFamily="34" charset="0"/>
                <a:cs typeface="Arial" panose="020B0604020202020204" pitchFamily="34" charset="0"/>
              </a:rPr>
              <a:t>2 </a:t>
            </a:r>
            <a:r>
              <a:rPr lang="es-MX" sz="2000" dirty="0">
                <a:latin typeface="Arial" panose="020B0604020202020204" pitchFamily="34" charset="0"/>
                <a:cs typeface="Arial" panose="020B0604020202020204" pitchFamily="34" charset="0"/>
              </a:rPr>
              <a:t>del </a:t>
            </a:r>
            <a:r>
              <a:rPr lang="es-MX" sz="2000" dirty="0" smtClean="0">
                <a:latin typeface="Arial" panose="020B0604020202020204" pitchFamily="34" charset="0"/>
                <a:cs typeface="Arial" panose="020B0604020202020204" pitchFamily="34" charset="0"/>
              </a:rPr>
              <a:t>CM, </a:t>
            </a:r>
            <a:r>
              <a:rPr lang="es-MX" sz="2000" dirty="0">
                <a:latin typeface="Arial" panose="020B0604020202020204" pitchFamily="34" charset="0"/>
                <a:cs typeface="Arial" panose="020B0604020202020204" pitchFamily="34" charset="0"/>
              </a:rPr>
              <a:t>según corresponda.  A </a:t>
            </a:r>
            <a:r>
              <a:rPr lang="es-MX" sz="2000" dirty="0" smtClean="0">
                <a:latin typeface="Arial" panose="020B0604020202020204" pitchFamily="34" charset="0"/>
                <a:cs typeface="Arial" panose="020B0604020202020204" pitchFamily="34" charset="0"/>
              </a:rPr>
              <a:t>estos </a:t>
            </a:r>
            <a:r>
              <a:rPr lang="es-MX" sz="2000" dirty="0" smtClean="0">
                <a:latin typeface="Arial" panose="020B0604020202020204" pitchFamily="34" charset="0"/>
                <a:cs typeface="Arial" panose="020B0604020202020204" pitchFamily="34" charset="0"/>
              </a:rPr>
              <a:t>se </a:t>
            </a:r>
            <a:r>
              <a:rPr lang="es-MX" sz="2000" dirty="0" smtClean="0">
                <a:latin typeface="Arial" panose="020B0604020202020204" pitchFamily="34" charset="0"/>
                <a:cs typeface="Arial" panose="020B0604020202020204" pitchFamily="34" charset="0"/>
              </a:rPr>
              <a:t>computan </a:t>
            </a:r>
            <a:r>
              <a:rPr lang="es-MX" sz="2000" dirty="0">
                <a:latin typeface="Arial" panose="020B0604020202020204" pitchFamily="34" charset="0"/>
                <a:cs typeface="Arial" panose="020B0604020202020204" pitchFamily="34" charset="0"/>
              </a:rPr>
              <a:t>los gastos inherentes y específicos atribuibles a la actividad de que se trate.  </a:t>
            </a:r>
            <a:endParaRPr lang="es-AR" sz="20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48289008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6C48370-385A-4315-B7F7-C7176C614261}"/>
              </a:ext>
            </a:extLst>
          </p:cNvPr>
          <p:cNvSpPr>
            <a:spLocks noGrp="1"/>
          </p:cNvSpPr>
          <p:nvPr>
            <p:ph type="title"/>
          </p:nvPr>
        </p:nvSpPr>
        <p:spPr/>
        <p:txBody>
          <a:bodyPr>
            <a:normAutofit/>
          </a:bodyPr>
          <a:lstStyle/>
          <a:p>
            <a:pPr algn="ctr"/>
            <a:r>
              <a:rPr lang="es-AR" sz="2800" b="1" dirty="0" smtClean="0">
                <a:solidFill>
                  <a:schemeClr val="tx1"/>
                </a:solidFill>
                <a:latin typeface="Arial" panose="020B0604020202020204" pitchFamily="34" charset="0"/>
                <a:cs typeface="Arial" panose="020B0604020202020204" pitchFamily="34" charset="0"/>
              </a:rPr>
              <a:t>Atribución del ingreso a la </a:t>
            </a:r>
            <a:r>
              <a:rPr lang="es-AR" sz="2800" b="1" dirty="0" err="1" smtClean="0">
                <a:solidFill>
                  <a:schemeClr val="tx1"/>
                </a:solidFill>
                <a:latin typeface="Arial" panose="020B0604020202020204" pitchFamily="34" charset="0"/>
                <a:cs typeface="Arial" panose="020B0604020202020204" pitchFamily="34" charset="0"/>
              </a:rPr>
              <a:t>jurisd</a:t>
            </a:r>
            <a:r>
              <a:rPr lang="es-AR" sz="2800" b="1" dirty="0" smtClean="0">
                <a:solidFill>
                  <a:schemeClr val="tx1"/>
                </a:solidFill>
                <a:latin typeface="Arial" panose="020B0604020202020204" pitchFamily="34" charset="0"/>
                <a:cs typeface="Arial" panose="020B0604020202020204" pitchFamily="34" charset="0"/>
              </a:rPr>
              <a:t>. de la obra </a:t>
            </a:r>
            <a:endParaRPr lang="es-AR" sz="2800" b="1" dirty="0">
              <a:solidFill>
                <a:schemeClr val="tx1"/>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A4EB0695-86B0-4361-9F78-5C164EFDF3C2}"/>
              </a:ext>
            </a:extLst>
          </p:cNvPr>
          <p:cNvSpPr>
            <a:spLocks noGrp="1"/>
          </p:cNvSpPr>
          <p:nvPr>
            <p:ph idx="1"/>
          </p:nvPr>
        </p:nvSpPr>
        <p:spPr>
          <a:xfrm>
            <a:off x="191344" y="1556792"/>
            <a:ext cx="11549552" cy="4824536"/>
          </a:xfrm>
        </p:spPr>
        <p:txBody>
          <a:bodyPr>
            <a:normAutofit fontScale="62500" lnSpcReduction="20000"/>
          </a:bodyPr>
          <a:lstStyle/>
          <a:p>
            <a:pPr marL="0" indent="0" algn="just">
              <a:buNone/>
            </a:pPr>
            <a:r>
              <a:rPr lang="es-MX" sz="2400" b="1" dirty="0" smtClean="0">
                <a:latin typeface="Arial" panose="020B0604020202020204" pitchFamily="34" charset="0"/>
                <a:cs typeface="Arial" panose="020B0604020202020204" pitchFamily="34" charset="0"/>
              </a:rPr>
              <a:t>CORREDORES VIALES – Resolución (CP) 5/2003 CONCESIONARIA VIAL ARGENTINO ESPAÑOLA SA COVIARES c/ </a:t>
            </a:r>
            <a:r>
              <a:rPr lang="es-MX" sz="2400" b="1" dirty="0" err="1" smtClean="0">
                <a:latin typeface="Arial" panose="020B0604020202020204" pitchFamily="34" charset="0"/>
                <a:cs typeface="Arial" panose="020B0604020202020204" pitchFamily="34" charset="0"/>
              </a:rPr>
              <a:t>Pcia</a:t>
            </a:r>
            <a:r>
              <a:rPr lang="es-MX" sz="2400" b="1" dirty="0" smtClean="0">
                <a:latin typeface="Arial" panose="020B0604020202020204" pitchFamily="34" charset="0"/>
                <a:cs typeface="Arial" panose="020B0604020202020204" pitchFamily="34" charset="0"/>
              </a:rPr>
              <a:t> de </a:t>
            </a:r>
            <a:r>
              <a:rPr lang="es-MX" sz="2400" b="1" dirty="0" err="1" smtClean="0">
                <a:latin typeface="Arial" panose="020B0604020202020204" pitchFamily="34" charset="0"/>
                <a:cs typeface="Arial" panose="020B0604020202020204" pitchFamily="34" charset="0"/>
              </a:rPr>
              <a:t>Bs.As</a:t>
            </a:r>
            <a:r>
              <a:rPr lang="es-MX" sz="2400" b="1" dirty="0" smtClean="0">
                <a:latin typeface="Arial" panose="020B0604020202020204" pitchFamily="34" charset="0"/>
                <a:cs typeface="Arial" panose="020B0604020202020204" pitchFamily="34" charset="0"/>
              </a:rPr>
              <a:t> </a:t>
            </a:r>
          </a:p>
          <a:p>
            <a:pPr algn="just">
              <a:lnSpc>
                <a:spcPct val="120000"/>
              </a:lnSpc>
              <a:buFont typeface="Wingdings" panose="05000000000000000000" pitchFamily="2" charset="2"/>
              <a:buChar char="Ø"/>
            </a:pPr>
            <a:r>
              <a:rPr lang="es-MX" sz="2600" dirty="0" smtClean="0">
                <a:latin typeface="Arial" panose="020B0604020202020204" pitchFamily="34" charset="0"/>
                <a:cs typeface="Arial" panose="020B0604020202020204" pitchFamily="34" charset="0"/>
              </a:rPr>
              <a:t>Construcción</a:t>
            </a:r>
            <a:r>
              <a:rPr lang="es-MX" sz="2600" dirty="0">
                <a:latin typeface="Arial" panose="020B0604020202020204" pitchFamily="34" charset="0"/>
                <a:cs typeface="Arial" panose="020B0604020202020204" pitchFamily="34" charset="0"/>
              </a:rPr>
              <a:t>, reparación y mantenimiento de la Autopista La Plata - Buenos Aires</a:t>
            </a:r>
            <a:r>
              <a:rPr lang="es-MX" sz="2600" dirty="0" smtClean="0">
                <a:latin typeface="Arial" panose="020B0604020202020204" pitchFamily="34" charset="0"/>
                <a:cs typeface="Arial" panose="020B0604020202020204" pitchFamily="34" charset="0"/>
              </a:rPr>
              <a:t>.</a:t>
            </a:r>
          </a:p>
          <a:p>
            <a:pPr algn="just">
              <a:lnSpc>
                <a:spcPct val="120000"/>
              </a:lnSpc>
              <a:buFont typeface="Wingdings" panose="05000000000000000000" pitchFamily="2" charset="2"/>
              <a:buChar char="Ø"/>
            </a:pPr>
            <a:r>
              <a:rPr lang="es-MX" sz="2600" dirty="0" smtClean="0">
                <a:latin typeface="Arial" panose="020B0604020202020204" pitchFamily="34" charset="0"/>
                <a:cs typeface="Arial" panose="020B0604020202020204" pitchFamily="34" charset="0"/>
              </a:rPr>
              <a:t>El </a:t>
            </a:r>
            <a:r>
              <a:rPr lang="es-MX" sz="2600" dirty="0">
                <a:latin typeface="Arial" panose="020B0604020202020204" pitchFamily="34" charset="0"/>
                <a:cs typeface="Arial" panose="020B0604020202020204" pitchFamily="34" charset="0"/>
              </a:rPr>
              <a:t>Fisco </a:t>
            </a:r>
            <a:r>
              <a:rPr lang="es-MX" sz="2600" dirty="0" smtClean="0">
                <a:latin typeface="Arial" panose="020B0604020202020204" pitchFamily="34" charset="0"/>
                <a:cs typeface="Arial" panose="020B0604020202020204" pitchFamily="34" charset="0"/>
              </a:rPr>
              <a:t>resolvió repartir </a:t>
            </a:r>
            <a:r>
              <a:rPr lang="es-MX" sz="2600" dirty="0">
                <a:latin typeface="Arial" panose="020B0604020202020204" pitchFamily="34" charset="0"/>
                <a:cs typeface="Arial" panose="020B0604020202020204" pitchFamily="34" charset="0"/>
              </a:rPr>
              <a:t>el 90 % </a:t>
            </a:r>
            <a:r>
              <a:rPr lang="es-MX" sz="2600" dirty="0" smtClean="0">
                <a:latin typeface="Arial" panose="020B0604020202020204" pitchFamily="34" charset="0"/>
                <a:cs typeface="Arial" panose="020B0604020202020204" pitchFamily="34" charset="0"/>
              </a:rPr>
              <a:t>de </a:t>
            </a:r>
            <a:r>
              <a:rPr lang="es-MX" sz="2600" dirty="0">
                <a:latin typeface="Arial" panose="020B0604020202020204" pitchFamily="34" charset="0"/>
                <a:cs typeface="Arial" panose="020B0604020202020204" pitchFamily="34" charset="0"/>
              </a:rPr>
              <a:t>los ingresos por aplicación del </a:t>
            </a:r>
            <a:r>
              <a:rPr lang="es-MX" sz="2600" dirty="0" err="1" smtClean="0">
                <a:latin typeface="Arial" panose="020B0604020202020204" pitchFamily="34" charset="0"/>
                <a:cs typeface="Arial" panose="020B0604020202020204" pitchFamily="34" charset="0"/>
              </a:rPr>
              <a:t>Rég</a:t>
            </a:r>
            <a:r>
              <a:rPr lang="es-MX" sz="2600" dirty="0" smtClean="0">
                <a:latin typeface="Arial" panose="020B0604020202020204" pitchFamily="34" charset="0"/>
                <a:cs typeface="Arial" panose="020B0604020202020204" pitchFamily="34" charset="0"/>
              </a:rPr>
              <a:t>. Gral., </a:t>
            </a:r>
            <a:r>
              <a:rPr lang="es-MX" sz="2600" dirty="0">
                <a:latin typeface="Arial" panose="020B0604020202020204" pitchFamily="34" charset="0"/>
                <a:cs typeface="Arial" panose="020B0604020202020204" pitchFamily="34" charset="0"/>
              </a:rPr>
              <a:t>a la jurisdicción en la que fueron </a:t>
            </a:r>
            <a:r>
              <a:rPr lang="es-MX" sz="2600" dirty="0" smtClean="0">
                <a:latin typeface="Arial" panose="020B0604020202020204" pitchFamily="34" charset="0"/>
                <a:cs typeface="Arial" panose="020B0604020202020204" pitchFamily="34" charset="0"/>
              </a:rPr>
              <a:t>percibidos y los </a:t>
            </a:r>
            <a:r>
              <a:rPr lang="es-MX" sz="2600" dirty="0">
                <a:latin typeface="Arial" panose="020B0604020202020204" pitchFamily="34" charset="0"/>
                <a:cs typeface="Arial" panose="020B0604020202020204" pitchFamily="34" charset="0"/>
              </a:rPr>
              <a:t>gastos </a:t>
            </a:r>
            <a:r>
              <a:rPr lang="es-MX" sz="2600" dirty="0" smtClean="0">
                <a:latin typeface="Arial" panose="020B0604020202020204" pitchFamily="34" charset="0"/>
                <a:cs typeface="Arial" panose="020B0604020202020204" pitchFamily="34" charset="0"/>
              </a:rPr>
              <a:t>–representados </a:t>
            </a:r>
            <a:r>
              <a:rPr lang="es-MX" sz="2600" dirty="0">
                <a:latin typeface="Arial" panose="020B0604020202020204" pitchFamily="34" charset="0"/>
                <a:cs typeface="Arial" panose="020B0604020202020204" pitchFamily="34" charset="0"/>
              </a:rPr>
              <a:t>por los gastos e inversiones de obras- </a:t>
            </a:r>
            <a:r>
              <a:rPr lang="es-MX" sz="2600" dirty="0" smtClean="0">
                <a:latin typeface="Arial" panose="020B0604020202020204" pitchFamily="34" charset="0"/>
                <a:cs typeface="Arial" panose="020B0604020202020204" pitchFamily="34" charset="0"/>
              </a:rPr>
              <a:t>en </a:t>
            </a:r>
            <a:r>
              <a:rPr lang="es-MX" sz="2600" dirty="0">
                <a:latin typeface="Arial" panose="020B0604020202020204" pitchFamily="34" charset="0"/>
                <a:cs typeface="Arial" panose="020B0604020202020204" pitchFamily="34" charset="0"/>
              </a:rPr>
              <a:t>proporción al lugar donde efectivamente se </a:t>
            </a:r>
            <a:r>
              <a:rPr lang="es-MX" sz="2600" dirty="0" smtClean="0">
                <a:latin typeface="Arial" panose="020B0604020202020204" pitchFamily="34" charset="0"/>
                <a:cs typeface="Arial" panose="020B0604020202020204" pitchFamily="34" charset="0"/>
              </a:rPr>
              <a:t>realizaron. </a:t>
            </a:r>
          </a:p>
          <a:p>
            <a:pPr algn="just">
              <a:lnSpc>
                <a:spcPct val="120000"/>
              </a:lnSpc>
              <a:buFont typeface="Wingdings" panose="05000000000000000000" pitchFamily="2" charset="2"/>
              <a:buChar char="Ø"/>
            </a:pPr>
            <a:r>
              <a:rPr lang="es-MX" sz="2600" dirty="0" smtClean="0">
                <a:latin typeface="Arial" panose="020B0604020202020204" pitchFamily="34" charset="0"/>
                <a:cs typeface="Arial" panose="020B0604020202020204" pitchFamily="34" charset="0"/>
              </a:rPr>
              <a:t>La </a:t>
            </a:r>
            <a:r>
              <a:rPr lang="es-MX" sz="2600" dirty="0" err="1" smtClean="0">
                <a:latin typeface="Arial" panose="020B0604020202020204" pitchFamily="34" charset="0"/>
                <a:cs typeface="Arial" panose="020B0604020202020204" pitchFamily="34" charset="0"/>
              </a:rPr>
              <a:t>soc</a:t>
            </a:r>
            <a:r>
              <a:rPr lang="es-MX" sz="2600" dirty="0" smtClean="0">
                <a:latin typeface="Arial" panose="020B0604020202020204" pitchFamily="34" charset="0"/>
                <a:cs typeface="Arial" panose="020B0604020202020204" pitchFamily="34" charset="0"/>
              </a:rPr>
              <a:t>. expresa </a:t>
            </a:r>
            <a:r>
              <a:rPr lang="es-MX" sz="2600" dirty="0">
                <a:latin typeface="Arial" panose="020B0604020202020204" pitchFamily="34" charset="0"/>
                <a:cs typeface="Arial" panose="020B0604020202020204" pitchFamily="34" charset="0"/>
              </a:rPr>
              <a:t>que </a:t>
            </a:r>
            <a:r>
              <a:rPr lang="es-MX" sz="2600" dirty="0" smtClean="0">
                <a:latin typeface="Arial" panose="020B0604020202020204" pitchFamily="34" charset="0"/>
                <a:cs typeface="Arial" panose="020B0604020202020204" pitchFamily="34" charset="0"/>
              </a:rPr>
              <a:t>se creó </a:t>
            </a:r>
            <a:r>
              <a:rPr lang="es-MX" sz="2600" dirty="0">
                <a:latin typeface="Arial" panose="020B0604020202020204" pitchFamily="34" charset="0"/>
                <a:cs typeface="Arial" panose="020B0604020202020204" pitchFamily="34" charset="0"/>
              </a:rPr>
              <a:t>por vía interpretativa un procedimiento de distribución de ingresos que se aparta </a:t>
            </a:r>
            <a:r>
              <a:rPr lang="es-MX" sz="2600" dirty="0" smtClean="0">
                <a:latin typeface="Arial" panose="020B0604020202020204" pitchFamily="34" charset="0"/>
                <a:cs typeface="Arial" panose="020B0604020202020204" pitchFamily="34" charset="0"/>
              </a:rPr>
              <a:t>del art. 6 CM. El </a:t>
            </a:r>
            <a:r>
              <a:rPr lang="es-MX" sz="2600" dirty="0">
                <a:latin typeface="Arial" panose="020B0604020202020204" pitchFamily="34" charset="0"/>
                <a:cs typeface="Arial" panose="020B0604020202020204" pitchFamily="34" charset="0"/>
              </a:rPr>
              <a:t>90% de los ingresos se debe atribuir a las jurisdicciones en que se realicen las obras, por lo que se debe determinar la forma en que se valuarán las obras realizadas en cada jurisdicción. </a:t>
            </a:r>
            <a:r>
              <a:rPr lang="es-MX" sz="2600" dirty="0" smtClean="0">
                <a:latin typeface="Arial" panose="020B0604020202020204" pitchFamily="34" charset="0"/>
                <a:cs typeface="Arial" panose="020B0604020202020204" pitchFamily="34" charset="0"/>
              </a:rPr>
              <a:t>El </a:t>
            </a:r>
            <a:r>
              <a:rPr lang="es-MX" sz="2600" dirty="0">
                <a:latin typeface="Arial" panose="020B0604020202020204" pitchFamily="34" charset="0"/>
                <a:cs typeface="Arial" panose="020B0604020202020204" pitchFamily="34" charset="0"/>
              </a:rPr>
              <a:t>procedimiento aplicado no contempla la unidad de contrato de concesión de obra pública referida a más de una jurisdicción, desde el momento que los diferentes tramos de la obra son inescindibles en la ecuación económica-financiera,   no surgiendo de ello una distribución equitativa de los ingresos. </a:t>
            </a:r>
            <a:endParaRPr lang="es-MX" sz="2600" dirty="0" smtClean="0">
              <a:latin typeface="Arial" panose="020B0604020202020204" pitchFamily="34" charset="0"/>
              <a:cs typeface="Arial" panose="020B0604020202020204" pitchFamily="34" charset="0"/>
            </a:endParaRPr>
          </a:p>
          <a:p>
            <a:pPr algn="just">
              <a:lnSpc>
                <a:spcPct val="120000"/>
              </a:lnSpc>
              <a:buFont typeface="Wingdings" panose="05000000000000000000" pitchFamily="2" charset="2"/>
              <a:buChar char="Ø"/>
            </a:pPr>
            <a:r>
              <a:rPr lang="es-MX" sz="2600" dirty="0" smtClean="0">
                <a:latin typeface="Arial" panose="020B0604020202020204" pitchFamily="34" charset="0"/>
                <a:cs typeface="Arial" panose="020B0604020202020204" pitchFamily="34" charset="0"/>
              </a:rPr>
              <a:t>La CP manifiesta que la PBA determinó el impuesto respetando </a:t>
            </a:r>
            <a:r>
              <a:rPr lang="es-MX" sz="2600" dirty="0">
                <a:latin typeface="Arial" panose="020B0604020202020204" pitchFamily="34" charset="0"/>
                <a:cs typeface="Arial" panose="020B0604020202020204" pitchFamily="34" charset="0"/>
              </a:rPr>
              <a:t>el </a:t>
            </a:r>
            <a:r>
              <a:rPr lang="es-MX" sz="2600" dirty="0" err="1" smtClean="0">
                <a:latin typeface="Arial" panose="020B0604020202020204" pitchFamily="34" charset="0"/>
                <a:cs typeface="Arial" panose="020B0604020202020204" pitchFamily="34" charset="0"/>
              </a:rPr>
              <a:t>rég</a:t>
            </a:r>
            <a:r>
              <a:rPr lang="es-MX" sz="2600" dirty="0" smtClean="0">
                <a:latin typeface="Arial" panose="020B0604020202020204" pitchFamily="34" charset="0"/>
                <a:cs typeface="Arial" panose="020B0604020202020204" pitchFamily="34" charset="0"/>
              </a:rPr>
              <a:t>. del </a:t>
            </a:r>
            <a:r>
              <a:rPr lang="es-MX" sz="2600" dirty="0">
                <a:latin typeface="Arial" panose="020B0604020202020204" pitchFamily="34" charset="0"/>
                <a:cs typeface="Arial" panose="020B0604020202020204" pitchFamily="34" charset="0"/>
              </a:rPr>
              <a:t>artículo </a:t>
            </a:r>
            <a:r>
              <a:rPr lang="es-MX" sz="2600" dirty="0" smtClean="0">
                <a:latin typeface="Arial" panose="020B0604020202020204" pitchFamily="34" charset="0"/>
                <a:cs typeface="Arial" panose="020B0604020202020204" pitchFamily="34" charset="0"/>
              </a:rPr>
              <a:t>6 del CM, </a:t>
            </a:r>
            <a:r>
              <a:rPr lang="es-MX" sz="2600" dirty="0">
                <a:latin typeface="Arial" panose="020B0604020202020204" pitchFamily="34" charset="0"/>
                <a:cs typeface="Arial" panose="020B0604020202020204" pitchFamily="34" charset="0"/>
              </a:rPr>
              <a:t>habiéndose asignado el 10% del total de los ingresos para la jurisdicción sede y distribuyendo el 90% restante de conformidad al artículo </a:t>
            </a:r>
            <a:r>
              <a:rPr lang="es-MX" sz="2600" dirty="0" smtClean="0">
                <a:latin typeface="Arial" panose="020B0604020202020204" pitchFamily="34" charset="0"/>
                <a:cs typeface="Arial" panose="020B0604020202020204" pitchFamily="34" charset="0"/>
              </a:rPr>
              <a:t>2 CM, vale </a:t>
            </a:r>
            <a:r>
              <a:rPr lang="es-MX" sz="2600" dirty="0">
                <a:latin typeface="Arial" panose="020B0604020202020204" pitchFamily="34" charset="0"/>
                <a:cs typeface="Arial" panose="020B0604020202020204" pitchFamily="34" charset="0"/>
              </a:rPr>
              <a:t>decir, 45% en proporción a donde efectivamente se realicen los gastos e inversiones y el otro 45% en función del lugar en el que se percibieron los ingresos.  </a:t>
            </a:r>
            <a:r>
              <a:rPr lang="es-MX" sz="2600" dirty="0" smtClean="0">
                <a:latin typeface="Arial" panose="020B0604020202020204" pitchFamily="34" charset="0"/>
                <a:cs typeface="Arial" panose="020B0604020202020204" pitchFamily="34" charset="0"/>
              </a:rPr>
              <a:t>Si </a:t>
            </a:r>
            <a:r>
              <a:rPr lang="es-MX" sz="2600" dirty="0">
                <a:latin typeface="Arial" panose="020B0604020202020204" pitchFamily="34" charset="0"/>
                <a:cs typeface="Arial" panose="020B0604020202020204" pitchFamily="34" charset="0"/>
              </a:rPr>
              <a:t>bien la actividad </a:t>
            </a:r>
            <a:r>
              <a:rPr lang="es-MX" sz="2600" dirty="0" smtClean="0">
                <a:latin typeface="Arial" panose="020B0604020202020204" pitchFamily="34" charset="0"/>
                <a:cs typeface="Arial" panose="020B0604020202020204" pitchFamily="34" charset="0"/>
              </a:rPr>
              <a:t>no </a:t>
            </a:r>
            <a:r>
              <a:rPr lang="es-MX" sz="2600" dirty="0">
                <a:latin typeface="Arial" panose="020B0604020202020204" pitchFamily="34" charset="0"/>
                <a:cs typeface="Arial" panose="020B0604020202020204" pitchFamily="34" charset="0"/>
              </a:rPr>
              <a:t>encuadra enteramente en el régimen </a:t>
            </a:r>
            <a:r>
              <a:rPr lang="es-MX" sz="2600" dirty="0" smtClean="0">
                <a:latin typeface="Arial" panose="020B0604020202020204" pitchFamily="34" charset="0"/>
                <a:cs typeface="Arial" panose="020B0604020202020204" pitchFamily="34" charset="0"/>
              </a:rPr>
              <a:t>del art. 6 CM en </a:t>
            </a:r>
            <a:r>
              <a:rPr lang="es-MX" sz="2600" dirty="0">
                <a:latin typeface="Arial" panose="020B0604020202020204" pitchFamily="34" charset="0"/>
                <a:cs typeface="Arial" panose="020B0604020202020204" pitchFamily="34" charset="0"/>
              </a:rPr>
              <a:t>razón </a:t>
            </a:r>
            <a:r>
              <a:rPr lang="es-MX" sz="2600" dirty="0" smtClean="0">
                <a:latin typeface="Arial" panose="020B0604020202020204" pitchFamily="34" charset="0"/>
                <a:cs typeface="Arial" panose="020B0604020202020204" pitchFamily="34" charset="0"/>
              </a:rPr>
              <a:t>de </a:t>
            </a:r>
            <a:r>
              <a:rPr lang="es-MX" sz="2600" dirty="0">
                <a:latin typeface="Arial" panose="020B0604020202020204" pitchFamily="34" charset="0"/>
                <a:cs typeface="Arial" panose="020B0604020202020204" pitchFamily="34" charset="0"/>
              </a:rPr>
              <a:t>la modalidad de contratación, ejecución y obtención de los ingresos para </a:t>
            </a:r>
            <a:r>
              <a:rPr lang="es-MX" sz="2600" dirty="0" smtClean="0">
                <a:latin typeface="Arial" panose="020B0604020202020204" pitchFamily="34" charset="0"/>
                <a:cs typeface="Arial" panose="020B0604020202020204" pitchFamily="34" charset="0"/>
              </a:rPr>
              <a:t>la </a:t>
            </a:r>
            <a:r>
              <a:rPr lang="es-MX" sz="2600" dirty="0">
                <a:latin typeface="Arial" panose="020B0604020202020204" pitchFamily="34" charset="0"/>
                <a:cs typeface="Arial" panose="020B0604020202020204" pitchFamily="34" charset="0"/>
              </a:rPr>
              <a:t>ejecución de las obras y servicios que comprende la contraprestación, resulta razonable la aplicación complementaria del régimen del artículo </a:t>
            </a:r>
            <a:r>
              <a:rPr lang="es-MX" sz="2600" dirty="0" smtClean="0">
                <a:latin typeface="Arial" panose="020B0604020202020204" pitchFamily="34" charset="0"/>
                <a:cs typeface="Arial" panose="020B0604020202020204" pitchFamily="34" charset="0"/>
              </a:rPr>
              <a:t>2 CM, conforme otros antecedentes para actividades </a:t>
            </a:r>
            <a:r>
              <a:rPr lang="es-MX" sz="2600" dirty="0">
                <a:latin typeface="Arial" panose="020B0604020202020204" pitchFamily="34" charset="0"/>
                <a:cs typeface="Arial" panose="020B0604020202020204" pitchFamily="34" charset="0"/>
              </a:rPr>
              <a:t>semejantes.  </a:t>
            </a:r>
            <a:endParaRPr lang="es-AR" sz="26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894335826"/>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212C950-E855-410A-B943-3B554D72FCA7}"/>
              </a:ext>
            </a:extLst>
          </p:cNvPr>
          <p:cNvSpPr>
            <a:spLocks noGrp="1"/>
          </p:cNvSpPr>
          <p:nvPr>
            <p:ph type="title"/>
          </p:nvPr>
        </p:nvSpPr>
        <p:spPr>
          <a:xfrm>
            <a:off x="402167" y="228601"/>
            <a:ext cx="11338560" cy="1040159"/>
          </a:xfrm>
        </p:spPr>
        <p:txBody>
          <a:bodyPr>
            <a:noAutofit/>
          </a:bodyPr>
          <a:lstStyle/>
          <a:p>
            <a:pPr algn="ctr"/>
            <a:r>
              <a:rPr lang="es-AR" sz="2800" b="1" dirty="0">
                <a:solidFill>
                  <a:schemeClr val="tx1"/>
                </a:solidFill>
                <a:latin typeface="Book Antiqua" panose="02040602050305030304" pitchFamily="18" charset="0"/>
              </a:rPr>
              <a:t/>
            </a:r>
            <a:br>
              <a:rPr lang="es-AR" sz="2800" b="1" dirty="0">
                <a:solidFill>
                  <a:schemeClr val="tx1"/>
                </a:solidFill>
                <a:latin typeface="Book Antiqua" panose="02040602050305030304" pitchFamily="18" charset="0"/>
              </a:rPr>
            </a:br>
            <a:r>
              <a:rPr lang="es-AR" sz="2800" b="1" dirty="0">
                <a:solidFill>
                  <a:schemeClr val="tx1"/>
                </a:solidFill>
                <a:latin typeface="Book Antiqua" panose="02040602050305030304" pitchFamily="18" charset="0"/>
              </a:rPr>
              <a:t/>
            </a:r>
            <a:br>
              <a:rPr lang="es-AR" sz="2800" b="1" dirty="0">
                <a:solidFill>
                  <a:schemeClr val="tx1"/>
                </a:solidFill>
                <a:latin typeface="Book Antiqua" panose="02040602050305030304" pitchFamily="18" charset="0"/>
              </a:rPr>
            </a:br>
            <a:r>
              <a:rPr lang="es-AR" sz="2800" b="1" dirty="0">
                <a:solidFill>
                  <a:schemeClr val="tx1"/>
                </a:solidFill>
                <a:latin typeface="Book Antiqua" panose="02040602050305030304" pitchFamily="18" charset="0"/>
              </a:rPr>
              <a:t/>
            </a:r>
            <a:br>
              <a:rPr lang="es-AR" sz="2800" b="1" dirty="0">
                <a:solidFill>
                  <a:schemeClr val="tx1"/>
                </a:solidFill>
                <a:latin typeface="Book Antiqua" panose="02040602050305030304" pitchFamily="18" charset="0"/>
              </a:rPr>
            </a:br>
            <a:r>
              <a:rPr lang="es-AR" sz="2800" b="1" dirty="0" smtClean="0">
                <a:solidFill>
                  <a:schemeClr val="tx1"/>
                </a:solidFill>
                <a:latin typeface="Arial" panose="020B0604020202020204" pitchFamily="34" charset="0"/>
                <a:cs typeface="Arial" panose="020B0604020202020204" pitchFamily="34" charset="0"/>
              </a:rPr>
              <a:t>Caso de asignación del 90 % de los ingresos</a:t>
            </a:r>
            <a:r>
              <a:rPr lang="es-AR" sz="2800" b="1" dirty="0">
                <a:solidFill>
                  <a:schemeClr val="tx1"/>
                </a:solidFill>
                <a:latin typeface="Arial" panose="020B0604020202020204" pitchFamily="34" charset="0"/>
                <a:cs typeface="Arial" panose="020B0604020202020204" pitchFamily="34" charset="0"/>
              </a:rPr>
              <a:t/>
            </a:r>
            <a:br>
              <a:rPr lang="es-AR" sz="2800" b="1" dirty="0">
                <a:solidFill>
                  <a:schemeClr val="tx1"/>
                </a:solidFill>
                <a:latin typeface="Arial" panose="020B0604020202020204" pitchFamily="34" charset="0"/>
                <a:cs typeface="Arial" panose="020B0604020202020204" pitchFamily="34" charset="0"/>
              </a:rPr>
            </a:br>
            <a:endParaRPr lang="es-AR" sz="2800" b="1" dirty="0">
              <a:solidFill>
                <a:schemeClr val="tx1"/>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3B46284B-C122-4423-AD8E-087363936D7B}"/>
              </a:ext>
            </a:extLst>
          </p:cNvPr>
          <p:cNvSpPr>
            <a:spLocks noGrp="1"/>
          </p:cNvSpPr>
          <p:nvPr>
            <p:ph idx="1"/>
          </p:nvPr>
        </p:nvSpPr>
        <p:spPr>
          <a:xfrm>
            <a:off x="402336" y="1412776"/>
            <a:ext cx="11338560" cy="4896544"/>
          </a:xfrm>
        </p:spPr>
        <p:txBody>
          <a:bodyPr>
            <a:noAutofit/>
          </a:bodyPr>
          <a:lstStyle/>
          <a:p>
            <a:pPr marL="0" indent="0" algn="just">
              <a:spcBef>
                <a:spcPts val="1200"/>
              </a:spcBef>
              <a:buNone/>
            </a:pPr>
            <a:r>
              <a:rPr lang="es-AR" sz="2400" b="1" dirty="0" smtClean="0">
                <a:latin typeface="Arial" panose="020B0604020202020204" pitchFamily="34" charset="0"/>
                <a:cs typeface="Arial" panose="020B0604020202020204" pitchFamily="34" charset="0"/>
              </a:rPr>
              <a:t>RESOLUCIÓN (CA) 13/2002 CAMINOS DEL URUGUAY SA c/ </a:t>
            </a:r>
            <a:r>
              <a:rPr lang="es-AR" sz="2400" b="1" dirty="0" err="1" smtClean="0">
                <a:latin typeface="Arial" panose="020B0604020202020204" pitchFamily="34" charset="0"/>
                <a:cs typeface="Arial" panose="020B0604020202020204" pitchFamily="34" charset="0"/>
              </a:rPr>
              <a:t>Pcia</a:t>
            </a:r>
            <a:r>
              <a:rPr lang="es-AR" sz="2400" b="1" dirty="0" smtClean="0">
                <a:latin typeface="Arial" panose="020B0604020202020204" pitchFamily="34" charset="0"/>
                <a:cs typeface="Arial" panose="020B0604020202020204" pitchFamily="34" charset="0"/>
              </a:rPr>
              <a:t> de Bs.As.</a:t>
            </a:r>
          </a:p>
          <a:p>
            <a:pPr algn="just">
              <a:spcBef>
                <a:spcPts val="1200"/>
              </a:spcBef>
              <a:buFont typeface="Wingdings" panose="05000000000000000000" pitchFamily="2" charset="2"/>
              <a:buChar char="Ø"/>
            </a:pPr>
            <a:r>
              <a:rPr lang="es-MX" sz="2000" dirty="0" smtClean="0">
                <a:latin typeface="Arial" panose="020B0604020202020204" pitchFamily="34" charset="0"/>
                <a:cs typeface="Arial" panose="020B0604020202020204" pitchFamily="34" charset="0"/>
              </a:rPr>
              <a:t>Concesión de </a:t>
            </a:r>
            <a:r>
              <a:rPr lang="es-MX" sz="2000" dirty="0">
                <a:latin typeface="Arial" panose="020B0604020202020204" pitchFamily="34" charset="0"/>
                <a:cs typeface="Arial" panose="020B0604020202020204" pitchFamily="34" charset="0"/>
              </a:rPr>
              <a:t>obra pública, </a:t>
            </a:r>
            <a:r>
              <a:rPr lang="es-MX" sz="2000" dirty="0" smtClean="0">
                <a:latin typeface="Arial" panose="020B0604020202020204" pitchFamily="34" charset="0"/>
                <a:cs typeface="Arial" panose="020B0604020202020204" pitchFamily="34" charset="0"/>
              </a:rPr>
              <a:t>corredor Provincias </a:t>
            </a:r>
            <a:r>
              <a:rPr lang="es-MX" sz="2000" dirty="0">
                <a:latin typeface="Arial" panose="020B0604020202020204" pitchFamily="34" charset="0"/>
                <a:cs typeface="Arial" panose="020B0604020202020204" pitchFamily="34" charset="0"/>
              </a:rPr>
              <a:t>de Buenos Aires, Entre Ríos y </a:t>
            </a:r>
            <a:r>
              <a:rPr lang="es-MX" sz="2000" dirty="0" smtClean="0">
                <a:latin typeface="Arial" panose="020B0604020202020204" pitchFamily="34" charset="0"/>
                <a:cs typeface="Arial" panose="020B0604020202020204" pitchFamily="34" charset="0"/>
              </a:rPr>
              <a:t>Corrientes.</a:t>
            </a:r>
          </a:p>
          <a:p>
            <a:pPr algn="just">
              <a:spcBef>
                <a:spcPts val="1200"/>
              </a:spcBef>
              <a:buFont typeface="Wingdings" panose="05000000000000000000" pitchFamily="2" charset="2"/>
              <a:buChar char="Ø"/>
            </a:pPr>
            <a:r>
              <a:rPr lang="es-MX" sz="2000" dirty="0" smtClean="0">
                <a:latin typeface="Arial" panose="020B0604020202020204" pitchFamily="34" charset="0"/>
                <a:cs typeface="Arial" panose="020B0604020202020204" pitchFamily="34" charset="0"/>
              </a:rPr>
              <a:t>La </a:t>
            </a:r>
            <a:r>
              <a:rPr lang="es-MX" sz="2000" dirty="0">
                <a:latin typeface="Arial" panose="020B0604020202020204" pitchFamily="34" charset="0"/>
                <a:cs typeface="Arial" panose="020B0604020202020204" pitchFamily="34" charset="0"/>
              </a:rPr>
              <a:t>controversia se centra en la distribución </a:t>
            </a:r>
            <a:r>
              <a:rPr lang="es-MX" sz="2000" dirty="0" smtClean="0">
                <a:latin typeface="Arial" panose="020B0604020202020204" pitchFamily="34" charset="0"/>
                <a:cs typeface="Arial" panose="020B0604020202020204" pitchFamily="34" charset="0"/>
              </a:rPr>
              <a:t>del 90 %. La </a:t>
            </a:r>
            <a:r>
              <a:rPr lang="es-MX" sz="2000" dirty="0">
                <a:latin typeface="Arial" panose="020B0604020202020204" pitchFamily="34" charset="0"/>
                <a:cs typeface="Arial" panose="020B0604020202020204" pitchFamily="34" charset="0"/>
              </a:rPr>
              <a:t>empresa asigna los ingresos en función del valor de la obra construida o a </a:t>
            </a:r>
            <a:r>
              <a:rPr lang="es-MX" sz="2000" dirty="0" smtClean="0">
                <a:latin typeface="Arial" panose="020B0604020202020204" pitchFamily="34" charset="0"/>
                <a:cs typeface="Arial" panose="020B0604020202020204" pitchFamily="34" charset="0"/>
              </a:rPr>
              <a:t>construir. El Fisco incorpora </a:t>
            </a:r>
            <a:r>
              <a:rPr lang="es-MX" sz="2000" dirty="0">
                <a:latin typeface="Arial" panose="020B0604020202020204" pitchFamily="34" charset="0"/>
                <a:cs typeface="Arial" panose="020B0604020202020204" pitchFamily="34" charset="0"/>
              </a:rPr>
              <a:t>el lugar de percepción del peaje </a:t>
            </a:r>
            <a:r>
              <a:rPr lang="es-MX" sz="2000" dirty="0" smtClean="0">
                <a:latin typeface="Arial" panose="020B0604020202020204" pitchFamily="34" charset="0"/>
                <a:cs typeface="Arial" panose="020B0604020202020204" pitchFamily="34" charset="0"/>
              </a:rPr>
              <a:t>para </a:t>
            </a:r>
            <a:r>
              <a:rPr lang="es-MX" sz="2000" dirty="0">
                <a:latin typeface="Arial" panose="020B0604020202020204" pitchFamily="34" charset="0"/>
                <a:cs typeface="Arial" panose="020B0604020202020204" pitchFamily="34" charset="0"/>
              </a:rPr>
              <a:t>la atribución de los ingresos, en tanto que no se prevé la forma en que se valuarán las obras vinculadas a cada jurisdicción. </a:t>
            </a:r>
            <a:endParaRPr lang="es-MX" sz="2000" dirty="0" smtClean="0">
              <a:latin typeface="Arial" panose="020B0604020202020204" pitchFamily="34" charset="0"/>
              <a:cs typeface="Arial" panose="020B0604020202020204" pitchFamily="34" charset="0"/>
            </a:endParaRPr>
          </a:p>
          <a:p>
            <a:pPr algn="just">
              <a:spcBef>
                <a:spcPts val="1200"/>
              </a:spcBef>
              <a:buFont typeface="Wingdings" panose="05000000000000000000" pitchFamily="2" charset="2"/>
              <a:buChar char="Ø"/>
            </a:pPr>
            <a:r>
              <a:rPr lang="es-MX" sz="2000" dirty="0" smtClean="0">
                <a:latin typeface="Arial" panose="020B0604020202020204" pitchFamily="34" charset="0"/>
                <a:cs typeface="Arial" panose="020B0604020202020204" pitchFamily="34" charset="0"/>
              </a:rPr>
              <a:t>La CA convalida el ajuste pues respetó </a:t>
            </a:r>
            <a:r>
              <a:rPr lang="es-MX" sz="2000" dirty="0">
                <a:latin typeface="Arial" panose="020B0604020202020204" pitchFamily="34" charset="0"/>
                <a:cs typeface="Arial" panose="020B0604020202020204" pitchFamily="34" charset="0"/>
              </a:rPr>
              <a:t>el </a:t>
            </a:r>
            <a:r>
              <a:rPr lang="es-MX" sz="2000" dirty="0" err="1" smtClean="0">
                <a:latin typeface="Arial" panose="020B0604020202020204" pitchFamily="34" charset="0"/>
                <a:cs typeface="Arial" panose="020B0604020202020204" pitchFamily="34" charset="0"/>
              </a:rPr>
              <a:t>rég</a:t>
            </a:r>
            <a:r>
              <a:rPr lang="es-MX" sz="2000" dirty="0" smtClean="0">
                <a:latin typeface="Arial" panose="020B0604020202020204" pitchFamily="34" charset="0"/>
                <a:cs typeface="Arial" panose="020B0604020202020204" pitchFamily="34" charset="0"/>
              </a:rPr>
              <a:t>. de </a:t>
            </a:r>
            <a:r>
              <a:rPr lang="es-MX" sz="2000" dirty="0">
                <a:latin typeface="Arial" panose="020B0604020202020204" pitchFamily="34" charset="0"/>
                <a:cs typeface="Arial" panose="020B0604020202020204" pitchFamily="34" charset="0"/>
              </a:rPr>
              <a:t>distribución del </a:t>
            </a:r>
            <a:r>
              <a:rPr lang="es-MX" sz="2000" dirty="0" smtClean="0">
                <a:latin typeface="Arial" panose="020B0604020202020204" pitchFamily="34" charset="0"/>
                <a:cs typeface="Arial" panose="020B0604020202020204" pitchFamily="34" charset="0"/>
              </a:rPr>
              <a:t>art. 6 CM, </a:t>
            </a:r>
            <a:r>
              <a:rPr lang="es-MX" sz="2000" dirty="0">
                <a:latin typeface="Arial" panose="020B0604020202020204" pitchFamily="34" charset="0"/>
                <a:cs typeface="Arial" panose="020B0604020202020204" pitchFamily="34" charset="0"/>
              </a:rPr>
              <a:t>complementado con el criterio </a:t>
            </a:r>
            <a:r>
              <a:rPr lang="es-MX" sz="2000" dirty="0" smtClean="0">
                <a:latin typeface="Arial" panose="020B0604020202020204" pitchFamily="34" charset="0"/>
                <a:cs typeface="Arial" panose="020B0604020202020204" pitchFamily="34" charset="0"/>
              </a:rPr>
              <a:t>de la </a:t>
            </a:r>
            <a:r>
              <a:rPr lang="es-MX" sz="2000" dirty="0">
                <a:latin typeface="Arial" panose="020B0604020202020204" pitchFamily="34" charset="0"/>
                <a:cs typeface="Arial" panose="020B0604020202020204" pitchFamily="34" charset="0"/>
              </a:rPr>
              <a:t>Resolución </a:t>
            </a:r>
            <a:r>
              <a:rPr lang="es-MX" sz="2000" dirty="0" smtClean="0">
                <a:latin typeface="Arial" panose="020B0604020202020204" pitchFamily="34" charset="0"/>
                <a:cs typeface="Arial" panose="020B0604020202020204" pitchFamily="34" charset="0"/>
              </a:rPr>
              <a:t>(CA) 2/92. </a:t>
            </a:r>
          </a:p>
          <a:p>
            <a:pPr algn="just">
              <a:spcBef>
                <a:spcPts val="1200"/>
              </a:spcBef>
              <a:buFont typeface="Wingdings" panose="05000000000000000000" pitchFamily="2" charset="2"/>
              <a:buChar char="Ø"/>
            </a:pPr>
            <a:r>
              <a:rPr lang="es-MX" sz="2000" dirty="0">
                <a:latin typeface="Arial" panose="020B0604020202020204" pitchFamily="34" charset="0"/>
                <a:cs typeface="Arial" panose="020B0604020202020204" pitchFamily="34" charset="0"/>
              </a:rPr>
              <a:t>L</a:t>
            </a:r>
            <a:r>
              <a:rPr lang="es-MX" sz="2000" dirty="0" smtClean="0">
                <a:latin typeface="Arial" panose="020B0604020202020204" pitchFamily="34" charset="0"/>
                <a:cs typeface="Arial" panose="020B0604020202020204" pitchFamily="34" charset="0"/>
              </a:rPr>
              <a:t>a </a:t>
            </a:r>
            <a:r>
              <a:rPr lang="es-MX" sz="2000" dirty="0">
                <a:latin typeface="Arial" panose="020B0604020202020204" pitchFamily="34" charset="0"/>
                <a:cs typeface="Arial" panose="020B0604020202020204" pitchFamily="34" charset="0"/>
              </a:rPr>
              <a:t>atribución de ingresos en función de la obra construida o a construir en cada jurisdicción con prescindencia de la realmente efectuada en cada período fiscal, tal como plantea la empresa, </a:t>
            </a:r>
            <a:r>
              <a:rPr lang="es-MX" sz="2000" dirty="0" smtClean="0">
                <a:latin typeface="Arial" panose="020B0604020202020204" pitchFamily="34" charset="0"/>
                <a:cs typeface="Arial" panose="020B0604020202020204" pitchFamily="34" charset="0"/>
              </a:rPr>
              <a:t>implica la </a:t>
            </a:r>
            <a:r>
              <a:rPr lang="es-MX" sz="2000" dirty="0">
                <a:latin typeface="Arial" panose="020B0604020202020204" pitchFamily="34" charset="0"/>
                <a:cs typeface="Arial" panose="020B0604020202020204" pitchFamily="34" charset="0"/>
              </a:rPr>
              <a:t>inclusión de las inversiones no </a:t>
            </a:r>
            <a:r>
              <a:rPr lang="es-MX" sz="2000" dirty="0" smtClean="0">
                <a:latin typeface="Arial" panose="020B0604020202020204" pitchFamily="34" charset="0"/>
                <a:cs typeface="Arial" panose="020B0604020202020204" pitchFamily="34" charset="0"/>
              </a:rPr>
              <a:t>realizadas y asignación </a:t>
            </a:r>
            <a:r>
              <a:rPr lang="es-MX" sz="2000" dirty="0">
                <a:latin typeface="Arial" panose="020B0604020202020204" pitchFamily="34" charset="0"/>
                <a:cs typeface="Arial" panose="020B0604020202020204" pitchFamily="34" charset="0"/>
              </a:rPr>
              <a:t>de base en exceso a una jurisdicción en la cual todavía no se han realizado todas las obras previstas o incluso a aquélla donde aún no existiera un ejercicio real de actividad.</a:t>
            </a:r>
            <a:endParaRPr lang="es-AR" sz="20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72162330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6920" y="188640"/>
            <a:ext cx="11338560" cy="835540"/>
          </a:xfrm>
        </p:spPr>
        <p:txBody>
          <a:bodyPr>
            <a:normAutofit fontScale="90000"/>
          </a:bodyPr>
          <a:lstStyle/>
          <a:p>
            <a:r>
              <a:rPr lang="es-MX" sz="3200" dirty="0">
                <a:latin typeface="Book Antiqua" panose="02040602050305030304" pitchFamily="18" charset="0"/>
              </a:rPr>
              <a:t/>
            </a:r>
            <a:br>
              <a:rPr lang="es-MX" sz="3200" dirty="0">
                <a:latin typeface="Book Antiqua" panose="02040602050305030304" pitchFamily="18" charset="0"/>
              </a:rPr>
            </a:br>
            <a:r>
              <a:rPr lang="es-MX" sz="3200" dirty="0">
                <a:latin typeface="Book Antiqua" panose="02040602050305030304" pitchFamily="18" charset="0"/>
              </a:rPr>
              <a:t/>
            </a:r>
            <a:br>
              <a:rPr lang="es-MX" sz="3200" dirty="0">
                <a:latin typeface="Book Antiqua" panose="02040602050305030304" pitchFamily="18" charset="0"/>
              </a:rPr>
            </a:br>
            <a:r>
              <a:rPr lang="es-MX" sz="3200" dirty="0">
                <a:latin typeface="Book Antiqua" panose="02040602050305030304" pitchFamily="18" charset="0"/>
              </a:rPr>
              <a:t/>
            </a:r>
            <a:br>
              <a:rPr lang="es-MX" sz="3200" dirty="0">
                <a:latin typeface="Book Antiqua" panose="02040602050305030304" pitchFamily="18" charset="0"/>
              </a:rPr>
            </a:br>
            <a:r>
              <a:rPr lang="es-MX" sz="3200" dirty="0">
                <a:latin typeface="Book Antiqua" panose="02040602050305030304" pitchFamily="18" charset="0"/>
              </a:rPr>
              <a:t/>
            </a:r>
            <a:br>
              <a:rPr lang="es-MX" sz="3200" dirty="0">
                <a:latin typeface="Book Antiqua" panose="02040602050305030304" pitchFamily="18" charset="0"/>
              </a:rPr>
            </a:br>
            <a:r>
              <a:rPr lang="es-MX" sz="3200" dirty="0">
                <a:latin typeface="Book Antiqua" panose="02040602050305030304" pitchFamily="18" charset="0"/>
              </a:rPr>
              <a:t/>
            </a:r>
            <a:br>
              <a:rPr lang="es-MX" sz="3200" dirty="0">
                <a:latin typeface="Book Antiqua" panose="02040602050305030304" pitchFamily="18" charset="0"/>
              </a:rPr>
            </a:br>
            <a:r>
              <a:rPr lang="es-MX" sz="3200" dirty="0" smtClean="0">
                <a:latin typeface="Book Antiqua" panose="02040602050305030304" pitchFamily="18" charset="0"/>
              </a:rPr>
              <a:t/>
            </a:r>
            <a:br>
              <a:rPr lang="es-MX" sz="3200" dirty="0" smtClean="0">
                <a:latin typeface="Book Antiqua" panose="02040602050305030304" pitchFamily="18" charset="0"/>
              </a:rPr>
            </a:br>
            <a:r>
              <a:rPr lang="es-MX" sz="3200" dirty="0">
                <a:latin typeface="Book Antiqua" panose="02040602050305030304" pitchFamily="18" charset="0"/>
              </a:rPr>
              <a:t/>
            </a:r>
            <a:br>
              <a:rPr lang="es-MX" sz="3200" dirty="0">
                <a:latin typeface="Book Antiqua" panose="02040602050305030304" pitchFamily="18" charset="0"/>
              </a:rPr>
            </a:br>
            <a:r>
              <a:rPr lang="es-MX" sz="3200" dirty="0" smtClean="0">
                <a:latin typeface="Book Antiqua" panose="02040602050305030304" pitchFamily="18" charset="0"/>
              </a:rPr>
              <a:t/>
            </a:r>
            <a:br>
              <a:rPr lang="es-MX" sz="3200" dirty="0" smtClean="0">
                <a:latin typeface="Book Antiqua" panose="02040602050305030304" pitchFamily="18" charset="0"/>
              </a:rPr>
            </a:br>
            <a:r>
              <a:rPr lang="es-MX" sz="3200" dirty="0">
                <a:latin typeface="Book Antiqua" panose="02040602050305030304" pitchFamily="18" charset="0"/>
              </a:rPr>
              <a:t/>
            </a:r>
            <a:br>
              <a:rPr lang="es-MX" sz="3200" dirty="0">
                <a:latin typeface="Book Antiqua" panose="02040602050305030304" pitchFamily="18" charset="0"/>
              </a:rPr>
            </a:br>
            <a:r>
              <a:rPr lang="es-MX" sz="3200" b="1" dirty="0" smtClean="0">
                <a:solidFill>
                  <a:schemeClr val="tx1"/>
                </a:solidFill>
                <a:latin typeface="Arial" panose="020B0604020202020204" pitchFamily="34" charset="0"/>
                <a:cs typeface="Arial" panose="020B0604020202020204" pitchFamily="34" charset="0"/>
              </a:rPr>
              <a:t>ALCANCE DEL TÉRMINO CONSTRUCCIÓN</a:t>
            </a:r>
            <a:endParaRPr lang="en-US" sz="2700" b="1" dirty="0">
              <a:solidFill>
                <a:schemeClr val="tx1"/>
              </a:solidFill>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406400" y="2270872"/>
            <a:ext cx="11338560" cy="4572000"/>
          </a:xfrm>
        </p:spPr>
        <p:txBody>
          <a:bodyPr>
            <a:noAutofit/>
          </a:bodyPr>
          <a:lstStyle/>
          <a:p>
            <a:pPr lvl="0" algn="just">
              <a:buFont typeface="Wingdings" panose="05000000000000000000" pitchFamily="2" charset="2"/>
              <a:buChar char="Ø"/>
            </a:pPr>
            <a:r>
              <a:rPr lang="es-AR" sz="2000" dirty="0">
                <a:latin typeface="Arial" panose="020B0604020202020204" pitchFamily="34" charset="0"/>
                <a:cs typeface="Arial" panose="020B0604020202020204" pitchFamily="34" charset="0"/>
              </a:rPr>
              <a:t>Convenio Bilateral de 1953, Convenios Multilaterales de 1953, 1960 y 1964: </a:t>
            </a:r>
            <a:r>
              <a:rPr lang="es-AR" sz="2000" b="1" dirty="0">
                <a:latin typeface="Arial" panose="020B0604020202020204" pitchFamily="34" charset="0"/>
                <a:cs typeface="Arial" panose="020B0604020202020204" pitchFamily="34" charset="0"/>
              </a:rPr>
              <a:t>“</a:t>
            </a:r>
            <a:r>
              <a:rPr lang="es-AR" sz="2000" b="1" dirty="0" smtClean="0">
                <a:latin typeface="Arial" panose="020B0604020202020204" pitchFamily="34" charset="0"/>
                <a:cs typeface="Arial" panose="020B0604020202020204" pitchFamily="34" charset="0"/>
              </a:rPr>
              <a:t>empresas </a:t>
            </a:r>
            <a:r>
              <a:rPr lang="es-AR" sz="2000" b="1" dirty="0">
                <a:latin typeface="Arial" panose="020B0604020202020204" pitchFamily="34" charset="0"/>
                <a:cs typeface="Arial" panose="020B0604020202020204" pitchFamily="34" charset="0"/>
              </a:rPr>
              <a:t>de construcción</a:t>
            </a:r>
            <a:r>
              <a:rPr lang="es-AR" sz="2000" dirty="0">
                <a:latin typeface="Arial" panose="020B0604020202020204" pitchFamily="34" charset="0"/>
                <a:cs typeface="Arial" panose="020B0604020202020204" pitchFamily="34" charset="0"/>
              </a:rPr>
              <a:t>” (carácter subjetivo) </a:t>
            </a:r>
          </a:p>
          <a:p>
            <a:pPr>
              <a:buFont typeface="Wingdings" panose="05000000000000000000" pitchFamily="2" charset="2"/>
              <a:buChar char="Ø"/>
            </a:pPr>
            <a:endParaRPr lang="es-AR" sz="2000" dirty="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2000" dirty="0">
                <a:latin typeface="Arial" panose="020B0604020202020204" pitchFamily="34" charset="0"/>
                <a:cs typeface="Arial" panose="020B0604020202020204" pitchFamily="34" charset="0"/>
              </a:rPr>
              <a:t>Convenio del 18/8/1977: “</a:t>
            </a:r>
            <a:r>
              <a:rPr lang="es-AR" sz="2000" b="1" dirty="0">
                <a:latin typeface="Arial" panose="020B0604020202020204" pitchFamily="34" charset="0"/>
                <a:cs typeface="Arial" panose="020B0604020202020204" pitchFamily="34" charset="0"/>
              </a:rPr>
              <a:t>actividades de construcción</a:t>
            </a:r>
            <a:r>
              <a:rPr lang="es-AR" sz="2000" dirty="0">
                <a:latin typeface="Arial" panose="020B0604020202020204" pitchFamily="34" charset="0"/>
                <a:cs typeface="Arial" panose="020B0604020202020204" pitchFamily="34" charset="0"/>
              </a:rPr>
              <a:t>” (carácter objetivo</a:t>
            </a:r>
            <a:r>
              <a:rPr lang="es-AR" sz="2000" dirty="0" smtClean="0">
                <a:latin typeface="Arial" panose="020B0604020202020204" pitchFamily="34" charset="0"/>
                <a:cs typeface="Arial" panose="020B0604020202020204" pitchFamily="34" charset="0"/>
              </a:rPr>
              <a:t>): Comprende </a:t>
            </a:r>
            <a:r>
              <a:rPr lang="es-AR" sz="2000" dirty="0">
                <a:latin typeface="Arial" panose="020B0604020202020204" pitchFamily="34" charset="0"/>
                <a:cs typeface="Arial" panose="020B0604020202020204" pitchFamily="34" charset="0"/>
              </a:rPr>
              <a:t>instalaciones eléctricas, de redes informáticas, sistemas de alarmas, de antenas; instalaciones de gas, ascensores (por empresas diferentes a las que los producen); instalaciones de gas, sanitarios, </a:t>
            </a:r>
            <a:r>
              <a:rPr lang="es-AR" sz="2000" dirty="0" smtClean="0">
                <a:latin typeface="Arial" panose="020B0604020202020204" pitchFamily="34" charset="0"/>
                <a:cs typeface="Arial" panose="020B0604020202020204" pitchFamily="34" charset="0"/>
              </a:rPr>
              <a:t>carpintería</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98605569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188640"/>
            <a:ext cx="8280920" cy="1027131"/>
          </a:xfrm>
        </p:spPr>
        <p:txBody>
          <a:bodyPr>
            <a:noAutofit/>
          </a:bodyPr>
          <a:lstStyle/>
          <a:p>
            <a:r>
              <a:rPr lang="es-AR" sz="1800" b="1" dirty="0" err="1" smtClean="0">
                <a:solidFill>
                  <a:schemeClr val="tx1"/>
                </a:solidFill>
                <a:latin typeface="Arial" panose="020B0604020202020204" pitchFamily="34" charset="0"/>
                <a:cs typeface="Arial" panose="020B0604020202020204" pitchFamily="34" charset="0"/>
              </a:rPr>
              <a:t>CLANAE</a:t>
            </a:r>
            <a:r>
              <a:rPr lang="es-AR" sz="1800" b="1" dirty="0" smtClean="0">
                <a:solidFill>
                  <a:schemeClr val="tx1"/>
                </a:solidFill>
                <a:latin typeface="Arial" panose="020B0604020202020204" pitchFamily="34" charset="0"/>
                <a:cs typeface="Arial" panose="020B0604020202020204" pitchFamily="34" charset="0"/>
              </a:rPr>
              <a:t> </a:t>
            </a:r>
            <a:r>
              <a:rPr lang="es-AR" sz="1800" b="1" dirty="0">
                <a:solidFill>
                  <a:schemeClr val="tx1"/>
                </a:solidFill>
                <a:latin typeface="Arial" panose="020B0604020202020204" pitchFamily="34" charset="0"/>
                <a:cs typeface="Arial" panose="020B0604020202020204" pitchFamily="34" charset="0"/>
              </a:rPr>
              <a:t>2010 CLASIFICACION NACIONAL DE ACTIVIDADES ECONOMICAS (INDEC)</a:t>
            </a:r>
            <a:r>
              <a:rPr lang="es-AR" sz="1800" dirty="0">
                <a:solidFill>
                  <a:schemeClr val="tx1"/>
                </a:solidFill>
                <a:latin typeface="Arial" panose="020B0604020202020204" pitchFamily="34" charset="0"/>
                <a:cs typeface="Arial" panose="020B0604020202020204" pitchFamily="34" charset="0"/>
              </a:rPr>
              <a:t/>
            </a:r>
            <a:br>
              <a:rPr lang="es-AR" sz="1800" dirty="0">
                <a:solidFill>
                  <a:schemeClr val="tx1"/>
                </a:solidFill>
                <a:latin typeface="Arial" panose="020B0604020202020204" pitchFamily="34" charset="0"/>
                <a:cs typeface="Arial" panose="020B0604020202020204" pitchFamily="34" charset="0"/>
              </a:rPr>
            </a:br>
            <a:r>
              <a:rPr lang="es-AR" sz="1800" b="1" dirty="0">
                <a:solidFill>
                  <a:schemeClr val="tx1"/>
                </a:solidFill>
                <a:latin typeface="Arial" panose="020B0604020202020204" pitchFamily="34" charset="0"/>
                <a:cs typeface="Arial" panose="020B0604020202020204" pitchFamily="34" charset="0"/>
              </a:rPr>
              <a:t>NOTAS METODOLOGICAS: F </a:t>
            </a:r>
            <a:r>
              <a:rPr lang="es-AR" sz="1800" b="1" dirty="0" smtClean="0">
                <a:solidFill>
                  <a:schemeClr val="tx1"/>
                </a:solidFill>
                <a:latin typeface="Arial" panose="020B0604020202020204" pitchFamily="34" charset="0"/>
                <a:cs typeface="Arial" panose="020B0604020202020204" pitchFamily="34" charset="0"/>
              </a:rPr>
              <a:t>CONSTRUCCIÓN </a:t>
            </a:r>
            <a:endParaRPr lang="en-US" sz="1800" b="1" dirty="0">
              <a:solidFill>
                <a:schemeClr val="tx1"/>
              </a:solidFill>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406400" y="1468438"/>
            <a:ext cx="11338560" cy="4840881"/>
          </a:xfrm>
        </p:spPr>
        <p:txBody>
          <a:bodyPr>
            <a:normAutofit fontScale="92500" lnSpcReduction="20000"/>
          </a:bodyPr>
          <a:lstStyle/>
          <a:p>
            <a:pPr algn="just">
              <a:spcBef>
                <a:spcPts val="700"/>
              </a:spcBef>
            </a:pPr>
            <a:r>
              <a:rPr lang="es-AR" sz="1900" dirty="0" smtClean="0">
                <a:latin typeface="Arial" panose="020B0604020202020204" pitchFamily="34" charset="0"/>
                <a:cs typeface="Arial" panose="020B0604020202020204" pitchFamily="34" charset="0"/>
              </a:rPr>
              <a:t>La </a:t>
            </a:r>
            <a:r>
              <a:rPr lang="es-AR" sz="1900" dirty="0">
                <a:latin typeface="Arial" panose="020B0604020202020204" pitchFamily="34" charset="0"/>
                <a:cs typeface="Arial" panose="020B0604020202020204" pitchFamily="34" charset="0"/>
              </a:rPr>
              <a:t>industria de la construcción abarca a una </a:t>
            </a:r>
            <a:r>
              <a:rPr lang="es-AR" sz="1900" u="sng" dirty="0">
                <a:latin typeface="Arial" panose="020B0604020202020204" pitchFamily="34" charset="0"/>
                <a:cs typeface="Arial" panose="020B0604020202020204" pitchFamily="34" charset="0"/>
              </a:rPr>
              <a:t>amplia gama de actividades </a:t>
            </a:r>
            <a:r>
              <a:rPr lang="es-AR" sz="1900" dirty="0">
                <a:latin typeface="Arial" panose="020B0604020202020204" pitchFamily="34" charset="0"/>
                <a:cs typeface="Arial" panose="020B0604020202020204" pitchFamily="34" charset="0"/>
              </a:rPr>
              <a:t>que son llevadas a cabo por unidades de compleja organización y que integran a varios de los procesos constructivos. </a:t>
            </a:r>
          </a:p>
          <a:p>
            <a:pPr algn="just">
              <a:spcBef>
                <a:spcPts val="700"/>
              </a:spcBef>
            </a:pPr>
            <a:r>
              <a:rPr lang="es-AR" sz="1900" u="sng" dirty="0">
                <a:latin typeface="Arial" panose="020B0604020202020204" pitchFamily="34" charset="0"/>
                <a:cs typeface="Arial" panose="020B0604020202020204" pitchFamily="34" charset="0"/>
              </a:rPr>
              <a:t>Preparación de los terrenos </a:t>
            </a:r>
            <a:r>
              <a:rPr lang="es-AR" sz="1900" dirty="0">
                <a:latin typeface="Arial" panose="020B0604020202020204" pitchFamily="34" charset="0"/>
                <a:cs typeface="Arial" panose="020B0604020202020204" pitchFamily="34" charset="0"/>
              </a:rPr>
              <a:t>para el levantamiento de las obras hasta las relacionadas con </a:t>
            </a:r>
            <a:r>
              <a:rPr lang="es-AR" sz="1900" u="sng" dirty="0">
                <a:latin typeface="Arial" panose="020B0604020202020204" pitchFamily="34" charset="0"/>
                <a:cs typeface="Arial" panose="020B0604020202020204" pitchFamily="34" charset="0"/>
              </a:rPr>
              <a:t>su terminación y acondicionamiento para su utilización</a:t>
            </a:r>
            <a:r>
              <a:rPr lang="es-AR" sz="1900" dirty="0">
                <a:latin typeface="Arial" panose="020B0604020202020204" pitchFamily="34" charset="0"/>
                <a:cs typeface="Arial" panose="020B0604020202020204" pitchFamily="34" charset="0"/>
              </a:rPr>
              <a:t>. </a:t>
            </a:r>
          </a:p>
          <a:p>
            <a:pPr algn="just">
              <a:spcBef>
                <a:spcPts val="700"/>
              </a:spcBef>
            </a:pPr>
            <a:r>
              <a:rPr lang="es-AR" sz="1900" u="sng" dirty="0">
                <a:latin typeface="Arial" panose="020B0604020202020204" pitchFamily="34" charset="0"/>
                <a:cs typeface="Arial" panose="020B0604020202020204" pitchFamily="34" charset="0"/>
              </a:rPr>
              <a:t>Instalación de ascensores, escaleras mecánicas, calderas, carpintería metálica, grandes equipos de acondicionamiento climático, etcétera, realizada por cuenta de terceros</a:t>
            </a:r>
            <a:r>
              <a:rPr lang="es-AR" sz="1900" dirty="0">
                <a:latin typeface="Arial" panose="020B0604020202020204" pitchFamily="34" charset="0"/>
                <a:cs typeface="Arial" panose="020B0604020202020204" pitchFamily="34" charset="0"/>
              </a:rPr>
              <a:t>, es decir, aquella efectuada por </a:t>
            </a:r>
            <a:r>
              <a:rPr lang="es-AR" sz="1900" u="sng" dirty="0">
                <a:latin typeface="Arial" panose="020B0604020202020204" pitchFamily="34" charset="0"/>
                <a:cs typeface="Arial" panose="020B0604020202020204" pitchFamily="34" charset="0"/>
              </a:rPr>
              <a:t>empresas diferentes a las que las produce</a:t>
            </a:r>
            <a:r>
              <a:rPr lang="es-AR" sz="1900" dirty="0">
                <a:latin typeface="Arial" panose="020B0604020202020204" pitchFamily="34" charset="0"/>
                <a:cs typeface="Arial" panose="020B0604020202020204" pitchFamily="34" charset="0"/>
              </a:rPr>
              <a:t>. </a:t>
            </a:r>
          </a:p>
          <a:p>
            <a:pPr algn="just">
              <a:spcBef>
                <a:spcPts val="700"/>
              </a:spcBef>
            </a:pPr>
            <a:r>
              <a:rPr lang="es-AR" sz="1900" dirty="0">
                <a:latin typeface="Arial" panose="020B0604020202020204" pitchFamily="34" charset="0"/>
                <a:cs typeface="Arial" panose="020B0604020202020204" pitchFamily="34" charset="0"/>
              </a:rPr>
              <a:t>El </a:t>
            </a:r>
            <a:r>
              <a:rPr lang="es-AR" sz="1900" u="sng" dirty="0">
                <a:latin typeface="Arial" panose="020B0604020202020204" pitchFamily="34" charset="0"/>
                <a:cs typeface="Arial" panose="020B0604020202020204" pitchFamily="34" charset="0"/>
              </a:rPr>
              <a:t>montaje “in situ” de construcciones prefabricadas que no sean de producción propia</a:t>
            </a:r>
            <a:r>
              <a:rPr lang="es-AR" sz="1900" dirty="0">
                <a:latin typeface="Arial" panose="020B0604020202020204" pitchFamily="34" charset="0"/>
                <a:cs typeface="Arial" panose="020B0604020202020204" pitchFamily="34" charset="0"/>
              </a:rPr>
              <a:t>. </a:t>
            </a:r>
          </a:p>
          <a:p>
            <a:pPr algn="just">
              <a:spcBef>
                <a:spcPts val="700"/>
              </a:spcBef>
            </a:pPr>
            <a:r>
              <a:rPr lang="es-AR" sz="1900" dirty="0">
                <a:latin typeface="Arial" panose="020B0604020202020204" pitchFamily="34" charset="0"/>
                <a:cs typeface="Arial" panose="020B0604020202020204" pitchFamily="34" charset="0"/>
              </a:rPr>
              <a:t>No son tomadas en esta categoría, las actividades en las que se producen materiales y estructuras para la construcción como por ejemplo: </a:t>
            </a:r>
            <a:r>
              <a:rPr lang="es-AR" sz="1900" u="sng" dirty="0">
                <a:latin typeface="Arial" panose="020B0604020202020204" pitchFamily="34" charset="0"/>
                <a:cs typeface="Arial" panose="020B0604020202020204" pitchFamily="34" charset="0"/>
              </a:rPr>
              <a:t>cemento, ladrillos, estructuras metálicas, carpintería de madera o metal, etcétera, que se incluyen en diferentes subclases de la Industria manufacturera (</a:t>
            </a:r>
            <a:r>
              <a:rPr lang="es-AR" sz="1900" dirty="0">
                <a:latin typeface="Arial" panose="020B0604020202020204" pitchFamily="34" charset="0"/>
                <a:cs typeface="Arial" panose="020B0604020202020204" pitchFamily="34" charset="0"/>
              </a:rPr>
              <a:t>categoría de tabulación C). En el caso particular del </a:t>
            </a:r>
            <a:r>
              <a:rPr lang="es-AR" sz="1900" u="sng" dirty="0">
                <a:latin typeface="Arial" panose="020B0604020202020204" pitchFamily="34" charset="0"/>
                <a:cs typeface="Arial" panose="020B0604020202020204" pitchFamily="34" charset="0"/>
              </a:rPr>
              <a:t>hormigón, se clasifica dentro de construcción cuando el mismo es fabricado dentro de la obra</a:t>
            </a:r>
            <a:r>
              <a:rPr lang="es-AR" sz="1900" dirty="0">
                <a:latin typeface="Arial" panose="020B0604020202020204" pitchFamily="34" charset="0"/>
                <a:cs typeface="Arial" panose="020B0604020202020204" pitchFamily="34" charset="0"/>
              </a:rPr>
              <a:t>; por el contrario la </a:t>
            </a:r>
            <a:r>
              <a:rPr lang="es-AR" sz="1900" u="sng" dirty="0">
                <a:latin typeface="Arial" panose="020B0604020202020204" pitchFamily="34" charset="0"/>
                <a:cs typeface="Arial" panose="020B0604020202020204" pitchFamily="34" charset="0"/>
              </a:rPr>
              <a:t>fabricación realizada durante su transporte está comprendida en la grupo 23.9</a:t>
            </a:r>
            <a:r>
              <a:rPr lang="es-AR" sz="1900" dirty="0">
                <a:latin typeface="Arial" panose="020B0604020202020204" pitchFamily="34" charset="0"/>
                <a:cs typeface="Arial" panose="020B0604020202020204" pitchFamily="34" charset="0"/>
              </a:rPr>
              <a:t>. </a:t>
            </a:r>
          </a:p>
          <a:p>
            <a:pPr algn="just">
              <a:spcBef>
                <a:spcPts val="700"/>
              </a:spcBef>
            </a:pPr>
            <a:r>
              <a:rPr lang="es-AR" sz="1900" dirty="0">
                <a:latin typeface="Arial" panose="020B0604020202020204" pitchFamily="34" charset="0"/>
                <a:cs typeface="Arial" panose="020B0604020202020204" pitchFamily="34" charset="0"/>
              </a:rPr>
              <a:t>Los </a:t>
            </a:r>
            <a:r>
              <a:rPr lang="es-AR" sz="1900" u="sng" dirty="0">
                <a:latin typeface="Arial" panose="020B0604020202020204" pitchFamily="34" charset="0"/>
                <a:cs typeface="Arial" panose="020B0604020202020204" pitchFamily="34" charset="0"/>
              </a:rPr>
              <a:t>trabajos de montaje o de instalación de equipos industriales </a:t>
            </a:r>
            <a:r>
              <a:rPr lang="es-AR" sz="1900" dirty="0">
                <a:latin typeface="Arial" panose="020B0604020202020204" pitchFamily="34" charset="0"/>
                <a:cs typeface="Arial" panose="020B0604020202020204" pitchFamily="34" charset="0"/>
              </a:rPr>
              <a:t>como calderas, hornos industriales, ascensores, escaleras mecánicas, etcétera, al igual que el montaje “in situ”  de construcciones prefabricadas completas de </a:t>
            </a:r>
            <a:r>
              <a:rPr lang="es-AR" sz="1900" u="sng" dirty="0">
                <a:latin typeface="Arial" panose="020B0604020202020204" pitchFamily="34" charset="0"/>
                <a:cs typeface="Arial" panose="020B0604020202020204" pitchFamily="34" charset="0"/>
              </a:rPr>
              <a:t>fabricación propia </a:t>
            </a:r>
            <a:r>
              <a:rPr lang="es-AR" sz="1900" dirty="0">
                <a:latin typeface="Arial" panose="020B0604020202020204" pitchFamily="34" charset="0"/>
                <a:cs typeface="Arial" panose="020B0604020202020204" pitchFamily="34" charset="0"/>
              </a:rPr>
              <a:t>son incorporados dentro de la </a:t>
            </a:r>
            <a:r>
              <a:rPr lang="es-AR" sz="1900" u="sng" dirty="0">
                <a:latin typeface="Arial" panose="020B0604020202020204" pitchFamily="34" charset="0"/>
                <a:cs typeface="Arial" panose="020B0604020202020204" pitchFamily="34" charset="0"/>
              </a:rPr>
              <a:t>industria manufacturera</a:t>
            </a:r>
            <a:r>
              <a:rPr lang="es-AR" sz="1900" dirty="0">
                <a:latin typeface="Arial" panose="020B0604020202020204" pitchFamily="34" charset="0"/>
                <a:cs typeface="Arial" panose="020B0604020202020204" pitchFamily="34" charset="0"/>
              </a:rPr>
              <a:t> (categoría de tabulación C). </a:t>
            </a:r>
          </a:p>
          <a:p>
            <a:pPr algn="just">
              <a:spcBef>
                <a:spcPts val="700"/>
              </a:spcBef>
            </a:pPr>
            <a:r>
              <a:rPr lang="es-AR" sz="1900" dirty="0">
                <a:latin typeface="Arial" panose="020B0604020202020204" pitchFamily="34" charset="0"/>
                <a:cs typeface="Arial" panose="020B0604020202020204" pitchFamily="34" charset="0"/>
              </a:rPr>
              <a:t>Las actividades inmobiliarias se incorporan en la (categoría de tabulación K). </a:t>
            </a:r>
          </a:p>
        </p:txBody>
      </p:sp>
    </p:spTree>
    <p:extLst>
      <p:ext uri="{BB962C8B-B14F-4D97-AF65-F5344CB8AC3E}">
        <p14:creationId xmlns="" xmlns:p14="http://schemas.microsoft.com/office/powerpoint/2010/main" val="364415205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60649"/>
            <a:ext cx="8363272" cy="766465"/>
          </a:xfrm>
        </p:spPr>
        <p:txBody>
          <a:bodyPr>
            <a:normAutofit fontScale="90000"/>
          </a:bodyPr>
          <a:lstStyle/>
          <a:p>
            <a:r>
              <a:rPr lang="en-US" sz="3200" b="1" dirty="0" smtClean="0">
                <a:solidFill>
                  <a:schemeClr val="tx1"/>
                </a:solidFill>
                <a:latin typeface="Arial" panose="020B0604020202020204" pitchFamily="34" charset="0"/>
                <a:cs typeface="Arial" panose="020B0604020202020204" pitchFamily="34" charset="0"/>
              </a:rPr>
              <a:t>ALCANCE DEL TÉRMINO CONSTRUCCIÓN</a:t>
            </a:r>
            <a:endParaRPr lang="en-US" sz="3200" b="1" dirty="0">
              <a:solidFill>
                <a:schemeClr val="tx1"/>
              </a:solidFill>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402336" y="1268760"/>
            <a:ext cx="11338560" cy="5112568"/>
          </a:xfrm>
        </p:spPr>
        <p:txBody>
          <a:bodyPr>
            <a:noAutofit/>
          </a:bodyPr>
          <a:lstStyle/>
          <a:p>
            <a:pPr marL="0" indent="0" algn="just">
              <a:buNone/>
              <a:tabLst>
                <a:tab pos="266700" algn="l"/>
              </a:tabLst>
            </a:pPr>
            <a:r>
              <a:rPr lang="es-AR" sz="1500" b="1" dirty="0" smtClean="0">
                <a:latin typeface="Arial" panose="020B0604020202020204" pitchFamily="34" charset="0"/>
                <a:cs typeface="Arial" panose="020B0604020202020204" pitchFamily="34" charset="0"/>
              </a:rPr>
              <a:t>     </a:t>
            </a:r>
          </a:p>
          <a:p>
            <a:pPr marL="0" indent="266700" algn="just">
              <a:buNone/>
              <a:tabLst>
                <a:tab pos="266700" algn="l"/>
              </a:tabLst>
            </a:pPr>
            <a:r>
              <a:rPr lang="es-AR" sz="1500" b="1" dirty="0" smtClean="0">
                <a:latin typeface="Arial" panose="020B0604020202020204" pitchFamily="34" charset="0"/>
                <a:cs typeface="Arial" panose="020B0604020202020204" pitchFamily="34" charset="0"/>
              </a:rPr>
              <a:t>Resolución </a:t>
            </a:r>
            <a:r>
              <a:rPr lang="es-AR" sz="1500" b="1" dirty="0">
                <a:latin typeface="Arial" panose="020B0604020202020204" pitchFamily="34" charset="0"/>
                <a:cs typeface="Arial" panose="020B0604020202020204" pitchFamily="34" charset="0"/>
              </a:rPr>
              <a:t>(CA) 1/1983 HELEBIA SAIC C/ </a:t>
            </a:r>
            <a:r>
              <a:rPr lang="es-AR" sz="1500" b="1" dirty="0" err="1" smtClean="0">
                <a:latin typeface="Arial" panose="020B0604020202020204" pitchFamily="34" charset="0"/>
                <a:cs typeface="Arial" panose="020B0604020202020204" pitchFamily="34" charset="0"/>
              </a:rPr>
              <a:t>Munic</a:t>
            </a:r>
            <a:r>
              <a:rPr lang="es-AR" sz="1500" b="1" dirty="0" smtClean="0">
                <a:latin typeface="Arial" panose="020B0604020202020204" pitchFamily="34" charset="0"/>
                <a:cs typeface="Arial" panose="020B0604020202020204" pitchFamily="34" charset="0"/>
              </a:rPr>
              <a:t>. </a:t>
            </a:r>
            <a:r>
              <a:rPr lang="es-AR" sz="1500" b="1" dirty="0">
                <a:latin typeface="Arial" panose="020B0604020202020204" pitchFamily="34" charset="0"/>
                <a:cs typeface="Arial" panose="020B0604020202020204" pitchFamily="34" charset="0"/>
              </a:rPr>
              <a:t>d</a:t>
            </a:r>
            <a:r>
              <a:rPr lang="es-AR" sz="1500" b="1" dirty="0" smtClean="0">
                <a:latin typeface="Arial" panose="020B0604020202020204" pitchFamily="34" charset="0"/>
                <a:cs typeface="Arial" panose="020B0604020202020204" pitchFamily="34" charset="0"/>
              </a:rPr>
              <a:t>e la Ciudad de Bs. As. </a:t>
            </a:r>
            <a:r>
              <a:rPr lang="es-AR" sz="1500" b="1" dirty="0" err="1" smtClean="0">
                <a:latin typeface="Arial" panose="020B0604020202020204" pitchFamily="34" charset="0"/>
                <a:cs typeface="Arial" panose="020B0604020202020204" pitchFamily="34" charset="0"/>
              </a:rPr>
              <a:t>ratific</a:t>
            </a:r>
            <a:r>
              <a:rPr lang="es-AR" sz="1500" b="1" dirty="0">
                <a:latin typeface="Arial" panose="020B0604020202020204" pitchFamily="34" charset="0"/>
                <a:cs typeface="Arial" panose="020B0604020202020204" pitchFamily="34" charset="0"/>
              </a:rPr>
              <a:t>. CP </a:t>
            </a:r>
            <a:r>
              <a:rPr lang="es-AR" sz="1500" b="1" dirty="0" smtClean="0">
                <a:latin typeface="Arial" panose="020B0604020202020204" pitchFamily="34" charset="0"/>
                <a:cs typeface="Arial" panose="020B0604020202020204" pitchFamily="34" charset="0"/>
              </a:rPr>
              <a:t>19/10/1983</a:t>
            </a:r>
            <a:endParaRPr lang="es-AR" sz="1500" dirty="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1500" dirty="0">
                <a:latin typeface="Arial" panose="020B0604020202020204" pitchFamily="34" charset="0"/>
                <a:cs typeface="Arial" panose="020B0604020202020204" pitchFamily="34" charset="0"/>
              </a:rPr>
              <a:t>Fabricación de estructuras metálicas: las estructuras son montadas sobre inmuebles de terceros, en base a planos suministrados por el cliente, colocando sobre ellas una cubierta metálica o plástica. Una vez instalado el galpón, tinglado, etc., queda convertido en inmueble por accesión, no pudiendo posteriormente desarmarse sin causar deterioro o destrucción de la obra. Desarrollándose la actividad en las condiciones descriptas, debe considerársela incluida en el rubro "construcción" criterio concordante con situación similar "</a:t>
            </a:r>
            <a:r>
              <a:rPr lang="es-AR" sz="1500" dirty="0" err="1">
                <a:latin typeface="Arial" panose="020B0604020202020204" pitchFamily="34" charset="0"/>
                <a:cs typeface="Arial" panose="020B0604020202020204" pitchFamily="34" charset="0"/>
              </a:rPr>
              <a:t>Tecsa</a:t>
            </a:r>
            <a:r>
              <a:rPr lang="es-AR" sz="1500" dirty="0">
                <a:latin typeface="Arial" panose="020B0604020202020204" pitchFamily="34" charset="0"/>
                <a:cs typeface="Arial" panose="020B0604020202020204" pitchFamily="34" charset="0"/>
              </a:rPr>
              <a:t> SA." (</a:t>
            </a:r>
            <a:r>
              <a:rPr lang="es-AR" sz="1500" dirty="0" err="1">
                <a:latin typeface="Arial" panose="020B0604020202020204" pitchFamily="34" charset="0"/>
                <a:cs typeface="Arial" panose="020B0604020202020204" pitchFamily="34" charset="0"/>
              </a:rPr>
              <a:t>Expte</a:t>
            </a:r>
            <a:r>
              <a:rPr lang="es-AR" sz="1500" dirty="0">
                <a:latin typeface="Arial" panose="020B0604020202020204" pitchFamily="34" charset="0"/>
                <a:cs typeface="Arial" panose="020B0604020202020204" pitchFamily="34" charset="0"/>
              </a:rPr>
              <a:t>. n° 1483/74) -Reunión del 23/ 9/74-Acta </a:t>
            </a:r>
            <a:r>
              <a:rPr lang="es-AR" sz="1500" dirty="0" smtClean="0">
                <a:latin typeface="Arial" panose="020B0604020202020204" pitchFamily="34" charset="0"/>
                <a:cs typeface="Arial" panose="020B0604020202020204" pitchFamily="34" charset="0"/>
              </a:rPr>
              <a:t>90)</a:t>
            </a:r>
          </a:p>
          <a:p>
            <a:pPr marL="0" indent="0" algn="just" defTabSz="266700">
              <a:buNone/>
            </a:pPr>
            <a:r>
              <a:rPr lang="es-AR" sz="1500" b="1" dirty="0" smtClean="0">
                <a:latin typeface="Arial" panose="020B0604020202020204" pitchFamily="34" charset="0"/>
                <a:cs typeface="Arial" panose="020B0604020202020204" pitchFamily="34" charset="0"/>
              </a:rPr>
              <a:t>	Resolución </a:t>
            </a:r>
            <a:r>
              <a:rPr lang="es-AR" sz="1500" b="1" dirty="0">
                <a:latin typeface="Arial" panose="020B0604020202020204" pitchFamily="34" charset="0"/>
                <a:cs typeface="Arial" panose="020B0604020202020204" pitchFamily="34" charset="0"/>
              </a:rPr>
              <a:t>(CA) 5/1994 INDUSTRIAS PESCARMONA SA c/ </a:t>
            </a:r>
            <a:r>
              <a:rPr lang="es-AR" sz="1500" b="1" dirty="0" err="1">
                <a:latin typeface="Arial" panose="020B0604020202020204" pitchFamily="34" charset="0"/>
                <a:cs typeface="Arial" panose="020B0604020202020204" pitchFamily="34" charset="0"/>
              </a:rPr>
              <a:t>pcia</a:t>
            </a:r>
            <a:r>
              <a:rPr lang="es-AR" sz="1500" b="1" dirty="0">
                <a:latin typeface="Arial" panose="020B0604020202020204" pitchFamily="34" charset="0"/>
                <a:cs typeface="Arial" panose="020B0604020202020204" pitchFamily="34" charset="0"/>
              </a:rPr>
              <a:t>. de </a:t>
            </a:r>
            <a:r>
              <a:rPr lang="es-AR" sz="1500" b="1" dirty="0" smtClean="0">
                <a:latin typeface="Arial" panose="020B0604020202020204" pitchFamily="34" charset="0"/>
                <a:cs typeface="Arial" panose="020B0604020202020204" pitchFamily="34" charset="0"/>
              </a:rPr>
              <a:t>Jujuy </a:t>
            </a:r>
            <a:r>
              <a:rPr lang="es-AR" sz="1500" b="1" dirty="0" err="1" smtClean="0">
                <a:latin typeface="Arial" panose="020B0604020202020204" pitchFamily="34" charset="0"/>
                <a:cs typeface="Arial" panose="020B0604020202020204" pitchFamily="34" charset="0"/>
              </a:rPr>
              <a:t>Ratific</a:t>
            </a:r>
            <a:r>
              <a:rPr lang="es-AR" sz="1500" b="1" dirty="0" smtClean="0">
                <a:latin typeface="Arial" panose="020B0604020202020204" pitchFamily="34" charset="0"/>
                <a:cs typeface="Arial" panose="020B0604020202020204" pitchFamily="34" charset="0"/>
              </a:rPr>
              <a:t>. </a:t>
            </a:r>
            <a:r>
              <a:rPr lang="es-AR" sz="1500" b="1" dirty="0">
                <a:latin typeface="Arial" panose="020B0604020202020204" pitchFamily="34" charset="0"/>
                <a:cs typeface="Arial" panose="020B0604020202020204" pitchFamily="34" charset="0"/>
              </a:rPr>
              <a:t>CP Res.2/1994</a:t>
            </a:r>
            <a:endParaRPr lang="es-AR" sz="1500" dirty="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1500" dirty="0" smtClean="0">
                <a:latin typeface="Arial" panose="020B0604020202020204" pitchFamily="34" charset="0"/>
                <a:cs typeface="Arial" panose="020B0604020202020204" pitchFamily="34" charset="0"/>
              </a:rPr>
              <a:t>Según la </a:t>
            </a:r>
            <a:r>
              <a:rPr lang="es-AR" sz="1500" dirty="0">
                <a:latin typeface="Arial" panose="020B0604020202020204" pitchFamily="34" charset="0"/>
                <a:cs typeface="Arial" panose="020B0604020202020204" pitchFamily="34" charset="0"/>
              </a:rPr>
              <a:t>empresa </a:t>
            </a:r>
            <a:r>
              <a:rPr lang="es-AR" sz="1500" dirty="0" smtClean="0">
                <a:latin typeface="Arial" panose="020B0604020202020204" pitchFamily="34" charset="0"/>
                <a:cs typeface="Arial" panose="020B0604020202020204" pitchFamily="34" charset="0"/>
              </a:rPr>
              <a:t>su actividad no era la </a:t>
            </a:r>
            <a:r>
              <a:rPr lang="es-AR" sz="1500" dirty="0">
                <a:latin typeface="Arial" panose="020B0604020202020204" pitchFamily="34" charset="0"/>
                <a:cs typeface="Arial" panose="020B0604020202020204" pitchFamily="34" charset="0"/>
              </a:rPr>
              <a:t>construcción </a:t>
            </a:r>
            <a:r>
              <a:rPr lang="es-AR" sz="1500" dirty="0" smtClean="0">
                <a:latin typeface="Arial" panose="020B0604020202020204" pitchFamily="34" charset="0"/>
                <a:cs typeface="Arial" panose="020B0604020202020204" pitchFamily="34" charset="0"/>
              </a:rPr>
              <a:t>si no la fabricación en </a:t>
            </a:r>
            <a:r>
              <a:rPr lang="es-AR" sz="1500" dirty="0">
                <a:latin typeface="Arial" panose="020B0604020202020204" pitchFamily="34" charset="0"/>
                <a:cs typeface="Arial" panose="020B0604020202020204" pitchFamily="34" charset="0"/>
              </a:rPr>
              <a:t>su planta de la </a:t>
            </a:r>
            <a:r>
              <a:rPr lang="es-AR" sz="1500" dirty="0" err="1" smtClean="0">
                <a:latin typeface="Arial" panose="020B0604020202020204" pitchFamily="34" charset="0"/>
                <a:cs typeface="Arial" panose="020B0604020202020204" pitchFamily="34" charset="0"/>
              </a:rPr>
              <a:t>Pcia.de</a:t>
            </a:r>
            <a:r>
              <a:rPr lang="es-AR" sz="1500" dirty="0" smtClean="0">
                <a:latin typeface="Arial" panose="020B0604020202020204" pitchFamily="34" charset="0"/>
                <a:cs typeface="Arial" panose="020B0604020202020204" pitchFamily="34" charset="0"/>
              </a:rPr>
              <a:t> Mendoza de equipos </a:t>
            </a:r>
            <a:r>
              <a:rPr lang="es-AR" sz="1500" dirty="0">
                <a:latin typeface="Arial" panose="020B0604020202020204" pitchFamily="34" charset="0"/>
                <a:cs typeface="Arial" panose="020B0604020202020204" pitchFamily="34" charset="0"/>
              </a:rPr>
              <a:t>generadores y sus accesorios para su instalación y puesta en </a:t>
            </a:r>
            <a:r>
              <a:rPr lang="es-AR" sz="1500" dirty="0" smtClean="0">
                <a:latin typeface="Arial" panose="020B0604020202020204" pitchFamily="34" charset="0"/>
                <a:cs typeface="Arial" panose="020B0604020202020204" pitchFamily="34" charset="0"/>
              </a:rPr>
              <a:t>marcha, </a:t>
            </a:r>
            <a:r>
              <a:rPr lang="es-AR" sz="1500" dirty="0">
                <a:latin typeface="Arial" panose="020B0604020202020204" pitchFamily="34" charset="0"/>
                <a:cs typeface="Arial" panose="020B0604020202020204" pitchFamily="34" charset="0"/>
              </a:rPr>
              <a:t>en ese caso, en la Central Hidroeléctrica de Las Maderas, Provincia de Jujuy.                        </a:t>
            </a:r>
          </a:p>
          <a:p>
            <a:pPr lvl="0" algn="just">
              <a:buFont typeface="Wingdings" panose="05000000000000000000" pitchFamily="2" charset="2"/>
              <a:buChar char="Ø"/>
            </a:pPr>
            <a:r>
              <a:rPr lang="es-AR" sz="1500" dirty="0">
                <a:latin typeface="Arial" panose="020B0604020202020204" pitchFamily="34" charset="0"/>
                <a:cs typeface="Arial" panose="020B0604020202020204" pitchFamily="34" charset="0"/>
              </a:rPr>
              <a:t>La </a:t>
            </a:r>
            <a:r>
              <a:rPr lang="es-AR" sz="1500" dirty="0" err="1">
                <a:latin typeface="Arial" panose="020B0604020202020204" pitchFamily="34" charset="0"/>
                <a:cs typeface="Arial" panose="020B0604020202020204" pitchFamily="34" charset="0"/>
              </a:rPr>
              <a:t>Pcia</a:t>
            </a:r>
            <a:r>
              <a:rPr lang="es-AR" sz="1500" dirty="0">
                <a:latin typeface="Arial" panose="020B0604020202020204" pitchFamily="34" charset="0"/>
                <a:cs typeface="Arial" panose="020B0604020202020204" pitchFamily="34" charset="0"/>
              </a:rPr>
              <a:t>. de Jujuy indicó que las tareas a </a:t>
            </a:r>
            <a:r>
              <a:rPr lang="es-AR" sz="1500" dirty="0" smtClean="0">
                <a:latin typeface="Arial" panose="020B0604020202020204" pitchFamily="34" charset="0"/>
                <a:cs typeface="Arial" panose="020B0604020202020204" pitchFamily="34" charset="0"/>
              </a:rPr>
              <a:t>realizar consistían </a:t>
            </a:r>
            <a:r>
              <a:rPr lang="es-AR" sz="1500" dirty="0">
                <a:latin typeface="Arial" panose="020B0604020202020204" pitchFamily="34" charset="0"/>
                <a:cs typeface="Arial" panose="020B0604020202020204" pitchFamily="34" charset="0"/>
              </a:rPr>
              <a:t>en la provisión, montaje y puesta en servicio de las turbinas, instalación de válvulas mariposas de alta presión y equipos complementarios de servicios auxiliares y más accesorios, los que una vez instalados, </a:t>
            </a:r>
            <a:r>
              <a:rPr lang="es-AR" sz="1500" dirty="0" smtClean="0">
                <a:latin typeface="Arial" panose="020B0604020202020204" pitchFamily="34" charset="0"/>
                <a:cs typeface="Arial" panose="020B0604020202020204" pitchFamily="34" charset="0"/>
              </a:rPr>
              <a:t>adquirían </a:t>
            </a:r>
            <a:r>
              <a:rPr lang="es-AR" sz="1500" dirty="0">
                <a:latin typeface="Arial" panose="020B0604020202020204" pitchFamily="34" charset="0"/>
                <a:cs typeface="Arial" panose="020B0604020202020204" pitchFamily="34" charset="0"/>
              </a:rPr>
              <a:t>el carácter de inmueble por accesión.</a:t>
            </a:r>
          </a:p>
          <a:p>
            <a:pPr lvl="0" algn="just">
              <a:buFont typeface="Wingdings" panose="05000000000000000000" pitchFamily="2" charset="2"/>
              <a:buChar char="Ø"/>
            </a:pPr>
            <a:r>
              <a:rPr lang="es-AR" sz="1500" dirty="0">
                <a:latin typeface="Arial" panose="020B0604020202020204" pitchFamily="34" charset="0"/>
                <a:cs typeface="Arial" panose="020B0604020202020204" pitchFamily="34" charset="0"/>
              </a:rPr>
              <a:t>La </a:t>
            </a:r>
            <a:r>
              <a:rPr lang="es-AR" sz="1500" dirty="0" smtClean="0">
                <a:latin typeface="Arial" panose="020B0604020202020204" pitchFamily="34" charset="0"/>
                <a:cs typeface="Arial" panose="020B0604020202020204" pitchFamily="34" charset="0"/>
              </a:rPr>
              <a:t>CA dijo </a:t>
            </a:r>
            <a:r>
              <a:rPr lang="es-AR" sz="1500" dirty="0">
                <a:latin typeface="Arial" panose="020B0604020202020204" pitchFamily="34" charset="0"/>
                <a:cs typeface="Arial" panose="020B0604020202020204" pitchFamily="34" charset="0"/>
              </a:rPr>
              <a:t>que el art. 6 del CM </a:t>
            </a:r>
            <a:r>
              <a:rPr lang="es-AR" sz="1500" dirty="0" smtClean="0">
                <a:latin typeface="Arial" panose="020B0604020202020204" pitchFamily="34" charset="0"/>
                <a:cs typeface="Arial" panose="020B0604020202020204" pitchFamily="34" charset="0"/>
              </a:rPr>
              <a:t>modificó “empresas de construcción” por “actividades </a:t>
            </a:r>
            <a:r>
              <a:rPr lang="es-AR" sz="1500" dirty="0">
                <a:latin typeface="Arial" panose="020B0604020202020204" pitchFamily="34" charset="0"/>
                <a:cs typeface="Arial" panose="020B0604020202020204" pitchFamily="34" charset="0"/>
              </a:rPr>
              <a:t>de la Construcción" y aun cuando éste no sea el objeto principal de la </a:t>
            </a:r>
            <a:r>
              <a:rPr lang="es-AR" sz="1500" dirty="0" smtClean="0">
                <a:latin typeface="Arial" panose="020B0604020202020204" pitchFamily="34" charset="0"/>
                <a:cs typeface="Arial" panose="020B0604020202020204" pitchFamily="34" charset="0"/>
              </a:rPr>
              <a:t>empresa, </a:t>
            </a:r>
            <a:r>
              <a:rPr lang="es-AR" sz="1500" dirty="0">
                <a:latin typeface="Arial" panose="020B0604020202020204" pitchFamily="34" charset="0"/>
                <a:cs typeface="Arial" panose="020B0604020202020204" pitchFamily="34" charset="0"/>
              </a:rPr>
              <a:t>la obra requiere tareas como hormigonado, imprimación definitiva y montaje mecánico de los equipos, fijación y terminación de los anclajes de las grandes máquinas que </a:t>
            </a:r>
            <a:r>
              <a:rPr lang="es-AR" sz="1500" dirty="0" smtClean="0">
                <a:latin typeface="Arial" panose="020B0604020202020204" pitchFamily="34" charset="0"/>
                <a:cs typeface="Arial" panose="020B0604020202020204" pitchFamily="34" charset="0"/>
              </a:rPr>
              <a:t>constituían actividades </a:t>
            </a:r>
            <a:r>
              <a:rPr lang="es-AR" sz="1500" dirty="0">
                <a:latin typeface="Arial" panose="020B0604020202020204" pitchFamily="34" charset="0"/>
                <a:cs typeface="Arial" panose="020B0604020202020204" pitchFamily="34" charset="0"/>
              </a:rPr>
              <a:t>propias de la construcción. Remite al caso </a:t>
            </a:r>
            <a:r>
              <a:rPr lang="es-AR" sz="1500" dirty="0" err="1">
                <a:latin typeface="Arial" panose="020B0604020202020204" pitchFamily="34" charset="0"/>
                <a:cs typeface="Arial" panose="020B0604020202020204" pitchFamily="34" charset="0"/>
              </a:rPr>
              <a:t>Helebia</a:t>
            </a:r>
            <a:r>
              <a:rPr lang="es-AR" sz="1500" dirty="0">
                <a:latin typeface="Arial" panose="020B0604020202020204" pitchFamily="34" charset="0"/>
                <a:cs typeface="Arial" panose="020B0604020202020204" pitchFamily="34" charset="0"/>
              </a:rPr>
              <a:t> S.A.I.C</a:t>
            </a:r>
            <a:r>
              <a:rPr lang="es-AR" sz="1500" dirty="0" smtClean="0">
                <a:latin typeface="Arial" panose="020B0604020202020204" pitchFamily="34" charset="0"/>
                <a:cs typeface="Arial" panose="020B0604020202020204" pitchFamily="34" charset="0"/>
              </a:rPr>
              <a:t>., actividad </a:t>
            </a:r>
            <a:r>
              <a:rPr lang="es-AR" sz="1500" dirty="0">
                <a:latin typeface="Arial" panose="020B0604020202020204" pitchFamily="34" charset="0"/>
                <a:cs typeface="Arial" panose="020B0604020202020204" pitchFamily="34" charset="0"/>
              </a:rPr>
              <a:t>compleja compuesta por varias etapas o </a:t>
            </a:r>
            <a:r>
              <a:rPr lang="es-AR" sz="1500" dirty="0" smtClean="0">
                <a:latin typeface="Arial" panose="020B0604020202020204" pitchFamily="34" charset="0"/>
                <a:cs typeface="Arial" panose="020B0604020202020204" pitchFamily="34" charset="0"/>
              </a:rPr>
              <a:t>procesos </a:t>
            </a:r>
            <a:r>
              <a:rPr lang="es-AR" sz="1500" dirty="0">
                <a:latin typeface="Arial" panose="020B0604020202020204" pitchFamily="34" charset="0"/>
                <a:cs typeface="Arial" panose="020B0604020202020204" pitchFamily="34" charset="0"/>
              </a:rPr>
              <a:t>y </a:t>
            </a:r>
            <a:r>
              <a:rPr lang="es-AR" sz="1500" dirty="0" smtClean="0">
                <a:latin typeface="Arial" panose="020B0604020202020204" pitchFamily="34" charset="0"/>
                <a:cs typeface="Arial" panose="020B0604020202020204" pitchFamily="34" charset="0"/>
              </a:rPr>
              <a:t>aunque una de </a:t>
            </a:r>
            <a:r>
              <a:rPr lang="es-AR" sz="1500" dirty="0">
                <a:latin typeface="Arial" panose="020B0604020202020204" pitchFamily="34" charset="0"/>
                <a:cs typeface="Arial" panose="020B0604020202020204" pitchFamily="34" charset="0"/>
              </a:rPr>
              <a:t>ellas tuviese el carácter de actividad de la construcción, cualquiera fuese su importancia relativa dentro del proceso total, el conjunto de la actividad deberá atribuirse en función del mecanismo previsto en el art. </a:t>
            </a:r>
            <a:r>
              <a:rPr lang="es-AR" sz="1500" dirty="0" smtClean="0">
                <a:latin typeface="Arial" panose="020B0604020202020204" pitchFamily="34" charset="0"/>
                <a:cs typeface="Arial" panose="020B0604020202020204" pitchFamily="34" charset="0"/>
              </a:rPr>
              <a:t>6.</a:t>
            </a:r>
            <a:endParaRPr lang="es-AR" sz="1500" dirty="0">
              <a:latin typeface="Arial" panose="020B0604020202020204" pitchFamily="34" charset="0"/>
              <a:cs typeface="Arial" panose="020B0604020202020204" pitchFamily="34" charset="0"/>
            </a:endParaRPr>
          </a:p>
          <a:p>
            <a:pPr algn="just">
              <a:buFont typeface="Wingdings" panose="05000000000000000000" pitchFamily="2" charset="2"/>
              <a:buChar char="Ø"/>
            </a:pPr>
            <a:endParaRPr lang="es-AR" sz="15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86010754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8282242-8B4F-45DF-A6F4-C7BF5EB3B0AC}"/>
              </a:ext>
            </a:extLst>
          </p:cNvPr>
          <p:cNvSpPr>
            <a:spLocks noGrp="1"/>
          </p:cNvSpPr>
          <p:nvPr>
            <p:ph type="title"/>
          </p:nvPr>
        </p:nvSpPr>
        <p:spPr>
          <a:xfrm>
            <a:off x="1981200" y="260648"/>
            <a:ext cx="8363272" cy="766466"/>
          </a:xfrm>
        </p:spPr>
        <p:txBody>
          <a:bodyPr>
            <a:normAutofit fontScale="90000"/>
          </a:bodyPr>
          <a:lstStyle/>
          <a:p>
            <a:r>
              <a:rPr lang="en-US" sz="3200" b="1" dirty="0" smtClean="0">
                <a:solidFill>
                  <a:schemeClr val="tx1"/>
                </a:solidFill>
                <a:latin typeface="Arial" panose="020B0604020202020204" pitchFamily="34" charset="0"/>
                <a:cs typeface="Arial" panose="020B0604020202020204" pitchFamily="34" charset="0"/>
              </a:rPr>
              <a:t>ALCANCE DEL TÉRMINO CONSTRUCCIÓN</a:t>
            </a:r>
            <a:endParaRPr lang="es-AR" sz="3200" b="1" dirty="0">
              <a:solidFill>
                <a:schemeClr val="tx1"/>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EEAE10D3-C3E4-4078-A845-64D24A792913}"/>
              </a:ext>
            </a:extLst>
          </p:cNvPr>
          <p:cNvSpPr>
            <a:spLocks noGrp="1"/>
          </p:cNvSpPr>
          <p:nvPr>
            <p:ph idx="1"/>
          </p:nvPr>
        </p:nvSpPr>
        <p:spPr>
          <a:xfrm>
            <a:off x="402336" y="1527048"/>
            <a:ext cx="11338560" cy="4926288"/>
          </a:xfrm>
        </p:spPr>
        <p:txBody>
          <a:bodyPr>
            <a:normAutofit fontScale="77500" lnSpcReduction="20000"/>
          </a:bodyPr>
          <a:lstStyle/>
          <a:p>
            <a:pPr marL="266700" indent="0" algn="just">
              <a:buNone/>
              <a:tabLst>
                <a:tab pos="361950" algn="l"/>
              </a:tabLst>
            </a:pPr>
            <a:r>
              <a:rPr lang="es-AR" sz="2300" b="1" dirty="0" smtClean="0">
                <a:latin typeface="Arial" panose="020B0604020202020204" pitchFamily="34" charset="0"/>
                <a:cs typeface="Arial" panose="020B0604020202020204" pitchFamily="34" charset="0"/>
              </a:rPr>
              <a:t>Resolución </a:t>
            </a:r>
            <a:r>
              <a:rPr lang="es-AR" sz="2300" b="1" dirty="0">
                <a:latin typeface="Arial" panose="020B0604020202020204" pitchFamily="34" charset="0"/>
                <a:cs typeface="Arial" panose="020B0604020202020204" pitchFamily="34" charset="0"/>
              </a:rPr>
              <a:t>(CA) 53/2008 ASCENSORES SCHINDLER SA (ASSA) c/ Ciudad de Buenos aires. </a:t>
            </a:r>
            <a:r>
              <a:rPr lang="es-AR" sz="2300" b="1" dirty="0" err="1">
                <a:latin typeface="Arial" panose="020B0604020202020204" pitchFamily="34" charset="0"/>
                <a:cs typeface="Arial" panose="020B0604020202020204" pitchFamily="34" charset="0"/>
              </a:rPr>
              <a:t>Ratif</a:t>
            </a:r>
            <a:r>
              <a:rPr lang="es-AR" sz="2300" b="1" dirty="0">
                <a:latin typeface="Arial" panose="020B0604020202020204" pitchFamily="34" charset="0"/>
                <a:cs typeface="Arial" panose="020B0604020202020204" pitchFamily="34" charset="0"/>
              </a:rPr>
              <a:t>. CP Res. 17/2009</a:t>
            </a:r>
            <a:endParaRPr lang="es-AR" sz="2300" dirty="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2400" dirty="0" smtClean="0">
                <a:latin typeface="Arial" panose="020B0604020202020204" pitchFamily="34" charset="0"/>
                <a:cs typeface="Arial" panose="020B0604020202020204" pitchFamily="34" charset="0"/>
              </a:rPr>
              <a:t>La </a:t>
            </a:r>
            <a:r>
              <a:rPr lang="es-AR" sz="2400" dirty="0">
                <a:latin typeface="Arial" panose="020B0604020202020204" pitchFamily="34" charset="0"/>
                <a:cs typeface="Arial" panose="020B0604020202020204" pitchFamily="34" charset="0"/>
              </a:rPr>
              <a:t>empresa se dedicaba a la instalación y montaje, mantenimiento y reparación de ascensores, escaleras mecánicas y rampas móviles. </a:t>
            </a:r>
            <a:endParaRPr lang="es-AR" sz="2400" dirty="0" smtClean="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2400" dirty="0" smtClean="0">
                <a:latin typeface="Arial" panose="020B0604020202020204" pitchFamily="34" charset="0"/>
                <a:cs typeface="Arial" panose="020B0604020202020204" pitchFamily="34" charset="0"/>
              </a:rPr>
              <a:t>Aplicaba </a:t>
            </a:r>
            <a:r>
              <a:rPr lang="es-AR" sz="2400" dirty="0">
                <a:latin typeface="Arial" panose="020B0604020202020204" pitchFamily="34" charset="0"/>
                <a:cs typeface="Arial" panose="020B0604020202020204" pitchFamily="34" charset="0"/>
              </a:rPr>
              <a:t>el art. 6 del CM.</a:t>
            </a:r>
          </a:p>
          <a:p>
            <a:pPr lvl="0" algn="just">
              <a:buFont typeface="Wingdings" panose="05000000000000000000" pitchFamily="2" charset="2"/>
              <a:buChar char="Ø"/>
            </a:pPr>
            <a:r>
              <a:rPr lang="es-AR" sz="2400" dirty="0">
                <a:latin typeface="Arial" panose="020B0604020202020204" pitchFamily="34" charset="0"/>
                <a:cs typeface="Arial" panose="020B0604020202020204" pitchFamily="34" charset="0"/>
              </a:rPr>
              <a:t>El Fisco entendió la actividad de instalación de ascensores correspondía a “servicios de la construcción” pues el art. 6 del CM no hace una enumeración taxativa de lo que considera “actividades de la construcción”, por lo que la actividad de instalación y montaje de ascensores no es estrictamente construcción.</a:t>
            </a:r>
          </a:p>
          <a:p>
            <a:pPr marL="0" indent="0" algn="just">
              <a:buNone/>
            </a:pPr>
            <a:r>
              <a:rPr lang="es-AR" sz="2400" b="1" dirty="0">
                <a:latin typeface="Arial" panose="020B0604020202020204" pitchFamily="34" charset="0"/>
                <a:cs typeface="Arial" panose="020B0604020202020204" pitchFamily="34" charset="0"/>
              </a:rPr>
              <a:t> </a:t>
            </a:r>
            <a:r>
              <a:rPr lang="es-AR" sz="2400" b="1" dirty="0" smtClean="0">
                <a:latin typeface="Arial" panose="020B0604020202020204" pitchFamily="34" charset="0"/>
                <a:cs typeface="Arial" panose="020B0604020202020204" pitchFamily="34" charset="0"/>
              </a:rPr>
              <a:t>Resolución (CA) 15/2016 </a:t>
            </a:r>
            <a:r>
              <a:rPr lang="es-AR" sz="2400" b="1" dirty="0">
                <a:latin typeface="Arial" panose="020B0604020202020204" pitchFamily="34" charset="0"/>
                <a:cs typeface="Arial" panose="020B0604020202020204" pitchFamily="34" charset="0"/>
              </a:rPr>
              <a:t>FERMA SA </a:t>
            </a:r>
            <a:r>
              <a:rPr lang="es-AR" sz="2400" b="1" dirty="0" smtClean="0">
                <a:latin typeface="Arial" panose="020B0604020202020204" pitchFamily="34" charset="0"/>
                <a:cs typeface="Arial" panose="020B0604020202020204" pitchFamily="34" charset="0"/>
              </a:rPr>
              <a:t>c/ </a:t>
            </a:r>
            <a:r>
              <a:rPr lang="es-AR" sz="2400" b="1" dirty="0" err="1">
                <a:latin typeface="Arial" panose="020B0604020202020204" pitchFamily="34" charset="0"/>
                <a:cs typeface="Arial" panose="020B0604020202020204" pitchFamily="34" charset="0"/>
              </a:rPr>
              <a:t>pcia</a:t>
            </a:r>
            <a:r>
              <a:rPr lang="es-AR" sz="2400" b="1" dirty="0">
                <a:latin typeface="Arial" panose="020B0604020202020204" pitchFamily="34" charset="0"/>
                <a:cs typeface="Arial" panose="020B0604020202020204" pitchFamily="34" charset="0"/>
              </a:rPr>
              <a:t> de San Juan </a:t>
            </a:r>
            <a:endParaRPr lang="es-AR" sz="2400" dirty="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s-AR" sz="2400" dirty="0" smtClean="0">
                <a:latin typeface="Arial" panose="020B0604020202020204" pitchFamily="34" charset="0"/>
                <a:cs typeface="Arial" panose="020B0604020202020204" pitchFamily="34" charset="0"/>
              </a:rPr>
              <a:t>Se </a:t>
            </a:r>
            <a:r>
              <a:rPr lang="es-AR" sz="2400" dirty="0">
                <a:latin typeface="Arial" panose="020B0604020202020204" pitchFamily="34" charset="0"/>
                <a:cs typeface="Arial" panose="020B0604020202020204" pitchFamily="34" charset="0"/>
              </a:rPr>
              <a:t>analizaron </a:t>
            </a:r>
            <a:r>
              <a:rPr lang="es-AR" sz="2400" dirty="0" smtClean="0">
                <a:latin typeface="Arial" panose="020B0604020202020204" pitchFamily="34" charset="0"/>
                <a:cs typeface="Arial" panose="020B0604020202020204" pitchFamily="34" charset="0"/>
              </a:rPr>
              <a:t>dos contratos</a:t>
            </a:r>
            <a:r>
              <a:rPr lang="es-AR" sz="2400" dirty="0">
                <a:latin typeface="Arial" panose="020B0604020202020204" pitchFamily="34" charset="0"/>
                <a:cs typeface="Arial" panose="020B0604020202020204" pitchFamily="34" charset="0"/>
              </a:rPr>
              <a:t>; en el primero se trataba de la construcción de estructuras metálicas y posterior montaje mientras el segundo se refería a la provisión de estructuras similares sin montaje </a:t>
            </a:r>
            <a:r>
              <a:rPr lang="es-AR" sz="2400" dirty="0" smtClean="0">
                <a:latin typeface="Arial" panose="020B0604020202020204" pitchFamily="34" charset="0"/>
                <a:cs typeface="Arial" panose="020B0604020202020204" pitchFamily="34" charset="0"/>
              </a:rPr>
              <a:t>alguno. </a:t>
            </a:r>
          </a:p>
          <a:p>
            <a:pPr lvl="0" algn="just">
              <a:buFont typeface="Wingdings" panose="05000000000000000000" pitchFamily="2" charset="2"/>
              <a:buChar char="Ø"/>
            </a:pPr>
            <a:r>
              <a:rPr lang="es-AR" sz="2400" dirty="0">
                <a:latin typeface="Arial" panose="020B0604020202020204" pitchFamily="34" charset="0"/>
                <a:cs typeface="Arial" panose="020B0604020202020204" pitchFamily="34" charset="0"/>
              </a:rPr>
              <a:t>La Comisión entendió que en el primer </a:t>
            </a:r>
            <a:r>
              <a:rPr lang="es-AR" sz="2400" dirty="0" smtClean="0">
                <a:latin typeface="Arial" panose="020B0604020202020204" pitchFamily="34" charset="0"/>
                <a:cs typeface="Arial" panose="020B0604020202020204" pitchFamily="34" charset="0"/>
              </a:rPr>
              <a:t>contrato, es decir en el cual se construían estructuras metálicas y posteriormente se realizaba el montaje, se entendió que había actividad </a:t>
            </a:r>
            <a:r>
              <a:rPr lang="es-AR" sz="2400" dirty="0" smtClean="0">
                <a:latin typeface="Arial" panose="020B0604020202020204" pitchFamily="34" charset="0"/>
                <a:cs typeface="Arial" panose="020B0604020202020204" pitchFamily="34" charset="0"/>
              </a:rPr>
              <a:t>de </a:t>
            </a:r>
            <a:r>
              <a:rPr lang="es-AR" sz="2400" dirty="0">
                <a:latin typeface="Arial" panose="020B0604020202020204" pitchFamily="34" charset="0"/>
                <a:cs typeface="Arial" panose="020B0604020202020204" pitchFamily="34" charset="0"/>
              </a:rPr>
              <a:t>construcción </a:t>
            </a:r>
            <a:r>
              <a:rPr lang="es-AR" sz="2400" dirty="0" smtClean="0">
                <a:latin typeface="Arial" panose="020B0604020202020204" pitchFamily="34" charset="0"/>
                <a:cs typeface="Arial" panose="020B0604020202020204" pitchFamily="34" charset="0"/>
              </a:rPr>
              <a:t>y estaba </a:t>
            </a:r>
            <a:r>
              <a:rPr lang="es-AR" sz="2400" dirty="0">
                <a:latin typeface="Arial" panose="020B0604020202020204" pitchFamily="34" charset="0"/>
                <a:cs typeface="Arial" panose="020B0604020202020204" pitchFamily="34" charset="0"/>
              </a:rPr>
              <a:t>dada por el posterior montaje de la estructura metálica y, por ende, debía aplicar el art. 6 del CM. </a:t>
            </a:r>
            <a:endParaRPr lang="es-AR" sz="2400" dirty="0" smtClean="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2400" dirty="0" smtClean="0">
                <a:latin typeface="Arial" panose="020B0604020202020204" pitchFamily="34" charset="0"/>
                <a:cs typeface="Arial" panose="020B0604020202020204" pitchFamily="34" charset="0"/>
              </a:rPr>
              <a:t>Con </a:t>
            </a:r>
            <a:r>
              <a:rPr lang="es-AR" sz="2400" dirty="0">
                <a:latin typeface="Arial" panose="020B0604020202020204" pitchFamily="34" charset="0"/>
                <a:cs typeface="Arial" panose="020B0604020202020204" pitchFamily="34" charset="0"/>
              </a:rPr>
              <a:t>relación al segundo contrato, no advirtió actividad de construcción por lo cual los ingresos resultantes del mismo debían distribuirse de acuerdo al </a:t>
            </a:r>
            <a:r>
              <a:rPr lang="es-AR" sz="2400" dirty="0" err="1">
                <a:latin typeface="Arial" panose="020B0604020202020204" pitchFamily="34" charset="0"/>
                <a:cs typeface="Arial" panose="020B0604020202020204" pitchFamily="34" charset="0"/>
              </a:rPr>
              <a:t>Rég</a:t>
            </a:r>
            <a:r>
              <a:rPr lang="es-AR" sz="2400" dirty="0">
                <a:latin typeface="Arial" panose="020B0604020202020204" pitchFamily="34" charset="0"/>
                <a:cs typeface="Arial" panose="020B0604020202020204" pitchFamily="34" charset="0"/>
              </a:rPr>
              <a:t>. Gral.</a:t>
            </a:r>
          </a:p>
          <a:p>
            <a:pPr algn="just"/>
            <a:endParaRPr lang="es-AR" dirty="0">
              <a:latin typeface="Book Antiqua" panose="02040602050305030304" pitchFamily="18" charset="0"/>
            </a:endParaRPr>
          </a:p>
        </p:txBody>
      </p:sp>
    </p:spTree>
    <p:extLst>
      <p:ext uri="{BB962C8B-B14F-4D97-AF65-F5344CB8AC3E}">
        <p14:creationId xmlns="" xmlns:p14="http://schemas.microsoft.com/office/powerpoint/2010/main" val="397745020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tx1"/>
                </a:solidFill>
                <a:latin typeface="Arial" panose="020B0604020202020204" pitchFamily="34" charset="0"/>
                <a:cs typeface="Arial" panose="020B0604020202020204" pitchFamily="34" charset="0"/>
              </a:rPr>
              <a:t>Alcance del término construcción</a:t>
            </a:r>
            <a:endParaRPr lang="es-AR" dirty="0"/>
          </a:p>
        </p:txBody>
      </p:sp>
      <p:sp>
        <p:nvSpPr>
          <p:cNvPr id="3" name="2 Marcador de contenido"/>
          <p:cNvSpPr>
            <a:spLocks noGrp="1"/>
          </p:cNvSpPr>
          <p:nvPr>
            <p:ph sz="quarter" idx="1"/>
          </p:nvPr>
        </p:nvSpPr>
        <p:spPr/>
        <p:txBody>
          <a:bodyPr/>
          <a:lstStyle/>
          <a:p>
            <a:pPr algn="just">
              <a:spcBef>
                <a:spcPts val="700"/>
              </a:spcBef>
              <a:buNone/>
            </a:pPr>
            <a:r>
              <a:rPr lang="es-AR" sz="1600" b="1" dirty="0" smtClean="0">
                <a:latin typeface="Arial" panose="020B0604020202020204" pitchFamily="34" charset="0"/>
                <a:cs typeface="Arial" panose="020B0604020202020204" pitchFamily="34" charset="0"/>
              </a:rPr>
              <a:t>RESOLUCIÓN (CA</a:t>
            </a:r>
            <a:r>
              <a:rPr lang="es-AR" sz="1600" b="1" dirty="0" smtClean="0">
                <a:latin typeface="Arial" panose="020B0604020202020204" pitchFamily="34" charset="0"/>
                <a:cs typeface="Arial" panose="020B0604020202020204" pitchFamily="34" charset="0"/>
              </a:rPr>
              <a:t>) 3/2018 SAN ANTONIO INTERNACIONAL SA c/</a:t>
            </a:r>
            <a:r>
              <a:rPr lang="es-AR" sz="1600" b="1" dirty="0" err="1" smtClean="0">
                <a:latin typeface="Arial" panose="020B0604020202020204" pitchFamily="34" charset="0"/>
                <a:cs typeface="Arial" panose="020B0604020202020204" pitchFamily="34" charset="0"/>
              </a:rPr>
              <a:t>Pcia</a:t>
            </a:r>
            <a:r>
              <a:rPr lang="es-AR" sz="1600" b="1" dirty="0" smtClean="0">
                <a:latin typeface="Arial" panose="020B0604020202020204" pitchFamily="34" charset="0"/>
                <a:cs typeface="Arial" panose="020B0604020202020204" pitchFamily="34" charset="0"/>
              </a:rPr>
              <a:t>. de Salta:</a:t>
            </a:r>
          </a:p>
          <a:p>
            <a:pPr marL="285750" lvl="0" indent="-285750" algn="just">
              <a:spcBef>
                <a:spcPts val="700"/>
              </a:spcBef>
              <a:buFont typeface="Wingdings" panose="05000000000000000000" pitchFamily="2" charset="2"/>
              <a:buChar char="Ø"/>
            </a:pPr>
            <a:r>
              <a:rPr lang="es-AR" sz="1600" dirty="0" smtClean="0">
                <a:latin typeface="Arial" panose="020B0604020202020204" pitchFamily="34" charset="0"/>
                <a:cs typeface="Arial" panose="020B0604020202020204" pitchFamily="34" charset="0"/>
              </a:rPr>
              <a:t>La sociedad tenía por actividad la prestación de servicios técnicos petroleros relacionados con la perforación y producción de pozos. Declaraba códigos de actividades </a:t>
            </a:r>
            <a:r>
              <a:rPr lang="es-AR" sz="1600" dirty="0" err="1" smtClean="0">
                <a:latin typeface="Arial" panose="020B0604020202020204" pitchFamily="34" charset="0"/>
                <a:cs typeface="Arial" panose="020B0604020202020204" pitchFamily="34" charset="0"/>
              </a:rPr>
              <a:t>CUACM</a:t>
            </a:r>
            <a:r>
              <a:rPr lang="es-AR" sz="1600" dirty="0" smtClean="0">
                <a:latin typeface="Arial" panose="020B0604020202020204" pitchFamily="34" charset="0"/>
                <a:cs typeface="Arial" panose="020B0604020202020204" pitchFamily="34" charset="0"/>
              </a:rPr>
              <a:t> 112002 “servicios durante la perforación del pozo”; </a:t>
            </a:r>
            <a:r>
              <a:rPr lang="es-AR" sz="1600" dirty="0" err="1" smtClean="0">
                <a:latin typeface="Arial" panose="020B0604020202020204" pitchFamily="34" charset="0"/>
                <a:cs typeface="Arial" panose="020B0604020202020204" pitchFamily="34" charset="0"/>
              </a:rPr>
              <a:t>CUACM</a:t>
            </a:r>
            <a:r>
              <a:rPr lang="es-AR" sz="1600" dirty="0" smtClean="0">
                <a:latin typeface="Arial" panose="020B0604020202020204" pitchFamily="34" charset="0"/>
                <a:cs typeface="Arial" panose="020B0604020202020204" pitchFamily="34" charset="0"/>
              </a:rPr>
              <a:t> 112004 “servicios relacionados con la producción de pozos”, y además, ante la Dirección General de Rentas, con el código </a:t>
            </a:r>
            <a:r>
              <a:rPr lang="es-AR" sz="1600" dirty="0" err="1" smtClean="0">
                <a:latin typeface="Arial" panose="020B0604020202020204" pitchFamily="34" charset="0"/>
                <a:cs typeface="Arial" panose="020B0604020202020204" pitchFamily="34" charset="0"/>
              </a:rPr>
              <a:t>CUACM</a:t>
            </a:r>
            <a:r>
              <a:rPr lang="es-AR" sz="1600" dirty="0" smtClean="0">
                <a:latin typeface="Arial" panose="020B0604020202020204" pitchFamily="34" charset="0"/>
                <a:cs typeface="Arial" panose="020B0604020202020204" pitchFamily="34" charset="0"/>
              </a:rPr>
              <a:t> 12009 “actividades de servicios relacionadas con la extracción de petróleo y gas </a:t>
            </a:r>
            <a:r>
              <a:rPr lang="es-AR" sz="1600" dirty="0" err="1" smtClean="0">
                <a:latin typeface="Arial" panose="020B0604020202020204" pitchFamily="34" charset="0"/>
                <a:cs typeface="Arial" panose="020B0604020202020204" pitchFamily="34" charset="0"/>
              </a:rPr>
              <a:t>n.c.p</a:t>
            </a:r>
            <a:r>
              <a:rPr lang="es-AR" sz="1600" dirty="0" smtClean="0">
                <a:latin typeface="Arial" panose="020B0604020202020204" pitchFamily="34" charset="0"/>
                <a:cs typeface="Arial" panose="020B0604020202020204" pitchFamily="34" charset="0"/>
              </a:rPr>
              <a:t>”.</a:t>
            </a:r>
          </a:p>
          <a:p>
            <a:pPr marL="285750" lvl="0" indent="-285750" algn="just">
              <a:spcBef>
                <a:spcPts val="700"/>
              </a:spcBef>
              <a:buFont typeface="Wingdings" panose="05000000000000000000" pitchFamily="2" charset="2"/>
              <a:buChar char="Ø"/>
            </a:pPr>
            <a:r>
              <a:rPr lang="es-AR" sz="1600" dirty="0" smtClean="0">
                <a:latin typeface="Arial" panose="020B0604020202020204" pitchFamily="34" charset="0"/>
                <a:cs typeface="Arial" panose="020B0604020202020204" pitchFamily="34" charset="0"/>
              </a:rPr>
              <a:t>El Fisco de la Provincia de Salta entendió que correspondía aplicar el </a:t>
            </a:r>
            <a:r>
              <a:rPr lang="es-AR" sz="1600" dirty="0" err="1" smtClean="0">
                <a:latin typeface="Arial" panose="020B0604020202020204" pitchFamily="34" charset="0"/>
                <a:cs typeface="Arial" panose="020B0604020202020204" pitchFamily="34" charset="0"/>
              </a:rPr>
              <a:t>Rég</a:t>
            </a:r>
            <a:r>
              <a:rPr lang="es-AR" sz="1600" dirty="0" smtClean="0">
                <a:latin typeface="Arial" panose="020B0604020202020204" pitchFamily="34" charset="0"/>
                <a:cs typeface="Arial" panose="020B0604020202020204" pitchFamily="34" charset="0"/>
              </a:rPr>
              <a:t>. Gral. del art. 2 del CM por cuanto las actividades de servicios relacionadas con la extracción de petróleo y gas no están catalogadas en el nomenclador de </a:t>
            </a:r>
            <a:r>
              <a:rPr lang="es-AR" sz="1600" dirty="0" err="1" smtClean="0">
                <a:latin typeface="Arial" panose="020B0604020202020204" pitchFamily="34" charset="0"/>
                <a:cs typeface="Arial" panose="020B0604020202020204" pitchFamily="34" charset="0"/>
              </a:rPr>
              <a:t>activ</a:t>
            </a:r>
            <a:r>
              <a:rPr lang="es-AR" sz="1600" dirty="0" smtClean="0">
                <a:latin typeface="Arial" panose="020B0604020202020204" pitchFamily="34" charset="0"/>
                <a:cs typeface="Arial" panose="020B0604020202020204" pitchFamily="34" charset="0"/>
              </a:rPr>
              <a:t>. como construcción. La sociedad entendía que procedía el régimen especial del artículo 6 del CM. </a:t>
            </a:r>
          </a:p>
          <a:p>
            <a:pPr marL="285750" lvl="0" indent="-285750" algn="just">
              <a:spcBef>
                <a:spcPts val="700"/>
              </a:spcBef>
              <a:buFont typeface="Wingdings" panose="05000000000000000000" pitchFamily="2" charset="2"/>
              <a:buChar char="Ø"/>
            </a:pPr>
            <a:r>
              <a:rPr lang="es-AR" sz="1600" dirty="0" smtClean="0">
                <a:latin typeface="Arial" panose="020B0604020202020204" pitchFamily="34" charset="0"/>
                <a:cs typeface="Arial" panose="020B0604020202020204" pitchFamily="34" charset="0"/>
              </a:rPr>
              <a:t>La Comisión Arbitral expresó que las ‘</a:t>
            </a:r>
            <a:r>
              <a:rPr lang="es-AR" sz="1600" i="1" dirty="0" smtClean="0">
                <a:latin typeface="Arial" panose="020B0604020202020204" pitchFamily="34" charset="0"/>
                <a:cs typeface="Arial" panose="020B0604020202020204" pitchFamily="34" charset="0"/>
              </a:rPr>
              <a:t>actividades de la construcción</a:t>
            </a:r>
            <a:r>
              <a:rPr lang="es-AR" sz="1600" dirty="0" smtClean="0">
                <a:latin typeface="Arial" panose="020B0604020202020204" pitchFamily="34" charset="0"/>
                <a:cs typeface="Arial" panose="020B0604020202020204" pitchFamily="34" charset="0"/>
              </a:rPr>
              <a:t>’ deben entenderse en un </a:t>
            </a:r>
            <a:r>
              <a:rPr lang="es-AR" sz="1600" u="sng" dirty="0" smtClean="0">
                <a:latin typeface="Arial" panose="020B0604020202020204" pitchFamily="34" charset="0"/>
                <a:cs typeface="Arial" panose="020B0604020202020204" pitchFamily="34" charset="0"/>
              </a:rPr>
              <a:t>sentido </a:t>
            </a:r>
            <a:r>
              <a:rPr lang="es-AR" sz="1600" u="sng" dirty="0" smtClean="0">
                <a:latin typeface="Arial" panose="020B0604020202020204" pitchFamily="34" charset="0"/>
                <a:cs typeface="Arial" panose="020B0604020202020204" pitchFamily="34" charset="0"/>
              </a:rPr>
              <a:t>amplio</a:t>
            </a:r>
            <a:r>
              <a:rPr lang="es-AR" sz="1600" dirty="0" smtClean="0">
                <a:latin typeface="Arial" panose="020B0604020202020204" pitchFamily="34" charset="0"/>
                <a:cs typeface="Arial" panose="020B0604020202020204" pitchFamily="34" charset="0"/>
              </a:rPr>
              <a:t> y extenderse</a:t>
            </a:r>
            <a:r>
              <a:rPr lang="es-AR" sz="1600" u="sng" dirty="0" smtClean="0">
                <a:latin typeface="Arial" panose="020B0604020202020204" pitchFamily="34" charset="0"/>
                <a:cs typeface="Arial" panose="020B0604020202020204" pitchFamily="34" charset="0"/>
              </a:rPr>
              <a:t> </a:t>
            </a:r>
            <a:r>
              <a:rPr lang="es-AR" sz="1600" dirty="0" smtClean="0">
                <a:latin typeface="Arial" panose="020B0604020202020204" pitchFamily="34" charset="0"/>
                <a:cs typeface="Arial" panose="020B0604020202020204" pitchFamily="34" charset="0"/>
              </a:rPr>
              <a:t> </a:t>
            </a:r>
            <a:r>
              <a:rPr lang="es-AR" sz="1600" dirty="0" smtClean="0">
                <a:latin typeface="Arial" panose="020B0604020202020204" pitchFamily="34" charset="0"/>
                <a:cs typeface="Arial" panose="020B0604020202020204" pitchFamily="34" charset="0"/>
              </a:rPr>
              <a:t>a todas las actividades conexas, tales como las de demolición, excavación, perforación, etc. a la actividad vinculada a la prestación de diversos servicios petroleros, como lo es la perforación de pozos, reparación y terminación de los mismos, le debe ser aplicada el artículo 6.</a:t>
            </a:r>
          </a:p>
          <a:p>
            <a:pPr algn="just">
              <a:spcBef>
                <a:spcPts val="700"/>
              </a:spcBef>
            </a:pPr>
            <a:r>
              <a:rPr lang="es-AR" sz="1600" dirty="0" smtClean="0">
                <a:latin typeface="Arial" panose="020B0604020202020204" pitchFamily="34" charset="0"/>
                <a:cs typeface="Arial" panose="020B0604020202020204" pitchFamily="34" charset="0"/>
              </a:rPr>
              <a:t>El nomenclador de actividades no encuadra en construcción a las actividades de servicios relacionadas con la extracción de petróleo y gas que ocupan una categoría propia e independiente. En construcción se encuadran actividades tales como demolición, excavación y perforación pero se indica que no están incluidas las vinculadas con el petróleo.</a:t>
            </a:r>
          </a:p>
          <a:p>
            <a:pPr algn="just"/>
            <a:r>
              <a:rPr lang="es-AR" sz="4000" dirty="0" smtClean="0">
                <a:latin typeface="Arial" panose="020B0604020202020204" pitchFamily="34" charset="0"/>
                <a:cs typeface="Arial" panose="020B0604020202020204" pitchFamily="34" charset="0"/>
              </a:rPr>
              <a:t/>
            </a:r>
            <a:br>
              <a:rPr lang="es-AR" sz="4000" dirty="0" smtClean="0">
                <a:latin typeface="Arial" panose="020B0604020202020204" pitchFamily="34" charset="0"/>
                <a:cs typeface="Arial" panose="020B0604020202020204" pitchFamily="34" charset="0"/>
              </a:rPr>
            </a:br>
            <a:r>
              <a:rPr lang="es-AR" sz="4000" dirty="0" smtClean="0">
                <a:latin typeface="Arial" panose="020B0604020202020204" pitchFamily="34" charset="0"/>
                <a:cs typeface="Arial" panose="020B0604020202020204" pitchFamily="34" charset="0"/>
              </a:rPr>
              <a:t> </a:t>
            </a:r>
          </a:p>
          <a:p>
            <a:pPr algn="just"/>
            <a:endParaRPr lang="es-AR" sz="4000" dirty="0" smtClean="0">
              <a:latin typeface="Arial" panose="020B0604020202020204" pitchFamily="34" charset="0"/>
              <a:cs typeface="Arial" panose="020B0604020202020204" pitchFamily="34" charset="0"/>
            </a:endParaRPr>
          </a:p>
          <a:p>
            <a:endParaRPr lang="es-AR"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5C016D2-75DB-4BE1-ACBD-C9D9E23A6127}"/>
              </a:ext>
            </a:extLst>
          </p:cNvPr>
          <p:cNvSpPr>
            <a:spLocks noGrp="1"/>
          </p:cNvSpPr>
          <p:nvPr>
            <p:ph type="title"/>
          </p:nvPr>
        </p:nvSpPr>
        <p:spPr>
          <a:xfrm>
            <a:off x="438906" y="188640"/>
            <a:ext cx="11301990" cy="792088"/>
          </a:xfrm>
        </p:spPr>
        <p:txBody>
          <a:bodyPr>
            <a:noAutofit/>
          </a:bodyPr>
          <a:lstStyle/>
          <a:p>
            <a:r>
              <a:rPr lang="es-AR" sz="1600" b="1" u="sng" dirty="0">
                <a:solidFill>
                  <a:schemeClr val="tx1"/>
                </a:solidFill>
                <a:latin typeface="Arial" panose="020B0604020202020204" pitchFamily="34" charset="0"/>
                <a:cs typeface="Arial" panose="020B0604020202020204" pitchFamily="34" charset="0"/>
              </a:rPr>
              <a:t>Actividades </a:t>
            </a:r>
            <a:r>
              <a:rPr lang="es-AR" sz="1600" b="1" u="sng" dirty="0" smtClean="0">
                <a:solidFill>
                  <a:schemeClr val="tx1"/>
                </a:solidFill>
                <a:latin typeface="Arial" panose="020B0604020202020204" pitchFamily="34" charset="0"/>
                <a:cs typeface="Arial" panose="020B0604020202020204" pitchFamily="34" charset="0"/>
              </a:rPr>
              <a:t>complementarias</a:t>
            </a:r>
            <a:r>
              <a:rPr lang="es-AR" sz="1600" b="1" dirty="0" smtClean="0">
                <a:solidFill>
                  <a:schemeClr val="tx1"/>
                </a:solidFill>
                <a:latin typeface="Arial" panose="020B0604020202020204" pitchFamily="34" charset="0"/>
                <a:cs typeface="Arial" panose="020B0604020202020204" pitchFamily="34" charset="0"/>
              </a:rPr>
              <a:t/>
            </a:r>
            <a:br>
              <a:rPr lang="es-AR" sz="1600" b="1" dirty="0" smtClean="0">
                <a:solidFill>
                  <a:schemeClr val="tx1"/>
                </a:solidFill>
                <a:latin typeface="Arial" panose="020B0604020202020204" pitchFamily="34" charset="0"/>
                <a:cs typeface="Arial" panose="020B0604020202020204" pitchFamily="34" charset="0"/>
              </a:rPr>
            </a:br>
            <a:r>
              <a:rPr lang="es-AR" sz="1600" b="1" dirty="0" smtClean="0">
                <a:solidFill>
                  <a:schemeClr val="tx1"/>
                </a:solidFill>
                <a:latin typeface="Arial" panose="020B0604020202020204" pitchFamily="34" charset="0"/>
                <a:cs typeface="Arial" panose="020B0604020202020204" pitchFamily="34" charset="0"/>
              </a:rPr>
              <a:t>Ley </a:t>
            </a:r>
            <a:r>
              <a:rPr lang="es-AR" sz="1600" b="1" dirty="0">
                <a:solidFill>
                  <a:schemeClr val="tx1"/>
                </a:solidFill>
                <a:latin typeface="Arial" panose="020B0604020202020204" pitchFamily="34" charset="0"/>
                <a:cs typeface="Arial" panose="020B0604020202020204" pitchFamily="34" charset="0"/>
              </a:rPr>
              <a:t>de Coparticipación Federal de Recursos </a:t>
            </a:r>
            <a:r>
              <a:rPr lang="es-AR" sz="1600" b="1" dirty="0" smtClean="0">
                <a:solidFill>
                  <a:schemeClr val="tx1"/>
                </a:solidFill>
                <a:latin typeface="Arial" panose="020B0604020202020204" pitchFamily="34" charset="0"/>
                <a:cs typeface="Arial" panose="020B0604020202020204" pitchFamily="34" charset="0"/>
              </a:rPr>
              <a:t>Fiscales 23.548 Art.9 ap. 1: Las </a:t>
            </a:r>
            <a:r>
              <a:rPr lang="es-AR" sz="1600" b="1" dirty="0">
                <a:solidFill>
                  <a:schemeClr val="tx1"/>
                </a:solidFill>
                <a:latin typeface="Arial" panose="020B0604020202020204" pitchFamily="34" charset="0"/>
                <a:cs typeface="Arial" panose="020B0604020202020204" pitchFamily="34" charset="0"/>
              </a:rPr>
              <a:t>actividades o rubros complementarios de una actividad principal estarán sujetos a la alícuota que se contemple para </a:t>
            </a:r>
            <a:r>
              <a:rPr lang="es-AR" sz="1600" b="1" dirty="0" smtClean="0">
                <a:solidFill>
                  <a:schemeClr val="tx1"/>
                </a:solidFill>
                <a:latin typeface="Arial" panose="020B0604020202020204" pitchFamily="34" charset="0"/>
                <a:cs typeface="Arial" panose="020B0604020202020204" pitchFamily="34" charset="0"/>
              </a:rPr>
              <a:t>aquélla</a:t>
            </a:r>
            <a:endParaRPr lang="es-AR" sz="1600" b="1" u="sng" dirty="0" smtClean="0">
              <a:solidFill>
                <a:schemeClr val="tx1"/>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8F7317A3-DD76-4138-A47E-205AAEAF1023}"/>
              </a:ext>
            </a:extLst>
          </p:cNvPr>
          <p:cNvSpPr>
            <a:spLocks noGrp="1"/>
          </p:cNvSpPr>
          <p:nvPr>
            <p:ph idx="1"/>
          </p:nvPr>
        </p:nvSpPr>
        <p:spPr>
          <a:xfrm>
            <a:off x="402336" y="1527048"/>
            <a:ext cx="11338560" cy="4782272"/>
          </a:xfrm>
        </p:spPr>
        <p:txBody>
          <a:bodyPr>
            <a:noAutofit/>
          </a:bodyPr>
          <a:lstStyle/>
          <a:p>
            <a:pPr marL="0" indent="0">
              <a:buNone/>
            </a:pPr>
            <a:r>
              <a:rPr lang="es-AR" sz="1800" b="1" dirty="0">
                <a:latin typeface="Arial" panose="020B0604020202020204" pitchFamily="34" charset="0"/>
                <a:cs typeface="Arial" panose="020B0604020202020204" pitchFamily="34" charset="0"/>
              </a:rPr>
              <a:t>Tribunal Fiscal Apelación </a:t>
            </a:r>
            <a:r>
              <a:rPr lang="es-AR" sz="1800" b="1" dirty="0" err="1">
                <a:latin typeface="Arial" panose="020B0604020202020204" pitchFamily="34" charset="0"/>
                <a:cs typeface="Arial" panose="020B0604020202020204" pitchFamily="34" charset="0"/>
              </a:rPr>
              <a:t>Pcia</a:t>
            </a:r>
            <a:r>
              <a:rPr lang="es-AR" sz="1800" b="1" dirty="0">
                <a:latin typeface="Arial" panose="020B0604020202020204" pitchFamily="34" charset="0"/>
                <a:cs typeface="Arial" panose="020B0604020202020204" pitchFamily="34" charset="0"/>
              </a:rPr>
              <a:t> Bs.As. Sentencia RIVA SAIICFA del 26/11/2013. </a:t>
            </a:r>
            <a:endParaRPr lang="es-AR" sz="1800" dirty="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1800" dirty="0">
                <a:latin typeface="Arial" panose="020B0604020202020204" pitchFamily="34" charset="0"/>
                <a:cs typeface="Arial" panose="020B0604020202020204" pitchFamily="34" charset="0"/>
              </a:rPr>
              <a:t>El contribuyente estaba inscripto en la actividad de “Construcción, reforma y reparación de edificios no residenciales</a:t>
            </a:r>
            <a:r>
              <a:rPr lang="es-AR" sz="1800" dirty="0" smtClean="0">
                <a:latin typeface="Arial" panose="020B0604020202020204" pitchFamily="34" charset="0"/>
                <a:cs typeface="Arial" panose="020B0604020202020204" pitchFamily="34" charset="0"/>
              </a:rPr>
              <a:t>”. ARBA </a:t>
            </a:r>
            <a:r>
              <a:rPr lang="es-AR" sz="1800" dirty="0">
                <a:latin typeface="Arial" panose="020B0604020202020204" pitchFamily="34" charset="0"/>
                <a:cs typeface="Arial" panose="020B0604020202020204" pitchFamily="34" charset="0"/>
              </a:rPr>
              <a:t>entendió que además realizada varias independientes como “Perforación de pozos de agua”, “Movimientos de suelos y preparación de terrenos para obras </a:t>
            </a:r>
            <a:r>
              <a:rPr lang="es-AR" sz="1800" dirty="0" err="1">
                <a:latin typeface="Arial" panose="020B0604020202020204" pitchFamily="34" charset="0"/>
                <a:cs typeface="Arial" panose="020B0604020202020204" pitchFamily="34" charset="0"/>
              </a:rPr>
              <a:t>n.c.p</a:t>
            </a:r>
            <a:r>
              <a:rPr lang="es-AR" sz="1800" dirty="0">
                <a:latin typeface="Arial" panose="020B0604020202020204" pitchFamily="34" charset="0"/>
                <a:cs typeface="Arial" panose="020B0604020202020204" pitchFamily="34" charset="0"/>
              </a:rPr>
              <a:t>”, “Demolición y voladura de edificios y de sus partes”, “Instalaciones de gas, agua ,sanitarios y de climatización, con sus artefactos conexos” y “Ejecución y mantenimiento de instalaciones eléctricas y electrónicas </a:t>
            </a:r>
            <a:r>
              <a:rPr lang="es-AR" sz="1800" dirty="0" err="1">
                <a:latin typeface="Arial" panose="020B0604020202020204" pitchFamily="34" charset="0"/>
                <a:cs typeface="Arial" panose="020B0604020202020204" pitchFamily="34" charset="0"/>
              </a:rPr>
              <a:t>n.c.p</a:t>
            </a:r>
            <a:r>
              <a:rPr lang="es-AR" sz="1800" dirty="0">
                <a:latin typeface="Arial" panose="020B0604020202020204" pitchFamily="34" charset="0"/>
                <a:cs typeface="Arial" panose="020B0604020202020204" pitchFamily="34" charset="0"/>
              </a:rPr>
              <a:t>” (con alícuotas diversas).</a:t>
            </a:r>
          </a:p>
          <a:p>
            <a:pPr lvl="0" algn="just">
              <a:buFont typeface="Wingdings" panose="05000000000000000000" pitchFamily="2" charset="2"/>
              <a:buChar char="Ø"/>
            </a:pPr>
            <a:r>
              <a:rPr lang="es-AR" sz="1800" dirty="0">
                <a:latin typeface="Arial" panose="020B0604020202020204" pitchFamily="34" charset="0"/>
                <a:cs typeface="Arial" panose="020B0604020202020204" pitchFamily="34" charset="0"/>
              </a:rPr>
              <a:t>El Tribunal resolvió que estas últimas actividades tienen íntima vinculación –en realidad derivan- del ejercicio de la actividad principal de construcción de edificios realizada por la misma empresa, y no del ejercicio de “actividades independientes”. Son ingresos provenientes de </a:t>
            </a:r>
            <a:r>
              <a:rPr lang="es-AR" sz="1800" dirty="0" smtClean="0">
                <a:latin typeface="Arial" panose="020B0604020202020204" pitchFamily="34" charset="0"/>
                <a:cs typeface="Arial" panose="020B0604020202020204" pitchFamily="34" charset="0"/>
              </a:rPr>
              <a:t>rubros </a:t>
            </a:r>
            <a:r>
              <a:rPr lang="es-AR" sz="1800" dirty="0">
                <a:latin typeface="Arial" panose="020B0604020202020204" pitchFamily="34" charset="0"/>
                <a:cs typeface="Arial" panose="020B0604020202020204" pitchFamily="34" charset="0"/>
              </a:rPr>
              <a:t>complementarios y tributan a la misma alícuota que la actividad principal de construcción. </a:t>
            </a:r>
            <a:endParaRPr lang="es-AR" sz="1800" dirty="0" smtClean="0">
              <a:latin typeface="Arial" panose="020B0604020202020204" pitchFamily="34" charset="0"/>
              <a:cs typeface="Arial" panose="020B0604020202020204" pitchFamily="34" charset="0"/>
            </a:endParaRPr>
          </a:p>
          <a:p>
            <a:pPr marL="0" indent="0" algn="just">
              <a:buNone/>
            </a:pPr>
            <a:r>
              <a:rPr lang="es-AR" sz="1800" b="1" dirty="0" smtClean="0">
                <a:latin typeface="Arial" panose="020B0604020202020204" pitchFamily="34" charset="0"/>
                <a:cs typeface="Arial" panose="020B0604020202020204" pitchFamily="34" charset="0"/>
              </a:rPr>
              <a:t>Resolución </a:t>
            </a:r>
            <a:r>
              <a:rPr lang="es-AR" sz="1800" b="1" dirty="0">
                <a:latin typeface="Arial" panose="020B0604020202020204" pitchFamily="34" charset="0"/>
                <a:cs typeface="Arial" panose="020B0604020202020204" pitchFamily="34" charset="0"/>
              </a:rPr>
              <a:t>(CA) 12/2002 COVISUR SA c/ </a:t>
            </a:r>
            <a:r>
              <a:rPr lang="es-AR" sz="1800" b="1" dirty="0" err="1">
                <a:latin typeface="Arial" panose="020B0604020202020204" pitchFamily="34" charset="0"/>
                <a:cs typeface="Arial" panose="020B0604020202020204" pitchFamily="34" charset="0"/>
              </a:rPr>
              <a:t>Pcia</a:t>
            </a:r>
            <a:r>
              <a:rPr lang="es-AR" sz="1800" b="1" dirty="0">
                <a:latin typeface="Arial" panose="020B0604020202020204" pitchFamily="34" charset="0"/>
                <a:cs typeface="Arial" panose="020B0604020202020204" pitchFamily="34" charset="0"/>
              </a:rPr>
              <a:t> de Bs As </a:t>
            </a:r>
            <a:r>
              <a:rPr lang="es-AR" sz="1800" b="1" dirty="0" err="1">
                <a:latin typeface="Arial" panose="020B0604020202020204" pitchFamily="34" charset="0"/>
                <a:cs typeface="Arial" panose="020B0604020202020204" pitchFamily="34" charset="0"/>
              </a:rPr>
              <a:t>Ratif</a:t>
            </a:r>
            <a:r>
              <a:rPr lang="es-AR" sz="1800" b="1" dirty="0">
                <a:latin typeface="Arial" panose="020B0604020202020204" pitchFamily="34" charset="0"/>
                <a:cs typeface="Arial" panose="020B0604020202020204" pitchFamily="34" charset="0"/>
              </a:rPr>
              <a:t>. CP 16/2002</a:t>
            </a:r>
            <a:endParaRPr lang="es-AR" sz="1800" dirty="0">
              <a:latin typeface="Arial" panose="020B0604020202020204" pitchFamily="34" charset="0"/>
              <a:cs typeface="Arial" panose="020B0604020202020204" pitchFamily="34" charset="0"/>
            </a:endParaRPr>
          </a:p>
          <a:p>
            <a:pPr lvl="0" algn="just">
              <a:buFont typeface="Wingdings" panose="05000000000000000000" pitchFamily="2" charset="2"/>
              <a:buChar char="Ø"/>
            </a:pPr>
            <a:r>
              <a:rPr lang="es-AR" sz="1800" dirty="0">
                <a:latin typeface="Arial" panose="020B0604020202020204" pitchFamily="34" charset="0"/>
                <a:cs typeface="Arial" panose="020B0604020202020204" pitchFamily="34" charset="0"/>
              </a:rPr>
              <a:t>Los ingresos por publicidad efectuada en toda la ruta concesionada obtenidos por la empresa que había construido todo el corredor debían distribuirse con arreglo al artículo 6 del CM, aun habiendo culminado la obra. Sin embargo, conf. la RG 105/2004 (actual art. 46 RG 17/2024 Ordenamiento General) los ingresos </a:t>
            </a:r>
            <a:r>
              <a:rPr lang="es-AR" sz="1800" dirty="0" smtClean="0">
                <a:latin typeface="Arial" panose="020B0604020202020204" pitchFamily="34" charset="0"/>
                <a:cs typeface="Arial" panose="020B0604020202020204" pitchFamily="34" charset="0"/>
              </a:rPr>
              <a:t>por publicidad</a:t>
            </a:r>
            <a:r>
              <a:rPr lang="es-AR" sz="1800" dirty="0">
                <a:latin typeface="Arial" panose="020B0604020202020204" pitchFamily="34" charset="0"/>
                <a:cs typeface="Arial" panose="020B0604020202020204" pitchFamily="34" charset="0"/>
              </a:rPr>
              <a:t>, por ser distintos a tarifas de peaje y </a:t>
            </a:r>
            <a:r>
              <a:rPr lang="es-AR" sz="1800" dirty="0" smtClean="0">
                <a:latin typeface="Arial" panose="020B0604020202020204" pitchFamily="34" charset="0"/>
                <a:cs typeface="Arial" panose="020B0604020202020204" pitchFamily="34" charset="0"/>
              </a:rPr>
              <a:t>subsidios, </a:t>
            </a:r>
            <a:r>
              <a:rPr lang="es-AR" sz="1800" dirty="0">
                <a:latin typeface="Arial" panose="020B0604020202020204" pitchFamily="34" charset="0"/>
                <a:cs typeface="Arial" panose="020B0604020202020204" pitchFamily="34" charset="0"/>
              </a:rPr>
              <a:t>tributarían por </a:t>
            </a:r>
            <a:r>
              <a:rPr lang="es-AR" sz="1800" dirty="0" err="1">
                <a:latin typeface="Arial" panose="020B0604020202020204" pitchFamily="34" charset="0"/>
                <a:cs typeface="Arial" panose="020B0604020202020204" pitchFamily="34" charset="0"/>
              </a:rPr>
              <a:t>Reg.Gral</a:t>
            </a:r>
            <a:r>
              <a:rPr lang="es-AR" sz="1800" dirty="0">
                <a:latin typeface="Arial" panose="020B0604020202020204" pitchFamily="34" charset="0"/>
                <a:cs typeface="Arial" panose="020B0604020202020204" pitchFamily="34" charset="0"/>
              </a:rPr>
              <a:t>.</a:t>
            </a:r>
          </a:p>
          <a:p>
            <a:pPr marL="0" indent="0" algn="just">
              <a:buNone/>
            </a:pPr>
            <a:endParaRPr lang="es-AR" sz="1800" b="1" dirty="0" smtClean="0">
              <a:latin typeface="Arial" panose="020B0604020202020204" pitchFamily="34" charset="0"/>
              <a:cs typeface="Arial" panose="020B0604020202020204" pitchFamily="34" charset="0"/>
            </a:endParaRPr>
          </a:p>
          <a:p>
            <a:pPr marL="0" indent="0" algn="just">
              <a:buNone/>
            </a:pPr>
            <a:endParaRPr lang="es-AR" sz="1800" b="1" dirty="0">
              <a:latin typeface="Arial" panose="020B0604020202020204" pitchFamily="34" charset="0"/>
              <a:cs typeface="Arial" panose="020B0604020202020204" pitchFamily="34" charset="0"/>
            </a:endParaRPr>
          </a:p>
          <a:p>
            <a:pPr marL="0" indent="0" algn="just">
              <a:buNone/>
            </a:pPr>
            <a:endParaRPr lang="es-AR" sz="1800" b="1" dirty="0" smtClean="0">
              <a:latin typeface="Arial" panose="020B0604020202020204" pitchFamily="34" charset="0"/>
              <a:cs typeface="Arial" panose="020B0604020202020204" pitchFamily="34" charset="0"/>
            </a:endParaRPr>
          </a:p>
          <a:p>
            <a:pPr marL="0" indent="0" algn="just">
              <a:buNone/>
            </a:pPr>
            <a:endParaRPr lang="es-AR" sz="1800" b="1" dirty="0">
              <a:latin typeface="Arial" panose="020B0604020202020204" pitchFamily="34" charset="0"/>
              <a:cs typeface="Arial" panose="020B0604020202020204" pitchFamily="34" charset="0"/>
            </a:endParaRPr>
          </a:p>
          <a:p>
            <a:pPr marL="0" indent="0" algn="just">
              <a:buNone/>
            </a:pPr>
            <a:endParaRPr lang="es-AR" sz="1800" b="1" dirty="0" smtClean="0">
              <a:latin typeface="Arial" panose="020B0604020202020204" pitchFamily="34" charset="0"/>
              <a:cs typeface="Arial" panose="020B0604020202020204" pitchFamily="34" charset="0"/>
            </a:endParaRPr>
          </a:p>
          <a:p>
            <a:pPr marL="0" indent="0" algn="just">
              <a:buNone/>
            </a:pPr>
            <a:endParaRPr lang="es-AR" sz="1800" b="1"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412474250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5C016D2-75DB-4BE1-ACBD-C9D9E23A6127}"/>
              </a:ext>
            </a:extLst>
          </p:cNvPr>
          <p:cNvSpPr>
            <a:spLocks noGrp="1"/>
          </p:cNvSpPr>
          <p:nvPr>
            <p:ph type="title"/>
          </p:nvPr>
        </p:nvSpPr>
        <p:spPr>
          <a:xfrm>
            <a:off x="432727" y="260648"/>
            <a:ext cx="11379200" cy="758825"/>
          </a:xfrm>
        </p:spPr>
        <p:txBody>
          <a:bodyPr>
            <a:normAutofit/>
          </a:bodyPr>
          <a:lstStyle/>
          <a:p>
            <a:pPr algn="ctr"/>
            <a:r>
              <a:rPr lang="es-AR" sz="2400" b="1" dirty="0" smtClean="0">
                <a:solidFill>
                  <a:schemeClr val="tx1"/>
                </a:solidFill>
                <a:latin typeface="Arial" panose="020B0604020202020204" pitchFamily="34" charset="0"/>
                <a:cs typeface="Arial" panose="020B0604020202020204" pitchFamily="34" charset="0"/>
              </a:rPr>
              <a:t>ACTIVIDAD COMPLEMENTARIA </a:t>
            </a:r>
            <a:endParaRPr lang="es-AR" sz="2400" b="1" dirty="0">
              <a:solidFill>
                <a:schemeClr val="tx1"/>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 xmlns:a16="http://schemas.microsoft.com/office/drawing/2014/main" id="{8F7317A3-DD76-4138-A47E-205AAEAF1023}"/>
              </a:ext>
            </a:extLst>
          </p:cNvPr>
          <p:cNvSpPr>
            <a:spLocks noGrp="1"/>
          </p:cNvSpPr>
          <p:nvPr>
            <p:ph idx="1"/>
          </p:nvPr>
        </p:nvSpPr>
        <p:spPr>
          <a:xfrm>
            <a:off x="473367" y="1628800"/>
            <a:ext cx="11338560" cy="4536504"/>
          </a:xfrm>
        </p:spPr>
        <p:txBody>
          <a:bodyPr>
            <a:noAutofit/>
          </a:bodyPr>
          <a:lstStyle/>
          <a:p>
            <a:pPr marL="0" indent="0">
              <a:buNone/>
            </a:pPr>
            <a:r>
              <a:rPr lang="es-AR" sz="2000" b="1" dirty="0">
                <a:latin typeface="Arial" pitchFamily="34" charset="0"/>
                <a:cs typeface="Arial" pitchFamily="34" charset="0"/>
              </a:rPr>
              <a:t>Resolución (CA) 14/2000 SANEAMIENTO Y URBANIZACIÓN SA c/ </a:t>
            </a:r>
            <a:r>
              <a:rPr lang="es-AR" sz="2000" b="1" dirty="0" err="1">
                <a:latin typeface="Arial" pitchFamily="34" charset="0"/>
                <a:cs typeface="Arial" pitchFamily="34" charset="0"/>
              </a:rPr>
              <a:t>Pcia</a:t>
            </a:r>
            <a:r>
              <a:rPr lang="es-AR" sz="2000" b="1" dirty="0">
                <a:latin typeface="Arial" pitchFamily="34" charset="0"/>
                <a:cs typeface="Arial" pitchFamily="34" charset="0"/>
              </a:rPr>
              <a:t>. de Bs.As. </a:t>
            </a:r>
            <a:r>
              <a:rPr lang="es-AR" sz="2000" b="1" dirty="0" err="1">
                <a:latin typeface="Arial" pitchFamily="34" charset="0"/>
                <a:cs typeface="Arial" pitchFamily="34" charset="0"/>
              </a:rPr>
              <a:t>Ratif</a:t>
            </a:r>
            <a:r>
              <a:rPr lang="es-AR" sz="2000" b="1" dirty="0">
                <a:latin typeface="Arial" pitchFamily="34" charset="0"/>
                <a:cs typeface="Arial" pitchFamily="34" charset="0"/>
              </a:rPr>
              <a:t>. CP 05/2001</a:t>
            </a:r>
            <a:endParaRPr lang="es-AR" sz="2000" dirty="0">
              <a:latin typeface="Arial" pitchFamily="34" charset="0"/>
              <a:cs typeface="Arial" pitchFamily="34" charset="0"/>
            </a:endParaRPr>
          </a:p>
          <a:p>
            <a:pPr lvl="0" algn="just">
              <a:buFont typeface="Wingdings" panose="05000000000000000000" pitchFamily="2" charset="2"/>
              <a:buChar char="Ø"/>
            </a:pPr>
            <a:r>
              <a:rPr lang="es-AR" sz="1700" dirty="0">
                <a:latin typeface="Arial" panose="020B0604020202020204" pitchFamily="34" charset="0"/>
                <a:cs typeface="Arial" panose="020B0604020202020204" pitchFamily="34" charset="0"/>
              </a:rPr>
              <a:t>La actividad de la firma proviene de un contrato con el CEAMSE para el tratamiento y disposición de los residuos sólidos generados por la Ciudad de Buenos Aires y el conurbano del Gran Buenos Aires. Para tal cometido  realizó la construcción de tres estaciones de transferencia de residuos en predios ubicados en la Ciudad de Buenos Aires donde los residuos son compactados y transportados al centro de disposición final ubicado en Villa Dominico, Provincia de Buenos Aires. El contribuyente tributó de acuerdo art. </a:t>
            </a:r>
            <a:r>
              <a:rPr lang="es-AR" sz="1700" dirty="0" smtClean="0">
                <a:latin typeface="Arial" panose="020B0604020202020204" pitchFamily="34" charset="0"/>
                <a:cs typeface="Arial" panose="020B0604020202020204" pitchFamily="34" charset="0"/>
              </a:rPr>
              <a:t>6 del </a:t>
            </a:r>
            <a:r>
              <a:rPr lang="es-AR" sz="1700" dirty="0">
                <a:latin typeface="Arial" panose="020B0604020202020204" pitchFamily="34" charset="0"/>
                <a:cs typeface="Arial" panose="020B0604020202020204" pitchFamily="34" charset="0"/>
              </a:rPr>
              <a:t>CM como actividad de construcción.</a:t>
            </a:r>
          </a:p>
          <a:p>
            <a:pPr lvl="0" algn="just">
              <a:buFont typeface="Wingdings" panose="05000000000000000000" pitchFamily="2" charset="2"/>
              <a:buChar char="Ø"/>
            </a:pPr>
            <a:r>
              <a:rPr lang="es-AR" sz="1700" dirty="0">
                <a:latin typeface="Arial" panose="020B0604020202020204" pitchFamily="34" charset="0"/>
                <a:cs typeface="Arial" panose="020B0604020202020204" pitchFamily="34" charset="0"/>
              </a:rPr>
              <a:t>La Provincia de Bs As dijo el objeto del contrato no es una única prestación sino varias, debiendo identificarse la actividad principal y las accesorias: la disposición final de los residuos mediante el relleno sanitario pasa a ser la actividad principal, constituyendo el resto actividades complementarias. Correspondía aplicar el Reg. Gral. por ser la principal prestación de servicios que arrastraba a las accesorias. </a:t>
            </a:r>
          </a:p>
          <a:p>
            <a:pPr lvl="0" algn="just">
              <a:buFont typeface="Wingdings" panose="05000000000000000000" pitchFamily="2" charset="2"/>
              <a:buChar char="Ø"/>
            </a:pPr>
            <a:r>
              <a:rPr lang="es-AR" sz="1700" dirty="0">
                <a:latin typeface="Arial" panose="020B0604020202020204" pitchFamily="34" charset="0"/>
                <a:cs typeface="Arial" panose="020B0604020202020204" pitchFamily="34" charset="0"/>
              </a:rPr>
              <a:t>La Comisión Arbitral consideró que la actividad desarrollada por la empresa se encuadraba en el artículo 6 del CM. El contribuyente estaba ejerciendo una actividad concreta en la Ciudad de Buenos Aires para la cual tuvo que construir </a:t>
            </a:r>
            <a:r>
              <a:rPr lang="es-AR" sz="1700" dirty="0" smtClean="0">
                <a:latin typeface="Arial" panose="020B0604020202020204" pitchFamily="34" charset="0"/>
                <a:cs typeface="Arial" panose="020B0604020202020204" pitchFamily="34" charset="0"/>
              </a:rPr>
              <a:t>plantas </a:t>
            </a:r>
            <a:r>
              <a:rPr lang="es-AR" sz="1700" dirty="0">
                <a:latin typeface="Arial" panose="020B0604020202020204" pitchFamily="34" charset="0"/>
                <a:cs typeface="Arial" panose="020B0604020202020204" pitchFamily="34" charset="0"/>
              </a:rPr>
              <a:t>de tratamiento, por lo que resultaba poco razonable que dicha jurisdicción no participara de los ingresos por la actividad realizada.</a:t>
            </a:r>
          </a:p>
          <a:p>
            <a:pPr marL="0" indent="0">
              <a:buNone/>
            </a:pPr>
            <a:endParaRPr lang="es-AR" sz="2000" dirty="0"/>
          </a:p>
          <a:p>
            <a:pPr algn="just"/>
            <a:endParaRPr lang="es-MX" sz="2000" dirty="0">
              <a:latin typeface="Book Antiqua" panose="02040602050305030304" pitchFamily="18" charset="0"/>
            </a:endParaRPr>
          </a:p>
        </p:txBody>
      </p:sp>
    </p:spTree>
    <p:extLst>
      <p:ext uri="{BB962C8B-B14F-4D97-AF65-F5344CB8AC3E}">
        <p14:creationId xmlns="" xmlns:p14="http://schemas.microsoft.com/office/powerpoint/2010/main" val="1797082429"/>
      </p:ext>
    </p:extLst>
  </p:cSld>
  <p:clrMapOvr>
    <a:masterClrMapping/>
  </p:clrMapOvr>
  <p:transition>
    <p:fade/>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Personalizado 7">
      <a:dk1>
        <a:sysClr val="windowText" lastClr="000000"/>
      </a:dk1>
      <a:lt1>
        <a:sysClr val="window" lastClr="FFFFFF"/>
      </a:lt1>
      <a:dk2>
        <a:srgbClr val="073E87"/>
      </a:dk2>
      <a:lt2>
        <a:srgbClr val="C6E7FC"/>
      </a:lt2>
      <a:accent1>
        <a:srgbClr val="31B6FD"/>
      </a:accent1>
      <a:accent2>
        <a:srgbClr val="4584D3"/>
      </a:accent2>
      <a:accent3>
        <a:srgbClr val="073E87"/>
      </a:accent3>
      <a:accent4>
        <a:srgbClr val="052E65"/>
      </a:accent4>
      <a:accent5>
        <a:srgbClr val="8FB5E4"/>
      </a:accent5>
      <a:accent6>
        <a:srgbClr val="05E0DB"/>
      </a:accent6>
      <a:hlink>
        <a:srgbClr val="0080FF"/>
      </a:hlink>
      <a:folHlink>
        <a:srgbClr val="5EAEFF"/>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72538</TotalTime>
  <Words>5149</Words>
  <Application>Microsoft Office PowerPoint</Application>
  <PresentationFormat>Personalizado</PresentationFormat>
  <Paragraphs>376</Paragraphs>
  <Slides>22</Slides>
  <Notes>11</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Civil</vt:lpstr>
      <vt:lpstr>Diapositiva 1</vt:lpstr>
      <vt:lpstr>ARTÍCULO 6º - En los casos de actividades de la construcción, incluidas las de demolición, excavación, perforación, etc., los contribuyentes que tengan su escritorio, oficina, administración o dirección en esa jurisdicción y ejecuten obras en otras, se atribuirá el diez por ciento (10%) de los ingresos a la jurisdicción donde esté ubicada la sede indicada precedentemente y corresponderá el noventa por ciento (90%) de los ingresos a la jurisdicción en que se realicen las obras. No podrá discriminarse, al considerar los ingresos brutos, importe alguno en concepto de honorarios a ingenieros, arquitectos, proyectistas u otros profesionales pertenecientes a la empresa. </vt:lpstr>
      <vt:lpstr>         ALCANCE DEL TÉRMINO CONSTRUCCIÓN</vt:lpstr>
      <vt:lpstr>CLANAE 2010 CLASIFICACION NACIONAL DE ACTIVIDADES ECONOMICAS (INDEC) NOTAS METODOLOGICAS: F CONSTRUCCIÓN </vt:lpstr>
      <vt:lpstr>ALCANCE DEL TÉRMINO CONSTRUCCIÓN</vt:lpstr>
      <vt:lpstr>ALCANCE DEL TÉRMINO CONSTRUCCIÓN</vt:lpstr>
      <vt:lpstr>Alcance del término construcción</vt:lpstr>
      <vt:lpstr>Actividades complementarias Ley de Coparticipación Federal de Recursos Fiscales 23.548 Art.9 ap. 1: Las actividades o rubros complementarios de una actividad principal estarán sujetos a la alícuota que se contemple para aquélla</vt:lpstr>
      <vt:lpstr>ACTIVIDAD COMPLEMENTARIA </vt:lpstr>
      <vt:lpstr>SUBCONTRATACION </vt:lpstr>
      <vt:lpstr>Actividades separables</vt:lpstr>
      <vt:lpstr>Actividades separables</vt:lpstr>
      <vt:lpstr>Distribución de los ingresos 10 %  - Jurisdicción SEDE</vt:lpstr>
      <vt:lpstr>Sede en más de una jurisdicción</vt:lpstr>
      <vt:lpstr>Sede – Casos</vt:lpstr>
      <vt:lpstr>Sede – Casos</vt:lpstr>
      <vt:lpstr>Sede – Casos</vt:lpstr>
      <vt:lpstr>Sede - Casos</vt:lpstr>
      <vt:lpstr> La tasa municipal y el artículo 35 CM  - CSJN “Petersen, Thiele y Cruz S.A. de Construcciones y Mandatos contra Municipalidad de Vicente López” 20/5/2024</vt:lpstr>
      <vt:lpstr>Atribución del ingreso a la jurisd.de la obra</vt:lpstr>
      <vt:lpstr>Atribución del ingreso a la jurisd. de la obra </vt:lpstr>
      <vt:lpstr>   Caso de asignación del 90 % de los ingresos </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Usuario</cp:lastModifiedBy>
  <cp:revision>567</cp:revision>
  <cp:lastPrinted>2019-06-21T16:17:44Z</cp:lastPrinted>
  <dcterms:created xsi:type="dcterms:W3CDTF">2010-09-17T12:06:56Z</dcterms:created>
  <dcterms:modified xsi:type="dcterms:W3CDTF">2025-09-29T12:37:19Z</dcterms:modified>
</cp:coreProperties>
</file>