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86" r:id="rId3"/>
    <p:sldId id="387" r:id="rId4"/>
    <p:sldId id="388" r:id="rId5"/>
    <p:sldId id="391" r:id="rId6"/>
    <p:sldId id="390" r:id="rId7"/>
  </p:sldIdLst>
  <p:sldSz cx="9144000" cy="6858000" type="screen4x3"/>
  <p:notesSz cx="7010400" cy="92964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4" autoAdjust="0"/>
    <p:restoredTop sz="94660"/>
  </p:normalViewPr>
  <p:slideViewPr>
    <p:cSldViewPr>
      <p:cViewPr>
        <p:scale>
          <a:sx n="100" d="100"/>
          <a:sy n="100" d="100"/>
        </p:scale>
        <p:origin x="984" y="-9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59A8-2754-47D6-8CB3-96847FD30DF8}" type="datetimeFigureOut">
              <a:rPr lang="es-AR" smtClean="0"/>
              <a:t>05/10/2025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4132E-FEB8-48FC-80DE-85C76000977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56241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59A8-2754-47D6-8CB3-96847FD30DF8}" type="datetimeFigureOut">
              <a:rPr lang="es-AR" smtClean="0"/>
              <a:t>05/10/2025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4132E-FEB8-48FC-80DE-85C76000977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34878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59A8-2754-47D6-8CB3-96847FD30DF8}" type="datetimeFigureOut">
              <a:rPr lang="es-AR" smtClean="0"/>
              <a:t>05/10/2025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4132E-FEB8-48FC-80DE-85C76000977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45023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59A8-2754-47D6-8CB3-96847FD30DF8}" type="datetimeFigureOut">
              <a:rPr lang="es-AR" smtClean="0"/>
              <a:t>05/10/2025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4132E-FEB8-48FC-80DE-85C76000977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12823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59A8-2754-47D6-8CB3-96847FD30DF8}" type="datetimeFigureOut">
              <a:rPr lang="es-AR" smtClean="0"/>
              <a:t>05/10/2025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4132E-FEB8-48FC-80DE-85C76000977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24035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59A8-2754-47D6-8CB3-96847FD30DF8}" type="datetimeFigureOut">
              <a:rPr lang="es-AR" smtClean="0"/>
              <a:t>05/10/2025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4132E-FEB8-48FC-80DE-85C76000977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66057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59A8-2754-47D6-8CB3-96847FD30DF8}" type="datetimeFigureOut">
              <a:rPr lang="es-AR" smtClean="0"/>
              <a:t>05/10/2025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4132E-FEB8-48FC-80DE-85C76000977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95019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59A8-2754-47D6-8CB3-96847FD30DF8}" type="datetimeFigureOut">
              <a:rPr lang="es-AR" smtClean="0"/>
              <a:t>05/10/2025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4132E-FEB8-48FC-80DE-85C76000977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06534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59A8-2754-47D6-8CB3-96847FD30DF8}" type="datetimeFigureOut">
              <a:rPr lang="es-AR" smtClean="0"/>
              <a:t>05/10/2025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4132E-FEB8-48FC-80DE-85C76000977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45606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59A8-2754-47D6-8CB3-96847FD30DF8}" type="datetimeFigureOut">
              <a:rPr lang="es-AR" smtClean="0"/>
              <a:t>05/10/2025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4132E-FEB8-48FC-80DE-85C76000977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92155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159A8-2754-47D6-8CB3-96847FD30DF8}" type="datetimeFigureOut">
              <a:rPr lang="es-AR" smtClean="0"/>
              <a:t>05/10/2025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4132E-FEB8-48FC-80DE-85C76000977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3485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159A8-2754-47D6-8CB3-96847FD30DF8}" type="datetimeFigureOut">
              <a:rPr lang="es-AR" smtClean="0"/>
              <a:t>05/10/2025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4132E-FEB8-48FC-80DE-85C76000977E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71064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AR" sz="3600" b="1" dirty="0"/>
              <a:t>Convenio Multilateral</a:t>
            </a:r>
            <a:br>
              <a:rPr lang="es-AR" sz="3600" b="1" dirty="0"/>
            </a:br>
            <a:r>
              <a:rPr lang="es-AR" sz="3600" b="1" dirty="0"/>
              <a:t>Art. 13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b="1" dirty="0"/>
          </a:p>
          <a:p>
            <a:endParaRPr lang="es-AR" b="1" dirty="0"/>
          </a:p>
        </p:txBody>
      </p:sp>
    </p:spTree>
    <p:extLst>
      <p:ext uri="{BB962C8B-B14F-4D97-AF65-F5344CB8AC3E}">
        <p14:creationId xmlns:p14="http://schemas.microsoft.com/office/powerpoint/2010/main" val="3536313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AR" sz="2800" dirty="0"/>
              <a:t> </a:t>
            </a:r>
            <a:r>
              <a:rPr lang="es-AR" sz="2200" b="1" dirty="0"/>
              <a:t>Industria vitivinícolas, azucareras, tabacaleras y otras actividades agropecuarias, forestales, mineras, etc. – Primer párrafo </a:t>
            </a:r>
            <a:r>
              <a:rPr lang="es-MX" sz="2200" b="1" dirty="0"/>
              <a:t> art. 13</a:t>
            </a:r>
            <a:endParaRPr lang="es-AR" sz="2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lvl="0">
              <a:buFont typeface="Wingdings" panose="05000000000000000000" pitchFamily="2" charset="2"/>
              <a:buChar char="ü"/>
            </a:pPr>
            <a:endParaRPr lang="es-AR" sz="2000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s-AR" sz="2000" dirty="0"/>
              <a:t>Los ingresos de 6 sujetos:</a:t>
            </a:r>
          </a:p>
          <a:p>
            <a:pPr lvl="0"/>
            <a:r>
              <a:rPr lang="es-AR" sz="2000" dirty="0"/>
              <a:t> Industria vitivinícola (bodegas).</a:t>
            </a:r>
          </a:p>
          <a:p>
            <a:pPr lvl="0"/>
            <a:r>
              <a:rPr lang="es-AR" sz="2000" dirty="0"/>
              <a:t>Industria azucarera (ingenios)</a:t>
            </a:r>
          </a:p>
          <a:p>
            <a:pPr lvl="0"/>
            <a:r>
              <a:rPr lang="es-AR" sz="2000" dirty="0"/>
              <a:t>Productor agropecuario (agricultura y ganadería): </a:t>
            </a:r>
          </a:p>
          <a:p>
            <a:pPr lvl="0"/>
            <a:r>
              <a:rPr lang="es-AR" sz="2000" dirty="0"/>
              <a:t>Productor forestal.</a:t>
            </a:r>
          </a:p>
          <a:p>
            <a:pPr lvl="0"/>
            <a:r>
              <a:rPr lang="es-AR" sz="2000" dirty="0"/>
              <a:t>Productor minero.</a:t>
            </a:r>
          </a:p>
          <a:p>
            <a:r>
              <a:rPr lang="es-AR" sz="2000" dirty="0"/>
              <a:t>Productor de frutos del país: (pesca, cueros, plumas, astas, cebos y cerdas)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038600" cy="4525963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es-MX" sz="2000" dirty="0"/>
              <a:t>Requisitos</a:t>
            </a:r>
          </a:p>
          <a:p>
            <a:pPr marL="0" indent="0">
              <a:buNone/>
            </a:pPr>
            <a:endParaRPr lang="es-MX" sz="2000" dirty="0"/>
          </a:p>
          <a:p>
            <a:r>
              <a:rPr lang="es-AR" sz="2000" dirty="0"/>
              <a:t>la norma exige que sean despachados fuera de la jurisdicción  donde se obtienen, sin facturar  por el propio productor</a:t>
            </a:r>
            <a:endParaRPr lang="es-MX" sz="2000" dirty="0"/>
          </a:p>
          <a:p>
            <a:pPr>
              <a:buFont typeface="Wingdings" pitchFamily="2" charset="2"/>
              <a:buChar char="ü"/>
            </a:pPr>
            <a:endParaRPr lang="es-MX" sz="2000" dirty="0"/>
          </a:p>
          <a:p>
            <a:pPr>
              <a:buFont typeface="Wingdings" pitchFamily="2" charset="2"/>
              <a:buChar char="ü"/>
            </a:pPr>
            <a:r>
              <a:rPr lang="es-MX" sz="2000" dirty="0"/>
              <a:t>Sin vender              Venta fuera de la jurisdicción productora</a:t>
            </a:r>
          </a:p>
          <a:p>
            <a:pPr>
              <a:buFont typeface="Wingdings" pitchFamily="2" charset="2"/>
              <a:buChar char="ü"/>
            </a:pPr>
            <a:endParaRPr lang="es-MX" sz="2000" dirty="0"/>
          </a:p>
          <a:p>
            <a:pPr>
              <a:buFont typeface="Wingdings" pitchFamily="2" charset="2"/>
              <a:buChar char="ü"/>
            </a:pPr>
            <a:r>
              <a:rPr lang="es-MX" sz="2000" dirty="0"/>
              <a:t>En bruto             </a:t>
            </a:r>
            <a:r>
              <a:rPr lang="es-AR" sz="2000" i="1" dirty="0"/>
              <a:t>esa elaboración es realizada por el propio productor</a:t>
            </a:r>
            <a:r>
              <a:rPr lang="es-AR" sz="2000" dirty="0"/>
              <a:t> – </a:t>
            </a:r>
          </a:p>
          <a:p>
            <a:pPr>
              <a:buFont typeface="Wingdings" pitchFamily="2" charset="2"/>
              <a:buChar char="ü"/>
            </a:pPr>
            <a:r>
              <a:rPr lang="es-AR" sz="1200" dirty="0" err="1"/>
              <a:t>Benvenuto</a:t>
            </a:r>
            <a:r>
              <a:rPr lang="es-AR" sz="2000" dirty="0"/>
              <a:t> </a:t>
            </a:r>
            <a:r>
              <a:rPr lang="es-AR" sz="1200" dirty="0"/>
              <a:t>Resol (CA)  1/84 </a:t>
            </a:r>
          </a:p>
          <a:p>
            <a:pPr>
              <a:buFont typeface="Wingdings" pitchFamily="2" charset="2"/>
              <a:buChar char="ü"/>
            </a:pPr>
            <a:r>
              <a:rPr lang="es-AR" sz="1200" dirty="0"/>
              <a:t>Valerio Oliva  (CP 27/2011)</a:t>
            </a:r>
          </a:p>
          <a:p>
            <a:pPr>
              <a:buFont typeface="Wingdings" pitchFamily="2" charset="2"/>
              <a:buChar char="ü"/>
            </a:pPr>
            <a:endParaRPr lang="es-AR" sz="1200" dirty="0"/>
          </a:p>
          <a:p>
            <a:pPr>
              <a:buFont typeface="Wingdings" pitchFamily="2" charset="2"/>
              <a:buChar char="ü"/>
            </a:pPr>
            <a:endParaRPr lang="es-MX" sz="1200" dirty="0"/>
          </a:p>
        </p:txBody>
      </p:sp>
      <p:sp>
        <p:nvSpPr>
          <p:cNvPr id="5" name="4 Flecha abajo"/>
          <p:cNvSpPr/>
          <p:nvPr/>
        </p:nvSpPr>
        <p:spPr>
          <a:xfrm>
            <a:off x="6471368" y="3400288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Flecha derecha"/>
          <p:cNvSpPr/>
          <p:nvPr/>
        </p:nvSpPr>
        <p:spPr>
          <a:xfrm>
            <a:off x="6210572" y="4048844"/>
            <a:ext cx="57606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7 Flecha derecha"/>
          <p:cNvSpPr/>
          <p:nvPr/>
        </p:nvSpPr>
        <p:spPr>
          <a:xfrm>
            <a:off x="6327352" y="5043760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13367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/>
              <a:t> </a:t>
            </a:r>
            <a:r>
              <a:rPr lang="es-AR" sz="2200" b="1" dirty="0"/>
              <a:t>Industria vitivinícolas, azucareras, tabacaleras y otras actividades agropecuarias, forestales, mineras, etc. –</a:t>
            </a:r>
            <a:r>
              <a:rPr lang="es-MX" sz="2200" b="1" dirty="0"/>
              <a:t> Primer párrafo art. 13</a:t>
            </a:r>
            <a:br>
              <a:rPr lang="es-MX" sz="2200" b="1" dirty="0"/>
            </a:br>
            <a:endParaRPr lang="es-AR" sz="2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AR" dirty="0"/>
              <a:t>Distribución del ingreso</a:t>
            </a:r>
          </a:p>
          <a:p>
            <a:pPr>
              <a:buFont typeface="Wingdings" panose="05000000000000000000" pitchFamily="2" charset="2"/>
              <a:buChar char="ü"/>
            </a:pPr>
            <a:endParaRPr lang="es-AR" dirty="0"/>
          </a:p>
          <a:p>
            <a:r>
              <a:rPr lang="es-AR" dirty="0"/>
              <a:t>Regla General : </a:t>
            </a:r>
            <a:r>
              <a:rPr lang="es-AR" b="1" dirty="0"/>
              <a:t>Jurisdicción productora:  </a:t>
            </a:r>
            <a:r>
              <a:rPr lang="es-AR" dirty="0"/>
              <a:t>le corresponde el precio mayorista, oficial o corriente en plaza y en el lugar de expedición. </a:t>
            </a:r>
          </a:p>
          <a:p>
            <a:endParaRPr lang="es-AR" dirty="0"/>
          </a:p>
          <a:p>
            <a:pPr marL="0" indent="0">
              <a:buNone/>
            </a:pPr>
            <a:r>
              <a:rPr lang="es-AR" dirty="0"/>
              <a:t>			               </a:t>
            </a:r>
          </a:p>
          <a:p>
            <a:pPr marL="0" indent="0">
              <a:buNone/>
            </a:pPr>
            <a:r>
              <a:rPr lang="es-AR" dirty="0"/>
              <a:t>			            excepción</a:t>
            </a:r>
          </a:p>
          <a:p>
            <a:pPr marL="0" indent="0">
              <a:buNone/>
            </a:pPr>
            <a:endParaRPr lang="es-AR" dirty="0"/>
          </a:p>
          <a:p>
            <a:pPr marL="0" indent="0" algn="ctr">
              <a:buNone/>
            </a:pPr>
            <a:r>
              <a:rPr lang="es-AR" dirty="0"/>
              <a:t>      </a:t>
            </a:r>
            <a:r>
              <a:rPr lang="es-AR" i="1" dirty="0"/>
              <a:t>se considerará que es equivalente al ochenta y cinco por ciento (85%) del precio de    venta obtenido. </a:t>
            </a:r>
          </a:p>
          <a:p>
            <a:pPr marL="0" indent="0">
              <a:buNone/>
            </a:pPr>
            <a:r>
              <a:rPr lang="es-AR" i="1" dirty="0"/>
              <a:t> </a:t>
            </a:r>
          </a:p>
          <a:p>
            <a:r>
              <a:rPr lang="es-AR" b="1" dirty="0"/>
              <a:t>Jurisdicciones  que  comercialicen: </a:t>
            </a:r>
            <a:r>
              <a:rPr lang="es-AR" dirty="0"/>
              <a:t>podrán gravar la diferencia entre el ingreso bruto total y el monto imponible que corresponde a la jurisdicción productora. En el caso que exista más de una jurisdicción comercializadora, el monto imponible se realiza conforme Régimen General </a:t>
            </a:r>
          </a:p>
          <a:p>
            <a:r>
              <a:rPr lang="es-AR" sz="2000" dirty="0"/>
              <a:t>Resol.(CP) 6/2023; 24/2016; 15/2023; 66/2005; Determinado a partir de valor referencial en jurisdicción destino</a:t>
            </a:r>
          </a:p>
          <a:p>
            <a:r>
              <a:rPr lang="es-AR" sz="2000" dirty="0"/>
              <a:t>Resol 17/2025: criterios; criterios de atribución de gas y petróleo</a:t>
            </a:r>
          </a:p>
          <a:p>
            <a:endParaRPr lang="es-AR" dirty="0"/>
          </a:p>
        </p:txBody>
      </p:sp>
      <p:sp>
        <p:nvSpPr>
          <p:cNvPr id="4" name="3 Flecha abajo"/>
          <p:cNvSpPr/>
          <p:nvPr/>
        </p:nvSpPr>
        <p:spPr>
          <a:xfrm>
            <a:off x="4173488" y="2852936"/>
            <a:ext cx="288032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10465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s-AR" sz="2800" dirty="0"/>
              <a:t> </a:t>
            </a:r>
            <a:r>
              <a:rPr lang="es-AR" sz="2200" b="1" dirty="0"/>
              <a:t>Industria vitivinícolas, azucareras, tabacaleras y otras actividades agropecuarias, forestales, mineras, etc. - Segundo  párrafo art. 13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Wingdings" panose="05000000000000000000" pitchFamily="2" charset="2"/>
              <a:buChar char="ü"/>
            </a:pPr>
            <a:endParaRPr lang="es-AR" sz="2000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s-AR" sz="2000" dirty="0"/>
              <a:t>Los ingresos de:</a:t>
            </a:r>
          </a:p>
          <a:p>
            <a:pPr lvl="0"/>
            <a:r>
              <a:rPr lang="es-AR" sz="2000" dirty="0"/>
              <a:t>Industria tabacalera.</a:t>
            </a:r>
          </a:p>
          <a:p>
            <a:pPr lvl="0"/>
            <a:r>
              <a:rPr lang="es-AR" sz="2000" dirty="0"/>
              <a:t>Industria del quebracho.</a:t>
            </a:r>
          </a:p>
          <a:p>
            <a:pPr lvl="0"/>
            <a:r>
              <a:rPr lang="es-AR" sz="2000" dirty="0"/>
              <a:t>Industria y desmote de algodón.</a:t>
            </a:r>
          </a:p>
          <a:p>
            <a:r>
              <a:rPr lang="es-AR" sz="2000" dirty="0"/>
              <a:t>Adquirentes directos de arroz, lana y fruta a sus productores, acopiadores o intermediarios.</a:t>
            </a:r>
          </a:p>
          <a:p>
            <a:endParaRPr lang="es-AR" sz="2000" dirty="0"/>
          </a:p>
          <a:p>
            <a:endParaRPr lang="es-AR" sz="2000" dirty="0"/>
          </a:p>
          <a:p>
            <a:endParaRPr lang="es-AR" sz="2000" dirty="0"/>
          </a:p>
          <a:p>
            <a:r>
              <a:rPr lang="es-AR" sz="1200" b="1" dirty="0" err="1"/>
              <a:t>Enod</a:t>
            </a:r>
            <a:r>
              <a:rPr lang="es-AR" sz="1200" b="1" dirty="0"/>
              <a:t> resol. CP 15/2018</a:t>
            </a:r>
            <a:r>
              <a:rPr lang="es-AR" sz="1400" dirty="0"/>
              <a:t>: no limita que el algodón sea en estado bruto, materia prima en proceso industrial.  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038600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s-MX" sz="2000" dirty="0"/>
              <a:t>Distribución</a:t>
            </a:r>
          </a:p>
          <a:p>
            <a:pPr marL="0" indent="0">
              <a:buNone/>
            </a:pPr>
            <a:endParaRPr lang="es-MX" sz="2000" dirty="0"/>
          </a:p>
          <a:p>
            <a:r>
              <a:rPr lang="es-AR" sz="2000" b="1" i="1" dirty="0"/>
              <a:t>Jurisdicción Productora</a:t>
            </a:r>
            <a:r>
              <a:rPr lang="es-AR" sz="2000" dirty="0"/>
              <a:t>: un importe igual al respectivo valor de adquisición de ese tabaco, quebracho, algodón, arroz, lana o fruta</a:t>
            </a:r>
            <a:endParaRPr lang="es-MX" sz="2000" dirty="0"/>
          </a:p>
          <a:p>
            <a:pPr>
              <a:buFont typeface="Wingdings" pitchFamily="2" charset="2"/>
              <a:buChar char="ü"/>
            </a:pPr>
            <a:endParaRPr lang="es-MX" sz="2000" dirty="0"/>
          </a:p>
          <a:p>
            <a:r>
              <a:rPr lang="es-MX" sz="2000" b="1" i="1" dirty="0"/>
              <a:t>Jurisdicciones que participan en etapas posteriores</a:t>
            </a:r>
            <a:r>
              <a:rPr lang="es-MX" sz="2000" dirty="0"/>
              <a:t>: </a:t>
            </a:r>
            <a:r>
              <a:rPr lang="es-AR" sz="1200" dirty="0"/>
              <a:t> </a:t>
            </a:r>
            <a:r>
              <a:rPr lang="es-AR" sz="2000" dirty="0"/>
              <a:t>La diferencia entre lo asignado a la jurisdicción productora y el ingreso bruto total de la operación de venta conforme al régimen general del CM. </a:t>
            </a:r>
          </a:p>
          <a:p>
            <a:pPr>
              <a:buFont typeface="Wingdings" panose="05000000000000000000" pitchFamily="2" charset="2"/>
              <a:buChar char="§"/>
            </a:pP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213767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E8F3A4-C376-EA8F-E775-24CA8C5AE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sz="2800" b="1" dirty="0"/>
              <a:t>Mera compra -</a:t>
            </a:r>
            <a:r>
              <a:rPr lang="es-AR" dirty="0"/>
              <a:t> </a:t>
            </a:r>
            <a:r>
              <a:rPr lang="es-AR" sz="1800" b="1" dirty="0"/>
              <a:t>tercer  párrafo art. 13</a:t>
            </a:r>
            <a:endParaRPr lang="es-AR" sz="1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F67A38A-AAC3-91C6-D81E-C29692FC44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/>
            <a:r>
              <a:rPr lang="es-AR" altLang="es-AR" dirty="0"/>
              <a:t>Mera compra: de los restantes productos agropecuarios, forestales, mineros, frutos del país (es decir aquellos que no están citados en el 2° párrafo del art. 13)</a:t>
            </a:r>
          </a:p>
          <a:p>
            <a:pPr algn="just"/>
            <a:endParaRPr lang="es-AR" altLang="es-AR" dirty="0"/>
          </a:p>
          <a:p>
            <a:pPr algn="just"/>
            <a:r>
              <a:rPr lang="es-AR" altLang="es-AR" dirty="0"/>
              <a:t>Producidos en una jurisdicción, para ser industrializados o comercializados en otra/s</a:t>
            </a:r>
          </a:p>
          <a:p>
            <a:pPr algn="just"/>
            <a:endParaRPr lang="es-AR" altLang="es-AR" dirty="0"/>
          </a:p>
          <a:p>
            <a:r>
              <a:rPr lang="es-AR" altLang="es-AR" dirty="0"/>
              <a:t>Que la jurisdicción productora no grave la actividad del productor  </a:t>
            </a:r>
            <a:r>
              <a:rPr lang="es-AR" altLang="es-AR" sz="2900" dirty="0"/>
              <a:t>(Res. CA </a:t>
            </a:r>
            <a:r>
              <a:rPr lang="es-AR" altLang="es-AR" sz="2900" dirty="0" err="1"/>
              <a:t>N°</a:t>
            </a:r>
            <a:r>
              <a:rPr lang="es-AR" altLang="es-AR" sz="2900" dirty="0"/>
              <a:t> 03/2008 )</a:t>
            </a:r>
          </a:p>
          <a:p>
            <a:endParaRPr lang="es-ES" dirty="0"/>
          </a:p>
          <a:p>
            <a:r>
              <a:rPr lang="es-ES" dirty="0"/>
              <a:t>No es un hecho imponible especial o subsidiario, ni consecuentemente convierte al comprador en sujeto pasivo de la obligación tributaria. </a:t>
            </a:r>
          </a:p>
          <a:p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dirty="0"/>
              <a:t>es necesario que ese sujeto se convierta en contribuyente de la jurisdicción 	desarrollando en la misma una actividad que, de acuerdo a la 		legislación local, lo obligue al impuesto</a:t>
            </a:r>
            <a:endParaRPr lang="es-AR" dirty="0"/>
          </a:p>
          <a:p>
            <a:pPr algn="just"/>
            <a:endParaRPr lang="es-AR" altLang="es-AR" dirty="0"/>
          </a:p>
          <a:p>
            <a:pPr marL="0" indent="0" algn="just">
              <a:buNone/>
            </a:pPr>
            <a:endParaRPr lang="es-AR" altLang="es-AR" dirty="0"/>
          </a:p>
          <a:p>
            <a:endParaRPr lang="es-AR" dirty="0"/>
          </a:p>
        </p:txBody>
      </p:sp>
      <p:sp>
        <p:nvSpPr>
          <p:cNvPr id="4" name="Flecha: hacia abajo 3">
            <a:extLst>
              <a:ext uri="{FF2B5EF4-FFF2-40B4-BE49-F238E27FC236}">
                <a16:creationId xmlns:a16="http://schemas.microsoft.com/office/drawing/2014/main" id="{C0CCFD4C-65DB-970E-447B-F12CCC436C23}"/>
              </a:ext>
            </a:extLst>
          </p:cNvPr>
          <p:cNvSpPr/>
          <p:nvPr/>
        </p:nvSpPr>
        <p:spPr>
          <a:xfrm>
            <a:off x="4319972" y="4581128"/>
            <a:ext cx="504056" cy="21602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21357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3200" dirty="0"/>
              <a:t> </a:t>
            </a:r>
            <a:r>
              <a:rPr lang="es-AR" sz="3200" b="1" dirty="0"/>
              <a:t>Mera Compra  - Tercer   párrafo art. 13</a:t>
            </a:r>
            <a:endParaRPr lang="es-AR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AR" sz="2200" dirty="0"/>
              <a:t>Distribución de la base por parte del comprador:</a:t>
            </a:r>
          </a:p>
          <a:p>
            <a:pPr lvl="0"/>
            <a:r>
              <a:rPr lang="es-AR" sz="2000" b="1" dirty="0"/>
              <a:t>A la jurisdicción productora</a:t>
            </a:r>
            <a:r>
              <a:rPr lang="es-AR" dirty="0"/>
              <a:t>, </a:t>
            </a:r>
            <a:r>
              <a:rPr lang="es-AR" sz="2000" dirty="0"/>
              <a:t>el cincuenta por ciento (50%) del precio oficial corriente en plaza a la fecha y en el lugar de adquisición</a:t>
            </a:r>
            <a:r>
              <a:rPr lang="es-AR" dirty="0"/>
              <a:t>. </a:t>
            </a:r>
          </a:p>
          <a:p>
            <a:r>
              <a:rPr lang="es-AR" sz="2000" b="1" dirty="0"/>
              <a:t>A las distintas jurisdicciones en que se comercialicen o industrialicen, </a:t>
            </a:r>
            <a:r>
              <a:rPr lang="es-AR" sz="2000" dirty="0"/>
              <a:t>la diferencia entre el ingreso bruto total del adquirente y el importe mencionado.</a:t>
            </a:r>
          </a:p>
          <a:p>
            <a:endParaRPr lang="es-AR" sz="2000" dirty="0"/>
          </a:p>
          <a:p>
            <a:pPr marL="0" indent="0" algn="just">
              <a:buNone/>
            </a:pPr>
            <a:r>
              <a:rPr lang="es-AR" sz="2000" dirty="0"/>
              <a:t>Excepción:  cuando existan dificultades para establecer el precio oficial corriente en plaza a la fecha y en el lugar de adquisición, se considerará que es equivalente al ochenta y cinco por ciento (85 %) del precio de venta obtenido finalmente por el comprador.</a:t>
            </a:r>
          </a:p>
        </p:txBody>
      </p:sp>
    </p:spTree>
    <p:extLst>
      <p:ext uri="{BB962C8B-B14F-4D97-AF65-F5344CB8AC3E}">
        <p14:creationId xmlns:p14="http://schemas.microsoft.com/office/powerpoint/2010/main" val="12453104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6232</TotalTime>
  <Words>675</Words>
  <Application>Microsoft Office PowerPoint</Application>
  <PresentationFormat>Presentación en pantalla (4:3)</PresentationFormat>
  <Paragraphs>66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Tema de Office</vt:lpstr>
      <vt:lpstr>Convenio Multilateral Art. 13</vt:lpstr>
      <vt:lpstr> Industria vitivinícolas, azucareras, tabacaleras y otras actividades agropecuarias, forestales, mineras, etc. – Primer párrafo  art. 13</vt:lpstr>
      <vt:lpstr> Industria vitivinícolas, azucareras, tabacaleras y otras actividades agropecuarias, forestales, mineras, etc. – Primer párrafo art. 13 </vt:lpstr>
      <vt:lpstr> Industria vitivinícolas, azucareras, tabacaleras y otras actividades agropecuarias, forestales, mineras, etc. - Segundo  párrafo art. 13</vt:lpstr>
      <vt:lpstr>Mera compra - tercer  párrafo art. 13</vt:lpstr>
      <vt:lpstr> Mera Compra  - Tercer   párrafo art. 13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TIPOS DE RENTAS</dc:title>
  <dc:creator>fvg</dc:creator>
  <cp:lastModifiedBy>Marisa Vazquez</cp:lastModifiedBy>
  <cp:revision>233</cp:revision>
  <cp:lastPrinted>2017-08-30T15:47:40Z</cp:lastPrinted>
  <dcterms:created xsi:type="dcterms:W3CDTF">2017-05-09T01:59:46Z</dcterms:created>
  <dcterms:modified xsi:type="dcterms:W3CDTF">2025-10-06T03:03:33Z</dcterms:modified>
</cp:coreProperties>
</file>