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handoutMasterIdLst>
    <p:handoutMasterId r:id="rId8"/>
  </p:handoutMasterIdLst>
  <p:sldIdLst>
    <p:sldId id="256" r:id="rId2"/>
    <p:sldId id="257" r:id="rId3"/>
    <p:sldId id="259" r:id="rId4"/>
    <p:sldId id="260" r:id="rId5"/>
    <p:sldId id="262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96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3539D4-5755-4336-8E7D-06E77BD19650}" type="datetimeFigureOut">
              <a:rPr lang="en-US" smtClean="0"/>
              <a:t>9/21/25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AD01E-C12A-411E-B2A5-392010ABE8F6}" type="slidenum">
              <a:rPr lang="en-US" smtClean="0"/>
              <a:t>‹Nº›</a:t>
            </a:fld>
            <a:endParaRPr lang="en-U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772" y="8685213"/>
            <a:ext cx="1311728" cy="437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1696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ctr"/>
          <a:lstStyle>
            <a:lvl1pPr algn="ctr">
              <a:defRPr sz="5400" b="1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cap="all">
                <a:solidFill>
                  <a:srgbClr val="FFFF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Haga clic para editar el estilo de subtítulo del patrón</a:t>
            </a:r>
            <a:endParaRPr lang="en-US" dirty="0"/>
          </a:p>
        </p:txBody>
      </p:sp>
      <p:sp>
        <p:nvSpPr>
          <p:cNvPr id="9" name="Título 1"/>
          <p:cNvSpPr txBox="1">
            <a:spLocks/>
          </p:cNvSpPr>
          <p:nvPr userDrawn="1"/>
        </p:nvSpPr>
        <p:spPr>
          <a:xfrm>
            <a:off x="2696546" y="6208693"/>
            <a:ext cx="75009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AR" sz="1600" dirty="0"/>
              <a:t>Por: Dr. José Antonio </a:t>
            </a:r>
            <a:r>
              <a:rPr lang="es-AR" sz="1600" dirty="0" err="1"/>
              <a:t>Alaniz</a:t>
            </a:r>
            <a:r>
              <a:rPr lang="es-MX" sz="1600" dirty="0"/>
              <a:t> - </a:t>
            </a:r>
            <a:r>
              <a:rPr lang="es-AR" sz="1600" i="1" dirty="0"/>
              <a:t>	Jose@consultora-alaniz.com.ar</a:t>
            </a:r>
            <a:endParaRPr lang="es-MX" sz="1600" dirty="0"/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798" y="142366"/>
            <a:ext cx="3142981" cy="1032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794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1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80" y="6323385"/>
            <a:ext cx="1147631" cy="382544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 userDrawn="1"/>
        </p:nvSpPr>
        <p:spPr>
          <a:xfrm>
            <a:off x="2696546" y="6348739"/>
            <a:ext cx="75009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AR" sz="1600" dirty="0"/>
              <a:t>Por: Dr. José Antonio </a:t>
            </a:r>
            <a:r>
              <a:rPr lang="es-AR" sz="1600" dirty="0" err="1"/>
              <a:t>Alaniz</a:t>
            </a:r>
            <a:r>
              <a:rPr lang="es-MX" sz="1600" dirty="0"/>
              <a:t> - </a:t>
            </a:r>
            <a:r>
              <a:rPr lang="es-AR" sz="1600" i="1" dirty="0"/>
              <a:t>	Jose@consultora-alaniz.com.ar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429255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9/21/25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80" y="6323385"/>
            <a:ext cx="1147631" cy="382544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 userDrawn="1"/>
        </p:nvSpPr>
        <p:spPr>
          <a:xfrm>
            <a:off x="2696546" y="6348739"/>
            <a:ext cx="75009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AR" sz="1600" dirty="0"/>
              <a:t>Por: Dr. José Antonio </a:t>
            </a:r>
            <a:r>
              <a:rPr lang="es-AR" sz="1600" dirty="0" err="1"/>
              <a:t>Alaniz</a:t>
            </a:r>
            <a:r>
              <a:rPr lang="es-MX" sz="1600" dirty="0"/>
              <a:t> - </a:t>
            </a:r>
            <a:r>
              <a:rPr lang="es-AR" sz="1600" i="1" dirty="0"/>
              <a:t>	Jose@consultora-alaniz.com.ar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785499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9/21/25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80" y="6323385"/>
            <a:ext cx="1147631" cy="382544"/>
          </a:xfrm>
          <a:prstGeom prst="rect">
            <a:avLst/>
          </a:prstGeom>
        </p:spPr>
      </p:pic>
      <p:sp>
        <p:nvSpPr>
          <p:cNvPr id="14" name="Título 1"/>
          <p:cNvSpPr txBox="1">
            <a:spLocks/>
          </p:cNvSpPr>
          <p:nvPr userDrawn="1"/>
        </p:nvSpPr>
        <p:spPr>
          <a:xfrm>
            <a:off x="2696546" y="6348739"/>
            <a:ext cx="75009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AR" sz="1600" dirty="0"/>
              <a:t>Por: Dr. José Antonio </a:t>
            </a:r>
            <a:r>
              <a:rPr lang="es-AR" sz="1600" dirty="0" err="1"/>
              <a:t>Alaniz</a:t>
            </a:r>
            <a:r>
              <a:rPr lang="es-MX" sz="1600" dirty="0"/>
              <a:t> - </a:t>
            </a:r>
            <a:r>
              <a:rPr lang="es-AR" sz="1600" i="1" dirty="0"/>
              <a:t>	Jose@consultora-alaniz.com.ar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5111842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9/21/25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80" y="6323385"/>
            <a:ext cx="1147631" cy="382544"/>
          </a:xfrm>
          <a:prstGeom prst="rect">
            <a:avLst/>
          </a:prstGeom>
        </p:spPr>
      </p:pic>
      <p:sp>
        <p:nvSpPr>
          <p:cNvPr id="8" name="Título 1"/>
          <p:cNvSpPr txBox="1">
            <a:spLocks/>
          </p:cNvSpPr>
          <p:nvPr userDrawn="1"/>
        </p:nvSpPr>
        <p:spPr>
          <a:xfrm>
            <a:off x="2696546" y="6348739"/>
            <a:ext cx="75009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AR" sz="1600" dirty="0"/>
              <a:t>Por: Dr. José Antonio </a:t>
            </a:r>
            <a:r>
              <a:rPr lang="es-AR" sz="1600" dirty="0" err="1"/>
              <a:t>Alaniz</a:t>
            </a:r>
            <a:r>
              <a:rPr lang="es-MX" sz="1600" dirty="0"/>
              <a:t> - </a:t>
            </a:r>
            <a:r>
              <a:rPr lang="es-AR" sz="1600" i="1" dirty="0"/>
              <a:t>	Jose@consultora-alaniz.com.ar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336449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9/21/25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80" y="6323385"/>
            <a:ext cx="1147631" cy="382544"/>
          </a:xfrm>
          <a:prstGeom prst="rect">
            <a:avLst/>
          </a:prstGeom>
        </p:spPr>
      </p:pic>
      <p:sp>
        <p:nvSpPr>
          <p:cNvPr id="21" name="Título 1"/>
          <p:cNvSpPr txBox="1">
            <a:spLocks/>
          </p:cNvSpPr>
          <p:nvPr userDrawn="1"/>
        </p:nvSpPr>
        <p:spPr>
          <a:xfrm>
            <a:off x="2696546" y="6348739"/>
            <a:ext cx="75009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AR" sz="1600" dirty="0"/>
              <a:t>Por: Dr. José Antonio </a:t>
            </a:r>
            <a:r>
              <a:rPr lang="es-AR" sz="1600" dirty="0" err="1"/>
              <a:t>Alaniz</a:t>
            </a:r>
            <a:r>
              <a:rPr lang="es-MX" sz="1600" dirty="0"/>
              <a:t> - </a:t>
            </a:r>
            <a:r>
              <a:rPr lang="es-AR" sz="1600" i="1" dirty="0"/>
              <a:t>	Jose@consultora-alaniz.com.ar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6396677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9/21/25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7" name="Imagen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80" y="6323385"/>
            <a:ext cx="1147631" cy="382544"/>
          </a:xfrm>
          <a:prstGeom prst="rect">
            <a:avLst/>
          </a:prstGeom>
        </p:spPr>
      </p:pic>
      <p:sp>
        <p:nvSpPr>
          <p:cNvPr id="18" name="Título 1"/>
          <p:cNvSpPr txBox="1">
            <a:spLocks/>
          </p:cNvSpPr>
          <p:nvPr userDrawn="1"/>
        </p:nvSpPr>
        <p:spPr>
          <a:xfrm>
            <a:off x="2696546" y="6348739"/>
            <a:ext cx="75009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AR" sz="1600" dirty="0"/>
              <a:t>Por: Dr. José Antonio </a:t>
            </a:r>
            <a:r>
              <a:rPr lang="es-AR" sz="1600" dirty="0" err="1"/>
              <a:t>Alaniz</a:t>
            </a:r>
            <a:r>
              <a:rPr lang="es-MX" sz="1600" dirty="0"/>
              <a:t> - </a:t>
            </a:r>
            <a:r>
              <a:rPr lang="es-AR" sz="1600" i="1" dirty="0"/>
              <a:t>	Jose@consultora-alaniz.com.ar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9834702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9/21/25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80" y="6323385"/>
            <a:ext cx="1147631" cy="382544"/>
          </a:xfrm>
          <a:prstGeom prst="rect">
            <a:avLst/>
          </a:prstGeom>
        </p:spPr>
      </p:pic>
      <p:sp>
        <p:nvSpPr>
          <p:cNvPr id="8" name="Título 1"/>
          <p:cNvSpPr txBox="1">
            <a:spLocks/>
          </p:cNvSpPr>
          <p:nvPr userDrawn="1"/>
        </p:nvSpPr>
        <p:spPr>
          <a:xfrm>
            <a:off x="2696546" y="6348739"/>
            <a:ext cx="75009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AR" sz="1600" dirty="0"/>
              <a:t>Por: Dr. José Antonio </a:t>
            </a:r>
            <a:r>
              <a:rPr lang="es-AR" sz="1600" dirty="0" err="1"/>
              <a:t>Alaniz</a:t>
            </a:r>
            <a:r>
              <a:rPr lang="es-MX" sz="1600" dirty="0"/>
              <a:t> - </a:t>
            </a:r>
            <a:r>
              <a:rPr lang="es-AR" sz="1600" i="1" dirty="0"/>
              <a:t>	Jose@consultora-alaniz.com.ar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158310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9/21/25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80" y="6323385"/>
            <a:ext cx="1147631" cy="382544"/>
          </a:xfrm>
          <a:prstGeom prst="rect">
            <a:avLst/>
          </a:prstGeom>
        </p:spPr>
      </p:pic>
      <p:sp>
        <p:nvSpPr>
          <p:cNvPr id="8" name="Título 1"/>
          <p:cNvSpPr txBox="1">
            <a:spLocks/>
          </p:cNvSpPr>
          <p:nvPr userDrawn="1"/>
        </p:nvSpPr>
        <p:spPr>
          <a:xfrm>
            <a:off x="2696546" y="6348739"/>
            <a:ext cx="75009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AR" sz="1600" dirty="0"/>
              <a:t>Por: Dr. José Antonio </a:t>
            </a:r>
            <a:r>
              <a:rPr lang="es-AR" sz="1600" dirty="0" err="1"/>
              <a:t>Alaniz</a:t>
            </a:r>
            <a:r>
              <a:rPr lang="es-MX" sz="1600" dirty="0"/>
              <a:t> - </a:t>
            </a:r>
            <a:r>
              <a:rPr lang="es-AR" sz="1600" i="1" dirty="0"/>
              <a:t>	Jose@consultora-alaniz.com.ar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96415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242" y="135477"/>
            <a:ext cx="9965092" cy="1400530"/>
          </a:xfrm>
        </p:spPr>
        <p:txBody>
          <a:bodyPr/>
          <a:lstStyle>
            <a:lvl1pPr algn="ctr">
              <a:defRPr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242" y="1679510"/>
            <a:ext cx="11588620" cy="456888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4210" y="6333483"/>
            <a:ext cx="1147631" cy="382544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 userDrawn="1"/>
        </p:nvSpPr>
        <p:spPr>
          <a:xfrm>
            <a:off x="2454771" y="6361042"/>
            <a:ext cx="75009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AR" sz="1600" dirty="0"/>
              <a:t>Por: Dr. José Antonio </a:t>
            </a:r>
            <a:r>
              <a:rPr lang="es-AR" sz="1600" dirty="0" err="1"/>
              <a:t>Alaniz</a:t>
            </a:r>
            <a:r>
              <a:rPr lang="es-MX" sz="1600" dirty="0"/>
              <a:t> - </a:t>
            </a:r>
            <a:r>
              <a:rPr lang="es-AR" sz="1600" i="1" dirty="0"/>
              <a:t>	Jose@consultora-alaniz.com.ar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196459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045" y="267822"/>
            <a:ext cx="9133568" cy="4164219"/>
          </a:xfrm>
        </p:spPr>
        <p:txBody>
          <a:bodyPr anchor="ctr"/>
          <a:lstStyle>
            <a:lvl1pPr algn="ctr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ctr"/>
          <a:lstStyle>
            <a:lvl1pPr marL="0" indent="0" algn="ctr">
              <a:buNone/>
              <a:defRPr sz="2000" cap="all">
                <a:solidFill>
                  <a:srgbClr val="FFFF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Editar el estilo de texto del patrón</a:t>
            </a:r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4482" y="6208693"/>
            <a:ext cx="1147631" cy="382544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 userDrawn="1"/>
        </p:nvSpPr>
        <p:spPr>
          <a:xfrm>
            <a:off x="1978123" y="6234047"/>
            <a:ext cx="75009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AR" sz="1600" dirty="0"/>
              <a:t>Por: Dr. José Antonio </a:t>
            </a:r>
            <a:r>
              <a:rPr lang="es-AR" sz="1600" dirty="0" err="1"/>
              <a:t>Alaniz</a:t>
            </a:r>
            <a:r>
              <a:rPr lang="es-MX" sz="1600" dirty="0"/>
              <a:t> - </a:t>
            </a:r>
            <a:r>
              <a:rPr lang="es-AR" sz="1600" i="1" dirty="0"/>
              <a:t>	Jose@consultora-alaniz.com.ar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80750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4700" y="6346971"/>
            <a:ext cx="1147631" cy="382544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 userDrawn="1"/>
        </p:nvSpPr>
        <p:spPr>
          <a:xfrm>
            <a:off x="2225806" y="6372325"/>
            <a:ext cx="75009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AR" sz="1600" dirty="0"/>
              <a:t>Por: Dr. José Antonio </a:t>
            </a:r>
            <a:r>
              <a:rPr lang="es-AR" sz="1600" dirty="0" err="1"/>
              <a:t>Alaniz</a:t>
            </a:r>
            <a:r>
              <a:rPr lang="es-MX" sz="1600" dirty="0"/>
              <a:t> - </a:t>
            </a:r>
            <a:r>
              <a:rPr lang="es-AR" sz="1600" i="1" dirty="0"/>
              <a:t>	Jose@consultora-alaniz.com.ar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498096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80" y="6323385"/>
            <a:ext cx="1147631" cy="382544"/>
          </a:xfrm>
          <a:prstGeom prst="rect">
            <a:avLst/>
          </a:prstGeom>
        </p:spPr>
      </p:pic>
      <p:sp>
        <p:nvSpPr>
          <p:cNvPr id="11" name="Título 1"/>
          <p:cNvSpPr txBox="1">
            <a:spLocks/>
          </p:cNvSpPr>
          <p:nvPr userDrawn="1"/>
        </p:nvSpPr>
        <p:spPr>
          <a:xfrm>
            <a:off x="2696546" y="6348739"/>
            <a:ext cx="75009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AR" sz="1600" dirty="0"/>
              <a:t>Por: Dr. José Antonio </a:t>
            </a:r>
            <a:r>
              <a:rPr lang="es-AR" sz="1600" dirty="0" err="1"/>
              <a:t>Alaniz</a:t>
            </a:r>
            <a:r>
              <a:rPr lang="es-MX" sz="1600" dirty="0"/>
              <a:t> - </a:t>
            </a:r>
            <a:r>
              <a:rPr lang="es-AR" sz="1600" i="1" dirty="0"/>
              <a:t>	Jose@consultora-alaniz.com.ar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232509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6240" y="6273958"/>
            <a:ext cx="1147631" cy="382544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 userDrawn="1"/>
        </p:nvSpPr>
        <p:spPr>
          <a:xfrm>
            <a:off x="2225806" y="6299312"/>
            <a:ext cx="75009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AR" sz="1600" dirty="0"/>
              <a:t>Por: Dr. José Antonio </a:t>
            </a:r>
            <a:r>
              <a:rPr lang="es-AR" sz="1600" dirty="0" err="1"/>
              <a:t>Alaniz</a:t>
            </a:r>
            <a:r>
              <a:rPr lang="es-MX" sz="1600" dirty="0"/>
              <a:t> - </a:t>
            </a:r>
            <a:r>
              <a:rPr lang="es-AR" sz="1600" i="1" dirty="0"/>
              <a:t>	Jose@consultora-alaniz.com.ar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86267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5088" y="6306910"/>
            <a:ext cx="1147631" cy="382544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 userDrawn="1"/>
        </p:nvSpPr>
        <p:spPr>
          <a:xfrm>
            <a:off x="2284654" y="6332264"/>
            <a:ext cx="75009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AR" sz="1600" dirty="0"/>
              <a:t>Por: Dr. José Antonio </a:t>
            </a:r>
            <a:r>
              <a:rPr lang="es-AR" sz="1600" dirty="0" err="1"/>
              <a:t>Alaniz</a:t>
            </a:r>
            <a:r>
              <a:rPr lang="es-MX" sz="1600" dirty="0"/>
              <a:t> - </a:t>
            </a:r>
            <a:r>
              <a:rPr lang="es-AR" sz="1600" i="1" dirty="0"/>
              <a:t>	Jose@consultora-alaniz.com.ar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841647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0089" y="6323385"/>
            <a:ext cx="1147631" cy="382544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 userDrawn="1"/>
        </p:nvSpPr>
        <p:spPr>
          <a:xfrm>
            <a:off x="2479655" y="6348739"/>
            <a:ext cx="75009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AR" sz="1600" dirty="0"/>
              <a:t>Por: Dr. José Antonio </a:t>
            </a:r>
            <a:r>
              <a:rPr lang="es-AR" sz="1600" dirty="0" err="1"/>
              <a:t>Alaniz</a:t>
            </a:r>
            <a:r>
              <a:rPr lang="es-MX" sz="1600" dirty="0"/>
              <a:t> - </a:t>
            </a:r>
            <a:r>
              <a:rPr lang="es-AR" sz="1600" i="1" dirty="0"/>
              <a:t>	Jose@consultora-alaniz.com.ar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76632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314" y="6323385"/>
            <a:ext cx="1147631" cy="382544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 userDrawn="1"/>
        </p:nvSpPr>
        <p:spPr>
          <a:xfrm>
            <a:off x="2638880" y="6348739"/>
            <a:ext cx="75009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s-AR" sz="1600" dirty="0"/>
              <a:t>Por: Dr. José Antonio </a:t>
            </a:r>
            <a:r>
              <a:rPr lang="es-AR" sz="1600" dirty="0" err="1"/>
              <a:t>Alaniz</a:t>
            </a:r>
            <a:r>
              <a:rPr lang="es-MX" sz="1600" dirty="0"/>
              <a:t> - </a:t>
            </a:r>
            <a:r>
              <a:rPr lang="es-AR" sz="1600" i="1" dirty="0"/>
              <a:t>	Jose@consultora-alaniz.com.ar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533759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9/21/25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164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AR" sz="4000" dirty="0"/>
              <a:t>ASOCIACIÓN ARGENTINA </a:t>
            </a:r>
            <a:br>
              <a:rPr lang="es-AR" sz="4000" dirty="0"/>
            </a:br>
            <a:r>
              <a:rPr lang="es-AR" sz="4000" dirty="0"/>
              <a:t>DE ESTUDIOS FISCALES</a:t>
            </a:r>
            <a:endParaRPr lang="en-US" sz="4000" b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ES" sz="3600" dirty="0"/>
              <a:t>Convenio Multilateral. Presencia digital</a:t>
            </a:r>
          </a:p>
          <a:p>
            <a:r>
              <a:rPr lang="es-ES" sz="3600" dirty="0"/>
              <a:t>Nuevo criterio de atribución de potestades tributarias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758" y="0"/>
            <a:ext cx="1155032" cy="1155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69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17242" y="228601"/>
            <a:ext cx="10013720" cy="9144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2200" dirty="0"/>
              <a:t>Un observatorio del pasado + las nuevas disposiciones, para advertir las nacientes presiones tributarias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102" y="1546227"/>
            <a:ext cx="7686000" cy="262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269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759" y="360485"/>
            <a:ext cx="7686613" cy="567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443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666" y="35168"/>
            <a:ext cx="7686000" cy="631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4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9996" y="149470"/>
            <a:ext cx="9965092" cy="919600"/>
          </a:xfrm>
        </p:spPr>
        <p:txBody>
          <a:bodyPr/>
          <a:lstStyle/>
          <a:p>
            <a:r>
              <a:rPr lang="es-AR" dirty="0">
                <a:solidFill>
                  <a:srgbClr val="FFFF00"/>
                </a:solidFill>
              </a:rPr>
              <a:t>Presencia digital</a:t>
            </a: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1508012"/>
              </p:ext>
            </p:extLst>
          </p:nvPr>
        </p:nvGraphicFramePr>
        <p:xfrm>
          <a:off x="308450" y="1295066"/>
          <a:ext cx="11588750" cy="91440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11588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64930">
                <a:tc>
                  <a:txBody>
                    <a:bodyPr/>
                    <a:lstStyle/>
                    <a:p>
                      <a:pPr algn="just"/>
                      <a:r>
                        <a:rPr lang="es-ES" sz="1800" b="0" dirty="0">
                          <a:solidFill>
                            <a:schemeClr val="bg1"/>
                          </a:solidFill>
                        </a:rPr>
                        <a:t>1) </a:t>
                      </a:r>
                      <a:r>
                        <a:rPr lang="es-ES" sz="1800" b="1" u="sng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Comercialización</a:t>
                      </a:r>
                      <a:r>
                        <a:rPr lang="es-ES" sz="1800" b="0" dirty="0">
                          <a:solidFill>
                            <a:schemeClr val="bg1"/>
                          </a:solidFill>
                        </a:rPr>
                        <a:t> de bienes y/o servicios que se desarrollen y/o exploten </a:t>
                      </a:r>
                      <a:r>
                        <a:rPr lang="es-ES" sz="1800" b="1" u="sng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 través de medios electrónicos</a:t>
                      </a:r>
                      <a:r>
                        <a:rPr lang="es-ES" sz="1800" b="0" dirty="0">
                          <a:solidFill>
                            <a:schemeClr val="bg1"/>
                          </a:solidFill>
                        </a:rPr>
                        <a:t>, plataformas, aplicación tecnológica, dispositivo, plataforma digital y/o móvil o similares, en la jurisdicción del comprador, locatario, prestatario o usuario.</a:t>
                      </a:r>
                      <a:endParaRPr lang="es-AR" sz="18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Marcador de contenid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6485707"/>
              </p:ext>
            </p:extLst>
          </p:nvPr>
        </p:nvGraphicFramePr>
        <p:xfrm>
          <a:off x="308450" y="2236175"/>
          <a:ext cx="11588750" cy="173736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5794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4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ES" sz="1800" b="0" dirty="0">
                          <a:solidFill>
                            <a:schemeClr val="bg1"/>
                          </a:solidFill>
                        </a:rPr>
                        <a:t>2) Cuando se utilice o contrate (por si o a través de terceros) empresas, entidades, agentes, contratistas o “proveedores de </a:t>
                      </a:r>
                      <a:r>
                        <a:rPr lang="es-ES" sz="1800" b="1" u="sng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servicios” para la comercialización</a:t>
                      </a:r>
                      <a:r>
                        <a:rPr lang="es-ES" sz="1800" b="0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s-ES" sz="1800" b="0" dirty="0">
                          <a:solidFill>
                            <a:schemeClr val="bg1"/>
                          </a:solidFill>
                        </a:rPr>
                        <a:t>del bien y/o servicio, en la jurisdicción del domicilio del adquirente de los bienes y servicios.</a:t>
                      </a:r>
                      <a:endParaRPr lang="es-AR" sz="18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800" b="0" dirty="0">
                          <a:solidFill>
                            <a:schemeClr val="bg1"/>
                          </a:solidFill>
                        </a:rPr>
                        <a:t>Por ejemplo: publicidad o marketing de membresía, comunicaciones, infraestructura, servicios de tecnologías de la información, procesadora de transacciones de tarjetas de crédito y/o débito y/u otras formas de cobro.</a:t>
                      </a:r>
                      <a:endParaRPr lang="es-AR" sz="18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Marcador de contenid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0840171"/>
              </p:ext>
            </p:extLst>
          </p:nvPr>
        </p:nvGraphicFramePr>
        <p:xfrm>
          <a:off x="308450" y="3988774"/>
          <a:ext cx="11588750" cy="173736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5794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4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ES" sz="1800" b="0" dirty="0">
                          <a:solidFill>
                            <a:schemeClr val="bg1"/>
                          </a:solidFill>
                        </a:rPr>
                        <a:t>3) Cuando se efectúe -por sí o a través de terceros- </a:t>
                      </a:r>
                      <a:r>
                        <a:rPr lang="es-ES" sz="1800" b="1" u="sng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el ofrecimiento</a:t>
                      </a:r>
                      <a:r>
                        <a:rPr lang="es-ES" sz="1800" b="1" u="none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s-ES" sz="1800" b="0" dirty="0">
                          <a:solidFill>
                            <a:schemeClr val="bg1"/>
                          </a:solidFill>
                        </a:rPr>
                        <a:t>del producto y/o servicio dentro del ámbito geográfico del domicilio del adquirente y/o tenga licencia para exhibir el contenido de ese producto y/o servicio en dicha jurisdicción. </a:t>
                      </a:r>
                      <a:endParaRPr lang="es-AR" sz="18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800" b="0" dirty="0">
                          <a:solidFill>
                            <a:schemeClr val="bg1"/>
                          </a:solidFill>
                        </a:rPr>
                        <a:t>Se verifica ello, con la previa conformidad y suministro de la información necesaria del usuario domiciliado en una jurisdicción, se autoricen consumos de bienes y/o servicios a través de tarjetas de crédito o débito y/u otras formas de cobro.</a:t>
                      </a:r>
                      <a:endParaRPr lang="es-AR" sz="18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9084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3620" y="158261"/>
            <a:ext cx="9965092" cy="919600"/>
          </a:xfrm>
        </p:spPr>
        <p:txBody>
          <a:bodyPr/>
          <a:lstStyle/>
          <a:p>
            <a:r>
              <a:rPr lang="es-AR" dirty="0">
                <a:solidFill>
                  <a:srgbClr val="FFFF00"/>
                </a:solidFill>
              </a:rPr>
              <a:t>Presencia digital</a:t>
            </a:r>
          </a:p>
        </p:txBody>
      </p:sp>
      <p:graphicFrame>
        <p:nvGraphicFramePr>
          <p:cNvPr id="8" name="Marcador de contenid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9720672"/>
              </p:ext>
            </p:extLst>
          </p:nvPr>
        </p:nvGraphicFramePr>
        <p:xfrm>
          <a:off x="308450" y="1239720"/>
          <a:ext cx="11588750" cy="118872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11588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1800" b="0" kern="1200" dirty="0">
                          <a:solidFill>
                            <a:schemeClr val="bg1"/>
                          </a:solidFill>
                        </a:rPr>
                        <a:t>4) </a:t>
                      </a:r>
                      <a:r>
                        <a:rPr lang="es-ES" sz="1800" b="1" u="sng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Utilización</a:t>
                      </a:r>
                      <a:r>
                        <a:rPr lang="es-ES" sz="1800" b="0" kern="1200" dirty="0">
                          <a:solidFill>
                            <a:schemeClr val="bg1"/>
                          </a:solidFill>
                        </a:rPr>
                        <a:t>, para la comercialización de bienes y/o servicios, dentro de la jurisdicción, de </a:t>
                      </a:r>
                      <a:r>
                        <a:rPr lang="es-ES" sz="18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un punto de conexión y/o transmisión </a:t>
                      </a:r>
                      <a:r>
                        <a:rPr lang="es-ES" sz="1800" b="0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es-ES" sz="1800" b="1" u="sng" kern="1200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wifi</a:t>
                      </a:r>
                      <a:r>
                        <a:rPr lang="es-ES" sz="1800" b="1" u="sng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dispositivo móvil</a:t>
                      </a:r>
                      <a:r>
                        <a:rPr lang="es-ES" sz="1800" b="0" kern="1200" dirty="0">
                          <a:solidFill>
                            <a:schemeClr val="bg1"/>
                          </a:solidFill>
                        </a:rPr>
                        <a:t>, etc.), ubicado en dicha jurisdicción o de un proveedor de servicios de internet o telefonía con domicilio o actividad en la jurisdicción del adquirente.</a:t>
                      </a:r>
                      <a:endParaRPr lang="es-AR" sz="18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Marcador de contenid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2093241"/>
              </p:ext>
            </p:extLst>
          </p:nvPr>
        </p:nvGraphicFramePr>
        <p:xfrm>
          <a:off x="308450" y="2447183"/>
          <a:ext cx="11588750" cy="91440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5794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4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ES" sz="1800" b="1" dirty="0">
                          <a:solidFill>
                            <a:schemeClr val="bg1"/>
                          </a:solidFill>
                        </a:rPr>
                        <a:t>AMPLIAR: Convenio Multilateral. Como una nueva era geológica: Presencia digital ≡ Sustento territorial</a:t>
                      </a:r>
                      <a:endParaRPr lang="es-AR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800" b="0" dirty="0">
                          <a:solidFill>
                            <a:schemeClr val="bg1"/>
                          </a:solidFill>
                        </a:rPr>
                        <a:t>https://www.consultora-alaniz.com.ar/post/convenio-multilateral-5</a:t>
                      </a:r>
                      <a:endParaRPr lang="es-AR" sz="18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23" y="5603631"/>
            <a:ext cx="10668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781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TM02836342[[fn=Ion]]</Template>
  <TotalTime>133</TotalTime>
  <Words>362</Words>
  <Application>Microsoft Macintosh PowerPoint</Application>
  <PresentationFormat>Panorámica</PresentationFormat>
  <Paragraphs>14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Calibri</vt:lpstr>
      <vt:lpstr>Century Gothic</vt:lpstr>
      <vt:lpstr>Wingdings 3</vt:lpstr>
      <vt:lpstr>Ion</vt:lpstr>
      <vt:lpstr>ASOCIACIÓN ARGENTINA  DE ESTUDIOS FISCALES</vt:lpstr>
      <vt:lpstr>Presentación de PowerPoint</vt:lpstr>
      <vt:lpstr>Presentación de PowerPoint</vt:lpstr>
      <vt:lpstr>Presentación de PowerPoint</vt:lpstr>
      <vt:lpstr>Presencia digital</vt:lpstr>
      <vt:lpstr>Presencia digital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Guillermo</dc:creator>
  <cp:lastModifiedBy>estudio alaniz</cp:lastModifiedBy>
  <cp:revision>25</cp:revision>
  <dcterms:created xsi:type="dcterms:W3CDTF">2019-10-10T15:30:28Z</dcterms:created>
  <dcterms:modified xsi:type="dcterms:W3CDTF">2025-09-21T21:54:14Z</dcterms:modified>
</cp:coreProperties>
</file>