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av" ContentType="audio/x-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 id="2147483733" r:id="rId2"/>
    <p:sldMasterId id="2147483758" r:id="rId3"/>
  </p:sldMasterIdLst>
  <p:notesMasterIdLst>
    <p:notesMasterId r:id="rId34"/>
  </p:notesMasterIdLst>
  <p:sldIdLst>
    <p:sldId id="570" r:id="rId4"/>
    <p:sldId id="784" r:id="rId5"/>
    <p:sldId id="1828" r:id="rId6"/>
    <p:sldId id="1829" r:id="rId7"/>
    <p:sldId id="1895" r:id="rId8"/>
    <p:sldId id="1831" r:id="rId9"/>
    <p:sldId id="1832" r:id="rId10"/>
    <p:sldId id="1833" r:id="rId11"/>
    <p:sldId id="1834" r:id="rId12"/>
    <p:sldId id="1893" r:id="rId13"/>
    <p:sldId id="787" r:id="rId14"/>
    <p:sldId id="781" r:id="rId15"/>
    <p:sldId id="1899" r:id="rId16"/>
    <p:sldId id="750" r:id="rId17"/>
    <p:sldId id="751" r:id="rId18"/>
    <p:sldId id="752" r:id="rId19"/>
    <p:sldId id="753" r:id="rId20"/>
    <p:sldId id="726" r:id="rId21"/>
    <p:sldId id="1896" r:id="rId22"/>
    <p:sldId id="1900" r:id="rId23"/>
    <p:sldId id="1898" r:id="rId24"/>
    <p:sldId id="1883" r:id="rId25"/>
    <p:sldId id="1881" r:id="rId26"/>
    <p:sldId id="1878" r:id="rId27"/>
    <p:sldId id="760" r:id="rId28"/>
    <p:sldId id="1879" r:id="rId29"/>
    <p:sldId id="1880" r:id="rId30"/>
    <p:sldId id="1894" r:id="rId31"/>
    <p:sldId id="1892" r:id="rId32"/>
    <p:sldId id="748" r:id="rId33"/>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47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3AEC29-0B9A-40E3-A3E8-BA06592F1772}"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s-AR"/>
        </a:p>
      </dgm:t>
    </dgm:pt>
    <dgm:pt modelId="{0A04596A-25E4-4728-A6BF-9B759904399B}">
      <dgm:prSet phldrT="[Texto]"/>
      <dgm:spPr/>
      <dgm:t>
        <a:bodyPr/>
        <a:lstStyle/>
        <a:p>
          <a:r>
            <a:rPr lang="es-ES" dirty="0"/>
            <a:t>PRESTACION SERVICIOS</a:t>
          </a:r>
          <a:endParaRPr lang="es-AR" dirty="0"/>
        </a:p>
      </dgm:t>
    </dgm:pt>
    <dgm:pt modelId="{91A767C1-172B-4327-9B51-56BC86A29455}" type="parTrans" cxnId="{1AFFD16E-38E0-4F2E-B36F-1C5704A3AA51}">
      <dgm:prSet/>
      <dgm:spPr/>
      <dgm:t>
        <a:bodyPr/>
        <a:lstStyle/>
        <a:p>
          <a:endParaRPr lang="es-AR"/>
        </a:p>
      </dgm:t>
    </dgm:pt>
    <dgm:pt modelId="{DA9E4B45-04FF-4A7E-9F6E-07E3392681D7}" type="sibTrans" cxnId="{1AFFD16E-38E0-4F2E-B36F-1C5704A3AA51}">
      <dgm:prSet/>
      <dgm:spPr/>
      <dgm:t>
        <a:bodyPr/>
        <a:lstStyle/>
        <a:p>
          <a:endParaRPr lang="es-AR"/>
        </a:p>
      </dgm:t>
    </dgm:pt>
    <dgm:pt modelId="{6247A1CA-490F-44B5-836D-BBADACD4FD6D}">
      <dgm:prSet phldrT="[Texto]" custT="1"/>
      <dgm:spPr/>
      <dgm:t>
        <a:bodyPr/>
        <a:lstStyle/>
        <a:p>
          <a:pPr algn="just"/>
          <a:r>
            <a:rPr lang="es-ES" sz="1400" dirty="0">
              <a:latin typeface="Calibri" panose="020F0502020204030204" pitchFamily="34" charset="0"/>
              <a:ea typeface="Calibri" panose="020F0502020204030204" pitchFamily="34" charset="0"/>
              <a:cs typeface="Calibri" panose="020F0502020204030204" pitchFamily="34" charset="0"/>
            </a:rPr>
            <a:t>NO existe duda alguna ni en la realidad económica, ni conforme los criterios emanados de la doctrina y jurisprudencia, que habrá que asignarlo </a:t>
          </a:r>
          <a:r>
            <a:rPr lang="es-ES" sz="1400" b="1" dirty="0">
              <a:latin typeface="Calibri" panose="020F0502020204030204" pitchFamily="34" charset="0"/>
              <a:ea typeface="Calibri" panose="020F0502020204030204" pitchFamily="34" charset="0"/>
              <a:cs typeface="Calibri" panose="020F0502020204030204" pitchFamily="34" charset="0"/>
            </a:rPr>
            <a:t>al lugar donde se presten los servicios.</a:t>
          </a:r>
          <a:endParaRPr lang="es-AR" sz="1400" b="1" dirty="0">
            <a:latin typeface="Calibri" panose="020F0502020204030204" pitchFamily="34" charset="0"/>
            <a:ea typeface="Calibri" panose="020F0502020204030204" pitchFamily="34" charset="0"/>
            <a:cs typeface="Calibri" panose="020F0502020204030204" pitchFamily="34" charset="0"/>
          </a:endParaRPr>
        </a:p>
      </dgm:t>
    </dgm:pt>
    <dgm:pt modelId="{0FC75EF3-2708-4F1B-B0B6-9A44C2F25AA3}" type="parTrans" cxnId="{576E11BE-EE12-4075-AD62-419C4E34D091}">
      <dgm:prSet/>
      <dgm:spPr/>
      <dgm:t>
        <a:bodyPr/>
        <a:lstStyle/>
        <a:p>
          <a:endParaRPr lang="es-AR"/>
        </a:p>
      </dgm:t>
    </dgm:pt>
    <dgm:pt modelId="{48DD9924-0280-4C36-9D53-0CD955E6A5C9}" type="sibTrans" cxnId="{576E11BE-EE12-4075-AD62-419C4E34D091}">
      <dgm:prSet/>
      <dgm:spPr/>
      <dgm:t>
        <a:bodyPr/>
        <a:lstStyle/>
        <a:p>
          <a:endParaRPr lang="es-AR"/>
        </a:p>
      </dgm:t>
    </dgm:pt>
    <dgm:pt modelId="{813D9574-6655-44E2-BCC7-B7FD13F3D7FA}">
      <dgm:prSet phldrT="[Texto]"/>
      <dgm:spPr/>
      <dgm:t>
        <a:bodyPr/>
        <a:lstStyle/>
        <a:p>
          <a:r>
            <a:rPr lang="es-ES" dirty="0"/>
            <a:t>SERVICIOS REMOTOS</a:t>
          </a:r>
          <a:endParaRPr lang="es-AR" dirty="0"/>
        </a:p>
      </dgm:t>
    </dgm:pt>
    <dgm:pt modelId="{92AF5123-0FDC-4F5F-B861-5014FE0D2334}" type="parTrans" cxnId="{18210837-D0B7-4555-8343-79D3D0209444}">
      <dgm:prSet/>
      <dgm:spPr/>
      <dgm:t>
        <a:bodyPr/>
        <a:lstStyle/>
        <a:p>
          <a:endParaRPr lang="es-AR"/>
        </a:p>
      </dgm:t>
    </dgm:pt>
    <dgm:pt modelId="{BF8E9E5E-2013-4D76-AED6-0DB9D27F73BB}" type="sibTrans" cxnId="{18210837-D0B7-4555-8343-79D3D0209444}">
      <dgm:prSet/>
      <dgm:spPr/>
      <dgm:t>
        <a:bodyPr/>
        <a:lstStyle/>
        <a:p>
          <a:endParaRPr lang="es-AR"/>
        </a:p>
      </dgm:t>
    </dgm:pt>
    <dgm:pt modelId="{8AEF52EB-9DAA-48E1-9F13-3C41379FFA54}">
      <dgm:prSet phldrT="[Texto]" custT="1"/>
      <dgm:spPr/>
      <dgm:t>
        <a:bodyPr/>
        <a:lstStyle/>
        <a:p>
          <a:pPr algn="l"/>
          <a:r>
            <a:rPr lang="es-ES" sz="1400" dirty="0">
              <a:latin typeface="Calibri" panose="020F0502020204030204" pitchFamily="34" charset="0"/>
              <a:ea typeface="Calibri" panose="020F0502020204030204" pitchFamily="34" charset="0"/>
              <a:cs typeface="Calibri" panose="020F0502020204030204" pitchFamily="34" charset="0"/>
            </a:rPr>
            <a:t>CASO HIPOTETICO: EMPRESA CON JURISDICCION SEDE CABA</a:t>
          </a:r>
          <a:endParaRPr lang="es-AR" sz="1400" dirty="0">
            <a:latin typeface="Calibri" panose="020F0502020204030204" pitchFamily="34" charset="0"/>
            <a:ea typeface="Calibri" panose="020F0502020204030204" pitchFamily="34" charset="0"/>
            <a:cs typeface="Calibri" panose="020F0502020204030204" pitchFamily="34" charset="0"/>
          </a:endParaRPr>
        </a:p>
      </dgm:t>
    </dgm:pt>
    <dgm:pt modelId="{8BAE848C-6058-4354-9C89-D021C56A63F8}" type="parTrans" cxnId="{F7221464-5916-4C87-AF47-782ECC8350A6}">
      <dgm:prSet/>
      <dgm:spPr/>
      <dgm:t>
        <a:bodyPr/>
        <a:lstStyle/>
        <a:p>
          <a:endParaRPr lang="es-AR"/>
        </a:p>
      </dgm:t>
    </dgm:pt>
    <dgm:pt modelId="{CAFE0CD8-F22D-48C5-91DE-8263615D29DD}" type="sibTrans" cxnId="{F7221464-5916-4C87-AF47-782ECC8350A6}">
      <dgm:prSet/>
      <dgm:spPr/>
      <dgm:t>
        <a:bodyPr/>
        <a:lstStyle/>
        <a:p>
          <a:endParaRPr lang="es-AR"/>
        </a:p>
      </dgm:t>
    </dgm:pt>
    <dgm:pt modelId="{0324F7EF-4FEF-40B6-835C-E861689BEA02}">
      <dgm:prSet phldrT="[Texto]"/>
      <dgm:spPr/>
      <dgm:t>
        <a:bodyPr/>
        <a:lstStyle/>
        <a:p>
          <a:r>
            <a:rPr lang="es-ES" dirty="0"/>
            <a:t>NUEVOS ENFOQUES / DUDAS</a:t>
          </a:r>
          <a:endParaRPr lang="es-AR" dirty="0"/>
        </a:p>
      </dgm:t>
    </dgm:pt>
    <dgm:pt modelId="{453F8C3F-B187-4903-9BA0-1051F14EB505}" type="parTrans" cxnId="{45477DCD-B8DD-465A-8FB2-9B07FEA43789}">
      <dgm:prSet/>
      <dgm:spPr/>
      <dgm:t>
        <a:bodyPr/>
        <a:lstStyle/>
        <a:p>
          <a:endParaRPr lang="es-AR"/>
        </a:p>
      </dgm:t>
    </dgm:pt>
    <dgm:pt modelId="{DBF5DDA6-DCC5-4E3B-ACE9-F811DF99A0BC}" type="sibTrans" cxnId="{45477DCD-B8DD-465A-8FB2-9B07FEA43789}">
      <dgm:prSet/>
      <dgm:spPr/>
      <dgm:t>
        <a:bodyPr/>
        <a:lstStyle/>
        <a:p>
          <a:endParaRPr lang="es-AR"/>
        </a:p>
      </dgm:t>
    </dgm:pt>
    <dgm:pt modelId="{C09EC5D1-99D8-4C40-B8E1-A8C05174CF00}">
      <dgm:prSet phldrT="[Texto]" custT="1"/>
      <dgm:spPr/>
      <dgm:t>
        <a:bodyPr/>
        <a:lstStyle/>
        <a:p>
          <a:pPr algn="just"/>
          <a:r>
            <a:rPr lang="es-ES" sz="1400" dirty="0">
              <a:latin typeface="Calibri" panose="020F0502020204030204" pitchFamily="34" charset="0"/>
              <a:ea typeface="Calibri" panose="020F0502020204030204" pitchFamily="34" charset="0"/>
              <a:cs typeface="Calibri" panose="020F0502020204030204" pitchFamily="34" charset="0"/>
            </a:rPr>
            <a:t>El servicios es prestado en Mendoza o en Santa Fe? ¿si el trabajo es virtual el gasto donde es soportado?</a:t>
          </a:r>
          <a:endParaRPr lang="es-AR" sz="1400" b="1" dirty="0">
            <a:latin typeface="Calibri" panose="020F0502020204030204" pitchFamily="34" charset="0"/>
            <a:ea typeface="Calibri" panose="020F0502020204030204" pitchFamily="34" charset="0"/>
            <a:cs typeface="Calibri" panose="020F0502020204030204" pitchFamily="34" charset="0"/>
          </a:endParaRPr>
        </a:p>
      </dgm:t>
    </dgm:pt>
    <dgm:pt modelId="{003AABA3-0027-4FE3-AACB-8096BFADAD4B}" type="parTrans" cxnId="{DBD8D11C-5E18-4C15-A85C-61B6577334C1}">
      <dgm:prSet/>
      <dgm:spPr/>
      <dgm:t>
        <a:bodyPr/>
        <a:lstStyle/>
        <a:p>
          <a:endParaRPr lang="es-AR"/>
        </a:p>
      </dgm:t>
    </dgm:pt>
    <dgm:pt modelId="{8E3E8EF7-48BD-4988-BB50-5F6B3DAAF45C}" type="sibTrans" cxnId="{DBD8D11C-5E18-4C15-A85C-61B6577334C1}">
      <dgm:prSet/>
      <dgm:spPr/>
      <dgm:t>
        <a:bodyPr/>
        <a:lstStyle/>
        <a:p>
          <a:endParaRPr lang="es-AR"/>
        </a:p>
      </dgm:t>
    </dgm:pt>
    <dgm:pt modelId="{A7CFA349-4D18-447D-A18A-C45B37B51999}">
      <dgm:prSet/>
      <dgm:spPr/>
      <dgm:t>
        <a:bodyPr/>
        <a:lstStyle/>
        <a:p>
          <a:pPr algn="l"/>
          <a:endParaRPr lang="es-AR" sz="1100" dirty="0"/>
        </a:p>
      </dgm:t>
    </dgm:pt>
    <dgm:pt modelId="{C6F3160B-FF79-49F9-AF69-D7DA34B51623}" type="parTrans" cxnId="{F17B7935-25C4-4D19-8DC0-203C92081E25}">
      <dgm:prSet/>
      <dgm:spPr/>
      <dgm:t>
        <a:bodyPr/>
        <a:lstStyle/>
        <a:p>
          <a:endParaRPr lang="es-AR"/>
        </a:p>
      </dgm:t>
    </dgm:pt>
    <dgm:pt modelId="{6A3CA832-FE2F-490B-8541-BD371BFEDCBF}" type="sibTrans" cxnId="{F17B7935-25C4-4D19-8DC0-203C92081E25}">
      <dgm:prSet/>
      <dgm:spPr/>
      <dgm:t>
        <a:bodyPr/>
        <a:lstStyle/>
        <a:p>
          <a:endParaRPr lang="es-AR"/>
        </a:p>
      </dgm:t>
    </dgm:pt>
    <dgm:pt modelId="{FA741050-DFE2-4934-935D-989832CEC00A}">
      <dgm:prSet phldrT="[Texto]" custT="1"/>
      <dgm:spPr/>
      <dgm:t>
        <a:bodyPr/>
        <a:lstStyle/>
        <a:p>
          <a:pPr algn="just"/>
          <a:r>
            <a:rPr lang="es-ES" sz="1400" dirty="0">
              <a:latin typeface="Calibri" panose="020F0502020204030204" pitchFamily="34" charset="0"/>
              <a:ea typeface="Calibri" panose="020F0502020204030204" pitchFamily="34" charset="0"/>
              <a:cs typeface="Calibri" panose="020F0502020204030204" pitchFamily="34" charset="0"/>
            </a:rPr>
            <a:t>R (CA) 16/2020</a:t>
          </a:r>
          <a:endParaRPr lang="es-AR" sz="1400" b="1" dirty="0">
            <a:latin typeface="Calibri" panose="020F0502020204030204" pitchFamily="34" charset="0"/>
            <a:ea typeface="Calibri" panose="020F0502020204030204" pitchFamily="34" charset="0"/>
            <a:cs typeface="Calibri" panose="020F0502020204030204" pitchFamily="34" charset="0"/>
          </a:endParaRPr>
        </a:p>
      </dgm:t>
    </dgm:pt>
    <dgm:pt modelId="{DCD21BBC-A22A-4344-BAFB-15B6A0C4C213}" type="parTrans" cxnId="{F6FAA945-8700-4161-8BCD-3CC94A1B6860}">
      <dgm:prSet/>
      <dgm:spPr/>
      <dgm:t>
        <a:bodyPr/>
        <a:lstStyle/>
        <a:p>
          <a:endParaRPr lang="es-AR"/>
        </a:p>
      </dgm:t>
    </dgm:pt>
    <dgm:pt modelId="{1FA74F64-79B8-4C4C-96BA-630AC9CC3F4F}" type="sibTrans" cxnId="{F6FAA945-8700-4161-8BCD-3CC94A1B6860}">
      <dgm:prSet/>
      <dgm:spPr/>
      <dgm:t>
        <a:bodyPr/>
        <a:lstStyle/>
        <a:p>
          <a:endParaRPr lang="es-AR"/>
        </a:p>
      </dgm:t>
    </dgm:pt>
    <dgm:pt modelId="{6A196CE5-5BB2-49EE-A312-FE97C35AA99F}">
      <dgm:prSet phldrT="[Texto]" custT="1"/>
      <dgm:spPr/>
      <dgm:t>
        <a:bodyPr/>
        <a:lstStyle/>
        <a:p>
          <a:pPr algn="l"/>
          <a:r>
            <a:rPr lang="es-ES" sz="1400" dirty="0">
              <a:latin typeface="Calibri" panose="020F0502020204030204" pitchFamily="34" charset="0"/>
              <a:ea typeface="Calibri" panose="020F0502020204030204" pitchFamily="34" charset="0"/>
              <a:cs typeface="Calibri" panose="020F0502020204030204" pitchFamily="34" charset="0"/>
            </a:rPr>
            <a:t> Empleado radicado en Mendoza en relación de dependencia desarrolla software remoto para una empresa radicada en Santa Fe</a:t>
          </a:r>
          <a:endParaRPr lang="es-AR" sz="1400" dirty="0">
            <a:latin typeface="Calibri" panose="020F0502020204030204" pitchFamily="34" charset="0"/>
            <a:ea typeface="Calibri" panose="020F0502020204030204" pitchFamily="34" charset="0"/>
            <a:cs typeface="Calibri" panose="020F0502020204030204" pitchFamily="34" charset="0"/>
          </a:endParaRPr>
        </a:p>
      </dgm:t>
    </dgm:pt>
    <dgm:pt modelId="{6470C8F0-C138-4C85-9ACB-764AE990402F}" type="parTrans" cxnId="{652F3FF6-E8FE-460C-AAA4-33058FED5D87}">
      <dgm:prSet/>
      <dgm:spPr/>
      <dgm:t>
        <a:bodyPr/>
        <a:lstStyle/>
        <a:p>
          <a:endParaRPr lang="es-AR"/>
        </a:p>
      </dgm:t>
    </dgm:pt>
    <dgm:pt modelId="{A30A0882-F2F4-4B4A-A683-82F5247EB442}" type="sibTrans" cxnId="{652F3FF6-E8FE-460C-AAA4-33058FED5D87}">
      <dgm:prSet/>
      <dgm:spPr/>
      <dgm:t>
        <a:bodyPr/>
        <a:lstStyle/>
        <a:p>
          <a:endParaRPr lang="es-AR"/>
        </a:p>
      </dgm:t>
    </dgm:pt>
    <dgm:pt modelId="{08F5CD6F-64B0-45EC-8878-E96BDC753B91}">
      <dgm:prSet phldrT="[Texto]" custT="1"/>
      <dgm:spPr/>
      <dgm:t>
        <a:bodyPr/>
        <a:lstStyle/>
        <a:p>
          <a:pPr algn="l"/>
          <a:r>
            <a:rPr lang="es-ES" sz="1400" dirty="0">
              <a:latin typeface="Calibri" panose="020F0502020204030204" pitchFamily="34" charset="0"/>
              <a:ea typeface="Calibri" panose="020F0502020204030204" pitchFamily="34" charset="0"/>
              <a:cs typeface="Calibri" panose="020F0502020204030204" pitchFamily="34" charset="0"/>
            </a:rPr>
            <a:t>DONDE ASIGNAR?</a:t>
          </a:r>
          <a:endParaRPr lang="es-AR" sz="1400" dirty="0">
            <a:latin typeface="Calibri" panose="020F0502020204030204" pitchFamily="34" charset="0"/>
            <a:ea typeface="Calibri" panose="020F0502020204030204" pitchFamily="34" charset="0"/>
            <a:cs typeface="Calibri" panose="020F0502020204030204" pitchFamily="34" charset="0"/>
          </a:endParaRPr>
        </a:p>
      </dgm:t>
    </dgm:pt>
    <dgm:pt modelId="{0477F3D6-EE5A-472F-BD57-F2AD32431AF3}" type="parTrans" cxnId="{346BB967-77DD-4F62-80DA-86A2C00A088E}">
      <dgm:prSet/>
      <dgm:spPr/>
    </dgm:pt>
    <dgm:pt modelId="{BCDA5667-222B-4C05-911C-67EDC606FF97}" type="sibTrans" cxnId="{346BB967-77DD-4F62-80DA-86A2C00A088E}">
      <dgm:prSet/>
      <dgm:spPr/>
    </dgm:pt>
    <dgm:pt modelId="{6ECEBC03-9962-4CFA-B6A4-C02055A1B697}">
      <dgm:prSet phldrT="[Texto]" custT="1"/>
      <dgm:spPr/>
      <dgm:t>
        <a:bodyPr/>
        <a:lstStyle/>
        <a:p>
          <a:pPr algn="just"/>
          <a:r>
            <a:rPr lang="es-ES" sz="1400" b="1" dirty="0">
              <a:latin typeface="Calibri" panose="020F0502020204030204" pitchFamily="34" charset="0"/>
              <a:ea typeface="Calibri" panose="020F0502020204030204" pitchFamily="34" charset="0"/>
              <a:cs typeface="Calibri" panose="020F0502020204030204" pitchFamily="34" charset="0"/>
            </a:rPr>
            <a:t>Los ingresos por la prestación en forma remota de un servicio deben ser atribuidos al lugar de efectiva utilización</a:t>
          </a:r>
          <a:endParaRPr lang="es-AR" sz="1400" b="1" dirty="0">
            <a:latin typeface="Calibri" panose="020F0502020204030204" pitchFamily="34" charset="0"/>
            <a:ea typeface="Calibri" panose="020F0502020204030204" pitchFamily="34" charset="0"/>
            <a:cs typeface="Calibri" panose="020F0502020204030204" pitchFamily="34" charset="0"/>
          </a:endParaRPr>
        </a:p>
      </dgm:t>
    </dgm:pt>
    <dgm:pt modelId="{4AFD8845-EA0F-43AF-A6CA-8A2B529040CB}" type="parTrans" cxnId="{849ABC12-3C85-45C5-9693-33B9FD0AA977}">
      <dgm:prSet/>
      <dgm:spPr/>
    </dgm:pt>
    <dgm:pt modelId="{83A810EA-0843-4A86-8410-5B26B888CA31}" type="sibTrans" cxnId="{849ABC12-3C85-45C5-9693-33B9FD0AA977}">
      <dgm:prSet/>
      <dgm:spPr/>
    </dgm:pt>
    <dgm:pt modelId="{F8D48084-DE6A-4879-9D97-C7C7A74D4B9F}">
      <dgm:prSet phldrT="[Texto]" custT="1"/>
      <dgm:spPr/>
      <dgm:t>
        <a:bodyPr/>
        <a:lstStyle/>
        <a:p>
          <a:pPr algn="just"/>
          <a:endParaRPr lang="es-AR" sz="1400" b="1" dirty="0">
            <a:latin typeface="Calibri" panose="020F0502020204030204" pitchFamily="34" charset="0"/>
            <a:ea typeface="Calibri" panose="020F0502020204030204" pitchFamily="34" charset="0"/>
            <a:cs typeface="Calibri" panose="020F0502020204030204" pitchFamily="34" charset="0"/>
          </a:endParaRPr>
        </a:p>
      </dgm:t>
    </dgm:pt>
    <dgm:pt modelId="{01BC640F-89E6-400B-858C-CA2EB94F2219}" type="parTrans" cxnId="{DDF7E864-B9D2-49C7-A8DB-84DEB6DD8D78}">
      <dgm:prSet/>
      <dgm:spPr/>
    </dgm:pt>
    <dgm:pt modelId="{A853A7E1-229B-428D-9C42-DF2BBA8B5CDE}" type="sibTrans" cxnId="{DDF7E864-B9D2-49C7-A8DB-84DEB6DD8D78}">
      <dgm:prSet/>
      <dgm:spPr/>
    </dgm:pt>
    <dgm:pt modelId="{D72DB6C0-7CC9-4F4E-AC7A-CF9D4AC0B030}" type="pres">
      <dgm:prSet presAssocID="{693AEC29-0B9A-40E3-A3E8-BA06592F1772}" presName="linearFlow" presStyleCnt="0">
        <dgm:presLayoutVars>
          <dgm:dir/>
          <dgm:animLvl val="lvl"/>
          <dgm:resizeHandles/>
        </dgm:presLayoutVars>
      </dgm:prSet>
      <dgm:spPr/>
    </dgm:pt>
    <dgm:pt modelId="{91924E4C-BFDE-4A4F-BBDE-341B83B6DCCB}" type="pres">
      <dgm:prSet presAssocID="{0A04596A-25E4-4728-A6BF-9B759904399B}" presName="compositeNode" presStyleCnt="0">
        <dgm:presLayoutVars>
          <dgm:bulletEnabled val="1"/>
        </dgm:presLayoutVars>
      </dgm:prSet>
      <dgm:spPr/>
    </dgm:pt>
    <dgm:pt modelId="{1854FAC3-BADC-4E5C-B344-FBE9A6773E36}" type="pres">
      <dgm:prSet presAssocID="{0A04596A-25E4-4728-A6BF-9B759904399B}" presName="image" presStyleLbl="fgImgPlace1" presStyleIdx="0" presStyleCnt="3" custScaleX="60598" custScaleY="9871"/>
      <dgm:spPr/>
    </dgm:pt>
    <dgm:pt modelId="{BA4F693D-043E-41CD-80DF-5F4B295968D6}" type="pres">
      <dgm:prSet presAssocID="{0A04596A-25E4-4728-A6BF-9B759904399B}" presName="childNode" presStyleLbl="node1" presStyleIdx="0" presStyleCnt="3">
        <dgm:presLayoutVars>
          <dgm:bulletEnabled val="1"/>
        </dgm:presLayoutVars>
      </dgm:prSet>
      <dgm:spPr/>
    </dgm:pt>
    <dgm:pt modelId="{02F306F6-3EA3-4AF1-B6FD-BFC19C794E35}" type="pres">
      <dgm:prSet presAssocID="{0A04596A-25E4-4728-A6BF-9B759904399B}" presName="parentNode" presStyleLbl="revTx" presStyleIdx="0" presStyleCnt="3">
        <dgm:presLayoutVars>
          <dgm:chMax val="0"/>
          <dgm:bulletEnabled val="1"/>
        </dgm:presLayoutVars>
      </dgm:prSet>
      <dgm:spPr/>
    </dgm:pt>
    <dgm:pt modelId="{516B9FBD-865A-4A28-B583-0A341435E521}" type="pres">
      <dgm:prSet presAssocID="{DA9E4B45-04FF-4A7E-9F6E-07E3392681D7}" presName="sibTrans" presStyleCnt="0"/>
      <dgm:spPr/>
    </dgm:pt>
    <dgm:pt modelId="{2D2EBBC4-5B1B-4FC7-8636-82C42A4135C0}" type="pres">
      <dgm:prSet presAssocID="{813D9574-6655-44E2-BCC7-B7FD13F3D7FA}" presName="compositeNode" presStyleCnt="0">
        <dgm:presLayoutVars>
          <dgm:bulletEnabled val="1"/>
        </dgm:presLayoutVars>
      </dgm:prSet>
      <dgm:spPr/>
    </dgm:pt>
    <dgm:pt modelId="{3707EA4D-9F9E-40FC-BEDA-C6AC581CE9DC}" type="pres">
      <dgm:prSet presAssocID="{813D9574-6655-44E2-BCC7-B7FD13F3D7FA}" presName="image" presStyleLbl="fgImgPlace1" presStyleIdx="1" presStyleCnt="3" custScaleY="6490" custLinFactNeighborX="3184" custLinFactNeighborY="1912"/>
      <dgm:spPr/>
    </dgm:pt>
    <dgm:pt modelId="{88205059-0047-4A5D-9DCD-2DE85E8E7F95}" type="pres">
      <dgm:prSet presAssocID="{813D9574-6655-44E2-BCC7-B7FD13F3D7FA}" presName="childNode" presStyleLbl="node1" presStyleIdx="1" presStyleCnt="3">
        <dgm:presLayoutVars>
          <dgm:bulletEnabled val="1"/>
        </dgm:presLayoutVars>
      </dgm:prSet>
      <dgm:spPr/>
    </dgm:pt>
    <dgm:pt modelId="{13ADF645-1479-428D-A0E6-D45E6CE5A95E}" type="pres">
      <dgm:prSet presAssocID="{813D9574-6655-44E2-BCC7-B7FD13F3D7FA}" presName="parentNode" presStyleLbl="revTx" presStyleIdx="1" presStyleCnt="3">
        <dgm:presLayoutVars>
          <dgm:chMax val="0"/>
          <dgm:bulletEnabled val="1"/>
        </dgm:presLayoutVars>
      </dgm:prSet>
      <dgm:spPr/>
    </dgm:pt>
    <dgm:pt modelId="{89859B63-E8C6-42E3-B0D9-426C7253E6DD}" type="pres">
      <dgm:prSet presAssocID="{BF8E9E5E-2013-4D76-AED6-0DB9D27F73BB}" presName="sibTrans" presStyleCnt="0"/>
      <dgm:spPr/>
    </dgm:pt>
    <dgm:pt modelId="{139ECC51-F6FA-481D-B839-AA1E3DF67557}" type="pres">
      <dgm:prSet presAssocID="{0324F7EF-4FEF-40B6-835C-E861689BEA02}" presName="compositeNode" presStyleCnt="0">
        <dgm:presLayoutVars>
          <dgm:bulletEnabled val="1"/>
        </dgm:presLayoutVars>
      </dgm:prSet>
      <dgm:spPr/>
    </dgm:pt>
    <dgm:pt modelId="{063D5DF9-B2C8-4E83-9EF0-E4B57AE6505F}" type="pres">
      <dgm:prSet presAssocID="{0324F7EF-4FEF-40B6-835C-E861689BEA02}" presName="image" presStyleLbl="fgImgPlace1" presStyleIdx="2" presStyleCnt="3" custScaleY="6490"/>
      <dgm:spPr/>
    </dgm:pt>
    <dgm:pt modelId="{7C389159-9534-4EC2-A8F0-5A106F95CD70}" type="pres">
      <dgm:prSet presAssocID="{0324F7EF-4FEF-40B6-835C-E861689BEA02}" presName="childNode" presStyleLbl="node1" presStyleIdx="2" presStyleCnt="3" custScaleY="115831">
        <dgm:presLayoutVars>
          <dgm:bulletEnabled val="1"/>
        </dgm:presLayoutVars>
      </dgm:prSet>
      <dgm:spPr/>
    </dgm:pt>
    <dgm:pt modelId="{3251FC45-DDAC-43C3-917C-4FA08B25A961}" type="pres">
      <dgm:prSet presAssocID="{0324F7EF-4FEF-40B6-835C-E861689BEA02}" presName="parentNode" presStyleLbl="revTx" presStyleIdx="2" presStyleCnt="3">
        <dgm:presLayoutVars>
          <dgm:chMax val="0"/>
          <dgm:bulletEnabled val="1"/>
        </dgm:presLayoutVars>
      </dgm:prSet>
      <dgm:spPr/>
    </dgm:pt>
  </dgm:ptLst>
  <dgm:cxnLst>
    <dgm:cxn modelId="{849ABC12-3C85-45C5-9693-33B9FD0AA977}" srcId="{0324F7EF-4FEF-40B6-835C-E861689BEA02}" destId="{6ECEBC03-9962-4CFA-B6A4-C02055A1B697}" srcOrd="2" destOrd="0" parTransId="{4AFD8845-EA0F-43AF-A6CA-8A2B529040CB}" sibTransId="{83A810EA-0843-4A86-8410-5B26B888CA31}"/>
    <dgm:cxn modelId="{50685A13-2139-46DA-A379-81489C74D103}" type="presOf" srcId="{A7CFA349-4D18-447D-A18A-C45B37B51999}" destId="{BA4F693D-043E-41CD-80DF-5F4B295968D6}" srcOrd="0" destOrd="1" presId="urn:microsoft.com/office/officeart/2005/8/layout/hList2"/>
    <dgm:cxn modelId="{DBD8D11C-5E18-4C15-A85C-61B6577334C1}" srcId="{0324F7EF-4FEF-40B6-835C-E861689BEA02}" destId="{C09EC5D1-99D8-4C40-B8E1-A8C05174CF00}" srcOrd="0" destOrd="0" parTransId="{003AABA3-0027-4FE3-AACB-8096BFADAD4B}" sibTransId="{8E3E8EF7-48BD-4988-BB50-5F6B3DAAF45C}"/>
    <dgm:cxn modelId="{D8E4A020-3239-4C57-ADAC-5FBEC45CEFA7}" type="presOf" srcId="{F8D48084-DE6A-4879-9D97-C7C7A74D4B9F}" destId="{7C389159-9534-4EC2-A8F0-5A106F95CD70}" srcOrd="0" destOrd="1" presId="urn:microsoft.com/office/officeart/2005/8/layout/hList2"/>
    <dgm:cxn modelId="{8A154B29-04A8-4BFC-86AD-9DEED1F43750}" type="presOf" srcId="{6ECEBC03-9962-4CFA-B6A4-C02055A1B697}" destId="{7C389159-9534-4EC2-A8F0-5A106F95CD70}" srcOrd="0" destOrd="2" presId="urn:microsoft.com/office/officeart/2005/8/layout/hList2"/>
    <dgm:cxn modelId="{C8B3D42E-26B2-4909-897B-E746DFE54382}" type="presOf" srcId="{C09EC5D1-99D8-4C40-B8E1-A8C05174CF00}" destId="{7C389159-9534-4EC2-A8F0-5A106F95CD70}" srcOrd="0" destOrd="0" presId="urn:microsoft.com/office/officeart/2005/8/layout/hList2"/>
    <dgm:cxn modelId="{F17B7935-25C4-4D19-8DC0-203C92081E25}" srcId="{0A04596A-25E4-4728-A6BF-9B759904399B}" destId="{A7CFA349-4D18-447D-A18A-C45B37B51999}" srcOrd="1" destOrd="0" parTransId="{C6F3160B-FF79-49F9-AF69-D7DA34B51623}" sibTransId="{6A3CA832-FE2F-490B-8541-BD371BFEDCBF}"/>
    <dgm:cxn modelId="{18210837-D0B7-4555-8343-79D3D0209444}" srcId="{693AEC29-0B9A-40E3-A3E8-BA06592F1772}" destId="{813D9574-6655-44E2-BCC7-B7FD13F3D7FA}" srcOrd="1" destOrd="0" parTransId="{92AF5123-0FDC-4F5F-B861-5014FE0D2334}" sibTransId="{BF8E9E5E-2013-4D76-AED6-0DB9D27F73BB}"/>
    <dgm:cxn modelId="{434A1762-89F4-4E3E-91AF-46DA269A8126}" type="presOf" srcId="{0A04596A-25E4-4728-A6BF-9B759904399B}" destId="{02F306F6-3EA3-4AF1-B6FD-BFC19C794E35}" srcOrd="0" destOrd="0" presId="urn:microsoft.com/office/officeart/2005/8/layout/hList2"/>
    <dgm:cxn modelId="{F7221464-5916-4C87-AF47-782ECC8350A6}" srcId="{813D9574-6655-44E2-BCC7-B7FD13F3D7FA}" destId="{8AEF52EB-9DAA-48E1-9F13-3C41379FFA54}" srcOrd="0" destOrd="0" parTransId="{8BAE848C-6058-4354-9C89-D021C56A63F8}" sibTransId="{CAFE0CD8-F22D-48C5-91DE-8263615D29DD}"/>
    <dgm:cxn modelId="{DDF7E864-B9D2-49C7-A8DB-84DEB6DD8D78}" srcId="{0324F7EF-4FEF-40B6-835C-E861689BEA02}" destId="{F8D48084-DE6A-4879-9D97-C7C7A74D4B9F}" srcOrd="1" destOrd="0" parTransId="{01BC640F-89E6-400B-858C-CA2EB94F2219}" sibTransId="{A853A7E1-229B-428D-9C42-DF2BBA8B5CDE}"/>
    <dgm:cxn modelId="{F6FAA945-8700-4161-8BCD-3CC94A1B6860}" srcId="{0324F7EF-4FEF-40B6-835C-E861689BEA02}" destId="{FA741050-DFE2-4934-935D-989832CEC00A}" srcOrd="3" destOrd="0" parTransId="{DCD21BBC-A22A-4344-BAFB-15B6A0C4C213}" sibTransId="{1FA74F64-79B8-4C4C-96BA-630AC9CC3F4F}"/>
    <dgm:cxn modelId="{346BB967-77DD-4F62-80DA-86A2C00A088E}" srcId="{813D9574-6655-44E2-BCC7-B7FD13F3D7FA}" destId="{08F5CD6F-64B0-45EC-8878-E96BDC753B91}" srcOrd="2" destOrd="0" parTransId="{0477F3D6-EE5A-472F-BD57-F2AD32431AF3}" sibTransId="{BCDA5667-222B-4C05-911C-67EDC606FF97}"/>
    <dgm:cxn modelId="{1AFFD16E-38E0-4F2E-B36F-1C5704A3AA51}" srcId="{693AEC29-0B9A-40E3-A3E8-BA06592F1772}" destId="{0A04596A-25E4-4728-A6BF-9B759904399B}" srcOrd="0" destOrd="0" parTransId="{91A767C1-172B-4327-9B51-56BC86A29455}" sibTransId="{DA9E4B45-04FF-4A7E-9F6E-07E3392681D7}"/>
    <dgm:cxn modelId="{6D3AC754-5212-4337-BA01-FFCA8107F02F}" type="presOf" srcId="{8AEF52EB-9DAA-48E1-9F13-3C41379FFA54}" destId="{88205059-0047-4A5D-9DCD-2DE85E8E7F95}" srcOrd="0" destOrd="0" presId="urn:microsoft.com/office/officeart/2005/8/layout/hList2"/>
    <dgm:cxn modelId="{311EFD76-907C-4933-B3F9-4540CE8AEAFB}" type="presOf" srcId="{813D9574-6655-44E2-BCC7-B7FD13F3D7FA}" destId="{13ADF645-1479-428D-A0E6-D45E6CE5A95E}" srcOrd="0" destOrd="0" presId="urn:microsoft.com/office/officeart/2005/8/layout/hList2"/>
    <dgm:cxn modelId="{7722ED7B-C9E0-4B84-91D2-8795B5A00B7A}" type="presOf" srcId="{FA741050-DFE2-4934-935D-989832CEC00A}" destId="{7C389159-9534-4EC2-A8F0-5A106F95CD70}" srcOrd="0" destOrd="3" presId="urn:microsoft.com/office/officeart/2005/8/layout/hList2"/>
    <dgm:cxn modelId="{C2465396-4F84-40DD-BE1B-8332232E15FC}" type="presOf" srcId="{693AEC29-0B9A-40E3-A3E8-BA06592F1772}" destId="{D72DB6C0-7CC9-4F4E-AC7A-CF9D4AC0B030}" srcOrd="0" destOrd="0" presId="urn:microsoft.com/office/officeart/2005/8/layout/hList2"/>
    <dgm:cxn modelId="{2E76E29E-9435-41C0-BADB-06D653F499A9}" type="presOf" srcId="{6A196CE5-5BB2-49EE-A312-FE97C35AA99F}" destId="{88205059-0047-4A5D-9DCD-2DE85E8E7F95}" srcOrd="0" destOrd="1" presId="urn:microsoft.com/office/officeart/2005/8/layout/hList2"/>
    <dgm:cxn modelId="{576E11BE-EE12-4075-AD62-419C4E34D091}" srcId="{0A04596A-25E4-4728-A6BF-9B759904399B}" destId="{6247A1CA-490F-44B5-836D-BBADACD4FD6D}" srcOrd="0" destOrd="0" parTransId="{0FC75EF3-2708-4F1B-B0B6-9A44C2F25AA3}" sibTransId="{48DD9924-0280-4C36-9D53-0CD955E6A5C9}"/>
    <dgm:cxn modelId="{B36FE6C0-BF40-4ABB-9607-2C1A438BAD95}" type="presOf" srcId="{08F5CD6F-64B0-45EC-8878-E96BDC753B91}" destId="{88205059-0047-4A5D-9DCD-2DE85E8E7F95}" srcOrd="0" destOrd="2" presId="urn:microsoft.com/office/officeart/2005/8/layout/hList2"/>
    <dgm:cxn modelId="{45477DCD-B8DD-465A-8FB2-9B07FEA43789}" srcId="{693AEC29-0B9A-40E3-A3E8-BA06592F1772}" destId="{0324F7EF-4FEF-40B6-835C-E861689BEA02}" srcOrd="2" destOrd="0" parTransId="{453F8C3F-B187-4903-9BA0-1051F14EB505}" sibTransId="{DBF5DDA6-DCC5-4E3B-ACE9-F811DF99A0BC}"/>
    <dgm:cxn modelId="{C4CC00D4-C2A9-4670-9FD2-F9C199403368}" type="presOf" srcId="{0324F7EF-4FEF-40B6-835C-E861689BEA02}" destId="{3251FC45-DDAC-43C3-917C-4FA08B25A961}" srcOrd="0" destOrd="0" presId="urn:microsoft.com/office/officeart/2005/8/layout/hList2"/>
    <dgm:cxn modelId="{5C6FB2F5-9053-4EA8-A1A2-E86D38816A22}" type="presOf" srcId="{6247A1CA-490F-44B5-836D-BBADACD4FD6D}" destId="{BA4F693D-043E-41CD-80DF-5F4B295968D6}" srcOrd="0" destOrd="0" presId="urn:microsoft.com/office/officeart/2005/8/layout/hList2"/>
    <dgm:cxn modelId="{652F3FF6-E8FE-460C-AAA4-33058FED5D87}" srcId="{813D9574-6655-44E2-BCC7-B7FD13F3D7FA}" destId="{6A196CE5-5BB2-49EE-A312-FE97C35AA99F}" srcOrd="1" destOrd="0" parTransId="{6470C8F0-C138-4C85-9ACB-764AE990402F}" sibTransId="{A30A0882-F2F4-4B4A-A683-82F5247EB442}"/>
    <dgm:cxn modelId="{E76049A9-FA68-4EB5-8E47-51FE7455C26E}" type="presParOf" srcId="{D72DB6C0-7CC9-4F4E-AC7A-CF9D4AC0B030}" destId="{91924E4C-BFDE-4A4F-BBDE-341B83B6DCCB}" srcOrd="0" destOrd="0" presId="urn:microsoft.com/office/officeart/2005/8/layout/hList2"/>
    <dgm:cxn modelId="{83DCE171-D1E9-4C79-BA00-22852E287BC6}" type="presParOf" srcId="{91924E4C-BFDE-4A4F-BBDE-341B83B6DCCB}" destId="{1854FAC3-BADC-4E5C-B344-FBE9A6773E36}" srcOrd="0" destOrd="0" presId="urn:microsoft.com/office/officeart/2005/8/layout/hList2"/>
    <dgm:cxn modelId="{A06B28F5-4590-4402-9D81-EB0753B7406C}" type="presParOf" srcId="{91924E4C-BFDE-4A4F-BBDE-341B83B6DCCB}" destId="{BA4F693D-043E-41CD-80DF-5F4B295968D6}" srcOrd="1" destOrd="0" presId="urn:microsoft.com/office/officeart/2005/8/layout/hList2"/>
    <dgm:cxn modelId="{34D89A66-420D-44E7-BC5C-713C4D64FD35}" type="presParOf" srcId="{91924E4C-BFDE-4A4F-BBDE-341B83B6DCCB}" destId="{02F306F6-3EA3-4AF1-B6FD-BFC19C794E35}" srcOrd="2" destOrd="0" presId="urn:microsoft.com/office/officeart/2005/8/layout/hList2"/>
    <dgm:cxn modelId="{AEF774BB-3366-456A-8CB7-FAC0B3E686B8}" type="presParOf" srcId="{D72DB6C0-7CC9-4F4E-AC7A-CF9D4AC0B030}" destId="{516B9FBD-865A-4A28-B583-0A341435E521}" srcOrd="1" destOrd="0" presId="urn:microsoft.com/office/officeart/2005/8/layout/hList2"/>
    <dgm:cxn modelId="{E193DB80-3163-4EC7-945F-E7C9CA7E5619}" type="presParOf" srcId="{D72DB6C0-7CC9-4F4E-AC7A-CF9D4AC0B030}" destId="{2D2EBBC4-5B1B-4FC7-8636-82C42A4135C0}" srcOrd="2" destOrd="0" presId="urn:microsoft.com/office/officeart/2005/8/layout/hList2"/>
    <dgm:cxn modelId="{4235E218-874C-42B9-B324-10C7F9B06352}" type="presParOf" srcId="{2D2EBBC4-5B1B-4FC7-8636-82C42A4135C0}" destId="{3707EA4D-9F9E-40FC-BEDA-C6AC581CE9DC}" srcOrd="0" destOrd="0" presId="urn:microsoft.com/office/officeart/2005/8/layout/hList2"/>
    <dgm:cxn modelId="{ABEA9AAA-1301-418B-9806-D2B31C3E9E44}" type="presParOf" srcId="{2D2EBBC4-5B1B-4FC7-8636-82C42A4135C0}" destId="{88205059-0047-4A5D-9DCD-2DE85E8E7F95}" srcOrd="1" destOrd="0" presId="urn:microsoft.com/office/officeart/2005/8/layout/hList2"/>
    <dgm:cxn modelId="{21CCC063-07DC-4FAF-8AA6-C6F1D20CD5A3}" type="presParOf" srcId="{2D2EBBC4-5B1B-4FC7-8636-82C42A4135C0}" destId="{13ADF645-1479-428D-A0E6-D45E6CE5A95E}" srcOrd="2" destOrd="0" presId="urn:microsoft.com/office/officeart/2005/8/layout/hList2"/>
    <dgm:cxn modelId="{A9551CC0-B398-4877-88BD-21C3EC6AD131}" type="presParOf" srcId="{D72DB6C0-7CC9-4F4E-AC7A-CF9D4AC0B030}" destId="{89859B63-E8C6-42E3-B0D9-426C7253E6DD}" srcOrd="3" destOrd="0" presId="urn:microsoft.com/office/officeart/2005/8/layout/hList2"/>
    <dgm:cxn modelId="{9FAEF250-E1B5-44C6-A068-5ABA2A2F0C09}" type="presParOf" srcId="{D72DB6C0-7CC9-4F4E-AC7A-CF9D4AC0B030}" destId="{139ECC51-F6FA-481D-B839-AA1E3DF67557}" srcOrd="4" destOrd="0" presId="urn:microsoft.com/office/officeart/2005/8/layout/hList2"/>
    <dgm:cxn modelId="{3EDDE9C1-4A04-4DA9-8DC1-4E60887DB2AA}" type="presParOf" srcId="{139ECC51-F6FA-481D-B839-AA1E3DF67557}" destId="{063D5DF9-B2C8-4E83-9EF0-E4B57AE6505F}" srcOrd="0" destOrd="0" presId="urn:microsoft.com/office/officeart/2005/8/layout/hList2"/>
    <dgm:cxn modelId="{2BBF0081-64DF-495E-B4C0-B18142C024B2}" type="presParOf" srcId="{139ECC51-F6FA-481D-B839-AA1E3DF67557}" destId="{7C389159-9534-4EC2-A8F0-5A106F95CD70}" srcOrd="1" destOrd="0" presId="urn:microsoft.com/office/officeart/2005/8/layout/hList2"/>
    <dgm:cxn modelId="{12050888-D69C-4077-B844-C7FA73E11509}" type="presParOf" srcId="{139ECC51-F6FA-481D-B839-AA1E3DF67557}" destId="{3251FC45-DDAC-43C3-917C-4FA08B25A961}"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1B036C-9C2E-4423-B82A-8C5C80D37CCC}" type="doc">
      <dgm:prSet loTypeId="urn:microsoft.com/office/officeart/2005/8/layout/hProcess7" loCatId="process" qsTypeId="urn:microsoft.com/office/officeart/2005/8/quickstyle/simple1" qsCatId="simple" csTypeId="urn:microsoft.com/office/officeart/2005/8/colors/accent1_2" csCatId="accent1" phldr="1"/>
      <dgm:spPr/>
      <dgm:t>
        <a:bodyPr/>
        <a:lstStyle/>
        <a:p>
          <a:endParaRPr lang="es-AR"/>
        </a:p>
      </dgm:t>
    </dgm:pt>
    <dgm:pt modelId="{A005C515-8410-4A33-80F1-0489AEBD86B3}">
      <dgm:prSet phldrT="[Texto]"/>
      <dgm:spPr/>
      <dgm:t>
        <a:bodyPr/>
        <a:lstStyle/>
        <a:p>
          <a:r>
            <a:rPr lang="es-ES" dirty="0"/>
            <a:t>NIKE</a:t>
          </a:r>
          <a:endParaRPr lang="es-AR" dirty="0"/>
        </a:p>
      </dgm:t>
    </dgm:pt>
    <dgm:pt modelId="{C8DED26C-A021-4F27-82F8-35F54C581912}" type="parTrans" cxnId="{A0825879-AA5F-4747-A8C6-2038153E4361}">
      <dgm:prSet/>
      <dgm:spPr/>
      <dgm:t>
        <a:bodyPr/>
        <a:lstStyle/>
        <a:p>
          <a:endParaRPr lang="es-AR"/>
        </a:p>
      </dgm:t>
    </dgm:pt>
    <dgm:pt modelId="{C6131522-05AC-4CD2-BCC3-2EB7F38DDDCB}" type="sibTrans" cxnId="{A0825879-AA5F-4747-A8C6-2038153E4361}">
      <dgm:prSet/>
      <dgm:spPr/>
      <dgm:t>
        <a:bodyPr/>
        <a:lstStyle/>
        <a:p>
          <a:endParaRPr lang="es-AR"/>
        </a:p>
      </dgm:t>
    </dgm:pt>
    <dgm:pt modelId="{A24F651B-3E57-4012-B539-0C36C7E384EA}">
      <dgm:prSet phldrT="[Texto]" custT="1"/>
      <dgm:spPr/>
      <dgm:t>
        <a:bodyPr/>
        <a:lstStyle/>
        <a:p>
          <a:pPr algn="l"/>
          <a:r>
            <a:rPr lang="es-ES" sz="1300" dirty="0">
              <a:latin typeface="Calibri" panose="020F0502020204030204" pitchFamily="34" charset="0"/>
              <a:ea typeface="Calibri" panose="020F0502020204030204" pitchFamily="34" charset="0"/>
              <a:cs typeface="Calibri" panose="020F0502020204030204" pitchFamily="34" charset="0"/>
            </a:rPr>
            <a:t>* Rubro “Honorarios y retribuciones por servicio”, tienen relación directa con la actividad desplegada por Nike en sus oficinas de administración y dirección –ubicado en la provincia de Buenos Aires–</a:t>
          </a:r>
        </a:p>
        <a:p>
          <a:pPr algn="l"/>
          <a:endParaRPr lang="es-ES" sz="1200" dirty="0">
            <a:latin typeface="Calibri" panose="020F0502020204030204" pitchFamily="34" charset="0"/>
            <a:ea typeface="Calibri" panose="020F0502020204030204" pitchFamily="34" charset="0"/>
            <a:cs typeface="Calibri" panose="020F0502020204030204" pitchFamily="34" charset="0"/>
          </a:endParaRPr>
        </a:p>
        <a:p>
          <a:pPr algn="l"/>
          <a:r>
            <a:rPr lang="es-AR" sz="1300" dirty="0">
              <a:latin typeface="Calibri" panose="020F0502020204030204" pitchFamily="34" charset="0"/>
              <a:ea typeface="Calibri" panose="020F0502020204030204" pitchFamily="34" charset="0"/>
              <a:cs typeface="Calibri" panose="020F0502020204030204" pitchFamily="34" charset="0"/>
            </a:rPr>
            <a:t>* S</a:t>
          </a:r>
          <a:r>
            <a:rPr lang="es-ES" sz="1300" dirty="0">
              <a:latin typeface="Calibri" panose="020F0502020204030204" pitchFamily="34" charset="0"/>
              <a:ea typeface="Calibri" panose="020F0502020204030204" pitchFamily="34" charset="0"/>
              <a:cs typeface="Calibri" panose="020F0502020204030204" pitchFamily="34" charset="0"/>
            </a:rPr>
            <a:t>in tener a la vista la documentación respaldatoria contable y corporativa que se encuentra en el centro de administración y dirección de la compañía ninguno de los proveedores puede ofrecer ninguno de los servicios referidos</a:t>
          </a:r>
          <a:endParaRPr lang="es-AR" sz="1300" dirty="0">
            <a:latin typeface="Calibri" panose="020F0502020204030204" pitchFamily="34" charset="0"/>
            <a:ea typeface="Calibri" panose="020F0502020204030204" pitchFamily="34" charset="0"/>
            <a:cs typeface="Calibri" panose="020F0502020204030204" pitchFamily="34" charset="0"/>
          </a:endParaRPr>
        </a:p>
        <a:p>
          <a:pPr algn="l"/>
          <a:endParaRPr lang="es-AR" sz="1000" dirty="0"/>
        </a:p>
      </dgm:t>
    </dgm:pt>
    <dgm:pt modelId="{3E61132A-E845-4D30-8FE5-7965B986FFF9}" type="parTrans" cxnId="{6C40CEBB-0432-48A9-8531-24853EF43AE4}">
      <dgm:prSet/>
      <dgm:spPr/>
      <dgm:t>
        <a:bodyPr/>
        <a:lstStyle/>
        <a:p>
          <a:endParaRPr lang="es-AR"/>
        </a:p>
      </dgm:t>
    </dgm:pt>
    <dgm:pt modelId="{D166A918-E823-4FFA-9F30-CD82B47A6D2B}" type="sibTrans" cxnId="{6C40CEBB-0432-48A9-8531-24853EF43AE4}">
      <dgm:prSet/>
      <dgm:spPr/>
      <dgm:t>
        <a:bodyPr/>
        <a:lstStyle/>
        <a:p>
          <a:endParaRPr lang="es-AR"/>
        </a:p>
      </dgm:t>
    </dgm:pt>
    <dgm:pt modelId="{8F710D6B-378C-4773-8D7D-650E77C42A67}">
      <dgm:prSet phldrT="[Texto]"/>
      <dgm:spPr/>
      <dgm:t>
        <a:bodyPr/>
        <a:lstStyle/>
        <a:p>
          <a:r>
            <a:rPr lang="es-ES" dirty="0"/>
            <a:t>CABA</a:t>
          </a:r>
          <a:endParaRPr lang="es-AR" dirty="0"/>
        </a:p>
      </dgm:t>
    </dgm:pt>
    <dgm:pt modelId="{E1FD1217-B2EF-4F8D-B43C-82584E7BAF74}" type="parTrans" cxnId="{111C1F34-781D-4688-832C-EBC2392F484B}">
      <dgm:prSet/>
      <dgm:spPr/>
      <dgm:t>
        <a:bodyPr/>
        <a:lstStyle/>
        <a:p>
          <a:endParaRPr lang="es-AR"/>
        </a:p>
      </dgm:t>
    </dgm:pt>
    <dgm:pt modelId="{79FF6B38-6086-42AD-B1C9-C1380CFEFFDF}" type="sibTrans" cxnId="{111C1F34-781D-4688-832C-EBC2392F484B}">
      <dgm:prSet/>
      <dgm:spPr/>
      <dgm:t>
        <a:bodyPr/>
        <a:lstStyle/>
        <a:p>
          <a:endParaRPr lang="es-AR"/>
        </a:p>
      </dgm:t>
    </dgm:pt>
    <dgm:pt modelId="{AA2FB4E3-2516-4FBA-92F3-F1082373EE08}">
      <dgm:prSet phldrT="[Texto]"/>
      <dgm:spPr/>
      <dgm:t>
        <a:bodyPr/>
        <a:lstStyle/>
        <a:p>
          <a:r>
            <a:rPr lang="es-ES" dirty="0">
              <a:latin typeface="Calibri" panose="020F0502020204030204" pitchFamily="34" charset="0"/>
              <a:ea typeface="Calibri" panose="020F0502020204030204" pitchFamily="34" charset="0"/>
              <a:cs typeface="Calibri" panose="020F0502020204030204" pitchFamily="34" charset="0"/>
            </a:rPr>
            <a:t>* Criterio de atribución en función del domicilio del proveedor empleado por la AGIP</a:t>
          </a:r>
        </a:p>
        <a:p>
          <a:endParaRPr lang="es-ES" dirty="0">
            <a:latin typeface="Calibri" panose="020F0502020204030204" pitchFamily="34" charset="0"/>
            <a:ea typeface="Calibri" panose="020F0502020204030204" pitchFamily="34" charset="0"/>
            <a:cs typeface="Calibri" panose="020F0502020204030204" pitchFamily="34" charset="0"/>
          </a:endParaRPr>
        </a:p>
      </dgm:t>
    </dgm:pt>
    <dgm:pt modelId="{6218DC5D-4EF5-477C-9116-83BA3E1DF05F}" type="parTrans" cxnId="{539D145C-15AF-4C9D-9E28-B2B1DAA6F29C}">
      <dgm:prSet/>
      <dgm:spPr/>
      <dgm:t>
        <a:bodyPr/>
        <a:lstStyle/>
        <a:p>
          <a:endParaRPr lang="es-AR"/>
        </a:p>
      </dgm:t>
    </dgm:pt>
    <dgm:pt modelId="{C0CA1988-23CE-4053-AD52-EA9189C970D4}" type="sibTrans" cxnId="{539D145C-15AF-4C9D-9E28-B2B1DAA6F29C}">
      <dgm:prSet/>
      <dgm:spPr/>
      <dgm:t>
        <a:bodyPr/>
        <a:lstStyle/>
        <a:p>
          <a:endParaRPr lang="es-AR"/>
        </a:p>
      </dgm:t>
    </dgm:pt>
    <dgm:pt modelId="{0A405634-DC87-4FA2-94FA-38F78DBA4BCD}">
      <dgm:prSet phldrT="[Texto]"/>
      <dgm:spPr/>
      <dgm:t>
        <a:bodyPr/>
        <a:lstStyle/>
        <a:p>
          <a:r>
            <a:rPr lang="es-ES" dirty="0"/>
            <a:t>Órganos CM: CA  </a:t>
          </a:r>
          <a:endParaRPr lang="es-AR" dirty="0"/>
        </a:p>
      </dgm:t>
    </dgm:pt>
    <dgm:pt modelId="{1B3C1912-93B9-45C1-A8E4-6B5DCC02CBC8}" type="parTrans" cxnId="{839D875E-F078-467F-91F8-40A7802FD2DF}">
      <dgm:prSet/>
      <dgm:spPr/>
      <dgm:t>
        <a:bodyPr/>
        <a:lstStyle/>
        <a:p>
          <a:endParaRPr lang="es-AR"/>
        </a:p>
      </dgm:t>
    </dgm:pt>
    <dgm:pt modelId="{5A060DB1-A184-4BEF-BD02-C6C4BABA7AE3}" type="sibTrans" cxnId="{839D875E-F078-467F-91F8-40A7802FD2DF}">
      <dgm:prSet/>
      <dgm:spPr/>
      <dgm:t>
        <a:bodyPr/>
        <a:lstStyle/>
        <a:p>
          <a:endParaRPr lang="es-AR"/>
        </a:p>
      </dgm:t>
    </dgm:pt>
    <dgm:pt modelId="{B43C1EB4-8C74-4F8D-BD03-51F3C1568FB1}">
      <dgm:prSet phldrT="[Texto]" custT="1"/>
      <dgm:spPr/>
      <dgm:t>
        <a:bodyPr/>
        <a:lstStyle/>
        <a:p>
          <a:r>
            <a:rPr lang="es-ES" sz="1600" dirty="0">
              <a:latin typeface="Calibri" panose="020F0502020204030204" pitchFamily="34" charset="0"/>
              <a:ea typeface="Calibri" panose="020F0502020204030204" pitchFamily="34" charset="0"/>
              <a:cs typeface="Calibri" panose="020F0502020204030204" pitchFamily="34" charset="0"/>
            </a:rPr>
            <a:t>* No surge de las actuaciones que la firma haya en esta instancia aportado documentación respaldatoria que desacredite lo actuado por la Ciudad Autónoma de Buenos Aires</a:t>
          </a:r>
          <a:endParaRPr lang="es-AR" sz="1600" dirty="0">
            <a:latin typeface="Calibri" panose="020F0502020204030204" pitchFamily="34" charset="0"/>
            <a:ea typeface="Calibri" panose="020F0502020204030204" pitchFamily="34" charset="0"/>
            <a:cs typeface="Calibri" panose="020F0502020204030204" pitchFamily="34" charset="0"/>
          </a:endParaRPr>
        </a:p>
      </dgm:t>
    </dgm:pt>
    <dgm:pt modelId="{777EAEB7-F4B6-4767-AF59-B34A4873E665}" type="parTrans" cxnId="{F45B7616-4EF0-48B8-AF11-D9F9E9C82BC7}">
      <dgm:prSet/>
      <dgm:spPr/>
      <dgm:t>
        <a:bodyPr/>
        <a:lstStyle/>
        <a:p>
          <a:endParaRPr lang="es-AR"/>
        </a:p>
      </dgm:t>
    </dgm:pt>
    <dgm:pt modelId="{1885740C-EBDA-4C93-A663-2CABF1E1E40E}" type="sibTrans" cxnId="{F45B7616-4EF0-48B8-AF11-D9F9E9C82BC7}">
      <dgm:prSet/>
      <dgm:spPr/>
      <dgm:t>
        <a:bodyPr/>
        <a:lstStyle/>
        <a:p>
          <a:endParaRPr lang="es-AR"/>
        </a:p>
      </dgm:t>
    </dgm:pt>
    <dgm:pt modelId="{7994EEE7-8CD9-45DF-B670-5EA0D7EFA6B9}">
      <dgm:prSet phldrT="[Texto]"/>
      <dgm:spPr/>
      <dgm:t>
        <a:bodyPr/>
        <a:lstStyle/>
        <a:p>
          <a:r>
            <a:rPr lang="es-ES" dirty="0">
              <a:latin typeface="Calibri" panose="020F0502020204030204" pitchFamily="34" charset="0"/>
              <a:ea typeface="Calibri" panose="020F0502020204030204" pitchFamily="34" charset="0"/>
              <a:cs typeface="Calibri" panose="020F0502020204030204" pitchFamily="34" charset="0"/>
            </a:rPr>
            <a:t>* Los servicios prestados pueden perfectamente prestarse desde el domicilio de quien presta el servicio, sin que resulte necesario la concurrencia al centro de administración y dirección de la compañía</a:t>
          </a:r>
        </a:p>
      </dgm:t>
    </dgm:pt>
    <dgm:pt modelId="{D834D329-9DA9-4049-8F9B-05BAAE9AAF08}" type="parTrans" cxnId="{C9771F51-0BC4-48D4-BC99-D7950107948C}">
      <dgm:prSet/>
      <dgm:spPr/>
      <dgm:t>
        <a:bodyPr/>
        <a:lstStyle/>
        <a:p>
          <a:endParaRPr lang="es-AR"/>
        </a:p>
      </dgm:t>
    </dgm:pt>
    <dgm:pt modelId="{7F890CDA-B462-4309-8DD2-6BC1C1696DE5}" type="sibTrans" cxnId="{C9771F51-0BC4-48D4-BC99-D7950107948C}">
      <dgm:prSet/>
      <dgm:spPr/>
      <dgm:t>
        <a:bodyPr/>
        <a:lstStyle/>
        <a:p>
          <a:endParaRPr lang="es-AR"/>
        </a:p>
      </dgm:t>
    </dgm:pt>
    <dgm:pt modelId="{FB7D638A-F303-4F26-BB9A-AE258309EDE6}" type="pres">
      <dgm:prSet presAssocID="{DE1B036C-9C2E-4423-B82A-8C5C80D37CCC}" presName="Name0" presStyleCnt="0">
        <dgm:presLayoutVars>
          <dgm:dir/>
          <dgm:animLvl val="lvl"/>
          <dgm:resizeHandles val="exact"/>
        </dgm:presLayoutVars>
      </dgm:prSet>
      <dgm:spPr/>
    </dgm:pt>
    <dgm:pt modelId="{670366C2-D090-4DF2-B40E-1608434927DE}" type="pres">
      <dgm:prSet presAssocID="{A005C515-8410-4A33-80F1-0489AEBD86B3}" presName="compositeNode" presStyleCnt="0">
        <dgm:presLayoutVars>
          <dgm:bulletEnabled val="1"/>
        </dgm:presLayoutVars>
      </dgm:prSet>
      <dgm:spPr/>
    </dgm:pt>
    <dgm:pt modelId="{7E22CE29-0221-4F4C-9EC4-5E4311726A38}" type="pres">
      <dgm:prSet presAssocID="{A005C515-8410-4A33-80F1-0489AEBD86B3}" presName="bgRect" presStyleLbl="node1" presStyleIdx="0" presStyleCnt="3" custScaleY="121844"/>
      <dgm:spPr/>
    </dgm:pt>
    <dgm:pt modelId="{A1FE284F-FFE4-40C1-ADBB-0EB4A68C5F8B}" type="pres">
      <dgm:prSet presAssocID="{A005C515-8410-4A33-80F1-0489AEBD86B3}" presName="parentNode" presStyleLbl="node1" presStyleIdx="0" presStyleCnt="3">
        <dgm:presLayoutVars>
          <dgm:chMax val="0"/>
          <dgm:bulletEnabled val="1"/>
        </dgm:presLayoutVars>
      </dgm:prSet>
      <dgm:spPr/>
    </dgm:pt>
    <dgm:pt modelId="{49BCD417-10E7-4212-A0CC-B773BEDA9B25}" type="pres">
      <dgm:prSet presAssocID="{A005C515-8410-4A33-80F1-0489AEBD86B3}" presName="childNode" presStyleLbl="node1" presStyleIdx="0" presStyleCnt="3">
        <dgm:presLayoutVars>
          <dgm:bulletEnabled val="1"/>
        </dgm:presLayoutVars>
      </dgm:prSet>
      <dgm:spPr/>
    </dgm:pt>
    <dgm:pt modelId="{FF7ECAE8-5F74-48C2-9522-193325CEA163}" type="pres">
      <dgm:prSet presAssocID="{C6131522-05AC-4CD2-BCC3-2EB7F38DDDCB}" presName="hSp" presStyleCnt="0"/>
      <dgm:spPr/>
    </dgm:pt>
    <dgm:pt modelId="{FF569AA7-674D-445D-9DA4-37D22AC729AF}" type="pres">
      <dgm:prSet presAssocID="{C6131522-05AC-4CD2-BCC3-2EB7F38DDDCB}" presName="vProcSp" presStyleCnt="0"/>
      <dgm:spPr/>
    </dgm:pt>
    <dgm:pt modelId="{FD302BE1-E2EF-4387-AE86-B2B0CE842641}" type="pres">
      <dgm:prSet presAssocID="{C6131522-05AC-4CD2-BCC3-2EB7F38DDDCB}" presName="vSp1" presStyleCnt="0"/>
      <dgm:spPr/>
    </dgm:pt>
    <dgm:pt modelId="{8C954895-52FA-4388-AA40-AFCFAD3B3C02}" type="pres">
      <dgm:prSet presAssocID="{C6131522-05AC-4CD2-BCC3-2EB7F38DDDCB}" presName="simulatedConn" presStyleLbl="solidFgAcc1" presStyleIdx="0" presStyleCnt="2"/>
      <dgm:spPr/>
    </dgm:pt>
    <dgm:pt modelId="{4EB565DD-7565-4DDC-817B-6069152E66A2}" type="pres">
      <dgm:prSet presAssocID="{C6131522-05AC-4CD2-BCC3-2EB7F38DDDCB}" presName="vSp2" presStyleCnt="0"/>
      <dgm:spPr/>
    </dgm:pt>
    <dgm:pt modelId="{5C52C4C7-FE95-49E9-9E08-C096B7B193C0}" type="pres">
      <dgm:prSet presAssocID="{C6131522-05AC-4CD2-BCC3-2EB7F38DDDCB}" presName="sibTrans" presStyleCnt="0"/>
      <dgm:spPr/>
    </dgm:pt>
    <dgm:pt modelId="{7ADEE536-04DD-4211-A04C-6B7293C7390C}" type="pres">
      <dgm:prSet presAssocID="{8F710D6B-378C-4773-8D7D-650E77C42A67}" presName="compositeNode" presStyleCnt="0">
        <dgm:presLayoutVars>
          <dgm:bulletEnabled val="1"/>
        </dgm:presLayoutVars>
      </dgm:prSet>
      <dgm:spPr/>
    </dgm:pt>
    <dgm:pt modelId="{F448D3AB-36C2-4799-BC3E-BA6D81245C4E}" type="pres">
      <dgm:prSet presAssocID="{8F710D6B-378C-4773-8D7D-650E77C42A67}" presName="bgRect" presStyleLbl="node1" presStyleIdx="1" presStyleCnt="3" custScaleY="124575"/>
      <dgm:spPr/>
    </dgm:pt>
    <dgm:pt modelId="{9180C0C2-79CA-4948-8F03-6C6A7EC3200B}" type="pres">
      <dgm:prSet presAssocID="{8F710D6B-378C-4773-8D7D-650E77C42A67}" presName="parentNode" presStyleLbl="node1" presStyleIdx="1" presStyleCnt="3">
        <dgm:presLayoutVars>
          <dgm:chMax val="0"/>
          <dgm:bulletEnabled val="1"/>
        </dgm:presLayoutVars>
      </dgm:prSet>
      <dgm:spPr/>
    </dgm:pt>
    <dgm:pt modelId="{1C578D20-8BB6-4439-8CDE-6AEDC80CCE0F}" type="pres">
      <dgm:prSet presAssocID="{8F710D6B-378C-4773-8D7D-650E77C42A67}" presName="childNode" presStyleLbl="node1" presStyleIdx="1" presStyleCnt="3">
        <dgm:presLayoutVars>
          <dgm:bulletEnabled val="1"/>
        </dgm:presLayoutVars>
      </dgm:prSet>
      <dgm:spPr/>
    </dgm:pt>
    <dgm:pt modelId="{227472CB-5F2F-40F1-8C3A-1D12257047AE}" type="pres">
      <dgm:prSet presAssocID="{79FF6B38-6086-42AD-B1C9-C1380CFEFFDF}" presName="hSp" presStyleCnt="0"/>
      <dgm:spPr/>
    </dgm:pt>
    <dgm:pt modelId="{929E657C-2872-4B00-A350-4A8D4621D149}" type="pres">
      <dgm:prSet presAssocID="{79FF6B38-6086-42AD-B1C9-C1380CFEFFDF}" presName="vProcSp" presStyleCnt="0"/>
      <dgm:spPr/>
    </dgm:pt>
    <dgm:pt modelId="{F997952F-CAAD-4E70-9F24-CB96594D6267}" type="pres">
      <dgm:prSet presAssocID="{79FF6B38-6086-42AD-B1C9-C1380CFEFFDF}" presName="vSp1" presStyleCnt="0"/>
      <dgm:spPr/>
    </dgm:pt>
    <dgm:pt modelId="{82B4D592-6F04-4313-9ABA-07DD913CED2B}" type="pres">
      <dgm:prSet presAssocID="{79FF6B38-6086-42AD-B1C9-C1380CFEFFDF}" presName="simulatedConn" presStyleLbl="solidFgAcc1" presStyleIdx="1" presStyleCnt="2"/>
      <dgm:spPr/>
    </dgm:pt>
    <dgm:pt modelId="{DD73C163-FD9B-4C79-906E-6E6FBE3825B5}" type="pres">
      <dgm:prSet presAssocID="{79FF6B38-6086-42AD-B1C9-C1380CFEFFDF}" presName="vSp2" presStyleCnt="0"/>
      <dgm:spPr/>
    </dgm:pt>
    <dgm:pt modelId="{9447FA2F-FFCB-40B0-A10E-9105002DC860}" type="pres">
      <dgm:prSet presAssocID="{79FF6B38-6086-42AD-B1C9-C1380CFEFFDF}" presName="sibTrans" presStyleCnt="0"/>
      <dgm:spPr/>
    </dgm:pt>
    <dgm:pt modelId="{41E18873-6A6E-4743-8EA5-0B9827B4443A}" type="pres">
      <dgm:prSet presAssocID="{0A405634-DC87-4FA2-94FA-38F78DBA4BCD}" presName="compositeNode" presStyleCnt="0">
        <dgm:presLayoutVars>
          <dgm:bulletEnabled val="1"/>
        </dgm:presLayoutVars>
      </dgm:prSet>
      <dgm:spPr/>
    </dgm:pt>
    <dgm:pt modelId="{A38530DD-B224-407E-A2B3-A7E5976E45CB}" type="pres">
      <dgm:prSet presAssocID="{0A405634-DC87-4FA2-94FA-38F78DBA4BCD}" presName="bgRect" presStyleLbl="node1" presStyleIdx="2" presStyleCnt="3" custScaleY="121844"/>
      <dgm:spPr/>
    </dgm:pt>
    <dgm:pt modelId="{A62C2ABF-1627-42A2-A9FE-80D3785BD116}" type="pres">
      <dgm:prSet presAssocID="{0A405634-DC87-4FA2-94FA-38F78DBA4BCD}" presName="parentNode" presStyleLbl="node1" presStyleIdx="2" presStyleCnt="3">
        <dgm:presLayoutVars>
          <dgm:chMax val="0"/>
          <dgm:bulletEnabled val="1"/>
        </dgm:presLayoutVars>
      </dgm:prSet>
      <dgm:spPr/>
    </dgm:pt>
    <dgm:pt modelId="{E63990DF-11E4-49AC-B878-8C3A15EDA537}" type="pres">
      <dgm:prSet presAssocID="{0A405634-DC87-4FA2-94FA-38F78DBA4BCD}" presName="childNode" presStyleLbl="node1" presStyleIdx="2" presStyleCnt="3">
        <dgm:presLayoutVars>
          <dgm:bulletEnabled val="1"/>
        </dgm:presLayoutVars>
      </dgm:prSet>
      <dgm:spPr/>
    </dgm:pt>
  </dgm:ptLst>
  <dgm:cxnLst>
    <dgm:cxn modelId="{D3A78101-DC63-42DF-8670-FD4ABAD54775}" type="presOf" srcId="{B43C1EB4-8C74-4F8D-BD03-51F3C1568FB1}" destId="{E63990DF-11E4-49AC-B878-8C3A15EDA537}" srcOrd="0" destOrd="0" presId="urn:microsoft.com/office/officeart/2005/8/layout/hProcess7"/>
    <dgm:cxn modelId="{F45B7616-4EF0-48B8-AF11-D9F9E9C82BC7}" srcId="{0A405634-DC87-4FA2-94FA-38F78DBA4BCD}" destId="{B43C1EB4-8C74-4F8D-BD03-51F3C1568FB1}" srcOrd="0" destOrd="0" parTransId="{777EAEB7-F4B6-4767-AF59-B34A4873E665}" sibTransId="{1885740C-EBDA-4C93-A663-2CABF1E1E40E}"/>
    <dgm:cxn modelId="{21383024-0B17-4940-AD8D-B6DE71664AE2}" type="presOf" srcId="{7994EEE7-8CD9-45DF-B670-5EA0D7EFA6B9}" destId="{1C578D20-8BB6-4439-8CDE-6AEDC80CCE0F}" srcOrd="0" destOrd="1" presId="urn:microsoft.com/office/officeart/2005/8/layout/hProcess7"/>
    <dgm:cxn modelId="{111C1F34-781D-4688-832C-EBC2392F484B}" srcId="{DE1B036C-9C2E-4423-B82A-8C5C80D37CCC}" destId="{8F710D6B-378C-4773-8D7D-650E77C42A67}" srcOrd="1" destOrd="0" parTransId="{E1FD1217-B2EF-4F8D-B43C-82584E7BAF74}" sibTransId="{79FF6B38-6086-42AD-B1C9-C1380CFEFFDF}"/>
    <dgm:cxn modelId="{539D145C-15AF-4C9D-9E28-B2B1DAA6F29C}" srcId="{8F710D6B-378C-4773-8D7D-650E77C42A67}" destId="{AA2FB4E3-2516-4FBA-92F3-F1082373EE08}" srcOrd="0" destOrd="0" parTransId="{6218DC5D-4EF5-477C-9116-83BA3E1DF05F}" sibTransId="{C0CA1988-23CE-4053-AD52-EA9189C970D4}"/>
    <dgm:cxn modelId="{839D875E-F078-467F-91F8-40A7802FD2DF}" srcId="{DE1B036C-9C2E-4423-B82A-8C5C80D37CCC}" destId="{0A405634-DC87-4FA2-94FA-38F78DBA4BCD}" srcOrd="2" destOrd="0" parTransId="{1B3C1912-93B9-45C1-A8E4-6B5DCC02CBC8}" sibTransId="{5A060DB1-A184-4BEF-BD02-C6C4BABA7AE3}"/>
    <dgm:cxn modelId="{966FD550-8B6A-4906-8F92-EA99960A8AF1}" type="presOf" srcId="{8F710D6B-378C-4773-8D7D-650E77C42A67}" destId="{9180C0C2-79CA-4948-8F03-6C6A7EC3200B}" srcOrd="1" destOrd="0" presId="urn:microsoft.com/office/officeart/2005/8/layout/hProcess7"/>
    <dgm:cxn modelId="{C9771F51-0BC4-48D4-BC99-D7950107948C}" srcId="{8F710D6B-378C-4773-8D7D-650E77C42A67}" destId="{7994EEE7-8CD9-45DF-B670-5EA0D7EFA6B9}" srcOrd="1" destOrd="0" parTransId="{D834D329-9DA9-4049-8F9B-05BAAE9AAF08}" sibTransId="{7F890CDA-B462-4309-8DD2-6BC1C1696DE5}"/>
    <dgm:cxn modelId="{A0825879-AA5F-4747-A8C6-2038153E4361}" srcId="{DE1B036C-9C2E-4423-B82A-8C5C80D37CCC}" destId="{A005C515-8410-4A33-80F1-0489AEBD86B3}" srcOrd="0" destOrd="0" parTransId="{C8DED26C-A021-4F27-82F8-35F54C581912}" sibTransId="{C6131522-05AC-4CD2-BCC3-2EB7F38DDDCB}"/>
    <dgm:cxn modelId="{E9118D81-106C-4E48-9BEC-AF732A85F74A}" type="presOf" srcId="{A005C515-8410-4A33-80F1-0489AEBD86B3}" destId="{A1FE284F-FFE4-40C1-ADBB-0EB4A68C5F8B}" srcOrd="1" destOrd="0" presId="urn:microsoft.com/office/officeart/2005/8/layout/hProcess7"/>
    <dgm:cxn modelId="{98E4BC83-5D3A-48AA-837A-6317EA9FBF81}" type="presOf" srcId="{A24F651B-3E57-4012-B539-0C36C7E384EA}" destId="{49BCD417-10E7-4212-A0CC-B773BEDA9B25}" srcOrd="0" destOrd="0" presId="urn:microsoft.com/office/officeart/2005/8/layout/hProcess7"/>
    <dgm:cxn modelId="{B396F885-1A77-4065-A1E1-95DEC43D68A2}" type="presOf" srcId="{0A405634-DC87-4FA2-94FA-38F78DBA4BCD}" destId="{A62C2ABF-1627-42A2-A9FE-80D3785BD116}" srcOrd="1" destOrd="0" presId="urn:microsoft.com/office/officeart/2005/8/layout/hProcess7"/>
    <dgm:cxn modelId="{8E6CD78A-743D-4C4C-813C-71040E106429}" type="presOf" srcId="{AA2FB4E3-2516-4FBA-92F3-F1082373EE08}" destId="{1C578D20-8BB6-4439-8CDE-6AEDC80CCE0F}" srcOrd="0" destOrd="0" presId="urn:microsoft.com/office/officeart/2005/8/layout/hProcess7"/>
    <dgm:cxn modelId="{811232A0-EBF2-44F8-84F6-EB88D8B5F444}" type="presOf" srcId="{DE1B036C-9C2E-4423-B82A-8C5C80D37CCC}" destId="{FB7D638A-F303-4F26-BB9A-AE258309EDE6}" srcOrd="0" destOrd="0" presId="urn:microsoft.com/office/officeart/2005/8/layout/hProcess7"/>
    <dgm:cxn modelId="{6C40CEBB-0432-48A9-8531-24853EF43AE4}" srcId="{A005C515-8410-4A33-80F1-0489AEBD86B3}" destId="{A24F651B-3E57-4012-B539-0C36C7E384EA}" srcOrd="0" destOrd="0" parTransId="{3E61132A-E845-4D30-8FE5-7965B986FFF9}" sibTransId="{D166A918-E823-4FFA-9F30-CD82B47A6D2B}"/>
    <dgm:cxn modelId="{280CFED4-5F52-442B-8778-4492B4815B10}" type="presOf" srcId="{0A405634-DC87-4FA2-94FA-38F78DBA4BCD}" destId="{A38530DD-B224-407E-A2B3-A7E5976E45CB}" srcOrd="0" destOrd="0" presId="urn:microsoft.com/office/officeart/2005/8/layout/hProcess7"/>
    <dgm:cxn modelId="{FAA81EE0-2154-48CC-8242-E9CEEC51372E}" type="presOf" srcId="{A005C515-8410-4A33-80F1-0489AEBD86B3}" destId="{7E22CE29-0221-4F4C-9EC4-5E4311726A38}" srcOrd="0" destOrd="0" presId="urn:microsoft.com/office/officeart/2005/8/layout/hProcess7"/>
    <dgm:cxn modelId="{8BEDE4EE-EA10-4381-AEF4-8254EC9DFF61}" type="presOf" srcId="{8F710D6B-378C-4773-8D7D-650E77C42A67}" destId="{F448D3AB-36C2-4799-BC3E-BA6D81245C4E}" srcOrd="0" destOrd="0" presId="urn:microsoft.com/office/officeart/2005/8/layout/hProcess7"/>
    <dgm:cxn modelId="{CF345F1F-4E7D-419F-9AC2-7F7E1A2A1DBE}" type="presParOf" srcId="{FB7D638A-F303-4F26-BB9A-AE258309EDE6}" destId="{670366C2-D090-4DF2-B40E-1608434927DE}" srcOrd="0" destOrd="0" presId="urn:microsoft.com/office/officeart/2005/8/layout/hProcess7"/>
    <dgm:cxn modelId="{B2117E91-4487-4143-9A43-48286E8BF7DA}" type="presParOf" srcId="{670366C2-D090-4DF2-B40E-1608434927DE}" destId="{7E22CE29-0221-4F4C-9EC4-5E4311726A38}" srcOrd="0" destOrd="0" presId="urn:microsoft.com/office/officeart/2005/8/layout/hProcess7"/>
    <dgm:cxn modelId="{F5D162EF-37FA-41F4-B665-0AFF472F66D3}" type="presParOf" srcId="{670366C2-D090-4DF2-B40E-1608434927DE}" destId="{A1FE284F-FFE4-40C1-ADBB-0EB4A68C5F8B}" srcOrd="1" destOrd="0" presId="urn:microsoft.com/office/officeart/2005/8/layout/hProcess7"/>
    <dgm:cxn modelId="{4251535C-875D-4347-A988-D9E4F8293519}" type="presParOf" srcId="{670366C2-D090-4DF2-B40E-1608434927DE}" destId="{49BCD417-10E7-4212-A0CC-B773BEDA9B25}" srcOrd="2" destOrd="0" presId="urn:microsoft.com/office/officeart/2005/8/layout/hProcess7"/>
    <dgm:cxn modelId="{9168ACA2-FFF6-4065-8536-6750F01356B1}" type="presParOf" srcId="{FB7D638A-F303-4F26-BB9A-AE258309EDE6}" destId="{FF7ECAE8-5F74-48C2-9522-193325CEA163}" srcOrd="1" destOrd="0" presId="urn:microsoft.com/office/officeart/2005/8/layout/hProcess7"/>
    <dgm:cxn modelId="{81307BA7-AE47-4FBA-8A38-C3C0A8F2C195}" type="presParOf" srcId="{FB7D638A-F303-4F26-BB9A-AE258309EDE6}" destId="{FF569AA7-674D-445D-9DA4-37D22AC729AF}" srcOrd="2" destOrd="0" presId="urn:microsoft.com/office/officeart/2005/8/layout/hProcess7"/>
    <dgm:cxn modelId="{12F32A63-95D2-4FA9-8E5B-53DDB157FD01}" type="presParOf" srcId="{FF569AA7-674D-445D-9DA4-37D22AC729AF}" destId="{FD302BE1-E2EF-4387-AE86-B2B0CE842641}" srcOrd="0" destOrd="0" presId="urn:microsoft.com/office/officeart/2005/8/layout/hProcess7"/>
    <dgm:cxn modelId="{7695CC40-1DCC-43DC-842B-218BE3751B9D}" type="presParOf" srcId="{FF569AA7-674D-445D-9DA4-37D22AC729AF}" destId="{8C954895-52FA-4388-AA40-AFCFAD3B3C02}" srcOrd="1" destOrd="0" presId="urn:microsoft.com/office/officeart/2005/8/layout/hProcess7"/>
    <dgm:cxn modelId="{6942117D-0E34-4E4F-8EE0-03D88DF21E07}" type="presParOf" srcId="{FF569AA7-674D-445D-9DA4-37D22AC729AF}" destId="{4EB565DD-7565-4DDC-817B-6069152E66A2}" srcOrd="2" destOrd="0" presId="urn:microsoft.com/office/officeart/2005/8/layout/hProcess7"/>
    <dgm:cxn modelId="{1253782A-FDDD-4FC4-8726-BE6A215AA3AB}" type="presParOf" srcId="{FB7D638A-F303-4F26-BB9A-AE258309EDE6}" destId="{5C52C4C7-FE95-49E9-9E08-C096B7B193C0}" srcOrd="3" destOrd="0" presId="urn:microsoft.com/office/officeart/2005/8/layout/hProcess7"/>
    <dgm:cxn modelId="{0C4F0424-3BF2-48DF-9B9B-B3645671B014}" type="presParOf" srcId="{FB7D638A-F303-4F26-BB9A-AE258309EDE6}" destId="{7ADEE536-04DD-4211-A04C-6B7293C7390C}" srcOrd="4" destOrd="0" presId="urn:microsoft.com/office/officeart/2005/8/layout/hProcess7"/>
    <dgm:cxn modelId="{E5122F65-A010-414B-BD96-3EF90E9E470E}" type="presParOf" srcId="{7ADEE536-04DD-4211-A04C-6B7293C7390C}" destId="{F448D3AB-36C2-4799-BC3E-BA6D81245C4E}" srcOrd="0" destOrd="0" presId="urn:microsoft.com/office/officeart/2005/8/layout/hProcess7"/>
    <dgm:cxn modelId="{234385B5-98C0-451B-833F-57D90F0FB937}" type="presParOf" srcId="{7ADEE536-04DD-4211-A04C-6B7293C7390C}" destId="{9180C0C2-79CA-4948-8F03-6C6A7EC3200B}" srcOrd="1" destOrd="0" presId="urn:microsoft.com/office/officeart/2005/8/layout/hProcess7"/>
    <dgm:cxn modelId="{DD05853D-D9EE-4233-96A5-A4780B880D8A}" type="presParOf" srcId="{7ADEE536-04DD-4211-A04C-6B7293C7390C}" destId="{1C578D20-8BB6-4439-8CDE-6AEDC80CCE0F}" srcOrd="2" destOrd="0" presId="urn:microsoft.com/office/officeart/2005/8/layout/hProcess7"/>
    <dgm:cxn modelId="{07327E1A-A48F-402F-9963-10C3E3A37933}" type="presParOf" srcId="{FB7D638A-F303-4F26-BB9A-AE258309EDE6}" destId="{227472CB-5F2F-40F1-8C3A-1D12257047AE}" srcOrd="5" destOrd="0" presId="urn:microsoft.com/office/officeart/2005/8/layout/hProcess7"/>
    <dgm:cxn modelId="{78953B8B-0787-487B-933D-C8FE5CF0F70E}" type="presParOf" srcId="{FB7D638A-F303-4F26-BB9A-AE258309EDE6}" destId="{929E657C-2872-4B00-A350-4A8D4621D149}" srcOrd="6" destOrd="0" presId="urn:microsoft.com/office/officeart/2005/8/layout/hProcess7"/>
    <dgm:cxn modelId="{899DA745-3546-4782-81F9-7A0572CA1320}" type="presParOf" srcId="{929E657C-2872-4B00-A350-4A8D4621D149}" destId="{F997952F-CAAD-4E70-9F24-CB96594D6267}" srcOrd="0" destOrd="0" presId="urn:microsoft.com/office/officeart/2005/8/layout/hProcess7"/>
    <dgm:cxn modelId="{BFEAC5CD-A608-49B5-BAFA-D0DD26E27642}" type="presParOf" srcId="{929E657C-2872-4B00-A350-4A8D4621D149}" destId="{82B4D592-6F04-4313-9ABA-07DD913CED2B}" srcOrd="1" destOrd="0" presId="urn:microsoft.com/office/officeart/2005/8/layout/hProcess7"/>
    <dgm:cxn modelId="{69F0A07E-8738-4F0B-B41F-7307883802D7}" type="presParOf" srcId="{929E657C-2872-4B00-A350-4A8D4621D149}" destId="{DD73C163-FD9B-4C79-906E-6E6FBE3825B5}" srcOrd="2" destOrd="0" presId="urn:microsoft.com/office/officeart/2005/8/layout/hProcess7"/>
    <dgm:cxn modelId="{583EAD5D-E6D6-4737-94A6-C73B88548B90}" type="presParOf" srcId="{FB7D638A-F303-4F26-BB9A-AE258309EDE6}" destId="{9447FA2F-FFCB-40B0-A10E-9105002DC860}" srcOrd="7" destOrd="0" presId="urn:microsoft.com/office/officeart/2005/8/layout/hProcess7"/>
    <dgm:cxn modelId="{BB1DB038-7962-4033-9D24-14763B836D10}" type="presParOf" srcId="{FB7D638A-F303-4F26-BB9A-AE258309EDE6}" destId="{41E18873-6A6E-4743-8EA5-0B9827B4443A}" srcOrd="8" destOrd="0" presId="urn:microsoft.com/office/officeart/2005/8/layout/hProcess7"/>
    <dgm:cxn modelId="{17586C03-3D23-434B-BA3B-0AE810C15510}" type="presParOf" srcId="{41E18873-6A6E-4743-8EA5-0B9827B4443A}" destId="{A38530DD-B224-407E-A2B3-A7E5976E45CB}" srcOrd="0" destOrd="0" presId="urn:microsoft.com/office/officeart/2005/8/layout/hProcess7"/>
    <dgm:cxn modelId="{CAC55CA9-26F0-44B4-AE31-CE8833384D10}" type="presParOf" srcId="{41E18873-6A6E-4743-8EA5-0B9827B4443A}" destId="{A62C2ABF-1627-42A2-A9FE-80D3785BD116}" srcOrd="1" destOrd="0" presId="urn:microsoft.com/office/officeart/2005/8/layout/hProcess7"/>
    <dgm:cxn modelId="{24984240-8698-46CD-9A95-40E5427C3E3C}" type="presParOf" srcId="{41E18873-6A6E-4743-8EA5-0B9827B4443A}" destId="{E63990DF-11E4-49AC-B878-8C3A15EDA537}"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F306F6-3EA3-4AF1-B6FD-BFC19C794E35}">
      <dsp:nvSpPr>
        <dsp:cNvPr id="0" name=""/>
        <dsp:cNvSpPr/>
      </dsp:nvSpPr>
      <dsp:spPr>
        <a:xfrm rot="16200000">
          <a:off x="-1384616" y="1774716"/>
          <a:ext cx="3209544" cy="352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10635" bIns="0" numCol="1" spcCol="1270" anchor="t" anchorCtr="0">
          <a:noAutofit/>
        </a:bodyPr>
        <a:lstStyle/>
        <a:p>
          <a:pPr marL="0" lvl="0" indent="0" algn="r" defTabSz="666750">
            <a:lnSpc>
              <a:spcPct val="90000"/>
            </a:lnSpc>
            <a:spcBef>
              <a:spcPct val="0"/>
            </a:spcBef>
            <a:spcAft>
              <a:spcPct val="35000"/>
            </a:spcAft>
            <a:buNone/>
          </a:pPr>
          <a:r>
            <a:rPr lang="es-ES" sz="1500" kern="1200" dirty="0"/>
            <a:t>PRESTACION SERVICIOS</a:t>
          </a:r>
          <a:endParaRPr lang="es-AR" sz="1500" kern="1200" dirty="0"/>
        </a:p>
      </dsp:txBody>
      <dsp:txXfrm>
        <a:off x="-1384616" y="1774716"/>
        <a:ext cx="3209544" cy="352216"/>
      </dsp:txXfrm>
    </dsp:sp>
    <dsp:sp modelId="{BA4F693D-043E-41CD-80DF-5F4B295968D6}">
      <dsp:nvSpPr>
        <dsp:cNvPr id="0" name=""/>
        <dsp:cNvSpPr/>
      </dsp:nvSpPr>
      <dsp:spPr>
        <a:xfrm>
          <a:off x="396264" y="346053"/>
          <a:ext cx="1754412" cy="32095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310635" rIns="99568" bIns="99568" numCol="1" spcCol="1270" anchor="t" anchorCtr="0">
          <a:noAutofit/>
        </a:bodyPr>
        <a:lstStyle/>
        <a:p>
          <a:pPr marL="114300" lvl="1" indent="-114300" algn="just" defTabSz="622300">
            <a:lnSpc>
              <a:spcPct val="90000"/>
            </a:lnSpc>
            <a:spcBef>
              <a:spcPct val="0"/>
            </a:spcBef>
            <a:spcAft>
              <a:spcPct val="15000"/>
            </a:spcAft>
            <a:buChar char="•"/>
          </a:pPr>
          <a:r>
            <a:rPr lang="es-ES" sz="1400" kern="1200" dirty="0">
              <a:latin typeface="Calibri" panose="020F0502020204030204" pitchFamily="34" charset="0"/>
              <a:ea typeface="Calibri" panose="020F0502020204030204" pitchFamily="34" charset="0"/>
              <a:cs typeface="Calibri" panose="020F0502020204030204" pitchFamily="34" charset="0"/>
            </a:rPr>
            <a:t>NO existe duda alguna ni en la realidad económica, ni conforme los criterios emanados de la doctrina y jurisprudencia, que habrá que asignarlo </a:t>
          </a:r>
          <a:r>
            <a:rPr lang="es-ES" sz="1400" b="1" kern="1200" dirty="0">
              <a:latin typeface="Calibri" panose="020F0502020204030204" pitchFamily="34" charset="0"/>
              <a:ea typeface="Calibri" panose="020F0502020204030204" pitchFamily="34" charset="0"/>
              <a:cs typeface="Calibri" panose="020F0502020204030204" pitchFamily="34" charset="0"/>
            </a:rPr>
            <a:t>al lugar donde se presten los servicios.</a:t>
          </a:r>
          <a:endParaRPr lang="es-AR" sz="1400" b="1" kern="1200" dirty="0">
            <a:latin typeface="Calibri" panose="020F0502020204030204" pitchFamily="34" charset="0"/>
            <a:ea typeface="Calibri" panose="020F0502020204030204" pitchFamily="34" charset="0"/>
            <a:cs typeface="Calibri" panose="020F0502020204030204" pitchFamily="34" charset="0"/>
          </a:endParaRPr>
        </a:p>
        <a:p>
          <a:pPr marL="57150" lvl="1" indent="-57150" algn="l" defTabSz="488950">
            <a:lnSpc>
              <a:spcPct val="90000"/>
            </a:lnSpc>
            <a:spcBef>
              <a:spcPct val="0"/>
            </a:spcBef>
            <a:spcAft>
              <a:spcPct val="15000"/>
            </a:spcAft>
            <a:buChar char="•"/>
          </a:pPr>
          <a:endParaRPr lang="es-AR" sz="1100" kern="1200" dirty="0"/>
        </a:p>
      </dsp:txBody>
      <dsp:txXfrm>
        <a:off x="396264" y="346053"/>
        <a:ext cx="1754412" cy="3209544"/>
      </dsp:txXfrm>
    </dsp:sp>
    <dsp:sp modelId="{1854FAC3-BADC-4E5C-B344-FBE9A6773E36}">
      <dsp:nvSpPr>
        <dsp:cNvPr id="0" name=""/>
        <dsp:cNvSpPr/>
      </dsp:nvSpPr>
      <dsp:spPr>
        <a:xfrm>
          <a:off x="182827" y="198576"/>
          <a:ext cx="426872" cy="69534"/>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ADF645-1479-428D-A0E6-D45E6CE5A95E}">
      <dsp:nvSpPr>
        <dsp:cNvPr id="0" name=""/>
        <dsp:cNvSpPr/>
      </dsp:nvSpPr>
      <dsp:spPr>
        <a:xfrm rot="16200000">
          <a:off x="1174827" y="1762808"/>
          <a:ext cx="3209544" cy="352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10635" bIns="0" numCol="1" spcCol="1270" anchor="t" anchorCtr="0">
          <a:noAutofit/>
        </a:bodyPr>
        <a:lstStyle/>
        <a:p>
          <a:pPr marL="0" lvl="0" indent="0" algn="r" defTabSz="666750">
            <a:lnSpc>
              <a:spcPct val="90000"/>
            </a:lnSpc>
            <a:spcBef>
              <a:spcPct val="0"/>
            </a:spcBef>
            <a:spcAft>
              <a:spcPct val="35000"/>
            </a:spcAft>
            <a:buNone/>
          </a:pPr>
          <a:r>
            <a:rPr lang="es-ES" sz="1500" kern="1200" dirty="0"/>
            <a:t>SERVICIOS REMOTOS</a:t>
          </a:r>
          <a:endParaRPr lang="es-AR" sz="1500" kern="1200" dirty="0"/>
        </a:p>
      </dsp:txBody>
      <dsp:txXfrm>
        <a:off x="1174827" y="1762808"/>
        <a:ext cx="3209544" cy="352216"/>
      </dsp:txXfrm>
    </dsp:sp>
    <dsp:sp modelId="{88205059-0047-4A5D-9DCD-2DE85E8E7F95}">
      <dsp:nvSpPr>
        <dsp:cNvPr id="0" name=""/>
        <dsp:cNvSpPr/>
      </dsp:nvSpPr>
      <dsp:spPr>
        <a:xfrm>
          <a:off x="2955708" y="334144"/>
          <a:ext cx="1754412" cy="32095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310635" rIns="99568" bIns="99568" numCol="1" spcCol="1270" anchor="t" anchorCtr="0">
          <a:noAutofit/>
        </a:bodyPr>
        <a:lstStyle/>
        <a:p>
          <a:pPr marL="114300" lvl="1" indent="-114300" algn="l" defTabSz="622300">
            <a:lnSpc>
              <a:spcPct val="90000"/>
            </a:lnSpc>
            <a:spcBef>
              <a:spcPct val="0"/>
            </a:spcBef>
            <a:spcAft>
              <a:spcPct val="15000"/>
            </a:spcAft>
            <a:buChar char="•"/>
          </a:pPr>
          <a:r>
            <a:rPr lang="es-ES" sz="1400" kern="1200" dirty="0">
              <a:latin typeface="Calibri" panose="020F0502020204030204" pitchFamily="34" charset="0"/>
              <a:ea typeface="Calibri" panose="020F0502020204030204" pitchFamily="34" charset="0"/>
              <a:cs typeface="Calibri" panose="020F0502020204030204" pitchFamily="34" charset="0"/>
            </a:rPr>
            <a:t>CASO HIPOTETICO: EMPRESA CON JURISDICCION SEDE CABA</a:t>
          </a:r>
          <a:endParaRPr lang="es-AR" sz="1400" kern="1200" dirty="0">
            <a:latin typeface="Calibri" panose="020F0502020204030204" pitchFamily="34" charset="0"/>
            <a:ea typeface="Calibri" panose="020F0502020204030204" pitchFamily="34" charset="0"/>
            <a:cs typeface="Calibri" panose="020F0502020204030204" pitchFamily="34" charset="0"/>
          </a:endParaRPr>
        </a:p>
        <a:p>
          <a:pPr marL="114300" lvl="1" indent="-114300" algn="l" defTabSz="622300">
            <a:lnSpc>
              <a:spcPct val="90000"/>
            </a:lnSpc>
            <a:spcBef>
              <a:spcPct val="0"/>
            </a:spcBef>
            <a:spcAft>
              <a:spcPct val="15000"/>
            </a:spcAft>
            <a:buChar char="•"/>
          </a:pPr>
          <a:r>
            <a:rPr lang="es-ES" sz="1400" kern="1200" dirty="0">
              <a:latin typeface="Calibri" panose="020F0502020204030204" pitchFamily="34" charset="0"/>
              <a:ea typeface="Calibri" panose="020F0502020204030204" pitchFamily="34" charset="0"/>
              <a:cs typeface="Calibri" panose="020F0502020204030204" pitchFamily="34" charset="0"/>
            </a:rPr>
            <a:t> Empleado radicado en Mendoza en relación de dependencia desarrolla software remoto para una empresa radicada en Santa Fe</a:t>
          </a:r>
          <a:endParaRPr lang="es-AR" sz="1400" kern="1200" dirty="0">
            <a:latin typeface="Calibri" panose="020F0502020204030204" pitchFamily="34" charset="0"/>
            <a:ea typeface="Calibri" panose="020F0502020204030204" pitchFamily="34" charset="0"/>
            <a:cs typeface="Calibri" panose="020F0502020204030204" pitchFamily="34" charset="0"/>
          </a:endParaRPr>
        </a:p>
        <a:p>
          <a:pPr marL="114300" lvl="1" indent="-114300" algn="l" defTabSz="622300">
            <a:lnSpc>
              <a:spcPct val="90000"/>
            </a:lnSpc>
            <a:spcBef>
              <a:spcPct val="0"/>
            </a:spcBef>
            <a:spcAft>
              <a:spcPct val="15000"/>
            </a:spcAft>
            <a:buChar char="•"/>
          </a:pPr>
          <a:r>
            <a:rPr lang="es-ES" sz="1400" kern="1200" dirty="0">
              <a:latin typeface="Calibri" panose="020F0502020204030204" pitchFamily="34" charset="0"/>
              <a:ea typeface="Calibri" panose="020F0502020204030204" pitchFamily="34" charset="0"/>
              <a:cs typeface="Calibri" panose="020F0502020204030204" pitchFamily="34" charset="0"/>
            </a:rPr>
            <a:t>DONDE ASIGNAR?</a:t>
          </a:r>
          <a:endParaRPr lang="es-AR" sz="1400" kern="1200" dirty="0">
            <a:latin typeface="Calibri" panose="020F0502020204030204" pitchFamily="34" charset="0"/>
            <a:ea typeface="Calibri" panose="020F0502020204030204" pitchFamily="34" charset="0"/>
            <a:cs typeface="Calibri" panose="020F0502020204030204" pitchFamily="34" charset="0"/>
          </a:endParaRPr>
        </a:p>
      </dsp:txBody>
      <dsp:txXfrm>
        <a:off x="2955708" y="334144"/>
        <a:ext cx="1754412" cy="3209544"/>
      </dsp:txXfrm>
    </dsp:sp>
    <dsp:sp modelId="{3707EA4D-9F9E-40FC-BEDA-C6AC581CE9DC}">
      <dsp:nvSpPr>
        <dsp:cNvPr id="0" name=""/>
        <dsp:cNvSpPr/>
      </dsp:nvSpPr>
      <dsp:spPr>
        <a:xfrm>
          <a:off x="2625920" y="212045"/>
          <a:ext cx="704433" cy="45717"/>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51FC45-DDAC-43C3-917C-4FA08B25A961}">
      <dsp:nvSpPr>
        <dsp:cNvPr id="0" name=""/>
        <dsp:cNvSpPr/>
      </dsp:nvSpPr>
      <dsp:spPr>
        <a:xfrm rot="16200000">
          <a:off x="3734272" y="1881291"/>
          <a:ext cx="3209544" cy="352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10635" bIns="0" numCol="1" spcCol="1270" anchor="t" anchorCtr="0">
          <a:noAutofit/>
        </a:bodyPr>
        <a:lstStyle/>
        <a:p>
          <a:pPr marL="0" lvl="0" indent="0" algn="r" defTabSz="666750">
            <a:lnSpc>
              <a:spcPct val="90000"/>
            </a:lnSpc>
            <a:spcBef>
              <a:spcPct val="0"/>
            </a:spcBef>
            <a:spcAft>
              <a:spcPct val="35000"/>
            </a:spcAft>
            <a:buNone/>
          </a:pPr>
          <a:r>
            <a:rPr lang="es-ES" sz="1500" kern="1200" dirty="0"/>
            <a:t>NUEVOS ENFOQUES / DUDAS</a:t>
          </a:r>
          <a:endParaRPr lang="es-AR" sz="1500" kern="1200" dirty="0"/>
        </a:p>
      </dsp:txBody>
      <dsp:txXfrm>
        <a:off x="3734272" y="1881291"/>
        <a:ext cx="3209544" cy="352216"/>
      </dsp:txXfrm>
    </dsp:sp>
    <dsp:sp modelId="{7C389159-9534-4EC2-A8F0-5A106F95CD70}">
      <dsp:nvSpPr>
        <dsp:cNvPr id="0" name=""/>
        <dsp:cNvSpPr/>
      </dsp:nvSpPr>
      <dsp:spPr>
        <a:xfrm>
          <a:off x="5515152" y="198576"/>
          <a:ext cx="1754412" cy="37176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310635" rIns="99568" bIns="99568" numCol="1" spcCol="1270" anchor="t" anchorCtr="0">
          <a:noAutofit/>
        </a:bodyPr>
        <a:lstStyle/>
        <a:p>
          <a:pPr marL="114300" lvl="1" indent="-114300" algn="just" defTabSz="622300">
            <a:lnSpc>
              <a:spcPct val="90000"/>
            </a:lnSpc>
            <a:spcBef>
              <a:spcPct val="0"/>
            </a:spcBef>
            <a:spcAft>
              <a:spcPct val="15000"/>
            </a:spcAft>
            <a:buChar char="•"/>
          </a:pPr>
          <a:r>
            <a:rPr lang="es-ES" sz="1400" kern="1200" dirty="0">
              <a:latin typeface="Calibri" panose="020F0502020204030204" pitchFamily="34" charset="0"/>
              <a:ea typeface="Calibri" panose="020F0502020204030204" pitchFamily="34" charset="0"/>
              <a:cs typeface="Calibri" panose="020F0502020204030204" pitchFamily="34" charset="0"/>
            </a:rPr>
            <a:t>El servicios es prestado en Mendoza o en Santa Fe? ¿si el trabajo es virtual el gasto donde es soportado?</a:t>
          </a:r>
          <a:endParaRPr lang="es-AR" sz="1400" b="1" kern="1200" dirty="0">
            <a:latin typeface="Calibri" panose="020F0502020204030204" pitchFamily="34" charset="0"/>
            <a:ea typeface="Calibri" panose="020F0502020204030204" pitchFamily="34" charset="0"/>
            <a:cs typeface="Calibri" panose="020F0502020204030204" pitchFamily="34" charset="0"/>
          </a:endParaRPr>
        </a:p>
        <a:p>
          <a:pPr marL="114300" lvl="1" indent="-114300" algn="just" defTabSz="622300">
            <a:lnSpc>
              <a:spcPct val="90000"/>
            </a:lnSpc>
            <a:spcBef>
              <a:spcPct val="0"/>
            </a:spcBef>
            <a:spcAft>
              <a:spcPct val="15000"/>
            </a:spcAft>
            <a:buChar char="•"/>
          </a:pPr>
          <a:endParaRPr lang="es-AR" sz="1400" b="1" kern="1200" dirty="0">
            <a:latin typeface="Calibri" panose="020F0502020204030204" pitchFamily="34" charset="0"/>
            <a:ea typeface="Calibri" panose="020F0502020204030204" pitchFamily="34" charset="0"/>
            <a:cs typeface="Calibri" panose="020F0502020204030204" pitchFamily="34" charset="0"/>
          </a:endParaRPr>
        </a:p>
        <a:p>
          <a:pPr marL="114300" lvl="1" indent="-114300" algn="just" defTabSz="622300">
            <a:lnSpc>
              <a:spcPct val="90000"/>
            </a:lnSpc>
            <a:spcBef>
              <a:spcPct val="0"/>
            </a:spcBef>
            <a:spcAft>
              <a:spcPct val="15000"/>
            </a:spcAft>
            <a:buChar char="•"/>
          </a:pPr>
          <a:r>
            <a:rPr lang="es-ES" sz="1400" b="1" kern="1200" dirty="0">
              <a:latin typeface="Calibri" panose="020F0502020204030204" pitchFamily="34" charset="0"/>
              <a:ea typeface="Calibri" panose="020F0502020204030204" pitchFamily="34" charset="0"/>
              <a:cs typeface="Calibri" panose="020F0502020204030204" pitchFamily="34" charset="0"/>
            </a:rPr>
            <a:t>Los ingresos por la prestación en forma remota de un servicio deben ser atribuidos al lugar de efectiva utilización</a:t>
          </a:r>
          <a:endParaRPr lang="es-AR" sz="1400" b="1" kern="1200" dirty="0">
            <a:latin typeface="Calibri" panose="020F0502020204030204" pitchFamily="34" charset="0"/>
            <a:ea typeface="Calibri" panose="020F0502020204030204" pitchFamily="34" charset="0"/>
            <a:cs typeface="Calibri" panose="020F0502020204030204" pitchFamily="34" charset="0"/>
          </a:endParaRPr>
        </a:p>
        <a:p>
          <a:pPr marL="114300" lvl="1" indent="-114300" algn="just" defTabSz="622300">
            <a:lnSpc>
              <a:spcPct val="90000"/>
            </a:lnSpc>
            <a:spcBef>
              <a:spcPct val="0"/>
            </a:spcBef>
            <a:spcAft>
              <a:spcPct val="15000"/>
            </a:spcAft>
            <a:buChar char="•"/>
          </a:pPr>
          <a:r>
            <a:rPr lang="es-ES" sz="1400" kern="1200" dirty="0">
              <a:latin typeface="Calibri" panose="020F0502020204030204" pitchFamily="34" charset="0"/>
              <a:ea typeface="Calibri" panose="020F0502020204030204" pitchFamily="34" charset="0"/>
              <a:cs typeface="Calibri" panose="020F0502020204030204" pitchFamily="34" charset="0"/>
            </a:rPr>
            <a:t>R (CA) 16/2020</a:t>
          </a:r>
          <a:endParaRPr lang="es-AR" sz="1400" b="1" kern="1200" dirty="0">
            <a:latin typeface="Calibri" panose="020F0502020204030204" pitchFamily="34" charset="0"/>
            <a:ea typeface="Calibri" panose="020F0502020204030204" pitchFamily="34" charset="0"/>
            <a:cs typeface="Calibri" panose="020F0502020204030204" pitchFamily="34" charset="0"/>
          </a:endParaRPr>
        </a:p>
      </dsp:txBody>
      <dsp:txXfrm>
        <a:off x="5515152" y="198576"/>
        <a:ext cx="1754412" cy="3717646"/>
      </dsp:txXfrm>
    </dsp:sp>
    <dsp:sp modelId="{063D5DF9-B2C8-4E83-9EF0-E4B57AE6505F}">
      <dsp:nvSpPr>
        <dsp:cNvPr id="0" name=""/>
        <dsp:cNvSpPr/>
      </dsp:nvSpPr>
      <dsp:spPr>
        <a:xfrm>
          <a:off x="5162935" y="317059"/>
          <a:ext cx="704433" cy="45717"/>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22CE29-0221-4F4C-9EC4-5E4311726A38}">
      <dsp:nvSpPr>
        <dsp:cNvPr id="0" name=""/>
        <dsp:cNvSpPr/>
      </dsp:nvSpPr>
      <dsp:spPr>
        <a:xfrm>
          <a:off x="583" y="390896"/>
          <a:ext cx="2511680" cy="367239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2583" rIns="120015" bIns="0" numCol="1" spcCol="1270" anchor="t" anchorCtr="0">
          <a:noAutofit/>
        </a:bodyPr>
        <a:lstStyle/>
        <a:p>
          <a:pPr marL="0" lvl="0" indent="0" algn="r" defTabSz="1200150">
            <a:lnSpc>
              <a:spcPct val="90000"/>
            </a:lnSpc>
            <a:spcBef>
              <a:spcPct val="0"/>
            </a:spcBef>
            <a:spcAft>
              <a:spcPct val="35000"/>
            </a:spcAft>
            <a:buNone/>
          </a:pPr>
          <a:r>
            <a:rPr lang="es-ES" sz="2700" kern="1200" dirty="0"/>
            <a:t>NIKE</a:t>
          </a:r>
          <a:endParaRPr lang="es-AR" sz="2700" kern="1200" dirty="0"/>
        </a:p>
      </dsp:txBody>
      <dsp:txXfrm rot="16200000">
        <a:off x="-1253931" y="1645411"/>
        <a:ext cx="3011366" cy="502336"/>
      </dsp:txXfrm>
    </dsp:sp>
    <dsp:sp modelId="{49BCD417-10E7-4212-A0CC-B773BEDA9B25}">
      <dsp:nvSpPr>
        <dsp:cNvPr id="0" name=""/>
        <dsp:cNvSpPr/>
      </dsp:nvSpPr>
      <dsp:spPr>
        <a:xfrm>
          <a:off x="502919" y="390896"/>
          <a:ext cx="1871201" cy="36723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4577" rIns="0" bIns="0" numCol="1" spcCol="1270" anchor="t" anchorCtr="0">
          <a:noAutofit/>
        </a:bodyPr>
        <a:lstStyle/>
        <a:p>
          <a:pPr marL="0" lvl="0" indent="0" algn="l" defTabSz="577850">
            <a:lnSpc>
              <a:spcPct val="90000"/>
            </a:lnSpc>
            <a:spcBef>
              <a:spcPct val="0"/>
            </a:spcBef>
            <a:spcAft>
              <a:spcPct val="35000"/>
            </a:spcAft>
            <a:buNone/>
          </a:pPr>
          <a:r>
            <a:rPr lang="es-ES" sz="1300" kern="1200" dirty="0">
              <a:latin typeface="Calibri" panose="020F0502020204030204" pitchFamily="34" charset="0"/>
              <a:ea typeface="Calibri" panose="020F0502020204030204" pitchFamily="34" charset="0"/>
              <a:cs typeface="Calibri" panose="020F0502020204030204" pitchFamily="34" charset="0"/>
            </a:rPr>
            <a:t>* Rubro “Honorarios y retribuciones por servicio”, tienen relación directa con la actividad desplegada por Nike en sus oficinas de administración y dirección –ubicado en la provincia de Buenos Aires–</a:t>
          </a:r>
        </a:p>
        <a:p>
          <a:pPr marL="0" lvl="0" indent="0" algn="l" defTabSz="577850">
            <a:lnSpc>
              <a:spcPct val="90000"/>
            </a:lnSpc>
            <a:spcBef>
              <a:spcPct val="0"/>
            </a:spcBef>
            <a:spcAft>
              <a:spcPct val="35000"/>
            </a:spcAft>
            <a:buNone/>
          </a:pPr>
          <a:endParaRPr lang="es-ES" sz="1200" kern="1200" dirty="0">
            <a:latin typeface="Calibri" panose="020F0502020204030204" pitchFamily="34" charset="0"/>
            <a:ea typeface="Calibri" panose="020F0502020204030204" pitchFamily="34" charset="0"/>
            <a:cs typeface="Calibri" panose="020F0502020204030204" pitchFamily="34" charset="0"/>
          </a:endParaRPr>
        </a:p>
        <a:p>
          <a:pPr marL="0" lvl="0" indent="0" algn="l" defTabSz="577850">
            <a:lnSpc>
              <a:spcPct val="90000"/>
            </a:lnSpc>
            <a:spcBef>
              <a:spcPct val="0"/>
            </a:spcBef>
            <a:spcAft>
              <a:spcPct val="35000"/>
            </a:spcAft>
            <a:buNone/>
          </a:pPr>
          <a:r>
            <a:rPr lang="es-AR" sz="1300" kern="1200" dirty="0">
              <a:latin typeface="Calibri" panose="020F0502020204030204" pitchFamily="34" charset="0"/>
              <a:ea typeface="Calibri" panose="020F0502020204030204" pitchFamily="34" charset="0"/>
              <a:cs typeface="Calibri" panose="020F0502020204030204" pitchFamily="34" charset="0"/>
            </a:rPr>
            <a:t>* S</a:t>
          </a:r>
          <a:r>
            <a:rPr lang="es-ES" sz="1300" kern="1200" dirty="0">
              <a:latin typeface="Calibri" panose="020F0502020204030204" pitchFamily="34" charset="0"/>
              <a:ea typeface="Calibri" panose="020F0502020204030204" pitchFamily="34" charset="0"/>
              <a:cs typeface="Calibri" panose="020F0502020204030204" pitchFamily="34" charset="0"/>
            </a:rPr>
            <a:t>in tener a la vista la documentación respaldatoria contable y corporativa que se encuentra en el centro de administración y dirección de la compañía ninguno de los proveedores puede ofrecer ninguno de los servicios referidos</a:t>
          </a:r>
          <a:endParaRPr lang="es-AR" sz="1300" kern="1200" dirty="0">
            <a:latin typeface="Calibri" panose="020F0502020204030204" pitchFamily="34" charset="0"/>
            <a:ea typeface="Calibri" panose="020F0502020204030204" pitchFamily="34" charset="0"/>
            <a:cs typeface="Calibri" panose="020F0502020204030204" pitchFamily="34" charset="0"/>
          </a:endParaRPr>
        </a:p>
        <a:p>
          <a:pPr marL="0" lvl="0" indent="0" algn="l" defTabSz="577850">
            <a:lnSpc>
              <a:spcPct val="90000"/>
            </a:lnSpc>
            <a:spcBef>
              <a:spcPct val="0"/>
            </a:spcBef>
            <a:spcAft>
              <a:spcPct val="35000"/>
            </a:spcAft>
            <a:buNone/>
          </a:pPr>
          <a:endParaRPr lang="es-AR" sz="1000" kern="1200" dirty="0"/>
        </a:p>
      </dsp:txBody>
      <dsp:txXfrm>
        <a:off x="502919" y="390896"/>
        <a:ext cx="1871201" cy="3672397"/>
      </dsp:txXfrm>
    </dsp:sp>
    <dsp:sp modelId="{F448D3AB-36C2-4799-BC3E-BA6D81245C4E}">
      <dsp:nvSpPr>
        <dsp:cNvPr id="0" name=""/>
        <dsp:cNvSpPr/>
      </dsp:nvSpPr>
      <dsp:spPr>
        <a:xfrm>
          <a:off x="2600172" y="390896"/>
          <a:ext cx="2511680" cy="375471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2583" rIns="120015" bIns="0" numCol="1" spcCol="1270" anchor="t" anchorCtr="0">
          <a:noAutofit/>
        </a:bodyPr>
        <a:lstStyle/>
        <a:p>
          <a:pPr marL="0" lvl="0" indent="0" algn="r" defTabSz="1200150">
            <a:lnSpc>
              <a:spcPct val="90000"/>
            </a:lnSpc>
            <a:spcBef>
              <a:spcPct val="0"/>
            </a:spcBef>
            <a:spcAft>
              <a:spcPct val="35000"/>
            </a:spcAft>
            <a:buNone/>
          </a:pPr>
          <a:r>
            <a:rPr lang="es-ES" sz="2700" kern="1200" dirty="0"/>
            <a:t>CABA</a:t>
          </a:r>
          <a:endParaRPr lang="es-AR" sz="2700" kern="1200" dirty="0"/>
        </a:p>
      </dsp:txBody>
      <dsp:txXfrm rot="16200000">
        <a:off x="1311909" y="1679160"/>
        <a:ext cx="3078862" cy="502336"/>
      </dsp:txXfrm>
    </dsp:sp>
    <dsp:sp modelId="{8C954895-52FA-4388-AA40-AFCFAD3B3C02}">
      <dsp:nvSpPr>
        <dsp:cNvPr id="0" name=""/>
        <dsp:cNvSpPr/>
      </dsp:nvSpPr>
      <dsp:spPr>
        <a:xfrm rot="5400000">
          <a:off x="2391426" y="2784409"/>
          <a:ext cx="442609" cy="376752"/>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578D20-8BB6-4439-8CDE-6AEDC80CCE0F}">
      <dsp:nvSpPr>
        <dsp:cNvPr id="0" name=""/>
        <dsp:cNvSpPr/>
      </dsp:nvSpPr>
      <dsp:spPr>
        <a:xfrm>
          <a:off x="3102508" y="390896"/>
          <a:ext cx="1871201" cy="375471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marL="0" lvl="0" indent="0" algn="l" defTabSz="666750">
            <a:lnSpc>
              <a:spcPct val="90000"/>
            </a:lnSpc>
            <a:spcBef>
              <a:spcPct val="0"/>
            </a:spcBef>
            <a:spcAft>
              <a:spcPct val="35000"/>
            </a:spcAft>
            <a:buNone/>
          </a:pPr>
          <a:r>
            <a:rPr lang="es-ES" sz="1500" kern="1200" dirty="0">
              <a:latin typeface="Calibri" panose="020F0502020204030204" pitchFamily="34" charset="0"/>
              <a:ea typeface="Calibri" panose="020F0502020204030204" pitchFamily="34" charset="0"/>
              <a:cs typeface="Calibri" panose="020F0502020204030204" pitchFamily="34" charset="0"/>
            </a:rPr>
            <a:t>* Criterio de atribución en función del domicilio del proveedor empleado por la AGIP</a:t>
          </a:r>
        </a:p>
        <a:p>
          <a:pPr marL="0" lvl="0" indent="0" algn="l" defTabSz="666750">
            <a:lnSpc>
              <a:spcPct val="90000"/>
            </a:lnSpc>
            <a:spcBef>
              <a:spcPct val="0"/>
            </a:spcBef>
            <a:spcAft>
              <a:spcPct val="35000"/>
            </a:spcAft>
            <a:buNone/>
          </a:pPr>
          <a:endParaRPr lang="es-ES" sz="1500" kern="1200" dirty="0">
            <a:latin typeface="Calibri" panose="020F0502020204030204" pitchFamily="34" charset="0"/>
            <a:ea typeface="Calibri" panose="020F0502020204030204" pitchFamily="34" charset="0"/>
            <a:cs typeface="Calibri" panose="020F0502020204030204" pitchFamily="34" charset="0"/>
          </a:endParaRPr>
        </a:p>
        <a:p>
          <a:pPr marL="0" lvl="0" indent="0" algn="l" defTabSz="666750">
            <a:lnSpc>
              <a:spcPct val="90000"/>
            </a:lnSpc>
            <a:spcBef>
              <a:spcPct val="0"/>
            </a:spcBef>
            <a:spcAft>
              <a:spcPct val="35000"/>
            </a:spcAft>
            <a:buNone/>
          </a:pPr>
          <a:r>
            <a:rPr lang="es-ES" sz="1500" kern="1200" dirty="0">
              <a:latin typeface="Calibri" panose="020F0502020204030204" pitchFamily="34" charset="0"/>
              <a:ea typeface="Calibri" panose="020F0502020204030204" pitchFamily="34" charset="0"/>
              <a:cs typeface="Calibri" panose="020F0502020204030204" pitchFamily="34" charset="0"/>
            </a:rPr>
            <a:t>* Los servicios prestados pueden perfectamente prestarse desde el domicilio de quien presta el servicio, sin que resulte necesario la concurrencia al centro de administración y dirección de la compañía</a:t>
          </a:r>
        </a:p>
      </dsp:txBody>
      <dsp:txXfrm>
        <a:off x="3102508" y="390896"/>
        <a:ext cx="1871201" cy="3754710"/>
      </dsp:txXfrm>
    </dsp:sp>
    <dsp:sp modelId="{A38530DD-B224-407E-A2B3-A7E5976E45CB}">
      <dsp:nvSpPr>
        <dsp:cNvPr id="0" name=""/>
        <dsp:cNvSpPr/>
      </dsp:nvSpPr>
      <dsp:spPr>
        <a:xfrm>
          <a:off x="5199761" y="390896"/>
          <a:ext cx="2511680" cy="367239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2583" rIns="120015" bIns="0" numCol="1" spcCol="1270" anchor="t" anchorCtr="0">
          <a:noAutofit/>
        </a:bodyPr>
        <a:lstStyle/>
        <a:p>
          <a:pPr marL="0" lvl="0" indent="0" algn="r" defTabSz="1200150">
            <a:lnSpc>
              <a:spcPct val="90000"/>
            </a:lnSpc>
            <a:spcBef>
              <a:spcPct val="0"/>
            </a:spcBef>
            <a:spcAft>
              <a:spcPct val="35000"/>
            </a:spcAft>
            <a:buNone/>
          </a:pPr>
          <a:r>
            <a:rPr lang="es-ES" sz="2700" kern="1200" dirty="0"/>
            <a:t>Órganos CM: CA  </a:t>
          </a:r>
          <a:endParaRPr lang="es-AR" sz="2700" kern="1200" dirty="0"/>
        </a:p>
      </dsp:txBody>
      <dsp:txXfrm rot="16200000">
        <a:off x="3945246" y="1645411"/>
        <a:ext cx="3011366" cy="502336"/>
      </dsp:txXfrm>
    </dsp:sp>
    <dsp:sp modelId="{82B4D592-6F04-4313-9ABA-07DD913CED2B}">
      <dsp:nvSpPr>
        <dsp:cNvPr id="0" name=""/>
        <dsp:cNvSpPr/>
      </dsp:nvSpPr>
      <dsp:spPr>
        <a:xfrm rot="5400000">
          <a:off x="4991014" y="2784409"/>
          <a:ext cx="442609" cy="376752"/>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3990DF-11E4-49AC-B878-8C3A15EDA537}">
      <dsp:nvSpPr>
        <dsp:cNvPr id="0" name=""/>
        <dsp:cNvSpPr/>
      </dsp:nvSpPr>
      <dsp:spPr>
        <a:xfrm>
          <a:off x="5702097" y="390896"/>
          <a:ext cx="1871201" cy="367239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s-ES" sz="1600" kern="1200" dirty="0">
              <a:latin typeface="Calibri" panose="020F0502020204030204" pitchFamily="34" charset="0"/>
              <a:ea typeface="Calibri" panose="020F0502020204030204" pitchFamily="34" charset="0"/>
              <a:cs typeface="Calibri" panose="020F0502020204030204" pitchFamily="34" charset="0"/>
            </a:rPr>
            <a:t>* No surge de las actuaciones que la firma haya en esta instancia aportado documentación respaldatoria que desacredite lo actuado por la Ciudad Autónoma de Buenos Aires</a:t>
          </a:r>
          <a:endParaRPr lang="es-AR" sz="1600" kern="1200" dirty="0">
            <a:latin typeface="Calibri" panose="020F0502020204030204" pitchFamily="34" charset="0"/>
            <a:ea typeface="Calibri" panose="020F0502020204030204" pitchFamily="34" charset="0"/>
            <a:cs typeface="Calibri" panose="020F0502020204030204" pitchFamily="34" charset="0"/>
          </a:endParaRPr>
        </a:p>
      </dsp:txBody>
      <dsp:txXfrm>
        <a:off x="5702097" y="390896"/>
        <a:ext cx="1871201" cy="3672397"/>
      </dsp:txXfrm>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3D6084-74BD-4566-AE4D-4AAC529B649C}" type="datetimeFigureOut">
              <a:rPr lang="es-AR" smtClean="0"/>
              <a:t>21/9/2025</a:t>
            </a:fld>
            <a:endParaRPr lang="es-AR"/>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95368C-CBA3-44E6-91CE-76F1E0D769FE}" type="slidenum">
              <a:rPr lang="es-AR" smtClean="0"/>
              <a:t>‹Nº›</a:t>
            </a:fld>
            <a:endParaRPr lang="es-AR"/>
          </a:p>
        </p:txBody>
      </p:sp>
    </p:spTree>
    <p:extLst>
      <p:ext uri="{BB962C8B-B14F-4D97-AF65-F5344CB8AC3E}">
        <p14:creationId xmlns:p14="http://schemas.microsoft.com/office/powerpoint/2010/main" val="2049400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7D9876FF-2F84-4A7D-5BEA-5ADC4DED9B3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FA68D84-AADD-470E-8974-A00452099A69}" type="slidenum">
              <a:rPr kumimoji="0" lang="es-ES" altLang="es-AR"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s-ES" altLang="es-AR"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147" name="Rectangle 2">
            <a:extLst>
              <a:ext uri="{FF2B5EF4-FFF2-40B4-BE49-F238E27FC236}">
                <a16:creationId xmlns:a16="http://schemas.microsoft.com/office/drawing/2014/main" id="{15B1C356-010F-615C-3BAD-05A5AB1649D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8FD78B7B-EE51-0774-0319-4F92ACDF8BC2}"/>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eaLnBrk="1" hangingPunct="1"/>
            <a:endParaRPr lang="es-ES_tradnl" altLang="es-AR">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a:extLst>
              <a:ext uri="{FF2B5EF4-FFF2-40B4-BE49-F238E27FC236}">
                <a16:creationId xmlns:a16="http://schemas.microsoft.com/office/drawing/2014/main" id="{F24959E2-9D54-44E6-95A8-51543851A482}"/>
              </a:ext>
            </a:extLst>
          </p:cNvPr>
          <p:cNvSpPr>
            <a:spLocks noGrp="1" noRot="1" noChangeAspect="1" noChangeArrowheads="1" noTextEdit="1"/>
          </p:cNvSpPr>
          <p:nvPr>
            <p:ph type="sldImg"/>
          </p:nvPr>
        </p:nvSpPr>
        <p:spPr>
          <a:ln/>
        </p:spPr>
      </p:sp>
      <p:sp>
        <p:nvSpPr>
          <p:cNvPr id="124931" name="Rectangle 3">
            <a:extLst>
              <a:ext uri="{FF2B5EF4-FFF2-40B4-BE49-F238E27FC236}">
                <a16:creationId xmlns:a16="http://schemas.microsoft.com/office/drawing/2014/main" id="{DC40C4A5-CD9F-4587-88E4-D7EF6E6961F7}"/>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lt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222625" y="304800"/>
            <a:ext cx="11909425" cy="4724400"/>
            <a:chOff x="-2030" y="192"/>
            <a:chExt cx="7502" cy="2976"/>
          </a:xfrm>
        </p:grpSpPr>
        <p:sp>
          <p:nvSpPr>
            <p:cNvPr id="5"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pPr fontAlgn="base">
                <a:spcBef>
                  <a:spcPct val="0"/>
                </a:spcBef>
                <a:spcAft>
                  <a:spcPct val="0"/>
                </a:spcAft>
                <a:defRPr/>
              </a:pPr>
              <a:endParaRPr lang="es-AR" sz="3200">
                <a:solidFill>
                  <a:srgbClr val="000000"/>
                </a:solidFill>
                <a:latin typeface="Arial" charset="0"/>
              </a:endParaRPr>
            </a:p>
          </p:txBody>
        </p:sp>
        <p:sp>
          <p:nvSpPr>
            <p:cNvPr id="6"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fontAlgn="base">
                <a:spcBef>
                  <a:spcPct val="0"/>
                </a:spcBef>
                <a:spcAft>
                  <a:spcPct val="0"/>
                </a:spcAft>
                <a:defRPr/>
              </a:pPr>
              <a:endParaRPr lang="es-ES" sz="2400">
                <a:solidFill>
                  <a:srgbClr val="000000"/>
                </a:solidFill>
                <a:latin typeface="Times New Roman" pitchFamily="18" charset="0"/>
              </a:endParaRPr>
            </a:p>
          </p:txBody>
        </p:sp>
        <p:sp>
          <p:nvSpPr>
            <p:cNvPr id="7"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fontAlgn="base">
                <a:spcBef>
                  <a:spcPct val="0"/>
                </a:spcBef>
                <a:spcAft>
                  <a:spcPct val="0"/>
                </a:spcAft>
                <a:defRPr/>
              </a:pPr>
              <a:endParaRPr lang="es-ES">
                <a:solidFill>
                  <a:srgbClr val="000000"/>
                </a:solidFill>
                <a:latin typeface="Arial" charset="0"/>
              </a:endParaRPr>
            </a:p>
          </p:txBody>
        </p:sp>
      </p:grpSp>
      <p:sp>
        <p:nvSpPr>
          <p:cNvPr id="67590" name="Rectangle 6"/>
          <p:cNvSpPr>
            <a:spLocks noGrp="1" noChangeArrowheads="1"/>
          </p:cNvSpPr>
          <p:nvPr>
            <p:ph type="ctrTitle"/>
          </p:nvPr>
        </p:nvSpPr>
        <p:spPr>
          <a:xfrm>
            <a:off x="1443038" y="985838"/>
            <a:ext cx="7239000" cy="1444625"/>
          </a:xfrm>
        </p:spPr>
        <p:txBody>
          <a:bodyPr/>
          <a:lstStyle>
            <a:lvl1pPr>
              <a:defRPr sz="4000"/>
            </a:lvl1pPr>
          </a:lstStyle>
          <a:p>
            <a:r>
              <a:rPr lang="es-ES"/>
              <a:t>Haga clic para cambiar el estilo de título	</a:t>
            </a:r>
          </a:p>
        </p:txBody>
      </p:sp>
      <p:sp>
        <p:nvSpPr>
          <p:cNvPr id="67591"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8" name="Rectangle 8"/>
          <p:cNvSpPr>
            <a:spLocks noGrp="1" noChangeArrowheads="1"/>
          </p:cNvSpPr>
          <p:nvPr>
            <p:ph type="dt" sz="half" idx="10"/>
          </p:nvPr>
        </p:nvSpPr>
        <p:spPr/>
        <p:txBody>
          <a:bodyPr/>
          <a:lstStyle>
            <a:lvl1pPr>
              <a:defRPr smtClean="0"/>
            </a:lvl1pPr>
          </a:lstStyle>
          <a:p>
            <a:pPr>
              <a:defRPr/>
            </a:pPr>
            <a:endParaRPr lang="es-ES">
              <a:solidFill>
                <a:srgbClr val="000000"/>
              </a:solidFill>
            </a:endParaRPr>
          </a:p>
        </p:txBody>
      </p:sp>
      <p:sp>
        <p:nvSpPr>
          <p:cNvPr id="9" name="Rectangle 9"/>
          <p:cNvSpPr>
            <a:spLocks noGrp="1" noChangeArrowheads="1"/>
          </p:cNvSpPr>
          <p:nvPr>
            <p:ph type="ftr" sz="quarter" idx="11"/>
          </p:nvPr>
        </p:nvSpPr>
        <p:spPr/>
        <p:txBody>
          <a:bodyPr/>
          <a:lstStyle>
            <a:lvl1pPr>
              <a:defRPr smtClean="0"/>
            </a:lvl1pPr>
          </a:lstStyle>
          <a:p>
            <a:pPr>
              <a:defRPr/>
            </a:pPr>
            <a:r>
              <a:rPr lang="es-ES">
                <a:solidFill>
                  <a:srgbClr val="000000"/>
                </a:solidFill>
              </a:rPr>
              <a:t>Esp. Lorena Almada </a:t>
            </a:r>
          </a:p>
        </p:txBody>
      </p:sp>
      <p:sp>
        <p:nvSpPr>
          <p:cNvPr id="10" name="Rectangle 10"/>
          <p:cNvSpPr>
            <a:spLocks noGrp="1" noChangeArrowheads="1"/>
          </p:cNvSpPr>
          <p:nvPr>
            <p:ph type="sldNum" sz="quarter" idx="12"/>
          </p:nvPr>
        </p:nvSpPr>
        <p:spPr/>
        <p:txBody>
          <a:bodyPr/>
          <a:lstStyle>
            <a:lvl1pPr>
              <a:defRPr smtClean="0"/>
            </a:lvl1pPr>
          </a:lstStyle>
          <a:p>
            <a:pPr>
              <a:defRPr/>
            </a:pPr>
            <a:fld id="{5BE97703-0637-497A-B1A6-704B39EDF551}"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380251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6" name="Rectangle 10"/>
          <p:cNvSpPr>
            <a:spLocks noGrp="1" noChangeArrowheads="1"/>
          </p:cNvSpPr>
          <p:nvPr>
            <p:ph type="sldNum" sz="quarter" idx="12"/>
          </p:nvPr>
        </p:nvSpPr>
        <p:spPr>
          <a:ln/>
        </p:spPr>
        <p:txBody>
          <a:bodyPr/>
          <a:lstStyle>
            <a:lvl1pPr>
              <a:defRPr/>
            </a:lvl1pPr>
          </a:lstStyle>
          <a:p>
            <a:pPr>
              <a:defRPr/>
            </a:pPr>
            <a:fld id="{6BFE43D9-DE3B-4EEF-AC0F-7B4B2B8589EF}"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721315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6413" y="301625"/>
            <a:ext cx="1827212" cy="5640388"/>
          </a:xfrm>
        </p:spPr>
        <p:txBody>
          <a:bodyPr vert="eaVert"/>
          <a:lstStyle/>
          <a:p>
            <a:r>
              <a:rPr lang="es-ES"/>
              <a:t>Haga clic para modificar el estilo de título del patrón</a:t>
            </a:r>
            <a:endParaRPr lang="es-AR"/>
          </a:p>
        </p:txBody>
      </p:sp>
      <p:sp>
        <p:nvSpPr>
          <p:cNvPr id="3" name="2 Marcador de texto vertical"/>
          <p:cNvSpPr>
            <a:spLocks noGrp="1"/>
          </p:cNvSpPr>
          <p:nvPr>
            <p:ph type="body" orient="vert" idx="1"/>
          </p:nvPr>
        </p:nvSpPr>
        <p:spPr>
          <a:xfrm>
            <a:off x="1370013" y="301625"/>
            <a:ext cx="5334000" cy="564038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6" name="Rectangle 10"/>
          <p:cNvSpPr>
            <a:spLocks noGrp="1" noChangeArrowheads="1"/>
          </p:cNvSpPr>
          <p:nvPr>
            <p:ph type="sldNum" sz="quarter" idx="12"/>
          </p:nvPr>
        </p:nvSpPr>
        <p:spPr>
          <a:ln/>
        </p:spPr>
        <p:txBody>
          <a:bodyPr/>
          <a:lstStyle>
            <a:lvl1pPr>
              <a:defRPr/>
            </a:lvl1pPr>
          </a:lstStyle>
          <a:p>
            <a:pPr>
              <a:defRPr/>
            </a:pPr>
            <a:fld id="{6240D8F6-121B-4C80-B593-3314A33448DF}"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769950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222625" y="304800"/>
            <a:ext cx="11909425" cy="4724400"/>
            <a:chOff x="-2030" y="192"/>
            <a:chExt cx="7502" cy="2976"/>
          </a:xfrm>
        </p:grpSpPr>
        <p:sp>
          <p:nvSpPr>
            <p:cNvPr id="5"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pPr fontAlgn="base">
                <a:spcBef>
                  <a:spcPct val="0"/>
                </a:spcBef>
                <a:spcAft>
                  <a:spcPct val="0"/>
                </a:spcAft>
                <a:defRPr/>
              </a:pPr>
              <a:endParaRPr lang="es-AR" sz="3200">
                <a:solidFill>
                  <a:srgbClr val="000000"/>
                </a:solidFill>
                <a:latin typeface="Arial" charset="0"/>
              </a:endParaRPr>
            </a:p>
          </p:txBody>
        </p:sp>
        <p:sp>
          <p:nvSpPr>
            <p:cNvPr id="6"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fontAlgn="base">
                <a:spcBef>
                  <a:spcPct val="0"/>
                </a:spcBef>
                <a:spcAft>
                  <a:spcPct val="0"/>
                </a:spcAft>
                <a:defRPr/>
              </a:pPr>
              <a:endParaRPr lang="es-ES" sz="2400">
                <a:solidFill>
                  <a:srgbClr val="000000"/>
                </a:solidFill>
                <a:latin typeface="Times New Roman" pitchFamily="18" charset="0"/>
              </a:endParaRPr>
            </a:p>
          </p:txBody>
        </p:sp>
        <p:sp>
          <p:nvSpPr>
            <p:cNvPr id="7"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fontAlgn="base">
                <a:spcBef>
                  <a:spcPct val="0"/>
                </a:spcBef>
                <a:spcAft>
                  <a:spcPct val="0"/>
                </a:spcAft>
                <a:defRPr/>
              </a:pPr>
              <a:endParaRPr lang="es-ES">
                <a:solidFill>
                  <a:srgbClr val="000000"/>
                </a:solidFill>
                <a:latin typeface="Arial" charset="0"/>
              </a:endParaRPr>
            </a:p>
          </p:txBody>
        </p:sp>
      </p:grpSp>
      <p:sp>
        <p:nvSpPr>
          <p:cNvPr id="67590" name="Rectangle 6"/>
          <p:cNvSpPr>
            <a:spLocks noGrp="1" noChangeArrowheads="1"/>
          </p:cNvSpPr>
          <p:nvPr>
            <p:ph type="ctrTitle"/>
          </p:nvPr>
        </p:nvSpPr>
        <p:spPr>
          <a:xfrm>
            <a:off x="1443038" y="985838"/>
            <a:ext cx="7239000" cy="1444625"/>
          </a:xfrm>
        </p:spPr>
        <p:txBody>
          <a:bodyPr/>
          <a:lstStyle>
            <a:lvl1pPr>
              <a:defRPr sz="4000"/>
            </a:lvl1pPr>
          </a:lstStyle>
          <a:p>
            <a:r>
              <a:rPr lang="es-ES"/>
              <a:t>Haga clic para cambiar el estilo de título	</a:t>
            </a:r>
          </a:p>
        </p:txBody>
      </p:sp>
      <p:sp>
        <p:nvSpPr>
          <p:cNvPr id="67591"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8" name="Rectangle 8"/>
          <p:cNvSpPr>
            <a:spLocks noGrp="1" noChangeArrowheads="1"/>
          </p:cNvSpPr>
          <p:nvPr>
            <p:ph type="dt" sz="half" idx="10"/>
          </p:nvPr>
        </p:nvSpPr>
        <p:spPr/>
        <p:txBody>
          <a:bodyPr/>
          <a:lstStyle>
            <a:lvl1pPr>
              <a:defRPr smtClean="0"/>
            </a:lvl1pPr>
          </a:lstStyle>
          <a:p>
            <a:pPr>
              <a:defRPr/>
            </a:pPr>
            <a:endParaRPr lang="es-ES">
              <a:solidFill>
                <a:srgbClr val="000000"/>
              </a:solidFill>
            </a:endParaRPr>
          </a:p>
        </p:txBody>
      </p:sp>
      <p:sp>
        <p:nvSpPr>
          <p:cNvPr id="9" name="Rectangle 9"/>
          <p:cNvSpPr>
            <a:spLocks noGrp="1" noChangeArrowheads="1"/>
          </p:cNvSpPr>
          <p:nvPr>
            <p:ph type="ftr" sz="quarter" idx="11"/>
          </p:nvPr>
        </p:nvSpPr>
        <p:spPr/>
        <p:txBody>
          <a:bodyPr/>
          <a:lstStyle>
            <a:lvl1pPr>
              <a:defRPr smtClean="0"/>
            </a:lvl1pPr>
          </a:lstStyle>
          <a:p>
            <a:pPr>
              <a:defRPr/>
            </a:pPr>
            <a:r>
              <a:rPr lang="es-ES">
                <a:solidFill>
                  <a:srgbClr val="000000"/>
                </a:solidFill>
              </a:rPr>
              <a:t>Esp. Lorena Almada </a:t>
            </a:r>
          </a:p>
        </p:txBody>
      </p:sp>
      <p:sp>
        <p:nvSpPr>
          <p:cNvPr id="10" name="Rectangle 10"/>
          <p:cNvSpPr>
            <a:spLocks noGrp="1" noChangeArrowheads="1"/>
          </p:cNvSpPr>
          <p:nvPr>
            <p:ph type="sldNum" sz="quarter" idx="12"/>
          </p:nvPr>
        </p:nvSpPr>
        <p:spPr/>
        <p:txBody>
          <a:bodyPr/>
          <a:lstStyle>
            <a:lvl1pPr>
              <a:defRPr smtClean="0"/>
            </a:lvl1pPr>
          </a:lstStyle>
          <a:p>
            <a:pPr>
              <a:defRPr/>
            </a:pPr>
            <a:fld id="{5BE97703-0637-497A-B1A6-704B39EDF551}"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5475196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6" name="Rectangle 10"/>
          <p:cNvSpPr>
            <a:spLocks noGrp="1" noChangeArrowheads="1"/>
          </p:cNvSpPr>
          <p:nvPr>
            <p:ph type="sldNum" sz="quarter" idx="12"/>
          </p:nvPr>
        </p:nvSpPr>
        <p:spPr>
          <a:ln/>
        </p:spPr>
        <p:txBody>
          <a:bodyPr/>
          <a:lstStyle>
            <a:lvl1pPr>
              <a:defRPr/>
            </a:lvl1pPr>
          </a:lstStyle>
          <a:p>
            <a:pPr>
              <a:defRPr/>
            </a:pPr>
            <a:fld id="{BC6BCBEE-59EE-41A7-B36D-9D977150511D}"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245612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6" name="Rectangle 10"/>
          <p:cNvSpPr>
            <a:spLocks noGrp="1" noChangeArrowheads="1"/>
          </p:cNvSpPr>
          <p:nvPr>
            <p:ph type="sldNum" sz="quarter" idx="12"/>
          </p:nvPr>
        </p:nvSpPr>
        <p:spPr>
          <a:ln/>
        </p:spPr>
        <p:txBody>
          <a:bodyPr/>
          <a:lstStyle>
            <a:lvl1pPr>
              <a:defRPr/>
            </a:lvl1pPr>
          </a:lstStyle>
          <a:p>
            <a:pPr>
              <a:defRPr/>
            </a:pPr>
            <a:fld id="{61AAF81F-B93A-4929-8A3B-D481C9ECBFC9}"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390818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contenido"/>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7" name="Rectangle 10"/>
          <p:cNvSpPr>
            <a:spLocks noGrp="1" noChangeArrowheads="1"/>
          </p:cNvSpPr>
          <p:nvPr>
            <p:ph type="sldNum" sz="quarter" idx="12"/>
          </p:nvPr>
        </p:nvSpPr>
        <p:spPr>
          <a:ln/>
        </p:spPr>
        <p:txBody>
          <a:bodyPr/>
          <a:lstStyle>
            <a:lvl1pPr>
              <a:defRPr/>
            </a:lvl1pPr>
          </a:lstStyle>
          <a:p>
            <a:pPr>
              <a:defRPr/>
            </a:pPr>
            <a:fld id="{9A84CE5C-E100-49EA-A2D9-F0D72987DF01}"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391446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8"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9" name="Rectangle 10"/>
          <p:cNvSpPr>
            <a:spLocks noGrp="1" noChangeArrowheads="1"/>
          </p:cNvSpPr>
          <p:nvPr>
            <p:ph type="sldNum" sz="quarter" idx="12"/>
          </p:nvPr>
        </p:nvSpPr>
        <p:spPr>
          <a:ln/>
        </p:spPr>
        <p:txBody>
          <a:bodyPr/>
          <a:lstStyle>
            <a:lvl1pPr>
              <a:defRPr/>
            </a:lvl1pPr>
          </a:lstStyle>
          <a:p>
            <a:pPr>
              <a:defRPr/>
            </a:pPr>
            <a:fld id="{0D34DD92-AAC9-4515-917B-F89521164EB8}"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5991171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4"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5" name="Rectangle 10"/>
          <p:cNvSpPr>
            <a:spLocks noGrp="1" noChangeArrowheads="1"/>
          </p:cNvSpPr>
          <p:nvPr>
            <p:ph type="sldNum" sz="quarter" idx="12"/>
          </p:nvPr>
        </p:nvSpPr>
        <p:spPr>
          <a:ln/>
        </p:spPr>
        <p:txBody>
          <a:bodyPr/>
          <a:lstStyle>
            <a:lvl1pPr>
              <a:defRPr/>
            </a:lvl1pPr>
          </a:lstStyle>
          <a:p>
            <a:pPr>
              <a:defRPr/>
            </a:pPr>
            <a:fld id="{65320619-3771-4F02-9F50-197B8E997D16}"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2175082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3"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4" name="Rectangle 10"/>
          <p:cNvSpPr>
            <a:spLocks noGrp="1" noChangeArrowheads="1"/>
          </p:cNvSpPr>
          <p:nvPr>
            <p:ph type="sldNum" sz="quarter" idx="12"/>
          </p:nvPr>
        </p:nvSpPr>
        <p:spPr>
          <a:ln/>
        </p:spPr>
        <p:txBody>
          <a:bodyPr/>
          <a:lstStyle>
            <a:lvl1pPr>
              <a:defRPr/>
            </a:lvl1pPr>
          </a:lstStyle>
          <a:p>
            <a:pPr>
              <a:defRPr/>
            </a:pPr>
            <a:fld id="{D1E019BE-079E-4A91-8B15-1BDA061D6D7F}"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98657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7" name="Rectangle 10"/>
          <p:cNvSpPr>
            <a:spLocks noGrp="1" noChangeArrowheads="1"/>
          </p:cNvSpPr>
          <p:nvPr>
            <p:ph type="sldNum" sz="quarter" idx="12"/>
          </p:nvPr>
        </p:nvSpPr>
        <p:spPr>
          <a:ln/>
        </p:spPr>
        <p:txBody>
          <a:bodyPr/>
          <a:lstStyle>
            <a:lvl1pPr>
              <a:defRPr/>
            </a:lvl1pPr>
          </a:lstStyle>
          <a:p>
            <a:pPr>
              <a:defRPr/>
            </a:pPr>
            <a:fld id="{05358E4E-95C0-4A9A-B93B-2B1F04AFEACB}"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2706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6" name="Rectangle 10"/>
          <p:cNvSpPr>
            <a:spLocks noGrp="1" noChangeArrowheads="1"/>
          </p:cNvSpPr>
          <p:nvPr>
            <p:ph type="sldNum" sz="quarter" idx="12"/>
          </p:nvPr>
        </p:nvSpPr>
        <p:spPr>
          <a:ln/>
        </p:spPr>
        <p:txBody>
          <a:bodyPr/>
          <a:lstStyle>
            <a:lvl1pPr>
              <a:defRPr/>
            </a:lvl1pPr>
          </a:lstStyle>
          <a:p>
            <a:pPr>
              <a:defRPr/>
            </a:pPr>
            <a:fld id="{BC6BCBEE-59EE-41A7-B36D-9D977150511D}"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110007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7" name="Rectangle 10"/>
          <p:cNvSpPr>
            <a:spLocks noGrp="1" noChangeArrowheads="1"/>
          </p:cNvSpPr>
          <p:nvPr>
            <p:ph type="sldNum" sz="quarter" idx="12"/>
          </p:nvPr>
        </p:nvSpPr>
        <p:spPr>
          <a:ln/>
        </p:spPr>
        <p:txBody>
          <a:bodyPr/>
          <a:lstStyle>
            <a:lvl1pPr>
              <a:defRPr/>
            </a:lvl1pPr>
          </a:lstStyle>
          <a:p>
            <a:pPr>
              <a:defRPr/>
            </a:pPr>
            <a:fld id="{427000CD-8CF0-4566-A4AF-A6BF95D3D7EE}"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083900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6" name="Rectangle 10"/>
          <p:cNvSpPr>
            <a:spLocks noGrp="1" noChangeArrowheads="1"/>
          </p:cNvSpPr>
          <p:nvPr>
            <p:ph type="sldNum" sz="quarter" idx="12"/>
          </p:nvPr>
        </p:nvSpPr>
        <p:spPr>
          <a:ln/>
        </p:spPr>
        <p:txBody>
          <a:bodyPr/>
          <a:lstStyle>
            <a:lvl1pPr>
              <a:defRPr/>
            </a:lvl1pPr>
          </a:lstStyle>
          <a:p>
            <a:pPr>
              <a:defRPr/>
            </a:pPr>
            <a:fld id="{6BFE43D9-DE3B-4EEF-AC0F-7B4B2B8589EF}"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15814202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6413" y="301625"/>
            <a:ext cx="1827212" cy="5640388"/>
          </a:xfrm>
        </p:spPr>
        <p:txBody>
          <a:bodyPr vert="eaVert"/>
          <a:lstStyle/>
          <a:p>
            <a:r>
              <a:rPr lang="es-ES"/>
              <a:t>Haga clic para modificar el estilo de título del patrón</a:t>
            </a:r>
            <a:endParaRPr lang="es-AR"/>
          </a:p>
        </p:txBody>
      </p:sp>
      <p:sp>
        <p:nvSpPr>
          <p:cNvPr id="3" name="2 Marcador de texto vertical"/>
          <p:cNvSpPr>
            <a:spLocks noGrp="1"/>
          </p:cNvSpPr>
          <p:nvPr>
            <p:ph type="body" orient="vert" idx="1"/>
          </p:nvPr>
        </p:nvSpPr>
        <p:spPr>
          <a:xfrm>
            <a:off x="1370013" y="301625"/>
            <a:ext cx="5334000" cy="564038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6" name="Rectangle 10"/>
          <p:cNvSpPr>
            <a:spLocks noGrp="1" noChangeArrowheads="1"/>
          </p:cNvSpPr>
          <p:nvPr>
            <p:ph type="sldNum" sz="quarter" idx="12"/>
          </p:nvPr>
        </p:nvSpPr>
        <p:spPr>
          <a:ln/>
        </p:spPr>
        <p:txBody>
          <a:bodyPr/>
          <a:lstStyle>
            <a:lvl1pPr>
              <a:defRPr/>
            </a:lvl1pPr>
          </a:lstStyle>
          <a:p>
            <a:pPr>
              <a:defRPr/>
            </a:pPr>
            <a:fld id="{6240D8F6-121B-4C80-B593-3314A33448DF}"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3633354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EE07FC7D-AE07-4249-4E1D-30E082DF96CB}"/>
              </a:ext>
            </a:extLst>
          </p:cNvPr>
          <p:cNvGrpSpPr>
            <a:grpSpLocks/>
          </p:cNvGrpSpPr>
          <p:nvPr/>
        </p:nvGrpSpPr>
        <p:grpSpPr bwMode="auto">
          <a:xfrm>
            <a:off x="-3222625" y="304800"/>
            <a:ext cx="11909425" cy="4724400"/>
            <a:chOff x="-2030" y="192"/>
            <a:chExt cx="7502" cy="2976"/>
          </a:xfrm>
        </p:grpSpPr>
        <p:sp>
          <p:nvSpPr>
            <p:cNvPr id="3" name="Line 3">
              <a:extLst>
                <a:ext uri="{FF2B5EF4-FFF2-40B4-BE49-F238E27FC236}">
                  <a16:creationId xmlns:a16="http://schemas.microsoft.com/office/drawing/2014/main" id="{A0C598A1-AE16-EA12-C200-DD3F85A690CC}"/>
                </a:ext>
              </a:extLst>
            </p:cNvPr>
            <p:cNvSpPr>
              <a:spLocks noChangeShapeType="1"/>
            </p:cNvSpPr>
            <p:nvPr/>
          </p:nvSpPr>
          <p:spPr bwMode="auto">
            <a:xfrm>
              <a:off x="912" y="1584"/>
              <a:ext cx="45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4" name="AutoShape 4">
              <a:extLst>
                <a:ext uri="{FF2B5EF4-FFF2-40B4-BE49-F238E27FC236}">
                  <a16:creationId xmlns:a16="http://schemas.microsoft.com/office/drawing/2014/main" id="{88D1CEB2-1866-4786-7DFE-E1474F603D31}"/>
                </a:ext>
              </a:extLst>
            </p:cNvPr>
            <p:cNvSpPr>
              <a:spLocks noChangeArrowheads="1"/>
            </p:cNvSpPr>
            <p:nvPr/>
          </p:nvSpPr>
          <p:spPr bwMode="auto">
            <a:xfrm>
              <a:off x="-1584" y="864"/>
              <a:ext cx="2304" cy="2304"/>
            </a:xfrm>
            <a:custGeom>
              <a:avLst/>
              <a:gdLst>
                <a:gd name="T0" fmla="*/ 0 w 64000"/>
                <a:gd name="T1" fmla="*/ 0 h 64000"/>
                <a:gd name="T2" fmla="*/ 0 w 64000"/>
                <a:gd name="T3" fmla="*/ 0 h 64000"/>
                <a:gd name="T4" fmla="*/ 0 w 64000"/>
                <a:gd name="T5" fmla="*/ 0 h 64000"/>
                <a:gd name="T6" fmla="*/ 0 w 64000"/>
                <a:gd name="T7" fmla="*/ 0 h 64000"/>
                <a:gd name="T8" fmla="*/ 0 w 64000"/>
                <a:gd name="T9" fmla="*/ 0 h 64000"/>
                <a:gd name="T10" fmla="*/ 0 w 64000"/>
                <a:gd name="T11" fmla="*/ 0 h 64000"/>
                <a:gd name="T12" fmla="*/ 0 w 64000"/>
                <a:gd name="T13" fmla="*/ 0 h 64000"/>
                <a:gd name="T14" fmla="*/ 0 w 64000"/>
                <a:gd name="T15" fmla="*/ 0 h 64000"/>
                <a:gd name="T16" fmla="*/ 0 w 64000"/>
                <a:gd name="T17" fmla="*/ 0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44083 w 64000"/>
                <a:gd name="T28" fmla="*/ -29639 h 64000"/>
                <a:gd name="T29" fmla="*/ 44083 w 64000"/>
                <a:gd name="T30" fmla="*/ 29639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AR"/>
            </a:p>
          </p:txBody>
        </p:sp>
        <p:sp>
          <p:nvSpPr>
            <p:cNvPr id="5" name="AutoShape 5">
              <a:extLst>
                <a:ext uri="{FF2B5EF4-FFF2-40B4-BE49-F238E27FC236}">
                  <a16:creationId xmlns:a16="http://schemas.microsoft.com/office/drawing/2014/main" id="{533BFCDA-1401-69EE-93AA-6DDDE99B0662}"/>
                </a:ext>
              </a:extLst>
            </p:cNvPr>
            <p:cNvSpPr>
              <a:spLocks noChangeArrowheads="1"/>
            </p:cNvSpPr>
            <p:nvPr/>
          </p:nvSpPr>
          <p:spPr bwMode="auto">
            <a:xfrm>
              <a:off x="-2030" y="192"/>
              <a:ext cx="2544" cy="2544"/>
            </a:xfrm>
            <a:custGeom>
              <a:avLst/>
              <a:gdLst>
                <a:gd name="T0" fmla="*/ 0 w 64000"/>
                <a:gd name="T1" fmla="*/ 0 h 64000"/>
                <a:gd name="T2" fmla="*/ 0 w 64000"/>
                <a:gd name="T3" fmla="*/ 0 h 64000"/>
                <a:gd name="T4" fmla="*/ 0 w 64000"/>
                <a:gd name="T5" fmla="*/ 0 h 64000"/>
                <a:gd name="T6" fmla="*/ 0 w 64000"/>
                <a:gd name="T7" fmla="*/ 0 h 64000"/>
                <a:gd name="T8" fmla="*/ 0 w 64000"/>
                <a:gd name="T9" fmla="*/ 0 h 64000"/>
                <a:gd name="T10" fmla="*/ 0 w 64000"/>
                <a:gd name="T11" fmla="*/ 0 h 64000"/>
                <a:gd name="T12" fmla="*/ 0 w 64000"/>
                <a:gd name="T13" fmla="*/ 0 h 64000"/>
                <a:gd name="T14" fmla="*/ 0 w 64000"/>
                <a:gd name="T15" fmla="*/ 0 h 64000"/>
                <a:gd name="T16" fmla="*/ 0 w 64000"/>
                <a:gd name="T17" fmla="*/ 0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50994 w 64000"/>
                <a:gd name="T28" fmla="*/ -25761 h 64000"/>
                <a:gd name="T29" fmla="*/ 50994 w 64000"/>
                <a:gd name="T30" fmla="*/ 25761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AR"/>
            </a:p>
          </p:txBody>
        </p:sp>
      </p:grpSp>
      <p:sp>
        <p:nvSpPr>
          <p:cNvPr id="67590" name="Rectangle 6"/>
          <p:cNvSpPr>
            <a:spLocks noGrp="1" noChangeArrowheads="1"/>
          </p:cNvSpPr>
          <p:nvPr>
            <p:ph type="ctrTitle"/>
          </p:nvPr>
        </p:nvSpPr>
        <p:spPr>
          <a:xfrm>
            <a:off x="1443038" y="985838"/>
            <a:ext cx="7239000" cy="1444625"/>
          </a:xfrm>
        </p:spPr>
        <p:txBody>
          <a:bodyPr/>
          <a:lstStyle>
            <a:lvl1pPr>
              <a:defRPr sz="4000"/>
            </a:lvl1pPr>
          </a:lstStyle>
          <a:p>
            <a:pPr lvl="0"/>
            <a:r>
              <a:rPr lang="es-ES" noProof="0"/>
              <a:t>Haga clic para cambiar el estilo de título	</a:t>
            </a:r>
          </a:p>
        </p:txBody>
      </p:sp>
      <p:sp>
        <p:nvSpPr>
          <p:cNvPr id="67591"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pPr lvl="0"/>
            <a:r>
              <a:rPr lang="es-ES" noProof="0"/>
              <a:t>Haga clic para modificar el estilo de subtítulo del patrón</a:t>
            </a:r>
          </a:p>
        </p:txBody>
      </p:sp>
      <p:sp>
        <p:nvSpPr>
          <p:cNvPr id="6" name="Rectangle 8">
            <a:extLst>
              <a:ext uri="{FF2B5EF4-FFF2-40B4-BE49-F238E27FC236}">
                <a16:creationId xmlns:a16="http://schemas.microsoft.com/office/drawing/2014/main" id="{0C158445-BD62-405C-1236-3E61DBAD4CAB}"/>
              </a:ext>
            </a:extLst>
          </p:cNvPr>
          <p:cNvSpPr>
            <a:spLocks noGrp="1" noChangeArrowheads="1"/>
          </p:cNvSpPr>
          <p:nvPr>
            <p:ph type="dt" sz="half" idx="10"/>
          </p:nvPr>
        </p:nvSpPr>
        <p:spPr/>
        <p:txBody>
          <a:bodyPr/>
          <a:lstStyle>
            <a:lvl1pPr>
              <a:defRPr/>
            </a:lvl1pPr>
          </a:lstStyle>
          <a:p>
            <a:pPr>
              <a:defRPr/>
            </a:pPr>
            <a:endParaRPr lang="es-ES"/>
          </a:p>
        </p:txBody>
      </p:sp>
      <p:sp>
        <p:nvSpPr>
          <p:cNvPr id="7" name="Rectangle 9">
            <a:extLst>
              <a:ext uri="{FF2B5EF4-FFF2-40B4-BE49-F238E27FC236}">
                <a16:creationId xmlns:a16="http://schemas.microsoft.com/office/drawing/2014/main" id="{D4937720-5690-CBAE-9448-CF3600830DC2}"/>
              </a:ext>
            </a:extLst>
          </p:cNvPr>
          <p:cNvSpPr>
            <a:spLocks noGrp="1" noChangeArrowheads="1"/>
          </p:cNvSpPr>
          <p:nvPr>
            <p:ph type="ftr" sz="quarter" idx="11"/>
          </p:nvPr>
        </p:nvSpPr>
        <p:spPr/>
        <p:txBody>
          <a:bodyPr/>
          <a:lstStyle>
            <a:lvl1pPr>
              <a:defRPr/>
            </a:lvl1pPr>
          </a:lstStyle>
          <a:p>
            <a:pPr>
              <a:defRPr/>
            </a:pPr>
            <a:r>
              <a:rPr lang="es-ES"/>
              <a:t>Esp. Lorena Almada </a:t>
            </a:r>
          </a:p>
        </p:txBody>
      </p:sp>
      <p:sp>
        <p:nvSpPr>
          <p:cNvPr id="8" name="Rectangle 10">
            <a:extLst>
              <a:ext uri="{FF2B5EF4-FFF2-40B4-BE49-F238E27FC236}">
                <a16:creationId xmlns:a16="http://schemas.microsoft.com/office/drawing/2014/main" id="{1BCE5BAE-66F2-43AC-0783-04736C724931}"/>
              </a:ext>
            </a:extLst>
          </p:cNvPr>
          <p:cNvSpPr>
            <a:spLocks noGrp="1" noChangeArrowheads="1"/>
          </p:cNvSpPr>
          <p:nvPr>
            <p:ph type="sldNum" sz="quarter" idx="12"/>
          </p:nvPr>
        </p:nvSpPr>
        <p:spPr/>
        <p:txBody>
          <a:bodyPr/>
          <a:lstStyle>
            <a:lvl1pPr>
              <a:defRPr/>
            </a:lvl1pPr>
          </a:lstStyle>
          <a:p>
            <a:pPr>
              <a:defRPr/>
            </a:pPr>
            <a:fld id="{6FAE14F5-73C5-4D81-B235-EB9C68BD7807}" type="slidenum">
              <a:rPr lang="es-ES" altLang="es-AR"/>
              <a:pPr>
                <a:defRPr/>
              </a:pPr>
              <a:t>‹Nº›</a:t>
            </a:fld>
            <a:endParaRPr lang="es-ES" altLang="es-AR"/>
          </a:p>
        </p:txBody>
      </p:sp>
    </p:spTree>
    <p:extLst>
      <p:ext uri="{BB962C8B-B14F-4D97-AF65-F5344CB8AC3E}">
        <p14:creationId xmlns:p14="http://schemas.microsoft.com/office/powerpoint/2010/main" val="169873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Rectangle 8">
            <a:extLst>
              <a:ext uri="{FF2B5EF4-FFF2-40B4-BE49-F238E27FC236}">
                <a16:creationId xmlns:a16="http://schemas.microsoft.com/office/drawing/2014/main" id="{387E49C2-575A-DCBE-FD4E-03F75D40C6E2}"/>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9">
            <a:extLst>
              <a:ext uri="{FF2B5EF4-FFF2-40B4-BE49-F238E27FC236}">
                <a16:creationId xmlns:a16="http://schemas.microsoft.com/office/drawing/2014/main" id="{EFC61A7B-093B-9760-5619-E7E69154BDCC}"/>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6" name="Rectangle 10">
            <a:extLst>
              <a:ext uri="{FF2B5EF4-FFF2-40B4-BE49-F238E27FC236}">
                <a16:creationId xmlns:a16="http://schemas.microsoft.com/office/drawing/2014/main" id="{A0C33590-22CA-0E56-26E0-B9BCF010CA80}"/>
              </a:ext>
            </a:extLst>
          </p:cNvPr>
          <p:cNvSpPr>
            <a:spLocks noGrp="1" noChangeArrowheads="1"/>
          </p:cNvSpPr>
          <p:nvPr>
            <p:ph type="sldNum" sz="quarter" idx="12"/>
          </p:nvPr>
        </p:nvSpPr>
        <p:spPr>
          <a:ln/>
        </p:spPr>
        <p:txBody>
          <a:bodyPr/>
          <a:lstStyle>
            <a:lvl1pPr>
              <a:defRPr/>
            </a:lvl1pPr>
          </a:lstStyle>
          <a:p>
            <a:pPr>
              <a:defRPr/>
            </a:pPr>
            <a:fld id="{24B9555B-7EE2-4C56-9E54-782CD639E1F6}" type="slidenum">
              <a:rPr lang="es-ES" altLang="es-AR"/>
              <a:pPr>
                <a:defRPr/>
              </a:pPr>
              <a:t>‹Nº›</a:t>
            </a:fld>
            <a:endParaRPr lang="es-ES" altLang="es-AR"/>
          </a:p>
        </p:txBody>
      </p:sp>
    </p:spTree>
    <p:extLst>
      <p:ext uri="{BB962C8B-B14F-4D97-AF65-F5344CB8AC3E}">
        <p14:creationId xmlns:p14="http://schemas.microsoft.com/office/powerpoint/2010/main" val="3857919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8">
            <a:extLst>
              <a:ext uri="{FF2B5EF4-FFF2-40B4-BE49-F238E27FC236}">
                <a16:creationId xmlns:a16="http://schemas.microsoft.com/office/drawing/2014/main" id="{E8138CCF-FCAD-5F04-5BF2-A32C49925A3F}"/>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9">
            <a:extLst>
              <a:ext uri="{FF2B5EF4-FFF2-40B4-BE49-F238E27FC236}">
                <a16:creationId xmlns:a16="http://schemas.microsoft.com/office/drawing/2014/main" id="{07CB9D98-4C47-075C-3FDA-E046FE326BE0}"/>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6" name="Rectangle 10">
            <a:extLst>
              <a:ext uri="{FF2B5EF4-FFF2-40B4-BE49-F238E27FC236}">
                <a16:creationId xmlns:a16="http://schemas.microsoft.com/office/drawing/2014/main" id="{DAFC6D24-E91A-64FA-1F1C-3FA7C56B2E58}"/>
              </a:ext>
            </a:extLst>
          </p:cNvPr>
          <p:cNvSpPr>
            <a:spLocks noGrp="1" noChangeArrowheads="1"/>
          </p:cNvSpPr>
          <p:nvPr>
            <p:ph type="sldNum" sz="quarter" idx="12"/>
          </p:nvPr>
        </p:nvSpPr>
        <p:spPr>
          <a:ln/>
        </p:spPr>
        <p:txBody>
          <a:bodyPr/>
          <a:lstStyle>
            <a:lvl1pPr>
              <a:defRPr/>
            </a:lvl1pPr>
          </a:lstStyle>
          <a:p>
            <a:pPr>
              <a:defRPr/>
            </a:pPr>
            <a:fld id="{A1F39826-BBB7-4713-B813-B26D742DFA27}" type="slidenum">
              <a:rPr lang="es-ES" altLang="es-AR"/>
              <a:pPr>
                <a:defRPr/>
              </a:pPr>
              <a:t>‹Nº›</a:t>
            </a:fld>
            <a:endParaRPr lang="es-ES" altLang="es-AR"/>
          </a:p>
        </p:txBody>
      </p:sp>
    </p:spTree>
    <p:extLst>
      <p:ext uri="{BB962C8B-B14F-4D97-AF65-F5344CB8AC3E}">
        <p14:creationId xmlns:p14="http://schemas.microsoft.com/office/powerpoint/2010/main" val="5203888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contenido"/>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Rectangle 8">
            <a:extLst>
              <a:ext uri="{FF2B5EF4-FFF2-40B4-BE49-F238E27FC236}">
                <a16:creationId xmlns:a16="http://schemas.microsoft.com/office/drawing/2014/main" id="{68092B9A-0AED-68A4-A6D2-8746614B98A2}"/>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9">
            <a:extLst>
              <a:ext uri="{FF2B5EF4-FFF2-40B4-BE49-F238E27FC236}">
                <a16:creationId xmlns:a16="http://schemas.microsoft.com/office/drawing/2014/main" id="{729C31C5-7106-2768-F67C-D8114314993A}"/>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7" name="Rectangle 10">
            <a:extLst>
              <a:ext uri="{FF2B5EF4-FFF2-40B4-BE49-F238E27FC236}">
                <a16:creationId xmlns:a16="http://schemas.microsoft.com/office/drawing/2014/main" id="{C26A1ED8-5F1C-2079-781A-ED695038723E}"/>
              </a:ext>
            </a:extLst>
          </p:cNvPr>
          <p:cNvSpPr>
            <a:spLocks noGrp="1" noChangeArrowheads="1"/>
          </p:cNvSpPr>
          <p:nvPr>
            <p:ph type="sldNum" sz="quarter" idx="12"/>
          </p:nvPr>
        </p:nvSpPr>
        <p:spPr>
          <a:ln/>
        </p:spPr>
        <p:txBody>
          <a:bodyPr/>
          <a:lstStyle>
            <a:lvl1pPr>
              <a:defRPr/>
            </a:lvl1pPr>
          </a:lstStyle>
          <a:p>
            <a:pPr>
              <a:defRPr/>
            </a:pPr>
            <a:fld id="{06451D66-50E8-4E97-B79F-2222D1A49157}" type="slidenum">
              <a:rPr lang="es-ES" altLang="es-AR"/>
              <a:pPr>
                <a:defRPr/>
              </a:pPr>
              <a:t>‹Nº›</a:t>
            </a:fld>
            <a:endParaRPr lang="es-ES" altLang="es-AR"/>
          </a:p>
        </p:txBody>
      </p:sp>
    </p:spTree>
    <p:extLst>
      <p:ext uri="{BB962C8B-B14F-4D97-AF65-F5344CB8AC3E}">
        <p14:creationId xmlns:p14="http://schemas.microsoft.com/office/powerpoint/2010/main" val="11421837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Rectangle 8">
            <a:extLst>
              <a:ext uri="{FF2B5EF4-FFF2-40B4-BE49-F238E27FC236}">
                <a16:creationId xmlns:a16="http://schemas.microsoft.com/office/drawing/2014/main" id="{560A74BE-4008-7706-9DD2-BA0E3D5EDFC3}"/>
              </a:ext>
            </a:extLst>
          </p:cNvPr>
          <p:cNvSpPr>
            <a:spLocks noGrp="1" noChangeArrowheads="1"/>
          </p:cNvSpPr>
          <p:nvPr>
            <p:ph type="dt" sz="half" idx="10"/>
          </p:nvPr>
        </p:nvSpPr>
        <p:spPr>
          <a:ln/>
        </p:spPr>
        <p:txBody>
          <a:bodyPr/>
          <a:lstStyle>
            <a:lvl1pPr>
              <a:defRPr/>
            </a:lvl1pPr>
          </a:lstStyle>
          <a:p>
            <a:pPr>
              <a:defRPr/>
            </a:pPr>
            <a:endParaRPr lang="es-ES"/>
          </a:p>
        </p:txBody>
      </p:sp>
      <p:sp>
        <p:nvSpPr>
          <p:cNvPr id="8" name="Rectangle 9">
            <a:extLst>
              <a:ext uri="{FF2B5EF4-FFF2-40B4-BE49-F238E27FC236}">
                <a16:creationId xmlns:a16="http://schemas.microsoft.com/office/drawing/2014/main" id="{B2E454BD-68DC-5C6A-FB45-EFF18A463677}"/>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9" name="Rectangle 10">
            <a:extLst>
              <a:ext uri="{FF2B5EF4-FFF2-40B4-BE49-F238E27FC236}">
                <a16:creationId xmlns:a16="http://schemas.microsoft.com/office/drawing/2014/main" id="{012326A5-3E15-31B9-4CAB-292DD6833AFE}"/>
              </a:ext>
            </a:extLst>
          </p:cNvPr>
          <p:cNvSpPr>
            <a:spLocks noGrp="1" noChangeArrowheads="1"/>
          </p:cNvSpPr>
          <p:nvPr>
            <p:ph type="sldNum" sz="quarter" idx="12"/>
          </p:nvPr>
        </p:nvSpPr>
        <p:spPr>
          <a:ln/>
        </p:spPr>
        <p:txBody>
          <a:bodyPr/>
          <a:lstStyle>
            <a:lvl1pPr>
              <a:defRPr/>
            </a:lvl1pPr>
          </a:lstStyle>
          <a:p>
            <a:pPr>
              <a:defRPr/>
            </a:pPr>
            <a:fld id="{B655BF6F-E72C-4CD6-AFC1-7AA66E968183}" type="slidenum">
              <a:rPr lang="es-ES" altLang="es-AR"/>
              <a:pPr>
                <a:defRPr/>
              </a:pPr>
              <a:t>‹Nº›</a:t>
            </a:fld>
            <a:endParaRPr lang="es-ES" altLang="es-AR"/>
          </a:p>
        </p:txBody>
      </p:sp>
    </p:spTree>
    <p:extLst>
      <p:ext uri="{BB962C8B-B14F-4D97-AF65-F5344CB8AC3E}">
        <p14:creationId xmlns:p14="http://schemas.microsoft.com/office/powerpoint/2010/main" val="13241195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Rectangle 8">
            <a:extLst>
              <a:ext uri="{FF2B5EF4-FFF2-40B4-BE49-F238E27FC236}">
                <a16:creationId xmlns:a16="http://schemas.microsoft.com/office/drawing/2014/main" id="{4440C2B7-6B7E-ABEB-B351-C7CF82375767}"/>
              </a:ext>
            </a:extLst>
          </p:cNvPr>
          <p:cNvSpPr>
            <a:spLocks noGrp="1" noChangeArrowheads="1"/>
          </p:cNvSpPr>
          <p:nvPr>
            <p:ph type="dt" sz="half" idx="10"/>
          </p:nvPr>
        </p:nvSpPr>
        <p:spPr>
          <a:ln/>
        </p:spPr>
        <p:txBody>
          <a:bodyPr/>
          <a:lstStyle>
            <a:lvl1pPr>
              <a:defRPr/>
            </a:lvl1pPr>
          </a:lstStyle>
          <a:p>
            <a:pPr>
              <a:defRPr/>
            </a:pPr>
            <a:endParaRPr lang="es-ES"/>
          </a:p>
        </p:txBody>
      </p:sp>
      <p:sp>
        <p:nvSpPr>
          <p:cNvPr id="4" name="Rectangle 9">
            <a:extLst>
              <a:ext uri="{FF2B5EF4-FFF2-40B4-BE49-F238E27FC236}">
                <a16:creationId xmlns:a16="http://schemas.microsoft.com/office/drawing/2014/main" id="{566AD9E0-B712-89BC-27D7-1B91AC9CFAD7}"/>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5" name="Rectangle 10">
            <a:extLst>
              <a:ext uri="{FF2B5EF4-FFF2-40B4-BE49-F238E27FC236}">
                <a16:creationId xmlns:a16="http://schemas.microsoft.com/office/drawing/2014/main" id="{8747D960-2F4D-EE87-9CF2-06F796CC6EB5}"/>
              </a:ext>
            </a:extLst>
          </p:cNvPr>
          <p:cNvSpPr>
            <a:spLocks noGrp="1" noChangeArrowheads="1"/>
          </p:cNvSpPr>
          <p:nvPr>
            <p:ph type="sldNum" sz="quarter" idx="12"/>
          </p:nvPr>
        </p:nvSpPr>
        <p:spPr>
          <a:ln/>
        </p:spPr>
        <p:txBody>
          <a:bodyPr/>
          <a:lstStyle>
            <a:lvl1pPr>
              <a:defRPr/>
            </a:lvl1pPr>
          </a:lstStyle>
          <a:p>
            <a:pPr>
              <a:defRPr/>
            </a:pPr>
            <a:fld id="{7A3C206C-2889-4C89-9A33-5A4C70003E0C}" type="slidenum">
              <a:rPr lang="es-ES" altLang="es-AR"/>
              <a:pPr>
                <a:defRPr/>
              </a:pPr>
              <a:t>‹Nº›</a:t>
            </a:fld>
            <a:endParaRPr lang="es-ES" altLang="es-AR"/>
          </a:p>
        </p:txBody>
      </p:sp>
    </p:spTree>
    <p:extLst>
      <p:ext uri="{BB962C8B-B14F-4D97-AF65-F5344CB8AC3E}">
        <p14:creationId xmlns:p14="http://schemas.microsoft.com/office/powerpoint/2010/main" val="7342101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D19C4FCD-5101-3BA2-13CF-287C8E00E0A2}"/>
              </a:ext>
            </a:extLst>
          </p:cNvPr>
          <p:cNvSpPr>
            <a:spLocks noGrp="1" noChangeArrowheads="1"/>
          </p:cNvSpPr>
          <p:nvPr>
            <p:ph type="dt" sz="half" idx="10"/>
          </p:nvPr>
        </p:nvSpPr>
        <p:spPr>
          <a:ln/>
        </p:spPr>
        <p:txBody>
          <a:bodyPr/>
          <a:lstStyle>
            <a:lvl1pPr>
              <a:defRPr/>
            </a:lvl1pPr>
          </a:lstStyle>
          <a:p>
            <a:pPr>
              <a:defRPr/>
            </a:pPr>
            <a:endParaRPr lang="es-ES"/>
          </a:p>
        </p:txBody>
      </p:sp>
      <p:sp>
        <p:nvSpPr>
          <p:cNvPr id="3" name="Rectangle 9">
            <a:extLst>
              <a:ext uri="{FF2B5EF4-FFF2-40B4-BE49-F238E27FC236}">
                <a16:creationId xmlns:a16="http://schemas.microsoft.com/office/drawing/2014/main" id="{BDB2EB30-4C31-C10C-FB7E-5CEC1CD2C2A9}"/>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4" name="Rectangle 10">
            <a:extLst>
              <a:ext uri="{FF2B5EF4-FFF2-40B4-BE49-F238E27FC236}">
                <a16:creationId xmlns:a16="http://schemas.microsoft.com/office/drawing/2014/main" id="{AADFD353-9E78-536A-F6E5-F8CBB2BB1994}"/>
              </a:ext>
            </a:extLst>
          </p:cNvPr>
          <p:cNvSpPr>
            <a:spLocks noGrp="1" noChangeArrowheads="1"/>
          </p:cNvSpPr>
          <p:nvPr>
            <p:ph type="sldNum" sz="quarter" idx="12"/>
          </p:nvPr>
        </p:nvSpPr>
        <p:spPr>
          <a:ln/>
        </p:spPr>
        <p:txBody>
          <a:bodyPr/>
          <a:lstStyle>
            <a:lvl1pPr>
              <a:defRPr/>
            </a:lvl1pPr>
          </a:lstStyle>
          <a:p>
            <a:pPr>
              <a:defRPr/>
            </a:pPr>
            <a:fld id="{18177B16-0981-4EBF-A9FA-474335865D19}" type="slidenum">
              <a:rPr lang="es-ES" altLang="es-AR"/>
              <a:pPr>
                <a:defRPr/>
              </a:pPr>
              <a:t>‹Nº›</a:t>
            </a:fld>
            <a:endParaRPr lang="es-ES" altLang="es-AR"/>
          </a:p>
        </p:txBody>
      </p:sp>
    </p:spTree>
    <p:extLst>
      <p:ext uri="{BB962C8B-B14F-4D97-AF65-F5344CB8AC3E}">
        <p14:creationId xmlns:p14="http://schemas.microsoft.com/office/powerpoint/2010/main" val="4161892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6" name="Rectangle 10"/>
          <p:cNvSpPr>
            <a:spLocks noGrp="1" noChangeArrowheads="1"/>
          </p:cNvSpPr>
          <p:nvPr>
            <p:ph type="sldNum" sz="quarter" idx="12"/>
          </p:nvPr>
        </p:nvSpPr>
        <p:spPr>
          <a:ln/>
        </p:spPr>
        <p:txBody>
          <a:bodyPr/>
          <a:lstStyle>
            <a:lvl1pPr>
              <a:defRPr/>
            </a:lvl1pPr>
          </a:lstStyle>
          <a:p>
            <a:pPr>
              <a:defRPr/>
            </a:pPr>
            <a:fld id="{61AAF81F-B93A-4929-8A3B-D481C9ECBFC9}"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4619658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8">
            <a:extLst>
              <a:ext uri="{FF2B5EF4-FFF2-40B4-BE49-F238E27FC236}">
                <a16:creationId xmlns:a16="http://schemas.microsoft.com/office/drawing/2014/main" id="{1859D99C-0295-3975-8C53-285181338E04}"/>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9">
            <a:extLst>
              <a:ext uri="{FF2B5EF4-FFF2-40B4-BE49-F238E27FC236}">
                <a16:creationId xmlns:a16="http://schemas.microsoft.com/office/drawing/2014/main" id="{E89269A6-5549-47F2-7860-06001DC0D854}"/>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7" name="Rectangle 10">
            <a:extLst>
              <a:ext uri="{FF2B5EF4-FFF2-40B4-BE49-F238E27FC236}">
                <a16:creationId xmlns:a16="http://schemas.microsoft.com/office/drawing/2014/main" id="{4C7C276D-CE99-365A-A027-9D499C5BBFEF}"/>
              </a:ext>
            </a:extLst>
          </p:cNvPr>
          <p:cNvSpPr>
            <a:spLocks noGrp="1" noChangeArrowheads="1"/>
          </p:cNvSpPr>
          <p:nvPr>
            <p:ph type="sldNum" sz="quarter" idx="12"/>
          </p:nvPr>
        </p:nvSpPr>
        <p:spPr>
          <a:ln/>
        </p:spPr>
        <p:txBody>
          <a:bodyPr/>
          <a:lstStyle>
            <a:lvl1pPr>
              <a:defRPr/>
            </a:lvl1pPr>
          </a:lstStyle>
          <a:p>
            <a:pPr>
              <a:defRPr/>
            </a:pPr>
            <a:fld id="{B92F18F3-65D8-4D8C-BF18-4AF996586FC4}" type="slidenum">
              <a:rPr lang="es-ES" altLang="es-AR"/>
              <a:pPr>
                <a:defRPr/>
              </a:pPr>
              <a:t>‹Nº›</a:t>
            </a:fld>
            <a:endParaRPr lang="es-ES" altLang="es-AR"/>
          </a:p>
        </p:txBody>
      </p:sp>
    </p:spTree>
    <p:extLst>
      <p:ext uri="{BB962C8B-B14F-4D97-AF65-F5344CB8AC3E}">
        <p14:creationId xmlns:p14="http://schemas.microsoft.com/office/powerpoint/2010/main" val="31278360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8">
            <a:extLst>
              <a:ext uri="{FF2B5EF4-FFF2-40B4-BE49-F238E27FC236}">
                <a16:creationId xmlns:a16="http://schemas.microsoft.com/office/drawing/2014/main" id="{AAAFEFB8-D8B3-39BA-CB54-87F91C29A31B}"/>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9">
            <a:extLst>
              <a:ext uri="{FF2B5EF4-FFF2-40B4-BE49-F238E27FC236}">
                <a16:creationId xmlns:a16="http://schemas.microsoft.com/office/drawing/2014/main" id="{8CBB714E-E10D-C30C-73CB-9342207747C6}"/>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7" name="Rectangle 10">
            <a:extLst>
              <a:ext uri="{FF2B5EF4-FFF2-40B4-BE49-F238E27FC236}">
                <a16:creationId xmlns:a16="http://schemas.microsoft.com/office/drawing/2014/main" id="{8F897E2C-BFC6-B12D-F902-C766662D993A}"/>
              </a:ext>
            </a:extLst>
          </p:cNvPr>
          <p:cNvSpPr>
            <a:spLocks noGrp="1" noChangeArrowheads="1"/>
          </p:cNvSpPr>
          <p:nvPr>
            <p:ph type="sldNum" sz="quarter" idx="12"/>
          </p:nvPr>
        </p:nvSpPr>
        <p:spPr>
          <a:ln/>
        </p:spPr>
        <p:txBody>
          <a:bodyPr/>
          <a:lstStyle>
            <a:lvl1pPr>
              <a:defRPr/>
            </a:lvl1pPr>
          </a:lstStyle>
          <a:p>
            <a:pPr>
              <a:defRPr/>
            </a:pPr>
            <a:fld id="{8B3DD920-CFB0-4CE0-B1E3-747E44DBBBBF}" type="slidenum">
              <a:rPr lang="es-ES" altLang="es-AR"/>
              <a:pPr>
                <a:defRPr/>
              </a:pPr>
              <a:t>‹Nº›</a:t>
            </a:fld>
            <a:endParaRPr lang="es-ES" altLang="es-AR"/>
          </a:p>
        </p:txBody>
      </p:sp>
    </p:spTree>
    <p:extLst>
      <p:ext uri="{BB962C8B-B14F-4D97-AF65-F5344CB8AC3E}">
        <p14:creationId xmlns:p14="http://schemas.microsoft.com/office/powerpoint/2010/main" val="40426340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Rectangle 8">
            <a:extLst>
              <a:ext uri="{FF2B5EF4-FFF2-40B4-BE49-F238E27FC236}">
                <a16:creationId xmlns:a16="http://schemas.microsoft.com/office/drawing/2014/main" id="{AC5FD5B4-3EF6-E4FF-9361-34BEB95DB051}"/>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9">
            <a:extLst>
              <a:ext uri="{FF2B5EF4-FFF2-40B4-BE49-F238E27FC236}">
                <a16:creationId xmlns:a16="http://schemas.microsoft.com/office/drawing/2014/main" id="{A32E47CB-3348-463F-284C-E44B1B83353A}"/>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6" name="Rectangle 10">
            <a:extLst>
              <a:ext uri="{FF2B5EF4-FFF2-40B4-BE49-F238E27FC236}">
                <a16:creationId xmlns:a16="http://schemas.microsoft.com/office/drawing/2014/main" id="{6A5AFA01-C5C6-261C-A4E4-C9BF18C04717}"/>
              </a:ext>
            </a:extLst>
          </p:cNvPr>
          <p:cNvSpPr>
            <a:spLocks noGrp="1" noChangeArrowheads="1"/>
          </p:cNvSpPr>
          <p:nvPr>
            <p:ph type="sldNum" sz="quarter" idx="12"/>
          </p:nvPr>
        </p:nvSpPr>
        <p:spPr>
          <a:ln/>
        </p:spPr>
        <p:txBody>
          <a:bodyPr/>
          <a:lstStyle>
            <a:lvl1pPr>
              <a:defRPr/>
            </a:lvl1pPr>
          </a:lstStyle>
          <a:p>
            <a:pPr>
              <a:defRPr/>
            </a:pPr>
            <a:fld id="{3BAB47A1-DF52-482D-8C54-44A07F78CF5E}" type="slidenum">
              <a:rPr lang="es-ES" altLang="es-AR"/>
              <a:pPr>
                <a:defRPr/>
              </a:pPr>
              <a:t>‹Nº›</a:t>
            </a:fld>
            <a:endParaRPr lang="es-ES" altLang="es-AR"/>
          </a:p>
        </p:txBody>
      </p:sp>
    </p:spTree>
    <p:extLst>
      <p:ext uri="{BB962C8B-B14F-4D97-AF65-F5344CB8AC3E}">
        <p14:creationId xmlns:p14="http://schemas.microsoft.com/office/powerpoint/2010/main" val="31509574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6413" y="301625"/>
            <a:ext cx="1827212" cy="5640388"/>
          </a:xfrm>
        </p:spPr>
        <p:txBody>
          <a:bodyPr vert="eaVert"/>
          <a:lstStyle/>
          <a:p>
            <a:r>
              <a:rPr lang="es-ES"/>
              <a:t>Haga clic para modificar el estilo de título del patrón</a:t>
            </a:r>
            <a:endParaRPr lang="es-AR"/>
          </a:p>
        </p:txBody>
      </p:sp>
      <p:sp>
        <p:nvSpPr>
          <p:cNvPr id="3" name="2 Marcador de texto vertical"/>
          <p:cNvSpPr>
            <a:spLocks noGrp="1"/>
          </p:cNvSpPr>
          <p:nvPr>
            <p:ph type="body" orient="vert" idx="1"/>
          </p:nvPr>
        </p:nvSpPr>
        <p:spPr>
          <a:xfrm>
            <a:off x="1370013" y="301625"/>
            <a:ext cx="5334000" cy="564038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Rectangle 8">
            <a:extLst>
              <a:ext uri="{FF2B5EF4-FFF2-40B4-BE49-F238E27FC236}">
                <a16:creationId xmlns:a16="http://schemas.microsoft.com/office/drawing/2014/main" id="{13A95174-07C8-B5A4-962C-AE60B6980630}"/>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9">
            <a:extLst>
              <a:ext uri="{FF2B5EF4-FFF2-40B4-BE49-F238E27FC236}">
                <a16:creationId xmlns:a16="http://schemas.microsoft.com/office/drawing/2014/main" id="{CF2786F9-7BA3-5B9C-A63B-A74032B4FA5F}"/>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6" name="Rectangle 10">
            <a:extLst>
              <a:ext uri="{FF2B5EF4-FFF2-40B4-BE49-F238E27FC236}">
                <a16:creationId xmlns:a16="http://schemas.microsoft.com/office/drawing/2014/main" id="{94E16894-71B4-9B69-B18A-1B801D9533BE}"/>
              </a:ext>
            </a:extLst>
          </p:cNvPr>
          <p:cNvSpPr>
            <a:spLocks noGrp="1" noChangeArrowheads="1"/>
          </p:cNvSpPr>
          <p:nvPr>
            <p:ph type="sldNum" sz="quarter" idx="12"/>
          </p:nvPr>
        </p:nvSpPr>
        <p:spPr>
          <a:ln/>
        </p:spPr>
        <p:txBody>
          <a:bodyPr/>
          <a:lstStyle>
            <a:lvl1pPr>
              <a:defRPr/>
            </a:lvl1pPr>
          </a:lstStyle>
          <a:p>
            <a:pPr>
              <a:defRPr/>
            </a:pPr>
            <a:fld id="{230A72C9-CDD0-4B92-AF99-B9834614DA84}" type="slidenum">
              <a:rPr lang="es-ES" altLang="es-AR"/>
              <a:pPr>
                <a:defRPr/>
              </a:pPr>
              <a:t>‹Nº›</a:t>
            </a:fld>
            <a:endParaRPr lang="es-ES" altLang="es-AR"/>
          </a:p>
        </p:txBody>
      </p:sp>
    </p:spTree>
    <p:extLst>
      <p:ext uri="{BB962C8B-B14F-4D97-AF65-F5344CB8AC3E}">
        <p14:creationId xmlns:p14="http://schemas.microsoft.com/office/powerpoint/2010/main" val="10370792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370013" y="301625"/>
            <a:ext cx="7313612" cy="1143000"/>
          </a:xfrm>
        </p:spPr>
        <p:txBody>
          <a:bodyPr/>
          <a:lstStyle/>
          <a:p>
            <a:r>
              <a:rPr lang="es-ES"/>
              <a:t>Haga clic para modificar el estilo de título del patrón</a:t>
            </a:r>
            <a:endParaRPr lang="es-AR"/>
          </a:p>
        </p:txBody>
      </p:sp>
      <p:sp>
        <p:nvSpPr>
          <p:cNvPr id="3" name="2 Marcador de tabla"/>
          <p:cNvSpPr>
            <a:spLocks noGrp="1"/>
          </p:cNvSpPr>
          <p:nvPr>
            <p:ph type="tbl" idx="1"/>
          </p:nvPr>
        </p:nvSpPr>
        <p:spPr>
          <a:xfrm>
            <a:off x="1370013" y="1827213"/>
            <a:ext cx="7313612" cy="4114800"/>
          </a:xfrm>
        </p:spPr>
        <p:txBody>
          <a:bodyPr/>
          <a:lstStyle/>
          <a:p>
            <a:pPr lvl="0"/>
            <a:endParaRPr lang="es-AR" noProof="0"/>
          </a:p>
        </p:txBody>
      </p:sp>
      <p:sp>
        <p:nvSpPr>
          <p:cNvPr id="4" name="Rectangle 8">
            <a:extLst>
              <a:ext uri="{FF2B5EF4-FFF2-40B4-BE49-F238E27FC236}">
                <a16:creationId xmlns:a16="http://schemas.microsoft.com/office/drawing/2014/main" id="{5B7CB190-2347-0FE9-80C9-58A5E0FBC054}"/>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9">
            <a:extLst>
              <a:ext uri="{FF2B5EF4-FFF2-40B4-BE49-F238E27FC236}">
                <a16:creationId xmlns:a16="http://schemas.microsoft.com/office/drawing/2014/main" id="{8711448A-ECE9-1CB0-D83A-6E0975CFE33A}"/>
              </a:ext>
            </a:extLst>
          </p:cNvPr>
          <p:cNvSpPr>
            <a:spLocks noGrp="1" noChangeArrowheads="1"/>
          </p:cNvSpPr>
          <p:nvPr>
            <p:ph type="ftr" sz="quarter" idx="11"/>
          </p:nvPr>
        </p:nvSpPr>
        <p:spPr>
          <a:ln/>
        </p:spPr>
        <p:txBody>
          <a:bodyPr/>
          <a:lstStyle>
            <a:lvl1pPr>
              <a:defRPr/>
            </a:lvl1pPr>
          </a:lstStyle>
          <a:p>
            <a:pPr>
              <a:defRPr/>
            </a:pPr>
            <a:r>
              <a:rPr lang="es-ES"/>
              <a:t>Esp. Lorena Almada </a:t>
            </a:r>
          </a:p>
        </p:txBody>
      </p:sp>
      <p:sp>
        <p:nvSpPr>
          <p:cNvPr id="6" name="Rectangle 10">
            <a:extLst>
              <a:ext uri="{FF2B5EF4-FFF2-40B4-BE49-F238E27FC236}">
                <a16:creationId xmlns:a16="http://schemas.microsoft.com/office/drawing/2014/main" id="{63F38FDE-FA82-7C1A-CE48-396A3732B8D0}"/>
              </a:ext>
            </a:extLst>
          </p:cNvPr>
          <p:cNvSpPr>
            <a:spLocks noGrp="1" noChangeArrowheads="1"/>
          </p:cNvSpPr>
          <p:nvPr>
            <p:ph type="sldNum" sz="quarter" idx="12"/>
          </p:nvPr>
        </p:nvSpPr>
        <p:spPr>
          <a:ln/>
        </p:spPr>
        <p:txBody>
          <a:bodyPr/>
          <a:lstStyle>
            <a:lvl1pPr>
              <a:defRPr/>
            </a:lvl1pPr>
          </a:lstStyle>
          <a:p>
            <a:pPr>
              <a:defRPr/>
            </a:pPr>
            <a:fld id="{FFB3474D-E9F3-45F9-B97F-BF142D1B044B}" type="slidenum">
              <a:rPr lang="es-ES" altLang="es-AR"/>
              <a:pPr>
                <a:defRPr/>
              </a:pPr>
              <a:t>‹Nº›</a:t>
            </a:fld>
            <a:endParaRPr lang="es-ES" altLang="es-AR"/>
          </a:p>
        </p:txBody>
      </p:sp>
    </p:spTree>
    <p:extLst>
      <p:ext uri="{BB962C8B-B14F-4D97-AF65-F5344CB8AC3E}">
        <p14:creationId xmlns:p14="http://schemas.microsoft.com/office/powerpoint/2010/main" val="1347363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contenido"/>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7" name="Rectangle 10"/>
          <p:cNvSpPr>
            <a:spLocks noGrp="1" noChangeArrowheads="1"/>
          </p:cNvSpPr>
          <p:nvPr>
            <p:ph type="sldNum" sz="quarter" idx="12"/>
          </p:nvPr>
        </p:nvSpPr>
        <p:spPr>
          <a:ln/>
        </p:spPr>
        <p:txBody>
          <a:bodyPr/>
          <a:lstStyle>
            <a:lvl1pPr>
              <a:defRPr/>
            </a:lvl1pPr>
          </a:lstStyle>
          <a:p>
            <a:pPr>
              <a:defRPr/>
            </a:pPr>
            <a:fld id="{9A84CE5C-E100-49EA-A2D9-F0D72987DF01}"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369847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8"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9" name="Rectangle 10"/>
          <p:cNvSpPr>
            <a:spLocks noGrp="1" noChangeArrowheads="1"/>
          </p:cNvSpPr>
          <p:nvPr>
            <p:ph type="sldNum" sz="quarter" idx="12"/>
          </p:nvPr>
        </p:nvSpPr>
        <p:spPr>
          <a:ln/>
        </p:spPr>
        <p:txBody>
          <a:bodyPr/>
          <a:lstStyle>
            <a:lvl1pPr>
              <a:defRPr/>
            </a:lvl1pPr>
          </a:lstStyle>
          <a:p>
            <a:pPr>
              <a:defRPr/>
            </a:pPr>
            <a:fld id="{0D34DD92-AAC9-4515-917B-F89521164EB8}"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871263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4"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5" name="Rectangle 10"/>
          <p:cNvSpPr>
            <a:spLocks noGrp="1" noChangeArrowheads="1"/>
          </p:cNvSpPr>
          <p:nvPr>
            <p:ph type="sldNum" sz="quarter" idx="12"/>
          </p:nvPr>
        </p:nvSpPr>
        <p:spPr>
          <a:ln/>
        </p:spPr>
        <p:txBody>
          <a:bodyPr/>
          <a:lstStyle>
            <a:lvl1pPr>
              <a:defRPr/>
            </a:lvl1pPr>
          </a:lstStyle>
          <a:p>
            <a:pPr>
              <a:defRPr/>
            </a:pPr>
            <a:fld id="{65320619-3771-4F02-9F50-197B8E997D16}"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566541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3"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4" name="Rectangle 10"/>
          <p:cNvSpPr>
            <a:spLocks noGrp="1" noChangeArrowheads="1"/>
          </p:cNvSpPr>
          <p:nvPr>
            <p:ph type="sldNum" sz="quarter" idx="12"/>
          </p:nvPr>
        </p:nvSpPr>
        <p:spPr>
          <a:ln/>
        </p:spPr>
        <p:txBody>
          <a:bodyPr/>
          <a:lstStyle>
            <a:lvl1pPr>
              <a:defRPr/>
            </a:lvl1pPr>
          </a:lstStyle>
          <a:p>
            <a:pPr>
              <a:defRPr/>
            </a:pPr>
            <a:fld id="{D1E019BE-079E-4A91-8B15-1BDA061D6D7F}"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427084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7" name="Rectangle 10"/>
          <p:cNvSpPr>
            <a:spLocks noGrp="1" noChangeArrowheads="1"/>
          </p:cNvSpPr>
          <p:nvPr>
            <p:ph type="sldNum" sz="quarter" idx="12"/>
          </p:nvPr>
        </p:nvSpPr>
        <p:spPr>
          <a:ln/>
        </p:spPr>
        <p:txBody>
          <a:bodyPr/>
          <a:lstStyle>
            <a:lvl1pPr>
              <a:defRPr/>
            </a:lvl1pPr>
          </a:lstStyle>
          <a:p>
            <a:pPr>
              <a:defRPr/>
            </a:pPr>
            <a:fld id="{05358E4E-95C0-4A9A-B93B-2B1F04AFEACB}"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2830604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r>
              <a:rPr lang="es-ES">
                <a:solidFill>
                  <a:srgbClr val="000000"/>
                </a:solidFill>
              </a:rPr>
              <a:t>Esp. Lorena Almada </a:t>
            </a:r>
          </a:p>
        </p:txBody>
      </p:sp>
      <p:sp>
        <p:nvSpPr>
          <p:cNvPr id="7" name="Rectangle 10"/>
          <p:cNvSpPr>
            <a:spLocks noGrp="1" noChangeArrowheads="1"/>
          </p:cNvSpPr>
          <p:nvPr>
            <p:ph type="sldNum" sz="quarter" idx="12"/>
          </p:nvPr>
        </p:nvSpPr>
        <p:spPr>
          <a:ln/>
        </p:spPr>
        <p:txBody>
          <a:bodyPr/>
          <a:lstStyle>
            <a:lvl1pPr>
              <a:defRPr/>
            </a:lvl1pPr>
          </a:lstStyle>
          <a:p>
            <a:pPr>
              <a:defRPr/>
            </a:pPr>
            <a:fld id="{427000CD-8CF0-4566-A4AF-A6BF95D3D7EE}"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997218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3238500" y="0"/>
            <a:ext cx="11925300" cy="3810000"/>
            <a:chOff x="-2040" y="0"/>
            <a:chExt cx="7512" cy="2400"/>
          </a:xfrm>
        </p:grpSpPr>
        <p:sp>
          <p:nvSpPr>
            <p:cNvPr id="66563"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fontAlgn="base">
                <a:spcBef>
                  <a:spcPct val="0"/>
                </a:spcBef>
                <a:spcAft>
                  <a:spcPct val="0"/>
                </a:spcAft>
                <a:defRPr/>
              </a:pPr>
              <a:endParaRPr lang="es-ES" sz="2400">
                <a:solidFill>
                  <a:srgbClr val="000000"/>
                </a:solidFill>
                <a:latin typeface="Times New Roman" pitchFamily="18" charset="0"/>
              </a:endParaRPr>
            </a:p>
          </p:txBody>
        </p:sp>
        <p:sp>
          <p:nvSpPr>
            <p:cNvPr id="66564"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66565"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pPr fontAlgn="base">
                <a:spcBef>
                  <a:spcPct val="0"/>
                </a:spcBef>
                <a:spcAft>
                  <a:spcPct val="0"/>
                </a:spcAft>
                <a:defRPr/>
              </a:pPr>
              <a:endParaRPr lang="es-AR" sz="3200">
                <a:solidFill>
                  <a:srgbClr val="000000"/>
                </a:solidFill>
                <a:latin typeface="Arial" charset="0"/>
              </a:endParaRPr>
            </a:p>
          </p:txBody>
        </p:sp>
      </p:grpSp>
      <p:sp>
        <p:nvSpPr>
          <p:cNvPr id="2051" name="Rectangle 6"/>
          <p:cNvSpPr>
            <a:spLocks noGrp="1" noChangeArrowheads="1"/>
          </p:cNvSpPr>
          <p:nvPr>
            <p:ph type="title"/>
          </p:nvPr>
        </p:nvSpPr>
        <p:spPr bwMode="auto">
          <a:xfrm>
            <a:off x="1370013" y="301625"/>
            <a:ext cx="73136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t>Haga clic para cambiar el estilo de título	</a:t>
            </a:r>
          </a:p>
        </p:txBody>
      </p:sp>
      <p:sp>
        <p:nvSpPr>
          <p:cNvPr id="2052" name="Rectangle 7"/>
          <p:cNvSpPr>
            <a:spLocks noGrp="1" noChangeArrowheads="1"/>
          </p:cNvSpPr>
          <p:nvPr>
            <p:ph type="body" idx="1"/>
          </p:nvPr>
        </p:nvSpPr>
        <p:spPr bwMode="auto">
          <a:xfrm>
            <a:off x="1370013" y="1827213"/>
            <a:ext cx="7313612"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6568"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mn-lt"/>
              </a:defRPr>
            </a:lvl1pPr>
          </a:lstStyle>
          <a:p>
            <a:pPr fontAlgn="base">
              <a:spcBef>
                <a:spcPct val="0"/>
              </a:spcBef>
              <a:spcAft>
                <a:spcPct val="0"/>
              </a:spcAft>
              <a:defRPr/>
            </a:pPr>
            <a:endParaRPr lang="es-ES">
              <a:solidFill>
                <a:srgbClr val="000000"/>
              </a:solidFill>
            </a:endParaRPr>
          </a:p>
        </p:txBody>
      </p:sp>
      <p:sp>
        <p:nvSpPr>
          <p:cNvPr id="66569"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atin typeface="+mn-lt"/>
              </a:defRPr>
            </a:lvl1pPr>
          </a:lstStyle>
          <a:p>
            <a:pPr fontAlgn="base">
              <a:spcBef>
                <a:spcPct val="0"/>
              </a:spcBef>
              <a:spcAft>
                <a:spcPct val="0"/>
              </a:spcAft>
              <a:defRPr/>
            </a:pPr>
            <a:r>
              <a:rPr lang="es-ES">
                <a:solidFill>
                  <a:srgbClr val="000000"/>
                </a:solidFill>
              </a:rPr>
              <a:t>Esp. Lorena Almada </a:t>
            </a:r>
          </a:p>
        </p:txBody>
      </p:sp>
      <p:sp>
        <p:nvSpPr>
          <p:cNvPr id="66570"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mn-lt"/>
              </a:defRPr>
            </a:lvl1pPr>
          </a:lstStyle>
          <a:p>
            <a:pPr fontAlgn="base">
              <a:spcBef>
                <a:spcPct val="0"/>
              </a:spcBef>
              <a:spcAft>
                <a:spcPct val="0"/>
              </a:spcAft>
              <a:defRPr/>
            </a:pPr>
            <a:fld id="{E2C533BA-8DE6-4B39-AF26-C6564D0E8A29}" type="slidenum">
              <a:rPr lang="es-ES">
                <a:solidFill>
                  <a:srgbClr val="000000"/>
                </a:solidFill>
              </a:rPr>
              <a:pPr fontAlgn="base">
                <a:spcBef>
                  <a:spcPct val="0"/>
                </a:spcBef>
                <a:spcAft>
                  <a:spcPct val="0"/>
                </a:spcAft>
                <a:defRPr/>
              </a:pPr>
              <a:t>‹Nº›</a:t>
            </a:fld>
            <a:endParaRPr lang="es-ES">
              <a:solidFill>
                <a:srgbClr val="000000"/>
              </a:solidFill>
            </a:endParaRPr>
          </a:p>
        </p:txBody>
      </p:sp>
    </p:spTree>
    <p:extLst>
      <p:ext uri="{BB962C8B-B14F-4D97-AF65-F5344CB8AC3E}">
        <p14:creationId xmlns:p14="http://schemas.microsoft.com/office/powerpoint/2010/main" val="3898586647"/>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hf hd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eaLnBrk="0" fontAlgn="base" hangingPunct="0">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3238500" y="0"/>
            <a:ext cx="11925300" cy="3810000"/>
            <a:chOff x="-2040" y="0"/>
            <a:chExt cx="7512" cy="2400"/>
          </a:xfrm>
        </p:grpSpPr>
        <p:sp>
          <p:nvSpPr>
            <p:cNvPr id="66563"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fontAlgn="base">
                <a:spcBef>
                  <a:spcPct val="0"/>
                </a:spcBef>
                <a:spcAft>
                  <a:spcPct val="0"/>
                </a:spcAft>
                <a:defRPr/>
              </a:pPr>
              <a:endParaRPr lang="es-ES" sz="2400">
                <a:solidFill>
                  <a:srgbClr val="000000"/>
                </a:solidFill>
                <a:latin typeface="Times New Roman" pitchFamily="18" charset="0"/>
              </a:endParaRPr>
            </a:p>
          </p:txBody>
        </p:sp>
        <p:sp>
          <p:nvSpPr>
            <p:cNvPr id="66564"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fontAlgn="base">
                <a:spcBef>
                  <a:spcPct val="0"/>
                </a:spcBef>
                <a:spcAft>
                  <a:spcPct val="0"/>
                </a:spcAft>
                <a:defRPr/>
              </a:pPr>
              <a:endParaRPr lang="es-ES">
                <a:solidFill>
                  <a:srgbClr val="000000"/>
                </a:solidFill>
                <a:latin typeface="Arial" charset="0"/>
              </a:endParaRPr>
            </a:p>
          </p:txBody>
        </p:sp>
        <p:sp>
          <p:nvSpPr>
            <p:cNvPr id="66565"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pPr fontAlgn="base">
                <a:spcBef>
                  <a:spcPct val="0"/>
                </a:spcBef>
                <a:spcAft>
                  <a:spcPct val="0"/>
                </a:spcAft>
                <a:defRPr/>
              </a:pPr>
              <a:endParaRPr lang="es-AR" sz="3200">
                <a:solidFill>
                  <a:srgbClr val="000000"/>
                </a:solidFill>
                <a:latin typeface="Arial" charset="0"/>
              </a:endParaRPr>
            </a:p>
          </p:txBody>
        </p:sp>
      </p:grpSp>
      <p:sp>
        <p:nvSpPr>
          <p:cNvPr id="2051" name="Rectangle 6"/>
          <p:cNvSpPr>
            <a:spLocks noGrp="1" noChangeArrowheads="1"/>
          </p:cNvSpPr>
          <p:nvPr>
            <p:ph type="title"/>
          </p:nvPr>
        </p:nvSpPr>
        <p:spPr bwMode="auto">
          <a:xfrm>
            <a:off x="1370013" y="301625"/>
            <a:ext cx="73136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t>Haga clic para cambiar el estilo de título	</a:t>
            </a:r>
          </a:p>
        </p:txBody>
      </p:sp>
      <p:sp>
        <p:nvSpPr>
          <p:cNvPr id="2052" name="Rectangle 7"/>
          <p:cNvSpPr>
            <a:spLocks noGrp="1" noChangeArrowheads="1"/>
          </p:cNvSpPr>
          <p:nvPr>
            <p:ph type="body" idx="1"/>
          </p:nvPr>
        </p:nvSpPr>
        <p:spPr bwMode="auto">
          <a:xfrm>
            <a:off x="1370013" y="1827213"/>
            <a:ext cx="7313612"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6568"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mn-lt"/>
              </a:defRPr>
            </a:lvl1pPr>
          </a:lstStyle>
          <a:p>
            <a:pPr fontAlgn="base">
              <a:spcBef>
                <a:spcPct val="0"/>
              </a:spcBef>
              <a:spcAft>
                <a:spcPct val="0"/>
              </a:spcAft>
              <a:defRPr/>
            </a:pPr>
            <a:endParaRPr lang="es-ES">
              <a:solidFill>
                <a:srgbClr val="000000"/>
              </a:solidFill>
            </a:endParaRPr>
          </a:p>
        </p:txBody>
      </p:sp>
      <p:sp>
        <p:nvSpPr>
          <p:cNvPr id="66569"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atin typeface="+mn-lt"/>
              </a:defRPr>
            </a:lvl1pPr>
          </a:lstStyle>
          <a:p>
            <a:pPr fontAlgn="base">
              <a:spcBef>
                <a:spcPct val="0"/>
              </a:spcBef>
              <a:spcAft>
                <a:spcPct val="0"/>
              </a:spcAft>
              <a:defRPr/>
            </a:pPr>
            <a:r>
              <a:rPr lang="es-ES">
                <a:solidFill>
                  <a:srgbClr val="000000"/>
                </a:solidFill>
              </a:rPr>
              <a:t>Esp. Lorena Almada </a:t>
            </a:r>
          </a:p>
        </p:txBody>
      </p:sp>
      <p:sp>
        <p:nvSpPr>
          <p:cNvPr id="66570"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mn-lt"/>
              </a:defRPr>
            </a:lvl1pPr>
          </a:lstStyle>
          <a:p>
            <a:pPr fontAlgn="base">
              <a:spcBef>
                <a:spcPct val="0"/>
              </a:spcBef>
              <a:spcAft>
                <a:spcPct val="0"/>
              </a:spcAft>
              <a:defRPr/>
            </a:pPr>
            <a:fld id="{E2C533BA-8DE6-4B39-AF26-C6564D0E8A29}" type="slidenum">
              <a:rPr lang="es-ES">
                <a:solidFill>
                  <a:srgbClr val="000000"/>
                </a:solidFill>
              </a:rPr>
              <a:pPr fontAlgn="base">
                <a:spcBef>
                  <a:spcPct val="0"/>
                </a:spcBef>
                <a:spcAft>
                  <a:spcPct val="0"/>
                </a:spcAft>
                <a:defRPr/>
              </a:pPr>
              <a:t>‹Nº›</a:t>
            </a:fld>
            <a:endParaRPr lang="es-ES">
              <a:solidFill>
                <a:srgbClr val="000000"/>
              </a:solidFill>
            </a:endParaRPr>
          </a:p>
        </p:txBody>
      </p:sp>
    </p:spTree>
    <p:extLst>
      <p:ext uri="{BB962C8B-B14F-4D97-AF65-F5344CB8AC3E}">
        <p14:creationId xmlns:p14="http://schemas.microsoft.com/office/powerpoint/2010/main" val="2664727194"/>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hf hd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eaLnBrk="0" fontAlgn="base" hangingPunct="0">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8D705B8E-F740-C35C-899B-EEDF2F2BDE56}"/>
              </a:ext>
            </a:extLst>
          </p:cNvPr>
          <p:cNvGrpSpPr>
            <a:grpSpLocks/>
          </p:cNvGrpSpPr>
          <p:nvPr/>
        </p:nvGrpSpPr>
        <p:grpSpPr bwMode="auto">
          <a:xfrm>
            <a:off x="-3238500" y="0"/>
            <a:ext cx="11925300" cy="3810000"/>
            <a:chOff x="-2040" y="0"/>
            <a:chExt cx="7512" cy="2400"/>
          </a:xfrm>
        </p:grpSpPr>
        <p:sp>
          <p:nvSpPr>
            <p:cNvPr id="1032" name="AutoShape 3">
              <a:extLst>
                <a:ext uri="{FF2B5EF4-FFF2-40B4-BE49-F238E27FC236}">
                  <a16:creationId xmlns:a16="http://schemas.microsoft.com/office/drawing/2014/main" id="{59147229-9A76-4698-0F96-F30CA5460967}"/>
                </a:ext>
              </a:extLst>
            </p:cNvPr>
            <p:cNvSpPr>
              <a:spLocks noChangeArrowheads="1"/>
            </p:cNvSpPr>
            <p:nvPr/>
          </p:nvSpPr>
          <p:spPr bwMode="auto">
            <a:xfrm>
              <a:off x="-2040" y="432"/>
              <a:ext cx="2592" cy="1968"/>
            </a:xfrm>
            <a:custGeom>
              <a:avLst/>
              <a:gdLst>
                <a:gd name="T0" fmla="*/ 0 w 64000"/>
                <a:gd name="T1" fmla="*/ 0 h 64000"/>
                <a:gd name="T2" fmla="*/ 0 w 64000"/>
                <a:gd name="T3" fmla="*/ 0 h 64000"/>
                <a:gd name="T4" fmla="*/ 0 w 64000"/>
                <a:gd name="T5" fmla="*/ 0 h 64000"/>
                <a:gd name="T6" fmla="*/ 0 w 64000"/>
                <a:gd name="T7" fmla="*/ 0 h 64000"/>
                <a:gd name="T8" fmla="*/ 0 w 64000"/>
                <a:gd name="T9" fmla="*/ 0 h 64000"/>
                <a:gd name="T10" fmla="*/ 0 w 64000"/>
                <a:gd name="T11" fmla="*/ 0 h 64000"/>
                <a:gd name="T12" fmla="*/ 0 w 64000"/>
                <a:gd name="T13" fmla="*/ 0 h 64000"/>
                <a:gd name="T14" fmla="*/ 0 w 64000"/>
                <a:gd name="T15" fmla="*/ 0 h 64000"/>
                <a:gd name="T16" fmla="*/ 0 w 64000"/>
                <a:gd name="T17" fmla="*/ 0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50296 w 64000"/>
                <a:gd name="T28" fmla="*/ -26244 h 64000"/>
                <a:gd name="T29" fmla="*/ 50296 w 64000"/>
                <a:gd name="T30" fmla="*/ 26244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AR"/>
            </a:p>
          </p:txBody>
        </p:sp>
        <p:sp>
          <p:nvSpPr>
            <p:cNvPr id="1033" name="AutoShape 4">
              <a:extLst>
                <a:ext uri="{FF2B5EF4-FFF2-40B4-BE49-F238E27FC236}">
                  <a16:creationId xmlns:a16="http://schemas.microsoft.com/office/drawing/2014/main" id="{7F45F556-E5EF-B329-2797-7FA81EE5A230}"/>
                </a:ext>
              </a:extLst>
            </p:cNvPr>
            <p:cNvSpPr>
              <a:spLocks noChangeArrowheads="1"/>
            </p:cNvSpPr>
            <p:nvPr/>
          </p:nvSpPr>
          <p:spPr bwMode="auto">
            <a:xfrm>
              <a:off x="-1528" y="0"/>
              <a:ext cx="1949" cy="1987"/>
            </a:xfrm>
            <a:custGeom>
              <a:avLst/>
              <a:gdLst>
                <a:gd name="T0" fmla="*/ 0 w 64000"/>
                <a:gd name="T1" fmla="*/ 0 h 64000"/>
                <a:gd name="T2" fmla="*/ 0 w 64000"/>
                <a:gd name="T3" fmla="*/ 0 h 64000"/>
                <a:gd name="T4" fmla="*/ 0 w 64000"/>
                <a:gd name="T5" fmla="*/ 0 h 64000"/>
                <a:gd name="T6" fmla="*/ 0 w 64000"/>
                <a:gd name="T7" fmla="*/ 0 h 64000"/>
                <a:gd name="T8" fmla="*/ 0 w 64000"/>
                <a:gd name="T9" fmla="*/ 0 h 64000"/>
                <a:gd name="T10" fmla="*/ 0 w 64000"/>
                <a:gd name="T11" fmla="*/ 0 h 64000"/>
                <a:gd name="T12" fmla="*/ 0 w 64000"/>
                <a:gd name="T13" fmla="*/ 0 h 64000"/>
                <a:gd name="T14" fmla="*/ 0 w 64000"/>
                <a:gd name="T15" fmla="*/ 0 h 64000"/>
                <a:gd name="T16" fmla="*/ 0 w 64000"/>
                <a:gd name="T17" fmla="*/ 0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50077 w 64000"/>
                <a:gd name="T28" fmla="*/ -26412 h 64000"/>
                <a:gd name="T29" fmla="*/ 50077 w 64000"/>
                <a:gd name="T30" fmla="*/ 26412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AR"/>
            </a:p>
          </p:txBody>
        </p:sp>
        <p:sp>
          <p:nvSpPr>
            <p:cNvPr id="1034" name="Line 5">
              <a:extLst>
                <a:ext uri="{FF2B5EF4-FFF2-40B4-BE49-F238E27FC236}">
                  <a16:creationId xmlns:a16="http://schemas.microsoft.com/office/drawing/2014/main" id="{7FA7A9DD-83EF-27ED-2869-5B35BD5EDF00}"/>
                </a:ext>
              </a:extLst>
            </p:cNvPr>
            <p:cNvSpPr>
              <a:spLocks noChangeShapeType="1"/>
            </p:cNvSpPr>
            <p:nvPr/>
          </p:nvSpPr>
          <p:spPr bwMode="auto">
            <a:xfrm>
              <a:off x="864" y="960"/>
              <a:ext cx="460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grpSp>
      <p:sp>
        <p:nvSpPr>
          <p:cNvPr id="1027" name="Rectangle 6">
            <a:extLst>
              <a:ext uri="{FF2B5EF4-FFF2-40B4-BE49-F238E27FC236}">
                <a16:creationId xmlns:a16="http://schemas.microsoft.com/office/drawing/2014/main" id="{94CE3776-32B0-65D1-EC25-221B5CBCEE41}"/>
              </a:ext>
            </a:extLst>
          </p:cNvPr>
          <p:cNvSpPr>
            <a:spLocks noGrp="1" noChangeArrowheads="1"/>
          </p:cNvSpPr>
          <p:nvPr>
            <p:ph type="title"/>
          </p:nvPr>
        </p:nvSpPr>
        <p:spPr bwMode="auto">
          <a:xfrm>
            <a:off x="1370013" y="301625"/>
            <a:ext cx="731361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s-ES" altLang="es-AR"/>
              <a:t>Haga clic para cambiar el estilo de título	</a:t>
            </a:r>
          </a:p>
        </p:txBody>
      </p:sp>
      <p:sp>
        <p:nvSpPr>
          <p:cNvPr id="1028" name="Rectangle 7">
            <a:extLst>
              <a:ext uri="{FF2B5EF4-FFF2-40B4-BE49-F238E27FC236}">
                <a16:creationId xmlns:a16="http://schemas.microsoft.com/office/drawing/2014/main" id="{D5FD9884-C3A4-D924-A1FF-0E25C748BF1F}"/>
              </a:ext>
            </a:extLst>
          </p:cNvPr>
          <p:cNvSpPr>
            <a:spLocks noGrp="1" noChangeArrowheads="1"/>
          </p:cNvSpPr>
          <p:nvPr>
            <p:ph type="body" idx="1"/>
          </p:nvPr>
        </p:nvSpPr>
        <p:spPr bwMode="auto">
          <a:xfrm>
            <a:off x="1370013" y="1827213"/>
            <a:ext cx="731361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s-AR"/>
              <a:t>Haga clic para modificar el estilo de texto del patrón</a:t>
            </a:r>
          </a:p>
          <a:p>
            <a:pPr lvl="1"/>
            <a:r>
              <a:rPr lang="es-ES" altLang="es-AR"/>
              <a:t>Segundo nivel</a:t>
            </a:r>
          </a:p>
          <a:p>
            <a:pPr lvl="2"/>
            <a:r>
              <a:rPr lang="es-ES" altLang="es-AR"/>
              <a:t>Tercer nivel</a:t>
            </a:r>
          </a:p>
          <a:p>
            <a:pPr lvl="3"/>
            <a:r>
              <a:rPr lang="es-ES" altLang="es-AR"/>
              <a:t>Cuarto nivel</a:t>
            </a:r>
          </a:p>
          <a:p>
            <a:pPr lvl="4"/>
            <a:r>
              <a:rPr lang="es-ES" altLang="es-AR"/>
              <a:t>Quinto nivel</a:t>
            </a:r>
          </a:p>
        </p:txBody>
      </p:sp>
      <p:sp>
        <p:nvSpPr>
          <p:cNvPr id="66568" name="Rectangle 8">
            <a:extLst>
              <a:ext uri="{FF2B5EF4-FFF2-40B4-BE49-F238E27FC236}">
                <a16:creationId xmlns:a16="http://schemas.microsoft.com/office/drawing/2014/main" id="{5F46B1E1-7EBD-A341-0524-A7C1C661E975}"/>
              </a:ext>
            </a:extLst>
          </p:cNvPr>
          <p:cNvSpPr>
            <a:spLocks noGrp="1" noChangeArrowheads="1"/>
          </p:cNvSpPr>
          <p:nvPr>
            <p:ph type="dt" sz="half" idx="2"/>
          </p:nvPr>
        </p:nvSpPr>
        <p:spPr bwMode="auto">
          <a:xfrm>
            <a:off x="457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mn-lt"/>
              </a:defRPr>
            </a:lvl1pPr>
          </a:lstStyle>
          <a:p>
            <a:pPr>
              <a:defRPr/>
            </a:pPr>
            <a:endParaRPr lang="es-ES"/>
          </a:p>
        </p:txBody>
      </p:sp>
      <p:sp>
        <p:nvSpPr>
          <p:cNvPr id="66569" name="Rectangle 9">
            <a:extLst>
              <a:ext uri="{FF2B5EF4-FFF2-40B4-BE49-F238E27FC236}">
                <a16:creationId xmlns:a16="http://schemas.microsoft.com/office/drawing/2014/main" id="{3567B767-A6AA-DBA4-CA82-578BB399C633}"/>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a:latin typeface="+mn-lt"/>
              </a:defRPr>
            </a:lvl1pPr>
          </a:lstStyle>
          <a:p>
            <a:pPr>
              <a:defRPr/>
            </a:pPr>
            <a:r>
              <a:rPr lang="es-ES"/>
              <a:t>Esp. Lorena Almada </a:t>
            </a:r>
          </a:p>
        </p:txBody>
      </p:sp>
      <p:sp>
        <p:nvSpPr>
          <p:cNvPr id="66570" name="Rectangle 10">
            <a:extLst>
              <a:ext uri="{FF2B5EF4-FFF2-40B4-BE49-F238E27FC236}">
                <a16:creationId xmlns:a16="http://schemas.microsoft.com/office/drawing/2014/main" id="{1262E3FE-E2AF-AFA0-425C-2BBD5A27A13F}"/>
              </a:ext>
            </a:extLst>
          </p:cNvPr>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atin typeface="Verdana" panose="020B0604030504040204" pitchFamily="34" charset="0"/>
              </a:defRPr>
            </a:lvl1pPr>
          </a:lstStyle>
          <a:p>
            <a:pPr>
              <a:defRPr/>
            </a:pPr>
            <a:fld id="{3CEDD5F0-5313-42DE-AF93-BB243B27CC71}" type="slidenum">
              <a:rPr lang="es-ES" altLang="es-AR"/>
              <a:pPr>
                <a:defRPr/>
              </a:pPr>
              <a:t>‹Nº›</a:t>
            </a:fld>
            <a:endParaRPr lang="es-ES" altLang="es-AR"/>
          </a:p>
        </p:txBody>
      </p:sp>
    </p:spTree>
    <p:extLst>
      <p:ext uri="{BB962C8B-B14F-4D97-AF65-F5344CB8AC3E}">
        <p14:creationId xmlns:p14="http://schemas.microsoft.com/office/powerpoint/2010/main" val="4290168344"/>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Lst>
  <p:hf hd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mada@almadayasoc.com.ar" TargetMode="External"/><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D15623EC-D9E4-CA0E-58E8-EFA42E3CFB89}"/>
              </a:ext>
            </a:extLst>
          </p:cNvPr>
          <p:cNvSpPr>
            <a:spLocks noGrp="1" noChangeArrowheads="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1200" b="0" i="0" u="none" strike="noStrike" kern="1200" cap="none" spc="0" normalizeH="0" baseline="0" noProof="0">
                <a:ln>
                  <a:noFill/>
                </a:ln>
                <a:solidFill>
                  <a:srgbClr val="000000"/>
                </a:solidFill>
                <a:effectLst/>
                <a:uLnTx/>
                <a:uFillTx/>
                <a:latin typeface="Verdana"/>
                <a:ea typeface="+mn-ea"/>
                <a:cs typeface="+mn-cs"/>
              </a:rPr>
              <a:t>Esp. Lorena Almada </a:t>
            </a:r>
          </a:p>
        </p:txBody>
      </p:sp>
      <p:sp>
        <p:nvSpPr>
          <p:cNvPr id="5123" name="Rectangle 10">
            <a:extLst>
              <a:ext uri="{FF2B5EF4-FFF2-40B4-BE49-F238E27FC236}">
                <a16:creationId xmlns:a16="http://schemas.microsoft.com/office/drawing/2014/main" id="{8353A433-5885-0AB2-8D71-5A4DEDAA0C64}"/>
              </a:ext>
            </a:extLst>
          </p:cNvPr>
          <p:cNvSpPr>
            <a:spLocks noGrp="1" noChangeArrowheads="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BEB039F-DDD2-4112-9620-5AC7FE881769}" type="slidenum">
              <a:rPr kumimoji="0" lang="es-ES" altLang="es-AR" sz="1200" b="0" i="0" u="none" strike="noStrike" kern="1200" cap="none" spc="0" normalizeH="0" baseline="0" noProof="0" smtClean="0">
                <a:ln>
                  <a:noFill/>
                </a:ln>
                <a:solidFill>
                  <a:srgbClr val="000000"/>
                </a:solidFill>
                <a:effectLst/>
                <a:uLnTx/>
                <a:uFillTx/>
                <a:latin typeface="Verdana" panose="020B060403050404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s-ES" altLang="es-AR" sz="1200" b="0" i="0" u="none" strike="noStrike" kern="1200" cap="none" spc="0" normalizeH="0" baseline="0" noProof="0">
              <a:ln>
                <a:noFill/>
              </a:ln>
              <a:solidFill>
                <a:srgbClr val="000000"/>
              </a:solidFill>
              <a:effectLst/>
              <a:uLnTx/>
              <a:uFillTx/>
              <a:latin typeface="Verdana" panose="020B0604030504040204" pitchFamily="34" charset="0"/>
              <a:ea typeface="+mn-ea"/>
              <a:cs typeface="+mn-cs"/>
            </a:endParaRPr>
          </a:p>
        </p:txBody>
      </p:sp>
      <p:sp>
        <p:nvSpPr>
          <p:cNvPr id="5124" name="Rectangle 2">
            <a:extLst>
              <a:ext uri="{FF2B5EF4-FFF2-40B4-BE49-F238E27FC236}">
                <a16:creationId xmlns:a16="http://schemas.microsoft.com/office/drawing/2014/main" id="{C3166684-4B0C-14FC-20F0-976171E158D2}"/>
              </a:ext>
            </a:extLst>
          </p:cNvPr>
          <p:cNvSpPr>
            <a:spLocks noGrp="1" noChangeArrowheads="1"/>
          </p:cNvSpPr>
          <p:nvPr>
            <p:ph type="ctrTitle"/>
          </p:nvPr>
        </p:nvSpPr>
        <p:spPr>
          <a:xfrm>
            <a:off x="0" y="693738"/>
            <a:ext cx="9251950" cy="1871662"/>
          </a:xfrm>
        </p:spPr>
        <p:txBody>
          <a:bodyPr/>
          <a:lstStyle/>
          <a:p>
            <a:pPr algn="ctr" eaLnBrk="1" hangingPunct="1"/>
            <a:r>
              <a:rPr lang="es-ES" altLang="es-AR" sz="2800" b="1" dirty="0"/>
              <a:t>AAEF - Curso </a:t>
            </a:r>
            <a:br>
              <a:rPr lang="es-ES" altLang="es-AR" sz="2800" b="1" dirty="0"/>
            </a:br>
            <a:r>
              <a:rPr lang="es-ES" altLang="es-AR" sz="2800" b="1" dirty="0"/>
              <a:t>Aspectos Controvertidos del</a:t>
            </a:r>
            <a:br>
              <a:rPr lang="es-ES" altLang="es-AR" sz="2800" b="1" dirty="0"/>
            </a:br>
            <a:r>
              <a:rPr lang="es-ES" altLang="es-AR" sz="2800" b="1" dirty="0"/>
              <a:t>Convenio Multilateral</a:t>
            </a:r>
            <a:endParaRPr lang="es-ES_tradnl" altLang="es-AR" sz="3600" dirty="0"/>
          </a:p>
        </p:txBody>
      </p:sp>
      <p:sp>
        <p:nvSpPr>
          <p:cNvPr id="5125" name="Rectangle 3">
            <a:extLst>
              <a:ext uri="{FF2B5EF4-FFF2-40B4-BE49-F238E27FC236}">
                <a16:creationId xmlns:a16="http://schemas.microsoft.com/office/drawing/2014/main" id="{348DA884-17EB-9E45-C09F-BC0E006E6034}"/>
              </a:ext>
            </a:extLst>
          </p:cNvPr>
          <p:cNvSpPr>
            <a:spLocks noChangeArrowheads="1"/>
          </p:cNvSpPr>
          <p:nvPr/>
        </p:nvSpPr>
        <p:spPr bwMode="auto">
          <a:xfrm>
            <a:off x="250825" y="2852738"/>
            <a:ext cx="8569325" cy="4881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rgbClr val="006666"/>
              </a:buClr>
              <a:buSzPct val="70000"/>
              <a:buFontTx/>
              <a:buNone/>
              <a:tabLst/>
              <a:defRPr/>
            </a:pPr>
            <a:r>
              <a:rPr kumimoji="0" lang="es-AR" altLang="es-AR" sz="2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lang="es-AR" altLang="es-AR" sz="3200" b="1" dirty="0">
                <a:solidFill>
                  <a:srgbClr val="000000"/>
                </a:solidFill>
                <a:latin typeface="Arial" panose="020B0604020202020204" pitchFamily="34" charset="0"/>
              </a:rPr>
              <a:t>Régimen general. Criterios de atribución de gastos</a:t>
            </a:r>
          </a:p>
          <a:p>
            <a:pPr marL="0" marR="0" lvl="0" indent="0" algn="ctr" defTabSz="914400" rtl="0" eaLnBrk="1" fontAlgn="base" latinLnBrk="0" hangingPunct="1">
              <a:lnSpc>
                <a:spcPct val="100000"/>
              </a:lnSpc>
              <a:spcBef>
                <a:spcPct val="20000"/>
              </a:spcBef>
              <a:spcAft>
                <a:spcPct val="0"/>
              </a:spcAft>
              <a:buClr>
                <a:srgbClr val="006666"/>
              </a:buClr>
              <a:buSzPct val="70000"/>
              <a:buFontTx/>
              <a:buNone/>
              <a:tabLst/>
              <a:defRPr/>
            </a:pPr>
            <a:endParaRPr lang="es-AR" altLang="es-AR" sz="3200" b="1" dirty="0">
              <a:solidFill>
                <a:srgbClr val="000000"/>
              </a:solidFill>
              <a:latin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
                <a:srgbClr val="006666"/>
              </a:buClr>
              <a:buSzPct val="70000"/>
              <a:buFontTx/>
              <a:buNone/>
              <a:tabLst/>
              <a:defRPr/>
            </a:pPr>
            <a:r>
              <a:rPr kumimoji="0" lang="es-AR" altLang="es-AR" sz="2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Lorena M. Almada</a:t>
            </a:r>
          </a:p>
          <a:p>
            <a:pPr marL="0" marR="0" lvl="0" indent="0" algn="ctr" defTabSz="914400" rtl="0" eaLnBrk="1" fontAlgn="base" latinLnBrk="0" hangingPunct="1">
              <a:lnSpc>
                <a:spcPct val="100000"/>
              </a:lnSpc>
              <a:spcBef>
                <a:spcPct val="20000"/>
              </a:spcBef>
              <a:spcAft>
                <a:spcPct val="0"/>
              </a:spcAft>
              <a:buClr>
                <a:srgbClr val="006666"/>
              </a:buClr>
              <a:buSzPct val="70000"/>
              <a:buFont typeface="Wingdings" panose="05000000000000000000" pitchFamily="2" charset="2"/>
              <a:buNone/>
              <a:tabLst/>
              <a:defRPr/>
            </a:pPr>
            <a:r>
              <a:rPr kumimoji="0" lang="es-AR" altLang="es-AR" sz="2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Investigadora CIUNR</a:t>
            </a:r>
          </a:p>
          <a:p>
            <a:pPr marL="0" marR="0" lvl="0" indent="0" algn="ctr" defTabSz="914400" rtl="0" eaLnBrk="1" fontAlgn="base" latinLnBrk="0" hangingPunct="1">
              <a:lnSpc>
                <a:spcPct val="100000"/>
              </a:lnSpc>
              <a:spcBef>
                <a:spcPct val="20000"/>
              </a:spcBef>
              <a:spcAft>
                <a:spcPct val="0"/>
              </a:spcAft>
              <a:buClr>
                <a:srgbClr val="006666"/>
              </a:buClr>
              <a:buSzPct val="70000"/>
              <a:buFont typeface="Wingdings" panose="05000000000000000000" pitchFamily="2" charset="2"/>
              <a:buNone/>
              <a:tabLst/>
              <a:defRPr/>
            </a:pPr>
            <a:r>
              <a:rPr kumimoji="0" lang="es-AR" altLang="es-AR" sz="2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hlinkClick r:id="rId3"/>
              </a:rPr>
              <a:t>almada@almadayasoc.com.ar</a:t>
            </a:r>
            <a:endParaRPr kumimoji="0" lang="es-AR" altLang="es-AR" sz="2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ctr" defTabSz="914400" rtl="0" eaLnBrk="1" fontAlgn="base" latinLnBrk="0" hangingPunct="1">
              <a:lnSpc>
                <a:spcPct val="100000"/>
              </a:lnSpc>
              <a:spcBef>
                <a:spcPct val="20000"/>
              </a:spcBef>
              <a:spcAft>
                <a:spcPct val="0"/>
              </a:spcAft>
              <a:buClr>
                <a:srgbClr val="006666"/>
              </a:buClr>
              <a:buSzPct val="70000"/>
              <a:buFont typeface="Wingdings" panose="05000000000000000000" pitchFamily="2" charset="2"/>
              <a:buNone/>
              <a:tabLst/>
              <a:defRPr/>
            </a:pPr>
            <a:endParaRPr kumimoji="0" lang="es-AR" altLang="es-AR" sz="2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ctr" defTabSz="914400" rtl="0" eaLnBrk="1" fontAlgn="base" latinLnBrk="0" hangingPunct="1">
              <a:lnSpc>
                <a:spcPct val="100000"/>
              </a:lnSpc>
              <a:spcBef>
                <a:spcPct val="20000"/>
              </a:spcBef>
              <a:spcAft>
                <a:spcPct val="0"/>
              </a:spcAft>
              <a:buClr>
                <a:srgbClr val="006666"/>
              </a:buClr>
              <a:buSzPct val="70000"/>
              <a:buFont typeface="Wingdings" panose="05000000000000000000" pitchFamily="2" charset="2"/>
              <a:buNone/>
              <a:tabLst/>
              <a:defRPr/>
            </a:pPr>
            <a:endParaRPr kumimoji="0" lang="es-AR" altLang="es-AR" sz="2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ctr" defTabSz="914400" rtl="0" eaLnBrk="1" fontAlgn="base" latinLnBrk="0" hangingPunct="1">
              <a:lnSpc>
                <a:spcPct val="100000"/>
              </a:lnSpc>
              <a:spcBef>
                <a:spcPct val="20000"/>
              </a:spcBef>
              <a:spcAft>
                <a:spcPct val="0"/>
              </a:spcAft>
              <a:buClr>
                <a:srgbClr val="006666"/>
              </a:buClr>
              <a:buSzPct val="70000"/>
              <a:buFont typeface="Wingdings" panose="05000000000000000000" pitchFamily="2" charset="2"/>
              <a:buNone/>
              <a:tabLst/>
              <a:defRPr/>
            </a:pPr>
            <a:endParaRPr kumimoji="0" lang="es-ES" altLang="es-AR" sz="2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126" name="Rectangle 4">
            <a:extLst>
              <a:ext uri="{FF2B5EF4-FFF2-40B4-BE49-F238E27FC236}">
                <a16:creationId xmlns:a16="http://schemas.microsoft.com/office/drawing/2014/main" id="{64393F41-5B51-B929-BD12-22137EF7442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AR" altLang="es-AR"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127" name="Rectangle 5">
            <a:extLst>
              <a:ext uri="{FF2B5EF4-FFF2-40B4-BE49-F238E27FC236}">
                <a16:creationId xmlns:a16="http://schemas.microsoft.com/office/drawing/2014/main" id="{F71341FA-7E6D-75A9-F9E0-6E7D5DA5855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AR" altLang="es-AR"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128" name="Rectangle 6">
            <a:extLst>
              <a:ext uri="{FF2B5EF4-FFF2-40B4-BE49-F238E27FC236}">
                <a16:creationId xmlns:a16="http://schemas.microsoft.com/office/drawing/2014/main" id="{A2086D4E-020A-A2C5-3411-E35586B8EA04}"/>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AR" altLang="es-AR"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10</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REG. GRAL: LOCALIZACION DEL GASTO</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Gastos que se originan por el ejercicio de la actividad (art. 3 CM)</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De esos gastos, se atribuirán a cada jurisdicción los que hayan sido efectivamente soportados en ella (art. 2 inc. a) CM)</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Cuando el gasto tenga una relación directa con la actividad que en ella se desarrolle (art. 4 CM)</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AMORTIZACIONES BIENES DE USO –art 12 RG (CA) 17/24: “</a:t>
            </a:r>
            <a:r>
              <a:rPr lang="es-ES" sz="2200" i="1" dirty="0">
                <a:latin typeface="Calibri" pitchFamily="34" charset="0"/>
              </a:rPr>
              <a:t>A los efectos de determinar el coeficiente de gastos conforme a las disposiciones del art. 2º del CM, la distribución de la amortización de bienes de uso deberá efectuarse en proporción a los ingresos que se atribuyan exclusivamente a cada una de las jurisdicciones donde ellos son utilizados, en el ejercicio comercial que sirve de base para el cálculo del coeficiente respectivo</a:t>
            </a:r>
            <a:r>
              <a:rPr lang="es-ES" sz="2200" dirty="0">
                <a:latin typeface="Calibri" pitchFamily="34" charset="0"/>
              </a:rPr>
              <a:t>”. </a:t>
            </a:r>
          </a:p>
        </p:txBody>
      </p:sp>
    </p:spTree>
    <p:extLst>
      <p:ext uri="{BB962C8B-B14F-4D97-AF65-F5344CB8AC3E}">
        <p14:creationId xmlns:p14="http://schemas.microsoft.com/office/powerpoint/2010/main" val="3602640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GASTOS BANCARIOS</a:t>
            </a:r>
          </a:p>
        </p:txBody>
      </p:sp>
      <p:sp>
        <p:nvSpPr>
          <p:cNvPr id="8197" name="Rectangle 3"/>
          <p:cNvSpPr>
            <a:spLocks noGrp="1" noChangeArrowheads="1"/>
          </p:cNvSpPr>
          <p:nvPr>
            <p:ph idx="1"/>
          </p:nvPr>
        </p:nvSpPr>
        <p:spPr>
          <a:xfrm>
            <a:off x="467544" y="1628800"/>
            <a:ext cx="8572500" cy="4770438"/>
          </a:xfrm>
        </p:spPr>
        <p:txBody>
          <a:bodyPr>
            <a:normAutofit lnSpcReduction="10000"/>
          </a:bodyPr>
          <a:lstStyle/>
          <a:p>
            <a:pPr algn="just" eaLnBrk="1" hangingPunct="1">
              <a:lnSpc>
                <a:spcPct val="80000"/>
              </a:lnSpc>
              <a:buFont typeface="Wingdings" pitchFamily="2" charset="2"/>
              <a:buChar char="q"/>
            </a:pPr>
            <a:r>
              <a:rPr lang="es-ES" sz="2200" dirty="0">
                <a:latin typeface="Calibri" pitchFamily="34" charset="0"/>
              </a:rPr>
              <a:t>RG (CA) 7/2016 artículo 1: “Considerar a los fines del artículo 4 del Convenio Multilateral, que los gastos, comisiones e impuestos devengados, relacionados con la utilización de cuentas bancarias, son soportados por los vendedores o prestadores de servicios, titulares de las mismas, </a:t>
            </a:r>
            <a:r>
              <a:rPr lang="es-ES" sz="2200" b="1" dirty="0">
                <a:latin typeface="Calibri" pitchFamily="34" charset="0"/>
              </a:rPr>
              <a:t>en la jurisdicción donde dichas cuentas se encuentran abiertas</a:t>
            </a:r>
            <a:r>
              <a:rPr lang="es-ES" sz="2200" dirty="0">
                <a:latin typeface="Calibri" pitchFamily="34" charset="0"/>
              </a:rPr>
              <a:t>”. Apelada por Provincia de Misiones, y suspendida por RG (CA) 9/2016. Recientemente caso NIKE RCA 18/23.</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Inconveniente: lugar de asignación de esos gastos... Algunos Fiscos pretenden asignar ese gasto bancario a la jurisdicción donde se efectúa el pago, para de esta forma dar sustento a esta jurisdicción, lo cual es ciertamente un problema, incordio o disparate.</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i="1" dirty="0">
                <a:latin typeface="Calibri" pitchFamily="34" charset="0"/>
              </a:rPr>
              <a:t>En conclusión, hay dos criterios en pugna: asignarlo a la jurisdicción donde dichas cuentas se encuentren abiertas, o asignarlos a la jurisdicción de donde proviene ese gasto bancario, es decir, a la provincia que originó ese gasto como consecuencia de un ingreso</a:t>
            </a:r>
            <a:r>
              <a:rPr lang="es-ES" sz="2200" dirty="0">
                <a:latin typeface="Calibri" pitchFamily="34" charset="0"/>
              </a:rPr>
              <a:t>. </a:t>
            </a:r>
          </a:p>
          <a:p>
            <a:pPr algn="just" eaLnBrk="1" hangingPunct="1">
              <a:lnSpc>
                <a:spcPct val="80000"/>
              </a:lnSpc>
              <a:buFont typeface="Wingdings" pitchFamily="2" charset="2"/>
              <a:buChar char="q"/>
            </a:pPr>
            <a:endParaRPr lang="es-ES" sz="2200" dirty="0">
              <a:latin typeface="Calibri" pitchFamily="34" charset="0"/>
            </a:endParaRPr>
          </a:p>
        </p:txBody>
      </p:sp>
      <p:sp>
        <p:nvSpPr>
          <p:cNvPr id="6" name="5 Marcador de número de diapositiva"/>
          <p:cNvSpPr>
            <a:spLocks noGrp="1"/>
          </p:cNvSpPr>
          <p:nvPr>
            <p:ph type="sldNum" sz="quarter" idx="12"/>
          </p:nvPr>
        </p:nvSpPr>
        <p:spPr>
          <a:xfrm>
            <a:off x="6553200" y="6356350"/>
            <a:ext cx="2133600" cy="365125"/>
          </a:xfrm>
        </p:spPr>
        <p:txBody>
          <a:bodyPr/>
          <a:lstStyle/>
          <a:p>
            <a:pPr>
              <a:defRPr/>
            </a:pPr>
            <a:fld id="{7AA65321-4EE8-4E9B-AB39-E483D312781B}" type="slidenum">
              <a:rPr lang="es-ES">
                <a:solidFill>
                  <a:srgbClr val="000000"/>
                </a:solidFill>
              </a:rPr>
              <a:pPr>
                <a:defRPr/>
              </a:pPr>
              <a:t>11</a:t>
            </a:fld>
            <a:endParaRPr lang="es-ES">
              <a:solidFill>
                <a:srgbClr val="000000"/>
              </a:solidFill>
            </a:endParaRPr>
          </a:p>
        </p:txBody>
      </p:sp>
      <p:sp>
        <p:nvSpPr>
          <p:cNvPr id="10" name="4 Marcador de pie de página"/>
          <p:cNvSpPr>
            <a:spLocks noGrp="1"/>
          </p:cNvSpPr>
          <p:nvPr>
            <p:ph type="ftr" sz="quarter" idx="11"/>
          </p:nvPr>
        </p:nvSpPr>
        <p:spPr>
          <a:xfrm>
            <a:off x="92224" y="6356350"/>
            <a:ext cx="2895600" cy="365125"/>
          </a:xfrm>
        </p:spPr>
        <p:txBody>
          <a:bodyPr/>
          <a:lstStyle/>
          <a:p>
            <a:pPr algn="l">
              <a:defRPr/>
            </a:pPr>
            <a:r>
              <a:rPr lang="es-ES">
                <a:solidFill>
                  <a:schemeClr val="bg1"/>
                </a:solidFill>
              </a:rPr>
              <a:t>Esp. Lorena Almada </a:t>
            </a:r>
          </a:p>
        </p:txBody>
      </p:sp>
    </p:spTree>
    <p:extLst>
      <p:ext uri="{BB962C8B-B14F-4D97-AF65-F5344CB8AC3E}">
        <p14:creationId xmlns:p14="http://schemas.microsoft.com/office/powerpoint/2010/main" val="23236906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12</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SUSTENTO TERRITORIAL</a:t>
            </a:r>
          </a:p>
        </p:txBody>
      </p:sp>
      <p:sp>
        <p:nvSpPr>
          <p:cNvPr id="8197" name="Rectangle 3"/>
          <p:cNvSpPr>
            <a:spLocks noGrp="1" noChangeArrowheads="1"/>
          </p:cNvSpPr>
          <p:nvPr>
            <p:ph type="body" idx="1"/>
          </p:nvPr>
        </p:nvSpPr>
        <p:spPr>
          <a:xfrm>
            <a:off x="467544" y="1628800"/>
            <a:ext cx="8572500" cy="4770438"/>
          </a:xfrm>
        </p:spPr>
        <p:txBody>
          <a:bodyPr/>
          <a:lstStyle/>
          <a:p>
            <a:pPr algn="just" eaLnBrk="1" hangingPunct="1">
              <a:lnSpc>
                <a:spcPct val="80000"/>
              </a:lnSpc>
              <a:buFont typeface="Wingdings" pitchFamily="2" charset="2"/>
              <a:buChar char="q"/>
            </a:pPr>
            <a:r>
              <a:rPr lang="es-ES" sz="2200" dirty="0">
                <a:latin typeface="Calibri" pitchFamily="34" charset="0"/>
              </a:rPr>
              <a:t>Art. 1 in fine : “Cuando se hayan realizado </a:t>
            </a:r>
            <a:r>
              <a:rPr lang="es-ES" sz="2200" b="1" dirty="0">
                <a:latin typeface="Calibri" pitchFamily="34" charset="0"/>
              </a:rPr>
              <a:t>gastos de cualquier naturaleza</a:t>
            </a:r>
            <a:r>
              <a:rPr lang="es-ES" sz="2200" dirty="0">
                <a:latin typeface="Calibri" pitchFamily="34" charset="0"/>
              </a:rPr>
              <a:t>, aunque no sean computables a los efectos del art. 3, pero </a:t>
            </a:r>
            <a:r>
              <a:rPr lang="es-ES" sz="2200" b="1" dirty="0">
                <a:latin typeface="Calibri" pitchFamily="34" charset="0"/>
              </a:rPr>
              <a:t>vinculados </a:t>
            </a:r>
            <a:r>
              <a:rPr lang="es-ES" sz="2200" dirty="0">
                <a:latin typeface="Calibri" pitchFamily="34" charset="0"/>
              </a:rPr>
              <a:t>con las actividades que efectúe el contribuyente en más de una jurisdicción, tales actividades estarán comprendidas en las disposiciones de este Convenio, cualquiera sea el medio utilizado para formalizar la operación que origina el ingreso (correspondencia, telégrafo, teletipo, teléfono, etc.)”. </a:t>
            </a:r>
          </a:p>
          <a:p>
            <a:pPr lvl="1" algn="just" eaLnBrk="1" hangingPunct="1">
              <a:lnSpc>
                <a:spcPct val="80000"/>
              </a:lnSpc>
              <a:buClrTx/>
              <a:buFont typeface="Wingdings" pitchFamily="2" charset="2"/>
              <a:buChar char="ü"/>
            </a:pPr>
            <a:r>
              <a:rPr lang="es-AR" sz="2200" dirty="0">
                <a:latin typeface="Calibri" pitchFamily="34" charset="0"/>
              </a:rPr>
              <a:t>Cualquier gasto</a:t>
            </a:r>
          </a:p>
          <a:p>
            <a:pPr lvl="1" algn="just" eaLnBrk="1" hangingPunct="1">
              <a:lnSpc>
                <a:spcPct val="80000"/>
              </a:lnSpc>
              <a:buClrTx/>
              <a:buFont typeface="Wingdings" pitchFamily="2" charset="2"/>
              <a:buChar char="ü"/>
            </a:pPr>
            <a:r>
              <a:rPr lang="es-AR" sz="2200" dirty="0">
                <a:latin typeface="Calibri" pitchFamily="34" charset="0"/>
              </a:rPr>
              <a:t>Computable o no </a:t>
            </a:r>
          </a:p>
          <a:p>
            <a:pPr lvl="1" algn="just" eaLnBrk="1" hangingPunct="1">
              <a:lnSpc>
                <a:spcPct val="80000"/>
              </a:lnSpc>
              <a:buClrTx/>
              <a:buFont typeface="Wingdings" pitchFamily="2" charset="2"/>
              <a:buChar char="ü"/>
            </a:pPr>
            <a:r>
              <a:rPr lang="es-AR" sz="2200" dirty="0">
                <a:latin typeface="Calibri" pitchFamily="34" charset="0"/>
              </a:rPr>
              <a:t> </a:t>
            </a:r>
            <a:r>
              <a:rPr lang="es-ES" sz="2200" dirty="0">
                <a:latin typeface="Calibri" pitchFamily="34" charset="0"/>
              </a:rPr>
              <a:t>Vinculado con las actividades interjurisdiccionales del contribuyente de cuya atribución se trata </a:t>
            </a:r>
          </a:p>
          <a:p>
            <a:pPr algn="just" eaLnBrk="1" hangingPunct="1">
              <a:lnSpc>
                <a:spcPct val="80000"/>
              </a:lnSpc>
              <a:buFont typeface="Wingdings" pitchFamily="2" charset="2"/>
              <a:buChar char="q"/>
            </a:pPr>
            <a:endParaRPr lang="es-AR"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Art. 2 inc. b) in fine: los ingresos provenientes de operaciones concertadas entre ausentes serán atribuidos a la jurisdicción del </a:t>
            </a:r>
            <a:r>
              <a:rPr lang="es-ES" sz="2200" b="1" dirty="0">
                <a:latin typeface="Calibri" pitchFamily="34" charset="0"/>
              </a:rPr>
              <a:t>domicilio del adquirente</a:t>
            </a:r>
            <a:r>
              <a:rPr lang="es-ES" sz="2200" dirty="0">
                <a:latin typeface="Calibri" pitchFamily="34" charset="0"/>
              </a:rPr>
              <a:t>. </a:t>
            </a:r>
          </a:p>
          <a:p>
            <a:pPr algn="just" eaLnBrk="1" hangingPunct="1">
              <a:lnSpc>
                <a:spcPct val="80000"/>
              </a:lnSpc>
              <a:buFont typeface="Wingdings" pitchFamily="2" charset="2"/>
              <a:buChar char="q"/>
            </a:pPr>
            <a:r>
              <a:rPr lang="es-ES" sz="2200" dirty="0">
                <a:latin typeface="Calibri" pitchFamily="34" charset="0"/>
              </a:rPr>
              <a:t>Ventas por Internet: RG (CA) 5/2021.</a:t>
            </a:r>
          </a:p>
        </p:txBody>
      </p:sp>
    </p:spTree>
    <p:extLst>
      <p:ext uri="{BB962C8B-B14F-4D97-AF65-F5344CB8AC3E}">
        <p14:creationId xmlns:p14="http://schemas.microsoft.com/office/powerpoint/2010/main" val="2589617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BDC36A-0B8A-DEF5-B08A-5413E3D5FFC7}"/>
              </a:ext>
            </a:extLst>
          </p:cNvPr>
          <p:cNvSpPr>
            <a:spLocks noGrp="1"/>
          </p:cNvSpPr>
          <p:nvPr>
            <p:ph type="title"/>
          </p:nvPr>
        </p:nvSpPr>
        <p:spPr/>
        <p:txBody>
          <a:bodyPr/>
          <a:lstStyle/>
          <a:p>
            <a:pPr algn="ctr"/>
            <a:r>
              <a:rPr lang="es-ES" b="1" dirty="0">
                <a:latin typeface="Calibri" panose="020F0502020204030204" pitchFamily="34" charset="0"/>
                <a:ea typeface="Calibri" panose="020F0502020204030204" pitchFamily="34" charset="0"/>
                <a:cs typeface="Calibri" panose="020F0502020204030204" pitchFamily="34" charset="0"/>
              </a:rPr>
              <a:t>GASTOS TELEFONICOS </a:t>
            </a:r>
            <a:endParaRPr lang="es-AR" b="1" dirty="0">
              <a:latin typeface="Calibri" panose="020F0502020204030204" pitchFamily="34" charset="0"/>
              <a:ea typeface="Calibri" panose="020F0502020204030204" pitchFamily="34" charset="0"/>
              <a:cs typeface="Calibri" panose="020F0502020204030204" pitchFamily="34" charset="0"/>
            </a:endParaRPr>
          </a:p>
        </p:txBody>
      </p:sp>
      <p:sp>
        <p:nvSpPr>
          <p:cNvPr id="3" name="Marcador de contenido 2">
            <a:extLst>
              <a:ext uri="{FF2B5EF4-FFF2-40B4-BE49-F238E27FC236}">
                <a16:creationId xmlns:a16="http://schemas.microsoft.com/office/drawing/2014/main" id="{48925E87-45E7-3A9B-D1C4-888C313C34D6}"/>
              </a:ext>
            </a:extLst>
          </p:cNvPr>
          <p:cNvSpPr>
            <a:spLocks noGrp="1"/>
          </p:cNvSpPr>
          <p:nvPr>
            <p:ph idx="1"/>
          </p:nvPr>
        </p:nvSpPr>
        <p:spPr>
          <a:xfrm>
            <a:off x="971600" y="1827213"/>
            <a:ext cx="7712025" cy="4114800"/>
          </a:xfrm>
        </p:spPr>
        <p:txBody>
          <a:bodyPr/>
          <a:lstStyle/>
          <a:p>
            <a:pPr algn="just"/>
            <a:r>
              <a:rPr lang="es-AR" sz="2200" dirty="0">
                <a:latin typeface="Calibri" panose="020F0502020204030204" pitchFamily="34" charset="0"/>
                <a:ea typeface="Calibri" panose="020F0502020204030204" pitchFamily="34" charset="0"/>
                <a:cs typeface="Calibri" panose="020F0502020204030204" pitchFamily="34" charset="0"/>
              </a:rPr>
              <a:t>… tales gastos, son producto de la actividad de comercialización que el contribuyente realiza con la intención de captar el ingreso de otras Jurisdicciones a través de la operatoria de venta telefónica… </a:t>
            </a:r>
            <a:r>
              <a:rPr lang="es-AR" sz="2200" b="1" dirty="0">
                <a:latin typeface="Calibri" panose="020F0502020204030204" pitchFamily="34" charset="0"/>
                <a:ea typeface="Calibri" panose="020F0502020204030204" pitchFamily="34" charset="0"/>
                <a:cs typeface="Calibri" panose="020F0502020204030204" pitchFamily="34" charset="0"/>
              </a:rPr>
              <a:t>el contribuyente, ha asignado tales gastos a la Jurisdicción hacia donde se han efectuado los llamados vinculados a las ventas telefónicas, lo cual resulta razonable a la luz del espíritu de la norma, puesto que de esas Jurisdicciones el vendedor obtiene o pretende obtener el ingreso que genera la venta… </a:t>
            </a:r>
            <a:r>
              <a:rPr lang="es-AR" sz="2200" dirty="0">
                <a:latin typeface="Calibri" panose="020F0502020204030204" pitchFamily="34" charset="0"/>
                <a:ea typeface="Calibri" panose="020F0502020204030204" pitchFamily="34" charset="0"/>
                <a:cs typeface="Calibri" panose="020F0502020204030204" pitchFamily="34" charset="0"/>
              </a:rPr>
              <a:t>(Res. CP03/2008 CARLAVAN GOÑI, CARLOS AUGUSTO contra Provincia de Buenos Aires.)</a:t>
            </a:r>
          </a:p>
        </p:txBody>
      </p:sp>
      <p:sp>
        <p:nvSpPr>
          <p:cNvPr id="4" name="Marcador de pie de página 3">
            <a:extLst>
              <a:ext uri="{FF2B5EF4-FFF2-40B4-BE49-F238E27FC236}">
                <a16:creationId xmlns:a16="http://schemas.microsoft.com/office/drawing/2014/main" id="{EC6B4CF7-556B-A681-D7F0-71C57A2D07DB}"/>
              </a:ext>
            </a:extLst>
          </p:cNvPr>
          <p:cNvSpPr>
            <a:spLocks noGrp="1"/>
          </p:cNvSpPr>
          <p:nvPr>
            <p:ph type="ftr" sz="quarter" idx="11"/>
          </p:nvPr>
        </p:nvSpPr>
        <p:spPr/>
        <p:txBody>
          <a:bodyPr/>
          <a:lstStyle/>
          <a:p>
            <a:pPr>
              <a:defRPr/>
            </a:pPr>
            <a:r>
              <a:rPr lang="es-ES"/>
              <a:t>Esp. Lorena Almada </a:t>
            </a:r>
          </a:p>
        </p:txBody>
      </p:sp>
      <p:sp>
        <p:nvSpPr>
          <p:cNvPr id="5" name="Marcador de número de diapositiva 4">
            <a:extLst>
              <a:ext uri="{FF2B5EF4-FFF2-40B4-BE49-F238E27FC236}">
                <a16:creationId xmlns:a16="http://schemas.microsoft.com/office/drawing/2014/main" id="{156A5935-CBDE-F8AC-255B-2F935646C42B}"/>
              </a:ext>
            </a:extLst>
          </p:cNvPr>
          <p:cNvSpPr>
            <a:spLocks noGrp="1"/>
          </p:cNvSpPr>
          <p:nvPr>
            <p:ph type="sldNum" sz="quarter" idx="12"/>
          </p:nvPr>
        </p:nvSpPr>
        <p:spPr/>
        <p:txBody>
          <a:bodyPr/>
          <a:lstStyle/>
          <a:p>
            <a:pPr>
              <a:defRPr/>
            </a:pPr>
            <a:fld id="{24B9555B-7EE2-4C56-9E54-782CD639E1F6}" type="slidenum">
              <a:rPr lang="es-ES" altLang="es-AR" smtClean="0"/>
              <a:pPr>
                <a:defRPr/>
              </a:pPr>
              <a:t>13</a:t>
            </a:fld>
            <a:endParaRPr lang="es-ES" altLang="es-AR"/>
          </a:p>
        </p:txBody>
      </p:sp>
    </p:spTree>
    <p:extLst>
      <p:ext uri="{BB962C8B-B14F-4D97-AF65-F5344CB8AC3E}">
        <p14:creationId xmlns:p14="http://schemas.microsoft.com/office/powerpoint/2010/main" val="560496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14</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RESOLUCIÓN GENERAL (CA) 5/2021 </a:t>
            </a:r>
            <a:br>
              <a:rPr lang="es-ES" sz="3400" b="1" dirty="0">
                <a:latin typeface="Calibri" pitchFamily="34" charset="0"/>
              </a:rPr>
            </a:br>
            <a:r>
              <a:rPr lang="es-ES" sz="3400" b="1" dirty="0">
                <a:latin typeface="Calibri" pitchFamily="34" charset="0"/>
              </a:rPr>
              <a:t>Art. 25 RG (CA) 17/2024</a:t>
            </a:r>
          </a:p>
        </p:txBody>
      </p:sp>
      <p:pic>
        <p:nvPicPr>
          <p:cNvPr id="2" name="Imagen 1">
            <a:extLst>
              <a:ext uri="{FF2B5EF4-FFF2-40B4-BE49-F238E27FC236}">
                <a16:creationId xmlns:a16="http://schemas.microsoft.com/office/drawing/2014/main" id="{40812B1C-7AA7-EE1F-3FF0-9A661644D368}"/>
              </a:ext>
            </a:extLst>
          </p:cNvPr>
          <p:cNvPicPr>
            <a:picLocks noChangeAspect="1"/>
          </p:cNvPicPr>
          <p:nvPr/>
        </p:nvPicPr>
        <p:blipFill>
          <a:blip r:embed="rId2"/>
          <a:stretch>
            <a:fillRect/>
          </a:stretch>
        </p:blipFill>
        <p:spPr>
          <a:xfrm>
            <a:off x="1331695" y="1914012"/>
            <a:ext cx="6480610" cy="3819244"/>
          </a:xfrm>
          <a:prstGeom prst="rect">
            <a:avLst/>
          </a:prstGeom>
        </p:spPr>
      </p:pic>
    </p:spTree>
    <p:extLst>
      <p:ext uri="{BB962C8B-B14F-4D97-AF65-F5344CB8AC3E}">
        <p14:creationId xmlns:p14="http://schemas.microsoft.com/office/powerpoint/2010/main" val="2879056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15</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SUSTENTO TERRITORIAL DEL VENDEDOR EN EL DOMICILIO DEL</a:t>
            </a:r>
            <a:br>
              <a:rPr lang="es-ES" sz="3400" b="1" dirty="0">
                <a:latin typeface="Calibri" pitchFamily="34" charset="0"/>
              </a:rPr>
            </a:br>
            <a:r>
              <a:rPr lang="es-ES" sz="3400" b="1" dirty="0">
                <a:latin typeface="Calibri" pitchFamily="34" charset="0"/>
              </a:rPr>
              <a:t>COMPRADOR – PRESENCIA DIGITAL </a:t>
            </a:r>
          </a:p>
        </p:txBody>
      </p:sp>
      <p:sp>
        <p:nvSpPr>
          <p:cNvPr id="8197" name="Rectangle 3"/>
          <p:cNvSpPr>
            <a:spLocks noGrp="1" noChangeArrowheads="1"/>
          </p:cNvSpPr>
          <p:nvPr>
            <p:ph type="body" idx="1"/>
          </p:nvPr>
        </p:nvSpPr>
        <p:spPr>
          <a:xfrm>
            <a:off x="467544" y="1826914"/>
            <a:ext cx="8572500" cy="4770438"/>
          </a:xfrm>
        </p:spPr>
        <p:txBody>
          <a:bodyPr/>
          <a:lstStyle/>
          <a:p>
            <a:pPr algn="just" eaLnBrk="1" hangingPunct="1">
              <a:lnSpc>
                <a:spcPct val="80000"/>
              </a:lnSpc>
              <a:buFont typeface="Wingdings" pitchFamily="2" charset="2"/>
              <a:buChar char="q"/>
            </a:pPr>
            <a:r>
              <a:rPr lang="es-ES" sz="2200" dirty="0">
                <a:latin typeface="Calibri" pitchFamily="34" charset="0"/>
              </a:rPr>
              <a:t>Art. 2 - El </a:t>
            </a:r>
            <a:r>
              <a:rPr lang="es-ES" sz="2200" b="1" dirty="0">
                <a:latin typeface="Calibri" pitchFamily="34" charset="0"/>
              </a:rPr>
              <a:t>sustento territorial </a:t>
            </a:r>
            <a:r>
              <a:rPr lang="es-ES" sz="2200" dirty="0">
                <a:latin typeface="Calibri" pitchFamily="34" charset="0"/>
              </a:rPr>
              <a:t>del vendedor de los bienes o del prestador y/o locador de los servicios, a los efectos de la atribución de ingresos previstas en el inciso b), in fine, del artículo 2° del Convenio Multilateral, </a:t>
            </a:r>
            <a:r>
              <a:rPr lang="es-ES" sz="2200" b="1" dirty="0">
                <a:latin typeface="Calibri" pitchFamily="34" charset="0"/>
              </a:rPr>
              <a:t>se configurará en la jurisdicción del domicilio del adquirente</a:t>
            </a:r>
            <a:r>
              <a:rPr lang="es-ES" sz="2200" dirty="0">
                <a:latin typeface="Calibri" pitchFamily="34" charset="0"/>
              </a:rPr>
              <a:t> de los bienes, obras o servicios, </a:t>
            </a:r>
            <a:r>
              <a:rPr lang="es-ES" sz="2200" u="sng" dirty="0">
                <a:latin typeface="Calibri" pitchFamily="34" charset="0"/>
              </a:rPr>
              <a:t>siempre que exista </a:t>
            </a:r>
            <a:r>
              <a:rPr lang="es-ES" sz="2200" b="1" u="sng" dirty="0">
                <a:latin typeface="Calibri" pitchFamily="34" charset="0"/>
              </a:rPr>
              <a:t>presencia digital </a:t>
            </a:r>
            <a:r>
              <a:rPr lang="es-ES" sz="2200" u="sng" dirty="0">
                <a:latin typeface="Calibri" pitchFamily="34" charset="0"/>
              </a:rPr>
              <a:t>en la misma</a:t>
            </a:r>
          </a:p>
          <a:p>
            <a:pPr algn="just" eaLnBrk="1" hangingPunct="1">
              <a:lnSpc>
                <a:spcPct val="80000"/>
              </a:lnSpc>
              <a:buFont typeface="Wingdings" pitchFamily="2" charset="2"/>
              <a:buChar char="q"/>
            </a:pPr>
            <a:endParaRPr lang="es-AR"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La R.G. (C.A.) 5/2021 en lugar de presumir lisa y llanamente el sustento territorial (como lo hacía la R.G. (C.A.) 83/2002), entiende que para que haya sustento territorial del vendedor en la jurisdicción del comprador, el vendedor tiene que tener presencia digital en la jurisdicción del comprador.</a:t>
            </a:r>
          </a:p>
        </p:txBody>
      </p:sp>
    </p:spTree>
    <p:extLst>
      <p:ext uri="{BB962C8B-B14F-4D97-AF65-F5344CB8AC3E}">
        <p14:creationId xmlns:p14="http://schemas.microsoft.com/office/powerpoint/2010/main" val="2676958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16</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COMERCIO ELECTRONICO  </a:t>
            </a:r>
            <a:br>
              <a:rPr lang="es-ES" sz="3400" b="1" dirty="0">
                <a:latin typeface="Calibri" pitchFamily="34" charset="0"/>
              </a:rPr>
            </a:br>
            <a:r>
              <a:rPr lang="es-ES" sz="3400" b="1" dirty="0">
                <a:latin typeface="Calibri" pitchFamily="34" charset="0"/>
              </a:rPr>
              <a:t>RG (CA) 5/2021, presencia digital</a:t>
            </a:r>
          </a:p>
        </p:txBody>
      </p:sp>
      <p:sp>
        <p:nvSpPr>
          <p:cNvPr id="8197" name="Rectangle 3"/>
          <p:cNvSpPr>
            <a:spLocks noGrp="1" noChangeArrowheads="1"/>
          </p:cNvSpPr>
          <p:nvPr>
            <p:ph type="body" idx="1"/>
          </p:nvPr>
        </p:nvSpPr>
        <p:spPr>
          <a:xfrm>
            <a:off x="467544" y="1556792"/>
            <a:ext cx="8572500" cy="4770438"/>
          </a:xfrm>
        </p:spPr>
        <p:txBody>
          <a:bodyPr/>
          <a:lstStyle/>
          <a:p>
            <a:pPr algn="just" eaLnBrk="1" hangingPunct="1">
              <a:lnSpc>
                <a:spcPct val="80000"/>
              </a:lnSpc>
              <a:buFont typeface="Wingdings" pitchFamily="2" charset="2"/>
              <a:buChar char="q"/>
            </a:pPr>
            <a:r>
              <a:rPr lang="es-ES" sz="1600" dirty="0">
                <a:latin typeface="Calibri" pitchFamily="34" charset="0"/>
              </a:rPr>
              <a:t>a) El vendedor de los bienes y/o prestador del servicio efectúe </a:t>
            </a:r>
            <a:r>
              <a:rPr lang="es-ES" sz="1600" u="sng" dirty="0">
                <a:latin typeface="Calibri" pitchFamily="34" charset="0"/>
              </a:rPr>
              <a:t>operaciones</a:t>
            </a:r>
            <a:r>
              <a:rPr lang="es-ES" sz="1600" dirty="0">
                <a:latin typeface="Calibri" pitchFamily="34" charset="0"/>
              </a:rPr>
              <a:t> a través de los medios electrónicos, </a:t>
            </a:r>
            <a:r>
              <a:rPr lang="es-ES" sz="1600" u="sng" dirty="0">
                <a:latin typeface="Calibri" pitchFamily="34" charset="0"/>
              </a:rPr>
              <a:t>en la jurisdicción </a:t>
            </a:r>
            <a:r>
              <a:rPr lang="es-ES" sz="1600" dirty="0">
                <a:latin typeface="Calibri" pitchFamily="34" charset="0"/>
              </a:rPr>
              <a:t>del comprador, locatario, prestatario o usuario. </a:t>
            </a:r>
          </a:p>
          <a:p>
            <a:pPr algn="just" eaLnBrk="1" hangingPunct="1">
              <a:lnSpc>
                <a:spcPct val="80000"/>
              </a:lnSpc>
              <a:buFont typeface="Wingdings" pitchFamily="2" charset="2"/>
              <a:buChar char="q"/>
            </a:pPr>
            <a:endParaRPr lang="es-ES" sz="1600" dirty="0">
              <a:latin typeface="Calibri" pitchFamily="34" charset="0"/>
            </a:endParaRPr>
          </a:p>
          <a:p>
            <a:pPr algn="just" eaLnBrk="1" hangingPunct="1">
              <a:lnSpc>
                <a:spcPct val="80000"/>
              </a:lnSpc>
              <a:buFont typeface="Wingdings" pitchFamily="2" charset="2"/>
              <a:buChar char="q"/>
            </a:pPr>
            <a:r>
              <a:rPr lang="es-ES" sz="1600" dirty="0">
                <a:latin typeface="Calibri" pitchFamily="34" charset="0"/>
              </a:rPr>
              <a:t>b) El vendedor y/o prestador –por sí o a través de terceros– utilice o contrate una o más empresas, entidades, agentes, contratistas o “</a:t>
            </a:r>
            <a:r>
              <a:rPr lang="es-ES" sz="1600" u="sng" dirty="0">
                <a:latin typeface="Calibri" pitchFamily="34" charset="0"/>
              </a:rPr>
              <a:t>proveedores de servicios</a:t>
            </a:r>
            <a:r>
              <a:rPr lang="es-ES" sz="1600" dirty="0">
                <a:latin typeface="Calibri" pitchFamily="34" charset="0"/>
              </a:rPr>
              <a:t>” para la comercialización del bien y/o servicio, en la jurisdicción del domicilio del adquirente de los bienes y servicios tales como: publicidad o marketing de la membresía, comunicaciones, infraestructura, servicios de tecnologías de la información (TI) y/o procesadora de transacciones de las tarjetas de crédito y/o débito y/u otras formas de cobro. </a:t>
            </a:r>
          </a:p>
          <a:p>
            <a:pPr algn="just" eaLnBrk="1" hangingPunct="1">
              <a:lnSpc>
                <a:spcPct val="80000"/>
              </a:lnSpc>
              <a:buFont typeface="Wingdings" pitchFamily="2" charset="2"/>
              <a:buChar char="q"/>
            </a:pPr>
            <a:endParaRPr lang="es-ES" sz="1600" dirty="0">
              <a:latin typeface="Calibri" pitchFamily="34" charset="0"/>
            </a:endParaRPr>
          </a:p>
          <a:p>
            <a:pPr algn="just" eaLnBrk="1" hangingPunct="1">
              <a:lnSpc>
                <a:spcPct val="80000"/>
              </a:lnSpc>
              <a:buFont typeface="Wingdings" pitchFamily="2" charset="2"/>
              <a:buChar char="q"/>
            </a:pPr>
            <a:r>
              <a:rPr lang="es-ES" sz="1600" dirty="0">
                <a:latin typeface="Calibri" pitchFamily="34" charset="0"/>
              </a:rPr>
              <a:t>c) El vendedor y/o prestador efectúe -por sí o a través de terceros- </a:t>
            </a:r>
            <a:r>
              <a:rPr lang="es-ES" sz="1600" u="sng" dirty="0">
                <a:latin typeface="Calibri" pitchFamily="34" charset="0"/>
              </a:rPr>
              <a:t>el ofrecimiento </a:t>
            </a:r>
            <a:r>
              <a:rPr lang="es-ES" sz="1600" dirty="0">
                <a:latin typeface="Calibri" pitchFamily="34" charset="0"/>
              </a:rPr>
              <a:t>del producto y/o servicio dentro del ámbito geográfico del domicilio del adquirente y/o tenga licencia para exhibir el contenido de ese producto y/o servicio en dicha jurisdicción. Se considera verificada esta situación cuando, </a:t>
            </a:r>
            <a:r>
              <a:rPr lang="es-ES" sz="1600" u="sng" dirty="0">
                <a:latin typeface="Calibri" pitchFamily="34" charset="0"/>
              </a:rPr>
              <a:t>con la previa conformidad y suministro de la información necesaria del usuario domiciliado en una jurisdicción, se autoricen consumos de bienes y/o servicios a través de tarjetas de crédito o débito y/u otras formas de cobro</a:t>
            </a:r>
            <a:r>
              <a:rPr lang="es-ES" sz="1600" dirty="0">
                <a:latin typeface="Calibri" pitchFamily="34" charset="0"/>
              </a:rPr>
              <a:t>. </a:t>
            </a:r>
          </a:p>
          <a:p>
            <a:pPr algn="just" eaLnBrk="1" hangingPunct="1">
              <a:lnSpc>
                <a:spcPct val="80000"/>
              </a:lnSpc>
              <a:buFont typeface="Wingdings" pitchFamily="2" charset="2"/>
              <a:buChar char="q"/>
            </a:pPr>
            <a:endParaRPr lang="es-ES" sz="1600" dirty="0">
              <a:latin typeface="Calibri" pitchFamily="34" charset="0"/>
            </a:endParaRPr>
          </a:p>
          <a:p>
            <a:pPr algn="just" eaLnBrk="1" hangingPunct="1">
              <a:lnSpc>
                <a:spcPct val="80000"/>
              </a:lnSpc>
              <a:buFont typeface="Wingdings" pitchFamily="2" charset="2"/>
              <a:buChar char="q"/>
            </a:pPr>
            <a:r>
              <a:rPr lang="es-ES" sz="1600" dirty="0">
                <a:latin typeface="Calibri" pitchFamily="34" charset="0"/>
              </a:rPr>
              <a:t>d) El vendedor y/o prestador </a:t>
            </a:r>
            <a:r>
              <a:rPr lang="es-ES" sz="1600" u="sng" dirty="0">
                <a:latin typeface="Calibri" pitchFamily="34" charset="0"/>
              </a:rPr>
              <a:t>requiera para la comercialización </a:t>
            </a:r>
            <a:r>
              <a:rPr lang="es-ES" sz="1600" dirty="0">
                <a:latin typeface="Calibri" pitchFamily="34" charset="0"/>
              </a:rPr>
              <a:t>de sus bienes y/o servicios, dentro de la jurisdicción, </a:t>
            </a:r>
            <a:r>
              <a:rPr lang="es-ES" sz="1600" u="sng" dirty="0">
                <a:latin typeface="Calibri" pitchFamily="34" charset="0"/>
              </a:rPr>
              <a:t>un punto de conexión y/o transmisión </a:t>
            </a:r>
            <a:r>
              <a:rPr lang="es-ES" sz="1600" dirty="0">
                <a:latin typeface="Calibri" pitchFamily="34" charset="0"/>
              </a:rPr>
              <a:t>(</a:t>
            </a:r>
            <a:r>
              <a:rPr lang="es-ES" sz="1600" dirty="0" err="1">
                <a:latin typeface="Calibri" pitchFamily="34" charset="0"/>
              </a:rPr>
              <a:t>wi</a:t>
            </a:r>
            <a:r>
              <a:rPr lang="es-ES" sz="1600" dirty="0">
                <a:latin typeface="Calibri" pitchFamily="34" charset="0"/>
              </a:rPr>
              <a:t>-fi, dispositivo móvil, etc.) que se encuentre ubicado en dicha jurisdicción o de un proveedor de servicio de internet o telefonía con domicilio o actividad en la jurisdicción del adquirente.</a:t>
            </a:r>
          </a:p>
        </p:txBody>
      </p:sp>
    </p:spTree>
    <p:extLst>
      <p:ext uri="{BB962C8B-B14F-4D97-AF65-F5344CB8AC3E}">
        <p14:creationId xmlns:p14="http://schemas.microsoft.com/office/powerpoint/2010/main" val="3011279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17</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CUARTA PRESUNCION DE PRESENCIA DIGITAL</a:t>
            </a:r>
          </a:p>
        </p:txBody>
      </p:sp>
      <p:sp>
        <p:nvSpPr>
          <p:cNvPr id="8197" name="Rectangle 3"/>
          <p:cNvSpPr>
            <a:spLocks noGrp="1" noChangeArrowheads="1"/>
          </p:cNvSpPr>
          <p:nvPr>
            <p:ph type="body" idx="1"/>
          </p:nvPr>
        </p:nvSpPr>
        <p:spPr>
          <a:xfrm>
            <a:off x="467544" y="1826914"/>
            <a:ext cx="8572500" cy="4770438"/>
          </a:xfrm>
        </p:spPr>
        <p:txBody>
          <a:bodyPr/>
          <a:lstStyle/>
          <a:p>
            <a:pPr algn="just" eaLnBrk="1" hangingPunct="1">
              <a:lnSpc>
                <a:spcPct val="80000"/>
              </a:lnSpc>
              <a:buFont typeface="Wingdings" pitchFamily="2" charset="2"/>
              <a:buChar char="q"/>
            </a:pPr>
            <a:r>
              <a:rPr lang="es-ES" sz="2200" dirty="0">
                <a:latin typeface="Calibri" pitchFamily="34" charset="0"/>
              </a:rPr>
              <a:t>d) </a:t>
            </a:r>
            <a:r>
              <a:rPr lang="es-ES" sz="2200" b="1" dirty="0">
                <a:latin typeface="Calibri" pitchFamily="34" charset="0"/>
              </a:rPr>
              <a:t>El vendedor </a:t>
            </a:r>
            <a:r>
              <a:rPr lang="es-ES" sz="2200" dirty="0">
                <a:latin typeface="Calibri" pitchFamily="34" charset="0"/>
              </a:rPr>
              <a:t>y/o prestador requiera para la comercialización de sus bienes y/o servicios, </a:t>
            </a:r>
            <a:r>
              <a:rPr lang="es-ES" sz="2200" b="1" dirty="0">
                <a:latin typeface="Calibri" pitchFamily="34" charset="0"/>
              </a:rPr>
              <a:t>dentro de la jurisdicción</a:t>
            </a:r>
            <a:r>
              <a:rPr lang="es-ES" sz="2200" dirty="0">
                <a:latin typeface="Calibri" pitchFamily="34" charset="0"/>
              </a:rPr>
              <a:t>, </a:t>
            </a:r>
            <a:r>
              <a:rPr lang="es-ES" sz="2200" u="sng" dirty="0">
                <a:latin typeface="Calibri" pitchFamily="34" charset="0"/>
              </a:rPr>
              <a:t>un punto de conexión y/o transmisión</a:t>
            </a:r>
            <a:r>
              <a:rPr lang="es-ES" sz="2200" dirty="0">
                <a:latin typeface="Calibri" pitchFamily="34" charset="0"/>
              </a:rPr>
              <a:t> (</a:t>
            </a:r>
            <a:r>
              <a:rPr lang="es-ES" sz="2200" dirty="0" err="1">
                <a:latin typeface="Calibri" pitchFamily="34" charset="0"/>
              </a:rPr>
              <a:t>wi</a:t>
            </a:r>
            <a:r>
              <a:rPr lang="es-ES" sz="2200" dirty="0">
                <a:latin typeface="Calibri" pitchFamily="34" charset="0"/>
              </a:rPr>
              <a:t>-fi, dispositivo móvil, etc.) </a:t>
            </a:r>
            <a:r>
              <a:rPr lang="es-ES" sz="2200" dirty="0">
                <a:solidFill>
                  <a:srgbClr val="FF0000"/>
                </a:solidFill>
                <a:latin typeface="Calibri" pitchFamily="34" charset="0"/>
              </a:rPr>
              <a:t>que se encuentre ubicado en dicha jurisdicción </a:t>
            </a:r>
            <a:r>
              <a:rPr lang="es-ES" sz="2200" b="1" dirty="0">
                <a:latin typeface="Calibri" pitchFamily="34" charset="0"/>
              </a:rPr>
              <a:t>o de un proveedor de servicio de internet o telefonía con domicilio o actividad </a:t>
            </a:r>
            <a:r>
              <a:rPr lang="es-ES" sz="2200" b="1" u="sng" dirty="0">
                <a:latin typeface="Calibri" pitchFamily="34" charset="0"/>
              </a:rPr>
              <a:t>en la jurisdicción del adquirente</a:t>
            </a:r>
            <a:r>
              <a:rPr lang="es-ES" sz="2200" u="sng" dirty="0">
                <a:latin typeface="Calibri" pitchFamily="34" charset="0"/>
              </a:rPr>
              <a:t>.</a:t>
            </a:r>
          </a:p>
          <a:p>
            <a:pPr algn="just" eaLnBrk="1" hangingPunct="1">
              <a:lnSpc>
                <a:spcPct val="80000"/>
              </a:lnSpc>
              <a:buFont typeface="Wingdings" pitchFamily="2" charset="2"/>
              <a:buChar char="q"/>
            </a:pPr>
            <a:endParaRPr lang="es-AR"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¿Hay manera de llevar a cabo el comercio electrónico si no es por medio de un punto de conexión y/o transmisión?</a:t>
            </a:r>
          </a:p>
        </p:txBody>
      </p:sp>
    </p:spTree>
    <p:extLst>
      <p:ext uri="{BB962C8B-B14F-4D97-AF65-F5344CB8AC3E}">
        <p14:creationId xmlns:p14="http://schemas.microsoft.com/office/powerpoint/2010/main" val="5124640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ítulo 1">
            <a:extLst>
              <a:ext uri="{FF2B5EF4-FFF2-40B4-BE49-F238E27FC236}">
                <a16:creationId xmlns:a16="http://schemas.microsoft.com/office/drawing/2014/main" id="{7EB4F092-522B-4A54-E0B5-071E8A2BCA25}"/>
              </a:ext>
            </a:extLst>
          </p:cNvPr>
          <p:cNvSpPr>
            <a:spLocks noGrp="1" noChangeArrowheads="1"/>
          </p:cNvSpPr>
          <p:nvPr>
            <p:ph type="title"/>
          </p:nvPr>
        </p:nvSpPr>
        <p:spPr/>
        <p:txBody>
          <a:bodyPr/>
          <a:lstStyle/>
          <a:p>
            <a:pPr algn="ctr"/>
            <a:r>
              <a:rPr lang="es-ES" altLang="es-AR"/>
              <a:t>En conclusión…</a:t>
            </a:r>
            <a:endParaRPr lang="es-AR" altLang="es-AR"/>
          </a:p>
        </p:txBody>
      </p:sp>
      <p:sp>
        <p:nvSpPr>
          <p:cNvPr id="3" name="Marcador de contenido 2">
            <a:extLst>
              <a:ext uri="{FF2B5EF4-FFF2-40B4-BE49-F238E27FC236}">
                <a16:creationId xmlns:a16="http://schemas.microsoft.com/office/drawing/2014/main" id="{12EFBCCC-A940-C5F1-2F52-2471D26BA8ED}"/>
              </a:ext>
            </a:extLst>
          </p:cNvPr>
          <p:cNvSpPr>
            <a:spLocks noGrp="1"/>
          </p:cNvSpPr>
          <p:nvPr>
            <p:ph idx="1"/>
          </p:nvPr>
        </p:nvSpPr>
        <p:spPr>
          <a:xfrm>
            <a:off x="755650" y="1827213"/>
            <a:ext cx="7927975" cy="4114800"/>
          </a:xfrm>
        </p:spPr>
        <p:txBody>
          <a:bodyPr/>
          <a:lstStyle/>
          <a:p>
            <a:pPr algn="just">
              <a:defRPr/>
            </a:pPr>
            <a:r>
              <a:rPr lang="es-ES" sz="2000" dirty="0">
                <a:latin typeface="+mj-lt"/>
              </a:rPr>
              <a:t>La R.G. (C.A.) 5/2021 en lugar de presumir el sustento territorial, presume la existencia de presencia digital del vendedor en la jurisdicción del comprador.</a:t>
            </a:r>
          </a:p>
          <a:p>
            <a:pPr algn="just">
              <a:defRPr/>
            </a:pPr>
            <a:endParaRPr lang="es-ES" sz="2000" dirty="0">
              <a:latin typeface="+mj-lt"/>
            </a:endParaRPr>
          </a:p>
          <a:p>
            <a:pPr algn="just">
              <a:defRPr/>
            </a:pPr>
            <a:r>
              <a:rPr lang="es-ES" sz="2000" dirty="0">
                <a:latin typeface="+mj-lt"/>
              </a:rPr>
              <a:t>Y en el caso de existir presencia digital del vendedor en la jurisdicción del comprador, entiende que se encuentra configurado el sustento territorial del vendedor en la jurisdicción del comprador.</a:t>
            </a:r>
          </a:p>
          <a:p>
            <a:pPr>
              <a:defRPr/>
            </a:pPr>
            <a:endParaRPr lang="es-AR" dirty="0"/>
          </a:p>
        </p:txBody>
      </p:sp>
      <p:sp>
        <p:nvSpPr>
          <p:cNvPr id="22532" name="Marcador de pie de página 3">
            <a:extLst>
              <a:ext uri="{FF2B5EF4-FFF2-40B4-BE49-F238E27FC236}">
                <a16:creationId xmlns:a16="http://schemas.microsoft.com/office/drawing/2014/main" id="{83F7C644-AB42-71A9-0BF0-028A2A007BB1}"/>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9pPr>
          </a:lstStyle>
          <a:p>
            <a:pPr>
              <a:spcBef>
                <a:spcPct val="0"/>
              </a:spcBef>
              <a:buClrTx/>
              <a:buSzTx/>
              <a:buFontTx/>
              <a:buNone/>
            </a:pPr>
            <a:r>
              <a:rPr lang="es-ES" altLang="es-AR" sz="1200"/>
              <a:t>Esp. Lorena Almada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AB7EBF-18A0-88A6-A890-3284164A1D36}"/>
              </a:ext>
            </a:extLst>
          </p:cNvPr>
          <p:cNvSpPr>
            <a:spLocks noGrp="1"/>
          </p:cNvSpPr>
          <p:nvPr>
            <p:ph type="title"/>
          </p:nvPr>
        </p:nvSpPr>
        <p:spPr>
          <a:xfrm>
            <a:off x="899592" y="301625"/>
            <a:ext cx="7784033" cy="1143000"/>
          </a:xfrm>
        </p:spPr>
        <p:txBody>
          <a:bodyPr/>
          <a:lstStyle/>
          <a:p>
            <a:pPr algn="ctr"/>
            <a:r>
              <a:rPr lang="es-AR" sz="3400" b="1" dirty="0">
                <a:latin typeface="Calibri" panose="020F0502020204030204" pitchFamily="34" charset="0"/>
                <a:ea typeface="Calibri" panose="020F0502020204030204" pitchFamily="34" charset="0"/>
                <a:cs typeface="Calibri" panose="020F0502020204030204" pitchFamily="34" charset="0"/>
              </a:rPr>
              <a:t>Operaciones digitales de comercialización y prestación de servicios</a:t>
            </a:r>
          </a:p>
        </p:txBody>
      </p:sp>
      <p:sp>
        <p:nvSpPr>
          <p:cNvPr id="3" name="Marcador de contenido 2">
            <a:extLst>
              <a:ext uri="{FF2B5EF4-FFF2-40B4-BE49-F238E27FC236}">
                <a16:creationId xmlns:a16="http://schemas.microsoft.com/office/drawing/2014/main" id="{7D6DE216-4CB3-F1CE-CD67-114C6C33B6D7}"/>
              </a:ext>
            </a:extLst>
          </p:cNvPr>
          <p:cNvSpPr>
            <a:spLocks noGrp="1"/>
          </p:cNvSpPr>
          <p:nvPr>
            <p:ph idx="1"/>
          </p:nvPr>
        </p:nvSpPr>
        <p:spPr>
          <a:xfrm>
            <a:off x="539552" y="1628800"/>
            <a:ext cx="8144073" cy="4114800"/>
          </a:xfrm>
        </p:spPr>
        <p:txBody>
          <a:bodyPr/>
          <a:lstStyle/>
          <a:p>
            <a:pPr algn="just"/>
            <a:r>
              <a:rPr lang="es-AR" sz="2000" dirty="0">
                <a:latin typeface="Calibri" panose="020F0502020204030204" pitchFamily="34" charset="0"/>
                <a:ea typeface="Calibri" panose="020F0502020204030204" pitchFamily="34" charset="0"/>
                <a:cs typeface="Calibri" panose="020F0502020204030204" pitchFamily="34" charset="0"/>
              </a:rPr>
              <a:t>En el caso del ejercicio del comercio a través de medios electrónicos configura una actividad extraterritorial del oferente, la que adquiere relevancia sólo en el caso en que se concreten operaciones.</a:t>
            </a:r>
          </a:p>
          <a:p>
            <a:pPr algn="just"/>
            <a:endParaRPr lang="es-AR" sz="2000" dirty="0">
              <a:latin typeface="Calibri" panose="020F0502020204030204" pitchFamily="34" charset="0"/>
              <a:ea typeface="Calibri" panose="020F0502020204030204" pitchFamily="34" charset="0"/>
              <a:cs typeface="Calibri" panose="020F0502020204030204" pitchFamily="34" charset="0"/>
            </a:endParaRPr>
          </a:p>
          <a:p>
            <a:pPr algn="just"/>
            <a:r>
              <a:rPr lang="es-ES" sz="2000" dirty="0">
                <a:latin typeface="Calibri" panose="020F0502020204030204" pitchFamily="34" charset="0"/>
                <a:ea typeface="Calibri" panose="020F0502020204030204" pitchFamily="34" charset="0"/>
                <a:cs typeface="Calibri" panose="020F0502020204030204" pitchFamily="34" charset="0"/>
              </a:rPr>
              <a:t>El uso de internet permite al contribuyente llegar a sus clientes a través de dicho medio, bien sea que se lo utilice con fines publicitarios o de comunicación. De la misma forma en que antiguamente se podían realizar mediante corredores o viajantes, o por correspondencia o teléfono. </a:t>
            </a:r>
          </a:p>
          <a:p>
            <a:pPr algn="just"/>
            <a:endParaRPr lang="es-AR" sz="2000" dirty="0">
              <a:latin typeface="Calibri" panose="020F0502020204030204" pitchFamily="34" charset="0"/>
              <a:ea typeface="Calibri" panose="020F0502020204030204" pitchFamily="34" charset="0"/>
              <a:cs typeface="Calibri" panose="020F0502020204030204" pitchFamily="34" charset="0"/>
            </a:endParaRPr>
          </a:p>
          <a:p>
            <a:pPr algn="just"/>
            <a:r>
              <a:rPr lang="es-ES" sz="2000" dirty="0">
                <a:latin typeface="Calibri" panose="020F0502020204030204" pitchFamily="34" charset="0"/>
                <a:ea typeface="Calibri" panose="020F0502020204030204" pitchFamily="34" charset="0"/>
                <a:cs typeface="Calibri" panose="020F0502020204030204" pitchFamily="34" charset="0"/>
              </a:rPr>
              <a:t>Las erogaciones realizadas por el contribuyente para el pago de dichos servicios no pueden ser atribuidas al lugar en que se paga el mismo, o al lugar en donde está el servidor o la conexión al mismo, </a:t>
            </a:r>
            <a:r>
              <a:rPr lang="es-ES" sz="2000" b="1" dirty="0">
                <a:latin typeface="Calibri" panose="020F0502020204030204" pitchFamily="34" charset="0"/>
                <a:ea typeface="Calibri" panose="020F0502020204030204" pitchFamily="34" charset="0"/>
                <a:cs typeface="Calibri" panose="020F0502020204030204" pitchFamily="34" charset="0"/>
              </a:rPr>
              <a:t>sino al concreto lugar que se destina el mismo o </a:t>
            </a:r>
            <a:r>
              <a:rPr lang="es-ES" sz="2000" b="1" u="sng" dirty="0">
                <a:latin typeface="Calibri" panose="020F0502020204030204" pitchFamily="34" charset="0"/>
                <a:ea typeface="Calibri" panose="020F0502020204030204" pitchFamily="34" charset="0"/>
                <a:cs typeface="Calibri" panose="020F0502020204030204" pitchFamily="34" charset="0"/>
              </a:rPr>
              <a:t>se presta el servicio.</a:t>
            </a:r>
            <a:endParaRPr lang="es-AR" sz="2000" dirty="0">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s-AR" sz="2000" dirty="0">
              <a:latin typeface="Calibri" panose="020F0502020204030204" pitchFamily="34" charset="0"/>
              <a:ea typeface="Calibri" panose="020F0502020204030204" pitchFamily="34" charset="0"/>
              <a:cs typeface="Calibri" panose="020F0502020204030204" pitchFamily="34" charset="0"/>
            </a:endParaRPr>
          </a:p>
        </p:txBody>
      </p:sp>
      <p:sp>
        <p:nvSpPr>
          <p:cNvPr id="4" name="Marcador de pie de página 3">
            <a:extLst>
              <a:ext uri="{FF2B5EF4-FFF2-40B4-BE49-F238E27FC236}">
                <a16:creationId xmlns:a16="http://schemas.microsoft.com/office/drawing/2014/main" id="{D6A48688-369B-43E1-42F9-6157526C840D}"/>
              </a:ext>
            </a:extLst>
          </p:cNvPr>
          <p:cNvSpPr>
            <a:spLocks noGrp="1"/>
          </p:cNvSpPr>
          <p:nvPr>
            <p:ph type="ftr" sz="quarter" idx="11"/>
          </p:nvPr>
        </p:nvSpPr>
        <p:spPr/>
        <p:txBody>
          <a:bodyPr/>
          <a:lstStyle/>
          <a:p>
            <a:pPr>
              <a:defRPr/>
            </a:pPr>
            <a:r>
              <a:rPr lang="es-ES">
                <a:solidFill>
                  <a:srgbClr val="000000"/>
                </a:solidFill>
              </a:rPr>
              <a:t>Esp. Lorena Almada </a:t>
            </a:r>
          </a:p>
        </p:txBody>
      </p:sp>
      <p:sp>
        <p:nvSpPr>
          <p:cNvPr id="5" name="Marcador de número de diapositiva 4">
            <a:extLst>
              <a:ext uri="{FF2B5EF4-FFF2-40B4-BE49-F238E27FC236}">
                <a16:creationId xmlns:a16="http://schemas.microsoft.com/office/drawing/2014/main" id="{20FEAD3A-1B27-B3FE-FF8C-502783892D9C}"/>
              </a:ext>
            </a:extLst>
          </p:cNvPr>
          <p:cNvSpPr>
            <a:spLocks noGrp="1"/>
          </p:cNvSpPr>
          <p:nvPr>
            <p:ph type="sldNum" sz="quarter" idx="12"/>
          </p:nvPr>
        </p:nvSpPr>
        <p:spPr/>
        <p:txBody>
          <a:bodyPr/>
          <a:lstStyle/>
          <a:p>
            <a:pPr>
              <a:defRPr/>
            </a:pPr>
            <a:fld id="{BC6BCBEE-59EE-41A7-B36D-9D977150511D}" type="slidenum">
              <a:rPr lang="es-ES" smtClean="0">
                <a:solidFill>
                  <a:srgbClr val="000000"/>
                </a:solidFill>
              </a:rPr>
              <a:pPr>
                <a:defRPr/>
              </a:pPr>
              <a:t>19</a:t>
            </a:fld>
            <a:endParaRPr lang="es-ES">
              <a:solidFill>
                <a:srgbClr val="000000"/>
              </a:solidFill>
            </a:endParaRPr>
          </a:p>
        </p:txBody>
      </p:sp>
    </p:spTree>
    <p:extLst>
      <p:ext uri="{BB962C8B-B14F-4D97-AF65-F5344CB8AC3E}">
        <p14:creationId xmlns:p14="http://schemas.microsoft.com/office/powerpoint/2010/main" val="1201262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2</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FUENTES INTERPRETATIVAS</a:t>
            </a:r>
          </a:p>
        </p:txBody>
      </p:sp>
      <p:sp>
        <p:nvSpPr>
          <p:cNvPr id="8197" name="Rectangle 3"/>
          <p:cNvSpPr>
            <a:spLocks noGrp="1" noChangeArrowheads="1"/>
          </p:cNvSpPr>
          <p:nvPr>
            <p:ph type="body" idx="1"/>
          </p:nvPr>
        </p:nvSpPr>
        <p:spPr>
          <a:xfrm>
            <a:off x="467544" y="1628800"/>
            <a:ext cx="8563744" cy="4770438"/>
          </a:xfrm>
        </p:spPr>
        <p:txBody>
          <a:bodyPr/>
          <a:lstStyle/>
          <a:p>
            <a:pPr algn="just" eaLnBrk="1" hangingPunct="1">
              <a:lnSpc>
                <a:spcPct val="80000"/>
              </a:lnSpc>
              <a:buFont typeface="Wingdings" pitchFamily="2" charset="2"/>
              <a:buChar char="q"/>
            </a:pPr>
            <a:r>
              <a:rPr lang="es-ES" sz="2200" dirty="0">
                <a:latin typeface="Calibri" pitchFamily="34" charset="0"/>
              </a:rPr>
              <a:t>Los inconvenientes que ha generado y generan diferentes interpretaciones sobre la aplicación del convenio son producto de la puja de intereses de las diversas jurisdicciones provinciales, cuyos fines meramente recaudatorios han originado interpretaciones forzadas, muchas veces respaldadas por los propios órganos de aplicación del convenio.</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FUENTES</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A) CM; B) RESOLUCIONES GENERALES COMISION ARBITRAL; C) PROYECTO CONVENIO 1988; D) CASOS CONCRETOS COMISION ARBITRAL Y PLENARIA</a:t>
            </a:r>
          </a:p>
          <a:p>
            <a:pPr algn="just" eaLnBrk="1" hangingPunct="1">
              <a:lnSpc>
                <a:spcPct val="80000"/>
              </a:lnSpc>
              <a:buFont typeface="Wingdings" pitchFamily="2" charset="2"/>
              <a:buChar char="q"/>
            </a:pPr>
            <a:endParaRPr lang="es-ES" sz="2200" dirty="0">
              <a:latin typeface="Calibri" pitchFamily="34" charset="0"/>
            </a:endParaRPr>
          </a:p>
        </p:txBody>
      </p:sp>
    </p:spTree>
    <p:extLst>
      <p:ext uri="{BB962C8B-B14F-4D97-AF65-F5344CB8AC3E}">
        <p14:creationId xmlns:p14="http://schemas.microsoft.com/office/powerpoint/2010/main" val="2349852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1C7469-CF74-DCF3-E45D-CFEAA068A3B2}"/>
              </a:ext>
            </a:extLst>
          </p:cNvPr>
          <p:cNvSpPr>
            <a:spLocks noGrp="1"/>
          </p:cNvSpPr>
          <p:nvPr>
            <p:ph type="title"/>
          </p:nvPr>
        </p:nvSpPr>
        <p:spPr>
          <a:xfrm>
            <a:off x="395536" y="301625"/>
            <a:ext cx="8288089" cy="1143000"/>
          </a:xfrm>
        </p:spPr>
        <p:txBody>
          <a:bodyPr/>
          <a:lstStyle/>
          <a:p>
            <a:pPr algn="ctr"/>
            <a:r>
              <a:rPr lang="es-AR" sz="3400" b="1" dirty="0">
                <a:latin typeface="Calibri" panose="020F0502020204030204" pitchFamily="34" charset="0"/>
                <a:ea typeface="Calibri" panose="020F0502020204030204" pitchFamily="34" charset="0"/>
                <a:cs typeface="Calibri" panose="020F0502020204030204" pitchFamily="34" charset="0"/>
              </a:rPr>
              <a:t>Operaciones digitales de comercialización y prestación de servicios</a:t>
            </a:r>
          </a:p>
        </p:txBody>
      </p:sp>
      <p:sp>
        <p:nvSpPr>
          <p:cNvPr id="3" name="Marcador de contenido 2">
            <a:extLst>
              <a:ext uri="{FF2B5EF4-FFF2-40B4-BE49-F238E27FC236}">
                <a16:creationId xmlns:a16="http://schemas.microsoft.com/office/drawing/2014/main" id="{434B3410-213B-012A-25F6-7F3E518A2E88}"/>
              </a:ext>
            </a:extLst>
          </p:cNvPr>
          <p:cNvSpPr>
            <a:spLocks noGrp="1"/>
          </p:cNvSpPr>
          <p:nvPr>
            <p:ph idx="1"/>
          </p:nvPr>
        </p:nvSpPr>
        <p:spPr>
          <a:xfrm>
            <a:off x="611560" y="1827213"/>
            <a:ext cx="8072065" cy="4114800"/>
          </a:xfrm>
        </p:spPr>
        <p:txBody>
          <a:bodyPr/>
          <a:lstStyle/>
          <a:p>
            <a:pPr algn="just"/>
            <a:r>
              <a:rPr lang="es-AR" sz="2200" dirty="0">
                <a:latin typeface="Calibri" panose="020F0502020204030204" pitchFamily="34" charset="0"/>
                <a:ea typeface="Calibri" panose="020F0502020204030204" pitchFamily="34" charset="0"/>
                <a:cs typeface="Calibri" panose="020F0502020204030204" pitchFamily="34" charset="0"/>
              </a:rPr>
              <a:t>En lo concerniente al planteo de que </a:t>
            </a:r>
            <a:r>
              <a:rPr lang="es-AR" sz="2200" b="1" dirty="0">
                <a:latin typeface="Calibri" panose="020F0502020204030204" pitchFamily="34" charset="0"/>
                <a:ea typeface="Calibri" panose="020F0502020204030204" pitchFamily="34" charset="0"/>
                <a:cs typeface="Calibri" panose="020F0502020204030204" pitchFamily="34" charset="0"/>
              </a:rPr>
              <a:t>el servidor y el punto de conexión</a:t>
            </a:r>
            <a:r>
              <a:rPr lang="es-AR" sz="2200" dirty="0">
                <a:latin typeface="Calibri" panose="020F0502020204030204" pitchFamily="34" charset="0"/>
                <a:ea typeface="Calibri" panose="020F0502020204030204" pitchFamily="34" charset="0"/>
                <a:cs typeface="Calibri" panose="020F0502020204030204" pitchFamily="34" charset="0"/>
              </a:rPr>
              <a:t> se encuentra  físicamente en la CABA para acceder a la rueda electrónica, cabe resaltar que la ubicación de los servidores o punto de conexión, </a:t>
            </a:r>
            <a:r>
              <a:rPr lang="es-AR" sz="2200" b="1" dirty="0">
                <a:latin typeface="Calibri" panose="020F0502020204030204" pitchFamily="34" charset="0"/>
                <a:ea typeface="Calibri" panose="020F0502020204030204" pitchFamily="34" charset="0"/>
                <a:cs typeface="Calibri" panose="020F0502020204030204" pitchFamily="34" charset="0"/>
              </a:rPr>
              <a:t>no son relevantes</a:t>
            </a:r>
            <a:r>
              <a:rPr lang="es-AR" sz="2200" dirty="0">
                <a:latin typeface="Calibri" panose="020F0502020204030204" pitchFamily="34" charset="0"/>
                <a:ea typeface="Calibri" panose="020F0502020204030204" pitchFamily="34" charset="0"/>
                <a:cs typeface="Calibri" panose="020F0502020204030204" pitchFamily="34" charset="0"/>
              </a:rPr>
              <a:t> para la atribución de ingresos de la actividad desarrollada: el contribuyente no obtiene ingresos por la explotación, utilización de los servidores o por la conexión a los mismos; modificar el lugar del servidor alteraría la asignación de ingresos, hecho que no resiste ningún análisis.</a:t>
            </a:r>
          </a:p>
          <a:p>
            <a:pPr algn="just"/>
            <a:r>
              <a:rPr lang="es-AR" sz="2200" dirty="0">
                <a:latin typeface="Calibri" panose="020F0502020204030204" pitchFamily="34" charset="0"/>
                <a:ea typeface="Calibri" panose="020F0502020204030204" pitchFamily="34" charset="0"/>
                <a:cs typeface="Calibri" panose="020F0502020204030204" pitchFamily="34" charset="0"/>
              </a:rPr>
              <a:t>•	Res. CA 18/2024  “JP Morgan Chase Bank </a:t>
            </a:r>
            <a:r>
              <a:rPr lang="es-AR" sz="2200" dirty="0" err="1">
                <a:latin typeface="Calibri" panose="020F0502020204030204" pitchFamily="34" charset="0"/>
                <a:ea typeface="Calibri" panose="020F0502020204030204" pitchFamily="34" charset="0"/>
                <a:cs typeface="Calibri" panose="020F0502020204030204" pitchFamily="34" charset="0"/>
              </a:rPr>
              <a:t>National</a:t>
            </a:r>
            <a:r>
              <a:rPr lang="es-AR" sz="2200" dirty="0">
                <a:latin typeface="Calibri" panose="020F0502020204030204" pitchFamily="34" charset="0"/>
                <a:ea typeface="Calibri" panose="020F0502020204030204" pitchFamily="34" charset="0"/>
                <a:cs typeface="Calibri" panose="020F0502020204030204" pitchFamily="34" charset="0"/>
              </a:rPr>
              <a:t> </a:t>
            </a:r>
            <a:r>
              <a:rPr lang="es-AR" sz="2200" dirty="0" err="1">
                <a:latin typeface="Calibri" panose="020F0502020204030204" pitchFamily="34" charset="0"/>
                <a:ea typeface="Calibri" panose="020F0502020204030204" pitchFamily="34" charset="0"/>
                <a:cs typeface="Calibri" panose="020F0502020204030204" pitchFamily="34" charset="0"/>
              </a:rPr>
              <a:t>Association</a:t>
            </a:r>
            <a:r>
              <a:rPr lang="es-AR" sz="2200" dirty="0">
                <a:latin typeface="Calibri" panose="020F0502020204030204" pitchFamily="34" charset="0"/>
                <a:ea typeface="Calibri" panose="020F0502020204030204" pitchFamily="34" charset="0"/>
                <a:cs typeface="Calibri" panose="020F0502020204030204" pitchFamily="34" charset="0"/>
              </a:rPr>
              <a:t>, Sucursal Buenos Aires c/ provincia de Santa Fe”.</a:t>
            </a:r>
          </a:p>
        </p:txBody>
      </p:sp>
      <p:sp>
        <p:nvSpPr>
          <p:cNvPr id="4" name="Marcador de pie de página 3">
            <a:extLst>
              <a:ext uri="{FF2B5EF4-FFF2-40B4-BE49-F238E27FC236}">
                <a16:creationId xmlns:a16="http://schemas.microsoft.com/office/drawing/2014/main" id="{B87D5FFA-D504-69CA-188C-4665B49B5526}"/>
              </a:ext>
            </a:extLst>
          </p:cNvPr>
          <p:cNvSpPr>
            <a:spLocks noGrp="1"/>
          </p:cNvSpPr>
          <p:nvPr>
            <p:ph type="ftr" sz="quarter" idx="11"/>
          </p:nvPr>
        </p:nvSpPr>
        <p:spPr/>
        <p:txBody>
          <a:bodyPr/>
          <a:lstStyle/>
          <a:p>
            <a:pPr>
              <a:defRPr/>
            </a:pPr>
            <a:r>
              <a:rPr lang="es-ES">
                <a:solidFill>
                  <a:srgbClr val="000000"/>
                </a:solidFill>
              </a:rPr>
              <a:t>Esp. Lorena Almada </a:t>
            </a:r>
          </a:p>
        </p:txBody>
      </p:sp>
      <p:sp>
        <p:nvSpPr>
          <p:cNvPr id="5" name="Marcador de número de diapositiva 4">
            <a:extLst>
              <a:ext uri="{FF2B5EF4-FFF2-40B4-BE49-F238E27FC236}">
                <a16:creationId xmlns:a16="http://schemas.microsoft.com/office/drawing/2014/main" id="{50745CAB-0116-955F-718B-6AEC7FC8D576}"/>
              </a:ext>
            </a:extLst>
          </p:cNvPr>
          <p:cNvSpPr>
            <a:spLocks noGrp="1"/>
          </p:cNvSpPr>
          <p:nvPr>
            <p:ph type="sldNum" sz="quarter" idx="12"/>
          </p:nvPr>
        </p:nvSpPr>
        <p:spPr/>
        <p:txBody>
          <a:bodyPr/>
          <a:lstStyle/>
          <a:p>
            <a:pPr>
              <a:defRPr/>
            </a:pPr>
            <a:fld id="{BC6BCBEE-59EE-41A7-B36D-9D977150511D}" type="slidenum">
              <a:rPr lang="es-ES" smtClean="0">
                <a:solidFill>
                  <a:srgbClr val="000000"/>
                </a:solidFill>
              </a:rPr>
              <a:pPr>
                <a:defRPr/>
              </a:pPr>
              <a:t>20</a:t>
            </a:fld>
            <a:endParaRPr lang="es-ES">
              <a:solidFill>
                <a:srgbClr val="000000"/>
              </a:solidFill>
            </a:endParaRPr>
          </a:p>
        </p:txBody>
      </p:sp>
    </p:spTree>
    <p:extLst>
      <p:ext uri="{BB962C8B-B14F-4D97-AF65-F5344CB8AC3E}">
        <p14:creationId xmlns:p14="http://schemas.microsoft.com/office/powerpoint/2010/main" val="1285941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3E1A5E-F9DB-2BAF-2B7C-E6920D234094}"/>
              </a:ext>
            </a:extLst>
          </p:cNvPr>
          <p:cNvSpPr>
            <a:spLocks noGrp="1"/>
          </p:cNvSpPr>
          <p:nvPr>
            <p:ph type="title"/>
          </p:nvPr>
        </p:nvSpPr>
        <p:spPr>
          <a:xfrm>
            <a:off x="539552" y="301625"/>
            <a:ext cx="8144073" cy="1143000"/>
          </a:xfrm>
        </p:spPr>
        <p:txBody>
          <a:bodyPr/>
          <a:lstStyle/>
          <a:p>
            <a:pPr algn="ctr"/>
            <a:r>
              <a:rPr lang="es-AR" sz="3400" b="1" dirty="0">
                <a:latin typeface="Calibri" panose="020F0502020204030204" pitchFamily="34" charset="0"/>
                <a:ea typeface="Calibri" panose="020F0502020204030204" pitchFamily="34" charset="0"/>
                <a:cs typeface="Calibri" panose="020F0502020204030204" pitchFamily="34" charset="0"/>
              </a:rPr>
              <a:t>¿Cómo imputar los gastos que se relacionan de manera directa con varias jurisdicciones?</a:t>
            </a:r>
          </a:p>
        </p:txBody>
      </p:sp>
      <p:sp>
        <p:nvSpPr>
          <p:cNvPr id="3" name="Marcador de contenido 2">
            <a:extLst>
              <a:ext uri="{FF2B5EF4-FFF2-40B4-BE49-F238E27FC236}">
                <a16:creationId xmlns:a16="http://schemas.microsoft.com/office/drawing/2014/main" id="{FEB5883E-77CB-69A3-8BE1-5F5806A2116E}"/>
              </a:ext>
            </a:extLst>
          </p:cNvPr>
          <p:cNvSpPr>
            <a:spLocks noGrp="1"/>
          </p:cNvSpPr>
          <p:nvPr>
            <p:ph idx="1"/>
          </p:nvPr>
        </p:nvSpPr>
        <p:spPr>
          <a:xfrm>
            <a:off x="395536" y="1628800"/>
            <a:ext cx="8432105" cy="4114800"/>
          </a:xfrm>
        </p:spPr>
        <p:txBody>
          <a:bodyPr/>
          <a:lstStyle/>
          <a:p>
            <a:pPr algn="just"/>
            <a:r>
              <a:rPr lang="es-AR" sz="2200" dirty="0">
                <a:latin typeface="Calibri" panose="020F0502020204030204" pitchFamily="34" charset="0"/>
                <a:ea typeface="Calibri" panose="020F0502020204030204" pitchFamily="34" charset="0"/>
                <a:cs typeface="Calibri" panose="020F0502020204030204" pitchFamily="34" charset="0"/>
              </a:rPr>
              <a:t>Las jurisdicciones tienen distintas visiones de cómo imputar los gastos que no se relacionan de manera directa con una sola jurisdicción. Incluso, en ocasiones han esbozado criterios pocos lógicos en </a:t>
            </a:r>
            <a:r>
              <a:rPr lang="es-AR" sz="2200" dirty="0" err="1">
                <a:latin typeface="Calibri" panose="020F0502020204030204" pitchFamily="34" charset="0"/>
                <a:ea typeface="Calibri" panose="020F0502020204030204" pitchFamily="34" charset="0"/>
                <a:cs typeface="Calibri" panose="020F0502020204030204" pitchFamily="34" charset="0"/>
              </a:rPr>
              <a:t>pos</a:t>
            </a:r>
            <a:r>
              <a:rPr lang="es-AR" sz="2200" dirty="0">
                <a:latin typeface="Calibri" panose="020F0502020204030204" pitchFamily="34" charset="0"/>
                <a:ea typeface="Calibri" panose="020F0502020204030204" pitchFamily="34" charset="0"/>
                <a:cs typeface="Calibri" panose="020F0502020204030204" pitchFamily="34" charset="0"/>
              </a:rPr>
              <a:t> de beneficiar a su jurisdicción.</a:t>
            </a:r>
          </a:p>
          <a:p>
            <a:pPr algn="just"/>
            <a:r>
              <a:rPr lang="es-AR" sz="2200" dirty="0">
                <a:latin typeface="Calibri" panose="020F0502020204030204" pitchFamily="34" charset="0"/>
                <a:ea typeface="Calibri" panose="020F0502020204030204" pitchFamily="34" charset="0"/>
                <a:cs typeface="Calibri" panose="020F0502020204030204" pitchFamily="34" charset="0"/>
              </a:rPr>
              <a:t>Los gastos de la era digital, que son básicamente los mismos que en otros tiempos, ahora toman nuevas dimensiones espacio temporal</a:t>
            </a:r>
          </a:p>
          <a:p>
            <a:pPr algn="just"/>
            <a:r>
              <a:rPr lang="es-AR" sz="2200" dirty="0">
                <a:latin typeface="Calibri" panose="020F0502020204030204" pitchFamily="34" charset="0"/>
                <a:ea typeface="Calibri" panose="020F0502020204030204" pitchFamily="34" charset="0"/>
                <a:cs typeface="Calibri" panose="020F0502020204030204" pitchFamily="34" charset="0"/>
              </a:rPr>
              <a:t>Si se relacionan con ventas ¿en proporción a estas?. Y en otras circunstancias, ¿parámetros como horas máquinas, horas hombres, cantidad de productos, etc.?</a:t>
            </a:r>
          </a:p>
          <a:p>
            <a:pPr algn="just"/>
            <a:endParaRPr lang="es-AR" sz="2200" dirty="0">
              <a:latin typeface="Calibri" panose="020F0502020204030204" pitchFamily="34" charset="0"/>
              <a:ea typeface="Calibri" panose="020F0502020204030204" pitchFamily="34" charset="0"/>
              <a:cs typeface="Calibri" panose="020F0502020204030204" pitchFamily="34" charset="0"/>
            </a:endParaRPr>
          </a:p>
          <a:p>
            <a:pPr algn="just"/>
            <a:r>
              <a:rPr lang="es-AR" sz="2200" dirty="0">
                <a:latin typeface="Calibri" panose="020F0502020204030204" pitchFamily="34" charset="0"/>
                <a:ea typeface="Calibri" panose="020F0502020204030204" pitchFamily="34" charset="0"/>
                <a:cs typeface="Calibri" panose="020F0502020204030204" pitchFamily="34" charset="0"/>
              </a:rPr>
              <a:t>“…cualquier metodología que se utilice para “presumir” el monto a atribuir a las distintas jurisdicciones, debe partir de un elemento cierto…” R (CA) 4/2023</a:t>
            </a:r>
          </a:p>
          <a:p>
            <a:pPr algn="just"/>
            <a:endParaRPr lang="es-AR" sz="2200" dirty="0">
              <a:latin typeface="Calibri" panose="020F0502020204030204" pitchFamily="34" charset="0"/>
              <a:ea typeface="Calibri" panose="020F0502020204030204" pitchFamily="34" charset="0"/>
              <a:cs typeface="Calibri" panose="020F0502020204030204" pitchFamily="34" charset="0"/>
            </a:endParaRPr>
          </a:p>
          <a:p>
            <a:endParaRPr lang="es-AR" dirty="0"/>
          </a:p>
        </p:txBody>
      </p:sp>
      <p:sp>
        <p:nvSpPr>
          <p:cNvPr id="4" name="Marcador de pie de página 3">
            <a:extLst>
              <a:ext uri="{FF2B5EF4-FFF2-40B4-BE49-F238E27FC236}">
                <a16:creationId xmlns:a16="http://schemas.microsoft.com/office/drawing/2014/main" id="{2695C989-4384-1F79-BADE-7936FDCCC5FE}"/>
              </a:ext>
            </a:extLst>
          </p:cNvPr>
          <p:cNvSpPr>
            <a:spLocks noGrp="1"/>
          </p:cNvSpPr>
          <p:nvPr>
            <p:ph type="ftr" sz="quarter" idx="11"/>
          </p:nvPr>
        </p:nvSpPr>
        <p:spPr/>
        <p:txBody>
          <a:bodyPr/>
          <a:lstStyle/>
          <a:p>
            <a:pPr>
              <a:defRPr/>
            </a:pPr>
            <a:r>
              <a:rPr lang="es-ES"/>
              <a:t>Esp. Lorena Almada </a:t>
            </a:r>
          </a:p>
        </p:txBody>
      </p:sp>
      <p:sp>
        <p:nvSpPr>
          <p:cNvPr id="5" name="Marcador de número de diapositiva 4">
            <a:extLst>
              <a:ext uri="{FF2B5EF4-FFF2-40B4-BE49-F238E27FC236}">
                <a16:creationId xmlns:a16="http://schemas.microsoft.com/office/drawing/2014/main" id="{10EC9958-96C1-010C-233B-EEB9D147CDDE}"/>
              </a:ext>
            </a:extLst>
          </p:cNvPr>
          <p:cNvSpPr>
            <a:spLocks noGrp="1"/>
          </p:cNvSpPr>
          <p:nvPr>
            <p:ph type="sldNum" sz="quarter" idx="12"/>
          </p:nvPr>
        </p:nvSpPr>
        <p:spPr/>
        <p:txBody>
          <a:bodyPr/>
          <a:lstStyle/>
          <a:p>
            <a:pPr>
              <a:defRPr/>
            </a:pPr>
            <a:fld id="{24B9555B-7EE2-4C56-9E54-782CD639E1F6}" type="slidenum">
              <a:rPr lang="es-ES" altLang="es-AR" smtClean="0"/>
              <a:pPr>
                <a:defRPr/>
              </a:pPr>
              <a:t>21</a:t>
            </a:fld>
            <a:endParaRPr lang="es-ES" altLang="es-AR"/>
          </a:p>
        </p:txBody>
      </p:sp>
    </p:spTree>
    <p:extLst>
      <p:ext uri="{BB962C8B-B14F-4D97-AF65-F5344CB8AC3E}">
        <p14:creationId xmlns:p14="http://schemas.microsoft.com/office/powerpoint/2010/main" val="3887980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22</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CRITERIO “DESTINO FINAL”. Prestación servicios ¿Dónde?</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b="1" dirty="0">
                <a:latin typeface="Calibri" pitchFamily="34" charset="0"/>
              </a:rPr>
              <a:t>Puestos de trabajo virtuales</a:t>
            </a:r>
            <a:r>
              <a:rPr lang="es-ES" sz="2200" dirty="0">
                <a:latin typeface="Calibri" pitchFamily="34" charset="0"/>
              </a:rPr>
              <a:t>: el trabajo en forma remota, donde un individuo puede prestar sus servicios en relación de dependencia estando en otra jurisdicción del país, incluso en el exterior</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¿qué prima a la hora de asignar este ingreso y/o gasto? ¿Puesto de trabajo real, donde el empleado está trabajando más allá que sea de manera remota? ¿O puesto de trabajo virtual que es la administración donde el empleado está trabajando de manera remota?</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LA DUDA: debe primar el lugar donde está prestando sus servicios más allá que lo esté haciendo de manera presencial o remota¿?, dado que allí se llevan a cabo las actividades generadoras del gasto. Sin embargo, ante fiscalizaciones, ¿todas las administraciones tributarias lo entenderán así? ¿O se abrirá otros capítulos de controversias, ideas y vueltas?</a:t>
            </a:r>
          </a:p>
        </p:txBody>
      </p:sp>
    </p:spTree>
    <p:extLst>
      <p:ext uri="{BB962C8B-B14F-4D97-AF65-F5344CB8AC3E}">
        <p14:creationId xmlns:p14="http://schemas.microsoft.com/office/powerpoint/2010/main" val="3756864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43B5EB-D231-C92D-0889-19B34A9FA199}"/>
              </a:ext>
            </a:extLst>
          </p:cNvPr>
          <p:cNvSpPr>
            <a:spLocks noGrp="1"/>
          </p:cNvSpPr>
          <p:nvPr>
            <p:ph type="title"/>
          </p:nvPr>
        </p:nvSpPr>
        <p:spPr/>
        <p:txBody>
          <a:bodyPr/>
          <a:lstStyle/>
          <a:p>
            <a:pPr algn="ctr"/>
            <a:r>
              <a:rPr lang="es-ES" b="1" dirty="0">
                <a:latin typeface="Calibri" panose="020F0502020204030204" pitchFamily="34" charset="0"/>
                <a:ea typeface="Calibri" panose="020F0502020204030204" pitchFamily="34" charset="0"/>
                <a:cs typeface="Calibri" panose="020F0502020204030204" pitchFamily="34" charset="0"/>
              </a:rPr>
              <a:t>COMERCIO ELECTRONICO</a:t>
            </a:r>
            <a:endParaRPr lang="es-AR" b="1"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6" name="Marcador de contenido 5">
            <a:extLst>
              <a:ext uri="{FF2B5EF4-FFF2-40B4-BE49-F238E27FC236}">
                <a16:creationId xmlns:a16="http://schemas.microsoft.com/office/drawing/2014/main" id="{7C0B98E1-2715-B406-76CA-F6DAE56A6151}"/>
              </a:ext>
            </a:extLst>
          </p:cNvPr>
          <p:cNvGraphicFramePr>
            <a:graphicFrameLocks noGrp="1"/>
          </p:cNvGraphicFramePr>
          <p:nvPr>
            <p:ph idx="1"/>
            <p:extLst>
              <p:ext uri="{D42A27DB-BD31-4B8C-83A1-F6EECF244321}">
                <p14:modId xmlns:p14="http://schemas.microsoft.com/office/powerpoint/2010/main" val="614405122"/>
              </p:ext>
            </p:extLst>
          </p:nvPr>
        </p:nvGraphicFramePr>
        <p:xfrm>
          <a:off x="1370013" y="1827213"/>
          <a:ext cx="7313612"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pie de página 3">
            <a:extLst>
              <a:ext uri="{FF2B5EF4-FFF2-40B4-BE49-F238E27FC236}">
                <a16:creationId xmlns:a16="http://schemas.microsoft.com/office/drawing/2014/main" id="{36C9D854-A282-B7A3-9142-FDEA6B481147}"/>
              </a:ext>
            </a:extLst>
          </p:cNvPr>
          <p:cNvSpPr>
            <a:spLocks noGrp="1"/>
          </p:cNvSpPr>
          <p:nvPr>
            <p:ph type="ftr" sz="quarter" idx="11"/>
          </p:nvPr>
        </p:nvSpPr>
        <p:spPr/>
        <p:txBody>
          <a:bodyPr/>
          <a:lstStyle/>
          <a:p>
            <a:pPr>
              <a:defRPr/>
            </a:pPr>
            <a:r>
              <a:rPr lang="es-ES">
                <a:solidFill>
                  <a:srgbClr val="000000"/>
                </a:solidFill>
              </a:rPr>
              <a:t>Esp. Lorena Almada </a:t>
            </a:r>
          </a:p>
        </p:txBody>
      </p:sp>
      <p:sp>
        <p:nvSpPr>
          <p:cNvPr id="5" name="Marcador de número de diapositiva 4">
            <a:extLst>
              <a:ext uri="{FF2B5EF4-FFF2-40B4-BE49-F238E27FC236}">
                <a16:creationId xmlns:a16="http://schemas.microsoft.com/office/drawing/2014/main" id="{90FE7409-8A55-1B7A-D4A8-9C010AEF3238}"/>
              </a:ext>
            </a:extLst>
          </p:cNvPr>
          <p:cNvSpPr>
            <a:spLocks noGrp="1"/>
          </p:cNvSpPr>
          <p:nvPr>
            <p:ph type="sldNum" sz="quarter" idx="12"/>
          </p:nvPr>
        </p:nvSpPr>
        <p:spPr/>
        <p:txBody>
          <a:bodyPr/>
          <a:lstStyle/>
          <a:p>
            <a:pPr>
              <a:defRPr/>
            </a:pPr>
            <a:fld id="{BC6BCBEE-59EE-41A7-B36D-9D977150511D}" type="slidenum">
              <a:rPr lang="es-ES" smtClean="0">
                <a:solidFill>
                  <a:srgbClr val="000000"/>
                </a:solidFill>
              </a:rPr>
              <a:pPr>
                <a:defRPr/>
              </a:pPr>
              <a:t>23</a:t>
            </a:fld>
            <a:endParaRPr lang="es-ES">
              <a:solidFill>
                <a:srgbClr val="000000"/>
              </a:solidFill>
            </a:endParaRPr>
          </a:p>
        </p:txBody>
      </p:sp>
    </p:spTree>
    <p:extLst>
      <p:ext uri="{BB962C8B-B14F-4D97-AF65-F5344CB8AC3E}">
        <p14:creationId xmlns:p14="http://schemas.microsoft.com/office/powerpoint/2010/main" val="37111935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24</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CRITERIO “DESTINO FINAL”. Prestación servicios REMOTOS</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000" dirty="0">
                <a:latin typeface="Calibri" pitchFamily="34" charset="0"/>
              </a:rPr>
              <a:t>R (CA) 16/2020 en la que se indicó “Que afirmar, como lo hace </a:t>
            </a:r>
            <a:r>
              <a:rPr lang="es-ES" sz="2000" dirty="0" err="1">
                <a:latin typeface="Calibri" pitchFamily="34" charset="0"/>
              </a:rPr>
              <a:t>Tecna</a:t>
            </a:r>
            <a:r>
              <a:rPr lang="es-ES" sz="2000" dirty="0">
                <a:latin typeface="Calibri" pitchFamily="34" charset="0"/>
              </a:rPr>
              <a:t> Estudios y Proyectos de Ingeniería S.A., que se trata de un </a:t>
            </a:r>
            <a:r>
              <a:rPr lang="es-ES" sz="2000" b="1" dirty="0">
                <a:latin typeface="Calibri" pitchFamily="34" charset="0"/>
              </a:rPr>
              <a:t>servicio remoto </a:t>
            </a:r>
            <a:r>
              <a:rPr lang="es-ES" sz="2000" dirty="0">
                <a:latin typeface="Calibri" pitchFamily="34" charset="0"/>
              </a:rPr>
              <a:t>que NO requiere de la presencia física en la provincia del Chubut, no hace otra cosa que confirmar la tesis fiscal en cuanto a que </a:t>
            </a:r>
            <a:r>
              <a:rPr lang="es-ES" sz="2000" b="1" dirty="0">
                <a:latin typeface="Calibri" pitchFamily="34" charset="0"/>
              </a:rPr>
              <a:t>el destino de ese servicio</a:t>
            </a:r>
            <a:r>
              <a:rPr lang="es-ES" sz="2000" dirty="0">
                <a:latin typeface="Calibri" pitchFamily="34" charset="0"/>
              </a:rPr>
              <a:t>, el lugar de efectiva prestación y </a:t>
            </a:r>
            <a:r>
              <a:rPr lang="es-ES" sz="2000" b="1" dirty="0">
                <a:latin typeface="Calibri" pitchFamily="34" charset="0"/>
              </a:rPr>
              <a:t>utilización, </a:t>
            </a:r>
            <a:r>
              <a:rPr lang="es-ES" sz="2000" dirty="0">
                <a:latin typeface="Calibri" pitchFamily="34" charset="0"/>
              </a:rPr>
              <a:t>es en esa jurisdicción. </a:t>
            </a:r>
            <a:r>
              <a:rPr lang="es-ES" sz="2000" b="1" dirty="0">
                <a:latin typeface="Calibri" pitchFamily="34" charset="0"/>
              </a:rPr>
              <a:t>Los ingresos por la prestación en forma remota de un servicio deben ser atribuidos al lugar de efectiva utilización</a:t>
            </a:r>
            <a:r>
              <a:rPr lang="es-ES" sz="2000" dirty="0">
                <a:latin typeface="Calibri" pitchFamily="34" charset="0"/>
              </a:rPr>
              <a:t>, el cual es, sin duda en el caso, la provincia del Chubut…”</a:t>
            </a:r>
          </a:p>
          <a:p>
            <a:pPr algn="just" eaLnBrk="1" hangingPunct="1">
              <a:lnSpc>
                <a:spcPct val="80000"/>
              </a:lnSpc>
              <a:buFont typeface="Wingdings" pitchFamily="2" charset="2"/>
              <a:buChar char="q"/>
            </a:pPr>
            <a:endParaRPr lang="es-ES" sz="2000" dirty="0">
              <a:latin typeface="Calibri" pitchFamily="34" charset="0"/>
            </a:endParaRPr>
          </a:p>
          <a:p>
            <a:pPr algn="just" eaLnBrk="1" hangingPunct="1">
              <a:lnSpc>
                <a:spcPct val="80000"/>
              </a:lnSpc>
              <a:buFont typeface="Wingdings" pitchFamily="2" charset="2"/>
              <a:buChar char="q"/>
            </a:pPr>
            <a:r>
              <a:rPr lang="es-ES" sz="2000" dirty="0">
                <a:latin typeface="Calibri" pitchFamily="34" charset="0"/>
              </a:rPr>
              <a:t>Esta Comisión observa que la atribución de los gastos computables se debe realizar en función del lugar donde efectivamente fueron soportados…, El domicilio del proveedor, como lo indica la recurrente, no indica necesariamente que allí fueron soportados. R (CA) 16/2012.</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endParaRPr lang="es-ES" sz="2200" dirty="0">
              <a:latin typeface="Calibri" pitchFamily="34" charset="0"/>
            </a:endParaRPr>
          </a:p>
        </p:txBody>
      </p:sp>
    </p:spTree>
    <p:extLst>
      <p:ext uri="{BB962C8B-B14F-4D97-AF65-F5344CB8AC3E}">
        <p14:creationId xmlns:p14="http://schemas.microsoft.com/office/powerpoint/2010/main" val="3658174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ítulo 1">
            <a:extLst>
              <a:ext uri="{FF2B5EF4-FFF2-40B4-BE49-F238E27FC236}">
                <a16:creationId xmlns:a16="http://schemas.microsoft.com/office/drawing/2014/main" id="{C2404184-42FE-6845-AEA0-2D8B47E1488E}"/>
              </a:ext>
            </a:extLst>
          </p:cNvPr>
          <p:cNvSpPr>
            <a:spLocks noGrp="1" noChangeArrowheads="1"/>
          </p:cNvSpPr>
          <p:nvPr>
            <p:ph type="title"/>
          </p:nvPr>
        </p:nvSpPr>
        <p:spPr>
          <a:xfrm>
            <a:off x="971550" y="476250"/>
            <a:ext cx="7712075" cy="1143000"/>
          </a:xfrm>
        </p:spPr>
        <p:txBody>
          <a:bodyPr/>
          <a:lstStyle/>
          <a:p>
            <a:pPr algn="ctr"/>
            <a:r>
              <a:rPr lang="es-ES" altLang="es-AR" b="1" dirty="0">
                <a:latin typeface="Calibri" panose="020F0502020204030204" pitchFamily="34" charset="0"/>
              </a:rPr>
              <a:t>CASO NIKE: R (CA) 18/23 Asignación de gastos vinculados a honorarios y retribuciones por servicios</a:t>
            </a:r>
            <a:endParaRPr lang="es-AR" altLang="es-AR" dirty="0"/>
          </a:p>
        </p:txBody>
      </p:sp>
      <p:graphicFrame>
        <p:nvGraphicFramePr>
          <p:cNvPr id="9" name="Marcador de contenido 8">
            <a:extLst>
              <a:ext uri="{FF2B5EF4-FFF2-40B4-BE49-F238E27FC236}">
                <a16:creationId xmlns:a16="http://schemas.microsoft.com/office/drawing/2014/main" id="{9EA7E77F-9B0B-48BC-E58D-402F022FFE00}"/>
              </a:ext>
            </a:extLst>
          </p:cNvPr>
          <p:cNvGraphicFramePr>
            <a:graphicFrameLocks noGrp="1"/>
          </p:cNvGraphicFramePr>
          <p:nvPr>
            <p:ph idx="1"/>
            <p:extLst>
              <p:ext uri="{D42A27DB-BD31-4B8C-83A1-F6EECF244321}">
                <p14:modId xmlns:p14="http://schemas.microsoft.com/office/powerpoint/2010/main" val="3747748211"/>
              </p:ext>
            </p:extLst>
          </p:nvPr>
        </p:nvGraphicFramePr>
        <p:xfrm>
          <a:off x="971600" y="1844825"/>
          <a:ext cx="7712025"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pie de página 3">
            <a:extLst>
              <a:ext uri="{FF2B5EF4-FFF2-40B4-BE49-F238E27FC236}">
                <a16:creationId xmlns:a16="http://schemas.microsoft.com/office/drawing/2014/main" id="{EBF1440F-DBD6-F6D2-E25D-2B7482871E13}"/>
              </a:ext>
            </a:extLst>
          </p:cNvPr>
          <p:cNvSpPr>
            <a:spLocks noGrp="1"/>
          </p:cNvSpPr>
          <p:nvPr>
            <p:ph type="ftr" sz="quarter" idx="11"/>
          </p:nvPr>
        </p:nvSpPr>
        <p:spPr/>
        <p:txBody>
          <a:bodyPr/>
          <a:lstStyle/>
          <a:p>
            <a:pPr>
              <a:defRPr/>
            </a:pPr>
            <a:r>
              <a:rPr lang="es-ES"/>
              <a:t>Esp. Lorena Almada </a:t>
            </a:r>
          </a:p>
        </p:txBody>
      </p:sp>
      <p:sp>
        <p:nvSpPr>
          <p:cNvPr id="25605" name="Marcador de número de diapositiva 4">
            <a:extLst>
              <a:ext uri="{FF2B5EF4-FFF2-40B4-BE49-F238E27FC236}">
                <a16:creationId xmlns:a16="http://schemas.microsoft.com/office/drawing/2014/main" id="{DDEEAB15-C361-24A7-D3AA-9BCB29194C12}"/>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9pPr>
          </a:lstStyle>
          <a:p>
            <a:pPr>
              <a:spcBef>
                <a:spcPct val="0"/>
              </a:spcBef>
              <a:buClrTx/>
              <a:buSzTx/>
              <a:buFontTx/>
              <a:buNone/>
            </a:pPr>
            <a:fld id="{9651780C-9280-4D7B-B47C-D4B7B9C7FFAB}" type="slidenum">
              <a:rPr lang="es-ES" altLang="es-AR" sz="1200" smtClean="0"/>
              <a:pPr>
                <a:spcBef>
                  <a:spcPct val="0"/>
                </a:spcBef>
                <a:buClrTx/>
                <a:buSzTx/>
                <a:buFontTx/>
                <a:buNone/>
              </a:pPr>
              <a:t>25</a:t>
            </a:fld>
            <a:endParaRPr lang="es-ES" altLang="es-AR" sz="12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26</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Atribución gastos, EN BASE A PRESUNCIONES</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000" dirty="0">
                <a:latin typeface="Calibri" pitchFamily="34" charset="0"/>
              </a:rPr>
              <a:t>En el caso de </a:t>
            </a:r>
            <a:r>
              <a:rPr lang="es-ES" sz="2000" b="1" dirty="0">
                <a:latin typeface="Calibri" pitchFamily="34" charset="0"/>
              </a:rPr>
              <a:t>sueldos, jornales y otras remuneraciones</a:t>
            </a:r>
            <a:r>
              <a:rPr lang="es-ES" sz="2000" dirty="0">
                <a:latin typeface="Calibri" pitchFamily="34" charset="0"/>
              </a:rPr>
              <a:t>, se considerará que son soportados donde se prestan los servicios; de ello se desprende que dichos gastos deben ser atribuidos a la jurisdicción en que los servicios han sido prestados directamente, es decir, el lugar físico donde se desarrolle la actividad de los sujetos que los prestan; </a:t>
            </a:r>
            <a:r>
              <a:rPr lang="es-ES" sz="2000" b="1" dirty="0">
                <a:latin typeface="Calibri" pitchFamily="34" charset="0"/>
              </a:rPr>
              <a:t>el gasto se soporta en el lugar geográfico donde desarrollen su actividad y no donde puedan tener una relación con los ingresos por el hecho o consecuencia de haber efectuado “…llamadas telefónicas, concertación de ventas a través de correos electrónicos, fax, entre otros”, </a:t>
            </a:r>
            <a:r>
              <a:rPr lang="es-ES" sz="2000" dirty="0">
                <a:latin typeface="Calibri" pitchFamily="34" charset="0"/>
              </a:rPr>
              <a:t>tal como lo enuncia la contribuyente en su presentación. Cabe hacer notar, también, que el contribuyente dice que en razón de no contar con la información necesaria ha asignado los gastos aplicando para ello “…el criterio…más razonable, equitativo, apropiado y real posible”, pero </a:t>
            </a:r>
            <a:r>
              <a:rPr lang="es-ES" sz="2000" u="sng" dirty="0">
                <a:latin typeface="Calibri" pitchFamily="34" charset="0"/>
              </a:rPr>
              <a:t>no aporta prueba </a:t>
            </a:r>
            <a:r>
              <a:rPr lang="es-ES" sz="2000" dirty="0">
                <a:latin typeface="Calibri" pitchFamily="34" charset="0"/>
              </a:rPr>
              <a:t>alguna al respecto y no ha cumplido con la exigencia contenida en el propio artículo 4º del CM. R (CA) 1/2023</a:t>
            </a:r>
          </a:p>
          <a:p>
            <a:pPr algn="just" eaLnBrk="1" hangingPunct="1">
              <a:lnSpc>
                <a:spcPct val="80000"/>
              </a:lnSpc>
              <a:buFont typeface="Wingdings" pitchFamily="2" charset="2"/>
              <a:buChar char="q"/>
            </a:pPr>
            <a:endParaRPr lang="es-ES" sz="2000" dirty="0">
              <a:latin typeface="Calibri" pitchFamily="34" charset="0"/>
            </a:endParaRPr>
          </a:p>
          <a:p>
            <a:pPr algn="just" eaLnBrk="1" hangingPunct="1">
              <a:lnSpc>
                <a:spcPct val="80000"/>
              </a:lnSpc>
              <a:buFont typeface="Wingdings" pitchFamily="2" charset="2"/>
              <a:buChar char="q"/>
            </a:pPr>
            <a:r>
              <a:rPr lang="es-ES" sz="2000" dirty="0">
                <a:latin typeface="Calibri" pitchFamily="34" charset="0"/>
              </a:rPr>
              <a:t>“…cualquier metodología que se utilice para “presumir” el monto a atribuir a las distintas jurisdicciones, debe partir de un elemento cierto…” R (CA) 4/2023</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endParaRPr lang="es-ES" sz="2200" dirty="0">
              <a:latin typeface="Calibri" pitchFamily="34" charset="0"/>
            </a:endParaRPr>
          </a:p>
        </p:txBody>
      </p:sp>
    </p:spTree>
    <p:extLst>
      <p:ext uri="{BB962C8B-B14F-4D97-AF65-F5344CB8AC3E}">
        <p14:creationId xmlns:p14="http://schemas.microsoft.com/office/powerpoint/2010/main" val="16270963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27</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CRITERIO “DESTINO FINAL”. Prestación servicios REMOTOS</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endParaRPr lang="es-ES" sz="2000" dirty="0">
              <a:latin typeface="Calibri" pitchFamily="34" charset="0"/>
            </a:endParaRPr>
          </a:p>
          <a:p>
            <a:pPr algn="just" eaLnBrk="1" hangingPunct="1">
              <a:lnSpc>
                <a:spcPct val="80000"/>
              </a:lnSpc>
              <a:buFont typeface="Wingdings" pitchFamily="2" charset="2"/>
              <a:buChar char="q"/>
            </a:pPr>
            <a:r>
              <a:rPr lang="es-ES" sz="2000" dirty="0">
                <a:latin typeface="Calibri" pitchFamily="34" charset="0"/>
              </a:rPr>
              <a:t>Puestos de trabajo virtuales o servicios remotos, problemática en asignación de gastos, todo dependerá de la prueba, ej.</a:t>
            </a:r>
          </a:p>
          <a:p>
            <a:pPr algn="just" eaLnBrk="1" hangingPunct="1">
              <a:lnSpc>
                <a:spcPct val="80000"/>
              </a:lnSpc>
              <a:buFont typeface="Wingdings" pitchFamily="2" charset="2"/>
              <a:buChar char="q"/>
            </a:pPr>
            <a:r>
              <a:rPr lang="es-ES" sz="1800" dirty="0">
                <a:latin typeface="Calibri" pitchFamily="34" charset="0"/>
              </a:rPr>
              <a:t>a) Descripción pormenorizada de los servicios prestados </a:t>
            </a:r>
          </a:p>
          <a:p>
            <a:pPr algn="just" eaLnBrk="1" hangingPunct="1">
              <a:lnSpc>
                <a:spcPct val="80000"/>
              </a:lnSpc>
              <a:buFont typeface="Wingdings" pitchFamily="2" charset="2"/>
              <a:buChar char="q"/>
            </a:pPr>
            <a:r>
              <a:rPr lang="es-ES" sz="1800" dirty="0">
                <a:latin typeface="Calibri" pitchFamily="34" charset="0"/>
              </a:rPr>
              <a:t>b) En caso de existir, contratos, órdenes de trabajo o propuestas de servicios o documentos similares</a:t>
            </a:r>
          </a:p>
          <a:p>
            <a:pPr algn="just" eaLnBrk="1" hangingPunct="1">
              <a:lnSpc>
                <a:spcPct val="80000"/>
              </a:lnSpc>
              <a:buFont typeface="Wingdings" pitchFamily="2" charset="2"/>
              <a:buChar char="q"/>
            </a:pPr>
            <a:r>
              <a:rPr lang="es-ES" sz="1800" dirty="0">
                <a:latin typeface="Calibri" pitchFamily="34" charset="0"/>
              </a:rPr>
              <a:t>c) Explicación detallada del lugar en el cual se prestan efectivamente los servicios, acompañando documentación respaldatoria de ello</a:t>
            </a:r>
          </a:p>
          <a:p>
            <a:pPr algn="just" eaLnBrk="1" hangingPunct="1">
              <a:lnSpc>
                <a:spcPct val="80000"/>
              </a:lnSpc>
              <a:buFont typeface="Wingdings" pitchFamily="2" charset="2"/>
              <a:buChar char="q"/>
            </a:pPr>
            <a:endParaRPr lang="es-ES" sz="2000" dirty="0">
              <a:latin typeface="Calibri" pitchFamily="34" charset="0"/>
            </a:endParaRPr>
          </a:p>
          <a:p>
            <a:pPr algn="just" eaLnBrk="1" hangingPunct="1">
              <a:lnSpc>
                <a:spcPct val="80000"/>
              </a:lnSpc>
              <a:buFont typeface="Wingdings" pitchFamily="2" charset="2"/>
              <a:buChar char="q"/>
            </a:pPr>
            <a:r>
              <a:rPr lang="es-ES" sz="2000" dirty="0">
                <a:latin typeface="Calibri" pitchFamily="34" charset="0"/>
              </a:rPr>
              <a:t>"La situación actual y la evolución de la tecnología permiten que un empleado preste sus servicios en un lugar distinto al cual se encuentra su puesto de trabajo. Ahora si bien ello es posible, </a:t>
            </a:r>
            <a:r>
              <a:rPr lang="es-ES" sz="2000" b="1" dirty="0">
                <a:latin typeface="Calibri" pitchFamily="34" charset="0"/>
              </a:rPr>
              <a:t>debe ser efectivamente acreditado</a:t>
            </a:r>
            <a:r>
              <a:rPr lang="es-ES" sz="2000" dirty="0">
                <a:latin typeface="Calibri" pitchFamily="34" charset="0"/>
              </a:rPr>
              <a:t>, no basta con afirmar que un grupo de empleados esté asignado a brindar servicios en otras jurisdicciones para tener por cierto dicho hecho. Además, se tratan de hechos positivos que pueden ser acreditados en forma simple y sencilla, y encontrándose el contribuyente en la mejor forma de acreditar dicho hecho".. R (CA) 29/21, R (CP) 16/22. “</a:t>
            </a:r>
            <a:r>
              <a:rPr lang="es-ES" sz="2000" dirty="0" err="1">
                <a:latin typeface="Calibri" pitchFamily="34" charset="0"/>
              </a:rPr>
              <a:t>Interpack</a:t>
            </a:r>
            <a:r>
              <a:rPr lang="es-ES" sz="2000" dirty="0">
                <a:latin typeface="Calibri" pitchFamily="34" charset="0"/>
              </a:rPr>
              <a:t> SA”</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endParaRPr lang="es-ES" sz="2200" dirty="0">
              <a:latin typeface="Calibri" pitchFamily="34" charset="0"/>
            </a:endParaRPr>
          </a:p>
        </p:txBody>
      </p:sp>
    </p:spTree>
    <p:extLst>
      <p:ext uri="{BB962C8B-B14F-4D97-AF65-F5344CB8AC3E}">
        <p14:creationId xmlns:p14="http://schemas.microsoft.com/office/powerpoint/2010/main" val="40408613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577956-8E0C-CB14-47DA-BE575456180B}"/>
              </a:ext>
            </a:extLst>
          </p:cNvPr>
          <p:cNvSpPr>
            <a:spLocks noGrp="1"/>
          </p:cNvSpPr>
          <p:nvPr>
            <p:ph type="title"/>
          </p:nvPr>
        </p:nvSpPr>
        <p:spPr/>
        <p:txBody>
          <a:bodyPr/>
          <a:lstStyle/>
          <a:p>
            <a:pPr algn="ctr"/>
            <a:r>
              <a:rPr lang="es-ES" sz="3400" b="1" dirty="0">
                <a:latin typeface="Calibri" panose="020F0502020204030204" pitchFamily="34" charset="0"/>
                <a:ea typeface="Calibri" panose="020F0502020204030204" pitchFamily="34" charset="0"/>
                <a:cs typeface="Calibri" panose="020F0502020204030204" pitchFamily="34" charset="0"/>
              </a:rPr>
              <a:t>OTROS TOPICOS</a:t>
            </a:r>
            <a:endParaRPr lang="es-AR" sz="3400" b="1" dirty="0">
              <a:latin typeface="Calibri" panose="020F0502020204030204" pitchFamily="34" charset="0"/>
              <a:ea typeface="Calibri" panose="020F0502020204030204" pitchFamily="34" charset="0"/>
              <a:cs typeface="Calibri" panose="020F0502020204030204" pitchFamily="34" charset="0"/>
            </a:endParaRPr>
          </a:p>
        </p:txBody>
      </p:sp>
      <p:sp>
        <p:nvSpPr>
          <p:cNvPr id="3" name="Marcador de contenido 2">
            <a:extLst>
              <a:ext uri="{FF2B5EF4-FFF2-40B4-BE49-F238E27FC236}">
                <a16:creationId xmlns:a16="http://schemas.microsoft.com/office/drawing/2014/main" id="{7E55991D-856E-AFAB-2D87-F19A7D275DA3}"/>
              </a:ext>
            </a:extLst>
          </p:cNvPr>
          <p:cNvSpPr>
            <a:spLocks noGrp="1"/>
          </p:cNvSpPr>
          <p:nvPr>
            <p:ph idx="1"/>
          </p:nvPr>
        </p:nvSpPr>
        <p:spPr/>
        <p:txBody>
          <a:bodyPr/>
          <a:lstStyle/>
          <a:p>
            <a:r>
              <a:rPr lang="es-ES" dirty="0">
                <a:latin typeface="Calibri" panose="020F0502020204030204" pitchFamily="34" charset="0"/>
                <a:ea typeface="Calibri" panose="020F0502020204030204" pitchFamily="34" charset="0"/>
                <a:cs typeface="Calibri" panose="020F0502020204030204" pitchFamily="34" charset="0"/>
              </a:rPr>
              <a:t>COMPRA MERCADERIAS</a:t>
            </a:r>
          </a:p>
          <a:p>
            <a:endParaRPr lang="es-ES" dirty="0">
              <a:latin typeface="Calibri" panose="020F0502020204030204" pitchFamily="34" charset="0"/>
              <a:ea typeface="Calibri" panose="020F0502020204030204" pitchFamily="34" charset="0"/>
              <a:cs typeface="Calibri" panose="020F0502020204030204" pitchFamily="34" charset="0"/>
            </a:endParaRPr>
          </a:p>
          <a:p>
            <a:r>
              <a:rPr lang="es-ES" dirty="0">
                <a:latin typeface="Calibri" panose="020F0502020204030204" pitchFamily="34" charset="0"/>
                <a:ea typeface="Calibri" panose="020F0502020204030204" pitchFamily="34" charset="0"/>
                <a:cs typeface="Calibri" panose="020F0502020204030204" pitchFamily="34" charset="0"/>
              </a:rPr>
              <a:t>PERIODO DE ATRACCION</a:t>
            </a:r>
          </a:p>
          <a:p>
            <a:endParaRPr lang="es-ES" dirty="0">
              <a:latin typeface="Calibri" panose="020F0502020204030204" pitchFamily="34" charset="0"/>
              <a:ea typeface="Calibri" panose="020F0502020204030204" pitchFamily="34" charset="0"/>
              <a:cs typeface="Calibri" panose="020F0502020204030204" pitchFamily="34" charset="0"/>
            </a:endParaRPr>
          </a:p>
          <a:p>
            <a:endParaRPr lang="es-AR" dirty="0"/>
          </a:p>
        </p:txBody>
      </p:sp>
      <p:sp>
        <p:nvSpPr>
          <p:cNvPr id="4" name="Marcador de pie de página 3">
            <a:extLst>
              <a:ext uri="{FF2B5EF4-FFF2-40B4-BE49-F238E27FC236}">
                <a16:creationId xmlns:a16="http://schemas.microsoft.com/office/drawing/2014/main" id="{098998B8-C084-1426-9BEB-12C89BA4963A}"/>
              </a:ext>
            </a:extLst>
          </p:cNvPr>
          <p:cNvSpPr>
            <a:spLocks noGrp="1"/>
          </p:cNvSpPr>
          <p:nvPr>
            <p:ph type="ftr" sz="quarter" idx="11"/>
          </p:nvPr>
        </p:nvSpPr>
        <p:spPr/>
        <p:txBody>
          <a:bodyPr/>
          <a:lstStyle/>
          <a:p>
            <a:pPr>
              <a:defRPr/>
            </a:pPr>
            <a:r>
              <a:rPr lang="es-ES">
                <a:solidFill>
                  <a:srgbClr val="000000"/>
                </a:solidFill>
              </a:rPr>
              <a:t>Esp. Lorena Almada </a:t>
            </a:r>
          </a:p>
        </p:txBody>
      </p:sp>
      <p:sp>
        <p:nvSpPr>
          <p:cNvPr id="5" name="Marcador de número de diapositiva 4">
            <a:extLst>
              <a:ext uri="{FF2B5EF4-FFF2-40B4-BE49-F238E27FC236}">
                <a16:creationId xmlns:a16="http://schemas.microsoft.com/office/drawing/2014/main" id="{A1E9578E-2683-1505-F98C-CADBB0F8B29F}"/>
              </a:ext>
            </a:extLst>
          </p:cNvPr>
          <p:cNvSpPr>
            <a:spLocks noGrp="1"/>
          </p:cNvSpPr>
          <p:nvPr>
            <p:ph type="sldNum" sz="quarter" idx="12"/>
          </p:nvPr>
        </p:nvSpPr>
        <p:spPr/>
        <p:txBody>
          <a:bodyPr/>
          <a:lstStyle/>
          <a:p>
            <a:pPr>
              <a:defRPr/>
            </a:pPr>
            <a:fld id="{BC6BCBEE-59EE-41A7-B36D-9D977150511D}" type="slidenum">
              <a:rPr lang="es-ES" smtClean="0">
                <a:solidFill>
                  <a:srgbClr val="000000"/>
                </a:solidFill>
              </a:rPr>
              <a:pPr>
                <a:defRPr/>
              </a:pPr>
              <a:t>28</a:t>
            </a:fld>
            <a:endParaRPr lang="es-ES">
              <a:solidFill>
                <a:srgbClr val="000000"/>
              </a:solidFill>
            </a:endParaRPr>
          </a:p>
        </p:txBody>
      </p:sp>
    </p:spTree>
    <p:extLst>
      <p:ext uri="{BB962C8B-B14F-4D97-AF65-F5344CB8AC3E}">
        <p14:creationId xmlns:p14="http://schemas.microsoft.com/office/powerpoint/2010/main" val="16483704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29</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FINTECH – Dudas y controversias</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1900" dirty="0">
                <a:latin typeface="Calibri" pitchFamily="34" charset="0"/>
              </a:rPr>
              <a:t>Actividades: no se limitan a la realización de actividades financieras, sino que pueden desarrollar una gama de segmentos, tales como procesamiento de pagos, administración de billeteras virtuales, gestión de criptomonedas, la provisión de seguros, entre otras.</a:t>
            </a:r>
          </a:p>
          <a:p>
            <a:pPr algn="just" eaLnBrk="1" hangingPunct="1">
              <a:lnSpc>
                <a:spcPct val="80000"/>
              </a:lnSpc>
              <a:buFont typeface="Wingdings" pitchFamily="2" charset="2"/>
              <a:buChar char="q"/>
            </a:pPr>
            <a:endParaRPr lang="es-ES" sz="1900" dirty="0">
              <a:latin typeface="Calibri" pitchFamily="34" charset="0"/>
            </a:endParaRPr>
          </a:p>
          <a:p>
            <a:pPr algn="just" eaLnBrk="1" hangingPunct="1">
              <a:lnSpc>
                <a:spcPct val="80000"/>
              </a:lnSpc>
              <a:buFont typeface="Wingdings" pitchFamily="2" charset="2"/>
              <a:buChar char="q"/>
            </a:pPr>
            <a:r>
              <a:rPr lang="es-ES" sz="1900" dirty="0">
                <a:latin typeface="Calibri" pitchFamily="34" charset="0"/>
              </a:rPr>
              <a:t>Con el fin de facilitar el procedimiento de alta de sus clientes, no solicitan información de su domicilio, o la que presentan es inexacta o defectuosa, con motivo de la escasez de controles o la falta de información pública íntegra sobre el verdadero paradero de los mismos, lo que dificulta su atribución</a:t>
            </a:r>
          </a:p>
          <a:p>
            <a:pPr algn="just" eaLnBrk="1" hangingPunct="1">
              <a:lnSpc>
                <a:spcPct val="80000"/>
              </a:lnSpc>
              <a:buFont typeface="Wingdings" pitchFamily="2" charset="2"/>
              <a:buChar char="q"/>
            </a:pPr>
            <a:endParaRPr lang="es-ES" sz="1900" dirty="0">
              <a:latin typeface="Calibri" pitchFamily="34" charset="0"/>
            </a:endParaRPr>
          </a:p>
          <a:p>
            <a:pPr algn="just" eaLnBrk="1" hangingPunct="1">
              <a:lnSpc>
                <a:spcPct val="80000"/>
              </a:lnSpc>
              <a:buFont typeface="Wingdings" pitchFamily="2" charset="2"/>
              <a:buChar char="q"/>
            </a:pPr>
            <a:r>
              <a:rPr lang="es-ES" sz="1900" dirty="0">
                <a:latin typeface="Calibri" pitchFamily="34" charset="0"/>
              </a:rPr>
              <a:t>El mero consumo del servicio en una jurisdicción local de Argentina no alcanza para configurar una actividad con sustento territorial, como pretende hacerlo RG (CA) 5/2021</a:t>
            </a:r>
          </a:p>
          <a:p>
            <a:pPr algn="just" eaLnBrk="1" hangingPunct="1">
              <a:lnSpc>
                <a:spcPct val="80000"/>
              </a:lnSpc>
              <a:buFont typeface="Wingdings" pitchFamily="2" charset="2"/>
              <a:buChar char="q"/>
            </a:pPr>
            <a:endParaRPr lang="es-ES" sz="1900" dirty="0">
              <a:latin typeface="Calibri" pitchFamily="34" charset="0"/>
            </a:endParaRPr>
          </a:p>
          <a:p>
            <a:pPr algn="just" eaLnBrk="1" hangingPunct="1">
              <a:lnSpc>
                <a:spcPct val="80000"/>
              </a:lnSpc>
              <a:buFont typeface="Wingdings" pitchFamily="2" charset="2"/>
              <a:buChar char="q"/>
            </a:pPr>
            <a:r>
              <a:rPr lang="es-ES" sz="1900" dirty="0">
                <a:latin typeface="Calibri" pitchFamily="34" charset="0"/>
              </a:rPr>
              <a:t>El criterio de destino final y domicilio del adquirente impulsado por la R (CA) 14/2017 implica un procedimiento de conocimiento forzoso del cliente que desnaturalizaría la actividad misma de las </a:t>
            </a:r>
            <a:r>
              <a:rPr lang="es-ES" sz="1900" dirty="0" err="1">
                <a:latin typeface="Calibri" pitchFamily="34" charset="0"/>
              </a:rPr>
              <a:t>fintech</a:t>
            </a:r>
            <a:r>
              <a:rPr lang="es-ES" sz="1900" dirty="0">
                <a:latin typeface="Calibri" pitchFamily="34" charset="0"/>
              </a:rPr>
              <a:t>, ya que las mismas apuestan a realizar la registración de sus clientes (denominado en la jerga </a:t>
            </a:r>
            <a:r>
              <a:rPr lang="es-ES" sz="1900" dirty="0" err="1">
                <a:latin typeface="Calibri" pitchFamily="34" charset="0"/>
              </a:rPr>
              <a:t>onboarding</a:t>
            </a:r>
            <a:r>
              <a:rPr lang="es-ES" sz="1900" dirty="0">
                <a:latin typeface="Calibri" pitchFamily="34" charset="0"/>
              </a:rPr>
              <a:t>) de un modo completamente virtual y ágil.</a:t>
            </a:r>
          </a:p>
          <a:p>
            <a:pPr algn="just" eaLnBrk="1" hangingPunct="1">
              <a:lnSpc>
                <a:spcPct val="80000"/>
              </a:lnSpc>
              <a:buFont typeface="Wingdings" pitchFamily="2" charset="2"/>
              <a:buChar char="q"/>
            </a:pPr>
            <a:endParaRPr lang="es-ES" sz="2200" dirty="0">
              <a:latin typeface="Calibri" pitchFamily="34" charset="0"/>
            </a:endParaRPr>
          </a:p>
        </p:txBody>
      </p:sp>
    </p:spTree>
    <p:extLst>
      <p:ext uri="{BB962C8B-B14F-4D97-AF65-F5344CB8AC3E}">
        <p14:creationId xmlns:p14="http://schemas.microsoft.com/office/powerpoint/2010/main" val="18586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3</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GASTOS COMPUTABLES Y NO COMPUTABLES –Art. 3 CM-</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COMPUTABLES los sueldos, jornales y toda otra remuneración, combustibles y fuerza motriz, reparaciones y conservación, alquileres, primas de seguros y en general todo gasto de compra, administración, producción, comercialización, etcétera. También se incluirán las amortizaciones ordinarias admitidas por la ley del impuesto a las ganancias. ENUNCIATIVO</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b="1" dirty="0">
                <a:latin typeface="Calibri" pitchFamily="34" charset="0"/>
              </a:rPr>
              <a:t>Informe 17/2008. Dir. </a:t>
            </a:r>
            <a:r>
              <a:rPr lang="es-ES" sz="2200" b="1" dirty="0" err="1">
                <a:latin typeface="Calibri" pitchFamily="34" charset="0"/>
              </a:rPr>
              <a:t>Téc</a:t>
            </a:r>
            <a:r>
              <a:rPr lang="es-ES" sz="2200" b="1" dirty="0">
                <a:latin typeface="Calibri" pitchFamily="34" charset="0"/>
              </a:rPr>
              <a:t>. </a:t>
            </a:r>
            <a:r>
              <a:rPr lang="es-ES" sz="2200" b="1" dirty="0" err="1">
                <a:latin typeface="Calibri" pitchFamily="34" charset="0"/>
              </a:rPr>
              <a:t>Trib</a:t>
            </a:r>
            <a:r>
              <a:rPr lang="es-ES" sz="2200" b="1" dirty="0">
                <a:latin typeface="Calibri" pitchFamily="34" charset="0"/>
              </a:rPr>
              <a:t>. DPR Bs. As. 11/03/2008</a:t>
            </a:r>
            <a:r>
              <a:rPr lang="es-ES" sz="2200" dirty="0">
                <a:latin typeface="Calibri" pitchFamily="34" charset="0"/>
              </a:rPr>
              <a:t>: "los gastos a que se refiere el artículo 2 son aquellos que se originan por el ejercicio de la actividad, 'siempre que sean aptos para exteriorizar la magnitud o el volumen de la actividad cumplida en cada jurisdicción’ </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NO COMPUTABLES: TAXATIVO</a:t>
            </a:r>
          </a:p>
        </p:txBody>
      </p:sp>
    </p:spTree>
    <p:extLst>
      <p:ext uri="{BB962C8B-B14F-4D97-AF65-F5344CB8AC3E}">
        <p14:creationId xmlns:p14="http://schemas.microsoft.com/office/powerpoint/2010/main" val="22451179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8B331590-8E16-4363-8228-7BA472F49365}"/>
              </a:ext>
            </a:extLst>
          </p:cNvPr>
          <p:cNvSpPr>
            <a:spLocks noGrp="1" noChangeArrowheads="1"/>
          </p:cNvSpPr>
          <p:nvPr>
            <p:ph type="title"/>
          </p:nvPr>
        </p:nvSpPr>
        <p:spPr>
          <a:xfrm>
            <a:off x="2286000" y="3722688"/>
            <a:ext cx="6400800" cy="2514600"/>
          </a:xfrm>
        </p:spPr>
        <p:txBody>
          <a:bodyPr/>
          <a:lstStyle/>
          <a:p>
            <a:pPr algn="r">
              <a:defRPr/>
            </a:pPr>
            <a:r>
              <a:rPr lang="es-ES_tradnl" altLang="es-AR" dirty="0">
                <a:solidFill>
                  <a:schemeClr val="hlink"/>
                </a:solidFill>
                <a:effectLst>
                  <a:outerShdw blurRad="38100" dist="38100" dir="2700000" algn="tl">
                    <a:srgbClr val="C0C0C0"/>
                  </a:outerShdw>
                </a:effectLst>
              </a:rPr>
              <a:t>MUCHAS GRACIAS por su atención!!!</a:t>
            </a:r>
            <a:br>
              <a:rPr lang="es-ES_tradnl" altLang="es-AR" dirty="0">
                <a:solidFill>
                  <a:schemeClr val="hlink"/>
                </a:solidFill>
                <a:effectLst>
                  <a:outerShdw blurRad="38100" dist="38100" dir="2700000" algn="tl">
                    <a:srgbClr val="C0C0C0"/>
                  </a:outerShdw>
                </a:effectLst>
              </a:rPr>
            </a:br>
            <a:r>
              <a:rPr lang="es-ES_tradnl" altLang="es-AR" dirty="0">
                <a:solidFill>
                  <a:schemeClr val="hlink"/>
                </a:solidFill>
                <a:effectLst>
                  <a:outerShdw blurRad="38100" dist="38100" dir="2700000" algn="tl">
                    <a:srgbClr val="C0C0C0"/>
                  </a:outerShdw>
                </a:effectLst>
              </a:rPr>
              <a:t>lalmada@fcecon.unr.edu.ar</a:t>
            </a:r>
            <a:endParaRPr lang="es-ES_tradnl" altLang="es-AR" sz="3200" dirty="0">
              <a:solidFill>
                <a:schemeClr val="hlink"/>
              </a:solidFill>
            </a:endParaRPr>
          </a:p>
        </p:txBody>
      </p:sp>
      <p:graphicFrame>
        <p:nvGraphicFramePr>
          <p:cNvPr id="65539" name="Object 3">
            <a:extLst>
              <a:ext uri="{FF2B5EF4-FFF2-40B4-BE49-F238E27FC236}">
                <a16:creationId xmlns:a16="http://schemas.microsoft.com/office/drawing/2014/main" id="{27B35C61-01CB-4BD5-82C6-FF02CC5D5D43}"/>
              </a:ext>
            </a:extLst>
          </p:cNvPr>
          <p:cNvGraphicFramePr>
            <a:graphicFrameLocks noChangeAspect="1"/>
          </p:cNvGraphicFramePr>
          <p:nvPr/>
        </p:nvGraphicFramePr>
        <p:xfrm>
          <a:off x="468313" y="836613"/>
          <a:ext cx="4248150" cy="2736850"/>
        </p:xfrm>
        <a:graphic>
          <a:graphicData uri="http://schemas.openxmlformats.org/presentationml/2006/ole">
            <mc:AlternateContent xmlns:mc="http://schemas.openxmlformats.org/markup-compatibility/2006">
              <mc:Choice xmlns:v="urn:schemas-microsoft-com:vml" Requires="v">
                <p:oleObj name="Imagen" r:id="rId4" imgW="4664075" imgH="3390900" progId="MS_ClipArt_Gallery.2">
                  <p:embed/>
                </p:oleObj>
              </mc:Choice>
              <mc:Fallback>
                <p:oleObj name="Imagen" r:id="rId4" imgW="4664075" imgH="3390900" progId="MS_ClipArt_Gallery.2">
                  <p:embed/>
                  <p:pic>
                    <p:nvPicPr>
                      <p:cNvPr id="65539" name="Object 3">
                        <a:extLst>
                          <a:ext uri="{FF2B5EF4-FFF2-40B4-BE49-F238E27FC236}">
                            <a16:creationId xmlns:a16="http://schemas.microsoft.com/office/drawing/2014/main" id="{27B35C61-01CB-4BD5-82C6-FF02CC5D5D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836613"/>
                        <a:ext cx="4248150" cy="273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65539"/>
                                        </p:tgtEl>
                                        <p:attrNameLst>
                                          <p:attrName>style.visibility</p:attrName>
                                        </p:attrNameLst>
                                      </p:cBhvr>
                                      <p:to>
                                        <p:strVal val="visible"/>
                                      </p:to>
                                    </p:set>
                                    <p:animEffect transition="in" filter="dissolve">
                                      <p:cBhvr>
                                        <p:cTn id="7" dur="500"/>
                                        <p:tgtEl>
                                          <p:spTgt spid="65539"/>
                                        </p:tgtEl>
                                      </p:cBhvr>
                                    </p:animEffect>
                                  </p:childTnLst>
                                  <p:subTnLst>
                                    <p:audio>
                                      <p:cMediaNode>
                                        <p:cTn display="0" masterRel="sameClick">
                                          <p:stCondLst>
                                            <p:cond evt="begin" delay="0">
                                              <p:tn val="5"/>
                                            </p:cond>
                                          </p:stCondLst>
                                          <p:endCondLst>
                                            <p:cond evt="onStopAudio" delay="0">
                                              <p:tgtEl>
                                                <p:sldTgt/>
                                              </p:tgtEl>
                                            </p:cond>
                                          </p:endCondLst>
                                        </p:cTn>
                                        <p:tgtEl>
                                          <p:sndTgt r:embed="rId3" name="APLAUS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4</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GASTOS COMPUTABLES Y NO COMPUTABLES –Art. 3 CM-</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a) El costo de la materia prima adquirida a terceros destinados a la elaboración en las actividades industriales, como tampoco el costo de las mercaderías en las actividades comerciales. Se entenderá como materia prima, no solamente la materia prima principal, sino todo bien de cualquier naturaleza que fuere que se incorpore físicamente o se agregue al producto terminado; </a:t>
            </a:r>
          </a:p>
          <a:p>
            <a:pPr algn="just" eaLnBrk="1" hangingPunct="1">
              <a:lnSpc>
                <a:spcPct val="80000"/>
              </a:lnSpc>
              <a:buFont typeface="Wingdings" pitchFamily="2" charset="2"/>
              <a:buChar char="q"/>
            </a:pPr>
            <a:r>
              <a:rPr lang="es-ES" sz="2200" dirty="0">
                <a:latin typeface="Calibri" pitchFamily="34" charset="0"/>
              </a:rPr>
              <a:t>b) El costo de las obras o servicios que se contraten para su comercialización; </a:t>
            </a:r>
          </a:p>
          <a:p>
            <a:pPr algn="just" eaLnBrk="1" hangingPunct="1">
              <a:lnSpc>
                <a:spcPct val="80000"/>
              </a:lnSpc>
              <a:buFont typeface="Wingdings" pitchFamily="2" charset="2"/>
              <a:buChar char="q"/>
            </a:pPr>
            <a:r>
              <a:rPr lang="es-ES" sz="2200" dirty="0">
                <a:latin typeface="Calibri" pitchFamily="34" charset="0"/>
              </a:rPr>
              <a:t>c) Los gastos de propaganda y publicidad; </a:t>
            </a:r>
          </a:p>
          <a:p>
            <a:pPr algn="just" eaLnBrk="1" hangingPunct="1">
              <a:lnSpc>
                <a:spcPct val="80000"/>
              </a:lnSpc>
              <a:buFont typeface="Wingdings" pitchFamily="2" charset="2"/>
              <a:buChar char="q"/>
            </a:pPr>
            <a:r>
              <a:rPr lang="es-ES" sz="2200" dirty="0">
                <a:latin typeface="Calibri" pitchFamily="34" charset="0"/>
              </a:rPr>
              <a:t>d) Los tributos nacionales, provinciales y municipales (impuestos, tasas, contribuciones, recargos cambiarios, derechos, etcétera); Art.14/15 RG 17/2024 Cargas Soc. computable.</a:t>
            </a:r>
          </a:p>
          <a:p>
            <a:pPr algn="just" eaLnBrk="1" hangingPunct="1">
              <a:lnSpc>
                <a:spcPct val="80000"/>
              </a:lnSpc>
              <a:buFont typeface="Wingdings" pitchFamily="2" charset="2"/>
              <a:buChar char="q"/>
            </a:pPr>
            <a:r>
              <a:rPr lang="es-ES" sz="2200" dirty="0">
                <a:latin typeface="Calibri" pitchFamily="34" charset="0"/>
              </a:rPr>
              <a:t>e) Los intereses </a:t>
            </a:r>
          </a:p>
          <a:p>
            <a:pPr algn="just" eaLnBrk="1" hangingPunct="1">
              <a:lnSpc>
                <a:spcPct val="80000"/>
              </a:lnSpc>
              <a:buFont typeface="Wingdings" pitchFamily="2" charset="2"/>
              <a:buChar char="q"/>
            </a:pPr>
            <a:r>
              <a:rPr lang="es-ES" sz="2200" dirty="0">
                <a:latin typeface="Calibri" pitchFamily="34" charset="0"/>
              </a:rPr>
              <a:t>f) Los honorarios y sueldos a directores, síndicos y socios de sociedades, en los importes que excedan del uno por ciento (1%) de la utilidad del balance comercial. </a:t>
            </a:r>
          </a:p>
        </p:txBody>
      </p:sp>
    </p:spTree>
    <p:extLst>
      <p:ext uri="{BB962C8B-B14F-4D97-AF65-F5344CB8AC3E}">
        <p14:creationId xmlns:p14="http://schemas.microsoft.com/office/powerpoint/2010/main" val="3140767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714172-1D00-8F57-42E7-AD4CB8A98558}"/>
              </a:ext>
            </a:extLst>
          </p:cNvPr>
          <p:cNvSpPr>
            <a:spLocks noGrp="1"/>
          </p:cNvSpPr>
          <p:nvPr>
            <p:ph type="title"/>
          </p:nvPr>
        </p:nvSpPr>
        <p:spPr/>
        <p:txBody>
          <a:bodyPr/>
          <a:lstStyle/>
          <a:p>
            <a:pPr algn="ctr"/>
            <a:r>
              <a:rPr lang="es-AR" sz="3400" b="1" dirty="0">
                <a:latin typeface="Calibri" panose="020F0502020204030204" pitchFamily="34" charset="0"/>
                <a:ea typeface="Calibri" panose="020F0502020204030204" pitchFamily="34" charset="0"/>
                <a:cs typeface="Calibri" panose="020F0502020204030204" pitchFamily="34" charset="0"/>
              </a:rPr>
              <a:t>GASTOS ACTIVADOS VS. GASTOS COMPUTABLES</a:t>
            </a:r>
          </a:p>
        </p:txBody>
      </p:sp>
      <p:sp>
        <p:nvSpPr>
          <p:cNvPr id="3" name="Marcador de contenido 2">
            <a:extLst>
              <a:ext uri="{FF2B5EF4-FFF2-40B4-BE49-F238E27FC236}">
                <a16:creationId xmlns:a16="http://schemas.microsoft.com/office/drawing/2014/main" id="{65CAD104-2C0A-AF71-56CF-D6F0B32AA94D}"/>
              </a:ext>
            </a:extLst>
          </p:cNvPr>
          <p:cNvSpPr>
            <a:spLocks noGrp="1"/>
          </p:cNvSpPr>
          <p:nvPr>
            <p:ph idx="1"/>
          </p:nvPr>
        </p:nvSpPr>
        <p:spPr>
          <a:xfrm>
            <a:off x="827584" y="1827213"/>
            <a:ext cx="7856041" cy="4114800"/>
          </a:xfrm>
        </p:spPr>
        <p:txBody>
          <a:bodyPr/>
          <a:lstStyle/>
          <a:p>
            <a:pPr algn="just"/>
            <a:r>
              <a:rPr lang="es-AR" sz="2000" dirty="0">
                <a:latin typeface="Calibri" panose="020F0502020204030204" pitchFamily="34" charset="0"/>
                <a:ea typeface="Calibri" panose="020F0502020204030204" pitchFamily="34" charset="0"/>
                <a:cs typeface="Calibri" panose="020F0502020204030204" pitchFamily="34" charset="0"/>
              </a:rPr>
              <a:t>R (CA) 7/2018, “Sede América SA c/Provincia de Córdoba”. CA: si en el balance contable del cual se parte para la confección de los coeficientes unificados </a:t>
            </a:r>
            <a:r>
              <a:rPr lang="es-AR" sz="2000" b="1" dirty="0">
                <a:latin typeface="Calibri" panose="020F0502020204030204" pitchFamily="34" charset="0"/>
                <a:ea typeface="Calibri" panose="020F0502020204030204" pitchFamily="34" charset="0"/>
                <a:cs typeface="Calibri" panose="020F0502020204030204" pitchFamily="34" charset="0"/>
              </a:rPr>
              <a:t>existen ciertos gastos que la contabilidad activa (como ser las comisiones de compra) y que son computables </a:t>
            </a:r>
            <a:r>
              <a:rPr lang="es-AR" sz="2000" dirty="0">
                <a:latin typeface="Calibri" panose="020F0502020204030204" pitchFamily="34" charset="0"/>
                <a:ea typeface="Calibri" panose="020F0502020204030204" pitchFamily="34" charset="0"/>
                <a:cs typeface="Calibri" panose="020F0502020204030204" pitchFamily="34" charset="0"/>
              </a:rPr>
              <a:t>en el marco del régimen general del CM, corresponde que dichos importes se desagreguen del activo y </a:t>
            </a:r>
            <a:r>
              <a:rPr lang="es-AR" sz="2000" b="1" dirty="0">
                <a:latin typeface="Calibri" panose="020F0502020204030204" pitchFamily="34" charset="0"/>
                <a:ea typeface="Calibri" panose="020F0502020204030204" pitchFamily="34" charset="0"/>
                <a:cs typeface="Calibri" panose="020F0502020204030204" pitchFamily="34" charset="0"/>
              </a:rPr>
              <a:t>se computen como gastos</a:t>
            </a:r>
            <a:r>
              <a:rPr lang="es-AR" sz="2000" dirty="0">
                <a:latin typeface="Calibri" panose="020F0502020204030204" pitchFamily="34" charset="0"/>
                <a:ea typeface="Calibri" panose="020F0502020204030204" pitchFamily="34" charset="0"/>
                <a:cs typeface="Calibri" panose="020F0502020204030204" pitchFamily="34" charset="0"/>
              </a:rPr>
              <a:t>.</a:t>
            </a:r>
          </a:p>
          <a:p>
            <a:endParaRPr lang="es-AR" sz="2000" dirty="0">
              <a:latin typeface="Calibri" panose="020F0502020204030204" pitchFamily="34" charset="0"/>
              <a:ea typeface="Calibri" panose="020F0502020204030204" pitchFamily="34" charset="0"/>
              <a:cs typeface="Calibri" panose="020F0502020204030204" pitchFamily="34" charset="0"/>
            </a:endParaRPr>
          </a:p>
          <a:p>
            <a:pPr algn="just"/>
            <a:r>
              <a:rPr lang="es-AR" sz="2000" dirty="0">
                <a:latin typeface="Calibri" panose="020F0502020204030204" pitchFamily="34" charset="0"/>
                <a:ea typeface="Calibri" panose="020F0502020204030204" pitchFamily="34" charset="0"/>
                <a:cs typeface="Calibri" panose="020F0502020204030204" pitchFamily="34" charset="0"/>
              </a:rPr>
              <a:t>Este mismo criterio se siguió para los gastos de fletes activados: R (CA) 18/2008 y R (CA) 47/2007. </a:t>
            </a:r>
          </a:p>
          <a:p>
            <a:pPr algn="just"/>
            <a:r>
              <a:rPr lang="es-AR" sz="2000" dirty="0">
                <a:latin typeface="Calibri" panose="020F0502020204030204" pitchFamily="34" charset="0"/>
                <a:ea typeface="Calibri" panose="020F0502020204030204" pitchFamily="34" charset="0"/>
                <a:cs typeface="Calibri" panose="020F0502020204030204" pitchFamily="34" charset="0"/>
              </a:rPr>
              <a:t>En la causa “</a:t>
            </a:r>
            <a:r>
              <a:rPr lang="es-AR" sz="2000" dirty="0" err="1">
                <a:latin typeface="Calibri" panose="020F0502020204030204" pitchFamily="34" charset="0"/>
                <a:ea typeface="Calibri" panose="020F0502020204030204" pitchFamily="34" charset="0"/>
                <a:cs typeface="Calibri" panose="020F0502020204030204" pitchFamily="34" charset="0"/>
              </a:rPr>
              <a:t>Tejimet</a:t>
            </a:r>
            <a:r>
              <a:rPr lang="es-AR" sz="2000" dirty="0">
                <a:latin typeface="Calibri" panose="020F0502020204030204" pitchFamily="34" charset="0"/>
                <a:ea typeface="Calibri" panose="020F0502020204030204" pitchFamily="34" charset="0"/>
                <a:cs typeface="Calibri" panose="020F0502020204030204" pitchFamily="34" charset="0"/>
              </a:rPr>
              <a:t> SA” (</a:t>
            </a:r>
            <a:r>
              <a:rPr lang="es-AR" sz="2000" dirty="0" err="1">
                <a:latin typeface="Calibri" panose="020F0502020204030204" pitchFamily="34" charset="0"/>
                <a:ea typeface="Calibri" panose="020F0502020204030204" pitchFamily="34" charset="0"/>
                <a:cs typeface="Calibri" panose="020F0502020204030204" pitchFamily="34" charset="0"/>
              </a:rPr>
              <a:t>TFApel</a:t>
            </a:r>
            <a:r>
              <a:rPr lang="es-AR" sz="2000" dirty="0">
                <a:latin typeface="Calibri" panose="020F0502020204030204" pitchFamily="34" charset="0"/>
                <a:ea typeface="Calibri" panose="020F0502020204030204" pitchFamily="34" charset="0"/>
                <a:cs typeface="Calibri" panose="020F0502020204030204" pitchFamily="34" charset="0"/>
              </a:rPr>
              <a:t>. Bs. As. - Sala III - 7/8/2007), el Tribunal expresó que deben formar parte del costo y, por ende, es no computable. Años más tarde rectificó su criterio; “Santa Fe Materiales SA”, del 14/5/2013 y</a:t>
            </a:r>
            <a:r>
              <a:rPr lang="pt-BR" sz="2000" dirty="0">
                <a:latin typeface="Calibri" panose="020F0502020204030204" pitchFamily="34" charset="0"/>
                <a:ea typeface="Calibri" panose="020F0502020204030204" pitchFamily="34" charset="0"/>
                <a:cs typeface="Calibri" panose="020F0502020204030204" pitchFamily="34" charset="0"/>
              </a:rPr>
              <a:t> “</a:t>
            </a:r>
            <a:r>
              <a:rPr lang="pt-BR" sz="2000" dirty="0" err="1">
                <a:latin typeface="Calibri" panose="020F0502020204030204" pitchFamily="34" charset="0"/>
                <a:ea typeface="Calibri" panose="020F0502020204030204" pitchFamily="34" charset="0"/>
                <a:cs typeface="Calibri" panose="020F0502020204030204" pitchFamily="34" charset="0"/>
              </a:rPr>
              <a:t>Dislac</a:t>
            </a:r>
            <a:r>
              <a:rPr lang="pt-BR" sz="2000" dirty="0">
                <a:latin typeface="Calibri" panose="020F0502020204030204" pitchFamily="34" charset="0"/>
                <a:ea typeface="Calibri" panose="020F0502020204030204" pitchFamily="34" charset="0"/>
                <a:cs typeface="Calibri" panose="020F0502020204030204" pitchFamily="34" charset="0"/>
              </a:rPr>
              <a:t> Trelew SRL” (</a:t>
            </a:r>
            <a:r>
              <a:rPr lang="pt-BR" sz="2000" dirty="0" err="1">
                <a:latin typeface="Calibri" panose="020F0502020204030204" pitchFamily="34" charset="0"/>
                <a:ea typeface="Calibri" panose="020F0502020204030204" pitchFamily="34" charset="0"/>
                <a:cs typeface="Calibri" panose="020F0502020204030204" pitchFamily="34" charset="0"/>
              </a:rPr>
              <a:t>TFApel</a:t>
            </a:r>
            <a:r>
              <a:rPr lang="pt-BR" sz="2000" dirty="0">
                <a:latin typeface="Calibri" panose="020F0502020204030204" pitchFamily="34" charset="0"/>
                <a:ea typeface="Calibri" panose="020F0502020204030204" pitchFamily="34" charset="0"/>
                <a:cs typeface="Calibri" panose="020F0502020204030204" pitchFamily="34" charset="0"/>
              </a:rPr>
              <a:t>. </a:t>
            </a:r>
            <a:r>
              <a:rPr lang="pt-BR" sz="2000" dirty="0" err="1">
                <a:latin typeface="Calibri" panose="020F0502020204030204" pitchFamily="34" charset="0"/>
                <a:ea typeface="Calibri" panose="020F0502020204030204" pitchFamily="34" charset="0"/>
                <a:cs typeface="Calibri" panose="020F0502020204030204" pitchFamily="34" charset="0"/>
              </a:rPr>
              <a:t>Bs</a:t>
            </a:r>
            <a:r>
              <a:rPr lang="pt-BR" sz="2000" dirty="0">
                <a:latin typeface="Calibri" panose="020F0502020204030204" pitchFamily="34" charset="0"/>
                <a:ea typeface="Calibri" panose="020F0502020204030204" pitchFamily="34" charset="0"/>
                <a:cs typeface="Calibri" panose="020F0502020204030204" pitchFamily="34" charset="0"/>
              </a:rPr>
              <a:t>. As. - Sala III - 26/7/2016),</a:t>
            </a:r>
            <a:endParaRPr lang="es-AR" sz="2000" dirty="0">
              <a:latin typeface="Calibri" panose="020F0502020204030204" pitchFamily="34" charset="0"/>
              <a:ea typeface="Calibri" panose="020F0502020204030204" pitchFamily="34" charset="0"/>
              <a:cs typeface="Calibri" panose="020F0502020204030204" pitchFamily="34" charset="0"/>
            </a:endParaRPr>
          </a:p>
          <a:p>
            <a:endParaRPr lang="es-AR" dirty="0"/>
          </a:p>
        </p:txBody>
      </p:sp>
      <p:sp>
        <p:nvSpPr>
          <p:cNvPr id="4" name="Marcador de pie de página 3">
            <a:extLst>
              <a:ext uri="{FF2B5EF4-FFF2-40B4-BE49-F238E27FC236}">
                <a16:creationId xmlns:a16="http://schemas.microsoft.com/office/drawing/2014/main" id="{4CE8BBE5-0074-E640-A58A-04B3D1B0B57C}"/>
              </a:ext>
            </a:extLst>
          </p:cNvPr>
          <p:cNvSpPr>
            <a:spLocks noGrp="1"/>
          </p:cNvSpPr>
          <p:nvPr>
            <p:ph type="ftr" sz="quarter" idx="11"/>
          </p:nvPr>
        </p:nvSpPr>
        <p:spPr/>
        <p:txBody>
          <a:bodyPr/>
          <a:lstStyle/>
          <a:p>
            <a:pPr>
              <a:defRPr/>
            </a:pPr>
            <a:r>
              <a:rPr lang="es-ES"/>
              <a:t>Esp. Lorena Almada </a:t>
            </a:r>
          </a:p>
        </p:txBody>
      </p:sp>
      <p:sp>
        <p:nvSpPr>
          <p:cNvPr id="5" name="Marcador de número de diapositiva 4">
            <a:extLst>
              <a:ext uri="{FF2B5EF4-FFF2-40B4-BE49-F238E27FC236}">
                <a16:creationId xmlns:a16="http://schemas.microsoft.com/office/drawing/2014/main" id="{4A34ACB4-2DE6-7F95-AFBB-638BEA8B77AA}"/>
              </a:ext>
            </a:extLst>
          </p:cNvPr>
          <p:cNvSpPr>
            <a:spLocks noGrp="1"/>
          </p:cNvSpPr>
          <p:nvPr>
            <p:ph type="sldNum" sz="quarter" idx="12"/>
          </p:nvPr>
        </p:nvSpPr>
        <p:spPr/>
        <p:txBody>
          <a:bodyPr/>
          <a:lstStyle/>
          <a:p>
            <a:pPr>
              <a:defRPr/>
            </a:pPr>
            <a:fld id="{24B9555B-7EE2-4C56-9E54-782CD639E1F6}" type="slidenum">
              <a:rPr lang="es-ES" altLang="es-AR" smtClean="0"/>
              <a:pPr>
                <a:defRPr/>
              </a:pPr>
              <a:t>5</a:t>
            </a:fld>
            <a:endParaRPr lang="es-ES" altLang="es-AR"/>
          </a:p>
        </p:txBody>
      </p:sp>
    </p:spTree>
    <p:extLst>
      <p:ext uri="{BB962C8B-B14F-4D97-AF65-F5344CB8AC3E}">
        <p14:creationId xmlns:p14="http://schemas.microsoft.com/office/powerpoint/2010/main" val="2104116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6</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GASTOS DE PUBLICIDAD Y PROPAGANDA </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000" dirty="0">
                <a:latin typeface="Calibri" pitchFamily="34" charset="0"/>
              </a:rPr>
              <a:t>Los gastos (sueldos, jornales y otras remuneraciones) derivados de la actividad de los “agentes de propaganda médica” (APM) resultan computables a los fines de la confección del coeficiente. En dichos pronunciamientos se ha puesto énfasis en la existencia de una relación de dependencia (mediante un contrato de trabajo permanente discontinuo) a la que resultan plenamente aplicables las leyes de fondo… </a:t>
            </a:r>
          </a:p>
          <a:p>
            <a:pPr algn="just" eaLnBrk="1" hangingPunct="1">
              <a:lnSpc>
                <a:spcPct val="80000"/>
              </a:lnSpc>
              <a:buFont typeface="Wingdings" pitchFamily="2" charset="2"/>
              <a:buChar char="q"/>
            </a:pPr>
            <a:endParaRPr lang="es-ES" sz="2000" dirty="0">
              <a:latin typeface="Calibri" pitchFamily="34" charset="0"/>
            </a:endParaRPr>
          </a:p>
          <a:p>
            <a:pPr algn="just" eaLnBrk="1" hangingPunct="1">
              <a:lnSpc>
                <a:spcPct val="80000"/>
              </a:lnSpc>
              <a:buFont typeface="Wingdings" pitchFamily="2" charset="2"/>
              <a:buChar char="q"/>
            </a:pPr>
            <a:r>
              <a:rPr lang="es-ES" sz="2000" dirty="0">
                <a:latin typeface="Calibri" pitchFamily="34" charset="0"/>
              </a:rPr>
              <a:t>El caso de la </a:t>
            </a:r>
            <a:r>
              <a:rPr lang="es-ES" sz="2000" b="1" dirty="0">
                <a:latin typeface="Calibri" pitchFamily="34" charset="0"/>
              </a:rPr>
              <a:t>publicidad y propaganda</a:t>
            </a:r>
            <a:r>
              <a:rPr lang="es-ES" sz="2000" dirty="0">
                <a:latin typeface="Calibri" pitchFamily="34" charset="0"/>
              </a:rPr>
              <a:t>, precisamente por resultar una acción </a:t>
            </a:r>
            <a:r>
              <a:rPr lang="es-ES" sz="2000" b="1" dirty="0">
                <a:latin typeface="Calibri" pitchFamily="34" charset="0"/>
              </a:rPr>
              <a:t>dirigida al público consumidor, con un amplio efecto expansivo, resulta de muy difícil asignación</a:t>
            </a:r>
            <a:r>
              <a:rPr lang="es-ES" sz="2000" dirty="0">
                <a:latin typeface="Calibri" pitchFamily="34" charset="0"/>
              </a:rPr>
              <a:t>. </a:t>
            </a:r>
          </a:p>
          <a:p>
            <a:pPr algn="just" eaLnBrk="1" hangingPunct="1">
              <a:lnSpc>
                <a:spcPct val="80000"/>
              </a:lnSpc>
              <a:buFont typeface="Wingdings" pitchFamily="2" charset="2"/>
              <a:buChar char="q"/>
            </a:pPr>
            <a:r>
              <a:rPr lang="es-AR" sz="2000" dirty="0">
                <a:latin typeface="Calibri" pitchFamily="34" charset="0"/>
              </a:rPr>
              <a:t>Gastos vinculados a promoción y relaciones públicas, vinculados al </a:t>
            </a:r>
            <a:r>
              <a:rPr lang="es-AR" sz="2000" b="1" dirty="0">
                <a:latin typeface="Calibri" pitchFamily="34" charset="0"/>
              </a:rPr>
              <a:t>patrocinio de reconocidos equipos y deportistas </a:t>
            </a:r>
            <a:r>
              <a:rPr lang="es-AR" sz="2000" dirty="0">
                <a:latin typeface="Calibri" pitchFamily="34" charset="0"/>
              </a:rPr>
              <a:t>que constituyen un canal o medio que permite al contribuyente dar a conocer sus productos o atraer a posibles compradores. No computable RCA 18/23</a:t>
            </a:r>
            <a:endParaRPr lang="es-ES" sz="2000" dirty="0">
              <a:latin typeface="Calibri" pitchFamily="34" charset="0"/>
            </a:endParaRPr>
          </a:p>
          <a:p>
            <a:pPr algn="just" eaLnBrk="1" hangingPunct="1">
              <a:lnSpc>
                <a:spcPct val="80000"/>
              </a:lnSpc>
              <a:buFont typeface="Wingdings" pitchFamily="2" charset="2"/>
              <a:buChar char="q"/>
            </a:pPr>
            <a:r>
              <a:rPr lang="es-ES" sz="2000" b="1" dirty="0">
                <a:latin typeface="Calibri" pitchFamily="34" charset="0"/>
              </a:rPr>
              <a:t>Auditoría de medios</a:t>
            </a:r>
            <a:r>
              <a:rPr lang="es-ES" sz="2000" dirty="0">
                <a:latin typeface="Calibri" pitchFamily="34" charset="0"/>
              </a:rPr>
              <a:t>; es un costo que no obedece a una actividad propia de la empresa, sino de un tercero, por lo que no tiene vinculación directa con su actividad y no suministra una pauta válida que permita dimensionar la magnitud de la actividad efectuada en una u otra jurisdicción. </a:t>
            </a:r>
          </a:p>
        </p:txBody>
      </p:sp>
    </p:spTree>
    <p:extLst>
      <p:ext uri="{BB962C8B-B14F-4D97-AF65-F5344CB8AC3E}">
        <p14:creationId xmlns:p14="http://schemas.microsoft.com/office/powerpoint/2010/main" val="3902873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7</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Corolario final</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A los fines de analizar el cómputo o no del gasto; lejos de arribar a conclusiones generales, podemos advertir que la realidad económica de cada operación será la que determinará la computabilidad o no de aquellos. </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Cuando nos referimos a “gastos computables” debemos analizar que estos midan la actividad económica de la empresa y no la de otros agentes o terceros relacionados con esta.</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Así, los gastos a que se refiere el artículo 2 son aquellos que se originan por el ejercicio de la actividad, “</a:t>
            </a:r>
            <a:r>
              <a:rPr lang="es-ES" sz="2200" i="1" dirty="0">
                <a:latin typeface="Calibri" pitchFamily="34" charset="0"/>
              </a:rPr>
              <a:t>siempre que sean aptos para exteriorizar la magnitud o el volumen de la actividad cumplida en cada jurisdicción</a:t>
            </a:r>
            <a:r>
              <a:rPr lang="es-ES" sz="2200" dirty="0">
                <a:latin typeface="Calibri" pitchFamily="34" charset="0"/>
              </a:rPr>
              <a:t>”.</a:t>
            </a:r>
          </a:p>
        </p:txBody>
      </p:sp>
    </p:spTree>
    <p:extLst>
      <p:ext uri="{BB962C8B-B14F-4D97-AF65-F5344CB8AC3E}">
        <p14:creationId xmlns:p14="http://schemas.microsoft.com/office/powerpoint/2010/main" val="3659437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8</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REG. GRAL: GASTOS</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Para determinar los </a:t>
            </a:r>
            <a:r>
              <a:rPr lang="es-ES" sz="2200" dirty="0" err="1">
                <a:latin typeface="Calibri" pitchFamily="34" charset="0"/>
              </a:rPr>
              <a:t>coef</a:t>
            </a:r>
            <a:r>
              <a:rPr lang="es-ES" sz="2200" dirty="0">
                <a:latin typeface="Calibri" pitchFamily="34" charset="0"/>
              </a:rPr>
              <a:t>. anuales se asignarán la totalidad de los gastos computables que tuviera la empresa en el </a:t>
            </a:r>
            <a:r>
              <a:rPr lang="es-ES" sz="2200" b="1" dirty="0">
                <a:latin typeface="Calibri" pitchFamily="34" charset="0"/>
              </a:rPr>
              <a:t>desarrollo normal </a:t>
            </a:r>
            <a:r>
              <a:rPr lang="es-ES" sz="2200" dirty="0">
                <a:latin typeface="Calibri" pitchFamily="34" charset="0"/>
              </a:rPr>
              <a:t>de sus </a:t>
            </a:r>
            <a:r>
              <a:rPr lang="es-ES" sz="2200" dirty="0" err="1">
                <a:latin typeface="Calibri" pitchFamily="34" charset="0"/>
              </a:rPr>
              <a:t>activ</a:t>
            </a:r>
            <a:r>
              <a:rPr lang="es-ES" sz="2200" dirty="0">
                <a:latin typeface="Calibri" pitchFamily="34" charset="0"/>
              </a:rPr>
              <a:t>. (art. 37 RG (CA) 17/24)</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dirty="0">
                <a:latin typeface="Calibri" pitchFamily="34" charset="0"/>
              </a:rPr>
              <a:t>Los gastos computables deben ser considerados netos de devoluciones, bonificaciones, descuentos (art. 21 RG (CA) 17/24) </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b="1" dirty="0">
                <a:latin typeface="Calibri" pitchFamily="34" charset="0"/>
              </a:rPr>
              <a:t>Gastos de escasa significación</a:t>
            </a:r>
            <a:r>
              <a:rPr lang="es-ES" sz="2200" dirty="0">
                <a:latin typeface="Calibri" pitchFamily="34" charset="0"/>
              </a:rPr>
              <a:t>: art. 4 CM/ art. 24 RG (CA) 17/24  no superen el 10% del total de gastos computables del período y c/u individualmente no represente más del 20% del citado porcentaje</a:t>
            </a:r>
          </a:p>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b="1" dirty="0">
                <a:latin typeface="Calibri" pitchFamily="34" charset="0"/>
              </a:rPr>
              <a:t>Gastos de transporte </a:t>
            </a:r>
            <a:r>
              <a:rPr lang="es-ES" sz="2200" dirty="0">
                <a:latin typeface="Calibri" pitchFamily="34" charset="0"/>
              </a:rPr>
              <a:t>(art. 4 CM): Sólo se debe distribuir entre las jurisdicciones motivo del transporte, considerando cada una de las operaciones. Art. 23 RG (CA) 17/24.</a:t>
            </a:r>
          </a:p>
        </p:txBody>
      </p:sp>
    </p:spTree>
    <p:extLst>
      <p:ext uri="{BB962C8B-B14F-4D97-AF65-F5344CB8AC3E}">
        <p14:creationId xmlns:p14="http://schemas.microsoft.com/office/powerpoint/2010/main" val="2244728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Marcador de pie de página"/>
          <p:cNvSpPr>
            <a:spLocks noGrp="1"/>
          </p:cNvSpPr>
          <p:nvPr>
            <p:ph type="ftr" sz="quarter" idx="11"/>
          </p:nvPr>
        </p:nvSpPr>
        <p:spPr/>
        <p:txBody>
          <a:bodyPr/>
          <a:lstStyle/>
          <a:p>
            <a:pPr>
              <a:defRPr/>
            </a:pPr>
            <a:r>
              <a:rPr lang="es-ES">
                <a:solidFill>
                  <a:srgbClr val="000000"/>
                </a:solidFill>
              </a:rPr>
              <a:t>Esp. Lorena Almada </a:t>
            </a:r>
          </a:p>
        </p:txBody>
      </p:sp>
      <p:sp>
        <p:nvSpPr>
          <p:cNvPr id="5" name="5 Marcador de número de diapositiva"/>
          <p:cNvSpPr>
            <a:spLocks noGrp="1"/>
          </p:cNvSpPr>
          <p:nvPr>
            <p:ph type="sldNum" sz="quarter" idx="12"/>
          </p:nvPr>
        </p:nvSpPr>
        <p:spPr/>
        <p:txBody>
          <a:bodyPr/>
          <a:lstStyle/>
          <a:p>
            <a:pPr>
              <a:defRPr/>
            </a:pPr>
            <a:fld id="{7AA65321-4EE8-4E9B-AB39-E483D312781B}" type="slidenum">
              <a:rPr lang="es-ES">
                <a:solidFill>
                  <a:srgbClr val="000000"/>
                </a:solidFill>
              </a:rPr>
              <a:pPr>
                <a:defRPr/>
              </a:pPr>
              <a:t>9</a:t>
            </a:fld>
            <a:endParaRPr lang="es-ES">
              <a:solidFill>
                <a:srgbClr val="000000"/>
              </a:solidFill>
            </a:endParaRPr>
          </a:p>
        </p:txBody>
      </p:sp>
      <p:sp>
        <p:nvSpPr>
          <p:cNvPr id="8196" name="Rectangle 2"/>
          <p:cNvSpPr>
            <a:spLocks noGrp="1" noChangeArrowheads="1"/>
          </p:cNvSpPr>
          <p:nvPr>
            <p:ph type="title"/>
          </p:nvPr>
        </p:nvSpPr>
        <p:spPr>
          <a:xfrm>
            <a:off x="642938" y="357188"/>
            <a:ext cx="8388350" cy="1143000"/>
          </a:xfrm>
        </p:spPr>
        <p:txBody>
          <a:bodyPr/>
          <a:lstStyle/>
          <a:p>
            <a:pPr algn="ctr" eaLnBrk="1" hangingPunct="1"/>
            <a:r>
              <a:rPr lang="es-ES" sz="3400" b="1" dirty="0">
                <a:latin typeface="Calibri" pitchFamily="34" charset="0"/>
              </a:rPr>
              <a:t>REG. GRAL: GASTOS</a:t>
            </a:r>
          </a:p>
        </p:txBody>
      </p:sp>
      <p:sp>
        <p:nvSpPr>
          <p:cNvPr id="8197" name="Rectangle 3"/>
          <p:cNvSpPr>
            <a:spLocks noGrp="1" noChangeArrowheads="1"/>
          </p:cNvSpPr>
          <p:nvPr>
            <p:ph type="body" idx="1"/>
          </p:nvPr>
        </p:nvSpPr>
        <p:spPr>
          <a:xfrm>
            <a:off x="467544" y="1268760"/>
            <a:ext cx="8572500" cy="4770438"/>
          </a:xfrm>
        </p:spPr>
        <p:txBody>
          <a:bodyPr/>
          <a:lstStyle/>
          <a:p>
            <a:pPr algn="just" eaLnBrk="1" hangingPunct="1">
              <a:lnSpc>
                <a:spcPct val="80000"/>
              </a:lnSpc>
              <a:buFont typeface="Wingdings" pitchFamily="2" charset="2"/>
              <a:buChar char="q"/>
            </a:pPr>
            <a:endParaRPr lang="es-ES" sz="2200" dirty="0">
              <a:latin typeface="Calibri" pitchFamily="34" charset="0"/>
            </a:endParaRPr>
          </a:p>
          <a:p>
            <a:pPr algn="just" eaLnBrk="1" hangingPunct="1">
              <a:lnSpc>
                <a:spcPct val="80000"/>
              </a:lnSpc>
              <a:buFont typeface="Wingdings" pitchFamily="2" charset="2"/>
              <a:buChar char="q"/>
            </a:pPr>
            <a:r>
              <a:rPr lang="es-ES" sz="2200" b="1" dirty="0">
                <a:latin typeface="Calibri" pitchFamily="34" charset="0"/>
              </a:rPr>
              <a:t>No se deben incluir</a:t>
            </a:r>
            <a:r>
              <a:rPr lang="es-ES" sz="2200" dirty="0">
                <a:latin typeface="Calibri" pitchFamily="34" charset="0"/>
              </a:rPr>
              <a:t>: </a:t>
            </a:r>
          </a:p>
          <a:p>
            <a:pPr algn="just" eaLnBrk="1" hangingPunct="1">
              <a:lnSpc>
                <a:spcPct val="80000"/>
              </a:lnSpc>
              <a:buFont typeface="Wingdings" pitchFamily="2" charset="2"/>
              <a:buChar char="q"/>
            </a:pPr>
            <a:r>
              <a:rPr lang="es-ES" sz="2200" dirty="0">
                <a:latin typeface="Calibri" pitchFamily="34" charset="0"/>
              </a:rPr>
              <a:t>Gastos extraordinarios (art. 37 RG (CA) 17/24)</a:t>
            </a:r>
          </a:p>
          <a:p>
            <a:pPr algn="just" eaLnBrk="1" hangingPunct="1">
              <a:lnSpc>
                <a:spcPct val="80000"/>
              </a:lnSpc>
              <a:buFont typeface="Wingdings" pitchFamily="2" charset="2"/>
              <a:buChar char="q"/>
            </a:pPr>
            <a:r>
              <a:rPr lang="es-ES" sz="2200" dirty="0">
                <a:latin typeface="Calibri" pitchFamily="34" charset="0"/>
              </a:rPr>
              <a:t>Gastos no computables (art. 3 CM)</a:t>
            </a:r>
          </a:p>
          <a:p>
            <a:pPr algn="just" eaLnBrk="1" hangingPunct="1">
              <a:lnSpc>
                <a:spcPct val="80000"/>
              </a:lnSpc>
              <a:buFont typeface="Wingdings" pitchFamily="2" charset="2"/>
              <a:buChar char="q"/>
            </a:pPr>
            <a:r>
              <a:rPr lang="es-ES" sz="2200" dirty="0">
                <a:latin typeface="Calibri" pitchFamily="34" charset="0"/>
              </a:rPr>
              <a:t>Gastos derivados de exportaciones (arts. 7 a 10 RG (CA) 17/24)</a:t>
            </a:r>
          </a:p>
          <a:p>
            <a:pPr algn="just" eaLnBrk="1" hangingPunct="1">
              <a:lnSpc>
                <a:spcPct val="80000"/>
              </a:lnSpc>
              <a:buFont typeface="Wingdings" pitchFamily="2" charset="2"/>
              <a:buChar char="q"/>
            </a:pPr>
            <a:r>
              <a:rPr lang="es-ES" sz="2200" dirty="0">
                <a:latin typeface="Calibri" pitchFamily="34" charset="0"/>
              </a:rPr>
              <a:t>Gastos relacionados con una </a:t>
            </a:r>
            <a:r>
              <a:rPr lang="es-ES" sz="2200" dirty="0" err="1">
                <a:latin typeface="Calibri" pitchFamily="34" charset="0"/>
              </a:rPr>
              <a:t>activ</a:t>
            </a:r>
            <a:r>
              <a:rPr lang="es-ES" sz="2200" dirty="0">
                <a:latin typeface="Calibri" pitchFamily="34" charset="0"/>
              </a:rPr>
              <a:t> incluida en algún reg. especial o con una </a:t>
            </a:r>
            <a:r>
              <a:rPr lang="es-ES" sz="2200" dirty="0" err="1">
                <a:latin typeface="Calibri" pitchFamily="34" charset="0"/>
              </a:rPr>
              <a:t>activ</a:t>
            </a:r>
            <a:r>
              <a:rPr lang="es-ES" sz="2200" dirty="0">
                <a:latin typeface="Calibri" pitchFamily="34" charset="0"/>
              </a:rPr>
              <a:t>. puramente local o los relacionados con una </a:t>
            </a:r>
            <a:r>
              <a:rPr lang="es-ES" sz="2200" dirty="0" err="1">
                <a:latin typeface="Calibri" pitchFamily="34" charset="0"/>
              </a:rPr>
              <a:t>act</a:t>
            </a:r>
            <a:r>
              <a:rPr lang="es-ES" sz="2200" dirty="0">
                <a:latin typeface="Calibri" pitchFamily="34" charset="0"/>
              </a:rPr>
              <a:t>. excluida de objeto o de base</a:t>
            </a:r>
          </a:p>
          <a:p>
            <a:pPr algn="just" eaLnBrk="1" hangingPunct="1">
              <a:lnSpc>
                <a:spcPct val="80000"/>
              </a:lnSpc>
              <a:buFont typeface="Wingdings" pitchFamily="2" charset="2"/>
              <a:buChar char="q"/>
            </a:pPr>
            <a:r>
              <a:rPr lang="es-ES" sz="2200" dirty="0">
                <a:latin typeface="Calibri" pitchFamily="34" charset="0"/>
              </a:rPr>
              <a:t>Deudores Incobrables -ART 11 RG (CA) 17/24</a:t>
            </a:r>
          </a:p>
          <a:p>
            <a:pPr algn="just" eaLnBrk="1" hangingPunct="1">
              <a:lnSpc>
                <a:spcPct val="80000"/>
              </a:lnSpc>
              <a:buFont typeface="Wingdings" pitchFamily="2" charset="2"/>
              <a:buChar char="q"/>
            </a:pPr>
            <a:r>
              <a:rPr lang="es-ES" sz="2200" dirty="0">
                <a:latin typeface="Calibri" pitchFamily="34" charset="0"/>
              </a:rPr>
              <a:t>Valor Patrimonial Proporcional y Diferencias de Cambio, que se generen por la participación en empresas o la tenencia de moneda extranjera -ART 6 RG (CA) 17/24.</a:t>
            </a:r>
          </a:p>
        </p:txBody>
      </p:sp>
    </p:spTree>
    <p:extLst>
      <p:ext uri="{BB962C8B-B14F-4D97-AF65-F5344CB8AC3E}">
        <p14:creationId xmlns:p14="http://schemas.microsoft.com/office/powerpoint/2010/main" val="150134757"/>
      </p:ext>
    </p:extLst>
  </p:cSld>
  <p:clrMapOvr>
    <a:masterClrMapping/>
  </p:clrMapOvr>
</p:sld>
</file>

<file path=ppt/theme/theme1.xml><?xml version="1.0" encoding="utf-8"?>
<a:theme xmlns:a="http://schemas.openxmlformats.org/drawingml/2006/main" name="4_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6_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9229</TotalTime>
  <Words>4190</Words>
  <Application>Microsoft Office PowerPoint</Application>
  <PresentationFormat>Presentación en pantalla (4:3)</PresentationFormat>
  <Paragraphs>245</Paragraphs>
  <Slides>30</Slides>
  <Notes>2</Notes>
  <HiddenSlides>0</HiddenSlides>
  <MMClips>0</MMClips>
  <ScaleCrop>false</ScaleCrop>
  <HeadingPairs>
    <vt:vector size="8" baseType="variant">
      <vt:variant>
        <vt:lpstr>Fuentes usadas</vt:lpstr>
      </vt:variant>
      <vt:variant>
        <vt:i4>5</vt:i4>
      </vt:variant>
      <vt:variant>
        <vt:lpstr>Tema</vt:lpstr>
      </vt:variant>
      <vt:variant>
        <vt:i4>3</vt:i4>
      </vt:variant>
      <vt:variant>
        <vt:lpstr>Servidores OLE incrustados</vt:lpstr>
      </vt:variant>
      <vt:variant>
        <vt:i4>1</vt:i4>
      </vt:variant>
      <vt:variant>
        <vt:lpstr>Títulos de diapositiva</vt:lpstr>
      </vt:variant>
      <vt:variant>
        <vt:i4>30</vt:i4>
      </vt:variant>
    </vt:vector>
  </HeadingPairs>
  <TitlesOfParts>
    <vt:vector size="39" baseType="lpstr">
      <vt:lpstr>Arial</vt:lpstr>
      <vt:lpstr>Calibri</vt:lpstr>
      <vt:lpstr>Times New Roman</vt:lpstr>
      <vt:lpstr>Verdana</vt:lpstr>
      <vt:lpstr>Wingdings</vt:lpstr>
      <vt:lpstr>4_Eclipse</vt:lpstr>
      <vt:lpstr>6_Eclipse</vt:lpstr>
      <vt:lpstr>2_Eclipse</vt:lpstr>
      <vt:lpstr>Imagen</vt:lpstr>
      <vt:lpstr>AAEF - Curso  Aspectos Controvertidos del Convenio Multilateral</vt:lpstr>
      <vt:lpstr>FUENTES INTERPRETATIVAS</vt:lpstr>
      <vt:lpstr>GASTOS COMPUTABLES Y NO COMPUTABLES –Art. 3 CM-</vt:lpstr>
      <vt:lpstr>GASTOS COMPUTABLES Y NO COMPUTABLES –Art. 3 CM-</vt:lpstr>
      <vt:lpstr>GASTOS ACTIVADOS VS. GASTOS COMPUTABLES</vt:lpstr>
      <vt:lpstr>GASTOS DE PUBLICIDAD Y PROPAGANDA </vt:lpstr>
      <vt:lpstr>Corolario final</vt:lpstr>
      <vt:lpstr>REG. GRAL: GASTOS</vt:lpstr>
      <vt:lpstr>REG. GRAL: GASTOS</vt:lpstr>
      <vt:lpstr>REG. GRAL: LOCALIZACION DEL GASTO</vt:lpstr>
      <vt:lpstr>GASTOS BANCARIOS</vt:lpstr>
      <vt:lpstr>SUSTENTO TERRITORIAL</vt:lpstr>
      <vt:lpstr>GASTOS TELEFONICOS </vt:lpstr>
      <vt:lpstr>RESOLUCIÓN GENERAL (CA) 5/2021  Art. 25 RG (CA) 17/2024</vt:lpstr>
      <vt:lpstr>SUSTENTO TERRITORIAL DEL VENDEDOR EN EL DOMICILIO DEL COMPRADOR – PRESENCIA DIGITAL </vt:lpstr>
      <vt:lpstr>COMERCIO ELECTRONICO   RG (CA) 5/2021, presencia digital</vt:lpstr>
      <vt:lpstr>CUARTA PRESUNCION DE PRESENCIA DIGITAL</vt:lpstr>
      <vt:lpstr>En conclusión…</vt:lpstr>
      <vt:lpstr>Operaciones digitales de comercialización y prestación de servicios</vt:lpstr>
      <vt:lpstr>Operaciones digitales de comercialización y prestación de servicios</vt:lpstr>
      <vt:lpstr>¿Cómo imputar los gastos que se relacionan de manera directa con varias jurisdicciones?</vt:lpstr>
      <vt:lpstr>CRITERIO “DESTINO FINAL”. Prestación servicios ¿Dónde?</vt:lpstr>
      <vt:lpstr>COMERCIO ELECTRONICO</vt:lpstr>
      <vt:lpstr>CRITERIO “DESTINO FINAL”. Prestación servicios REMOTOS</vt:lpstr>
      <vt:lpstr>CASO NIKE: R (CA) 18/23 Asignación de gastos vinculados a honorarios y retribuciones por servicios</vt:lpstr>
      <vt:lpstr>Atribución gastos, EN BASE A PRESUNCIONES</vt:lpstr>
      <vt:lpstr>CRITERIO “DESTINO FINAL”. Prestación servicios REMOTOS</vt:lpstr>
      <vt:lpstr>OTROS TOPICOS</vt:lpstr>
      <vt:lpstr>FINTECH – Dudas y controversias</vt:lpstr>
      <vt:lpstr>MUCHAS GRACIAS por su atención!!! lalmada@fcecon.unr.edu.ar</vt:lpstr>
    </vt:vector>
  </TitlesOfParts>
  <Company>Luffi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Contexto actual</dc:title>
  <dc:creator>Luffi</dc:creator>
  <cp:lastModifiedBy>Lorena</cp:lastModifiedBy>
  <cp:revision>52</cp:revision>
  <dcterms:created xsi:type="dcterms:W3CDTF">2022-02-26T00:01:12Z</dcterms:created>
  <dcterms:modified xsi:type="dcterms:W3CDTF">2025-09-22T03:37:14Z</dcterms:modified>
</cp:coreProperties>
</file>