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5"/>
  </p:notesMasterIdLst>
  <p:handoutMasterIdLst>
    <p:handoutMasterId r:id="rId46"/>
  </p:handoutMasterIdLst>
  <p:sldIdLst>
    <p:sldId id="256" r:id="rId2"/>
    <p:sldId id="331" r:id="rId3"/>
    <p:sldId id="616" r:id="rId4"/>
    <p:sldId id="617" r:id="rId5"/>
    <p:sldId id="612" r:id="rId6"/>
    <p:sldId id="618" r:id="rId7"/>
    <p:sldId id="613" r:id="rId8"/>
    <p:sldId id="614" r:id="rId9"/>
    <p:sldId id="276" r:id="rId10"/>
    <p:sldId id="275" r:id="rId11"/>
    <p:sldId id="304" r:id="rId12"/>
    <p:sldId id="305" r:id="rId13"/>
    <p:sldId id="306" r:id="rId14"/>
    <p:sldId id="258" r:id="rId15"/>
    <p:sldId id="568" r:id="rId16"/>
    <p:sldId id="569" r:id="rId17"/>
    <p:sldId id="570" r:id="rId18"/>
    <p:sldId id="571" r:id="rId19"/>
    <p:sldId id="263" r:id="rId20"/>
    <p:sldId id="277" r:id="rId21"/>
    <p:sldId id="264" r:id="rId22"/>
    <p:sldId id="278" r:id="rId23"/>
    <p:sldId id="259" r:id="rId24"/>
    <p:sldId id="260" r:id="rId25"/>
    <p:sldId id="575" r:id="rId26"/>
    <p:sldId id="576" r:id="rId27"/>
    <p:sldId id="577" r:id="rId28"/>
    <p:sldId id="578" r:id="rId29"/>
    <p:sldId id="572" r:id="rId30"/>
    <p:sldId id="579" r:id="rId31"/>
    <p:sldId id="573" r:id="rId32"/>
    <p:sldId id="574" r:id="rId33"/>
    <p:sldId id="261" r:id="rId34"/>
    <p:sldId id="580" r:id="rId35"/>
    <p:sldId id="581" r:id="rId36"/>
    <p:sldId id="582" r:id="rId37"/>
    <p:sldId id="583" r:id="rId38"/>
    <p:sldId id="584" r:id="rId39"/>
    <p:sldId id="585" r:id="rId40"/>
    <p:sldId id="586" r:id="rId41"/>
    <p:sldId id="587" r:id="rId42"/>
    <p:sldId id="262" r:id="rId43"/>
    <p:sldId id="588" r:id="rId44"/>
  </p:sldIdLst>
  <p:sldSz cx="12192000" cy="6858000"/>
  <p:notesSz cx="6954838" cy="9309100"/>
  <p:defaultTextStyle>
    <a:defPPr>
      <a:defRPr lang="es-ES_tradnl"/>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3333CC"/>
    <a:srgbClr val="0099FF"/>
    <a:srgbClr val="5FBEFF"/>
    <a:srgbClr val="0066FF"/>
    <a:srgbClr val="7F7FDF"/>
    <a:srgbClr val="5555D5"/>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59"/>
    <p:restoredTop sz="96296"/>
  </p:normalViewPr>
  <p:slideViewPr>
    <p:cSldViewPr>
      <p:cViewPr varScale="1">
        <p:scale>
          <a:sx n="79" d="100"/>
          <a:sy n="79" d="100"/>
        </p:scale>
        <p:origin x="96" y="499"/>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4579" name="Rectangle 3"/>
          <p:cNvSpPr>
            <a:spLocks noGrp="1" noChangeArrowheads="1"/>
          </p:cNvSpPr>
          <p:nvPr>
            <p:ph type="dt" sz="quarter" idx="1"/>
          </p:nvPr>
        </p:nvSpPr>
        <p:spPr bwMode="auto">
          <a:xfrm>
            <a:off x="3940175"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0" hangingPunct="0">
              <a:defRPr sz="1200" smtClean="0"/>
            </a:lvl1pPr>
          </a:lstStyle>
          <a:p>
            <a:pPr>
              <a:defRPr/>
            </a:pPr>
            <a:fld id="{869B953D-36F9-814C-B534-AC8573F480E7}" type="datetime1">
              <a:rPr lang="es-ES"/>
              <a:pPr>
                <a:defRPr/>
              </a:pPr>
              <a:t>27/09/2025</a:t>
            </a:fld>
            <a:endParaRPr lang="es-ES"/>
          </a:p>
        </p:txBody>
      </p:sp>
      <p:sp>
        <p:nvSpPr>
          <p:cNvPr id="24580" name="Rectangle 4"/>
          <p:cNvSpPr>
            <a:spLocks noGrp="1" noChangeArrowheads="1"/>
          </p:cNvSpPr>
          <p:nvPr>
            <p:ph type="ftr" sz="quarter" idx="2"/>
          </p:nvPr>
        </p:nvSpPr>
        <p:spPr bwMode="auto">
          <a:xfrm>
            <a:off x="0"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4581" name="Rectangle 5"/>
          <p:cNvSpPr>
            <a:spLocks noGrp="1" noChangeArrowheads="1"/>
          </p:cNvSpPr>
          <p:nvPr>
            <p:ph type="sldNum" sz="quarter" idx="3"/>
          </p:nvPr>
        </p:nvSpPr>
        <p:spPr bwMode="auto">
          <a:xfrm>
            <a:off x="3940175"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0" hangingPunct="0">
              <a:defRPr sz="1200" smtClean="0"/>
            </a:lvl1pPr>
          </a:lstStyle>
          <a:p>
            <a:pPr>
              <a:defRPr/>
            </a:pPr>
            <a:fld id="{ACB2C7EA-E11A-D54E-AFCB-C46774ABA915}" type="slidenum">
              <a:rPr lang="es-ES"/>
              <a:pPr>
                <a:defRPr/>
              </a:pPr>
              <a:t>‹Nº›</a:t>
            </a:fld>
            <a:endParaRPr lang="es-ES"/>
          </a:p>
        </p:txBody>
      </p:sp>
    </p:spTree>
    <p:extLst>
      <p:ext uri="{BB962C8B-B14F-4D97-AF65-F5344CB8AC3E}">
        <p14:creationId xmlns:p14="http://schemas.microsoft.com/office/powerpoint/2010/main" val="3582719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2531" name="Rectangle 3"/>
          <p:cNvSpPr>
            <a:spLocks noGrp="1" noChangeArrowheads="1"/>
          </p:cNvSpPr>
          <p:nvPr>
            <p:ph type="dt" idx="1"/>
          </p:nvPr>
        </p:nvSpPr>
        <p:spPr bwMode="auto">
          <a:xfrm>
            <a:off x="3940175"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eaLnBrk="0" hangingPunct="0">
              <a:defRPr sz="1200" smtClean="0"/>
            </a:lvl1pPr>
          </a:lstStyle>
          <a:p>
            <a:pPr>
              <a:defRPr/>
            </a:pPr>
            <a:fld id="{787F3A19-0815-9442-A99D-8B3D8976C063}" type="datetime1">
              <a:rPr lang="es-ES"/>
              <a:pPr>
                <a:defRPr/>
              </a:pPr>
              <a:t>27/09/2025</a:t>
            </a:fld>
            <a:endParaRPr lang="es-ES"/>
          </a:p>
        </p:txBody>
      </p:sp>
      <p:sp>
        <p:nvSpPr>
          <p:cNvPr id="14340" name="Rectangle 4"/>
          <p:cNvSpPr>
            <a:spLocks noGrp="1" noRot="1" noChangeAspect="1" noChangeArrowheads="1" noTextEdit="1"/>
          </p:cNvSpPr>
          <p:nvPr>
            <p:ph type="sldImg" idx="2"/>
          </p:nvPr>
        </p:nvSpPr>
        <p:spPr bwMode="auto">
          <a:xfrm>
            <a:off x="374650" y="698500"/>
            <a:ext cx="6205538" cy="349091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2533" name="Rectangle 5"/>
          <p:cNvSpPr>
            <a:spLocks noGrp="1" noChangeArrowheads="1"/>
          </p:cNvSpPr>
          <p:nvPr>
            <p:ph type="body" sz="quarter" idx="3"/>
          </p:nvPr>
        </p:nvSpPr>
        <p:spPr bwMode="auto">
          <a:xfrm>
            <a:off x="695325" y="4421188"/>
            <a:ext cx="5564188" cy="4189412"/>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22534" name="Rectangle 6"/>
          <p:cNvSpPr>
            <a:spLocks noGrp="1" noChangeArrowheads="1"/>
          </p:cNvSpPr>
          <p:nvPr>
            <p:ph type="ftr" sz="quarter" idx="4"/>
          </p:nvPr>
        </p:nvSpPr>
        <p:spPr bwMode="auto">
          <a:xfrm>
            <a:off x="0"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s-ES"/>
          </a:p>
        </p:txBody>
      </p:sp>
      <p:sp>
        <p:nvSpPr>
          <p:cNvPr id="22535" name="Rectangle 7"/>
          <p:cNvSpPr>
            <a:spLocks noGrp="1" noChangeArrowheads="1"/>
          </p:cNvSpPr>
          <p:nvPr>
            <p:ph type="sldNum" sz="quarter" idx="5"/>
          </p:nvPr>
        </p:nvSpPr>
        <p:spPr bwMode="auto">
          <a:xfrm>
            <a:off x="3940175"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eaLnBrk="0" hangingPunct="0">
              <a:defRPr sz="1200" smtClean="0"/>
            </a:lvl1pPr>
          </a:lstStyle>
          <a:p>
            <a:pPr>
              <a:defRPr/>
            </a:pPr>
            <a:fld id="{C819D62D-B237-E241-9A82-C3D29635C7ED}" type="slidenum">
              <a:rPr lang="es-ES"/>
              <a:pPr>
                <a:defRPr/>
              </a:pPr>
              <a:t>‹Nº›</a:t>
            </a:fld>
            <a:endParaRPr lang="es-ES"/>
          </a:p>
        </p:txBody>
      </p:sp>
    </p:spTree>
    <p:extLst>
      <p:ext uri="{BB962C8B-B14F-4D97-AF65-F5344CB8AC3E}">
        <p14:creationId xmlns:p14="http://schemas.microsoft.com/office/powerpoint/2010/main" val="1740350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11988800" y="3175"/>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0" y="0"/>
            <a:ext cx="12192000" cy="25146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0 Conector recto"/>
          <p:cNvSpPr>
            <a:spLocks noChangeShapeType="1"/>
          </p:cNvSpPr>
          <p:nvPr/>
        </p:nvSpPr>
        <p:spPr bwMode="auto">
          <a:xfrm>
            <a:off x="207434" y="241935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2" name="21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3" name="23 Elipse"/>
          <p:cNvSpPr/>
          <p:nvPr/>
        </p:nvSpPr>
        <p:spPr>
          <a:xfrm>
            <a:off x="5689600" y="211455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4 Elipse"/>
          <p:cNvSpPr/>
          <p:nvPr/>
        </p:nvSpPr>
        <p:spPr>
          <a:xfrm>
            <a:off x="5816600" y="2209800"/>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a:t>Haga clic para modificar el estilo de subtítulo del patrón</a:t>
            </a:r>
            <a:endParaRPr lang="en-US"/>
          </a:p>
        </p:txBody>
      </p:sp>
      <p:sp>
        <p:nvSpPr>
          <p:cNvPr id="8" name="7 Título"/>
          <p:cNvSpPr>
            <a:spLocks noGrp="1"/>
          </p:cNvSpPr>
          <p:nvPr>
            <p:ph type="ctrTitle"/>
          </p:nvPr>
        </p:nvSpPr>
        <p:spPr>
          <a:xfrm>
            <a:off x="914400" y="381000"/>
            <a:ext cx="10363200" cy="1752600"/>
          </a:xfrm>
        </p:spPr>
        <p:txBody>
          <a:bodyPr/>
          <a:lstStyle>
            <a:lvl1pPr>
              <a:defRPr sz="4200">
                <a:solidFill>
                  <a:schemeClr val="accent1"/>
                </a:solidFill>
              </a:defRPr>
            </a:lvl1pPr>
          </a:lstStyle>
          <a:p>
            <a:r>
              <a:rPr lang="es-ES"/>
              <a:t>Haga clic para modificar el estilo de título del patrón</a:t>
            </a:r>
            <a:endParaRPr lang="en-US"/>
          </a:p>
        </p:txBody>
      </p:sp>
      <p:sp>
        <p:nvSpPr>
          <p:cNvPr id="15" name="27 Marcador de fecha"/>
          <p:cNvSpPr>
            <a:spLocks noGrp="1"/>
          </p:cNvSpPr>
          <p:nvPr>
            <p:ph type="dt" sz="half" idx="10"/>
          </p:nvPr>
        </p:nvSpPr>
        <p:spPr/>
        <p:txBody>
          <a:bodyPr/>
          <a:lstStyle>
            <a:lvl1pPr>
              <a:defRPr smtClean="0"/>
            </a:lvl1pPr>
          </a:lstStyle>
          <a:p>
            <a:pPr>
              <a:defRPr/>
            </a:pPr>
            <a:fld id="{26EC53C1-A5AE-4B13-BAE7-CDDDBAF12CC6}" type="datetime1">
              <a:rPr lang="es-AR" smtClean="0"/>
              <a:t>27/9/2025</a:t>
            </a:fld>
            <a:endParaRPr lang="es-ES"/>
          </a:p>
        </p:txBody>
      </p:sp>
      <p:sp>
        <p:nvSpPr>
          <p:cNvPr id="16" name="16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17" name="28 Marcador de número de diapositiva"/>
          <p:cNvSpPr>
            <a:spLocks noGrp="1"/>
          </p:cNvSpPr>
          <p:nvPr>
            <p:ph type="sldNum" sz="quarter" idx="12"/>
          </p:nvPr>
        </p:nvSpPr>
        <p:spPr>
          <a:xfrm>
            <a:off x="5791200" y="2198689"/>
            <a:ext cx="609600" cy="441325"/>
          </a:xfrm>
        </p:spPr>
        <p:txBody>
          <a:bodyPr/>
          <a:lstStyle>
            <a:lvl1pPr>
              <a:defRPr smtClean="0"/>
            </a:lvl1pPr>
          </a:lstStyle>
          <a:p>
            <a:pPr>
              <a:defRPr/>
            </a:pPr>
            <a:fld id="{AE211BD0-A88D-1D4D-B2EC-6F416DA01B02}" type="slidenum">
              <a:rPr lang="es-ES_tradnl"/>
              <a:pPr>
                <a:defRPr/>
              </a:pPr>
              <a:t>‹Nº›</a:t>
            </a:fld>
            <a:endParaRPr lang="es-ES_tradnl"/>
          </a:p>
        </p:txBody>
      </p:sp>
    </p:spTree>
    <p:extLst>
      <p:ext uri="{BB962C8B-B14F-4D97-AF65-F5344CB8AC3E}">
        <p14:creationId xmlns:p14="http://schemas.microsoft.com/office/powerpoint/2010/main" val="21572601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smtClean="0"/>
            </a:lvl1pPr>
          </a:lstStyle>
          <a:p>
            <a:pPr>
              <a:defRPr/>
            </a:pPr>
            <a:fld id="{987DE876-079C-4480-A1F5-69102F3F9B44}" type="datetime1">
              <a:rPr lang="es-AR" smtClean="0"/>
              <a:t>27/9/2025</a:t>
            </a:fld>
            <a:endParaRPr lang="es-ES"/>
          </a:p>
        </p:txBody>
      </p:sp>
      <p:sp>
        <p:nvSpPr>
          <p:cNvPr id="5" name="4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6" name="5 Marcador de número de diapositiva"/>
          <p:cNvSpPr>
            <a:spLocks noGrp="1"/>
          </p:cNvSpPr>
          <p:nvPr>
            <p:ph type="sldNum" sz="quarter" idx="12"/>
          </p:nvPr>
        </p:nvSpPr>
        <p:spPr/>
        <p:txBody>
          <a:bodyPr/>
          <a:lstStyle>
            <a:lvl1pPr>
              <a:defRPr smtClean="0"/>
            </a:lvl1pPr>
          </a:lstStyle>
          <a:p>
            <a:pPr>
              <a:defRPr/>
            </a:pPr>
            <a:fld id="{8FCA7A13-1A9B-D440-BE7F-E95B7EDE1D04}" type="slidenum">
              <a:rPr lang="es-ES_tradnl"/>
              <a:pPr>
                <a:defRPr/>
              </a:pPr>
              <a:t>‹Nº›</a:t>
            </a:fld>
            <a:endParaRPr lang="es-ES_tradnl"/>
          </a:p>
        </p:txBody>
      </p:sp>
    </p:spTree>
    <p:extLst>
      <p:ext uri="{BB962C8B-B14F-4D97-AF65-F5344CB8AC3E}">
        <p14:creationId xmlns:p14="http://schemas.microsoft.com/office/powerpoint/2010/main" val="204990781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Pr>
        <a:solidFill>
          <a:schemeClr val="bg2"/>
        </a:solidFill>
        <a:effectLst/>
      </p:bgPr>
    </p:bg>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9347200" y="0"/>
            <a:ext cx="28448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1"/>
            <a:ext cx="12192000" cy="15557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9" name="20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0" name="21 Conector recto"/>
          <p:cNvSpPr>
            <a:spLocks noChangeShapeType="1"/>
          </p:cNvSpPr>
          <p:nvPr/>
        </p:nvSpPr>
        <p:spPr bwMode="auto">
          <a:xfrm rot="5400000">
            <a:off x="6402388"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3 Elipse"/>
          <p:cNvSpPr/>
          <p:nvPr/>
        </p:nvSpPr>
        <p:spPr>
          <a:xfrm>
            <a:off x="9118600"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2" name="24 Elipse"/>
          <p:cNvSpPr/>
          <p:nvPr/>
        </p:nvSpPr>
        <p:spPr>
          <a:xfrm>
            <a:off x="9245600" y="3021013"/>
            <a:ext cx="560917"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vertical"/>
          <p:cNvSpPr>
            <a:spLocks noGrp="1"/>
          </p:cNvSpPr>
          <p:nvPr>
            <p:ph type="body" orient="vert" idx="1"/>
          </p:nvPr>
        </p:nvSpPr>
        <p:spPr>
          <a:xfrm>
            <a:off x="406400" y="304800"/>
            <a:ext cx="8737600" cy="5821366"/>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 name="1 Título vertical"/>
          <p:cNvSpPr>
            <a:spLocks noGrp="1"/>
          </p:cNvSpPr>
          <p:nvPr>
            <p:ph type="title" orient="vert"/>
          </p:nvPr>
        </p:nvSpPr>
        <p:spPr>
          <a:xfrm>
            <a:off x="9855200" y="304802"/>
            <a:ext cx="1930400" cy="5851525"/>
          </a:xfrm>
        </p:spPr>
        <p:txBody>
          <a:bodyPr vert="eaVert"/>
          <a:lstStyle/>
          <a:p>
            <a:r>
              <a:rPr lang="es-ES"/>
              <a:t>Haga clic para modificar el estilo de título del patrón</a:t>
            </a:r>
            <a:endParaRPr lang="en-US"/>
          </a:p>
        </p:txBody>
      </p:sp>
      <p:sp>
        <p:nvSpPr>
          <p:cNvPr id="13" name="5 Marcador de número de diapositiva"/>
          <p:cNvSpPr>
            <a:spLocks noGrp="1"/>
          </p:cNvSpPr>
          <p:nvPr>
            <p:ph type="sldNum" sz="quarter" idx="10"/>
          </p:nvPr>
        </p:nvSpPr>
        <p:spPr>
          <a:xfrm>
            <a:off x="9220200" y="3009901"/>
            <a:ext cx="609600" cy="441325"/>
          </a:xfrm>
        </p:spPr>
        <p:txBody>
          <a:bodyPr/>
          <a:lstStyle>
            <a:lvl1pPr>
              <a:defRPr smtClean="0"/>
            </a:lvl1pPr>
          </a:lstStyle>
          <a:p>
            <a:pPr>
              <a:defRPr/>
            </a:pPr>
            <a:fld id="{C84F297D-0FD0-3741-B186-51C721206F77}" type="slidenum">
              <a:rPr lang="es-ES_tradnl"/>
              <a:pPr>
                <a:defRPr/>
              </a:pPr>
              <a:t>‹Nº›</a:t>
            </a:fld>
            <a:endParaRPr lang="es-ES_tradnl"/>
          </a:p>
        </p:txBody>
      </p:sp>
      <p:sp>
        <p:nvSpPr>
          <p:cNvPr id="14" name="3 Marcador de fecha"/>
          <p:cNvSpPr>
            <a:spLocks noGrp="1"/>
          </p:cNvSpPr>
          <p:nvPr>
            <p:ph type="dt" sz="half" idx="11"/>
          </p:nvPr>
        </p:nvSpPr>
        <p:spPr/>
        <p:txBody>
          <a:bodyPr/>
          <a:lstStyle>
            <a:lvl1pPr>
              <a:defRPr smtClean="0"/>
            </a:lvl1pPr>
          </a:lstStyle>
          <a:p>
            <a:pPr>
              <a:defRPr/>
            </a:pPr>
            <a:fld id="{C88A454C-4807-4C8D-9884-0ED8A1BAE358}" type="datetime1">
              <a:rPr lang="es-AR" smtClean="0"/>
              <a:t>27/9/2025</a:t>
            </a:fld>
            <a:endParaRPr lang="es-ES"/>
          </a:p>
        </p:txBody>
      </p:sp>
      <p:sp>
        <p:nvSpPr>
          <p:cNvPr id="15" name="4 Marcador de pie de página"/>
          <p:cNvSpPr>
            <a:spLocks noGrp="1"/>
          </p:cNvSpPr>
          <p:nvPr>
            <p:ph type="ftr" sz="quarter" idx="12"/>
          </p:nvPr>
        </p:nvSpPr>
        <p:spPr/>
        <p:txBody>
          <a:bodyPr/>
          <a:lstStyle>
            <a:lvl1pPr>
              <a:defRPr smtClean="0"/>
            </a:lvl1pPr>
          </a:lstStyle>
          <a:p>
            <a:pPr>
              <a:defRPr/>
            </a:pPr>
            <a:r>
              <a:rPr lang="es-ES"/>
              <a:t>Expositor: CP Ricardo M. CHICOLINO</a:t>
            </a:r>
            <a:endParaRPr lang="es-ES" dirty="0"/>
          </a:p>
        </p:txBody>
      </p:sp>
    </p:spTree>
    <p:extLst>
      <p:ext uri="{BB962C8B-B14F-4D97-AF65-F5344CB8AC3E}">
        <p14:creationId xmlns:p14="http://schemas.microsoft.com/office/powerpoint/2010/main" val="9033848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lang="es-ES"/>
              <a:t>Haga clic para modificar el estilo de título del patrón</a:t>
            </a:r>
            <a:endParaRPr lang="en-US"/>
          </a:p>
        </p:txBody>
      </p:sp>
      <p:sp>
        <p:nvSpPr>
          <p:cNvPr id="8" name="7 Marcador de contenido"/>
          <p:cNvSpPr>
            <a:spLocks noGrp="1"/>
          </p:cNvSpPr>
          <p:nvPr>
            <p:ph sz="quarter" idx="1"/>
          </p:nvPr>
        </p:nvSpPr>
        <p:spPr>
          <a:xfrm>
            <a:off x="402336" y="1527048"/>
            <a:ext cx="11338560" cy="45720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smtClean="0"/>
            </a:lvl1pPr>
          </a:lstStyle>
          <a:p>
            <a:pPr>
              <a:defRPr/>
            </a:pPr>
            <a:fld id="{6B60083C-5C0E-4480-8606-81EC4CCF8401}" type="datetime1">
              <a:rPr lang="es-AR" smtClean="0"/>
              <a:t>27/9/2025</a:t>
            </a:fld>
            <a:endParaRPr lang="es-ES"/>
          </a:p>
        </p:txBody>
      </p:sp>
      <p:sp>
        <p:nvSpPr>
          <p:cNvPr id="5" name="4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6" name="5 Marcador de número de diapositiva"/>
          <p:cNvSpPr>
            <a:spLocks noGrp="1"/>
          </p:cNvSpPr>
          <p:nvPr>
            <p:ph type="sldNum" sz="quarter" idx="12"/>
          </p:nvPr>
        </p:nvSpPr>
        <p:spPr>
          <a:xfrm>
            <a:off x="5816600" y="1027114"/>
            <a:ext cx="609600" cy="441325"/>
          </a:xfrm>
        </p:spPr>
        <p:txBody>
          <a:bodyPr/>
          <a:lstStyle>
            <a:lvl1pPr>
              <a:defRPr smtClean="0"/>
            </a:lvl1pPr>
          </a:lstStyle>
          <a:p>
            <a:pPr>
              <a:defRPr/>
            </a:pPr>
            <a:fld id="{6019478A-E72A-3244-92AA-96D3868FCEF9}" type="slidenum">
              <a:rPr lang="es-ES_tradnl"/>
              <a:pPr>
                <a:defRPr/>
              </a:pPr>
              <a:t>‹Nº›</a:t>
            </a:fld>
            <a:endParaRPr lang="es-ES_tradnl"/>
          </a:p>
        </p:txBody>
      </p:sp>
    </p:spTree>
    <p:extLst>
      <p:ext uri="{BB962C8B-B14F-4D97-AF65-F5344CB8AC3E}">
        <p14:creationId xmlns:p14="http://schemas.microsoft.com/office/powerpoint/2010/main" val="103746578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9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23 Rectángulo"/>
          <p:cNvSpPr>
            <a:spLocks noChangeArrowheads="1"/>
          </p:cNvSpPr>
          <p:nvPr/>
        </p:nvSpPr>
        <p:spPr bwMode="white">
          <a:xfrm>
            <a:off x="0" y="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4 Rectángulo"/>
          <p:cNvSpPr>
            <a:spLocks noChangeArrowheads="1"/>
          </p:cNvSpPr>
          <p:nvPr/>
        </p:nvSpPr>
        <p:spPr bwMode="white">
          <a:xfrm>
            <a:off x="11988800" y="1905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5 Rectángulo"/>
          <p:cNvSpPr>
            <a:spLocks noChangeArrowheads="1"/>
          </p:cNvSpPr>
          <p:nvPr/>
        </p:nvSpPr>
        <p:spPr bwMode="white">
          <a:xfrm>
            <a:off x="203200" y="2286000"/>
            <a:ext cx="11777133" cy="3048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6 Rectángulo"/>
          <p:cNvSpPr>
            <a:spLocks noChangeArrowheads="1"/>
          </p:cNvSpPr>
          <p:nvPr/>
        </p:nvSpPr>
        <p:spPr bwMode="auto">
          <a:xfrm>
            <a:off x="207434" y="142875"/>
            <a:ext cx="11777133" cy="2139950"/>
          </a:xfrm>
          <a:prstGeom prst="rect">
            <a:avLst/>
          </a:prstGeom>
          <a:solidFill>
            <a:schemeClr val="accent1"/>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1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3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2" name="24 Conector recto"/>
          <p:cNvSpPr>
            <a:spLocks noChangeShapeType="1"/>
          </p:cNvSpPr>
          <p:nvPr/>
        </p:nvSpPr>
        <p:spPr bwMode="auto">
          <a:xfrm>
            <a:off x="203200" y="2438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3" name="25 Elipse"/>
          <p:cNvSpPr/>
          <p:nvPr/>
        </p:nvSpPr>
        <p:spPr>
          <a:xfrm>
            <a:off x="5689600" y="211455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6 Elipse"/>
          <p:cNvSpPr/>
          <p:nvPr/>
        </p:nvSpPr>
        <p:spPr>
          <a:xfrm>
            <a:off x="5816600" y="2209800"/>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p:cNvSpPr>
            <a:spLocks noGrp="1"/>
          </p:cNvSpPr>
          <p:nvPr>
            <p:ph type="body" idx="1"/>
          </p:nvPr>
        </p:nvSpPr>
        <p:spPr>
          <a:xfrm>
            <a:off x="1824568" y="2743200"/>
            <a:ext cx="8640232"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a:t>Haga clic para modificar el estilo de texto del patrón</a:t>
            </a:r>
          </a:p>
        </p:txBody>
      </p:sp>
      <p:sp>
        <p:nvSpPr>
          <p:cNvPr id="2" name="1 Título"/>
          <p:cNvSpPr>
            <a:spLocks noGrp="1"/>
          </p:cNvSpPr>
          <p:nvPr>
            <p:ph type="title"/>
          </p:nvPr>
        </p:nvSpPr>
        <p:spPr>
          <a:xfrm>
            <a:off x="963084" y="533400"/>
            <a:ext cx="10363200" cy="1524000"/>
          </a:xfrm>
        </p:spPr>
        <p:txBody>
          <a:bodyPr/>
          <a:lstStyle>
            <a:lvl1pPr algn="ctr">
              <a:buNone/>
              <a:defRPr sz="4200" b="0" cap="none" baseline="0">
                <a:solidFill>
                  <a:srgbClr val="FFFFFF"/>
                </a:solidFill>
              </a:defRPr>
            </a:lvl1pPr>
          </a:lstStyle>
          <a:p>
            <a:r>
              <a:rPr lang="es-ES"/>
              <a:t>Haga clic para modificar el estilo de título del patrón</a:t>
            </a:r>
            <a:endParaRPr lang="en-US"/>
          </a:p>
        </p:txBody>
      </p:sp>
      <p:sp>
        <p:nvSpPr>
          <p:cNvPr id="15" name="4 Marcador de pie de página"/>
          <p:cNvSpPr>
            <a:spLocks noGrp="1"/>
          </p:cNvSpPr>
          <p:nvPr>
            <p:ph type="ftr" sz="quarter" idx="10"/>
          </p:nvPr>
        </p:nvSpPr>
        <p:spPr/>
        <p:txBody>
          <a:bodyPr/>
          <a:lstStyle>
            <a:lvl1pPr>
              <a:defRPr smtClean="0"/>
            </a:lvl1pPr>
          </a:lstStyle>
          <a:p>
            <a:pPr>
              <a:defRPr/>
            </a:pPr>
            <a:r>
              <a:rPr lang="es-ES"/>
              <a:t>Expositor: CP Ricardo M. CHICOLINO</a:t>
            </a:r>
            <a:endParaRPr lang="es-ES" dirty="0"/>
          </a:p>
        </p:txBody>
      </p:sp>
      <p:sp>
        <p:nvSpPr>
          <p:cNvPr id="16" name="3 Marcador de fecha"/>
          <p:cNvSpPr>
            <a:spLocks noGrp="1"/>
          </p:cNvSpPr>
          <p:nvPr>
            <p:ph type="dt" sz="half" idx="11"/>
          </p:nvPr>
        </p:nvSpPr>
        <p:spPr/>
        <p:txBody>
          <a:bodyPr/>
          <a:lstStyle>
            <a:lvl1pPr>
              <a:defRPr smtClean="0"/>
            </a:lvl1pPr>
          </a:lstStyle>
          <a:p>
            <a:pPr>
              <a:defRPr/>
            </a:pPr>
            <a:fld id="{DC4D7695-E7DE-4D0C-846F-99A570C746D2}" type="datetime1">
              <a:rPr lang="es-AR" smtClean="0"/>
              <a:t>27/9/2025</a:t>
            </a:fld>
            <a:endParaRPr lang="es-ES"/>
          </a:p>
        </p:txBody>
      </p:sp>
      <p:sp>
        <p:nvSpPr>
          <p:cNvPr id="17" name="5 Marcador de número de diapositiva"/>
          <p:cNvSpPr>
            <a:spLocks noGrp="1"/>
          </p:cNvSpPr>
          <p:nvPr>
            <p:ph type="sldNum" sz="quarter" idx="12"/>
          </p:nvPr>
        </p:nvSpPr>
        <p:spPr>
          <a:xfrm>
            <a:off x="5791200" y="2198689"/>
            <a:ext cx="609600" cy="441325"/>
          </a:xfrm>
        </p:spPr>
        <p:txBody>
          <a:bodyPr/>
          <a:lstStyle>
            <a:lvl1pPr>
              <a:defRPr smtClean="0"/>
            </a:lvl1pPr>
          </a:lstStyle>
          <a:p>
            <a:pPr>
              <a:defRPr/>
            </a:pPr>
            <a:fld id="{185B47C9-5C84-B74A-9CC6-9FCE2C1CAE56}" type="slidenum">
              <a:rPr lang="es-ES_tradnl"/>
              <a:pPr>
                <a:defRPr/>
              </a:pPr>
              <a:t>‹Nº›</a:t>
            </a:fld>
            <a:endParaRPr lang="es-ES_tradnl"/>
          </a:p>
        </p:txBody>
      </p:sp>
    </p:spTree>
    <p:extLst>
      <p:ext uri="{BB962C8B-B14F-4D97-AF65-F5344CB8AC3E}">
        <p14:creationId xmlns:p14="http://schemas.microsoft.com/office/powerpoint/2010/main" val="325153764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solidFill>
          <a:schemeClr val="bg2"/>
        </a:solidFill>
        <a:effectLst/>
      </p:bgPr>
    </p:bg>
    <p:spTree>
      <p:nvGrpSpPr>
        <p:cNvPr id="1" name=""/>
        <p:cNvGrpSpPr/>
        <p:nvPr/>
      </p:nvGrpSpPr>
      <p:grpSpPr>
        <a:xfrm>
          <a:off x="0" y="0"/>
          <a:ext cx="0" cy="0"/>
          <a:chOff x="0" y="0"/>
          <a:chExt cx="0" cy="0"/>
        </a:xfrm>
      </p:grpSpPr>
      <p:sp>
        <p:nvSpPr>
          <p:cNvPr id="5" name="19 Conector recto"/>
          <p:cNvSpPr>
            <a:spLocks noChangeShapeType="1"/>
          </p:cNvSpPr>
          <p:nvPr/>
        </p:nvSpPr>
        <p:spPr bwMode="auto">
          <a:xfrm flipV="1">
            <a:off x="6083301" y="1576388"/>
            <a:ext cx="12700" cy="4818062"/>
          </a:xfrm>
          <a:prstGeom prst="line">
            <a:avLst/>
          </a:prstGeom>
          <a:noFill/>
          <a:ln w="9525">
            <a:solidFill>
              <a:schemeClr val="tx2"/>
            </a:solidFill>
            <a:prstDash val="sysDash"/>
            <a:round/>
            <a:headEnd/>
            <a:tailEnd/>
          </a:ln>
          <a:extLst>
            <a:ext uri="{909E8E84-426E-40dd-AFC4-6F175D3DCCD1}">
              <a14:hiddenFill xmlns="" xmlns:a14="http://schemas.microsoft.com/office/drawing/2010/main">
                <a:noFill/>
              </a14:hiddenFill>
            </a:ext>
          </a:extLst>
        </p:spPr>
        <p:txBody>
          <a:bodyPr wrap="none" anchor="ctr"/>
          <a:lstStyle/>
          <a:p>
            <a:endParaRPr lang="es-ES" sz="2400"/>
          </a:p>
        </p:txBody>
      </p:sp>
      <p:sp>
        <p:nvSpPr>
          <p:cNvPr id="2" name="1 Título"/>
          <p:cNvSpPr>
            <a:spLocks noGrp="1"/>
          </p:cNvSpPr>
          <p:nvPr>
            <p:ph type="title"/>
          </p:nvPr>
        </p:nvSpPr>
        <p:spPr>
          <a:xfrm>
            <a:off x="402336" y="228600"/>
            <a:ext cx="11379200" cy="758952"/>
          </a:xfrm>
        </p:spPr>
        <p:txBody>
          <a:bodyPr/>
          <a:lstStyle/>
          <a:p>
            <a:r>
              <a:rPr lang="es-ES"/>
              <a:t>Haga clic para modificar el estilo de título del patrón</a:t>
            </a:r>
            <a:endParaRPr lang="en-US"/>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4 Marcador de fecha"/>
          <p:cNvSpPr>
            <a:spLocks noGrp="1"/>
          </p:cNvSpPr>
          <p:nvPr>
            <p:ph type="dt" sz="half" idx="10"/>
          </p:nvPr>
        </p:nvSpPr>
        <p:spPr>
          <a:xfrm>
            <a:off x="7721601" y="6410326"/>
            <a:ext cx="4059767" cy="365125"/>
          </a:xfrm>
        </p:spPr>
        <p:txBody>
          <a:bodyPr/>
          <a:lstStyle>
            <a:lvl1pPr>
              <a:defRPr smtClean="0"/>
            </a:lvl1pPr>
          </a:lstStyle>
          <a:p>
            <a:pPr>
              <a:defRPr/>
            </a:pPr>
            <a:fld id="{9F542740-7AC5-4F3E-B3EB-E9BBA64CF639}" type="datetime1">
              <a:rPr lang="es-AR" smtClean="0"/>
              <a:t>27/9/2025</a:t>
            </a:fld>
            <a:endParaRPr lang="es-ES"/>
          </a:p>
        </p:txBody>
      </p:sp>
      <p:sp>
        <p:nvSpPr>
          <p:cNvPr id="7" name="5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8" name="6 Marcador de número de diapositiva"/>
          <p:cNvSpPr>
            <a:spLocks noGrp="1"/>
          </p:cNvSpPr>
          <p:nvPr>
            <p:ph type="sldNum" sz="quarter" idx="12"/>
          </p:nvPr>
        </p:nvSpPr>
        <p:spPr/>
        <p:txBody>
          <a:bodyPr/>
          <a:lstStyle>
            <a:lvl1pPr>
              <a:defRPr smtClean="0"/>
            </a:lvl1pPr>
          </a:lstStyle>
          <a:p>
            <a:pPr>
              <a:defRPr/>
            </a:pPr>
            <a:fld id="{A7C6DA0D-6527-8C4C-A57B-08322B556C9C}" type="slidenum">
              <a:rPr lang="es-ES_tradnl"/>
              <a:pPr>
                <a:defRPr/>
              </a:pPr>
              <a:t>‹Nº›</a:t>
            </a:fld>
            <a:endParaRPr lang="es-ES_tradnl"/>
          </a:p>
        </p:txBody>
      </p:sp>
    </p:spTree>
    <p:extLst>
      <p:ext uri="{BB962C8B-B14F-4D97-AF65-F5344CB8AC3E}">
        <p14:creationId xmlns:p14="http://schemas.microsoft.com/office/powerpoint/2010/main" val="105840581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Pr>
        <a:solidFill>
          <a:schemeClr val="bg2"/>
        </a:solidFill>
        <a:effectLst/>
      </p:bgPr>
    </p:bg>
    <p:spTree>
      <p:nvGrpSpPr>
        <p:cNvPr id="1" name=""/>
        <p:cNvGrpSpPr/>
        <p:nvPr/>
      </p:nvGrpSpPr>
      <p:grpSpPr>
        <a:xfrm>
          <a:off x="0" y="0"/>
          <a:ext cx="0" cy="0"/>
          <a:chOff x="0" y="0"/>
          <a:chExt cx="0" cy="0"/>
        </a:xfrm>
      </p:grpSpPr>
      <p:sp>
        <p:nvSpPr>
          <p:cNvPr id="7" name="19 Conector recto"/>
          <p:cNvSpPr>
            <a:spLocks noChangeShapeType="1"/>
          </p:cNvSpPr>
          <p:nvPr/>
        </p:nvSpPr>
        <p:spPr bwMode="auto">
          <a:xfrm flipV="1">
            <a:off x="6096000" y="2200276"/>
            <a:ext cx="0" cy="4187825"/>
          </a:xfrm>
          <a:prstGeom prst="line">
            <a:avLst/>
          </a:prstGeom>
          <a:noFill/>
          <a:ln w="9525">
            <a:solidFill>
              <a:schemeClr val="tx2"/>
            </a:solidFill>
            <a:prstDash val="sysDash"/>
            <a:round/>
            <a:headEnd/>
            <a:tailEnd/>
          </a:ln>
          <a:extLst>
            <a:ext uri="{909E8E84-426E-40dd-AFC4-6F175D3DCCD1}">
              <a14:hiddenFill xmlns="" xmlns:a14="http://schemas.microsoft.com/office/drawing/2010/main">
                <a:noFill/>
              </a14:hiddenFill>
            </a:ext>
          </a:extLst>
        </p:spPr>
        <p:txBody>
          <a:bodyPr wrap="none" anchor="ctr"/>
          <a:lstStyle/>
          <a:p>
            <a:endParaRPr lang="es-ES" sz="2400"/>
          </a:p>
        </p:txBody>
      </p:sp>
      <p:sp>
        <p:nvSpPr>
          <p:cNvPr id="8" name="20 Rectángulo"/>
          <p:cNvSpPr>
            <a:spLocks noChangeArrowheads="1"/>
          </p:cNvSpPr>
          <p:nvPr/>
        </p:nvSpPr>
        <p:spPr bwMode="white">
          <a:xfrm>
            <a:off x="0" y="0"/>
            <a:ext cx="12192000" cy="14478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3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1" name="25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2" name="20 Rectángulo"/>
          <p:cNvSpPr/>
          <p:nvPr/>
        </p:nvSpPr>
        <p:spPr>
          <a:xfrm>
            <a:off x="203200" y="1371600"/>
            <a:ext cx="11777133"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3" name="21 Rectángulo"/>
          <p:cNvSpPr>
            <a:spLocks noChangeArrowheads="1"/>
          </p:cNvSpPr>
          <p:nvPr/>
        </p:nvSpPr>
        <p:spPr bwMode="auto">
          <a:xfrm>
            <a:off x="194734" y="6391275"/>
            <a:ext cx="11777133"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4" name="23 Conector recto"/>
          <p:cNvSpPr>
            <a:spLocks noChangeShapeType="1"/>
          </p:cNvSpPr>
          <p:nvPr/>
        </p:nvSpPr>
        <p:spPr bwMode="auto">
          <a:xfrm>
            <a:off x="203200" y="1279525"/>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5" name="24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6" name="25 Elipse"/>
          <p:cNvSpPr/>
          <p:nvPr/>
        </p:nvSpPr>
        <p:spPr>
          <a:xfrm>
            <a:off x="5689600" y="955675"/>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7" name="26 Elipse"/>
          <p:cNvSpPr/>
          <p:nvPr/>
        </p:nvSpPr>
        <p:spPr>
          <a:xfrm>
            <a:off x="5816600" y="1050925"/>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24" name="23 Marcador de contenido"/>
          <p:cNvSpPr>
            <a:spLocks noGrp="1"/>
          </p:cNvSpPr>
          <p:nvPr>
            <p:ph sz="quarter" idx="2"/>
          </p:nvPr>
        </p:nvSpPr>
        <p:spPr>
          <a:xfrm>
            <a:off x="402336" y="2471383"/>
            <a:ext cx="5388864" cy="38184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6" name="25 Marcador de contenido"/>
          <p:cNvSpPr>
            <a:spLocks noGrp="1"/>
          </p:cNvSpPr>
          <p:nvPr>
            <p:ph sz="quarter" idx="4"/>
          </p:nvPr>
        </p:nvSpPr>
        <p:spPr>
          <a:xfrm>
            <a:off x="6400800" y="2471383"/>
            <a:ext cx="5384800" cy="382219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23" name="22 Título"/>
          <p:cNvSpPr>
            <a:spLocks noGrp="1"/>
          </p:cNvSpPr>
          <p:nvPr>
            <p:ph type="title"/>
          </p:nvPr>
        </p:nvSpPr>
        <p:spPr/>
        <p:txBody>
          <a:bodyPr rtlCol="0"/>
          <a:lstStyle/>
          <a:p>
            <a:r>
              <a:rPr lang="es-ES"/>
              <a:t>Haga clic para modificar el estilo de título del patrón</a:t>
            </a:r>
            <a:endParaRPr lang="en-US"/>
          </a:p>
        </p:txBody>
      </p:sp>
      <p:sp>
        <p:nvSpPr>
          <p:cNvPr id="18" name="6 Marcador de fecha"/>
          <p:cNvSpPr>
            <a:spLocks noGrp="1"/>
          </p:cNvSpPr>
          <p:nvPr>
            <p:ph type="dt" sz="half" idx="10"/>
          </p:nvPr>
        </p:nvSpPr>
        <p:spPr/>
        <p:txBody>
          <a:bodyPr/>
          <a:lstStyle>
            <a:lvl1pPr>
              <a:defRPr smtClean="0"/>
            </a:lvl1pPr>
          </a:lstStyle>
          <a:p>
            <a:pPr>
              <a:defRPr/>
            </a:pPr>
            <a:fld id="{8B82AF3A-8F0C-4573-903D-96B0956C8AC8}" type="datetime1">
              <a:rPr lang="es-AR" smtClean="0"/>
              <a:t>27/9/2025</a:t>
            </a:fld>
            <a:endParaRPr lang="es-ES"/>
          </a:p>
        </p:txBody>
      </p:sp>
      <p:sp>
        <p:nvSpPr>
          <p:cNvPr id="19" name="7 Marcador de pie de página"/>
          <p:cNvSpPr>
            <a:spLocks noGrp="1"/>
          </p:cNvSpPr>
          <p:nvPr>
            <p:ph type="ftr" sz="quarter" idx="11"/>
          </p:nvPr>
        </p:nvSpPr>
        <p:spPr>
          <a:xfrm>
            <a:off x="406400" y="6410326"/>
            <a:ext cx="4775200" cy="365125"/>
          </a:xfrm>
        </p:spPr>
        <p:txBody>
          <a:bodyPr/>
          <a:lstStyle>
            <a:lvl1pPr>
              <a:defRPr smtClean="0"/>
            </a:lvl1pPr>
          </a:lstStyle>
          <a:p>
            <a:pPr>
              <a:defRPr/>
            </a:pPr>
            <a:r>
              <a:rPr lang="es-ES"/>
              <a:t>Expositor: CP Ricardo M. CHICOLINO</a:t>
            </a:r>
            <a:endParaRPr lang="es-ES" dirty="0"/>
          </a:p>
        </p:txBody>
      </p:sp>
      <p:sp>
        <p:nvSpPr>
          <p:cNvPr id="20" name="8 Marcador de número de diapositiva"/>
          <p:cNvSpPr>
            <a:spLocks noGrp="1"/>
          </p:cNvSpPr>
          <p:nvPr>
            <p:ph type="sldNum" sz="quarter" idx="12"/>
          </p:nvPr>
        </p:nvSpPr>
        <p:spPr>
          <a:xfrm>
            <a:off x="5791200" y="1042989"/>
            <a:ext cx="609600" cy="441325"/>
          </a:xfrm>
        </p:spPr>
        <p:txBody>
          <a:bodyPr/>
          <a:lstStyle>
            <a:lvl1pPr>
              <a:defRPr smtClean="0"/>
            </a:lvl1pPr>
          </a:lstStyle>
          <a:p>
            <a:pPr>
              <a:defRPr/>
            </a:pPr>
            <a:fld id="{84AB056E-E1A1-BC48-9E15-2C9856D66C61}" type="slidenum">
              <a:rPr lang="es-ES_tradnl"/>
              <a:pPr>
                <a:defRPr/>
              </a:pPr>
              <a:t>‹Nº›</a:t>
            </a:fld>
            <a:endParaRPr lang="es-ES_tradnl"/>
          </a:p>
        </p:txBody>
      </p:sp>
    </p:spTree>
    <p:extLst>
      <p:ext uri="{BB962C8B-B14F-4D97-AF65-F5344CB8AC3E}">
        <p14:creationId xmlns:p14="http://schemas.microsoft.com/office/powerpoint/2010/main" val="20966902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lvl1pPr>
              <a:defRPr smtClean="0"/>
            </a:lvl1pPr>
          </a:lstStyle>
          <a:p>
            <a:pPr>
              <a:defRPr/>
            </a:pPr>
            <a:fld id="{A2736398-EE4E-4328-ACF9-CFBB67D00281}" type="datetime1">
              <a:rPr lang="es-AR" smtClean="0"/>
              <a:t>27/9/2025</a:t>
            </a:fld>
            <a:endParaRPr lang="es-ES"/>
          </a:p>
        </p:txBody>
      </p:sp>
      <p:sp>
        <p:nvSpPr>
          <p:cNvPr id="4" name="3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5" name="4 Marcador de número de diapositiva"/>
          <p:cNvSpPr>
            <a:spLocks noGrp="1"/>
          </p:cNvSpPr>
          <p:nvPr>
            <p:ph type="sldNum" sz="quarter" idx="12"/>
          </p:nvPr>
        </p:nvSpPr>
        <p:spPr>
          <a:xfrm>
            <a:off x="5791200" y="1036639"/>
            <a:ext cx="609600" cy="441325"/>
          </a:xfrm>
        </p:spPr>
        <p:txBody>
          <a:bodyPr/>
          <a:lstStyle>
            <a:lvl1pPr>
              <a:defRPr smtClean="0"/>
            </a:lvl1pPr>
          </a:lstStyle>
          <a:p>
            <a:pPr>
              <a:defRPr/>
            </a:pPr>
            <a:fld id="{483B4C42-A803-AD46-8A3B-7A92581BDCE8}" type="slidenum">
              <a:rPr lang="es-ES_tradnl"/>
              <a:pPr>
                <a:defRPr/>
              </a:pPr>
              <a:t>‹Nº›</a:t>
            </a:fld>
            <a:endParaRPr lang="es-ES_tradnl"/>
          </a:p>
        </p:txBody>
      </p:sp>
    </p:spTree>
    <p:extLst>
      <p:ext uri="{BB962C8B-B14F-4D97-AF65-F5344CB8AC3E}">
        <p14:creationId xmlns:p14="http://schemas.microsoft.com/office/powerpoint/2010/main" val="3609188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9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3" name="20 Rectángulo"/>
          <p:cNvSpPr>
            <a:spLocks noChangeArrowheads="1"/>
          </p:cNvSpPr>
          <p:nvPr/>
        </p:nvSpPr>
        <p:spPr bwMode="white">
          <a:xfrm>
            <a:off x="0" y="1"/>
            <a:ext cx="12192000" cy="15557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4"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5" name="24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6" name="19 Rectángulo"/>
          <p:cNvSpPr>
            <a:spLocks noChangeArrowheads="1"/>
          </p:cNvSpPr>
          <p:nvPr/>
        </p:nvSpPr>
        <p:spPr bwMode="auto">
          <a:xfrm>
            <a:off x="194734" y="6391276"/>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7" name="20 Rectángulo"/>
          <p:cNvSpPr>
            <a:spLocks noChangeArrowheads="1"/>
          </p:cNvSpPr>
          <p:nvPr/>
        </p:nvSpPr>
        <p:spPr bwMode="auto">
          <a:xfrm>
            <a:off x="203200" y="15875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8" name="1 Marcador de fecha"/>
          <p:cNvSpPr>
            <a:spLocks noGrp="1"/>
          </p:cNvSpPr>
          <p:nvPr>
            <p:ph type="dt" sz="half" idx="10"/>
          </p:nvPr>
        </p:nvSpPr>
        <p:spPr/>
        <p:txBody>
          <a:bodyPr/>
          <a:lstStyle>
            <a:lvl1pPr>
              <a:defRPr smtClean="0"/>
            </a:lvl1pPr>
          </a:lstStyle>
          <a:p>
            <a:pPr>
              <a:defRPr/>
            </a:pPr>
            <a:fld id="{BC40A586-982C-40B0-AA61-3EB4DAF586DA}" type="datetime1">
              <a:rPr lang="es-AR" smtClean="0"/>
              <a:t>27/9/2025</a:t>
            </a:fld>
            <a:endParaRPr lang="es-ES"/>
          </a:p>
        </p:txBody>
      </p:sp>
      <p:sp>
        <p:nvSpPr>
          <p:cNvPr id="9" name="2 Marcador de pie de página"/>
          <p:cNvSpPr>
            <a:spLocks noGrp="1"/>
          </p:cNvSpPr>
          <p:nvPr>
            <p:ph type="ftr" sz="quarter" idx="11"/>
          </p:nvPr>
        </p:nvSpPr>
        <p:spPr/>
        <p:txBody>
          <a:bodyPr/>
          <a:lstStyle>
            <a:lvl1pPr>
              <a:defRPr smtClean="0"/>
            </a:lvl1pPr>
          </a:lstStyle>
          <a:p>
            <a:pPr>
              <a:defRPr/>
            </a:pPr>
            <a:r>
              <a:rPr lang="es-ES"/>
              <a:t>Expositor: CP Ricardo M. CHICOLINO</a:t>
            </a:r>
            <a:endParaRPr lang="es-ES" dirty="0"/>
          </a:p>
        </p:txBody>
      </p:sp>
      <p:sp>
        <p:nvSpPr>
          <p:cNvPr id="10" name="3 Marcador de número de diapositiva"/>
          <p:cNvSpPr>
            <a:spLocks noGrp="1"/>
          </p:cNvSpPr>
          <p:nvPr>
            <p:ph type="sldNum" sz="quarter" idx="12"/>
          </p:nvPr>
        </p:nvSpPr>
        <p:spPr>
          <a:xfrm>
            <a:off x="5689600" y="6324601"/>
            <a:ext cx="812800" cy="441325"/>
          </a:xfrm>
        </p:spPr>
        <p:txBody>
          <a:bodyPr/>
          <a:lstStyle>
            <a:lvl1pPr>
              <a:defRPr smtClean="0">
                <a:solidFill>
                  <a:srgbClr val="FFFFFF"/>
                </a:solidFill>
              </a:defRPr>
            </a:lvl1pPr>
          </a:lstStyle>
          <a:p>
            <a:pPr>
              <a:defRPr/>
            </a:pPr>
            <a:fld id="{78E8338A-0F27-B241-8F57-AA86204BFEB9}" type="slidenum">
              <a:rPr lang="es-ES_tradnl"/>
              <a:pPr>
                <a:defRPr/>
              </a:pPr>
              <a:t>‹Nº›</a:t>
            </a:fld>
            <a:endParaRPr lang="es-ES_tradnl"/>
          </a:p>
        </p:txBody>
      </p:sp>
    </p:spTree>
    <p:extLst>
      <p:ext uri="{BB962C8B-B14F-4D97-AF65-F5344CB8AC3E}">
        <p14:creationId xmlns:p14="http://schemas.microsoft.com/office/powerpoint/2010/main" val="114268377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15 Rectángulo"/>
          <p:cNvSpPr>
            <a:spLocks noChangeArrowheads="1"/>
          </p:cNvSpPr>
          <p:nvPr/>
        </p:nvSpPr>
        <p:spPr bwMode="auto">
          <a:xfrm>
            <a:off x="203200" y="152400"/>
            <a:ext cx="11777133"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6"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4 Rectángulo"/>
          <p:cNvSpPr>
            <a:spLocks noChangeArrowheads="1"/>
          </p:cNvSpPr>
          <p:nvPr/>
        </p:nvSpPr>
        <p:spPr bwMode="white">
          <a:xfrm>
            <a:off x="0" y="1"/>
            <a:ext cx="12192000" cy="119063"/>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5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0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1" name="21 Rectángulo"/>
          <p:cNvSpPr>
            <a:spLocks noChangeArrowheads="1"/>
          </p:cNvSpPr>
          <p:nvPr/>
        </p:nvSpPr>
        <p:spPr bwMode="auto">
          <a:xfrm>
            <a:off x="203200" y="152400"/>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2" name="23 Conector recto"/>
          <p:cNvSpPr>
            <a:spLocks noChangeShapeType="1"/>
          </p:cNvSpPr>
          <p:nvPr/>
        </p:nvSpPr>
        <p:spPr bwMode="auto">
          <a:xfrm>
            <a:off x="203200" y="533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3" name="24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5 Elipse"/>
          <p:cNvSpPr/>
          <p:nvPr/>
        </p:nvSpPr>
        <p:spPr>
          <a:xfrm>
            <a:off x="1854200" y="323850"/>
            <a:ext cx="5588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26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2" name="1 Título"/>
          <p:cNvSpPr>
            <a:spLocks noGrp="1"/>
          </p:cNvSpPr>
          <p:nvPr>
            <p:ph type="title"/>
          </p:nvPr>
        </p:nvSpPr>
        <p:spPr>
          <a:xfrm>
            <a:off x="508000" y="914400"/>
            <a:ext cx="3149600" cy="990600"/>
          </a:xfrm>
        </p:spPr>
        <p:txBody>
          <a:bodyPr>
            <a:noAutofit/>
          </a:bodyPr>
          <a:lstStyle>
            <a:lvl1pPr algn="l">
              <a:buNone/>
              <a:defRPr sz="2200" b="1">
                <a:solidFill>
                  <a:srgbClr val="FFFFFF"/>
                </a:solidFill>
              </a:defRPr>
            </a:lvl1pPr>
          </a:lstStyle>
          <a:p>
            <a:r>
              <a:rPr lang="es-ES"/>
              <a:t>Haga clic para modificar el estilo de título del patrón</a:t>
            </a:r>
            <a:endParaRPr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s-ES"/>
              <a:t>Haga clic para modificar el estilo de texto del patrón</a:t>
            </a:r>
          </a:p>
        </p:txBody>
      </p:sp>
      <p:sp>
        <p:nvSpPr>
          <p:cNvPr id="20" name="19 Marcador de contenido"/>
          <p:cNvSpPr>
            <a:spLocks noGrp="1"/>
          </p:cNvSpPr>
          <p:nvPr>
            <p:ph sz="quarter" idx="1"/>
          </p:nvPr>
        </p:nvSpPr>
        <p:spPr>
          <a:xfrm>
            <a:off x="4165600" y="685800"/>
            <a:ext cx="7518400" cy="5410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6" name="6 Marcador de número de diapositiva"/>
          <p:cNvSpPr>
            <a:spLocks noGrp="1"/>
          </p:cNvSpPr>
          <p:nvPr>
            <p:ph type="sldNum" sz="quarter" idx="10"/>
          </p:nvPr>
        </p:nvSpPr>
        <p:spPr>
          <a:xfrm>
            <a:off x="1828800" y="312739"/>
            <a:ext cx="609600" cy="441325"/>
          </a:xfrm>
        </p:spPr>
        <p:txBody>
          <a:bodyPr/>
          <a:lstStyle>
            <a:lvl1pPr>
              <a:defRPr smtClean="0"/>
            </a:lvl1pPr>
          </a:lstStyle>
          <a:p>
            <a:pPr>
              <a:defRPr/>
            </a:pPr>
            <a:fld id="{D0ECF5AB-07EE-D742-8353-F1B35106DDB4}" type="slidenum">
              <a:rPr lang="es-ES_tradnl"/>
              <a:pPr>
                <a:defRPr/>
              </a:pPr>
              <a:t>‹Nº›</a:t>
            </a:fld>
            <a:endParaRPr lang="es-ES_tradnl"/>
          </a:p>
        </p:txBody>
      </p:sp>
      <p:sp>
        <p:nvSpPr>
          <p:cNvPr id="17" name="4 Marcador de fecha"/>
          <p:cNvSpPr>
            <a:spLocks noGrp="1"/>
          </p:cNvSpPr>
          <p:nvPr>
            <p:ph type="dt" sz="half" idx="11"/>
          </p:nvPr>
        </p:nvSpPr>
        <p:spPr/>
        <p:txBody>
          <a:bodyPr/>
          <a:lstStyle>
            <a:lvl1pPr>
              <a:defRPr smtClean="0"/>
            </a:lvl1pPr>
          </a:lstStyle>
          <a:p>
            <a:pPr>
              <a:defRPr/>
            </a:pPr>
            <a:fld id="{A01F9F94-EDF2-488A-9A0E-DBF1FBCFDA98}" type="datetime1">
              <a:rPr lang="es-AR" smtClean="0"/>
              <a:t>27/9/2025</a:t>
            </a:fld>
            <a:endParaRPr lang="es-ES"/>
          </a:p>
        </p:txBody>
      </p:sp>
      <p:sp>
        <p:nvSpPr>
          <p:cNvPr id="18" name="5 Marcador de pie de página"/>
          <p:cNvSpPr>
            <a:spLocks noGrp="1"/>
          </p:cNvSpPr>
          <p:nvPr>
            <p:ph type="ftr" sz="quarter" idx="12"/>
          </p:nvPr>
        </p:nvSpPr>
        <p:spPr>
          <a:xfrm>
            <a:off x="402168" y="6410326"/>
            <a:ext cx="4510617" cy="366713"/>
          </a:xfrm>
        </p:spPr>
        <p:txBody>
          <a:bodyPr/>
          <a:lstStyle>
            <a:lvl1pPr>
              <a:defRPr smtClean="0"/>
            </a:lvl1pPr>
          </a:lstStyle>
          <a:p>
            <a:pPr>
              <a:defRPr/>
            </a:pPr>
            <a:r>
              <a:rPr lang="es-ES"/>
              <a:t>Expositor: CP Ricardo M. CHICOLINO</a:t>
            </a:r>
            <a:endParaRPr lang="es-ES" dirty="0"/>
          </a:p>
        </p:txBody>
      </p:sp>
    </p:spTree>
    <p:extLst>
      <p:ext uri="{BB962C8B-B14F-4D97-AF65-F5344CB8AC3E}">
        <p14:creationId xmlns:p14="http://schemas.microsoft.com/office/powerpoint/2010/main" val="385278127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5 Conector recto"/>
          <p:cNvSpPr>
            <a:spLocks noChangeShapeType="1"/>
          </p:cNvSpPr>
          <p:nvPr/>
        </p:nvSpPr>
        <p:spPr bwMode="auto">
          <a:xfrm>
            <a:off x="203200" y="533400"/>
            <a:ext cx="11777133"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6" name="20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7" name="23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8" name="24 Rectángulo"/>
          <p:cNvSpPr>
            <a:spLocks noChangeArrowheads="1"/>
          </p:cNvSpPr>
          <p:nvPr/>
        </p:nvSpPr>
        <p:spPr bwMode="white">
          <a:xfrm>
            <a:off x="0" y="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25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 name="20 Rectángulo"/>
          <p:cNvSpPr>
            <a:spLocks noChangeArrowheads="1"/>
          </p:cNvSpPr>
          <p:nvPr/>
        </p:nvSpPr>
        <p:spPr bwMode="auto">
          <a:xfrm>
            <a:off x="203200" y="152401"/>
            <a:ext cx="11777133"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1" name="21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2" name="23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3" name="24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4" name="25 Elipse"/>
          <p:cNvSpPr/>
          <p:nvPr/>
        </p:nvSpPr>
        <p:spPr>
          <a:xfrm>
            <a:off x="1854200" y="323850"/>
            <a:ext cx="5588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26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4000500" y="609600"/>
            <a:ext cx="7823200" cy="4267200"/>
          </a:xfrm>
        </p:spPr>
        <p:txBody>
          <a:bodyPr>
            <a:normAutofit/>
          </a:bodyPr>
          <a:lstStyle>
            <a:lvl1pPr marL="0" indent="0">
              <a:buNone/>
              <a:defRPr sz="3200"/>
            </a:lvl1pPr>
          </a:lstStyle>
          <a:p>
            <a:pPr lvl="0"/>
            <a:r>
              <a:rPr lang="es-ES" noProof="0"/>
              <a:t>Haga clic en el icono para agregar una imagen</a:t>
            </a:r>
            <a:endParaRPr lang="en-US" noProof="0"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s-ES"/>
              <a:t>Haga clic para modificar el estilo de texto del patrón</a:t>
            </a:r>
          </a:p>
        </p:txBody>
      </p:sp>
      <p:sp>
        <p:nvSpPr>
          <p:cNvPr id="16" name="6 Marcador de número de diapositiva"/>
          <p:cNvSpPr>
            <a:spLocks noGrp="1"/>
          </p:cNvSpPr>
          <p:nvPr>
            <p:ph type="sldNum" sz="quarter" idx="10"/>
          </p:nvPr>
        </p:nvSpPr>
        <p:spPr>
          <a:xfrm>
            <a:off x="1828800" y="312739"/>
            <a:ext cx="609600" cy="441325"/>
          </a:xfrm>
        </p:spPr>
        <p:txBody>
          <a:bodyPr/>
          <a:lstStyle>
            <a:lvl1pPr>
              <a:defRPr smtClean="0"/>
            </a:lvl1pPr>
          </a:lstStyle>
          <a:p>
            <a:pPr>
              <a:defRPr/>
            </a:pPr>
            <a:fld id="{2517F4C0-7CAE-8D46-9FB8-E29C40312196}" type="slidenum">
              <a:rPr lang="es-ES_tradnl"/>
              <a:pPr>
                <a:defRPr/>
              </a:pPr>
              <a:t>‹Nº›</a:t>
            </a:fld>
            <a:endParaRPr lang="es-ES_tradnl"/>
          </a:p>
        </p:txBody>
      </p:sp>
      <p:sp>
        <p:nvSpPr>
          <p:cNvPr id="17" name="4 Marcador de fecha"/>
          <p:cNvSpPr>
            <a:spLocks noGrp="1"/>
          </p:cNvSpPr>
          <p:nvPr>
            <p:ph type="dt" sz="half" idx="11"/>
          </p:nvPr>
        </p:nvSpPr>
        <p:spPr>
          <a:xfrm>
            <a:off x="7717367" y="6405564"/>
            <a:ext cx="4059767" cy="365125"/>
          </a:xfrm>
        </p:spPr>
        <p:txBody>
          <a:bodyPr/>
          <a:lstStyle>
            <a:lvl1pPr>
              <a:defRPr smtClean="0"/>
            </a:lvl1pPr>
          </a:lstStyle>
          <a:p>
            <a:pPr>
              <a:defRPr/>
            </a:pPr>
            <a:fld id="{250F38DD-BC6B-470E-B21E-E15562918E49}" type="datetime1">
              <a:rPr lang="es-AR" smtClean="0"/>
              <a:t>27/9/2025</a:t>
            </a:fld>
            <a:endParaRPr lang="es-ES"/>
          </a:p>
        </p:txBody>
      </p:sp>
      <p:sp>
        <p:nvSpPr>
          <p:cNvPr id="18" name="5 Marcador de pie de página"/>
          <p:cNvSpPr>
            <a:spLocks noGrp="1"/>
          </p:cNvSpPr>
          <p:nvPr>
            <p:ph type="ftr" sz="quarter" idx="12"/>
          </p:nvPr>
        </p:nvSpPr>
        <p:spPr>
          <a:xfrm>
            <a:off x="402168" y="6410326"/>
            <a:ext cx="4779433" cy="366713"/>
          </a:xfrm>
        </p:spPr>
        <p:txBody>
          <a:bodyPr/>
          <a:lstStyle>
            <a:lvl1pPr>
              <a:defRPr smtClean="0"/>
            </a:lvl1pPr>
          </a:lstStyle>
          <a:p>
            <a:pPr>
              <a:defRPr/>
            </a:pPr>
            <a:r>
              <a:rPr lang="es-ES"/>
              <a:t>Expositor: CP Ricardo M. CHICOLINO</a:t>
            </a:r>
            <a:endParaRPr lang="es-ES" dirty="0"/>
          </a:p>
        </p:txBody>
      </p:sp>
    </p:spTree>
    <p:extLst>
      <p:ext uri="{BB962C8B-B14F-4D97-AF65-F5344CB8AC3E}">
        <p14:creationId xmlns:p14="http://schemas.microsoft.com/office/powerpoint/2010/main" val="351940726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6 Rectángulo"/>
          <p:cNvSpPr>
            <a:spLocks noChangeArrowheads="1"/>
          </p:cNvSpPr>
          <p:nvPr/>
        </p:nvSpPr>
        <p:spPr bwMode="white">
          <a:xfrm>
            <a:off x="0" y="6705600"/>
            <a:ext cx="12192000" cy="1524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7" name="15 Rectángulo"/>
          <p:cNvSpPr>
            <a:spLocks noChangeArrowheads="1"/>
          </p:cNvSpPr>
          <p:nvPr/>
        </p:nvSpPr>
        <p:spPr bwMode="white">
          <a:xfrm>
            <a:off x="0" y="1"/>
            <a:ext cx="12192000" cy="1393825"/>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8" name="17 Rectángulo"/>
          <p:cNvSpPr>
            <a:spLocks noChangeArrowheads="1"/>
          </p:cNvSpPr>
          <p:nvPr/>
        </p:nvSpPr>
        <p:spPr bwMode="white">
          <a:xfrm>
            <a:off x="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1029" name="18 Rectángulo"/>
          <p:cNvSpPr>
            <a:spLocks noChangeArrowheads="1"/>
          </p:cNvSpPr>
          <p:nvPr/>
        </p:nvSpPr>
        <p:spPr bwMode="white">
          <a:xfrm>
            <a:off x="11988800" y="0"/>
            <a:ext cx="203200" cy="6858000"/>
          </a:xfrm>
          <a:prstGeom prst="rect">
            <a:avLst/>
          </a:prstGeom>
          <a:solidFill>
            <a:srgbClr val="FFFFFF"/>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nchor="ct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defRPr/>
            </a:pPr>
            <a:endParaRPr lang="en-US" altLang="es-AR" sz="2400">
              <a:cs typeface="+mn-cs"/>
            </a:endParaRPr>
          </a:p>
        </p:txBody>
      </p:sp>
      <p:sp>
        <p:nvSpPr>
          <p:cNvPr id="9" name="8 Rectángulo"/>
          <p:cNvSpPr>
            <a:spLocks noChangeArrowheads="1"/>
          </p:cNvSpPr>
          <p:nvPr/>
        </p:nvSpPr>
        <p:spPr bwMode="auto">
          <a:xfrm>
            <a:off x="198967" y="6388101"/>
            <a:ext cx="11777133"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4" name="13 Marcador de fecha"/>
          <p:cNvSpPr>
            <a:spLocks noGrp="1"/>
          </p:cNvSpPr>
          <p:nvPr>
            <p:ph type="dt" sz="half" idx="2"/>
          </p:nvPr>
        </p:nvSpPr>
        <p:spPr>
          <a:xfrm>
            <a:off x="7721601" y="6405564"/>
            <a:ext cx="4059767" cy="365125"/>
          </a:xfrm>
          <a:prstGeom prst="rect">
            <a:avLst/>
          </a:prstGeom>
        </p:spPr>
        <p:txBody>
          <a:bodyPr vert="horz" wrap="square" lIns="91440" tIns="45720" rIns="91440" bIns="45720" numCol="1" anchor="t" anchorCtr="0" compatLnSpc="1">
            <a:prstTxWarp prst="textNoShape">
              <a:avLst/>
            </a:prstTxWarp>
          </a:bodyPr>
          <a:lstStyle>
            <a:lvl1pPr algn="r">
              <a:defRPr sz="1400" smtClean="0">
                <a:solidFill>
                  <a:srgbClr val="FFFFFF"/>
                </a:solidFill>
              </a:defRPr>
            </a:lvl1pPr>
          </a:lstStyle>
          <a:p>
            <a:pPr>
              <a:defRPr/>
            </a:pPr>
            <a:fld id="{706C0B8D-5194-4B76-B250-028CF6DAD3B9}" type="datetime1">
              <a:rPr lang="es-AR" smtClean="0"/>
              <a:t>27/9/2025</a:t>
            </a:fld>
            <a:endParaRPr lang="es-ES"/>
          </a:p>
        </p:txBody>
      </p:sp>
      <p:sp>
        <p:nvSpPr>
          <p:cNvPr id="3" name="2 Marcador de pie de página"/>
          <p:cNvSpPr>
            <a:spLocks noGrp="1"/>
          </p:cNvSpPr>
          <p:nvPr>
            <p:ph type="ftr" sz="quarter" idx="3"/>
          </p:nvPr>
        </p:nvSpPr>
        <p:spPr>
          <a:xfrm>
            <a:off x="406400" y="6410326"/>
            <a:ext cx="4775200" cy="366713"/>
          </a:xfrm>
          <a:prstGeom prst="rect">
            <a:avLst/>
          </a:prstGeom>
        </p:spPr>
        <p:txBody>
          <a:bodyPr vert="horz" wrap="square" lIns="91440" tIns="45720" rIns="91440" bIns="45720" numCol="1" anchor="t" anchorCtr="0" compatLnSpc="1">
            <a:prstTxWarp prst="textNoShape">
              <a:avLst/>
            </a:prstTxWarp>
          </a:bodyPr>
          <a:lstStyle>
            <a:lvl1pPr>
              <a:defRPr sz="1200" smtClean="0">
                <a:solidFill>
                  <a:srgbClr val="FFFFFF"/>
                </a:solidFill>
              </a:defRPr>
            </a:lvl1pPr>
          </a:lstStyle>
          <a:p>
            <a:pPr>
              <a:defRPr/>
            </a:pPr>
            <a:r>
              <a:rPr lang="es-ES"/>
              <a:t>Expositor: CP Ricardo M. CHICOLINO</a:t>
            </a:r>
            <a:endParaRPr lang="es-ES" dirty="0"/>
          </a:p>
        </p:txBody>
      </p:sp>
      <p:sp>
        <p:nvSpPr>
          <p:cNvPr id="8" name="7 Rectángulo"/>
          <p:cNvSpPr>
            <a:spLocks noChangeArrowheads="1"/>
          </p:cNvSpPr>
          <p:nvPr/>
        </p:nvSpPr>
        <p:spPr bwMode="auto">
          <a:xfrm>
            <a:off x="203200" y="155575"/>
            <a:ext cx="11777133"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sz="2400" dirty="0">
              <a:ea typeface="ＭＳ Ｐゴシック" pitchFamily="34" charset="-128"/>
              <a:cs typeface="+mn-cs"/>
            </a:endParaRPr>
          </a:p>
        </p:txBody>
      </p:sp>
      <p:sp>
        <p:nvSpPr>
          <p:cNvPr id="10" name="9 Conector recto"/>
          <p:cNvSpPr>
            <a:spLocks noChangeShapeType="1"/>
          </p:cNvSpPr>
          <p:nvPr/>
        </p:nvSpPr>
        <p:spPr bwMode="auto">
          <a:xfrm>
            <a:off x="203200" y="1276350"/>
            <a:ext cx="11777133"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sz="2400">
              <a:ea typeface="ＭＳ Ｐゴシック" pitchFamily="34" charset="-128"/>
              <a:cs typeface="+mn-cs"/>
            </a:endParaRPr>
          </a:p>
        </p:txBody>
      </p:sp>
      <p:sp>
        <p:nvSpPr>
          <p:cNvPr id="12" name="11 Elipse"/>
          <p:cNvSpPr/>
          <p:nvPr/>
        </p:nvSpPr>
        <p:spPr>
          <a:xfrm>
            <a:off x="5689600" y="955675"/>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5" name="14 Elipse"/>
          <p:cNvSpPr/>
          <p:nvPr/>
        </p:nvSpPr>
        <p:spPr>
          <a:xfrm>
            <a:off x="5816600" y="1050925"/>
            <a:ext cx="5588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23" name="22 Marcador de número de diapositiva"/>
          <p:cNvSpPr>
            <a:spLocks noGrp="1"/>
          </p:cNvSpPr>
          <p:nvPr>
            <p:ph type="sldNum" sz="quarter" idx="4"/>
          </p:nvPr>
        </p:nvSpPr>
        <p:spPr>
          <a:xfrm>
            <a:off x="5791200" y="1039814"/>
            <a:ext cx="6096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smtClean="0">
                <a:solidFill>
                  <a:srgbClr val="053576"/>
                </a:solidFill>
              </a:defRPr>
            </a:lvl1pPr>
          </a:lstStyle>
          <a:p>
            <a:pPr>
              <a:defRPr/>
            </a:pPr>
            <a:fld id="{FEC255F2-B3ED-0E48-9A58-4963B6EBC85B}" type="slidenum">
              <a:rPr lang="es-ES_tradnl"/>
              <a:pPr>
                <a:defRPr/>
              </a:pPr>
              <a:t>‹Nº›</a:t>
            </a:fld>
            <a:endParaRPr lang="es-ES_tradnl"/>
          </a:p>
        </p:txBody>
      </p:sp>
      <p:sp>
        <p:nvSpPr>
          <p:cNvPr id="1038" name="21 Marcador de título"/>
          <p:cNvSpPr>
            <a:spLocks noGrp="1"/>
          </p:cNvSpPr>
          <p:nvPr>
            <p:ph type="title"/>
          </p:nvPr>
        </p:nvSpPr>
        <p:spPr bwMode="auto">
          <a:xfrm>
            <a:off x="402167" y="228601"/>
            <a:ext cx="11379200" cy="758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s-ES"/>
              <a:t>Haga clic para modificar el estilo de título del patrón</a:t>
            </a:r>
            <a:endParaRPr lang="en-US"/>
          </a:p>
        </p:txBody>
      </p:sp>
      <p:sp>
        <p:nvSpPr>
          <p:cNvPr id="1039" name="12 Marcador de texto"/>
          <p:cNvSpPr>
            <a:spLocks noGrp="1"/>
          </p:cNvSpPr>
          <p:nvPr>
            <p:ph type="body" idx="1"/>
          </p:nvPr>
        </p:nvSpPr>
        <p:spPr bwMode="auto">
          <a:xfrm>
            <a:off x="402167" y="1524000"/>
            <a:ext cx="11379200" cy="4598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 id="2147484311" r:id="rId9"/>
    <p:sldLayoutId id="2147484312" r:id="rId10"/>
    <p:sldLayoutId id="2147484313" r:id="rId11"/>
  </p:sldLayoutIdLst>
  <p:transition>
    <p:fade/>
  </p:transition>
  <p:hf hdr="0"/>
  <p:txStyles>
    <p:titleStyle>
      <a:lvl1pPr algn="ctr" rtl="0" eaLnBrk="0" fontAlgn="base" hangingPunct="0">
        <a:spcBef>
          <a:spcPct val="0"/>
        </a:spcBef>
        <a:spcAft>
          <a:spcPct val="0"/>
        </a:spcAft>
        <a:defRPr sz="3300" kern="1200">
          <a:solidFill>
            <a:srgbClr val="05357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05357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053576"/>
          </a:solidFill>
          <a:latin typeface="Georgia" pitchFamily="18" charset="0"/>
        </a:defRPr>
      </a:lvl6pPr>
      <a:lvl7pPr marL="914400" algn="ctr" rtl="0" fontAlgn="base">
        <a:spcBef>
          <a:spcPct val="0"/>
        </a:spcBef>
        <a:spcAft>
          <a:spcPct val="0"/>
        </a:spcAft>
        <a:defRPr sz="3300">
          <a:solidFill>
            <a:srgbClr val="053576"/>
          </a:solidFill>
          <a:latin typeface="Georgia" pitchFamily="18" charset="0"/>
        </a:defRPr>
      </a:lvl7pPr>
      <a:lvl8pPr marL="1371600" algn="ctr" rtl="0" fontAlgn="base">
        <a:spcBef>
          <a:spcPct val="0"/>
        </a:spcBef>
        <a:spcAft>
          <a:spcPct val="0"/>
        </a:spcAft>
        <a:defRPr sz="3300">
          <a:solidFill>
            <a:srgbClr val="053576"/>
          </a:solidFill>
          <a:latin typeface="Georgia" pitchFamily="18" charset="0"/>
        </a:defRPr>
      </a:lvl8pPr>
      <a:lvl9pPr marL="1828800" algn="ctr" rtl="0" fontAlgn="base">
        <a:spcBef>
          <a:spcPct val="0"/>
        </a:spcBef>
        <a:spcAft>
          <a:spcPct val="0"/>
        </a:spcAft>
        <a:defRPr sz="3300">
          <a:solidFill>
            <a:srgbClr val="05357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charset="0"/>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charset="0"/>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073E87"/>
        </a:buClr>
        <a:buSzPct val="75000"/>
        <a:buFont typeface="Wingdings 2" charset="0"/>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052E65"/>
        </a:buClr>
        <a:buSzPct val="70000"/>
        <a:buFont typeface="Wingdings" charset="0"/>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8FB5E4"/>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1" name="CuadroTexto 2"/>
          <p:cNvSpPr txBox="1">
            <a:spLocks noChangeArrowheads="1"/>
          </p:cNvSpPr>
          <p:nvPr/>
        </p:nvSpPr>
        <p:spPr bwMode="auto">
          <a:xfrm>
            <a:off x="1703513" y="3212976"/>
            <a:ext cx="87852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b="1" dirty="0">
                <a:latin typeface="Book Antiqua" panose="02040602050305030304" pitchFamily="18" charset="0"/>
              </a:rPr>
              <a:t>ASPECTOS CONTROVERTIDOS DEL CONVENIO MULTILATERAL</a:t>
            </a:r>
            <a:endParaRPr lang="es-ES" dirty="0">
              <a:latin typeface="Book Antiqua" panose="02040602050305030304" pitchFamily="18" charset="0"/>
              <a:cs typeface="Times New Roman" charset="0"/>
            </a:endParaRPr>
          </a:p>
        </p:txBody>
      </p:sp>
      <p:sp>
        <p:nvSpPr>
          <p:cNvPr id="15362" name="CuadroTexto 1"/>
          <p:cNvSpPr txBox="1">
            <a:spLocks noChangeArrowheads="1"/>
          </p:cNvSpPr>
          <p:nvPr/>
        </p:nvSpPr>
        <p:spPr bwMode="auto">
          <a:xfrm>
            <a:off x="1703512" y="4706560"/>
            <a:ext cx="8712968" cy="6771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es-ES" sz="1800" dirty="0">
              <a:solidFill>
                <a:srgbClr val="000099"/>
              </a:solidFill>
              <a:latin typeface="Times New Roman" charset="0"/>
              <a:cs typeface="Times New Roman" charset="0"/>
            </a:endParaRPr>
          </a:p>
          <a:p>
            <a:pPr algn="ctr" eaLnBrk="1" hangingPunct="1"/>
            <a:r>
              <a:rPr lang="es-ES" sz="2000" b="1" dirty="0">
                <a:solidFill>
                  <a:srgbClr val="000099"/>
                </a:solidFill>
                <a:latin typeface="Times New Roman" charset="0"/>
                <a:cs typeface="Times New Roman" charset="0"/>
              </a:rPr>
              <a:t>Expositor: CP Ricardo M. Chicolino</a:t>
            </a:r>
          </a:p>
        </p:txBody>
      </p:sp>
      <p:pic>
        <p:nvPicPr>
          <p:cNvPr id="5" name="4 Imagen" descr="LOGO2.jpg"/>
          <p:cNvPicPr>
            <a:picLocks noChangeAspect="1"/>
          </p:cNvPicPr>
          <p:nvPr/>
        </p:nvPicPr>
        <p:blipFill>
          <a:blip r:embed="rId2" cstate="print"/>
          <a:stretch>
            <a:fillRect/>
          </a:stretch>
        </p:blipFill>
        <p:spPr>
          <a:xfrm>
            <a:off x="4157662" y="620688"/>
            <a:ext cx="3876675" cy="990600"/>
          </a:xfrm>
          <a:prstGeom prst="rect">
            <a:avLst/>
          </a:prstGeom>
        </p:spPr>
      </p:pic>
      <p:sp>
        <p:nvSpPr>
          <p:cNvPr id="2" name="Marcador de fecha 1">
            <a:extLst>
              <a:ext uri="{FF2B5EF4-FFF2-40B4-BE49-F238E27FC236}">
                <a16:creationId xmlns:a16="http://schemas.microsoft.com/office/drawing/2014/main" id="{D605AAF2-D147-40F8-BE06-2A87F24453DF}"/>
              </a:ext>
            </a:extLst>
          </p:cNvPr>
          <p:cNvSpPr>
            <a:spLocks noGrp="1"/>
          </p:cNvSpPr>
          <p:nvPr>
            <p:ph type="dt" sz="half" idx="10"/>
          </p:nvPr>
        </p:nvSpPr>
        <p:spPr/>
        <p:txBody>
          <a:bodyPr/>
          <a:lstStyle/>
          <a:p>
            <a:pPr>
              <a:defRPr/>
            </a:pPr>
            <a:fld id="{E7EE949A-A7EB-4112-92F5-28DA57EF1023}" type="datetime1">
              <a:rPr lang="es-AR" smtClean="0"/>
              <a:t>27/9/2025</a:t>
            </a:fld>
            <a:endParaRPr lang="es-ES"/>
          </a:p>
        </p:txBody>
      </p:sp>
      <p:sp>
        <p:nvSpPr>
          <p:cNvPr id="3" name="Marcador de pie de página 2">
            <a:extLst>
              <a:ext uri="{FF2B5EF4-FFF2-40B4-BE49-F238E27FC236}">
                <a16:creationId xmlns:a16="http://schemas.microsoft.com/office/drawing/2014/main" id="{364D657C-DCEC-417D-99F7-8A80FD42E59C}"/>
              </a:ext>
            </a:extLst>
          </p:cNvPr>
          <p:cNvSpPr>
            <a:spLocks noGrp="1"/>
          </p:cNvSpPr>
          <p:nvPr>
            <p:ph type="ftr" sz="quarter" idx="11"/>
          </p:nvPr>
        </p:nvSpPr>
        <p:spPr/>
        <p:txBody>
          <a:bodyPr/>
          <a:lstStyle/>
          <a:p>
            <a:pPr>
              <a:defRPr/>
            </a:pPr>
            <a:r>
              <a:rPr lang="es-ES"/>
              <a:t>Expositor: CP Ricardo M. CHICOLINO</a:t>
            </a:r>
            <a:endParaRPr lang="es-ES" dirty="0"/>
          </a:p>
        </p:txBody>
      </p:sp>
      <p:sp>
        <p:nvSpPr>
          <p:cNvPr id="4" name="Marcador de número de diapositiva 3">
            <a:extLst>
              <a:ext uri="{FF2B5EF4-FFF2-40B4-BE49-F238E27FC236}">
                <a16:creationId xmlns:a16="http://schemas.microsoft.com/office/drawing/2014/main" id="{4521CCA4-C85C-4A54-9A79-6E16CD8265D6}"/>
              </a:ext>
            </a:extLst>
          </p:cNvPr>
          <p:cNvSpPr>
            <a:spLocks noGrp="1"/>
          </p:cNvSpPr>
          <p:nvPr>
            <p:ph type="sldNum" sz="quarter" idx="12"/>
          </p:nvPr>
        </p:nvSpPr>
        <p:spPr/>
        <p:txBody>
          <a:bodyPr/>
          <a:lstStyle/>
          <a:p>
            <a:pPr>
              <a:defRPr/>
            </a:pPr>
            <a:fld id="{AE211BD0-A88D-1D4D-B2EC-6F416DA01B02}" type="slidenum">
              <a:rPr lang="es-ES_tradnl" smtClean="0"/>
              <a:pPr>
                <a:defRPr/>
              </a:pPr>
              <a:t>1</a:t>
            </a:fld>
            <a:endParaRPr lang="es-ES_tradnl"/>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73974" y="430936"/>
            <a:ext cx="11306224" cy="784273"/>
          </a:xfrm>
        </p:spPr>
        <p:txBody>
          <a:bodyPr>
            <a:noAutofit/>
          </a:bodyPr>
          <a:lstStyle/>
          <a:p>
            <a:pPr>
              <a:defRPr/>
            </a:pPr>
            <a:r>
              <a:rPr lang="es-ES" sz="2800" b="1" dirty="0">
                <a:latin typeface="Book Antiqua" panose="02040602050305030304" pitchFamily="18" charset="0"/>
              </a:rPr>
              <a:t>CA, RES. N° 33/2006 – EMPRESA DE TRANSPORTE ACONQUIJA SRL </a:t>
            </a:r>
          </a:p>
        </p:txBody>
      </p:sp>
      <p:sp>
        <p:nvSpPr>
          <p:cNvPr id="39939" name="Rectangle 3"/>
          <p:cNvSpPr>
            <a:spLocks noGrp="1" noChangeArrowheads="1"/>
          </p:cNvSpPr>
          <p:nvPr>
            <p:ph idx="1"/>
          </p:nvPr>
        </p:nvSpPr>
        <p:spPr>
          <a:xfrm>
            <a:off x="551384" y="1556792"/>
            <a:ext cx="11306224" cy="4575721"/>
          </a:xfrm>
        </p:spPr>
        <p:txBody>
          <a:bodyPr>
            <a:normAutofit/>
          </a:bodyPr>
          <a:lstStyle/>
          <a:p>
            <a:pPr marL="0" indent="0" algn="just" eaLnBrk="1" hangingPunct="1">
              <a:lnSpc>
                <a:spcPct val="90000"/>
              </a:lnSpc>
              <a:buNone/>
              <a:defRPr/>
            </a:pPr>
            <a:r>
              <a:rPr lang="es-AR" sz="2800" dirty="0">
                <a:solidFill>
                  <a:srgbClr val="0070C0"/>
                </a:solidFill>
                <a:latin typeface="Book Antiqua" pitchFamily="18" charset="0"/>
              </a:rPr>
              <a:t>EMPRESA DE TRANSPORTE ACONQUIJA SRL c/ Provincia de Catamarca</a:t>
            </a:r>
          </a:p>
          <a:p>
            <a:pPr algn="just" eaLnBrk="1" hangingPunct="1">
              <a:lnSpc>
                <a:spcPct val="90000"/>
              </a:lnSpc>
              <a:defRPr/>
            </a:pPr>
            <a:r>
              <a:rPr lang="es-AR" sz="2800" dirty="0">
                <a:latin typeface="Book Antiqua" pitchFamily="18" charset="0"/>
              </a:rPr>
              <a:t>Contrato con la Minera Alumbrera</a:t>
            </a:r>
          </a:p>
          <a:p>
            <a:pPr algn="just" eaLnBrk="1" hangingPunct="1">
              <a:lnSpc>
                <a:spcPct val="90000"/>
              </a:lnSpc>
              <a:defRPr/>
            </a:pPr>
            <a:r>
              <a:rPr lang="es-AR" sz="2800" b="1" dirty="0">
                <a:solidFill>
                  <a:srgbClr val="0070C0"/>
                </a:solidFill>
                <a:latin typeface="Book Antiqua" pitchFamily="18" charset="0"/>
              </a:rPr>
              <a:t>S/Contrib.: Viajes Especiales </a:t>
            </a:r>
          </a:p>
          <a:p>
            <a:pPr lvl="1" algn="just" eaLnBrk="1" hangingPunct="1">
              <a:lnSpc>
                <a:spcPct val="90000"/>
              </a:lnSpc>
              <a:defRPr/>
            </a:pPr>
            <a:r>
              <a:rPr lang="es-AR" sz="2400" dirty="0">
                <a:latin typeface="Book Antiqua" pitchFamily="18" charset="0"/>
              </a:rPr>
              <a:t>La empresa hace viajes de línea y especiales</a:t>
            </a:r>
          </a:p>
          <a:p>
            <a:pPr lvl="1" algn="just" eaLnBrk="1" hangingPunct="1">
              <a:lnSpc>
                <a:spcPct val="90000"/>
              </a:lnSpc>
              <a:defRPr/>
            </a:pPr>
            <a:r>
              <a:rPr lang="es-AR" sz="2400" dirty="0">
                <a:latin typeface="Book Antiqua" pitchFamily="18" charset="0"/>
              </a:rPr>
              <a:t>Se originan en Tucumán- Taller Empresa</a:t>
            </a:r>
          </a:p>
          <a:p>
            <a:pPr lvl="1" algn="just" eaLnBrk="1" hangingPunct="1">
              <a:lnSpc>
                <a:spcPct val="90000"/>
              </a:lnSpc>
              <a:defRPr/>
            </a:pPr>
            <a:r>
              <a:rPr lang="es-AR" sz="2400" dirty="0">
                <a:latin typeface="Book Antiqua" pitchFamily="18" charset="0"/>
              </a:rPr>
              <a:t>Micro con chofer</a:t>
            </a:r>
          </a:p>
          <a:p>
            <a:pPr lvl="1" algn="just" eaLnBrk="1" hangingPunct="1">
              <a:lnSpc>
                <a:spcPct val="90000"/>
              </a:lnSpc>
              <a:defRPr/>
            </a:pPr>
            <a:r>
              <a:rPr lang="es-AR" sz="2400" dirty="0">
                <a:latin typeface="Book Antiqua" pitchFamily="18" charset="0"/>
              </a:rPr>
              <a:t>Lleva los pasajeros que la minera indica</a:t>
            </a:r>
          </a:p>
          <a:p>
            <a:pPr lvl="1" algn="just" eaLnBrk="1" hangingPunct="1">
              <a:lnSpc>
                <a:spcPct val="90000"/>
              </a:lnSpc>
              <a:defRPr/>
            </a:pPr>
            <a:r>
              <a:rPr lang="es-AR" sz="2400" dirty="0">
                <a:latin typeface="Book Antiqua" pitchFamily="18" charset="0"/>
              </a:rPr>
              <a:t>Los pasajeros son una cuestión secundaria   </a:t>
            </a:r>
            <a:endParaRPr lang="es-ES" sz="2400" dirty="0">
              <a:latin typeface="Book Antiqua" pitchFamily="18" charset="0"/>
            </a:endParaRPr>
          </a:p>
        </p:txBody>
      </p:sp>
      <p:sp>
        <p:nvSpPr>
          <p:cNvPr id="5" name="5 Marcador de número de diapositiva"/>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F4B980FB-26F2-4897-9494-319703908B61}" type="slidenum">
              <a:rPr lang="es-ES"/>
              <a:pPr>
                <a:defRPr/>
              </a:pPr>
              <a:t>10</a:t>
            </a:fld>
            <a:endParaRPr lang="es-ES"/>
          </a:p>
        </p:txBody>
      </p:sp>
      <p:sp>
        <p:nvSpPr>
          <p:cNvPr id="2" name="Marcador de fecha 1">
            <a:extLst>
              <a:ext uri="{FF2B5EF4-FFF2-40B4-BE49-F238E27FC236}">
                <a16:creationId xmlns:a16="http://schemas.microsoft.com/office/drawing/2014/main" id="{60D77EA2-A78F-45DD-AECA-EAE01358BF49}"/>
              </a:ext>
            </a:extLst>
          </p:cNvPr>
          <p:cNvSpPr>
            <a:spLocks noGrp="1"/>
          </p:cNvSpPr>
          <p:nvPr>
            <p:ph type="dt" sz="half" idx="10"/>
          </p:nvPr>
        </p:nvSpPr>
        <p:spPr/>
        <p:txBody>
          <a:bodyPr/>
          <a:lstStyle/>
          <a:p>
            <a:pPr>
              <a:defRPr/>
            </a:pPr>
            <a:fld id="{8046C25F-B860-47EB-82E3-71DE662C3F07}" type="datetime1">
              <a:rPr lang="es-AR" smtClean="0"/>
              <a:t>27/9/2025</a:t>
            </a:fld>
            <a:endParaRPr lang="es-ES"/>
          </a:p>
        </p:txBody>
      </p:sp>
      <p:sp>
        <p:nvSpPr>
          <p:cNvPr id="4" name="Marcador de pie de página 3">
            <a:extLst>
              <a:ext uri="{FF2B5EF4-FFF2-40B4-BE49-F238E27FC236}">
                <a16:creationId xmlns:a16="http://schemas.microsoft.com/office/drawing/2014/main" id="{7052CFEF-790C-4069-A654-9F814CF4BAB7}"/>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981200" y="404665"/>
            <a:ext cx="8229600" cy="622450"/>
          </a:xfrm>
        </p:spPr>
        <p:txBody>
          <a:bodyPr>
            <a:normAutofit/>
          </a:bodyPr>
          <a:lstStyle/>
          <a:p>
            <a:pPr>
              <a:defRPr/>
            </a:pPr>
            <a:r>
              <a:rPr lang="es-ES" sz="2800" b="1" dirty="0">
                <a:latin typeface="Book Antiqua" panose="02040602050305030304" pitchFamily="18" charset="0"/>
              </a:rPr>
              <a:t>CA, RES. N° 33/2006</a:t>
            </a:r>
          </a:p>
        </p:txBody>
      </p:sp>
      <p:sp>
        <p:nvSpPr>
          <p:cNvPr id="86019" name="Rectangle 3"/>
          <p:cNvSpPr>
            <a:spLocks noGrp="1" noChangeArrowheads="1"/>
          </p:cNvSpPr>
          <p:nvPr>
            <p:ph idx="1"/>
          </p:nvPr>
        </p:nvSpPr>
        <p:spPr>
          <a:xfrm>
            <a:off x="406400" y="1844824"/>
            <a:ext cx="11450240" cy="4287689"/>
          </a:xfrm>
        </p:spPr>
        <p:txBody>
          <a:bodyPr>
            <a:normAutofit/>
          </a:bodyPr>
          <a:lstStyle/>
          <a:p>
            <a:pPr algn="just" eaLnBrk="1" hangingPunct="1">
              <a:lnSpc>
                <a:spcPct val="90000"/>
              </a:lnSpc>
              <a:defRPr/>
            </a:pPr>
            <a:r>
              <a:rPr lang="es-AR" sz="2800" b="1" dirty="0">
                <a:solidFill>
                  <a:srgbClr val="0070C0"/>
                </a:solidFill>
                <a:latin typeface="Book Antiqua" pitchFamily="18" charset="0"/>
              </a:rPr>
              <a:t>S/Contrib.: Viajes Especiales </a:t>
            </a:r>
          </a:p>
          <a:p>
            <a:pPr lvl="1" algn="just" eaLnBrk="1" hangingPunct="1">
              <a:lnSpc>
                <a:spcPct val="90000"/>
              </a:lnSpc>
              <a:defRPr/>
            </a:pPr>
            <a:r>
              <a:rPr lang="es-ES" sz="2400" dirty="0">
                <a:latin typeface="Book Antiqua" pitchFamily="18" charset="0"/>
              </a:rPr>
              <a:t>El viaje se presta haya o no pasajeros</a:t>
            </a:r>
          </a:p>
          <a:p>
            <a:pPr lvl="1" algn="just" eaLnBrk="1" hangingPunct="1">
              <a:lnSpc>
                <a:spcPct val="90000"/>
              </a:lnSpc>
              <a:defRPr/>
            </a:pPr>
            <a:r>
              <a:rPr lang="es-ES" sz="2400" dirty="0">
                <a:latin typeface="Book Antiqua" pitchFamily="18" charset="0"/>
              </a:rPr>
              <a:t>El micro sale vacío de Tucumán. Vuelve con pasajeros de la mina</a:t>
            </a:r>
          </a:p>
          <a:p>
            <a:pPr lvl="1" algn="just" eaLnBrk="1" hangingPunct="1">
              <a:lnSpc>
                <a:spcPct val="90000"/>
              </a:lnSpc>
              <a:defRPr/>
            </a:pPr>
            <a:r>
              <a:rPr lang="es-ES" sz="2400" dirty="0">
                <a:latin typeface="Book Antiqua" pitchFamily="18" charset="0"/>
              </a:rPr>
              <a:t>El viaje es único- Ida y vuelta</a:t>
            </a:r>
          </a:p>
          <a:p>
            <a:pPr lvl="1" algn="just" eaLnBrk="1" hangingPunct="1">
              <a:lnSpc>
                <a:spcPct val="90000"/>
              </a:lnSpc>
              <a:defRPr/>
            </a:pPr>
            <a:r>
              <a:rPr lang="es-ES" sz="2400" dirty="0">
                <a:latin typeface="Book Antiqua" pitchFamily="18" charset="0"/>
              </a:rPr>
              <a:t>El viaje se inicia en Tucumán, no donde suben los pasajeros</a:t>
            </a:r>
          </a:p>
          <a:p>
            <a:pPr lvl="1" algn="just" eaLnBrk="1" hangingPunct="1">
              <a:lnSpc>
                <a:spcPct val="90000"/>
              </a:lnSpc>
              <a:defRPr/>
            </a:pPr>
            <a:r>
              <a:rPr lang="es-ES" sz="2400" dirty="0">
                <a:latin typeface="Book Antiqua" pitchFamily="18" charset="0"/>
              </a:rPr>
              <a:t>Que el art. 9 es a opción del contribuyente, puede elegir art. 2 </a:t>
            </a:r>
          </a:p>
          <a:p>
            <a:pPr lvl="1" algn="just" eaLnBrk="1" hangingPunct="1">
              <a:lnSpc>
                <a:spcPct val="90000"/>
              </a:lnSpc>
              <a:defRPr/>
            </a:pPr>
            <a:r>
              <a:rPr lang="es-ES" sz="2400" dirty="0">
                <a:latin typeface="Book Antiqua" pitchFamily="18" charset="0"/>
              </a:rPr>
              <a:t>La empresa no omitió base</a:t>
            </a:r>
          </a:p>
          <a:p>
            <a:pPr lvl="1" algn="just" eaLnBrk="1" hangingPunct="1">
              <a:lnSpc>
                <a:spcPct val="90000"/>
              </a:lnSpc>
              <a:defRPr/>
            </a:pPr>
            <a:r>
              <a:rPr lang="es-ES" sz="2400" dirty="0">
                <a:latin typeface="Book Antiqua" pitchFamily="18" charset="0"/>
              </a:rPr>
              <a:t>La cuestión es entre Tucumán y Catamarca</a:t>
            </a:r>
          </a:p>
        </p:txBody>
      </p:sp>
      <p:sp>
        <p:nvSpPr>
          <p:cNvPr id="5" name="5 Marcador de número de diapositiva"/>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80FDAB01-C5B3-458A-809C-A7E44F174FE0}" type="slidenum">
              <a:rPr lang="es-ES"/>
              <a:pPr>
                <a:defRPr/>
              </a:pPr>
              <a:t>11</a:t>
            </a:fld>
            <a:endParaRPr lang="es-ES"/>
          </a:p>
        </p:txBody>
      </p:sp>
      <p:sp>
        <p:nvSpPr>
          <p:cNvPr id="2" name="Marcador de fecha 1">
            <a:extLst>
              <a:ext uri="{FF2B5EF4-FFF2-40B4-BE49-F238E27FC236}">
                <a16:creationId xmlns:a16="http://schemas.microsoft.com/office/drawing/2014/main" id="{1E6F3527-D8E5-4837-9C8B-A2EA723FCDBD}"/>
              </a:ext>
            </a:extLst>
          </p:cNvPr>
          <p:cNvSpPr>
            <a:spLocks noGrp="1"/>
          </p:cNvSpPr>
          <p:nvPr>
            <p:ph type="dt" sz="half" idx="10"/>
          </p:nvPr>
        </p:nvSpPr>
        <p:spPr/>
        <p:txBody>
          <a:bodyPr/>
          <a:lstStyle/>
          <a:p>
            <a:pPr>
              <a:defRPr/>
            </a:pPr>
            <a:fld id="{D89AF954-8B67-4D56-AB60-171AF1FC7842}" type="datetime1">
              <a:rPr lang="es-AR" smtClean="0"/>
              <a:t>27/9/2025</a:t>
            </a:fld>
            <a:endParaRPr lang="es-ES"/>
          </a:p>
        </p:txBody>
      </p:sp>
      <p:sp>
        <p:nvSpPr>
          <p:cNvPr id="4" name="Marcador de pie de página 3">
            <a:extLst>
              <a:ext uri="{FF2B5EF4-FFF2-40B4-BE49-F238E27FC236}">
                <a16:creationId xmlns:a16="http://schemas.microsoft.com/office/drawing/2014/main" id="{0E9CCE9A-71CE-40A6-915E-E1C4B9CEFC85}"/>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981200" y="188641"/>
            <a:ext cx="8229600" cy="838474"/>
          </a:xfrm>
        </p:spPr>
        <p:txBody>
          <a:bodyPr>
            <a:normAutofit/>
          </a:bodyPr>
          <a:lstStyle/>
          <a:p>
            <a:pPr>
              <a:defRPr/>
            </a:pPr>
            <a:r>
              <a:rPr lang="es-ES" sz="2800" b="1" dirty="0">
                <a:latin typeface="Book Antiqua" panose="02040602050305030304" pitchFamily="18" charset="0"/>
              </a:rPr>
              <a:t>CA, RES. N° 33/2006</a:t>
            </a:r>
          </a:p>
        </p:txBody>
      </p:sp>
      <p:sp>
        <p:nvSpPr>
          <p:cNvPr id="87043" name="Rectangle 3"/>
          <p:cNvSpPr>
            <a:spLocks noGrp="1" noChangeArrowheads="1"/>
          </p:cNvSpPr>
          <p:nvPr>
            <p:ph idx="1"/>
          </p:nvPr>
        </p:nvSpPr>
        <p:spPr>
          <a:xfrm>
            <a:off x="551384" y="1556792"/>
            <a:ext cx="11017224" cy="4575721"/>
          </a:xfrm>
        </p:spPr>
        <p:txBody>
          <a:bodyPr/>
          <a:lstStyle/>
          <a:p>
            <a:pPr algn="just" eaLnBrk="1" hangingPunct="1">
              <a:defRPr/>
            </a:pPr>
            <a:r>
              <a:rPr lang="es-AR" sz="2800" b="1" dirty="0">
                <a:solidFill>
                  <a:srgbClr val="0070C0"/>
                </a:solidFill>
                <a:latin typeface="Book Antiqua" pitchFamily="18" charset="0"/>
              </a:rPr>
              <a:t>S/Comisión Arbitral: </a:t>
            </a:r>
          </a:p>
          <a:p>
            <a:pPr algn="just" eaLnBrk="1" hangingPunct="1">
              <a:buFont typeface="Wingdings" pitchFamily="2" charset="2"/>
              <a:buNone/>
              <a:defRPr/>
            </a:pPr>
            <a:r>
              <a:rPr lang="es-AR" sz="2800" b="1" dirty="0">
                <a:solidFill>
                  <a:srgbClr val="FFFF00"/>
                </a:solidFill>
                <a:latin typeface="Book Antiqua" pitchFamily="18" charset="0"/>
              </a:rPr>
              <a:t> </a:t>
            </a:r>
          </a:p>
          <a:p>
            <a:pPr lvl="1" algn="just" eaLnBrk="1" hangingPunct="1">
              <a:defRPr/>
            </a:pPr>
            <a:r>
              <a:rPr lang="es-AR" dirty="0">
                <a:latin typeface="Book Antiqua" pitchFamily="18" charset="0"/>
              </a:rPr>
              <a:t>El hecho que los colectivos partan del taller de la empresa ubicado en la Provincia de Tucumán para ir a buscar pasajeros a Catamarca y trasladarlos a la Provincia de donde partieron, es irrelevante a los fines de la aplicación del art. 9º del Convenio. </a:t>
            </a:r>
            <a:endParaRPr lang="es-ES" dirty="0">
              <a:latin typeface="Book Antiqua" pitchFamily="18" charset="0"/>
            </a:endParaRPr>
          </a:p>
        </p:txBody>
      </p:sp>
      <p:sp>
        <p:nvSpPr>
          <p:cNvPr id="5" name="5 Marcador de número de diapositiva"/>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7689B9C0-4108-454E-BD96-5ECD303E9BB9}" type="slidenum">
              <a:rPr lang="es-ES"/>
              <a:pPr>
                <a:defRPr/>
              </a:pPr>
              <a:t>12</a:t>
            </a:fld>
            <a:endParaRPr lang="es-ES"/>
          </a:p>
        </p:txBody>
      </p:sp>
      <p:sp>
        <p:nvSpPr>
          <p:cNvPr id="2" name="Marcador de fecha 1">
            <a:extLst>
              <a:ext uri="{FF2B5EF4-FFF2-40B4-BE49-F238E27FC236}">
                <a16:creationId xmlns:a16="http://schemas.microsoft.com/office/drawing/2014/main" id="{259C4390-33FE-44AA-A4BD-F07CCF3C5A46}"/>
              </a:ext>
            </a:extLst>
          </p:cNvPr>
          <p:cNvSpPr>
            <a:spLocks noGrp="1"/>
          </p:cNvSpPr>
          <p:nvPr>
            <p:ph type="dt" sz="half" idx="10"/>
          </p:nvPr>
        </p:nvSpPr>
        <p:spPr/>
        <p:txBody>
          <a:bodyPr/>
          <a:lstStyle/>
          <a:p>
            <a:pPr>
              <a:defRPr/>
            </a:pPr>
            <a:fld id="{8B6196AA-88C4-47E3-B9BA-556A249BA6C2}" type="datetime1">
              <a:rPr lang="es-AR" smtClean="0"/>
              <a:t>27/9/2025</a:t>
            </a:fld>
            <a:endParaRPr lang="es-ES"/>
          </a:p>
        </p:txBody>
      </p:sp>
      <p:sp>
        <p:nvSpPr>
          <p:cNvPr id="4" name="Marcador de pie de página 3">
            <a:extLst>
              <a:ext uri="{FF2B5EF4-FFF2-40B4-BE49-F238E27FC236}">
                <a16:creationId xmlns:a16="http://schemas.microsoft.com/office/drawing/2014/main" id="{91F08FDA-F550-4AFC-9A64-E64CAB63BD50}"/>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981200" y="332656"/>
            <a:ext cx="8229600" cy="504056"/>
          </a:xfrm>
        </p:spPr>
        <p:txBody>
          <a:bodyPr>
            <a:normAutofit fontScale="90000"/>
          </a:bodyPr>
          <a:lstStyle/>
          <a:p>
            <a:pPr>
              <a:defRPr/>
            </a:pPr>
            <a:r>
              <a:rPr lang="es-ES" sz="2800" b="1" dirty="0">
                <a:latin typeface="Book Antiqua" panose="02040602050305030304" pitchFamily="18" charset="0"/>
              </a:rPr>
              <a:t>ART. 9º EMPRESAS DE TRANSPORTE</a:t>
            </a:r>
          </a:p>
        </p:txBody>
      </p:sp>
      <p:sp>
        <p:nvSpPr>
          <p:cNvPr id="88067" name="Rectangle 3"/>
          <p:cNvSpPr>
            <a:spLocks noGrp="1" noChangeArrowheads="1"/>
          </p:cNvSpPr>
          <p:nvPr>
            <p:ph idx="1"/>
          </p:nvPr>
        </p:nvSpPr>
        <p:spPr>
          <a:xfrm>
            <a:off x="551384" y="1658842"/>
            <a:ext cx="11377264" cy="4473672"/>
          </a:xfrm>
        </p:spPr>
        <p:txBody>
          <a:bodyPr>
            <a:normAutofit/>
          </a:bodyPr>
          <a:lstStyle/>
          <a:p>
            <a:pPr algn="just" eaLnBrk="1" hangingPunct="1">
              <a:defRPr/>
            </a:pPr>
            <a:r>
              <a:rPr lang="es-AR" sz="2800" b="1" dirty="0">
                <a:solidFill>
                  <a:srgbClr val="0070C0"/>
                </a:solidFill>
                <a:latin typeface="Book Antiqua" pitchFamily="18" charset="0"/>
              </a:rPr>
              <a:t>S/Comisión Arbitral: </a:t>
            </a:r>
          </a:p>
          <a:p>
            <a:pPr algn="just" eaLnBrk="1" hangingPunct="1">
              <a:buFont typeface="Wingdings" pitchFamily="2" charset="2"/>
              <a:buNone/>
              <a:defRPr/>
            </a:pPr>
            <a:endParaRPr lang="es-AR" sz="2800" b="1" dirty="0">
              <a:solidFill>
                <a:srgbClr val="FFFF00"/>
              </a:solidFill>
              <a:latin typeface="Book Antiqua" pitchFamily="18" charset="0"/>
            </a:endParaRPr>
          </a:p>
          <a:p>
            <a:pPr algn="just" eaLnBrk="1" hangingPunct="1">
              <a:defRPr/>
            </a:pPr>
            <a:r>
              <a:rPr lang="es-AR" sz="2800" b="1" dirty="0">
                <a:solidFill>
                  <a:srgbClr val="FFFF00"/>
                </a:solidFill>
                <a:latin typeface="Book Antiqua" pitchFamily="18" charset="0"/>
              </a:rPr>
              <a:t> </a:t>
            </a:r>
            <a:r>
              <a:rPr lang="es-AR" sz="2800" dirty="0">
                <a:latin typeface="Book Antiqua" pitchFamily="18" charset="0"/>
              </a:rPr>
              <a:t>el movimiento de los ómnibus vacíos, aunque se expliciten los costos en la facturación, no genera a la empresa ingresos atribuibles a la Jurisdicción de partida pues allí no existen pasajeros a transportar, no se perciben ni devengan importes por pasajeros inexistentes.</a:t>
            </a:r>
            <a:r>
              <a:rPr lang="es-ES" sz="2800" dirty="0">
                <a:latin typeface="Book Antiqua" pitchFamily="18" charset="0"/>
              </a:rPr>
              <a:t> </a:t>
            </a:r>
            <a:endParaRPr lang="es-AR" sz="2800" dirty="0">
              <a:latin typeface="Book Antiqua" pitchFamily="18" charset="0"/>
            </a:endParaRPr>
          </a:p>
        </p:txBody>
      </p:sp>
      <p:sp>
        <p:nvSpPr>
          <p:cNvPr id="5" name="5 Marcador de número de diapositiva"/>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8F9208FC-1DCC-4469-A235-780925F06208}" type="slidenum">
              <a:rPr lang="es-ES"/>
              <a:pPr>
                <a:defRPr/>
              </a:pPr>
              <a:t>13</a:t>
            </a:fld>
            <a:endParaRPr lang="es-ES"/>
          </a:p>
        </p:txBody>
      </p:sp>
      <p:sp>
        <p:nvSpPr>
          <p:cNvPr id="2" name="Marcador de fecha 1">
            <a:extLst>
              <a:ext uri="{FF2B5EF4-FFF2-40B4-BE49-F238E27FC236}">
                <a16:creationId xmlns:a16="http://schemas.microsoft.com/office/drawing/2014/main" id="{4990EBCD-90BB-4652-9D59-0EBB3FBF5BC7}"/>
              </a:ext>
            </a:extLst>
          </p:cNvPr>
          <p:cNvSpPr>
            <a:spLocks noGrp="1"/>
          </p:cNvSpPr>
          <p:nvPr>
            <p:ph type="dt" sz="half" idx="10"/>
          </p:nvPr>
        </p:nvSpPr>
        <p:spPr/>
        <p:txBody>
          <a:bodyPr/>
          <a:lstStyle/>
          <a:p>
            <a:pPr>
              <a:defRPr/>
            </a:pPr>
            <a:fld id="{F711A001-C25D-47BF-BA13-26E605102621}" type="datetime1">
              <a:rPr lang="es-AR" smtClean="0"/>
              <a:t>27/9/2025</a:t>
            </a:fld>
            <a:endParaRPr lang="es-ES"/>
          </a:p>
        </p:txBody>
      </p:sp>
      <p:sp>
        <p:nvSpPr>
          <p:cNvPr id="4" name="Marcador de pie de página 3">
            <a:extLst>
              <a:ext uri="{FF2B5EF4-FFF2-40B4-BE49-F238E27FC236}">
                <a16:creationId xmlns:a16="http://schemas.microsoft.com/office/drawing/2014/main" id="{7BA3D17B-F815-4305-955F-75054BF13D54}"/>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EVOLUCIÓN HISTÓRICA</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algn="just"/>
            <a:r>
              <a:rPr lang="es-AR" sz="2800" b="1" dirty="0">
                <a:latin typeface="Book Antiqua" panose="02040602050305030304" pitchFamily="18" charset="0"/>
              </a:rPr>
              <a:t>Convenio Bilateral del 28/5/1953.</a:t>
            </a:r>
          </a:p>
          <a:p>
            <a:pPr algn="just"/>
            <a:r>
              <a:rPr lang="es-AR" sz="2800" dirty="0">
                <a:latin typeface="Book Antiqua" panose="02040602050305030304" pitchFamily="18" charset="0"/>
              </a:rPr>
              <a:t>Es así observamos que en este primer convenio celebrado (mayo de 1953) entre la Capital Federal y la Provincia de Buenos Aires (PBA), el artículo 8º consideró la atribución en partes iguales de los ingresos obtenidos entre las jurisdicciones en las que se encontraba radicada la oficina central y aquella en la cual se remataban los bienes o intervenía en la negociación de los mismos, para los casos del desarrollo de la actividad de los rematadores, comisionistas u otros intermediarios.</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F58F1448-B8E5-4F63-A0D6-B7B1D19C1698}"/>
              </a:ext>
            </a:extLst>
          </p:cNvPr>
          <p:cNvSpPr>
            <a:spLocks noGrp="1"/>
          </p:cNvSpPr>
          <p:nvPr>
            <p:ph type="sldNum" sz="quarter" idx="12"/>
          </p:nvPr>
        </p:nvSpPr>
        <p:spPr/>
        <p:txBody>
          <a:bodyPr/>
          <a:lstStyle/>
          <a:p>
            <a:pPr>
              <a:defRPr/>
            </a:pPr>
            <a:fld id="{6019478A-E72A-3244-92AA-96D3868FCEF9}" type="slidenum">
              <a:rPr lang="es-ES_tradnl" smtClean="0"/>
              <a:pPr>
                <a:defRPr/>
              </a:pPr>
              <a:t>14</a:t>
            </a:fld>
            <a:endParaRPr lang="es-ES_tradnl"/>
          </a:p>
        </p:txBody>
      </p:sp>
      <p:sp>
        <p:nvSpPr>
          <p:cNvPr id="6" name="Marcador de fecha 5">
            <a:extLst>
              <a:ext uri="{FF2B5EF4-FFF2-40B4-BE49-F238E27FC236}">
                <a16:creationId xmlns:a16="http://schemas.microsoft.com/office/drawing/2014/main" id="{30586E6D-EBC5-4A1F-8C7B-62DDE5276584}"/>
              </a:ext>
            </a:extLst>
          </p:cNvPr>
          <p:cNvSpPr>
            <a:spLocks noGrp="1"/>
          </p:cNvSpPr>
          <p:nvPr>
            <p:ph type="dt" sz="half" idx="10"/>
          </p:nvPr>
        </p:nvSpPr>
        <p:spPr/>
        <p:txBody>
          <a:bodyPr/>
          <a:lstStyle/>
          <a:p>
            <a:pPr>
              <a:defRPr/>
            </a:pPr>
            <a:fld id="{67E570C9-5F0B-4286-9A7C-4A36155D2179}" type="datetime1">
              <a:rPr lang="es-AR" smtClean="0"/>
              <a:t>27/9/2025</a:t>
            </a:fld>
            <a:endParaRPr lang="es-ES"/>
          </a:p>
        </p:txBody>
      </p:sp>
      <p:sp>
        <p:nvSpPr>
          <p:cNvPr id="7" name="Marcador de pie de página 6">
            <a:extLst>
              <a:ext uri="{FF2B5EF4-FFF2-40B4-BE49-F238E27FC236}">
                <a16:creationId xmlns:a16="http://schemas.microsoft.com/office/drawing/2014/main" id="{C96551D1-3C3D-4D89-9665-FC068710B558}"/>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179708242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EVOLUCIÓN HISTÓRICA</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marL="0" indent="0" algn="just">
              <a:buNone/>
            </a:pPr>
            <a:r>
              <a:rPr lang="es-AR" sz="2800" b="1" dirty="0">
                <a:latin typeface="Book Antiqua" panose="02040602050305030304" pitchFamily="18" charset="0"/>
              </a:rPr>
              <a:t>Convenio Multilateral del 24/8/1953.</a:t>
            </a:r>
          </a:p>
          <a:p>
            <a:pPr algn="just"/>
            <a:r>
              <a:rPr lang="es-AR" sz="2800" dirty="0">
                <a:latin typeface="Book Antiqua" panose="02040602050305030304" pitchFamily="18" charset="0"/>
              </a:rPr>
              <a:t>En el caso del primer convenio multilateral se mantuvo el texto del artículo 8º que reproducimos en el punto anterior sin modificaciones.</a:t>
            </a:r>
          </a:p>
          <a:p>
            <a:pPr algn="just"/>
            <a:endParaRPr lang="es-AR" sz="2800" dirty="0">
              <a:latin typeface="Book Antiqua" panose="02040602050305030304" pitchFamily="18" charset="0"/>
            </a:endParaRPr>
          </a:p>
          <a:p>
            <a:pPr marL="0" indent="0" algn="just">
              <a:buNone/>
            </a:pPr>
            <a:r>
              <a:rPr lang="es-AR" sz="2800" b="1" dirty="0">
                <a:latin typeface="Book Antiqua" panose="02040602050305030304" pitchFamily="18" charset="0"/>
              </a:rPr>
              <a:t>Convenio Multilateral del 14/4/1960.</a:t>
            </a:r>
          </a:p>
          <a:p>
            <a:pPr algn="just"/>
            <a:r>
              <a:rPr lang="es-AR" sz="2800" dirty="0">
                <a:latin typeface="Book Antiqua" panose="02040602050305030304" pitchFamily="18" charset="0"/>
              </a:rPr>
              <a:t>Si bien el texto del artículo en cuestión no se modificó, en este Convenio se crean los regímenes especiales y el desarrollo de la actividad que analizamos queda comprendida en el artículo 11º de este nuevo convenio.</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F1A667D1-3FD3-4A52-8A74-AF7D837E728A}"/>
              </a:ext>
            </a:extLst>
          </p:cNvPr>
          <p:cNvSpPr>
            <a:spLocks noGrp="1"/>
          </p:cNvSpPr>
          <p:nvPr>
            <p:ph type="sldNum" sz="quarter" idx="12"/>
          </p:nvPr>
        </p:nvSpPr>
        <p:spPr/>
        <p:txBody>
          <a:bodyPr/>
          <a:lstStyle/>
          <a:p>
            <a:pPr>
              <a:defRPr/>
            </a:pPr>
            <a:fld id="{6019478A-E72A-3244-92AA-96D3868FCEF9}" type="slidenum">
              <a:rPr lang="es-ES_tradnl" smtClean="0"/>
              <a:pPr>
                <a:defRPr/>
              </a:pPr>
              <a:t>15</a:t>
            </a:fld>
            <a:endParaRPr lang="es-ES_tradnl"/>
          </a:p>
        </p:txBody>
      </p:sp>
      <p:sp>
        <p:nvSpPr>
          <p:cNvPr id="6" name="Marcador de fecha 5">
            <a:extLst>
              <a:ext uri="{FF2B5EF4-FFF2-40B4-BE49-F238E27FC236}">
                <a16:creationId xmlns:a16="http://schemas.microsoft.com/office/drawing/2014/main" id="{3C31F538-A6A8-4948-AFEC-BCE0AF571B20}"/>
              </a:ext>
            </a:extLst>
          </p:cNvPr>
          <p:cNvSpPr>
            <a:spLocks noGrp="1"/>
          </p:cNvSpPr>
          <p:nvPr>
            <p:ph type="dt" sz="half" idx="10"/>
          </p:nvPr>
        </p:nvSpPr>
        <p:spPr/>
        <p:txBody>
          <a:bodyPr/>
          <a:lstStyle/>
          <a:p>
            <a:pPr>
              <a:defRPr/>
            </a:pPr>
            <a:fld id="{3C60D496-9D75-422C-AF60-8D2B0B75B937}" type="datetime1">
              <a:rPr lang="es-AR" smtClean="0"/>
              <a:t>27/9/2025</a:t>
            </a:fld>
            <a:endParaRPr lang="es-ES"/>
          </a:p>
        </p:txBody>
      </p:sp>
      <p:sp>
        <p:nvSpPr>
          <p:cNvPr id="7" name="Marcador de pie de página 6">
            <a:extLst>
              <a:ext uri="{FF2B5EF4-FFF2-40B4-BE49-F238E27FC236}">
                <a16:creationId xmlns:a16="http://schemas.microsoft.com/office/drawing/2014/main" id="{720EFD36-D19A-4225-BE94-5DF1BEAEF9E8}"/>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136512573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EVOLUCIÓN HISTÓRICA</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algn="just"/>
            <a:r>
              <a:rPr lang="es-AR" sz="2000" b="1" dirty="0">
                <a:latin typeface="Book Antiqua" panose="02040602050305030304" pitchFamily="18" charset="0"/>
              </a:rPr>
              <a:t>Convenio del 23/10/1964.</a:t>
            </a:r>
          </a:p>
          <a:p>
            <a:pPr algn="just"/>
            <a:r>
              <a:rPr lang="es-AR" sz="2000" dirty="0">
                <a:latin typeface="Book Antiqua" panose="02040602050305030304" pitchFamily="18" charset="0"/>
              </a:rPr>
              <a:t>Recién en el CM de 1964 se producen dos modificaciones importantes en el texto del artículo 11º, por un lado, se modificó la atribución de los ingresos obtenidos al 20% y 80%, para cada una de las jurisdicciones en las que se encontrará ubicada la sede central, y, por otro el 80% se atribuirá a la jurisdicción donde están radicados los bienes. </a:t>
            </a:r>
          </a:p>
          <a:p>
            <a:pPr algn="just"/>
            <a:r>
              <a:rPr lang="es-AR" sz="2000" dirty="0">
                <a:latin typeface="Book Antiqua" panose="02040602050305030304" pitchFamily="18" charset="0"/>
              </a:rPr>
              <a:t>Ésta nueva modificación introduce dos elementos esenciales - a destacar - para aplicar este artículo, que son:</a:t>
            </a:r>
          </a:p>
          <a:p>
            <a:pPr algn="just"/>
            <a:endParaRPr lang="es-AR" sz="2000" dirty="0">
              <a:latin typeface="Book Antiqua" panose="02040602050305030304" pitchFamily="18" charset="0"/>
            </a:endParaRPr>
          </a:p>
          <a:p>
            <a:pPr lvl="1" algn="just"/>
            <a:r>
              <a:rPr lang="es-AR" sz="2000" dirty="0">
                <a:latin typeface="Book Antiqua" panose="02040602050305030304" pitchFamily="18" charset="0"/>
              </a:rPr>
              <a:t>La jurisdicción donde se encuentran radicados los bienes.</a:t>
            </a:r>
          </a:p>
          <a:p>
            <a:pPr lvl="1" algn="just"/>
            <a:endParaRPr lang="es-AR" sz="2000" dirty="0">
              <a:latin typeface="Book Antiqua" panose="02040602050305030304" pitchFamily="18" charset="0"/>
            </a:endParaRPr>
          </a:p>
          <a:p>
            <a:pPr lvl="1" algn="just"/>
            <a:r>
              <a:rPr lang="es-AR" sz="2000" dirty="0">
                <a:latin typeface="Book Antiqua" panose="02040602050305030304" pitchFamily="18" charset="0"/>
              </a:rPr>
              <a:t>El momento en que se genera la comisión producto de la intermediación – o se produce el “Nacimiento del Hecho Imponible (NHI)” - que conforma la “Base Imponible (BI)” del tributo a liquidar según el Convenio del 18/8/1977.</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41658994-7F20-47A5-BDA0-2972CF22AF55}"/>
              </a:ext>
            </a:extLst>
          </p:cNvPr>
          <p:cNvSpPr>
            <a:spLocks noGrp="1"/>
          </p:cNvSpPr>
          <p:nvPr>
            <p:ph type="sldNum" sz="quarter" idx="12"/>
          </p:nvPr>
        </p:nvSpPr>
        <p:spPr/>
        <p:txBody>
          <a:bodyPr/>
          <a:lstStyle/>
          <a:p>
            <a:pPr>
              <a:defRPr/>
            </a:pPr>
            <a:fld id="{6019478A-E72A-3244-92AA-96D3868FCEF9}" type="slidenum">
              <a:rPr lang="es-ES_tradnl" smtClean="0"/>
              <a:pPr>
                <a:defRPr/>
              </a:pPr>
              <a:t>16</a:t>
            </a:fld>
            <a:endParaRPr lang="es-ES_tradnl"/>
          </a:p>
        </p:txBody>
      </p:sp>
      <p:sp>
        <p:nvSpPr>
          <p:cNvPr id="6" name="Marcador de fecha 5">
            <a:extLst>
              <a:ext uri="{FF2B5EF4-FFF2-40B4-BE49-F238E27FC236}">
                <a16:creationId xmlns:a16="http://schemas.microsoft.com/office/drawing/2014/main" id="{3FFC96CC-318C-4CAB-98C9-19FF30C79E03}"/>
              </a:ext>
            </a:extLst>
          </p:cNvPr>
          <p:cNvSpPr>
            <a:spLocks noGrp="1"/>
          </p:cNvSpPr>
          <p:nvPr>
            <p:ph type="dt" sz="half" idx="10"/>
          </p:nvPr>
        </p:nvSpPr>
        <p:spPr/>
        <p:txBody>
          <a:bodyPr/>
          <a:lstStyle/>
          <a:p>
            <a:pPr>
              <a:defRPr/>
            </a:pPr>
            <a:fld id="{9FF70D30-A8E4-4477-9054-E764E803EF29}" type="datetime1">
              <a:rPr lang="es-AR" smtClean="0"/>
              <a:t>27/9/2025</a:t>
            </a:fld>
            <a:endParaRPr lang="es-ES"/>
          </a:p>
        </p:txBody>
      </p:sp>
      <p:sp>
        <p:nvSpPr>
          <p:cNvPr id="7" name="Marcador de pie de página 6">
            <a:extLst>
              <a:ext uri="{FF2B5EF4-FFF2-40B4-BE49-F238E27FC236}">
                <a16:creationId xmlns:a16="http://schemas.microsoft.com/office/drawing/2014/main" id="{7BAABE1E-9B66-4904-A1ED-690F000E06B2}"/>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41484058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ANÁLISIS DE LA NORMA</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algn="just"/>
            <a:r>
              <a:rPr lang="es-AR" dirty="0">
                <a:latin typeface="Book Antiqua" panose="02040602050305030304" pitchFamily="18" charset="0"/>
              </a:rPr>
              <a:t>La norma que vamos a analizar – artículo 11º del Convenio Multilateral - prevé la existencia de 3 elementos, uno de ellos de carácter subjetivo y dos de carácter objetivo, que son:</a:t>
            </a:r>
          </a:p>
          <a:p>
            <a:pPr algn="just"/>
            <a:endParaRPr lang="es-AR" dirty="0">
              <a:latin typeface="Book Antiqua" panose="02040602050305030304" pitchFamily="18" charset="0"/>
            </a:endParaRPr>
          </a:p>
          <a:p>
            <a:pPr lvl="1" algn="just"/>
            <a:r>
              <a:rPr lang="es-AR" dirty="0">
                <a:latin typeface="Book Antiqua" panose="02040602050305030304" pitchFamily="18" charset="0"/>
              </a:rPr>
              <a:t>Carácter subjetivo: </a:t>
            </a:r>
          </a:p>
          <a:p>
            <a:pPr lvl="2" algn="just"/>
            <a:r>
              <a:rPr lang="es-AR" sz="2400" dirty="0">
                <a:latin typeface="Book Antiqua" panose="02040602050305030304" pitchFamily="18" charset="0"/>
              </a:rPr>
              <a:t>Que se trate de rematadores, comisionistas u otros intermediarios.</a:t>
            </a:r>
          </a:p>
          <a:p>
            <a:pPr lvl="1" algn="just"/>
            <a:endParaRPr lang="es-AR" dirty="0">
              <a:latin typeface="Book Antiqua" panose="02040602050305030304" pitchFamily="18" charset="0"/>
            </a:endParaRPr>
          </a:p>
          <a:p>
            <a:pPr lvl="1" algn="just"/>
            <a:r>
              <a:rPr lang="es-AR" dirty="0">
                <a:latin typeface="Book Antiqua" panose="02040602050305030304" pitchFamily="18" charset="0"/>
              </a:rPr>
              <a:t>Carácter objetivo:</a:t>
            </a:r>
          </a:p>
          <a:p>
            <a:pPr lvl="2" algn="just"/>
            <a:r>
              <a:rPr lang="es-AR" sz="2400" dirty="0">
                <a:latin typeface="Book Antiqua" panose="02040602050305030304" pitchFamily="18" charset="0"/>
              </a:rPr>
              <a:t>Que tengan su oficina central en una jurisdicción.</a:t>
            </a:r>
          </a:p>
          <a:p>
            <a:pPr lvl="2" algn="just"/>
            <a:r>
              <a:rPr lang="es-AR" sz="2400" dirty="0">
                <a:latin typeface="Book Antiqua" panose="02040602050305030304" pitchFamily="18" charset="0"/>
              </a:rPr>
              <a:t>Intervengan en la venta o negociación de bienes situados en otra.</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9F753223-5A64-41F4-8F2E-46FDB30D738E}"/>
              </a:ext>
            </a:extLst>
          </p:cNvPr>
          <p:cNvSpPr>
            <a:spLocks noGrp="1"/>
          </p:cNvSpPr>
          <p:nvPr>
            <p:ph type="sldNum" sz="quarter" idx="12"/>
          </p:nvPr>
        </p:nvSpPr>
        <p:spPr/>
        <p:txBody>
          <a:bodyPr/>
          <a:lstStyle/>
          <a:p>
            <a:pPr>
              <a:defRPr/>
            </a:pPr>
            <a:fld id="{6019478A-E72A-3244-92AA-96D3868FCEF9}" type="slidenum">
              <a:rPr lang="es-ES_tradnl" smtClean="0"/>
              <a:pPr>
                <a:defRPr/>
              </a:pPr>
              <a:t>17</a:t>
            </a:fld>
            <a:endParaRPr lang="es-ES_tradnl"/>
          </a:p>
        </p:txBody>
      </p:sp>
      <p:sp>
        <p:nvSpPr>
          <p:cNvPr id="6" name="Marcador de fecha 5">
            <a:extLst>
              <a:ext uri="{FF2B5EF4-FFF2-40B4-BE49-F238E27FC236}">
                <a16:creationId xmlns:a16="http://schemas.microsoft.com/office/drawing/2014/main" id="{2433FC38-F392-4E1A-A689-CFC7749CC1E0}"/>
              </a:ext>
            </a:extLst>
          </p:cNvPr>
          <p:cNvSpPr>
            <a:spLocks noGrp="1"/>
          </p:cNvSpPr>
          <p:nvPr>
            <p:ph type="dt" sz="half" idx="10"/>
          </p:nvPr>
        </p:nvSpPr>
        <p:spPr/>
        <p:txBody>
          <a:bodyPr/>
          <a:lstStyle/>
          <a:p>
            <a:pPr>
              <a:defRPr/>
            </a:pPr>
            <a:fld id="{1321784C-C021-4DED-A7BB-20F3DE860525}" type="datetime1">
              <a:rPr lang="es-AR" smtClean="0"/>
              <a:t>27/9/2025</a:t>
            </a:fld>
            <a:endParaRPr lang="es-ES"/>
          </a:p>
        </p:txBody>
      </p:sp>
      <p:sp>
        <p:nvSpPr>
          <p:cNvPr id="7" name="Marcador de pie de página 6">
            <a:extLst>
              <a:ext uri="{FF2B5EF4-FFF2-40B4-BE49-F238E27FC236}">
                <a16:creationId xmlns:a16="http://schemas.microsoft.com/office/drawing/2014/main" id="{CA417633-9626-47FB-ADF4-F1517A84E909}"/>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3490328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ANÁLISIS DE LA NORMA</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algn="just"/>
            <a:r>
              <a:rPr lang="es-AR" sz="3200" dirty="0">
                <a:latin typeface="Book Antiqua" panose="02040602050305030304" pitchFamily="18" charset="0"/>
              </a:rPr>
              <a:t>Estos criterios – objetivos y subjetivos - respetan el principio general definido en el artículo 1º del CM denominado “Ámbito de aplicación del Convenio”, que establece la necesaria existencia de dos o más jurisdicciones para que sea obligatoria la aplicación del CM.</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7F994D0F-E874-45A0-AADC-99D59E0199E3}"/>
              </a:ext>
            </a:extLst>
          </p:cNvPr>
          <p:cNvSpPr>
            <a:spLocks noGrp="1"/>
          </p:cNvSpPr>
          <p:nvPr>
            <p:ph type="sldNum" sz="quarter" idx="12"/>
          </p:nvPr>
        </p:nvSpPr>
        <p:spPr/>
        <p:txBody>
          <a:bodyPr/>
          <a:lstStyle/>
          <a:p>
            <a:pPr>
              <a:defRPr/>
            </a:pPr>
            <a:fld id="{6019478A-E72A-3244-92AA-96D3868FCEF9}" type="slidenum">
              <a:rPr lang="es-ES_tradnl" smtClean="0"/>
              <a:pPr>
                <a:defRPr/>
              </a:pPr>
              <a:t>18</a:t>
            </a:fld>
            <a:endParaRPr lang="es-ES_tradnl"/>
          </a:p>
        </p:txBody>
      </p:sp>
      <p:sp>
        <p:nvSpPr>
          <p:cNvPr id="6" name="Marcador de fecha 5">
            <a:extLst>
              <a:ext uri="{FF2B5EF4-FFF2-40B4-BE49-F238E27FC236}">
                <a16:creationId xmlns:a16="http://schemas.microsoft.com/office/drawing/2014/main" id="{3EB93317-45EE-4EC8-BD32-926BB92FFCE6}"/>
              </a:ext>
            </a:extLst>
          </p:cNvPr>
          <p:cNvSpPr>
            <a:spLocks noGrp="1"/>
          </p:cNvSpPr>
          <p:nvPr>
            <p:ph type="dt" sz="half" idx="10"/>
          </p:nvPr>
        </p:nvSpPr>
        <p:spPr/>
        <p:txBody>
          <a:bodyPr/>
          <a:lstStyle/>
          <a:p>
            <a:pPr>
              <a:defRPr/>
            </a:pPr>
            <a:fld id="{DDDE9B52-4ED0-4DF9-B2A7-4C7D63C10966}" type="datetime1">
              <a:rPr lang="es-AR" smtClean="0"/>
              <a:t>27/9/2025</a:t>
            </a:fld>
            <a:endParaRPr lang="es-ES"/>
          </a:p>
        </p:txBody>
      </p:sp>
      <p:sp>
        <p:nvSpPr>
          <p:cNvPr id="7" name="Marcador de pie de página 6">
            <a:extLst>
              <a:ext uri="{FF2B5EF4-FFF2-40B4-BE49-F238E27FC236}">
                <a16:creationId xmlns:a16="http://schemas.microsoft.com/office/drawing/2014/main" id="{123070BC-F495-4D32-B028-BEE1A06DAC0F}"/>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20416854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2120" y="404664"/>
            <a:ext cx="11338560" cy="811106"/>
          </a:xfrm>
        </p:spPr>
        <p:txBody>
          <a:bodyPr>
            <a:normAutofit/>
          </a:bodyPr>
          <a:lstStyle/>
          <a:p>
            <a:r>
              <a:rPr lang="es-AR" sz="3200" b="1">
                <a:solidFill>
                  <a:schemeClr val="bg1"/>
                </a:solidFill>
                <a:latin typeface="Book Antiqua" pitchFamily="18" charset="0"/>
              </a:rPr>
              <a:t>INTERMEDIARIOS – ART. 11° CM</a:t>
            </a:r>
            <a:endParaRPr lang="en-US" sz="2700" b="1" dirty="0">
              <a:latin typeface="Book Antiqua" panose="02040602050305030304" pitchFamily="18" charset="0"/>
            </a:endParaRPr>
          </a:p>
        </p:txBody>
      </p:sp>
      <p:sp>
        <p:nvSpPr>
          <p:cNvPr id="3" name="2 Marcador de contenido"/>
          <p:cNvSpPr>
            <a:spLocks noGrp="1"/>
          </p:cNvSpPr>
          <p:nvPr>
            <p:ph idx="1"/>
          </p:nvPr>
        </p:nvSpPr>
        <p:spPr/>
        <p:txBody>
          <a:bodyPr>
            <a:noAutofit/>
          </a:bodyPr>
          <a:lstStyle/>
          <a:p>
            <a:pPr algn="just"/>
            <a:r>
              <a:rPr lang="es-MX" sz="2400" b="1" dirty="0">
                <a:latin typeface="Book Antiqua" panose="02040602050305030304" pitchFamily="18" charset="0"/>
              </a:rPr>
              <a:t>Actividad comprendida:</a:t>
            </a:r>
          </a:p>
          <a:p>
            <a:pPr lvl="1" algn="just"/>
            <a:r>
              <a:rPr lang="es-MX" sz="2400" dirty="0">
                <a:latin typeface="Book Antiqua" panose="02040602050305030304" pitchFamily="18" charset="0"/>
              </a:rPr>
              <a:t>Realizada por rematadores, comisionistas u otros intermediarios.</a:t>
            </a:r>
          </a:p>
          <a:p>
            <a:pPr algn="just"/>
            <a:endParaRPr lang="es-MX" sz="2400" dirty="0">
              <a:latin typeface="Book Antiqua" panose="02040602050305030304" pitchFamily="18" charset="0"/>
            </a:endParaRPr>
          </a:p>
          <a:p>
            <a:pPr algn="just"/>
            <a:r>
              <a:rPr lang="es-MX" sz="2400" b="1" dirty="0">
                <a:latin typeface="Book Antiqua" panose="02040602050305030304" pitchFamily="18" charset="0"/>
              </a:rPr>
              <a:t>Criterios de atribución:</a:t>
            </a:r>
          </a:p>
          <a:p>
            <a:pPr lvl="1" algn="just"/>
            <a:r>
              <a:rPr lang="es-MX" sz="2400" dirty="0">
                <a:latin typeface="Book Antiqua" panose="02040602050305030304" pitchFamily="18" charset="0"/>
              </a:rPr>
              <a:t>Jurisdicción donde están radicados los bienes al momento de la venta: 80% de los ingresos.</a:t>
            </a:r>
          </a:p>
          <a:p>
            <a:pPr lvl="1" algn="just"/>
            <a:r>
              <a:rPr lang="es-MX" sz="2400" dirty="0">
                <a:latin typeface="Book Antiqua" panose="02040602050305030304" pitchFamily="18" charset="0"/>
              </a:rPr>
              <a:t>Jurisdicción donde esta radicada la administración: 20% de los ingresos.</a:t>
            </a:r>
          </a:p>
          <a:p>
            <a:pPr lvl="1" algn="just"/>
            <a:endParaRPr lang="es-MX" sz="2400" dirty="0">
              <a:latin typeface="Book Antiqua" panose="02040602050305030304" pitchFamily="18" charset="0"/>
            </a:endParaRPr>
          </a:p>
          <a:p>
            <a:pPr algn="just"/>
            <a:r>
              <a:rPr lang="es-MX" sz="2400" dirty="0">
                <a:latin typeface="Book Antiqua" panose="02040602050305030304" pitchFamily="18" charset="0"/>
              </a:rPr>
              <a:t>CEPAS ARGENTINA SA C/Pcia. de Bs. As.: </a:t>
            </a:r>
            <a:r>
              <a:rPr lang="es-MX" sz="2400" dirty="0" err="1">
                <a:latin typeface="Book Antiqua" panose="02040602050305030304" pitchFamily="18" charset="0"/>
              </a:rPr>
              <a:t>Resoluc</a:t>
            </a:r>
            <a:r>
              <a:rPr lang="es-MX" sz="2400" dirty="0">
                <a:latin typeface="Book Antiqua" panose="02040602050305030304" pitchFamily="18" charset="0"/>
              </a:rPr>
              <a:t>. CP N° 26/2018, 8/11/2018.</a:t>
            </a:r>
          </a:p>
          <a:p>
            <a:pPr algn="just"/>
            <a:endParaRPr lang="en-US" sz="1700" dirty="0">
              <a:latin typeface="Book Antiqua" panose="02040602050305030304" pitchFamily="18" charset="0"/>
            </a:endParaRPr>
          </a:p>
        </p:txBody>
      </p:sp>
      <p:sp>
        <p:nvSpPr>
          <p:cNvPr id="8" name="Rectángulo 7">
            <a:extLst>
              <a:ext uri="{FF2B5EF4-FFF2-40B4-BE49-F238E27FC236}">
                <a16:creationId xmlns:a16="http://schemas.microsoft.com/office/drawing/2014/main" id="{9B1F79E5-63B7-438C-B846-48895F6222DF}"/>
              </a:ext>
            </a:extLst>
          </p:cNvPr>
          <p:cNvSpPr/>
          <p:nvPr/>
        </p:nvSpPr>
        <p:spPr>
          <a:xfrm>
            <a:off x="767408" y="260648"/>
            <a:ext cx="10873208" cy="584775"/>
          </a:xfrm>
          <a:prstGeom prst="rect">
            <a:avLst/>
          </a:prstGeom>
        </p:spPr>
        <p:txBody>
          <a:bodyPr wrap="square">
            <a:spAutoFit/>
          </a:bodyPr>
          <a:lstStyle/>
          <a:p>
            <a:pPr algn="ctr"/>
            <a:r>
              <a:rPr lang="es-AR" sz="3200" b="1" dirty="0">
                <a:latin typeface="Book Antiqua" pitchFamily="18" charset="0"/>
              </a:rPr>
              <a:t>INTERMEDIARIOS – ART. 11° CM</a:t>
            </a:r>
            <a:endParaRPr lang="es-AR" sz="3200" dirty="0"/>
          </a:p>
        </p:txBody>
      </p:sp>
      <p:sp>
        <p:nvSpPr>
          <p:cNvPr id="5" name="Marcador de número de diapositiva 4">
            <a:extLst>
              <a:ext uri="{FF2B5EF4-FFF2-40B4-BE49-F238E27FC236}">
                <a16:creationId xmlns:a16="http://schemas.microsoft.com/office/drawing/2014/main" id="{C8359C5C-D50F-4B3C-A9A7-CC5945D54A42}"/>
              </a:ext>
            </a:extLst>
          </p:cNvPr>
          <p:cNvSpPr>
            <a:spLocks noGrp="1"/>
          </p:cNvSpPr>
          <p:nvPr>
            <p:ph type="sldNum" sz="quarter" idx="12"/>
          </p:nvPr>
        </p:nvSpPr>
        <p:spPr/>
        <p:txBody>
          <a:bodyPr/>
          <a:lstStyle/>
          <a:p>
            <a:pPr>
              <a:defRPr/>
            </a:pPr>
            <a:fld id="{6019478A-E72A-3244-92AA-96D3868FCEF9}" type="slidenum">
              <a:rPr lang="es-ES_tradnl" smtClean="0"/>
              <a:pPr>
                <a:defRPr/>
              </a:pPr>
              <a:t>19</a:t>
            </a:fld>
            <a:endParaRPr lang="es-ES_tradnl"/>
          </a:p>
        </p:txBody>
      </p:sp>
      <p:sp>
        <p:nvSpPr>
          <p:cNvPr id="6" name="Marcador de fecha 5">
            <a:extLst>
              <a:ext uri="{FF2B5EF4-FFF2-40B4-BE49-F238E27FC236}">
                <a16:creationId xmlns:a16="http://schemas.microsoft.com/office/drawing/2014/main" id="{8A88AE31-0BAB-4F0C-8A9D-638167AAD235}"/>
              </a:ext>
            </a:extLst>
          </p:cNvPr>
          <p:cNvSpPr>
            <a:spLocks noGrp="1"/>
          </p:cNvSpPr>
          <p:nvPr>
            <p:ph type="dt" sz="half" idx="10"/>
          </p:nvPr>
        </p:nvSpPr>
        <p:spPr/>
        <p:txBody>
          <a:bodyPr/>
          <a:lstStyle/>
          <a:p>
            <a:pPr>
              <a:defRPr/>
            </a:pPr>
            <a:fld id="{C6A7D329-9AF6-4117-AA76-5DF6161E8931}" type="datetime1">
              <a:rPr lang="es-AR" smtClean="0"/>
              <a:t>27/9/2025</a:t>
            </a:fld>
            <a:endParaRPr lang="es-ES"/>
          </a:p>
        </p:txBody>
      </p:sp>
      <p:sp>
        <p:nvSpPr>
          <p:cNvPr id="7" name="Marcador de pie de página 6">
            <a:extLst>
              <a:ext uri="{FF2B5EF4-FFF2-40B4-BE49-F238E27FC236}">
                <a16:creationId xmlns:a16="http://schemas.microsoft.com/office/drawing/2014/main" id="{ABE5E1A4-6914-4B8B-BF94-E8B2C18D68E9}"/>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98605569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60648"/>
            <a:ext cx="8229600" cy="1008112"/>
          </a:xfrm>
        </p:spPr>
        <p:txBody>
          <a:bodyPr>
            <a:normAutofit fontScale="90000"/>
          </a:bodyPr>
          <a:lstStyle/>
          <a:p>
            <a:pPr algn="ctr"/>
            <a:r>
              <a:rPr lang="es-AR" sz="3200" b="1" dirty="0">
                <a:latin typeface="Book Antiqua" pitchFamily="18" charset="0"/>
              </a:rPr>
              <a:t>ENTIDADES DE SEGUROS – ART. 7° CM</a:t>
            </a:r>
          </a:p>
        </p:txBody>
      </p:sp>
      <p:sp>
        <p:nvSpPr>
          <p:cNvPr id="3" name="2 Marcador de contenido"/>
          <p:cNvSpPr>
            <a:spLocks noGrp="1"/>
          </p:cNvSpPr>
          <p:nvPr>
            <p:ph idx="1"/>
          </p:nvPr>
        </p:nvSpPr>
        <p:spPr>
          <a:xfrm>
            <a:off x="335360" y="1916833"/>
            <a:ext cx="11377264" cy="4209331"/>
          </a:xfrm>
        </p:spPr>
        <p:txBody>
          <a:bodyPr>
            <a:normAutofit/>
          </a:bodyPr>
          <a:lstStyle/>
          <a:p>
            <a:pPr algn="just"/>
            <a:r>
              <a:rPr lang="es-AR" sz="2400" b="1" dirty="0">
                <a:latin typeface="Book Antiqua" pitchFamily="18" charset="0"/>
              </a:rPr>
              <a:t>COMPRENDE: </a:t>
            </a:r>
            <a:r>
              <a:rPr lang="es-AR" sz="2400" dirty="0">
                <a:solidFill>
                  <a:srgbClr val="0070C0"/>
                </a:solidFill>
                <a:latin typeface="Book Antiqua" pitchFamily="18" charset="0"/>
              </a:rPr>
              <a:t>Entidades de seguros, de capitalización y ahorro, de créditos y de ahorro y préstamos no</a:t>
            </a:r>
            <a:r>
              <a:rPr lang="es-AR" sz="2400" dirty="0">
                <a:latin typeface="Book Antiqua" pitchFamily="18" charset="0"/>
              </a:rPr>
              <a:t> incluidas en el art. 8° del CM:</a:t>
            </a:r>
          </a:p>
          <a:p>
            <a:pPr lvl="1" algn="just"/>
            <a:r>
              <a:rPr lang="es-AR" sz="2400" dirty="0">
                <a:latin typeface="Book Antiqua" pitchFamily="18" charset="0"/>
              </a:rPr>
              <a:t>20% jurisdicción de la administración.</a:t>
            </a:r>
          </a:p>
          <a:p>
            <a:pPr lvl="1" algn="just"/>
            <a:r>
              <a:rPr lang="es-AR" sz="2400" dirty="0">
                <a:latin typeface="Book Antiqua" pitchFamily="18" charset="0"/>
              </a:rPr>
              <a:t>80% a la jurisdicción donde estén ubicados los bienes o personas aseguradas.</a:t>
            </a:r>
          </a:p>
          <a:p>
            <a:pPr lvl="1" algn="just"/>
            <a:endParaRPr lang="es-AR" sz="2400" dirty="0">
              <a:latin typeface="Book Antiqua" pitchFamily="18" charset="0"/>
            </a:endParaRPr>
          </a:p>
          <a:p>
            <a:pPr lvl="1" algn="just"/>
            <a:endParaRPr lang="es-AR" sz="2400" dirty="0">
              <a:latin typeface="Book Antiqua" pitchFamily="18" charset="0"/>
            </a:endParaRPr>
          </a:p>
          <a:p>
            <a:pPr algn="just"/>
            <a:r>
              <a:rPr lang="es-AR" sz="2400" dirty="0">
                <a:latin typeface="Book Antiqua" pitchFamily="18" charset="0"/>
              </a:rPr>
              <a:t>COPROA COOP. LTADA.: CA, Res. N° 35/2018.</a:t>
            </a:r>
          </a:p>
        </p:txBody>
      </p:sp>
      <p:sp>
        <p:nvSpPr>
          <p:cNvPr id="4" name="3 Marcador de número de diapositiva"/>
          <p:cNvSpPr>
            <a:spLocks noGrp="1"/>
          </p:cNvSpPr>
          <p:nvPr>
            <p:ph type="sldNum" sz="quarter" idx="12"/>
          </p:nvPr>
        </p:nvSpPr>
        <p:spPr/>
        <p:txBody>
          <a:bodyPr/>
          <a:lstStyle/>
          <a:p>
            <a:pPr>
              <a:defRPr/>
            </a:pPr>
            <a:fld id="{D3D9A8CB-6145-465F-B823-0521F693CC00}" type="slidenum">
              <a:rPr lang="es-ES" smtClean="0"/>
              <a:pPr>
                <a:defRPr/>
              </a:pPr>
              <a:t>2</a:t>
            </a:fld>
            <a:endParaRPr lang="es-ES"/>
          </a:p>
        </p:txBody>
      </p:sp>
      <p:sp>
        <p:nvSpPr>
          <p:cNvPr id="5" name="Marcador de fecha 4">
            <a:extLst>
              <a:ext uri="{FF2B5EF4-FFF2-40B4-BE49-F238E27FC236}">
                <a16:creationId xmlns:a16="http://schemas.microsoft.com/office/drawing/2014/main" id="{4C3E0972-E48D-490C-9A90-72C6AFFF4242}"/>
              </a:ext>
            </a:extLst>
          </p:cNvPr>
          <p:cNvSpPr>
            <a:spLocks noGrp="1"/>
          </p:cNvSpPr>
          <p:nvPr>
            <p:ph type="dt" sz="half" idx="10"/>
          </p:nvPr>
        </p:nvSpPr>
        <p:spPr/>
        <p:txBody>
          <a:bodyPr/>
          <a:lstStyle/>
          <a:p>
            <a:pPr>
              <a:defRPr/>
            </a:pPr>
            <a:fld id="{40D31DD6-76AD-4930-BD06-BD0C3681B692}" type="datetime1">
              <a:rPr lang="es-AR" smtClean="0"/>
              <a:t>27/9/2025</a:t>
            </a:fld>
            <a:endParaRPr lang="es-ES"/>
          </a:p>
        </p:txBody>
      </p:sp>
      <p:sp>
        <p:nvSpPr>
          <p:cNvPr id="7" name="Marcador de pie de página 6">
            <a:extLst>
              <a:ext uri="{FF2B5EF4-FFF2-40B4-BE49-F238E27FC236}">
                <a16:creationId xmlns:a16="http://schemas.microsoft.com/office/drawing/2014/main" id="{60FE7FD6-E7EF-4CA2-BFB6-409F8DB5F7DF}"/>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1424" y="404663"/>
            <a:ext cx="9433048" cy="622451"/>
          </a:xfrm>
        </p:spPr>
        <p:txBody>
          <a:bodyPr>
            <a:normAutofit fontScale="90000"/>
          </a:bodyPr>
          <a:lstStyle/>
          <a:p>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br>
              <a:rPr lang="es-AR" sz="3200" b="1" dirty="0">
                <a:latin typeface="Book Antiqua" pitchFamily="18" charset="0"/>
              </a:rPr>
            </a:br>
            <a:r>
              <a:rPr lang="es-AR" sz="3200" b="1" dirty="0">
                <a:latin typeface="Book Antiqua" pitchFamily="18" charset="0"/>
              </a:rPr>
              <a:t>INTERMEDIARIOS – ART. 11° CM</a:t>
            </a:r>
            <a:br>
              <a:rPr lang="es-AR" sz="3200" dirty="0"/>
            </a:br>
            <a:endParaRPr lang="en-US" sz="3200" b="1" dirty="0">
              <a:latin typeface="Book Antiqua" panose="02040602050305030304" pitchFamily="18" charset="0"/>
            </a:endParaRPr>
          </a:p>
        </p:txBody>
      </p:sp>
      <p:sp>
        <p:nvSpPr>
          <p:cNvPr id="3" name="2 Marcador de contenido"/>
          <p:cNvSpPr>
            <a:spLocks noGrp="1"/>
          </p:cNvSpPr>
          <p:nvPr>
            <p:ph idx="1"/>
          </p:nvPr>
        </p:nvSpPr>
        <p:spPr/>
        <p:txBody>
          <a:bodyPr>
            <a:noAutofit/>
          </a:bodyPr>
          <a:lstStyle/>
          <a:p>
            <a:pPr algn="just"/>
            <a:r>
              <a:rPr lang="es-AR" sz="2800" i="1" dirty="0">
                <a:latin typeface="Book Antiqua" panose="02040602050305030304" pitchFamily="18" charset="0"/>
              </a:rPr>
              <a:t>ARTÍCULO 11º - En los casos de </a:t>
            </a:r>
            <a:r>
              <a:rPr lang="es-AR" sz="2800" b="1" i="1" u="sng" dirty="0">
                <a:latin typeface="Book Antiqua" panose="02040602050305030304" pitchFamily="18" charset="0"/>
              </a:rPr>
              <a:t>rematadores, comisionistas u otros intermediarios</a:t>
            </a:r>
            <a:r>
              <a:rPr lang="es-AR" sz="2800" i="1" dirty="0">
                <a:latin typeface="Book Antiqua" panose="02040602050305030304" pitchFamily="18" charset="0"/>
              </a:rPr>
              <a:t>, que tengan su oficina central en una jurisdicción y </a:t>
            </a:r>
            <a:r>
              <a:rPr lang="es-AR" sz="2800" b="1" i="1" u="sng" dirty="0">
                <a:latin typeface="Book Antiqua" panose="02040602050305030304" pitchFamily="18" charset="0"/>
              </a:rPr>
              <a:t>rematen o intervengan en la venta o negociación de bienes situados en otra</a:t>
            </a:r>
            <a:r>
              <a:rPr lang="es-AR" sz="2800" i="1" dirty="0">
                <a:latin typeface="Book Antiqua" panose="02040602050305030304" pitchFamily="18" charset="0"/>
              </a:rPr>
              <a:t>, tengan o no sucursales en ésta, </a:t>
            </a:r>
            <a:r>
              <a:rPr lang="es-AR" sz="2800" b="1" i="1" u="sng" dirty="0">
                <a:latin typeface="Book Antiqua" panose="02040602050305030304" pitchFamily="18" charset="0"/>
              </a:rPr>
              <a:t>la jurisdicción donde están radicados los bienes</a:t>
            </a:r>
            <a:r>
              <a:rPr lang="es-AR" sz="2800" i="1" dirty="0">
                <a:latin typeface="Book Antiqua" panose="02040602050305030304" pitchFamily="18" charset="0"/>
              </a:rPr>
              <a:t> podrá gravar el 80% de los ingresos brutos originados por esas operaciones y la otra, el 20% restante.</a:t>
            </a:r>
          </a:p>
          <a:p>
            <a:pPr algn="just"/>
            <a:endParaRPr lang="en-US" sz="18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CEC5C683-45C0-4F23-A882-80E0E1515074}"/>
              </a:ext>
            </a:extLst>
          </p:cNvPr>
          <p:cNvSpPr>
            <a:spLocks noGrp="1"/>
          </p:cNvSpPr>
          <p:nvPr>
            <p:ph type="sldNum" sz="quarter" idx="12"/>
          </p:nvPr>
        </p:nvSpPr>
        <p:spPr/>
        <p:txBody>
          <a:bodyPr/>
          <a:lstStyle/>
          <a:p>
            <a:pPr>
              <a:defRPr/>
            </a:pPr>
            <a:fld id="{6019478A-E72A-3244-92AA-96D3868FCEF9}" type="slidenum">
              <a:rPr lang="es-ES_tradnl" smtClean="0"/>
              <a:pPr>
                <a:defRPr/>
              </a:pPr>
              <a:t>20</a:t>
            </a:fld>
            <a:endParaRPr lang="es-ES_tradnl"/>
          </a:p>
        </p:txBody>
      </p:sp>
      <p:sp>
        <p:nvSpPr>
          <p:cNvPr id="6" name="Marcador de fecha 5">
            <a:extLst>
              <a:ext uri="{FF2B5EF4-FFF2-40B4-BE49-F238E27FC236}">
                <a16:creationId xmlns:a16="http://schemas.microsoft.com/office/drawing/2014/main" id="{34FF19C1-6E09-40C2-A602-0B24178A0EFE}"/>
              </a:ext>
            </a:extLst>
          </p:cNvPr>
          <p:cNvSpPr>
            <a:spLocks noGrp="1"/>
          </p:cNvSpPr>
          <p:nvPr>
            <p:ph type="dt" sz="half" idx="10"/>
          </p:nvPr>
        </p:nvSpPr>
        <p:spPr/>
        <p:txBody>
          <a:bodyPr/>
          <a:lstStyle/>
          <a:p>
            <a:pPr>
              <a:defRPr/>
            </a:pPr>
            <a:fld id="{247AAAB4-B09D-4E2B-BD1B-9278128430E8}" type="datetime1">
              <a:rPr lang="es-AR" smtClean="0"/>
              <a:t>27/9/2025</a:t>
            </a:fld>
            <a:endParaRPr lang="es-ES"/>
          </a:p>
        </p:txBody>
      </p:sp>
      <p:sp>
        <p:nvSpPr>
          <p:cNvPr id="7" name="Marcador de pie de página 6">
            <a:extLst>
              <a:ext uri="{FF2B5EF4-FFF2-40B4-BE49-F238E27FC236}">
                <a16:creationId xmlns:a16="http://schemas.microsoft.com/office/drawing/2014/main" id="{69AAF18B-A6D9-475B-9DEE-A66F34636290}"/>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86010754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5914" y="703605"/>
            <a:ext cx="8338558" cy="512165"/>
          </a:xfrm>
        </p:spPr>
        <p:txBody>
          <a:bodyPr>
            <a:normAutofit fontScale="90000"/>
          </a:bodyPr>
          <a:lstStyle/>
          <a:p>
            <a:r>
              <a:rPr lang="es-AR" sz="3200" b="1" dirty="0">
                <a:solidFill>
                  <a:schemeClr val="tx1"/>
                </a:solidFill>
                <a:latin typeface="Book Antiqua" pitchFamily="18" charset="0"/>
              </a:rPr>
              <a:t>INTERMEDIARIOS – ART. 11° CM</a:t>
            </a:r>
            <a:endParaRPr lang="en-US" sz="3200" b="1" dirty="0">
              <a:latin typeface="Book Antiqua" panose="02040602050305030304" pitchFamily="18" charset="0"/>
            </a:endParaRPr>
          </a:p>
        </p:txBody>
      </p:sp>
      <p:sp>
        <p:nvSpPr>
          <p:cNvPr id="3" name="2 Marcador de contenido"/>
          <p:cNvSpPr>
            <a:spLocks noGrp="1"/>
          </p:cNvSpPr>
          <p:nvPr>
            <p:ph idx="1"/>
          </p:nvPr>
        </p:nvSpPr>
        <p:spPr/>
        <p:txBody>
          <a:bodyPr>
            <a:normAutofit fontScale="92500" lnSpcReduction="10000"/>
          </a:bodyPr>
          <a:lstStyle/>
          <a:p>
            <a:pPr algn="just"/>
            <a:r>
              <a:rPr lang="es-AR" sz="3200" b="1" dirty="0">
                <a:latin typeface="Book Antiqua" pitchFamily="18" charset="0"/>
              </a:rPr>
              <a:t>Actividad comprendida:</a:t>
            </a:r>
          </a:p>
          <a:p>
            <a:pPr lvl="1" algn="just"/>
            <a:r>
              <a:rPr lang="es-AR" sz="2800" dirty="0">
                <a:latin typeface="Book Antiqua" pitchFamily="18" charset="0"/>
              </a:rPr>
              <a:t>Realizada por rematadores, comisionistas u otros intermediarios.</a:t>
            </a:r>
          </a:p>
          <a:p>
            <a:pPr lvl="1" algn="just"/>
            <a:endParaRPr lang="es-AR" sz="2800" dirty="0">
              <a:latin typeface="Book Antiqua" pitchFamily="18" charset="0"/>
            </a:endParaRPr>
          </a:p>
          <a:p>
            <a:pPr algn="just"/>
            <a:r>
              <a:rPr lang="es-AR" sz="3200" b="1" dirty="0">
                <a:latin typeface="Book Antiqua" pitchFamily="18" charset="0"/>
              </a:rPr>
              <a:t>Criterios de atribución:</a:t>
            </a:r>
          </a:p>
          <a:p>
            <a:pPr lvl="1" algn="just"/>
            <a:r>
              <a:rPr lang="es-AR" sz="2800" dirty="0">
                <a:latin typeface="Book Antiqua" pitchFamily="18" charset="0"/>
              </a:rPr>
              <a:t>Jurisdicción donde están radicados los </a:t>
            </a:r>
            <a:r>
              <a:rPr lang="es-AR" sz="2800" u="sng" dirty="0">
                <a:solidFill>
                  <a:srgbClr val="0070C0"/>
                </a:solidFill>
                <a:latin typeface="Book Antiqua" pitchFamily="18" charset="0"/>
              </a:rPr>
              <a:t>bienes</a:t>
            </a:r>
            <a:r>
              <a:rPr lang="es-AR" sz="2800" dirty="0">
                <a:latin typeface="Book Antiqua" pitchFamily="18" charset="0"/>
              </a:rPr>
              <a:t> </a:t>
            </a:r>
            <a:r>
              <a:rPr lang="es-AR" sz="2800" u="sng" dirty="0">
                <a:solidFill>
                  <a:srgbClr val="0070C0"/>
                </a:solidFill>
                <a:latin typeface="Book Antiqua" pitchFamily="18" charset="0"/>
              </a:rPr>
              <a:t>al momento de la venta</a:t>
            </a:r>
            <a:r>
              <a:rPr lang="es-AR" sz="2800" dirty="0">
                <a:latin typeface="Book Antiqua" pitchFamily="18" charset="0"/>
              </a:rPr>
              <a:t>: 80% de los ingresos.</a:t>
            </a:r>
          </a:p>
          <a:p>
            <a:pPr lvl="1" algn="just"/>
            <a:r>
              <a:rPr lang="es-AR" sz="2800" dirty="0">
                <a:latin typeface="Book Antiqua" pitchFamily="18" charset="0"/>
              </a:rPr>
              <a:t>Jurisdicción donde esta radicada la administración: 20% de los ingresos.</a:t>
            </a:r>
          </a:p>
          <a:p>
            <a:pPr algn="just"/>
            <a:endParaRPr lang="es-AR" sz="3200" dirty="0">
              <a:latin typeface="Book Antiqua" pitchFamily="18" charset="0"/>
            </a:endParaRPr>
          </a:p>
          <a:p>
            <a:pPr algn="just"/>
            <a:r>
              <a:rPr lang="es-AR" sz="3200" dirty="0">
                <a:latin typeface="Book Antiqua" pitchFamily="18" charset="0"/>
              </a:rPr>
              <a:t>CEPAS ARGENTINA SA C/Pcia. de Bs. As.: </a:t>
            </a:r>
            <a:r>
              <a:rPr lang="es-AR" sz="3200" dirty="0" err="1">
                <a:latin typeface="Book Antiqua" pitchFamily="18" charset="0"/>
              </a:rPr>
              <a:t>Resoluc</a:t>
            </a:r>
            <a:r>
              <a:rPr lang="es-AR" sz="3200" dirty="0">
                <a:latin typeface="Book Antiqua" pitchFamily="18" charset="0"/>
              </a:rPr>
              <a:t>. CP N° 26/2018, 8/11/2018.</a:t>
            </a:r>
          </a:p>
          <a:p>
            <a:pPr algn="just"/>
            <a:endParaRPr lang="es-MX"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666F3557-BD3A-47B5-9C4F-A68E0AD7486C}"/>
              </a:ext>
            </a:extLst>
          </p:cNvPr>
          <p:cNvSpPr>
            <a:spLocks noGrp="1"/>
          </p:cNvSpPr>
          <p:nvPr>
            <p:ph type="sldNum" sz="quarter" idx="12"/>
          </p:nvPr>
        </p:nvSpPr>
        <p:spPr/>
        <p:txBody>
          <a:bodyPr/>
          <a:lstStyle/>
          <a:p>
            <a:pPr>
              <a:defRPr/>
            </a:pPr>
            <a:fld id="{6019478A-E72A-3244-92AA-96D3868FCEF9}" type="slidenum">
              <a:rPr lang="es-ES_tradnl" smtClean="0"/>
              <a:pPr>
                <a:defRPr/>
              </a:pPr>
              <a:t>21</a:t>
            </a:fld>
            <a:endParaRPr lang="es-ES_tradnl"/>
          </a:p>
        </p:txBody>
      </p:sp>
      <p:sp>
        <p:nvSpPr>
          <p:cNvPr id="6" name="Marcador de fecha 5">
            <a:extLst>
              <a:ext uri="{FF2B5EF4-FFF2-40B4-BE49-F238E27FC236}">
                <a16:creationId xmlns:a16="http://schemas.microsoft.com/office/drawing/2014/main" id="{1A1B32FB-576F-45EC-922E-888223914E01}"/>
              </a:ext>
            </a:extLst>
          </p:cNvPr>
          <p:cNvSpPr>
            <a:spLocks noGrp="1"/>
          </p:cNvSpPr>
          <p:nvPr>
            <p:ph type="dt" sz="half" idx="10"/>
          </p:nvPr>
        </p:nvSpPr>
        <p:spPr/>
        <p:txBody>
          <a:bodyPr/>
          <a:lstStyle/>
          <a:p>
            <a:pPr>
              <a:defRPr/>
            </a:pPr>
            <a:fld id="{E1A85AC1-9349-4FA8-A720-F63FC716A5FD}" type="datetime1">
              <a:rPr lang="es-AR" smtClean="0"/>
              <a:t>27/9/2025</a:t>
            </a:fld>
            <a:endParaRPr lang="es-ES"/>
          </a:p>
        </p:txBody>
      </p:sp>
      <p:sp>
        <p:nvSpPr>
          <p:cNvPr id="7" name="Marcador de pie de página 6">
            <a:extLst>
              <a:ext uri="{FF2B5EF4-FFF2-40B4-BE49-F238E27FC236}">
                <a16:creationId xmlns:a16="http://schemas.microsoft.com/office/drawing/2014/main" id="{5592B781-ED07-4331-BE77-A2ED23A84CE5}"/>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64415205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282242-8B4F-45DF-A6F4-C7BF5EB3B0AC}"/>
              </a:ext>
            </a:extLst>
          </p:cNvPr>
          <p:cNvSpPr>
            <a:spLocks noGrp="1"/>
          </p:cNvSpPr>
          <p:nvPr>
            <p:ph type="title"/>
          </p:nvPr>
        </p:nvSpPr>
        <p:spPr>
          <a:xfrm>
            <a:off x="1981200" y="0"/>
            <a:ext cx="8363272" cy="1027114"/>
          </a:xfrm>
        </p:spPr>
        <p:txBody>
          <a:bodyPr>
            <a:normAutofit/>
          </a:bodyPr>
          <a:lstStyle/>
          <a:p>
            <a:r>
              <a:rPr lang="es-AR" sz="3200" b="1" dirty="0">
                <a:solidFill>
                  <a:schemeClr val="tx1"/>
                </a:solidFill>
                <a:latin typeface="Book Antiqua" pitchFamily="18" charset="0"/>
              </a:rPr>
              <a:t>INTERMEDIARIOS – ART. 11° CM</a:t>
            </a:r>
          </a:p>
        </p:txBody>
      </p:sp>
      <p:sp>
        <p:nvSpPr>
          <p:cNvPr id="3" name="Marcador de contenido 2">
            <a:extLst>
              <a:ext uri="{FF2B5EF4-FFF2-40B4-BE49-F238E27FC236}">
                <a16:creationId xmlns:a16="http://schemas.microsoft.com/office/drawing/2014/main" id="{EEAE10D3-C3E4-4078-A845-64D24A792913}"/>
              </a:ext>
            </a:extLst>
          </p:cNvPr>
          <p:cNvSpPr>
            <a:spLocks noGrp="1"/>
          </p:cNvSpPr>
          <p:nvPr>
            <p:ph idx="1"/>
          </p:nvPr>
        </p:nvSpPr>
        <p:spPr/>
        <p:txBody>
          <a:bodyPr>
            <a:normAutofit/>
          </a:bodyPr>
          <a:lstStyle/>
          <a:p>
            <a:pPr algn="just"/>
            <a:r>
              <a:rPr lang="es-MX" sz="2800" dirty="0">
                <a:latin typeface="Book Antiqua" panose="02040602050305030304" pitchFamily="18" charset="0"/>
              </a:rPr>
              <a:t> </a:t>
            </a:r>
            <a:r>
              <a:rPr lang="es-ES" sz="2800" dirty="0">
                <a:latin typeface="Book Antiqua" panose="02040602050305030304" pitchFamily="18" charset="0"/>
              </a:rPr>
              <a:t>En los casos de rematadores, comisionistas u otros intermediarios, </a:t>
            </a:r>
          </a:p>
          <a:p>
            <a:pPr algn="just"/>
            <a:r>
              <a:rPr lang="es-ES" sz="2800" dirty="0">
                <a:latin typeface="Book Antiqua" panose="02040602050305030304" pitchFamily="18" charset="0"/>
              </a:rPr>
              <a:t>que tengan su oficina central en una jurisdicción y rematen o intervengan en la venta o negociación de bienes </a:t>
            </a:r>
            <a:r>
              <a:rPr lang="es-ES" sz="2800" b="1" u="sng" dirty="0">
                <a:solidFill>
                  <a:srgbClr val="0070C0"/>
                </a:solidFill>
                <a:latin typeface="Book Antiqua" panose="02040602050305030304" pitchFamily="18" charset="0"/>
              </a:rPr>
              <a:t>situados en otra</a:t>
            </a:r>
            <a:r>
              <a:rPr lang="es-ES" sz="2800" dirty="0">
                <a:latin typeface="Book Antiqua" panose="02040602050305030304" pitchFamily="18" charset="0"/>
              </a:rPr>
              <a:t>, tengan o no sucursales en ésta, </a:t>
            </a:r>
          </a:p>
          <a:p>
            <a:pPr algn="just"/>
            <a:r>
              <a:rPr lang="es-ES" sz="2800" dirty="0">
                <a:latin typeface="Book Antiqua" panose="02040602050305030304" pitchFamily="18" charset="0"/>
              </a:rPr>
              <a:t>la jurisdicción donde están radicados los bienes podrá gravar el 80% de los ingresos brutos originados por esas operaciones y la otra, el 20% restante.</a:t>
            </a:r>
          </a:p>
          <a:p>
            <a:pPr algn="just"/>
            <a:endParaRPr lang="es-AR"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72AF0A9B-51A3-4EC5-A929-8BA0BC52114B}"/>
              </a:ext>
            </a:extLst>
          </p:cNvPr>
          <p:cNvSpPr>
            <a:spLocks noGrp="1"/>
          </p:cNvSpPr>
          <p:nvPr>
            <p:ph type="sldNum" sz="quarter" idx="12"/>
          </p:nvPr>
        </p:nvSpPr>
        <p:spPr/>
        <p:txBody>
          <a:bodyPr/>
          <a:lstStyle/>
          <a:p>
            <a:pPr>
              <a:defRPr/>
            </a:pPr>
            <a:fld id="{6019478A-E72A-3244-92AA-96D3868FCEF9}" type="slidenum">
              <a:rPr lang="es-ES_tradnl" smtClean="0"/>
              <a:pPr>
                <a:defRPr/>
              </a:pPr>
              <a:t>22</a:t>
            </a:fld>
            <a:endParaRPr lang="es-ES_tradnl"/>
          </a:p>
        </p:txBody>
      </p:sp>
      <p:sp>
        <p:nvSpPr>
          <p:cNvPr id="6" name="Marcador de fecha 5">
            <a:extLst>
              <a:ext uri="{FF2B5EF4-FFF2-40B4-BE49-F238E27FC236}">
                <a16:creationId xmlns:a16="http://schemas.microsoft.com/office/drawing/2014/main" id="{C6A7212B-23BD-413A-8B1C-858AAF13A5F6}"/>
              </a:ext>
            </a:extLst>
          </p:cNvPr>
          <p:cNvSpPr>
            <a:spLocks noGrp="1"/>
          </p:cNvSpPr>
          <p:nvPr>
            <p:ph type="dt" sz="half" idx="10"/>
          </p:nvPr>
        </p:nvSpPr>
        <p:spPr/>
        <p:txBody>
          <a:bodyPr/>
          <a:lstStyle/>
          <a:p>
            <a:pPr>
              <a:defRPr/>
            </a:pPr>
            <a:fld id="{7509A71E-6860-4BF5-A0AE-2AAF0161FD4D}" type="datetime1">
              <a:rPr lang="es-AR" smtClean="0"/>
              <a:t>27/9/2025</a:t>
            </a:fld>
            <a:endParaRPr lang="es-ES"/>
          </a:p>
        </p:txBody>
      </p:sp>
      <p:sp>
        <p:nvSpPr>
          <p:cNvPr id="7" name="Marcador de pie de página 6">
            <a:extLst>
              <a:ext uri="{FF2B5EF4-FFF2-40B4-BE49-F238E27FC236}">
                <a16:creationId xmlns:a16="http://schemas.microsoft.com/office/drawing/2014/main" id="{7F0F7A74-7DDB-4BED-92AB-D9A8D014D6E1}"/>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97745020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C016D2-75DB-4BE1-ACBD-C9D9E23A6127}"/>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8F7317A3-DD76-4138-A47E-205AAEAF1023}"/>
              </a:ext>
            </a:extLst>
          </p:cNvPr>
          <p:cNvSpPr>
            <a:spLocks noGrp="1"/>
          </p:cNvSpPr>
          <p:nvPr>
            <p:ph idx="1"/>
          </p:nvPr>
        </p:nvSpPr>
        <p:spPr/>
        <p:txBody>
          <a:bodyPr>
            <a:noAutofit/>
          </a:bodyPr>
          <a:lstStyle/>
          <a:p>
            <a:pPr algn="just"/>
            <a:r>
              <a:rPr lang="es-AR" sz="2000" b="1" dirty="0">
                <a:latin typeface="Book Antiqua" panose="02040602050305030304" pitchFamily="18" charset="0"/>
              </a:rPr>
              <a:t>La </a:t>
            </a:r>
            <a:r>
              <a:rPr lang="es-AR" sz="2000" b="1" dirty="0" err="1">
                <a:latin typeface="Book Antiqua" panose="02040602050305030304" pitchFamily="18" charset="0"/>
              </a:rPr>
              <a:t>Bragadense</a:t>
            </a:r>
            <a:r>
              <a:rPr lang="es-AR" sz="2000" b="1" dirty="0">
                <a:latin typeface="Book Antiqua" panose="02040602050305030304" pitchFamily="18" charset="0"/>
              </a:rPr>
              <a:t> SA.</a:t>
            </a:r>
          </a:p>
          <a:p>
            <a:pPr algn="just"/>
            <a:r>
              <a:rPr lang="es-AR" sz="2000" dirty="0">
                <a:latin typeface="Book Antiqua" panose="02040602050305030304" pitchFamily="18" charset="0"/>
              </a:rPr>
              <a:t>Mediante la Resolución </a:t>
            </a:r>
            <a:r>
              <a:rPr lang="es-AR" sz="2000" dirty="0" err="1">
                <a:latin typeface="Book Antiqua" panose="02040602050305030304" pitchFamily="18" charset="0"/>
              </a:rPr>
              <a:t>Nº</a:t>
            </a:r>
            <a:r>
              <a:rPr lang="es-AR" sz="2000" dirty="0">
                <a:latin typeface="Book Antiqua" panose="02040602050305030304" pitchFamily="18" charset="0"/>
              </a:rPr>
              <a:t> 79/2015 la CA resolvió que el artículo 11º del CM se aplica a quienes ejerzan la actividad de comisionistas, y no en el contexto de la más amplia actividad que desarrolla la contribuyente en su calidad de acopiador, por lo cual en el caso corresponde aplicar el régimen general previsto en los artículos 2º al 5º del CM; y en lo que respecta a la actividad de transporte debe aplicarse el artículo 9º porque la misma está reconocida en el propio estatuto de la sociedad.</a:t>
            </a:r>
          </a:p>
          <a:p>
            <a:pPr algn="just"/>
            <a:endParaRPr lang="es-AR" sz="2000" dirty="0">
              <a:latin typeface="Book Antiqua" panose="02040602050305030304" pitchFamily="18" charset="0"/>
            </a:endParaRPr>
          </a:p>
          <a:p>
            <a:pPr algn="just"/>
            <a:r>
              <a:rPr lang="es-AR" sz="2000" dirty="0">
                <a:latin typeface="Book Antiqua" panose="02040602050305030304" pitchFamily="18" charset="0"/>
              </a:rPr>
              <a:t>Apelada que fue dicha resolución por la Provincia de Buenos Aires, la CP mediante la resolución </a:t>
            </a:r>
            <a:r>
              <a:rPr lang="es-AR" sz="2000" dirty="0" err="1">
                <a:latin typeface="Book Antiqua" panose="02040602050305030304" pitchFamily="18" charset="0"/>
              </a:rPr>
              <a:t>Nº</a:t>
            </a:r>
            <a:r>
              <a:rPr lang="es-AR" sz="2000" dirty="0">
                <a:latin typeface="Book Antiqua" panose="02040602050305030304" pitchFamily="18" charset="0"/>
              </a:rPr>
              <a:t> 29/2016 resuelve que corresponde aplicar el artículo 11º del CM, que se corresponde con lo resuelto en los “casos concretos” Cooperativa Agropecuaria General Paz de Marcos Juárez Ltada, Huinca Cereales SRL y LeFun SA.</a:t>
            </a:r>
          </a:p>
          <a:p>
            <a:pPr algn="just"/>
            <a:endParaRPr lang="es-AR" sz="2000" dirty="0">
              <a:latin typeface="Book Antiqua" panose="02040602050305030304" pitchFamily="18" charset="0"/>
            </a:endParaRPr>
          </a:p>
          <a:p>
            <a:pPr algn="just"/>
            <a:r>
              <a:rPr lang="es-AR" sz="2000" dirty="0">
                <a:latin typeface="Book Antiqua" panose="02040602050305030304" pitchFamily="18" charset="0"/>
              </a:rPr>
              <a:t>CP, Resolución N° 29/2016, La </a:t>
            </a:r>
            <a:r>
              <a:rPr lang="es-AR" sz="2000" dirty="0" err="1">
                <a:latin typeface="Book Antiqua" panose="02040602050305030304" pitchFamily="18" charset="0"/>
              </a:rPr>
              <a:t>Bragadense</a:t>
            </a:r>
            <a:r>
              <a:rPr lang="es-AR" sz="2000" dirty="0">
                <a:latin typeface="Book Antiqua" panose="02040602050305030304" pitchFamily="18" charset="0"/>
              </a:rPr>
              <a:t> SA c/Provincia de Buenos Aires.</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3894296E-814C-4836-B83E-DDFF4C9EAEB8}"/>
              </a:ext>
            </a:extLst>
          </p:cNvPr>
          <p:cNvSpPr>
            <a:spLocks noGrp="1"/>
          </p:cNvSpPr>
          <p:nvPr>
            <p:ph type="sldNum" sz="quarter" idx="12"/>
          </p:nvPr>
        </p:nvSpPr>
        <p:spPr/>
        <p:txBody>
          <a:bodyPr/>
          <a:lstStyle/>
          <a:p>
            <a:pPr>
              <a:defRPr/>
            </a:pPr>
            <a:fld id="{6019478A-E72A-3244-92AA-96D3868FCEF9}" type="slidenum">
              <a:rPr lang="es-ES_tradnl" smtClean="0"/>
              <a:pPr>
                <a:defRPr/>
              </a:pPr>
              <a:t>23</a:t>
            </a:fld>
            <a:endParaRPr lang="es-ES_tradnl"/>
          </a:p>
        </p:txBody>
      </p:sp>
      <p:sp>
        <p:nvSpPr>
          <p:cNvPr id="6" name="Marcador de fecha 5">
            <a:extLst>
              <a:ext uri="{FF2B5EF4-FFF2-40B4-BE49-F238E27FC236}">
                <a16:creationId xmlns:a16="http://schemas.microsoft.com/office/drawing/2014/main" id="{0F0652EA-65A5-4C5D-8B6F-A7C3C9224761}"/>
              </a:ext>
            </a:extLst>
          </p:cNvPr>
          <p:cNvSpPr>
            <a:spLocks noGrp="1"/>
          </p:cNvSpPr>
          <p:nvPr>
            <p:ph type="dt" sz="half" idx="10"/>
          </p:nvPr>
        </p:nvSpPr>
        <p:spPr/>
        <p:txBody>
          <a:bodyPr/>
          <a:lstStyle/>
          <a:p>
            <a:pPr>
              <a:defRPr/>
            </a:pPr>
            <a:fld id="{0E49BFBA-FDC7-40C0-9A15-8F56C0B3D97F}" type="datetime1">
              <a:rPr lang="es-AR" smtClean="0"/>
              <a:t>27/9/2025</a:t>
            </a:fld>
            <a:endParaRPr lang="es-ES"/>
          </a:p>
        </p:txBody>
      </p:sp>
      <p:sp>
        <p:nvSpPr>
          <p:cNvPr id="7" name="Marcador de pie de página 6">
            <a:extLst>
              <a:ext uri="{FF2B5EF4-FFF2-40B4-BE49-F238E27FC236}">
                <a16:creationId xmlns:a16="http://schemas.microsoft.com/office/drawing/2014/main" id="{745B8640-9321-45FC-B138-8E6C1416C4D2}"/>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412474250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AR" sz="2000" b="1" dirty="0">
                <a:latin typeface="Book Antiqua" panose="02040602050305030304" pitchFamily="18" charset="0"/>
              </a:rPr>
              <a:t>Cooperativa Agropecuaria General Paz de Marcos Juárez.</a:t>
            </a:r>
          </a:p>
          <a:p>
            <a:pPr algn="just"/>
            <a:r>
              <a:rPr lang="es-AR" sz="2000" dirty="0">
                <a:latin typeface="Book Antiqua" panose="02040602050305030304" pitchFamily="18" charset="0"/>
              </a:rPr>
              <a:t>La entidad realizaba distintos tipos de actividades, tales como:</a:t>
            </a:r>
          </a:p>
          <a:p>
            <a:pPr algn="just"/>
            <a:r>
              <a:rPr lang="es-AR" sz="2000" b="1" dirty="0">
                <a:latin typeface="Book Antiqua" panose="02040602050305030304" pitchFamily="18" charset="0"/>
              </a:rPr>
              <a:t>Intermediación en la venta de cereales y granos: </a:t>
            </a:r>
            <a:r>
              <a:rPr lang="es-AR" sz="2000" dirty="0">
                <a:latin typeface="Book Antiqua" panose="02040602050305030304" pitchFamily="18" charset="0"/>
              </a:rPr>
              <a:t>tiene sede exclusiva en la Provincia de Córdoba (PC) y los granos que comercializa están ubicados también en dicha provincia. Distribuye la BI conforme lo establece el artículo 11º del CM.</a:t>
            </a:r>
          </a:p>
          <a:p>
            <a:pPr algn="just"/>
            <a:r>
              <a:rPr lang="es-AR" sz="2000" b="1" dirty="0">
                <a:latin typeface="Book Antiqua" panose="02040602050305030304" pitchFamily="18" charset="0"/>
              </a:rPr>
              <a:t>Seguros:</a:t>
            </a:r>
            <a:r>
              <a:rPr lang="es-AR" sz="2000" dirty="0">
                <a:latin typeface="Book Antiqua" panose="02040602050305030304" pitchFamily="18" charset="0"/>
              </a:rPr>
              <a:t> intermediaba en el negocio del seguro con la Cooperativa La Segunda como asegurador, sobre bienes ubicados en la PC y distribuía la BI conforme el artículo 11º del CM.</a:t>
            </a:r>
          </a:p>
          <a:p>
            <a:pPr algn="just"/>
            <a:r>
              <a:rPr lang="es-AR" sz="2000" b="1" dirty="0">
                <a:latin typeface="Book Antiqua" panose="02040602050305030304" pitchFamily="18" charset="0"/>
              </a:rPr>
              <a:t>Venta de fertilizantes, agroquímicos y combustibles:</a:t>
            </a:r>
            <a:r>
              <a:rPr lang="es-AR" sz="2000" dirty="0">
                <a:latin typeface="Book Antiqua" panose="02040602050305030304" pitchFamily="18" charset="0"/>
              </a:rPr>
              <a:t> únicamente en la Provincia de Córdoba.</a:t>
            </a:r>
          </a:p>
          <a:p>
            <a:pPr algn="just"/>
            <a:r>
              <a:rPr lang="es-AR" sz="2000" dirty="0">
                <a:latin typeface="Book Antiqua" panose="02040602050305030304" pitchFamily="18" charset="0"/>
              </a:rPr>
              <a:t>Resulta fiscalizada por el organismo de control de la Provincia de Santa Fe (PSF) que considera que corresponde aplicar el régimen general y los montos de ventas que atribuye a cada jurisdicción están representados por el total de la operación y no sobre las comisiones.</a:t>
            </a:r>
          </a:p>
          <a:p>
            <a:pPr algn="just"/>
            <a:r>
              <a:rPr lang="es-AR" sz="2000" dirty="0">
                <a:latin typeface="Book Antiqua" panose="02040602050305030304" pitchFamily="18" charset="0"/>
              </a:rPr>
              <a:t>CA, Resolución N° 49/2009, Cooperativa Agropecuaria General Paz de Marcos Juárez Ltada c/Provincia de Santa Fe.</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9AFA9E63-122D-4174-811E-876FF8A2D9A0}"/>
              </a:ext>
            </a:extLst>
          </p:cNvPr>
          <p:cNvSpPr>
            <a:spLocks noGrp="1"/>
          </p:cNvSpPr>
          <p:nvPr>
            <p:ph type="sldNum" sz="quarter" idx="12"/>
          </p:nvPr>
        </p:nvSpPr>
        <p:spPr/>
        <p:txBody>
          <a:bodyPr/>
          <a:lstStyle/>
          <a:p>
            <a:pPr>
              <a:defRPr/>
            </a:pPr>
            <a:fld id="{6019478A-E72A-3244-92AA-96D3868FCEF9}" type="slidenum">
              <a:rPr lang="es-ES_tradnl" smtClean="0"/>
              <a:pPr>
                <a:defRPr/>
              </a:pPr>
              <a:t>24</a:t>
            </a:fld>
            <a:endParaRPr lang="es-ES_tradnl"/>
          </a:p>
        </p:txBody>
      </p:sp>
      <p:sp>
        <p:nvSpPr>
          <p:cNvPr id="6" name="Marcador de fecha 5">
            <a:extLst>
              <a:ext uri="{FF2B5EF4-FFF2-40B4-BE49-F238E27FC236}">
                <a16:creationId xmlns:a16="http://schemas.microsoft.com/office/drawing/2014/main" id="{F0FD2951-E9D1-4AAA-9A2F-D191324882CF}"/>
              </a:ext>
            </a:extLst>
          </p:cNvPr>
          <p:cNvSpPr>
            <a:spLocks noGrp="1"/>
          </p:cNvSpPr>
          <p:nvPr>
            <p:ph type="dt" sz="half" idx="10"/>
          </p:nvPr>
        </p:nvSpPr>
        <p:spPr/>
        <p:txBody>
          <a:bodyPr/>
          <a:lstStyle/>
          <a:p>
            <a:pPr>
              <a:defRPr/>
            </a:pPr>
            <a:fld id="{60CA4735-1782-4332-90B8-4AC22A7C4B6A}" type="datetime1">
              <a:rPr lang="es-AR" smtClean="0"/>
              <a:t>27/9/2025</a:t>
            </a:fld>
            <a:endParaRPr lang="es-ES"/>
          </a:p>
        </p:txBody>
      </p:sp>
      <p:sp>
        <p:nvSpPr>
          <p:cNvPr id="7" name="Marcador de pie de página 6">
            <a:extLst>
              <a:ext uri="{FF2B5EF4-FFF2-40B4-BE49-F238E27FC236}">
                <a16:creationId xmlns:a16="http://schemas.microsoft.com/office/drawing/2014/main" id="{20AC20C5-4BD6-49A6-93E8-B017F94A6605}"/>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18809166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AR" sz="2000" b="1" dirty="0">
                <a:latin typeface="Book Antiqua" panose="02040602050305030304" pitchFamily="18" charset="0"/>
              </a:rPr>
              <a:t>Cooperativa Agropecuaria General Paz de Marcos Juárez.</a:t>
            </a:r>
          </a:p>
          <a:p>
            <a:pPr algn="just"/>
            <a:r>
              <a:rPr lang="es-AR" sz="2000" dirty="0">
                <a:latin typeface="Book Antiqua" panose="02040602050305030304" pitchFamily="18" charset="0"/>
              </a:rPr>
              <a:t>Respecto de la distribución de gastos la PSF considera la totalidad de los gastos sin excluir aquellos que corresponden a la actividad incluida en un régimen especial.</a:t>
            </a:r>
          </a:p>
          <a:p>
            <a:pPr algn="just"/>
            <a:r>
              <a:rPr lang="es-AR" sz="2000" b="1" dirty="0">
                <a:latin typeface="Book Antiqua" panose="02040602050305030304" pitchFamily="18" charset="0"/>
              </a:rPr>
              <a:t>Servicio de transporte: </a:t>
            </a:r>
            <a:r>
              <a:rPr lang="es-AR" sz="2000" dirty="0">
                <a:latin typeface="Book Antiqua" panose="02040602050305030304" pitchFamily="18" charset="0"/>
              </a:rPr>
              <a:t>en algunas ocasiones</a:t>
            </a:r>
            <a:r>
              <a:rPr lang="es-AR" sz="2000" b="1" dirty="0">
                <a:latin typeface="Book Antiqua" panose="02040602050305030304" pitchFamily="18" charset="0"/>
              </a:rPr>
              <a:t> </a:t>
            </a:r>
            <a:r>
              <a:rPr lang="es-AR" sz="2000" dirty="0">
                <a:latin typeface="Book Antiqua" panose="02040602050305030304" pitchFamily="18" charset="0"/>
              </a:rPr>
              <a:t>presta este servicio con vehículos propios y otros con vehículos de terceros en cuyo caso actúa también como comisionista, siendo una actividad totalmente escindida de la principal por lo cual liquida el tributo aplicando lo dispuesto en el artículo 9º del CM.</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4EAF1759-F6AA-468F-8301-9815069ABA10}"/>
              </a:ext>
            </a:extLst>
          </p:cNvPr>
          <p:cNvSpPr>
            <a:spLocks noGrp="1"/>
          </p:cNvSpPr>
          <p:nvPr>
            <p:ph type="sldNum" sz="quarter" idx="12"/>
          </p:nvPr>
        </p:nvSpPr>
        <p:spPr/>
        <p:txBody>
          <a:bodyPr/>
          <a:lstStyle/>
          <a:p>
            <a:pPr>
              <a:defRPr/>
            </a:pPr>
            <a:fld id="{6019478A-E72A-3244-92AA-96D3868FCEF9}" type="slidenum">
              <a:rPr lang="es-ES_tradnl" smtClean="0"/>
              <a:pPr>
                <a:defRPr/>
              </a:pPr>
              <a:t>25</a:t>
            </a:fld>
            <a:endParaRPr lang="es-ES_tradnl"/>
          </a:p>
        </p:txBody>
      </p:sp>
      <p:sp>
        <p:nvSpPr>
          <p:cNvPr id="6" name="Marcador de fecha 5">
            <a:extLst>
              <a:ext uri="{FF2B5EF4-FFF2-40B4-BE49-F238E27FC236}">
                <a16:creationId xmlns:a16="http://schemas.microsoft.com/office/drawing/2014/main" id="{1DA4D49A-F79A-4826-81D5-77750157B7C7}"/>
              </a:ext>
            </a:extLst>
          </p:cNvPr>
          <p:cNvSpPr>
            <a:spLocks noGrp="1"/>
          </p:cNvSpPr>
          <p:nvPr>
            <p:ph type="dt" sz="half" idx="10"/>
          </p:nvPr>
        </p:nvSpPr>
        <p:spPr/>
        <p:txBody>
          <a:bodyPr/>
          <a:lstStyle/>
          <a:p>
            <a:pPr>
              <a:defRPr/>
            </a:pPr>
            <a:fld id="{2D4745C5-B6D9-4C77-BAF6-3BF875DC49E3}" type="datetime1">
              <a:rPr lang="es-AR" smtClean="0"/>
              <a:t>27/9/2025</a:t>
            </a:fld>
            <a:endParaRPr lang="es-ES"/>
          </a:p>
        </p:txBody>
      </p:sp>
      <p:sp>
        <p:nvSpPr>
          <p:cNvPr id="7" name="Marcador de pie de página 6">
            <a:extLst>
              <a:ext uri="{FF2B5EF4-FFF2-40B4-BE49-F238E27FC236}">
                <a16:creationId xmlns:a16="http://schemas.microsoft.com/office/drawing/2014/main" id="{74F48D50-992B-4EC4-9A5D-ABC014667D94}"/>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45761113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ES" sz="2000" dirty="0">
                <a:latin typeface="Book Antiqua" panose="02040602050305030304" pitchFamily="18" charset="0"/>
              </a:rPr>
              <a:t>La CA resuelve que en cada caso debe procederse a liquidar el ISIB respetando los siguientes criterios:</a:t>
            </a:r>
          </a:p>
          <a:p>
            <a:pPr algn="just"/>
            <a:r>
              <a:rPr lang="es-ES" sz="2000" b="1" dirty="0">
                <a:latin typeface="Book Antiqua" panose="02040602050305030304" pitchFamily="18" charset="0"/>
              </a:rPr>
              <a:t>Intermediación en la venta de cereales y granos: </a:t>
            </a:r>
            <a:r>
              <a:rPr lang="es-ES" sz="2000" dirty="0">
                <a:latin typeface="Book Antiqua" panose="02040602050305030304" pitchFamily="18" charset="0"/>
              </a:rPr>
              <a:t>tales ingresos encuadran en el artículo 11 del CM, correspondiendo asignar el 80% de dichas comisiones a la jurisdicción donde están radicados los bienes, en el caso la PC, por ser ésta donde se encuentran localizados los granos y los productores que generan el ingreso a la Cooperativa, por lo cual procede hacer lugar a lo solicitado por la recurrente en este concepto.</a:t>
            </a:r>
          </a:p>
          <a:p>
            <a:pPr algn="just"/>
            <a:r>
              <a:rPr lang="es-ES" sz="2000" b="1" dirty="0">
                <a:latin typeface="Book Antiqua" panose="02040602050305030304" pitchFamily="18" charset="0"/>
              </a:rPr>
              <a:t>Seguros: </a:t>
            </a:r>
            <a:r>
              <a:rPr lang="es-ES" sz="2000" dirty="0">
                <a:latin typeface="Book Antiqua" panose="02040602050305030304" pitchFamily="18" charset="0"/>
              </a:rPr>
              <a:t>la atribución de los ingresos deberá efectuarse de conformidad al Régimen General del artículo 2º del CM.</a:t>
            </a:r>
          </a:p>
          <a:p>
            <a:pPr algn="just"/>
            <a:r>
              <a:rPr lang="es-ES" sz="2000" b="1" dirty="0">
                <a:latin typeface="Book Antiqua" panose="02040602050305030304" pitchFamily="18" charset="0"/>
              </a:rPr>
              <a:t>Servicio de transporte: </a:t>
            </a:r>
            <a:r>
              <a:rPr lang="es-ES" sz="2000" dirty="0">
                <a:latin typeface="Book Antiqua" panose="02040602050305030304" pitchFamily="18" charset="0"/>
              </a:rPr>
              <a:t>deberá seguirse lo normado en el artículo 9º del Convenio Multilateral, asignando los ingresos por los fletes devengados o percibidos en el lugar de origen del viaje, en este caso la PC.</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3B370D1A-B021-47CD-B514-87F759BEB0AE}"/>
              </a:ext>
            </a:extLst>
          </p:cNvPr>
          <p:cNvSpPr>
            <a:spLocks noGrp="1"/>
          </p:cNvSpPr>
          <p:nvPr>
            <p:ph type="sldNum" sz="quarter" idx="12"/>
          </p:nvPr>
        </p:nvSpPr>
        <p:spPr/>
        <p:txBody>
          <a:bodyPr/>
          <a:lstStyle/>
          <a:p>
            <a:pPr>
              <a:defRPr/>
            </a:pPr>
            <a:fld id="{6019478A-E72A-3244-92AA-96D3868FCEF9}" type="slidenum">
              <a:rPr lang="es-ES_tradnl" smtClean="0"/>
              <a:pPr>
                <a:defRPr/>
              </a:pPr>
              <a:t>26</a:t>
            </a:fld>
            <a:endParaRPr lang="es-ES_tradnl"/>
          </a:p>
        </p:txBody>
      </p:sp>
      <p:sp>
        <p:nvSpPr>
          <p:cNvPr id="6" name="Marcador de fecha 5">
            <a:extLst>
              <a:ext uri="{FF2B5EF4-FFF2-40B4-BE49-F238E27FC236}">
                <a16:creationId xmlns:a16="http://schemas.microsoft.com/office/drawing/2014/main" id="{351548DC-3D4E-4724-A3E3-FA229266747C}"/>
              </a:ext>
            </a:extLst>
          </p:cNvPr>
          <p:cNvSpPr>
            <a:spLocks noGrp="1"/>
          </p:cNvSpPr>
          <p:nvPr>
            <p:ph type="dt" sz="half" idx="10"/>
          </p:nvPr>
        </p:nvSpPr>
        <p:spPr/>
        <p:txBody>
          <a:bodyPr/>
          <a:lstStyle/>
          <a:p>
            <a:pPr>
              <a:defRPr/>
            </a:pPr>
            <a:fld id="{10101145-6F72-459F-AFF6-20680321B5B7}" type="datetime1">
              <a:rPr lang="es-AR" smtClean="0"/>
              <a:t>27/9/2025</a:t>
            </a:fld>
            <a:endParaRPr lang="es-ES"/>
          </a:p>
        </p:txBody>
      </p:sp>
      <p:sp>
        <p:nvSpPr>
          <p:cNvPr id="7" name="Marcador de pie de página 6">
            <a:extLst>
              <a:ext uri="{FF2B5EF4-FFF2-40B4-BE49-F238E27FC236}">
                <a16:creationId xmlns:a16="http://schemas.microsoft.com/office/drawing/2014/main" id="{AC131776-C5B5-4272-B369-806C54E4E704}"/>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25976707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AR" sz="2000" b="1" dirty="0">
                <a:latin typeface="Book Antiqua" panose="02040602050305030304" pitchFamily="18" charset="0"/>
              </a:rPr>
              <a:t>Huinca Cereales SRL.</a:t>
            </a:r>
          </a:p>
          <a:p>
            <a:pPr algn="just"/>
            <a:r>
              <a:rPr lang="es-AR" sz="2000" dirty="0">
                <a:latin typeface="Book Antiqua" panose="02040602050305030304" pitchFamily="18" charset="0"/>
              </a:rPr>
              <a:t>La contribuyente se agravia porque el fisco de la PSF determina un ajuste considerando que la actividad se encuentra comprendida en el régimen general del artículo 2º del CM, siendo que la liquidación fue realizada como contribuyente local porque considera que la totalidad de la actividad la realiza en el ámbito de la PC.</a:t>
            </a:r>
          </a:p>
          <a:p>
            <a:pPr algn="just"/>
            <a:r>
              <a:rPr lang="es-AR" sz="2000" dirty="0">
                <a:latin typeface="Book Antiqua" panose="02040602050305030304" pitchFamily="18" charset="0"/>
              </a:rPr>
              <a:t>Que, en sus agravios manifiesta que el Fisco de la PSF determina un ajuste en el Impuesto sobre los Ingresos Brutos aplicando las normas del art. 2º del Convenio Multilateral, cuando reconoce que la totalidad de los gastos corresponden a la jurisdicción de Córdoba, por estar allí la sede comercial, en la localidad de Marcos Juárez, situación que conlleva a la inexistencia de sustento territorial para Santa Fe, y, por ende, a la no aplicación del CM.</a:t>
            </a:r>
          </a:p>
          <a:p>
            <a:pPr algn="just"/>
            <a:r>
              <a:rPr lang="es-ES" sz="2000" dirty="0">
                <a:latin typeface="Book Antiqua" panose="02040602050305030304" pitchFamily="18" charset="0"/>
              </a:rPr>
              <a:t>CA, Resolución N° 50/2010, Huinca Cereales c/Provincia de Santa Fe.</a:t>
            </a:r>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EFF792D8-F85F-4B1B-B9F9-19BB163C0FF3}"/>
              </a:ext>
            </a:extLst>
          </p:cNvPr>
          <p:cNvSpPr>
            <a:spLocks noGrp="1"/>
          </p:cNvSpPr>
          <p:nvPr>
            <p:ph type="sldNum" sz="quarter" idx="12"/>
          </p:nvPr>
        </p:nvSpPr>
        <p:spPr/>
        <p:txBody>
          <a:bodyPr/>
          <a:lstStyle/>
          <a:p>
            <a:pPr>
              <a:defRPr/>
            </a:pPr>
            <a:fld id="{6019478A-E72A-3244-92AA-96D3868FCEF9}" type="slidenum">
              <a:rPr lang="es-ES_tradnl" smtClean="0"/>
              <a:pPr>
                <a:defRPr/>
              </a:pPr>
              <a:t>27</a:t>
            </a:fld>
            <a:endParaRPr lang="es-ES_tradnl"/>
          </a:p>
        </p:txBody>
      </p:sp>
      <p:sp>
        <p:nvSpPr>
          <p:cNvPr id="6" name="Marcador de fecha 5">
            <a:extLst>
              <a:ext uri="{FF2B5EF4-FFF2-40B4-BE49-F238E27FC236}">
                <a16:creationId xmlns:a16="http://schemas.microsoft.com/office/drawing/2014/main" id="{DACC2772-0E84-471C-B64D-15FDDAE3E31F}"/>
              </a:ext>
            </a:extLst>
          </p:cNvPr>
          <p:cNvSpPr>
            <a:spLocks noGrp="1"/>
          </p:cNvSpPr>
          <p:nvPr>
            <p:ph type="dt" sz="half" idx="10"/>
          </p:nvPr>
        </p:nvSpPr>
        <p:spPr/>
        <p:txBody>
          <a:bodyPr/>
          <a:lstStyle/>
          <a:p>
            <a:pPr>
              <a:defRPr/>
            </a:pPr>
            <a:fld id="{0E6A9516-1E90-49FA-ADF9-854BEF8CD361}" type="datetime1">
              <a:rPr lang="es-AR" smtClean="0"/>
              <a:t>27/9/2025</a:t>
            </a:fld>
            <a:endParaRPr lang="es-ES"/>
          </a:p>
        </p:txBody>
      </p:sp>
      <p:sp>
        <p:nvSpPr>
          <p:cNvPr id="7" name="Marcador de pie de página 6">
            <a:extLst>
              <a:ext uri="{FF2B5EF4-FFF2-40B4-BE49-F238E27FC236}">
                <a16:creationId xmlns:a16="http://schemas.microsoft.com/office/drawing/2014/main" id="{27806C96-9E15-48AC-95DE-79CF7E9FA87C}"/>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75323392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a:bodyPr>
          <a:lstStyle/>
          <a:p>
            <a:r>
              <a:rPr lang="es-AR" sz="2800" b="1" dirty="0">
                <a:solidFill>
                  <a:schemeClr val="tx1"/>
                </a:solidFill>
                <a:latin typeface="Book Antiqua" pitchFamily="18" charset="0"/>
              </a:rPr>
              <a:t>CASOS CONCRETOS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fontScale="85000" lnSpcReduction="10000"/>
          </a:bodyPr>
          <a:lstStyle/>
          <a:p>
            <a:pPr algn="just"/>
            <a:r>
              <a:rPr lang="es-ES" sz="2000" dirty="0">
                <a:latin typeface="Book Antiqua" panose="02040602050305030304" pitchFamily="18" charset="0"/>
              </a:rPr>
              <a:t>la CA resuelve lo siguiente:</a:t>
            </a:r>
          </a:p>
          <a:p>
            <a:pPr algn="just"/>
            <a:r>
              <a:rPr lang="es-ES" sz="2000" b="1" dirty="0">
                <a:latin typeface="Book Antiqua" panose="02040602050305030304" pitchFamily="18" charset="0"/>
              </a:rPr>
              <a:t>Intermediación en la venta de cereales y granos: </a:t>
            </a:r>
            <a:r>
              <a:rPr lang="es-ES" sz="2000" dirty="0">
                <a:latin typeface="Book Antiqua" panose="02040602050305030304" pitchFamily="18" charset="0"/>
              </a:rPr>
              <a:t>el Fisco hace saber que constata y acepta lo afirmado por la recurrente en el sentido que su actividad es la de comisionista, por lo que no subsiste controversia respecto de la aplicación, en este punto, del artículo 11 del Convenio, y en cuanto a la atribución de los ingresos corresponde asignar el 80% de dichas comisiones a la jurisdicción donde están radicados los bienes. Dado que algunos productores tienen su domicilio en la Provincia de Santa Fe corresponde atribuir a dicha jurisdicción el 80% de los ingresos generados por las comisiones cobradas por la comercialización de los mismos.</a:t>
            </a:r>
          </a:p>
          <a:p>
            <a:pPr algn="just"/>
            <a:r>
              <a:rPr lang="es-ES" sz="2000" b="1" dirty="0">
                <a:latin typeface="Book Antiqua" panose="02040602050305030304" pitchFamily="18" charset="0"/>
              </a:rPr>
              <a:t>Servicios de acondicionamiento de cereales y granos</a:t>
            </a:r>
            <a:r>
              <a:rPr lang="es-ES" sz="2000" dirty="0">
                <a:latin typeface="Book Antiqua" panose="02040602050305030304" pitchFamily="18" charset="0"/>
              </a:rPr>
              <a:t>: el Fisco también se allana en cuanto a los servicios de acondicionamiento de los cereales porque admite que tales prestaciones son de actividad exclusiva en la PC, por lo que se allana a lo solicitado por la recurrente. Art. 2° CM</a:t>
            </a:r>
          </a:p>
          <a:p>
            <a:pPr algn="just"/>
            <a:r>
              <a:rPr lang="es-ES" sz="2000" b="1" dirty="0">
                <a:latin typeface="Book Antiqua" panose="02040602050305030304" pitchFamily="18" charset="0"/>
              </a:rPr>
              <a:t>Servicio de transporte</a:t>
            </a:r>
            <a:r>
              <a:rPr lang="es-ES" sz="2000" dirty="0">
                <a:latin typeface="Book Antiqua" panose="02040602050305030304" pitchFamily="18" charset="0"/>
              </a:rPr>
              <a:t>: Los servicios realizados con vehículos propios encuadran en lo dispuesto en el artículo 9º del CM; en tanto que en lo que respecta al servicio de administración de fletes mediante la contratación de terceros fleteros, complementaria también de la actividad principal de intermediación de cereales, deberán asignarse a las jurisdicciones involucradas de acuerdo al Régimen General del artículo 2º del CM.</a:t>
            </a:r>
          </a:p>
          <a:p>
            <a:pPr algn="just"/>
            <a:r>
              <a:rPr lang="es-ES" sz="2000" dirty="0">
                <a:latin typeface="Book Antiqua" panose="02040602050305030304" pitchFamily="18" charset="0"/>
              </a:rPr>
              <a:t>A este último respecto, el costo de los servicios de fletes contratados a terceros forma parte del costo de la operación y como tal revisten la condición de “gastos no computables” conforme lo establece el inciso b) del artículo 3º del CM.</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23204C42-EAFB-4B06-9484-784A307048FC}"/>
              </a:ext>
            </a:extLst>
          </p:cNvPr>
          <p:cNvSpPr>
            <a:spLocks noGrp="1"/>
          </p:cNvSpPr>
          <p:nvPr>
            <p:ph type="sldNum" sz="quarter" idx="12"/>
          </p:nvPr>
        </p:nvSpPr>
        <p:spPr/>
        <p:txBody>
          <a:bodyPr/>
          <a:lstStyle/>
          <a:p>
            <a:pPr>
              <a:defRPr/>
            </a:pPr>
            <a:fld id="{6019478A-E72A-3244-92AA-96D3868FCEF9}" type="slidenum">
              <a:rPr lang="es-ES_tradnl" smtClean="0"/>
              <a:pPr>
                <a:defRPr/>
              </a:pPr>
              <a:t>28</a:t>
            </a:fld>
            <a:endParaRPr lang="es-ES_tradnl"/>
          </a:p>
        </p:txBody>
      </p:sp>
      <p:sp>
        <p:nvSpPr>
          <p:cNvPr id="6" name="Marcador de fecha 5">
            <a:extLst>
              <a:ext uri="{FF2B5EF4-FFF2-40B4-BE49-F238E27FC236}">
                <a16:creationId xmlns:a16="http://schemas.microsoft.com/office/drawing/2014/main" id="{EA8B5814-8474-493F-84EB-FCD6D2CA881A}"/>
              </a:ext>
            </a:extLst>
          </p:cNvPr>
          <p:cNvSpPr>
            <a:spLocks noGrp="1"/>
          </p:cNvSpPr>
          <p:nvPr>
            <p:ph type="dt" sz="half" idx="10"/>
          </p:nvPr>
        </p:nvSpPr>
        <p:spPr/>
        <p:txBody>
          <a:bodyPr/>
          <a:lstStyle/>
          <a:p>
            <a:pPr>
              <a:defRPr/>
            </a:pPr>
            <a:fld id="{77DBB8E7-8B33-4F47-9CAD-D6FE05368044}" type="datetime1">
              <a:rPr lang="es-AR" smtClean="0"/>
              <a:t>27/9/2025</a:t>
            </a:fld>
            <a:endParaRPr lang="es-ES"/>
          </a:p>
        </p:txBody>
      </p:sp>
      <p:sp>
        <p:nvSpPr>
          <p:cNvPr id="7" name="Marcador de pie de página 6">
            <a:extLst>
              <a:ext uri="{FF2B5EF4-FFF2-40B4-BE49-F238E27FC236}">
                <a16:creationId xmlns:a16="http://schemas.microsoft.com/office/drawing/2014/main" id="{8F42CD07-C559-462F-8CA6-61454F99AD82}"/>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36324142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COINCIDEN SEDE CENTRAL Y LUGAR DE VENTAS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ES" sz="2000" b="1" dirty="0">
                <a:latin typeface="Book Antiqua" panose="02040602050305030304" pitchFamily="18" charset="0"/>
              </a:rPr>
              <a:t>El primer caso CEPAS. Resolución Nº 26/2016 de la CA .</a:t>
            </a:r>
          </a:p>
          <a:p>
            <a:pPr algn="just"/>
            <a:r>
              <a:rPr lang="es-ES" sz="2000" dirty="0">
                <a:latin typeface="Book Antiqua" panose="02040602050305030304" pitchFamily="18" charset="0"/>
              </a:rPr>
              <a:t>Oportunamente la CA mediante la Resolución Nº 26/2016 resolvió que respecto de su actividad de “venta al por mayor en comisión o consignación de alimentos, bebidas y tabaco”, debe aplicar el artículo 11º del Convenio Multilateral y atribuir 100% a PBA. </a:t>
            </a:r>
          </a:p>
          <a:p>
            <a:pPr algn="just"/>
            <a:r>
              <a:rPr lang="es-ES" sz="2000" dirty="0">
                <a:latin typeface="Book Antiqua" panose="02040602050305030304" pitchFamily="18" charset="0"/>
              </a:rPr>
              <a:t>Además, también resolvió que por el resto de las actividades industriales se aplicaba el régimen general del CM previsto en los artículos 2° al 5°,  que no intervenía en la conformación del coeficiente de gastos el pago de “regalías” en concepto de “derecho a exclusividad en el uso de determinadas marcas” y, respecto de la consideración como gastos computables de los importes correspondientes a “deudores incobrables, expresó con apoyo en la Resolución General Nº 5/2012, que no resultan computables para la confección del coeficiente de gastos.</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F02AAF1D-A3D5-4682-B829-9AA29B3F40F0}"/>
              </a:ext>
            </a:extLst>
          </p:cNvPr>
          <p:cNvSpPr>
            <a:spLocks noGrp="1"/>
          </p:cNvSpPr>
          <p:nvPr>
            <p:ph type="sldNum" sz="quarter" idx="12"/>
          </p:nvPr>
        </p:nvSpPr>
        <p:spPr/>
        <p:txBody>
          <a:bodyPr/>
          <a:lstStyle/>
          <a:p>
            <a:pPr>
              <a:defRPr/>
            </a:pPr>
            <a:fld id="{6019478A-E72A-3244-92AA-96D3868FCEF9}" type="slidenum">
              <a:rPr lang="es-ES_tradnl" smtClean="0"/>
              <a:pPr>
                <a:defRPr/>
              </a:pPr>
              <a:t>29</a:t>
            </a:fld>
            <a:endParaRPr lang="es-ES_tradnl"/>
          </a:p>
        </p:txBody>
      </p:sp>
      <p:sp>
        <p:nvSpPr>
          <p:cNvPr id="6" name="Marcador de fecha 5">
            <a:extLst>
              <a:ext uri="{FF2B5EF4-FFF2-40B4-BE49-F238E27FC236}">
                <a16:creationId xmlns:a16="http://schemas.microsoft.com/office/drawing/2014/main" id="{84050501-40F4-42BA-9A68-53052311DBC6}"/>
              </a:ext>
            </a:extLst>
          </p:cNvPr>
          <p:cNvSpPr>
            <a:spLocks noGrp="1"/>
          </p:cNvSpPr>
          <p:nvPr>
            <p:ph type="dt" sz="half" idx="10"/>
          </p:nvPr>
        </p:nvSpPr>
        <p:spPr/>
        <p:txBody>
          <a:bodyPr/>
          <a:lstStyle/>
          <a:p>
            <a:pPr>
              <a:defRPr/>
            </a:pPr>
            <a:fld id="{4F9A5054-C54B-4DA7-AEEE-B43CC281FAAE}" type="datetime1">
              <a:rPr lang="es-AR" smtClean="0"/>
              <a:t>27/9/2025</a:t>
            </a:fld>
            <a:endParaRPr lang="es-ES"/>
          </a:p>
        </p:txBody>
      </p:sp>
      <p:sp>
        <p:nvSpPr>
          <p:cNvPr id="7" name="Marcador de pie de página 6">
            <a:extLst>
              <a:ext uri="{FF2B5EF4-FFF2-40B4-BE49-F238E27FC236}">
                <a16:creationId xmlns:a16="http://schemas.microsoft.com/office/drawing/2014/main" id="{97973C57-365A-46AA-8003-B93B39A14B82}"/>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85173549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E285EC-A340-4EE2-9B8D-E95279C1B8AF}"/>
              </a:ext>
            </a:extLst>
          </p:cNvPr>
          <p:cNvSpPr>
            <a:spLocks noGrp="1"/>
          </p:cNvSpPr>
          <p:nvPr>
            <p:ph type="title"/>
          </p:nvPr>
        </p:nvSpPr>
        <p:spPr>
          <a:xfrm>
            <a:off x="551384" y="332656"/>
            <a:ext cx="11377264" cy="792088"/>
          </a:xfrm>
        </p:spPr>
        <p:txBody>
          <a:bodyPr>
            <a:normAutofit/>
          </a:bodyPr>
          <a:lstStyle/>
          <a:p>
            <a:r>
              <a:rPr lang="es-AR" sz="3200" b="1" dirty="0">
                <a:latin typeface="Book Antiqua" panose="02040602050305030304" pitchFamily="18" charset="0"/>
              </a:rPr>
              <a:t>LEY 20.091 – LEY DE ENTIDADES DE SEGUROS</a:t>
            </a:r>
          </a:p>
        </p:txBody>
      </p:sp>
      <p:sp>
        <p:nvSpPr>
          <p:cNvPr id="3" name="Marcador de contenido 2">
            <a:extLst>
              <a:ext uri="{FF2B5EF4-FFF2-40B4-BE49-F238E27FC236}">
                <a16:creationId xmlns:a16="http://schemas.microsoft.com/office/drawing/2014/main" id="{10F4AB2B-6D8D-44B6-B427-66B3C1517D7F}"/>
              </a:ext>
            </a:extLst>
          </p:cNvPr>
          <p:cNvSpPr>
            <a:spLocks noGrp="1"/>
          </p:cNvSpPr>
          <p:nvPr>
            <p:ph idx="1"/>
          </p:nvPr>
        </p:nvSpPr>
        <p:spPr>
          <a:xfrm>
            <a:off x="407368" y="2132857"/>
            <a:ext cx="11377264" cy="3993307"/>
          </a:xfrm>
        </p:spPr>
        <p:txBody>
          <a:bodyPr>
            <a:normAutofit/>
          </a:bodyPr>
          <a:lstStyle/>
          <a:p>
            <a:pPr marL="0" indent="0" algn="just">
              <a:buNone/>
            </a:pPr>
            <a:r>
              <a:rPr lang="es-ES" sz="2400" b="1" dirty="0">
                <a:latin typeface="Book Antiqua" panose="02040602050305030304" pitchFamily="18" charset="0"/>
              </a:rPr>
              <a:t>Sección XI - Intervención de auxiliares. - Obligaciones.</a:t>
            </a:r>
          </a:p>
          <a:p>
            <a:pPr marL="0" indent="0" algn="just">
              <a:buNone/>
            </a:pPr>
            <a:endParaRPr lang="es-ES" sz="2400" b="1" dirty="0">
              <a:latin typeface="Book Antiqua" panose="02040602050305030304" pitchFamily="18" charset="0"/>
            </a:endParaRPr>
          </a:p>
          <a:p>
            <a:pPr marL="0" indent="0" algn="just">
              <a:buNone/>
            </a:pPr>
            <a:r>
              <a:rPr lang="es-ES" sz="2400" b="1" dirty="0">
                <a:latin typeface="Book Antiqua" panose="02040602050305030304" pitchFamily="18" charset="0"/>
              </a:rPr>
              <a:t>ARTICULO 55</a:t>
            </a:r>
            <a:r>
              <a:rPr lang="es-ES" sz="2400" dirty="0">
                <a:latin typeface="Book Antiqua" panose="02040602050305030304" pitchFamily="18" charset="0"/>
              </a:rPr>
              <a:t>.- Los productores, agentes, intermediarios, peritos y liquidadores de seguros están obligados a desempeñarse conforme a las disposiciones legales y a los principios técnicos aplicables a la operación en la cual intervienen y a actuar con diligencia y buena fe.</a:t>
            </a:r>
            <a:endParaRPr lang="es-AR" sz="24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EB22838B-7AB9-41B6-A59C-580800D07AC9}"/>
              </a:ext>
            </a:extLst>
          </p:cNvPr>
          <p:cNvSpPr>
            <a:spLocks noGrp="1"/>
          </p:cNvSpPr>
          <p:nvPr>
            <p:ph type="dt" sz="half" idx="10"/>
          </p:nvPr>
        </p:nvSpPr>
        <p:spPr/>
        <p:txBody>
          <a:bodyPr/>
          <a:lstStyle/>
          <a:p>
            <a:pPr>
              <a:defRPr/>
            </a:pPr>
            <a:fld id="{87801CD8-D6E3-40A4-A645-DA0B2B762E17}" type="datetime1">
              <a:rPr lang="es-AR" smtClean="0"/>
              <a:t>27/9/2025</a:t>
            </a:fld>
            <a:endParaRPr lang="es-ES"/>
          </a:p>
        </p:txBody>
      </p:sp>
      <p:sp>
        <p:nvSpPr>
          <p:cNvPr id="5" name="Marcador de número de diapositiva 4">
            <a:extLst>
              <a:ext uri="{FF2B5EF4-FFF2-40B4-BE49-F238E27FC236}">
                <a16:creationId xmlns:a16="http://schemas.microsoft.com/office/drawing/2014/main" id="{5A5939EC-3FAD-4C98-B29B-5DCC27A40C04}"/>
              </a:ext>
            </a:extLst>
          </p:cNvPr>
          <p:cNvSpPr>
            <a:spLocks noGrp="1"/>
          </p:cNvSpPr>
          <p:nvPr>
            <p:ph type="sldNum" sz="quarter" idx="12"/>
          </p:nvPr>
        </p:nvSpPr>
        <p:spPr/>
        <p:txBody>
          <a:bodyPr/>
          <a:lstStyle/>
          <a:p>
            <a:pPr>
              <a:defRPr/>
            </a:pPr>
            <a:fld id="{6019478A-E72A-3244-92AA-96D3868FCEF9}" type="slidenum">
              <a:rPr lang="es-ES_tradnl" smtClean="0"/>
              <a:pPr>
                <a:defRPr/>
              </a:pPr>
              <a:t>3</a:t>
            </a:fld>
            <a:endParaRPr lang="es-ES_tradnl"/>
          </a:p>
        </p:txBody>
      </p:sp>
      <p:sp>
        <p:nvSpPr>
          <p:cNvPr id="6" name="Marcador de pie de página 5">
            <a:extLst>
              <a:ext uri="{FF2B5EF4-FFF2-40B4-BE49-F238E27FC236}">
                <a16:creationId xmlns:a16="http://schemas.microsoft.com/office/drawing/2014/main" id="{EF0F0450-0120-4D48-9FD7-F62CC2233379}"/>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599790625"/>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COINCIDEN SEDE CENTRAL Y LUGAR DE VENTAS</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ES" sz="3200" dirty="0">
                <a:latin typeface="Book Antiqua" panose="02040602050305030304" pitchFamily="18" charset="0"/>
              </a:rPr>
              <a:t>El segundo caso Cepas Argentina SA. CA, Resolución N° 44/2017 </a:t>
            </a:r>
          </a:p>
          <a:p>
            <a:pPr algn="just"/>
            <a:r>
              <a:rPr lang="es-ES" sz="3200" dirty="0">
                <a:latin typeface="Book Antiqua" panose="02040602050305030304" pitchFamily="18" charset="0"/>
              </a:rPr>
              <a:t>Nuevamente la CA a través de la resolución del “caso concreto” Nº 44/2017  mantiene el criterio de aplicar el artículo 11º y atribuir el 100% de la BI a la PBA porque allí coinciden la sede central y lo que se interpreta como lugar de radicación de los bienes.</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2BEBE343-98D5-49F1-A2B1-F331DDAAC16A}"/>
              </a:ext>
            </a:extLst>
          </p:cNvPr>
          <p:cNvSpPr>
            <a:spLocks noGrp="1"/>
          </p:cNvSpPr>
          <p:nvPr>
            <p:ph type="sldNum" sz="quarter" idx="12"/>
          </p:nvPr>
        </p:nvSpPr>
        <p:spPr/>
        <p:txBody>
          <a:bodyPr/>
          <a:lstStyle/>
          <a:p>
            <a:pPr>
              <a:defRPr/>
            </a:pPr>
            <a:fld id="{6019478A-E72A-3244-92AA-96D3868FCEF9}" type="slidenum">
              <a:rPr lang="es-ES_tradnl" smtClean="0"/>
              <a:pPr>
                <a:defRPr/>
              </a:pPr>
              <a:t>30</a:t>
            </a:fld>
            <a:endParaRPr lang="es-ES_tradnl"/>
          </a:p>
        </p:txBody>
      </p:sp>
      <p:sp>
        <p:nvSpPr>
          <p:cNvPr id="6" name="Marcador de fecha 5">
            <a:extLst>
              <a:ext uri="{FF2B5EF4-FFF2-40B4-BE49-F238E27FC236}">
                <a16:creationId xmlns:a16="http://schemas.microsoft.com/office/drawing/2014/main" id="{1A5721B2-E3F9-4EF7-A51D-22E2B4DEB281}"/>
              </a:ext>
            </a:extLst>
          </p:cNvPr>
          <p:cNvSpPr>
            <a:spLocks noGrp="1"/>
          </p:cNvSpPr>
          <p:nvPr>
            <p:ph type="dt" sz="half" idx="10"/>
          </p:nvPr>
        </p:nvSpPr>
        <p:spPr/>
        <p:txBody>
          <a:bodyPr/>
          <a:lstStyle/>
          <a:p>
            <a:pPr>
              <a:defRPr/>
            </a:pPr>
            <a:fld id="{7415EE72-6D50-48BA-A8C7-E91D1D194AB6}" type="datetime1">
              <a:rPr lang="es-AR" smtClean="0"/>
              <a:t>27/9/2025</a:t>
            </a:fld>
            <a:endParaRPr lang="es-ES"/>
          </a:p>
        </p:txBody>
      </p:sp>
      <p:sp>
        <p:nvSpPr>
          <p:cNvPr id="7" name="Marcador de pie de página 6">
            <a:extLst>
              <a:ext uri="{FF2B5EF4-FFF2-40B4-BE49-F238E27FC236}">
                <a16:creationId xmlns:a16="http://schemas.microsoft.com/office/drawing/2014/main" id="{CCC990E8-F0FC-4AFC-A211-8E542559D804}"/>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653178791"/>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CAMBIO DE CRITERIO CP – RESOLUCIÓN N° 26/2018</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AR" sz="2000" dirty="0">
                <a:latin typeface="Book Antiqua" panose="02040602050305030304" pitchFamily="18" charset="0"/>
              </a:rPr>
              <a:t>En su decisión la CP por mayoría de votos consideró que no se configuraba la condición objetiva que exige el artículo 11° del CM, que requiere para su aplicación la necesaria existencia de dos jurisdicciones – la sede central y donde se comercializan los bienes -, por lo cual revoca la decisión de la CA.</a:t>
            </a:r>
          </a:p>
          <a:p>
            <a:pPr algn="just"/>
            <a:endParaRPr lang="es-AR" sz="2000" dirty="0">
              <a:latin typeface="Book Antiqua" panose="02040602050305030304" pitchFamily="18" charset="0"/>
            </a:endParaRPr>
          </a:p>
          <a:p>
            <a:pPr algn="just"/>
            <a:r>
              <a:rPr lang="es-AR" sz="2000" dirty="0">
                <a:latin typeface="Book Antiqua" panose="02040602050305030304" pitchFamily="18" charset="0"/>
              </a:rPr>
              <a:t>En conclusión, decide “hacer lugar a los sendos recursos de apelación interpuestos por la firma Cepas Argentinas SA y la Provincia de Tierra del Fuego contra la resolución (CA) 44/2017, conforme a lo expuesto en los considerandos de la presente”. Paralelamente, considera que las “regalías” por “</a:t>
            </a:r>
            <a:r>
              <a:rPr lang="es-AR" sz="2000" dirty="0" err="1">
                <a:latin typeface="Book Antiqua" panose="02040602050305030304" pitchFamily="18" charset="0"/>
              </a:rPr>
              <a:t>know</a:t>
            </a:r>
            <a:r>
              <a:rPr lang="es-AR" sz="2000" dirty="0">
                <a:latin typeface="Book Antiqua" panose="02040602050305030304" pitchFamily="18" charset="0"/>
              </a:rPr>
              <a:t> </a:t>
            </a:r>
            <a:r>
              <a:rPr lang="es-AR" sz="2000" dirty="0" err="1">
                <a:latin typeface="Book Antiqua" panose="02040602050305030304" pitchFamily="18" charset="0"/>
              </a:rPr>
              <a:t>how</a:t>
            </a:r>
            <a:r>
              <a:rPr lang="es-AR" sz="2000" dirty="0">
                <a:latin typeface="Book Antiqua" panose="02040602050305030304" pitchFamily="18" charset="0"/>
              </a:rPr>
              <a:t>” conforman un gasto computable.</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D8B138C9-E738-44C7-919F-4F03526BEDEB}"/>
              </a:ext>
            </a:extLst>
          </p:cNvPr>
          <p:cNvSpPr>
            <a:spLocks noGrp="1"/>
          </p:cNvSpPr>
          <p:nvPr>
            <p:ph type="sldNum" sz="quarter" idx="12"/>
          </p:nvPr>
        </p:nvSpPr>
        <p:spPr/>
        <p:txBody>
          <a:bodyPr/>
          <a:lstStyle/>
          <a:p>
            <a:pPr>
              <a:defRPr/>
            </a:pPr>
            <a:fld id="{6019478A-E72A-3244-92AA-96D3868FCEF9}" type="slidenum">
              <a:rPr lang="es-ES_tradnl" smtClean="0"/>
              <a:pPr>
                <a:defRPr/>
              </a:pPr>
              <a:t>31</a:t>
            </a:fld>
            <a:endParaRPr lang="es-ES_tradnl"/>
          </a:p>
        </p:txBody>
      </p:sp>
      <p:sp>
        <p:nvSpPr>
          <p:cNvPr id="6" name="Marcador de fecha 5">
            <a:extLst>
              <a:ext uri="{FF2B5EF4-FFF2-40B4-BE49-F238E27FC236}">
                <a16:creationId xmlns:a16="http://schemas.microsoft.com/office/drawing/2014/main" id="{5B6B04E6-2BC7-4E68-84F2-74ACA5D1C677}"/>
              </a:ext>
            </a:extLst>
          </p:cNvPr>
          <p:cNvSpPr>
            <a:spLocks noGrp="1"/>
          </p:cNvSpPr>
          <p:nvPr>
            <p:ph type="dt" sz="half" idx="10"/>
          </p:nvPr>
        </p:nvSpPr>
        <p:spPr/>
        <p:txBody>
          <a:bodyPr/>
          <a:lstStyle/>
          <a:p>
            <a:pPr>
              <a:defRPr/>
            </a:pPr>
            <a:fld id="{AA64CA3B-DD69-4FAC-9BDA-3D62B026E938}" type="datetime1">
              <a:rPr lang="es-AR" smtClean="0"/>
              <a:t>27/9/2025</a:t>
            </a:fld>
            <a:endParaRPr lang="es-ES"/>
          </a:p>
        </p:txBody>
      </p:sp>
      <p:sp>
        <p:nvSpPr>
          <p:cNvPr id="7" name="Marcador de pie de página 6">
            <a:extLst>
              <a:ext uri="{FF2B5EF4-FFF2-40B4-BE49-F238E27FC236}">
                <a16:creationId xmlns:a16="http://schemas.microsoft.com/office/drawing/2014/main" id="{CCD44B14-B5D6-4BF0-8B00-142AD6AE5D49}"/>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174201178"/>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A190DA-E683-40EB-8ACD-BD1921740641}"/>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CAMBIO DE CRITERIO CP – RESOLUCIÓN N° 26/2018</a:t>
            </a:r>
          </a:p>
        </p:txBody>
      </p:sp>
      <p:sp>
        <p:nvSpPr>
          <p:cNvPr id="3" name="Marcador de contenido 2">
            <a:extLst>
              <a:ext uri="{FF2B5EF4-FFF2-40B4-BE49-F238E27FC236}">
                <a16:creationId xmlns:a16="http://schemas.microsoft.com/office/drawing/2014/main" id="{0833FBA7-CA12-48D6-AEB4-4A39D8872B57}"/>
              </a:ext>
            </a:extLst>
          </p:cNvPr>
          <p:cNvSpPr>
            <a:spLocks noGrp="1"/>
          </p:cNvSpPr>
          <p:nvPr>
            <p:ph idx="1"/>
          </p:nvPr>
        </p:nvSpPr>
        <p:spPr/>
        <p:txBody>
          <a:bodyPr>
            <a:normAutofit/>
          </a:bodyPr>
          <a:lstStyle/>
          <a:p>
            <a:pPr algn="just"/>
            <a:r>
              <a:rPr lang="es-AR" sz="2000" dirty="0">
                <a:latin typeface="Book Antiqua" panose="02040602050305030304" pitchFamily="18" charset="0"/>
              </a:rPr>
              <a:t>En su decisión la CP por mayoría de votos consideró que no se configuraba la condición objetiva que exige el artículo 11° del CM, que requiere para su aplicación la necesaria existencia de dos jurisdicciones – la sede central y donde se comercializan los bienes -, por lo cual revoca la decisión de la CA.</a:t>
            </a:r>
          </a:p>
          <a:p>
            <a:pPr algn="just"/>
            <a:endParaRPr lang="es-AR" sz="2000" dirty="0">
              <a:latin typeface="Book Antiqua" panose="02040602050305030304" pitchFamily="18" charset="0"/>
            </a:endParaRPr>
          </a:p>
          <a:p>
            <a:pPr algn="just"/>
            <a:r>
              <a:rPr lang="es-AR" sz="2000" dirty="0">
                <a:latin typeface="Book Antiqua" panose="02040602050305030304" pitchFamily="18" charset="0"/>
              </a:rPr>
              <a:t>En conclusión, decide “hacer lugar a los sendos recursos de apelación interpuestos por la firma Cepas Argentinas SA y la Provincia de Tierra del Fuego contra la resolución (CA) 44/2017, conforme a lo expuesto en los considerandos de la presente”. Paralelamente, considera que las “regalías” por “</a:t>
            </a:r>
            <a:r>
              <a:rPr lang="es-AR" sz="2000" dirty="0" err="1">
                <a:latin typeface="Book Antiqua" panose="02040602050305030304" pitchFamily="18" charset="0"/>
              </a:rPr>
              <a:t>know</a:t>
            </a:r>
            <a:r>
              <a:rPr lang="es-AR" sz="2000" dirty="0">
                <a:latin typeface="Book Antiqua" panose="02040602050305030304" pitchFamily="18" charset="0"/>
              </a:rPr>
              <a:t> </a:t>
            </a:r>
            <a:r>
              <a:rPr lang="es-AR" sz="2000" dirty="0" err="1">
                <a:latin typeface="Book Antiqua" panose="02040602050305030304" pitchFamily="18" charset="0"/>
              </a:rPr>
              <a:t>how</a:t>
            </a:r>
            <a:r>
              <a:rPr lang="es-AR" sz="2000" dirty="0">
                <a:latin typeface="Book Antiqua" panose="02040602050305030304" pitchFamily="18" charset="0"/>
              </a:rPr>
              <a:t>” conforman un gasto computable.</a:t>
            </a:r>
          </a:p>
          <a:p>
            <a:pPr algn="just"/>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97FEA8DB-D97D-4EE2-9ACE-5EE1436E2B55}"/>
              </a:ext>
            </a:extLst>
          </p:cNvPr>
          <p:cNvSpPr>
            <a:spLocks noGrp="1"/>
          </p:cNvSpPr>
          <p:nvPr>
            <p:ph type="sldNum" sz="quarter" idx="12"/>
          </p:nvPr>
        </p:nvSpPr>
        <p:spPr/>
        <p:txBody>
          <a:bodyPr/>
          <a:lstStyle/>
          <a:p>
            <a:pPr>
              <a:defRPr/>
            </a:pPr>
            <a:fld id="{6019478A-E72A-3244-92AA-96D3868FCEF9}" type="slidenum">
              <a:rPr lang="es-ES_tradnl" smtClean="0"/>
              <a:pPr>
                <a:defRPr/>
              </a:pPr>
              <a:t>32</a:t>
            </a:fld>
            <a:endParaRPr lang="es-ES_tradnl"/>
          </a:p>
        </p:txBody>
      </p:sp>
      <p:sp>
        <p:nvSpPr>
          <p:cNvPr id="6" name="Marcador de fecha 5">
            <a:extLst>
              <a:ext uri="{FF2B5EF4-FFF2-40B4-BE49-F238E27FC236}">
                <a16:creationId xmlns:a16="http://schemas.microsoft.com/office/drawing/2014/main" id="{21930123-18A1-4AF0-BF81-EEDD2BD1B38A}"/>
              </a:ext>
            </a:extLst>
          </p:cNvPr>
          <p:cNvSpPr>
            <a:spLocks noGrp="1"/>
          </p:cNvSpPr>
          <p:nvPr>
            <p:ph type="dt" sz="half" idx="10"/>
          </p:nvPr>
        </p:nvSpPr>
        <p:spPr/>
        <p:txBody>
          <a:bodyPr/>
          <a:lstStyle/>
          <a:p>
            <a:pPr>
              <a:defRPr/>
            </a:pPr>
            <a:fld id="{D34C1208-AE4C-4CD4-88B0-2FA11D681145}" type="datetime1">
              <a:rPr lang="es-AR" smtClean="0"/>
              <a:t>27/9/2025</a:t>
            </a:fld>
            <a:endParaRPr lang="es-ES"/>
          </a:p>
        </p:txBody>
      </p:sp>
      <p:sp>
        <p:nvSpPr>
          <p:cNvPr id="7" name="Marcador de pie de página 6">
            <a:extLst>
              <a:ext uri="{FF2B5EF4-FFF2-40B4-BE49-F238E27FC236}">
                <a16:creationId xmlns:a16="http://schemas.microsoft.com/office/drawing/2014/main" id="{193B6CA8-B9F2-4993-8513-ED613CCB0D55}"/>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4078780873"/>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GOBBI NOVAG SA – RESOLUCIÓN DE LA CA N° 25/2019</a:t>
            </a: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lnSpcReduction="10000"/>
          </a:bodyPr>
          <a:lstStyle/>
          <a:p>
            <a:pPr algn="just"/>
            <a:r>
              <a:rPr lang="es-ES" sz="2000" b="1" dirty="0">
                <a:latin typeface="Book Antiqua" panose="02040602050305030304" pitchFamily="18" charset="0"/>
              </a:rPr>
              <a:t>El primer caso “GOBBI NOVAG SA”</a:t>
            </a:r>
          </a:p>
          <a:p>
            <a:pPr algn="just"/>
            <a:r>
              <a:rPr lang="es-ES" sz="2000" dirty="0">
                <a:latin typeface="Book Antiqua" panose="02040602050305030304" pitchFamily="18" charset="0"/>
              </a:rPr>
              <a:t>Oportunamente la CA resolvió a través de la resolución Nº 25/2019  con los mismos fundamentos que la CP en el caso “Cepas Argentinas SA” expresando que “esta Comisión Arbitral observa que en el presente caso no se configura el elemento objetivo que exige el artículo 11 del Convenio Multilateral para su aplicación, puesto que este prevé para su procedencia la existencia necesaria de dos jurisdicciones, una donde se encuentre la oficina central del contribuyente y otra jurisdicción donde se encuentren situados o radicados los bienes al momento de su comercialización.</a:t>
            </a:r>
          </a:p>
          <a:p>
            <a:pPr algn="just"/>
            <a:r>
              <a:rPr lang="es-ES" sz="2000" dirty="0">
                <a:latin typeface="Book Antiqua" panose="02040602050305030304" pitchFamily="18" charset="0"/>
              </a:rPr>
              <a:t>Que, por lo expuesto, no se encuentran reunidos los requisitos indispensables para la aplicación de dicho artículo 11º en tanto está acreditado que Gobbi Novag SA tiene su administración y su planta industrial, comercial y depósito en la Provincia de Buenos Aires y en ella estaban radicados los bienes comercializados.</a:t>
            </a:r>
          </a:p>
          <a:p>
            <a:pPr algn="just"/>
            <a:r>
              <a:rPr lang="es-ES" sz="2000" dirty="0">
                <a:latin typeface="Book Antiqua" panose="02040602050305030304" pitchFamily="18" charset="0"/>
              </a:rPr>
              <a:t>Que, consecuentemente, en el caso resulta de aplicación el artículo 2 del Convenio Multilateral y, por ende, la PBA deberá efectuar una reliquidación del ajuste practicado, tomando en consideración el régimen de atribución de ingresos y gastos previsto en dicha norma”.</a:t>
            </a:r>
          </a:p>
          <a:p>
            <a:pPr algn="just"/>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54FA8819-0DAF-4C6B-919C-9E030470C88E}"/>
              </a:ext>
            </a:extLst>
          </p:cNvPr>
          <p:cNvSpPr>
            <a:spLocks noGrp="1"/>
          </p:cNvSpPr>
          <p:nvPr>
            <p:ph type="sldNum" sz="quarter" idx="12"/>
          </p:nvPr>
        </p:nvSpPr>
        <p:spPr/>
        <p:txBody>
          <a:bodyPr/>
          <a:lstStyle/>
          <a:p>
            <a:pPr>
              <a:defRPr/>
            </a:pPr>
            <a:fld id="{6019478A-E72A-3244-92AA-96D3868FCEF9}" type="slidenum">
              <a:rPr lang="es-ES_tradnl" smtClean="0"/>
              <a:pPr>
                <a:defRPr/>
              </a:pPr>
              <a:t>33</a:t>
            </a:fld>
            <a:endParaRPr lang="es-ES_tradnl"/>
          </a:p>
        </p:txBody>
      </p:sp>
      <p:sp>
        <p:nvSpPr>
          <p:cNvPr id="6" name="Marcador de fecha 5">
            <a:extLst>
              <a:ext uri="{FF2B5EF4-FFF2-40B4-BE49-F238E27FC236}">
                <a16:creationId xmlns:a16="http://schemas.microsoft.com/office/drawing/2014/main" id="{5FF49757-5B58-4228-8167-81363B20C7AC}"/>
              </a:ext>
            </a:extLst>
          </p:cNvPr>
          <p:cNvSpPr>
            <a:spLocks noGrp="1"/>
          </p:cNvSpPr>
          <p:nvPr>
            <p:ph type="dt" sz="half" idx="10"/>
          </p:nvPr>
        </p:nvSpPr>
        <p:spPr/>
        <p:txBody>
          <a:bodyPr/>
          <a:lstStyle/>
          <a:p>
            <a:pPr>
              <a:defRPr/>
            </a:pPr>
            <a:fld id="{F2E69A97-7A45-45A1-A30F-1A2726D2E0A0}" type="datetime1">
              <a:rPr lang="es-AR" smtClean="0"/>
              <a:t>27/9/2025</a:t>
            </a:fld>
            <a:endParaRPr lang="es-ES"/>
          </a:p>
        </p:txBody>
      </p:sp>
      <p:sp>
        <p:nvSpPr>
          <p:cNvPr id="7" name="Marcador de pie de página 6">
            <a:extLst>
              <a:ext uri="{FF2B5EF4-FFF2-40B4-BE49-F238E27FC236}">
                <a16:creationId xmlns:a16="http://schemas.microsoft.com/office/drawing/2014/main" id="{55D85F02-1E86-4D08-9E9D-92B7FA9C8BFF}"/>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1656193452"/>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fontScale="90000"/>
          </a:bodyPr>
          <a:lstStyle/>
          <a:p>
            <a:r>
              <a:rPr lang="es-AR" sz="2800" b="1" dirty="0">
                <a:solidFill>
                  <a:schemeClr val="tx1"/>
                </a:solidFill>
                <a:latin typeface="Book Antiqua" pitchFamily="18" charset="0"/>
              </a:rPr>
              <a:t>CASOS CONCRETOS – GOBBI NOVAG SA – RESOLUCIÓN DE LA CA N° 3/2023 Y CP N° 8/2024</a:t>
            </a: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algn="just"/>
            <a:r>
              <a:rPr lang="es-ES" sz="2000" b="1" dirty="0">
                <a:latin typeface="Book Antiqua" panose="02040602050305030304" pitchFamily="18" charset="0"/>
              </a:rPr>
              <a:t>El segundo caso “GOBBI NOVAG SA”.</a:t>
            </a:r>
          </a:p>
          <a:p>
            <a:pPr algn="just"/>
            <a:r>
              <a:rPr lang="es-ES" sz="2000" dirty="0">
                <a:latin typeface="Book Antiqua" panose="02040602050305030304" pitchFamily="18" charset="0"/>
              </a:rPr>
              <a:t>Con fecha 8/6/2023 la CA resolvió el segundo caso GOBBI NOVAG SA en un sentido contrario a lo dispuesto en las resoluciones analizadas precedentemente del mismo contribuyente con el fundamento de que tanto la contribuyente como la Provincia de Buenos Aires coincidieron en la aplicación del Art. 11° del CM .</a:t>
            </a:r>
          </a:p>
          <a:p>
            <a:pPr algn="just"/>
            <a:r>
              <a:rPr lang="es-ES" sz="2000" dirty="0">
                <a:latin typeface="Book Antiqua" panose="02040602050305030304" pitchFamily="18" charset="0"/>
              </a:rPr>
              <a:t>Paradójicamente, en el mismo día del año 2024, la CP dicta la Resolución N° 8/2024 haciendo lugar al planteo realizado por la Pcia. de Chubut al considerar que corresponde mantener una coherencia en el accionar de los organismos de aplicación del CM, a la vez de tener en consideración la seguridad jurídica necesaria conforme al criterio asumido por este organismo, y a las fundamentaciones contenidas en las citadas resoluciones, corresponde hacer lugar al recurso de apelación interpuesto por la provincia del Chubut y revocar la resolución apelada.</a:t>
            </a:r>
            <a:endParaRPr lang="es-AR" sz="2000" dirty="0">
              <a:latin typeface="Book Antiqua" panose="02040602050305030304" pitchFamily="18" charset="0"/>
            </a:endParaRPr>
          </a:p>
          <a:p>
            <a:pPr algn="just"/>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FF6DF8E3-0DA0-4065-B34F-58E06602EF98}"/>
              </a:ext>
            </a:extLst>
          </p:cNvPr>
          <p:cNvSpPr>
            <a:spLocks noGrp="1"/>
          </p:cNvSpPr>
          <p:nvPr>
            <p:ph type="sldNum" sz="quarter" idx="12"/>
          </p:nvPr>
        </p:nvSpPr>
        <p:spPr/>
        <p:txBody>
          <a:bodyPr/>
          <a:lstStyle/>
          <a:p>
            <a:pPr>
              <a:defRPr/>
            </a:pPr>
            <a:fld id="{6019478A-E72A-3244-92AA-96D3868FCEF9}" type="slidenum">
              <a:rPr lang="es-ES_tradnl" smtClean="0"/>
              <a:pPr>
                <a:defRPr/>
              </a:pPr>
              <a:t>34</a:t>
            </a:fld>
            <a:endParaRPr lang="es-ES_tradnl"/>
          </a:p>
        </p:txBody>
      </p:sp>
      <p:sp>
        <p:nvSpPr>
          <p:cNvPr id="6" name="Marcador de fecha 5">
            <a:extLst>
              <a:ext uri="{FF2B5EF4-FFF2-40B4-BE49-F238E27FC236}">
                <a16:creationId xmlns:a16="http://schemas.microsoft.com/office/drawing/2014/main" id="{5853BC34-0272-4309-9AE0-8C5E77CAE9BE}"/>
              </a:ext>
            </a:extLst>
          </p:cNvPr>
          <p:cNvSpPr>
            <a:spLocks noGrp="1"/>
          </p:cNvSpPr>
          <p:nvPr>
            <p:ph type="dt" sz="half" idx="10"/>
          </p:nvPr>
        </p:nvSpPr>
        <p:spPr/>
        <p:txBody>
          <a:bodyPr/>
          <a:lstStyle/>
          <a:p>
            <a:pPr>
              <a:defRPr/>
            </a:pPr>
            <a:fld id="{74E0DD44-8D96-4D3D-997A-A1FD90FDCC2A}" type="datetime1">
              <a:rPr lang="es-AR" smtClean="0"/>
              <a:t>27/9/2025</a:t>
            </a:fld>
            <a:endParaRPr lang="es-ES"/>
          </a:p>
        </p:txBody>
      </p:sp>
      <p:sp>
        <p:nvSpPr>
          <p:cNvPr id="7" name="Marcador de pie de página 6">
            <a:extLst>
              <a:ext uri="{FF2B5EF4-FFF2-40B4-BE49-F238E27FC236}">
                <a16:creationId xmlns:a16="http://schemas.microsoft.com/office/drawing/2014/main" id="{522DC6B4-7233-4903-9293-065F4525F590}"/>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231206207"/>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RESOLUCIÓN N° 3/2023. GOBBI NOVAG SA C/PBA, 8/3/2023</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marL="0" indent="0" algn="just">
              <a:buNone/>
            </a:pPr>
            <a:r>
              <a:rPr lang="es-ES" sz="2000" b="1" dirty="0">
                <a:latin typeface="Book Antiqua" panose="02040602050305030304" pitchFamily="18" charset="0"/>
              </a:rPr>
              <a:t>EMPRESA: aplica art. 11° del CM y atribuye </a:t>
            </a:r>
          </a:p>
          <a:p>
            <a:pPr algn="just">
              <a:buFont typeface="Wingdings" panose="05000000000000000000" pitchFamily="2" charset="2"/>
              <a:buChar char="ü"/>
            </a:pPr>
            <a:r>
              <a:rPr lang="es-ES" sz="2000" dirty="0">
                <a:latin typeface="Book Antiqua" panose="02040602050305030304" pitchFamily="18" charset="0"/>
              </a:rPr>
              <a:t>80% al destino final del bien.</a:t>
            </a:r>
          </a:p>
          <a:p>
            <a:pPr algn="just">
              <a:buFont typeface="Wingdings" panose="05000000000000000000" pitchFamily="2" charset="2"/>
              <a:buChar char="ü"/>
            </a:pPr>
            <a:r>
              <a:rPr lang="es-ES" sz="2000" dirty="0">
                <a:latin typeface="Book Antiqua" panose="02040602050305030304" pitchFamily="18" charset="0"/>
              </a:rPr>
              <a:t>20% a PBA donde está radicada la oficina central.</a:t>
            </a:r>
          </a:p>
          <a:p>
            <a:pPr algn="just">
              <a:buFont typeface="Wingdings" panose="05000000000000000000" pitchFamily="2" charset="2"/>
              <a:buChar char="ü"/>
            </a:pPr>
            <a:endParaRPr lang="es-ES" sz="2000" dirty="0">
              <a:latin typeface="Book Antiqua" panose="02040602050305030304" pitchFamily="18" charset="0"/>
            </a:endParaRPr>
          </a:p>
          <a:p>
            <a:pPr marL="0" indent="0" algn="just">
              <a:buNone/>
            </a:pPr>
            <a:r>
              <a:rPr lang="es-ES" sz="2000" b="1" dirty="0">
                <a:latin typeface="Book Antiqua" panose="02040602050305030304" pitchFamily="18" charset="0"/>
              </a:rPr>
              <a:t>ARBA: </a:t>
            </a:r>
          </a:p>
          <a:p>
            <a:pPr algn="just">
              <a:buFont typeface="Wingdings" panose="05000000000000000000" pitchFamily="2" charset="2"/>
              <a:buChar char="ü"/>
            </a:pPr>
            <a:r>
              <a:rPr lang="es-ES" sz="2000" dirty="0">
                <a:latin typeface="Book Antiqua" panose="02040602050305030304" pitchFamily="18" charset="0"/>
              </a:rPr>
              <a:t>80% a la PBA porque los bienes estaban depositados en la empresa Droguería Meta SA que brinda a Gobbi Novag el servicio de depósito y distribución. Lugar de radicación de los bienes.</a:t>
            </a:r>
          </a:p>
          <a:p>
            <a:pPr algn="just">
              <a:buFont typeface="Wingdings" panose="05000000000000000000" pitchFamily="2" charset="2"/>
              <a:buChar char="ü"/>
            </a:pPr>
            <a:r>
              <a:rPr lang="es-ES" sz="2000" dirty="0">
                <a:latin typeface="Book Antiqua" panose="02040602050305030304" pitchFamily="18" charset="0"/>
              </a:rPr>
              <a:t>Actividad de Gobbi Novag SA: prestación de servicios.</a:t>
            </a:r>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2067B9CD-EC5C-4A40-A9C3-763E5EB86D45}"/>
              </a:ext>
            </a:extLst>
          </p:cNvPr>
          <p:cNvSpPr>
            <a:spLocks noGrp="1"/>
          </p:cNvSpPr>
          <p:nvPr>
            <p:ph type="sldNum" sz="quarter" idx="12"/>
          </p:nvPr>
        </p:nvSpPr>
        <p:spPr/>
        <p:txBody>
          <a:bodyPr/>
          <a:lstStyle/>
          <a:p>
            <a:pPr>
              <a:defRPr/>
            </a:pPr>
            <a:fld id="{6019478A-E72A-3244-92AA-96D3868FCEF9}" type="slidenum">
              <a:rPr lang="es-ES_tradnl" smtClean="0"/>
              <a:pPr>
                <a:defRPr/>
              </a:pPr>
              <a:t>35</a:t>
            </a:fld>
            <a:endParaRPr lang="es-ES_tradnl"/>
          </a:p>
        </p:txBody>
      </p:sp>
      <p:sp>
        <p:nvSpPr>
          <p:cNvPr id="6" name="Marcador de fecha 5">
            <a:extLst>
              <a:ext uri="{FF2B5EF4-FFF2-40B4-BE49-F238E27FC236}">
                <a16:creationId xmlns:a16="http://schemas.microsoft.com/office/drawing/2014/main" id="{733A0D97-DA0E-4043-8AFE-355472AFBD84}"/>
              </a:ext>
            </a:extLst>
          </p:cNvPr>
          <p:cNvSpPr>
            <a:spLocks noGrp="1"/>
          </p:cNvSpPr>
          <p:nvPr>
            <p:ph type="dt" sz="half" idx="10"/>
          </p:nvPr>
        </p:nvSpPr>
        <p:spPr/>
        <p:txBody>
          <a:bodyPr/>
          <a:lstStyle/>
          <a:p>
            <a:pPr>
              <a:defRPr/>
            </a:pPr>
            <a:fld id="{870EFED1-13C5-4968-9923-1BF857702263}" type="datetime1">
              <a:rPr lang="es-AR" smtClean="0"/>
              <a:t>27/9/2025</a:t>
            </a:fld>
            <a:endParaRPr lang="es-ES"/>
          </a:p>
        </p:txBody>
      </p:sp>
      <p:sp>
        <p:nvSpPr>
          <p:cNvPr id="7" name="Marcador de pie de página 6">
            <a:extLst>
              <a:ext uri="{FF2B5EF4-FFF2-40B4-BE49-F238E27FC236}">
                <a16:creationId xmlns:a16="http://schemas.microsoft.com/office/drawing/2014/main" id="{10F1A9E8-5710-4DA0-9B74-08BAFF59EB7D}"/>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789436301"/>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RESOLUCIÓN N° 3/2023. GOBBI NOVAG SA C/PBA, 8/3/2023</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marL="0" indent="0" algn="just">
              <a:buNone/>
            </a:pPr>
            <a:r>
              <a:rPr lang="es-ES" sz="2000" b="1" dirty="0">
                <a:latin typeface="Book Antiqua" panose="02040602050305030304" pitchFamily="18" charset="0"/>
              </a:rPr>
              <a:t>Comisión Arbitral:</a:t>
            </a:r>
          </a:p>
          <a:p>
            <a:pPr marL="0" indent="0" algn="just">
              <a:buNone/>
            </a:pPr>
            <a:endParaRPr lang="es-ES" sz="2000" b="1"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Las partes confirman que corresponde la aplicación del artículo 11° del CM.</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Gobbi Novag SA: no aportó prueba que permita acreditar los motivos de atribuir el 80% a la jurisdicción compradora de los bienes.</a:t>
            </a:r>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295C7A14-D9A1-4966-B466-8BA5A61796BD}"/>
              </a:ext>
            </a:extLst>
          </p:cNvPr>
          <p:cNvSpPr>
            <a:spLocks noGrp="1"/>
          </p:cNvSpPr>
          <p:nvPr>
            <p:ph type="sldNum" sz="quarter" idx="12"/>
          </p:nvPr>
        </p:nvSpPr>
        <p:spPr/>
        <p:txBody>
          <a:bodyPr/>
          <a:lstStyle/>
          <a:p>
            <a:pPr>
              <a:defRPr/>
            </a:pPr>
            <a:fld id="{6019478A-E72A-3244-92AA-96D3868FCEF9}" type="slidenum">
              <a:rPr lang="es-ES_tradnl" smtClean="0"/>
              <a:pPr>
                <a:defRPr/>
              </a:pPr>
              <a:t>36</a:t>
            </a:fld>
            <a:endParaRPr lang="es-ES_tradnl"/>
          </a:p>
        </p:txBody>
      </p:sp>
      <p:sp>
        <p:nvSpPr>
          <p:cNvPr id="6" name="Marcador de fecha 5">
            <a:extLst>
              <a:ext uri="{FF2B5EF4-FFF2-40B4-BE49-F238E27FC236}">
                <a16:creationId xmlns:a16="http://schemas.microsoft.com/office/drawing/2014/main" id="{5DB154F5-641F-4795-8A7C-A133A8974E28}"/>
              </a:ext>
            </a:extLst>
          </p:cNvPr>
          <p:cNvSpPr>
            <a:spLocks noGrp="1"/>
          </p:cNvSpPr>
          <p:nvPr>
            <p:ph type="dt" sz="half" idx="10"/>
          </p:nvPr>
        </p:nvSpPr>
        <p:spPr/>
        <p:txBody>
          <a:bodyPr/>
          <a:lstStyle/>
          <a:p>
            <a:pPr>
              <a:defRPr/>
            </a:pPr>
            <a:fld id="{9864C842-5EFB-4583-852F-83E5E51815C0}" type="datetime1">
              <a:rPr lang="es-AR" smtClean="0"/>
              <a:t>27/9/2025</a:t>
            </a:fld>
            <a:endParaRPr lang="es-ES"/>
          </a:p>
        </p:txBody>
      </p:sp>
      <p:sp>
        <p:nvSpPr>
          <p:cNvPr id="7" name="Marcador de pie de página 6">
            <a:extLst>
              <a:ext uri="{FF2B5EF4-FFF2-40B4-BE49-F238E27FC236}">
                <a16:creationId xmlns:a16="http://schemas.microsoft.com/office/drawing/2014/main" id="{BE7C74E5-D7DC-443B-AC48-C3FC4FA4EB55}"/>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241639815"/>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RESOLUCIÓN N° 3/2023. GOBBI NOVAG SA C/PBA, 8/3/2023</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marL="0" indent="0" algn="just">
              <a:buNone/>
            </a:pPr>
            <a:r>
              <a:rPr lang="es-ES" sz="2800" b="1" dirty="0">
                <a:latin typeface="Book Antiqua" panose="02040602050305030304" pitchFamily="18" charset="0"/>
              </a:rPr>
              <a:t>NUESTRA OPINIÓN – que dice el artículo 11° -:</a:t>
            </a:r>
          </a:p>
          <a:p>
            <a:pPr algn="just">
              <a:buFont typeface="Wingdings" panose="05000000000000000000" pitchFamily="2" charset="2"/>
              <a:buChar char="ü"/>
            </a:pPr>
            <a:r>
              <a:rPr lang="es-ES" sz="2800" i="1" dirty="0">
                <a:latin typeface="Book Antiqua" panose="02040602050305030304" pitchFamily="18" charset="0"/>
              </a:rPr>
              <a:t>ARTÍCULO 11° - En los casos de rematadores, comisionistas u otros </a:t>
            </a:r>
            <a:r>
              <a:rPr lang="es-ES" sz="2800" b="1" i="1" u="sng" dirty="0">
                <a:latin typeface="Book Antiqua" panose="02040602050305030304" pitchFamily="18" charset="0"/>
              </a:rPr>
              <a:t>intermediarios</a:t>
            </a:r>
            <a:r>
              <a:rPr lang="es-ES" sz="2800" i="1" dirty="0">
                <a:latin typeface="Book Antiqua" panose="02040602050305030304" pitchFamily="18" charset="0"/>
              </a:rPr>
              <a:t>, que tengan su oficina central en una jurisdicción y </a:t>
            </a:r>
            <a:r>
              <a:rPr lang="es-ES" sz="2800" b="1" i="1" u="sng" dirty="0">
                <a:latin typeface="Book Antiqua" panose="02040602050305030304" pitchFamily="18" charset="0"/>
              </a:rPr>
              <a:t>rematen o intervengan en la venta o negociación </a:t>
            </a:r>
            <a:r>
              <a:rPr lang="es-ES" sz="2800" i="1" dirty="0">
                <a:latin typeface="Book Antiqua" panose="02040602050305030304" pitchFamily="18" charset="0"/>
              </a:rPr>
              <a:t>de bienes </a:t>
            </a:r>
            <a:r>
              <a:rPr lang="es-ES" sz="2800" b="1" i="1" u="sng" dirty="0">
                <a:latin typeface="Book Antiqua" panose="02040602050305030304" pitchFamily="18" charset="0"/>
              </a:rPr>
              <a:t>situados en otra</a:t>
            </a:r>
            <a:r>
              <a:rPr lang="es-ES" sz="2800" i="1" dirty="0">
                <a:latin typeface="Book Antiqua" panose="02040602050305030304" pitchFamily="18" charset="0"/>
              </a:rPr>
              <a:t>, tengan o no sucursales en ésta, la jurisdicción donde están radicados los bienes podrá gravar el 80% de los ingresos brutos originados por esas operaciones y la otra, el 20% restante.</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878AD0B4-12E9-4FED-AEF8-4E6F9BD0F409}"/>
              </a:ext>
            </a:extLst>
          </p:cNvPr>
          <p:cNvSpPr>
            <a:spLocks noGrp="1"/>
          </p:cNvSpPr>
          <p:nvPr>
            <p:ph type="sldNum" sz="quarter" idx="12"/>
          </p:nvPr>
        </p:nvSpPr>
        <p:spPr/>
        <p:txBody>
          <a:bodyPr/>
          <a:lstStyle/>
          <a:p>
            <a:pPr>
              <a:defRPr/>
            </a:pPr>
            <a:fld id="{6019478A-E72A-3244-92AA-96D3868FCEF9}" type="slidenum">
              <a:rPr lang="es-ES_tradnl" smtClean="0"/>
              <a:pPr>
                <a:defRPr/>
              </a:pPr>
              <a:t>37</a:t>
            </a:fld>
            <a:endParaRPr lang="es-ES_tradnl"/>
          </a:p>
        </p:txBody>
      </p:sp>
      <p:sp>
        <p:nvSpPr>
          <p:cNvPr id="6" name="Marcador de fecha 5">
            <a:extLst>
              <a:ext uri="{FF2B5EF4-FFF2-40B4-BE49-F238E27FC236}">
                <a16:creationId xmlns:a16="http://schemas.microsoft.com/office/drawing/2014/main" id="{7E440CB7-A963-4B5C-9CF3-BFE8F2FBCB1F}"/>
              </a:ext>
            </a:extLst>
          </p:cNvPr>
          <p:cNvSpPr>
            <a:spLocks noGrp="1"/>
          </p:cNvSpPr>
          <p:nvPr>
            <p:ph type="dt" sz="half" idx="10"/>
          </p:nvPr>
        </p:nvSpPr>
        <p:spPr/>
        <p:txBody>
          <a:bodyPr/>
          <a:lstStyle/>
          <a:p>
            <a:pPr>
              <a:defRPr/>
            </a:pPr>
            <a:fld id="{0F228BEE-1599-454A-8444-9CB6F6F0D30A}" type="datetime1">
              <a:rPr lang="es-AR" smtClean="0"/>
              <a:t>27/9/2025</a:t>
            </a:fld>
            <a:endParaRPr lang="es-ES"/>
          </a:p>
        </p:txBody>
      </p:sp>
      <p:sp>
        <p:nvSpPr>
          <p:cNvPr id="7" name="Marcador de pie de página 6">
            <a:extLst>
              <a:ext uri="{FF2B5EF4-FFF2-40B4-BE49-F238E27FC236}">
                <a16:creationId xmlns:a16="http://schemas.microsoft.com/office/drawing/2014/main" id="{B09D5492-840C-43DF-86D2-5F9752114B0A}"/>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653430727"/>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RESOLUCIÓN N° 3/2023. GOBBI NOVAG SA C/PBA, 8/3/2023</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lnSpcReduction="10000"/>
          </a:bodyPr>
          <a:lstStyle/>
          <a:p>
            <a:pPr algn="just">
              <a:buFont typeface="Wingdings" panose="05000000000000000000" pitchFamily="2" charset="2"/>
              <a:buChar char="ü"/>
            </a:pPr>
            <a:r>
              <a:rPr lang="es-ES" sz="2000" b="1" dirty="0">
                <a:latin typeface="Book Antiqua" panose="02040602050305030304" pitchFamily="18" charset="0"/>
              </a:rPr>
              <a:t>Actividad de Intermediarios: </a:t>
            </a:r>
            <a:r>
              <a:rPr lang="es-ES" sz="2000" dirty="0">
                <a:latin typeface="Book Antiqua" panose="02040602050305030304" pitchFamily="18" charset="0"/>
              </a:rPr>
              <a:t>no quedan dudas que Gobbi Novag SA es un intermediario, porque vende por cuenta y orden de sus proveedores a sus clientes.</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b="1" dirty="0">
                <a:latin typeface="Book Antiqua" panose="02040602050305030304" pitchFamily="18" charset="0"/>
              </a:rPr>
              <a:t>Actividad que intervengan en la negociación de bienes:</a:t>
            </a:r>
            <a:r>
              <a:rPr lang="es-ES" sz="2000" dirty="0">
                <a:latin typeface="Book Antiqua" panose="02040602050305030304" pitchFamily="18" charset="0"/>
              </a:rPr>
              <a:t> se trata de una prestación de servicios que la realiza Gobbi Novag SA a sus proveedores al vender por cuenta y orden de estos a sus clientes (de Gobbi Novag SA).</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b="1" dirty="0">
                <a:latin typeface="Book Antiqua" panose="02040602050305030304" pitchFamily="18" charset="0"/>
              </a:rPr>
              <a:t>Facturación: </a:t>
            </a:r>
            <a:r>
              <a:rPr lang="es-ES" sz="2000" dirty="0">
                <a:latin typeface="Book Antiqua" panose="02040602050305030304" pitchFamily="18" charset="0"/>
              </a:rPr>
              <a:t>Gobbi Novag SA le factura a sus clientes y luego mediante líquido producto le cobra a sus proveedores la comisión correspondiente por la prestación del servicio que les realiza.</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b="1" dirty="0">
                <a:latin typeface="Book Antiqua" panose="02040602050305030304" pitchFamily="18" charset="0"/>
              </a:rPr>
              <a:t>Prestaciones de servicios: </a:t>
            </a:r>
            <a:r>
              <a:rPr lang="es-ES" sz="2000" dirty="0">
                <a:latin typeface="Book Antiqua" panose="02040602050305030304" pitchFamily="18" charset="0"/>
              </a:rPr>
              <a:t>se atribuyen a la jurisdicción de la efectiva prestación del servicio, o en la que se utilicen económicamente los servicios, o desde donde provengan los ingresos generados por tales servicios.</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7F73752F-B60B-4552-8E75-B9084801DDBE}"/>
              </a:ext>
            </a:extLst>
          </p:cNvPr>
          <p:cNvSpPr>
            <a:spLocks noGrp="1"/>
          </p:cNvSpPr>
          <p:nvPr>
            <p:ph type="sldNum" sz="quarter" idx="12"/>
          </p:nvPr>
        </p:nvSpPr>
        <p:spPr/>
        <p:txBody>
          <a:bodyPr/>
          <a:lstStyle/>
          <a:p>
            <a:pPr>
              <a:defRPr/>
            </a:pPr>
            <a:fld id="{6019478A-E72A-3244-92AA-96D3868FCEF9}" type="slidenum">
              <a:rPr lang="es-ES_tradnl" smtClean="0"/>
              <a:pPr>
                <a:defRPr/>
              </a:pPr>
              <a:t>38</a:t>
            </a:fld>
            <a:endParaRPr lang="es-ES_tradnl"/>
          </a:p>
        </p:txBody>
      </p:sp>
      <p:sp>
        <p:nvSpPr>
          <p:cNvPr id="6" name="Marcador de fecha 5">
            <a:extLst>
              <a:ext uri="{FF2B5EF4-FFF2-40B4-BE49-F238E27FC236}">
                <a16:creationId xmlns:a16="http://schemas.microsoft.com/office/drawing/2014/main" id="{C9A6A28D-4684-45AB-A335-D74D3B60BC66}"/>
              </a:ext>
            </a:extLst>
          </p:cNvPr>
          <p:cNvSpPr>
            <a:spLocks noGrp="1"/>
          </p:cNvSpPr>
          <p:nvPr>
            <p:ph type="dt" sz="half" idx="10"/>
          </p:nvPr>
        </p:nvSpPr>
        <p:spPr/>
        <p:txBody>
          <a:bodyPr/>
          <a:lstStyle/>
          <a:p>
            <a:pPr>
              <a:defRPr/>
            </a:pPr>
            <a:fld id="{E13F6A20-4FEA-4D6B-B5E6-36C020BC2F4E}" type="datetime1">
              <a:rPr lang="es-AR" smtClean="0"/>
              <a:t>27/9/2025</a:t>
            </a:fld>
            <a:endParaRPr lang="es-ES"/>
          </a:p>
        </p:txBody>
      </p:sp>
      <p:sp>
        <p:nvSpPr>
          <p:cNvPr id="7" name="Marcador de pie de página 6">
            <a:extLst>
              <a:ext uri="{FF2B5EF4-FFF2-40B4-BE49-F238E27FC236}">
                <a16:creationId xmlns:a16="http://schemas.microsoft.com/office/drawing/2014/main" id="{C021F20B-7289-488B-8F3F-04B9B533897E}"/>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654130269"/>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fontScale="90000"/>
          </a:bodyPr>
          <a:lstStyle/>
          <a:p>
            <a:br>
              <a:rPr lang="es-ES" sz="2800" dirty="0">
                <a:solidFill>
                  <a:schemeClr val="tx1"/>
                </a:solidFill>
                <a:latin typeface="Book Antiqua" panose="02040602050305030304" pitchFamily="18" charset="0"/>
              </a:rPr>
            </a:br>
            <a:br>
              <a:rPr lang="es-ES" sz="2800" dirty="0">
                <a:solidFill>
                  <a:schemeClr val="tx1"/>
                </a:solidFill>
                <a:latin typeface="Book Antiqua" panose="02040602050305030304" pitchFamily="18" charset="0"/>
              </a:rPr>
            </a:br>
            <a:br>
              <a:rPr lang="es-ES" sz="2800" dirty="0">
                <a:solidFill>
                  <a:schemeClr val="tx1"/>
                </a:solidFill>
                <a:latin typeface="Book Antiqua" panose="02040602050305030304" pitchFamily="18" charset="0"/>
              </a:rPr>
            </a:br>
            <a:br>
              <a:rPr lang="es-ES" sz="2800"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dirty="0">
                <a:solidFill>
                  <a:schemeClr val="tx1"/>
                </a:solidFill>
                <a:latin typeface="Book Antiqua" panose="02040602050305030304" pitchFamily="18" charset="0"/>
              </a:rPr>
            </a:br>
            <a:r>
              <a:rPr lang="es-ES" sz="2800" b="1" dirty="0">
                <a:solidFill>
                  <a:schemeClr val="tx1"/>
                </a:solidFill>
                <a:latin typeface="Book Antiqua" panose="02040602050305030304" pitchFamily="18" charset="0"/>
              </a:rPr>
              <a:t>¿EN QUE CONSISTE EL SERVICIO QUE LE BRINDA GOBBI NOVAG SA A SUS PROVEEDORES?</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fontScale="92500" lnSpcReduction="10000"/>
          </a:bodyPr>
          <a:lstStyle/>
          <a:p>
            <a:pPr algn="just">
              <a:buFont typeface="Wingdings" panose="05000000000000000000" pitchFamily="2" charset="2"/>
              <a:buChar char="ü"/>
            </a:pPr>
            <a:r>
              <a:rPr lang="es-ES" sz="2000" dirty="0">
                <a:latin typeface="Book Antiqua" panose="02040602050305030304" pitchFamily="18" charset="0"/>
              </a:rPr>
              <a:t>Estoquear los bienes en un lugar determinado.</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Tener la capacidad estoqueada que permita satisfacer la demanda del mercado.</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Ubicar al cliente y contactarlo.</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Averiguar sus antecedentes comerciales y si le puede dar crédito.</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Venderle el producto a través de los vendedores de Gobbi Novag SA, asumiendo las responsabilidades legales de dicha relación.</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Entregarle el producto y cobrarle.</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Rendirle cuenta a sus proveedores de toda la gestión mediante el líquido producto.</a:t>
            </a:r>
            <a:endParaRPr lang="es-AR"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83408763-026F-49D8-9169-D23FDDF9A5DD}"/>
              </a:ext>
            </a:extLst>
          </p:cNvPr>
          <p:cNvSpPr>
            <a:spLocks noGrp="1"/>
          </p:cNvSpPr>
          <p:nvPr>
            <p:ph type="sldNum" sz="quarter" idx="12"/>
          </p:nvPr>
        </p:nvSpPr>
        <p:spPr/>
        <p:txBody>
          <a:bodyPr/>
          <a:lstStyle/>
          <a:p>
            <a:pPr>
              <a:defRPr/>
            </a:pPr>
            <a:fld id="{6019478A-E72A-3244-92AA-96D3868FCEF9}" type="slidenum">
              <a:rPr lang="es-ES_tradnl" smtClean="0"/>
              <a:pPr>
                <a:defRPr/>
              </a:pPr>
              <a:t>39</a:t>
            </a:fld>
            <a:endParaRPr lang="es-ES_tradnl"/>
          </a:p>
        </p:txBody>
      </p:sp>
      <p:sp>
        <p:nvSpPr>
          <p:cNvPr id="6" name="Marcador de fecha 5">
            <a:extLst>
              <a:ext uri="{FF2B5EF4-FFF2-40B4-BE49-F238E27FC236}">
                <a16:creationId xmlns:a16="http://schemas.microsoft.com/office/drawing/2014/main" id="{97C405B9-49EC-4BB0-B91F-6500E7C7BBE3}"/>
              </a:ext>
            </a:extLst>
          </p:cNvPr>
          <p:cNvSpPr>
            <a:spLocks noGrp="1"/>
          </p:cNvSpPr>
          <p:nvPr>
            <p:ph type="dt" sz="half" idx="10"/>
          </p:nvPr>
        </p:nvSpPr>
        <p:spPr/>
        <p:txBody>
          <a:bodyPr/>
          <a:lstStyle/>
          <a:p>
            <a:pPr>
              <a:defRPr/>
            </a:pPr>
            <a:fld id="{11923107-ECD1-49F3-B93C-6A8CC7285C8F}" type="datetime1">
              <a:rPr lang="es-AR" smtClean="0"/>
              <a:t>27/9/2025</a:t>
            </a:fld>
            <a:endParaRPr lang="es-ES"/>
          </a:p>
        </p:txBody>
      </p:sp>
      <p:sp>
        <p:nvSpPr>
          <p:cNvPr id="7" name="Marcador de pie de página 6">
            <a:extLst>
              <a:ext uri="{FF2B5EF4-FFF2-40B4-BE49-F238E27FC236}">
                <a16:creationId xmlns:a16="http://schemas.microsoft.com/office/drawing/2014/main" id="{5A6AF8BD-E986-4D2B-A41B-C2F43721E34F}"/>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103234793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E285EC-A340-4EE2-9B8D-E95279C1B8AF}"/>
              </a:ext>
            </a:extLst>
          </p:cNvPr>
          <p:cNvSpPr>
            <a:spLocks noGrp="1"/>
          </p:cNvSpPr>
          <p:nvPr>
            <p:ph type="title"/>
          </p:nvPr>
        </p:nvSpPr>
        <p:spPr>
          <a:xfrm>
            <a:off x="551384" y="188640"/>
            <a:ext cx="11017224" cy="1008112"/>
          </a:xfrm>
        </p:spPr>
        <p:txBody>
          <a:bodyPr>
            <a:normAutofit/>
          </a:bodyPr>
          <a:lstStyle/>
          <a:p>
            <a:r>
              <a:rPr lang="es-AR" sz="3200" b="1" dirty="0">
                <a:latin typeface="Book Antiqua" panose="02040602050305030304" pitchFamily="18" charset="0"/>
              </a:rPr>
              <a:t>LEY 20.091 – LEY DE ENTIDADES DE SEGUROS</a:t>
            </a:r>
          </a:p>
        </p:txBody>
      </p:sp>
      <p:sp>
        <p:nvSpPr>
          <p:cNvPr id="3" name="Marcador de contenido 2">
            <a:extLst>
              <a:ext uri="{FF2B5EF4-FFF2-40B4-BE49-F238E27FC236}">
                <a16:creationId xmlns:a16="http://schemas.microsoft.com/office/drawing/2014/main" id="{10F4AB2B-6D8D-44B6-B427-66B3C1517D7F}"/>
              </a:ext>
            </a:extLst>
          </p:cNvPr>
          <p:cNvSpPr>
            <a:spLocks noGrp="1"/>
          </p:cNvSpPr>
          <p:nvPr>
            <p:ph idx="1"/>
          </p:nvPr>
        </p:nvSpPr>
        <p:spPr>
          <a:xfrm>
            <a:off x="407368" y="1556793"/>
            <a:ext cx="11521280" cy="4569372"/>
          </a:xfrm>
        </p:spPr>
        <p:txBody>
          <a:bodyPr>
            <a:normAutofit fontScale="85000" lnSpcReduction="20000"/>
          </a:bodyPr>
          <a:lstStyle/>
          <a:p>
            <a:pPr marL="0" indent="0" algn="just">
              <a:buNone/>
            </a:pPr>
            <a:r>
              <a:rPr lang="es-AR" sz="2900" b="1" dirty="0">
                <a:latin typeface="Book Antiqua" panose="02040602050305030304" pitchFamily="18" charset="0"/>
              </a:rPr>
              <a:t>Sección XIII – Penas - </a:t>
            </a:r>
            <a:r>
              <a:rPr lang="es-ES" sz="2900" b="1" dirty="0">
                <a:latin typeface="Book Antiqua" panose="02040602050305030304" pitchFamily="18" charset="0"/>
              </a:rPr>
              <a:t>Auxiliares.</a:t>
            </a:r>
          </a:p>
          <a:p>
            <a:pPr marL="0" indent="0" algn="just">
              <a:buNone/>
            </a:pPr>
            <a:r>
              <a:rPr lang="es-ES" sz="2900" b="1" dirty="0">
                <a:latin typeface="Book Antiqua" panose="02040602050305030304" pitchFamily="18" charset="0"/>
              </a:rPr>
              <a:t>ARTICULO 59.- </a:t>
            </a:r>
            <a:r>
              <a:rPr lang="es-ES" sz="2900" dirty="0">
                <a:latin typeface="Book Antiqua" panose="02040602050305030304" pitchFamily="18" charset="0"/>
              </a:rPr>
              <a:t>Los productores, agentes, intermediarios, peritos y liquidadores, no dependientes del asegurador, que violen las normas a que se refiere el artículo 55, …., serán pasibles de las siguientes sanciones:</a:t>
            </a:r>
          </a:p>
          <a:p>
            <a:pPr marL="0" indent="0" algn="just">
              <a:buNone/>
            </a:pPr>
            <a:r>
              <a:rPr lang="es-ES" sz="2900" dirty="0">
                <a:latin typeface="Book Antiqua" panose="02040602050305030304" pitchFamily="18" charset="0"/>
              </a:rPr>
              <a:t>a) Llamado de atención;</a:t>
            </a:r>
          </a:p>
          <a:p>
            <a:pPr marL="0" indent="0" algn="just">
              <a:buNone/>
            </a:pPr>
            <a:r>
              <a:rPr lang="es-ES" sz="2900" dirty="0">
                <a:latin typeface="Book Antiqua" panose="02040602050305030304" pitchFamily="18" charset="0"/>
              </a:rPr>
              <a:t>b) Apercibimiento;</a:t>
            </a:r>
          </a:p>
          <a:p>
            <a:pPr marL="0" indent="0" algn="just">
              <a:buNone/>
            </a:pPr>
            <a:r>
              <a:rPr lang="es-ES" sz="2900" dirty="0">
                <a:latin typeface="Book Antiqua" panose="02040602050305030304" pitchFamily="18" charset="0"/>
              </a:rPr>
              <a:t>c) Multa hasta de cinco mil pesos ($ 5.000.-);</a:t>
            </a:r>
          </a:p>
          <a:p>
            <a:pPr marL="0" indent="0" algn="just">
              <a:buNone/>
            </a:pPr>
            <a:r>
              <a:rPr lang="es-ES" sz="2900" dirty="0">
                <a:latin typeface="Book Antiqua" panose="02040602050305030304" pitchFamily="18" charset="0"/>
              </a:rPr>
              <a:t>d) Inhabilitación hasta de cinco (5) años.</a:t>
            </a:r>
          </a:p>
          <a:p>
            <a:pPr marL="0" indent="0" algn="just">
              <a:buNone/>
            </a:pPr>
            <a:r>
              <a:rPr lang="es-ES" sz="2900" dirty="0">
                <a:latin typeface="Book Antiqua" panose="02040602050305030304" pitchFamily="18" charset="0"/>
              </a:rPr>
              <a:t>La pena se graduará de acuerdo con las funciones del infractor, la gravedad de la falta y la reincidencia. Los responsables serán solidariamente obligados al pago de la multa. Los aseguradores no podrán pagar las multas impuestas, ni abonar retribución alguna cuando se disponga la inhabilitación.</a:t>
            </a:r>
            <a:endParaRPr lang="es-AR" sz="2900" dirty="0">
              <a:latin typeface="Book Antiqua" panose="02040602050305030304" pitchFamily="18" charset="0"/>
            </a:endParaRPr>
          </a:p>
          <a:p>
            <a:pPr marL="0" indent="0" algn="just">
              <a:buNone/>
            </a:pPr>
            <a:endParaRPr lang="es-AR" sz="24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EFC885AB-6CC0-4B4E-ACA3-E335AFBC2598}"/>
              </a:ext>
            </a:extLst>
          </p:cNvPr>
          <p:cNvSpPr>
            <a:spLocks noGrp="1"/>
          </p:cNvSpPr>
          <p:nvPr>
            <p:ph type="dt" sz="half" idx="10"/>
          </p:nvPr>
        </p:nvSpPr>
        <p:spPr/>
        <p:txBody>
          <a:bodyPr/>
          <a:lstStyle/>
          <a:p>
            <a:pPr>
              <a:defRPr/>
            </a:pPr>
            <a:fld id="{AFF2D448-370B-4666-8D67-605DBBA9F7E7}" type="datetime1">
              <a:rPr lang="es-AR" smtClean="0"/>
              <a:t>27/9/2025</a:t>
            </a:fld>
            <a:endParaRPr lang="es-ES"/>
          </a:p>
        </p:txBody>
      </p:sp>
      <p:sp>
        <p:nvSpPr>
          <p:cNvPr id="5" name="Marcador de número de diapositiva 4">
            <a:extLst>
              <a:ext uri="{FF2B5EF4-FFF2-40B4-BE49-F238E27FC236}">
                <a16:creationId xmlns:a16="http://schemas.microsoft.com/office/drawing/2014/main" id="{6FEBC8C2-6DCC-4FE1-B230-AB5D263A0065}"/>
              </a:ext>
            </a:extLst>
          </p:cNvPr>
          <p:cNvSpPr>
            <a:spLocks noGrp="1"/>
          </p:cNvSpPr>
          <p:nvPr>
            <p:ph type="sldNum" sz="quarter" idx="12"/>
          </p:nvPr>
        </p:nvSpPr>
        <p:spPr/>
        <p:txBody>
          <a:bodyPr/>
          <a:lstStyle/>
          <a:p>
            <a:pPr>
              <a:defRPr/>
            </a:pPr>
            <a:fld id="{6019478A-E72A-3244-92AA-96D3868FCEF9}" type="slidenum">
              <a:rPr lang="es-ES_tradnl" smtClean="0"/>
              <a:pPr>
                <a:defRPr/>
              </a:pPr>
              <a:t>4</a:t>
            </a:fld>
            <a:endParaRPr lang="es-ES_tradnl"/>
          </a:p>
        </p:txBody>
      </p:sp>
      <p:sp>
        <p:nvSpPr>
          <p:cNvPr id="6" name="Marcador de pie de página 5">
            <a:extLst>
              <a:ext uri="{FF2B5EF4-FFF2-40B4-BE49-F238E27FC236}">
                <a16:creationId xmlns:a16="http://schemas.microsoft.com/office/drawing/2014/main" id="{4680D6AC-7FD7-4ED3-817E-28F685361716}"/>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971243391"/>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fontScale="90000"/>
          </a:bodyPr>
          <a:lstStyle/>
          <a:p>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r>
              <a:rPr lang="es-ES" sz="2800" b="1" dirty="0">
                <a:solidFill>
                  <a:schemeClr val="tx1"/>
                </a:solidFill>
                <a:latin typeface="Book Antiqua" panose="02040602050305030304" pitchFamily="18" charset="0"/>
              </a:rPr>
              <a:t>CÓMO ES RETRIBUIDO EL SERVICIO Y COMO LO ATRIBUYE SEGÚN LAS NORMAS DEL CM</a:t>
            </a: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marL="0" indent="0" algn="just">
              <a:buNone/>
            </a:pPr>
            <a:r>
              <a:rPr lang="es-ES" sz="2000" b="1" dirty="0">
                <a:latin typeface="Book Antiqua" panose="02040602050305030304" pitchFamily="18" charset="0"/>
              </a:rPr>
              <a:t>Retribución: </a:t>
            </a:r>
            <a:r>
              <a:rPr lang="es-ES" sz="2000" dirty="0">
                <a:latin typeface="Book Antiqua" panose="02040602050305030304" pitchFamily="18" charset="0"/>
              </a:rPr>
              <a:t>La comisión que le cobra Gobbi Novag SA a sus proveedores.</a:t>
            </a:r>
          </a:p>
          <a:p>
            <a:pPr marL="0" indent="0" algn="just">
              <a:buNone/>
            </a:pPr>
            <a:endParaRPr lang="es-ES" sz="2000" dirty="0">
              <a:latin typeface="Book Antiqua" panose="02040602050305030304" pitchFamily="18" charset="0"/>
            </a:endParaRPr>
          </a:p>
          <a:p>
            <a:pPr marL="0" indent="0" algn="just">
              <a:buNone/>
            </a:pPr>
            <a:r>
              <a:rPr lang="es-ES" sz="2000" b="1" dirty="0">
                <a:latin typeface="Book Antiqua" panose="02040602050305030304" pitchFamily="18" charset="0"/>
              </a:rPr>
              <a:t>Como lo atribuye: </a:t>
            </a:r>
            <a:r>
              <a:rPr lang="es-ES" sz="2000" dirty="0">
                <a:latin typeface="Book Antiqua" panose="02040602050305030304" pitchFamily="18" charset="0"/>
              </a:rPr>
              <a:t>el servicio que le presta Gobbi Novag SA a sus proveedores, lo atribuye:</a:t>
            </a:r>
          </a:p>
          <a:p>
            <a:pPr marL="0" indent="0" algn="just">
              <a:buNone/>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A la jurisdicción de la efectiva prestación del servicio.</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A la jurisdicción en la que ese servicio fue utilizado económicamente.</a:t>
            </a:r>
          </a:p>
          <a:p>
            <a:pPr algn="just">
              <a:buFont typeface="Wingdings" panose="05000000000000000000" pitchFamily="2" charset="2"/>
              <a:buChar char="ü"/>
            </a:pPr>
            <a:endParaRPr lang="es-ES" sz="2000" dirty="0">
              <a:latin typeface="Book Antiqua" panose="02040602050305030304" pitchFamily="18" charset="0"/>
            </a:endParaRPr>
          </a:p>
          <a:p>
            <a:pPr algn="just">
              <a:buFont typeface="Wingdings" panose="05000000000000000000" pitchFamily="2" charset="2"/>
              <a:buChar char="ü"/>
            </a:pPr>
            <a:r>
              <a:rPr lang="es-ES" sz="2000" dirty="0">
                <a:latin typeface="Book Antiqua" panose="02040602050305030304" pitchFamily="18" charset="0"/>
              </a:rPr>
              <a:t>Desde la jurisdicción de la cual proviene los ingresos generados por el servicio.</a:t>
            </a: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3A51E0D6-D809-4A6D-81FB-D1CA69CE251F}"/>
              </a:ext>
            </a:extLst>
          </p:cNvPr>
          <p:cNvSpPr>
            <a:spLocks noGrp="1"/>
          </p:cNvSpPr>
          <p:nvPr>
            <p:ph type="sldNum" sz="quarter" idx="12"/>
          </p:nvPr>
        </p:nvSpPr>
        <p:spPr/>
        <p:txBody>
          <a:bodyPr/>
          <a:lstStyle/>
          <a:p>
            <a:pPr>
              <a:defRPr/>
            </a:pPr>
            <a:fld id="{6019478A-E72A-3244-92AA-96D3868FCEF9}" type="slidenum">
              <a:rPr lang="es-ES_tradnl" smtClean="0"/>
              <a:pPr>
                <a:defRPr/>
              </a:pPr>
              <a:t>40</a:t>
            </a:fld>
            <a:endParaRPr lang="es-ES_tradnl"/>
          </a:p>
        </p:txBody>
      </p:sp>
      <p:sp>
        <p:nvSpPr>
          <p:cNvPr id="6" name="Marcador de fecha 5">
            <a:extLst>
              <a:ext uri="{FF2B5EF4-FFF2-40B4-BE49-F238E27FC236}">
                <a16:creationId xmlns:a16="http://schemas.microsoft.com/office/drawing/2014/main" id="{EE2ACDF5-C780-4023-A88A-99737372D1CB}"/>
              </a:ext>
            </a:extLst>
          </p:cNvPr>
          <p:cNvSpPr>
            <a:spLocks noGrp="1"/>
          </p:cNvSpPr>
          <p:nvPr>
            <p:ph type="dt" sz="half" idx="10"/>
          </p:nvPr>
        </p:nvSpPr>
        <p:spPr/>
        <p:txBody>
          <a:bodyPr/>
          <a:lstStyle/>
          <a:p>
            <a:pPr>
              <a:defRPr/>
            </a:pPr>
            <a:fld id="{51A235ED-4A31-46FB-A492-FB3F05F17CE4}" type="datetime1">
              <a:rPr lang="es-AR" smtClean="0"/>
              <a:t>27/9/2025</a:t>
            </a:fld>
            <a:endParaRPr lang="es-ES"/>
          </a:p>
        </p:txBody>
      </p:sp>
      <p:sp>
        <p:nvSpPr>
          <p:cNvPr id="7" name="Marcador de pie de página 6">
            <a:extLst>
              <a:ext uri="{FF2B5EF4-FFF2-40B4-BE49-F238E27FC236}">
                <a16:creationId xmlns:a16="http://schemas.microsoft.com/office/drawing/2014/main" id="{010B3641-45B7-4471-949E-D2A8D8969FE1}"/>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376585399"/>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EF22DC-A9BD-4A1B-9569-99CA6D0EC3BB}"/>
              </a:ext>
            </a:extLst>
          </p:cNvPr>
          <p:cNvSpPr>
            <a:spLocks noGrp="1"/>
          </p:cNvSpPr>
          <p:nvPr>
            <p:ph type="title"/>
          </p:nvPr>
        </p:nvSpPr>
        <p:spPr/>
        <p:txBody>
          <a:bodyPr>
            <a:normAutofit fontScale="90000"/>
          </a:bodyPr>
          <a:lstStyle/>
          <a:p>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br>
              <a:rPr lang="es-ES" sz="2800" b="1" dirty="0">
                <a:solidFill>
                  <a:schemeClr val="tx1"/>
                </a:solidFill>
                <a:latin typeface="Book Antiqua" panose="02040602050305030304" pitchFamily="18" charset="0"/>
              </a:rPr>
            </a:br>
            <a:r>
              <a:rPr lang="es-ES" sz="2800" b="1" dirty="0">
                <a:solidFill>
                  <a:schemeClr val="tx1"/>
                </a:solidFill>
                <a:latin typeface="Book Antiqua" panose="02040602050305030304" pitchFamily="18" charset="0"/>
              </a:rPr>
              <a:t>CONCLUSIÓN</a:t>
            </a:r>
            <a:br>
              <a:rPr lang="es-ES" sz="2800" b="1" dirty="0">
                <a:solidFill>
                  <a:schemeClr val="tx1"/>
                </a:solidFill>
                <a:latin typeface="Book Antiqua" panose="02040602050305030304" pitchFamily="18" charset="0"/>
              </a:rPr>
            </a:br>
            <a:endParaRPr lang="es-AR" sz="28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8144F2A7-5933-44CB-A5FA-16EDCCF977AB}"/>
              </a:ext>
            </a:extLst>
          </p:cNvPr>
          <p:cNvSpPr>
            <a:spLocks noGrp="1"/>
          </p:cNvSpPr>
          <p:nvPr>
            <p:ph idx="1"/>
          </p:nvPr>
        </p:nvSpPr>
        <p:spPr/>
        <p:txBody>
          <a:bodyPr>
            <a:normAutofit/>
          </a:bodyPr>
          <a:lstStyle/>
          <a:p>
            <a:pPr marL="0" indent="0" algn="just">
              <a:buNone/>
            </a:pPr>
            <a:r>
              <a:rPr lang="es-ES" sz="2000" b="1" dirty="0">
                <a:latin typeface="Book Antiqua" panose="02040602050305030304" pitchFamily="18" charset="0"/>
              </a:rPr>
              <a:t>Conclusión: </a:t>
            </a:r>
            <a:r>
              <a:rPr lang="es-ES" sz="2000" dirty="0">
                <a:latin typeface="Book Antiqua" panose="02040602050305030304" pitchFamily="18" charset="0"/>
              </a:rPr>
              <a:t>si el servicio consiste en llevar la mercadería hasta el cliente y cobrarle, Gobbi Novag SA le prestó un servicio a sus proveedores en la jurisdicción donde entregó la mercadería y cobró, que para eso fue contratado.</a:t>
            </a:r>
          </a:p>
          <a:p>
            <a:pPr algn="just">
              <a:buFont typeface="Wingdings" panose="05000000000000000000" pitchFamily="2" charset="2"/>
              <a:buChar char="ü"/>
            </a:pPr>
            <a:r>
              <a:rPr lang="es-ES" sz="2000" dirty="0">
                <a:latin typeface="Book Antiqua" panose="02040602050305030304" pitchFamily="18" charset="0"/>
              </a:rPr>
              <a:t>No fue contratado para tenerla estoqueada en la PBA.</a:t>
            </a:r>
          </a:p>
          <a:p>
            <a:pPr marL="0" indent="0" algn="just">
              <a:buNone/>
            </a:pPr>
            <a:r>
              <a:rPr lang="es-ES" sz="2000" b="1" dirty="0">
                <a:latin typeface="Book Antiqua" panose="02040602050305030304" pitchFamily="18" charset="0"/>
              </a:rPr>
              <a:t>¿Es importante definir si para prestar ese servicio contrató a un tercero?</a:t>
            </a:r>
          </a:p>
          <a:p>
            <a:pPr algn="just">
              <a:buFont typeface="Wingdings" panose="05000000000000000000" pitchFamily="2" charset="2"/>
              <a:buChar char="ü"/>
            </a:pPr>
            <a:r>
              <a:rPr lang="es-ES" sz="2000" dirty="0">
                <a:latin typeface="Book Antiqua" panose="02040602050305030304" pitchFamily="18" charset="0"/>
              </a:rPr>
              <a:t>No.</a:t>
            </a:r>
          </a:p>
          <a:p>
            <a:pPr marL="0" indent="0" algn="just">
              <a:buNone/>
            </a:pPr>
            <a:r>
              <a:rPr lang="es-ES" sz="2000" b="1" dirty="0">
                <a:latin typeface="Book Antiqua" panose="02040602050305030304" pitchFamily="18" charset="0"/>
              </a:rPr>
              <a:t>¿Por qué?</a:t>
            </a:r>
          </a:p>
          <a:p>
            <a:pPr algn="just">
              <a:buFont typeface="Wingdings" panose="05000000000000000000" pitchFamily="2" charset="2"/>
              <a:buChar char="ü"/>
            </a:pPr>
            <a:r>
              <a:rPr lang="es-ES" sz="2000" dirty="0">
                <a:latin typeface="Book Antiqua" panose="02040602050305030304" pitchFamily="18" charset="0"/>
              </a:rPr>
              <a:t>Porque el artículo 1° del CM dice: </a:t>
            </a:r>
            <a:r>
              <a:rPr lang="es-ES" sz="2000" i="1" dirty="0">
                <a:latin typeface="Book Antiqua" panose="02040602050305030304" pitchFamily="18" charset="0"/>
              </a:rPr>
              <a:t>“Las actividades a que se refiere el presente Convenio son aquéllas que se ejercen por un mismo contribuyente en una, varias o todas sus etapas en dos o más jurisdicciones, …. ya sea que las actividades las ejerza el contribuyente por sí o por terceras personas, incluyendo las efectuadas por intermediarios, corredores, comisionistas, mandatarios, viajantes o consignatarios, etcétera, con o sin relación de dependencia…”</a:t>
            </a:r>
          </a:p>
          <a:p>
            <a:pPr marL="0" indent="0" algn="just">
              <a:buNone/>
            </a:pPr>
            <a:endParaRPr lang="es-ES" sz="2000" dirty="0">
              <a:latin typeface="Book Antiqua" panose="02040602050305030304" pitchFamily="18" charset="0"/>
            </a:endParaRPr>
          </a:p>
          <a:p>
            <a:pPr algn="just"/>
            <a:endParaRPr lang="es-AR" sz="20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606C524D-3F32-431F-B73B-B72750C011CF}"/>
              </a:ext>
            </a:extLst>
          </p:cNvPr>
          <p:cNvSpPr>
            <a:spLocks noGrp="1"/>
          </p:cNvSpPr>
          <p:nvPr>
            <p:ph type="sldNum" sz="quarter" idx="12"/>
          </p:nvPr>
        </p:nvSpPr>
        <p:spPr/>
        <p:txBody>
          <a:bodyPr/>
          <a:lstStyle/>
          <a:p>
            <a:pPr>
              <a:defRPr/>
            </a:pPr>
            <a:fld id="{6019478A-E72A-3244-92AA-96D3868FCEF9}" type="slidenum">
              <a:rPr lang="es-ES_tradnl" smtClean="0"/>
              <a:pPr>
                <a:defRPr/>
              </a:pPr>
              <a:t>41</a:t>
            </a:fld>
            <a:endParaRPr lang="es-ES_tradnl"/>
          </a:p>
        </p:txBody>
      </p:sp>
      <p:sp>
        <p:nvSpPr>
          <p:cNvPr id="6" name="Marcador de fecha 5">
            <a:extLst>
              <a:ext uri="{FF2B5EF4-FFF2-40B4-BE49-F238E27FC236}">
                <a16:creationId xmlns:a16="http://schemas.microsoft.com/office/drawing/2014/main" id="{B49C26F3-5FE6-498F-9A69-213338993B8A}"/>
              </a:ext>
            </a:extLst>
          </p:cNvPr>
          <p:cNvSpPr>
            <a:spLocks noGrp="1"/>
          </p:cNvSpPr>
          <p:nvPr>
            <p:ph type="dt" sz="half" idx="10"/>
          </p:nvPr>
        </p:nvSpPr>
        <p:spPr/>
        <p:txBody>
          <a:bodyPr/>
          <a:lstStyle/>
          <a:p>
            <a:pPr>
              <a:defRPr/>
            </a:pPr>
            <a:fld id="{A7E41091-E8C3-42A5-9314-B40F70C38440}" type="datetime1">
              <a:rPr lang="es-AR" smtClean="0"/>
              <a:t>27/9/2025</a:t>
            </a:fld>
            <a:endParaRPr lang="es-ES"/>
          </a:p>
        </p:txBody>
      </p:sp>
      <p:sp>
        <p:nvSpPr>
          <p:cNvPr id="7" name="Marcador de pie de página 6">
            <a:extLst>
              <a:ext uri="{FF2B5EF4-FFF2-40B4-BE49-F238E27FC236}">
                <a16:creationId xmlns:a16="http://schemas.microsoft.com/office/drawing/2014/main" id="{07B1A4DD-E8C9-49FA-A53E-B73439FAB505}"/>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46731387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12C950-E855-410A-B943-3B554D72FCA7}"/>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RG N° 4/2021 – ARTÍCULO 11° CM – INTERMEDIARIOS</a:t>
            </a:r>
            <a:r>
              <a:rPr lang="es-ES" sz="2800" dirty="0">
                <a:solidFill>
                  <a:schemeClr val="tx1"/>
                </a:solidFill>
                <a:latin typeface="Book Antiqua" panose="02040602050305030304" pitchFamily="18" charset="0"/>
              </a:rPr>
              <a:t>.</a:t>
            </a:r>
            <a:endParaRPr lang="es-AR" sz="27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3B46284B-C122-4423-AD8E-087363936D7B}"/>
              </a:ext>
            </a:extLst>
          </p:cNvPr>
          <p:cNvSpPr>
            <a:spLocks noGrp="1"/>
          </p:cNvSpPr>
          <p:nvPr>
            <p:ph idx="1"/>
          </p:nvPr>
        </p:nvSpPr>
        <p:spPr/>
        <p:txBody>
          <a:bodyPr>
            <a:noAutofit/>
          </a:bodyPr>
          <a:lstStyle/>
          <a:p>
            <a:pPr algn="just"/>
            <a:r>
              <a:rPr lang="es-ES" sz="2000" b="1" dirty="0">
                <a:solidFill>
                  <a:srgbClr val="000000"/>
                </a:solidFill>
                <a:latin typeface="Book Antiqua" panose="02040602050305030304" pitchFamily="18" charset="0"/>
              </a:rPr>
              <a:t>A los efectos de la aplicación del artículo 11° del CM deberá considerarse:</a:t>
            </a:r>
          </a:p>
          <a:p>
            <a:pPr lvl="1" algn="just"/>
            <a:r>
              <a:rPr lang="es-ES" sz="2000" dirty="0">
                <a:solidFill>
                  <a:srgbClr val="000000"/>
                </a:solidFill>
                <a:latin typeface="Book Antiqua" panose="02040602050305030304" pitchFamily="18" charset="0"/>
              </a:rPr>
              <a:t>La intermediación deberá referirse únicamente a las operaciones de comercialización de bienes -muebles, semovientes o inmuebles- quedando excluida la comercialización de servicios.</a:t>
            </a:r>
          </a:p>
          <a:p>
            <a:pPr lvl="1" algn="just"/>
            <a:r>
              <a:rPr lang="es-ES" sz="2000" dirty="0">
                <a:solidFill>
                  <a:srgbClr val="000000"/>
                </a:solidFill>
                <a:latin typeface="Book Antiqua" panose="02040602050305030304" pitchFamily="18" charset="0"/>
              </a:rPr>
              <a:t>Se considerará como lugar de radicación de los bienes -muebles o semovientes- a la jurisdicción donde los mismos están situados al momento de la comercialización.</a:t>
            </a:r>
          </a:p>
          <a:p>
            <a:pPr lvl="1" algn="just"/>
            <a:r>
              <a:rPr lang="es-ES" sz="2000" dirty="0">
                <a:solidFill>
                  <a:srgbClr val="000000"/>
                </a:solidFill>
                <a:latin typeface="Book Antiqua" panose="02040602050305030304" pitchFamily="18" charset="0"/>
              </a:rPr>
              <a:t>Cuando el rematador, comisionista u otros intermediarios, tenga oficina central en más de una jurisdicción, deberá distribuir el ingreso correspondiente al porcentaje del 20%, en función a la proporción que surja de considerar la totalidad de los gastos efectivamente soportados -relacionados con esa oficina central- en cada una de las jurisdicciones, en donde se encuentren las referidas oficinas centrales.</a:t>
            </a:r>
          </a:p>
          <a:p>
            <a:pPr algn="just"/>
            <a:endParaRPr lang="es-MX" sz="24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B5590BDA-1959-49CB-82B0-D6DF64571C69}"/>
              </a:ext>
            </a:extLst>
          </p:cNvPr>
          <p:cNvSpPr>
            <a:spLocks noGrp="1"/>
          </p:cNvSpPr>
          <p:nvPr>
            <p:ph type="sldNum" sz="quarter" idx="12"/>
          </p:nvPr>
        </p:nvSpPr>
        <p:spPr/>
        <p:txBody>
          <a:bodyPr/>
          <a:lstStyle/>
          <a:p>
            <a:pPr>
              <a:defRPr/>
            </a:pPr>
            <a:fld id="{6019478A-E72A-3244-92AA-96D3868FCEF9}" type="slidenum">
              <a:rPr lang="es-ES_tradnl" smtClean="0"/>
              <a:pPr>
                <a:defRPr/>
              </a:pPr>
              <a:t>42</a:t>
            </a:fld>
            <a:endParaRPr lang="es-ES_tradnl"/>
          </a:p>
        </p:txBody>
      </p:sp>
      <p:sp>
        <p:nvSpPr>
          <p:cNvPr id="6" name="Marcador de fecha 5">
            <a:extLst>
              <a:ext uri="{FF2B5EF4-FFF2-40B4-BE49-F238E27FC236}">
                <a16:creationId xmlns:a16="http://schemas.microsoft.com/office/drawing/2014/main" id="{C2EF3A87-9D48-47F5-8DF2-00496AD5B2D7}"/>
              </a:ext>
            </a:extLst>
          </p:cNvPr>
          <p:cNvSpPr>
            <a:spLocks noGrp="1"/>
          </p:cNvSpPr>
          <p:nvPr>
            <p:ph type="dt" sz="half" idx="10"/>
          </p:nvPr>
        </p:nvSpPr>
        <p:spPr/>
        <p:txBody>
          <a:bodyPr/>
          <a:lstStyle/>
          <a:p>
            <a:pPr>
              <a:defRPr/>
            </a:pPr>
            <a:fld id="{8C99279D-52D0-41AD-925B-6D54E07EB7BF}" type="datetime1">
              <a:rPr lang="es-AR" smtClean="0"/>
              <a:t>27/9/2025</a:t>
            </a:fld>
            <a:endParaRPr lang="es-ES"/>
          </a:p>
        </p:txBody>
      </p:sp>
      <p:sp>
        <p:nvSpPr>
          <p:cNvPr id="7" name="Marcador de pie de página 6">
            <a:extLst>
              <a:ext uri="{FF2B5EF4-FFF2-40B4-BE49-F238E27FC236}">
                <a16:creationId xmlns:a16="http://schemas.microsoft.com/office/drawing/2014/main" id="{97B462A6-F663-45A5-B7A0-47FAD80E983E}"/>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1105187020"/>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12C950-E855-410A-B943-3B554D72FCA7}"/>
              </a:ext>
            </a:extLst>
          </p:cNvPr>
          <p:cNvSpPr>
            <a:spLocks noGrp="1"/>
          </p:cNvSpPr>
          <p:nvPr>
            <p:ph type="title"/>
          </p:nvPr>
        </p:nvSpPr>
        <p:spPr/>
        <p:txBody>
          <a:bodyPr>
            <a:normAutofit/>
          </a:bodyPr>
          <a:lstStyle/>
          <a:p>
            <a:r>
              <a:rPr lang="es-ES" sz="2800" b="1" dirty="0">
                <a:solidFill>
                  <a:schemeClr val="tx1"/>
                </a:solidFill>
                <a:latin typeface="Book Antiqua" panose="02040602050305030304" pitchFamily="18" charset="0"/>
              </a:rPr>
              <a:t>CA, RG N° 4/2021 – ARTÍCULO 11° CM – INTERMEDIARIOS</a:t>
            </a:r>
            <a:r>
              <a:rPr lang="es-ES" sz="2800" dirty="0">
                <a:solidFill>
                  <a:schemeClr val="tx1"/>
                </a:solidFill>
                <a:latin typeface="Book Antiqua" panose="02040602050305030304" pitchFamily="18" charset="0"/>
              </a:rPr>
              <a:t>.</a:t>
            </a:r>
            <a:endParaRPr lang="es-AR" sz="2700" b="1" dirty="0">
              <a:solidFill>
                <a:schemeClr val="tx1"/>
              </a:solidFill>
              <a:latin typeface="Book Antiqua" panose="02040602050305030304" pitchFamily="18" charset="0"/>
            </a:endParaRPr>
          </a:p>
        </p:txBody>
      </p:sp>
      <p:sp>
        <p:nvSpPr>
          <p:cNvPr id="3" name="Marcador de contenido 2">
            <a:extLst>
              <a:ext uri="{FF2B5EF4-FFF2-40B4-BE49-F238E27FC236}">
                <a16:creationId xmlns:a16="http://schemas.microsoft.com/office/drawing/2014/main" id="{3B46284B-C122-4423-AD8E-087363936D7B}"/>
              </a:ext>
            </a:extLst>
          </p:cNvPr>
          <p:cNvSpPr>
            <a:spLocks noGrp="1"/>
          </p:cNvSpPr>
          <p:nvPr>
            <p:ph idx="1"/>
          </p:nvPr>
        </p:nvSpPr>
        <p:spPr/>
        <p:txBody>
          <a:bodyPr>
            <a:noAutofit/>
          </a:bodyPr>
          <a:lstStyle/>
          <a:p>
            <a:pPr lvl="1" algn="just"/>
            <a:r>
              <a:rPr lang="es-ES" sz="1600" dirty="0">
                <a:solidFill>
                  <a:srgbClr val="000000"/>
                </a:solidFill>
                <a:latin typeface="Book Antiqua" panose="02040602050305030304" pitchFamily="18" charset="0"/>
              </a:rPr>
              <a:t>Los gastos a considerar serán los computables y no computables que surjan del último balance cerrado en el año calendario anterior al que se liquida, o los determinados en el período mencionado precedentemente si el contribuyente no practicara balance. Cuando se trate del primer año de actividad o del primer año en que se produzca la situación prevista en el primer párrafo del presente inciso, los ingresos se atribuirán en partes iguales entre las jurisdicciones correspondientes.</a:t>
            </a:r>
          </a:p>
          <a:p>
            <a:pPr lvl="1" algn="just"/>
            <a:r>
              <a:rPr lang="es-ES" sz="1600" dirty="0">
                <a:solidFill>
                  <a:srgbClr val="000000"/>
                </a:solidFill>
                <a:latin typeface="Book Antiqua" panose="02040602050305030304" pitchFamily="18" charset="0"/>
              </a:rPr>
              <a:t>Cuando el rematador, comisionista u otros intermediarios, posea su oficina central en la misma jurisdicción donde estén radicados los bienes involucrados en una operación de intermediación, consignación o remate, los ingresos que retribuyan dicha operatoria, se asignarán en un 100% a la referida jurisdicción.</a:t>
            </a:r>
          </a:p>
          <a:p>
            <a:pPr algn="just"/>
            <a:r>
              <a:rPr lang="es-ES" sz="2000" dirty="0">
                <a:solidFill>
                  <a:srgbClr val="000000"/>
                </a:solidFill>
                <a:latin typeface="Book Antiqua" panose="02040602050305030304" pitchFamily="18" charset="0"/>
              </a:rPr>
              <a:t>El término oficina central es el lugar o espacio físico de carácter permanente, donde se toman y/o ejecutan decisiones y/o acciones esenciales concernientes a la operatoria y/o actividad llevada a cabo por los sujetos referidos en el artículo 11° del Convenio Multilateral.</a:t>
            </a:r>
          </a:p>
          <a:p>
            <a:pPr algn="just"/>
            <a:endParaRPr lang="es-MX" sz="2400" dirty="0">
              <a:latin typeface="Book Antiqua" panose="02040602050305030304" pitchFamily="18" charset="0"/>
            </a:endParaRPr>
          </a:p>
        </p:txBody>
      </p:sp>
      <p:sp>
        <p:nvSpPr>
          <p:cNvPr id="5" name="Marcador de número de diapositiva 4">
            <a:extLst>
              <a:ext uri="{FF2B5EF4-FFF2-40B4-BE49-F238E27FC236}">
                <a16:creationId xmlns:a16="http://schemas.microsoft.com/office/drawing/2014/main" id="{E9C86BF9-DC1A-4C44-B00F-4B6837D68656}"/>
              </a:ext>
            </a:extLst>
          </p:cNvPr>
          <p:cNvSpPr>
            <a:spLocks noGrp="1"/>
          </p:cNvSpPr>
          <p:nvPr>
            <p:ph type="sldNum" sz="quarter" idx="12"/>
          </p:nvPr>
        </p:nvSpPr>
        <p:spPr/>
        <p:txBody>
          <a:bodyPr/>
          <a:lstStyle/>
          <a:p>
            <a:pPr>
              <a:defRPr/>
            </a:pPr>
            <a:fld id="{6019478A-E72A-3244-92AA-96D3868FCEF9}" type="slidenum">
              <a:rPr lang="es-ES_tradnl" smtClean="0"/>
              <a:pPr>
                <a:defRPr/>
              </a:pPr>
              <a:t>43</a:t>
            </a:fld>
            <a:endParaRPr lang="es-ES_tradnl"/>
          </a:p>
        </p:txBody>
      </p:sp>
      <p:sp>
        <p:nvSpPr>
          <p:cNvPr id="6" name="Marcador de fecha 5">
            <a:extLst>
              <a:ext uri="{FF2B5EF4-FFF2-40B4-BE49-F238E27FC236}">
                <a16:creationId xmlns:a16="http://schemas.microsoft.com/office/drawing/2014/main" id="{F2C0A421-C27A-4BA7-9F0F-5CBD8E982730}"/>
              </a:ext>
            </a:extLst>
          </p:cNvPr>
          <p:cNvSpPr>
            <a:spLocks noGrp="1"/>
          </p:cNvSpPr>
          <p:nvPr>
            <p:ph type="dt" sz="half" idx="10"/>
          </p:nvPr>
        </p:nvSpPr>
        <p:spPr/>
        <p:txBody>
          <a:bodyPr/>
          <a:lstStyle/>
          <a:p>
            <a:pPr>
              <a:defRPr/>
            </a:pPr>
            <a:fld id="{F308AD85-BA2B-47EA-ABA6-58E0283D04A5}" type="datetime1">
              <a:rPr lang="es-AR" smtClean="0"/>
              <a:t>27/9/2025</a:t>
            </a:fld>
            <a:endParaRPr lang="es-ES"/>
          </a:p>
        </p:txBody>
      </p:sp>
      <p:sp>
        <p:nvSpPr>
          <p:cNvPr id="7" name="Marcador de pie de página 6">
            <a:extLst>
              <a:ext uri="{FF2B5EF4-FFF2-40B4-BE49-F238E27FC236}">
                <a16:creationId xmlns:a16="http://schemas.microsoft.com/office/drawing/2014/main" id="{0A1A4FE7-64A7-4D67-A0D4-AC0D3705FBEE}"/>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72525124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A4BD6-2EB8-45D2-AEAE-8A16E641AC3F}"/>
              </a:ext>
            </a:extLst>
          </p:cNvPr>
          <p:cNvSpPr>
            <a:spLocks noGrp="1"/>
          </p:cNvSpPr>
          <p:nvPr>
            <p:ph type="title"/>
          </p:nvPr>
        </p:nvSpPr>
        <p:spPr>
          <a:xfrm>
            <a:off x="335360" y="188640"/>
            <a:ext cx="11737304" cy="1080120"/>
          </a:xfrm>
        </p:spPr>
        <p:txBody>
          <a:bodyPr>
            <a:normAutofit/>
          </a:bodyPr>
          <a:lstStyle/>
          <a:p>
            <a:r>
              <a:rPr lang="es-AR" sz="2800" b="1" dirty="0">
                <a:latin typeface="Book Antiqua" panose="02040602050305030304" pitchFamily="18" charset="0"/>
              </a:rPr>
              <a:t>SEDE ADMINISTRATIVA – ARTÍCULOS 7° Y 10° - SEDE ADMINISTRATIVA – RG N° 1/2021</a:t>
            </a:r>
          </a:p>
        </p:txBody>
      </p:sp>
      <p:sp>
        <p:nvSpPr>
          <p:cNvPr id="3" name="Marcador de contenido 2">
            <a:extLst>
              <a:ext uri="{FF2B5EF4-FFF2-40B4-BE49-F238E27FC236}">
                <a16:creationId xmlns:a16="http://schemas.microsoft.com/office/drawing/2014/main" id="{368D23BA-1041-4731-B37B-FA2793EA11D9}"/>
              </a:ext>
            </a:extLst>
          </p:cNvPr>
          <p:cNvSpPr>
            <a:spLocks noGrp="1"/>
          </p:cNvSpPr>
          <p:nvPr>
            <p:ph idx="1"/>
          </p:nvPr>
        </p:nvSpPr>
        <p:spPr>
          <a:xfrm>
            <a:off x="119336" y="1844825"/>
            <a:ext cx="11881320" cy="4281339"/>
          </a:xfrm>
        </p:spPr>
        <p:txBody>
          <a:bodyPr>
            <a:normAutofit/>
          </a:bodyPr>
          <a:lstStyle/>
          <a:p>
            <a:pPr algn="just">
              <a:buFont typeface="Wingdings" panose="05000000000000000000" pitchFamily="2" charset="2"/>
              <a:buChar char="ü"/>
            </a:pPr>
            <a:r>
              <a:rPr lang="es-ES" sz="1900" dirty="0">
                <a:latin typeface="Book Antiqua" panose="02040602050305030304" pitchFamily="18" charset="0"/>
              </a:rPr>
              <a:t>El contribuyente tenga su administración, sede central, estudio, consultorio y/u oficina en más de una jurisdicción,</a:t>
            </a:r>
          </a:p>
          <a:p>
            <a:pPr algn="just">
              <a:buFont typeface="Wingdings" panose="05000000000000000000" pitchFamily="2" charset="2"/>
              <a:buChar char="ü"/>
            </a:pPr>
            <a:r>
              <a:rPr lang="es-ES" sz="1900" dirty="0">
                <a:latin typeface="Book Antiqua" panose="02040602050305030304" pitchFamily="18" charset="0"/>
              </a:rPr>
              <a:t>Deberá distribuir el porcentaje del veinte por ciento (20%) de los ingresos que correspondan por dichos conceptos:</a:t>
            </a:r>
          </a:p>
          <a:p>
            <a:pPr algn="just">
              <a:buFont typeface="Wingdings" panose="05000000000000000000" pitchFamily="2" charset="2"/>
              <a:buChar char="ü"/>
            </a:pPr>
            <a:endParaRPr lang="es-ES" sz="1900" dirty="0">
              <a:latin typeface="Book Antiqua" panose="02040602050305030304" pitchFamily="18" charset="0"/>
            </a:endParaRPr>
          </a:p>
          <a:p>
            <a:pPr lvl="1" algn="just">
              <a:buFont typeface="Wingdings" panose="05000000000000000000" pitchFamily="2" charset="2"/>
              <a:buChar char="ü"/>
            </a:pPr>
            <a:r>
              <a:rPr lang="es-ES" sz="1900" dirty="0">
                <a:latin typeface="Book Antiqua" panose="02040602050305030304" pitchFamily="18" charset="0"/>
              </a:rPr>
              <a:t>Art. 7°: en función a la proporción que surja de considerar la totalidad de los gastos relacionados con la sede central y la administración, efectivamente soportados en cada una de las jurisdicciones involucradas. </a:t>
            </a:r>
          </a:p>
          <a:p>
            <a:pPr lvl="1" algn="just">
              <a:buFont typeface="Wingdings" panose="05000000000000000000" pitchFamily="2" charset="2"/>
              <a:buChar char="ü"/>
            </a:pPr>
            <a:endParaRPr lang="es-ES" sz="1900" dirty="0">
              <a:latin typeface="Book Antiqua" panose="02040602050305030304" pitchFamily="18" charset="0"/>
            </a:endParaRPr>
          </a:p>
          <a:p>
            <a:pPr lvl="1" algn="just">
              <a:buFont typeface="Wingdings" panose="05000000000000000000" pitchFamily="2" charset="2"/>
              <a:buChar char="ü"/>
            </a:pPr>
            <a:r>
              <a:rPr lang="es-ES" sz="1900" dirty="0">
                <a:latin typeface="Book Antiqua" panose="02040602050305030304" pitchFamily="18" charset="0"/>
              </a:rPr>
              <a:t>Artículo 10: en función a la proporción que surja de considerar la totalidad de los gastos relacionados con el estudio, consultorio, oficina o similar, efectivamente soportados en cada una de las jurisdicciones involucradas. </a:t>
            </a:r>
          </a:p>
          <a:p>
            <a:pPr lvl="1" algn="just">
              <a:buFont typeface="Wingdings" panose="05000000000000000000" pitchFamily="2" charset="2"/>
              <a:buChar char="ü"/>
            </a:pPr>
            <a:endParaRPr lang="es-AR" sz="20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D9D8434E-61B1-4A8D-B568-B087091EE29A}"/>
              </a:ext>
            </a:extLst>
          </p:cNvPr>
          <p:cNvSpPr>
            <a:spLocks noGrp="1"/>
          </p:cNvSpPr>
          <p:nvPr>
            <p:ph type="dt" sz="half" idx="10"/>
          </p:nvPr>
        </p:nvSpPr>
        <p:spPr/>
        <p:txBody>
          <a:bodyPr/>
          <a:lstStyle/>
          <a:p>
            <a:pPr>
              <a:defRPr/>
            </a:pPr>
            <a:fld id="{EDBDF3A4-B0E3-496F-B5CB-905F8BE4741C}" type="datetime1">
              <a:rPr lang="es-AR" smtClean="0"/>
              <a:t>27/9/2025</a:t>
            </a:fld>
            <a:endParaRPr lang="es-ES"/>
          </a:p>
        </p:txBody>
      </p:sp>
      <p:sp>
        <p:nvSpPr>
          <p:cNvPr id="5" name="Marcador de número de diapositiva 4">
            <a:extLst>
              <a:ext uri="{FF2B5EF4-FFF2-40B4-BE49-F238E27FC236}">
                <a16:creationId xmlns:a16="http://schemas.microsoft.com/office/drawing/2014/main" id="{13A65575-4E0B-4EB6-B14E-17873B8C8AA4}"/>
              </a:ext>
            </a:extLst>
          </p:cNvPr>
          <p:cNvSpPr>
            <a:spLocks noGrp="1"/>
          </p:cNvSpPr>
          <p:nvPr>
            <p:ph type="sldNum" sz="quarter" idx="12"/>
          </p:nvPr>
        </p:nvSpPr>
        <p:spPr/>
        <p:txBody>
          <a:bodyPr/>
          <a:lstStyle/>
          <a:p>
            <a:pPr>
              <a:defRPr/>
            </a:pPr>
            <a:fld id="{6019478A-E72A-3244-92AA-96D3868FCEF9}" type="slidenum">
              <a:rPr lang="es-ES_tradnl" smtClean="0"/>
              <a:pPr>
                <a:defRPr/>
              </a:pPr>
              <a:t>5</a:t>
            </a:fld>
            <a:endParaRPr lang="es-ES_tradnl"/>
          </a:p>
        </p:txBody>
      </p:sp>
      <p:sp>
        <p:nvSpPr>
          <p:cNvPr id="6" name="Marcador de pie de página 5">
            <a:extLst>
              <a:ext uri="{FF2B5EF4-FFF2-40B4-BE49-F238E27FC236}">
                <a16:creationId xmlns:a16="http://schemas.microsoft.com/office/drawing/2014/main" id="{9589E947-9C22-45D8-8499-F2DE292FB44B}"/>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12101058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A4BD6-2EB8-45D2-AEAE-8A16E641AC3F}"/>
              </a:ext>
            </a:extLst>
          </p:cNvPr>
          <p:cNvSpPr>
            <a:spLocks noGrp="1"/>
          </p:cNvSpPr>
          <p:nvPr>
            <p:ph type="title"/>
          </p:nvPr>
        </p:nvSpPr>
        <p:spPr>
          <a:xfrm>
            <a:off x="407368" y="260648"/>
            <a:ext cx="11233248" cy="864096"/>
          </a:xfrm>
        </p:spPr>
        <p:txBody>
          <a:bodyPr>
            <a:normAutofit fontScale="90000"/>
          </a:bodyPr>
          <a:lstStyle/>
          <a:p>
            <a:r>
              <a:rPr lang="es-AR" sz="2800" b="1" dirty="0">
                <a:latin typeface="Book Antiqua" panose="02040602050305030304" pitchFamily="18" charset="0"/>
              </a:rPr>
              <a:t>SEDE ADMINISTRATIVA – ARTÍCULOS 7° Y 10° - SEDE ADMINISTRATIVA – RG N° 1/2021</a:t>
            </a:r>
          </a:p>
        </p:txBody>
      </p:sp>
      <p:sp>
        <p:nvSpPr>
          <p:cNvPr id="3" name="Marcador de contenido 2">
            <a:extLst>
              <a:ext uri="{FF2B5EF4-FFF2-40B4-BE49-F238E27FC236}">
                <a16:creationId xmlns:a16="http://schemas.microsoft.com/office/drawing/2014/main" id="{368D23BA-1041-4731-B37B-FA2793EA11D9}"/>
              </a:ext>
            </a:extLst>
          </p:cNvPr>
          <p:cNvSpPr>
            <a:spLocks noGrp="1"/>
          </p:cNvSpPr>
          <p:nvPr>
            <p:ph idx="1"/>
          </p:nvPr>
        </p:nvSpPr>
        <p:spPr>
          <a:xfrm>
            <a:off x="335360" y="1628801"/>
            <a:ext cx="11593288" cy="4497364"/>
          </a:xfrm>
        </p:spPr>
        <p:txBody>
          <a:bodyPr>
            <a:noAutofit/>
          </a:bodyPr>
          <a:lstStyle/>
          <a:p>
            <a:pPr lvl="1" algn="just">
              <a:buFont typeface="Wingdings" panose="05000000000000000000" pitchFamily="2" charset="2"/>
              <a:buChar char="ü"/>
            </a:pPr>
            <a:r>
              <a:rPr lang="es-ES" dirty="0">
                <a:latin typeface="Book Antiqua" panose="02040602050305030304" pitchFamily="18" charset="0"/>
              </a:rPr>
              <a:t>Los gastos considerados:</a:t>
            </a:r>
          </a:p>
          <a:p>
            <a:pPr lvl="2" algn="just">
              <a:buFont typeface="Wingdings" panose="05000000000000000000" pitchFamily="2" charset="2"/>
              <a:buChar char="ü"/>
            </a:pPr>
            <a:r>
              <a:rPr lang="es-ES" sz="2200" dirty="0">
                <a:latin typeface="Book Antiqua" panose="02040602050305030304" pitchFamily="18" charset="0"/>
              </a:rPr>
              <a:t>Gastos computables y no computables </a:t>
            </a:r>
          </a:p>
          <a:p>
            <a:pPr lvl="2" algn="just">
              <a:buFont typeface="Wingdings" panose="05000000000000000000" pitchFamily="2" charset="2"/>
              <a:buChar char="ü"/>
            </a:pPr>
            <a:r>
              <a:rPr lang="es-ES" sz="2200" dirty="0">
                <a:latin typeface="Book Antiqua" panose="02040602050305030304" pitchFamily="18" charset="0"/>
              </a:rPr>
              <a:t>Que surjan del último balance cerrado en el año calendario anterior al que se liquida, o los determinados en el período mencionado precedentemente si el contribuyente no practicara balance. </a:t>
            </a:r>
          </a:p>
          <a:p>
            <a:pPr lvl="2" algn="just">
              <a:buFont typeface="Wingdings" panose="05000000000000000000" pitchFamily="2" charset="2"/>
              <a:buChar char="ü"/>
            </a:pPr>
            <a:r>
              <a:rPr lang="es-ES" sz="2200" dirty="0">
                <a:latin typeface="Book Antiqua" panose="02040602050305030304" pitchFamily="18" charset="0"/>
              </a:rPr>
              <a:t>Cuando se trate del primer año de actividad o del primer año en que se produzca la situación prevista en el primer párrafo del presente artículo, los ingresos se atribuirán en partes iguales entre las jurisdicciones correspondientes. </a:t>
            </a:r>
            <a:endParaRPr lang="es-AR" sz="22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06E5D5C8-FB4D-4852-A8E2-6BA149BCB61A}"/>
              </a:ext>
            </a:extLst>
          </p:cNvPr>
          <p:cNvSpPr>
            <a:spLocks noGrp="1"/>
          </p:cNvSpPr>
          <p:nvPr>
            <p:ph type="dt" sz="half" idx="10"/>
          </p:nvPr>
        </p:nvSpPr>
        <p:spPr/>
        <p:txBody>
          <a:bodyPr/>
          <a:lstStyle/>
          <a:p>
            <a:pPr>
              <a:defRPr/>
            </a:pPr>
            <a:fld id="{DAA377DD-CE64-43B5-A391-FED2891776DC}" type="datetime1">
              <a:rPr lang="es-AR" smtClean="0"/>
              <a:t>27/9/2025</a:t>
            </a:fld>
            <a:endParaRPr lang="es-ES"/>
          </a:p>
        </p:txBody>
      </p:sp>
      <p:sp>
        <p:nvSpPr>
          <p:cNvPr id="5" name="Marcador de número de diapositiva 4">
            <a:extLst>
              <a:ext uri="{FF2B5EF4-FFF2-40B4-BE49-F238E27FC236}">
                <a16:creationId xmlns:a16="http://schemas.microsoft.com/office/drawing/2014/main" id="{AC0A5479-71A7-4F4C-889F-485F37B7A8A9}"/>
              </a:ext>
            </a:extLst>
          </p:cNvPr>
          <p:cNvSpPr>
            <a:spLocks noGrp="1"/>
          </p:cNvSpPr>
          <p:nvPr>
            <p:ph type="sldNum" sz="quarter" idx="12"/>
          </p:nvPr>
        </p:nvSpPr>
        <p:spPr/>
        <p:txBody>
          <a:bodyPr/>
          <a:lstStyle/>
          <a:p>
            <a:pPr>
              <a:defRPr/>
            </a:pPr>
            <a:fld id="{6019478A-E72A-3244-92AA-96D3868FCEF9}" type="slidenum">
              <a:rPr lang="es-ES_tradnl" smtClean="0"/>
              <a:pPr>
                <a:defRPr/>
              </a:pPr>
              <a:t>6</a:t>
            </a:fld>
            <a:endParaRPr lang="es-ES_tradnl"/>
          </a:p>
        </p:txBody>
      </p:sp>
      <p:sp>
        <p:nvSpPr>
          <p:cNvPr id="6" name="Marcador de pie de página 5">
            <a:extLst>
              <a:ext uri="{FF2B5EF4-FFF2-40B4-BE49-F238E27FC236}">
                <a16:creationId xmlns:a16="http://schemas.microsoft.com/office/drawing/2014/main" id="{FF101EAB-84D8-48DB-B43D-ED8093DCAA7E}"/>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8306100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A4BD6-2EB8-45D2-AEAE-8A16E641AC3F}"/>
              </a:ext>
            </a:extLst>
          </p:cNvPr>
          <p:cNvSpPr>
            <a:spLocks noGrp="1"/>
          </p:cNvSpPr>
          <p:nvPr>
            <p:ph type="title"/>
          </p:nvPr>
        </p:nvSpPr>
        <p:spPr>
          <a:xfrm>
            <a:off x="551384" y="188640"/>
            <a:ext cx="11233248" cy="936104"/>
          </a:xfrm>
        </p:spPr>
        <p:txBody>
          <a:bodyPr>
            <a:normAutofit fontScale="90000"/>
          </a:bodyPr>
          <a:lstStyle/>
          <a:p>
            <a:r>
              <a:rPr lang="es-AR" sz="2800" b="1" dirty="0">
                <a:latin typeface="Book Antiqua" panose="02040602050305030304" pitchFamily="18" charset="0"/>
              </a:rPr>
              <a:t>SEDE ADMINISTRATIVA – ARTÍCULOS 7° Y 10° - SEDE ADMINISTRATIVA – RG N° 1/2021</a:t>
            </a:r>
          </a:p>
        </p:txBody>
      </p:sp>
      <p:sp>
        <p:nvSpPr>
          <p:cNvPr id="3" name="Marcador de contenido 2">
            <a:extLst>
              <a:ext uri="{FF2B5EF4-FFF2-40B4-BE49-F238E27FC236}">
                <a16:creationId xmlns:a16="http://schemas.microsoft.com/office/drawing/2014/main" id="{368D23BA-1041-4731-B37B-FA2793EA11D9}"/>
              </a:ext>
            </a:extLst>
          </p:cNvPr>
          <p:cNvSpPr>
            <a:spLocks noGrp="1"/>
          </p:cNvSpPr>
          <p:nvPr>
            <p:ph idx="1"/>
          </p:nvPr>
        </p:nvSpPr>
        <p:spPr>
          <a:xfrm>
            <a:off x="335360" y="1556793"/>
            <a:ext cx="11377264" cy="4569372"/>
          </a:xfrm>
        </p:spPr>
        <p:txBody>
          <a:bodyPr>
            <a:normAutofit/>
          </a:bodyPr>
          <a:lstStyle/>
          <a:p>
            <a:pPr algn="just">
              <a:buFont typeface="Wingdings" panose="05000000000000000000" pitchFamily="2" charset="2"/>
              <a:buChar char="ü"/>
            </a:pPr>
            <a:r>
              <a:rPr lang="es-ES" sz="2400" dirty="0">
                <a:latin typeface="Book Antiqua" panose="02040602050305030304" pitchFamily="18" charset="0"/>
              </a:rPr>
              <a:t>Definición expresiones “administración”, “escritorio” y “oficina”:  será de aplicación lo dispuesto por la Resolución General N° 109/2004 de esta Comisión Arbitral. </a:t>
            </a:r>
          </a:p>
          <a:p>
            <a:pPr marL="0" indent="0" algn="just">
              <a:buNone/>
            </a:pPr>
            <a:endParaRPr lang="es-ES" sz="2400" dirty="0">
              <a:latin typeface="Book Antiqua" panose="02040602050305030304" pitchFamily="18" charset="0"/>
            </a:endParaRPr>
          </a:p>
          <a:p>
            <a:pPr algn="just">
              <a:buFont typeface="Wingdings" panose="05000000000000000000" pitchFamily="2" charset="2"/>
              <a:buChar char="ü"/>
            </a:pPr>
            <a:r>
              <a:rPr lang="es-ES" sz="2400" dirty="0">
                <a:latin typeface="Book Antiqua" panose="02040602050305030304" pitchFamily="18" charset="0"/>
              </a:rPr>
              <a:t>Definición del término “sede central”, se entenderá que es el lugar o espacio físico de carácter permanente, donde se toman y/o ejecutan decisiones y/o acciones esenciales concernientes a la operatoria y/o actividad llevada a cabo por los sujetos referidos en el artículo 7° del Convenio Multilateral. </a:t>
            </a:r>
            <a:endParaRPr lang="es-AR" sz="24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86963DE6-059C-4578-A639-A18B84E64F8D}"/>
              </a:ext>
            </a:extLst>
          </p:cNvPr>
          <p:cNvSpPr>
            <a:spLocks noGrp="1"/>
          </p:cNvSpPr>
          <p:nvPr>
            <p:ph type="dt" sz="half" idx="10"/>
          </p:nvPr>
        </p:nvSpPr>
        <p:spPr/>
        <p:txBody>
          <a:bodyPr/>
          <a:lstStyle/>
          <a:p>
            <a:pPr>
              <a:defRPr/>
            </a:pPr>
            <a:fld id="{5A093466-0265-4E85-B435-EEEC95C6FFF7}" type="datetime1">
              <a:rPr lang="es-AR" smtClean="0"/>
              <a:t>27/9/2025</a:t>
            </a:fld>
            <a:endParaRPr lang="es-ES"/>
          </a:p>
        </p:txBody>
      </p:sp>
      <p:sp>
        <p:nvSpPr>
          <p:cNvPr id="5" name="Marcador de número de diapositiva 4">
            <a:extLst>
              <a:ext uri="{FF2B5EF4-FFF2-40B4-BE49-F238E27FC236}">
                <a16:creationId xmlns:a16="http://schemas.microsoft.com/office/drawing/2014/main" id="{3408686B-C556-46A8-A61A-D88B8417F185}"/>
              </a:ext>
            </a:extLst>
          </p:cNvPr>
          <p:cNvSpPr>
            <a:spLocks noGrp="1"/>
          </p:cNvSpPr>
          <p:nvPr>
            <p:ph type="sldNum" sz="quarter" idx="12"/>
          </p:nvPr>
        </p:nvSpPr>
        <p:spPr/>
        <p:txBody>
          <a:bodyPr/>
          <a:lstStyle/>
          <a:p>
            <a:pPr>
              <a:defRPr/>
            </a:pPr>
            <a:fld id="{6019478A-E72A-3244-92AA-96D3868FCEF9}" type="slidenum">
              <a:rPr lang="es-ES_tradnl" smtClean="0"/>
              <a:pPr>
                <a:defRPr/>
              </a:pPr>
              <a:t>7</a:t>
            </a:fld>
            <a:endParaRPr lang="es-ES_tradnl"/>
          </a:p>
        </p:txBody>
      </p:sp>
      <p:sp>
        <p:nvSpPr>
          <p:cNvPr id="6" name="Marcador de pie de página 5">
            <a:extLst>
              <a:ext uri="{FF2B5EF4-FFF2-40B4-BE49-F238E27FC236}">
                <a16:creationId xmlns:a16="http://schemas.microsoft.com/office/drawing/2014/main" id="{E3F54909-49E7-4509-9089-CC4969C236F2}"/>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231396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A4BD6-2EB8-45D2-AEAE-8A16E641AC3F}"/>
              </a:ext>
            </a:extLst>
          </p:cNvPr>
          <p:cNvSpPr>
            <a:spLocks noGrp="1"/>
          </p:cNvSpPr>
          <p:nvPr>
            <p:ph type="title"/>
          </p:nvPr>
        </p:nvSpPr>
        <p:spPr>
          <a:xfrm>
            <a:off x="263352" y="332656"/>
            <a:ext cx="11521280" cy="864096"/>
          </a:xfrm>
        </p:spPr>
        <p:txBody>
          <a:bodyPr>
            <a:normAutofit fontScale="90000"/>
          </a:bodyPr>
          <a:lstStyle/>
          <a:p>
            <a:r>
              <a:rPr lang="es-AR" sz="2800" b="1" dirty="0">
                <a:latin typeface="Book Antiqua" panose="02040602050305030304" pitchFamily="18" charset="0"/>
              </a:rPr>
              <a:t>SEDE ADMINISTRATIVA – ARTÍCULOS 7° Y 10° - SEDE ADMINISTRATIVA – RG N° 1/2021</a:t>
            </a:r>
          </a:p>
        </p:txBody>
      </p:sp>
      <p:sp>
        <p:nvSpPr>
          <p:cNvPr id="3" name="Marcador de contenido 2">
            <a:extLst>
              <a:ext uri="{FF2B5EF4-FFF2-40B4-BE49-F238E27FC236}">
                <a16:creationId xmlns:a16="http://schemas.microsoft.com/office/drawing/2014/main" id="{368D23BA-1041-4731-B37B-FA2793EA11D9}"/>
              </a:ext>
            </a:extLst>
          </p:cNvPr>
          <p:cNvSpPr>
            <a:spLocks noGrp="1"/>
          </p:cNvSpPr>
          <p:nvPr>
            <p:ph idx="1"/>
          </p:nvPr>
        </p:nvSpPr>
        <p:spPr>
          <a:xfrm>
            <a:off x="263352" y="1340769"/>
            <a:ext cx="11521280" cy="4785396"/>
          </a:xfrm>
        </p:spPr>
        <p:txBody>
          <a:bodyPr>
            <a:normAutofit/>
          </a:bodyPr>
          <a:lstStyle/>
          <a:p>
            <a:pPr algn="just">
              <a:buFont typeface="Wingdings" panose="05000000000000000000" pitchFamily="2" charset="2"/>
              <a:buChar char="ü"/>
            </a:pPr>
            <a:r>
              <a:rPr lang="es-ES" sz="2400" dirty="0">
                <a:latin typeface="Book Antiqua" panose="02040602050305030304" pitchFamily="18" charset="0"/>
              </a:rPr>
              <a:t>El hecho de que una jurisdicción participe en la distribución del porcentaje del veinte por ciento (20%) correspondiente a la administración, sede central, estudio, consultorio y/u oficina, según el caso, no obsta a su participación en la distribución del ochenta por ciento (80%) restante de los ingresos a que también se le distribuyan ingresos por el desarrollo de la actividad.</a:t>
            </a:r>
            <a:endParaRPr lang="es-AR" sz="2400" dirty="0">
              <a:latin typeface="Book Antiqua" panose="02040602050305030304" pitchFamily="18" charset="0"/>
            </a:endParaRPr>
          </a:p>
        </p:txBody>
      </p:sp>
      <p:sp>
        <p:nvSpPr>
          <p:cNvPr id="4" name="Marcador de fecha 3">
            <a:extLst>
              <a:ext uri="{FF2B5EF4-FFF2-40B4-BE49-F238E27FC236}">
                <a16:creationId xmlns:a16="http://schemas.microsoft.com/office/drawing/2014/main" id="{CF8C2E3F-BCF6-4AE7-9378-3D6E61E93F24}"/>
              </a:ext>
            </a:extLst>
          </p:cNvPr>
          <p:cNvSpPr>
            <a:spLocks noGrp="1"/>
          </p:cNvSpPr>
          <p:nvPr>
            <p:ph type="dt" sz="half" idx="10"/>
          </p:nvPr>
        </p:nvSpPr>
        <p:spPr/>
        <p:txBody>
          <a:bodyPr/>
          <a:lstStyle/>
          <a:p>
            <a:pPr>
              <a:defRPr/>
            </a:pPr>
            <a:fld id="{85C16DE2-4E3B-4236-8AC5-1D1F1FB030AD}" type="datetime1">
              <a:rPr lang="es-AR" smtClean="0"/>
              <a:t>27/9/2025</a:t>
            </a:fld>
            <a:endParaRPr lang="es-ES"/>
          </a:p>
        </p:txBody>
      </p:sp>
      <p:sp>
        <p:nvSpPr>
          <p:cNvPr id="5" name="Marcador de número de diapositiva 4">
            <a:extLst>
              <a:ext uri="{FF2B5EF4-FFF2-40B4-BE49-F238E27FC236}">
                <a16:creationId xmlns:a16="http://schemas.microsoft.com/office/drawing/2014/main" id="{A5AEA755-2BD1-4644-93DA-34F95CD3FC1C}"/>
              </a:ext>
            </a:extLst>
          </p:cNvPr>
          <p:cNvSpPr>
            <a:spLocks noGrp="1"/>
          </p:cNvSpPr>
          <p:nvPr>
            <p:ph type="sldNum" sz="quarter" idx="12"/>
          </p:nvPr>
        </p:nvSpPr>
        <p:spPr/>
        <p:txBody>
          <a:bodyPr/>
          <a:lstStyle/>
          <a:p>
            <a:pPr>
              <a:defRPr/>
            </a:pPr>
            <a:fld id="{6019478A-E72A-3244-92AA-96D3868FCEF9}" type="slidenum">
              <a:rPr lang="es-ES_tradnl" smtClean="0"/>
              <a:pPr>
                <a:defRPr/>
              </a:pPr>
              <a:t>8</a:t>
            </a:fld>
            <a:endParaRPr lang="es-ES_tradnl"/>
          </a:p>
        </p:txBody>
      </p:sp>
      <p:sp>
        <p:nvSpPr>
          <p:cNvPr id="6" name="Marcador de pie de página 5">
            <a:extLst>
              <a:ext uri="{FF2B5EF4-FFF2-40B4-BE49-F238E27FC236}">
                <a16:creationId xmlns:a16="http://schemas.microsoft.com/office/drawing/2014/main" id="{847F5031-233B-4D26-ADF9-133A30D11047}"/>
              </a:ext>
            </a:extLst>
          </p:cNvPr>
          <p:cNvSpPr>
            <a:spLocks noGrp="1"/>
          </p:cNvSpPr>
          <p:nvPr>
            <p:ph type="ftr" sz="quarter" idx="11"/>
          </p:nvPr>
        </p:nvSpPr>
        <p:spPr/>
        <p:txBody>
          <a:bodyPr/>
          <a:lstStyle/>
          <a:p>
            <a:pPr>
              <a:defRPr/>
            </a:pPr>
            <a:r>
              <a:rPr lang="es-ES"/>
              <a:t>Expositor: CP Ricardo M. CHICOLINO</a:t>
            </a:r>
            <a:endParaRPr lang="es-ES" dirty="0"/>
          </a:p>
        </p:txBody>
      </p:sp>
    </p:spTree>
    <p:extLst>
      <p:ext uri="{BB962C8B-B14F-4D97-AF65-F5344CB8AC3E}">
        <p14:creationId xmlns:p14="http://schemas.microsoft.com/office/powerpoint/2010/main" val="68496726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839416" y="260649"/>
            <a:ext cx="10657184" cy="648071"/>
          </a:xfrm>
        </p:spPr>
        <p:txBody>
          <a:bodyPr>
            <a:normAutofit/>
          </a:bodyPr>
          <a:lstStyle/>
          <a:p>
            <a:pPr>
              <a:defRPr/>
            </a:pPr>
            <a:r>
              <a:rPr lang="es-ES" sz="2800" b="1" dirty="0">
                <a:latin typeface="Book Antiqua" panose="02040602050305030304" pitchFamily="18" charset="0"/>
              </a:rPr>
              <a:t>EMPRESAS DE TRANSPORTE – ART. 9°</a:t>
            </a:r>
          </a:p>
        </p:txBody>
      </p:sp>
      <p:sp>
        <p:nvSpPr>
          <p:cNvPr id="40963" name="Rectangle 3"/>
          <p:cNvSpPr>
            <a:spLocks noGrp="1" noChangeArrowheads="1"/>
          </p:cNvSpPr>
          <p:nvPr>
            <p:ph idx="1"/>
          </p:nvPr>
        </p:nvSpPr>
        <p:spPr>
          <a:xfrm>
            <a:off x="335360" y="1628801"/>
            <a:ext cx="11521280" cy="4497364"/>
          </a:xfrm>
        </p:spPr>
        <p:txBody>
          <a:bodyPr>
            <a:normAutofit/>
          </a:bodyPr>
          <a:lstStyle/>
          <a:p>
            <a:pPr algn="just" eaLnBrk="1" hangingPunct="1">
              <a:lnSpc>
                <a:spcPct val="90000"/>
              </a:lnSpc>
              <a:defRPr/>
            </a:pPr>
            <a:r>
              <a:rPr lang="es-ES" sz="2800" dirty="0">
                <a:latin typeface="Book Antiqua" pitchFamily="18" charset="0"/>
              </a:rPr>
              <a:t>En los casos de </a:t>
            </a:r>
            <a:r>
              <a:rPr lang="es-ES" sz="2800" dirty="0">
                <a:solidFill>
                  <a:srgbClr val="0070C0"/>
                </a:solidFill>
                <a:latin typeface="Book Antiqua" pitchFamily="18" charset="0"/>
              </a:rPr>
              <a:t>EMPRESAS DE TRANSPORTES </a:t>
            </a:r>
          </a:p>
          <a:p>
            <a:pPr algn="just" eaLnBrk="1" hangingPunct="1">
              <a:lnSpc>
                <a:spcPct val="90000"/>
              </a:lnSpc>
              <a:defRPr/>
            </a:pPr>
            <a:r>
              <a:rPr lang="es-ES" sz="2800" dirty="0">
                <a:solidFill>
                  <a:srgbClr val="0070C0"/>
                </a:solidFill>
                <a:latin typeface="Book Antiqua" pitchFamily="18" charset="0"/>
              </a:rPr>
              <a:t> DE PASAJEROS O CARGAS </a:t>
            </a:r>
          </a:p>
          <a:p>
            <a:pPr algn="just" eaLnBrk="1" hangingPunct="1">
              <a:lnSpc>
                <a:spcPct val="90000"/>
              </a:lnSpc>
              <a:defRPr/>
            </a:pPr>
            <a:r>
              <a:rPr lang="es-ES" sz="2800" dirty="0">
                <a:latin typeface="Book Antiqua" pitchFamily="18" charset="0"/>
              </a:rPr>
              <a:t> que desarrollen sus actividades en varias jurisdicciones</a:t>
            </a:r>
          </a:p>
          <a:p>
            <a:pPr algn="just" eaLnBrk="1" hangingPunct="1">
              <a:lnSpc>
                <a:spcPct val="90000"/>
              </a:lnSpc>
              <a:defRPr/>
            </a:pPr>
            <a:r>
              <a:rPr lang="es-ES" sz="2800" dirty="0">
                <a:latin typeface="Book Antiqua" pitchFamily="18" charset="0"/>
              </a:rPr>
              <a:t> se podrá gravar en cada una </a:t>
            </a:r>
          </a:p>
          <a:p>
            <a:pPr algn="just" eaLnBrk="1" hangingPunct="1">
              <a:lnSpc>
                <a:spcPct val="90000"/>
              </a:lnSpc>
              <a:defRPr/>
            </a:pPr>
            <a:r>
              <a:rPr lang="es-ES" sz="2800" dirty="0">
                <a:latin typeface="Book Antiqua" pitchFamily="18" charset="0"/>
              </a:rPr>
              <a:t> la parte de los ingresos brutos correspondientes al precio de los pasajes y fletes percibidos o devengados </a:t>
            </a:r>
          </a:p>
          <a:p>
            <a:pPr algn="just" eaLnBrk="1" hangingPunct="1">
              <a:lnSpc>
                <a:spcPct val="90000"/>
              </a:lnSpc>
              <a:defRPr/>
            </a:pPr>
            <a:r>
              <a:rPr lang="es-ES" sz="2800" dirty="0">
                <a:latin typeface="Book Antiqua" pitchFamily="18" charset="0"/>
              </a:rPr>
              <a:t> en el </a:t>
            </a:r>
            <a:r>
              <a:rPr lang="es-ES" sz="2800" dirty="0">
                <a:solidFill>
                  <a:srgbClr val="0070C0"/>
                </a:solidFill>
                <a:latin typeface="Book Antiqua" pitchFamily="18" charset="0"/>
              </a:rPr>
              <a:t>LUGAR DE ORIGEN DEL VIAJE. </a:t>
            </a:r>
          </a:p>
          <a:p>
            <a:pPr algn="just" eaLnBrk="1" hangingPunct="1">
              <a:lnSpc>
                <a:spcPct val="90000"/>
              </a:lnSpc>
              <a:defRPr/>
            </a:pPr>
            <a:endParaRPr lang="es-ES" sz="2800" dirty="0">
              <a:latin typeface="Book Antiqua" pitchFamily="18" charset="0"/>
            </a:endParaRPr>
          </a:p>
        </p:txBody>
      </p:sp>
      <p:sp>
        <p:nvSpPr>
          <p:cNvPr id="5" name="5 Marcador de número de diapositiva"/>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8A97D67C-0FB1-4F9E-B33B-38E542DF7DCF}" type="slidenum">
              <a:rPr lang="es-ES"/>
              <a:pPr>
                <a:defRPr/>
              </a:pPr>
              <a:t>9</a:t>
            </a:fld>
            <a:endParaRPr lang="es-ES"/>
          </a:p>
        </p:txBody>
      </p:sp>
      <p:sp>
        <p:nvSpPr>
          <p:cNvPr id="2" name="Marcador de fecha 1">
            <a:extLst>
              <a:ext uri="{FF2B5EF4-FFF2-40B4-BE49-F238E27FC236}">
                <a16:creationId xmlns:a16="http://schemas.microsoft.com/office/drawing/2014/main" id="{1C96F4AE-9C1D-4708-A991-C93B0C7E9799}"/>
              </a:ext>
            </a:extLst>
          </p:cNvPr>
          <p:cNvSpPr>
            <a:spLocks noGrp="1"/>
          </p:cNvSpPr>
          <p:nvPr>
            <p:ph type="dt" sz="half" idx="10"/>
          </p:nvPr>
        </p:nvSpPr>
        <p:spPr/>
        <p:txBody>
          <a:bodyPr/>
          <a:lstStyle/>
          <a:p>
            <a:pPr>
              <a:defRPr/>
            </a:pPr>
            <a:fld id="{FFFB3665-26AC-4AB9-8859-3FA37ECC920A}" type="datetime1">
              <a:rPr lang="es-AR" smtClean="0"/>
              <a:t>27/9/2025</a:t>
            </a:fld>
            <a:endParaRPr lang="es-ES"/>
          </a:p>
        </p:txBody>
      </p:sp>
      <p:sp>
        <p:nvSpPr>
          <p:cNvPr id="4" name="Marcador de pie de página 3">
            <a:extLst>
              <a:ext uri="{FF2B5EF4-FFF2-40B4-BE49-F238E27FC236}">
                <a16:creationId xmlns:a16="http://schemas.microsoft.com/office/drawing/2014/main" id="{26451994-7C58-41ED-889A-0BE47147A1B5}"/>
              </a:ext>
            </a:extLst>
          </p:cNvPr>
          <p:cNvSpPr>
            <a:spLocks noGrp="1"/>
          </p:cNvSpPr>
          <p:nvPr>
            <p:ph type="ftr" sz="quarter" idx="11"/>
          </p:nvPr>
        </p:nvSpPr>
        <p:spPr/>
        <p:txBody>
          <a:bodyPr/>
          <a:lstStyle/>
          <a:p>
            <a:pPr>
              <a:defRPr/>
            </a:pPr>
            <a:r>
              <a:rPr lang="es-ES"/>
              <a:t>Expositor: CP Ricardo M. CHICOLINO</a:t>
            </a:r>
            <a:endParaRPr lang="es-ES" dirty="0"/>
          </a:p>
        </p:txBody>
      </p:sp>
    </p:spTree>
  </p:cSld>
  <p:clrMapOvr>
    <a:masterClrMapping/>
  </p:clrMapOvr>
  <p:transition>
    <p:fad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Personalizado 7">
      <a:dk1>
        <a:sysClr val="windowText" lastClr="000000"/>
      </a:dk1>
      <a:lt1>
        <a:sysClr val="window" lastClr="FFFFFF"/>
      </a:lt1>
      <a:dk2>
        <a:srgbClr val="073E87"/>
      </a:dk2>
      <a:lt2>
        <a:srgbClr val="C6E7FC"/>
      </a:lt2>
      <a:accent1>
        <a:srgbClr val="31B6FD"/>
      </a:accent1>
      <a:accent2>
        <a:srgbClr val="4584D3"/>
      </a:accent2>
      <a:accent3>
        <a:srgbClr val="073E87"/>
      </a:accent3>
      <a:accent4>
        <a:srgbClr val="052E65"/>
      </a:accent4>
      <a:accent5>
        <a:srgbClr val="8FB5E4"/>
      </a:accent5>
      <a:accent6>
        <a:srgbClr val="05E0DB"/>
      </a:accent6>
      <a:hlink>
        <a:srgbClr val="0080FF"/>
      </a:hlink>
      <a:folHlink>
        <a:srgbClr val="5EAEFF"/>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69886</TotalTime>
  <Words>5183</Words>
  <Application>Microsoft Office PowerPoint</Application>
  <PresentationFormat>Panorámica</PresentationFormat>
  <Paragraphs>379</Paragraphs>
  <Slides>43</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43</vt:i4>
      </vt:variant>
    </vt:vector>
  </HeadingPairs>
  <TitlesOfParts>
    <vt:vector size="52" baseType="lpstr">
      <vt:lpstr>ＭＳ Ｐゴシック</vt:lpstr>
      <vt:lpstr>Arial</vt:lpstr>
      <vt:lpstr>Book Antiqua</vt:lpstr>
      <vt:lpstr>Calibri</vt:lpstr>
      <vt:lpstr>Georgia</vt:lpstr>
      <vt:lpstr>Times New Roman</vt:lpstr>
      <vt:lpstr>Wingdings</vt:lpstr>
      <vt:lpstr>Wingdings 2</vt:lpstr>
      <vt:lpstr>Civil</vt:lpstr>
      <vt:lpstr>Presentación de PowerPoint</vt:lpstr>
      <vt:lpstr>ENTIDADES DE SEGUROS – ART. 7° CM</vt:lpstr>
      <vt:lpstr>LEY 20.091 – LEY DE ENTIDADES DE SEGUROS</vt:lpstr>
      <vt:lpstr>LEY 20.091 – LEY DE ENTIDADES DE SEGUROS</vt:lpstr>
      <vt:lpstr>SEDE ADMINISTRATIVA – ARTÍCULOS 7° Y 10° - SEDE ADMINISTRATIVA – RG N° 1/2021</vt:lpstr>
      <vt:lpstr>SEDE ADMINISTRATIVA – ARTÍCULOS 7° Y 10° - SEDE ADMINISTRATIVA – RG N° 1/2021</vt:lpstr>
      <vt:lpstr>SEDE ADMINISTRATIVA – ARTÍCULOS 7° Y 10° - SEDE ADMINISTRATIVA – RG N° 1/2021</vt:lpstr>
      <vt:lpstr>SEDE ADMINISTRATIVA – ARTÍCULOS 7° Y 10° - SEDE ADMINISTRATIVA – RG N° 1/2021</vt:lpstr>
      <vt:lpstr>EMPRESAS DE TRANSPORTE – ART. 9°</vt:lpstr>
      <vt:lpstr>CA, RES. N° 33/2006 – EMPRESA DE TRANSPORTE ACONQUIJA SRL </vt:lpstr>
      <vt:lpstr>CA, RES. N° 33/2006</vt:lpstr>
      <vt:lpstr>CA, RES. N° 33/2006</vt:lpstr>
      <vt:lpstr>ART. 9º EMPRESAS DE TRANSPORTE</vt:lpstr>
      <vt:lpstr>EVOLUCIÓN HISTÓRICA</vt:lpstr>
      <vt:lpstr>EVOLUCIÓN HISTÓRICA</vt:lpstr>
      <vt:lpstr>EVOLUCIÓN HISTÓRICA</vt:lpstr>
      <vt:lpstr>ANÁLISIS DE LA NORMA</vt:lpstr>
      <vt:lpstr>ANÁLISIS DE LA NORMA</vt:lpstr>
      <vt:lpstr>INTERMEDIARIOS – ART. 11° CM</vt:lpstr>
      <vt:lpstr>              INTERMEDIARIOS – ART. 11° CM </vt:lpstr>
      <vt:lpstr>INTERMEDIARIOS – ART. 11° CM</vt:lpstr>
      <vt:lpstr>INTERMEDIARIOS – ART. 11° CM</vt:lpstr>
      <vt:lpstr>CASOS CONCRETOS</vt:lpstr>
      <vt:lpstr>CASOS CONCRETOS</vt:lpstr>
      <vt:lpstr>CASOS CONCRETOS</vt:lpstr>
      <vt:lpstr>CASOS CONCRETOS</vt:lpstr>
      <vt:lpstr>CASOS CONCRETOS</vt:lpstr>
      <vt:lpstr>CASOS CONCRETOS</vt:lpstr>
      <vt:lpstr>CASOS CONCRETOS – COINCIDEN SEDE CENTRAL Y LUGAR DE VENTAS</vt:lpstr>
      <vt:lpstr>CASOS CONCRETOS – COINCIDEN SEDE CENTRAL Y LUGAR DE VENTAS</vt:lpstr>
      <vt:lpstr>CASOS CONCRETOS – CAMBIO DE CRITERIO CP – RESOLUCIÓN N° 26/2018</vt:lpstr>
      <vt:lpstr>CASOS CONCRETOS – CAMBIO DE CRITERIO CP – RESOLUCIÓN N° 26/2018</vt:lpstr>
      <vt:lpstr>CASOS CONCRETOS – GOBBI NOVAG SA – RESOLUCIÓN DE LA CA N° 25/2019</vt:lpstr>
      <vt:lpstr>CASOS CONCRETOS – GOBBI NOVAG SA – RESOLUCIÓN DE LA CA N° 3/2023 Y CP N° 8/2024</vt:lpstr>
      <vt:lpstr>CA, RESOLUCIÓN N° 3/2023. GOBBI NOVAG SA C/PBA, 8/3/2023</vt:lpstr>
      <vt:lpstr>CA, RESOLUCIÓN N° 3/2023. GOBBI NOVAG SA C/PBA, 8/3/2023</vt:lpstr>
      <vt:lpstr>CA, RESOLUCIÓN N° 3/2023. GOBBI NOVAG SA C/PBA, 8/3/2023</vt:lpstr>
      <vt:lpstr>CA, RESOLUCIÓN N° 3/2023. GOBBI NOVAG SA C/PBA, 8/3/2023</vt:lpstr>
      <vt:lpstr>      ¿EN QUE CONSISTE EL SERVICIO QUE LE BRINDA GOBBI NOVAG SA A SUS PROVEEDORES?</vt:lpstr>
      <vt:lpstr>      CÓMO ES RETRIBUIDO EL SERVICIO Y COMO LO ATRIBUYE SEGÚN LAS NORMAS DEL CM</vt:lpstr>
      <vt:lpstr>      CONCLUSIÓN </vt:lpstr>
      <vt:lpstr>CA, RG N° 4/2021 – ARTÍCULO 11° CM – INTERMEDIARIOS.</vt:lpstr>
      <vt:lpstr>CA, RG N° 4/2021 – ARTÍCULO 11° CM – INTERMEDIARIOS.</vt:lpstr>
    </vt:vector>
  </TitlesOfParts>
  <Company>Windows 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Tiem AR</cp:lastModifiedBy>
  <cp:revision>474</cp:revision>
  <cp:lastPrinted>2019-06-21T16:17:44Z</cp:lastPrinted>
  <dcterms:created xsi:type="dcterms:W3CDTF">2010-09-17T12:06:56Z</dcterms:created>
  <dcterms:modified xsi:type="dcterms:W3CDTF">2025-09-27T22:00:09Z</dcterms:modified>
</cp:coreProperties>
</file>