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60" r:id="rId4"/>
    <p:sldId id="261" r:id="rId5"/>
    <p:sldId id="262" r:id="rId6"/>
    <p:sldId id="263" r:id="rId7"/>
    <p:sldId id="267" r:id="rId8"/>
    <p:sldId id="264"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Editar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10/12/2025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10/12/2025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10/12/2025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10/12/2025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enrique@condorelli.com.a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AR" sz="5400" smtClean="0"/>
              <a:t>Aspectos controvertidos del Convenio.</a:t>
            </a:r>
            <a:br>
              <a:rPr lang="es-AR" sz="5400" smtClean="0"/>
            </a:br>
            <a:r>
              <a:rPr lang="es-AR" sz="5400" smtClean="0"/>
              <a:t>A.A.E.F.</a:t>
            </a:r>
            <a:endParaRPr lang="es-AR" sz="5400" dirty="0"/>
          </a:p>
        </p:txBody>
      </p:sp>
      <p:sp>
        <p:nvSpPr>
          <p:cNvPr id="3" name="Subtítulo 2"/>
          <p:cNvSpPr>
            <a:spLocks noGrp="1"/>
          </p:cNvSpPr>
          <p:nvPr>
            <p:ph type="subTitle" idx="1"/>
          </p:nvPr>
        </p:nvSpPr>
        <p:spPr/>
        <p:txBody>
          <a:bodyPr/>
          <a:lstStyle/>
          <a:p>
            <a:r>
              <a:rPr lang="es-AR" smtClean="0"/>
              <a:t>dr</a:t>
            </a:r>
            <a:r>
              <a:rPr lang="es-AR" dirty="0" err="1" smtClean="0"/>
              <a:t>.</a:t>
            </a:r>
            <a:r>
              <a:rPr lang="es-AR" dirty="0" smtClean="0"/>
              <a:t> Enrique l. </a:t>
            </a:r>
            <a:r>
              <a:rPr lang="es-AR" dirty="0" err="1" smtClean="0"/>
              <a:t>condorelli</a:t>
            </a:r>
            <a:endParaRPr lang="es-AR" dirty="0"/>
          </a:p>
        </p:txBody>
      </p:sp>
    </p:spTree>
    <p:extLst>
      <p:ext uri="{BB962C8B-B14F-4D97-AF65-F5344CB8AC3E}">
        <p14:creationId xmlns:p14="http://schemas.microsoft.com/office/powerpoint/2010/main" val="186357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Comisiones Arbitral y Plenaria</a:t>
            </a:r>
            <a:endParaRPr lang="es-AR" dirty="0"/>
          </a:p>
        </p:txBody>
      </p:sp>
      <p:sp>
        <p:nvSpPr>
          <p:cNvPr id="3" name="Marcador de contenido 2"/>
          <p:cNvSpPr>
            <a:spLocks noGrp="1"/>
          </p:cNvSpPr>
          <p:nvPr>
            <p:ph idx="1"/>
          </p:nvPr>
        </p:nvSpPr>
        <p:spPr/>
        <p:txBody>
          <a:bodyPr>
            <a:normAutofit fontScale="92500" lnSpcReduction="20000"/>
          </a:bodyPr>
          <a:lstStyle/>
          <a:p>
            <a:r>
              <a:rPr lang="es-AR" dirty="0" smtClean="0"/>
              <a:t>Aplica el reglamento procesal y las normas del Convenio Multilateral, </a:t>
            </a:r>
            <a:r>
              <a:rPr lang="es-AR" dirty="0" err="1" smtClean="0"/>
              <a:t>arts</a:t>
            </a:r>
            <a:r>
              <a:rPr lang="es-AR" dirty="0" smtClean="0"/>
              <a:t> 24 y siguientes. </a:t>
            </a:r>
          </a:p>
          <a:p>
            <a:r>
              <a:rPr lang="es-AR" dirty="0" smtClean="0"/>
              <a:t>Interviene de oficio y a pedido de parte en casos concretos. Pueden solicitar la aplicación del Protocolo Adicional e incluso éste debería aplicar por presentaciones del Fisco –sin intervención del contribuyente- conforme Anexo del C.M.</a:t>
            </a:r>
          </a:p>
          <a:p>
            <a:r>
              <a:rPr lang="es-AR" dirty="0" smtClean="0"/>
              <a:t>La acción debe articularse dentro de los plazos locales que prevé cada normativa de los Códigos Fiscales; por escrito, en forma fundada, acreditando la personería, por web (clave fiscal), indicando las actuaciones administrativas, fundamentos y prueba. Siempre debe comunicarse previamente al Órgano Recaudador accionado.</a:t>
            </a:r>
          </a:p>
          <a:p>
            <a:r>
              <a:rPr lang="es-AR" dirty="0" smtClean="0"/>
              <a:t>En su competencia puede el contribuyente recurrir repeticiones denegadas; accionar contra determinaciones de deuda e incluso presentarse espontáneamente, sin que exista D.O., cuando advierte interpretaciones distintas entre Fiscos (dictámenes, actos administrativos, resoluciones generales, entre otras). </a:t>
            </a:r>
            <a:endParaRPr lang="es-AR" dirty="0"/>
          </a:p>
        </p:txBody>
      </p:sp>
    </p:spTree>
    <p:extLst>
      <p:ext uri="{BB962C8B-B14F-4D97-AF65-F5344CB8AC3E}">
        <p14:creationId xmlns:p14="http://schemas.microsoft.com/office/powerpoint/2010/main" val="1842255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Comisiones Arbitral y Plenaria</a:t>
            </a:r>
          </a:p>
        </p:txBody>
      </p:sp>
      <p:sp>
        <p:nvSpPr>
          <p:cNvPr id="3" name="Marcador de contenido 2"/>
          <p:cNvSpPr>
            <a:spLocks noGrp="1"/>
          </p:cNvSpPr>
          <p:nvPr>
            <p:ph idx="1"/>
          </p:nvPr>
        </p:nvSpPr>
        <p:spPr/>
        <p:txBody>
          <a:bodyPr>
            <a:normAutofit/>
          </a:bodyPr>
          <a:lstStyle/>
          <a:p>
            <a:r>
              <a:rPr lang="es-AR" dirty="0" smtClean="0"/>
              <a:t>La decisión de la Comisión Arbitral es pasible de recurrirse dentro de los 30 días hábiles a la Comisión Plenaria, en remedio fundado y mediante los mecanismos que se prevén.</a:t>
            </a:r>
          </a:p>
        </p:txBody>
      </p:sp>
    </p:spTree>
    <p:extLst>
      <p:ext uri="{BB962C8B-B14F-4D97-AF65-F5344CB8AC3E}">
        <p14:creationId xmlns:p14="http://schemas.microsoft.com/office/powerpoint/2010/main" val="3686976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err="1" smtClean="0"/>
              <a:t>Intrafederalidad</a:t>
            </a:r>
            <a:r>
              <a:rPr lang="es-AR" dirty="0" smtClean="0"/>
              <a:t> del Convenio Multilateral</a:t>
            </a:r>
            <a:endParaRPr lang="es-AR" dirty="0"/>
          </a:p>
        </p:txBody>
      </p:sp>
      <p:sp>
        <p:nvSpPr>
          <p:cNvPr id="3" name="Marcador de contenido 2"/>
          <p:cNvSpPr>
            <a:spLocks noGrp="1"/>
          </p:cNvSpPr>
          <p:nvPr>
            <p:ph idx="1"/>
          </p:nvPr>
        </p:nvSpPr>
        <p:spPr/>
        <p:txBody>
          <a:bodyPr>
            <a:normAutofit fontScale="85000" lnSpcReduction="10000"/>
          </a:bodyPr>
          <a:lstStyle/>
          <a:p>
            <a:r>
              <a:rPr lang="es-AR" dirty="0"/>
              <a:t>Las decisiones de ambas Comisiones, y las cuestiones relacionadas con el Convenio Multilateral, forman parte del derecho </a:t>
            </a:r>
            <a:r>
              <a:rPr lang="es-AR" dirty="0" err="1"/>
              <a:t>intrafedeal</a:t>
            </a:r>
            <a:r>
              <a:rPr lang="es-AR" dirty="0"/>
              <a:t> y, por tanto, no abren la competencia de la justicia federal, ni en la instancia originaria ni en primera, ante jueces de esa jurisdicción (KIA ARGENTINA S.A. c/ MISIONES, del 29/5/25; causa “Papel Misionero SAIFC c/Provincia de Misiones”, 5/9/2009.</a:t>
            </a:r>
          </a:p>
          <a:p>
            <a:r>
              <a:rPr lang="es-AR" dirty="0"/>
              <a:t>En materia específica del Convenio: “Frigoríficos de Aves </a:t>
            </a:r>
            <a:r>
              <a:rPr lang="es-AR" dirty="0" err="1"/>
              <a:t>Soychú</a:t>
            </a:r>
            <a:r>
              <a:rPr lang="es-AR" dirty="0"/>
              <a:t> SAICIFIA c/Municipalidad de Gualeguay” del 14/5/2013, “Automotores Juan Manuel </a:t>
            </a:r>
            <a:r>
              <a:rPr lang="es-AR" dirty="0" err="1"/>
              <a:t>Fangio</a:t>
            </a:r>
            <a:r>
              <a:rPr lang="es-AR" dirty="0"/>
              <a:t> SA c/Prov. de Chubut” del 29/11/2011, “</a:t>
            </a:r>
            <a:r>
              <a:rPr lang="es-AR" dirty="0" err="1"/>
              <a:t>Vicentín</a:t>
            </a:r>
            <a:r>
              <a:rPr lang="es-AR" dirty="0"/>
              <a:t> SAIC c/Córdoba, Provincia de s/acción declarativa de certeza” del </a:t>
            </a:r>
            <a:r>
              <a:rPr lang="es-AR" dirty="0" smtClean="0"/>
              <a:t>4/2/2014 y “</a:t>
            </a:r>
            <a:r>
              <a:rPr lang="es-AR" dirty="0" err="1" smtClean="0"/>
              <a:t>Maxiconsumo</a:t>
            </a:r>
            <a:r>
              <a:rPr lang="es-AR" dirty="0" smtClean="0"/>
              <a:t> S.A. C/ Misiones (REX) del 14/5/2013”en </a:t>
            </a:r>
            <a:r>
              <a:rPr lang="es-AR" dirty="0"/>
              <a:t>las que, invariablemente, rechazó la postura de entender al Convenio Multilateral como norma federal.</a:t>
            </a:r>
          </a:p>
          <a:p>
            <a:r>
              <a:rPr lang="es-AR" dirty="0"/>
              <a:t>El particular caso de “</a:t>
            </a:r>
            <a:r>
              <a:rPr lang="es-AR" dirty="0" err="1"/>
              <a:t>Gasnor</a:t>
            </a:r>
            <a:r>
              <a:rPr lang="es-AR" dirty="0"/>
              <a:t> S.A. C/ </a:t>
            </a:r>
            <a:r>
              <a:rPr lang="es-AR" dirty="0" smtClean="0"/>
              <a:t>Salta”, </a:t>
            </a:r>
            <a:r>
              <a:rPr lang="es-AR" dirty="0"/>
              <a:t>del 15 de septiembre de 2015, se planteó la afectación al servicio </a:t>
            </a:r>
            <a:r>
              <a:rPr lang="es-AR" dirty="0" err="1"/>
              <a:t>interjurisdiccional</a:t>
            </a:r>
            <a:r>
              <a:rPr lang="es-AR" dirty="0"/>
              <a:t> de gas –ley 24.076- y por conducto del inciso 13 del art 75 la CSJ aceptó competencia.</a:t>
            </a:r>
          </a:p>
          <a:p>
            <a:endParaRPr lang="es-AR" dirty="0"/>
          </a:p>
        </p:txBody>
      </p:sp>
    </p:spTree>
    <p:extLst>
      <p:ext uri="{BB962C8B-B14F-4D97-AF65-F5344CB8AC3E}">
        <p14:creationId xmlns:p14="http://schemas.microsoft.com/office/powerpoint/2010/main" val="528323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Decisiones de las Comisiones Arbitral y Plenaria</a:t>
            </a:r>
            <a:endParaRPr lang="es-AR" dirty="0"/>
          </a:p>
        </p:txBody>
      </p:sp>
      <p:sp>
        <p:nvSpPr>
          <p:cNvPr id="3" name="Marcador de contenido 2"/>
          <p:cNvSpPr>
            <a:spLocks noGrp="1"/>
          </p:cNvSpPr>
          <p:nvPr>
            <p:ph idx="1"/>
          </p:nvPr>
        </p:nvSpPr>
        <p:spPr/>
        <p:txBody>
          <a:bodyPr/>
          <a:lstStyle/>
          <a:p>
            <a:r>
              <a:rPr lang="es-AR" dirty="0" smtClean="0"/>
              <a:t>Obligatoriedad de las decisiones : </a:t>
            </a:r>
          </a:p>
          <a:p>
            <a:r>
              <a:rPr lang="es-AR" dirty="0"/>
              <a:t>la Sala I de la Cámara de Apelaciones en lo Contencioso Administrativo y Tributario, </a:t>
            </a:r>
            <a:r>
              <a:rPr lang="es-AR" i="1" dirty="0"/>
              <a:t>in re</a:t>
            </a:r>
            <a:r>
              <a:rPr lang="es-AR" dirty="0"/>
              <a:t> “El Pingüino SRL c/GCBA s/recurso de apelación judicial c/decisiones de DGR”, del 28/5/2001, y en “</a:t>
            </a:r>
            <a:r>
              <a:rPr lang="es-AR" dirty="0" err="1"/>
              <a:t>Centrifugal</a:t>
            </a:r>
            <a:r>
              <a:rPr lang="es-AR" dirty="0"/>
              <a:t> SA c/GCBA s/impugnación de actos administrativos”, del 27/9/2001, concluyó que las resoluciones son </a:t>
            </a:r>
            <a:r>
              <a:rPr lang="es-AR" dirty="0" smtClean="0"/>
              <a:t>obligatorias.</a:t>
            </a:r>
          </a:p>
          <a:p>
            <a:r>
              <a:rPr lang="es-AR" dirty="0" smtClean="0"/>
              <a:t>Tribunal Fiscal. Sala </a:t>
            </a:r>
            <a:r>
              <a:rPr lang="es-AR" dirty="0"/>
              <a:t>I, </a:t>
            </a:r>
            <a:r>
              <a:rPr lang="es-AR" i="1" dirty="0"/>
              <a:t>in re</a:t>
            </a:r>
            <a:r>
              <a:rPr lang="es-AR" dirty="0"/>
              <a:t> “</a:t>
            </a:r>
            <a:r>
              <a:rPr lang="es-AR" dirty="0" err="1"/>
              <a:t>Ituran</a:t>
            </a:r>
            <a:r>
              <a:rPr lang="es-AR" dirty="0"/>
              <a:t> </a:t>
            </a:r>
            <a:r>
              <a:rPr lang="es-AR" dirty="0" err="1"/>
              <a:t>Argenina</a:t>
            </a:r>
            <a:r>
              <a:rPr lang="es-AR" dirty="0"/>
              <a:t> SA”, del 26/2/2014; la Sala II, en “Visa Argentina SA”, del 26/9/2013, y la Sala III, </a:t>
            </a:r>
            <a:r>
              <a:rPr lang="es-AR" i="1" dirty="0"/>
              <a:t>in re</a:t>
            </a:r>
            <a:r>
              <a:rPr lang="es-AR" dirty="0"/>
              <a:t> “Petrobras Argentina SA”, del 25/7/2013, es decir, las tres Salas del Tribunal Fiscal, interpretan que son obligatorias para las partes las resoluciones que dicten las Comisiones.</a:t>
            </a:r>
            <a:endParaRPr lang="es-AR" dirty="0" smtClean="0"/>
          </a:p>
          <a:p>
            <a:r>
              <a:rPr lang="es-AR" dirty="0" smtClean="0"/>
              <a:t>“Atanor SCA C/ Vicente </a:t>
            </a:r>
            <a:r>
              <a:rPr lang="es-AR" dirty="0" err="1" smtClean="0"/>
              <a:t>Lopez</a:t>
            </a:r>
            <a:r>
              <a:rPr lang="es-AR" dirty="0" smtClean="0"/>
              <a:t>”, JUCA 2 SI, </a:t>
            </a:r>
            <a:r>
              <a:rPr lang="es-AR" smtClean="0"/>
              <a:t>del </a:t>
            </a:r>
            <a:r>
              <a:rPr lang="es-AR" smtClean="0"/>
              <a:t>7/2/25, lo mismo.</a:t>
            </a:r>
            <a:endParaRPr lang="es-AR" dirty="0"/>
          </a:p>
        </p:txBody>
      </p:sp>
    </p:spTree>
    <p:extLst>
      <p:ext uri="{BB962C8B-B14F-4D97-AF65-F5344CB8AC3E}">
        <p14:creationId xmlns:p14="http://schemas.microsoft.com/office/powerpoint/2010/main" val="1274945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Decisiones de las Comisiones Arbitral y Plenaria</a:t>
            </a:r>
            <a:endParaRPr lang="es-AR" dirty="0"/>
          </a:p>
        </p:txBody>
      </p:sp>
      <p:sp>
        <p:nvSpPr>
          <p:cNvPr id="3" name="Marcador de contenido 2"/>
          <p:cNvSpPr>
            <a:spLocks noGrp="1"/>
          </p:cNvSpPr>
          <p:nvPr>
            <p:ph idx="1"/>
          </p:nvPr>
        </p:nvSpPr>
        <p:spPr/>
        <p:txBody>
          <a:bodyPr>
            <a:normAutofit/>
          </a:bodyPr>
          <a:lstStyle/>
          <a:p>
            <a:r>
              <a:rPr lang="es-AR" dirty="0" smtClean="0"/>
              <a:t>Suprema Corte en </a:t>
            </a:r>
            <a:r>
              <a:rPr lang="es-AR" dirty="0"/>
              <a:t>la causa B.51893, “</a:t>
            </a:r>
            <a:r>
              <a:rPr lang="es-AR" dirty="0" err="1"/>
              <a:t>Unelén</a:t>
            </a:r>
            <a:r>
              <a:rPr lang="es-AR" dirty="0"/>
              <a:t> SAAGICI c/Provincia de Buenos Aires (Tribunal Fiscal de Apelación). Demanda contencioso administrativa</a:t>
            </a:r>
            <a:r>
              <a:rPr lang="es-AR" dirty="0" smtClean="0"/>
              <a:t>”, </a:t>
            </a:r>
            <a:r>
              <a:rPr lang="es-AR" dirty="0"/>
              <a:t>ratifica criterios de la década del 80 que brota la posición de la Corte bonaerense, estableciendo que solamente los decisorios judiciales, que analizan las resoluciones de las Comisiones, pueden apartarse ante casos extremos de clara </a:t>
            </a:r>
            <a:r>
              <a:rPr lang="es-AR" dirty="0" err="1"/>
              <a:t>irrazonabilidad</a:t>
            </a:r>
            <a:r>
              <a:rPr lang="es-AR" dirty="0"/>
              <a:t>, grave error, falta de fundamentos o arbitrariedad manifiesta.</a:t>
            </a:r>
            <a:endParaRPr lang="es-AR" dirty="0" smtClean="0"/>
          </a:p>
          <a:p>
            <a:endParaRPr lang="es-AR" dirty="0"/>
          </a:p>
        </p:txBody>
      </p:sp>
    </p:spTree>
    <p:extLst>
      <p:ext uri="{BB962C8B-B14F-4D97-AF65-F5344CB8AC3E}">
        <p14:creationId xmlns:p14="http://schemas.microsoft.com/office/powerpoint/2010/main" val="641930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a:t>Decisiones de las Comisiones Arbitral y Plenaria</a:t>
            </a:r>
          </a:p>
        </p:txBody>
      </p:sp>
      <p:sp>
        <p:nvSpPr>
          <p:cNvPr id="3" name="Marcador de contenido 2"/>
          <p:cNvSpPr>
            <a:spLocks noGrp="1"/>
          </p:cNvSpPr>
          <p:nvPr>
            <p:ph idx="1"/>
          </p:nvPr>
        </p:nvSpPr>
        <p:spPr/>
        <p:txBody>
          <a:bodyPr/>
          <a:lstStyle/>
          <a:p>
            <a:r>
              <a:rPr lang="es-AR" smtClean="0"/>
              <a:t>“Fernández</a:t>
            </a:r>
            <a:r>
              <a:rPr lang="es-AR"/>
              <a:t>, Francisco Bernabeu y otros c/ Universidad Nacional </a:t>
            </a:r>
            <a:r>
              <a:rPr lang="es-AR"/>
              <a:t>de </a:t>
            </a:r>
            <a:r>
              <a:rPr lang="es-AR" smtClean="0"/>
              <a:t>Formosa”, CSJN del 3 de octubre de 2023: El irregular modo de agotar la vía admiistrativa, no habilita, luego, la promoción de las acciones contenciosas judiciales.</a:t>
            </a:r>
            <a:endParaRPr lang="es-AR"/>
          </a:p>
        </p:txBody>
      </p:sp>
    </p:spTree>
    <p:extLst>
      <p:ext uri="{BB962C8B-B14F-4D97-AF65-F5344CB8AC3E}">
        <p14:creationId xmlns:p14="http://schemas.microsoft.com/office/powerpoint/2010/main" val="3677755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Revisión judicial de las decisiones de la Comisiones.</a:t>
            </a:r>
            <a:endParaRPr lang="es-AR" dirty="0"/>
          </a:p>
        </p:txBody>
      </p:sp>
      <p:sp>
        <p:nvSpPr>
          <p:cNvPr id="3" name="Marcador de contenido 2"/>
          <p:cNvSpPr>
            <a:spLocks noGrp="1"/>
          </p:cNvSpPr>
          <p:nvPr>
            <p:ph idx="1"/>
          </p:nvPr>
        </p:nvSpPr>
        <p:spPr/>
        <p:txBody>
          <a:bodyPr>
            <a:normAutofit fontScale="85000" lnSpcReduction="20000"/>
          </a:bodyPr>
          <a:lstStyle/>
          <a:p>
            <a:r>
              <a:rPr lang="es-AR" dirty="0"/>
              <a:t>Revisión judicial: Frigoríficos de Aves </a:t>
            </a:r>
            <a:r>
              <a:rPr lang="es-AR" dirty="0" err="1"/>
              <a:t>Soychú</a:t>
            </a:r>
            <a:r>
              <a:rPr lang="es-AR" dirty="0"/>
              <a:t> SAICIFIA c/Municipalidad de Gualeguay” del 14/5/2013, “Automotores Juan Manuel </a:t>
            </a:r>
            <a:r>
              <a:rPr lang="es-AR" dirty="0" err="1"/>
              <a:t>Fangio</a:t>
            </a:r>
            <a:r>
              <a:rPr lang="es-AR" dirty="0"/>
              <a:t> SA c/Prov. de Chubut” del 29/11/2011, “</a:t>
            </a:r>
            <a:r>
              <a:rPr lang="es-AR" dirty="0" err="1"/>
              <a:t>Vicentín</a:t>
            </a:r>
            <a:r>
              <a:rPr lang="es-AR" dirty="0"/>
              <a:t> SAIC c/Córdoba, Provincia de s/acción declarativa de certeza” del 4/2/2014 y “</a:t>
            </a:r>
            <a:r>
              <a:rPr lang="es-AR" dirty="0" err="1"/>
              <a:t>Maxiconsumo</a:t>
            </a:r>
            <a:r>
              <a:rPr lang="es-AR" dirty="0"/>
              <a:t> S.A. C/ Misiones (REX) del </a:t>
            </a:r>
            <a:r>
              <a:rPr lang="es-AR" dirty="0" smtClean="0"/>
              <a:t>14/5/2013.</a:t>
            </a:r>
          </a:p>
          <a:p>
            <a:r>
              <a:rPr lang="es-AR" dirty="0"/>
              <a:t>L</a:t>
            </a:r>
            <a:r>
              <a:rPr lang="es-AR" dirty="0" smtClean="0"/>
              <a:t>a </a:t>
            </a:r>
            <a:r>
              <a:rPr lang="es-AR" dirty="0"/>
              <a:t>CSJN, que si bien admite la creación de órganos, comisiones, tribunales y entes administrativos con facultades jurisdiccionales, advirtiendo que ello es compatible con la Constitución Nacional, incluso resulta saludable, habida cuenta de la creciente complejidad de las funciones asignadas a la Administración, lo circunscribe o limita a que los pronunciamientos que se deriven de ellos quede sujeto a un “control judicial suficiente”, es decir, a un control ante los jueces ordinarios, que será más o menos extenso y profundo según las modalidades de cada situación jurídica y la magnitud de los intereses, y que implicará negar a los organismos administrativos la potestad de dictar resoluciones finales en cuanto a los hechos y al derecho controvertidos (ver Fallos: 247:646, en especial, </a:t>
            </a:r>
            <a:r>
              <a:rPr lang="es-AR" dirty="0" err="1"/>
              <a:t>Consids</a:t>
            </a:r>
            <a:r>
              <a:rPr lang="es-AR" dirty="0"/>
              <a:t>. 9, 14, 19 y los allí cit.; 244:548; 247:344; 249:715; 267:97, entre otros).</a:t>
            </a:r>
          </a:p>
          <a:p>
            <a:r>
              <a:rPr lang="es-AR" dirty="0" smtClean="0"/>
              <a:t>Reciente pronunciamiento de la Sala II CACAYT, del 27/12/24 en “</a:t>
            </a:r>
            <a:r>
              <a:rPr lang="es-AR" dirty="0" err="1" smtClean="0"/>
              <a:t>Coproa</a:t>
            </a:r>
            <a:r>
              <a:rPr lang="es-AR" dirty="0" smtClean="0"/>
              <a:t>”.</a:t>
            </a:r>
            <a:endParaRPr lang="es-AR" dirty="0"/>
          </a:p>
        </p:txBody>
      </p:sp>
    </p:spTree>
    <p:extLst>
      <p:ext uri="{BB962C8B-B14F-4D97-AF65-F5344CB8AC3E}">
        <p14:creationId xmlns:p14="http://schemas.microsoft.com/office/powerpoint/2010/main" val="2452193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LI JORNADAS DE CGCE</a:t>
            </a:r>
            <a:endParaRPr lang="es-AR" dirty="0"/>
          </a:p>
        </p:txBody>
      </p:sp>
      <p:sp>
        <p:nvSpPr>
          <p:cNvPr id="3" name="Marcador de contenido 2"/>
          <p:cNvSpPr>
            <a:spLocks noGrp="1"/>
          </p:cNvSpPr>
          <p:nvPr>
            <p:ph idx="1"/>
          </p:nvPr>
        </p:nvSpPr>
        <p:spPr/>
        <p:txBody>
          <a:bodyPr>
            <a:normAutofit/>
          </a:bodyPr>
          <a:lstStyle/>
          <a:p>
            <a:r>
              <a:rPr lang="es-AR" sz="3600" dirty="0" smtClean="0"/>
              <a:t>Muchas gracias !!!!</a:t>
            </a:r>
          </a:p>
          <a:p>
            <a:endParaRPr lang="es-AR" sz="3600" dirty="0"/>
          </a:p>
          <a:p>
            <a:r>
              <a:rPr lang="es-AR" sz="3600" dirty="0" smtClean="0">
                <a:hlinkClick r:id="rId2"/>
              </a:rPr>
              <a:t>enrique@condorelli.com.ar</a:t>
            </a:r>
            <a:endParaRPr lang="es-AR" sz="3600" dirty="0" smtClean="0"/>
          </a:p>
          <a:p>
            <a:r>
              <a:rPr lang="es-AR" sz="3600" dirty="0" smtClean="0"/>
              <a:t>221-502-3772</a:t>
            </a:r>
            <a:endParaRPr lang="es-AR" sz="3600" dirty="0"/>
          </a:p>
        </p:txBody>
      </p:sp>
    </p:spTree>
    <p:extLst>
      <p:ext uri="{BB962C8B-B14F-4D97-AF65-F5344CB8AC3E}">
        <p14:creationId xmlns:p14="http://schemas.microsoft.com/office/powerpoint/2010/main" val="31576960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17630</TotalTime>
  <Words>806</Words>
  <Application>Microsoft Office PowerPoint</Application>
  <PresentationFormat>Panorámica</PresentationFormat>
  <Paragraphs>31</Paragraphs>
  <Slides>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Arial</vt:lpstr>
      <vt:lpstr>Century Gothic</vt:lpstr>
      <vt:lpstr>Wingdings 3</vt:lpstr>
      <vt:lpstr>Ion</vt:lpstr>
      <vt:lpstr>Aspectos controvertidos del Convenio. A.A.E.F.</vt:lpstr>
      <vt:lpstr>Comisiones Arbitral y Plenaria</vt:lpstr>
      <vt:lpstr>Comisiones Arbitral y Plenaria</vt:lpstr>
      <vt:lpstr>Intrafederalidad del Convenio Multilateral</vt:lpstr>
      <vt:lpstr>Decisiones de las Comisiones Arbitral y Plenaria</vt:lpstr>
      <vt:lpstr>Decisiones de las Comisiones Arbitral y Plenaria</vt:lpstr>
      <vt:lpstr>Decisiones de las Comisiones Arbitral y Plenaria</vt:lpstr>
      <vt:lpstr>Revisión judicial de las decisiones de la Comisiones.</vt:lpstr>
      <vt:lpstr>LI JORNADAS DE CGCE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 Jornadas Tributarias  Colegio de Graduados de Ciencias Económicas</dc:title>
  <dc:creator>ENRIQUE CONDORELLI</dc:creator>
  <cp:lastModifiedBy>ENRIQUE CONDORELLI</cp:lastModifiedBy>
  <cp:revision>22</cp:revision>
  <dcterms:created xsi:type="dcterms:W3CDTF">2025-07-02T00:12:31Z</dcterms:created>
  <dcterms:modified xsi:type="dcterms:W3CDTF">2025-10-13T10:27:31Z</dcterms:modified>
</cp:coreProperties>
</file>