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822" r:id="rId1"/>
    <p:sldMasterId id="2147483892" r:id="rId2"/>
  </p:sldMasterIdLst>
  <p:notesMasterIdLst>
    <p:notesMasterId r:id="rId34"/>
  </p:notesMasterIdLst>
  <p:handoutMasterIdLst>
    <p:handoutMasterId r:id="rId35"/>
  </p:handoutMasterIdLst>
  <p:sldIdLst>
    <p:sldId id="2972" r:id="rId3"/>
    <p:sldId id="295" r:id="rId4"/>
    <p:sldId id="257" r:id="rId5"/>
    <p:sldId id="259" r:id="rId6"/>
    <p:sldId id="340" r:id="rId7"/>
    <p:sldId id="2076138595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1" r:id="rId16"/>
    <p:sldId id="339" r:id="rId17"/>
    <p:sldId id="320" r:id="rId18"/>
    <p:sldId id="322" r:id="rId19"/>
    <p:sldId id="323" r:id="rId20"/>
    <p:sldId id="324" r:id="rId21"/>
    <p:sldId id="325" r:id="rId22"/>
    <p:sldId id="326" r:id="rId23"/>
    <p:sldId id="293" r:id="rId24"/>
    <p:sldId id="2076138596" r:id="rId25"/>
    <p:sldId id="331" r:id="rId26"/>
    <p:sldId id="332" r:id="rId27"/>
    <p:sldId id="334" r:id="rId28"/>
    <p:sldId id="333" r:id="rId29"/>
    <p:sldId id="335" r:id="rId30"/>
    <p:sldId id="336" r:id="rId31"/>
    <p:sldId id="337" r:id="rId32"/>
    <p:sldId id="338" r:id="rId33"/>
  </p:sldIdLst>
  <p:sldSz cx="1219835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7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00"/>
    <a:srgbClr val="747480"/>
    <a:srgbClr val="FFFFFF"/>
    <a:srgbClr val="C4C4CD"/>
    <a:srgbClr val="2E2E38"/>
    <a:srgbClr val="808080"/>
    <a:srgbClr val="000000"/>
    <a:srgbClr val="FF9A91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13" autoAdjust="0"/>
  </p:normalViewPr>
  <p:slideViewPr>
    <p:cSldViewPr snapToGrid="0" snapToObjects="1" showGuides="1">
      <p:cViewPr varScale="1">
        <p:scale>
          <a:sx n="86" d="100"/>
          <a:sy n="86" d="100"/>
        </p:scale>
        <p:origin x="557" y="58"/>
      </p:cViewPr>
      <p:guideLst>
        <p:guide orient="horz" pos="2160"/>
        <p:guide pos="3842"/>
      </p:guideLst>
    </p:cSldViewPr>
  </p:slideViewPr>
  <p:outlineViewPr>
    <p:cViewPr>
      <p:scale>
        <a:sx n="33" d="100"/>
        <a:sy n="33" d="100"/>
      </p:scale>
      <p:origin x="0" y="-709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80" d="100"/>
          <a:sy n="80" d="100"/>
        </p:scale>
        <p:origin x="-2004" y="-96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GB" dirty="0">
              <a:latin typeface="EYInterstate Light" panose="02000506000000020004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5A85089-C692-4DEA-AC49-04CF34D4FE14}" type="datetimeFigureOut">
              <a:rPr lang="en-GB" smtClean="0">
                <a:latin typeface="EYInterstate Light" panose="02000506000000020004" pitchFamily="2" charset="0"/>
              </a:rPr>
              <a:pPr/>
              <a:t>28/08/2023</a:t>
            </a:fld>
            <a:endParaRPr lang="en-GB" dirty="0">
              <a:latin typeface="EYInterstate Light" panose="02000506000000020004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GB" dirty="0">
              <a:latin typeface="EYInterstate Light" panose="02000506000000020004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3A5C721-4BB5-4DB6-AD65-4BA2A62B05B6}" type="slidenum">
              <a:rPr lang="en-GB" smtClean="0">
                <a:latin typeface="EYInterstate Light" panose="02000506000000020004" pitchFamily="2" charset="0"/>
              </a:rPr>
              <a:pPr/>
              <a:t>‹#›</a:t>
            </a:fld>
            <a:endParaRPr lang="en-GB"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3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>
                <a:latin typeface="EYInterstate Light" panose="02000506000000020004" pitchFamily="2" charset="0"/>
              </a:defRPr>
            </a:lvl1pPr>
          </a:lstStyle>
          <a:p>
            <a:fld id="{8045EBA9-A28D-4849-BFEA-AA04F6A21B63}" type="datetimeFigureOut">
              <a:rPr lang="en-GB" smtClean="0"/>
              <a:pPr/>
              <a:t>28/08/2023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6267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>
                <a:latin typeface="EYInterstate Light" panose="020005060000000200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>
                <a:latin typeface="EYInterstate Light" panose="02000506000000020004" pitchFamily="2" charset="0"/>
              </a:defRPr>
            </a:lvl1pPr>
          </a:lstStyle>
          <a:p>
            <a:fld id="{5B43D19E-BFDB-4C92-8EDD-32EDDA8F41D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27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YInterstate Light" panose="02000506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3D19E-BFDB-4C92-8EDD-32EDDA8F41D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5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0766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460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170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573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3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3D19E-BFDB-4C92-8EDD-32EDDA8F41DF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2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6B891F47-1BBE-4926-81DF-B17907D2F8E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A2A4AEF-C603-4360-9387-8879E7186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4797EE6-BAEA-4DA7-95C2-6B09B77D31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2738769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443D1-37A3-4969-A6D3-4E99E05604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B04F4-59F4-4102-9BBD-DB62B48E1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AB0A-887B-46B8-BA72-781970F00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05" y="2578743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05" y="3840384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6DB61-969F-46BA-942C-3600269FA4D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562FF-E912-4424-B259-AED677C026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C1B82-1A85-4CFD-98C3-C21698A96B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52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00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06B42-27A8-4223-AE57-EB729EB5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F4AD2-0FC3-4A7D-B553-FC19C918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89B92-9E6D-4E4B-A5F6-7BC8B161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27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EYInterstate Light" panose="02000506000000020004" pitchFamily="2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EYInterstate Light" panose="02000506000000020004" pitchFamily="2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521220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EYInterstate Light" panose="02000506000000020004" pitchFamily="2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EYInterstate Light" panose="02000506000000020004" pitchFamily="2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32228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AEB49-9ADD-490C-B904-979B3953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28C68-2511-4745-B448-A5AA41E7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8157-0191-4E69-819F-DB44376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02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8B559-CD59-4D3D-87C0-5D51BCF9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FB98F-FBCE-4F2C-978B-A5576B57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95690-F0A7-4101-82DB-B17CE6B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38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9B26-E95B-4DC1-A613-4C0C0933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73D8-2AB5-4625-822C-B1F2B5C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15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0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4B0007-DA02-48C7-9137-9386DFC24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81503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DF149-816A-4257-A64D-E23E91A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8256F-B716-4FA1-B0CC-85D20C72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4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9B669-D18F-448E-A005-0A353671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31300-352D-4FEE-9216-28FB2413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DEB71-FD7D-4974-99DD-0F48E046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67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0B882-5FC5-4C48-9562-890886DD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E7899-FE60-4FDA-8608-58147D09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2B5C-3285-477F-B755-A6F2F0F4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905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416E9-5919-4213-81D7-5E74B3B6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FF1B2-A745-40FB-B885-B3638A4F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AD96-7B7E-4E05-90E8-1F98943B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93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438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B3654-4C35-482F-B580-02C23F975B9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EFEC5-10C4-4E79-B06E-F14B8F305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05763-C066-4818-A1DF-64ED4D64BE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40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9236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01A2F11-32A0-4526-A5F7-F4382DA5B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958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" y="0"/>
            <a:ext cx="12192005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2227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88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grpSp>
        <p:nvGrpSpPr>
          <p:cNvPr id="104" name="Group 4">
            <a:extLst>
              <a:ext uri="{FF2B5EF4-FFF2-40B4-BE49-F238E27FC236}">
                <a16:creationId xmlns:a16="http://schemas.microsoft.com/office/drawing/2014/main" id="{89402076-F24D-44C5-B8A7-1127F9C4B9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A239DDBF-0740-4B20-9CF3-A05C2A0BF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380EECCA-3396-425E-AB04-F11ABB1B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2192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572513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489366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2708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74294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280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5167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8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072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EYInterstate Light" panose="02000506000000020004" pitchFamily="2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EYInterstate Light" panose="02000506000000020004" pitchFamily="2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022323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EYInterstate Light" panose="02000506000000020004" pitchFamily="2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EYInterstate Light" panose="02000506000000020004" pitchFamily="2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40567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481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2889845-07EE-48FB-A972-F8ECF1EF8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 b="5020"/>
          <a:stretch/>
        </p:blipFill>
        <p:spPr>
          <a:xfrm>
            <a:off x="0" y="0"/>
            <a:ext cx="12198350" cy="6858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366" y="869576"/>
            <a:ext cx="4848024" cy="3933825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id="{A63454B3-EB4E-450A-98AA-6B5943D897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C4ED221A-C963-42C0-91ED-C597F6BDA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7956D1CB-5F24-4766-80AE-D75515383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496167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5264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4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7971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83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71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327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05" y="2578743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05" y="3840384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98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08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886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311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Septiembre 2020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6B4-9E49-490D-8FE1-DB90350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C5F387F-0A77-424D-88D8-FFE5F0CA2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9396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780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31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31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1983" y="5914642"/>
            <a:ext cx="576000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311004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1333184" y="5709060"/>
            <a:ext cx="8122101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461984" y="5605200"/>
            <a:ext cx="1045073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12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984" y="6019189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984" y="6216807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5CE71800-5B4B-4F94-8DA1-A2C05D9E87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8FB548F-77B7-4F42-8CF1-C53943386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0005A69-42DA-4C6D-A41C-62C78DAFEF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52480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944880" y="2158329"/>
            <a:ext cx="4783882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945072" y="3200329"/>
            <a:ext cx="48080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489366" y="723658"/>
            <a:ext cx="5680945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489366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774697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1059910" y="4021755"/>
            <a:ext cx="151647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761285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498115" y="5826612"/>
            <a:ext cx="387802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2158329"/>
            <a:ext cx="400043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5072" y="3200329"/>
            <a:ext cx="4020628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489366" y="876058"/>
            <a:ext cx="4855295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364788" y="4960938"/>
            <a:ext cx="1225550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74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23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041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132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89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54617-5A1F-4D8E-8075-F2918D0E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AB026-E283-44F4-8795-98438568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657FA-64A4-4818-8A20-F1ACA6AC5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07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0AABF-D862-4E52-856A-98A908BD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FDC76-F946-4827-A773-FCD68068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873B-E40B-4AF7-8D2F-967775E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470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362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00" y="2851522"/>
            <a:ext cx="4447800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616" marR="0" lvl="0" indent="-356616" defTabSz="1007887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C87A56-4269-4E89-A9DC-9C8F44424A9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A45C8-6E1A-407F-B671-050EFF0814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593FC-3F10-4238-9F6D-C447302109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1197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477351" y="1488927"/>
            <a:ext cx="233838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200" dirty="0">
                <a:solidFill>
                  <a:schemeClr val="tx2"/>
                </a:solidFill>
                <a:latin typeface="EYInterstate Light" panose="02000506000000020004" pitchFamily="2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350" y="2526765"/>
            <a:ext cx="5292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EYInterstate Light" panose="02000506000000020004" pitchFamily="2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3350" y="4632765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3350" y="4971442"/>
            <a:ext cx="5292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221737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3175" y="2060235"/>
            <a:ext cx="5292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EYInterstate Light" panose="02000506000000020004" pitchFamily="2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3175" y="5506678"/>
            <a:ext cx="5292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3175" y="5818717"/>
            <a:ext cx="5292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9981" y="979787"/>
            <a:ext cx="233838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200" dirty="0">
                <a:solidFill>
                  <a:schemeClr val="tx2"/>
                </a:solidFill>
                <a:latin typeface="EYInterstate Light" panose="02000506000000020004" pitchFamily="2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489916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7180" y="0"/>
            <a:ext cx="5971170" cy="6858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05" y="2578743"/>
            <a:ext cx="4537959" cy="1055708"/>
          </a:xfrm>
        </p:spPr>
        <p:txBody>
          <a:bodyPr/>
          <a:lstStyle>
            <a:lvl1pPr marL="0" indent="0">
              <a:buNone/>
              <a:defRPr sz="3000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05" y="3840384"/>
            <a:ext cx="4537959" cy="1055708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273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917" y="1137920"/>
            <a:ext cx="4957505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33461" y="3813288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33461" y="4055931"/>
            <a:ext cx="3089275" cy="1800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23007" y="3578083"/>
            <a:ext cx="778959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23008" y="1137920"/>
            <a:ext cx="546542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23008" y="1635009"/>
            <a:ext cx="5465425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4414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4C1DA39D-5D13-4872-BC0A-CB8AB5BA72E1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428928" y="6471244"/>
            <a:ext cx="1191258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s-AR" dirty="0"/>
              <a:t>Agosto 2019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6805F9C-AE33-484C-B4D0-CAEB9CD9CE0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39188" y="6471244"/>
            <a:ext cx="3086100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2804EB2-F7DB-4D56-A6D4-7706480DB27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17221" y="6471244"/>
            <a:ext cx="663066" cy="1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50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56616">
              <a:defRPr>
                <a:solidFill>
                  <a:schemeClr val="bg1"/>
                </a:solidFill>
              </a:defRPr>
            </a:lvl2pPr>
            <a:lvl3pPr marL="713232">
              <a:defRPr>
                <a:solidFill>
                  <a:schemeClr val="bg1"/>
                </a:solidFill>
              </a:defRPr>
            </a:lvl3pPr>
            <a:lvl4pPr marL="1069848">
              <a:defRPr>
                <a:solidFill>
                  <a:schemeClr val="bg1"/>
                </a:solidFill>
              </a:defRPr>
            </a:lvl4pPr>
            <a:lvl5pPr marL="142646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DBB3-7C34-4E5E-AD13-1B49910A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0F565-A080-4523-A04C-6DEE2789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7AFB-BAAB-4831-9B67-3646A934E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81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97511-0A94-4CF5-9020-59041E7F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EF30F-48C0-4828-BF78-0AF655745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4586F-9A9C-4BEB-AF2F-2F8B1B885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59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91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0828" y="1137919"/>
            <a:ext cx="5387605" cy="483480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4DE21E-2E07-4ED3-B534-8AED469C8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601461-720E-4840-BF9B-D9C7BF8C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CE970-AAFF-42C7-8A32-759BAA7BA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44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9120" y="1"/>
            <a:ext cx="3999231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9" y="294200"/>
            <a:ext cx="7444422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918" y="1137921"/>
            <a:ext cx="7299642" cy="87376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918" y="2311401"/>
            <a:ext cx="3580117" cy="384470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9443" y="2311401"/>
            <a:ext cx="3580117" cy="1254759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9443" y="4236721"/>
            <a:ext cx="3580117" cy="1944160"/>
          </a:xfrm>
        </p:spPr>
        <p:txBody>
          <a:bodyPr numCol="1"/>
          <a:lstStyle>
            <a:lvl1pPr marL="0" indent="0">
              <a:buNone/>
              <a:defRPr sz="1800">
                <a:solidFill>
                  <a:schemeClr val="bg1"/>
                </a:solidFill>
                <a:latin typeface="EYInterstate Light" panose="02000506000000020004" pitchFamily="2" charset="0"/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772385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A286-FC7C-4768-AFFF-1618056D687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73E4D-1EBD-404A-B8F4-9B8AD733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C267-49E7-46A8-B353-C5EB81154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912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632" y="1869440"/>
            <a:ext cx="5393208" cy="425607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918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9632" y="1137920"/>
            <a:ext cx="5393208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6410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792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938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98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005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835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570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223874-3AD1-4756-B25E-8234DD371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0548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C94B4409-2B48-4C2E-B122-78CAC0F6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" y="0"/>
            <a:ext cx="1219200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55939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512A84B0-F10A-4A02-AD57-E01F7676B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" y="0"/>
            <a:ext cx="12192005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799" y="719139"/>
            <a:ext cx="4677635" cy="5210062"/>
          </a:xfr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4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384460" cy="6857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294" y="294200"/>
            <a:ext cx="88920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5293" y="1137921"/>
            <a:ext cx="2742882" cy="5018184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7083" y="1137921"/>
            <a:ext cx="2803842" cy="5018184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8819832" y="1137921"/>
            <a:ext cx="2768600" cy="2796151"/>
          </a:xfrm>
        </p:spPr>
        <p:txBody>
          <a:bodyPr numCol="1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56616" indent="0">
              <a:buNone/>
              <a:defRPr sz="1800">
                <a:solidFill>
                  <a:schemeClr val="bg1"/>
                </a:solidFill>
              </a:defRPr>
            </a:lvl2pPr>
            <a:lvl3pPr marL="713232" indent="0">
              <a:buNone/>
              <a:defRPr sz="1600">
                <a:solidFill>
                  <a:schemeClr val="bg1"/>
                </a:solidFill>
              </a:defRPr>
            </a:lvl3pPr>
            <a:lvl4pPr marL="1069848" indent="0">
              <a:buNone/>
              <a:defRPr sz="1400">
                <a:solidFill>
                  <a:schemeClr val="bg1"/>
                </a:solidFill>
              </a:defRPr>
            </a:lvl4pPr>
            <a:lvl5pPr marL="1426464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695294" y="907750"/>
            <a:ext cx="8892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381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5443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CE4181-6515-4C95-A5DF-EBE491FD2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233"/>
          <a:stretch/>
        </p:blipFill>
        <p:spPr>
          <a:xfrm>
            <a:off x="0" y="0"/>
            <a:ext cx="12242416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498115" y="795662"/>
            <a:ext cx="4930412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5504" y="1954221"/>
            <a:ext cx="4328932" cy="979702"/>
          </a:xfr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046323"/>
          </a:xfrm>
        </p:spPr>
        <p:txBody>
          <a:bodyPr/>
          <a:lstStyle>
            <a:lvl1pPr marL="0" indent="0" algn="l">
              <a:spcAft>
                <a:spcPts val="1200"/>
              </a:spcAft>
              <a:buNone/>
              <a:defRPr sz="200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600" b="1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8F90D533-1D43-46C8-BB02-19BD9DFA2AB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517188" y="5113338"/>
            <a:ext cx="1225550" cy="1435100"/>
            <a:chOff x="6529" y="3125"/>
            <a:chExt cx="772" cy="90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8DCAC938-0E7D-4D18-A003-54ABD0F1A0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2912830B-7F5D-408D-8849-0A626473E6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2E2E38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507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918" y="1137920"/>
            <a:ext cx="8238744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918" y="907750"/>
            <a:ext cx="10980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9D6F-A030-48CA-9C7C-9FC3A6F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Septiembre 2020</a:t>
            </a:r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C3F7-BD0A-4AD4-95D8-328DA6F5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2C8-68BE-4650-89F1-3BECCF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7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slideLayout" Target="../slideLayouts/slideLayout76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29" Type="http://schemas.openxmlformats.org/officeDocument/2006/relationships/slideLayout" Target="../slideLayouts/slideLayout79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28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slideLayout" Target="../slideLayouts/slideLayout77.xml"/><Relationship Id="rId30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914400" rtl="0" eaLnBrk="1" latinLnBrk="0" hangingPunct="1">
              <a:defRPr lang="en-IN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1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90" r:id="rId2"/>
    <p:sldLayoutId id="2147483825" r:id="rId3"/>
    <p:sldLayoutId id="2147483826" r:id="rId4"/>
    <p:sldLayoutId id="2147483827" r:id="rId5"/>
    <p:sldLayoutId id="2147483875" r:id="rId6"/>
    <p:sldLayoutId id="2147483873" r:id="rId7"/>
    <p:sldLayoutId id="2147483872" r:id="rId8"/>
    <p:sldLayoutId id="2147483828" r:id="rId9"/>
    <p:sldLayoutId id="2147483877" r:id="rId10"/>
    <p:sldLayoutId id="2147483876" r:id="rId11"/>
    <p:sldLayoutId id="2147483871" r:id="rId12"/>
    <p:sldLayoutId id="2147483829" r:id="rId13"/>
    <p:sldLayoutId id="2147483923" r:id="rId14"/>
    <p:sldLayoutId id="2147483921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74" r:id="rId25"/>
    <p:sldLayoutId id="2147483839" r:id="rId26"/>
    <p:sldLayoutId id="2147483925" r:id="rId27"/>
    <p:sldLayoutId id="2147483926" r:id="rId28"/>
    <p:sldLayoutId id="2147483840" r:id="rId29"/>
    <p:sldLayoutId id="2147483947" r:id="rId30"/>
    <p:sldLayoutId id="2147483948" r:id="rId31"/>
    <p:sldLayoutId id="2147483949" r:id="rId32"/>
    <p:sldLayoutId id="2147483950" r:id="rId33"/>
    <p:sldLayoutId id="2147483951" r:id="rId34"/>
    <p:sldLayoutId id="2147483952" r:id="rId35"/>
    <p:sldLayoutId id="2147483953" r:id="rId36"/>
    <p:sldLayoutId id="2147483954" r:id="rId37"/>
    <p:sldLayoutId id="2147483955" r:id="rId38"/>
    <p:sldLayoutId id="2147483956" r:id="rId39"/>
    <p:sldLayoutId id="2147483957" r:id="rId40"/>
    <p:sldLayoutId id="2147483958" r:id="rId41"/>
    <p:sldLayoutId id="2147483959" r:id="rId42"/>
    <p:sldLayoutId id="2147483960" r:id="rId43"/>
    <p:sldLayoutId id="2147483961" r:id="rId44"/>
    <p:sldLayoutId id="2147483962" r:id="rId45"/>
    <p:sldLayoutId id="2147483963" r:id="rId46"/>
    <p:sldLayoutId id="2147483964" r:id="rId47"/>
    <p:sldLayoutId id="2147483965" r:id="rId48"/>
    <p:sldLayoutId id="2147483966" r:id="rId49"/>
    <p:sldLayoutId id="2147483967" r:id="rId5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918" y="1137920"/>
            <a:ext cx="10978515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E89FB01-0304-4B7A-83F4-087FD71058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87125" y="6356350"/>
            <a:ext cx="303213" cy="311150"/>
            <a:chOff x="7110" y="4004"/>
            <a:chExt cx="191" cy="19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DE1CE93-8A80-4A24-92CA-71C05E453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69AC85D-6BA0-4E5B-A206-FB7E85E0DD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5A99D1FF-A731-4C56-AEC5-4C61FAC748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FA7D49F-D989-4CDB-9335-913430F74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8928" y="6471244"/>
            <a:ext cx="1191258" cy="180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</a:lstStyle>
          <a:p>
            <a:r>
              <a:rPr lang="es-AR" dirty="0"/>
              <a:t>Agosto 2019</a:t>
            </a:r>
            <a:endParaRPr lang="en-IN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6944631-E8AF-4601-B721-3347E3AFB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9188" y="6471244"/>
            <a:ext cx="3086100" cy="180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800" kern="120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</a:lstStyle>
          <a:p>
            <a:r>
              <a:rPr lang="en-IN" dirty="0"/>
              <a:t>Presentation title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E733AAD-1BCD-417D-A2A4-521F133E2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1" y="6471244"/>
            <a:ext cx="663066" cy="1800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GB" sz="8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‹#›</a:t>
            </a:fld>
            <a:endParaRPr dirty="0"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3" r:id="rId10"/>
    <p:sldLayoutId id="2147483919" r:id="rId11"/>
    <p:sldLayoutId id="2147483922" r:id="rId12"/>
    <p:sldLayoutId id="2147483924" r:id="rId13"/>
    <p:sldLayoutId id="2147483904" r:id="rId14"/>
    <p:sldLayoutId id="2147483905" r:id="rId15"/>
    <p:sldLayoutId id="2147483906" r:id="rId16"/>
    <p:sldLayoutId id="2147483907" r:id="rId17"/>
    <p:sldLayoutId id="2147483908" r:id="rId18"/>
    <p:sldLayoutId id="2147483909" r:id="rId19"/>
    <p:sldLayoutId id="2147483910" r:id="rId20"/>
    <p:sldLayoutId id="2147483911" r:id="rId21"/>
    <p:sldLayoutId id="2147483912" r:id="rId22"/>
    <p:sldLayoutId id="2147483913" r:id="rId23"/>
    <p:sldLayoutId id="2147483914" r:id="rId24"/>
    <p:sldLayoutId id="2147483915" r:id="rId25"/>
    <p:sldLayoutId id="2147483916" r:id="rId26"/>
    <p:sldLayoutId id="2147483917" r:id="rId27"/>
    <p:sldLayoutId id="2147483927" r:id="rId28"/>
    <p:sldLayoutId id="2147483928" r:id="rId29"/>
    <p:sldLayoutId id="2147483918" r:id="rId30"/>
    <p:sldLayoutId id="2147483920" r:id="rId3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20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8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6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4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2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/>
              <a:t>Precios de Transferencia en la República Argentina</a:t>
            </a:r>
            <a:endParaRPr lang="en-GB" dirty="0">
              <a:solidFill>
                <a:srgbClr val="2E2E38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775504" y="3046158"/>
            <a:ext cx="4328932" cy="1304169"/>
          </a:xfrm>
        </p:spPr>
        <p:txBody>
          <a:bodyPr>
            <a:normAutofit fontScale="92500" lnSpcReduction="20000"/>
          </a:bodyPr>
          <a:lstStyle/>
          <a:p>
            <a:r>
              <a:rPr lang="es-AR" sz="1700" b="1" dirty="0">
                <a:latin typeface="+mj-lt"/>
              </a:rPr>
              <a:t>Asociación Argentina de Estudios Fiscales</a:t>
            </a:r>
          </a:p>
          <a:p>
            <a:pPr lvl="1"/>
            <a:endParaRPr lang="en-GB" sz="1700" dirty="0">
              <a:solidFill>
                <a:srgbClr val="2E2E38"/>
              </a:solidFill>
              <a:latin typeface="+mj-lt"/>
            </a:endParaRPr>
          </a:p>
          <a:p>
            <a:pPr lvl="1"/>
            <a:r>
              <a:rPr lang="es-AR" sz="1500" dirty="0">
                <a:solidFill>
                  <a:srgbClr val="2E2E38"/>
                </a:solidFill>
                <a:latin typeface="+mj-lt"/>
              </a:rPr>
              <a:t>Agosto</a:t>
            </a:r>
            <a:r>
              <a:rPr lang="en-GB" sz="1500" dirty="0">
                <a:solidFill>
                  <a:srgbClr val="2E2E38"/>
                </a:solidFill>
                <a:latin typeface="+mj-lt"/>
              </a:rPr>
              <a:t> 2023</a:t>
            </a:r>
          </a:p>
          <a:p>
            <a:pPr lvl="1" algn="r"/>
            <a:endParaRPr lang="en-GB" sz="1500" dirty="0">
              <a:solidFill>
                <a:srgbClr val="2E2E38"/>
              </a:solidFill>
              <a:latin typeface="+mj-lt"/>
            </a:endParaRPr>
          </a:p>
          <a:p>
            <a:pPr lvl="1" algn="r"/>
            <a:r>
              <a:rPr lang="en-GB" sz="1500" dirty="0">
                <a:solidFill>
                  <a:srgbClr val="2E2E38"/>
                </a:solidFill>
                <a:latin typeface="+mj-lt"/>
              </a:rPr>
              <a:t>Dr. Gustavo Scravaglieri</a:t>
            </a:r>
          </a:p>
        </p:txBody>
      </p:sp>
    </p:spTree>
    <p:extLst>
      <p:ext uri="{BB962C8B-B14F-4D97-AF65-F5344CB8AC3E}">
        <p14:creationId xmlns:p14="http://schemas.microsoft.com/office/powerpoint/2010/main" val="263366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E0E0A-3945-408E-A93F-0F7C046F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Importación / Exportación de bienes</a:t>
            </a:r>
            <a:br>
              <a:rPr lang="es-AR" dirty="0"/>
            </a:br>
            <a:r>
              <a:rPr lang="es-AR" dirty="0"/>
              <a:t>Definición de fuente - Art. 9 LIG (Cont.)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26A38-70D6-401D-8E49-72207ACDC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10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033DECB-FAFC-443A-975F-8A60BE003A8E}"/>
              </a:ext>
            </a:extLst>
          </p:cNvPr>
          <p:cNvSpPr txBox="1">
            <a:spLocks noChangeArrowheads="1"/>
          </p:cNvSpPr>
          <p:nvPr/>
        </p:nvSpPr>
        <p:spPr>
          <a:xfrm>
            <a:off x="791736" y="1953244"/>
            <a:ext cx="9793137" cy="22677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s-AR" b="1" i="1" dirty="0"/>
          </a:p>
          <a:p>
            <a:pPr marL="355600" lvl="1" indent="0" algn="just">
              <a:spcBef>
                <a:spcPts val="0"/>
              </a:spcBef>
              <a:buFont typeface="EYInterstate Light" panose="02000506000000020004" pitchFamily="2" charset="0"/>
              <a:buNone/>
            </a:pPr>
            <a:r>
              <a:rPr lang="es-AR" sz="2000" dirty="0"/>
              <a:t>En caso de tratarse de bienes a cuyo respecto pueda establecerse el precio internacional -de público y notorio conocimiento- a través de mercados transparentes, bolsas de cereales o similares, corresponderá, salvo prueba en contrario, utilizar dichos precios a los fines de la determinación de la ganancia neta de fuente argentina.</a:t>
            </a:r>
            <a:endParaRPr lang="en-US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C6A0A4-1206-41D3-BD5A-5E8AA6AB3D8E}"/>
              </a:ext>
            </a:extLst>
          </p:cNvPr>
          <p:cNvGrpSpPr/>
          <p:nvPr/>
        </p:nvGrpSpPr>
        <p:grpSpPr>
          <a:xfrm>
            <a:off x="931856" y="1199194"/>
            <a:ext cx="4149129" cy="1015663"/>
            <a:chOff x="5989471" y="2368100"/>
            <a:chExt cx="1713034" cy="9168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2D010D-771E-4DB2-BFF9-DBA8F49ECBA6}"/>
                </a:ext>
              </a:extLst>
            </p:cNvPr>
            <p:cNvSpPr txBox="1"/>
            <p:nvPr/>
          </p:nvSpPr>
          <p:spPr>
            <a:xfrm>
              <a:off x="6203661" y="2520901"/>
              <a:ext cx="1498844" cy="3056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446441"/>
              <a:r>
                <a:rPr lang="es-AR" sz="2200" dirty="0">
                  <a:solidFill>
                    <a:schemeClr val="bg1"/>
                  </a:solidFill>
                  <a:latin typeface="EYInterstate Light" panose="02000506000000020004" pitchFamily="2" charset="0"/>
                  <a:ea typeface="Georgia" charset="0"/>
                  <a:cs typeface="Georgia" charset="0"/>
                </a:rPr>
                <a:t>Bienes con Cotización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B5FD0F6-D8CB-4A59-8B7B-ECE6C633C82B}"/>
                </a:ext>
              </a:extLst>
            </p:cNvPr>
            <p:cNvSpPr/>
            <p:nvPr/>
          </p:nvSpPr>
          <p:spPr>
            <a:xfrm>
              <a:off x="5989471" y="2368100"/>
              <a:ext cx="518491" cy="91680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defTabSz="446441"/>
              <a:r>
                <a:rPr lang="es-AR" sz="6600" dirty="0">
                  <a:solidFill>
                    <a:srgbClr val="FFE600"/>
                  </a:solidFill>
                  <a:latin typeface="EYInterstate Light" panose="02000506000000020004" pitchFamily="2" charset="0"/>
                </a:rPr>
                <a:t>*</a:t>
              </a:r>
              <a:endParaRPr lang="es-AR" sz="7500" dirty="0">
                <a:solidFill>
                  <a:srgbClr val="000000"/>
                </a:solidFill>
                <a:latin typeface="EYInterstate Light" panose="02000506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193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D4A0-7CC2-466F-A687-80CAB1E9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Sucursales y establecimientos estables de sujetos del exterior </a:t>
            </a:r>
            <a:br>
              <a:rPr lang="es-AR" dirty="0"/>
            </a:br>
            <a:r>
              <a:rPr lang="es-AR" dirty="0"/>
              <a:t>Art. 16 (1° Parte)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C6FF8-4726-420D-84F7-10782C15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11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93964-2644-42D1-832F-6A5D6BF2F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9" y="1285700"/>
            <a:ext cx="10617406" cy="2667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AR" sz="2400" dirty="0"/>
              <a:t>Principio de Contabilidad Separada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AR" b="1" dirty="0"/>
          </a:p>
          <a:p>
            <a:pPr marL="355600" lvl="1" indent="0" algn="just">
              <a:spcBef>
                <a:spcPts val="0"/>
              </a:spcBef>
              <a:buNone/>
            </a:pPr>
            <a:r>
              <a:rPr lang="es-AR" sz="2000" dirty="0"/>
              <a:t>Las sucursales y demás establecimientos permanentes de empresas, personas o entidades del extranjero, deberán efectuar sus registraciones contables en forma separada de sus casas matrices y restantes sucursales y demás establecimientos permanentes o filiales (subsidiarias) de éstas, efectuando en su caso las rectificaciones necesarias para determinar su resultado impositivo de fuente argentina</a:t>
            </a:r>
          </a:p>
        </p:txBody>
      </p:sp>
    </p:spTree>
    <p:extLst>
      <p:ext uri="{BB962C8B-B14F-4D97-AF65-F5344CB8AC3E}">
        <p14:creationId xmlns:p14="http://schemas.microsoft.com/office/powerpoint/2010/main" val="231762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03F7F-5068-40D5-BF5D-C638ED00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Sucursales y establecimientos estables de sujetos del exterior </a:t>
            </a:r>
            <a:br>
              <a:rPr lang="es-AR" dirty="0"/>
            </a:br>
            <a:r>
              <a:rPr lang="es-AR" dirty="0"/>
              <a:t>Art. 16 (1° Parte)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AD548-4C52-4557-9D92-5910D7C3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12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1E29B-676B-4C22-9EC5-3C442B0BA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18" y="1350356"/>
            <a:ext cx="10721102" cy="2455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AR" sz="2400" dirty="0"/>
              <a:t>Facultad de las autoridades fiscales: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s-AR" sz="2800" b="1" dirty="0"/>
          </a:p>
          <a:p>
            <a:pPr marL="0" lvl="1" indent="0" algn="just">
              <a:spcBef>
                <a:spcPts val="0"/>
              </a:spcBef>
              <a:buNone/>
            </a:pPr>
            <a:r>
              <a:rPr lang="es-AR" sz="2000" dirty="0"/>
              <a:t>A falta de contabilidad suficiente o cuando la misma no refleje exactamente la ganancia neta de fuente argentina, la AFIP podrá considerar que los entes del país y del exterior a que se refiere el párrafo anterior forman una unidad económica y determinar la respectiva ganancia neta sujeta al gravamen. </a:t>
            </a:r>
          </a:p>
        </p:txBody>
      </p:sp>
    </p:spTree>
    <p:extLst>
      <p:ext uri="{BB962C8B-B14F-4D97-AF65-F5344CB8AC3E}">
        <p14:creationId xmlns:p14="http://schemas.microsoft.com/office/powerpoint/2010/main" val="932032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3840-FBA6-4674-94A0-49983BE0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Operaciones entre partes vinculadas </a:t>
            </a:r>
            <a:br>
              <a:rPr lang="es-AR" dirty="0"/>
            </a:br>
            <a:r>
              <a:rPr lang="es-AR" dirty="0"/>
              <a:t>Art. 16 (2° Parte)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2B739-1BC8-4D3E-ADD5-ADC1A7FEE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13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3F234D7-6A06-4E61-B5D4-C09AFE254782}"/>
              </a:ext>
            </a:extLst>
          </p:cNvPr>
          <p:cNvSpPr txBox="1">
            <a:spLocks noChangeArrowheads="1"/>
          </p:cNvSpPr>
          <p:nvPr/>
        </p:nvSpPr>
        <p:spPr>
          <a:xfrm>
            <a:off x="609918" y="1231483"/>
            <a:ext cx="9544169" cy="4114800"/>
          </a:xfrm>
          <a:prstGeom prst="rect">
            <a:avLst/>
          </a:prstGeom>
          <a:noFill/>
          <a:ln/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s-AR" dirty="0">
                <a:solidFill>
                  <a:schemeClr val="tx2"/>
                </a:solidFill>
                <a:latin typeface="+mj-lt"/>
              </a:rPr>
              <a:t>Principio Arm’s length</a:t>
            </a:r>
          </a:p>
          <a:p>
            <a:pPr>
              <a:spcBef>
                <a:spcPts val="0"/>
              </a:spcBef>
              <a:buFontTx/>
              <a:buNone/>
            </a:pPr>
            <a:endParaRPr lang="es-AR" dirty="0">
              <a:solidFill>
                <a:schemeClr val="tx2"/>
              </a:solidFill>
              <a:latin typeface="+mj-lt"/>
            </a:endParaRPr>
          </a:p>
          <a:p>
            <a:pPr marL="72000" lvl="1" indent="0" algn="just">
              <a:spcBef>
                <a:spcPts val="0"/>
              </a:spcBef>
              <a:buFontTx/>
              <a:buNone/>
            </a:pPr>
            <a:r>
              <a:rPr lang="es-AR" dirty="0">
                <a:solidFill>
                  <a:schemeClr val="bg1"/>
                </a:solidFill>
                <a:latin typeface="+mj-lt"/>
              </a:rPr>
              <a:t>Las transacciones realizadas entre sujetos vinculados se deben ajustar a las prácticas normales de mercado entre partes independientes.</a:t>
            </a:r>
          </a:p>
          <a:p>
            <a:pPr lvl="1" algn="just">
              <a:spcBef>
                <a:spcPts val="0"/>
              </a:spcBef>
              <a:buFontTx/>
              <a:buNone/>
            </a:pPr>
            <a:endParaRPr lang="es-AR" sz="2200" dirty="0">
              <a:latin typeface="+mj-lt"/>
            </a:endParaRPr>
          </a:p>
        </p:txBody>
      </p:sp>
      <p:sp>
        <p:nvSpPr>
          <p:cNvPr id="14" name="Abgerundetes Rechteck 35">
            <a:extLst>
              <a:ext uri="{FF2B5EF4-FFF2-40B4-BE49-F238E27FC236}">
                <a16:creationId xmlns:a16="http://schemas.microsoft.com/office/drawing/2014/main" id="{8A97861B-F302-495E-A7D8-7CF62EA80463}"/>
              </a:ext>
            </a:extLst>
          </p:cNvPr>
          <p:cNvSpPr/>
          <p:nvPr/>
        </p:nvSpPr>
        <p:spPr bwMode="gray">
          <a:xfrm>
            <a:off x="1595413" y="3360908"/>
            <a:ext cx="8558674" cy="1985375"/>
          </a:xfrm>
          <a:prstGeom prst="rect">
            <a:avLst/>
          </a:prstGeom>
          <a:solidFill>
            <a:srgbClr val="74748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SUJETOS </a:t>
            </a:r>
          </a:p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AR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Los </a:t>
            </a:r>
            <a:r>
              <a:rPr lang="es-AR" sz="1600" b="1" kern="0" dirty="0">
                <a:solidFill>
                  <a:schemeClr val="bg1"/>
                </a:solidFill>
                <a:latin typeface="+mj-lt"/>
              </a:rPr>
              <a:t>establecimientos</a:t>
            </a:r>
            <a:r>
              <a:rPr kumimoji="0" lang="es-A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permanentes comprendidos artículo 22, o </a:t>
            </a:r>
          </a:p>
          <a:p>
            <a:pPr marL="285750" indent="-285750">
              <a:lnSpc>
                <a:spcPct val="95000"/>
              </a:lnSpc>
              <a:spcAft>
                <a:spcPts val="800"/>
              </a:spcAft>
              <a:buFont typeface="Wingdings" panose="05000000000000000000" pitchFamily="2" charset="2"/>
              <a:buChar char="§"/>
              <a:defRPr/>
            </a:pPr>
            <a:r>
              <a:rPr lang="es-AR" sz="1600" b="1" kern="0" dirty="0">
                <a:solidFill>
                  <a:schemeClr val="bg1"/>
                </a:solidFill>
                <a:latin typeface="+mj-lt"/>
              </a:rPr>
              <a:t>Sociedad o fideicomiso comprendidos en los incisos a), b), c) y d) del artículo 53, respectivamente.</a:t>
            </a:r>
          </a:p>
        </p:txBody>
      </p:sp>
      <p:sp>
        <p:nvSpPr>
          <p:cNvPr id="15" name="Ellipse 33">
            <a:extLst>
              <a:ext uri="{FF2B5EF4-FFF2-40B4-BE49-F238E27FC236}">
                <a16:creationId xmlns:a16="http://schemas.microsoft.com/office/drawing/2014/main" id="{3D87F301-75B7-4670-A830-EA2ED6EF5B24}"/>
              </a:ext>
            </a:extLst>
          </p:cNvPr>
          <p:cNvSpPr/>
          <p:nvPr/>
        </p:nvSpPr>
        <p:spPr bwMode="gray">
          <a:xfrm>
            <a:off x="760910" y="3413560"/>
            <a:ext cx="1233500" cy="1222491"/>
          </a:xfrm>
          <a:prstGeom prst="ellipse">
            <a:avLst/>
          </a:prstGeom>
          <a:solidFill>
            <a:srgbClr val="80808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Reforma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LIG</a:t>
            </a:r>
          </a:p>
        </p:txBody>
      </p:sp>
      <p:sp>
        <p:nvSpPr>
          <p:cNvPr id="16" name="Rad 1">
            <a:extLst>
              <a:ext uri="{FF2B5EF4-FFF2-40B4-BE49-F238E27FC236}">
                <a16:creationId xmlns:a16="http://schemas.microsoft.com/office/drawing/2014/main" id="{F4D88FBA-0BD1-4857-A889-8D9292CD5A07}"/>
              </a:ext>
            </a:extLst>
          </p:cNvPr>
          <p:cNvSpPr/>
          <p:nvPr/>
        </p:nvSpPr>
        <p:spPr bwMode="gray">
          <a:xfrm>
            <a:off x="617221" y="3285537"/>
            <a:ext cx="1536191" cy="1522480"/>
          </a:xfrm>
          <a:prstGeom prst="donut">
            <a:avLst>
              <a:gd name="adj" fmla="val 11326"/>
            </a:avLst>
          </a:prstGeom>
          <a:solidFill>
            <a:srgbClr val="FFE60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60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7BA9-C71F-4699-B497-5DC934597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Reforma Tributaria - Análisis de Comparabilidad – Comparables Internos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936C8-5D6F-4DDD-B8C8-A2EE1481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14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44" name="Rectángulo 14">
            <a:extLst>
              <a:ext uri="{FF2B5EF4-FFF2-40B4-BE49-F238E27FC236}">
                <a16:creationId xmlns:a16="http://schemas.microsoft.com/office/drawing/2014/main" id="{B2BC12B9-852A-4601-8ECB-A5DAB05608F9}"/>
              </a:ext>
            </a:extLst>
          </p:cNvPr>
          <p:cNvSpPr/>
          <p:nvPr/>
        </p:nvSpPr>
        <p:spPr>
          <a:xfrm>
            <a:off x="609916" y="1883810"/>
            <a:ext cx="1481349" cy="1250522"/>
          </a:xfrm>
          <a:prstGeom prst="rect">
            <a:avLst/>
          </a:prstGeom>
          <a:solidFill>
            <a:schemeClr val="tx2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/>
                <a:ea typeface="+mn-ea"/>
                <a:cs typeface="+mn-cs"/>
              </a:rPr>
              <a:t>Comparables Internos</a:t>
            </a:r>
          </a:p>
        </p:txBody>
      </p:sp>
      <p:sp>
        <p:nvSpPr>
          <p:cNvPr id="45" name="Rectángulo 32">
            <a:extLst>
              <a:ext uri="{FF2B5EF4-FFF2-40B4-BE49-F238E27FC236}">
                <a16:creationId xmlns:a16="http://schemas.microsoft.com/office/drawing/2014/main" id="{7C6C0B35-7D41-4388-9F87-F00CE0710ABA}"/>
              </a:ext>
            </a:extLst>
          </p:cNvPr>
          <p:cNvSpPr/>
          <p:nvPr/>
        </p:nvSpPr>
        <p:spPr>
          <a:xfrm>
            <a:off x="2208109" y="1883811"/>
            <a:ext cx="1147921" cy="1250522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Prioridad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6" name="Rectángulo 32">
            <a:extLst>
              <a:ext uri="{FF2B5EF4-FFF2-40B4-BE49-F238E27FC236}">
                <a16:creationId xmlns:a16="http://schemas.microsoft.com/office/drawing/2014/main" id="{137E17EB-3C75-4187-A977-F1D541CFAC6E}"/>
              </a:ext>
            </a:extLst>
          </p:cNvPr>
          <p:cNvSpPr/>
          <p:nvPr/>
        </p:nvSpPr>
        <p:spPr>
          <a:xfrm>
            <a:off x="3472874" y="1883813"/>
            <a:ext cx="8115558" cy="581536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Considerar no existan diferencias significativas entre los elementos comparables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YInterstate Light"/>
              <a:ea typeface="+mn-ea"/>
              <a:cs typeface="+mn-cs"/>
            </a:endParaRPr>
          </a:p>
        </p:txBody>
      </p:sp>
      <p:sp>
        <p:nvSpPr>
          <p:cNvPr id="47" name="Rectángulo 32">
            <a:extLst>
              <a:ext uri="{FF2B5EF4-FFF2-40B4-BE49-F238E27FC236}">
                <a16:creationId xmlns:a16="http://schemas.microsoft.com/office/drawing/2014/main" id="{A7A17C9A-C953-40FE-A74A-00A27F877C7F}"/>
              </a:ext>
            </a:extLst>
          </p:cNvPr>
          <p:cNvSpPr/>
          <p:nvPr/>
        </p:nvSpPr>
        <p:spPr>
          <a:xfrm>
            <a:off x="3472874" y="2586720"/>
            <a:ext cx="8115557" cy="547613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En caso de existir, no afecten las condiciones analizadas, o se puedan realizar ajustes</a:t>
            </a:r>
          </a:p>
        </p:txBody>
      </p:sp>
      <p:sp>
        <p:nvSpPr>
          <p:cNvPr id="48" name="Rectángulo 14">
            <a:extLst>
              <a:ext uri="{FF2B5EF4-FFF2-40B4-BE49-F238E27FC236}">
                <a16:creationId xmlns:a16="http://schemas.microsoft.com/office/drawing/2014/main" id="{44E1EFFF-2634-4A6F-A2E5-43616F558479}"/>
              </a:ext>
            </a:extLst>
          </p:cNvPr>
          <p:cNvSpPr/>
          <p:nvPr/>
        </p:nvSpPr>
        <p:spPr>
          <a:xfrm>
            <a:off x="609917" y="4006131"/>
            <a:ext cx="2746114" cy="631993"/>
          </a:xfrm>
          <a:prstGeom prst="rect">
            <a:avLst/>
          </a:prstGeom>
          <a:solidFill>
            <a:srgbClr val="FFF000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EYInterstate Light"/>
                <a:ea typeface="+mn-ea"/>
                <a:cs typeface="+mn-cs"/>
              </a:rPr>
              <a:t>En caso de existir y no aplicarse:</a:t>
            </a:r>
          </a:p>
        </p:txBody>
      </p:sp>
      <p:sp>
        <p:nvSpPr>
          <p:cNvPr id="49" name="Rectángulo 14">
            <a:extLst>
              <a:ext uri="{FF2B5EF4-FFF2-40B4-BE49-F238E27FC236}">
                <a16:creationId xmlns:a16="http://schemas.microsoft.com/office/drawing/2014/main" id="{A302E501-9C13-4E93-921F-C5D50EDC30D3}"/>
              </a:ext>
            </a:extLst>
          </p:cNvPr>
          <p:cNvSpPr/>
          <p:nvPr/>
        </p:nvSpPr>
        <p:spPr>
          <a:xfrm>
            <a:off x="3472875" y="3227640"/>
            <a:ext cx="1053030" cy="668984"/>
          </a:xfrm>
          <a:prstGeom prst="rect">
            <a:avLst/>
          </a:prstGeom>
          <a:solidFill>
            <a:srgbClr val="747480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Ajustes?</a:t>
            </a:r>
          </a:p>
        </p:txBody>
      </p:sp>
      <p:sp>
        <p:nvSpPr>
          <p:cNvPr id="50" name="Rectángulo 14">
            <a:extLst>
              <a:ext uri="{FF2B5EF4-FFF2-40B4-BE49-F238E27FC236}">
                <a16:creationId xmlns:a16="http://schemas.microsoft.com/office/drawing/2014/main" id="{542F353C-977F-468B-871E-464C10FDDB10}"/>
              </a:ext>
            </a:extLst>
          </p:cNvPr>
          <p:cNvSpPr/>
          <p:nvPr/>
        </p:nvSpPr>
        <p:spPr>
          <a:xfrm>
            <a:off x="3472876" y="4006131"/>
            <a:ext cx="8115556" cy="631993"/>
          </a:xfrm>
          <a:prstGeom prst="rect">
            <a:avLst/>
          </a:prstGeom>
          <a:noFill/>
          <a:ln w="28575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un justificado descarte o aceptación en los métodos tradicionales (PCPI, PR, CB)</a:t>
            </a:r>
          </a:p>
        </p:txBody>
      </p:sp>
      <p:sp>
        <p:nvSpPr>
          <p:cNvPr id="51" name="Line 22">
            <a:extLst>
              <a:ext uri="{FF2B5EF4-FFF2-40B4-BE49-F238E27FC236}">
                <a16:creationId xmlns:a16="http://schemas.microsoft.com/office/drawing/2014/main" id="{DC9D462D-8434-4C3B-8B1D-FED6DE4FA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0285" y="3243839"/>
            <a:ext cx="0" cy="65278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lIns="45720" rIns="4572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2" name="Rectángulo 14">
            <a:extLst>
              <a:ext uri="{FF2B5EF4-FFF2-40B4-BE49-F238E27FC236}">
                <a16:creationId xmlns:a16="http://schemas.microsoft.com/office/drawing/2014/main" id="{846A2671-8D54-44C2-9D08-4AABD00F6C15}"/>
              </a:ext>
            </a:extLst>
          </p:cNvPr>
          <p:cNvSpPr/>
          <p:nvPr/>
        </p:nvSpPr>
        <p:spPr>
          <a:xfrm>
            <a:off x="4668249" y="3227640"/>
            <a:ext cx="6920182" cy="668983"/>
          </a:xfrm>
          <a:prstGeom prst="rect">
            <a:avLst/>
          </a:prstGeom>
          <a:solidFill>
            <a:srgbClr val="747480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Solo si mejoran las condiciones de comparabilidad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/>
                <a:ea typeface="+mn-ea"/>
                <a:cs typeface="+mn-cs"/>
              </a:rPr>
              <a:t>Se compruebe una mejora en la fiabilidad de los resultados</a:t>
            </a:r>
          </a:p>
        </p:txBody>
      </p:sp>
    </p:spTree>
    <p:extLst>
      <p:ext uri="{BB962C8B-B14F-4D97-AF65-F5344CB8AC3E}">
        <p14:creationId xmlns:p14="http://schemas.microsoft.com/office/powerpoint/2010/main" val="2002995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7DBE7-7FD3-443A-8322-294F9439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Reforma Tributaria - Análisis Transaccional y Segmentación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948DE-A75C-48A5-86B0-1E2BCBFE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15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9" name="Rectángulo 14">
            <a:extLst>
              <a:ext uri="{FF2B5EF4-FFF2-40B4-BE49-F238E27FC236}">
                <a16:creationId xmlns:a16="http://schemas.microsoft.com/office/drawing/2014/main" id="{314722D3-E851-4373-90E2-1D2E705B82FC}"/>
              </a:ext>
            </a:extLst>
          </p:cNvPr>
          <p:cNvSpPr/>
          <p:nvPr/>
        </p:nvSpPr>
        <p:spPr>
          <a:xfrm>
            <a:off x="2446022" y="1227124"/>
            <a:ext cx="6755628" cy="456961"/>
          </a:xfrm>
          <a:prstGeom prst="rect">
            <a:avLst/>
          </a:prstGeom>
          <a:solidFill>
            <a:srgbClr val="FFF000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  <a:latin typeface="+mj-lt"/>
              </a:rPr>
              <a:t>Análisis Transaccional</a:t>
            </a:r>
          </a:p>
        </p:txBody>
      </p:sp>
      <p:sp>
        <p:nvSpPr>
          <p:cNvPr id="10" name="Rectángulo 14">
            <a:extLst>
              <a:ext uri="{FF2B5EF4-FFF2-40B4-BE49-F238E27FC236}">
                <a16:creationId xmlns:a16="http://schemas.microsoft.com/office/drawing/2014/main" id="{6C12B952-6E11-405F-9C43-BE5B3311DFBE}"/>
              </a:ext>
            </a:extLst>
          </p:cNvPr>
          <p:cNvSpPr/>
          <p:nvPr/>
        </p:nvSpPr>
        <p:spPr>
          <a:xfrm>
            <a:off x="621343" y="5402361"/>
            <a:ext cx="10995343" cy="442791"/>
          </a:xfrm>
          <a:prstGeom prst="rect">
            <a:avLst/>
          </a:prstGeom>
          <a:noFill/>
          <a:ln w="28575">
            <a:solidFill>
              <a:srgbClr val="FFF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>
                <a:solidFill>
                  <a:schemeClr val="bg1"/>
                </a:solidFill>
                <a:latin typeface="+mj-lt"/>
              </a:rPr>
              <a:t>Analizar la viabilidad en la apertura de las operaciones por líneas de negocios o transacción.</a:t>
            </a:r>
          </a:p>
        </p:txBody>
      </p:sp>
      <p:sp>
        <p:nvSpPr>
          <p:cNvPr id="11" name="Rectángulo 14">
            <a:extLst>
              <a:ext uri="{FF2B5EF4-FFF2-40B4-BE49-F238E27FC236}">
                <a16:creationId xmlns:a16="http://schemas.microsoft.com/office/drawing/2014/main" id="{B4B0BA5F-ED89-444D-BE24-94E51307FEC4}"/>
              </a:ext>
            </a:extLst>
          </p:cNvPr>
          <p:cNvSpPr/>
          <p:nvPr/>
        </p:nvSpPr>
        <p:spPr>
          <a:xfrm>
            <a:off x="2439347" y="3777544"/>
            <a:ext cx="3367093" cy="1169359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bg1"/>
                </a:solidFill>
                <a:latin typeface="+mj-lt"/>
              </a:rPr>
              <a:t>Transacciones o líneas de negocios deberán ser evaluadas a partir de esta información</a:t>
            </a:r>
          </a:p>
        </p:txBody>
      </p:sp>
      <p:sp>
        <p:nvSpPr>
          <p:cNvPr id="12" name="Rectángulo 14">
            <a:extLst>
              <a:ext uri="{FF2B5EF4-FFF2-40B4-BE49-F238E27FC236}">
                <a16:creationId xmlns:a16="http://schemas.microsoft.com/office/drawing/2014/main" id="{2DEF5F26-5AF0-4115-8177-E6CB5CF5B58C}"/>
              </a:ext>
            </a:extLst>
          </p:cNvPr>
          <p:cNvSpPr/>
          <p:nvPr/>
        </p:nvSpPr>
        <p:spPr>
          <a:xfrm>
            <a:off x="2438718" y="2852951"/>
            <a:ext cx="6755628" cy="456961"/>
          </a:xfrm>
          <a:prstGeom prst="rect">
            <a:avLst/>
          </a:prstGeom>
          <a:solidFill>
            <a:srgbClr val="FFF000"/>
          </a:solidFill>
          <a:ln w="28575">
            <a:solidFill>
              <a:srgbClr val="FFF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b="1" dirty="0">
                <a:solidFill>
                  <a:schemeClr val="tx1"/>
                </a:solidFill>
                <a:latin typeface="+mj-lt"/>
              </a:rPr>
              <a:t>Segmentación de Estados Contables</a:t>
            </a:r>
          </a:p>
        </p:txBody>
      </p:sp>
      <p:sp>
        <p:nvSpPr>
          <p:cNvPr id="13" name="Rectángulo 32">
            <a:extLst>
              <a:ext uri="{FF2B5EF4-FFF2-40B4-BE49-F238E27FC236}">
                <a16:creationId xmlns:a16="http://schemas.microsoft.com/office/drawing/2014/main" id="{C5C84046-2443-41DE-8FE7-D77453DD7035}"/>
              </a:ext>
            </a:extLst>
          </p:cNvPr>
          <p:cNvSpPr/>
          <p:nvPr/>
        </p:nvSpPr>
        <p:spPr>
          <a:xfrm>
            <a:off x="2438718" y="3325355"/>
            <a:ext cx="3367722" cy="444968"/>
          </a:xfrm>
          <a:prstGeom prst="rect">
            <a:avLst/>
          </a:prstGeom>
          <a:noFill/>
          <a:ln w="28575">
            <a:solidFill>
              <a:srgbClr val="FFF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latin typeface="+mj-lt"/>
              </a:rPr>
              <a:t>EECC Segmentados</a:t>
            </a:r>
          </a:p>
        </p:txBody>
      </p:sp>
      <p:sp>
        <p:nvSpPr>
          <p:cNvPr id="14" name="Rectángulo 32">
            <a:extLst>
              <a:ext uri="{FF2B5EF4-FFF2-40B4-BE49-F238E27FC236}">
                <a16:creationId xmlns:a16="http://schemas.microsoft.com/office/drawing/2014/main" id="{20D36BB7-85F9-465E-8C3B-6B1747601A21}"/>
              </a:ext>
            </a:extLst>
          </p:cNvPr>
          <p:cNvSpPr/>
          <p:nvPr/>
        </p:nvSpPr>
        <p:spPr>
          <a:xfrm>
            <a:off x="5833928" y="3321254"/>
            <a:ext cx="3360418" cy="447254"/>
          </a:xfrm>
          <a:prstGeom prst="rect">
            <a:avLst/>
          </a:prstGeom>
          <a:noFill/>
          <a:ln w="28575">
            <a:solidFill>
              <a:srgbClr val="FFF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>
                <a:latin typeface="+mj-lt"/>
              </a:rPr>
              <a:t>EECC No Segmentados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079E603-0C8B-4A75-A00B-91FC915E9AB8}"/>
              </a:ext>
            </a:extLst>
          </p:cNvPr>
          <p:cNvSpPr/>
          <p:nvPr/>
        </p:nvSpPr>
        <p:spPr>
          <a:xfrm>
            <a:off x="5833928" y="3782469"/>
            <a:ext cx="3360418" cy="1164433"/>
          </a:xfrm>
          <a:prstGeom prst="rect">
            <a:avLst/>
          </a:prstGeom>
          <a:noFill/>
          <a:ln w="2857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dirty="0">
                <a:solidFill>
                  <a:schemeClr val="bg1"/>
                </a:solidFill>
                <a:latin typeface="+mj-lt"/>
              </a:rPr>
              <a:t>La segmentación deberá efectuarse con la debida justificación y documentación fehaciente, de acuerdo a los lineamientos que establezca AFIP.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7B0B3B-4B0A-4458-A8B4-C4D3CF5CE0CE}"/>
              </a:ext>
            </a:extLst>
          </p:cNvPr>
          <p:cNvSpPr txBox="1"/>
          <p:nvPr/>
        </p:nvSpPr>
        <p:spPr>
          <a:xfrm>
            <a:off x="2450143" y="1724611"/>
            <a:ext cx="7864289" cy="59093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263525" indent="-263525"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s-AR" dirty="0">
                <a:solidFill>
                  <a:schemeClr val="bg1"/>
                </a:solidFill>
              </a:rPr>
              <a:t>Operación por Operación</a:t>
            </a:r>
          </a:p>
          <a:p>
            <a:pPr marL="263525" indent="-263525"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s-AR" dirty="0">
                <a:solidFill>
                  <a:schemeClr val="bg1"/>
                </a:solidFill>
              </a:rPr>
              <a:t>Evaluando las prestaciones realizadas y las condiciones pactadas</a:t>
            </a:r>
          </a:p>
        </p:txBody>
      </p:sp>
    </p:spTree>
    <p:extLst>
      <p:ext uri="{BB962C8B-B14F-4D97-AF65-F5344CB8AC3E}">
        <p14:creationId xmlns:p14="http://schemas.microsoft.com/office/powerpoint/2010/main" val="410980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5F8D-2C6F-44C3-83FA-B777A5D7A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Reforma Tributaria - Resumen de los métodos de precios de transferencia, análisis y aplicación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3E2B0-2F12-4682-B3F6-F0E74427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16</a:t>
            </a:fld>
            <a:endParaRPr dirty="0">
              <a:latin typeface="EYInterstate Light" panose="02000506000000020004" pitchFamily="2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AD48B5-871C-4189-A007-700CC7369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836365"/>
              </p:ext>
            </p:extLst>
          </p:nvPr>
        </p:nvGraphicFramePr>
        <p:xfrm>
          <a:off x="732847" y="2286771"/>
          <a:ext cx="10732655" cy="3853691"/>
        </p:xfrm>
        <a:graphic>
          <a:graphicData uri="http://schemas.openxmlformats.org/drawingml/2006/table">
            <a:tbl>
              <a:tblPr/>
              <a:tblGrid>
                <a:gridCol w="2940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2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1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b="1" u="none" strike="noStrike" dirty="0">
                          <a:solidFill>
                            <a:schemeClr val="bg2"/>
                          </a:solidFill>
                          <a:effectLst/>
                          <a:latin typeface="EYInterstate Light" pitchFamily="2" charset="0"/>
                        </a:rPr>
                        <a:t>Métodos Aplicables</a:t>
                      </a:r>
                      <a:endParaRPr lang="es-AR" sz="1300" b="1" i="0" u="none" strike="noStrike" dirty="0">
                        <a:solidFill>
                          <a:schemeClr val="bg2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b="1" u="none" strike="noStrike" dirty="0">
                          <a:solidFill>
                            <a:schemeClr val="bg2"/>
                          </a:solidFill>
                          <a:effectLst/>
                          <a:latin typeface="EYInterstate Light" pitchFamily="2" charset="0"/>
                        </a:rPr>
                        <a:t>Análisis</a:t>
                      </a:r>
                      <a:endParaRPr lang="es-AR" sz="1300" b="1" i="0" u="none" strike="noStrike" dirty="0">
                        <a:solidFill>
                          <a:schemeClr val="bg2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b="1" u="none" strike="noStrike" dirty="0">
                          <a:solidFill>
                            <a:schemeClr val="bg2"/>
                          </a:solidFill>
                          <a:effectLst/>
                          <a:latin typeface="EYInterstate Light" pitchFamily="2" charset="0"/>
                        </a:rPr>
                        <a:t>PLI</a:t>
                      </a:r>
                      <a:endParaRPr lang="es-AR" sz="1300" b="1" i="0" u="none" strike="noStrike" dirty="0">
                        <a:solidFill>
                          <a:schemeClr val="bg2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b="1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Precio Comparable entre Partes Independientes (PCPI)</a:t>
                      </a:r>
                      <a:endParaRPr lang="es-AR" sz="1300" b="1" i="1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Precio pactado con o entre  partes independientes en </a:t>
                      </a:r>
                      <a:b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</a:br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  operaciones comparables</a:t>
                      </a:r>
                      <a:endParaRPr lang="es-AR" sz="130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N/A</a:t>
                      </a:r>
                      <a:endParaRPr lang="es-AR" sz="130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8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b="1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Precio de Reventa fijado e/partes indep. (PR)</a:t>
                      </a:r>
                      <a:endParaRPr lang="es-AR" sz="1300" b="1" i="1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Analiza utilidad bruta obtenida a partir del precio de venta</a:t>
                      </a:r>
                      <a:endParaRPr lang="es-AR" sz="130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Util. Bruta / Ventas</a:t>
                      </a:r>
                      <a:endParaRPr lang="es-AR" sz="130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7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b="1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Costo más beneficios (CA)</a:t>
                      </a:r>
                      <a:endParaRPr lang="es-AR" sz="1300" b="1" i="1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Analiza la utilidad bruta obtenida a partir de los costos de mercaderías vendidas insumidos</a:t>
                      </a:r>
                      <a:endParaRPr lang="es-AR" sz="130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Util. Bruta / Costo </a:t>
                      </a:r>
                      <a:endParaRPr lang="es-AR" sz="130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5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b="1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División de Ganancias (DG)</a:t>
                      </a:r>
                      <a:endParaRPr lang="es-AR" sz="1300" b="1" i="1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Asignación de la utilidad global de acuerdo a activos, costos, gastos, etc. (operaciones muy interrelacionadas)</a:t>
                      </a:r>
                      <a:endParaRPr lang="es-AR" sz="130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Utilidad global y parámetros de asignación</a:t>
                      </a:r>
                      <a:endParaRPr lang="es-AR" sz="130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07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b="1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Margen Neto de la Transacción (MNT)</a:t>
                      </a:r>
                      <a:endParaRPr lang="es-AR" sz="1300" b="1" i="1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Analiza la rentabilidad neta en la transacción</a:t>
                      </a:r>
                      <a:endParaRPr lang="es-AR" sz="130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-Util. Operativa / Ventas</a:t>
                      </a:r>
                      <a:b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</a:br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-Util. Operativa / Costo Operativo Total</a:t>
                      </a:r>
                      <a:b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</a:br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-Util. Bruta / Gastos de operación (Berry Ratio)</a:t>
                      </a:r>
                      <a:b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</a:br>
                      <a:r>
                        <a:rPr lang="es-AR" sz="1300" u="none" strike="noStrike" dirty="0">
                          <a:solidFill>
                            <a:schemeClr val="bg1"/>
                          </a:solidFill>
                          <a:effectLst/>
                          <a:latin typeface="EYInterstate Light" pitchFamily="2" charset="0"/>
                        </a:rPr>
                        <a:t>-Util. Operativa / Activos Operativos (ROA)</a:t>
                      </a:r>
                      <a:endParaRPr lang="es-AR" sz="1300" b="0" i="0" u="none" strike="noStrike" dirty="0">
                        <a:solidFill>
                          <a:schemeClr val="bg1"/>
                        </a:solidFill>
                        <a:effectLst/>
                        <a:latin typeface="EYInterstate Light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74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EFA4A15-8A50-4E8A-A0E2-AFB871F8CD27}"/>
              </a:ext>
            </a:extLst>
          </p:cNvPr>
          <p:cNvSpPr txBox="1"/>
          <p:nvPr/>
        </p:nvSpPr>
        <p:spPr>
          <a:xfrm>
            <a:off x="855420" y="1209966"/>
            <a:ext cx="7660513" cy="65248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263525" indent="-263525"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s-AR" sz="2000" dirty="0">
                <a:solidFill>
                  <a:schemeClr val="bg1"/>
                </a:solidFill>
              </a:rPr>
              <a:t>Se mantienen los métodos tradicionales</a:t>
            </a:r>
          </a:p>
          <a:p>
            <a:pPr marL="263525" indent="-263525">
              <a:buClr>
                <a:schemeClr val="tx2"/>
              </a:buClr>
              <a:buSzPct val="70000"/>
              <a:buFont typeface="Arial" pitchFamily="34" charset="0"/>
              <a:buChar char="►"/>
            </a:pPr>
            <a:r>
              <a:rPr lang="es-AR" sz="2000" dirty="0">
                <a:solidFill>
                  <a:schemeClr val="bg1"/>
                </a:solidFill>
              </a:rPr>
              <a:t>Se habilitan otros métodos en ciertas circunstancias</a:t>
            </a:r>
          </a:p>
        </p:txBody>
      </p:sp>
    </p:spTree>
    <p:extLst>
      <p:ext uri="{BB962C8B-B14F-4D97-AF65-F5344CB8AC3E}">
        <p14:creationId xmlns:p14="http://schemas.microsoft.com/office/powerpoint/2010/main" val="99976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8431-7FB8-4F16-BD97-EC0E9449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Reforma Tributaria  - Concepto de Operaciones y Empresas  Comparables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F33C2-1038-41F6-A2B2-226921D1A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17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BA9AE-139F-4520-89F0-BECE8D4A3FC4}"/>
              </a:ext>
            </a:extLst>
          </p:cNvPr>
          <p:cNvSpPr/>
          <p:nvPr/>
        </p:nvSpPr>
        <p:spPr>
          <a:xfrm>
            <a:off x="822036" y="1131448"/>
            <a:ext cx="9910619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10000"/>
              </a:lnSpc>
              <a:buClr>
                <a:srgbClr val="FFE600"/>
              </a:buClr>
            </a:pPr>
            <a:r>
              <a:rPr lang="es-MX" sz="2400" dirty="0">
                <a:solidFill>
                  <a:schemeClr val="bg1"/>
                </a:solidFill>
                <a:latin typeface="EYInterstate Light" panose="02000506000000020004" pitchFamily="2" charset="0"/>
              </a:rPr>
              <a:t>	 </a:t>
            </a:r>
            <a:r>
              <a:rPr lang="es-AR" sz="2400" dirty="0">
                <a:solidFill>
                  <a:schemeClr val="bg1"/>
                </a:solidFill>
                <a:latin typeface="EYInterstate Light" panose="02000506000000020004" pitchFamily="2" charset="0"/>
              </a:rPr>
              <a:t>Operaciones y empresas comparables</a:t>
            </a:r>
            <a:endParaRPr lang="es-MX" sz="2400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 marL="61913" lvl="1" algn="just" eaLnBrk="0" hangingPunct="0">
              <a:lnSpc>
                <a:spcPct val="110000"/>
              </a:lnSpc>
              <a:buClr>
                <a:srgbClr val="FFFFFF"/>
              </a:buClr>
            </a:pPr>
            <a:endParaRPr lang="es-AR" sz="2000" dirty="0">
              <a:solidFill>
                <a:schemeClr val="bg1"/>
              </a:solidFill>
              <a:latin typeface="EYInterstate Light" pitchFamily="2" charset="0"/>
            </a:endParaRPr>
          </a:p>
          <a:p>
            <a:pPr marL="0" lvl="1" algn="just" eaLnBrk="0" hangingPunct="0">
              <a:buClr>
                <a:srgbClr val="FFFFFF"/>
              </a:buClr>
            </a:pPr>
            <a:r>
              <a:rPr lang="es-AR" sz="2000" dirty="0">
                <a:solidFill>
                  <a:schemeClr val="bg1"/>
                </a:solidFill>
                <a:latin typeface="EYInterstate Light" pitchFamily="2" charset="0"/>
              </a:rPr>
              <a:t>Que no existan diferencias o condiciones que afecten significativamente el precio, contraprestación o margen de utilidad (bruto o neto)</a:t>
            </a:r>
          </a:p>
          <a:p>
            <a:pPr marL="0" lvl="1" algn="just" eaLnBrk="0" hangingPunct="0">
              <a:buClr>
                <a:srgbClr val="FFFFFF"/>
              </a:buClr>
            </a:pPr>
            <a:endParaRPr lang="es-AR" sz="2000" dirty="0">
              <a:solidFill>
                <a:schemeClr val="bg1"/>
              </a:solidFill>
              <a:latin typeface="EYInterstate Light" pitchFamily="2" charset="0"/>
            </a:endParaRPr>
          </a:p>
          <a:p>
            <a:pPr marL="0" lvl="1" algn="just" eaLnBrk="0" hangingPunct="0">
              <a:buClr>
                <a:srgbClr val="FFFFFF"/>
              </a:buClr>
            </a:pPr>
            <a:r>
              <a:rPr lang="es-AR" sz="2000" dirty="0">
                <a:solidFill>
                  <a:schemeClr val="bg1"/>
                </a:solidFill>
                <a:latin typeface="EYInterstate Light" pitchFamily="2" charset="0"/>
              </a:rPr>
              <a:t>Si hay diferencias, que las mismas sean eliminables mediante ajustes razonables</a:t>
            </a:r>
          </a:p>
          <a:p>
            <a:pPr marL="857250" lvl="1" indent="-476250" algn="just" eaLnBrk="0" hangingPunct="0">
              <a:lnSpc>
                <a:spcPct val="110000"/>
              </a:lnSpc>
              <a:buClr>
                <a:srgbClr val="FFFFFF"/>
              </a:buClr>
            </a:pPr>
            <a:endParaRPr lang="es-AR" sz="2200" dirty="0">
              <a:solidFill>
                <a:schemeClr val="bg1"/>
              </a:solidFill>
              <a:latin typeface="EYInterstate Light" pitchFamily="2" charset="0"/>
            </a:endParaRPr>
          </a:p>
          <a:p>
            <a:pPr lvl="0" algn="just" eaLnBrk="0" hangingPunct="0">
              <a:lnSpc>
                <a:spcPct val="110000"/>
              </a:lnSpc>
              <a:buClr>
                <a:srgbClr val="FFE600"/>
              </a:buClr>
            </a:pPr>
            <a:r>
              <a:rPr lang="es-MX" sz="2400" dirty="0">
                <a:solidFill>
                  <a:schemeClr val="bg1"/>
                </a:solidFill>
                <a:latin typeface="EYInterstate Light" panose="02000506000000020004" pitchFamily="2" charset="0"/>
              </a:rPr>
              <a:t>	 </a:t>
            </a:r>
            <a:r>
              <a:rPr lang="es-AR" sz="2400" dirty="0">
                <a:solidFill>
                  <a:schemeClr val="bg1"/>
                </a:solidFill>
                <a:latin typeface="EYInterstate Light" panose="02000506000000020004" pitchFamily="2" charset="0"/>
              </a:rPr>
              <a:t>Sustento económico</a:t>
            </a:r>
          </a:p>
          <a:p>
            <a:pPr marL="61913" lvl="1" algn="just" eaLnBrk="0" hangingPunct="0">
              <a:lnSpc>
                <a:spcPct val="110000"/>
              </a:lnSpc>
              <a:buClr>
                <a:srgbClr val="FFFFFF"/>
              </a:buClr>
            </a:pPr>
            <a:endParaRPr lang="es-AR" sz="2000" dirty="0">
              <a:solidFill>
                <a:schemeClr val="bg1"/>
              </a:solidFill>
              <a:latin typeface="EYInterstate Light" pitchFamily="2" charset="0"/>
            </a:endParaRPr>
          </a:p>
          <a:p>
            <a:pPr marL="0" lvl="1" algn="just" eaLnBrk="0" hangingPunct="0">
              <a:buClr>
                <a:srgbClr val="FFFFFF"/>
              </a:buClr>
            </a:pPr>
            <a:r>
              <a:rPr lang="es-AR" sz="2000" dirty="0">
                <a:solidFill>
                  <a:schemeClr val="bg1"/>
                </a:solidFill>
                <a:latin typeface="EYInterstate Light" pitchFamily="2" charset="0"/>
              </a:rPr>
              <a:t>Empresas que desarrollan las mismas funciones, invierten en los mismos activos y asumen los mismos riesgos, no pueden tener rendimientos diferentes sistemáticamente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58CA06-DDCC-4B5A-A13D-3CA4B346DC94}"/>
              </a:ext>
            </a:extLst>
          </p:cNvPr>
          <p:cNvSpPr/>
          <p:nvPr/>
        </p:nvSpPr>
        <p:spPr>
          <a:xfrm>
            <a:off x="1364352" y="1029512"/>
            <a:ext cx="1255834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46441"/>
            <a:r>
              <a:rPr lang="es-AR" sz="6600" dirty="0">
                <a:solidFill>
                  <a:srgbClr val="FFE600"/>
                </a:solidFill>
                <a:latin typeface="EYInterstate Light" panose="02000506000000020004" pitchFamily="2" charset="0"/>
              </a:rPr>
              <a:t>*</a:t>
            </a:r>
            <a:endParaRPr lang="es-AR" sz="75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4A7CA9-1FCB-4872-B049-B156A213D966}"/>
              </a:ext>
            </a:extLst>
          </p:cNvPr>
          <p:cNvSpPr/>
          <p:nvPr/>
        </p:nvSpPr>
        <p:spPr>
          <a:xfrm>
            <a:off x="1364352" y="3345703"/>
            <a:ext cx="1255834" cy="10156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46441"/>
            <a:r>
              <a:rPr lang="es-AR" sz="6600" dirty="0">
                <a:solidFill>
                  <a:srgbClr val="FFE600"/>
                </a:solidFill>
                <a:latin typeface="EYInterstate Light" panose="02000506000000020004" pitchFamily="2" charset="0"/>
              </a:rPr>
              <a:t>*</a:t>
            </a:r>
            <a:endParaRPr lang="es-AR" sz="7500" dirty="0">
              <a:solidFill>
                <a:srgbClr val="000000"/>
              </a:solidFill>
              <a:latin typeface="EYInterstate Ligh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969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8F53A-B6F9-4693-ABE6-08AA5212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Criterios de comparabilidad - Elementos a Considerar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3DBFA-4A71-4DCF-B008-08E4C9F0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18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2BEA5A1-4585-4D4A-B801-CB58274418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0" tIns="0" rIns="0" bIns="0"/>
          <a:lstStyle/>
          <a:p>
            <a:pPr marL="0" indent="0" algn="just" defTabSz="762000">
              <a:spcBef>
                <a:spcPct val="50000"/>
              </a:spcBef>
              <a:buNone/>
            </a:pPr>
            <a:r>
              <a:rPr lang="es-AR" sz="2400" dirty="0"/>
              <a:t>Operaciones comparables:</a:t>
            </a:r>
          </a:p>
          <a:p>
            <a:pPr marL="0" indent="0" algn="just" defTabSz="762000">
              <a:lnSpc>
                <a:spcPct val="0"/>
              </a:lnSpc>
              <a:spcBef>
                <a:spcPct val="50000"/>
              </a:spcBef>
            </a:pPr>
            <a:endParaRPr lang="es-AR" sz="2200" dirty="0">
              <a:latin typeface="EYInterstate Light" pitchFamily="2" charset="0"/>
            </a:endParaRPr>
          </a:p>
          <a:p>
            <a:pPr marL="476250" lvl="1" algn="just" defTabSz="762000">
              <a:lnSpc>
                <a:spcPts val="2800"/>
              </a:lnSpc>
              <a:spcBef>
                <a:spcPct val="0"/>
              </a:spcBef>
            </a:pPr>
            <a:r>
              <a:rPr lang="es-AR" dirty="0">
                <a:latin typeface="EYInterstate Light" pitchFamily="2" charset="0"/>
              </a:rPr>
              <a:t>En operaciones de </a:t>
            </a:r>
            <a:r>
              <a:rPr lang="es-AR" b="1" dirty="0">
                <a:solidFill>
                  <a:schemeClr val="tx2"/>
                </a:solidFill>
                <a:latin typeface="EYInterstate Light" pitchFamily="2" charset="0"/>
              </a:rPr>
              <a:t>financiación</a:t>
            </a:r>
            <a:r>
              <a:rPr lang="es-AR" dirty="0">
                <a:latin typeface="EYInterstate Light" pitchFamily="2" charset="0"/>
              </a:rPr>
              <a:t>: monto de capital, tasa de interés, plazo, garantía y solvencia del deudor, riesgo país.</a:t>
            </a:r>
          </a:p>
          <a:p>
            <a:pPr marL="476250" lvl="1" algn="just" defTabSz="762000">
              <a:lnSpc>
                <a:spcPts val="2800"/>
              </a:lnSpc>
              <a:spcBef>
                <a:spcPct val="0"/>
              </a:spcBef>
            </a:pPr>
            <a:r>
              <a:rPr lang="es-AR" dirty="0">
                <a:latin typeface="EYInterstate Light" pitchFamily="2" charset="0"/>
              </a:rPr>
              <a:t>En prestaciones de </a:t>
            </a:r>
            <a:r>
              <a:rPr lang="es-AR" b="1" dirty="0">
                <a:solidFill>
                  <a:schemeClr val="tx2"/>
                </a:solidFill>
                <a:latin typeface="EYInterstate Light" pitchFamily="2" charset="0"/>
              </a:rPr>
              <a:t>servicios</a:t>
            </a:r>
            <a:r>
              <a:rPr lang="es-AR" dirty="0">
                <a:latin typeface="EYInterstate Light" pitchFamily="2" charset="0"/>
              </a:rPr>
              <a:t>: naturaleza del servicio, si existe transferencia de experiencias o conocimientos, Valor Agregado si se trata de un servicio intragrupo y OCDE.</a:t>
            </a:r>
          </a:p>
          <a:p>
            <a:pPr marL="476250" lvl="1" algn="just" defTabSz="762000">
              <a:lnSpc>
                <a:spcPts val="2800"/>
              </a:lnSpc>
              <a:spcBef>
                <a:spcPct val="0"/>
              </a:spcBef>
            </a:pPr>
            <a:r>
              <a:rPr lang="es-AR" dirty="0">
                <a:latin typeface="EYInterstate Light" pitchFamily="2" charset="0"/>
              </a:rPr>
              <a:t>En operaciones con </a:t>
            </a:r>
            <a:r>
              <a:rPr lang="es-AR" b="1" dirty="0">
                <a:solidFill>
                  <a:schemeClr val="tx2"/>
                </a:solidFill>
                <a:latin typeface="EYInterstate Light" pitchFamily="2" charset="0"/>
              </a:rPr>
              <a:t>bienes tangibles</a:t>
            </a:r>
            <a:r>
              <a:rPr lang="es-AR" dirty="0">
                <a:latin typeface="EYInterstate Light" pitchFamily="2" charset="0"/>
              </a:rPr>
              <a:t>: características físicas, calidad y confiabilidad, disponibilidad y volumen de oferta, portfolio de productos ofrecidos , plazos de cobro y pago, etc.</a:t>
            </a:r>
          </a:p>
          <a:p>
            <a:pPr marL="476250" lvl="1" algn="just" defTabSz="762000">
              <a:lnSpc>
                <a:spcPts val="2800"/>
              </a:lnSpc>
              <a:spcBef>
                <a:spcPct val="0"/>
              </a:spcBef>
            </a:pPr>
            <a:r>
              <a:rPr lang="es-AR" dirty="0">
                <a:latin typeface="EYInterstate Light" pitchFamily="2" charset="0"/>
              </a:rPr>
              <a:t>En operaciones con </a:t>
            </a:r>
            <a:r>
              <a:rPr lang="es-AR" b="1" dirty="0">
                <a:solidFill>
                  <a:schemeClr val="tx2"/>
                </a:solidFill>
                <a:latin typeface="EYInterstate Light" pitchFamily="2" charset="0"/>
              </a:rPr>
              <a:t>intangibles</a:t>
            </a:r>
            <a:r>
              <a:rPr lang="es-AR" dirty="0">
                <a:latin typeface="EYInterstate Light" pitchFamily="2" charset="0"/>
              </a:rPr>
              <a:t>: forma (venta o licencia), tipo (patente, marca,…), duración y grado de protección, beneficios anticipados por el uso de los bienes.</a:t>
            </a:r>
          </a:p>
          <a:p>
            <a:pPr marL="476250" lvl="1" algn="just" defTabSz="762000">
              <a:lnSpc>
                <a:spcPts val="2800"/>
              </a:lnSpc>
              <a:spcBef>
                <a:spcPct val="0"/>
              </a:spcBef>
            </a:pPr>
            <a:r>
              <a:rPr lang="es-AR" dirty="0">
                <a:latin typeface="EYInterstate Light" pitchFamily="2" charset="0"/>
              </a:rPr>
              <a:t>Otros.</a:t>
            </a:r>
          </a:p>
          <a:p>
            <a:pPr marL="0" indent="0" algn="just" defTabSz="762000">
              <a:lnSpc>
                <a:spcPts val="2800"/>
              </a:lnSpc>
              <a:spcBef>
                <a:spcPct val="0"/>
              </a:spcBef>
              <a:buFontTx/>
              <a:buChar char="–"/>
            </a:pPr>
            <a:endParaRPr lang="es-AR" sz="2200" dirty="0">
              <a:latin typeface="EYInterstate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6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483F2-A0BB-4C01-A964-D46F2BE7B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Criterios de comparabilidad - Elementos a Considerar (Cont.)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9E192-1748-4158-8A6E-A8604936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19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A3E1FAC-3746-4A2E-858B-15534F47EB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199" y="1106718"/>
            <a:ext cx="11131233" cy="4572000"/>
          </a:xfrm>
          <a:noFill/>
          <a:ln/>
        </p:spPr>
        <p:txBody>
          <a:bodyPr lIns="0" tIns="0" rIns="0" bIns="0"/>
          <a:lstStyle/>
          <a:p>
            <a:pPr marL="0" indent="0" defTabSz="665163">
              <a:lnSpc>
                <a:spcPct val="90000"/>
              </a:lnSpc>
              <a:spcBef>
                <a:spcPct val="25000"/>
              </a:spcBef>
            </a:pPr>
            <a:r>
              <a:rPr lang="es-AR" sz="2400" dirty="0"/>
              <a:t>  Empresas comparables</a:t>
            </a:r>
            <a:endParaRPr lang="es-AR" sz="2400" u="sng" dirty="0"/>
          </a:p>
          <a:p>
            <a:pPr marL="476250" lvl="1" defTabSz="665163">
              <a:lnSpc>
                <a:spcPct val="90000"/>
              </a:lnSpc>
              <a:spcBef>
                <a:spcPct val="25000"/>
              </a:spcBef>
            </a:pPr>
            <a:r>
              <a:rPr lang="es-AR" sz="2000" b="1" dirty="0">
                <a:solidFill>
                  <a:schemeClr val="tx2"/>
                </a:solidFill>
                <a:latin typeface="EYInterstate Light" pitchFamily="2" charset="0"/>
              </a:rPr>
              <a:t>Análisis funcional:</a:t>
            </a:r>
          </a:p>
          <a:p>
            <a:pPr marL="952500" lvl="2" indent="-285750" defTabSz="665163">
              <a:lnSpc>
                <a:spcPct val="90000"/>
              </a:lnSpc>
              <a:spcBef>
                <a:spcPct val="25000"/>
              </a:spcBef>
            </a:pPr>
            <a:r>
              <a:rPr lang="es-AR" sz="1800" dirty="0">
                <a:latin typeface="EYInterstate Light" pitchFamily="2" charset="0"/>
              </a:rPr>
              <a:t>Tipo de funciones y actividades efectuadas: fabricación, desarrollo de intangibles, distribución, compras, servicios de posventa,  alcance geográfico, etc.</a:t>
            </a:r>
          </a:p>
          <a:p>
            <a:pPr marL="952500" lvl="2" indent="-285750" algn="just" defTabSz="665163">
              <a:lnSpc>
                <a:spcPct val="90000"/>
              </a:lnSpc>
              <a:spcBef>
                <a:spcPct val="25000"/>
              </a:spcBef>
            </a:pPr>
            <a:r>
              <a:rPr lang="es-AR" sz="1800" dirty="0">
                <a:latin typeface="EYInterstate Light" pitchFamily="2" charset="0"/>
              </a:rPr>
              <a:t>Activos utilizados: intangibles, ubicación,…</a:t>
            </a:r>
          </a:p>
          <a:p>
            <a:pPr marL="952500" lvl="2" indent="-285750" algn="just" defTabSz="665163">
              <a:lnSpc>
                <a:spcPct val="90000"/>
              </a:lnSpc>
              <a:spcBef>
                <a:spcPct val="25000"/>
              </a:spcBef>
            </a:pPr>
            <a:r>
              <a:rPr lang="es-AR" sz="1800" dirty="0">
                <a:latin typeface="EYInterstate Light" pitchFamily="2" charset="0"/>
              </a:rPr>
              <a:t>Riesgos asumidos en las operaciones: comerciales, financieros, regulatorios, acuerdo de exclusividad, etc.</a:t>
            </a:r>
          </a:p>
          <a:p>
            <a:pPr marL="476250" lvl="1" algn="just" defTabSz="665163">
              <a:lnSpc>
                <a:spcPct val="90000"/>
              </a:lnSpc>
              <a:spcBef>
                <a:spcPct val="25000"/>
              </a:spcBef>
            </a:pPr>
            <a:r>
              <a:rPr lang="es-AR" sz="2000" b="1" dirty="0">
                <a:solidFill>
                  <a:schemeClr val="tx2"/>
                </a:solidFill>
                <a:latin typeface="EYInterstate Light" pitchFamily="2" charset="0"/>
              </a:rPr>
              <a:t>Términos contractuales</a:t>
            </a:r>
            <a:r>
              <a:rPr lang="es-AR" sz="2000" dirty="0">
                <a:solidFill>
                  <a:schemeClr val="tx2"/>
                </a:solidFill>
                <a:latin typeface="EYInterstate Light" pitchFamily="2" charset="0"/>
              </a:rPr>
              <a:t>:</a:t>
            </a:r>
            <a:r>
              <a:rPr lang="es-AR" sz="2000" dirty="0">
                <a:latin typeface="EYInterstate Light" pitchFamily="2" charset="0"/>
              </a:rPr>
              <a:t> compromisos asumidos, duración del contrato, garantías, etc.</a:t>
            </a:r>
          </a:p>
          <a:p>
            <a:pPr marL="476250" lvl="1" algn="just" defTabSz="665163">
              <a:lnSpc>
                <a:spcPct val="90000"/>
              </a:lnSpc>
              <a:spcBef>
                <a:spcPct val="25000"/>
              </a:spcBef>
            </a:pPr>
            <a:r>
              <a:rPr lang="es-AR" sz="2000" b="1" dirty="0">
                <a:solidFill>
                  <a:schemeClr val="tx2"/>
                </a:solidFill>
                <a:latin typeface="EYInterstate Light" pitchFamily="2" charset="0"/>
              </a:rPr>
              <a:t>Circunstancias económicas:</a:t>
            </a:r>
            <a:r>
              <a:rPr lang="es-AR" sz="2000" dirty="0">
                <a:solidFill>
                  <a:schemeClr val="tx2"/>
                </a:solidFill>
                <a:latin typeface="EYInterstate Light" pitchFamily="2" charset="0"/>
              </a:rPr>
              <a:t> </a:t>
            </a:r>
            <a:r>
              <a:rPr lang="es-AR" sz="2000" dirty="0">
                <a:latin typeface="EYInterstate Light" pitchFamily="2" charset="0"/>
              </a:rPr>
              <a:t>tipos de mercado, alcances de la competencia (externa e interna), integración de la cadena de suministros.</a:t>
            </a:r>
          </a:p>
          <a:p>
            <a:pPr marL="476250" lvl="1" algn="just" defTabSz="665163">
              <a:lnSpc>
                <a:spcPct val="90000"/>
              </a:lnSpc>
              <a:spcBef>
                <a:spcPct val="25000"/>
              </a:spcBef>
            </a:pPr>
            <a:r>
              <a:rPr lang="es-AR" sz="2000" b="1" dirty="0">
                <a:solidFill>
                  <a:schemeClr val="tx2"/>
                </a:solidFill>
                <a:latin typeface="EYInterstate Light" pitchFamily="2" charset="0"/>
              </a:rPr>
              <a:t>Estrategias de negocios</a:t>
            </a:r>
            <a:endParaRPr lang="es-AR" sz="2000" dirty="0">
              <a:solidFill>
                <a:schemeClr val="tx2"/>
              </a:solidFill>
              <a:latin typeface="EYInterstate Light" pitchFamily="2" charset="0"/>
            </a:endParaRPr>
          </a:p>
          <a:p>
            <a:pPr marL="476250" lvl="1" algn="just" defTabSz="665163">
              <a:lnSpc>
                <a:spcPct val="90000"/>
              </a:lnSpc>
              <a:spcBef>
                <a:spcPct val="25000"/>
              </a:spcBef>
            </a:pPr>
            <a:r>
              <a:rPr lang="es-AR" sz="2000" b="1" dirty="0">
                <a:solidFill>
                  <a:schemeClr val="tx2"/>
                </a:solidFill>
                <a:latin typeface="EYInterstate Light" pitchFamily="2" charset="0"/>
              </a:rPr>
              <a:t>Otros</a:t>
            </a:r>
          </a:p>
        </p:txBody>
      </p:sp>
    </p:spTree>
    <p:extLst>
      <p:ext uri="{BB962C8B-B14F-4D97-AF65-F5344CB8AC3E}">
        <p14:creationId xmlns:p14="http://schemas.microsoft.com/office/powerpoint/2010/main" val="140538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dirty="0"/>
              <a:t>Que es Precios de Transferencia?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98AE0-B817-48DB-9976-75867758610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2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43858F8-A2F4-49FC-95F9-1BE372986903}"/>
              </a:ext>
            </a:extLst>
          </p:cNvPr>
          <p:cNvSpPr txBox="1">
            <a:spLocks/>
          </p:cNvSpPr>
          <p:nvPr/>
        </p:nvSpPr>
        <p:spPr>
          <a:xfrm>
            <a:off x="1850265" y="2459099"/>
            <a:ext cx="8540643" cy="244467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472" indent="0" algn="just">
              <a:spcBef>
                <a:spcPct val="0"/>
              </a:spcBef>
              <a:buNone/>
            </a:pPr>
            <a:r>
              <a:rPr lang="es-AR" sz="2200" dirty="0">
                <a:latin typeface="+mn-lt"/>
              </a:rPr>
              <a:t>Es el Precio cobrado por bienes tangibles/intangibles (servicios, regalías, comisiones, intereses, etc.) entre entes que forman parte de la misma organización (o bien tienen entre si una fuerte relación económica o funcional).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0884AD-1F96-4709-A7A7-1F3A5B00F6BE}"/>
              </a:ext>
            </a:extLst>
          </p:cNvPr>
          <p:cNvSpPr txBox="1"/>
          <p:nvPr/>
        </p:nvSpPr>
        <p:spPr>
          <a:xfrm>
            <a:off x="1780787" y="1498862"/>
            <a:ext cx="1001000" cy="1378006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10000" b="1" dirty="0">
                <a:solidFill>
                  <a:schemeClr val="tx2"/>
                </a:solidFill>
                <a:latin typeface="EYInterstate Light" panose="02000506000000020004" pitchFamily="2" charset="0"/>
                <a:cs typeface="Times New Roman" panose="02020603050405020304" pitchFamily="18" charset="0"/>
              </a:rPr>
              <a:t>“</a:t>
            </a:r>
            <a:endParaRPr lang="es-AR" sz="10000" b="1" dirty="0">
              <a:solidFill>
                <a:schemeClr val="tx2"/>
              </a:solidFill>
              <a:latin typeface="EYInterstate Light" panose="02000506000000020004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48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2E753-8C69-4B7A-AA00-C75BB7183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Utilización de rangos de precios o utilidades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11C92-A60C-4BC9-9749-236EEE8D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20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205F1CC-38B0-4DB6-9312-297955E8AF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1" y="1140735"/>
            <a:ext cx="11120121" cy="4149725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ct val="0"/>
              </a:spcBef>
              <a:buSzPct val="90000"/>
              <a:buFont typeface="Wingdings" pitchFamily="2" charset="2"/>
              <a:buChar char="§"/>
            </a:pPr>
            <a:r>
              <a:rPr lang="es-AR" sz="2000" dirty="0">
                <a:latin typeface="EYInterstate Light" pitchFamily="2" charset="0"/>
              </a:rPr>
              <a:t>El rango brinda una medida a través de la cual podemos comparar y evaluar a la empresa testeada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SzPct val="90000"/>
              <a:buFont typeface="Wingdings" pitchFamily="2" charset="2"/>
              <a:buChar char="§"/>
            </a:pPr>
            <a:endParaRPr lang="es-AR" sz="2000" dirty="0">
              <a:latin typeface="EYInterstate Light" pitchFamily="2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EYInterstate Light" pitchFamily="2" charset="0"/>
              </a:rPr>
              <a:t>Debido a que generalmente los comparables no son exactamente idénticos, la utilización del rango intercuartil representa una estimación más conservadora del precio o rentabilidad </a:t>
            </a:r>
            <a:r>
              <a:rPr lang="es-MX" sz="2000" dirty="0">
                <a:latin typeface="EYInterstate Light" pitchFamily="2" charset="0"/>
              </a:rPr>
              <a:t>“</a:t>
            </a:r>
            <a:r>
              <a:rPr lang="es-ES_tradnl" sz="2000" dirty="0">
                <a:latin typeface="EYInterstate Light" pitchFamily="2" charset="0"/>
              </a:rPr>
              <a:t>arm’s length</a:t>
            </a:r>
            <a:r>
              <a:rPr lang="es-MX" sz="2000" dirty="0">
                <a:latin typeface="EYInterstate Light" pitchFamily="2" charset="0"/>
              </a:rPr>
              <a:t>”</a:t>
            </a:r>
            <a:r>
              <a:rPr lang="es-ES_tradnl" sz="2000" dirty="0">
                <a:latin typeface="EYInterstate Light" pitchFamily="2" charset="0"/>
              </a:rPr>
              <a:t>. Se basa en una noción de tendencia central, tomando los resultados ubicados en el 50% medio del universo (entre el 25% y el 75%) de muestras tomadas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SzPct val="90000"/>
              <a:buFont typeface="Wingdings" pitchFamily="2" charset="2"/>
              <a:buChar char="§"/>
            </a:pPr>
            <a:endParaRPr lang="es-MX" sz="2000" dirty="0">
              <a:latin typeface="EYInterstate Light" pitchFamily="2" charset="0"/>
            </a:endParaRPr>
          </a:p>
          <a:p>
            <a:pPr algn="just">
              <a:lnSpc>
                <a:spcPct val="110000"/>
              </a:lnSpc>
              <a:spcBef>
                <a:spcPct val="0"/>
              </a:spcBef>
              <a:buSzPct val="90000"/>
              <a:buFont typeface="Wingdings" pitchFamily="2" charset="2"/>
              <a:buChar char="§"/>
            </a:pPr>
            <a:r>
              <a:rPr lang="es-ES_tradnl" sz="2000" dirty="0">
                <a:latin typeface="EYInterstate Light" pitchFamily="2" charset="0"/>
              </a:rPr>
              <a:t>El art. 21.17 del DR 1.170 establece la necesidad del cálculo del rango intercuartil toda vez que se determinen dos o más transacciones comparables.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buSzPct val="90000"/>
              <a:buFont typeface="Wingdings" pitchFamily="2" charset="2"/>
              <a:buChar char="§"/>
            </a:pPr>
            <a:endParaRPr lang="es-ES_tradnl" dirty="0"/>
          </a:p>
          <a:p>
            <a:pPr algn="just">
              <a:lnSpc>
                <a:spcPct val="110000"/>
              </a:lnSpc>
              <a:spcBef>
                <a:spcPct val="0"/>
              </a:spcBef>
              <a:buSzPct val="90000"/>
              <a:buFont typeface="Wingdings" pitchFamily="2" charset="2"/>
              <a:buChar char="§"/>
            </a:pPr>
            <a:r>
              <a:rPr lang="es-ES_tradnl" dirty="0"/>
              <a:t>Cuando el valor de la empresa testeada cae</a:t>
            </a:r>
            <a:r>
              <a:rPr lang="es-MX" dirty="0"/>
              <a:t> </a:t>
            </a:r>
            <a:r>
              <a:rPr lang="es-ES_tradnl" dirty="0"/>
              <a:t>fuera del rango intercuartil</a:t>
            </a:r>
            <a:r>
              <a:rPr lang="es-MX" dirty="0"/>
              <a:t> es necesario efectuar el ajuste.</a:t>
            </a:r>
          </a:p>
          <a:p>
            <a:pPr marL="0" indent="0" algn="just">
              <a:lnSpc>
                <a:spcPct val="110000"/>
              </a:lnSpc>
              <a:spcBef>
                <a:spcPct val="0"/>
              </a:spcBef>
              <a:buSzPct val="90000"/>
              <a:buNone/>
            </a:pPr>
            <a:endParaRPr lang="es-ES_tradnl" sz="2000" dirty="0">
              <a:latin typeface="EYInterstate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8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802D9-ED40-49CD-A048-77BD2CD3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Operaciones con Intermediarios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DAE198-BDF8-42AA-9AE5-6585EDA98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21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20" name="Content Placeholder 30">
            <a:extLst>
              <a:ext uri="{FF2B5EF4-FFF2-40B4-BE49-F238E27FC236}">
                <a16:creationId xmlns:a16="http://schemas.microsoft.com/office/drawing/2014/main" id="{7EBDA098-8790-408A-A1B2-9D378F37CDAF}"/>
              </a:ext>
            </a:extLst>
          </p:cNvPr>
          <p:cNvSpPr txBox="1">
            <a:spLocks/>
          </p:cNvSpPr>
          <p:nvPr/>
        </p:nvSpPr>
        <p:spPr>
          <a:xfrm>
            <a:off x="602614" y="1203186"/>
            <a:ext cx="10834221" cy="1158039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685434"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/>
            </a:pPr>
            <a:r>
              <a:rPr lang="es-AR" sz="2000" dirty="0">
                <a:solidFill>
                  <a:prstClr val="white"/>
                </a:solidFill>
              </a:rPr>
              <a:t>Análisis funcional que detalle activos, riesgos y funciones del intermediario;</a:t>
            </a:r>
          </a:p>
          <a:p>
            <a:pPr marL="285750" indent="-285750" defTabSz="685434"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/>
            </a:pPr>
            <a:endParaRPr lang="es-AR" sz="1050" dirty="0">
              <a:solidFill>
                <a:prstClr val="white"/>
              </a:solidFill>
            </a:endParaRPr>
          </a:p>
          <a:p>
            <a:pPr marL="285750" indent="-285750" defTabSz="685434"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/>
            </a:pPr>
            <a:r>
              <a:rPr lang="es-AR" sz="2000" dirty="0">
                <a:solidFill>
                  <a:prstClr val="white"/>
                </a:solidFill>
              </a:rPr>
              <a:t>Se deberá demostrar que la remuneración obtenida por el intermediario fue acordada siguiendo prácticas normales de mercado entre partes independientes.</a:t>
            </a:r>
          </a:p>
          <a:p>
            <a:pPr defTabSz="685434">
              <a:buClr>
                <a:srgbClr val="FFE600"/>
              </a:buClr>
              <a:defRPr/>
            </a:pPr>
            <a:endParaRPr lang="es-AR" sz="2000" dirty="0">
              <a:solidFill>
                <a:prstClr val="white"/>
              </a:solidFill>
            </a:endParaRPr>
          </a:p>
          <a:p>
            <a:pPr marL="214198" indent="-214198" defTabSz="685434">
              <a:buClr>
                <a:srgbClr val="FFE600"/>
              </a:buClr>
              <a:buFont typeface="Wingdings" panose="05000000000000000000" pitchFamily="2" charset="2"/>
              <a:buChar char="ü"/>
              <a:defRPr/>
            </a:pPr>
            <a:endParaRPr lang="es-AR" sz="2000" dirty="0">
              <a:solidFill>
                <a:prstClr val="white"/>
              </a:solidFill>
            </a:endParaRPr>
          </a:p>
          <a:p>
            <a:pPr defTabSz="685434">
              <a:buClr>
                <a:srgbClr val="FFE600"/>
              </a:buClr>
              <a:defRPr/>
            </a:pPr>
            <a:endParaRPr lang="es-AR" sz="2000" dirty="0">
              <a:solidFill>
                <a:prstClr val="white"/>
              </a:solidFill>
            </a:endParaRPr>
          </a:p>
        </p:txBody>
      </p:sp>
      <p:sp>
        <p:nvSpPr>
          <p:cNvPr id="21" name="Content Placeholder 30">
            <a:extLst>
              <a:ext uri="{FF2B5EF4-FFF2-40B4-BE49-F238E27FC236}">
                <a16:creationId xmlns:a16="http://schemas.microsoft.com/office/drawing/2014/main" id="{D0406011-2D5A-478C-837A-C85079AB3E04}"/>
              </a:ext>
            </a:extLst>
          </p:cNvPr>
          <p:cNvSpPr txBox="1">
            <a:spLocks/>
          </p:cNvSpPr>
          <p:nvPr/>
        </p:nvSpPr>
        <p:spPr>
          <a:xfrm>
            <a:off x="609917" y="3590391"/>
            <a:ext cx="10826918" cy="2065815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356616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713232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848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426464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685434"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/>
            </a:pPr>
            <a:r>
              <a:rPr lang="es-AR" sz="2000" dirty="0">
                <a:solidFill>
                  <a:prstClr val="white"/>
                </a:solidFill>
              </a:rPr>
              <a:t>Constancias que acrediten la real presencia en el territorio de residencia y otros;</a:t>
            </a:r>
          </a:p>
          <a:p>
            <a:pPr marL="285750" indent="-285750" defTabSz="685434"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/>
            </a:pPr>
            <a:r>
              <a:rPr lang="es-AR" sz="2000" dirty="0">
                <a:solidFill>
                  <a:prstClr val="white"/>
                </a:solidFill>
              </a:rPr>
              <a:t>Estados contables auditados;</a:t>
            </a:r>
          </a:p>
          <a:p>
            <a:pPr marL="285750" indent="-285750" defTabSz="685434"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/>
            </a:pPr>
            <a:r>
              <a:rPr lang="es-AR" sz="2000" dirty="0">
                <a:solidFill>
                  <a:prstClr val="white"/>
                </a:solidFill>
              </a:rPr>
              <a:t>Certificación que acredite el detalle de los impuestos directos a los que se encuentra sujeto el intermediario en la jurisdicción de residencia;</a:t>
            </a:r>
          </a:p>
          <a:p>
            <a:pPr marL="285750" indent="-285750" defTabSz="685434"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/>
            </a:pPr>
            <a:r>
              <a:rPr lang="es-AR" sz="2000" dirty="0">
                <a:solidFill>
                  <a:prstClr val="white"/>
                </a:solidFill>
              </a:rPr>
              <a:t>Certificación de la remuneración del intermediario y detalle de precios de compra, venta y gastos asociados a las transacciones;</a:t>
            </a:r>
          </a:p>
          <a:p>
            <a:pPr marL="285750" indent="-285750" defTabSz="685434">
              <a:buClr>
                <a:srgbClr val="FFE600"/>
              </a:buClr>
              <a:buSzPct val="100000"/>
              <a:buFont typeface="EYInterstate Light" panose="02000506000000020004" pitchFamily="2" charset="0"/>
              <a:buChar char="•"/>
              <a:defRPr/>
            </a:pPr>
            <a:r>
              <a:rPr lang="es-AR" sz="2000" dirty="0">
                <a:solidFill>
                  <a:prstClr val="white"/>
                </a:solidFill>
              </a:rPr>
              <a:t>Otros.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56B254-F923-4B39-BA92-2513A93DD632}"/>
              </a:ext>
            </a:extLst>
          </p:cNvPr>
          <p:cNvSpPr txBox="1"/>
          <p:nvPr/>
        </p:nvSpPr>
        <p:spPr>
          <a:xfrm>
            <a:off x="617221" y="2775353"/>
            <a:ext cx="10834222" cy="56015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AR" sz="2000" dirty="0">
                <a:solidFill>
                  <a:srgbClr val="FFE600"/>
                </a:solidFill>
              </a:rPr>
              <a:t>DOCUMENTACIÓN DE OPERACIONES CON INTERMEDIARIOS INTERNACIONALES A CONSERVAR</a:t>
            </a:r>
          </a:p>
        </p:txBody>
      </p:sp>
    </p:spTree>
    <p:extLst>
      <p:ext uri="{BB962C8B-B14F-4D97-AF65-F5344CB8AC3E}">
        <p14:creationId xmlns:p14="http://schemas.microsoft.com/office/powerpoint/2010/main" val="1591543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E98A2A-AC29-4F41-A567-08691E01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22</a:t>
            </a:fld>
            <a:endParaRPr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9A53AB-F62C-4DA7-9DC6-FE87B115AFAC}"/>
              </a:ext>
            </a:extLst>
          </p:cNvPr>
          <p:cNvCxnSpPr/>
          <p:nvPr/>
        </p:nvCxnSpPr>
        <p:spPr>
          <a:xfrm>
            <a:off x="3958743" y="1489628"/>
            <a:ext cx="0" cy="27178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D2172E-3E8D-42BD-9A77-E4314CE8CD25}"/>
              </a:ext>
            </a:extLst>
          </p:cNvPr>
          <p:cNvCxnSpPr/>
          <p:nvPr/>
        </p:nvCxnSpPr>
        <p:spPr>
          <a:xfrm>
            <a:off x="7431649" y="1069414"/>
            <a:ext cx="0" cy="271780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29806A-DC26-4433-882F-703EE406DA82}"/>
              </a:ext>
            </a:extLst>
          </p:cNvPr>
          <p:cNvSpPr txBox="1"/>
          <p:nvPr/>
        </p:nvSpPr>
        <p:spPr>
          <a:xfrm>
            <a:off x="1586714" y="3775711"/>
            <a:ext cx="1776191" cy="2462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600" dirty="0">
                <a:solidFill>
                  <a:schemeClr val="bg1"/>
                </a:solidFill>
                <a:latin typeface="EYInterstate Light" panose="02000506000000020004" pitchFamily="2" charset="0"/>
              </a:rPr>
              <a:t>INFORME LOCAL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B103F4-9B18-4C27-B7D1-D86EE8888FCA}"/>
              </a:ext>
            </a:extLst>
          </p:cNvPr>
          <p:cNvSpPr txBox="1"/>
          <p:nvPr/>
        </p:nvSpPr>
        <p:spPr>
          <a:xfrm>
            <a:off x="4719651" y="3775710"/>
            <a:ext cx="1867347" cy="2462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600" dirty="0">
                <a:solidFill>
                  <a:schemeClr val="bg1"/>
                </a:solidFill>
                <a:latin typeface="EYInterstate Light" panose="02000506000000020004" pitchFamily="2" charset="0"/>
              </a:rPr>
              <a:t>INFORME MAESTRO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D78EAD-7892-4C80-8607-8566E9EEFDD7}"/>
              </a:ext>
            </a:extLst>
          </p:cNvPr>
          <p:cNvSpPr txBox="1"/>
          <p:nvPr/>
        </p:nvSpPr>
        <p:spPr>
          <a:xfrm>
            <a:off x="8241546" y="3807937"/>
            <a:ext cx="2287239" cy="246221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IN" sz="1600" dirty="0">
                <a:solidFill>
                  <a:schemeClr val="bg1"/>
                </a:solidFill>
                <a:latin typeface="EYInterstate Light" panose="02000506000000020004" pitchFamily="2" charset="0"/>
              </a:rPr>
              <a:t>INFORME PAIS POR PAIS</a:t>
            </a:r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9A5D0724-63C5-499F-AE9D-E10FC4B4D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/>
          <a:p>
            <a:r>
              <a:rPr lang="es-AR" dirty="0"/>
              <a:t>Documentación vigente en materia de Precios de Transferencia</a:t>
            </a:r>
          </a:p>
        </p:txBody>
      </p:sp>
      <p:grpSp>
        <p:nvGrpSpPr>
          <p:cNvPr id="73" name="Group 114">
            <a:extLst>
              <a:ext uri="{FF2B5EF4-FFF2-40B4-BE49-F238E27FC236}">
                <a16:creationId xmlns:a16="http://schemas.microsoft.com/office/drawing/2014/main" id="{DD86CAC4-9E87-4B80-8B71-5BC7FA08A7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78110" y="1874220"/>
            <a:ext cx="1444731" cy="1435975"/>
            <a:chOff x="1891" y="2995"/>
            <a:chExt cx="660" cy="656"/>
          </a:xfrm>
          <a:solidFill>
            <a:srgbClr val="F6F6FA"/>
          </a:solidFill>
        </p:grpSpPr>
        <p:sp>
          <p:nvSpPr>
            <p:cNvPr id="74" name="Freeform 115">
              <a:extLst>
                <a:ext uri="{FF2B5EF4-FFF2-40B4-BE49-F238E27FC236}">
                  <a16:creationId xmlns:a16="http://schemas.microsoft.com/office/drawing/2014/main" id="{0C86BF11-13F2-4578-ABF9-38774EB6B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2995"/>
              <a:ext cx="132" cy="600"/>
            </a:xfrm>
            <a:custGeom>
              <a:avLst/>
              <a:gdLst>
                <a:gd name="T0" fmla="*/ 18 w 132"/>
                <a:gd name="T1" fmla="*/ 600 h 600"/>
                <a:gd name="T2" fmla="*/ 0 w 132"/>
                <a:gd name="T3" fmla="*/ 600 h 600"/>
                <a:gd name="T4" fmla="*/ 0 w 132"/>
                <a:gd name="T5" fmla="*/ 62 h 600"/>
                <a:gd name="T6" fmla="*/ 0 w 132"/>
                <a:gd name="T7" fmla="*/ 62 h 600"/>
                <a:gd name="T8" fmla="*/ 0 w 132"/>
                <a:gd name="T9" fmla="*/ 50 h 600"/>
                <a:gd name="T10" fmla="*/ 6 w 132"/>
                <a:gd name="T11" fmla="*/ 38 h 600"/>
                <a:gd name="T12" fmla="*/ 12 w 132"/>
                <a:gd name="T13" fmla="*/ 28 h 600"/>
                <a:gd name="T14" fmla="*/ 20 w 132"/>
                <a:gd name="T15" fmla="*/ 18 h 600"/>
                <a:gd name="T16" fmla="*/ 30 w 132"/>
                <a:gd name="T17" fmla="*/ 10 h 600"/>
                <a:gd name="T18" fmla="*/ 42 w 132"/>
                <a:gd name="T19" fmla="*/ 6 h 600"/>
                <a:gd name="T20" fmla="*/ 52 w 132"/>
                <a:gd name="T21" fmla="*/ 2 h 600"/>
                <a:gd name="T22" fmla="*/ 64 w 132"/>
                <a:gd name="T23" fmla="*/ 0 h 600"/>
                <a:gd name="T24" fmla="*/ 64 w 132"/>
                <a:gd name="T25" fmla="*/ 0 h 600"/>
                <a:gd name="T26" fmla="*/ 74 w 132"/>
                <a:gd name="T27" fmla="*/ 2 h 600"/>
                <a:gd name="T28" fmla="*/ 86 w 132"/>
                <a:gd name="T29" fmla="*/ 6 h 600"/>
                <a:gd name="T30" fmla="*/ 96 w 132"/>
                <a:gd name="T31" fmla="*/ 10 h 600"/>
                <a:gd name="T32" fmla="*/ 108 w 132"/>
                <a:gd name="T33" fmla="*/ 18 h 600"/>
                <a:gd name="T34" fmla="*/ 118 w 132"/>
                <a:gd name="T35" fmla="*/ 26 h 600"/>
                <a:gd name="T36" fmla="*/ 124 w 132"/>
                <a:gd name="T37" fmla="*/ 38 h 600"/>
                <a:gd name="T38" fmla="*/ 130 w 132"/>
                <a:gd name="T39" fmla="*/ 50 h 600"/>
                <a:gd name="T40" fmla="*/ 132 w 132"/>
                <a:gd name="T41" fmla="*/ 62 h 600"/>
                <a:gd name="T42" fmla="*/ 132 w 132"/>
                <a:gd name="T43" fmla="*/ 92 h 600"/>
                <a:gd name="T44" fmla="*/ 114 w 132"/>
                <a:gd name="T45" fmla="*/ 92 h 600"/>
                <a:gd name="T46" fmla="*/ 114 w 132"/>
                <a:gd name="T47" fmla="*/ 62 h 600"/>
                <a:gd name="T48" fmla="*/ 114 w 132"/>
                <a:gd name="T49" fmla="*/ 62 h 600"/>
                <a:gd name="T50" fmla="*/ 112 w 132"/>
                <a:gd name="T51" fmla="*/ 54 h 600"/>
                <a:gd name="T52" fmla="*/ 108 w 132"/>
                <a:gd name="T53" fmla="*/ 46 h 600"/>
                <a:gd name="T54" fmla="*/ 102 w 132"/>
                <a:gd name="T55" fmla="*/ 38 h 600"/>
                <a:gd name="T56" fmla="*/ 96 w 132"/>
                <a:gd name="T57" fmla="*/ 32 h 600"/>
                <a:gd name="T58" fmla="*/ 88 w 132"/>
                <a:gd name="T59" fmla="*/ 26 h 600"/>
                <a:gd name="T60" fmla="*/ 80 w 132"/>
                <a:gd name="T61" fmla="*/ 22 h 600"/>
                <a:gd name="T62" fmla="*/ 72 w 132"/>
                <a:gd name="T63" fmla="*/ 20 h 600"/>
                <a:gd name="T64" fmla="*/ 64 w 132"/>
                <a:gd name="T65" fmla="*/ 18 h 600"/>
                <a:gd name="T66" fmla="*/ 64 w 132"/>
                <a:gd name="T67" fmla="*/ 18 h 600"/>
                <a:gd name="T68" fmla="*/ 56 w 132"/>
                <a:gd name="T69" fmla="*/ 20 h 600"/>
                <a:gd name="T70" fmla="*/ 48 w 132"/>
                <a:gd name="T71" fmla="*/ 22 h 600"/>
                <a:gd name="T72" fmla="*/ 40 w 132"/>
                <a:gd name="T73" fmla="*/ 26 h 600"/>
                <a:gd name="T74" fmla="*/ 34 w 132"/>
                <a:gd name="T75" fmla="*/ 32 h 600"/>
                <a:gd name="T76" fmla="*/ 26 w 132"/>
                <a:gd name="T77" fmla="*/ 38 h 600"/>
                <a:gd name="T78" fmla="*/ 22 w 132"/>
                <a:gd name="T79" fmla="*/ 44 h 600"/>
                <a:gd name="T80" fmla="*/ 18 w 132"/>
                <a:gd name="T81" fmla="*/ 52 h 600"/>
                <a:gd name="T82" fmla="*/ 18 w 132"/>
                <a:gd name="T83" fmla="*/ 62 h 600"/>
                <a:gd name="T84" fmla="*/ 18 w 132"/>
                <a:gd name="T85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2" h="600">
                  <a:moveTo>
                    <a:pt x="18" y="600"/>
                  </a:moveTo>
                  <a:lnTo>
                    <a:pt x="0" y="600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30" y="10"/>
                  </a:lnTo>
                  <a:lnTo>
                    <a:pt x="42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4" y="2"/>
                  </a:lnTo>
                  <a:lnTo>
                    <a:pt x="86" y="6"/>
                  </a:lnTo>
                  <a:lnTo>
                    <a:pt x="96" y="10"/>
                  </a:lnTo>
                  <a:lnTo>
                    <a:pt x="108" y="18"/>
                  </a:lnTo>
                  <a:lnTo>
                    <a:pt x="118" y="26"/>
                  </a:lnTo>
                  <a:lnTo>
                    <a:pt x="124" y="38"/>
                  </a:lnTo>
                  <a:lnTo>
                    <a:pt x="130" y="50"/>
                  </a:lnTo>
                  <a:lnTo>
                    <a:pt x="132" y="62"/>
                  </a:lnTo>
                  <a:lnTo>
                    <a:pt x="132" y="92"/>
                  </a:lnTo>
                  <a:lnTo>
                    <a:pt x="114" y="92"/>
                  </a:lnTo>
                  <a:lnTo>
                    <a:pt x="114" y="62"/>
                  </a:lnTo>
                  <a:lnTo>
                    <a:pt x="114" y="62"/>
                  </a:lnTo>
                  <a:lnTo>
                    <a:pt x="112" y="54"/>
                  </a:lnTo>
                  <a:lnTo>
                    <a:pt x="108" y="46"/>
                  </a:lnTo>
                  <a:lnTo>
                    <a:pt x="102" y="38"/>
                  </a:lnTo>
                  <a:lnTo>
                    <a:pt x="96" y="32"/>
                  </a:lnTo>
                  <a:lnTo>
                    <a:pt x="88" y="26"/>
                  </a:lnTo>
                  <a:lnTo>
                    <a:pt x="80" y="22"/>
                  </a:lnTo>
                  <a:lnTo>
                    <a:pt x="72" y="20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56" y="20"/>
                  </a:lnTo>
                  <a:lnTo>
                    <a:pt x="48" y="22"/>
                  </a:lnTo>
                  <a:lnTo>
                    <a:pt x="40" y="26"/>
                  </a:lnTo>
                  <a:lnTo>
                    <a:pt x="34" y="32"/>
                  </a:lnTo>
                  <a:lnTo>
                    <a:pt x="26" y="38"/>
                  </a:lnTo>
                  <a:lnTo>
                    <a:pt x="22" y="44"/>
                  </a:lnTo>
                  <a:lnTo>
                    <a:pt x="18" y="52"/>
                  </a:lnTo>
                  <a:lnTo>
                    <a:pt x="18" y="62"/>
                  </a:lnTo>
                  <a:lnTo>
                    <a:pt x="18" y="6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116">
              <a:extLst>
                <a:ext uri="{FF2B5EF4-FFF2-40B4-BE49-F238E27FC236}">
                  <a16:creationId xmlns:a16="http://schemas.microsoft.com/office/drawing/2014/main" id="{A57442CE-E1D1-4B79-B737-6A88FF092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" y="2995"/>
              <a:ext cx="468" cy="100"/>
            </a:xfrm>
            <a:custGeom>
              <a:avLst/>
              <a:gdLst>
                <a:gd name="T0" fmla="*/ 468 w 468"/>
                <a:gd name="T1" fmla="*/ 100 h 100"/>
                <a:gd name="T2" fmla="*/ 66 w 468"/>
                <a:gd name="T3" fmla="*/ 100 h 100"/>
                <a:gd name="T4" fmla="*/ 66 w 468"/>
                <a:gd name="T5" fmla="*/ 100 h 100"/>
                <a:gd name="T6" fmla="*/ 64 w 468"/>
                <a:gd name="T7" fmla="*/ 100 h 100"/>
                <a:gd name="T8" fmla="*/ 60 w 468"/>
                <a:gd name="T9" fmla="*/ 98 h 100"/>
                <a:gd name="T10" fmla="*/ 58 w 468"/>
                <a:gd name="T11" fmla="*/ 96 h 100"/>
                <a:gd name="T12" fmla="*/ 58 w 468"/>
                <a:gd name="T13" fmla="*/ 92 h 100"/>
                <a:gd name="T14" fmla="*/ 58 w 468"/>
                <a:gd name="T15" fmla="*/ 92 h 100"/>
                <a:gd name="T16" fmla="*/ 58 w 468"/>
                <a:gd name="T17" fmla="*/ 88 h 100"/>
                <a:gd name="T18" fmla="*/ 60 w 468"/>
                <a:gd name="T19" fmla="*/ 86 h 100"/>
                <a:gd name="T20" fmla="*/ 64 w 468"/>
                <a:gd name="T21" fmla="*/ 84 h 100"/>
                <a:gd name="T22" fmla="*/ 66 w 468"/>
                <a:gd name="T23" fmla="*/ 82 h 100"/>
                <a:gd name="T24" fmla="*/ 450 w 468"/>
                <a:gd name="T25" fmla="*/ 82 h 100"/>
                <a:gd name="T26" fmla="*/ 450 w 468"/>
                <a:gd name="T27" fmla="*/ 72 h 100"/>
                <a:gd name="T28" fmla="*/ 450 w 468"/>
                <a:gd name="T29" fmla="*/ 72 h 100"/>
                <a:gd name="T30" fmla="*/ 448 w 468"/>
                <a:gd name="T31" fmla="*/ 60 h 100"/>
                <a:gd name="T32" fmla="*/ 446 w 468"/>
                <a:gd name="T33" fmla="*/ 50 h 100"/>
                <a:gd name="T34" fmla="*/ 442 w 468"/>
                <a:gd name="T35" fmla="*/ 42 h 100"/>
                <a:gd name="T36" fmla="*/ 436 w 468"/>
                <a:gd name="T37" fmla="*/ 34 h 100"/>
                <a:gd name="T38" fmla="*/ 428 w 468"/>
                <a:gd name="T39" fmla="*/ 28 h 100"/>
                <a:gd name="T40" fmla="*/ 420 w 468"/>
                <a:gd name="T41" fmla="*/ 22 h 100"/>
                <a:gd name="T42" fmla="*/ 410 w 468"/>
                <a:gd name="T43" fmla="*/ 20 h 100"/>
                <a:gd name="T44" fmla="*/ 400 w 468"/>
                <a:gd name="T45" fmla="*/ 18 h 100"/>
                <a:gd name="T46" fmla="*/ 10 w 468"/>
                <a:gd name="T47" fmla="*/ 18 h 100"/>
                <a:gd name="T48" fmla="*/ 10 w 468"/>
                <a:gd name="T49" fmla="*/ 18 h 100"/>
                <a:gd name="T50" fmla="*/ 6 w 468"/>
                <a:gd name="T51" fmla="*/ 18 h 100"/>
                <a:gd name="T52" fmla="*/ 4 w 468"/>
                <a:gd name="T53" fmla="*/ 16 h 100"/>
                <a:gd name="T54" fmla="*/ 2 w 468"/>
                <a:gd name="T55" fmla="*/ 12 h 100"/>
                <a:gd name="T56" fmla="*/ 0 w 468"/>
                <a:gd name="T57" fmla="*/ 10 h 100"/>
                <a:gd name="T58" fmla="*/ 0 w 468"/>
                <a:gd name="T59" fmla="*/ 10 h 100"/>
                <a:gd name="T60" fmla="*/ 2 w 468"/>
                <a:gd name="T61" fmla="*/ 6 h 100"/>
                <a:gd name="T62" fmla="*/ 4 w 468"/>
                <a:gd name="T63" fmla="*/ 4 h 100"/>
                <a:gd name="T64" fmla="*/ 6 w 468"/>
                <a:gd name="T65" fmla="*/ 2 h 100"/>
                <a:gd name="T66" fmla="*/ 10 w 468"/>
                <a:gd name="T67" fmla="*/ 0 h 100"/>
                <a:gd name="T68" fmla="*/ 400 w 468"/>
                <a:gd name="T69" fmla="*/ 0 h 100"/>
                <a:gd name="T70" fmla="*/ 400 w 468"/>
                <a:gd name="T71" fmla="*/ 0 h 100"/>
                <a:gd name="T72" fmla="*/ 414 w 468"/>
                <a:gd name="T73" fmla="*/ 2 h 100"/>
                <a:gd name="T74" fmla="*/ 426 w 468"/>
                <a:gd name="T75" fmla="*/ 6 h 100"/>
                <a:gd name="T76" fmla="*/ 438 w 468"/>
                <a:gd name="T77" fmla="*/ 12 h 100"/>
                <a:gd name="T78" fmla="*/ 448 w 468"/>
                <a:gd name="T79" fmla="*/ 22 h 100"/>
                <a:gd name="T80" fmla="*/ 456 w 468"/>
                <a:gd name="T81" fmla="*/ 32 h 100"/>
                <a:gd name="T82" fmla="*/ 462 w 468"/>
                <a:gd name="T83" fmla="*/ 44 h 100"/>
                <a:gd name="T84" fmla="*/ 466 w 468"/>
                <a:gd name="T85" fmla="*/ 56 h 100"/>
                <a:gd name="T86" fmla="*/ 468 w 468"/>
                <a:gd name="T87" fmla="*/ 72 h 100"/>
                <a:gd name="T88" fmla="*/ 468 w 468"/>
                <a:gd name="T8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8" h="100">
                  <a:moveTo>
                    <a:pt x="468" y="100"/>
                  </a:moveTo>
                  <a:lnTo>
                    <a:pt x="66" y="100"/>
                  </a:lnTo>
                  <a:lnTo>
                    <a:pt x="66" y="100"/>
                  </a:lnTo>
                  <a:lnTo>
                    <a:pt x="64" y="100"/>
                  </a:lnTo>
                  <a:lnTo>
                    <a:pt x="60" y="98"/>
                  </a:lnTo>
                  <a:lnTo>
                    <a:pt x="58" y="96"/>
                  </a:lnTo>
                  <a:lnTo>
                    <a:pt x="58" y="92"/>
                  </a:lnTo>
                  <a:lnTo>
                    <a:pt x="58" y="92"/>
                  </a:lnTo>
                  <a:lnTo>
                    <a:pt x="58" y="88"/>
                  </a:lnTo>
                  <a:lnTo>
                    <a:pt x="60" y="86"/>
                  </a:lnTo>
                  <a:lnTo>
                    <a:pt x="64" y="84"/>
                  </a:lnTo>
                  <a:lnTo>
                    <a:pt x="66" y="82"/>
                  </a:lnTo>
                  <a:lnTo>
                    <a:pt x="450" y="82"/>
                  </a:lnTo>
                  <a:lnTo>
                    <a:pt x="450" y="72"/>
                  </a:lnTo>
                  <a:lnTo>
                    <a:pt x="450" y="72"/>
                  </a:lnTo>
                  <a:lnTo>
                    <a:pt x="448" y="60"/>
                  </a:lnTo>
                  <a:lnTo>
                    <a:pt x="446" y="50"/>
                  </a:lnTo>
                  <a:lnTo>
                    <a:pt x="442" y="42"/>
                  </a:lnTo>
                  <a:lnTo>
                    <a:pt x="436" y="34"/>
                  </a:lnTo>
                  <a:lnTo>
                    <a:pt x="428" y="28"/>
                  </a:lnTo>
                  <a:lnTo>
                    <a:pt x="420" y="22"/>
                  </a:lnTo>
                  <a:lnTo>
                    <a:pt x="410" y="20"/>
                  </a:lnTo>
                  <a:lnTo>
                    <a:pt x="40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400" y="0"/>
                  </a:lnTo>
                  <a:lnTo>
                    <a:pt x="400" y="0"/>
                  </a:lnTo>
                  <a:lnTo>
                    <a:pt x="414" y="2"/>
                  </a:lnTo>
                  <a:lnTo>
                    <a:pt x="426" y="6"/>
                  </a:lnTo>
                  <a:lnTo>
                    <a:pt x="438" y="12"/>
                  </a:lnTo>
                  <a:lnTo>
                    <a:pt x="448" y="22"/>
                  </a:lnTo>
                  <a:lnTo>
                    <a:pt x="456" y="32"/>
                  </a:lnTo>
                  <a:lnTo>
                    <a:pt x="462" y="44"/>
                  </a:lnTo>
                  <a:lnTo>
                    <a:pt x="466" y="56"/>
                  </a:lnTo>
                  <a:lnTo>
                    <a:pt x="468" y="72"/>
                  </a:lnTo>
                  <a:lnTo>
                    <a:pt x="46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117">
              <a:extLst>
                <a:ext uri="{FF2B5EF4-FFF2-40B4-BE49-F238E27FC236}">
                  <a16:creationId xmlns:a16="http://schemas.microsoft.com/office/drawing/2014/main" id="{CBE9FD7B-C491-40DF-AB3B-B3941B6FB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" y="3563"/>
              <a:ext cx="128" cy="88"/>
            </a:xfrm>
            <a:custGeom>
              <a:avLst/>
              <a:gdLst>
                <a:gd name="T0" fmla="*/ 64 w 128"/>
                <a:gd name="T1" fmla="*/ 88 h 88"/>
                <a:gd name="T2" fmla="*/ 64 w 128"/>
                <a:gd name="T3" fmla="*/ 88 h 88"/>
                <a:gd name="T4" fmla="*/ 50 w 128"/>
                <a:gd name="T5" fmla="*/ 88 h 88"/>
                <a:gd name="T6" fmla="*/ 38 w 128"/>
                <a:gd name="T7" fmla="*/ 84 h 88"/>
                <a:gd name="T8" fmla="*/ 28 w 128"/>
                <a:gd name="T9" fmla="*/ 80 h 88"/>
                <a:gd name="T10" fmla="*/ 18 w 128"/>
                <a:gd name="T11" fmla="*/ 74 h 88"/>
                <a:gd name="T12" fmla="*/ 10 w 128"/>
                <a:gd name="T13" fmla="*/ 66 h 88"/>
                <a:gd name="T14" fmla="*/ 4 w 128"/>
                <a:gd name="T15" fmla="*/ 56 h 88"/>
                <a:gd name="T16" fmla="*/ 2 w 128"/>
                <a:gd name="T17" fmla="*/ 46 h 88"/>
                <a:gd name="T18" fmla="*/ 0 w 128"/>
                <a:gd name="T19" fmla="*/ 36 h 88"/>
                <a:gd name="T20" fmla="*/ 0 w 128"/>
                <a:gd name="T21" fmla="*/ 0 h 88"/>
                <a:gd name="T22" fmla="*/ 60 w 128"/>
                <a:gd name="T23" fmla="*/ 0 h 88"/>
                <a:gd name="T24" fmla="*/ 60 w 128"/>
                <a:gd name="T25" fmla="*/ 18 h 88"/>
                <a:gd name="T26" fmla="*/ 18 w 128"/>
                <a:gd name="T27" fmla="*/ 18 h 88"/>
                <a:gd name="T28" fmla="*/ 18 w 128"/>
                <a:gd name="T29" fmla="*/ 36 h 88"/>
                <a:gd name="T30" fmla="*/ 18 w 128"/>
                <a:gd name="T31" fmla="*/ 36 h 88"/>
                <a:gd name="T32" fmla="*/ 18 w 128"/>
                <a:gd name="T33" fmla="*/ 44 h 88"/>
                <a:gd name="T34" fmla="*/ 22 w 128"/>
                <a:gd name="T35" fmla="*/ 50 h 88"/>
                <a:gd name="T36" fmla="*/ 26 w 128"/>
                <a:gd name="T37" fmla="*/ 56 h 88"/>
                <a:gd name="T38" fmla="*/ 32 w 128"/>
                <a:gd name="T39" fmla="*/ 60 h 88"/>
                <a:gd name="T40" fmla="*/ 38 w 128"/>
                <a:gd name="T41" fmla="*/ 64 h 88"/>
                <a:gd name="T42" fmla="*/ 46 w 128"/>
                <a:gd name="T43" fmla="*/ 68 h 88"/>
                <a:gd name="T44" fmla="*/ 54 w 128"/>
                <a:gd name="T45" fmla="*/ 70 h 88"/>
                <a:gd name="T46" fmla="*/ 64 w 128"/>
                <a:gd name="T47" fmla="*/ 70 h 88"/>
                <a:gd name="T48" fmla="*/ 64 w 128"/>
                <a:gd name="T49" fmla="*/ 70 h 88"/>
                <a:gd name="T50" fmla="*/ 72 w 128"/>
                <a:gd name="T51" fmla="*/ 70 h 88"/>
                <a:gd name="T52" fmla="*/ 82 w 128"/>
                <a:gd name="T53" fmla="*/ 68 h 88"/>
                <a:gd name="T54" fmla="*/ 90 w 128"/>
                <a:gd name="T55" fmla="*/ 64 h 88"/>
                <a:gd name="T56" fmla="*/ 96 w 128"/>
                <a:gd name="T57" fmla="*/ 60 h 88"/>
                <a:gd name="T58" fmla="*/ 102 w 128"/>
                <a:gd name="T59" fmla="*/ 56 h 88"/>
                <a:gd name="T60" fmla="*/ 106 w 128"/>
                <a:gd name="T61" fmla="*/ 50 h 88"/>
                <a:gd name="T62" fmla="*/ 108 w 128"/>
                <a:gd name="T63" fmla="*/ 44 h 88"/>
                <a:gd name="T64" fmla="*/ 110 w 128"/>
                <a:gd name="T65" fmla="*/ 36 h 88"/>
                <a:gd name="T66" fmla="*/ 110 w 128"/>
                <a:gd name="T67" fmla="*/ 8 h 88"/>
                <a:gd name="T68" fmla="*/ 128 w 128"/>
                <a:gd name="T69" fmla="*/ 8 h 88"/>
                <a:gd name="T70" fmla="*/ 128 w 128"/>
                <a:gd name="T71" fmla="*/ 36 h 88"/>
                <a:gd name="T72" fmla="*/ 128 w 128"/>
                <a:gd name="T73" fmla="*/ 36 h 88"/>
                <a:gd name="T74" fmla="*/ 126 w 128"/>
                <a:gd name="T75" fmla="*/ 46 h 88"/>
                <a:gd name="T76" fmla="*/ 122 w 128"/>
                <a:gd name="T77" fmla="*/ 56 h 88"/>
                <a:gd name="T78" fmla="*/ 116 w 128"/>
                <a:gd name="T79" fmla="*/ 66 h 88"/>
                <a:gd name="T80" fmla="*/ 108 w 128"/>
                <a:gd name="T81" fmla="*/ 74 h 88"/>
                <a:gd name="T82" fmla="*/ 100 w 128"/>
                <a:gd name="T83" fmla="*/ 80 h 88"/>
                <a:gd name="T84" fmla="*/ 88 w 128"/>
                <a:gd name="T85" fmla="*/ 84 h 88"/>
                <a:gd name="T86" fmla="*/ 76 w 128"/>
                <a:gd name="T87" fmla="*/ 88 h 88"/>
                <a:gd name="T88" fmla="*/ 64 w 128"/>
                <a:gd name="T89" fmla="*/ 88 h 88"/>
                <a:gd name="T90" fmla="*/ 64 w 128"/>
                <a:gd name="T91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88">
                  <a:moveTo>
                    <a:pt x="64" y="88"/>
                  </a:moveTo>
                  <a:lnTo>
                    <a:pt x="64" y="88"/>
                  </a:lnTo>
                  <a:lnTo>
                    <a:pt x="50" y="88"/>
                  </a:lnTo>
                  <a:lnTo>
                    <a:pt x="38" y="84"/>
                  </a:lnTo>
                  <a:lnTo>
                    <a:pt x="28" y="80"/>
                  </a:lnTo>
                  <a:lnTo>
                    <a:pt x="18" y="74"/>
                  </a:lnTo>
                  <a:lnTo>
                    <a:pt x="10" y="66"/>
                  </a:lnTo>
                  <a:lnTo>
                    <a:pt x="4" y="56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1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44"/>
                  </a:lnTo>
                  <a:lnTo>
                    <a:pt x="22" y="50"/>
                  </a:lnTo>
                  <a:lnTo>
                    <a:pt x="26" y="56"/>
                  </a:lnTo>
                  <a:lnTo>
                    <a:pt x="32" y="60"/>
                  </a:lnTo>
                  <a:lnTo>
                    <a:pt x="38" y="64"/>
                  </a:lnTo>
                  <a:lnTo>
                    <a:pt x="46" y="68"/>
                  </a:lnTo>
                  <a:lnTo>
                    <a:pt x="5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72" y="70"/>
                  </a:lnTo>
                  <a:lnTo>
                    <a:pt x="82" y="68"/>
                  </a:lnTo>
                  <a:lnTo>
                    <a:pt x="90" y="64"/>
                  </a:lnTo>
                  <a:lnTo>
                    <a:pt x="96" y="60"/>
                  </a:lnTo>
                  <a:lnTo>
                    <a:pt x="102" y="56"/>
                  </a:lnTo>
                  <a:lnTo>
                    <a:pt x="106" y="50"/>
                  </a:lnTo>
                  <a:lnTo>
                    <a:pt x="108" y="44"/>
                  </a:lnTo>
                  <a:lnTo>
                    <a:pt x="110" y="36"/>
                  </a:lnTo>
                  <a:lnTo>
                    <a:pt x="110" y="8"/>
                  </a:lnTo>
                  <a:lnTo>
                    <a:pt x="128" y="8"/>
                  </a:lnTo>
                  <a:lnTo>
                    <a:pt x="128" y="36"/>
                  </a:lnTo>
                  <a:lnTo>
                    <a:pt x="128" y="36"/>
                  </a:lnTo>
                  <a:lnTo>
                    <a:pt x="126" y="46"/>
                  </a:lnTo>
                  <a:lnTo>
                    <a:pt x="122" y="56"/>
                  </a:lnTo>
                  <a:lnTo>
                    <a:pt x="116" y="66"/>
                  </a:lnTo>
                  <a:lnTo>
                    <a:pt x="108" y="74"/>
                  </a:lnTo>
                  <a:lnTo>
                    <a:pt x="100" y="80"/>
                  </a:lnTo>
                  <a:lnTo>
                    <a:pt x="88" y="84"/>
                  </a:lnTo>
                  <a:lnTo>
                    <a:pt x="76" y="88"/>
                  </a:lnTo>
                  <a:lnTo>
                    <a:pt x="64" y="88"/>
                  </a:lnTo>
                  <a:lnTo>
                    <a:pt x="64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18">
              <a:extLst>
                <a:ext uri="{FF2B5EF4-FFF2-40B4-BE49-F238E27FC236}">
                  <a16:creationId xmlns:a16="http://schemas.microsoft.com/office/drawing/2014/main" id="{BE144099-B657-47EC-A504-A1055EA0DB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" y="3077"/>
              <a:ext cx="508" cy="574"/>
            </a:xfrm>
            <a:custGeom>
              <a:avLst/>
              <a:gdLst>
                <a:gd name="T0" fmla="*/ 414 w 508"/>
                <a:gd name="T1" fmla="*/ 574 h 574"/>
                <a:gd name="T2" fmla="*/ 10 w 508"/>
                <a:gd name="T3" fmla="*/ 574 h 574"/>
                <a:gd name="T4" fmla="*/ 10 w 508"/>
                <a:gd name="T5" fmla="*/ 574 h 574"/>
                <a:gd name="T6" fmla="*/ 6 w 508"/>
                <a:gd name="T7" fmla="*/ 574 h 574"/>
                <a:gd name="T8" fmla="*/ 4 w 508"/>
                <a:gd name="T9" fmla="*/ 572 h 574"/>
                <a:gd name="T10" fmla="*/ 2 w 508"/>
                <a:gd name="T11" fmla="*/ 570 h 574"/>
                <a:gd name="T12" fmla="*/ 0 w 508"/>
                <a:gd name="T13" fmla="*/ 566 h 574"/>
                <a:gd name="T14" fmla="*/ 0 w 508"/>
                <a:gd name="T15" fmla="*/ 566 h 574"/>
                <a:gd name="T16" fmla="*/ 2 w 508"/>
                <a:gd name="T17" fmla="*/ 562 h 574"/>
                <a:gd name="T18" fmla="*/ 4 w 508"/>
                <a:gd name="T19" fmla="*/ 560 h 574"/>
                <a:gd name="T20" fmla="*/ 6 w 508"/>
                <a:gd name="T21" fmla="*/ 558 h 574"/>
                <a:gd name="T22" fmla="*/ 10 w 508"/>
                <a:gd name="T23" fmla="*/ 556 h 574"/>
                <a:gd name="T24" fmla="*/ 414 w 508"/>
                <a:gd name="T25" fmla="*/ 556 h 574"/>
                <a:gd name="T26" fmla="*/ 414 w 508"/>
                <a:gd name="T27" fmla="*/ 556 h 574"/>
                <a:gd name="T28" fmla="*/ 430 w 508"/>
                <a:gd name="T29" fmla="*/ 556 h 574"/>
                <a:gd name="T30" fmla="*/ 444 w 508"/>
                <a:gd name="T31" fmla="*/ 550 h 574"/>
                <a:gd name="T32" fmla="*/ 456 w 508"/>
                <a:gd name="T33" fmla="*/ 544 h 574"/>
                <a:gd name="T34" fmla="*/ 468 w 508"/>
                <a:gd name="T35" fmla="*/ 534 h 574"/>
                <a:gd name="T36" fmla="*/ 478 w 508"/>
                <a:gd name="T37" fmla="*/ 524 h 574"/>
                <a:gd name="T38" fmla="*/ 484 w 508"/>
                <a:gd name="T39" fmla="*/ 510 h 574"/>
                <a:gd name="T40" fmla="*/ 488 w 508"/>
                <a:gd name="T41" fmla="*/ 496 h 574"/>
                <a:gd name="T42" fmla="*/ 490 w 508"/>
                <a:gd name="T43" fmla="*/ 482 h 574"/>
                <a:gd name="T44" fmla="*/ 490 w 508"/>
                <a:gd name="T45" fmla="*/ 10 h 574"/>
                <a:gd name="T46" fmla="*/ 490 w 508"/>
                <a:gd name="T47" fmla="*/ 10 h 574"/>
                <a:gd name="T48" fmla="*/ 490 w 508"/>
                <a:gd name="T49" fmla="*/ 6 h 574"/>
                <a:gd name="T50" fmla="*/ 492 w 508"/>
                <a:gd name="T51" fmla="*/ 4 h 574"/>
                <a:gd name="T52" fmla="*/ 496 w 508"/>
                <a:gd name="T53" fmla="*/ 2 h 574"/>
                <a:gd name="T54" fmla="*/ 500 w 508"/>
                <a:gd name="T55" fmla="*/ 0 h 574"/>
                <a:gd name="T56" fmla="*/ 500 w 508"/>
                <a:gd name="T57" fmla="*/ 0 h 574"/>
                <a:gd name="T58" fmla="*/ 502 w 508"/>
                <a:gd name="T59" fmla="*/ 2 h 574"/>
                <a:gd name="T60" fmla="*/ 506 w 508"/>
                <a:gd name="T61" fmla="*/ 4 h 574"/>
                <a:gd name="T62" fmla="*/ 508 w 508"/>
                <a:gd name="T63" fmla="*/ 6 h 574"/>
                <a:gd name="T64" fmla="*/ 508 w 508"/>
                <a:gd name="T65" fmla="*/ 10 h 574"/>
                <a:gd name="T66" fmla="*/ 508 w 508"/>
                <a:gd name="T67" fmla="*/ 482 h 574"/>
                <a:gd name="T68" fmla="*/ 508 w 508"/>
                <a:gd name="T69" fmla="*/ 482 h 574"/>
                <a:gd name="T70" fmla="*/ 506 w 508"/>
                <a:gd name="T71" fmla="*/ 500 h 574"/>
                <a:gd name="T72" fmla="*/ 500 w 508"/>
                <a:gd name="T73" fmla="*/ 518 h 574"/>
                <a:gd name="T74" fmla="*/ 492 w 508"/>
                <a:gd name="T75" fmla="*/ 534 h 574"/>
                <a:gd name="T76" fmla="*/ 480 w 508"/>
                <a:gd name="T77" fmla="*/ 548 h 574"/>
                <a:gd name="T78" fmla="*/ 466 w 508"/>
                <a:gd name="T79" fmla="*/ 558 h 574"/>
                <a:gd name="T80" fmla="*/ 452 w 508"/>
                <a:gd name="T81" fmla="*/ 568 h 574"/>
                <a:gd name="T82" fmla="*/ 434 w 508"/>
                <a:gd name="T83" fmla="*/ 572 h 574"/>
                <a:gd name="T84" fmla="*/ 414 w 508"/>
                <a:gd name="T85" fmla="*/ 574 h 574"/>
                <a:gd name="T86" fmla="*/ 414 w 508"/>
                <a:gd name="T87" fmla="*/ 574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8" h="574">
                  <a:moveTo>
                    <a:pt x="414" y="574"/>
                  </a:moveTo>
                  <a:lnTo>
                    <a:pt x="10" y="574"/>
                  </a:lnTo>
                  <a:lnTo>
                    <a:pt x="10" y="574"/>
                  </a:lnTo>
                  <a:lnTo>
                    <a:pt x="6" y="574"/>
                  </a:lnTo>
                  <a:lnTo>
                    <a:pt x="4" y="572"/>
                  </a:lnTo>
                  <a:lnTo>
                    <a:pt x="2" y="570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2" y="562"/>
                  </a:lnTo>
                  <a:lnTo>
                    <a:pt x="4" y="560"/>
                  </a:lnTo>
                  <a:lnTo>
                    <a:pt x="6" y="558"/>
                  </a:lnTo>
                  <a:lnTo>
                    <a:pt x="10" y="556"/>
                  </a:lnTo>
                  <a:lnTo>
                    <a:pt x="414" y="556"/>
                  </a:lnTo>
                  <a:lnTo>
                    <a:pt x="414" y="556"/>
                  </a:lnTo>
                  <a:lnTo>
                    <a:pt x="430" y="556"/>
                  </a:lnTo>
                  <a:lnTo>
                    <a:pt x="444" y="550"/>
                  </a:lnTo>
                  <a:lnTo>
                    <a:pt x="456" y="544"/>
                  </a:lnTo>
                  <a:lnTo>
                    <a:pt x="468" y="534"/>
                  </a:lnTo>
                  <a:lnTo>
                    <a:pt x="478" y="524"/>
                  </a:lnTo>
                  <a:lnTo>
                    <a:pt x="484" y="510"/>
                  </a:lnTo>
                  <a:lnTo>
                    <a:pt x="488" y="496"/>
                  </a:lnTo>
                  <a:lnTo>
                    <a:pt x="490" y="482"/>
                  </a:lnTo>
                  <a:lnTo>
                    <a:pt x="490" y="10"/>
                  </a:lnTo>
                  <a:lnTo>
                    <a:pt x="490" y="10"/>
                  </a:lnTo>
                  <a:lnTo>
                    <a:pt x="490" y="6"/>
                  </a:lnTo>
                  <a:lnTo>
                    <a:pt x="492" y="4"/>
                  </a:lnTo>
                  <a:lnTo>
                    <a:pt x="496" y="2"/>
                  </a:lnTo>
                  <a:lnTo>
                    <a:pt x="500" y="0"/>
                  </a:lnTo>
                  <a:lnTo>
                    <a:pt x="500" y="0"/>
                  </a:lnTo>
                  <a:lnTo>
                    <a:pt x="502" y="2"/>
                  </a:lnTo>
                  <a:lnTo>
                    <a:pt x="506" y="4"/>
                  </a:lnTo>
                  <a:lnTo>
                    <a:pt x="508" y="6"/>
                  </a:lnTo>
                  <a:lnTo>
                    <a:pt x="508" y="10"/>
                  </a:lnTo>
                  <a:lnTo>
                    <a:pt x="508" y="482"/>
                  </a:lnTo>
                  <a:lnTo>
                    <a:pt x="508" y="482"/>
                  </a:lnTo>
                  <a:lnTo>
                    <a:pt x="506" y="500"/>
                  </a:lnTo>
                  <a:lnTo>
                    <a:pt x="500" y="518"/>
                  </a:lnTo>
                  <a:lnTo>
                    <a:pt x="492" y="534"/>
                  </a:lnTo>
                  <a:lnTo>
                    <a:pt x="480" y="548"/>
                  </a:lnTo>
                  <a:lnTo>
                    <a:pt x="466" y="558"/>
                  </a:lnTo>
                  <a:lnTo>
                    <a:pt x="452" y="568"/>
                  </a:lnTo>
                  <a:lnTo>
                    <a:pt x="434" y="572"/>
                  </a:lnTo>
                  <a:lnTo>
                    <a:pt x="414" y="574"/>
                  </a:lnTo>
                  <a:lnTo>
                    <a:pt x="41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Rectangle 119">
              <a:extLst>
                <a:ext uri="{FF2B5EF4-FFF2-40B4-BE49-F238E27FC236}">
                  <a16:creationId xmlns:a16="http://schemas.microsoft.com/office/drawing/2014/main" id="{493FD808-63B5-454C-BE51-E73F381A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" y="3201"/>
              <a:ext cx="162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Rectangle 120">
              <a:extLst>
                <a:ext uri="{FF2B5EF4-FFF2-40B4-BE49-F238E27FC236}">
                  <a16:creationId xmlns:a16="http://schemas.microsoft.com/office/drawing/2014/main" id="{BB88F3DC-D9A7-4E86-B4BD-D34360DF6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3551"/>
              <a:ext cx="9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Rectangle 121">
              <a:extLst>
                <a:ext uri="{FF2B5EF4-FFF2-40B4-BE49-F238E27FC236}">
                  <a16:creationId xmlns:a16="http://schemas.microsoft.com/office/drawing/2014/main" id="{F11027D2-7DFB-45A0-9664-1EF24E0C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3243"/>
              <a:ext cx="27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Rectangle 122">
              <a:extLst>
                <a:ext uri="{FF2B5EF4-FFF2-40B4-BE49-F238E27FC236}">
                  <a16:creationId xmlns:a16="http://schemas.microsoft.com/office/drawing/2014/main" id="{1C685C2A-9BE8-4E86-A9C4-B7765812E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3285"/>
              <a:ext cx="27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Rectangle 123">
              <a:extLst>
                <a:ext uri="{FF2B5EF4-FFF2-40B4-BE49-F238E27FC236}">
                  <a16:creationId xmlns:a16="http://schemas.microsoft.com/office/drawing/2014/main" id="{89FB8515-C910-4CB7-8F99-0A004B0E9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3327"/>
              <a:ext cx="27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Rectangle 124">
              <a:extLst>
                <a:ext uri="{FF2B5EF4-FFF2-40B4-BE49-F238E27FC236}">
                  <a16:creationId xmlns:a16="http://schemas.microsoft.com/office/drawing/2014/main" id="{B690D31A-D64D-44B6-A451-3BAD0A21E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3369"/>
              <a:ext cx="27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Rectangle 125">
              <a:extLst>
                <a:ext uri="{FF2B5EF4-FFF2-40B4-BE49-F238E27FC236}">
                  <a16:creationId xmlns:a16="http://schemas.microsoft.com/office/drawing/2014/main" id="{F1851784-81A0-4517-998C-26A4C9733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3411"/>
              <a:ext cx="27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Rectangle 126">
              <a:extLst>
                <a:ext uri="{FF2B5EF4-FFF2-40B4-BE49-F238E27FC236}">
                  <a16:creationId xmlns:a16="http://schemas.microsoft.com/office/drawing/2014/main" id="{212BF1A3-1DEA-485D-B0AE-7503F7F73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3453"/>
              <a:ext cx="27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Rectangle 127">
              <a:extLst>
                <a:ext uri="{FF2B5EF4-FFF2-40B4-BE49-F238E27FC236}">
                  <a16:creationId xmlns:a16="http://schemas.microsoft.com/office/drawing/2014/main" id="{FE2A8510-C3B0-469B-842A-21FE4A931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7" y="3495"/>
              <a:ext cx="27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128">
              <a:extLst>
                <a:ext uri="{FF2B5EF4-FFF2-40B4-BE49-F238E27FC236}">
                  <a16:creationId xmlns:a16="http://schemas.microsoft.com/office/drawing/2014/main" id="{1FDD62F1-7D52-4E7A-B2A9-0413EBE880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5" y="2995"/>
              <a:ext cx="64" cy="536"/>
            </a:xfrm>
            <a:custGeom>
              <a:avLst/>
              <a:gdLst>
                <a:gd name="T0" fmla="*/ 32 w 64"/>
                <a:gd name="T1" fmla="*/ 536 h 536"/>
                <a:gd name="T2" fmla="*/ 32 w 64"/>
                <a:gd name="T3" fmla="*/ 536 h 536"/>
                <a:gd name="T4" fmla="*/ 26 w 64"/>
                <a:gd name="T5" fmla="*/ 536 h 536"/>
                <a:gd name="T6" fmla="*/ 22 w 64"/>
                <a:gd name="T7" fmla="*/ 532 h 536"/>
                <a:gd name="T8" fmla="*/ 16 w 64"/>
                <a:gd name="T9" fmla="*/ 528 h 536"/>
                <a:gd name="T10" fmla="*/ 14 w 64"/>
                <a:gd name="T11" fmla="*/ 524 h 536"/>
                <a:gd name="T12" fmla="*/ 0 w 64"/>
                <a:gd name="T13" fmla="*/ 480 h 536"/>
                <a:gd name="T14" fmla="*/ 0 w 64"/>
                <a:gd name="T15" fmla="*/ 36 h 536"/>
                <a:gd name="T16" fmla="*/ 0 w 64"/>
                <a:gd name="T17" fmla="*/ 36 h 536"/>
                <a:gd name="T18" fmla="*/ 0 w 64"/>
                <a:gd name="T19" fmla="*/ 28 h 536"/>
                <a:gd name="T20" fmla="*/ 2 w 64"/>
                <a:gd name="T21" fmla="*/ 22 h 536"/>
                <a:gd name="T22" fmla="*/ 6 w 64"/>
                <a:gd name="T23" fmla="*/ 16 h 536"/>
                <a:gd name="T24" fmla="*/ 10 w 64"/>
                <a:gd name="T25" fmla="*/ 10 h 536"/>
                <a:gd name="T26" fmla="*/ 14 w 64"/>
                <a:gd name="T27" fmla="*/ 6 h 536"/>
                <a:gd name="T28" fmla="*/ 20 w 64"/>
                <a:gd name="T29" fmla="*/ 4 h 536"/>
                <a:gd name="T30" fmla="*/ 26 w 64"/>
                <a:gd name="T31" fmla="*/ 2 h 536"/>
                <a:gd name="T32" fmla="*/ 32 w 64"/>
                <a:gd name="T33" fmla="*/ 0 h 536"/>
                <a:gd name="T34" fmla="*/ 32 w 64"/>
                <a:gd name="T35" fmla="*/ 0 h 536"/>
                <a:gd name="T36" fmla="*/ 38 w 64"/>
                <a:gd name="T37" fmla="*/ 2 h 536"/>
                <a:gd name="T38" fmla="*/ 44 w 64"/>
                <a:gd name="T39" fmla="*/ 4 h 536"/>
                <a:gd name="T40" fmla="*/ 50 w 64"/>
                <a:gd name="T41" fmla="*/ 6 h 536"/>
                <a:gd name="T42" fmla="*/ 54 w 64"/>
                <a:gd name="T43" fmla="*/ 10 h 536"/>
                <a:gd name="T44" fmla="*/ 58 w 64"/>
                <a:gd name="T45" fmla="*/ 16 h 536"/>
                <a:gd name="T46" fmla="*/ 62 w 64"/>
                <a:gd name="T47" fmla="*/ 22 h 536"/>
                <a:gd name="T48" fmla="*/ 64 w 64"/>
                <a:gd name="T49" fmla="*/ 28 h 536"/>
                <a:gd name="T50" fmla="*/ 64 w 64"/>
                <a:gd name="T51" fmla="*/ 36 h 536"/>
                <a:gd name="T52" fmla="*/ 64 w 64"/>
                <a:gd name="T53" fmla="*/ 484 h 536"/>
                <a:gd name="T54" fmla="*/ 50 w 64"/>
                <a:gd name="T55" fmla="*/ 524 h 536"/>
                <a:gd name="T56" fmla="*/ 50 w 64"/>
                <a:gd name="T57" fmla="*/ 524 h 536"/>
                <a:gd name="T58" fmla="*/ 48 w 64"/>
                <a:gd name="T59" fmla="*/ 528 h 536"/>
                <a:gd name="T60" fmla="*/ 42 w 64"/>
                <a:gd name="T61" fmla="*/ 532 h 536"/>
                <a:gd name="T62" fmla="*/ 38 w 64"/>
                <a:gd name="T63" fmla="*/ 536 h 536"/>
                <a:gd name="T64" fmla="*/ 32 w 64"/>
                <a:gd name="T65" fmla="*/ 536 h 536"/>
                <a:gd name="T66" fmla="*/ 32 w 64"/>
                <a:gd name="T67" fmla="*/ 536 h 536"/>
                <a:gd name="T68" fmla="*/ 18 w 64"/>
                <a:gd name="T69" fmla="*/ 480 h 536"/>
                <a:gd name="T70" fmla="*/ 32 w 64"/>
                <a:gd name="T71" fmla="*/ 518 h 536"/>
                <a:gd name="T72" fmla="*/ 46 w 64"/>
                <a:gd name="T73" fmla="*/ 478 h 536"/>
                <a:gd name="T74" fmla="*/ 46 w 64"/>
                <a:gd name="T75" fmla="*/ 36 h 536"/>
                <a:gd name="T76" fmla="*/ 46 w 64"/>
                <a:gd name="T77" fmla="*/ 36 h 536"/>
                <a:gd name="T78" fmla="*/ 46 w 64"/>
                <a:gd name="T79" fmla="*/ 28 h 536"/>
                <a:gd name="T80" fmla="*/ 42 w 64"/>
                <a:gd name="T81" fmla="*/ 24 h 536"/>
                <a:gd name="T82" fmla="*/ 38 w 64"/>
                <a:gd name="T83" fmla="*/ 20 h 536"/>
                <a:gd name="T84" fmla="*/ 32 w 64"/>
                <a:gd name="T85" fmla="*/ 18 h 536"/>
                <a:gd name="T86" fmla="*/ 32 w 64"/>
                <a:gd name="T87" fmla="*/ 18 h 536"/>
                <a:gd name="T88" fmla="*/ 26 w 64"/>
                <a:gd name="T89" fmla="*/ 20 h 536"/>
                <a:gd name="T90" fmla="*/ 22 w 64"/>
                <a:gd name="T91" fmla="*/ 24 h 536"/>
                <a:gd name="T92" fmla="*/ 18 w 64"/>
                <a:gd name="T93" fmla="*/ 28 h 536"/>
                <a:gd name="T94" fmla="*/ 18 w 64"/>
                <a:gd name="T95" fmla="*/ 36 h 536"/>
                <a:gd name="T96" fmla="*/ 18 w 64"/>
                <a:gd name="T97" fmla="*/ 48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536">
                  <a:moveTo>
                    <a:pt x="32" y="536"/>
                  </a:moveTo>
                  <a:lnTo>
                    <a:pt x="32" y="536"/>
                  </a:lnTo>
                  <a:lnTo>
                    <a:pt x="26" y="536"/>
                  </a:lnTo>
                  <a:lnTo>
                    <a:pt x="22" y="532"/>
                  </a:lnTo>
                  <a:lnTo>
                    <a:pt x="16" y="528"/>
                  </a:lnTo>
                  <a:lnTo>
                    <a:pt x="14" y="524"/>
                  </a:lnTo>
                  <a:lnTo>
                    <a:pt x="0" y="48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20" y="4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50" y="6"/>
                  </a:lnTo>
                  <a:lnTo>
                    <a:pt x="54" y="10"/>
                  </a:lnTo>
                  <a:lnTo>
                    <a:pt x="58" y="16"/>
                  </a:lnTo>
                  <a:lnTo>
                    <a:pt x="62" y="22"/>
                  </a:lnTo>
                  <a:lnTo>
                    <a:pt x="64" y="28"/>
                  </a:lnTo>
                  <a:lnTo>
                    <a:pt x="64" y="36"/>
                  </a:lnTo>
                  <a:lnTo>
                    <a:pt x="64" y="484"/>
                  </a:lnTo>
                  <a:lnTo>
                    <a:pt x="50" y="524"/>
                  </a:lnTo>
                  <a:lnTo>
                    <a:pt x="50" y="524"/>
                  </a:lnTo>
                  <a:lnTo>
                    <a:pt x="48" y="528"/>
                  </a:lnTo>
                  <a:lnTo>
                    <a:pt x="42" y="532"/>
                  </a:lnTo>
                  <a:lnTo>
                    <a:pt x="38" y="536"/>
                  </a:lnTo>
                  <a:lnTo>
                    <a:pt x="32" y="536"/>
                  </a:lnTo>
                  <a:lnTo>
                    <a:pt x="32" y="536"/>
                  </a:lnTo>
                  <a:close/>
                  <a:moveTo>
                    <a:pt x="18" y="480"/>
                  </a:moveTo>
                  <a:lnTo>
                    <a:pt x="32" y="518"/>
                  </a:lnTo>
                  <a:lnTo>
                    <a:pt x="46" y="478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28"/>
                  </a:lnTo>
                  <a:lnTo>
                    <a:pt x="42" y="24"/>
                  </a:lnTo>
                  <a:lnTo>
                    <a:pt x="38" y="20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6" y="20"/>
                  </a:lnTo>
                  <a:lnTo>
                    <a:pt x="22" y="24"/>
                  </a:lnTo>
                  <a:lnTo>
                    <a:pt x="18" y="28"/>
                  </a:lnTo>
                  <a:lnTo>
                    <a:pt x="18" y="36"/>
                  </a:lnTo>
                  <a:lnTo>
                    <a:pt x="18" y="4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129">
              <a:extLst>
                <a:ext uri="{FF2B5EF4-FFF2-40B4-BE49-F238E27FC236}">
                  <a16:creationId xmlns:a16="http://schemas.microsoft.com/office/drawing/2014/main" id="{47FC4FC6-0EC9-4CA7-AABC-D29034B24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3053"/>
              <a:ext cx="90" cy="136"/>
            </a:xfrm>
            <a:custGeom>
              <a:avLst/>
              <a:gdLst>
                <a:gd name="T0" fmla="*/ 18 w 90"/>
                <a:gd name="T1" fmla="*/ 136 h 136"/>
                <a:gd name="T2" fmla="*/ 0 w 90"/>
                <a:gd name="T3" fmla="*/ 136 h 136"/>
                <a:gd name="T4" fmla="*/ 0 w 90"/>
                <a:gd name="T5" fmla="*/ 0 h 136"/>
                <a:gd name="T6" fmla="*/ 90 w 90"/>
                <a:gd name="T7" fmla="*/ 0 h 136"/>
                <a:gd name="T8" fmla="*/ 90 w 90"/>
                <a:gd name="T9" fmla="*/ 18 h 136"/>
                <a:gd name="T10" fmla="*/ 18 w 90"/>
                <a:gd name="T11" fmla="*/ 18 h 136"/>
                <a:gd name="T12" fmla="*/ 18 w 90"/>
                <a:gd name="T13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36">
                  <a:moveTo>
                    <a:pt x="18" y="136"/>
                  </a:moveTo>
                  <a:lnTo>
                    <a:pt x="0" y="13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8"/>
                  </a:lnTo>
                  <a:lnTo>
                    <a:pt x="18" y="18"/>
                  </a:lnTo>
                  <a:lnTo>
                    <a:pt x="18" y="1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130">
              <a:extLst>
                <a:ext uri="{FF2B5EF4-FFF2-40B4-BE49-F238E27FC236}">
                  <a16:creationId xmlns:a16="http://schemas.microsoft.com/office/drawing/2014/main" id="{477E4DEA-C520-472E-BA8F-D122FADA7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3513"/>
              <a:ext cx="18" cy="48"/>
            </a:xfrm>
            <a:custGeom>
              <a:avLst/>
              <a:gdLst>
                <a:gd name="T0" fmla="*/ 10 w 18"/>
                <a:gd name="T1" fmla="*/ 48 h 48"/>
                <a:gd name="T2" fmla="*/ 10 w 18"/>
                <a:gd name="T3" fmla="*/ 48 h 48"/>
                <a:gd name="T4" fmla="*/ 6 w 18"/>
                <a:gd name="T5" fmla="*/ 46 h 48"/>
                <a:gd name="T6" fmla="*/ 4 w 18"/>
                <a:gd name="T7" fmla="*/ 44 h 48"/>
                <a:gd name="T8" fmla="*/ 2 w 18"/>
                <a:gd name="T9" fmla="*/ 42 h 48"/>
                <a:gd name="T10" fmla="*/ 0 w 18"/>
                <a:gd name="T11" fmla="*/ 38 h 48"/>
                <a:gd name="T12" fmla="*/ 0 w 18"/>
                <a:gd name="T13" fmla="*/ 10 h 48"/>
                <a:gd name="T14" fmla="*/ 0 w 18"/>
                <a:gd name="T15" fmla="*/ 10 h 48"/>
                <a:gd name="T16" fmla="*/ 2 w 18"/>
                <a:gd name="T17" fmla="*/ 6 h 48"/>
                <a:gd name="T18" fmla="*/ 4 w 18"/>
                <a:gd name="T19" fmla="*/ 2 h 48"/>
                <a:gd name="T20" fmla="*/ 6 w 18"/>
                <a:gd name="T21" fmla="*/ 0 h 48"/>
                <a:gd name="T22" fmla="*/ 10 w 18"/>
                <a:gd name="T23" fmla="*/ 0 h 48"/>
                <a:gd name="T24" fmla="*/ 10 w 18"/>
                <a:gd name="T25" fmla="*/ 0 h 48"/>
                <a:gd name="T26" fmla="*/ 14 w 18"/>
                <a:gd name="T27" fmla="*/ 0 h 48"/>
                <a:gd name="T28" fmla="*/ 16 w 18"/>
                <a:gd name="T29" fmla="*/ 2 h 48"/>
                <a:gd name="T30" fmla="*/ 18 w 18"/>
                <a:gd name="T31" fmla="*/ 6 h 48"/>
                <a:gd name="T32" fmla="*/ 18 w 18"/>
                <a:gd name="T33" fmla="*/ 10 h 48"/>
                <a:gd name="T34" fmla="*/ 18 w 18"/>
                <a:gd name="T35" fmla="*/ 38 h 48"/>
                <a:gd name="T36" fmla="*/ 18 w 18"/>
                <a:gd name="T37" fmla="*/ 38 h 48"/>
                <a:gd name="T38" fmla="*/ 18 w 18"/>
                <a:gd name="T39" fmla="*/ 42 h 48"/>
                <a:gd name="T40" fmla="*/ 16 w 18"/>
                <a:gd name="T41" fmla="*/ 44 h 48"/>
                <a:gd name="T42" fmla="*/ 14 w 18"/>
                <a:gd name="T43" fmla="*/ 46 h 48"/>
                <a:gd name="T44" fmla="*/ 10 w 18"/>
                <a:gd name="T45" fmla="*/ 48 h 48"/>
                <a:gd name="T46" fmla="*/ 10 w 18"/>
                <a:gd name="T4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48">
                  <a:moveTo>
                    <a:pt x="10" y="48"/>
                  </a:moveTo>
                  <a:lnTo>
                    <a:pt x="10" y="48"/>
                  </a:lnTo>
                  <a:lnTo>
                    <a:pt x="6" y="46"/>
                  </a:lnTo>
                  <a:lnTo>
                    <a:pt x="4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16" y="44"/>
                  </a:lnTo>
                  <a:lnTo>
                    <a:pt x="14" y="46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64D532B-563A-498A-9EEE-A9DB41520663}"/>
              </a:ext>
            </a:extLst>
          </p:cNvPr>
          <p:cNvGrpSpPr/>
          <p:nvPr/>
        </p:nvGrpSpPr>
        <p:grpSpPr>
          <a:xfrm>
            <a:off x="8392771" y="1989801"/>
            <a:ext cx="1749855" cy="1310651"/>
            <a:chOff x="2895600" y="4851400"/>
            <a:chExt cx="1371600" cy="1009650"/>
          </a:xfrm>
          <a:solidFill>
            <a:srgbClr val="F6F6FA"/>
          </a:solidFill>
        </p:grpSpPr>
        <p:sp>
          <p:nvSpPr>
            <p:cNvPr id="91" name="Freeform 165">
              <a:extLst>
                <a:ext uri="{FF2B5EF4-FFF2-40B4-BE49-F238E27FC236}">
                  <a16:creationId xmlns:a16="http://schemas.microsoft.com/office/drawing/2014/main" id="{1F843F34-6B70-415F-81DA-8B6AFDFCF6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5600" y="4851400"/>
              <a:ext cx="1000125" cy="1000125"/>
            </a:xfrm>
            <a:custGeom>
              <a:avLst/>
              <a:gdLst>
                <a:gd name="T0" fmla="*/ 282 w 630"/>
                <a:gd name="T1" fmla="*/ 630 h 630"/>
                <a:gd name="T2" fmla="*/ 192 w 630"/>
                <a:gd name="T3" fmla="*/ 606 h 630"/>
                <a:gd name="T4" fmla="*/ 114 w 630"/>
                <a:gd name="T5" fmla="*/ 558 h 630"/>
                <a:gd name="T6" fmla="*/ 54 w 630"/>
                <a:gd name="T7" fmla="*/ 492 h 630"/>
                <a:gd name="T8" fmla="*/ 14 w 630"/>
                <a:gd name="T9" fmla="*/ 410 h 630"/>
                <a:gd name="T10" fmla="*/ 0 w 630"/>
                <a:gd name="T11" fmla="*/ 316 h 630"/>
                <a:gd name="T12" fmla="*/ 6 w 630"/>
                <a:gd name="T13" fmla="*/ 252 h 630"/>
                <a:gd name="T14" fmla="*/ 38 w 630"/>
                <a:gd name="T15" fmla="*/ 166 h 630"/>
                <a:gd name="T16" fmla="*/ 92 w 630"/>
                <a:gd name="T17" fmla="*/ 94 h 630"/>
                <a:gd name="T18" fmla="*/ 164 w 630"/>
                <a:gd name="T19" fmla="*/ 38 h 630"/>
                <a:gd name="T20" fmla="*/ 250 w 630"/>
                <a:gd name="T21" fmla="*/ 8 h 630"/>
                <a:gd name="T22" fmla="*/ 314 w 630"/>
                <a:gd name="T23" fmla="*/ 0 h 630"/>
                <a:gd name="T24" fmla="*/ 408 w 630"/>
                <a:gd name="T25" fmla="*/ 14 h 630"/>
                <a:gd name="T26" fmla="*/ 490 w 630"/>
                <a:gd name="T27" fmla="*/ 54 h 630"/>
                <a:gd name="T28" fmla="*/ 558 w 630"/>
                <a:gd name="T29" fmla="*/ 116 h 630"/>
                <a:gd name="T30" fmla="*/ 604 w 630"/>
                <a:gd name="T31" fmla="*/ 194 h 630"/>
                <a:gd name="T32" fmla="*/ 628 w 630"/>
                <a:gd name="T33" fmla="*/ 284 h 630"/>
                <a:gd name="T34" fmla="*/ 628 w 630"/>
                <a:gd name="T35" fmla="*/ 348 h 630"/>
                <a:gd name="T36" fmla="*/ 604 w 630"/>
                <a:gd name="T37" fmla="*/ 438 h 630"/>
                <a:gd name="T38" fmla="*/ 558 w 630"/>
                <a:gd name="T39" fmla="*/ 516 h 630"/>
                <a:gd name="T40" fmla="*/ 490 w 630"/>
                <a:gd name="T41" fmla="*/ 578 h 630"/>
                <a:gd name="T42" fmla="*/ 408 w 630"/>
                <a:gd name="T43" fmla="*/ 616 h 630"/>
                <a:gd name="T44" fmla="*/ 314 w 630"/>
                <a:gd name="T45" fmla="*/ 630 h 630"/>
                <a:gd name="T46" fmla="*/ 314 w 630"/>
                <a:gd name="T47" fmla="*/ 18 h 630"/>
                <a:gd name="T48" fmla="*/ 226 w 630"/>
                <a:gd name="T49" fmla="*/ 32 h 630"/>
                <a:gd name="T50" fmla="*/ 148 w 630"/>
                <a:gd name="T51" fmla="*/ 70 h 630"/>
                <a:gd name="T52" fmla="*/ 86 w 630"/>
                <a:gd name="T53" fmla="*/ 126 h 630"/>
                <a:gd name="T54" fmla="*/ 40 w 630"/>
                <a:gd name="T55" fmla="*/ 200 h 630"/>
                <a:gd name="T56" fmla="*/ 18 w 630"/>
                <a:gd name="T57" fmla="*/ 286 h 630"/>
                <a:gd name="T58" fmla="*/ 18 w 630"/>
                <a:gd name="T59" fmla="*/ 346 h 630"/>
                <a:gd name="T60" fmla="*/ 40 w 630"/>
                <a:gd name="T61" fmla="*/ 432 h 630"/>
                <a:gd name="T62" fmla="*/ 86 w 630"/>
                <a:gd name="T63" fmla="*/ 504 h 630"/>
                <a:gd name="T64" fmla="*/ 148 w 630"/>
                <a:gd name="T65" fmla="*/ 562 h 630"/>
                <a:gd name="T66" fmla="*/ 226 w 630"/>
                <a:gd name="T67" fmla="*/ 600 h 630"/>
                <a:gd name="T68" fmla="*/ 314 w 630"/>
                <a:gd name="T69" fmla="*/ 612 h 630"/>
                <a:gd name="T70" fmla="*/ 374 w 630"/>
                <a:gd name="T71" fmla="*/ 606 h 630"/>
                <a:gd name="T72" fmla="*/ 456 w 630"/>
                <a:gd name="T73" fmla="*/ 578 h 630"/>
                <a:gd name="T74" fmla="*/ 524 w 630"/>
                <a:gd name="T75" fmla="*/ 526 h 630"/>
                <a:gd name="T76" fmla="*/ 576 w 630"/>
                <a:gd name="T77" fmla="*/ 458 h 630"/>
                <a:gd name="T78" fmla="*/ 606 w 630"/>
                <a:gd name="T79" fmla="*/ 376 h 630"/>
                <a:gd name="T80" fmla="*/ 612 w 630"/>
                <a:gd name="T81" fmla="*/ 316 h 630"/>
                <a:gd name="T82" fmla="*/ 598 w 630"/>
                <a:gd name="T83" fmla="*/ 228 h 630"/>
                <a:gd name="T84" fmla="*/ 560 w 630"/>
                <a:gd name="T85" fmla="*/ 150 h 630"/>
                <a:gd name="T86" fmla="*/ 504 w 630"/>
                <a:gd name="T87" fmla="*/ 86 h 630"/>
                <a:gd name="T88" fmla="*/ 430 w 630"/>
                <a:gd name="T89" fmla="*/ 42 h 630"/>
                <a:gd name="T90" fmla="*/ 344 w 630"/>
                <a:gd name="T91" fmla="*/ 2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0" h="630">
                  <a:moveTo>
                    <a:pt x="314" y="630"/>
                  </a:moveTo>
                  <a:lnTo>
                    <a:pt x="314" y="630"/>
                  </a:lnTo>
                  <a:lnTo>
                    <a:pt x="282" y="630"/>
                  </a:lnTo>
                  <a:lnTo>
                    <a:pt x="250" y="624"/>
                  </a:lnTo>
                  <a:lnTo>
                    <a:pt x="220" y="616"/>
                  </a:lnTo>
                  <a:lnTo>
                    <a:pt x="192" y="606"/>
                  </a:lnTo>
                  <a:lnTo>
                    <a:pt x="164" y="592"/>
                  </a:lnTo>
                  <a:lnTo>
                    <a:pt x="138" y="578"/>
                  </a:lnTo>
                  <a:lnTo>
                    <a:pt x="114" y="558"/>
                  </a:lnTo>
                  <a:lnTo>
                    <a:pt x="92" y="538"/>
                  </a:lnTo>
                  <a:lnTo>
                    <a:pt x="72" y="516"/>
                  </a:lnTo>
                  <a:lnTo>
                    <a:pt x="54" y="492"/>
                  </a:lnTo>
                  <a:lnTo>
                    <a:pt x="38" y="466"/>
                  </a:lnTo>
                  <a:lnTo>
                    <a:pt x="24" y="438"/>
                  </a:lnTo>
                  <a:lnTo>
                    <a:pt x="14" y="410"/>
                  </a:lnTo>
                  <a:lnTo>
                    <a:pt x="6" y="380"/>
                  </a:lnTo>
                  <a:lnTo>
                    <a:pt x="0" y="348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284"/>
                  </a:lnTo>
                  <a:lnTo>
                    <a:pt x="6" y="252"/>
                  </a:lnTo>
                  <a:lnTo>
                    <a:pt x="14" y="222"/>
                  </a:lnTo>
                  <a:lnTo>
                    <a:pt x="24" y="194"/>
                  </a:lnTo>
                  <a:lnTo>
                    <a:pt x="38" y="166"/>
                  </a:lnTo>
                  <a:lnTo>
                    <a:pt x="54" y="140"/>
                  </a:lnTo>
                  <a:lnTo>
                    <a:pt x="72" y="116"/>
                  </a:lnTo>
                  <a:lnTo>
                    <a:pt x="92" y="94"/>
                  </a:lnTo>
                  <a:lnTo>
                    <a:pt x="114" y="72"/>
                  </a:lnTo>
                  <a:lnTo>
                    <a:pt x="138" y="54"/>
                  </a:lnTo>
                  <a:lnTo>
                    <a:pt x="164" y="38"/>
                  </a:lnTo>
                  <a:lnTo>
                    <a:pt x="192" y="26"/>
                  </a:lnTo>
                  <a:lnTo>
                    <a:pt x="220" y="14"/>
                  </a:lnTo>
                  <a:lnTo>
                    <a:pt x="250" y="8"/>
                  </a:lnTo>
                  <a:lnTo>
                    <a:pt x="282" y="2"/>
                  </a:lnTo>
                  <a:lnTo>
                    <a:pt x="314" y="0"/>
                  </a:lnTo>
                  <a:lnTo>
                    <a:pt x="314" y="0"/>
                  </a:lnTo>
                  <a:lnTo>
                    <a:pt x="346" y="2"/>
                  </a:lnTo>
                  <a:lnTo>
                    <a:pt x="378" y="8"/>
                  </a:lnTo>
                  <a:lnTo>
                    <a:pt x="408" y="14"/>
                  </a:lnTo>
                  <a:lnTo>
                    <a:pt x="436" y="26"/>
                  </a:lnTo>
                  <a:lnTo>
                    <a:pt x="464" y="38"/>
                  </a:lnTo>
                  <a:lnTo>
                    <a:pt x="490" y="54"/>
                  </a:lnTo>
                  <a:lnTo>
                    <a:pt x="514" y="72"/>
                  </a:lnTo>
                  <a:lnTo>
                    <a:pt x="538" y="94"/>
                  </a:lnTo>
                  <a:lnTo>
                    <a:pt x="558" y="116"/>
                  </a:lnTo>
                  <a:lnTo>
                    <a:pt x="576" y="140"/>
                  </a:lnTo>
                  <a:lnTo>
                    <a:pt x="592" y="166"/>
                  </a:lnTo>
                  <a:lnTo>
                    <a:pt x="604" y="194"/>
                  </a:lnTo>
                  <a:lnTo>
                    <a:pt x="616" y="222"/>
                  </a:lnTo>
                  <a:lnTo>
                    <a:pt x="624" y="252"/>
                  </a:lnTo>
                  <a:lnTo>
                    <a:pt x="628" y="284"/>
                  </a:lnTo>
                  <a:lnTo>
                    <a:pt x="630" y="316"/>
                  </a:lnTo>
                  <a:lnTo>
                    <a:pt x="630" y="316"/>
                  </a:lnTo>
                  <a:lnTo>
                    <a:pt x="628" y="348"/>
                  </a:lnTo>
                  <a:lnTo>
                    <a:pt x="624" y="380"/>
                  </a:lnTo>
                  <a:lnTo>
                    <a:pt x="616" y="410"/>
                  </a:lnTo>
                  <a:lnTo>
                    <a:pt x="604" y="438"/>
                  </a:lnTo>
                  <a:lnTo>
                    <a:pt x="592" y="466"/>
                  </a:lnTo>
                  <a:lnTo>
                    <a:pt x="576" y="492"/>
                  </a:lnTo>
                  <a:lnTo>
                    <a:pt x="558" y="516"/>
                  </a:lnTo>
                  <a:lnTo>
                    <a:pt x="538" y="538"/>
                  </a:lnTo>
                  <a:lnTo>
                    <a:pt x="514" y="558"/>
                  </a:lnTo>
                  <a:lnTo>
                    <a:pt x="490" y="578"/>
                  </a:lnTo>
                  <a:lnTo>
                    <a:pt x="464" y="592"/>
                  </a:lnTo>
                  <a:lnTo>
                    <a:pt x="436" y="606"/>
                  </a:lnTo>
                  <a:lnTo>
                    <a:pt x="408" y="616"/>
                  </a:lnTo>
                  <a:lnTo>
                    <a:pt x="378" y="624"/>
                  </a:lnTo>
                  <a:lnTo>
                    <a:pt x="346" y="630"/>
                  </a:lnTo>
                  <a:lnTo>
                    <a:pt x="314" y="630"/>
                  </a:lnTo>
                  <a:lnTo>
                    <a:pt x="314" y="630"/>
                  </a:lnTo>
                  <a:close/>
                  <a:moveTo>
                    <a:pt x="314" y="18"/>
                  </a:moveTo>
                  <a:lnTo>
                    <a:pt x="314" y="18"/>
                  </a:lnTo>
                  <a:lnTo>
                    <a:pt x="284" y="20"/>
                  </a:lnTo>
                  <a:lnTo>
                    <a:pt x="254" y="24"/>
                  </a:lnTo>
                  <a:lnTo>
                    <a:pt x="226" y="32"/>
                  </a:lnTo>
                  <a:lnTo>
                    <a:pt x="198" y="42"/>
                  </a:lnTo>
                  <a:lnTo>
                    <a:pt x="172" y="54"/>
                  </a:lnTo>
                  <a:lnTo>
                    <a:pt x="148" y="70"/>
                  </a:lnTo>
                  <a:lnTo>
                    <a:pt x="126" y="86"/>
                  </a:lnTo>
                  <a:lnTo>
                    <a:pt x="104" y="106"/>
                  </a:lnTo>
                  <a:lnTo>
                    <a:pt x="86" y="126"/>
                  </a:lnTo>
                  <a:lnTo>
                    <a:pt x="68" y="150"/>
                  </a:lnTo>
                  <a:lnTo>
                    <a:pt x="54" y="174"/>
                  </a:lnTo>
                  <a:lnTo>
                    <a:pt x="40" y="200"/>
                  </a:lnTo>
                  <a:lnTo>
                    <a:pt x="30" y="228"/>
                  </a:lnTo>
                  <a:lnTo>
                    <a:pt x="24" y="256"/>
                  </a:lnTo>
                  <a:lnTo>
                    <a:pt x="18" y="28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18" y="346"/>
                  </a:lnTo>
                  <a:lnTo>
                    <a:pt x="24" y="376"/>
                  </a:lnTo>
                  <a:lnTo>
                    <a:pt x="30" y="404"/>
                  </a:lnTo>
                  <a:lnTo>
                    <a:pt x="40" y="432"/>
                  </a:lnTo>
                  <a:lnTo>
                    <a:pt x="54" y="458"/>
                  </a:lnTo>
                  <a:lnTo>
                    <a:pt x="68" y="482"/>
                  </a:lnTo>
                  <a:lnTo>
                    <a:pt x="86" y="504"/>
                  </a:lnTo>
                  <a:lnTo>
                    <a:pt x="104" y="526"/>
                  </a:lnTo>
                  <a:lnTo>
                    <a:pt x="126" y="546"/>
                  </a:lnTo>
                  <a:lnTo>
                    <a:pt x="148" y="562"/>
                  </a:lnTo>
                  <a:lnTo>
                    <a:pt x="172" y="578"/>
                  </a:lnTo>
                  <a:lnTo>
                    <a:pt x="198" y="590"/>
                  </a:lnTo>
                  <a:lnTo>
                    <a:pt x="226" y="600"/>
                  </a:lnTo>
                  <a:lnTo>
                    <a:pt x="254" y="606"/>
                  </a:lnTo>
                  <a:lnTo>
                    <a:pt x="284" y="612"/>
                  </a:lnTo>
                  <a:lnTo>
                    <a:pt x="314" y="612"/>
                  </a:lnTo>
                  <a:lnTo>
                    <a:pt x="314" y="612"/>
                  </a:lnTo>
                  <a:lnTo>
                    <a:pt x="344" y="612"/>
                  </a:lnTo>
                  <a:lnTo>
                    <a:pt x="374" y="606"/>
                  </a:lnTo>
                  <a:lnTo>
                    <a:pt x="402" y="600"/>
                  </a:lnTo>
                  <a:lnTo>
                    <a:pt x="430" y="590"/>
                  </a:lnTo>
                  <a:lnTo>
                    <a:pt x="456" y="578"/>
                  </a:lnTo>
                  <a:lnTo>
                    <a:pt x="480" y="562"/>
                  </a:lnTo>
                  <a:lnTo>
                    <a:pt x="504" y="546"/>
                  </a:lnTo>
                  <a:lnTo>
                    <a:pt x="524" y="526"/>
                  </a:lnTo>
                  <a:lnTo>
                    <a:pt x="544" y="504"/>
                  </a:lnTo>
                  <a:lnTo>
                    <a:pt x="560" y="482"/>
                  </a:lnTo>
                  <a:lnTo>
                    <a:pt x="576" y="458"/>
                  </a:lnTo>
                  <a:lnTo>
                    <a:pt x="588" y="432"/>
                  </a:lnTo>
                  <a:lnTo>
                    <a:pt x="598" y="404"/>
                  </a:lnTo>
                  <a:lnTo>
                    <a:pt x="606" y="376"/>
                  </a:lnTo>
                  <a:lnTo>
                    <a:pt x="610" y="346"/>
                  </a:lnTo>
                  <a:lnTo>
                    <a:pt x="612" y="316"/>
                  </a:lnTo>
                  <a:lnTo>
                    <a:pt x="612" y="316"/>
                  </a:lnTo>
                  <a:lnTo>
                    <a:pt x="610" y="286"/>
                  </a:lnTo>
                  <a:lnTo>
                    <a:pt x="606" y="256"/>
                  </a:lnTo>
                  <a:lnTo>
                    <a:pt x="598" y="228"/>
                  </a:lnTo>
                  <a:lnTo>
                    <a:pt x="588" y="200"/>
                  </a:lnTo>
                  <a:lnTo>
                    <a:pt x="576" y="174"/>
                  </a:lnTo>
                  <a:lnTo>
                    <a:pt x="560" y="150"/>
                  </a:lnTo>
                  <a:lnTo>
                    <a:pt x="544" y="126"/>
                  </a:lnTo>
                  <a:lnTo>
                    <a:pt x="524" y="106"/>
                  </a:lnTo>
                  <a:lnTo>
                    <a:pt x="504" y="86"/>
                  </a:lnTo>
                  <a:lnTo>
                    <a:pt x="480" y="70"/>
                  </a:lnTo>
                  <a:lnTo>
                    <a:pt x="456" y="54"/>
                  </a:lnTo>
                  <a:lnTo>
                    <a:pt x="430" y="42"/>
                  </a:lnTo>
                  <a:lnTo>
                    <a:pt x="402" y="32"/>
                  </a:lnTo>
                  <a:lnTo>
                    <a:pt x="374" y="24"/>
                  </a:lnTo>
                  <a:lnTo>
                    <a:pt x="344" y="20"/>
                  </a:lnTo>
                  <a:lnTo>
                    <a:pt x="314" y="18"/>
                  </a:lnTo>
                  <a:lnTo>
                    <a:pt x="314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2" name="Freeform 166">
              <a:extLst>
                <a:ext uri="{FF2B5EF4-FFF2-40B4-BE49-F238E27FC236}">
                  <a16:creationId xmlns:a16="http://schemas.microsoft.com/office/drawing/2014/main" id="{B8B45020-E9E1-4B08-99E7-3D6820F36E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4675" y="4851400"/>
              <a:ext cx="558800" cy="1000125"/>
            </a:xfrm>
            <a:custGeom>
              <a:avLst/>
              <a:gdLst>
                <a:gd name="T0" fmla="*/ 158 w 352"/>
                <a:gd name="T1" fmla="*/ 630 h 630"/>
                <a:gd name="T2" fmla="*/ 108 w 352"/>
                <a:gd name="T3" fmla="*/ 606 h 630"/>
                <a:gd name="T4" fmla="*/ 64 w 352"/>
                <a:gd name="T5" fmla="*/ 558 h 630"/>
                <a:gd name="T6" fmla="*/ 30 w 352"/>
                <a:gd name="T7" fmla="*/ 492 h 630"/>
                <a:gd name="T8" fmla="*/ 8 w 352"/>
                <a:gd name="T9" fmla="*/ 410 h 630"/>
                <a:gd name="T10" fmla="*/ 0 w 352"/>
                <a:gd name="T11" fmla="*/ 316 h 630"/>
                <a:gd name="T12" fmla="*/ 4 w 352"/>
                <a:gd name="T13" fmla="*/ 252 h 630"/>
                <a:gd name="T14" fmla="*/ 22 w 352"/>
                <a:gd name="T15" fmla="*/ 166 h 630"/>
                <a:gd name="T16" fmla="*/ 52 w 352"/>
                <a:gd name="T17" fmla="*/ 94 h 630"/>
                <a:gd name="T18" fmla="*/ 92 w 352"/>
                <a:gd name="T19" fmla="*/ 38 h 630"/>
                <a:gd name="T20" fmla="*/ 140 w 352"/>
                <a:gd name="T21" fmla="*/ 8 h 630"/>
                <a:gd name="T22" fmla="*/ 176 w 352"/>
                <a:gd name="T23" fmla="*/ 0 h 630"/>
                <a:gd name="T24" fmla="*/ 228 w 352"/>
                <a:gd name="T25" fmla="*/ 14 h 630"/>
                <a:gd name="T26" fmla="*/ 274 w 352"/>
                <a:gd name="T27" fmla="*/ 54 h 630"/>
                <a:gd name="T28" fmla="*/ 312 w 352"/>
                <a:gd name="T29" fmla="*/ 116 h 630"/>
                <a:gd name="T30" fmla="*/ 338 w 352"/>
                <a:gd name="T31" fmla="*/ 194 h 630"/>
                <a:gd name="T32" fmla="*/ 352 w 352"/>
                <a:gd name="T33" fmla="*/ 284 h 630"/>
                <a:gd name="T34" fmla="*/ 352 w 352"/>
                <a:gd name="T35" fmla="*/ 348 h 630"/>
                <a:gd name="T36" fmla="*/ 338 w 352"/>
                <a:gd name="T37" fmla="*/ 438 h 630"/>
                <a:gd name="T38" fmla="*/ 312 w 352"/>
                <a:gd name="T39" fmla="*/ 516 h 630"/>
                <a:gd name="T40" fmla="*/ 274 w 352"/>
                <a:gd name="T41" fmla="*/ 578 h 630"/>
                <a:gd name="T42" fmla="*/ 228 w 352"/>
                <a:gd name="T43" fmla="*/ 616 h 630"/>
                <a:gd name="T44" fmla="*/ 176 w 352"/>
                <a:gd name="T45" fmla="*/ 630 h 630"/>
                <a:gd name="T46" fmla="*/ 176 w 352"/>
                <a:gd name="T47" fmla="*/ 18 h 630"/>
                <a:gd name="T48" fmla="*/ 130 w 352"/>
                <a:gd name="T49" fmla="*/ 32 h 630"/>
                <a:gd name="T50" fmla="*/ 88 w 352"/>
                <a:gd name="T51" fmla="*/ 70 h 630"/>
                <a:gd name="T52" fmla="*/ 54 w 352"/>
                <a:gd name="T53" fmla="*/ 126 h 630"/>
                <a:gd name="T54" fmla="*/ 30 w 352"/>
                <a:gd name="T55" fmla="*/ 200 h 630"/>
                <a:gd name="T56" fmla="*/ 20 w 352"/>
                <a:gd name="T57" fmla="*/ 286 h 630"/>
                <a:gd name="T58" fmla="*/ 20 w 352"/>
                <a:gd name="T59" fmla="*/ 346 h 630"/>
                <a:gd name="T60" fmla="*/ 30 w 352"/>
                <a:gd name="T61" fmla="*/ 432 h 630"/>
                <a:gd name="T62" fmla="*/ 54 w 352"/>
                <a:gd name="T63" fmla="*/ 504 h 630"/>
                <a:gd name="T64" fmla="*/ 88 w 352"/>
                <a:gd name="T65" fmla="*/ 562 h 630"/>
                <a:gd name="T66" fmla="*/ 130 w 352"/>
                <a:gd name="T67" fmla="*/ 600 h 630"/>
                <a:gd name="T68" fmla="*/ 176 w 352"/>
                <a:gd name="T69" fmla="*/ 612 h 630"/>
                <a:gd name="T70" fmla="*/ 208 w 352"/>
                <a:gd name="T71" fmla="*/ 606 h 630"/>
                <a:gd name="T72" fmla="*/ 252 w 352"/>
                <a:gd name="T73" fmla="*/ 578 h 630"/>
                <a:gd name="T74" fmla="*/ 288 w 352"/>
                <a:gd name="T75" fmla="*/ 526 h 630"/>
                <a:gd name="T76" fmla="*/ 316 w 352"/>
                <a:gd name="T77" fmla="*/ 458 h 630"/>
                <a:gd name="T78" fmla="*/ 332 w 352"/>
                <a:gd name="T79" fmla="*/ 376 h 630"/>
                <a:gd name="T80" fmla="*/ 334 w 352"/>
                <a:gd name="T81" fmla="*/ 316 h 630"/>
                <a:gd name="T82" fmla="*/ 328 w 352"/>
                <a:gd name="T83" fmla="*/ 228 h 630"/>
                <a:gd name="T84" fmla="*/ 308 w 352"/>
                <a:gd name="T85" fmla="*/ 150 h 630"/>
                <a:gd name="T86" fmla="*/ 276 w 352"/>
                <a:gd name="T87" fmla="*/ 86 h 630"/>
                <a:gd name="T88" fmla="*/ 238 w 352"/>
                <a:gd name="T89" fmla="*/ 42 h 630"/>
                <a:gd name="T90" fmla="*/ 192 w 352"/>
                <a:gd name="T91" fmla="*/ 2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2" h="630">
                  <a:moveTo>
                    <a:pt x="176" y="630"/>
                  </a:moveTo>
                  <a:lnTo>
                    <a:pt x="176" y="630"/>
                  </a:lnTo>
                  <a:lnTo>
                    <a:pt x="158" y="630"/>
                  </a:lnTo>
                  <a:lnTo>
                    <a:pt x="140" y="624"/>
                  </a:lnTo>
                  <a:lnTo>
                    <a:pt x="124" y="616"/>
                  </a:lnTo>
                  <a:lnTo>
                    <a:pt x="108" y="606"/>
                  </a:lnTo>
                  <a:lnTo>
                    <a:pt x="92" y="592"/>
                  </a:lnTo>
                  <a:lnTo>
                    <a:pt x="78" y="578"/>
                  </a:lnTo>
                  <a:lnTo>
                    <a:pt x="64" y="558"/>
                  </a:lnTo>
                  <a:lnTo>
                    <a:pt x="52" y="538"/>
                  </a:lnTo>
                  <a:lnTo>
                    <a:pt x="40" y="516"/>
                  </a:lnTo>
                  <a:lnTo>
                    <a:pt x="30" y="492"/>
                  </a:lnTo>
                  <a:lnTo>
                    <a:pt x="22" y="466"/>
                  </a:lnTo>
                  <a:lnTo>
                    <a:pt x="14" y="438"/>
                  </a:lnTo>
                  <a:lnTo>
                    <a:pt x="8" y="410"/>
                  </a:lnTo>
                  <a:lnTo>
                    <a:pt x="4" y="380"/>
                  </a:lnTo>
                  <a:lnTo>
                    <a:pt x="2" y="348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2" y="284"/>
                  </a:lnTo>
                  <a:lnTo>
                    <a:pt x="4" y="252"/>
                  </a:lnTo>
                  <a:lnTo>
                    <a:pt x="8" y="222"/>
                  </a:lnTo>
                  <a:lnTo>
                    <a:pt x="14" y="194"/>
                  </a:lnTo>
                  <a:lnTo>
                    <a:pt x="22" y="166"/>
                  </a:lnTo>
                  <a:lnTo>
                    <a:pt x="30" y="140"/>
                  </a:lnTo>
                  <a:lnTo>
                    <a:pt x="40" y="116"/>
                  </a:lnTo>
                  <a:lnTo>
                    <a:pt x="52" y="94"/>
                  </a:lnTo>
                  <a:lnTo>
                    <a:pt x="64" y="72"/>
                  </a:lnTo>
                  <a:lnTo>
                    <a:pt x="78" y="54"/>
                  </a:lnTo>
                  <a:lnTo>
                    <a:pt x="92" y="38"/>
                  </a:lnTo>
                  <a:lnTo>
                    <a:pt x="108" y="26"/>
                  </a:lnTo>
                  <a:lnTo>
                    <a:pt x="124" y="14"/>
                  </a:lnTo>
                  <a:lnTo>
                    <a:pt x="140" y="8"/>
                  </a:lnTo>
                  <a:lnTo>
                    <a:pt x="158" y="2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4" y="2"/>
                  </a:lnTo>
                  <a:lnTo>
                    <a:pt x="212" y="8"/>
                  </a:lnTo>
                  <a:lnTo>
                    <a:pt x="228" y="14"/>
                  </a:lnTo>
                  <a:lnTo>
                    <a:pt x="244" y="26"/>
                  </a:lnTo>
                  <a:lnTo>
                    <a:pt x="260" y="38"/>
                  </a:lnTo>
                  <a:lnTo>
                    <a:pt x="274" y="54"/>
                  </a:lnTo>
                  <a:lnTo>
                    <a:pt x="288" y="72"/>
                  </a:lnTo>
                  <a:lnTo>
                    <a:pt x="300" y="94"/>
                  </a:lnTo>
                  <a:lnTo>
                    <a:pt x="312" y="116"/>
                  </a:lnTo>
                  <a:lnTo>
                    <a:pt x="322" y="140"/>
                  </a:lnTo>
                  <a:lnTo>
                    <a:pt x="332" y="166"/>
                  </a:lnTo>
                  <a:lnTo>
                    <a:pt x="338" y="194"/>
                  </a:lnTo>
                  <a:lnTo>
                    <a:pt x="344" y="222"/>
                  </a:lnTo>
                  <a:lnTo>
                    <a:pt x="348" y="252"/>
                  </a:lnTo>
                  <a:lnTo>
                    <a:pt x="352" y="284"/>
                  </a:lnTo>
                  <a:lnTo>
                    <a:pt x="352" y="316"/>
                  </a:lnTo>
                  <a:lnTo>
                    <a:pt x="352" y="316"/>
                  </a:lnTo>
                  <a:lnTo>
                    <a:pt x="352" y="348"/>
                  </a:lnTo>
                  <a:lnTo>
                    <a:pt x="348" y="380"/>
                  </a:lnTo>
                  <a:lnTo>
                    <a:pt x="344" y="410"/>
                  </a:lnTo>
                  <a:lnTo>
                    <a:pt x="338" y="438"/>
                  </a:lnTo>
                  <a:lnTo>
                    <a:pt x="332" y="466"/>
                  </a:lnTo>
                  <a:lnTo>
                    <a:pt x="322" y="492"/>
                  </a:lnTo>
                  <a:lnTo>
                    <a:pt x="312" y="516"/>
                  </a:lnTo>
                  <a:lnTo>
                    <a:pt x="300" y="538"/>
                  </a:lnTo>
                  <a:lnTo>
                    <a:pt x="288" y="558"/>
                  </a:lnTo>
                  <a:lnTo>
                    <a:pt x="274" y="578"/>
                  </a:lnTo>
                  <a:lnTo>
                    <a:pt x="260" y="592"/>
                  </a:lnTo>
                  <a:lnTo>
                    <a:pt x="244" y="606"/>
                  </a:lnTo>
                  <a:lnTo>
                    <a:pt x="228" y="616"/>
                  </a:lnTo>
                  <a:lnTo>
                    <a:pt x="212" y="624"/>
                  </a:lnTo>
                  <a:lnTo>
                    <a:pt x="194" y="630"/>
                  </a:lnTo>
                  <a:lnTo>
                    <a:pt x="176" y="630"/>
                  </a:lnTo>
                  <a:lnTo>
                    <a:pt x="176" y="630"/>
                  </a:lnTo>
                  <a:close/>
                  <a:moveTo>
                    <a:pt x="176" y="18"/>
                  </a:moveTo>
                  <a:lnTo>
                    <a:pt x="176" y="18"/>
                  </a:lnTo>
                  <a:lnTo>
                    <a:pt x="160" y="20"/>
                  </a:lnTo>
                  <a:lnTo>
                    <a:pt x="144" y="24"/>
                  </a:lnTo>
                  <a:lnTo>
                    <a:pt x="130" y="32"/>
                  </a:lnTo>
                  <a:lnTo>
                    <a:pt x="114" y="42"/>
                  </a:lnTo>
                  <a:lnTo>
                    <a:pt x="102" y="54"/>
                  </a:lnTo>
                  <a:lnTo>
                    <a:pt x="88" y="70"/>
                  </a:lnTo>
                  <a:lnTo>
                    <a:pt x="76" y="86"/>
                  </a:lnTo>
                  <a:lnTo>
                    <a:pt x="64" y="106"/>
                  </a:lnTo>
                  <a:lnTo>
                    <a:pt x="54" y="126"/>
                  </a:lnTo>
                  <a:lnTo>
                    <a:pt x="46" y="150"/>
                  </a:lnTo>
                  <a:lnTo>
                    <a:pt x="38" y="174"/>
                  </a:lnTo>
                  <a:lnTo>
                    <a:pt x="30" y="200"/>
                  </a:lnTo>
                  <a:lnTo>
                    <a:pt x="26" y="228"/>
                  </a:lnTo>
                  <a:lnTo>
                    <a:pt x="22" y="256"/>
                  </a:lnTo>
                  <a:lnTo>
                    <a:pt x="20" y="286"/>
                  </a:lnTo>
                  <a:lnTo>
                    <a:pt x="18" y="316"/>
                  </a:lnTo>
                  <a:lnTo>
                    <a:pt x="18" y="316"/>
                  </a:lnTo>
                  <a:lnTo>
                    <a:pt x="20" y="346"/>
                  </a:lnTo>
                  <a:lnTo>
                    <a:pt x="22" y="376"/>
                  </a:lnTo>
                  <a:lnTo>
                    <a:pt x="26" y="404"/>
                  </a:lnTo>
                  <a:lnTo>
                    <a:pt x="30" y="432"/>
                  </a:lnTo>
                  <a:lnTo>
                    <a:pt x="38" y="458"/>
                  </a:lnTo>
                  <a:lnTo>
                    <a:pt x="46" y="482"/>
                  </a:lnTo>
                  <a:lnTo>
                    <a:pt x="54" y="504"/>
                  </a:lnTo>
                  <a:lnTo>
                    <a:pt x="64" y="526"/>
                  </a:lnTo>
                  <a:lnTo>
                    <a:pt x="76" y="546"/>
                  </a:lnTo>
                  <a:lnTo>
                    <a:pt x="88" y="562"/>
                  </a:lnTo>
                  <a:lnTo>
                    <a:pt x="102" y="578"/>
                  </a:lnTo>
                  <a:lnTo>
                    <a:pt x="114" y="590"/>
                  </a:lnTo>
                  <a:lnTo>
                    <a:pt x="130" y="600"/>
                  </a:lnTo>
                  <a:lnTo>
                    <a:pt x="144" y="606"/>
                  </a:lnTo>
                  <a:lnTo>
                    <a:pt x="160" y="612"/>
                  </a:lnTo>
                  <a:lnTo>
                    <a:pt x="176" y="612"/>
                  </a:lnTo>
                  <a:lnTo>
                    <a:pt x="176" y="612"/>
                  </a:lnTo>
                  <a:lnTo>
                    <a:pt x="192" y="612"/>
                  </a:lnTo>
                  <a:lnTo>
                    <a:pt x="208" y="606"/>
                  </a:lnTo>
                  <a:lnTo>
                    <a:pt x="224" y="600"/>
                  </a:lnTo>
                  <a:lnTo>
                    <a:pt x="238" y="590"/>
                  </a:lnTo>
                  <a:lnTo>
                    <a:pt x="252" y="578"/>
                  </a:lnTo>
                  <a:lnTo>
                    <a:pt x="264" y="562"/>
                  </a:lnTo>
                  <a:lnTo>
                    <a:pt x="276" y="546"/>
                  </a:lnTo>
                  <a:lnTo>
                    <a:pt x="288" y="526"/>
                  </a:lnTo>
                  <a:lnTo>
                    <a:pt x="298" y="504"/>
                  </a:lnTo>
                  <a:lnTo>
                    <a:pt x="308" y="482"/>
                  </a:lnTo>
                  <a:lnTo>
                    <a:pt x="316" y="458"/>
                  </a:lnTo>
                  <a:lnTo>
                    <a:pt x="322" y="432"/>
                  </a:lnTo>
                  <a:lnTo>
                    <a:pt x="328" y="404"/>
                  </a:lnTo>
                  <a:lnTo>
                    <a:pt x="332" y="376"/>
                  </a:lnTo>
                  <a:lnTo>
                    <a:pt x="334" y="346"/>
                  </a:lnTo>
                  <a:lnTo>
                    <a:pt x="334" y="316"/>
                  </a:lnTo>
                  <a:lnTo>
                    <a:pt x="334" y="316"/>
                  </a:lnTo>
                  <a:lnTo>
                    <a:pt x="334" y="286"/>
                  </a:lnTo>
                  <a:lnTo>
                    <a:pt x="332" y="256"/>
                  </a:lnTo>
                  <a:lnTo>
                    <a:pt x="328" y="228"/>
                  </a:lnTo>
                  <a:lnTo>
                    <a:pt x="322" y="200"/>
                  </a:lnTo>
                  <a:lnTo>
                    <a:pt x="316" y="174"/>
                  </a:lnTo>
                  <a:lnTo>
                    <a:pt x="308" y="150"/>
                  </a:lnTo>
                  <a:lnTo>
                    <a:pt x="298" y="126"/>
                  </a:lnTo>
                  <a:lnTo>
                    <a:pt x="288" y="106"/>
                  </a:lnTo>
                  <a:lnTo>
                    <a:pt x="276" y="86"/>
                  </a:lnTo>
                  <a:lnTo>
                    <a:pt x="264" y="70"/>
                  </a:lnTo>
                  <a:lnTo>
                    <a:pt x="252" y="54"/>
                  </a:lnTo>
                  <a:lnTo>
                    <a:pt x="238" y="42"/>
                  </a:lnTo>
                  <a:lnTo>
                    <a:pt x="224" y="32"/>
                  </a:lnTo>
                  <a:lnTo>
                    <a:pt x="208" y="24"/>
                  </a:lnTo>
                  <a:lnTo>
                    <a:pt x="192" y="2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3" name="Rectangle 167">
              <a:extLst>
                <a:ext uri="{FF2B5EF4-FFF2-40B4-BE49-F238E27FC236}">
                  <a16:creationId xmlns:a16="http://schemas.microsoft.com/office/drawing/2014/main" id="{2F96264E-210D-482E-A7E0-CF11E46112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1375" y="4851400"/>
              <a:ext cx="28575" cy="10001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4" name="Rectangle 168">
              <a:extLst>
                <a:ext uri="{FF2B5EF4-FFF2-40B4-BE49-F238E27FC236}">
                  <a16:creationId xmlns:a16="http://schemas.microsoft.com/office/drawing/2014/main" id="{228B5063-4CD4-4264-8ED5-8DF2A2942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25" y="5102225"/>
              <a:ext cx="850900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5" name="Rectangle 169">
              <a:extLst>
                <a:ext uri="{FF2B5EF4-FFF2-40B4-BE49-F238E27FC236}">
                  <a16:creationId xmlns:a16="http://schemas.microsoft.com/office/drawing/2014/main" id="{235469A9-A9D8-4268-B8E4-64031984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450" y="5575300"/>
              <a:ext cx="8604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6" name="Rectangle 170">
              <a:extLst>
                <a:ext uri="{FF2B5EF4-FFF2-40B4-BE49-F238E27FC236}">
                  <a16:creationId xmlns:a16="http://schemas.microsoft.com/office/drawing/2014/main" id="{2A019BF9-9C59-424C-846C-A961B5C4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5337175"/>
              <a:ext cx="1000125" cy="285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7" name="Freeform 171">
              <a:extLst>
                <a:ext uri="{FF2B5EF4-FFF2-40B4-BE49-F238E27FC236}">
                  <a16:creationId xmlns:a16="http://schemas.microsoft.com/office/drawing/2014/main" id="{F05185AF-77C6-443B-AFB1-358B40D0C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2375" y="4860925"/>
              <a:ext cx="504825" cy="1000125"/>
            </a:xfrm>
            <a:custGeom>
              <a:avLst/>
              <a:gdLst>
                <a:gd name="T0" fmla="*/ 64 w 318"/>
                <a:gd name="T1" fmla="*/ 578 h 630"/>
                <a:gd name="T2" fmla="*/ 36 w 318"/>
                <a:gd name="T3" fmla="*/ 586 h 630"/>
                <a:gd name="T4" fmla="*/ 2 w 318"/>
                <a:gd name="T5" fmla="*/ 590 h 630"/>
                <a:gd name="T6" fmla="*/ 8 w 318"/>
                <a:gd name="T7" fmla="*/ 572 h 630"/>
                <a:gd name="T8" fmla="*/ 36 w 318"/>
                <a:gd name="T9" fmla="*/ 568 h 630"/>
                <a:gd name="T10" fmla="*/ 72 w 318"/>
                <a:gd name="T11" fmla="*/ 556 h 630"/>
                <a:gd name="T12" fmla="*/ 134 w 318"/>
                <a:gd name="T13" fmla="*/ 588 h 630"/>
                <a:gd name="T14" fmla="*/ 116 w 318"/>
                <a:gd name="T15" fmla="*/ 536 h 630"/>
                <a:gd name="T16" fmla="*/ 140 w 318"/>
                <a:gd name="T17" fmla="*/ 518 h 630"/>
                <a:gd name="T18" fmla="*/ 168 w 318"/>
                <a:gd name="T19" fmla="*/ 494 h 630"/>
                <a:gd name="T20" fmla="*/ 236 w 318"/>
                <a:gd name="T21" fmla="*/ 498 h 630"/>
                <a:gd name="T22" fmla="*/ 200 w 318"/>
                <a:gd name="T23" fmla="*/ 456 h 630"/>
                <a:gd name="T24" fmla="*/ 214 w 318"/>
                <a:gd name="T25" fmla="*/ 432 h 630"/>
                <a:gd name="T26" fmla="*/ 228 w 318"/>
                <a:gd name="T27" fmla="*/ 398 h 630"/>
                <a:gd name="T28" fmla="*/ 292 w 318"/>
                <a:gd name="T29" fmla="*/ 372 h 630"/>
                <a:gd name="T30" fmla="*/ 240 w 318"/>
                <a:gd name="T31" fmla="*/ 350 h 630"/>
                <a:gd name="T32" fmla="*/ 244 w 318"/>
                <a:gd name="T33" fmla="*/ 328 h 630"/>
                <a:gd name="T34" fmla="*/ 244 w 318"/>
                <a:gd name="T35" fmla="*/ 310 h 630"/>
                <a:gd name="T36" fmla="*/ 242 w 318"/>
                <a:gd name="T37" fmla="*/ 284 h 630"/>
                <a:gd name="T38" fmla="*/ 290 w 318"/>
                <a:gd name="T39" fmla="*/ 234 h 630"/>
                <a:gd name="T40" fmla="*/ 234 w 318"/>
                <a:gd name="T41" fmla="*/ 236 h 630"/>
                <a:gd name="T42" fmla="*/ 224 w 318"/>
                <a:gd name="T43" fmla="*/ 208 h 630"/>
                <a:gd name="T44" fmla="*/ 208 w 318"/>
                <a:gd name="T45" fmla="*/ 176 h 630"/>
                <a:gd name="T46" fmla="*/ 228 w 318"/>
                <a:gd name="T47" fmla="*/ 110 h 630"/>
                <a:gd name="T48" fmla="*/ 178 w 318"/>
                <a:gd name="T49" fmla="*/ 136 h 630"/>
                <a:gd name="T50" fmla="*/ 158 w 318"/>
                <a:gd name="T51" fmla="*/ 116 h 630"/>
                <a:gd name="T52" fmla="*/ 130 w 318"/>
                <a:gd name="T53" fmla="*/ 92 h 630"/>
                <a:gd name="T54" fmla="*/ 122 w 318"/>
                <a:gd name="T55" fmla="*/ 24 h 630"/>
                <a:gd name="T56" fmla="*/ 86 w 318"/>
                <a:gd name="T57" fmla="*/ 68 h 630"/>
                <a:gd name="T58" fmla="*/ 68 w 318"/>
                <a:gd name="T59" fmla="*/ 62 h 630"/>
                <a:gd name="T60" fmla="*/ 28 w 318"/>
                <a:gd name="T61" fmla="*/ 50 h 630"/>
                <a:gd name="T62" fmla="*/ 0 w 318"/>
                <a:gd name="T63" fmla="*/ 46 h 630"/>
                <a:gd name="T64" fmla="*/ 10 w 318"/>
                <a:gd name="T65" fmla="*/ 30 h 630"/>
                <a:gd name="T66" fmla="*/ 30 w 318"/>
                <a:gd name="T67" fmla="*/ 32 h 630"/>
                <a:gd name="T68" fmla="*/ 68 w 318"/>
                <a:gd name="T69" fmla="*/ 42 h 630"/>
                <a:gd name="T70" fmla="*/ 114 w 318"/>
                <a:gd name="T71" fmla="*/ 0 h 630"/>
                <a:gd name="T72" fmla="*/ 154 w 318"/>
                <a:gd name="T73" fmla="*/ 88 h 630"/>
                <a:gd name="T74" fmla="*/ 170 w 318"/>
                <a:gd name="T75" fmla="*/ 102 h 630"/>
                <a:gd name="T76" fmla="*/ 232 w 318"/>
                <a:gd name="T77" fmla="*/ 86 h 630"/>
                <a:gd name="T78" fmla="*/ 232 w 318"/>
                <a:gd name="T79" fmla="*/ 182 h 630"/>
                <a:gd name="T80" fmla="*/ 240 w 318"/>
                <a:gd name="T81" fmla="*/ 202 h 630"/>
                <a:gd name="T82" fmla="*/ 304 w 318"/>
                <a:gd name="T83" fmla="*/ 214 h 630"/>
                <a:gd name="T84" fmla="*/ 262 w 318"/>
                <a:gd name="T85" fmla="*/ 300 h 630"/>
                <a:gd name="T86" fmla="*/ 262 w 318"/>
                <a:gd name="T87" fmla="*/ 310 h 630"/>
                <a:gd name="T88" fmla="*/ 260 w 318"/>
                <a:gd name="T89" fmla="*/ 344 h 630"/>
                <a:gd name="T90" fmla="*/ 294 w 318"/>
                <a:gd name="T91" fmla="*/ 434 h 630"/>
                <a:gd name="T92" fmla="*/ 240 w 318"/>
                <a:gd name="T93" fmla="*/ 420 h 630"/>
                <a:gd name="T94" fmla="*/ 218 w 318"/>
                <a:gd name="T95" fmla="*/ 460 h 630"/>
                <a:gd name="T96" fmla="*/ 212 w 318"/>
                <a:gd name="T97" fmla="*/ 556 h 630"/>
                <a:gd name="T98" fmla="*/ 168 w 318"/>
                <a:gd name="T99" fmla="*/ 518 h 630"/>
                <a:gd name="T100" fmla="*/ 134 w 318"/>
                <a:gd name="T101" fmla="*/ 546 h 630"/>
                <a:gd name="T102" fmla="*/ 88 w 318"/>
                <a:gd name="T103" fmla="*/ 630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8" h="630">
                  <a:moveTo>
                    <a:pt x="88" y="630"/>
                  </a:moveTo>
                  <a:lnTo>
                    <a:pt x="64" y="578"/>
                  </a:lnTo>
                  <a:lnTo>
                    <a:pt x="64" y="578"/>
                  </a:lnTo>
                  <a:lnTo>
                    <a:pt x="36" y="586"/>
                  </a:lnTo>
                  <a:lnTo>
                    <a:pt x="10" y="590"/>
                  </a:lnTo>
                  <a:lnTo>
                    <a:pt x="2" y="590"/>
                  </a:lnTo>
                  <a:lnTo>
                    <a:pt x="0" y="572"/>
                  </a:lnTo>
                  <a:lnTo>
                    <a:pt x="8" y="572"/>
                  </a:lnTo>
                  <a:lnTo>
                    <a:pt x="8" y="572"/>
                  </a:lnTo>
                  <a:lnTo>
                    <a:pt x="36" y="568"/>
                  </a:lnTo>
                  <a:lnTo>
                    <a:pt x="64" y="560"/>
                  </a:lnTo>
                  <a:lnTo>
                    <a:pt x="72" y="556"/>
                  </a:lnTo>
                  <a:lnTo>
                    <a:pt x="96" y="606"/>
                  </a:lnTo>
                  <a:lnTo>
                    <a:pt x="134" y="588"/>
                  </a:lnTo>
                  <a:lnTo>
                    <a:pt x="110" y="540"/>
                  </a:lnTo>
                  <a:lnTo>
                    <a:pt x="116" y="536"/>
                  </a:lnTo>
                  <a:lnTo>
                    <a:pt x="116" y="536"/>
                  </a:lnTo>
                  <a:lnTo>
                    <a:pt x="140" y="518"/>
                  </a:lnTo>
                  <a:lnTo>
                    <a:pt x="162" y="500"/>
                  </a:lnTo>
                  <a:lnTo>
                    <a:pt x="168" y="494"/>
                  </a:lnTo>
                  <a:lnTo>
                    <a:pt x="210" y="530"/>
                  </a:lnTo>
                  <a:lnTo>
                    <a:pt x="236" y="498"/>
                  </a:lnTo>
                  <a:lnTo>
                    <a:pt x="196" y="464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14" y="432"/>
                  </a:lnTo>
                  <a:lnTo>
                    <a:pt x="226" y="406"/>
                  </a:lnTo>
                  <a:lnTo>
                    <a:pt x="228" y="398"/>
                  </a:lnTo>
                  <a:lnTo>
                    <a:pt x="282" y="412"/>
                  </a:lnTo>
                  <a:lnTo>
                    <a:pt x="292" y="372"/>
                  </a:lnTo>
                  <a:lnTo>
                    <a:pt x="240" y="358"/>
                  </a:lnTo>
                  <a:lnTo>
                    <a:pt x="240" y="350"/>
                  </a:lnTo>
                  <a:lnTo>
                    <a:pt x="240" y="350"/>
                  </a:lnTo>
                  <a:lnTo>
                    <a:pt x="244" y="328"/>
                  </a:lnTo>
                  <a:lnTo>
                    <a:pt x="244" y="310"/>
                  </a:lnTo>
                  <a:lnTo>
                    <a:pt x="244" y="310"/>
                  </a:lnTo>
                  <a:lnTo>
                    <a:pt x="244" y="296"/>
                  </a:lnTo>
                  <a:lnTo>
                    <a:pt x="242" y="284"/>
                  </a:lnTo>
                  <a:lnTo>
                    <a:pt x="296" y="276"/>
                  </a:lnTo>
                  <a:lnTo>
                    <a:pt x="290" y="234"/>
                  </a:lnTo>
                  <a:lnTo>
                    <a:pt x="236" y="244"/>
                  </a:lnTo>
                  <a:lnTo>
                    <a:pt x="234" y="236"/>
                  </a:lnTo>
                  <a:lnTo>
                    <a:pt x="234" y="236"/>
                  </a:lnTo>
                  <a:lnTo>
                    <a:pt x="224" y="208"/>
                  </a:lnTo>
                  <a:lnTo>
                    <a:pt x="212" y="182"/>
                  </a:lnTo>
                  <a:lnTo>
                    <a:pt x="208" y="176"/>
                  </a:lnTo>
                  <a:lnTo>
                    <a:pt x="252" y="144"/>
                  </a:lnTo>
                  <a:lnTo>
                    <a:pt x="228" y="110"/>
                  </a:lnTo>
                  <a:lnTo>
                    <a:pt x="184" y="142"/>
                  </a:lnTo>
                  <a:lnTo>
                    <a:pt x="178" y="136"/>
                  </a:lnTo>
                  <a:lnTo>
                    <a:pt x="178" y="136"/>
                  </a:lnTo>
                  <a:lnTo>
                    <a:pt x="158" y="116"/>
                  </a:lnTo>
                  <a:lnTo>
                    <a:pt x="136" y="98"/>
                  </a:lnTo>
                  <a:lnTo>
                    <a:pt x="130" y="92"/>
                  </a:lnTo>
                  <a:lnTo>
                    <a:pt x="156" y="46"/>
                  </a:lnTo>
                  <a:lnTo>
                    <a:pt x="122" y="24"/>
                  </a:lnTo>
                  <a:lnTo>
                    <a:pt x="94" y="72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68" y="62"/>
                  </a:lnTo>
                  <a:lnTo>
                    <a:pt x="48" y="56"/>
                  </a:lnTo>
                  <a:lnTo>
                    <a:pt x="28" y="50"/>
                  </a:lnTo>
                  <a:lnTo>
                    <a:pt x="8" y="48"/>
                  </a:lnTo>
                  <a:lnTo>
                    <a:pt x="0" y="46"/>
                  </a:lnTo>
                  <a:lnTo>
                    <a:pt x="2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30" y="32"/>
                  </a:lnTo>
                  <a:lnTo>
                    <a:pt x="50" y="36"/>
                  </a:lnTo>
                  <a:lnTo>
                    <a:pt x="68" y="42"/>
                  </a:lnTo>
                  <a:lnTo>
                    <a:pt x="86" y="48"/>
                  </a:lnTo>
                  <a:lnTo>
                    <a:pt x="114" y="0"/>
                  </a:lnTo>
                  <a:lnTo>
                    <a:pt x="182" y="38"/>
                  </a:lnTo>
                  <a:lnTo>
                    <a:pt x="154" y="88"/>
                  </a:lnTo>
                  <a:lnTo>
                    <a:pt x="154" y="88"/>
                  </a:lnTo>
                  <a:lnTo>
                    <a:pt x="170" y="102"/>
                  </a:lnTo>
                  <a:lnTo>
                    <a:pt x="186" y="118"/>
                  </a:lnTo>
                  <a:lnTo>
                    <a:pt x="232" y="86"/>
                  </a:lnTo>
                  <a:lnTo>
                    <a:pt x="278" y="150"/>
                  </a:lnTo>
                  <a:lnTo>
                    <a:pt x="232" y="182"/>
                  </a:lnTo>
                  <a:lnTo>
                    <a:pt x="232" y="182"/>
                  </a:lnTo>
                  <a:lnTo>
                    <a:pt x="240" y="202"/>
                  </a:lnTo>
                  <a:lnTo>
                    <a:pt x="248" y="224"/>
                  </a:lnTo>
                  <a:lnTo>
                    <a:pt x="304" y="214"/>
                  </a:lnTo>
                  <a:lnTo>
                    <a:pt x="318" y="290"/>
                  </a:lnTo>
                  <a:lnTo>
                    <a:pt x="262" y="300"/>
                  </a:lnTo>
                  <a:lnTo>
                    <a:pt x="262" y="300"/>
                  </a:lnTo>
                  <a:lnTo>
                    <a:pt x="262" y="310"/>
                  </a:lnTo>
                  <a:lnTo>
                    <a:pt x="262" y="310"/>
                  </a:lnTo>
                  <a:lnTo>
                    <a:pt x="260" y="344"/>
                  </a:lnTo>
                  <a:lnTo>
                    <a:pt x="314" y="360"/>
                  </a:lnTo>
                  <a:lnTo>
                    <a:pt x="294" y="434"/>
                  </a:lnTo>
                  <a:lnTo>
                    <a:pt x="240" y="420"/>
                  </a:lnTo>
                  <a:lnTo>
                    <a:pt x="240" y="420"/>
                  </a:lnTo>
                  <a:lnTo>
                    <a:pt x="230" y="440"/>
                  </a:lnTo>
                  <a:lnTo>
                    <a:pt x="218" y="460"/>
                  </a:lnTo>
                  <a:lnTo>
                    <a:pt x="262" y="496"/>
                  </a:lnTo>
                  <a:lnTo>
                    <a:pt x="212" y="556"/>
                  </a:lnTo>
                  <a:lnTo>
                    <a:pt x="168" y="518"/>
                  </a:lnTo>
                  <a:lnTo>
                    <a:pt x="168" y="518"/>
                  </a:lnTo>
                  <a:lnTo>
                    <a:pt x="152" y="534"/>
                  </a:lnTo>
                  <a:lnTo>
                    <a:pt x="134" y="546"/>
                  </a:lnTo>
                  <a:lnTo>
                    <a:pt x="158" y="598"/>
                  </a:lnTo>
                  <a:lnTo>
                    <a:pt x="88" y="6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8" name="Freeform 172">
              <a:extLst>
                <a:ext uri="{FF2B5EF4-FFF2-40B4-BE49-F238E27FC236}">
                  <a16:creationId xmlns:a16="http://schemas.microsoft.com/office/drawing/2014/main" id="{FFA14CA3-040C-4A3A-AEDF-3A0EE665A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5095875"/>
              <a:ext cx="139700" cy="511175"/>
            </a:xfrm>
            <a:custGeom>
              <a:avLst/>
              <a:gdLst>
                <a:gd name="T0" fmla="*/ 12 w 88"/>
                <a:gd name="T1" fmla="*/ 322 h 322"/>
                <a:gd name="T2" fmla="*/ 0 w 88"/>
                <a:gd name="T3" fmla="*/ 310 h 322"/>
                <a:gd name="T4" fmla="*/ 6 w 88"/>
                <a:gd name="T5" fmla="*/ 304 h 322"/>
                <a:gd name="T6" fmla="*/ 6 w 88"/>
                <a:gd name="T7" fmla="*/ 304 h 322"/>
                <a:gd name="T8" fmla="*/ 20 w 88"/>
                <a:gd name="T9" fmla="*/ 290 h 322"/>
                <a:gd name="T10" fmla="*/ 34 w 88"/>
                <a:gd name="T11" fmla="*/ 274 h 322"/>
                <a:gd name="T12" fmla="*/ 44 w 88"/>
                <a:gd name="T13" fmla="*/ 258 h 322"/>
                <a:gd name="T14" fmla="*/ 54 w 88"/>
                <a:gd name="T15" fmla="*/ 240 h 322"/>
                <a:gd name="T16" fmla="*/ 60 w 88"/>
                <a:gd name="T17" fmla="*/ 220 h 322"/>
                <a:gd name="T18" fmla="*/ 66 w 88"/>
                <a:gd name="T19" fmla="*/ 202 h 322"/>
                <a:gd name="T20" fmla="*/ 70 w 88"/>
                <a:gd name="T21" fmla="*/ 182 h 322"/>
                <a:gd name="T22" fmla="*/ 70 w 88"/>
                <a:gd name="T23" fmla="*/ 162 h 322"/>
                <a:gd name="T24" fmla="*/ 70 w 88"/>
                <a:gd name="T25" fmla="*/ 162 h 322"/>
                <a:gd name="T26" fmla="*/ 70 w 88"/>
                <a:gd name="T27" fmla="*/ 142 h 322"/>
                <a:gd name="T28" fmla="*/ 66 w 88"/>
                <a:gd name="T29" fmla="*/ 122 h 322"/>
                <a:gd name="T30" fmla="*/ 60 w 88"/>
                <a:gd name="T31" fmla="*/ 102 h 322"/>
                <a:gd name="T32" fmla="*/ 54 w 88"/>
                <a:gd name="T33" fmla="*/ 84 h 322"/>
                <a:gd name="T34" fmla="*/ 44 w 88"/>
                <a:gd name="T35" fmla="*/ 66 h 322"/>
                <a:gd name="T36" fmla="*/ 34 w 88"/>
                <a:gd name="T37" fmla="*/ 50 h 322"/>
                <a:gd name="T38" fmla="*/ 20 w 88"/>
                <a:gd name="T39" fmla="*/ 34 h 322"/>
                <a:gd name="T40" fmla="*/ 6 w 88"/>
                <a:gd name="T41" fmla="*/ 20 h 322"/>
                <a:gd name="T42" fmla="*/ 0 w 88"/>
                <a:gd name="T43" fmla="*/ 14 h 322"/>
                <a:gd name="T44" fmla="*/ 12 w 88"/>
                <a:gd name="T45" fmla="*/ 0 h 322"/>
                <a:gd name="T46" fmla="*/ 18 w 88"/>
                <a:gd name="T47" fmla="*/ 6 h 322"/>
                <a:gd name="T48" fmla="*/ 18 w 88"/>
                <a:gd name="T49" fmla="*/ 6 h 322"/>
                <a:gd name="T50" fmla="*/ 34 w 88"/>
                <a:gd name="T51" fmla="*/ 22 h 322"/>
                <a:gd name="T52" fmla="*/ 48 w 88"/>
                <a:gd name="T53" fmla="*/ 40 h 322"/>
                <a:gd name="T54" fmla="*/ 60 w 88"/>
                <a:gd name="T55" fmla="*/ 58 h 322"/>
                <a:gd name="T56" fmla="*/ 70 w 88"/>
                <a:gd name="T57" fmla="*/ 76 h 322"/>
                <a:gd name="T58" fmla="*/ 78 w 88"/>
                <a:gd name="T59" fmla="*/ 98 h 322"/>
                <a:gd name="T60" fmla="*/ 84 w 88"/>
                <a:gd name="T61" fmla="*/ 118 h 322"/>
                <a:gd name="T62" fmla="*/ 88 w 88"/>
                <a:gd name="T63" fmla="*/ 140 h 322"/>
                <a:gd name="T64" fmla="*/ 88 w 88"/>
                <a:gd name="T65" fmla="*/ 162 h 322"/>
                <a:gd name="T66" fmla="*/ 88 w 88"/>
                <a:gd name="T67" fmla="*/ 162 h 322"/>
                <a:gd name="T68" fmla="*/ 88 w 88"/>
                <a:gd name="T69" fmla="*/ 184 h 322"/>
                <a:gd name="T70" fmla="*/ 84 w 88"/>
                <a:gd name="T71" fmla="*/ 206 h 322"/>
                <a:gd name="T72" fmla="*/ 78 w 88"/>
                <a:gd name="T73" fmla="*/ 226 h 322"/>
                <a:gd name="T74" fmla="*/ 70 w 88"/>
                <a:gd name="T75" fmla="*/ 246 h 322"/>
                <a:gd name="T76" fmla="*/ 60 w 88"/>
                <a:gd name="T77" fmla="*/ 266 h 322"/>
                <a:gd name="T78" fmla="*/ 48 w 88"/>
                <a:gd name="T79" fmla="*/ 284 h 322"/>
                <a:gd name="T80" fmla="*/ 34 w 88"/>
                <a:gd name="T81" fmla="*/ 302 h 322"/>
                <a:gd name="T82" fmla="*/ 18 w 88"/>
                <a:gd name="T83" fmla="*/ 316 h 322"/>
                <a:gd name="T84" fmla="*/ 12 w 88"/>
                <a:gd name="T85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8" h="322">
                  <a:moveTo>
                    <a:pt x="12" y="322"/>
                  </a:moveTo>
                  <a:lnTo>
                    <a:pt x="0" y="310"/>
                  </a:lnTo>
                  <a:lnTo>
                    <a:pt x="6" y="304"/>
                  </a:lnTo>
                  <a:lnTo>
                    <a:pt x="6" y="304"/>
                  </a:lnTo>
                  <a:lnTo>
                    <a:pt x="20" y="290"/>
                  </a:lnTo>
                  <a:lnTo>
                    <a:pt x="34" y="274"/>
                  </a:lnTo>
                  <a:lnTo>
                    <a:pt x="44" y="258"/>
                  </a:lnTo>
                  <a:lnTo>
                    <a:pt x="54" y="240"/>
                  </a:lnTo>
                  <a:lnTo>
                    <a:pt x="60" y="220"/>
                  </a:lnTo>
                  <a:lnTo>
                    <a:pt x="66" y="202"/>
                  </a:lnTo>
                  <a:lnTo>
                    <a:pt x="70" y="182"/>
                  </a:lnTo>
                  <a:lnTo>
                    <a:pt x="70" y="162"/>
                  </a:lnTo>
                  <a:lnTo>
                    <a:pt x="70" y="162"/>
                  </a:lnTo>
                  <a:lnTo>
                    <a:pt x="70" y="142"/>
                  </a:lnTo>
                  <a:lnTo>
                    <a:pt x="66" y="122"/>
                  </a:lnTo>
                  <a:lnTo>
                    <a:pt x="60" y="102"/>
                  </a:lnTo>
                  <a:lnTo>
                    <a:pt x="54" y="84"/>
                  </a:lnTo>
                  <a:lnTo>
                    <a:pt x="44" y="66"/>
                  </a:lnTo>
                  <a:lnTo>
                    <a:pt x="34" y="50"/>
                  </a:lnTo>
                  <a:lnTo>
                    <a:pt x="20" y="34"/>
                  </a:lnTo>
                  <a:lnTo>
                    <a:pt x="6" y="20"/>
                  </a:lnTo>
                  <a:lnTo>
                    <a:pt x="0" y="14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34" y="22"/>
                  </a:lnTo>
                  <a:lnTo>
                    <a:pt x="48" y="40"/>
                  </a:lnTo>
                  <a:lnTo>
                    <a:pt x="60" y="58"/>
                  </a:lnTo>
                  <a:lnTo>
                    <a:pt x="70" y="76"/>
                  </a:lnTo>
                  <a:lnTo>
                    <a:pt x="78" y="98"/>
                  </a:lnTo>
                  <a:lnTo>
                    <a:pt x="84" y="118"/>
                  </a:lnTo>
                  <a:lnTo>
                    <a:pt x="88" y="140"/>
                  </a:lnTo>
                  <a:lnTo>
                    <a:pt x="88" y="162"/>
                  </a:lnTo>
                  <a:lnTo>
                    <a:pt x="88" y="162"/>
                  </a:lnTo>
                  <a:lnTo>
                    <a:pt x="88" y="184"/>
                  </a:lnTo>
                  <a:lnTo>
                    <a:pt x="84" y="206"/>
                  </a:lnTo>
                  <a:lnTo>
                    <a:pt x="78" y="226"/>
                  </a:lnTo>
                  <a:lnTo>
                    <a:pt x="70" y="246"/>
                  </a:lnTo>
                  <a:lnTo>
                    <a:pt x="60" y="266"/>
                  </a:lnTo>
                  <a:lnTo>
                    <a:pt x="48" y="284"/>
                  </a:lnTo>
                  <a:lnTo>
                    <a:pt x="34" y="302"/>
                  </a:lnTo>
                  <a:lnTo>
                    <a:pt x="18" y="316"/>
                  </a:lnTo>
                  <a:lnTo>
                    <a:pt x="12" y="3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99" name="Group 87">
            <a:extLst>
              <a:ext uri="{FF2B5EF4-FFF2-40B4-BE49-F238E27FC236}">
                <a16:creationId xmlns:a16="http://schemas.microsoft.com/office/drawing/2014/main" id="{76C0736F-5B3D-4A71-94C8-EDF60B54BF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39648" y="1945205"/>
            <a:ext cx="1847350" cy="1317720"/>
            <a:chOff x="4443" y="3089"/>
            <a:chExt cx="872" cy="622"/>
          </a:xfrm>
          <a:solidFill>
            <a:srgbClr val="F6F6FA"/>
          </a:solidFill>
        </p:grpSpPr>
        <p:sp>
          <p:nvSpPr>
            <p:cNvPr id="100" name="Freeform 88">
              <a:extLst>
                <a:ext uri="{FF2B5EF4-FFF2-40B4-BE49-F238E27FC236}">
                  <a16:creationId xmlns:a16="http://schemas.microsoft.com/office/drawing/2014/main" id="{8E084F8E-41F4-454E-895B-443DD546A4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3" y="3089"/>
              <a:ext cx="444" cy="622"/>
            </a:xfrm>
            <a:custGeom>
              <a:avLst/>
              <a:gdLst>
                <a:gd name="T0" fmla="*/ 444 w 444"/>
                <a:gd name="T1" fmla="*/ 622 h 622"/>
                <a:gd name="T2" fmla="*/ 0 w 444"/>
                <a:gd name="T3" fmla="*/ 622 h 622"/>
                <a:gd name="T4" fmla="*/ 0 w 444"/>
                <a:gd name="T5" fmla="*/ 0 h 622"/>
                <a:gd name="T6" fmla="*/ 342 w 444"/>
                <a:gd name="T7" fmla="*/ 0 h 622"/>
                <a:gd name="T8" fmla="*/ 342 w 444"/>
                <a:gd name="T9" fmla="*/ 0 h 622"/>
                <a:gd name="T10" fmla="*/ 362 w 444"/>
                <a:gd name="T11" fmla="*/ 2 h 622"/>
                <a:gd name="T12" fmla="*/ 382 w 444"/>
                <a:gd name="T13" fmla="*/ 8 h 622"/>
                <a:gd name="T14" fmla="*/ 400 w 444"/>
                <a:gd name="T15" fmla="*/ 18 h 622"/>
                <a:gd name="T16" fmla="*/ 414 w 444"/>
                <a:gd name="T17" fmla="*/ 30 h 622"/>
                <a:gd name="T18" fmla="*/ 426 w 444"/>
                <a:gd name="T19" fmla="*/ 46 h 622"/>
                <a:gd name="T20" fmla="*/ 436 w 444"/>
                <a:gd name="T21" fmla="*/ 62 h 622"/>
                <a:gd name="T22" fmla="*/ 442 w 444"/>
                <a:gd name="T23" fmla="*/ 82 h 622"/>
                <a:gd name="T24" fmla="*/ 444 w 444"/>
                <a:gd name="T25" fmla="*/ 102 h 622"/>
                <a:gd name="T26" fmla="*/ 444 w 444"/>
                <a:gd name="T27" fmla="*/ 622 h 622"/>
                <a:gd name="T28" fmla="*/ 18 w 444"/>
                <a:gd name="T29" fmla="*/ 604 h 622"/>
                <a:gd name="T30" fmla="*/ 426 w 444"/>
                <a:gd name="T31" fmla="*/ 604 h 622"/>
                <a:gd name="T32" fmla="*/ 426 w 444"/>
                <a:gd name="T33" fmla="*/ 102 h 622"/>
                <a:gd name="T34" fmla="*/ 426 w 444"/>
                <a:gd name="T35" fmla="*/ 102 h 622"/>
                <a:gd name="T36" fmla="*/ 424 w 444"/>
                <a:gd name="T37" fmla="*/ 86 h 622"/>
                <a:gd name="T38" fmla="*/ 420 w 444"/>
                <a:gd name="T39" fmla="*/ 70 h 622"/>
                <a:gd name="T40" fmla="*/ 412 w 444"/>
                <a:gd name="T41" fmla="*/ 56 h 622"/>
                <a:gd name="T42" fmla="*/ 402 w 444"/>
                <a:gd name="T43" fmla="*/ 42 h 622"/>
                <a:gd name="T44" fmla="*/ 390 w 444"/>
                <a:gd name="T45" fmla="*/ 32 h 622"/>
                <a:gd name="T46" fmla="*/ 374 w 444"/>
                <a:gd name="T47" fmla="*/ 24 h 622"/>
                <a:gd name="T48" fmla="*/ 358 w 444"/>
                <a:gd name="T49" fmla="*/ 20 h 622"/>
                <a:gd name="T50" fmla="*/ 342 w 444"/>
                <a:gd name="T51" fmla="*/ 18 h 622"/>
                <a:gd name="T52" fmla="*/ 18 w 444"/>
                <a:gd name="T53" fmla="*/ 18 h 622"/>
                <a:gd name="T54" fmla="*/ 18 w 444"/>
                <a:gd name="T55" fmla="*/ 60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4" h="622">
                  <a:moveTo>
                    <a:pt x="444" y="622"/>
                  </a:moveTo>
                  <a:lnTo>
                    <a:pt x="0" y="622"/>
                  </a:lnTo>
                  <a:lnTo>
                    <a:pt x="0" y="0"/>
                  </a:lnTo>
                  <a:lnTo>
                    <a:pt x="342" y="0"/>
                  </a:lnTo>
                  <a:lnTo>
                    <a:pt x="342" y="0"/>
                  </a:lnTo>
                  <a:lnTo>
                    <a:pt x="362" y="2"/>
                  </a:lnTo>
                  <a:lnTo>
                    <a:pt x="382" y="8"/>
                  </a:lnTo>
                  <a:lnTo>
                    <a:pt x="400" y="18"/>
                  </a:lnTo>
                  <a:lnTo>
                    <a:pt x="414" y="30"/>
                  </a:lnTo>
                  <a:lnTo>
                    <a:pt x="426" y="46"/>
                  </a:lnTo>
                  <a:lnTo>
                    <a:pt x="436" y="62"/>
                  </a:lnTo>
                  <a:lnTo>
                    <a:pt x="442" y="82"/>
                  </a:lnTo>
                  <a:lnTo>
                    <a:pt x="444" y="102"/>
                  </a:lnTo>
                  <a:lnTo>
                    <a:pt x="444" y="622"/>
                  </a:lnTo>
                  <a:close/>
                  <a:moveTo>
                    <a:pt x="18" y="604"/>
                  </a:moveTo>
                  <a:lnTo>
                    <a:pt x="426" y="604"/>
                  </a:lnTo>
                  <a:lnTo>
                    <a:pt x="426" y="102"/>
                  </a:lnTo>
                  <a:lnTo>
                    <a:pt x="426" y="102"/>
                  </a:lnTo>
                  <a:lnTo>
                    <a:pt x="424" y="86"/>
                  </a:lnTo>
                  <a:lnTo>
                    <a:pt x="420" y="70"/>
                  </a:lnTo>
                  <a:lnTo>
                    <a:pt x="412" y="56"/>
                  </a:lnTo>
                  <a:lnTo>
                    <a:pt x="402" y="42"/>
                  </a:lnTo>
                  <a:lnTo>
                    <a:pt x="390" y="32"/>
                  </a:lnTo>
                  <a:lnTo>
                    <a:pt x="374" y="24"/>
                  </a:lnTo>
                  <a:lnTo>
                    <a:pt x="358" y="20"/>
                  </a:lnTo>
                  <a:lnTo>
                    <a:pt x="342" y="18"/>
                  </a:lnTo>
                  <a:lnTo>
                    <a:pt x="18" y="18"/>
                  </a:lnTo>
                  <a:lnTo>
                    <a:pt x="18" y="6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89">
              <a:extLst>
                <a:ext uri="{FF2B5EF4-FFF2-40B4-BE49-F238E27FC236}">
                  <a16:creationId xmlns:a16="http://schemas.microsoft.com/office/drawing/2014/main" id="{7F86C6A5-1429-442C-A5E2-90C59BBF6F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9" y="3089"/>
              <a:ext cx="446" cy="622"/>
            </a:xfrm>
            <a:custGeom>
              <a:avLst/>
              <a:gdLst>
                <a:gd name="T0" fmla="*/ 446 w 446"/>
                <a:gd name="T1" fmla="*/ 622 h 622"/>
                <a:gd name="T2" fmla="*/ 0 w 446"/>
                <a:gd name="T3" fmla="*/ 622 h 622"/>
                <a:gd name="T4" fmla="*/ 0 w 446"/>
                <a:gd name="T5" fmla="*/ 102 h 622"/>
                <a:gd name="T6" fmla="*/ 0 w 446"/>
                <a:gd name="T7" fmla="*/ 102 h 622"/>
                <a:gd name="T8" fmla="*/ 2 w 446"/>
                <a:gd name="T9" fmla="*/ 82 h 622"/>
                <a:gd name="T10" fmla="*/ 8 w 446"/>
                <a:gd name="T11" fmla="*/ 62 h 622"/>
                <a:gd name="T12" fmla="*/ 18 w 446"/>
                <a:gd name="T13" fmla="*/ 46 h 622"/>
                <a:gd name="T14" fmla="*/ 30 w 446"/>
                <a:gd name="T15" fmla="*/ 30 h 622"/>
                <a:gd name="T16" fmla="*/ 46 w 446"/>
                <a:gd name="T17" fmla="*/ 18 h 622"/>
                <a:gd name="T18" fmla="*/ 62 w 446"/>
                <a:gd name="T19" fmla="*/ 8 h 622"/>
                <a:gd name="T20" fmla="*/ 82 w 446"/>
                <a:gd name="T21" fmla="*/ 2 h 622"/>
                <a:gd name="T22" fmla="*/ 102 w 446"/>
                <a:gd name="T23" fmla="*/ 0 h 622"/>
                <a:gd name="T24" fmla="*/ 446 w 446"/>
                <a:gd name="T25" fmla="*/ 0 h 622"/>
                <a:gd name="T26" fmla="*/ 446 w 446"/>
                <a:gd name="T27" fmla="*/ 622 h 622"/>
                <a:gd name="T28" fmla="*/ 18 w 446"/>
                <a:gd name="T29" fmla="*/ 604 h 622"/>
                <a:gd name="T30" fmla="*/ 428 w 446"/>
                <a:gd name="T31" fmla="*/ 604 h 622"/>
                <a:gd name="T32" fmla="*/ 428 w 446"/>
                <a:gd name="T33" fmla="*/ 18 h 622"/>
                <a:gd name="T34" fmla="*/ 102 w 446"/>
                <a:gd name="T35" fmla="*/ 18 h 622"/>
                <a:gd name="T36" fmla="*/ 102 w 446"/>
                <a:gd name="T37" fmla="*/ 18 h 622"/>
                <a:gd name="T38" fmla="*/ 86 w 446"/>
                <a:gd name="T39" fmla="*/ 20 h 622"/>
                <a:gd name="T40" fmla="*/ 70 w 446"/>
                <a:gd name="T41" fmla="*/ 24 h 622"/>
                <a:gd name="T42" fmla="*/ 56 w 446"/>
                <a:gd name="T43" fmla="*/ 32 h 622"/>
                <a:gd name="T44" fmla="*/ 44 w 446"/>
                <a:gd name="T45" fmla="*/ 42 h 622"/>
                <a:gd name="T46" fmla="*/ 32 w 446"/>
                <a:gd name="T47" fmla="*/ 56 h 622"/>
                <a:gd name="T48" fmla="*/ 24 w 446"/>
                <a:gd name="T49" fmla="*/ 70 h 622"/>
                <a:gd name="T50" fmla="*/ 20 w 446"/>
                <a:gd name="T51" fmla="*/ 86 h 622"/>
                <a:gd name="T52" fmla="*/ 18 w 446"/>
                <a:gd name="T53" fmla="*/ 102 h 622"/>
                <a:gd name="T54" fmla="*/ 18 w 446"/>
                <a:gd name="T55" fmla="*/ 60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46" h="622">
                  <a:moveTo>
                    <a:pt x="446" y="622"/>
                  </a:moveTo>
                  <a:lnTo>
                    <a:pt x="0" y="62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" y="82"/>
                  </a:lnTo>
                  <a:lnTo>
                    <a:pt x="8" y="62"/>
                  </a:lnTo>
                  <a:lnTo>
                    <a:pt x="18" y="46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2" y="2"/>
                  </a:lnTo>
                  <a:lnTo>
                    <a:pt x="102" y="0"/>
                  </a:lnTo>
                  <a:lnTo>
                    <a:pt x="446" y="0"/>
                  </a:lnTo>
                  <a:lnTo>
                    <a:pt x="446" y="622"/>
                  </a:lnTo>
                  <a:close/>
                  <a:moveTo>
                    <a:pt x="18" y="604"/>
                  </a:moveTo>
                  <a:lnTo>
                    <a:pt x="428" y="604"/>
                  </a:lnTo>
                  <a:lnTo>
                    <a:pt x="428" y="18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86" y="20"/>
                  </a:lnTo>
                  <a:lnTo>
                    <a:pt x="70" y="24"/>
                  </a:lnTo>
                  <a:lnTo>
                    <a:pt x="56" y="32"/>
                  </a:lnTo>
                  <a:lnTo>
                    <a:pt x="44" y="42"/>
                  </a:lnTo>
                  <a:lnTo>
                    <a:pt x="32" y="56"/>
                  </a:lnTo>
                  <a:lnTo>
                    <a:pt x="24" y="70"/>
                  </a:lnTo>
                  <a:lnTo>
                    <a:pt x="20" y="86"/>
                  </a:lnTo>
                  <a:lnTo>
                    <a:pt x="18" y="102"/>
                  </a:lnTo>
                  <a:lnTo>
                    <a:pt x="18" y="6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Rectangle 90">
              <a:extLst>
                <a:ext uri="{FF2B5EF4-FFF2-40B4-BE49-F238E27FC236}">
                  <a16:creationId xmlns:a16="http://schemas.microsoft.com/office/drawing/2014/main" id="{EC2090EA-3A99-4D44-B9C8-E4B920028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3379"/>
              <a:ext cx="22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Rectangle 91">
              <a:extLst>
                <a:ext uri="{FF2B5EF4-FFF2-40B4-BE49-F238E27FC236}">
                  <a16:creationId xmlns:a16="http://schemas.microsoft.com/office/drawing/2014/main" id="{5681958B-5704-4710-A685-A676EB394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3443"/>
              <a:ext cx="22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Rectangle 92">
              <a:extLst>
                <a:ext uri="{FF2B5EF4-FFF2-40B4-BE49-F238E27FC236}">
                  <a16:creationId xmlns:a16="http://schemas.microsoft.com/office/drawing/2014/main" id="{34715A2A-66BC-4A5A-ABCC-F9F2550D2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3505"/>
              <a:ext cx="22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Rectangle 93">
              <a:extLst>
                <a:ext uri="{FF2B5EF4-FFF2-40B4-BE49-F238E27FC236}">
                  <a16:creationId xmlns:a16="http://schemas.microsoft.com/office/drawing/2014/main" id="{82C4E32F-CD64-4B9E-8CBC-61A5AD3360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9" y="3569"/>
              <a:ext cx="22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Rectangle 94">
              <a:extLst>
                <a:ext uri="{FF2B5EF4-FFF2-40B4-BE49-F238E27FC236}">
                  <a16:creationId xmlns:a16="http://schemas.microsoft.com/office/drawing/2014/main" id="{BA8810CD-E92B-4E4F-BB78-A4C35474F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379"/>
              <a:ext cx="1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Rectangle 95">
              <a:extLst>
                <a:ext uri="{FF2B5EF4-FFF2-40B4-BE49-F238E27FC236}">
                  <a16:creationId xmlns:a16="http://schemas.microsoft.com/office/drawing/2014/main" id="{9065D3A5-6257-4158-91CF-9E968BCE9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443"/>
              <a:ext cx="1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Rectangle 96">
              <a:extLst>
                <a:ext uri="{FF2B5EF4-FFF2-40B4-BE49-F238E27FC236}">
                  <a16:creationId xmlns:a16="http://schemas.microsoft.com/office/drawing/2014/main" id="{5BD97F20-55B4-4654-AECD-1E84C00A1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505"/>
              <a:ext cx="1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Rectangle 97">
              <a:extLst>
                <a:ext uri="{FF2B5EF4-FFF2-40B4-BE49-F238E27FC236}">
                  <a16:creationId xmlns:a16="http://schemas.microsoft.com/office/drawing/2014/main" id="{7EDDD951-72A2-49DA-A396-1B759FD12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" y="3569"/>
              <a:ext cx="1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Rectangle 98">
              <a:extLst>
                <a:ext uri="{FF2B5EF4-FFF2-40B4-BE49-F238E27FC236}">
                  <a16:creationId xmlns:a16="http://schemas.microsoft.com/office/drawing/2014/main" id="{262377F7-4264-4456-AC89-129148E3C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3379"/>
              <a:ext cx="22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Rectangle 99">
              <a:extLst>
                <a:ext uri="{FF2B5EF4-FFF2-40B4-BE49-F238E27FC236}">
                  <a16:creationId xmlns:a16="http://schemas.microsoft.com/office/drawing/2014/main" id="{5542454D-1AFF-411E-AF19-5B7EA644B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3443"/>
              <a:ext cx="22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Rectangle 100">
              <a:extLst>
                <a:ext uri="{FF2B5EF4-FFF2-40B4-BE49-F238E27FC236}">
                  <a16:creationId xmlns:a16="http://schemas.microsoft.com/office/drawing/2014/main" id="{66A6CB4D-7134-4E6C-BCAA-0761E144B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3505"/>
              <a:ext cx="22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Rectangle 101">
              <a:extLst>
                <a:ext uri="{FF2B5EF4-FFF2-40B4-BE49-F238E27FC236}">
                  <a16:creationId xmlns:a16="http://schemas.microsoft.com/office/drawing/2014/main" id="{522A5CB2-6993-43A7-A63D-9FB74EF2FE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" y="3569"/>
              <a:ext cx="22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Rectangle 102">
              <a:extLst>
                <a:ext uri="{FF2B5EF4-FFF2-40B4-BE49-F238E27FC236}">
                  <a16:creationId xmlns:a16="http://schemas.microsoft.com/office/drawing/2014/main" id="{90387560-B1B7-41D3-9B46-92BC189BC0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" y="3379"/>
              <a:ext cx="1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Rectangle 103">
              <a:extLst>
                <a:ext uri="{FF2B5EF4-FFF2-40B4-BE49-F238E27FC236}">
                  <a16:creationId xmlns:a16="http://schemas.microsoft.com/office/drawing/2014/main" id="{D64CF1C5-F3A9-4CD5-9CBE-99E5658B6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" y="3443"/>
              <a:ext cx="1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Rectangle 104">
              <a:extLst>
                <a:ext uri="{FF2B5EF4-FFF2-40B4-BE49-F238E27FC236}">
                  <a16:creationId xmlns:a16="http://schemas.microsoft.com/office/drawing/2014/main" id="{5A8DEF32-C644-4A14-9220-1D16B72F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" y="3505"/>
              <a:ext cx="1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Rectangle 105">
              <a:extLst>
                <a:ext uri="{FF2B5EF4-FFF2-40B4-BE49-F238E27FC236}">
                  <a16:creationId xmlns:a16="http://schemas.microsoft.com/office/drawing/2014/main" id="{CF747E1B-C672-4B0A-A56C-5F1D0697F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1" y="3569"/>
              <a:ext cx="1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106">
              <a:extLst>
                <a:ext uri="{FF2B5EF4-FFF2-40B4-BE49-F238E27FC236}">
                  <a16:creationId xmlns:a16="http://schemas.microsoft.com/office/drawing/2014/main" id="{4D791E92-63EF-4289-A0E5-1170A861E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3197"/>
              <a:ext cx="146" cy="112"/>
            </a:xfrm>
            <a:custGeom>
              <a:avLst/>
              <a:gdLst>
                <a:gd name="T0" fmla="*/ 48 w 146"/>
                <a:gd name="T1" fmla="*/ 112 h 112"/>
                <a:gd name="T2" fmla="*/ 0 w 146"/>
                <a:gd name="T3" fmla="*/ 64 h 112"/>
                <a:gd name="T4" fmla="*/ 12 w 146"/>
                <a:gd name="T5" fmla="*/ 52 h 112"/>
                <a:gd name="T6" fmla="*/ 48 w 146"/>
                <a:gd name="T7" fmla="*/ 86 h 112"/>
                <a:gd name="T8" fmla="*/ 132 w 146"/>
                <a:gd name="T9" fmla="*/ 0 h 112"/>
                <a:gd name="T10" fmla="*/ 146 w 146"/>
                <a:gd name="T11" fmla="*/ 14 h 112"/>
                <a:gd name="T12" fmla="*/ 48 w 146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112">
                  <a:moveTo>
                    <a:pt x="48" y="112"/>
                  </a:moveTo>
                  <a:lnTo>
                    <a:pt x="0" y="64"/>
                  </a:lnTo>
                  <a:lnTo>
                    <a:pt x="12" y="52"/>
                  </a:lnTo>
                  <a:lnTo>
                    <a:pt x="48" y="86"/>
                  </a:lnTo>
                  <a:lnTo>
                    <a:pt x="132" y="0"/>
                  </a:lnTo>
                  <a:lnTo>
                    <a:pt x="146" y="14"/>
                  </a:lnTo>
                  <a:lnTo>
                    <a:pt x="48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07">
              <a:extLst>
                <a:ext uri="{FF2B5EF4-FFF2-40B4-BE49-F238E27FC236}">
                  <a16:creationId xmlns:a16="http://schemas.microsoft.com/office/drawing/2014/main" id="{CD85CF55-8A93-4D99-955A-AF1214802B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5" y="3195"/>
              <a:ext cx="224" cy="126"/>
            </a:xfrm>
            <a:custGeom>
              <a:avLst/>
              <a:gdLst>
                <a:gd name="T0" fmla="*/ 224 w 224"/>
                <a:gd name="T1" fmla="*/ 126 h 126"/>
                <a:gd name="T2" fmla="*/ 0 w 224"/>
                <a:gd name="T3" fmla="*/ 126 h 126"/>
                <a:gd name="T4" fmla="*/ 0 w 224"/>
                <a:gd name="T5" fmla="*/ 0 h 126"/>
                <a:gd name="T6" fmla="*/ 224 w 224"/>
                <a:gd name="T7" fmla="*/ 0 h 126"/>
                <a:gd name="T8" fmla="*/ 224 w 224"/>
                <a:gd name="T9" fmla="*/ 126 h 126"/>
                <a:gd name="T10" fmla="*/ 18 w 224"/>
                <a:gd name="T11" fmla="*/ 108 h 126"/>
                <a:gd name="T12" fmla="*/ 206 w 224"/>
                <a:gd name="T13" fmla="*/ 108 h 126"/>
                <a:gd name="T14" fmla="*/ 206 w 224"/>
                <a:gd name="T15" fmla="*/ 18 h 126"/>
                <a:gd name="T16" fmla="*/ 18 w 224"/>
                <a:gd name="T17" fmla="*/ 18 h 126"/>
                <a:gd name="T18" fmla="*/ 18 w 224"/>
                <a:gd name="T19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4" h="126">
                  <a:moveTo>
                    <a:pt x="224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24" y="126"/>
                  </a:lnTo>
                  <a:close/>
                  <a:moveTo>
                    <a:pt x="18" y="108"/>
                  </a:moveTo>
                  <a:lnTo>
                    <a:pt x="206" y="108"/>
                  </a:lnTo>
                  <a:lnTo>
                    <a:pt x="206" y="18"/>
                  </a:lnTo>
                  <a:lnTo>
                    <a:pt x="18" y="18"/>
                  </a:lnTo>
                  <a:lnTo>
                    <a:pt x="18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21" name="Rectángulo 14">
            <a:extLst>
              <a:ext uri="{FF2B5EF4-FFF2-40B4-BE49-F238E27FC236}">
                <a16:creationId xmlns:a16="http://schemas.microsoft.com/office/drawing/2014/main" id="{DBF32A05-B670-4464-A682-CEF3F099C872}"/>
              </a:ext>
            </a:extLst>
          </p:cNvPr>
          <p:cNvSpPr/>
          <p:nvPr/>
        </p:nvSpPr>
        <p:spPr>
          <a:xfrm>
            <a:off x="531712" y="4907580"/>
            <a:ext cx="11314008" cy="367269"/>
          </a:xfrm>
          <a:prstGeom prst="rect">
            <a:avLst/>
          </a:prstGeom>
          <a:noFill/>
          <a:ln w="28575">
            <a:solidFill>
              <a:schemeClr val="tx2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500" b="1" dirty="0">
                <a:solidFill>
                  <a:schemeClr val="bg1"/>
                </a:solidFill>
                <a:latin typeface="+mj-lt"/>
              </a:rPr>
              <a:t>Sin perjuicio de las verificaciones y de la información adicional que entienda conveniente solicitar el organismo recaudador.</a:t>
            </a:r>
          </a:p>
        </p:txBody>
      </p:sp>
    </p:spTree>
    <p:extLst>
      <p:ext uri="{BB962C8B-B14F-4D97-AF65-F5344CB8AC3E}">
        <p14:creationId xmlns:p14="http://schemas.microsoft.com/office/powerpoint/2010/main" val="2595514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2CD5-9026-4296-A5A5-67C7692C2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COVID 19 – Recomendaciones de la Autoridad Fiscal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E0AE0-76FF-403A-ABC9-0159BC97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23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369F3BD-7C50-47D6-B308-2BE7A0B1DC8E}"/>
              </a:ext>
            </a:extLst>
          </p:cNvPr>
          <p:cNvSpPr txBox="1">
            <a:spLocks noChangeArrowheads="1"/>
          </p:cNvSpPr>
          <p:nvPr/>
        </p:nvSpPr>
        <p:spPr>
          <a:xfrm>
            <a:off x="617221" y="1199795"/>
            <a:ext cx="11109465" cy="4114800"/>
          </a:xfrm>
          <a:prstGeom prst="rect">
            <a:avLst/>
          </a:prstGeom>
          <a:noFill/>
          <a:ln/>
        </p:spPr>
        <p:txBody>
          <a:bodyPr lIns="0" tIns="0" rIns="0" bIns="0"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5000"/>
              </a:lnSpc>
              <a:spcBef>
                <a:spcPct val="15000"/>
              </a:spcBef>
              <a:buNone/>
            </a:pPr>
            <a:r>
              <a:rPr lang="es-AR" dirty="0"/>
              <a:t>En línea con lo realizado por otras autoridades fiscales, AFIP ha adoptado una serie de medidas y realizado ciertas recomendaciones en relación al análisis de TP en tiempos de COVID:</a:t>
            </a:r>
          </a:p>
          <a:p>
            <a:pPr>
              <a:lnSpc>
                <a:spcPct val="105000"/>
              </a:lnSpc>
              <a:spcBef>
                <a:spcPct val="15000"/>
              </a:spcBef>
            </a:pPr>
            <a:endParaRPr lang="es-AR" dirty="0"/>
          </a:p>
          <a:p>
            <a:pPr lvl="1">
              <a:lnSpc>
                <a:spcPct val="105000"/>
              </a:lnSpc>
              <a:spcBef>
                <a:spcPct val="15000"/>
              </a:spcBef>
            </a:pPr>
            <a:r>
              <a:rPr lang="es-AR" dirty="0"/>
              <a:t>Ajustes de comparabilidad o cambios en la metodología;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</a:pPr>
            <a:r>
              <a:rPr lang="es-AR" dirty="0"/>
              <a:t>Utilizar solo comparables FY 2020 en lugar del promedio de tres años;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</a:pPr>
            <a:r>
              <a:rPr lang="es-AR" dirty="0"/>
              <a:t>Analizar la asistencia de los Estados y el impacto en la rentabilidad de los comparables y de la tested;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</a:pPr>
            <a:r>
              <a:rPr lang="es-AR" dirty="0"/>
              <a:t>Operaciones financieras: las “ayudas intercompany” deben ser a través de aporte de capital y no préstamo;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</a:pPr>
            <a:r>
              <a:rPr lang="es-AR" dirty="0"/>
              <a:t>Las entidades “riesgo limitado” no deberían verse afectadas por la crisis de la pandemia;</a:t>
            </a:r>
          </a:p>
          <a:p>
            <a:pPr lvl="1">
              <a:lnSpc>
                <a:spcPct val="105000"/>
              </a:lnSpc>
              <a:spcBef>
                <a:spcPct val="15000"/>
              </a:spcBef>
            </a:pPr>
            <a:r>
              <a:rPr lang="es-AR" dirty="0"/>
              <a:t>Estresar el análisis de los comparables que arrojen perdidas.</a:t>
            </a:r>
          </a:p>
          <a:p>
            <a:pPr>
              <a:lnSpc>
                <a:spcPct val="105000"/>
              </a:lnSpc>
              <a:spcBef>
                <a:spcPct val="15000"/>
              </a:spcBef>
            </a:pP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4074200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9AF1-A49C-403B-8F20-CF253C86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Efectos de un ajuste por Precios de Transferencia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93CAE-5725-4FA6-A22E-B9F8F68C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24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797EE70-FB55-430E-9D04-1F758D9272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221" y="1199795"/>
            <a:ext cx="11109465" cy="4114800"/>
          </a:xfrm>
          <a:noFill/>
          <a:ln/>
        </p:spPr>
        <p:txBody>
          <a:bodyPr lIns="0" tIns="0" rIns="0" bIns="0"/>
          <a:lstStyle/>
          <a:p>
            <a:pPr marL="0" indent="0" algn="just">
              <a:lnSpc>
                <a:spcPct val="105000"/>
              </a:lnSpc>
              <a:spcBef>
                <a:spcPct val="15000"/>
              </a:spcBef>
              <a:buNone/>
            </a:pPr>
            <a:r>
              <a:rPr lang="es-AR" sz="2400" dirty="0"/>
              <a:t>Operaciones con sujetos vinculados (Artículo 17°)</a:t>
            </a:r>
          </a:p>
          <a:p>
            <a:pPr marL="285750" indent="-285750" algn="just">
              <a:lnSpc>
                <a:spcPct val="105000"/>
              </a:lnSpc>
              <a:spcBef>
                <a:spcPct val="15000"/>
              </a:spcBef>
            </a:pPr>
            <a:endParaRPr lang="es-AR" sz="2400" dirty="0"/>
          </a:p>
          <a:p>
            <a:pPr marL="639763" lvl="1" indent="-174625" algn="just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s-AR" sz="2000" b="1" dirty="0">
                <a:latin typeface="EYInterstate Light" pitchFamily="2" charset="0"/>
              </a:rPr>
              <a:t>Ajustes a favor del fisco</a:t>
            </a:r>
          </a:p>
          <a:p>
            <a:pPr marL="639763" lvl="1" indent="-174625" algn="just">
              <a:lnSpc>
                <a:spcPct val="30000"/>
              </a:lnSpc>
              <a:spcBef>
                <a:spcPct val="15000"/>
              </a:spcBef>
              <a:buFontTx/>
              <a:buNone/>
            </a:pPr>
            <a:endParaRPr lang="es-AR" b="1" dirty="0">
              <a:latin typeface="EYInterstate Light" pitchFamily="2" charset="0"/>
            </a:endParaRPr>
          </a:p>
          <a:p>
            <a:pPr marL="1203325" lvl="2" indent="-384175" algn="just">
              <a:lnSpc>
                <a:spcPct val="105000"/>
              </a:lnSpc>
              <a:spcBef>
                <a:spcPct val="15000"/>
              </a:spcBef>
            </a:pPr>
            <a:r>
              <a:rPr lang="es-AR" sz="2000" dirty="0">
                <a:latin typeface="EYInterstate Light" pitchFamily="2" charset="0"/>
              </a:rPr>
              <a:t>Se incorporan en la declaración jurada del Impuesto a las Ganancias del contribuyente</a:t>
            </a:r>
          </a:p>
          <a:p>
            <a:pPr marL="1203325" lvl="2" indent="-384175" algn="just">
              <a:lnSpc>
                <a:spcPct val="105000"/>
              </a:lnSpc>
              <a:spcBef>
                <a:spcPct val="15000"/>
              </a:spcBef>
            </a:pPr>
            <a:r>
              <a:rPr lang="es-AR" sz="2000" dirty="0">
                <a:latin typeface="EYInterstate Light" pitchFamily="2" charset="0"/>
              </a:rPr>
              <a:t>Se declaran en la propia DDJJ (Complementaria de TP)  </a:t>
            </a:r>
          </a:p>
          <a:p>
            <a:pPr marL="1203325" lvl="2" indent="-384175" algn="just">
              <a:lnSpc>
                <a:spcPct val="30000"/>
              </a:lnSpc>
              <a:spcBef>
                <a:spcPct val="15000"/>
              </a:spcBef>
              <a:buFontTx/>
              <a:buNone/>
            </a:pPr>
            <a:endParaRPr lang="es-AR" sz="2200" dirty="0">
              <a:latin typeface="EYInterstate Light" pitchFamily="2" charset="0"/>
            </a:endParaRPr>
          </a:p>
          <a:p>
            <a:pPr marL="639763" lvl="1" indent="-174625" algn="just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s-AR" sz="2000" b="1" dirty="0">
                <a:latin typeface="EYInterstate Light" pitchFamily="2" charset="0"/>
              </a:rPr>
              <a:t>Ajustes a favor del contribuyente</a:t>
            </a:r>
          </a:p>
          <a:p>
            <a:pPr marL="1203325" lvl="2" indent="-384175" algn="just">
              <a:lnSpc>
                <a:spcPct val="105000"/>
              </a:lnSpc>
              <a:spcBef>
                <a:spcPct val="15000"/>
              </a:spcBef>
            </a:pPr>
            <a:r>
              <a:rPr lang="es-AR" sz="2200" dirty="0">
                <a:latin typeface="EYInterstate Light" pitchFamily="2" charset="0"/>
              </a:rPr>
              <a:t>  </a:t>
            </a:r>
            <a:r>
              <a:rPr lang="es-AR" sz="2000" dirty="0">
                <a:latin typeface="EYInterstate Light" pitchFamily="2" charset="0"/>
              </a:rPr>
              <a:t>No está específicamente tratado en LIG</a:t>
            </a:r>
          </a:p>
          <a:p>
            <a:pPr marL="1203325" lvl="2" indent="-384175" algn="just">
              <a:lnSpc>
                <a:spcPct val="105000"/>
              </a:lnSpc>
              <a:spcBef>
                <a:spcPct val="15000"/>
              </a:spcBef>
            </a:pPr>
            <a:r>
              <a:rPr lang="es-AR" sz="2000" dirty="0">
                <a:latin typeface="EYInterstate Light" pitchFamily="2" charset="0"/>
              </a:rPr>
              <a:t>  Criterio del Fisco - Dictamen 8/00 DAL</a:t>
            </a:r>
          </a:p>
          <a:p>
            <a:pPr marL="1382713" lvl="3" indent="0" algn="just">
              <a:lnSpc>
                <a:spcPct val="105000"/>
              </a:lnSpc>
              <a:spcBef>
                <a:spcPct val="15000"/>
              </a:spcBef>
              <a:buFontTx/>
              <a:buNone/>
            </a:pPr>
            <a:r>
              <a:rPr lang="es-AR" sz="2000" i="1" dirty="0">
                <a:latin typeface="EYInterstate Light" pitchFamily="2" charset="0"/>
              </a:rPr>
              <a:t>“Sólo en supuestos de aceptación de ajustes correlativos en otra jurisdicción fiscal, cuando tal procedimiento hubiera sido acorde en el marco de los CDI suscritos por Argentina”</a:t>
            </a:r>
            <a:endParaRPr lang="es-AR" sz="2000" dirty="0">
              <a:latin typeface="EYInterstate Light" pitchFamily="2" charset="0"/>
            </a:endParaRPr>
          </a:p>
          <a:p>
            <a:pPr marL="285750" indent="-285750" algn="just">
              <a:lnSpc>
                <a:spcPct val="105000"/>
              </a:lnSpc>
              <a:spcBef>
                <a:spcPct val="15000"/>
              </a:spcBef>
              <a:buFontTx/>
              <a:buNone/>
            </a:pPr>
            <a:endParaRPr lang="es-AR" sz="2200" dirty="0">
              <a:latin typeface="EYInterstate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701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0395F-B8AE-4D57-9B23-293080F5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Efectos de un ajuste por Precios de Transferencia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CCF1F-49EB-44C0-9D23-70024177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25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1BCCBC9-6FA4-4108-A275-3A74A63233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AR" sz="2400" dirty="0"/>
              <a:t>Operaciones con/de establecimientos estables en el exterior (LIG art. 126 y 127)</a:t>
            </a: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s-AR" sz="2200" b="1" dirty="0">
              <a:latin typeface="EYInterstate Light" pitchFamily="2" charset="0"/>
            </a:endParaRP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2000" b="1" dirty="0">
                <a:latin typeface="EYInterstate Light" pitchFamily="2" charset="0"/>
              </a:rPr>
              <a:t>A favor del Fisco</a:t>
            </a:r>
          </a:p>
          <a:p>
            <a:pPr marL="974725" lvl="2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AR" sz="2000" dirty="0">
                <a:latin typeface="EYInterstate Light" pitchFamily="2" charset="0"/>
              </a:rPr>
              <a:t>Por las operaciones con el establecimiento estable:</a:t>
            </a:r>
          </a:p>
          <a:p>
            <a:pPr marL="1089025" lvl="3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s-AR" sz="2000" dirty="0">
                <a:latin typeface="EYInterstate Light" pitchFamily="2" charset="0"/>
              </a:rPr>
              <a:t>Se incorporan en las ganancias de fuente argentina del titular residente</a:t>
            </a:r>
          </a:p>
          <a:p>
            <a:pPr marL="974725" lvl="2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AR" sz="2000" dirty="0">
                <a:latin typeface="EYInterstate Light" pitchFamily="2" charset="0"/>
              </a:rPr>
              <a:t>Por las operaciones del establecimiento estable con otros sujetos vinculados:</a:t>
            </a:r>
          </a:p>
          <a:p>
            <a:pPr marL="1074738" lvl="3" indent="14288">
              <a:lnSpc>
                <a:spcPct val="110000"/>
              </a:lnSpc>
              <a:spcBef>
                <a:spcPts val="0"/>
              </a:spcBef>
              <a:buFontTx/>
              <a:buNone/>
            </a:pPr>
            <a:r>
              <a:rPr lang="es-AR" sz="2000" dirty="0">
                <a:latin typeface="EYInterstate Light" pitchFamily="2" charset="0"/>
              </a:rPr>
              <a:t>Se incorporan en la ganancia de fuente extranjera del establecimiento estable</a:t>
            </a: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s-AR" sz="2000" b="1" dirty="0">
              <a:latin typeface="EYInterstate Light" pitchFamily="2" charset="0"/>
            </a:endParaRPr>
          </a:p>
          <a:p>
            <a:pPr marL="685800" lvl="1" indent="-342900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sz="2000" b="1" dirty="0">
                <a:latin typeface="EYInterstate Light" pitchFamily="2" charset="0"/>
              </a:rPr>
              <a:t>A favor del Contribuyente</a:t>
            </a:r>
          </a:p>
          <a:p>
            <a:pPr marL="974725" lvl="2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AR" sz="2000" dirty="0">
                <a:latin typeface="EYInterstate Light" pitchFamily="2" charset="0"/>
              </a:rPr>
              <a:t>No está específicamente tratado</a:t>
            </a:r>
          </a:p>
          <a:p>
            <a:pPr marL="974725" lvl="2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s-AR" sz="2000" dirty="0">
                <a:latin typeface="EYInterstate Light" pitchFamily="2" charset="0"/>
              </a:rPr>
              <a:t>Aplicaría criterio Dict. 8/00 (DAT)</a:t>
            </a:r>
          </a:p>
        </p:txBody>
      </p:sp>
    </p:spTree>
    <p:extLst>
      <p:ext uri="{BB962C8B-B14F-4D97-AF65-F5344CB8AC3E}">
        <p14:creationId xmlns:p14="http://schemas.microsoft.com/office/powerpoint/2010/main" val="3106229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423B0-F587-48CF-86B0-5EE7F562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Convenios para evitar la doble imposición en materia tributaria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D8F-9A33-4C68-819B-FC9DBE3C6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26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BA61BA2-5025-495A-9E82-D30608FE2836}"/>
              </a:ext>
            </a:extLst>
          </p:cNvPr>
          <p:cNvSpPr txBox="1">
            <a:spLocks noChangeArrowheads="1"/>
          </p:cNvSpPr>
          <p:nvPr/>
        </p:nvSpPr>
        <p:spPr>
          <a:xfrm>
            <a:off x="609917" y="1324428"/>
            <a:ext cx="8791257" cy="4114800"/>
          </a:xfrm>
          <a:prstGeom prst="rect">
            <a:avLst/>
          </a:prstGeom>
          <a:noFill/>
          <a:ln/>
        </p:spPr>
        <p:txBody>
          <a:bodyPr vert="horz" lIns="0" tIns="0" rIns="0" bIns="0" rtlCol="0" anchor="t" anchorCtr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dirty="0"/>
              <a:t>La  mayoría de  los  Convenios incorporan el  principio  arm’s  length (Artículos 7 y 9 - Modelo de Convenio de la OCDE).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s-AR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dirty="0"/>
              <a:t>Dichos Convenios generalmente aceptan el ajuste del  precio en ambos países (hacia arriba o hacia abajo).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endParaRPr lang="es-AR" dirty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ü"/>
            </a:pPr>
            <a:r>
              <a:rPr lang="es-AR" dirty="0"/>
              <a:t>Admiten obtener </a:t>
            </a:r>
            <a:r>
              <a:rPr lang="es-AR" i="1" dirty="0"/>
              <a:t>“Acuerdos Previos de Precios de  Transferencia”</a:t>
            </a:r>
            <a:r>
              <a:rPr lang="es-AR" dirty="0"/>
              <a:t> con las autoridades competentes.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B65A777D-5E74-46A9-A658-7A8AB5A4657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059989" y="2234703"/>
            <a:ext cx="1257300" cy="1428750"/>
            <a:chOff x="5990" y="1685"/>
            <a:chExt cx="792" cy="900"/>
          </a:xfrm>
          <a:solidFill>
            <a:schemeClr val="tx2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2619C33-0095-4036-B0EC-3C401ACC10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4" y="2155"/>
              <a:ext cx="368" cy="367"/>
            </a:xfrm>
            <a:custGeom>
              <a:avLst/>
              <a:gdLst>
                <a:gd name="T0" fmla="*/ 150 w 368"/>
                <a:gd name="T1" fmla="*/ 367 h 367"/>
                <a:gd name="T2" fmla="*/ 144 w 368"/>
                <a:gd name="T3" fmla="*/ 319 h 367"/>
                <a:gd name="T4" fmla="*/ 115 w 368"/>
                <a:gd name="T5" fmla="*/ 306 h 367"/>
                <a:gd name="T6" fmla="*/ 28 w 368"/>
                <a:gd name="T7" fmla="*/ 289 h 367"/>
                <a:gd name="T8" fmla="*/ 61 w 368"/>
                <a:gd name="T9" fmla="*/ 252 h 367"/>
                <a:gd name="T10" fmla="*/ 48 w 368"/>
                <a:gd name="T11" fmla="*/ 224 h 367"/>
                <a:gd name="T12" fmla="*/ 0 w 368"/>
                <a:gd name="T13" fmla="*/ 150 h 367"/>
                <a:gd name="T14" fmla="*/ 48 w 368"/>
                <a:gd name="T15" fmla="*/ 143 h 367"/>
                <a:gd name="T16" fmla="*/ 61 w 368"/>
                <a:gd name="T17" fmla="*/ 115 h 367"/>
                <a:gd name="T18" fmla="*/ 78 w 368"/>
                <a:gd name="T19" fmla="*/ 28 h 367"/>
                <a:gd name="T20" fmla="*/ 115 w 368"/>
                <a:gd name="T21" fmla="*/ 60 h 367"/>
                <a:gd name="T22" fmla="*/ 144 w 368"/>
                <a:gd name="T23" fmla="*/ 47 h 367"/>
                <a:gd name="T24" fmla="*/ 218 w 368"/>
                <a:gd name="T25" fmla="*/ 0 h 367"/>
                <a:gd name="T26" fmla="*/ 224 w 368"/>
                <a:gd name="T27" fmla="*/ 47 h 367"/>
                <a:gd name="T28" fmla="*/ 253 w 368"/>
                <a:gd name="T29" fmla="*/ 60 h 367"/>
                <a:gd name="T30" fmla="*/ 340 w 368"/>
                <a:gd name="T31" fmla="*/ 78 h 367"/>
                <a:gd name="T32" fmla="*/ 307 w 368"/>
                <a:gd name="T33" fmla="*/ 115 h 367"/>
                <a:gd name="T34" fmla="*/ 320 w 368"/>
                <a:gd name="T35" fmla="*/ 143 h 367"/>
                <a:gd name="T36" fmla="*/ 368 w 368"/>
                <a:gd name="T37" fmla="*/ 217 h 367"/>
                <a:gd name="T38" fmla="*/ 320 w 368"/>
                <a:gd name="T39" fmla="*/ 224 h 367"/>
                <a:gd name="T40" fmla="*/ 307 w 368"/>
                <a:gd name="T41" fmla="*/ 252 h 367"/>
                <a:gd name="T42" fmla="*/ 290 w 368"/>
                <a:gd name="T43" fmla="*/ 339 h 367"/>
                <a:gd name="T44" fmla="*/ 253 w 368"/>
                <a:gd name="T45" fmla="*/ 306 h 367"/>
                <a:gd name="T46" fmla="*/ 224 w 368"/>
                <a:gd name="T47" fmla="*/ 319 h 367"/>
                <a:gd name="T48" fmla="*/ 218 w 368"/>
                <a:gd name="T49" fmla="*/ 367 h 367"/>
                <a:gd name="T50" fmla="*/ 168 w 368"/>
                <a:gd name="T51" fmla="*/ 347 h 367"/>
                <a:gd name="T52" fmla="*/ 205 w 368"/>
                <a:gd name="T53" fmla="*/ 304 h 367"/>
                <a:gd name="T54" fmla="*/ 213 w 368"/>
                <a:gd name="T55" fmla="*/ 302 h 367"/>
                <a:gd name="T56" fmla="*/ 248 w 368"/>
                <a:gd name="T57" fmla="*/ 287 h 367"/>
                <a:gd name="T58" fmla="*/ 290 w 368"/>
                <a:gd name="T59" fmla="*/ 313 h 367"/>
                <a:gd name="T60" fmla="*/ 283 w 368"/>
                <a:gd name="T61" fmla="*/ 252 h 367"/>
                <a:gd name="T62" fmla="*/ 287 w 368"/>
                <a:gd name="T63" fmla="*/ 247 h 367"/>
                <a:gd name="T64" fmla="*/ 303 w 368"/>
                <a:gd name="T65" fmla="*/ 210 h 367"/>
                <a:gd name="T66" fmla="*/ 348 w 368"/>
                <a:gd name="T67" fmla="*/ 200 h 367"/>
                <a:gd name="T68" fmla="*/ 305 w 368"/>
                <a:gd name="T69" fmla="*/ 163 h 367"/>
                <a:gd name="T70" fmla="*/ 303 w 368"/>
                <a:gd name="T71" fmla="*/ 156 h 367"/>
                <a:gd name="T72" fmla="*/ 287 w 368"/>
                <a:gd name="T73" fmla="*/ 119 h 367"/>
                <a:gd name="T74" fmla="*/ 314 w 368"/>
                <a:gd name="T75" fmla="*/ 78 h 367"/>
                <a:gd name="T76" fmla="*/ 255 w 368"/>
                <a:gd name="T77" fmla="*/ 84 h 367"/>
                <a:gd name="T78" fmla="*/ 248 w 368"/>
                <a:gd name="T79" fmla="*/ 80 h 367"/>
                <a:gd name="T80" fmla="*/ 213 w 368"/>
                <a:gd name="T81" fmla="*/ 65 h 367"/>
                <a:gd name="T82" fmla="*/ 200 w 368"/>
                <a:gd name="T83" fmla="*/ 19 h 367"/>
                <a:gd name="T84" fmla="*/ 163 w 368"/>
                <a:gd name="T85" fmla="*/ 65 h 367"/>
                <a:gd name="T86" fmla="*/ 157 w 368"/>
                <a:gd name="T87" fmla="*/ 65 h 367"/>
                <a:gd name="T88" fmla="*/ 120 w 368"/>
                <a:gd name="T89" fmla="*/ 80 h 367"/>
                <a:gd name="T90" fmla="*/ 81 w 368"/>
                <a:gd name="T91" fmla="*/ 56 h 367"/>
                <a:gd name="T92" fmla="*/ 85 w 368"/>
                <a:gd name="T93" fmla="*/ 115 h 367"/>
                <a:gd name="T94" fmla="*/ 81 w 368"/>
                <a:gd name="T95" fmla="*/ 119 h 367"/>
                <a:gd name="T96" fmla="*/ 65 w 368"/>
                <a:gd name="T97" fmla="*/ 156 h 367"/>
                <a:gd name="T98" fmla="*/ 20 w 368"/>
                <a:gd name="T99" fmla="*/ 167 h 367"/>
                <a:gd name="T100" fmla="*/ 65 w 368"/>
                <a:gd name="T101" fmla="*/ 204 h 367"/>
                <a:gd name="T102" fmla="*/ 65 w 368"/>
                <a:gd name="T103" fmla="*/ 210 h 367"/>
                <a:gd name="T104" fmla="*/ 81 w 368"/>
                <a:gd name="T105" fmla="*/ 247 h 367"/>
                <a:gd name="T106" fmla="*/ 57 w 368"/>
                <a:gd name="T107" fmla="*/ 289 h 367"/>
                <a:gd name="T108" fmla="*/ 115 w 368"/>
                <a:gd name="T109" fmla="*/ 282 h 367"/>
                <a:gd name="T110" fmla="*/ 120 w 368"/>
                <a:gd name="T111" fmla="*/ 287 h 367"/>
                <a:gd name="T112" fmla="*/ 157 w 368"/>
                <a:gd name="T113" fmla="*/ 302 h 367"/>
                <a:gd name="T114" fmla="*/ 168 w 368"/>
                <a:gd name="T115" fmla="*/ 347 h 367"/>
                <a:gd name="T116" fmla="*/ 168 w 368"/>
                <a:gd name="T117" fmla="*/ 347 h 367"/>
                <a:gd name="T118" fmla="*/ 359 w 368"/>
                <a:gd name="T119" fmla="*/ 208 h 367"/>
                <a:gd name="T120" fmla="*/ 359 w 368"/>
                <a:gd name="T121" fmla="*/ 208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367">
                  <a:moveTo>
                    <a:pt x="218" y="367"/>
                  </a:moveTo>
                  <a:lnTo>
                    <a:pt x="150" y="367"/>
                  </a:lnTo>
                  <a:lnTo>
                    <a:pt x="144" y="319"/>
                  </a:lnTo>
                  <a:lnTo>
                    <a:pt x="144" y="319"/>
                  </a:lnTo>
                  <a:lnTo>
                    <a:pt x="131" y="313"/>
                  </a:lnTo>
                  <a:lnTo>
                    <a:pt x="115" y="306"/>
                  </a:lnTo>
                  <a:lnTo>
                    <a:pt x="78" y="339"/>
                  </a:lnTo>
                  <a:lnTo>
                    <a:pt x="28" y="289"/>
                  </a:lnTo>
                  <a:lnTo>
                    <a:pt x="61" y="252"/>
                  </a:lnTo>
                  <a:lnTo>
                    <a:pt x="61" y="252"/>
                  </a:lnTo>
                  <a:lnTo>
                    <a:pt x="55" y="237"/>
                  </a:lnTo>
                  <a:lnTo>
                    <a:pt x="48" y="224"/>
                  </a:lnTo>
                  <a:lnTo>
                    <a:pt x="0" y="217"/>
                  </a:lnTo>
                  <a:lnTo>
                    <a:pt x="0" y="150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55" y="130"/>
                  </a:lnTo>
                  <a:lnTo>
                    <a:pt x="61" y="115"/>
                  </a:lnTo>
                  <a:lnTo>
                    <a:pt x="28" y="78"/>
                  </a:lnTo>
                  <a:lnTo>
                    <a:pt x="78" y="28"/>
                  </a:lnTo>
                  <a:lnTo>
                    <a:pt x="115" y="60"/>
                  </a:lnTo>
                  <a:lnTo>
                    <a:pt x="115" y="60"/>
                  </a:lnTo>
                  <a:lnTo>
                    <a:pt x="131" y="54"/>
                  </a:lnTo>
                  <a:lnTo>
                    <a:pt x="144" y="47"/>
                  </a:lnTo>
                  <a:lnTo>
                    <a:pt x="150" y="0"/>
                  </a:lnTo>
                  <a:lnTo>
                    <a:pt x="218" y="0"/>
                  </a:lnTo>
                  <a:lnTo>
                    <a:pt x="224" y="47"/>
                  </a:lnTo>
                  <a:lnTo>
                    <a:pt x="224" y="47"/>
                  </a:lnTo>
                  <a:lnTo>
                    <a:pt x="237" y="54"/>
                  </a:lnTo>
                  <a:lnTo>
                    <a:pt x="253" y="60"/>
                  </a:lnTo>
                  <a:lnTo>
                    <a:pt x="290" y="28"/>
                  </a:lnTo>
                  <a:lnTo>
                    <a:pt x="340" y="78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14" y="130"/>
                  </a:lnTo>
                  <a:lnTo>
                    <a:pt x="320" y="143"/>
                  </a:lnTo>
                  <a:lnTo>
                    <a:pt x="368" y="150"/>
                  </a:lnTo>
                  <a:lnTo>
                    <a:pt x="368" y="217"/>
                  </a:lnTo>
                  <a:lnTo>
                    <a:pt x="320" y="224"/>
                  </a:lnTo>
                  <a:lnTo>
                    <a:pt x="320" y="224"/>
                  </a:lnTo>
                  <a:lnTo>
                    <a:pt x="314" y="237"/>
                  </a:lnTo>
                  <a:lnTo>
                    <a:pt x="307" y="252"/>
                  </a:lnTo>
                  <a:lnTo>
                    <a:pt x="340" y="289"/>
                  </a:lnTo>
                  <a:lnTo>
                    <a:pt x="290" y="339"/>
                  </a:lnTo>
                  <a:lnTo>
                    <a:pt x="253" y="306"/>
                  </a:lnTo>
                  <a:lnTo>
                    <a:pt x="253" y="306"/>
                  </a:lnTo>
                  <a:lnTo>
                    <a:pt x="237" y="313"/>
                  </a:lnTo>
                  <a:lnTo>
                    <a:pt x="224" y="319"/>
                  </a:lnTo>
                  <a:lnTo>
                    <a:pt x="218" y="367"/>
                  </a:lnTo>
                  <a:lnTo>
                    <a:pt x="218" y="367"/>
                  </a:lnTo>
                  <a:lnTo>
                    <a:pt x="218" y="367"/>
                  </a:lnTo>
                  <a:close/>
                  <a:moveTo>
                    <a:pt x="168" y="347"/>
                  </a:moveTo>
                  <a:lnTo>
                    <a:pt x="200" y="347"/>
                  </a:lnTo>
                  <a:lnTo>
                    <a:pt x="205" y="304"/>
                  </a:lnTo>
                  <a:lnTo>
                    <a:pt x="213" y="302"/>
                  </a:lnTo>
                  <a:lnTo>
                    <a:pt x="213" y="302"/>
                  </a:lnTo>
                  <a:lnTo>
                    <a:pt x="231" y="295"/>
                  </a:lnTo>
                  <a:lnTo>
                    <a:pt x="248" y="287"/>
                  </a:lnTo>
                  <a:lnTo>
                    <a:pt x="255" y="282"/>
                  </a:lnTo>
                  <a:lnTo>
                    <a:pt x="290" y="313"/>
                  </a:lnTo>
                  <a:lnTo>
                    <a:pt x="314" y="289"/>
                  </a:lnTo>
                  <a:lnTo>
                    <a:pt x="283" y="252"/>
                  </a:lnTo>
                  <a:lnTo>
                    <a:pt x="287" y="247"/>
                  </a:lnTo>
                  <a:lnTo>
                    <a:pt x="287" y="247"/>
                  </a:lnTo>
                  <a:lnTo>
                    <a:pt x="296" y="230"/>
                  </a:lnTo>
                  <a:lnTo>
                    <a:pt x="303" y="210"/>
                  </a:lnTo>
                  <a:lnTo>
                    <a:pt x="305" y="204"/>
                  </a:lnTo>
                  <a:lnTo>
                    <a:pt x="348" y="200"/>
                  </a:lnTo>
                  <a:lnTo>
                    <a:pt x="348" y="167"/>
                  </a:lnTo>
                  <a:lnTo>
                    <a:pt x="305" y="163"/>
                  </a:lnTo>
                  <a:lnTo>
                    <a:pt x="303" y="156"/>
                  </a:lnTo>
                  <a:lnTo>
                    <a:pt x="303" y="156"/>
                  </a:lnTo>
                  <a:lnTo>
                    <a:pt x="296" y="137"/>
                  </a:lnTo>
                  <a:lnTo>
                    <a:pt x="287" y="119"/>
                  </a:lnTo>
                  <a:lnTo>
                    <a:pt x="283" y="115"/>
                  </a:lnTo>
                  <a:lnTo>
                    <a:pt x="314" y="78"/>
                  </a:lnTo>
                  <a:lnTo>
                    <a:pt x="290" y="56"/>
                  </a:lnTo>
                  <a:lnTo>
                    <a:pt x="255" y="84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31" y="71"/>
                  </a:lnTo>
                  <a:lnTo>
                    <a:pt x="213" y="65"/>
                  </a:lnTo>
                  <a:lnTo>
                    <a:pt x="205" y="65"/>
                  </a:lnTo>
                  <a:lnTo>
                    <a:pt x="200" y="19"/>
                  </a:lnTo>
                  <a:lnTo>
                    <a:pt x="168" y="19"/>
                  </a:lnTo>
                  <a:lnTo>
                    <a:pt x="163" y="65"/>
                  </a:lnTo>
                  <a:lnTo>
                    <a:pt x="157" y="65"/>
                  </a:lnTo>
                  <a:lnTo>
                    <a:pt x="157" y="65"/>
                  </a:lnTo>
                  <a:lnTo>
                    <a:pt x="137" y="71"/>
                  </a:lnTo>
                  <a:lnTo>
                    <a:pt x="120" y="80"/>
                  </a:lnTo>
                  <a:lnTo>
                    <a:pt x="115" y="84"/>
                  </a:lnTo>
                  <a:lnTo>
                    <a:pt x="81" y="56"/>
                  </a:lnTo>
                  <a:lnTo>
                    <a:pt x="57" y="78"/>
                  </a:lnTo>
                  <a:lnTo>
                    <a:pt x="85" y="115"/>
                  </a:lnTo>
                  <a:lnTo>
                    <a:pt x="81" y="119"/>
                  </a:lnTo>
                  <a:lnTo>
                    <a:pt x="81" y="119"/>
                  </a:lnTo>
                  <a:lnTo>
                    <a:pt x="72" y="137"/>
                  </a:lnTo>
                  <a:lnTo>
                    <a:pt x="65" y="156"/>
                  </a:lnTo>
                  <a:lnTo>
                    <a:pt x="65" y="163"/>
                  </a:lnTo>
                  <a:lnTo>
                    <a:pt x="20" y="167"/>
                  </a:lnTo>
                  <a:lnTo>
                    <a:pt x="20" y="200"/>
                  </a:lnTo>
                  <a:lnTo>
                    <a:pt x="65" y="204"/>
                  </a:lnTo>
                  <a:lnTo>
                    <a:pt x="65" y="210"/>
                  </a:lnTo>
                  <a:lnTo>
                    <a:pt x="65" y="210"/>
                  </a:lnTo>
                  <a:lnTo>
                    <a:pt x="72" y="230"/>
                  </a:lnTo>
                  <a:lnTo>
                    <a:pt x="81" y="247"/>
                  </a:lnTo>
                  <a:lnTo>
                    <a:pt x="85" y="252"/>
                  </a:lnTo>
                  <a:lnTo>
                    <a:pt x="57" y="289"/>
                  </a:lnTo>
                  <a:lnTo>
                    <a:pt x="81" y="313"/>
                  </a:lnTo>
                  <a:lnTo>
                    <a:pt x="115" y="282"/>
                  </a:lnTo>
                  <a:lnTo>
                    <a:pt x="120" y="287"/>
                  </a:lnTo>
                  <a:lnTo>
                    <a:pt x="120" y="287"/>
                  </a:lnTo>
                  <a:lnTo>
                    <a:pt x="137" y="295"/>
                  </a:lnTo>
                  <a:lnTo>
                    <a:pt x="157" y="302"/>
                  </a:lnTo>
                  <a:lnTo>
                    <a:pt x="163" y="304"/>
                  </a:lnTo>
                  <a:lnTo>
                    <a:pt x="168" y="347"/>
                  </a:lnTo>
                  <a:lnTo>
                    <a:pt x="168" y="347"/>
                  </a:lnTo>
                  <a:lnTo>
                    <a:pt x="168" y="347"/>
                  </a:lnTo>
                  <a:close/>
                  <a:moveTo>
                    <a:pt x="359" y="208"/>
                  </a:move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lnTo>
                    <a:pt x="359" y="2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62B34A-BFFD-4339-96E0-EEC1E20839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3" y="1685"/>
              <a:ext cx="331" cy="135"/>
            </a:xfrm>
            <a:custGeom>
              <a:avLst/>
              <a:gdLst>
                <a:gd name="T0" fmla="*/ 331 w 331"/>
                <a:gd name="T1" fmla="*/ 135 h 135"/>
                <a:gd name="T2" fmla="*/ 0 w 331"/>
                <a:gd name="T3" fmla="*/ 135 h 135"/>
                <a:gd name="T4" fmla="*/ 0 w 331"/>
                <a:gd name="T5" fmla="*/ 0 h 135"/>
                <a:gd name="T6" fmla="*/ 331 w 331"/>
                <a:gd name="T7" fmla="*/ 0 h 135"/>
                <a:gd name="T8" fmla="*/ 331 w 331"/>
                <a:gd name="T9" fmla="*/ 135 h 135"/>
                <a:gd name="T10" fmla="*/ 331 w 331"/>
                <a:gd name="T11" fmla="*/ 135 h 135"/>
                <a:gd name="T12" fmla="*/ 331 w 331"/>
                <a:gd name="T13" fmla="*/ 135 h 135"/>
                <a:gd name="T14" fmla="*/ 20 w 331"/>
                <a:gd name="T15" fmla="*/ 115 h 135"/>
                <a:gd name="T16" fmla="*/ 312 w 331"/>
                <a:gd name="T17" fmla="*/ 115 h 135"/>
                <a:gd name="T18" fmla="*/ 312 w 331"/>
                <a:gd name="T19" fmla="*/ 20 h 135"/>
                <a:gd name="T20" fmla="*/ 20 w 331"/>
                <a:gd name="T21" fmla="*/ 20 h 135"/>
                <a:gd name="T22" fmla="*/ 20 w 331"/>
                <a:gd name="T23" fmla="*/ 115 h 135"/>
                <a:gd name="T24" fmla="*/ 20 w 331"/>
                <a:gd name="T25" fmla="*/ 115 h 135"/>
                <a:gd name="T26" fmla="*/ 20 w 331"/>
                <a:gd name="T27" fmla="*/ 1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1" h="135">
                  <a:moveTo>
                    <a:pt x="331" y="135"/>
                  </a:moveTo>
                  <a:lnTo>
                    <a:pt x="0" y="135"/>
                  </a:lnTo>
                  <a:lnTo>
                    <a:pt x="0" y="0"/>
                  </a:lnTo>
                  <a:lnTo>
                    <a:pt x="331" y="0"/>
                  </a:lnTo>
                  <a:lnTo>
                    <a:pt x="331" y="135"/>
                  </a:lnTo>
                  <a:lnTo>
                    <a:pt x="331" y="135"/>
                  </a:lnTo>
                  <a:lnTo>
                    <a:pt x="331" y="135"/>
                  </a:lnTo>
                  <a:close/>
                  <a:moveTo>
                    <a:pt x="20" y="115"/>
                  </a:moveTo>
                  <a:lnTo>
                    <a:pt x="312" y="115"/>
                  </a:lnTo>
                  <a:lnTo>
                    <a:pt x="312" y="20"/>
                  </a:lnTo>
                  <a:lnTo>
                    <a:pt x="20" y="20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F31C354-4679-4DB6-9A64-65D005FC7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" y="1744"/>
              <a:ext cx="618" cy="841"/>
            </a:xfrm>
            <a:custGeom>
              <a:avLst/>
              <a:gdLst>
                <a:gd name="T0" fmla="*/ 618 w 618"/>
                <a:gd name="T1" fmla="*/ 841 h 841"/>
                <a:gd name="T2" fmla="*/ 0 w 618"/>
                <a:gd name="T3" fmla="*/ 841 h 841"/>
                <a:gd name="T4" fmla="*/ 0 w 618"/>
                <a:gd name="T5" fmla="*/ 0 h 841"/>
                <a:gd name="T6" fmla="*/ 154 w 618"/>
                <a:gd name="T7" fmla="*/ 0 h 841"/>
                <a:gd name="T8" fmla="*/ 154 w 618"/>
                <a:gd name="T9" fmla="*/ 19 h 841"/>
                <a:gd name="T10" fmla="*/ 19 w 618"/>
                <a:gd name="T11" fmla="*/ 19 h 841"/>
                <a:gd name="T12" fmla="*/ 19 w 618"/>
                <a:gd name="T13" fmla="*/ 822 h 841"/>
                <a:gd name="T14" fmla="*/ 598 w 618"/>
                <a:gd name="T15" fmla="*/ 822 h 841"/>
                <a:gd name="T16" fmla="*/ 598 w 618"/>
                <a:gd name="T17" fmla="*/ 769 h 841"/>
                <a:gd name="T18" fmla="*/ 618 w 618"/>
                <a:gd name="T19" fmla="*/ 769 h 841"/>
                <a:gd name="T20" fmla="*/ 618 w 618"/>
                <a:gd name="T21" fmla="*/ 841 h 841"/>
                <a:gd name="T22" fmla="*/ 618 w 618"/>
                <a:gd name="T23" fmla="*/ 841 h 841"/>
                <a:gd name="T24" fmla="*/ 618 w 618"/>
                <a:gd name="T25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8" h="841">
                  <a:moveTo>
                    <a:pt x="618" y="841"/>
                  </a:moveTo>
                  <a:lnTo>
                    <a:pt x="0" y="841"/>
                  </a:lnTo>
                  <a:lnTo>
                    <a:pt x="0" y="0"/>
                  </a:lnTo>
                  <a:lnTo>
                    <a:pt x="154" y="0"/>
                  </a:lnTo>
                  <a:lnTo>
                    <a:pt x="154" y="19"/>
                  </a:lnTo>
                  <a:lnTo>
                    <a:pt x="19" y="19"/>
                  </a:lnTo>
                  <a:lnTo>
                    <a:pt x="19" y="822"/>
                  </a:lnTo>
                  <a:lnTo>
                    <a:pt x="598" y="822"/>
                  </a:lnTo>
                  <a:lnTo>
                    <a:pt x="598" y="769"/>
                  </a:lnTo>
                  <a:lnTo>
                    <a:pt x="618" y="769"/>
                  </a:lnTo>
                  <a:lnTo>
                    <a:pt x="618" y="841"/>
                  </a:lnTo>
                  <a:lnTo>
                    <a:pt x="618" y="841"/>
                  </a:lnTo>
                  <a:lnTo>
                    <a:pt x="618" y="8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7A737517-DC76-4E0B-AB4E-B714353E6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3" y="1744"/>
              <a:ext cx="155" cy="419"/>
            </a:xfrm>
            <a:custGeom>
              <a:avLst/>
              <a:gdLst>
                <a:gd name="T0" fmla="*/ 155 w 155"/>
                <a:gd name="T1" fmla="*/ 419 h 419"/>
                <a:gd name="T2" fmla="*/ 135 w 155"/>
                <a:gd name="T3" fmla="*/ 419 h 419"/>
                <a:gd name="T4" fmla="*/ 135 w 155"/>
                <a:gd name="T5" fmla="*/ 19 h 419"/>
                <a:gd name="T6" fmla="*/ 0 w 155"/>
                <a:gd name="T7" fmla="*/ 19 h 419"/>
                <a:gd name="T8" fmla="*/ 0 w 155"/>
                <a:gd name="T9" fmla="*/ 0 h 419"/>
                <a:gd name="T10" fmla="*/ 155 w 155"/>
                <a:gd name="T11" fmla="*/ 0 h 419"/>
                <a:gd name="T12" fmla="*/ 155 w 155"/>
                <a:gd name="T13" fmla="*/ 419 h 419"/>
                <a:gd name="T14" fmla="*/ 155 w 155"/>
                <a:gd name="T15" fmla="*/ 419 h 419"/>
                <a:gd name="T16" fmla="*/ 155 w 155"/>
                <a:gd name="T17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419">
                  <a:moveTo>
                    <a:pt x="155" y="419"/>
                  </a:moveTo>
                  <a:lnTo>
                    <a:pt x="135" y="419"/>
                  </a:lnTo>
                  <a:lnTo>
                    <a:pt x="13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5" y="419"/>
                  </a:lnTo>
                  <a:lnTo>
                    <a:pt x="155" y="419"/>
                  </a:lnTo>
                  <a:lnTo>
                    <a:pt x="155" y="4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5CAEC46-D4F5-4480-8993-4BA37A5EB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5" y="1744"/>
              <a:ext cx="146" cy="19"/>
            </a:xfrm>
            <a:custGeom>
              <a:avLst/>
              <a:gdLst>
                <a:gd name="T0" fmla="*/ 0 w 146"/>
                <a:gd name="T1" fmla="*/ 0 h 19"/>
                <a:gd name="T2" fmla="*/ 146 w 146"/>
                <a:gd name="T3" fmla="*/ 0 h 19"/>
                <a:gd name="T4" fmla="*/ 146 w 146"/>
                <a:gd name="T5" fmla="*/ 19 h 19"/>
                <a:gd name="T6" fmla="*/ 0 w 146"/>
                <a:gd name="T7" fmla="*/ 19 h 19"/>
                <a:gd name="T8" fmla="*/ 0 w 146"/>
                <a:gd name="T9" fmla="*/ 0 h 19"/>
                <a:gd name="T10" fmla="*/ 0 w 14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6" y="0"/>
                  </a:lnTo>
                  <a:lnTo>
                    <a:pt x="14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743C52C2-B568-4C38-9A1B-71A55192B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" y="1918"/>
              <a:ext cx="130" cy="93"/>
            </a:xfrm>
            <a:custGeom>
              <a:avLst/>
              <a:gdLst>
                <a:gd name="T0" fmla="*/ 50 w 130"/>
                <a:gd name="T1" fmla="*/ 93 h 93"/>
                <a:gd name="T2" fmla="*/ 0 w 130"/>
                <a:gd name="T3" fmla="*/ 41 h 93"/>
                <a:gd name="T4" fmla="*/ 13 w 130"/>
                <a:gd name="T5" fmla="*/ 28 h 93"/>
                <a:gd name="T6" fmla="*/ 50 w 130"/>
                <a:gd name="T7" fmla="*/ 65 h 93"/>
                <a:gd name="T8" fmla="*/ 117 w 130"/>
                <a:gd name="T9" fmla="*/ 0 h 93"/>
                <a:gd name="T10" fmla="*/ 130 w 130"/>
                <a:gd name="T11" fmla="*/ 13 h 93"/>
                <a:gd name="T12" fmla="*/ 50 w 130"/>
                <a:gd name="T13" fmla="*/ 93 h 93"/>
                <a:gd name="T14" fmla="*/ 50 w 130"/>
                <a:gd name="T15" fmla="*/ 93 h 93"/>
                <a:gd name="T16" fmla="*/ 50 w 130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3">
                  <a:moveTo>
                    <a:pt x="50" y="93"/>
                  </a:moveTo>
                  <a:lnTo>
                    <a:pt x="0" y="41"/>
                  </a:lnTo>
                  <a:lnTo>
                    <a:pt x="13" y="28"/>
                  </a:lnTo>
                  <a:lnTo>
                    <a:pt x="50" y="65"/>
                  </a:lnTo>
                  <a:lnTo>
                    <a:pt x="117" y="0"/>
                  </a:lnTo>
                  <a:lnTo>
                    <a:pt x="130" y="1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19D5A45-85E0-4808-9A68-B06042B6A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" y="2070"/>
              <a:ext cx="130" cy="93"/>
            </a:xfrm>
            <a:custGeom>
              <a:avLst/>
              <a:gdLst>
                <a:gd name="T0" fmla="*/ 50 w 130"/>
                <a:gd name="T1" fmla="*/ 93 h 93"/>
                <a:gd name="T2" fmla="*/ 0 w 130"/>
                <a:gd name="T3" fmla="*/ 43 h 93"/>
                <a:gd name="T4" fmla="*/ 13 w 130"/>
                <a:gd name="T5" fmla="*/ 28 h 93"/>
                <a:gd name="T6" fmla="*/ 50 w 130"/>
                <a:gd name="T7" fmla="*/ 65 h 93"/>
                <a:gd name="T8" fmla="*/ 117 w 130"/>
                <a:gd name="T9" fmla="*/ 0 h 93"/>
                <a:gd name="T10" fmla="*/ 130 w 130"/>
                <a:gd name="T11" fmla="*/ 13 h 93"/>
                <a:gd name="T12" fmla="*/ 50 w 130"/>
                <a:gd name="T13" fmla="*/ 93 h 93"/>
                <a:gd name="T14" fmla="*/ 50 w 130"/>
                <a:gd name="T15" fmla="*/ 93 h 93"/>
                <a:gd name="T16" fmla="*/ 50 w 130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3">
                  <a:moveTo>
                    <a:pt x="50" y="93"/>
                  </a:moveTo>
                  <a:lnTo>
                    <a:pt x="0" y="43"/>
                  </a:lnTo>
                  <a:lnTo>
                    <a:pt x="13" y="28"/>
                  </a:lnTo>
                  <a:lnTo>
                    <a:pt x="50" y="65"/>
                  </a:lnTo>
                  <a:lnTo>
                    <a:pt x="117" y="0"/>
                  </a:lnTo>
                  <a:lnTo>
                    <a:pt x="130" y="1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83A7A72C-D032-4910-A76F-E85EA1916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" y="2222"/>
              <a:ext cx="130" cy="93"/>
            </a:xfrm>
            <a:custGeom>
              <a:avLst/>
              <a:gdLst>
                <a:gd name="T0" fmla="*/ 50 w 130"/>
                <a:gd name="T1" fmla="*/ 93 h 93"/>
                <a:gd name="T2" fmla="*/ 0 w 130"/>
                <a:gd name="T3" fmla="*/ 43 h 93"/>
                <a:gd name="T4" fmla="*/ 13 w 130"/>
                <a:gd name="T5" fmla="*/ 28 h 93"/>
                <a:gd name="T6" fmla="*/ 50 w 130"/>
                <a:gd name="T7" fmla="*/ 65 h 93"/>
                <a:gd name="T8" fmla="*/ 117 w 130"/>
                <a:gd name="T9" fmla="*/ 0 h 93"/>
                <a:gd name="T10" fmla="*/ 130 w 130"/>
                <a:gd name="T11" fmla="*/ 13 h 93"/>
                <a:gd name="T12" fmla="*/ 50 w 130"/>
                <a:gd name="T13" fmla="*/ 93 h 93"/>
                <a:gd name="T14" fmla="*/ 50 w 130"/>
                <a:gd name="T15" fmla="*/ 93 h 93"/>
                <a:gd name="T16" fmla="*/ 50 w 130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3">
                  <a:moveTo>
                    <a:pt x="50" y="93"/>
                  </a:moveTo>
                  <a:lnTo>
                    <a:pt x="0" y="43"/>
                  </a:lnTo>
                  <a:lnTo>
                    <a:pt x="13" y="28"/>
                  </a:lnTo>
                  <a:lnTo>
                    <a:pt x="50" y="65"/>
                  </a:lnTo>
                  <a:lnTo>
                    <a:pt x="117" y="0"/>
                  </a:lnTo>
                  <a:lnTo>
                    <a:pt x="130" y="13"/>
                  </a:lnTo>
                  <a:lnTo>
                    <a:pt x="50" y="93"/>
                  </a:lnTo>
                  <a:lnTo>
                    <a:pt x="50" y="93"/>
                  </a:lnTo>
                  <a:lnTo>
                    <a:pt x="5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69684259-845C-4DCB-852A-A4E2FCBF8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4" y="2374"/>
              <a:ext cx="130" cy="94"/>
            </a:xfrm>
            <a:custGeom>
              <a:avLst/>
              <a:gdLst>
                <a:gd name="T0" fmla="*/ 50 w 130"/>
                <a:gd name="T1" fmla="*/ 94 h 94"/>
                <a:gd name="T2" fmla="*/ 0 w 130"/>
                <a:gd name="T3" fmla="*/ 44 h 94"/>
                <a:gd name="T4" fmla="*/ 13 w 130"/>
                <a:gd name="T5" fmla="*/ 28 h 94"/>
                <a:gd name="T6" fmla="*/ 50 w 130"/>
                <a:gd name="T7" fmla="*/ 68 h 94"/>
                <a:gd name="T8" fmla="*/ 117 w 130"/>
                <a:gd name="T9" fmla="*/ 0 h 94"/>
                <a:gd name="T10" fmla="*/ 130 w 130"/>
                <a:gd name="T11" fmla="*/ 13 h 94"/>
                <a:gd name="T12" fmla="*/ 50 w 130"/>
                <a:gd name="T13" fmla="*/ 94 h 94"/>
                <a:gd name="T14" fmla="*/ 50 w 130"/>
                <a:gd name="T15" fmla="*/ 94 h 94"/>
                <a:gd name="T16" fmla="*/ 50 w 130"/>
                <a:gd name="T1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50" y="94"/>
                  </a:moveTo>
                  <a:lnTo>
                    <a:pt x="0" y="44"/>
                  </a:lnTo>
                  <a:lnTo>
                    <a:pt x="13" y="28"/>
                  </a:lnTo>
                  <a:lnTo>
                    <a:pt x="50" y="68"/>
                  </a:lnTo>
                  <a:lnTo>
                    <a:pt x="117" y="0"/>
                  </a:lnTo>
                  <a:lnTo>
                    <a:pt x="130" y="13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9987531-66B0-41C8-98DF-88C510D8A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" y="1955"/>
              <a:ext cx="263" cy="19"/>
            </a:xfrm>
            <a:custGeom>
              <a:avLst/>
              <a:gdLst>
                <a:gd name="T0" fmla="*/ 0 w 263"/>
                <a:gd name="T1" fmla="*/ 0 h 19"/>
                <a:gd name="T2" fmla="*/ 263 w 263"/>
                <a:gd name="T3" fmla="*/ 0 h 19"/>
                <a:gd name="T4" fmla="*/ 263 w 263"/>
                <a:gd name="T5" fmla="*/ 19 h 19"/>
                <a:gd name="T6" fmla="*/ 0 w 263"/>
                <a:gd name="T7" fmla="*/ 19 h 19"/>
                <a:gd name="T8" fmla="*/ 0 w 263"/>
                <a:gd name="T9" fmla="*/ 0 h 19"/>
                <a:gd name="T10" fmla="*/ 0 w 26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9">
                  <a:moveTo>
                    <a:pt x="0" y="0"/>
                  </a:moveTo>
                  <a:lnTo>
                    <a:pt x="263" y="0"/>
                  </a:lnTo>
                  <a:lnTo>
                    <a:pt x="26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4824579-BB72-46FE-A3DC-883E3E42E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" y="2107"/>
              <a:ext cx="263" cy="19"/>
            </a:xfrm>
            <a:custGeom>
              <a:avLst/>
              <a:gdLst>
                <a:gd name="T0" fmla="*/ 0 w 263"/>
                <a:gd name="T1" fmla="*/ 0 h 19"/>
                <a:gd name="T2" fmla="*/ 263 w 263"/>
                <a:gd name="T3" fmla="*/ 0 h 19"/>
                <a:gd name="T4" fmla="*/ 263 w 263"/>
                <a:gd name="T5" fmla="*/ 19 h 19"/>
                <a:gd name="T6" fmla="*/ 0 w 263"/>
                <a:gd name="T7" fmla="*/ 19 h 19"/>
                <a:gd name="T8" fmla="*/ 0 w 263"/>
                <a:gd name="T9" fmla="*/ 0 h 19"/>
                <a:gd name="T10" fmla="*/ 0 w 26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3" h="19">
                  <a:moveTo>
                    <a:pt x="0" y="0"/>
                  </a:moveTo>
                  <a:lnTo>
                    <a:pt x="263" y="0"/>
                  </a:lnTo>
                  <a:lnTo>
                    <a:pt x="263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1D19A2D-6941-4526-801B-3A5598534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" y="2259"/>
              <a:ext cx="141" cy="20"/>
            </a:xfrm>
            <a:custGeom>
              <a:avLst/>
              <a:gdLst>
                <a:gd name="T0" fmla="*/ 0 w 141"/>
                <a:gd name="T1" fmla="*/ 0 h 20"/>
                <a:gd name="T2" fmla="*/ 141 w 141"/>
                <a:gd name="T3" fmla="*/ 0 h 20"/>
                <a:gd name="T4" fmla="*/ 141 w 141"/>
                <a:gd name="T5" fmla="*/ 20 h 20"/>
                <a:gd name="T6" fmla="*/ 0 w 141"/>
                <a:gd name="T7" fmla="*/ 20 h 20"/>
                <a:gd name="T8" fmla="*/ 0 w 141"/>
                <a:gd name="T9" fmla="*/ 0 h 20"/>
                <a:gd name="T10" fmla="*/ 0 w 14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0">
                  <a:moveTo>
                    <a:pt x="0" y="0"/>
                  </a:moveTo>
                  <a:lnTo>
                    <a:pt x="141" y="0"/>
                  </a:lnTo>
                  <a:lnTo>
                    <a:pt x="14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FF827B78-7013-41CB-847F-2BDC8FC46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1" y="2411"/>
              <a:ext cx="141" cy="20"/>
            </a:xfrm>
            <a:custGeom>
              <a:avLst/>
              <a:gdLst>
                <a:gd name="T0" fmla="*/ 0 w 141"/>
                <a:gd name="T1" fmla="*/ 0 h 20"/>
                <a:gd name="T2" fmla="*/ 141 w 141"/>
                <a:gd name="T3" fmla="*/ 0 h 20"/>
                <a:gd name="T4" fmla="*/ 141 w 141"/>
                <a:gd name="T5" fmla="*/ 20 h 20"/>
                <a:gd name="T6" fmla="*/ 0 w 141"/>
                <a:gd name="T7" fmla="*/ 20 h 20"/>
                <a:gd name="T8" fmla="*/ 0 w 141"/>
                <a:gd name="T9" fmla="*/ 0 h 20"/>
                <a:gd name="T10" fmla="*/ 0 w 14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0">
                  <a:moveTo>
                    <a:pt x="0" y="0"/>
                  </a:moveTo>
                  <a:lnTo>
                    <a:pt x="141" y="0"/>
                  </a:lnTo>
                  <a:lnTo>
                    <a:pt x="141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0767CF9-8856-477C-A098-8750A452F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99" y="2239"/>
              <a:ext cx="198" cy="198"/>
            </a:xfrm>
            <a:custGeom>
              <a:avLst/>
              <a:gdLst>
                <a:gd name="T0" fmla="*/ 100 w 198"/>
                <a:gd name="T1" fmla="*/ 198 h 198"/>
                <a:gd name="T2" fmla="*/ 61 w 198"/>
                <a:gd name="T3" fmla="*/ 190 h 198"/>
                <a:gd name="T4" fmla="*/ 28 w 198"/>
                <a:gd name="T5" fmla="*/ 170 h 198"/>
                <a:gd name="T6" fmla="*/ 9 w 198"/>
                <a:gd name="T7" fmla="*/ 137 h 198"/>
                <a:gd name="T8" fmla="*/ 0 w 198"/>
                <a:gd name="T9" fmla="*/ 100 h 198"/>
                <a:gd name="T10" fmla="*/ 2 w 198"/>
                <a:gd name="T11" fmla="*/ 79 h 198"/>
                <a:gd name="T12" fmla="*/ 17 w 198"/>
                <a:gd name="T13" fmla="*/ 44 h 198"/>
                <a:gd name="T14" fmla="*/ 44 w 198"/>
                <a:gd name="T15" fmla="*/ 18 h 198"/>
                <a:gd name="T16" fmla="*/ 78 w 198"/>
                <a:gd name="T17" fmla="*/ 3 h 198"/>
                <a:gd name="T18" fmla="*/ 100 w 198"/>
                <a:gd name="T19" fmla="*/ 0 h 198"/>
                <a:gd name="T20" fmla="*/ 137 w 198"/>
                <a:gd name="T21" fmla="*/ 9 h 198"/>
                <a:gd name="T22" fmla="*/ 170 w 198"/>
                <a:gd name="T23" fmla="*/ 29 h 198"/>
                <a:gd name="T24" fmla="*/ 192 w 198"/>
                <a:gd name="T25" fmla="*/ 61 h 198"/>
                <a:gd name="T26" fmla="*/ 198 w 198"/>
                <a:gd name="T27" fmla="*/ 100 h 198"/>
                <a:gd name="T28" fmla="*/ 196 w 198"/>
                <a:gd name="T29" fmla="*/ 120 h 198"/>
                <a:gd name="T30" fmla="*/ 181 w 198"/>
                <a:gd name="T31" fmla="*/ 155 h 198"/>
                <a:gd name="T32" fmla="*/ 155 w 198"/>
                <a:gd name="T33" fmla="*/ 181 h 198"/>
                <a:gd name="T34" fmla="*/ 120 w 198"/>
                <a:gd name="T35" fmla="*/ 196 h 198"/>
                <a:gd name="T36" fmla="*/ 100 w 198"/>
                <a:gd name="T37" fmla="*/ 198 h 198"/>
                <a:gd name="T38" fmla="*/ 100 w 198"/>
                <a:gd name="T39" fmla="*/ 198 h 198"/>
                <a:gd name="T40" fmla="*/ 100 w 198"/>
                <a:gd name="T41" fmla="*/ 20 h 198"/>
                <a:gd name="T42" fmla="*/ 67 w 198"/>
                <a:gd name="T43" fmla="*/ 26 h 198"/>
                <a:gd name="T44" fmla="*/ 44 w 198"/>
                <a:gd name="T45" fmla="*/ 44 h 198"/>
                <a:gd name="T46" fmla="*/ 26 w 198"/>
                <a:gd name="T47" fmla="*/ 68 h 198"/>
                <a:gd name="T48" fmla="*/ 20 w 198"/>
                <a:gd name="T49" fmla="*/ 100 h 198"/>
                <a:gd name="T50" fmla="*/ 22 w 198"/>
                <a:gd name="T51" fmla="*/ 116 h 198"/>
                <a:gd name="T52" fmla="*/ 33 w 198"/>
                <a:gd name="T53" fmla="*/ 144 h 198"/>
                <a:gd name="T54" fmla="*/ 54 w 198"/>
                <a:gd name="T55" fmla="*/ 166 h 198"/>
                <a:gd name="T56" fmla="*/ 83 w 198"/>
                <a:gd name="T57" fmla="*/ 176 h 198"/>
                <a:gd name="T58" fmla="*/ 100 w 198"/>
                <a:gd name="T59" fmla="*/ 179 h 198"/>
                <a:gd name="T60" fmla="*/ 131 w 198"/>
                <a:gd name="T61" fmla="*/ 172 h 198"/>
                <a:gd name="T62" fmla="*/ 155 w 198"/>
                <a:gd name="T63" fmla="*/ 155 h 198"/>
                <a:gd name="T64" fmla="*/ 172 w 198"/>
                <a:gd name="T65" fmla="*/ 131 h 198"/>
                <a:gd name="T66" fmla="*/ 178 w 198"/>
                <a:gd name="T67" fmla="*/ 100 h 198"/>
                <a:gd name="T68" fmla="*/ 176 w 198"/>
                <a:gd name="T69" fmla="*/ 83 h 198"/>
                <a:gd name="T70" fmla="*/ 165 w 198"/>
                <a:gd name="T71" fmla="*/ 55 h 198"/>
                <a:gd name="T72" fmla="*/ 144 w 198"/>
                <a:gd name="T73" fmla="*/ 33 h 198"/>
                <a:gd name="T74" fmla="*/ 115 w 198"/>
                <a:gd name="T75" fmla="*/ 22 h 198"/>
                <a:gd name="T76" fmla="*/ 100 w 198"/>
                <a:gd name="T77" fmla="*/ 20 h 198"/>
                <a:gd name="T78" fmla="*/ 100 w 198"/>
                <a:gd name="T79" fmla="*/ 2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8" h="198">
                  <a:moveTo>
                    <a:pt x="100" y="198"/>
                  </a:moveTo>
                  <a:lnTo>
                    <a:pt x="100" y="198"/>
                  </a:lnTo>
                  <a:lnTo>
                    <a:pt x="78" y="196"/>
                  </a:lnTo>
                  <a:lnTo>
                    <a:pt x="61" y="190"/>
                  </a:lnTo>
                  <a:lnTo>
                    <a:pt x="44" y="181"/>
                  </a:lnTo>
                  <a:lnTo>
                    <a:pt x="28" y="170"/>
                  </a:lnTo>
                  <a:lnTo>
                    <a:pt x="17" y="155"/>
                  </a:lnTo>
                  <a:lnTo>
                    <a:pt x="9" y="137"/>
                  </a:lnTo>
                  <a:lnTo>
                    <a:pt x="2" y="120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2" y="79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8" y="29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8" y="3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20" y="3"/>
                  </a:lnTo>
                  <a:lnTo>
                    <a:pt x="137" y="9"/>
                  </a:lnTo>
                  <a:lnTo>
                    <a:pt x="155" y="18"/>
                  </a:lnTo>
                  <a:lnTo>
                    <a:pt x="170" y="29"/>
                  </a:lnTo>
                  <a:lnTo>
                    <a:pt x="181" y="44"/>
                  </a:lnTo>
                  <a:lnTo>
                    <a:pt x="192" y="61"/>
                  </a:lnTo>
                  <a:lnTo>
                    <a:pt x="196" y="79"/>
                  </a:lnTo>
                  <a:lnTo>
                    <a:pt x="198" y="100"/>
                  </a:lnTo>
                  <a:lnTo>
                    <a:pt x="198" y="100"/>
                  </a:lnTo>
                  <a:lnTo>
                    <a:pt x="196" y="120"/>
                  </a:lnTo>
                  <a:lnTo>
                    <a:pt x="192" y="137"/>
                  </a:lnTo>
                  <a:lnTo>
                    <a:pt x="181" y="155"/>
                  </a:lnTo>
                  <a:lnTo>
                    <a:pt x="170" y="170"/>
                  </a:lnTo>
                  <a:lnTo>
                    <a:pt x="155" y="181"/>
                  </a:lnTo>
                  <a:lnTo>
                    <a:pt x="137" y="190"/>
                  </a:lnTo>
                  <a:lnTo>
                    <a:pt x="120" y="196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lnTo>
                    <a:pt x="100" y="198"/>
                  </a:lnTo>
                  <a:close/>
                  <a:moveTo>
                    <a:pt x="100" y="20"/>
                  </a:moveTo>
                  <a:lnTo>
                    <a:pt x="100" y="20"/>
                  </a:lnTo>
                  <a:lnTo>
                    <a:pt x="83" y="22"/>
                  </a:lnTo>
                  <a:lnTo>
                    <a:pt x="67" y="26"/>
                  </a:lnTo>
                  <a:lnTo>
                    <a:pt x="54" y="33"/>
                  </a:lnTo>
                  <a:lnTo>
                    <a:pt x="44" y="44"/>
                  </a:lnTo>
                  <a:lnTo>
                    <a:pt x="33" y="55"/>
                  </a:lnTo>
                  <a:lnTo>
                    <a:pt x="26" y="68"/>
                  </a:lnTo>
                  <a:lnTo>
                    <a:pt x="22" y="83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2" y="116"/>
                  </a:lnTo>
                  <a:lnTo>
                    <a:pt x="26" y="131"/>
                  </a:lnTo>
                  <a:lnTo>
                    <a:pt x="33" y="144"/>
                  </a:lnTo>
                  <a:lnTo>
                    <a:pt x="44" y="155"/>
                  </a:lnTo>
                  <a:lnTo>
                    <a:pt x="54" y="166"/>
                  </a:lnTo>
                  <a:lnTo>
                    <a:pt x="67" y="172"/>
                  </a:lnTo>
                  <a:lnTo>
                    <a:pt x="83" y="176"/>
                  </a:lnTo>
                  <a:lnTo>
                    <a:pt x="100" y="179"/>
                  </a:lnTo>
                  <a:lnTo>
                    <a:pt x="100" y="179"/>
                  </a:lnTo>
                  <a:lnTo>
                    <a:pt x="115" y="176"/>
                  </a:lnTo>
                  <a:lnTo>
                    <a:pt x="131" y="172"/>
                  </a:lnTo>
                  <a:lnTo>
                    <a:pt x="144" y="166"/>
                  </a:lnTo>
                  <a:lnTo>
                    <a:pt x="155" y="155"/>
                  </a:lnTo>
                  <a:lnTo>
                    <a:pt x="165" y="144"/>
                  </a:lnTo>
                  <a:lnTo>
                    <a:pt x="172" y="131"/>
                  </a:lnTo>
                  <a:lnTo>
                    <a:pt x="176" y="116"/>
                  </a:lnTo>
                  <a:lnTo>
                    <a:pt x="178" y="100"/>
                  </a:lnTo>
                  <a:lnTo>
                    <a:pt x="178" y="100"/>
                  </a:lnTo>
                  <a:lnTo>
                    <a:pt x="176" y="83"/>
                  </a:lnTo>
                  <a:lnTo>
                    <a:pt x="172" y="68"/>
                  </a:lnTo>
                  <a:lnTo>
                    <a:pt x="165" y="55"/>
                  </a:lnTo>
                  <a:lnTo>
                    <a:pt x="155" y="44"/>
                  </a:lnTo>
                  <a:lnTo>
                    <a:pt x="144" y="33"/>
                  </a:lnTo>
                  <a:lnTo>
                    <a:pt x="131" y="26"/>
                  </a:lnTo>
                  <a:lnTo>
                    <a:pt x="115" y="22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4074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EFFE-5926-46F4-91F1-89003E44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Riesgos en Precios de Transferencia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3F0C6C-3A30-4D39-9933-4ADC7E8C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27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91984E6-5024-428A-830D-65AA0B58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1" y="1059801"/>
            <a:ext cx="10617526" cy="550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476250" marR="0" lvl="0" indent="-476250" algn="just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Doble o Múltiple Imposición</a:t>
            </a:r>
          </a:p>
          <a:p>
            <a:pPr marL="476250" marR="0" lvl="0" indent="-476250" algn="just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Wingdings" pitchFamily="2" charset="2"/>
              <a:buChar char="ü"/>
              <a:tabLst/>
              <a:defRPr/>
            </a:pPr>
            <a:endParaRPr kumimoji="0" lang="es-AR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marL="476250" marR="0" lvl="0" indent="-476250" algn="just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Defensas muy costosas:</a:t>
            </a:r>
          </a:p>
          <a:p>
            <a:pPr marL="1081088" marR="0" lvl="2" indent="-360363" algn="just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Pretensión Fiscal Alta en Instancia Administrativa.</a:t>
            </a:r>
          </a:p>
          <a:p>
            <a:pPr marL="1081088" marR="0" lvl="1" indent="-360363" algn="just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Honorarios legales y contables de terceros.</a:t>
            </a:r>
          </a:p>
          <a:p>
            <a:pPr marL="1081088" marR="0" lvl="1" indent="-360363" algn="just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Uso improductivo de recursos internos de la Compañía.</a:t>
            </a:r>
          </a:p>
          <a:p>
            <a:pPr marL="1081088" marR="0" lvl="1" indent="-360363" algn="just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Wingdings" pitchFamily="2" charset="2"/>
              <a:buChar char="§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Riesgo incompany por contingencias no detectadas. </a:t>
            </a:r>
          </a:p>
          <a:p>
            <a:pPr marL="666750" marR="0" lvl="1" indent="0" algn="just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Tx/>
              <a:buNone/>
              <a:tabLst/>
              <a:defRPr/>
            </a:pPr>
            <a:endParaRPr kumimoji="0" lang="es-AR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  <a:p>
            <a:pPr marL="476250" marR="0" lvl="0" indent="-476250" algn="just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Wingdings" pitchFamily="2" charset="2"/>
              <a:buChar char="ü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rPr>
              <a:t>Las posibles penalidades (multas, …) no son deducibles a efectos impositivos.</a:t>
            </a:r>
          </a:p>
          <a:p>
            <a:pPr marL="476250" marR="0" lvl="0" indent="-476250" algn="just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Wingdings" pitchFamily="2" charset="2"/>
              <a:buChar char="ü"/>
              <a:tabLst/>
              <a:defRPr/>
            </a:pPr>
            <a:endParaRPr lang="en-US" kern="0" dirty="0">
              <a:solidFill>
                <a:schemeClr val="bg1"/>
              </a:solidFill>
              <a:latin typeface="+mj-lt"/>
            </a:endParaRPr>
          </a:p>
          <a:p>
            <a:pPr marL="476250" indent="-476250" algn="just" eaLnBrk="0" hangingPunct="0">
              <a:lnSpc>
                <a:spcPct val="110000"/>
              </a:lnSpc>
              <a:buClr>
                <a:srgbClr val="FFE600"/>
              </a:buClr>
              <a:buSzPct val="70000"/>
              <a:buFont typeface="Wingdings" pitchFamily="2" charset="2"/>
              <a:buChar char="ü"/>
            </a:pPr>
            <a:r>
              <a:rPr lang="es-AR" kern="0" dirty="0">
                <a:solidFill>
                  <a:schemeClr val="bg1"/>
                </a:solidFill>
                <a:latin typeface="+mj-lt"/>
              </a:rPr>
              <a:t>Otros:</a:t>
            </a:r>
          </a:p>
          <a:p>
            <a:pPr marL="1071563" indent="-476250" algn="just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>
                <a:tab pos="388938" algn="l"/>
              </a:tabLst>
            </a:pPr>
            <a:r>
              <a:rPr lang="es-AR" dirty="0">
                <a:solidFill>
                  <a:schemeClr val="bg1"/>
                </a:solidFill>
                <a:latin typeface="+mj-lt"/>
              </a:rPr>
              <a:t>Consecuencias en los Estados Contables y reportes de gestión</a:t>
            </a:r>
          </a:p>
          <a:p>
            <a:pPr marL="1071563" indent="-476250" algn="just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>
                <a:tab pos="388938" algn="l"/>
              </a:tabLst>
            </a:pPr>
            <a:r>
              <a:rPr lang="es-AR" dirty="0">
                <a:solidFill>
                  <a:schemeClr val="bg1"/>
                </a:solidFill>
                <a:latin typeface="+mj-lt"/>
              </a:rPr>
              <a:t>Potenciales conflictos con accionistas minoritarios</a:t>
            </a:r>
          </a:p>
          <a:p>
            <a:pPr marL="1071563" indent="-476250" algn="just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>
                <a:tab pos="388938" algn="l"/>
              </a:tabLst>
            </a:pPr>
            <a:r>
              <a:rPr lang="es-AR" dirty="0">
                <a:solidFill>
                  <a:schemeClr val="bg1"/>
                </a:solidFill>
                <a:latin typeface="+mj-lt"/>
              </a:rPr>
              <a:t>Potenciales conflictos en materia aduanera / cambiaria</a:t>
            </a:r>
          </a:p>
          <a:p>
            <a:pPr marL="1071563" indent="-476250" algn="just" eaLnBrk="0" hangingPunct="0">
              <a:spcBef>
                <a:spcPct val="5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§"/>
              <a:tabLst>
                <a:tab pos="388938" algn="l"/>
              </a:tabLst>
            </a:pPr>
            <a:r>
              <a:rPr lang="es-AR" dirty="0">
                <a:solidFill>
                  <a:schemeClr val="bg1"/>
                </a:solidFill>
                <a:latin typeface="+mj-lt"/>
              </a:rPr>
              <a:t>Carga tributaria excesiva</a:t>
            </a:r>
          </a:p>
          <a:p>
            <a:pPr marL="476250" marR="0" lvl="0" indent="-476250" algn="just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Wingdings" pitchFamily="2" charset="2"/>
              <a:buChar char="ü"/>
              <a:tabLst/>
              <a:defRPr/>
            </a:pPr>
            <a:endParaRPr kumimoji="0" lang="es-AR" b="0" i="0" u="none" strike="noStrike" kern="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5828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BE92F-0AD7-4F2D-8195-3B475C0AF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Precios de Transferencia: Penalidades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1F017-3E29-4562-A8BA-0E4DEB4A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28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D29D027-9905-491E-AA9D-F840908AA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917" y="1148025"/>
            <a:ext cx="10978515" cy="4778375"/>
          </a:xfrm>
        </p:spPr>
        <p:txBody>
          <a:bodyPr/>
          <a:lstStyle/>
          <a:p>
            <a:pPr lvl="1" algn="just">
              <a:buFontTx/>
              <a:buChar char="•"/>
            </a:pPr>
            <a:r>
              <a:rPr lang="es-ES_tradnl" sz="2000" b="1" dirty="0">
                <a:latin typeface="EYInterstate Light" pitchFamily="2" charset="0"/>
              </a:rPr>
              <a:t>Intereses:</a:t>
            </a:r>
            <a:r>
              <a:rPr lang="es-ES_tradnl" sz="2000" dirty="0">
                <a:latin typeface="EYInterstate Light" pitchFamily="2" charset="0"/>
              </a:rPr>
              <a:t> </a:t>
            </a:r>
            <a:r>
              <a:rPr lang="es-MX" sz="2000" dirty="0">
                <a:latin typeface="EYInterstate Light" pitchFamily="2" charset="0"/>
              </a:rPr>
              <a:t>Resarcitorios</a:t>
            </a:r>
            <a:r>
              <a:rPr lang="es-ES_tradnl" sz="2000" dirty="0">
                <a:latin typeface="EYInterstate Light" pitchFamily="2" charset="0"/>
              </a:rPr>
              <a:t> 5,91%, </a:t>
            </a:r>
            <a:r>
              <a:rPr lang="es-ES_tradnl" sz="2000">
                <a:latin typeface="EYInterstate Light" pitchFamily="2" charset="0"/>
              </a:rPr>
              <a:t>Punitorios 7,37%</a:t>
            </a:r>
            <a:endParaRPr lang="es-ES_tradnl" sz="2000" dirty="0">
              <a:latin typeface="EYInterstate Light" pitchFamily="2" charset="0"/>
            </a:endParaRPr>
          </a:p>
          <a:p>
            <a:pPr lvl="1" algn="just">
              <a:buFontTx/>
              <a:buChar char="•"/>
            </a:pPr>
            <a:r>
              <a:rPr lang="es-ES_tradnl" sz="2000" dirty="0">
                <a:latin typeface="EYInterstate Light" pitchFamily="2" charset="0"/>
              </a:rPr>
              <a:t>Reforma 2003 incorpora sanciones específicas.</a:t>
            </a:r>
          </a:p>
          <a:p>
            <a:pPr lvl="1" algn="just">
              <a:buFontTx/>
              <a:buChar char="•"/>
            </a:pPr>
            <a:r>
              <a:rPr lang="es-ES_tradnl" sz="2000" dirty="0">
                <a:latin typeface="EYInterstate Light" pitchFamily="2" charset="0"/>
              </a:rPr>
              <a:t>Sanciones Ley Procedimiento Tributario</a:t>
            </a:r>
          </a:p>
          <a:p>
            <a:pPr marL="895350" lvl="2" indent="4763" algn="just">
              <a:buFontTx/>
              <a:buNone/>
            </a:pPr>
            <a:r>
              <a:rPr lang="es-ES_tradnl" sz="2000" b="1" dirty="0">
                <a:latin typeface="EYInterstate Light" pitchFamily="2" charset="0"/>
              </a:rPr>
              <a:t>Omisión DDJJ </a:t>
            </a:r>
            <a:r>
              <a:rPr lang="es-AR" sz="2000" b="1" dirty="0">
                <a:latin typeface="EYInterstate Light" pitchFamily="2" charset="0"/>
              </a:rPr>
              <a:t>operaciones </a:t>
            </a:r>
            <a:r>
              <a:rPr lang="es-ES_tradnl" sz="2000" b="1" dirty="0">
                <a:latin typeface="EYInterstate Light" pitchFamily="2" charset="0"/>
              </a:rPr>
              <a:t>art. 8° LIG (Art. 38 bis</a:t>
            </a:r>
            <a:r>
              <a:rPr lang="es-AR" sz="2000" b="1" dirty="0">
                <a:latin typeface="EYInterstate Light" pitchFamily="2" charset="0"/>
              </a:rPr>
              <a:t> 1° párrafo</a:t>
            </a:r>
            <a:r>
              <a:rPr lang="es-ES_tradnl" sz="2000" b="1" dirty="0">
                <a:latin typeface="EYInterstate Light" pitchFamily="2" charset="0"/>
              </a:rPr>
              <a:t>): </a:t>
            </a:r>
          </a:p>
          <a:p>
            <a:pPr marL="1257300" lvl="2" indent="-342900" algn="just">
              <a:buFont typeface="Arial" pitchFamily="34" charset="0"/>
              <a:buChar char="•"/>
            </a:pPr>
            <a:r>
              <a:rPr lang="es-ES_tradnl" sz="2000" dirty="0">
                <a:latin typeface="EYInterstate Light" pitchFamily="2" charset="0"/>
              </a:rPr>
              <a:t>ARS </a:t>
            </a:r>
            <a:r>
              <a:rPr lang="es-AR" sz="2000" dirty="0">
                <a:latin typeface="EYInterstate Light" pitchFamily="2" charset="0"/>
              </a:rPr>
              <a:t>1.5</a:t>
            </a:r>
            <a:r>
              <a:rPr lang="es-ES_tradnl" sz="2000" dirty="0">
                <a:latin typeface="EYInterstate Light" pitchFamily="2" charset="0"/>
              </a:rPr>
              <a:t>00 o ARS </a:t>
            </a:r>
            <a:r>
              <a:rPr lang="es-AR" sz="2000" dirty="0">
                <a:latin typeface="EYInterstate Light" pitchFamily="2" charset="0"/>
              </a:rPr>
              <a:t>9</a:t>
            </a:r>
            <a:r>
              <a:rPr lang="es-ES_tradnl" sz="2000" dirty="0">
                <a:latin typeface="EYInterstate Light" pitchFamily="2" charset="0"/>
              </a:rPr>
              <a:t>.000 </a:t>
            </a:r>
            <a:r>
              <a:rPr lang="es-AR" sz="2000" dirty="0">
                <a:latin typeface="EYInterstate Light" pitchFamily="2" charset="0"/>
              </a:rPr>
              <a:t>- </a:t>
            </a:r>
            <a:r>
              <a:rPr lang="es-ES_tradnl" sz="2000" dirty="0">
                <a:latin typeface="EYInterstate Light" pitchFamily="2" charset="0"/>
              </a:rPr>
              <a:t>Omisión DDJJ informativa sobre exportación /importación de bienes con independientes (Art. 38 bis </a:t>
            </a:r>
            <a:r>
              <a:rPr lang="es-AR" sz="2000" dirty="0">
                <a:latin typeface="EYInterstate Light" pitchFamily="2" charset="0"/>
              </a:rPr>
              <a:t>1° párrafo</a:t>
            </a:r>
            <a:r>
              <a:rPr lang="es-ES_tradnl" sz="2000" dirty="0">
                <a:latin typeface="EYInterstate Light" pitchFamily="2" charset="0"/>
              </a:rPr>
              <a:t>)</a:t>
            </a:r>
            <a:endParaRPr lang="es-MX" sz="2000" dirty="0">
              <a:latin typeface="EYInterstate Light" pitchFamily="2" charset="0"/>
            </a:endParaRPr>
          </a:p>
          <a:p>
            <a:pPr marL="1257300" lvl="2" indent="-342900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s-MX" sz="2000" dirty="0">
                <a:latin typeface="EYInterstate Light" pitchFamily="2" charset="0"/>
              </a:rPr>
              <a:t>ARS </a:t>
            </a:r>
            <a:r>
              <a:rPr lang="es-AR" sz="2000" dirty="0">
                <a:latin typeface="EYInterstate Light" pitchFamily="2" charset="0"/>
              </a:rPr>
              <a:t>10.0</a:t>
            </a:r>
            <a:r>
              <a:rPr lang="es-ES_tradnl" sz="2000" dirty="0">
                <a:latin typeface="EYInterstate Light" pitchFamily="2" charset="0"/>
              </a:rPr>
              <a:t>00 o ARS </a:t>
            </a:r>
            <a:r>
              <a:rPr lang="es-AR" sz="2000" dirty="0">
                <a:latin typeface="EYInterstate Light" pitchFamily="2" charset="0"/>
              </a:rPr>
              <a:t>20</a:t>
            </a:r>
            <a:r>
              <a:rPr lang="es-ES_tradnl" sz="2000" dirty="0">
                <a:latin typeface="EYInterstate Light" pitchFamily="2" charset="0"/>
              </a:rPr>
              <a:t>.000 – Ídem Infracción. Aplica sobre operaciones con vinculadas (Art. 38 bis </a:t>
            </a:r>
            <a:r>
              <a:rPr lang="es-AR" sz="2000" dirty="0">
                <a:latin typeface="EYInterstate Light" pitchFamily="2" charset="0"/>
              </a:rPr>
              <a:t>2° párrafo</a:t>
            </a:r>
            <a:r>
              <a:rPr lang="es-ES_tradnl" sz="2000" dirty="0">
                <a:latin typeface="EYInterstate Light" pitchFamily="2" charset="0"/>
              </a:rPr>
              <a:t>) Según origen del grupo económico.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7EE2E9-FE39-424A-B4F9-26A0BF428751}"/>
              </a:ext>
            </a:extLst>
          </p:cNvPr>
          <p:cNvSpPr/>
          <p:nvPr/>
        </p:nvSpPr>
        <p:spPr>
          <a:xfrm>
            <a:off x="948754" y="4520866"/>
            <a:ext cx="10711739" cy="923330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r>
              <a:rPr lang="es-AR" dirty="0">
                <a:latin typeface="+mj-lt"/>
              </a:rPr>
              <a:t>Asimismo, los sujetos obligados por el presente régimen podrán ser pasibles del encuadramiento en una categoría creciente de riesgo de ser fiscalizado, según lo previsto en la Resolución General N° 3.985 -Sistema de Percepción de Riesgo (SIPER)-.</a:t>
            </a:r>
          </a:p>
        </p:txBody>
      </p:sp>
    </p:spTree>
    <p:extLst>
      <p:ext uri="{BB962C8B-B14F-4D97-AF65-F5344CB8AC3E}">
        <p14:creationId xmlns:p14="http://schemas.microsoft.com/office/powerpoint/2010/main" val="7380757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D969B-0015-4DD5-BA1B-FB197B84C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Precios de Transferencia: Penalidades (cont.)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42C30-A369-4CC8-AA5C-E0B6D9F9A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29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2808D91-9A14-45A1-95F5-C58B716B42F5}"/>
              </a:ext>
            </a:extLst>
          </p:cNvPr>
          <p:cNvSpPr txBox="1">
            <a:spLocks noChangeArrowheads="1"/>
          </p:cNvSpPr>
          <p:nvPr/>
        </p:nvSpPr>
        <p:spPr>
          <a:xfrm>
            <a:off x="617896" y="1201057"/>
            <a:ext cx="10885847" cy="4778375"/>
          </a:xfrm>
          <a:prstGeom prst="rect">
            <a:avLst/>
          </a:prstGeom>
          <a:noFill/>
          <a:ln/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buClr>
                <a:schemeClr val="tx2"/>
              </a:buClr>
              <a:buSzPct val="90000"/>
              <a:buFontTx/>
              <a:buChar char="•"/>
              <a:tabLst>
                <a:tab pos="1524000" algn="l"/>
              </a:tabLst>
            </a:pPr>
            <a:r>
              <a:rPr lang="es-ES_tradnl" sz="1800" b="1" dirty="0">
                <a:solidFill>
                  <a:schemeClr val="bg1"/>
                </a:solidFill>
                <a:latin typeface="EYInterstate Light" pitchFamily="2" charset="0"/>
              </a:rPr>
              <a:t>Formales Art. 39: </a:t>
            </a:r>
            <a:endParaRPr lang="es-MX" sz="1800" b="1" dirty="0">
              <a:solidFill>
                <a:schemeClr val="bg1"/>
              </a:solidFill>
              <a:latin typeface="EYInterstate Light" pitchFamily="2" charset="0"/>
            </a:endParaRPr>
          </a:p>
          <a:p>
            <a:pPr marL="1071563" lvl="2" indent="-355600" algn="just">
              <a:buFontTx/>
              <a:buNone/>
              <a:tabLst>
                <a:tab pos="1524000" algn="l"/>
              </a:tabLst>
            </a:pPr>
            <a:r>
              <a:rPr lang="es-AR" sz="1700" dirty="0">
                <a:solidFill>
                  <a:schemeClr val="bg1"/>
                </a:solidFill>
                <a:latin typeface="EYInterstate Light" pitchFamily="2" charset="0"/>
              </a:rPr>
              <a:t>		</a:t>
            </a:r>
            <a:r>
              <a:rPr lang="es-ES_tradnl" sz="1700" dirty="0">
                <a:solidFill>
                  <a:schemeClr val="bg1"/>
                </a:solidFill>
                <a:latin typeface="EYInterstate Light" pitchFamily="2" charset="0"/>
              </a:rPr>
              <a:t>$ 150 </a:t>
            </a:r>
            <a:r>
              <a:rPr lang="es-MX" sz="1700" dirty="0">
                <a:solidFill>
                  <a:schemeClr val="bg1"/>
                </a:solidFill>
                <a:latin typeface="EYInterstate Light" pitchFamily="2" charset="0"/>
              </a:rPr>
              <a:t>a</a:t>
            </a:r>
            <a:r>
              <a:rPr lang="es-ES_tradnl" sz="1700" dirty="0">
                <a:solidFill>
                  <a:schemeClr val="bg1"/>
                </a:solidFill>
                <a:latin typeface="EYInterstate Light" pitchFamily="2" charset="0"/>
              </a:rPr>
              <a:t> $ </a:t>
            </a:r>
            <a:r>
              <a:rPr lang="es-AR" sz="1700" dirty="0">
                <a:solidFill>
                  <a:schemeClr val="bg1"/>
                </a:solidFill>
                <a:latin typeface="EYInterstate Light" pitchFamily="2" charset="0"/>
              </a:rPr>
              <a:t>45.0</a:t>
            </a:r>
            <a:r>
              <a:rPr lang="es-ES_tradnl" sz="1700" dirty="0">
                <a:solidFill>
                  <a:schemeClr val="bg1"/>
                </a:solidFill>
                <a:latin typeface="EYInterstate Light" pitchFamily="2" charset="0"/>
              </a:rPr>
              <a:t>00</a:t>
            </a:r>
          </a:p>
          <a:p>
            <a:pPr marL="1071563" lvl="3" algn="just"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524000" algn="l"/>
              </a:tabLst>
            </a:pPr>
            <a:r>
              <a:rPr lang="es-AR" sz="1700" dirty="0">
                <a:solidFill>
                  <a:schemeClr val="bg1"/>
                </a:solidFill>
                <a:latin typeface="EYInterstate Light" pitchFamily="2" charset="0"/>
              </a:rPr>
              <a:t>Omisión proporcionar datos requeridos por la AFIP para control de operaciones internacionales</a:t>
            </a:r>
          </a:p>
          <a:p>
            <a:pPr marL="1071563" lvl="3" algn="just"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524000" algn="l"/>
              </a:tabLst>
            </a:pPr>
            <a:r>
              <a:rPr lang="es-AR" sz="1700" dirty="0">
                <a:solidFill>
                  <a:schemeClr val="bg1"/>
                </a:solidFill>
                <a:latin typeface="EYInterstate Light" pitchFamily="2" charset="0"/>
              </a:rPr>
              <a:t>Falta conservación comprobantes y justificativos de operaciones internacionales</a:t>
            </a:r>
          </a:p>
          <a:p>
            <a:pPr lvl="1" algn="just">
              <a:buClr>
                <a:schemeClr val="tx2"/>
              </a:buClr>
              <a:buSzPct val="90000"/>
              <a:buFontTx/>
              <a:buChar char="•"/>
              <a:tabLst>
                <a:tab pos="1524000" algn="l"/>
              </a:tabLst>
            </a:pPr>
            <a:r>
              <a:rPr lang="es-ES_tradnl" sz="1800" b="1" dirty="0">
                <a:solidFill>
                  <a:schemeClr val="bg1"/>
                </a:solidFill>
                <a:latin typeface="EYInterstate Light" pitchFamily="2" charset="0"/>
              </a:rPr>
              <a:t>Formales Art. 39</a:t>
            </a:r>
            <a:r>
              <a:rPr lang="es-AR" sz="1800" b="1" dirty="0">
                <a:solidFill>
                  <a:schemeClr val="bg1"/>
                </a:solidFill>
                <a:latin typeface="EYInterstate Light" pitchFamily="2" charset="0"/>
              </a:rPr>
              <a:t> bis</a:t>
            </a:r>
            <a:r>
              <a:rPr lang="es-ES_tradnl" sz="1800" b="1" dirty="0">
                <a:solidFill>
                  <a:schemeClr val="bg1"/>
                </a:solidFill>
                <a:latin typeface="EYInterstate Light" pitchFamily="2" charset="0"/>
              </a:rPr>
              <a:t>:</a:t>
            </a:r>
            <a:r>
              <a:rPr lang="es-AR" sz="1800" b="1" dirty="0">
                <a:solidFill>
                  <a:schemeClr val="bg1"/>
                </a:solidFill>
                <a:latin typeface="EYInterstate Light" pitchFamily="2" charset="0"/>
              </a:rPr>
              <a:t> </a:t>
            </a:r>
          </a:p>
          <a:p>
            <a:pPr marL="1752600" lvl="3" algn="just">
              <a:buFontTx/>
              <a:buNone/>
              <a:tabLst>
                <a:tab pos="1524000" algn="l"/>
              </a:tabLst>
            </a:pPr>
            <a:r>
              <a:rPr lang="es-AR" sz="1700" dirty="0">
                <a:solidFill>
                  <a:schemeClr val="bg1"/>
                </a:solidFill>
                <a:latin typeface="EYInterstate Light" pitchFamily="2" charset="0"/>
              </a:rPr>
              <a:t>$ 500 a $ 45.000 </a:t>
            </a:r>
          </a:p>
          <a:p>
            <a:pPr marL="1071563" lvl="3" algn="just"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524000" algn="l"/>
              </a:tabLst>
            </a:pPr>
            <a:r>
              <a:rPr lang="es-AR" sz="1700" dirty="0">
                <a:solidFill>
                  <a:schemeClr val="bg1"/>
                </a:solidFill>
                <a:latin typeface="EYInterstate Light" pitchFamily="2" charset="0"/>
              </a:rPr>
              <a:t>Incumplimiento requerimientos AFIP a presentar DDJJs informativas de operaciones internacionales</a:t>
            </a:r>
          </a:p>
          <a:p>
            <a:pPr marL="1071563" lvl="3" algn="just">
              <a:buClr>
                <a:schemeClr val="tx2"/>
              </a:buClr>
              <a:buSzPct val="100000"/>
              <a:buFont typeface="Arial" pitchFamily="34" charset="0"/>
              <a:buChar char="•"/>
              <a:tabLst>
                <a:tab pos="1524000" algn="l"/>
              </a:tabLst>
            </a:pPr>
            <a:r>
              <a:rPr lang="es-AR" sz="1700" dirty="0">
                <a:solidFill>
                  <a:schemeClr val="bg1"/>
                </a:solidFill>
                <a:latin typeface="EYInterstate Light" pitchFamily="2" charset="0"/>
              </a:rPr>
              <a:t>Acumulables con art. 38 bis</a:t>
            </a:r>
          </a:p>
        </p:txBody>
      </p:sp>
      <p:sp>
        <p:nvSpPr>
          <p:cNvPr id="8" name="Abgerundetes Rechteck 35">
            <a:extLst>
              <a:ext uri="{FF2B5EF4-FFF2-40B4-BE49-F238E27FC236}">
                <a16:creationId xmlns:a16="http://schemas.microsoft.com/office/drawing/2014/main" id="{6010EBEE-E90B-4D13-8951-4DAB28F2990D}"/>
              </a:ext>
            </a:extLst>
          </p:cNvPr>
          <p:cNvSpPr/>
          <p:nvPr/>
        </p:nvSpPr>
        <p:spPr bwMode="gray">
          <a:xfrm>
            <a:off x="2444804" y="4356873"/>
            <a:ext cx="7542314" cy="1431036"/>
          </a:xfrm>
          <a:prstGeom prst="rect">
            <a:avLst/>
          </a:prstGeom>
          <a:solidFill>
            <a:srgbClr val="74748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AR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Informe País por País</a:t>
            </a:r>
          </a:p>
          <a:p>
            <a:pPr marL="356616" marR="0" lvl="0" indent="-356616" algn="just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Omisión de información: $600.000-$900.000 </a:t>
            </a:r>
          </a:p>
        </p:txBody>
      </p:sp>
      <p:sp>
        <p:nvSpPr>
          <p:cNvPr id="9" name="Ellipse 33">
            <a:extLst>
              <a:ext uri="{FF2B5EF4-FFF2-40B4-BE49-F238E27FC236}">
                <a16:creationId xmlns:a16="http://schemas.microsoft.com/office/drawing/2014/main" id="{A741DDDD-2C51-4C8E-8346-B97E778D38E9}"/>
              </a:ext>
            </a:extLst>
          </p:cNvPr>
          <p:cNvSpPr/>
          <p:nvPr/>
        </p:nvSpPr>
        <p:spPr bwMode="gray">
          <a:xfrm>
            <a:off x="1599455" y="4281508"/>
            <a:ext cx="1233500" cy="1222491"/>
          </a:xfrm>
          <a:prstGeom prst="ellipse">
            <a:avLst/>
          </a:prstGeom>
          <a:solidFill>
            <a:srgbClr val="80808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Reforma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LIG</a:t>
            </a:r>
          </a:p>
        </p:txBody>
      </p:sp>
      <p:sp>
        <p:nvSpPr>
          <p:cNvPr id="10" name="Rad 1">
            <a:extLst>
              <a:ext uri="{FF2B5EF4-FFF2-40B4-BE49-F238E27FC236}">
                <a16:creationId xmlns:a16="http://schemas.microsoft.com/office/drawing/2014/main" id="{886366FB-DCEA-465E-B465-EF9E40712656}"/>
              </a:ext>
            </a:extLst>
          </p:cNvPr>
          <p:cNvSpPr/>
          <p:nvPr/>
        </p:nvSpPr>
        <p:spPr bwMode="gray">
          <a:xfrm>
            <a:off x="1428334" y="4153485"/>
            <a:ext cx="1536191" cy="1522480"/>
          </a:xfrm>
          <a:prstGeom prst="donut">
            <a:avLst>
              <a:gd name="adj" fmla="val 11326"/>
            </a:avLst>
          </a:prstGeom>
          <a:solidFill>
            <a:srgbClr val="FFE60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84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 Objetivo de las normas en Argentina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DC7B1-48B6-41C5-9771-FF26563E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3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340D53D-3C21-472B-969F-B7C0E6561FC3}"/>
              </a:ext>
            </a:extLst>
          </p:cNvPr>
          <p:cNvSpPr txBox="1">
            <a:spLocks noChangeArrowheads="1"/>
          </p:cNvSpPr>
          <p:nvPr/>
        </p:nvSpPr>
        <p:spPr>
          <a:xfrm>
            <a:off x="2490591" y="2095291"/>
            <a:ext cx="7931604" cy="1354217"/>
          </a:xfrm>
          <a:prstGeom prst="rect">
            <a:avLst/>
          </a:prstGeom>
          <a:noFill/>
          <a:ln/>
        </p:spPr>
        <p:txBody>
          <a:bodyPr vert="horz" wrap="square" lIns="0" tIns="0" rIns="0" bIns="0" rtlCol="0" anchor="t" anchorCtr="0">
            <a:sp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 algn="just">
              <a:spcBef>
                <a:spcPct val="0"/>
              </a:spcBef>
              <a:buFontTx/>
              <a:buNone/>
            </a:pPr>
            <a:r>
              <a:rPr lang="es-AR" sz="2200" dirty="0">
                <a:latin typeface="+mj-lt"/>
              </a:rPr>
              <a:t>Que el contribuyente de Argentina refleje el “verdadero” resultado derivado de las operaciones celebradas con sujetos vinculados (o radicados en países de baja o nula tributación / países no cooperadores).</a:t>
            </a:r>
          </a:p>
        </p:txBody>
      </p:sp>
      <p:grpSp>
        <p:nvGrpSpPr>
          <p:cNvPr id="8" name="Group 33">
            <a:extLst>
              <a:ext uri="{FF2B5EF4-FFF2-40B4-BE49-F238E27FC236}">
                <a16:creationId xmlns:a16="http://schemas.microsoft.com/office/drawing/2014/main" id="{14CD2AA9-9A14-486A-8208-8C5196491BB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23514" y="1957675"/>
            <a:ext cx="1328283" cy="1440217"/>
            <a:chOff x="4039" y="1810"/>
            <a:chExt cx="712" cy="772"/>
          </a:xfrm>
          <a:solidFill>
            <a:schemeClr val="tx2"/>
          </a:solidFill>
        </p:grpSpPr>
        <p:sp>
          <p:nvSpPr>
            <p:cNvPr id="9" name="Freeform 34">
              <a:extLst>
                <a:ext uri="{FF2B5EF4-FFF2-40B4-BE49-F238E27FC236}">
                  <a16:creationId xmlns:a16="http://schemas.microsoft.com/office/drawing/2014/main" id="{7049E418-BC8A-4F8D-B599-D88321117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1810"/>
              <a:ext cx="574" cy="772"/>
            </a:xfrm>
            <a:custGeom>
              <a:avLst/>
              <a:gdLst>
                <a:gd name="T0" fmla="*/ 574 w 574"/>
                <a:gd name="T1" fmla="*/ 772 h 772"/>
                <a:gd name="T2" fmla="*/ 0 w 574"/>
                <a:gd name="T3" fmla="*/ 772 h 772"/>
                <a:gd name="T4" fmla="*/ 0 w 574"/>
                <a:gd name="T5" fmla="*/ 48 h 772"/>
                <a:gd name="T6" fmla="*/ 230 w 574"/>
                <a:gd name="T7" fmla="*/ 48 h 772"/>
                <a:gd name="T8" fmla="*/ 230 w 574"/>
                <a:gd name="T9" fmla="*/ 48 h 772"/>
                <a:gd name="T10" fmla="*/ 232 w 574"/>
                <a:gd name="T11" fmla="*/ 38 h 772"/>
                <a:gd name="T12" fmla="*/ 236 w 574"/>
                <a:gd name="T13" fmla="*/ 28 h 772"/>
                <a:gd name="T14" fmla="*/ 242 w 574"/>
                <a:gd name="T15" fmla="*/ 20 h 772"/>
                <a:gd name="T16" fmla="*/ 250 w 574"/>
                <a:gd name="T17" fmla="*/ 12 h 772"/>
                <a:gd name="T18" fmla="*/ 258 w 574"/>
                <a:gd name="T19" fmla="*/ 8 h 772"/>
                <a:gd name="T20" fmla="*/ 266 w 574"/>
                <a:gd name="T21" fmla="*/ 2 h 772"/>
                <a:gd name="T22" fmla="*/ 276 w 574"/>
                <a:gd name="T23" fmla="*/ 0 h 772"/>
                <a:gd name="T24" fmla="*/ 286 w 574"/>
                <a:gd name="T25" fmla="*/ 0 h 772"/>
                <a:gd name="T26" fmla="*/ 286 w 574"/>
                <a:gd name="T27" fmla="*/ 0 h 772"/>
                <a:gd name="T28" fmla="*/ 298 w 574"/>
                <a:gd name="T29" fmla="*/ 0 h 772"/>
                <a:gd name="T30" fmla="*/ 306 w 574"/>
                <a:gd name="T31" fmla="*/ 2 h 772"/>
                <a:gd name="T32" fmla="*/ 316 w 574"/>
                <a:gd name="T33" fmla="*/ 8 h 772"/>
                <a:gd name="T34" fmla="*/ 324 w 574"/>
                <a:gd name="T35" fmla="*/ 12 h 772"/>
                <a:gd name="T36" fmla="*/ 330 w 574"/>
                <a:gd name="T37" fmla="*/ 20 h 772"/>
                <a:gd name="T38" fmla="*/ 336 w 574"/>
                <a:gd name="T39" fmla="*/ 28 h 772"/>
                <a:gd name="T40" fmla="*/ 340 w 574"/>
                <a:gd name="T41" fmla="*/ 38 h 772"/>
                <a:gd name="T42" fmla="*/ 344 w 574"/>
                <a:gd name="T43" fmla="*/ 48 h 772"/>
                <a:gd name="T44" fmla="*/ 574 w 574"/>
                <a:gd name="T45" fmla="*/ 48 h 772"/>
                <a:gd name="T46" fmla="*/ 574 w 574"/>
                <a:gd name="T47" fmla="*/ 246 h 772"/>
                <a:gd name="T48" fmla="*/ 556 w 574"/>
                <a:gd name="T49" fmla="*/ 246 h 772"/>
                <a:gd name="T50" fmla="*/ 556 w 574"/>
                <a:gd name="T51" fmla="*/ 66 h 772"/>
                <a:gd name="T52" fmla="*/ 326 w 574"/>
                <a:gd name="T53" fmla="*/ 66 h 772"/>
                <a:gd name="T54" fmla="*/ 326 w 574"/>
                <a:gd name="T55" fmla="*/ 56 h 772"/>
                <a:gd name="T56" fmla="*/ 326 w 574"/>
                <a:gd name="T57" fmla="*/ 56 h 772"/>
                <a:gd name="T58" fmla="*/ 326 w 574"/>
                <a:gd name="T59" fmla="*/ 48 h 772"/>
                <a:gd name="T60" fmla="*/ 322 w 574"/>
                <a:gd name="T61" fmla="*/ 40 h 772"/>
                <a:gd name="T62" fmla="*/ 320 w 574"/>
                <a:gd name="T63" fmla="*/ 34 h 772"/>
                <a:gd name="T64" fmla="*/ 314 w 574"/>
                <a:gd name="T65" fmla="*/ 28 h 772"/>
                <a:gd name="T66" fmla="*/ 308 w 574"/>
                <a:gd name="T67" fmla="*/ 24 h 772"/>
                <a:gd name="T68" fmla="*/ 302 w 574"/>
                <a:gd name="T69" fmla="*/ 20 h 772"/>
                <a:gd name="T70" fmla="*/ 294 w 574"/>
                <a:gd name="T71" fmla="*/ 18 h 772"/>
                <a:gd name="T72" fmla="*/ 286 w 574"/>
                <a:gd name="T73" fmla="*/ 18 h 772"/>
                <a:gd name="T74" fmla="*/ 286 w 574"/>
                <a:gd name="T75" fmla="*/ 18 h 772"/>
                <a:gd name="T76" fmla="*/ 278 w 574"/>
                <a:gd name="T77" fmla="*/ 18 h 772"/>
                <a:gd name="T78" fmla="*/ 272 w 574"/>
                <a:gd name="T79" fmla="*/ 20 h 772"/>
                <a:gd name="T80" fmla="*/ 264 w 574"/>
                <a:gd name="T81" fmla="*/ 24 h 772"/>
                <a:gd name="T82" fmla="*/ 258 w 574"/>
                <a:gd name="T83" fmla="*/ 28 h 772"/>
                <a:gd name="T84" fmla="*/ 254 w 574"/>
                <a:gd name="T85" fmla="*/ 34 h 772"/>
                <a:gd name="T86" fmla="*/ 250 w 574"/>
                <a:gd name="T87" fmla="*/ 40 h 772"/>
                <a:gd name="T88" fmla="*/ 248 w 574"/>
                <a:gd name="T89" fmla="*/ 48 h 772"/>
                <a:gd name="T90" fmla="*/ 248 w 574"/>
                <a:gd name="T91" fmla="*/ 56 h 772"/>
                <a:gd name="T92" fmla="*/ 248 w 574"/>
                <a:gd name="T93" fmla="*/ 66 h 772"/>
                <a:gd name="T94" fmla="*/ 18 w 574"/>
                <a:gd name="T95" fmla="*/ 66 h 772"/>
                <a:gd name="T96" fmla="*/ 18 w 574"/>
                <a:gd name="T97" fmla="*/ 754 h 772"/>
                <a:gd name="T98" fmla="*/ 556 w 574"/>
                <a:gd name="T99" fmla="*/ 754 h 772"/>
                <a:gd name="T100" fmla="*/ 556 w 574"/>
                <a:gd name="T101" fmla="*/ 644 h 772"/>
                <a:gd name="T102" fmla="*/ 574 w 574"/>
                <a:gd name="T103" fmla="*/ 644 h 772"/>
                <a:gd name="T104" fmla="*/ 574 w 574"/>
                <a:gd name="T105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4" h="772">
                  <a:moveTo>
                    <a:pt x="574" y="772"/>
                  </a:moveTo>
                  <a:lnTo>
                    <a:pt x="0" y="772"/>
                  </a:lnTo>
                  <a:lnTo>
                    <a:pt x="0" y="48"/>
                  </a:lnTo>
                  <a:lnTo>
                    <a:pt x="230" y="48"/>
                  </a:lnTo>
                  <a:lnTo>
                    <a:pt x="230" y="48"/>
                  </a:lnTo>
                  <a:lnTo>
                    <a:pt x="232" y="38"/>
                  </a:lnTo>
                  <a:lnTo>
                    <a:pt x="236" y="28"/>
                  </a:lnTo>
                  <a:lnTo>
                    <a:pt x="242" y="20"/>
                  </a:lnTo>
                  <a:lnTo>
                    <a:pt x="250" y="12"/>
                  </a:lnTo>
                  <a:lnTo>
                    <a:pt x="258" y="8"/>
                  </a:lnTo>
                  <a:lnTo>
                    <a:pt x="266" y="2"/>
                  </a:lnTo>
                  <a:lnTo>
                    <a:pt x="276" y="0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98" y="0"/>
                  </a:lnTo>
                  <a:lnTo>
                    <a:pt x="306" y="2"/>
                  </a:lnTo>
                  <a:lnTo>
                    <a:pt x="316" y="8"/>
                  </a:lnTo>
                  <a:lnTo>
                    <a:pt x="324" y="12"/>
                  </a:lnTo>
                  <a:lnTo>
                    <a:pt x="330" y="20"/>
                  </a:lnTo>
                  <a:lnTo>
                    <a:pt x="336" y="28"/>
                  </a:lnTo>
                  <a:lnTo>
                    <a:pt x="340" y="38"/>
                  </a:lnTo>
                  <a:lnTo>
                    <a:pt x="344" y="48"/>
                  </a:lnTo>
                  <a:lnTo>
                    <a:pt x="574" y="48"/>
                  </a:lnTo>
                  <a:lnTo>
                    <a:pt x="574" y="246"/>
                  </a:lnTo>
                  <a:lnTo>
                    <a:pt x="556" y="246"/>
                  </a:lnTo>
                  <a:lnTo>
                    <a:pt x="556" y="66"/>
                  </a:lnTo>
                  <a:lnTo>
                    <a:pt x="326" y="66"/>
                  </a:lnTo>
                  <a:lnTo>
                    <a:pt x="326" y="56"/>
                  </a:lnTo>
                  <a:lnTo>
                    <a:pt x="326" y="56"/>
                  </a:lnTo>
                  <a:lnTo>
                    <a:pt x="326" y="48"/>
                  </a:lnTo>
                  <a:lnTo>
                    <a:pt x="322" y="40"/>
                  </a:lnTo>
                  <a:lnTo>
                    <a:pt x="320" y="34"/>
                  </a:lnTo>
                  <a:lnTo>
                    <a:pt x="314" y="28"/>
                  </a:lnTo>
                  <a:lnTo>
                    <a:pt x="308" y="24"/>
                  </a:lnTo>
                  <a:lnTo>
                    <a:pt x="302" y="20"/>
                  </a:lnTo>
                  <a:lnTo>
                    <a:pt x="294" y="18"/>
                  </a:lnTo>
                  <a:lnTo>
                    <a:pt x="286" y="18"/>
                  </a:lnTo>
                  <a:lnTo>
                    <a:pt x="286" y="18"/>
                  </a:lnTo>
                  <a:lnTo>
                    <a:pt x="278" y="18"/>
                  </a:lnTo>
                  <a:lnTo>
                    <a:pt x="272" y="20"/>
                  </a:lnTo>
                  <a:lnTo>
                    <a:pt x="264" y="24"/>
                  </a:lnTo>
                  <a:lnTo>
                    <a:pt x="258" y="28"/>
                  </a:lnTo>
                  <a:lnTo>
                    <a:pt x="254" y="34"/>
                  </a:lnTo>
                  <a:lnTo>
                    <a:pt x="250" y="40"/>
                  </a:lnTo>
                  <a:lnTo>
                    <a:pt x="248" y="48"/>
                  </a:lnTo>
                  <a:lnTo>
                    <a:pt x="248" y="56"/>
                  </a:lnTo>
                  <a:lnTo>
                    <a:pt x="248" y="66"/>
                  </a:lnTo>
                  <a:lnTo>
                    <a:pt x="18" y="66"/>
                  </a:lnTo>
                  <a:lnTo>
                    <a:pt x="18" y="754"/>
                  </a:lnTo>
                  <a:lnTo>
                    <a:pt x="556" y="754"/>
                  </a:lnTo>
                  <a:lnTo>
                    <a:pt x="556" y="644"/>
                  </a:lnTo>
                  <a:lnTo>
                    <a:pt x="574" y="644"/>
                  </a:lnTo>
                  <a:lnTo>
                    <a:pt x="574" y="7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0" name="Freeform 35">
              <a:extLst>
                <a:ext uri="{FF2B5EF4-FFF2-40B4-BE49-F238E27FC236}">
                  <a16:creationId xmlns:a16="http://schemas.microsoft.com/office/drawing/2014/main" id="{16F82FD0-6847-4769-A32B-2F1FB8BAB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1858"/>
              <a:ext cx="236" cy="128"/>
            </a:xfrm>
            <a:custGeom>
              <a:avLst/>
              <a:gdLst>
                <a:gd name="T0" fmla="*/ 236 w 236"/>
                <a:gd name="T1" fmla="*/ 128 h 128"/>
                <a:gd name="T2" fmla="*/ 0 w 236"/>
                <a:gd name="T3" fmla="*/ 128 h 128"/>
                <a:gd name="T4" fmla="*/ 0 w 236"/>
                <a:gd name="T5" fmla="*/ 0 h 128"/>
                <a:gd name="T6" fmla="*/ 18 w 236"/>
                <a:gd name="T7" fmla="*/ 0 h 128"/>
                <a:gd name="T8" fmla="*/ 18 w 236"/>
                <a:gd name="T9" fmla="*/ 110 h 128"/>
                <a:gd name="T10" fmla="*/ 218 w 236"/>
                <a:gd name="T11" fmla="*/ 110 h 128"/>
                <a:gd name="T12" fmla="*/ 218 w 236"/>
                <a:gd name="T13" fmla="*/ 0 h 128"/>
                <a:gd name="T14" fmla="*/ 236 w 236"/>
                <a:gd name="T15" fmla="*/ 0 h 128"/>
                <a:gd name="T16" fmla="*/ 236 w 236"/>
                <a:gd name="T1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128">
                  <a:moveTo>
                    <a:pt x="236" y="128"/>
                  </a:moveTo>
                  <a:lnTo>
                    <a:pt x="0" y="128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10"/>
                  </a:lnTo>
                  <a:lnTo>
                    <a:pt x="218" y="110"/>
                  </a:lnTo>
                  <a:lnTo>
                    <a:pt x="218" y="0"/>
                  </a:lnTo>
                  <a:lnTo>
                    <a:pt x="236" y="0"/>
                  </a:lnTo>
                  <a:lnTo>
                    <a:pt x="236" y="1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EB6CCDA6-AB61-48EC-871F-7D1F6CEA14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1912"/>
              <a:ext cx="12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E8369206-8CED-471A-8E22-7A4B1A3D2E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2038"/>
              <a:ext cx="80" cy="80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80 h 80"/>
                <a:gd name="T4" fmla="*/ 0 w 80"/>
                <a:gd name="T5" fmla="*/ 0 h 80"/>
                <a:gd name="T6" fmla="*/ 80 w 80"/>
                <a:gd name="T7" fmla="*/ 0 h 80"/>
                <a:gd name="T8" fmla="*/ 80 w 80"/>
                <a:gd name="T9" fmla="*/ 80 h 80"/>
                <a:gd name="T10" fmla="*/ 18 w 80"/>
                <a:gd name="T11" fmla="*/ 62 h 80"/>
                <a:gd name="T12" fmla="*/ 62 w 80"/>
                <a:gd name="T13" fmla="*/ 62 h 80"/>
                <a:gd name="T14" fmla="*/ 62 w 80"/>
                <a:gd name="T15" fmla="*/ 18 h 80"/>
                <a:gd name="T16" fmla="*/ 18 w 80"/>
                <a:gd name="T17" fmla="*/ 18 h 80"/>
                <a:gd name="T18" fmla="*/ 18 w 80"/>
                <a:gd name="T1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80"/>
                  </a:lnTo>
                  <a:close/>
                  <a:moveTo>
                    <a:pt x="18" y="62"/>
                  </a:moveTo>
                  <a:lnTo>
                    <a:pt x="62" y="62"/>
                  </a:lnTo>
                  <a:lnTo>
                    <a:pt x="62" y="18"/>
                  </a:lnTo>
                  <a:lnTo>
                    <a:pt x="18" y="1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512595FB-5E90-4122-A360-156667C6AF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2156"/>
              <a:ext cx="80" cy="80"/>
            </a:xfrm>
            <a:custGeom>
              <a:avLst/>
              <a:gdLst>
                <a:gd name="T0" fmla="*/ 80 w 80"/>
                <a:gd name="T1" fmla="*/ 80 h 80"/>
                <a:gd name="T2" fmla="*/ 0 w 80"/>
                <a:gd name="T3" fmla="*/ 80 h 80"/>
                <a:gd name="T4" fmla="*/ 0 w 80"/>
                <a:gd name="T5" fmla="*/ 0 h 80"/>
                <a:gd name="T6" fmla="*/ 80 w 80"/>
                <a:gd name="T7" fmla="*/ 0 h 80"/>
                <a:gd name="T8" fmla="*/ 80 w 80"/>
                <a:gd name="T9" fmla="*/ 80 h 80"/>
                <a:gd name="T10" fmla="*/ 18 w 80"/>
                <a:gd name="T11" fmla="*/ 62 h 80"/>
                <a:gd name="T12" fmla="*/ 62 w 80"/>
                <a:gd name="T13" fmla="*/ 62 h 80"/>
                <a:gd name="T14" fmla="*/ 62 w 80"/>
                <a:gd name="T15" fmla="*/ 18 h 80"/>
                <a:gd name="T16" fmla="*/ 18 w 80"/>
                <a:gd name="T17" fmla="*/ 18 h 80"/>
                <a:gd name="T18" fmla="*/ 18 w 80"/>
                <a:gd name="T19" fmla="*/ 6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0">
                  <a:moveTo>
                    <a:pt x="80" y="80"/>
                  </a:moveTo>
                  <a:lnTo>
                    <a:pt x="0" y="80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80"/>
                  </a:lnTo>
                  <a:close/>
                  <a:moveTo>
                    <a:pt x="18" y="62"/>
                  </a:moveTo>
                  <a:lnTo>
                    <a:pt x="62" y="62"/>
                  </a:lnTo>
                  <a:lnTo>
                    <a:pt x="62" y="18"/>
                  </a:lnTo>
                  <a:lnTo>
                    <a:pt x="18" y="18"/>
                  </a:lnTo>
                  <a:lnTo>
                    <a:pt x="18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E6D58DF8-70FF-4C3D-9ADA-1703783CB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2272"/>
              <a:ext cx="80" cy="82"/>
            </a:xfrm>
            <a:custGeom>
              <a:avLst/>
              <a:gdLst>
                <a:gd name="T0" fmla="*/ 80 w 80"/>
                <a:gd name="T1" fmla="*/ 82 h 82"/>
                <a:gd name="T2" fmla="*/ 0 w 80"/>
                <a:gd name="T3" fmla="*/ 82 h 82"/>
                <a:gd name="T4" fmla="*/ 0 w 80"/>
                <a:gd name="T5" fmla="*/ 0 h 82"/>
                <a:gd name="T6" fmla="*/ 80 w 80"/>
                <a:gd name="T7" fmla="*/ 0 h 82"/>
                <a:gd name="T8" fmla="*/ 80 w 80"/>
                <a:gd name="T9" fmla="*/ 82 h 82"/>
                <a:gd name="T10" fmla="*/ 18 w 80"/>
                <a:gd name="T11" fmla="*/ 64 h 82"/>
                <a:gd name="T12" fmla="*/ 62 w 80"/>
                <a:gd name="T13" fmla="*/ 64 h 82"/>
                <a:gd name="T14" fmla="*/ 62 w 80"/>
                <a:gd name="T15" fmla="*/ 18 h 82"/>
                <a:gd name="T16" fmla="*/ 18 w 80"/>
                <a:gd name="T17" fmla="*/ 18 h 82"/>
                <a:gd name="T18" fmla="*/ 18 w 80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2">
                  <a:moveTo>
                    <a:pt x="80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82"/>
                  </a:lnTo>
                  <a:close/>
                  <a:moveTo>
                    <a:pt x="18" y="64"/>
                  </a:moveTo>
                  <a:lnTo>
                    <a:pt x="62" y="64"/>
                  </a:lnTo>
                  <a:lnTo>
                    <a:pt x="62" y="18"/>
                  </a:lnTo>
                  <a:lnTo>
                    <a:pt x="18" y="18"/>
                  </a:lnTo>
                  <a:lnTo>
                    <a:pt x="1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6" name="Rectangle 40">
              <a:extLst>
                <a:ext uri="{FF2B5EF4-FFF2-40B4-BE49-F238E27FC236}">
                  <a16:creationId xmlns:a16="http://schemas.microsoft.com/office/drawing/2014/main" id="{C4F9C91B-52C9-407A-85A2-092C54F06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2068"/>
              <a:ext cx="20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7" name="Rectangle 41">
              <a:extLst>
                <a:ext uri="{FF2B5EF4-FFF2-40B4-BE49-F238E27FC236}">
                  <a16:creationId xmlns:a16="http://schemas.microsoft.com/office/drawing/2014/main" id="{773B090F-296A-492F-BFEE-65907D1E2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2186"/>
              <a:ext cx="1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A33C3523-5BF4-46D4-AE2A-F6EB286DA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2304"/>
              <a:ext cx="10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432A5A36-BF4B-4760-A820-B4A0CBD55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9" y="2390"/>
              <a:ext cx="80" cy="82"/>
            </a:xfrm>
            <a:custGeom>
              <a:avLst/>
              <a:gdLst>
                <a:gd name="T0" fmla="*/ 80 w 80"/>
                <a:gd name="T1" fmla="*/ 82 h 82"/>
                <a:gd name="T2" fmla="*/ 0 w 80"/>
                <a:gd name="T3" fmla="*/ 82 h 82"/>
                <a:gd name="T4" fmla="*/ 0 w 80"/>
                <a:gd name="T5" fmla="*/ 0 h 82"/>
                <a:gd name="T6" fmla="*/ 80 w 80"/>
                <a:gd name="T7" fmla="*/ 0 h 82"/>
                <a:gd name="T8" fmla="*/ 80 w 80"/>
                <a:gd name="T9" fmla="*/ 82 h 82"/>
                <a:gd name="T10" fmla="*/ 18 w 80"/>
                <a:gd name="T11" fmla="*/ 64 h 82"/>
                <a:gd name="T12" fmla="*/ 62 w 80"/>
                <a:gd name="T13" fmla="*/ 64 h 82"/>
                <a:gd name="T14" fmla="*/ 62 w 80"/>
                <a:gd name="T15" fmla="*/ 18 h 82"/>
                <a:gd name="T16" fmla="*/ 18 w 80"/>
                <a:gd name="T17" fmla="*/ 18 h 82"/>
                <a:gd name="T18" fmla="*/ 18 w 80"/>
                <a:gd name="T19" fmla="*/ 6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82">
                  <a:moveTo>
                    <a:pt x="80" y="82"/>
                  </a:moveTo>
                  <a:lnTo>
                    <a:pt x="0" y="82"/>
                  </a:lnTo>
                  <a:lnTo>
                    <a:pt x="0" y="0"/>
                  </a:lnTo>
                  <a:lnTo>
                    <a:pt x="80" y="0"/>
                  </a:lnTo>
                  <a:lnTo>
                    <a:pt x="80" y="82"/>
                  </a:lnTo>
                  <a:close/>
                  <a:moveTo>
                    <a:pt x="18" y="64"/>
                  </a:moveTo>
                  <a:lnTo>
                    <a:pt x="62" y="64"/>
                  </a:lnTo>
                  <a:lnTo>
                    <a:pt x="62" y="18"/>
                  </a:lnTo>
                  <a:lnTo>
                    <a:pt x="18" y="18"/>
                  </a:lnTo>
                  <a:lnTo>
                    <a:pt x="18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20" name="Rectangle 44">
              <a:extLst>
                <a:ext uri="{FF2B5EF4-FFF2-40B4-BE49-F238E27FC236}">
                  <a16:creationId xmlns:a16="http://schemas.microsoft.com/office/drawing/2014/main" id="{3B787DBD-57A4-4313-8A71-BA8D965A6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3" y="2422"/>
              <a:ext cx="200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958DFB98-0CA4-41E7-8C19-CB0254D54A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5" y="2090"/>
              <a:ext cx="336" cy="334"/>
            </a:xfrm>
            <a:custGeom>
              <a:avLst/>
              <a:gdLst>
                <a:gd name="T0" fmla="*/ 150 w 336"/>
                <a:gd name="T1" fmla="*/ 334 h 334"/>
                <a:gd name="T2" fmla="*/ 102 w 336"/>
                <a:gd name="T3" fmla="*/ 320 h 334"/>
                <a:gd name="T4" fmla="*/ 62 w 336"/>
                <a:gd name="T5" fmla="*/ 296 h 334"/>
                <a:gd name="T6" fmla="*/ 30 w 336"/>
                <a:gd name="T7" fmla="*/ 260 h 334"/>
                <a:gd name="T8" fmla="*/ 8 w 336"/>
                <a:gd name="T9" fmla="*/ 216 h 334"/>
                <a:gd name="T10" fmla="*/ 0 w 336"/>
                <a:gd name="T11" fmla="*/ 166 h 334"/>
                <a:gd name="T12" fmla="*/ 4 w 336"/>
                <a:gd name="T13" fmla="*/ 132 h 334"/>
                <a:gd name="T14" fmla="*/ 20 w 336"/>
                <a:gd name="T15" fmla="*/ 86 h 334"/>
                <a:gd name="T16" fmla="*/ 50 w 336"/>
                <a:gd name="T17" fmla="*/ 48 h 334"/>
                <a:gd name="T18" fmla="*/ 88 w 336"/>
                <a:gd name="T19" fmla="*/ 20 h 334"/>
                <a:gd name="T20" fmla="*/ 134 w 336"/>
                <a:gd name="T21" fmla="*/ 2 h 334"/>
                <a:gd name="T22" fmla="*/ 168 w 336"/>
                <a:gd name="T23" fmla="*/ 0 h 334"/>
                <a:gd name="T24" fmla="*/ 218 w 336"/>
                <a:gd name="T25" fmla="*/ 6 h 334"/>
                <a:gd name="T26" fmla="*/ 262 w 336"/>
                <a:gd name="T27" fmla="*/ 28 h 334"/>
                <a:gd name="T28" fmla="*/ 296 w 336"/>
                <a:gd name="T29" fmla="*/ 60 h 334"/>
                <a:gd name="T30" fmla="*/ 322 w 336"/>
                <a:gd name="T31" fmla="*/ 102 h 334"/>
                <a:gd name="T32" fmla="*/ 334 w 336"/>
                <a:gd name="T33" fmla="*/ 150 h 334"/>
                <a:gd name="T34" fmla="*/ 334 w 336"/>
                <a:gd name="T35" fmla="*/ 184 h 334"/>
                <a:gd name="T36" fmla="*/ 322 w 336"/>
                <a:gd name="T37" fmla="*/ 232 h 334"/>
                <a:gd name="T38" fmla="*/ 296 w 336"/>
                <a:gd name="T39" fmla="*/ 274 h 334"/>
                <a:gd name="T40" fmla="*/ 262 w 336"/>
                <a:gd name="T41" fmla="*/ 306 h 334"/>
                <a:gd name="T42" fmla="*/ 218 w 336"/>
                <a:gd name="T43" fmla="*/ 326 h 334"/>
                <a:gd name="T44" fmla="*/ 168 w 336"/>
                <a:gd name="T45" fmla="*/ 334 h 334"/>
                <a:gd name="T46" fmla="*/ 168 w 336"/>
                <a:gd name="T47" fmla="*/ 18 h 334"/>
                <a:gd name="T48" fmla="*/ 124 w 336"/>
                <a:gd name="T49" fmla="*/ 24 h 334"/>
                <a:gd name="T50" fmla="*/ 84 w 336"/>
                <a:gd name="T51" fmla="*/ 42 h 334"/>
                <a:gd name="T52" fmla="*/ 52 w 336"/>
                <a:gd name="T53" fmla="*/ 72 h 334"/>
                <a:gd name="T54" fmla="*/ 30 w 336"/>
                <a:gd name="T55" fmla="*/ 108 h 334"/>
                <a:gd name="T56" fmla="*/ 20 w 336"/>
                <a:gd name="T57" fmla="*/ 152 h 334"/>
                <a:gd name="T58" fmla="*/ 20 w 336"/>
                <a:gd name="T59" fmla="*/ 182 h 334"/>
                <a:gd name="T60" fmla="*/ 30 w 336"/>
                <a:gd name="T61" fmla="*/ 224 h 334"/>
                <a:gd name="T62" fmla="*/ 52 w 336"/>
                <a:gd name="T63" fmla="*/ 262 h 334"/>
                <a:gd name="T64" fmla="*/ 84 w 336"/>
                <a:gd name="T65" fmla="*/ 290 h 334"/>
                <a:gd name="T66" fmla="*/ 124 w 336"/>
                <a:gd name="T67" fmla="*/ 310 h 334"/>
                <a:gd name="T68" fmla="*/ 168 w 336"/>
                <a:gd name="T69" fmla="*/ 316 h 334"/>
                <a:gd name="T70" fmla="*/ 198 w 336"/>
                <a:gd name="T71" fmla="*/ 312 h 334"/>
                <a:gd name="T72" fmla="*/ 238 w 336"/>
                <a:gd name="T73" fmla="*/ 298 h 334"/>
                <a:gd name="T74" fmla="*/ 274 w 336"/>
                <a:gd name="T75" fmla="*/ 272 h 334"/>
                <a:gd name="T76" fmla="*/ 300 w 336"/>
                <a:gd name="T77" fmla="*/ 238 h 334"/>
                <a:gd name="T78" fmla="*/ 314 w 336"/>
                <a:gd name="T79" fmla="*/ 196 h 334"/>
                <a:gd name="T80" fmla="*/ 318 w 336"/>
                <a:gd name="T81" fmla="*/ 166 h 334"/>
                <a:gd name="T82" fmla="*/ 310 w 336"/>
                <a:gd name="T83" fmla="*/ 122 h 334"/>
                <a:gd name="T84" fmla="*/ 292 w 336"/>
                <a:gd name="T85" fmla="*/ 84 h 334"/>
                <a:gd name="T86" fmla="*/ 262 w 336"/>
                <a:gd name="T87" fmla="*/ 52 h 334"/>
                <a:gd name="T88" fmla="*/ 226 w 336"/>
                <a:gd name="T89" fmla="*/ 30 h 334"/>
                <a:gd name="T90" fmla="*/ 184 w 336"/>
                <a:gd name="T91" fmla="*/ 1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6" h="334">
                  <a:moveTo>
                    <a:pt x="168" y="334"/>
                  </a:moveTo>
                  <a:lnTo>
                    <a:pt x="168" y="334"/>
                  </a:lnTo>
                  <a:lnTo>
                    <a:pt x="150" y="334"/>
                  </a:lnTo>
                  <a:lnTo>
                    <a:pt x="134" y="330"/>
                  </a:lnTo>
                  <a:lnTo>
                    <a:pt x="118" y="326"/>
                  </a:lnTo>
                  <a:lnTo>
                    <a:pt x="102" y="320"/>
                  </a:lnTo>
                  <a:lnTo>
                    <a:pt x="88" y="314"/>
                  </a:lnTo>
                  <a:lnTo>
                    <a:pt x="74" y="306"/>
                  </a:lnTo>
                  <a:lnTo>
                    <a:pt x="62" y="296"/>
                  </a:lnTo>
                  <a:lnTo>
                    <a:pt x="50" y="284"/>
                  </a:lnTo>
                  <a:lnTo>
                    <a:pt x="38" y="274"/>
                  </a:lnTo>
                  <a:lnTo>
                    <a:pt x="30" y="260"/>
                  </a:lnTo>
                  <a:lnTo>
                    <a:pt x="20" y="246"/>
                  </a:lnTo>
                  <a:lnTo>
                    <a:pt x="14" y="232"/>
                  </a:lnTo>
                  <a:lnTo>
                    <a:pt x="8" y="216"/>
                  </a:lnTo>
                  <a:lnTo>
                    <a:pt x="4" y="200"/>
                  </a:lnTo>
                  <a:lnTo>
                    <a:pt x="2" y="184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2" y="150"/>
                  </a:lnTo>
                  <a:lnTo>
                    <a:pt x="4" y="132"/>
                  </a:lnTo>
                  <a:lnTo>
                    <a:pt x="8" y="116"/>
                  </a:lnTo>
                  <a:lnTo>
                    <a:pt x="14" y="102"/>
                  </a:lnTo>
                  <a:lnTo>
                    <a:pt x="20" y="86"/>
                  </a:lnTo>
                  <a:lnTo>
                    <a:pt x="30" y="74"/>
                  </a:lnTo>
                  <a:lnTo>
                    <a:pt x="38" y="60"/>
                  </a:lnTo>
                  <a:lnTo>
                    <a:pt x="50" y="48"/>
                  </a:lnTo>
                  <a:lnTo>
                    <a:pt x="62" y="38"/>
                  </a:lnTo>
                  <a:lnTo>
                    <a:pt x="74" y="28"/>
                  </a:lnTo>
                  <a:lnTo>
                    <a:pt x="88" y="20"/>
                  </a:lnTo>
                  <a:lnTo>
                    <a:pt x="102" y="12"/>
                  </a:lnTo>
                  <a:lnTo>
                    <a:pt x="118" y="6"/>
                  </a:lnTo>
                  <a:lnTo>
                    <a:pt x="134" y="2"/>
                  </a:lnTo>
                  <a:lnTo>
                    <a:pt x="150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84" y="0"/>
                  </a:lnTo>
                  <a:lnTo>
                    <a:pt x="202" y="2"/>
                  </a:lnTo>
                  <a:lnTo>
                    <a:pt x="218" y="6"/>
                  </a:lnTo>
                  <a:lnTo>
                    <a:pt x="232" y="12"/>
                  </a:lnTo>
                  <a:lnTo>
                    <a:pt x="248" y="20"/>
                  </a:lnTo>
                  <a:lnTo>
                    <a:pt x="262" y="28"/>
                  </a:lnTo>
                  <a:lnTo>
                    <a:pt x="274" y="38"/>
                  </a:lnTo>
                  <a:lnTo>
                    <a:pt x="286" y="48"/>
                  </a:lnTo>
                  <a:lnTo>
                    <a:pt x="296" y="60"/>
                  </a:lnTo>
                  <a:lnTo>
                    <a:pt x="306" y="74"/>
                  </a:lnTo>
                  <a:lnTo>
                    <a:pt x="314" y="86"/>
                  </a:lnTo>
                  <a:lnTo>
                    <a:pt x="322" y="102"/>
                  </a:lnTo>
                  <a:lnTo>
                    <a:pt x="328" y="116"/>
                  </a:lnTo>
                  <a:lnTo>
                    <a:pt x="332" y="132"/>
                  </a:lnTo>
                  <a:lnTo>
                    <a:pt x="334" y="150"/>
                  </a:lnTo>
                  <a:lnTo>
                    <a:pt x="336" y="166"/>
                  </a:lnTo>
                  <a:lnTo>
                    <a:pt x="336" y="166"/>
                  </a:lnTo>
                  <a:lnTo>
                    <a:pt x="334" y="184"/>
                  </a:lnTo>
                  <a:lnTo>
                    <a:pt x="332" y="200"/>
                  </a:lnTo>
                  <a:lnTo>
                    <a:pt x="328" y="216"/>
                  </a:lnTo>
                  <a:lnTo>
                    <a:pt x="322" y="232"/>
                  </a:lnTo>
                  <a:lnTo>
                    <a:pt x="314" y="246"/>
                  </a:lnTo>
                  <a:lnTo>
                    <a:pt x="306" y="260"/>
                  </a:lnTo>
                  <a:lnTo>
                    <a:pt x="296" y="274"/>
                  </a:lnTo>
                  <a:lnTo>
                    <a:pt x="286" y="284"/>
                  </a:lnTo>
                  <a:lnTo>
                    <a:pt x="274" y="296"/>
                  </a:lnTo>
                  <a:lnTo>
                    <a:pt x="262" y="306"/>
                  </a:lnTo>
                  <a:lnTo>
                    <a:pt x="248" y="314"/>
                  </a:lnTo>
                  <a:lnTo>
                    <a:pt x="232" y="320"/>
                  </a:lnTo>
                  <a:lnTo>
                    <a:pt x="218" y="326"/>
                  </a:lnTo>
                  <a:lnTo>
                    <a:pt x="202" y="330"/>
                  </a:lnTo>
                  <a:lnTo>
                    <a:pt x="184" y="334"/>
                  </a:lnTo>
                  <a:lnTo>
                    <a:pt x="168" y="334"/>
                  </a:lnTo>
                  <a:lnTo>
                    <a:pt x="168" y="334"/>
                  </a:lnTo>
                  <a:close/>
                  <a:moveTo>
                    <a:pt x="168" y="18"/>
                  </a:moveTo>
                  <a:lnTo>
                    <a:pt x="168" y="18"/>
                  </a:lnTo>
                  <a:lnTo>
                    <a:pt x="152" y="18"/>
                  </a:lnTo>
                  <a:lnTo>
                    <a:pt x="138" y="20"/>
                  </a:lnTo>
                  <a:lnTo>
                    <a:pt x="124" y="24"/>
                  </a:lnTo>
                  <a:lnTo>
                    <a:pt x="110" y="30"/>
                  </a:lnTo>
                  <a:lnTo>
                    <a:pt x="96" y="36"/>
                  </a:lnTo>
                  <a:lnTo>
                    <a:pt x="84" y="42"/>
                  </a:lnTo>
                  <a:lnTo>
                    <a:pt x="72" y="52"/>
                  </a:lnTo>
                  <a:lnTo>
                    <a:pt x="62" y="62"/>
                  </a:lnTo>
                  <a:lnTo>
                    <a:pt x="52" y="72"/>
                  </a:lnTo>
                  <a:lnTo>
                    <a:pt x="44" y="84"/>
                  </a:lnTo>
                  <a:lnTo>
                    <a:pt x="36" y="96"/>
                  </a:lnTo>
                  <a:lnTo>
                    <a:pt x="30" y="108"/>
                  </a:lnTo>
                  <a:lnTo>
                    <a:pt x="26" y="122"/>
                  </a:lnTo>
                  <a:lnTo>
                    <a:pt x="22" y="136"/>
                  </a:lnTo>
                  <a:lnTo>
                    <a:pt x="20" y="152"/>
                  </a:lnTo>
                  <a:lnTo>
                    <a:pt x="18" y="166"/>
                  </a:lnTo>
                  <a:lnTo>
                    <a:pt x="18" y="166"/>
                  </a:lnTo>
                  <a:lnTo>
                    <a:pt x="20" y="182"/>
                  </a:lnTo>
                  <a:lnTo>
                    <a:pt x="22" y="196"/>
                  </a:lnTo>
                  <a:lnTo>
                    <a:pt x="26" y="212"/>
                  </a:lnTo>
                  <a:lnTo>
                    <a:pt x="30" y="224"/>
                  </a:lnTo>
                  <a:lnTo>
                    <a:pt x="36" y="238"/>
                  </a:lnTo>
                  <a:lnTo>
                    <a:pt x="44" y="250"/>
                  </a:lnTo>
                  <a:lnTo>
                    <a:pt x="52" y="262"/>
                  </a:lnTo>
                  <a:lnTo>
                    <a:pt x="62" y="272"/>
                  </a:lnTo>
                  <a:lnTo>
                    <a:pt x="72" y="282"/>
                  </a:lnTo>
                  <a:lnTo>
                    <a:pt x="84" y="290"/>
                  </a:lnTo>
                  <a:lnTo>
                    <a:pt x="96" y="298"/>
                  </a:lnTo>
                  <a:lnTo>
                    <a:pt x="110" y="304"/>
                  </a:lnTo>
                  <a:lnTo>
                    <a:pt x="124" y="310"/>
                  </a:lnTo>
                  <a:lnTo>
                    <a:pt x="138" y="312"/>
                  </a:lnTo>
                  <a:lnTo>
                    <a:pt x="152" y="316"/>
                  </a:lnTo>
                  <a:lnTo>
                    <a:pt x="168" y="316"/>
                  </a:lnTo>
                  <a:lnTo>
                    <a:pt x="168" y="316"/>
                  </a:lnTo>
                  <a:lnTo>
                    <a:pt x="184" y="316"/>
                  </a:lnTo>
                  <a:lnTo>
                    <a:pt x="198" y="312"/>
                  </a:lnTo>
                  <a:lnTo>
                    <a:pt x="212" y="310"/>
                  </a:lnTo>
                  <a:lnTo>
                    <a:pt x="226" y="304"/>
                  </a:lnTo>
                  <a:lnTo>
                    <a:pt x="238" y="298"/>
                  </a:lnTo>
                  <a:lnTo>
                    <a:pt x="252" y="290"/>
                  </a:lnTo>
                  <a:lnTo>
                    <a:pt x="262" y="282"/>
                  </a:lnTo>
                  <a:lnTo>
                    <a:pt x="274" y="272"/>
                  </a:lnTo>
                  <a:lnTo>
                    <a:pt x="284" y="262"/>
                  </a:lnTo>
                  <a:lnTo>
                    <a:pt x="292" y="250"/>
                  </a:lnTo>
                  <a:lnTo>
                    <a:pt x="300" y="238"/>
                  </a:lnTo>
                  <a:lnTo>
                    <a:pt x="306" y="224"/>
                  </a:lnTo>
                  <a:lnTo>
                    <a:pt x="310" y="212"/>
                  </a:lnTo>
                  <a:lnTo>
                    <a:pt x="314" y="196"/>
                  </a:lnTo>
                  <a:lnTo>
                    <a:pt x="316" y="182"/>
                  </a:lnTo>
                  <a:lnTo>
                    <a:pt x="318" y="166"/>
                  </a:lnTo>
                  <a:lnTo>
                    <a:pt x="318" y="166"/>
                  </a:lnTo>
                  <a:lnTo>
                    <a:pt x="316" y="152"/>
                  </a:lnTo>
                  <a:lnTo>
                    <a:pt x="314" y="136"/>
                  </a:lnTo>
                  <a:lnTo>
                    <a:pt x="310" y="122"/>
                  </a:lnTo>
                  <a:lnTo>
                    <a:pt x="306" y="108"/>
                  </a:lnTo>
                  <a:lnTo>
                    <a:pt x="300" y="96"/>
                  </a:lnTo>
                  <a:lnTo>
                    <a:pt x="292" y="84"/>
                  </a:lnTo>
                  <a:lnTo>
                    <a:pt x="284" y="72"/>
                  </a:lnTo>
                  <a:lnTo>
                    <a:pt x="274" y="62"/>
                  </a:lnTo>
                  <a:lnTo>
                    <a:pt x="262" y="52"/>
                  </a:lnTo>
                  <a:lnTo>
                    <a:pt x="252" y="42"/>
                  </a:lnTo>
                  <a:lnTo>
                    <a:pt x="238" y="36"/>
                  </a:lnTo>
                  <a:lnTo>
                    <a:pt x="226" y="30"/>
                  </a:lnTo>
                  <a:lnTo>
                    <a:pt x="212" y="24"/>
                  </a:lnTo>
                  <a:lnTo>
                    <a:pt x="198" y="20"/>
                  </a:lnTo>
                  <a:lnTo>
                    <a:pt x="184" y="18"/>
                  </a:lnTo>
                  <a:lnTo>
                    <a:pt x="168" y="18"/>
                  </a:lnTo>
                  <a:lnTo>
                    <a:pt x="16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4C1F289A-5F03-495D-B371-30B6B193F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84"/>
              <a:ext cx="208" cy="146"/>
            </a:xfrm>
            <a:custGeom>
              <a:avLst/>
              <a:gdLst>
                <a:gd name="T0" fmla="*/ 74 w 208"/>
                <a:gd name="T1" fmla="*/ 146 h 146"/>
                <a:gd name="T2" fmla="*/ 0 w 208"/>
                <a:gd name="T3" fmla="*/ 72 h 146"/>
                <a:gd name="T4" fmla="*/ 12 w 208"/>
                <a:gd name="T5" fmla="*/ 58 h 146"/>
                <a:gd name="T6" fmla="*/ 74 w 208"/>
                <a:gd name="T7" fmla="*/ 120 h 146"/>
                <a:gd name="T8" fmla="*/ 196 w 208"/>
                <a:gd name="T9" fmla="*/ 0 h 146"/>
                <a:gd name="T10" fmla="*/ 208 w 208"/>
                <a:gd name="T11" fmla="*/ 12 h 146"/>
                <a:gd name="T12" fmla="*/ 74 w 208"/>
                <a:gd name="T13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46">
                  <a:moveTo>
                    <a:pt x="74" y="146"/>
                  </a:moveTo>
                  <a:lnTo>
                    <a:pt x="0" y="72"/>
                  </a:lnTo>
                  <a:lnTo>
                    <a:pt x="12" y="58"/>
                  </a:lnTo>
                  <a:lnTo>
                    <a:pt x="74" y="120"/>
                  </a:lnTo>
                  <a:lnTo>
                    <a:pt x="196" y="0"/>
                  </a:lnTo>
                  <a:lnTo>
                    <a:pt x="208" y="12"/>
                  </a:lnTo>
                  <a:lnTo>
                    <a:pt x="74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AF4B930F-8F80-40E5-AC05-42AD811D7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1908"/>
              <a:ext cx="104" cy="148"/>
            </a:xfrm>
            <a:custGeom>
              <a:avLst/>
              <a:gdLst>
                <a:gd name="T0" fmla="*/ 104 w 104"/>
                <a:gd name="T1" fmla="*/ 148 h 148"/>
                <a:gd name="T2" fmla="*/ 86 w 104"/>
                <a:gd name="T3" fmla="*/ 148 h 148"/>
                <a:gd name="T4" fmla="*/ 86 w 104"/>
                <a:gd name="T5" fmla="*/ 18 h 148"/>
                <a:gd name="T6" fmla="*/ 0 w 104"/>
                <a:gd name="T7" fmla="*/ 18 h 148"/>
                <a:gd name="T8" fmla="*/ 0 w 104"/>
                <a:gd name="T9" fmla="*/ 0 h 148"/>
                <a:gd name="T10" fmla="*/ 104 w 104"/>
                <a:gd name="T11" fmla="*/ 0 h 148"/>
                <a:gd name="T12" fmla="*/ 104 w 104"/>
                <a:gd name="T1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148">
                  <a:moveTo>
                    <a:pt x="104" y="148"/>
                  </a:moveTo>
                  <a:lnTo>
                    <a:pt x="86" y="148"/>
                  </a:lnTo>
                  <a:lnTo>
                    <a:pt x="86" y="1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1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2B159E16-B8C7-46FA-BE60-2B4693440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1908"/>
              <a:ext cx="470" cy="622"/>
            </a:xfrm>
            <a:custGeom>
              <a:avLst/>
              <a:gdLst>
                <a:gd name="T0" fmla="*/ 470 w 470"/>
                <a:gd name="T1" fmla="*/ 622 h 622"/>
                <a:gd name="T2" fmla="*/ 0 w 470"/>
                <a:gd name="T3" fmla="*/ 622 h 622"/>
                <a:gd name="T4" fmla="*/ 0 w 470"/>
                <a:gd name="T5" fmla="*/ 0 h 622"/>
                <a:gd name="T6" fmla="*/ 104 w 470"/>
                <a:gd name="T7" fmla="*/ 0 h 622"/>
                <a:gd name="T8" fmla="*/ 104 w 470"/>
                <a:gd name="T9" fmla="*/ 18 h 622"/>
                <a:gd name="T10" fmla="*/ 18 w 470"/>
                <a:gd name="T11" fmla="*/ 18 h 622"/>
                <a:gd name="T12" fmla="*/ 18 w 470"/>
                <a:gd name="T13" fmla="*/ 604 h 622"/>
                <a:gd name="T14" fmla="*/ 452 w 470"/>
                <a:gd name="T15" fmla="*/ 604 h 622"/>
                <a:gd name="T16" fmla="*/ 452 w 470"/>
                <a:gd name="T17" fmla="*/ 546 h 622"/>
                <a:gd name="T18" fmla="*/ 470 w 470"/>
                <a:gd name="T19" fmla="*/ 546 h 622"/>
                <a:gd name="T20" fmla="*/ 470 w 470"/>
                <a:gd name="T21" fmla="*/ 622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622">
                  <a:moveTo>
                    <a:pt x="470" y="622"/>
                  </a:moveTo>
                  <a:lnTo>
                    <a:pt x="0" y="622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04" y="18"/>
                  </a:lnTo>
                  <a:lnTo>
                    <a:pt x="18" y="18"/>
                  </a:lnTo>
                  <a:lnTo>
                    <a:pt x="18" y="604"/>
                  </a:lnTo>
                  <a:lnTo>
                    <a:pt x="452" y="604"/>
                  </a:lnTo>
                  <a:lnTo>
                    <a:pt x="452" y="546"/>
                  </a:lnTo>
                  <a:lnTo>
                    <a:pt x="470" y="546"/>
                  </a:lnTo>
                  <a:lnTo>
                    <a:pt x="470" y="6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latin typeface="EYInterstate Light" panose="02000506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63D4-DE1B-408C-9E65-F43301F8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Precios de Transferencia: Penalidades (cont.)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B36AC-EF89-428B-A3CE-4CF30405A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30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Abgerundetes Rechteck 35">
            <a:extLst>
              <a:ext uri="{FF2B5EF4-FFF2-40B4-BE49-F238E27FC236}">
                <a16:creationId xmlns:a16="http://schemas.microsoft.com/office/drawing/2014/main" id="{0E2A44F8-6A86-4F22-B688-09B256610BA2}"/>
              </a:ext>
            </a:extLst>
          </p:cNvPr>
          <p:cNvSpPr/>
          <p:nvPr/>
        </p:nvSpPr>
        <p:spPr bwMode="gray">
          <a:xfrm>
            <a:off x="1373085" y="1329082"/>
            <a:ext cx="10215347" cy="4468214"/>
          </a:xfrm>
          <a:prstGeom prst="rect">
            <a:avLst/>
          </a:prstGeom>
          <a:solidFill>
            <a:srgbClr val="74748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 elimina la multa graduable fijándola en un 100% para el contribuyente que omitiere el pago de impuestos mediante la falta de presentación de declaraciones juradas o por ser inexactas las presentadas.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AR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Multa del doscientos por ciento (200%) del tributo dejado de pagar, retener o percibir cuando la omisión a la que se refiere el párrafo anterior se vincule con transacciones celebradas entre sociedades locales, empresas, fideicomisos o establecimientos permanentes ubicados en el país con personas humanas, jurídicas o cualquier otro tipo de entidad domiciliada, constituida o ubicada en el exterior.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AR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Cuando mediara reincidencia, la sanción por la omisión se elevará al doscientos por ciento (200%) del gravamen y, cuando la conducta se encuentre incursa en las disposiciones del segundo párrafo, la sanción a aplicar será del trescientos por ciento (300%) del importe omitido.</a:t>
            </a:r>
          </a:p>
        </p:txBody>
      </p:sp>
      <p:sp>
        <p:nvSpPr>
          <p:cNvPr id="8" name="Ellipse 33">
            <a:extLst>
              <a:ext uri="{FF2B5EF4-FFF2-40B4-BE49-F238E27FC236}">
                <a16:creationId xmlns:a16="http://schemas.microsoft.com/office/drawing/2014/main" id="{297FE7C8-4B0B-495E-8926-70249E5E6828}"/>
              </a:ext>
            </a:extLst>
          </p:cNvPr>
          <p:cNvSpPr/>
          <p:nvPr/>
        </p:nvSpPr>
        <p:spPr bwMode="gray">
          <a:xfrm>
            <a:off x="527737" y="1253717"/>
            <a:ext cx="1233500" cy="1222491"/>
          </a:xfrm>
          <a:prstGeom prst="ellipse">
            <a:avLst/>
          </a:prstGeom>
          <a:solidFill>
            <a:srgbClr val="80808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Reforma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rPr>
              <a:t>LIG</a:t>
            </a:r>
          </a:p>
        </p:txBody>
      </p:sp>
      <p:sp>
        <p:nvSpPr>
          <p:cNvPr id="9" name="Rad 1">
            <a:extLst>
              <a:ext uri="{FF2B5EF4-FFF2-40B4-BE49-F238E27FC236}">
                <a16:creationId xmlns:a16="http://schemas.microsoft.com/office/drawing/2014/main" id="{55AAEF3B-6485-4508-9B73-4E40A760189E}"/>
              </a:ext>
            </a:extLst>
          </p:cNvPr>
          <p:cNvSpPr/>
          <p:nvPr/>
        </p:nvSpPr>
        <p:spPr bwMode="gray">
          <a:xfrm>
            <a:off x="356616" y="1125694"/>
            <a:ext cx="1536191" cy="1522480"/>
          </a:xfrm>
          <a:prstGeom prst="donut">
            <a:avLst>
              <a:gd name="adj" fmla="val 11326"/>
            </a:avLst>
          </a:prstGeom>
          <a:solidFill>
            <a:srgbClr val="FFE60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723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2931B-40DE-4A0D-8440-CE43302DA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Precios de Transferencia en Argentina</a:t>
            </a:r>
            <a:br>
              <a:rPr lang="es-AR" dirty="0"/>
            </a:br>
            <a:r>
              <a:rPr lang="es-AR" dirty="0"/>
              <a:t>Otros temas de interés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8D9D3-D02C-4735-9BB9-D5DE67291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31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189A0236-1123-40AE-9731-7E6D3C69BD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40654" y="1222842"/>
            <a:ext cx="10792364" cy="4114800"/>
          </a:xfrm>
          <a:noFill/>
          <a:ln/>
        </p:spPr>
        <p:txBody>
          <a:bodyPr lIns="0" tIns="0" rIns="0" bIns="0"/>
          <a:lstStyle/>
          <a:p>
            <a:pPr marL="363538" indent="-363538" algn="just">
              <a:lnSpc>
                <a:spcPct val="110000"/>
              </a:lnSpc>
              <a:spcBef>
                <a:spcPts val="0"/>
              </a:spcBef>
            </a:pPr>
            <a:r>
              <a:rPr lang="es-AR" dirty="0">
                <a:latin typeface="EYInterstate Light" pitchFamily="2" charset="0"/>
              </a:rPr>
              <a:t>No serán aplicables las normas sobre “secreto fiscal” (artículo 101, Ley de Procedimientos Fiscales) respecto de información referida a terceros:</a:t>
            </a:r>
          </a:p>
          <a:p>
            <a:pPr marL="363538" indent="-363538" algn="just">
              <a:lnSpc>
                <a:spcPct val="110000"/>
              </a:lnSpc>
              <a:spcBef>
                <a:spcPts val="0"/>
              </a:spcBef>
            </a:pPr>
            <a:endParaRPr lang="es-AR" dirty="0">
              <a:latin typeface="EYInterstate Light" pitchFamily="2" charset="0"/>
            </a:endParaRPr>
          </a:p>
          <a:p>
            <a:pPr marL="720725" lvl="1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AR" sz="2000" dirty="0">
                <a:latin typeface="EYInterstate Light" pitchFamily="2" charset="0"/>
              </a:rPr>
              <a:t>Que haya resultado necesaria utilizar para determinar factores  de comparabilidad </a:t>
            </a:r>
            <a:r>
              <a:rPr lang="es-AR" sz="2000" b="1" dirty="0">
                <a:latin typeface="EYInterstate Light" pitchFamily="2" charset="0"/>
              </a:rPr>
              <a:t>de las operaciones que fije el reglamento.</a:t>
            </a:r>
            <a:endParaRPr lang="es-AR" sz="2000" dirty="0">
              <a:latin typeface="EYInterstate Light" pitchFamily="2" charset="0"/>
            </a:endParaRPr>
          </a:p>
          <a:p>
            <a:pPr marL="720725" lvl="1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AR" sz="2000" dirty="0">
                <a:latin typeface="EYInterstate Light" pitchFamily="2" charset="0"/>
              </a:rPr>
              <a:t>Cuando las mismas deban oponerse en causas ante sede judicial o administrativa.</a:t>
            </a:r>
          </a:p>
          <a:p>
            <a:pPr marL="720725" lvl="1" indent="-342900"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s-AR" sz="2000" dirty="0">
                <a:latin typeface="EYInterstate Light" pitchFamily="2" charset="0"/>
              </a:rPr>
              <a:t>Fallos, cada vez más jurisprudencia  en particular: Cerealeras / Automotrices / Laboratorios / Farmacéuticos.</a:t>
            </a:r>
          </a:p>
        </p:txBody>
      </p:sp>
    </p:spTree>
    <p:extLst>
      <p:ext uri="{BB962C8B-B14F-4D97-AF65-F5344CB8AC3E}">
        <p14:creationId xmlns:p14="http://schemas.microsoft.com/office/powerpoint/2010/main" val="2089434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Incentivos en el “Manipuleo” de los Resultados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FDA63-16FA-4DE2-87FE-DA29DC28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4</a:t>
            </a:fld>
            <a:endParaRPr dirty="0">
              <a:latin typeface="EYInterstate Light" panose="02000506000000020004" pitchFamily="2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F15190-FFE1-4E42-9850-622731290396}"/>
              </a:ext>
            </a:extLst>
          </p:cNvPr>
          <p:cNvGrpSpPr/>
          <p:nvPr/>
        </p:nvGrpSpPr>
        <p:grpSpPr>
          <a:xfrm rot="21256026">
            <a:off x="804789" y="1317973"/>
            <a:ext cx="3415611" cy="1977930"/>
            <a:chOff x="587976" y="1534506"/>
            <a:chExt cx="3415611" cy="1977930"/>
          </a:xfrm>
        </p:grpSpPr>
        <p:sp>
          <p:nvSpPr>
            <p:cNvPr id="47" name="Text Box 18">
              <a:extLst>
                <a:ext uri="{FF2B5EF4-FFF2-40B4-BE49-F238E27FC236}">
                  <a16:creationId xmlns:a16="http://schemas.microsoft.com/office/drawing/2014/main" id="{B2A02FCB-A922-49B7-9535-7F2F8C54777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 rot="334284">
              <a:off x="594423" y="1534506"/>
              <a:ext cx="3039985" cy="1876884"/>
            </a:xfrm>
            <a:prstGeom prst="rect">
              <a:avLst/>
            </a:prstGeom>
            <a:solidFill>
              <a:srgbClr val="C0C0C0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288000" tIns="360000" rIns="288000" bIns="360000" anchor="ctr">
              <a:noAutofit/>
            </a:bodyPr>
            <a:lstStyle/>
            <a:p>
              <a:pPr marL="0" marR="0" lvl="1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Reducción de la carga impositiva total; o distorsión en la apropiación de la renta</a:t>
              </a: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0D4AEA2B-FCF6-4E08-8CC6-16D14FE03CA5}"/>
                </a:ext>
              </a:extLst>
            </p:cNvPr>
            <p:cNvSpPr>
              <a:spLocks/>
            </p:cNvSpPr>
            <p:nvPr/>
          </p:nvSpPr>
          <p:spPr bwMode="gray">
            <a:xfrm rot="2890494">
              <a:off x="426916" y="3064798"/>
              <a:ext cx="608698" cy="286577"/>
            </a:xfrm>
            <a:custGeom>
              <a:avLst/>
              <a:gdLst/>
              <a:ahLst/>
              <a:cxnLst>
                <a:cxn ang="0">
                  <a:pos x="1619" y="0"/>
                </a:cxn>
                <a:cxn ang="0">
                  <a:pos x="1148" y="115"/>
                </a:cxn>
                <a:cxn ang="0">
                  <a:pos x="0" y="115"/>
                </a:cxn>
                <a:cxn ang="0">
                  <a:pos x="0" y="523"/>
                </a:cxn>
                <a:cxn ang="0">
                  <a:pos x="1144" y="523"/>
                </a:cxn>
                <a:cxn ang="0">
                  <a:pos x="1619" y="406"/>
                </a:cxn>
                <a:cxn ang="0">
                  <a:pos x="1619" y="0"/>
                </a:cxn>
              </a:cxnLst>
              <a:rect l="0" t="0" r="r" b="b"/>
              <a:pathLst>
                <a:path w="1619" h="523">
                  <a:moveTo>
                    <a:pt x="1619" y="0"/>
                  </a:moveTo>
                  <a:cubicBezTo>
                    <a:pt x="1619" y="0"/>
                    <a:pt x="1407" y="116"/>
                    <a:pt x="1148" y="115"/>
                  </a:cubicBezTo>
                  <a:cubicBezTo>
                    <a:pt x="1093" y="115"/>
                    <a:pt x="0" y="115"/>
                    <a:pt x="0" y="115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23"/>
                    <a:pt x="1098" y="523"/>
                    <a:pt x="1144" y="523"/>
                  </a:cubicBezTo>
                  <a:cubicBezTo>
                    <a:pt x="1470" y="523"/>
                    <a:pt x="1619" y="406"/>
                    <a:pt x="1619" y="406"/>
                  </a:cubicBezTo>
                  <a:lnTo>
                    <a:pt x="1619" y="0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AFC164DF-6289-41C3-AE51-E7D0D8F85B59}"/>
                </a:ext>
              </a:extLst>
            </p:cNvPr>
            <p:cNvSpPr>
              <a:spLocks/>
            </p:cNvSpPr>
            <p:nvPr/>
          </p:nvSpPr>
          <p:spPr bwMode="gray">
            <a:xfrm rot="21049522">
              <a:off x="3486191" y="1643020"/>
              <a:ext cx="517396" cy="286577"/>
            </a:xfrm>
            <a:custGeom>
              <a:avLst/>
              <a:gdLst/>
              <a:ahLst/>
              <a:cxnLst>
                <a:cxn ang="0">
                  <a:pos x="1619" y="0"/>
                </a:cxn>
                <a:cxn ang="0">
                  <a:pos x="1148" y="115"/>
                </a:cxn>
                <a:cxn ang="0">
                  <a:pos x="0" y="115"/>
                </a:cxn>
                <a:cxn ang="0">
                  <a:pos x="0" y="523"/>
                </a:cxn>
                <a:cxn ang="0">
                  <a:pos x="1144" y="523"/>
                </a:cxn>
                <a:cxn ang="0">
                  <a:pos x="1619" y="406"/>
                </a:cxn>
                <a:cxn ang="0">
                  <a:pos x="1619" y="0"/>
                </a:cxn>
              </a:cxnLst>
              <a:rect l="0" t="0" r="r" b="b"/>
              <a:pathLst>
                <a:path w="1619" h="523">
                  <a:moveTo>
                    <a:pt x="1619" y="0"/>
                  </a:moveTo>
                  <a:cubicBezTo>
                    <a:pt x="1619" y="0"/>
                    <a:pt x="1407" y="116"/>
                    <a:pt x="1148" y="115"/>
                  </a:cubicBezTo>
                  <a:cubicBezTo>
                    <a:pt x="1093" y="115"/>
                    <a:pt x="0" y="115"/>
                    <a:pt x="0" y="115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0" y="523"/>
                    <a:pt x="1098" y="523"/>
                    <a:pt x="1144" y="523"/>
                  </a:cubicBezTo>
                  <a:cubicBezTo>
                    <a:pt x="1470" y="523"/>
                    <a:pt x="1619" y="406"/>
                    <a:pt x="1619" y="406"/>
                  </a:cubicBezTo>
                  <a:lnTo>
                    <a:pt x="1619" y="0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</p:grpSp>
      <p:sp>
        <p:nvSpPr>
          <p:cNvPr id="50" name="Freeform 12">
            <a:extLst>
              <a:ext uri="{FF2B5EF4-FFF2-40B4-BE49-F238E27FC236}">
                <a16:creationId xmlns:a16="http://schemas.microsoft.com/office/drawing/2014/main" id="{A806AE69-78D0-4185-AC8A-9D95722B787D}"/>
              </a:ext>
            </a:extLst>
          </p:cNvPr>
          <p:cNvSpPr>
            <a:spLocks/>
          </p:cNvSpPr>
          <p:nvPr/>
        </p:nvSpPr>
        <p:spPr bwMode="gray">
          <a:xfrm rot="16200000">
            <a:off x="5381999" y="2433705"/>
            <a:ext cx="1473938" cy="3040273"/>
          </a:xfrm>
          <a:custGeom>
            <a:avLst/>
            <a:gdLst/>
            <a:ahLst/>
            <a:cxnLst>
              <a:cxn ang="0">
                <a:pos x="752" y="48"/>
              </a:cxn>
              <a:cxn ang="0">
                <a:pos x="0" y="0"/>
              </a:cxn>
              <a:cxn ang="0">
                <a:pos x="62" y="1298"/>
              </a:cxn>
              <a:cxn ang="0">
                <a:pos x="752" y="1351"/>
              </a:cxn>
              <a:cxn ang="0">
                <a:pos x="2165" y="1384"/>
              </a:cxn>
              <a:cxn ang="0">
                <a:pos x="2165" y="72"/>
              </a:cxn>
              <a:cxn ang="0">
                <a:pos x="752" y="48"/>
              </a:cxn>
            </a:cxnLst>
            <a:rect l="0" t="0" r="r" b="b"/>
            <a:pathLst>
              <a:path w="2165" h="1384">
                <a:moveTo>
                  <a:pt x="752" y="48"/>
                </a:moveTo>
                <a:cubicBezTo>
                  <a:pt x="499" y="48"/>
                  <a:pt x="0" y="0"/>
                  <a:pt x="0" y="0"/>
                </a:cubicBezTo>
                <a:cubicBezTo>
                  <a:pt x="62" y="1298"/>
                  <a:pt x="62" y="1298"/>
                  <a:pt x="62" y="1298"/>
                </a:cubicBezTo>
                <a:cubicBezTo>
                  <a:pt x="62" y="1298"/>
                  <a:pt x="508" y="1351"/>
                  <a:pt x="752" y="1351"/>
                </a:cubicBezTo>
                <a:cubicBezTo>
                  <a:pt x="852" y="1353"/>
                  <a:pt x="2165" y="1384"/>
                  <a:pt x="2165" y="1384"/>
                </a:cubicBezTo>
                <a:cubicBezTo>
                  <a:pt x="2165" y="72"/>
                  <a:pt x="2165" y="72"/>
                  <a:pt x="2165" y="72"/>
                </a:cubicBezTo>
                <a:cubicBezTo>
                  <a:pt x="2165" y="72"/>
                  <a:pt x="911" y="51"/>
                  <a:pt x="752" y="48"/>
                </a:cubicBezTo>
                <a:close/>
              </a:path>
            </a:pathLst>
          </a:custGeom>
          <a:gradFill flip="none" rotWithShape="1">
            <a:gsLst>
              <a:gs pos="0">
                <a:srgbClr val="808080">
                  <a:lumMod val="60000"/>
                  <a:lumOff val="40000"/>
                </a:srgbClr>
              </a:gs>
              <a:gs pos="66000">
                <a:srgbClr val="808080">
                  <a:lumMod val="40000"/>
                  <a:lumOff val="60000"/>
                </a:srgbClr>
              </a:gs>
              <a:gs pos="100000">
                <a:srgbClr val="808080">
                  <a:lumMod val="20000"/>
                  <a:lumOff val="8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noFill/>
            <a:round/>
            <a:headEnd/>
            <a:tailEnd/>
          </a:ln>
          <a:effectLst/>
        </p:spPr>
        <p:txBody>
          <a:bodyPr vert="vert" wrap="square" lIns="108000" tIns="72000" rIns="108000" bIns="45720" numCol="1" anchor="ctr" anchorCtr="0" compatLnSpc="1">
            <a:prstTxWarp prst="textNoShape">
              <a:avLst/>
            </a:prstTxWarp>
          </a:bodyPr>
          <a:lstStyle/>
          <a:p>
            <a:pPr marL="182563" marR="0" lvl="1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rPr>
              <a:t>Utilización “forzada” de subsidios/quebrantos</a:t>
            </a:r>
          </a:p>
        </p:txBody>
      </p:sp>
      <p:pic>
        <p:nvPicPr>
          <p:cNvPr id="51" name="Picture 2" descr="Tessafilm_2">
            <a:extLst>
              <a:ext uri="{FF2B5EF4-FFF2-40B4-BE49-F238E27FC236}">
                <a16:creationId xmlns:a16="http://schemas.microsoft.com/office/drawing/2014/main" id="{8343D351-9CAC-4502-8A61-AF6ED43A2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1863" b="90001"/>
          <a:stretch>
            <a:fillRect/>
          </a:stretch>
        </p:blipFill>
        <p:spPr bwMode="gray">
          <a:xfrm>
            <a:off x="5523001" y="2772328"/>
            <a:ext cx="503186" cy="782013"/>
          </a:xfrm>
          <a:prstGeom prst="rect">
            <a:avLst/>
          </a:prstGeom>
          <a:noFill/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73F983CC-A357-4D27-BC01-C4B611FA66D0}"/>
              </a:ext>
            </a:extLst>
          </p:cNvPr>
          <p:cNvGrpSpPr/>
          <p:nvPr/>
        </p:nvGrpSpPr>
        <p:grpSpPr>
          <a:xfrm rot="339541">
            <a:off x="7537775" y="1294268"/>
            <a:ext cx="2462305" cy="2023302"/>
            <a:chOff x="3505200" y="1757234"/>
            <a:chExt cx="2162175" cy="1728916"/>
          </a:xfrm>
        </p:grpSpPr>
        <p:sp>
          <p:nvSpPr>
            <p:cNvPr id="53" name="Freeform 70">
              <a:extLst>
                <a:ext uri="{FF2B5EF4-FFF2-40B4-BE49-F238E27FC236}">
                  <a16:creationId xmlns:a16="http://schemas.microsoft.com/office/drawing/2014/main" id="{AC3A9C1C-5090-4C6F-810C-EF15A135992D}"/>
                </a:ext>
              </a:extLst>
            </p:cNvPr>
            <p:cNvSpPr/>
            <p:nvPr/>
          </p:nvSpPr>
          <p:spPr>
            <a:xfrm>
              <a:off x="3505200" y="1757234"/>
              <a:ext cx="2162175" cy="1728916"/>
            </a:xfrm>
            <a:custGeom>
              <a:avLst/>
              <a:gdLst>
                <a:gd name="connsiteX0" fmla="*/ 47625 w 2162175"/>
                <a:gd name="connsiteY0" fmla="*/ 309691 h 1728916"/>
                <a:gd name="connsiteX1" fmla="*/ 114300 w 2162175"/>
                <a:gd name="connsiteY1" fmla="*/ 304929 h 1728916"/>
                <a:gd name="connsiteX2" fmla="*/ 157163 w 2162175"/>
                <a:gd name="connsiteY2" fmla="*/ 295404 h 1728916"/>
                <a:gd name="connsiteX3" fmla="*/ 190500 w 2162175"/>
                <a:gd name="connsiteY3" fmla="*/ 290641 h 1728916"/>
                <a:gd name="connsiteX4" fmla="*/ 257175 w 2162175"/>
                <a:gd name="connsiteY4" fmla="*/ 281116 h 1728916"/>
                <a:gd name="connsiteX5" fmla="*/ 280988 w 2162175"/>
                <a:gd name="connsiteY5" fmla="*/ 271591 h 1728916"/>
                <a:gd name="connsiteX6" fmla="*/ 309563 w 2162175"/>
                <a:gd name="connsiteY6" fmla="*/ 262066 h 1728916"/>
                <a:gd name="connsiteX7" fmla="*/ 338138 w 2162175"/>
                <a:gd name="connsiteY7" fmla="*/ 252541 h 1728916"/>
                <a:gd name="connsiteX8" fmla="*/ 361950 w 2162175"/>
                <a:gd name="connsiteY8" fmla="*/ 247779 h 1728916"/>
                <a:gd name="connsiteX9" fmla="*/ 438150 w 2162175"/>
                <a:gd name="connsiteY9" fmla="*/ 233491 h 1728916"/>
                <a:gd name="connsiteX10" fmla="*/ 471488 w 2162175"/>
                <a:gd name="connsiteY10" fmla="*/ 219204 h 1728916"/>
                <a:gd name="connsiteX11" fmla="*/ 504825 w 2162175"/>
                <a:gd name="connsiteY11" fmla="*/ 200154 h 1728916"/>
                <a:gd name="connsiteX12" fmla="*/ 652463 w 2162175"/>
                <a:gd name="connsiteY12" fmla="*/ 190629 h 1728916"/>
                <a:gd name="connsiteX13" fmla="*/ 676275 w 2162175"/>
                <a:gd name="connsiteY13" fmla="*/ 185866 h 1728916"/>
                <a:gd name="connsiteX14" fmla="*/ 747713 w 2162175"/>
                <a:gd name="connsiteY14" fmla="*/ 181104 h 1728916"/>
                <a:gd name="connsiteX15" fmla="*/ 771525 w 2162175"/>
                <a:gd name="connsiteY15" fmla="*/ 171579 h 1728916"/>
                <a:gd name="connsiteX16" fmla="*/ 881063 w 2162175"/>
                <a:gd name="connsiteY16" fmla="*/ 176341 h 1728916"/>
                <a:gd name="connsiteX17" fmla="*/ 966788 w 2162175"/>
                <a:gd name="connsiteY17" fmla="*/ 185866 h 1728916"/>
                <a:gd name="connsiteX18" fmla="*/ 981075 w 2162175"/>
                <a:gd name="connsiteY18" fmla="*/ 190629 h 1728916"/>
                <a:gd name="connsiteX19" fmla="*/ 1100138 w 2162175"/>
                <a:gd name="connsiteY19" fmla="*/ 190629 h 1728916"/>
                <a:gd name="connsiteX20" fmla="*/ 1171575 w 2162175"/>
                <a:gd name="connsiteY20" fmla="*/ 181104 h 1728916"/>
                <a:gd name="connsiteX21" fmla="*/ 1214438 w 2162175"/>
                <a:gd name="connsiteY21" fmla="*/ 171579 h 1728916"/>
                <a:gd name="connsiteX22" fmla="*/ 1252538 w 2162175"/>
                <a:gd name="connsiteY22" fmla="*/ 166816 h 1728916"/>
                <a:gd name="connsiteX23" fmla="*/ 1285875 w 2162175"/>
                <a:gd name="connsiteY23" fmla="*/ 157291 h 1728916"/>
                <a:gd name="connsiteX24" fmla="*/ 1314450 w 2162175"/>
                <a:gd name="connsiteY24" fmla="*/ 147766 h 1728916"/>
                <a:gd name="connsiteX25" fmla="*/ 1347788 w 2162175"/>
                <a:gd name="connsiteY25" fmla="*/ 128716 h 1728916"/>
                <a:gd name="connsiteX26" fmla="*/ 1381125 w 2162175"/>
                <a:gd name="connsiteY26" fmla="*/ 114429 h 1728916"/>
                <a:gd name="connsiteX27" fmla="*/ 1428750 w 2162175"/>
                <a:gd name="connsiteY27" fmla="*/ 95379 h 1728916"/>
                <a:gd name="connsiteX28" fmla="*/ 1447800 w 2162175"/>
                <a:gd name="connsiteY28" fmla="*/ 90616 h 1728916"/>
                <a:gd name="connsiteX29" fmla="*/ 1709738 w 2162175"/>
                <a:gd name="connsiteY29" fmla="*/ 85854 h 1728916"/>
                <a:gd name="connsiteX30" fmla="*/ 1724025 w 2162175"/>
                <a:gd name="connsiteY30" fmla="*/ 81091 h 1728916"/>
                <a:gd name="connsiteX31" fmla="*/ 1752600 w 2162175"/>
                <a:gd name="connsiteY31" fmla="*/ 62041 h 1728916"/>
                <a:gd name="connsiteX32" fmla="*/ 1766888 w 2162175"/>
                <a:gd name="connsiteY32" fmla="*/ 57279 h 1728916"/>
                <a:gd name="connsiteX33" fmla="*/ 1781175 w 2162175"/>
                <a:gd name="connsiteY33" fmla="*/ 47754 h 1728916"/>
                <a:gd name="connsiteX34" fmla="*/ 1800225 w 2162175"/>
                <a:gd name="connsiteY34" fmla="*/ 33466 h 1728916"/>
                <a:gd name="connsiteX35" fmla="*/ 1833563 w 2162175"/>
                <a:gd name="connsiteY35" fmla="*/ 23941 h 1728916"/>
                <a:gd name="connsiteX36" fmla="*/ 1933575 w 2162175"/>
                <a:gd name="connsiteY36" fmla="*/ 14416 h 1728916"/>
                <a:gd name="connsiteX37" fmla="*/ 1976438 w 2162175"/>
                <a:gd name="connsiteY37" fmla="*/ 129 h 1728916"/>
                <a:gd name="connsiteX38" fmla="*/ 2009775 w 2162175"/>
                <a:gd name="connsiteY38" fmla="*/ 9654 h 1728916"/>
                <a:gd name="connsiteX39" fmla="*/ 2019300 w 2162175"/>
                <a:gd name="connsiteY39" fmla="*/ 157291 h 1728916"/>
                <a:gd name="connsiteX40" fmla="*/ 2024063 w 2162175"/>
                <a:gd name="connsiteY40" fmla="*/ 176341 h 1728916"/>
                <a:gd name="connsiteX41" fmla="*/ 2033588 w 2162175"/>
                <a:gd name="connsiteY41" fmla="*/ 190629 h 1728916"/>
                <a:gd name="connsiteX42" fmla="*/ 2038350 w 2162175"/>
                <a:gd name="connsiteY42" fmla="*/ 228729 h 1728916"/>
                <a:gd name="connsiteX43" fmla="*/ 2043113 w 2162175"/>
                <a:gd name="connsiteY43" fmla="*/ 247779 h 1728916"/>
                <a:gd name="connsiteX44" fmla="*/ 2047875 w 2162175"/>
                <a:gd name="connsiteY44" fmla="*/ 290641 h 1728916"/>
                <a:gd name="connsiteX45" fmla="*/ 2052638 w 2162175"/>
                <a:gd name="connsiteY45" fmla="*/ 419229 h 1728916"/>
                <a:gd name="connsiteX46" fmla="*/ 2057400 w 2162175"/>
                <a:gd name="connsiteY46" fmla="*/ 452566 h 1728916"/>
                <a:gd name="connsiteX47" fmla="*/ 2066925 w 2162175"/>
                <a:gd name="connsiteY47" fmla="*/ 466854 h 1728916"/>
                <a:gd name="connsiteX48" fmla="*/ 2071688 w 2162175"/>
                <a:gd name="connsiteY48" fmla="*/ 490666 h 1728916"/>
                <a:gd name="connsiteX49" fmla="*/ 2076450 w 2162175"/>
                <a:gd name="connsiteY49" fmla="*/ 504954 h 1728916"/>
                <a:gd name="connsiteX50" fmla="*/ 2085975 w 2162175"/>
                <a:gd name="connsiteY50" fmla="*/ 557341 h 1728916"/>
                <a:gd name="connsiteX51" fmla="*/ 2090738 w 2162175"/>
                <a:gd name="connsiteY51" fmla="*/ 724029 h 1728916"/>
                <a:gd name="connsiteX52" fmla="*/ 2100263 w 2162175"/>
                <a:gd name="connsiteY52" fmla="*/ 762129 h 1728916"/>
                <a:gd name="connsiteX53" fmla="*/ 2105025 w 2162175"/>
                <a:gd name="connsiteY53" fmla="*/ 824041 h 1728916"/>
                <a:gd name="connsiteX54" fmla="*/ 2109788 w 2162175"/>
                <a:gd name="connsiteY54" fmla="*/ 933579 h 1728916"/>
                <a:gd name="connsiteX55" fmla="*/ 2119313 w 2162175"/>
                <a:gd name="connsiteY55" fmla="*/ 1076454 h 1728916"/>
                <a:gd name="connsiteX56" fmla="*/ 2128838 w 2162175"/>
                <a:gd name="connsiteY56" fmla="*/ 1228854 h 1728916"/>
                <a:gd name="connsiteX57" fmla="*/ 2138363 w 2162175"/>
                <a:gd name="connsiteY57" fmla="*/ 1290766 h 1728916"/>
                <a:gd name="connsiteX58" fmla="*/ 2143125 w 2162175"/>
                <a:gd name="connsiteY58" fmla="*/ 1443166 h 1728916"/>
                <a:gd name="connsiteX59" fmla="*/ 2147888 w 2162175"/>
                <a:gd name="connsiteY59" fmla="*/ 1528891 h 1728916"/>
                <a:gd name="connsiteX60" fmla="*/ 2157413 w 2162175"/>
                <a:gd name="connsiteY60" fmla="*/ 1547941 h 1728916"/>
                <a:gd name="connsiteX61" fmla="*/ 2162175 w 2162175"/>
                <a:gd name="connsiteY61" fmla="*/ 1562229 h 1728916"/>
                <a:gd name="connsiteX62" fmla="*/ 2005013 w 2162175"/>
                <a:gd name="connsiteY62" fmla="*/ 1571754 h 1728916"/>
                <a:gd name="connsiteX63" fmla="*/ 1990725 w 2162175"/>
                <a:gd name="connsiteY63" fmla="*/ 1576516 h 1728916"/>
                <a:gd name="connsiteX64" fmla="*/ 1976438 w 2162175"/>
                <a:gd name="connsiteY64" fmla="*/ 1586041 h 1728916"/>
                <a:gd name="connsiteX65" fmla="*/ 1900238 w 2162175"/>
                <a:gd name="connsiteY65" fmla="*/ 1595566 h 1728916"/>
                <a:gd name="connsiteX66" fmla="*/ 1733550 w 2162175"/>
                <a:gd name="connsiteY66" fmla="*/ 1605091 h 1728916"/>
                <a:gd name="connsiteX67" fmla="*/ 1628775 w 2162175"/>
                <a:gd name="connsiteY67" fmla="*/ 1609854 h 1728916"/>
                <a:gd name="connsiteX68" fmla="*/ 1557338 w 2162175"/>
                <a:gd name="connsiteY68" fmla="*/ 1624141 h 1728916"/>
                <a:gd name="connsiteX69" fmla="*/ 1447800 w 2162175"/>
                <a:gd name="connsiteY69" fmla="*/ 1633666 h 1728916"/>
                <a:gd name="connsiteX70" fmla="*/ 1409700 w 2162175"/>
                <a:gd name="connsiteY70" fmla="*/ 1638429 h 1728916"/>
                <a:gd name="connsiteX71" fmla="*/ 1333500 w 2162175"/>
                <a:gd name="connsiteY71" fmla="*/ 1643191 h 1728916"/>
                <a:gd name="connsiteX72" fmla="*/ 1204913 w 2162175"/>
                <a:gd name="connsiteY72" fmla="*/ 1662241 h 1728916"/>
                <a:gd name="connsiteX73" fmla="*/ 1166813 w 2162175"/>
                <a:gd name="connsiteY73" fmla="*/ 1667004 h 1728916"/>
                <a:gd name="connsiteX74" fmla="*/ 1143000 w 2162175"/>
                <a:gd name="connsiteY74" fmla="*/ 1671766 h 1728916"/>
                <a:gd name="connsiteX75" fmla="*/ 876300 w 2162175"/>
                <a:gd name="connsiteY75" fmla="*/ 1676529 h 1728916"/>
                <a:gd name="connsiteX76" fmla="*/ 757238 w 2162175"/>
                <a:gd name="connsiteY76" fmla="*/ 1686054 h 1728916"/>
                <a:gd name="connsiteX77" fmla="*/ 609600 w 2162175"/>
                <a:gd name="connsiteY77" fmla="*/ 1695579 h 1728916"/>
                <a:gd name="connsiteX78" fmla="*/ 571500 w 2162175"/>
                <a:gd name="connsiteY78" fmla="*/ 1705104 h 1728916"/>
                <a:gd name="connsiteX79" fmla="*/ 552450 w 2162175"/>
                <a:gd name="connsiteY79" fmla="*/ 1709866 h 1728916"/>
                <a:gd name="connsiteX80" fmla="*/ 514350 w 2162175"/>
                <a:gd name="connsiteY80" fmla="*/ 1724154 h 1728916"/>
                <a:gd name="connsiteX81" fmla="*/ 490538 w 2162175"/>
                <a:gd name="connsiteY81" fmla="*/ 1728916 h 1728916"/>
                <a:gd name="connsiteX82" fmla="*/ 433388 w 2162175"/>
                <a:gd name="connsiteY82" fmla="*/ 1724154 h 1728916"/>
                <a:gd name="connsiteX83" fmla="*/ 419100 w 2162175"/>
                <a:gd name="connsiteY83" fmla="*/ 1719391 h 1728916"/>
                <a:gd name="connsiteX84" fmla="*/ 385763 w 2162175"/>
                <a:gd name="connsiteY84" fmla="*/ 1709866 h 1728916"/>
                <a:gd name="connsiteX85" fmla="*/ 266700 w 2162175"/>
                <a:gd name="connsiteY85" fmla="*/ 1705104 h 1728916"/>
                <a:gd name="connsiteX86" fmla="*/ 257175 w 2162175"/>
                <a:gd name="connsiteY86" fmla="*/ 1676529 h 1728916"/>
                <a:gd name="connsiteX87" fmla="*/ 252413 w 2162175"/>
                <a:gd name="connsiteY87" fmla="*/ 1662241 h 1728916"/>
                <a:gd name="connsiteX88" fmla="*/ 247650 w 2162175"/>
                <a:gd name="connsiteY88" fmla="*/ 1600329 h 1728916"/>
                <a:gd name="connsiteX89" fmla="*/ 228600 w 2162175"/>
                <a:gd name="connsiteY89" fmla="*/ 1571754 h 1728916"/>
                <a:gd name="connsiteX90" fmla="*/ 219075 w 2162175"/>
                <a:gd name="connsiteY90" fmla="*/ 1557466 h 1728916"/>
                <a:gd name="connsiteX91" fmla="*/ 223838 w 2162175"/>
                <a:gd name="connsiteY91" fmla="*/ 1538416 h 1728916"/>
                <a:gd name="connsiteX92" fmla="*/ 233363 w 2162175"/>
                <a:gd name="connsiteY92" fmla="*/ 1505079 h 1728916"/>
                <a:gd name="connsiteX93" fmla="*/ 228600 w 2162175"/>
                <a:gd name="connsiteY93" fmla="*/ 1424116 h 1728916"/>
                <a:gd name="connsiteX94" fmla="*/ 219075 w 2162175"/>
                <a:gd name="connsiteY94" fmla="*/ 1395541 h 1728916"/>
                <a:gd name="connsiteX95" fmla="*/ 214313 w 2162175"/>
                <a:gd name="connsiteY95" fmla="*/ 1381254 h 1728916"/>
                <a:gd name="connsiteX96" fmla="*/ 204788 w 2162175"/>
                <a:gd name="connsiteY96" fmla="*/ 1366966 h 1728916"/>
                <a:gd name="connsiteX97" fmla="*/ 195263 w 2162175"/>
                <a:gd name="connsiteY97" fmla="*/ 1333629 h 1728916"/>
                <a:gd name="connsiteX98" fmla="*/ 200025 w 2162175"/>
                <a:gd name="connsiteY98" fmla="*/ 1257429 h 1728916"/>
                <a:gd name="connsiteX99" fmla="*/ 209550 w 2162175"/>
                <a:gd name="connsiteY99" fmla="*/ 1238379 h 1728916"/>
                <a:gd name="connsiteX100" fmla="*/ 219075 w 2162175"/>
                <a:gd name="connsiteY100" fmla="*/ 1200279 h 1728916"/>
                <a:gd name="connsiteX101" fmla="*/ 204788 w 2162175"/>
                <a:gd name="connsiteY101" fmla="*/ 1105029 h 1728916"/>
                <a:gd name="connsiteX102" fmla="*/ 195263 w 2162175"/>
                <a:gd name="connsiteY102" fmla="*/ 1090741 h 1728916"/>
                <a:gd name="connsiteX103" fmla="*/ 185738 w 2162175"/>
                <a:gd name="connsiteY103" fmla="*/ 1071691 h 1728916"/>
                <a:gd name="connsiteX104" fmla="*/ 157163 w 2162175"/>
                <a:gd name="connsiteY104" fmla="*/ 1052641 h 1728916"/>
                <a:gd name="connsiteX105" fmla="*/ 133350 w 2162175"/>
                <a:gd name="connsiteY105" fmla="*/ 1033591 h 1728916"/>
                <a:gd name="connsiteX106" fmla="*/ 104775 w 2162175"/>
                <a:gd name="connsiteY106" fmla="*/ 1014541 h 1728916"/>
                <a:gd name="connsiteX107" fmla="*/ 85725 w 2162175"/>
                <a:gd name="connsiteY107" fmla="*/ 971679 h 1728916"/>
                <a:gd name="connsiteX108" fmla="*/ 71438 w 2162175"/>
                <a:gd name="connsiteY108" fmla="*/ 952629 h 1728916"/>
                <a:gd name="connsiteX109" fmla="*/ 52388 w 2162175"/>
                <a:gd name="connsiteY109" fmla="*/ 895479 h 1728916"/>
                <a:gd name="connsiteX110" fmla="*/ 38100 w 2162175"/>
                <a:gd name="connsiteY110" fmla="*/ 890716 h 1728916"/>
                <a:gd name="connsiteX111" fmla="*/ 23813 w 2162175"/>
                <a:gd name="connsiteY111" fmla="*/ 876429 h 1728916"/>
                <a:gd name="connsiteX112" fmla="*/ 9525 w 2162175"/>
                <a:gd name="connsiteY112" fmla="*/ 866904 h 1728916"/>
                <a:gd name="connsiteX113" fmla="*/ 0 w 2162175"/>
                <a:gd name="connsiteY113" fmla="*/ 852616 h 1728916"/>
                <a:gd name="connsiteX114" fmla="*/ 4763 w 2162175"/>
                <a:gd name="connsiteY114" fmla="*/ 795466 h 1728916"/>
                <a:gd name="connsiteX115" fmla="*/ 19050 w 2162175"/>
                <a:gd name="connsiteY115" fmla="*/ 785941 h 1728916"/>
                <a:gd name="connsiteX116" fmla="*/ 23813 w 2162175"/>
                <a:gd name="connsiteY116" fmla="*/ 766891 h 1728916"/>
                <a:gd name="connsiteX117" fmla="*/ 33338 w 2162175"/>
                <a:gd name="connsiteY117" fmla="*/ 752604 h 1728916"/>
                <a:gd name="connsiteX118" fmla="*/ 38100 w 2162175"/>
                <a:gd name="connsiteY118" fmla="*/ 733554 h 1728916"/>
                <a:gd name="connsiteX119" fmla="*/ 47625 w 2162175"/>
                <a:gd name="connsiteY119" fmla="*/ 719266 h 1728916"/>
                <a:gd name="connsiteX120" fmla="*/ 38100 w 2162175"/>
                <a:gd name="connsiteY120" fmla="*/ 590679 h 1728916"/>
                <a:gd name="connsiteX121" fmla="*/ 33338 w 2162175"/>
                <a:gd name="connsiteY121" fmla="*/ 576391 h 1728916"/>
                <a:gd name="connsiteX122" fmla="*/ 23813 w 2162175"/>
                <a:gd name="connsiteY122" fmla="*/ 543054 h 1728916"/>
                <a:gd name="connsiteX123" fmla="*/ 14288 w 2162175"/>
                <a:gd name="connsiteY123" fmla="*/ 524004 h 1728916"/>
                <a:gd name="connsiteX124" fmla="*/ 9525 w 2162175"/>
                <a:gd name="connsiteY124" fmla="*/ 504954 h 1728916"/>
                <a:gd name="connsiteX125" fmla="*/ 0 w 2162175"/>
                <a:gd name="connsiteY125" fmla="*/ 462091 h 1728916"/>
                <a:gd name="connsiteX126" fmla="*/ 4763 w 2162175"/>
                <a:gd name="connsiteY126" fmla="*/ 381129 h 1728916"/>
                <a:gd name="connsiteX127" fmla="*/ 9525 w 2162175"/>
                <a:gd name="connsiteY127" fmla="*/ 362079 h 1728916"/>
                <a:gd name="connsiteX128" fmla="*/ 23813 w 2162175"/>
                <a:gd name="connsiteY128" fmla="*/ 347791 h 1728916"/>
                <a:gd name="connsiteX129" fmla="*/ 57150 w 2162175"/>
                <a:gd name="connsiteY129" fmla="*/ 328741 h 1728916"/>
                <a:gd name="connsiteX130" fmla="*/ 80963 w 2162175"/>
                <a:gd name="connsiteY130" fmla="*/ 323979 h 1728916"/>
                <a:gd name="connsiteX131" fmla="*/ 114300 w 2162175"/>
                <a:gd name="connsiteY131" fmla="*/ 314454 h 1728916"/>
                <a:gd name="connsiteX132" fmla="*/ 123825 w 2162175"/>
                <a:gd name="connsiteY132" fmla="*/ 314454 h 172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62175" h="1728916">
                  <a:moveTo>
                    <a:pt x="47625" y="309691"/>
                  </a:moveTo>
                  <a:cubicBezTo>
                    <a:pt x="69850" y="308104"/>
                    <a:pt x="92141" y="307262"/>
                    <a:pt x="114300" y="304929"/>
                  </a:cubicBezTo>
                  <a:cubicBezTo>
                    <a:pt x="136734" y="302568"/>
                    <a:pt x="136564" y="299149"/>
                    <a:pt x="157163" y="295404"/>
                  </a:cubicBezTo>
                  <a:cubicBezTo>
                    <a:pt x="168207" y="293396"/>
                    <a:pt x="179428" y="292486"/>
                    <a:pt x="190500" y="290641"/>
                  </a:cubicBezTo>
                  <a:cubicBezTo>
                    <a:pt x="251143" y="280534"/>
                    <a:pt x="165896" y="291259"/>
                    <a:pt x="257175" y="281116"/>
                  </a:cubicBezTo>
                  <a:cubicBezTo>
                    <a:pt x="265113" y="277941"/>
                    <a:pt x="272954" y="274513"/>
                    <a:pt x="280988" y="271591"/>
                  </a:cubicBezTo>
                  <a:cubicBezTo>
                    <a:pt x="290424" y="268160"/>
                    <a:pt x="300038" y="265241"/>
                    <a:pt x="309563" y="262066"/>
                  </a:cubicBezTo>
                  <a:lnTo>
                    <a:pt x="338138" y="252541"/>
                  </a:lnTo>
                  <a:cubicBezTo>
                    <a:pt x="345817" y="249981"/>
                    <a:pt x="353979" y="249186"/>
                    <a:pt x="361950" y="247779"/>
                  </a:cubicBezTo>
                  <a:cubicBezTo>
                    <a:pt x="434029" y="235059"/>
                    <a:pt x="397492" y="243656"/>
                    <a:pt x="438150" y="233491"/>
                  </a:cubicBezTo>
                  <a:cubicBezTo>
                    <a:pt x="474023" y="209576"/>
                    <a:pt x="428430" y="237657"/>
                    <a:pt x="471488" y="219204"/>
                  </a:cubicBezTo>
                  <a:cubicBezTo>
                    <a:pt x="487146" y="212494"/>
                    <a:pt x="486282" y="203863"/>
                    <a:pt x="504825" y="200154"/>
                  </a:cubicBezTo>
                  <a:cubicBezTo>
                    <a:pt x="527753" y="195568"/>
                    <a:pt x="650506" y="190727"/>
                    <a:pt x="652463" y="190629"/>
                  </a:cubicBezTo>
                  <a:cubicBezTo>
                    <a:pt x="660400" y="189041"/>
                    <a:pt x="668221" y="186671"/>
                    <a:pt x="676275" y="185866"/>
                  </a:cubicBezTo>
                  <a:cubicBezTo>
                    <a:pt x="700022" y="183491"/>
                    <a:pt x="724112" y="184644"/>
                    <a:pt x="747713" y="181104"/>
                  </a:cubicBezTo>
                  <a:cubicBezTo>
                    <a:pt x="756167" y="179836"/>
                    <a:pt x="763588" y="174754"/>
                    <a:pt x="771525" y="171579"/>
                  </a:cubicBezTo>
                  <a:lnTo>
                    <a:pt x="881063" y="176341"/>
                  </a:lnTo>
                  <a:cubicBezTo>
                    <a:pt x="904480" y="177760"/>
                    <a:pt x="942494" y="182830"/>
                    <a:pt x="966788" y="185866"/>
                  </a:cubicBezTo>
                  <a:cubicBezTo>
                    <a:pt x="971550" y="187454"/>
                    <a:pt x="976205" y="189411"/>
                    <a:pt x="981075" y="190629"/>
                  </a:cubicBezTo>
                  <a:cubicBezTo>
                    <a:pt x="1026891" y="202083"/>
                    <a:pt x="1032811" y="193995"/>
                    <a:pt x="1100138" y="190629"/>
                  </a:cubicBezTo>
                  <a:cubicBezTo>
                    <a:pt x="1178411" y="174972"/>
                    <a:pt x="1039388" y="201975"/>
                    <a:pt x="1171575" y="181104"/>
                  </a:cubicBezTo>
                  <a:cubicBezTo>
                    <a:pt x="1186032" y="178821"/>
                    <a:pt x="1200025" y="174123"/>
                    <a:pt x="1214438" y="171579"/>
                  </a:cubicBezTo>
                  <a:cubicBezTo>
                    <a:pt x="1227042" y="169355"/>
                    <a:pt x="1239838" y="168404"/>
                    <a:pt x="1252538" y="166816"/>
                  </a:cubicBezTo>
                  <a:cubicBezTo>
                    <a:pt x="1300571" y="150806"/>
                    <a:pt x="1226050" y="175239"/>
                    <a:pt x="1285875" y="157291"/>
                  </a:cubicBezTo>
                  <a:cubicBezTo>
                    <a:pt x="1295492" y="154406"/>
                    <a:pt x="1304925" y="150941"/>
                    <a:pt x="1314450" y="147766"/>
                  </a:cubicBezTo>
                  <a:cubicBezTo>
                    <a:pt x="1331718" y="142010"/>
                    <a:pt x="1333157" y="137077"/>
                    <a:pt x="1347788" y="128716"/>
                  </a:cubicBezTo>
                  <a:cubicBezTo>
                    <a:pt x="1364267" y="119299"/>
                    <a:pt x="1365095" y="119772"/>
                    <a:pt x="1381125" y="114429"/>
                  </a:cubicBezTo>
                  <a:cubicBezTo>
                    <a:pt x="1398361" y="88574"/>
                    <a:pt x="1383602" y="102904"/>
                    <a:pt x="1428750" y="95379"/>
                  </a:cubicBezTo>
                  <a:cubicBezTo>
                    <a:pt x="1435206" y="94303"/>
                    <a:pt x="1441258" y="90838"/>
                    <a:pt x="1447800" y="90616"/>
                  </a:cubicBezTo>
                  <a:cubicBezTo>
                    <a:pt x="1535077" y="87657"/>
                    <a:pt x="1622425" y="87441"/>
                    <a:pt x="1709738" y="85854"/>
                  </a:cubicBezTo>
                  <a:cubicBezTo>
                    <a:pt x="1714500" y="84266"/>
                    <a:pt x="1719637" y="83529"/>
                    <a:pt x="1724025" y="81091"/>
                  </a:cubicBezTo>
                  <a:cubicBezTo>
                    <a:pt x="1734032" y="75531"/>
                    <a:pt x="1741740" y="65661"/>
                    <a:pt x="1752600" y="62041"/>
                  </a:cubicBezTo>
                  <a:lnTo>
                    <a:pt x="1766888" y="57279"/>
                  </a:lnTo>
                  <a:cubicBezTo>
                    <a:pt x="1771650" y="54104"/>
                    <a:pt x="1776518" y="51081"/>
                    <a:pt x="1781175" y="47754"/>
                  </a:cubicBezTo>
                  <a:cubicBezTo>
                    <a:pt x="1787634" y="43140"/>
                    <a:pt x="1793333" y="37404"/>
                    <a:pt x="1800225" y="33466"/>
                  </a:cubicBezTo>
                  <a:cubicBezTo>
                    <a:pt x="1805930" y="30206"/>
                    <a:pt x="1828930" y="25265"/>
                    <a:pt x="1833563" y="23941"/>
                  </a:cubicBezTo>
                  <a:cubicBezTo>
                    <a:pt x="1883569" y="9653"/>
                    <a:pt x="1793988" y="22172"/>
                    <a:pt x="1933575" y="14416"/>
                  </a:cubicBezTo>
                  <a:cubicBezTo>
                    <a:pt x="1946756" y="7825"/>
                    <a:pt x="1960610" y="-1190"/>
                    <a:pt x="1976438" y="129"/>
                  </a:cubicBezTo>
                  <a:cubicBezTo>
                    <a:pt x="1987955" y="1089"/>
                    <a:pt x="1998663" y="6479"/>
                    <a:pt x="2009775" y="9654"/>
                  </a:cubicBezTo>
                  <a:cubicBezTo>
                    <a:pt x="2013321" y="101844"/>
                    <a:pt x="2006737" y="100760"/>
                    <a:pt x="2019300" y="157291"/>
                  </a:cubicBezTo>
                  <a:cubicBezTo>
                    <a:pt x="2020720" y="163681"/>
                    <a:pt x="2021485" y="170325"/>
                    <a:pt x="2024063" y="176341"/>
                  </a:cubicBezTo>
                  <a:cubicBezTo>
                    <a:pt x="2026318" y="181602"/>
                    <a:pt x="2030413" y="185866"/>
                    <a:pt x="2033588" y="190629"/>
                  </a:cubicBezTo>
                  <a:cubicBezTo>
                    <a:pt x="2035175" y="203329"/>
                    <a:pt x="2036246" y="216104"/>
                    <a:pt x="2038350" y="228729"/>
                  </a:cubicBezTo>
                  <a:cubicBezTo>
                    <a:pt x="2039426" y="235185"/>
                    <a:pt x="2042118" y="241310"/>
                    <a:pt x="2043113" y="247779"/>
                  </a:cubicBezTo>
                  <a:cubicBezTo>
                    <a:pt x="2045299" y="261987"/>
                    <a:pt x="2046288" y="276354"/>
                    <a:pt x="2047875" y="290641"/>
                  </a:cubicBezTo>
                  <a:cubicBezTo>
                    <a:pt x="2049463" y="333504"/>
                    <a:pt x="2050119" y="376411"/>
                    <a:pt x="2052638" y="419229"/>
                  </a:cubicBezTo>
                  <a:cubicBezTo>
                    <a:pt x="2053297" y="430435"/>
                    <a:pt x="2054175" y="441814"/>
                    <a:pt x="2057400" y="452566"/>
                  </a:cubicBezTo>
                  <a:cubicBezTo>
                    <a:pt x="2059045" y="458049"/>
                    <a:pt x="2063750" y="462091"/>
                    <a:pt x="2066925" y="466854"/>
                  </a:cubicBezTo>
                  <a:cubicBezTo>
                    <a:pt x="2068513" y="474791"/>
                    <a:pt x="2069725" y="482813"/>
                    <a:pt x="2071688" y="490666"/>
                  </a:cubicBezTo>
                  <a:cubicBezTo>
                    <a:pt x="2072906" y="495536"/>
                    <a:pt x="2075232" y="500084"/>
                    <a:pt x="2076450" y="504954"/>
                  </a:cubicBezTo>
                  <a:cubicBezTo>
                    <a:pt x="2079782" y="518281"/>
                    <a:pt x="2083849" y="544586"/>
                    <a:pt x="2085975" y="557341"/>
                  </a:cubicBezTo>
                  <a:cubicBezTo>
                    <a:pt x="2087563" y="612904"/>
                    <a:pt x="2086869" y="668578"/>
                    <a:pt x="2090738" y="724029"/>
                  </a:cubicBezTo>
                  <a:cubicBezTo>
                    <a:pt x="2091649" y="737088"/>
                    <a:pt x="2098412" y="749170"/>
                    <a:pt x="2100263" y="762129"/>
                  </a:cubicBezTo>
                  <a:cubicBezTo>
                    <a:pt x="2103190" y="782619"/>
                    <a:pt x="2103877" y="803375"/>
                    <a:pt x="2105025" y="824041"/>
                  </a:cubicBezTo>
                  <a:cubicBezTo>
                    <a:pt x="2107052" y="860532"/>
                    <a:pt x="2107723" y="897090"/>
                    <a:pt x="2109788" y="933579"/>
                  </a:cubicBezTo>
                  <a:cubicBezTo>
                    <a:pt x="2112486" y="981233"/>
                    <a:pt x="2116138" y="1028829"/>
                    <a:pt x="2119313" y="1076454"/>
                  </a:cubicBezTo>
                  <a:cubicBezTo>
                    <a:pt x="2122549" y="1124997"/>
                    <a:pt x="2122926" y="1179591"/>
                    <a:pt x="2128838" y="1228854"/>
                  </a:cubicBezTo>
                  <a:cubicBezTo>
                    <a:pt x="2131326" y="1249585"/>
                    <a:pt x="2135188" y="1270129"/>
                    <a:pt x="2138363" y="1290766"/>
                  </a:cubicBezTo>
                  <a:cubicBezTo>
                    <a:pt x="2139950" y="1341566"/>
                    <a:pt x="2141094" y="1392382"/>
                    <a:pt x="2143125" y="1443166"/>
                  </a:cubicBezTo>
                  <a:cubicBezTo>
                    <a:pt x="2144269" y="1471762"/>
                    <a:pt x="2144021" y="1500534"/>
                    <a:pt x="2147888" y="1528891"/>
                  </a:cubicBezTo>
                  <a:cubicBezTo>
                    <a:pt x="2148847" y="1535925"/>
                    <a:pt x="2154616" y="1541415"/>
                    <a:pt x="2157413" y="1547941"/>
                  </a:cubicBezTo>
                  <a:cubicBezTo>
                    <a:pt x="2159390" y="1552555"/>
                    <a:pt x="2160588" y="1557466"/>
                    <a:pt x="2162175" y="1562229"/>
                  </a:cubicBezTo>
                  <a:cubicBezTo>
                    <a:pt x="2107140" y="1564194"/>
                    <a:pt x="2056715" y="1558829"/>
                    <a:pt x="2005013" y="1571754"/>
                  </a:cubicBezTo>
                  <a:cubicBezTo>
                    <a:pt x="2000143" y="1572972"/>
                    <a:pt x="1995488" y="1574929"/>
                    <a:pt x="1990725" y="1576516"/>
                  </a:cubicBezTo>
                  <a:cubicBezTo>
                    <a:pt x="1985963" y="1579691"/>
                    <a:pt x="1981797" y="1584031"/>
                    <a:pt x="1976438" y="1586041"/>
                  </a:cubicBezTo>
                  <a:cubicBezTo>
                    <a:pt x="1960689" y="1591947"/>
                    <a:pt x="1905976" y="1595044"/>
                    <a:pt x="1900238" y="1595566"/>
                  </a:cubicBezTo>
                  <a:cubicBezTo>
                    <a:pt x="1832891" y="1612405"/>
                    <a:pt x="1891711" y="1599123"/>
                    <a:pt x="1733550" y="1605091"/>
                  </a:cubicBezTo>
                  <a:lnTo>
                    <a:pt x="1628775" y="1609854"/>
                  </a:lnTo>
                  <a:cubicBezTo>
                    <a:pt x="1600920" y="1616044"/>
                    <a:pt x="1584229" y="1620556"/>
                    <a:pt x="1557338" y="1624141"/>
                  </a:cubicBezTo>
                  <a:cubicBezTo>
                    <a:pt x="1502354" y="1631472"/>
                    <a:pt x="1513276" y="1627714"/>
                    <a:pt x="1447800" y="1633666"/>
                  </a:cubicBezTo>
                  <a:cubicBezTo>
                    <a:pt x="1435054" y="1634825"/>
                    <a:pt x="1422455" y="1637366"/>
                    <a:pt x="1409700" y="1638429"/>
                  </a:cubicBezTo>
                  <a:cubicBezTo>
                    <a:pt x="1384338" y="1640542"/>
                    <a:pt x="1358900" y="1641604"/>
                    <a:pt x="1333500" y="1643191"/>
                  </a:cubicBezTo>
                  <a:cubicBezTo>
                    <a:pt x="1255923" y="1657296"/>
                    <a:pt x="1298732" y="1650513"/>
                    <a:pt x="1204913" y="1662241"/>
                  </a:cubicBezTo>
                  <a:lnTo>
                    <a:pt x="1166813" y="1667004"/>
                  </a:lnTo>
                  <a:cubicBezTo>
                    <a:pt x="1158781" y="1668008"/>
                    <a:pt x="1151090" y="1671501"/>
                    <a:pt x="1143000" y="1671766"/>
                  </a:cubicBezTo>
                  <a:cubicBezTo>
                    <a:pt x="1054134" y="1674680"/>
                    <a:pt x="965200" y="1674941"/>
                    <a:pt x="876300" y="1676529"/>
                  </a:cubicBezTo>
                  <a:lnTo>
                    <a:pt x="757238" y="1686054"/>
                  </a:lnTo>
                  <a:cubicBezTo>
                    <a:pt x="694053" y="1690175"/>
                    <a:pt x="665212" y="1688164"/>
                    <a:pt x="609600" y="1695579"/>
                  </a:cubicBezTo>
                  <a:cubicBezTo>
                    <a:pt x="582359" y="1699211"/>
                    <a:pt x="592541" y="1699092"/>
                    <a:pt x="571500" y="1705104"/>
                  </a:cubicBezTo>
                  <a:cubicBezTo>
                    <a:pt x="565206" y="1706902"/>
                    <a:pt x="558660" y="1707796"/>
                    <a:pt x="552450" y="1709866"/>
                  </a:cubicBezTo>
                  <a:cubicBezTo>
                    <a:pt x="539345" y="1714234"/>
                    <a:pt x="527723" y="1720811"/>
                    <a:pt x="514350" y="1724154"/>
                  </a:cubicBezTo>
                  <a:cubicBezTo>
                    <a:pt x="506497" y="1726117"/>
                    <a:pt x="498475" y="1727329"/>
                    <a:pt x="490538" y="1728916"/>
                  </a:cubicBezTo>
                  <a:cubicBezTo>
                    <a:pt x="471488" y="1727329"/>
                    <a:pt x="452336" y="1726680"/>
                    <a:pt x="433388" y="1724154"/>
                  </a:cubicBezTo>
                  <a:cubicBezTo>
                    <a:pt x="428412" y="1723490"/>
                    <a:pt x="423909" y="1720834"/>
                    <a:pt x="419100" y="1719391"/>
                  </a:cubicBezTo>
                  <a:cubicBezTo>
                    <a:pt x="408030" y="1716070"/>
                    <a:pt x="397270" y="1710945"/>
                    <a:pt x="385763" y="1709866"/>
                  </a:cubicBezTo>
                  <a:cubicBezTo>
                    <a:pt x="346217" y="1706159"/>
                    <a:pt x="306388" y="1706691"/>
                    <a:pt x="266700" y="1705104"/>
                  </a:cubicBezTo>
                  <a:lnTo>
                    <a:pt x="257175" y="1676529"/>
                  </a:lnTo>
                  <a:lnTo>
                    <a:pt x="252413" y="1662241"/>
                  </a:lnTo>
                  <a:cubicBezTo>
                    <a:pt x="250825" y="1641604"/>
                    <a:pt x="252918" y="1620346"/>
                    <a:pt x="247650" y="1600329"/>
                  </a:cubicBezTo>
                  <a:cubicBezTo>
                    <a:pt x="244737" y="1589258"/>
                    <a:pt x="234950" y="1581279"/>
                    <a:pt x="228600" y="1571754"/>
                  </a:cubicBezTo>
                  <a:lnTo>
                    <a:pt x="219075" y="1557466"/>
                  </a:lnTo>
                  <a:cubicBezTo>
                    <a:pt x="220663" y="1551116"/>
                    <a:pt x="222040" y="1544710"/>
                    <a:pt x="223838" y="1538416"/>
                  </a:cubicBezTo>
                  <a:cubicBezTo>
                    <a:pt x="237503" y="1490590"/>
                    <a:pt x="218473" y="1564634"/>
                    <a:pt x="233363" y="1505079"/>
                  </a:cubicBezTo>
                  <a:cubicBezTo>
                    <a:pt x="231775" y="1478091"/>
                    <a:pt x="232097" y="1450923"/>
                    <a:pt x="228600" y="1424116"/>
                  </a:cubicBezTo>
                  <a:cubicBezTo>
                    <a:pt x="227301" y="1414160"/>
                    <a:pt x="222250" y="1405066"/>
                    <a:pt x="219075" y="1395541"/>
                  </a:cubicBezTo>
                  <a:lnTo>
                    <a:pt x="214313" y="1381254"/>
                  </a:lnTo>
                  <a:cubicBezTo>
                    <a:pt x="212503" y="1375824"/>
                    <a:pt x="207348" y="1372086"/>
                    <a:pt x="204788" y="1366966"/>
                  </a:cubicBezTo>
                  <a:cubicBezTo>
                    <a:pt x="201369" y="1360129"/>
                    <a:pt x="196790" y="1339739"/>
                    <a:pt x="195263" y="1333629"/>
                  </a:cubicBezTo>
                  <a:cubicBezTo>
                    <a:pt x="196850" y="1308229"/>
                    <a:pt x="196250" y="1282597"/>
                    <a:pt x="200025" y="1257429"/>
                  </a:cubicBezTo>
                  <a:cubicBezTo>
                    <a:pt x="201078" y="1250408"/>
                    <a:pt x="206753" y="1244904"/>
                    <a:pt x="209550" y="1238379"/>
                  </a:cubicBezTo>
                  <a:cubicBezTo>
                    <a:pt x="215043" y="1225562"/>
                    <a:pt x="216279" y="1214260"/>
                    <a:pt x="219075" y="1200279"/>
                  </a:cubicBezTo>
                  <a:cubicBezTo>
                    <a:pt x="215185" y="1138027"/>
                    <a:pt x="225328" y="1140974"/>
                    <a:pt x="204788" y="1105029"/>
                  </a:cubicBezTo>
                  <a:cubicBezTo>
                    <a:pt x="201948" y="1100059"/>
                    <a:pt x="198103" y="1095711"/>
                    <a:pt x="195263" y="1090741"/>
                  </a:cubicBezTo>
                  <a:cubicBezTo>
                    <a:pt x="191741" y="1084577"/>
                    <a:pt x="190758" y="1076711"/>
                    <a:pt x="185738" y="1071691"/>
                  </a:cubicBezTo>
                  <a:cubicBezTo>
                    <a:pt x="177643" y="1063596"/>
                    <a:pt x="157163" y="1052641"/>
                    <a:pt x="157163" y="1052641"/>
                  </a:cubicBezTo>
                  <a:cubicBezTo>
                    <a:pt x="139564" y="1026243"/>
                    <a:pt x="157707" y="1047123"/>
                    <a:pt x="133350" y="1033591"/>
                  </a:cubicBezTo>
                  <a:cubicBezTo>
                    <a:pt x="123343" y="1028032"/>
                    <a:pt x="104775" y="1014541"/>
                    <a:pt x="104775" y="1014541"/>
                  </a:cubicBezTo>
                  <a:cubicBezTo>
                    <a:pt x="89681" y="991900"/>
                    <a:pt x="97060" y="1005684"/>
                    <a:pt x="85725" y="971679"/>
                  </a:cubicBezTo>
                  <a:cubicBezTo>
                    <a:pt x="83215" y="964149"/>
                    <a:pt x="76200" y="958979"/>
                    <a:pt x="71438" y="952629"/>
                  </a:cubicBezTo>
                  <a:lnTo>
                    <a:pt x="52388" y="895479"/>
                  </a:lnTo>
                  <a:cubicBezTo>
                    <a:pt x="50801" y="890716"/>
                    <a:pt x="42863" y="892304"/>
                    <a:pt x="38100" y="890716"/>
                  </a:cubicBezTo>
                  <a:cubicBezTo>
                    <a:pt x="33338" y="885954"/>
                    <a:pt x="28987" y="880741"/>
                    <a:pt x="23813" y="876429"/>
                  </a:cubicBezTo>
                  <a:cubicBezTo>
                    <a:pt x="19416" y="872765"/>
                    <a:pt x="13572" y="870951"/>
                    <a:pt x="9525" y="866904"/>
                  </a:cubicBezTo>
                  <a:cubicBezTo>
                    <a:pt x="5478" y="862857"/>
                    <a:pt x="3175" y="857379"/>
                    <a:pt x="0" y="852616"/>
                  </a:cubicBezTo>
                  <a:cubicBezTo>
                    <a:pt x="1588" y="833566"/>
                    <a:pt x="-489" y="813847"/>
                    <a:pt x="4763" y="795466"/>
                  </a:cubicBezTo>
                  <a:cubicBezTo>
                    <a:pt x="6335" y="789963"/>
                    <a:pt x="15875" y="790703"/>
                    <a:pt x="19050" y="785941"/>
                  </a:cubicBezTo>
                  <a:cubicBezTo>
                    <a:pt x="22681" y="780495"/>
                    <a:pt x="21235" y="772907"/>
                    <a:pt x="23813" y="766891"/>
                  </a:cubicBezTo>
                  <a:cubicBezTo>
                    <a:pt x="26068" y="761630"/>
                    <a:pt x="30163" y="757366"/>
                    <a:pt x="33338" y="752604"/>
                  </a:cubicBezTo>
                  <a:cubicBezTo>
                    <a:pt x="34925" y="746254"/>
                    <a:pt x="35522" y="739570"/>
                    <a:pt x="38100" y="733554"/>
                  </a:cubicBezTo>
                  <a:cubicBezTo>
                    <a:pt x="40355" y="728293"/>
                    <a:pt x="47396" y="724985"/>
                    <a:pt x="47625" y="719266"/>
                  </a:cubicBezTo>
                  <a:cubicBezTo>
                    <a:pt x="49080" y="682899"/>
                    <a:pt x="48196" y="631062"/>
                    <a:pt x="38100" y="590679"/>
                  </a:cubicBezTo>
                  <a:cubicBezTo>
                    <a:pt x="36882" y="585809"/>
                    <a:pt x="34717" y="581218"/>
                    <a:pt x="33338" y="576391"/>
                  </a:cubicBezTo>
                  <a:cubicBezTo>
                    <a:pt x="29888" y="564316"/>
                    <a:pt x="28704" y="554466"/>
                    <a:pt x="23813" y="543054"/>
                  </a:cubicBezTo>
                  <a:cubicBezTo>
                    <a:pt x="21016" y="536528"/>
                    <a:pt x="16781" y="530651"/>
                    <a:pt x="14288" y="524004"/>
                  </a:cubicBezTo>
                  <a:cubicBezTo>
                    <a:pt x="11990" y="517875"/>
                    <a:pt x="11323" y="511248"/>
                    <a:pt x="9525" y="504954"/>
                  </a:cubicBezTo>
                  <a:cubicBezTo>
                    <a:pt x="147" y="472132"/>
                    <a:pt x="8594" y="513647"/>
                    <a:pt x="0" y="462091"/>
                  </a:cubicBezTo>
                  <a:cubicBezTo>
                    <a:pt x="1588" y="435104"/>
                    <a:pt x="2200" y="408041"/>
                    <a:pt x="4763" y="381129"/>
                  </a:cubicBezTo>
                  <a:cubicBezTo>
                    <a:pt x="5384" y="374613"/>
                    <a:pt x="6278" y="367762"/>
                    <a:pt x="9525" y="362079"/>
                  </a:cubicBezTo>
                  <a:cubicBezTo>
                    <a:pt x="12867" y="356231"/>
                    <a:pt x="18639" y="352103"/>
                    <a:pt x="23813" y="347791"/>
                  </a:cubicBezTo>
                  <a:cubicBezTo>
                    <a:pt x="30781" y="341984"/>
                    <a:pt x="49386" y="331329"/>
                    <a:pt x="57150" y="328741"/>
                  </a:cubicBezTo>
                  <a:cubicBezTo>
                    <a:pt x="64829" y="326181"/>
                    <a:pt x="73110" y="325942"/>
                    <a:pt x="80963" y="323979"/>
                  </a:cubicBezTo>
                  <a:cubicBezTo>
                    <a:pt x="103623" y="318314"/>
                    <a:pt x="87559" y="318910"/>
                    <a:pt x="114300" y="314454"/>
                  </a:cubicBezTo>
                  <a:cubicBezTo>
                    <a:pt x="117432" y="313932"/>
                    <a:pt x="120650" y="314454"/>
                    <a:pt x="123825" y="314454"/>
                  </a:cubicBezTo>
                </a:path>
              </a:pathLst>
            </a:custGeom>
            <a:solidFill>
              <a:srgbClr val="FFE6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  <p:sp>
          <p:nvSpPr>
            <p:cNvPr id="54" name="Rechteck 14">
              <a:extLst>
                <a:ext uri="{FF2B5EF4-FFF2-40B4-BE49-F238E27FC236}">
                  <a16:creationId xmlns:a16="http://schemas.microsoft.com/office/drawing/2014/main" id="{3C97BCFF-276A-4366-92DC-32E401DB3D82}"/>
                </a:ext>
              </a:extLst>
            </p:cNvPr>
            <p:cNvSpPr/>
            <p:nvPr/>
          </p:nvSpPr>
          <p:spPr bwMode="gray">
            <a:xfrm rot="21293422">
              <a:off x="3688765" y="1968856"/>
              <a:ext cx="1917129" cy="14661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144000" tIns="36000" rIns="144000" bIns="36000" anchor="ctr">
              <a:noAutofit/>
            </a:bodyPr>
            <a:lstStyle/>
            <a:p>
              <a:pPr marL="92075" marR="0" lvl="1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Estados Contables en Mercados Bursátiles </a:t>
              </a:r>
            </a:p>
          </p:txBody>
        </p:sp>
      </p:grpSp>
      <p:sp>
        <p:nvSpPr>
          <p:cNvPr id="55" name="Ellipse 71">
            <a:extLst>
              <a:ext uri="{FF2B5EF4-FFF2-40B4-BE49-F238E27FC236}">
                <a16:creationId xmlns:a16="http://schemas.microsoft.com/office/drawing/2014/main" id="{F5F22EC2-0321-42A0-A59B-4CBCB2B85C65}"/>
              </a:ext>
            </a:extLst>
          </p:cNvPr>
          <p:cNvSpPr/>
          <p:nvPr/>
        </p:nvSpPr>
        <p:spPr bwMode="gray">
          <a:xfrm>
            <a:off x="7537136" y="1413104"/>
            <a:ext cx="279076" cy="279076"/>
          </a:xfrm>
          <a:prstGeom prst="ellipse">
            <a:avLst/>
          </a:prstGeom>
          <a:solidFill>
            <a:srgbClr val="FFFFFF"/>
          </a:solidFill>
          <a:ln w="76200">
            <a:solidFill>
              <a:srgbClr val="646464"/>
            </a:solidFill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ED9811E-4374-4219-A4A9-ABC47ECA2EDB}"/>
              </a:ext>
            </a:extLst>
          </p:cNvPr>
          <p:cNvGrpSpPr/>
          <p:nvPr/>
        </p:nvGrpSpPr>
        <p:grpSpPr>
          <a:xfrm rot="21432251">
            <a:off x="2034237" y="3917950"/>
            <a:ext cx="2260556" cy="1947494"/>
            <a:chOff x="678325" y="4531161"/>
            <a:chExt cx="1847399" cy="1560661"/>
          </a:xfrm>
        </p:grpSpPr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046F4647-BB50-4329-B658-97BA949D33C1}"/>
                </a:ext>
              </a:extLst>
            </p:cNvPr>
            <p:cNvSpPr>
              <a:spLocks/>
            </p:cNvSpPr>
            <p:nvPr/>
          </p:nvSpPr>
          <p:spPr bwMode="gray">
            <a:xfrm rot="16357389">
              <a:off x="906931" y="4473028"/>
              <a:ext cx="1390188" cy="1847399"/>
            </a:xfrm>
            <a:custGeom>
              <a:avLst/>
              <a:gdLst/>
              <a:ahLst/>
              <a:cxnLst>
                <a:cxn ang="0">
                  <a:pos x="752" y="48"/>
                </a:cxn>
                <a:cxn ang="0">
                  <a:pos x="0" y="0"/>
                </a:cxn>
                <a:cxn ang="0">
                  <a:pos x="62" y="1298"/>
                </a:cxn>
                <a:cxn ang="0">
                  <a:pos x="752" y="1351"/>
                </a:cxn>
                <a:cxn ang="0">
                  <a:pos x="2165" y="1384"/>
                </a:cxn>
                <a:cxn ang="0">
                  <a:pos x="2165" y="72"/>
                </a:cxn>
                <a:cxn ang="0">
                  <a:pos x="752" y="48"/>
                </a:cxn>
              </a:cxnLst>
              <a:rect l="0" t="0" r="r" b="b"/>
              <a:pathLst>
                <a:path w="2165" h="1384">
                  <a:moveTo>
                    <a:pt x="752" y="48"/>
                  </a:moveTo>
                  <a:cubicBezTo>
                    <a:pt x="499" y="48"/>
                    <a:pt x="0" y="0"/>
                    <a:pt x="0" y="0"/>
                  </a:cubicBezTo>
                  <a:cubicBezTo>
                    <a:pt x="62" y="1298"/>
                    <a:pt x="62" y="1298"/>
                    <a:pt x="62" y="1298"/>
                  </a:cubicBezTo>
                  <a:cubicBezTo>
                    <a:pt x="62" y="1298"/>
                    <a:pt x="508" y="1351"/>
                    <a:pt x="752" y="1351"/>
                  </a:cubicBezTo>
                  <a:cubicBezTo>
                    <a:pt x="852" y="1353"/>
                    <a:pt x="2165" y="1384"/>
                    <a:pt x="2165" y="1384"/>
                  </a:cubicBezTo>
                  <a:cubicBezTo>
                    <a:pt x="2165" y="72"/>
                    <a:pt x="2165" y="72"/>
                    <a:pt x="2165" y="72"/>
                  </a:cubicBezTo>
                  <a:cubicBezTo>
                    <a:pt x="2165" y="72"/>
                    <a:pt x="911" y="51"/>
                    <a:pt x="752" y="48"/>
                  </a:cubicBezTo>
                  <a:close/>
                </a:path>
              </a:pathLst>
            </a:custGeom>
            <a:solidFill>
              <a:srgbClr val="C0C0C0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vert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182563" marR="0" lvl="1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YInterstate Light" panose="02000506000000020004" pitchFamily="2" charset="0"/>
                </a:rPr>
                <a:t>Aspectos de “Cash Flow”</a:t>
              </a:r>
            </a:p>
          </p:txBody>
        </p:sp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DD853156-3FED-45C2-84F9-8569DFC505D4}"/>
                </a:ext>
              </a:extLst>
            </p:cNvPr>
            <p:cNvSpPr/>
            <p:nvPr/>
          </p:nvSpPr>
          <p:spPr>
            <a:xfrm rot="21408265">
              <a:off x="1229878" y="4531161"/>
              <a:ext cx="740811" cy="344338"/>
            </a:xfrm>
            <a:custGeom>
              <a:avLst/>
              <a:gdLst/>
              <a:ahLst/>
              <a:cxnLst/>
              <a:rect l="l" t="t" r="r" b="b"/>
              <a:pathLst>
                <a:path w="740811" h="344338">
                  <a:moveTo>
                    <a:pt x="689546" y="0"/>
                  </a:moveTo>
                  <a:cubicBezTo>
                    <a:pt x="690096" y="2517"/>
                    <a:pt x="691736" y="4691"/>
                    <a:pt x="692608" y="7087"/>
                  </a:cubicBezTo>
                  <a:cubicBezTo>
                    <a:pt x="693943" y="10754"/>
                    <a:pt x="694905" y="19440"/>
                    <a:pt x="698945" y="21750"/>
                  </a:cubicBezTo>
                  <a:cubicBezTo>
                    <a:pt x="702665" y="23876"/>
                    <a:pt x="723050" y="28952"/>
                    <a:pt x="729454" y="30608"/>
                  </a:cubicBezTo>
                  <a:cubicBezTo>
                    <a:pt x="730907" y="33073"/>
                    <a:pt x="731680" y="36097"/>
                    <a:pt x="733812" y="38007"/>
                  </a:cubicBezTo>
                  <a:lnTo>
                    <a:pt x="740811" y="40782"/>
                  </a:lnTo>
                  <a:cubicBezTo>
                    <a:pt x="740808" y="49362"/>
                    <a:pt x="740375" y="77312"/>
                    <a:pt x="728646" y="87802"/>
                  </a:cubicBezTo>
                  <a:cubicBezTo>
                    <a:pt x="726512" y="89710"/>
                    <a:pt x="723714" y="90707"/>
                    <a:pt x="721248" y="92159"/>
                  </a:cubicBezTo>
                  <a:cubicBezTo>
                    <a:pt x="718999" y="103958"/>
                    <a:pt x="717403" y="115901"/>
                    <a:pt x="714502" y="127556"/>
                  </a:cubicBezTo>
                  <a:cubicBezTo>
                    <a:pt x="713289" y="132428"/>
                    <a:pt x="710801" y="136890"/>
                    <a:pt x="708951" y="141557"/>
                  </a:cubicBezTo>
                  <a:cubicBezTo>
                    <a:pt x="707744" y="144599"/>
                    <a:pt x="707011" y="147808"/>
                    <a:pt x="706041" y="150934"/>
                  </a:cubicBezTo>
                  <a:cubicBezTo>
                    <a:pt x="706303" y="160489"/>
                    <a:pt x="706870" y="170040"/>
                    <a:pt x="706827" y="179596"/>
                  </a:cubicBezTo>
                  <a:cubicBezTo>
                    <a:pt x="706729" y="201043"/>
                    <a:pt x="704983" y="222487"/>
                    <a:pt x="705620" y="243924"/>
                  </a:cubicBezTo>
                  <a:cubicBezTo>
                    <a:pt x="705815" y="250466"/>
                    <a:pt x="708300" y="256743"/>
                    <a:pt x="709313" y="263210"/>
                  </a:cubicBezTo>
                  <a:cubicBezTo>
                    <a:pt x="710060" y="267980"/>
                    <a:pt x="710479" y="272797"/>
                    <a:pt x="710895" y="277608"/>
                  </a:cubicBezTo>
                  <a:cubicBezTo>
                    <a:pt x="712206" y="292795"/>
                    <a:pt x="712626" y="308154"/>
                    <a:pt x="715504" y="323179"/>
                  </a:cubicBezTo>
                  <a:cubicBezTo>
                    <a:pt x="716862" y="330270"/>
                    <a:pt x="718688" y="333232"/>
                    <a:pt x="721708" y="340221"/>
                  </a:cubicBezTo>
                  <a:lnTo>
                    <a:pt x="722264" y="344338"/>
                  </a:lnTo>
                  <a:lnTo>
                    <a:pt x="76866" y="344338"/>
                  </a:lnTo>
                  <a:lnTo>
                    <a:pt x="77912" y="337666"/>
                  </a:lnTo>
                  <a:cubicBezTo>
                    <a:pt x="77912" y="337666"/>
                    <a:pt x="67992" y="331625"/>
                    <a:pt x="64177" y="327359"/>
                  </a:cubicBezTo>
                  <a:cubicBezTo>
                    <a:pt x="62503" y="325488"/>
                    <a:pt x="62858" y="322515"/>
                    <a:pt x="62198" y="320093"/>
                  </a:cubicBezTo>
                  <a:cubicBezTo>
                    <a:pt x="59865" y="319168"/>
                    <a:pt x="56871" y="319189"/>
                    <a:pt x="55197" y="317318"/>
                  </a:cubicBezTo>
                  <a:cubicBezTo>
                    <a:pt x="53524" y="315447"/>
                    <a:pt x="53691" y="312517"/>
                    <a:pt x="53218" y="310052"/>
                  </a:cubicBezTo>
                  <a:cubicBezTo>
                    <a:pt x="52457" y="306078"/>
                    <a:pt x="52161" y="302026"/>
                    <a:pt x="51505" y="298032"/>
                  </a:cubicBezTo>
                  <a:cubicBezTo>
                    <a:pt x="50974" y="294802"/>
                    <a:pt x="50273" y="291603"/>
                    <a:pt x="49657" y="288389"/>
                  </a:cubicBezTo>
                  <a:cubicBezTo>
                    <a:pt x="38069" y="279694"/>
                    <a:pt x="45325" y="285912"/>
                    <a:pt x="42008" y="279746"/>
                  </a:cubicBezTo>
                  <a:lnTo>
                    <a:pt x="34077" y="268440"/>
                  </a:lnTo>
                  <a:cubicBezTo>
                    <a:pt x="32315" y="266184"/>
                    <a:pt x="28036" y="266027"/>
                    <a:pt x="27210" y="263287"/>
                  </a:cubicBezTo>
                  <a:cubicBezTo>
                    <a:pt x="25134" y="256405"/>
                    <a:pt x="26422" y="248932"/>
                    <a:pt x="26027" y="241755"/>
                  </a:cubicBezTo>
                  <a:cubicBezTo>
                    <a:pt x="25412" y="238541"/>
                    <a:pt x="24902" y="235305"/>
                    <a:pt x="24180" y="232112"/>
                  </a:cubicBezTo>
                  <a:cubicBezTo>
                    <a:pt x="23626" y="229665"/>
                    <a:pt x="22555" y="227332"/>
                    <a:pt x="22201" y="224848"/>
                  </a:cubicBezTo>
                  <a:cubicBezTo>
                    <a:pt x="17595" y="192541"/>
                    <a:pt x="21124" y="209915"/>
                    <a:pt x="20867" y="208561"/>
                  </a:cubicBezTo>
                  <a:lnTo>
                    <a:pt x="18906" y="198429"/>
                  </a:lnTo>
                  <a:cubicBezTo>
                    <a:pt x="10944" y="184910"/>
                    <a:pt x="16222" y="194266"/>
                    <a:pt x="14766" y="190596"/>
                  </a:cubicBezTo>
                  <a:lnTo>
                    <a:pt x="10325" y="181255"/>
                  </a:lnTo>
                  <a:cubicBezTo>
                    <a:pt x="9046" y="178695"/>
                    <a:pt x="6947" y="176546"/>
                    <a:pt x="5968" y="173857"/>
                  </a:cubicBezTo>
                  <a:cubicBezTo>
                    <a:pt x="4849" y="170781"/>
                    <a:pt x="4886" y="167396"/>
                    <a:pt x="4122" y="164214"/>
                  </a:cubicBezTo>
                  <a:cubicBezTo>
                    <a:pt x="2949" y="159333"/>
                    <a:pt x="-823" y="154606"/>
                    <a:pt x="163" y="149683"/>
                  </a:cubicBezTo>
                  <a:cubicBezTo>
                    <a:pt x="656" y="147222"/>
                    <a:pt x="6558" y="150058"/>
                    <a:pt x="7428" y="147704"/>
                  </a:cubicBezTo>
                  <a:cubicBezTo>
                    <a:pt x="10744" y="138740"/>
                    <a:pt x="10075" y="128772"/>
                    <a:pt x="11398" y="119306"/>
                  </a:cubicBezTo>
                  <a:cubicBezTo>
                    <a:pt x="13864" y="117854"/>
                    <a:pt x="16887" y="117081"/>
                    <a:pt x="18797" y="114949"/>
                  </a:cubicBezTo>
                  <a:cubicBezTo>
                    <a:pt x="20472" y="113079"/>
                    <a:pt x="20456" y="110197"/>
                    <a:pt x="21572" y="107949"/>
                  </a:cubicBezTo>
                  <a:cubicBezTo>
                    <a:pt x="23150" y="104769"/>
                    <a:pt x="26048" y="102160"/>
                    <a:pt x="26859" y="98704"/>
                  </a:cubicBezTo>
                  <a:cubicBezTo>
                    <a:pt x="29223" y="88628"/>
                    <a:pt x="29247" y="78135"/>
                    <a:pt x="30962" y="67929"/>
                  </a:cubicBezTo>
                  <a:cubicBezTo>
                    <a:pt x="31632" y="63938"/>
                    <a:pt x="32989" y="60093"/>
                    <a:pt x="34003" y="56174"/>
                  </a:cubicBezTo>
                  <a:cubicBezTo>
                    <a:pt x="40710" y="44445"/>
                    <a:pt x="37159" y="49769"/>
                    <a:pt x="44442" y="40062"/>
                  </a:cubicBezTo>
                  <a:cubicBezTo>
                    <a:pt x="45949" y="38054"/>
                    <a:pt x="46293" y="35395"/>
                    <a:pt x="47219" y="33062"/>
                  </a:cubicBezTo>
                  <a:lnTo>
                    <a:pt x="52770" y="19063"/>
                  </a:lnTo>
                  <a:cubicBezTo>
                    <a:pt x="56821" y="17698"/>
                    <a:pt x="61491" y="17520"/>
                    <a:pt x="64923" y="14971"/>
                  </a:cubicBezTo>
                  <a:cubicBezTo>
                    <a:pt x="66937" y="13474"/>
                    <a:pt x="66876" y="10343"/>
                    <a:pt x="67699" y="7972"/>
                  </a:cubicBezTo>
                  <a:cubicBezTo>
                    <a:pt x="68816" y="4756"/>
                    <a:pt x="69742" y="2130"/>
                    <a:pt x="70619" y="0"/>
                  </a:cubicBezTo>
                  <a:close/>
                </a:path>
              </a:pathLst>
            </a:custGeom>
            <a:solidFill>
              <a:srgbClr val="F0F0F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  <a:ea typeface="+mn-ea"/>
                <a:cs typeface="+mn-cs"/>
              </a:endParaRPr>
            </a:p>
          </p:txBody>
        </p:sp>
      </p:grpSp>
      <p:sp>
        <p:nvSpPr>
          <p:cNvPr id="59" name="Freeform 12">
            <a:extLst>
              <a:ext uri="{FF2B5EF4-FFF2-40B4-BE49-F238E27FC236}">
                <a16:creationId xmlns:a16="http://schemas.microsoft.com/office/drawing/2014/main" id="{38DCAF0E-9F7C-45C7-A1D0-8AB65A0A2D2A}"/>
              </a:ext>
            </a:extLst>
          </p:cNvPr>
          <p:cNvSpPr>
            <a:spLocks/>
          </p:cNvSpPr>
          <p:nvPr/>
        </p:nvSpPr>
        <p:spPr bwMode="gray">
          <a:xfrm rot="16200000">
            <a:off x="8290619" y="4081865"/>
            <a:ext cx="1390188" cy="1847399"/>
          </a:xfrm>
          <a:custGeom>
            <a:avLst/>
            <a:gdLst/>
            <a:ahLst/>
            <a:cxnLst>
              <a:cxn ang="0">
                <a:pos x="752" y="48"/>
              </a:cxn>
              <a:cxn ang="0">
                <a:pos x="0" y="0"/>
              </a:cxn>
              <a:cxn ang="0">
                <a:pos x="62" y="1298"/>
              </a:cxn>
              <a:cxn ang="0">
                <a:pos x="752" y="1351"/>
              </a:cxn>
              <a:cxn ang="0">
                <a:pos x="2165" y="1384"/>
              </a:cxn>
              <a:cxn ang="0">
                <a:pos x="2165" y="72"/>
              </a:cxn>
              <a:cxn ang="0">
                <a:pos x="752" y="48"/>
              </a:cxn>
            </a:cxnLst>
            <a:rect l="0" t="0" r="r" b="b"/>
            <a:pathLst>
              <a:path w="2165" h="1384">
                <a:moveTo>
                  <a:pt x="752" y="48"/>
                </a:moveTo>
                <a:cubicBezTo>
                  <a:pt x="499" y="48"/>
                  <a:pt x="0" y="0"/>
                  <a:pt x="0" y="0"/>
                </a:cubicBezTo>
                <a:cubicBezTo>
                  <a:pt x="62" y="1298"/>
                  <a:pt x="62" y="1298"/>
                  <a:pt x="62" y="1298"/>
                </a:cubicBezTo>
                <a:cubicBezTo>
                  <a:pt x="62" y="1298"/>
                  <a:pt x="508" y="1351"/>
                  <a:pt x="752" y="1351"/>
                </a:cubicBezTo>
                <a:cubicBezTo>
                  <a:pt x="852" y="1353"/>
                  <a:pt x="2165" y="1384"/>
                  <a:pt x="2165" y="1384"/>
                </a:cubicBezTo>
                <a:cubicBezTo>
                  <a:pt x="2165" y="72"/>
                  <a:pt x="2165" y="72"/>
                  <a:pt x="2165" y="72"/>
                </a:cubicBezTo>
                <a:cubicBezTo>
                  <a:pt x="2165" y="72"/>
                  <a:pt x="911" y="51"/>
                  <a:pt x="752" y="48"/>
                </a:cubicBezTo>
                <a:close/>
              </a:path>
            </a:pathLst>
          </a:custGeom>
          <a:solidFill>
            <a:srgbClr val="F0F0F0"/>
          </a:solidFill>
          <a:ln w="9525">
            <a:noFill/>
            <a:round/>
            <a:headEnd/>
            <a:tailEnd/>
          </a:ln>
          <a:effectLst/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rPr>
              <a:t>Otros</a:t>
            </a:r>
          </a:p>
        </p:txBody>
      </p:sp>
      <p:sp>
        <p:nvSpPr>
          <p:cNvPr id="60" name="Freeform 11">
            <a:extLst>
              <a:ext uri="{FF2B5EF4-FFF2-40B4-BE49-F238E27FC236}">
                <a16:creationId xmlns:a16="http://schemas.microsoft.com/office/drawing/2014/main" id="{5645C4F9-AAD4-476A-BEC0-76D9AF73AB70}"/>
              </a:ext>
            </a:extLst>
          </p:cNvPr>
          <p:cNvSpPr/>
          <p:nvPr/>
        </p:nvSpPr>
        <p:spPr>
          <a:xfrm>
            <a:off x="5543995" y="2854675"/>
            <a:ext cx="418376" cy="537315"/>
          </a:xfrm>
          <a:custGeom>
            <a:avLst/>
            <a:gdLst>
              <a:gd name="connsiteX0" fmla="*/ 13341 w 301708"/>
              <a:gd name="connsiteY0" fmla="*/ 3055 h 369767"/>
              <a:gd name="connsiteX1" fmla="*/ 222891 w 301708"/>
              <a:gd name="connsiteY1" fmla="*/ 5436 h 369767"/>
              <a:gd name="connsiteX2" fmla="*/ 270516 w 301708"/>
              <a:gd name="connsiteY2" fmla="*/ 7817 h 369767"/>
              <a:gd name="connsiteX3" fmla="*/ 272898 w 301708"/>
              <a:gd name="connsiteY3" fmla="*/ 17342 h 369767"/>
              <a:gd name="connsiteX4" fmla="*/ 277660 w 301708"/>
              <a:gd name="connsiteY4" fmla="*/ 31630 h 369767"/>
              <a:gd name="connsiteX5" fmla="*/ 280041 w 301708"/>
              <a:gd name="connsiteY5" fmla="*/ 38774 h 369767"/>
              <a:gd name="connsiteX6" fmla="*/ 284804 w 301708"/>
              <a:gd name="connsiteY6" fmla="*/ 53061 h 369767"/>
              <a:gd name="connsiteX7" fmla="*/ 291948 w 301708"/>
              <a:gd name="connsiteY7" fmla="*/ 81636 h 369767"/>
              <a:gd name="connsiteX8" fmla="*/ 294329 w 301708"/>
              <a:gd name="connsiteY8" fmla="*/ 88780 h 369767"/>
              <a:gd name="connsiteX9" fmla="*/ 296710 w 301708"/>
              <a:gd name="connsiteY9" fmla="*/ 188792 h 369767"/>
              <a:gd name="connsiteX10" fmla="*/ 296710 w 301708"/>
              <a:gd name="connsiteY10" fmla="*/ 205461 h 369767"/>
              <a:gd name="connsiteX11" fmla="*/ 291948 w 301708"/>
              <a:gd name="connsiteY11" fmla="*/ 222130 h 369767"/>
              <a:gd name="connsiteX12" fmla="*/ 287185 w 301708"/>
              <a:gd name="connsiteY12" fmla="*/ 243561 h 369767"/>
              <a:gd name="connsiteX13" fmla="*/ 282423 w 301708"/>
              <a:gd name="connsiteY13" fmla="*/ 250705 h 369767"/>
              <a:gd name="connsiteX14" fmla="*/ 280041 w 301708"/>
              <a:gd name="connsiteY14" fmla="*/ 262611 h 369767"/>
              <a:gd name="connsiteX15" fmla="*/ 277660 w 301708"/>
              <a:gd name="connsiteY15" fmla="*/ 269755 h 369767"/>
              <a:gd name="connsiteX16" fmla="*/ 275279 w 301708"/>
              <a:gd name="connsiteY16" fmla="*/ 284042 h 369767"/>
              <a:gd name="connsiteX17" fmla="*/ 270516 w 301708"/>
              <a:gd name="connsiteY17" fmla="*/ 334049 h 369767"/>
              <a:gd name="connsiteX18" fmla="*/ 272898 w 301708"/>
              <a:gd name="connsiteY18" fmla="*/ 353099 h 369767"/>
              <a:gd name="connsiteX19" fmla="*/ 275279 w 301708"/>
              <a:gd name="connsiteY19" fmla="*/ 362624 h 369767"/>
              <a:gd name="connsiteX20" fmla="*/ 268135 w 301708"/>
              <a:gd name="connsiteY20" fmla="*/ 365005 h 369767"/>
              <a:gd name="connsiteX21" fmla="*/ 265754 w 301708"/>
              <a:gd name="connsiteY21" fmla="*/ 357861 h 369767"/>
              <a:gd name="connsiteX22" fmla="*/ 237179 w 301708"/>
              <a:gd name="connsiteY22" fmla="*/ 362624 h 369767"/>
              <a:gd name="connsiteX23" fmla="*/ 220510 w 301708"/>
              <a:gd name="connsiteY23" fmla="*/ 365005 h 369767"/>
              <a:gd name="connsiteX24" fmla="*/ 101448 w 301708"/>
              <a:gd name="connsiteY24" fmla="*/ 369767 h 369767"/>
              <a:gd name="connsiteX25" fmla="*/ 32391 w 301708"/>
              <a:gd name="connsiteY25" fmla="*/ 365005 h 369767"/>
              <a:gd name="connsiteX26" fmla="*/ 15723 w 301708"/>
              <a:gd name="connsiteY26" fmla="*/ 357861 h 369767"/>
              <a:gd name="connsiteX27" fmla="*/ 13341 w 301708"/>
              <a:gd name="connsiteY27" fmla="*/ 348336 h 369767"/>
              <a:gd name="connsiteX28" fmla="*/ 10960 w 301708"/>
              <a:gd name="connsiteY28" fmla="*/ 307855 h 369767"/>
              <a:gd name="connsiteX29" fmla="*/ 6198 w 301708"/>
              <a:gd name="connsiteY29" fmla="*/ 300711 h 369767"/>
              <a:gd name="connsiteX30" fmla="*/ 1435 w 301708"/>
              <a:gd name="connsiteY30" fmla="*/ 291186 h 369767"/>
              <a:gd name="connsiteX31" fmla="*/ 3816 w 301708"/>
              <a:gd name="connsiteY31" fmla="*/ 269755 h 369767"/>
              <a:gd name="connsiteX32" fmla="*/ 8579 w 301708"/>
              <a:gd name="connsiteY32" fmla="*/ 255467 h 369767"/>
              <a:gd name="connsiteX33" fmla="*/ 10960 w 301708"/>
              <a:gd name="connsiteY33" fmla="*/ 248324 h 369767"/>
              <a:gd name="connsiteX34" fmla="*/ 13341 w 301708"/>
              <a:gd name="connsiteY34" fmla="*/ 236417 h 369767"/>
              <a:gd name="connsiteX35" fmla="*/ 15723 w 301708"/>
              <a:gd name="connsiteY35" fmla="*/ 226892 h 369767"/>
              <a:gd name="connsiteX36" fmla="*/ 22866 w 301708"/>
              <a:gd name="connsiteY36" fmla="*/ 205461 h 369767"/>
              <a:gd name="connsiteX37" fmla="*/ 18104 w 301708"/>
              <a:gd name="connsiteY37" fmla="*/ 100686 h 369767"/>
              <a:gd name="connsiteX38" fmla="*/ 20485 w 301708"/>
              <a:gd name="connsiteY38" fmla="*/ 50680 h 369767"/>
              <a:gd name="connsiteX39" fmla="*/ 13341 w 301708"/>
              <a:gd name="connsiteY39" fmla="*/ 3055 h 36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1708" h="369767">
                <a:moveTo>
                  <a:pt x="13341" y="3055"/>
                </a:moveTo>
                <a:cubicBezTo>
                  <a:pt x="47075" y="-4486"/>
                  <a:pt x="153048" y="4143"/>
                  <a:pt x="222891" y="5436"/>
                </a:cubicBezTo>
                <a:cubicBezTo>
                  <a:pt x="238783" y="5730"/>
                  <a:pt x="255053" y="4136"/>
                  <a:pt x="270516" y="7817"/>
                </a:cubicBezTo>
                <a:cubicBezTo>
                  <a:pt x="273700" y="8575"/>
                  <a:pt x="271958" y="14207"/>
                  <a:pt x="272898" y="17342"/>
                </a:cubicBezTo>
                <a:cubicBezTo>
                  <a:pt x="274341" y="22150"/>
                  <a:pt x="276073" y="26867"/>
                  <a:pt x="277660" y="31630"/>
                </a:cubicBezTo>
                <a:lnTo>
                  <a:pt x="280041" y="38774"/>
                </a:lnTo>
                <a:lnTo>
                  <a:pt x="284804" y="53061"/>
                </a:lnTo>
                <a:cubicBezTo>
                  <a:pt x="288011" y="72304"/>
                  <a:pt x="285657" y="62765"/>
                  <a:pt x="291948" y="81636"/>
                </a:cubicBezTo>
                <a:lnTo>
                  <a:pt x="294329" y="88780"/>
                </a:lnTo>
                <a:cubicBezTo>
                  <a:pt x="295123" y="122117"/>
                  <a:pt x="294540" y="155516"/>
                  <a:pt x="296710" y="188792"/>
                </a:cubicBezTo>
                <a:cubicBezTo>
                  <a:pt x="297966" y="208056"/>
                  <a:pt x="307301" y="189575"/>
                  <a:pt x="296710" y="205461"/>
                </a:cubicBezTo>
                <a:cubicBezTo>
                  <a:pt x="294058" y="213419"/>
                  <a:pt x="293942" y="213156"/>
                  <a:pt x="291948" y="222130"/>
                </a:cubicBezTo>
                <a:cubicBezTo>
                  <a:pt x="291428" y="224471"/>
                  <a:pt x="288523" y="240439"/>
                  <a:pt x="287185" y="243561"/>
                </a:cubicBezTo>
                <a:cubicBezTo>
                  <a:pt x="286058" y="246192"/>
                  <a:pt x="284010" y="248324"/>
                  <a:pt x="282423" y="250705"/>
                </a:cubicBezTo>
                <a:cubicBezTo>
                  <a:pt x="281629" y="254674"/>
                  <a:pt x="281023" y="258685"/>
                  <a:pt x="280041" y="262611"/>
                </a:cubicBezTo>
                <a:cubicBezTo>
                  <a:pt x="279432" y="265046"/>
                  <a:pt x="278204" y="267305"/>
                  <a:pt x="277660" y="269755"/>
                </a:cubicBezTo>
                <a:cubicBezTo>
                  <a:pt x="276613" y="274468"/>
                  <a:pt x="275962" y="279263"/>
                  <a:pt x="275279" y="284042"/>
                </a:cubicBezTo>
                <a:cubicBezTo>
                  <a:pt x="272226" y="305417"/>
                  <a:pt x="272400" y="309561"/>
                  <a:pt x="270516" y="334049"/>
                </a:cubicBezTo>
                <a:cubicBezTo>
                  <a:pt x="271310" y="340399"/>
                  <a:pt x="271846" y="346787"/>
                  <a:pt x="272898" y="353099"/>
                </a:cubicBezTo>
                <a:cubicBezTo>
                  <a:pt x="273436" y="356327"/>
                  <a:pt x="276495" y="359585"/>
                  <a:pt x="275279" y="362624"/>
                </a:cubicBezTo>
                <a:cubicBezTo>
                  <a:pt x="274347" y="364955"/>
                  <a:pt x="270516" y="364211"/>
                  <a:pt x="268135" y="365005"/>
                </a:cubicBezTo>
                <a:cubicBezTo>
                  <a:pt x="267341" y="362624"/>
                  <a:pt x="268257" y="358053"/>
                  <a:pt x="265754" y="357861"/>
                </a:cubicBezTo>
                <a:cubicBezTo>
                  <a:pt x="256126" y="357120"/>
                  <a:pt x="246717" y="361118"/>
                  <a:pt x="237179" y="362624"/>
                </a:cubicBezTo>
                <a:cubicBezTo>
                  <a:pt x="231635" y="363499"/>
                  <a:pt x="226102" y="364519"/>
                  <a:pt x="220510" y="365005"/>
                </a:cubicBezTo>
                <a:cubicBezTo>
                  <a:pt x="183108" y="368257"/>
                  <a:pt x="136474" y="368737"/>
                  <a:pt x="101448" y="369767"/>
                </a:cubicBezTo>
                <a:cubicBezTo>
                  <a:pt x="82580" y="368909"/>
                  <a:pt x="53802" y="369287"/>
                  <a:pt x="32391" y="365005"/>
                </a:cubicBezTo>
                <a:cubicBezTo>
                  <a:pt x="26551" y="363837"/>
                  <a:pt x="20886" y="360443"/>
                  <a:pt x="15723" y="357861"/>
                </a:cubicBezTo>
                <a:cubicBezTo>
                  <a:pt x="14929" y="354686"/>
                  <a:pt x="13651" y="351594"/>
                  <a:pt x="13341" y="348336"/>
                </a:cubicBezTo>
                <a:cubicBezTo>
                  <a:pt x="12059" y="334880"/>
                  <a:pt x="12965" y="321222"/>
                  <a:pt x="10960" y="307855"/>
                </a:cubicBezTo>
                <a:cubicBezTo>
                  <a:pt x="10536" y="305025"/>
                  <a:pt x="7618" y="303196"/>
                  <a:pt x="6198" y="300711"/>
                </a:cubicBezTo>
                <a:cubicBezTo>
                  <a:pt x="4437" y="297629"/>
                  <a:pt x="3023" y="294361"/>
                  <a:pt x="1435" y="291186"/>
                </a:cubicBezTo>
                <a:cubicBezTo>
                  <a:pt x="2229" y="284042"/>
                  <a:pt x="2406" y="276803"/>
                  <a:pt x="3816" y="269755"/>
                </a:cubicBezTo>
                <a:cubicBezTo>
                  <a:pt x="4801" y="264832"/>
                  <a:pt x="6991" y="260230"/>
                  <a:pt x="8579" y="255467"/>
                </a:cubicBezTo>
                <a:lnTo>
                  <a:pt x="10960" y="248324"/>
                </a:lnTo>
                <a:cubicBezTo>
                  <a:pt x="12240" y="244484"/>
                  <a:pt x="12463" y="240368"/>
                  <a:pt x="13341" y="236417"/>
                </a:cubicBezTo>
                <a:cubicBezTo>
                  <a:pt x="14051" y="233222"/>
                  <a:pt x="14688" y="229997"/>
                  <a:pt x="15723" y="226892"/>
                </a:cubicBezTo>
                <a:cubicBezTo>
                  <a:pt x="24685" y="200006"/>
                  <a:pt x="17163" y="228275"/>
                  <a:pt x="22866" y="205461"/>
                </a:cubicBezTo>
                <a:cubicBezTo>
                  <a:pt x="21279" y="170536"/>
                  <a:pt x="18642" y="135643"/>
                  <a:pt x="18104" y="100686"/>
                </a:cubicBezTo>
                <a:cubicBezTo>
                  <a:pt x="17847" y="84000"/>
                  <a:pt x="20485" y="67368"/>
                  <a:pt x="20485" y="50680"/>
                </a:cubicBezTo>
                <a:cubicBezTo>
                  <a:pt x="20485" y="37163"/>
                  <a:pt x="-20393" y="10596"/>
                  <a:pt x="13341" y="3055"/>
                </a:cubicBezTo>
                <a:close/>
              </a:path>
            </a:pathLst>
          </a:custGeom>
          <a:solidFill>
            <a:srgbClr val="999999"/>
          </a:solidFill>
          <a:ln w="9525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grpSp>
        <p:nvGrpSpPr>
          <p:cNvPr id="61" name="Group 23">
            <a:extLst>
              <a:ext uri="{FF2B5EF4-FFF2-40B4-BE49-F238E27FC236}">
                <a16:creationId xmlns:a16="http://schemas.microsoft.com/office/drawing/2014/main" id="{9C1A15B8-D417-4517-96B8-7588912C4A38}"/>
              </a:ext>
            </a:extLst>
          </p:cNvPr>
          <p:cNvGrpSpPr>
            <a:grpSpLocks noChangeAspect="1"/>
          </p:cNvGrpSpPr>
          <p:nvPr/>
        </p:nvGrpSpPr>
        <p:grpSpPr bwMode="auto">
          <a:xfrm rot="8100000" flipH="1">
            <a:off x="9412013" y="3974656"/>
            <a:ext cx="569721" cy="565150"/>
            <a:chOff x="1376" y="1015"/>
            <a:chExt cx="997" cy="989"/>
          </a:xfrm>
          <a:solidFill>
            <a:srgbClr val="999999"/>
          </a:solidFill>
        </p:grpSpPr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0A6AF8AD-026A-4F07-919F-283CDBCE2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015"/>
              <a:ext cx="945" cy="980"/>
            </a:xfrm>
            <a:custGeom>
              <a:avLst/>
              <a:gdLst>
                <a:gd name="T0" fmla="*/ 140 w 400"/>
                <a:gd name="T1" fmla="*/ 194 h 415"/>
                <a:gd name="T2" fmla="*/ 118 w 400"/>
                <a:gd name="T3" fmla="*/ 179 h 415"/>
                <a:gd name="T4" fmla="*/ 100 w 400"/>
                <a:gd name="T5" fmla="*/ 180 h 415"/>
                <a:gd name="T6" fmla="*/ 19 w 400"/>
                <a:gd name="T7" fmla="*/ 166 h 415"/>
                <a:gd name="T8" fmla="*/ 0 w 400"/>
                <a:gd name="T9" fmla="*/ 164 h 415"/>
                <a:gd name="T10" fmla="*/ 0 w 400"/>
                <a:gd name="T11" fmla="*/ 161 h 415"/>
                <a:gd name="T12" fmla="*/ 27 w 400"/>
                <a:gd name="T13" fmla="*/ 105 h 415"/>
                <a:gd name="T14" fmla="*/ 65 w 400"/>
                <a:gd name="T15" fmla="*/ 26 h 415"/>
                <a:gd name="T16" fmla="*/ 77 w 400"/>
                <a:gd name="T17" fmla="*/ 9 h 415"/>
                <a:gd name="T18" fmla="*/ 96 w 400"/>
                <a:gd name="T19" fmla="*/ 5 h 415"/>
                <a:gd name="T20" fmla="*/ 94 w 400"/>
                <a:gd name="T21" fmla="*/ 21 h 415"/>
                <a:gd name="T22" fmla="*/ 70 w 400"/>
                <a:gd name="T23" fmla="*/ 72 h 415"/>
                <a:gd name="T24" fmla="*/ 40 w 400"/>
                <a:gd name="T25" fmla="*/ 144 h 415"/>
                <a:gd name="T26" fmla="*/ 121 w 400"/>
                <a:gd name="T27" fmla="*/ 165 h 415"/>
                <a:gd name="T28" fmla="*/ 198 w 400"/>
                <a:gd name="T29" fmla="*/ 202 h 415"/>
                <a:gd name="T30" fmla="*/ 229 w 400"/>
                <a:gd name="T31" fmla="*/ 237 h 415"/>
                <a:gd name="T32" fmla="*/ 233 w 400"/>
                <a:gd name="T33" fmla="*/ 241 h 415"/>
                <a:gd name="T34" fmla="*/ 283 w 400"/>
                <a:gd name="T35" fmla="*/ 288 h 415"/>
                <a:gd name="T36" fmla="*/ 280 w 400"/>
                <a:gd name="T37" fmla="*/ 299 h 415"/>
                <a:gd name="T38" fmla="*/ 244 w 400"/>
                <a:gd name="T39" fmla="*/ 350 h 415"/>
                <a:gd name="T40" fmla="*/ 249 w 400"/>
                <a:gd name="T41" fmla="*/ 358 h 415"/>
                <a:gd name="T42" fmla="*/ 304 w 400"/>
                <a:gd name="T43" fmla="*/ 365 h 415"/>
                <a:gd name="T44" fmla="*/ 322 w 400"/>
                <a:gd name="T45" fmla="*/ 378 h 415"/>
                <a:gd name="T46" fmla="*/ 386 w 400"/>
                <a:gd name="T47" fmla="*/ 395 h 415"/>
                <a:gd name="T48" fmla="*/ 391 w 400"/>
                <a:gd name="T49" fmla="*/ 414 h 415"/>
                <a:gd name="T50" fmla="*/ 358 w 400"/>
                <a:gd name="T51" fmla="*/ 407 h 415"/>
                <a:gd name="T52" fmla="*/ 319 w 400"/>
                <a:gd name="T53" fmla="*/ 400 h 415"/>
                <a:gd name="T54" fmla="*/ 304 w 400"/>
                <a:gd name="T55" fmla="*/ 395 h 415"/>
                <a:gd name="T56" fmla="*/ 229 w 400"/>
                <a:gd name="T57" fmla="*/ 375 h 415"/>
                <a:gd name="T58" fmla="*/ 211 w 400"/>
                <a:gd name="T59" fmla="*/ 376 h 415"/>
                <a:gd name="T60" fmla="*/ 202 w 400"/>
                <a:gd name="T61" fmla="*/ 367 h 415"/>
                <a:gd name="T62" fmla="*/ 217 w 400"/>
                <a:gd name="T63" fmla="*/ 345 h 415"/>
                <a:gd name="T64" fmla="*/ 228 w 400"/>
                <a:gd name="T65" fmla="*/ 328 h 415"/>
                <a:gd name="T66" fmla="*/ 234 w 400"/>
                <a:gd name="T67" fmla="*/ 319 h 415"/>
                <a:gd name="T68" fmla="*/ 244 w 400"/>
                <a:gd name="T69" fmla="*/ 303 h 415"/>
                <a:gd name="T70" fmla="*/ 239 w 400"/>
                <a:gd name="T71" fmla="*/ 274 h 415"/>
                <a:gd name="T72" fmla="*/ 219 w 400"/>
                <a:gd name="T73" fmla="*/ 251 h 415"/>
                <a:gd name="T74" fmla="*/ 196 w 400"/>
                <a:gd name="T75" fmla="*/ 235 h 415"/>
                <a:gd name="T76" fmla="*/ 182 w 400"/>
                <a:gd name="T77" fmla="*/ 222 h 415"/>
                <a:gd name="T78" fmla="*/ 173 w 400"/>
                <a:gd name="T79" fmla="*/ 218 h 415"/>
                <a:gd name="T80" fmla="*/ 158 w 400"/>
                <a:gd name="T81" fmla="*/ 204 h 415"/>
                <a:gd name="T82" fmla="*/ 140 w 400"/>
                <a:gd name="T83" fmla="*/ 19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0" h="415">
                  <a:moveTo>
                    <a:pt x="140" y="194"/>
                  </a:moveTo>
                  <a:cubicBezTo>
                    <a:pt x="131" y="191"/>
                    <a:pt x="123" y="187"/>
                    <a:pt x="118" y="179"/>
                  </a:cubicBezTo>
                  <a:cubicBezTo>
                    <a:pt x="112" y="176"/>
                    <a:pt x="106" y="182"/>
                    <a:pt x="100" y="180"/>
                  </a:cubicBezTo>
                  <a:cubicBezTo>
                    <a:pt x="75" y="167"/>
                    <a:pt x="47" y="165"/>
                    <a:pt x="19" y="166"/>
                  </a:cubicBezTo>
                  <a:cubicBezTo>
                    <a:pt x="13" y="166"/>
                    <a:pt x="6" y="168"/>
                    <a:pt x="0" y="164"/>
                  </a:cubicBezTo>
                  <a:cubicBezTo>
                    <a:pt x="0" y="163"/>
                    <a:pt x="0" y="162"/>
                    <a:pt x="0" y="161"/>
                  </a:cubicBezTo>
                  <a:cubicBezTo>
                    <a:pt x="8" y="142"/>
                    <a:pt x="17" y="123"/>
                    <a:pt x="27" y="105"/>
                  </a:cubicBezTo>
                  <a:cubicBezTo>
                    <a:pt x="42" y="80"/>
                    <a:pt x="50" y="51"/>
                    <a:pt x="65" y="26"/>
                  </a:cubicBezTo>
                  <a:cubicBezTo>
                    <a:pt x="68" y="20"/>
                    <a:pt x="71" y="13"/>
                    <a:pt x="77" y="9"/>
                  </a:cubicBezTo>
                  <a:cubicBezTo>
                    <a:pt x="82" y="4"/>
                    <a:pt x="89" y="0"/>
                    <a:pt x="96" y="5"/>
                  </a:cubicBezTo>
                  <a:cubicBezTo>
                    <a:pt x="103" y="10"/>
                    <a:pt x="95" y="16"/>
                    <a:pt x="94" y="21"/>
                  </a:cubicBezTo>
                  <a:cubicBezTo>
                    <a:pt x="86" y="38"/>
                    <a:pt x="77" y="55"/>
                    <a:pt x="70" y="72"/>
                  </a:cubicBezTo>
                  <a:cubicBezTo>
                    <a:pt x="59" y="96"/>
                    <a:pt x="50" y="120"/>
                    <a:pt x="40" y="144"/>
                  </a:cubicBezTo>
                  <a:cubicBezTo>
                    <a:pt x="66" y="157"/>
                    <a:pt x="94" y="156"/>
                    <a:pt x="121" y="165"/>
                  </a:cubicBezTo>
                  <a:cubicBezTo>
                    <a:pt x="149" y="174"/>
                    <a:pt x="176" y="184"/>
                    <a:pt x="198" y="202"/>
                  </a:cubicBezTo>
                  <a:cubicBezTo>
                    <a:pt x="210" y="212"/>
                    <a:pt x="224" y="221"/>
                    <a:pt x="229" y="237"/>
                  </a:cubicBezTo>
                  <a:cubicBezTo>
                    <a:pt x="230" y="240"/>
                    <a:pt x="231" y="241"/>
                    <a:pt x="233" y="241"/>
                  </a:cubicBezTo>
                  <a:cubicBezTo>
                    <a:pt x="263" y="242"/>
                    <a:pt x="267" y="271"/>
                    <a:pt x="283" y="288"/>
                  </a:cubicBezTo>
                  <a:cubicBezTo>
                    <a:pt x="288" y="292"/>
                    <a:pt x="282" y="296"/>
                    <a:pt x="280" y="299"/>
                  </a:cubicBezTo>
                  <a:cubicBezTo>
                    <a:pt x="265" y="314"/>
                    <a:pt x="258" y="334"/>
                    <a:pt x="244" y="350"/>
                  </a:cubicBezTo>
                  <a:cubicBezTo>
                    <a:pt x="239" y="355"/>
                    <a:pt x="242" y="357"/>
                    <a:pt x="249" y="358"/>
                  </a:cubicBezTo>
                  <a:cubicBezTo>
                    <a:pt x="267" y="362"/>
                    <a:pt x="286" y="360"/>
                    <a:pt x="304" y="365"/>
                  </a:cubicBezTo>
                  <a:cubicBezTo>
                    <a:pt x="313" y="367"/>
                    <a:pt x="313" y="376"/>
                    <a:pt x="322" y="378"/>
                  </a:cubicBezTo>
                  <a:cubicBezTo>
                    <a:pt x="343" y="385"/>
                    <a:pt x="364" y="391"/>
                    <a:pt x="386" y="395"/>
                  </a:cubicBezTo>
                  <a:cubicBezTo>
                    <a:pt x="399" y="403"/>
                    <a:pt x="400" y="407"/>
                    <a:pt x="391" y="414"/>
                  </a:cubicBezTo>
                  <a:cubicBezTo>
                    <a:pt x="380" y="415"/>
                    <a:pt x="369" y="412"/>
                    <a:pt x="358" y="407"/>
                  </a:cubicBezTo>
                  <a:cubicBezTo>
                    <a:pt x="347" y="400"/>
                    <a:pt x="332" y="402"/>
                    <a:pt x="319" y="400"/>
                  </a:cubicBezTo>
                  <a:cubicBezTo>
                    <a:pt x="314" y="399"/>
                    <a:pt x="309" y="396"/>
                    <a:pt x="304" y="395"/>
                  </a:cubicBezTo>
                  <a:cubicBezTo>
                    <a:pt x="279" y="390"/>
                    <a:pt x="254" y="383"/>
                    <a:pt x="229" y="375"/>
                  </a:cubicBezTo>
                  <a:cubicBezTo>
                    <a:pt x="222" y="374"/>
                    <a:pt x="217" y="376"/>
                    <a:pt x="211" y="376"/>
                  </a:cubicBezTo>
                  <a:cubicBezTo>
                    <a:pt x="204" y="377"/>
                    <a:pt x="199" y="374"/>
                    <a:pt x="202" y="367"/>
                  </a:cubicBezTo>
                  <a:cubicBezTo>
                    <a:pt x="206" y="359"/>
                    <a:pt x="208" y="349"/>
                    <a:pt x="217" y="345"/>
                  </a:cubicBezTo>
                  <a:cubicBezTo>
                    <a:pt x="225" y="341"/>
                    <a:pt x="227" y="335"/>
                    <a:pt x="228" y="328"/>
                  </a:cubicBezTo>
                  <a:cubicBezTo>
                    <a:pt x="229" y="325"/>
                    <a:pt x="231" y="322"/>
                    <a:pt x="234" y="319"/>
                  </a:cubicBezTo>
                  <a:cubicBezTo>
                    <a:pt x="237" y="313"/>
                    <a:pt x="240" y="307"/>
                    <a:pt x="244" y="303"/>
                  </a:cubicBezTo>
                  <a:cubicBezTo>
                    <a:pt x="254" y="291"/>
                    <a:pt x="246" y="279"/>
                    <a:pt x="239" y="274"/>
                  </a:cubicBezTo>
                  <a:cubicBezTo>
                    <a:pt x="231" y="267"/>
                    <a:pt x="227" y="257"/>
                    <a:pt x="219" y="251"/>
                  </a:cubicBezTo>
                  <a:cubicBezTo>
                    <a:pt x="212" y="245"/>
                    <a:pt x="207" y="237"/>
                    <a:pt x="196" y="235"/>
                  </a:cubicBezTo>
                  <a:cubicBezTo>
                    <a:pt x="191" y="234"/>
                    <a:pt x="185" y="228"/>
                    <a:pt x="182" y="222"/>
                  </a:cubicBezTo>
                  <a:cubicBezTo>
                    <a:pt x="180" y="219"/>
                    <a:pt x="176" y="219"/>
                    <a:pt x="173" y="218"/>
                  </a:cubicBezTo>
                  <a:cubicBezTo>
                    <a:pt x="166" y="215"/>
                    <a:pt x="165" y="206"/>
                    <a:pt x="158" y="204"/>
                  </a:cubicBezTo>
                  <a:cubicBezTo>
                    <a:pt x="154" y="196"/>
                    <a:pt x="146" y="197"/>
                    <a:pt x="140" y="1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63" name="Freeform 30">
              <a:extLst>
                <a:ext uri="{FF2B5EF4-FFF2-40B4-BE49-F238E27FC236}">
                  <a16:creationId xmlns:a16="http://schemas.microsoft.com/office/drawing/2014/main" id="{9FE2C1D5-8F2C-4E65-A981-59E58C61A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9" y="1973"/>
              <a:ext cx="21" cy="31"/>
            </a:xfrm>
            <a:custGeom>
              <a:avLst/>
              <a:gdLst>
                <a:gd name="T0" fmla="*/ 9 w 9"/>
                <a:gd name="T1" fmla="*/ 4 h 13"/>
                <a:gd name="T2" fmla="*/ 9 w 9"/>
                <a:gd name="T3" fmla="*/ 13 h 13"/>
                <a:gd name="T4" fmla="*/ 0 w 9"/>
                <a:gd name="T5" fmla="*/ 13 h 13"/>
                <a:gd name="T6" fmla="*/ 0 w 9"/>
                <a:gd name="T7" fmla="*/ 11 h 13"/>
                <a:gd name="T8" fmla="*/ 9 w 9"/>
                <a:gd name="T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3">
                  <a:moveTo>
                    <a:pt x="9" y="4"/>
                  </a:moveTo>
                  <a:cubicBezTo>
                    <a:pt x="9" y="7"/>
                    <a:pt x="9" y="10"/>
                    <a:pt x="9" y="13"/>
                  </a:cubicBezTo>
                  <a:cubicBezTo>
                    <a:pt x="6" y="13"/>
                    <a:pt x="3" y="13"/>
                    <a:pt x="0" y="13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2" y="7"/>
                    <a:pt x="2" y="0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64" name="Freeform 31">
              <a:extLst>
                <a:ext uri="{FF2B5EF4-FFF2-40B4-BE49-F238E27FC236}">
                  <a16:creationId xmlns:a16="http://schemas.microsoft.com/office/drawing/2014/main" id="{2E2D2CB9-4268-4D11-9F1F-F3FF1E626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329"/>
              <a:ext cx="210" cy="283"/>
            </a:xfrm>
            <a:custGeom>
              <a:avLst/>
              <a:gdLst>
                <a:gd name="T0" fmla="*/ 18 w 89"/>
                <a:gd name="T1" fmla="*/ 71 h 120"/>
                <a:gd name="T2" fmla="*/ 37 w 89"/>
                <a:gd name="T3" fmla="*/ 30 h 120"/>
                <a:gd name="T4" fmla="*/ 44 w 89"/>
                <a:gd name="T5" fmla="*/ 22 h 120"/>
                <a:gd name="T6" fmla="*/ 49 w 89"/>
                <a:gd name="T7" fmla="*/ 34 h 120"/>
                <a:gd name="T8" fmla="*/ 56 w 89"/>
                <a:gd name="T9" fmla="*/ 0 h 120"/>
                <a:gd name="T10" fmla="*/ 72 w 89"/>
                <a:gd name="T11" fmla="*/ 37 h 120"/>
                <a:gd name="T12" fmla="*/ 78 w 89"/>
                <a:gd name="T13" fmla="*/ 50 h 120"/>
                <a:gd name="T14" fmla="*/ 83 w 89"/>
                <a:gd name="T15" fmla="*/ 69 h 120"/>
                <a:gd name="T16" fmla="*/ 79 w 89"/>
                <a:gd name="T17" fmla="*/ 70 h 120"/>
                <a:gd name="T18" fmla="*/ 68 w 89"/>
                <a:gd name="T19" fmla="*/ 64 h 120"/>
                <a:gd name="T20" fmla="*/ 57 w 89"/>
                <a:gd name="T21" fmla="*/ 64 h 120"/>
                <a:gd name="T22" fmla="*/ 53 w 89"/>
                <a:gd name="T23" fmla="*/ 51 h 120"/>
                <a:gd name="T24" fmla="*/ 15 w 89"/>
                <a:gd name="T25" fmla="*/ 110 h 120"/>
                <a:gd name="T26" fmla="*/ 8 w 89"/>
                <a:gd name="T27" fmla="*/ 120 h 120"/>
                <a:gd name="T28" fmla="*/ 1 w 89"/>
                <a:gd name="T29" fmla="*/ 116 h 120"/>
                <a:gd name="T30" fmla="*/ 2 w 89"/>
                <a:gd name="T31" fmla="*/ 105 h 120"/>
                <a:gd name="T32" fmla="*/ 5 w 89"/>
                <a:gd name="T33" fmla="*/ 91 h 120"/>
                <a:gd name="T34" fmla="*/ 8 w 89"/>
                <a:gd name="T35" fmla="*/ 83 h 120"/>
                <a:gd name="T36" fmla="*/ 11 w 89"/>
                <a:gd name="T37" fmla="*/ 80 h 120"/>
                <a:gd name="T38" fmla="*/ 18 w 89"/>
                <a:gd name="T39" fmla="*/ 7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120">
                  <a:moveTo>
                    <a:pt x="18" y="71"/>
                  </a:moveTo>
                  <a:cubicBezTo>
                    <a:pt x="34" y="62"/>
                    <a:pt x="30" y="44"/>
                    <a:pt x="37" y="30"/>
                  </a:cubicBezTo>
                  <a:cubicBezTo>
                    <a:pt x="39" y="27"/>
                    <a:pt x="38" y="23"/>
                    <a:pt x="44" y="22"/>
                  </a:cubicBezTo>
                  <a:cubicBezTo>
                    <a:pt x="47" y="25"/>
                    <a:pt x="43" y="32"/>
                    <a:pt x="49" y="34"/>
                  </a:cubicBezTo>
                  <a:cubicBezTo>
                    <a:pt x="56" y="25"/>
                    <a:pt x="53" y="15"/>
                    <a:pt x="56" y="0"/>
                  </a:cubicBezTo>
                  <a:cubicBezTo>
                    <a:pt x="57" y="17"/>
                    <a:pt x="70" y="24"/>
                    <a:pt x="72" y="37"/>
                  </a:cubicBezTo>
                  <a:cubicBezTo>
                    <a:pt x="68" y="44"/>
                    <a:pt x="71" y="48"/>
                    <a:pt x="78" y="50"/>
                  </a:cubicBezTo>
                  <a:cubicBezTo>
                    <a:pt x="84" y="55"/>
                    <a:pt x="89" y="60"/>
                    <a:pt x="83" y="69"/>
                  </a:cubicBezTo>
                  <a:cubicBezTo>
                    <a:pt x="82" y="69"/>
                    <a:pt x="80" y="70"/>
                    <a:pt x="79" y="70"/>
                  </a:cubicBezTo>
                  <a:cubicBezTo>
                    <a:pt x="74" y="69"/>
                    <a:pt x="71" y="66"/>
                    <a:pt x="68" y="64"/>
                  </a:cubicBezTo>
                  <a:cubicBezTo>
                    <a:pt x="64" y="59"/>
                    <a:pt x="61" y="66"/>
                    <a:pt x="57" y="64"/>
                  </a:cubicBezTo>
                  <a:cubicBezTo>
                    <a:pt x="56" y="60"/>
                    <a:pt x="55" y="56"/>
                    <a:pt x="53" y="51"/>
                  </a:cubicBezTo>
                  <a:cubicBezTo>
                    <a:pt x="42" y="72"/>
                    <a:pt x="29" y="92"/>
                    <a:pt x="15" y="110"/>
                  </a:cubicBezTo>
                  <a:cubicBezTo>
                    <a:pt x="12" y="113"/>
                    <a:pt x="13" y="118"/>
                    <a:pt x="8" y="120"/>
                  </a:cubicBezTo>
                  <a:cubicBezTo>
                    <a:pt x="5" y="120"/>
                    <a:pt x="3" y="119"/>
                    <a:pt x="1" y="116"/>
                  </a:cubicBezTo>
                  <a:cubicBezTo>
                    <a:pt x="0" y="113"/>
                    <a:pt x="1" y="109"/>
                    <a:pt x="2" y="105"/>
                  </a:cubicBezTo>
                  <a:cubicBezTo>
                    <a:pt x="3" y="101"/>
                    <a:pt x="4" y="96"/>
                    <a:pt x="5" y="91"/>
                  </a:cubicBezTo>
                  <a:cubicBezTo>
                    <a:pt x="5" y="88"/>
                    <a:pt x="6" y="85"/>
                    <a:pt x="8" y="83"/>
                  </a:cubicBezTo>
                  <a:cubicBezTo>
                    <a:pt x="9" y="82"/>
                    <a:pt x="10" y="81"/>
                    <a:pt x="11" y="80"/>
                  </a:cubicBezTo>
                  <a:cubicBezTo>
                    <a:pt x="15" y="77"/>
                    <a:pt x="15" y="73"/>
                    <a:pt x="18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65" name="Freeform 32">
              <a:extLst>
                <a:ext uri="{FF2B5EF4-FFF2-40B4-BE49-F238E27FC236}">
                  <a16:creationId xmlns:a16="http://schemas.microsoft.com/office/drawing/2014/main" id="{59C2CEB2-EA55-47A8-B4E1-626F6C716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" y="1676"/>
              <a:ext cx="80" cy="300"/>
            </a:xfrm>
            <a:custGeom>
              <a:avLst/>
              <a:gdLst>
                <a:gd name="T0" fmla="*/ 22 w 34"/>
                <a:gd name="T1" fmla="*/ 3 h 127"/>
                <a:gd name="T2" fmla="*/ 34 w 34"/>
                <a:gd name="T3" fmla="*/ 9 h 127"/>
                <a:gd name="T4" fmla="*/ 31 w 34"/>
                <a:gd name="T5" fmla="*/ 78 h 127"/>
                <a:gd name="T6" fmla="*/ 25 w 34"/>
                <a:gd name="T7" fmla="*/ 93 h 127"/>
                <a:gd name="T8" fmla="*/ 19 w 34"/>
                <a:gd name="T9" fmla="*/ 127 h 127"/>
                <a:gd name="T10" fmla="*/ 3 w 34"/>
                <a:gd name="T11" fmla="*/ 106 h 127"/>
                <a:gd name="T12" fmla="*/ 12 w 34"/>
                <a:gd name="T13" fmla="*/ 61 h 127"/>
                <a:gd name="T14" fmla="*/ 16 w 34"/>
                <a:gd name="T15" fmla="*/ 6 h 127"/>
                <a:gd name="T16" fmla="*/ 22 w 34"/>
                <a:gd name="T17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27">
                  <a:moveTo>
                    <a:pt x="22" y="3"/>
                  </a:moveTo>
                  <a:cubicBezTo>
                    <a:pt x="26" y="5"/>
                    <a:pt x="30" y="7"/>
                    <a:pt x="34" y="9"/>
                  </a:cubicBezTo>
                  <a:cubicBezTo>
                    <a:pt x="34" y="32"/>
                    <a:pt x="29" y="55"/>
                    <a:pt x="31" y="78"/>
                  </a:cubicBezTo>
                  <a:cubicBezTo>
                    <a:pt x="26" y="82"/>
                    <a:pt x="30" y="90"/>
                    <a:pt x="25" y="93"/>
                  </a:cubicBezTo>
                  <a:cubicBezTo>
                    <a:pt x="28" y="106"/>
                    <a:pt x="23" y="116"/>
                    <a:pt x="19" y="127"/>
                  </a:cubicBezTo>
                  <a:cubicBezTo>
                    <a:pt x="6" y="125"/>
                    <a:pt x="8" y="113"/>
                    <a:pt x="3" y="106"/>
                  </a:cubicBezTo>
                  <a:cubicBezTo>
                    <a:pt x="0" y="90"/>
                    <a:pt x="11" y="77"/>
                    <a:pt x="12" y="61"/>
                  </a:cubicBezTo>
                  <a:cubicBezTo>
                    <a:pt x="12" y="42"/>
                    <a:pt x="18" y="24"/>
                    <a:pt x="16" y="6"/>
                  </a:cubicBezTo>
                  <a:cubicBezTo>
                    <a:pt x="16" y="0"/>
                    <a:pt x="19" y="1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66" name="Freeform 33">
              <a:extLst>
                <a:ext uri="{FF2B5EF4-FFF2-40B4-BE49-F238E27FC236}">
                  <a16:creationId xmlns:a16="http://schemas.microsoft.com/office/drawing/2014/main" id="{C846CC6A-B7DE-412C-A074-E263C3D4C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" y="1454"/>
              <a:ext cx="92" cy="236"/>
            </a:xfrm>
            <a:custGeom>
              <a:avLst/>
              <a:gdLst>
                <a:gd name="T0" fmla="*/ 24 w 39"/>
                <a:gd name="T1" fmla="*/ 97 h 100"/>
                <a:gd name="T2" fmla="*/ 18 w 39"/>
                <a:gd name="T3" fmla="*/ 100 h 100"/>
                <a:gd name="T4" fmla="*/ 0 w 39"/>
                <a:gd name="T5" fmla="*/ 11 h 100"/>
                <a:gd name="T6" fmla="*/ 12 w 39"/>
                <a:gd name="T7" fmla="*/ 8 h 100"/>
                <a:gd name="T8" fmla="*/ 12 w 39"/>
                <a:gd name="T9" fmla="*/ 12 h 100"/>
                <a:gd name="T10" fmla="*/ 19 w 39"/>
                <a:gd name="T11" fmla="*/ 17 h 100"/>
                <a:gd name="T12" fmla="*/ 29 w 39"/>
                <a:gd name="T13" fmla="*/ 42 h 100"/>
                <a:gd name="T14" fmla="*/ 36 w 39"/>
                <a:gd name="T15" fmla="*/ 85 h 100"/>
                <a:gd name="T16" fmla="*/ 32 w 39"/>
                <a:gd name="T17" fmla="*/ 90 h 100"/>
                <a:gd name="T18" fmla="*/ 24 w 39"/>
                <a:gd name="T19" fmla="*/ 9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100">
                  <a:moveTo>
                    <a:pt x="24" y="97"/>
                  </a:moveTo>
                  <a:cubicBezTo>
                    <a:pt x="22" y="97"/>
                    <a:pt x="19" y="97"/>
                    <a:pt x="18" y="100"/>
                  </a:cubicBezTo>
                  <a:cubicBezTo>
                    <a:pt x="19" y="69"/>
                    <a:pt x="5" y="41"/>
                    <a:pt x="0" y="11"/>
                  </a:cubicBezTo>
                  <a:cubicBezTo>
                    <a:pt x="7" y="0"/>
                    <a:pt x="7" y="0"/>
                    <a:pt x="12" y="8"/>
                  </a:cubicBezTo>
                  <a:cubicBezTo>
                    <a:pt x="14" y="9"/>
                    <a:pt x="4" y="10"/>
                    <a:pt x="12" y="12"/>
                  </a:cubicBezTo>
                  <a:cubicBezTo>
                    <a:pt x="14" y="13"/>
                    <a:pt x="17" y="15"/>
                    <a:pt x="19" y="17"/>
                  </a:cubicBezTo>
                  <a:cubicBezTo>
                    <a:pt x="32" y="21"/>
                    <a:pt x="27" y="33"/>
                    <a:pt x="29" y="42"/>
                  </a:cubicBezTo>
                  <a:cubicBezTo>
                    <a:pt x="39" y="55"/>
                    <a:pt x="28" y="72"/>
                    <a:pt x="36" y="85"/>
                  </a:cubicBezTo>
                  <a:cubicBezTo>
                    <a:pt x="36" y="88"/>
                    <a:pt x="36" y="91"/>
                    <a:pt x="32" y="90"/>
                  </a:cubicBezTo>
                  <a:cubicBezTo>
                    <a:pt x="27" y="90"/>
                    <a:pt x="24" y="92"/>
                    <a:pt x="24" y="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62782E9C-6A2B-46B1-A74F-9B8C9F9D3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1447"/>
              <a:ext cx="77" cy="201"/>
            </a:xfrm>
            <a:custGeom>
              <a:avLst/>
              <a:gdLst>
                <a:gd name="T0" fmla="*/ 26 w 33"/>
                <a:gd name="T1" fmla="*/ 66 h 85"/>
                <a:gd name="T2" fmla="*/ 32 w 33"/>
                <a:gd name="T3" fmla="*/ 69 h 85"/>
                <a:gd name="T4" fmla="*/ 33 w 33"/>
                <a:gd name="T5" fmla="*/ 70 h 85"/>
                <a:gd name="T6" fmla="*/ 32 w 33"/>
                <a:gd name="T7" fmla="*/ 71 h 85"/>
                <a:gd name="T8" fmla="*/ 20 w 33"/>
                <a:gd name="T9" fmla="*/ 85 h 85"/>
                <a:gd name="T10" fmla="*/ 1 w 33"/>
                <a:gd name="T11" fmla="*/ 6 h 85"/>
                <a:gd name="T12" fmla="*/ 5 w 33"/>
                <a:gd name="T13" fmla="*/ 0 h 85"/>
                <a:gd name="T14" fmla="*/ 20 w 33"/>
                <a:gd name="T15" fmla="*/ 24 h 85"/>
                <a:gd name="T16" fmla="*/ 20 w 33"/>
                <a:gd name="T17" fmla="*/ 33 h 85"/>
                <a:gd name="T18" fmla="*/ 17 w 33"/>
                <a:gd name="T19" fmla="*/ 40 h 85"/>
                <a:gd name="T20" fmla="*/ 24 w 33"/>
                <a:gd name="T21" fmla="*/ 56 h 85"/>
                <a:gd name="T22" fmla="*/ 26 w 33"/>
                <a:gd name="T23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85">
                  <a:moveTo>
                    <a:pt x="26" y="66"/>
                  </a:moveTo>
                  <a:cubicBezTo>
                    <a:pt x="28" y="67"/>
                    <a:pt x="30" y="68"/>
                    <a:pt x="32" y="69"/>
                  </a:cubicBezTo>
                  <a:cubicBezTo>
                    <a:pt x="33" y="69"/>
                    <a:pt x="33" y="70"/>
                    <a:pt x="33" y="70"/>
                  </a:cubicBezTo>
                  <a:cubicBezTo>
                    <a:pt x="33" y="71"/>
                    <a:pt x="33" y="71"/>
                    <a:pt x="32" y="71"/>
                  </a:cubicBezTo>
                  <a:cubicBezTo>
                    <a:pt x="29" y="76"/>
                    <a:pt x="27" y="82"/>
                    <a:pt x="20" y="85"/>
                  </a:cubicBezTo>
                  <a:cubicBezTo>
                    <a:pt x="10" y="60"/>
                    <a:pt x="2" y="34"/>
                    <a:pt x="1" y="6"/>
                  </a:cubicBezTo>
                  <a:cubicBezTo>
                    <a:pt x="0" y="3"/>
                    <a:pt x="2" y="1"/>
                    <a:pt x="5" y="0"/>
                  </a:cubicBezTo>
                  <a:cubicBezTo>
                    <a:pt x="19" y="2"/>
                    <a:pt x="15" y="16"/>
                    <a:pt x="20" y="24"/>
                  </a:cubicBezTo>
                  <a:cubicBezTo>
                    <a:pt x="22" y="27"/>
                    <a:pt x="23" y="30"/>
                    <a:pt x="20" y="33"/>
                  </a:cubicBezTo>
                  <a:cubicBezTo>
                    <a:pt x="13" y="33"/>
                    <a:pt x="17" y="38"/>
                    <a:pt x="17" y="40"/>
                  </a:cubicBezTo>
                  <a:cubicBezTo>
                    <a:pt x="17" y="46"/>
                    <a:pt x="21" y="51"/>
                    <a:pt x="24" y="56"/>
                  </a:cubicBezTo>
                  <a:cubicBezTo>
                    <a:pt x="27" y="59"/>
                    <a:pt x="24" y="63"/>
                    <a:pt x="2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C542D832-01AA-4F43-8519-766CF457C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1395"/>
              <a:ext cx="45" cy="66"/>
            </a:xfrm>
            <a:custGeom>
              <a:avLst/>
              <a:gdLst>
                <a:gd name="T0" fmla="*/ 19 w 19"/>
                <a:gd name="T1" fmla="*/ 22 h 28"/>
                <a:gd name="T2" fmla="*/ 15 w 19"/>
                <a:gd name="T3" fmla="*/ 28 h 28"/>
                <a:gd name="T4" fmla="*/ 2 w 19"/>
                <a:gd name="T5" fmla="*/ 10 h 28"/>
                <a:gd name="T6" fmla="*/ 5 w 19"/>
                <a:gd name="T7" fmla="*/ 1 h 28"/>
                <a:gd name="T8" fmla="*/ 13 w 19"/>
                <a:gd name="T9" fmla="*/ 8 h 28"/>
                <a:gd name="T10" fmla="*/ 19 w 19"/>
                <a:gd name="T11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8">
                  <a:moveTo>
                    <a:pt x="19" y="22"/>
                  </a:moveTo>
                  <a:cubicBezTo>
                    <a:pt x="18" y="24"/>
                    <a:pt x="16" y="26"/>
                    <a:pt x="15" y="28"/>
                  </a:cubicBezTo>
                  <a:cubicBezTo>
                    <a:pt x="7" y="25"/>
                    <a:pt x="5" y="18"/>
                    <a:pt x="2" y="10"/>
                  </a:cubicBezTo>
                  <a:cubicBezTo>
                    <a:pt x="1" y="6"/>
                    <a:pt x="0" y="2"/>
                    <a:pt x="5" y="1"/>
                  </a:cubicBezTo>
                  <a:cubicBezTo>
                    <a:pt x="9" y="0"/>
                    <a:pt x="14" y="3"/>
                    <a:pt x="13" y="8"/>
                  </a:cubicBezTo>
                  <a:cubicBezTo>
                    <a:pt x="12" y="15"/>
                    <a:pt x="16" y="18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2DBFEED2-3DD5-4CC3-8D19-404E86875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1926"/>
              <a:ext cx="42" cy="73"/>
            </a:xfrm>
            <a:custGeom>
              <a:avLst/>
              <a:gdLst>
                <a:gd name="T0" fmla="*/ 2 w 18"/>
                <a:gd name="T1" fmla="*/ 0 h 31"/>
                <a:gd name="T2" fmla="*/ 18 w 18"/>
                <a:gd name="T3" fmla="*/ 21 h 31"/>
                <a:gd name="T4" fmla="*/ 18 w 18"/>
                <a:gd name="T5" fmla="*/ 24 h 31"/>
                <a:gd name="T6" fmla="*/ 9 w 18"/>
                <a:gd name="T7" fmla="*/ 31 h 31"/>
                <a:gd name="T8" fmla="*/ 5 w 18"/>
                <a:gd name="T9" fmla="*/ 28 h 31"/>
                <a:gd name="T10" fmla="*/ 0 w 18"/>
                <a:gd name="T11" fmla="*/ 9 h 31"/>
                <a:gd name="T12" fmla="*/ 2 w 1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1">
                  <a:moveTo>
                    <a:pt x="2" y="0"/>
                  </a:moveTo>
                  <a:cubicBezTo>
                    <a:pt x="10" y="5"/>
                    <a:pt x="10" y="16"/>
                    <a:pt x="18" y="21"/>
                  </a:cubicBezTo>
                  <a:cubicBezTo>
                    <a:pt x="18" y="22"/>
                    <a:pt x="18" y="23"/>
                    <a:pt x="18" y="24"/>
                  </a:cubicBezTo>
                  <a:cubicBezTo>
                    <a:pt x="12" y="22"/>
                    <a:pt x="13" y="29"/>
                    <a:pt x="9" y="31"/>
                  </a:cubicBezTo>
                  <a:cubicBezTo>
                    <a:pt x="8" y="30"/>
                    <a:pt x="7" y="29"/>
                    <a:pt x="5" y="28"/>
                  </a:cubicBezTo>
                  <a:cubicBezTo>
                    <a:pt x="15" y="18"/>
                    <a:pt x="1" y="15"/>
                    <a:pt x="0" y="9"/>
                  </a:cubicBezTo>
                  <a:cubicBezTo>
                    <a:pt x="6" y="7"/>
                    <a:pt x="3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25288745-816E-4AFF-A0B0-3E6819831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6" y="1310"/>
              <a:ext cx="48" cy="45"/>
            </a:xfrm>
            <a:custGeom>
              <a:avLst/>
              <a:gdLst>
                <a:gd name="T0" fmla="*/ 3 w 20"/>
                <a:gd name="T1" fmla="*/ 8 h 19"/>
                <a:gd name="T2" fmla="*/ 4 w 20"/>
                <a:gd name="T3" fmla="*/ 9 h 19"/>
                <a:gd name="T4" fmla="*/ 18 w 20"/>
                <a:gd name="T5" fmla="*/ 10 h 19"/>
                <a:gd name="T6" fmla="*/ 13 w 20"/>
                <a:gd name="T7" fmla="*/ 17 h 19"/>
                <a:gd name="T8" fmla="*/ 0 w 20"/>
                <a:gd name="T9" fmla="*/ 9 h 19"/>
                <a:gd name="T10" fmla="*/ 3 w 20"/>
                <a:gd name="T11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3" y="8"/>
                  </a:moveTo>
                  <a:cubicBezTo>
                    <a:pt x="3" y="8"/>
                    <a:pt x="4" y="9"/>
                    <a:pt x="4" y="9"/>
                  </a:cubicBezTo>
                  <a:cubicBezTo>
                    <a:pt x="8" y="11"/>
                    <a:pt x="14" y="0"/>
                    <a:pt x="18" y="10"/>
                  </a:cubicBezTo>
                  <a:cubicBezTo>
                    <a:pt x="20" y="16"/>
                    <a:pt x="16" y="16"/>
                    <a:pt x="13" y="17"/>
                  </a:cubicBezTo>
                  <a:cubicBezTo>
                    <a:pt x="6" y="19"/>
                    <a:pt x="0" y="19"/>
                    <a:pt x="0" y="9"/>
                  </a:cubicBezTo>
                  <a:cubicBezTo>
                    <a:pt x="0" y="7"/>
                    <a:pt x="1" y="7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92E26B27-E438-493A-AB6A-A0C320C37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" y="1263"/>
              <a:ext cx="40" cy="47"/>
            </a:xfrm>
            <a:custGeom>
              <a:avLst/>
              <a:gdLst>
                <a:gd name="T0" fmla="*/ 15 w 17"/>
                <a:gd name="T1" fmla="*/ 20 h 20"/>
                <a:gd name="T2" fmla="*/ 5 w 17"/>
                <a:gd name="T3" fmla="*/ 0 h 20"/>
                <a:gd name="T4" fmla="*/ 15 w 17"/>
                <a:gd name="T5" fmla="*/ 14 h 20"/>
                <a:gd name="T6" fmla="*/ 15 w 17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15" y="20"/>
                  </a:moveTo>
                  <a:cubicBezTo>
                    <a:pt x="9" y="15"/>
                    <a:pt x="0" y="12"/>
                    <a:pt x="5" y="0"/>
                  </a:cubicBezTo>
                  <a:cubicBezTo>
                    <a:pt x="11" y="3"/>
                    <a:pt x="15" y="7"/>
                    <a:pt x="15" y="14"/>
                  </a:cubicBezTo>
                  <a:cubicBezTo>
                    <a:pt x="17" y="16"/>
                    <a:pt x="17" y="18"/>
                    <a:pt x="1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0E578BF8-9188-44A8-B92D-1380DD272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" y="1192"/>
              <a:ext cx="35" cy="30"/>
            </a:xfrm>
            <a:custGeom>
              <a:avLst/>
              <a:gdLst>
                <a:gd name="T0" fmla="*/ 15 w 15"/>
                <a:gd name="T1" fmla="*/ 13 h 13"/>
                <a:gd name="T2" fmla="*/ 1 w 15"/>
                <a:gd name="T3" fmla="*/ 5 h 13"/>
                <a:gd name="T4" fmla="*/ 4 w 15"/>
                <a:gd name="T5" fmla="*/ 1 h 13"/>
                <a:gd name="T6" fmla="*/ 15 w 15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3">
                  <a:moveTo>
                    <a:pt x="15" y="13"/>
                  </a:moveTo>
                  <a:cubicBezTo>
                    <a:pt x="8" y="10"/>
                    <a:pt x="2" y="12"/>
                    <a:pt x="1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12" y="0"/>
                    <a:pt x="14" y="5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7F84CEF7-9AB8-45A5-AE07-D0A54D16C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" y="1440"/>
              <a:ext cx="37" cy="59"/>
            </a:xfrm>
            <a:custGeom>
              <a:avLst/>
              <a:gdLst>
                <a:gd name="T0" fmla="*/ 14 w 16"/>
                <a:gd name="T1" fmla="*/ 23 h 25"/>
                <a:gd name="T2" fmla="*/ 8 w 16"/>
                <a:gd name="T3" fmla="*/ 21 h 25"/>
                <a:gd name="T4" fmla="*/ 2 w 16"/>
                <a:gd name="T5" fmla="*/ 5 h 25"/>
                <a:gd name="T6" fmla="*/ 2 w 16"/>
                <a:gd name="T7" fmla="*/ 0 h 25"/>
                <a:gd name="T8" fmla="*/ 14 w 16"/>
                <a:gd name="T9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14" y="23"/>
                  </a:moveTo>
                  <a:cubicBezTo>
                    <a:pt x="12" y="23"/>
                    <a:pt x="9" y="25"/>
                    <a:pt x="8" y="21"/>
                  </a:cubicBezTo>
                  <a:cubicBezTo>
                    <a:pt x="16" y="12"/>
                    <a:pt x="7" y="9"/>
                    <a:pt x="2" y="5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15" y="3"/>
                    <a:pt x="16" y="12"/>
                    <a:pt x="14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B0A16CCA-377E-49EB-93BE-3DA56E2DB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" y="1288"/>
              <a:ext cx="30" cy="34"/>
            </a:xfrm>
            <a:custGeom>
              <a:avLst/>
              <a:gdLst>
                <a:gd name="T0" fmla="*/ 0 w 13"/>
                <a:gd name="T1" fmla="*/ 9 h 14"/>
                <a:gd name="T2" fmla="*/ 0 w 13"/>
                <a:gd name="T3" fmla="*/ 3 h 14"/>
                <a:gd name="T4" fmla="*/ 13 w 13"/>
                <a:gd name="T5" fmla="*/ 8 h 14"/>
                <a:gd name="T6" fmla="*/ 3 w 13"/>
                <a:gd name="T7" fmla="*/ 12 h 14"/>
                <a:gd name="T8" fmla="*/ 0 w 13"/>
                <a:gd name="T9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0" y="9"/>
                  </a:moveTo>
                  <a:cubicBezTo>
                    <a:pt x="0" y="7"/>
                    <a:pt x="0" y="5"/>
                    <a:pt x="0" y="3"/>
                  </a:cubicBezTo>
                  <a:cubicBezTo>
                    <a:pt x="6" y="2"/>
                    <a:pt x="12" y="0"/>
                    <a:pt x="13" y="8"/>
                  </a:cubicBezTo>
                  <a:cubicBezTo>
                    <a:pt x="10" y="12"/>
                    <a:pt x="8" y="14"/>
                    <a:pt x="3" y="12"/>
                  </a:cubicBezTo>
                  <a:cubicBezTo>
                    <a:pt x="2" y="11"/>
                    <a:pt x="1" y="10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20A00EC3-CC04-4E04-9ACA-7083D07BB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1163"/>
              <a:ext cx="21" cy="17"/>
            </a:xfrm>
            <a:custGeom>
              <a:avLst/>
              <a:gdLst>
                <a:gd name="T0" fmla="*/ 5 w 9"/>
                <a:gd name="T1" fmla="*/ 0 h 7"/>
                <a:gd name="T2" fmla="*/ 9 w 9"/>
                <a:gd name="T3" fmla="*/ 3 h 7"/>
                <a:gd name="T4" fmla="*/ 5 w 9"/>
                <a:gd name="T5" fmla="*/ 6 h 7"/>
                <a:gd name="T6" fmla="*/ 1 w 9"/>
                <a:gd name="T7" fmla="*/ 4 h 7"/>
                <a:gd name="T8" fmla="*/ 5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5" y="0"/>
                  </a:moveTo>
                  <a:cubicBezTo>
                    <a:pt x="6" y="1"/>
                    <a:pt x="8" y="2"/>
                    <a:pt x="9" y="3"/>
                  </a:cubicBezTo>
                  <a:cubicBezTo>
                    <a:pt x="8" y="4"/>
                    <a:pt x="7" y="5"/>
                    <a:pt x="5" y="6"/>
                  </a:cubicBezTo>
                  <a:cubicBezTo>
                    <a:pt x="3" y="7"/>
                    <a:pt x="1" y="6"/>
                    <a:pt x="1" y="4"/>
                  </a:cubicBezTo>
                  <a:cubicBezTo>
                    <a:pt x="0" y="1"/>
                    <a:pt x="2" y="1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16845F9-F592-46B8-9FD3-BB1E50E95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" y="1307"/>
              <a:ext cx="23" cy="24"/>
            </a:xfrm>
            <a:custGeom>
              <a:avLst/>
              <a:gdLst>
                <a:gd name="T0" fmla="*/ 0 w 10"/>
                <a:gd name="T1" fmla="*/ 4 h 10"/>
                <a:gd name="T2" fmla="*/ 10 w 10"/>
                <a:gd name="T3" fmla="*/ 0 h 10"/>
                <a:gd name="T4" fmla="*/ 10 w 10"/>
                <a:gd name="T5" fmla="*/ 9 h 10"/>
                <a:gd name="T6" fmla="*/ 7 w 10"/>
                <a:gd name="T7" fmla="*/ 10 h 10"/>
                <a:gd name="T8" fmla="*/ 0 w 10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0" y="4"/>
                  </a:moveTo>
                  <a:cubicBezTo>
                    <a:pt x="4" y="3"/>
                    <a:pt x="7" y="2"/>
                    <a:pt x="10" y="0"/>
                  </a:cubicBezTo>
                  <a:cubicBezTo>
                    <a:pt x="10" y="3"/>
                    <a:pt x="10" y="6"/>
                    <a:pt x="10" y="9"/>
                  </a:cubicBezTo>
                  <a:cubicBezTo>
                    <a:pt x="9" y="10"/>
                    <a:pt x="8" y="10"/>
                    <a:pt x="7" y="10"/>
                  </a:cubicBezTo>
                  <a:cubicBezTo>
                    <a:pt x="5" y="8"/>
                    <a:pt x="3" y="6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FC1CBB7B-40C3-4460-BA2B-72E4B6E28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1496"/>
              <a:ext cx="17" cy="24"/>
            </a:xfrm>
            <a:custGeom>
              <a:avLst/>
              <a:gdLst>
                <a:gd name="T0" fmla="*/ 7 w 7"/>
                <a:gd name="T1" fmla="*/ 0 h 10"/>
                <a:gd name="T2" fmla="*/ 0 w 7"/>
                <a:gd name="T3" fmla="*/ 9 h 10"/>
                <a:gd name="T4" fmla="*/ 7 w 7"/>
                <a:gd name="T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0">
                  <a:moveTo>
                    <a:pt x="7" y="0"/>
                  </a:moveTo>
                  <a:cubicBezTo>
                    <a:pt x="5" y="3"/>
                    <a:pt x="7" y="10"/>
                    <a:pt x="0" y="9"/>
                  </a:cubicBezTo>
                  <a:cubicBezTo>
                    <a:pt x="1" y="4"/>
                    <a:pt x="2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78" name="Freeform 48">
              <a:extLst>
                <a:ext uri="{FF2B5EF4-FFF2-40B4-BE49-F238E27FC236}">
                  <a16:creationId xmlns:a16="http://schemas.microsoft.com/office/drawing/2014/main" id="{AC7EFBE7-D93C-4362-8975-8FB2F7AFA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5" y="1588"/>
              <a:ext cx="17" cy="26"/>
            </a:xfrm>
            <a:custGeom>
              <a:avLst/>
              <a:gdLst>
                <a:gd name="T0" fmla="*/ 0 w 7"/>
                <a:gd name="T1" fmla="*/ 11 h 11"/>
                <a:gd name="T2" fmla="*/ 0 w 7"/>
                <a:gd name="T3" fmla="*/ 9 h 11"/>
                <a:gd name="T4" fmla="*/ 7 w 7"/>
                <a:gd name="T5" fmla="*/ 0 h 11"/>
                <a:gd name="T6" fmla="*/ 0 w 7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2" y="6"/>
                    <a:pt x="3" y="1"/>
                    <a:pt x="7" y="0"/>
                  </a:cubicBezTo>
                  <a:cubicBezTo>
                    <a:pt x="6" y="5"/>
                    <a:pt x="6" y="1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79" name="Freeform 53">
              <a:extLst>
                <a:ext uri="{FF2B5EF4-FFF2-40B4-BE49-F238E27FC236}">
                  <a16:creationId xmlns:a16="http://schemas.microsoft.com/office/drawing/2014/main" id="{53BE056A-3D96-4F1A-8D02-094BBEE74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3" y="1860"/>
              <a:ext cx="48" cy="36"/>
            </a:xfrm>
            <a:custGeom>
              <a:avLst/>
              <a:gdLst>
                <a:gd name="T0" fmla="*/ 9 w 20"/>
                <a:gd name="T1" fmla="*/ 15 h 15"/>
                <a:gd name="T2" fmla="*/ 15 w 20"/>
                <a:gd name="T3" fmla="*/ 0 h 15"/>
                <a:gd name="T4" fmla="*/ 9 w 20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5">
                  <a:moveTo>
                    <a:pt x="9" y="15"/>
                  </a:moveTo>
                  <a:cubicBezTo>
                    <a:pt x="12" y="11"/>
                    <a:pt x="0" y="0"/>
                    <a:pt x="15" y="0"/>
                  </a:cubicBezTo>
                  <a:cubicBezTo>
                    <a:pt x="12" y="5"/>
                    <a:pt x="20" y="14"/>
                    <a:pt x="9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  <p:sp>
          <p:nvSpPr>
            <p:cNvPr id="80" name="Freeform 56">
              <a:extLst>
                <a:ext uri="{FF2B5EF4-FFF2-40B4-BE49-F238E27FC236}">
                  <a16:creationId xmlns:a16="http://schemas.microsoft.com/office/drawing/2014/main" id="{B70B3C4D-85F6-441B-B2B4-4BB814617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1" y="1581"/>
              <a:ext cx="22" cy="22"/>
            </a:xfrm>
            <a:custGeom>
              <a:avLst/>
              <a:gdLst>
                <a:gd name="T0" fmla="*/ 1 w 9"/>
                <a:gd name="T1" fmla="*/ 0 h 9"/>
                <a:gd name="T2" fmla="*/ 7 w 9"/>
                <a:gd name="T3" fmla="*/ 0 h 9"/>
                <a:gd name="T4" fmla="*/ 4 w 9"/>
                <a:gd name="T5" fmla="*/ 9 h 9"/>
                <a:gd name="T6" fmla="*/ 1 w 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1" y="0"/>
                  </a:moveTo>
                  <a:cubicBezTo>
                    <a:pt x="3" y="0"/>
                    <a:pt x="5" y="0"/>
                    <a:pt x="7" y="0"/>
                  </a:cubicBezTo>
                  <a:cubicBezTo>
                    <a:pt x="9" y="4"/>
                    <a:pt x="4" y="6"/>
                    <a:pt x="4" y="9"/>
                  </a:cubicBezTo>
                  <a:cubicBezTo>
                    <a:pt x="0" y="7"/>
                    <a:pt x="3" y="3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YInterstate Light" panose="02000506000000020004" pitchFamily="2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Principio Arm’s Length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FDA63-16FA-4DE2-87FE-DA29DC28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5</a:t>
            </a:fld>
            <a:endParaRPr dirty="0">
              <a:latin typeface="EYInterstate Light" panose="02000506000000020004" pitchFamily="2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94AC3CD-B5F8-4F8C-BC3D-37B54BA58DB2}"/>
              </a:ext>
            </a:extLst>
          </p:cNvPr>
          <p:cNvGrpSpPr/>
          <p:nvPr/>
        </p:nvGrpSpPr>
        <p:grpSpPr>
          <a:xfrm>
            <a:off x="609918" y="1055856"/>
            <a:ext cx="8319155" cy="5244132"/>
            <a:chOff x="6630471" y="4153252"/>
            <a:chExt cx="2075370" cy="1507563"/>
          </a:xfrm>
          <a:blipFill>
            <a:blip r:embed="rId3"/>
            <a:stretch>
              <a:fillRect/>
            </a:stretch>
          </a:blipFill>
        </p:grpSpPr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E0B85A3B-7110-4E07-B5C9-9EEE75491482}"/>
                </a:ext>
              </a:extLst>
            </p:cNvPr>
            <p:cNvSpPr/>
            <p:nvPr/>
          </p:nvSpPr>
          <p:spPr>
            <a:xfrm rot="10800000">
              <a:off x="6630471" y="4153252"/>
              <a:ext cx="2075370" cy="1507563"/>
            </a:xfrm>
            <a:custGeom>
              <a:avLst/>
              <a:gdLst>
                <a:gd name="connsiteX0" fmla="*/ 4238387 w 4257675"/>
                <a:gd name="connsiteY0" fmla="*/ 0 h 3092804"/>
                <a:gd name="connsiteX1" fmla="*/ 4257675 w 4257675"/>
                <a:gd name="connsiteY1" fmla="*/ 0 h 3092804"/>
                <a:gd name="connsiteX2" fmla="*/ 4257675 w 4257675"/>
                <a:gd name="connsiteY2" fmla="*/ 3092804 h 3092804"/>
                <a:gd name="connsiteX3" fmla="*/ 0 w 4257675"/>
                <a:gd name="connsiteY3" fmla="*/ 3092804 h 3092804"/>
                <a:gd name="connsiteX4" fmla="*/ 0 w 4257675"/>
                <a:gd name="connsiteY4" fmla="*/ 747342 h 3092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7675" h="3092804">
                  <a:moveTo>
                    <a:pt x="4238387" y="0"/>
                  </a:moveTo>
                  <a:lnTo>
                    <a:pt x="4257675" y="0"/>
                  </a:lnTo>
                  <a:lnTo>
                    <a:pt x="4257675" y="3092804"/>
                  </a:lnTo>
                  <a:lnTo>
                    <a:pt x="0" y="3092804"/>
                  </a:lnTo>
                  <a:lnTo>
                    <a:pt x="0" y="747342"/>
                  </a:lnTo>
                  <a:close/>
                </a:path>
              </a:pathLst>
            </a:custGeom>
            <a:grpFill/>
          </p:spPr>
          <p:txBody>
            <a:bodyPr wrap="square" tIns="90000" bIns="36000" anchor="ctr">
              <a:no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endParaRPr lang="en-US" sz="16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084719B-226D-42D9-8F7E-E99BFFB00639}"/>
                </a:ext>
              </a:extLst>
            </p:cNvPr>
            <p:cNvSpPr/>
            <p:nvPr/>
          </p:nvSpPr>
          <p:spPr>
            <a:xfrm>
              <a:off x="6900696" y="4285280"/>
              <a:ext cx="1671317" cy="338439"/>
            </a:xfrm>
            <a:prstGeom prst="rect">
              <a:avLst/>
            </a:prstGeom>
            <a:grpFill/>
          </p:spPr>
          <p:txBody>
            <a:bodyPr wrap="square" tIns="90000" bIns="36000" anchor="ctr">
              <a:noAutofit/>
            </a:bodyPr>
            <a:lstStyle/>
            <a:p>
              <a:pPr algn="ctr">
                <a:lnSpc>
                  <a:spcPct val="95000"/>
                </a:lnSpc>
                <a:spcAft>
                  <a:spcPts val="800"/>
                </a:spcAft>
              </a:pPr>
              <a:endParaRPr lang="en-IN" sz="1600" b="1" kern="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Content Placeholder 19">
            <a:extLst>
              <a:ext uri="{FF2B5EF4-FFF2-40B4-BE49-F238E27FC236}">
                <a16:creationId xmlns:a16="http://schemas.microsoft.com/office/drawing/2014/main" id="{84AE6B02-31E4-41B0-8A02-4D2F33BDD67A}"/>
              </a:ext>
            </a:extLst>
          </p:cNvPr>
          <p:cNvSpPr txBox="1">
            <a:spLocks/>
          </p:cNvSpPr>
          <p:nvPr/>
        </p:nvSpPr>
        <p:spPr>
          <a:xfrm>
            <a:off x="6239158" y="5001201"/>
            <a:ext cx="5565871" cy="1177277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20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AR" sz="1800" dirty="0">
                <a:solidFill>
                  <a:schemeClr val="bg2"/>
                </a:solidFill>
                <a:latin typeface="+mj-lt"/>
              </a:rPr>
              <a:t>Cuando sus prestaciones y condiciones se ajusten a las prácticas normales del mercado entre partes independientes.</a:t>
            </a:r>
          </a:p>
        </p:txBody>
      </p:sp>
    </p:spTree>
    <p:extLst>
      <p:ext uri="{BB962C8B-B14F-4D97-AF65-F5344CB8AC3E}">
        <p14:creationId xmlns:p14="http://schemas.microsoft.com/office/powerpoint/2010/main" val="11949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AEB1A7E9-559D-48AF-88B3-A5A851A986AB}"/>
              </a:ext>
            </a:extLst>
          </p:cNvPr>
          <p:cNvSpPr/>
          <p:nvPr/>
        </p:nvSpPr>
        <p:spPr>
          <a:xfrm>
            <a:off x="1056306" y="3883842"/>
            <a:ext cx="8956577" cy="744098"/>
          </a:xfrm>
          <a:prstGeom prst="rightArrow">
            <a:avLst/>
          </a:prstGeom>
          <a:solidFill>
            <a:srgbClr val="FFE6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s-AR" sz="1200" dirty="0">
              <a:solidFill>
                <a:schemeClr val="tx1"/>
              </a:solidFill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B14088A3-39EB-42E1-90AA-90C06BCD035E}"/>
              </a:ext>
            </a:extLst>
          </p:cNvPr>
          <p:cNvSpPr txBox="1">
            <a:spLocks/>
          </p:cNvSpPr>
          <p:nvPr/>
        </p:nvSpPr>
        <p:spPr>
          <a:xfrm>
            <a:off x="612022" y="1181874"/>
            <a:ext cx="8112817" cy="5625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319" indent="-267319" algn="l" defTabSz="68543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None/>
              <a:defRPr sz="2000" b="1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1pPr>
            <a:lvl2pPr marL="534639" indent="-267319" algn="l" defTabSz="68543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8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2pPr>
            <a:lvl3pPr marL="801958" indent="-267319" algn="l" defTabSz="68543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6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3pPr>
            <a:lvl4pPr marL="1069277" indent="-267319" algn="l" defTabSz="68543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4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4pPr>
            <a:lvl5pPr marL="1336597" indent="-267319" algn="l" defTabSz="68543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  <a:defRPr sz="1200" kern="120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+mn-cs"/>
              </a:defRPr>
            </a:lvl5pPr>
            <a:lvl6pPr marL="1884944" indent="-171359" algn="l" defTabSz="6854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661" indent="-171359" algn="l" defTabSz="6854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378" indent="-171359" algn="l" defTabSz="6854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096" indent="-171359" algn="l" defTabSz="68543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AR" sz="1499" dirty="0"/>
              <a:t>La economía internacional se ha caracterizado durante los últimos años por las siguientes tendencias: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F535CB3-64C7-46E8-AC6F-CB0F09730ADB}"/>
              </a:ext>
            </a:extLst>
          </p:cNvPr>
          <p:cNvSpPr/>
          <p:nvPr/>
        </p:nvSpPr>
        <p:spPr>
          <a:xfrm>
            <a:off x="752341" y="1871460"/>
            <a:ext cx="6942906" cy="17832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EYInterstate Light" panose="02000506000000020004" pitchFamily="2" charset="0"/>
              <a:buChar char="•"/>
            </a:pPr>
            <a:r>
              <a:rPr lang="es-AR" sz="1500" dirty="0">
                <a:solidFill>
                  <a:schemeClr val="bg1"/>
                </a:solidFill>
                <a:latin typeface="EYInterstate Light" panose="02000506000000020004" pitchFamily="2" charset="0"/>
              </a:rPr>
              <a:t>Intensificación de los flujos del comercio internacional </a:t>
            </a:r>
            <a:endParaRPr lang="en-US" sz="1500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EYInterstate Light" panose="02000506000000020004" pitchFamily="2" charset="0"/>
              <a:buChar char="•"/>
            </a:pPr>
            <a:r>
              <a:rPr lang="es-AR" sz="1500" dirty="0">
                <a:solidFill>
                  <a:schemeClr val="bg1"/>
                </a:solidFill>
                <a:latin typeface="EYInterstate Light" panose="02000506000000020004" pitchFamily="2" charset="0"/>
              </a:rPr>
              <a:t>Crecientes reorganizaciones internacionales de Empresas Multinacionales</a:t>
            </a:r>
            <a:endParaRPr lang="en-US" sz="1500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EYInterstate Light" panose="02000506000000020004" pitchFamily="2" charset="0"/>
              <a:buChar char="•"/>
            </a:pPr>
            <a:r>
              <a:rPr lang="es-AR" sz="1500" dirty="0">
                <a:solidFill>
                  <a:schemeClr val="bg1"/>
                </a:solidFill>
                <a:latin typeface="EYInterstate Light" panose="02000506000000020004" pitchFamily="2" charset="0"/>
              </a:rPr>
              <a:t>Expansión en el dinamismo de la economía de servicios</a:t>
            </a:r>
            <a:endParaRPr lang="en-US" sz="1500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EYInterstate Light" panose="02000506000000020004" pitchFamily="2" charset="0"/>
              <a:buChar char="•"/>
            </a:pPr>
            <a:r>
              <a:rPr lang="es-AR" sz="1500" dirty="0">
                <a:solidFill>
                  <a:schemeClr val="bg1"/>
                </a:solidFill>
                <a:latin typeface="EYInterstate Light" panose="02000506000000020004" pitchFamily="2" charset="0"/>
              </a:rPr>
              <a:t>Creciente presencia de los intangibles a nivel mundial</a:t>
            </a:r>
            <a:endParaRPr lang="en-US" sz="1500" dirty="0">
              <a:solidFill>
                <a:schemeClr val="bg1"/>
              </a:solidFill>
              <a:latin typeface="EYInterstate Light" panose="02000506000000020004" pitchFamily="2" charset="0"/>
            </a:endParaRPr>
          </a:p>
          <a:p>
            <a:pPr marL="342900" indent="-342900">
              <a:lnSpc>
                <a:spcPct val="150000"/>
              </a:lnSpc>
              <a:buFont typeface="EYInterstate Light" panose="02000506000000020004" pitchFamily="2" charset="0"/>
              <a:buChar char="•"/>
            </a:pPr>
            <a:r>
              <a:rPr lang="es-AR" sz="1500" dirty="0">
                <a:solidFill>
                  <a:schemeClr val="bg1"/>
                </a:solidFill>
                <a:latin typeface="EYInterstate Light" panose="02000506000000020004" pitchFamily="2" charset="0"/>
              </a:rPr>
              <a:t>Notable crecimiento de la economía digital</a:t>
            </a:r>
            <a:endParaRPr lang="en-US" sz="1500" dirty="0">
              <a:solidFill>
                <a:schemeClr val="bg1"/>
              </a:solidFill>
              <a:latin typeface="EYInterstate Light" panose="02000506000000020004" pitchFamily="2" charset="0"/>
            </a:endParaRPr>
          </a:p>
        </p:txBody>
      </p:sp>
      <p:sp>
        <p:nvSpPr>
          <p:cNvPr id="13" name="Right Brace 8">
            <a:extLst>
              <a:ext uri="{FF2B5EF4-FFF2-40B4-BE49-F238E27FC236}">
                <a16:creationId xmlns:a16="http://schemas.microsoft.com/office/drawing/2014/main" id="{CE27A78A-B2DF-43D5-8F37-9F009BA52130}"/>
              </a:ext>
            </a:extLst>
          </p:cNvPr>
          <p:cNvSpPr/>
          <p:nvPr/>
        </p:nvSpPr>
        <p:spPr>
          <a:xfrm>
            <a:off x="7957960" y="1756024"/>
            <a:ext cx="461913" cy="2094737"/>
          </a:xfrm>
          <a:prstGeom prst="rightBrace">
            <a:avLst/>
          </a:prstGeom>
          <a:ln w="3810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6E5A14C-0AA2-4B83-9150-EACB3ACB9887}"/>
              </a:ext>
            </a:extLst>
          </p:cNvPr>
          <p:cNvSpPr/>
          <p:nvPr/>
        </p:nvSpPr>
        <p:spPr>
          <a:xfrm>
            <a:off x="8664533" y="1978034"/>
            <a:ext cx="1757894" cy="1509032"/>
          </a:xfrm>
          <a:prstGeom prst="rect">
            <a:avLst/>
          </a:prstGeom>
          <a:solidFill>
            <a:srgbClr val="FFE6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AR" sz="1500" dirty="0">
                <a:latin typeface="EYInterstate Light" panose="02000506000000020004" pitchFamily="2" charset="0"/>
              </a:rPr>
              <a:t>Transformaciones en materia de Impuestos Internacionales y Precios de Transferencia</a:t>
            </a:r>
            <a:endParaRPr lang="en-US" sz="1500" dirty="0">
              <a:latin typeface="EYInterstate Light" panose="02000506000000020004" pitchFamily="2" charset="0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39DB247-236A-4C1B-84CD-D57DC6A6F46C}"/>
              </a:ext>
            </a:extLst>
          </p:cNvPr>
          <p:cNvGrpSpPr/>
          <p:nvPr/>
        </p:nvGrpSpPr>
        <p:grpSpPr>
          <a:xfrm>
            <a:off x="1155320" y="4826379"/>
            <a:ext cx="7537118" cy="1171493"/>
            <a:chOff x="517138" y="5484960"/>
            <a:chExt cx="10160415" cy="910172"/>
          </a:xfrm>
        </p:grpSpPr>
        <p:sp>
          <p:nvSpPr>
            <p:cNvPr id="31" name="Rectangle 17">
              <a:extLst>
                <a:ext uri="{FF2B5EF4-FFF2-40B4-BE49-F238E27FC236}">
                  <a16:creationId xmlns:a16="http://schemas.microsoft.com/office/drawing/2014/main" id="{E417E393-04A3-4D8D-BD89-56F09705B210}"/>
                </a:ext>
              </a:extLst>
            </p:cNvPr>
            <p:cNvSpPr/>
            <p:nvPr/>
          </p:nvSpPr>
          <p:spPr>
            <a:xfrm>
              <a:off x="517138" y="5486111"/>
              <a:ext cx="3331122" cy="908663"/>
            </a:xfrm>
            <a:prstGeom prst="rect">
              <a:avLst/>
            </a:prstGeom>
            <a:solidFill>
              <a:srgbClr val="188CE5">
                <a:lumMod val="20000"/>
                <a:lumOff val="80000"/>
              </a:srgbClr>
            </a:solidFill>
            <a:ln>
              <a:solidFill>
                <a:sysClr val="window" lastClr="FFFF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AR" sz="1400" kern="0" dirty="0">
                  <a:solidFill>
                    <a:srgbClr val="2E2E38"/>
                  </a:solidFill>
                  <a:latin typeface="EYInterstate Light"/>
                </a:rPr>
                <a:t>La OCDE publica lineamientos especiales para Restructuraciones de Negocios de Multinacionales.</a:t>
              </a:r>
            </a:p>
          </p:txBody>
        </p:sp>
        <p:sp>
          <p:nvSpPr>
            <p:cNvPr id="32" name="Rectangle 18">
              <a:extLst>
                <a:ext uri="{FF2B5EF4-FFF2-40B4-BE49-F238E27FC236}">
                  <a16:creationId xmlns:a16="http://schemas.microsoft.com/office/drawing/2014/main" id="{C395F10C-80CF-4EB4-BFCA-1F1732B63D77}"/>
                </a:ext>
              </a:extLst>
            </p:cNvPr>
            <p:cNvSpPr/>
            <p:nvPr/>
          </p:nvSpPr>
          <p:spPr>
            <a:xfrm>
              <a:off x="3826615" y="5484960"/>
              <a:ext cx="2598964" cy="908663"/>
            </a:xfrm>
            <a:prstGeom prst="rect">
              <a:avLst/>
            </a:prstGeom>
            <a:solidFill>
              <a:srgbClr val="188CE5">
                <a:lumMod val="40000"/>
                <a:lumOff val="60000"/>
              </a:srgbClr>
            </a:solidFill>
            <a:ln>
              <a:solidFill>
                <a:sysClr val="window" lastClr="FFFF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AR" sz="1400" kern="0" dirty="0">
                  <a:solidFill>
                    <a:sysClr val="windowText" lastClr="000000"/>
                  </a:solidFill>
                  <a:latin typeface="EYInterstate Light"/>
                </a:rPr>
                <a:t>La OCDE y el G20 publican las 15 acciones BEPS (Base Erosion and Profit Shifting).</a:t>
              </a:r>
            </a:p>
          </p:txBody>
        </p:sp>
        <p:sp>
          <p:nvSpPr>
            <p:cNvPr id="33" name="Rectangle 19">
              <a:extLst>
                <a:ext uri="{FF2B5EF4-FFF2-40B4-BE49-F238E27FC236}">
                  <a16:creationId xmlns:a16="http://schemas.microsoft.com/office/drawing/2014/main" id="{30EB9B2B-B9E0-4CA3-B70D-86FA2BB65B43}"/>
                </a:ext>
              </a:extLst>
            </p:cNvPr>
            <p:cNvSpPr/>
            <p:nvPr/>
          </p:nvSpPr>
          <p:spPr>
            <a:xfrm>
              <a:off x="6425580" y="5486469"/>
              <a:ext cx="1781203" cy="908663"/>
            </a:xfrm>
            <a:prstGeom prst="rect">
              <a:avLst/>
            </a:prstGeom>
            <a:solidFill>
              <a:srgbClr val="188CE5">
                <a:lumMod val="60000"/>
                <a:lumOff val="40000"/>
              </a:srgbClr>
            </a:solidFill>
            <a:ln>
              <a:solidFill>
                <a:sysClr val="window" lastClr="FFFF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AR" sz="1400" kern="0" dirty="0">
                  <a:solidFill>
                    <a:sysClr val="windowText" lastClr="000000"/>
                  </a:solidFill>
                  <a:latin typeface="EYInterstate Light"/>
                </a:rPr>
                <a:t>Argentina establece una nueva Reforma Fiscal.</a:t>
              </a:r>
              <a:endParaRPr lang="en-US" sz="1400" kern="0" dirty="0">
                <a:solidFill>
                  <a:sysClr val="windowText" lastClr="000000"/>
                </a:solidFill>
                <a:latin typeface="EYInterstate Light"/>
              </a:endParaRPr>
            </a:p>
          </p:txBody>
        </p:sp>
        <p:sp>
          <p:nvSpPr>
            <p:cNvPr id="34" name="Rectangle 22">
              <a:extLst>
                <a:ext uri="{FF2B5EF4-FFF2-40B4-BE49-F238E27FC236}">
                  <a16:creationId xmlns:a16="http://schemas.microsoft.com/office/drawing/2014/main" id="{51294BC5-E572-4FDE-8C25-0362DCB16212}"/>
                </a:ext>
              </a:extLst>
            </p:cNvPr>
            <p:cNvSpPr/>
            <p:nvPr/>
          </p:nvSpPr>
          <p:spPr>
            <a:xfrm>
              <a:off x="8206783" y="5486242"/>
              <a:ext cx="2470770" cy="406507"/>
            </a:xfrm>
            <a:prstGeom prst="rect">
              <a:avLst/>
            </a:prstGeom>
            <a:solidFill>
              <a:srgbClr val="188CE5">
                <a:lumMod val="75000"/>
              </a:srgbClr>
            </a:solidFill>
            <a:ln>
              <a:solidFill>
                <a:sysClr val="window" lastClr="FFFF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AR" sz="1400" kern="0" dirty="0">
                  <a:solidFill>
                    <a:prstClr val="white"/>
                  </a:solidFill>
                  <a:latin typeface="EYInterstate Light"/>
                </a:rPr>
                <a:t>RG 4717: Nueva Normativa en PT</a:t>
              </a:r>
              <a:endParaRPr lang="en-US" sz="1400" kern="0" dirty="0">
                <a:solidFill>
                  <a:prstClr val="white"/>
                </a:solidFill>
                <a:latin typeface="EYInterstate Light"/>
              </a:endParaRPr>
            </a:p>
          </p:txBody>
        </p:sp>
        <p:sp>
          <p:nvSpPr>
            <p:cNvPr id="35" name="Rectangle 23">
              <a:extLst>
                <a:ext uri="{FF2B5EF4-FFF2-40B4-BE49-F238E27FC236}">
                  <a16:creationId xmlns:a16="http://schemas.microsoft.com/office/drawing/2014/main" id="{312E6F39-09B5-4728-9214-D1CA558CDD52}"/>
                </a:ext>
              </a:extLst>
            </p:cNvPr>
            <p:cNvSpPr/>
            <p:nvPr/>
          </p:nvSpPr>
          <p:spPr>
            <a:xfrm>
              <a:off x="8206783" y="5892749"/>
              <a:ext cx="2470770" cy="406507"/>
            </a:xfrm>
            <a:prstGeom prst="rect">
              <a:avLst/>
            </a:prstGeom>
            <a:solidFill>
              <a:srgbClr val="188CE5">
                <a:lumMod val="50000"/>
              </a:srgbClr>
            </a:solidFill>
            <a:ln>
              <a:solidFill>
                <a:sysClr val="window" lastClr="FFFFFF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AR" sz="1400" kern="0" dirty="0">
                  <a:solidFill>
                    <a:prstClr val="white"/>
                  </a:solidFill>
                  <a:latin typeface="EYInterstate Light"/>
                </a:rPr>
                <a:t>RG 4837: Registro de Contratos</a:t>
              </a:r>
              <a:endParaRPr lang="en-US" sz="1400" kern="0" dirty="0">
                <a:solidFill>
                  <a:prstClr val="white"/>
                </a:solidFill>
                <a:latin typeface="EYInterstate Light"/>
              </a:endParaRPr>
            </a:p>
          </p:txBody>
        </p:sp>
      </p:grpSp>
      <p:sp>
        <p:nvSpPr>
          <p:cNvPr id="38" name="Oval 15">
            <a:extLst>
              <a:ext uri="{FF2B5EF4-FFF2-40B4-BE49-F238E27FC236}">
                <a16:creationId xmlns:a16="http://schemas.microsoft.com/office/drawing/2014/main" id="{6D528508-D9C9-480E-8EDF-FE45A254B1EB}"/>
              </a:ext>
            </a:extLst>
          </p:cNvPr>
          <p:cNvSpPr/>
          <p:nvPr/>
        </p:nvSpPr>
        <p:spPr>
          <a:xfrm>
            <a:off x="1470826" y="4121919"/>
            <a:ext cx="236115" cy="236115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s-AR" dirty="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B92242A-CD01-40BA-9BB9-73B19F939A93}"/>
              </a:ext>
            </a:extLst>
          </p:cNvPr>
          <p:cNvSpPr/>
          <p:nvPr/>
        </p:nvSpPr>
        <p:spPr>
          <a:xfrm>
            <a:off x="3532285" y="4113158"/>
            <a:ext cx="236115" cy="236115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s-AR" dirty="0"/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B1D048FF-4B28-44C9-89CB-E6CDE079793D}"/>
              </a:ext>
            </a:extLst>
          </p:cNvPr>
          <p:cNvSpPr/>
          <p:nvPr/>
        </p:nvSpPr>
        <p:spPr>
          <a:xfrm>
            <a:off x="3345086" y="4431541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1400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45" name="Rectangle 20">
            <a:extLst>
              <a:ext uri="{FF2B5EF4-FFF2-40B4-BE49-F238E27FC236}">
                <a16:creationId xmlns:a16="http://schemas.microsoft.com/office/drawing/2014/main" id="{801740CB-C2C8-4B94-8400-438CB68CE8A4}"/>
              </a:ext>
            </a:extLst>
          </p:cNvPr>
          <p:cNvSpPr/>
          <p:nvPr/>
        </p:nvSpPr>
        <p:spPr>
          <a:xfrm>
            <a:off x="1275225" y="4405006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1400" b="1" dirty="0">
                <a:solidFill>
                  <a:schemeClr val="bg1"/>
                </a:solidFill>
              </a:rPr>
              <a:t>2010</a:t>
            </a:r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CE7F7347-052F-40FE-B0C0-1B7B5B5209FB}"/>
              </a:ext>
            </a:extLst>
          </p:cNvPr>
          <p:cNvSpPr/>
          <p:nvPr/>
        </p:nvSpPr>
        <p:spPr>
          <a:xfrm>
            <a:off x="6063347" y="4440783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1400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47" name="Rectangle 20">
            <a:extLst>
              <a:ext uri="{FF2B5EF4-FFF2-40B4-BE49-F238E27FC236}">
                <a16:creationId xmlns:a16="http://schemas.microsoft.com/office/drawing/2014/main" id="{55F3E862-421B-4954-A85A-E9F38E0C9CE9}"/>
              </a:ext>
            </a:extLst>
          </p:cNvPr>
          <p:cNvSpPr/>
          <p:nvPr/>
        </p:nvSpPr>
        <p:spPr>
          <a:xfrm>
            <a:off x="7524486" y="4429427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1400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9CB61B95-5EFE-489F-BCBE-8E601C77E956}"/>
              </a:ext>
            </a:extLst>
          </p:cNvPr>
          <p:cNvSpPr/>
          <p:nvPr/>
        </p:nvSpPr>
        <p:spPr>
          <a:xfrm>
            <a:off x="8852891" y="4452342"/>
            <a:ext cx="6270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1400" b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351232B2-5475-4D72-90DE-B0F69194257E}"/>
              </a:ext>
            </a:extLst>
          </p:cNvPr>
          <p:cNvSpPr/>
          <p:nvPr/>
        </p:nvSpPr>
        <p:spPr>
          <a:xfrm>
            <a:off x="8692438" y="4826378"/>
            <a:ext cx="1254456" cy="954107"/>
          </a:xfrm>
          <a:prstGeom prst="rect">
            <a:avLst/>
          </a:prstGeom>
          <a:solidFill>
            <a:srgbClr val="002060"/>
          </a:solidFill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AR" sz="1400" kern="0" dirty="0">
                <a:solidFill>
                  <a:prstClr val="white"/>
                </a:solidFill>
                <a:latin typeface="EYInterstate Light"/>
              </a:rPr>
              <a:t>RG 5010: </a:t>
            </a:r>
            <a:r>
              <a:rPr lang="es-AR" sz="1400" b="1" kern="0" dirty="0">
                <a:solidFill>
                  <a:prstClr val="white"/>
                </a:solidFill>
                <a:latin typeface="EYInterstate Light"/>
              </a:rPr>
              <a:t>Se </a:t>
            </a:r>
            <a:r>
              <a:rPr lang="es-AR" sz="1400" kern="0" dirty="0">
                <a:solidFill>
                  <a:prstClr val="white"/>
                </a:solidFill>
                <a:latin typeface="EYInterstate Light"/>
              </a:rPr>
              <a:t>prorroga el plazo de presentación</a:t>
            </a:r>
            <a:endParaRPr lang="en-US" sz="1400" kern="0" dirty="0">
              <a:solidFill>
                <a:prstClr val="white"/>
              </a:solidFill>
              <a:latin typeface="EYInterstate Light"/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F462ACBA-42EC-4D96-8DCE-564E476AC2EA}"/>
              </a:ext>
            </a:extLst>
          </p:cNvPr>
          <p:cNvSpPr/>
          <p:nvPr/>
        </p:nvSpPr>
        <p:spPr>
          <a:xfrm>
            <a:off x="6281392" y="4127079"/>
            <a:ext cx="236115" cy="236115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s-AR" dirty="0"/>
          </a:p>
        </p:txBody>
      </p:sp>
      <p:sp>
        <p:nvSpPr>
          <p:cNvPr id="42" name="Oval 21">
            <a:extLst>
              <a:ext uri="{FF2B5EF4-FFF2-40B4-BE49-F238E27FC236}">
                <a16:creationId xmlns:a16="http://schemas.microsoft.com/office/drawing/2014/main" id="{344C3ABC-688D-423F-93C0-7CA0BEBC0605}"/>
              </a:ext>
            </a:extLst>
          </p:cNvPr>
          <p:cNvSpPr/>
          <p:nvPr/>
        </p:nvSpPr>
        <p:spPr>
          <a:xfrm>
            <a:off x="8993486" y="4152119"/>
            <a:ext cx="236115" cy="236115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s-AR" dirty="0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B6E72486-3EEF-485E-A391-20A336716DEA}"/>
              </a:ext>
            </a:extLst>
          </p:cNvPr>
          <p:cNvSpPr/>
          <p:nvPr/>
        </p:nvSpPr>
        <p:spPr>
          <a:xfrm>
            <a:off x="7674314" y="4137272"/>
            <a:ext cx="236115" cy="236115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endParaRPr lang="es-AR" dirty="0"/>
          </a:p>
        </p:txBody>
      </p:sp>
      <p:sp>
        <p:nvSpPr>
          <p:cNvPr id="41" name="Rectangle 23">
            <a:extLst>
              <a:ext uri="{FF2B5EF4-FFF2-40B4-BE49-F238E27FC236}">
                <a16:creationId xmlns:a16="http://schemas.microsoft.com/office/drawing/2014/main" id="{22DD8231-C6E0-4513-87EF-C0072B2A8D22}"/>
              </a:ext>
            </a:extLst>
          </p:cNvPr>
          <p:cNvSpPr/>
          <p:nvPr/>
        </p:nvSpPr>
        <p:spPr>
          <a:xfrm>
            <a:off x="6864087" y="5846744"/>
            <a:ext cx="1832847" cy="954107"/>
          </a:xfrm>
          <a:prstGeom prst="rect">
            <a:avLst/>
          </a:prstGeom>
          <a:solidFill>
            <a:srgbClr val="188CE5">
              <a:lumMod val="50000"/>
            </a:srgbClr>
          </a:solidFill>
          <a:ln>
            <a:solidFill>
              <a:sysClr val="window" lastClr="FFFFFF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400" kern="0" dirty="0">
                <a:solidFill>
                  <a:prstClr val="white"/>
                </a:solidFill>
                <a:latin typeface="EYInterstate Light"/>
              </a:rPr>
              <a:t>RG 4838: Planificaciones fiscales internacionales</a:t>
            </a:r>
            <a:endParaRPr lang="en-US" sz="1400" kern="0" dirty="0">
              <a:solidFill>
                <a:prstClr val="white"/>
              </a:solidFill>
              <a:latin typeface="EYInterstate Light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EA5D33E-8672-4A35-A701-DF357FC9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18" y="294200"/>
            <a:ext cx="10978515" cy="590400"/>
          </a:xfrm>
        </p:spPr>
        <p:txBody>
          <a:bodyPr/>
          <a:lstStyle/>
          <a:p>
            <a:r>
              <a:rPr lang="es-AR" dirty="0"/>
              <a:t>Precios de Transferencia en Argentina – Escenario post BEPS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1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Reforma Tributaria – Modificaciones al Régimen Tributario Argentino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DC7B1-48B6-41C5-9771-FF26563E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smtClean="0">
                <a:latin typeface="EYInterstate Light" panose="02000506000000020004" pitchFamily="2" charset="0"/>
              </a:rPr>
              <a:pPr/>
              <a:t>7</a:t>
            </a:fld>
            <a:endParaRPr dirty="0">
              <a:latin typeface="EYInterstate Light" panose="02000506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F94EAD-D16D-48BD-AE66-7A47990FBAF1}"/>
              </a:ext>
            </a:extLst>
          </p:cNvPr>
          <p:cNvSpPr txBox="1"/>
          <p:nvPr/>
        </p:nvSpPr>
        <p:spPr>
          <a:xfrm>
            <a:off x="1543050" y="2186483"/>
            <a:ext cx="9505949" cy="3114699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ts val="24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AR" sz="2000" dirty="0">
                <a:solidFill>
                  <a:schemeClr val="bg1"/>
                </a:solidFill>
              </a:rPr>
              <a:t>La publicación de la Resolución General (AFIP) 4717/20 establece un </a:t>
            </a:r>
            <a:r>
              <a:rPr lang="es-AR" sz="2000" b="1" u="sng" dirty="0">
                <a:solidFill>
                  <a:schemeClr val="tx2"/>
                </a:solidFill>
              </a:rPr>
              <a:t>nuevo estándar</a:t>
            </a:r>
            <a:r>
              <a:rPr lang="es-AR" sz="2000" dirty="0">
                <a:solidFill>
                  <a:schemeClr val="tx2"/>
                </a:solidFill>
              </a:rPr>
              <a:t> </a:t>
            </a:r>
            <a:r>
              <a:rPr lang="es-AR" sz="2000" dirty="0">
                <a:solidFill>
                  <a:schemeClr val="bg1"/>
                </a:solidFill>
              </a:rPr>
              <a:t>de documentación en materia de precios de transferencia.</a:t>
            </a:r>
          </a:p>
          <a:p>
            <a:pPr algn="ctr">
              <a:lnSpc>
                <a:spcPts val="24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s-AR" sz="2000" dirty="0">
              <a:solidFill>
                <a:schemeClr val="bg1"/>
              </a:solidFill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AR" sz="2000" dirty="0">
                <a:solidFill>
                  <a:schemeClr val="bg1"/>
                </a:solidFill>
              </a:rPr>
              <a:t>Apunta a establecer una </a:t>
            </a:r>
            <a:r>
              <a:rPr lang="es-AR" sz="2000" b="1" u="sng" dirty="0">
                <a:solidFill>
                  <a:schemeClr val="tx2"/>
                </a:solidFill>
              </a:rPr>
              <a:t>mayor transparencia fiscal</a:t>
            </a:r>
            <a:r>
              <a:rPr lang="es-AR" sz="2000" dirty="0">
                <a:solidFill>
                  <a:schemeClr val="tx2"/>
                </a:solidFill>
              </a:rPr>
              <a:t> </a:t>
            </a:r>
            <a:r>
              <a:rPr lang="es-AR" sz="2000" dirty="0">
                <a:solidFill>
                  <a:schemeClr val="bg1"/>
                </a:solidFill>
              </a:rPr>
              <a:t>en línea con estándares internacionales </a:t>
            </a:r>
          </a:p>
          <a:p>
            <a:pPr algn="ctr">
              <a:lnSpc>
                <a:spcPts val="24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endParaRPr lang="es-AR" sz="2000" dirty="0">
              <a:solidFill>
                <a:schemeClr val="bg1"/>
              </a:solidFill>
            </a:endParaRPr>
          </a:p>
          <a:p>
            <a:pPr algn="ctr">
              <a:lnSpc>
                <a:spcPts val="24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AR" sz="2000" dirty="0">
                <a:solidFill>
                  <a:schemeClr val="bg1"/>
                </a:solidFill>
              </a:rPr>
              <a:t>Introduce </a:t>
            </a:r>
            <a:r>
              <a:rPr lang="es-AR" sz="2000" b="1" u="sng" dirty="0">
                <a:solidFill>
                  <a:schemeClr val="tx2"/>
                </a:solidFill>
              </a:rPr>
              <a:t>definiciones y requerimientos fundamentales</a:t>
            </a:r>
            <a:r>
              <a:rPr lang="es-AR" sz="2000" dirty="0">
                <a:solidFill>
                  <a:schemeClr val="bg1"/>
                </a:solidFill>
              </a:rPr>
              <a:t>, que impactarán</a:t>
            </a:r>
            <a:r>
              <a:rPr lang="es-AR" sz="2000" b="1" u="sng" dirty="0">
                <a:solidFill>
                  <a:schemeClr val="bg1"/>
                </a:solidFill>
              </a:rPr>
              <a:t> </a:t>
            </a:r>
            <a:r>
              <a:rPr lang="es-AR" sz="2000" dirty="0">
                <a:solidFill>
                  <a:schemeClr val="bg1"/>
                </a:solidFill>
              </a:rPr>
              <a:t>en la </a:t>
            </a:r>
            <a:r>
              <a:rPr lang="es-AR" sz="2000" b="1" u="sng" dirty="0">
                <a:solidFill>
                  <a:schemeClr val="tx2"/>
                </a:solidFill>
              </a:rPr>
              <a:t>planificación y la implementación de las operaciones</a:t>
            </a:r>
            <a:r>
              <a:rPr lang="es-AR" sz="2000" dirty="0">
                <a:solidFill>
                  <a:schemeClr val="bg1"/>
                </a:solidFill>
              </a:rPr>
              <a:t> de compañías argentinas con </a:t>
            </a:r>
            <a:r>
              <a:rPr lang="es-AR" sz="2000" b="1" u="sng" dirty="0">
                <a:solidFill>
                  <a:schemeClr val="tx2"/>
                </a:solidFill>
              </a:rPr>
              <a:t>sujetos vinculados del exterior</a:t>
            </a:r>
            <a:r>
              <a:rPr lang="es-AR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Graphic 8" descr="Marketing">
            <a:extLst>
              <a:ext uri="{FF2B5EF4-FFF2-40B4-BE49-F238E27FC236}">
                <a16:creationId xmlns:a16="http://schemas.microsoft.com/office/drawing/2014/main" id="{B403B7E3-E070-40EE-8FA8-1CE3ABEF1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165" y="1254668"/>
            <a:ext cx="1349292" cy="134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25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Importación / Exportación de bienes</a:t>
            </a:r>
            <a:br>
              <a:rPr lang="es-AR" dirty="0"/>
            </a:br>
            <a:r>
              <a:rPr lang="es-AR" dirty="0"/>
              <a:t>Definición de fuente - Art. 9 LIG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DC7B1-48B6-41C5-9771-FF26563E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lang="es-AR" smtClean="0">
                <a:latin typeface="EYInterstate Light" panose="02000506000000020004" pitchFamily="2" charset="0"/>
              </a:rPr>
              <a:pPr/>
              <a:t>8</a:t>
            </a:fld>
            <a:endParaRPr lang="es-AR" dirty="0">
              <a:latin typeface="EYInterstate Light" panose="02000506000000020004" pitchFamily="2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921E05E-226C-47F1-8887-C53CEFB7BF3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25546" y="1664844"/>
            <a:ext cx="3871345" cy="2180705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36000" tIns="216000" rIns="0" bIns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Las ganancias provenientes de la exportación de bienes producidos, manufacturados, tratados o comprados en el país, son totalmente de fuente argentina.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F9AE22-91C0-4AE0-A26D-DD712159BAC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7224" y="1674976"/>
            <a:ext cx="3943350" cy="2180679"/>
          </a:xfrm>
          <a:prstGeom prst="rect">
            <a:avLst/>
          </a:prstGeom>
          <a:noFill/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36000" tIns="216000" rIns="0" bIns="0" anchor="t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000" b="0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Las ganancias que obtienen los exportadores del extranjero por la simple introducción de sus productos en la República Argentina son de fuente extranjera.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86C9C3-B0DE-48EA-A789-6921F9EAE000}"/>
              </a:ext>
            </a:extLst>
          </p:cNvPr>
          <p:cNvSpPr txBox="1"/>
          <p:nvPr/>
        </p:nvSpPr>
        <p:spPr>
          <a:xfrm>
            <a:off x="6993793" y="1367199"/>
            <a:ext cx="25658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46441"/>
            <a:r>
              <a:rPr lang="es-AR" sz="2400" dirty="0">
                <a:solidFill>
                  <a:schemeClr val="tx2"/>
                </a:solidFill>
                <a:latin typeface="EYInterstate Light" panose="02000506000000020004" pitchFamily="2" charset="0"/>
                <a:ea typeface="Georgia" charset="0"/>
                <a:cs typeface="Georgia" charset="0"/>
              </a:rPr>
              <a:t>Importación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AB08EA-81CC-418E-B7A5-E3A9B38065F4}"/>
              </a:ext>
            </a:extLst>
          </p:cNvPr>
          <p:cNvSpPr txBox="1"/>
          <p:nvPr/>
        </p:nvSpPr>
        <p:spPr>
          <a:xfrm>
            <a:off x="1703612" y="1367199"/>
            <a:ext cx="256583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46441"/>
            <a:r>
              <a:rPr lang="es-AR" sz="2200" dirty="0">
                <a:solidFill>
                  <a:schemeClr val="tx2"/>
                </a:solidFill>
                <a:latin typeface="EYInterstate Light" panose="02000506000000020004" pitchFamily="2" charset="0"/>
                <a:ea typeface="Georgia" charset="0"/>
                <a:cs typeface="Georgia" charset="0"/>
              </a:rPr>
              <a:t>Exportación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022212-D521-4C06-8BBB-E330EE9AF0C0}"/>
              </a:ext>
            </a:extLst>
          </p:cNvPr>
          <p:cNvCxnSpPr>
            <a:cxnSpLocks/>
          </p:cNvCxnSpPr>
          <p:nvPr/>
        </p:nvCxnSpPr>
        <p:spPr>
          <a:xfrm>
            <a:off x="5671127" y="1754914"/>
            <a:ext cx="0" cy="2100741"/>
          </a:xfrm>
          <a:prstGeom prst="line">
            <a:avLst/>
          </a:prstGeom>
          <a:ln w="952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80C40DCA-DF85-48B8-AA2C-8F8BAD2F99B3}"/>
              </a:ext>
            </a:extLst>
          </p:cNvPr>
          <p:cNvSpPr/>
          <p:nvPr/>
        </p:nvSpPr>
        <p:spPr>
          <a:xfrm>
            <a:off x="609918" y="4879674"/>
            <a:ext cx="4655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57188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AR" sz="2000" kern="0" dirty="0">
                <a:solidFill>
                  <a:schemeClr val="bg1"/>
                </a:solidFill>
                <a:latin typeface="+mj-lt"/>
              </a:rPr>
              <a:t>Implica un ajuste en la DDJJ de IG del contribuyente local.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84A89C-56DF-4EF6-81F8-ADCEDA8BA73D}"/>
              </a:ext>
            </a:extLst>
          </p:cNvPr>
          <p:cNvSpPr/>
          <p:nvPr/>
        </p:nvSpPr>
        <p:spPr>
          <a:xfrm>
            <a:off x="5948803" y="4879674"/>
            <a:ext cx="46558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57188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s-AR" sz="2000" kern="0" dirty="0">
                <a:solidFill>
                  <a:schemeClr val="bg1"/>
                </a:solidFill>
                <a:latin typeface="+mj-lt"/>
              </a:rPr>
              <a:t>No se especifica. Se presume que implicaría un ajuste en la DDJJ de IG del contribuyente local. </a:t>
            </a:r>
            <a:endParaRPr lang="en-US" sz="2000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A5CE88-9F6E-432D-904E-59688C1DD427}"/>
              </a:ext>
            </a:extLst>
          </p:cNvPr>
          <p:cNvSpPr txBox="1"/>
          <p:nvPr/>
        </p:nvSpPr>
        <p:spPr>
          <a:xfrm>
            <a:off x="4269541" y="4216671"/>
            <a:ext cx="2803171" cy="324704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AR" sz="2200" dirty="0">
                <a:solidFill>
                  <a:schemeClr val="bg1"/>
                </a:solidFill>
                <a:latin typeface="EYInterstate Light" panose="02000506000000020004" pitchFamily="2" charset="0"/>
              </a:rPr>
              <a:t>Ajuste</a:t>
            </a:r>
            <a:r>
              <a:rPr lang="en-US" sz="2200" dirty="0">
                <a:solidFill>
                  <a:schemeClr val="bg1"/>
                </a:solidFill>
                <a:latin typeface="EYInterstate Light" panose="02000506000000020004" pitchFamily="2" charset="0"/>
              </a:rPr>
              <a:t> Art 9 – LIG</a:t>
            </a:r>
          </a:p>
        </p:txBody>
      </p:sp>
    </p:spTree>
    <p:extLst>
      <p:ext uri="{BB962C8B-B14F-4D97-AF65-F5344CB8AC3E}">
        <p14:creationId xmlns:p14="http://schemas.microsoft.com/office/powerpoint/2010/main" val="323834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Importación / Exportación de bienes</a:t>
            </a:r>
            <a:br>
              <a:rPr lang="es-AR" dirty="0"/>
            </a:br>
            <a:r>
              <a:rPr lang="es-AR" dirty="0"/>
              <a:t>Definición de fuente - Art. 9 LIG (Cont.)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DC7B1-48B6-41C5-9771-FF26563E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AR" dirty="0">
                <a:latin typeface="EYInterstate Light" panose="02000506000000020004" pitchFamily="2" charset="0"/>
              </a:rPr>
              <a:t>Page </a:t>
            </a:r>
            <a:fld id="{F1BC30E3-FFE5-4B91-AA19-87A149EBB9EE}" type="slidenum">
              <a:rPr lang="es-AR" smtClean="0">
                <a:latin typeface="EYInterstate Light" panose="02000506000000020004" pitchFamily="2" charset="0"/>
              </a:rPr>
              <a:pPr/>
              <a:t>9</a:t>
            </a:fld>
            <a:endParaRPr lang="es-AR" dirty="0">
              <a:latin typeface="EYInterstate Light" panose="02000506000000020004" pitchFamily="2" charset="0"/>
            </a:endParaRP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ABF5621D-261E-452A-A08C-A2C18AD40025}"/>
              </a:ext>
            </a:extLst>
          </p:cNvPr>
          <p:cNvSpPr txBox="1">
            <a:spLocks noChangeArrowheads="1"/>
          </p:cNvSpPr>
          <p:nvPr/>
        </p:nvSpPr>
        <p:spPr>
          <a:xfrm>
            <a:off x="1341005" y="1224317"/>
            <a:ext cx="8534400" cy="411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096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77913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3513" indent="-355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87525" indent="-354013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s-AR" sz="2200" b="1" i="1" u="none" strike="noStrike" kern="1200" cap="none" spc="0" normalizeH="0" baseline="0" noProof="0" dirty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Sujetos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es-AR" sz="1200" b="1" i="1" u="none" strike="noStrike" kern="1200" cap="none" spc="0" normalizeH="0" baseline="0" noProof="0" dirty="0">
              <a:ln>
                <a:noFill/>
              </a:ln>
              <a:solidFill>
                <a:srgbClr val="FFE6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709613" marR="0" lvl="1" indent="-3540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Independientes </a:t>
            </a:r>
          </a:p>
          <a:p>
            <a:pPr marL="709613" marR="0" lvl="1" indent="-3540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Vinculados</a:t>
            </a:r>
          </a:p>
          <a:p>
            <a:pPr marL="709613" marR="0" lvl="1" indent="-35401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endParaRPr kumimoji="0" lang="es-AR" sz="10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0" name="Abgerundetes Rechteck 35">
            <a:extLst>
              <a:ext uri="{FF2B5EF4-FFF2-40B4-BE49-F238E27FC236}">
                <a16:creationId xmlns:a16="http://schemas.microsoft.com/office/drawing/2014/main" id="{6C1D2626-14DB-4C36-833E-98D931EB4A20}"/>
              </a:ext>
            </a:extLst>
          </p:cNvPr>
          <p:cNvSpPr/>
          <p:nvPr/>
        </p:nvSpPr>
        <p:spPr bwMode="gray">
          <a:xfrm>
            <a:off x="2239696" y="2923723"/>
            <a:ext cx="8233483" cy="2755111"/>
          </a:xfrm>
          <a:prstGeom prst="rect">
            <a:avLst/>
          </a:prstGeom>
          <a:solidFill>
            <a:srgbClr val="74748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lIns="640080" tIns="72000" rIns="108000" bIns="7200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es-AR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Jurisdicciones No Cooperantes </a:t>
            </a:r>
          </a:p>
          <a:p>
            <a:pPr marL="356616" marR="0" lvl="0" indent="-356616" defTabSz="914400" eaLnBrk="1" fontAlgn="auto" latinLnBrk="0" hangingPunct="1">
              <a:spcBef>
                <a:spcPts val="0"/>
              </a:spcBef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Jurisdicciones que no tienen vigente un acuerdo de intercambio de información o un CDI o teniéndolo, no cumplan con el intercambio.</a:t>
            </a:r>
          </a:p>
          <a:p>
            <a:pPr marL="356616" marR="0" lvl="0" indent="-356616" defTabSz="914400" eaLnBrk="1" fontAlgn="auto" latinLnBrk="0" hangingPunct="1">
              <a:spcBef>
                <a:spcPts val="0"/>
              </a:spcBef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El Poder Ejecutivo Nacional elaboró un listado de las jurisdicciones no cooperantes 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buClr>
                <a:srgbClr val="FFE600"/>
              </a:buClr>
              <a:buSzPct val="70000"/>
              <a:buFontTx/>
              <a:buNone/>
              <a:tabLst/>
              <a:defRPr/>
            </a:pPr>
            <a:r>
              <a:rPr kumimoji="0" lang="es-AR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Paraísos Fiscales</a:t>
            </a:r>
          </a:p>
          <a:p>
            <a:pPr marL="356616" marR="0" lvl="0" indent="-356616" defTabSz="914400" eaLnBrk="1" fontAlgn="auto" latinLnBrk="0" hangingPunct="1">
              <a:spcBef>
                <a:spcPts val="0"/>
              </a:spcBef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Jurisdicciones o regímenes tributarios especiales que establezcan una tributación máxima a la renta empresaria inferior a 15% (60% x 25% </a:t>
            </a: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Wingdings" panose="05000000000000000000" pitchFamily="2" charset="2"/>
              </a:rPr>
              <a:t> 2019</a:t>
            </a:r>
            <a:r>
              <a:rPr kumimoji="0" lang="es-AR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).</a:t>
            </a:r>
          </a:p>
        </p:txBody>
      </p:sp>
      <p:sp>
        <p:nvSpPr>
          <p:cNvPr id="31" name="Ellipse 33">
            <a:extLst>
              <a:ext uri="{FF2B5EF4-FFF2-40B4-BE49-F238E27FC236}">
                <a16:creationId xmlns:a16="http://schemas.microsoft.com/office/drawing/2014/main" id="{8B7C8691-D654-481E-89B9-3E79A758592F}"/>
              </a:ext>
            </a:extLst>
          </p:cNvPr>
          <p:cNvSpPr/>
          <p:nvPr/>
        </p:nvSpPr>
        <p:spPr bwMode="gray">
          <a:xfrm>
            <a:off x="1405193" y="2976375"/>
            <a:ext cx="1233500" cy="1222491"/>
          </a:xfrm>
          <a:prstGeom prst="ellipse">
            <a:avLst/>
          </a:prstGeom>
          <a:solidFill>
            <a:srgbClr val="80808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Reforma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LIG</a:t>
            </a:r>
          </a:p>
        </p:txBody>
      </p:sp>
      <p:sp>
        <p:nvSpPr>
          <p:cNvPr id="32" name="Rad 1">
            <a:extLst>
              <a:ext uri="{FF2B5EF4-FFF2-40B4-BE49-F238E27FC236}">
                <a16:creationId xmlns:a16="http://schemas.microsoft.com/office/drawing/2014/main" id="{58184C1D-F5E3-4913-9564-84A118CBFE57}"/>
              </a:ext>
            </a:extLst>
          </p:cNvPr>
          <p:cNvSpPr/>
          <p:nvPr/>
        </p:nvSpPr>
        <p:spPr bwMode="gray">
          <a:xfrm>
            <a:off x="1261504" y="2848352"/>
            <a:ext cx="1536191" cy="1522480"/>
          </a:xfrm>
          <a:prstGeom prst="donut">
            <a:avLst>
              <a:gd name="adj" fmla="val 11326"/>
            </a:avLst>
          </a:prstGeom>
          <a:solidFill>
            <a:srgbClr val="FFE600"/>
          </a:solidFill>
          <a:ln w="25400" cap="flat" cmpd="sng" algn="ctr">
            <a:noFill/>
            <a:prstDash val="solid"/>
            <a:headEnd/>
            <a:tailE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191045"/>
      </p:ext>
    </p:extLst>
  </p:cSld>
  <p:clrMapOvr>
    <a:masterClrMapping/>
  </p:clrMapOvr>
</p:sld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EY light background">
  <a:themeElements>
    <a:clrScheme name="Custom 8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2802</Words>
  <Application>Microsoft Office PowerPoint</Application>
  <PresentationFormat>Custom</PresentationFormat>
  <Paragraphs>309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EYInterstate</vt:lpstr>
      <vt:lpstr>EYInterstate Light</vt:lpstr>
      <vt:lpstr>Wingdings</vt:lpstr>
      <vt:lpstr>EY dark background</vt:lpstr>
      <vt:lpstr>EY light background</vt:lpstr>
      <vt:lpstr>Precios de Transferencia en la República Argentina</vt:lpstr>
      <vt:lpstr>Que es Precios de Transferencia?</vt:lpstr>
      <vt:lpstr> Objetivo de las normas en Argentina</vt:lpstr>
      <vt:lpstr>Incentivos en el “Manipuleo” de los Resultados</vt:lpstr>
      <vt:lpstr>Principio Arm’s Length</vt:lpstr>
      <vt:lpstr>Precios de Transferencia en Argentina – Escenario post BEPS</vt:lpstr>
      <vt:lpstr>Reforma Tributaria – Modificaciones al Régimen Tributario Argentino</vt:lpstr>
      <vt:lpstr>Importación / Exportación de bienes Definición de fuente - Art. 9 LIG</vt:lpstr>
      <vt:lpstr>Importación / Exportación de bienes Definición de fuente - Art. 9 LIG (Cont.)</vt:lpstr>
      <vt:lpstr>Importación / Exportación de bienes Definición de fuente - Art. 9 LIG (Cont.)</vt:lpstr>
      <vt:lpstr>Sucursales y establecimientos estables de sujetos del exterior  Art. 16 (1° Parte)</vt:lpstr>
      <vt:lpstr>Sucursales y establecimientos estables de sujetos del exterior  Art. 16 (1° Parte)</vt:lpstr>
      <vt:lpstr>Operaciones entre partes vinculadas  Art. 16 (2° Parte)</vt:lpstr>
      <vt:lpstr>Reforma Tributaria - Análisis de Comparabilidad – Comparables Internos </vt:lpstr>
      <vt:lpstr>Reforma Tributaria - Análisis Transaccional y Segmentación</vt:lpstr>
      <vt:lpstr>Reforma Tributaria - Resumen de los métodos de precios de transferencia, análisis y aplicación</vt:lpstr>
      <vt:lpstr>Reforma Tributaria  - Concepto de Operaciones y Empresas  Comparables</vt:lpstr>
      <vt:lpstr>Criterios de comparabilidad - Elementos a Considerar </vt:lpstr>
      <vt:lpstr>Criterios de comparabilidad - Elementos a Considerar (Cont.)</vt:lpstr>
      <vt:lpstr>Utilización de rangos de precios o utilidades</vt:lpstr>
      <vt:lpstr>Operaciones con Intermediarios</vt:lpstr>
      <vt:lpstr>Documentación vigente en materia de Precios de Transferencia</vt:lpstr>
      <vt:lpstr>COVID 19 – Recomendaciones de la Autoridad Fiscal</vt:lpstr>
      <vt:lpstr>Efectos de un ajuste por Precios de Transferencia</vt:lpstr>
      <vt:lpstr>Efectos de un ajuste por Precios de Transferencia</vt:lpstr>
      <vt:lpstr>Convenios para evitar la doble imposición en materia tributaria</vt:lpstr>
      <vt:lpstr>Riesgos en Precios de Transferencia</vt:lpstr>
      <vt:lpstr>Precios de Transferencia: Penalidades</vt:lpstr>
      <vt:lpstr>Precios de Transferencia: Penalidades (cont.)</vt:lpstr>
      <vt:lpstr>Precios de Transferencia: Penalidades (cont.)</vt:lpstr>
      <vt:lpstr>Precios de Transferencia en Argentina Otros temas de interés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2016-03-16T05:57:48Z</dcterms:created>
  <dcterms:modified xsi:type="dcterms:W3CDTF">2023-08-28T15:20:53Z</dcterms:modified>
  <cp:contentStatus/>
</cp:coreProperties>
</file>