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6" r:id="rId2"/>
    <p:sldId id="297" r:id="rId3"/>
    <p:sldId id="298" r:id="rId4"/>
    <p:sldId id="268" r:id="rId5"/>
    <p:sldId id="277" r:id="rId6"/>
    <p:sldId id="299" r:id="rId7"/>
    <p:sldId id="303" r:id="rId8"/>
    <p:sldId id="300" r:id="rId9"/>
    <p:sldId id="333" r:id="rId10"/>
    <p:sldId id="334" r:id="rId11"/>
    <p:sldId id="336" r:id="rId12"/>
    <p:sldId id="302" r:id="rId13"/>
    <p:sldId id="301" r:id="rId14"/>
    <p:sldId id="313" r:id="rId15"/>
    <p:sldId id="327" r:id="rId16"/>
    <p:sldId id="328" r:id="rId17"/>
    <p:sldId id="329" r:id="rId18"/>
    <p:sldId id="330" r:id="rId19"/>
    <p:sldId id="331" r:id="rId20"/>
    <p:sldId id="281" r:id="rId21"/>
    <p:sldId id="304" r:id="rId22"/>
    <p:sldId id="305" r:id="rId23"/>
    <p:sldId id="337" r:id="rId24"/>
    <p:sldId id="338" r:id="rId25"/>
    <p:sldId id="310" r:id="rId26"/>
    <p:sldId id="306" r:id="rId27"/>
    <p:sldId id="307" r:id="rId28"/>
    <p:sldId id="309" r:id="rId29"/>
    <p:sldId id="308" r:id="rId30"/>
    <p:sldId id="312" r:id="rId31"/>
    <p:sldId id="311" r:id="rId32"/>
    <p:sldId id="332" r:id="rId33"/>
    <p:sldId id="289" r:id="rId34"/>
    <p:sldId id="316" r:id="rId35"/>
    <p:sldId id="314" r:id="rId36"/>
    <p:sldId id="315" r:id="rId37"/>
    <p:sldId id="295" r:id="rId3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Requisitos" id="{D1AD4136-D8F3-4193-9D50-65C3DFDF4725}">
          <p14:sldIdLst>
            <p14:sldId id="296"/>
            <p14:sldId id="297"/>
            <p14:sldId id="298"/>
            <p14:sldId id="268"/>
            <p14:sldId id="277"/>
            <p14:sldId id="299"/>
            <p14:sldId id="303"/>
            <p14:sldId id="300"/>
            <p14:sldId id="333"/>
            <p14:sldId id="334"/>
            <p14:sldId id="336"/>
            <p14:sldId id="302"/>
            <p14:sldId id="301"/>
            <p14:sldId id="313"/>
            <p14:sldId id="327"/>
            <p14:sldId id="328"/>
            <p14:sldId id="329"/>
            <p14:sldId id="330"/>
            <p14:sldId id="331"/>
          </p14:sldIdLst>
        </p14:section>
        <p14:section name="Sección Beneficios" id="{BD1AE29C-3B4F-4989-B389-02D97415C1AB}">
          <p14:sldIdLst>
            <p14:sldId id="281"/>
            <p14:sldId id="304"/>
            <p14:sldId id="305"/>
            <p14:sldId id="337"/>
            <p14:sldId id="338"/>
            <p14:sldId id="310"/>
            <p14:sldId id="306"/>
            <p14:sldId id="307"/>
            <p14:sldId id="309"/>
            <p14:sldId id="308"/>
          </p14:sldIdLst>
        </p14:section>
        <p14:section name="Sección Final" id="{2AA3636C-146C-4D37-9951-51F9227B33CC}">
          <p14:sldIdLst>
            <p14:sldId id="312"/>
            <p14:sldId id="311"/>
            <p14:sldId id="332"/>
            <p14:sldId id="289"/>
            <p14:sldId id="316"/>
            <p14:sldId id="314"/>
            <p14:sldId id="315"/>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p:scale>
          <a:sx n="100" d="100"/>
          <a:sy n="100" d="100"/>
        </p:scale>
        <p:origin x="83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diagrams/_rels/data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image" Target="../media/image24.png"/></Relationships>
</file>

<file path=ppt/diagrams/_rels/data7.xml.rels><?xml version="1.0" encoding="UTF-8" standalone="yes"?>
<Relationships xmlns="http://schemas.openxmlformats.org/package/2006/relationships"><Relationship Id="rId1" Type="http://schemas.openxmlformats.org/officeDocument/2006/relationships/image" Target="../media/image27.png"/></Relationships>
</file>

<file path=ppt/diagrams/_rels/data8.xml.rels><?xml version="1.0" encoding="UTF-8" standalone="yes"?>
<Relationships xmlns="http://schemas.openxmlformats.org/package/2006/relationships"><Relationship Id="rId1" Type="http://schemas.openxmlformats.org/officeDocument/2006/relationships/image" Target="../media/image28.png"/></Relationships>
</file>

<file path=ppt/diagrams/_rels/data9.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image" Target="../media/image2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56C10-5C14-4EC7-AAF7-B89D1191FA67}"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s-AR"/>
        </a:p>
      </dgm:t>
    </dgm:pt>
    <dgm:pt modelId="{B8A9722F-CEFC-4AED-8409-46970C6E3EF2}">
      <dgm:prSet custT="1"/>
      <dgm:spPr/>
      <dgm:t>
        <a:bodyPr/>
        <a:lstStyle/>
        <a:p>
          <a:r>
            <a:rPr lang="es-ES" sz="1400" b="1" dirty="0">
              <a:latin typeface="Arial" panose="020B0604020202020204" pitchFamily="34" charset="0"/>
              <a:cs typeface="Arial" panose="020B0604020202020204" pitchFamily="34" charset="0"/>
            </a:rPr>
            <a:t>Año 2004</a:t>
          </a:r>
        </a:p>
        <a:p>
          <a:r>
            <a:rPr lang="es-ES" sz="1400" dirty="0">
              <a:latin typeface="Arial" panose="020B0604020202020204" pitchFamily="34" charset="0"/>
              <a:cs typeface="Arial" panose="020B0604020202020204" pitchFamily="34" charset="0"/>
            </a:rPr>
            <a:t>Ley 25.922:  Ley de Promoción de la Industria del Software y Servicios Informáticos</a:t>
          </a:r>
          <a:endParaRPr lang="es-AR" sz="1400" b="1" dirty="0">
            <a:latin typeface="Arial" panose="020B0604020202020204" pitchFamily="34" charset="0"/>
            <a:cs typeface="Arial" panose="020B0604020202020204" pitchFamily="34" charset="0"/>
          </a:endParaRPr>
        </a:p>
      </dgm:t>
    </dgm:pt>
    <dgm:pt modelId="{AECDC18A-A87A-4C25-9166-005C8C87AE1D}" type="parTrans" cxnId="{7CA003B7-1686-4B5B-BAD9-27E0AC69C59B}">
      <dgm:prSet/>
      <dgm:spPr/>
      <dgm:t>
        <a:bodyPr/>
        <a:lstStyle/>
        <a:p>
          <a:endParaRPr lang="es-AR" sz="1700">
            <a:latin typeface="Arial" panose="020B0604020202020204" pitchFamily="34" charset="0"/>
            <a:cs typeface="Arial" panose="020B0604020202020204" pitchFamily="34" charset="0"/>
          </a:endParaRPr>
        </a:p>
      </dgm:t>
    </dgm:pt>
    <dgm:pt modelId="{02608BF8-F6BF-4F83-9EC8-CD83DD348CC9}" type="sibTrans" cxnId="{7CA003B7-1686-4B5B-BAD9-27E0AC69C59B}">
      <dgm:prSet/>
      <dgm:spPr/>
      <dgm:t>
        <a:bodyPr/>
        <a:lstStyle/>
        <a:p>
          <a:endParaRPr lang="es-AR" sz="1700">
            <a:latin typeface="Arial" panose="020B0604020202020204" pitchFamily="34" charset="0"/>
            <a:cs typeface="Arial" panose="020B0604020202020204" pitchFamily="34" charset="0"/>
          </a:endParaRPr>
        </a:p>
      </dgm:t>
    </dgm:pt>
    <dgm:pt modelId="{550A15E7-2731-4BEE-B1FF-75F5AE7F4956}">
      <dgm:prSet custT="1"/>
      <dgm:spPr/>
      <dgm:t>
        <a:bodyPr/>
        <a:lstStyle/>
        <a:p>
          <a:r>
            <a:rPr lang="es-ES" sz="1400" b="1" kern="1200" dirty="0">
              <a:latin typeface="Arial" panose="020B0604020202020204" pitchFamily="34" charset="0"/>
              <a:cs typeface="Arial" panose="020B0604020202020204" pitchFamily="34" charset="0"/>
            </a:rPr>
            <a:t>Año 2019</a:t>
          </a:r>
        </a:p>
        <a:p>
          <a:r>
            <a:rPr lang="es-ES" sz="1400" kern="1200" dirty="0">
              <a:latin typeface="Arial" panose="020B0604020202020204" pitchFamily="34" charset="0"/>
              <a:cs typeface="Arial" panose="020B0604020202020204" pitchFamily="34" charset="0"/>
            </a:rPr>
            <a:t>Ley 27.506: Ley de Promoción de la Economía del Conocimiento (LEC)</a:t>
          </a:r>
        </a:p>
        <a:p>
          <a:r>
            <a:rPr lang="es-AR"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Decreto Reglamentario 708/2019</a:t>
          </a:r>
        </a:p>
        <a:p>
          <a:r>
            <a:rPr lang="es-AR"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Resolución(SECPYME) 449/2019</a:t>
          </a:r>
          <a:br>
            <a:rPr lang="es-AR"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br>
            <a:rPr lang="es-AR"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endParaRPr lang="es-AR"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8BD7B3BE-E5D4-4191-9E6C-C789F8C47CD5}" type="parTrans" cxnId="{27D45EE1-0C72-499E-91F5-6FAA55F96B5C}">
      <dgm:prSet/>
      <dgm:spPr/>
      <dgm:t>
        <a:bodyPr/>
        <a:lstStyle/>
        <a:p>
          <a:endParaRPr lang="es-AR" sz="1700">
            <a:latin typeface="Arial" panose="020B0604020202020204" pitchFamily="34" charset="0"/>
            <a:cs typeface="Arial" panose="020B0604020202020204" pitchFamily="34" charset="0"/>
          </a:endParaRPr>
        </a:p>
      </dgm:t>
    </dgm:pt>
    <dgm:pt modelId="{D6BEFA59-FE72-49D0-89DD-24319BF352CF}" type="sibTrans" cxnId="{27D45EE1-0C72-499E-91F5-6FAA55F96B5C}">
      <dgm:prSet/>
      <dgm:spPr/>
      <dgm:t>
        <a:bodyPr/>
        <a:lstStyle/>
        <a:p>
          <a:endParaRPr lang="es-AR" sz="1700">
            <a:latin typeface="Arial" panose="020B0604020202020204" pitchFamily="34" charset="0"/>
            <a:cs typeface="Arial" panose="020B0604020202020204" pitchFamily="34" charset="0"/>
          </a:endParaRPr>
        </a:p>
      </dgm:t>
    </dgm:pt>
    <dgm:pt modelId="{C2EF36A9-8C2E-40E2-BF82-53CE968C840D}">
      <dgm:prSet custT="1"/>
      <dgm:spPr/>
      <dgm:t>
        <a:bodyPr/>
        <a:lstStyle/>
        <a:p>
          <a:r>
            <a:rPr lang="es-ES" sz="1400" b="1" dirty="0">
              <a:latin typeface="Arial" panose="020B0604020202020204" pitchFamily="34" charset="0"/>
              <a:cs typeface="Arial" panose="020B0604020202020204" pitchFamily="34" charset="0"/>
            </a:rPr>
            <a:t>Año 2020</a:t>
          </a:r>
          <a:endParaRPr lang="es-AR" sz="1400" b="1" dirty="0">
            <a:latin typeface="Arial" panose="020B0604020202020204" pitchFamily="34" charset="0"/>
            <a:cs typeface="Arial" panose="020B0604020202020204" pitchFamily="34" charset="0"/>
          </a:endParaRPr>
        </a:p>
      </dgm:t>
    </dgm:pt>
    <dgm:pt modelId="{32477FDA-AB52-4AF1-A5B3-F0879B986EFB}" type="parTrans" cxnId="{B1DB6650-2940-4C53-9E12-901FDC6C34D0}">
      <dgm:prSet/>
      <dgm:spPr/>
      <dgm:t>
        <a:bodyPr/>
        <a:lstStyle/>
        <a:p>
          <a:endParaRPr lang="es-AR" sz="1700">
            <a:latin typeface="Arial" panose="020B0604020202020204" pitchFamily="34" charset="0"/>
            <a:cs typeface="Arial" panose="020B0604020202020204" pitchFamily="34" charset="0"/>
          </a:endParaRPr>
        </a:p>
      </dgm:t>
    </dgm:pt>
    <dgm:pt modelId="{54C7E2CC-E6BE-475B-ADA2-1738AC0E4731}" type="sibTrans" cxnId="{B1DB6650-2940-4C53-9E12-901FDC6C34D0}">
      <dgm:prSet/>
      <dgm:spPr/>
      <dgm:t>
        <a:bodyPr/>
        <a:lstStyle/>
        <a:p>
          <a:endParaRPr lang="es-AR" sz="1700">
            <a:latin typeface="Arial" panose="020B0604020202020204" pitchFamily="34" charset="0"/>
            <a:cs typeface="Arial" panose="020B0604020202020204" pitchFamily="34" charset="0"/>
          </a:endParaRPr>
        </a:p>
      </dgm:t>
    </dgm:pt>
    <dgm:pt modelId="{2E4675B0-1E8B-40D2-B80C-FF9E85AE96C9}">
      <dgm:prSet custT="1"/>
      <dgm:spPr/>
      <dgm:t>
        <a:bodyPr/>
        <a:lstStyle/>
        <a:p>
          <a:r>
            <a:rPr lang="es-ES" sz="1400" b="1" dirty="0">
              <a:latin typeface="Arial" panose="020B0604020202020204" pitchFamily="34" charset="0"/>
              <a:cs typeface="Arial" panose="020B0604020202020204" pitchFamily="34" charset="0"/>
            </a:rPr>
            <a:t>Ley 27.570 Modifica LEC</a:t>
          </a:r>
          <a:endParaRPr lang="es-AR" sz="1400" b="1" dirty="0">
            <a:latin typeface="Arial" panose="020B0604020202020204" pitchFamily="34" charset="0"/>
            <a:cs typeface="Arial" panose="020B0604020202020204" pitchFamily="34" charset="0"/>
          </a:endParaRPr>
        </a:p>
      </dgm:t>
    </dgm:pt>
    <dgm:pt modelId="{6DC9BBF1-CB7E-4E47-AAA8-CDA8875AF58A}" type="parTrans" cxnId="{371590C8-4103-4E18-BF10-7CCD54F26066}">
      <dgm:prSet/>
      <dgm:spPr/>
      <dgm:t>
        <a:bodyPr/>
        <a:lstStyle/>
        <a:p>
          <a:endParaRPr lang="es-AR" sz="1700">
            <a:latin typeface="Arial" panose="020B0604020202020204" pitchFamily="34" charset="0"/>
            <a:cs typeface="Arial" panose="020B0604020202020204" pitchFamily="34" charset="0"/>
          </a:endParaRPr>
        </a:p>
      </dgm:t>
    </dgm:pt>
    <dgm:pt modelId="{3F3AEABB-2976-4957-83C6-A432308EC017}" type="sibTrans" cxnId="{371590C8-4103-4E18-BF10-7CCD54F26066}">
      <dgm:prSet/>
      <dgm:spPr/>
      <dgm:t>
        <a:bodyPr/>
        <a:lstStyle/>
        <a:p>
          <a:endParaRPr lang="es-AR" sz="1700">
            <a:latin typeface="Arial" panose="020B0604020202020204" pitchFamily="34" charset="0"/>
            <a:cs typeface="Arial" panose="020B0604020202020204" pitchFamily="34" charset="0"/>
          </a:endParaRPr>
        </a:p>
      </dgm:t>
    </dgm:pt>
    <dgm:pt modelId="{A32610D8-D6C2-4B74-B959-2EDAE29B97E0}">
      <dgm:prSet custT="1"/>
      <dgm:spPr/>
      <dgm:t>
        <a:bodyPr/>
        <a:lstStyle/>
        <a:p>
          <a:r>
            <a:rPr lang="es-ES" sz="1400" b="1" dirty="0">
              <a:latin typeface="Arial" panose="020B0604020202020204" pitchFamily="34" charset="0"/>
              <a:cs typeface="Arial" panose="020B0604020202020204" pitchFamily="34" charset="0"/>
            </a:rPr>
            <a:t>Decreto Reglamentario 1034/2020</a:t>
          </a:r>
          <a:endParaRPr lang="es-AR" sz="1400" b="1" dirty="0">
            <a:latin typeface="Arial" panose="020B0604020202020204" pitchFamily="34" charset="0"/>
            <a:cs typeface="Arial" panose="020B0604020202020204" pitchFamily="34" charset="0"/>
          </a:endParaRPr>
        </a:p>
      </dgm:t>
    </dgm:pt>
    <dgm:pt modelId="{6E3C0C50-825E-4FA6-A43C-6136621E1CC3}" type="parTrans" cxnId="{69E51D05-7503-44FA-B97C-12DEEA35A611}">
      <dgm:prSet/>
      <dgm:spPr/>
      <dgm:t>
        <a:bodyPr/>
        <a:lstStyle/>
        <a:p>
          <a:endParaRPr lang="es-AR" sz="1700">
            <a:latin typeface="Arial" panose="020B0604020202020204" pitchFamily="34" charset="0"/>
            <a:cs typeface="Arial" panose="020B0604020202020204" pitchFamily="34" charset="0"/>
          </a:endParaRPr>
        </a:p>
      </dgm:t>
    </dgm:pt>
    <dgm:pt modelId="{12DC012E-F75B-4503-9357-CD8A63FDA8F4}" type="sibTrans" cxnId="{69E51D05-7503-44FA-B97C-12DEEA35A611}">
      <dgm:prSet/>
      <dgm:spPr/>
      <dgm:t>
        <a:bodyPr/>
        <a:lstStyle/>
        <a:p>
          <a:endParaRPr lang="es-AR" sz="1700">
            <a:latin typeface="Arial" panose="020B0604020202020204" pitchFamily="34" charset="0"/>
            <a:cs typeface="Arial" panose="020B0604020202020204" pitchFamily="34" charset="0"/>
          </a:endParaRPr>
        </a:p>
      </dgm:t>
    </dgm:pt>
    <dgm:pt modelId="{47540429-55DC-4A8F-A201-2F9F001DD050}">
      <dgm:prSet custT="1"/>
      <dgm:spPr/>
      <dgm:t>
        <a:bodyPr/>
        <a:lstStyle/>
        <a:p>
          <a:r>
            <a:rPr lang="es-ES" sz="1400" b="1" dirty="0">
              <a:latin typeface="Arial" panose="020B0604020202020204" pitchFamily="34" charset="0"/>
              <a:cs typeface="Arial" panose="020B0604020202020204" pitchFamily="34" charset="0"/>
            </a:rPr>
            <a:t>Año 2021</a:t>
          </a:r>
          <a:endParaRPr lang="es-AR" sz="1400" b="1" dirty="0">
            <a:latin typeface="Arial" panose="020B0604020202020204" pitchFamily="34" charset="0"/>
            <a:cs typeface="Arial" panose="020B0604020202020204" pitchFamily="34" charset="0"/>
          </a:endParaRPr>
        </a:p>
      </dgm:t>
    </dgm:pt>
    <dgm:pt modelId="{C0820B3D-03A2-4F5F-BB79-645BA2EB05DF}" type="parTrans" cxnId="{B30F7B38-4468-4E2C-A423-F5838D0822FE}">
      <dgm:prSet/>
      <dgm:spPr/>
      <dgm:t>
        <a:bodyPr/>
        <a:lstStyle/>
        <a:p>
          <a:endParaRPr lang="es-AR" sz="1700">
            <a:latin typeface="Arial" panose="020B0604020202020204" pitchFamily="34" charset="0"/>
            <a:cs typeface="Arial" panose="020B0604020202020204" pitchFamily="34" charset="0"/>
          </a:endParaRPr>
        </a:p>
      </dgm:t>
    </dgm:pt>
    <dgm:pt modelId="{5E100300-3A37-4498-89A9-4EC30DE8B2F8}" type="sibTrans" cxnId="{B30F7B38-4468-4E2C-A423-F5838D0822FE}">
      <dgm:prSet/>
      <dgm:spPr/>
      <dgm:t>
        <a:bodyPr/>
        <a:lstStyle/>
        <a:p>
          <a:endParaRPr lang="es-AR" sz="1700">
            <a:latin typeface="Arial" panose="020B0604020202020204" pitchFamily="34" charset="0"/>
            <a:cs typeface="Arial" panose="020B0604020202020204" pitchFamily="34" charset="0"/>
          </a:endParaRPr>
        </a:p>
      </dgm:t>
    </dgm:pt>
    <dgm:pt modelId="{20775AC6-4B5A-4FB1-8BF1-BD4D07936612}">
      <dgm:prSet custT="1"/>
      <dgm:spPr/>
      <dgm:t>
        <a:bodyPr/>
        <a:lstStyle/>
        <a:p>
          <a:r>
            <a:rPr lang="es-ES" sz="1400" dirty="0">
              <a:latin typeface="Arial" panose="020B0604020202020204" pitchFamily="34" charset="0"/>
              <a:cs typeface="Arial" panose="020B0604020202020204" pitchFamily="34" charset="0"/>
            </a:rPr>
            <a:t>Resolución (MDP) 4/2021 Reglamentación del Régimen EDC por la Autoridad de Aplicación </a:t>
          </a:r>
          <a:r>
            <a:rPr lang="es-ES" sz="1400" b="1" dirty="0">
              <a:solidFill>
                <a:srgbClr val="FF0000"/>
              </a:solidFill>
              <a:latin typeface="Arial" panose="020B0604020202020204" pitchFamily="34" charset="0"/>
              <a:cs typeface="Arial" panose="020B0604020202020204" pitchFamily="34" charset="0"/>
            </a:rPr>
            <a:t>(D)</a:t>
          </a:r>
          <a:endParaRPr lang="es-AR" sz="1400" dirty="0">
            <a:latin typeface="Arial" panose="020B0604020202020204" pitchFamily="34" charset="0"/>
            <a:cs typeface="Arial" panose="020B0604020202020204" pitchFamily="34" charset="0"/>
          </a:endParaRPr>
        </a:p>
      </dgm:t>
    </dgm:pt>
    <dgm:pt modelId="{62C93AFA-4FE4-4C81-B062-CC212318EBE7}" type="parTrans" cxnId="{18A2F032-EABD-4BEF-9833-6BC60B962AD3}">
      <dgm:prSet/>
      <dgm:spPr/>
      <dgm:t>
        <a:bodyPr/>
        <a:lstStyle/>
        <a:p>
          <a:endParaRPr lang="es-AR" sz="1700">
            <a:latin typeface="Arial" panose="020B0604020202020204" pitchFamily="34" charset="0"/>
            <a:cs typeface="Arial" panose="020B0604020202020204" pitchFamily="34" charset="0"/>
          </a:endParaRPr>
        </a:p>
      </dgm:t>
    </dgm:pt>
    <dgm:pt modelId="{384B9E40-43D9-43A5-94F8-7869E465F645}" type="sibTrans" cxnId="{18A2F032-EABD-4BEF-9833-6BC60B962AD3}">
      <dgm:prSet/>
      <dgm:spPr/>
      <dgm:t>
        <a:bodyPr/>
        <a:lstStyle/>
        <a:p>
          <a:endParaRPr lang="es-AR" sz="1700">
            <a:latin typeface="Arial" panose="020B0604020202020204" pitchFamily="34" charset="0"/>
            <a:cs typeface="Arial" panose="020B0604020202020204" pitchFamily="34" charset="0"/>
          </a:endParaRPr>
        </a:p>
      </dgm:t>
    </dgm:pt>
    <dgm:pt modelId="{E0C24B5D-4D40-4E7C-B42E-04A3D2EA4C78}">
      <dgm:prSet custT="1"/>
      <dgm:spPr/>
      <dgm:t>
        <a:bodyPr/>
        <a:lstStyle/>
        <a:p>
          <a:r>
            <a:rPr lang="es-ES" sz="1400" dirty="0">
              <a:latin typeface="Arial" panose="020B0604020202020204" pitchFamily="34" charset="0"/>
              <a:cs typeface="Arial" panose="020B0604020202020204" pitchFamily="34" charset="0"/>
            </a:rPr>
            <a:t>Disposición (</a:t>
          </a:r>
          <a:r>
            <a:rPr lang="es-ES" sz="1400" dirty="0" err="1">
              <a:latin typeface="Arial" panose="020B0604020202020204" pitchFamily="34" charset="0"/>
              <a:cs typeface="Arial" panose="020B0604020202020204" pitchFamily="34" charset="0"/>
            </a:rPr>
            <a:t>Subs</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EdC</a:t>
          </a:r>
          <a:r>
            <a:rPr lang="es-ES" sz="1400" dirty="0">
              <a:latin typeface="Arial" panose="020B0604020202020204" pitchFamily="34" charset="0"/>
              <a:cs typeface="Arial" panose="020B0604020202020204" pitchFamily="34" charset="0"/>
            </a:rPr>
            <a:t>) 11/2021 </a:t>
          </a:r>
          <a:r>
            <a:rPr lang="es-ES" sz="1400" b="1" dirty="0">
              <a:solidFill>
                <a:srgbClr val="FF0000"/>
              </a:solidFill>
              <a:latin typeface="Arial" panose="020B0604020202020204" pitchFamily="34" charset="0"/>
              <a:cs typeface="Arial" panose="020B0604020202020204" pitchFamily="34" charset="0"/>
            </a:rPr>
            <a:t>(D)</a:t>
          </a:r>
          <a:endParaRPr lang="es-AR" sz="1400" dirty="0">
            <a:latin typeface="Arial" panose="020B0604020202020204" pitchFamily="34" charset="0"/>
            <a:cs typeface="Arial" panose="020B0604020202020204" pitchFamily="34" charset="0"/>
          </a:endParaRPr>
        </a:p>
      </dgm:t>
    </dgm:pt>
    <dgm:pt modelId="{FDA6353E-F618-45E9-9F2E-1B643CCFBF7E}" type="parTrans" cxnId="{22A8786D-3EF6-4C65-82D5-2D532C657B88}">
      <dgm:prSet/>
      <dgm:spPr/>
      <dgm:t>
        <a:bodyPr/>
        <a:lstStyle/>
        <a:p>
          <a:endParaRPr lang="es-AR" sz="1700">
            <a:latin typeface="Arial" panose="020B0604020202020204" pitchFamily="34" charset="0"/>
            <a:cs typeface="Arial" panose="020B0604020202020204" pitchFamily="34" charset="0"/>
          </a:endParaRPr>
        </a:p>
      </dgm:t>
    </dgm:pt>
    <dgm:pt modelId="{0786C9C5-A147-4D23-88DF-E66452393464}" type="sibTrans" cxnId="{22A8786D-3EF6-4C65-82D5-2D532C657B88}">
      <dgm:prSet/>
      <dgm:spPr/>
      <dgm:t>
        <a:bodyPr/>
        <a:lstStyle/>
        <a:p>
          <a:endParaRPr lang="es-AR" sz="1700">
            <a:latin typeface="Arial" panose="020B0604020202020204" pitchFamily="34" charset="0"/>
            <a:cs typeface="Arial" panose="020B0604020202020204" pitchFamily="34" charset="0"/>
          </a:endParaRPr>
        </a:p>
      </dgm:t>
    </dgm:pt>
    <dgm:pt modelId="{2FD9F737-860E-4D36-B116-C163EE755891}">
      <dgm:prSet custT="1"/>
      <dgm:spPr/>
      <dgm:t>
        <a:bodyPr/>
        <a:lstStyle/>
        <a:p>
          <a:r>
            <a:rPr lang="es-ES" sz="1400" dirty="0">
              <a:latin typeface="Arial" panose="020B0604020202020204" pitchFamily="34" charset="0"/>
              <a:cs typeface="Arial" panose="020B0604020202020204" pitchFamily="34" charset="0"/>
            </a:rPr>
            <a:t>Resolución (AFIP) 4949 </a:t>
          </a:r>
          <a:r>
            <a:rPr lang="es-ES" sz="1400" b="1" dirty="0">
              <a:solidFill>
                <a:srgbClr val="FF0000"/>
              </a:solidFill>
              <a:latin typeface="Arial" panose="020B0604020202020204" pitchFamily="34" charset="0"/>
              <a:cs typeface="Arial" panose="020B0604020202020204" pitchFamily="34" charset="0"/>
            </a:rPr>
            <a:t>(D)</a:t>
          </a:r>
          <a:endParaRPr lang="es-AR" sz="1400" b="1" dirty="0">
            <a:solidFill>
              <a:srgbClr val="FF0000"/>
            </a:solidFill>
            <a:latin typeface="Arial" panose="020B0604020202020204" pitchFamily="34" charset="0"/>
            <a:cs typeface="Arial" panose="020B0604020202020204" pitchFamily="34" charset="0"/>
          </a:endParaRPr>
        </a:p>
      </dgm:t>
    </dgm:pt>
    <dgm:pt modelId="{1C1A58F2-D1CE-4D19-A718-25FD9E445823}" type="parTrans" cxnId="{F6918F67-35D7-4E6C-842E-2213586338C2}">
      <dgm:prSet/>
      <dgm:spPr/>
      <dgm:t>
        <a:bodyPr/>
        <a:lstStyle/>
        <a:p>
          <a:endParaRPr lang="es-AR" sz="1700">
            <a:latin typeface="Arial" panose="020B0604020202020204" pitchFamily="34" charset="0"/>
            <a:cs typeface="Arial" panose="020B0604020202020204" pitchFamily="34" charset="0"/>
          </a:endParaRPr>
        </a:p>
      </dgm:t>
    </dgm:pt>
    <dgm:pt modelId="{2E3C7FDF-F7BD-4BE6-984F-CAA52FB45206}" type="sibTrans" cxnId="{F6918F67-35D7-4E6C-842E-2213586338C2}">
      <dgm:prSet/>
      <dgm:spPr/>
      <dgm:t>
        <a:bodyPr/>
        <a:lstStyle/>
        <a:p>
          <a:endParaRPr lang="es-AR" sz="1700">
            <a:latin typeface="Arial" panose="020B0604020202020204" pitchFamily="34" charset="0"/>
            <a:cs typeface="Arial" panose="020B0604020202020204" pitchFamily="34" charset="0"/>
          </a:endParaRPr>
        </a:p>
      </dgm:t>
    </dgm:pt>
    <dgm:pt modelId="{2E3A1134-3D40-4D81-98AD-98ABAA356169}">
      <dgm:prSet custT="1"/>
      <dgm:spPr/>
      <dgm:t>
        <a:bodyPr/>
        <a:lstStyle/>
        <a:p>
          <a:pPr>
            <a:spcAft>
              <a:spcPts val="1200"/>
            </a:spcAft>
          </a:pPr>
          <a:r>
            <a:rPr lang="es-ES" sz="1400" b="1" dirty="0">
              <a:latin typeface="Arial" panose="020B0604020202020204" pitchFamily="34" charset="0"/>
              <a:cs typeface="Arial" panose="020B0604020202020204" pitchFamily="34" charset="0"/>
            </a:rPr>
            <a:t>Año 2022</a:t>
          </a:r>
          <a:endParaRPr lang="es-AR" sz="1400" b="1" dirty="0">
            <a:latin typeface="Arial" panose="020B0604020202020204" pitchFamily="34" charset="0"/>
            <a:cs typeface="Arial" panose="020B0604020202020204" pitchFamily="34" charset="0"/>
          </a:endParaRPr>
        </a:p>
      </dgm:t>
    </dgm:pt>
    <dgm:pt modelId="{12E23254-C084-4CF6-875B-DF8B18F0E2CE}" type="parTrans" cxnId="{3A3459A4-E178-4FAA-A542-EE613ADA6A0D}">
      <dgm:prSet/>
      <dgm:spPr/>
      <dgm:t>
        <a:bodyPr/>
        <a:lstStyle/>
        <a:p>
          <a:endParaRPr lang="es-AR" sz="1700">
            <a:latin typeface="Arial" panose="020B0604020202020204" pitchFamily="34" charset="0"/>
            <a:cs typeface="Arial" panose="020B0604020202020204" pitchFamily="34" charset="0"/>
          </a:endParaRPr>
        </a:p>
      </dgm:t>
    </dgm:pt>
    <dgm:pt modelId="{60E413B8-94C9-4DC7-A403-D6F03DDCCA9F}" type="sibTrans" cxnId="{3A3459A4-E178-4FAA-A542-EE613ADA6A0D}">
      <dgm:prSet/>
      <dgm:spPr/>
      <dgm:t>
        <a:bodyPr/>
        <a:lstStyle/>
        <a:p>
          <a:endParaRPr lang="es-AR" sz="1700">
            <a:latin typeface="Arial" panose="020B0604020202020204" pitchFamily="34" charset="0"/>
            <a:cs typeface="Arial" panose="020B0604020202020204" pitchFamily="34" charset="0"/>
          </a:endParaRPr>
        </a:p>
      </dgm:t>
    </dgm:pt>
    <dgm:pt modelId="{35AAF7EB-7ECC-4EA2-BF3E-6553F2C8FF09}">
      <dgm:prSet custT="1"/>
      <dgm:spPr/>
      <dgm:t>
        <a:bodyPr/>
        <a:lstStyle/>
        <a:p>
          <a:pPr>
            <a:spcAft>
              <a:spcPts val="1200"/>
            </a:spcAft>
          </a:pPr>
          <a:r>
            <a:rPr lang="es-ES" sz="1400" b="1" dirty="0">
              <a:latin typeface="Arial" panose="020B0604020202020204" pitchFamily="34" charset="0"/>
              <a:cs typeface="Arial" panose="020B0604020202020204" pitchFamily="34" charset="0"/>
            </a:rPr>
            <a:t>DNU 679/2022 (Modifica LEC)</a:t>
          </a:r>
          <a:endParaRPr lang="es-AR" sz="1400" b="1" dirty="0">
            <a:latin typeface="Arial" panose="020B0604020202020204" pitchFamily="34" charset="0"/>
            <a:cs typeface="Arial" panose="020B0604020202020204" pitchFamily="34" charset="0"/>
          </a:endParaRPr>
        </a:p>
      </dgm:t>
    </dgm:pt>
    <dgm:pt modelId="{51B4FF45-4448-4A72-A0A6-66AB90B52642}" type="parTrans" cxnId="{BA9D19B5-968C-4E58-904D-649E00C893CB}">
      <dgm:prSet/>
      <dgm:spPr/>
      <dgm:t>
        <a:bodyPr/>
        <a:lstStyle/>
        <a:p>
          <a:endParaRPr lang="es-AR" sz="1700">
            <a:latin typeface="Arial" panose="020B0604020202020204" pitchFamily="34" charset="0"/>
            <a:cs typeface="Arial" panose="020B0604020202020204" pitchFamily="34" charset="0"/>
          </a:endParaRPr>
        </a:p>
      </dgm:t>
    </dgm:pt>
    <dgm:pt modelId="{58D86EFA-5100-4CBA-A5E8-DC0E2C53B83F}" type="sibTrans" cxnId="{BA9D19B5-968C-4E58-904D-649E00C893CB}">
      <dgm:prSet/>
      <dgm:spPr/>
      <dgm:t>
        <a:bodyPr/>
        <a:lstStyle/>
        <a:p>
          <a:endParaRPr lang="es-AR" sz="1700">
            <a:latin typeface="Arial" panose="020B0604020202020204" pitchFamily="34" charset="0"/>
            <a:cs typeface="Arial" panose="020B0604020202020204" pitchFamily="34" charset="0"/>
          </a:endParaRPr>
        </a:p>
      </dgm:t>
    </dgm:pt>
    <dgm:pt modelId="{2B32BFDA-74F4-4865-9E71-71BB052195CC}">
      <dgm:prSet custT="1"/>
      <dgm:spPr/>
      <dgm:t>
        <a:bodyPr/>
        <a:lstStyle/>
        <a:p>
          <a:pPr>
            <a:spcAft>
              <a:spcPts val="1200"/>
            </a:spcAft>
          </a:pPr>
          <a:r>
            <a:rPr lang="es-ES" sz="1400" dirty="0">
              <a:latin typeface="Arial" panose="020B0604020202020204" pitchFamily="34" charset="0"/>
              <a:cs typeface="Arial" panose="020B0604020202020204" pitchFamily="34" charset="0"/>
            </a:rPr>
            <a:t>Resolución MECON 976/22 (Cambia Autoridad de Aplicación y Deroga RG 4/2021)</a:t>
          </a:r>
          <a:endParaRPr lang="es-AR" sz="1400" dirty="0">
            <a:latin typeface="Arial" panose="020B0604020202020204" pitchFamily="34" charset="0"/>
            <a:cs typeface="Arial" panose="020B0604020202020204" pitchFamily="34" charset="0"/>
          </a:endParaRPr>
        </a:p>
      </dgm:t>
    </dgm:pt>
    <dgm:pt modelId="{98276007-F658-44B5-AFDE-2B74462D370D}" type="parTrans" cxnId="{C4C99B87-3A5B-44CE-850F-AFAE04FC6918}">
      <dgm:prSet/>
      <dgm:spPr/>
      <dgm:t>
        <a:bodyPr/>
        <a:lstStyle/>
        <a:p>
          <a:endParaRPr lang="es-AR" sz="1700">
            <a:latin typeface="Arial" panose="020B0604020202020204" pitchFamily="34" charset="0"/>
            <a:cs typeface="Arial" panose="020B0604020202020204" pitchFamily="34" charset="0"/>
          </a:endParaRPr>
        </a:p>
      </dgm:t>
    </dgm:pt>
    <dgm:pt modelId="{60FBB5AB-D5D8-47FE-9715-D4EE3B811504}" type="sibTrans" cxnId="{C4C99B87-3A5B-44CE-850F-AFAE04FC6918}">
      <dgm:prSet/>
      <dgm:spPr/>
      <dgm:t>
        <a:bodyPr/>
        <a:lstStyle/>
        <a:p>
          <a:endParaRPr lang="es-AR" sz="1700">
            <a:latin typeface="Arial" panose="020B0604020202020204" pitchFamily="34" charset="0"/>
            <a:cs typeface="Arial" panose="020B0604020202020204" pitchFamily="34" charset="0"/>
          </a:endParaRPr>
        </a:p>
      </dgm:t>
    </dgm:pt>
    <dgm:pt modelId="{DB58A2AD-2899-4BCD-8131-C7B8B5D702E4}">
      <dgm:prSet custT="1"/>
      <dgm:spPr/>
      <dgm:t>
        <a:bodyPr/>
        <a:lstStyle/>
        <a:p>
          <a:pPr>
            <a:spcAft>
              <a:spcPts val="1200"/>
            </a:spcAft>
          </a:pPr>
          <a:r>
            <a:rPr lang="es-ES" sz="1400" b="1" dirty="0">
              <a:latin typeface="Arial" panose="020B0604020202020204" pitchFamily="34" charset="0"/>
              <a:cs typeface="Arial" panose="020B0604020202020204" pitchFamily="34" charset="0"/>
            </a:rPr>
            <a:t>Resolución (SEC) 268/22: Nueva reglamentación Régimen (Deroga Disp. 11/2021) </a:t>
          </a:r>
          <a:endParaRPr lang="es-AR" sz="1400" b="1" dirty="0">
            <a:latin typeface="Arial" panose="020B0604020202020204" pitchFamily="34" charset="0"/>
            <a:cs typeface="Arial" panose="020B0604020202020204" pitchFamily="34" charset="0"/>
          </a:endParaRPr>
        </a:p>
      </dgm:t>
    </dgm:pt>
    <dgm:pt modelId="{72E8BD39-2AF8-4A69-B400-BDD78757A7C7}" type="parTrans" cxnId="{1DA1DB7C-68F0-4037-ABEF-EC17C6A926B7}">
      <dgm:prSet/>
      <dgm:spPr/>
      <dgm:t>
        <a:bodyPr/>
        <a:lstStyle/>
        <a:p>
          <a:endParaRPr lang="es-AR" sz="1700">
            <a:latin typeface="Arial" panose="020B0604020202020204" pitchFamily="34" charset="0"/>
            <a:cs typeface="Arial" panose="020B0604020202020204" pitchFamily="34" charset="0"/>
          </a:endParaRPr>
        </a:p>
      </dgm:t>
    </dgm:pt>
    <dgm:pt modelId="{6D27AB83-C5E3-4A6D-B78E-5474B43FA199}" type="sibTrans" cxnId="{1DA1DB7C-68F0-4037-ABEF-EC17C6A926B7}">
      <dgm:prSet/>
      <dgm:spPr/>
      <dgm:t>
        <a:bodyPr/>
        <a:lstStyle/>
        <a:p>
          <a:endParaRPr lang="es-AR" sz="1700">
            <a:latin typeface="Arial" panose="020B0604020202020204" pitchFamily="34" charset="0"/>
            <a:cs typeface="Arial" panose="020B0604020202020204" pitchFamily="34" charset="0"/>
          </a:endParaRPr>
        </a:p>
      </dgm:t>
    </dgm:pt>
    <dgm:pt modelId="{22290912-389C-4BE9-8F92-6777D5375A9F}">
      <dgm:prSet custT="1"/>
      <dgm:spPr/>
      <dgm:t>
        <a:bodyPr/>
        <a:lstStyle/>
        <a:p>
          <a:r>
            <a:rPr lang="es-ES" sz="1400" b="1" dirty="0">
              <a:latin typeface="Arial" panose="020B0604020202020204" pitchFamily="34" charset="0"/>
              <a:cs typeface="Arial" panose="020B0604020202020204" pitchFamily="34" charset="0"/>
            </a:rPr>
            <a:t>Año 2023</a:t>
          </a:r>
          <a:endParaRPr lang="es-AR" sz="1400" b="1" dirty="0">
            <a:latin typeface="Arial" panose="020B0604020202020204" pitchFamily="34" charset="0"/>
            <a:cs typeface="Arial" panose="020B0604020202020204" pitchFamily="34" charset="0"/>
          </a:endParaRPr>
        </a:p>
      </dgm:t>
    </dgm:pt>
    <dgm:pt modelId="{635861FA-70BB-4439-8FDD-2C7A613A74F0}" type="parTrans" cxnId="{C743F3ED-BE86-44CB-B211-BD0DC3A1C891}">
      <dgm:prSet/>
      <dgm:spPr/>
      <dgm:t>
        <a:bodyPr/>
        <a:lstStyle/>
        <a:p>
          <a:endParaRPr lang="es-AR" sz="1700">
            <a:latin typeface="Arial" panose="020B0604020202020204" pitchFamily="34" charset="0"/>
            <a:cs typeface="Arial" panose="020B0604020202020204" pitchFamily="34" charset="0"/>
          </a:endParaRPr>
        </a:p>
      </dgm:t>
    </dgm:pt>
    <dgm:pt modelId="{403020CA-84EB-43B1-97B1-77548A4B35EA}" type="sibTrans" cxnId="{C743F3ED-BE86-44CB-B211-BD0DC3A1C891}">
      <dgm:prSet/>
      <dgm:spPr/>
      <dgm:t>
        <a:bodyPr/>
        <a:lstStyle/>
        <a:p>
          <a:endParaRPr lang="es-AR" sz="1700">
            <a:latin typeface="Arial" panose="020B0604020202020204" pitchFamily="34" charset="0"/>
            <a:cs typeface="Arial" panose="020B0604020202020204" pitchFamily="34" charset="0"/>
          </a:endParaRPr>
        </a:p>
      </dgm:t>
    </dgm:pt>
    <dgm:pt modelId="{55DC3B66-0781-417F-9AB1-7F33AA724807}">
      <dgm:prSet custT="1"/>
      <dgm:spPr/>
      <dgm:t>
        <a:bodyPr/>
        <a:lstStyle/>
        <a:p>
          <a:r>
            <a:rPr lang="es-ES" sz="1400" b="1" dirty="0">
              <a:latin typeface="Arial" panose="020B0604020202020204" pitchFamily="34" charset="0"/>
              <a:cs typeface="Arial" panose="020B0604020202020204" pitchFamily="34" charset="0"/>
            </a:rPr>
            <a:t>Resolución AFIP 5325 (Deroga RG AFIP 4949)</a:t>
          </a:r>
          <a:endParaRPr lang="es-AR" sz="1400" b="1" dirty="0">
            <a:latin typeface="Arial" panose="020B0604020202020204" pitchFamily="34" charset="0"/>
            <a:cs typeface="Arial" panose="020B0604020202020204" pitchFamily="34" charset="0"/>
          </a:endParaRPr>
        </a:p>
      </dgm:t>
    </dgm:pt>
    <dgm:pt modelId="{EB3FF2B8-BB3B-416A-A117-CE4E83F54C06}" type="parTrans" cxnId="{66418080-1BD4-4DA5-ADDB-DEF242CD6FCC}">
      <dgm:prSet/>
      <dgm:spPr/>
      <dgm:t>
        <a:bodyPr/>
        <a:lstStyle/>
        <a:p>
          <a:endParaRPr lang="es-AR" sz="1700">
            <a:latin typeface="Arial" panose="020B0604020202020204" pitchFamily="34" charset="0"/>
            <a:cs typeface="Arial" panose="020B0604020202020204" pitchFamily="34" charset="0"/>
          </a:endParaRPr>
        </a:p>
      </dgm:t>
    </dgm:pt>
    <dgm:pt modelId="{95411CC2-F1DE-44B8-A11B-DBC7961116E1}" type="sibTrans" cxnId="{66418080-1BD4-4DA5-ADDB-DEF242CD6FCC}">
      <dgm:prSet/>
      <dgm:spPr/>
      <dgm:t>
        <a:bodyPr/>
        <a:lstStyle/>
        <a:p>
          <a:endParaRPr lang="es-AR" sz="1700">
            <a:latin typeface="Arial" panose="020B0604020202020204" pitchFamily="34" charset="0"/>
            <a:cs typeface="Arial" panose="020B0604020202020204" pitchFamily="34" charset="0"/>
          </a:endParaRPr>
        </a:p>
      </dgm:t>
    </dgm:pt>
    <dgm:pt modelId="{8F0BA2A6-0DC9-4AC0-BFC4-EB89FB035BDA}">
      <dgm:prSet custT="1"/>
      <dgm:spPr/>
      <dgm:t>
        <a:bodyPr/>
        <a:lstStyle/>
        <a:p>
          <a:endParaRPr lang="es-AR" sz="1400" b="1" dirty="0">
            <a:latin typeface="Arial" panose="020B0604020202020204" pitchFamily="34" charset="0"/>
            <a:cs typeface="Arial" panose="020B0604020202020204" pitchFamily="34" charset="0"/>
          </a:endParaRPr>
        </a:p>
      </dgm:t>
    </dgm:pt>
    <dgm:pt modelId="{9CCD0D2F-7F5E-4150-BF9E-64929ED8E99A}" type="parTrans" cxnId="{C20F1640-36E7-460C-B028-E325C2E82642}">
      <dgm:prSet/>
      <dgm:spPr/>
      <dgm:t>
        <a:bodyPr/>
        <a:lstStyle/>
        <a:p>
          <a:endParaRPr lang="es-AR"/>
        </a:p>
      </dgm:t>
    </dgm:pt>
    <dgm:pt modelId="{A68AAA1D-CB6F-47B5-BD57-84BCA3682557}" type="sibTrans" cxnId="{C20F1640-36E7-460C-B028-E325C2E82642}">
      <dgm:prSet/>
      <dgm:spPr/>
      <dgm:t>
        <a:bodyPr/>
        <a:lstStyle/>
        <a:p>
          <a:endParaRPr lang="es-AR"/>
        </a:p>
      </dgm:t>
    </dgm:pt>
    <dgm:pt modelId="{FB08AACC-0107-43CC-86DA-DE94DBDEA7D2}">
      <dgm:prSet custT="1"/>
      <dgm:spPr/>
      <dgm:t>
        <a:bodyPr/>
        <a:lstStyle/>
        <a:p>
          <a:endParaRPr lang="es-AR" sz="1400" dirty="0">
            <a:latin typeface="Arial" panose="020B0604020202020204" pitchFamily="34" charset="0"/>
            <a:cs typeface="Arial" panose="020B0604020202020204" pitchFamily="34" charset="0"/>
          </a:endParaRPr>
        </a:p>
      </dgm:t>
    </dgm:pt>
    <dgm:pt modelId="{81D04864-D328-4308-AEC2-102720C07BC2}" type="parTrans" cxnId="{B6D55AF1-7866-43E3-9D73-560D12D22BCA}">
      <dgm:prSet/>
      <dgm:spPr/>
      <dgm:t>
        <a:bodyPr/>
        <a:lstStyle/>
        <a:p>
          <a:endParaRPr lang="es-AR"/>
        </a:p>
      </dgm:t>
    </dgm:pt>
    <dgm:pt modelId="{5366FE83-84B4-4300-888F-5A0C05A8B3F6}" type="sibTrans" cxnId="{B6D55AF1-7866-43E3-9D73-560D12D22BCA}">
      <dgm:prSet/>
      <dgm:spPr/>
      <dgm:t>
        <a:bodyPr/>
        <a:lstStyle/>
        <a:p>
          <a:endParaRPr lang="es-AR"/>
        </a:p>
      </dgm:t>
    </dgm:pt>
    <dgm:pt modelId="{63701561-D838-4C2F-B294-940944D45D2B}">
      <dgm:prSet custT="1"/>
      <dgm:spPr/>
      <dgm:t>
        <a:bodyPr/>
        <a:lstStyle/>
        <a:p>
          <a:endParaRPr lang="es-AR" sz="1400" dirty="0">
            <a:latin typeface="Arial" panose="020B0604020202020204" pitchFamily="34" charset="0"/>
            <a:cs typeface="Arial" panose="020B0604020202020204" pitchFamily="34" charset="0"/>
          </a:endParaRPr>
        </a:p>
      </dgm:t>
    </dgm:pt>
    <dgm:pt modelId="{14E93FBC-CE3D-46EE-8F0A-C4A404A0DEB9}" type="parTrans" cxnId="{5DFD1F66-4A53-4BAA-95F1-792E19B66F9C}">
      <dgm:prSet/>
      <dgm:spPr/>
      <dgm:t>
        <a:bodyPr/>
        <a:lstStyle/>
        <a:p>
          <a:endParaRPr lang="es-AR"/>
        </a:p>
      </dgm:t>
    </dgm:pt>
    <dgm:pt modelId="{1F9FF332-E6FE-4DDD-A7AA-79E90BAF3FE9}" type="sibTrans" cxnId="{5DFD1F66-4A53-4BAA-95F1-792E19B66F9C}">
      <dgm:prSet/>
      <dgm:spPr/>
      <dgm:t>
        <a:bodyPr/>
        <a:lstStyle/>
        <a:p>
          <a:endParaRPr lang="es-AR"/>
        </a:p>
      </dgm:t>
    </dgm:pt>
    <dgm:pt modelId="{57A05527-951A-4335-888F-15E832577C19}" type="pres">
      <dgm:prSet presAssocID="{A0756C10-5C14-4EC7-AAF7-B89D1191FA67}" presName="rootnode" presStyleCnt="0">
        <dgm:presLayoutVars>
          <dgm:chMax/>
          <dgm:chPref/>
          <dgm:dir/>
          <dgm:animLvl val="lvl"/>
        </dgm:presLayoutVars>
      </dgm:prSet>
      <dgm:spPr/>
    </dgm:pt>
    <dgm:pt modelId="{BC57CEBE-7E50-4C67-A104-964398D663C9}" type="pres">
      <dgm:prSet presAssocID="{B8A9722F-CEFC-4AED-8409-46970C6E3EF2}" presName="composite" presStyleCnt="0"/>
      <dgm:spPr/>
    </dgm:pt>
    <dgm:pt modelId="{85268816-385B-4FC8-8673-F553CEA1E824}" type="pres">
      <dgm:prSet presAssocID="{B8A9722F-CEFC-4AED-8409-46970C6E3EF2}" presName="LShape" presStyleLbl="alignNode1" presStyleIdx="0" presStyleCnt="11"/>
      <dgm:spPr/>
    </dgm:pt>
    <dgm:pt modelId="{00E6FA66-A32A-4A3C-9132-E4580DE3A907}" type="pres">
      <dgm:prSet presAssocID="{B8A9722F-CEFC-4AED-8409-46970C6E3EF2}" presName="ParentText" presStyleLbl="revTx" presStyleIdx="0" presStyleCnt="6">
        <dgm:presLayoutVars>
          <dgm:chMax val="0"/>
          <dgm:chPref val="0"/>
          <dgm:bulletEnabled val="1"/>
        </dgm:presLayoutVars>
      </dgm:prSet>
      <dgm:spPr/>
    </dgm:pt>
    <dgm:pt modelId="{180AB3AC-6328-4B2B-9787-DB0C0F95A246}" type="pres">
      <dgm:prSet presAssocID="{B8A9722F-CEFC-4AED-8409-46970C6E3EF2}" presName="Triangle" presStyleLbl="alignNode1" presStyleIdx="1" presStyleCnt="11"/>
      <dgm:spPr/>
    </dgm:pt>
    <dgm:pt modelId="{5686CF03-BA28-4427-B552-6933F18D6C50}" type="pres">
      <dgm:prSet presAssocID="{02608BF8-F6BF-4F83-9EC8-CD83DD348CC9}" presName="sibTrans" presStyleCnt="0"/>
      <dgm:spPr/>
    </dgm:pt>
    <dgm:pt modelId="{9861FC73-1FB9-4A29-A366-DB4F3E49D0FF}" type="pres">
      <dgm:prSet presAssocID="{02608BF8-F6BF-4F83-9EC8-CD83DD348CC9}" presName="space" presStyleCnt="0"/>
      <dgm:spPr/>
    </dgm:pt>
    <dgm:pt modelId="{9B1D487C-ABA2-41E9-A8CD-4EE222737A0F}" type="pres">
      <dgm:prSet presAssocID="{550A15E7-2731-4BEE-B1FF-75F5AE7F4956}" presName="composite" presStyleCnt="0"/>
      <dgm:spPr/>
    </dgm:pt>
    <dgm:pt modelId="{3498ABEA-96D0-40A7-9C33-8E122C80DAC5}" type="pres">
      <dgm:prSet presAssocID="{550A15E7-2731-4BEE-B1FF-75F5AE7F4956}" presName="LShape" presStyleLbl="alignNode1" presStyleIdx="2" presStyleCnt="11"/>
      <dgm:spPr/>
    </dgm:pt>
    <dgm:pt modelId="{2365B160-D649-4993-AAFE-D6970B6AC998}" type="pres">
      <dgm:prSet presAssocID="{550A15E7-2731-4BEE-B1FF-75F5AE7F4956}" presName="ParentText" presStyleLbl="revTx" presStyleIdx="1" presStyleCnt="6" custScaleX="125735" custScaleY="98742" custLinFactNeighborX="6090">
        <dgm:presLayoutVars>
          <dgm:chMax val="0"/>
          <dgm:chPref val="0"/>
          <dgm:bulletEnabled val="1"/>
        </dgm:presLayoutVars>
      </dgm:prSet>
      <dgm:spPr/>
    </dgm:pt>
    <dgm:pt modelId="{3EEB1F4A-4499-45AE-99B9-1C68A467AA0F}" type="pres">
      <dgm:prSet presAssocID="{550A15E7-2731-4BEE-B1FF-75F5AE7F4956}" presName="Triangle" presStyleLbl="alignNode1" presStyleIdx="3" presStyleCnt="11"/>
      <dgm:spPr/>
    </dgm:pt>
    <dgm:pt modelId="{66399FEE-7D31-4A7A-B980-91E7F4B2640E}" type="pres">
      <dgm:prSet presAssocID="{D6BEFA59-FE72-49D0-89DD-24319BF352CF}" presName="sibTrans" presStyleCnt="0"/>
      <dgm:spPr/>
    </dgm:pt>
    <dgm:pt modelId="{1AF576F8-7425-4373-848D-C137CBB3523E}" type="pres">
      <dgm:prSet presAssocID="{D6BEFA59-FE72-49D0-89DD-24319BF352CF}" presName="space" presStyleCnt="0"/>
      <dgm:spPr/>
    </dgm:pt>
    <dgm:pt modelId="{6E75A3DC-F6E8-48EE-AD47-5D89A0CB6375}" type="pres">
      <dgm:prSet presAssocID="{C2EF36A9-8C2E-40E2-BF82-53CE968C840D}" presName="composite" presStyleCnt="0"/>
      <dgm:spPr/>
    </dgm:pt>
    <dgm:pt modelId="{D630B4FD-DC3C-445B-A264-6850B3F9E6F3}" type="pres">
      <dgm:prSet presAssocID="{C2EF36A9-8C2E-40E2-BF82-53CE968C840D}" presName="LShape" presStyleLbl="alignNode1" presStyleIdx="4" presStyleCnt="11"/>
      <dgm:spPr/>
    </dgm:pt>
    <dgm:pt modelId="{80F9A5D0-3D0A-4736-9414-3A63E774DE68}" type="pres">
      <dgm:prSet presAssocID="{C2EF36A9-8C2E-40E2-BF82-53CE968C840D}" presName="ParentText" presStyleLbl="revTx" presStyleIdx="2" presStyleCnt="6">
        <dgm:presLayoutVars>
          <dgm:chMax val="0"/>
          <dgm:chPref val="0"/>
          <dgm:bulletEnabled val="1"/>
        </dgm:presLayoutVars>
      </dgm:prSet>
      <dgm:spPr/>
    </dgm:pt>
    <dgm:pt modelId="{11FF976E-D3F3-4B1A-8C7F-F21CC34EB857}" type="pres">
      <dgm:prSet presAssocID="{C2EF36A9-8C2E-40E2-BF82-53CE968C840D}" presName="Triangle" presStyleLbl="alignNode1" presStyleIdx="5" presStyleCnt="11"/>
      <dgm:spPr/>
    </dgm:pt>
    <dgm:pt modelId="{BAD56450-A1D6-4BD5-A86D-E55EE8CDED8D}" type="pres">
      <dgm:prSet presAssocID="{54C7E2CC-E6BE-475B-ADA2-1738AC0E4731}" presName="sibTrans" presStyleCnt="0"/>
      <dgm:spPr/>
    </dgm:pt>
    <dgm:pt modelId="{16CC7F1A-C92E-48C1-A77B-836E68A7C19F}" type="pres">
      <dgm:prSet presAssocID="{54C7E2CC-E6BE-475B-ADA2-1738AC0E4731}" presName="space" presStyleCnt="0"/>
      <dgm:spPr/>
    </dgm:pt>
    <dgm:pt modelId="{C4134D25-4A23-4C9C-BB78-90DC2A7EF554}" type="pres">
      <dgm:prSet presAssocID="{47540429-55DC-4A8F-A201-2F9F001DD050}" presName="composite" presStyleCnt="0"/>
      <dgm:spPr/>
    </dgm:pt>
    <dgm:pt modelId="{31D6BA6E-BCDF-4763-9846-2ABDC21EDF16}" type="pres">
      <dgm:prSet presAssocID="{47540429-55DC-4A8F-A201-2F9F001DD050}" presName="LShape" presStyleLbl="alignNode1" presStyleIdx="6" presStyleCnt="11"/>
      <dgm:spPr/>
    </dgm:pt>
    <dgm:pt modelId="{A65E7E95-B42E-48D8-B169-38B3A1603952}" type="pres">
      <dgm:prSet presAssocID="{47540429-55DC-4A8F-A201-2F9F001DD050}" presName="ParentText" presStyleLbl="revTx" presStyleIdx="3" presStyleCnt="6" custScaleX="113159" custLinFactNeighborX="5220">
        <dgm:presLayoutVars>
          <dgm:chMax val="0"/>
          <dgm:chPref val="0"/>
          <dgm:bulletEnabled val="1"/>
        </dgm:presLayoutVars>
      </dgm:prSet>
      <dgm:spPr/>
    </dgm:pt>
    <dgm:pt modelId="{3EECC0F8-ABAA-4648-AAAE-EC6F5A5E96BC}" type="pres">
      <dgm:prSet presAssocID="{47540429-55DC-4A8F-A201-2F9F001DD050}" presName="Triangle" presStyleLbl="alignNode1" presStyleIdx="7" presStyleCnt="11"/>
      <dgm:spPr/>
    </dgm:pt>
    <dgm:pt modelId="{F7B530BA-E86C-4F1E-9DE8-DBFE53FCE2F4}" type="pres">
      <dgm:prSet presAssocID="{5E100300-3A37-4498-89A9-4EC30DE8B2F8}" presName="sibTrans" presStyleCnt="0"/>
      <dgm:spPr/>
    </dgm:pt>
    <dgm:pt modelId="{9732AF98-4453-41BD-82D6-58A2A688A269}" type="pres">
      <dgm:prSet presAssocID="{5E100300-3A37-4498-89A9-4EC30DE8B2F8}" presName="space" presStyleCnt="0"/>
      <dgm:spPr/>
    </dgm:pt>
    <dgm:pt modelId="{C1E58B69-D06B-471F-A1F0-C4926F16A6EB}" type="pres">
      <dgm:prSet presAssocID="{2E3A1134-3D40-4D81-98AD-98ABAA356169}" presName="composite" presStyleCnt="0"/>
      <dgm:spPr/>
    </dgm:pt>
    <dgm:pt modelId="{AABD23EC-C20F-4774-B3B2-631C0EDD0BAD}" type="pres">
      <dgm:prSet presAssocID="{2E3A1134-3D40-4D81-98AD-98ABAA356169}" presName="LShape" presStyleLbl="alignNode1" presStyleIdx="8" presStyleCnt="11"/>
      <dgm:spPr/>
    </dgm:pt>
    <dgm:pt modelId="{320341B1-E573-439C-827B-074AC4690406}" type="pres">
      <dgm:prSet presAssocID="{2E3A1134-3D40-4D81-98AD-98ABAA356169}" presName="ParentText" presStyleLbl="revTx" presStyleIdx="4" presStyleCnt="6" custScaleX="117206" custLinFactNeighborX="6960">
        <dgm:presLayoutVars>
          <dgm:chMax val="0"/>
          <dgm:chPref val="0"/>
          <dgm:bulletEnabled val="1"/>
        </dgm:presLayoutVars>
      </dgm:prSet>
      <dgm:spPr/>
    </dgm:pt>
    <dgm:pt modelId="{AFF32E6B-EC58-4DD1-A516-02F35763069C}" type="pres">
      <dgm:prSet presAssocID="{2E3A1134-3D40-4D81-98AD-98ABAA356169}" presName="Triangle" presStyleLbl="alignNode1" presStyleIdx="9" presStyleCnt="11"/>
      <dgm:spPr/>
    </dgm:pt>
    <dgm:pt modelId="{2C78EC00-AA8F-431B-93C9-FC3ACD587AB5}" type="pres">
      <dgm:prSet presAssocID="{60E413B8-94C9-4DC7-A403-D6F03DDCCA9F}" presName="sibTrans" presStyleCnt="0"/>
      <dgm:spPr/>
    </dgm:pt>
    <dgm:pt modelId="{DD402E76-E41C-4D5C-8A0D-EFC0DE7EBDAA}" type="pres">
      <dgm:prSet presAssocID="{60E413B8-94C9-4DC7-A403-D6F03DDCCA9F}" presName="space" presStyleCnt="0"/>
      <dgm:spPr/>
    </dgm:pt>
    <dgm:pt modelId="{0E2762F0-BD63-4E78-8809-028B0D9B3942}" type="pres">
      <dgm:prSet presAssocID="{22290912-389C-4BE9-8F92-6777D5375A9F}" presName="composite" presStyleCnt="0"/>
      <dgm:spPr/>
    </dgm:pt>
    <dgm:pt modelId="{7D04F5D6-2EA2-4BF5-B38A-04D3F1852251}" type="pres">
      <dgm:prSet presAssocID="{22290912-389C-4BE9-8F92-6777D5375A9F}" presName="LShape" presStyleLbl="alignNode1" presStyleIdx="10" presStyleCnt="11"/>
      <dgm:spPr/>
    </dgm:pt>
    <dgm:pt modelId="{7D0EF99B-07B7-4460-987B-161ACEE893CD}" type="pres">
      <dgm:prSet presAssocID="{22290912-389C-4BE9-8F92-6777D5375A9F}" presName="ParentText" presStyleLbl="revTx" presStyleIdx="5" presStyleCnt="6">
        <dgm:presLayoutVars>
          <dgm:chMax val="0"/>
          <dgm:chPref val="0"/>
          <dgm:bulletEnabled val="1"/>
        </dgm:presLayoutVars>
      </dgm:prSet>
      <dgm:spPr/>
    </dgm:pt>
  </dgm:ptLst>
  <dgm:cxnLst>
    <dgm:cxn modelId="{AD159501-327C-4FD7-8819-953CC65B868C}" type="presOf" srcId="{63701561-D838-4C2F-B294-940944D45D2B}" destId="{A65E7E95-B42E-48D8-B169-38B3A1603952}" srcOrd="0" destOrd="4" presId="urn:microsoft.com/office/officeart/2009/3/layout/StepUpProcess"/>
    <dgm:cxn modelId="{69E51D05-7503-44FA-B97C-12DEEA35A611}" srcId="{C2EF36A9-8C2E-40E2-BF82-53CE968C840D}" destId="{A32610D8-D6C2-4B74-B959-2EDAE29B97E0}" srcOrd="2" destOrd="0" parTransId="{6E3C0C50-825E-4FA6-A43C-6136621E1CC3}" sibTransId="{12DC012E-F75B-4503-9357-CD8A63FDA8F4}"/>
    <dgm:cxn modelId="{DC8B0411-85C4-4EAE-BB13-3D6134BBBEBB}" type="presOf" srcId="{35AAF7EB-7ECC-4EA2-BF3E-6553F2C8FF09}" destId="{320341B1-E573-439C-827B-074AC4690406}" srcOrd="0" destOrd="1" presId="urn:microsoft.com/office/officeart/2009/3/layout/StepUpProcess"/>
    <dgm:cxn modelId="{18A2F032-EABD-4BEF-9833-6BC60B962AD3}" srcId="{47540429-55DC-4A8F-A201-2F9F001DD050}" destId="{20775AC6-4B5A-4FB1-8BF1-BD4D07936612}" srcOrd="0" destOrd="0" parTransId="{62C93AFA-4FE4-4C81-B062-CC212318EBE7}" sibTransId="{384B9E40-43D9-43A5-94F8-7869E465F645}"/>
    <dgm:cxn modelId="{B30F7B38-4468-4E2C-A423-F5838D0822FE}" srcId="{A0756C10-5C14-4EC7-AAF7-B89D1191FA67}" destId="{47540429-55DC-4A8F-A201-2F9F001DD050}" srcOrd="3" destOrd="0" parTransId="{C0820B3D-03A2-4F5F-BB79-645BA2EB05DF}" sibTransId="{5E100300-3A37-4498-89A9-4EC30DE8B2F8}"/>
    <dgm:cxn modelId="{F398993A-8CE0-4641-B75F-1D70D20EDB7E}" type="presOf" srcId="{20775AC6-4B5A-4FB1-8BF1-BD4D07936612}" destId="{A65E7E95-B42E-48D8-B169-38B3A1603952}" srcOrd="0" destOrd="1" presId="urn:microsoft.com/office/officeart/2009/3/layout/StepUpProcess"/>
    <dgm:cxn modelId="{C20F1640-36E7-460C-B028-E325C2E82642}" srcId="{C2EF36A9-8C2E-40E2-BF82-53CE968C840D}" destId="{8F0BA2A6-0DC9-4AC0-BFC4-EB89FB035BDA}" srcOrd="1" destOrd="0" parTransId="{9CCD0D2F-7F5E-4150-BF9E-64929ED8E99A}" sibTransId="{A68AAA1D-CB6F-47B5-BD57-84BCA3682557}"/>
    <dgm:cxn modelId="{5DFD1F66-4A53-4BAA-95F1-792E19B66F9C}" srcId="{47540429-55DC-4A8F-A201-2F9F001DD050}" destId="{63701561-D838-4C2F-B294-940944D45D2B}" srcOrd="3" destOrd="0" parTransId="{14E93FBC-CE3D-46EE-8F0A-C4A404A0DEB9}" sibTransId="{1F9FF332-E6FE-4DDD-A7AA-79E90BAF3FE9}"/>
    <dgm:cxn modelId="{F6918F67-35D7-4E6C-842E-2213586338C2}" srcId="{47540429-55DC-4A8F-A201-2F9F001DD050}" destId="{2FD9F737-860E-4D36-B116-C163EE755891}" srcOrd="4" destOrd="0" parTransId="{1C1A58F2-D1CE-4D19-A718-25FD9E445823}" sibTransId="{2E3C7FDF-F7BD-4BE6-984F-CAA52FB45206}"/>
    <dgm:cxn modelId="{22A8786D-3EF6-4C65-82D5-2D532C657B88}" srcId="{47540429-55DC-4A8F-A201-2F9F001DD050}" destId="{E0C24B5D-4D40-4E7C-B42E-04A3D2EA4C78}" srcOrd="2" destOrd="0" parTransId="{FDA6353E-F618-45E9-9F2E-1B643CCFBF7E}" sibTransId="{0786C9C5-A147-4D23-88DF-E66452393464}"/>
    <dgm:cxn modelId="{B1DB6650-2940-4C53-9E12-901FDC6C34D0}" srcId="{A0756C10-5C14-4EC7-AAF7-B89D1191FA67}" destId="{C2EF36A9-8C2E-40E2-BF82-53CE968C840D}" srcOrd="2" destOrd="0" parTransId="{32477FDA-AB52-4AF1-A5B3-F0879B986EFB}" sibTransId="{54C7E2CC-E6BE-475B-ADA2-1738AC0E4731}"/>
    <dgm:cxn modelId="{6F6CF979-3C03-4985-B3B7-58CA6B739CE4}" type="presOf" srcId="{550A15E7-2731-4BEE-B1FF-75F5AE7F4956}" destId="{2365B160-D649-4993-AAFE-D6970B6AC998}" srcOrd="0" destOrd="0" presId="urn:microsoft.com/office/officeart/2009/3/layout/StepUpProcess"/>
    <dgm:cxn modelId="{1DA1DB7C-68F0-4037-ABEF-EC17C6A926B7}" srcId="{2E3A1134-3D40-4D81-98AD-98ABAA356169}" destId="{DB58A2AD-2899-4BCD-8131-C7B8B5D702E4}" srcOrd="2" destOrd="0" parTransId="{72E8BD39-2AF8-4A69-B400-BDD78757A7C7}" sibTransId="{6D27AB83-C5E3-4A6D-B78E-5474B43FA199}"/>
    <dgm:cxn modelId="{FFCF6F7D-7AE5-409E-8DF9-EA19D108B7D4}" type="presOf" srcId="{47540429-55DC-4A8F-A201-2F9F001DD050}" destId="{A65E7E95-B42E-48D8-B169-38B3A1603952}" srcOrd="0" destOrd="0" presId="urn:microsoft.com/office/officeart/2009/3/layout/StepUpProcess"/>
    <dgm:cxn modelId="{66418080-1BD4-4DA5-ADDB-DEF242CD6FCC}" srcId="{22290912-389C-4BE9-8F92-6777D5375A9F}" destId="{55DC3B66-0781-417F-9AB1-7F33AA724807}" srcOrd="0" destOrd="0" parTransId="{EB3FF2B8-BB3B-416A-A117-CE4E83F54C06}" sibTransId="{95411CC2-F1DE-44B8-A11B-DBC7961116E1}"/>
    <dgm:cxn modelId="{C4C99B87-3A5B-44CE-850F-AFAE04FC6918}" srcId="{2E3A1134-3D40-4D81-98AD-98ABAA356169}" destId="{2B32BFDA-74F4-4865-9E71-71BB052195CC}" srcOrd="1" destOrd="0" parTransId="{98276007-F658-44B5-AFDE-2B74462D370D}" sibTransId="{60FBB5AB-D5D8-47FE-9715-D4EE3B811504}"/>
    <dgm:cxn modelId="{3A34C288-6FBF-4D88-8FFA-5FC6F1BAABD0}" type="presOf" srcId="{E0C24B5D-4D40-4E7C-B42E-04A3D2EA4C78}" destId="{A65E7E95-B42E-48D8-B169-38B3A1603952}" srcOrd="0" destOrd="3" presId="urn:microsoft.com/office/officeart/2009/3/layout/StepUpProcess"/>
    <dgm:cxn modelId="{9BE89E9F-5C31-463A-9A97-860BC9DB8E28}" type="presOf" srcId="{2E3A1134-3D40-4D81-98AD-98ABAA356169}" destId="{320341B1-E573-439C-827B-074AC4690406}" srcOrd="0" destOrd="0" presId="urn:microsoft.com/office/officeart/2009/3/layout/StepUpProcess"/>
    <dgm:cxn modelId="{3A3459A4-E178-4FAA-A542-EE613ADA6A0D}" srcId="{A0756C10-5C14-4EC7-AAF7-B89D1191FA67}" destId="{2E3A1134-3D40-4D81-98AD-98ABAA356169}" srcOrd="4" destOrd="0" parTransId="{12E23254-C084-4CF6-875B-DF8B18F0E2CE}" sibTransId="{60E413B8-94C9-4DC7-A403-D6F03DDCCA9F}"/>
    <dgm:cxn modelId="{2F6715B0-F2D0-4841-B99D-298F5E88B014}" type="presOf" srcId="{A0756C10-5C14-4EC7-AAF7-B89D1191FA67}" destId="{57A05527-951A-4335-888F-15E832577C19}" srcOrd="0" destOrd="0" presId="urn:microsoft.com/office/officeart/2009/3/layout/StepUpProcess"/>
    <dgm:cxn modelId="{BA9D19B5-968C-4E58-904D-649E00C893CB}" srcId="{2E3A1134-3D40-4D81-98AD-98ABAA356169}" destId="{35AAF7EB-7ECC-4EA2-BF3E-6553F2C8FF09}" srcOrd="0" destOrd="0" parTransId="{51B4FF45-4448-4A72-A0A6-66AB90B52642}" sibTransId="{58D86EFA-5100-4CBA-A5E8-DC0E2C53B83F}"/>
    <dgm:cxn modelId="{7CA003B7-1686-4B5B-BAD9-27E0AC69C59B}" srcId="{A0756C10-5C14-4EC7-AAF7-B89D1191FA67}" destId="{B8A9722F-CEFC-4AED-8409-46970C6E3EF2}" srcOrd="0" destOrd="0" parTransId="{AECDC18A-A87A-4C25-9166-005C8C87AE1D}" sibTransId="{02608BF8-F6BF-4F83-9EC8-CD83DD348CC9}"/>
    <dgm:cxn modelId="{EC99ADB9-3C32-43BF-9DA9-EEEB33101E2C}" type="presOf" srcId="{FB08AACC-0107-43CC-86DA-DE94DBDEA7D2}" destId="{A65E7E95-B42E-48D8-B169-38B3A1603952}" srcOrd="0" destOrd="2" presId="urn:microsoft.com/office/officeart/2009/3/layout/StepUpProcess"/>
    <dgm:cxn modelId="{0C2916BD-E743-42EC-88D1-66A2824FDC62}" type="presOf" srcId="{8F0BA2A6-0DC9-4AC0-BFC4-EB89FB035BDA}" destId="{80F9A5D0-3D0A-4736-9414-3A63E774DE68}" srcOrd="0" destOrd="2" presId="urn:microsoft.com/office/officeart/2009/3/layout/StepUpProcess"/>
    <dgm:cxn modelId="{C620F5BD-9967-476B-8ED0-A330B59574E1}" type="presOf" srcId="{C2EF36A9-8C2E-40E2-BF82-53CE968C840D}" destId="{80F9A5D0-3D0A-4736-9414-3A63E774DE68}" srcOrd="0" destOrd="0" presId="urn:microsoft.com/office/officeart/2009/3/layout/StepUpProcess"/>
    <dgm:cxn modelId="{82FDF0C1-A8C0-4F5D-B7C0-6AEEA79EF5B0}" type="presOf" srcId="{2E4675B0-1E8B-40D2-B80C-FF9E85AE96C9}" destId="{80F9A5D0-3D0A-4736-9414-3A63E774DE68}" srcOrd="0" destOrd="1" presId="urn:microsoft.com/office/officeart/2009/3/layout/StepUpProcess"/>
    <dgm:cxn modelId="{9BE957C4-AD57-4800-B6BB-334A36287C52}" type="presOf" srcId="{2FD9F737-860E-4D36-B116-C163EE755891}" destId="{A65E7E95-B42E-48D8-B169-38B3A1603952}" srcOrd="0" destOrd="5" presId="urn:microsoft.com/office/officeart/2009/3/layout/StepUpProcess"/>
    <dgm:cxn modelId="{371590C8-4103-4E18-BF10-7CCD54F26066}" srcId="{C2EF36A9-8C2E-40E2-BF82-53CE968C840D}" destId="{2E4675B0-1E8B-40D2-B80C-FF9E85AE96C9}" srcOrd="0" destOrd="0" parTransId="{6DC9BBF1-CB7E-4E47-AAA8-CDA8875AF58A}" sibTransId="{3F3AEABB-2976-4957-83C6-A432308EC017}"/>
    <dgm:cxn modelId="{C28E2DCE-AB6B-4CC8-93D7-0ED82204764C}" type="presOf" srcId="{55DC3B66-0781-417F-9AB1-7F33AA724807}" destId="{7D0EF99B-07B7-4460-987B-161ACEE893CD}" srcOrd="0" destOrd="1" presId="urn:microsoft.com/office/officeart/2009/3/layout/StepUpProcess"/>
    <dgm:cxn modelId="{80779DCF-6058-420F-98EF-649317CC8A15}" type="presOf" srcId="{B8A9722F-CEFC-4AED-8409-46970C6E3EF2}" destId="{00E6FA66-A32A-4A3C-9132-E4580DE3A907}" srcOrd="0" destOrd="0" presId="urn:microsoft.com/office/officeart/2009/3/layout/StepUpProcess"/>
    <dgm:cxn modelId="{E0FBF8CF-8602-4759-A7B6-D42A1CDBA261}" type="presOf" srcId="{A32610D8-D6C2-4B74-B959-2EDAE29B97E0}" destId="{80F9A5D0-3D0A-4736-9414-3A63E774DE68}" srcOrd="0" destOrd="3" presId="urn:microsoft.com/office/officeart/2009/3/layout/StepUpProcess"/>
    <dgm:cxn modelId="{9EF7BFE0-B67D-4A4D-B5DE-87509F6F2BA5}" type="presOf" srcId="{22290912-389C-4BE9-8F92-6777D5375A9F}" destId="{7D0EF99B-07B7-4460-987B-161ACEE893CD}" srcOrd="0" destOrd="0" presId="urn:microsoft.com/office/officeart/2009/3/layout/StepUpProcess"/>
    <dgm:cxn modelId="{10BE00E1-CCA7-4190-9A1D-E17D85C3F5D6}" type="presOf" srcId="{2B32BFDA-74F4-4865-9E71-71BB052195CC}" destId="{320341B1-E573-439C-827B-074AC4690406}" srcOrd="0" destOrd="2" presId="urn:microsoft.com/office/officeart/2009/3/layout/StepUpProcess"/>
    <dgm:cxn modelId="{27D45EE1-0C72-499E-91F5-6FAA55F96B5C}" srcId="{A0756C10-5C14-4EC7-AAF7-B89D1191FA67}" destId="{550A15E7-2731-4BEE-B1FF-75F5AE7F4956}" srcOrd="1" destOrd="0" parTransId="{8BD7B3BE-E5D4-4191-9E6C-C789F8C47CD5}" sibTransId="{D6BEFA59-FE72-49D0-89DD-24319BF352CF}"/>
    <dgm:cxn modelId="{05DC6AEA-DAB4-46E1-B7EE-9C2059E4F6CD}" type="presOf" srcId="{DB58A2AD-2899-4BCD-8131-C7B8B5D702E4}" destId="{320341B1-E573-439C-827B-074AC4690406}" srcOrd="0" destOrd="3" presId="urn:microsoft.com/office/officeart/2009/3/layout/StepUpProcess"/>
    <dgm:cxn modelId="{C743F3ED-BE86-44CB-B211-BD0DC3A1C891}" srcId="{A0756C10-5C14-4EC7-AAF7-B89D1191FA67}" destId="{22290912-389C-4BE9-8F92-6777D5375A9F}" srcOrd="5" destOrd="0" parTransId="{635861FA-70BB-4439-8FDD-2C7A613A74F0}" sibTransId="{403020CA-84EB-43B1-97B1-77548A4B35EA}"/>
    <dgm:cxn modelId="{B6D55AF1-7866-43E3-9D73-560D12D22BCA}" srcId="{47540429-55DC-4A8F-A201-2F9F001DD050}" destId="{FB08AACC-0107-43CC-86DA-DE94DBDEA7D2}" srcOrd="1" destOrd="0" parTransId="{81D04864-D328-4308-AEC2-102720C07BC2}" sibTransId="{5366FE83-84B4-4300-888F-5A0C05A8B3F6}"/>
    <dgm:cxn modelId="{21C91F58-F349-4600-9FE9-6097833D24FE}" type="presParOf" srcId="{57A05527-951A-4335-888F-15E832577C19}" destId="{BC57CEBE-7E50-4C67-A104-964398D663C9}" srcOrd="0" destOrd="0" presId="urn:microsoft.com/office/officeart/2009/3/layout/StepUpProcess"/>
    <dgm:cxn modelId="{1BFEBBB1-4EF0-4DD1-966D-C1A5E63FA353}" type="presParOf" srcId="{BC57CEBE-7E50-4C67-A104-964398D663C9}" destId="{85268816-385B-4FC8-8673-F553CEA1E824}" srcOrd="0" destOrd="0" presId="urn:microsoft.com/office/officeart/2009/3/layout/StepUpProcess"/>
    <dgm:cxn modelId="{B80D6431-3FAE-4776-8B21-3BD2CAE77F4E}" type="presParOf" srcId="{BC57CEBE-7E50-4C67-A104-964398D663C9}" destId="{00E6FA66-A32A-4A3C-9132-E4580DE3A907}" srcOrd="1" destOrd="0" presId="urn:microsoft.com/office/officeart/2009/3/layout/StepUpProcess"/>
    <dgm:cxn modelId="{8ECB64A7-7F63-4CD3-AEBA-10C6906614BF}" type="presParOf" srcId="{BC57CEBE-7E50-4C67-A104-964398D663C9}" destId="{180AB3AC-6328-4B2B-9787-DB0C0F95A246}" srcOrd="2" destOrd="0" presId="urn:microsoft.com/office/officeart/2009/3/layout/StepUpProcess"/>
    <dgm:cxn modelId="{2671981F-0EBF-4B88-8A3A-9DFD28B5A060}" type="presParOf" srcId="{57A05527-951A-4335-888F-15E832577C19}" destId="{5686CF03-BA28-4427-B552-6933F18D6C50}" srcOrd="1" destOrd="0" presId="urn:microsoft.com/office/officeart/2009/3/layout/StepUpProcess"/>
    <dgm:cxn modelId="{2869ECD4-E235-4091-B7E8-E527EFBC3265}" type="presParOf" srcId="{5686CF03-BA28-4427-B552-6933F18D6C50}" destId="{9861FC73-1FB9-4A29-A366-DB4F3E49D0FF}" srcOrd="0" destOrd="0" presId="urn:microsoft.com/office/officeart/2009/3/layout/StepUpProcess"/>
    <dgm:cxn modelId="{A1189F9A-A8B0-483A-99DF-1CAC62B11C38}" type="presParOf" srcId="{57A05527-951A-4335-888F-15E832577C19}" destId="{9B1D487C-ABA2-41E9-A8CD-4EE222737A0F}" srcOrd="2" destOrd="0" presId="urn:microsoft.com/office/officeart/2009/3/layout/StepUpProcess"/>
    <dgm:cxn modelId="{28651FA5-F7A7-4740-88FF-B20A18DD6712}" type="presParOf" srcId="{9B1D487C-ABA2-41E9-A8CD-4EE222737A0F}" destId="{3498ABEA-96D0-40A7-9C33-8E122C80DAC5}" srcOrd="0" destOrd="0" presId="urn:microsoft.com/office/officeart/2009/3/layout/StepUpProcess"/>
    <dgm:cxn modelId="{47A56DD8-BF73-40DE-8F2E-EDE883C1B586}" type="presParOf" srcId="{9B1D487C-ABA2-41E9-A8CD-4EE222737A0F}" destId="{2365B160-D649-4993-AAFE-D6970B6AC998}" srcOrd="1" destOrd="0" presId="urn:microsoft.com/office/officeart/2009/3/layout/StepUpProcess"/>
    <dgm:cxn modelId="{626817B0-76EC-43C7-8006-0C1D440D8F0F}" type="presParOf" srcId="{9B1D487C-ABA2-41E9-A8CD-4EE222737A0F}" destId="{3EEB1F4A-4499-45AE-99B9-1C68A467AA0F}" srcOrd="2" destOrd="0" presId="urn:microsoft.com/office/officeart/2009/3/layout/StepUpProcess"/>
    <dgm:cxn modelId="{BE6AC815-6E98-475C-BF94-3532FBBE7D8B}" type="presParOf" srcId="{57A05527-951A-4335-888F-15E832577C19}" destId="{66399FEE-7D31-4A7A-B980-91E7F4B2640E}" srcOrd="3" destOrd="0" presId="urn:microsoft.com/office/officeart/2009/3/layout/StepUpProcess"/>
    <dgm:cxn modelId="{056A7261-A58F-4274-BEBE-1EE82D599D98}" type="presParOf" srcId="{66399FEE-7D31-4A7A-B980-91E7F4B2640E}" destId="{1AF576F8-7425-4373-848D-C137CBB3523E}" srcOrd="0" destOrd="0" presId="urn:microsoft.com/office/officeart/2009/3/layout/StepUpProcess"/>
    <dgm:cxn modelId="{7C335435-CB4E-4742-9B6D-A10BD9A1670E}" type="presParOf" srcId="{57A05527-951A-4335-888F-15E832577C19}" destId="{6E75A3DC-F6E8-48EE-AD47-5D89A0CB6375}" srcOrd="4" destOrd="0" presId="urn:microsoft.com/office/officeart/2009/3/layout/StepUpProcess"/>
    <dgm:cxn modelId="{E84D6A50-0AE1-45E6-9EEE-B4E1DCBC12C9}" type="presParOf" srcId="{6E75A3DC-F6E8-48EE-AD47-5D89A0CB6375}" destId="{D630B4FD-DC3C-445B-A264-6850B3F9E6F3}" srcOrd="0" destOrd="0" presId="urn:microsoft.com/office/officeart/2009/3/layout/StepUpProcess"/>
    <dgm:cxn modelId="{FB711C40-A6F3-478A-B9CB-C772F38FB131}" type="presParOf" srcId="{6E75A3DC-F6E8-48EE-AD47-5D89A0CB6375}" destId="{80F9A5D0-3D0A-4736-9414-3A63E774DE68}" srcOrd="1" destOrd="0" presId="urn:microsoft.com/office/officeart/2009/3/layout/StepUpProcess"/>
    <dgm:cxn modelId="{D3253448-9AC0-4100-9CBA-0E730EC2EE8B}" type="presParOf" srcId="{6E75A3DC-F6E8-48EE-AD47-5D89A0CB6375}" destId="{11FF976E-D3F3-4B1A-8C7F-F21CC34EB857}" srcOrd="2" destOrd="0" presId="urn:microsoft.com/office/officeart/2009/3/layout/StepUpProcess"/>
    <dgm:cxn modelId="{8D973742-FDB6-4BF1-B72C-13E2F2078A55}" type="presParOf" srcId="{57A05527-951A-4335-888F-15E832577C19}" destId="{BAD56450-A1D6-4BD5-A86D-E55EE8CDED8D}" srcOrd="5" destOrd="0" presId="urn:microsoft.com/office/officeart/2009/3/layout/StepUpProcess"/>
    <dgm:cxn modelId="{EFEA1B89-6F55-454C-B0EF-5E7F2B0A6A56}" type="presParOf" srcId="{BAD56450-A1D6-4BD5-A86D-E55EE8CDED8D}" destId="{16CC7F1A-C92E-48C1-A77B-836E68A7C19F}" srcOrd="0" destOrd="0" presId="urn:microsoft.com/office/officeart/2009/3/layout/StepUpProcess"/>
    <dgm:cxn modelId="{DC1ACA22-F775-472A-A57E-B5742687238D}" type="presParOf" srcId="{57A05527-951A-4335-888F-15E832577C19}" destId="{C4134D25-4A23-4C9C-BB78-90DC2A7EF554}" srcOrd="6" destOrd="0" presId="urn:microsoft.com/office/officeart/2009/3/layout/StepUpProcess"/>
    <dgm:cxn modelId="{E32DFF9D-FDEF-4363-A1EE-56F78D224893}" type="presParOf" srcId="{C4134D25-4A23-4C9C-BB78-90DC2A7EF554}" destId="{31D6BA6E-BCDF-4763-9846-2ABDC21EDF16}" srcOrd="0" destOrd="0" presId="urn:microsoft.com/office/officeart/2009/3/layout/StepUpProcess"/>
    <dgm:cxn modelId="{B81BCDF7-618A-4C93-A319-75235AE7F9C4}" type="presParOf" srcId="{C4134D25-4A23-4C9C-BB78-90DC2A7EF554}" destId="{A65E7E95-B42E-48D8-B169-38B3A1603952}" srcOrd="1" destOrd="0" presId="urn:microsoft.com/office/officeart/2009/3/layout/StepUpProcess"/>
    <dgm:cxn modelId="{9892B2AF-DD5F-4D21-A904-D4B2C48D4BE5}" type="presParOf" srcId="{C4134D25-4A23-4C9C-BB78-90DC2A7EF554}" destId="{3EECC0F8-ABAA-4648-AAAE-EC6F5A5E96BC}" srcOrd="2" destOrd="0" presId="urn:microsoft.com/office/officeart/2009/3/layout/StepUpProcess"/>
    <dgm:cxn modelId="{A8E28117-6DB6-442B-A9BB-173EF02CE456}" type="presParOf" srcId="{57A05527-951A-4335-888F-15E832577C19}" destId="{F7B530BA-E86C-4F1E-9DE8-DBFE53FCE2F4}" srcOrd="7" destOrd="0" presId="urn:microsoft.com/office/officeart/2009/3/layout/StepUpProcess"/>
    <dgm:cxn modelId="{B9CA6121-C42A-4940-B00B-9A3F493BD8C7}" type="presParOf" srcId="{F7B530BA-E86C-4F1E-9DE8-DBFE53FCE2F4}" destId="{9732AF98-4453-41BD-82D6-58A2A688A269}" srcOrd="0" destOrd="0" presId="urn:microsoft.com/office/officeart/2009/3/layout/StepUpProcess"/>
    <dgm:cxn modelId="{F4DF9072-9BAB-4F0E-85F5-CBE3B56B3627}" type="presParOf" srcId="{57A05527-951A-4335-888F-15E832577C19}" destId="{C1E58B69-D06B-471F-A1F0-C4926F16A6EB}" srcOrd="8" destOrd="0" presId="urn:microsoft.com/office/officeart/2009/3/layout/StepUpProcess"/>
    <dgm:cxn modelId="{95E85BEF-663E-4E30-8B2B-7CAAB65FECA6}" type="presParOf" srcId="{C1E58B69-D06B-471F-A1F0-C4926F16A6EB}" destId="{AABD23EC-C20F-4774-B3B2-631C0EDD0BAD}" srcOrd="0" destOrd="0" presId="urn:microsoft.com/office/officeart/2009/3/layout/StepUpProcess"/>
    <dgm:cxn modelId="{47738AA5-B40E-4896-B30B-8CD72AF469B1}" type="presParOf" srcId="{C1E58B69-D06B-471F-A1F0-C4926F16A6EB}" destId="{320341B1-E573-439C-827B-074AC4690406}" srcOrd="1" destOrd="0" presId="urn:microsoft.com/office/officeart/2009/3/layout/StepUpProcess"/>
    <dgm:cxn modelId="{C70E0AD5-D3E2-468A-B106-B7218865DDDF}" type="presParOf" srcId="{C1E58B69-D06B-471F-A1F0-C4926F16A6EB}" destId="{AFF32E6B-EC58-4DD1-A516-02F35763069C}" srcOrd="2" destOrd="0" presId="urn:microsoft.com/office/officeart/2009/3/layout/StepUpProcess"/>
    <dgm:cxn modelId="{4D6824C5-8CAD-4354-AADB-40386D1ADA42}" type="presParOf" srcId="{57A05527-951A-4335-888F-15E832577C19}" destId="{2C78EC00-AA8F-431B-93C9-FC3ACD587AB5}" srcOrd="9" destOrd="0" presId="urn:microsoft.com/office/officeart/2009/3/layout/StepUpProcess"/>
    <dgm:cxn modelId="{60F30146-DF85-483F-9CCB-88CB6E6A1579}" type="presParOf" srcId="{2C78EC00-AA8F-431B-93C9-FC3ACD587AB5}" destId="{DD402E76-E41C-4D5C-8A0D-EFC0DE7EBDAA}" srcOrd="0" destOrd="0" presId="urn:microsoft.com/office/officeart/2009/3/layout/StepUpProcess"/>
    <dgm:cxn modelId="{3EFA9B97-AB97-4AAC-9DAF-AA1329235218}" type="presParOf" srcId="{57A05527-951A-4335-888F-15E832577C19}" destId="{0E2762F0-BD63-4E78-8809-028B0D9B3942}" srcOrd="10" destOrd="0" presId="urn:microsoft.com/office/officeart/2009/3/layout/StepUpProcess"/>
    <dgm:cxn modelId="{FADF247E-547A-4995-852B-71465901519F}" type="presParOf" srcId="{0E2762F0-BD63-4E78-8809-028B0D9B3942}" destId="{7D04F5D6-2EA2-4BF5-B38A-04D3F1852251}" srcOrd="0" destOrd="0" presId="urn:microsoft.com/office/officeart/2009/3/layout/StepUpProcess"/>
    <dgm:cxn modelId="{2080214F-8593-4E4B-A0F0-6954CA2286EC}" type="presParOf" srcId="{0E2762F0-BD63-4E78-8809-028B0D9B3942}" destId="{7D0EF99B-07B7-4460-987B-161ACEE893C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985129-6252-4B45-8B56-4AC3DA3F76E9}" type="doc">
      <dgm:prSet loTypeId="urn:microsoft.com/office/officeart/2005/8/layout/hProcess9" loCatId="process" qsTypeId="urn:microsoft.com/office/officeart/2005/8/quickstyle/simple1" qsCatId="simple" csTypeId="urn:microsoft.com/office/officeart/2005/8/colors/accent0_3" csCatId="mainScheme" phldr="1"/>
      <dgm:spPr/>
    </dgm:pt>
    <dgm:pt modelId="{7C217807-D280-4CEB-9878-5F2785FE9425}">
      <dgm:prSet phldrT="[Texto]" custT="1"/>
      <dgm:spPr/>
      <dgm:t>
        <a:bodyPr/>
        <a:lstStyle/>
        <a:p>
          <a:r>
            <a:rPr lang="es-AR" sz="1500" u="none" dirty="0">
              <a:latin typeface="Arial" panose="020B0604020202020204" pitchFamily="34" charset="0"/>
              <a:cs typeface="Arial" panose="020B0604020202020204" pitchFamily="34" charset="0"/>
            </a:rPr>
            <a:t>Paso 1: Presentación ante AFIP del Formulario 1278 “Régimen de Promoción de la Economía del Conocimiento - Solicitud de Inscripción/Revalidación anual”</a:t>
          </a:r>
        </a:p>
      </dgm:t>
    </dgm:pt>
    <dgm:pt modelId="{2750FE54-2DCC-478F-AC47-8BD0D12F1DF0}" type="parTrans" cxnId="{13599273-B134-41F6-8C4F-2261BFE2A62E}">
      <dgm:prSet/>
      <dgm:spPr/>
      <dgm:t>
        <a:bodyPr/>
        <a:lstStyle/>
        <a:p>
          <a:endParaRPr lang="es-AR" sz="1500">
            <a:latin typeface="Arial" panose="020B0604020202020204" pitchFamily="34" charset="0"/>
            <a:cs typeface="Arial" panose="020B0604020202020204" pitchFamily="34" charset="0"/>
          </a:endParaRPr>
        </a:p>
      </dgm:t>
    </dgm:pt>
    <dgm:pt modelId="{8B3F764C-2690-41D0-AA52-A876A8B93017}" type="sibTrans" cxnId="{13599273-B134-41F6-8C4F-2261BFE2A62E}">
      <dgm:prSet/>
      <dgm:spPr/>
      <dgm:t>
        <a:bodyPr/>
        <a:lstStyle/>
        <a:p>
          <a:endParaRPr lang="es-AR" sz="1500">
            <a:latin typeface="Arial" panose="020B0604020202020204" pitchFamily="34" charset="0"/>
            <a:cs typeface="Arial" panose="020B0604020202020204" pitchFamily="34" charset="0"/>
          </a:endParaRPr>
        </a:p>
      </dgm:t>
    </dgm:pt>
    <dgm:pt modelId="{5CD95FFF-EB9E-4D9A-A6F5-AD900A3FF095}">
      <dgm:prSet phldrT="[Texto]" custT="1"/>
      <dgm:spPr/>
      <dgm:t>
        <a:bodyPr/>
        <a:lstStyle/>
        <a:p>
          <a:r>
            <a:rPr lang="es-AR" sz="1500" i="0" u="none" dirty="0">
              <a:latin typeface="Arial" panose="020B0604020202020204" pitchFamily="34" charset="0"/>
              <a:cs typeface="Arial" panose="020B0604020202020204" pitchFamily="34" charset="0"/>
            </a:rPr>
            <a:t>Paso 2: Presentación por TAD del Formulario de Inscripción (Anexo IV de la RG 268/22), </a:t>
          </a:r>
          <a:r>
            <a:rPr lang="es-AR" sz="1500" i="0" u="none" dirty="0" err="1">
              <a:latin typeface="Arial" panose="020B0604020202020204" pitchFamily="34" charset="0"/>
              <a:cs typeface="Arial" panose="020B0604020202020204" pitchFamily="34" charset="0"/>
            </a:rPr>
            <a:t>DDJJs</a:t>
          </a:r>
          <a:r>
            <a:rPr lang="es-AR" sz="1500" i="0" u="none" dirty="0">
              <a:latin typeface="Arial" panose="020B0604020202020204" pitchFamily="34" charset="0"/>
              <a:cs typeface="Arial" panose="020B0604020202020204" pitchFamily="34" charset="0"/>
            </a:rPr>
            <a:t> adicionales y documentación de soporte. </a:t>
          </a:r>
        </a:p>
      </dgm:t>
    </dgm:pt>
    <dgm:pt modelId="{C37118A5-BC0F-4EA0-B7D6-065CCD6FCC47}" type="parTrans" cxnId="{D7A00713-D12B-4BF1-BC51-ECD6CD945B2D}">
      <dgm:prSet/>
      <dgm:spPr/>
      <dgm:t>
        <a:bodyPr/>
        <a:lstStyle/>
        <a:p>
          <a:endParaRPr lang="es-AR" sz="1500">
            <a:latin typeface="Arial" panose="020B0604020202020204" pitchFamily="34" charset="0"/>
            <a:cs typeface="Arial" panose="020B0604020202020204" pitchFamily="34" charset="0"/>
          </a:endParaRPr>
        </a:p>
      </dgm:t>
    </dgm:pt>
    <dgm:pt modelId="{BEA46D10-128F-467C-8968-F9F03BDA1ED8}" type="sibTrans" cxnId="{D7A00713-D12B-4BF1-BC51-ECD6CD945B2D}">
      <dgm:prSet/>
      <dgm:spPr/>
      <dgm:t>
        <a:bodyPr/>
        <a:lstStyle/>
        <a:p>
          <a:endParaRPr lang="es-AR" sz="1500">
            <a:latin typeface="Arial" panose="020B0604020202020204" pitchFamily="34" charset="0"/>
            <a:cs typeface="Arial" panose="020B0604020202020204" pitchFamily="34" charset="0"/>
          </a:endParaRPr>
        </a:p>
      </dgm:t>
    </dgm:pt>
    <dgm:pt modelId="{A05FF79D-8050-44EB-A5E7-48AE46CAA848}">
      <dgm:prSet phldrT="[Texto]" custT="1"/>
      <dgm:spPr/>
      <dgm:t>
        <a:bodyPr/>
        <a:lstStyle/>
        <a:p>
          <a:r>
            <a:rPr lang="es-AR" sz="1500" dirty="0">
              <a:latin typeface="Arial" panose="020B0604020202020204" pitchFamily="34" charset="0"/>
              <a:cs typeface="Arial" panose="020B0604020202020204" pitchFamily="34" charset="0"/>
            </a:rPr>
            <a:t>Paso 3: Análisis de la solicitud (pedido de información adicional de corresponder)</a:t>
          </a:r>
        </a:p>
      </dgm:t>
    </dgm:pt>
    <dgm:pt modelId="{FB47AA57-2B55-4537-B61C-804C745D6A29}" type="parTrans" cxnId="{98E3C272-9FF5-489C-8CFB-BA3EAD8BA4EC}">
      <dgm:prSet/>
      <dgm:spPr/>
      <dgm:t>
        <a:bodyPr/>
        <a:lstStyle/>
        <a:p>
          <a:endParaRPr lang="es-AR" sz="1500">
            <a:latin typeface="Arial" panose="020B0604020202020204" pitchFamily="34" charset="0"/>
            <a:cs typeface="Arial" panose="020B0604020202020204" pitchFamily="34" charset="0"/>
          </a:endParaRPr>
        </a:p>
      </dgm:t>
    </dgm:pt>
    <dgm:pt modelId="{1D59DF18-D995-408B-B6E8-9F16A0061558}" type="sibTrans" cxnId="{98E3C272-9FF5-489C-8CFB-BA3EAD8BA4EC}">
      <dgm:prSet/>
      <dgm:spPr/>
      <dgm:t>
        <a:bodyPr/>
        <a:lstStyle/>
        <a:p>
          <a:endParaRPr lang="es-AR" sz="1500">
            <a:latin typeface="Arial" panose="020B0604020202020204" pitchFamily="34" charset="0"/>
            <a:cs typeface="Arial" panose="020B0604020202020204" pitchFamily="34" charset="0"/>
          </a:endParaRPr>
        </a:p>
      </dgm:t>
    </dgm:pt>
    <dgm:pt modelId="{D14E517E-4C6F-4B4C-93F3-4AD51D47DE3D}">
      <dgm:prSet phldrT="[Texto]" custT="1"/>
      <dgm:spPr/>
      <dgm:t>
        <a:bodyPr/>
        <a:lstStyle/>
        <a:p>
          <a:r>
            <a:rPr lang="es-AR" sz="1500" dirty="0">
              <a:latin typeface="Arial" panose="020B0604020202020204" pitchFamily="34" charset="0"/>
              <a:cs typeface="Arial" panose="020B0604020202020204" pitchFamily="34" charset="0"/>
            </a:rPr>
            <a:t>Paso 4: Emisión del informe técnico de evaluación y elevación a la Autoridad de Aplicación</a:t>
          </a:r>
        </a:p>
      </dgm:t>
    </dgm:pt>
    <dgm:pt modelId="{74FC36E4-CBD2-40F2-BA34-C4E724611011}" type="parTrans" cxnId="{37ADAF80-8E19-44ED-B12A-690B9AADD079}">
      <dgm:prSet/>
      <dgm:spPr/>
      <dgm:t>
        <a:bodyPr/>
        <a:lstStyle/>
        <a:p>
          <a:endParaRPr lang="es-AR" sz="1500">
            <a:latin typeface="Arial" panose="020B0604020202020204" pitchFamily="34" charset="0"/>
            <a:cs typeface="Arial" panose="020B0604020202020204" pitchFamily="34" charset="0"/>
          </a:endParaRPr>
        </a:p>
      </dgm:t>
    </dgm:pt>
    <dgm:pt modelId="{D6B0F8C9-1779-4E92-85CE-4797327BC0C9}" type="sibTrans" cxnId="{37ADAF80-8E19-44ED-B12A-690B9AADD079}">
      <dgm:prSet/>
      <dgm:spPr/>
      <dgm:t>
        <a:bodyPr/>
        <a:lstStyle/>
        <a:p>
          <a:endParaRPr lang="es-AR" sz="1500">
            <a:latin typeface="Arial" panose="020B0604020202020204" pitchFamily="34" charset="0"/>
            <a:cs typeface="Arial" panose="020B0604020202020204" pitchFamily="34" charset="0"/>
          </a:endParaRPr>
        </a:p>
      </dgm:t>
    </dgm:pt>
    <dgm:pt modelId="{DF69107E-5085-4483-8BE4-C74B21FB2E27}">
      <dgm:prSet phldrT="[Texto]" custT="1"/>
      <dgm:spPr/>
      <dgm:t>
        <a:bodyPr/>
        <a:lstStyle/>
        <a:p>
          <a:r>
            <a:rPr lang="es-AR" sz="1500" dirty="0">
              <a:latin typeface="Arial" panose="020B0604020202020204" pitchFamily="34" charset="0"/>
              <a:cs typeface="Arial" panose="020B0604020202020204" pitchFamily="34" charset="0"/>
            </a:rPr>
            <a:t>Paso 5: Acto administrativo de inscripción o de rechazo (con detalle de las condiciones que determinan la inscripción y de los beneficios a recibir)</a:t>
          </a:r>
        </a:p>
      </dgm:t>
    </dgm:pt>
    <dgm:pt modelId="{FFC50A97-86D3-41EE-8DF5-BE256B5C6FC2}" type="parTrans" cxnId="{AF041BB6-CEE1-4B53-9BC2-CCEDB6A6BF1E}">
      <dgm:prSet/>
      <dgm:spPr/>
      <dgm:t>
        <a:bodyPr/>
        <a:lstStyle/>
        <a:p>
          <a:endParaRPr lang="es-AR" sz="1500">
            <a:latin typeface="Arial" panose="020B0604020202020204" pitchFamily="34" charset="0"/>
            <a:cs typeface="Arial" panose="020B0604020202020204" pitchFamily="34" charset="0"/>
          </a:endParaRPr>
        </a:p>
      </dgm:t>
    </dgm:pt>
    <dgm:pt modelId="{3086D81A-BC6F-4C71-8CA5-DFEA6AB00921}" type="sibTrans" cxnId="{AF041BB6-CEE1-4B53-9BC2-CCEDB6A6BF1E}">
      <dgm:prSet/>
      <dgm:spPr/>
      <dgm:t>
        <a:bodyPr/>
        <a:lstStyle/>
        <a:p>
          <a:endParaRPr lang="es-AR" sz="1500">
            <a:latin typeface="Arial" panose="020B0604020202020204" pitchFamily="34" charset="0"/>
            <a:cs typeface="Arial" panose="020B0604020202020204" pitchFamily="34" charset="0"/>
          </a:endParaRPr>
        </a:p>
      </dgm:t>
    </dgm:pt>
    <dgm:pt modelId="{2773E594-16D5-454A-A49B-255BD4F27810}" type="pres">
      <dgm:prSet presAssocID="{3F985129-6252-4B45-8B56-4AC3DA3F76E9}" presName="CompostProcess" presStyleCnt="0">
        <dgm:presLayoutVars>
          <dgm:dir/>
          <dgm:resizeHandles val="exact"/>
        </dgm:presLayoutVars>
      </dgm:prSet>
      <dgm:spPr/>
    </dgm:pt>
    <dgm:pt modelId="{97D449FA-7DA6-4FAA-91BB-1735F58DDA5B}" type="pres">
      <dgm:prSet presAssocID="{3F985129-6252-4B45-8B56-4AC3DA3F76E9}" presName="arrow" presStyleLbl="bgShp" presStyleIdx="0" presStyleCnt="1"/>
      <dgm:spPr/>
    </dgm:pt>
    <dgm:pt modelId="{1D0FD15E-8109-4FCE-A900-DA23EF8E6D2A}" type="pres">
      <dgm:prSet presAssocID="{3F985129-6252-4B45-8B56-4AC3DA3F76E9}" presName="linearProcess" presStyleCnt="0"/>
      <dgm:spPr/>
    </dgm:pt>
    <dgm:pt modelId="{FB6ADDDF-F74A-471F-AF05-2CBA1BAD6BA3}" type="pres">
      <dgm:prSet presAssocID="{7C217807-D280-4CEB-9878-5F2785FE9425}" presName="textNode" presStyleLbl="node1" presStyleIdx="0" presStyleCnt="5" custScaleY="142714">
        <dgm:presLayoutVars>
          <dgm:bulletEnabled val="1"/>
        </dgm:presLayoutVars>
      </dgm:prSet>
      <dgm:spPr/>
    </dgm:pt>
    <dgm:pt modelId="{DABF8993-2F06-4A8C-84F7-BD91BC62EDC9}" type="pres">
      <dgm:prSet presAssocID="{8B3F764C-2690-41D0-AA52-A876A8B93017}" presName="sibTrans" presStyleCnt="0"/>
      <dgm:spPr/>
    </dgm:pt>
    <dgm:pt modelId="{DC785440-B9D6-4B4A-B741-FD2653D5DE6D}" type="pres">
      <dgm:prSet presAssocID="{5CD95FFF-EB9E-4D9A-A6F5-AD900A3FF095}" presName="textNode" presStyleLbl="node1" presStyleIdx="1" presStyleCnt="5" custScaleY="147123">
        <dgm:presLayoutVars>
          <dgm:bulletEnabled val="1"/>
        </dgm:presLayoutVars>
      </dgm:prSet>
      <dgm:spPr/>
    </dgm:pt>
    <dgm:pt modelId="{9D53D7BE-9FD9-437E-8FD4-91E47CC64F45}" type="pres">
      <dgm:prSet presAssocID="{BEA46D10-128F-467C-8968-F9F03BDA1ED8}" presName="sibTrans" presStyleCnt="0"/>
      <dgm:spPr/>
    </dgm:pt>
    <dgm:pt modelId="{955FF4D9-9DC6-4F25-A477-3DA04DF7FE8E}" type="pres">
      <dgm:prSet presAssocID="{A05FF79D-8050-44EB-A5E7-48AE46CAA848}" presName="textNode" presStyleLbl="node1" presStyleIdx="2" presStyleCnt="5" custScaleY="148592">
        <dgm:presLayoutVars>
          <dgm:bulletEnabled val="1"/>
        </dgm:presLayoutVars>
      </dgm:prSet>
      <dgm:spPr/>
    </dgm:pt>
    <dgm:pt modelId="{AF71215D-1810-474D-906D-F63AC9B5A92D}" type="pres">
      <dgm:prSet presAssocID="{1D59DF18-D995-408B-B6E8-9F16A0061558}" presName="sibTrans" presStyleCnt="0"/>
      <dgm:spPr/>
    </dgm:pt>
    <dgm:pt modelId="{2C510524-3D37-4ADC-818F-858795C75078}" type="pres">
      <dgm:prSet presAssocID="{D14E517E-4C6F-4B4C-93F3-4AD51D47DE3D}" presName="textNode" presStyleLbl="node1" presStyleIdx="3" presStyleCnt="5" custScaleY="150062">
        <dgm:presLayoutVars>
          <dgm:bulletEnabled val="1"/>
        </dgm:presLayoutVars>
      </dgm:prSet>
      <dgm:spPr/>
    </dgm:pt>
    <dgm:pt modelId="{BF6ABD02-9E61-4B84-B57E-75E69AE22C89}" type="pres">
      <dgm:prSet presAssocID="{D6B0F8C9-1779-4E92-85CE-4797327BC0C9}" presName="sibTrans" presStyleCnt="0"/>
      <dgm:spPr/>
    </dgm:pt>
    <dgm:pt modelId="{0CE20963-A238-426A-ACD1-86FA3244BB98}" type="pres">
      <dgm:prSet presAssocID="{DF69107E-5085-4483-8BE4-C74B21FB2E27}" presName="textNode" presStyleLbl="node1" presStyleIdx="4" presStyleCnt="5" custScaleY="145653">
        <dgm:presLayoutVars>
          <dgm:bulletEnabled val="1"/>
        </dgm:presLayoutVars>
      </dgm:prSet>
      <dgm:spPr/>
    </dgm:pt>
  </dgm:ptLst>
  <dgm:cxnLst>
    <dgm:cxn modelId="{D7A00713-D12B-4BF1-BC51-ECD6CD945B2D}" srcId="{3F985129-6252-4B45-8B56-4AC3DA3F76E9}" destId="{5CD95FFF-EB9E-4D9A-A6F5-AD900A3FF095}" srcOrd="1" destOrd="0" parTransId="{C37118A5-BC0F-4EA0-B7D6-065CCD6FCC47}" sibTransId="{BEA46D10-128F-467C-8968-F9F03BDA1ED8}"/>
    <dgm:cxn modelId="{E3DA351E-949B-405F-98A0-D7C3E820529E}" type="presOf" srcId="{3F985129-6252-4B45-8B56-4AC3DA3F76E9}" destId="{2773E594-16D5-454A-A49B-255BD4F27810}" srcOrd="0" destOrd="0" presId="urn:microsoft.com/office/officeart/2005/8/layout/hProcess9"/>
    <dgm:cxn modelId="{B611BF2C-BD90-4265-8B52-063AC61CBE0F}" type="presOf" srcId="{7C217807-D280-4CEB-9878-5F2785FE9425}" destId="{FB6ADDDF-F74A-471F-AF05-2CBA1BAD6BA3}" srcOrd="0" destOrd="0" presId="urn:microsoft.com/office/officeart/2005/8/layout/hProcess9"/>
    <dgm:cxn modelId="{DC53742D-AC61-4557-86B9-66BB5763FF92}" type="presOf" srcId="{DF69107E-5085-4483-8BE4-C74B21FB2E27}" destId="{0CE20963-A238-426A-ACD1-86FA3244BB98}" srcOrd="0" destOrd="0" presId="urn:microsoft.com/office/officeart/2005/8/layout/hProcess9"/>
    <dgm:cxn modelId="{A404704A-76DE-41EC-AD01-3F8623E1D2F8}" type="presOf" srcId="{D14E517E-4C6F-4B4C-93F3-4AD51D47DE3D}" destId="{2C510524-3D37-4ADC-818F-858795C75078}" srcOrd="0" destOrd="0" presId="urn:microsoft.com/office/officeart/2005/8/layout/hProcess9"/>
    <dgm:cxn modelId="{98E3C272-9FF5-489C-8CFB-BA3EAD8BA4EC}" srcId="{3F985129-6252-4B45-8B56-4AC3DA3F76E9}" destId="{A05FF79D-8050-44EB-A5E7-48AE46CAA848}" srcOrd="2" destOrd="0" parTransId="{FB47AA57-2B55-4537-B61C-804C745D6A29}" sibTransId="{1D59DF18-D995-408B-B6E8-9F16A0061558}"/>
    <dgm:cxn modelId="{13599273-B134-41F6-8C4F-2261BFE2A62E}" srcId="{3F985129-6252-4B45-8B56-4AC3DA3F76E9}" destId="{7C217807-D280-4CEB-9878-5F2785FE9425}" srcOrd="0" destOrd="0" parTransId="{2750FE54-2DCC-478F-AC47-8BD0D12F1DF0}" sibTransId="{8B3F764C-2690-41D0-AA52-A876A8B93017}"/>
    <dgm:cxn modelId="{37ADAF80-8E19-44ED-B12A-690B9AADD079}" srcId="{3F985129-6252-4B45-8B56-4AC3DA3F76E9}" destId="{D14E517E-4C6F-4B4C-93F3-4AD51D47DE3D}" srcOrd="3" destOrd="0" parTransId="{74FC36E4-CBD2-40F2-BA34-C4E724611011}" sibTransId="{D6B0F8C9-1779-4E92-85CE-4797327BC0C9}"/>
    <dgm:cxn modelId="{AF041BB6-CEE1-4B53-9BC2-CCEDB6A6BF1E}" srcId="{3F985129-6252-4B45-8B56-4AC3DA3F76E9}" destId="{DF69107E-5085-4483-8BE4-C74B21FB2E27}" srcOrd="4" destOrd="0" parTransId="{FFC50A97-86D3-41EE-8DF5-BE256B5C6FC2}" sibTransId="{3086D81A-BC6F-4C71-8CA5-DFEA6AB00921}"/>
    <dgm:cxn modelId="{FB521FC6-7FE1-4E93-8FB2-56CA13341876}" type="presOf" srcId="{5CD95FFF-EB9E-4D9A-A6F5-AD900A3FF095}" destId="{DC785440-B9D6-4B4A-B741-FD2653D5DE6D}" srcOrd="0" destOrd="0" presId="urn:microsoft.com/office/officeart/2005/8/layout/hProcess9"/>
    <dgm:cxn modelId="{39258BFC-0092-4294-8884-76D94D568895}" type="presOf" srcId="{A05FF79D-8050-44EB-A5E7-48AE46CAA848}" destId="{955FF4D9-9DC6-4F25-A477-3DA04DF7FE8E}" srcOrd="0" destOrd="0" presId="urn:microsoft.com/office/officeart/2005/8/layout/hProcess9"/>
    <dgm:cxn modelId="{89D9C751-5765-4C1B-8FB8-0038591069B1}" type="presParOf" srcId="{2773E594-16D5-454A-A49B-255BD4F27810}" destId="{97D449FA-7DA6-4FAA-91BB-1735F58DDA5B}" srcOrd="0" destOrd="0" presId="urn:microsoft.com/office/officeart/2005/8/layout/hProcess9"/>
    <dgm:cxn modelId="{AC72C64E-3802-4268-B4A1-78DE54551631}" type="presParOf" srcId="{2773E594-16D5-454A-A49B-255BD4F27810}" destId="{1D0FD15E-8109-4FCE-A900-DA23EF8E6D2A}" srcOrd="1" destOrd="0" presId="urn:microsoft.com/office/officeart/2005/8/layout/hProcess9"/>
    <dgm:cxn modelId="{79DFB610-C3FA-4B5D-9C06-1112E74BB471}" type="presParOf" srcId="{1D0FD15E-8109-4FCE-A900-DA23EF8E6D2A}" destId="{FB6ADDDF-F74A-471F-AF05-2CBA1BAD6BA3}" srcOrd="0" destOrd="0" presId="urn:microsoft.com/office/officeart/2005/8/layout/hProcess9"/>
    <dgm:cxn modelId="{B7DD63BF-5182-40AE-8C79-8250A2A4A024}" type="presParOf" srcId="{1D0FD15E-8109-4FCE-A900-DA23EF8E6D2A}" destId="{DABF8993-2F06-4A8C-84F7-BD91BC62EDC9}" srcOrd="1" destOrd="0" presId="urn:microsoft.com/office/officeart/2005/8/layout/hProcess9"/>
    <dgm:cxn modelId="{61547922-C688-4301-9530-3144DF0B5B2C}" type="presParOf" srcId="{1D0FD15E-8109-4FCE-A900-DA23EF8E6D2A}" destId="{DC785440-B9D6-4B4A-B741-FD2653D5DE6D}" srcOrd="2" destOrd="0" presId="urn:microsoft.com/office/officeart/2005/8/layout/hProcess9"/>
    <dgm:cxn modelId="{BBE22670-4CB7-4611-BFA4-2092FA0099B3}" type="presParOf" srcId="{1D0FD15E-8109-4FCE-A900-DA23EF8E6D2A}" destId="{9D53D7BE-9FD9-437E-8FD4-91E47CC64F45}" srcOrd="3" destOrd="0" presId="urn:microsoft.com/office/officeart/2005/8/layout/hProcess9"/>
    <dgm:cxn modelId="{1B5CA9DA-35ED-4CFD-9CE7-86180C6207F9}" type="presParOf" srcId="{1D0FD15E-8109-4FCE-A900-DA23EF8E6D2A}" destId="{955FF4D9-9DC6-4F25-A477-3DA04DF7FE8E}" srcOrd="4" destOrd="0" presId="urn:microsoft.com/office/officeart/2005/8/layout/hProcess9"/>
    <dgm:cxn modelId="{2B64039D-4E19-4092-B281-B51EF67F82FF}" type="presParOf" srcId="{1D0FD15E-8109-4FCE-A900-DA23EF8E6D2A}" destId="{AF71215D-1810-474D-906D-F63AC9B5A92D}" srcOrd="5" destOrd="0" presId="urn:microsoft.com/office/officeart/2005/8/layout/hProcess9"/>
    <dgm:cxn modelId="{41E23C2E-EED2-4CDA-AADA-6A9256277535}" type="presParOf" srcId="{1D0FD15E-8109-4FCE-A900-DA23EF8E6D2A}" destId="{2C510524-3D37-4ADC-818F-858795C75078}" srcOrd="6" destOrd="0" presId="urn:microsoft.com/office/officeart/2005/8/layout/hProcess9"/>
    <dgm:cxn modelId="{8E7CC4F5-D3D8-42D9-A254-272730706B47}" type="presParOf" srcId="{1D0FD15E-8109-4FCE-A900-DA23EF8E6D2A}" destId="{BF6ABD02-9E61-4B84-B57E-75E69AE22C89}" srcOrd="7" destOrd="0" presId="urn:microsoft.com/office/officeart/2005/8/layout/hProcess9"/>
    <dgm:cxn modelId="{3F9D1FF3-C512-413E-859D-756996F4BF07}" type="presParOf" srcId="{1D0FD15E-8109-4FCE-A900-DA23EF8E6D2A}" destId="{0CE20963-A238-426A-ACD1-86FA3244BB98}" srcOrd="8"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3B7740-DB68-4AAE-ACA7-6939627BA66D}"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AR"/>
        </a:p>
      </dgm:t>
    </dgm:pt>
    <dgm:pt modelId="{C7E0204E-D947-4DDC-97B5-6800A7B99AAF}">
      <dgm:prSet phldrT="[Texto]" custT="1"/>
      <dgm:spPr/>
      <dgm:t>
        <a:bodyPr/>
        <a:lstStyle/>
        <a:p>
          <a:r>
            <a:rPr lang="es-AR" sz="1800" dirty="0">
              <a:latin typeface="Arial" panose="020B0604020202020204" pitchFamily="34" charset="0"/>
              <a:cs typeface="Arial" panose="020B0604020202020204" pitchFamily="34" charset="0"/>
            </a:rPr>
            <a:t>Curso normal de cumplimiento de sus obligaciones fiscales, laborales, gremiales y previsionales</a:t>
          </a:r>
        </a:p>
      </dgm:t>
    </dgm:pt>
    <dgm:pt modelId="{DBF8DCB1-F19C-4F39-8B29-7A37B0EDE696}" type="parTrans" cxnId="{43EDD154-CA1F-4AF4-97F0-0C6C90759E49}">
      <dgm:prSet/>
      <dgm:spPr/>
      <dgm:t>
        <a:bodyPr/>
        <a:lstStyle/>
        <a:p>
          <a:endParaRPr lang="es-AR"/>
        </a:p>
      </dgm:t>
    </dgm:pt>
    <dgm:pt modelId="{C8F8686E-4B9A-45E2-A737-46D861E94C32}" type="sibTrans" cxnId="{43EDD154-CA1F-4AF4-97F0-0C6C90759E49}">
      <dgm:prSet/>
      <dgm:spPr/>
      <dgm:t>
        <a:bodyPr/>
        <a:lstStyle/>
        <a:p>
          <a:endParaRPr lang="es-AR"/>
        </a:p>
      </dgm:t>
    </dgm:pt>
    <dgm:pt modelId="{61CD1A26-BC63-46D4-B770-1ADC78245112}">
      <dgm:prSet phldrT="[Texto]" custT="1"/>
      <dgm:spPr/>
      <dgm:t>
        <a:bodyPr/>
        <a:lstStyle/>
        <a:p>
          <a:r>
            <a:rPr lang="es-AR" sz="1800" dirty="0">
              <a:latin typeface="Arial" panose="020B0604020202020204" pitchFamily="34" charset="0"/>
              <a:cs typeface="Arial" panose="020B0604020202020204" pitchFamily="34" charset="0"/>
            </a:rPr>
            <a:t>Mantenimiento – Incremento de la Nómina Salarial</a:t>
          </a:r>
        </a:p>
      </dgm:t>
    </dgm:pt>
    <dgm:pt modelId="{0FAD2EC8-EF8A-4DB7-A2EE-12BFA74EB5CD}" type="parTrans" cxnId="{FD7FBB00-2840-42E1-9267-9F222015E8B9}">
      <dgm:prSet/>
      <dgm:spPr/>
      <dgm:t>
        <a:bodyPr/>
        <a:lstStyle/>
        <a:p>
          <a:endParaRPr lang="es-AR"/>
        </a:p>
      </dgm:t>
    </dgm:pt>
    <dgm:pt modelId="{8BB91FEE-5672-498D-B653-44ADE185E002}" type="sibTrans" cxnId="{FD7FBB00-2840-42E1-9267-9F222015E8B9}">
      <dgm:prSet/>
      <dgm:spPr/>
      <dgm:t>
        <a:bodyPr/>
        <a:lstStyle/>
        <a:p>
          <a:endParaRPr lang="es-AR"/>
        </a:p>
      </dgm:t>
    </dgm:pt>
    <dgm:pt modelId="{C2B8F651-8E69-44C6-A4ED-6C527D5219DD}">
      <dgm:prSet phldrT="[Texto]" custT="1"/>
      <dgm:spPr/>
      <dgm:t>
        <a:bodyPr/>
        <a:lstStyle/>
        <a:p>
          <a:r>
            <a:rPr lang="es-AR" sz="1800" dirty="0">
              <a:latin typeface="Arial" panose="020B0604020202020204" pitchFamily="34" charset="0"/>
              <a:cs typeface="Arial" panose="020B0604020202020204" pitchFamily="34" charset="0"/>
            </a:rPr>
            <a:t>Mantenimiento de la/s actividad/es promovida/s</a:t>
          </a:r>
        </a:p>
      </dgm:t>
    </dgm:pt>
    <dgm:pt modelId="{E08B9330-31CB-4134-A4E6-30BC075F5047}" type="parTrans" cxnId="{5BAE8AAD-8B34-4C90-A2ED-381BA6431BD6}">
      <dgm:prSet/>
      <dgm:spPr/>
      <dgm:t>
        <a:bodyPr/>
        <a:lstStyle/>
        <a:p>
          <a:endParaRPr lang="es-AR"/>
        </a:p>
      </dgm:t>
    </dgm:pt>
    <dgm:pt modelId="{DE7C8995-3CF4-4E21-ACB6-252284FD8AF1}" type="sibTrans" cxnId="{5BAE8AAD-8B34-4C90-A2ED-381BA6431BD6}">
      <dgm:prSet/>
      <dgm:spPr/>
      <dgm:t>
        <a:bodyPr/>
        <a:lstStyle/>
        <a:p>
          <a:endParaRPr lang="es-AR"/>
        </a:p>
      </dgm:t>
    </dgm:pt>
    <dgm:pt modelId="{FC32A0B3-C0E3-4A2D-8849-1556FEF30AF2}">
      <dgm:prSet phldrT="[Texto]" custT="1"/>
      <dgm:spPr/>
      <dgm:t>
        <a:bodyPr/>
        <a:lstStyle/>
        <a:p>
          <a:r>
            <a:rPr lang="es-AR" sz="1800" dirty="0">
              <a:latin typeface="Arial" panose="020B0604020202020204" pitchFamily="34" charset="0"/>
              <a:cs typeface="Arial" panose="020B0604020202020204" pitchFamily="34" charset="0"/>
            </a:rPr>
            <a:t>Incremento de los Requisitos adicionales</a:t>
          </a:r>
        </a:p>
      </dgm:t>
    </dgm:pt>
    <dgm:pt modelId="{1D20EE9F-223C-4704-B296-9A62CF0F80DD}" type="parTrans" cxnId="{DC67DA9C-F4E1-42DF-B84E-256D9F270CAA}">
      <dgm:prSet/>
      <dgm:spPr/>
      <dgm:t>
        <a:bodyPr/>
        <a:lstStyle/>
        <a:p>
          <a:endParaRPr lang="es-AR"/>
        </a:p>
      </dgm:t>
    </dgm:pt>
    <dgm:pt modelId="{C9C46088-BF01-4D37-9A32-747617EF96AA}" type="sibTrans" cxnId="{DC67DA9C-F4E1-42DF-B84E-256D9F270CAA}">
      <dgm:prSet/>
      <dgm:spPr/>
      <dgm:t>
        <a:bodyPr/>
        <a:lstStyle/>
        <a:p>
          <a:endParaRPr lang="es-AR"/>
        </a:p>
      </dgm:t>
    </dgm:pt>
    <dgm:pt modelId="{2E8DEBAC-8D48-4EDE-A004-03F1000FCEF5}">
      <dgm:prSet phldrT="[Texto]" custT="1"/>
      <dgm:spPr/>
      <dgm:t>
        <a:bodyPr/>
        <a:lstStyle/>
        <a:p>
          <a:r>
            <a:rPr lang="es-AR" sz="1800" dirty="0">
              <a:latin typeface="Arial" panose="020B0604020202020204" pitchFamily="34" charset="0"/>
              <a:cs typeface="Arial" panose="020B0604020202020204" pitchFamily="34" charset="0"/>
            </a:rPr>
            <a:t>Cumplimiento de las presentaciones anuales y revalidación bienal</a:t>
          </a:r>
        </a:p>
      </dgm:t>
    </dgm:pt>
    <dgm:pt modelId="{D82F9435-961F-4576-8527-1863B93EFA85}" type="parTrans" cxnId="{ADFD511F-E81D-4FDA-A052-FCA40D6ACAE7}">
      <dgm:prSet/>
      <dgm:spPr/>
      <dgm:t>
        <a:bodyPr/>
        <a:lstStyle/>
        <a:p>
          <a:endParaRPr lang="es-AR"/>
        </a:p>
      </dgm:t>
    </dgm:pt>
    <dgm:pt modelId="{89957D77-653E-4A0D-A7F8-56205CBC71EC}" type="sibTrans" cxnId="{ADFD511F-E81D-4FDA-A052-FCA40D6ACAE7}">
      <dgm:prSet/>
      <dgm:spPr/>
      <dgm:t>
        <a:bodyPr/>
        <a:lstStyle/>
        <a:p>
          <a:endParaRPr lang="es-AR"/>
        </a:p>
      </dgm:t>
    </dgm:pt>
    <dgm:pt modelId="{08BB8F24-AF0A-4312-A473-74D4CFEE762E}">
      <dgm:prSet phldrT="[Texto]" custT="1"/>
      <dgm:spPr/>
      <dgm:t>
        <a:bodyPr/>
        <a:lstStyle/>
        <a:p>
          <a:r>
            <a:rPr lang="es-AR" sz="1800" dirty="0">
              <a:latin typeface="Arial" panose="020B0604020202020204" pitchFamily="34" charset="0"/>
              <a:cs typeface="Arial" panose="020B0604020202020204" pitchFamily="34" charset="0"/>
            </a:rPr>
            <a:t>Pago de Tasa de Verificación</a:t>
          </a:r>
        </a:p>
      </dgm:t>
    </dgm:pt>
    <dgm:pt modelId="{0AD1EFB8-4385-4403-962D-991751D97875}" type="parTrans" cxnId="{6E063A38-9BC7-43F8-AC5D-F577578E3299}">
      <dgm:prSet/>
      <dgm:spPr/>
      <dgm:t>
        <a:bodyPr/>
        <a:lstStyle/>
        <a:p>
          <a:endParaRPr lang="es-AR"/>
        </a:p>
      </dgm:t>
    </dgm:pt>
    <dgm:pt modelId="{F1DC1F1A-4B59-4959-AEF8-6557646C5853}" type="sibTrans" cxnId="{6E063A38-9BC7-43F8-AC5D-F577578E3299}">
      <dgm:prSet/>
      <dgm:spPr/>
      <dgm:t>
        <a:bodyPr/>
        <a:lstStyle/>
        <a:p>
          <a:endParaRPr lang="es-AR"/>
        </a:p>
      </dgm:t>
    </dgm:pt>
    <dgm:pt modelId="{E798888F-E672-43D2-B75A-A97151C70441}">
      <dgm:prSet phldrT="[Texto]" custT="1"/>
      <dgm:spPr/>
      <dgm:t>
        <a:bodyPr/>
        <a:lstStyle/>
        <a:p>
          <a:r>
            <a:rPr lang="es-AR" sz="1800" dirty="0">
              <a:latin typeface="Arial" panose="020B0604020202020204" pitchFamily="34" charset="0"/>
              <a:cs typeface="Arial" panose="020B0604020202020204" pitchFamily="34" charset="0"/>
            </a:rPr>
            <a:t>Pago de aporte al FONPEC</a:t>
          </a:r>
        </a:p>
      </dgm:t>
    </dgm:pt>
    <dgm:pt modelId="{4F10A0D3-9860-4588-9DAF-EB0D461E4AEF}" type="parTrans" cxnId="{449980A7-B936-489E-BD59-BB572FA46759}">
      <dgm:prSet/>
      <dgm:spPr/>
      <dgm:t>
        <a:bodyPr/>
        <a:lstStyle/>
        <a:p>
          <a:endParaRPr lang="es-AR"/>
        </a:p>
      </dgm:t>
    </dgm:pt>
    <dgm:pt modelId="{D0310AC3-022E-4AA8-AB05-10D7C5A628C8}" type="sibTrans" cxnId="{449980A7-B936-489E-BD59-BB572FA46759}">
      <dgm:prSet/>
      <dgm:spPr/>
      <dgm:t>
        <a:bodyPr/>
        <a:lstStyle/>
        <a:p>
          <a:endParaRPr lang="es-AR"/>
        </a:p>
      </dgm:t>
    </dgm:pt>
    <dgm:pt modelId="{51A8BFE5-663F-4098-AADA-12711A72042B}" type="pres">
      <dgm:prSet presAssocID="{173B7740-DB68-4AAE-ACA7-6939627BA66D}" presName="Name0" presStyleCnt="0">
        <dgm:presLayoutVars>
          <dgm:chMax val="7"/>
          <dgm:chPref val="7"/>
          <dgm:dir/>
        </dgm:presLayoutVars>
      </dgm:prSet>
      <dgm:spPr/>
    </dgm:pt>
    <dgm:pt modelId="{190AC7C1-7402-4110-96C3-39FAAA1859D6}" type="pres">
      <dgm:prSet presAssocID="{173B7740-DB68-4AAE-ACA7-6939627BA66D}" presName="Name1" presStyleCnt="0"/>
      <dgm:spPr/>
    </dgm:pt>
    <dgm:pt modelId="{C5470CA9-A1AE-45B8-944E-FAE2102CBBC1}" type="pres">
      <dgm:prSet presAssocID="{173B7740-DB68-4AAE-ACA7-6939627BA66D}" presName="cycle" presStyleCnt="0"/>
      <dgm:spPr/>
    </dgm:pt>
    <dgm:pt modelId="{3751456A-6E0D-465D-BE52-CEA94F603FF3}" type="pres">
      <dgm:prSet presAssocID="{173B7740-DB68-4AAE-ACA7-6939627BA66D}" presName="srcNode" presStyleLbl="node1" presStyleIdx="0" presStyleCnt="7"/>
      <dgm:spPr/>
    </dgm:pt>
    <dgm:pt modelId="{AE7A773F-9D42-41F8-BADA-17A1A9AA8689}" type="pres">
      <dgm:prSet presAssocID="{173B7740-DB68-4AAE-ACA7-6939627BA66D}" presName="conn" presStyleLbl="parChTrans1D2" presStyleIdx="0" presStyleCnt="1"/>
      <dgm:spPr/>
    </dgm:pt>
    <dgm:pt modelId="{784DA726-DCBE-40DE-BE2B-B06D98277D75}" type="pres">
      <dgm:prSet presAssocID="{173B7740-DB68-4AAE-ACA7-6939627BA66D}" presName="extraNode" presStyleLbl="node1" presStyleIdx="0" presStyleCnt="7"/>
      <dgm:spPr/>
    </dgm:pt>
    <dgm:pt modelId="{F73A7BA1-2A2F-40E5-8666-5C3C701B6F5F}" type="pres">
      <dgm:prSet presAssocID="{173B7740-DB68-4AAE-ACA7-6939627BA66D}" presName="dstNode" presStyleLbl="node1" presStyleIdx="0" presStyleCnt="7"/>
      <dgm:spPr/>
    </dgm:pt>
    <dgm:pt modelId="{B50CC4AB-8F79-4FED-BD1A-0448DD783934}" type="pres">
      <dgm:prSet presAssocID="{C7E0204E-D947-4DDC-97B5-6800A7B99AAF}" presName="text_1" presStyleLbl="node1" presStyleIdx="0" presStyleCnt="7">
        <dgm:presLayoutVars>
          <dgm:bulletEnabled val="1"/>
        </dgm:presLayoutVars>
      </dgm:prSet>
      <dgm:spPr/>
    </dgm:pt>
    <dgm:pt modelId="{F0FB7682-4C4D-4941-8092-D10753636293}" type="pres">
      <dgm:prSet presAssocID="{C7E0204E-D947-4DDC-97B5-6800A7B99AAF}" presName="accent_1" presStyleCnt="0"/>
      <dgm:spPr/>
    </dgm:pt>
    <dgm:pt modelId="{1DA89C53-186A-4BC2-9693-9E1EDEB04423}" type="pres">
      <dgm:prSet presAssocID="{C7E0204E-D947-4DDC-97B5-6800A7B99AAF}" presName="accentRepeatNode" presStyleLbl="solidFgAcc1" presStyleIdx="0" presStyleCnt="7"/>
      <dgm:spPr/>
    </dgm:pt>
    <dgm:pt modelId="{86A3728D-7126-4EC3-BBE8-AA7E94E9D154}" type="pres">
      <dgm:prSet presAssocID="{61CD1A26-BC63-46D4-B770-1ADC78245112}" presName="text_2" presStyleLbl="node1" presStyleIdx="1" presStyleCnt="7">
        <dgm:presLayoutVars>
          <dgm:bulletEnabled val="1"/>
        </dgm:presLayoutVars>
      </dgm:prSet>
      <dgm:spPr/>
    </dgm:pt>
    <dgm:pt modelId="{E5336970-1823-4909-8CC3-F36B4A34E0BA}" type="pres">
      <dgm:prSet presAssocID="{61CD1A26-BC63-46D4-B770-1ADC78245112}" presName="accent_2" presStyleCnt="0"/>
      <dgm:spPr/>
    </dgm:pt>
    <dgm:pt modelId="{833BCFA0-AF9E-4230-9753-F41126BCC472}" type="pres">
      <dgm:prSet presAssocID="{61CD1A26-BC63-46D4-B770-1ADC78245112}" presName="accentRepeatNode" presStyleLbl="solidFgAcc1" presStyleIdx="1" presStyleCnt="7"/>
      <dgm:spPr/>
    </dgm:pt>
    <dgm:pt modelId="{B2574E7D-3AA7-4E75-9913-696FEB1A242E}" type="pres">
      <dgm:prSet presAssocID="{C2B8F651-8E69-44C6-A4ED-6C527D5219DD}" presName="text_3" presStyleLbl="node1" presStyleIdx="2" presStyleCnt="7">
        <dgm:presLayoutVars>
          <dgm:bulletEnabled val="1"/>
        </dgm:presLayoutVars>
      </dgm:prSet>
      <dgm:spPr/>
    </dgm:pt>
    <dgm:pt modelId="{130A66A8-8DCF-439A-821D-296B315DC028}" type="pres">
      <dgm:prSet presAssocID="{C2B8F651-8E69-44C6-A4ED-6C527D5219DD}" presName="accent_3" presStyleCnt="0"/>
      <dgm:spPr/>
    </dgm:pt>
    <dgm:pt modelId="{76A3EC58-82C5-4E21-97B5-1E5D26526216}" type="pres">
      <dgm:prSet presAssocID="{C2B8F651-8E69-44C6-A4ED-6C527D5219DD}" presName="accentRepeatNode" presStyleLbl="solidFgAcc1" presStyleIdx="2" presStyleCnt="7"/>
      <dgm:spPr/>
    </dgm:pt>
    <dgm:pt modelId="{F0759FEA-8306-45F7-AB6F-D962EBEBFEC5}" type="pres">
      <dgm:prSet presAssocID="{FC32A0B3-C0E3-4A2D-8849-1556FEF30AF2}" presName="text_4" presStyleLbl="node1" presStyleIdx="3" presStyleCnt="7">
        <dgm:presLayoutVars>
          <dgm:bulletEnabled val="1"/>
        </dgm:presLayoutVars>
      </dgm:prSet>
      <dgm:spPr/>
    </dgm:pt>
    <dgm:pt modelId="{1DEAFE6B-759B-4879-9EFD-8E10944DD90A}" type="pres">
      <dgm:prSet presAssocID="{FC32A0B3-C0E3-4A2D-8849-1556FEF30AF2}" presName="accent_4" presStyleCnt="0"/>
      <dgm:spPr/>
    </dgm:pt>
    <dgm:pt modelId="{63C7F3E3-30AF-47C0-A913-95F390F63993}" type="pres">
      <dgm:prSet presAssocID="{FC32A0B3-C0E3-4A2D-8849-1556FEF30AF2}" presName="accentRepeatNode" presStyleLbl="solidFgAcc1" presStyleIdx="3" presStyleCnt="7"/>
      <dgm:spPr/>
    </dgm:pt>
    <dgm:pt modelId="{C9906F65-3AAD-46DC-901E-21D7E61172CB}" type="pres">
      <dgm:prSet presAssocID="{2E8DEBAC-8D48-4EDE-A004-03F1000FCEF5}" presName="text_5" presStyleLbl="node1" presStyleIdx="4" presStyleCnt="7">
        <dgm:presLayoutVars>
          <dgm:bulletEnabled val="1"/>
        </dgm:presLayoutVars>
      </dgm:prSet>
      <dgm:spPr/>
    </dgm:pt>
    <dgm:pt modelId="{881E09F0-BBB3-4D5F-AA9C-51B120CB6B0D}" type="pres">
      <dgm:prSet presAssocID="{2E8DEBAC-8D48-4EDE-A004-03F1000FCEF5}" presName="accent_5" presStyleCnt="0"/>
      <dgm:spPr/>
    </dgm:pt>
    <dgm:pt modelId="{77379AA9-0215-4BFC-97FB-C858739FEBCA}" type="pres">
      <dgm:prSet presAssocID="{2E8DEBAC-8D48-4EDE-A004-03F1000FCEF5}" presName="accentRepeatNode" presStyleLbl="solidFgAcc1" presStyleIdx="4" presStyleCnt="7"/>
      <dgm:spPr/>
    </dgm:pt>
    <dgm:pt modelId="{7943904D-E1CD-4BF2-A8D3-42886D816B26}" type="pres">
      <dgm:prSet presAssocID="{08BB8F24-AF0A-4312-A473-74D4CFEE762E}" presName="text_6" presStyleLbl="node1" presStyleIdx="5" presStyleCnt="7">
        <dgm:presLayoutVars>
          <dgm:bulletEnabled val="1"/>
        </dgm:presLayoutVars>
      </dgm:prSet>
      <dgm:spPr/>
    </dgm:pt>
    <dgm:pt modelId="{BE83F1C3-3987-4B0B-A073-33E7C59E78FA}" type="pres">
      <dgm:prSet presAssocID="{08BB8F24-AF0A-4312-A473-74D4CFEE762E}" presName="accent_6" presStyleCnt="0"/>
      <dgm:spPr/>
    </dgm:pt>
    <dgm:pt modelId="{4DECE598-B131-467B-AC4B-B25B39DF1BD7}" type="pres">
      <dgm:prSet presAssocID="{08BB8F24-AF0A-4312-A473-74D4CFEE762E}" presName="accentRepeatNode" presStyleLbl="solidFgAcc1" presStyleIdx="5" presStyleCnt="7"/>
      <dgm:spPr/>
    </dgm:pt>
    <dgm:pt modelId="{0EBA135B-A283-4339-89A7-D4B35DED32F9}" type="pres">
      <dgm:prSet presAssocID="{E798888F-E672-43D2-B75A-A97151C70441}" presName="text_7" presStyleLbl="node1" presStyleIdx="6" presStyleCnt="7">
        <dgm:presLayoutVars>
          <dgm:bulletEnabled val="1"/>
        </dgm:presLayoutVars>
      </dgm:prSet>
      <dgm:spPr/>
    </dgm:pt>
    <dgm:pt modelId="{595E12D8-0290-4E86-840C-A1C4B7CC0315}" type="pres">
      <dgm:prSet presAssocID="{E798888F-E672-43D2-B75A-A97151C70441}" presName="accent_7" presStyleCnt="0"/>
      <dgm:spPr/>
    </dgm:pt>
    <dgm:pt modelId="{E1B780E8-CA86-4A05-B8D6-533F61256CE6}" type="pres">
      <dgm:prSet presAssocID="{E798888F-E672-43D2-B75A-A97151C70441}" presName="accentRepeatNode" presStyleLbl="solidFgAcc1" presStyleIdx="6" presStyleCnt="7"/>
      <dgm:spPr/>
    </dgm:pt>
  </dgm:ptLst>
  <dgm:cxnLst>
    <dgm:cxn modelId="{FD7FBB00-2840-42E1-9267-9F222015E8B9}" srcId="{173B7740-DB68-4AAE-ACA7-6939627BA66D}" destId="{61CD1A26-BC63-46D4-B770-1ADC78245112}" srcOrd="1" destOrd="0" parTransId="{0FAD2EC8-EF8A-4DB7-A2EE-12BFA74EB5CD}" sibTransId="{8BB91FEE-5672-498D-B653-44ADE185E002}"/>
    <dgm:cxn modelId="{ADFD511F-E81D-4FDA-A052-FCA40D6ACAE7}" srcId="{173B7740-DB68-4AAE-ACA7-6939627BA66D}" destId="{2E8DEBAC-8D48-4EDE-A004-03F1000FCEF5}" srcOrd="4" destOrd="0" parTransId="{D82F9435-961F-4576-8527-1863B93EFA85}" sibTransId="{89957D77-653E-4A0D-A7F8-56205CBC71EC}"/>
    <dgm:cxn modelId="{1995EF1F-B7CC-47E0-B9AA-5BA9496DBBF7}" type="presOf" srcId="{08BB8F24-AF0A-4312-A473-74D4CFEE762E}" destId="{7943904D-E1CD-4BF2-A8D3-42886D816B26}" srcOrd="0" destOrd="0" presId="urn:microsoft.com/office/officeart/2008/layout/VerticalCurvedList"/>
    <dgm:cxn modelId="{6E063A38-9BC7-43F8-AC5D-F577578E3299}" srcId="{173B7740-DB68-4AAE-ACA7-6939627BA66D}" destId="{08BB8F24-AF0A-4312-A473-74D4CFEE762E}" srcOrd="5" destOrd="0" parTransId="{0AD1EFB8-4385-4403-962D-991751D97875}" sibTransId="{F1DC1F1A-4B59-4959-AEF8-6557646C5853}"/>
    <dgm:cxn modelId="{D309A53E-FC2E-4143-8A03-5FB95AC81FD6}" type="presOf" srcId="{FC32A0B3-C0E3-4A2D-8849-1556FEF30AF2}" destId="{F0759FEA-8306-45F7-AB6F-D962EBEBFEC5}" srcOrd="0" destOrd="0" presId="urn:microsoft.com/office/officeart/2008/layout/VerticalCurvedList"/>
    <dgm:cxn modelId="{2E02865E-6920-48D6-912F-070CDA316CB8}" type="presOf" srcId="{61CD1A26-BC63-46D4-B770-1ADC78245112}" destId="{86A3728D-7126-4EC3-BBE8-AA7E94E9D154}" srcOrd="0" destOrd="0" presId="urn:microsoft.com/office/officeart/2008/layout/VerticalCurvedList"/>
    <dgm:cxn modelId="{EED38649-87C5-4C49-8F6D-9A20B7EADA6C}" type="presOf" srcId="{E798888F-E672-43D2-B75A-A97151C70441}" destId="{0EBA135B-A283-4339-89A7-D4B35DED32F9}" srcOrd="0" destOrd="0" presId="urn:microsoft.com/office/officeart/2008/layout/VerticalCurvedList"/>
    <dgm:cxn modelId="{43EDD154-CA1F-4AF4-97F0-0C6C90759E49}" srcId="{173B7740-DB68-4AAE-ACA7-6939627BA66D}" destId="{C7E0204E-D947-4DDC-97B5-6800A7B99AAF}" srcOrd="0" destOrd="0" parTransId="{DBF8DCB1-F19C-4F39-8B29-7A37B0EDE696}" sibTransId="{C8F8686E-4B9A-45E2-A737-46D861E94C32}"/>
    <dgm:cxn modelId="{86247879-2849-474E-8967-A3EEB1E9C78A}" type="presOf" srcId="{C8F8686E-4B9A-45E2-A737-46D861E94C32}" destId="{AE7A773F-9D42-41F8-BADA-17A1A9AA8689}" srcOrd="0" destOrd="0" presId="urn:microsoft.com/office/officeart/2008/layout/VerticalCurvedList"/>
    <dgm:cxn modelId="{8AA38B7E-DD09-49D2-8ADB-1BE228AF2CAE}" type="presOf" srcId="{2E8DEBAC-8D48-4EDE-A004-03F1000FCEF5}" destId="{C9906F65-3AAD-46DC-901E-21D7E61172CB}" srcOrd="0" destOrd="0" presId="urn:microsoft.com/office/officeart/2008/layout/VerticalCurvedList"/>
    <dgm:cxn modelId="{AE8A967F-16A0-445D-A941-AAC73F36027F}" type="presOf" srcId="{C2B8F651-8E69-44C6-A4ED-6C527D5219DD}" destId="{B2574E7D-3AA7-4E75-9913-696FEB1A242E}" srcOrd="0" destOrd="0" presId="urn:microsoft.com/office/officeart/2008/layout/VerticalCurvedList"/>
    <dgm:cxn modelId="{DC67DA9C-F4E1-42DF-B84E-256D9F270CAA}" srcId="{173B7740-DB68-4AAE-ACA7-6939627BA66D}" destId="{FC32A0B3-C0E3-4A2D-8849-1556FEF30AF2}" srcOrd="3" destOrd="0" parTransId="{1D20EE9F-223C-4704-B296-9A62CF0F80DD}" sibTransId="{C9C46088-BF01-4D37-9A32-747617EF96AA}"/>
    <dgm:cxn modelId="{449980A7-B936-489E-BD59-BB572FA46759}" srcId="{173B7740-DB68-4AAE-ACA7-6939627BA66D}" destId="{E798888F-E672-43D2-B75A-A97151C70441}" srcOrd="6" destOrd="0" parTransId="{4F10A0D3-9860-4588-9DAF-EB0D461E4AEF}" sibTransId="{D0310AC3-022E-4AA8-AB05-10D7C5A628C8}"/>
    <dgm:cxn modelId="{5BAE8AAD-8B34-4C90-A2ED-381BA6431BD6}" srcId="{173B7740-DB68-4AAE-ACA7-6939627BA66D}" destId="{C2B8F651-8E69-44C6-A4ED-6C527D5219DD}" srcOrd="2" destOrd="0" parTransId="{E08B9330-31CB-4134-A4E6-30BC075F5047}" sibTransId="{DE7C8995-3CF4-4E21-ACB6-252284FD8AF1}"/>
    <dgm:cxn modelId="{B58123EE-9089-43E8-A364-270D0F78F2B8}" type="presOf" srcId="{173B7740-DB68-4AAE-ACA7-6939627BA66D}" destId="{51A8BFE5-663F-4098-AADA-12711A72042B}" srcOrd="0" destOrd="0" presId="urn:microsoft.com/office/officeart/2008/layout/VerticalCurvedList"/>
    <dgm:cxn modelId="{B4F0DEFE-69B0-4AE9-BE6E-540F00979D60}" type="presOf" srcId="{C7E0204E-D947-4DDC-97B5-6800A7B99AAF}" destId="{B50CC4AB-8F79-4FED-BD1A-0448DD783934}" srcOrd="0" destOrd="0" presId="urn:microsoft.com/office/officeart/2008/layout/VerticalCurvedList"/>
    <dgm:cxn modelId="{D1B0FFE6-6358-4970-ACB2-5EE8AAF6B3BA}" type="presParOf" srcId="{51A8BFE5-663F-4098-AADA-12711A72042B}" destId="{190AC7C1-7402-4110-96C3-39FAAA1859D6}" srcOrd="0" destOrd="0" presId="urn:microsoft.com/office/officeart/2008/layout/VerticalCurvedList"/>
    <dgm:cxn modelId="{4726B247-2AAC-4D8F-8B04-EDD9C3717130}" type="presParOf" srcId="{190AC7C1-7402-4110-96C3-39FAAA1859D6}" destId="{C5470CA9-A1AE-45B8-944E-FAE2102CBBC1}" srcOrd="0" destOrd="0" presId="urn:microsoft.com/office/officeart/2008/layout/VerticalCurvedList"/>
    <dgm:cxn modelId="{CF682FFE-BE90-4AD8-9E72-F0646CCB8E21}" type="presParOf" srcId="{C5470CA9-A1AE-45B8-944E-FAE2102CBBC1}" destId="{3751456A-6E0D-465D-BE52-CEA94F603FF3}" srcOrd="0" destOrd="0" presId="urn:microsoft.com/office/officeart/2008/layout/VerticalCurvedList"/>
    <dgm:cxn modelId="{C8573E06-5F9B-416E-BE25-CF0C0B1DB5AC}" type="presParOf" srcId="{C5470CA9-A1AE-45B8-944E-FAE2102CBBC1}" destId="{AE7A773F-9D42-41F8-BADA-17A1A9AA8689}" srcOrd="1" destOrd="0" presId="urn:microsoft.com/office/officeart/2008/layout/VerticalCurvedList"/>
    <dgm:cxn modelId="{177D3A79-5734-4C02-BB1E-44AC0A68DF92}" type="presParOf" srcId="{C5470CA9-A1AE-45B8-944E-FAE2102CBBC1}" destId="{784DA726-DCBE-40DE-BE2B-B06D98277D75}" srcOrd="2" destOrd="0" presId="urn:microsoft.com/office/officeart/2008/layout/VerticalCurvedList"/>
    <dgm:cxn modelId="{59A78035-98AF-4AA8-B40B-2003EFFF1776}" type="presParOf" srcId="{C5470CA9-A1AE-45B8-944E-FAE2102CBBC1}" destId="{F73A7BA1-2A2F-40E5-8666-5C3C701B6F5F}" srcOrd="3" destOrd="0" presId="urn:microsoft.com/office/officeart/2008/layout/VerticalCurvedList"/>
    <dgm:cxn modelId="{BBFEABB4-34AB-4CF1-B42F-503B01558F08}" type="presParOf" srcId="{190AC7C1-7402-4110-96C3-39FAAA1859D6}" destId="{B50CC4AB-8F79-4FED-BD1A-0448DD783934}" srcOrd="1" destOrd="0" presId="urn:microsoft.com/office/officeart/2008/layout/VerticalCurvedList"/>
    <dgm:cxn modelId="{B9F3287A-5F1D-419F-B1FD-5640EEEBF62E}" type="presParOf" srcId="{190AC7C1-7402-4110-96C3-39FAAA1859D6}" destId="{F0FB7682-4C4D-4941-8092-D10753636293}" srcOrd="2" destOrd="0" presId="urn:microsoft.com/office/officeart/2008/layout/VerticalCurvedList"/>
    <dgm:cxn modelId="{D03C677D-75B3-495D-BAAC-F10C59F311F1}" type="presParOf" srcId="{F0FB7682-4C4D-4941-8092-D10753636293}" destId="{1DA89C53-186A-4BC2-9693-9E1EDEB04423}" srcOrd="0" destOrd="0" presId="urn:microsoft.com/office/officeart/2008/layout/VerticalCurvedList"/>
    <dgm:cxn modelId="{BBFE25D0-6E21-41B4-86A5-2CAEAAC6D19A}" type="presParOf" srcId="{190AC7C1-7402-4110-96C3-39FAAA1859D6}" destId="{86A3728D-7126-4EC3-BBE8-AA7E94E9D154}" srcOrd="3" destOrd="0" presId="urn:microsoft.com/office/officeart/2008/layout/VerticalCurvedList"/>
    <dgm:cxn modelId="{7D20F971-710D-441A-B472-986CDEA53F78}" type="presParOf" srcId="{190AC7C1-7402-4110-96C3-39FAAA1859D6}" destId="{E5336970-1823-4909-8CC3-F36B4A34E0BA}" srcOrd="4" destOrd="0" presId="urn:microsoft.com/office/officeart/2008/layout/VerticalCurvedList"/>
    <dgm:cxn modelId="{DA688763-521F-4393-ABFA-179A01229013}" type="presParOf" srcId="{E5336970-1823-4909-8CC3-F36B4A34E0BA}" destId="{833BCFA0-AF9E-4230-9753-F41126BCC472}" srcOrd="0" destOrd="0" presId="urn:microsoft.com/office/officeart/2008/layout/VerticalCurvedList"/>
    <dgm:cxn modelId="{26278755-FD5B-4D58-B108-683E0AEB10DF}" type="presParOf" srcId="{190AC7C1-7402-4110-96C3-39FAAA1859D6}" destId="{B2574E7D-3AA7-4E75-9913-696FEB1A242E}" srcOrd="5" destOrd="0" presId="urn:microsoft.com/office/officeart/2008/layout/VerticalCurvedList"/>
    <dgm:cxn modelId="{5454A5FB-3B0F-47EA-BF37-AC05D3FA2770}" type="presParOf" srcId="{190AC7C1-7402-4110-96C3-39FAAA1859D6}" destId="{130A66A8-8DCF-439A-821D-296B315DC028}" srcOrd="6" destOrd="0" presId="urn:microsoft.com/office/officeart/2008/layout/VerticalCurvedList"/>
    <dgm:cxn modelId="{233206AC-D1A5-4D13-A0C1-1AD00181EED9}" type="presParOf" srcId="{130A66A8-8DCF-439A-821D-296B315DC028}" destId="{76A3EC58-82C5-4E21-97B5-1E5D26526216}" srcOrd="0" destOrd="0" presId="urn:microsoft.com/office/officeart/2008/layout/VerticalCurvedList"/>
    <dgm:cxn modelId="{26E7E18E-D40B-44DD-8404-87ED8400B353}" type="presParOf" srcId="{190AC7C1-7402-4110-96C3-39FAAA1859D6}" destId="{F0759FEA-8306-45F7-AB6F-D962EBEBFEC5}" srcOrd="7" destOrd="0" presId="urn:microsoft.com/office/officeart/2008/layout/VerticalCurvedList"/>
    <dgm:cxn modelId="{F5F7A28A-A419-4593-853E-B86F09B57F0F}" type="presParOf" srcId="{190AC7C1-7402-4110-96C3-39FAAA1859D6}" destId="{1DEAFE6B-759B-4879-9EFD-8E10944DD90A}" srcOrd="8" destOrd="0" presId="urn:microsoft.com/office/officeart/2008/layout/VerticalCurvedList"/>
    <dgm:cxn modelId="{393BBCF4-D726-4ADE-B3A5-D1110838217A}" type="presParOf" srcId="{1DEAFE6B-759B-4879-9EFD-8E10944DD90A}" destId="{63C7F3E3-30AF-47C0-A913-95F390F63993}" srcOrd="0" destOrd="0" presId="urn:microsoft.com/office/officeart/2008/layout/VerticalCurvedList"/>
    <dgm:cxn modelId="{13E971F0-91CB-48EB-ADA6-ACEB4ACB045F}" type="presParOf" srcId="{190AC7C1-7402-4110-96C3-39FAAA1859D6}" destId="{C9906F65-3AAD-46DC-901E-21D7E61172CB}" srcOrd="9" destOrd="0" presId="urn:microsoft.com/office/officeart/2008/layout/VerticalCurvedList"/>
    <dgm:cxn modelId="{03F86404-14EA-495B-8996-75795A00DEFD}" type="presParOf" srcId="{190AC7C1-7402-4110-96C3-39FAAA1859D6}" destId="{881E09F0-BBB3-4D5F-AA9C-51B120CB6B0D}" srcOrd="10" destOrd="0" presId="urn:microsoft.com/office/officeart/2008/layout/VerticalCurvedList"/>
    <dgm:cxn modelId="{CD6776E9-9B59-468A-B455-F62331C6FD2B}" type="presParOf" srcId="{881E09F0-BBB3-4D5F-AA9C-51B120CB6B0D}" destId="{77379AA9-0215-4BFC-97FB-C858739FEBCA}" srcOrd="0" destOrd="0" presId="urn:microsoft.com/office/officeart/2008/layout/VerticalCurvedList"/>
    <dgm:cxn modelId="{4A35E643-09AB-4CA6-BFC0-BCBAD4CB9D9A}" type="presParOf" srcId="{190AC7C1-7402-4110-96C3-39FAAA1859D6}" destId="{7943904D-E1CD-4BF2-A8D3-42886D816B26}" srcOrd="11" destOrd="0" presId="urn:microsoft.com/office/officeart/2008/layout/VerticalCurvedList"/>
    <dgm:cxn modelId="{49B4EBD8-2BF8-4EA8-8408-E2FEE80E7C32}" type="presParOf" srcId="{190AC7C1-7402-4110-96C3-39FAAA1859D6}" destId="{BE83F1C3-3987-4B0B-A073-33E7C59E78FA}" srcOrd="12" destOrd="0" presId="urn:microsoft.com/office/officeart/2008/layout/VerticalCurvedList"/>
    <dgm:cxn modelId="{4559FAD9-9830-4E9E-B608-3578CE5B8E4B}" type="presParOf" srcId="{BE83F1C3-3987-4B0B-A073-33E7C59E78FA}" destId="{4DECE598-B131-467B-AC4B-B25B39DF1BD7}" srcOrd="0" destOrd="0" presId="urn:microsoft.com/office/officeart/2008/layout/VerticalCurvedList"/>
    <dgm:cxn modelId="{2F17D07B-EC12-49F4-B1CB-EBBC728C22D3}" type="presParOf" srcId="{190AC7C1-7402-4110-96C3-39FAAA1859D6}" destId="{0EBA135B-A283-4339-89A7-D4B35DED32F9}" srcOrd="13" destOrd="0" presId="urn:microsoft.com/office/officeart/2008/layout/VerticalCurvedList"/>
    <dgm:cxn modelId="{DD42BF35-9F2E-4244-AF7F-FA87030C1F8C}" type="presParOf" srcId="{190AC7C1-7402-4110-96C3-39FAAA1859D6}" destId="{595E12D8-0290-4E86-840C-A1C4B7CC0315}" srcOrd="14" destOrd="0" presId="urn:microsoft.com/office/officeart/2008/layout/VerticalCurvedList"/>
    <dgm:cxn modelId="{7402ABCC-0F48-4E17-A98D-EE2609E44DDE}" type="presParOf" srcId="{595E12D8-0290-4E86-840C-A1C4B7CC0315}" destId="{E1B780E8-CA86-4A05-B8D6-533F61256CE6}" srcOrd="0" destOrd="0" presId="urn:microsoft.com/office/officeart/2008/layout/VerticalCurvedList"/>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7E3A60-5566-4E4A-9D8F-358FA2CA2139}" type="doc">
      <dgm:prSet loTypeId="urn:microsoft.com/office/officeart/2005/8/layout/process1" loCatId="process" qsTypeId="urn:microsoft.com/office/officeart/2005/8/quickstyle/simple1" qsCatId="simple" csTypeId="urn:microsoft.com/office/officeart/2005/8/colors/accent1_2" csCatId="accent1" phldr="1"/>
      <dgm:spPr/>
    </dgm:pt>
    <dgm:pt modelId="{D9D58354-2BE5-4518-AF05-B3F2DAF9A003}">
      <dgm:prSet phldrT="[Texto]"/>
      <dgm:spPr/>
      <dgm:t>
        <a:bodyPr/>
        <a:lstStyle/>
        <a:p>
          <a:r>
            <a:rPr lang="es-ES" dirty="0"/>
            <a:t>AFIP informa a Secretaría de Economía del Conocimiento </a:t>
          </a:r>
        </a:p>
        <a:p>
          <a:endParaRPr lang="es-ES" dirty="0"/>
        </a:p>
      </dgm:t>
    </dgm:pt>
    <dgm:pt modelId="{4DA92995-8351-483A-A539-AC0CAA8404F0}" type="parTrans" cxnId="{40AE87E1-18C8-4842-BC18-FD65D4D7AA47}">
      <dgm:prSet/>
      <dgm:spPr/>
      <dgm:t>
        <a:bodyPr/>
        <a:lstStyle/>
        <a:p>
          <a:endParaRPr lang="es-AR"/>
        </a:p>
      </dgm:t>
    </dgm:pt>
    <dgm:pt modelId="{12DCFD7A-2061-4F2B-89DB-B8D6DB0DC4E5}" type="sibTrans" cxnId="{40AE87E1-18C8-4842-BC18-FD65D4D7AA47}">
      <dgm:prSet/>
      <dgm:spPr/>
      <dgm:t>
        <a:bodyPr/>
        <a:lstStyle/>
        <a:p>
          <a:endParaRPr lang="es-AR"/>
        </a:p>
      </dgm:t>
    </dgm:pt>
    <dgm:pt modelId="{8D35A1B0-8874-47EE-B455-1C389E9D9AD8}">
      <dgm:prSet phldrT="[Texto]"/>
      <dgm:spPr/>
      <dgm:t>
        <a:bodyPr/>
        <a:lstStyle/>
        <a:p>
          <a:r>
            <a:rPr lang="es-ES" dirty="0"/>
            <a:t>Secretaría informa a AFIP bonos emitidos (tipo, numero, monto, año de emisión, fecha desde, fecha hasta, estado (válido)</a:t>
          </a:r>
        </a:p>
        <a:p>
          <a:endParaRPr lang="es-ES" dirty="0"/>
        </a:p>
        <a:p>
          <a:endParaRPr lang="es-AR" dirty="0"/>
        </a:p>
      </dgm:t>
    </dgm:pt>
    <dgm:pt modelId="{C954939E-8777-46F6-9915-C66702F69844}" type="parTrans" cxnId="{D1047550-2DC2-46E6-AE13-7FF5BE120EB8}">
      <dgm:prSet/>
      <dgm:spPr/>
      <dgm:t>
        <a:bodyPr/>
        <a:lstStyle/>
        <a:p>
          <a:endParaRPr lang="es-AR"/>
        </a:p>
      </dgm:t>
    </dgm:pt>
    <dgm:pt modelId="{9D22F26D-7857-4BD2-B797-944335C9035C}" type="sibTrans" cxnId="{D1047550-2DC2-46E6-AE13-7FF5BE120EB8}">
      <dgm:prSet/>
      <dgm:spPr/>
      <dgm:t>
        <a:bodyPr/>
        <a:lstStyle/>
        <a:p>
          <a:endParaRPr lang="es-AR"/>
        </a:p>
      </dgm:t>
    </dgm:pt>
    <dgm:pt modelId="{5FBCCCB6-CCCB-476F-B192-661B53AE4CD0}">
      <dgm:prSet phldrT="[Texto]"/>
      <dgm:spPr/>
      <dgm:t>
        <a:bodyPr/>
        <a:lstStyle/>
        <a:p>
          <a:r>
            <a:rPr lang="es-ES" dirty="0"/>
            <a:t>Sujetos inscriptos (451) informan nómina de empleados con Código de Actividad </a:t>
          </a:r>
        </a:p>
      </dgm:t>
    </dgm:pt>
    <dgm:pt modelId="{DB80F5B7-33F8-4881-AF9A-1C44520CA97D}" type="parTrans" cxnId="{0C71FE0A-0BA0-4982-8EB7-82B6B0138812}">
      <dgm:prSet/>
      <dgm:spPr/>
      <dgm:t>
        <a:bodyPr/>
        <a:lstStyle/>
        <a:p>
          <a:endParaRPr lang="es-AR"/>
        </a:p>
      </dgm:t>
    </dgm:pt>
    <dgm:pt modelId="{9ACE53B3-C5AD-416F-BB30-768B85498EEB}" type="sibTrans" cxnId="{0C71FE0A-0BA0-4982-8EB7-82B6B0138812}">
      <dgm:prSet/>
      <dgm:spPr/>
      <dgm:t>
        <a:bodyPr/>
        <a:lstStyle/>
        <a:p>
          <a:endParaRPr lang="es-AR"/>
        </a:p>
      </dgm:t>
    </dgm:pt>
    <dgm:pt modelId="{FE7A0C10-C120-458A-91DC-5D3236A8CE25}" type="pres">
      <dgm:prSet presAssocID="{977E3A60-5566-4E4A-9D8F-358FA2CA2139}" presName="Name0" presStyleCnt="0">
        <dgm:presLayoutVars>
          <dgm:dir/>
          <dgm:resizeHandles val="exact"/>
        </dgm:presLayoutVars>
      </dgm:prSet>
      <dgm:spPr/>
    </dgm:pt>
    <dgm:pt modelId="{FAB66F4F-F846-4A37-A4E0-EC54C7A466E2}" type="pres">
      <dgm:prSet presAssocID="{5FBCCCB6-CCCB-476F-B192-661B53AE4CD0}" presName="node" presStyleLbl="node1" presStyleIdx="0" presStyleCnt="3">
        <dgm:presLayoutVars>
          <dgm:bulletEnabled val="1"/>
        </dgm:presLayoutVars>
      </dgm:prSet>
      <dgm:spPr/>
    </dgm:pt>
    <dgm:pt modelId="{583D5E5B-5C2A-40EB-B747-9E6B3867236A}" type="pres">
      <dgm:prSet presAssocID="{9ACE53B3-C5AD-416F-BB30-768B85498EEB}" presName="sibTrans" presStyleLbl="sibTrans2D1" presStyleIdx="0" presStyleCnt="2"/>
      <dgm:spPr/>
    </dgm:pt>
    <dgm:pt modelId="{E94043A0-2AAE-41D1-BEE3-C9249BDFC33B}" type="pres">
      <dgm:prSet presAssocID="{9ACE53B3-C5AD-416F-BB30-768B85498EEB}" presName="connectorText" presStyleLbl="sibTrans2D1" presStyleIdx="0" presStyleCnt="2"/>
      <dgm:spPr/>
    </dgm:pt>
    <dgm:pt modelId="{5A24E6A1-ECF7-47E1-8C47-ADFAA8BDB460}" type="pres">
      <dgm:prSet presAssocID="{D9D58354-2BE5-4518-AF05-B3F2DAF9A003}" presName="node" presStyleLbl="node1" presStyleIdx="1" presStyleCnt="3">
        <dgm:presLayoutVars>
          <dgm:bulletEnabled val="1"/>
        </dgm:presLayoutVars>
      </dgm:prSet>
      <dgm:spPr/>
    </dgm:pt>
    <dgm:pt modelId="{953A17F7-E175-4C04-B21D-6BF6B3D869D5}" type="pres">
      <dgm:prSet presAssocID="{12DCFD7A-2061-4F2B-89DB-B8D6DB0DC4E5}" presName="sibTrans" presStyleLbl="sibTrans2D1" presStyleIdx="1" presStyleCnt="2"/>
      <dgm:spPr/>
    </dgm:pt>
    <dgm:pt modelId="{727093DA-950C-4084-9B21-BDDD0758AAB4}" type="pres">
      <dgm:prSet presAssocID="{12DCFD7A-2061-4F2B-89DB-B8D6DB0DC4E5}" presName="connectorText" presStyleLbl="sibTrans2D1" presStyleIdx="1" presStyleCnt="2"/>
      <dgm:spPr/>
    </dgm:pt>
    <dgm:pt modelId="{84DD8E22-BBE0-4004-8EB0-672B9ACEDE62}" type="pres">
      <dgm:prSet presAssocID="{8D35A1B0-8874-47EE-B455-1C389E9D9AD8}" presName="node" presStyleLbl="node1" presStyleIdx="2" presStyleCnt="3">
        <dgm:presLayoutVars>
          <dgm:bulletEnabled val="1"/>
        </dgm:presLayoutVars>
      </dgm:prSet>
      <dgm:spPr/>
    </dgm:pt>
  </dgm:ptLst>
  <dgm:cxnLst>
    <dgm:cxn modelId="{0C71FE0A-0BA0-4982-8EB7-82B6B0138812}" srcId="{977E3A60-5566-4E4A-9D8F-358FA2CA2139}" destId="{5FBCCCB6-CCCB-476F-B192-661B53AE4CD0}" srcOrd="0" destOrd="0" parTransId="{DB80F5B7-33F8-4881-AF9A-1C44520CA97D}" sibTransId="{9ACE53B3-C5AD-416F-BB30-768B85498EEB}"/>
    <dgm:cxn modelId="{A26C3D11-9F3C-4990-A98B-AF103D8F3552}" type="presOf" srcId="{12DCFD7A-2061-4F2B-89DB-B8D6DB0DC4E5}" destId="{727093DA-950C-4084-9B21-BDDD0758AAB4}" srcOrd="1" destOrd="0" presId="urn:microsoft.com/office/officeart/2005/8/layout/process1"/>
    <dgm:cxn modelId="{2E104C1B-1AB1-4310-BC74-5E0885B2B870}" type="presOf" srcId="{9ACE53B3-C5AD-416F-BB30-768B85498EEB}" destId="{583D5E5B-5C2A-40EB-B747-9E6B3867236A}" srcOrd="0" destOrd="0" presId="urn:microsoft.com/office/officeart/2005/8/layout/process1"/>
    <dgm:cxn modelId="{D1047550-2DC2-46E6-AE13-7FF5BE120EB8}" srcId="{977E3A60-5566-4E4A-9D8F-358FA2CA2139}" destId="{8D35A1B0-8874-47EE-B455-1C389E9D9AD8}" srcOrd="2" destOrd="0" parTransId="{C954939E-8777-46F6-9915-C66702F69844}" sibTransId="{9D22F26D-7857-4BD2-B797-944335C9035C}"/>
    <dgm:cxn modelId="{4FC6A77A-24CC-4060-8DE5-747BCBF88488}" type="presOf" srcId="{D9D58354-2BE5-4518-AF05-B3F2DAF9A003}" destId="{5A24E6A1-ECF7-47E1-8C47-ADFAA8BDB460}" srcOrd="0" destOrd="0" presId="urn:microsoft.com/office/officeart/2005/8/layout/process1"/>
    <dgm:cxn modelId="{813D2D8A-AEEF-4194-80AE-6FCD7161DA3B}" type="presOf" srcId="{977E3A60-5566-4E4A-9D8F-358FA2CA2139}" destId="{FE7A0C10-C120-458A-91DC-5D3236A8CE25}" srcOrd="0" destOrd="0" presId="urn:microsoft.com/office/officeart/2005/8/layout/process1"/>
    <dgm:cxn modelId="{4024CFA7-5E13-47AC-B346-9F50B37E92B6}" type="presOf" srcId="{8D35A1B0-8874-47EE-B455-1C389E9D9AD8}" destId="{84DD8E22-BBE0-4004-8EB0-672B9ACEDE62}" srcOrd="0" destOrd="0" presId="urn:microsoft.com/office/officeart/2005/8/layout/process1"/>
    <dgm:cxn modelId="{CB6F91C1-6797-4440-BD28-4081FF3C9319}" type="presOf" srcId="{5FBCCCB6-CCCB-476F-B192-661B53AE4CD0}" destId="{FAB66F4F-F846-4A37-A4E0-EC54C7A466E2}" srcOrd="0" destOrd="0" presId="urn:microsoft.com/office/officeart/2005/8/layout/process1"/>
    <dgm:cxn modelId="{8806C2C9-758E-4E79-B18C-71620BDD839B}" type="presOf" srcId="{9ACE53B3-C5AD-416F-BB30-768B85498EEB}" destId="{E94043A0-2AAE-41D1-BEE3-C9249BDFC33B}" srcOrd="1" destOrd="0" presId="urn:microsoft.com/office/officeart/2005/8/layout/process1"/>
    <dgm:cxn modelId="{40AE87E1-18C8-4842-BC18-FD65D4D7AA47}" srcId="{977E3A60-5566-4E4A-9D8F-358FA2CA2139}" destId="{D9D58354-2BE5-4518-AF05-B3F2DAF9A003}" srcOrd="1" destOrd="0" parTransId="{4DA92995-8351-483A-A539-AC0CAA8404F0}" sibTransId="{12DCFD7A-2061-4F2B-89DB-B8D6DB0DC4E5}"/>
    <dgm:cxn modelId="{1EDB84F5-92FC-450B-9B18-F974094180B4}" type="presOf" srcId="{12DCFD7A-2061-4F2B-89DB-B8D6DB0DC4E5}" destId="{953A17F7-E175-4C04-B21D-6BF6B3D869D5}" srcOrd="0" destOrd="0" presId="urn:microsoft.com/office/officeart/2005/8/layout/process1"/>
    <dgm:cxn modelId="{31DBC09B-7750-40A5-9C5B-475388C4FCEF}" type="presParOf" srcId="{FE7A0C10-C120-458A-91DC-5D3236A8CE25}" destId="{FAB66F4F-F846-4A37-A4E0-EC54C7A466E2}" srcOrd="0" destOrd="0" presId="urn:microsoft.com/office/officeart/2005/8/layout/process1"/>
    <dgm:cxn modelId="{D91648CD-D85A-4DBE-937C-7CDDD1478098}" type="presParOf" srcId="{FE7A0C10-C120-458A-91DC-5D3236A8CE25}" destId="{583D5E5B-5C2A-40EB-B747-9E6B3867236A}" srcOrd="1" destOrd="0" presId="urn:microsoft.com/office/officeart/2005/8/layout/process1"/>
    <dgm:cxn modelId="{CE8BB96A-BEE7-408D-8231-57A9BD0C3795}" type="presParOf" srcId="{583D5E5B-5C2A-40EB-B747-9E6B3867236A}" destId="{E94043A0-2AAE-41D1-BEE3-C9249BDFC33B}" srcOrd="0" destOrd="0" presId="urn:microsoft.com/office/officeart/2005/8/layout/process1"/>
    <dgm:cxn modelId="{C0A1A184-6178-4BF6-B562-359AE2222992}" type="presParOf" srcId="{FE7A0C10-C120-458A-91DC-5D3236A8CE25}" destId="{5A24E6A1-ECF7-47E1-8C47-ADFAA8BDB460}" srcOrd="2" destOrd="0" presId="urn:microsoft.com/office/officeart/2005/8/layout/process1"/>
    <dgm:cxn modelId="{85F69119-2B59-4017-964C-6D851E1134C6}" type="presParOf" srcId="{FE7A0C10-C120-458A-91DC-5D3236A8CE25}" destId="{953A17F7-E175-4C04-B21D-6BF6B3D869D5}" srcOrd="3" destOrd="0" presId="urn:microsoft.com/office/officeart/2005/8/layout/process1"/>
    <dgm:cxn modelId="{7C53E561-76E4-42C7-B740-B6A8B662BA8F}" type="presParOf" srcId="{953A17F7-E175-4C04-B21D-6BF6B3D869D5}" destId="{727093DA-950C-4084-9B21-BDDD0758AAB4}" srcOrd="0" destOrd="0" presId="urn:microsoft.com/office/officeart/2005/8/layout/process1"/>
    <dgm:cxn modelId="{A42633DE-90D2-4534-9FAE-91142FF14865}" type="presParOf" srcId="{FE7A0C10-C120-458A-91DC-5D3236A8CE25}" destId="{84DD8E22-BBE0-4004-8EB0-672B9ACEDE6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7E3A60-5566-4E4A-9D8F-358FA2CA2139}"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s-AR"/>
        </a:p>
      </dgm:t>
    </dgm:pt>
    <dgm:pt modelId="{8D35A1B0-8874-47EE-B455-1C389E9D9AD8}">
      <dgm:prSet phldrT="[Texto]" custT="1"/>
      <dgm:spPr/>
      <dgm:t>
        <a:bodyPr/>
        <a:lstStyle/>
        <a:p>
          <a:r>
            <a:rPr lang="es-ES" sz="1800" b="1" dirty="0">
              <a:solidFill>
                <a:schemeClr val="tx1"/>
              </a:solidFill>
            </a:rPr>
            <a:t>Cesión de bonos de crédito fiscal 902</a:t>
          </a:r>
        </a:p>
        <a:p>
          <a:r>
            <a:rPr lang="es-ES" sz="1800" b="1" dirty="0">
              <a:solidFill>
                <a:schemeClr val="tx1"/>
              </a:solidFill>
            </a:rPr>
            <a:t>RG 5325/2023</a:t>
          </a:r>
        </a:p>
      </dgm:t>
    </dgm:pt>
    <dgm:pt modelId="{C954939E-8777-46F6-9915-C66702F69844}" type="parTrans" cxnId="{D1047550-2DC2-46E6-AE13-7FF5BE120EB8}">
      <dgm:prSet/>
      <dgm:spPr/>
      <dgm:t>
        <a:bodyPr/>
        <a:lstStyle/>
        <a:p>
          <a:endParaRPr lang="es-AR"/>
        </a:p>
      </dgm:t>
    </dgm:pt>
    <dgm:pt modelId="{9D22F26D-7857-4BD2-B797-944335C9035C}" type="sibTrans" cxnId="{D1047550-2DC2-46E6-AE13-7FF5BE120EB8}">
      <dgm:prSet/>
      <dgm:spPr/>
      <dgm:t>
        <a:bodyPr/>
        <a:lstStyle/>
        <a:p>
          <a:endParaRPr lang="es-AR"/>
        </a:p>
      </dgm:t>
    </dgm:pt>
    <dgm:pt modelId="{B39BED1B-DAA6-445F-A1FA-1497586C0F79}">
      <dgm:prSet phldrT="[Texto]" custT="1"/>
      <dgm:spPr/>
      <dgm:t>
        <a:bodyPr/>
        <a:lstStyle/>
        <a:p>
          <a:r>
            <a:rPr lang="es-ES" sz="3200" b="1" dirty="0">
              <a:solidFill>
                <a:srgbClr val="FF0000"/>
              </a:solidFill>
            </a:rPr>
            <a:t>Sólo a beneficiarios del Régimen de Promoción </a:t>
          </a:r>
          <a:endParaRPr lang="es-ES" sz="1800" b="1" dirty="0">
            <a:solidFill>
              <a:schemeClr val="tx1"/>
            </a:solidFill>
          </a:endParaRPr>
        </a:p>
      </dgm:t>
    </dgm:pt>
    <dgm:pt modelId="{298B8660-E207-4571-B6F0-6AB38C47E5CE}" type="parTrans" cxnId="{409AFB1F-65B4-4CEF-A29C-E928E9127437}">
      <dgm:prSet/>
      <dgm:spPr/>
      <dgm:t>
        <a:bodyPr/>
        <a:lstStyle/>
        <a:p>
          <a:endParaRPr lang="es-AR"/>
        </a:p>
      </dgm:t>
    </dgm:pt>
    <dgm:pt modelId="{5984AE81-7DA2-4C7A-B7A6-D01B29883AB8}" type="sibTrans" cxnId="{409AFB1F-65B4-4CEF-A29C-E928E9127437}">
      <dgm:prSet/>
      <dgm:spPr/>
      <dgm:t>
        <a:bodyPr/>
        <a:lstStyle/>
        <a:p>
          <a:endParaRPr lang="es-AR"/>
        </a:p>
      </dgm:t>
    </dgm:pt>
    <dgm:pt modelId="{5432ED0E-7AA7-483A-8D1F-99355B174BF0}">
      <dgm:prSet phldrT="[Texto]" custT="1"/>
      <dgm:spPr/>
      <dgm:t>
        <a:bodyPr/>
        <a:lstStyle/>
        <a:p>
          <a:r>
            <a:rPr lang="es-ES" sz="1800" b="1" dirty="0">
              <a:solidFill>
                <a:schemeClr val="tx1"/>
              </a:solidFill>
            </a:rPr>
            <a:t>Otros requisitos</a:t>
          </a:r>
        </a:p>
        <a:p>
          <a:r>
            <a:rPr lang="es-ES" sz="1800" dirty="0">
              <a:solidFill>
                <a:schemeClr val="tx1"/>
              </a:solidFill>
            </a:rPr>
            <a:t>No posea deudas exigibles con AFIP</a:t>
          </a:r>
        </a:p>
        <a:p>
          <a:r>
            <a:rPr lang="es-ES" sz="1800" dirty="0">
              <a:solidFill>
                <a:schemeClr val="tx1"/>
              </a:solidFill>
            </a:rPr>
            <a:t>No haya utilizado parcialmente dicho bono</a:t>
          </a:r>
        </a:p>
        <a:p>
          <a:r>
            <a:rPr lang="es-ES" sz="1800" dirty="0">
              <a:solidFill>
                <a:schemeClr val="tx1"/>
              </a:solidFill>
            </a:rPr>
            <a:t>Debe informarse precio de venta </a:t>
          </a:r>
          <a:r>
            <a:rPr lang="es-ES" sz="1800" dirty="0" err="1">
              <a:solidFill>
                <a:schemeClr val="tx1"/>
              </a:solidFill>
            </a:rPr>
            <a:t>yEl</a:t>
          </a:r>
          <a:r>
            <a:rPr lang="es-ES" sz="1800" dirty="0">
              <a:solidFill>
                <a:schemeClr val="tx1"/>
              </a:solidFill>
            </a:rPr>
            <a:t> cesionario debe aceptar la transferencia</a:t>
          </a:r>
        </a:p>
        <a:p>
          <a:endParaRPr lang="es-AR" sz="1400" dirty="0"/>
        </a:p>
      </dgm:t>
    </dgm:pt>
    <dgm:pt modelId="{A3EBE2E6-C402-4B57-B48E-573A30726FA2}" type="sibTrans" cxnId="{60F7FB5A-DDC3-4068-BEEC-E64861987411}">
      <dgm:prSet/>
      <dgm:spPr/>
      <dgm:t>
        <a:bodyPr/>
        <a:lstStyle/>
        <a:p>
          <a:endParaRPr lang="es-AR"/>
        </a:p>
      </dgm:t>
    </dgm:pt>
    <dgm:pt modelId="{3783FFBF-EB68-4979-8BF4-74C7E44400E0}" type="parTrans" cxnId="{60F7FB5A-DDC3-4068-BEEC-E64861987411}">
      <dgm:prSet/>
      <dgm:spPr/>
      <dgm:t>
        <a:bodyPr/>
        <a:lstStyle/>
        <a:p>
          <a:endParaRPr lang="es-AR"/>
        </a:p>
      </dgm:t>
    </dgm:pt>
    <dgm:pt modelId="{F8D8DB0F-D005-44F5-B54D-DD99B72AF6A8}" type="pres">
      <dgm:prSet presAssocID="{977E3A60-5566-4E4A-9D8F-358FA2CA2139}" presName="linearFlow" presStyleCnt="0">
        <dgm:presLayoutVars>
          <dgm:dir/>
          <dgm:resizeHandles val="exact"/>
        </dgm:presLayoutVars>
      </dgm:prSet>
      <dgm:spPr/>
    </dgm:pt>
    <dgm:pt modelId="{1C03127C-4621-4005-9D15-EC41BBDCA649}" type="pres">
      <dgm:prSet presAssocID="{8D35A1B0-8874-47EE-B455-1C389E9D9AD8}" presName="composite" presStyleCnt="0"/>
      <dgm:spPr/>
    </dgm:pt>
    <dgm:pt modelId="{ECB25D60-9742-4050-80B1-424CE86F668A}" type="pres">
      <dgm:prSet presAssocID="{8D35A1B0-8874-47EE-B455-1C389E9D9AD8}" presName="imgShp" presStyleLbl="fgImgPlace1" presStyleIdx="0" presStyleCnt="3"/>
      <dgm:spPr>
        <a:blipFill rotWithShape="1">
          <a:blip xmlns:r="http://schemas.openxmlformats.org/officeDocument/2006/relationships" r:embed="rId1"/>
          <a:srcRect/>
          <a:stretch>
            <a:fillRect/>
          </a:stretch>
        </a:blipFill>
      </dgm:spPr>
    </dgm:pt>
    <dgm:pt modelId="{5FF84EEA-EF55-4E27-95C1-A58E1A5AD5AA}" type="pres">
      <dgm:prSet presAssocID="{8D35A1B0-8874-47EE-B455-1C389E9D9AD8}" presName="txShp" presStyleLbl="node1" presStyleIdx="0" presStyleCnt="3">
        <dgm:presLayoutVars>
          <dgm:bulletEnabled val="1"/>
        </dgm:presLayoutVars>
      </dgm:prSet>
      <dgm:spPr/>
    </dgm:pt>
    <dgm:pt modelId="{A1873589-7F44-41EA-8FE1-7527933C2280}" type="pres">
      <dgm:prSet presAssocID="{9D22F26D-7857-4BD2-B797-944335C9035C}" presName="spacing" presStyleCnt="0"/>
      <dgm:spPr/>
    </dgm:pt>
    <dgm:pt modelId="{1BB42F0C-B3A1-4E9E-8EBC-ACAB63115CC9}" type="pres">
      <dgm:prSet presAssocID="{B39BED1B-DAA6-445F-A1FA-1497586C0F79}" presName="composite" presStyleCnt="0"/>
      <dgm:spPr/>
    </dgm:pt>
    <dgm:pt modelId="{D2EFEA9D-4F09-43DA-ACB4-996FF3EA7AFA}" type="pres">
      <dgm:prSet presAssocID="{B39BED1B-DAA6-445F-A1FA-1497586C0F79}" presName="imgShp" presStyleLbl="fgImgPlace1" presStyleIdx="1" presStyleCnt="3"/>
      <dgm:spPr>
        <a:blipFill rotWithShape="1">
          <a:blip xmlns:r="http://schemas.openxmlformats.org/officeDocument/2006/relationships" r:embed="rId2"/>
          <a:srcRect/>
          <a:stretch>
            <a:fillRect t="-3000" b="-3000"/>
          </a:stretch>
        </a:blipFill>
      </dgm:spPr>
    </dgm:pt>
    <dgm:pt modelId="{B3CBEC64-3583-4A8F-8A69-84DB1E8B4B36}" type="pres">
      <dgm:prSet presAssocID="{B39BED1B-DAA6-445F-A1FA-1497586C0F79}" presName="txShp" presStyleLbl="node1" presStyleIdx="1" presStyleCnt="3">
        <dgm:presLayoutVars>
          <dgm:bulletEnabled val="1"/>
        </dgm:presLayoutVars>
      </dgm:prSet>
      <dgm:spPr/>
    </dgm:pt>
    <dgm:pt modelId="{7A3B80FA-18BA-4383-A339-3D61C767CEFA}" type="pres">
      <dgm:prSet presAssocID="{5984AE81-7DA2-4C7A-B7A6-D01B29883AB8}" presName="spacing" presStyleCnt="0"/>
      <dgm:spPr/>
    </dgm:pt>
    <dgm:pt modelId="{F573A723-67B5-4580-AD7F-5E20A0A7D2E7}" type="pres">
      <dgm:prSet presAssocID="{5432ED0E-7AA7-483A-8D1F-99355B174BF0}" presName="composite" presStyleCnt="0"/>
      <dgm:spPr/>
    </dgm:pt>
    <dgm:pt modelId="{265C01A1-F90A-4A67-ADAA-4316ACE9DE30}" type="pres">
      <dgm:prSet presAssocID="{5432ED0E-7AA7-483A-8D1F-99355B174BF0}" presName="imgShp" presStyleLbl="fgImgPlace1" presStyleIdx="2" presStyleCnt="3"/>
      <dgm:spPr>
        <a:blipFill rotWithShape="1">
          <a:blip xmlns:r="http://schemas.openxmlformats.org/officeDocument/2006/relationships" r:embed="rId3"/>
          <a:srcRect/>
          <a:stretch>
            <a:fillRect l="-27000" r="-27000"/>
          </a:stretch>
        </a:blipFill>
      </dgm:spPr>
    </dgm:pt>
    <dgm:pt modelId="{55752E8F-E66C-4B25-B4F2-460B65168178}" type="pres">
      <dgm:prSet presAssocID="{5432ED0E-7AA7-483A-8D1F-99355B174BF0}" presName="txShp" presStyleLbl="node1" presStyleIdx="2" presStyleCnt="3" custScaleX="102512" custScaleY="166393">
        <dgm:presLayoutVars>
          <dgm:bulletEnabled val="1"/>
        </dgm:presLayoutVars>
      </dgm:prSet>
      <dgm:spPr/>
    </dgm:pt>
  </dgm:ptLst>
  <dgm:cxnLst>
    <dgm:cxn modelId="{409AFB1F-65B4-4CEF-A29C-E928E9127437}" srcId="{977E3A60-5566-4E4A-9D8F-358FA2CA2139}" destId="{B39BED1B-DAA6-445F-A1FA-1497586C0F79}" srcOrd="1" destOrd="0" parTransId="{298B8660-E207-4571-B6F0-6AB38C47E5CE}" sibTransId="{5984AE81-7DA2-4C7A-B7A6-D01B29883AB8}"/>
    <dgm:cxn modelId="{D1047550-2DC2-46E6-AE13-7FF5BE120EB8}" srcId="{977E3A60-5566-4E4A-9D8F-358FA2CA2139}" destId="{8D35A1B0-8874-47EE-B455-1C389E9D9AD8}" srcOrd="0" destOrd="0" parTransId="{C954939E-8777-46F6-9915-C66702F69844}" sibTransId="{9D22F26D-7857-4BD2-B797-944335C9035C}"/>
    <dgm:cxn modelId="{60F7FB5A-DDC3-4068-BEEC-E64861987411}" srcId="{977E3A60-5566-4E4A-9D8F-358FA2CA2139}" destId="{5432ED0E-7AA7-483A-8D1F-99355B174BF0}" srcOrd="2" destOrd="0" parTransId="{3783FFBF-EB68-4979-8BF4-74C7E44400E0}" sibTransId="{A3EBE2E6-C402-4B57-B48E-573A30726FA2}"/>
    <dgm:cxn modelId="{D4D9DF9F-42FF-4210-B86B-74E32F54A69B}" type="presOf" srcId="{5432ED0E-7AA7-483A-8D1F-99355B174BF0}" destId="{55752E8F-E66C-4B25-B4F2-460B65168178}" srcOrd="0" destOrd="0" presId="urn:microsoft.com/office/officeart/2005/8/layout/vList3"/>
    <dgm:cxn modelId="{C623E4B8-E2BB-4202-B634-275ACC732A07}" type="presOf" srcId="{B39BED1B-DAA6-445F-A1FA-1497586C0F79}" destId="{B3CBEC64-3583-4A8F-8A69-84DB1E8B4B36}" srcOrd="0" destOrd="0" presId="urn:microsoft.com/office/officeart/2005/8/layout/vList3"/>
    <dgm:cxn modelId="{7E47C7C4-8442-4B1C-BB8F-5FB906DAF802}" type="presOf" srcId="{8D35A1B0-8874-47EE-B455-1C389E9D9AD8}" destId="{5FF84EEA-EF55-4E27-95C1-A58E1A5AD5AA}" srcOrd="0" destOrd="0" presId="urn:microsoft.com/office/officeart/2005/8/layout/vList3"/>
    <dgm:cxn modelId="{C4755CF7-7A63-456D-B987-D412EE8120EB}" type="presOf" srcId="{977E3A60-5566-4E4A-9D8F-358FA2CA2139}" destId="{F8D8DB0F-D005-44F5-B54D-DD99B72AF6A8}" srcOrd="0" destOrd="0" presId="urn:microsoft.com/office/officeart/2005/8/layout/vList3"/>
    <dgm:cxn modelId="{6F20CD2A-A2AD-43C9-A2CD-5892FB834B7C}" type="presParOf" srcId="{F8D8DB0F-D005-44F5-B54D-DD99B72AF6A8}" destId="{1C03127C-4621-4005-9D15-EC41BBDCA649}" srcOrd="0" destOrd="0" presId="urn:microsoft.com/office/officeart/2005/8/layout/vList3"/>
    <dgm:cxn modelId="{EDDADC21-26AA-41F0-ADF1-C856B5E8F1D9}" type="presParOf" srcId="{1C03127C-4621-4005-9D15-EC41BBDCA649}" destId="{ECB25D60-9742-4050-80B1-424CE86F668A}" srcOrd="0" destOrd="0" presId="urn:microsoft.com/office/officeart/2005/8/layout/vList3"/>
    <dgm:cxn modelId="{A822F3BA-595E-4DA4-A96F-5EBAC6E091F4}" type="presParOf" srcId="{1C03127C-4621-4005-9D15-EC41BBDCA649}" destId="{5FF84EEA-EF55-4E27-95C1-A58E1A5AD5AA}" srcOrd="1" destOrd="0" presId="urn:microsoft.com/office/officeart/2005/8/layout/vList3"/>
    <dgm:cxn modelId="{8E46CFE2-AF72-45E5-B771-07F87A65F98D}" type="presParOf" srcId="{F8D8DB0F-D005-44F5-B54D-DD99B72AF6A8}" destId="{A1873589-7F44-41EA-8FE1-7527933C2280}" srcOrd="1" destOrd="0" presId="urn:microsoft.com/office/officeart/2005/8/layout/vList3"/>
    <dgm:cxn modelId="{0002A6EC-1A84-4D60-9A54-08F6928C0EAA}" type="presParOf" srcId="{F8D8DB0F-D005-44F5-B54D-DD99B72AF6A8}" destId="{1BB42F0C-B3A1-4E9E-8EBC-ACAB63115CC9}" srcOrd="2" destOrd="0" presId="urn:microsoft.com/office/officeart/2005/8/layout/vList3"/>
    <dgm:cxn modelId="{A781287B-6C62-4B91-BFEA-5554C2242DFE}" type="presParOf" srcId="{1BB42F0C-B3A1-4E9E-8EBC-ACAB63115CC9}" destId="{D2EFEA9D-4F09-43DA-ACB4-996FF3EA7AFA}" srcOrd="0" destOrd="0" presId="urn:microsoft.com/office/officeart/2005/8/layout/vList3"/>
    <dgm:cxn modelId="{8050CDE8-2189-4441-9163-D66E97864BC1}" type="presParOf" srcId="{1BB42F0C-B3A1-4E9E-8EBC-ACAB63115CC9}" destId="{B3CBEC64-3583-4A8F-8A69-84DB1E8B4B36}" srcOrd="1" destOrd="0" presId="urn:microsoft.com/office/officeart/2005/8/layout/vList3"/>
    <dgm:cxn modelId="{5B2DF020-64B6-4A9D-815E-9D8FB78FC106}" type="presParOf" srcId="{F8D8DB0F-D005-44F5-B54D-DD99B72AF6A8}" destId="{7A3B80FA-18BA-4383-A339-3D61C767CEFA}" srcOrd="3" destOrd="0" presId="urn:microsoft.com/office/officeart/2005/8/layout/vList3"/>
    <dgm:cxn modelId="{1724EF5A-EA74-489B-AF68-F298702437A5}" type="presParOf" srcId="{F8D8DB0F-D005-44F5-B54D-DD99B72AF6A8}" destId="{F573A723-67B5-4580-AD7F-5E20A0A7D2E7}" srcOrd="4" destOrd="0" presId="urn:microsoft.com/office/officeart/2005/8/layout/vList3"/>
    <dgm:cxn modelId="{911FE964-F298-408C-A7E3-E49AAD69007C}" type="presParOf" srcId="{F573A723-67B5-4580-AD7F-5E20A0A7D2E7}" destId="{265C01A1-F90A-4A67-ADAA-4316ACE9DE30}" srcOrd="0" destOrd="0" presId="urn:microsoft.com/office/officeart/2005/8/layout/vList3"/>
    <dgm:cxn modelId="{EE11DAA2-0839-4CDF-A433-3039AF0CCBF3}" type="presParOf" srcId="{F573A723-67B5-4580-AD7F-5E20A0A7D2E7}" destId="{55752E8F-E66C-4B25-B4F2-460B6516817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BF32D-0B6F-4BFF-A83C-F074198B888A}"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s-AR"/>
        </a:p>
      </dgm:t>
    </dgm:pt>
    <dgm:pt modelId="{867D6803-FAEF-4E00-BC86-D0F9AE5C93E9}">
      <dgm:prSet custT="1"/>
      <dgm:spPr/>
      <dgm:t>
        <a:bodyPr/>
        <a:lstStyle/>
        <a:p>
          <a:r>
            <a:rPr lang="es-ES" sz="1500" dirty="0">
              <a:latin typeface="Arial" panose="020B0604020202020204" pitchFamily="34" charset="0"/>
              <a:cs typeface="Arial" panose="020B0604020202020204" pitchFamily="34" charset="0"/>
            </a:rPr>
            <a:t>Software y servicios informáticos y digitales</a:t>
          </a:r>
          <a:endParaRPr lang="es-AR" sz="1500" dirty="0">
            <a:latin typeface="Arial" panose="020B0604020202020204" pitchFamily="34" charset="0"/>
            <a:cs typeface="Arial" panose="020B0604020202020204" pitchFamily="34" charset="0"/>
          </a:endParaRPr>
        </a:p>
      </dgm:t>
    </dgm:pt>
    <dgm:pt modelId="{817E3EC7-E66E-4FFE-9589-9BD739F680DB}" type="parTrans" cxnId="{77D1F3FA-BD79-4E48-A601-289174C01267}">
      <dgm:prSet/>
      <dgm:spPr/>
      <dgm:t>
        <a:bodyPr/>
        <a:lstStyle/>
        <a:p>
          <a:endParaRPr lang="es-AR" sz="1500"/>
        </a:p>
      </dgm:t>
    </dgm:pt>
    <dgm:pt modelId="{7C4A8016-EA0E-4D06-BD34-D1CF2A26373B}" type="sibTrans" cxnId="{77D1F3FA-BD79-4E48-A601-289174C01267}">
      <dgm:prSet/>
      <dgm:spPr/>
      <dgm:t>
        <a:bodyPr/>
        <a:lstStyle/>
        <a:p>
          <a:endParaRPr lang="es-AR" sz="1500"/>
        </a:p>
      </dgm:t>
    </dgm:pt>
    <dgm:pt modelId="{08F5EF4E-75C0-49E5-B343-E2C27719376F}">
      <dgm:prSet custT="1"/>
      <dgm:spPr/>
      <dgm:t>
        <a:bodyPr/>
        <a:lstStyle/>
        <a:p>
          <a:r>
            <a:rPr lang="es-ES" sz="1500" dirty="0">
              <a:latin typeface="Arial" panose="020B0604020202020204" pitchFamily="34" charset="0"/>
              <a:cs typeface="Arial" panose="020B0604020202020204" pitchFamily="34" charset="0"/>
            </a:rPr>
            <a:t>Producción y postproducción audiovisual</a:t>
          </a:r>
          <a:endParaRPr lang="es-AR" sz="1500" dirty="0">
            <a:latin typeface="Arial" panose="020B0604020202020204" pitchFamily="34" charset="0"/>
            <a:cs typeface="Arial" panose="020B0604020202020204" pitchFamily="34" charset="0"/>
          </a:endParaRPr>
        </a:p>
      </dgm:t>
    </dgm:pt>
    <dgm:pt modelId="{34A6D377-EEA3-4865-996C-98B16849CF00}" type="parTrans" cxnId="{BE8A7958-6F72-424C-B47E-44C0E82A2E84}">
      <dgm:prSet/>
      <dgm:spPr/>
      <dgm:t>
        <a:bodyPr/>
        <a:lstStyle/>
        <a:p>
          <a:endParaRPr lang="es-AR" sz="1500"/>
        </a:p>
      </dgm:t>
    </dgm:pt>
    <dgm:pt modelId="{E78EB2EA-15FC-48FD-A85A-A72385243517}" type="sibTrans" cxnId="{BE8A7958-6F72-424C-B47E-44C0E82A2E84}">
      <dgm:prSet/>
      <dgm:spPr/>
      <dgm:t>
        <a:bodyPr/>
        <a:lstStyle/>
        <a:p>
          <a:endParaRPr lang="es-AR" sz="1500"/>
        </a:p>
      </dgm:t>
    </dgm:pt>
    <dgm:pt modelId="{E4EC2CAA-BD66-438C-B1A1-C852B0627310}">
      <dgm:prSet custT="1"/>
      <dgm:spPr/>
      <dgm:t>
        <a:bodyPr/>
        <a:lstStyle/>
        <a:p>
          <a:r>
            <a:rPr lang="es-ES" sz="1500" dirty="0">
              <a:latin typeface="Arial" panose="020B0604020202020204" pitchFamily="34" charset="0"/>
              <a:cs typeface="Arial" panose="020B0604020202020204" pitchFamily="34" charset="0"/>
            </a:rPr>
            <a:t>Biotecnología, bioeconomía, ingeniería genética, geoingeniería, etc.</a:t>
          </a:r>
          <a:endParaRPr lang="es-AR" sz="1500" dirty="0">
            <a:latin typeface="Arial" panose="020B0604020202020204" pitchFamily="34" charset="0"/>
            <a:cs typeface="Arial" panose="020B0604020202020204" pitchFamily="34" charset="0"/>
          </a:endParaRPr>
        </a:p>
      </dgm:t>
    </dgm:pt>
    <dgm:pt modelId="{21D496B9-B66B-4082-9AFC-ADF34BB11C40}" type="parTrans" cxnId="{E3DE4C8C-459A-4B88-8294-6C830AEEAEFC}">
      <dgm:prSet/>
      <dgm:spPr/>
      <dgm:t>
        <a:bodyPr/>
        <a:lstStyle/>
        <a:p>
          <a:endParaRPr lang="es-AR" sz="1500"/>
        </a:p>
      </dgm:t>
    </dgm:pt>
    <dgm:pt modelId="{D082BD56-CE3A-434E-9984-66105423664A}" type="sibTrans" cxnId="{E3DE4C8C-459A-4B88-8294-6C830AEEAEFC}">
      <dgm:prSet/>
      <dgm:spPr/>
      <dgm:t>
        <a:bodyPr/>
        <a:lstStyle/>
        <a:p>
          <a:endParaRPr lang="es-AR" sz="1500"/>
        </a:p>
      </dgm:t>
    </dgm:pt>
    <dgm:pt modelId="{A9106FF8-7D30-493C-B225-EF5EF1379EC6}">
      <dgm:prSet custT="1"/>
      <dgm:spPr/>
      <dgm:t>
        <a:bodyPr/>
        <a:lstStyle/>
        <a:p>
          <a:r>
            <a:rPr lang="es-ES" sz="1500" dirty="0">
              <a:latin typeface="Arial" panose="020B0604020202020204" pitchFamily="34" charset="0"/>
              <a:cs typeface="Arial" panose="020B0604020202020204" pitchFamily="34" charset="0"/>
            </a:rPr>
            <a:t>Servicios profesionales de exportación (jurídicos, asesoramiento impositivo consultoría gerencial publicidad, diseño, arquitectónicos y de ingeniería)</a:t>
          </a:r>
          <a:endParaRPr lang="es-AR" sz="1500" dirty="0">
            <a:latin typeface="Arial" panose="020B0604020202020204" pitchFamily="34" charset="0"/>
            <a:cs typeface="Arial" panose="020B0604020202020204" pitchFamily="34" charset="0"/>
          </a:endParaRPr>
        </a:p>
      </dgm:t>
    </dgm:pt>
    <dgm:pt modelId="{62A11DC8-8642-4C06-9ACE-51359A26DBF2}" type="parTrans" cxnId="{C2404CC0-48C8-4941-B639-9BB50B626CF7}">
      <dgm:prSet/>
      <dgm:spPr/>
      <dgm:t>
        <a:bodyPr/>
        <a:lstStyle/>
        <a:p>
          <a:endParaRPr lang="es-AR" sz="1500"/>
        </a:p>
      </dgm:t>
    </dgm:pt>
    <dgm:pt modelId="{6DA807AC-1D05-42CB-8D5E-A76DBEF45932}" type="sibTrans" cxnId="{C2404CC0-48C8-4941-B639-9BB50B626CF7}">
      <dgm:prSet/>
      <dgm:spPr/>
      <dgm:t>
        <a:bodyPr/>
        <a:lstStyle/>
        <a:p>
          <a:endParaRPr lang="es-AR" sz="1500"/>
        </a:p>
      </dgm:t>
    </dgm:pt>
    <dgm:pt modelId="{FD9590E0-023E-41DA-853A-8AF1278C7FDD}">
      <dgm:prSet custT="1"/>
      <dgm:spPr/>
      <dgm:t>
        <a:bodyPr/>
        <a:lstStyle/>
        <a:p>
          <a:r>
            <a:rPr lang="es-ES" sz="1500" dirty="0">
              <a:latin typeface="Arial" panose="020B0604020202020204" pitchFamily="34" charset="0"/>
              <a:cs typeface="Arial" panose="020B0604020202020204" pitchFamily="34" charset="0"/>
            </a:rPr>
            <a:t>Nanotecnología y nanociencia</a:t>
          </a:r>
          <a:endParaRPr lang="es-AR" sz="1500" dirty="0">
            <a:latin typeface="Arial" panose="020B0604020202020204" pitchFamily="34" charset="0"/>
            <a:cs typeface="Arial" panose="020B0604020202020204" pitchFamily="34" charset="0"/>
          </a:endParaRPr>
        </a:p>
      </dgm:t>
    </dgm:pt>
    <dgm:pt modelId="{F6022849-1EC4-4377-A09B-A95BEB6A4BCF}" type="parTrans" cxnId="{1042BBB9-BF8A-4236-97E2-F8DBEB0EB2BD}">
      <dgm:prSet/>
      <dgm:spPr/>
      <dgm:t>
        <a:bodyPr/>
        <a:lstStyle/>
        <a:p>
          <a:endParaRPr lang="es-AR" sz="1500"/>
        </a:p>
      </dgm:t>
    </dgm:pt>
    <dgm:pt modelId="{6F294EDD-EAD3-48D6-BB58-62BB52BADF5D}" type="sibTrans" cxnId="{1042BBB9-BF8A-4236-97E2-F8DBEB0EB2BD}">
      <dgm:prSet/>
      <dgm:spPr/>
      <dgm:t>
        <a:bodyPr/>
        <a:lstStyle/>
        <a:p>
          <a:endParaRPr lang="es-AR" sz="1500"/>
        </a:p>
      </dgm:t>
    </dgm:pt>
    <dgm:pt modelId="{A0A2663F-5334-4F78-AC5C-3F689F771554}">
      <dgm:prSet custT="1"/>
      <dgm:spPr/>
      <dgm:t>
        <a:bodyPr/>
        <a:lstStyle/>
        <a:p>
          <a:r>
            <a:rPr lang="es-ES" sz="1500" dirty="0">
              <a:latin typeface="Arial" panose="020B0604020202020204" pitchFamily="34" charset="0"/>
              <a:cs typeface="Arial" panose="020B0604020202020204" pitchFamily="34" charset="0"/>
            </a:rPr>
            <a:t>Industria aeroespacial y satelital, tecnologías espaciales</a:t>
          </a:r>
          <a:endParaRPr lang="es-AR" sz="1500" dirty="0">
            <a:latin typeface="Arial" panose="020B0604020202020204" pitchFamily="34" charset="0"/>
            <a:cs typeface="Arial" panose="020B0604020202020204" pitchFamily="34" charset="0"/>
          </a:endParaRPr>
        </a:p>
      </dgm:t>
    </dgm:pt>
    <dgm:pt modelId="{33A0FE88-7D58-460A-A356-8A0F33B4F370}" type="parTrans" cxnId="{69773B6E-4B00-4E06-A032-324A5C4E6347}">
      <dgm:prSet/>
      <dgm:spPr/>
      <dgm:t>
        <a:bodyPr/>
        <a:lstStyle/>
        <a:p>
          <a:endParaRPr lang="es-AR" sz="1500"/>
        </a:p>
      </dgm:t>
    </dgm:pt>
    <dgm:pt modelId="{183914D0-207C-494D-A456-E772A0AFABAA}" type="sibTrans" cxnId="{69773B6E-4B00-4E06-A032-324A5C4E6347}">
      <dgm:prSet/>
      <dgm:spPr/>
      <dgm:t>
        <a:bodyPr/>
        <a:lstStyle/>
        <a:p>
          <a:endParaRPr lang="es-AR" sz="1500"/>
        </a:p>
      </dgm:t>
    </dgm:pt>
    <dgm:pt modelId="{0AA3CB88-A6AA-4D4D-849A-B6D6732CCF58}">
      <dgm:prSet custT="1"/>
      <dgm:spPr/>
      <dgm:t>
        <a:bodyPr/>
        <a:lstStyle/>
        <a:p>
          <a:r>
            <a:rPr lang="es-ES" sz="1500" dirty="0">
              <a:latin typeface="Arial" panose="020B0604020202020204" pitchFamily="34" charset="0"/>
              <a:cs typeface="Arial" panose="020B0604020202020204" pitchFamily="34" charset="0"/>
            </a:rPr>
            <a:t>Ingeniería para la industria nuclear</a:t>
          </a:r>
          <a:endParaRPr lang="es-AR" sz="1500" dirty="0">
            <a:latin typeface="Arial" panose="020B0604020202020204" pitchFamily="34" charset="0"/>
            <a:cs typeface="Arial" panose="020B0604020202020204" pitchFamily="34" charset="0"/>
          </a:endParaRPr>
        </a:p>
      </dgm:t>
    </dgm:pt>
    <dgm:pt modelId="{2990FED8-4279-4A2D-9951-FDA54637D831}" type="parTrans" cxnId="{0FCBD47A-5717-4C63-9E33-24C1CCB08241}">
      <dgm:prSet/>
      <dgm:spPr/>
      <dgm:t>
        <a:bodyPr/>
        <a:lstStyle/>
        <a:p>
          <a:endParaRPr lang="es-AR" sz="1500"/>
        </a:p>
      </dgm:t>
    </dgm:pt>
    <dgm:pt modelId="{9221D02B-5404-4E12-B4B1-E8614D628C10}" type="sibTrans" cxnId="{0FCBD47A-5717-4C63-9E33-24C1CCB08241}">
      <dgm:prSet/>
      <dgm:spPr/>
      <dgm:t>
        <a:bodyPr/>
        <a:lstStyle/>
        <a:p>
          <a:endParaRPr lang="es-AR" sz="1500"/>
        </a:p>
      </dgm:t>
    </dgm:pt>
    <dgm:pt modelId="{F1D4EA40-F7E8-44E7-8CC2-6C59AC0710CC}">
      <dgm:prSet custT="1"/>
      <dgm:spPr/>
      <dgm:t>
        <a:bodyPr/>
        <a:lstStyle/>
        <a:p>
          <a:r>
            <a:rPr lang="es-ES" sz="1500" dirty="0">
              <a:latin typeface="Arial" panose="020B0604020202020204" pitchFamily="34" charset="0"/>
              <a:cs typeface="Arial" panose="020B0604020202020204" pitchFamily="34" charset="0"/>
            </a:rPr>
            <a:t>Bienes y servicios orientados a soluciones de automatización de procesos (uso de tecnologías de la industria 4.0)</a:t>
          </a:r>
          <a:endParaRPr lang="es-AR" sz="1500" dirty="0">
            <a:latin typeface="Arial" panose="020B0604020202020204" pitchFamily="34" charset="0"/>
            <a:cs typeface="Arial" panose="020B0604020202020204" pitchFamily="34" charset="0"/>
          </a:endParaRPr>
        </a:p>
      </dgm:t>
    </dgm:pt>
    <dgm:pt modelId="{1C528822-8D45-4651-934C-E82EC81354D0}" type="parTrans" cxnId="{09AE2827-531E-493D-97DB-B51375D337FC}">
      <dgm:prSet/>
      <dgm:spPr/>
      <dgm:t>
        <a:bodyPr/>
        <a:lstStyle/>
        <a:p>
          <a:endParaRPr lang="es-AR" sz="1500"/>
        </a:p>
      </dgm:t>
    </dgm:pt>
    <dgm:pt modelId="{EA64490C-AFCF-477B-8BC4-98BFD803F33E}" type="sibTrans" cxnId="{09AE2827-531E-493D-97DB-B51375D337FC}">
      <dgm:prSet/>
      <dgm:spPr/>
      <dgm:t>
        <a:bodyPr/>
        <a:lstStyle/>
        <a:p>
          <a:endParaRPr lang="es-AR" sz="1500"/>
        </a:p>
      </dgm:t>
    </dgm:pt>
    <dgm:pt modelId="{BECDFCB5-00FF-4E02-AF75-817A353E0143}">
      <dgm:prSet custT="1"/>
      <dgm:spPr/>
      <dgm:t>
        <a:bodyPr/>
        <a:lstStyle/>
        <a:p>
          <a:r>
            <a:rPr lang="es-ES" sz="1500" dirty="0">
              <a:latin typeface="Arial" panose="020B0604020202020204" pitchFamily="34" charset="0"/>
              <a:cs typeface="Arial" panose="020B0604020202020204" pitchFamily="34" charset="0"/>
            </a:rPr>
            <a:t>Ciertas actividades vinculadas a tareas de investigación y desarrollo experimental.</a:t>
          </a:r>
          <a:endParaRPr lang="es-AR" sz="1500" dirty="0">
            <a:latin typeface="Arial" panose="020B0604020202020204" pitchFamily="34" charset="0"/>
            <a:cs typeface="Arial" panose="020B0604020202020204" pitchFamily="34" charset="0"/>
          </a:endParaRPr>
        </a:p>
      </dgm:t>
    </dgm:pt>
    <dgm:pt modelId="{C3506F68-E1FE-4D90-A97E-DD1BE6244983}" type="parTrans" cxnId="{D7188BAB-D5BC-4F3F-A5BD-0AE760230B6F}">
      <dgm:prSet/>
      <dgm:spPr/>
      <dgm:t>
        <a:bodyPr/>
        <a:lstStyle/>
        <a:p>
          <a:endParaRPr lang="es-AR" sz="1500"/>
        </a:p>
      </dgm:t>
    </dgm:pt>
    <dgm:pt modelId="{65C1F015-6053-468A-BDEF-740641FEC05D}" type="sibTrans" cxnId="{D7188BAB-D5BC-4F3F-A5BD-0AE760230B6F}">
      <dgm:prSet/>
      <dgm:spPr/>
      <dgm:t>
        <a:bodyPr/>
        <a:lstStyle/>
        <a:p>
          <a:endParaRPr lang="es-AR" sz="1500"/>
        </a:p>
      </dgm:t>
    </dgm:pt>
    <dgm:pt modelId="{5E952781-0733-4945-A663-14D513219474}">
      <dgm:prSet custT="1"/>
      <dgm:spPr/>
      <dgm:t>
        <a:bodyPr/>
        <a:lstStyle/>
        <a:p>
          <a:r>
            <a:rPr lang="es-ES" sz="1500" dirty="0">
              <a:latin typeface="Arial" panose="020B0604020202020204" pitchFamily="34" charset="0"/>
              <a:cs typeface="Arial" panose="020B0604020202020204" pitchFamily="34" charset="0"/>
            </a:rPr>
            <a:t>Servicios geológicos y de prospección y servicios relacionados con la electrónica y las comunicaciones</a:t>
          </a:r>
          <a:endParaRPr lang="es-AR" sz="1500" dirty="0">
            <a:latin typeface="Arial" panose="020B0604020202020204" pitchFamily="34" charset="0"/>
            <a:cs typeface="Arial" panose="020B0604020202020204" pitchFamily="34" charset="0"/>
          </a:endParaRPr>
        </a:p>
      </dgm:t>
    </dgm:pt>
    <dgm:pt modelId="{BA3D46F6-EF1F-4E28-864A-5D9B986F2159}" type="parTrans" cxnId="{FF3C3ED4-289F-40DE-9E5F-D96E55FF6B4B}">
      <dgm:prSet/>
      <dgm:spPr/>
      <dgm:t>
        <a:bodyPr/>
        <a:lstStyle/>
        <a:p>
          <a:endParaRPr lang="es-AR"/>
        </a:p>
      </dgm:t>
    </dgm:pt>
    <dgm:pt modelId="{A8769529-ED4F-429B-ADC2-1D7766A5177D}" type="sibTrans" cxnId="{FF3C3ED4-289F-40DE-9E5F-D96E55FF6B4B}">
      <dgm:prSet/>
      <dgm:spPr/>
      <dgm:t>
        <a:bodyPr/>
        <a:lstStyle/>
        <a:p>
          <a:endParaRPr lang="es-AR"/>
        </a:p>
      </dgm:t>
    </dgm:pt>
    <dgm:pt modelId="{E12C579B-20FC-450B-9809-ED3BF6EE5212}" type="pres">
      <dgm:prSet presAssocID="{1AABF32D-0B6F-4BFF-A83C-F074198B888A}" presName="diagram" presStyleCnt="0">
        <dgm:presLayoutVars>
          <dgm:dir/>
          <dgm:resizeHandles val="exact"/>
        </dgm:presLayoutVars>
      </dgm:prSet>
      <dgm:spPr/>
    </dgm:pt>
    <dgm:pt modelId="{264BBF33-D04A-446A-90C1-03CD7D700726}" type="pres">
      <dgm:prSet presAssocID="{867D6803-FAEF-4E00-BC86-D0F9AE5C93E9}" presName="node" presStyleLbl="node1" presStyleIdx="0" presStyleCnt="10">
        <dgm:presLayoutVars>
          <dgm:bulletEnabled val="1"/>
        </dgm:presLayoutVars>
      </dgm:prSet>
      <dgm:spPr/>
    </dgm:pt>
    <dgm:pt modelId="{634566CD-6926-44C8-8876-196FD4603C1E}" type="pres">
      <dgm:prSet presAssocID="{7C4A8016-EA0E-4D06-BD34-D1CF2A26373B}" presName="sibTrans" presStyleCnt="0"/>
      <dgm:spPr/>
    </dgm:pt>
    <dgm:pt modelId="{C2AD3D20-C17E-42D3-9109-0499617A5F90}" type="pres">
      <dgm:prSet presAssocID="{08F5EF4E-75C0-49E5-B343-E2C27719376F}" presName="node" presStyleLbl="node1" presStyleIdx="1" presStyleCnt="10">
        <dgm:presLayoutVars>
          <dgm:bulletEnabled val="1"/>
        </dgm:presLayoutVars>
      </dgm:prSet>
      <dgm:spPr/>
    </dgm:pt>
    <dgm:pt modelId="{9072E870-70C5-4BDA-A7E4-154BE9BF4805}" type="pres">
      <dgm:prSet presAssocID="{E78EB2EA-15FC-48FD-A85A-A72385243517}" presName="sibTrans" presStyleCnt="0"/>
      <dgm:spPr/>
    </dgm:pt>
    <dgm:pt modelId="{FA02EC4A-2F03-4774-9A05-C01EB877691B}" type="pres">
      <dgm:prSet presAssocID="{E4EC2CAA-BD66-438C-B1A1-C852B0627310}" presName="node" presStyleLbl="node1" presStyleIdx="2" presStyleCnt="10">
        <dgm:presLayoutVars>
          <dgm:bulletEnabled val="1"/>
        </dgm:presLayoutVars>
      </dgm:prSet>
      <dgm:spPr/>
    </dgm:pt>
    <dgm:pt modelId="{C9B13AF6-2356-46EB-8329-99834FF93A30}" type="pres">
      <dgm:prSet presAssocID="{D082BD56-CE3A-434E-9984-66105423664A}" presName="sibTrans" presStyleCnt="0"/>
      <dgm:spPr/>
    </dgm:pt>
    <dgm:pt modelId="{94D03342-E19B-40EB-806E-6C8E4246FF2B}" type="pres">
      <dgm:prSet presAssocID="{5E952781-0733-4945-A663-14D513219474}" presName="node" presStyleLbl="node1" presStyleIdx="3" presStyleCnt="10">
        <dgm:presLayoutVars>
          <dgm:bulletEnabled val="1"/>
        </dgm:presLayoutVars>
      </dgm:prSet>
      <dgm:spPr/>
    </dgm:pt>
    <dgm:pt modelId="{00CA4FEB-64F8-4A0E-B350-045590BA0453}" type="pres">
      <dgm:prSet presAssocID="{A8769529-ED4F-429B-ADC2-1D7766A5177D}" presName="sibTrans" presStyleCnt="0"/>
      <dgm:spPr/>
    </dgm:pt>
    <dgm:pt modelId="{018008A3-C3C0-4EAA-B6C7-A1BF8E0A87CC}" type="pres">
      <dgm:prSet presAssocID="{A9106FF8-7D30-493C-B225-EF5EF1379EC6}" presName="node" presStyleLbl="node1" presStyleIdx="4" presStyleCnt="10">
        <dgm:presLayoutVars>
          <dgm:bulletEnabled val="1"/>
        </dgm:presLayoutVars>
      </dgm:prSet>
      <dgm:spPr/>
    </dgm:pt>
    <dgm:pt modelId="{A714C622-EF9D-4ED6-B23C-CF7ED42CEBDE}" type="pres">
      <dgm:prSet presAssocID="{6DA807AC-1D05-42CB-8D5E-A76DBEF45932}" presName="sibTrans" presStyleCnt="0"/>
      <dgm:spPr/>
    </dgm:pt>
    <dgm:pt modelId="{195FEE61-C9CF-49E2-8CE1-E8D49EE7CBD5}" type="pres">
      <dgm:prSet presAssocID="{FD9590E0-023E-41DA-853A-8AF1278C7FDD}" presName="node" presStyleLbl="node1" presStyleIdx="5" presStyleCnt="10">
        <dgm:presLayoutVars>
          <dgm:bulletEnabled val="1"/>
        </dgm:presLayoutVars>
      </dgm:prSet>
      <dgm:spPr/>
    </dgm:pt>
    <dgm:pt modelId="{2DAA10CC-B68D-4EFA-B274-051DDF2EDD53}" type="pres">
      <dgm:prSet presAssocID="{6F294EDD-EAD3-48D6-BB58-62BB52BADF5D}" presName="sibTrans" presStyleCnt="0"/>
      <dgm:spPr/>
    </dgm:pt>
    <dgm:pt modelId="{CC3E7B23-1B96-4C5B-8222-771C007B3956}" type="pres">
      <dgm:prSet presAssocID="{A0A2663F-5334-4F78-AC5C-3F689F771554}" presName="node" presStyleLbl="node1" presStyleIdx="6" presStyleCnt="10">
        <dgm:presLayoutVars>
          <dgm:bulletEnabled val="1"/>
        </dgm:presLayoutVars>
      </dgm:prSet>
      <dgm:spPr/>
    </dgm:pt>
    <dgm:pt modelId="{059F19B9-37EB-4EE6-AEC0-42E80920A62B}" type="pres">
      <dgm:prSet presAssocID="{183914D0-207C-494D-A456-E772A0AFABAA}" presName="sibTrans" presStyleCnt="0"/>
      <dgm:spPr/>
    </dgm:pt>
    <dgm:pt modelId="{30CA3EE8-B7BF-42CB-82EB-EBE34F3B47B2}" type="pres">
      <dgm:prSet presAssocID="{0AA3CB88-A6AA-4D4D-849A-B6D6732CCF58}" presName="node" presStyleLbl="node1" presStyleIdx="7" presStyleCnt="10">
        <dgm:presLayoutVars>
          <dgm:bulletEnabled val="1"/>
        </dgm:presLayoutVars>
      </dgm:prSet>
      <dgm:spPr/>
    </dgm:pt>
    <dgm:pt modelId="{80A6FE1C-4C62-453B-9922-503E0FA0F6BF}" type="pres">
      <dgm:prSet presAssocID="{9221D02B-5404-4E12-B4B1-E8614D628C10}" presName="sibTrans" presStyleCnt="0"/>
      <dgm:spPr/>
    </dgm:pt>
    <dgm:pt modelId="{E7D8C6FF-6C0B-46DF-AF9F-36E99D87EF72}" type="pres">
      <dgm:prSet presAssocID="{F1D4EA40-F7E8-44E7-8CC2-6C59AC0710CC}" presName="node" presStyleLbl="node1" presStyleIdx="8" presStyleCnt="10">
        <dgm:presLayoutVars>
          <dgm:bulletEnabled val="1"/>
        </dgm:presLayoutVars>
      </dgm:prSet>
      <dgm:spPr/>
    </dgm:pt>
    <dgm:pt modelId="{F51D61E4-8871-48A7-819A-35453FEEA026}" type="pres">
      <dgm:prSet presAssocID="{EA64490C-AFCF-477B-8BC4-98BFD803F33E}" presName="sibTrans" presStyleCnt="0"/>
      <dgm:spPr/>
    </dgm:pt>
    <dgm:pt modelId="{73F87EA9-B8B0-4BB7-A91D-A5DDA801848B}" type="pres">
      <dgm:prSet presAssocID="{BECDFCB5-00FF-4E02-AF75-817A353E0143}" presName="node" presStyleLbl="node1" presStyleIdx="9" presStyleCnt="10">
        <dgm:presLayoutVars>
          <dgm:bulletEnabled val="1"/>
        </dgm:presLayoutVars>
      </dgm:prSet>
      <dgm:spPr/>
    </dgm:pt>
  </dgm:ptLst>
  <dgm:cxnLst>
    <dgm:cxn modelId="{46A2F905-72D5-4A94-97F1-24BE6C89B9A4}" type="presOf" srcId="{FD9590E0-023E-41DA-853A-8AF1278C7FDD}" destId="{195FEE61-C9CF-49E2-8CE1-E8D49EE7CBD5}" srcOrd="0" destOrd="0" presId="urn:microsoft.com/office/officeart/2005/8/layout/default"/>
    <dgm:cxn modelId="{E793C61E-FAF1-4FEB-8809-F691053C5554}" type="presOf" srcId="{08F5EF4E-75C0-49E5-B343-E2C27719376F}" destId="{C2AD3D20-C17E-42D3-9109-0499617A5F90}" srcOrd="0" destOrd="0" presId="urn:microsoft.com/office/officeart/2005/8/layout/default"/>
    <dgm:cxn modelId="{09AE2827-531E-493D-97DB-B51375D337FC}" srcId="{1AABF32D-0B6F-4BFF-A83C-F074198B888A}" destId="{F1D4EA40-F7E8-44E7-8CC2-6C59AC0710CC}" srcOrd="8" destOrd="0" parTransId="{1C528822-8D45-4651-934C-E82EC81354D0}" sibTransId="{EA64490C-AFCF-477B-8BC4-98BFD803F33E}"/>
    <dgm:cxn modelId="{1B62F32E-0BAF-4D72-9167-3646E4166DAA}" type="presOf" srcId="{867D6803-FAEF-4E00-BC86-D0F9AE5C93E9}" destId="{264BBF33-D04A-446A-90C1-03CD7D700726}" srcOrd="0" destOrd="0" presId="urn:microsoft.com/office/officeart/2005/8/layout/default"/>
    <dgm:cxn modelId="{25E4ED48-D800-44B1-9BE4-1B572ED253A9}" type="presOf" srcId="{0AA3CB88-A6AA-4D4D-849A-B6D6732CCF58}" destId="{30CA3EE8-B7BF-42CB-82EB-EBE34F3B47B2}" srcOrd="0" destOrd="0" presId="urn:microsoft.com/office/officeart/2005/8/layout/default"/>
    <dgm:cxn modelId="{3370FC6A-3D37-4A06-9006-5C0DBC8D9B78}" type="presOf" srcId="{A9106FF8-7D30-493C-B225-EF5EF1379EC6}" destId="{018008A3-C3C0-4EAA-B6C7-A1BF8E0A87CC}" srcOrd="0" destOrd="0" presId="urn:microsoft.com/office/officeart/2005/8/layout/default"/>
    <dgm:cxn modelId="{69773B6E-4B00-4E06-A032-324A5C4E6347}" srcId="{1AABF32D-0B6F-4BFF-A83C-F074198B888A}" destId="{A0A2663F-5334-4F78-AC5C-3F689F771554}" srcOrd="6" destOrd="0" parTransId="{33A0FE88-7D58-460A-A356-8A0F33B4F370}" sibTransId="{183914D0-207C-494D-A456-E772A0AFABAA}"/>
    <dgm:cxn modelId="{BE8A7958-6F72-424C-B47E-44C0E82A2E84}" srcId="{1AABF32D-0B6F-4BFF-A83C-F074198B888A}" destId="{08F5EF4E-75C0-49E5-B343-E2C27719376F}" srcOrd="1" destOrd="0" parTransId="{34A6D377-EEA3-4865-996C-98B16849CF00}" sibTransId="{E78EB2EA-15FC-48FD-A85A-A72385243517}"/>
    <dgm:cxn modelId="{0FCBD47A-5717-4C63-9E33-24C1CCB08241}" srcId="{1AABF32D-0B6F-4BFF-A83C-F074198B888A}" destId="{0AA3CB88-A6AA-4D4D-849A-B6D6732CCF58}" srcOrd="7" destOrd="0" parTransId="{2990FED8-4279-4A2D-9951-FDA54637D831}" sibTransId="{9221D02B-5404-4E12-B4B1-E8614D628C10}"/>
    <dgm:cxn modelId="{E3DE4C8C-459A-4B88-8294-6C830AEEAEFC}" srcId="{1AABF32D-0B6F-4BFF-A83C-F074198B888A}" destId="{E4EC2CAA-BD66-438C-B1A1-C852B0627310}" srcOrd="2" destOrd="0" parTransId="{21D496B9-B66B-4082-9AFC-ADF34BB11C40}" sibTransId="{D082BD56-CE3A-434E-9984-66105423664A}"/>
    <dgm:cxn modelId="{A8F50498-4D32-4BE6-99AC-A93D362C5B71}" type="presOf" srcId="{5E952781-0733-4945-A663-14D513219474}" destId="{94D03342-E19B-40EB-806E-6C8E4246FF2B}" srcOrd="0" destOrd="0" presId="urn:microsoft.com/office/officeart/2005/8/layout/default"/>
    <dgm:cxn modelId="{D7188BAB-D5BC-4F3F-A5BD-0AE760230B6F}" srcId="{1AABF32D-0B6F-4BFF-A83C-F074198B888A}" destId="{BECDFCB5-00FF-4E02-AF75-817A353E0143}" srcOrd="9" destOrd="0" parTransId="{C3506F68-E1FE-4D90-A97E-DD1BE6244983}" sibTransId="{65C1F015-6053-468A-BDEF-740641FEC05D}"/>
    <dgm:cxn modelId="{1042BBB9-BF8A-4236-97E2-F8DBEB0EB2BD}" srcId="{1AABF32D-0B6F-4BFF-A83C-F074198B888A}" destId="{FD9590E0-023E-41DA-853A-8AF1278C7FDD}" srcOrd="5" destOrd="0" parTransId="{F6022849-1EC4-4377-A09B-A95BEB6A4BCF}" sibTransId="{6F294EDD-EAD3-48D6-BB58-62BB52BADF5D}"/>
    <dgm:cxn modelId="{C2404CC0-48C8-4941-B639-9BB50B626CF7}" srcId="{1AABF32D-0B6F-4BFF-A83C-F074198B888A}" destId="{A9106FF8-7D30-493C-B225-EF5EF1379EC6}" srcOrd="4" destOrd="0" parTransId="{62A11DC8-8642-4C06-9ACE-51359A26DBF2}" sibTransId="{6DA807AC-1D05-42CB-8D5E-A76DBEF45932}"/>
    <dgm:cxn modelId="{F970F3D1-BB05-4CA0-814D-8CBEB2AF32B2}" type="presOf" srcId="{1AABF32D-0B6F-4BFF-A83C-F074198B888A}" destId="{E12C579B-20FC-450B-9809-ED3BF6EE5212}" srcOrd="0" destOrd="0" presId="urn:microsoft.com/office/officeart/2005/8/layout/default"/>
    <dgm:cxn modelId="{FF3C3ED4-289F-40DE-9E5F-D96E55FF6B4B}" srcId="{1AABF32D-0B6F-4BFF-A83C-F074198B888A}" destId="{5E952781-0733-4945-A663-14D513219474}" srcOrd="3" destOrd="0" parTransId="{BA3D46F6-EF1F-4E28-864A-5D9B986F2159}" sibTransId="{A8769529-ED4F-429B-ADC2-1D7766A5177D}"/>
    <dgm:cxn modelId="{3BFC85DF-7948-48E6-AC1B-5A54E07AF081}" type="presOf" srcId="{E4EC2CAA-BD66-438C-B1A1-C852B0627310}" destId="{FA02EC4A-2F03-4774-9A05-C01EB877691B}" srcOrd="0" destOrd="0" presId="urn:microsoft.com/office/officeart/2005/8/layout/default"/>
    <dgm:cxn modelId="{B16635E2-D05F-498E-A231-32A534D9BE32}" type="presOf" srcId="{BECDFCB5-00FF-4E02-AF75-817A353E0143}" destId="{73F87EA9-B8B0-4BB7-A91D-A5DDA801848B}" srcOrd="0" destOrd="0" presId="urn:microsoft.com/office/officeart/2005/8/layout/default"/>
    <dgm:cxn modelId="{DFC213E7-3CC1-4954-BC6C-D6D49EA72CF1}" type="presOf" srcId="{A0A2663F-5334-4F78-AC5C-3F689F771554}" destId="{CC3E7B23-1B96-4C5B-8222-771C007B3956}" srcOrd="0" destOrd="0" presId="urn:microsoft.com/office/officeart/2005/8/layout/default"/>
    <dgm:cxn modelId="{77D1F3FA-BD79-4E48-A601-289174C01267}" srcId="{1AABF32D-0B6F-4BFF-A83C-F074198B888A}" destId="{867D6803-FAEF-4E00-BC86-D0F9AE5C93E9}" srcOrd="0" destOrd="0" parTransId="{817E3EC7-E66E-4FFE-9589-9BD739F680DB}" sibTransId="{7C4A8016-EA0E-4D06-BD34-D1CF2A26373B}"/>
    <dgm:cxn modelId="{CA8BD1FD-8983-4E66-8A7C-26F4846EF75D}" type="presOf" srcId="{F1D4EA40-F7E8-44E7-8CC2-6C59AC0710CC}" destId="{E7D8C6FF-6C0B-46DF-AF9F-36E99D87EF72}" srcOrd="0" destOrd="0" presId="urn:microsoft.com/office/officeart/2005/8/layout/default"/>
    <dgm:cxn modelId="{F527214F-0351-45A4-98AD-5E73AFB80A01}" type="presParOf" srcId="{E12C579B-20FC-450B-9809-ED3BF6EE5212}" destId="{264BBF33-D04A-446A-90C1-03CD7D700726}" srcOrd="0" destOrd="0" presId="urn:microsoft.com/office/officeart/2005/8/layout/default"/>
    <dgm:cxn modelId="{D08D7123-093F-4DF4-AC79-AC545B34C0BF}" type="presParOf" srcId="{E12C579B-20FC-450B-9809-ED3BF6EE5212}" destId="{634566CD-6926-44C8-8876-196FD4603C1E}" srcOrd="1" destOrd="0" presId="urn:microsoft.com/office/officeart/2005/8/layout/default"/>
    <dgm:cxn modelId="{AC8FF600-7434-475E-97F5-24BD05E6F1A6}" type="presParOf" srcId="{E12C579B-20FC-450B-9809-ED3BF6EE5212}" destId="{C2AD3D20-C17E-42D3-9109-0499617A5F90}" srcOrd="2" destOrd="0" presId="urn:microsoft.com/office/officeart/2005/8/layout/default"/>
    <dgm:cxn modelId="{425639DA-1F0F-40BA-B36F-75E40CA06582}" type="presParOf" srcId="{E12C579B-20FC-450B-9809-ED3BF6EE5212}" destId="{9072E870-70C5-4BDA-A7E4-154BE9BF4805}" srcOrd="3" destOrd="0" presId="urn:microsoft.com/office/officeart/2005/8/layout/default"/>
    <dgm:cxn modelId="{5CE21421-5483-45A9-8916-C51ADF413C68}" type="presParOf" srcId="{E12C579B-20FC-450B-9809-ED3BF6EE5212}" destId="{FA02EC4A-2F03-4774-9A05-C01EB877691B}" srcOrd="4" destOrd="0" presId="urn:microsoft.com/office/officeart/2005/8/layout/default"/>
    <dgm:cxn modelId="{68654ED8-5B33-4214-8A8A-0246B8C1254C}" type="presParOf" srcId="{E12C579B-20FC-450B-9809-ED3BF6EE5212}" destId="{C9B13AF6-2356-46EB-8329-99834FF93A30}" srcOrd="5" destOrd="0" presId="urn:microsoft.com/office/officeart/2005/8/layout/default"/>
    <dgm:cxn modelId="{6148F82D-011A-4732-97D3-03A034C22B76}" type="presParOf" srcId="{E12C579B-20FC-450B-9809-ED3BF6EE5212}" destId="{94D03342-E19B-40EB-806E-6C8E4246FF2B}" srcOrd="6" destOrd="0" presId="urn:microsoft.com/office/officeart/2005/8/layout/default"/>
    <dgm:cxn modelId="{E79DDA81-99B6-4726-B81B-359D81F960E6}" type="presParOf" srcId="{E12C579B-20FC-450B-9809-ED3BF6EE5212}" destId="{00CA4FEB-64F8-4A0E-B350-045590BA0453}" srcOrd="7" destOrd="0" presId="urn:microsoft.com/office/officeart/2005/8/layout/default"/>
    <dgm:cxn modelId="{CA1A4D44-590C-4784-87BE-53DFC57ADF0D}" type="presParOf" srcId="{E12C579B-20FC-450B-9809-ED3BF6EE5212}" destId="{018008A3-C3C0-4EAA-B6C7-A1BF8E0A87CC}" srcOrd="8" destOrd="0" presId="urn:microsoft.com/office/officeart/2005/8/layout/default"/>
    <dgm:cxn modelId="{2A2E6D3F-EB01-4D75-B926-6DC329D42AEB}" type="presParOf" srcId="{E12C579B-20FC-450B-9809-ED3BF6EE5212}" destId="{A714C622-EF9D-4ED6-B23C-CF7ED42CEBDE}" srcOrd="9" destOrd="0" presId="urn:microsoft.com/office/officeart/2005/8/layout/default"/>
    <dgm:cxn modelId="{D442ED70-E194-49AE-BFF1-86965CC68ED5}" type="presParOf" srcId="{E12C579B-20FC-450B-9809-ED3BF6EE5212}" destId="{195FEE61-C9CF-49E2-8CE1-E8D49EE7CBD5}" srcOrd="10" destOrd="0" presId="urn:microsoft.com/office/officeart/2005/8/layout/default"/>
    <dgm:cxn modelId="{A17D48FA-18A9-40AB-9B81-A8AF3BF7B80F}" type="presParOf" srcId="{E12C579B-20FC-450B-9809-ED3BF6EE5212}" destId="{2DAA10CC-B68D-4EFA-B274-051DDF2EDD53}" srcOrd="11" destOrd="0" presId="urn:microsoft.com/office/officeart/2005/8/layout/default"/>
    <dgm:cxn modelId="{AD34F8B9-EAA6-499E-8D91-FE2F359983EF}" type="presParOf" srcId="{E12C579B-20FC-450B-9809-ED3BF6EE5212}" destId="{CC3E7B23-1B96-4C5B-8222-771C007B3956}" srcOrd="12" destOrd="0" presId="urn:microsoft.com/office/officeart/2005/8/layout/default"/>
    <dgm:cxn modelId="{D614D5DC-D007-45BC-A6C4-DBEB492157AB}" type="presParOf" srcId="{E12C579B-20FC-450B-9809-ED3BF6EE5212}" destId="{059F19B9-37EB-4EE6-AEC0-42E80920A62B}" srcOrd="13" destOrd="0" presId="urn:microsoft.com/office/officeart/2005/8/layout/default"/>
    <dgm:cxn modelId="{2B2CE258-768A-4024-BABF-22DEE359BDF6}" type="presParOf" srcId="{E12C579B-20FC-450B-9809-ED3BF6EE5212}" destId="{30CA3EE8-B7BF-42CB-82EB-EBE34F3B47B2}" srcOrd="14" destOrd="0" presId="urn:microsoft.com/office/officeart/2005/8/layout/default"/>
    <dgm:cxn modelId="{1855763F-8409-4655-933B-6175E044561E}" type="presParOf" srcId="{E12C579B-20FC-450B-9809-ED3BF6EE5212}" destId="{80A6FE1C-4C62-453B-9922-503E0FA0F6BF}" srcOrd="15" destOrd="0" presId="urn:microsoft.com/office/officeart/2005/8/layout/default"/>
    <dgm:cxn modelId="{A16F7799-E4CB-4F6F-BB85-8B9E10D69210}" type="presParOf" srcId="{E12C579B-20FC-450B-9809-ED3BF6EE5212}" destId="{E7D8C6FF-6C0B-46DF-AF9F-36E99D87EF72}" srcOrd="16" destOrd="0" presId="urn:microsoft.com/office/officeart/2005/8/layout/default"/>
    <dgm:cxn modelId="{9CBC1873-889F-4884-9561-506407178F89}" type="presParOf" srcId="{E12C579B-20FC-450B-9809-ED3BF6EE5212}" destId="{F51D61E4-8871-48A7-819A-35453FEEA026}" srcOrd="17" destOrd="0" presId="urn:microsoft.com/office/officeart/2005/8/layout/default"/>
    <dgm:cxn modelId="{9F9D5E69-E308-4C62-8311-50458B770393}" type="presParOf" srcId="{E12C579B-20FC-450B-9809-ED3BF6EE5212}" destId="{73F87EA9-B8B0-4BB7-A91D-A5DDA801848B}" srcOrd="18"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61DC03-B300-49ED-B2CE-94415AEF0BC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991740F-32F6-4D97-982F-7EAF74FF5B3A}">
      <dgm:prSet custT="1"/>
      <dgm:spPr>
        <a:solidFill>
          <a:schemeClr val="accent1">
            <a:lumMod val="75000"/>
          </a:schemeClr>
        </a:solidFill>
      </dgm:spPr>
      <dgm:t>
        <a:bodyPr/>
        <a:lstStyle/>
        <a:p>
          <a:pPr algn="just"/>
          <a:r>
            <a:rPr lang="es-AR" sz="1600" b="0" dirty="0">
              <a:latin typeface="Arial" panose="020B0604020202020204" pitchFamily="34" charset="0"/>
              <a:cs typeface="Arial" panose="020B0604020202020204" pitchFamily="34" charset="0"/>
            </a:rPr>
            <a:t>Ser una persona jurídica constituida en Argentina (o sucursal)</a:t>
          </a:r>
        </a:p>
      </dgm:t>
    </dgm:pt>
    <dgm:pt modelId="{352F8478-6082-41DC-B26A-3FB9C3192238}" type="parTrans" cxnId="{80FD6B1F-AF15-4CC7-98C6-148FFEA99342}">
      <dgm:prSet/>
      <dgm:spPr/>
      <dgm:t>
        <a:bodyPr/>
        <a:lstStyle/>
        <a:p>
          <a:endParaRPr lang="en-US" sz="1800" b="0">
            <a:latin typeface="Abadi" panose="020B0604020104020204" pitchFamily="34" charset="0"/>
          </a:endParaRPr>
        </a:p>
      </dgm:t>
    </dgm:pt>
    <dgm:pt modelId="{F5C6345F-3E26-438B-BC49-8383083039CD}" type="sibTrans" cxnId="{80FD6B1F-AF15-4CC7-98C6-148FFEA99342}">
      <dgm:prSet/>
      <dgm:spPr/>
      <dgm:t>
        <a:bodyPr/>
        <a:lstStyle/>
        <a:p>
          <a:endParaRPr lang="en-US" sz="1800" b="0">
            <a:latin typeface="Abadi" panose="020B0604020104020204" pitchFamily="34" charset="0"/>
          </a:endParaRPr>
        </a:p>
      </dgm:t>
    </dgm:pt>
    <dgm:pt modelId="{E2F456C3-265B-42F7-AB5C-B356D88A9586}">
      <dgm:prSet custT="1"/>
      <dgm:spPr>
        <a:solidFill>
          <a:schemeClr val="accent1">
            <a:lumMod val="75000"/>
          </a:schemeClr>
        </a:solidFill>
      </dgm:spPr>
      <dgm:t>
        <a:bodyPr/>
        <a:lstStyle/>
        <a:p>
          <a:pPr algn="just"/>
          <a:r>
            <a:rPr lang="es-AR" sz="1600" b="0" dirty="0">
              <a:latin typeface="Arial" panose="020B0604020202020204" pitchFamily="34" charset="0"/>
              <a:cs typeface="Arial" panose="020B0604020202020204" pitchFamily="34" charset="0"/>
            </a:rPr>
            <a:t>Estar en curso normal de sus obligaciones </a:t>
          </a:r>
          <a:r>
            <a:rPr lang="es-AR" sz="1600" dirty="0">
              <a:latin typeface="Arial" panose="020B0604020202020204" pitchFamily="34" charset="0"/>
              <a:cs typeface="Arial" panose="020B0604020202020204" pitchFamily="34" charset="0"/>
            </a:rPr>
            <a:t>fiscales, laborales, gremiales y previsionales</a:t>
          </a:r>
          <a:r>
            <a:rPr lang="es-AR" sz="1600" b="0" dirty="0">
              <a:latin typeface="Arial" panose="020B0604020202020204" pitchFamily="34" charset="0"/>
              <a:cs typeface="Arial" panose="020B0604020202020204" pitchFamily="34" charset="0"/>
            </a:rPr>
            <a:t> </a:t>
          </a:r>
        </a:p>
      </dgm:t>
    </dgm:pt>
    <dgm:pt modelId="{FF532FD3-85D7-4214-A5CE-4ED7B1B68146}" type="parTrans" cxnId="{12B32BEC-8F6B-4B3D-A209-6C00A0259CD0}">
      <dgm:prSet/>
      <dgm:spPr/>
      <dgm:t>
        <a:bodyPr/>
        <a:lstStyle/>
        <a:p>
          <a:endParaRPr lang="en-US" sz="1800" b="0">
            <a:latin typeface="Abadi" panose="020B0604020104020204" pitchFamily="34" charset="0"/>
          </a:endParaRPr>
        </a:p>
      </dgm:t>
    </dgm:pt>
    <dgm:pt modelId="{E59F155C-5919-448C-BFAE-8521B8984E44}" type="sibTrans" cxnId="{12B32BEC-8F6B-4B3D-A209-6C00A0259CD0}">
      <dgm:prSet/>
      <dgm:spPr/>
      <dgm:t>
        <a:bodyPr/>
        <a:lstStyle/>
        <a:p>
          <a:endParaRPr lang="en-US" sz="1800" b="0">
            <a:latin typeface="Abadi" panose="020B0604020104020204" pitchFamily="34" charset="0"/>
          </a:endParaRPr>
        </a:p>
      </dgm:t>
    </dgm:pt>
    <dgm:pt modelId="{24D15A36-97C7-4CE2-B30B-250DA71E634F}">
      <dgm:prSet custT="1"/>
      <dgm:spPr>
        <a:solidFill>
          <a:schemeClr val="accent1">
            <a:lumMod val="75000"/>
          </a:schemeClr>
        </a:solidFill>
      </dgm:spPr>
      <dgm:t>
        <a:bodyPr/>
        <a:lstStyle/>
        <a:p>
          <a:pPr algn="just"/>
          <a:r>
            <a:rPr lang="es-AR" sz="1600" b="0" dirty="0">
              <a:latin typeface="Arial" panose="020B0604020202020204" pitchFamily="34" charset="0"/>
              <a:cs typeface="Arial" panose="020B0604020202020204" pitchFamily="34" charset="0"/>
            </a:rPr>
            <a:t>Realizar la o las actividades promovidas como actividad principal (70% facturación) en Argentina, por cuenta propia </a:t>
          </a:r>
        </a:p>
      </dgm:t>
    </dgm:pt>
    <dgm:pt modelId="{00D61344-F18A-489A-AF5D-A493E27D969B}" type="parTrans" cxnId="{2CEB63CF-0011-4BAA-A3F0-BF8E9CC128D7}">
      <dgm:prSet/>
      <dgm:spPr/>
      <dgm:t>
        <a:bodyPr/>
        <a:lstStyle/>
        <a:p>
          <a:endParaRPr lang="es-AR"/>
        </a:p>
      </dgm:t>
    </dgm:pt>
    <dgm:pt modelId="{4AE5A2D3-70B7-4224-AC1E-43F08868BF15}" type="sibTrans" cxnId="{2CEB63CF-0011-4BAA-A3F0-BF8E9CC128D7}">
      <dgm:prSet/>
      <dgm:spPr/>
      <dgm:t>
        <a:bodyPr/>
        <a:lstStyle/>
        <a:p>
          <a:endParaRPr lang="es-AR"/>
        </a:p>
      </dgm:t>
    </dgm:pt>
    <dgm:pt modelId="{E5AC244D-9B65-4DF9-BB62-7FB2CF740071}">
      <dgm:prSet custT="1"/>
      <dgm:spPr>
        <a:solidFill>
          <a:schemeClr val="accent1">
            <a:lumMod val="75000"/>
          </a:schemeClr>
        </a:solidFill>
      </dgm:spPr>
      <dgm:t>
        <a:bodyPr/>
        <a:lstStyle/>
        <a:p>
          <a:pPr algn="just"/>
          <a:r>
            <a:rPr lang="es-AR" sz="1600" b="0" dirty="0">
              <a:latin typeface="Arial" panose="020B0604020202020204" pitchFamily="34" charset="0"/>
              <a:cs typeface="Arial" panose="020B0604020202020204" pitchFamily="34" charset="0"/>
            </a:rPr>
            <a:t>No </a:t>
          </a:r>
          <a:r>
            <a:rPr lang="es-AR" sz="1600" dirty="0">
              <a:latin typeface="Arial" panose="020B0604020202020204" pitchFamily="34" charset="0"/>
              <a:cs typeface="Arial" panose="020B0604020202020204" pitchFamily="34" charset="0"/>
            </a:rPr>
            <a:t>ser continuadora de una sociedad inhabilitada o controlada / vinculada por ésta (mismos accionistas y mismo objeto social)</a:t>
          </a:r>
          <a:endParaRPr lang="es-AR" sz="1600" b="0" dirty="0">
            <a:latin typeface="Arial" panose="020B0604020202020204" pitchFamily="34" charset="0"/>
            <a:cs typeface="Arial" panose="020B0604020202020204" pitchFamily="34" charset="0"/>
          </a:endParaRPr>
        </a:p>
      </dgm:t>
    </dgm:pt>
    <dgm:pt modelId="{93DF2CF2-4E81-4963-8ACD-BF1AA7DD9F44}" type="parTrans" cxnId="{C65ABD30-4ABC-47D5-B9CD-405DE9A72FA8}">
      <dgm:prSet/>
      <dgm:spPr/>
      <dgm:t>
        <a:bodyPr/>
        <a:lstStyle/>
        <a:p>
          <a:endParaRPr lang="es-AR"/>
        </a:p>
      </dgm:t>
    </dgm:pt>
    <dgm:pt modelId="{0250A3A2-1D0E-4533-82BA-E975345AA99B}" type="sibTrans" cxnId="{C65ABD30-4ABC-47D5-B9CD-405DE9A72FA8}">
      <dgm:prSet/>
      <dgm:spPr/>
      <dgm:t>
        <a:bodyPr/>
        <a:lstStyle/>
        <a:p>
          <a:endParaRPr lang="es-AR"/>
        </a:p>
      </dgm:t>
    </dgm:pt>
    <dgm:pt modelId="{86B8760E-59B1-46E3-B124-C86B158CBC64}">
      <dgm:prSet custT="1"/>
      <dgm:spPr>
        <a:solidFill>
          <a:schemeClr val="accent1">
            <a:lumMod val="75000"/>
          </a:schemeClr>
        </a:solidFill>
      </dgm:spPr>
      <dgm:t>
        <a:bodyPr/>
        <a:lstStyle/>
        <a:p>
          <a:pPr algn="just"/>
          <a:r>
            <a:rPr lang="es-ES" sz="1600" b="0" i="0" dirty="0">
              <a:latin typeface="Arial" panose="020B0604020202020204" pitchFamily="34" charset="0"/>
              <a:cs typeface="Arial" panose="020B0604020202020204" pitchFamily="34" charset="0"/>
            </a:rPr>
            <a:t>Estar inscripto en el Registro Único de la Matriz Productiva (RUMP)</a:t>
          </a:r>
          <a:endParaRPr lang="es-AR" sz="1600" b="0" dirty="0">
            <a:latin typeface="Arial" panose="020B0604020202020204" pitchFamily="34" charset="0"/>
            <a:cs typeface="Arial" panose="020B0604020202020204" pitchFamily="34" charset="0"/>
          </a:endParaRPr>
        </a:p>
      </dgm:t>
    </dgm:pt>
    <dgm:pt modelId="{64515107-107A-446D-B778-A4277082204E}" type="sibTrans" cxnId="{3B49AFF7-EDFD-43EF-ACA2-F34364956E49}">
      <dgm:prSet/>
      <dgm:spPr/>
      <dgm:t>
        <a:bodyPr/>
        <a:lstStyle/>
        <a:p>
          <a:endParaRPr lang="es-AR"/>
        </a:p>
      </dgm:t>
    </dgm:pt>
    <dgm:pt modelId="{DB4CA5B8-A077-4095-B6F1-619FE04A2C93}" type="parTrans" cxnId="{3B49AFF7-EDFD-43EF-ACA2-F34364956E49}">
      <dgm:prSet/>
      <dgm:spPr/>
      <dgm:t>
        <a:bodyPr/>
        <a:lstStyle/>
        <a:p>
          <a:endParaRPr lang="es-AR"/>
        </a:p>
      </dgm:t>
    </dgm:pt>
    <dgm:pt modelId="{CC5C345F-425D-49E4-904D-FA212E3621B5}" type="pres">
      <dgm:prSet presAssocID="{B861DC03-B300-49ED-B2CE-94415AEF0BCE}" presName="linearFlow" presStyleCnt="0">
        <dgm:presLayoutVars>
          <dgm:dir/>
          <dgm:resizeHandles val="exact"/>
        </dgm:presLayoutVars>
      </dgm:prSet>
      <dgm:spPr/>
    </dgm:pt>
    <dgm:pt modelId="{FDEF1E71-8707-42ED-80B5-037A07493555}" type="pres">
      <dgm:prSet presAssocID="{7991740F-32F6-4D97-982F-7EAF74FF5B3A}" presName="composite" presStyleCnt="0"/>
      <dgm:spPr/>
    </dgm:pt>
    <dgm:pt modelId="{18DE497C-10AA-4BB3-8BCB-9C7A9C3C9C33}" type="pres">
      <dgm:prSet presAssocID="{7991740F-32F6-4D97-982F-7EAF74FF5B3A}"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beza con engranajes contorno"/>
        </a:ext>
      </dgm:extLst>
    </dgm:pt>
    <dgm:pt modelId="{E5A05100-B772-4D7B-AE60-4F0664D4C479}" type="pres">
      <dgm:prSet presAssocID="{7991740F-32F6-4D97-982F-7EAF74FF5B3A}" presName="txShp" presStyleLbl="node1" presStyleIdx="0" presStyleCnt="5" custScaleX="106329" custScaleY="103875" custLinFactNeighborX="8438" custLinFactNeighborY="3082">
        <dgm:presLayoutVars>
          <dgm:bulletEnabled val="1"/>
        </dgm:presLayoutVars>
      </dgm:prSet>
      <dgm:spPr/>
    </dgm:pt>
    <dgm:pt modelId="{D771B9A9-D4C6-43CA-8EF5-B1055B72DCA9}" type="pres">
      <dgm:prSet presAssocID="{F5C6345F-3E26-438B-BC49-8383083039CD}" presName="spacing" presStyleCnt="0"/>
      <dgm:spPr/>
    </dgm:pt>
    <dgm:pt modelId="{2319D9E0-2163-4A89-A90B-58AC8E5A1D14}" type="pres">
      <dgm:prSet presAssocID="{E2F456C3-265B-42F7-AB5C-B356D88A9586}" presName="composite" presStyleCnt="0"/>
      <dgm:spPr/>
    </dgm:pt>
    <dgm:pt modelId="{C050910A-9635-41EE-BDA3-563B0DE63931}" type="pres">
      <dgm:prSet presAssocID="{E2F456C3-265B-42F7-AB5C-B356D88A9586}"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mpuestos contorno"/>
        </a:ext>
      </dgm:extLst>
    </dgm:pt>
    <dgm:pt modelId="{66037B2D-B21E-4E9E-B4CC-1BDCCBA912AA}" type="pres">
      <dgm:prSet presAssocID="{E2F456C3-265B-42F7-AB5C-B356D88A9586}" presName="txShp" presStyleLbl="node1" presStyleIdx="1" presStyleCnt="5" custScaleX="106329" custScaleY="103875" custLinFactNeighborX="8540" custLinFactNeighborY="3770">
        <dgm:presLayoutVars>
          <dgm:bulletEnabled val="1"/>
        </dgm:presLayoutVars>
      </dgm:prSet>
      <dgm:spPr/>
    </dgm:pt>
    <dgm:pt modelId="{A047FEA8-BAC0-4AD2-B613-8AC5267B7486}" type="pres">
      <dgm:prSet presAssocID="{E59F155C-5919-448C-BFAE-8521B8984E44}" presName="spacing" presStyleCnt="0"/>
      <dgm:spPr/>
    </dgm:pt>
    <dgm:pt modelId="{9D58C5F7-5575-49AA-AE96-9FC55DD0C702}" type="pres">
      <dgm:prSet presAssocID="{E5AC244D-9B65-4DF9-BB62-7FB2CF740071}" presName="composite" presStyleCnt="0"/>
      <dgm:spPr/>
    </dgm:pt>
    <dgm:pt modelId="{B113AB15-CCA0-48A5-9F36-3F73FD6997D1}" type="pres">
      <dgm:prSet presAssocID="{E5AC244D-9B65-4DF9-BB62-7FB2CF740071}" presName="imgShp"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l inventario contorno"/>
        </a:ext>
      </dgm:extLst>
    </dgm:pt>
    <dgm:pt modelId="{37633CFA-6017-43D2-A583-080652557374}" type="pres">
      <dgm:prSet presAssocID="{E5AC244D-9B65-4DF9-BB62-7FB2CF740071}" presName="txShp" presStyleLbl="node1" presStyleIdx="2" presStyleCnt="5" custScaleX="104809" custLinFactNeighborX="8142" custLinFactNeighborY="0">
        <dgm:presLayoutVars>
          <dgm:bulletEnabled val="1"/>
        </dgm:presLayoutVars>
      </dgm:prSet>
      <dgm:spPr/>
    </dgm:pt>
    <dgm:pt modelId="{D98ACAAD-A985-4D8F-9583-75C94E8F5BBB}" type="pres">
      <dgm:prSet presAssocID="{0250A3A2-1D0E-4533-82BA-E975345AA99B}" presName="spacing" presStyleCnt="0"/>
      <dgm:spPr/>
    </dgm:pt>
    <dgm:pt modelId="{5D8D2C9F-7697-4068-BBB5-38330817E5B2}" type="pres">
      <dgm:prSet presAssocID="{86B8760E-59B1-46E3-B124-C86B158CBC64}" presName="composite" presStyleCnt="0"/>
      <dgm:spPr/>
    </dgm:pt>
    <dgm:pt modelId="{48A3ED6D-3D42-478F-9C15-20EE73C7C047}" type="pres">
      <dgm:prSet presAssocID="{86B8760E-59B1-46E3-B124-C86B158CBC64}" presName="imgShp" presStyleLbl="fgImgPlace1" presStyleIdx="3" presStyleCnt="5"/>
      <dgm:spPr>
        <a:blipFill>
          <a:blip xmlns:r="http://schemas.openxmlformats.org/officeDocument/2006/relationships" r:embed="rId7">
            <a:alphaModFix amt="54000"/>
            <a:extLst>
              <a:ext uri="{28A0092B-C50C-407E-A947-70E740481C1C}">
                <a14:useLocalDpi xmlns:a14="http://schemas.microsoft.com/office/drawing/2010/main" val="0"/>
              </a:ext>
            </a:extLst>
          </a:blip>
          <a:srcRect/>
          <a:stretch>
            <a:fillRect/>
          </a:stretch>
        </a:blipFill>
      </dgm:spPr>
    </dgm:pt>
    <dgm:pt modelId="{B886E68B-D189-443E-A32F-85F7D8143166}" type="pres">
      <dgm:prSet presAssocID="{86B8760E-59B1-46E3-B124-C86B158CBC64}" presName="txShp" presStyleLbl="node1" presStyleIdx="3" presStyleCnt="5" custScaleX="107086" custLinFactNeighborX="8080" custLinFactNeighborY="1105">
        <dgm:presLayoutVars>
          <dgm:bulletEnabled val="1"/>
        </dgm:presLayoutVars>
      </dgm:prSet>
      <dgm:spPr/>
    </dgm:pt>
    <dgm:pt modelId="{C6646C8F-D57D-4680-BA82-F92C4544AD40}" type="pres">
      <dgm:prSet presAssocID="{64515107-107A-446D-B778-A4277082204E}" presName="spacing" presStyleCnt="0"/>
      <dgm:spPr/>
    </dgm:pt>
    <dgm:pt modelId="{4C0FC170-576F-49E2-A638-EB09E6444B28}" type="pres">
      <dgm:prSet presAssocID="{24D15A36-97C7-4CE2-B30B-250DA71E634F}" presName="composite" presStyleCnt="0"/>
      <dgm:spPr/>
    </dgm:pt>
    <dgm:pt modelId="{01C0C760-6A2D-4205-B711-B2441DCA2585}" type="pres">
      <dgm:prSet presAssocID="{24D15A36-97C7-4CE2-B30B-250DA71E634F}" presName="imgShp" presStyleLbl="fgImgPlac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Internet de las cosas contorno"/>
        </a:ext>
      </dgm:extLst>
    </dgm:pt>
    <dgm:pt modelId="{C473889C-8604-4E7A-85F3-4162110E55A3}" type="pres">
      <dgm:prSet presAssocID="{24D15A36-97C7-4CE2-B30B-250DA71E634F}" presName="txShp" presStyleLbl="node1" presStyleIdx="4" presStyleCnt="5" custScaleX="106329" custScaleY="103875" custLinFactNeighborX="8597" custLinFactNeighborY="478">
        <dgm:presLayoutVars>
          <dgm:bulletEnabled val="1"/>
        </dgm:presLayoutVars>
      </dgm:prSet>
      <dgm:spPr/>
    </dgm:pt>
  </dgm:ptLst>
  <dgm:cxnLst>
    <dgm:cxn modelId="{80FD6B1F-AF15-4CC7-98C6-148FFEA99342}" srcId="{B861DC03-B300-49ED-B2CE-94415AEF0BCE}" destId="{7991740F-32F6-4D97-982F-7EAF74FF5B3A}" srcOrd="0" destOrd="0" parTransId="{352F8478-6082-41DC-B26A-3FB9C3192238}" sibTransId="{F5C6345F-3E26-438B-BC49-8383083039CD}"/>
    <dgm:cxn modelId="{C65ABD30-4ABC-47D5-B9CD-405DE9A72FA8}" srcId="{B861DC03-B300-49ED-B2CE-94415AEF0BCE}" destId="{E5AC244D-9B65-4DF9-BB62-7FB2CF740071}" srcOrd="2" destOrd="0" parTransId="{93DF2CF2-4E81-4963-8ACD-BF1AA7DD9F44}" sibTransId="{0250A3A2-1D0E-4533-82BA-E975345AA99B}"/>
    <dgm:cxn modelId="{DD207F32-8BF0-44BC-B697-25528B6AF477}" type="presOf" srcId="{24D15A36-97C7-4CE2-B30B-250DA71E634F}" destId="{C473889C-8604-4E7A-85F3-4162110E55A3}" srcOrd="0" destOrd="0" presId="urn:microsoft.com/office/officeart/2005/8/layout/vList3"/>
    <dgm:cxn modelId="{B249A96F-2760-4543-9E5E-4CA70108635A}" type="presOf" srcId="{E2F456C3-265B-42F7-AB5C-B356D88A9586}" destId="{66037B2D-B21E-4E9E-B4CC-1BDCCBA912AA}" srcOrd="0" destOrd="0" presId="urn:microsoft.com/office/officeart/2005/8/layout/vList3"/>
    <dgm:cxn modelId="{01754E51-1CF3-489F-A9AC-6E85E55C5EB9}" type="presOf" srcId="{86B8760E-59B1-46E3-B124-C86B158CBC64}" destId="{B886E68B-D189-443E-A32F-85F7D8143166}" srcOrd="0" destOrd="0" presId="urn:microsoft.com/office/officeart/2005/8/layout/vList3"/>
    <dgm:cxn modelId="{F50D0CB8-AF93-4DF5-9564-9F010CBC30B6}" type="presOf" srcId="{B861DC03-B300-49ED-B2CE-94415AEF0BCE}" destId="{CC5C345F-425D-49E4-904D-FA212E3621B5}" srcOrd="0" destOrd="0" presId="urn:microsoft.com/office/officeart/2005/8/layout/vList3"/>
    <dgm:cxn modelId="{2CEB63CF-0011-4BAA-A3F0-BF8E9CC128D7}" srcId="{B861DC03-B300-49ED-B2CE-94415AEF0BCE}" destId="{24D15A36-97C7-4CE2-B30B-250DA71E634F}" srcOrd="4" destOrd="0" parTransId="{00D61344-F18A-489A-AF5D-A493E27D969B}" sibTransId="{4AE5A2D3-70B7-4224-AC1E-43F08868BF15}"/>
    <dgm:cxn modelId="{C06698DC-7B08-4850-93BF-F7E1AFF3626B}" type="presOf" srcId="{E5AC244D-9B65-4DF9-BB62-7FB2CF740071}" destId="{37633CFA-6017-43D2-A583-080652557374}" srcOrd="0" destOrd="0" presId="urn:microsoft.com/office/officeart/2005/8/layout/vList3"/>
    <dgm:cxn modelId="{C5FB48EB-8D25-4375-80CE-DB426B55FEC5}" type="presOf" srcId="{7991740F-32F6-4D97-982F-7EAF74FF5B3A}" destId="{E5A05100-B772-4D7B-AE60-4F0664D4C479}" srcOrd="0" destOrd="0" presId="urn:microsoft.com/office/officeart/2005/8/layout/vList3"/>
    <dgm:cxn modelId="{12B32BEC-8F6B-4B3D-A209-6C00A0259CD0}" srcId="{B861DC03-B300-49ED-B2CE-94415AEF0BCE}" destId="{E2F456C3-265B-42F7-AB5C-B356D88A9586}" srcOrd="1" destOrd="0" parTransId="{FF532FD3-85D7-4214-A5CE-4ED7B1B68146}" sibTransId="{E59F155C-5919-448C-BFAE-8521B8984E44}"/>
    <dgm:cxn modelId="{3B49AFF7-EDFD-43EF-ACA2-F34364956E49}" srcId="{B861DC03-B300-49ED-B2CE-94415AEF0BCE}" destId="{86B8760E-59B1-46E3-B124-C86B158CBC64}" srcOrd="3" destOrd="0" parTransId="{DB4CA5B8-A077-4095-B6F1-619FE04A2C93}" sibTransId="{64515107-107A-446D-B778-A4277082204E}"/>
    <dgm:cxn modelId="{8D696B02-5EA9-4CC7-B087-EED439C7FDD9}" type="presParOf" srcId="{CC5C345F-425D-49E4-904D-FA212E3621B5}" destId="{FDEF1E71-8707-42ED-80B5-037A07493555}" srcOrd="0" destOrd="0" presId="urn:microsoft.com/office/officeart/2005/8/layout/vList3"/>
    <dgm:cxn modelId="{83C8E55C-3B3D-4B09-BCF6-0873F03C6313}" type="presParOf" srcId="{FDEF1E71-8707-42ED-80B5-037A07493555}" destId="{18DE497C-10AA-4BB3-8BCB-9C7A9C3C9C33}" srcOrd="0" destOrd="0" presId="urn:microsoft.com/office/officeart/2005/8/layout/vList3"/>
    <dgm:cxn modelId="{AA6A6F1F-5647-47E7-8A9F-9194E865C16C}" type="presParOf" srcId="{FDEF1E71-8707-42ED-80B5-037A07493555}" destId="{E5A05100-B772-4D7B-AE60-4F0664D4C479}" srcOrd="1" destOrd="0" presId="urn:microsoft.com/office/officeart/2005/8/layout/vList3"/>
    <dgm:cxn modelId="{1EBD3E38-5661-4084-8FB1-7E19FB8EF469}" type="presParOf" srcId="{CC5C345F-425D-49E4-904D-FA212E3621B5}" destId="{D771B9A9-D4C6-43CA-8EF5-B1055B72DCA9}" srcOrd="1" destOrd="0" presId="urn:microsoft.com/office/officeart/2005/8/layout/vList3"/>
    <dgm:cxn modelId="{C2335FE4-3C28-47C0-9B54-FB3096E03BAA}" type="presParOf" srcId="{CC5C345F-425D-49E4-904D-FA212E3621B5}" destId="{2319D9E0-2163-4A89-A90B-58AC8E5A1D14}" srcOrd="2" destOrd="0" presId="urn:microsoft.com/office/officeart/2005/8/layout/vList3"/>
    <dgm:cxn modelId="{BED79C86-C737-4918-87BF-F1A9E6393B12}" type="presParOf" srcId="{2319D9E0-2163-4A89-A90B-58AC8E5A1D14}" destId="{C050910A-9635-41EE-BDA3-563B0DE63931}" srcOrd="0" destOrd="0" presId="urn:microsoft.com/office/officeart/2005/8/layout/vList3"/>
    <dgm:cxn modelId="{72576258-8392-4387-BF0E-F3934511A1B8}" type="presParOf" srcId="{2319D9E0-2163-4A89-A90B-58AC8E5A1D14}" destId="{66037B2D-B21E-4E9E-B4CC-1BDCCBA912AA}" srcOrd="1" destOrd="0" presId="urn:microsoft.com/office/officeart/2005/8/layout/vList3"/>
    <dgm:cxn modelId="{DA771670-C05B-4F57-842A-CD64747E4F10}" type="presParOf" srcId="{CC5C345F-425D-49E4-904D-FA212E3621B5}" destId="{A047FEA8-BAC0-4AD2-B613-8AC5267B7486}" srcOrd="3" destOrd="0" presId="urn:microsoft.com/office/officeart/2005/8/layout/vList3"/>
    <dgm:cxn modelId="{CC36C582-FD73-40FD-9FB1-8AE852D7377B}" type="presParOf" srcId="{CC5C345F-425D-49E4-904D-FA212E3621B5}" destId="{9D58C5F7-5575-49AA-AE96-9FC55DD0C702}" srcOrd="4" destOrd="0" presId="urn:microsoft.com/office/officeart/2005/8/layout/vList3"/>
    <dgm:cxn modelId="{5E9AF803-0C24-4F8D-AB96-81580ADDB432}" type="presParOf" srcId="{9D58C5F7-5575-49AA-AE96-9FC55DD0C702}" destId="{B113AB15-CCA0-48A5-9F36-3F73FD6997D1}" srcOrd="0" destOrd="0" presId="urn:microsoft.com/office/officeart/2005/8/layout/vList3"/>
    <dgm:cxn modelId="{918710C7-F2B8-4779-803F-4DEEDA11A0B7}" type="presParOf" srcId="{9D58C5F7-5575-49AA-AE96-9FC55DD0C702}" destId="{37633CFA-6017-43D2-A583-080652557374}" srcOrd="1" destOrd="0" presId="urn:microsoft.com/office/officeart/2005/8/layout/vList3"/>
    <dgm:cxn modelId="{8A73CB83-1A56-41BB-92FE-1F145FC1AE83}" type="presParOf" srcId="{CC5C345F-425D-49E4-904D-FA212E3621B5}" destId="{D98ACAAD-A985-4D8F-9583-75C94E8F5BBB}" srcOrd="5" destOrd="0" presId="urn:microsoft.com/office/officeart/2005/8/layout/vList3"/>
    <dgm:cxn modelId="{7444D08E-7C80-40B9-A87F-0035D4DCE981}" type="presParOf" srcId="{CC5C345F-425D-49E4-904D-FA212E3621B5}" destId="{5D8D2C9F-7697-4068-BBB5-38330817E5B2}" srcOrd="6" destOrd="0" presId="urn:microsoft.com/office/officeart/2005/8/layout/vList3"/>
    <dgm:cxn modelId="{C9AD91BE-BA0F-4CA1-9BAC-9A5F0A0D7664}" type="presParOf" srcId="{5D8D2C9F-7697-4068-BBB5-38330817E5B2}" destId="{48A3ED6D-3D42-478F-9C15-20EE73C7C047}" srcOrd="0" destOrd="0" presId="urn:microsoft.com/office/officeart/2005/8/layout/vList3"/>
    <dgm:cxn modelId="{27548612-A636-4CB0-997E-0599CD5E01A2}" type="presParOf" srcId="{5D8D2C9F-7697-4068-BBB5-38330817E5B2}" destId="{B886E68B-D189-443E-A32F-85F7D8143166}" srcOrd="1" destOrd="0" presId="urn:microsoft.com/office/officeart/2005/8/layout/vList3"/>
    <dgm:cxn modelId="{5AD9D848-42E0-454E-B12F-C9D0A395DE90}" type="presParOf" srcId="{CC5C345F-425D-49E4-904D-FA212E3621B5}" destId="{C6646C8F-D57D-4680-BA82-F92C4544AD40}" srcOrd="7" destOrd="0" presId="urn:microsoft.com/office/officeart/2005/8/layout/vList3"/>
    <dgm:cxn modelId="{DF8AA335-9C2E-46AC-BE08-2A3215A30D53}" type="presParOf" srcId="{CC5C345F-425D-49E4-904D-FA212E3621B5}" destId="{4C0FC170-576F-49E2-A638-EB09E6444B28}" srcOrd="8" destOrd="0" presId="urn:microsoft.com/office/officeart/2005/8/layout/vList3"/>
    <dgm:cxn modelId="{4897D485-C84D-40A3-B45B-2AB1F9EB97B5}" type="presParOf" srcId="{4C0FC170-576F-49E2-A638-EB09E6444B28}" destId="{01C0C760-6A2D-4205-B711-B2441DCA2585}" srcOrd="0" destOrd="0" presId="urn:microsoft.com/office/officeart/2005/8/layout/vList3"/>
    <dgm:cxn modelId="{BC95D1B4-E30F-4315-9F5B-3F0389234E63}" type="presParOf" srcId="{4C0FC170-576F-49E2-A638-EB09E6444B28}" destId="{C473889C-8604-4E7A-85F3-4162110E55A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4B25B5-5128-411B-B2BB-1C3CC872417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AR"/>
        </a:p>
      </dgm:t>
    </dgm:pt>
    <dgm:pt modelId="{2BD9D038-487D-4527-9FB6-200B03CB5DC2}">
      <dgm:prSet custT="1"/>
      <dgm:spPr/>
      <dgm:t>
        <a:bodyPr/>
        <a:lstStyle/>
        <a:p>
          <a:pPr algn="just"/>
          <a:r>
            <a:rPr lang="es-AR" sz="1800" dirty="0">
              <a:latin typeface="Arial" panose="020B0604020202020204" pitchFamily="34" charset="0"/>
              <a:cs typeface="Arial" panose="020B0604020202020204" pitchFamily="34" charset="0"/>
            </a:rPr>
            <a:t>El 70% de la facturación de los 12 meses anteriores a la fecha de solicitud de inscripción debe generarse a partir de las actividades promovidas</a:t>
          </a:r>
          <a:endParaRPr lang="es-AR" sz="1500" dirty="0">
            <a:latin typeface="Arial" panose="020B0604020202020204" pitchFamily="34" charset="0"/>
            <a:cs typeface="Arial" panose="020B0604020202020204" pitchFamily="34" charset="0"/>
          </a:endParaRPr>
        </a:p>
      </dgm:t>
    </dgm:pt>
    <dgm:pt modelId="{2701AB4A-0970-455A-B760-0BE225716F68}" type="parTrans" cxnId="{F86BED1D-6E8E-48A1-BFE7-54C32ABBA4CF}">
      <dgm:prSet/>
      <dgm:spPr/>
      <dgm:t>
        <a:bodyPr/>
        <a:lstStyle/>
        <a:p>
          <a:endParaRPr lang="es-AR" sz="1500"/>
        </a:p>
      </dgm:t>
    </dgm:pt>
    <dgm:pt modelId="{132F516F-0AF9-46B3-8F36-ADD3AAC2C5BD}" type="sibTrans" cxnId="{F86BED1D-6E8E-48A1-BFE7-54C32ABBA4CF}">
      <dgm:prSet/>
      <dgm:spPr/>
      <dgm:t>
        <a:bodyPr/>
        <a:lstStyle/>
        <a:p>
          <a:endParaRPr lang="es-AR" sz="1500"/>
        </a:p>
      </dgm:t>
    </dgm:pt>
    <dgm:pt modelId="{D015AEB5-8A29-49DC-BDA5-77F1C83854D4}">
      <dgm:prSet custT="1"/>
      <dgm:spPr/>
      <dgm:t>
        <a:bodyPr/>
        <a:lstStyle/>
        <a:p>
          <a:pPr algn="just"/>
          <a:r>
            <a:rPr lang="es-AR" sz="1500" dirty="0">
              <a:latin typeface="Arial" panose="020B0604020202020204" pitchFamily="34" charset="0"/>
              <a:cs typeface="Arial" panose="020B0604020202020204" pitchFamily="34" charset="0"/>
            </a:rPr>
            <a:t>¿Se pueden sumar la realización de distintas actividades promovidas para llegar a ese porcentaje?  SI. </a:t>
          </a:r>
        </a:p>
      </dgm:t>
    </dgm:pt>
    <dgm:pt modelId="{79BCAA20-854D-425F-B30B-2233A9D99EEB}" type="parTrans" cxnId="{680C448E-F306-4CC0-9D61-E58784A2AC57}">
      <dgm:prSet/>
      <dgm:spPr/>
      <dgm:t>
        <a:bodyPr/>
        <a:lstStyle/>
        <a:p>
          <a:endParaRPr lang="es-AR" sz="1500"/>
        </a:p>
      </dgm:t>
    </dgm:pt>
    <dgm:pt modelId="{414500C4-1995-4242-ADF8-F79F1725309D}" type="sibTrans" cxnId="{680C448E-F306-4CC0-9D61-E58784A2AC57}">
      <dgm:prSet/>
      <dgm:spPr/>
      <dgm:t>
        <a:bodyPr/>
        <a:lstStyle/>
        <a:p>
          <a:endParaRPr lang="es-AR" sz="1500"/>
        </a:p>
      </dgm:t>
    </dgm:pt>
    <dgm:pt modelId="{F9182D70-AD32-42DA-9AC2-C23377B6CD89}">
      <dgm:prSet custT="1"/>
      <dgm:spPr/>
      <dgm:t>
        <a:bodyPr/>
        <a:lstStyle/>
        <a:p>
          <a:pPr algn="just"/>
          <a:r>
            <a:rPr lang="es-AR" sz="1500" dirty="0">
              <a:latin typeface="Arial" panose="020B0604020202020204" pitchFamily="34" charset="0"/>
              <a:cs typeface="Arial" panose="020B0604020202020204" pitchFamily="34" charset="0"/>
            </a:rPr>
            <a:t>¿Se puede inscribir una persona que no cuenta con facturación por la/s actividad/es promovida/s? SI. Deberá acreditar el desarrollo de dichas actividades como una fase inescindible del proceso productivo aplicable a sus productos o servicios comercializados. Presentación de DDJJ y certificación contable conforme modelos del  Anexo XVII de la RG 268/2022</a:t>
          </a:r>
        </a:p>
      </dgm:t>
    </dgm:pt>
    <dgm:pt modelId="{81A92B2E-BA30-4023-B212-4D9994B04D6E}" type="parTrans" cxnId="{DA8E7324-20E1-4FEB-8030-3BE45140070F}">
      <dgm:prSet/>
      <dgm:spPr/>
      <dgm:t>
        <a:bodyPr/>
        <a:lstStyle/>
        <a:p>
          <a:endParaRPr lang="es-AR" sz="1500"/>
        </a:p>
      </dgm:t>
    </dgm:pt>
    <dgm:pt modelId="{5ACC9A72-CD0A-4EA7-90CC-2606E6CF04C6}" type="sibTrans" cxnId="{DA8E7324-20E1-4FEB-8030-3BE45140070F}">
      <dgm:prSet/>
      <dgm:spPr/>
      <dgm:t>
        <a:bodyPr/>
        <a:lstStyle/>
        <a:p>
          <a:endParaRPr lang="es-AR" sz="1500"/>
        </a:p>
      </dgm:t>
    </dgm:pt>
    <dgm:pt modelId="{811A2020-F3AF-4D31-9413-DFB55A340AB9}">
      <dgm:prSet custT="1"/>
      <dgm:spPr/>
      <dgm:t>
        <a:bodyPr/>
        <a:lstStyle/>
        <a:p>
          <a:pPr algn="just"/>
          <a:endParaRPr lang="es-AR" sz="1500" dirty="0">
            <a:latin typeface="Arial" panose="020B0604020202020204" pitchFamily="34" charset="0"/>
            <a:cs typeface="Arial" panose="020B0604020202020204" pitchFamily="34" charset="0"/>
          </a:endParaRPr>
        </a:p>
      </dgm:t>
    </dgm:pt>
    <dgm:pt modelId="{B8C4E83C-D851-4C81-AC38-C5CAADDD15C7}" type="parTrans" cxnId="{54A2BD21-340E-4185-B140-5398C773DFF7}">
      <dgm:prSet/>
      <dgm:spPr/>
      <dgm:t>
        <a:bodyPr/>
        <a:lstStyle/>
        <a:p>
          <a:endParaRPr lang="es-AR" sz="1500"/>
        </a:p>
      </dgm:t>
    </dgm:pt>
    <dgm:pt modelId="{7873F055-F7A2-4E63-8923-F776C4048B86}" type="sibTrans" cxnId="{54A2BD21-340E-4185-B140-5398C773DFF7}">
      <dgm:prSet/>
      <dgm:spPr/>
      <dgm:t>
        <a:bodyPr/>
        <a:lstStyle/>
        <a:p>
          <a:endParaRPr lang="es-AR" sz="1500"/>
        </a:p>
      </dgm:t>
    </dgm:pt>
    <dgm:pt modelId="{6FB75BB7-1B1E-44DE-8B76-379CFF1DB7F3}">
      <dgm:prSet custT="1"/>
      <dgm:spPr/>
      <dgm:t>
        <a:bodyPr/>
        <a:lstStyle/>
        <a:p>
          <a:pPr algn="just"/>
          <a:endParaRPr lang="es-AR" sz="1500" dirty="0">
            <a:latin typeface="Arial" panose="020B0604020202020204" pitchFamily="34" charset="0"/>
            <a:cs typeface="Arial" panose="020B0604020202020204" pitchFamily="34" charset="0"/>
          </a:endParaRPr>
        </a:p>
      </dgm:t>
    </dgm:pt>
    <dgm:pt modelId="{94EFE5FB-8D94-489D-A359-F80CD834FACA}" type="parTrans" cxnId="{25D8A645-F6DF-4E33-A650-6F3B1A9DF3FF}">
      <dgm:prSet/>
      <dgm:spPr/>
      <dgm:t>
        <a:bodyPr/>
        <a:lstStyle/>
        <a:p>
          <a:endParaRPr lang="es-AR" sz="1500"/>
        </a:p>
      </dgm:t>
    </dgm:pt>
    <dgm:pt modelId="{1E67009F-28DD-4A8E-9E29-74D32ACC3E11}" type="sibTrans" cxnId="{25D8A645-F6DF-4E33-A650-6F3B1A9DF3FF}">
      <dgm:prSet/>
      <dgm:spPr/>
      <dgm:t>
        <a:bodyPr/>
        <a:lstStyle/>
        <a:p>
          <a:endParaRPr lang="es-AR" sz="1500"/>
        </a:p>
      </dgm:t>
    </dgm:pt>
    <dgm:pt modelId="{47E05BA0-707B-44AB-897F-31FDF42E24A5}">
      <dgm:prSet custT="1"/>
      <dgm:spPr/>
      <dgm:t>
        <a:bodyPr/>
        <a:lstStyle/>
        <a:p>
          <a:pPr algn="just"/>
          <a:endParaRPr lang="es-AR" sz="1500" dirty="0">
            <a:latin typeface="Arial" panose="020B0604020202020204" pitchFamily="34" charset="0"/>
            <a:cs typeface="Arial" panose="020B0604020202020204" pitchFamily="34" charset="0"/>
          </a:endParaRPr>
        </a:p>
      </dgm:t>
    </dgm:pt>
    <dgm:pt modelId="{7270F1E9-53AD-4B1C-AA8C-FE1D5A65FC72}" type="parTrans" cxnId="{147FD53D-9A1B-4443-82D5-E7CB1B00CEED}">
      <dgm:prSet/>
      <dgm:spPr/>
      <dgm:t>
        <a:bodyPr/>
        <a:lstStyle/>
        <a:p>
          <a:endParaRPr lang="es-AR"/>
        </a:p>
      </dgm:t>
    </dgm:pt>
    <dgm:pt modelId="{110C5076-17A3-4893-9B0A-27561BEC35D1}" type="sibTrans" cxnId="{147FD53D-9A1B-4443-82D5-E7CB1B00CEED}">
      <dgm:prSet/>
      <dgm:spPr/>
      <dgm:t>
        <a:bodyPr/>
        <a:lstStyle/>
        <a:p>
          <a:endParaRPr lang="es-AR"/>
        </a:p>
      </dgm:t>
    </dgm:pt>
    <dgm:pt modelId="{85C440CA-72D4-450D-AE96-A8606AC23BEC}">
      <dgm:prSet custT="1"/>
      <dgm:spPr/>
      <dgm:t>
        <a:bodyPr/>
        <a:lstStyle/>
        <a:p>
          <a:pPr algn="just"/>
          <a:r>
            <a:rPr lang="es-AR" sz="1500" dirty="0">
              <a:latin typeface="Arial" panose="020B0604020202020204" pitchFamily="34" charset="0"/>
              <a:cs typeface="Arial" panose="020B0604020202020204" pitchFamily="34" charset="0"/>
            </a:rPr>
            <a:t>Verificación del CLAE (Anexo II RG 268/2022) - Cruce de información con AFIP </a:t>
          </a:r>
        </a:p>
      </dgm:t>
    </dgm:pt>
    <dgm:pt modelId="{DE4B79E9-8B8D-4DE0-8B74-7300B2CBDAEC}" type="sibTrans" cxnId="{C340B5C4-76E1-490C-8097-B0CCFD2A5352}">
      <dgm:prSet/>
      <dgm:spPr/>
      <dgm:t>
        <a:bodyPr/>
        <a:lstStyle/>
        <a:p>
          <a:endParaRPr lang="es-AR" sz="1500"/>
        </a:p>
      </dgm:t>
    </dgm:pt>
    <dgm:pt modelId="{D9AC20EA-1F65-42A2-8991-554F5449E97E}" type="parTrans" cxnId="{C340B5C4-76E1-490C-8097-B0CCFD2A5352}">
      <dgm:prSet/>
      <dgm:spPr/>
      <dgm:t>
        <a:bodyPr/>
        <a:lstStyle/>
        <a:p>
          <a:endParaRPr lang="es-AR" sz="1500"/>
        </a:p>
      </dgm:t>
    </dgm:pt>
    <dgm:pt modelId="{A8470B8E-907E-45F3-9561-DB7F758DD13D}">
      <dgm:prSet custT="1"/>
      <dgm:spPr/>
      <dgm:t>
        <a:bodyPr/>
        <a:lstStyle/>
        <a:p>
          <a:pPr algn="just"/>
          <a:r>
            <a:rPr lang="es-AR" sz="1500" dirty="0">
              <a:effectLst/>
              <a:latin typeface="Arial" panose="020B0604020202020204" pitchFamily="34" charset="0"/>
              <a:ea typeface="Calibri" panose="020F0502020204030204" pitchFamily="34" charset="0"/>
              <a:cs typeface="Arial" panose="020B0604020202020204" pitchFamily="34" charset="0"/>
            </a:rPr>
            <a:t>	</a:t>
          </a:r>
          <a:r>
            <a:rPr lang="es-AR" sz="1500" dirty="0">
              <a:solidFill>
                <a:srgbClr val="FF0000"/>
              </a:solidFill>
              <a:effectLst/>
              <a:latin typeface="Arial" panose="020B0604020202020204" pitchFamily="34" charset="0"/>
              <a:ea typeface="Calibri" panose="020F0502020204030204" pitchFamily="34" charset="0"/>
              <a:cs typeface="Arial" panose="020B0604020202020204" pitchFamily="34" charset="0"/>
            </a:rPr>
            <a:t>Excepción: actividad de desarrollo y servicios de software y de 	servicios profesionales (suman sólo entre sí para llegar al 70%)</a:t>
          </a:r>
          <a:endParaRPr lang="es-AR" sz="1500" dirty="0">
            <a:solidFill>
              <a:srgbClr val="FF0000"/>
            </a:solidFill>
            <a:latin typeface="Arial" panose="020B0604020202020204" pitchFamily="34" charset="0"/>
            <a:cs typeface="Arial" panose="020B0604020202020204" pitchFamily="34" charset="0"/>
          </a:endParaRPr>
        </a:p>
      </dgm:t>
    </dgm:pt>
    <dgm:pt modelId="{CF605BAE-0169-4EC4-9EA1-3B4356B3378B}" type="parTrans" cxnId="{18A6D251-22AC-45F1-A1D2-01E1ABA293FA}">
      <dgm:prSet/>
      <dgm:spPr/>
      <dgm:t>
        <a:bodyPr/>
        <a:lstStyle/>
        <a:p>
          <a:endParaRPr lang="es-AR"/>
        </a:p>
      </dgm:t>
    </dgm:pt>
    <dgm:pt modelId="{02016B2B-3A2B-48D6-BA13-B3108920A31B}" type="sibTrans" cxnId="{18A6D251-22AC-45F1-A1D2-01E1ABA293FA}">
      <dgm:prSet/>
      <dgm:spPr/>
      <dgm:t>
        <a:bodyPr/>
        <a:lstStyle/>
        <a:p>
          <a:endParaRPr lang="es-AR"/>
        </a:p>
      </dgm:t>
    </dgm:pt>
    <dgm:pt modelId="{E672ECA2-3153-4FBC-8561-F0E79EF545E5}" type="pres">
      <dgm:prSet presAssocID="{DE4B25B5-5128-411B-B2BB-1C3CC8724175}" presName="linear" presStyleCnt="0">
        <dgm:presLayoutVars>
          <dgm:animLvl val="lvl"/>
          <dgm:resizeHandles val="exact"/>
        </dgm:presLayoutVars>
      </dgm:prSet>
      <dgm:spPr/>
    </dgm:pt>
    <dgm:pt modelId="{6188D25F-1B61-42E4-B46D-2B8D9540F7AC}" type="pres">
      <dgm:prSet presAssocID="{2BD9D038-487D-4527-9FB6-200B03CB5DC2}" presName="parentText" presStyleLbl="node1" presStyleIdx="0" presStyleCnt="1" custScaleX="85933" custLinFactNeighborX="-3381" custLinFactNeighborY="-7578">
        <dgm:presLayoutVars>
          <dgm:chMax val="0"/>
          <dgm:bulletEnabled val="1"/>
        </dgm:presLayoutVars>
      </dgm:prSet>
      <dgm:spPr/>
    </dgm:pt>
    <dgm:pt modelId="{9BE27B55-59B6-4A88-97B4-8928E353C7C6}" type="pres">
      <dgm:prSet presAssocID="{2BD9D038-487D-4527-9FB6-200B03CB5DC2}" presName="childText" presStyleLbl="revTx" presStyleIdx="0" presStyleCnt="1">
        <dgm:presLayoutVars>
          <dgm:bulletEnabled val="1"/>
        </dgm:presLayoutVars>
      </dgm:prSet>
      <dgm:spPr/>
    </dgm:pt>
  </dgm:ptLst>
  <dgm:cxnLst>
    <dgm:cxn modelId="{F86BED1D-6E8E-48A1-BFE7-54C32ABBA4CF}" srcId="{DE4B25B5-5128-411B-B2BB-1C3CC8724175}" destId="{2BD9D038-487D-4527-9FB6-200B03CB5DC2}" srcOrd="0" destOrd="0" parTransId="{2701AB4A-0970-455A-B760-0BE225716F68}" sibTransId="{132F516F-0AF9-46B3-8F36-ADD3AAC2C5BD}"/>
    <dgm:cxn modelId="{54A2BD21-340E-4185-B140-5398C773DFF7}" srcId="{2BD9D038-487D-4527-9FB6-200B03CB5DC2}" destId="{811A2020-F3AF-4D31-9413-DFB55A340AB9}" srcOrd="2" destOrd="0" parTransId="{B8C4E83C-D851-4C81-AC38-C5CAADDD15C7}" sibTransId="{7873F055-F7A2-4E63-8923-F776C4048B86}"/>
    <dgm:cxn modelId="{DA8E7324-20E1-4FEB-8030-3BE45140070F}" srcId="{2BD9D038-487D-4527-9FB6-200B03CB5DC2}" destId="{F9182D70-AD32-42DA-9AC2-C23377B6CD89}" srcOrd="5" destOrd="0" parTransId="{81A92B2E-BA30-4023-B212-4D9994B04D6E}" sibTransId="{5ACC9A72-CD0A-4EA7-90CC-2606E6CF04C6}"/>
    <dgm:cxn modelId="{147FD53D-9A1B-4443-82D5-E7CB1B00CEED}" srcId="{2BD9D038-487D-4527-9FB6-200B03CB5DC2}" destId="{47E05BA0-707B-44AB-897F-31FDF42E24A5}" srcOrd="0" destOrd="0" parTransId="{7270F1E9-53AD-4B1C-AA8C-FE1D5A65FC72}" sibTransId="{110C5076-17A3-4893-9B0A-27561BEC35D1}"/>
    <dgm:cxn modelId="{8245A741-C934-4E53-884E-CC19DE466FFE}" type="presOf" srcId="{6FB75BB7-1B1E-44DE-8B76-379CFF1DB7F3}" destId="{9BE27B55-59B6-4A88-97B4-8928E353C7C6}" srcOrd="0" destOrd="5" presId="urn:microsoft.com/office/officeart/2005/8/layout/vList2"/>
    <dgm:cxn modelId="{7C3AC144-1875-4F1F-85A9-F626BBB11828}" type="presOf" srcId="{47E05BA0-707B-44AB-897F-31FDF42E24A5}" destId="{9BE27B55-59B6-4A88-97B4-8928E353C7C6}" srcOrd="0" destOrd="0" presId="urn:microsoft.com/office/officeart/2005/8/layout/vList2"/>
    <dgm:cxn modelId="{25D8A645-F6DF-4E33-A650-6F3B1A9DF3FF}" srcId="{2BD9D038-487D-4527-9FB6-200B03CB5DC2}" destId="{6FB75BB7-1B1E-44DE-8B76-379CFF1DB7F3}" srcOrd="4" destOrd="0" parTransId="{94EFE5FB-8D94-489D-A359-F80CD834FACA}" sibTransId="{1E67009F-28DD-4A8E-9E29-74D32ACC3E11}"/>
    <dgm:cxn modelId="{18A6D251-22AC-45F1-A1D2-01E1ABA293FA}" srcId="{D015AEB5-8A29-49DC-BDA5-77F1C83854D4}" destId="{A8470B8E-907E-45F3-9561-DB7F758DD13D}" srcOrd="0" destOrd="0" parTransId="{CF605BAE-0169-4EC4-9EA1-3B4356B3378B}" sibTransId="{02016B2B-3A2B-48D6-BA13-B3108920A31B}"/>
    <dgm:cxn modelId="{D6BB3373-446C-4037-AF9A-D6DEF9563794}" type="presOf" srcId="{85C440CA-72D4-450D-AE96-A8606AC23BEC}" destId="{9BE27B55-59B6-4A88-97B4-8928E353C7C6}" srcOrd="0" destOrd="1" presId="urn:microsoft.com/office/officeart/2005/8/layout/vList2"/>
    <dgm:cxn modelId="{76712481-C9B2-49ED-9D02-E86720A5B86D}" type="presOf" srcId="{DE4B25B5-5128-411B-B2BB-1C3CC8724175}" destId="{E672ECA2-3153-4FBC-8561-F0E79EF545E5}" srcOrd="0" destOrd="0" presId="urn:microsoft.com/office/officeart/2005/8/layout/vList2"/>
    <dgm:cxn modelId="{B19BBD82-7CA0-486C-8A54-7A9ACCE28F5D}" type="presOf" srcId="{811A2020-F3AF-4D31-9413-DFB55A340AB9}" destId="{9BE27B55-59B6-4A88-97B4-8928E353C7C6}" srcOrd="0" destOrd="2" presId="urn:microsoft.com/office/officeart/2005/8/layout/vList2"/>
    <dgm:cxn modelId="{680C448E-F306-4CC0-9D61-E58784A2AC57}" srcId="{2BD9D038-487D-4527-9FB6-200B03CB5DC2}" destId="{D015AEB5-8A29-49DC-BDA5-77F1C83854D4}" srcOrd="3" destOrd="0" parTransId="{79BCAA20-854D-425F-B30B-2233A9D99EEB}" sibTransId="{414500C4-1995-4242-ADF8-F79F1725309D}"/>
    <dgm:cxn modelId="{2FC1ABA5-64A3-4852-B048-15DE2A2441FE}" type="presOf" srcId="{A8470B8E-907E-45F3-9561-DB7F758DD13D}" destId="{9BE27B55-59B6-4A88-97B4-8928E353C7C6}" srcOrd="0" destOrd="4" presId="urn:microsoft.com/office/officeart/2005/8/layout/vList2"/>
    <dgm:cxn modelId="{352540A6-BF59-44AD-B012-BFA69F971056}" type="presOf" srcId="{F9182D70-AD32-42DA-9AC2-C23377B6CD89}" destId="{9BE27B55-59B6-4A88-97B4-8928E353C7C6}" srcOrd="0" destOrd="6" presId="urn:microsoft.com/office/officeart/2005/8/layout/vList2"/>
    <dgm:cxn modelId="{1EB78DB1-5141-4061-8851-A8DA6814F4B9}" type="presOf" srcId="{2BD9D038-487D-4527-9FB6-200B03CB5DC2}" destId="{6188D25F-1B61-42E4-B46D-2B8D9540F7AC}" srcOrd="0" destOrd="0" presId="urn:microsoft.com/office/officeart/2005/8/layout/vList2"/>
    <dgm:cxn modelId="{C340B5C4-76E1-490C-8097-B0CCFD2A5352}" srcId="{2BD9D038-487D-4527-9FB6-200B03CB5DC2}" destId="{85C440CA-72D4-450D-AE96-A8606AC23BEC}" srcOrd="1" destOrd="0" parTransId="{D9AC20EA-1F65-42A2-8991-554F5449E97E}" sibTransId="{DE4B79E9-8B8D-4DE0-8B74-7300B2CBDAEC}"/>
    <dgm:cxn modelId="{3A1006EF-E4B9-4E50-987E-DDBCE377FCF9}" type="presOf" srcId="{D015AEB5-8A29-49DC-BDA5-77F1C83854D4}" destId="{9BE27B55-59B6-4A88-97B4-8928E353C7C6}" srcOrd="0" destOrd="3" presId="urn:microsoft.com/office/officeart/2005/8/layout/vList2"/>
    <dgm:cxn modelId="{834DFD9E-63B5-4DAD-BE97-853C48BA0A75}" type="presParOf" srcId="{E672ECA2-3153-4FBC-8561-F0E79EF545E5}" destId="{6188D25F-1B61-42E4-B46D-2B8D9540F7AC}" srcOrd="0" destOrd="0" presId="urn:microsoft.com/office/officeart/2005/8/layout/vList2"/>
    <dgm:cxn modelId="{488D210E-ACB0-47FD-80F9-9846221AF0CD}" type="presParOf" srcId="{E672ECA2-3153-4FBC-8561-F0E79EF545E5}" destId="{9BE27B55-59B6-4A88-97B4-8928E353C7C6}" srcOrd="1"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4B25B5-5128-411B-B2BB-1C3CC872417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AR"/>
        </a:p>
      </dgm:t>
    </dgm:pt>
    <dgm:pt modelId="{6419322E-08CA-4303-9A54-004C35B780D2}">
      <dgm:prSet/>
      <dgm:spPr/>
      <dgm:t>
        <a:bodyPr/>
        <a:lstStyle/>
        <a:p>
          <a:r>
            <a:rPr lang="es-AR" b="1" dirty="0"/>
            <a:t>Art. 5 - </a:t>
          </a:r>
          <a:r>
            <a:rPr lang="es-AR" i="1" dirty="0"/>
            <a:t>Queda excluida del régimen establecido en la presente ley la actividad de </a:t>
          </a:r>
          <a:r>
            <a:rPr lang="es-AR" b="1" i="1" dirty="0"/>
            <a:t>autodesarrollo</a:t>
          </a:r>
          <a:r>
            <a:rPr lang="es-AR" i="1" dirty="0"/>
            <a:t> a efectos de ser computado dentro del porcentaje de facturación exigido para constituir la actividad promovida descripta en el inciso a) del artículo 2° de la presente ley. A los fines de esta ley, </a:t>
          </a:r>
          <a:r>
            <a:rPr lang="es-AR" i="1" u="sng" dirty="0"/>
            <a:t>se entiende por autodesarrollo el realizado por una persona jurídica para su propio uso o para empresas vinculadas societaria y/o económicamente, y en todos los casos revistiendo el carácter de usuario final</a:t>
          </a:r>
          <a:r>
            <a:rPr lang="es-AR" i="1" dirty="0"/>
            <a:t>.</a:t>
          </a:r>
          <a:endParaRPr lang="es-AR" dirty="0"/>
        </a:p>
      </dgm:t>
    </dgm:pt>
    <dgm:pt modelId="{37CE3D84-E640-4CEA-A4A1-65646BC7F6E8}" type="parTrans" cxnId="{69C54A0C-8803-40BC-BA15-DD029ECB95CE}">
      <dgm:prSet/>
      <dgm:spPr/>
      <dgm:t>
        <a:bodyPr/>
        <a:lstStyle/>
        <a:p>
          <a:endParaRPr lang="es-AR"/>
        </a:p>
      </dgm:t>
    </dgm:pt>
    <dgm:pt modelId="{28D8D756-621E-4285-BEBB-81B776787AEC}" type="sibTrans" cxnId="{69C54A0C-8803-40BC-BA15-DD029ECB95CE}">
      <dgm:prSet/>
      <dgm:spPr/>
      <dgm:t>
        <a:bodyPr/>
        <a:lstStyle/>
        <a:p>
          <a:endParaRPr lang="es-AR"/>
        </a:p>
      </dgm:t>
    </dgm:pt>
    <dgm:pt modelId="{E672ECA2-3153-4FBC-8561-F0E79EF545E5}" type="pres">
      <dgm:prSet presAssocID="{DE4B25B5-5128-411B-B2BB-1C3CC8724175}" presName="linear" presStyleCnt="0">
        <dgm:presLayoutVars>
          <dgm:animLvl val="lvl"/>
          <dgm:resizeHandles val="exact"/>
        </dgm:presLayoutVars>
      </dgm:prSet>
      <dgm:spPr/>
    </dgm:pt>
    <dgm:pt modelId="{4E279270-8ED4-4585-9B61-3D1E7B8A3C62}" type="pres">
      <dgm:prSet presAssocID="{6419322E-08CA-4303-9A54-004C35B780D2}" presName="parentText" presStyleLbl="node1" presStyleIdx="0" presStyleCnt="1">
        <dgm:presLayoutVars>
          <dgm:chMax val="0"/>
          <dgm:bulletEnabled val="1"/>
        </dgm:presLayoutVars>
      </dgm:prSet>
      <dgm:spPr/>
    </dgm:pt>
  </dgm:ptLst>
  <dgm:cxnLst>
    <dgm:cxn modelId="{69C54A0C-8803-40BC-BA15-DD029ECB95CE}" srcId="{DE4B25B5-5128-411B-B2BB-1C3CC8724175}" destId="{6419322E-08CA-4303-9A54-004C35B780D2}" srcOrd="0" destOrd="0" parTransId="{37CE3D84-E640-4CEA-A4A1-65646BC7F6E8}" sibTransId="{28D8D756-621E-4285-BEBB-81B776787AEC}"/>
    <dgm:cxn modelId="{76712481-C9B2-49ED-9D02-E86720A5B86D}" type="presOf" srcId="{DE4B25B5-5128-411B-B2BB-1C3CC8724175}" destId="{E672ECA2-3153-4FBC-8561-F0E79EF545E5}" srcOrd="0" destOrd="0" presId="urn:microsoft.com/office/officeart/2005/8/layout/vList2"/>
    <dgm:cxn modelId="{4AA53E92-8E2A-4D5B-AB4F-3C478F0B287C}" type="presOf" srcId="{6419322E-08CA-4303-9A54-004C35B780D2}" destId="{4E279270-8ED4-4585-9B61-3D1E7B8A3C62}" srcOrd="0" destOrd="0" presId="urn:microsoft.com/office/officeart/2005/8/layout/vList2"/>
    <dgm:cxn modelId="{4F9EE808-44B3-4C92-81F3-2A088A2C2D8C}" type="presParOf" srcId="{E672ECA2-3153-4FBC-8561-F0E79EF545E5}" destId="{4E279270-8ED4-4585-9B61-3D1E7B8A3C62}"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E06AB3-2142-478D-AFD1-A23D7841C343}" type="doc">
      <dgm:prSet loTypeId="urn:microsoft.com/office/officeart/2005/8/layout/vList3" loCatId="list" qsTypeId="urn:microsoft.com/office/officeart/2005/8/quickstyle/simple1" qsCatId="simple" csTypeId="urn:microsoft.com/office/officeart/2005/8/colors/accent0_1" csCatId="mainScheme" phldr="1"/>
      <dgm:spPr/>
      <dgm:t>
        <a:bodyPr/>
        <a:lstStyle/>
        <a:p>
          <a:endParaRPr lang="es-AR"/>
        </a:p>
      </dgm:t>
    </dgm:pt>
    <dgm:pt modelId="{3440AD0B-2DEE-49D7-B0B4-639D9D750C89}">
      <dgm:prSet custT="1"/>
      <dgm:spPr/>
      <dgm:t>
        <a:bodyPr/>
        <a:lstStyle/>
        <a:p>
          <a:pPr algn="just"/>
          <a:r>
            <a:rPr lang="es-AR" sz="1500" i="0" dirty="0">
              <a:latin typeface="Arial" panose="020B0604020202020204" pitchFamily="34" charset="0"/>
              <a:cs typeface="Arial" panose="020B0604020202020204" pitchFamily="34" charset="0"/>
            </a:rPr>
            <a:t>Acreditación de un proceso de mejoras continuas en la calidad de sus servicios, productos y/o procesos, o mediante una norma de calidad reconocida listadas en el Anexo V de la RG 268/2022</a:t>
          </a:r>
        </a:p>
      </dgm:t>
    </dgm:pt>
    <dgm:pt modelId="{5EF142C4-77D8-4AB9-810A-679BDC4B14C7}" type="parTrans" cxnId="{68C48622-A66B-47BA-8884-7E7C1CE2E230}">
      <dgm:prSet/>
      <dgm:spPr/>
      <dgm:t>
        <a:bodyPr/>
        <a:lstStyle/>
        <a:p>
          <a:endParaRPr lang="es-AR" sz="1500" i="0">
            <a:latin typeface="Arial" panose="020B0604020202020204" pitchFamily="34" charset="0"/>
            <a:cs typeface="Arial" panose="020B0604020202020204" pitchFamily="34" charset="0"/>
          </a:endParaRPr>
        </a:p>
      </dgm:t>
    </dgm:pt>
    <dgm:pt modelId="{674C1860-8B06-4A7D-BCBB-39E2B32D79BC}" type="sibTrans" cxnId="{68C48622-A66B-47BA-8884-7E7C1CE2E230}">
      <dgm:prSet/>
      <dgm:spPr/>
      <dgm:t>
        <a:bodyPr/>
        <a:lstStyle/>
        <a:p>
          <a:endParaRPr lang="es-AR" sz="1500" i="0">
            <a:latin typeface="Arial" panose="020B0604020202020204" pitchFamily="34" charset="0"/>
            <a:cs typeface="Arial" panose="020B0604020202020204" pitchFamily="34" charset="0"/>
          </a:endParaRPr>
        </a:p>
      </dgm:t>
    </dgm:pt>
    <dgm:pt modelId="{AD9DF9EB-184A-4E7F-A583-63EB40255CD0}">
      <dgm:prSet custT="1"/>
      <dgm:spPr/>
      <dgm:t>
        <a:bodyPr/>
        <a:lstStyle/>
        <a:p>
          <a:pPr algn="l">
            <a:spcBef>
              <a:spcPts val="1200"/>
            </a:spcBef>
            <a:spcAft>
              <a:spcPts val="1200"/>
            </a:spcAft>
          </a:pPr>
          <a:r>
            <a:rPr lang="es-AR" sz="1500" i="0" dirty="0">
              <a:latin typeface="Arial" panose="020B0604020202020204" pitchFamily="34" charset="0"/>
              <a:cs typeface="Arial" panose="020B0604020202020204" pitchFamily="34" charset="0"/>
            </a:rPr>
            <a:t>Acreditar la realización de inversiones en actividades de:</a:t>
          </a:r>
        </a:p>
      </dgm:t>
    </dgm:pt>
    <dgm:pt modelId="{83701E03-8EE2-4586-A57F-D2363D51F43D}" type="parTrans" cxnId="{7071257C-4292-4BF4-A78E-B7D031E372B4}">
      <dgm:prSet/>
      <dgm:spPr/>
      <dgm:t>
        <a:bodyPr/>
        <a:lstStyle/>
        <a:p>
          <a:endParaRPr lang="es-AR" sz="1500" i="0">
            <a:latin typeface="Arial" panose="020B0604020202020204" pitchFamily="34" charset="0"/>
            <a:cs typeface="Arial" panose="020B0604020202020204" pitchFamily="34" charset="0"/>
          </a:endParaRPr>
        </a:p>
      </dgm:t>
    </dgm:pt>
    <dgm:pt modelId="{03430F71-A938-47C2-BF51-F9CEF36CBE3B}" type="sibTrans" cxnId="{7071257C-4292-4BF4-A78E-B7D031E372B4}">
      <dgm:prSet/>
      <dgm:spPr/>
      <dgm:t>
        <a:bodyPr/>
        <a:lstStyle/>
        <a:p>
          <a:endParaRPr lang="es-AR" sz="1500" i="0">
            <a:latin typeface="Arial" panose="020B0604020202020204" pitchFamily="34" charset="0"/>
            <a:cs typeface="Arial" panose="020B0604020202020204" pitchFamily="34" charset="0"/>
          </a:endParaRPr>
        </a:p>
      </dgm:t>
    </dgm:pt>
    <dgm:pt modelId="{29C0A544-FF6A-495F-B411-7DA87321D0B6}">
      <dgm:prSet custT="1"/>
      <dgm:spPr/>
      <dgm:t>
        <a:bodyPr/>
        <a:lstStyle/>
        <a:p>
          <a:pPr algn="just">
            <a:spcBef>
              <a:spcPct val="0"/>
            </a:spcBef>
            <a:spcAft>
              <a:spcPts val="1200"/>
            </a:spcAft>
          </a:pPr>
          <a:r>
            <a:rPr lang="es-AR" sz="1500" i="0" dirty="0">
              <a:latin typeface="Arial" panose="020B0604020202020204" pitchFamily="34" charset="0"/>
              <a:cs typeface="Arial" panose="020B0604020202020204" pitchFamily="34" charset="0"/>
            </a:rPr>
            <a:t>Capacitación de sus empleados y/o terceros (1%, 2%, 5% de la masa salarial afectada s/ tamaño de la empresa) Anexo VIII de la RG 268/2022 </a:t>
          </a:r>
          <a:r>
            <a:rPr lang="es-AR" sz="1500" b="1" i="0" dirty="0">
              <a:latin typeface="Arial" panose="020B0604020202020204" pitchFamily="34" charset="0"/>
              <a:cs typeface="Arial" panose="020B0604020202020204" pitchFamily="34" charset="0"/>
            </a:rPr>
            <a:t>o</a:t>
          </a:r>
          <a:endParaRPr lang="es-AR" sz="1500" i="0" dirty="0">
            <a:latin typeface="Arial" panose="020B0604020202020204" pitchFamily="34" charset="0"/>
            <a:cs typeface="Arial" panose="020B0604020202020204" pitchFamily="34" charset="0"/>
          </a:endParaRPr>
        </a:p>
      </dgm:t>
    </dgm:pt>
    <dgm:pt modelId="{75AFD38B-B86E-4A72-B5A7-46EA46C64DE7}" type="parTrans" cxnId="{99F8C4CD-C0DC-4865-BEA7-685773D4C439}">
      <dgm:prSet/>
      <dgm:spPr/>
      <dgm:t>
        <a:bodyPr/>
        <a:lstStyle/>
        <a:p>
          <a:endParaRPr lang="es-AR" sz="1500" i="0">
            <a:latin typeface="Arial" panose="020B0604020202020204" pitchFamily="34" charset="0"/>
            <a:cs typeface="Arial" panose="020B0604020202020204" pitchFamily="34" charset="0"/>
          </a:endParaRPr>
        </a:p>
      </dgm:t>
    </dgm:pt>
    <dgm:pt modelId="{500DFE3B-A669-42CE-BB27-C6978E169CB0}" type="sibTrans" cxnId="{99F8C4CD-C0DC-4865-BEA7-685773D4C439}">
      <dgm:prSet/>
      <dgm:spPr/>
      <dgm:t>
        <a:bodyPr/>
        <a:lstStyle/>
        <a:p>
          <a:endParaRPr lang="es-AR" sz="1500" i="0">
            <a:latin typeface="Arial" panose="020B0604020202020204" pitchFamily="34" charset="0"/>
            <a:cs typeface="Arial" panose="020B0604020202020204" pitchFamily="34" charset="0"/>
          </a:endParaRPr>
        </a:p>
      </dgm:t>
    </dgm:pt>
    <dgm:pt modelId="{317616EC-92A6-409B-945D-92F1978C6CC3}">
      <dgm:prSet custT="1"/>
      <dgm:spPr/>
      <dgm:t>
        <a:bodyPr/>
        <a:lstStyle/>
        <a:p>
          <a:pPr algn="just">
            <a:spcBef>
              <a:spcPct val="0"/>
            </a:spcBef>
            <a:spcAft>
              <a:spcPts val="1200"/>
            </a:spcAft>
          </a:pPr>
          <a:r>
            <a:rPr lang="es-AR" sz="1500" i="0" dirty="0">
              <a:latin typeface="Arial" panose="020B0604020202020204" pitchFamily="34" charset="0"/>
              <a:cs typeface="Arial" panose="020B0604020202020204" pitchFamily="34" charset="0"/>
            </a:rPr>
            <a:t>I+D por sí o por terceros (1%, 2%, 3% del total de facturación de la/s actividad/es promovida/s del último año)  Anexo VII de la RG 268/2022</a:t>
          </a:r>
        </a:p>
      </dgm:t>
    </dgm:pt>
    <dgm:pt modelId="{E639F305-C259-4E8E-9B35-76EBFB9BEE44}" type="parTrans" cxnId="{F7C04B9B-B2F6-4377-A43D-011BFD1A5BA6}">
      <dgm:prSet/>
      <dgm:spPr/>
      <dgm:t>
        <a:bodyPr/>
        <a:lstStyle/>
        <a:p>
          <a:endParaRPr lang="es-AR" sz="1500" i="0">
            <a:latin typeface="Arial" panose="020B0604020202020204" pitchFamily="34" charset="0"/>
            <a:cs typeface="Arial" panose="020B0604020202020204" pitchFamily="34" charset="0"/>
          </a:endParaRPr>
        </a:p>
      </dgm:t>
    </dgm:pt>
    <dgm:pt modelId="{F1A4FC7A-B84D-4E41-BA03-39D3EE5F15CE}" type="sibTrans" cxnId="{F7C04B9B-B2F6-4377-A43D-011BFD1A5BA6}">
      <dgm:prSet/>
      <dgm:spPr/>
      <dgm:t>
        <a:bodyPr/>
        <a:lstStyle/>
        <a:p>
          <a:endParaRPr lang="es-AR" sz="1500" i="0">
            <a:latin typeface="Arial" panose="020B0604020202020204" pitchFamily="34" charset="0"/>
            <a:cs typeface="Arial" panose="020B0604020202020204" pitchFamily="34" charset="0"/>
          </a:endParaRPr>
        </a:p>
      </dgm:t>
    </dgm:pt>
    <dgm:pt modelId="{4855256A-1546-486E-BD41-CCF570A9B8AA}">
      <dgm:prSet custT="1"/>
      <dgm:spPr/>
      <dgm:t>
        <a:bodyPr/>
        <a:lstStyle/>
        <a:p>
          <a:pPr algn="just"/>
          <a:r>
            <a:rPr lang="es-AR" sz="1500" i="0" dirty="0">
              <a:latin typeface="Arial" panose="020B0604020202020204" pitchFamily="34" charset="0"/>
              <a:cs typeface="Arial" panose="020B0604020202020204" pitchFamily="34" charset="0"/>
            </a:rPr>
            <a:t>Realización de exportaciones de bienes y/o servicios vinculados a las actividades promovidas (4%, 10% y 13%  del total de facturación de la/s actividad/es promovida/s del último año) Anexo IX de la RG 268/2022 (Factura “E”)</a:t>
          </a:r>
        </a:p>
      </dgm:t>
    </dgm:pt>
    <dgm:pt modelId="{BA62EF06-8044-40D5-8A2D-8105F471B7F1}" type="parTrans" cxnId="{71B46D4A-2CB6-4EBD-B472-8AF5C74CF309}">
      <dgm:prSet/>
      <dgm:spPr/>
      <dgm:t>
        <a:bodyPr/>
        <a:lstStyle/>
        <a:p>
          <a:endParaRPr lang="es-AR" sz="1500" i="0">
            <a:latin typeface="Arial" panose="020B0604020202020204" pitchFamily="34" charset="0"/>
            <a:cs typeface="Arial" panose="020B0604020202020204" pitchFamily="34" charset="0"/>
          </a:endParaRPr>
        </a:p>
      </dgm:t>
    </dgm:pt>
    <dgm:pt modelId="{640F7F8A-FAEE-4423-8C64-B15762173B8A}" type="sibTrans" cxnId="{71B46D4A-2CB6-4EBD-B472-8AF5C74CF309}">
      <dgm:prSet/>
      <dgm:spPr/>
      <dgm:t>
        <a:bodyPr/>
        <a:lstStyle/>
        <a:p>
          <a:endParaRPr lang="es-AR" sz="1500" i="0">
            <a:latin typeface="Arial" panose="020B0604020202020204" pitchFamily="34" charset="0"/>
            <a:cs typeface="Arial" panose="020B0604020202020204" pitchFamily="34" charset="0"/>
          </a:endParaRPr>
        </a:p>
      </dgm:t>
    </dgm:pt>
    <dgm:pt modelId="{64F487AD-71B2-431D-B0F5-11F40FF52067}" type="pres">
      <dgm:prSet presAssocID="{7FE06AB3-2142-478D-AFD1-A23D7841C343}" presName="linearFlow" presStyleCnt="0">
        <dgm:presLayoutVars>
          <dgm:dir/>
          <dgm:resizeHandles val="exact"/>
        </dgm:presLayoutVars>
      </dgm:prSet>
      <dgm:spPr/>
    </dgm:pt>
    <dgm:pt modelId="{B64325DC-653A-4B87-B0FB-92ABFEF1155B}" type="pres">
      <dgm:prSet presAssocID="{3440AD0B-2DEE-49D7-B0B4-639D9D750C89}" presName="composite" presStyleCnt="0"/>
      <dgm:spPr/>
    </dgm:pt>
    <dgm:pt modelId="{DE4918B6-B63C-4680-ADA3-7FEA95F88136}" type="pres">
      <dgm:prSet presAssocID="{3440AD0B-2DEE-49D7-B0B4-639D9D750C8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AAB775BC-A480-4A9D-8BE9-B9329D352134}" type="pres">
      <dgm:prSet presAssocID="{3440AD0B-2DEE-49D7-B0B4-639D9D750C89}" presName="txShp" presStyleLbl="node1" presStyleIdx="0" presStyleCnt="3">
        <dgm:presLayoutVars>
          <dgm:bulletEnabled val="1"/>
        </dgm:presLayoutVars>
      </dgm:prSet>
      <dgm:spPr/>
    </dgm:pt>
    <dgm:pt modelId="{642F9E4B-6A6A-447C-A985-B15CF54BD9F1}" type="pres">
      <dgm:prSet presAssocID="{674C1860-8B06-4A7D-BCBB-39E2B32D79BC}" presName="spacing" presStyleCnt="0"/>
      <dgm:spPr/>
    </dgm:pt>
    <dgm:pt modelId="{A45A5B6C-2DE2-4BD5-AD19-11B9CAF884EE}" type="pres">
      <dgm:prSet presAssocID="{AD9DF9EB-184A-4E7F-A583-63EB40255CD0}" presName="composite" presStyleCnt="0"/>
      <dgm:spPr/>
    </dgm:pt>
    <dgm:pt modelId="{540A5A9C-04DC-4070-9DB2-266A84CEF071}" type="pres">
      <dgm:prSet presAssocID="{AD9DF9EB-184A-4E7F-A583-63EB40255CD0}"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6D1B28A-84F8-4D71-A4CA-390DD9A416D6}" type="pres">
      <dgm:prSet presAssocID="{AD9DF9EB-184A-4E7F-A583-63EB40255CD0}" presName="txShp" presStyleLbl="node1" presStyleIdx="1" presStyleCnt="3" custScaleY="123058">
        <dgm:presLayoutVars>
          <dgm:bulletEnabled val="1"/>
        </dgm:presLayoutVars>
      </dgm:prSet>
      <dgm:spPr/>
    </dgm:pt>
    <dgm:pt modelId="{AE3C016E-E856-4206-B806-A4CFDB0DCEE7}" type="pres">
      <dgm:prSet presAssocID="{03430F71-A938-47C2-BF51-F9CEF36CBE3B}" presName="spacing" presStyleCnt="0"/>
      <dgm:spPr/>
    </dgm:pt>
    <dgm:pt modelId="{AA0445AE-D1F7-4A41-BC96-608A4D937935}" type="pres">
      <dgm:prSet presAssocID="{4855256A-1546-486E-BD41-CCF570A9B8AA}" presName="composite" presStyleCnt="0"/>
      <dgm:spPr/>
    </dgm:pt>
    <dgm:pt modelId="{43253909-1678-4AFA-BCAB-81CE7B57BDE1}" type="pres">
      <dgm:prSet presAssocID="{4855256A-1546-486E-BD41-CCF570A9B8A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23C881F0-0D5E-488A-B820-AAD471D91882}" type="pres">
      <dgm:prSet presAssocID="{4855256A-1546-486E-BD41-CCF570A9B8AA}" presName="txShp" presStyleLbl="node1" presStyleIdx="2" presStyleCnt="3">
        <dgm:presLayoutVars>
          <dgm:bulletEnabled val="1"/>
        </dgm:presLayoutVars>
      </dgm:prSet>
      <dgm:spPr/>
    </dgm:pt>
  </dgm:ptLst>
  <dgm:cxnLst>
    <dgm:cxn modelId="{68C48622-A66B-47BA-8884-7E7C1CE2E230}" srcId="{7FE06AB3-2142-478D-AFD1-A23D7841C343}" destId="{3440AD0B-2DEE-49D7-B0B4-639D9D750C89}" srcOrd="0" destOrd="0" parTransId="{5EF142C4-77D8-4AB9-810A-679BDC4B14C7}" sibTransId="{674C1860-8B06-4A7D-BCBB-39E2B32D79BC}"/>
    <dgm:cxn modelId="{A7D2B93E-8C5E-4313-8159-DE7E29601D9E}" type="presOf" srcId="{AD9DF9EB-184A-4E7F-A583-63EB40255CD0}" destId="{D6D1B28A-84F8-4D71-A4CA-390DD9A416D6}" srcOrd="0" destOrd="0" presId="urn:microsoft.com/office/officeart/2005/8/layout/vList3"/>
    <dgm:cxn modelId="{50AF8D47-76D7-46BA-9470-6DE68DF5A007}" type="presOf" srcId="{29C0A544-FF6A-495F-B411-7DA87321D0B6}" destId="{D6D1B28A-84F8-4D71-A4CA-390DD9A416D6}" srcOrd="0" destOrd="1" presId="urn:microsoft.com/office/officeart/2005/8/layout/vList3"/>
    <dgm:cxn modelId="{71B46D4A-2CB6-4EBD-B472-8AF5C74CF309}" srcId="{7FE06AB3-2142-478D-AFD1-A23D7841C343}" destId="{4855256A-1546-486E-BD41-CCF570A9B8AA}" srcOrd="2" destOrd="0" parTransId="{BA62EF06-8044-40D5-8A2D-8105F471B7F1}" sibTransId="{640F7F8A-FAEE-4423-8C64-B15762173B8A}"/>
    <dgm:cxn modelId="{20A8C14F-6F80-481F-BF5A-BB9A510A37B6}" type="presOf" srcId="{317616EC-92A6-409B-945D-92F1978C6CC3}" destId="{D6D1B28A-84F8-4D71-A4CA-390DD9A416D6}" srcOrd="0" destOrd="2" presId="urn:microsoft.com/office/officeart/2005/8/layout/vList3"/>
    <dgm:cxn modelId="{7071257C-4292-4BF4-A78E-B7D031E372B4}" srcId="{7FE06AB3-2142-478D-AFD1-A23D7841C343}" destId="{AD9DF9EB-184A-4E7F-A583-63EB40255CD0}" srcOrd="1" destOrd="0" parTransId="{83701E03-8EE2-4586-A57F-D2363D51F43D}" sibTransId="{03430F71-A938-47C2-BF51-F9CEF36CBE3B}"/>
    <dgm:cxn modelId="{7FC9D997-8AF8-4FC4-ADD8-357952A6E8F9}" type="presOf" srcId="{3440AD0B-2DEE-49D7-B0B4-639D9D750C89}" destId="{AAB775BC-A480-4A9D-8BE9-B9329D352134}" srcOrd="0" destOrd="0" presId="urn:microsoft.com/office/officeart/2005/8/layout/vList3"/>
    <dgm:cxn modelId="{F7C04B9B-B2F6-4377-A43D-011BFD1A5BA6}" srcId="{AD9DF9EB-184A-4E7F-A583-63EB40255CD0}" destId="{317616EC-92A6-409B-945D-92F1978C6CC3}" srcOrd="1" destOrd="0" parTransId="{E639F305-C259-4E8E-9B35-76EBFB9BEE44}" sibTransId="{F1A4FC7A-B84D-4E41-BA03-39D3EE5F15CE}"/>
    <dgm:cxn modelId="{81BD5ABA-48A1-4349-B6D6-2CC28D7AB64E}" type="presOf" srcId="{7FE06AB3-2142-478D-AFD1-A23D7841C343}" destId="{64F487AD-71B2-431D-B0F5-11F40FF52067}" srcOrd="0" destOrd="0" presId="urn:microsoft.com/office/officeart/2005/8/layout/vList3"/>
    <dgm:cxn modelId="{99F8C4CD-C0DC-4865-BEA7-685773D4C439}" srcId="{AD9DF9EB-184A-4E7F-A583-63EB40255CD0}" destId="{29C0A544-FF6A-495F-B411-7DA87321D0B6}" srcOrd="0" destOrd="0" parTransId="{75AFD38B-B86E-4A72-B5A7-46EA46C64DE7}" sibTransId="{500DFE3B-A669-42CE-BB27-C6978E169CB0}"/>
    <dgm:cxn modelId="{93D3A9D0-E2C9-4FA2-99E4-BDBDFCB62A04}" type="presOf" srcId="{4855256A-1546-486E-BD41-CCF570A9B8AA}" destId="{23C881F0-0D5E-488A-B820-AAD471D91882}" srcOrd="0" destOrd="0" presId="urn:microsoft.com/office/officeart/2005/8/layout/vList3"/>
    <dgm:cxn modelId="{525FD930-D20D-4F51-BA90-3F7B63ED34A6}" type="presParOf" srcId="{64F487AD-71B2-431D-B0F5-11F40FF52067}" destId="{B64325DC-653A-4B87-B0FB-92ABFEF1155B}" srcOrd="0" destOrd="0" presId="urn:microsoft.com/office/officeart/2005/8/layout/vList3"/>
    <dgm:cxn modelId="{E9BC375D-196E-4155-BA12-C572EDACAAA6}" type="presParOf" srcId="{B64325DC-653A-4B87-B0FB-92ABFEF1155B}" destId="{DE4918B6-B63C-4680-ADA3-7FEA95F88136}" srcOrd="0" destOrd="0" presId="urn:microsoft.com/office/officeart/2005/8/layout/vList3"/>
    <dgm:cxn modelId="{9FC51D38-C697-41A0-8B7C-D21EC71C4BD2}" type="presParOf" srcId="{B64325DC-653A-4B87-B0FB-92ABFEF1155B}" destId="{AAB775BC-A480-4A9D-8BE9-B9329D352134}" srcOrd="1" destOrd="0" presId="urn:microsoft.com/office/officeart/2005/8/layout/vList3"/>
    <dgm:cxn modelId="{55AC7CC7-9714-4371-8F84-0D84BB22C0E0}" type="presParOf" srcId="{64F487AD-71B2-431D-B0F5-11F40FF52067}" destId="{642F9E4B-6A6A-447C-A985-B15CF54BD9F1}" srcOrd="1" destOrd="0" presId="urn:microsoft.com/office/officeart/2005/8/layout/vList3"/>
    <dgm:cxn modelId="{007F8EBD-CBA3-4F7A-A991-925152948975}" type="presParOf" srcId="{64F487AD-71B2-431D-B0F5-11F40FF52067}" destId="{A45A5B6C-2DE2-4BD5-AD19-11B9CAF884EE}" srcOrd="2" destOrd="0" presId="urn:microsoft.com/office/officeart/2005/8/layout/vList3"/>
    <dgm:cxn modelId="{E054B7FC-103E-4C7D-AE93-AEDD4C5786B8}" type="presParOf" srcId="{A45A5B6C-2DE2-4BD5-AD19-11B9CAF884EE}" destId="{540A5A9C-04DC-4070-9DB2-266A84CEF071}" srcOrd="0" destOrd="0" presId="urn:microsoft.com/office/officeart/2005/8/layout/vList3"/>
    <dgm:cxn modelId="{79257A0C-F0FB-4362-9F8F-5A3AA6FA9760}" type="presParOf" srcId="{A45A5B6C-2DE2-4BD5-AD19-11B9CAF884EE}" destId="{D6D1B28A-84F8-4D71-A4CA-390DD9A416D6}" srcOrd="1" destOrd="0" presId="urn:microsoft.com/office/officeart/2005/8/layout/vList3"/>
    <dgm:cxn modelId="{4EF38ACE-A846-4A22-B219-EFCE7292C852}" type="presParOf" srcId="{64F487AD-71B2-431D-B0F5-11F40FF52067}" destId="{AE3C016E-E856-4206-B806-A4CFDB0DCEE7}" srcOrd="3" destOrd="0" presId="urn:microsoft.com/office/officeart/2005/8/layout/vList3"/>
    <dgm:cxn modelId="{F97E6866-71FF-498C-94A9-6C0DDE9425AF}" type="presParOf" srcId="{64F487AD-71B2-431D-B0F5-11F40FF52067}" destId="{AA0445AE-D1F7-4A41-BC96-608A4D937935}" srcOrd="4" destOrd="0" presId="urn:microsoft.com/office/officeart/2005/8/layout/vList3"/>
    <dgm:cxn modelId="{E20A9D55-F188-4D0F-9603-C21C7C22238E}" type="presParOf" srcId="{AA0445AE-D1F7-4A41-BC96-608A4D937935}" destId="{43253909-1678-4AFA-BCAB-81CE7B57BDE1}" srcOrd="0" destOrd="0" presId="urn:microsoft.com/office/officeart/2005/8/layout/vList3"/>
    <dgm:cxn modelId="{FB02A222-01BB-4591-98BA-AF15D2F18EBA}" type="presParOf" srcId="{AA0445AE-D1F7-4A41-BC96-608A4D937935}" destId="{23C881F0-0D5E-488A-B820-AAD471D91882}"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E06AB3-2142-478D-AFD1-A23D7841C343}" type="doc">
      <dgm:prSet loTypeId="urn:microsoft.com/office/officeart/2008/layout/AscendingPictureAccentProcess" loCatId="picture" qsTypeId="urn:microsoft.com/office/officeart/2005/8/quickstyle/simple1" qsCatId="simple" csTypeId="urn:microsoft.com/office/officeart/2005/8/colors/accent0_1" csCatId="mainScheme" phldr="1"/>
      <dgm:spPr/>
      <dgm:t>
        <a:bodyPr/>
        <a:lstStyle/>
        <a:p>
          <a:endParaRPr lang="es-AR"/>
        </a:p>
      </dgm:t>
    </dgm:pt>
    <dgm:pt modelId="{3440AD0B-2DEE-49D7-B0B4-639D9D750C89}">
      <dgm:prSet custT="1"/>
      <dgm:spPr/>
      <dgm:t>
        <a:bodyPr/>
        <a:lstStyle/>
        <a:p>
          <a:pPr algn="just"/>
          <a:r>
            <a:rPr lang="es-AR" sz="1500" b="1" i="0" dirty="0">
              <a:latin typeface="Arial" panose="020B0604020202020204" pitchFamily="34" charset="0"/>
              <a:cs typeface="Arial" panose="020B0604020202020204" pitchFamily="34" charset="0"/>
            </a:rPr>
            <a:t>Acreditación de un proceso de mejoras continuas en la calidad de sus servicios, productos y/o procesos</a:t>
          </a:r>
        </a:p>
        <a:p>
          <a:pPr algn="just"/>
          <a:r>
            <a:rPr lang="es-AR" sz="1500" i="0" dirty="0">
              <a:latin typeface="Arial" panose="020B0604020202020204" pitchFamily="34" charset="0"/>
              <a:cs typeface="Arial" panose="020B0604020202020204" pitchFamily="34" charset="0"/>
            </a:rPr>
            <a:t>Plan de mejora ya implementado o en proceso de implementación (inicio del trámite). Informar a los 30 días de finalización.</a:t>
          </a:r>
        </a:p>
        <a:p>
          <a:pPr algn="just"/>
          <a:r>
            <a:rPr lang="es-AR" sz="1500" i="0" dirty="0">
              <a:latin typeface="Arial" panose="020B0604020202020204" pitchFamily="34" charset="0"/>
              <a:cs typeface="Arial" panose="020B0604020202020204" pitchFamily="34" charset="0"/>
            </a:rPr>
            <a:t>Organismos Públicos nacionales o consultores particulares certificados en tecnologías de gestión </a:t>
          </a:r>
        </a:p>
        <a:p>
          <a:pPr algn="just"/>
          <a:r>
            <a:rPr lang="es-AR" sz="1500" i="0" dirty="0">
              <a:latin typeface="Arial" panose="020B0604020202020204" pitchFamily="34" charset="0"/>
              <a:cs typeface="Arial" panose="020B0604020202020204" pitchFamily="34" charset="0"/>
            </a:rPr>
            <a:t>Plan de mejoras con carga horaria igual o superior a 80 horas.</a:t>
          </a:r>
        </a:p>
        <a:p>
          <a:pPr algn="just"/>
          <a:r>
            <a:rPr lang="es-AR" sz="1500" i="0" dirty="0">
              <a:latin typeface="Arial" panose="020B0604020202020204" pitchFamily="34" charset="0"/>
              <a:cs typeface="Arial" panose="020B0604020202020204" pitchFamily="34" charset="0"/>
            </a:rPr>
            <a:t>Revalidación bienal (plan de mejoras diferente)</a:t>
          </a:r>
        </a:p>
        <a:p>
          <a:pPr algn="just"/>
          <a:endParaRPr lang="es-AR" sz="1500" i="0" dirty="0">
            <a:latin typeface="Arial" panose="020B0604020202020204" pitchFamily="34" charset="0"/>
            <a:cs typeface="Arial" panose="020B0604020202020204" pitchFamily="34" charset="0"/>
          </a:endParaRPr>
        </a:p>
        <a:p>
          <a:pPr algn="just"/>
          <a:endParaRPr lang="es-AR" sz="1500" i="0" dirty="0">
            <a:latin typeface="Arial" panose="020B0604020202020204" pitchFamily="34" charset="0"/>
            <a:cs typeface="Arial" panose="020B0604020202020204" pitchFamily="34" charset="0"/>
          </a:endParaRPr>
        </a:p>
        <a:p>
          <a:pPr algn="just"/>
          <a:r>
            <a:rPr lang="es-AR" sz="1500" b="1" i="0" dirty="0">
              <a:latin typeface="Arial" panose="020B0604020202020204" pitchFamily="34" charset="0"/>
              <a:cs typeface="Arial" panose="020B0604020202020204" pitchFamily="34" charset="0"/>
            </a:rPr>
            <a:t>Certificación de una norma de calidad reconocida </a:t>
          </a:r>
        </a:p>
        <a:p>
          <a:pPr algn="just"/>
          <a:r>
            <a:rPr lang="es-AR" sz="1500" b="0" i="0" dirty="0">
              <a:latin typeface="Arial" panose="020B0604020202020204" pitchFamily="34" charset="0"/>
              <a:cs typeface="Arial" panose="020B0604020202020204" pitchFamily="34" charset="0"/>
            </a:rPr>
            <a:t>Listadas en el Anexo V de la RG 268/2022</a:t>
          </a:r>
        </a:p>
        <a:p>
          <a:pPr algn="just"/>
          <a:r>
            <a:rPr lang="es-AR" sz="1500" b="0" i="0" dirty="0">
              <a:latin typeface="Arial" panose="020B0604020202020204" pitchFamily="34" charset="0"/>
              <a:cs typeface="Arial" panose="020B0604020202020204" pitchFamily="34" charset="0"/>
            </a:rPr>
            <a:t>No, si son exigidas por organismo regulatorio. </a:t>
          </a:r>
        </a:p>
        <a:p>
          <a:pPr algn="just"/>
          <a:r>
            <a:rPr lang="es-AR" sz="1500" b="0" i="0" dirty="0">
              <a:latin typeface="Arial" panose="020B0604020202020204" pitchFamily="34" charset="0"/>
              <a:cs typeface="Arial" panose="020B0604020202020204" pitchFamily="34" charset="0"/>
            </a:rPr>
            <a:t>Proceso cumplimentado o en trámite (fecha de inicio). Acreditación en lapso no mayor a 1 año desde inicio. Informar a los 30 días de obtención. </a:t>
          </a:r>
        </a:p>
        <a:p>
          <a:pPr algn="just"/>
          <a:r>
            <a:rPr lang="es-AR" sz="1500" b="0" i="0" dirty="0">
              <a:latin typeface="Arial" panose="020B0604020202020204" pitchFamily="34" charset="0"/>
              <a:cs typeface="Arial" panose="020B0604020202020204" pitchFamily="34" charset="0"/>
            </a:rPr>
            <a:t>Revalidación bienal (empresas medianas o grandes: recertificación o inicio de recertificación de la misma norma sólo una vez). </a:t>
          </a:r>
        </a:p>
      </dgm:t>
    </dgm:pt>
    <dgm:pt modelId="{5EF142C4-77D8-4AB9-810A-679BDC4B14C7}" type="parTrans" cxnId="{68C48622-A66B-47BA-8884-7E7C1CE2E230}">
      <dgm:prSet/>
      <dgm:spPr/>
      <dgm:t>
        <a:bodyPr/>
        <a:lstStyle/>
        <a:p>
          <a:endParaRPr lang="es-AR" sz="1500" i="0">
            <a:latin typeface="Arial" panose="020B0604020202020204" pitchFamily="34" charset="0"/>
            <a:cs typeface="Arial" panose="020B0604020202020204" pitchFamily="34" charset="0"/>
          </a:endParaRPr>
        </a:p>
      </dgm:t>
    </dgm:pt>
    <dgm:pt modelId="{674C1860-8B06-4A7D-BCBB-39E2B32D79BC}" type="sibTrans" cxnId="{68C48622-A66B-47BA-8884-7E7C1CE2E230}">
      <dgm:prSet/>
      <dgm:spPr>
        <a:blipFill rotWithShape="1">
          <a:blip xmlns:r="http://schemas.openxmlformats.org/officeDocument/2006/relationships" r:embed="rId1"/>
          <a:srcRect/>
          <a:stretch>
            <a:fillRect l="-17000" r="-17000"/>
          </a:stretch>
        </a:blipFill>
      </dgm:spPr>
      <dgm:t>
        <a:bodyPr/>
        <a:lstStyle/>
        <a:p>
          <a:endParaRPr lang="es-AR" sz="1500" i="0">
            <a:latin typeface="Arial" panose="020B0604020202020204" pitchFamily="34" charset="0"/>
            <a:cs typeface="Arial" panose="020B0604020202020204" pitchFamily="34" charset="0"/>
          </a:endParaRPr>
        </a:p>
      </dgm:t>
    </dgm:pt>
    <dgm:pt modelId="{D0805B6C-838A-486A-AFBC-601AC66264DE}" type="pres">
      <dgm:prSet presAssocID="{7FE06AB3-2142-478D-AFD1-A23D7841C343}" presName="Name0" presStyleCnt="0">
        <dgm:presLayoutVars>
          <dgm:chMax val="7"/>
          <dgm:chPref val="7"/>
          <dgm:dir/>
        </dgm:presLayoutVars>
      </dgm:prSet>
      <dgm:spPr/>
    </dgm:pt>
    <dgm:pt modelId="{C2A6A4D3-2255-4271-BC40-1D64226A52D2}" type="pres">
      <dgm:prSet presAssocID="{3440AD0B-2DEE-49D7-B0B4-639D9D750C89}" presName="parTx1" presStyleLbl="node1" presStyleIdx="0" presStyleCnt="1" custScaleX="116960" custScaleY="259336" custLinFactNeighborX="10934" custLinFactNeighborY="221"/>
      <dgm:spPr/>
    </dgm:pt>
    <dgm:pt modelId="{C19F5C48-C7B9-4500-A782-9A7FACE0976D}" type="pres">
      <dgm:prSet presAssocID="{674C1860-8B06-4A7D-BCBB-39E2B32D79BC}" presName="picture1" presStyleCnt="0"/>
      <dgm:spPr/>
    </dgm:pt>
    <dgm:pt modelId="{9DAB8676-0287-4D2E-AC81-14F4685C90C5}" type="pres">
      <dgm:prSet presAssocID="{674C1860-8B06-4A7D-BCBB-39E2B32D79BC}" presName="imageRepeatNode" presStyleLbl="fgImgPlace1" presStyleIdx="0" presStyleCnt="1" custScaleX="107322" custScaleY="106720" custLinFactNeighborX="1476" custLinFactNeighborY="5293"/>
      <dgm:spPr/>
    </dgm:pt>
  </dgm:ptLst>
  <dgm:cxnLst>
    <dgm:cxn modelId="{68C48622-A66B-47BA-8884-7E7C1CE2E230}" srcId="{7FE06AB3-2142-478D-AFD1-A23D7841C343}" destId="{3440AD0B-2DEE-49D7-B0B4-639D9D750C89}" srcOrd="0" destOrd="0" parTransId="{5EF142C4-77D8-4AB9-810A-679BDC4B14C7}" sibTransId="{674C1860-8B06-4A7D-BCBB-39E2B32D79BC}"/>
    <dgm:cxn modelId="{84429B42-F87C-4A58-ACF0-B1BA7EEDC0A1}" type="presOf" srcId="{674C1860-8B06-4A7D-BCBB-39E2B32D79BC}" destId="{9DAB8676-0287-4D2E-AC81-14F4685C90C5}" srcOrd="0" destOrd="0" presId="urn:microsoft.com/office/officeart/2008/layout/AscendingPictureAccentProcess"/>
    <dgm:cxn modelId="{DF72B768-2B5E-4290-BB26-466A37D5E8FB}" type="presOf" srcId="{3440AD0B-2DEE-49D7-B0B4-639D9D750C89}" destId="{C2A6A4D3-2255-4271-BC40-1D64226A52D2}" srcOrd="0" destOrd="0" presId="urn:microsoft.com/office/officeart/2008/layout/AscendingPictureAccentProcess"/>
    <dgm:cxn modelId="{5DA834E7-5D35-4165-B29B-1592B7198612}" type="presOf" srcId="{7FE06AB3-2142-478D-AFD1-A23D7841C343}" destId="{D0805B6C-838A-486A-AFBC-601AC66264DE}" srcOrd="0" destOrd="0" presId="urn:microsoft.com/office/officeart/2008/layout/AscendingPictureAccentProcess"/>
    <dgm:cxn modelId="{6D12FC5B-7CAC-4F83-A2B6-35FADC9F88E1}" type="presParOf" srcId="{D0805B6C-838A-486A-AFBC-601AC66264DE}" destId="{C2A6A4D3-2255-4271-BC40-1D64226A52D2}" srcOrd="0" destOrd="0" presId="urn:microsoft.com/office/officeart/2008/layout/AscendingPictureAccentProcess"/>
    <dgm:cxn modelId="{0784828F-58CF-4819-9509-6E45DCEA4B11}" type="presParOf" srcId="{D0805B6C-838A-486A-AFBC-601AC66264DE}" destId="{C19F5C48-C7B9-4500-A782-9A7FACE0976D}" srcOrd="1" destOrd="0" presId="urn:microsoft.com/office/officeart/2008/layout/AscendingPictureAccentProcess"/>
    <dgm:cxn modelId="{15551F29-742F-4B1B-9BAB-9E2EC6451A45}" type="presParOf" srcId="{C19F5C48-C7B9-4500-A782-9A7FACE0976D}" destId="{9DAB8676-0287-4D2E-AC81-14F4685C90C5}" srcOrd="0" destOrd="0" presId="urn:microsoft.com/office/officeart/2008/layout/AscendingPictureAccent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E06AB3-2142-478D-AFD1-A23D7841C343}" type="doc">
      <dgm:prSet loTypeId="urn:microsoft.com/office/officeart/2005/8/layout/vList3" loCatId="picture" qsTypeId="urn:microsoft.com/office/officeart/2005/8/quickstyle/simple1" qsCatId="simple" csTypeId="urn:microsoft.com/office/officeart/2005/8/colors/accent0_1" csCatId="mainScheme" phldr="1"/>
      <dgm:spPr/>
      <dgm:t>
        <a:bodyPr/>
        <a:lstStyle/>
        <a:p>
          <a:endParaRPr lang="es-AR"/>
        </a:p>
      </dgm:t>
    </dgm:pt>
    <dgm:pt modelId="{AD9DF9EB-184A-4E7F-A583-63EB40255CD0}">
      <dgm:prSet custT="1"/>
      <dgm:spPr/>
      <dgm:t>
        <a:bodyPr/>
        <a:lstStyle/>
        <a:p>
          <a:pPr algn="l">
            <a:spcBef>
              <a:spcPts val="1200"/>
            </a:spcBef>
            <a:spcAft>
              <a:spcPts val="1200"/>
            </a:spcAft>
          </a:pPr>
          <a:r>
            <a:rPr lang="es-AR" sz="1500" b="1" i="0" dirty="0">
              <a:latin typeface="Arial" panose="020B0604020202020204" pitchFamily="34" charset="0"/>
              <a:cs typeface="Arial" panose="020B0604020202020204" pitchFamily="34" charset="0"/>
            </a:rPr>
            <a:t>Acreditar la realización de inversiones en actividades de Capacitación de sus empleados y/o terceros (1%, 2%, 5% de la masa salarial afectada s/ tamaño de la empresa) Anexo VIII de la RG 268/2022.</a:t>
          </a:r>
        </a:p>
        <a:p>
          <a:pPr algn="l">
            <a:spcBef>
              <a:spcPts val="1200"/>
            </a:spcBef>
            <a:spcAft>
              <a:spcPts val="1200"/>
            </a:spcAft>
          </a:pPr>
          <a:r>
            <a:rPr lang="es-AR" sz="1500" b="1" i="0" dirty="0">
              <a:latin typeface="Arial" panose="020B0604020202020204" pitchFamily="34" charset="0"/>
              <a:cs typeface="Arial" panose="020B0604020202020204" pitchFamily="34" charset="0"/>
            </a:rPr>
            <a:t>Regla:</a:t>
          </a:r>
          <a:r>
            <a:rPr lang="es-AR" sz="1500" i="0" dirty="0">
              <a:latin typeface="Arial" panose="020B0604020202020204" pitchFamily="34" charset="0"/>
              <a:cs typeface="Arial" panose="020B0604020202020204" pitchFamily="34" charset="0"/>
            </a:rPr>
            <a:t> en el sistema educativo. Excepción: si no hay oferta: profesionales nacionales o internacionales independientes o  formación interna por empleados (honorarios por recibo de sueldo “Capacitación LEC”). </a:t>
          </a:r>
        </a:p>
        <a:p>
          <a:pPr algn="l">
            <a:spcBef>
              <a:spcPts val="1200"/>
            </a:spcBef>
            <a:spcAft>
              <a:spcPts val="1200"/>
            </a:spcAft>
          </a:pPr>
          <a:r>
            <a:rPr lang="es-ES" sz="1500" b="1" i="0" dirty="0">
              <a:solidFill>
                <a:schemeClr val="tx1"/>
              </a:solidFill>
              <a:latin typeface="Arial" panose="020B0604020202020204" pitchFamily="34" charset="0"/>
              <a:cs typeface="Arial" panose="020B0604020202020204" pitchFamily="34" charset="0"/>
            </a:rPr>
            <a:t>Podrán incluir: </a:t>
          </a:r>
        </a:p>
        <a:p>
          <a:pPr algn="l">
            <a:spcBef>
              <a:spcPts val="1200"/>
            </a:spcBef>
            <a:spcAft>
              <a:spcPts val="1200"/>
            </a:spcAft>
          </a:pPr>
          <a:r>
            <a:rPr lang="es-ES" sz="1500" i="0" dirty="0">
              <a:latin typeface="Arial" panose="020B0604020202020204" pitchFamily="34" charset="0"/>
              <a:cs typeface="Arial" panose="020B0604020202020204" pitchFamily="34" charset="0"/>
            </a:rPr>
            <a:t>Aportes a fondos de capacitación creados.</a:t>
          </a:r>
        </a:p>
        <a:p>
          <a:pPr algn="l">
            <a:spcBef>
              <a:spcPts val="1200"/>
            </a:spcBef>
            <a:spcAft>
              <a:spcPts val="1200"/>
            </a:spcAft>
          </a:pPr>
          <a:r>
            <a:rPr lang="es-ES" sz="1500" i="0" dirty="0">
              <a:latin typeface="Arial" panose="020B0604020202020204" pitchFamily="34" charset="0"/>
              <a:cs typeface="Arial" panose="020B0604020202020204" pitchFamily="34" charset="0"/>
            </a:rPr>
            <a:t>Aportes a Universidades públicas o privadas para cursos de extensión, posgrados.</a:t>
          </a:r>
        </a:p>
        <a:p>
          <a:pPr algn="l">
            <a:spcBef>
              <a:spcPts val="1200"/>
            </a:spcBef>
            <a:spcAft>
              <a:spcPts val="1200"/>
            </a:spcAft>
          </a:pPr>
          <a:r>
            <a:rPr lang="es-ES" sz="1500" i="0" dirty="0">
              <a:latin typeface="Arial" panose="020B0604020202020204" pitchFamily="34" charset="0"/>
              <a:cs typeface="Arial" panose="020B0604020202020204" pitchFamily="34" charset="0"/>
            </a:rPr>
            <a:t>Becas a empleados o terceros (aún en el extranjero).</a:t>
          </a:r>
        </a:p>
        <a:p>
          <a:pPr algn="l">
            <a:spcBef>
              <a:spcPts val="1200"/>
            </a:spcBef>
            <a:spcAft>
              <a:spcPts val="1200"/>
            </a:spcAft>
          </a:pPr>
          <a:r>
            <a:rPr lang="es-ES" sz="1500" i="0" dirty="0">
              <a:latin typeface="Arial" panose="020B0604020202020204" pitchFamily="34" charset="0"/>
              <a:cs typeface="Arial" panose="020B0604020202020204" pitchFamily="34" charset="0"/>
            </a:rPr>
            <a:t>Gastos indirectos de empleados (viajes y viáticos) si capacitación a más de 100k.</a:t>
          </a:r>
        </a:p>
        <a:p>
          <a:pPr algn="l">
            <a:spcBef>
              <a:spcPts val="1200"/>
            </a:spcBef>
            <a:spcAft>
              <a:spcPts val="1200"/>
            </a:spcAft>
          </a:pPr>
          <a:r>
            <a:rPr lang="es-ES" sz="1500" i="0" dirty="0">
              <a:latin typeface="Arial" panose="020B0604020202020204" pitchFamily="34" charset="0"/>
              <a:cs typeface="Arial" panose="020B0604020202020204" pitchFamily="34" charset="0"/>
            </a:rPr>
            <a:t>Gastos de viajes y viáticos de docentes.</a:t>
          </a:r>
        </a:p>
        <a:p>
          <a:pPr algn="l">
            <a:spcBef>
              <a:spcPts val="1200"/>
            </a:spcBef>
            <a:spcAft>
              <a:spcPts val="1200"/>
            </a:spcAft>
          </a:pPr>
          <a:r>
            <a:rPr lang="es-ES" sz="1500" i="0" dirty="0">
              <a:latin typeface="Arial" panose="020B0604020202020204" pitchFamily="34" charset="0"/>
              <a:cs typeface="Arial" panose="020B0604020202020204" pitchFamily="34" charset="0"/>
            </a:rPr>
            <a:t>Contratación de cursos virtuales.</a:t>
          </a:r>
        </a:p>
        <a:p>
          <a:pPr algn="l">
            <a:spcBef>
              <a:spcPts val="1200"/>
            </a:spcBef>
            <a:spcAft>
              <a:spcPts val="1200"/>
            </a:spcAft>
          </a:pPr>
          <a:r>
            <a:rPr lang="es-ES" sz="1500" i="0" dirty="0">
              <a:latin typeface="Arial" panose="020B0604020202020204" pitchFamily="34" charset="0"/>
              <a:cs typeface="Arial" panose="020B0604020202020204" pitchFamily="34" charset="0"/>
            </a:rPr>
            <a:t>Salarios por contrataciones laborales (primer empleo forma en el sector).</a:t>
          </a:r>
          <a:endParaRPr lang="es-AR" sz="1500" i="0" dirty="0">
            <a:latin typeface="Arial" panose="020B0604020202020204" pitchFamily="34" charset="0"/>
            <a:cs typeface="Arial" panose="020B0604020202020204" pitchFamily="34" charset="0"/>
          </a:endParaRPr>
        </a:p>
      </dgm:t>
    </dgm:pt>
    <dgm:pt modelId="{03430F71-A938-47C2-BF51-F9CEF36CBE3B}" type="sibTrans" cxnId="{7071257C-4292-4BF4-A78E-B7D031E372B4}">
      <dgm:prSet/>
      <dgm:spPr/>
      <dgm:t>
        <a:bodyPr/>
        <a:lstStyle/>
        <a:p>
          <a:endParaRPr lang="es-AR" sz="1500" i="0">
            <a:latin typeface="Arial" panose="020B0604020202020204" pitchFamily="34" charset="0"/>
            <a:cs typeface="Arial" panose="020B0604020202020204" pitchFamily="34" charset="0"/>
          </a:endParaRPr>
        </a:p>
      </dgm:t>
    </dgm:pt>
    <dgm:pt modelId="{83701E03-8EE2-4586-A57F-D2363D51F43D}" type="parTrans" cxnId="{7071257C-4292-4BF4-A78E-B7D031E372B4}">
      <dgm:prSet/>
      <dgm:spPr/>
      <dgm:t>
        <a:bodyPr/>
        <a:lstStyle/>
        <a:p>
          <a:endParaRPr lang="es-AR" sz="1500" i="0">
            <a:latin typeface="Arial" panose="020B0604020202020204" pitchFamily="34" charset="0"/>
            <a:cs typeface="Arial" panose="020B0604020202020204" pitchFamily="34" charset="0"/>
          </a:endParaRPr>
        </a:p>
      </dgm:t>
    </dgm:pt>
    <dgm:pt modelId="{6EC13A6E-8911-444F-B315-26D52C008C35}" type="pres">
      <dgm:prSet presAssocID="{7FE06AB3-2142-478D-AFD1-A23D7841C343}" presName="linearFlow" presStyleCnt="0">
        <dgm:presLayoutVars>
          <dgm:dir/>
          <dgm:resizeHandles val="exact"/>
        </dgm:presLayoutVars>
      </dgm:prSet>
      <dgm:spPr/>
    </dgm:pt>
    <dgm:pt modelId="{82FB818C-F9AC-4394-9B02-7675D6246480}" type="pres">
      <dgm:prSet presAssocID="{AD9DF9EB-184A-4E7F-A583-63EB40255CD0}" presName="composite" presStyleCnt="0"/>
      <dgm:spPr/>
    </dgm:pt>
    <dgm:pt modelId="{0CD5E292-E0F7-4C14-955E-0B602F89C286}" type="pres">
      <dgm:prSet presAssocID="{AD9DF9EB-184A-4E7F-A583-63EB40255CD0}" presName="imgShp" presStyleLbl="fgImgPlace1" presStyleIdx="0" presStyleCnt="1" custLinFactNeighborX="-9115" custLinFactNeighborY="-5029"/>
      <dgm:spPr>
        <a:blipFill rotWithShape="1">
          <a:blip xmlns:r="http://schemas.openxmlformats.org/officeDocument/2006/relationships" r:embed="rId1"/>
          <a:srcRect/>
          <a:stretch>
            <a:fillRect l="-33000" r="-33000"/>
          </a:stretch>
        </a:blipFill>
      </dgm:spPr>
    </dgm:pt>
    <dgm:pt modelId="{EE0DA4B4-3A78-4ADF-A58F-2BB5BCB346EB}" type="pres">
      <dgm:prSet presAssocID="{AD9DF9EB-184A-4E7F-A583-63EB40255CD0}" presName="txShp" presStyleLbl="node1" presStyleIdx="0" presStyleCnt="1" custScaleX="125455" custScaleY="124278">
        <dgm:presLayoutVars>
          <dgm:bulletEnabled val="1"/>
        </dgm:presLayoutVars>
      </dgm:prSet>
      <dgm:spPr/>
    </dgm:pt>
  </dgm:ptLst>
  <dgm:cxnLst>
    <dgm:cxn modelId="{C315DF11-68B3-42CE-828B-904CAF44DE8B}" type="presOf" srcId="{AD9DF9EB-184A-4E7F-A583-63EB40255CD0}" destId="{EE0DA4B4-3A78-4ADF-A58F-2BB5BCB346EB}" srcOrd="0" destOrd="0" presId="urn:microsoft.com/office/officeart/2005/8/layout/vList3"/>
    <dgm:cxn modelId="{1D3DC628-4CCE-423A-BC01-94D6E215589C}" type="presOf" srcId="{7FE06AB3-2142-478D-AFD1-A23D7841C343}" destId="{6EC13A6E-8911-444F-B315-26D52C008C35}" srcOrd="0" destOrd="0" presId="urn:microsoft.com/office/officeart/2005/8/layout/vList3"/>
    <dgm:cxn modelId="{7071257C-4292-4BF4-A78E-B7D031E372B4}" srcId="{7FE06AB3-2142-478D-AFD1-A23D7841C343}" destId="{AD9DF9EB-184A-4E7F-A583-63EB40255CD0}" srcOrd="0" destOrd="0" parTransId="{83701E03-8EE2-4586-A57F-D2363D51F43D}" sibTransId="{03430F71-A938-47C2-BF51-F9CEF36CBE3B}"/>
    <dgm:cxn modelId="{D8A93F18-F0FA-4D7D-A975-5EEBCBD505E6}" type="presParOf" srcId="{6EC13A6E-8911-444F-B315-26D52C008C35}" destId="{82FB818C-F9AC-4394-9B02-7675D6246480}" srcOrd="0" destOrd="0" presId="urn:microsoft.com/office/officeart/2005/8/layout/vList3"/>
    <dgm:cxn modelId="{ED01B1F4-20A1-4451-B3A9-2651E85FDCAC}" type="presParOf" srcId="{82FB818C-F9AC-4394-9B02-7675D6246480}" destId="{0CD5E292-E0F7-4C14-955E-0B602F89C286}" srcOrd="0" destOrd="0" presId="urn:microsoft.com/office/officeart/2005/8/layout/vList3"/>
    <dgm:cxn modelId="{B630855D-76D8-4730-9C36-9F271EF7BC9C}" type="presParOf" srcId="{82FB818C-F9AC-4394-9B02-7675D6246480}" destId="{EE0DA4B4-3A78-4ADF-A58F-2BB5BCB346EB}"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E06AB3-2142-478D-AFD1-A23D7841C343}" type="doc">
      <dgm:prSet loTypeId="urn:microsoft.com/office/officeart/2005/8/layout/vList3" loCatId="list" qsTypeId="urn:microsoft.com/office/officeart/2005/8/quickstyle/simple1" qsCatId="simple" csTypeId="urn:microsoft.com/office/officeart/2005/8/colors/accent0_1" csCatId="mainScheme" phldr="1"/>
      <dgm:spPr/>
      <dgm:t>
        <a:bodyPr/>
        <a:lstStyle/>
        <a:p>
          <a:endParaRPr lang="es-AR"/>
        </a:p>
      </dgm:t>
    </dgm:pt>
    <dgm:pt modelId="{AD9DF9EB-184A-4E7F-A583-63EB40255CD0}">
      <dgm:prSet custT="1"/>
      <dgm:spPr/>
      <dgm:t>
        <a:bodyPr/>
        <a:lstStyle/>
        <a:p>
          <a:pPr algn="l">
            <a:spcBef>
              <a:spcPts val="1200"/>
            </a:spcBef>
            <a:spcAft>
              <a:spcPts val="1200"/>
            </a:spcAft>
          </a:pPr>
          <a:endParaRPr lang="es-AR" sz="1500" i="0" dirty="0">
            <a:latin typeface="Arial" panose="020B0604020202020204" pitchFamily="34" charset="0"/>
            <a:cs typeface="Arial" panose="020B0604020202020204" pitchFamily="34" charset="0"/>
          </a:endParaRPr>
        </a:p>
        <a:p>
          <a:pPr algn="l">
            <a:spcBef>
              <a:spcPts val="1200"/>
            </a:spcBef>
            <a:spcAft>
              <a:spcPts val="1200"/>
            </a:spcAft>
          </a:pPr>
          <a:endParaRPr lang="es-AR" sz="1500" i="0" dirty="0">
            <a:latin typeface="Arial" panose="020B0604020202020204" pitchFamily="34" charset="0"/>
            <a:cs typeface="Arial" panose="020B0604020202020204" pitchFamily="34" charset="0"/>
          </a:endParaRPr>
        </a:p>
        <a:p>
          <a:pPr algn="l">
            <a:spcBef>
              <a:spcPts val="1200"/>
            </a:spcBef>
            <a:spcAft>
              <a:spcPts val="1200"/>
            </a:spcAft>
          </a:pPr>
          <a:endParaRPr lang="es-AR" sz="1500" i="0" dirty="0">
            <a:latin typeface="Arial" panose="020B0604020202020204" pitchFamily="34" charset="0"/>
            <a:cs typeface="Arial" panose="020B0604020202020204" pitchFamily="34" charset="0"/>
          </a:endParaRPr>
        </a:p>
        <a:p>
          <a:pPr algn="l">
            <a:spcBef>
              <a:spcPts val="1200"/>
            </a:spcBef>
            <a:spcAft>
              <a:spcPts val="1200"/>
            </a:spcAft>
          </a:pPr>
          <a:endParaRPr lang="es-AR" sz="1500" i="0" dirty="0">
            <a:latin typeface="Arial" panose="020B0604020202020204" pitchFamily="34" charset="0"/>
            <a:cs typeface="Arial" panose="020B0604020202020204" pitchFamily="34" charset="0"/>
          </a:endParaRPr>
        </a:p>
        <a:p>
          <a:pPr algn="l">
            <a:spcBef>
              <a:spcPts val="1200"/>
            </a:spcBef>
            <a:spcAft>
              <a:spcPts val="1200"/>
            </a:spcAft>
          </a:pPr>
          <a:r>
            <a:rPr lang="es-AR" sz="1500" b="1" i="0" dirty="0">
              <a:solidFill>
                <a:schemeClr val="tx1"/>
              </a:solidFill>
              <a:latin typeface="Arial" panose="020B0604020202020204" pitchFamily="34" charset="0"/>
              <a:cs typeface="Arial" panose="020B0604020202020204" pitchFamily="34" charset="0"/>
            </a:rPr>
            <a:t>Acreditar la realización de inversiones en actividades de I+D por sí o por ciertos terceros – en el país - (1%, 2%, 3% del total de facturación de la/s actividad/es promovida/s del último año)  Anexo VII de la RG 268/2022.</a:t>
          </a:r>
        </a:p>
        <a:p>
          <a:pPr algn="l">
            <a:spcBef>
              <a:spcPts val="1200"/>
            </a:spcBef>
            <a:spcAft>
              <a:spcPts val="1200"/>
            </a:spcAft>
          </a:pPr>
          <a:r>
            <a:rPr lang="es-AR" sz="1500" i="0" dirty="0">
              <a:latin typeface="Arial" panose="020B0604020202020204" pitchFamily="34" charset="0"/>
              <a:cs typeface="Arial" panose="020B0604020202020204" pitchFamily="34" charset="0"/>
            </a:rPr>
            <a:t>Investigación básica, aplicada (posible prototipo) o desarrollo tecnológico (posible introducción de nuevo producto método o servicio).</a:t>
          </a:r>
        </a:p>
        <a:p>
          <a:pPr algn="l">
            <a:spcBef>
              <a:spcPts val="1200"/>
            </a:spcBef>
            <a:spcAft>
              <a:spcPts val="1200"/>
            </a:spcAft>
          </a:pPr>
          <a:r>
            <a:rPr lang="es-AR" sz="1500" i="0" dirty="0">
              <a:latin typeface="Arial" panose="020B0604020202020204" pitchFamily="34" charset="0"/>
              <a:cs typeface="Arial" panose="020B0604020202020204" pitchFamily="34" charset="0"/>
            </a:rPr>
            <a:t>Salarios no más del 80% del gasto.</a:t>
          </a:r>
        </a:p>
        <a:p>
          <a:pPr algn="l">
            <a:spcBef>
              <a:spcPts val="1200"/>
            </a:spcBef>
            <a:spcAft>
              <a:spcPts val="1200"/>
            </a:spcAft>
          </a:pPr>
          <a:r>
            <a:rPr lang="es-AR" sz="1500" i="0" dirty="0">
              <a:latin typeface="Arial" panose="020B0604020202020204" pitchFamily="34" charset="0"/>
              <a:cs typeface="Arial" panose="020B0604020202020204" pitchFamily="34" charset="0"/>
            </a:rPr>
            <a:t>Inversiones en tecnología incorporada y no incorporada.</a:t>
          </a:r>
        </a:p>
        <a:p>
          <a:pPr algn="l">
            <a:spcBef>
              <a:spcPts val="1200"/>
            </a:spcBef>
            <a:spcAft>
              <a:spcPts val="1200"/>
            </a:spcAft>
          </a:pPr>
          <a:r>
            <a:rPr lang="es-AR" sz="1500" i="0" dirty="0">
              <a:latin typeface="Arial" panose="020B0604020202020204" pitchFamily="34" charset="0"/>
              <a:cs typeface="Arial" panose="020B0604020202020204" pitchFamily="34" charset="0"/>
            </a:rPr>
            <a:t>Gastos en Diseño industrial</a:t>
          </a:r>
        </a:p>
        <a:p>
          <a:pPr algn="l">
            <a:spcBef>
              <a:spcPts val="1200"/>
            </a:spcBef>
            <a:spcAft>
              <a:spcPts val="1200"/>
            </a:spcAft>
          </a:pPr>
          <a:r>
            <a:rPr lang="es-AR" sz="1500" i="0" dirty="0">
              <a:latin typeface="Arial" panose="020B0604020202020204" pitchFamily="34" charset="0"/>
              <a:cs typeface="Arial" panose="020B0604020202020204" pitchFamily="34" charset="0"/>
            </a:rPr>
            <a:t>Gastos en Validación de prototipo</a:t>
          </a:r>
        </a:p>
        <a:p>
          <a:pPr algn="l">
            <a:spcBef>
              <a:spcPts val="1200"/>
            </a:spcBef>
            <a:spcAft>
              <a:spcPts val="1200"/>
            </a:spcAft>
          </a:pPr>
          <a:r>
            <a:rPr lang="es-AR" sz="1500" i="0" dirty="0">
              <a:latin typeface="Arial" panose="020B0604020202020204" pitchFamily="34" charset="0"/>
              <a:cs typeface="Arial" panose="020B0604020202020204" pitchFamily="34" charset="0"/>
            </a:rPr>
            <a:t>Evaluación de factibilidad técnica y económica</a:t>
          </a:r>
        </a:p>
        <a:p>
          <a:pPr algn="l">
            <a:spcBef>
              <a:spcPts val="1200"/>
            </a:spcBef>
            <a:spcAft>
              <a:spcPts val="1200"/>
            </a:spcAft>
          </a:pPr>
          <a:endParaRPr lang="es-AR" sz="1500" i="0" dirty="0">
            <a:latin typeface="Arial" panose="020B0604020202020204" pitchFamily="34" charset="0"/>
            <a:cs typeface="Arial" panose="020B0604020202020204" pitchFamily="34" charset="0"/>
          </a:endParaRPr>
        </a:p>
        <a:p>
          <a:pPr algn="l">
            <a:spcBef>
              <a:spcPts val="1200"/>
            </a:spcBef>
            <a:spcAft>
              <a:spcPts val="1200"/>
            </a:spcAft>
          </a:pPr>
          <a:endParaRPr lang="es-AR" sz="1500" i="0" dirty="0">
            <a:latin typeface="Arial" panose="020B0604020202020204" pitchFamily="34" charset="0"/>
            <a:cs typeface="Arial" panose="020B0604020202020204" pitchFamily="34" charset="0"/>
          </a:endParaRPr>
        </a:p>
        <a:p>
          <a:pPr algn="l">
            <a:spcBef>
              <a:spcPts val="1200"/>
            </a:spcBef>
            <a:spcAft>
              <a:spcPts val="1200"/>
            </a:spcAft>
          </a:pPr>
          <a:endParaRPr lang="es-AR" sz="1500" i="0" dirty="0">
            <a:latin typeface="Arial" panose="020B0604020202020204" pitchFamily="34" charset="0"/>
            <a:cs typeface="Arial" panose="020B0604020202020204" pitchFamily="34" charset="0"/>
          </a:endParaRPr>
        </a:p>
        <a:p>
          <a:pPr algn="l">
            <a:spcBef>
              <a:spcPts val="1200"/>
            </a:spcBef>
            <a:spcAft>
              <a:spcPts val="1200"/>
            </a:spcAft>
          </a:pPr>
          <a:endParaRPr lang="es-AR" sz="1500" i="0" dirty="0">
            <a:latin typeface="Arial" panose="020B0604020202020204" pitchFamily="34" charset="0"/>
            <a:cs typeface="Arial" panose="020B0604020202020204" pitchFamily="34" charset="0"/>
          </a:endParaRPr>
        </a:p>
        <a:p>
          <a:pPr algn="l">
            <a:spcBef>
              <a:spcPts val="1200"/>
            </a:spcBef>
            <a:spcAft>
              <a:spcPts val="1200"/>
            </a:spcAft>
          </a:pPr>
          <a:endParaRPr lang="es-AR" sz="1500" i="0" dirty="0">
            <a:latin typeface="Arial" panose="020B0604020202020204" pitchFamily="34" charset="0"/>
            <a:cs typeface="Arial" panose="020B0604020202020204" pitchFamily="34" charset="0"/>
          </a:endParaRPr>
        </a:p>
      </dgm:t>
    </dgm:pt>
    <dgm:pt modelId="{83701E03-8EE2-4586-A57F-D2363D51F43D}" type="parTrans" cxnId="{7071257C-4292-4BF4-A78E-B7D031E372B4}">
      <dgm:prSet/>
      <dgm:spPr/>
      <dgm:t>
        <a:bodyPr/>
        <a:lstStyle/>
        <a:p>
          <a:endParaRPr lang="es-AR" sz="1500" i="0">
            <a:latin typeface="Arial" panose="020B0604020202020204" pitchFamily="34" charset="0"/>
            <a:cs typeface="Arial" panose="020B0604020202020204" pitchFamily="34" charset="0"/>
          </a:endParaRPr>
        </a:p>
      </dgm:t>
    </dgm:pt>
    <dgm:pt modelId="{03430F71-A938-47C2-BF51-F9CEF36CBE3B}" type="sibTrans" cxnId="{7071257C-4292-4BF4-A78E-B7D031E372B4}">
      <dgm:prSet/>
      <dgm:spPr/>
      <dgm:t>
        <a:bodyPr/>
        <a:lstStyle/>
        <a:p>
          <a:endParaRPr lang="es-AR" sz="1500" i="0">
            <a:latin typeface="Arial" panose="020B0604020202020204" pitchFamily="34" charset="0"/>
            <a:cs typeface="Arial" panose="020B0604020202020204" pitchFamily="34" charset="0"/>
          </a:endParaRPr>
        </a:p>
      </dgm:t>
    </dgm:pt>
    <dgm:pt modelId="{64F487AD-71B2-431D-B0F5-11F40FF52067}" type="pres">
      <dgm:prSet presAssocID="{7FE06AB3-2142-478D-AFD1-A23D7841C343}" presName="linearFlow" presStyleCnt="0">
        <dgm:presLayoutVars>
          <dgm:dir/>
          <dgm:resizeHandles val="exact"/>
        </dgm:presLayoutVars>
      </dgm:prSet>
      <dgm:spPr/>
    </dgm:pt>
    <dgm:pt modelId="{A45A5B6C-2DE2-4BD5-AD19-11B9CAF884EE}" type="pres">
      <dgm:prSet presAssocID="{AD9DF9EB-184A-4E7F-A583-63EB40255CD0}" presName="composite" presStyleCnt="0"/>
      <dgm:spPr/>
    </dgm:pt>
    <dgm:pt modelId="{540A5A9C-04DC-4070-9DB2-266A84CEF071}" type="pres">
      <dgm:prSet presAssocID="{AD9DF9EB-184A-4E7F-A583-63EB40255CD0}" presName="imgShp" presStyleLbl="fgImgPlace1" presStyleIdx="0" presStyleCnt="1"/>
      <dgm:spPr>
        <a:blipFill rotWithShape="1">
          <a:blip xmlns:r="http://schemas.openxmlformats.org/officeDocument/2006/relationships" r:embed="rId1"/>
          <a:srcRect/>
          <a:stretch>
            <a:fillRect l="-5000" r="-5000"/>
          </a:stretch>
        </a:blipFill>
      </dgm:spPr>
    </dgm:pt>
    <dgm:pt modelId="{D6D1B28A-84F8-4D71-A4CA-390DD9A416D6}" type="pres">
      <dgm:prSet presAssocID="{AD9DF9EB-184A-4E7F-A583-63EB40255CD0}" presName="txShp" presStyleLbl="node1" presStyleIdx="0" presStyleCnt="1" custScaleY="123058">
        <dgm:presLayoutVars>
          <dgm:bulletEnabled val="1"/>
        </dgm:presLayoutVars>
      </dgm:prSet>
      <dgm:spPr/>
    </dgm:pt>
  </dgm:ptLst>
  <dgm:cxnLst>
    <dgm:cxn modelId="{A7D2B93E-8C5E-4313-8159-DE7E29601D9E}" type="presOf" srcId="{AD9DF9EB-184A-4E7F-A583-63EB40255CD0}" destId="{D6D1B28A-84F8-4D71-A4CA-390DD9A416D6}" srcOrd="0" destOrd="0" presId="urn:microsoft.com/office/officeart/2005/8/layout/vList3"/>
    <dgm:cxn modelId="{7071257C-4292-4BF4-A78E-B7D031E372B4}" srcId="{7FE06AB3-2142-478D-AFD1-A23D7841C343}" destId="{AD9DF9EB-184A-4E7F-A583-63EB40255CD0}" srcOrd="0" destOrd="0" parTransId="{83701E03-8EE2-4586-A57F-D2363D51F43D}" sibTransId="{03430F71-A938-47C2-BF51-F9CEF36CBE3B}"/>
    <dgm:cxn modelId="{81BD5ABA-48A1-4349-B6D6-2CC28D7AB64E}" type="presOf" srcId="{7FE06AB3-2142-478D-AFD1-A23D7841C343}" destId="{64F487AD-71B2-431D-B0F5-11F40FF52067}" srcOrd="0" destOrd="0" presId="urn:microsoft.com/office/officeart/2005/8/layout/vList3"/>
    <dgm:cxn modelId="{007F8EBD-CBA3-4F7A-A991-925152948975}" type="presParOf" srcId="{64F487AD-71B2-431D-B0F5-11F40FF52067}" destId="{A45A5B6C-2DE2-4BD5-AD19-11B9CAF884EE}" srcOrd="0" destOrd="0" presId="urn:microsoft.com/office/officeart/2005/8/layout/vList3"/>
    <dgm:cxn modelId="{E054B7FC-103E-4C7D-AE93-AEDD4C5786B8}" type="presParOf" srcId="{A45A5B6C-2DE2-4BD5-AD19-11B9CAF884EE}" destId="{540A5A9C-04DC-4070-9DB2-266A84CEF071}" srcOrd="0" destOrd="0" presId="urn:microsoft.com/office/officeart/2005/8/layout/vList3"/>
    <dgm:cxn modelId="{79257A0C-F0FB-4362-9F8F-5A3AA6FA9760}" type="presParOf" srcId="{A45A5B6C-2DE2-4BD5-AD19-11B9CAF884EE}" destId="{D6D1B28A-84F8-4D71-A4CA-390DD9A416D6}"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68816-385B-4FC8-8673-F553CEA1E824}">
      <dsp:nvSpPr>
        <dsp:cNvPr id="0" name=""/>
        <dsp:cNvSpPr/>
      </dsp:nvSpPr>
      <dsp:spPr>
        <a:xfrm rot="5400000">
          <a:off x="369664" y="2979168"/>
          <a:ext cx="1098686" cy="1828189"/>
        </a:xfrm>
        <a:prstGeom prst="corner">
          <a:avLst>
            <a:gd name="adj1" fmla="val 16120"/>
            <a:gd name="adj2" fmla="val 16110"/>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6FA66-A32A-4A3C-9132-E4580DE3A907}">
      <dsp:nvSpPr>
        <dsp:cNvPr id="0" name=""/>
        <dsp:cNvSpPr/>
      </dsp:nvSpPr>
      <dsp:spPr>
        <a:xfrm>
          <a:off x="186266" y="3525403"/>
          <a:ext cx="1650499" cy="1446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dirty="0">
              <a:latin typeface="Arial" panose="020B0604020202020204" pitchFamily="34" charset="0"/>
              <a:cs typeface="Arial" panose="020B0604020202020204" pitchFamily="34" charset="0"/>
            </a:rPr>
            <a:t>Año 2004</a:t>
          </a:r>
        </a:p>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Ley 25.922:  Ley de Promoción de la Industria del Software y Servicios Informáticos</a:t>
          </a:r>
          <a:endParaRPr lang="es-AR" sz="1400" b="1" kern="1200" dirty="0">
            <a:latin typeface="Arial" panose="020B0604020202020204" pitchFamily="34" charset="0"/>
            <a:cs typeface="Arial" panose="020B0604020202020204" pitchFamily="34" charset="0"/>
          </a:endParaRPr>
        </a:p>
      </dsp:txBody>
      <dsp:txXfrm>
        <a:off x="186266" y="3525403"/>
        <a:ext cx="1650499" cy="1446759"/>
      </dsp:txXfrm>
    </dsp:sp>
    <dsp:sp modelId="{180AB3AC-6328-4B2B-9787-DB0C0F95A246}">
      <dsp:nvSpPr>
        <dsp:cNvPr id="0" name=""/>
        <dsp:cNvSpPr/>
      </dsp:nvSpPr>
      <dsp:spPr>
        <a:xfrm>
          <a:off x="1525350" y="2844575"/>
          <a:ext cx="311415" cy="311415"/>
        </a:xfrm>
        <a:prstGeom prst="triangle">
          <a:avLst>
            <a:gd name="adj" fmla="val 100000"/>
          </a:avLst>
        </a:prstGeom>
        <a:solidFill>
          <a:schemeClr val="accent1">
            <a:shade val="50000"/>
            <a:hueOff val="73181"/>
            <a:satOff val="-1782"/>
            <a:lumOff val="7799"/>
            <a:alphaOff val="0"/>
          </a:schemeClr>
        </a:solidFill>
        <a:ln w="12700" cap="flat" cmpd="sng" algn="ctr">
          <a:solidFill>
            <a:schemeClr val="accent1">
              <a:shade val="50000"/>
              <a:hueOff val="73181"/>
              <a:satOff val="-1782"/>
              <a:lumOff val="77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8ABEA-96D0-40A7-9C33-8E122C80DAC5}">
      <dsp:nvSpPr>
        <dsp:cNvPr id="0" name=""/>
        <dsp:cNvSpPr/>
      </dsp:nvSpPr>
      <dsp:spPr>
        <a:xfrm rot="5400000">
          <a:off x="2421223" y="2488285"/>
          <a:ext cx="1098686" cy="1828189"/>
        </a:xfrm>
        <a:prstGeom prst="corner">
          <a:avLst>
            <a:gd name="adj1" fmla="val 16120"/>
            <a:gd name="adj2" fmla="val 16110"/>
          </a:avLst>
        </a:prstGeom>
        <a:solidFill>
          <a:schemeClr val="accent1">
            <a:shade val="50000"/>
            <a:hueOff val="146361"/>
            <a:satOff val="-3564"/>
            <a:lumOff val="15599"/>
            <a:alphaOff val="0"/>
          </a:schemeClr>
        </a:solidFill>
        <a:ln w="12700" cap="flat" cmpd="sng" algn="ctr">
          <a:solidFill>
            <a:schemeClr val="accent1">
              <a:shade val="50000"/>
              <a:hueOff val="146361"/>
              <a:satOff val="-3564"/>
              <a:lumOff val="155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5B160-D649-4993-AAFE-D6970B6AC998}">
      <dsp:nvSpPr>
        <dsp:cNvPr id="0" name=""/>
        <dsp:cNvSpPr/>
      </dsp:nvSpPr>
      <dsp:spPr>
        <a:xfrm>
          <a:off x="2125962" y="3043620"/>
          <a:ext cx="2075256" cy="1428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dirty="0">
              <a:latin typeface="Arial" panose="020B0604020202020204" pitchFamily="34" charset="0"/>
              <a:cs typeface="Arial" panose="020B0604020202020204" pitchFamily="34" charset="0"/>
            </a:rPr>
            <a:t>Año 2019</a:t>
          </a:r>
        </a:p>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Ley 27.506: Ley de Promoción de la Economía del Conocimiento (LEC)</a:t>
          </a:r>
        </a:p>
        <a:p>
          <a:pPr marL="0" lvl="0" indent="0" algn="l" defTabSz="622300">
            <a:lnSpc>
              <a:spcPct val="90000"/>
            </a:lnSpc>
            <a:spcBef>
              <a:spcPct val="0"/>
            </a:spcBef>
            <a:spcAft>
              <a:spcPct val="35000"/>
            </a:spcAft>
            <a:buNone/>
          </a:pPr>
          <a:r>
            <a:rPr lang="es-AR"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Decreto Reglamentario 708/2019</a:t>
          </a:r>
        </a:p>
        <a:p>
          <a:pPr marL="0" lvl="0" indent="0" algn="l" defTabSz="622300">
            <a:lnSpc>
              <a:spcPct val="90000"/>
            </a:lnSpc>
            <a:spcBef>
              <a:spcPct val="0"/>
            </a:spcBef>
            <a:spcAft>
              <a:spcPct val="35000"/>
            </a:spcAft>
            <a:buNone/>
          </a:pPr>
          <a:r>
            <a:rPr lang="es-AR"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Resolución(SECPYME) 449/2019</a:t>
          </a:r>
          <a:br>
            <a:rPr lang="es-AR"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br>
            <a:rPr lang="es-AR"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endParaRPr lang="es-AR"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2125962" y="3043620"/>
        <a:ext cx="2075256" cy="1428559"/>
      </dsp:txXfrm>
    </dsp:sp>
    <dsp:sp modelId="{3EEB1F4A-4499-45AE-99B9-1C68A467AA0F}">
      <dsp:nvSpPr>
        <dsp:cNvPr id="0" name=""/>
        <dsp:cNvSpPr/>
      </dsp:nvSpPr>
      <dsp:spPr>
        <a:xfrm>
          <a:off x="3576909" y="2353692"/>
          <a:ext cx="311415" cy="311415"/>
        </a:xfrm>
        <a:prstGeom prst="triangle">
          <a:avLst>
            <a:gd name="adj" fmla="val 100000"/>
          </a:avLst>
        </a:prstGeom>
        <a:solidFill>
          <a:schemeClr val="accent1">
            <a:shade val="50000"/>
            <a:hueOff val="219542"/>
            <a:satOff val="-5347"/>
            <a:lumOff val="23398"/>
            <a:alphaOff val="0"/>
          </a:schemeClr>
        </a:solidFill>
        <a:ln w="12700" cap="flat" cmpd="sng" algn="ctr">
          <a:solidFill>
            <a:schemeClr val="accent1">
              <a:shade val="50000"/>
              <a:hueOff val="219542"/>
              <a:satOff val="-5347"/>
              <a:lumOff val="233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0B4FD-DC3C-445B-A264-6850B3F9E6F3}">
      <dsp:nvSpPr>
        <dsp:cNvPr id="0" name=""/>
        <dsp:cNvSpPr/>
      </dsp:nvSpPr>
      <dsp:spPr>
        <a:xfrm rot="5400000">
          <a:off x="4410732" y="1988302"/>
          <a:ext cx="1098686" cy="1828189"/>
        </a:xfrm>
        <a:prstGeom prst="corner">
          <a:avLst>
            <a:gd name="adj1" fmla="val 16120"/>
            <a:gd name="adj2" fmla="val 16110"/>
          </a:avLst>
        </a:prstGeom>
        <a:solidFill>
          <a:schemeClr val="accent1">
            <a:shade val="50000"/>
            <a:hueOff val="292722"/>
            <a:satOff val="-7129"/>
            <a:lumOff val="31197"/>
            <a:alphaOff val="0"/>
          </a:schemeClr>
        </a:solidFill>
        <a:ln w="12700" cap="flat" cmpd="sng" algn="ctr">
          <a:solidFill>
            <a:schemeClr val="accent1">
              <a:shade val="50000"/>
              <a:hueOff val="292722"/>
              <a:satOff val="-7129"/>
              <a:lumOff val="311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9A5D0-3D0A-4736-9414-3A63E774DE68}">
      <dsp:nvSpPr>
        <dsp:cNvPr id="0" name=""/>
        <dsp:cNvSpPr/>
      </dsp:nvSpPr>
      <dsp:spPr>
        <a:xfrm>
          <a:off x="4227334" y="2534537"/>
          <a:ext cx="1650499" cy="1446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dirty="0">
              <a:latin typeface="Arial" panose="020B0604020202020204" pitchFamily="34" charset="0"/>
              <a:cs typeface="Arial" panose="020B0604020202020204" pitchFamily="34" charset="0"/>
            </a:rPr>
            <a:t>Año 2020</a:t>
          </a:r>
          <a:endParaRPr lang="es-AR"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1" kern="1200" dirty="0">
              <a:latin typeface="Arial" panose="020B0604020202020204" pitchFamily="34" charset="0"/>
              <a:cs typeface="Arial" panose="020B0604020202020204" pitchFamily="34" charset="0"/>
            </a:rPr>
            <a:t>Ley 27.570 Modifica LEC</a:t>
          </a:r>
          <a:endParaRPr lang="es-AR"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AR"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1" kern="1200" dirty="0">
              <a:latin typeface="Arial" panose="020B0604020202020204" pitchFamily="34" charset="0"/>
              <a:cs typeface="Arial" panose="020B0604020202020204" pitchFamily="34" charset="0"/>
            </a:rPr>
            <a:t>Decreto Reglamentario 1034/2020</a:t>
          </a:r>
          <a:endParaRPr lang="es-AR" sz="1400" b="1" kern="1200" dirty="0">
            <a:latin typeface="Arial" panose="020B0604020202020204" pitchFamily="34" charset="0"/>
            <a:cs typeface="Arial" panose="020B0604020202020204" pitchFamily="34" charset="0"/>
          </a:endParaRPr>
        </a:p>
      </dsp:txBody>
      <dsp:txXfrm>
        <a:off x="4227334" y="2534537"/>
        <a:ext cx="1650499" cy="1446759"/>
      </dsp:txXfrm>
    </dsp:sp>
    <dsp:sp modelId="{11FF976E-D3F3-4B1A-8C7F-F21CC34EB857}">
      <dsp:nvSpPr>
        <dsp:cNvPr id="0" name=""/>
        <dsp:cNvSpPr/>
      </dsp:nvSpPr>
      <dsp:spPr>
        <a:xfrm>
          <a:off x="5566419" y="1853709"/>
          <a:ext cx="311415" cy="311415"/>
        </a:xfrm>
        <a:prstGeom prst="triangle">
          <a:avLst>
            <a:gd name="adj" fmla="val 100000"/>
          </a:avLst>
        </a:prstGeom>
        <a:solidFill>
          <a:schemeClr val="accent1">
            <a:shade val="50000"/>
            <a:hueOff val="365903"/>
            <a:satOff val="-8911"/>
            <a:lumOff val="38996"/>
            <a:alphaOff val="0"/>
          </a:schemeClr>
        </a:solidFill>
        <a:ln w="12700" cap="flat" cmpd="sng" algn="ctr">
          <a:solidFill>
            <a:schemeClr val="accent1">
              <a:shade val="50000"/>
              <a:hueOff val="365903"/>
              <a:satOff val="-8911"/>
              <a:lumOff val="389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6BA6E-BCDF-4763-9846-2ABDC21EDF16}">
      <dsp:nvSpPr>
        <dsp:cNvPr id="0" name=""/>
        <dsp:cNvSpPr/>
      </dsp:nvSpPr>
      <dsp:spPr>
        <a:xfrm rot="5400000">
          <a:off x="6431267" y="1488319"/>
          <a:ext cx="1098686" cy="1828189"/>
        </a:xfrm>
        <a:prstGeom prst="corner">
          <a:avLst>
            <a:gd name="adj1" fmla="val 16120"/>
            <a:gd name="adj2" fmla="val 16110"/>
          </a:avLst>
        </a:prstGeom>
        <a:solidFill>
          <a:schemeClr val="accent1">
            <a:shade val="50000"/>
            <a:hueOff val="365903"/>
            <a:satOff val="-8911"/>
            <a:lumOff val="38996"/>
            <a:alphaOff val="0"/>
          </a:schemeClr>
        </a:solidFill>
        <a:ln w="12700" cap="flat" cmpd="sng" algn="ctr">
          <a:solidFill>
            <a:schemeClr val="accent1">
              <a:shade val="50000"/>
              <a:hueOff val="365903"/>
              <a:satOff val="-8911"/>
              <a:lumOff val="389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5E7E95-B42E-48D8-B169-38B3A1603952}">
      <dsp:nvSpPr>
        <dsp:cNvPr id="0" name=""/>
        <dsp:cNvSpPr/>
      </dsp:nvSpPr>
      <dsp:spPr>
        <a:xfrm>
          <a:off x="6225430" y="2034554"/>
          <a:ext cx="1867689" cy="1446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dirty="0">
              <a:latin typeface="Arial" panose="020B0604020202020204" pitchFamily="34" charset="0"/>
              <a:cs typeface="Arial" panose="020B0604020202020204" pitchFamily="34" charset="0"/>
            </a:rPr>
            <a:t>Año 2021</a:t>
          </a:r>
          <a:endParaRPr lang="es-AR"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a:latin typeface="Arial" panose="020B0604020202020204" pitchFamily="34" charset="0"/>
              <a:cs typeface="Arial" panose="020B0604020202020204" pitchFamily="34" charset="0"/>
            </a:rPr>
            <a:t>Resolución (MDP) 4/2021 Reglamentación del Régimen EDC por la Autoridad de Aplicación </a:t>
          </a:r>
          <a:r>
            <a:rPr lang="es-ES" sz="1400" b="1" kern="1200" dirty="0">
              <a:solidFill>
                <a:srgbClr val="FF0000"/>
              </a:solidFill>
              <a:latin typeface="Arial" panose="020B0604020202020204" pitchFamily="34" charset="0"/>
              <a:cs typeface="Arial" panose="020B0604020202020204" pitchFamily="34" charset="0"/>
            </a:rPr>
            <a:t>(D)</a:t>
          </a:r>
          <a:endParaRPr lang="es-A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A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a:latin typeface="Arial" panose="020B0604020202020204" pitchFamily="34" charset="0"/>
              <a:cs typeface="Arial" panose="020B0604020202020204" pitchFamily="34" charset="0"/>
            </a:rPr>
            <a:t>Disposición (</a:t>
          </a:r>
          <a:r>
            <a:rPr lang="es-ES" sz="1400" kern="1200" dirty="0" err="1">
              <a:latin typeface="Arial" panose="020B0604020202020204" pitchFamily="34" charset="0"/>
              <a:cs typeface="Arial" panose="020B0604020202020204" pitchFamily="34" charset="0"/>
            </a:rPr>
            <a:t>Subs</a:t>
          </a:r>
          <a:r>
            <a:rPr lang="es-ES" sz="1400" kern="1200" dirty="0">
              <a:latin typeface="Arial" panose="020B0604020202020204" pitchFamily="34" charset="0"/>
              <a:cs typeface="Arial" panose="020B0604020202020204" pitchFamily="34" charset="0"/>
            </a:rPr>
            <a:t>. </a:t>
          </a:r>
          <a:r>
            <a:rPr lang="es-ES" sz="1400" kern="1200" dirty="0" err="1">
              <a:latin typeface="Arial" panose="020B0604020202020204" pitchFamily="34" charset="0"/>
              <a:cs typeface="Arial" panose="020B0604020202020204" pitchFamily="34" charset="0"/>
            </a:rPr>
            <a:t>EdC</a:t>
          </a:r>
          <a:r>
            <a:rPr lang="es-ES" sz="1400" kern="1200" dirty="0">
              <a:latin typeface="Arial" panose="020B0604020202020204" pitchFamily="34" charset="0"/>
              <a:cs typeface="Arial" panose="020B0604020202020204" pitchFamily="34" charset="0"/>
            </a:rPr>
            <a:t>) 11/2021 </a:t>
          </a:r>
          <a:r>
            <a:rPr lang="es-ES" sz="1400" b="1" kern="1200" dirty="0">
              <a:solidFill>
                <a:srgbClr val="FF0000"/>
              </a:solidFill>
              <a:latin typeface="Arial" panose="020B0604020202020204" pitchFamily="34" charset="0"/>
              <a:cs typeface="Arial" panose="020B0604020202020204" pitchFamily="34" charset="0"/>
            </a:rPr>
            <a:t>(D)</a:t>
          </a:r>
          <a:endParaRPr lang="es-A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A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a:latin typeface="Arial" panose="020B0604020202020204" pitchFamily="34" charset="0"/>
              <a:cs typeface="Arial" panose="020B0604020202020204" pitchFamily="34" charset="0"/>
            </a:rPr>
            <a:t>Resolución (AFIP) 4949 </a:t>
          </a:r>
          <a:r>
            <a:rPr lang="es-ES" sz="1400" b="1" kern="1200" dirty="0">
              <a:solidFill>
                <a:srgbClr val="FF0000"/>
              </a:solidFill>
              <a:latin typeface="Arial" panose="020B0604020202020204" pitchFamily="34" charset="0"/>
              <a:cs typeface="Arial" panose="020B0604020202020204" pitchFamily="34" charset="0"/>
            </a:rPr>
            <a:t>(D)</a:t>
          </a:r>
          <a:endParaRPr lang="es-AR" sz="1400" b="1" kern="1200" dirty="0">
            <a:solidFill>
              <a:srgbClr val="FF0000"/>
            </a:solidFill>
            <a:latin typeface="Arial" panose="020B0604020202020204" pitchFamily="34" charset="0"/>
            <a:cs typeface="Arial" panose="020B0604020202020204" pitchFamily="34" charset="0"/>
          </a:endParaRPr>
        </a:p>
      </dsp:txBody>
      <dsp:txXfrm>
        <a:off x="6225430" y="2034554"/>
        <a:ext cx="1867689" cy="1446759"/>
      </dsp:txXfrm>
    </dsp:sp>
    <dsp:sp modelId="{3EECC0F8-ABAA-4648-AAAE-EC6F5A5E96BC}">
      <dsp:nvSpPr>
        <dsp:cNvPr id="0" name=""/>
        <dsp:cNvSpPr/>
      </dsp:nvSpPr>
      <dsp:spPr>
        <a:xfrm>
          <a:off x="7586953" y="1353725"/>
          <a:ext cx="311415" cy="311415"/>
        </a:xfrm>
        <a:prstGeom prst="triangle">
          <a:avLst>
            <a:gd name="adj" fmla="val 100000"/>
          </a:avLst>
        </a:prstGeom>
        <a:solidFill>
          <a:schemeClr val="accent1">
            <a:shade val="50000"/>
            <a:hueOff val="292722"/>
            <a:satOff val="-7129"/>
            <a:lumOff val="31197"/>
            <a:alphaOff val="0"/>
          </a:schemeClr>
        </a:solidFill>
        <a:ln w="12700" cap="flat" cmpd="sng" algn="ctr">
          <a:solidFill>
            <a:schemeClr val="accent1">
              <a:shade val="50000"/>
              <a:hueOff val="292722"/>
              <a:satOff val="-7129"/>
              <a:lumOff val="311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BD23EC-C20F-4774-B3B2-631C0EDD0BAD}">
      <dsp:nvSpPr>
        <dsp:cNvPr id="0" name=""/>
        <dsp:cNvSpPr/>
      </dsp:nvSpPr>
      <dsp:spPr>
        <a:xfrm rot="5400000">
          <a:off x="8451801" y="988336"/>
          <a:ext cx="1098686" cy="1828189"/>
        </a:xfrm>
        <a:prstGeom prst="corner">
          <a:avLst>
            <a:gd name="adj1" fmla="val 16120"/>
            <a:gd name="adj2" fmla="val 16110"/>
          </a:avLst>
        </a:prstGeom>
        <a:solidFill>
          <a:schemeClr val="accent1">
            <a:shade val="50000"/>
            <a:hueOff val="219542"/>
            <a:satOff val="-5347"/>
            <a:lumOff val="23398"/>
            <a:alphaOff val="0"/>
          </a:schemeClr>
        </a:solidFill>
        <a:ln w="12700" cap="flat" cmpd="sng" algn="ctr">
          <a:solidFill>
            <a:schemeClr val="accent1">
              <a:shade val="50000"/>
              <a:hueOff val="219542"/>
              <a:satOff val="-5347"/>
              <a:lumOff val="233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341B1-E573-439C-827B-074AC4690406}">
      <dsp:nvSpPr>
        <dsp:cNvPr id="0" name=""/>
        <dsp:cNvSpPr/>
      </dsp:nvSpPr>
      <dsp:spPr>
        <a:xfrm>
          <a:off x="8241285" y="1534570"/>
          <a:ext cx="1934484" cy="1446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ts val="1200"/>
            </a:spcAft>
            <a:buNone/>
          </a:pPr>
          <a:r>
            <a:rPr lang="es-ES" sz="1400" b="1" kern="1200" dirty="0">
              <a:latin typeface="Arial" panose="020B0604020202020204" pitchFamily="34" charset="0"/>
              <a:cs typeface="Arial" panose="020B0604020202020204" pitchFamily="34" charset="0"/>
            </a:rPr>
            <a:t>Año 2022</a:t>
          </a:r>
          <a:endParaRPr lang="es-AR"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ts val="1200"/>
            </a:spcAft>
            <a:buChar char="•"/>
          </a:pPr>
          <a:r>
            <a:rPr lang="es-ES" sz="1400" b="1" kern="1200" dirty="0">
              <a:latin typeface="Arial" panose="020B0604020202020204" pitchFamily="34" charset="0"/>
              <a:cs typeface="Arial" panose="020B0604020202020204" pitchFamily="34" charset="0"/>
            </a:rPr>
            <a:t>DNU 679/2022 (Modifica LEC)</a:t>
          </a:r>
          <a:endParaRPr lang="es-AR"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ts val="1200"/>
            </a:spcAft>
            <a:buChar char="•"/>
          </a:pPr>
          <a:r>
            <a:rPr lang="es-ES" sz="1400" kern="1200" dirty="0">
              <a:latin typeface="Arial" panose="020B0604020202020204" pitchFamily="34" charset="0"/>
              <a:cs typeface="Arial" panose="020B0604020202020204" pitchFamily="34" charset="0"/>
            </a:rPr>
            <a:t>Resolución MECON 976/22 (Cambia Autoridad de Aplicación y Deroga RG 4/2021)</a:t>
          </a:r>
          <a:endParaRPr lang="es-A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ts val="1200"/>
            </a:spcAft>
            <a:buChar char="•"/>
          </a:pPr>
          <a:r>
            <a:rPr lang="es-ES" sz="1400" b="1" kern="1200" dirty="0">
              <a:latin typeface="Arial" panose="020B0604020202020204" pitchFamily="34" charset="0"/>
              <a:cs typeface="Arial" panose="020B0604020202020204" pitchFamily="34" charset="0"/>
            </a:rPr>
            <a:t>Resolución (SEC) 268/22: Nueva reglamentación Régimen (Deroga Disp. 11/2021) </a:t>
          </a:r>
          <a:endParaRPr lang="es-AR" sz="1400" b="1" kern="1200" dirty="0">
            <a:latin typeface="Arial" panose="020B0604020202020204" pitchFamily="34" charset="0"/>
            <a:cs typeface="Arial" panose="020B0604020202020204" pitchFamily="34" charset="0"/>
          </a:endParaRPr>
        </a:p>
      </dsp:txBody>
      <dsp:txXfrm>
        <a:off x="8241285" y="1534570"/>
        <a:ext cx="1934484" cy="1446759"/>
      </dsp:txXfrm>
    </dsp:sp>
    <dsp:sp modelId="{AFF32E6B-EC58-4DD1-A516-02F35763069C}">
      <dsp:nvSpPr>
        <dsp:cNvPr id="0" name=""/>
        <dsp:cNvSpPr/>
      </dsp:nvSpPr>
      <dsp:spPr>
        <a:xfrm>
          <a:off x="9607488" y="853742"/>
          <a:ext cx="311415" cy="311415"/>
        </a:xfrm>
        <a:prstGeom prst="triangle">
          <a:avLst>
            <a:gd name="adj" fmla="val 100000"/>
          </a:avLst>
        </a:prstGeom>
        <a:solidFill>
          <a:schemeClr val="accent1">
            <a:shade val="50000"/>
            <a:hueOff val="146361"/>
            <a:satOff val="-3564"/>
            <a:lumOff val="15599"/>
            <a:alphaOff val="0"/>
          </a:schemeClr>
        </a:solidFill>
        <a:ln w="12700" cap="flat" cmpd="sng" algn="ctr">
          <a:solidFill>
            <a:schemeClr val="accent1">
              <a:shade val="50000"/>
              <a:hueOff val="146361"/>
              <a:satOff val="-3564"/>
              <a:lumOff val="155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4F5D6-2EA2-4BF5-B38A-04D3F1852251}">
      <dsp:nvSpPr>
        <dsp:cNvPr id="0" name=""/>
        <dsp:cNvSpPr/>
      </dsp:nvSpPr>
      <dsp:spPr>
        <a:xfrm rot="5400000">
          <a:off x="10472335" y="488352"/>
          <a:ext cx="1098686" cy="1828189"/>
        </a:xfrm>
        <a:prstGeom prst="corner">
          <a:avLst>
            <a:gd name="adj1" fmla="val 16120"/>
            <a:gd name="adj2" fmla="val 16110"/>
          </a:avLst>
        </a:prstGeom>
        <a:solidFill>
          <a:schemeClr val="accent1">
            <a:shade val="50000"/>
            <a:hueOff val="73181"/>
            <a:satOff val="-1782"/>
            <a:lumOff val="7799"/>
            <a:alphaOff val="0"/>
          </a:schemeClr>
        </a:solidFill>
        <a:ln w="12700" cap="flat" cmpd="sng" algn="ctr">
          <a:solidFill>
            <a:schemeClr val="accent1">
              <a:shade val="50000"/>
              <a:hueOff val="73181"/>
              <a:satOff val="-1782"/>
              <a:lumOff val="77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EF99B-07B7-4460-987B-161ACEE893CD}">
      <dsp:nvSpPr>
        <dsp:cNvPr id="0" name=""/>
        <dsp:cNvSpPr/>
      </dsp:nvSpPr>
      <dsp:spPr>
        <a:xfrm>
          <a:off x="10288937" y="1034587"/>
          <a:ext cx="1650499" cy="1446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dirty="0">
              <a:latin typeface="Arial" panose="020B0604020202020204" pitchFamily="34" charset="0"/>
              <a:cs typeface="Arial" panose="020B0604020202020204" pitchFamily="34" charset="0"/>
            </a:rPr>
            <a:t>Año 2023</a:t>
          </a:r>
          <a:endParaRPr lang="es-AR"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1" kern="1200" dirty="0">
              <a:latin typeface="Arial" panose="020B0604020202020204" pitchFamily="34" charset="0"/>
              <a:cs typeface="Arial" panose="020B0604020202020204" pitchFamily="34" charset="0"/>
            </a:rPr>
            <a:t>Resolución AFIP 5325 (Deroga RG AFIP 4949)</a:t>
          </a:r>
          <a:endParaRPr lang="es-AR" sz="1400" b="1" kern="1200" dirty="0">
            <a:latin typeface="Arial" panose="020B0604020202020204" pitchFamily="34" charset="0"/>
            <a:cs typeface="Arial" panose="020B0604020202020204" pitchFamily="34" charset="0"/>
          </a:endParaRPr>
        </a:p>
      </dsp:txBody>
      <dsp:txXfrm>
        <a:off x="10288937" y="1034587"/>
        <a:ext cx="1650499" cy="14467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449FA-7DA6-4FAA-91BB-1735F58DDA5B}">
      <dsp:nvSpPr>
        <dsp:cNvPr id="0" name=""/>
        <dsp:cNvSpPr/>
      </dsp:nvSpPr>
      <dsp:spPr>
        <a:xfrm>
          <a:off x="828209" y="0"/>
          <a:ext cx="9386371" cy="493816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ADDDF-F74A-471F-AF05-2CBA1BAD6BA3}">
      <dsp:nvSpPr>
        <dsp:cNvPr id="0" name=""/>
        <dsp:cNvSpPr/>
      </dsp:nvSpPr>
      <dsp:spPr>
        <a:xfrm>
          <a:off x="3235" y="1059592"/>
          <a:ext cx="1947585" cy="281898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u="none" kern="1200" dirty="0">
              <a:latin typeface="Arial" panose="020B0604020202020204" pitchFamily="34" charset="0"/>
              <a:cs typeface="Arial" panose="020B0604020202020204" pitchFamily="34" charset="0"/>
            </a:rPr>
            <a:t>Paso 1: Presentación ante AFIP del Formulario 1278 “Régimen de Promoción de la Economía del Conocimiento - Solicitud de Inscripción/Revalidación anual”</a:t>
          </a:r>
        </a:p>
      </dsp:txBody>
      <dsp:txXfrm>
        <a:off x="98308" y="1154665"/>
        <a:ext cx="1757439" cy="2628836"/>
      </dsp:txXfrm>
    </dsp:sp>
    <dsp:sp modelId="{DC785440-B9D6-4B4A-B741-FD2653D5DE6D}">
      <dsp:nvSpPr>
        <dsp:cNvPr id="0" name=""/>
        <dsp:cNvSpPr/>
      </dsp:nvSpPr>
      <dsp:spPr>
        <a:xfrm>
          <a:off x="2275418" y="1016047"/>
          <a:ext cx="1947585" cy="290607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i="0" u="none" kern="1200" dirty="0">
              <a:latin typeface="Arial" panose="020B0604020202020204" pitchFamily="34" charset="0"/>
              <a:cs typeface="Arial" panose="020B0604020202020204" pitchFamily="34" charset="0"/>
            </a:rPr>
            <a:t>Paso 2: Presentación por TAD del Formulario de Inscripción (Anexo IV de la RG 268/22), </a:t>
          </a:r>
          <a:r>
            <a:rPr lang="es-AR" sz="1500" i="0" u="none" kern="1200" dirty="0" err="1">
              <a:latin typeface="Arial" panose="020B0604020202020204" pitchFamily="34" charset="0"/>
              <a:cs typeface="Arial" panose="020B0604020202020204" pitchFamily="34" charset="0"/>
            </a:rPr>
            <a:t>DDJJs</a:t>
          </a:r>
          <a:r>
            <a:rPr lang="es-AR" sz="1500" i="0" u="none" kern="1200" dirty="0">
              <a:latin typeface="Arial" panose="020B0604020202020204" pitchFamily="34" charset="0"/>
              <a:cs typeface="Arial" panose="020B0604020202020204" pitchFamily="34" charset="0"/>
            </a:rPr>
            <a:t> adicionales y documentación de soporte. </a:t>
          </a:r>
        </a:p>
      </dsp:txBody>
      <dsp:txXfrm>
        <a:off x="2370491" y="1111120"/>
        <a:ext cx="1757439" cy="2715926"/>
      </dsp:txXfrm>
    </dsp:sp>
    <dsp:sp modelId="{955FF4D9-9DC6-4F25-A477-3DA04DF7FE8E}">
      <dsp:nvSpPr>
        <dsp:cNvPr id="0" name=""/>
        <dsp:cNvSpPr/>
      </dsp:nvSpPr>
      <dsp:spPr>
        <a:xfrm>
          <a:off x="4547602" y="1001539"/>
          <a:ext cx="1947585" cy="293508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kern="1200" dirty="0">
              <a:latin typeface="Arial" panose="020B0604020202020204" pitchFamily="34" charset="0"/>
              <a:cs typeface="Arial" panose="020B0604020202020204" pitchFamily="34" charset="0"/>
            </a:rPr>
            <a:t>Paso 3: Análisis de la solicitud (pedido de información adicional de corresponder)</a:t>
          </a:r>
        </a:p>
      </dsp:txBody>
      <dsp:txXfrm>
        <a:off x="4642675" y="1096612"/>
        <a:ext cx="1757439" cy="2744943"/>
      </dsp:txXfrm>
    </dsp:sp>
    <dsp:sp modelId="{2C510524-3D37-4ADC-818F-858795C75078}">
      <dsp:nvSpPr>
        <dsp:cNvPr id="0" name=""/>
        <dsp:cNvSpPr/>
      </dsp:nvSpPr>
      <dsp:spPr>
        <a:xfrm>
          <a:off x="6819785" y="987021"/>
          <a:ext cx="1947585" cy="29641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kern="1200" dirty="0">
              <a:latin typeface="Arial" panose="020B0604020202020204" pitchFamily="34" charset="0"/>
              <a:cs typeface="Arial" panose="020B0604020202020204" pitchFamily="34" charset="0"/>
            </a:rPr>
            <a:t>Paso 4: Emisión del informe técnico de evaluación y elevación a la Autoridad de Aplicación</a:t>
          </a:r>
        </a:p>
      </dsp:txBody>
      <dsp:txXfrm>
        <a:off x="6914858" y="1082094"/>
        <a:ext cx="1757439" cy="2773979"/>
      </dsp:txXfrm>
    </dsp:sp>
    <dsp:sp modelId="{0CE20963-A238-426A-ACD1-86FA3244BB98}">
      <dsp:nvSpPr>
        <dsp:cNvPr id="0" name=""/>
        <dsp:cNvSpPr/>
      </dsp:nvSpPr>
      <dsp:spPr>
        <a:xfrm>
          <a:off x="9091968" y="1030566"/>
          <a:ext cx="1947585" cy="28770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kern="1200" dirty="0">
              <a:latin typeface="Arial" panose="020B0604020202020204" pitchFamily="34" charset="0"/>
              <a:cs typeface="Arial" panose="020B0604020202020204" pitchFamily="34" charset="0"/>
            </a:rPr>
            <a:t>Paso 5: Acto administrativo de inscripción o de rechazo (con detalle de las condiciones que determinan la inscripción y de los beneficios a recibir)</a:t>
          </a:r>
        </a:p>
      </dsp:txBody>
      <dsp:txXfrm>
        <a:off x="9187041" y="1125639"/>
        <a:ext cx="1757439" cy="26868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A773F-9D42-41F8-BADA-17A1A9AA8689}">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CC4AB-8F79-4FED-BD1A-0448DD783934}">
      <dsp:nvSpPr>
        <dsp:cNvPr id="0" name=""/>
        <dsp:cNvSpPr/>
      </dsp:nvSpPr>
      <dsp:spPr>
        <a:xfrm>
          <a:off x="305246" y="197811"/>
          <a:ext cx="10152263" cy="39544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45720" rIns="45720" bIns="45720" numCol="1" spcCol="1270" anchor="ctr" anchorCtr="0">
          <a:noAutofit/>
        </a:bodyPr>
        <a:lstStyle/>
        <a:p>
          <a:pPr marL="0" lvl="0" indent="0" algn="l" defTabSz="800100">
            <a:lnSpc>
              <a:spcPct val="90000"/>
            </a:lnSpc>
            <a:spcBef>
              <a:spcPct val="0"/>
            </a:spcBef>
            <a:spcAft>
              <a:spcPct val="35000"/>
            </a:spcAft>
            <a:buNone/>
          </a:pPr>
          <a:r>
            <a:rPr lang="es-AR" sz="1800" kern="1200" dirty="0">
              <a:latin typeface="Arial" panose="020B0604020202020204" pitchFamily="34" charset="0"/>
              <a:cs typeface="Arial" panose="020B0604020202020204" pitchFamily="34" charset="0"/>
            </a:rPr>
            <a:t>Curso normal de cumplimiento de sus obligaciones fiscales, laborales, gremiales y previsionales</a:t>
          </a:r>
        </a:p>
      </dsp:txBody>
      <dsp:txXfrm>
        <a:off x="305246" y="197811"/>
        <a:ext cx="10152263" cy="395449"/>
      </dsp:txXfrm>
    </dsp:sp>
    <dsp:sp modelId="{1DA89C53-186A-4BC2-9693-9E1EDEB0442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3728D-7126-4EC3-BBE8-AA7E94E9D154}">
      <dsp:nvSpPr>
        <dsp:cNvPr id="0" name=""/>
        <dsp:cNvSpPr/>
      </dsp:nvSpPr>
      <dsp:spPr>
        <a:xfrm>
          <a:off x="663361" y="791334"/>
          <a:ext cx="9794148" cy="39544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45720" rIns="45720" bIns="45720" numCol="1" spcCol="1270" anchor="ctr" anchorCtr="0">
          <a:noAutofit/>
        </a:bodyPr>
        <a:lstStyle/>
        <a:p>
          <a:pPr marL="0" lvl="0" indent="0" algn="l" defTabSz="800100">
            <a:lnSpc>
              <a:spcPct val="90000"/>
            </a:lnSpc>
            <a:spcBef>
              <a:spcPct val="0"/>
            </a:spcBef>
            <a:spcAft>
              <a:spcPct val="35000"/>
            </a:spcAft>
            <a:buNone/>
          </a:pPr>
          <a:r>
            <a:rPr lang="es-AR" sz="1800" kern="1200" dirty="0">
              <a:latin typeface="Arial" panose="020B0604020202020204" pitchFamily="34" charset="0"/>
              <a:cs typeface="Arial" panose="020B0604020202020204" pitchFamily="34" charset="0"/>
            </a:rPr>
            <a:t>Mantenimiento – Incremento de la Nómina Salarial</a:t>
          </a:r>
        </a:p>
      </dsp:txBody>
      <dsp:txXfrm>
        <a:off x="663361" y="791334"/>
        <a:ext cx="9794148" cy="395449"/>
      </dsp:txXfrm>
    </dsp:sp>
    <dsp:sp modelId="{833BCFA0-AF9E-4230-9753-F41126BCC472}">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574E7D-3AA7-4E75-9913-696FEB1A242E}">
      <dsp:nvSpPr>
        <dsp:cNvPr id="0" name=""/>
        <dsp:cNvSpPr/>
      </dsp:nvSpPr>
      <dsp:spPr>
        <a:xfrm>
          <a:off x="859606" y="1384421"/>
          <a:ext cx="9597902" cy="39544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45720" rIns="45720" bIns="45720" numCol="1" spcCol="1270" anchor="ctr" anchorCtr="0">
          <a:noAutofit/>
        </a:bodyPr>
        <a:lstStyle/>
        <a:p>
          <a:pPr marL="0" lvl="0" indent="0" algn="l" defTabSz="800100">
            <a:lnSpc>
              <a:spcPct val="90000"/>
            </a:lnSpc>
            <a:spcBef>
              <a:spcPct val="0"/>
            </a:spcBef>
            <a:spcAft>
              <a:spcPct val="35000"/>
            </a:spcAft>
            <a:buNone/>
          </a:pPr>
          <a:r>
            <a:rPr lang="es-AR" sz="1800" kern="1200" dirty="0">
              <a:latin typeface="Arial" panose="020B0604020202020204" pitchFamily="34" charset="0"/>
              <a:cs typeface="Arial" panose="020B0604020202020204" pitchFamily="34" charset="0"/>
            </a:rPr>
            <a:t>Mantenimiento de la/s actividad/es promovida/s</a:t>
          </a:r>
        </a:p>
      </dsp:txBody>
      <dsp:txXfrm>
        <a:off x="859606" y="1384421"/>
        <a:ext cx="9597902" cy="395449"/>
      </dsp:txXfrm>
    </dsp:sp>
    <dsp:sp modelId="{76A3EC58-82C5-4E21-97B5-1E5D26526216}">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759FEA-8306-45F7-AB6F-D962EBEBFEC5}">
      <dsp:nvSpPr>
        <dsp:cNvPr id="0" name=""/>
        <dsp:cNvSpPr/>
      </dsp:nvSpPr>
      <dsp:spPr>
        <a:xfrm>
          <a:off x="922266" y="1977944"/>
          <a:ext cx="9535243" cy="39544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45720" rIns="45720" bIns="45720" numCol="1" spcCol="1270" anchor="ctr" anchorCtr="0">
          <a:noAutofit/>
        </a:bodyPr>
        <a:lstStyle/>
        <a:p>
          <a:pPr marL="0" lvl="0" indent="0" algn="l" defTabSz="800100">
            <a:lnSpc>
              <a:spcPct val="90000"/>
            </a:lnSpc>
            <a:spcBef>
              <a:spcPct val="0"/>
            </a:spcBef>
            <a:spcAft>
              <a:spcPct val="35000"/>
            </a:spcAft>
            <a:buNone/>
          </a:pPr>
          <a:r>
            <a:rPr lang="es-AR" sz="1800" kern="1200" dirty="0">
              <a:latin typeface="Arial" panose="020B0604020202020204" pitchFamily="34" charset="0"/>
              <a:cs typeface="Arial" panose="020B0604020202020204" pitchFamily="34" charset="0"/>
            </a:rPr>
            <a:t>Incremento de los Requisitos adicionales</a:t>
          </a:r>
        </a:p>
      </dsp:txBody>
      <dsp:txXfrm>
        <a:off x="922266" y="1977944"/>
        <a:ext cx="9535243" cy="395449"/>
      </dsp:txXfrm>
    </dsp:sp>
    <dsp:sp modelId="{63C7F3E3-30AF-47C0-A913-95F390F63993}">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906F65-3AAD-46DC-901E-21D7E61172CB}">
      <dsp:nvSpPr>
        <dsp:cNvPr id="0" name=""/>
        <dsp:cNvSpPr/>
      </dsp:nvSpPr>
      <dsp:spPr>
        <a:xfrm>
          <a:off x="859606" y="2571466"/>
          <a:ext cx="9597902" cy="39544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45720" rIns="45720" bIns="45720" numCol="1" spcCol="1270" anchor="ctr" anchorCtr="0">
          <a:noAutofit/>
        </a:bodyPr>
        <a:lstStyle/>
        <a:p>
          <a:pPr marL="0" lvl="0" indent="0" algn="l" defTabSz="800100">
            <a:lnSpc>
              <a:spcPct val="90000"/>
            </a:lnSpc>
            <a:spcBef>
              <a:spcPct val="0"/>
            </a:spcBef>
            <a:spcAft>
              <a:spcPct val="35000"/>
            </a:spcAft>
            <a:buNone/>
          </a:pPr>
          <a:r>
            <a:rPr lang="es-AR" sz="1800" kern="1200" dirty="0">
              <a:latin typeface="Arial" panose="020B0604020202020204" pitchFamily="34" charset="0"/>
              <a:cs typeface="Arial" panose="020B0604020202020204" pitchFamily="34" charset="0"/>
            </a:rPr>
            <a:t>Cumplimiento de las presentaciones anuales y revalidación bienal</a:t>
          </a:r>
        </a:p>
      </dsp:txBody>
      <dsp:txXfrm>
        <a:off x="859606" y="2571466"/>
        <a:ext cx="9597902" cy="395449"/>
      </dsp:txXfrm>
    </dsp:sp>
    <dsp:sp modelId="{77379AA9-0215-4BFC-97FB-C858739FEBCA}">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3904D-E1CD-4BF2-A8D3-42886D816B26}">
      <dsp:nvSpPr>
        <dsp:cNvPr id="0" name=""/>
        <dsp:cNvSpPr/>
      </dsp:nvSpPr>
      <dsp:spPr>
        <a:xfrm>
          <a:off x="663361" y="3164554"/>
          <a:ext cx="9794148" cy="39544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45720" rIns="45720" bIns="45720" numCol="1" spcCol="1270" anchor="ctr" anchorCtr="0">
          <a:noAutofit/>
        </a:bodyPr>
        <a:lstStyle/>
        <a:p>
          <a:pPr marL="0" lvl="0" indent="0" algn="l" defTabSz="800100">
            <a:lnSpc>
              <a:spcPct val="90000"/>
            </a:lnSpc>
            <a:spcBef>
              <a:spcPct val="0"/>
            </a:spcBef>
            <a:spcAft>
              <a:spcPct val="35000"/>
            </a:spcAft>
            <a:buNone/>
          </a:pPr>
          <a:r>
            <a:rPr lang="es-AR" sz="1800" kern="1200" dirty="0">
              <a:latin typeface="Arial" panose="020B0604020202020204" pitchFamily="34" charset="0"/>
              <a:cs typeface="Arial" panose="020B0604020202020204" pitchFamily="34" charset="0"/>
            </a:rPr>
            <a:t>Pago de Tasa de Verificación</a:t>
          </a:r>
        </a:p>
      </dsp:txBody>
      <dsp:txXfrm>
        <a:off x="663361" y="3164554"/>
        <a:ext cx="9794148" cy="395449"/>
      </dsp:txXfrm>
    </dsp:sp>
    <dsp:sp modelId="{4DECE598-B131-467B-AC4B-B25B39DF1BD7}">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BA135B-A283-4339-89A7-D4B35DED32F9}">
      <dsp:nvSpPr>
        <dsp:cNvPr id="0" name=""/>
        <dsp:cNvSpPr/>
      </dsp:nvSpPr>
      <dsp:spPr>
        <a:xfrm>
          <a:off x="305246" y="3758076"/>
          <a:ext cx="10152263" cy="39544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45720" rIns="45720" bIns="45720" numCol="1" spcCol="1270" anchor="ctr" anchorCtr="0">
          <a:noAutofit/>
        </a:bodyPr>
        <a:lstStyle/>
        <a:p>
          <a:pPr marL="0" lvl="0" indent="0" algn="l" defTabSz="800100">
            <a:lnSpc>
              <a:spcPct val="90000"/>
            </a:lnSpc>
            <a:spcBef>
              <a:spcPct val="0"/>
            </a:spcBef>
            <a:spcAft>
              <a:spcPct val="35000"/>
            </a:spcAft>
            <a:buNone/>
          </a:pPr>
          <a:r>
            <a:rPr lang="es-AR" sz="1800" kern="1200" dirty="0">
              <a:latin typeface="Arial" panose="020B0604020202020204" pitchFamily="34" charset="0"/>
              <a:cs typeface="Arial" panose="020B0604020202020204" pitchFamily="34" charset="0"/>
            </a:rPr>
            <a:t>Pago de aporte al FONPEC</a:t>
          </a:r>
        </a:p>
      </dsp:txBody>
      <dsp:txXfrm>
        <a:off x="305246" y="3758076"/>
        <a:ext cx="10152263" cy="395449"/>
      </dsp:txXfrm>
    </dsp:sp>
    <dsp:sp modelId="{E1B780E8-CA86-4A05-B8D6-533F61256CE6}">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66F4F-F846-4A37-A4E0-EC54C7A466E2}">
      <dsp:nvSpPr>
        <dsp:cNvPr id="0" name=""/>
        <dsp:cNvSpPr/>
      </dsp:nvSpPr>
      <dsp:spPr>
        <a:xfrm>
          <a:off x="10384" y="1429510"/>
          <a:ext cx="3103747" cy="2298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Sujetos inscriptos (451) informan nómina de empleados con Código de Actividad </a:t>
          </a:r>
        </a:p>
      </dsp:txBody>
      <dsp:txXfrm>
        <a:off x="77711" y="1496837"/>
        <a:ext cx="2969093" cy="2164059"/>
      </dsp:txXfrm>
    </dsp:sp>
    <dsp:sp modelId="{583D5E5B-5C2A-40EB-B747-9E6B3867236A}">
      <dsp:nvSpPr>
        <dsp:cNvPr id="0" name=""/>
        <dsp:cNvSpPr/>
      </dsp:nvSpPr>
      <dsp:spPr>
        <a:xfrm>
          <a:off x="3424506" y="2194002"/>
          <a:ext cx="657994" cy="769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a:off x="3424506" y="2347948"/>
        <a:ext cx="460596" cy="461837"/>
      </dsp:txXfrm>
    </dsp:sp>
    <dsp:sp modelId="{5A24E6A1-ECF7-47E1-8C47-ADFAA8BDB460}">
      <dsp:nvSpPr>
        <dsp:cNvPr id="0" name=""/>
        <dsp:cNvSpPr/>
      </dsp:nvSpPr>
      <dsp:spPr>
        <a:xfrm>
          <a:off x="4355631" y="1429510"/>
          <a:ext cx="3103747" cy="2298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AFIP informa a Secretaría de Economía del Conocimiento </a:t>
          </a:r>
        </a:p>
        <a:p>
          <a:pPr marL="0" lvl="0" indent="0" algn="ctr" defTabSz="800100">
            <a:lnSpc>
              <a:spcPct val="90000"/>
            </a:lnSpc>
            <a:spcBef>
              <a:spcPct val="0"/>
            </a:spcBef>
            <a:spcAft>
              <a:spcPct val="35000"/>
            </a:spcAft>
            <a:buNone/>
          </a:pPr>
          <a:endParaRPr lang="es-ES" sz="1800" kern="1200" dirty="0"/>
        </a:p>
      </dsp:txBody>
      <dsp:txXfrm>
        <a:off x="4422958" y="1496837"/>
        <a:ext cx="2969093" cy="2164059"/>
      </dsp:txXfrm>
    </dsp:sp>
    <dsp:sp modelId="{953A17F7-E175-4C04-B21D-6BF6B3D869D5}">
      <dsp:nvSpPr>
        <dsp:cNvPr id="0" name=""/>
        <dsp:cNvSpPr/>
      </dsp:nvSpPr>
      <dsp:spPr>
        <a:xfrm>
          <a:off x="7769753" y="2194002"/>
          <a:ext cx="657994" cy="769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a:off x="7769753" y="2347948"/>
        <a:ext cx="460596" cy="461837"/>
      </dsp:txXfrm>
    </dsp:sp>
    <dsp:sp modelId="{84DD8E22-BBE0-4004-8EB0-672B9ACEDE62}">
      <dsp:nvSpPr>
        <dsp:cNvPr id="0" name=""/>
        <dsp:cNvSpPr/>
      </dsp:nvSpPr>
      <dsp:spPr>
        <a:xfrm>
          <a:off x="8700877" y="1429510"/>
          <a:ext cx="3103747" cy="2298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Secretaría informa a AFIP bonos emitidos (tipo, numero, monto, año de emisión, fecha desde, fecha hasta, estado (válido)</a:t>
          </a:r>
        </a:p>
        <a:p>
          <a:pPr marL="0" lvl="0" indent="0" algn="ctr" defTabSz="800100">
            <a:lnSpc>
              <a:spcPct val="90000"/>
            </a:lnSpc>
            <a:spcBef>
              <a:spcPct val="0"/>
            </a:spcBef>
            <a:spcAft>
              <a:spcPct val="35000"/>
            </a:spcAft>
            <a:buNone/>
          </a:pPr>
          <a:endParaRPr lang="es-ES" sz="1800" kern="1200" dirty="0"/>
        </a:p>
        <a:p>
          <a:pPr marL="0" lvl="0" indent="0" algn="ctr" defTabSz="800100">
            <a:lnSpc>
              <a:spcPct val="90000"/>
            </a:lnSpc>
            <a:spcBef>
              <a:spcPct val="0"/>
            </a:spcBef>
            <a:spcAft>
              <a:spcPct val="35000"/>
            </a:spcAft>
            <a:buNone/>
          </a:pPr>
          <a:endParaRPr lang="es-AR" sz="1800" kern="1200" dirty="0"/>
        </a:p>
      </dsp:txBody>
      <dsp:txXfrm>
        <a:off x="8768204" y="1496837"/>
        <a:ext cx="2969093" cy="21640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84EEA-EF55-4E27-95C1-A58E1A5AD5AA}">
      <dsp:nvSpPr>
        <dsp:cNvPr id="0" name=""/>
        <dsp:cNvSpPr/>
      </dsp:nvSpPr>
      <dsp:spPr>
        <a:xfrm rot="10800000">
          <a:off x="2281470" y="1363"/>
          <a:ext cx="7856981" cy="12098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500"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Cesión de bonos de crédito fiscal 902</a:t>
          </a:r>
        </a:p>
        <a:p>
          <a:pPr marL="0" lvl="0" indent="0" algn="ctr" defTabSz="800100">
            <a:lnSpc>
              <a:spcPct val="90000"/>
            </a:lnSpc>
            <a:spcBef>
              <a:spcPct val="0"/>
            </a:spcBef>
            <a:spcAft>
              <a:spcPct val="35000"/>
            </a:spcAft>
            <a:buNone/>
          </a:pPr>
          <a:r>
            <a:rPr lang="es-ES" sz="1800" b="1" kern="1200" dirty="0">
              <a:solidFill>
                <a:schemeClr val="tx1"/>
              </a:solidFill>
            </a:rPr>
            <a:t>RG 5325/2023</a:t>
          </a:r>
        </a:p>
      </dsp:txBody>
      <dsp:txXfrm rot="10800000">
        <a:off x="2583927" y="1363"/>
        <a:ext cx="7554524" cy="1209827"/>
      </dsp:txXfrm>
    </dsp:sp>
    <dsp:sp modelId="{ECB25D60-9742-4050-80B1-424CE86F668A}">
      <dsp:nvSpPr>
        <dsp:cNvPr id="0" name=""/>
        <dsp:cNvSpPr/>
      </dsp:nvSpPr>
      <dsp:spPr>
        <a:xfrm>
          <a:off x="1676557" y="1363"/>
          <a:ext cx="1209827" cy="1209827"/>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BEC64-3583-4A8F-8A69-84DB1E8B4B36}">
      <dsp:nvSpPr>
        <dsp:cNvPr id="0" name=""/>
        <dsp:cNvSpPr/>
      </dsp:nvSpPr>
      <dsp:spPr>
        <a:xfrm rot="10800000">
          <a:off x="2281470" y="1572333"/>
          <a:ext cx="7856981" cy="12098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500" tIns="121920" rIns="227584" bIns="121920" numCol="1" spcCol="1270" anchor="ctr" anchorCtr="0">
          <a:noAutofit/>
        </a:bodyPr>
        <a:lstStyle/>
        <a:p>
          <a:pPr marL="0" lvl="0" indent="0" algn="ctr" defTabSz="1422400">
            <a:lnSpc>
              <a:spcPct val="90000"/>
            </a:lnSpc>
            <a:spcBef>
              <a:spcPct val="0"/>
            </a:spcBef>
            <a:spcAft>
              <a:spcPct val="35000"/>
            </a:spcAft>
            <a:buNone/>
          </a:pPr>
          <a:r>
            <a:rPr lang="es-ES" sz="3200" b="1" kern="1200" dirty="0">
              <a:solidFill>
                <a:srgbClr val="FF0000"/>
              </a:solidFill>
            </a:rPr>
            <a:t>Sólo a beneficiarios del Régimen de Promoción </a:t>
          </a:r>
          <a:endParaRPr lang="es-ES" sz="1800" b="1" kern="1200" dirty="0">
            <a:solidFill>
              <a:schemeClr val="tx1"/>
            </a:solidFill>
          </a:endParaRPr>
        </a:p>
      </dsp:txBody>
      <dsp:txXfrm rot="10800000">
        <a:off x="2583927" y="1572333"/>
        <a:ext cx="7554524" cy="1209827"/>
      </dsp:txXfrm>
    </dsp:sp>
    <dsp:sp modelId="{D2EFEA9D-4F09-43DA-ACB4-996FF3EA7AFA}">
      <dsp:nvSpPr>
        <dsp:cNvPr id="0" name=""/>
        <dsp:cNvSpPr/>
      </dsp:nvSpPr>
      <dsp:spPr>
        <a:xfrm>
          <a:off x="1676557" y="1572333"/>
          <a:ext cx="1209827" cy="1209827"/>
        </a:xfrm>
        <a:prstGeom prst="ellipse">
          <a:avLst/>
        </a:prstGeom>
        <a:blipFill rotWithShape="1">
          <a:blip xmlns:r="http://schemas.openxmlformats.org/officeDocument/2006/relationships" r:embed="rId2"/>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52E8F-E66C-4B25-B4F2-460B65168178}">
      <dsp:nvSpPr>
        <dsp:cNvPr id="0" name=""/>
        <dsp:cNvSpPr/>
      </dsp:nvSpPr>
      <dsp:spPr>
        <a:xfrm rot="10800000">
          <a:off x="2133445" y="3143302"/>
          <a:ext cx="8054349" cy="201306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500"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Otros requisitos</a:t>
          </a:r>
        </a:p>
        <a:p>
          <a:pPr marL="0" lvl="0" indent="0" algn="ctr" defTabSz="800100">
            <a:lnSpc>
              <a:spcPct val="90000"/>
            </a:lnSpc>
            <a:spcBef>
              <a:spcPct val="0"/>
            </a:spcBef>
            <a:spcAft>
              <a:spcPct val="35000"/>
            </a:spcAft>
            <a:buNone/>
          </a:pPr>
          <a:r>
            <a:rPr lang="es-ES" sz="1800" kern="1200" dirty="0">
              <a:solidFill>
                <a:schemeClr val="tx1"/>
              </a:solidFill>
            </a:rPr>
            <a:t>No posea deudas exigibles con AFIP</a:t>
          </a:r>
        </a:p>
        <a:p>
          <a:pPr marL="0" lvl="0" indent="0" algn="ctr" defTabSz="800100">
            <a:lnSpc>
              <a:spcPct val="90000"/>
            </a:lnSpc>
            <a:spcBef>
              <a:spcPct val="0"/>
            </a:spcBef>
            <a:spcAft>
              <a:spcPct val="35000"/>
            </a:spcAft>
            <a:buNone/>
          </a:pPr>
          <a:r>
            <a:rPr lang="es-ES" sz="1800" kern="1200" dirty="0">
              <a:solidFill>
                <a:schemeClr val="tx1"/>
              </a:solidFill>
            </a:rPr>
            <a:t>No haya utilizado parcialmente dicho bono</a:t>
          </a:r>
        </a:p>
        <a:p>
          <a:pPr marL="0" lvl="0" indent="0" algn="ctr" defTabSz="800100">
            <a:lnSpc>
              <a:spcPct val="90000"/>
            </a:lnSpc>
            <a:spcBef>
              <a:spcPct val="0"/>
            </a:spcBef>
            <a:spcAft>
              <a:spcPct val="35000"/>
            </a:spcAft>
            <a:buNone/>
          </a:pPr>
          <a:r>
            <a:rPr lang="es-ES" sz="1800" kern="1200" dirty="0">
              <a:solidFill>
                <a:schemeClr val="tx1"/>
              </a:solidFill>
            </a:rPr>
            <a:t>Debe informarse precio de venta </a:t>
          </a:r>
          <a:r>
            <a:rPr lang="es-ES" sz="1800" kern="1200" dirty="0" err="1">
              <a:solidFill>
                <a:schemeClr val="tx1"/>
              </a:solidFill>
            </a:rPr>
            <a:t>yEl</a:t>
          </a:r>
          <a:r>
            <a:rPr lang="es-ES" sz="1800" kern="1200" dirty="0">
              <a:solidFill>
                <a:schemeClr val="tx1"/>
              </a:solidFill>
            </a:rPr>
            <a:t> cesionario debe aceptar la transferencia</a:t>
          </a:r>
        </a:p>
        <a:p>
          <a:pPr marL="0" lvl="0" indent="0" algn="ctr" defTabSz="800100">
            <a:lnSpc>
              <a:spcPct val="90000"/>
            </a:lnSpc>
            <a:spcBef>
              <a:spcPct val="0"/>
            </a:spcBef>
            <a:spcAft>
              <a:spcPct val="35000"/>
            </a:spcAft>
            <a:buNone/>
          </a:pPr>
          <a:endParaRPr lang="es-AR" sz="1400" kern="1200" dirty="0"/>
        </a:p>
      </dsp:txBody>
      <dsp:txXfrm rot="10800000">
        <a:off x="2636712" y="3143302"/>
        <a:ext cx="7551082" cy="2013067"/>
      </dsp:txXfrm>
    </dsp:sp>
    <dsp:sp modelId="{265C01A1-F90A-4A67-ADAA-4316ACE9DE30}">
      <dsp:nvSpPr>
        <dsp:cNvPr id="0" name=""/>
        <dsp:cNvSpPr/>
      </dsp:nvSpPr>
      <dsp:spPr>
        <a:xfrm>
          <a:off x="1627215" y="3544922"/>
          <a:ext cx="1209827" cy="1209827"/>
        </a:xfrm>
        <a:prstGeom prst="ellipse">
          <a:avLst/>
        </a:prstGeom>
        <a:blipFill rotWithShape="1">
          <a:blip xmlns:r="http://schemas.openxmlformats.org/officeDocument/2006/relationships" r:embed="rId3"/>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BBF33-D04A-446A-90C1-03CD7D700726}">
      <dsp:nvSpPr>
        <dsp:cNvPr id="0" name=""/>
        <dsp:cNvSpPr/>
      </dsp:nvSpPr>
      <dsp:spPr>
        <a:xfrm>
          <a:off x="519568" y="2671"/>
          <a:ext cx="2357707" cy="141462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Software y servicios informáticos y digitales</a:t>
          </a:r>
          <a:endParaRPr lang="es-AR" sz="1500" kern="1200" dirty="0">
            <a:latin typeface="Arial" panose="020B0604020202020204" pitchFamily="34" charset="0"/>
            <a:cs typeface="Arial" panose="020B0604020202020204" pitchFamily="34" charset="0"/>
          </a:endParaRPr>
        </a:p>
      </dsp:txBody>
      <dsp:txXfrm>
        <a:off x="519568" y="2671"/>
        <a:ext cx="2357707" cy="1414624"/>
      </dsp:txXfrm>
    </dsp:sp>
    <dsp:sp modelId="{C2AD3D20-C17E-42D3-9109-0499617A5F90}">
      <dsp:nvSpPr>
        <dsp:cNvPr id="0" name=""/>
        <dsp:cNvSpPr/>
      </dsp:nvSpPr>
      <dsp:spPr>
        <a:xfrm>
          <a:off x="3113046" y="2671"/>
          <a:ext cx="2357707" cy="1414624"/>
        </a:xfrm>
        <a:prstGeom prst="rect">
          <a:avLst/>
        </a:prstGeom>
        <a:solidFill>
          <a:schemeClr val="accent1">
            <a:shade val="80000"/>
            <a:hueOff val="38809"/>
            <a:satOff val="-695"/>
            <a:lumOff val="2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Producción y postproducción audiovisual</a:t>
          </a:r>
          <a:endParaRPr lang="es-AR" sz="1500" kern="1200" dirty="0">
            <a:latin typeface="Arial" panose="020B0604020202020204" pitchFamily="34" charset="0"/>
            <a:cs typeface="Arial" panose="020B0604020202020204" pitchFamily="34" charset="0"/>
          </a:endParaRPr>
        </a:p>
      </dsp:txBody>
      <dsp:txXfrm>
        <a:off x="3113046" y="2671"/>
        <a:ext cx="2357707" cy="1414624"/>
      </dsp:txXfrm>
    </dsp:sp>
    <dsp:sp modelId="{FA02EC4A-2F03-4774-9A05-C01EB877691B}">
      <dsp:nvSpPr>
        <dsp:cNvPr id="0" name=""/>
        <dsp:cNvSpPr/>
      </dsp:nvSpPr>
      <dsp:spPr>
        <a:xfrm>
          <a:off x="5706524" y="2671"/>
          <a:ext cx="2357707" cy="1414624"/>
        </a:xfrm>
        <a:prstGeom prst="rect">
          <a:avLst/>
        </a:prstGeom>
        <a:solidFill>
          <a:schemeClr val="accent1">
            <a:shade val="80000"/>
            <a:hueOff val="77618"/>
            <a:satOff val="-1390"/>
            <a:lumOff val="59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Biotecnología, bioeconomía, ingeniería genética, geoingeniería, etc.</a:t>
          </a:r>
          <a:endParaRPr lang="es-AR" sz="1500" kern="1200" dirty="0">
            <a:latin typeface="Arial" panose="020B0604020202020204" pitchFamily="34" charset="0"/>
            <a:cs typeface="Arial" panose="020B0604020202020204" pitchFamily="34" charset="0"/>
          </a:endParaRPr>
        </a:p>
      </dsp:txBody>
      <dsp:txXfrm>
        <a:off x="5706524" y="2671"/>
        <a:ext cx="2357707" cy="1414624"/>
      </dsp:txXfrm>
    </dsp:sp>
    <dsp:sp modelId="{94D03342-E19B-40EB-806E-6C8E4246FF2B}">
      <dsp:nvSpPr>
        <dsp:cNvPr id="0" name=""/>
        <dsp:cNvSpPr/>
      </dsp:nvSpPr>
      <dsp:spPr>
        <a:xfrm>
          <a:off x="8300002" y="2671"/>
          <a:ext cx="2357707" cy="1414624"/>
        </a:xfrm>
        <a:prstGeom prst="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Servicios geológicos y de prospección y servicios relacionados con la electrónica y las comunicaciones</a:t>
          </a:r>
          <a:endParaRPr lang="es-AR" sz="1500" kern="1200" dirty="0">
            <a:latin typeface="Arial" panose="020B0604020202020204" pitchFamily="34" charset="0"/>
            <a:cs typeface="Arial" panose="020B0604020202020204" pitchFamily="34" charset="0"/>
          </a:endParaRPr>
        </a:p>
      </dsp:txBody>
      <dsp:txXfrm>
        <a:off x="8300002" y="2671"/>
        <a:ext cx="2357707" cy="1414624"/>
      </dsp:txXfrm>
    </dsp:sp>
    <dsp:sp modelId="{018008A3-C3C0-4EAA-B6C7-A1BF8E0A87CC}">
      <dsp:nvSpPr>
        <dsp:cNvPr id="0" name=""/>
        <dsp:cNvSpPr/>
      </dsp:nvSpPr>
      <dsp:spPr>
        <a:xfrm>
          <a:off x="519568" y="1653066"/>
          <a:ext cx="2357707" cy="1414624"/>
        </a:xfrm>
        <a:prstGeom prst="rect">
          <a:avLst/>
        </a:prstGeom>
        <a:solidFill>
          <a:schemeClr val="accent1">
            <a:shade val="80000"/>
            <a:hueOff val="155237"/>
            <a:satOff val="-2780"/>
            <a:lumOff val="118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Servicios profesionales de exportación (jurídicos, asesoramiento impositivo consultoría gerencial publicidad, diseño, arquitectónicos y de ingeniería)</a:t>
          </a:r>
          <a:endParaRPr lang="es-AR" sz="1500" kern="1200" dirty="0">
            <a:latin typeface="Arial" panose="020B0604020202020204" pitchFamily="34" charset="0"/>
            <a:cs typeface="Arial" panose="020B0604020202020204" pitchFamily="34" charset="0"/>
          </a:endParaRPr>
        </a:p>
      </dsp:txBody>
      <dsp:txXfrm>
        <a:off x="519568" y="1653066"/>
        <a:ext cx="2357707" cy="1414624"/>
      </dsp:txXfrm>
    </dsp:sp>
    <dsp:sp modelId="{195FEE61-C9CF-49E2-8CE1-E8D49EE7CBD5}">
      <dsp:nvSpPr>
        <dsp:cNvPr id="0" name=""/>
        <dsp:cNvSpPr/>
      </dsp:nvSpPr>
      <dsp:spPr>
        <a:xfrm>
          <a:off x="3113046" y="1653066"/>
          <a:ext cx="2357707" cy="1414624"/>
        </a:xfrm>
        <a:prstGeom prst="rect">
          <a:avLst/>
        </a:prstGeom>
        <a:solidFill>
          <a:schemeClr val="accent1">
            <a:shade val="80000"/>
            <a:hueOff val="194046"/>
            <a:satOff val="-3476"/>
            <a:lumOff val="147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Nanotecnología y nanociencia</a:t>
          </a:r>
          <a:endParaRPr lang="es-AR" sz="1500" kern="1200" dirty="0">
            <a:latin typeface="Arial" panose="020B0604020202020204" pitchFamily="34" charset="0"/>
            <a:cs typeface="Arial" panose="020B0604020202020204" pitchFamily="34" charset="0"/>
          </a:endParaRPr>
        </a:p>
      </dsp:txBody>
      <dsp:txXfrm>
        <a:off x="3113046" y="1653066"/>
        <a:ext cx="2357707" cy="1414624"/>
      </dsp:txXfrm>
    </dsp:sp>
    <dsp:sp modelId="{CC3E7B23-1B96-4C5B-8222-771C007B3956}">
      <dsp:nvSpPr>
        <dsp:cNvPr id="0" name=""/>
        <dsp:cNvSpPr/>
      </dsp:nvSpPr>
      <dsp:spPr>
        <a:xfrm>
          <a:off x="5706524" y="1653066"/>
          <a:ext cx="2357707" cy="1414624"/>
        </a:xfrm>
        <a:prstGeom prst="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Industria aeroespacial y satelital, tecnologías espaciales</a:t>
          </a:r>
          <a:endParaRPr lang="es-AR" sz="1500" kern="1200" dirty="0">
            <a:latin typeface="Arial" panose="020B0604020202020204" pitchFamily="34" charset="0"/>
            <a:cs typeface="Arial" panose="020B0604020202020204" pitchFamily="34" charset="0"/>
          </a:endParaRPr>
        </a:p>
      </dsp:txBody>
      <dsp:txXfrm>
        <a:off x="5706524" y="1653066"/>
        <a:ext cx="2357707" cy="1414624"/>
      </dsp:txXfrm>
    </dsp:sp>
    <dsp:sp modelId="{30CA3EE8-B7BF-42CB-82EB-EBE34F3B47B2}">
      <dsp:nvSpPr>
        <dsp:cNvPr id="0" name=""/>
        <dsp:cNvSpPr/>
      </dsp:nvSpPr>
      <dsp:spPr>
        <a:xfrm>
          <a:off x="8300002" y="1653066"/>
          <a:ext cx="2357707" cy="1414624"/>
        </a:xfrm>
        <a:prstGeom prst="rect">
          <a:avLst/>
        </a:prstGeom>
        <a:solidFill>
          <a:schemeClr val="accent1">
            <a:shade val="80000"/>
            <a:hueOff val="271664"/>
            <a:satOff val="-4866"/>
            <a:lumOff val="20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Ingeniería para la industria nuclear</a:t>
          </a:r>
          <a:endParaRPr lang="es-AR" sz="1500" kern="1200" dirty="0">
            <a:latin typeface="Arial" panose="020B0604020202020204" pitchFamily="34" charset="0"/>
            <a:cs typeface="Arial" panose="020B0604020202020204" pitchFamily="34" charset="0"/>
          </a:endParaRPr>
        </a:p>
      </dsp:txBody>
      <dsp:txXfrm>
        <a:off x="8300002" y="1653066"/>
        <a:ext cx="2357707" cy="1414624"/>
      </dsp:txXfrm>
    </dsp:sp>
    <dsp:sp modelId="{E7D8C6FF-6C0B-46DF-AF9F-36E99D87EF72}">
      <dsp:nvSpPr>
        <dsp:cNvPr id="0" name=""/>
        <dsp:cNvSpPr/>
      </dsp:nvSpPr>
      <dsp:spPr>
        <a:xfrm>
          <a:off x="3113046" y="3303461"/>
          <a:ext cx="2357707" cy="1414624"/>
        </a:xfrm>
        <a:prstGeom prst="rect">
          <a:avLst/>
        </a:prstGeom>
        <a:solidFill>
          <a:schemeClr val="accent1">
            <a:shade val="80000"/>
            <a:hueOff val="310474"/>
            <a:satOff val="-5561"/>
            <a:lumOff val="236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Bienes y servicios orientados a soluciones de automatización de procesos (uso de tecnologías de la industria 4.0)</a:t>
          </a:r>
          <a:endParaRPr lang="es-AR" sz="1500" kern="1200" dirty="0">
            <a:latin typeface="Arial" panose="020B0604020202020204" pitchFamily="34" charset="0"/>
            <a:cs typeface="Arial" panose="020B0604020202020204" pitchFamily="34" charset="0"/>
          </a:endParaRPr>
        </a:p>
      </dsp:txBody>
      <dsp:txXfrm>
        <a:off x="3113046" y="3303461"/>
        <a:ext cx="2357707" cy="1414624"/>
      </dsp:txXfrm>
    </dsp:sp>
    <dsp:sp modelId="{73F87EA9-B8B0-4BB7-A91D-A5DDA801848B}">
      <dsp:nvSpPr>
        <dsp:cNvPr id="0" name=""/>
        <dsp:cNvSpPr/>
      </dsp:nvSpPr>
      <dsp:spPr>
        <a:xfrm>
          <a:off x="5706524" y="3303461"/>
          <a:ext cx="2357707" cy="1414624"/>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Ciertas actividades vinculadas a tareas de investigación y desarrollo experimental.</a:t>
          </a:r>
          <a:endParaRPr lang="es-AR" sz="1500" kern="1200" dirty="0">
            <a:latin typeface="Arial" panose="020B0604020202020204" pitchFamily="34" charset="0"/>
            <a:cs typeface="Arial" panose="020B0604020202020204" pitchFamily="34" charset="0"/>
          </a:endParaRPr>
        </a:p>
      </dsp:txBody>
      <dsp:txXfrm>
        <a:off x="5706524" y="3303461"/>
        <a:ext cx="2357707" cy="1414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05100-B772-4D7B-AE60-4F0664D4C479}">
      <dsp:nvSpPr>
        <dsp:cNvPr id="0" name=""/>
        <dsp:cNvSpPr/>
      </dsp:nvSpPr>
      <dsp:spPr>
        <a:xfrm rot="10800000">
          <a:off x="2569398" y="24991"/>
          <a:ext cx="8719338" cy="836005"/>
        </a:xfrm>
        <a:prstGeom prst="homePlat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903" tIns="60960" rIns="113792" bIns="60960" numCol="1" spcCol="1270" anchor="ctr" anchorCtr="0">
          <a:noAutofit/>
        </a:bodyPr>
        <a:lstStyle/>
        <a:p>
          <a:pPr marL="0" lvl="0" indent="0" algn="just" defTabSz="711200">
            <a:lnSpc>
              <a:spcPct val="90000"/>
            </a:lnSpc>
            <a:spcBef>
              <a:spcPct val="0"/>
            </a:spcBef>
            <a:spcAft>
              <a:spcPct val="35000"/>
            </a:spcAft>
            <a:buNone/>
          </a:pPr>
          <a:r>
            <a:rPr lang="es-AR" sz="1600" b="0" kern="1200" dirty="0">
              <a:latin typeface="Arial" panose="020B0604020202020204" pitchFamily="34" charset="0"/>
              <a:cs typeface="Arial" panose="020B0604020202020204" pitchFamily="34" charset="0"/>
            </a:rPr>
            <a:t>Ser una persona jurídica constituida en Argentina (o sucursal)</a:t>
          </a:r>
        </a:p>
      </dsp:txBody>
      <dsp:txXfrm rot="10800000">
        <a:off x="2778399" y="24991"/>
        <a:ext cx="8510337" cy="836005"/>
      </dsp:txXfrm>
    </dsp:sp>
    <dsp:sp modelId="{18DE497C-10AA-4BB3-8BCB-9C7A9C3C9C33}">
      <dsp:nvSpPr>
        <dsp:cNvPr id="0" name=""/>
        <dsp:cNvSpPr/>
      </dsp:nvSpPr>
      <dsp:spPr>
        <a:xfrm>
          <a:off x="1734544" y="15780"/>
          <a:ext cx="804818" cy="80481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037B2D-B21E-4E9E-B4CC-1BDCCBA912AA}">
      <dsp:nvSpPr>
        <dsp:cNvPr id="0" name=""/>
        <dsp:cNvSpPr/>
      </dsp:nvSpPr>
      <dsp:spPr>
        <a:xfrm rot="10800000">
          <a:off x="2577762" y="1106777"/>
          <a:ext cx="8719338" cy="836005"/>
        </a:xfrm>
        <a:prstGeom prst="homePlat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903" tIns="60960" rIns="113792" bIns="60960" numCol="1" spcCol="1270" anchor="ctr" anchorCtr="0">
          <a:noAutofit/>
        </a:bodyPr>
        <a:lstStyle/>
        <a:p>
          <a:pPr marL="0" lvl="0" indent="0" algn="just" defTabSz="711200">
            <a:lnSpc>
              <a:spcPct val="90000"/>
            </a:lnSpc>
            <a:spcBef>
              <a:spcPct val="0"/>
            </a:spcBef>
            <a:spcAft>
              <a:spcPct val="35000"/>
            </a:spcAft>
            <a:buNone/>
          </a:pPr>
          <a:r>
            <a:rPr lang="es-AR" sz="1600" b="0" kern="1200" dirty="0">
              <a:latin typeface="Arial" panose="020B0604020202020204" pitchFamily="34" charset="0"/>
              <a:cs typeface="Arial" panose="020B0604020202020204" pitchFamily="34" charset="0"/>
            </a:rPr>
            <a:t>Estar en curso normal de sus obligaciones </a:t>
          </a:r>
          <a:r>
            <a:rPr lang="es-AR" sz="1600" kern="1200" dirty="0">
              <a:latin typeface="Arial" panose="020B0604020202020204" pitchFamily="34" charset="0"/>
              <a:cs typeface="Arial" panose="020B0604020202020204" pitchFamily="34" charset="0"/>
            </a:rPr>
            <a:t>fiscales, laborales, gremiales y previsionales</a:t>
          </a:r>
          <a:r>
            <a:rPr lang="es-AR" sz="1600" b="0" kern="1200" dirty="0">
              <a:latin typeface="Arial" panose="020B0604020202020204" pitchFamily="34" charset="0"/>
              <a:cs typeface="Arial" panose="020B0604020202020204" pitchFamily="34" charset="0"/>
            </a:rPr>
            <a:t> </a:t>
          </a:r>
        </a:p>
      </dsp:txBody>
      <dsp:txXfrm rot="10800000">
        <a:off x="2786763" y="1106777"/>
        <a:ext cx="8510337" cy="836005"/>
      </dsp:txXfrm>
    </dsp:sp>
    <dsp:sp modelId="{C050910A-9635-41EE-BDA3-563B0DE63931}">
      <dsp:nvSpPr>
        <dsp:cNvPr id="0" name=""/>
        <dsp:cNvSpPr/>
      </dsp:nvSpPr>
      <dsp:spPr>
        <a:xfrm>
          <a:off x="1734544" y="1092029"/>
          <a:ext cx="804818" cy="80481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33CFA-6017-43D2-A583-080652557374}">
      <dsp:nvSpPr>
        <dsp:cNvPr id="0" name=""/>
        <dsp:cNvSpPr/>
      </dsp:nvSpPr>
      <dsp:spPr>
        <a:xfrm rot="10800000">
          <a:off x="2638609" y="2152685"/>
          <a:ext cx="8594693" cy="804818"/>
        </a:xfrm>
        <a:prstGeom prst="homePlat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903" tIns="60960" rIns="113792" bIns="60960" numCol="1" spcCol="1270" anchor="ctr" anchorCtr="0">
          <a:noAutofit/>
        </a:bodyPr>
        <a:lstStyle/>
        <a:p>
          <a:pPr marL="0" lvl="0" indent="0" algn="just" defTabSz="711200">
            <a:lnSpc>
              <a:spcPct val="90000"/>
            </a:lnSpc>
            <a:spcBef>
              <a:spcPct val="0"/>
            </a:spcBef>
            <a:spcAft>
              <a:spcPct val="35000"/>
            </a:spcAft>
            <a:buNone/>
          </a:pPr>
          <a:r>
            <a:rPr lang="es-AR" sz="1600" b="0" kern="1200" dirty="0">
              <a:latin typeface="Arial" panose="020B0604020202020204" pitchFamily="34" charset="0"/>
              <a:cs typeface="Arial" panose="020B0604020202020204" pitchFamily="34" charset="0"/>
            </a:rPr>
            <a:t>No </a:t>
          </a:r>
          <a:r>
            <a:rPr lang="es-AR" sz="1600" kern="1200" dirty="0">
              <a:latin typeface="Arial" panose="020B0604020202020204" pitchFamily="34" charset="0"/>
              <a:cs typeface="Arial" panose="020B0604020202020204" pitchFamily="34" charset="0"/>
            </a:rPr>
            <a:t>ser continuadora de una sociedad inhabilitada o controlada / vinculada por ésta (mismos accionistas y mismo objeto social)</a:t>
          </a:r>
          <a:endParaRPr lang="es-AR" sz="1600" b="0" kern="1200" dirty="0">
            <a:latin typeface="Arial" panose="020B0604020202020204" pitchFamily="34" charset="0"/>
            <a:cs typeface="Arial" panose="020B0604020202020204" pitchFamily="34" charset="0"/>
          </a:endParaRPr>
        </a:p>
      </dsp:txBody>
      <dsp:txXfrm rot="10800000">
        <a:off x="2839813" y="2152685"/>
        <a:ext cx="8393489" cy="804818"/>
      </dsp:txXfrm>
    </dsp:sp>
    <dsp:sp modelId="{B113AB15-CCA0-48A5-9F36-3F73FD6997D1}">
      <dsp:nvSpPr>
        <dsp:cNvPr id="0" name=""/>
        <dsp:cNvSpPr/>
      </dsp:nvSpPr>
      <dsp:spPr>
        <a:xfrm>
          <a:off x="1765705" y="2152685"/>
          <a:ext cx="804818" cy="80481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86E68B-D189-443E-A32F-85F7D8143166}">
      <dsp:nvSpPr>
        <dsp:cNvPr id="0" name=""/>
        <dsp:cNvSpPr/>
      </dsp:nvSpPr>
      <dsp:spPr>
        <a:xfrm rot="10800000">
          <a:off x="2493483" y="3206641"/>
          <a:ext cx="8781415" cy="804818"/>
        </a:xfrm>
        <a:prstGeom prst="homePlat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903" tIns="60960" rIns="113792" bIns="60960" numCol="1" spcCol="1270" anchor="ctr" anchorCtr="0">
          <a:noAutofit/>
        </a:bodyPr>
        <a:lstStyle/>
        <a:p>
          <a:pPr marL="0" lvl="0" indent="0" algn="just" defTabSz="711200">
            <a:lnSpc>
              <a:spcPct val="90000"/>
            </a:lnSpc>
            <a:spcBef>
              <a:spcPct val="0"/>
            </a:spcBef>
            <a:spcAft>
              <a:spcPct val="35000"/>
            </a:spcAft>
            <a:buNone/>
          </a:pPr>
          <a:r>
            <a:rPr lang="es-ES" sz="1600" b="0" i="0" kern="1200" dirty="0">
              <a:latin typeface="Arial" panose="020B0604020202020204" pitchFamily="34" charset="0"/>
              <a:cs typeface="Arial" panose="020B0604020202020204" pitchFamily="34" charset="0"/>
            </a:rPr>
            <a:t>Estar inscripto en el Registro Único de la Matriz Productiva (RUMP)</a:t>
          </a:r>
          <a:endParaRPr lang="es-AR" sz="1600" b="0" kern="1200" dirty="0">
            <a:latin typeface="Arial" panose="020B0604020202020204" pitchFamily="34" charset="0"/>
            <a:cs typeface="Arial" panose="020B0604020202020204" pitchFamily="34" charset="0"/>
          </a:endParaRPr>
        </a:p>
      </dsp:txBody>
      <dsp:txXfrm rot="10800000">
        <a:off x="2694687" y="3206641"/>
        <a:ext cx="8580211" cy="804818"/>
      </dsp:txXfrm>
    </dsp:sp>
    <dsp:sp modelId="{48A3ED6D-3D42-478F-9C15-20EE73C7C047}">
      <dsp:nvSpPr>
        <dsp:cNvPr id="0" name=""/>
        <dsp:cNvSpPr/>
      </dsp:nvSpPr>
      <dsp:spPr>
        <a:xfrm>
          <a:off x="1719025" y="3197748"/>
          <a:ext cx="804818" cy="804818"/>
        </a:xfrm>
        <a:prstGeom prst="ellipse">
          <a:avLst/>
        </a:prstGeom>
        <a:blipFill>
          <a:blip xmlns:r="http://schemas.openxmlformats.org/officeDocument/2006/relationships" r:embed="rId7">
            <a:alphaModFix amt="54000"/>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73889C-8604-4E7A-85F3-4162110E55A3}">
      <dsp:nvSpPr>
        <dsp:cNvPr id="0" name=""/>
        <dsp:cNvSpPr/>
      </dsp:nvSpPr>
      <dsp:spPr>
        <a:xfrm rot="10800000">
          <a:off x="2582437" y="4242997"/>
          <a:ext cx="8719338" cy="836005"/>
        </a:xfrm>
        <a:prstGeom prst="homePlat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903" tIns="60960" rIns="113792" bIns="60960" numCol="1" spcCol="1270" anchor="ctr" anchorCtr="0">
          <a:noAutofit/>
        </a:bodyPr>
        <a:lstStyle/>
        <a:p>
          <a:pPr marL="0" lvl="0" indent="0" algn="just" defTabSz="711200">
            <a:lnSpc>
              <a:spcPct val="90000"/>
            </a:lnSpc>
            <a:spcBef>
              <a:spcPct val="0"/>
            </a:spcBef>
            <a:spcAft>
              <a:spcPct val="35000"/>
            </a:spcAft>
            <a:buNone/>
          </a:pPr>
          <a:r>
            <a:rPr lang="es-AR" sz="1600" b="0" kern="1200" dirty="0">
              <a:latin typeface="Arial" panose="020B0604020202020204" pitchFamily="34" charset="0"/>
              <a:cs typeface="Arial" panose="020B0604020202020204" pitchFamily="34" charset="0"/>
            </a:rPr>
            <a:t>Realizar la o las actividades promovidas como actividad principal (70% facturación) en Argentina, por cuenta propia </a:t>
          </a:r>
        </a:p>
      </dsp:txBody>
      <dsp:txXfrm rot="10800000">
        <a:off x="2791438" y="4242997"/>
        <a:ext cx="8510337" cy="836005"/>
      </dsp:txXfrm>
    </dsp:sp>
    <dsp:sp modelId="{01C0C760-6A2D-4205-B711-B2441DCA2585}">
      <dsp:nvSpPr>
        <dsp:cNvPr id="0" name=""/>
        <dsp:cNvSpPr/>
      </dsp:nvSpPr>
      <dsp:spPr>
        <a:xfrm>
          <a:off x="1734544" y="4258404"/>
          <a:ext cx="804818" cy="804818"/>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8D25F-1B61-42E4-B46D-2B8D9540F7AC}">
      <dsp:nvSpPr>
        <dsp:cNvPr id="0" name=""/>
        <dsp:cNvSpPr/>
      </dsp:nvSpPr>
      <dsp:spPr>
        <a:xfrm>
          <a:off x="257423" y="254405"/>
          <a:ext cx="6056442" cy="1216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AR" sz="1800" kern="1200" dirty="0">
              <a:latin typeface="Arial" panose="020B0604020202020204" pitchFamily="34" charset="0"/>
              <a:cs typeface="Arial" panose="020B0604020202020204" pitchFamily="34" charset="0"/>
            </a:rPr>
            <a:t>El 70% de la facturación de los 12 meses anteriores a la fecha de solicitud de inscripción debe generarse a partir de las actividades promovidas</a:t>
          </a:r>
          <a:endParaRPr lang="es-AR" sz="1500" kern="1200" dirty="0">
            <a:latin typeface="Arial" panose="020B0604020202020204" pitchFamily="34" charset="0"/>
            <a:cs typeface="Arial" panose="020B0604020202020204" pitchFamily="34" charset="0"/>
          </a:endParaRPr>
        </a:p>
      </dsp:txBody>
      <dsp:txXfrm>
        <a:off x="316822" y="313804"/>
        <a:ext cx="5937644" cy="1098002"/>
      </dsp:txXfrm>
    </dsp:sp>
    <dsp:sp modelId="{9BE27B55-59B6-4A88-97B4-8928E353C7C6}">
      <dsp:nvSpPr>
        <dsp:cNvPr id="0" name=""/>
        <dsp:cNvSpPr/>
      </dsp:nvSpPr>
      <dsp:spPr>
        <a:xfrm>
          <a:off x="0" y="1705718"/>
          <a:ext cx="7047866" cy="309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770" tIns="19050" rIns="106680" bIns="19050" numCol="1" spcCol="1270" anchor="t" anchorCtr="0">
          <a:noAutofit/>
        </a:bodyPr>
        <a:lstStyle/>
        <a:p>
          <a:pPr marL="114300" lvl="1" indent="-114300" algn="just" defTabSz="666750">
            <a:lnSpc>
              <a:spcPct val="90000"/>
            </a:lnSpc>
            <a:spcBef>
              <a:spcPct val="0"/>
            </a:spcBef>
            <a:spcAft>
              <a:spcPct val="20000"/>
            </a:spcAft>
            <a:buChar char="•"/>
          </a:pPr>
          <a:endParaRPr lang="es-AR" sz="15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AR" sz="1500" kern="1200" dirty="0">
              <a:latin typeface="Arial" panose="020B0604020202020204" pitchFamily="34" charset="0"/>
              <a:cs typeface="Arial" panose="020B0604020202020204" pitchFamily="34" charset="0"/>
            </a:rPr>
            <a:t>Verificación del CLAE (Anexo II RG 268/2022) - Cruce de información con AFIP </a:t>
          </a:r>
        </a:p>
        <a:p>
          <a:pPr marL="114300" lvl="1" indent="-114300" algn="just" defTabSz="666750">
            <a:lnSpc>
              <a:spcPct val="90000"/>
            </a:lnSpc>
            <a:spcBef>
              <a:spcPct val="0"/>
            </a:spcBef>
            <a:spcAft>
              <a:spcPct val="20000"/>
            </a:spcAft>
            <a:buChar char="•"/>
          </a:pPr>
          <a:endParaRPr lang="es-AR" sz="15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AR" sz="1500" kern="1200" dirty="0">
              <a:latin typeface="Arial" panose="020B0604020202020204" pitchFamily="34" charset="0"/>
              <a:cs typeface="Arial" panose="020B0604020202020204" pitchFamily="34" charset="0"/>
            </a:rPr>
            <a:t>¿Se pueden sumar la realización de distintas actividades promovidas para llegar a ese porcentaje?  SI. </a:t>
          </a:r>
        </a:p>
        <a:p>
          <a:pPr marL="228600" lvl="2" indent="-114300" algn="just" defTabSz="666750">
            <a:lnSpc>
              <a:spcPct val="90000"/>
            </a:lnSpc>
            <a:spcBef>
              <a:spcPct val="0"/>
            </a:spcBef>
            <a:spcAft>
              <a:spcPct val="20000"/>
            </a:spcAft>
            <a:buChar char="•"/>
          </a:pPr>
          <a:r>
            <a:rPr lang="es-AR" sz="1500" kern="1200" dirty="0">
              <a:effectLst/>
              <a:latin typeface="Arial" panose="020B0604020202020204" pitchFamily="34" charset="0"/>
              <a:ea typeface="Calibri" panose="020F0502020204030204" pitchFamily="34" charset="0"/>
              <a:cs typeface="Arial" panose="020B0604020202020204" pitchFamily="34" charset="0"/>
            </a:rPr>
            <a:t>	</a:t>
          </a:r>
          <a:r>
            <a:rPr lang="es-AR" sz="1500" kern="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Excepción: actividad de desarrollo y servicios de software y de 	servicios profesionales (suman sólo entre sí para llegar al 70%)</a:t>
          </a:r>
          <a:endParaRPr lang="es-AR" sz="1500" kern="1200" dirty="0">
            <a:solidFill>
              <a:srgbClr val="FF0000"/>
            </a:solidFill>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endParaRPr lang="es-AR" sz="15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AR" sz="1500" kern="1200" dirty="0">
              <a:latin typeface="Arial" panose="020B0604020202020204" pitchFamily="34" charset="0"/>
              <a:cs typeface="Arial" panose="020B0604020202020204" pitchFamily="34" charset="0"/>
            </a:rPr>
            <a:t>¿Se puede inscribir una persona que no cuenta con facturación por la/s actividad/es promovida/s? SI. Deberá acreditar el desarrollo de dichas actividades como una fase inescindible del proceso productivo aplicable a sus productos o servicios comercializados. Presentación de DDJJ y certificación contable conforme modelos del  Anexo XVII de la RG 268/2022</a:t>
          </a:r>
        </a:p>
      </dsp:txBody>
      <dsp:txXfrm>
        <a:off x="0" y="1705718"/>
        <a:ext cx="7047866" cy="3094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79270-8ED4-4585-9B61-3D1E7B8A3C62}">
      <dsp:nvSpPr>
        <dsp:cNvPr id="0" name=""/>
        <dsp:cNvSpPr/>
      </dsp:nvSpPr>
      <dsp:spPr>
        <a:xfrm>
          <a:off x="0" y="122057"/>
          <a:ext cx="6870471" cy="4563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b="1" kern="1200" dirty="0"/>
            <a:t>Art. 5 - </a:t>
          </a:r>
          <a:r>
            <a:rPr lang="es-AR" sz="2500" i="1" kern="1200" dirty="0"/>
            <a:t>Queda excluida del régimen establecido en la presente ley la actividad de </a:t>
          </a:r>
          <a:r>
            <a:rPr lang="es-AR" sz="2500" b="1" i="1" kern="1200" dirty="0"/>
            <a:t>autodesarrollo</a:t>
          </a:r>
          <a:r>
            <a:rPr lang="es-AR" sz="2500" i="1" kern="1200" dirty="0"/>
            <a:t> a efectos de ser computado dentro del porcentaje de facturación exigido para constituir la actividad promovida descripta en el inciso a) del artículo 2° de la presente ley. A los fines de esta ley, </a:t>
          </a:r>
          <a:r>
            <a:rPr lang="es-AR" sz="2500" i="1" u="sng" kern="1200" dirty="0"/>
            <a:t>se entiende por autodesarrollo el realizado por una persona jurídica para su propio uso o para empresas vinculadas societaria y/o económicamente, y en todos los casos revistiendo el carácter de usuario final</a:t>
          </a:r>
          <a:r>
            <a:rPr lang="es-AR" sz="2500" i="1" kern="1200" dirty="0"/>
            <a:t>.</a:t>
          </a:r>
          <a:endParaRPr lang="es-AR" sz="2500" kern="1200" dirty="0"/>
        </a:p>
      </dsp:txBody>
      <dsp:txXfrm>
        <a:off x="222747" y="344804"/>
        <a:ext cx="6424977" cy="4117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775BC-A480-4A9D-8BE9-B9329D352134}">
      <dsp:nvSpPr>
        <dsp:cNvPr id="0" name=""/>
        <dsp:cNvSpPr/>
      </dsp:nvSpPr>
      <dsp:spPr>
        <a:xfrm rot="10800000">
          <a:off x="2130822" y="1350"/>
          <a:ext cx="7215923" cy="1253111"/>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88" tIns="57150" rIns="106680" bIns="57150" numCol="1" spcCol="1270" anchor="ctr" anchorCtr="0">
          <a:noAutofit/>
        </a:bodyPr>
        <a:lstStyle/>
        <a:p>
          <a:pPr marL="0" lvl="0" indent="0" algn="just" defTabSz="666750">
            <a:lnSpc>
              <a:spcPct val="90000"/>
            </a:lnSpc>
            <a:spcBef>
              <a:spcPct val="0"/>
            </a:spcBef>
            <a:spcAft>
              <a:spcPct val="35000"/>
            </a:spcAft>
            <a:buNone/>
          </a:pPr>
          <a:r>
            <a:rPr lang="es-AR" sz="1500" i="0" kern="1200" dirty="0">
              <a:latin typeface="Arial" panose="020B0604020202020204" pitchFamily="34" charset="0"/>
              <a:cs typeface="Arial" panose="020B0604020202020204" pitchFamily="34" charset="0"/>
            </a:rPr>
            <a:t>Acreditación de un proceso de mejoras continuas en la calidad de sus servicios, productos y/o procesos, o mediante una norma de calidad reconocida listadas en el Anexo V de la RG 268/2022</a:t>
          </a:r>
        </a:p>
      </dsp:txBody>
      <dsp:txXfrm rot="10800000">
        <a:off x="2444100" y="1350"/>
        <a:ext cx="6902645" cy="1253111"/>
      </dsp:txXfrm>
    </dsp:sp>
    <dsp:sp modelId="{DE4918B6-B63C-4680-ADA3-7FEA95F88136}">
      <dsp:nvSpPr>
        <dsp:cNvPr id="0" name=""/>
        <dsp:cNvSpPr/>
      </dsp:nvSpPr>
      <dsp:spPr>
        <a:xfrm>
          <a:off x="1504266" y="1350"/>
          <a:ext cx="1253111" cy="12531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D1B28A-84F8-4D71-A4CA-390DD9A416D6}">
      <dsp:nvSpPr>
        <dsp:cNvPr id="0" name=""/>
        <dsp:cNvSpPr/>
      </dsp:nvSpPr>
      <dsp:spPr>
        <a:xfrm rot="10800000">
          <a:off x="2130822" y="1628525"/>
          <a:ext cx="7215923" cy="154205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88" tIns="57150" rIns="106680" bIns="57150" numCol="1" spcCol="1270" anchor="t" anchorCtr="0">
          <a:noAutofit/>
        </a:bodyPr>
        <a:lstStyle/>
        <a:p>
          <a:pPr marL="0" lvl="0" indent="0" algn="l" defTabSz="666750">
            <a:lnSpc>
              <a:spcPct val="90000"/>
            </a:lnSpc>
            <a:spcBef>
              <a:spcPct val="0"/>
            </a:spcBef>
            <a:spcAft>
              <a:spcPts val="1200"/>
            </a:spcAft>
            <a:buNone/>
          </a:pPr>
          <a:r>
            <a:rPr lang="es-AR" sz="1500" i="0" kern="1200" dirty="0">
              <a:latin typeface="Arial" panose="020B0604020202020204" pitchFamily="34" charset="0"/>
              <a:cs typeface="Arial" panose="020B0604020202020204" pitchFamily="34" charset="0"/>
            </a:rPr>
            <a:t>Acreditar la realización de inversiones en actividades de:</a:t>
          </a:r>
        </a:p>
        <a:p>
          <a:pPr marL="114300" lvl="1" indent="-114300" algn="just" defTabSz="666750">
            <a:lnSpc>
              <a:spcPct val="90000"/>
            </a:lnSpc>
            <a:spcBef>
              <a:spcPct val="0"/>
            </a:spcBef>
            <a:spcAft>
              <a:spcPts val="1200"/>
            </a:spcAft>
            <a:buChar char="•"/>
          </a:pPr>
          <a:r>
            <a:rPr lang="es-AR" sz="1500" i="0" kern="1200" dirty="0">
              <a:latin typeface="Arial" panose="020B0604020202020204" pitchFamily="34" charset="0"/>
              <a:cs typeface="Arial" panose="020B0604020202020204" pitchFamily="34" charset="0"/>
            </a:rPr>
            <a:t>Capacitación de sus empleados y/o terceros (1%, 2%, 5% de la masa salarial afectada s/ tamaño de la empresa) Anexo VIII de la RG 268/2022 </a:t>
          </a:r>
          <a:r>
            <a:rPr lang="es-AR" sz="1500" b="1" i="0" kern="1200" dirty="0">
              <a:latin typeface="Arial" panose="020B0604020202020204" pitchFamily="34" charset="0"/>
              <a:cs typeface="Arial" panose="020B0604020202020204" pitchFamily="34" charset="0"/>
            </a:rPr>
            <a:t>o</a:t>
          </a:r>
          <a:endParaRPr lang="es-AR" sz="1500" i="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ts val="1200"/>
            </a:spcAft>
            <a:buChar char="•"/>
          </a:pPr>
          <a:r>
            <a:rPr lang="es-AR" sz="1500" i="0" kern="1200" dirty="0">
              <a:latin typeface="Arial" panose="020B0604020202020204" pitchFamily="34" charset="0"/>
              <a:cs typeface="Arial" panose="020B0604020202020204" pitchFamily="34" charset="0"/>
            </a:rPr>
            <a:t>I+D por sí o por terceros (1%, 2%, 3% del total de facturación de la/s actividad/es promovida/s del último año)  Anexo VII de la RG 268/2022</a:t>
          </a:r>
        </a:p>
      </dsp:txBody>
      <dsp:txXfrm rot="10800000">
        <a:off x="2516335" y="1628525"/>
        <a:ext cx="6830410" cy="1542054"/>
      </dsp:txXfrm>
    </dsp:sp>
    <dsp:sp modelId="{540A5A9C-04DC-4070-9DB2-266A84CEF071}">
      <dsp:nvSpPr>
        <dsp:cNvPr id="0" name=""/>
        <dsp:cNvSpPr/>
      </dsp:nvSpPr>
      <dsp:spPr>
        <a:xfrm>
          <a:off x="1504266" y="1772996"/>
          <a:ext cx="1253111" cy="12531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C881F0-0D5E-488A-B820-AAD471D91882}">
      <dsp:nvSpPr>
        <dsp:cNvPr id="0" name=""/>
        <dsp:cNvSpPr/>
      </dsp:nvSpPr>
      <dsp:spPr>
        <a:xfrm rot="10800000">
          <a:off x="2130822" y="3544642"/>
          <a:ext cx="7215923" cy="1253111"/>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88" tIns="57150" rIns="106680" bIns="57150" numCol="1" spcCol="1270" anchor="ctr" anchorCtr="0">
          <a:noAutofit/>
        </a:bodyPr>
        <a:lstStyle/>
        <a:p>
          <a:pPr marL="0" lvl="0" indent="0" algn="just" defTabSz="666750">
            <a:lnSpc>
              <a:spcPct val="90000"/>
            </a:lnSpc>
            <a:spcBef>
              <a:spcPct val="0"/>
            </a:spcBef>
            <a:spcAft>
              <a:spcPct val="35000"/>
            </a:spcAft>
            <a:buNone/>
          </a:pPr>
          <a:r>
            <a:rPr lang="es-AR" sz="1500" i="0" kern="1200" dirty="0">
              <a:latin typeface="Arial" panose="020B0604020202020204" pitchFamily="34" charset="0"/>
              <a:cs typeface="Arial" panose="020B0604020202020204" pitchFamily="34" charset="0"/>
            </a:rPr>
            <a:t>Realización de exportaciones de bienes y/o servicios vinculados a las actividades promovidas (4%, 10% y 13%  del total de facturación de la/s actividad/es promovida/s del último año) Anexo IX de la RG 268/2022 (Factura “E”)</a:t>
          </a:r>
        </a:p>
      </dsp:txBody>
      <dsp:txXfrm rot="10800000">
        <a:off x="2444100" y="3544642"/>
        <a:ext cx="6902645" cy="1253111"/>
      </dsp:txXfrm>
    </dsp:sp>
    <dsp:sp modelId="{43253909-1678-4AFA-BCAB-81CE7B57BDE1}">
      <dsp:nvSpPr>
        <dsp:cNvPr id="0" name=""/>
        <dsp:cNvSpPr/>
      </dsp:nvSpPr>
      <dsp:spPr>
        <a:xfrm>
          <a:off x="1504266" y="3544642"/>
          <a:ext cx="1253111" cy="12531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6A4D3-2255-4271-BC40-1D64226A52D2}">
      <dsp:nvSpPr>
        <dsp:cNvPr id="0" name=""/>
        <dsp:cNvSpPr/>
      </dsp:nvSpPr>
      <dsp:spPr>
        <a:xfrm>
          <a:off x="3244719" y="229445"/>
          <a:ext cx="8284289" cy="492628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9237" tIns="57150" rIns="57150" bIns="57150" numCol="1" spcCol="1270" anchor="ctr" anchorCtr="0">
          <a:noAutofit/>
        </a:bodyPr>
        <a:lstStyle/>
        <a:p>
          <a:pPr marL="0" lvl="0" indent="0" algn="just" defTabSz="666750">
            <a:lnSpc>
              <a:spcPct val="90000"/>
            </a:lnSpc>
            <a:spcBef>
              <a:spcPct val="0"/>
            </a:spcBef>
            <a:spcAft>
              <a:spcPct val="35000"/>
            </a:spcAft>
            <a:buNone/>
          </a:pPr>
          <a:r>
            <a:rPr lang="es-AR" sz="1500" b="1" i="0" kern="1200" dirty="0">
              <a:latin typeface="Arial" panose="020B0604020202020204" pitchFamily="34" charset="0"/>
              <a:cs typeface="Arial" panose="020B0604020202020204" pitchFamily="34" charset="0"/>
            </a:rPr>
            <a:t>Acreditación de un proceso de mejoras continuas en la calidad de sus servicios, productos y/o procesos</a:t>
          </a:r>
        </a:p>
        <a:p>
          <a:pPr marL="0" lvl="0" indent="0" algn="just" defTabSz="666750">
            <a:lnSpc>
              <a:spcPct val="90000"/>
            </a:lnSpc>
            <a:spcBef>
              <a:spcPct val="0"/>
            </a:spcBef>
            <a:spcAft>
              <a:spcPct val="35000"/>
            </a:spcAft>
            <a:buNone/>
          </a:pPr>
          <a:r>
            <a:rPr lang="es-AR" sz="1500" i="0" kern="1200" dirty="0">
              <a:latin typeface="Arial" panose="020B0604020202020204" pitchFamily="34" charset="0"/>
              <a:cs typeface="Arial" panose="020B0604020202020204" pitchFamily="34" charset="0"/>
            </a:rPr>
            <a:t>Plan de mejora ya implementado o en proceso de implementación (inicio del trámite). Informar a los 30 días de finalización.</a:t>
          </a:r>
        </a:p>
        <a:p>
          <a:pPr marL="0" lvl="0" indent="0" algn="just" defTabSz="666750">
            <a:lnSpc>
              <a:spcPct val="90000"/>
            </a:lnSpc>
            <a:spcBef>
              <a:spcPct val="0"/>
            </a:spcBef>
            <a:spcAft>
              <a:spcPct val="35000"/>
            </a:spcAft>
            <a:buNone/>
          </a:pPr>
          <a:r>
            <a:rPr lang="es-AR" sz="1500" i="0" kern="1200" dirty="0">
              <a:latin typeface="Arial" panose="020B0604020202020204" pitchFamily="34" charset="0"/>
              <a:cs typeface="Arial" panose="020B0604020202020204" pitchFamily="34" charset="0"/>
            </a:rPr>
            <a:t>Organismos Públicos nacionales o consultores particulares certificados en tecnologías de gestión </a:t>
          </a:r>
        </a:p>
        <a:p>
          <a:pPr marL="0" lvl="0" indent="0" algn="just" defTabSz="666750">
            <a:lnSpc>
              <a:spcPct val="90000"/>
            </a:lnSpc>
            <a:spcBef>
              <a:spcPct val="0"/>
            </a:spcBef>
            <a:spcAft>
              <a:spcPct val="35000"/>
            </a:spcAft>
            <a:buNone/>
          </a:pPr>
          <a:r>
            <a:rPr lang="es-AR" sz="1500" i="0" kern="1200" dirty="0">
              <a:latin typeface="Arial" panose="020B0604020202020204" pitchFamily="34" charset="0"/>
              <a:cs typeface="Arial" panose="020B0604020202020204" pitchFamily="34" charset="0"/>
            </a:rPr>
            <a:t>Plan de mejoras con carga horaria igual o superior a 80 horas.</a:t>
          </a:r>
        </a:p>
        <a:p>
          <a:pPr marL="0" lvl="0" indent="0" algn="just" defTabSz="666750">
            <a:lnSpc>
              <a:spcPct val="90000"/>
            </a:lnSpc>
            <a:spcBef>
              <a:spcPct val="0"/>
            </a:spcBef>
            <a:spcAft>
              <a:spcPct val="35000"/>
            </a:spcAft>
            <a:buNone/>
          </a:pPr>
          <a:r>
            <a:rPr lang="es-AR" sz="1500" i="0" kern="1200" dirty="0">
              <a:latin typeface="Arial" panose="020B0604020202020204" pitchFamily="34" charset="0"/>
              <a:cs typeface="Arial" panose="020B0604020202020204" pitchFamily="34" charset="0"/>
            </a:rPr>
            <a:t>Revalidación bienal (plan de mejoras diferente)</a:t>
          </a:r>
        </a:p>
        <a:p>
          <a:pPr marL="0" lvl="0" indent="0" algn="just" defTabSz="666750">
            <a:lnSpc>
              <a:spcPct val="90000"/>
            </a:lnSpc>
            <a:spcBef>
              <a:spcPct val="0"/>
            </a:spcBef>
            <a:spcAft>
              <a:spcPct val="35000"/>
            </a:spcAft>
            <a:buNone/>
          </a:pPr>
          <a:endParaRPr lang="es-AR" sz="1500" i="0" kern="1200" dirty="0">
            <a:latin typeface="Arial" panose="020B0604020202020204" pitchFamily="34" charset="0"/>
            <a:cs typeface="Arial" panose="020B0604020202020204" pitchFamily="34" charset="0"/>
          </a:endParaRPr>
        </a:p>
        <a:p>
          <a:pPr marL="0" lvl="0" indent="0" algn="just" defTabSz="666750">
            <a:lnSpc>
              <a:spcPct val="90000"/>
            </a:lnSpc>
            <a:spcBef>
              <a:spcPct val="0"/>
            </a:spcBef>
            <a:spcAft>
              <a:spcPct val="35000"/>
            </a:spcAft>
            <a:buNone/>
          </a:pPr>
          <a:endParaRPr lang="es-AR" sz="1500" i="0" kern="1200" dirty="0">
            <a:latin typeface="Arial" panose="020B0604020202020204" pitchFamily="34" charset="0"/>
            <a:cs typeface="Arial" panose="020B0604020202020204" pitchFamily="34" charset="0"/>
          </a:endParaRPr>
        </a:p>
        <a:p>
          <a:pPr marL="0" lvl="0" indent="0" algn="just" defTabSz="666750">
            <a:lnSpc>
              <a:spcPct val="90000"/>
            </a:lnSpc>
            <a:spcBef>
              <a:spcPct val="0"/>
            </a:spcBef>
            <a:spcAft>
              <a:spcPct val="35000"/>
            </a:spcAft>
            <a:buNone/>
          </a:pPr>
          <a:r>
            <a:rPr lang="es-AR" sz="1500" b="1" i="0" kern="1200" dirty="0">
              <a:latin typeface="Arial" panose="020B0604020202020204" pitchFamily="34" charset="0"/>
              <a:cs typeface="Arial" panose="020B0604020202020204" pitchFamily="34" charset="0"/>
            </a:rPr>
            <a:t>Certificación de una norma de calidad reconocida </a:t>
          </a:r>
        </a:p>
        <a:p>
          <a:pPr marL="0" lvl="0" indent="0" algn="just" defTabSz="666750">
            <a:lnSpc>
              <a:spcPct val="90000"/>
            </a:lnSpc>
            <a:spcBef>
              <a:spcPct val="0"/>
            </a:spcBef>
            <a:spcAft>
              <a:spcPct val="35000"/>
            </a:spcAft>
            <a:buNone/>
          </a:pPr>
          <a:r>
            <a:rPr lang="es-AR" sz="1500" b="0" i="0" kern="1200" dirty="0">
              <a:latin typeface="Arial" panose="020B0604020202020204" pitchFamily="34" charset="0"/>
              <a:cs typeface="Arial" panose="020B0604020202020204" pitchFamily="34" charset="0"/>
            </a:rPr>
            <a:t>Listadas en el Anexo V de la RG 268/2022</a:t>
          </a:r>
        </a:p>
        <a:p>
          <a:pPr marL="0" lvl="0" indent="0" algn="just" defTabSz="666750">
            <a:lnSpc>
              <a:spcPct val="90000"/>
            </a:lnSpc>
            <a:spcBef>
              <a:spcPct val="0"/>
            </a:spcBef>
            <a:spcAft>
              <a:spcPct val="35000"/>
            </a:spcAft>
            <a:buNone/>
          </a:pPr>
          <a:r>
            <a:rPr lang="es-AR" sz="1500" b="0" i="0" kern="1200" dirty="0">
              <a:latin typeface="Arial" panose="020B0604020202020204" pitchFamily="34" charset="0"/>
              <a:cs typeface="Arial" panose="020B0604020202020204" pitchFamily="34" charset="0"/>
            </a:rPr>
            <a:t>No, si son exigidas por organismo regulatorio. </a:t>
          </a:r>
        </a:p>
        <a:p>
          <a:pPr marL="0" lvl="0" indent="0" algn="just" defTabSz="666750">
            <a:lnSpc>
              <a:spcPct val="90000"/>
            </a:lnSpc>
            <a:spcBef>
              <a:spcPct val="0"/>
            </a:spcBef>
            <a:spcAft>
              <a:spcPct val="35000"/>
            </a:spcAft>
            <a:buNone/>
          </a:pPr>
          <a:r>
            <a:rPr lang="es-AR" sz="1500" b="0" i="0" kern="1200" dirty="0">
              <a:latin typeface="Arial" panose="020B0604020202020204" pitchFamily="34" charset="0"/>
              <a:cs typeface="Arial" panose="020B0604020202020204" pitchFamily="34" charset="0"/>
            </a:rPr>
            <a:t>Proceso cumplimentado o en trámite (fecha de inicio). Acreditación en lapso no mayor a 1 año desde inicio. Informar a los 30 días de obtención. </a:t>
          </a:r>
        </a:p>
        <a:p>
          <a:pPr marL="0" lvl="0" indent="0" algn="just" defTabSz="666750">
            <a:lnSpc>
              <a:spcPct val="90000"/>
            </a:lnSpc>
            <a:spcBef>
              <a:spcPct val="0"/>
            </a:spcBef>
            <a:spcAft>
              <a:spcPct val="35000"/>
            </a:spcAft>
            <a:buNone/>
          </a:pPr>
          <a:r>
            <a:rPr lang="es-AR" sz="1500" b="0" i="0" kern="1200" dirty="0">
              <a:latin typeface="Arial" panose="020B0604020202020204" pitchFamily="34" charset="0"/>
              <a:cs typeface="Arial" panose="020B0604020202020204" pitchFamily="34" charset="0"/>
            </a:rPr>
            <a:t>Revalidación bienal (empresas medianas o grandes: recertificación o inicio de recertificación de la misma norma sólo una vez). </a:t>
          </a:r>
        </a:p>
      </dsp:txBody>
      <dsp:txXfrm>
        <a:off x="3485200" y="469926"/>
        <a:ext cx="7803327" cy="4445320"/>
      </dsp:txXfrm>
    </dsp:sp>
    <dsp:sp modelId="{9DAB8676-0287-4D2E-AC81-14F4685C90C5}">
      <dsp:nvSpPr>
        <dsp:cNvPr id="0" name=""/>
        <dsp:cNvSpPr/>
      </dsp:nvSpPr>
      <dsp:spPr>
        <a:xfrm>
          <a:off x="1035040" y="-55603"/>
          <a:ext cx="3524305" cy="3505062"/>
        </a:xfrm>
        <a:prstGeom prst="ellipse">
          <a:avLst/>
        </a:prstGeom>
        <a:blipFill rotWithShape="1">
          <a:blip xmlns:r="http://schemas.openxmlformats.org/officeDocument/2006/relationships" r:embed="rId1"/>
          <a:srcRect/>
          <a:stretch>
            <a:fillRect l="-17000" r="-17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DA4B4-3A78-4ADF-A58F-2BB5BCB346EB}">
      <dsp:nvSpPr>
        <dsp:cNvPr id="0" name=""/>
        <dsp:cNvSpPr/>
      </dsp:nvSpPr>
      <dsp:spPr>
        <a:xfrm rot="10800000">
          <a:off x="1459499" y="2384"/>
          <a:ext cx="9809304" cy="4885608"/>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3547" tIns="57150" rIns="106680" bIns="57150" numCol="1" spcCol="1270" anchor="ctr" anchorCtr="0">
          <a:noAutofit/>
        </a:bodyPr>
        <a:lstStyle/>
        <a:p>
          <a:pPr marL="0" lvl="0" indent="0" algn="l" defTabSz="666750">
            <a:lnSpc>
              <a:spcPct val="90000"/>
            </a:lnSpc>
            <a:spcBef>
              <a:spcPct val="0"/>
            </a:spcBef>
            <a:spcAft>
              <a:spcPts val="1200"/>
            </a:spcAft>
            <a:buNone/>
          </a:pPr>
          <a:r>
            <a:rPr lang="es-AR" sz="1500" b="1" i="0" kern="1200" dirty="0">
              <a:latin typeface="Arial" panose="020B0604020202020204" pitchFamily="34" charset="0"/>
              <a:cs typeface="Arial" panose="020B0604020202020204" pitchFamily="34" charset="0"/>
            </a:rPr>
            <a:t>Acreditar la realización de inversiones en actividades de Capacitación de sus empleados y/o terceros (1%, 2%, 5% de la masa salarial afectada s/ tamaño de la empresa) Anexo VIII de la RG 268/2022.</a:t>
          </a:r>
        </a:p>
        <a:p>
          <a:pPr marL="0" lvl="0" indent="0" algn="l" defTabSz="666750">
            <a:lnSpc>
              <a:spcPct val="90000"/>
            </a:lnSpc>
            <a:spcBef>
              <a:spcPct val="0"/>
            </a:spcBef>
            <a:spcAft>
              <a:spcPts val="1200"/>
            </a:spcAft>
            <a:buNone/>
          </a:pPr>
          <a:r>
            <a:rPr lang="es-AR" sz="1500" b="1" i="0" kern="1200" dirty="0">
              <a:latin typeface="Arial" panose="020B0604020202020204" pitchFamily="34" charset="0"/>
              <a:cs typeface="Arial" panose="020B0604020202020204" pitchFamily="34" charset="0"/>
            </a:rPr>
            <a:t>Regla:</a:t>
          </a:r>
          <a:r>
            <a:rPr lang="es-AR" sz="1500" i="0" kern="1200" dirty="0">
              <a:latin typeface="Arial" panose="020B0604020202020204" pitchFamily="34" charset="0"/>
              <a:cs typeface="Arial" panose="020B0604020202020204" pitchFamily="34" charset="0"/>
            </a:rPr>
            <a:t> en el sistema educativo. Excepción: si no hay oferta: profesionales nacionales o internacionales independientes o  formación interna por empleados (honorarios por recibo de sueldo “Capacitación LEC”). </a:t>
          </a:r>
        </a:p>
        <a:p>
          <a:pPr marL="0" lvl="0" indent="0" algn="l" defTabSz="666750">
            <a:lnSpc>
              <a:spcPct val="90000"/>
            </a:lnSpc>
            <a:spcBef>
              <a:spcPct val="0"/>
            </a:spcBef>
            <a:spcAft>
              <a:spcPts val="1200"/>
            </a:spcAft>
            <a:buNone/>
          </a:pPr>
          <a:r>
            <a:rPr lang="es-ES" sz="1500" b="1" i="0" kern="1200" dirty="0">
              <a:solidFill>
                <a:schemeClr val="tx1"/>
              </a:solidFill>
              <a:latin typeface="Arial" panose="020B0604020202020204" pitchFamily="34" charset="0"/>
              <a:cs typeface="Arial" panose="020B0604020202020204" pitchFamily="34" charset="0"/>
            </a:rPr>
            <a:t>Podrán incluir: </a:t>
          </a:r>
        </a:p>
        <a:p>
          <a:pPr marL="0" lvl="0" indent="0" algn="l" defTabSz="666750">
            <a:lnSpc>
              <a:spcPct val="90000"/>
            </a:lnSpc>
            <a:spcBef>
              <a:spcPct val="0"/>
            </a:spcBef>
            <a:spcAft>
              <a:spcPts val="1200"/>
            </a:spcAft>
            <a:buNone/>
          </a:pPr>
          <a:r>
            <a:rPr lang="es-ES" sz="1500" i="0" kern="1200" dirty="0">
              <a:latin typeface="Arial" panose="020B0604020202020204" pitchFamily="34" charset="0"/>
              <a:cs typeface="Arial" panose="020B0604020202020204" pitchFamily="34" charset="0"/>
            </a:rPr>
            <a:t>Aportes a fondos de capacitación creados.</a:t>
          </a:r>
        </a:p>
        <a:p>
          <a:pPr marL="0" lvl="0" indent="0" algn="l" defTabSz="666750">
            <a:lnSpc>
              <a:spcPct val="90000"/>
            </a:lnSpc>
            <a:spcBef>
              <a:spcPct val="0"/>
            </a:spcBef>
            <a:spcAft>
              <a:spcPts val="1200"/>
            </a:spcAft>
            <a:buNone/>
          </a:pPr>
          <a:r>
            <a:rPr lang="es-ES" sz="1500" i="0" kern="1200" dirty="0">
              <a:latin typeface="Arial" panose="020B0604020202020204" pitchFamily="34" charset="0"/>
              <a:cs typeface="Arial" panose="020B0604020202020204" pitchFamily="34" charset="0"/>
            </a:rPr>
            <a:t>Aportes a Universidades públicas o privadas para cursos de extensión, posgrados.</a:t>
          </a:r>
        </a:p>
        <a:p>
          <a:pPr marL="0" lvl="0" indent="0" algn="l" defTabSz="666750">
            <a:lnSpc>
              <a:spcPct val="90000"/>
            </a:lnSpc>
            <a:spcBef>
              <a:spcPct val="0"/>
            </a:spcBef>
            <a:spcAft>
              <a:spcPts val="1200"/>
            </a:spcAft>
            <a:buNone/>
          </a:pPr>
          <a:r>
            <a:rPr lang="es-ES" sz="1500" i="0" kern="1200" dirty="0">
              <a:latin typeface="Arial" panose="020B0604020202020204" pitchFamily="34" charset="0"/>
              <a:cs typeface="Arial" panose="020B0604020202020204" pitchFamily="34" charset="0"/>
            </a:rPr>
            <a:t>Becas a empleados o terceros (aún en el extranjero).</a:t>
          </a:r>
        </a:p>
        <a:p>
          <a:pPr marL="0" lvl="0" indent="0" algn="l" defTabSz="666750">
            <a:lnSpc>
              <a:spcPct val="90000"/>
            </a:lnSpc>
            <a:spcBef>
              <a:spcPct val="0"/>
            </a:spcBef>
            <a:spcAft>
              <a:spcPts val="1200"/>
            </a:spcAft>
            <a:buNone/>
          </a:pPr>
          <a:r>
            <a:rPr lang="es-ES" sz="1500" i="0" kern="1200" dirty="0">
              <a:latin typeface="Arial" panose="020B0604020202020204" pitchFamily="34" charset="0"/>
              <a:cs typeface="Arial" panose="020B0604020202020204" pitchFamily="34" charset="0"/>
            </a:rPr>
            <a:t>Gastos indirectos de empleados (viajes y viáticos) si capacitación a más de 100k.</a:t>
          </a:r>
        </a:p>
        <a:p>
          <a:pPr marL="0" lvl="0" indent="0" algn="l" defTabSz="666750">
            <a:lnSpc>
              <a:spcPct val="90000"/>
            </a:lnSpc>
            <a:spcBef>
              <a:spcPct val="0"/>
            </a:spcBef>
            <a:spcAft>
              <a:spcPts val="1200"/>
            </a:spcAft>
            <a:buNone/>
          </a:pPr>
          <a:r>
            <a:rPr lang="es-ES" sz="1500" i="0" kern="1200" dirty="0">
              <a:latin typeface="Arial" panose="020B0604020202020204" pitchFamily="34" charset="0"/>
              <a:cs typeface="Arial" panose="020B0604020202020204" pitchFamily="34" charset="0"/>
            </a:rPr>
            <a:t>Gastos de viajes y viáticos de docentes.</a:t>
          </a:r>
        </a:p>
        <a:p>
          <a:pPr marL="0" lvl="0" indent="0" algn="l" defTabSz="666750">
            <a:lnSpc>
              <a:spcPct val="90000"/>
            </a:lnSpc>
            <a:spcBef>
              <a:spcPct val="0"/>
            </a:spcBef>
            <a:spcAft>
              <a:spcPts val="1200"/>
            </a:spcAft>
            <a:buNone/>
          </a:pPr>
          <a:r>
            <a:rPr lang="es-ES" sz="1500" i="0" kern="1200" dirty="0">
              <a:latin typeface="Arial" panose="020B0604020202020204" pitchFamily="34" charset="0"/>
              <a:cs typeface="Arial" panose="020B0604020202020204" pitchFamily="34" charset="0"/>
            </a:rPr>
            <a:t>Contratación de cursos virtuales.</a:t>
          </a:r>
        </a:p>
        <a:p>
          <a:pPr marL="0" lvl="0" indent="0" algn="l" defTabSz="666750">
            <a:lnSpc>
              <a:spcPct val="90000"/>
            </a:lnSpc>
            <a:spcBef>
              <a:spcPct val="0"/>
            </a:spcBef>
            <a:spcAft>
              <a:spcPts val="1200"/>
            </a:spcAft>
            <a:buNone/>
          </a:pPr>
          <a:r>
            <a:rPr lang="es-ES" sz="1500" i="0" kern="1200" dirty="0">
              <a:latin typeface="Arial" panose="020B0604020202020204" pitchFamily="34" charset="0"/>
              <a:cs typeface="Arial" panose="020B0604020202020204" pitchFamily="34" charset="0"/>
            </a:rPr>
            <a:t>Salarios por contrataciones laborales (primer empleo forma en el sector).</a:t>
          </a:r>
          <a:endParaRPr lang="es-AR" sz="1500" i="0" kern="1200" dirty="0">
            <a:latin typeface="Arial" panose="020B0604020202020204" pitchFamily="34" charset="0"/>
            <a:cs typeface="Arial" panose="020B0604020202020204" pitchFamily="34" charset="0"/>
          </a:endParaRPr>
        </a:p>
      </dsp:txBody>
      <dsp:txXfrm rot="10800000">
        <a:off x="2680901" y="2384"/>
        <a:ext cx="8587902" cy="4885608"/>
      </dsp:txXfrm>
    </dsp:sp>
    <dsp:sp modelId="{0CD5E292-E0F7-4C14-955E-0B602F89C286}">
      <dsp:nvSpPr>
        <dsp:cNvPr id="0" name=""/>
        <dsp:cNvSpPr/>
      </dsp:nvSpPr>
      <dsp:spPr>
        <a:xfrm>
          <a:off x="130736" y="281892"/>
          <a:ext cx="3931192" cy="3931192"/>
        </a:xfrm>
        <a:prstGeom prst="ellipse">
          <a:avLst/>
        </a:prstGeom>
        <a:blipFill rotWithShape="1">
          <a:blip xmlns:r="http://schemas.openxmlformats.org/officeDocument/2006/relationships" r:embed="rId1"/>
          <a:srcRect/>
          <a:stretch>
            <a:fillRect l="-33000" r="-33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1B28A-84F8-4D71-A4CA-390DD9A416D6}">
      <dsp:nvSpPr>
        <dsp:cNvPr id="0" name=""/>
        <dsp:cNvSpPr/>
      </dsp:nvSpPr>
      <dsp:spPr>
        <a:xfrm rot="10800000">
          <a:off x="2986078" y="244138"/>
          <a:ext cx="7906026" cy="489628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4560" tIns="57150" rIns="106680" bIns="57150" numCol="1" spcCol="1270" anchor="ctr" anchorCtr="0">
          <a:noAutofit/>
        </a:bodyPr>
        <a:lstStyle/>
        <a:p>
          <a:pPr marL="0" lvl="0" indent="0" algn="l" defTabSz="666750">
            <a:lnSpc>
              <a:spcPct val="90000"/>
            </a:lnSpc>
            <a:spcBef>
              <a:spcPct val="0"/>
            </a:spcBef>
            <a:spcAft>
              <a:spcPts val="1200"/>
            </a:spcAft>
            <a:buNone/>
          </a:pPr>
          <a:endParaRPr lang="es-AR" sz="1500" i="0" kern="1200" dirty="0">
            <a:latin typeface="Arial" panose="020B0604020202020204" pitchFamily="34" charset="0"/>
            <a:cs typeface="Arial" panose="020B0604020202020204" pitchFamily="34" charset="0"/>
          </a:endParaRPr>
        </a:p>
        <a:p>
          <a:pPr marL="0" lvl="0" indent="0" algn="l" defTabSz="666750">
            <a:lnSpc>
              <a:spcPct val="90000"/>
            </a:lnSpc>
            <a:spcBef>
              <a:spcPct val="0"/>
            </a:spcBef>
            <a:spcAft>
              <a:spcPts val="1200"/>
            </a:spcAft>
            <a:buNone/>
          </a:pPr>
          <a:endParaRPr lang="es-AR" sz="1500" i="0" kern="1200" dirty="0">
            <a:latin typeface="Arial" panose="020B0604020202020204" pitchFamily="34" charset="0"/>
            <a:cs typeface="Arial" panose="020B0604020202020204" pitchFamily="34" charset="0"/>
          </a:endParaRPr>
        </a:p>
        <a:p>
          <a:pPr marL="0" lvl="0" indent="0" algn="l" defTabSz="666750">
            <a:lnSpc>
              <a:spcPct val="90000"/>
            </a:lnSpc>
            <a:spcBef>
              <a:spcPct val="0"/>
            </a:spcBef>
            <a:spcAft>
              <a:spcPts val="1200"/>
            </a:spcAft>
            <a:buNone/>
          </a:pPr>
          <a:endParaRPr lang="es-AR" sz="1500" i="0" kern="1200" dirty="0">
            <a:latin typeface="Arial" panose="020B0604020202020204" pitchFamily="34" charset="0"/>
            <a:cs typeface="Arial" panose="020B0604020202020204" pitchFamily="34" charset="0"/>
          </a:endParaRPr>
        </a:p>
        <a:p>
          <a:pPr marL="0" lvl="0" indent="0" algn="l" defTabSz="666750">
            <a:lnSpc>
              <a:spcPct val="90000"/>
            </a:lnSpc>
            <a:spcBef>
              <a:spcPct val="0"/>
            </a:spcBef>
            <a:spcAft>
              <a:spcPts val="1200"/>
            </a:spcAft>
            <a:buNone/>
          </a:pPr>
          <a:endParaRPr lang="es-AR" sz="1500" i="0" kern="1200" dirty="0">
            <a:latin typeface="Arial" panose="020B0604020202020204" pitchFamily="34" charset="0"/>
            <a:cs typeface="Arial" panose="020B0604020202020204" pitchFamily="34" charset="0"/>
          </a:endParaRPr>
        </a:p>
        <a:p>
          <a:pPr marL="0" lvl="0" indent="0" algn="l" defTabSz="666750">
            <a:lnSpc>
              <a:spcPct val="90000"/>
            </a:lnSpc>
            <a:spcBef>
              <a:spcPct val="0"/>
            </a:spcBef>
            <a:spcAft>
              <a:spcPts val="1200"/>
            </a:spcAft>
            <a:buNone/>
          </a:pPr>
          <a:r>
            <a:rPr lang="es-AR" sz="1500" b="1" i="0" kern="1200" dirty="0">
              <a:solidFill>
                <a:schemeClr val="tx1"/>
              </a:solidFill>
              <a:latin typeface="Arial" panose="020B0604020202020204" pitchFamily="34" charset="0"/>
              <a:cs typeface="Arial" panose="020B0604020202020204" pitchFamily="34" charset="0"/>
            </a:rPr>
            <a:t>Acreditar la realización de inversiones en actividades de I+D por sí o por ciertos terceros – en el país - (1%, 2%, 3% del total de facturación de la/s actividad/es promovida/s del último año)  Anexo VII de la RG 268/2022.</a:t>
          </a:r>
        </a:p>
        <a:p>
          <a:pPr marL="0" lvl="0" indent="0" algn="l" defTabSz="666750">
            <a:lnSpc>
              <a:spcPct val="90000"/>
            </a:lnSpc>
            <a:spcBef>
              <a:spcPct val="0"/>
            </a:spcBef>
            <a:spcAft>
              <a:spcPts val="1200"/>
            </a:spcAft>
            <a:buNone/>
          </a:pPr>
          <a:r>
            <a:rPr lang="es-AR" sz="1500" i="0" kern="1200" dirty="0">
              <a:latin typeface="Arial" panose="020B0604020202020204" pitchFamily="34" charset="0"/>
              <a:cs typeface="Arial" panose="020B0604020202020204" pitchFamily="34" charset="0"/>
            </a:rPr>
            <a:t>Investigación básica, aplicada (posible prototipo) o desarrollo tecnológico (posible introducción de nuevo producto método o servicio).</a:t>
          </a:r>
        </a:p>
        <a:p>
          <a:pPr marL="0" lvl="0" indent="0" algn="l" defTabSz="666750">
            <a:lnSpc>
              <a:spcPct val="90000"/>
            </a:lnSpc>
            <a:spcBef>
              <a:spcPct val="0"/>
            </a:spcBef>
            <a:spcAft>
              <a:spcPts val="1200"/>
            </a:spcAft>
            <a:buNone/>
          </a:pPr>
          <a:r>
            <a:rPr lang="es-AR" sz="1500" i="0" kern="1200" dirty="0">
              <a:latin typeface="Arial" panose="020B0604020202020204" pitchFamily="34" charset="0"/>
              <a:cs typeface="Arial" panose="020B0604020202020204" pitchFamily="34" charset="0"/>
            </a:rPr>
            <a:t>Salarios no más del 80% del gasto.</a:t>
          </a:r>
        </a:p>
        <a:p>
          <a:pPr marL="0" lvl="0" indent="0" algn="l" defTabSz="666750">
            <a:lnSpc>
              <a:spcPct val="90000"/>
            </a:lnSpc>
            <a:spcBef>
              <a:spcPct val="0"/>
            </a:spcBef>
            <a:spcAft>
              <a:spcPts val="1200"/>
            </a:spcAft>
            <a:buNone/>
          </a:pPr>
          <a:r>
            <a:rPr lang="es-AR" sz="1500" i="0" kern="1200" dirty="0">
              <a:latin typeface="Arial" panose="020B0604020202020204" pitchFamily="34" charset="0"/>
              <a:cs typeface="Arial" panose="020B0604020202020204" pitchFamily="34" charset="0"/>
            </a:rPr>
            <a:t>Inversiones en tecnología incorporada y no incorporada.</a:t>
          </a:r>
        </a:p>
        <a:p>
          <a:pPr marL="0" lvl="0" indent="0" algn="l" defTabSz="666750">
            <a:lnSpc>
              <a:spcPct val="90000"/>
            </a:lnSpc>
            <a:spcBef>
              <a:spcPct val="0"/>
            </a:spcBef>
            <a:spcAft>
              <a:spcPts val="1200"/>
            </a:spcAft>
            <a:buNone/>
          </a:pPr>
          <a:r>
            <a:rPr lang="es-AR" sz="1500" i="0" kern="1200" dirty="0">
              <a:latin typeface="Arial" panose="020B0604020202020204" pitchFamily="34" charset="0"/>
              <a:cs typeface="Arial" panose="020B0604020202020204" pitchFamily="34" charset="0"/>
            </a:rPr>
            <a:t>Gastos en Diseño industrial</a:t>
          </a:r>
        </a:p>
        <a:p>
          <a:pPr marL="0" lvl="0" indent="0" algn="l" defTabSz="666750">
            <a:lnSpc>
              <a:spcPct val="90000"/>
            </a:lnSpc>
            <a:spcBef>
              <a:spcPct val="0"/>
            </a:spcBef>
            <a:spcAft>
              <a:spcPts val="1200"/>
            </a:spcAft>
            <a:buNone/>
          </a:pPr>
          <a:r>
            <a:rPr lang="es-AR" sz="1500" i="0" kern="1200" dirty="0">
              <a:latin typeface="Arial" panose="020B0604020202020204" pitchFamily="34" charset="0"/>
              <a:cs typeface="Arial" panose="020B0604020202020204" pitchFamily="34" charset="0"/>
            </a:rPr>
            <a:t>Gastos en Validación de prototipo</a:t>
          </a:r>
        </a:p>
        <a:p>
          <a:pPr marL="0" lvl="0" indent="0" algn="l" defTabSz="666750">
            <a:lnSpc>
              <a:spcPct val="90000"/>
            </a:lnSpc>
            <a:spcBef>
              <a:spcPct val="0"/>
            </a:spcBef>
            <a:spcAft>
              <a:spcPts val="1200"/>
            </a:spcAft>
            <a:buNone/>
          </a:pPr>
          <a:r>
            <a:rPr lang="es-AR" sz="1500" i="0" kern="1200" dirty="0">
              <a:latin typeface="Arial" panose="020B0604020202020204" pitchFamily="34" charset="0"/>
              <a:cs typeface="Arial" panose="020B0604020202020204" pitchFamily="34" charset="0"/>
            </a:rPr>
            <a:t>Evaluación de factibilidad técnica y económica</a:t>
          </a:r>
        </a:p>
        <a:p>
          <a:pPr marL="0" lvl="0" indent="0" algn="l" defTabSz="666750">
            <a:lnSpc>
              <a:spcPct val="90000"/>
            </a:lnSpc>
            <a:spcBef>
              <a:spcPct val="0"/>
            </a:spcBef>
            <a:spcAft>
              <a:spcPts val="1200"/>
            </a:spcAft>
            <a:buNone/>
          </a:pPr>
          <a:endParaRPr lang="es-AR" sz="1500" i="0" kern="1200" dirty="0">
            <a:latin typeface="Arial" panose="020B0604020202020204" pitchFamily="34" charset="0"/>
            <a:cs typeface="Arial" panose="020B0604020202020204" pitchFamily="34" charset="0"/>
          </a:endParaRPr>
        </a:p>
        <a:p>
          <a:pPr marL="0" lvl="0" indent="0" algn="l" defTabSz="666750">
            <a:lnSpc>
              <a:spcPct val="90000"/>
            </a:lnSpc>
            <a:spcBef>
              <a:spcPct val="0"/>
            </a:spcBef>
            <a:spcAft>
              <a:spcPts val="1200"/>
            </a:spcAft>
            <a:buNone/>
          </a:pPr>
          <a:endParaRPr lang="es-AR" sz="1500" i="0" kern="1200" dirty="0">
            <a:latin typeface="Arial" panose="020B0604020202020204" pitchFamily="34" charset="0"/>
            <a:cs typeface="Arial" panose="020B0604020202020204" pitchFamily="34" charset="0"/>
          </a:endParaRPr>
        </a:p>
        <a:p>
          <a:pPr marL="0" lvl="0" indent="0" algn="l" defTabSz="666750">
            <a:lnSpc>
              <a:spcPct val="90000"/>
            </a:lnSpc>
            <a:spcBef>
              <a:spcPct val="0"/>
            </a:spcBef>
            <a:spcAft>
              <a:spcPts val="1200"/>
            </a:spcAft>
            <a:buNone/>
          </a:pPr>
          <a:endParaRPr lang="es-AR" sz="1500" i="0" kern="1200" dirty="0">
            <a:latin typeface="Arial" panose="020B0604020202020204" pitchFamily="34" charset="0"/>
            <a:cs typeface="Arial" panose="020B0604020202020204" pitchFamily="34" charset="0"/>
          </a:endParaRPr>
        </a:p>
        <a:p>
          <a:pPr marL="0" lvl="0" indent="0" algn="l" defTabSz="666750">
            <a:lnSpc>
              <a:spcPct val="90000"/>
            </a:lnSpc>
            <a:spcBef>
              <a:spcPct val="0"/>
            </a:spcBef>
            <a:spcAft>
              <a:spcPts val="1200"/>
            </a:spcAft>
            <a:buNone/>
          </a:pPr>
          <a:endParaRPr lang="es-AR" sz="1500" i="0" kern="1200" dirty="0">
            <a:latin typeface="Arial" panose="020B0604020202020204" pitchFamily="34" charset="0"/>
            <a:cs typeface="Arial" panose="020B0604020202020204" pitchFamily="34" charset="0"/>
          </a:endParaRPr>
        </a:p>
        <a:p>
          <a:pPr marL="0" lvl="0" indent="0" algn="l" defTabSz="666750">
            <a:lnSpc>
              <a:spcPct val="90000"/>
            </a:lnSpc>
            <a:spcBef>
              <a:spcPct val="0"/>
            </a:spcBef>
            <a:spcAft>
              <a:spcPts val="1200"/>
            </a:spcAft>
            <a:buNone/>
          </a:pPr>
          <a:endParaRPr lang="es-AR" sz="1500" i="0" kern="1200" dirty="0">
            <a:latin typeface="Arial" panose="020B0604020202020204" pitchFamily="34" charset="0"/>
            <a:cs typeface="Arial" panose="020B0604020202020204" pitchFamily="34" charset="0"/>
          </a:endParaRPr>
        </a:p>
      </dsp:txBody>
      <dsp:txXfrm rot="10800000">
        <a:off x="4210150" y="244138"/>
        <a:ext cx="6681954" cy="4896287"/>
      </dsp:txXfrm>
    </dsp:sp>
    <dsp:sp modelId="{540A5A9C-04DC-4070-9DB2-266A84CEF071}">
      <dsp:nvSpPr>
        <dsp:cNvPr id="0" name=""/>
        <dsp:cNvSpPr/>
      </dsp:nvSpPr>
      <dsp:spPr>
        <a:xfrm>
          <a:off x="996656" y="702859"/>
          <a:ext cx="3978845" cy="3978845"/>
        </a:xfrm>
        <a:prstGeom prst="ellipse">
          <a:avLst/>
        </a:prstGeom>
        <a:blipFill rotWithShape="1">
          <a:blip xmlns:r="http://schemas.openxmlformats.org/officeDocument/2006/relationships" r:embed="rId1"/>
          <a:srcRect/>
          <a:stretch>
            <a:fillRect l="-5000" r="-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DC4A5-AD7B-4D07-AF73-E0D9C5C4D14F}" type="datetimeFigureOut">
              <a:rPr lang="es-AR" smtClean="0"/>
              <a:t>3/4/2024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E2AFC-87D2-421B-B242-A74CADFE4D79}" type="slidenum">
              <a:rPr lang="es-AR" smtClean="0"/>
              <a:t>‹Nº›</a:t>
            </a:fld>
            <a:endParaRPr lang="es-AR"/>
          </a:p>
        </p:txBody>
      </p:sp>
    </p:spTree>
    <p:extLst>
      <p:ext uri="{BB962C8B-B14F-4D97-AF65-F5344CB8AC3E}">
        <p14:creationId xmlns:p14="http://schemas.microsoft.com/office/powerpoint/2010/main" val="149840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2</a:t>
            </a:fld>
            <a:endParaRPr lang="es-AR"/>
          </a:p>
        </p:txBody>
      </p:sp>
    </p:spTree>
    <p:extLst>
      <p:ext uri="{BB962C8B-B14F-4D97-AF65-F5344CB8AC3E}">
        <p14:creationId xmlns:p14="http://schemas.microsoft.com/office/powerpoint/2010/main" val="3475261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22</a:t>
            </a:fld>
            <a:endParaRPr lang="es-AR"/>
          </a:p>
        </p:txBody>
      </p:sp>
    </p:spTree>
    <p:extLst>
      <p:ext uri="{BB962C8B-B14F-4D97-AF65-F5344CB8AC3E}">
        <p14:creationId xmlns:p14="http://schemas.microsoft.com/office/powerpoint/2010/main" val="393117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25</a:t>
            </a:fld>
            <a:endParaRPr lang="es-AR"/>
          </a:p>
        </p:txBody>
      </p:sp>
    </p:spTree>
    <p:extLst>
      <p:ext uri="{BB962C8B-B14F-4D97-AF65-F5344CB8AC3E}">
        <p14:creationId xmlns:p14="http://schemas.microsoft.com/office/powerpoint/2010/main" val="145737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33</a:t>
            </a:fld>
            <a:endParaRPr lang="es-AR"/>
          </a:p>
        </p:txBody>
      </p:sp>
    </p:spTree>
    <p:extLst>
      <p:ext uri="{BB962C8B-B14F-4D97-AF65-F5344CB8AC3E}">
        <p14:creationId xmlns:p14="http://schemas.microsoft.com/office/powerpoint/2010/main" val="375215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34</a:t>
            </a:fld>
            <a:endParaRPr lang="es-AR"/>
          </a:p>
        </p:txBody>
      </p:sp>
    </p:spTree>
    <p:extLst>
      <p:ext uri="{BB962C8B-B14F-4D97-AF65-F5344CB8AC3E}">
        <p14:creationId xmlns:p14="http://schemas.microsoft.com/office/powerpoint/2010/main" val="309506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12</a:t>
            </a:fld>
            <a:endParaRPr lang="es-AR"/>
          </a:p>
        </p:txBody>
      </p:sp>
    </p:spTree>
    <p:extLst>
      <p:ext uri="{BB962C8B-B14F-4D97-AF65-F5344CB8AC3E}">
        <p14:creationId xmlns:p14="http://schemas.microsoft.com/office/powerpoint/2010/main" val="234916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13</a:t>
            </a:fld>
            <a:endParaRPr lang="es-AR"/>
          </a:p>
        </p:txBody>
      </p:sp>
    </p:spTree>
    <p:extLst>
      <p:ext uri="{BB962C8B-B14F-4D97-AF65-F5344CB8AC3E}">
        <p14:creationId xmlns:p14="http://schemas.microsoft.com/office/powerpoint/2010/main" val="101038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14</a:t>
            </a:fld>
            <a:endParaRPr lang="es-AR"/>
          </a:p>
        </p:txBody>
      </p:sp>
    </p:spTree>
    <p:extLst>
      <p:ext uri="{BB962C8B-B14F-4D97-AF65-F5344CB8AC3E}">
        <p14:creationId xmlns:p14="http://schemas.microsoft.com/office/powerpoint/2010/main" val="166678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15</a:t>
            </a:fld>
            <a:endParaRPr lang="es-AR"/>
          </a:p>
        </p:txBody>
      </p:sp>
    </p:spTree>
    <p:extLst>
      <p:ext uri="{BB962C8B-B14F-4D97-AF65-F5344CB8AC3E}">
        <p14:creationId xmlns:p14="http://schemas.microsoft.com/office/powerpoint/2010/main" val="23904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16</a:t>
            </a:fld>
            <a:endParaRPr lang="es-AR"/>
          </a:p>
        </p:txBody>
      </p:sp>
    </p:spTree>
    <p:extLst>
      <p:ext uri="{BB962C8B-B14F-4D97-AF65-F5344CB8AC3E}">
        <p14:creationId xmlns:p14="http://schemas.microsoft.com/office/powerpoint/2010/main" val="241941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17</a:t>
            </a:fld>
            <a:endParaRPr lang="es-AR"/>
          </a:p>
        </p:txBody>
      </p:sp>
    </p:spTree>
    <p:extLst>
      <p:ext uri="{BB962C8B-B14F-4D97-AF65-F5344CB8AC3E}">
        <p14:creationId xmlns:p14="http://schemas.microsoft.com/office/powerpoint/2010/main" val="343516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18</a:t>
            </a:fld>
            <a:endParaRPr lang="es-AR"/>
          </a:p>
        </p:txBody>
      </p:sp>
    </p:spTree>
    <p:extLst>
      <p:ext uri="{BB962C8B-B14F-4D97-AF65-F5344CB8AC3E}">
        <p14:creationId xmlns:p14="http://schemas.microsoft.com/office/powerpoint/2010/main" val="315637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D8E2AFC-87D2-421B-B242-A74CADFE4D79}" type="slidenum">
              <a:rPr lang="es-AR" smtClean="0"/>
              <a:t>19</a:t>
            </a:fld>
            <a:endParaRPr lang="es-AR"/>
          </a:p>
        </p:txBody>
      </p:sp>
    </p:spTree>
    <p:extLst>
      <p:ext uri="{BB962C8B-B14F-4D97-AF65-F5344CB8AC3E}">
        <p14:creationId xmlns:p14="http://schemas.microsoft.com/office/powerpoint/2010/main" val="142343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934AA-DDE4-F67E-EC42-511199FE63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0CBEFC97-AC27-4671-0F33-C59324347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D04BF4AB-5754-7DE5-3D51-3D02AD3DF84D}"/>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5" name="Marcador de pie de página 4">
            <a:extLst>
              <a:ext uri="{FF2B5EF4-FFF2-40B4-BE49-F238E27FC236}">
                <a16:creationId xmlns:a16="http://schemas.microsoft.com/office/drawing/2014/main" id="{AD9C387D-C101-B60C-955E-BE61E4765FF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DBCAA27-B79C-A676-BD69-B7023BAF2220}"/>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124896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1896C-7F1F-E4A1-5FC8-684DDED86F9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F30B53A3-B615-2F43-A4CE-A8B2A95E042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8C294D9E-CC40-BCCA-7235-66EBE53F2ABB}"/>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5" name="Marcador de pie de página 4">
            <a:extLst>
              <a:ext uri="{FF2B5EF4-FFF2-40B4-BE49-F238E27FC236}">
                <a16:creationId xmlns:a16="http://schemas.microsoft.com/office/drawing/2014/main" id="{50A55E79-0D25-D7BF-D78A-3922F74A6DC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5A08729-6F2A-7A65-F686-65C23A73B5FA}"/>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216567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A37A96-4A70-350E-FDBA-28B52302D69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606BF492-3554-37D9-BF47-32679B4C824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94BE55D-5826-CC9E-F928-B30383755E50}"/>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5" name="Marcador de pie de página 4">
            <a:extLst>
              <a:ext uri="{FF2B5EF4-FFF2-40B4-BE49-F238E27FC236}">
                <a16:creationId xmlns:a16="http://schemas.microsoft.com/office/drawing/2014/main" id="{817415C0-7B37-E573-6AF2-E72B7A6D0EE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F413B74-D4BE-AF82-03CE-BF3F297728CE}"/>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126910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57007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1E89B-7C92-AB9A-0C6E-232E7D9DA03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A2DC9FF-4094-2280-39DA-D9AAF42BF4A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8E94624-5470-5CE9-2FA8-34A38D0551A9}"/>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5" name="Marcador de pie de página 4">
            <a:extLst>
              <a:ext uri="{FF2B5EF4-FFF2-40B4-BE49-F238E27FC236}">
                <a16:creationId xmlns:a16="http://schemas.microsoft.com/office/drawing/2014/main" id="{CAFD24A3-B82C-C74C-0BF1-ABEBBDC96F0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DD2B1564-E5D9-D66B-D09D-372E3C607FCC}"/>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296551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29EE0-A290-CB33-E431-169D64545C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4D6D197-28B3-3B50-86E8-64BE54B04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30FACEA-D271-6A91-42D3-B3521297AACF}"/>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5" name="Marcador de pie de página 4">
            <a:extLst>
              <a:ext uri="{FF2B5EF4-FFF2-40B4-BE49-F238E27FC236}">
                <a16:creationId xmlns:a16="http://schemas.microsoft.com/office/drawing/2014/main" id="{DBE41623-74F0-C8C4-BAB4-76E03125FDE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6C42192-F693-49B3-637E-A8024161EA67}"/>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378225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5D19E-9363-2F4B-3C54-21AF99880AC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99256CF7-698B-FF3F-9392-E1F0682766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263A966A-CF48-8388-FE25-6B0C8519EBE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F4D074B6-1910-C399-386E-AE0A9B37D001}"/>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6" name="Marcador de pie de página 5">
            <a:extLst>
              <a:ext uri="{FF2B5EF4-FFF2-40B4-BE49-F238E27FC236}">
                <a16:creationId xmlns:a16="http://schemas.microsoft.com/office/drawing/2014/main" id="{CB0CE3FB-9EC6-C5EF-1209-6AA900D99B4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28893AE-3E5D-C951-C1EE-E1E83CDB0814}"/>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410538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B05767-7C2F-2AAF-8F02-6A37EDDFCB8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F302A8CF-FCBC-D1FF-3169-BF69F4824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FBF5B78-9DFC-CE77-C96F-1E5E53CDFA4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C0C62266-7169-8BFA-61EE-AAAD82946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41E97C4-E1E3-8F7D-62C4-7357665C43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798BB019-106B-97B1-1203-D0FC76E55AF0}"/>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8" name="Marcador de pie de página 7">
            <a:extLst>
              <a:ext uri="{FF2B5EF4-FFF2-40B4-BE49-F238E27FC236}">
                <a16:creationId xmlns:a16="http://schemas.microsoft.com/office/drawing/2014/main" id="{E57992AA-7D4B-98F0-12D3-4EBE302FAF72}"/>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10D9E65E-6A62-85EE-9376-22FC7FAFE7AD}"/>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380529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113808-4FAF-BD94-2AD5-7DB18C082A9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A5B6908D-706F-DDCD-1636-9F01699747CD}"/>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4" name="Marcador de pie de página 3">
            <a:extLst>
              <a:ext uri="{FF2B5EF4-FFF2-40B4-BE49-F238E27FC236}">
                <a16:creationId xmlns:a16="http://schemas.microsoft.com/office/drawing/2014/main" id="{52CE91F6-0222-F5AD-35ED-90899AB236B8}"/>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2BFB4121-78A2-945D-DADD-B0BD8D906F2B}"/>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381538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0D4D209-8185-7D9F-872B-8F8BDAE1A661}"/>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3" name="Marcador de pie de página 2">
            <a:extLst>
              <a:ext uri="{FF2B5EF4-FFF2-40B4-BE49-F238E27FC236}">
                <a16:creationId xmlns:a16="http://schemas.microsoft.com/office/drawing/2014/main" id="{0F28CACD-D987-02E1-AB84-987A222C3579}"/>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04F0E041-9FF8-AD62-46E1-0E2AC7E45035}"/>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367167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A44A3-CA6D-BF70-1B6E-E1C4F9B291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6243E9D-4648-138A-C378-770136A1C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7BB4F039-EC2B-F210-A9F0-34C5D2E62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DB6DA3-381E-CF0E-3C7E-74EDF4271F1D}"/>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6" name="Marcador de pie de página 5">
            <a:extLst>
              <a:ext uri="{FF2B5EF4-FFF2-40B4-BE49-F238E27FC236}">
                <a16:creationId xmlns:a16="http://schemas.microsoft.com/office/drawing/2014/main" id="{DC3035E8-4991-11A6-9883-6BF3FB0E1243}"/>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67253962-3E31-C8F3-C619-FF4B5051E9B5}"/>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366632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29692-AA29-932B-12FD-46CA9F40EB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F1C2E0E-CF30-A628-B932-135373BFD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1FEBF3C6-0E82-18D9-A64F-999076E9C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CF3903-7D6C-4C8E-B177-C4E2B2F822D1}"/>
              </a:ext>
            </a:extLst>
          </p:cNvPr>
          <p:cNvSpPr>
            <a:spLocks noGrp="1"/>
          </p:cNvSpPr>
          <p:nvPr>
            <p:ph type="dt" sz="half" idx="10"/>
          </p:nvPr>
        </p:nvSpPr>
        <p:spPr/>
        <p:txBody>
          <a:bodyPr/>
          <a:lstStyle/>
          <a:p>
            <a:fld id="{13076AA4-B6A0-413B-85A2-C80E8B9CDF33}" type="datetimeFigureOut">
              <a:rPr lang="en-US" smtClean="0"/>
              <a:t>4/3/2024</a:t>
            </a:fld>
            <a:endParaRPr lang="en-US"/>
          </a:p>
        </p:txBody>
      </p:sp>
      <p:sp>
        <p:nvSpPr>
          <p:cNvPr id="6" name="Marcador de pie de página 5">
            <a:extLst>
              <a:ext uri="{FF2B5EF4-FFF2-40B4-BE49-F238E27FC236}">
                <a16:creationId xmlns:a16="http://schemas.microsoft.com/office/drawing/2014/main" id="{323316FC-6DC2-9A5A-A061-CCAE2B737CC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B96A67BD-4EB6-1BD5-F05F-C6E0BC0F07DA}"/>
              </a:ext>
            </a:extLst>
          </p:cNvPr>
          <p:cNvSpPr>
            <a:spLocks noGrp="1"/>
          </p:cNvSpPr>
          <p:nvPr>
            <p:ph type="sldNum" sz="quarter" idx="12"/>
          </p:nvPr>
        </p:nvSpPr>
        <p:spPr/>
        <p:txBody>
          <a:bodyPr/>
          <a:lstStyle/>
          <a:p>
            <a:fld id="{5302F74A-5AD5-411D-B769-EB5CD74C5D36}" type="slidenum">
              <a:rPr lang="en-US" smtClean="0"/>
              <a:t>‹Nº›</a:t>
            </a:fld>
            <a:endParaRPr lang="en-US"/>
          </a:p>
        </p:txBody>
      </p:sp>
    </p:spTree>
    <p:extLst>
      <p:ext uri="{BB962C8B-B14F-4D97-AF65-F5344CB8AC3E}">
        <p14:creationId xmlns:p14="http://schemas.microsoft.com/office/powerpoint/2010/main" val="885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9488C4-CF65-0680-7279-5A96776AD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1C6E960-AD23-838E-D760-1EA37A0A5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51AB4093-849C-056F-725D-96809D8E7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76AA4-B6A0-413B-85A2-C80E8B9CDF33}" type="datetimeFigureOut">
              <a:rPr lang="en-US" smtClean="0"/>
              <a:t>4/3/2024</a:t>
            </a:fld>
            <a:endParaRPr lang="en-US"/>
          </a:p>
        </p:txBody>
      </p:sp>
      <p:sp>
        <p:nvSpPr>
          <p:cNvPr id="5" name="Marcador de pie de página 4">
            <a:extLst>
              <a:ext uri="{FF2B5EF4-FFF2-40B4-BE49-F238E27FC236}">
                <a16:creationId xmlns:a16="http://schemas.microsoft.com/office/drawing/2014/main" id="{B07674A7-8183-4FB8-DB57-B6F755094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8AB6E93E-BEA4-928B-8B83-A5D87F86E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2F74A-5AD5-411D-B769-EB5CD74C5D36}" type="slidenum">
              <a:rPr lang="en-US" smtClean="0"/>
              <a:t>‹Nº›</a:t>
            </a:fld>
            <a:endParaRPr lang="en-US"/>
          </a:p>
        </p:txBody>
      </p:sp>
    </p:spTree>
    <p:extLst>
      <p:ext uri="{BB962C8B-B14F-4D97-AF65-F5344CB8AC3E}">
        <p14:creationId xmlns:p14="http://schemas.microsoft.com/office/powerpoint/2010/main" val="985389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QuickStyle" Target="../diagrams/quickStyle8.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Data" Target="../diagrams/data8.xml"/><Relationship Id="rId5" Type="http://schemas.openxmlformats.org/officeDocument/2006/relationships/image" Target="../media/image6.png"/><Relationship Id="rId15" Type="http://schemas.microsoft.com/office/2007/relationships/diagramDrawing" Target="../diagrams/drawing8.xm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8.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QuickStyle" Target="../diagrams/quickStyle9.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Data" Target="../diagrams/data9.xml"/><Relationship Id="rId5" Type="http://schemas.openxmlformats.org/officeDocument/2006/relationships/image" Target="../media/image6.png"/><Relationship Id="rId15" Type="http://schemas.microsoft.com/office/2007/relationships/diagramDrawing" Target="../diagrams/drawing9.xm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9.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Layout" Target="../diagrams/layout10.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diagramData" Target="../diagrams/data10.xml"/><Relationship Id="rId2" Type="http://schemas.openxmlformats.org/officeDocument/2006/relationships/notesSlide" Target="../notesSlides/notesSlide3.xml"/><Relationship Id="rId16" Type="http://schemas.microsoft.com/office/2007/relationships/diagramDrawing" Target="../diagrams/drawing10.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diagramColors" Target="../diagrams/colors10.xm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Layout" Target="../diagrams/layout11.xml"/><Relationship Id="rId18" Type="http://schemas.openxmlformats.org/officeDocument/2006/relationships/image" Target="../media/image32.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diagramData" Target="../diagrams/data11.xml"/><Relationship Id="rId17" Type="http://schemas.openxmlformats.org/officeDocument/2006/relationships/image" Target="../media/image31.png"/><Relationship Id="rId2" Type="http://schemas.openxmlformats.org/officeDocument/2006/relationships/notesSlide" Target="../notesSlides/notesSlide4.xml"/><Relationship Id="rId16" Type="http://schemas.microsoft.com/office/2007/relationships/diagramDrawing" Target="../diagrams/drawing1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diagramColors" Target="../diagrams/colors11.xm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5.png"/><Relationship Id="rId3" Type="http://schemas.openxmlformats.org/officeDocument/2006/relationships/image" Target="../media/image34.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6.sv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5.png"/><Relationship Id="rId3" Type="http://schemas.openxmlformats.org/officeDocument/2006/relationships/image" Target="../media/image39.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6.sv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12.xml"/><Relationship Id="rId7" Type="http://schemas.openxmlformats.org/officeDocument/2006/relationships/image" Target="../media/image44.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47.png"/><Relationship Id="rId4" Type="http://schemas.openxmlformats.org/officeDocument/2006/relationships/diagramQuickStyle" Target="../diagrams/quickStyle12.xml"/><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5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4.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6.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7.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8.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6.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9.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62.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Data" Target="../diagrams/data2.xml"/><Relationship Id="rId5" Type="http://schemas.openxmlformats.org/officeDocument/2006/relationships/image" Target="../media/image6.png"/><Relationship Id="rId15" Type="http://schemas.microsoft.com/office/2007/relationships/diagramDrawing" Target="../diagrams/drawing2.xm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7.png"/><Relationship Id="rId5" Type="http://schemas.openxmlformats.org/officeDocument/2006/relationships/diagramColors" Target="../diagrams/colors3.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diagramQuickStyle" Target="../diagrams/quickStyle3.xml"/><Relationship Id="rId9" Type="http://schemas.openxmlformats.org/officeDocument/2006/relationships/image" Target="../media/image5.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QuickStyle" Target="../diagrams/quickStyle4.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4.xml"/><Relationship Id="rId2" Type="http://schemas.openxmlformats.org/officeDocument/2006/relationships/image" Target="../media/image3.png"/><Relationship Id="rId16"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diagramData" Target="../diagrams/data4.xml"/><Relationship Id="rId5" Type="http://schemas.openxmlformats.org/officeDocument/2006/relationships/image" Target="../media/image6.png"/><Relationship Id="rId15" Type="http://schemas.microsoft.com/office/2007/relationships/diagramDrawing" Target="../diagrams/drawing4.xm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QuickStyle" Target="../diagrams/quickStyle5.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5.xml"/><Relationship Id="rId2" Type="http://schemas.openxmlformats.org/officeDocument/2006/relationships/image" Target="../media/image3.png"/><Relationship Id="rId16"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diagramData" Target="../diagrams/data5.xml"/><Relationship Id="rId5" Type="http://schemas.openxmlformats.org/officeDocument/2006/relationships/image" Target="../media/image6.png"/><Relationship Id="rId15" Type="http://schemas.microsoft.com/office/2007/relationships/diagramDrawing" Target="../diagrams/drawing5.xm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QuickStyle" Target="../diagrams/quickStyle6.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Data" Target="../diagrams/data6.xml"/><Relationship Id="rId5" Type="http://schemas.openxmlformats.org/officeDocument/2006/relationships/image" Target="../media/image6.png"/><Relationship Id="rId15" Type="http://schemas.microsoft.com/office/2007/relationships/diagramDrawing" Target="../diagrams/drawing6.xm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QuickStyle" Target="../diagrams/quickStyle7.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Data" Target="../diagrams/data7.xml"/><Relationship Id="rId5" Type="http://schemas.openxmlformats.org/officeDocument/2006/relationships/image" Target="../media/image6.png"/><Relationship Id="rId15" Type="http://schemas.microsoft.com/office/2007/relationships/diagramDrawing" Target="../diagrams/drawing7.xm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7" name="Rectangle 718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80" name="Picture 12" descr="Economía del Conocimiento - Inversor Latam">
            <a:extLst>
              <a:ext uri="{FF2B5EF4-FFF2-40B4-BE49-F238E27FC236}">
                <a16:creationId xmlns:a16="http://schemas.microsoft.com/office/drawing/2014/main" id="{50670535-2A37-EB87-3E41-A399C072D0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71" r="20712"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pic>
        <p:nvPicPr>
          <p:cNvPr id="8" name="Picture 12" descr="Declaracion de interes de la Asociacion Argentina de Estudios Fiscales en  relacion a las Jornadas de Derecho Aduanero (UBA - Facultad de Derecho) -  Mercojuris">
            <a:extLst>
              <a:ext uri="{FF2B5EF4-FFF2-40B4-BE49-F238E27FC236}">
                <a16:creationId xmlns:a16="http://schemas.microsoft.com/office/drawing/2014/main" id="{6858F299-76AC-9B5E-4AA9-ECCEFD7D2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506" y="231891"/>
            <a:ext cx="3602410" cy="920518"/>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03A43FBE-F5E7-FFD7-EC8F-41FD82990A78}"/>
              </a:ext>
            </a:extLst>
          </p:cNvPr>
          <p:cNvSpPr txBox="1"/>
          <p:nvPr/>
        </p:nvSpPr>
        <p:spPr>
          <a:xfrm>
            <a:off x="6208190" y="1368867"/>
            <a:ext cx="5590633" cy="861774"/>
          </a:xfrm>
          <a:prstGeom prst="rect">
            <a:avLst/>
          </a:prstGeom>
          <a:noFill/>
        </p:spPr>
        <p:txBody>
          <a:bodyPr wrap="square" rtlCol="0">
            <a:spAutoFit/>
          </a:bodyPr>
          <a:lstStyle/>
          <a:p>
            <a:pPr algn="ctr"/>
            <a:r>
              <a:rPr lang="es-ES" sz="2500" dirty="0">
                <a:latin typeface="Arial" panose="020B0604020202020204" pitchFamily="34" charset="0"/>
                <a:cs typeface="Arial" panose="020B0604020202020204" pitchFamily="34" charset="0"/>
              </a:rPr>
              <a:t>Curso “Regímenes promocionales y efectos tributarios”</a:t>
            </a:r>
            <a:endParaRPr lang="en-US" sz="2500" dirty="0">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CC5FC8F3-44A4-1958-E75A-256DFEA918B2}"/>
              </a:ext>
            </a:extLst>
          </p:cNvPr>
          <p:cNvSpPr txBox="1">
            <a:spLocks/>
          </p:cNvSpPr>
          <p:nvPr/>
        </p:nvSpPr>
        <p:spPr>
          <a:xfrm>
            <a:off x="6681419" y="2414663"/>
            <a:ext cx="4806688" cy="2743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300" b="1" spc="100" dirty="0">
                <a:latin typeface="Arial" panose="020B0604020202020204" pitchFamily="34" charset="0"/>
                <a:cs typeface="Arial" panose="020B0604020202020204" pitchFamily="34" charset="0"/>
              </a:rPr>
              <a:t>Régimen de Promoción de la Economía del Conocimiento</a:t>
            </a:r>
            <a:endParaRPr lang="en-US" sz="3300" b="1"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714F5D8-4F51-F1F8-23CE-DEBF45A843C1}"/>
              </a:ext>
            </a:extLst>
          </p:cNvPr>
          <p:cNvSpPr txBox="1"/>
          <p:nvPr/>
        </p:nvSpPr>
        <p:spPr>
          <a:xfrm>
            <a:off x="7937692" y="5186640"/>
            <a:ext cx="3302874" cy="86177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María Inés Brandt</a:t>
            </a:r>
          </a:p>
          <a:p>
            <a:r>
              <a:rPr lang="en-US" sz="2500" dirty="0">
                <a:latin typeface="Arial" panose="020B0604020202020204" pitchFamily="34" charset="0"/>
                <a:cs typeface="Arial" panose="020B0604020202020204" pitchFamily="34" charset="0"/>
              </a:rPr>
              <a:t>Luciana M. Virgile</a:t>
            </a:r>
          </a:p>
        </p:txBody>
      </p:sp>
      <p:grpSp>
        <p:nvGrpSpPr>
          <p:cNvPr id="12" name="object 3">
            <a:extLst>
              <a:ext uri="{FF2B5EF4-FFF2-40B4-BE49-F238E27FC236}">
                <a16:creationId xmlns:a16="http://schemas.microsoft.com/office/drawing/2014/main" id="{5B9A0200-B1FA-E3F0-1F94-0A77E974158E}"/>
              </a:ext>
            </a:extLst>
          </p:cNvPr>
          <p:cNvGrpSpPr/>
          <p:nvPr/>
        </p:nvGrpSpPr>
        <p:grpSpPr>
          <a:xfrm>
            <a:off x="9589129" y="6109383"/>
            <a:ext cx="1473205" cy="326466"/>
            <a:chOff x="890422" y="890745"/>
            <a:chExt cx="3408679" cy="780791"/>
          </a:xfrm>
        </p:grpSpPr>
        <p:sp>
          <p:nvSpPr>
            <p:cNvPr id="13" name="object 4">
              <a:extLst>
                <a:ext uri="{FF2B5EF4-FFF2-40B4-BE49-F238E27FC236}">
                  <a16:creationId xmlns:a16="http://schemas.microsoft.com/office/drawing/2014/main" id="{20290CE4-2BFA-842E-C8F2-79061BA2FCFC}"/>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14" name="object 5">
              <a:extLst>
                <a:ext uri="{FF2B5EF4-FFF2-40B4-BE49-F238E27FC236}">
                  <a16:creationId xmlns:a16="http://schemas.microsoft.com/office/drawing/2014/main" id="{3D37B1B0-9939-AF51-D519-41A745B751D2}"/>
                </a:ext>
              </a:extLst>
            </p:cNvPr>
            <p:cNvPicPr/>
            <p:nvPr/>
          </p:nvPicPr>
          <p:blipFill>
            <a:blip r:embed="rId4" cstate="print"/>
            <a:stretch>
              <a:fillRect/>
            </a:stretch>
          </p:blipFill>
          <p:spPr>
            <a:xfrm>
              <a:off x="1583618" y="1583651"/>
              <a:ext cx="90646" cy="86646"/>
            </a:xfrm>
            <a:prstGeom prst="rect">
              <a:avLst/>
            </a:prstGeom>
          </p:spPr>
        </p:pic>
        <p:pic>
          <p:nvPicPr>
            <p:cNvPr id="15" name="object 6">
              <a:extLst>
                <a:ext uri="{FF2B5EF4-FFF2-40B4-BE49-F238E27FC236}">
                  <a16:creationId xmlns:a16="http://schemas.microsoft.com/office/drawing/2014/main" id="{FE4CCF84-91CC-B43D-66A5-F63BEDBE3C08}"/>
                </a:ext>
              </a:extLst>
            </p:cNvPr>
            <p:cNvPicPr/>
            <p:nvPr/>
          </p:nvPicPr>
          <p:blipFill>
            <a:blip r:embed="rId5" cstate="print"/>
            <a:stretch>
              <a:fillRect/>
            </a:stretch>
          </p:blipFill>
          <p:spPr>
            <a:xfrm>
              <a:off x="1727898" y="1583651"/>
              <a:ext cx="83411" cy="86646"/>
            </a:xfrm>
            <a:prstGeom prst="rect">
              <a:avLst/>
            </a:prstGeom>
          </p:spPr>
        </p:pic>
        <p:pic>
          <p:nvPicPr>
            <p:cNvPr id="16" name="object 7">
              <a:extLst>
                <a:ext uri="{FF2B5EF4-FFF2-40B4-BE49-F238E27FC236}">
                  <a16:creationId xmlns:a16="http://schemas.microsoft.com/office/drawing/2014/main" id="{0F6BE715-381D-0513-0835-64D721101704}"/>
                </a:ext>
              </a:extLst>
            </p:cNvPr>
            <p:cNvPicPr/>
            <p:nvPr/>
          </p:nvPicPr>
          <p:blipFill>
            <a:blip r:embed="rId6" cstate="print"/>
            <a:stretch>
              <a:fillRect/>
            </a:stretch>
          </p:blipFill>
          <p:spPr>
            <a:xfrm>
              <a:off x="1864926" y="1583647"/>
              <a:ext cx="64186" cy="86646"/>
            </a:xfrm>
            <a:prstGeom prst="rect">
              <a:avLst/>
            </a:prstGeom>
          </p:spPr>
        </p:pic>
        <p:pic>
          <p:nvPicPr>
            <p:cNvPr id="17" name="object 8">
              <a:extLst>
                <a:ext uri="{FF2B5EF4-FFF2-40B4-BE49-F238E27FC236}">
                  <a16:creationId xmlns:a16="http://schemas.microsoft.com/office/drawing/2014/main" id="{C51048F1-9927-CD69-D97A-FE5F008C6F09}"/>
                </a:ext>
              </a:extLst>
            </p:cNvPr>
            <p:cNvPicPr/>
            <p:nvPr/>
          </p:nvPicPr>
          <p:blipFill>
            <a:blip r:embed="rId7" cstate="print"/>
            <a:stretch>
              <a:fillRect/>
            </a:stretch>
          </p:blipFill>
          <p:spPr>
            <a:xfrm>
              <a:off x="1977225" y="1583651"/>
              <a:ext cx="81746" cy="86646"/>
            </a:xfrm>
            <a:prstGeom prst="rect">
              <a:avLst/>
            </a:prstGeom>
          </p:spPr>
        </p:pic>
        <p:pic>
          <p:nvPicPr>
            <p:cNvPr id="18" name="object 9">
              <a:extLst>
                <a:ext uri="{FF2B5EF4-FFF2-40B4-BE49-F238E27FC236}">
                  <a16:creationId xmlns:a16="http://schemas.microsoft.com/office/drawing/2014/main" id="{8BEF94E0-4FD4-B9CE-BDE2-1589EAF2C403}"/>
                </a:ext>
              </a:extLst>
            </p:cNvPr>
            <p:cNvPicPr/>
            <p:nvPr/>
          </p:nvPicPr>
          <p:blipFill>
            <a:blip r:embed="rId8" cstate="print"/>
            <a:stretch>
              <a:fillRect/>
            </a:stretch>
          </p:blipFill>
          <p:spPr>
            <a:xfrm>
              <a:off x="2095893" y="1583651"/>
              <a:ext cx="83411" cy="86646"/>
            </a:xfrm>
            <a:prstGeom prst="rect">
              <a:avLst/>
            </a:prstGeom>
          </p:spPr>
        </p:pic>
        <p:sp>
          <p:nvSpPr>
            <p:cNvPr id="19" name="object 10">
              <a:extLst>
                <a:ext uri="{FF2B5EF4-FFF2-40B4-BE49-F238E27FC236}">
                  <a16:creationId xmlns:a16="http://schemas.microsoft.com/office/drawing/2014/main" id="{3A168B0A-D526-BBDD-8B4E-32295AE40719}"/>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20" name="object 11">
              <a:extLst>
                <a:ext uri="{FF2B5EF4-FFF2-40B4-BE49-F238E27FC236}">
                  <a16:creationId xmlns:a16="http://schemas.microsoft.com/office/drawing/2014/main" id="{C419636B-6084-0A73-5539-5E7FD232DCDA}"/>
                </a:ext>
              </a:extLst>
            </p:cNvPr>
            <p:cNvPicPr/>
            <p:nvPr/>
          </p:nvPicPr>
          <p:blipFill>
            <a:blip r:embed="rId9" cstate="print"/>
            <a:stretch>
              <a:fillRect/>
            </a:stretch>
          </p:blipFill>
          <p:spPr>
            <a:xfrm>
              <a:off x="2508192" y="1582408"/>
              <a:ext cx="89410" cy="89128"/>
            </a:xfrm>
            <a:prstGeom prst="rect">
              <a:avLst/>
            </a:prstGeom>
          </p:spPr>
        </p:pic>
        <p:sp>
          <p:nvSpPr>
            <p:cNvPr id="21" name="object 12">
              <a:extLst>
                <a:ext uri="{FF2B5EF4-FFF2-40B4-BE49-F238E27FC236}">
                  <a16:creationId xmlns:a16="http://schemas.microsoft.com/office/drawing/2014/main" id="{FE3ACFDA-5F14-FD15-6685-EA01D000AC2E}"/>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22" name="object 13">
              <a:extLst>
                <a:ext uri="{FF2B5EF4-FFF2-40B4-BE49-F238E27FC236}">
                  <a16:creationId xmlns:a16="http://schemas.microsoft.com/office/drawing/2014/main" id="{463D0CDB-3B87-D7EC-E944-8D8698D9448D}"/>
                </a:ext>
              </a:extLst>
            </p:cNvPr>
            <p:cNvPicPr/>
            <p:nvPr/>
          </p:nvPicPr>
          <p:blipFill>
            <a:blip r:embed="rId5" cstate="print"/>
            <a:stretch>
              <a:fillRect/>
            </a:stretch>
          </p:blipFill>
          <p:spPr>
            <a:xfrm>
              <a:off x="2803872" y="1583651"/>
              <a:ext cx="83411" cy="86646"/>
            </a:xfrm>
            <a:prstGeom prst="rect">
              <a:avLst/>
            </a:prstGeom>
          </p:spPr>
        </p:pic>
        <p:pic>
          <p:nvPicPr>
            <p:cNvPr id="23" name="object 14">
              <a:extLst>
                <a:ext uri="{FF2B5EF4-FFF2-40B4-BE49-F238E27FC236}">
                  <a16:creationId xmlns:a16="http://schemas.microsoft.com/office/drawing/2014/main" id="{2AC1E1D2-0104-4D1D-41EB-3BDB39E595E9}"/>
                </a:ext>
              </a:extLst>
            </p:cNvPr>
            <p:cNvPicPr/>
            <p:nvPr/>
          </p:nvPicPr>
          <p:blipFill>
            <a:blip r:embed="rId10" cstate="print"/>
            <a:stretch>
              <a:fillRect/>
            </a:stretch>
          </p:blipFill>
          <p:spPr>
            <a:xfrm>
              <a:off x="2931723" y="1583647"/>
              <a:ext cx="64186" cy="86646"/>
            </a:xfrm>
            <a:prstGeom prst="rect">
              <a:avLst/>
            </a:prstGeom>
          </p:spPr>
        </p:pic>
        <p:pic>
          <p:nvPicPr>
            <p:cNvPr id="24" name="object 15">
              <a:extLst>
                <a:ext uri="{FF2B5EF4-FFF2-40B4-BE49-F238E27FC236}">
                  <a16:creationId xmlns:a16="http://schemas.microsoft.com/office/drawing/2014/main" id="{BEE84F2F-A525-7F2B-E7A0-EC4B70BBE5FB}"/>
                </a:ext>
              </a:extLst>
            </p:cNvPr>
            <p:cNvPicPr/>
            <p:nvPr/>
          </p:nvPicPr>
          <p:blipFill>
            <a:blip r:embed="rId11" cstate="print"/>
            <a:stretch>
              <a:fillRect/>
            </a:stretch>
          </p:blipFill>
          <p:spPr>
            <a:xfrm>
              <a:off x="3045107" y="1583647"/>
              <a:ext cx="64186" cy="86646"/>
            </a:xfrm>
            <a:prstGeom prst="rect">
              <a:avLst/>
            </a:prstGeom>
          </p:spPr>
        </p:pic>
        <p:sp>
          <p:nvSpPr>
            <p:cNvPr id="25" name="object 16">
              <a:extLst>
                <a:ext uri="{FF2B5EF4-FFF2-40B4-BE49-F238E27FC236}">
                  <a16:creationId xmlns:a16="http://schemas.microsoft.com/office/drawing/2014/main" id="{7AA8747F-E1C3-C341-316D-FD982DC52F2E}"/>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26" name="object 17">
              <a:extLst>
                <a:ext uri="{FF2B5EF4-FFF2-40B4-BE49-F238E27FC236}">
                  <a16:creationId xmlns:a16="http://schemas.microsoft.com/office/drawing/2014/main" id="{213DA793-ED20-75BE-9F8D-3EAAA6308C39}"/>
                </a:ext>
              </a:extLst>
            </p:cNvPr>
            <p:cNvPicPr/>
            <p:nvPr/>
          </p:nvPicPr>
          <p:blipFill>
            <a:blip r:embed="rId4" cstate="print"/>
            <a:stretch>
              <a:fillRect/>
            </a:stretch>
          </p:blipFill>
          <p:spPr>
            <a:xfrm>
              <a:off x="3652481" y="1583651"/>
              <a:ext cx="90646" cy="86646"/>
            </a:xfrm>
            <a:prstGeom prst="rect">
              <a:avLst/>
            </a:prstGeom>
          </p:spPr>
        </p:pic>
        <p:pic>
          <p:nvPicPr>
            <p:cNvPr id="27" name="object 18">
              <a:extLst>
                <a:ext uri="{FF2B5EF4-FFF2-40B4-BE49-F238E27FC236}">
                  <a16:creationId xmlns:a16="http://schemas.microsoft.com/office/drawing/2014/main" id="{E3659DDA-7E02-98A4-8215-99490178F413}"/>
                </a:ext>
              </a:extLst>
            </p:cNvPr>
            <p:cNvPicPr/>
            <p:nvPr/>
          </p:nvPicPr>
          <p:blipFill>
            <a:blip r:embed="rId8" cstate="print"/>
            <a:stretch>
              <a:fillRect/>
            </a:stretch>
          </p:blipFill>
          <p:spPr>
            <a:xfrm>
              <a:off x="3796756" y="1583651"/>
              <a:ext cx="83411" cy="86646"/>
            </a:xfrm>
            <a:prstGeom prst="rect">
              <a:avLst/>
            </a:prstGeom>
          </p:spPr>
        </p:pic>
        <p:sp>
          <p:nvSpPr>
            <p:cNvPr id="28" name="object 19">
              <a:extLst>
                <a:ext uri="{FF2B5EF4-FFF2-40B4-BE49-F238E27FC236}">
                  <a16:creationId xmlns:a16="http://schemas.microsoft.com/office/drawing/2014/main" id="{FCB0775E-379F-32AA-61D3-2A9F6BDD514F}"/>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9" name="object 20">
              <a:extLst>
                <a:ext uri="{FF2B5EF4-FFF2-40B4-BE49-F238E27FC236}">
                  <a16:creationId xmlns:a16="http://schemas.microsoft.com/office/drawing/2014/main" id="{04F25A79-FFA8-A84F-A4B2-7F4BBFC556E2}"/>
                </a:ext>
              </a:extLst>
            </p:cNvPr>
            <p:cNvPicPr/>
            <p:nvPr/>
          </p:nvPicPr>
          <p:blipFill>
            <a:blip r:embed="rId12" cstate="print"/>
            <a:stretch>
              <a:fillRect/>
            </a:stretch>
          </p:blipFill>
          <p:spPr>
            <a:xfrm>
              <a:off x="4007602" y="1583647"/>
              <a:ext cx="64186" cy="86646"/>
            </a:xfrm>
            <a:prstGeom prst="rect">
              <a:avLst/>
            </a:prstGeom>
          </p:spPr>
        </p:pic>
        <p:pic>
          <p:nvPicPr>
            <p:cNvPr id="30" name="object 21">
              <a:extLst>
                <a:ext uri="{FF2B5EF4-FFF2-40B4-BE49-F238E27FC236}">
                  <a16:creationId xmlns:a16="http://schemas.microsoft.com/office/drawing/2014/main" id="{D7E069E8-41F2-91F6-BD48-4157501DC100}"/>
                </a:ext>
              </a:extLst>
            </p:cNvPr>
            <p:cNvPicPr/>
            <p:nvPr/>
          </p:nvPicPr>
          <p:blipFill>
            <a:blip r:embed="rId8" cstate="print"/>
            <a:stretch>
              <a:fillRect/>
            </a:stretch>
          </p:blipFill>
          <p:spPr>
            <a:xfrm>
              <a:off x="4101548" y="1583651"/>
              <a:ext cx="83411" cy="86646"/>
            </a:xfrm>
            <a:prstGeom prst="rect">
              <a:avLst/>
            </a:prstGeom>
          </p:spPr>
        </p:pic>
        <p:sp>
          <p:nvSpPr>
            <p:cNvPr id="31" name="object 22">
              <a:extLst>
                <a:ext uri="{FF2B5EF4-FFF2-40B4-BE49-F238E27FC236}">
                  <a16:creationId xmlns:a16="http://schemas.microsoft.com/office/drawing/2014/main" id="{1CFE010C-3B02-1978-5D18-178E62253783}"/>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Tree>
    <p:extLst>
      <p:ext uri="{BB962C8B-B14F-4D97-AF65-F5344CB8AC3E}">
        <p14:creationId xmlns:p14="http://schemas.microsoft.com/office/powerpoint/2010/main" val="112122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0660F-7F7D-73A3-FEC5-B53EDE389BAC}"/>
            </a:ext>
          </a:extLst>
        </p:cNvPr>
        <p:cNvGrpSpPr/>
        <p:nvPr/>
      </p:nvGrpSpPr>
      <p:grpSpPr>
        <a:xfrm>
          <a:off x="0" y="0"/>
          <a:ext cx="0" cy="0"/>
          <a:chOff x="0" y="0"/>
          <a:chExt cx="0" cy="0"/>
        </a:xfrm>
      </p:grpSpPr>
      <p:grpSp>
        <p:nvGrpSpPr>
          <p:cNvPr id="3" name="object 3">
            <a:extLst>
              <a:ext uri="{FF2B5EF4-FFF2-40B4-BE49-F238E27FC236}">
                <a16:creationId xmlns:a16="http://schemas.microsoft.com/office/drawing/2014/main" id="{CB16BC3D-B6A1-ACE9-B090-3B2EA7BF49C2}"/>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582C710C-5000-34E2-E0E2-ADD325D3C4CC}"/>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0609D381-888A-633C-FDBF-4FAD600C9315}"/>
                </a:ext>
              </a:extLst>
            </p:cNvPr>
            <p:cNvPicPr/>
            <p:nvPr/>
          </p:nvPicPr>
          <p:blipFill>
            <a:blip r:embed="rId2"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4FD0F401-DEAF-4890-1929-439CEFC95701}"/>
                </a:ext>
              </a:extLst>
            </p:cNvPr>
            <p:cNvPicPr/>
            <p:nvPr/>
          </p:nvPicPr>
          <p:blipFill>
            <a:blip r:embed="rId3"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31CE48ED-11DA-96D6-7F2E-2FD0E3ADDD2A}"/>
                </a:ext>
              </a:extLst>
            </p:cNvPr>
            <p:cNvPicPr/>
            <p:nvPr/>
          </p:nvPicPr>
          <p:blipFill>
            <a:blip r:embed="rId4"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26C83DD2-78B3-BA19-7D70-DA2F6F2C1DB2}"/>
                </a:ext>
              </a:extLst>
            </p:cNvPr>
            <p:cNvPicPr/>
            <p:nvPr/>
          </p:nvPicPr>
          <p:blipFill>
            <a:blip r:embed="rId5"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7F1C59C7-4CE1-E09B-0FDE-BF04DDD310E1}"/>
                </a:ext>
              </a:extLst>
            </p:cNvPr>
            <p:cNvPicPr/>
            <p:nvPr/>
          </p:nvPicPr>
          <p:blipFill>
            <a:blip r:embed="rId6"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F05E8417-B524-CCCE-1CF8-74C1247809D9}"/>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3DFE83E3-9633-5A9E-B816-0D53EFCF2299}"/>
                </a:ext>
              </a:extLst>
            </p:cNvPr>
            <p:cNvPicPr/>
            <p:nvPr/>
          </p:nvPicPr>
          <p:blipFill>
            <a:blip r:embed="rId7"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A37400FD-4AA7-421A-4AB3-95B674E8D6A0}"/>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91A7BE75-34A9-393F-4972-97198D52B661}"/>
                </a:ext>
              </a:extLst>
            </p:cNvPr>
            <p:cNvPicPr/>
            <p:nvPr/>
          </p:nvPicPr>
          <p:blipFill>
            <a:blip r:embed="rId3"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7D3BD9B8-65CD-8AFD-7679-80DA3538CED3}"/>
                </a:ext>
              </a:extLst>
            </p:cNvPr>
            <p:cNvPicPr/>
            <p:nvPr/>
          </p:nvPicPr>
          <p:blipFill>
            <a:blip r:embed="rId8"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93A0413A-2F0C-B87E-D805-6ADAC3FFB615}"/>
                </a:ext>
              </a:extLst>
            </p:cNvPr>
            <p:cNvPicPr/>
            <p:nvPr/>
          </p:nvPicPr>
          <p:blipFill>
            <a:blip r:embed="rId9"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88E2F949-D877-89B4-D67F-F00DAA4659CF}"/>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6AE18E9C-E0F0-7975-38E8-D644847594A0}"/>
                </a:ext>
              </a:extLst>
            </p:cNvPr>
            <p:cNvPicPr/>
            <p:nvPr/>
          </p:nvPicPr>
          <p:blipFill>
            <a:blip r:embed="rId2"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DAEB6834-1B51-F244-F1CF-41038FB55D2C}"/>
                </a:ext>
              </a:extLst>
            </p:cNvPr>
            <p:cNvPicPr/>
            <p:nvPr/>
          </p:nvPicPr>
          <p:blipFill>
            <a:blip r:embed="rId6"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7B6B6A00-3E5B-B386-9D5F-68D4D544DCB9}"/>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9A836DDD-2E4C-1896-76AC-A8445165DBA8}"/>
                </a:ext>
              </a:extLst>
            </p:cNvPr>
            <p:cNvPicPr/>
            <p:nvPr/>
          </p:nvPicPr>
          <p:blipFill>
            <a:blip r:embed="rId10"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D81549B2-7DFE-A3EC-739D-82039FC9D920}"/>
                </a:ext>
              </a:extLst>
            </p:cNvPr>
            <p:cNvPicPr/>
            <p:nvPr/>
          </p:nvPicPr>
          <p:blipFill>
            <a:blip r:embed="rId6"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ECD92665-886F-E4CA-429D-41735C968EF2}"/>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FA90C255-CB0C-0D11-D0C1-4923E6B392A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INSCRIPCIÓN EN EL REGISTRO – REQUISITOS ADICIONALES - </a:t>
            </a:r>
            <a:r>
              <a:rPr lang="es-ES" sz="2500" dirty="0">
                <a:solidFill>
                  <a:schemeClr val="accent1"/>
                </a:solidFill>
                <a:latin typeface="Arial" panose="020B0604020202020204" pitchFamily="34" charset="0"/>
                <a:cs typeface="Arial" panose="020B0604020202020204" pitchFamily="34" charset="0"/>
              </a:rPr>
              <a:t>CAPACITACIÓN</a:t>
            </a:r>
            <a:endParaRPr sz="2500" dirty="0">
              <a:solidFill>
                <a:schemeClr val="accent1"/>
              </a:solidFill>
              <a:latin typeface="Arial" panose="020B0604020202020204" pitchFamily="34" charset="0"/>
              <a:cs typeface="Arial" panose="020B0604020202020204" pitchFamily="34" charset="0"/>
            </a:endParaRPr>
          </a:p>
        </p:txBody>
      </p:sp>
      <p:graphicFrame>
        <p:nvGraphicFramePr>
          <p:cNvPr id="27" name="Marcador de contenido 26">
            <a:extLst>
              <a:ext uri="{FF2B5EF4-FFF2-40B4-BE49-F238E27FC236}">
                <a16:creationId xmlns:a16="http://schemas.microsoft.com/office/drawing/2014/main" id="{2B9C8244-6772-84F6-8999-9B1AB2CFB6AB}"/>
              </a:ext>
            </a:extLst>
          </p:cNvPr>
          <p:cNvGraphicFramePr>
            <a:graphicFrameLocks noGrp="1"/>
          </p:cNvGraphicFramePr>
          <p:nvPr>
            <p:ph idx="1"/>
            <p:extLst>
              <p:ext uri="{D42A27DB-BD31-4B8C-83A1-F6EECF244321}">
                <p14:modId xmlns:p14="http://schemas.microsoft.com/office/powerpoint/2010/main" val="445136200"/>
              </p:ext>
            </p:extLst>
          </p:nvPr>
        </p:nvGraphicFramePr>
        <p:xfrm>
          <a:off x="203195" y="1729105"/>
          <a:ext cx="11757869" cy="489037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80367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4A793-F9AB-2958-AD2C-C9EDC9FEAFA8}"/>
            </a:ext>
          </a:extLst>
        </p:cNvPr>
        <p:cNvGrpSpPr/>
        <p:nvPr/>
      </p:nvGrpSpPr>
      <p:grpSpPr>
        <a:xfrm>
          <a:off x="0" y="0"/>
          <a:ext cx="0" cy="0"/>
          <a:chOff x="0" y="0"/>
          <a:chExt cx="0" cy="0"/>
        </a:xfrm>
      </p:grpSpPr>
      <p:grpSp>
        <p:nvGrpSpPr>
          <p:cNvPr id="3" name="object 3">
            <a:extLst>
              <a:ext uri="{FF2B5EF4-FFF2-40B4-BE49-F238E27FC236}">
                <a16:creationId xmlns:a16="http://schemas.microsoft.com/office/drawing/2014/main" id="{F60FB62C-83AD-20C2-2A3C-F2849464D9F8}"/>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E532FBC8-0AE1-4B20-00DE-EAB95D654EFA}"/>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CF362D8-E74E-E9E6-20FC-FB31B8089FBF}"/>
                </a:ext>
              </a:extLst>
            </p:cNvPr>
            <p:cNvPicPr/>
            <p:nvPr/>
          </p:nvPicPr>
          <p:blipFill>
            <a:blip r:embed="rId2"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5EB21A6E-14B9-ED96-2837-E182E821181B}"/>
                </a:ext>
              </a:extLst>
            </p:cNvPr>
            <p:cNvPicPr/>
            <p:nvPr/>
          </p:nvPicPr>
          <p:blipFill>
            <a:blip r:embed="rId3"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AE7B4DAC-99A5-1B78-E377-0477B22FC7B1}"/>
                </a:ext>
              </a:extLst>
            </p:cNvPr>
            <p:cNvPicPr/>
            <p:nvPr/>
          </p:nvPicPr>
          <p:blipFill>
            <a:blip r:embed="rId4"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86DA370F-7BF2-098C-514E-ED6122F31CE6}"/>
                </a:ext>
              </a:extLst>
            </p:cNvPr>
            <p:cNvPicPr/>
            <p:nvPr/>
          </p:nvPicPr>
          <p:blipFill>
            <a:blip r:embed="rId5"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29878EB4-DE92-1B10-D138-C0C61E6F15EC}"/>
                </a:ext>
              </a:extLst>
            </p:cNvPr>
            <p:cNvPicPr/>
            <p:nvPr/>
          </p:nvPicPr>
          <p:blipFill>
            <a:blip r:embed="rId6"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0D0B0994-90D8-1A35-8E78-088584C9D921}"/>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609D149E-8D90-51AA-145A-CF962C2EF07C}"/>
                </a:ext>
              </a:extLst>
            </p:cNvPr>
            <p:cNvPicPr/>
            <p:nvPr/>
          </p:nvPicPr>
          <p:blipFill>
            <a:blip r:embed="rId7"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8F291B98-3299-4FA7-67A9-87DB88DD99A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297061DE-6A99-254A-9A2C-9633799774DC}"/>
                </a:ext>
              </a:extLst>
            </p:cNvPr>
            <p:cNvPicPr/>
            <p:nvPr/>
          </p:nvPicPr>
          <p:blipFill>
            <a:blip r:embed="rId3"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0A566C00-A77B-CB81-6621-266B17F18952}"/>
                </a:ext>
              </a:extLst>
            </p:cNvPr>
            <p:cNvPicPr/>
            <p:nvPr/>
          </p:nvPicPr>
          <p:blipFill>
            <a:blip r:embed="rId8"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AC2A5F3C-4AFF-8447-1E4B-262F80D76E57}"/>
                </a:ext>
              </a:extLst>
            </p:cNvPr>
            <p:cNvPicPr/>
            <p:nvPr/>
          </p:nvPicPr>
          <p:blipFill>
            <a:blip r:embed="rId9"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D513AB89-7544-20AC-F400-29B2C2C18743}"/>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23C4E666-1414-49CF-93A4-046612F793CE}"/>
                </a:ext>
              </a:extLst>
            </p:cNvPr>
            <p:cNvPicPr/>
            <p:nvPr/>
          </p:nvPicPr>
          <p:blipFill>
            <a:blip r:embed="rId2"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9E37A473-0D2C-5CC6-C5F4-DB87049EBCB9}"/>
                </a:ext>
              </a:extLst>
            </p:cNvPr>
            <p:cNvPicPr/>
            <p:nvPr/>
          </p:nvPicPr>
          <p:blipFill>
            <a:blip r:embed="rId6"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FF42A7CE-F30C-30A3-9D19-7B4D62FDA390}"/>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2AD2FB6D-6C1B-24F1-D4C6-07AD95BDE4E0}"/>
                </a:ext>
              </a:extLst>
            </p:cNvPr>
            <p:cNvPicPr/>
            <p:nvPr/>
          </p:nvPicPr>
          <p:blipFill>
            <a:blip r:embed="rId10"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5C913604-C040-0915-3178-FF2D3E9E8EF4}"/>
                </a:ext>
              </a:extLst>
            </p:cNvPr>
            <p:cNvPicPr/>
            <p:nvPr/>
          </p:nvPicPr>
          <p:blipFill>
            <a:blip r:embed="rId6"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57503F32-815A-B8AB-9FE5-D4DF13A09514}"/>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A64DE523-6869-F5E2-0776-0A6898F6E1D0}"/>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INSCRIPCIÓN EN EL REGISTRO – REQUISITOS ADICIONALES </a:t>
            </a:r>
            <a:r>
              <a:rPr lang="es-ES" sz="2500" dirty="0">
                <a:solidFill>
                  <a:schemeClr val="accent1"/>
                </a:solidFill>
                <a:latin typeface="Arial" panose="020B0604020202020204" pitchFamily="34" charset="0"/>
                <a:cs typeface="Arial" panose="020B0604020202020204" pitchFamily="34" charset="0"/>
              </a:rPr>
              <a:t>– I+D</a:t>
            </a:r>
            <a:endParaRPr sz="2500" dirty="0">
              <a:solidFill>
                <a:schemeClr val="accent1"/>
              </a:solidFill>
              <a:latin typeface="Arial" panose="020B0604020202020204" pitchFamily="34" charset="0"/>
              <a:cs typeface="Arial" panose="020B0604020202020204" pitchFamily="34" charset="0"/>
            </a:endParaRPr>
          </a:p>
        </p:txBody>
      </p:sp>
      <p:graphicFrame>
        <p:nvGraphicFramePr>
          <p:cNvPr id="27" name="Marcador de contenido 26">
            <a:extLst>
              <a:ext uri="{FF2B5EF4-FFF2-40B4-BE49-F238E27FC236}">
                <a16:creationId xmlns:a16="http://schemas.microsoft.com/office/drawing/2014/main" id="{2FE0423E-F49C-BBCE-7BA4-3DC5A4FEFD99}"/>
              </a:ext>
            </a:extLst>
          </p:cNvPr>
          <p:cNvGraphicFramePr>
            <a:graphicFrameLocks noGrp="1"/>
          </p:cNvGraphicFramePr>
          <p:nvPr>
            <p:ph idx="1"/>
            <p:extLst>
              <p:ext uri="{D42A27DB-BD31-4B8C-83A1-F6EECF244321}">
                <p14:modId xmlns:p14="http://schemas.microsoft.com/office/powerpoint/2010/main" val="3712326611"/>
              </p:ext>
            </p:extLst>
          </p:nvPr>
        </p:nvGraphicFramePr>
        <p:xfrm>
          <a:off x="208503" y="1473434"/>
          <a:ext cx="11888761" cy="538456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02767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3"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4"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5"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6"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7"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8"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4"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9"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10"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3"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7"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1"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7"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CATEGORIZACIÓN DE LA EMPRESA – RÉGIMEN ESPECIAL PARA MICRO</a:t>
            </a:r>
            <a:endParaRPr sz="2500" dirty="0">
              <a:solidFill>
                <a:schemeClr val="bg1"/>
              </a:solidFill>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B8F38121-42E9-E7CE-EF4A-E08D9938E727}"/>
              </a:ext>
            </a:extLst>
          </p:cNvPr>
          <p:cNvSpPr>
            <a:spLocks noGrp="1"/>
          </p:cNvSpPr>
          <p:nvPr>
            <p:ph sz="half" idx="1"/>
          </p:nvPr>
        </p:nvSpPr>
        <p:spPr>
          <a:xfrm>
            <a:off x="203195" y="1568450"/>
            <a:ext cx="7653426" cy="4743204"/>
          </a:xfrm>
        </p:spPr>
        <p:txBody>
          <a:bodyPr>
            <a:noAutofit/>
          </a:bodyPr>
          <a:lstStyle/>
          <a:p>
            <a:pPr marR="66675" algn="just">
              <a:lnSpc>
                <a:spcPct val="107000"/>
              </a:lnSpc>
              <a:spcAft>
                <a:spcPts val="800"/>
              </a:spcAft>
            </a:pPr>
            <a:r>
              <a:rPr lang="es-AR" sz="1500" dirty="0">
                <a:effectLst/>
                <a:latin typeface="Arial" panose="020B0604020202020204" pitchFamily="34" charset="0"/>
                <a:ea typeface="Times New Roman" panose="02020603050405020304" pitchFamily="18" charset="0"/>
                <a:cs typeface="Arial" panose="020B0604020202020204" pitchFamily="34" charset="0"/>
              </a:rPr>
              <a:t>Las empresas que soliciten su incorporación en el Registro deberán presentar el certificado MiPyME vigente al momento de la solicitud de inscripción</a:t>
            </a:r>
            <a:r>
              <a:rPr lang="es-AR" sz="1500" dirty="0">
                <a:latin typeface="Arial" panose="020B0604020202020204" pitchFamily="34" charset="0"/>
                <a:ea typeface="Times New Roman" panose="02020603050405020304" pitchFamily="18" charset="0"/>
                <a:cs typeface="Arial" panose="020B0604020202020204" pitchFamily="34" charset="0"/>
              </a:rPr>
              <a:t>.</a:t>
            </a:r>
          </a:p>
          <a:p>
            <a:pPr marR="66675" algn="just">
              <a:lnSpc>
                <a:spcPct val="107000"/>
              </a:lnSpc>
              <a:spcAft>
                <a:spcPts val="800"/>
              </a:spcAft>
            </a:pPr>
            <a:r>
              <a:rPr lang="es-AR" sz="1500" dirty="0">
                <a:effectLst/>
                <a:latin typeface="Arial" panose="020B0604020202020204" pitchFamily="34" charset="0"/>
                <a:ea typeface="Times New Roman" panose="02020603050405020304" pitchFamily="18" charset="0"/>
                <a:cs typeface="Arial" panose="020B0604020202020204" pitchFamily="34" charset="0"/>
              </a:rPr>
              <a:t>Si no se presenta, recibirán el tratamiento de “Grandes Empresas” (cambio respecto del régimen anterior que permitía acreditar la condición mediante el nivel de ventas). </a:t>
            </a:r>
          </a:p>
          <a:p>
            <a:pPr marR="66675" algn="just">
              <a:lnSpc>
                <a:spcPct val="107000"/>
              </a:lnSpc>
              <a:spcAft>
                <a:spcPts val="800"/>
              </a:spcAft>
            </a:pPr>
            <a:r>
              <a:rPr lang="es-AR" sz="1500" u="sng" dirty="0">
                <a:effectLst/>
                <a:latin typeface="Arial" panose="020B0604020202020204" pitchFamily="34" charset="0"/>
                <a:ea typeface="Times New Roman" panose="02020603050405020304" pitchFamily="18" charset="0"/>
                <a:cs typeface="Arial" panose="020B0604020202020204" pitchFamily="34" charset="0"/>
              </a:rPr>
              <a:t>Régimen especial para Micro pymes con antigüedad menor a 3 años </a:t>
            </a:r>
            <a:r>
              <a:rPr lang="es-AR" sz="1500" dirty="0">
                <a:effectLst/>
                <a:latin typeface="Arial" panose="020B0604020202020204" pitchFamily="34" charset="0"/>
                <a:ea typeface="Times New Roman" panose="02020603050405020304" pitchFamily="18" charset="0"/>
                <a:cs typeface="Arial" panose="020B0604020202020204" pitchFamily="34" charset="0"/>
              </a:rPr>
              <a:t>: </a:t>
            </a:r>
          </a:p>
          <a:p>
            <a:pPr marR="66675" lvl="1" algn="just">
              <a:lnSpc>
                <a:spcPct val="107000"/>
              </a:lnSpc>
              <a:spcAft>
                <a:spcPts val="800"/>
              </a:spcAft>
            </a:pPr>
            <a:r>
              <a:rPr lang="es-AR" sz="1300" dirty="0">
                <a:effectLst/>
                <a:latin typeface="Arial" panose="020B0604020202020204" pitchFamily="34" charset="0"/>
                <a:ea typeface="Times New Roman" panose="02020603050405020304" pitchFamily="18" charset="0"/>
                <a:cs typeface="Arial" panose="020B0604020202020204" pitchFamily="34" charset="0"/>
              </a:rPr>
              <a:t>No aplicable para empresas cuya actividad principal es servicios profesionales de exportación</a:t>
            </a:r>
          </a:p>
          <a:p>
            <a:pPr marR="66675" lvl="1" algn="just">
              <a:lnSpc>
                <a:spcPct val="107000"/>
              </a:lnSpc>
              <a:spcAft>
                <a:spcPts val="800"/>
              </a:spcAft>
            </a:pPr>
            <a:r>
              <a:rPr lang="es-AR" sz="1300" dirty="0">
                <a:effectLst/>
                <a:latin typeface="Arial" panose="020B0604020202020204" pitchFamily="34" charset="0"/>
                <a:ea typeface="Times New Roman" panose="02020603050405020304" pitchFamily="18" charset="0"/>
                <a:cs typeface="Arial" panose="020B0604020202020204" pitchFamily="34" charset="0"/>
              </a:rPr>
              <a:t>Solo deben acreditar la realización de alguna/s de la/s actividad/es promovida/s como actividad principal (por medio de DDJJ – Anexo IV RG 268/22) y no deben cumplir con los requisitos adicionales.</a:t>
            </a:r>
          </a:p>
          <a:p>
            <a:pPr marR="66675" lvl="1" algn="just">
              <a:lnSpc>
                <a:spcPct val="107000"/>
              </a:lnSpc>
              <a:spcAft>
                <a:spcPts val="80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Transcurridos cuatro (4) años de la inscripción al Registro o, en caso de dejar de ser micro empresa, deberán dar cumplimiento a los restantes requisitos.</a:t>
            </a:r>
          </a:p>
          <a:p>
            <a:pPr marR="66675" lvl="1" algn="just">
              <a:lnSpc>
                <a:spcPct val="107000"/>
              </a:lnSpc>
              <a:spcAft>
                <a:spcPts val="800"/>
              </a:spcAft>
            </a:pPr>
            <a:r>
              <a:rPr lang="es-ES" sz="1300" dirty="0">
                <a:latin typeface="Arial" panose="020B0604020202020204" pitchFamily="34" charset="0"/>
                <a:ea typeface="Times New Roman" panose="02020603050405020304" pitchFamily="18" charset="0"/>
                <a:cs typeface="Arial" panose="020B0604020202020204" pitchFamily="34" charset="0"/>
              </a:rPr>
              <a:t>Obligación de darse de baja si – transcurrido dicho plazo- no cumple con los requisitos adicionales (en ocasión de presentar el trámite anual) –&gt; Incumplimiento: sanciones.  </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p>
            <a:pPr marR="66675" lvl="1" algn="just">
              <a:lnSpc>
                <a:spcPct val="107000"/>
              </a:lnSpc>
              <a:spcAft>
                <a:spcPts val="800"/>
              </a:spcAft>
            </a:pPr>
            <a:endParaRPr lang="es-ES" sz="1500" dirty="0">
              <a:effectLst/>
              <a:latin typeface="Arial" panose="020B0604020202020204" pitchFamily="34" charset="0"/>
              <a:ea typeface="Times New Roman" panose="02020603050405020304" pitchFamily="18" charset="0"/>
              <a:cs typeface="Arial" panose="020B0604020202020204" pitchFamily="34" charset="0"/>
            </a:endParaRPr>
          </a:p>
          <a:p>
            <a:pPr marR="66675" lvl="1" algn="just">
              <a:lnSpc>
                <a:spcPct val="107000"/>
              </a:lnSpc>
              <a:spcAft>
                <a:spcPts val="800"/>
              </a:spcAft>
            </a:pPr>
            <a:endParaRPr lang="es-AR" sz="1500" dirty="0">
              <a:latin typeface="Arial" panose="020B0604020202020204" pitchFamily="34" charset="0"/>
              <a:ea typeface="Times New Roman" panose="02020603050405020304" pitchFamily="18" charset="0"/>
              <a:cs typeface="Arial" panose="020B0604020202020204" pitchFamily="34" charset="0"/>
            </a:endParaRPr>
          </a:p>
          <a:p>
            <a:pPr marL="0" marR="66675" indent="0" algn="just">
              <a:lnSpc>
                <a:spcPct val="107000"/>
              </a:lnSpc>
              <a:spcAft>
                <a:spcPts val="800"/>
              </a:spcAft>
              <a:buNone/>
            </a:pPr>
            <a:br>
              <a:rPr lang="es-AR" sz="1500" dirty="0">
                <a:effectLst/>
                <a:latin typeface="Arial" panose="020B0604020202020204" pitchFamily="34" charset="0"/>
                <a:ea typeface="Times New Roman" panose="02020603050405020304" pitchFamily="18" charset="0"/>
                <a:cs typeface="Arial" panose="020B0604020202020204" pitchFamily="34" charset="0"/>
              </a:rPr>
            </a:br>
            <a:endParaRPr lang="es-AR" sz="1500" dirty="0">
              <a:effectLst/>
              <a:latin typeface="Arial" panose="020B0604020202020204" pitchFamily="34" charset="0"/>
              <a:ea typeface="Calibri" panose="020F0502020204030204" pitchFamily="34" charset="0"/>
              <a:cs typeface="Arial" panose="020B0604020202020204" pitchFamily="34" charset="0"/>
            </a:endParaRPr>
          </a:p>
          <a:p>
            <a:pPr algn="just"/>
            <a:endParaRPr lang="es-AR" sz="1500" dirty="0">
              <a:latin typeface="Arial" panose="020B0604020202020204" pitchFamily="34" charset="0"/>
              <a:cs typeface="Arial" panose="020B0604020202020204" pitchFamily="34" charset="0"/>
            </a:endParaRPr>
          </a:p>
        </p:txBody>
      </p:sp>
      <p:pic>
        <p:nvPicPr>
          <p:cNvPr id="12292" name="Picture 4" descr="GyaConsultora DeNegocios - Certificado MiPyME ¿Qué es el certificado MiPyME?  Es un documento que vas a obtener una vez que finalices la inscripción al  registro. Además de acreditar tu condición como PyME">
            <a:extLst>
              <a:ext uri="{FF2B5EF4-FFF2-40B4-BE49-F238E27FC236}">
                <a16:creationId xmlns:a16="http://schemas.microsoft.com/office/drawing/2014/main" id="{DF58C4B5-EF55-8872-5E91-2412036F15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33347" y="2687165"/>
            <a:ext cx="3742969" cy="224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3"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4"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5"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6"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7"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8"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4"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9"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10"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3"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7"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1"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7"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INSCRIPCIÓN EN EL REGISTRO – PROCEDIMIENTO</a:t>
            </a:r>
            <a:endParaRPr sz="2500" dirty="0">
              <a:solidFill>
                <a:schemeClr val="bg1"/>
              </a:solidFill>
              <a:latin typeface="Arial" panose="020B0604020202020204" pitchFamily="34" charset="0"/>
              <a:cs typeface="Arial" panose="020B0604020202020204" pitchFamily="34" charset="0"/>
            </a:endParaRPr>
          </a:p>
        </p:txBody>
      </p:sp>
      <p:graphicFrame>
        <p:nvGraphicFramePr>
          <p:cNvPr id="25" name="Marcador de contenido 24">
            <a:extLst>
              <a:ext uri="{FF2B5EF4-FFF2-40B4-BE49-F238E27FC236}">
                <a16:creationId xmlns:a16="http://schemas.microsoft.com/office/drawing/2014/main" id="{7C6271FF-0FB3-1823-1F75-701F9DF2FD6A}"/>
              </a:ext>
            </a:extLst>
          </p:cNvPr>
          <p:cNvGraphicFramePr>
            <a:graphicFrameLocks noGrp="1"/>
          </p:cNvGraphicFramePr>
          <p:nvPr>
            <p:ph idx="1"/>
            <p:extLst>
              <p:ext uri="{D42A27DB-BD31-4B8C-83A1-F6EECF244321}">
                <p14:modId xmlns:p14="http://schemas.microsoft.com/office/powerpoint/2010/main" val="1188640649"/>
              </p:ext>
            </p:extLst>
          </p:nvPr>
        </p:nvGraphicFramePr>
        <p:xfrm>
          <a:off x="760240" y="1277207"/>
          <a:ext cx="11042790" cy="49381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6" name="CuadroTexto 25">
            <a:extLst>
              <a:ext uri="{FF2B5EF4-FFF2-40B4-BE49-F238E27FC236}">
                <a16:creationId xmlns:a16="http://schemas.microsoft.com/office/drawing/2014/main" id="{8C1A8D19-0D11-E06E-2DF5-471DCDD6DD3F}"/>
              </a:ext>
            </a:extLst>
          </p:cNvPr>
          <p:cNvSpPr txBox="1"/>
          <p:nvPr/>
        </p:nvSpPr>
        <p:spPr>
          <a:xfrm>
            <a:off x="2787418" y="5468473"/>
            <a:ext cx="2584682"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AR" sz="1400" dirty="0">
                <a:solidFill>
                  <a:sysClr val="windowText" lastClr="000000"/>
                </a:solidFill>
                <a:effectLst/>
                <a:latin typeface="Arial" panose="020B0604020202020204" pitchFamily="34" charset="0"/>
                <a:ea typeface="Times New Roman" panose="02020603050405020304" pitchFamily="18" charset="0"/>
              </a:rPr>
              <a:t>“</a:t>
            </a:r>
            <a:r>
              <a:rPr lang="es-AR" sz="1400" b="1" dirty="0">
                <a:solidFill>
                  <a:sysClr val="windowText" lastClr="000000"/>
                </a:solidFill>
                <a:effectLst/>
                <a:latin typeface="Arial" panose="020B0604020202020204" pitchFamily="34" charset="0"/>
                <a:ea typeface="Times New Roman" panose="02020603050405020304" pitchFamily="18" charset="0"/>
              </a:rPr>
              <a:t>Fecha de presentación del trámite de inscripción: </a:t>
            </a:r>
            <a:r>
              <a:rPr lang="es-AR" sz="1400" dirty="0">
                <a:solidFill>
                  <a:sysClr val="windowText" lastClr="000000"/>
                </a:solidFill>
                <a:effectLst/>
                <a:latin typeface="Arial" panose="020B0604020202020204" pitchFamily="34" charset="0"/>
                <a:ea typeface="Times New Roman" panose="02020603050405020304" pitchFamily="18" charset="0"/>
              </a:rPr>
              <a:t>será la fecha de inscripción en el Régimen de Promoción de la Economía del Conocimiento</a:t>
            </a:r>
            <a:endParaRPr lang="es-AR" sz="1400" dirty="0">
              <a:solidFill>
                <a:sysClr val="windowText" lastClr="000000"/>
              </a:solidFill>
            </a:endParaRPr>
          </a:p>
        </p:txBody>
      </p:sp>
      <p:sp>
        <p:nvSpPr>
          <p:cNvPr id="31" name="Flecha: hacia abajo 30">
            <a:extLst>
              <a:ext uri="{FF2B5EF4-FFF2-40B4-BE49-F238E27FC236}">
                <a16:creationId xmlns:a16="http://schemas.microsoft.com/office/drawing/2014/main" id="{C3A281B6-98F6-2485-AB28-53BB19B6A1B6}"/>
              </a:ext>
            </a:extLst>
          </p:cNvPr>
          <p:cNvSpPr/>
          <p:nvPr/>
        </p:nvSpPr>
        <p:spPr>
          <a:xfrm>
            <a:off x="3819747" y="4762171"/>
            <a:ext cx="304800" cy="6096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CuadroTexto 31">
            <a:extLst>
              <a:ext uri="{FF2B5EF4-FFF2-40B4-BE49-F238E27FC236}">
                <a16:creationId xmlns:a16="http://schemas.microsoft.com/office/drawing/2014/main" id="{08129752-E697-A70A-A54C-21F5DF41ED70}"/>
              </a:ext>
            </a:extLst>
          </p:cNvPr>
          <p:cNvSpPr txBox="1"/>
          <p:nvPr/>
        </p:nvSpPr>
        <p:spPr>
          <a:xfrm>
            <a:off x="960524" y="5513032"/>
            <a:ext cx="1288162" cy="738664"/>
          </a:xfrm>
          <a:prstGeom prst="rect">
            <a:avLst/>
          </a:prstGeom>
          <a:solidFill>
            <a:schemeClr val="accent1">
              <a:lumMod val="40000"/>
              <a:lumOff val="60000"/>
            </a:schemeClr>
          </a:solidFill>
          <a:ln>
            <a:solidFill>
              <a:schemeClr val="tx2"/>
            </a:solidFill>
          </a:ln>
        </p:spPr>
        <p:txBody>
          <a:bodyPr wrap="square" rtlCol="0">
            <a:spAutoFit/>
          </a:bodyPr>
          <a:lstStyle/>
          <a:p>
            <a:pPr algn="ctr"/>
            <a:r>
              <a:rPr lang="es-AR" sz="1400" b="1" dirty="0">
                <a:latin typeface="Arial" panose="020B0604020202020204" pitchFamily="34" charset="0"/>
                <a:cs typeface="Arial" panose="020B0604020202020204" pitchFamily="34" charset="0"/>
              </a:rPr>
              <a:t>Liberación del Secreto Fiscal</a:t>
            </a:r>
          </a:p>
        </p:txBody>
      </p:sp>
      <p:sp>
        <p:nvSpPr>
          <p:cNvPr id="33" name="Flecha: hacia abajo 32">
            <a:extLst>
              <a:ext uri="{FF2B5EF4-FFF2-40B4-BE49-F238E27FC236}">
                <a16:creationId xmlns:a16="http://schemas.microsoft.com/office/drawing/2014/main" id="{962A65C7-4828-13F1-CA39-D03257488A39}"/>
              </a:ext>
            </a:extLst>
          </p:cNvPr>
          <p:cNvSpPr/>
          <p:nvPr/>
        </p:nvSpPr>
        <p:spPr>
          <a:xfrm>
            <a:off x="1486508" y="4858450"/>
            <a:ext cx="304800" cy="6096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2449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3"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4"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5"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6"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7"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8"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4"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9"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10"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3"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7"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1"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7"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MANTENIMIENTO DE LOS BENEFICIOS </a:t>
            </a:r>
            <a:endParaRPr sz="2500" dirty="0">
              <a:solidFill>
                <a:schemeClr val="bg1"/>
              </a:solidFill>
              <a:latin typeface="Arial" panose="020B0604020202020204" pitchFamily="34" charset="0"/>
              <a:cs typeface="Arial" panose="020B0604020202020204" pitchFamily="34" charset="0"/>
            </a:endParaRPr>
          </a:p>
        </p:txBody>
      </p:sp>
      <p:graphicFrame>
        <p:nvGraphicFramePr>
          <p:cNvPr id="29" name="Marcador de contenido 28">
            <a:extLst>
              <a:ext uri="{FF2B5EF4-FFF2-40B4-BE49-F238E27FC236}">
                <a16:creationId xmlns:a16="http://schemas.microsoft.com/office/drawing/2014/main" id="{D3E7D66F-50A6-BA07-E04B-A70FCBDCBEE9}"/>
              </a:ext>
            </a:extLst>
          </p:cNvPr>
          <p:cNvGraphicFramePr>
            <a:graphicFrameLocks noGrp="1"/>
          </p:cNvGraphicFramePr>
          <p:nvPr>
            <p:ph idx="1"/>
            <p:extLst>
              <p:ext uri="{D42A27DB-BD31-4B8C-83A1-F6EECF244321}">
                <p14:modId xmlns:p14="http://schemas.microsoft.com/office/powerpoint/2010/main" val="405914951"/>
              </p:ext>
            </p:extLst>
          </p:nvPr>
        </p:nvGraphicFramePr>
        <p:xfrm>
          <a:off x="1014589" y="1699405"/>
          <a:ext cx="10515600" cy="43513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5" name="Gráfico 34" descr="Marca de verificación con relleno sólido">
            <a:extLst>
              <a:ext uri="{FF2B5EF4-FFF2-40B4-BE49-F238E27FC236}">
                <a16:creationId xmlns:a16="http://schemas.microsoft.com/office/drawing/2014/main" id="{C00CB1C8-C1E3-61CB-A6D2-C44AA64355A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76302" y="3464342"/>
            <a:ext cx="653982" cy="653982"/>
          </a:xfrm>
          <a:prstGeom prst="rect">
            <a:avLst/>
          </a:prstGeom>
        </p:spPr>
      </p:pic>
      <p:pic>
        <p:nvPicPr>
          <p:cNvPr id="36" name="Gráfico 35" descr="Marca de verificación con relleno sólido">
            <a:extLst>
              <a:ext uri="{FF2B5EF4-FFF2-40B4-BE49-F238E27FC236}">
                <a16:creationId xmlns:a16="http://schemas.microsoft.com/office/drawing/2014/main" id="{E96A4011-427F-88DE-FD99-40368A5521B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28793" y="2287307"/>
            <a:ext cx="653982" cy="653982"/>
          </a:xfrm>
          <a:prstGeom prst="rect">
            <a:avLst/>
          </a:prstGeom>
        </p:spPr>
      </p:pic>
      <p:pic>
        <p:nvPicPr>
          <p:cNvPr id="37" name="Gráfico 36" descr="Marca de verificación con relleno sólido">
            <a:extLst>
              <a:ext uri="{FF2B5EF4-FFF2-40B4-BE49-F238E27FC236}">
                <a16:creationId xmlns:a16="http://schemas.microsoft.com/office/drawing/2014/main" id="{B8447CF7-664B-0C69-6615-478539B19DA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27069" y="2863994"/>
            <a:ext cx="653982" cy="653982"/>
          </a:xfrm>
          <a:prstGeom prst="rect">
            <a:avLst/>
          </a:prstGeom>
        </p:spPr>
      </p:pic>
      <p:pic>
        <p:nvPicPr>
          <p:cNvPr id="38" name="Gráfico 37" descr="Marca de verificación con relleno sólido">
            <a:extLst>
              <a:ext uri="{FF2B5EF4-FFF2-40B4-BE49-F238E27FC236}">
                <a16:creationId xmlns:a16="http://schemas.microsoft.com/office/drawing/2014/main" id="{1E88B079-3739-138C-E542-7404CD5CF82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60327" y="1714844"/>
            <a:ext cx="653982" cy="653982"/>
          </a:xfrm>
          <a:prstGeom prst="rect">
            <a:avLst/>
          </a:prstGeom>
        </p:spPr>
      </p:pic>
      <p:pic>
        <p:nvPicPr>
          <p:cNvPr id="39" name="Gráfico 38" descr="Marca de verificación con relleno sólido">
            <a:extLst>
              <a:ext uri="{FF2B5EF4-FFF2-40B4-BE49-F238E27FC236}">
                <a16:creationId xmlns:a16="http://schemas.microsoft.com/office/drawing/2014/main" id="{35731608-5AC1-90AB-CCBA-E910114F376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13564" y="4070695"/>
            <a:ext cx="653982" cy="653982"/>
          </a:xfrm>
          <a:prstGeom prst="rect">
            <a:avLst/>
          </a:prstGeom>
        </p:spPr>
      </p:pic>
      <p:pic>
        <p:nvPicPr>
          <p:cNvPr id="40" name="Gráfico 39" descr="Marca de verificación con relleno sólido">
            <a:extLst>
              <a:ext uri="{FF2B5EF4-FFF2-40B4-BE49-F238E27FC236}">
                <a16:creationId xmlns:a16="http://schemas.microsoft.com/office/drawing/2014/main" id="{FB20E865-8376-AF8E-533F-BF8DF716BF1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21921" y="4705416"/>
            <a:ext cx="653982" cy="653982"/>
          </a:xfrm>
          <a:prstGeom prst="rect">
            <a:avLst/>
          </a:prstGeom>
        </p:spPr>
      </p:pic>
      <p:pic>
        <p:nvPicPr>
          <p:cNvPr id="43" name="Gráfico 42" descr="Marca de verificación con relleno sólido">
            <a:extLst>
              <a:ext uri="{FF2B5EF4-FFF2-40B4-BE49-F238E27FC236}">
                <a16:creationId xmlns:a16="http://schemas.microsoft.com/office/drawing/2014/main" id="{C500B383-D68F-A0E3-37A4-7CDB3755B02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67589" y="5277396"/>
            <a:ext cx="653982" cy="653982"/>
          </a:xfrm>
          <a:prstGeom prst="rect">
            <a:avLst/>
          </a:prstGeom>
        </p:spPr>
      </p:pic>
    </p:spTree>
    <p:extLst>
      <p:ext uri="{BB962C8B-B14F-4D97-AF65-F5344CB8AC3E}">
        <p14:creationId xmlns:p14="http://schemas.microsoft.com/office/powerpoint/2010/main" val="293788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3"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4"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5"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6"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7"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8"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4"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9"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10"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3"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7"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1"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7"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Presentación anual</a:t>
            </a:r>
            <a:endParaRPr sz="2500" dirty="0">
              <a:solidFill>
                <a:schemeClr val="bg1"/>
              </a:solidFill>
              <a:latin typeface="Arial" panose="020B0604020202020204" pitchFamily="34" charset="0"/>
              <a:cs typeface="Arial" panose="020B0604020202020204" pitchFamily="34" charset="0"/>
            </a:endParaRPr>
          </a:p>
        </p:txBody>
      </p:sp>
      <p:pic>
        <p:nvPicPr>
          <p:cNvPr id="24578" name="Picture 2" descr="ilustración de vector de icono de línea de empleados de empresa 10392509  Vector en Vecteezy">
            <a:extLst>
              <a:ext uri="{FF2B5EF4-FFF2-40B4-BE49-F238E27FC236}">
                <a16:creationId xmlns:a16="http://schemas.microsoft.com/office/drawing/2014/main" id="{C9AE11A0-EED4-F889-374C-5511F6361D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1977" y="247504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7" name="Círculo: vacío 26">
            <a:extLst>
              <a:ext uri="{FF2B5EF4-FFF2-40B4-BE49-F238E27FC236}">
                <a16:creationId xmlns:a16="http://schemas.microsoft.com/office/drawing/2014/main" id="{17567427-A4A6-6BC7-06FE-1A95AEA7B1F5}"/>
              </a:ext>
            </a:extLst>
          </p:cNvPr>
          <p:cNvSpPr/>
          <p:nvPr/>
        </p:nvSpPr>
        <p:spPr>
          <a:xfrm>
            <a:off x="2118433" y="1605681"/>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8" name="CuadroTexto 27">
            <a:extLst>
              <a:ext uri="{FF2B5EF4-FFF2-40B4-BE49-F238E27FC236}">
                <a16:creationId xmlns:a16="http://schemas.microsoft.com/office/drawing/2014/main" id="{604C99FA-9969-DAD8-1374-FA4B045CF082}"/>
              </a:ext>
            </a:extLst>
          </p:cNvPr>
          <p:cNvSpPr txBox="1"/>
          <p:nvPr/>
        </p:nvSpPr>
        <p:spPr>
          <a:xfrm>
            <a:off x="2627465" y="1513515"/>
            <a:ext cx="8655031" cy="2277547"/>
          </a:xfrm>
          <a:prstGeom prst="rect">
            <a:avLst/>
          </a:prstGeom>
          <a:noFill/>
        </p:spPr>
        <p:txBody>
          <a:bodyPr wrap="square" rtlCol="0">
            <a:spAutoFit/>
          </a:bodyPr>
          <a:lstStyle/>
          <a:p>
            <a:pPr algn="just"/>
            <a:r>
              <a:rPr lang="es-AR" sz="1500" dirty="0">
                <a:latin typeface="Arial" panose="020B0604020202020204" pitchFamily="34" charset="0"/>
                <a:cs typeface="Arial" panose="020B0604020202020204" pitchFamily="34" charset="0"/>
              </a:rPr>
              <a:t>Mantenimiento o incremento de la nómina salarial afectado a las actividades promovidas en </a:t>
            </a:r>
            <a:r>
              <a:rPr lang="es-AR" sz="1500" dirty="0">
                <a:latin typeface="Arial" panose="020B0604020202020204" pitchFamily="34" charset="0"/>
                <a:cs typeface="Arial" panose="020B0604020202020204" pitchFamily="34" charset="0"/>
                <a:sym typeface="Wingdings" panose="05000000000000000000" pitchFamily="2" charset="2"/>
              </a:rPr>
              <a:t>comparación con la cantidad de trabajadores declarados en la inscripción.</a:t>
            </a:r>
          </a:p>
          <a:p>
            <a:endParaRPr lang="es-AR" sz="1300" dirty="0">
              <a:latin typeface="Arial" panose="020B0604020202020204" pitchFamily="34" charset="0"/>
              <a:cs typeface="Arial" panose="020B0604020202020204" pitchFamily="34" charset="0"/>
              <a:sym typeface="Wingdings" panose="05000000000000000000" pitchFamily="2" charset="2"/>
            </a:endParaRPr>
          </a:p>
          <a:p>
            <a:pPr marL="895350" algn="just"/>
            <a:r>
              <a:rPr lang="es-AR" sz="1300" dirty="0">
                <a:effectLst/>
                <a:latin typeface="Arial" panose="020B0604020202020204" pitchFamily="34" charset="0"/>
                <a:ea typeface="Times New Roman" panose="02020603050405020304" pitchFamily="18" charset="0"/>
                <a:cs typeface="Arial" panose="020B0604020202020204" pitchFamily="34" charset="0"/>
              </a:rPr>
              <a:t>Recomposición de la plantilla dentro de los sesenta (60) días corridos desde que se produzca la baja de personal.</a:t>
            </a:r>
          </a:p>
          <a:p>
            <a:pPr marL="895350" algn="just"/>
            <a:endParaRPr lang="es-AR" sz="1300" dirty="0">
              <a:latin typeface="Arial" panose="020B0604020202020204" pitchFamily="34" charset="0"/>
              <a:cs typeface="Arial" panose="020B0604020202020204" pitchFamily="34" charset="0"/>
            </a:endParaRPr>
          </a:p>
          <a:p>
            <a:pPr marL="895350" algn="just"/>
            <a:r>
              <a:rPr lang="es-AR" sz="1300" dirty="0">
                <a:latin typeface="Arial" panose="020B0604020202020204" pitchFamily="34" charset="0"/>
                <a:cs typeface="Arial" panose="020B0604020202020204" pitchFamily="34" charset="0"/>
              </a:rPr>
              <a:t>No se considerará reducción del nivel de empleado cuando la extinción se produzca por:</a:t>
            </a:r>
          </a:p>
          <a:p>
            <a:pPr marL="895350" algn="just"/>
            <a:endParaRPr lang="es-AR" sz="1500" dirty="0">
              <a:latin typeface="Arial" panose="020B0604020202020204" pitchFamily="34" charset="0"/>
              <a:cs typeface="Arial" panose="020B0604020202020204" pitchFamily="34" charset="0"/>
            </a:endParaRPr>
          </a:p>
          <a:p>
            <a:pPr marL="895350" algn="just"/>
            <a:endParaRPr lang="es-AR" sz="1500" dirty="0">
              <a:effectLst/>
              <a:latin typeface="Arial" panose="020B0604020202020204" pitchFamily="34" charset="0"/>
              <a:ea typeface="Calibri" panose="020F0502020204030204" pitchFamily="34" charset="0"/>
              <a:cs typeface="Arial" panose="020B0604020202020204" pitchFamily="34" charset="0"/>
            </a:endParaRPr>
          </a:p>
          <a:p>
            <a:endParaRPr lang="es-AR" sz="1500" dirty="0">
              <a:latin typeface="Arial" panose="020B0604020202020204" pitchFamily="34" charset="0"/>
              <a:cs typeface="Arial" panose="020B0604020202020204" pitchFamily="34" charset="0"/>
            </a:endParaRPr>
          </a:p>
        </p:txBody>
      </p:sp>
      <p:graphicFrame>
        <p:nvGraphicFramePr>
          <p:cNvPr id="31" name="Tabla 30">
            <a:extLst>
              <a:ext uri="{FF2B5EF4-FFF2-40B4-BE49-F238E27FC236}">
                <a16:creationId xmlns:a16="http://schemas.microsoft.com/office/drawing/2014/main" id="{F59362AD-7443-024E-60F6-AB0333694F26}"/>
              </a:ext>
            </a:extLst>
          </p:cNvPr>
          <p:cNvGraphicFramePr>
            <a:graphicFrameLocks noGrp="1"/>
          </p:cNvGraphicFramePr>
          <p:nvPr>
            <p:extLst>
              <p:ext uri="{D42A27DB-BD31-4B8C-83A1-F6EECF244321}">
                <p14:modId xmlns:p14="http://schemas.microsoft.com/office/powerpoint/2010/main" val="866615644"/>
              </p:ext>
            </p:extLst>
          </p:nvPr>
        </p:nvGraphicFramePr>
        <p:xfrm>
          <a:off x="3757756" y="3132300"/>
          <a:ext cx="8128000" cy="185420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3115046428"/>
                    </a:ext>
                  </a:extLst>
                </a:gridCol>
                <a:gridCol w="4064000">
                  <a:extLst>
                    <a:ext uri="{9D8B030D-6E8A-4147-A177-3AD203B41FA5}">
                      <a16:colId xmlns:a16="http://schemas.microsoft.com/office/drawing/2014/main" val="3791621463"/>
                    </a:ext>
                  </a:extLst>
                </a:gridCol>
              </a:tblGrid>
              <a:tr h="370840">
                <a:tc>
                  <a:txBody>
                    <a:bodyPr/>
                    <a:lstStyle/>
                    <a:p>
                      <a:r>
                        <a:rPr lang="es-AR" sz="1300" dirty="0">
                          <a:latin typeface="Arial" panose="020B0604020202020204" pitchFamily="34" charset="0"/>
                          <a:cs typeface="Arial" panose="020B0604020202020204" pitchFamily="34" charset="0"/>
                        </a:rPr>
                        <a:t>Vencimiento periodo de prueba</a:t>
                      </a:r>
                    </a:p>
                  </a:txBody>
                  <a:tcPr/>
                </a:tc>
                <a:tc>
                  <a:txBody>
                    <a:bodyPr/>
                    <a:lstStyle/>
                    <a:p>
                      <a:r>
                        <a:rPr lang="es-AR" sz="1300" dirty="0">
                          <a:latin typeface="Arial" panose="020B0604020202020204" pitchFamily="34" charset="0"/>
                          <a:cs typeface="Arial" panose="020B0604020202020204" pitchFamily="34" charset="0"/>
                        </a:rPr>
                        <a:t>Incapacidad / Inhabilitación</a:t>
                      </a:r>
                    </a:p>
                  </a:txBody>
                  <a:tcPr/>
                </a:tc>
                <a:extLst>
                  <a:ext uri="{0D108BD9-81ED-4DB2-BD59-A6C34878D82A}">
                    <a16:rowId xmlns:a16="http://schemas.microsoft.com/office/drawing/2014/main" val="2701891243"/>
                  </a:ext>
                </a:extLst>
              </a:tr>
              <a:tr h="370840">
                <a:tc>
                  <a:txBody>
                    <a:bodyPr/>
                    <a:lstStyle/>
                    <a:p>
                      <a:r>
                        <a:rPr lang="es-AR" sz="1300" dirty="0">
                          <a:latin typeface="Arial" panose="020B0604020202020204" pitchFamily="34" charset="0"/>
                          <a:cs typeface="Arial" panose="020B0604020202020204" pitchFamily="34" charset="0"/>
                        </a:rPr>
                        <a:t>Mutuo acuerdo</a:t>
                      </a:r>
                    </a:p>
                  </a:txBody>
                  <a:tcPr/>
                </a:tc>
                <a:tc>
                  <a:txBody>
                    <a:bodyPr/>
                    <a:lstStyle/>
                    <a:p>
                      <a:r>
                        <a:rPr lang="es-AR" sz="1300" dirty="0">
                          <a:latin typeface="Arial" panose="020B0604020202020204" pitchFamily="34" charset="0"/>
                          <a:cs typeface="Arial" panose="020B0604020202020204" pitchFamily="34" charset="0"/>
                        </a:rPr>
                        <a:t>Jubilación</a:t>
                      </a:r>
                    </a:p>
                  </a:txBody>
                  <a:tcPr/>
                </a:tc>
                <a:extLst>
                  <a:ext uri="{0D108BD9-81ED-4DB2-BD59-A6C34878D82A}">
                    <a16:rowId xmlns:a16="http://schemas.microsoft.com/office/drawing/2014/main" val="2840508437"/>
                  </a:ext>
                </a:extLst>
              </a:tr>
              <a:tr h="370840">
                <a:tc>
                  <a:txBody>
                    <a:bodyPr/>
                    <a:lstStyle/>
                    <a:p>
                      <a:r>
                        <a:rPr lang="es-AR" sz="1300" dirty="0">
                          <a:latin typeface="Arial" panose="020B0604020202020204" pitchFamily="34" charset="0"/>
                          <a:cs typeface="Arial" panose="020B0604020202020204" pitchFamily="34" charset="0"/>
                        </a:rPr>
                        <a:t>Vencimiento del plazo cierto</a:t>
                      </a:r>
                    </a:p>
                  </a:txBody>
                  <a:tcPr/>
                </a:tc>
                <a:tc>
                  <a:txBody>
                    <a:bodyPr/>
                    <a:lstStyle/>
                    <a:p>
                      <a:r>
                        <a:rPr lang="es-AR" sz="1300" dirty="0">
                          <a:latin typeface="Arial" panose="020B0604020202020204" pitchFamily="34" charset="0"/>
                          <a:cs typeface="Arial" panose="020B0604020202020204" pitchFamily="34" charset="0"/>
                        </a:rPr>
                        <a:t>Muerte</a:t>
                      </a:r>
                    </a:p>
                  </a:txBody>
                  <a:tcPr/>
                </a:tc>
                <a:extLst>
                  <a:ext uri="{0D108BD9-81ED-4DB2-BD59-A6C34878D82A}">
                    <a16:rowId xmlns:a16="http://schemas.microsoft.com/office/drawing/2014/main" val="1106736218"/>
                  </a:ext>
                </a:extLst>
              </a:tr>
              <a:tr h="370840">
                <a:tc>
                  <a:txBody>
                    <a:bodyPr/>
                    <a:lstStyle/>
                    <a:p>
                      <a:r>
                        <a:rPr lang="es-AR" sz="1300" dirty="0">
                          <a:latin typeface="Arial" panose="020B0604020202020204" pitchFamily="34" charset="0"/>
                          <a:cs typeface="Arial" panose="020B0604020202020204" pitchFamily="34" charset="0"/>
                        </a:rPr>
                        <a:t>Renuncia / abandono</a:t>
                      </a:r>
                    </a:p>
                  </a:txBody>
                  <a:tcPr/>
                </a:tc>
                <a:tc>
                  <a:txBody>
                    <a:bodyPr/>
                    <a:lstStyle/>
                    <a:p>
                      <a:r>
                        <a:rPr lang="es-AR" sz="1300" dirty="0">
                          <a:latin typeface="Arial" panose="020B0604020202020204" pitchFamily="34" charset="0"/>
                          <a:cs typeface="Arial" panose="020B0604020202020204" pitchFamily="34" charset="0"/>
                        </a:rPr>
                        <a:t>Cesión de personal</a:t>
                      </a:r>
                    </a:p>
                  </a:txBody>
                  <a:tcPr/>
                </a:tc>
                <a:extLst>
                  <a:ext uri="{0D108BD9-81ED-4DB2-BD59-A6C34878D82A}">
                    <a16:rowId xmlns:a16="http://schemas.microsoft.com/office/drawing/2014/main" val="3620384281"/>
                  </a:ext>
                </a:extLst>
              </a:tr>
              <a:tr h="370840">
                <a:tc>
                  <a:txBody>
                    <a:bodyPr/>
                    <a:lstStyle/>
                    <a:p>
                      <a:r>
                        <a:rPr lang="es-AR" sz="1300" dirty="0">
                          <a:latin typeface="Arial" panose="020B0604020202020204" pitchFamily="34" charset="0"/>
                          <a:cs typeface="Arial" panose="020B0604020202020204" pitchFamily="34" charset="0"/>
                        </a:rPr>
                        <a:t>Despido con causa</a:t>
                      </a:r>
                    </a:p>
                  </a:txBody>
                  <a:tcPr/>
                </a:tc>
                <a:tc>
                  <a:txBody>
                    <a:bodyPr/>
                    <a:lstStyle/>
                    <a:p>
                      <a:r>
                        <a:rPr lang="es-AR" sz="1300" dirty="0">
                          <a:latin typeface="Arial" panose="020B0604020202020204" pitchFamily="34" charset="0"/>
                          <a:cs typeface="Arial" panose="020B0604020202020204" pitchFamily="34" charset="0"/>
                        </a:rPr>
                        <a:t>Otros </a:t>
                      </a:r>
                    </a:p>
                  </a:txBody>
                  <a:tcPr/>
                </a:tc>
                <a:extLst>
                  <a:ext uri="{0D108BD9-81ED-4DB2-BD59-A6C34878D82A}">
                    <a16:rowId xmlns:a16="http://schemas.microsoft.com/office/drawing/2014/main" val="623968011"/>
                  </a:ext>
                </a:extLst>
              </a:tr>
            </a:tbl>
          </a:graphicData>
        </a:graphic>
      </p:graphicFrame>
      <p:sp>
        <p:nvSpPr>
          <p:cNvPr id="32" name="Círculo: vacío 31">
            <a:extLst>
              <a:ext uri="{FF2B5EF4-FFF2-40B4-BE49-F238E27FC236}">
                <a16:creationId xmlns:a16="http://schemas.microsoft.com/office/drawing/2014/main" id="{9BBA4D6A-9005-D969-15F5-B38934544293}"/>
              </a:ext>
            </a:extLst>
          </p:cNvPr>
          <p:cNvSpPr/>
          <p:nvPr/>
        </p:nvSpPr>
        <p:spPr>
          <a:xfrm>
            <a:off x="2118432" y="5055406"/>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4" name="CuadroTexto 33">
            <a:extLst>
              <a:ext uri="{FF2B5EF4-FFF2-40B4-BE49-F238E27FC236}">
                <a16:creationId xmlns:a16="http://schemas.microsoft.com/office/drawing/2014/main" id="{43CAAA28-B4CB-9BD5-BE78-C896826D673E}"/>
              </a:ext>
            </a:extLst>
          </p:cNvPr>
          <p:cNvSpPr txBox="1"/>
          <p:nvPr/>
        </p:nvSpPr>
        <p:spPr>
          <a:xfrm>
            <a:off x="2627465" y="6045016"/>
            <a:ext cx="9524498" cy="830997"/>
          </a:xfrm>
          <a:prstGeom prst="rect">
            <a:avLst/>
          </a:prstGeom>
          <a:noFill/>
        </p:spPr>
        <p:txBody>
          <a:bodyPr wrap="square">
            <a:spAutoFit/>
          </a:bodyPr>
          <a:lstStyle/>
          <a:p>
            <a:pPr algn="just"/>
            <a:r>
              <a:rPr lang="es-AR" sz="1500" dirty="0">
                <a:latin typeface="Arial" panose="020B0604020202020204" pitchFamily="34" charset="0"/>
                <a:cs typeface="Arial" panose="020B0604020202020204" pitchFamily="34" charset="0"/>
              </a:rPr>
              <a:t>Otros: (i) cambios en categorización del tamaño de la empresa (Certificado </a:t>
            </a:r>
            <a:r>
              <a:rPr lang="es-AR" sz="1500" dirty="0" err="1">
                <a:latin typeface="Arial" panose="020B0604020202020204" pitchFamily="34" charset="0"/>
                <a:cs typeface="Arial" panose="020B0604020202020204" pitchFamily="34" charset="0"/>
              </a:rPr>
              <a:t>MiPYME</a:t>
            </a:r>
            <a:r>
              <a:rPr lang="es-AR" sz="1500" dirty="0">
                <a:latin typeface="Arial" panose="020B0604020202020204" pitchFamily="34" charset="0"/>
                <a:cs typeface="Arial" panose="020B0604020202020204" pitchFamily="34" charset="0"/>
              </a:rPr>
              <a:t> vigente a ese momento); (</a:t>
            </a:r>
            <a:r>
              <a:rPr lang="es-AR" sz="1500" dirty="0" err="1">
                <a:latin typeface="Arial" panose="020B0604020202020204" pitchFamily="34" charset="0"/>
                <a:cs typeface="Arial" panose="020B0604020202020204" pitchFamily="34" charset="0"/>
              </a:rPr>
              <a:t>ii</a:t>
            </a:r>
            <a:r>
              <a:rPr lang="es-AR" sz="1500" dirty="0">
                <a:latin typeface="Arial" panose="020B0604020202020204" pitchFamily="34" charset="0"/>
                <a:cs typeface="Arial" panose="020B0604020202020204" pitchFamily="34" charset="0"/>
              </a:rPr>
              <a:t>) realización de exportaciones del período; y (</a:t>
            </a:r>
            <a:r>
              <a:rPr lang="es-AR" sz="1500" dirty="0" err="1">
                <a:latin typeface="Arial" panose="020B0604020202020204" pitchFamily="34" charset="0"/>
                <a:cs typeface="Arial" panose="020B0604020202020204" pitchFamily="34" charset="0"/>
              </a:rPr>
              <a:t>iii</a:t>
            </a:r>
            <a:r>
              <a:rPr lang="es-AR" sz="1500" dirty="0">
                <a:latin typeface="Arial" panose="020B0604020202020204" pitchFamily="34" charset="0"/>
                <a:cs typeface="Arial" panose="020B0604020202020204" pitchFamily="34" charset="0"/>
              </a:rPr>
              <a:t>) cambios en el cumplimiento de los requisitos adicionales. </a:t>
            </a:r>
          </a:p>
          <a:p>
            <a:endParaRPr lang="es-AR" dirty="0">
              <a:latin typeface="Arial" panose="020B0604020202020204" pitchFamily="34" charset="0"/>
              <a:ea typeface="Times New Roman" panose="02020603050405020304" pitchFamily="18" charset="0"/>
            </a:endParaRPr>
          </a:p>
        </p:txBody>
      </p:sp>
      <p:sp>
        <p:nvSpPr>
          <p:cNvPr id="42" name="CuadroTexto 41">
            <a:extLst>
              <a:ext uri="{FF2B5EF4-FFF2-40B4-BE49-F238E27FC236}">
                <a16:creationId xmlns:a16="http://schemas.microsoft.com/office/drawing/2014/main" id="{FBC2B50B-2846-8A3B-0B38-C3DE993D4530}"/>
              </a:ext>
            </a:extLst>
          </p:cNvPr>
          <p:cNvSpPr txBox="1"/>
          <p:nvPr/>
        </p:nvSpPr>
        <p:spPr>
          <a:xfrm>
            <a:off x="2627465" y="5078490"/>
            <a:ext cx="8444506" cy="323165"/>
          </a:xfrm>
          <a:prstGeom prst="rect">
            <a:avLst/>
          </a:prstGeom>
          <a:noFill/>
        </p:spPr>
        <p:txBody>
          <a:bodyPr wrap="square">
            <a:spAutoFit/>
          </a:bodyPr>
          <a:lstStyle/>
          <a:p>
            <a:r>
              <a:rPr lang="es-AR" sz="1500" dirty="0">
                <a:latin typeface="Arial" panose="020B0604020202020204" pitchFamily="34" charset="0"/>
                <a:ea typeface="Times New Roman" panose="02020603050405020304" pitchFamily="18" charset="0"/>
              </a:rPr>
              <a:t>Contratación de personal para gozar del beneficio adicional. </a:t>
            </a:r>
            <a:endParaRPr lang="es-AR" sz="1500" dirty="0"/>
          </a:p>
        </p:txBody>
      </p:sp>
      <p:sp>
        <p:nvSpPr>
          <p:cNvPr id="44" name="Círculo: vacío 43">
            <a:extLst>
              <a:ext uri="{FF2B5EF4-FFF2-40B4-BE49-F238E27FC236}">
                <a16:creationId xmlns:a16="http://schemas.microsoft.com/office/drawing/2014/main" id="{A735503F-56B8-0B50-E693-6F686E151BC6}"/>
              </a:ext>
            </a:extLst>
          </p:cNvPr>
          <p:cNvSpPr/>
          <p:nvPr/>
        </p:nvSpPr>
        <p:spPr>
          <a:xfrm>
            <a:off x="2125069" y="5580586"/>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6" name="Flecha: a la derecha con muesca 45">
            <a:extLst>
              <a:ext uri="{FF2B5EF4-FFF2-40B4-BE49-F238E27FC236}">
                <a16:creationId xmlns:a16="http://schemas.microsoft.com/office/drawing/2014/main" id="{E5A0A2CA-C482-2F69-0A82-981AA4E200F9}"/>
              </a:ext>
            </a:extLst>
          </p:cNvPr>
          <p:cNvSpPr/>
          <p:nvPr/>
        </p:nvSpPr>
        <p:spPr>
          <a:xfrm>
            <a:off x="2740726" y="2539586"/>
            <a:ext cx="760751" cy="314036"/>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CuadroTexto 48">
            <a:extLst>
              <a:ext uri="{FF2B5EF4-FFF2-40B4-BE49-F238E27FC236}">
                <a16:creationId xmlns:a16="http://schemas.microsoft.com/office/drawing/2014/main" id="{094D640B-2550-77C2-8C2F-AB6395E53F26}"/>
              </a:ext>
            </a:extLst>
          </p:cNvPr>
          <p:cNvSpPr txBox="1"/>
          <p:nvPr/>
        </p:nvSpPr>
        <p:spPr>
          <a:xfrm>
            <a:off x="2627465" y="5580586"/>
            <a:ext cx="8444506" cy="323165"/>
          </a:xfrm>
          <a:prstGeom prst="rect">
            <a:avLst/>
          </a:prstGeom>
          <a:noFill/>
        </p:spPr>
        <p:txBody>
          <a:bodyPr wrap="square">
            <a:spAutoFit/>
          </a:bodyPr>
          <a:lstStyle/>
          <a:p>
            <a:r>
              <a:rPr lang="es-AR" sz="1500" dirty="0">
                <a:latin typeface="Arial" panose="020B0604020202020204" pitchFamily="34" charset="0"/>
                <a:ea typeface="Times New Roman" panose="02020603050405020304" pitchFamily="18" charset="0"/>
              </a:rPr>
              <a:t>Normal cumplimiento de las obligaciones fiscales, previsionales, laborales y gremiales.   </a:t>
            </a:r>
            <a:endParaRPr lang="es-AR" sz="1500" dirty="0"/>
          </a:p>
        </p:txBody>
      </p:sp>
      <p:sp>
        <p:nvSpPr>
          <p:cNvPr id="50" name="Círculo: vacío 49">
            <a:extLst>
              <a:ext uri="{FF2B5EF4-FFF2-40B4-BE49-F238E27FC236}">
                <a16:creationId xmlns:a16="http://schemas.microsoft.com/office/drawing/2014/main" id="{C6E3C0AE-6E9E-7553-29A6-DF0312B2E8FB}"/>
              </a:ext>
            </a:extLst>
          </p:cNvPr>
          <p:cNvSpPr/>
          <p:nvPr/>
        </p:nvSpPr>
        <p:spPr>
          <a:xfrm>
            <a:off x="2125069" y="6105766"/>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116421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descr="Tabla&#10;&#10;Descripción generada automáticamente">
            <a:extLst>
              <a:ext uri="{FF2B5EF4-FFF2-40B4-BE49-F238E27FC236}">
                <a16:creationId xmlns:a16="http://schemas.microsoft.com/office/drawing/2014/main" id="{30099EC8-B9F4-BBF2-EE3D-06E8499E22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2925" y="1297537"/>
            <a:ext cx="5224167" cy="4441525"/>
          </a:xfrm>
          <a:prstGeom prst="rect">
            <a:avLst/>
          </a:prstGeom>
          <a:noFill/>
          <a:ln>
            <a:noFill/>
          </a:ln>
        </p:spPr>
      </p:pic>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4"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5"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6"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7"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8"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9"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5"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10"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11"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4"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8"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2"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8"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192000" cy="1298351"/>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Presentación anual</a:t>
            </a:r>
            <a:endParaRPr sz="2500" dirty="0">
              <a:solidFill>
                <a:schemeClr val="bg1"/>
              </a:solidFill>
              <a:latin typeface="Arial" panose="020B0604020202020204" pitchFamily="34" charset="0"/>
              <a:cs typeface="Arial" panose="020B0604020202020204" pitchFamily="34" charset="0"/>
            </a:endParaRPr>
          </a:p>
        </p:txBody>
      </p:sp>
      <p:sp>
        <p:nvSpPr>
          <p:cNvPr id="27" name="Círculo: vacío 26">
            <a:extLst>
              <a:ext uri="{FF2B5EF4-FFF2-40B4-BE49-F238E27FC236}">
                <a16:creationId xmlns:a16="http://schemas.microsoft.com/office/drawing/2014/main" id="{17567427-A4A6-6BC7-06FE-1A95AEA7B1F5}"/>
              </a:ext>
            </a:extLst>
          </p:cNvPr>
          <p:cNvSpPr/>
          <p:nvPr/>
        </p:nvSpPr>
        <p:spPr>
          <a:xfrm>
            <a:off x="607349" y="1749493"/>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8" name="CuadroTexto 27">
            <a:extLst>
              <a:ext uri="{FF2B5EF4-FFF2-40B4-BE49-F238E27FC236}">
                <a16:creationId xmlns:a16="http://schemas.microsoft.com/office/drawing/2014/main" id="{604C99FA-9969-DAD8-1374-FA4B045CF082}"/>
              </a:ext>
            </a:extLst>
          </p:cNvPr>
          <p:cNvSpPr txBox="1"/>
          <p:nvPr/>
        </p:nvSpPr>
        <p:spPr>
          <a:xfrm>
            <a:off x="957128" y="3540320"/>
            <a:ext cx="5014372" cy="1877437"/>
          </a:xfrm>
          <a:prstGeom prst="rect">
            <a:avLst/>
          </a:prstGeom>
          <a:noFill/>
        </p:spPr>
        <p:txBody>
          <a:bodyPr wrap="square" rtlCol="0">
            <a:spAutoFit/>
          </a:bodyPr>
          <a:lstStyle/>
          <a:p>
            <a:pPr marL="176213" algn="just">
              <a:spcAft>
                <a:spcPts val="1200"/>
              </a:spcAft>
            </a:pPr>
            <a:r>
              <a:rPr lang="es-ES" sz="1600" b="1" dirty="0">
                <a:latin typeface="Arial" panose="020B0604020202020204" pitchFamily="34" charset="0"/>
                <a:cs typeface="Arial" panose="020B0604020202020204" pitchFamily="34" charset="0"/>
              </a:rPr>
              <a:t>Paso 2</a:t>
            </a:r>
            <a:r>
              <a:rPr lang="es-ES" sz="1600" dirty="0">
                <a:latin typeface="Arial" panose="020B0604020202020204" pitchFamily="34" charset="0"/>
                <a:cs typeface="Arial" panose="020B0604020202020204" pitchFamily="34" charset="0"/>
              </a:rPr>
              <a:t>: Ingresar al Trámite </a:t>
            </a:r>
            <a:r>
              <a:rPr lang="es-ES" sz="1600" b="1" dirty="0">
                <a:latin typeface="Arial" panose="020B0604020202020204" pitchFamily="34" charset="0"/>
                <a:cs typeface="Arial" panose="020B0604020202020204" pitchFamily="34" charset="0"/>
              </a:rPr>
              <a:t>“</a:t>
            </a:r>
            <a:r>
              <a:rPr lang="es-AR" sz="1600" dirty="0">
                <a:effectLst/>
                <a:latin typeface="Arial" panose="020B0604020202020204" pitchFamily="34" charset="0"/>
                <a:ea typeface="Times New Roman" panose="02020603050405020304" pitchFamily="18" charset="0"/>
                <a:cs typeface="Times New Roman" panose="02020603050405020304" pitchFamily="18" charset="0"/>
              </a:rPr>
              <a:t>Acreditación de Cumplimiento Anual” </a:t>
            </a:r>
            <a:r>
              <a:rPr lang="es-ES" sz="1600" dirty="0">
                <a:effectLst/>
                <a:latin typeface="Arial" panose="020B0604020202020204" pitchFamily="34" charset="0"/>
                <a:ea typeface="Times New Roman" panose="02020603050405020304" pitchFamily="18" charset="0"/>
                <a:cs typeface="Times New Roman" panose="02020603050405020304" pitchFamily="18" charset="0"/>
              </a:rPr>
              <a:t>en TAD y completar Formulario del Anexo XIII de la RG 268/22 y adjuntar toda la documentación allí solicitada. </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marL="176213" algn="just">
              <a:spcAft>
                <a:spcPts val="1200"/>
              </a:spcAft>
            </a:pPr>
            <a:r>
              <a:rPr lang="es-ES" sz="1400" u="sng" dirty="0">
                <a:latin typeface="Arial" panose="020B0604020202020204" pitchFamily="34" charset="0"/>
                <a:cs typeface="Arial" panose="020B0604020202020204" pitchFamily="34" charset="0"/>
              </a:rPr>
              <a:t>Momento</a:t>
            </a:r>
            <a:r>
              <a:rPr lang="es-ES" sz="1400" dirty="0">
                <a:latin typeface="Arial" panose="020B0604020202020204" pitchFamily="34" charset="0"/>
                <a:cs typeface="Arial" panose="020B0604020202020204" pitchFamily="34" charset="0"/>
              </a:rPr>
              <a:t>: Desde la presentación del F. 1278 y hasta el último día del mes posterior.</a:t>
            </a:r>
            <a:br>
              <a:rPr lang="es-AR" sz="1400" dirty="0">
                <a:latin typeface="Arial" panose="020B0604020202020204" pitchFamily="34" charset="0"/>
                <a:cs typeface="Arial" panose="020B0604020202020204" pitchFamily="34" charset="0"/>
              </a:rPr>
            </a:br>
            <a:endParaRPr lang="es-ES" sz="1400" dirty="0">
              <a:latin typeface="Arial" panose="020B0604020202020204" pitchFamily="34" charset="0"/>
              <a:cs typeface="Arial" panose="020B0604020202020204" pitchFamily="34" charset="0"/>
            </a:endParaRPr>
          </a:p>
        </p:txBody>
      </p:sp>
      <p:sp>
        <p:nvSpPr>
          <p:cNvPr id="32" name="Círculo: vacío 31">
            <a:extLst>
              <a:ext uri="{FF2B5EF4-FFF2-40B4-BE49-F238E27FC236}">
                <a16:creationId xmlns:a16="http://schemas.microsoft.com/office/drawing/2014/main" id="{9BBA4D6A-9005-D969-15F5-B38934544293}"/>
              </a:ext>
            </a:extLst>
          </p:cNvPr>
          <p:cNvSpPr/>
          <p:nvPr/>
        </p:nvSpPr>
        <p:spPr>
          <a:xfrm>
            <a:off x="656848" y="3595476"/>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 name="CuadroTexto 3">
            <a:extLst>
              <a:ext uri="{FF2B5EF4-FFF2-40B4-BE49-F238E27FC236}">
                <a16:creationId xmlns:a16="http://schemas.microsoft.com/office/drawing/2014/main" id="{F00E94C8-4B43-50A6-3EC7-5B721910F099}"/>
              </a:ext>
            </a:extLst>
          </p:cNvPr>
          <p:cNvSpPr txBox="1"/>
          <p:nvPr/>
        </p:nvSpPr>
        <p:spPr>
          <a:xfrm>
            <a:off x="1864569" y="5855029"/>
            <a:ext cx="7215924" cy="914096"/>
          </a:xfrm>
          <a:prstGeom prst="rect">
            <a:avLst/>
          </a:prstGeom>
          <a:noFill/>
          <a:ln>
            <a:solidFill>
              <a:srgbClr val="FF0000"/>
            </a:solidFill>
          </a:ln>
        </p:spPr>
        <p:txBody>
          <a:bodyPr wrap="square" rtlCol="0">
            <a:spAutoFit/>
          </a:bodyPr>
          <a:lstStyle/>
          <a:p>
            <a:pPr marR="66675" algn="just">
              <a:lnSpc>
                <a:spcPct val="107000"/>
              </a:lnSpc>
              <a:spcAft>
                <a:spcPts val="800"/>
              </a:spcAft>
            </a:pPr>
            <a:r>
              <a:rPr lang="es-AR" sz="1800" dirty="0">
                <a:effectLst/>
                <a:latin typeface="Arial" panose="020B0604020202020204" pitchFamily="34" charset="0"/>
                <a:ea typeface="Times New Roman" panose="02020603050405020304" pitchFamily="18" charset="0"/>
                <a:cs typeface="Times New Roman" panose="02020603050405020304" pitchFamily="18" charset="0"/>
              </a:rPr>
              <a:t>El incumplimiento de esta presentación podrá dar lugar a la aplicación de las sanciones dispuestas en el Artículo 15 de la Ley.</a:t>
            </a:r>
            <a:br>
              <a:rPr lang="es-AR" sz="1800" dirty="0">
                <a:effectLst/>
                <a:latin typeface="Arial" panose="020B0604020202020204" pitchFamily="34" charset="0"/>
                <a:ea typeface="Times New Roman" panose="02020603050405020304" pitchFamily="18" charset="0"/>
              </a:rPr>
            </a:br>
            <a:endParaRPr lang="es-ES" sz="1500" dirty="0">
              <a:latin typeface="Arial" panose="020B0604020202020204" pitchFamily="34" charset="0"/>
              <a:cs typeface="Arial" panose="020B0604020202020204" pitchFamily="34" charset="0"/>
            </a:endParaRPr>
          </a:p>
        </p:txBody>
      </p:sp>
      <p:sp>
        <p:nvSpPr>
          <p:cNvPr id="25" name="Elipse 24">
            <a:extLst>
              <a:ext uri="{FF2B5EF4-FFF2-40B4-BE49-F238E27FC236}">
                <a16:creationId xmlns:a16="http://schemas.microsoft.com/office/drawing/2014/main" id="{906397B5-B072-86A7-28AA-AB45CDE54D0E}"/>
              </a:ext>
            </a:extLst>
          </p:cNvPr>
          <p:cNvSpPr/>
          <p:nvPr/>
        </p:nvSpPr>
        <p:spPr>
          <a:xfrm>
            <a:off x="10180254" y="5045075"/>
            <a:ext cx="1948474" cy="18129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300" dirty="0">
                <a:latin typeface="Arial" panose="020B0604020202020204" pitchFamily="34" charset="0"/>
                <a:cs typeface="Arial" panose="020B0604020202020204" pitchFamily="34" charset="0"/>
              </a:rPr>
              <a:t>Ex beneficiarios Ley de Software tienen plazos especiales</a:t>
            </a:r>
          </a:p>
        </p:txBody>
      </p:sp>
      <p:sp>
        <p:nvSpPr>
          <p:cNvPr id="26" name="CuadroTexto 25">
            <a:extLst>
              <a:ext uri="{FF2B5EF4-FFF2-40B4-BE49-F238E27FC236}">
                <a16:creationId xmlns:a16="http://schemas.microsoft.com/office/drawing/2014/main" id="{5C087C7B-040E-C7C1-6F89-F3BDCFA9BEDF}"/>
              </a:ext>
            </a:extLst>
          </p:cNvPr>
          <p:cNvSpPr txBox="1"/>
          <p:nvPr/>
        </p:nvSpPr>
        <p:spPr>
          <a:xfrm>
            <a:off x="957128" y="1744808"/>
            <a:ext cx="4802821" cy="1877437"/>
          </a:xfrm>
          <a:prstGeom prst="rect">
            <a:avLst/>
          </a:prstGeom>
          <a:noFill/>
        </p:spPr>
        <p:txBody>
          <a:bodyPr wrap="square" rtlCol="0">
            <a:spAutoFit/>
          </a:bodyPr>
          <a:lstStyle/>
          <a:p>
            <a:pPr marL="176213" algn="just">
              <a:spcAft>
                <a:spcPts val="1200"/>
              </a:spcAft>
            </a:pPr>
            <a:r>
              <a:rPr lang="es-ES" sz="1600" b="1" dirty="0">
                <a:latin typeface="Arial" panose="020B0604020202020204" pitchFamily="34" charset="0"/>
                <a:cs typeface="Arial" panose="020B0604020202020204" pitchFamily="34" charset="0"/>
              </a:rPr>
              <a:t>Paso 1: </a:t>
            </a:r>
            <a:r>
              <a:rPr lang="es-ES" sz="1600" dirty="0">
                <a:latin typeface="Arial" panose="020B0604020202020204" pitchFamily="34" charset="0"/>
                <a:cs typeface="Arial" panose="020B0604020202020204" pitchFamily="34" charset="0"/>
              </a:rPr>
              <a:t>Completar </a:t>
            </a:r>
            <a:r>
              <a:rPr lang="es-ES" sz="1600" dirty="0" err="1">
                <a:latin typeface="Arial" panose="020B0604020202020204" pitchFamily="34" charset="0"/>
                <a:cs typeface="Arial" panose="020B0604020202020204" pitchFamily="34" charset="0"/>
              </a:rPr>
              <a:t>Form</a:t>
            </a:r>
            <a:r>
              <a:rPr lang="es-ES" sz="1600" dirty="0">
                <a:latin typeface="Arial" panose="020B0604020202020204" pitchFamily="34" charset="0"/>
                <a:cs typeface="Arial" panose="020B0604020202020204" pitchFamily="34" charset="0"/>
              </a:rPr>
              <a:t>. Nº 1278 “Régimen de la Promoción de la Economía del Conocimiento - Solicitud de Inscripción/Revalidación anual” en la WEB de AFIP</a:t>
            </a:r>
          </a:p>
          <a:p>
            <a:pPr marL="176213" algn="just">
              <a:spcAft>
                <a:spcPts val="1200"/>
              </a:spcAft>
            </a:pPr>
            <a:r>
              <a:rPr lang="es-ES" sz="1400" u="sng" dirty="0">
                <a:latin typeface="Arial" panose="020B0604020202020204" pitchFamily="34" charset="0"/>
                <a:cs typeface="Arial" panose="020B0604020202020204" pitchFamily="34" charset="0"/>
              </a:rPr>
              <a:t>Momento</a:t>
            </a:r>
            <a:r>
              <a:rPr lang="es-ES" sz="1400" dirty="0">
                <a:latin typeface="Arial" panose="020B0604020202020204" pitchFamily="34" charset="0"/>
                <a:cs typeface="Arial" panose="020B0604020202020204" pitchFamily="34" charset="0"/>
              </a:rPr>
              <a:t>: S</a:t>
            </a:r>
            <a:r>
              <a:rPr lang="es-AR" sz="1400" dirty="0" err="1">
                <a:latin typeface="Arial" panose="020B0604020202020204" pitchFamily="34" charset="0"/>
                <a:cs typeface="Arial" panose="020B0604020202020204" pitchFamily="34" charset="0"/>
              </a:rPr>
              <a:t>egundo</a:t>
            </a:r>
            <a:r>
              <a:rPr lang="es-AR" sz="1400" dirty="0">
                <a:latin typeface="Arial" panose="020B0604020202020204" pitchFamily="34" charset="0"/>
                <a:cs typeface="Arial" panose="020B0604020202020204" pitchFamily="34" charset="0"/>
              </a:rPr>
              <a:t> mes calendario posterior a que se cumpla un año de la inscripción.</a:t>
            </a:r>
            <a:br>
              <a:rPr lang="es-AR" sz="1400" dirty="0">
                <a:latin typeface="Arial" panose="020B0604020202020204" pitchFamily="34" charset="0"/>
                <a:cs typeface="Arial" panose="020B0604020202020204" pitchFamily="34" charset="0"/>
              </a:rPr>
            </a:br>
            <a:endParaRPr lang="es-ES" sz="1400" dirty="0">
              <a:latin typeface="Arial" panose="020B0604020202020204" pitchFamily="34" charset="0"/>
              <a:cs typeface="Arial" panose="020B0604020202020204" pitchFamily="34" charset="0"/>
            </a:endParaRPr>
          </a:p>
        </p:txBody>
      </p:sp>
      <p:pic>
        <p:nvPicPr>
          <p:cNvPr id="30" name="Gráfico 29" descr="megáfono1 con relleno sólido">
            <a:extLst>
              <a:ext uri="{FF2B5EF4-FFF2-40B4-BE49-F238E27FC236}">
                <a16:creationId xmlns:a16="http://schemas.microsoft.com/office/drawing/2014/main" id="{0080A76F-15D9-0218-EAE7-BADD9A51E5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7774" y="5367487"/>
            <a:ext cx="914400" cy="914400"/>
          </a:xfrm>
          <a:prstGeom prst="rect">
            <a:avLst/>
          </a:prstGeom>
        </p:spPr>
      </p:pic>
    </p:spTree>
    <p:extLst>
      <p:ext uri="{BB962C8B-B14F-4D97-AF65-F5344CB8AC3E}">
        <p14:creationId xmlns:p14="http://schemas.microsoft.com/office/powerpoint/2010/main" val="316845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3"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4"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5"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6"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7"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8"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4"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9"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10"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3"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7"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1"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7"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Revalidación bienal</a:t>
            </a:r>
            <a:endParaRPr sz="2500" dirty="0">
              <a:solidFill>
                <a:schemeClr val="bg1"/>
              </a:solidFill>
              <a:latin typeface="Arial" panose="020B0604020202020204" pitchFamily="34" charset="0"/>
              <a:cs typeface="Arial" panose="020B0604020202020204" pitchFamily="34" charset="0"/>
            </a:endParaRPr>
          </a:p>
        </p:txBody>
      </p:sp>
      <p:sp>
        <p:nvSpPr>
          <p:cNvPr id="44" name="Círculo: vacío 43">
            <a:extLst>
              <a:ext uri="{FF2B5EF4-FFF2-40B4-BE49-F238E27FC236}">
                <a16:creationId xmlns:a16="http://schemas.microsoft.com/office/drawing/2014/main" id="{A735503F-56B8-0B50-E693-6F686E151BC6}"/>
              </a:ext>
            </a:extLst>
          </p:cNvPr>
          <p:cNvSpPr/>
          <p:nvPr/>
        </p:nvSpPr>
        <p:spPr>
          <a:xfrm>
            <a:off x="3895983" y="2760396"/>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9" name="CuadroTexto 48">
            <a:extLst>
              <a:ext uri="{FF2B5EF4-FFF2-40B4-BE49-F238E27FC236}">
                <a16:creationId xmlns:a16="http://schemas.microsoft.com/office/drawing/2014/main" id="{094D640B-2550-77C2-8C2F-AB6395E53F26}"/>
              </a:ext>
            </a:extLst>
          </p:cNvPr>
          <p:cNvSpPr txBox="1"/>
          <p:nvPr/>
        </p:nvSpPr>
        <p:spPr>
          <a:xfrm>
            <a:off x="4073766" y="1976794"/>
            <a:ext cx="8444506" cy="323165"/>
          </a:xfrm>
          <a:prstGeom prst="rect">
            <a:avLst/>
          </a:prstGeom>
          <a:noFill/>
        </p:spPr>
        <p:txBody>
          <a:bodyPr wrap="square">
            <a:spAutoFit/>
          </a:bodyPr>
          <a:lstStyle/>
          <a:p>
            <a:r>
              <a:rPr lang="es-AR" sz="1500" dirty="0">
                <a:latin typeface="Arial" panose="020B0604020202020204" pitchFamily="34" charset="0"/>
                <a:ea typeface="Times New Roman" panose="02020603050405020304" pitchFamily="18" charset="0"/>
              </a:rPr>
              <a:t>Información IDEM a la presentación anual </a:t>
            </a:r>
            <a:endParaRPr lang="es-AR" sz="1500" dirty="0"/>
          </a:p>
        </p:txBody>
      </p:sp>
      <p:sp>
        <p:nvSpPr>
          <p:cNvPr id="50" name="Círculo: vacío 49">
            <a:extLst>
              <a:ext uri="{FF2B5EF4-FFF2-40B4-BE49-F238E27FC236}">
                <a16:creationId xmlns:a16="http://schemas.microsoft.com/office/drawing/2014/main" id="{C6E3C0AE-6E9E-7553-29A6-DF0312B2E8FB}"/>
              </a:ext>
            </a:extLst>
          </p:cNvPr>
          <p:cNvSpPr/>
          <p:nvPr/>
        </p:nvSpPr>
        <p:spPr>
          <a:xfrm>
            <a:off x="3515918" y="1976794"/>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pic>
        <p:nvPicPr>
          <p:cNvPr id="2" name="Imagen 1" descr="Logotipo, Icono&#10;&#10;Descripción generada automáticamente">
            <a:extLst>
              <a:ext uri="{FF2B5EF4-FFF2-40B4-BE49-F238E27FC236}">
                <a16:creationId xmlns:a16="http://schemas.microsoft.com/office/drawing/2014/main" id="{770BF66E-B2D3-7311-097D-A97F7D4E0176}"/>
              </a:ext>
            </a:extLst>
          </p:cNvPr>
          <p:cNvPicPr>
            <a:picLocks noChangeAspect="1"/>
          </p:cNvPicPr>
          <p:nvPr/>
        </p:nvPicPr>
        <p:blipFill>
          <a:blip r:embed="rId12"/>
          <a:stretch>
            <a:fillRect/>
          </a:stretch>
        </p:blipFill>
        <p:spPr>
          <a:xfrm>
            <a:off x="99424" y="1976794"/>
            <a:ext cx="3796559" cy="3796559"/>
          </a:xfrm>
          <a:prstGeom prst="rect">
            <a:avLst/>
          </a:prstGeom>
        </p:spPr>
      </p:pic>
      <p:sp>
        <p:nvSpPr>
          <p:cNvPr id="4" name="CuadroTexto 3">
            <a:extLst>
              <a:ext uri="{FF2B5EF4-FFF2-40B4-BE49-F238E27FC236}">
                <a16:creationId xmlns:a16="http://schemas.microsoft.com/office/drawing/2014/main" id="{29B57254-B9F4-6A81-BB4F-587115EDFDB0}"/>
              </a:ext>
            </a:extLst>
          </p:cNvPr>
          <p:cNvSpPr txBox="1"/>
          <p:nvPr/>
        </p:nvSpPr>
        <p:spPr>
          <a:xfrm>
            <a:off x="4276048" y="2769206"/>
            <a:ext cx="7744502" cy="553998"/>
          </a:xfrm>
          <a:prstGeom prst="rect">
            <a:avLst/>
          </a:prstGeom>
          <a:noFill/>
        </p:spPr>
        <p:txBody>
          <a:bodyPr wrap="square">
            <a:spAutoFit/>
          </a:bodyPr>
          <a:lstStyle/>
          <a:p>
            <a:r>
              <a:rPr lang="es-AR" sz="1500" dirty="0">
                <a:latin typeface="Arial" panose="020B0604020202020204" pitchFamily="34" charset="0"/>
                <a:ea typeface="Times New Roman" panose="02020603050405020304" pitchFamily="18" charset="0"/>
              </a:rPr>
              <a:t>Incremento de los Requisitos adicionales (s/ tamaño informado al momento de la revalidación)</a:t>
            </a:r>
            <a:endParaRPr lang="es-AR" sz="1500" dirty="0"/>
          </a:p>
        </p:txBody>
      </p:sp>
      <p:graphicFrame>
        <p:nvGraphicFramePr>
          <p:cNvPr id="26" name="Tabla 25">
            <a:extLst>
              <a:ext uri="{FF2B5EF4-FFF2-40B4-BE49-F238E27FC236}">
                <a16:creationId xmlns:a16="http://schemas.microsoft.com/office/drawing/2014/main" id="{B601204A-D41F-592D-3267-CA8285D0092F}"/>
              </a:ext>
            </a:extLst>
          </p:cNvPr>
          <p:cNvGraphicFramePr>
            <a:graphicFrameLocks noGrp="1"/>
          </p:cNvGraphicFramePr>
          <p:nvPr>
            <p:extLst>
              <p:ext uri="{D42A27DB-BD31-4B8C-83A1-F6EECF244321}">
                <p14:modId xmlns:p14="http://schemas.microsoft.com/office/powerpoint/2010/main" val="3099817750"/>
              </p:ext>
            </p:extLst>
          </p:nvPr>
        </p:nvGraphicFramePr>
        <p:xfrm>
          <a:off x="4276048" y="3427525"/>
          <a:ext cx="7461040" cy="1816798"/>
        </p:xfrm>
        <a:graphic>
          <a:graphicData uri="http://schemas.openxmlformats.org/drawingml/2006/table">
            <a:tbl>
              <a:tblPr firstRow="1" bandRow="1">
                <a:tableStyleId>{5C22544A-7EE6-4342-B048-85BDC9FD1C3A}</a:tableStyleId>
              </a:tblPr>
              <a:tblGrid>
                <a:gridCol w="2193684">
                  <a:extLst>
                    <a:ext uri="{9D8B030D-6E8A-4147-A177-3AD203B41FA5}">
                      <a16:colId xmlns:a16="http://schemas.microsoft.com/office/drawing/2014/main" val="2459661447"/>
                    </a:ext>
                  </a:extLst>
                </a:gridCol>
                <a:gridCol w="1536836">
                  <a:extLst>
                    <a:ext uri="{9D8B030D-6E8A-4147-A177-3AD203B41FA5}">
                      <a16:colId xmlns:a16="http://schemas.microsoft.com/office/drawing/2014/main" val="627831104"/>
                    </a:ext>
                  </a:extLst>
                </a:gridCol>
                <a:gridCol w="1865260">
                  <a:extLst>
                    <a:ext uri="{9D8B030D-6E8A-4147-A177-3AD203B41FA5}">
                      <a16:colId xmlns:a16="http://schemas.microsoft.com/office/drawing/2014/main" val="288221153"/>
                    </a:ext>
                  </a:extLst>
                </a:gridCol>
                <a:gridCol w="1865260">
                  <a:extLst>
                    <a:ext uri="{9D8B030D-6E8A-4147-A177-3AD203B41FA5}">
                      <a16:colId xmlns:a16="http://schemas.microsoft.com/office/drawing/2014/main" val="3028677572"/>
                    </a:ext>
                  </a:extLst>
                </a:gridCol>
              </a:tblGrid>
              <a:tr h="333438">
                <a:tc>
                  <a:txBody>
                    <a:bodyPr/>
                    <a:lstStyle/>
                    <a:p>
                      <a:pPr algn="ctr"/>
                      <a:r>
                        <a:rPr lang="es-AR" sz="1400" b="0" dirty="0">
                          <a:latin typeface="Arial" panose="020B0604020202020204" pitchFamily="34" charset="0"/>
                          <a:cs typeface="Arial" panose="020B0604020202020204" pitchFamily="34" charset="0"/>
                        </a:rPr>
                        <a:t>Requisito</a:t>
                      </a:r>
                    </a:p>
                  </a:txBody>
                  <a:tcPr/>
                </a:tc>
                <a:tc>
                  <a:txBody>
                    <a:bodyPr/>
                    <a:lstStyle/>
                    <a:p>
                      <a:pPr algn="ctr"/>
                      <a:r>
                        <a:rPr lang="es-AR" sz="1400" b="0" dirty="0">
                          <a:latin typeface="Arial" panose="020B0604020202020204" pitchFamily="34" charset="0"/>
                          <a:cs typeface="Arial" panose="020B0604020202020204" pitchFamily="34" charset="0"/>
                        </a:rPr>
                        <a:t>Micro</a:t>
                      </a:r>
                    </a:p>
                  </a:txBody>
                  <a:tcPr/>
                </a:tc>
                <a:tc>
                  <a:txBody>
                    <a:bodyPr/>
                    <a:lstStyle/>
                    <a:p>
                      <a:pPr algn="ctr"/>
                      <a:r>
                        <a:rPr lang="es-AR" sz="1400" b="0" dirty="0">
                          <a:latin typeface="Arial" panose="020B0604020202020204" pitchFamily="34" charset="0"/>
                          <a:cs typeface="Arial" panose="020B0604020202020204" pitchFamily="34" charset="0"/>
                        </a:rPr>
                        <a:t>Pequeña y Mediana</a:t>
                      </a:r>
                    </a:p>
                  </a:txBody>
                  <a:tcPr/>
                </a:tc>
                <a:tc>
                  <a:txBody>
                    <a:bodyPr/>
                    <a:lstStyle/>
                    <a:p>
                      <a:pPr algn="ctr"/>
                      <a:r>
                        <a:rPr lang="es-AR" sz="1400" b="0" dirty="0">
                          <a:latin typeface="Arial" panose="020B0604020202020204" pitchFamily="34" charset="0"/>
                          <a:cs typeface="Arial" panose="020B0604020202020204" pitchFamily="34" charset="0"/>
                        </a:rPr>
                        <a:t>Grande</a:t>
                      </a:r>
                    </a:p>
                  </a:txBody>
                  <a:tcPr/>
                </a:tc>
                <a:extLst>
                  <a:ext uri="{0D108BD9-81ED-4DB2-BD59-A6C34878D82A}">
                    <a16:rowId xmlns:a16="http://schemas.microsoft.com/office/drawing/2014/main" val="657389378"/>
                  </a:ext>
                </a:extLst>
              </a:tr>
              <a:tr h="370840">
                <a:tc>
                  <a:txBody>
                    <a:bodyPr/>
                    <a:lstStyle/>
                    <a:p>
                      <a:pPr algn="ctr"/>
                      <a:r>
                        <a:rPr lang="es-AR" sz="1400" b="0" dirty="0">
                          <a:latin typeface="Arial" panose="020B0604020202020204" pitchFamily="34" charset="0"/>
                          <a:cs typeface="Arial" panose="020B0604020202020204" pitchFamily="34" charset="0"/>
                        </a:rPr>
                        <a:t>Calidad y Mejoras </a:t>
                      </a:r>
                    </a:p>
                  </a:txBody>
                  <a:tcPr/>
                </a:tc>
                <a:tc>
                  <a:txBody>
                    <a:bodyPr/>
                    <a:lstStyle/>
                    <a:p>
                      <a:pPr algn="ctr"/>
                      <a:r>
                        <a:rPr lang="es-AR" sz="1400" b="0" dirty="0">
                          <a:latin typeface="Arial" panose="020B0604020202020204" pitchFamily="34" charset="0"/>
                          <a:cs typeface="Arial" panose="020B0604020202020204" pitchFamily="34" charset="0"/>
                        </a:rPr>
                        <a:t>N/A</a:t>
                      </a:r>
                    </a:p>
                  </a:txBody>
                  <a:tcPr/>
                </a:tc>
                <a:tc gridSpan="2">
                  <a:txBody>
                    <a:bodyPr/>
                    <a:lstStyle/>
                    <a:p>
                      <a:pPr algn="ctr"/>
                      <a:r>
                        <a:rPr lang="es-AR" sz="1400" b="0" dirty="0">
                          <a:latin typeface="Arial" panose="020B0604020202020204" pitchFamily="34" charset="0"/>
                          <a:cs typeface="Arial" panose="020B0604020202020204" pitchFamily="34" charset="0"/>
                        </a:rPr>
                        <a:t>Nuevo plan o recertificación</a:t>
                      </a:r>
                    </a:p>
                  </a:txBody>
                  <a:tcPr/>
                </a:tc>
                <a:tc hMerge="1">
                  <a:txBody>
                    <a:bodyPr/>
                    <a:lstStyle/>
                    <a:p>
                      <a:pPr algn="ctr"/>
                      <a:endParaRPr lang="es-AR"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1711133"/>
                  </a:ext>
                </a:extLst>
              </a:tr>
              <a:tr h="370840">
                <a:tc>
                  <a:txBody>
                    <a:bodyPr/>
                    <a:lstStyle/>
                    <a:p>
                      <a:pPr algn="ctr"/>
                      <a:r>
                        <a:rPr lang="es-AR" sz="1400" b="0" dirty="0">
                          <a:latin typeface="Arial" panose="020B0604020202020204" pitchFamily="34" charset="0"/>
                          <a:cs typeface="Arial" panose="020B0604020202020204" pitchFamily="34" charset="0"/>
                        </a:rPr>
                        <a:t>Capacitación</a:t>
                      </a:r>
                    </a:p>
                  </a:txBody>
                  <a:tcPr/>
                </a:tc>
                <a:tc>
                  <a:txBody>
                    <a:bodyPr/>
                    <a:lstStyle/>
                    <a:p>
                      <a:pPr algn="ctr"/>
                      <a:r>
                        <a:rPr lang="es-AR" sz="1400" b="0" dirty="0">
                          <a:latin typeface="Arial" panose="020B0604020202020204" pitchFamily="34" charset="0"/>
                          <a:cs typeface="Arial" panose="020B0604020202020204" pitchFamily="34" charset="0"/>
                        </a:rPr>
                        <a:t>N/A</a:t>
                      </a:r>
                    </a:p>
                  </a:txBody>
                  <a:tcPr/>
                </a:tc>
                <a:tc>
                  <a:txBody>
                    <a:bodyPr/>
                    <a:lstStyle/>
                    <a:p>
                      <a:pPr algn="ctr"/>
                      <a:r>
                        <a:rPr lang="es-AR" sz="1400" b="0" i="0" kern="1200" dirty="0">
                          <a:solidFill>
                            <a:schemeClr val="dk1"/>
                          </a:solidFill>
                          <a:effectLst/>
                          <a:latin typeface="Arial" panose="020B0604020202020204" pitchFamily="34" charset="0"/>
                          <a:ea typeface="+mn-ea"/>
                          <a:cs typeface="Arial" panose="020B0604020202020204" pitchFamily="34" charset="0"/>
                        </a:rPr>
                        <a:t>↑ 0,15%</a:t>
                      </a:r>
                      <a:endParaRPr lang="es-AR" sz="1400" b="0" dirty="0">
                        <a:latin typeface="Arial" panose="020B0604020202020204" pitchFamily="34" charset="0"/>
                        <a:cs typeface="Arial" panose="020B0604020202020204" pitchFamily="34" charset="0"/>
                      </a:endParaRPr>
                    </a:p>
                  </a:txBody>
                  <a:tcPr/>
                </a:tc>
                <a:tc>
                  <a:txBody>
                    <a:bodyPr/>
                    <a:lstStyle/>
                    <a:p>
                      <a:pPr algn="ctr"/>
                      <a:r>
                        <a:rPr lang="es-AR" sz="1400" b="0" i="0" kern="1200" dirty="0">
                          <a:solidFill>
                            <a:schemeClr val="dk1"/>
                          </a:solidFill>
                          <a:effectLst/>
                          <a:latin typeface="Arial" panose="020B0604020202020204" pitchFamily="34" charset="0"/>
                          <a:ea typeface="+mn-ea"/>
                          <a:cs typeface="Arial" panose="020B0604020202020204" pitchFamily="34" charset="0"/>
                        </a:rPr>
                        <a:t>↑ 0,25%</a:t>
                      </a:r>
                      <a:endParaRPr lang="es-AR"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4321914"/>
                  </a:ext>
                </a:extLst>
              </a:tr>
              <a:tr h="370840">
                <a:tc>
                  <a:txBody>
                    <a:bodyPr/>
                    <a:lstStyle/>
                    <a:p>
                      <a:pPr algn="ctr"/>
                      <a:r>
                        <a:rPr lang="es-AR" sz="1400" b="0" dirty="0">
                          <a:latin typeface="Arial" panose="020B0604020202020204" pitchFamily="34" charset="0"/>
                          <a:cs typeface="Arial" panose="020B0604020202020204" pitchFamily="34" charset="0"/>
                        </a:rPr>
                        <a:t>I+D</a:t>
                      </a:r>
                    </a:p>
                  </a:txBody>
                  <a:tcPr/>
                </a:tc>
                <a:tc>
                  <a:txBody>
                    <a:bodyPr/>
                    <a:lstStyle/>
                    <a:p>
                      <a:pPr algn="ctr"/>
                      <a:r>
                        <a:rPr lang="es-AR" sz="1400" b="0" dirty="0">
                          <a:latin typeface="Arial" panose="020B0604020202020204" pitchFamily="34" charset="0"/>
                          <a:cs typeface="Arial" panose="020B0604020202020204" pitchFamily="34" charset="0"/>
                        </a:rPr>
                        <a:t>N/A</a:t>
                      </a:r>
                    </a:p>
                  </a:txBody>
                  <a:tcPr/>
                </a:tc>
                <a:tc>
                  <a:txBody>
                    <a:bodyPr/>
                    <a:lstStyle/>
                    <a:p>
                      <a:pPr algn="ctr"/>
                      <a:r>
                        <a:rPr lang="es-AR" sz="1400" b="0" i="0" kern="1200" dirty="0">
                          <a:solidFill>
                            <a:schemeClr val="dk1"/>
                          </a:solidFill>
                          <a:effectLst/>
                          <a:latin typeface="Arial" panose="020B0604020202020204" pitchFamily="34" charset="0"/>
                          <a:ea typeface="+mn-ea"/>
                          <a:cs typeface="Arial" panose="020B0604020202020204" pitchFamily="34" charset="0"/>
                        </a:rPr>
                        <a:t>↑ 0,25%</a:t>
                      </a:r>
                      <a:endParaRPr lang="es-AR" sz="1400" b="0" dirty="0">
                        <a:latin typeface="Arial" panose="020B0604020202020204" pitchFamily="34" charset="0"/>
                        <a:cs typeface="Arial" panose="020B0604020202020204" pitchFamily="34" charset="0"/>
                      </a:endParaRPr>
                    </a:p>
                  </a:txBody>
                  <a:tcPr/>
                </a:tc>
                <a:tc>
                  <a:txBody>
                    <a:bodyPr/>
                    <a:lstStyle/>
                    <a:p>
                      <a:pPr algn="ctr"/>
                      <a:r>
                        <a:rPr lang="es-AR" sz="1400" b="0" i="0" kern="1200" dirty="0">
                          <a:solidFill>
                            <a:schemeClr val="dk1"/>
                          </a:solidFill>
                          <a:effectLst/>
                          <a:latin typeface="Arial" panose="020B0604020202020204" pitchFamily="34" charset="0"/>
                          <a:ea typeface="+mn-ea"/>
                          <a:cs typeface="Arial" panose="020B0604020202020204" pitchFamily="34" charset="0"/>
                        </a:rPr>
                        <a:t>↑ 0,50% </a:t>
                      </a:r>
                      <a:endParaRPr lang="es-AR"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784067"/>
                  </a:ext>
                </a:extLst>
              </a:tr>
              <a:tr h="370840">
                <a:tc>
                  <a:txBody>
                    <a:bodyPr/>
                    <a:lstStyle/>
                    <a:p>
                      <a:pPr algn="ctr"/>
                      <a:r>
                        <a:rPr lang="es-AR" sz="1400" b="0" dirty="0">
                          <a:latin typeface="Arial" panose="020B0604020202020204" pitchFamily="34" charset="0"/>
                          <a:cs typeface="Arial" panose="020B0604020202020204" pitchFamily="34" charset="0"/>
                        </a:rPr>
                        <a:t>Exportaciones</a:t>
                      </a:r>
                    </a:p>
                  </a:txBody>
                  <a:tcPr/>
                </a:tc>
                <a:tc>
                  <a:txBody>
                    <a:bodyPr/>
                    <a:lstStyle/>
                    <a:p>
                      <a:pPr algn="ctr"/>
                      <a:r>
                        <a:rPr lang="es-AR" sz="1400" b="0" dirty="0">
                          <a:latin typeface="Arial" panose="020B0604020202020204" pitchFamily="34" charset="0"/>
                          <a:cs typeface="Arial" panose="020B0604020202020204" pitchFamily="34" charset="0"/>
                        </a:rPr>
                        <a:t>N/A</a:t>
                      </a:r>
                    </a:p>
                  </a:txBody>
                  <a:tcPr/>
                </a:tc>
                <a:tc>
                  <a:txBody>
                    <a:bodyPr/>
                    <a:lstStyle/>
                    <a:p>
                      <a:pPr algn="ctr"/>
                      <a:r>
                        <a:rPr lang="es-AR" sz="1400" b="0" i="0" kern="1200" dirty="0">
                          <a:solidFill>
                            <a:schemeClr val="dk1"/>
                          </a:solidFill>
                          <a:effectLst/>
                          <a:latin typeface="Arial" panose="020B0604020202020204" pitchFamily="34" charset="0"/>
                          <a:ea typeface="+mn-ea"/>
                          <a:cs typeface="Arial" panose="020B0604020202020204" pitchFamily="34" charset="0"/>
                        </a:rPr>
                        <a:t>↑ 1,00%</a:t>
                      </a:r>
                      <a:endParaRPr lang="es-AR" sz="1400" b="0" dirty="0">
                        <a:latin typeface="Arial" panose="020B0604020202020204" pitchFamily="34" charset="0"/>
                        <a:cs typeface="Arial" panose="020B0604020202020204" pitchFamily="34" charset="0"/>
                      </a:endParaRPr>
                    </a:p>
                  </a:txBody>
                  <a:tcPr/>
                </a:tc>
                <a:tc>
                  <a:txBody>
                    <a:bodyPr/>
                    <a:lstStyle/>
                    <a:p>
                      <a:pPr algn="ctr"/>
                      <a:r>
                        <a:rPr lang="es-AR" sz="1400" b="0" i="0" kern="1200" dirty="0">
                          <a:solidFill>
                            <a:schemeClr val="dk1"/>
                          </a:solidFill>
                          <a:effectLst/>
                          <a:latin typeface="Arial" panose="020B0604020202020204" pitchFamily="34" charset="0"/>
                          <a:ea typeface="+mn-ea"/>
                          <a:cs typeface="Arial" panose="020B0604020202020204" pitchFamily="34" charset="0"/>
                        </a:rPr>
                        <a:t>↑ 1,50%</a:t>
                      </a:r>
                      <a:endParaRPr lang="es-AR"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3892560"/>
                  </a:ext>
                </a:extLst>
              </a:tr>
            </a:tbl>
          </a:graphicData>
        </a:graphic>
      </p:graphicFrame>
      <p:sp>
        <p:nvSpPr>
          <p:cNvPr id="35" name="CuadroTexto 34">
            <a:extLst>
              <a:ext uri="{FF2B5EF4-FFF2-40B4-BE49-F238E27FC236}">
                <a16:creationId xmlns:a16="http://schemas.microsoft.com/office/drawing/2014/main" id="{5A71834A-A787-F8EE-ADCC-16DA7441E3E9}"/>
              </a:ext>
            </a:extLst>
          </p:cNvPr>
          <p:cNvSpPr txBox="1"/>
          <p:nvPr/>
        </p:nvSpPr>
        <p:spPr>
          <a:xfrm>
            <a:off x="6323801" y="5604076"/>
            <a:ext cx="5694904" cy="338554"/>
          </a:xfrm>
          <a:prstGeom prst="rect">
            <a:avLst/>
          </a:prstGeom>
          <a:noFill/>
        </p:spPr>
        <p:txBody>
          <a:bodyPr wrap="square">
            <a:spAutoFit/>
          </a:bodyPr>
          <a:lstStyle/>
          <a:p>
            <a:r>
              <a:rPr lang="es-AR" sz="1600" dirty="0">
                <a:latin typeface="Arial" panose="020B0604020202020204" pitchFamily="34" charset="0"/>
                <a:ea typeface="Times New Roman" panose="02020603050405020304" pitchFamily="18" charset="0"/>
              </a:rPr>
              <a:t>¿Es posible la modificación de los requisitos adicionales? </a:t>
            </a:r>
            <a:endParaRPr lang="es-AR" sz="1600" dirty="0"/>
          </a:p>
        </p:txBody>
      </p:sp>
      <p:pic>
        <p:nvPicPr>
          <p:cNvPr id="27650" name="Picture 2" descr="1.800+ Hombre Dudando Fondo Blanco Ilustraciones de Stock ...">
            <a:extLst>
              <a:ext uri="{FF2B5EF4-FFF2-40B4-BE49-F238E27FC236}">
                <a16:creationId xmlns:a16="http://schemas.microsoft.com/office/drawing/2014/main" id="{E29B241E-DF70-9839-2511-CF7C686F63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67714" y="5446703"/>
            <a:ext cx="829958" cy="78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983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Tabla&#10;&#10;Descripción generada automáticamente con confianza media">
            <a:extLst>
              <a:ext uri="{FF2B5EF4-FFF2-40B4-BE49-F238E27FC236}">
                <a16:creationId xmlns:a16="http://schemas.microsoft.com/office/drawing/2014/main" id="{1F2EE7B5-5E99-C1BD-152E-32A6C64E98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9728" y="1501457"/>
            <a:ext cx="5636260" cy="3855085"/>
          </a:xfrm>
          <a:prstGeom prst="rect">
            <a:avLst/>
          </a:prstGeom>
          <a:noFill/>
          <a:ln>
            <a:noFill/>
          </a:ln>
        </p:spPr>
      </p:pic>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4"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5"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6"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7"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8"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9"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5"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10"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11"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4"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8"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2"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8"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Revalidación bienal</a:t>
            </a:r>
            <a:endParaRPr sz="2500" dirty="0">
              <a:solidFill>
                <a:schemeClr val="bg1"/>
              </a:solidFill>
              <a:latin typeface="Arial" panose="020B0604020202020204" pitchFamily="34" charset="0"/>
              <a:cs typeface="Arial" panose="020B0604020202020204" pitchFamily="34" charset="0"/>
            </a:endParaRPr>
          </a:p>
        </p:txBody>
      </p:sp>
      <p:sp>
        <p:nvSpPr>
          <p:cNvPr id="27" name="Círculo: vacío 26">
            <a:extLst>
              <a:ext uri="{FF2B5EF4-FFF2-40B4-BE49-F238E27FC236}">
                <a16:creationId xmlns:a16="http://schemas.microsoft.com/office/drawing/2014/main" id="{17567427-A4A6-6BC7-06FE-1A95AEA7B1F5}"/>
              </a:ext>
            </a:extLst>
          </p:cNvPr>
          <p:cNvSpPr/>
          <p:nvPr/>
        </p:nvSpPr>
        <p:spPr>
          <a:xfrm>
            <a:off x="607349" y="1749493"/>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8" name="CuadroTexto 27">
            <a:extLst>
              <a:ext uri="{FF2B5EF4-FFF2-40B4-BE49-F238E27FC236}">
                <a16:creationId xmlns:a16="http://schemas.microsoft.com/office/drawing/2014/main" id="{604C99FA-9969-DAD8-1374-FA4B045CF082}"/>
              </a:ext>
            </a:extLst>
          </p:cNvPr>
          <p:cNvSpPr txBox="1"/>
          <p:nvPr/>
        </p:nvSpPr>
        <p:spPr>
          <a:xfrm>
            <a:off x="957128" y="3540320"/>
            <a:ext cx="5014372" cy="1938992"/>
          </a:xfrm>
          <a:prstGeom prst="rect">
            <a:avLst/>
          </a:prstGeom>
          <a:noFill/>
        </p:spPr>
        <p:txBody>
          <a:bodyPr wrap="square" rtlCol="0">
            <a:spAutoFit/>
          </a:bodyPr>
          <a:lstStyle/>
          <a:p>
            <a:pPr marL="176213" algn="just">
              <a:spcAft>
                <a:spcPts val="1200"/>
              </a:spcAft>
            </a:pPr>
            <a:r>
              <a:rPr lang="es-ES" sz="1600" b="1" dirty="0">
                <a:latin typeface="Arial" panose="020B0604020202020204" pitchFamily="34" charset="0"/>
                <a:cs typeface="Arial" panose="020B0604020202020204" pitchFamily="34" charset="0"/>
              </a:rPr>
              <a:t>Paso 2</a:t>
            </a:r>
            <a:r>
              <a:rPr lang="es-ES" sz="1600" dirty="0">
                <a:latin typeface="Arial" panose="020B0604020202020204" pitchFamily="34" charset="0"/>
                <a:cs typeface="Arial" panose="020B0604020202020204" pitchFamily="34" charset="0"/>
              </a:rPr>
              <a:t>: Ingresar al Trámite “</a:t>
            </a:r>
            <a:r>
              <a:rPr lang="es-AR" sz="1600" dirty="0">
                <a:latin typeface="Arial" panose="020B0604020202020204" pitchFamily="34" charset="0"/>
                <a:cs typeface="Arial" panose="020B0604020202020204" pitchFamily="34" charset="0"/>
              </a:rPr>
              <a:t>“Revalidación bienal” </a:t>
            </a:r>
            <a:r>
              <a:rPr lang="es-ES" sz="1600" dirty="0">
                <a:latin typeface="Arial" panose="020B0604020202020204" pitchFamily="34" charset="0"/>
                <a:cs typeface="Arial" panose="020B0604020202020204" pitchFamily="34" charset="0"/>
              </a:rPr>
              <a:t>en TAD </a:t>
            </a:r>
            <a:r>
              <a:rPr lang="es-ES" sz="1600" dirty="0">
                <a:effectLst/>
                <a:latin typeface="Arial" panose="020B0604020202020204" pitchFamily="34" charset="0"/>
                <a:ea typeface="Times New Roman" panose="02020603050405020304" pitchFamily="18" charset="0"/>
                <a:cs typeface="Times New Roman" panose="02020603050405020304" pitchFamily="18" charset="0"/>
              </a:rPr>
              <a:t>y completar Formulario del Anexo XV de la RG 268/22 y adjuntar toda la documentación allí solicitada. </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marL="176213" algn="just">
              <a:spcAft>
                <a:spcPts val="1200"/>
              </a:spcAft>
            </a:pPr>
            <a:r>
              <a:rPr lang="es-ES" sz="1400" u="sng" dirty="0">
                <a:latin typeface="Arial" panose="020B0604020202020204" pitchFamily="34" charset="0"/>
                <a:cs typeface="Arial" panose="020B0604020202020204" pitchFamily="34" charset="0"/>
              </a:rPr>
              <a:t>Momento</a:t>
            </a:r>
            <a:r>
              <a:rPr lang="es-ES" sz="1400" dirty="0">
                <a:latin typeface="Arial" panose="020B0604020202020204" pitchFamily="34" charset="0"/>
                <a:cs typeface="Arial" panose="020B0604020202020204" pitchFamily="34" charset="0"/>
              </a:rPr>
              <a:t>: Desde la presentación del F. 1278 y hasta el último día del mes posterior.</a:t>
            </a:r>
            <a:br>
              <a:rPr lang="es-AR" sz="1400" dirty="0">
                <a:highlight>
                  <a:srgbClr val="FFFF00"/>
                </a:highlight>
                <a:latin typeface="Arial" panose="020B0604020202020204" pitchFamily="34" charset="0"/>
                <a:cs typeface="Arial" panose="020B0604020202020204" pitchFamily="34" charset="0"/>
              </a:rPr>
            </a:br>
            <a:endParaRPr lang="es-ES" sz="1400" dirty="0">
              <a:highlight>
                <a:srgbClr val="FFFF00"/>
              </a:highlight>
              <a:latin typeface="Arial" panose="020B0604020202020204" pitchFamily="34" charset="0"/>
              <a:cs typeface="Arial" panose="020B0604020202020204" pitchFamily="34" charset="0"/>
            </a:endParaRPr>
          </a:p>
        </p:txBody>
      </p:sp>
      <p:sp>
        <p:nvSpPr>
          <p:cNvPr id="32" name="Círculo: vacío 31">
            <a:extLst>
              <a:ext uri="{FF2B5EF4-FFF2-40B4-BE49-F238E27FC236}">
                <a16:creationId xmlns:a16="http://schemas.microsoft.com/office/drawing/2014/main" id="{9BBA4D6A-9005-D969-15F5-B38934544293}"/>
              </a:ext>
            </a:extLst>
          </p:cNvPr>
          <p:cNvSpPr/>
          <p:nvPr/>
        </p:nvSpPr>
        <p:spPr>
          <a:xfrm>
            <a:off x="656848" y="3595476"/>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 name="CuadroTexto 3">
            <a:extLst>
              <a:ext uri="{FF2B5EF4-FFF2-40B4-BE49-F238E27FC236}">
                <a16:creationId xmlns:a16="http://schemas.microsoft.com/office/drawing/2014/main" id="{F00E94C8-4B43-50A6-3EC7-5B721910F099}"/>
              </a:ext>
            </a:extLst>
          </p:cNvPr>
          <p:cNvSpPr txBox="1"/>
          <p:nvPr/>
        </p:nvSpPr>
        <p:spPr>
          <a:xfrm>
            <a:off x="2792184" y="5686668"/>
            <a:ext cx="7215924" cy="914096"/>
          </a:xfrm>
          <a:prstGeom prst="rect">
            <a:avLst/>
          </a:prstGeom>
          <a:noFill/>
          <a:ln>
            <a:solidFill>
              <a:srgbClr val="FF0000"/>
            </a:solidFill>
          </a:ln>
        </p:spPr>
        <p:txBody>
          <a:bodyPr wrap="square" rtlCol="0">
            <a:spAutoFit/>
          </a:bodyPr>
          <a:lstStyle/>
          <a:p>
            <a:pPr marR="66675" algn="ctr">
              <a:lnSpc>
                <a:spcPct val="107000"/>
              </a:lnSpc>
              <a:spcAft>
                <a:spcPts val="800"/>
              </a:spcAft>
            </a:pPr>
            <a:r>
              <a:rPr lang="es-AR" sz="1800" dirty="0">
                <a:effectLst/>
                <a:latin typeface="Arial" panose="020B0604020202020204" pitchFamily="34" charset="0"/>
                <a:ea typeface="Times New Roman" panose="02020603050405020304" pitchFamily="18" charset="0"/>
                <a:cs typeface="Times New Roman" panose="02020603050405020304" pitchFamily="18" charset="0"/>
              </a:rPr>
              <a:t>El incumplimiento de la revalidación implica la baja inmediata del registro + otras sanciones</a:t>
            </a:r>
            <a:br>
              <a:rPr lang="es-AR" sz="1800" dirty="0">
                <a:effectLst/>
                <a:latin typeface="Arial" panose="020B0604020202020204" pitchFamily="34" charset="0"/>
                <a:ea typeface="Times New Roman" panose="02020603050405020304" pitchFamily="18" charset="0"/>
              </a:rPr>
            </a:br>
            <a:endParaRPr lang="es-ES" sz="1500" dirty="0">
              <a:latin typeface="Arial" panose="020B0604020202020204" pitchFamily="34" charset="0"/>
              <a:cs typeface="Arial" panose="020B0604020202020204" pitchFamily="34" charset="0"/>
            </a:endParaRPr>
          </a:p>
        </p:txBody>
      </p:sp>
      <p:sp>
        <p:nvSpPr>
          <p:cNvPr id="25" name="Elipse 24">
            <a:extLst>
              <a:ext uri="{FF2B5EF4-FFF2-40B4-BE49-F238E27FC236}">
                <a16:creationId xmlns:a16="http://schemas.microsoft.com/office/drawing/2014/main" id="{906397B5-B072-86A7-28AA-AB45CDE54D0E}"/>
              </a:ext>
            </a:extLst>
          </p:cNvPr>
          <p:cNvSpPr/>
          <p:nvPr/>
        </p:nvSpPr>
        <p:spPr>
          <a:xfrm>
            <a:off x="10149655" y="5045075"/>
            <a:ext cx="1948474" cy="18129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300" dirty="0">
                <a:latin typeface="Arial" panose="020B0604020202020204" pitchFamily="34" charset="0"/>
                <a:cs typeface="Arial" panose="020B0604020202020204" pitchFamily="34" charset="0"/>
              </a:rPr>
              <a:t>Ex beneficiarios Ley de Software tienen plazos especiales para el bienio 2022-2023</a:t>
            </a:r>
          </a:p>
        </p:txBody>
      </p:sp>
      <p:sp>
        <p:nvSpPr>
          <p:cNvPr id="26" name="CuadroTexto 25">
            <a:extLst>
              <a:ext uri="{FF2B5EF4-FFF2-40B4-BE49-F238E27FC236}">
                <a16:creationId xmlns:a16="http://schemas.microsoft.com/office/drawing/2014/main" id="{5C087C7B-040E-C7C1-6F89-F3BDCFA9BEDF}"/>
              </a:ext>
            </a:extLst>
          </p:cNvPr>
          <p:cNvSpPr txBox="1"/>
          <p:nvPr/>
        </p:nvSpPr>
        <p:spPr>
          <a:xfrm>
            <a:off x="957128" y="1744808"/>
            <a:ext cx="4802821" cy="1877437"/>
          </a:xfrm>
          <a:prstGeom prst="rect">
            <a:avLst/>
          </a:prstGeom>
          <a:noFill/>
        </p:spPr>
        <p:txBody>
          <a:bodyPr wrap="square" rtlCol="0">
            <a:spAutoFit/>
          </a:bodyPr>
          <a:lstStyle/>
          <a:p>
            <a:pPr marL="176213" algn="just">
              <a:spcAft>
                <a:spcPts val="1200"/>
              </a:spcAft>
            </a:pPr>
            <a:r>
              <a:rPr lang="es-ES" sz="1600" b="1" dirty="0">
                <a:latin typeface="Arial" panose="020B0604020202020204" pitchFamily="34" charset="0"/>
                <a:cs typeface="Arial" panose="020B0604020202020204" pitchFamily="34" charset="0"/>
              </a:rPr>
              <a:t>Paso 1: </a:t>
            </a:r>
            <a:r>
              <a:rPr lang="es-ES" sz="1600" dirty="0">
                <a:latin typeface="Arial" panose="020B0604020202020204" pitchFamily="34" charset="0"/>
                <a:cs typeface="Arial" panose="020B0604020202020204" pitchFamily="34" charset="0"/>
              </a:rPr>
              <a:t>Completar </a:t>
            </a:r>
            <a:r>
              <a:rPr lang="es-ES" sz="1600" dirty="0" err="1">
                <a:latin typeface="Arial" panose="020B0604020202020204" pitchFamily="34" charset="0"/>
                <a:cs typeface="Arial" panose="020B0604020202020204" pitchFamily="34" charset="0"/>
              </a:rPr>
              <a:t>Form</a:t>
            </a:r>
            <a:r>
              <a:rPr lang="es-ES" sz="1600" dirty="0">
                <a:latin typeface="Arial" panose="020B0604020202020204" pitchFamily="34" charset="0"/>
                <a:cs typeface="Arial" panose="020B0604020202020204" pitchFamily="34" charset="0"/>
              </a:rPr>
              <a:t>. Nº 1278 “Régimen de la Promoción de la Economía del Conocimiento - Solicitud de Inscripción/Revalidación anual” en la WEB de AFIP</a:t>
            </a:r>
          </a:p>
          <a:p>
            <a:pPr marL="176213" algn="just">
              <a:spcAft>
                <a:spcPts val="1200"/>
              </a:spcAft>
            </a:pPr>
            <a:r>
              <a:rPr lang="es-ES" sz="1400" u="sng" dirty="0">
                <a:latin typeface="Arial" panose="020B0604020202020204" pitchFamily="34" charset="0"/>
                <a:cs typeface="Arial" panose="020B0604020202020204" pitchFamily="34" charset="0"/>
              </a:rPr>
              <a:t>Momento</a:t>
            </a:r>
            <a:r>
              <a:rPr lang="es-ES" sz="1400" dirty="0">
                <a:latin typeface="Arial" panose="020B0604020202020204" pitchFamily="34" charset="0"/>
                <a:cs typeface="Arial" panose="020B0604020202020204" pitchFamily="34" charset="0"/>
              </a:rPr>
              <a:t>: S</a:t>
            </a:r>
            <a:r>
              <a:rPr lang="es-AR" sz="1400" dirty="0" err="1">
                <a:latin typeface="Arial" panose="020B0604020202020204" pitchFamily="34" charset="0"/>
                <a:cs typeface="Arial" panose="020B0604020202020204" pitchFamily="34" charset="0"/>
              </a:rPr>
              <a:t>egundo</a:t>
            </a:r>
            <a:r>
              <a:rPr lang="es-AR" sz="1400" dirty="0">
                <a:latin typeface="Arial" panose="020B0604020202020204" pitchFamily="34" charset="0"/>
                <a:cs typeface="Arial" panose="020B0604020202020204" pitchFamily="34" charset="0"/>
              </a:rPr>
              <a:t> mes calendario posterior a que se cumpla el segundo año de la inscripción.</a:t>
            </a:r>
            <a:br>
              <a:rPr lang="es-AR" sz="1400" dirty="0">
                <a:latin typeface="Arial" panose="020B0604020202020204" pitchFamily="34" charset="0"/>
                <a:cs typeface="Arial" panose="020B0604020202020204" pitchFamily="34" charset="0"/>
              </a:rPr>
            </a:br>
            <a:endParaRPr lang="es-ES" sz="1400" dirty="0">
              <a:latin typeface="Arial" panose="020B0604020202020204" pitchFamily="34" charset="0"/>
              <a:cs typeface="Arial" panose="020B0604020202020204" pitchFamily="34" charset="0"/>
            </a:endParaRPr>
          </a:p>
        </p:txBody>
      </p:sp>
      <p:pic>
        <p:nvPicPr>
          <p:cNvPr id="30" name="Gráfico 29" descr="megáfono1 con relleno sólido">
            <a:extLst>
              <a:ext uri="{FF2B5EF4-FFF2-40B4-BE49-F238E27FC236}">
                <a16:creationId xmlns:a16="http://schemas.microsoft.com/office/drawing/2014/main" id="{0080A76F-15D9-0218-EAE7-BADD9A51E5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77784" y="5627018"/>
            <a:ext cx="914400" cy="914400"/>
          </a:xfrm>
          <a:prstGeom prst="rect">
            <a:avLst/>
          </a:prstGeom>
        </p:spPr>
      </p:pic>
    </p:spTree>
    <p:extLst>
      <p:ext uri="{BB962C8B-B14F-4D97-AF65-F5344CB8AC3E}">
        <p14:creationId xmlns:p14="http://schemas.microsoft.com/office/powerpoint/2010/main" val="96887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3"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4"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5"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6"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7"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8"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4"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9"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10"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3"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7"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1"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7"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Costos asociados</a:t>
            </a:r>
            <a:endParaRPr sz="2500" dirty="0">
              <a:solidFill>
                <a:schemeClr val="bg1"/>
              </a:solidFill>
              <a:latin typeface="Arial" panose="020B0604020202020204" pitchFamily="34" charset="0"/>
              <a:cs typeface="Arial" panose="020B0604020202020204" pitchFamily="34" charset="0"/>
            </a:endParaRPr>
          </a:p>
        </p:txBody>
      </p:sp>
      <p:sp>
        <p:nvSpPr>
          <p:cNvPr id="27" name="Círculo: vacío 26">
            <a:extLst>
              <a:ext uri="{FF2B5EF4-FFF2-40B4-BE49-F238E27FC236}">
                <a16:creationId xmlns:a16="http://schemas.microsoft.com/office/drawing/2014/main" id="{17567427-A4A6-6BC7-06FE-1A95AEA7B1F5}"/>
              </a:ext>
            </a:extLst>
          </p:cNvPr>
          <p:cNvSpPr/>
          <p:nvPr/>
        </p:nvSpPr>
        <p:spPr>
          <a:xfrm>
            <a:off x="4181192" y="1655674"/>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8" name="CuadroTexto 27">
            <a:extLst>
              <a:ext uri="{FF2B5EF4-FFF2-40B4-BE49-F238E27FC236}">
                <a16:creationId xmlns:a16="http://schemas.microsoft.com/office/drawing/2014/main" id="{604C99FA-9969-DAD8-1374-FA4B045CF082}"/>
              </a:ext>
            </a:extLst>
          </p:cNvPr>
          <p:cNvSpPr txBox="1"/>
          <p:nvPr/>
        </p:nvSpPr>
        <p:spPr>
          <a:xfrm>
            <a:off x="4561257" y="1628764"/>
            <a:ext cx="6721239" cy="2246769"/>
          </a:xfrm>
          <a:prstGeom prst="rect">
            <a:avLst/>
          </a:prstGeom>
          <a:noFill/>
        </p:spPr>
        <p:txBody>
          <a:bodyPr wrap="square" rtlCol="0">
            <a:spAutoFit/>
          </a:bodyPr>
          <a:lstStyle/>
          <a:p>
            <a:pPr>
              <a:spcAft>
                <a:spcPts val="600"/>
              </a:spcAft>
            </a:pPr>
            <a:r>
              <a:rPr lang="es-AR" sz="1500" b="1" dirty="0">
                <a:latin typeface="Arial" panose="020B0604020202020204" pitchFamily="34" charset="0"/>
                <a:cs typeface="Arial" panose="020B0604020202020204" pitchFamily="34" charset="0"/>
              </a:rPr>
              <a:t>Tasa de verificación y control</a:t>
            </a:r>
          </a:p>
          <a:p>
            <a:pPr marL="285750" indent="-285750">
              <a:spcAft>
                <a:spcPts val="600"/>
              </a:spcAft>
              <a:buFont typeface="Arial" panose="020B0604020202020204" pitchFamily="34" charset="0"/>
              <a:buChar char="•"/>
            </a:pPr>
            <a:r>
              <a:rPr lang="es-AR" sz="1500" dirty="0">
                <a:latin typeface="Arial" panose="020B0604020202020204" pitchFamily="34" charset="0"/>
                <a:cs typeface="Arial" panose="020B0604020202020204" pitchFamily="34" charset="0"/>
              </a:rPr>
              <a:t>Monto: 2% de los beneficios percibidos (utilizados o no) </a:t>
            </a:r>
          </a:p>
          <a:p>
            <a:pPr marL="285750" marR="66675" lvl="0" indent="-285750" algn="just">
              <a:spcAft>
                <a:spcPts val="600"/>
              </a:spcAft>
              <a:buFont typeface="Arial" panose="020B0604020202020204" pitchFamily="34" charset="0"/>
              <a:buChar char="•"/>
            </a:pPr>
            <a:r>
              <a:rPr lang="es-AR" sz="1500" dirty="0">
                <a:latin typeface="Arial" panose="020B0604020202020204" pitchFamily="34" charset="0"/>
                <a:cs typeface="Arial" panose="020B0604020202020204" pitchFamily="34" charset="0"/>
              </a:rPr>
              <a:t>Momento de Pago</a:t>
            </a:r>
          </a:p>
          <a:p>
            <a:pPr marL="742950" marR="66675" lvl="1" indent="-285750" algn="just">
              <a:spcAft>
                <a:spcPts val="600"/>
              </a:spcAft>
              <a:buFont typeface="Arial" panose="020B0604020202020204" pitchFamily="34" charset="0"/>
              <a:buChar char="•"/>
            </a:pPr>
            <a:r>
              <a:rPr lang="es-AR" sz="1500" dirty="0">
                <a:effectLst/>
                <a:latin typeface="Arial" panose="020B0604020202020204" pitchFamily="34" charset="0"/>
                <a:ea typeface="Times New Roman" panose="02020603050405020304" pitchFamily="18" charset="0"/>
                <a:cs typeface="Arial" panose="020B0604020202020204" pitchFamily="34" charset="0"/>
              </a:rPr>
              <a:t>Mensual</a:t>
            </a:r>
            <a:r>
              <a:rPr lang="es-AR" sz="1500" dirty="0">
                <a:latin typeface="Arial" panose="020B0604020202020204" pitchFamily="34" charset="0"/>
                <a:ea typeface="Times New Roman" panose="02020603050405020304" pitchFamily="18" charset="0"/>
                <a:cs typeface="Arial" panose="020B0604020202020204" pitchFamily="34" charset="0"/>
              </a:rPr>
              <a:t>mente: respecto del Bono de Crédito Fiscal (15 días posteriores a la percepción del beneficio) </a:t>
            </a:r>
          </a:p>
          <a:p>
            <a:pPr marL="742950" marR="66675" lvl="1" indent="-285750" algn="just">
              <a:spcAft>
                <a:spcPts val="600"/>
              </a:spcAft>
              <a:buFont typeface="Arial" panose="020B0604020202020204" pitchFamily="34" charset="0"/>
              <a:buChar char="•"/>
            </a:pPr>
            <a:r>
              <a:rPr lang="es-AR" sz="1500" dirty="0">
                <a:effectLst/>
                <a:latin typeface="Arial" panose="020B0604020202020204" pitchFamily="34" charset="0"/>
                <a:ea typeface="Times New Roman" panose="02020603050405020304" pitchFamily="18" charset="0"/>
                <a:cs typeface="Arial" panose="020B0604020202020204" pitchFamily="34" charset="0"/>
              </a:rPr>
              <a:t>Anualmente: respecto del beneficio de reducción de impuesto a las ganancias (15 días posteriores al vencimiento de la DDJJ del impuesto)</a:t>
            </a:r>
          </a:p>
        </p:txBody>
      </p:sp>
      <p:sp>
        <p:nvSpPr>
          <p:cNvPr id="32" name="Círculo: vacío 31">
            <a:extLst>
              <a:ext uri="{FF2B5EF4-FFF2-40B4-BE49-F238E27FC236}">
                <a16:creationId xmlns:a16="http://schemas.microsoft.com/office/drawing/2014/main" id="{9BBA4D6A-9005-D969-15F5-B38934544293}"/>
              </a:ext>
            </a:extLst>
          </p:cNvPr>
          <p:cNvSpPr/>
          <p:nvPr/>
        </p:nvSpPr>
        <p:spPr>
          <a:xfrm>
            <a:off x="4181192" y="4162138"/>
            <a:ext cx="380065" cy="369332"/>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pic>
        <p:nvPicPr>
          <p:cNvPr id="29698" name="Picture 2" descr="Pago de impuestos - Iconos gratis de negocios y finanzas">
            <a:extLst>
              <a:ext uri="{FF2B5EF4-FFF2-40B4-BE49-F238E27FC236}">
                <a16:creationId xmlns:a16="http://schemas.microsoft.com/office/drawing/2014/main" id="{79F3B795-CF02-3901-589A-E25B79CEB6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195" y="2025006"/>
            <a:ext cx="4083808" cy="408380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5714B3-816E-01AF-B487-365222932088}"/>
              </a:ext>
            </a:extLst>
          </p:cNvPr>
          <p:cNvSpPr txBox="1"/>
          <p:nvPr/>
        </p:nvSpPr>
        <p:spPr>
          <a:xfrm>
            <a:off x="4586595" y="4164829"/>
            <a:ext cx="6721239" cy="2477601"/>
          </a:xfrm>
          <a:prstGeom prst="rect">
            <a:avLst/>
          </a:prstGeom>
          <a:noFill/>
        </p:spPr>
        <p:txBody>
          <a:bodyPr wrap="square" rtlCol="0">
            <a:spAutoFit/>
          </a:bodyPr>
          <a:lstStyle/>
          <a:p>
            <a:pPr>
              <a:spcAft>
                <a:spcPts val="600"/>
              </a:spcAft>
            </a:pPr>
            <a:r>
              <a:rPr lang="es-AR" sz="1500" b="1" dirty="0">
                <a:latin typeface="Arial" panose="020B0604020202020204" pitchFamily="34" charset="0"/>
                <a:cs typeface="Arial" panose="020B0604020202020204" pitchFamily="34" charset="0"/>
              </a:rPr>
              <a:t>Aporte al FONPEC </a:t>
            </a:r>
          </a:p>
          <a:p>
            <a:pPr marL="285750" indent="-285750">
              <a:spcAft>
                <a:spcPts val="600"/>
              </a:spcAft>
              <a:buFont typeface="Arial" panose="020B0604020202020204" pitchFamily="34" charset="0"/>
              <a:buChar char="•"/>
            </a:pPr>
            <a:r>
              <a:rPr lang="es-AR" sz="1500" dirty="0">
                <a:latin typeface="Arial" panose="020B0604020202020204" pitchFamily="34" charset="0"/>
                <a:cs typeface="Arial" panose="020B0604020202020204" pitchFamily="34" charset="0"/>
              </a:rPr>
              <a:t>Monto: 1% micro, 2,5% pequeñas y medianas y 3,5% grandes empresas de los beneficios percibidos (utilizados o no)</a:t>
            </a:r>
          </a:p>
          <a:p>
            <a:pPr marL="285750" marR="66675" lvl="0" indent="-285750" algn="just">
              <a:spcAft>
                <a:spcPts val="600"/>
              </a:spcAft>
              <a:buFont typeface="Arial" panose="020B0604020202020204" pitchFamily="34" charset="0"/>
              <a:buChar char="•"/>
            </a:pPr>
            <a:r>
              <a:rPr lang="es-AR" sz="1500" dirty="0">
                <a:latin typeface="Arial" panose="020B0604020202020204" pitchFamily="34" charset="0"/>
                <a:cs typeface="Arial" panose="020B0604020202020204" pitchFamily="34" charset="0"/>
              </a:rPr>
              <a:t>Momento de Pago</a:t>
            </a:r>
          </a:p>
          <a:p>
            <a:pPr marL="742950" marR="66675" lvl="1" indent="-285750" algn="just">
              <a:spcAft>
                <a:spcPts val="600"/>
              </a:spcAft>
              <a:buFont typeface="Arial" panose="020B0604020202020204" pitchFamily="34" charset="0"/>
              <a:buChar char="•"/>
            </a:pPr>
            <a:r>
              <a:rPr lang="es-AR" sz="1500" dirty="0">
                <a:effectLst/>
                <a:latin typeface="Arial" panose="020B0604020202020204" pitchFamily="34" charset="0"/>
                <a:ea typeface="Times New Roman" panose="02020603050405020304" pitchFamily="18" charset="0"/>
                <a:cs typeface="Arial" panose="020B0604020202020204" pitchFamily="34" charset="0"/>
              </a:rPr>
              <a:t>Mensual</a:t>
            </a:r>
            <a:r>
              <a:rPr lang="es-AR" sz="1500" dirty="0">
                <a:latin typeface="Arial" panose="020B0604020202020204" pitchFamily="34" charset="0"/>
                <a:ea typeface="Times New Roman" panose="02020603050405020304" pitchFamily="18" charset="0"/>
                <a:cs typeface="Arial" panose="020B0604020202020204" pitchFamily="34" charset="0"/>
              </a:rPr>
              <a:t>mente: respecto del Bono de Crédito Fiscal (15 días posteriores a la percepción del beneficio) </a:t>
            </a:r>
          </a:p>
          <a:p>
            <a:pPr marL="742950" marR="66675" lvl="1" indent="-285750" algn="just">
              <a:spcAft>
                <a:spcPts val="600"/>
              </a:spcAft>
              <a:buFont typeface="Arial" panose="020B0604020202020204" pitchFamily="34" charset="0"/>
              <a:buChar char="•"/>
            </a:pPr>
            <a:r>
              <a:rPr lang="es-AR" sz="1500" dirty="0">
                <a:effectLst/>
                <a:latin typeface="Arial" panose="020B0604020202020204" pitchFamily="34" charset="0"/>
                <a:ea typeface="Times New Roman" panose="02020603050405020304" pitchFamily="18" charset="0"/>
                <a:cs typeface="Arial" panose="020B0604020202020204" pitchFamily="34" charset="0"/>
              </a:rPr>
              <a:t>Anualmente: respecto del beneficio de reducción de impuesto a las ganancias (15 días posteriores al vencimiento de la DDJJ del impuesto)</a:t>
            </a:r>
          </a:p>
        </p:txBody>
      </p:sp>
    </p:spTree>
    <p:extLst>
      <p:ext uri="{BB962C8B-B14F-4D97-AF65-F5344CB8AC3E}">
        <p14:creationId xmlns:p14="http://schemas.microsoft.com/office/powerpoint/2010/main" val="54973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a 24">
            <a:extLst>
              <a:ext uri="{FF2B5EF4-FFF2-40B4-BE49-F238E27FC236}">
                <a16:creationId xmlns:a16="http://schemas.microsoft.com/office/drawing/2014/main" id="{402ACA41-6804-D3B1-829B-45FF05EDD52B}"/>
              </a:ext>
            </a:extLst>
          </p:cNvPr>
          <p:cNvGraphicFramePr/>
          <p:nvPr>
            <p:extLst>
              <p:ext uri="{D42A27DB-BD31-4B8C-83A1-F6EECF244321}">
                <p14:modId xmlns:p14="http://schemas.microsoft.com/office/powerpoint/2010/main" val="527125141"/>
              </p:ext>
            </p:extLst>
          </p:nvPr>
        </p:nvGraphicFramePr>
        <p:xfrm>
          <a:off x="247650" y="936479"/>
          <a:ext cx="11944350" cy="5825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Google Shape;781;p151">
            <a:extLst>
              <a:ext uri="{FF2B5EF4-FFF2-40B4-BE49-F238E27FC236}">
                <a16:creationId xmlns:a16="http://schemas.microsoft.com/office/drawing/2014/main" id="{DD75312E-E69E-FA6A-FA6A-5DDF7FF2F52D}"/>
              </a:ext>
            </a:extLst>
          </p:cNvPr>
          <p:cNvSpPr/>
          <p:nvPr/>
        </p:nvSpPr>
        <p:spPr>
          <a:xfrm>
            <a:off x="0" y="0"/>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EVOLUCIÓN DEL RÉGIMEN</a:t>
            </a:r>
            <a:endParaRPr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836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ubtítulo 57">
            <a:extLst>
              <a:ext uri="{FF2B5EF4-FFF2-40B4-BE49-F238E27FC236}">
                <a16:creationId xmlns:a16="http://schemas.microsoft.com/office/drawing/2014/main" id="{1C8A3D73-C1A2-DC77-BE1B-1807246B2EC7}"/>
              </a:ext>
            </a:extLst>
          </p:cNvPr>
          <p:cNvSpPr>
            <a:spLocks noGrp="1"/>
          </p:cNvSpPr>
          <p:nvPr>
            <p:ph type="subTitle" idx="1"/>
          </p:nvPr>
        </p:nvSpPr>
        <p:spPr>
          <a:xfrm>
            <a:off x="1524000" y="1638300"/>
            <a:ext cx="9144000" cy="3619500"/>
          </a:xfrm>
        </p:spPr>
        <p:txBody>
          <a:bodyPr>
            <a:normAutofit/>
          </a:bodyPr>
          <a:lstStyle/>
          <a:p>
            <a:pPr marL="342900" indent="-342900">
              <a:spcAft>
                <a:spcPts val="1800"/>
              </a:spcAft>
              <a:buClr>
                <a:srgbClr val="0070C0"/>
              </a:buClr>
              <a:buFont typeface="Wingdings" panose="05000000000000000000" pitchFamily="2" charset="2"/>
              <a:buChar char="Ø"/>
            </a:pPr>
            <a:r>
              <a:rPr lang="es-AR" sz="2000" dirty="0">
                <a:latin typeface="Arial" panose="020B0604020202020204" pitchFamily="34" charset="0"/>
                <a:cs typeface="Arial" panose="020B0604020202020204" pitchFamily="34" charset="0"/>
              </a:rPr>
              <a:t>Estabilidad fiscal de los beneficios</a:t>
            </a:r>
          </a:p>
          <a:p>
            <a:pPr marL="342900" indent="-342900">
              <a:spcAft>
                <a:spcPts val="1800"/>
              </a:spcAft>
              <a:buClr>
                <a:srgbClr val="0070C0"/>
              </a:buClr>
              <a:buFont typeface="Wingdings" panose="05000000000000000000" pitchFamily="2" charset="2"/>
              <a:buChar char="Ø"/>
            </a:pPr>
            <a:r>
              <a:rPr lang="es-AR" sz="2000" dirty="0">
                <a:latin typeface="Arial" panose="020B0604020202020204" pitchFamily="34" charset="0"/>
                <a:cs typeface="Arial" panose="020B0604020202020204" pitchFamily="34" charset="0"/>
              </a:rPr>
              <a:t>Bono de Crédito Fiscal</a:t>
            </a:r>
          </a:p>
          <a:p>
            <a:pPr marL="342900" indent="-342900">
              <a:spcAft>
                <a:spcPts val="1800"/>
              </a:spcAft>
              <a:buClr>
                <a:srgbClr val="0070C0"/>
              </a:buClr>
              <a:buFont typeface="Wingdings" panose="05000000000000000000" pitchFamily="2" charset="2"/>
              <a:buChar char="Ø"/>
            </a:pPr>
            <a:r>
              <a:rPr lang="es-AR" sz="2000" dirty="0">
                <a:latin typeface="Arial" panose="020B0604020202020204" pitchFamily="34" charset="0"/>
                <a:cs typeface="Arial" panose="020B0604020202020204" pitchFamily="34" charset="0"/>
              </a:rPr>
              <a:t>Reducción del impuesto a las ganancias</a:t>
            </a:r>
          </a:p>
          <a:p>
            <a:pPr marL="342900" indent="-342900">
              <a:spcAft>
                <a:spcPts val="1800"/>
              </a:spcAft>
              <a:buClr>
                <a:srgbClr val="0070C0"/>
              </a:buClr>
              <a:buFont typeface="Wingdings" panose="05000000000000000000" pitchFamily="2" charset="2"/>
              <a:buChar char="Ø"/>
            </a:pPr>
            <a:r>
              <a:rPr lang="es-AR" sz="2000" dirty="0">
                <a:latin typeface="Arial" panose="020B0604020202020204" pitchFamily="34" charset="0"/>
                <a:cs typeface="Arial" panose="020B0604020202020204" pitchFamily="34" charset="0"/>
              </a:rPr>
              <a:t>Exclusión del régimen de retención y percepción de IVA</a:t>
            </a:r>
          </a:p>
          <a:p>
            <a:pPr marL="342900" indent="-342900">
              <a:spcAft>
                <a:spcPts val="1800"/>
              </a:spcAft>
              <a:buClr>
                <a:srgbClr val="0070C0"/>
              </a:buClr>
              <a:buFont typeface="Wingdings" panose="05000000000000000000" pitchFamily="2" charset="2"/>
              <a:buChar char="Ø"/>
            </a:pPr>
            <a:r>
              <a:rPr lang="es-AR" sz="2000" dirty="0">
                <a:latin typeface="Arial" panose="020B0604020202020204" pitchFamily="34" charset="0"/>
                <a:cs typeface="Arial" panose="020B0604020202020204" pitchFamily="34" charset="0"/>
              </a:rPr>
              <a:t>Deducción del impuesto análogo pagado en el exterior</a:t>
            </a:r>
          </a:p>
        </p:txBody>
      </p:sp>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pic>
        <p:nvPicPr>
          <p:cNvPr id="2050" name="Picture 2" descr="Agregan beneficios impositivos para contribuyentes: ¿cómo inscribirse? |  BAE Negocios">
            <a:extLst>
              <a:ext uri="{FF2B5EF4-FFF2-40B4-BE49-F238E27FC236}">
                <a16:creationId xmlns:a16="http://schemas.microsoft.com/office/drawing/2014/main" id="{24D8CA20-1E63-8410-3605-C5AFE2ACF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491" y="4664775"/>
            <a:ext cx="2965144" cy="1647302"/>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3"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4"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5"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6"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7"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8"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4"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9"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10"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3"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7"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1"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7"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BENEFICIOS TRIBUTARIOS</a:t>
            </a:r>
            <a:endParaRPr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50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ubtítulo 57">
            <a:extLst>
              <a:ext uri="{FF2B5EF4-FFF2-40B4-BE49-F238E27FC236}">
                <a16:creationId xmlns:a16="http://schemas.microsoft.com/office/drawing/2014/main" id="{1C8A3D73-C1A2-DC77-BE1B-1807246B2EC7}"/>
              </a:ext>
            </a:extLst>
          </p:cNvPr>
          <p:cNvSpPr>
            <a:spLocks noGrp="1"/>
          </p:cNvSpPr>
          <p:nvPr>
            <p:ph type="subTitle" idx="1"/>
          </p:nvPr>
        </p:nvSpPr>
        <p:spPr>
          <a:xfrm>
            <a:off x="1134433" y="1472771"/>
            <a:ext cx="10020975" cy="4187599"/>
          </a:xfrm>
        </p:spPr>
        <p:txBody>
          <a:bodyPr>
            <a:normAutofit/>
          </a:bodyPr>
          <a:lstStyle/>
          <a:p>
            <a:endParaRPr lang="es-AR" sz="2200" i="1" dirty="0">
              <a:latin typeface="Arial" panose="020B0604020202020204" pitchFamily="34" charset="0"/>
              <a:cs typeface="Arial" panose="020B0604020202020204" pitchFamily="34" charset="0"/>
            </a:endParaRPr>
          </a:p>
          <a:p>
            <a:r>
              <a:rPr lang="es-ES" sz="2200" i="1" dirty="0">
                <a:latin typeface="Arial" panose="020B0604020202020204" pitchFamily="34" charset="0"/>
                <a:cs typeface="Arial" panose="020B0604020202020204" pitchFamily="34" charset="0"/>
              </a:rPr>
              <a:t>Art. 7: Los sujetos alcanzados por el Régimen de Promoción de la Economía del Conocimiento gozarán de la estabilidad de los beneficios que el mismo establece, respecto de su/s actividad/es promovida/s, a partir de la fecha de su inscripción en el Registro Nacional de Beneficiarios del Régimen de Promoción de la Economía del Conocimiento, y por el término de su vigencia, siempre que cumplan con las verificaciones de las exigencias que dicho régimen prevé…</a:t>
            </a:r>
            <a:endParaRPr lang="es-AR" sz="2200" i="1"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2"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3"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4"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5"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6"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7"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3"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8"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9"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2"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6"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0"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6"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Estabilidad Fiscal de los Beneficios</a:t>
            </a:r>
            <a:endParaRPr sz="2500" dirty="0">
              <a:solidFill>
                <a:schemeClr val="bg1"/>
              </a:solidFill>
              <a:latin typeface="Arial" panose="020B0604020202020204" pitchFamily="34" charset="0"/>
              <a:cs typeface="Arial" panose="020B0604020202020204" pitchFamily="34" charset="0"/>
            </a:endParaRPr>
          </a:p>
        </p:txBody>
      </p:sp>
      <p:pic>
        <p:nvPicPr>
          <p:cNvPr id="19462" name="Picture 6" descr="Definición de duda - Significado de duda">
            <a:extLst>
              <a:ext uri="{FF2B5EF4-FFF2-40B4-BE49-F238E27FC236}">
                <a16:creationId xmlns:a16="http://schemas.microsoft.com/office/drawing/2014/main" id="{82B669A1-7F8F-DBCF-33AE-E02A0544BD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0350" y="4429125"/>
            <a:ext cx="187642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Logotipo&#10;&#10;Descripción generada automáticamente con confianza media">
            <a:extLst>
              <a:ext uri="{FF2B5EF4-FFF2-40B4-BE49-F238E27FC236}">
                <a16:creationId xmlns:a16="http://schemas.microsoft.com/office/drawing/2014/main" id="{817293C8-A483-08AE-71AA-119875668729}"/>
              </a:ext>
            </a:extLst>
          </p:cNvPr>
          <p:cNvPicPr>
            <a:picLocks noChangeAspect="1"/>
          </p:cNvPicPr>
          <p:nvPr/>
        </p:nvPicPr>
        <p:blipFill>
          <a:blip r:embed="rId12"/>
          <a:stretch>
            <a:fillRect/>
          </a:stretch>
        </p:blipFill>
        <p:spPr>
          <a:xfrm>
            <a:off x="5493891" y="4270314"/>
            <a:ext cx="660726" cy="787458"/>
          </a:xfrm>
          <a:prstGeom prst="rect">
            <a:avLst/>
          </a:prstGeom>
        </p:spPr>
      </p:pic>
      <p:sp>
        <p:nvSpPr>
          <p:cNvPr id="3" name="CuadroTexto 2">
            <a:extLst>
              <a:ext uri="{FF2B5EF4-FFF2-40B4-BE49-F238E27FC236}">
                <a16:creationId xmlns:a16="http://schemas.microsoft.com/office/drawing/2014/main" id="{697B9096-BF0D-E4BD-AD24-50F38880EC84}"/>
              </a:ext>
            </a:extLst>
          </p:cNvPr>
          <p:cNvSpPr txBox="1"/>
          <p:nvPr/>
        </p:nvSpPr>
        <p:spPr>
          <a:xfrm>
            <a:off x="6591035" y="4261411"/>
            <a:ext cx="2158547" cy="954107"/>
          </a:xfrm>
          <a:prstGeom prst="rect">
            <a:avLst/>
          </a:prstGeom>
          <a:noFill/>
        </p:spPr>
        <p:txBody>
          <a:bodyPr wrap="square" rtlCol="0">
            <a:spAutoFit/>
          </a:bodyPr>
          <a:lstStyle/>
          <a:p>
            <a:pPr algn="ctr"/>
            <a:r>
              <a:rPr lang="es-AR" sz="2800" b="1" dirty="0">
                <a:solidFill>
                  <a:schemeClr val="accent1"/>
                </a:solidFill>
                <a:latin typeface="Arial" panose="020B0604020202020204" pitchFamily="34" charset="0"/>
                <a:cs typeface="Arial" panose="020B0604020202020204" pitchFamily="34" charset="0"/>
              </a:rPr>
              <a:t>Estabilidad fiscal</a:t>
            </a:r>
          </a:p>
        </p:txBody>
      </p:sp>
      <p:sp>
        <p:nvSpPr>
          <p:cNvPr id="5" name="CuadroTexto 4">
            <a:extLst>
              <a:ext uri="{FF2B5EF4-FFF2-40B4-BE49-F238E27FC236}">
                <a16:creationId xmlns:a16="http://schemas.microsoft.com/office/drawing/2014/main" id="{CDC230C2-9FBF-E53F-36FB-89713A0BF56F}"/>
              </a:ext>
            </a:extLst>
          </p:cNvPr>
          <p:cNvSpPr txBox="1"/>
          <p:nvPr/>
        </p:nvSpPr>
        <p:spPr>
          <a:xfrm>
            <a:off x="1983516" y="4222576"/>
            <a:ext cx="3186397" cy="954107"/>
          </a:xfrm>
          <a:prstGeom prst="rect">
            <a:avLst/>
          </a:prstGeom>
          <a:noFill/>
        </p:spPr>
        <p:txBody>
          <a:bodyPr wrap="square" rtlCol="0">
            <a:spAutoFit/>
          </a:bodyPr>
          <a:lstStyle/>
          <a:p>
            <a:pPr algn="ctr"/>
            <a:r>
              <a:rPr lang="es-AR" sz="2800" b="1" dirty="0">
                <a:solidFill>
                  <a:schemeClr val="accent1"/>
                </a:solidFill>
                <a:latin typeface="Arial" panose="020B0604020202020204" pitchFamily="34" charset="0"/>
                <a:cs typeface="Arial" panose="020B0604020202020204" pitchFamily="34" charset="0"/>
              </a:rPr>
              <a:t>Estabilidad fiscal de los beneficios</a:t>
            </a:r>
          </a:p>
        </p:txBody>
      </p:sp>
    </p:spTree>
    <p:extLst>
      <p:ext uri="{BB962C8B-B14F-4D97-AF65-F5344CB8AC3E}">
        <p14:creationId xmlns:p14="http://schemas.microsoft.com/office/powerpoint/2010/main" val="3976532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9F57A82A-8A36-20D5-82DE-FB4E21E2AD20}"/>
              </a:ext>
            </a:extLst>
          </p:cNvPr>
          <p:cNvSpPr/>
          <p:nvPr/>
        </p:nvSpPr>
        <p:spPr>
          <a:xfrm>
            <a:off x="3273075" y="3058478"/>
            <a:ext cx="2046485" cy="1017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sz="1300" b="1">
              <a:latin typeface="Arial" panose="020B0604020202020204" pitchFamily="34" charset="0"/>
              <a:cs typeface="Arial" panose="020B0604020202020204" pitchFamily="34" charset="0"/>
            </a:endParaRPr>
          </a:p>
        </p:txBody>
      </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600" dirty="0">
                <a:solidFill>
                  <a:schemeClr val="bg1"/>
                </a:solidFill>
                <a:latin typeface="Arial" panose="020B0604020202020204" pitchFamily="34" charset="0"/>
                <a:cs typeface="Arial" panose="020B0604020202020204" pitchFamily="34" charset="0"/>
              </a:rPr>
              <a:t>Bono de crédito fiscal</a:t>
            </a:r>
          </a:p>
        </p:txBody>
      </p:sp>
      <p:sp>
        <p:nvSpPr>
          <p:cNvPr id="27" name="Google Shape;1194;p167">
            <a:extLst>
              <a:ext uri="{FF2B5EF4-FFF2-40B4-BE49-F238E27FC236}">
                <a16:creationId xmlns:a16="http://schemas.microsoft.com/office/drawing/2014/main" id="{A61F4DC7-55DF-2E67-3839-F293353D3DFE}"/>
              </a:ext>
            </a:extLst>
          </p:cNvPr>
          <p:cNvSpPr txBox="1"/>
          <p:nvPr/>
        </p:nvSpPr>
        <p:spPr>
          <a:xfrm>
            <a:off x="1321022" y="4564792"/>
            <a:ext cx="1853100" cy="666223"/>
          </a:xfrm>
          <a:prstGeom prst="rect">
            <a:avLst/>
          </a:prstGeom>
          <a:solidFill>
            <a:srgbClr val="4F52FE"/>
          </a:solidFill>
          <a:ln>
            <a:noFill/>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None/>
            </a:pPr>
            <a:endParaRPr lang="es-AR" sz="1300" b="1"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0" marR="0" lvl="0" indent="0" algn="ctr" rtl="0">
              <a:lnSpc>
                <a:spcPct val="100000"/>
              </a:lnSpc>
              <a:spcBef>
                <a:spcPts val="0"/>
              </a:spcBef>
              <a:spcAft>
                <a:spcPts val="0"/>
              </a:spcAft>
              <a:buNone/>
            </a:pPr>
            <a:r>
              <a:rPr lang="es-AR" sz="1300" b="1" dirty="0">
                <a:solidFill>
                  <a:schemeClr val="lt1"/>
                </a:solidFill>
                <a:latin typeface="Arial" panose="020B0604020202020204" pitchFamily="34" charset="0"/>
                <a:ea typeface="Montserrat"/>
                <a:cs typeface="Arial" panose="020B0604020202020204" pitchFamily="34" charset="0"/>
                <a:sym typeface="Montserrat"/>
              </a:rPr>
              <a:t>Otros</a:t>
            </a:r>
            <a:endParaRPr lang="es-AR" sz="1300" b="1" dirty="0">
              <a:latin typeface="Arial" panose="020B0604020202020204" pitchFamily="34" charset="0"/>
              <a:ea typeface="Montserrat"/>
              <a:cs typeface="Arial" panose="020B0604020202020204" pitchFamily="34" charset="0"/>
              <a:sym typeface="Montserrat"/>
            </a:endParaRPr>
          </a:p>
        </p:txBody>
      </p:sp>
      <p:sp>
        <p:nvSpPr>
          <p:cNvPr id="28" name="Google Shape;1207;p167">
            <a:extLst>
              <a:ext uri="{FF2B5EF4-FFF2-40B4-BE49-F238E27FC236}">
                <a16:creationId xmlns:a16="http://schemas.microsoft.com/office/drawing/2014/main" id="{56BB5A62-2F41-8440-B46B-BE8B9E52D89B}"/>
              </a:ext>
            </a:extLst>
          </p:cNvPr>
          <p:cNvSpPr txBox="1"/>
          <p:nvPr/>
        </p:nvSpPr>
        <p:spPr>
          <a:xfrm>
            <a:off x="3153436" y="1473295"/>
            <a:ext cx="7509882" cy="886015"/>
          </a:xfrm>
          <a:prstGeom prst="rect">
            <a:avLst/>
          </a:prstGeom>
          <a:solidFill>
            <a:srgbClr val="D8E6FC"/>
          </a:solidFill>
          <a:ln>
            <a:noFill/>
          </a:ln>
        </p:spPr>
        <p:txBody>
          <a:bodyPr spcFirstLastPara="1" wrap="square" lIns="76200" tIns="38100" rIns="76200" bIns="38100" anchor="ctr" anchorCtr="0">
            <a:noAutofit/>
          </a:bodyPr>
          <a:lstStyle/>
          <a:p>
            <a:pPr marL="0" marR="0" lvl="0" indent="0" algn="l" rtl="0">
              <a:lnSpc>
                <a:spcPct val="100000"/>
              </a:lnSpc>
              <a:spcBef>
                <a:spcPts val="0"/>
              </a:spcBef>
              <a:spcAft>
                <a:spcPts val="0"/>
              </a:spcAft>
              <a:buNone/>
            </a:pPr>
            <a:endParaRPr sz="1300" b="1" i="0" u="none" strike="noStrike" cap="none">
              <a:solidFill>
                <a:srgbClr val="083C92"/>
              </a:solidFill>
              <a:latin typeface="Arial" panose="020B0604020202020204" pitchFamily="34" charset="0"/>
              <a:ea typeface="Calibri"/>
              <a:cs typeface="Arial" panose="020B0604020202020204" pitchFamily="34" charset="0"/>
              <a:sym typeface="Calibri"/>
            </a:endParaRPr>
          </a:p>
        </p:txBody>
      </p:sp>
      <p:sp>
        <p:nvSpPr>
          <p:cNvPr id="29" name="Google Shape;1208;p167">
            <a:extLst>
              <a:ext uri="{FF2B5EF4-FFF2-40B4-BE49-F238E27FC236}">
                <a16:creationId xmlns:a16="http://schemas.microsoft.com/office/drawing/2014/main" id="{C73F772F-F264-5B2A-A6E1-900201B5DAA6}"/>
              </a:ext>
            </a:extLst>
          </p:cNvPr>
          <p:cNvSpPr txBox="1"/>
          <p:nvPr/>
        </p:nvSpPr>
        <p:spPr>
          <a:xfrm>
            <a:off x="1314529" y="1484497"/>
            <a:ext cx="1853100" cy="877580"/>
          </a:xfrm>
          <a:prstGeom prst="rect">
            <a:avLst/>
          </a:prstGeom>
          <a:solidFill>
            <a:schemeClr val="accent3"/>
          </a:solidFill>
          <a:ln>
            <a:noFill/>
          </a:ln>
        </p:spPr>
        <p:txBody>
          <a:bodyPr spcFirstLastPara="1" wrap="square" lIns="76200" tIns="38100" rIns="76200" bIns="38100" anchor="ctr" anchorCtr="0">
            <a:noAutofit/>
          </a:bodyPr>
          <a:lstStyle/>
          <a:p>
            <a:pPr marL="0" marR="0" lvl="0" indent="0" algn="ctr" rtl="0">
              <a:lnSpc>
                <a:spcPct val="100000"/>
              </a:lnSpc>
              <a:spcBef>
                <a:spcPts val="0"/>
              </a:spcBef>
              <a:spcAft>
                <a:spcPts val="0"/>
              </a:spcAft>
              <a:buNone/>
            </a:pPr>
            <a:r>
              <a:rPr lang="es-AR" sz="1300" b="1" i="0" u="none" strike="noStrike" cap="none" dirty="0">
                <a:solidFill>
                  <a:schemeClr val="lt1"/>
                </a:solidFill>
                <a:latin typeface="Arial" panose="020B0604020202020204" pitchFamily="34" charset="0"/>
                <a:ea typeface="Montserrat"/>
                <a:cs typeface="Arial" panose="020B0604020202020204" pitchFamily="34" charset="0"/>
                <a:sym typeface="Montserrat"/>
              </a:rPr>
              <a:t>70%</a:t>
            </a:r>
            <a:endParaRPr sz="1300" b="1" dirty="0">
              <a:latin typeface="Arial" panose="020B0604020202020204" pitchFamily="34" charset="0"/>
              <a:ea typeface="Montserrat"/>
              <a:cs typeface="Arial" panose="020B0604020202020204" pitchFamily="34" charset="0"/>
              <a:sym typeface="Montserrat"/>
            </a:endParaRPr>
          </a:p>
        </p:txBody>
      </p:sp>
      <p:sp>
        <p:nvSpPr>
          <p:cNvPr id="30" name="Google Shape;1212;p167">
            <a:extLst>
              <a:ext uri="{FF2B5EF4-FFF2-40B4-BE49-F238E27FC236}">
                <a16:creationId xmlns:a16="http://schemas.microsoft.com/office/drawing/2014/main" id="{3FB762AC-32C1-78BF-922D-41B69C98BFAE}"/>
              </a:ext>
            </a:extLst>
          </p:cNvPr>
          <p:cNvSpPr txBox="1"/>
          <p:nvPr/>
        </p:nvSpPr>
        <p:spPr>
          <a:xfrm>
            <a:off x="3178415" y="2428608"/>
            <a:ext cx="7497895" cy="2059753"/>
          </a:xfrm>
          <a:prstGeom prst="rect">
            <a:avLst/>
          </a:prstGeom>
          <a:solidFill>
            <a:srgbClr val="D8E6FC"/>
          </a:solidFill>
          <a:ln>
            <a:noFill/>
          </a:ln>
        </p:spPr>
        <p:txBody>
          <a:bodyPr spcFirstLastPara="1" wrap="square" lIns="76200" tIns="38100" rIns="76200" bIns="38100" anchor="ctr" anchorCtr="0">
            <a:noAutofit/>
          </a:bodyPr>
          <a:lstStyle/>
          <a:p>
            <a:pPr marL="0" marR="0" lvl="0" indent="0" algn="l" rtl="0">
              <a:lnSpc>
                <a:spcPct val="100000"/>
              </a:lnSpc>
              <a:spcBef>
                <a:spcPts val="0"/>
              </a:spcBef>
              <a:spcAft>
                <a:spcPts val="0"/>
              </a:spcAft>
              <a:buNone/>
            </a:pPr>
            <a:endParaRPr sz="1300" b="1" i="0" u="none" strike="noStrike" cap="none" dirty="0">
              <a:solidFill>
                <a:srgbClr val="083C92"/>
              </a:solidFill>
              <a:highlight>
                <a:srgbClr val="FFFF00"/>
              </a:highlight>
              <a:latin typeface="Arial" panose="020B0604020202020204" pitchFamily="34" charset="0"/>
              <a:ea typeface="Calibri"/>
              <a:cs typeface="Arial" panose="020B0604020202020204" pitchFamily="34" charset="0"/>
              <a:sym typeface="Calibri"/>
            </a:endParaRPr>
          </a:p>
        </p:txBody>
      </p:sp>
      <p:sp>
        <p:nvSpPr>
          <p:cNvPr id="31" name="Google Shape;1214;p167">
            <a:extLst>
              <a:ext uri="{FF2B5EF4-FFF2-40B4-BE49-F238E27FC236}">
                <a16:creationId xmlns:a16="http://schemas.microsoft.com/office/drawing/2014/main" id="{B0A3577B-F49C-ADDB-7A97-1E15801AEA37}"/>
              </a:ext>
            </a:extLst>
          </p:cNvPr>
          <p:cNvSpPr/>
          <p:nvPr/>
        </p:nvSpPr>
        <p:spPr>
          <a:xfrm>
            <a:off x="7124714" y="2660177"/>
            <a:ext cx="2878546" cy="523369"/>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Para tributos nacionales (IVA) y anticipos, excepto Ganancias (900)</a:t>
            </a:r>
            <a:endParaRPr sz="1300" b="1" dirty="0">
              <a:latin typeface="Arial" panose="020B0604020202020204" pitchFamily="34" charset="0"/>
              <a:ea typeface="Montserrat"/>
              <a:cs typeface="Arial" panose="020B0604020202020204" pitchFamily="34" charset="0"/>
              <a:sym typeface="Montserrat"/>
            </a:endParaRPr>
          </a:p>
        </p:txBody>
      </p:sp>
      <p:sp>
        <p:nvSpPr>
          <p:cNvPr id="32" name="Google Shape;1217;p167">
            <a:extLst>
              <a:ext uri="{FF2B5EF4-FFF2-40B4-BE49-F238E27FC236}">
                <a16:creationId xmlns:a16="http://schemas.microsoft.com/office/drawing/2014/main" id="{101F2EF9-BC2A-58E1-6172-10FA8BC379A4}"/>
              </a:ext>
            </a:extLst>
          </p:cNvPr>
          <p:cNvSpPr txBox="1"/>
          <p:nvPr/>
        </p:nvSpPr>
        <p:spPr>
          <a:xfrm>
            <a:off x="1321022" y="2418969"/>
            <a:ext cx="1853100" cy="2070998"/>
          </a:xfrm>
          <a:prstGeom prst="rect">
            <a:avLst/>
          </a:prstGeom>
          <a:solidFill>
            <a:schemeClr val="accent5"/>
          </a:solidFill>
          <a:ln>
            <a:noFill/>
          </a:ln>
        </p:spPr>
        <p:txBody>
          <a:bodyPr spcFirstLastPara="1" wrap="square" lIns="76200" tIns="38100" rIns="76200" bIns="381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sz="1300" b="1" i="0" u="none" strike="noStrike" cap="none" dirty="0">
              <a:solidFill>
                <a:srgbClr val="FFFFFF"/>
              </a:solidFill>
              <a:latin typeface="Arial" panose="020B0604020202020204" pitchFamily="34" charset="0"/>
              <a:ea typeface="Montserrat"/>
              <a:cs typeface="Arial" panose="020B0604020202020204" pitchFamily="34" charset="0"/>
              <a:sym typeface="Montserrat"/>
            </a:endParaRPr>
          </a:p>
          <a:p>
            <a:pPr lvl="0" algn="ctr">
              <a:buClr>
                <a:schemeClr val="dk1"/>
              </a:buClr>
            </a:pPr>
            <a:r>
              <a:rPr lang="es-AR" sz="1300" b="1" dirty="0">
                <a:solidFill>
                  <a:schemeClr val="lt1"/>
                </a:solidFill>
                <a:latin typeface="Arial" panose="020B0604020202020204" pitchFamily="34" charset="0"/>
                <a:ea typeface="Montserrat"/>
                <a:cs typeface="Arial" panose="020B0604020202020204" pitchFamily="34" charset="0"/>
                <a:sym typeface="Montserrat"/>
              </a:rPr>
              <a:t>Condiciones</a:t>
            </a:r>
            <a:endParaRPr sz="1300" b="1"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FFFFFF"/>
              </a:buClr>
              <a:buSzPts val="1200"/>
              <a:buFont typeface="Arial"/>
              <a:buNone/>
            </a:pPr>
            <a:endParaRPr sz="1300" b="1" dirty="0">
              <a:solidFill>
                <a:srgbClr val="FFFFFF"/>
              </a:solidFill>
              <a:latin typeface="Arial" panose="020B0604020202020204" pitchFamily="34" charset="0"/>
              <a:ea typeface="Montserrat"/>
              <a:cs typeface="Arial" panose="020B0604020202020204" pitchFamily="34" charset="0"/>
              <a:sym typeface="Montserrat"/>
            </a:endParaRPr>
          </a:p>
        </p:txBody>
      </p:sp>
      <p:sp>
        <p:nvSpPr>
          <p:cNvPr id="33" name="Google Shape;1221;p167">
            <a:extLst>
              <a:ext uri="{FF2B5EF4-FFF2-40B4-BE49-F238E27FC236}">
                <a16:creationId xmlns:a16="http://schemas.microsoft.com/office/drawing/2014/main" id="{861153D6-A1C9-5E69-3083-2E2E4C51F705}"/>
              </a:ext>
            </a:extLst>
          </p:cNvPr>
          <p:cNvSpPr/>
          <p:nvPr/>
        </p:nvSpPr>
        <p:spPr>
          <a:xfrm>
            <a:off x="3525022" y="2662964"/>
            <a:ext cx="1623600" cy="423822"/>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Intransferible</a:t>
            </a:r>
            <a:endParaRPr sz="1300" b="1" dirty="0">
              <a:latin typeface="Arial" panose="020B0604020202020204" pitchFamily="34" charset="0"/>
              <a:ea typeface="Montserrat"/>
              <a:cs typeface="Arial" panose="020B0604020202020204" pitchFamily="34" charset="0"/>
              <a:sym typeface="Montserrat"/>
            </a:endParaRPr>
          </a:p>
        </p:txBody>
      </p:sp>
      <p:sp>
        <p:nvSpPr>
          <p:cNvPr id="34" name="Google Shape;1223;p167">
            <a:extLst>
              <a:ext uri="{FF2B5EF4-FFF2-40B4-BE49-F238E27FC236}">
                <a16:creationId xmlns:a16="http://schemas.microsoft.com/office/drawing/2014/main" id="{8DE6470C-7B45-E9AC-A242-8EA8B9340B2C}"/>
              </a:ext>
            </a:extLst>
          </p:cNvPr>
          <p:cNvSpPr/>
          <p:nvPr/>
        </p:nvSpPr>
        <p:spPr>
          <a:xfrm>
            <a:off x="3397609" y="1538392"/>
            <a:ext cx="6605653" cy="761641"/>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dirty="0">
                <a:solidFill>
                  <a:srgbClr val="083C92"/>
                </a:solidFill>
                <a:latin typeface="Arial" panose="020B0604020202020204" pitchFamily="34" charset="0"/>
                <a:ea typeface="Montserrat"/>
                <a:cs typeface="Arial" panose="020B0604020202020204" pitchFamily="34" charset="0"/>
                <a:sym typeface="Montserrat"/>
              </a:rPr>
              <a:t>DE LAS CONTRIBUCIONES PATRONALES  EFECTIVAMENTE PAGADAS CON DESTINO A LOS SISTEMAS Y SUBSISTEMAS DE LA SEGURIDAD SOCIAL (PERSONAL AFECTADO – Art. 17 RG 268)</a:t>
            </a:r>
            <a:endParaRPr sz="1300" b="1" dirty="0">
              <a:latin typeface="Arial" panose="020B0604020202020204" pitchFamily="34" charset="0"/>
              <a:ea typeface="Montserrat"/>
              <a:cs typeface="Arial" panose="020B0604020202020204" pitchFamily="34" charset="0"/>
              <a:sym typeface="Montserrat"/>
            </a:endParaRPr>
          </a:p>
        </p:txBody>
      </p:sp>
      <p:sp>
        <p:nvSpPr>
          <p:cNvPr id="35" name="Google Shape;1221;p167">
            <a:extLst>
              <a:ext uri="{FF2B5EF4-FFF2-40B4-BE49-F238E27FC236}">
                <a16:creationId xmlns:a16="http://schemas.microsoft.com/office/drawing/2014/main" id="{DF8393D0-1017-BC69-CB80-0DF93BC50A14}"/>
              </a:ext>
            </a:extLst>
          </p:cNvPr>
          <p:cNvSpPr/>
          <p:nvPr/>
        </p:nvSpPr>
        <p:spPr>
          <a:xfrm>
            <a:off x="5296469" y="2498028"/>
            <a:ext cx="1623600" cy="840726"/>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Vigencia 24 meses (prorrogable 12 más</a:t>
            </a:r>
            <a:r>
              <a:rPr lang="es-AR" sz="1300" b="1" dirty="0">
                <a:solidFill>
                  <a:srgbClr val="083C92"/>
                </a:solidFill>
                <a:latin typeface="Arial" panose="020B0604020202020204" pitchFamily="34" charset="0"/>
                <a:ea typeface="Montserrat"/>
                <a:cs typeface="Arial" panose="020B0604020202020204" pitchFamily="34" charset="0"/>
                <a:sym typeface="Montserrat"/>
              </a:rPr>
              <a:t>)</a:t>
            </a:r>
            <a:endParaRPr sz="1300" b="1" dirty="0">
              <a:latin typeface="Arial" panose="020B0604020202020204" pitchFamily="34" charset="0"/>
              <a:ea typeface="Montserrat"/>
              <a:cs typeface="Arial" panose="020B0604020202020204" pitchFamily="34" charset="0"/>
              <a:sym typeface="Montserrat"/>
            </a:endParaRPr>
          </a:p>
        </p:txBody>
      </p:sp>
      <p:sp>
        <p:nvSpPr>
          <p:cNvPr id="36" name="Google Shape;1221;p167">
            <a:extLst>
              <a:ext uri="{FF2B5EF4-FFF2-40B4-BE49-F238E27FC236}">
                <a16:creationId xmlns:a16="http://schemas.microsoft.com/office/drawing/2014/main" id="{041DBC64-A0EE-DF07-3517-C9A356F1EB7E}"/>
              </a:ext>
            </a:extLst>
          </p:cNvPr>
          <p:cNvSpPr/>
          <p:nvPr/>
        </p:nvSpPr>
        <p:spPr>
          <a:xfrm>
            <a:off x="3525022" y="3274212"/>
            <a:ext cx="1672494" cy="1166293"/>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Excepción por única vez si: </a:t>
            </a:r>
          </a:p>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Expos &gt; 70% (importe por el % de expos acreditado) (902)</a:t>
            </a:r>
            <a:endParaRPr sz="1300" b="1" dirty="0">
              <a:latin typeface="Arial" panose="020B0604020202020204" pitchFamily="34" charset="0"/>
              <a:ea typeface="Montserrat"/>
              <a:cs typeface="Arial" panose="020B0604020202020204" pitchFamily="34" charset="0"/>
              <a:sym typeface="Montserrat"/>
            </a:endParaRPr>
          </a:p>
        </p:txBody>
      </p:sp>
      <p:sp>
        <p:nvSpPr>
          <p:cNvPr id="59" name="Google Shape;1221;p167">
            <a:extLst>
              <a:ext uri="{FF2B5EF4-FFF2-40B4-BE49-F238E27FC236}">
                <a16:creationId xmlns:a16="http://schemas.microsoft.com/office/drawing/2014/main" id="{21127B1E-8ACB-1D78-0D17-9EDDB9D223A2}"/>
              </a:ext>
            </a:extLst>
          </p:cNvPr>
          <p:cNvSpPr/>
          <p:nvPr/>
        </p:nvSpPr>
        <p:spPr>
          <a:xfrm>
            <a:off x="5296469" y="3391135"/>
            <a:ext cx="1623600" cy="868339"/>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dirty="0">
                <a:solidFill>
                  <a:srgbClr val="083C92"/>
                </a:solidFill>
                <a:latin typeface="Arial" panose="020B0604020202020204" pitchFamily="34" charset="0"/>
                <a:ea typeface="Montserrat"/>
                <a:cs typeface="Arial" panose="020B0604020202020204" pitchFamily="34" charset="0"/>
                <a:sym typeface="Montserrat"/>
              </a:rPr>
              <a:t>Para deudas posteriores a la inscripción</a:t>
            </a:r>
            <a:endParaRPr sz="1300" b="1" dirty="0">
              <a:latin typeface="Arial" panose="020B0604020202020204" pitchFamily="34" charset="0"/>
              <a:ea typeface="Montserrat"/>
              <a:cs typeface="Arial" panose="020B0604020202020204" pitchFamily="34" charset="0"/>
              <a:sym typeface="Montserrat"/>
            </a:endParaRPr>
          </a:p>
        </p:txBody>
      </p:sp>
      <p:sp>
        <p:nvSpPr>
          <p:cNvPr id="60" name="Google Shape;1214;p167">
            <a:extLst>
              <a:ext uri="{FF2B5EF4-FFF2-40B4-BE49-F238E27FC236}">
                <a16:creationId xmlns:a16="http://schemas.microsoft.com/office/drawing/2014/main" id="{D0149999-D806-52E1-FF76-2EF2EDBE1EE6}"/>
              </a:ext>
            </a:extLst>
          </p:cNvPr>
          <p:cNvSpPr/>
          <p:nvPr/>
        </p:nvSpPr>
        <p:spPr>
          <a:xfrm>
            <a:off x="7124714" y="3413311"/>
            <a:ext cx="2878548" cy="845285"/>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dirty="0">
                <a:solidFill>
                  <a:srgbClr val="083C92"/>
                </a:solidFill>
                <a:latin typeface="Arial" panose="020B0604020202020204" pitchFamily="34" charset="0"/>
                <a:ea typeface="Montserrat"/>
                <a:cs typeface="Arial" panose="020B0604020202020204" pitchFamily="34" charset="0"/>
                <a:sym typeface="Montserrat"/>
              </a:rPr>
              <a:t>Excepción p</a:t>
            </a: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ara Ganancias </a:t>
            </a: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Wingdings" panose="05000000000000000000" pitchFamily="2" charset="2"/>
              </a:rPr>
              <a:t> si hay Expos (por el % acreditado en inscripción o anual) (901)</a:t>
            </a:r>
            <a:endParaRPr sz="1300" b="1" dirty="0">
              <a:latin typeface="Arial" panose="020B0604020202020204" pitchFamily="34" charset="0"/>
              <a:ea typeface="Montserrat"/>
              <a:cs typeface="Arial" panose="020B0604020202020204" pitchFamily="34" charset="0"/>
              <a:sym typeface="Montserrat"/>
            </a:endParaRPr>
          </a:p>
        </p:txBody>
      </p:sp>
      <p:sp>
        <p:nvSpPr>
          <p:cNvPr id="61" name="Google Shape;1207;p167">
            <a:extLst>
              <a:ext uri="{FF2B5EF4-FFF2-40B4-BE49-F238E27FC236}">
                <a16:creationId xmlns:a16="http://schemas.microsoft.com/office/drawing/2014/main" id="{61297E51-6F33-AB40-D663-48C13E945778}"/>
              </a:ext>
            </a:extLst>
          </p:cNvPr>
          <p:cNvSpPr txBox="1"/>
          <p:nvPr/>
        </p:nvSpPr>
        <p:spPr>
          <a:xfrm>
            <a:off x="3174450" y="4584180"/>
            <a:ext cx="7501861" cy="663397"/>
          </a:xfrm>
          <a:prstGeom prst="rect">
            <a:avLst/>
          </a:prstGeom>
          <a:solidFill>
            <a:srgbClr val="D8E6FC"/>
          </a:solidFill>
          <a:ln>
            <a:noFill/>
          </a:ln>
        </p:spPr>
        <p:txBody>
          <a:bodyPr spcFirstLastPara="1" wrap="square" lIns="76200" tIns="38100" rIns="76200" bIns="38100" anchor="ctr" anchorCtr="0">
            <a:noAutofit/>
          </a:bodyPr>
          <a:lstStyle/>
          <a:p>
            <a:pPr marL="0" marR="0" lvl="0" indent="0" algn="l" rtl="0">
              <a:lnSpc>
                <a:spcPct val="100000"/>
              </a:lnSpc>
              <a:spcBef>
                <a:spcPts val="0"/>
              </a:spcBef>
              <a:spcAft>
                <a:spcPts val="0"/>
              </a:spcAft>
              <a:buNone/>
            </a:pPr>
            <a:endParaRPr sz="1300" b="1" i="0" u="none" strike="noStrike" cap="none">
              <a:solidFill>
                <a:srgbClr val="083C92"/>
              </a:solidFill>
              <a:latin typeface="Arial" panose="020B0604020202020204" pitchFamily="34" charset="0"/>
              <a:ea typeface="Calibri"/>
              <a:cs typeface="Arial" panose="020B0604020202020204" pitchFamily="34" charset="0"/>
              <a:sym typeface="Calibri"/>
            </a:endParaRPr>
          </a:p>
        </p:txBody>
      </p:sp>
      <p:sp>
        <p:nvSpPr>
          <p:cNvPr id="62" name="Google Shape;1221;p167">
            <a:extLst>
              <a:ext uri="{FF2B5EF4-FFF2-40B4-BE49-F238E27FC236}">
                <a16:creationId xmlns:a16="http://schemas.microsoft.com/office/drawing/2014/main" id="{A64BD613-D378-372D-8CD7-2E85EFE962C5}"/>
              </a:ext>
            </a:extLst>
          </p:cNvPr>
          <p:cNvSpPr/>
          <p:nvPr/>
        </p:nvSpPr>
        <p:spPr>
          <a:xfrm>
            <a:off x="3533043" y="4637017"/>
            <a:ext cx="1623600" cy="423822"/>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No computable en IG</a:t>
            </a:r>
            <a:endParaRPr sz="1300" b="1" dirty="0">
              <a:latin typeface="Arial" panose="020B0604020202020204" pitchFamily="34" charset="0"/>
              <a:ea typeface="Montserrat"/>
              <a:cs typeface="Arial" panose="020B0604020202020204" pitchFamily="34" charset="0"/>
              <a:sym typeface="Montserrat"/>
            </a:endParaRPr>
          </a:p>
        </p:txBody>
      </p:sp>
      <p:sp>
        <p:nvSpPr>
          <p:cNvPr id="63" name="Google Shape;1221;p167">
            <a:extLst>
              <a:ext uri="{FF2B5EF4-FFF2-40B4-BE49-F238E27FC236}">
                <a16:creationId xmlns:a16="http://schemas.microsoft.com/office/drawing/2014/main" id="{6035B0E3-3D00-5AD1-0CC7-0C40B809F0D5}"/>
              </a:ext>
            </a:extLst>
          </p:cNvPr>
          <p:cNvSpPr/>
          <p:nvPr/>
        </p:nvSpPr>
        <p:spPr>
          <a:xfrm>
            <a:off x="5296469" y="4652834"/>
            <a:ext cx="1623600" cy="423822"/>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Cupo anual y límite</a:t>
            </a:r>
            <a:endParaRPr sz="1300" b="1" dirty="0">
              <a:latin typeface="Arial" panose="020B0604020202020204" pitchFamily="34" charset="0"/>
              <a:ea typeface="Montserrat"/>
              <a:cs typeface="Arial" panose="020B0604020202020204" pitchFamily="34" charset="0"/>
              <a:sym typeface="Montserrat"/>
            </a:endParaRPr>
          </a:p>
        </p:txBody>
      </p:sp>
      <p:sp>
        <p:nvSpPr>
          <p:cNvPr id="2048" name="Google Shape;1207;p167">
            <a:extLst>
              <a:ext uri="{FF2B5EF4-FFF2-40B4-BE49-F238E27FC236}">
                <a16:creationId xmlns:a16="http://schemas.microsoft.com/office/drawing/2014/main" id="{1FBA5589-4B4B-FC6C-EBE5-A6EA151DE93C}"/>
              </a:ext>
            </a:extLst>
          </p:cNvPr>
          <p:cNvSpPr txBox="1"/>
          <p:nvPr/>
        </p:nvSpPr>
        <p:spPr>
          <a:xfrm>
            <a:off x="3166429" y="5314680"/>
            <a:ext cx="7509883" cy="1429020"/>
          </a:xfrm>
          <a:prstGeom prst="rect">
            <a:avLst/>
          </a:prstGeom>
          <a:solidFill>
            <a:srgbClr val="D8E6FC"/>
          </a:solidFill>
          <a:ln>
            <a:noFill/>
          </a:ln>
        </p:spPr>
        <p:txBody>
          <a:bodyPr spcFirstLastPara="1" wrap="square" lIns="76200" tIns="38100" rIns="76200" bIns="38100" anchor="ctr" anchorCtr="0">
            <a:noAutofit/>
          </a:bodyPr>
          <a:lstStyle/>
          <a:p>
            <a:pPr marL="0" marR="0" lvl="0" indent="0" algn="l" rtl="0">
              <a:lnSpc>
                <a:spcPct val="100000"/>
              </a:lnSpc>
              <a:spcBef>
                <a:spcPts val="0"/>
              </a:spcBef>
              <a:spcAft>
                <a:spcPts val="0"/>
              </a:spcAft>
              <a:buNone/>
            </a:pPr>
            <a:endParaRPr sz="1300" b="1" i="0" u="none" strike="noStrike" cap="none">
              <a:solidFill>
                <a:srgbClr val="083C92"/>
              </a:solidFill>
              <a:latin typeface="Arial" panose="020B0604020202020204" pitchFamily="34" charset="0"/>
              <a:ea typeface="Calibri"/>
              <a:cs typeface="Arial" panose="020B0604020202020204" pitchFamily="34" charset="0"/>
              <a:sym typeface="Calibri"/>
            </a:endParaRPr>
          </a:p>
        </p:txBody>
      </p:sp>
      <p:sp>
        <p:nvSpPr>
          <p:cNvPr id="2049" name="Google Shape;1208;p167">
            <a:extLst>
              <a:ext uri="{FF2B5EF4-FFF2-40B4-BE49-F238E27FC236}">
                <a16:creationId xmlns:a16="http://schemas.microsoft.com/office/drawing/2014/main" id="{85D1925D-F43E-22E1-3FC8-5D8C7F12A73F}"/>
              </a:ext>
            </a:extLst>
          </p:cNvPr>
          <p:cNvSpPr txBox="1"/>
          <p:nvPr/>
        </p:nvSpPr>
        <p:spPr>
          <a:xfrm>
            <a:off x="1314850" y="5313729"/>
            <a:ext cx="1853100" cy="1429971"/>
          </a:xfrm>
          <a:prstGeom prst="rect">
            <a:avLst/>
          </a:prstGeom>
          <a:solidFill>
            <a:schemeClr val="accent3"/>
          </a:solidFill>
          <a:ln>
            <a:noFill/>
          </a:ln>
        </p:spPr>
        <p:txBody>
          <a:bodyPr spcFirstLastPara="1" wrap="square" lIns="76200" tIns="38100" rIns="76200" bIns="38100" anchor="ctr" anchorCtr="0">
            <a:noAutofit/>
          </a:bodyPr>
          <a:lstStyle/>
          <a:p>
            <a:pPr marL="0" marR="0" lvl="0" indent="0" algn="ctr" rtl="0">
              <a:lnSpc>
                <a:spcPct val="100000"/>
              </a:lnSpc>
              <a:spcBef>
                <a:spcPts val="0"/>
              </a:spcBef>
              <a:spcAft>
                <a:spcPts val="0"/>
              </a:spcAft>
              <a:buNone/>
            </a:pPr>
            <a:r>
              <a:rPr lang="es-AR" sz="1300" b="1" i="0" u="none" strike="noStrike" cap="none" dirty="0">
                <a:solidFill>
                  <a:schemeClr val="lt1"/>
                </a:solidFill>
                <a:latin typeface="Arial" panose="020B0604020202020204" pitchFamily="34" charset="0"/>
                <a:ea typeface="Montserrat"/>
                <a:cs typeface="Arial" panose="020B0604020202020204" pitchFamily="34" charset="0"/>
                <a:sym typeface="Montserrat"/>
              </a:rPr>
              <a:t>80% (por 24 meses)</a:t>
            </a:r>
            <a:endParaRPr sz="1300" b="1" dirty="0">
              <a:latin typeface="Arial" panose="020B0604020202020204" pitchFamily="34" charset="0"/>
              <a:ea typeface="Montserrat"/>
              <a:cs typeface="Arial" panose="020B0604020202020204" pitchFamily="34" charset="0"/>
              <a:sym typeface="Montserrat"/>
            </a:endParaRPr>
          </a:p>
        </p:txBody>
      </p:sp>
      <p:sp>
        <p:nvSpPr>
          <p:cNvPr id="2051" name="Google Shape;1221;p167">
            <a:extLst>
              <a:ext uri="{FF2B5EF4-FFF2-40B4-BE49-F238E27FC236}">
                <a16:creationId xmlns:a16="http://schemas.microsoft.com/office/drawing/2014/main" id="{4F1D5B27-9F45-2EB2-24C2-B6039DC9D5D7}"/>
              </a:ext>
            </a:extLst>
          </p:cNvPr>
          <p:cNvSpPr/>
          <p:nvPr/>
        </p:nvSpPr>
        <p:spPr>
          <a:xfrm>
            <a:off x="3525022" y="5471982"/>
            <a:ext cx="1623600" cy="423822"/>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Mujeres</a:t>
            </a:r>
            <a:endParaRPr sz="1300" b="1" dirty="0">
              <a:latin typeface="Arial" panose="020B0604020202020204" pitchFamily="34" charset="0"/>
              <a:ea typeface="Montserrat"/>
              <a:cs typeface="Arial" panose="020B0604020202020204" pitchFamily="34" charset="0"/>
              <a:sym typeface="Montserrat"/>
            </a:endParaRPr>
          </a:p>
        </p:txBody>
      </p:sp>
      <p:sp>
        <p:nvSpPr>
          <p:cNvPr id="2052" name="Google Shape;1221;p167">
            <a:extLst>
              <a:ext uri="{FF2B5EF4-FFF2-40B4-BE49-F238E27FC236}">
                <a16:creationId xmlns:a16="http://schemas.microsoft.com/office/drawing/2014/main" id="{37AD311B-99A8-DC50-0C49-AE04D91F74B4}"/>
              </a:ext>
            </a:extLst>
          </p:cNvPr>
          <p:cNvSpPr/>
          <p:nvPr/>
        </p:nvSpPr>
        <p:spPr>
          <a:xfrm>
            <a:off x="5309600" y="5391741"/>
            <a:ext cx="1623600" cy="791509"/>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Travestis / Transexuales / Transgénero </a:t>
            </a:r>
            <a:endParaRPr sz="1300" b="1" dirty="0">
              <a:latin typeface="Arial" panose="020B0604020202020204" pitchFamily="34" charset="0"/>
              <a:ea typeface="Montserrat"/>
              <a:cs typeface="Arial" panose="020B0604020202020204" pitchFamily="34" charset="0"/>
              <a:sym typeface="Montserrat"/>
            </a:endParaRPr>
          </a:p>
        </p:txBody>
      </p:sp>
      <p:sp>
        <p:nvSpPr>
          <p:cNvPr id="2053" name="Google Shape;1221;p167">
            <a:extLst>
              <a:ext uri="{FF2B5EF4-FFF2-40B4-BE49-F238E27FC236}">
                <a16:creationId xmlns:a16="http://schemas.microsoft.com/office/drawing/2014/main" id="{1FBF3A31-F12C-DF5F-523C-C66452FE3604}"/>
              </a:ext>
            </a:extLst>
          </p:cNvPr>
          <p:cNvSpPr/>
          <p:nvPr/>
        </p:nvSpPr>
        <p:spPr>
          <a:xfrm>
            <a:off x="7124714" y="5385332"/>
            <a:ext cx="1623600" cy="804658"/>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Postgrado (Ingeniería, Cs. Exactas o Naturales)</a:t>
            </a:r>
            <a:endParaRPr sz="1300" b="1" dirty="0">
              <a:latin typeface="Arial" panose="020B0604020202020204" pitchFamily="34" charset="0"/>
              <a:ea typeface="Montserrat"/>
              <a:cs typeface="Arial" panose="020B0604020202020204" pitchFamily="34" charset="0"/>
              <a:sym typeface="Montserrat"/>
            </a:endParaRPr>
          </a:p>
        </p:txBody>
      </p:sp>
      <p:sp>
        <p:nvSpPr>
          <p:cNvPr id="2054" name="Google Shape;1221;p167">
            <a:extLst>
              <a:ext uri="{FF2B5EF4-FFF2-40B4-BE49-F238E27FC236}">
                <a16:creationId xmlns:a16="http://schemas.microsoft.com/office/drawing/2014/main" id="{58201C03-0229-7679-0CA4-FE4418330386}"/>
              </a:ext>
            </a:extLst>
          </p:cNvPr>
          <p:cNvSpPr/>
          <p:nvPr/>
        </p:nvSpPr>
        <p:spPr>
          <a:xfrm>
            <a:off x="3525022" y="6176204"/>
            <a:ext cx="1623600" cy="423822"/>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Discapacidad</a:t>
            </a:r>
            <a:endParaRPr sz="1300" b="1" dirty="0">
              <a:latin typeface="Arial" panose="020B0604020202020204" pitchFamily="34" charset="0"/>
              <a:ea typeface="Montserrat"/>
              <a:cs typeface="Arial" panose="020B0604020202020204" pitchFamily="34" charset="0"/>
              <a:sym typeface="Montserrat"/>
            </a:endParaRPr>
          </a:p>
        </p:txBody>
      </p:sp>
      <p:sp>
        <p:nvSpPr>
          <p:cNvPr id="2055" name="Google Shape;1221;p167">
            <a:extLst>
              <a:ext uri="{FF2B5EF4-FFF2-40B4-BE49-F238E27FC236}">
                <a16:creationId xmlns:a16="http://schemas.microsoft.com/office/drawing/2014/main" id="{89DBE8FF-B524-4EEA-5374-867B7C1DF835}"/>
              </a:ext>
            </a:extLst>
          </p:cNvPr>
          <p:cNvSpPr/>
          <p:nvPr/>
        </p:nvSpPr>
        <p:spPr>
          <a:xfrm>
            <a:off x="5319560" y="6235631"/>
            <a:ext cx="1623600" cy="423822"/>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Zona desfavorable</a:t>
            </a:r>
            <a:endParaRPr lang="es-AR" sz="1300" b="1" dirty="0">
              <a:latin typeface="Arial" panose="020B0604020202020204" pitchFamily="34" charset="0"/>
              <a:ea typeface="Montserrat"/>
              <a:cs typeface="Arial" panose="020B0604020202020204" pitchFamily="34" charset="0"/>
              <a:sym typeface="Montserrat"/>
            </a:endParaRPr>
          </a:p>
        </p:txBody>
      </p:sp>
      <p:sp>
        <p:nvSpPr>
          <p:cNvPr id="2056" name="Google Shape;1221;p167">
            <a:extLst>
              <a:ext uri="{FF2B5EF4-FFF2-40B4-BE49-F238E27FC236}">
                <a16:creationId xmlns:a16="http://schemas.microsoft.com/office/drawing/2014/main" id="{4292261F-5CD2-7968-CDE3-7048A56C7E2C}"/>
              </a:ext>
            </a:extLst>
          </p:cNvPr>
          <p:cNvSpPr/>
          <p:nvPr/>
        </p:nvSpPr>
        <p:spPr>
          <a:xfrm>
            <a:off x="8894967" y="5399251"/>
            <a:ext cx="1623600" cy="763697"/>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Beneficiarios de planes sociales</a:t>
            </a:r>
            <a:endParaRPr lang="es-AR" sz="1300" b="1" dirty="0">
              <a:latin typeface="Arial" panose="020B0604020202020204" pitchFamily="34" charset="0"/>
              <a:ea typeface="Montserrat"/>
              <a:cs typeface="Arial" panose="020B0604020202020204" pitchFamily="34" charset="0"/>
              <a:sym typeface="Montserrat"/>
            </a:endParaRPr>
          </a:p>
        </p:txBody>
      </p:sp>
      <p:cxnSp>
        <p:nvCxnSpPr>
          <p:cNvPr id="2057" name="Conector recto de flecha 2056">
            <a:extLst>
              <a:ext uri="{FF2B5EF4-FFF2-40B4-BE49-F238E27FC236}">
                <a16:creationId xmlns:a16="http://schemas.microsoft.com/office/drawing/2014/main" id="{D42FF02B-8A4D-6497-B9CF-997E028C6B61}"/>
              </a:ext>
            </a:extLst>
          </p:cNvPr>
          <p:cNvCxnSpPr>
            <a:cxnSpLocks/>
            <a:endCxn id="36" idx="0"/>
          </p:cNvCxnSpPr>
          <p:nvPr/>
        </p:nvCxnSpPr>
        <p:spPr>
          <a:xfrm>
            <a:off x="4361269" y="3086786"/>
            <a:ext cx="0" cy="187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8" name="Google Shape;1221;p167">
            <a:extLst>
              <a:ext uri="{FF2B5EF4-FFF2-40B4-BE49-F238E27FC236}">
                <a16:creationId xmlns:a16="http://schemas.microsoft.com/office/drawing/2014/main" id="{670D471F-8F41-353B-E644-A6184E38C4A9}"/>
              </a:ext>
            </a:extLst>
          </p:cNvPr>
          <p:cNvSpPr/>
          <p:nvPr/>
        </p:nvSpPr>
        <p:spPr>
          <a:xfrm>
            <a:off x="7124714" y="4630774"/>
            <a:ext cx="2878548" cy="574841"/>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s-AR" sz="1300" b="1" i="0" u="none" strike="noStrike" cap="none" dirty="0">
                <a:solidFill>
                  <a:srgbClr val="083C92"/>
                </a:solidFill>
                <a:latin typeface="Arial" panose="020B0604020202020204" pitchFamily="34" charset="0"/>
                <a:ea typeface="Montserrat"/>
                <a:cs typeface="Arial" panose="020B0604020202020204" pitchFamily="34" charset="0"/>
                <a:sym typeface="Montserrat"/>
              </a:rPr>
              <a:t>No generan saldos a favor – Si imputación parcial</a:t>
            </a:r>
            <a:endParaRPr sz="1300" b="1" dirty="0">
              <a:latin typeface="Arial" panose="020B0604020202020204" pitchFamily="34" charset="0"/>
              <a:ea typeface="Montserrat"/>
              <a:cs typeface="Arial" panose="020B0604020202020204" pitchFamily="34" charset="0"/>
              <a:sym typeface="Montserrat"/>
            </a:endParaRPr>
          </a:p>
        </p:txBody>
      </p:sp>
      <p:cxnSp>
        <p:nvCxnSpPr>
          <p:cNvPr id="2059" name="Conector recto de flecha 2058">
            <a:extLst>
              <a:ext uri="{FF2B5EF4-FFF2-40B4-BE49-F238E27FC236}">
                <a16:creationId xmlns:a16="http://schemas.microsoft.com/office/drawing/2014/main" id="{E1825618-AB04-E0EB-6B82-1DED53709443}"/>
              </a:ext>
            </a:extLst>
          </p:cNvPr>
          <p:cNvCxnSpPr>
            <a:cxnSpLocks/>
          </p:cNvCxnSpPr>
          <p:nvPr/>
        </p:nvCxnSpPr>
        <p:spPr>
          <a:xfrm>
            <a:off x="8533738" y="3221507"/>
            <a:ext cx="0" cy="289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Bocadillo: rectángulo 2">
            <a:extLst>
              <a:ext uri="{FF2B5EF4-FFF2-40B4-BE49-F238E27FC236}">
                <a16:creationId xmlns:a16="http://schemas.microsoft.com/office/drawing/2014/main" id="{A07F671A-329B-7AA2-5EED-8040BB793FC9}"/>
              </a:ext>
            </a:extLst>
          </p:cNvPr>
          <p:cNvSpPr/>
          <p:nvPr/>
        </p:nvSpPr>
        <p:spPr>
          <a:xfrm>
            <a:off x="10893298" y="1450630"/>
            <a:ext cx="1017966" cy="2928865"/>
          </a:xfrm>
          <a:prstGeom prst="wedgeRectCallout">
            <a:avLst>
              <a:gd name="adj1" fmla="val -292164"/>
              <a:gd name="adj2" fmla="val -272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t>Mano de obra directa del servicio y/o bien que desarrolle – no actividades de soporte</a:t>
            </a:r>
            <a:endParaRPr lang="es-AR" sz="1400" b="1" dirty="0"/>
          </a:p>
        </p:txBody>
      </p:sp>
    </p:spTree>
    <p:extLst>
      <p:ext uri="{BB962C8B-B14F-4D97-AF65-F5344CB8AC3E}">
        <p14:creationId xmlns:p14="http://schemas.microsoft.com/office/powerpoint/2010/main" val="426004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39D82-8810-B92B-862F-E8871C0A9ADD}"/>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CE51CBA-BF62-0767-24CE-B718CFD4D8DD}"/>
              </a:ext>
            </a:extLst>
          </p:cNvPr>
          <p:cNvSpPr/>
          <p:nvPr/>
        </p:nvSpPr>
        <p:spPr>
          <a:xfrm>
            <a:off x="3273075" y="3058478"/>
            <a:ext cx="2046485" cy="1017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sz="1300" b="1">
              <a:latin typeface="Arial" panose="020B0604020202020204" pitchFamily="34" charset="0"/>
              <a:cs typeface="Arial" panose="020B0604020202020204" pitchFamily="34" charset="0"/>
            </a:endParaRPr>
          </a:p>
        </p:txBody>
      </p:sp>
      <p:sp>
        <p:nvSpPr>
          <p:cNvPr id="57" name="Google Shape;781;p151">
            <a:extLst>
              <a:ext uri="{FF2B5EF4-FFF2-40B4-BE49-F238E27FC236}">
                <a16:creationId xmlns:a16="http://schemas.microsoft.com/office/drawing/2014/main" id="{96EA1457-CE64-2365-92F5-393DFE870E5B}"/>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s-AR" sz="2500" dirty="0">
                <a:solidFill>
                  <a:schemeClr val="bg1"/>
                </a:solidFill>
                <a:latin typeface="Arial" panose="020B0604020202020204" pitchFamily="34" charset="0"/>
                <a:cs typeface="Arial" panose="020B0604020202020204" pitchFamily="34" charset="0"/>
              </a:rPr>
              <a:t>Emisión de bono de crédito fiscal</a:t>
            </a:r>
          </a:p>
        </p:txBody>
      </p:sp>
      <p:cxnSp>
        <p:nvCxnSpPr>
          <p:cNvPr id="2059" name="Conector recto de flecha 2058">
            <a:extLst>
              <a:ext uri="{FF2B5EF4-FFF2-40B4-BE49-F238E27FC236}">
                <a16:creationId xmlns:a16="http://schemas.microsoft.com/office/drawing/2014/main" id="{9B32CCD1-25B5-58B8-E220-49D89E0D40CA}"/>
              </a:ext>
            </a:extLst>
          </p:cNvPr>
          <p:cNvCxnSpPr>
            <a:cxnSpLocks/>
          </p:cNvCxnSpPr>
          <p:nvPr/>
        </p:nvCxnSpPr>
        <p:spPr>
          <a:xfrm>
            <a:off x="8524501" y="3059396"/>
            <a:ext cx="0" cy="289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Diagrama 1">
            <a:extLst>
              <a:ext uri="{FF2B5EF4-FFF2-40B4-BE49-F238E27FC236}">
                <a16:creationId xmlns:a16="http://schemas.microsoft.com/office/drawing/2014/main" id="{989B6CFA-03B6-0353-2A12-54431D7FBEA6}"/>
              </a:ext>
            </a:extLst>
          </p:cNvPr>
          <p:cNvGraphicFramePr/>
          <p:nvPr>
            <p:extLst>
              <p:ext uri="{D42A27DB-BD31-4B8C-83A1-F6EECF244321}">
                <p14:modId xmlns:p14="http://schemas.microsoft.com/office/powerpoint/2010/main" val="3192937108"/>
              </p:ext>
            </p:extLst>
          </p:nvPr>
        </p:nvGraphicFramePr>
        <p:xfrm>
          <a:off x="240632" y="1591982"/>
          <a:ext cx="11815010" cy="5157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44CF220D-6051-4E1D-DA7A-F72073DD4F9E}"/>
              </a:ext>
            </a:extLst>
          </p:cNvPr>
          <p:cNvPicPr>
            <a:picLocks noChangeAspect="1"/>
          </p:cNvPicPr>
          <p:nvPr/>
        </p:nvPicPr>
        <p:blipFill>
          <a:blip r:embed="rId7"/>
          <a:stretch>
            <a:fillRect/>
          </a:stretch>
        </p:blipFill>
        <p:spPr>
          <a:xfrm>
            <a:off x="136358" y="5847379"/>
            <a:ext cx="4973056" cy="466224"/>
          </a:xfrm>
          <a:prstGeom prst="rect">
            <a:avLst/>
          </a:prstGeom>
        </p:spPr>
      </p:pic>
      <p:pic>
        <p:nvPicPr>
          <p:cNvPr id="7" name="Imagen 6">
            <a:extLst>
              <a:ext uri="{FF2B5EF4-FFF2-40B4-BE49-F238E27FC236}">
                <a16:creationId xmlns:a16="http://schemas.microsoft.com/office/drawing/2014/main" id="{022706E8-84EB-8302-A43E-31E55433FB33}"/>
              </a:ext>
            </a:extLst>
          </p:cNvPr>
          <p:cNvPicPr>
            <a:picLocks noChangeAspect="1"/>
          </p:cNvPicPr>
          <p:nvPr/>
        </p:nvPicPr>
        <p:blipFill>
          <a:blip r:embed="rId8"/>
          <a:stretch>
            <a:fillRect/>
          </a:stretch>
        </p:blipFill>
        <p:spPr>
          <a:xfrm>
            <a:off x="6666623" y="5760928"/>
            <a:ext cx="5493293" cy="886015"/>
          </a:xfrm>
          <a:prstGeom prst="rect">
            <a:avLst/>
          </a:prstGeom>
        </p:spPr>
      </p:pic>
      <p:pic>
        <p:nvPicPr>
          <p:cNvPr id="9" name="Imagen 8">
            <a:extLst>
              <a:ext uri="{FF2B5EF4-FFF2-40B4-BE49-F238E27FC236}">
                <a16:creationId xmlns:a16="http://schemas.microsoft.com/office/drawing/2014/main" id="{0A1BD32B-F220-A19E-DCDF-2CF3FD50EC0C}"/>
              </a:ext>
            </a:extLst>
          </p:cNvPr>
          <p:cNvPicPr>
            <a:picLocks noChangeAspect="1"/>
          </p:cNvPicPr>
          <p:nvPr/>
        </p:nvPicPr>
        <p:blipFill>
          <a:blip r:embed="rId9"/>
          <a:stretch>
            <a:fillRect/>
          </a:stretch>
        </p:blipFill>
        <p:spPr>
          <a:xfrm>
            <a:off x="5735591" y="12693"/>
            <a:ext cx="3491725" cy="2753957"/>
          </a:xfrm>
          <a:prstGeom prst="rect">
            <a:avLst/>
          </a:prstGeom>
        </p:spPr>
      </p:pic>
      <p:sp>
        <p:nvSpPr>
          <p:cNvPr id="12" name="Flecha: a la derecha con muesca 11">
            <a:extLst>
              <a:ext uri="{FF2B5EF4-FFF2-40B4-BE49-F238E27FC236}">
                <a16:creationId xmlns:a16="http://schemas.microsoft.com/office/drawing/2014/main" id="{9DDDFBB2-BADA-C467-AFD3-DE694F84FE68}"/>
              </a:ext>
            </a:extLst>
          </p:cNvPr>
          <p:cNvSpPr/>
          <p:nvPr/>
        </p:nvSpPr>
        <p:spPr>
          <a:xfrm rot="5400000">
            <a:off x="1761187" y="5343258"/>
            <a:ext cx="489204" cy="48463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3" name="Imagen 12">
            <a:extLst>
              <a:ext uri="{FF2B5EF4-FFF2-40B4-BE49-F238E27FC236}">
                <a16:creationId xmlns:a16="http://schemas.microsoft.com/office/drawing/2014/main" id="{473555AE-0A02-B0FC-DAC8-29FB6B5CD16C}"/>
              </a:ext>
            </a:extLst>
          </p:cNvPr>
          <p:cNvPicPr>
            <a:picLocks noChangeAspect="1"/>
          </p:cNvPicPr>
          <p:nvPr/>
        </p:nvPicPr>
        <p:blipFill>
          <a:blip r:embed="rId10"/>
          <a:stretch>
            <a:fillRect/>
          </a:stretch>
        </p:blipFill>
        <p:spPr>
          <a:xfrm rot="10800000">
            <a:off x="6666623" y="2815527"/>
            <a:ext cx="621596" cy="485901"/>
          </a:xfrm>
          <a:prstGeom prst="rect">
            <a:avLst/>
          </a:prstGeom>
        </p:spPr>
      </p:pic>
      <p:pic>
        <p:nvPicPr>
          <p:cNvPr id="14" name="Imagen 13">
            <a:extLst>
              <a:ext uri="{FF2B5EF4-FFF2-40B4-BE49-F238E27FC236}">
                <a16:creationId xmlns:a16="http://schemas.microsoft.com/office/drawing/2014/main" id="{5AD3DEF6-F1BA-EED1-0A7E-F3D85E6D1B31}"/>
              </a:ext>
            </a:extLst>
          </p:cNvPr>
          <p:cNvPicPr>
            <a:picLocks noChangeAspect="1"/>
          </p:cNvPicPr>
          <p:nvPr/>
        </p:nvPicPr>
        <p:blipFill>
          <a:blip r:embed="rId10"/>
          <a:stretch>
            <a:fillRect/>
          </a:stretch>
        </p:blipFill>
        <p:spPr>
          <a:xfrm>
            <a:off x="10362972" y="5242723"/>
            <a:ext cx="524301" cy="518205"/>
          </a:xfrm>
          <a:prstGeom prst="rect">
            <a:avLst/>
          </a:prstGeom>
        </p:spPr>
      </p:pic>
    </p:spTree>
    <p:extLst>
      <p:ext uri="{BB962C8B-B14F-4D97-AF65-F5344CB8AC3E}">
        <p14:creationId xmlns:p14="http://schemas.microsoft.com/office/powerpoint/2010/main" val="1461820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A6541-2995-E838-ED93-9E9B97453655}"/>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DAEE286-12DB-3241-ECD2-C43A2177879B}"/>
              </a:ext>
            </a:extLst>
          </p:cNvPr>
          <p:cNvSpPr/>
          <p:nvPr/>
        </p:nvSpPr>
        <p:spPr>
          <a:xfrm>
            <a:off x="3273075" y="3058478"/>
            <a:ext cx="2046485" cy="1017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sz="1300" b="1">
              <a:latin typeface="Arial" panose="020B0604020202020204" pitchFamily="34" charset="0"/>
              <a:cs typeface="Arial" panose="020B0604020202020204" pitchFamily="34" charset="0"/>
            </a:endParaRPr>
          </a:p>
        </p:txBody>
      </p:sp>
      <p:sp>
        <p:nvSpPr>
          <p:cNvPr id="57" name="Google Shape;781;p151">
            <a:extLst>
              <a:ext uri="{FF2B5EF4-FFF2-40B4-BE49-F238E27FC236}">
                <a16:creationId xmlns:a16="http://schemas.microsoft.com/office/drawing/2014/main" id="{F78A98A6-12B8-95AF-BA5E-DF0BDB25CDBE}"/>
              </a:ext>
            </a:extLst>
          </p:cNvPr>
          <p:cNvSpPr/>
          <p:nvPr/>
        </p:nvSpPr>
        <p:spPr>
          <a:xfrm>
            <a:off x="-9300" y="0"/>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600" dirty="0">
                <a:solidFill>
                  <a:schemeClr val="bg1"/>
                </a:solidFill>
                <a:latin typeface="Arial" panose="020B0604020202020204" pitchFamily="34" charset="0"/>
                <a:cs typeface="Arial" panose="020B0604020202020204" pitchFamily="34" charset="0"/>
              </a:rPr>
              <a:t>Transferencia de los </a:t>
            </a:r>
          </a:p>
          <a:p>
            <a:pPr marL="0" lvl="0" indent="0" algn="ctr" rtl="0">
              <a:spcBef>
                <a:spcPts val="0"/>
              </a:spcBef>
              <a:spcAft>
                <a:spcPts val="0"/>
              </a:spcAft>
              <a:buNone/>
            </a:pPr>
            <a:r>
              <a:rPr lang="es-AR" sz="2600" dirty="0">
                <a:solidFill>
                  <a:schemeClr val="bg1"/>
                </a:solidFill>
                <a:latin typeface="Arial" panose="020B0604020202020204" pitchFamily="34" charset="0"/>
                <a:cs typeface="Arial" panose="020B0604020202020204" pitchFamily="34" charset="0"/>
              </a:rPr>
              <a:t>Bono de crédito fiscal</a:t>
            </a:r>
          </a:p>
        </p:txBody>
      </p:sp>
      <p:cxnSp>
        <p:nvCxnSpPr>
          <p:cNvPr id="2059" name="Conector recto de flecha 2058">
            <a:extLst>
              <a:ext uri="{FF2B5EF4-FFF2-40B4-BE49-F238E27FC236}">
                <a16:creationId xmlns:a16="http://schemas.microsoft.com/office/drawing/2014/main" id="{1041861E-DC47-38CC-ED9C-B51BC1773E3B}"/>
              </a:ext>
            </a:extLst>
          </p:cNvPr>
          <p:cNvCxnSpPr>
            <a:cxnSpLocks/>
          </p:cNvCxnSpPr>
          <p:nvPr/>
        </p:nvCxnSpPr>
        <p:spPr>
          <a:xfrm>
            <a:off x="8524501" y="3059396"/>
            <a:ext cx="0" cy="289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Diagrama 1">
            <a:extLst>
              <a:ext uri="{FF2B5EF4-FFF2-40B4-BE49-F238E27FC236}">
                <a16:creationId xmlns:a16="http://schemas.microsoft.com/office/drawing/2014/main" id="{6D674001-B093-907A-079D-787465049283}"/>
              </a:ext>
            </a:extLst>
          </p:cNvPr>
          <p:cNvGraphicFramePr/>
          <p:nvPr>
            <p:extLst>
              <p:ext uri="{D42A27DB-BD31-4B8C-83A1-F6EECF244321}">
                <p14:modId xmlns:p14="http://schemas.microsoft.com/office/powerpoint/2010/main" val="299521764"/>
              </p:ext>
            </p:extLst>
          </p:nvPr>
        </p:nvGraphicFramePr>
        <p:xfrm>
          <a:off x="240632" y="1591982"/>
          <a:ext cx="11815010" cy="5157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4570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483E23D9-AD13-F6D9-ABAB-452EF197616E}"/>
              </a:ext>
            </a:extLst>
          </p:cNvPr>
          <p:cNvSpPr/>
          <p:nvPr/>
        </p:nvSpPr>
        <p:spPr>
          <a:xfrm>
            <a:off x="8401050" y="3924300"/>
            <a:ext cx="3288163" cy="66675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b="1">
              <a:ln w="22225">
                <a:solidFill>
                  <a:schemeClr val="accent2"/>
                </a:solidFill>
                <a:prstDash val="solid"/>
              </a:ln>
              <a:solidFill>
                <a:schemeClr val="accent2">
                  <a:lumMod val="40000"/>
                  <a:lumOff val="60000"/>
                </a:schemeClr>
              </a:solidFill>
            </a:endParaRPr>
          </a:p>
        </p:txBody>
      </p:sp>
      <p:sp>
        <p:nvSpPr>
          <p:cNvPr id="57" name="Google Shape;781;p151">
            <a:extLst>
              <a:ext uri="{FF2B5EF4-FFF2-40B4-BE49-F238E27FC236}">
                <a16:creationId xmlns:a16="http://schemas.microsoft.com/office/drawing/2014/main" id="{964D6E99-6728-6B68-69D9-D0A35EB01D45}"/>
              </a:ext>
            </a:extLst>
          </p:cNvPr>
          <p:cNvSpPr/>
          <p:nvPr/>
        </p:nvSpPr>
        <p:spPr>
          <a:xfrm>
            <a:off x="0" y="0"/>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600" dirty="0">
                <a:solidFill>
                  <a:schemeClr val="bg1"/>
                </a:solidFill>
                <a:latin typeface="Arial" panose="020B0604020202020204" pitchFamily="34" charset="0"/>
                <a:cs typeface="Arial" panose="020B0604020202020204" pitchFamily="34" charset="0"/>
              </a:rPr>
              <a:t>Bono de crédito fiscal</a:t>
            </a:r>
          </a:p>
        </p:txBody>
      </p:sp>
      <p:pic>
        <p:nvPicPr>
          <p:cNvPr id="2" name="Imagen 1">
            <a:extLst>
              <a:ext uri="{FF2B5EF4-FFF2-40B4-BE49-F238E27FC236}">
                <a16:creationId xmlns:a16="http://schemas.microsoft.com/office/drawing/2014/main" id="{51468CDE-F77E-1BAD-B57F-AB4583DAD38C}"/>
              </a:ext>
            </a:extLst>
          </p:cNvPr>
          <p:cNvPicPr>
            <a:picLocks noChangeAspect="1"/>
          </p:cNvPicPr>
          <p:nvPr/>
        </p:nvPicPr>
        <p:blipFill>
          <a:blip r:embed="rId3"/>
          <a:stretch>
            <a:fillRect/>
          </a:stretch>
        </p:blipFill>
        <p:spPr>
          <a:xfrm>
            <a:off x="502787" y="1525064"/>
            <a:ext cx="11318210" cy="4817035"/>
          </a:xfrm>
          <a:prstGeom prst="rect">
            <a:avLst/>
          </a:prstGeom>
        </p:spPr>
      </p:pic>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sz="1300" b="1" dirty="0">
                <a:latin typeface="Arial" panose="020B0604020202020204" pitchFamily="34" charset="0"/>
                <a:cs typeface="Arial" panose="020B0604020202020204" pitchFamily="34" charset="0"/>
              </a:endParaRPr>
            </a:p>
          </p:txBody>
        </p:sp>
        <p:pic>
          <p:nvPicPr>
            <p:cNvPr id="39" name="object 5">
              <a:extLst>
                <a:ext uri="{FF2B5EF4-FFF2-40B4-BE49-F238E27FC236}">
                  <a16:creationId xmlns:a16="http://schemas.microsoft.com/office/drawing/2014/main" id="{3C7B87C4-2EF5-7345-A91D-A4AC7BD0B1F8}"/>
                </a:ext>
              </a:extLst>
            </p:cNvPr>
            <p:cNvPicPr/>
            <p:nvPr/>
          </p:nvPicPr>
          <p:blipFill>
            <a:blip r:embed="rId4"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5"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6"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7"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8"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sz="1300" b="1" dirty="0">
                <a:latin typeface="Arial" panose="020B0604020202020204" pitchFamily="34" charset="0"/>
                <a:cs typeface="Arial" panose="020B0604020202020204" pitchFamily="34" charset="0"/>
              </a:endParaRPr>
            </a:p>
          </p:txBody>
        </p:sp>
        <p:pic>
          <p:nvPicPr>
            <p:cNvPr id="45" name="object 11">
              <a:extLst>
                <a:ext uri="{FF2B5EF4-FFF2-40B4-BE49-F238E27FC236}">
                  <a16:creationId xmlns:a16="http://schemas.microsoft.com/office/drawing/2014/main" id="{3DBA7221-C01F-AAE2-5025-A5C69B80E75B}"/>
                </a:ext>
              </a:extLst>
            </p:cNvPr>
            <p:cNvPicPr/>
            <p:nvPr/>
          </p:nvPicPr>
          <p:blipFill>
            <a:blip r:embed="rId9"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sz="1300" b="1" dirty="0">
                <a:latin typeface="Arial" panose="020B0604020202020204" pitchFamily="34" charset="0"/>
                <a:cs typeface="Arial" panose="020B0604020202020204" pitchFamily="34" charset="0"/>
              </a:endParaRPr>
            </a:p>
          </p:txBody>
        </p:sp>
        <p:pic>
          <p:nvPicPr>
            <p:cNvPr id="47" name="object 13">
              <a:extLst>
                <a:ext uri="{FF2B5EF4-FFF2-40B4-BE49-F238E27FC236}">
                  <a16:creationId xmlns:a16="http://schemas.microsoft.com/office/drawing/2014/main" id="{715EC35D-1C5F-26CF-5D64-B0AA3C1F40E9}"/>
                </a:ext>
              </a:extLst>
            </p:cNvPr>
            <p:cNvPicPr/>
            <p:nvPr/>
          </p:nvPicPr>
          <p:blipFill>
            <a:blip r:embed="rId5"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10"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11"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sz="1300" b="1" dirty="0">
                <a:latin typeface="Arial" panose="020B0604020202020204" pitchFamily="34" charset="0"/>
                <a:cs typeface="Arial" panose="020B0604020202020204" pitchFamily="34" charset="0"/>
              </a:endParaRPr>
            </a:p>
          </p:txBody>
        </p:sp>
        <p:pic>
          <p:nvPicPr>
            <p:cNvPr id="51" name="object 17">
              <a:extLst>
                <a:ext uri="{FF2B5EF4-FFF2-40B4-BE49-F238E27FC236}">
                  <a16:creationId xmlns:a16="http://schemas.microsoft.com/office/drawing/2014/main" id="{294CFFEF-0322-1755-218F-BA012CEC8DC5}"/>
                </a:ext>
              </a:extLst>
            </p:cNvPr>
            <p:cNvPicPr/>
            <p:nvPr/>
          </p:nvPicPr>
          <p:blipFill>
            <a:blip r:embed="rId4"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8"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sz="1300" b="1" dirty="0">
                <a:latin typeface="Arial" panose="020B0604020202020204" pitchFamily="34" charset="0"/>
                <a:cs typeface="Arial" panose="020B0604020202020204" pitchFamily="34" charset="0"/>
              </a:endParaRPr>
            </a:p>
          </p:txBody>
        </p:sp>
        <p:pic>
          <p:nvPicPr>
            <p:cNvPr id="54" name="object 20">
              <a:extLst>
                <a:ext uri="{FF2B5EF4-FFF2-40B4-BE49-F238E27FC236}">
                  <a16:creationId xmlns:a16="http://schemas.microsoft.com/office/drawing/2014/main" id="{A34634CB-D749-91BB-AEDF-F31AAB3138A0}"/>
                </a:ext>
              </a:extLst>
            </p:cNvPr>
            <p:cNvPicPr/>
            <p:nvPr/>
          </p:nvPicPr>
          <p:blipFill>
            <a:blip r:embed="rId12"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8"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sz="1300" b="1" dirty="0">
                <a:latin typeface="Arial" panose="020B0604020202020204" pitchFamily="34" charset="0"/>
                <a:cs typeface="Arial" panose="020B0604020202020204" pitchFamily="34" charset="0"/>
              </a:endParaRPr>
            </a:p>
          </p:txBody>
        </p:sp>
      </p:grpSp>
      <p:sp>
        <p:nvSpPr>
          <p:cNvPr id="4" name="CuadroTexto 3">
            <a:extLst>
              <a:ext uri="{FF2B5EF4-FFF2-40B4-BE49-F238E27FC236}">
                <a16:creationId xmlns:a16="http://schemas.microsoft.com/office/drawing/2014/main" id="{277CD45A-1A24-68C5-9AAD-7EED18F0E2B6}"/>
              </a:ext>
            </a:extLst>
          </p:cNvPr>
          <p:cNvSpPr txBox="1"/>
          <p:nvPr/>
        </p:nvSpPr>
        <p:spPr>
          <a:xfrm>
            <a:off x="4593323" y="6092198"/>
            <a:ext cx="7552671" cy="584775"/>
          </a:xfrm>
          <a:prstGeom prst="rect">
            <a:avLst/>
          </a:prstGeom>
          <a:noFill/>
        </p:spPr>
        <p:txBody>
          <a:bodyPr wrap="square">
            <a:spAutoFit/>
          </a:bodyPr>
          <a:lstStyle/>
          <a:p>
            <a:r>
              <a:rPr lang="es-AR" sz="1600" u="sng" dirty="0">
                <a:effectLst/>
                <a:latin typeface="Arial" panose="020B0604020202020204" pitchFamily="34" charset="0"/>
                <a:ea typeface="Times New Roman" panose="02020603050405020304" pitchFamily="18" charset="0"/>
              </a:rPr>
              <a:t>Otorgamiento</a:t>
            </a:r>
            <a:r>
              <a:rPr lang="es-AR" sz="1600" dirty="0">
                <a:effectLst/>
                <a:latin typeface="Arial" panose="020B0604020202020204" pitchFamily="34" charset="0"/>
                <a:ea typeface="Times New Roman" panose="02020603050405020304" pitchFamily="18" charset="0"/>
              </a:rPr>
              <a:t>: a partir del mes siguiente al de la inscripción en el </a:t>
            </a:r>
            <a:r>
              <a:rPr lang="es-AR" sz="1600" dirty="0">
                <a:latin typeface="Arial" panose="020B0604020202020204" pitchFamily="34" charset="0"/>
                <a:ea typeface="Times New Roman" panose="02020603050405020304" pitchFamily="18" charset="0"/>
              </a:rPr>
              <a:t>Registro. Emisión mensual </a:t>
            </a:r>
            <a:r>
              <a:rPr lang="es-AR" sz="1600" dirty="0">
                <a:latin typeface="Arial" panose="020B0604020202020204" pitchFamily="34" charset="0"/>
                <a:ea typeface="Times New Roman" panose="02020603050405020304" pitchFamily="18" charset="0"/>
                <a:sym typeface="Wingdings" panose="05000000000000000000" pitchFamily="2" charset="2"/>
              </a:rPr>
              <a:t> La AA le informa a la AFIP.</a:t>
            </a:r>
            <a:endParaRPr lang="es-AR" sz="1600" dirty="0"/>
          </a:p>
        </p:txBody>
      </p:sp>
      <p:sp>
        <p:nvSpPr>
          <p:cNvPr id="6" name="CuadroTexto 5">
            <a:extLst>
              <a:ext uri="{FF2B5EF4-FFF2-40B4-BE49-F238E27FC236}">
                <a16:creationId xmlns:a16="http://schemas.microsoft.com/office/drawing/2014/main" id="{1DA319F5-56CA-A08A-9F57-1DCBBC5120DB}"/>
              </a:ext>
            </a:extLst>
          </p:cNvPr>
          <p:cNvSpPr txBox="1"/>
          <p:nvPr/>
        </p:nvSpPr>
        <p:spPr>
          <a:xfrm>
            <a:off x="8401050" y="3691697"/>
            <a:ext cx="3318906" cy="307777"/>
          </a:xfrm>
          <a:prstGeom prst="rect">
            <a:avLst/>
          </a:prstGeom>
          <a:noFill/>
          <a:ln>
            <a:solidFill>
              <a:srgbClr val="FF0000"/>
            </a:solidFill>
          </a:ln>
        </p:spPr>
        <p:txBody>
          <a:bodyPr wrap="square" rtlCol="0">
            <a:spAutoFit/>
          </a:bodyPr>
          <a:lstStyle/>
          <a:p>
            <a:r>
              <a:rPr lang="es-AR" sz="1400" dirty="0">
                <a:latin typeface="Arial" panose="020B0604020202020204" pitchFamily="34" charset="0"/>
                <a:cs typeface="Arial" panose="020B0604020202020204" pitchFamily="34" charset="0"/>
              </a:rPr>
              <a:t>Utilizado parcialmente – No transferible</a:t>
            </a:r>
          </a:p>
        </p:txBody>
      </p:sp>
      <p:sp>
        <p:nvSpPr>
          <p:cNvPr id="7" name="CuadroTexto 6">
            <a:extLst>
              <a:ext uri="{FF2B5EF4-FFF2-40B4-BE49-F238E27FC236}">
                <a16:creationId xmlns:a16="http://schemas.microsoft.com/office/drawing/2014/main" id="{8DD31D81-774D-A6D1-E64B-D0DD2D9F6307}"/>
              </a:ext>
            </a:extLst>
          </p:cNvPr>
          <p:cNvSpPr txBox="1"/>
          <p:nvPr/>
        </p:nvSpPr>
        <p:spPr>
          <a:xfrm>
            <a:off x="8695302" y="4906351"/>
            <a:ext cx="2699657" cy="307777"/>
          </a:xfrm>
          <a:prstGeom prst="rect">
            <a:avLst/>
          </a:prstGeom>
          <a:noFill/>
          <a:ln>
            <a:solidFill>
              <a:srgbClr val="00B050"/>
            </a:solidFill>
          </a:ln>
        </p:spPr>
        <p:txBody>
          <a:bodyPr wrap="square" rtlCol="0">
            <a:spAutoFit/>
          </a:bodyPr>
          <a:lstStyle/>
          <a:p>
            <a:r>
              <a:rPr lang="es-AR" sz="1400" dirty="0">
                <a:latin typeface="Arial" panose="020B0604020202020204" pitchFamily="34" charset="0"/>
                <a:cs typeface="Arial" panose="020B0604020202020204" pitchFamily="34" charset="0"/>
              </a:rPr>
              <a:t>No utilizado - Transferible</a:t>
            </a:r>
          </a:p>
        </p:txBody>
      </p:sp>
    </p:spTree>
    <p:extLst>
      <p:ext uri="{BB962C8B-B14F-4D97-AF65-F5344CB8AC3E}">
        <p14:creationId xmlns:p14="http://schemas.microsoft.com/office/powerpoint/2010/main" val="289489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2"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3"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4"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5"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6"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7"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3"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8"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9"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2"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6"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0"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6"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500" dirty="0">
                <a:solidFill>
                  <a:schemeClr val="bg1"/>
                </a:solidFill>
                <a:latin typeface="Arial" panose="020B0604020202020204" pitchFamily="34" charset="0"/>
                <a:cs typeface="Arial" panose="020B0604020202020204" pitchFamily="34" charset="0"/>
              </a:rPr>
              <a:t>Reducción de impuesto a las ganancias</a:t>
            </a:r>
          </a:p>
        </p:txBody>
      </p:sp>
      <p:pic>
        <p:nvPicPr>
          <p:cNvPr id="10" name="Imagen 9">
            <a:extLst>
              <a:ext uri="{FF2B5EF4-FFF2-40B4-BE49-F238E27FC236}">
                <a16:creationId xmlns:a16="http://schemas.microsoft.com/office/drawing/2014/main" id="{DDC4C9E7-9764-0091-B6AB-A03F0770CA81}"/>
              </a:ext>
            </a:extLst>
          </p:cNvPr>
          <p:cNvPicPr>
            <a:picLocks noChangeAspect="1"/>
          </p:cNvPicPr>
          <p:nvPr/>
        </p:nvPicPr>
        <p:blipFill>
          <a:blip r:embed="rId11"/>
          <a:stretch>
            <a:fillRect/>
          </a:stretch>
        </p:blipFill>
        <p:spPr>
          <a:xfrm>
            <a:off x="2595813" y="1610859"/>
            <a:ext cx="7000373" cy="3982355"/>
          </a:xfrm>
          <a:prstGeom prst="rect">
            <a:avLst/>
          </a:prstGeom>
        </p:spPr>
      </p:pic>
      <p:sp>
        <p:nvSpPr>
          <p:cNvPr id="11" name="Google Shape;842;p153">
            <a:extLst>
              <a:ext uri="{FF2B5EF4-FFF2-40B4-BE49-F238E27FC236}">
                <a16:creationId xmlns:a16="http://schemas.microsoft.com/office/drawing/2014/main" id="{BA59F090-4545-24E7-1B2F-57D3A021E71A}"/>
              </a:ext>
            </a:extLst>
          </p:cNvPr>
          <p:cNvSpPr txBox="1"/>
          <p:nvPr/>
        </p:nvSpPr>
        <p:spPr>
          <a:xfrm>
            <a:off x="3125055" y="2539863"/>
            <a:ext cx="1162720" cy="1043011"/>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1F1F1F"/>
              </a:buClr>
              <a:buFont typeface="Open Sans"/>
              <a:buNone/>
            </a:pPr>
            <a:r>
              <a:rPr lang="es-AR" sz="1800" dirty="0">
                <a:solidFill>
                  <a:srgbClr val="00689C"/>
                </a:solidFill>
                <a:latin typeface="Montserrat"/>
                <a:ea typeface="Montserrat"/>
                <a:cs typeface="Montserrat"/>
                <a:sym typeface="Montserrat"/>
              </a:rPr>
              <a:t>Micro y pequeñas empresas</a:t>
            </a:r>
            <a:endParaRPr sz="1800" dirty="0">
              <a:solidFill>
                <a:srgbClr val="00689C"/>
              </a:solidFill>
              <a:latin typeface="Montserrat"/>
              <a:ea typeface="Montserrat"/>
              <a:cs typeface="Montserrat"/>
              <a:sym typeface="Montserrat"/>
            </a:endParaRPr>
          </a:p>
        </p:txBody>
      </p:sp>
      <p:sp>
        <p:nvSpPr>
          <p:cNvPr id="12" name="Google Shape;842;p153">
            <a:extLst>
              <a:ext uri="{FF2B5EF4-FFF2-40B4-BE49-F238E27FC236}">
                <a16:creationId xmlns:a16="http://schemas.microsoft.com/office/drawing/2014/main" id="{0676E5D0-16DA-FE72-8FC4-10EF2CAD21CB}"/>
              </a:ext>
            </a:extLst>
          </p:cNvPr>
          <p:cNvSpPr txBox="1"/>
          <p:nvPr/>
        </p:nvSpPr>
        <p:spPr>
          <a:xfrm>
            <a:off x="5422900" y="2470174"/>
            <a:ext cx="1162720" cy="1043011"/>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1F1F1F"/>
              </a:buClr>
              <a:buFont typeface="Open Sans"/>
              <a:buNone/>
            </a:pPr>
            <a:endParaRPr lang="es-AR" sz="1000" dirty="0">
              <a:solidFill>
                <a:srgbClr val="00689C"/>
              </a:solidFill>
              <a:latin typeface="Montserrat"/>
              <a:ea typeface="Montserrat"/>
              <a:cs typeface="Montserrat"/>
              <a:sym typeface="Montserrat"/>
            </a:endParaRPr>
          </a:p>
          <a:p>
            <a:pPr marL="0" marR="0" lvl="0" indent="0" algn="ctr" rtl="0">
              <a:lnSpc>
                <a:spcPct val="100000"/>
              </a:lnSpc>
              <a:spcBef>
                <a:spcPts val="0"/>
              </a:spcBef>
              <a:spcAft>
                <a:spcPts val="0"/>
              </a:spcAft>
              <a:buClr>
                <a:srgbClr val="1F1F1F"/>
              </a:buClr>
              <a:buFont typeface="Open Sans"/>
              <a:buNone/>
            </a:pPr>
            <a:r>
              <a:rPr lang="es-AR" sz="1800" dirty="0">
                <a:solidFill>
                  <a:srgbClr val="00689C"/>
                </a:solidFill>
                <a:latin typeface="Montserrat"/>
                <a:ea typeface="Montserrat"/>
                <a:cs typeface="Montserrat"/>
                <a:sym typeface="Montserrat"/>
              </a:rPr>
              <a:t>Medianas</a:t>
            </a:r>
          </a:p>
          <a:p>
            <a:pPr marL="0" marR="0" lvl="0" indent="0" algn="ctr" rtl="0">
              <a:lnSpc>
                <a:spcPct val="100000"/>
              </a:lnSpc>
              <a:spcBef>
                <a:spcPts val="0"/>
              </a:spcBef>
              <a:spcAft>
                <a:spcPts val="0"/>
              </a:spcAft>
              <a:buClr>
                <a:srgbClr val="1F1F1F"/>
              </a:buClr>
              <a:buFont typeface="Open Sans"/>
              <a:buNone/>
            </a:pPr>
            <a:r>
              <a:rPr lang="es-AR" sz="1800" dirty="0">
                <a:solidFill>
                  <a:srgbClr val="00689C"/>
                </a:solidFill>
                <a:latin typeface="Montserrat"/>
                <a:ea typeface="Montserrat"/>
                <a:cs typeface="Montserrat"/>
                <a:sym typeface="Montserrat"/>
              </a:rPr>
              <a:t>empresas</a:t>
            </a:r>
            <a:endParaRPr sz="1800" dirty="0">
              <a:solidFill>
                <a:srgbClr val="00689C"/>
              </a:solidFill>
              <a:latin typeface="Montserrat"/>
              <a:ea typeface="Montserrat"/>
              <a:cs typeface="Montserrat"/>
              <a:sym typeface="Montserrat"/>
            </a:endParaRPr>
          </a:p>
        </p:txBody>
      </p:sp>
      <p:sp>
        <p:nvSpPr>
          <p:cNvPr id="13" name="Google Shape;842;p153">
            <a:extLst>
              <a:ext uri="{FF2B5EF4-FFF2-40B4-BE49-F238E27FC236}">
                <a16:creationId xmlns:a16="http://schemas.microsoft.com/office/drawing/2014/main" id="{19955C95-9805-58FF-9A1D-77142A3F8D7B}"/>
              </a:ext>
            </a:extLst>
          </p:cNvPr>
          <p:cNvSpPr txBox="1"/>
          <p:nvPr/>
        </p:nvSpPr>
        <p:spPr>
          <a:xfrm>
            <a:off x="7720745" y="2470174"/>
            <a:ext cx="1162720" cy="1043011"/>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1F1F1F"/>
              </a:buClr>
              <a:buFont typeface="Open Sans"/>
              <a:buNone/>
            </a:pPr>
            <a:endParaRPr lang="es-AR" sz="1000" dirty="0">
              <a:solidFill>
                <a:srgbClr val="00689C"/>
              </a:solidFill>
              <a:latin typeface="Montserrat"/>
              <a:ea typeface="Montserrat"/>
              <a:cs typeface="Montserrat"/>
              <a:sym typeface="Montserrat"/>
            </a:endParaRPr>
          </a:p>
          <a:p>
            <a:pPr marL="0" marR="0" lvl="0" indent="0" algn="ctr" rtl="0">
              <a:lnSpc>
                <a:spcPct val="100000"/>
              </a:lnSpc>
              <a:spcBef>
                <a:spcPts val="0"/>
              </a:spcBef>
              <a:spcAft>
                <a:spcPts val="0"/>
              </a:spcAft>
              <a:buClr>
                <a:srgbClr val="1F1F1F"/>
              </a:buClr>
              <a:buFont typeface="Open Sans"/>
              <a:buNone/>
            </a:pPr>
            <a:r>
              <a:rPr lang="es-AR" sz="1800" dirty="0">
                <a:solidFill>
                  <a:srgbClr val="00689C"/>
                </a:solidFill>
                <a:latin typeface="Montserrat"/>
                <a:ea typeface="Montserrat"/>
                <a:cs typeface="Montserrat"/>
                <a:sym typeface="Montserrat"/>
              </a:rPr>
              <a:t>Grandes</a:t>
            </a:r>
          </a:p>
          <a:p>
            <a:pPr marL="0" marR="0" lvl="0" indent="0" algn="ctr" rtl="0">
              <a:lnSpc>
                <a:spcPct val="100000"/>
              </a:lnSpc>
              <a:spcBef>
                <a:spcPts val="0"/>
              </a:spcBef>
              <a:spcAft>
                <a:spcPts val="0"/>
              </a:spcAft>
              <a:buClr>
                <a:srgbClr val="1F1F1F"/>
              </a:buClr>
              <a:buFont typeface="Open Sans"/>
              <a:buNone/>
            </a:pPr>
            <a:r>
              <a:rPr lang="es-AR" sz="1800" dirty="0">
                <a:solidFill>
                  <a:srgbClr val="00689C"/>
                </a:solidFill>
                <a:latin typeface="Montserrat"/>
                <a:ea typeface="Montserrat"/>
                <a:cs typeface="Montserrat"/>
                <a:sym typeface="Montserrat"/>
              </a:rPr>
              <a:t>empresas</a:t>
            </a:r>
            <a:endParaRPr sz="1800" dirty="0">
              <a:solidFill>
                <a:srgbClr val="00689C"/>
              </a:solidFill>
              <a:latin typeface="Montserrat"/>
              <a:ea typeface="Montserrat"/>
              <a:cs typeface="Montserrat"/>
              <a:sym typeface="Montserrat"/>
            </a:endParaRPr>
          </a:p>
        </p:txBody>
      </p:sp>
      <p:sp>
        <p:nvSpPr>
          <p:cNvPr id="14" name="Google Shape;837;p153">
            <a:extLst>
              <a:ext uri="{FF2B5EF4-FFF2-40B4-BE49-F238E27FC236}">
                <a16:creationId xmlns:a16="http://schemas.microsoft.com/office/drawing/2014/main" id="{079C2514-5C42-4F1B-3FEB-DBB2B88BF68B}"/>
              </a:ext>
            </a:extLst>
          </p:cNvPr>
          <p:cNvSpPr txBox="1"/>
          <p:nvPr/>
        </p:nvSpPr>
        <p:spPr>
          <a:xfrm>
            <a:off x="2829633" y="4108580"/>
            <a:ext cx="1753563" cy="426390"/>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1F1F1F"/>
              </a:buClr>
              <a:buFont typeface="Open Sans"/>
              <a:buNone/>
            </a:pPr>
            <a:r>
              <a:rPr lang="es-AR" sz="2400" b="1" dirty="0">
                <a:solidFill>
                  <a:srgbClr val="EEEEEE"/>
                </a:solidFill>
                <a:latin typeface="Montserrat"/>
                <a:ea typeface="Montserrat"/>
                <a:cs typeface="Montserrat"/>
                <a:sym typeface="Wingdings" panose="05000000000000000000" pitchFamily="2" charset="2"/>
              </a:rPr>
              <a:t> </a:t>
            </a:r>
            <a:r>
              <a:rPr lang="es-AR" sz="2400" b="1" dirty="0">
                <a:solidFill>
                  <a:srgbClr val="EEEEEE"/>
                </a:solidFill>
                <a:latin typeface="Montserrat"/>
                <a:ea typeface="Montserrat"/>
                <a:cs typeface="Montserrat"/>
                <a:sym typeface="Montserrat"/>
              </a:rPr>
              <a:t>60%</a:t>
            </a:r>
            <a:endParaRPr sz="2400" b="1" dirty="0">
              <a:solidFill>
                <a:srgbClr val="EEEEEE"/>
              </a:solidFill>
              <a:latin typeface="Montserrat"/>
              <a:ea typeface="Montserrat"/>
              <a:cs typeface="Montserrat"/>
              <a:sym typeface="Montserrat"/>
            </a:endParaRPr>
          </a:p>
        </p:txBody>
      </p:sp>
      <p:sp>
        <p:nvSpPr>
          <p:cNvPr id="15" name="Google Shape;837;p153">
            <a:extLst>
              <a:ext uri="{FF2B5EF4-FFF2-40B4-BE49-F238E27FC236}">
                <a16:creationId xmlns:a16="http://schemas.microsoft.com/office/drawing/2014/main" id="{86D65E84-13DE-DADF-4BA8-9654855AC8A4}"/>
              </a:ext>
            </a:extLst>
          </p:cNvPr>
          <p:cNvSpPr txBox="1"/>
          <p:nvPr/>
        </p:nvSpPr>
        <p:spPr>
          <a:xfrm>
            <a:off x="5127478" y="4108580"/>
            <a:ext cx="1753563" cy="426390"/>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1F1F1F"/>
              </a:buClr>
              <a:buFont typeface="Open Sans"/>
              <a:buNone/>
            </a:pPr>
            <a:r>
              <a:rPr lang="es-AR" sz="2400" b="1" dirty="0">
                <a:solidFill>
                  <a:srgbClr val="EEEEEE"/>
                </a:solidFill>
                <a:latin typeface="Montserrat"/>
                <a:ea typeface="Montserrat"/>
                <a:cs typeface="Montserrat"/>
                <a:sym typeface="Wingdings" panose="05000000000000000000" pitchFamily="2" charset="2"/>
              </a:rPr>
              <a:t> </a:t>
            </a:r>
            <a:r>
              <a:rPr lang="es-AR" sz="2400" b="1" dirty="0">
                <a:solidFill>
                  <a:srgbClr val="EEEEEE"/>
                </a:solidFill>
                <a:latin typeface="Montserrat"/>
                <a:ea typeface="Montserrat"/>
                <a:cs typeface="Montserrat"/>
                <a:sym typeface="Montserrat"/>
              </a:rPr>
              <a:t>40%</a:t>
            </a:r>
            <a:endParaRPr sz="2400" b="1" dirty="0">
              <a:solidFill>
                <a:srgbClr val="EEEEEE"/>
              </a:solidFill>
              <a:latin typeface="Montserrat"/>
              <a:ea typeface="Montserrat"/>
              <a:cs typeface="Montserrat"/>
              <a:sym typeface="Montserrat"/>
            </a:endParaRPr>
          </a:p>
        </p:txBody>
      </p:sp>
      <p:sp>
        <p:nvSpPr>
          <p:cNvPr id="17" name="Google Shape;837;p153">
            <a:extLst>
              <a:ext uri="{FF2B5EF4-FFF2-40B4-BE49-F238E27FC236}">
                <a16:creationId xmlns:a16="http://schemas.microsoft.com/office/drawing/2014/main" id="{C7F4A478-0A11-7579-9CDC-FE0ECC45B902}"/>
              </a:ext>
            </a:extLst>
          </p:cNvPr>
          <p:cNvSpPr txBox="1"/>
          <p:nvPr/>
        </p:nvSpPr>
        <p:spPr>
          <a:xfrm>
            <a:off x="7425323" y="4108580"/>
            <a:ext cx="1753563" cy="426390"/>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1F1F1F"/>
              </a:buClr>
              <a:buFont typeface="Open Sans"/>
              <a:buNone/>
            </a:pPr>
            <a:r>
              <a:rPr lang="es-AR" sz="2400" b="1" dirty="0">
                <a:solidFill>
                  <a:srgbClr val="EEEEEE"/>
                </a:solidFill>
                <a:latin typeface="Montserrat"/>
                <a:ea typeface="Montserrat"/>
                <a:cs typeface="Montserrat"/>
                <a:sym typeface="Wingdings" panose="05000000000000000000" pitchFamily="2" charset="2"/>
              </a:rPr>
              <a:t> 2</a:t>
            </a:r>
            <a:r>
              <a:rPr lang="es-AR" sz="2400" b="1" dirty="0">
                <a:solidFill>
                  <a:srgbClr val="EEEEEE"/>
                </a:solidFill>
                <a:latin typeface="Montserrat"/>
                <a:ea typeface="Montserrat"/>
                <a:cs typeface="Montserrat"/>
                <a:sym typeface="Montserrat"/>
              </a:rPr>
              <a:t>0%</a:t>
            </a:r>
            <a:endParaRPr sz="2400" b="1" dirty="0">
              <a:solidFill>
                <a:srgbClr val="EEEEEE"/>
              </a:solidFill>
              <a:latin typeface="Montserrat"/>
              <a:ea typeface="Montserrat"/>
              <a:cs typeface="Montserrat"/>
              <a:sym typeface="Montserrat"/>
            </a:endParaRPr>
          </a:p>
        </p:txBody>
      </p:sp>
      <p:sp>
        <p:nvSpPr>
          <p:cNvPr id="18" name="CuadroTexto 17">
            <a:extLst>
              <a:ext uri="{FF2B5EF4-FFF2-40B4-BE49-F238E27FC236}">
                <a16:creationId xmlns:a16="http://schemas.microsoft.com/office/drawing/2014/main" id="{8C921305-E9A0-2FD4-3550-5E66E0362639}"/>
              </a:ext>
            </a:extLst>
          </p:cNvPr>
          <p:cNvSpPr txBox="1"/>
          <p:nvPr/>
        </p:nvSpPr>
        <p:spPr>
          <a:xfrm>
            <a:off x="1851679" y="5418875"/>
            <a:ext cx="9667417" cy="1341659"/>
          </a:xfrm>
          <a:prstGeom prst="rect">
            <a:avLst/>
          </a:prstGeom>
          <a:noFill/>
        </p:spPr>
        <p:txBody>
          <a:bodyPr wrap="square" rtlCol="0">
            <a:spAutoFit/>
          </a:bodyPr>
          <a:lstStyle/>
          <a:p>
            <a:pPr marL="342900" indent="-342900">
              <a:buFont typeface="Wingdings" panose="05000000000000000000" pitchFamily="2" charset="2"/>
              <a:buChar char="ü"/>
            </a:pPr>
            <a:r>
              <a:rPr lang="es-AR" sz="2000" dirty="0">
                <a:latin typeface="Arial" panose="020B0604020202020204" pitchFamily="34" charset="0"/>
                <a:cs typeface="Arial" panose="020B0604020202020204" pitchFamily="34" charset="0"/>
              </a:rPr>
              <a:t>A partir del ejercicio siguiente al de la inscripción</a:t>
            </a:r>
          </a:p>
          <a:p>
            <a:pPr marL="342900" indent="-342900">
              <a:buFont typeface="Wingdings" panose="05000000000000000000" pitchFamily="2" charset="2"/>
              <a:buChar char="ü"/>
            </a:pPr>
            <a:r>
              <a:rPr lang="es-AR" sz="2000" dirty="0">
                <a:latin typeface="Arial" panose="020B0604020202020204" pitchFamily="34" charset="0"/>
                <a:cs typeface="Arial" panose="020B0604020202020204" pitchFamily="34" charset="0"/>
              </a:rPr>
              <a:t>Respecto del monto de impuesto correspondiente a la/s actividad/es promovida/s </a:t>
            </a:r>
          </a:p>
          <a:p>
            <a:pPr marL="342900" indent="-342900">
              <a:buFont typeface="Wingdings" panose="05000000000000000000" pitchFamily="2" charset="2"/>
              <a:buChar char="ü"/>
            </a:pPr>
            <a:r>
              <a:rPr lang="es-AR" sz="2000" dirty="0">
                <a:latin typeface="Arial" panose="020B0604020202020204" pitchFamily="34" charset="0"/>
                <a:cs typeface="Arial" panose="020B0604020202020204" pitchFamily="34" charset="0"/>
              </a:rPr>
              <a:t>Ganancias de fuente argentina y fuente extranjera</a:t>
            </a:r>
          </a:p>
          <a:p>
            <a:endParaRPr lang="es-A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55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2"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3"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4"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5"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6"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7"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3"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8"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9"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2"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6"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0"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6"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Exclusión del régimen de retención y percepción de IVA</a:t>
            </a:r>
          </a:p>
        </p:txBody>
      </p:sp>
      <p:sp>
        <p:nvSpPr>
          <p:cNvPr id="3" name="Subtítulo 2">
            <a:extLst>
              <a:ext uri="{FF2B5EF4-FFF2-40B4-BE49-F238E27FC236}">
                <a16:creationId xmlns:a16="http://schemas.microsoft.com/office/drawing/2014/main" id="{65746B2E-ADD3-A0D3-149B-F035B4F870A9}"/>
              </a:ext>
            </a:extLst>
          </p:cNvPr>
          <p:cNvSpPr>
            <a:spLocks noGrp="1"/>
          </p:cNvSpPr>
          <p:nvPr>
            <p:ph type="subTitle" idx="1"/>
          </p:nvPr>
        </p:nvSpPr>
        <p:spPr>
          <a:xfrm>
            <a:off x="1243540" y="1602786"/>
            <a:ext cx="9836334" cy="1655762"/>
          </a:xfrm>
        </p:spPr>
        <p:txBody>
          <a:bodyPr>
            <a:noAutofit/>
          </a:bodyPr>
          <a:lstStyle/>
          <a:p>
            <a:pPr marL="352425" marR="66675" indent="-285750" algn="just">
              <a:lnSpc>
                <a:spcPct val="107000"/>
              </a:lnSpc>
              <a:spcAft>
                <a:spcPts val="800"/>
              </a:spcAft>
              <a:buFont typeface="Arial" panose="020B0604020202020204" pitchFamily="34" charset="0"/>
              <a:buChar char="•"/>
            </a:pPr>
            <a:r>
              <a:rPr lang="es-AR" sz="1500" kern="0" dirty="0">
                <a:solidFill>
                  <a:srgbClr val="000000"/>
                </a:solidFill>
                <a:latin typeface="Arial" panose="020B0604020202020204" pitchFamily="34" charset="0"/>
                <a:cs typeface="Arial" panose="020B0604020202020204" pitchFamily="34" charset="0"/>
              </a:rPr>
              <a:t>No se otorga automáticamente, debe seguirse el procedimiento de la </a:t>
            </a:r>
            <a:r>
              <a:rPr lang="es-AR" sz="1500" kern="0" dirty="0">
                <a:solidFill>
                  <a:srgbClr val="000000"/>
                </a:solidFill>
                <a:latin typeface="Arial" panose="020B0604020202020204" pitchFamily="34" charset="0"/>
                <a:ea typeface="Calibri" panose="020F0502020204030204" pitchFamily="34" charset="0"/>
                <a:cs typeface="Arial" panose="020B0604020202020204" pitchFamily="34" charset="0"/>
              </a:rPr>
              <a:t>Resolución General (AFIP) 4958 </a:t>
            </a:r>
          </a:p>
          <a:p>
            <a:pPr marL="352425" marR="66675" indent="-285750" algn="just">
              <a:lnSpc>
                <a:spcPct val="107000"/>
              </a:lnSpc>
              <a:spcAft>
                <a:spcPts val="800"/>
              </a:spcAft>
              <a:buFont typeface="Arial" panose="020B0604020202020204" pitchFamily="34" charset="0"/>
              <a:buChar char="•"/>
            </a:pPr>
            <a:r>
              <a:rPr lang="es-AR" sz="1500" kern="0" dirty="0">
                <a:solidFill>
                  <a:srgbClr val="000000"/>
                </a:solidFill>
                <a:latin typeface="Arial" panose="020B0604020202020204" pitchFamily="34" charset="0"/>
                <a:cs typeface="Arial" panose="020B0604020202020204" pitchFamily="34" charset="0"/>
              </a:rPr>
              <a:t>Con vigencia – Renovación </a:t>
            </a:r>
          </a:p>
          <a:p>
            <a:pPr marL="352425" marR="66675" indent="-285750" algn="just">
              <a:lnSpc>
                <a:spcPct val="107000"/>
              </a:lnSpc>
              <a:spcAft>
                <a:spcPts val="800"/>
              </a:spcAft>
              <a:buFont typeface="Arial" panose="020B0604020202020204" pitchFamily="34" charset="0"/>
              <a:buChar char="•"/>
            </a:pPr>
            <a:r>
              <a:rPr lang="es-AR" sz="1500" kern="0" dirty="0">
                <a:solidFill>
                  <a:srgbClr val="000000"/>
                </a:solidFill>
                <a:latin typeface="Arial" panose="020B0604020202020204" pitchFamily="34" charset="0"/>
                <a:cs typeface="Arial" panose="020B0604020202020204" pitchFamily="34" charset="0"/>
              </a:rPr>
              <a:t>Solo si se realizan operaciones de exportación respecto de la/s actividad/es promovida/s (al menos una (1) operación de exportación en los tres (3) meses anteriores a la fecha de su inscripción)</a:t>
            </a:r>
          </a:p>
          <a:p>
            <a:pPr marL="352425" marR="66675" indent="-285750" algn="just">
              <a:lnSpc>
                <a:spcPct val="107000"/>
              </a:lnSpc>
              <a:spcAft>
                <a:spcPts val="800"/>
              </a:spcAft>
              <a:buFont typeface="Arial" panose="020B0604020202020204" pitchFamily="34" charset="0"/>
              <a:buChar char="•"/>
            </a:pPr>
            <a:r>
              <a:rPr lang="es-AR" sz="15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Requisitos adicionales: (i) no ser sujeto excluido bajo el art. 3 de al RG 2226; (</a:t>
            </a:r>
            <a:r>
              <a:rPr lang="es-AR" sz="1500"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ii</a:t>
            </a:r>
            <a:r>
              <a:rPr lang="es-AR" sz="15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cumplir con las condiciones generales del art. 4 de la RG 2226 </a:t>
            </a:r>
            <a:endParaRPr lang="es-AR" sz="15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n 3">
            <a:extLst>
              <a:ext uri="{FF2B5EF4-FFF2-40B4-BE49-F238E27FC236}">
                <a16:creationId xmlns:a16="http://schemas.microsoft.com/office/drawing/2014/main" id="{9412578D-220F-7E8F-6FC2-8B45C72E99F2}"/>
              </a:ext>
            </a:extLst>
          </p:cNvPr>
          <p:cNvPicPr>
            <a:picLocks noChangeAspect="1"/>
          </p:cNvPicPr>
          <p:nvPr/>
        </p:nvPicPr>
        <p:blipFill>
          <a:blip r:embed="rId11"/>
          <a:stretch>
            <a:fillRect/>
          </a:stretch>
        </p:blipFill>
        <p:spPr>
          <a:xfrm>
            <a:off x="1845150" y="4038078"/>
            <a:ext cx="8239177" cy="2614896"/>
          </a:xfrm>
          <a:prstGeom prst="rect">
            <a:avLst/>
          </a:prstGeom>
        </p:spPr>
      </p:pic>
    </p:spTree>
    <p:extLst>
      <p:ext uri="{BB962C8B-B14F-4D97-AF65-F5344CB8AC3E}">
        <p14:creationId xmlns:p14="http://schemas.microsoft.com/office/powerpoint/2010/main" val="1549705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ubtítulo 57">
            <a:extLst>
              <a:ext uri="{FF2B5EF4-FFF2-40B4-BE49-F238E27FC236}">
                <a16:creationId xmlns:a16="http://schemas.microsoft.com/office/drawing/2014/main" id="{1C8A3D73-C1A2-DC77-BE1B-1807246B2EC7}"/>
              </a:ext>
            </a:extLst>
          </p:cNvPr>
          <p:cNvSpPr>
            <a:spLocks noGrp="1"/>
          </p:cNvSpPr>
          <p:nvPr>
            <p:ph type="subTitle" idx="1"/>
          </p:nvPr>
        </p:nvSpPr>
        <p:spPr>
          <a:xfrm>
            <a:off x="1162174" y="1906240"/>
            <a:ext cx="6338711" cy="3877454"/>
          </a:xfrm>
        </p:spPr>
        <p:txBody>
          <a:bodyPr/>
          <a:lstStyle/>
          <a:p>
            <a:pPr marL="352425" marR="66675" indent="-285750" algn="just">
              <a:lnSpc>
                <a:spcPct val="107000"/>
              </a:lnSpc>
              <a:spcAft>
                <a:spcPts val="800"/>
              </a:spcAft>
              <a:buFont typeface="Arial" panose="020B0604020202020204" pitchFamily="34" charset="0"/>
              <a:buChar char="•"/>
            </a:pPr>
            <a:r>
              <a:rPr lang="es-AR" sz="18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G</a:t>
            </a:r>
            <a:r>
              <a:rPr lang="es-AR"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asto deducible </a:t>
            </a:r>
            <a:r>
              <a:rPr lang="es-AR"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los fines de la determinación del impuesto a las ganancias</a:t>
            </a:r>
          </a:p>
          <a:p>
            <a:pPr marL="352425" marR="66675" indent="-285750" algn="just">
              <a:lnSpc>
                <a:spcPct val="107000"/>
              </a:lnSpc>
              <a:spcAft>
                <a:spcPts val="800"/>
              </a:spcAft>
              <a:buFont typeface="Arial" panose="020B0604020202020204" pitchFamily="34" charset="0"/>
              <a:buChar char="•"/>
            </a:pPr>
            <a:r>
              <a:rPr lang="es-AR" sz="18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G</a:t>
            </a:r>
            <a:r>
              <a:rPr lang="es-AR"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ravámenes análogos efectivamente pagados o retenidos en el exterior</a:t>
            </a:r>
          </a:p>
          <a:p>
            <a:pPr marL="352425" marR="66675" indent="-285750" algn="just">
              <a:lnSpc>
                <a:spcPct val="107000"/>
              </a:lnSpc>
              <a:spcAft>
                <a:spcPts val="800"/>
              </a:spcAft>
              <a:buFont typeface="Arial" panose="020B0604020202020204" pitchFamily="34" charset="0"/>
              <a:buChar char="•"/>
            </a:pPr>
            <a:r>
              <a:rPr lang="es-AR" sz="18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s-AR"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contraprestación de las actividades promovidas</a:t>
            </a:r>
          </a:p>
          <a:p>
            <a:pPr marL="352425" marR="66675" indent="-285750" algn="just">
              <a:lnSpc>
                <a:spcPct val="107000"/>
              </a:lnSpc>
              <a:spcAft>
                <a:spcPts val="800"/>
              </a:spcAft>
              <a:buFont typeface="Arial" panose="020B0604020202020204" pitchFamily="34" charset="0"/>
              <a:buChar char="•"/>
            </a:pPr>
            <a:r>
              <a:rPr lang="es-AR" sz="18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s-AR"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iempre que dichos ingresos fueran considerados ganancias de fuente argentina.</a:t>
            </a:r>
            <a:endParaRPr lang="es-AR" sz="1800" kern="100" dirty="0">
              <a:effectLst/>
              <a:latin typeface="Arial" panose="020B0604020202020204" pitchFamily="34" charset="0"/>
              <a:ea typeface="Calibri" panose="020F050202020403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2"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3"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4"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5"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6"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7"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3"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8"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9"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2"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6"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0"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6"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Deducción del impuesto análogo pagado en el exterior</a:t>
            </a:r>
          </a:p>
        </p:txBody>
      </p:sp>
      <p:pic>
        <p:nvPicPr>
          <p:cNvPr id="20488" name="Picture 8" descr="Tax Deductible - Definition, Expenses, Examples">
            <a:extLst>
              <a:ext uri="{FF2B5EF4-FFF2-40B4-BE49-F238E27FC236}">
                <a16:creationId xmlns:a16="http://schemas.microsoft.com/office/drawing/2014/main" id="{BE16B971-ACAE-7C29-2FB6-ACB4523233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48619" y="1906240"/>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Unlock 25C Tax Credit Savings on HVAC Upgrades | Haley Mechanical">
            <a:extLst>
              <a:ext uri="{FF2B5EF4-FFF2-40B4-BE49-F238E27FC236}">
                <a16:creationId xmlns:a16="http://schemas.microsoft.com/office/drawing/2014/main" id="{9EC51902-638A-6D01-E74D-344678F35A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86651" y="4230688"/>
            <a:ext cx="2543175" cy="18002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a:extLst>
              <a:ext uri="{FF2B5EF4-FFF2-40B4-BE49-F238E27FC236}">
                <a16:creationId xmlns:a16="http://schemas.microsoft.com/office/drawing/2014/main" id="{4D117386-F5E6-B053-AF42-699D3F03D302}"/>
              </a:ext>
            </a:extLst>
          </p:cNvPr>
          <p:cNvCxnSpPr>
            <a:cxnSpLocks/>
          </p:cNvCxnSpPr>
          <p:nvPr/>
        </p:nvCxnSpPr>
        <p:spPr>
          <a:xfrm flipH="1">
            <a:off x="8486651" y="3924300"/>
            <a:ext cx="2405143" cy="224790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Conector recto 9">
            <a:extLst>
              <a:ext uri="{FF2B5EF4-FFF2-40B4-BE49-F238E27FC236}">
                <a16:creationId xmlns:a16="http://schemas.microsoft.com/office/drawing/2014/main" id="{8061A6FF-C090-1F49-580C-7AF1EE2DF92B}"/>
              </a:ext>
            </a:extLst>
          </p:cNvPr>
          <p:cNvCxnSpPr>
            <a:cxnSpLocks/>
          </p:cNvCxnSpPr>
          <p:nvPr/>
        </p:nvCxnSpPr>
        <p:spPr>
          <a:xfrm>
            <a:off x="8501019" y="4076700"/>
            <a:ext cx="2763881" cy="1921857"/>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1954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ubtítulo 57">
            <a:extLst>
              <a:ext uri="{FF2B5EF4-FFF2-40B4-BE49-F238E27FC236}">
                <a16:creationId xmlns:a16="http://schemas.microsoft.com/office/drawing/2014/main" id="{1C8A3D73-C1A2-DC77-BE1B-1807246B2EC7}"/>
              </a:ext>
            </a:extLst>
          </p:cNvPr>
          <p:cNvSpPr>
            <a:spLocks noGrp="1"/>
          </p:cNvSpPr>
          <p:nvPr>
            <p:ph type="subTitle" idx="1"/>
          </p:nvPr>
        </p:nvSpPr>
        <p:spPr>
          <a:xfrm>
            <a:off x="813453" y="1792287"/>
            <a:ext cx="10668000" cy="3619500"/>
          </a:xfrm>
        </p:spPr>
        <p:txBody>
          <a:bodyPr>
            <a:noAutofit/>
          </a:bodyPr>
          <a:lstStyle/>
          <a:p>
            <a:pPr marL="285750" indent="-285750" algn="just">
              <a:spcAft>
                <a:spcPts val="1200"/>
              </a:spcAft>
              <a:buFont typeface="Arial" panose="020B0604020202020204" pitchFamily="34" charset="0"/>
              <a:buChar char="•"/>
            </a:pPr>
            <a:r>
              <a:rPr lang="es-ES" sz="1600" b="0" i="0" u="sng" dirty="0">
                <a:solidFill>
                  <a:srgbClr val="212529"/>
                </a:solidFill>
                <a:effectLst/>
                <a:latin typeface="Arial" panose="020B0604020202020204" pitchFamily="34" charset="0"/>
                <a:cs typeface="Arial" panose="020B0604020202020204" pitchFamily="34" charset="0"/>
              </a:rPr>
              <a:t>Descripción del Beneficio</a:t>
            </a:r>
            <a:r>
              <a:rPr lang="es-ES" sz="1600" b="0" i="0" dirty="0">
                <a:solidFill>
                  <a:srgbClr val="212529"/>
                </a:solidFill>
                <a:effectLst/>
                <a:latin typeface="Arial" panose="020B0604020202020204" pitchFamily="34" charset="0"/>
                <a:cs typeface="Arial" panose="020B0604020202020204" pitchFamily="34" charset="0"/>
              </a:rPr>
              <a:t>: Acceso a un monto de libre disponibilidad de USD de hasta 30 % de las divisas ingresadas por las exportaciones netas </a:t>
            </a:r>
            <a:r>
              <a:rPr lang="es-ES" sz="1600" b="1" i="0" dirty="0">
                <a:solidFill>
                  <a:srgbClr val="212529"/>
                </a:solidFill>
                <a:effectLst/>
                <a:latin typeface="Arial" panose="020B0604020202020204" pitchFamily="34" charset="0"/>
                <a:cs typeface="Arial" panose="020B0604020202020204" pitchFamily="34" charset="0"/>
              </a:rPr>
              <a:t>incrementales</a:t>
            </a:r>
            <a:r>
              <a:rPr lang="es-ES" sz="1600" b="0" i="0" dirty="0">
                <a:solidFill>
                  <a:srgbClr val="212529"/>
                </a:solidFill>
                <a:effectLst/>
                <a:latin typeface="Arial" panose="020B0604020202020204" pitchFamily="34" charset="0"/>
                <a:cs typeface="Arial" panose="020B0604020202020204" pitchFamily="34" charset="0"/>
              </a:rPr>
              <a:t> realizadas.</a:t>
            </a:r>
            <a:endParaRPr lang="es-ES" sz="1600" dirty="0">
              <a:solidFill>
                <a:srgbClr val="212529"/>
              </a:solidFill>
              <a:latin typeface="Arial" panose="020B0604020202020204" pitchFamily="34" charset="0"/>
              <a:cs typeface="Arial" panose="020B0604020202020204" pitchFamily="34" charset="0"/>
            </a:endParaRPr>
          </a:p>
          <a:p>
            <a:pPr marL="285750" indent="-285750" algn="just">
              <a:spcAft>
                <a:spcPts val="1200"/>
              </a:spcAft>
              <a:buFont typeface="Arial" panose="020B0604020202020204" pitchFamily="34" charset="0"/>
              <a:buChar char="•"/>
            </a:pPr>
            <a:r>
              <a:rPr lang="es-ES" sz="1600" b="0" i="0" u="sng" dirty="0">
                <a:solidFill>
                  <a:srgbClr val="212529"/>
                </a:solidFill>
                <a:effectLst/>
                <a:latin typeface="Arial" panose="020B0604020202020204" pitchFamily="34" charset="0"/>
                <a:cs typeface="Arial" panose="020B0604020202020204" pitchFamily="34" charset="0"/>
              </a:rPr>
              <a:t>Destino exclusivo</a:t>
            </a:r>
            <a:r>
              <a:rPr lang="es-ES" sz="1600" b="0" i="0" dirty="0">
                <a:solidFill>
                  <a:srgbClr val="212529"/>
                </a:solidFill>
                <a:effectLst/>
                <a:latin typeface="Arial" panose="020B0604020202020204" pitchFamily="34" charset="0"/>
                <a:cs typeface="Arial" panose="020B0604020202020204" pitchFamily="34" charset="0"/>
              </a:rPr>
              <a:t>: Pago de las remuneraciones de personal en relación de dependencia afectado a la actividad promovida. </a:t>
            </a:r>
          </a:p>
          <a:p>
            <a:pPr marL="285750" indent="-285750" algn="just">
              <a:spcAft>
                <a:spcPts val="1200"/>
              </a:spcAft>
              <a:buFont typeface="Arial" panose="020B0604020202020204" pitchFamily="34" charset="0"/>
              <a:buChar char="•"/>
            </a:pPr>
            <a:r>
              <a:rPr lang="es-ES" sz="1600" i="0" u="sng" dirty="0">
                <a:solidFill>
                  <a:srgbClr val="212529"/>
                </a:solidFill>
                <a:effectLst/>
                <a:latin typeface="Arial" panose="020B0604020202020204" pitchFamily="34" charset="0"/>
                <a:cs typeface="Arial" panose="020B0604020202020204" pitchFamily="34" charset="0"/>
              </a:rPr>
              <a:t>Acceso al beneficio</a:t>
            </a:r>
            <a:r>
              <a:rPr lang="es-ES" sz="1600" b="1" u="sng" dirty="0">
                <a:solidFill>
                  <a:srgbClr val="212529"/>
                </a:solidFill>
                <a:latin typeface="Arial" panose="020B0604020202020204" pitchFamily="34" charset="0"/>
                <a:cs typeface="Arial" panose="020B0604020202020204" pitchFamily="34" charset="0"/>
              </a:rPr>
              <a:t>:</a:t>
            </a:r>
            <a:r>
              <a:rPr lang="es-ES" sz="1600" b="1" dirty="0">
                <a:solidFill>
                  <a:srgbClr val="212529"/>
                </a:solidFill>
                <a:latin typeface="Arial" panose="020B0604020202020204" pitchFamily="34" charset="0"/>
                <a:cs typeface="Arial" panose="020B0604020202020204" pitchFamily="34" charset="0"/>
              </a:rPr>
              <a:t> </a:t>
            </a:r>
            <a:r>
              <a:rPr lang="es-ES" sz="1600" dirty="0">
                <a:solidFill>
                  <a:srgbClr val="212529"/>
                </a:solidFill>
                <a:latin typeface="Arial" panose="020B0604020202020204" pitchFamily="34" charset="0"/>
                <a:cs typeface="Arial" panose="020B0604020202020204" pitchFamily="34" charset="0"/>
              </a:rPr>
              <a:t>Resolución General (SEC) 234/22</a:t>
            </a:r>
          </a:p>
          <a:p>
            <a:pPr marL="285750" indent="-285750" algn="just">
              <a:spcAft>
                <a:spcPts val="1200"/>
              </a:spcAft>
              <a:buFont typeface="Arial" panose="020B0604020202020204" pitchFamily="34" charset="0"/>
              <a:buChar char="•"/>
            </a:pPr>
            <a:r>
              <a:rPr lang="es-ES" sz="1600" i="0" u="sng" dirty="0">
                <a:solidFill>
                  <a:srgbClr val="212529"/>
                </a:solidFill>
                <a:effectLst/>
                <a:latin typeface="Arial" panose="020B0604020202020204" pitchFamily="34" charset="0"/>
                <a:cs typeface="Arial" panose="020B0604020202020204" pitchFamily="34" charset="0"/>
              </a:rPr>
              <a:t>Acreditación de </a:t>
            </a:r>
            <a:r>
              <a:rPr lang="es-ES" sz="1600" i="0" u="sng" dirty="0" err="1">
                <a:solidFill>
                  <a:srgbClr val="212529"/>
                </a:solidFill>
                <a:effectLst/>
                <a:latin typeface="Arial" panose="020B0604020202020204" pitchFamily="34" charset="0"/>
                <a:cs typeface="Arial" panose="020B0604020202020204" pitchFamily="34" charset="0"/>
              </a:rPr>
              <a:t>incrementalidad</a:t>
            </a:r>
            <a:r>
              <a:rPr lang="es-ES" sz="1600" i="0" u="sng" dirty="0">
                <a:solidFill>
                  <a:srgbClr val="212529"/>
                </a:solidFill>
                <a:effectLst/>
                <a:latin typeface="Arial" panose="020B0604020202020204" pitchFamily="34" charset="0"/>
                <a:cs typeface="Arial" panose="020B0604020202020204" pitchFamily="34" charset="0"/>
              </a:rPr>
              <a:t> neta en las exportaciones</a:t>
            </a:r>
            <a:r>
              <a:rPr lang="es-ES" sz="1600" b="1" dirty="0">
                <a:solidFill>
                  <a:srgbClr val="212529"/>
                </a:solidFill>
                <a:latin typeface="Arial" panose="020B0604020202020204" pitchFamily="34" charset="0"/>
                <a:cs typeface="Arial" panose="020B0604020202020204" pitchFamily="34" charset="0"/>
              </a:rPr>
              <a:t>: </a:t>
            </a:r>
            <a:r>
              <a:rPr lang="es-ES" sz="1600" b="0" i="0" dirty="0">
                <a:solidFill>
                  <a:srgbClr val="212529"/>
                </a:solidFill>
                <a:effectLst/>
                <a:latin typeface="Arial" panose="020B0604020202020204" pitchFamily="34" charset="0"/>
                <a:cs typeface="Arial" panose="020B0604020202020204" pitchFamily="34" charset="0"/>
              </a:rPr>
              <a:t>Serán consideradas las divisas efectivamente ingresadas por las empresas inscriptas en el Régimen en las entidades financieras por aquellas exportaciones netas realizadas en cada trimestre calendario</a:t>
            </a:r>
          </a:p>
          <a:p>
            <a:pPr marL="285750" indent="-285750" algn="just">
              <a:spcAft>
                <a:spcPts val="1200"/>
              </a:spcAft>
              <a:buFont typeface="Arial" panose="020B0604020202020204" pitchFamily="34" charset="0"/>
              <a:buChar char="•"/>
            </a:pPr>
            <a:r>
              <a:rPr lang="es-ES" sz="1600" i="0" u="sng" dirty="0">
                <a:solidFill>
                  <a:srgbClr val="212529"/>
                </a:solidFill>
                <a:effectLst/>
                <a:latin typeface="Arial" panose="020B0604020202020204" pitchFamily="34" charset="0"/>
                <a:cs typeface="Arial" panose="020B0604020202020204" pitchFamily="34" charset="0"/>
              </a:rPr>
              <a:t>Incumplimiento; </a:t>
            </a:r>
            <a:r>
              <a:rPr lang="es-ES" sz="1600" b="0" i="0" dirty="0">
                <a:solidFill>
                  <a:srgbClr val="212529"/>
                </a:solidFill>
                <a:effectLst/>
                <a:latin typeface="Arial" panose="020B0604020202020204" pitchFamily="34" charset="0"/>
                <a:cs typeface="Arial" panose="020B0604020202020204" pitchFamily="34" charset="0"/>
              </a:rPr>
              <a:t>Si la Autoridad de Aplicación verifica que la empresa afectó el beneficio a un destino diferente al autorizado, caducarán los beneficios otorgados y deberá ingresar en el MLC el monto de moneda extranjera equivalente a aquellas sumas que resultaron exceptuadas de ingreso. Asimismo, podrían resultar de aplicación las sanciones dispuestas en la Ley de Economía del Conocimiento.</a:t>
            </a:r>
          </a:p>
          <a:p>
            <a:pPr>
              <a:spcAft>
                <a:spcPts val="1200"/>
              </a:spcAft>
            </a:pPr>
            <a:endParaRPr lang="es-AR" sz="16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2"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3"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4"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5"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6"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7"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3"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8"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9"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2"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6"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0"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6"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FOMENTO PARA LAS EXPORTACIONES DE EDC (DECRETO 679/22)</a:t>
            </a:r>
          </a:p>
        </p:txBody>
      </p:sp>
      <p:pic>
        <p:nvPicPr>
          <p:cNvPr id="15362" name="Picture 2" descr="El Dinero Del Dólar Se Va Volando El Vuelo Aislado Stock de ilustración -  Ilustración de dinero, aislado: 112452211">
            <a:extLst>
              <a:ext uri="{FF2B5EF4-FFF2-40B4-BE49-F238E27FC236}">
                <a16:creationId xmlns:a16="http://schemas.microsoft.com/office/drawing/2014/main" id="{8F7945AD-2B1B-67D6-CA8E-9EB7096AB0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86227" y="5411787"/>
            <a:ext cx="2244672" cy="157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2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AADEB11-0A00-84BD-F514-A026900B9F6B}"/>
              </a:ext>
            </a:extLst>
          </p:cNvPr>
          <p:cNvSpPr>
            <a:spLocks noGrp="1"/>
          </p:cNvSpPr>
          <p:nvPr>
            <p:ph idx="1"/>
          </p:nvPr>
        </p:nvSpPr>
        <p:spPr>
          <a:xfrm>
            <a:off x="1298109" y="1232107"/>
            <a:ext cx="9595782" cy="2452687"/>
          </a:xfrm>
        </p:spPr>
        <p:txBody>
          <a:bodyPr anchor="ctr">
            <a:normAutofit/>
          </a:bodyPr>
          <a:lstStyle/>
          <a:p>
            <a:pPr marL="0" indent="0" algn="just">
              <a:buNone/>
            </a:pPr>
            <a:r>
              <a:rPr lang="es-AR" sz="1800" i="1" dirty="0">
                <a:effectLst/>
                <a:latin typeface="Arial" panose="020B0604020202020204" pitchFamily="34" charset="0"/>
                <a:ea typeface="Times New Roman" panose="02020603050405020304" pitchFamily="18" charset="0"/>
                <a:cs typeface="Arial" panose="020B0604020202020204" pitchFamily="34" charset="0"/>
              </a:rPr>
              <a:t>“Promocionar </a:t>
            </a:r>
            <a:r>
              <a:rPr lang="es-AR" sz="1800" b="1" i="1" dirty="0">
                <a:effectLst/>
                <a:latin typeface="Arial" panose="020B0604020202020204" pitchFamily="34" charset="0"/>
                <a:ea typeface="Times New Roman" panose="02020603050405020304" pitchFamily="18" charset="0"/>
                <a:cs typeface="Arial" panose="020B0604020202020204" pitchFamily="34" charset="0"/>
              </a:rPr>
              <a:t>actividades económicas</a:t>
            </a:r>
            <a:r>
              <a:rPr lang="es-AR" sz="1800" i="1" dirty="0">
                <a:effectLst/>
                <a:latin typeface="Arial" panose="020B0604020202020204" pitchFamily="34" charset="0"/>
                <a:ea typeface="Times New Roman" panose="02020603050405020304" pitchFamily="18" charset="0"/>
                <a:cs typeface="Arial" panose="020B0604020202020204" pitchFamily="34" charset="0"/>
              </a:rPr>
              <a:t> que apliquen el uso del conocimiento y la digitalización de la información apoyado en los avances de la ciencia y de las tecnologías, a la obtención de bienes, prestación de servicios y/o mejoras de procesos”</a:t>
            </a:r>
            <a:endParaRPr lang="es-AR" sz="1800" i="1" dirty="0">
              <a:effectLst/>
              <a:latin typeface="Arial" panose="020B0604020202020204" pitchFamily="34" charset="0"/>
              <a:ea typeface="Calibri" panose="020F0502020204030204" pitchFamily="34" charset="0"/>
              <a:cs typeface="Arial" panose="020B0604020202020204" pitchFamily="34" charset="0"/>
            </a:endParaRPr>
          </a:p>
          <a:p>
            <a:pPr algn="just"/>
            <a:endParaRPr lang="es-AR" sz="1800" i="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0B811A7-73BB-4722-F2FC-7E407C5CBF11}"/>
              </a:ext>
            </a:extLst>
          </p:cNvPr>
          <p:cNvPicPr>
            <a:picLocks noChangeAspect="1"/>
          </p:cNvPicPr>
          <p:nvPr/>
        </p:nvPicPr>
        <p:blipFill>
          <a:blip r:embed="rId2"/>
          <a:stretch>
            <a:fillRect/>
          </a:stretch>
        </p:blipFill>
        <p:spPr>
          <a:xfrm>
            <a:off x="1214437" y="3013022"/>
            <a:ext cx="9763125" cy="3200400"/>
          </a:xfrm>
          <a:prstGeom prst="rect">
            <a:avLst/>
          </a:prstGeom>
        </p:spPr>
      </p:pic>
      <p:sp>
        <p:nvSpPr>
          <p:cNvPr id="6" name="Google Shape;781;p151">
            <a:extLst>
              <a:ext uri="{FF2B5EF4-FFF2-40B4-BE49-F238E27FC236}">
                <a16:creationId xmlns:a16="http://schemas.microsoft.com/office/drawing/2014/main" id="{D16C0E80-F59F-7D1C-5372-8EFB13646421}"/>
              </a:ext>
            </a:extLst>
          </p:cNvPr>
          <p:cNvSpPr/>
          <p:nvPr/>
        </p:nvSpPr>
        <p:spPr>
          <a:xfrm>
            <a:off x="0" y="0"/>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OBJETIVO</a:t>
            </a:r>
            <a:endParaRPr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796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ubtítulo 57">
            <a:extLst>
              <a:ext uri="{FF2B5EF4-FFF2-40B4-BE49-F238E27FC236}">
                <a16:creationId xmlns:a16="http://schemas.microsoft.com/office/drawing/2014/main" id="{1C8A3D73-C1A2-DC77-BE1B-1807246B2EC7}"/>
              </a:ext>
            </a:extLst>
          </p:cNvPr>
          <p:cNvSpPr>
            <a:spLocks noGrp="1"/>
          </p:cNvSpPr>
          <p:nvPr>
            <p:ph type="subTitle" idx="1"/>
          </p:nvPr>
        </p:nvSpPr>
        <p:spPr>
          <a:xfrm>
            <a:off x="1134433" y="1615209"/>
            <a:ext cx="9910938" cy="4845737"/>
          </a:xfrm>
        </p:spPr>
        <p:txBody>
          <a:bodyPr>
            <a:noAutofit/>
          </a:bodyPr>
          <a:lstStyle/>
          <a:p>
            <a:pPr algn="just"/>
            <a:r>
              <a:rPr lang="es-AR" sz="1500" dirty="0">
                <a:effectLst/>
                <a:latin typeface="Arial" panose="020B0604020202020204" pitchFamily="34" charset="0"/>
                <a:ea typeface="Calibri" panose="020F0502020204030204" pitchFamily="34" charset="0"/>
                <a:cs typeface="Arial" panose="020B0604020202020204" pitchFamily="34" charset="0"/>
              </a:rPr>
              <a:t>- Art 14 del Decreto 1034/2021: “</a:t>
            </a:r>
            <a:r>
              <a:rPr lang="es-AR" sz="1500" i="1" dirty="0">
                <a:effectLst/>
                <a:latin typeface="Arial" panose="020B0604020202020204" pitchFamily="34" charset="0"/>
                <a:ea typeface="Calibri" panose="020F0502020204030204" pitchFamily="34" charset="0"/>
                <a:cs typeface="Arial" panose="020B0604020202020204" pitchFamily="34" charset="0"/>
              </a:rPr>
              <a:t>Los beneficios tributarios del “Régimen de Promoción de la Economía del Conocimiento” solo podrán ser transferidos a una persona jurídica distinta a la originalmente promocionada, </a:t>
            </a:r>
            <a:r>
              <a:rPr lang="es-AR" sz="1500" i="1" u="sng" dirty="0">
                <a:effectLst/>
                <a:latin typeface="Arial" panose="020B0604020202020204" pitchFamily="34" charset="0"/>
                <a:ea typeface="Calibri" panose="020F0502020204030204" pitchFamily="34" charset="0"/>
                <a:cs typeface="Arial" panose="020B0604020202020204" pitchFamily="34" charset="0"/>
              </a:rPr>
              <a:t>en el caso de un proceso de reorganización societaria efectuado en los términos de los artículos 80 y 81 de la Ley de Impuesto a las Ganancias, </a:t>
            </a:r>
            <a:r>
              <a:rPr lang="es-AR" sz="1500" i="1" dirty="0">
                <a:effectLst/>
                <a:latin typeface="Arial" panose="020B0604020202020204" pitchFamily="34" charset="0"/>
                <a:ea typeface="Calibri" panose="020F0502020204030204" pitchFamily="34" charset="0"/>
                <a:cs typeface="Arial" panose="020B0604020202020204" pitchFamily="34" charset="0"/>
              </a:rPr>
              <a:t>texto ordenado en 2019 y sus modificaciones y normas reglamentarias; debiéndose comunicar fehacientemente a la Autoridad de Aplicación dentro de los TREINTA (30) días hábiles de ocurrida la reorganización en los términos de la Resolución General de la ADMINISTRACIÓN FEDERAL DE INGRESOS PÚBLICOS Nº 2513 del 31 de octubre de 2008 o la que en el futuro la reemplace.”</a:t>
            </a:r>
          </a:p>
          <a:p>
            <a:pPr algn="just"/>
            <a:endParaRPr lang="es-AR" sz="1500" i="1" dirty="0">
              <a:latin typeface="Arial" panose="020B0604020202020204" pitchFamily="34" charset="0"/>
              <a:ea typeface="Calibri" panose="020F0502020204030204" pitchFamily="34" charset="0"/>
              <a:cs typeface="Arial" panose="020B0604020202020204" pitchFamily="34" charset="0"/>
            </a:endParaRPr>
          </a:p>
          <a:p>
            <a:pPr algn="just"/>
            <a:r>
              <a:rPr lang="es-AR" sz="1500" b="1" dirty="0">
                <a:effectLst/>
                <a:latin typeface="Arial" panose="020B0604020202020204" pitchFamily="34" charset="0"/>
                <a:ea typeface="Calibri" panose="020F0502020204030204" pitchFamily="34" charset="0"/>
                <a:cs typeface="Arial" panose="020B0604020202020204" pitchFamily="34" charset="0"/>
              </a:rPr>
              <a:t>Requisito esencial</a:t>
            </a:r>
            <a:r>
              <a:rPr lang="es-AR" sz="1500" dirty="0">
                <a:effectLst/>
                <a:latin typeface="Arial" panose="020B0604020202020204" pitchFamily="34" charset="0"/>
                <a:ea typeface="Calibri" panose="020F0502020204030204" pitchFamily="34" charset="0"/>
                <a:cs typeface="Arial" panose="020B0604020202020204" pitchFamily="34" charset="0"/>
              </a:rPr>
              <a:t>: Mantenimiento de los accionistas de todas las sociedades participantes de la reorganización en los dos años para atrás desde la fecha de reorganización (para todas las empresas que se reorganizan, sea que transfieren o reciben los beneficios)</a:t>
            </a:r>
          </a:p>
          <a:p>
            <a:pPr algn="just"/>
            <a:endParaRPr lang="es-AR" sz="1500" dirty="0">
              <a:effectLst/>
              <a:latin typeface="Arial" panose="020B0604020202020204" pitchFamily="34" charset="0"/>
              <a:ea typeface="Calibri" panose="020F0502020204030204" pitchFamily="34" charset="0"/>
              <a:cs typeface="Arial" panose="020B0604020202020204" pitchFamily="34" charset="0"/>
            </a:endParaRPr>
          </a:p>
          <a:p>
            <a:pPr algn="just"/>
            <a:r>
              <a:rPr lang="es-AR" sz="1500" b="1" dirty="0">
                <a:latin typeface="Arial" panose="020B0604020202020204" pitchFamily="34" charset="0"/>
                <a:cs typeface="Arial" panose="020B0604020202020204" pitchFamily="34" charset="0"/>
              </a:rPr>
              <a:t>Dudas</a:t>
            </a:r>
            <a:r>
              <a:rPr lang="es-AR" sz="1500" b="1" dirty="0">
                <a:effectLst/>
                <a:latin typeface="Arial" panose="020B0604020202020204" pitchFamily="34" charset="0"/>
                <a:ea typeface="Calibri" panose="020F0502020204030204" pitchFamily="34" charset="0"/>
                <a:cs typeface="Arial" panose="020B0604020202020204" pitchFamily="34" charset="0"/>
              </a:rPr>
              <a:t> que se presentan</a:t>
            </a:r>
            <a:r>
              <a:rPr lang="es-AR" sz="1500" dirty="0">
                <a:effectLst/>
                <a:latin typeface="Arial" panose="020B0604020202020204" pitchFamily="34" charset="0"/>
                <a:ea typeface="Calibri" panose="020F0502020204030204" pitchFamily="34" charset="0"/>
                <a:cs typeface="Arial" panose="020B0604020202020204" pitchFamily="34" charset="0"/>
              </a:rPr>
              <a:t>: ¿Cuándo notificar a la Secretaría? ¿Qué pasa cuando dos empresas beneficiarias de la LEC se fusionan? ¿Cómo se homogeneizan y transfieren los beneficios? ¿Es necesaria una nueva resolución de la Secretaría definiendo el alcance de los beneficios? </a:t>
            </a:r>
            <a:r>
              <a:rPr lang="es-AR" sz="1500" dirty="0">
                <a:latin typeface="Arial" panose="020B0604020202020204" pitchFamily="34" charset="0"/>
                <a:ea typeface="Calibri" panose="020F0502020204030204" pitchFamily="34" charset="0"/>
                <a:cs typeface="Arial" panose="020B0604020202020204" pitchFamily="34" charset="0"/>
              </a:rPr>
              <a:t>¿Cómo y cuándo se transfieren los bonos a la continuadora?</a:t>
            </a:r>
            <a:endParaRPr lang="es-AR" sz="1500" dirty="0">
              <a:effectLst/>
              <a:latin typeface="Arial" panose="020B0604020202020204" pitchFamily="34" charset="0"/>
              <a:ea typeface="Calibri" panose="020F0502020204030204" pitchFamily="34" charset="0"/>
              <a:cs typeface="Arial" panose="020B0604020202020204" pitchFamily="34" charset="0"/>
            </a:endParaRPr>
          </a:p>
          <a:p>
            <a:endParaRPr lang="es-AR" sz="16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2"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3"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4"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5"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6"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7"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3"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8"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9"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2"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6"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0"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6"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POSIBILIDAD DE TRANSFERIR LOS BENEFICIOS</a:t>
            </a:r>
          </a:p>
        </p:txBody>
      </p:sp>
      <p:pic>
        <p:nvPicPr>
          <p:cNvPr id="21506" name="Picture 2" descr="Asesoría Contable y Empresarial del Perú: Reorganización de Sociedades:  Fusión, Escisión y Transformación">
            <a:extLst>
              <a:ext uri="{FF2B5EF4-FFF2-40B4-BE49-F238E27FC236}">
                <a16:creationId xmlns:a16="http://schemas.microsoft.com/office/drawing/2014/main" id="{9C3F68D5-783D-4DFD-BF59-11C1B5B3C0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2471" y="5414274"/>
            <a:ext cx="2889964" cy="1409982"/>
          </a:xfrm>
          <a:prstGeom prst="rect">
            <a:avLst/>
          </a:prstGeom>
          <a:noFill/>
          <a:extLst>
            <a:ext uri="{909E8E84-426E-40DD-AFC4-6F175D3DCCD1}">
              <a14:hiddenFill xmlns:a14="http://schemas.microsoft.com/office/drawing/2010/main">
                <a:solidFill>
                  <a:srgbClr val="FFFFFF"/>
                </a:solidFill>
              </a14:hiddenFill>
            </a:ext>
          </a:extLst>
        </p:spPr>
      </p:pic>
      <p:sp>
        <p:nvSpPr>
          <p:cNvPr id="2" name="Círculo: vacío 1">
            <a:extLst>
              <a:ext uri="{FF2B5EF4-FFF2-40B4-BE49-F238E27FC236}">
                <a16:creationId xmlns:a16="http://schemas.microsoft.com/office/drawing/2014/main" id="{27576D26-963B-66A5-19D4-52EB9443BF11}"/>
              </a:ext>
            </a:extLst>
          </p:cNvPr>
          <p:cNvSpPr/>
          <p:nvPr/>
        </p:nvSpPr>
        <p:spPr>
          <a:xfrm>
            <a:off x="787381" y="3527699"/>
            <a:ext cx="359248" cy="326043"/>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 name="Círculo: vacío 2">
            <a:extLst>
              <a:ext uri="{FF2B5EF4-FFF2-40B4-BE49-F238E27FC236}">
                <a16:creationId xmlns:a16="http://schemas.microsoft.com/office/drawing/2014/main" id="{88015DAD-E416-8D39-F6C5-61B9CB8E266E}"/>
              </a:ext>
            </a:extLst>
          </p:cNvPr>
          <p:cNvSpPr/>
          <p:nvPr/>
        </p:nvSpPr>
        <p:spPr>
          <a:xfrm>
            <a:off x="788701" y="4593845"/>
            <a:ext cx="359248" cy="326043"/>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3043240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ubtítulo 57">
            <a:extLst>
              <a:ext uri="{FF2B5EF4-FFF2-40B4-BE49-F238E27FC236}">
                <a16:creationId xmlns:a16="http://schemas.microsoft.com/office/drawing/2014/main" id="{1C8A3D73-C1A2-DC77-BE1B-1807246B2EC7}"/>
              </a:ext>
            </a:extLst>
          </p:cNvPr>
          <p:cNvSpPr>
            <a:spLocks noGrp="1"/>
          </p:cNvSpPr>
          <p:nvPr>
            <p:ph type="subTitle" idx="1"/>
          </p:nvPr>
        </p:nvSpPr>
        <p:spPr>
          <a:xfrm>
            <a:off x="502787" y="1619250"/>
            <a:ext cx="10668000" cy="3619500"/>
          </a:xfrm>
        </p:spPr>
        <p:txBody>
          <a:bodyPr>
            <a:noAutofit/>
          </a:bodyPr>
          <a:lstStyle/>
          <a:p>
            <a:pPr>
              <a:spcAft>
                <a:spcPts val="1200"/>
              </a:spcAft>
            </a:pPr>
            <a:endParaRPr lang="es-AR" sz="1600" dirty="0">
              <a:latin typeface="Arial" panose="020B0604020202020204" pitchFamily="34" charset="0"/>
              <a:cs typeface="Arial" panose="020B0604020202020204" pitchFamily="34" charset="0"/>
            </a:endParaRPr>
          </a:p>
          <a:p>
            <a:pPr>
              <a:spcAft>
                <a:spcPts val="1200"/>
              </a:spcAft>
            </a:pPr>
            <a:endParaRPr lang="es-AR" sz="16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2"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3"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4"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5"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6"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7"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3"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8"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9"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2"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6"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0"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6"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BAJA VOLUNTARIA DEL RÉGIMEN </a:t>
            </a:r>
          </a:p>
        </p:txBody>
      </p:sp>
      <p:pic>
        <p:nvPicPr>
          <p:cNvPr id="30722" name="Picture 2" descr="I Think I'm About To Get Fired. Should I Quit Instead? — Insider Career  Strategies Resume Writing &amp; Career Coaching">
            <a:extLst>
              <a:ext uri="{FF2B5EF4-FFF2-40B4-BE49-F238E27FC236}">
                <a16:creationId xmlns:a16="http://schemas.microsoft.com/office/drawing/2014/main" id="{B0851CC8-5F54-BD4A-335F-C67D49B7D0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9498" y="4390237"/>
            <a:ext cx="4462661" cy="246776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72F7EF6-6153-3B80-65B2-8CFC68EA17D7}"/>
              </a:ext>
            </a:extLst>
          </p:cNvPr>
          <p:cNvSpPr txBox="1"/>
          <p:nvPr/>
        </p:nvSpPr>
        <p:spPr>
          <a:xfrm>
            <a:off x="1871463" y="1627114"/>
            <a:ext cx="9125462" cy="3631763"/>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s-AR" sz="1800" dirty="0">
                <a:effectLst/>
                <a:latin typeface="Arial" panose="020B0604020202020204" pitchFamily="34" charset="0"/>
                <a:ea typeface="Times New Roman" panose="02020603050405020304" pitchFamily="18" charset="0"/>
              </a:rPr>
              <a:t>En cualquier momento desde la incorporación al Registro </a:t>
            </a:r>
            <a:r>
              <a:rPr lang="es-AR" sz="1800" dirty="0">
                <a:effectLst/>
                <a:latin typeface="Arial" panose="020B0604020202020204" pitchFamily="34" charset="0"/>
                <a:ea typeface="Times New Roman" panose="02020603050405020304" pitchFamily="18" charset="0"/>
                <a:sym typeface="Wingdings" panose="05000000000000000000" pitchFamily="2" charset="2"/>
              </a:rPr>
              <a:t></a:t>
            </a:r>
            <a:r>
              <a:rPr lang="es-AR" dirty="0">
                <a:latin typeface="Arial" panose="020B0604020202020204" pitchFamily="34" charset="0"/>
                <a:ea typeface="Times New Roman" panose="02020603050405020304" pitchFamily="18" charset="0"/>
              </a:rPr>
              <a:t> Formulario “Solicitud de Baja” (Anexo X de la RG 268/22)</a:t>
            </a:r>
            <a:endParaRPr lang="es-AR" sz="1800" dirty="0">
              <a:effectLst/>
              <a:latin typeface="Arial" panose="020B0604020202020204" pitchFamily="34" charset="0"/>
              <a:ea typeface="Times New Roman" panose="02020603050405020304" pitchFamily="18" charset="0"/>
            </a:endParaRPr>
          </a:p>
          <a:p>
            <a:pPr marL="285750" indent="-285750">
              <a:spcAft>
                <a:spcPts val="1200"/>
              </a:spcAft>
              <a:buFont typeface="Arial" panose="020B0604020202020204" pitchFamily="34" charset="0"/>
              <a:buChar char="•"/>
            </a:pPr>
            <a:r>
              <a:rPr lang="es-AR" sz="1800" dirty="0">
                <a:effectLst/>
                <a:latin typeface="Arial" panose="020B0604020202020204" pitchFamily="34" charset="0"/>
                <a:ea typeface="Times New Roman" panose="02020603050405020304" pitchFamily="18" charset="0"/>
              </a:rPr>
              <a:t>Constatación de cumplimiento de los requisitos aplicables hasta la baja (auditoría)</a:t>
            </a:r>
          </a:p>
          <a:p>
            <a:pPr marL="285750" indent="-285750">
              <a:spcAft>
                <a:spcPts val="1200"/>
              </a:spcAft>
              <a:buFont typeface="Arial" panose="020B0604020202020204" pitchFamily="34" charset="0"/>
              <a:buChar char="•"/>
            </a:pPr>
            <a:r>
              <a:rPr lang="es-AR" sz="1800" dirty="0">
                <a:effectLst/>
                <a:latin typeface="Arial" panose="020B0604020202020204" pitchFamily="34" charset="0"/>
                <a:ea typeface="Times New Roman" panose="02020603050405020304" pitchFamily="18" charset="0"/>
                <a:sym typeface="Wingdings" panose="05000000000000000000" pitchFamily="2" charset="2"/>
              </a:rPr>
              <a:t>Suspensión de la </a:t>
            </a:r>
            <a:r>
              <a:rPr lang="es-AR" sz="1800" dirty="0">
                <a:effectLst/>
                <a:latin typeface="Arial" panose="020B0604020202020204" pitchFamily="34" charset="0"/>
                <a:ea typeface="Times New Roman" panose="02020603050405020304" pitchFamily="18" charset="0"/>
              </a:rPr>
              <a:t>emisión de los bonos de crédito fiscal desde la solicitud de baja </a:t>
            </a:r>
            <a:r>
              <a:rPr lang="es-AR" sz="1800" dirty="0">
                <a:effectLst/>
                <a:latin typeface="Arial" panose="020B0604020202020204" pitchFamily="34" charset="0"/>
                <a:ea typeface="Times New Roman" panose="02020603050405020304" pitchFamily="18" charset="0"/>
                <a:sym typeface="Wingdings" panose="05000000000000000000" pitchFamily="2" charset="2"/>
              </a:rPr>
              <a:t> </a:t>
            </a:r>
            <a:endParaRPr lang="es-AR" sz="1800" dirty="0">
              <a:effectLst/>
              <a:latin typeface="Arial" panose="020B0604020202020204" pitchFamily="34" charset="0"/>
              <a:ea typeface="Times New Roman" panose="02020603050405020304" pitchFamily="18" charset="0"/>
            </a:endParaRPr>
          </a:p>
          <a:p>
            <a:pPr marL="285750" indent="-285750">
              <a:spcAft>
                <a:spcPts val="1200"/>
              </a:spcAft>
              <a:buFont typeface="Arial" panose="020B0604020202020204" pitchFamily="34" charset="0"/>
              <a:buChar char="•"/>
            </a:pPr>
            <a:r>
              <a:rPr lang="es-AR" dirty="0">
                <a:latin typeface="Arial" panose="020B0604020202020204" pitchFamily="34" charset="0"/>
                <a:ea typeface="Times New Roman" panose="02020603050405020304" pitchFamily="18" charset="0"/>
              </a:rPr>
              <a:t>E</a:t>
            </a:r>
            <a:r>
              <a:rPr lang="es-AR" sz="1800" dirty="0">
                <a:effectLst/>
                <a:latin typeface="Arial" panose="020B0604020202020204" pitchFamily="34" charset="0"/>
                <a:ea typeface="Times New Roman" panose="02020603050405020304" pitchFamily="18" charset="0"/>
              </a:rPr>
              <a:t>fectos a partir de la fecha de su solicitud de baja</a:t>
            </a:r>
          </a:p>
          <a:p>
            <a:pPr marL="285750" indent="-285750">
              <a:spcAft>
                <a:spcPts val="1200"/>
              </a:spcAft>
              <a:buFont typeface="Arial" panose="020B0604020202020204" pitchFamily="34" charset="0"/>
              <a:buChar char="•"/>
            </a:pPr>
            <a:r>
              <a:rPr lang="es-AR" sz="1800" u="sng" dirty="0">
                <a:effectLst/>
                <a:latin typeface="Arial" panose="020B0604020202020204" pitchFamily="34" charset="0"/>
                <a:ea typeface="Times New Roman" panose="02020603050405020304" pitchFamily="18" charset="0"/>
              </a:rPr>
              <a:t>Microempresas</a:t>
            </a:r>
            <a:r>
              <a:rPr lang="es-AR" sz="1800" dirty="0">
                <a:effectLst/>
                <a:latin typeface="Arial" panose="020B0604020202020204" pitchFamily="34" charset="0"/>
                <a:ea typeface="Times New Roman" panose="02020603050405020304" pitchFamily="18" charset="0"/>
              </a:rPr>
              <a:t>: baja obligatoria a los 4 años de inscripción o si cambian de tamaño y no cumplen con los requisitos adicionales. </a:t>
            </a:r>
            <a:br>
              <a:rPr lang="es-AR" sz="1800" dirty="0">
                <a:effectLst/>
                <a:latin typeface="Arial" panose="020B0604020202020204" pitchFamily="34" charset="0"/>
                <a:ea typeface="Times New Roman" panose="02020603050405020304" pitchFamily="18" charset="0"/>
              </a:rPr>
            </a:br>
            <a:br>
              <a:rPr lang="es-AR" sz="1800" dirty="0">
                <a:effectLst/>
                <a:latin typeface="Arial" panose="020B0604020202020204" pitchFamily="34" charset="0"/>
                <a:ea typeface="Times New Roman" panose="02020603050405020304" pitchFamily="18" charset="0"/>
              </a:rPr>
            </a:br>
            <a:endParaRPr lang="es-AR" sz="1800" dirty="0">
              <a:effectLst/>
              <a:latin typeface="Arial" panose="020B0604020202020204" pitchFamily="34" charset="0"/>
              <a:ea typeface="Times New Roman" panose="02020603050405020304" pitchFamily="18" charset="0"/>
            </a:endParaRPr>
          </a:p>
          <a:p>
            <a:pPr>
              <a:spcAft>
                <a:spcPts val="1200"/>
              </a:spcAft>
            </a:pPr>
            <a:endParaRPr lang="es-AR"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51381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ubtítulo 57">
            <a:extLst>
              <a:ext uri="{FF2B5EF4-FFF2-40B4-BE49-F238E27FC236}">
                <a16:creationId xmlns:a16="http://schemas.microsoft.com/office/drawing/2014/main" id="{1C8A3D73-C1A2-DC77-BE1B-1807246B2EC7}"/>
              </a:ext>
            </a:extLst>
          </p:cNvPr>
          <p:cNvSpPr>
            <a:spLocks noGrp="1"/>
          </p:cNvSpPr>
          <p:nvPr>
            <p:ph type="subTitle" idx="1"/>
          </p:nvPr>
        </p:nvSpPr>
        <p:spPr>
          <a:xfrm>
            <a:off x="813453" y="1855787"/>
            <a:ext cx="6120747" cy="3619500"/>
          </a:xfrm>
        </p:spPr>
        <p:txBody>
          <a:bodyPr>
            <a:noAutofit/>
          </a:bodyPr>
          <a:lstStyle/>
          <a:p>
            <a:pPr algn="just">
              <a:spcAft>
                <a:spcPts val="1200"/>
              </a:spcAft>
            </a:pPr>
            <a:r>
              <a:rPr lang="es-AR" sz="1600" b="1" dirty="0">
                <a:latin typeface="Arial" panose="020B0604020202020204" pitchFamily="34" charset="0"/>
                <a:cs typeface="Arial" panose="020B0604020202020204" pitchFamily="34" charset="0"/>
              </a:rPr>
              <a:t>AUDITORIAS ALEATORIAS (en cualquier momento)</a:t>
            </a:r>
          </a:p>
          <a:p>
            <a:pPr marL="285750" indent="-285750" algn="just">
              <a:spcAft>
                <a:spcPts val="1200"/>
              </a:spcAft>
              <a:buFont typeface="Arial" panose="020B0604020202020204" pitchFamily="34" charset="0"/>
              <a:buChar char="•"/>
            </a:pPr>
            <a:r>
              <a:rPr lang="es-AR" sz="1600" dirty="0">
                <a:latin typeface="Arial" panose="020B0604020202020204" pitchFamily="34" charset="0"/>
                <a:cs typeface="Arial" panose="020B0604020202020204" pitchFamily="34" charset="0"/>
              </a:rPr>
              <a:t>Muestras</a:t>
            </a:r>
          </a:p>
          <a:p>
            <a:pPr marL="285750" indent="-285750" algn="just">
              <a:spcAft>
                <a:spcPts val="1200"/>
              </a:spcAft>
              <a:buFont typeface="Arial" panose="020B0604020202020204" pitchFamily="34" charset="0"/>
              <a:buChar char="•"/>
            </a:pPr>
            <a:r>
              <a:rPr lang="es-AR" sz="1600" dirty="0">
                <a:latin typeface="Arial" panose="020B0604020202020204" pitchFamily="34" charset="0"/>
                <a:cs typeface="Arial" panose="020B0604020202020204" pitchFamily="34" charset="0"/>
              </a:rPr>
              <a:t>Inspecciones oculares. </a:t>
            </a:r>
          </a:p>
          <a:p>
            <a:pPr marL="285750" indent="-285750" algn="just">
              <a:spcAft>
                <a:spcPts val="1200"/>
              </a:spcAft>
              <a:buFont typeface="Arial" panose="020B0604020202020204" pitchFamily="34" charset="0"/>
              <a:buChar char="•"/>
            </a:pPr>
            <a:r>
              <a:rPr lang="es-AR" sz="1600" dirty="0">
                <a:latin typeface="Arial" panose="020B0604020202020204" pitchFamily="34" charset="0"/>
                <a:cs typeface="Arial" panose="020B0604020202020204" pitchFamily="34" charset="0"/>
              </a:rPr>
              <a:t>Cotejo con registros y documentación de respaldo</a:t>
            </a:r>
          </a:p>
          <a:p>
            <a:pPr marL="285750" indent="-285750" algn="just">
              <a:spcAft>
                <a:spcPts val="1200"/>
              </a:spcAft>
              <a:buFont typeface="Arial" panose="020B0604020202020204" pitchFamily="34" charset="0"/>
              <a:buChar char="•"/>
            </a:pPr>
            <a:r>
              <a:rPr lang="es-AR" sz="1600" dirty="0">
                <a:latin typeface="Arial" panose="020B0604020202020204" pitchFamily="34" charset="0"/>
                <a:cs typeface="Arial" panose="020B0604020202020204" pitchFamily="34" charset="0"/>
              </a:rPr>
              <a:t>Revisiones analíticas</a:t>
            </a:r>
          </a:p>
          <a:p>
            <a:pPr marL="285750" indent="-285750" algn="just">
              <a:spcAft>
                <a:spcPts val="1200"/>
              </a:spcAft>
              <a:buFont typeface="Arial" panose="020B0604020202020204" pitchFamily="34" charset="0"/>
              <a:buChar char="•"/>
            </a:pPr>
            <a:r>
              <a:rPr lang="es-AR" sz="1600" dirty="0">
                <a:latin typeface="Arial" panose="020B0604020202020204" pitchFamily="34" charset="0"/>
                <a:cs typeface="Arial" panose="020B0604020202020204" pitchFamily="34" charset="0"/>
              </a:rPr>
              <a:t>Obtención de confirmaciones de terceros y comprobaciones matemáticas</a:t>
            </a:r>
          </a:p>
          <a:p>
            <a:pPr marL="285750" indent="-285750" algn="just">
              <a:spcAft>
                <a:spcPts val="1200"/>
              </a:spcAft>
              <a:buFont typeface="Arial" panose="020B0604020202020204" pitchFamily="34" charset="0"/>
              <a:buChar char="•"/>
            </a:pPr>
            <a:r>
              <a:rPr lang="es-AR" sz="1600" dirty="0">
                <a:latin typeface="Arial" panose="020B0604020202020204" pitchFamily="34" charset="0"/>
                <a:cs typeface="Arial" panose="020B0604020202020204" pitchFamily="34" charset="0"/>
              </a:rPr>
              <a:t>Cruce de información con AFIP, BCRA y otras autoridades</a:t>
            </a:r>
          </a:p>
          <a:p>
            <a:pPr algn="just">
              <a:spcAft>
                <a:spcPts val="1200"/>
              </a:spcAft>
            </a:pPr>
            <a:endParaRPr lang="es-AR" sz="16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2"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3"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4"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5"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6"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7"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3"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8"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9"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2"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6"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0"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6"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VERIFICACIÓN Y CONTROL</a:t>
            </a:r>
          </a:p>
        </p:txBody>
      </p:sp>
      <p:pic>
        <p:nvPicPr>
          <p:cNvPr id="31748" name="Picture 4" descr="Por qué realizar una auditoría administrativa en la pyme? - Impulsa Popular  | Banco Popular Dominicano :Impulsa Popular | Banco Popular Dominicano">
            <a:extLst>
              <a:ext uri="{FF2B5EF4-FFF2-40B4-BE49-F238E27FC236}">
                <a16:creationId xmlns:a16="http://schemas.microsoft.com/office/drawing/2014/main" id="{E7B2B6E7-8FE1-B583-4733-54CF92ADBE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9214" y="1949446"/>
            <a:ext cx="4113544" cy="273737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249272C8-7CB0-2F47-62FC-7CED3EC5F645}"/>
              </a:ext>
            </a:extLst>
          </p:cNvPr>
          <p:cNvSpPr txBox="1"/>
          <p:nvPr/>
        </p:nvSpPr>
        <p:spPr>
          <a:xfrm>
            <a:off x="2792184" y="5686668"/>
            <a:ext cx="7215924" cy="367216"/>
          </a:xfrm>
          <a:prstGeom prst="rect">
            <a:avLst/>
          </a:prstGeom>
          <a:noFill/>
          <a:ln>
            <a:solidFill>
              <a:srgbClr val="FF0000"/>
            </a:solidFill>
          </a:ln>
        </p:spPr>
        <p:txBody>
          <a:bodyPr wrap="square" rtlCol="0">
            <a:spAutoFit/>
          </a:bodyPr>
          <a:lstStyle/>
          <a:p>
            <a:pPr marR="66675" algn="ctr">
              <a:lnSpc>
                <a:spcPct val="107000"/>
              </a:lnSpc>
              <a:spcAft>
                <a:spcPts val="800"/>
              </a:spcAft>
            </a:pPr>
            <a:r>
              <a:rPr lang="es-AR" sz="1800" dirty="0">
                <a:effectLst/>
                <a:latin typeface="Arial" panose="020B0604020202020204" pitchFamily="34" charset="0"/>
                <a:ea typeface="Times New Roman" panose="02020603050405020304" pitchFamily="18" charset="0"/>
                <a:cs typeface="Times New Roman" panose="02020603050405020304" pitchFamily="18" charset="0"/>
              </a:rPr>
              <a:t>El incumplimiento de los requerimientos dará lugar a sanciones </a:t>
            </a:r>
            <a:endParaRPr lang="es-ES" sz="1500" dirty="0">
              <a:latin typeface="Arial" panose="020B0604020202020204" pitchFamily="34" charset="0"/>
              <a:cs typeface="Arial" panose="020B0604020202020204" pitchFamily="34" charset="0"/>
            </a:endParaRPr>
          </a:p>
        </p:txBody>
      </p:sp>
      <p:pic>
        <p:nvPicPr>
          <p:cNvPr id="4" name="Gráfico 3" descr="megáfono1 con relleno sólido">
            <a:extLst>
              <a:ext uri="{FF2B5EF4-FFF2-40B4-BE49-F238E27FC236}">
                <a16:creationId xmlns:a16="http://schemas.microsoft.com/office/drawing/2014/main" id="{C0C64517-8018-A2C0-7215-75E50420DB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77784" y="5627018"/>
            <a:ext cx="914400" cy="914400"/>
          </a:xfrm>
          <a:prstGeom prst="rect">
            <a:avLst/>
          </a:prstGeom>
        </p:spPr>
      </p:pic>
    </p:spTree>
    <p:extLst>
      <p:ext uri="{BB962C8B-B14F-4D97-AF65-F5344CB8AC3E}">
        <p14:creationId xmlns:p14="http://schemas.microsoft.com/office/powerpoint/2010/main" val="2080419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30B7725-A754-10B2-EEF3-EDC77C9ADACB}"/>
              </a:ext>
            </a:extLst>
          </p:cNvPr>
          <p:cNvSpPr>
            <a:spLocks noGrp="1"/>
          </p:cNvSpPr>
          <p:nvPr>
            <p:ph type="ctrTitle"/>
          </p:nvPr>
        </p:nvSpPr>
        <p:spPr>
          <a:xfrm>
            <a:off x="7965128" y="0"/>
            <a:ext cx="4840010" cy="1297478"/>
          </a:xfrm>
        </p:spPr>
        <p:txBody>
          <a:bodyPr vert="horz" lIns="91440" tIns="45720" rIns="91440" bIns="45720" rtlCol="0" anchor="ctr">
            <a:normAutofit/>
          </a:bodyPr>
          <a:lstStyle/>
          <a:p>
            <a:pPr algn="l"/>
            <a:r>
              <a:rPr lang="es-AR" sz="3600" b="1">
                <a:latin typeface="Abadi" panose="020B0604020104020204" pitchFamily="34" charset="0"/>
              </a:rPr>
              <a:t>Sanciones </a:t>
            </a:r>
            <a:endParaRPr lang="es-AR" sz="3600">
              <a:latin typeface="Abadi" panose="020B0604020104020204" pitchFamily="34" charset="0"/>
            </a:endParaRPr>
          </a:p>
        </p:txBody>
      </p:sp>
      <p:sp>
        <p:nvSpPr>
          <p:cNvPr id="7" name="CuadroTexto 6">
            <a:extLst>
              <a:ext uri="{FF2B5EF4-FFF2-40B4-BE49-F238E27FC236}">
                <a16:creationId xmlns:a16="http://schemas.microsoft.com/office/drawing/2014/main" id="{BCE6BFF7-1E21-6C31-2CFF-74AC3F8DD242}"/>
              </a:ext>
            </a:extLst>
          </p:cNvPr>
          <p:cNvSpPr txBox="1"/>
          <p:nvPr/>
        </p:nvSpPr>
        <p:spPr>
          <a:xfrm>
            <a:off x="6040786" y="1487687"/>
            <a:ext cx="5899001" cy="4969167"/>
          </a:xfrm>
          <a:prstGeom prst="rect">
            <a:avLst/>
          </a:prstGeom>
        </p:spPr>
        <p:txBody>
          <a:bodyPr vert="horz" lIns="91440" tIns="45720" rIns="91440" bIns="45720" rtlCol="0">
            <a:noAutofit/>
          </a:bodyPr>
          <a:lstStyle/>
          <a:p>
            <a:pPr indent="-228600" algn="just">
              <a:lnSpc>
                <a:spcPct val="90000"/>
              </a:lnSpc>
              <a:buFont typeface="Arial" panose="020B0604020202020204" pitchFamily="34" charset="0"/>
              <a:buChar char="•"/>
            </a:pPr>
            <a:endParaRPr lang="es-AR" sz="1500" dirty="0">
              <a:latin typeface="Arial" panose="020B0604020202020204" pitchFamily="34" charset="0"/>
              <a:cs typeface="Arial" panose="020B0604020202020204" pitchFamily="34" charset="0"/>
            </a:endParaRPr>
          </a:p>
          <a:p>
            <a:pPr marL="514350" lvl="1" indent="-285750" algn="just">
              <a:lnSpc>
                <a:spcPct val="90000"/>
              </a:lnSpc>
              <a:spcAft>
                <a:spcPts val="1800"/>
              </a:spcAft>
              <a:buFont typeface="Wingdings" panose="05000000000000000000" pitchFamily="2" charset="2"/>
              <a:buChar char="q"/>
            </a:pPr>
            <a:r>
              <a:rPr lang="es-ES" sz="1500" b="1" i="0" dirty="0">
                <a:solidFill>
                  <a:srgbClr val="000000"/>
                </a:solidFill>
                <a:effectLst/>
                <a:latin typeface="Arial" panose="020B0604020202020204" pitchFamily="34" charset="0"/>
                <a:cs typeface="Arial" panose="020B0604020202020204" pitchFamily="34" charset="0"/>
              </a:rPr>
              <a:t>Suspensión de los beneficios (de 3 meses a 1 año)</a:t>
            </a:r>
          </a:p>
          <a:p>
            <a:pPr marL="514350" lvl="1" indent="-285750" algn="just">
              <a:lnSpc>
                <a:spcPct val="90000"/>
              </a:lnSpc>
              <a:spcAft>
                <a:spcPts val="1800"/>
              </a:spcAft>
              <a:buFont typeface="Wingdings" panose="05000000000000000000" pitchFamily="2" charset="2"/>
              <a:buChar char="q"/>
            </a:pPr>
            <a:r>
              <a:rPr lang="es-ES" sz="1500" b="1" dirty="0">
                <a:solidFill>
                  <a:srgbClr val="000000"/>
                </a:solidFill>
                <a:latin typeface="Arial" panose="020B0604020202020204" pitchFamily="34" charset="0"/>
                <a:cs typeface="Arial" panose="020B0604020202020204" pitchFamily="34" charset="0"/>
              </a:rPr>
              <a:t>Baja del Régimen </a:t>
            </a:r>
          </a:p>
          <a:p>
            <a:pPr marL="514350" lvl="1" indent="-285750" algn="just">
              <a:lnSpc>
                <a:spcPct val="90000"/>
              </a:lnSpc>
              <a:spcAft>
                <a:spcPts val="1800"/>
              </a:spcAft>
              <a:buFont typeface="Wingdings" panose="05000000000000000000" pitchFamily="2" charset="2"/>
              <a:buChar char="q"/>
            </a:pPr>
            <a:r>
              <a:rPr lang="es-AR" sz="1500" b="1" dirty="0">
                <a:solidFill>
                  <a:srgbClr val="000000"/>
                </a:solidFill>
                <a:latin typeface="Arial" panose="020B0604020202020204" pitchFamily="34" charset="0"/>
                <a:cs typeface="Arial" panose="020B0604020202020204" pitchFamily="34" charset="0"/>
              </a:rPr>
              <a:t>Revocación de la inscripción como beneficiario </a:t>
            </a:r>
            <a:r>
              <a:rPr lang="es-ES" sz="1500" b="1" dirty="0">
                <a:solidFill>
                  <a:srgbClr val="000000"/>
                </a:solidFill>
                <a:latin typeface="Arial" panose="020B0604020202020204" pitchFamily="34" charset="0"/>
                <a:cs typeface="Arial" panose="020B0604020202020204" pitchFamily="34" charset="0"/>
              </a:rPr>
              <a:t>(retroactiva s/ la gravedad de la infracción)	</a:t>
            </a:r>
          </a:p>
          <a:p>
            <a:pPr marL="514350" lvl="1" indent="-285750" algn="just">
              <a:lnSpc>
                <a:spcPct val="90000"/>
              </a:lnSpc>
              <a:spcAft>
                <a:spcPts val="1800"/>
              </a:spcAft>
              <a:buFont typeface="Wingdings" panose="05000000000000000000" pitchFamily="2" charset="2"/>
              <a:buChar char="q"/>
            </a:pPr>
            <a:r>
              <a:rPr lang="es-ES" sz="1500" b="1" i="0" dirty="0">
                <a:solidFill>
                  <a:srgbClr val="000000"/>
                </a:solidFill>
                <a:effectLst/>
                <a:latin typeface="Arial" panose="020B0604020202020204" pitchFamily="34" charset="0"/>
                <a:cs typeface="Arial" panose="020B0604020202020204" pitchFamily="34" charset="0"/>
              </a:rPr>
              <a:t>Pago de los tributos no ingresados más los intereses y accesorios que correspondieren.</a:t>
            </a:r>
          </a:p>
          <a:p>
            <a:pPr marL="514350" lvl="1" indent="-285750" algn="just">
              <a:lnSpc>
                <a:spcPct val="90000"/>
              </a:lnSpc>
              <a:spcAft>
                <a:spcPts val="1800"/>
              </a:spcAft>
              <a:buFont typeface="Wingdings" panose="05000000000000000000" pitchFamily="2" charset="2"/>
              <a:buChar char="q"/>
            </a:pPr>
            <a:r>
              <a:rPr lang="es-ES" sz="1500" b="1" dirty="0">
                <a:solidFill>
                  <a:srgbClr val="000000"/>
                </a:solidFill>
                <a:latin typeface="Arial" panose="020B0604020202020204" pitchFamily="34" charset="0"/>
                <a:cs typeface="Arial" panose="020B0604020202020204" pitchFamily="34" charset="0"/>
              </a:rPr>
              <a:t>Devolución de los bonos otorgados no aplicados y/o del importe del bono transferido a terceros, más intereses</a:t>
            </a:r>
            <a:endParaRPr lang="es-ES" sz="1500" b="1" i="0" dirty="0">
              <a:solidFill>
                <a:srgbClr val="000000"/>
              </a:solidFill>
              <a:effectLst/>
              <a:latin typeface="Arial" panose="020B0604020202020204" pitchFamily="34" charset="0"/>
              <a:cs typeface="Arial" panose="020B0604020202020204" pitchFamily="34" charset="0"/>
            </a:endParaRPr>
          </a:p>
          <a:p>
            <a:pPr marL="514350" lvl="1" indent="-285750" algn="just">
              <a:lnSpc>
                <a:spcPct val="90000"/>
              </a:lnSpc>
              <a:spcAft>
                <a:spcPts val="1800"/>
              </a:spcAft>
              <a:buFont typeface="Wingdings" panose="05000000000000000000" pitchFamily="2" charset="2"/>
              <a:buChar char="q"/>
            </a:pPr>
            <a:r>
              <a:rPr lang="es-ES" sz="1500" b="1" i="0" dirty="0">
                <a:solidFill>
                  <a:srgbClr val="000000"/>
                </a:solidFill>
                <a:effectLst/>
                <a:latin typeface="Arial" panose="020B0604020202020204" pitchFamily="34" charset="0"/>
                <a:cs typeface="Arial" panose="020B0604020202020204" pitchFamily="34" charset="0"/>
              </a:rPr>
              <a:t>Inhabilitación para inscribirse nuevamente </a:t>
            </a:r>
          </a:p>
          <a:p>
            <a:pPr marL="514350" lvl="1" indent="-285750" algn="just">
              <a:lnSpc>
                <a:spcPct val="90000"/>
              </a:lnSpc>
              <a:spcAft>
                <a:spcPts val="1800"/>
              </a:spcAft>
              <a:buFont typeface="Wingdings" panose="05000000000000000000" pitchFamily="2" charset="2"/>
              <a:buChar char="q"/>
            </a:pPr>
            <a:r>
              <a:rPr lang="es-AR" sz="1500" b="1" dirty="0">
                <a:latin typeface="Arial" panose="020B0604020202020204" pitchFamily="34" charset="0"/>
                <a:cs typeface="Arial" panose="020B0604020202020204" pitchFamily="34" charset="0"/>
              </a:rPr>
              <a:t>Multa de hasta 100% el monto del beneficio otorgado</a:t>
            </a:r>
          </a:p>
        </p:txBody>
      </p:sp>
      <p:grpSp>
        <p:nvGrpSpPr>
          <p:cNvPr id="3" name="object 3">
            <a:extLst>
              <a:ext uri="{FF2B5EF4-FFF2-40B4-BE49-F238E27FC236}">
                <a16:creationId xmlns:a16="http://schemas.microsoft.com/office/drawing/2014/main" id="{15838767-740A-50FE-3A21-9F2E6C2DF02C}"/>
              </a:ext>
            </a:extLst>
          </p:cNvPr>
          <p:cNvGrpSpPr/>
          <p:nvPr/>
        </p:nvGrpSpPr>
        <p:grpSpPr>
          <a:xfrm>
            <a:off x="203195" y="6312077"/>
            <a:ext cx="1473205" cy="326466"/>
            <a:chOff x="890422" y="890745"/>
            <a:chExt cx="3408679" cy="780791"/>
          </a:xfrm>
        </p:grpSpPr>
        <p:sp>
          <p:nvSpPr>
            <p:cNvPr id="4" name="object 4">
              <a:extLst>
                <a:ext uri="{FF2B5EF4-FFF2-40B4-BE49-F238E27FC236}">
                  <a16:creationId xmlns:a16="http://schemas.microsoft.com/office/drawing/2014/main" id="{4C8002F1-4EEE-4D83-B2C8-4CA87FF2FB37}"/>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5" name="object 5">
              <a:extLst>
                <a:ext uri="{FF2B5EF4-FFF2-40B4-BE49-F238E27FC236}">
                  <a16:creationId xmlns:a16="http://schemas.microsoft.com/office/drawing/2014/main" id="{3594E68E-96A8-61FB-04E3-769A3C72634F}"/>
                </a:ext>
              </a:extLst>
            </p:cNvPr>
            <p:cNvPicPr/>
            <p:nvPr/>
          </p:nvPicPr>
          <p:blipFill>
            <a:blip r:embed="rId3" cstate="print"/>
            <a:stretch>
              <a:fillRect/>
            </a:stretch>
          </p:blipFill>
          <p:spPr>
            <a:xfrm>
              <a:off x="1583618" y="1583651"/>
              <a:ext cx="90646" cy="86646"/>
            </a:xfrm>
            <a:prstGeom prst="rect">
              <a:avLst/>
            </a:prstGeom>
          </p:spPr>
        </p:pic>
        <p:pic>
          <p:nvPicPr>
            <p:cNvPr id="6" name="object 6">
              <a:extLst>
                <a:ext uri="{FF2B5EF4-FFF2-40B4-BE49-F238E27FC236}">
                  <a16:creationId xmlns:a16="http://schemas.microsoft.com/office/drawing/2014/main" id="{A5D2836F-49C0-8CA0-A163-02842F858965}"/>
                </a:ext>
              </a:extLst>
            </p:cNvPr>
            <p:cNvPicPr/>
            <p:nvPr/>
          </p:nvPicPr>
          <p:blipFill>
            <a:blip r:embed="rId4"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67651F9C-75BC-408C-CFB0-CE04F831B1C4}"/>
                </a:ext>
              </a:extLst>
            </p:cNvPr>
            <p:cNvPicPr/>
            <p:nvPr/>
          </p:nvPicPr>
          <p:blipFill>
            <a:blip r:embed="rId5"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47E2F8F3-33ED-8F67-3A2D-24382391B904}"/>
                </a:ext>
              </a:extLst>
            </p:cNvPr>
            <p:cNvPicPr/>
            <p:nvPr/>
          </p:nvPicPr>
          <p:blipFill>
            <a:blip r:embed="rId6"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001FF458-4240-EC5D-A36D-83336A257551}"/>
                </a:ext>
              </a:extLst>
            </p:cNvPr>
            <p:cNvPicPr/>
            <p:nvPr/>
          </p:nvPicPr>
          <p:blipFill>
            <a:blip r:embed="rId7"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53F21170-2A10-2658-6C49-F61831D32E50}"/>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D0A9DC6E-7BEA-B21A-9857-69EAC2F5B354}"/>
                </a:ext>
              </a:extLst>
            </p:cNvPr>
            <p:cNvPicPr/>
            <p:nvPr/>
          </p:nvPicPr>
          <p:blipFill>
            <a:blip r:embed="rId8"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FBBDF92B-A857-AAC2-BB80-E7C0F574EA65}"/>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D6E5E22-057A-21B8-4FF4-42FB1544DE58}"/>
                </a:ext>
              </a:extLst>
            </p:cNvPr>
            <p:cNvPicPr/>
            <p:nvPr/>
          </p:nvPicPr>
          <p:blipFill>
            <a:blip r:embed="rId4"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22187039-F97B-28EB-A9E7-B2F8B1865F1A}"/>
                </a:ext>
              </a:extLst>
            </p:cNvPr>
            <p:cNvPicPr/>
            <p:nvPr/>
          </p:nvPicPr>
          <p:blipFill>
            <a:blip r:embed="rId9"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312AE6DC-3491-D5F0-B7FA-15DDE60AEF8B}"/>
                </a:ext>
              </a:extLst>
            </p:cNvPr>
            <p:cNvPicPr/>
            <p:nvPr/>
          </p:nvPicPr>
          <p:blipFill>
            <a:blip r:embed="rId10"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41F4CCA5-226F-54E7-3D87-39618EEA2F5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CA18C46-E6A9-91A6-2F3C-3EB79CB07A49}"/>
                </a:ext>
              </a:extLst>
            </p:cNvPr>
            <p:cNvPicPr/>
            <p:nvPr/>
          </p:nvPicPr>
          <p:blipFill>
            <a:blip r:embed="rId3"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5CF9F3BF-D897-FF69-FA0A-B31D6D012A69}"/>
                </a:ext>
              </a:extLst>
            </p:cNvPr>
            <p:cNvPicPr/>
            <p:nvPr/>
          </p:nvPicPr>
          <p:blipFill>
            <a:blip r:embed="rId7"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A39EE1F4-22B9-F06D-F516-CA4FE09F6545}"/>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CD53DC38-46BC-4EED-63B7-F847790B63D1}"/>
                </a:ext>
              </a:extLst>
            </p:cNvPr>
            <p:cNvPicPr/>
            <p:nvPr/>
          </p:nvPicPr>
          <p:blipFill>
            <a:blip r:embed="rId11"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21EDA6D4-B819-93F4-8A2F-975793ADA05C}"/>
                </a:ext>
              </a:extLst>
            </p:cNvPr>
            <p:cNvPicPr/>
            <p:nvPr/>
          </p:nvPicPr>
          <p:blipFill>
            <a:blip r:embed="rId7"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97F54501-3DDE-06CC-E4A8-6150DB836796}"/>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668E6A8E-9A67-7A94-611E-5BAF10801063}"/>
              </a:ext>
            </a:extLst>
          </p:cNvPr>
          <p:cNvSpPr/>
          <p:nvPr/>
        </p:nvSpPr>
        <p:spPr>
          <a:xfrm>
            <a:off x="-12348" y="0"/>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							SANCIONES</a:t>
            </a:r>
          </a:p>
        </p:txBody>
      </p:sp>
      <p:pic>
        <p:nvPicPr>
          <p:cNvPr id="19458" name="Picture 2" descr="Sanción moratoria por pago inoportuno de salarios y prestaciones sociales -  Actualícese">
            <a:extLst>
              <a:ext uri="{FF2B5EF4-FFF2-40B4-BE49-F238E27FC236}">
                <a16:creationId xmlns:a16="http://schemas.microsoft.com/office/drawing/2014/main" id="{B8CA546E-C8D1-C9B5-4DBD-55F7DCF8BAE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210" r="17359"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8" name="Elipse 27">
            <a:extLst>
              <a:ext uri="{FF2B5EF4-FFF2-40B4-BE49-F238E27FC236}">
                <a16:creationId xmlns:a16="http://schemas.microsoft.com/office/drawing/2014/main" id="{6FA9CEB0-BB97-932E-18F6-B0E6AAB72355}"/>
              </a:ext>
            </a:extLst>
          </p:cNvPr>
          <p:cNvSpPr/>
          <p:nvPr/>
        </p:nvSpPr>
        <p:spPr>
          <a:xfrm>
            <a:off x="6472909" y="5461000"/>
            <a:ext cx="2184703" cy="12881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1400" dirty="0">
                <a:latin typeface="Arial" panose="020B0604020202020204" pitchFamily="34" charset="0"/>
                <a:cs typeface="Arial" panose="020B0604020202020204" pitchFamily="34" charset="0"/>
              </a:rPr>
              <a:t>Se puede aplicar una o más sanciones</a:t>
            </a:r>
          </a:p>
        </p:txBody>
      </p:sp>
      <p:sp>
        <p:nvSpPr>
          <p:cNvPr id="29" name="Elipse 28">
            <a:extLst>
              <a:ext uri="{FF2B5EF4-FFF2-40B4-BE49-F238E27FC236}">
                <a16:creationId xmlns:a16="http://schemas.microsoft.com/office/drawing/2014/main" id="{DD7975E5-554B-F790-7382-BD748B3E9D4F}"/>
              </a:ext>
            </a:extLst>
          </p:cNvPr>
          <p:cNvSpPr/>
          <p:nvPr/>
        </p:nvSpPr>
        <p:spPr>
          <a:xfrm>
            <a:off x="9345432" y="5488187"/>
            <a:ext cx="2222200" cy="12881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1300" dirty="0">
                <a:latin typeface="Arial" panose="020B0604020202020204" pitchFamily="34" charset="0"/>
                <a:cs typeface="Arial" panose="020B0604020202020204" pitchFamily="34" charset="0"/>
              </a:rPr>
              <a:t>Acumulativas con otras sanciones (por ej. Penales)</a:t>
            </a:r>
          </a:p>
        </p:txBody>
      </p:sp>
    </p:spTree>
    <p:extLst>
      <p:ext uri="{BB962C8B-B14F-4D97-AF65-F5344CB8AC3E}">
        <p14:creationId xmlns:p14="http://schemas.microsoft.com/office/powerpoint/2010/main" val="4263947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B7725-A754-10B2-EEF3-EDC77C9ADACB}"/>
              </a:ext>
            </a:extLst>
          </p:cNvPr>
          <p:cNvSpPr>
            <a:spLocks noGrp="1"/>
          </p:cNvSpPr>
          <p:nvPr>
            <p:ph type="ctrTitle"/>
          </p:nvPr>
        </p:nvSpPr>
        <p:spPr>
          <a:xfrm>
            <a:off x="7965128" y="0"/>
            <a:ext cx="4840010" cy="1297478"/>
          </a:xfrm>
        </p:spPr>
        <p:txBody>
          <a:bodyPr vert="horz" lIns="91440" tIns="45720" rIns="91440" bIns="45720" rtlCol="0" anchor="ctr">
            <a:normAutofit/>
          </a:bodyPr>
          <a:lstStyle/>
          <a:p>
            <a:pPr algn="l"/>
            <a:r>
              <a:rPr lang="es-AR" sz="3600" b="1">
                <a:latin typeface="Abadi" panose="020B0604020104020204" pitchFamily="34" charset="0"/>
              </a:rPr>
              <a:t>Sanciones </a:t>
            </a:r>
            <a:endParaRPr lang="es-AR" sz="3600">
              <a:latin typeface="Abadi" panose="020B0604020104020204" pitchFamily="34" charset="0"/>
            </a:endParaRPr>
          </a:p>
        </p:txBody>
      </p:sp>
      <p:sp>
        <p:nvSpPr>
          <p:cNvPr id="7" name="CuadroTexto 6">
            <a:extLst>
              <a:ext uri="{FF2B5EF4-FFF2-40B4-BE49-F238E27FC236}">
                <a16:creationId xmlns:a16="http://schemas.microsoft.com/office/drawing/2014/main" id="{BCE6BFF7-1E21-6C31-2CFF-74AC3F8DD242}"/>
              </a:ext>
            </a:extLst>
          </p:cNvPr>
          <p:cNvSpPr txBox="1"/>
          <p:nvPr/>
        </p:nvSpPr>
        <p:spPr>
          <a:xfrm>
            <a:off x="6368860" y="1888833"/>
            <a:ext cx="5273050" cy="4969167"/>
          </a:xfrm>
          <a:prstGeom prst="rect">
            <a:avLst/>
          </a:prstGeom>
        </p:spPr>
        <p:txBody>
          <a:bodyPr vert="horz" lIns="91440" tIns="45720" rIns="91440" bIns="45720" rtlCol="0">
            <a:noAutofit/>
          </a:bodyPr>
          <a:lstStyle/>
          <a:p>
            <a:pPr algn="just">
              <a:lnSpc>
                <a:spcPct val="90000"/>
              </a:lnSpc>
              <a:spcAft>
                <a:spcPts val="1200"/>
              </a:spcAft>
            </a:pPr>
            <a:r>
              <a:rPr lang="es-AR" sz="1500" b="1" dirty="0">
                <a:latin typeface="Arial" panose="020B0604020202020204" pitchFamily="34" charset="0"/>
                <a:cs typeface="Arial" panose="020B0604020202020204" pitchFamily="34" charset="0"/>
              </a:rPr>
              <a:t>Causales</a:t>
            </a:r>
          </a:p>
          <a:p>
            <a:pPr marL="342900" indent="-342900" algn="just">
              <a:lnSpc>
                <a:spcPct val="90000"/>
              </a:lnSpc>
              <a:spcAft>
                <a:spcPts val="1200"/>
              </a:spcAft>
              <a:buFont typeface="+mj-lt"/>
              <a:buAutoNum type="alphaLcParenR"/>
            </a:pPr>
            <a:r>
              <a:rPr lang="es-ES" sz="1500" dirty="0">
                <a:latin typeface="Arial" panose="020B0604020202020204" pitchFamily="34" charset="0"/>
                <a:cs typeface="Arial" panose="020B0604020202020204" pitchFamily="34" charset="0"/>
              </a:rPr>
              <a:t>Reducción de la plantilla de personal </a:t>
            </a:r>
          </a:p>
          <a:p>
            <a:pPr marL="342900" indent="-342900" algn="just">
              <a:lnSpc>
                <a:spcPct val="90000"/>
              </a:lnSpc>
              <a:spcAft>
                <a:spcPts val="1200"/>
              </a:spcAft>
              <a:buFont typeface="+mj-lt"/>
              <a:buAutoNum type="alphaLcParenR"/>
            </a:pPr>
            <a:r>
              <a:rPr lang="es-ES" sz="1500" dirty="0">
                <a:latin typeface="Arial" panose="020B0604020202020204" pitchFamily="34" charset="0"/>
                <a:cs typeface="Arial" panose="020B0604020202020204" pitchFamily="34" charset="0"/>
              </a:rPr>
              <a:t>Detección de trabajadores no registrados </a:t>
            </a:r>
          </a:p>
          <a:p>
            <a:pPr marL="342900" indent="-342900" algn="just">
              <a:lnSpc>
                <a:spcPct val="90000"/>
              </a:lnSpc>
              <a:spcAft>
                <a:spcPts val="1200"/>
              </a:spcAft>
              <a:buFont typeface="+mj-lt"/>
              <a:buAutoNum type="alphaLcParenR"/>
            </a:pPr>
            <a:r>
              <a:rPr lang="es-ES" sz="1500" dirty="0">
                <a:latin typeface="Arial" panose="020B0604020202020204" pitchFamily="34" charset="0"/>
                <a:cs typeface="Arial" panose="020B0604020202020204" pitchFamily="34" charset="0"/>
              </a:rPr>
              <a:t>Incorporación de la beneficiaria en el Registro Público de Empleadores con Sanciones Laborales (REPSAL);</a:t>
            </a:r>
          </a:p>
          <a:p>
            <a:pPr marL="342900" indent="-342900" algn="just">
              <a:lnSpc>
                <a:spcPct val="90000"/>
              </a:lnSpc>
              <a:spcAft>
                <a:spcPts val="1200"/>
              </a:spcAft>
              <a:buFont typeface="+mj-lt"/>
              <a:buAutoNum type="alphaLcParenR"/>
            </a:pPr>
            <a:r>
              <a:rPr lang="es-ES" sz="1500" dirty="0">
                <a:latin typeface="Arial" panose="020B0604020202020204" pitchFamily="34" charset="0"/>
                <a:cs typeface="Arial" panose="020B0604020202020204" pitchFamily="34" charset="0"/>
              </a:rPr>
              <a:t>Verificación de la utilización de prácticas fraudulentas para la obtención y/o en el uso del beneficio.</a:t>
            </a:r>
          </a:p>
          <a:p>
            <a:pPr algn="just">
              <a:lnSpc>
                <a:spcPct val="90000"/>
              </a:lnSpc>
              <a:spcAft>
                <a:spcPts val="1200"/>
              </a:spcAft>
            </a:pPr>
            <a:endParaRPr lang="es-ES" sz="1500" b="1" dirty="0">
              <a:latin typeface="Arial" panose="020B0604020202020204" pitchFamily="34" charset="0"/>
              <a:cs typeface="Arial" panose="020B0604020202020204" pitchFamily="34" charset="0"/>
            </a:endParaRPr>
          </a:p>
          <a:p>
            <a:pPr algn="just">
              <a:lnSpc>
                <a:spcPct val="90000"/>
              </a:lnSpc>
              <a:spcAft>
                <a:spcPts val="1200"/>
              </a:spcAft>
            </a:pPr>
            <a:endParaRPr lang="es-ES" sz="1500" b="1" dirty="0">
              <a:latin typeface="Arial" panose="020B0604020202020204" pitchFamily="34" charset="0"/>
              <a:cs typeface="Arial" panose="020B0604020202020204" pitchFamily="34" charset="0"/>
            </a:endParaRPr>
          </a:p>
          <a:p>
            <a:pPr algn="just">
              <a:lnSpc>
                <a:spcPct val="90000"/>
              </a:lnSpc>
              <a:spcAft>
                <a:spcPts val="1200"/>
              </a:spcAft>
            </a:pPr>
            <a:r>
              <a:rPr lang="es-ES" sz="1500" b="1" dirty="0">
                <a:latin typeface="Arial" panose="020B0604020202020204" pitchFamily="34" charset="0"/>
                <a:cs typeface="Arial" panose="020B0604020202020204" pitchFamily="34" charset="0"/>
              </a:rPr>
              <a:t>Consecuencias: </a:t>
            </a:r>
          </a:p>
          <a:p>
            <a:pPr algn="just">
              <a:lnSpc>
                <a:spcPct val="90000"/>
              </a:lnSpc>
              <a:spcAft>
                <a:spcPts val="1200"/>
              </a:spcAft>
            </a:pPr>
            <a:r>
              <a:rPr lang="es-ES" sz="1500" dirty="0">
                <a:latin typeface="Arial" panose="020B0604020202020204" pitchFamily="34" charset="0"/>
                <a:cs typeface="Arial" panose="020B0604020202020204" pitchFamily="34" charset="0"/>
              </a:rPr>
              <a:t>- Suspensión </a:t>
            </a:r>
            <a:r>
              <a:rPr lang="es-ES" sz="1500" u="sng" dirty="0">
                <a:latin typeface="Arial" panose="020B0604020202020204" pitchFamily="34" charset="0"/>
                <a:cs typeface="Arial" panose="020B0604020202020204" pitchFamily="34" charset="0"/>
              </a:rPr>
              <a:t>automática</a:t>
            </a:r>
            <a:r>
              <a:rPr lang="es-ES" sz="1500" dirty="0">
                <a:latin typeface="Arial" panose="020B0604020202020204" pitchFamily="34" charset="0"/>
                <a:cs typeface="Arial" panose="020B0604020202020204" pitchFamily="34" charset="0"/>
              </a:rPr>
              <a:t> de los beneficios</a:t>
            </a:r>
          </a:p>
          <a:p>
            <a:pPr algn="just">
              <a:lnSpc>
                <a:spcPct val="90000"/>
              </a:lnSpc>
              <a:spcAft>
                <a:spcPts val="1200"/>
              </a:spcAft>
            </a:pPr>
            <a:r>
              <a:rPr lang="es-ES" sz="1500" dirty="0">
                <a:latin typeface="Arial" panose="020B0604020202020204" pitchFamily="34" charset="0"/>
                <a:cs typeface="Arial" panose="020B0604020202020204" pitchFamily="34" charset="0"/>
              </a:rPr>
              <a:t>- Procedimiento sumarial abreviado </a:t>
            </a:r>
          </a:p>
          <a:p>
            <a:pPr indent="-228600" algn="just">
              <a:lnSpc>
                <a:spcPct val="90000"/>
              </a:lnSpc>
              <a:spcAft>
                <a:spcPts val="1200"/>
              </a:spcAft>
              <a:buFont typeface="Arial" panose="020B0604020202020204" pitchFamily="34" charset="0"/>
              <a:buChar char="•"/>
            </a:pPr>
            <a:endParaRPr lang="es-AR" sz="1500" b="1" dirty="0">
              <a:latin typeface="Arial" panose="020B0604020202020204" pitchFamily="34" charset="0"/>
              <a:cs typeface="Arial" panose="020B0604020202020204" pitchFamily="34" charset="0"/>
            </a:endParaRPr>
          </a:p>
        </p:txBody>
      </p:sp>
      <p:grpSp>
        <p:nvGrpSpPr>
          <p:cNvPr id="3" name="object 3">
            <a:extLst>
              <a:ext uri="{FF2B5EF4-FFF2-40B4-BE49-F238E27FC236}">
                <a16:creationId xmlns:a16="http://schemas.microsoft.com/office/drawing/2014/main" id="{15838767-740A-50FE-3A21-9F2E6C2DF02C}"/>
              </a:ext>
            </a:extLst>
          </p:cNvPr>
          <p:cNvGrpSpPr/>
          <p:nvPr/>
        </p:nvGrpSpPr>
        <p:grpSpPr>
          <a:xfrm>
            <a:off x="203195" y="6312077"/>
            <a:ext cx="1473205" cy="326466"/>
            <a:chOff x="890422" y="890745"/>
            <a:chExt cx="3408679" cy="780791"/>
          </a:xfrm>
        </p:grpSpPr>
        <p:sp>
          <p:nvSpPr>
            <p:cNvPr id="4" name="object 4">
              <a:extLst>
                <a:ext uri="{FF2B5EF4-FFF2-40B4-BE49-F238E27FC236}">
                  <a16:creationId xmlns:a16="http://schemas.microsoft.com/office/drawing/2014/main" id="{4C8002F1-4EEE-4D83-B2C8-4CA87FF2FB37}"/>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5" name="object 5">
              <a:extLst>
                <a:ext uri="{FF2B5EF4-FFF2-40B4-BE49-F238E27FC236}">
                  <a16:creationId xmlns:a16="http://schemas.microsoft.com/office/drawing/2014/main" id="{3594E68E-96A8-61FB-04E3-769A3C72634F}"/>
                </a:ext>
              </a:extLst>
            </p:cNvPr>
            <p:cNvPicPr/>
            <p:nvPr/>
          </p:nvPicPr>
          <p:blipFill>
            <a:blip r:embed="rId3" cstate="print"/>
            <a:stretch>
              <a:fillRect/>
            </a:stretch>
          </p:blipFill>
          <p:spPr>
            <a:xfrm>
              <a:off x="1583618" y="1583651"/>
              <a:ext cx="90646" cy="86646"/>
            </a:xfrm>
            <a:prstGeom prst="rect">
              <a:avLst/>
            </a:prstGeom>
          </p:spPr>
        </p:pic>
        <p:pic>
          <p:nvPicPr>
            <p:cNvPr id="6" name="object 6">
              <a:extLst>
                <a:ext uri="{FF2B5EF4-FFF2-40B4-BE49-F238E27FC236}">
                  <a16:creationId xmlns:a16="http://schemas.microsoft.com/office/drawing/2014/main" id="{A5D2836F-49C0-8CA0-A163-02842F858965}"/>
                </a:ext>
              </a:extLst>
            </p:cNvPr>
            <p:cNvPicPr/>
            <p:nvPr/>
          </p:nvPicPr>
          <p:blipFill>
            <a:blip r:embed="rId4"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67651F9C-75BC-408C-CFB0-CE04F831B1C4}"/>
                </a:ext>
              </a:extLst>
            </p:cNvPr>
            <p:cNvPicPr/>
            <p:nvPr/>
          </p:nvPicPr>
          <p:blipFill>
            <a:blip r:embed="rId5"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47E2F8F3-33ED-8F67-3A2D-24382391B904}"/>
                </a:ext>
              </a:extLst>
            </p:cNvPr>
            <p:cNvPicPr/>
            <p:nvPr/>
          </p:nvPicPr>
          <p:blipFill>
            <a:blip r:embed="rId6"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001FF458-4240-EC5D-A36D-83336A257551}"/>
                </a:ext>
              </a:extLst>
            </p:cNvPr>
            <p:cNvPicPr/>
            <p:nvPr/>
          </p:nvPicPr>
          <p:blipFill>
            <a:blip r:embed="rId7"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53F21170-2A10-2658-6C49-F61831D32E50}"/>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D0A9DC6E-7BEA-B21A-9857-69EAC2F5B354}"/>
                </a:ext>
              </a:extLst>
            </p:cNvPr>
            <p:cNvPicPr/>
            <p:nvPr/>
          </p:nvPicPr>
          <p:blipFill>
            <a:blip r:embed="rId8"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FBBDF92B-A857-AAC2-BB80-E7C0F574EA65}"/>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D6E5E22-057A-21B8-4FF4-42FB1544DE58}"/>
                </a:ext>
              </a:extLst>
            </p:cNvPr>
            <p:cNvPicPr/>
            <p:nvPr/>
          </p:nvPicPr>
          <p:blipFill>
            <a:blip r:embed="rId4"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22187039-F97B-28EB-A9E7-B2F8B1865F1A}"/>
                </a:ext>
              </a:extLst>
            </p:cNvPr>
            <p:cNvPicPr/>
            <p:nvPr/>
          </p:nvPicPr>
          <p:blipFill>
            <a:blip r:embed="rId9"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312AE6DC-3491-D5F0-B7FA-15DDE60AEF8B}"/>
                </a:ext>
              </a:extLst>
            </p:cNvPr>
            <p:cNvPicPr/>
            <p:nvPr/>
          </p:nvPicPr>
          <p:blipFill>
            <a:blip r:embed="rId10"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41F4CCA5-226F-54E7-3D87-39618EEA2F5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CA18C46-E6A9-91A6-2F3C-3EB79CB07A49}"/>
                </a:ext>
              </a:extLst>
            </p:cNvPr>
            <p:cNvPicPr/>
            <p:nvPr/>
          </p:nvPicPr>
          <p:blipFill>
            <a:blip r:embed="rId3"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5CF9F3BF-D897-FF69-FA0A-B31D6D012A69}"/>
                </a:ext>
              </a:extLst>
            </p:cNvPr>
            <p:cNvPicPr/>
            <p:nvPr/>
          </p:nvPicPr>
          <p:blipFill>
            <a:blip r:embed="rId7"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A39EE1F4-22B9-F06D-F516-CA4FE09F6545}"/>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CD53DC38-46BC-4EED-63B7-F847790B63D1}"/>
                </a:ext>
              </a:extLst>
            </p:cNvPr>
            <p:cNvPicPr/>
            <p:nvPr/>
          </p:nvPicPr>
          <p:blipFill>
            <a:blip r:embed="rId11"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21EDA6D4-B819-93F4-8A2F-975793ADA05C}"/>
                </a:ext>
              </a:extLst>
            </p:cNvPr>
            <p:cNvPicPr/>
            <p:nvPr/>
          </p:nvPicPr>
          <p:blipFill>
            <a:blip r:embed="rId7"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97F54501-3DDE-06CC-E4A8-6150DB836796}"/>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668E6A8E-9A67-7A94-611E-5BAF10801063}"/>
              </a:ext>
            </a:extLst>
          </p:cNvPr>
          <p:cNvSpPr/>
          <p:nvPr/>
        </p:nvSpPr>
        <p:spPr>
          <a:xfrm>
            <a:off x="-12348" y="0"/>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	DECAIMIENTO DE LOS BENEFICIOS   DE PLENO DERECHO</a:t>
            </a:r>
          </a:p>
        </p:txBody>
      </p:sp>
      <p:pic>
        <p:nvPicPr>
          <p:cNvPr id="25" name="Imagen 24">
            <a:extLst>
              <a:ext uri="{FF2B5EF4-FFF2-40B4-BE49-F238E27FC236}">
                <a16:creationId xmlns:a16="http://schemas.microsoft.com/office/drawing/2014/main" id="{C474E92E-20DA-70BB-09B8-C57C3AC09F75}"/>
              </a:ext>
            </a:extLst>
          </p:cNvPr>
          <p:cNvPicPr>
            <a:picLocks noChangeAspect="1"/>
          </p:cNvPicPr>
          <p:nvPr/>
        </p:nvPicPr>
        <p:blipFill>
          <a:blip r:embed="rId12"/>
          <a:stretch>
            <a:fillRect/>
          </a:stretch>
        </p:blipFill>
        <p:spPr>
          <a:xfrm>
            <a:off x="105970" y="1888833"/>
            <a:ext cx="5860376" cy="3753978"/>
          </a:xfrm>
          <a:prstGeom prst="rect">
            <a:avLst/>
          </a:prstGeom>
        </p:spPr>
      </p:pic>
    </p:spTree>
    <p:extLst>
      <p:ext uri="{BB962C8B-B14F-4D97-AF65-F5344CB8AC3E}">
        <p14:creationId xmlns:p14="http://schemas.microsoft.com/office/powerpoint/2010/main" val="3191424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ubtítulo 57">
            <a:extLst>
              <a:ext uri="{FF2B5EF4-FFF2-40B4-BE49-F238E27FC236}">
                <a16:creationId xmlns:a16="http://schemas.microsoft.com/office/drawing/2014/main" id="{1C8A3D73-C1A2-DC77-BE1B-1807246B2EC7}"/>
              </a:ext>
            </a:extLst>
          </p:cNvPr>
          <p:cNvSpPr>
            <a:spLocks noGrp="1"/>
          </p:cNvSpPr>
          <p:nvPr>
            <p:ph type="subTitle" idx="1"/>
          </p:nvPr>
        </p:nvSpPr>
        <p:spPr>
          <a:xfrm>
            <a:off x="1303643" y="2035217"/>
            <a:ext cx="10668000" cy="3619500"/>
          </a:xfrm>
        </p:spPr>
        <p:txBody>
          <a:bodyPr>
            <a:noAutofit/>
          </a:bodyPr>
          <a:lstStyle/>
          <a:p>
            <a:pPr algn="just">
              <a:spcAft>
                <a:spcPts val="1200"/>
              </a:spcAft>
            </a:pPr>
            <a:r>
              <a:rPr lang="es-AR" sz="17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 beneficios establecidos en el Régimen LEC pueden ser aplicados conjuntamente con:</a:t>
            </a:r>
          </a:p>
          <a:p>
            <a:pPr marL="285750" indent="-285750" algn="just">
              <a:spcAft>
                <a:spcPts val="1200"/>
              </a:spcAft>
              <a:buFont typeface="Wingdings" panose="05000000000000000000" pitchFamily="2" charset="2"/>
              <a:buChar char="ü"/>
            </a:pPr>
            <a:r>
              <a:rPr lang="es-ES" sz="17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Bono de Crédito Fiscal previsto en la Ley 23.877 (art. 9 inc. b) por gastos realizados en I+D</a:t>
            </a:r>
          </a:p>
          <a:p>
            <a:pPr marL="285750" indent="-285750" algn="just">
              <a:spcAft>
                <a:spcPts val="1200"/>
              </a:spcAft>
              <a:buFont typeface="Wingdings" panose="05000000000000000000" pitchFamily="2" charset="2"/>
              <a:buChar char="ü"/>
            </a:pPr>
            <a:r>
              <a:rPr lang="es-ES" sz="17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Beneficios de Zona Franca (Ley 24.331)</a:t>
            </a:r>
          </a:p>
          <a:p>
            <a:pPr marL="285750" indent="-285750" algn="just">
              <a:spcAft>
                <a:spcPts val="1200"/>
              </a:spcAft>
              <a:buFont typeface="Wingdings" panose="05000000000000000000" pitchFamily="2" charset="2"/>
              <a:buChar char="ü"/>
            </a:pPr>
            <a:r>
              <a:rPr lang="es-ES" sz="17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Régimen de Promoción de la Biotecnología y de la Nanotecnología (Ley 26.270)</a:t>
            </a:r>
          </a:p>
        </p:txBody>
      </p:sp>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2"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3"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4"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5"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6"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7"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3"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8"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9"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2"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6"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0"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6"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COMPATIBILIDADES CON OTROS REGIMENES </a:t>
            </a:r>
          </a:p>
        </p:txBody>
      </p:sp>
    </p:spTree>
    <p:extLst>
      <p:ext uri="{BB962C8B-B14F-4D97-AF65-F5344CB8AC3E}">
        <p14:creationId xmlns:p14="http://schemas.microsoft.com/office/powerpoint/2010/main" val="3764827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9F57A82A-8A36-20D5-82DE-FB4E21E2AD20}"/>
              </a:ext>
            </a:extLst>
          </p:cNvPr>
          <p:cNvSpPr/>
          <p:nvPr/>
        </p:nvSpPr>
        <p:spPr>
          <a:xfrm>
            <a:off x="4387709" y="3165997"/>
            <a:ext cx="2046485" cy="872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AR"/>
          </a:p>
        </p:txBody>
      </p:sp>
      <p:sp>
        <p:nvSpPr>
          <p:cNvPr id="57" name="Google Shape;781;p151">
            <a:extLst>
              <a:ext uri="{FF2B5EF4-FFF2-40B4-BE49-F238E27FC236}">
                <a16:creationId xmlns:a16="http://schemas.microsoft.com/office/drawing/2014/main" id="{964D6E99-6728-6B68-69D9-D0A35EB01D45}"/>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ADHESION DE LAS PROVINCIAS Y RÉGIMENES DE FOMENTO LOCALES</a:t>
            </a:r>
          </a:p>
        </p:txBody>
      </p:sp>
      <p:pic>
        <p:nvPicPr>
          <p:cNvPr id="2" name="Imagen 1">
            <a:extLst>
              <a:ext uri="{FF2B5EF4-FFF2-40B4-BE49-F238E27FC236}">
                <a16:creationId xmlns:a16="http://schemas.microsoft.com/office/drawing/2014/main" id="{7817FB56-362C-2447-0705-248A2E9345AC}"/>
              </a:ext>
            </a:extLst>
          </p:cNvPr>
          <p:cNvPicPr>
            <a:picLocks noChangeAspect="1"/>
          </p:cNvPicPr>
          <p:nvPr/>
        </p:nvPicPr>
        <p:blipFill>
          <a:blip r:embed="rId2"/>
          <a:stretch>
            <a:fillRect/>
          </a:stretch>
        </p:blipFill>
        <p:spPr>
          <a:xfrm>
            <a:off x="7343476" y="1470254"/>
            <a:ext cx="4487577" cy="5071164"/>
          </a:xfrm>
          <a:prstGeom prst="rect">
            <a:avLst/>
          </a:prstGeom>
        </p:spPr>
      </p:pic>
      <p:pic>
        <p:nvPicPr>
          <p:cNvPr id="5" name="Picture 2" descr="Ilustración de Argentina Mapa De Provincias y más Vectores Libres de  Derechos de Argentina - Argentina, Mapa, Gobierno - iStock">
            <a:extLst>
              <a:ext uri="{FF2B5EF4-FFF2-40B4-BE49-F238E27FC236}">
                <a16:creationId xmlns:a16="http://schemas.microsoft.com/office/drawing/2014/main" id="{FD1F96AB-F67F-BD22-E3F7-B0DE35ABA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3315"/>
            <a:ext cx="4944979" cy="511702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object 3">
            <a:extLst>
              <a:ext uri="{FF2B5EF4-FFF2-40B4-BE49-F238E27FC236}">
                <a16:creationId xmlns:a16="http://schemas.microsoft.com/office/drawing/2014/main" id="{DF2B3BCA-FC7D-7538-EE67-8DC15FD57456}"/>
              </a:ext>
            </a:extLst>
          </p:cNvPr>
          <p:cNvGrpSpPr/>
          <p:nvPr/>
        </p:nvGrpSpPr>
        <p:grpSpPr>
          <a:xfrm>
            <a:off x="203195" y="6312077"/>
            <a:ext cx="1473205" cy="326466"/>
            <a:chOff x="890422" y="890745"/>
            <a:chExt cx="3408679" cy="780791"/>
          </a:xfrm>
        </p:grpSpPr>
        <p:sp>
          <p:nvSpPr>
            <p:cNvPr id="38" name="object 4">
              <a:extLst>
                <a:ext uri="{FF2B5EF4-FFF2-40B4-BE49-F238E27FC236}">
                  <a16:creationId xmlns:a16="http://schemas.microsoft.com/office/drawing/2014/main" id="{7F998657-E617-D951-6E55-3D5B8B20478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39" name="object 5">
              <a:extLst>
                <a:ext uri="{FF2B5EF4-FFF2-40B4-BE49-F238E27FC236}">
                  <a16:creationId xmlns:a16="http://schemas.microsoft.com/office/drawing/2014/main" id="{3C7B87C4-2EF5-7345-A91D-A4AC7BD0B1F8}"/>
                </a:ext>
              </a:extLst>
            </p:cNvPr>
            <p:cNvPicPr/>
            <p:nvPr/>
          </p:nvPicPr>
          <p:blipFill>
            <a:blip r:embed="rId4" cstate="print"/>
            <a:stretch>
              <a:fillRect/>
            </a:stretch>
          </p:blipFill>
          <p:spPr>
            <a:xfrm>
              <a:off x="1583618" y="1583651"/>
              <a:ext cx="90646" cy="86646"/>
            </a:xfrm>
            <a:prstGeom prst="rect">
              <a:avLst/>
            </a:prstGeom>
          </p:spPr>
        </p:pic>
        <p:pic>
          <p:nvPicPr>
            <p:cNvPr id="40" name="object 6">
              <a:extLst>
                <a:ext uri="{FF2B5EF4-FFF2-40B4-BE49-F238E27FC236}">
                  <a16:creationId xmlns:a16="http://schemas.microsoft.com/office/drawing/2014/main" id="{2179A683-5F8E-8CC4-FBC1-4DC0E7A495E4}"/>
                </a:ext>
              </a:extLst>
            </p:cNvPr>
            <p:cNvPicPr/>
            <p:nvPr/>
          </p:nvPicPr>
          <p:blipFill>
            <a:blip r:embed="rId5" cstate="print"/>
            <a:stretch>
              <a:fillRect/>
            </a:stretch>
          </p:blipFill>
          <p:spPr>
            <a:xfrm>
              <a:off x="1727898" y="1583651"/>
              <a:ext cx="83411" cy="86646"/>
            </a:xfrm>
            <a:prstGeom prst="rect">
              <a:avLst/>
            </a:prstGeom>
          </p:spPr>
        </p:pic>
        <p:pic>
          <p:nvPicPr>
            <p:cNvPr id="41" name="object 7">
              <a:extLst>
                <a:ext uri="{FF2B5EF4-FFF2-40B4-BE49-F238E27FC236}">
                  <a16:creationId xmlns:a16="http://schemas.microsoft.com/office/drawing/2014/main" id="{4B31E49B-0523-2B51-1B84-A55B5CCE032A}"/>
                </a:ext>
              </a:extLst>
            </p:cNvPr>
            <p:cNvPicPr/>
            <p:nvPr/>
          </p:nvPicPr>
          <p:blipFill>
            <a:blip r:embed="rId6" cstate="print"/>
            <a:stretch>
              <a:fillRect/>
            </a:stretch>
          </p:blipFill>
          <p:spPr>
            <a:xfrm>
              <a:off x="1864926" y="1583647"/>
              <a:ext cx="64186" cy="86646"/>
            </a:xfrm>
            <a:prstGeom prst="rect">
              <a:avLst/>
            </a:prstGeom>
          </p:spPr>
        </p:pic>
        <p:pic>
          <p:nvPicPr>
            <p:cNvPr id="42" name="object 8">
              <a:extLst>
                <a:ext uri="{FF2B5EF4-FFF2-40B4-BE49-F238E27FC236}">
                  <a16:creationId xmlns:a16="http://schemas.microsoft.com/office/drawing/2014/main" id="{6B5BDE1D-0460-7C82-80FD-676F145BA313}"/>
                </a:ext>
              </a:extLst>
            </p:cNvPr>
            <p:cNvPicPr/>
            <p:nvPr/>
          </p:nvPicPr>
          <p:blipFill>
            <a:blip r:embed="rId7" cstate="print"/>
            <a:stretch>
              <a:fillRect/>
            </a:stretch>
          </p:blipFill>
          <p:spPr>
            <a:xfrm>
              <a:off x="1977225" y="1583651"/>
              <a:ext cx="81746" cy="86646"/>
            </a:xfrm>
            <a:prstGeom prst="rect">
              <a:avLst/>
            </a:prstGeom>
          </p:spPr>
        </p:pic>
        <p:pic>
          <p:nvPicPr>
            <p:cNvPr id="43" name="object 9">
              <a:extLst>
                <a:ext uri="{FF2B5EF4-FFF2-40B4-BE49-F238E27FC236}">
                  <a16:creationId xmlns:a16="http://schemas.microsoft.com/office/drawing/2014/main" id="{0A97FB75-50F7-09C0-46BD-5F7EDDE74000}"/>
                </a:ext>
              </a:extLst>
            </p:cNvPr>
            <p:cNvPicPr/>
            <p:nvPr/>
          </p:nvPicPr>
          <p:blipFill>
            <a:blip r:embed="rId8" cstate="print"/>
            <a:stretch>
              <a:fillRect/>
            </a:stretch>
          </p:blipFill>
          <p:spPr>
            <a:xfrm>
              <a:off x="2095893" y="1583651"/>
              <a:ext cx="83411" cy="86646"/>
            </a:xfrm>
            <a:prstGeom prst="rect">
              <a:avLst/>
            </a:prstGeom>
          </p:spPr>
        </p:pic>
        <p:sp>
          <p:nvSpPr>
            <p:cNvPr id="44" name="object 10">
              <a:extLst>
                <a:ext uri="{FF2B5EF4-FFF2-40B4-BE49-F238E27FC236}">
                  <a16:creationId xmlns:a16="http://schemas.microsoft.com/office/drawing/2014/main" id="{515F7A66-A8B6-77E8-3D3C-0E07C3293356}"/>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45" name="object 11">
              <a:extLst>
                <a:ext uri="{FF2B5EF4-FFF2-40B4-BE49-F238E27FC236}">
                  <a16:creationId xmlns:a16="http://schemas.microsoft.com/office/drawing/2014/main" id="{3DBA7221-C01F-AAE2-5025-A5C69B80E75B}"/>
                </a:ext>
              </a:extLst>
            </p:cNvPr>
            <p:cNvPicPr/>
            <p:nvPr/>
          </p:nvPicPr>
          <p:blipFill>
            <a:blip r:embed="rId9" cstate="print"/>
            <a:stretch>
              <a:fillRect/>
            </a:stretch>
          </p:blipFill>
          <p:spPr>
            <a:xfrm>
              <a:off x="2508192" y="1582408"/>
              <a:ext cx="89410" cy="89128"/>
            </a:xfrm>
            <a:prstGeom prst="rect">
              <a:avLst/>
            </a:prstGeom>
          </p:spPr>
        </p:pic>
        <p:sp>
          <p:nvSpPr>
            <p:cNvPr id="46" name="object 12">
              <a:extLst>
                <a:ext uri="{FF2B5EF4-FFF2-40B4-BE49-F238E27FC236}">
                  <a16:creationId xmlns:a16="http://schemas.microsoft.com/office/drawing/2014/main" id="{B447C2DA-CC01-7A42-A06C-2D4674A8A4A9}"/>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47" name="object 13">
              <a:extLst>
                <a:ext uri="{FF2B5EF4-FFF2-40B4-BE49-F238E27FC236}">
                  <a16:creationId xmlns:a16="http://schemas.microsoft.com/office/drawing/2014/main" id="{715EC35D-1C5F-26CF-5D64-B0AA3C1F40E9}"/>
                </a:ext>
              </a:extLst>
            </p:cNvPr>
            <p:cNvPicPr/>
            <p:nvPr/>
          </p:nvPicPr>
          <p:blipFill>
            <a:blip r:embed="rId5" cstate="print"/>
            <a:stretch>
              <a:fillRect/>
            </a:stretch>
          </p:blipFill>
          <p:spPr>
            <a:xfrm>
              <a:off x="2803872" y="1583651"/>
              <a:ext cx="83411" cy="86646"/>
            </a:xfrm>
            <a:prstGeom prst="rect">
              <a:avLst/>
            </a:prstGeom>
          </p:spPr>
        </p:pic>
        <p:pic>
          <p:nvPicPr>
            <p:cNvPr id="48" name="object 14">
              <a:extLst>
                <a:ext uri="{FF2B5EF4-FFF2-40B4-BE49-F238E27FC236}">
                  <a16:creationId xmlns:a16="http://schemas.microsoft.com/office/drawing/2014/main" id="{3A370054-9B55-2B35-1560-2D3EC9B14709}"/>
                </a:ext>
              </a:extLst>
            </p:cNvPr>
            <p:cNvPicPr/>
            <p:nvPr/>
          </p:nvPicPr>
          <p:blipFill>
            <a:blip r:embed="rId10" cstate="print"/>
            <a:stretch>
              <a:fillRect/>
            </a:stretch>
          </p:blipFill>
          <p:spPr>
            <a:xfrm>
              <a:off x="2931723" y="1583647"/>
              <a:ext cx="64186" cy="86646"/>
            </a:xfrm>
            <a:prstGeom prst="rect">
              <a:avLst/>
            </a:prstGeom>
          </p:spPr>
        </p:pic>
        <p:pic>
          <p:nvPicPr>
            <p:cNvPr id="49" name="object 15">
              <a:extLst>
                <a:ext uri="{FF2B5EF4-FFF2-40B4-BE49-F238E27FC236}">
                  <a16:creationId xmlns:a16="http://schemas.microsoft.com/office/drawing/2014/main" id="{95FF4CFA-ACDB-78E5-F3A9-404009E02F62}"/>
                </a:ext>
              </a:extLst>
            </p:cNvPr>
            <p:cNvPicPr/>
            <p:nvPr/>
          </p:nvPicPr>
          <p:blipFill>
            <a:blip r:embed="rId11" cstate="print"/>
            <a:stretch>
              <a:fillRect/>
            </a:stretch>
          </p:blipFill>
          <p:spPr>
            <a:xfrm>
              <a:off x="3045107" y="1583647"/>
              <a:ext cx="64186" cy="86646"/>
            </a:xfrm>
            <a:prstGeom prst="rect">
              <a:avLst/>
            </a:prstGeom>
          </p:spPr>
        </p:pic>
        <p:sp>
          <p:nvSpPr>
            <p:cNvPr id="50" name="object 16">
              <a:extLst>
                <a:ext uri="{FF2B5EF4-FFF2-40B4-BE49-F238E27FC236}">
                  <a16:creationId xmlns:a16="http://schemas.microsoft.com/office/drawing/2014/main" id="{155AA552-8B3F-EA92-7307-5456C4155167}"/>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51" name="object 17">
              <a:extLst>
                <a:ext uri="{FF2B5EF4-FFF2-40B4-BE49-F238E27FC236}">
                  <a16:creationId xmlns:a16="http://schemas.microsoft.com/office/drawing/2014/main" id="{294CFFEF-0322-1755-218F-BA012CEC8DC5}"/>
                </a:ext>
              </a:extLst>
            </p:cNvPr>
            <p:cNvPicPr/>
            <p:nvPr/>
          </p:nvPicPr>
          <p:blipFill>
            <a:blip r:embed="rId4" cstate="print"/>
            <a:stretch>
              <a:fillRect/>
            </a:stretch>
          </p:blipFill>
          <p:spPr>
            <a:xfrm>
              <a:off x="3652481" y="1583651"/>
              <a:ext cx="90646" cy="86646"/>
            </a:xfrm>
            <a:prstGeom prst="rect">
              <a:avLst/>
            </a:prstGeom>
          </p:spPr>
        </p:pic>
        <p:pic>
          <p:nvPicPr>
            <p:cNvPr id="52" name="object 18">
              <a:extLst>
                <a:ext uri="{FF2B5EF4-FFF2-40B4-BE49-F238E27FC236}">
                  <a16:creationId xmlns:a16="http://schemas.microsoft.com/office/drawing/2014/main" id="{6AF46DEC-1AE2-0987-F426-83EBA3453A8A}"/>
                </a:ext>
              </a:extLst>
            </p:cNvPr>
            <p:cNvPicPr/>
            <p:nvPr/>
          </p:nvPicPr>
          <p:blipFill>
            <a:blip r:embed="rId8" cstate="print"/>
            <a:stretch>
              <a:fillRect/>
            </a:stretch>
          </p:blipFill>
          <p:spPr>
            <a:xfrm>
              <a:off x="3796756" y="1583651"/>
              <a:ext cx="83411" cy="86646"/>
            </a:xfrm>
            <a:prstGeom prst="rect">
              <a:avLst/>
            </a:prstGeom>
          </p:spPr>
        </p:pic>
        <p:sp>
          <p:nvSpPr>
            <p:cNvPr id="53" name="object 19">
              <a:extLst>
                <a:ext uri="{FF2B5EF4-FFF2-40B4-BE49-F238E27FC236}">
                  <a16:creationId xmlns:a16="http://schemas.microsoft.com/office/drawing/2014/main" id="{26407A40-6C3F-FBF5-A776-3AE1A032247B}"/>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54" name="object 20">
              <a:extLst>
                <a:ext uri="{FF2B5EF4-FFF2-40B4-BE49-F238E27FC236}">
                  <a16:creationId xmlns:a16="http://schemas.microsoft.com/office/drawing/2014/main" id="{A34634CB-D749-91BB-AEDF-F31AAB3138A0}"/>
                </a:ext>
              </a:extLst>
            </p:cNvPr>
            <p:cNvPicPr/>
            <p:nvPr/>
          </p:nvPicPr>
          <p:blipFill>
            <a:blip r:embed="rId12" cstate="print"/>
            <a:stretch>
              <a:fillRect/>
            </a:stretch>
          </p:blipFill>
          <p:spPr>
            <a:xfrm>
              <a:off x="4007602" y="1583647"/>
              <a:ext cx="64186" cy="86646"/>
            </a:xfrm>
            <a:prstGeom prst="rect">
              <a:avLst/>
            </a:prstGeom>
          </p:spPr>
        </p:pic>
        <p:pic>
          <p:nvPicPr>
            <p:cNvPr id="55" name="object 21">
              <a:extLst>
                <a:ext uri="{FF2B5EF4-FFF2-40B4-BE49-F238E27FC236}">
                  <a16:creationId xmlns:a16="http://schemas.microsoft.com/office/drawing/2014/main" id="{685B2C02-EDF4-9884-976D-519A0D730386}"/>
                </a:ext>
              </a:extLst>
            </p:cNvPr>
            <p:cNvPicPr/>
            <p:nvPr/>
          </p:nvPicPr>
          <p:blipFill>
            <a:blip r:embed="rId8" cstate="print"/>
            <a:stretch>
              <a:fillRect/>
            </a:stretch>
          </p:blipFill>
          <p:spPr>
            <a:xfrm>
              <a:off x="4101548" y="1583651"/>
              <a:ext cx="83411" cy="86646"/>
            </a:xfrm>
            <a:prstGeom prst="rect">
              <a:avLst/>
            </a:prstGeom>
          </p:spPr>
        </p:pic>
        <p:sp>
          <p:nvSpPr>
            <p:cNvPr id="56" name="object 22">
              <a:extLst>
                <a:ext uri="{FF2B5EF4-FFF2-40B4-BE49-F238E27FC236}">
                  <a16:creationId xmlns:a16="http://schemas.microsoft.com/office/drawing/2014/main" id="{68B524B1-1677-A67F-1ACD-D27803CA37F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3" name="CuadroTexto 2">
            <a:extLst>
              <a:ext uri="{FF2B5EF4-FFF2-40B4-BE49-F238E27FC236}">
                <a16:creationId xmlns:a16="http://schemas.microsoft.com/office/drawing/2014/main" id="{CC3919D1-5BBA-83CA-6022-42CEAA9FA994}"/>
              </a:ext>
            </a:extLst>
          </p:cNvPr>
          <p:cNvSpPr txBox="1"/>
          <p:nvPr/>
        </p:nvSpPr>
        <p:spPr>
          <a:xfrm>
            <a:off x="4387709" y="2671009"/>
            <a:ext cx="2346158" cy="2893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just"/>
            <a:r>
              <a:rPr lang="es-ES" sz="1400" dirty="0">
                <a:solidFill>
                  <a:schemeClr val="tx1"/>
                </a:solidFill>
                <a:latin typeface="Arial" panose="020B0604020202020204" pitchFamily="34" charset="0"/>
                <a:cs typeface="Arial" panose="020B0604020202020204" pitchFamily="34" charset="0"/>
              </a:rPr>
              <a:t>Leyes provinciales que sólo adhieren.</a:t>
            </a:r>
          </a:p>
          <a:p>
            <a:pPr algn="just"/>
            <a:endParaRPr lang="es-ES" sz="1400" dirty="0">
              <a:solidFill>
                <a:schemeClr val="tx1"/>
              </a:solidFill>
              <a:latin typeface="Arial" panose="020B0604020202020204" pitchFamily="34" charset="0"/>
              <a:cs typeface="Arial" panose="020B0604020202020204" pitchFamily="34" charset="0"/>
            </a:endParaRPr>
          </a:p>
          <a:p>
            <a:pPr algn="just"/>
            <a:r>
              <a:rPr lang="es-ES" sz="1400" dirty="0">
                <a:solidFill>
                  <a:schemeClr val="tx1"/>
                </a:solidFill>
                <a:latin typeface="Arial" panose="020B0604020202020204" pitchFamily="34" charset="0"/>
                <a:cs typeface="Arial" panose="020B0604020202020204" pitchFamily="34" charset="0"/>
              </a:rPr>
              <a:t>Leyes provinciales que adhieren y además otorgan beneficios fiscales: </a:t>
            </a:r>
          </a:p>
          <a:p>
            <a:pPr marL="342900" indent="-342900" algn="just">
              <a:buAutoNum type="alphaLcParenBoth"/>
            </a:pPr>
            <a:r>
              <a:rPr lang="es-ES" sz="1400" dirty="0">
                <a:solidFill>
                  <a:schemeClr val="tx1"/>
                </a:solidFill>
                <a:latin typeface="Arial" panose="020B0604020202020204" pitchFamily="34" charset="0"/>
                <a:cs typeface="Arial" panose="020B0604020202020204" pitchFamily="34" charset="0"/>
              </a:rPr>
              <a:t>solo otorgan estabilidad fiscal </a:t>
            </a:r>
          </a:p>
          <a:p>
            <a:pPr marL="342900" indent="-342900">
              <a:buAutoNum type="alphaLcParenBoth"/>
            </a:pPr>
            <a:r>
              <a:rPr lang="es-ES" sz="1400" dirty="0">
                <a:solidFill>
                  <a:schemeClr val="tx1"/>
                </a:solidFill>
                <a:latin typeface="Arial" panose="020B0604020202020204" pitchFamily="34" charset="0"/>
                <a:cs typeface="Arial" panose="020B0604020202020204" pitchFamily="34" charset="0"/>
              </a:rPr>
              <a:t>otorgan otros beneficios fiscales (exención de IIBB, sellos, inmobiliario, otros). </a:t>
            </a:r>
            <a:endParaRPr lang="es-A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669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F6D0059-5BA8-C330-A77F-2EBF971AAE65}"/>
              </a:ext>
            </a:extLst>
          </p:cNvPr>
          <p:cNvPicPr>
            <a:picLocks noChangeAspect="1"/>
          </p:cNvPicPr>
          <p:nvPr/>
        </p:nvPicPr>
        <p:blipFill>
          <a:blip r:embed="rId2"/>
          <a:stretch>
            <a:fillRect/>
          </a:stretch>
        </p:blipFill>
        <p:spPr>
          <a:xfrm>
            <a:off x="0" y="0"/>
            <a:ext cx="12191486" cy="6858289"/>
          </a:xfrm>
          <a:prstGeom prst="rect">
            <a:avLst/>
          </a:prstGeom>
        </p:spPr>
      </p:pic>
      <p:sp>
        <p:nvSpPr>
          <p:cNvPr id="3" name="CuadroTexto 2">
            <a:extLst>
              <a:ext uri="{FF2B5EF4-FFF2-40B4-BE49-F238E27FC236}">
                <a16:creationId xmlns:a16="http://schemas.microsoft.com/office/drawing/2014/main" id="{5E19553A-E537-E35A-2756-AAF525509124}"/>
              </a:ext>
            </a:extLst>
          </p:cNvPr>
          <p:cNvSpPr txBox="1"/>
          <p:nvPr/>
        </p:nvSpPr>
        <p:spPr>
          <a:xfrm>
            <a:off x="6879055" y="1407193"/>
            <a:ext cx="4371975" cy="2031325"/>
          </a:xfrm>
          <a:prstGeom prst="rect">
            <a:avLst/>
          </a:prstGeom>
          <a:noFill/>
        </p:spPr>
        <p:txBody>
          <a:bodyPr wrap="square" rtlCol="0">
            <a:spAutoFit/>
          </a:bodyPr>
          <a:lstStyle/>
          <a:p>
            <a:pPr algn="ctr"/>
            <a:r>
              <a:rPr lang="es-AR" dirty="0">
                <a:latin typeface="Arial" panose="020B0604020202020204" pitchFamily="34" charset="0"/>
                <a:cs typeface="Arial" panose="020B0604020202020204" pitchFamily="34" charset="0"/>
              </a:rPr>
              <a:t>¡Muchas gracias!</a:t>
            </a:r>
          </a:p>
          <a:p>
            <a:pPr algn="ctr"/>
            <a:endParaRPr lang="es-AR" dirty="0">
              <a:latin typeface="Arial" panose="020B0604020202020204" pitchFamily="34" charset="0"/>
              <a:cs typeface="Arial" panose="020B0604020202020204" pitchFamily="34" charset="0"/>
            </a:endParaRPr>
          </a:p>
          <a:p>
            <a:pPr algn="ctr"/>
            <a:endParaRPr lang="es-AR" dirty="0">
              <a:latin typeface="Arial" panose="020B0604020202020204" pitchFamily="34" charset="0"/>
              <a:cs typeface="Arial" panose="020B0604020202020204" pitchFamily="34" charset="0"/>
            </a:endParaRPr>
          </a:p>
          <a:p>
            <a:pPr algn="ctr"/>
            <a:endParaRPr lang="es-AR" dirty="0">
              <a:latin typeface="Arial" panose="020B0604020202020204" pitchFamily="34" charset="0"/>
              <a:cs typeface="Arial" panose="020B0604020202020204" pitchFamily="34" charset="0"/>
            </a:endParaRPr>
          </a:p>
          <a:p>
            <a:pPr algn="ctr"/>
            <a:r>
              <a:rPr lang="es-AR" b="1" dirty="0">
                <a:latin typeface="Arial" panose="020B0604020202020204" pitchFamily="34" charset="0"/>
                <a:cs typeface="Arial" panose="020B0604020202020204" pitchFamily="34" charset="0"/>
              </a:rPr>
              <a:t>María Inés Brandt</a:t>
            </a:r>
          </a:p>
          <a:p>
            <a:pPr algn="ctr"/>
            <a:endParaRPr lang="es-AR" b="1" dirty="0">
              <a:latin typeface="Arial" panose="020B0604020202020204" pitchFamily="34" charset="0"/>
              <a:cs typeface="Arial" panose="020B0604020202020204" pitchFamily="34" charset="0"/>
            </a:endParaRPr>
          </a:p>
          <a:p>
            <a:pPr algn="ctr"/>
            <a:r>
              <a:rPr lang="es-AR" b="1" dirty="0">
                <a:latin typeface="Arial" panose="020B0604020202020204" pitchFamily="34" charset="0"/>
                <a:cs typeface="Arial" panose="020B0604020202020204" pitchFamily="34" charset="0"/>
              </a:rPr>
              <a:t>Luciana M. Virgile </a:t>
            </a:r>
          </a:p>
        </p:txBody>
      </p:sp>
    </p:spTree>
    <p:extLst>
      <p:ext uri="{BB962C8B-B14F-4D97-AF65-F5344CB8AC3E}">
        <p14:creationId xmlns:p14="http://schemas.microsoft.com/office/powerpoint/2010/main" val="235355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3">
            <a:extLst>
              <a:ext uri="{FF2B5EF4-FFF2-40B4-BE49-F238E27FC236}">
                <a16:creationId xmlns:a16="http://schemas.microsoft.com/office/drawing/2014/main" id="{8DCE0FF8-1164-8B49-CDC8-2ED79DA0E8FC}"/>
              </a:ext>
            </a:extLst>
          </p:cNvPr>
          <p:cNvGrpSpPr/>
          <p:nvPr/>
        </p:nvGrpSpPr>
        <p:grpSpPr>
          <a:xfrm>
            <a:off x="203195" y="6312077"/>
            <a:ext cx="1473205" cy="326466"/>
            <a:chOff x="890422" y="890745"/>
            <a:chExt cx="3408679" cy="780791"/>
          </a:xfrm>
        </p:grpSpPr>
        <p:sp>
          <p:nvSpPr>
            <p:cNvPr id="6" name="object 4">
              <a:extLst>
                <a:ext uri="{FF2B5EF4-FFF2-40B4-BE49-F238E27FC236}">
                  <a16:creationId xmlns:a16="http://schemas.microsoft.com/office/drawing/2014/main" id="{E5D3382F-7BDB-7571-1A08-4E2AF0485755}"/>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7" name="object 5">
              <a:extLst>
                <a:ext uri="{FF2B5EF4-FFF2-40B4-BE49-F238E27FC236}">
                  <a16:creationId xmlns:a16="http://schemas.microsoft.com/office/drawing/2014/main" id="{A2564F87-4A7A-18A3-7CF7-2ED8CD5F79F1}"/>
                </a:ext>
              </a:extLst>
            </p:cNvPr>
            <p:cNvPicPr/>
            <p:nvPr/>
          </p:nvPicPr>
          <p:blipFill>
            <a:blip r:embed="rId2" cstate="print"/>
            <a:stretch>
              <a:fillRect/>
            </a:stretch>
          </p:blipFill>
          <p:spPr>
            <a:xfrm>
              <a:off x="1583618" y="1583651"/>
              <a:ext cx="90646" cy="86646"/>
            </a:xfrm>
            <a:prstGeom prst="rect">
              <a:avLst/>
            </a:prstGeom>
          </p:spPr>
        </p:pic>
        <p:pic>
          <p:nvPicPr>
            <p:cNvPr id="8" name="object 6">
              <a:extLst>
                <a:ext uri="{FF2B5EF4-FFF2-40B4-BE49-F238E27FC236}">
                  <a16:creationId xmlns:a16="http://schemas.microsoft.com/office/drawing/2014/main" id="{906530C4-A2ED-7A14-B48F-A86F1E47BB67}"/>
                </a:ext>
              </a:extLst>
            </p:cNvPr>
            <p:cNvPicPr/>
            <p:nvPr/>
          </p:nvPicPr>
          <p:blipFill>
            <a:blip r:embed="rId3" cstate="print"/>
            <a:stretch>
              <a:fillRect/>
            </a:stretch>
          </p:blipFill>
          <p:spPr>
            <a:xfrm>
              <a:off x="1727898" y="1583651"/>
              <a:ext cx="83411" cy="86646"/>
            </a:xfrm>
            <a:prstGeom prst="rect">
              <a:avLst/>
            </a:prstGeom>
          </p:spPr>
        </p:pic>
        <p:pic>
          <p:nvPicPr>
            <p:cNvPr id="9" name="object 7">
              <a:extLst>
                <a:ext uri="{FF2B5EF4-FFF2-40B4-BE49-F238E27FC236}">
                  <a16:creationId xmlns:a16="http://schemas.microsoft.com/office/drawing/2014/main" id="{4AE73CFC-160E-A13F-A878-D2560605332B}"/>
                </a:ext>
              </a:extLst>
            </p:cNvPr>
            <p:cNvPicPr/>
            <p:nvPr/>
          </p:nvPicPr>
          <p:blipFill>
            <a:blip r:embed="rId4" cstate="print"/>
            <a:stretch>
              <a:fillRect/>
            </a:stretch>
          </p:blipFill>
          <p:spPr>
            <a:xfrm>
              <a:off x="1864926" y="1583647"/>
              <a:ext cx="64186" cy="86646"/>
            </a:xfrm>
            <a:prstGeom prst="rect">
              <a:avLst/>
            </a:prstGeom>
          </p:spPr>
        </p:pic>
        <p:pic>
          <p:nvPicPr>
            <p:cNvPr id="10" name="object 8">
              <a:extLst>
                <a:ext uri="{FF2B5EF4-FFF2-40B4-BE49-F238E27FC236}">
                  <a16:creationId xmlns:a16="http://schemas.microsoft.com/office/drawing/2014/main" id="{7B627CD0-B72B-FBE1-FC06-EE29A53889D3}"/>
                </a:ext>
              </a:extLst>
            </p:cNvPr>
            <p:cNvPicPr/>
            <p:nvPr/>
          </p:nvPicPr>
          <p:blipFill>
            <a:blip r:embed="rId5" cstate="print"/>
            <a:stretch>
              <a:fillRect/>
            </a:stretch>
          </p:blipFill>
          <p:spPr>
            <a:xfrm>
              <a:off x="1977225" y="1583651"/>
              <a:ext cx="81746" cy="86646"/>
            </a:xfrm>
            <a:prstGeom prst="rect">
              <a:avLst/>
            </a:prstGeom>
          </p:spPr>
        </p:pic>
        <p:pic>
          <p:nvPicPr>
            <p:cNvPr id="11" name="object 9">
              <a:extLst>
                <a:ext uri="{FF2B5EF4-FFF2-40B4-BE49-F238E27FC236}">
                  <a16:creationId xmlns:a16="http://schemas.microsoft.com/office/drawing/2014/main" id="{081302E2-BEC3-E369-C9C0-87744678AC25}"/>
                </a:ext>
              </a:extLst>
            </p:cNvPr>
            <p:cNvPicPr/>
            <p:nvPr/>
          </p:nvPicPr>
          <p:blipFill>
            <a:blip r:embed="rId6" cstate="print"/>
            <a:stretch>
              <a:fillRect/>
            </a:stretch>
          </p:blipFill>
          <p:spPr>
            <a:xfrm>
              <a:off x="2095893" y="1583651"/>
              <a:ext cx="83411" cy="86646"/>
            </a:xfrm>
            <a:prstGeom prst="rect">
              <a:avLst/>
            </a:prstGeom>
          </p:spPr>
        </p:pic>
        <p:sp>
          <p:nvSpPr>
            <p:cNvPr id="12" name="object 10">
              <a:extLst>
                <a:ext uri="{FF2B5EF4-FFF2-40B4-BE49-F238E27FC236}">
                  <a16:creationId xmlns:a16="http://schemas.microsoft.com/office/drawing/2014/main" id="{72E2897F-9076-EE95-7AF8-CB9C7B236E3E}"/>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3" name="object 11">
              <a:extLst>
                <a:ext uri="{FF2B5EF4-FFF2-40B4-BE49-F238E27FC236}">
                  <a16:creationId xmlns:a16="http://schemas.microsoft.com/office/drawing/2014/main" id="{BB6FCA3F-816A-E535-7B24-0CACFD9FC41C}"/>
                </a:ext>
              </a:extLst>
            </p:cNvPr>
            <p:cNvPicPr/>
            <p:nvPr/>
          </p:nvPicPr>
          <p:blipFill>
            <a:blip r:embed="rId7" cstate="print"/>
            <a:stretch>
              <a:fillRect/>
            </a:stretch>
          </p:blipFill>
          <p:spPr>
            <a:xfrm>
              <a:off x="2508192" y="1582408"/>
              <a:ext cx="89410" cy="89128"/>
            </a:xfrm>
            <a:prstGeom prst="rect">
              <a:avLst/>
            </a:prstGeom>
          </p:spPr>
        </p:pic>
        <p:sp>
          <p:nvSpPr>
            <p:cNvPr id="14" name="object 12">
              <a:extLst>
                <a:ext uri="{FF2B5EF4-FFF2-40B4-BE49-F238E27FC236}">
                  <a16:creationId xmlns:a16="http://schemas.microsoft.com/office/drawing/2014/main" id="{3816155E-C901-FCF2-45D1-EFA8344BF01A}"/>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5" name="object 13">
              <a:extLst>
                <a:ext uri="{FF2B5EF4-FFF2-40B4-BE49-F238E27FC236}">
                  <a16:creationId xmlns:a16="http://schemas.microsoft.com/office/drawing/2014/main" id="{7985E471-B284-8D2C-94A7-EB0E9C3B3878}"/>
                </a:ext>
              </a:extLst>
            </p:cNvPr>
            <p:cNvPicPr/>
            <p:nvPr/>
          </p:nvPicPr>
          <p:blipFill>
            <a:blip r:embed="rId3" cstate="print"/>
            <a:stretch>
              <a:fillRect/>
            </a:stretch>
          </p:blipFill>
          <p:spPr>
            <a:xfrm>
              <a:off x="2803872" y="1583651"/>
              <a:ext cx="83411" cy="86646"/>
            </a:xfrm>
            <a:prstGeom prst="rect">
              <a:avLst/>
            </a:prstGeom>
          </p:spPr>
        </p:pic>
        <p:pic>
          <p:nvPicPr>
            <p:cNvPr id="16" name="object 14">
              <a:extLst>
                <a:ext uri="{FF2B5EF4-FFF2-40B4-BE49-F238E27FC236}">
                  <a16:creationId xmlns:a16="http://schemas.microsoft.com/office/drawing/2014/main" id="{87E9F044-52D6-F5FC-A359-D92E2AB7BB00}"/>
                </a:ext>
              </a:extLst>
            </p:cNvPr>
            <p:cNvPicPr/>
            <p:nvPr/>
          </p:nvPicPr>
          <p:blipFill>
            <a:blip r:embed="rId8" cstate="print"/>
            <a:stretch>
              <a:fillRect/>
            </a:stretch>
          </p:blipFill>
          <p:spPr>
            <a:xfrm>
              <a:off x="2931723" y="1583647"/>
              <a:ext cx="64186" cy="86646"/>
            </a:xfrm>
            <a:prstGeom prst="rect">
              <a:avLst/>
            </a:prstGeom>
          </p:spPr>
        </p:pic>
        <p:pic>
          <p:nvPicPr>
            <p:cNvPr id="17" name="object 15">
              <a:extLst>
                <a:ext uri="{FF2B5EF4-FFF2-40B4-BE49-F238E27FC236}">
                  <a16:creationId xmlns:a16="http://schemas.microsoft.com/office/drawing/2014/main" id="{B0D27777-7679-DF8A-3660-871C4A6FC39A}"/>
                </a:ext>
              </a:extLst>
            </p:cNvPr>
            <p:cNvPicPr/>
            <p:nvPr/>
          </p:nvPicPr>
          <p:blipFill>
            <a:blip r:embed="rId9" cstate="print"/>
            <a:stretch>
              <a:fillRect/>
            </a:stretch>
          </p:blipFill>
          <p:spPr>
            <a:xfrm>
              <a:off x="3045107" y="1583647"/>
              <a:ext cx="64186" cy="86646"/>
            </a:xfrm>
            <a:prstGeom prst="rect">
              <a:avLst/>
            </a:prstGeom>
          </p:spPr>
        </p:pic>
        <p:sp>
          <p:nvSpPr>
            <p:cNvPr id="18" name="object 16">
              <a:extLst>
                <a:ext uri="{FF2B5EF4-FFF2-40B4-BE49-F238E27FC236}">
                  <a16:creationId xmlns:a16="http://schemas.microsoft.com/office/drawing/2014/main" id="{8590FEF9-F5B7-ECD1-84B6-7C4D9D9F12C0}"/>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9" name="object 17">
              <a:extLst>
                <a:ext uri="{FF2B5EF4-FFF2-40B4-BE49-F238E27FC236}">
                  <a16:creationId xmlns:a16="http://schemas.microsoft.com/office/drawing/2014/main" id="{A3608F43-340D-1127-FACF-218A4CD3CD59}"/>
                </a:ext>
              </a:extLst>
            </p:cNvPr>
            <p:cNvPicPr/>
            <p:nvPr/>
          </p:nvPicPr>
          <p:blipFill>
            <a:blip r:embed="rId2" cstate="print"/>
            <a:stretch>
              <a:fillRect/>
            </a:stretch>
          </p:blipFill>
          <p:spPr>
            <a:xfrm>
              <a:off x="3652481" y="1583651"/>
              <a:ext cx="90646" cy="86646"/>
            </a:xfrm>
            <a:prstGeom prst="rect">
              <a:avLst/>
            </a:prstGeom>
          </p:spPr>
        </p:pic>
        <p:pic>
          <p:nvPicPr>
            <p:cNvPr id="20" name="object 18">
              <a:extLst>
                <a:ext uri="{FF2B5EF4-FFF2-40B4-BE49-F238E27FC236}">
                  <a16:creationId xmlns:a16="http://schemas.microsoft.com/office/drawing/2014/main" id="{F418F2D8-0638-E225-F7F5-FACF463E0795}"/>
                </a:ext>
              </a:extLst>
            </p:cNvPr>
            <p:cNvPicPr/>
            <p:nvPr/>
          </p:nvPicPr>
          <p:blipFill>
            <a:blip r:embed="rId6" cstate="print"/>
            <a:stretch>
              <a:fillRect/>
            </a:stretch>
          </p:blipFill>
          <p:spPr>
            <a:xfrm>
              <a:off x="3796756" y="1583651"/>
              <a:ext cx="83411" cy="86646"/>
            </a:xfrm>
            <a:prstGeom prst="rect">
              <a:avLst/>
            </a:prstGeom>
          </p:spPr>
        </p:pic>
        <p:sp>
          <p:nvSpPr>
            <p:cNvPr id="21" name="object 19">
              <a:extLst>
                <a:ext uri="{FF2B5EF4-FFF2-40B4-BE49-F238E27FC236}">
                  <a16:creationId xmlns:a16="http://schemas.microsoft.com/office/drawing/2014/main" id="{46145DD6-8D41-5161-6546-5BCBF7F9D982}"/>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2" name="object 20">
              <a:extLst>
                <a:ext uri="{FF2B5EF4-FFF2-40B4-BE49-F238E27FC236}">
                  <a16:creationId xmlns:a16="http://schemas.microsoft.com/office/drawing/2014/main" id="{6A877F96-CB61-28FC-A005-CD4598E23A11}"/>
                </a:ext>
              </a:extLst>
            </p:cNvPr>
            <p:cNvPicPr/>
            <p:nvPr/>
          </p:nvPicPr>
          <p:blipFill>
            <a:blip r:embed="rId10" cstate="print"/>
            <a:stretch>
              <a:fillRect/>
            </a:stretch>
          </p:blipFill>
          <p:spPr>
            <a:xfrm>
              <a:off x="4007602" y="1583647"/>
              <a:ext cx="64186" cy="86646"/>
            </a:xfrm>
            <a:prstGeom prst="rect">
              <a:avLst/>
            </a:prstGeom>
          </p:spPr>
        </p:pic>
        <p:pic>
          <p:nvPicPr>
            <p:cNvPr id="23" name="object 21">
              <a:extLst>
                <a:ext uri="{FF2B5EF4-FFF2-40B4-BE49-F238E27FC236}">
                  <a16:creationId xmlns:a16="http://schemas.microsoft.com/office/drawing/2014/main" id="{A541F5E6-8373-A941-7AFF-2F5A9A44E2D8}"/>
                </a:ext>
              </a:extLst>
            </p:cNvPr>
            <p:cNvPicPr/>
            <p:nvPr/>
          </p:nvPicPr>
          <p:blipFill>
            <a:blip r:embed="rId6" cstate="print"/>
            <a:stretch>
              <a:fillRect/>
            </a:stretch>
          </p:blipFill>
          <p:spPr>
            <a:xfrm>
              <a:off x="4101548" y="1583651"/>
              <a:ext cx="83411" cy="86646"/>
            </a:xfrm>
            <a:prstGeom prst="rect">
              <a:avLst/>
            </a:prstGeom>
          </p:spPr>
        </p:pic>
        <p:sp>
          <p:nvSpPr>
            <p:cNvPr id="24" name="object 22">
              <a:extLst>
                <a:ext uri="{FF2B5EF4-FFF2-40B4-BE49-F238E27FC236}">
                  <a16:creationId xmlns:a16="http://schemas.microsoft.com/office/drawing/2014/main" id="{5EE85E6D-7305-AADD-1839-92488474D33C}"/>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graphicFrame>
        <p:nvGraphicFramePr>
          <p:cNvPr id="61" name="Marcador de contenido 60">
            <a:extLst>
              <a:ext uri="{FF2B5EF4-FFF2-40B4-BE49-F238E27FC236}">
                <a16:creationId xmlns:a16="http://schemas.microsoft.com/office/drawing/2014/main" id="{248EA58F-7E81-D799-6453-888738C73FC5}"/>
              </a:ext>
            </a:extLst>
          </p:cNvPr>
          <p:cNvGraphicFramePr>
            <a:graphicFrameLocks noGrp="1"/>
          </p:cNvGraphicFramePr>
          <p:nvPr>
            <p:ph idx="1"/>
            <p:extLst>
              <p:ext uri="{D42A27DB-BD31-4B8C-83A1-F6EECF244321}">
                <p14:modId xmlns:p14="http://schemas.microsoft.com/office/powerpoint/2010/main" val="187469962"/>
              </p:ext>
            </p:extLst>
          </p:nvPr>
        </p:nvGraphicFramePr>
        <p:xfrm>
          <a:off x="502001" y="1780997"/>
          <a:ext cx="11177278" cy="472075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63" name="Título 62">
            <a:extLst>
              <a:ext uri="{FF2B5EF4-FFF2-40B4-BE49-F238E27FC236}">
                <a16:creationId xmlns:a16="http://schemas.microsoft.com/office/drawing/2014/main" id="{6AB19EF4-6D3E-AA20-38E5-80B8F27C9541}"/>
              </a:ext>
            </a:extLst>
          </p:cNvPr>
          <p:cNvSpPr>
            <a:spLocks noGrp="1"/>
          </p:cNvSpPr>
          <p:nvPr>
            <p:ph type="title"/>
          </p:nvPr>
        </p:nvSpPr>
        <p:spPr/>
        <p:txBody>
          <a:bodyPr/>
          <a:lstStyle/>
          <a:p>
            <a:endParaRPr lang="es-AR" dirty="0"/>
          </a:p>
        </p:txBody>
      </p:sp>
      <p:sp>
        <p:nvSpPr>
          <p:cNvPr id="4096" name="Google Shape;781;p151">
            <a:extLst>
              <a:ext uri="{FF2B5EF4-FFF2-40B4-BE49-F238E27FC236}">
                <a16:creationId xmlns:a16="http://schemas.microsoft.com/office/drawing/2014/main" id="{8E9707B6-E21A-9E0C-1631-583F22C23C52}"/>
              </a:ext>
            </a:extLst>
          </p:cNvPr>
          <p:cNvSpPr/>
          <p:nvPr/>
        </p:nvSpPr>
        <p:spPr>
          <a:xfrm>
            <a:off x="0" y="0"/>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ACTIVIDADES PROMOVIDAS</a:t>
            </a:r>
            <a:endParaRPr sz="2500" dirty="0">
              <a:solidFill>
                <a:schemeClr val="bg1"/>
              </a:solidFill>
              <a:latin typeface="Arial" panose="020B0604020202020204" pitchFamily="34" charset="0"/>
              <a:cs typeface="Arial" panose="020B0604020202020204" pitchFamily="34" charset="0"/>
            </a:endParaRPr>
          </a:p>
        </p:txBody>
      </p:sp>
      <p:sp>
        <p:nvSpPr>
          <p:cNvPr id="4097" name="CuadroTexto 4096">
            <a:extLst>
              <a:ext uri="{FF2B5EF4-FFF2-40B4-BE49-F238E27FC236}">
                <a16:creationId xmlns:a16="http://schemas.microsoft.com/office/drawing/2014/main" id="{CE5F2954-A7C4-95C5-40B9-A1F8561E620C}"/>
              </a:ext>
            </a:extLst>
          </p:cNvPr>
          <p:cNvSpPr txBox="1"/>
          <p:nvPr/>
        </p:nvSpPr>
        <p:spPr>
          <a:xfrm>
            <a:off x="8767830" y="5142526"/>
            <a:ext cx="2921383" cy="1169551"/>
          </a:xfrm>
          <a:prstGeom prst="rect">
            <a:avLst/>
          </a:prstGeom>
          <a:noFill/>
        </p:spPr>
        <p:txBody>
          <a:bodyPr wrap="square" rtlCol="0">
            <a:spAutoFit/>
          </a:bodyPr>
          <a:lstStyle/>
          <a:p>
            <a:pPr algn="ctr"/>
            <a:r>
              <a:rPr lang="es-AR" sz="1400" dirty="0">
                <a:latin typeface="Arial" panose="020B0604020202020204" pitchFamily="34" charset="0"/>
                <a:cs typeface="Arial" panose="020B0604020202020204" pitchFamily="34" charset="0"/>
              </a:rPr>
              <a:t>Anexo I RG (SEC) 268/22 – Detalle de las actividades</a:t>
            </a:r>
          </a:p>
          <a:p>
            <a:pPr algn="ctr"/>
            <a:endParaRPr lang="es-AR" sz="1400" dirty="0">
              <a:latin typeface="Arial" panose="020B0604020202020204" pitchFamily="34" charset="0"/>
              <a:cs typeface="Arial" panose="020B0604020202020204" pitchFamily="34" charset="0"/>
            </a:endParaRPr>
          </a:p>
          <a:p>
            <a:pPr algn="ctr"/>
            <a:r>
              <a:rPr lang="es-AR" sz="1400" dirty="0">
                <a:latin typeface="Arial" panose="020B0604020202020204" pitchFamily="34" charset="0"/>
                <a:cs typeface="Arial" panose="020B0604020202020204" pitchFamily="34" charset="0"/>
              </a:rPr>
              <a:t>Anexo II RG (SEC) 268/22: Códigos CLAE</a:t>
            </a:r>
          </a:p>
        </p:txBody>
      </p:sp>
    </p:spTree>
    <p:extLst>
      <p:ext uri="{BB962C8B-B14F-4D97-AF65-F5344CB8AC3E}">
        <p14:creationId xmlns:p14="http://schemas.microsoft.com/office/powerpoint/2010/main" val="251108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9C81FB6-DD3D-9C4B-0E73-EB54F090AC17}"/>
              </a:ext>
            </a:extLst>
          </p:cNvPr>
          <p:cNvGraphicFramePr>
            <a:graphicFrameLocks noGrp="1"/>
          </p:cNvGraphicFramePr>
          <p:nvPr>
            <p:ph idx="1"/>
            <p:extLst>
              <p:ext uri="{D42A27DB-BD31-4B8C-83A1-F6EECF244321}">
                <p14:modId xmlns:p14="http://schemas.microsoft.com/office/powerpoint/2010/main" val="585935412"/>
              </p:ext>
            </p:extLst>
          </p:nvPr>
        </p:nvGraphicFramePr>
        <p:xfrm>
          <a:off x="203195" y="1462415"/>
          <a:ext cx="12331337" cy="5079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7"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8"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9"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10"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11"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12"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8"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13"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14"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7"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11"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5"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11"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9300" y="-18984"/>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BENEFICIARIOS DEL RÉGIMEN</a:t>
            </a:r>
            <a:endParaRPr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16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2"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3"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4"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5"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6"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7"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3"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8"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9"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2"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6"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0"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6"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INSCRIPCIÓN EN EL REGISTRO – ACTIVIDAD PRINCIPAL</a:t>
            </a:r>
            <a:endParaRPr sz="2500" dirty="0">
              <a:solidFill>
                <a:schemeClr val="bg1"/>
              </a:solidFill>
              <a:latin typeface="Arial" panose="020B0604020202020204" pitchFamily="34" charset="0"/>
              <a:cs typeface="Arial" panose="020B0604020202020204" pitchFamily="34" charset="0"/>
            </a:endParaRPr>
          </a:p>
        </p:txBody>
      </p:sp>
      <p:graphicFrame>
        <p:nvGraphicFramePr>
          <p:cNvPr id="36" name="Marcador de contenido 35">
            <a:extLst>
              <a:ext uri="{FF2B5EF4-FFF2-40B4-BE49-F238E27FC236}">
                <a16:creationId xmlns:a16="http://schemas.microsoft.com/office/drawing/2014/main" id="{3B02A84B-FF1C-D14C-507C-AF0F6AD27A0D}"/>
              </a:ext>
            </a:extLst>
          </p:cNvPr>
          <p:cNvGraphicFramePr>
            <a:graphicFrameLocks noGrp="1"/>
          </p:cNvGraphicFramePr>
          <p:nvPr>
            <p:ph idx="1"/>
            <p:extLst>
              <p:ext uri="{D42A27DB-BD31-4B8C-83A1-F6EECF244321}">
                <p14:modId xmlns:p14="http://schemas.microsoft.com/office/powerpoint/2010/main" val="297754434"/>
              </p:ext>
            </p:extLst>
          </p:nvPr>
        </p:nvGraphicFramePr>
        <p:xfrm>
          <a:off x="502786" y="1408261"/>
          <a:ext cx="7047866" cy="528928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37" name="Imagen 36">
            <a:extLst>
              <a:ext uri="{FF2B5EF4-FFF2-40B4-BE49-F238E27FC236}">
                <a16:creationId xmlns:a16="http://schemas.microsoft.com/office/drawing/2014/main" id="{FB96C9C6-3A9C-CE1E-1384-DA39420F1D76}"/>
              </a:ext>
            </a:extLst>
          </p:cNvPr>
          <p:cNvPicPr>
            <a:picLocks noChangeAspect="1"/>
          </p:cNvPicPr>
          <p:nvPr/>
        </p:nvPicPr>
        <p:blipFill>
          <a:blip r:embed="rId16"/>
          <a:stretch>
            <a:fillRect/>
          </a:stretch>
        </p:blipFill>
        <p:spPr>
          <a:xfrm>
            <a:off x="7883839" y="1446899"/>
            <a:ext cx="3924300" cy="5191125"/>
          </a:xfrm>
          <a:prstGeom prst="rect">
            <a:avLst/>
          </a:prstGeom>
        </p:spPr>
      </p:pic>
      <p:sp>
        <p:nvSpPr>
          <p:cNvPr id="41" name="Flecha: a la derecha con muesca 40">
            <a:extLst>
              <a:ext uri="{FF2B5EF4-FFF2-40B4-BE49-F238E27FC236}">
                <a16:creationId xmlns:a16="http://schemas.microsoft.com/office/drawing/2014/main" id="{1AA2AFF6-86CB-0561-4AFF-D9FE3273AE4E}"/>
              </a:ext>
            </a:extLst>
          </p:cNvPr>
          <p:cNvSpPr/>
          <p:nvPr/>
        </p:nvSpPr>
        <p:spPr>
          <a:xfrm>
            <a:off x="7216776" y="3551533"/>
            <a:ext cx="1334125" cy="434715"/>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52053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2"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3"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4"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5"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6"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7"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3"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8"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9"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2"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6"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0"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6"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INSCRIPCIÓN EN EL REGISTRO – EXCLUSIÓN</a:t>
            </a:r>
            <a:endParaRPr sz="2500" dirty="0">
              <a:solidFill>
                <a:schemeClr val="bg1"/>
              </a:solidFill>
              <a:latin typeface="Arial" panose="020B0604020202020204" pitchFamily="34" charset="0"/>
              <a:cs typeface="Arial" panose="020B0604020202020204" pitchFamily="34" charset="0"/>
            </a:endParaRPr>
          </a:p>
        </p:txBody>
      </p:sp>
      <p:graphicFrame>
        <p:nvGraphicFramePr>
          <p:cNvPr id="36" name="Marcador de contenido 35">
            <a:extLst>
              <a:ext uri="{FF2B5EF4-FFF2-40B4-BE49-F238E27FC236}">
                <a16:creationId xmlns:a16="http://schemas.microsoft.com/office/drawing/2014/main" id="{3B02A84B-FF1C-D14C-507C-AF0F6AD27A0D}"/>
              </a:ext>
            </a:extLst>
          </p:cNvPr>
          <p:cNvGraphicFramePr>
            <a:graphicFrameLocks noGrp="1"/>
          </p:cNvGraphicFramePr>
          <p:nvPr>
            <p:ph idx="1"/>
            <p:extLst>
              <p:ext uri="{D42A27DB-BD31-4B8C-83A1-F6EECF244321}">
                <p14:modId xmlns:p14="http://schemas.microsoft.com/office/powerpoint/2010/main" val="3912335313"/>
              </p:ext>
            </p:extLst>
          </p:nvPr>
        </p:nvGraphicFramePr>
        <p:xfrm>
          <a:off x="502786" y="1408261"/>
          <a:ext cx="6870471" cy="480711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1266" name="Picture 2" descr="Excluir - Iconos gratis de manos y gestos">
            <a:extLst>
              <a:ext uri="{FF2B5EF4-FFF2-40B4-BE49-F238E27FC236}">
                <a16:creationId xmlns:a16="http://schemas.microsoft.com/office/drawing/2014/main" id="{EF053FC0-117F-B1A0-3EDF-16DC3A94832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64757" y="1805503"/>
            <a:ext cx="3681415" cy="368141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EF72806-FED6-785E-D364-B670DA69D8E2}"/>
              </a:ext>
            </a:extLst>
          </p:cNvPr>
          <p:cNvSpPr txBox="1"/>
          <p:nvPr/>
        </p:nvSpPr>
        <p:spPr>
          <a:xfrm>
            <a:off x="6101290" y="6133688"/>
            <a:ext cx="6100010" cy="646331"/>
          </a:xfrm>
          <a:prstGeom prst="rect">
            <a:avLst/>
          </a:prstGeom>
          <a:noFill/>
        </p:spPr>
        <p:txBody>
          <a:bodyPr wrap="square">
            <a:spAutoFit/>
          </a:bodyPr>
          <a:lstStyle/>
          <a:p>
            <a:pPr lvl="0"/>
            <a:r>
              <a:rPr lang="es-AR" sz="1800" dirty="0">
                <a:latin typeface="Arial" panose="020B0604020202020204" pitchFamily="34" charset="0"/>
                <a:cs typeface="Arial" panose="020B0604020202020204" pitchFamily="34" charset="0"/>
              </a:rPr>
              <a:t>Presentación de DDJJ conforme modelo del  Anexo III de la RG 268/2022</a:t>
            </a:r>
            <a:endParaRPr lang="es-AR" dirty="0"/>
          </a:p>
        </p:txBody>
      </p:sp>
    </p:spTree>
    <p:extLst>
      <p:ext uri="{BB962C8B-B14F-4D97-AF65-F5344CB8AC3E}">
        <p14:creationId xmlns:p14="http://schemas.microsoft.com/office/powerpoint/2010/main" val="429141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494D0C66-DA6D-924F-5D9C-3A46A7C09CFE}"/>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F1A65D7F-411A-06BC-F393-C110E7EB9C5B}"/>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7D4488CE-C139-E8F3-476F-9968E37C5EFC}"/>
                </a:ext>
              </a:extLst>
            </p:cNvPr>
            <p:cNvPicPr/>
            <p:nvPr/>
          </p:nvPicPr>
          <p:blipFill>
            <a:blip r:embed="rId2"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EB98D7C3-301B-6801-46FB-01EAFDA15EC6}"/>
                </a:ext>
              </a:extLst>
            </p:cNvPr>
            <p:cNvPicPr/>
            <p:nvPr/>
          </p:nvPicPr>
          <p:blipFill>
            <a:blip r:embed="rId3"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E2834135-FB34-0E98-2BA8-122DEEDFD0B7}"/>
                </a:ext>
              </a:extLst>
            </p:cNvPr>
            <p:cNvPicPr/>
            <p:nvPr/>
          </p:nvPicPr>
          <p:blipFill>
            <a:blip r:embed="rId4"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D984C8FE-560C-AE75-88F5-F81AA9DE7B48}"/>
                </a:ext>
              </a:extLst>
            </p:cNvPr>
            <p:cNvPicPr/>
            <p:nvPr/>
          </p:nvPicPr>
          <p:blipFill>
            <a:blip r:embed="rId5"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38B4986B-C92F-3F1B-D2A6-CCD0042C0029}"/>
                </a:ext>
              </a:extLst>
            </p:cNvPr>
            <p:cNvPicPr/>
            <p:nvPr/>
          </p:nvPicPr>
          <p:blipFill>
            <a:blip r:embed="rId6"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8A3B6800-D704-FF84-5DE0-CEB4A4F09FA8}"/>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C63B8857-E895-49BF-FB58-2943B9ED67FA}"/>
                </a:ext>
              </a:extLst>
            </p:cNvPr>
            <p:cNvPicPr/>
            <p:nvPr/>
          </p:nvPicPr>
          <p:blipFill>
            <a:blip r:embed="rId7"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CC4D3B9F-838D-E26D-432A-DFF4E4686776}"/>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F9A275FD-00A1-714D-D376-52E7309B0C08}"/>
                </a:ext>
              </a:extLst>
            </p:cNvPr>
            <p:cNvPicPr/>
            <p:nvPr/>
          </p:nvPicPr>
          <p:blipFill>
            <a:blip r:embed="rId3"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97FF3E7B-0ED1-24B8-716F-2B8A0021074A}"/>
                </a:ext>
              </a:extLst>
            </p:cNvPr>
            <p:cNvPicPr/>
            <p:nvPr/>
          </p:nvPicPr>
          <p:blipFill>
            <a:blip r:embed="rId8"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6BA34FD7-544B-7FBC-D31D-CAFD01D1416B}"/>
                </a:ext>
              </a:extLst>
            </p:cNvPr>
            <p:cNvPicPr/>
            <p:nvPr/>
          </p:nvPicPr>
          <p:blipFill>
            <a:blip r:embed="rId9"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79ED82EB-6F9C-C740-F373-422367D78085}"/>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9AFCCF7E-0B46-B2CD-2B69-F1A3D2D05CE3}"/>
                </a:ext>
              </a:extLst>
            </p:cNvPr>
            <p:cNvPicPr/>
            <p:nvPr/>
          </p:nvPicPr>
          <p:blipFill>
            <a:blip r:embed="rId2"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35045C04-E5BA-0F25-10F1-2DA25FEB595A}"/>
                </a:ext>
              </a:extLst>
            </p:cNvPr>
            <p:cNvPicPr/>
            <p:nvPr/>
          </p:nvPicPr>
          <p:blipFill>
            <a:blip r:embed="rId6"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CB9E3A35-003E-4041-9F60-DD75A03FAB11}"/>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D6500A85-B8D2-5FF1-7979-72F25F38199A}"/>
                </a:ext>
              </a:extLst>
            </p:cNvPr>
            <p:cNvPicPr/>
            <p:nvPr/>
          </p:nvPicPr>
          <p:blipFill>
            <a:blip r:embed="rId10"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EB4EFFDA-4770-FA4D-A0F5-D54B28ECA01F}"/>
                </a:ext>
              </a:extLst>
            </p:cNvPr>
            <p:cNvPicPr/>
            <p:nvPr/>
          </p:nvPicPr>
          <p:blipFill>
            <a:blip r:embed="rId6"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3F0CA43B-A73C-A148-2E91-340BD0A2C4C8}"/>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91A4EC09-A4E8-CA1C-B931-772B173A93F8}"/>
              </a:ext>
            </a:extLst>
          </p:cNvPr>
          <p:cNvSpPr/>
          <p:nvPr/>
        </p:nvSpPr>
        <p:spPr>
          <a:xfrm>
            <a:off x="0" y="-123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INSCRIPCIÓN EN EL REGISTRO – REQUISITOS ADICIONALES</a:t>
            </a:r>
            <a:endParaRPr sz="2500" dirty="0">
              <a:solidFill>
                <a:schemeClr val="bg1"/>
              </a:solidFill>
              <a:latin typeface="Arial" panose="020B0604020202020204" pitchFamily="34" charset="0"/>
              <a:cs typeface="Arial" panose="020B0604020202020204" pitchFamily="34" charset="0"/>
            </a:endParaRPr>
          </a:p>
        </p:txBody>
      </p:sp>
      <p:graphicFrame>
        <p:nvGraphicFramePr>
          <p:cNvPr id="27" name="Marcador de contenido 26">
            <a:extLst>
              <a:ext uri="{FF2B5EF4-FFF2-40B4-BE49-F238E27FC236}">
                <a16:creationId xmlns:a16="http://schemas.microsoft.com/office/drawing/2014/main" id="{530BE986-3562-33B0-EFD1-16973FB06DEC}"/>
              </a:ext>
            </a:extLst>
          </p:cNvPr>
          <p:cNvGraphicFramePr>
            <a:graphicFrameLocks noGrp="1"/>
          </p:cNvGraphicFramePr>
          <p:nvPr>
            <p:ph idx="1"/>
            <p:extLst>
              <p:ext uri="{D42A27DB-BD31-4B8C-83A1-F6EECF244321}">
                <p14:modId xmlns:p14="http://schemas.microsoft.com/office/powerpoint/2010/main" val="2544270666"/>
              </p:ext>
            </p:extLst>
          </p:nvPr>
        </p:nvGraphicFramePr>
        <p:xfrm>
          <a:off x="208504" y="1564383"/>
          <a:ext cx="10851013" cy="479910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8" name="CuadroTexto 27">
            <a:extLst>
              <a:ext uri="{FF2B5EF4-FFF2-40B4-BE49-F238E27FC236}">
                <a16:creationId xmlns:a16="http://schemas.microsoft.com/office/drawing/2014/main" id="{22B33A93-0866-CD84-6877-BA048D705B9F}"/>
              </a:ext>
            </a:extLst>
          </p:cNvPr>
          <p:cNvSpPr txBox="1"/>
          <p:nvPr/>
        </p:nvSpPr>
        <p:spPr>
          <a:xfrm>
            <a:off x="631527" y="1948711"/>
            <a:ext cx="553998" cy="3792512"/>
          </a:xfrm>
          <a:prstGeom prst="rect">
            <a:avLst/>
          </a:prstGeom>
          <a:noFill/>
        </p:spPr>
        <p:txBody>
          <a:bodyPr vert="vert270" wrap="square" rtlCol="0">
            <a:spAutoFit/>
          </a:bodyPr>
          <a:lstStyle/>
          <a:p>
            <a:pPr algn="ctr"/>
            <a:r>
              <a:rPr lang="es-AR" sz="2400" b="1" dirty="0">
                <a:latin typeface="Arial" panose="020B0604020202020204" pitchFamily="34" charset="0"/>
                <a:cs typeface="Arial" panose="020B0604020202020204" pitchFamily="34" charset="0"/>
              </a:rPr>
              <a:t>Cumplimiento de 2 de 3</a:t>
            </a:r>
          </a:p>
        </p:txBody>
      </p:sp>
      <p:sp>
        <p:nvSpPr>
          <p:cNvPr id="29" name="Cerrar llave 28">
            <a:extLst>
              <a:ext uri="{FF2B5EF4-FFF2-40B4-BE49-F238E27FC236}">
                <a16:creationId xmlns:a16="http://schemas.microsoft.com/office/drawing/2014/main" id="{FC5E52A3-BD5A-4441-7F8A-0BC800DE6433}"/>
              </a:ext>
            </a:extLst>
          </p:cNvPr>
          <p:cNvSpPr/>
          <p:nvPr/>
        </p:nvSpPr>
        <p:spPr>
          <a:xfrm>
            <a:off x="9753600" y="2061029"/>
            <a:ext cx="928914" cy="425104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0" name="CuadroTexto 29">
            <a:extLst>
              <a:ext uri="{FF2B5EF4-FFF2-40B4-BE49-F238E27FC236}">
                <a16:creationId xmlns:a16="http://schemas.microsoft.com/office/drawing/2014/main" id="{0248458E-A73C-6B60-9ACC-DA4CC8444CD7}"/>
              </a:ext>
            </a:extLst>
          </p:cNvPr>
          <p:cNvSpPr txBox="1"/>
          <p:nvPr/>
        </p:nvSpPr>
        <p:spPr>
          <a:xfrm>
            <a:off x="10757369" y="3951437"/>
            <a:ext cx="1068753" cy="553998"/>
          </a:xfrm>
          <a:prstGeom prst="rect">
            <a:avLst/>
          </a:prstGeom>
          <a:noFill/>
        </p:spPr>
        <p:txBody>
          <a:bodyPr wrap="square" rtlCol="0">
            <a:spAutoFit/>
          </a:bodyPr>
          <a:lstStyle/>
          <a:p>
            <a:pPr algn="ctr"/>
            <a:r>
              <a:rPr lang="es-AR" sz="1500" dirty="0">
                <a:latin typeface="Arial" panose="020B0604020202020204" pitchFamily="34" charset="0"/>
                <a:cs typeface="Arial" panose="020B0604020202020204" pitchFamily="34" charset="0"/>
              </a:rPr>
              <a:t>Últimos 12 meses</a:t>
            </a:r>
          </a:p>
        </p:txBody>
      </p:sp>
    </p:spTree>
    <p:extLst>
      <p:ext uri="{BB962C8B-B14F-4D97-AF65-F5344CB8AC3E}">
        <p14:creationId xmlns:p14="http://schemas.microsoft.com/office/powerpoint/2010/main" val="198363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11B71-FB7B-E5A5-9CD8-444839755766}"/>
            </a:ext>
          </a:extLst>
        </p:cNvPr>
        <p:cNvGrpSpPr/>
        <p:nvPr/>
      </p:nvGrpSpPr>
      <p:grpSpPr>
        <a:xfrm>
          <a:off x="0" y="0"/>
          <a:ext cx="0" cy="0"/>
          <a:chOff x="0" y="0"/>
          <a:chExt cx="0" cy="0"/>
        </a:xfrm>
      </p:grpSpPr>
      <p:grpSp>
        <p:nvGrpSpPr>
          <p:cNvPr id="3" name="object 3">
            <a:extLst>
              <a:ext uri="{FF2B5EF4-FFF2-40B4-BE49-F238E27FC236}">
                <a16:creationId xmlns:a16="http://schemas.microsoft.com/office/drawing/2014/main" id="{D437F38D-D294-28FD-9EF6-ED1FC955F745}"/>
              </a:ext>
            </a:extLst>
          </p:cNvPr>
          <p:cNvGrpSpPr/>
          <p:nvPr/>
        </p:nvGrpSpPr>
        <p:grpSpPr>
          <a:xfrm>
            <a:off x="203195" y="6312077"/>
            <a:ext cx="1473205" cy="326466"/>
            <a:chOff x="890422" y="890745"/>
            <a:chExt cx="3408679" cy="780791"/>
          </a:xfrm>
        </p:grpSpPr>
        <p:sp>
          <p:nvSpPr>
            <p:cNvPr id="5" name="object 4">
              <a:extLst>
                <a:ext uri="{FF2B5EF4-FFF2-40B4-BE49-F238E27FC236}">
                  <a16:creationId xmlns:a16="http://schemas.microsoft.com/office/drawing/2014/main" id="{A8DE2AF8-69AD-1953-88F4-B6000E5C7924}"/>
                </a:ext>
              </a:extLst>
            </p:cNvPr>
            <p:cNvSpPr/>
            <p:nvPr/>
          </p:nvSpPr>
          <p:spPr>
            <a:xfrm>
              <a:off x="1583614" y="1034752"/>
              <a:ext cx="2715261" cy="404495"/>
            </a:xfrm>
            <a:custGeom>
              <a:avLst/>
              <a:gdLst/>
              <a:ahLst/>
              <a:cxnLst/>
              <a:rect l="l" t="t" r="r" b="b"/>
              <a:pathLst>
                <a:path w="2715260" h="404494">
                  <a:moveTo>
                    <a:pt x="404393" y="114"/>
                  </a:moveTo>
                  <a:lnTo>
                    <a:pt x="332181" y="114"/>
                  </a:lnTo>
                  <a:lnTo>
                    <a:pt x="202209" y="247611"/>
                  </a:lnTo>
                  <a:lnTo>
                    <a:pt x="72237" y="114"/>
                  </a:lnTo>
                  <a:lnTo>
                    <a:pt x="0" y="114"/>
                  </a:lnTo>
                  <a:lnTo>
                    <a:pt x="0" y="404482"/>
                  </a:lnTo>
                  <a:lnTo>
                    <a:pt x="57797" y="404482"/>
                  </a:lnTo>
                  <a:lnTo>
                    <a:pt x="57797" y="87439"/>
                  </a:lnTo>
                  <a:lnTo>
                    <a:pt x="173316" y="317830"/>
                  </a:lnTo>
                  <a:lnTo>
                    <a:pt x="231089" y="317830"/>
                  </a:lnTo>
                  <a:lnTo>
                    <a:pt x="346621" y="87439"/>
                  </a:lnTo>
                  <a:lnTo>
                    <a:pt x="346621" y="404482"/>
                  </a:lnTo>
                  <a:lnTo>
                    <a:pt x="404393" y="404482"/>
                  </a:lnTo>
                  <a:lnTo>
                    <a:pt x="404393" y="114"/>
                  </a:lnTo>
                  <a:close/>
                </a:path>
                <a:path w="2715260" h="404494">
                  <a:moveTo>
                    <a:pt x="1391729" y="115595"/>
                  </a:moveTo>
                  <a:lnTo>
                    <a:pt x="1377873" y="57873"/>
                  </a:lnTo>
                  <a:lnTo>
                    <a:pt x="1348955" y="24104"/>
                  </a:lnTo>
                  <a:lnTo>
                    <a:pt x="1334109" y="17665"/>
                  </a:lnTo>
                  <a:lnTo>
                    <a:pt x="1334109" y="115595"/>
                  </a:lnTo>
                  <a:lnTo>
                    <a:pt x="1328953" y="142925"/>
                  </a:lnTo>
                  <a:lnTo>
                    <a:pt x="1313357" y="160769"/>
                  </a:lnTo>
                  <a:lnTo>
                    <a:pt x="1287094" y="170484"/>
                  </a:lnTo>
                  <a:lnTo>
                    <a:pt x="1249972" y="173418"/>
                  </a:lnTo>
                  <a:lnTo>
                    <a:pt x="1126490" y="173418"/>
                  </a:lnTo>
                  <a:lnTo>
                    <a:pt x="1126490" y="57873"/>
                  </a:lnTo>
                  <a:lnTo>
                    <a:pt x="1249972" y="57873"/>
                  </a:lnTo>
                  <a:lnTo>
                    <a:pt x="1287094" y="60756"/>
                  </a:lnTo>
                  <a:lnTo>
                    <a:pt x="1313357" y="70459"/>
                  </a:lnTo>
                  <a:lnTo>
                    <a:pt x="1328953" y="88303"/>
                  </a:lnTo>
                  <a:lnTo>
                    <a:pt x="1334109" y="115595"/>
                  </a:lnTo>
                  <a:lnTo>
                    <a:pt x="1334109" y="17665"/>
                  </a:lnTo>
                  <a:lnTo>
                    <a:pt x="1308519" y="6565"/>
                  </a:lnTo>
                  <a:lnTo>
                    <a:pt x="1250530" y="114"/>
                  </a:lnTo>
                  <a:lnTo>
                    <a:pt x="1068768" y="114"/>
                  </a:lnTo>
                  <a:lnTo>
                    <a:pt x="1068768" y="404482"/>
                  </a:lnTo>
                  <a:lnTo>
                    <a:pt x="1126490" y="404482"/>
                  </a:lnTo>
                  <a:lnTo>
                    <a:pt x="1126490" y="231178"/>
                  </a:lnTo>
                  <a:lnTo>
                    <a:pt x="1227582" y="231178"/>
                  </a:lnTo>
                  <a:lnTo>
                    <a:pt x="1314234" y="404482"/>
                  </a:lnTo>
                  <a:lnTo>
                    <a:pt x="1386446" y="404482"/>
                  </a:lnTo>
                  <a:lnTo>
                    <a:pt x="1292809" y="231178"/>
                  </a:lnTo>
                  <a:lnTo>
                    <a:pt x="1338008" y="221246"/>
                  </a:lnTo>
                  <a:lnTo>
                    <a:pt x="1368704" y="195072"/>
                  </a:lnTo>
                  <a:lnTo>
                    <a:pt x="1378940" y="173418"/>
                  </a:lnTo>
                  <a:lnTo>
                    <a:pt x="1386192" y="158064"/>
                  </a:lnTo>
                  <a:lnTo>
                    <a:pt x="1391729" y="115595"/>
                  </a:lnTo>
                  <a:close/>
                </a:path>
                <a:path w="2715260" h="404494">
                  <a:moveTo>
                    <a:pt x="2715082" y="346710"/>
                  </a:moveTo>
                  <a:lnTo>
                    <a:pt x="2484018" y="346710"/>
                  </a:lnTo>
                  <a:lnTo>
                    <a:pt x="2484018" y="0"/>
                  </a:lnTo>
                  <a:lnTo>
                    <a:pt x="2426246" y="0"/>
                  </a:lnTo>
                  <a:lnTo>
                    <a:pt x="2426246" y="346710"/>
                  </a:lnTo>
                  <a:lnTo>
                    <a:pt x="2426246" y="403860"/>
                  </a:lnTo>
                  <a:lnTo>
                    <a:pt x="2715082" y="403860"/>
                  </a:lnTo>
                  <a:lnTo>
                    <a:pt x="2715082" y="346710"/>
                  </a:lnTo>
                  <a:close/>
                </a:path>
              </a:pathLst>
            </a:custGeom>
            <a:solidFill>
              <a:srgbClr val="000000"/>
            </a:solidFill>
          </p:spPr>
          <p:txBody>
            <a:bodyPr wrap="square" lIns="0" tIns="0" rIns="0" bIns="0" rtlCol="0"/>
            <a:lstStyle/>
            <a:p>
              <a:endParaRPr lang="es-AR" dirty="0"/>
            </a:p>
          </p:txBody>
        </p:sp>
        <p:pic>
          <p:nvPicPr>
            <p:cNvPr id="6" name="object 5">
              <a:extLst>
                <a:ext uri="{FF2B5EF4-FFF2-40B4-BE49-F238E27FC236}">
                  <a16:creationId xmlns:a16="http://schemas.microsoft.com/office/drawing/2014/main" id="{A79043E1-E883-D3BD-A3C0-BF9984008079}"/>
                </a:ext>
              </a:extLst>
            </p:cNvPr>
            <p:cNvPicPr/>
            <p:nvPr/>
          </p:nvPicPr>
          <p:blipFill>
            <a:blip r:embed="rId2" cstate="print"/>
            <a:stretch>
              <a:fillRect/>
            </a:stretch>
          </p:blipFill>
          <p:spPr>
            <a:xfrm>
              <a:off x="1583618" y="1583651"/>
              <a:ext cx="90646" cy="86646"/>
            </a:xfrm>
            <a:prstGeom prst="rect">
              <a:avLst/>
            </a:prstGeom>
          </p:spPr>
        </p:pic>
        <p:pic>
          <p:nvPicPr>
            <p:cNvPr id="7" name="object 6">
              <a:extLst>
                <a:ext uri="{FF2B5EF4-FFF2-40B4-BE49-F238E27FC236}">
                  <a16:creationId xmlns:a16="http://schemas.microsoft.com/office/drawing/2014/main" id="{694AF38D-74C8-69A0-FF6E-CB0FA1C6A86A}"/>
                </a:ext>
              </a:extLst>
            </p:cNvPr>
            <p:cNvPicPr/>
            <p:nvPr/>
          </p:nvPicPr>
          <p:blipFill>
            <a:blip r:embed="rId3" cstate="print"/>
            <a:stretch>
              <a:fillRect/>
            </a:stretch>
          </p:blipFill>
          <p:spPr>
            <a:xfrm>
              <a:off x="1727898" y="1583651"/>
              <a:ext cx="83411" cy="86646"/>
            </a:xfrm>
            <a:prstGeom prst="rect">
              <a:avLst/>
            </a:prstGeom>
          </p:spPr>
        </p:pic>
        <p:pic>
          <p:nvPicPr>
            <p:cNvPr id="8" name="object 7">
              <a:extLst>
                <a:ext uri="{FF2B5EF4-FFF2-40B4-BE49-F238E27FC236}">
                  <a16:creationId xmlns:a16="http://schemas.microsoft.com/office/drawing/2014/main" id="{CD81B7E9-64F1-7F51-752A-27CBCCBAFF98}"/>
                </a:ext>
              </a:extLst>
            </p:cNvPr>
            <p:cNvPicPr/>
            <p:nvPr/>
          </p:nvPicPr>
          <p:blipFill>
            <a:blip r:embed="rId4" cstate="print"/>
            <a:stretch>
              <a:fillRect/>
            </a:stretch>
          </p:blipFill>
          <p:spPr>
            <a:xfrm>
              <a:off x="1864926" y="1583647"/>
              <a:ext cx="64186" cy="86646"/>
            </a:xfrm>
            <a:prstGeom prst="rect">
              <a:avLst/>
            </a:prstGeom>
          </p:spPr>
        </p:pic>
        <p:pic>
          <p:nvPicPr>
            <p:cNvPr id="9" name="object 8">
              <a:extLst>
                <a:ext uri="{FF2B5EF4-FFF2-40B4-BE49-F238E27FC236}">
                  <a16:creationId xmlns:a16="http://schemas.microsoft.com/office/drawing/2014/main" id="{10468F56-2E84-54E2-575F-4AAB8F37CA51}"/>
                </a:ext>
              </a:extLst>
            </p:cNvPr>
            <p:cNvPicPr/>
            <p:nvPr/>
          </p:nvPicPr>
          <p:blipFill>
            <a:blip r:embed="rId5" cstate="print"/>
            <a:stretch>
              <a:fillRect/>
            </a:stretch>
          </p:blipFill>
          <p:spPr>
            <a:xfrm>
              <a:off x="1977225" y="1583651"/>
              <a:ext cx="81746" cy="86646"/>
            </a:xfrm>
            <a:prstGeom prst="rect">
              <a:avLst/>
            </a:prstGeom>
          </p:spPr>
        </p:pic>
        <p:pic>
          <p:nvPicPr>
            <p:cNvPr id="10" name="object 9">
              <a:extLst>
                <a:ext uri="{FF2B5EF4-FFF2-40B4-BE49-F238E27FC236}">
                  <a16:creationId xmlns:a16="http://schemas.microsoft.com/office/drawing/2014/main" id="{69B817C0-947B-A820-FC67-7652FEEB9F13}"/>
                </a:ext>
              </a:extLst>
            </p:cNvPr>
            <p:cNvPicPr/>
            <p:nvPr/>
          </p:nvPicPr>
          <p:blipFill>
            <a:blip r:embed="rId6" cstate="print"/>
            <a:stretch>
              <a:fillRect/>
            </a:stretch>
          </p:blipFill>
          <p:spPr>
            <a:xfrm>
              <a:off x="2095893" y="1583651"/>
              <a:ext cx="83411" cy="86646"/>
            </a:xfrm>
            <a:prstGeom prst="rect">
              <a:avLst/>
            </a:prstGeom>
          </p:spPr>
        </p:pic>
        <p:sp>
          <p:nvSpPr>
            <p:cNvPr id="11" name="object 10">
              <a:extLst>
                <a:ext uri="{FF2B5EF4-FFF2-40B4-BE49-F238E27FC236}">
                  <a16:creationId xmlns:a16="http://schemas.microsoft.com/office/drawing/2014/main" id="{17116A92-7F5C-C074-412A-5AFC5A6C9160}"/>
                </a:ext>
              </a:extLst>
            </p:cNvPr>
            <p:cNvSpPr/>
            <p:nvPr/>
          </p:nvSpPr>
          <p:spPr>
            <a:xfrm>
              <a:off x="2242102" y="1583651"/>
              <a:ext cx="60325" cy="86995"/>
            </a:xfrm>
            <a:custGeom>
              <a:avLst/>
              <a:gdLst/>
              <a:ahLst/>
              <a:cxnLst/>
              <a:rect l="l" t="t" r="r" b="b"/>
              <a:pathLst>
                <a:path w="60325" h="86994">
                  <a:moveTo>
                    <a:pt x="9947" y="0"/>
                  </a:moveTo>
                  <a:lnTo>
                    <a:pt x="0" y="0"/>
                  </a:lnTo>
                  <a:lnTo>
                    <a:pt x="0" y="86646"/>
                  </a:lnTo>
                  <a:lnTo>
                    <a:pt x="60040" y="86646"/>
                  </a:lnTo>
                  <a:lnTo>
                    <a:pt x="60040" y="77243"/>
                  </a:lnTo>
                  <a:lnTo>
                    <a:pt x="9947" y="77243"/>
                  </a:lnTo>
                  <a:lnTo>
                    <a:pt x="9947" y="0"/>
                  </a:lnTo>
                  <a:close/>
                </a:path>
              </a:pathLst>
            </a:custGeom>
            <a:solidFill>
              <a:srgbClr val="000000"/>
            </a:solidFill>
          </p:spPr>
          <p:txBody>
            <a:bodyPr wrap="square" lIns="0" tIns="0" rIns="0" bIns="0" rtlCol="0"/>
            <a:lstStyle/>
            <a:p>
              <a:endParaRPr lang="es-AR" dirty="0"/>
            </a:p>
          </p:txBody>
        </p:sp>
        <p:pic>
          <p:nvPicPr>
            <p:cNvPr id="12" name="object 11">
              <a:extLst>
                <a:ext uri="{FF2B5EF4-FFF2-40B4-BE49-F238E27FC236}">
                  <a16:creationId xmlns:a16="http://schemas.microsoft.com/office/drawing/2014/main" id="{2FE26C0A-AE24-9DD5-2CEE-DAEAF9842DD0}"/>
                </a:ext>
              </a:extLst>
            </p:cNvPr>
            <p:cNvPicPr/>
            <p:nvPr/>
          </p:nvPicPr>
          <p:blipFill>
            <a:blip r:embed="rId7" cstate="print"/>
            <a:stretch>
              <a:fillRect/>
            </a:stretch>
          </p:blipFill>
          <p:spPr>
            <a:xfrm>
              <a:off x="2508192" y="1582408"/>
              <a:ext cx="89410" cy="89128"/>
            </a:xfrm>
            <a:prstGeom prst="rect">
              <a:avLst/>
            </a:prstGeom>
          </p:spPr>
        </p:pic>
        <p:sp>
          <p:nvSpPr>
            <p:cNvPr id="13" name="object 12">
              <a:extLst>
                <a:ext uri="{FF2B5EF4-FFF2-40B4-BE49-F238E27FC236}">
                  <a16:creationId xmlns:a16="http://schemas.microsoft.com/office/drawing/2014/main" id="{16FDFC7C-9D09-6887-C6D7-D9B0D830DB03}"/>
                </a:ext>
              </a:extLst>
            </p:cNvPr>
            <p:cNvSpPr/>
            <p:nvPr/>
          </p:nvSpPr>
          <p:spPr>
            <a:xfrm>
              <a:off x="2642717" y="1581181"/>
              <a:ext cx="125095" cy="89535"/>
            </a:xfrm>
            <a:custGeom>
              <a:avLst/>
              <a:gdLst/>
              <a:ahLst/>
              <a:cxnLst/>
              <a:rect l="l" t="t" r="r" b="b"/>
              <a:pathLst>
                <a:path w="125094" h="89535">
                  <a:moveTo>
                    <a:pt x="14478" y="0"/>
                  </a:moveTo>
                  <a:lnTo>
                    <a:pt x="3708" y="0"/>
                  </a:lnTo>
                  <a:lnTo>
                    <a:pt x="0" y="31381"/>
                  </a:lnTo>
                  <a:lnTo>
                    <a:pt x="7988" y="31381"/>
                  </a:lnTo>
                  <a:lnTo>
                    <a:pt x="14478" y="0"/>
                  </a:lnTo>
                  <a:close/>
                </a:path>
                <a:path w="125094" h="89535">
                  <a:moveTo>
                    <a:pt x="124815" y="2476"/>
                  </a:moveTo>
                  <a:lnTo>
                    <a:pt x="64897" y="2476"/>
                  </a:lnTo>
                  <a:lnTo>
                    <a:pt x="64897" y="89115"/>
                  </a:lnTo>
                  <a:lnTo>
                    <a:pt x="74853" y="89115"/>
                  </a:lnTo>
                  <a:lnTo>
                    <a:pt x="74853" y="50190"/>
                  </a:lnTo>
                  <a:lnTo>
                    <a:pt x="122466" y="50190"/>
                  </a:lnTo>
                  <a:lnTo>
                    <a:pt x="122466" y="40792"/>
                  </a:lnTo>
                  <a:lnTo>
                    <a:pt x="74853" y="40792"/>
                  </a:lnTo>
                  <a:lnTo>
                    <a:pt x="74853" y="11874"/>
                  </a:lnTo>
                  <a:lnTo>
                    <a:pt x="124815" y="11874"/>
                  </a:lnTo>
                  <a:lnTo>
                    <a:pt x="124815" y="2476"/>
                  </a:lnTo>
                  <a:close/>
                </a:path>
              </a:pathLst>
            </a:custGeom>
            <a:solidFill>
              <a:srgbClr val="000000"/>
            </a:solidFill>
          </p:spPr>
          <p:txBody>
            <a:bodyPr wrap="square" lIns="0" tIns="0" rIns="0" bIns="0" rtlCol="0"/>
            <a:lstStyle/>
            <a:p>
              <a:endParaRPr lang="es-AR" dirty="0"/>
            </a:p>
          </p:txBody>
        </p:sp>
        <p:pic>
          <p:nvPicPr>
            <p:cNvPr id="14" name="object 13">
              <a:extLst>
                <a:ext uri="{FF2B5EF4-FFF2-40B4-BE49-F238E27FC236}">
                  <a16:creationId xmlns:a16="http://schemas.microsoft.com/office/drawing/2014/main" id="{5E35EF6A-7827-41D7-3D91-537885FA868A}"/>
                </a:ext>
              </a:extLst>
            </p:cNvPr>
            <p:cNvPicPr/>
            <p:nvPr/>
          </p:nvPicPr>
          <p:blipFill>
            <a:blip r:embed="rId3" cstate="print"/>
            <a:stretch>
              <a:fillRect/>
            </a:stretch>
          </p:blipFill>
          <p:spPr>
            <a:xfrm>
              <a:off x="2803872" y="1583651"/>
              <a:ext cx="83411" cy="86646"/>
            </a:xfrm>
            <a:prstGeom prst="rect">
              <a:avLst/>
            </a:prstGeom>
          </p:spPr>
        </p:pic>
        <p:pic>
          <p:nvPicPr>
            <p:cNvPr id="15" name="object 14">
              <a:extLst>
                <a:ext uri="{FF2B5EF4-FFF2-40B4-BE49-F238E27FC236}">
                  <a16:creationId xmlns:a16="http://schemas.microsoft.com/office/drawing/2014/main" id="{3445F7BB-27E8-CED4-38C8-24727B674751}"/>
                </a:ext>
              </a:extLst>
            </p:cNvPr>
            <p:cNvPicPr/>
            <p:nvPr/>
          </p:nvPicPr>
          <p:blipFill>
            <a:blip r:embed="rId8" cstate="print"/>
            <a:stretch>
              <a:fillRect/>
            </a:stretch>
          </p:blipFill>
          <p:spPr>
            <a:xfrm>
              <a:off x="2931723" y="1583647"/>
              <a:ext cx="64186" cy="86646"/>
            </a:xfrm>
            <a:prstGeom prst="rect">
              <a:avLst/>
            </a:prstGeom>
          </p:spPr>
        </p:pic>
        <p:pic>
          <p:nvPicPr>
            <p:cNvPr id="16" name="object 15">
              <a:extLst>
                <a:ext uri="{FF2B5EF4-FFF2-40B4-BE49-F238E27FC236}">
                  <a16:creationId xmlns:a16="http://schemas.microsoft.com/office/drawing/2014/main" id="{BA6F7B97-EE9C-A9B1-6EE6-A54CFDDCF020}"/>
                </a:ext>
              </a:extLst>
            </p:cNvPr>
            <p:cNvPicPr/>
            <p:nvPr/>
          </p:nvPicPr>
          <p:blipFill>
            <a:blip r:embed="rId9" cstate="print"/>
            <a:stretch>
              <a:fillRect/>
            </a:stretch>
          </p:blipFill>
          <p:spPr>
            <a:xfrm>
              <a:off x="3045107" y="1583647"/>
              <a:ext cx="64186" cy="86646"/>
            </a:xfrm>
            <a:prstGeom prst="rect">
              <a:avLst/>
            </a:prstGeom>
          </p:spPr>
        </p:pic>
        <p:sp>
          <p:nvSpPr>
            <p:cNvPr id="17" name="object 16">
              <a:extLst>
                <a:ext uri="{FF2B5EF4-FFF2-40B4-BE49-F238E27FC236}">
                  <a16:creationId xmlns:a16="http://schemas.microsoft.com/office/drawing/2014/main" id="{823FFC1F-6013-B77A-7FB7-A9985BCFED63}"/>
                </a:ext>
              </a:extLst>
            </p:cNvPr>
            <p:cNvSpPr/>
            <p:nvPr/>
          </p:nvSpPr>
          <p:spPr>
            <a:xfrm>
              <a:off x="3158490" y="1583657"/>
              <a:ext cx="278130" cy="86995"/>
            </a:xfrm>
            <a:custGeom>
              <a:avLst/>
              <a:gdLst/>
              <a:ahLst/>
              <a:cxnLst/>
              <a:rect l="l" t="t" r="r" b="b"/>
              <a:pathLst>
                <a:path w="278129" h="86994">
                  <a:moveTo>
                    <a:pt x="60909" y="77292"/>
                  </a:moveTo>
                  <a:lnTo>
                    <a:pt x="9956" y="77292"/>
                  </a:lnTo>
                  <a:lnTo>
                    <a:pt x="9956" y="47650"/>
                  </a:lnTo>
                  <a:lnTo>
                    <a:pt x="58801" y="47650"/>
                  </a:lnTo>
                  <a:lnTo>
                    <a:pt x="58801" y="38379"/>
                  </a:lnTo>
                  <a:lnTo>
                    <a:pt x="9956" y="38379"/>
                  </a:lnTo>
                  <a:lnTo>
                    <a:pt x="9956" y="9334"/>
                  </a:lnTo>
                  <a:lnTo>
                    <a:pt x="60350" y="9334"/>
                  </a:lnTo>
                  <a:lnTo>
                    <a:pt x="60350" y="0"/>
                  </a:lnTo>
                  <a:lnTo>
                    <a:pt x="0" y="0"/>
                  </a:lnTo>
                  <a:lnTo>
                    <a:pt x="0" y="86652"/>
                  </a:lnTo>
                  <a:lnTo>
                    <a:pt x="60909" y="86652"/>
                  </a:lnTo>
                  <a:lnTo>
                    <a:pt x="60909" y="77292"/>
                  </a:lnTo>
                  <a:close/>
                </a:path>
                <a:path w="278129" h="86994">
                  <a:moveTo>
                    <a:pt x="173113" y="77241"/>
                  </a:moveTo>
                  <a:lnTo>
                    <a:pt x="123024" y="77241"/>
                  </a:lnTo>
                  <a:lnTo>
                    <a:pt x="123024" y="0"/>
                  </a:lnTo>
                  <a:lnTo>
                    <a:pt x="113080" y="0"/>
                  </a:lnTo>
                  <a:lnTo>
                    <a:pt x="113080" y="86652"/>
                  </a:lnTo>
                  <a:lnTo>
                    <a:pt x="173113" y="86652"/>
                  </a:lnTo>
                  <a:lnTo>
                    <a:pt x="173113" y="77241"/>
                  </a:lnTo>
                  <a:close/>
                </a:path>
                <a:path w="278129" h="86994">
                  <a:moveTo>
                    <a:pt x="277837" y="77241"/>
                  </a:moveTo>
                  <a:lnTo>
                    <a:pt x="227749" y="77241"/>
                  </a:lnTo>
                  <a:lnTo>
                    <a:pt x="227749" y="0"/>
                  </a:lnTo>
                  <a:lnTo>
                    <a:pt x="217792" y="0"/>
                  </a:lnTo>
                  <a:lnTo>
                    <a:pt x="217792" y="86652"/>
                  </a:lnTo>
                  <a:lnTo>
                    <a:pt x="277837" y="86652"/>
                  </a:lnTo>
                  <a:lnTo>
                    <a:pt x="277837" y="77241"/>
                  </a:lnTo>
                  <a:close/>
                </a:path>
              </a:pathLst>
            </a:custGeom>
            <a:solidFill>
              <a:srgbClr val="000000"/>
            </a:solidFill>
          </p:spPr>
          <p:txBody>
            <a:bodyPr wrap="square" lIns="0" tIns="0" rIns="0" bIns="0" rtlCol="0"/>
            <a:lstStyle/>
            <a:p>
              <a:endParaRPr lang="es-AR" dirty="0"/>
            </a:p>
          </p:txBody>
        </p:sp>
        <p:pic>
          <p:nvPicPr>
            <p:cNvPr id="18" name="object 17">
              <a:extLst>
                <a:ext uri="{FF2B5EF4-FFF2-40B4-BE49-F238E27FC236}">
                  <a16:creationId xmlns:a16="http://schemas.microsoft.com/office/drawing/2014/main" id="{618148AD-A79F-CA16-055D-A6940B54435E}"/>
                </a:ext>
              </a:extLst>
            </p:cNvPr>
            <p:cNvPicPr/>
            <p:nvPr/>
          </p:nvPicPr>
          <p:blipFill>
            <a:blip r:embed="rId2" cstate="print"/>
            <a:stretch>
              <a:fillRect/>
            </a:stretch>
          </p:blipFill>
          <p:spPr>
            <a:xfrm>
              <a:off x="3652481" y="1583651"/>
              <a:ext cx="90646" cy="86646"/>
            </a:xfrm>
            <a:prstGeom prst="rect">
              <a:avLst/>
            </a:prstGeom>
          </p:spPr>
        </p:pic>
        <p:pic>
          <p:nvPicPr>
            <p:cNvPr id="19" name="object 18">
              <a:extLst>
                <a:ext uri="{FF2B5EF4-FFF2-40B4-BE49-F238E27FC236}">
                  <a16:creationId xmlns:a16="http://schemas.microsoft.com/office/drawing/2014/main" id="{51E53075-44F9-C670-4BB6-EA46D258D2CA}"/>
                </a:ext>
              </a:extLst>
            </p:cNvPr>
            <p:cNvPicPr/>
            <p:nvPr/>
          </p:nvPicPr>
          <p:blipFill>
            <a:blip r:embed="rId6" cstate="print"/>
            <a:stretch>
              <a:fillRect/>
            </a:stretch>
          </p:blipFill>
          <p:spPr>
            <a:xfrm>
              <a:off x="3796756" y="1583651"/>
              <a:ext cx="83411" cy="86646"/>
            </a:xfrm>
            <a:prstGeom prst="rect">
              <a:avLst/>
            </a:prstGeom>
          </p:spPr>
        </p:pic>
        <p:sp>
          <p:nvSpPr>
            <p:cNvPr id="20" name="object 19">
              <a:extLst>
                <a:ext uri="{FF2B5EF4-FFF2-40B4-BE49-F238E27FC236}">
                  <a16:creationId xmlns:a16="http://schemas.microsoft.com/office/drawing/2014/main" id="{8F1CE018-A268-AB06-CF11-DB8E984C4BB4}"/>
                </a:ext>
              </a:extLst>
            </p:cNvPr>
            <p:cNvSpPr/>
            <p:nvPr/>
          </p:nvSpPr>
          <p:spPr>
            <a:xfrm>
              <a:off x="3933786" y="1583648"/>
              <a:ext cx="10160" cy="86995"/>
            </a:xfrm>
            <a:custGeom>
              <a:avLst/>
              <a:gdLst/>
              <a:ahLst/>
              <a:cxnLst/>
              <a:rect l="l" t="t" r="r" b="b"/>
              <a:pathLst>
                <a:path w="10160" h="86994">
                  <a:moveTo>
                    <a:pt x="9947" y="0"/>
                  </a:moveTo>
                  <a:lnTo>
                    <a:pt x="0" y="0"/>
                  </a:lnTo>
                  <a:lnTo>
                    <a:pt x="0" y="86657"/>
                  </a:lnTo>
                  <a:lnTo>
                    <a:pt x="9947" y="86657"/>
                  </a:lnTo>
                  <a:lnTo>
                    <a:pt x="9947" y="0"/>
                  </a:lnTo>
                  <a:close/>
                </a:path>
              </a:pathLst>
            </a:custGeom>
            <a:solidFill>
              <a:srgbClr val="000000"/>
            </a:solidFill>
          </p:spPr>
          <p:txBody>
            <a:bodyPr wrap="square" lIns="0" tIns="0" rIns="0" bIns="0" rtlCol="0"/>
            <a:lstStyle/>
            <a:p>
              <a:endParaRPr lang="es-AR" dirty="0"/>
            </a:p>
          </p:txBody>
        </p:sp>
        <p:pic>
          <p:nvPicPr>
            <p:cNvPr id="21" name="object 20">
              <a:extLst>
                <a:ext uri="{FF2B5EF4-FFF2-40B4-BE49-F238E27FC236}">
                  <a16:creationId xmlns:a16="http://schemas.microsoft.com/office/drawing/2014/main" id="{85CAFFAC-B9C7-F782-D4B6-0DCF8BEF2D02}"/>
                </a:ext>
              </a:extLst>
            </p:cNvPr>
            <p:cNvPicPr/>
            <p:nvPr/>
          </p:nvPicPr>
          <p:blipFill>
            <a:blip r:embed="rId10" cstate="print"/>
            <a:stretch>
              <a:fillRect/>
            </a:stretch>
          </p:blipFill>
          <p:spPr>
            <a:xfrm>
              <a:off x="4007602" y="1583647"/>
              <a:ext cx="64186" cy="86646"/>
            </a:xfrm>
            <a:prstGeom prst="rect">
              <a:avLst/>
            </a:prstGeom>
          </p:spPr>
        </p:pic>
        <p:pic>
          <p:nvPicPr>
            <p:cNvPr id="22" name="object 21">
              <a:extLst>
                <a:ext uri="{FF2B5EF4-FFF2-40B4-BE49-F238E27FC236}">
                  <a16:creationId xmlns:a16="http://schemas.microsoft.com/office/drawing/2014/main" id="{51877F66-5077-7E48-9766-771725736FC0}"/>
                </a:ext>
              </a:extLst>
            </p:cNvPr>
            <p:cNvPicPr/>
            <p:nvPr/>
          </p:nvPicPr>
          <p:blipFill>
            <a:blip r:embed="rId6" cstate="print"/>
            <a:stretch>
              <a:fillRect/>
            </a:stretch>
          </p:blipFill>
          <p:spPr>
            <a:xfrm>
              <a:off x="4101548" y="1583651"/>
              <a:ext cx="83411" cy="86646"/>
            </a:xfrm>
            <a:prstGeom prst="rect">
              <a:avLst/>
            </a:prstGeom>
          </p:spPr>
        </p:pic>
        <p:sp>
          <p:nvSpPr>
            <p:cNvPr id="23" name="object 22">
              <a:extLst>
                <a:ext uri="{FF2B5EF4-FFF2-40B4-BE49-F238E27FC236}">
                  <a16:creationId xmlns:a16="http://schemas.microsoft.com/office/drawing/2014/main" id="{88326133-EAF4-351C-49F5-E4E89FE2720B}"/>
                </a:ext>
              </a:extLst>
            </p:cNvPr>
            <p:cNvSpPr/>
            <p:nvPr/>
          </p:nvSpPr>
          <p:spPr>
            <a:xfrm>
              <a:off x="890422" y="890745"/>
              <a:ext cx="3408679" cy="779780"/>
            </a:xfrm>
            <a:custGeom>
              <a:avLst/>
              <a:gdLst/>
              <a:ahLst/>
              <a:cxnLst/>
              <a:rect l="l" t="t" r="r" b="b"/>
              <a:pathLst>
                <a:path w="3408679" h="779780">
                  <a:moveTo>
                    <a:pt x="462127" y="144119"/>
                  </a:moveTo>
                  <a:lnTo>
                    <a:pt x="317715" y="144119"/>
                  </a:lnTo>
                  <a:lnTo>
                    <a:pt x="317703" y="201891"/>
                  </a:lnTo>
                  <a:lnTo>
                    <a:pt x="462127" y="201891"/>
                  </a:lnTo>
                  <a:lnTo>
                    <a:pt x="462127" y="144119"/>
                  </a:lnTo>
                  <a:close/>
                </a:path>
                <a:path w="3408679" h="779780">
                  <a:moveTo>
                    <a:pt x="462127" y="0"/>
                  </a:moveTo>
                  <a:lnTo>
                    <a:pt x="0" y="0"/>
                  </a:lnTo>
                  <a:lnTo>
                    <a:pt x="0" y="143510"/>
                  </a:lnTo>
                  <a:lnTo>
                    <a:pt x="0" y="201930"/>
                  </a:lnTo>
                  <a:lnTo>
                    <a:pt x="0" y="693420"/>
                  </a:lnTo>
                  <a:lnTo>
                    <a:pt x="462127" y="693420"/>
                  </a:lnTo>
                  <a:lnTo>
                    <a:pt x="462127" y="201930"/>
                  </a:lnTo>
                  <a:lnTo>
                    <a:pt x="317703" y="201930"/>
                  </a:lnTo>
                  <a:lnTo>
                    <a:pt x="317703" y="317500"/>
                  </a:lnTo>
                  <a:lnTo>
                    <a:pt x="317703" y="374650"/>
                  </a:lnTo>
                  <a:lnTo>
                    <a:pt x="317703" y="490220"/>
                  </a:lnTo>
                  <a:lnTo>
                    <a:pt x="317703" y="548640"/>
                  </a:lnTo>
                  <a:lnTo>
                    <a:pt x="144424" y="548640"/>
                  </a:lnTo>
                  <a:lnTo>
                    <a:pt x="144424" y="490220"/>
                  </a:lnTo>
                  <a:lnTo>
                    <a:pt x="317703" y="490220"/>
                  </a:lnTo>
                  <a:lnTo>
                    <a:pt x="317703" y="374650"/>
                  </a:lnTo>
                  <a:lnTo>
                    <a:pt x="144424" y="374650"/>
                  </a:lnTo>
                  <a:lnTo>
                    <a:pt x="144424" y="317500"/>
                  </a:lnTo>
                  <a:lnTo>
                    <a:pt x="317703" y="317500"/>
                  </a:lnTo>
                  <a:lnTo>
                    <a:pt x="317703" y="201930"/>
                  </a:lnTo>
                  <a:lnTo>
                    <a:pt x="144424" y="201930"/>
                  </a:lnTo>
                  <a:lnTo>
                    <a:pt x="144424" y="143510"/>
                  </a:lnTo>
                  <a:lnTo>
                    <a:pt x="462127" y="143510"/>
                  </a:lnTo>
                  <a:lnTo>
                    <a:pt x="462127" y="0"/>
                  </a:lnTo>
                  <a:close/>
                </a:path>
                <a:path w="3408679" h="779780">
                  <a:moveTo>
                    <a:pt x="1646377" y="548487"/>
                  </a:moveTo>
                  <a:lnTo>
                    <a:pt x="1609242" y="461835"/>
                  </a:lnTo>
                  <a:lnTo>
                    <a:pt x="1584477" y="404063"/>
                  </a:lnTo>
                  <a:lnTo>
                    <a:pt x="1524749" y="264693"/>
                  </a:lnTo>
                  <a:lnTo>
                    <a:pt x="1524749" y="404063"/>
                  </a:lnTo>
                  <a:lnTo>
                    <a:pt x="1363637" y="404063"/>
                  </a:lnTo>
                  <a:lnTo>
                    <a:pt x="1444193" y="221869"/>
                  </a:lnTo>
                  <a:lnTo>
                    <a:pt x="1524749" y="404063"/>
                  </a:lnTo>
                  <a:lnTo>
                    <a:pt x="1524749" y="264693"/>
                  </a:lnTo>
                  <a:lnTo>
                    <a:pt x="1506397" y="221869"/>
                  </a:lnTo>
                  <a:lnTo>
                    <a:pt x="1473073" y="144119"/>
                  </a:lnTo>
                  <a:lnTo>
                    <a:pt x="1415300" y="144119"/>
                  </a:lnTo>
                  <a:lnTo>
                    <a:pt x="1241996" y="548487"/>
                  </a:lnTo>
                  <a:lnTo>
                    <a:pt x="1299768" y="548487"/>
                  </a:lnTo>
                  <a:lnTo>
                    <a:pt x="1338084" y="461835"/>
                  </a:lnTo>
                  <a:lnTo>
                    <a:pt x="1550301" y="461835"/>
                  </a:lnTo>
                  <a:lnTo>
                    <a:pt x="1588604" y="548487"/>
                  </a:lnTo>
                  <a:lnTo>
                    <a:pt x="1646377" y="548487"/>
                  </a:lnTo>
                  <a:close/>
                </a:path>
                <a:path w="3408679" h="779780">
                  <a:moveTo>
                    <a:pt x="2570657" y="144119"/>
                  </a:moveTo>
                  <a:lnTo>
                    <a:pt x="2512885" y="144119"/>
                  </a:lnTo>
                  <a:lnTo>
                    <a:pt x="2368473" y="470738"/>
                  </a:lnTo>
                  <a:lnTo>
                    <a:pt x="2224049" y="144119"/>
                  </a:lnTo>
                  <a:lnTo>
                    <a:pt x="2166277" y="144119"/>
                  </a:lnTo>
                  <a:lnTo>
                    <a:pt x="2339581" y="548487"/>
                  </a:lnTo>
                  <a:lnTo>
                    <a:pt x="2397353" y="548487"/>
                  </a:lnTo>
                  <a:lnTo>
                    <a:pt x="2570657" y="144119"/>
                  </a:lnTo>
                  <a:close/>
                </a:path>
                <a:path w="3408679" h="779780">
                  <a:moveTo>
                    <a:pt x="3003905" y="548487"/>
                  </a:moveTo>
                  <a:lnTo>
                    <a:pt x="2966770" y="461835"/>
                  </a:lnTo>
                  <a:lnTo>
                    <a:pt x="2942005" y="404063"/>
                  </a:lnTo>
                  <a:lnTo>
                    <a:pt x="2882277" y="264693"/>
                  </a:lnTo>
                  <a:lnTo>
                    <a:pt x="2882277" y="404063"/>
                  </a:lnTo>
                  <a:lnTo>
                    <a:pt x="2721165" y="404063"/>
                  </a:lnTo>
                  <a:lnTo>
                    <a:pt x="2801709" y="221869"/>
                  </a:lnTo>
                  <a:lnTo>
                    <a:pt x="2882277" y="404063"/>
                  </a:lnTo>
                  <a:lnTo>
                    <a:pt x="2882277" y="264693"/>
                  </a:lnTo>
                  <a:lnTo>
                    <a:pt x="2863926" y="221869"/>
                  </a:lnTo>
                  <a:lnTo>
                    <a:pt x="2830601" y="144119"/>
                  </a:lnTo>
                  <a:lnTo>
                    <a:pt x="2772841" y="144119"/>
                  </a:lnTo>
                  <a:lnTo>
                    <a:pt x="2599537" y="548487"/>
                  </a:lnTo>
                  <a:lnTo>
                    <a:pt x="2657297" y="548487"/>
                  </a:lnTo>
                  <a:lnTo>
                    <a:pt x="2695613" y="461835"/>
                  </a:lnTo>
                  <a:lnTo>
                    <a:pt x="2907830" y="461835"/>
                  </a:lnTo>
                  <a:lnTo>
                    <a:pt x="2946133" y="548487"/>
                  </a:lnTo>
                  <a:lnTo>
                    <a:pt x="3003905" y="548487"/>
                  </a:lnTo>
                  <a:close/>
                </a:path>
                <a:path w="3408679" h="779780">
                  <a:moveTo>
                    <a:pt x="3408273" y="770153"/>
                  </a:moveTo>
                  <a:lnTo>
                    <a:pt x="3358184" y="770153"/>
                  </a:lnTo>
                  <a:lnTo>
                    <a:pt x="3358184" y="692912"/>
                  </a:lnTo>
                  <a:lnTo>
                    <a:pt x="3348240" y="692912"/>
                  </a:lnTo>
                  <a:lnTo>
                    <a:pt x="3348240" y="779564"/>
                  </a:lnTo>
                  <a:lnTo>
                    <a:pt x="3408273" y="779564"/>
                  </a:lnTo>
                  <a:lnTo>
                    <a:pt x="3408273" y="770153"/>
                  </a:lnTo>
                  <a:close/>
                </a:path>
              </a:pathLst>
            </a:custGeom>
            <a:solidFill>
              <a:srgbClr val="000000"/>
            </a:solidFill>
          </p:spPr>
          <p:txBody>
            <a:bodyPr wrap="square" lIns="0" tIns="0" rIns="0" bIns="0" rtlCol="0"/>
            <a:lstStyle/>
            <a:p>
              <a:endParaRPr lang="es-AR" dirty="0"/>
            </a:p>
          </p:txBody>
        </p:sp>
      </p:grpSp>
      <p:sp>
        <p:nvSpPr>
          <p:cNvPr id="24" name="Google Shape;781;p151">
            <a:extLst>
              <a:ext uri="{FF2B5EF4-FFF2-40B4-BE49-F238E27FC236}">
                <a16:creationId xmlns:a16="http://schemas.microsoft.com/office/drawing/2014/main" id="{2D06D264-14F9-4079-B03F-5F095C1B2648}"/>
              </a:ext>
            </a:extLst>
          </p:cNvPr>
          <p:cNvSpPr/>
          <p:nvPr/>
        </p:nvSpPr>
        <p:spPr>
          <a:xfrm>
            <a:off x="-9300" y="57687"/>
            <a:ext cx="12201300" cy="1379095"/>
          </a:xfrm>
          <a:prstGeom prst="rect">
            <a:avLst/>
          </a:prstGeom>
          <a:solidFill>
            <a:schemeClr val="bg2">
              <a:lumMod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500" dirty="0">
                <a:solidFill>
                  <a:schemeClr val="bg1"/>
                </a:solidFill>
                <a:latin typeface="Arial" panose="020B0604020202020204" pitchFamily="34" charset="0"/>
                <a:cs typeface="Arial" panose="020B0604020202020204" pitchFamily="34" charset="0"/>
              </a:rPr>
              <a:t>INSCRIPCIÓN EN EL REGISTRO – REQUISITOS ADICIONALES – </a:t>
            </a:r>
            <a:r>
              <a:rPr lang="es-ES" sz="2500" dirty="0">
                <a:solidFill>
                  <a:schemeClr val="accent1"/>
                </a:solidFill>
                <a:latin typeface="Arial" panose="020B0604020202020204" pitchFamily="34" charset="0"/>
                <a:cs typeface="Arial" panose="020B0604020202020204" pitchFamily="34" charset="0"/>
              </a:rPr>
              <a:t>MEJORAS CONTINUAS </a:t>
            </a:r>
            <a:endParaRPr sz="2500" dirty="0">
              <a:solidFill>
                <a:schemeClr val="accent1"/>
              </a:solidFill>
              <a:latin typeface="Arial" panose="020B0604020202020204" pitchFamily="34" charset="0"/>
              <a:cs typeface="Arial" panose="020B0604020202020204" pitchFamily="34" charset="0"/>
            </a:endParaRPr>
          </a:p>
        </p:txBody>
      </p:sp>
      <p:graphicFrame>
        <p:nvGraphicFramePr>
          <p:cNvPr id="27" name="Marcador de contenido 26">
            <a:extLst>
              <a:ext uri="{FF2B5EF4-FFF2-40B4-BE49-F238E27FC236}">
                <a16:creationId xmlns:a16="http://schemas.microsoft.com/office/drawing/2014/main" id="{2F79F640-87E3-98B7-097D-571FFBCCDAD5}"/>
              </a:ext>
            </a:extLst>
          </p:cNvPr>
          <p:cNvGraphicFramePr>
            <a:graphicFrameLocks noGrp="1"/>
          </p:cNvGraphicFramePr>
          <p:nvPr>
            <p:ph idx="1"/>
            <p:extLst>
              <p:ext uri="{D42A27DB-BD31-4B8C-83A1-F6EECF244321}">
                <p14:modId xmlns:p14="http://schemas.microsoft.com/office/powerpoint/2010/main" val="3616861530"/>
              </p:ext>
            </p:extLst>
          </p:nvPr>
        </p:nvGraphicFramePr>
        <p:xfrm>
          <a:off x="208504" y="1437205"/>
          <a:ext cx="11741124" cy="492628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7193345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22995</TotalTime>
  <Words>3823</Words>
  <Application>Microsoft Office PowerPoint</Application>
  <PresentationFormat>Panorámica</PresentationFormat>
  <Paragraphs>356</Paragraphs>
  <Slides>37</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Abadi</vt:lpstr>
      <vt:lpstr>Arial</vt:lpstr>
      <vt:lpstr>Calibri</vt:lpstr>
      <vt:lpstr>Calibri Light</vt:lpstr>
      <vt:lpstr>Montserrat</vt:lpstr>
      <vt:lpstr>Open Sans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Sanciones </vt:lpstr>
      <vt:lpstr>Sanciones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Régimen de Promoción del Desarrollo y Producción de la Biotecnología Moderna y la Nanotecnología</dc:title>
  <dc:creator>MARVAL O'FARRELL - LMV TAX</dc:creator>
  <cp:lastModifiedBy>MARVAL O'FARRELL - LMV TAX</cp:lastModifiedBy>
  <cp:revision>38</cp:revision>
  <dcterms:created xsi:type="dcterms:W3CDTF">2024-03-14T13:20:08Z</dcterms:created>
  <dcterms:modified xsi:type="dcterms:W3CDTF">2024-04-03T15:02:38Z</dcterms:modified>
</cp:coreProperties>
</file>