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481" r:id="rId2"/>
    <p:sldId id="359" r:id="rId3"/>
    <p:sldId id="361" r:id="rId4"/>
    <p:sldId id="362" r:id="rId5"/>
    <p:sldId id="258" r:id="rId6"/>
    <p:sldId id="340" r:id="rId7"/>
    <p:sldId id="341" r:id="rId8"/>
    <p:sldId id="348" r:id="rId9"/>
    <p:sldId id="259" r:id="rId10"/>
    <p:sldId id="260" r:id="rId11"/>
    <p:sldId id="274" r:id="rId12"/>
    <p:sldId id="275" r:id="rId13"/>
    <p:sldId id="353" r:id="rId14"/>
    <p:sldId id="482" r:id="rId15"/>
    <p:sldId id="485" r:id="rId16"/>
    <p:sldId id="364" r:id="rId17"/>
    <p:sldId id="369" r:id="rId18"/>
    <p:sldId id="366" r:id="rId19"/>
    <p:sldId id="365" r:id="rId20"/>
    <p:sldId id="486" r:id="rId21"/>
    <p:sldId id="37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9" d="100"/>
          <a:sy n="9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87295-3AD0-43A1-8FFD-FA6A36DD0423}" type="datetimeFigureOut">
              <a:rPr lang="es-AR" smtClean="0"/>
              <a:t>14/03/2023</a:t>
            </a:fld>
            <a:endParaRPr lang="es-A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9FCFE-1DA4-4EAE-8B3A-F79F97D9D86C}" type="slidenum">
              <a:rPr lang="es-AR" smtClean="0"/>
              <a:t>‹Nº›</a:t>
            </a:fld>
            <a:endParaRPr lang="es-AR"/>
          </a:p>
        </p:txBody>
      </p:sp>
    </p:spTree>
    <p:extLst>
      <p:ext uri="{BB962C8B-B14F-4D97-AF65-F5344CB8AC3E}">
        <p14:creationId xmlns:p14="http://schemas.microsoft.com/office/powerpoint/2010/main" val="198849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D79655F5-975B-626C-85CF-296D85D63D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B529A3-8471-4EB1-8EF0-5D9B7F9552F8}" type="slidenum">
              <a:rPr lang="es-ES" altLang="es-AR"/>
              <a:pPr eaLnBrk="1" hangingPunct="1"/>
              <a:t>5</a:t>
            </a:fld>
            <a:endParaRPr lang="es-ES" altLang="es-AR"/>
          </a:p>
        </p:txBody>
      </p:sp>
      <p:sp>
        <p:nvSpPr>
          <p:cNvPr id="130051" name="Rectangle 2">
            <a:extLst>
              <a:ext uri="{FF2B5EF4-FFF2-40B4-BE49-F238E27FC236}">
                <a16:creationId xmlns:a16="http://schemas.microsoft.com/office/drawing/2014/main" id="{E7B67E9B-ECCA-F5C3-3AF4-ACCADFBA83A2}"/>
              </a:ext>
            </a:extLst>
          </p:cNvPr>
          <p:cNvSpPr>
            <a:spLocks noGrp="1" noRot="1" noChangeAspect="1" noChangeArrowheads="1" noTextEdit="1"/>
          </p:cNvSpPr>
          <p:nvPr>
            <p:ph type="sldImg"/>
          </p:nvPr>
        </p:nvSpPr>
        <p:spPr>
          <a:xfrm>
            <a:off x="1371600" y="1143000"/>
            <a:ext cx="4114800" cy="3086100"/>
          </a:xfrm>
          <a:ln/>
        </p:spPr>
      </p:sp>
      <p:sp>
        <p:nvSpPr>
          <p:cNvPr id="130052" name="Rectangle 3">
            <a:extLst>
              <a:ext uri="{FF2B5EF4-FFF2-40B4-BE49-F238E27FC236}">
                <a16:creationId xmlns:a16="http://schemas.microsoft.com/office/drawing/2014/main" id="{EFC0A220-B8E6-F35C-FBFB-FD92CAF33A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FB366B8-75A1-45FD-A37A-9222E8C46E5C}" type="datetimeFigureOut">
              <a:rPr lang="es-AR" smtClean="0"/>
              <a:t>14/03/2023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187308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B366B8-75A1-45FD-A37A-9222E8C46E5C}" type="datetimeFigureOut">
              <a:rPr lang="es-AR" smtClean="0"/>
              <a:t>14/03/2023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209353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B366B8-75A1-45FD-A37A-9222E8C46E5C}" type="datetimeFigureOut">
              <a:rPr lang="es-AR" smtClean="0"/>
              <a:t>14/03/2023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2718862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B366B8-75A1-45FD-A37A-9222E8C46E5C}" type="datetimeFigureOut">
              <a:rPr lang="es-AR" smtClean="0"/>
              <a:t>14/03/2023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291801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B366B8-75A1-45FD-A37A-9222E8C46E5C}" type="datetimeFigureOut">
              <a:rPr lang="es-AR" smtClean="0"/>
              <a:t>14/03/2023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108067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FB366B8-75A1-45FD-A37A-9222E8C46E5C}" type="datetimeFigureOut">
              <a:rPr lang="es-AR" smtClean="0"/>
              <a:t>14/03/2023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210704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FB366B8-75A1-45FD-A37A-9222E8C46E5C}" type="datetimeFigureOut">
              <a:rPr lang="es-AR" smtClean="0"/>
              <a:t>14/03/2023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260870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FB366B8-75A1-45FD-A37A-9222E8C46E5C}" type="datetimeFigureOut">
              <a:rPr lang="es-AR" smtClean="0"/>
              <a:t>14/03/2023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387007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366B8-75A1-45FD-A37A-9222E8C46E5C}" type="datetimeFigureOut">
              <a:rPr lang="es-AR" smtClean="0"/>
              <a:t>14/03/2023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869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FB366B8-75A1-45FD-A37A-9222E8C46E5C}" type="datetimeFigureOut">
              <a:rPr lang="es-AR" smtClean="0"/>
              <a:t>14/03/2023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44927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FB366B8-75A1-45FD-A37A-9222E8C46E5C}" type="datetimeFigureOut">
              <a:rPr lang="es-AR" smtClean="0"/>
              <a:t>14/03/2023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5D5A0C4-C8CC-4EB9-BF78-AB9DDBECC1D4}" type="slidenum">
              <a:rPr lang="es-AR" smtClean="0"/>
              <a:t>‹Nº›</a:t>
            </a:fld>
            <a:endParaRPr lang="es-AR"/>
          </a:p>
        </p:txBody>
      </p:sp>
    </p:spTree>
    <p:extLst>
      <p:ext uri="{BB962C8B-B14F-4D97-AF65-F5344CB8AC3E}">
        <p14:creationId xmlns:p14="http://schemas.microsoft.com/office/powerpoint/2010/main" val="101993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366B8-75A1-45FD-A37A-9222E8C46E5C}" type="datetimeFigureOut">
              <a:rPr lang="es-AR" smtClean="0"/>
              <a:t>14/03/2023</a:t>
            </a:fld>
            <a:endParaRPr lang="es-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5A0C4-C8CC-4EB9-BF78-AB9DDBECC1D4}" type="slidenum">
              <a:rPr lang="es-AR" smtClean="0"/>
              <a:t>‹Nº›</a:t>
            </a:fld>
            <a:endParaRPr lang="es-AR"/>
          </a:p>
        </p:txBody>
      </p:sp>
    </p:spTree>
    <p:extLst>
      <p:ext uri="{BB962C8B-B14F-4D97-AF65-F5344CB8AC3E}">
        <p14:creationId xmlns:p14="http://schemas.microsoft.com/office/powerpoint/2010/main" val="1410729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Marcador de número de diapositiva">
            <a:extLst>
              <a:ext uri="{FF2B5EF4-FFF2-40B4-BE49-F238E27FC236}">
                <a16:creationId xmlns:a16="http://schemas.microsoft.com/office/drawing/2014/main" id="{27F59E28-77A9-E267-A74A-99A4C2F45E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8A3EB5-9A5B-45C2-8A20-7421961ADE59}" type="slidenum">
              <a:rPr lang="es-ES" altLang="es-AR"/>
              <a:pPr eaLnBrk="1" hangingPunct="1"/>
              <a:t>1</a:t>
            </a:fld>
            <a:endParaRPr lang="es-ES" altLang="es-AR"/>
          </a:p>
        </p:txBody>
      </p:sp>
      <p:sp>
        <p:nvSpPr>
          <p:cNvPr id="9219" name="Rectangle 4">
            <a:extLst>
              <a:ext uri="{FF2B5EF4-FFF2-40B4-BE49-F238E27FC236}">
                <a16:creationId xmlns:a16="http://schemas.microsoft.com/office/drawing/2014/main" id="{C9442818-664F-08E7-07B0-E8CE5D1AC5E5}"/>
              </a:ext>
            </a:extLst>
          </p:cNvPr>
          <p:cNvSpPr>
            <a:spLocks noChangeArrowheads="1"/>
          </p:cNvSpPr>
          <p:nvPr/>
        </p:nvSpPr>
        <p:spPr bwMode="auto">
          <a:xfrm>
            <a:off x="656823" y="837345"/>
            <a:ext cx="8187140" cy="2046714"/>
          </a:xfrm>
          <a:prstGeom prst="rect">
            <a:avLst/>
          </a:prstGeom>
          <a:solidFill>
            <a:srgbClr val="FFCCFF"/>
          </a:solidFill>
          <a:ln w="19050">
            <a:solidFill>
              <a:schemeClr val="tx1"/>
            </a:solidFill>
            <a:miter lim="800000"/>
            <a:headEnd/>
            <a:tailEnd/>
          </a:ln>
        </p:spPr>
        <p:txBody>
          <a:bodyPr wrap="square">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pPr algn="ctr"/>
            <a:endParaRPr lang="es-ES_tradnl" altLang="es-AR" sz="3300" b="1" dirty="0">
              <a:latin typeface="Times New Roman" panose="02020603050405020304" pitchFamily="18" charset="0"/>
            </a:endParaRPr>
          </a:p>
          <a:p>
            <a:pPr algn="ctr"/>
            <a:r>
              <a:rPr lang="es-ES_tradnl" altLang="es-AR" sz="4000" b="1" dirty="0">
                <a:latin typeface="Times New Roman" panose="02020603050405020304" pitchFamily="18" charset="0"/>
              </a:rPr>
              <a:t>R</a:t>
            </a:r>
            <a:r>
              <a:rPr lang="es-ES_tradnl" altLang="es-AR" sz="3200" b="1" dirty="0">
                <a:latin typeface="Times New Roman" panose="02020603050405020304" pitchFamily="18" charset="0"/>
              </a:rPr>
              <a:t>EORGANIZACIÓN DE </a:t>
            </a:r>
            <a:r>
              <a:rPr lang="es-ES_tradnl" altLang="es-AR" sz="4000" b="1" dirty="0">
                <a:latin typeface="Times New Roman" panose="02020603050405020304" pitchFamily="18" charset="0"/>
              </a:rPr>
              <a:t>E</a:t>
            </a:r>
            <a:r>
              <a:rPr lang="es-ES_tradnl" altLang="es-AR" sz="3200" b="1" dirty="0">
                <a:latin typeface="Times New Roman" panose="02020603050405020304" pitchFamily="18" charset="0"/>
              </a:rPr>
              <a:t>MPRESAS</a:t>
            </a:r>
          </a:p>
          <a:p>
            <a:pPr algn="ctr"/>
            <a:endParaRPr lang="es-ES_tradnl" altLang="es-AR" sz="2700" b="1" dirty="0">
              <a:latin typeface="Times New Roman" panose="02020603050405020304" pitchFamily="18" charset="0"/>
            </a:endParaRPr>
          </a:p>
          <a:p>
            <a:pPr algn="ctr"/>
            <a:endParaRPr lang="es-ES_tradnl" altLang="es-AR" sz="2700" b="1" dirty="0">
              <a:latin typeface="Times New Roman" panose="02020603050405020304" pitchFamily="18" charset="0"/>
            </a:endParaRPr>
          </a:p>
        </p:txBody>
      </p:sp>
      <p:sp>
        <p:nvSpPr>
          <p:cNvPr id="9220" name="Rectangle 8">
            <a:extLst>
              <a:ext uri="{FF2B5EF4-FFF2-40B4-BE49-F238E27FC236}">
                <a16:creationId xmlns:a16="http://schemas.microsoft.com/office/drawing/2014/main" id="{9A9E962F-5CF8-F8F1-B202-44588ECA3F1D}"/>
              </a:ext>
            </a:extLst>
          </p:cNvPr>
          <p:cNvSpPr>
            <a:spLocks noChangeArrowheads="1"/>
          </p:cNvSpPr>
          <p:nvPr/>
        </p:nvSpPr>
        <p:spPr bwMode="auto">
          <a:xfrm>
            <a:off x="1169195" y="5950752"/>
            <a:ext cx="188952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AR" sz="1350" b="1" dirty="0"/>
              <a:t>Marzo 2023</a:t>
            </a:r>
          </a:p>
        </p:txBody>
      </p:sp>
      <p:sp>
        <p:nvSpPr>
          <p:cNvPr id="2" name="Rectangle 4">
            <a:extLst>
              <a:ext uri="{FF2B5EF4-FFF2-40B4-BE49-F238E27FC236}">
                <a16:creationId xmlns:a16="http://schemas.microsoft.com/office/drawing/2014/main" id="{0365B49B-CC3E-D646-F749-096CADCEB2D0}"/>
              </a:ext>
            </a:extLst>
          </p:cNvPr>
          <p:cNvSpPr>
            <a:spLocks noChangeArrowheads="1"/>
          </p:cNvSpPr>
          <p:nvPr/>
        </p:nvSpPr>
        <p:spPr bwMode="auto">
          <a:xfrm>
            <a:off x="1254923" y="3182966"/>
            <a:ext cx="7084753" cy="461665"/>
          </a:xfrm>
          <a:prstGeom prst="rect">
            <a:avLst/>
          </a:prstGeom>
          <a:solidFill>
            <a:srgbClr val="FFCCFF"/>
          </a:solidFill>
          <a:ln w="19050">
            <a:solidFill>
              <a:schemeClr val="tx1"/>
            </a:solidFill>
            <a:miter lim="800000"/>
            <a:headEnd/>
            <a:tailEnd/>
          </a:ln>
        </p:spPr>
        <p:txBody>
          <a:bodyPr wrap="square">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pPr algn="ctr"/>
            <a:r>
              <a:rPr lang="es-ES_tradnl" altLang="es-AR" sz="2400" b="1" dirty="0">
                <a:latin typeface="Batang" panose="02030600000101010101" pitchFamily="18" charset="-127"/>
                <a:ea typeface="Batang" panose="02030600000101010101" pitchFamily="18" charset="-127"/>
              </a:rPr>
              <a:t>Asociación Argentina de Estudios Fiscales</a:t>
            </a:r>
            <a:endParaRPr lang="es-ES_tradnl" altLang="es-AR" b="1" dirty="0">
              <a:latin typeface="Batang" panose="02030600000101010101" pitchFamily="18" charset="-127"/>
              <a:ea typeface="Batang" panose="02030600000101010101" pitchFamily="18" charset="-127"/>
            </a:endParaRPr>
          </a:p>
        </p:txBody>
      </p:sp>
      <p:sp>
        <p:nvSpPr>
          <p:cNvPr id="3" name="Rectangle 4">
            <a:extLst>
              <a:ext uri="{FF2B5EF4-FFF2-40B4-BE49-F238E27FC236}">
                <a16:creationId xmlns:a16="http://schemas.microsoft.com/office/drawing/2014/main" id="{CE523C54-CAC7-72EC-4F4F-3BB07D98CFAD}"/>
              </a:ext>
            </a:extLst>
          </p:cNvPr>
          <p:cNvSpPr>
            <a:spLocks noChangeArrowheads="1"/>
          </p:cNvSpPr>
          <p:nvPr/>
        </p:nvSpPr>
        <p:spPr bwMode="auto">
          <a:xfrm>
            <a:off x="3193277" y="4435520"/>
            <a:ext cx="2907496" cy="369332"/>
          </a:xfrm>
          <a:prstGeom prst="rect">
            <a:avLst/>
          </a:prstGeom>
          <a:solidFill>
            <a:srgbClr val="FFCCFF"/>
          </a:solidFill>
          <a:ln w="19050">
            <a:solidFill>
              <a:schemeClr val="tx1"/>
            </a:solidFill>
            <a:miter lim="800000"/>
            <a:headEnd/>
            <a:tailEnd/>
          </a:ln>
        </p:spPr>
        <p:txBody>
          <a:bodyPr wrap="square">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pPr algn="ctr"/>
            <a:r>
              <a:rPr lang="es-ES_tradnl" altLang="es-AR" b="1" dirty="0">
                <a:latin typeface="Times New Roman" panose="02020603050405020304" pitchFamily="18" charset="0"/>
              </a:rPr>
              <a:t>Roberto Oscar Freytes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AE3D6CF9-C298-4631-3D3C-7F8C87D3403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ECC2F8CC-E8C1-4F20-B310-EDBD1598A5AE}" type="slidenum">
              <a:rPr lang="es-ES_tradnl" altLang="es-AR">
                <a:latin typeface="Times New Roman" panose="02020603050405020304" pitchFamily="18" charset="0"/>
              </a:rPr>
              <a:pPr/>
              <a:t>10</a:t>
            </a:fld>
            <a:endParaRPr lang="es-ES_tradnl" altLang="es-AR">
              <a:latin typeface="Times New Roman" panose="02020603050405020304" pitchFamily="18" charset="0"/>
            </a:endParaRPr>
          </a:p>
        </p:txBody>
      </p:sp>
      <p:sp>
        <p:nvSpPr>
          <p:cNvPr id="19459" name="Rectangle 2">
            <a:extLst>
              <a:ext uri="{FF2B5EF4-FFF2-40B4-BE49-F238E27FC236}">
                <a16:creationId xmlns:a16="http://schemas.microsoft.com/office/drawing/2014/main" id="{CBDE5B38-50E6-0B4C-9A0B-FB335C13D0F5}"/>
              </a:ext>
            </a:extLst>
          </p:cNvPr>
          <p:cNvSpPr>
            <a:spLocks noChangeArrowheads="1"/>
          </p:cNvSpPr>
          <p:nvPr/>
        </p:nvSpPr>
        <p:spPr bwMode="auto">
          <a:xfrm>
            <a:off x="381000" y="609600"/>
            <a:ext cx="8458200" cy="568325"/>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3000" b="1">
                <a:latin typeface="Times New Roman" panose="02020603050405020304" pitchFamily="18" charset="0"/>
              </a:rPr>
              <a:t>Impuesto al Valor Agregado	</a:t>
            </a:r>
          </a:p>
        </p:txBody>
      </p:sp>
      <p:sp>
        <p:nvSpPr>
          <p:cNvPr id="19460" name="Rectangle 3">
            <a:extLst>
              <a:ext uri="{FF2B5EF4-FFF2-40B4-BE49-F238E27FC236}">
                <a16:creationId xmlns:a16="http://schemas.microsoft.com/office/drawing/2014/main" id="{3FDB1875-A0ED-EB0C-E02B-8ED52B6B4468}"/>
              </a:ext>
            </a:extLst>
          </p:cNvPr>
          <p:cNvSpPr>
            <a:spLocks noChangeArrowheads="1"/>
          </p:cNvSpPr>
          <p:nvPr/>
        </p:nvSpPr>
        <p:spPr bwMode="auto">
          <a:xfrm>
            <a:off x="152400" y="15240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4163" indent="-284163" eaLnBrk="0" hangingPunct="0">
              <a:defRPr>
                <a:solidFill>
                  <a:schemeClr val="tx1"/>
                </a:solidFill>
                <a:latin typeface="Arial" panose="020B0604020202020204" pitchFamily="34" charset="0"/>
              </a:defRPr>
            </a:lvl1pPr>
            <a:lvl2pPr marL="47466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buFontTx/>
              <a:buChar char="•"/>
            </a:pPr>
            <a:r>
              <a:rPr lang="es-ES_tradnl" altLang="es-AR" sz="2800" b="1" dirty="0">
                <a:latin typeface="Times New Roman" panose="02020603050405020304" pitchFamily="18" charset="0"/>
              </a:rPr>
              <a:t>Art. 2do</a:t>
            </a:r>
            <a:r>
              <a:rPr lang="es-ES_tradnl" altLang="es-AR" sz="2800" dirty="0">
                <a:latin typeface="Times New Roman" panose="02020603050405020304" pitchFamily="18" charset="0"/>
              </a:rPr>
              <a:t>., inciso a, 2do.  párrafo de la ley:</a:t>
            </a:r>
          </a:p>
          <a:p>
            <a:pPr algn="l" eaLnBrk="1" hangingPunct="1">
              <a:buFontTx/>
              <a:buChar char="•"/>
            </a:pPr>
            <a:endParaRPr lang="es-ES_tradnl" altLang="es-AR" sz="2800" dirty="0">
              <a:latin typeface="Times New Roman" panose="02020603050405020304" pitchFamily="18" charset="0"/>
            </a:endParaRPr>
          </a:p>
          <a:p>
            <a:pPr lvl="1" algn="just" eaLnBrk="1" hangingPunct="1"/>
            <a:r>
              <a:rPr lang="es-ES_tradnl" altLang="es-AR" sz="2600" dirty="0">
                <a:latin typeface="Times New Roman" panose="02020603050405020304" pitchFamily="18" charset="0"/>
              </a:rPr>
              <a:t>“ </a:t>
            </a:r>
            <a:r>
              <a:rPr lang="es-ES_tradnl" altLang="es-AR" sz="2600" b="1" dirty="0">
                <a:latin typeface="Times New Roman" panose="02020603050405020304" pitchFamily="18" charset="0"/>
              </a:rPr>
              <a:t>No se considerarán</a:t>
            </a:r>
            <a:r>
              <a:rPr lang="es-ES_tradnl" altLang="es-AR" sz="2600" dirty="0">
                <a:latin typeface="Times New Roman" panose="02020603050405020304" pitchFamily="18" charset="0"/>
              </a:rPr>
              <a:t> ventas las transferencias que se realicen como consecuencia de reorganizaciones de sociedades o fondos de comercio y en general empresas y explotaciones de cualquier naturaleza comprendidas en el artículo 80 de la ley de impuesto a las ganancias.  En estos supuestos, los saldos de impuestos existentes en las empresas reorganizadas, serán computables en la o las entidades continuadoras”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a:extLst>
              <a:ext uri="{FF2B5EF4-FFF2-40B4-BE49-F238E27FC236}">
                <a16:creationId xmlns:a16="http://schemas.microsoft.com/office/drawing/2014/main" id="{7618E803-6918-BC57-174A-78AD46EBC586}"/>
              </a:ext>
            </a:extLst>
          </p:cNvPr>
          <p:cNvSpPr>
            <a:spLocks noChangeArrowheads="1"/>
          </p:cNvSpPr>
          <p:nvPr/>
        </p:nvSpPr>
        <p:spPr bwMode="auto">
          <a:xfrm>
            <a:off x="381000" y="609600"/>
            <a:ext cx="8458200" cy="568325"/>
          </a:xfrm>
          <a:prstGeom prst="rect">
            <a:avLst/>
          </a:prstGeom>
          <a:solidFill>
            <a:srgbClr val="FF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AR" sz="3000" b="1" dirty="0">
                <a:latin typeface="Times New Roman" panose="02020603050405020304" pitchFamily="18" charset="0"/>
              </a:rPr>
              <a:t>Ciudad Autónoma de Buenos Aires	</a:t>
            </a:r>
          </a:p>
        </p:txBody>
      </p:sp>
      <p:sp>
        <p:nvSpPr>
          <p:cNvPr id="20485" name="Rectangle 5">
            <a:extLst>
              <a:ext uri="{FF2B5EF4-FFF2-40B4-BE49-F238E27FC236}">
                <a16:creationId xmlns:a16="http://schemas.microsoft.com/office/drawing/2014/main" id="{F398C04D-B40D-4DA2-71AD-C6E14FAC143D}"/>
              </a:ext>
            </a:extLst>
          </p:cNvPr>
          <p:cNvSpPr>
            <a:spLocks noChangeArrowheads="1"/>
          </p:cNvSpPr>
          <p:nvPr/>
        </p:nvSpPr>
        <p:spPr bwMode="auto">
          <a:xfrm>
            <a:off x="468313" y="1524000"/>
            <a:ext cx="83708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4163" indent="-284163">
              <a:defRPr>
                <a:solidFill>
                  <a:schemeClr val="tx1"/>
                </a:solidFill>
                <a:latin typeface="Arial" panose="020B0604020202020204" pitchFamily="34" charset="0"/>
              </a:defRPr>
            </a:lvl1pPr>
            <a:lvl2pPr marL="4746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buFontTx/>
              <a:buChar char="•"/>
            </a:pPr>
            <a:r>
              <a:rPr lang="es-ES_tradnl" altLang="es-AR" sz="2800" b="1" dirty="0">
                <a:latin typeface="Times New Roman" panose="02020603050405020304" pitchFamily="18" charset="0"/>
              </a:rPr>
              <a:t>Impuesto sobre los ingresos brutos </a:t>
            </a:r>
            <a:r>
              <a:rPr lang="es-ES_tradnl" altLang="es-AR" sz="2400" b="1" dirty="0">
                <a:latin typeface="Times New Roman" panose="02020603050405020304" pitchFamily="18" charset="0"/>
              </a:rPr>
              <a:t>(Art. 220, Inc.11)</a:t>
            </a:r>
            <a:endParaRPr lang="es-ES_tradnl" altLang="es-AR" sz="2400" dirty="0">
              <a:latin typeface="Times New Roman" panose="02020603050405020304" pitchFamily="18" charset="0"/>
            </a:endParaRPr>
          </a:p>
          <a:p>
            <a:pPr>
              <a:buFontTx/>
              <a:buChar char="•"/>
            </a:pPr>
            <a:endParaRPr lang="es-ES_tradnl" altLang="es-AR" sz="2800" dirty="0">
              <a:latin typeface="Times New Roman" panose="02020603050405020304" pitchFamily="18" charset="0"/>
            </a:endParaRPr>
          </a:p>
          <a:p>
            <a:pPr algn="just"/>
            <a:r>
              <a:rPr lang="es-ES_tradnl" altLang="es-AR" sz="2600" dirty="0">
                <a:latin typeface="Times New Roman" panose="02020603050405020304" pitchFamily="18" charset="0"/>
              </a:rPr>
              <a:t>	El código fiscal dispone que no integran la base imponible los ingresos correspondientes a las transferencias de bienes con motivo de la reorganización de sociedades a través de la fusión o escisión y de fondos de comercio.   La reorganización deberá contemplar los requisitos de LIG.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13A8AA6E-A592-3876-5373-8BED6AAE0089}"/>
              </a:ext>
            </a:extLst>
          </p:cNvPr>
          <p:cNvSpPr>
            <a:spLocks noChangeArrowheads="1"/>
          </p:cNvSpPr>
          <p:nvPr/>
        </p:nvSpPr>
        <p:spPr bwMode="auto">
          <a:xfrm>
            <a:off x="381000" y="404813"/>
            <a:ext cx="8458200" cy="568325"/>
          </a:xfrm>
          <a:prstGeom prst="rect">
            <a:avLst/>
          </a:prstGeom>
          <a:solidFill>
            <a:srgbClr val="FF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AR" sz="3000" b="1">
                <a:latin typeface="Times New Roman" panose="02020603050405020304" pitchFamily="18" charset="0"/>
              </a:rPr>
              <a:t>Ciudad Autónoma de Buenos Aires	</a:t>
            </a:r>
          </a:p>
        </p:txBody>
      </p:sp>
      <p:sp>
        <p:nvSpPr>
          <p:cNvPr id="21509" name="Rectangle 5">
            <a:extLst>
              <a:ext uri="{FF2B5EF4-FFF2-40B4-BE49-F238E27FC236}">
                <a16:creationId xmlns:a16="http://schemas.microsoft.com/office/drawing/2014/main" id="{D3F09718-5821-1A31-F38C-F6FAB985DE17}"/>
              </a:ext>
            </a:extLst>
          </p:cNvPr>
          <p:cNvSpPr>
            <a:spLocks noChangeArrowheads="1"/>
          </p:cNvSpPr>
          <p:nvPr/>
        </p:nvSpPr>
        <p:spPr bwMode="auto">
          <a:xfrm>
            <a:off x="468313" y="1125538"/>
            <a:ext cx="83708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4163" indent="-284163">
              <a:defRPr>
                <a:solidFill>
                  <a:schemeClr val="tx1"/>
                </a:solidFill>
                <a:latin typeface="Arial" panose="020B0604020202020204" pitchFamily="34" charset="0"/>
              </a:defRPr>
            </a:lvl1pPr>
            <a:lvl2pPr marL="4746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buFontTx/>
              <a:buChar char="•"/>
            </a:pPr>
            <a:r>
              <a:rPr lang="es-ES_tradnl" altLang="es-AR" sz="2800" b="1" dirty="0">
                <a:latin typeface="Times New Roman" panose="02020603050405020304" pitchFamily="18" charset="0"/>
              </a:rPr>
              <a:t>Impuesto de sellos </a:t>
            </a:r>
            <a:r>
              <a:rPr lang="es-ES_tradnl" altLang="es-AR" sz="2400" b="1" dirty="0">
                <a:latin typeface="Times New Roman" panose="02020603050405020304" pitchFamily="18" charset="0"/>
              </a:rPr>
              <a:t>(Art. 470, Inc. 22)</a:t>
            </a:r>
            <a:endParaRPr lang="es-ES_tradnl" altLang="es-AR" sz="2400" dirty="0">
              <a:latin typeface="Times New Roman" panose="02020603050405020304" pitchFamily="18" charset="0"/>
            </a:endParaRPr>
          </a:p>
          <a:p>
            <a:pPr>
              <a:lnSpc>
                <a:spcPct val="40000"/>
              </a:lnSpc>
              <a:buFontTx/>
              <a:buChar char="•"/>
            </a:pPr>
            <a:endParaRPr lang="es-ES_tradnl" altLang="es-AR" sz="2800" dirty="0">
              <a:latin typeface="Times New Roman" panose="02020603050405020304" pitchFamily="18" charset="0"/>
            </a:endParaRPr>
          </a:p>
          <a:p>
            <a:pPr algn="just"/>
            <a:r>
              <a:rPr lang="es-ES_tradnl" altLang="es-AR" sz="2600" dirty="0">
                <a:latin typeface="Times New Roman" panose="02020603050405020304" pitchFamily="18" charset="0"/>
              </a:rPr>
              <a:t>	Están exentos la constitución de sociedades y todo acto relacionado con su transformación, aumento de capital, prórroga del término de duración, fusión, escisión, división, disolución, liquidación y adjudicación.</a:t>
            </a:r>
          </a:p>
          <a:p>
            <a:pPr algn="just">
              <a:lnSpc>
                <a:spcPct val="70000"/>
              </a:lnSpc>
            </a:pPr>
            <a:endParaRPr lang="es-ES_tradnl" altLang="es-AR" sz="2600" dirty="0">
              <a:latin typeface="Times New Roman" panose="02020603050405020304" pitchFamily="18" charset="0"/>
            </a:endParaRPr>
          </a:p>
          <a:p>
            <a:pPr algn="just"/>
            <a:r>
              <a:rPr lang="es-ES_tradnl" altLang="es-AR" sz="2600" dirty="0">
                <a:latin typeface="Times New Roman" panose="02020603050405020304" pitchFamily="18" charset="0"/>
              </a:rPr>
              <a:t>	Quedan excluidas las transferencias de dominio de inmuebles situados en la CABA, que se realicen con motivo de aportes de capital a sociedades, transferencias de establecimientos comerciales o industriales y disolución de sociedades y adjudicación a los socios.</a:t>
            </a:r>
          </a:p>
          <a:p>
            <a:pPr algn="just">
              <a:lnSpc>
                <a:spcPct val="60000"/>
              </a:lnSpc>
            </a:pPr>
            <a:endParaRPr lang="es-ES_tradnl" altLang="es-AR" sz="2600" dirty="0">
              <a:latin typeface="Times New Roman" panose="02020603050405020304" pitchFamily="18" charset="0"/>
            </a:endParaRPr>
          </a:p>
          <a:p>
            <a:pPr algn="just"/>
            <a:r>
              <a:rPr lang="es-ES_tradnl" altLang="es-AR" sz="2600" dirty="0">
                <a:latin typeface="Times New Roman" panose="02020603050405020304" pitchFamily="18" charset="0"/>
              </a:rPr>
              <a:t>	No hace mención al cumplimiento requisitos LIG.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a:extLst>
              <a:ext uri="{FF2B5EF4-FFF2-40B4-BE49-F238E27FC236}">
                <a16:creationId xmlns:a16="http://schemas.microsoft.com/office/drawing/2014/main" id="{E9F8A64A-5379-751D-461E-C134F98D400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A9D7CF08-4AD1-410F-9507-448B89049F25}" type="slidenum">
              <a:rPr lang="es-ES_tradnl" altLang="es-AR">
                <a:latin typeface="Times New Roman" panose="02020603050405020304" pitchFamily="18" charset="0"/>
              </a:rPr>
              <a:pPr/>
              <a:t>13</a:t>
            </a:fld>
            <a:endParaRPr lang="es-ES_tradnl" altLang="es-AR">
              <a:latin typeface="Times New Roman" panose="02020603050405020304" pitchFamily="18" charset="0"/>
            </a:endParaRPr>
          </a:p>
        </p:txBody>
      </p:sp>
      <p:sp>
        <p:nvSpPr>
          <p:cNvPr id="20483" name="Rectangle 2">
            <a:extLst>
              <a:ext uri="{FF2B5EF4-FFF2-40B4-BE49-F238E27FC236}">
                <a16:creationId xmlns:a16="http://schemas.microsoft.com/office/drawing/2014/main" id="{E193A819-8694-1F16-E08A-A6CE5085C8BF}"/>
              </a:ext>
            </a:extLst>
          </p:cNvPr>
          <p:cNvSpPr>
            <a:spLocks noChangeArrowheads="1"/>
          </p:cNvSpPr>
          <p:nvPr/>
        </p:nvSpPr>
        <p:spPr bwMode="auto">
          <a:xfrm>
            <a:off x="304800" y="668338"/>
            <a:ext cx="8077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lnSpc>
                <a:spcPct val="120000"/>
              </a:lnSpc>
              <a:buFont typeface="Wingdings" panose="05000000000000000000" pitchFamily="2" charset="2"/>
              <a:buChar char="Ø"/>
            </a:pPr>
            <a:r>
              <a:rPr lang="es-ES_tradnl" altLang="es-AR" sz="2400" b="1">
                <a:latin typeface="Times New Roman" panose="02020603050405020304" pitchFamily="18" charset="0"/>
              </a:rPr>
              <a:t> La ley entiende por reorganización:</a:t>
            </a:r>
          </a:p>
        </p:txBody>
      </p:sp>
      <p:sp>
        <p:nvSpPr>
          <p:cNvPr id="20484" name="Text Box 3">
            <a:extLst>
              <a:ext uri="{FF2B5EF4-FFF2-40B4-BE49-F238E27FC236}">
                <a16:creationId xmlns:a16="http://schemas.microsoft.com/office/drawing/2014/main" id="{FFE3EDCF-D746-2534-508A-5FC8D5ED56E3}"/>
              </a:ext>
            </a:extLst>
          </p:cNvPr>
          <p:cNvSpPr txBox="1">
            <a:spLocks noChangeArrowheads="1"/>
          </p:cNvSpPr>
          <p:nvPr/>
        </p:nvSpPr>
        <p:spPr bwMode="auto">
          <a:xfrm>
            <a:off x="755650" y="1125538"/>
            <a:ext cx="7920038" cy="297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lnSpc>
                <a:spcPct val="0"/>
              </a:lnSpc>
              <a:spcBef>
                <a:spcPct val="50000"/>
              </a:spcBef>
              <a:buClr>
                <a:schemeClr val="accent2"/>
              </a:buClr>
              <a:buFont typeface="Monotype Sorts" pitchFamily="2" charset="2"/>
              <a:buNone/>
            </a:pPr>
            <a:endParaRPr lang="es-ES_tradnl" altLang="es-AR" sz="2400" dirty="0">
              <a:latin typeface="Times New Roman" panose="02020603050405020304" pitchFamily="18" charset="0"/>
            </a:endParaRPr>
          </a:p>
          <a:p>
            <a:pPr algn="just">
              <a:lnSpc>
                <a:spcPct val="90000"/>
              </a:lnSpc>
              <a:spcBef>
                <a:spcPct val="50000"/>
              </a:spcBef>
              <a:buClr>
                <a:srgbClr val="FF33CC"/>
              </a:buClr>
              <a:buFont typeface="Times New Roman" panose="02020603050405020304" pitchFamily="18" charset="0"/>
              <a:buChar char="─"/>
            </a:pPr>
            <a:r>
              <a:rPr lang="es-ES_tradnl" altLang="es-AR" sz="2400" dirty="0">
                <a:latin typeface="Times New Roman" panose="02020603050405020304" pitchFamily="18" charset="0"/>
              </a:rPr>
              <a:t> </a:t>
            </a:r>
            <a:r>
              <a:rPr lang="es-ES_tradnl" altLang="es-AR" sz="2400" b="1" dirty="0">
                <a:latin typeface="Times New Roman" panose="02020603050405020304" pitchFamily="18" charset="0"/>
              </a:rPr>
              <a:t>FUSIÓN</a:t>
            </a:r>
            <a:r>
              <a:rPr lang="es-ES_tradnl" altLang="es-AR" sz="2400" dirty="0">
                <a:latin typeface="Times New Roman" panose="02020603050405020304" pitchFamily="18" charset="0"/>
              </a:rPr>
              <a:t> de empresas preexistentes a través de una tercera que se forme o por absorción de una de ellas.</a:t>
            </a:r>
          </a:p>
          <a:p>
            <a:pPr algn="just">
              <a:lnSpc>
                <a:spcPct val="90000"/>
              </a:lnSpc>
              <a:spcBef>
                <a:spcPct val="50000"/>
              </a:spcBef>
              <a:buClr>
                <a:srgbClr val="FF33CC"/>
              </a:buClr>
              <a:buFont typeface="Times New Roman" panose="02020603050405020304" pitchFamily="18" charset="0"/>
              <a:buChar char="─"/>
            </a:pPr>
            <a:r>
              <a:rPr lang="es-ES_tradnl" altLang="es-AR" sz="2400" dirty="0">
                <a:latin typeface="Times New Roman" panose="02020603050405020304" pitchFamily="18" charset="0"/>
              </a:rPr>
              <a:t> </a:t>
            </a:r>
            <a:r>
              <a:rPr lang="es-ES_tradnl" altLang="es-AR" sz="2400" b="1" dirty="0">
                <a:latin typeface="Times New Roman" panose="02020603050405020304" pitchFamily="18" charset="0"/>
              </a:rPr>
              <a:t>ESCISIÓN</a:t>
            </a:r>
            <a:r>
              <a:rPr lang="es-ES_tradnl" altLang="es-AR" sz="2400" dirty="0">
                <a:latin typeface="Times New Roman" panose="02020603050405020304" pitchFamily="18" charset="0"/>
              </a:rPr>
              <a:t> o </a:t>
            </a:r>
            <a:r>
              <a:rPr lang="es-ES_tradnl" altLang="es-AR" sz="2400" b="1" dirty="0">
                <a:latin typeface="Times New Roman" panose="02020603050405020304" pitchFamily="18" charset="0"/>
              </a:rPr>
              <a:t>DIVISIÓN</a:t>
            </a:r>
            <a:r>
              <a:rPr lang="es-ES_tradnl" altLang="es-AR" sz="2400" dirty="0">
                <a:latin typeface="Times New Roman" panose="02020603050405020304" pitchFamily="18" charset="0"/>
              </a:rPr>
              <a:t> de una empresa en otra u otras que continúen en conjunto operaciones de la primera.</a:t>
            </a:r>
          </a:p>
          <a:p>
            <a:pPr algn="just">
              <a:lnSpc>
                <a:spcPct val="90000"/>
              </a:lnSpc>
              <a:spcBef>
                <a:spcPct val="50000"/>
              </a:spcBef>
              <a:buClr>
                <a:srgbClr val="FF33CC"/>
              </a:buClr>
              <a:buFont typeface="Times New Roman" panose="02020603050405020304" pitchFamily="18" charset="0"/>
              <a:buChar char="─"/>
            </a:pPr>
            <a:r>
              <a:rPr lang="es-ES_tradnl" altLang="es-AR" sz="2400" b="1" dirty="0">
                <a:latin typeface="Times New Roman" panose="02020603050405020304" pitchFamily="18" charset="0"/>
              </a:rPr>
              <a:t>Ventas</a:t>
            </a:r>
            <a:r>
              <a:rPr lang="es-ES_tradnl" altLang="es-AR" sz="2400" dirty="0">
                <a:latin typeface="Times New Roman" panose="02020603050405020304" pitchFamily="18" charset="0"/>
              </a:rPr>
              <a:t> y </a:t>
            </a:r>
            <a:r>
              <a:rPr lang="es-ES_tradnl" altLang="es-AR" sz="2400" b="1" dirty="0">
                <a:latin typeface="Times New Roman" panose="02020603050405020304" pitchFamily="18" charset="0"/>
              </a:rPr>
              <a:t>transferencias de una entidad a otra</a:t>
            </a:r>
            <a:r>
              <a:rPr lang="es-ES_tradnl" altLang="es-AR" sz="2400" dirty="0">
                <a:latin typeface="Times New Roman" panose="02020603050405020304" pitchFamily="18" charset="0"/>
              </a:rPr>
              <a:t> que, a pesar de ser jurídicamente independientes, </a:t>
            </a:r>
            <a:r>
              <a:rPr lang="es-ES_tradnl" altLang="es-AR" sz="2400" b="1" dirty="0">
                <a:latin typeface="Times New Roman" panose="02020603050405020304" pitchFamily="18" charset="0"/>
              </a:rPr>
              <a:t>constituyen un mismo conjunto económico.</a:t>
            </a:r>
          </a:p>
        </p:txBody>
      </p:sp>
      <p:sp>
        <p:nvSpPr>
          <p:cNvPr id="20485" name="Rectangle 4">
            <a:extLst>
              <a:ext uri="{FF2B5EF4-FFF2-40B4-BE49-F238E27FC236}">
                <a16:creationId xmlns:a16="http://schemas.microsoft.com/office/drawing/2014/main" id="{F619BA0B-75C3-0804-E359-6F0230350619}"/>
              </a:ext>
            </a:extLst>
          </p:cNvPr>
          <p:cNvSpPr>
            <a:spLocks noChangeArrowheads="1"/>
          </p:cNvSpPr>
          <p:nvPr/>
        </p:nvSpPr>
        <p:spPr bwMode="auto">
          <a:xfrm>
            <a:off x="323850" y="4652963"/>
            <a:ext cx="8077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lnSpc>
                <a:spcPct val="120000"/>
              </a:lnSpc>
              <a:buFont typeface="Wingdings" panose="05000000000000000000" pitchFamily="2" charset="2"/>
              <a:buChar char="Ø"/>
            </a:pPr>
            <a:r>
              <a:rPr lang="es-ES_tradnl" altLang="es-AR" sz="2400" b="1">
                <a:latin typeface="Times New Roman" panose="02020603050405020304" pitchFamily="18" charset="0"/>
              </a:rPr>
              <a:t> El reglamento ejemplifica los casos de fusión y escisión.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Marcador de número de diapositiva">
            <a:extLst>
              <a:ext uri="{FF2B5EF4-FFF2-40B4-BE49-F238E27FC236}">
                <a16:creationId xmlns:a16="http://schemas.microsoft.com/office/drawing/2014/main" id="{27F59E28-77A9-E267-A74A-99A4C2F45E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8A3EB5-9A5B-45C2-8A20-7421961ADE59}" type="slidenum">
              <a:rPr lang="es-ES" altLang="es-AR"/>
              <a:pPr eaLnBrk="1" hangingPunct="1"/>
              <a:t>14</a:t>
            </a:fld>
            <a:endParaRPr lang="es-ES" altLang="es-AR"/>
          </a:p>
        </p:txBody>
      </p:sp>
      <p:sp>
        <p:nvSpPr>
          <p:cNvPr id="9219" name="Rectangle 4">
            <a:extLst>
              <a:ext uri="{FF2B5EF4-FFF2-40B4-BE49-F238E27FC236}">
                <a16:creationId xmlns:a16="http://schemas.microsoft.com/office/drawing/2014/main" id="{C9442818-664F-08E7-07B0-E8CE5D1AC5E5}"/>
              </a:ext>
            </a:extLst>
          </p:cNvPr>
          <p:cNvSpPr>
            <a:spLocks noChangeArrowheads="1"/>
          </p:cNvSpPr>
          <p:nvPr/>
        </p:nvSpPr>
        <p:spPr bwMode="auto">
          <a:xfrm>
            <a:off x="656823" y="837345"/>
            <a:ext cx="6017654" cy="1107996"/>
          </a:xfrm>
          <a:prstGeom prst="rect">
            <a:avLst/>
          </a:prstGeom>
          <a:solidFill>
            <a:srgbClr val="FFCCFF"/>
          </a:solidFill>
          <a:ln w="19050">
            <a:solidFill>
              <a:schemeClr val="tx1"/>
            </a:solidFill>
            <a:miter lim="800000"/>
            <a:headEnd/>
            <a:tailEnd/>
          </a:ln>
        </p:spPr>
        <p:txBody>
          <a:bodyPr wrap="square">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r>
              <a:rPr lang="es-ES_tradnl" altLang="es-AR" sz="3300" b="1" dirty="0">
                <a:latin typeface="Times New Roman" panose="02020603050405020304" pitchFamily="18" charset="0"/>
              </a:rPr>
              <a:t>R</a:t>
            </a:r>
            <a:r>
              <a:rPr lang="es-ES_tradnl" altLang="es-AR" sz="2700" b="1" dirty="0">
                <a:latin typeface="Times New Roman" panose="02020603050405020304" pitchFamily="18" charset="0"/>
              </a:rPr>
              <a:t>EORGANIZACIÓN DE </a:t>
            </a:r>
            <a:r>
              <a:rPr lang="es-ES_tradnl" altLang="es-AR" sz="3300" b="1" dirty="0">
                <a:latin typeface="Times New Roman" panose="02020603050405020304" pitchFamily="18" charset="0"/>
              </a:rPr>
              <a:t>E</a:t>
            </a:r>
            <a:r>
              <a:rPr lang="es-ES_tradnl" altLang="es-AR" sz="2700" b="1" dirty="0">
                <a:latin typeface="Times New Roman" panose="02020603050405020304" pitchFamily="18" charset="0"/>
              </a:rPr>
              <a:t>MPRESAS</a:t>
            </a:r>
          </a:p>
        </p:txBody>
      </p:sp>
      <p:sp>
        <p:nvSpPr>
          <p:cNvPr id="9220" name="Rectangle 8">
            <a:extLst>
              <a:ext uri="{FF2B5EF4-FFF2-40B4-BE49-F238E27FC236}">
                <a16:creationId xmlns:a16="http://schemas.microsoft.com/office/drawing/2014/main" id="{9A9E962F-5CF8-F8F1-B202-44588ECA3F1D}"/>
              </a:ext>
            </a:extLst>
          </p:cNvPr>
          <p:cNvSpPr>
            <a:spLocks noChangeArrowheads="1"/>
          </p:cNvSpPr>
          <p:nvPr/>
        </p:nvSpPr>
        <p:spPr bwMode="auto">
          <a:xfrm>
            <a:off x="1169195" y="5264944"/>
            <a:ext cx="188952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AR" sz="1350" b="1" dirty="0"/>
              <a:t>Marzo 2023</a:t>
            </a:r>
          </a:p>
        </p:txBody>
      </p:sp>
      <p:sp>
        <p:nvSpPr>
          <p:cNvPr id="2" name="Rectangle 4">
            <a:extLst>
              <a:ext uri="{FF2B5EF4-FFF2-40B4-BE49-F238E27FC236}">
                <a16:creationId xmlns:a16="http://schemas.microsoft.com/office/drawing/2014/main" id="{0365B49B-CC3E-D646-F749-096CADCEB2D0}"/>
              </a:ext>
            </a:extLst>
          </p:cNvPr>
          <p:cNvSpPr>
            <a:spLocks noChangeArrowheads="1"/>
          </p:cNvSpPr>
          <p:nvPr/>
        </p:nvSpPr>
        <p:spPr bwMode="auto">
          <a:xfrm>
            <a:off x="1538826" y="1968522"/>
            <a:ext cx="6729410" cy="461665"/>
          </a:xfrm>
          <a:prstGeom prst="rect">
            <a:avLst/>
          </a:prstGeom>
          <a:solidFill>
            <a:srgbClr val="FFCCFF"/>
          </a:solidFill>
          <a:ln w="19050">
            <a:solidFill>
              <a:schemeClr val="tx1"/>
            </a:solidFill>
            <a:miter lim="800000"/>
            <a:headEnd/>
            <a:tailEnd/>
          </a:ln>
        </p:spPr>
        <p:txBody>
          <a:bodyPr wrap="square">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pPr algn="r"/>
            <a:r>
              <a:rPr lang="es-ES_tradnl" altLang="es-AR" sz="2400" b="1" dirty="0">
                <a:latin typeface="Times New Roman" panose="02020603050405020304" pitchFamily="18" charset="0"/>
              </a:rPr>
              <a:t>Sujetos </a:t>
            </a:r>
            <a:r>
              <a:rPr lang="es-ES_tradnl" altLang="es-AR" sz="2400" b="1" dirty="0" err="1">
                <a:latin typeface="Times New Roman" panose="02020603050405020304" pitchFamily="18" charset="0"/>
              </a:rPr>
              <a:t>Reorganizables</a:t>
            </a:r>
            <a:endParaRPr lang="es-ES_tradnl" altLang="es-AR" b="1"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1AD881BE-A179-6C6A-83BC-88566F6F7D12}"/>
              </a:ext>
            </a:extLst>
          </p:cNvPr>
          <p:cNvSpPr txBox="1">
            <a:spLocks noChangeArrowheads="1"/>
          </p:cNvSpPr>
          <p:nvPr/>
        </p:nvSpPr>
        <p:spPr bwMode="auto">
          <a:xfrm>
            <a:off x="3619099" y="619231"/>
            <a:ext cx="53708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buClr>
                <a:schemeClr val="accent2"/>
              </a:buClr>
              <a:buFont typeface="Monotype Sorts" pitchFamily="2" charset="2"/>
              <a:buNone/>
            </a:pPr>
            <a:r>
              <a:rPr lang="es-ES_tradnl" altLang="es-AR" sz="2400" dirty="0">
                <a:latin typeface="Times New Roman" panose="02020603050405020304" pitchFamily="18" charset="0"/>
              </a:rPr>
              <a:t>Se refería sólo a sociedades o fondos de comercio.  Dictamen 42/74</a:t>
            </a:r>
          </a:p>
        </p:txBody>
      </p:sp>
      <p:sp>
        <p:nvSpPr>
          <p:cNvPr id="5" name="Rectangle 2">
            <a:extLst>
              <a:ext uri="{FF2B5EF4-FFF2-40B4-BE49-F238E27FC236}">
                <a16:creationId xmlns:a16="http://schemas.microsoft.com/office/drawing/2014/main" id="{9B7755D4-19B3-71FC-E8A1-47034F7B6A56}"/>
              </a:ext>
            </a:extLst>
          </p:cNvPr>
          <p:cNvSpPr>
            <a:spLocks noChangeArrowheads="1"/>
          </p:cNvSpPr>
          <p:nvPr/>
        </p:nvSpPr>
        <p:spPr bwMode="auto">
          <a:xfrm>
            <a:off x="381801" y="746763"/>
            <a:ext cx="2852283" cy="400110"/>
          </a:xfrm>
          <a:prstGeom prst="rect">
            <a:avLst/>
          </a:prstGeom>
          <a:solidFill>
            <a:srgbClr val="FFCCFF"/>
          </a:solidFill>
          <a:ln w="19050" algn="ctr">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2000" dirty="0">
                <a:latin typeface="Times New Roman" panose="02020603050405020304" pitchFamily="18" charset="0"/>
              </a:rPr>
              <a:t>LEY 18.527</a:t>
            </a:r>
            <a:endParaRPr lang="es-ES_tradnl" altLang="es-AR" sz="2000" b="1" dirty="0">
              <a:latin typeface="Times New Roman" panose="02020603050405020304" pitchFamily="18" charset="0"/>
            </a:endParaRPr>
          </a:p>
        </p:txBody>
      </p:sp>
      <p:sp>
        <p:nvSpPr>
          <p:cNvPr id="6" name="Rectangle 2">
            <a:extLst>
              <a:ext uri="{FF2B5EF4-FFF2-40B4-BE49-F238E27FC236}">
                <a16:creationId xmlns:a16="http://schemas.microsoft.com/office/drawing/2014/main" id="{A784FAE8-74FF-5077-CAD9-90521852DC01}"/>
              </a:ext>
            </a:extLst>
          </p:cNvPr>
          <p:cNvSpPr>
            <a:spLocks noChangeArrowheads="1"/>
          </p:cNvSpPr>
          <p:nvPr/>
        </p:nvSpPr>
        <p:spPr bwMode="auto">
          <a:xfrm>
            <a:off x="381802" y="2371829"/>
            <a:ext cx="2871537" cy="400110"/>
          </a:xfrm>
          <a:prstGeom prst="rect">
            <a:avLst/>
          </a:prstGeom>
          <a:solidFill>
            <a:srgbClr val="FFCCFF"/>
          </a:solidFill>
          <a:ln w="19050" algn="ctr">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2000" dirty="0">
                <a:latin typeface="Times New Roman" panose="02020603050405020304" pitchFamily="18" charset="0"/>
              </a:rPr>
              <a:t>LEY 21.604 </a:t>
            </a:r>
            <a:r>
              <a:rPr lang="es-ES_tradnl" altLang="es-AR" dirty="0">
                <a:latin typeface="Times New Roman" panose="02020603050405020304" pitchFamily="18" charset="0"/>
              </a:rPr>
              <a:t>(1977)</a:t>
            </a:r>
            <a:endParaRPr lang="es-ES_tradnl" altLang="es-AR" sz="2000" b="1" dirty="0">
              <a:latin typeface="Times New Roman" panose="02020603050405020304" pitchFamily="18" charset="0"/>
            </a:endParaRPr>
          </a:p>
        </p:txBody>
      </p:sp>
      <p:sp>
        <p:nvSpPr>
          <p:cNvPr id="7" name="Rectangle 2">
            <a:extLst>
              <a:ext uri="{FF2B5EF4-FFF2-40B4-BE49-F238E27FC236}">
                <a16:creationId xmlns:a16="http://schemas.microsoft.com/office/drawing/2014/main" id="{0E2680CA-B6B9-19EA-437E-17C21CE6A9E1}"/>
              </a:ext>
            </a:extLst>
          </p:cNvPr>
          <p:cNvSpPr>
            <a:spLocks noChangeArrowheads="1"/>
          </p:cNvSpPr>
          <p:nvPr/>
        </p:nvSpPr>
        <p:spPr bwMode="auto">
          <a:xfrm>
            <a:off x="362548" y="4150510"/>
            <a:ext cx="2871537" cy="707886"/>
          </a:xfrm>
          <a:prstGeom prst="rect">
            <a:avLst/>
          </a:prstGeom>
          <a:solidFill>
            <a:srgbClr val="FFCCFF"/>
          </a:solidFill>
          <a:ln w="19050" algn="ctr">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2000" dirty="0">
                <a:latin typeface="Times New Roman" panose="02020603050405020304" pitchFamily="18" charset="0"/>
              </a:rPr>
              <a:t>SOCIEDAD Y FONDO DE COMERCIO</a:t>
            </a:r>
          </a:p>
        </p:txBody>
      </p:sp>
      <p:sp>
        <p:nvSpPr>
          <p:cNvPr id="8" name="Rectangle 2">
            <a:extLst>
              <a:ext uri="{FF2B5EF4-FFF2-40B4-BE49-F238E27FC236}">
                <a16:creationId xmlns:a16="http://schemas.microsoft.com/office/drawing/2014/main" id="{A5C068AA-C3D7-2877-90A1-A8927922EC8C}"/>
              </a:ext>
            </a:extLst>
          </p:cNvPr>
          <p:cNvSpPr>
            <a:spLocks noChangeArrowheads="1"/>
          </p:cNvSpPr>
          <p:nvPr/>
        </p:nvSpPr>
        <p:spPr bwMode="auto">
          <a:xfrm>
            <a:off x="381801" y="5650835"/>
            <a:ext cx="2871537" cy="400110"/>
          </a:xfrm>
          <a:prstGeom prst="rect">
            <a:avLst/>
          </a:prstGeom>
          <a:solidFill>
            <a:srgbClr val="FFCCFF"/>
          </a:solidFill>
          <a:ln w="19050" algn="ctr">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2000" dirty="0">
                <a:latin typeface="Times New Roman" panose="02020603050405020304" pitchFamily="18" charset="0"/>
              </a:rPr>
              <a:t>EMPRESA</a:t>
            </a:r>
          </a:p>
        </p:txBody>
      </p:sp>
      <p:sp>
        <p:nvSpPr>
          <p:cNvPr id="9" name="Text Box 3">
            <a:extLst>
              <a:ext uri="{FF2B5EF4-FFF2-40B4-BE49-F238E27FC236}">
                <a16:creationId xmlns:a16="http://schemas.microsoft.com/office/drawing/2014/main" id="{6F0D8984-A487-87B4-0CBA-AA63CBAF9B0B}"/>
              </a:ext>
            </a:extLst>
          </p:cNvPr>
          <p:cNvSpPr txBox="1">
            <a:spLocks noChangeArrowheads="1"/>
          </p:cNvSpPr>
          <p:nvPr/>
        </p:nvSpPr>
        <p:spPr bwMode="auto">
          <a:xfrm>
            <a:off x="3782728" y="2167298"/>
            <a:ext cx="520726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buClr>
                <a:schemeClr val="accent2"/>
              </a:buClr>
              <a:buFont typeface="Monotype Sorts" pitchFamily="2" charset="2"/>
              <a:buNone/>
            </a:pPr>
            <a:r>
              <a:rPr lang="es-ES_tradnl" altLang="es-AR" sz="2400" dirty="0">
                <a:latin typeface="Times New Roman" panose="02020603050405020304" pitchFamily="18" charset="0"/>
              </a:rPr>
              <a:t>Incorporó a las empresas y/o explotaciones de cualquier naturaleza.</a:t>
            </a:r>
          </a:p>
        </p:txBody>
      </p:sp>
      <p:sp>
        <p:nvSpPr>
          <p:cNvPr id="10" name="Text Box 3">
            <a:extLst>
              <a:ext uri="{FF2B5EF4-FFF2-40B4-BE49-F238E27FC236}">
                <a16:creationId xmlns:a16="http://schemas.microsoft.com/office/drawing/2014/main" id="{A0F3A114-1031-9431-2DE4-1B99600331A1}"/>
              </a:ext>
            </a:extLst>
          </p:cNvPr>
          <p:cNvSpPr txBox="1">
            <a:spLocks noChangeArrowheads="1"/>
          </p:cNvSpPr>
          <p:nvPr/>
        </p:nvSpPr>
        <p:spPr bwMode="auto">
          <a:xfrm>
            <a:off x="3782728" y="4119621"/>
            <a:ext cx="449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buClr>
                <a:schemeClr val="accent2"/>
              </a:buClr>
              <a:buFont typeface="Monotype Sorts" pitchFamily="2" charset="2"/>
              <a:buNone/>
            </a:pPr>
            <a:r>
              <a:rPr lang="es-ES_tradnl" altLang="es-AR" sz="2400" dirty="0">
                <a:latin typeface="Times New Roman" panose="02020603050405020304" pitchFamily="18" charset="0"/>
              </a:rPr>
              <a:t>Definición Legal</a:t>
            </a:r>
          </a:p>
        </p:txBody>
      </p:sp>
      <p:sp>
        <p:nvSpPr>
          <p:cNvPr id="11" name="Text Box 3">
            <a:extLst>
              <a:ext uri="{FF2B5EF4-FFF2-40B4-BE49-F238E27FC236}">
                <a16:creationId xmlns:a16="http://schemas.microsoft.com/office/drawing/2014/main" id="{9870007C-2108-7189-4784-88A2F4FFF5AB}"/>
              </a:ext>
            </a:extLst>
          </p:cNvPr>
          <p:cNvSpPr txBox="1">
            <a:spLocks noChangeArrowheads="1"/>
          </p:cNvSpPr>
          <p:nvPr/>
        </p:nvSpPr>
        <p:spPr bwMode="auto">
          <a:xfrm>
            <a:off x="3782728" y="5532934"/>
            <a:ext cx="51302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buClr>
                <a:schemeClr val="accent2"/>
              </a:buClr>
              <a:buFont typeface="Monotype Sorts" pitchFamily="2" charset="2"/>
              <a:buNone/>
            </a:pPr>
            <a:r>
              <a:rPr lang="es-ES_tradnl" altLang="es-AR" sz="2400" dirty="0">
                <a:latin typeface="Times New Roman" panose="02020603050405020304" pitchFamily="18" charset="0"/>
              </a:rPr>
              <a:t>Desarrollo doctrinario y jurisprudencial</a:t>
            </a:r>
          </a:p>
        </p:txBody>
      </p:sp>
    </p:spTree>
    <p:extLst>
      <p:ext uri="{BB962C8B-B14F-4D97-AF65-F5344CB8AC3E}">
        <p14:creationId xmlns:p14="http://schemas.microsoft.com/office/powerpoint/2010/main" val="2293978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F21FB0E7-A0FF-5A8F-EC7C-C9BE93C4D7E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328BB953-5EDD-4364-8F4C-0EC2AAB7064F}" type="slidenum">
              <a:rPr lang="es-ES_tradnl" altLang="es-AR">
                <a:latin typeface="Times New Roman" panose="02020603050405020304" pitchFamily="18" charset="0"/>
              </a:rPr>
              <a:pPr/>
              <a:t>16</a:t>
            </a:fld>
            <a:endParaRPr lang="es-ES_tradnl" altLang="es-AR">
              <a:latin typeface="Times New Roman" panose="02020603050405020304" pitchFamily="18" charset="0"/>
            </a:endParaRPr>
          </a:p>
        </p:txBody>
      </p:sp>
      <p:sp>
        <p:nvSpPr>
          <p:cNvPr id="22531" name="Rectangle 2">
            <a:extLst>
              <a:ext uri="{FF2B5EF4-FFF2-40B4-BE49-F238E27FC236}">
                <a16:creationId xmlns:a16="http://schemas.microsoft.com/office/drawing/2014/main" id="{E4F10BC0-83A2-2F4F-5C39-DEC43722CB32}"/>
              </a:ext>
            </a:extLst>
          </p:cNvPr>
          <p:cNvSpPr>
            <a:spLocks noChangeArrowheads="1"/>
          </p:cNvSpPr>
          <p:nvPr/>
        </p:nvSpPr>
        <p:spPr bwMode="auto">
          <a:xfrm>
            <a:off x="304800" y="381000"/>
            <a:ext cx="8153400" cy="492125"/>
          </a:xfrm>
          <a:prstGeom prst="rect">
            <a:avLst/>
          </a:prstGeom>
          <a:solidFill>
            <a:srgbClr val="FFCCFF"/>
          </a:solidFill>
          <a:ln w="19050" algn="ctr">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2600" b="1" dirty="0">
                <a:latin typeface="Times New Roman" panose="02020603050405020304" pitchFamily="18" charset="0"/>
              </a:rPr>
              <a:t>DICTAMEN </a:t>
            </a:r>
            <a:r>
              <a:rPr lang="es-ES_tradnl" altLang="es-AR" sz="2600" b="1" dirty="0" err="1">
                <a:latin typeface="Times New Roman" panose="02020603050405020304" pitchFamily="18" charset="0"/>
              </a:rPr>
              <a:t>Nº</a:t>
            </a:r>
            <a:r>
              <a:rPr lang="es-ES_tradnl" altLang="es-AR" sz="2600" b="1" dirty="0">
                <a:latin typeface="Times New Roman" panose="02020603050405020304" pitchFamily="18" charset="0"/>
              </a:rPr>
              <a:t> 42/1974</a:t>
            </a:r>
          </a:p>
        </p:txBody>
      </p:sp>
      <p:sp>
        <p:nvSpPr>
          <p:cNvPr id="22532" name="Text Box 3">
            <a:extLst>
              <a:ext uri="{FF2B5EF4-FFF2-40B4-BE49-F238E27FC236}">
                <a16:creationId xmlns:a16="http://schemas.microsoft.com/office/drawing/2014/main" id="{78E134CE-E9FB-F92E-9925-1E585B1B5F2D}"/>
              </a:ext>
            </a:extLst>
          </p:cNvPr>
          <p:cNvSpPr txBox="1">
            <a:spLocks noChangeArrowheads="1"/>
          </p:cNvSpPr>
          <p:nvPr/>
        </p:nvSpPr>
        <p:spPr bwMode="auto">
          <a:xfrm>
            <a:off x="609600" y="1524000"/>
            <a:ext cx="80772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buClr>
                <a:schemeClr val="accent2"/>
              </a:buClr>
              <a:buFont typeface="Monotype Sorts" pitchFamily="2" charset="2"/>
              <a:buChar char="n"/>
            </a:pPr>
            <a:r>
              <a:rPr lang="es-ES_tradnl" altLang="es-AR" sz="2400" dirty="0">
                <a:latin typeface="Times New Roman" panose="02020603050405020304" pitchFamily="18" charset="0"/>
              </a:rPr>
              <a:t> No obsta al tratamiento fiscal que legisla LIG el hecho de que, en la división de una empresa, una de las continuadoras sea unipersonal.</a:t>
            </a:r>
          </a:p>
          <a:p>
            <a:pPr algn="l">
              <a:spcBef>
                <a:spcPct val="50000"/>
              </a:spcBef>
              <a:buClr>
                <a:schemeClr val="accent2"/>
              </a:buClr>
              <a:buFont typeface="Monotype Sorts" pitchFamily="2" charset="2"/>
              <a:buNone/>
            </a:pPr>
            <a:endParaRPr lang="es-ES_tradnl" altLang="es-AR" sz="2400" dirty="0">
              <a:latin typeface="Times New Roman" panose="02020603050405020304" pitchFamily="18" charset="0"/>
            </a:endParaRPr>
          </a:p>
          <a:p>
            <a:pPr algn="just">
              <a:spcBef>
                <a:spcPct val="50000"/>
              </a:spcBef>
              <a:buClr>
                <a:schemeClr val="accent2"/>
              </a:buClr>
              <a:buFont typeface="Monotype Sorts" pitchFamily="2" charset="2"/>
              <a:buChar char="n"/>
            </a:pPr>
            <a:r>
              <a:rPr lang="es-ES_tradnl" altLang="es-AR" sz="2400" dirty="0">
                <a:latin typeface="Times New Roman" panose="02020603050405020304" pitchFamily="18" charset="0"/>
              </a:rPr>
              <a:t> Razones de equidad en los fines legales </a:t>
            </a:r>
            <a:r>
              <a:rPr lang="es-ES_tradnl" altLang="es-AR" sz="2400" dirty="0">
                <a:latin typeface="Times New Roman" panose="02020603050405020304" pitchFamily="18" charset="0"/>
                <a:sym typeface="Wingdings" panose="05000000000000000000" pitchFamily="2" charset="2"/>
              </a:rPr>
              <a:t> deben considerarse involucradas a las empresas unipersonales.</a:t>
            </a:r>
            <a:endParaRPr lang="es-ES_tradnl" altLang="es-AR" sz="2400" dirty="0">
              <a:latin typeface="Times New Roman" panose="02020603050405020304" pitchFamily="18" charset="0"/>
            </a:endParaRPr>
          </a:p>
          <a:p>
            <a:pPr algn="l">
              <a:spcBef>
                <a:spcPct val="50000"/>
              </a:spcBef>
              <a:buClr>
                <a:schemeClr val="accent2"/>
              </a:buClr>
              <a:buFont typeface="Monotype Sorts" pitchFamily="2" charset="2"/>
              <a:buNone/>
            </a:pPr>
            <a:endParaRPr lang="es-ES_tradnl" altLang="es-AR" sz="2400" dirty="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EF7E81A8-FD6C-614F-EDBB-B5029AA062B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80F792D0-FFE0-43E7-B35C-8A3BF0933F7F}" type="slidenum">
              <a:rPr lang="es-ES_tradnl" altLang="es-AR">
                <a:latin typeface="Times New Roman" panose="02020603050405020304" pitchFamily="18" charset="0"/>
              </a:rPr>
              <a:pPr/>
              <a:t>17</a:t>
            </a:fld>
            <a:endParaRPr lang="es-ES_tradnl" altLang="es-AR">
              <a:latin typeface="Times New Roman" panose="02020603050405020304" pitchFamily="18" charset="0"/>
            </a:endParaRPr>
          </a:p>
        </p:txBody>
      </p:sp>
      <p:sp>
        <p:nvSpPr>
          <p:cNvPr id="26627" name="Rectangle 2">
            <a:extLst>
              <a:ext uri="{FF2B5EF4-FFF2-40B4-BE49-F238E27FC236}">
                <a16:creationId xmlns:a16="http://schemas.microsoft.com/office/drawing/2014/main" id="{B69133B3-A834-612A-5CD7-530F27160B87}"/>
              </a:ext>
            </a:extLst>
          </p:cNvPr>
          <p:cNvSpPr>
            <a:spLocks noChangeArrowheads="1"/>
          </p:cNvSpPr>
          <p:nvPr/>
        </p:nvSpPr>
        <p:spPr bwMode="auto">
          <a:xfrm>
            <a:off x="304800" y="381000"/>
            <a:ext cx="8077200" cy="508000"/>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r>
              <a:rPr lang="es-ES_tradnl" altLang="es-AR" sz="2600" b="1">
                <a:latin typeface="Times New Roman" panose="02020603050405020304" pitchFamily="18" charset="0"/>
              </a:rPr>
              <a:t>DICTAMEN 5/2006 (DAT)</a:t>
            </a:r>
          </a:p>
        </p:txBody>
      </p:sp>
      <p:sp>
        <p:nvSpPr>
          <p:cNvPr id="26628" name="Text Box 3">
            <a:extLst>
              <a:ext uri="{FF2B5EF4-FFF2-40B4-BE49-F238E27FC236}">
                <a16:creationId xmlns:a16="http://schemas.microsoft.com/office/drawing/2014/main" id="{72034ABE-66AE-CEFF-741C-C6D20AEA2EB0}"/>
              </a:ext>
            </a:extLst>
          </p:cNvPr>
          <p:cNvSpPr txBox="1">
            <a:spLocks noChangeArrowheads="1"/>
          </p:cNvSpPr>
          <p:nvPr/>
        </p:nvSpPr>
        <p:spPr bwMode="auto">
          <a:xfrm>
            <a:off x="609600" y="1341438"/>
            <a:ext cx="8077200" cy="477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 </a:t>
            </a:r>
            <a:r>
              <a:rPr lang="es-ES_tradnl" altLang="es-AR" sz="2400" b="1" u="sng">
                <a:latin typeface="Times New Roman" panose="02020603050405020304" pitchFamily="18" charset="0"/>
              </a:rPr>
              <a:t>CONSULTA</a:t>
            </a:r>
            <a:r>
              <a:rPr lang="es-ES_tradnl" altLang="es-AR" sz="2400">
                <a:latin typeface="Times New Roman" panose="02020603050405020304" pitchFamily="18" charset="0"/>
              </a:rPr>
              <a:t>: Disolución, liquidación y adjudicación a sus socios del único activo –un inmueble rural- el cual previamente subdividido daría origen a nuevas empresas unipersonales.</a:t>
            </a:r>
          </a:p>
          <a:p>
            <a:pPr algn="just">
              <a:spcBef>
                <a:spcPct val="50000"/>
              </a:spcBef>
              <a:buClr>
                <a:schemeClr val="accent2"/>
              </a:buClr>
              <a:buFont typeface="Monotype Sorts" pitchFamily="2" charset="2"/>
              <a:buNone/>
            </a:pPr>
            <a:r>
              <a:rPr lang="es-ES_tradnl" altLang="es-AR" sz="2400">
                <a:latin typeface="Times New Roman" panose="02020603050405020304" pitchFamily="18" charset="0"/>
              </a:rPr>
              <a:t>Destaca que la actividad es el </a:t>
            </a:r>
            <a:r>
              <a:rPr lang="es-ES_tradnl" altLang="es-AR" sz="2400" b="1">
                <a:latin typeface="Times New Roman" panose="02020603050405020304" pitchFamily="18" charset="0"/>
              </a:rPr>
              <a:t>alquiler de inmuebles propios.</a:t>
            </a:r>
          </a:p>
          <a:p>
            <a:pPr algn="just">
              <a:spcBef>
                <a:spcPct val="50000"/>
              </a:spcBef>
              <a:buClr>
                <a:schemeClr val="accent2"/>
              </a:buClr>
              <a:buFont typeface="Monotype Sorts" pitchFamily="2" charset="2"/>
              <a:buChar char="n"/>
            </a:pPr>
            <a:r>
              <a:rPr lang="es-ES_tradnl" altLang="es-AR" sz="2400" b="1" u="sng">
                <a:latin typeface="Times New Roman" panose="02020603050405020304" pitchFamily="18" charset="0"/>
              </a:rPr>
              <a:t>A.F.I.P.: </a:t>
            </a:r>
          </a:p>
          <a:p>
            <a:pPr lvl="2" algn="just">
              <a:spcBef>
                <a:spcPct val="50000"/>
              </a:spcBef>
              <a:buClr>
                <a:schemeClr val="accent2"/>
              </a:buClr>
              <a:buFont typeface="Wingdings" panose="05000000000000000000" pitchFamily="2" charset="2"/>
              <a:buChar char="ü"/>
            </a:pPr>
            <a:r>
              <a:rPr lang="es-ES_tradnl" altLang="es-AR" sz="2400">
                <a:latin typeface="Times New Roman" panose="02020603050405020304" pitchFamily="18" charset="0"/>
              </a:rPr>
              <a:t>Admite que puede escindirse en empresas unipersonales.  Cita Dictámenes 42/74 y 19/85.</a:t>
            </a:r>
          </a:p>
          <a:p>
            <a:pPr lvl="2" algn="just">
              <a:spcBef>
                <a:spcPct val="50000"/>
              </a:spcBef>
              <a:buClr>
                <a:schemeClr val="accent2"/>
              </a:buClr>
              <a:buFont typeface="Wingdings" panose="05000000000000000000" pitchFamily="2" charset="2"/>
              <a:buChar char="ü"/>
            </a:pPr>
            <a:r>
              <a:rPr lang="es-ES_tradnl" altLang="es-AR" sz="2400">
                <a:latin typeface="Times New Roman" panose="02020603050405020304" pitchFamily="18" charset="0"/>
              </a:rPr>
              <a:t>Pero en este caso no estamos en presencia de empresas unipersonales, ya que la actividad es el mero alquiler.</a:t>
            </a:r>
          </a:p>
          <a:p>
            <a:pPr lvl="2" algn="just">
              <a:buClr>
                <a:schemeClr val="accent2"/>
              </a:buClr>
              <a:buSzPct val="100000"/>
              <a:buFont typeface="Wingdings" panose="05000000000000000000" pitchFamily="2" charset="2"/>
              <a:buNone/>
            </a:pPr>
            <a:endParaRPr lang="es-ES_tradnl" altLang="es-AR" sz="2400">
              <a:latin typeface="Times New Roman" panose="02020603050405020304" pitchFamily="18" charset="0"/>
            </a:endParaRPr>
          </a:p>
          <a:p>
            <a:pPr algn="just">
              <a:buClr>
                <a:schemeClr val="accent2"/>
              </a:buClr>
              <a:buSzPts val="2400"/>
              <a:buFont typeface="Monotype Sorts" pitchFamily="2" charset="2"/>
              <a:buNone/>
            </a:pPr>
            <a:endParaRPr lang="es-ES_tradnl" altLang="es-AR" sz="2000">
              <a:latin typeface="Times New Roman" panose="02020603050405020304" pitchFamily="18" charset="0"/>
            </a:endParaRPr>
          </a:p>
        </p:txBody>
      </p:sp>
    </p:spTree>
    <p:extLst>
      <p:ext uri="{BB962C8B-B14F-4D97-AF65-F5344CB8AC3E}">
        <p14:creationId xmlns:p14="http://schemas.microsoft.com/office/powerpoint/2010/main" val="3015282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144B6BEA-1715-7145-46ED-520B07E38B3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44DB567D-8A1D-486E-9618-CE4F57D4A911}" type="slidenum">
              <a:rPr lang="es-ES_tradnl" altLang="es-AR">
                <a:latin typeface="Times New Roman" panose="02020603050405020304" pitchFamily="18" charset="0"/>
              </a:rPr>
              <a:pPr/>
              <a:t>18</a:t>
            </a:fld>
            <a:endParaRPr lang="es-ES_tradnl" altLang="es-AR">
              <a:latin typeface="Times New Roman" panose="02020603050405020304" pitchFamily="18" charset="0"/>
            </a:endParaRPr>
          </a:p>
        </p:txBody>
      </p:sp>
      <p:sp>
        <p:nvSpPr>
          <p:cNvPr id="25603" name="Rectangle 2">
            <a:extLst>
              <a:ext uri="{FF2B5EF4-FFF2-40B4-BE49-F238E27FC236}">
                <a16:creationId xmlns:a16="http://schemas.microsoft.com/office/drawing/2014/main" id="{51947C9E-8DE5-A1DB-3E78-A1828593BD8A}"/>
              </a:ext>
            </a:extLst>
          </p:cNvPr>
          <p:cNvSpPr>
            <a:spLocks noChangeArrowheads="1"/>
          </p:cNvSpPr>
          <p:nvPr/>
        </p:nvSpPr>
        <p:spPr bwMode="auto">
          <a:xfrm>
            <a:off x="304800" y="381000"/>
            <a:ext cx="8610600" cy="904875"/>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r>
              <a:rPr lang="es-ES_tradnl" altLang="es-AR" sz="2600" b="1">
                <a:latin typeface="Times New Roman" panose="02020603050405020304" pitchFamily="18" charset="0"/>
              </a:rPr>
              <a:t>CAUSA “SANTA ANA S.C.A.” </a:t>
            </a:r>
            <a:r>
              <a:rPr lang="es-ES_tradnl" altLang="es-AR" sz="2200" b="1">
                <a:latin typeface="Times New Roman" panose="02020603050405020304" pitchFamily="18" charset="0"/>
              </a:rPr>
              <a:t>Retiro socio: Marcelo Dorignac</a:t>
            </a:r>
          </a:p>
          <a:p>
            <a:pPr algn="l"/>
            <a:r>
              <a:rPr lang="es-ES_tradnl" altLang="es-AR" sz="2600" b="1">
                <a:latin typeface="Times New Roman" panose="02020603050405020304" pitchFamily="18" charset="0"/>
              </a:rPr>
              <a:t>T.F.N. – Sala D 28/8/87</a:t>
            </a:r>
          </a:p>
        </p:txBody>
      </p:sp>
      <p:sp>
        <p:nvSpPr>
          <p:cNvPr id="25604" name="Text Box 3">
            <a:extLst>
              <a:ext uri="{FF2B5EF4-FFF2-40B4-BE49-F238E27FC236}">
                <a16:creationId xmlns:a16="http://schemas.microsoft.com/office/drawing/2014/main" id="{B60C6EEF-2024-93B4-8780-E5F404AC7BBB}"/>
              </a:ext>
            </a:extLst>
          </p:cNvPr>
          <p:cNvSpPr txBox="1">
            <a:spLocks noChangeArrowheads="1"/>
          </p:cNvSpPr>
          <p:nvPr/>
        </p:nvSpPr>
        <p:spPr bwMode="auto">
          <a:xfrm>
            <a:off x="609600" y="1654175"/>
            <a:ext cx="8077200" cy="502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 Si bien no se da en la especie la figura de la escisión ... en la realidad de los hechos tanto el socio retirado como la sociedad han continuado, cada uno por separado, con la explotación agropecuaria.</a:t>
            </a:r>
          </a:p>
          <a:p>
            <a:pPr algn="just">
              <a:spcBef>
                <a:spcPct val="50000"/>
              </a:spcBef>
              <a:buClr>
                <a:schemeClr val="accent2"/>
              </a:buClr>
              <a:buFont typeface="Monotype Sorts" pitchFamily="2" charset="2"/>
              <a:buChar char="n"/>
            </a:pPr>
            <a:endParaRPr lang="es-ES_tradnl" altLang="es-AR" sz="2400">
              <a:latin typeface="Times New Roman" panose="02020603050405020304" pitchFamily="18" charset="0"/>
            </a:endParaRPr>
          </a:p>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Se produjo una verdadera escisión.</a:t>
            </a:r>
          </a:p>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 Prevalencia de los hechos sobre las estructuras jurídicas.</a:t>
            </a:r>
          </a:p>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Confirmado por la Sala IV, C.N Apel en lo CAF</a:t>
            </a:r>
          </a:p>
          <a:p>
            <a:pPr algn="just">
              <a:buClr>
                <a:schemeClr val="accent2"/>
              </a:buClr>
              <a:buSzPts val="2400"/>
              <a:buFont typeface="Monotype Sorts" pitchFamily="2" charset="2"/>
              <a:buChar char="n"/>
            </a:pPr>
            <a:endParaRPr lang="es-ES_tradnl" altLang="es-AR" sz="2400">
              <a:latin typeface="Times New Roman" panose="02020603050405020304" pitchFamily="18" charset="0"/>
            </a:endParaRPr>
          </a:p>
          <a:p>
            <a:pPr algn="just">
              <a:buClr>
                <a:schemeClr val="accent2"/>
              </a:buClr>
              <a:buSzPts val="2400"/>
              <a:buFont typeface="Monotype Sorts" pitchFamily="2" charset="2"/>
              <a:buNone/>
            </a:pPr>
            <a:r>
              <a:rPr lang="es-ES_tradnl" altLang="es-AR" sz="2000">
                <a:latin typeface="Times New Roman" panose="02020603050405020304" pitchFamily="18" charset="0"/>
              </a:rPr>
              <a:t>   * En idéntico sentido</a:t>
            </a:r>
          </a:p>
          <a:p>
            <a:pPr algn="just">
              <a:buClr>
                <a:schemeClr val="accent2"/>
              </a:buClr>
              <a:buSzPts val="2400"/>
              <a:buFont typeface="Monotype Sorts" pitchFamily="2" charset="2"/>
              <a:buNone/>
            </a:pPr>
            <a:r>
              <a:rPr lang="es-ES_tradnl" altLang="es-AR" sz="2000">
                <a:latin typeface="Times New Roman" panose="02020603050405020304" pitchFamily="18" charset="0"/>
              </a:rPr>
              <a:t>       </a:t>
            </a:r>
            <a:r>
              <a:rPr lang="es-ES_tradnl" altLang="es-AR" sz="2000" b="1">
                <a:latin typeface="Times New Roman" panose="02020603050405020304" pitchFamily="18" charset="0"/>
              </a:rPr>
              <a:t>DORIGNAC, Marcelo</a:t>
            </a:r>
            <a:r>
              <a:rPr lang="es-ES_tradnl" altLang="es-AR" sz="2000">
                <a:latin typeface="Times New Roman" panose="02020603050405020304" pitchFamily="18" charset="0"/>
              </a:rPr>
              <a:t>  TFN – Sala C, 1996.</a:t>
            </a:r>
          </a:p>
          <a:p>
            <a:pPr algn="l"/>
            <a:endParaRPr lang="es-ES_tradnl" altLang="es-AR" sz="2000">
              <a:latin typeface="Times New Roman" panose="02020603050405020304" pitchFamily="18" charset="0"/>
            </a:endParaRPr>
          </a:p>
        </p:txBody>
      </p:sp>
    </p:spTree>
    <p:extLst>
      <p:ext uri="{BB962C8B-B14F-4D97-AF65-F5344CB8AC3E}">
        <p14:creationId xmlns:p14="http://schemas.microsoft.com/office/powerpoint/2010/main" val="2173161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448768DD-1C0A-0A67-45D4-51DAC157B38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E9537A16-8F32-49D3-A2F2-85BEEC6BA237}" type="slidenum">
              <a:rPr lang="es-ES_tradnl" altLang="es-AR">
                <a:latin typeface="Times New Roman" panose="02020603050405020304" pitchFamily="18" charset="0"/>
              </a:rPr>
              <a:pPr/>
              <a:t>19</a:t>
            </a:fld>
            <a:endParaRPr lang="es-ES_tradnl" altLang="es-AR">
              <a:latin typeface="Times New Roman" panose="02020603050405020304" pitchFamily="18" charset="0"/>
            </a:endParaRPr>
          </a:p>
        </p:txBody>
      </p:sp>
      <p:sp>
        <p:nvSpPr>
          <p:cNvPr id="23555" name="Rectangle 2">
            <a:extLst>
              <a:ext uri="{FF2B5EF4-FFF2-40B4-BE49-F238E27FC236}">
                <a16:creationId xmlns:a16="http://schemas.microsoft.com/office/drawing/2014/main" id="{A2041A9F-8F22-4922-BEF7-543B363BEB7F}"/>
              </a:ext>
            </a:extLst>
          </p:cNvPr>
          <p:cNvSpPr>
            <a:spLocks noChangeArrowheads="1"/>
          </p:cNvSpPr>
          <p:nvPr/>
        </p:nvSpPr>
        <p:spPr bwMode="auto">
          <a:xfrm>
            <a:off x="304800" y="381000"/>
            <a:ext cx="8153400" cy="1063625"/>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lnSpc>
                <a:spcPct val="120000"/>
              </a:lnSpc>
            </a:pPr>
            <a:r>
              <a:rPr lang="es-ES_tradnl" altLang="es-AR" sz="2600" b="1">
                <a:latin typeface="Times New Roman" panose="02020603050405020304" pitchFamily="18" charset="0"/>
              </a:rPr>
              <a:t>DICTAMEN Nº 19/2007 (DI ATEC)</a:t>
            </a:r>
          </a:p>
          <a:p>
            <a:pPr algn="l">
              <a:lnSpc>
                <a:spcPct val="120000"/>
              </a:lnSpc>
            </a:pPr>
            <a:r>
              <a:rPr lang="es-ES_tradnl" altLang="es-AR" sz="2600" b="1">
                <a:latin typeface="Times New Roman" panose="02020603050405020304" pitchFamily="18" charset="0"/>
              </a:rPr>
              <a:t>Fecha 28/2/07</a:t>
            </a:r>
          </a:p>
        </p:txBody>
      </p:sp>
      <p:sp>
        <p:nvSpPr>
          <p:cNvPr id="23556" name="Text Box 3">
            <a:extLst>
              <a:ext uri="{FF2B5EF4-FFF2-40B4-BE49-F238E27FC236}">
                <a16:creationId xmlns:a16="http://schemas.microsoft.com/office/drawing/2014/main" id="{EA6AFE09-A69F-8914-F9C6-A6516EE6075E}"/>
              </a:ext>
            </a:extLst>
          </p:cNvPr>
          <p:cNvSpPr txBox="1">
            <a:spLocks noChangeArrowheads="1"/>
          </p:cNvSpPr>
          <p:nvPr/>
        </p:nvSpPr>
        <p:spPr bwMode="auto">
          <a:xfrm>
            <a:off x="609600" y="1752600"/>
            <a:ext cx="8077200" cy="466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buClr>
                <a:schemeClr val="accent2"/>
              </a:buClr>
              <a:buFont typeface="Monotype Sorts" pitchFamily="2" charset="2"/>
              <a:buChar char="n"/>
            </a:pPr>
            <a:r>
              <a:rPr lang="es-ES_tradnl" altLang="es-AR" sz="2200">
                <a:latin typeface="Times New Roman" panose="02020603050405020304" pitchFamily="18" charset="0"/>
              </a:rPr>
              <a:t> Admite la escisión de una sociedad de hecho en una explotación unipersonal y en otra sociedad de hecho –cita como antecedente el Dictamen 42/74 (DAT y J).</a:t>
            </a:r>
          </a:p>
          <a:p>
            <a:pPr algn="just">
              <a:lnSpc>
                <a:spcPct val="0"/>
              </a:lnSpc>
              <a:spcBef>
                <a:spcPct val="50000"/>
              </a:spcBef>
              <a:buClr>
                <a:schemeClr val="accent2"/>
              </a:buClr>
              <a:buFont typeface="Monotype Sorts" pitchFamily="2" charset="2"/>
              <a:buChar char="n"/>
            </a:pPr>
            <a:endParaRPr lang="es-ES_tradnl" altLang="es-AR" sz="2200">
              <a:latin typeface="Times New Roman" panose="02020603050405020304" pitchFamily="18" charset="0"/>
            </a:endParaRPr>
          </a:p>
          <a:p>
            <a:pPr algn="just">
              <a:spcBef>
                <a:spcPct val="50000"/>
              </a:spcBef>
              <a:buClr>
                <a:schemeClr val="accent2"/>
              </a:buClr>
              <a:buFont typeface="Monotype Sorts" pitchFamily="2" charset="2"/>
              <a:buChar char="n"/>
            </a:pPr>
            <a:r>
              <a:rPr lang="es-ES_tradnl" altLang="es-AR" sz="2200">
                <a:latin typeface="Times New Roman" panose="02020603050405020304" pitchFamily="18" charset="0"/>
              </a:rPr>
              <a:t> Resulta suficiente para caracterizar la continuidad de la escindente, que cada una de las entidades escisionarias continúen desarrollando alguna de las actividades de la empresa reestructurada.</a:t>
            </a:r>
          </a:p>
          <a:p>
            <a:pPr algn="just">
              <a:lnSpc>
                <a:spcPct val="0"/>
              </a:lnSpc>
              <a:spcBef>
                <a:spcPct val="50000"/>
              </a:spcBef>
              <a:buClr>
                <a:schemeClr val="accent2"/>
              </a:buClr>
              <a:buFont typeface="Monotype Sorts" pitchFamily="2" charset="2"/>
              <a:buChar char="n"/>
            </a:pPr>
            <a:endParaRPr lang="es-ES_tradnl" altLang="es-AR" sz="2200">
              <a:latin typeface="Times New Roman" panose="02020603050405020304" pitchFamily="18" charset="0"/>
            </a:endParaRPr>
          </a:p>
          <a:p>
            <a:pPr algn="just">
              <a:spcBef>
                <a:spcPct val="50000"/>
              </a:spcBef>
              <a:buClr>
                <a:schemeClr val="accent2"/>
              </a:buClr>
              <a:buFont typeface="Monotype Sorts" pitchFamily="2" charset="2"/>
              <a:buChar char="n"/>
            </a:pPr>
            <a:r>
              <a:rPr lang="es-ES_tradnl" altLang="es-AR" sz="2200">
                <a:latin typeface="Times New Roman" panose="02020603050405020304" pitchFamily="18" charset="0"/>
              </a:rPr>
              <a:t> La sumatoria de los capitales de las escisionarias debe pertenecer a los titulares de esta última, no importando que los mismos integren juntos o separados cada nueva entidad.</a:t>
            </a:r>
          </a:p>
          <a:p>
            <a:pPr algn="just">
              <a:spcBef>
                <a:spcPct val="50000"/>
              </a:spcBef>
              <a:buClr>
                <a:schemeClr val="accent2"/>
              </a:buClr>
              <a:buFont typeface="Monotype Sorts" pitchFamily="2" charset="2"/>
              <a:buChar char="n"/>
            </a:pPr>
            <a:r>
              <a:rPr lang="es-ES_tradnl" altLang="es-AR" sz="2200">
                <a:latin typeface="Times New Roman" panose="02020603050405020304" pitchFamily="18" charset="0"/>
              </a:rPr>
              <a:t> Puede aplicarse, de cumplirse con los requisitos correspondientes, el inc c) del art. 77 de la LIG.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5 Marcador de número de diapositiva">
            <a:extLst>
              <a:ext uri="{FF2B5EF4-FFF2-40B4-BE49-F238E27FC236}">
                <a16:creationId xmlns:a16="http://schemas.microsoft.com/office/drawing/2014/main" id="{63C0DB22-1B4A-CEDC-AEA4-0E6963B859A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70FBB7-A131-4295-87E4-AA175BEB07B6}" type="slidenum">
              <a:rPr lang="es-ES" altLang="es-AR"/>
              <a:pPr eaLnBrk="1" hangingPunct="1"/>
              <a:t>2</a:t>
            </a:fld>
            <a:endParaRPr lang="es-ES" altLang="es-AR"/>
          </a:p>
        </p:txBody>
      </p:sp>
      <p:sp>
        <p:nvSpPr>
          <p:cNvPr id="10243" name="Text Box 4">
            <a:extLst>
              <a:ext uri="{FF2B5EF4-FFF2-40B4-BE49-F238E27FC236}">
                <a16:creationId xmlns:a16="http://schemas.microsoft.com/office/drawing/2014/main" id="{7288A7E6-E2FD-D941-5FC4-01D0F81E641D}"/>
              </a:ext>
            </a:extLst>
          </p:cNvPr>
          <p:cNvSpPr txBox="1">
            <a:spLocks noChangeArrowheads="1"/>
          </p:cNvSpPr>
          <p:nvPr/>
        </p:nvSpPr>
        <p:spPr bwMode="auto">
          <a:xfrm>
            <a:off x="1314450" y="1047950"/>
            <a:ext cx="6172200" cy="947182"/>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50000"/>
              </a:spcBef>
            </a:pPr>
            <a:endParaRPr lang="es-AR" altLang="es-AR" sz="825" b="1" u="sng" dirty="0">
              <a:latin typeface="Times New Roman" panose="02020603050405020304" pitchFamily="18" charset="0"/>
            </a:endParaRPr>
          </a:p>
          <a:p>
            <a:pPr eaLnBrk="1" hangingPunct="1">
              <a:lnSpc>
                <a:spcPct val="80000"/>
              </a:lnSpc>
              <a:spcBef>
                <a:spcPct val="50000"/>
              </a:spcBef>
            </a:pPr>
            <a:r>
              <a:rPr lang="es-AR" altLang="es-AR" sz="2400" b="1" u="sng" dirty="0">
                <a:latin typeface="Times New Roman" panose="02020603050405020304" pitchFamily="18" charset="0"/>
              </a:rPr>
              <a:t>ALGUNOS ANTECEDENTES</a:t>
            </a:r>
          </a:p>
          <a:p>
            <a:pPr algn="l" eaLnBrk="1" hangingPunct="1">
              <a:lnSpc>
                <a:spcPct val="20000"/>
              </a:lnSpc>
              <a:spcBef>
                <a:spcPct val="50000"/>
              </a:spcBef>
            </a:pPr>
            <a:endParaRPr lang="es-ES" altLang="es-AR" sz="2100" b="1" u="sng" dirty="0">
              <a:latin typeface="Times New Roman" panose="02020603050405020304" pitchFamily="18" charset="0"/>
            </a:endParaRPr>
          </a:p>
        </p:txBody>
      </p:sp>
      <p:sp>
        <p:nvSpPr>
          <p:cNvPr id="10244" name="Text Box 7">
            <a:extLst>
              <a:ext uri="{FF2B5EF4-FFF2-40B4-BE49-F238E27FC236}">
                <a16:creationId xmlns:a16="http://schemas.microsoft.com/office/drawing/2014/main" id="{C58ABDC7-A53A-65E3-B107-48BB1D024516}"/>
              </a:ext>
            </a:extLst>
          </p:cNvPr>
          <p:cNvSpPr txBox="1">
            <a:spLocks noChangeArrowheads="1"/>
          </p:cNvSpPr>
          <p:nvPr/>
        </p:nvSpPr>
        <p:spPr bwMode="auto">
          <a:xfrm>
            <a:off x="1563291" y="2419351"/>
            <a:ext cx="6115050" cy="2491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 typeface="Wingdings" panose="05000000000000000000" pitchFamily="2" charset="2"/>
              <a:buChar char="ü"/>
            </a:pPr>
            <a:r>
              <a:rPr lang="es-AR" altLang="es-AR" sz="2400">
                <a:latin typeface="Times New Roman" panose="02020603050405020304" pitchFamily="18" charset="0"/>
              </a:rPr>
              <a:t>CONGRESO IFA – París 1963</a:t>
            </a:r>
          </a:p>
          <a:p>
            <a:pPr algn="just" eaLnBrk="1" hangingPunct="1">
              <a:buFont typeface="Wingdings" panose="05000000000000000000" pitchFamily="2" charset="2"/>
              <a:buChar char="ü"/>
            </a:pPr>
            <a:endParaRPr lang="es-AR" altLang="es-AR" sz="2400">
              <a:latin typeface="Times New Roman" panose="02020603050405020304" pitchFamily="18" charset="0"/>
            </a:endParaRPr>
          </a:p>
          <a:p>
            <a:pPr algn="just" eaLnBrk="1" hangingPunct="1">
              <a:buFont typeface="Wingdings" panose="05000000000000000000" pitchFamily="2" charset="2"/>
              <a:buChar char="ü"/>
            </a:pPr>
            <a:r>
              <a:rPr lang="es-AR" altLang="es-AR" sz="2400">
                <a:latin typeface="Times New Roman" panose="02020603050405020304" pitchFamily="18" charset="0"/>
              </a:rPr>
              <a:t>INFORME CARTER – Canadá 1966</a:t>
            </a:r>
          </a:p>
          <a:p>
            <a:pPr algn="just" eaLnBrk="1" hangingPunct="1">
              <a:buFont typeface="Wingdings" panose="05000000000000000000" pitchFamily="2" charset="2"/>
              <a:buChar char="ü"/>
            </a:pPr>
            <a:endParaRPr lang="es-AR" altLang="es-AR" sz="2400">
              <a:latin typeface="Times New Roman" panose="02020603050405020304" pitchFamily="18" charset="0"/>
            </a:endParaRPr>
          </a:p>
          <a:p>
            <a:pPr algn="just" eaLnBrk="1" hangingPunct="1">
              <a:buFont typeface="Wingdings" panose="05000000000000000000" pitchFamily="2" charset="2"/>
              <a:buChar char="ü"/>
            </a:pPr>
            <a:r>
              <a:rPr lang="es-AR" altLang="es-AR" sz="2400">
                <a:latin typeface="Times New Roman" panose="02020603050405020304" pitchFamily="18" charset="0"/>
              </a:rPr>
              <a:t>CONGRESO IFA – Toronto 1994</a:t>
            </a:r>
          </a:p>
          <a:p>
            <a:pPr algn="just" eaLnBrk="1" hangingPunct="1">
              <a:buFont typeface="Wingdings" panose="05000000000000000000" pitchFamily="2" charset="2"/>
              <a:buChar char="ü"/>
            </a:pPr>
            <a:endParaRPr lang="es-AR" altLang="es-AR" sz="2400">
              <a:latin typeface="Times New Roman" panose="02020603050405020304" pitchFamily="18" charset="0"/>
            </a:endParaRPr>
          </a:p>
          <a:p>
            <a:pPr algn="just" eaLnBrk="1" hangingPunct="1">
              <a:lnSpc>
                <a:spcPct val="40000"/>
              </a:lnSpc>
            </a:pPr>
            <a:endParaRPr lang="es-AR" altLang="es-AR" sz="240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6EA88C2-F806-38E7-8B1C-8FB567504157}"/>
              </a:ext>
            </a:extLst>
          </p:cNvPr>
          <p:cNvSpPr>
            <a:spLocks noChangeArrowheads="1"/>
          </p:cNvSpPr>
          <p:nvPr/>
        </p:nvSpPr>
        <p:spPr bwMode="auto">
          <a:xfrm>
            <a:off x="304800" y="304800"/>
            <a:ext cx="8458200" cy="1492250"/>
          </a:xfrm>
          <a:prstGeom prst="rect">
            <a:avLst/>
          </a:prstGeom>
          <a:solidFill>
            <a:srgbClr val="FFCCFF"/>
          </a:solidFill>
          <a:ln w="19050">
            <a:solidFill>
              <a:schemeClr val="tx1"/>
            </a:solidFill>
            <a:miter lim="800000"/>
            <a:headEnd/>
            <a:tailEnd/>
          </a:ln>
        </p:spPr>
        <p:txBody>
          <a:bodyPr>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pPr algn="l">
              <a:spcBef>
                <a:spcPct val="50000"/>
              </a:spcBef>
            </a:pPr>
            <a:r>
              <a:rPr lang="es-ES_tradnl" altLang="es-AR" sz="2600" b="1">
                <a:latin typeface="Times New Roman" panose="02020603050405020304" pitchFamily="18" charset="0"/>
              </a:rPr>
              <a:t>DICTAMEN 28/2013   (DAT)</a:t>
            </a:r>
          </a:p>
          <a:p>
            <a:pPr algn="l">
              <a:spcBef>
                <a:spcPct val="50000"/>
              </a:spcBef>
            </a:pPr>
            <a:r>
              <a:rPr lang="es-ES_tradnl" altLang="es-AR" sz="2600" b="1">
                <a:latin typeface="Times New Roman" panose="02020603050405020304" pitchFamily="18" charset="0"/>
              </a:rPr>
              <a:t>ESCISIÓN DE UNA SOCIEDAD DE HECHO EN DOS EMPRESAS UNIPERSONALES</a:t>
            </a:r>
          </a:p>
        </p:txBody>
      </p:sp>
      <p:sp>
        <p:nvSpPr>
          <p:cNvPr id="24579" name="Text Box 4">
            <a:extLst>
              <a:ext uri="{FF2B5EF4-FFF2-40B4-BE49-F238E27FC236}">
                <a16:creationId xmlns:a16="http://schemas.microsoft.com/office/drawing/2014/main" id="{B435A792-FA15-E377-1733-23A0E6CA3257}"/>
              </a:ext>
            </a:extLst>
          </p:cNvPr>
          <p:cNvSpPr txBox="1">
            <a:spLocks noChangeArrowheads="1"/>
          </p:cNvSpPr>
          <p:nvPr/>
        </p:nvSpPr>
        <p:spPr bwMode="auto">
          <a:xfrm>
            <a:off x="228600" y="2133600"/>
            <a:ext cx="8610600" cy="432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buFont typeface="Arial" panose="020B0604020202020204" pitchFamily="34" charset="0"/>
              <a:buChar char="•"/>
            </a:pPr>
            <a:r>
              <a:rPr lang="es-ES_tradnl" altLang="es-AR" sz="2200">
                <a:latin typeface="Times New Roman" panose="02020603050405020304" pitchFamily="18" charset="0"/>
              </a:rPr>
              <a:t>Requiere que las actividades agropecuarias llevadas a cabo por la sociedad las continúen las personas físicas con carácter de explotación empresaria.</a:t>
            </a:r>
          </a:p>
          <a:p>
            <a:pPr algn="just">
              <a:spcBef>
                <a:spcPct val="50000"/>
              </a:spcBef>
              <a:buFont typeface="Arial" panose="020B0604020202020204" pitchFamily="34" charset="0"/>
              <a:buChar char="•"/>
            </a:pPr>
            <a:r>
              <a:rPr lang="es-ES_tradnl" altLang="es-AR" sz="2200">
                <a:latin typeface="Times New Roman" panose="02020603050405020304" pitchFamily="18" charset="0"/>
              </a:rPr>
              <a:t>Puede ser en forma directa o mediante contratos de aparcería, capitalización de hacienda o similares que involucren no sólo la inversión de capital sino también el esfuerzo personal de los sujetos continuadores.</a:t>
            </a:r>
          </a:p>
          <a:p>
            <a:pPr algn="just">
              <a:spcBef>
                <a:spcPct val="50000"/>
              </a:spcBef>
              <a:buFont typeface="Arial" panose="020B0604020202020204" pitchFamily="34" charset="0"/>
              <a:buChar char="•"/>
            </a:pPr>
            <a:r>
              <a:rPr lang="es-ES_tradnl" altLang="es-AR" sz="2200">
                <a:latin typeface="Times New Roman" panose="02020603050405020304" pitchFamily="18" charset="0"/>
              </a:rPr>
              <a:t>Por el contrario si alguno de los sujetos continuadores restringe su actividad únicamente a operaciones de arrendamiento tal requisito no se juzgará perfeccionado.</a:t>
            </a:r>
          </a:p>
          <a:p>
            <a:pPr algn="just">
              <a:spcBef>
                <a:spcPct val="50000"/>
              </a:spcBef>
              <a:buFont typeface="Arial" panose="020B0604020202020204" pitchFamily="34" charset="0"/>
              <a:buChar char="•"/>
            </a:pPr>
            <a:r>
              <a:rPr lang="es-ES_tradnl" altLang="es-AR" sz="2200">
                <a:latin typeface="Times New Roman" panose="02020603050405020304" pitchFamily="18" charset="0"/>
              </a:rPr>
              <a:t>En idéntico sentido CONSULTA 16/2015 (2/6/2015).</a:t>
            </a:r>
          </a:p>
        </p:txBody>
      </p:sp>
      <p:sp>
        <p:nvSpPr>
          <p:cNvPr id="4" name="3 Marcador de número de diapositiva">
            <a:extLst>
              <a:ext uri="{FF2B5EF4-FFF2-40B4-BE49-F238E27FC236}">
                <a16:creationId xmlns:a16="http://schemas.microsoft.com/office/drawing/2014/main" id="{20F8A10B-85D8-E102-F69D-DCD8E6C4274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476A263F-D776-4AB9-BE62-F0677F012AE1}" type="slidenum">
              <a:rPr lang="es-ES_tradnl" altLang="es-AR">
                <a:latin typeface="Times New Roman" panose="02020603050405020304" pitchFamily="18" charset="0"/>
              </a:rPr>
              <a:pPr/>
              <a:t>20</a:t>
            </a:fld>
            <a:endParaRPr lang="es-ES_tradnl" altLang="es-AR">
              <a:latin typeface="Times New Roman" panose="02020603050405020304" pitchFamily="18" charset="0"/>
            </a:endParaRP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C8EC08B0-5A18-9A10-D43D-88CA7053794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56573B0A-2EAB-41BA-A704-A5189CFE1F38}" type="slidenum">
              <a:rPr lang="es-ES_tradnl" altLang="es-AR">
                <a:latin typeface="Times New Roman" panose="02020603050405020304" pitchFamily="18" charset="0"/>
              </a:rPr>
              <a:pPr/>
              <a:t>21</a:t>
            </a:fld>
            <a:endParaRPr lang="es-ES_tradnl" altLang="es-AR">
              <a:latin typeface="Times New Roman" panose="02020603050405020304" pitchFamily="18" charset="0"/>
            </a:endParaRPr>
          </a:p>
        </p:txBody>
      </p:sp>
      <p:sp>
        <p:nvSpPr>
          <p:cNvPr id="28675" name="Rectangle 2">
            <a:extLst>
              <a:ext uri="{FF2B5EF4-FFF2-40B4-BE49-F238E27FC236}">
                <a16:creationId xmlns:a16="http://schemas.microsoft.com/office/drawing/2014/main" id="{CC69ECAB-A0B1-5E44-3831-F69D2263EEC8}"/>
              </a:ext>
            </a:extLst>
          </p:cNvPr>
          <p:cNvSpPr>
            <a:spLocks noChangeArrowheads="1"/>
          </p:cNvSpPr>
          <p:nvPr/>
        </p:nvSpPr>
        <p:spPr bwMode="auto">
          <a:xfrm>
            <a:off x="304800" y="381000"/>
            <a:ext cx="8077200" cy="1063625"/>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lnSpc>
                <a:spcPct val="120000"/>
              </a:lnSpc>
            </a:pPr>
            <a:r>
              <a:rPr lang="es-ES_tradnl" altLang="es-AR" sz="2600" b="1">
                <a:latin typeface="Times New Roman" panose="02020603050405020304" pitchFamily="18" charset="0"/>
              </a:rPr>
              <a:t>DICTAMEN Nº 4/2002 (DAT)</a:t>
            </a:r>
          </a:p>
          <a:p>
            <a:pPr algn="l">
              <a:lnSpc>
                <a:spcPct val="120000"/>
              </a:lnSpc>
            </a:pPr>
            <a:r>
              <a:rPr lang="es-ES_tradnl" altLang="es-AR" sz="2600" b="1">
                <a:latin typeface="Times New Roman" panose="02020603050405020304" pitchFamily="18" charset="0"/>
              </a:rPr>
              <a:t>Fecha 27/12/01</a:t>
            </a:r>
          </a:p>
        </p:txBody>
      </p:sp>
      <p:sp>
        <p:nvSpPr>
          <p:cNvPr id="28676" name="Text Box 3">
            <a:extLst>
              <a:ext uri="{FF2B5EF4-FFF2-40B4-BE49-F238E27FC236}">
                <a16:creationId xmlns:a16="http://schemas.microsoft.com/office/drawing/2014/main" id="{496167FE-1E91-7549-0275-9E1796BE3A5D}"/>
              </a:ext>
            </a:extLst>
          </p:cNvPr>
          <p:cNvSpPr txBox="1">
            <a:spLocks noChangeArrowheads="1"/>
          </p:cNvSpPr>
          <p:nvPr/>
        </p:nvSpPr>
        <p:spPr bwMode="auto">
          <a:xfrm>
            <a:off x="609600" y="2062163"/>
            <a:ext cx="8077200" cy="319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 No puede considerarse una transformación el cambio de una empresa unipersonal en una sociedad (regular o no) por la incorporación de un socio.</a:t>
            </a:r>
          </a:p>
          <a:p>
            <a:pPr algn="l">
              <a:spcBef>
                <a:spcPct val="50000"/>
              </a:spcBef>
              <a:buClr>
                <a:schemeClr val="accent2"/>
              </a:buClr>
              <a:buFont typeface="Monotype Sorts" pitchFamily="2" charset="2"/>
              <a:buChar char="n"/>
            </a:pPr>
            <a:endParaRPr lang="es-ES_tradnl" altLang="es-AR" sz="2400">
              <a:latin typeface="Times New Roman" panose="02020603050405020304" pitchFamily="18" charset="0"/>
            </a:endParaRPr>
          </a:p>
          <a:p>
            <a:pPr algn="just">
              <a:spcBef>
                <a:spcPct val="50000"/>
              </a:spcBef>
              <a:buClr>
                <a:schemeClr val="accent2"/>
              </a:buClr>
              <a:buFont typeface="Monotype Sorts" pitchFamily="2" charset="2"/>
              <a:buChar char="n"/>
            </a:pPr>
            <a:r>
              <a:rPr lang="es-ES_tradnl" altLang="es-AR" sz="2400">
                <a:latin typeface="Times New Roman" panose="02020603050405020304" pitchFamily="18" charset="0"/>
              </a:rPr>
              <a:t> Puede aplicarse, de cumplirse con los requisitos correspondientes, el inc c) del art. 77 de la LIG.</a:t>
            </a:r>
          </a:p>
          <a:p>
            <a:pPr algn="l">
              <a:spcBef>
                <a:spcPct val="50000"/>
              </a:spcBef>
              <a:buClr>
                <a:schemeClr val="accent2"/>
              </a:buClr>
              <a:buFont typeface="Monotype Sorts" pitchFamily="2" charset="2"/>
              <a:buNone/>
            </a:pPr>
            <a:endParaRPr lang="es-ES_tradnl" altLang="es-AR" sz="240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a:extLst>
              <a:ext uri="{FF2B5EF4-FFF2-40B4-BE49-F238E27FC236}">
                <a16:creationId xmlns:a16="http://schemas.microsoft.com/office/drawing/2014/main" id="{3B99EA66-DCF2-C8F8-A7BA-19146898E49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fld id="{A8692BD3-A14B-4687-B728-29EB6C41B4A5}" type="slidenum">
              <a:rPr lang="es-ES_tradnl" altLang="es-AR">
                <a:latin typeface="Times New Roman" panose="02020603050405020304" pitchFamily="18" charset="0"/>
              </a:rPr>
              <a:pPr/>
              <a:t>3</a:t>
            </a:fld>
            <a:endParaRPr lang="es-ES_tradnl" altLang="es-AR">
              <a:latin typeface="Times New Roman" panose="02020603050405020304" pitchFamily="18" charset="0"/>
            </a:endParaRPr>
          </a:p>
        </p:txBody>
      </p:sp>
      <p:sp>
        <p:nvSpPr>
          <p:cNvPr id="12291" name="Rectangle 2">
            <a:extLst>
              <a:ext uri="{FF2B5EF4-FFF2-40B4-BE49-F238E27FC236}">
                <a16:creationId xmlns:a16="http://schemas.microsoft.com/office/drawing/2014/main" id="{4766116B-EDAC-8578-9AE1-1B982A301861}"/>
              </a:ext>
            </a:extLst>
          </p:cNvPr>
          <p:cNvSpPr>
            <a:spLocks noChangeArrowheads="1"/>
          </p:cNvSpPr>
          <p:nvPr/>
        </p:nvSpPr>
        <p:spPr bwMode="auto">
          <a:xfrm>
            <a:off x="1155032" y="863240"/>
            <a:ext cx="7045691" cy="424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47675" indent="-447675" eaLnBrk="0" hangingPunct="0">
              <a:defRPr>
                <a:solidFill>
                  <a:schemeClr val="tx1"/>
                </a:solidFill>
                <a:latin typeface="Arial" panose="020B0604020202020204" pitchFamily="34" charset="0"/>
              </a:defRPr>
            </a:lvl1pPr>
            <a:lvl2pPr marL="1260475" indent="-28416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ü"/>
            </a:pPr>
            <a:r>
              <a:rPr lang="es-AR" altLang="es-AR" sz="2400" dirty="0">
                <a:latin typeface="Times New Roman" panose="02020603050405020304" pitchFamily="18" charset="0"/>
              </a:rPr>
              <a:t>El sistema fiscal no debe obstaculizar las reestructuraciones o reorganizaciones empresariales.</a:t>
            </a:r>
          </a:p>
          <a:p>
            <a:pPr eaLnBrk="1" hangingPunct="1">
              <a:buFont typeface="Wingdings" panose="05000000000000000000" pitchFamily="2" charset="2"/>
              <a:buChar char="ü"/>
            </a:pPr>
            <a:endParaRPr lang="es-AR" altLang="es-AR" sz="2400" dirty="0">
              <a:latin typeface="Times New Roman" panose="02020603050405020304" pitchFamily="18" charset="0"/>
            </a:endParaRPr>
          </a:p>
          <a:p>
            <a:pPr eaLnBrk="1" hangingPunct="1">
              <a:buFont typeface="Wingdings" panose="05000000000000000000" pitchFamily="2" charset="2"/>
              <a:buChar char="ü"/>
            </a:pPr>
            <a:endParaRPr lang="es-AR" altLang="es-AR" sz="2400" dirty="0">
              <a:latin typeface="Times New Roman" panose="02020603050405020304" pitchFamily="18" charset="0"/>
            </a:endParaRPr>
          </a:p>
          <a:p>
            <a:pPr eaLnBrk="1" hangingPunct="1">
              <a:buFont typeface="Wingdings" panose="05000000000000000000" pitchFamily="2" charset="2"/>
              <a:buChar char="ü"/>
            </a:pPr>
            <a:endParaRPr lang="es-AR" altLang="es-AR" sz="2400" dirty="0">
              <a:latin typeface="Times New Roman" panose="02020603050405020304" pitchFamily="18" charset="0"/>
            </a:endParaRPr>
          </a:p>
          <a:p>
            <a:pPr eaLnBrk="1" hangingPunct="1">
              <a:buFont typeface="Wingdings" panose="05000000000000000000" pitchFamily="2" charset="2"/>
              <a:buChar char="ü"/>
            </a:pPr>
            <a:r>
              <a:rPr lang="es-AR" altLang="es-AR" sz="2400" dirty="0">
                <a:latin typeface="Times New Roman" panose="02020603050405020304" pitchFamily="18" charset="0"/>
              </a:rPr>
              <a:t>Deben garantizar condiciones de neutralidad impositiva</a:t>
            </a:r>
          </a:p>
          <a:p>
            <a:pPr eaLnBrk="1" hangingPunct="1">
              <a:lnSpc>
                <a:spcPct val="140000"/>
              </a:lnSpc>
              <a:buFont typeface="Wingdings" panose="05000000000000000000" pitchFamily="2" charset="2"/>
              <a:buChar char="ü"/>
            </a:pPr>
            <a:endParaRPr lang="es-AR" altLang="es-AR" sz="2400" dirty="0">
              <a:latin typeface="Times New Roman" panose="02020603050405020304" pitchFamily="18" charset="0"/>
            </a:endParaRPr>
          </a:p>
          <a:p>
            <a:pPr eaLnBrk="1" hangingPunct="1">
              <a:lnSpc>
                <a:spcPct val="140000"/>
              </a:lnSpc>
              <a:buFont typeface="Wingdings" panose="05000000000000000000" pitchFamily="2" charset="2"/>
              <a:buChar char="ü"/>
            </a:pPr>
            <a:endParaRPr lang="es-AR" altLang="es-AR" sz="2400" dirty="0">
              <a:latin typeface="Times New Roman" panose="02020603050405020304" pitchFamily="18" charset="0"/>
            </a:endParaRPr>
          </a:p>
          <a:p>
            <a:pPr eaLnBrk="1" hangingPunct="1">
              <a:buFont typeface="Wingdings" panose="05000000000000000000" pitchFamily="2" charset="2"/>
              <a:buChar char="ü"/>
            </a:pPr>
            <a:r>
              <a:rPr lang="es-AR" altLang="es-AR" sz="2400" dirty="0">
                <a:latin typeface="Times New Roman" panose="02020603050405020304" pitchFamily="18" charset="0"/>
              </a:rPr>
              <a:t>Motivo económico válido (</a:t>
            </a:r>
            <a:r>
              <a:rPr lang="es-AR" altLang="es-AR" sz="2400" dirty="0" err="1">
                <a:latin typeface="Times New Roman" panose="02020603050405020304" pitchFamily="18" charset="0"/>
              </a:rPr>
              <a:t>business</a:t>
            </a:r>
            <a:r>
              <a:rPr lang="es-AR" altLang="es-AR" sz="2400" dirty="0">
                <a:latin typeface="Times New Roman" panose="02020603050405020304" pitchFamily="18" charset="0"/>
              </a:rPr>
              <a:t> </a:t>
            </a:r>
            <a:r>
              <a:rPr lang="es-AR" altLang="es-AR" sz="2400" dirty="0" err="1">
                <a:latin typeface="Times New Roman" panose="02020603050405020304" pitchFamily="18" charset="0"/>
              </a:rPr>
              <a:t>purpose</a:t>
            </a:r>
            <a:r>
              <a:rPr lang="es-AR" altLang="es-AR" sz="2400" dirty="0">
                <a:latin typeface="Times New Roman" panose="02020603050405020304" pitchFamily="18" charset="0"/>
              </a:rPr>
              <a:t>)</a:t>
            </a:r>
          </a:p>
          <a:p>
            <a:pPr eaLnBrk="1" hangingPunct="1">
              <a:lnSpc>
                <a:spcPct val="40000"/>
              </a:lnSpc>
              <a:buFont typeface="Wingdings" panose="05000000000000000000" pitchFamily="2" charset="2"/>
              <a:buChar char="ü"/>
            </a:pPr>
            <a:endParaRPr lang="es-AR" altLang="es-AR" sz="2100" dirty="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a:extLst>
              <a:ext uri="{FF2B5EF4-FFF2-40B4-BE49-F238E27FC236}">
                <a16:creationId xmlns:a16="http://schemas.microsoft.com/office/drawing/2014/main" id="{BB53D4E8-A798-F861-254F-78B57DC1D1E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fld id="{258845E6-E1FE-423A-8075-7587397C6E20}" type="slidenum">
              <a:rPr lang="es-ES_tradnl" altLang="es-AR">
                <a:latin typeface="Times New Roman" panose="02020603050405020304" pitchFamily="18" charset="0"/>
              </a:rPr>
              <a:pPr/>
              <a:t>4</a:t>
            </a:fld>
            <a:endParaRPr lang="es-ES_tradnl" altLang="es-AR">
              <a:latin typeface="Times New Roman" panose="02020603050405020304" pitchFamily="18" charset="0"/>
            </a:endParaRPr>
          </a:p>
        </p:txBody>
      </p:sp>
      <p:sp>
        <p:nvSpPr>
          <p:cNvPr id="13315" name="Rectangle 2">
            <a:extLst>
              <a:ext uri="{FF2B5EF4-FFF2-40B4-BE49-F238E27FC236}">
                <a16:creationId xmlns:a16="http://schemas.microsoft.com/office/drawing/2014/main" id="{99646B38-F15F-6AAF-DCB7-79BBCC1FBDE8}"/>
              </a:ext>
            </a:extLst>
          </p:cNvPr>
          <p:cNvSpPr>
            <a:spLocks noChangeArrowheads="1"/>
          </p:cNvSpPr>
          <p:nvPr/>
        </p:nvSpPr>
        <p:spPr bwMode="auto">
          <a:xfrm>
            <a:off x="1654970" y="1754982"/>
            <a:ext cx="5832872" cy="3976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7675" indent="-4476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0000"/>
              </a:lnSpc>
              <a:buFont typeface="Wingdings" panose="05000000000000000000" pitchFamily="2" charset="2"/>
              <a:buChar char="ü"/>
            </a:pPr>
            <a:r>
              <a:rPr lang="es-AR" altLang="es-AR" sz="2100">
                <a:latin typeface="Times New Roman" panose="02020603050405020304" pitchFamily="18" charset="0"/>
              </a:rPr>
              <a:t>Continuidad del capital accionario.</a:t>
            </a:r>
          </a:p>
          <a:p>
            <a:pPr algn="just" eaLnBrk="1" hangingPunct="1">
              <a:lnSpc>
                <a:spcPct val="110000"/>
              </a:lnSpc>
              <a:buFont typeface="Wingdings" panose="05000000000000000000" pitchFamily="2" charset="2"/>
              <a:buChar char="ü"/>
            </a:pPr>
            <a:endParaRPr lang="es-AR" altLang="es-AR" sz="2100">
              <a:latin typeface="Times New Roman" panose="02020603050405020304" pitchFamily="18" charset="0"/>
            </a:endParaRPr>
          </a:p>
          <a:p>
            <a:pPr algn="just" eaLnBrk="1" hangingPunct="1">
              <a:lnSpc>
                <a:spcPct val="110000"/>
              </a:lnSpc>
              <a:buFont typeface="Wingdings" panose="05000000000000000000" pitchFamily="2" charset="2"/>
              <a:buChar char="ü"/>
            </a:pPr>
            <a:r>
              <a:rPr lang="es-AR" altLang="es-AR" sz="2100">
                <a:latin typeface="Times New Roman" panose="02020603050405020304" pitchFamily="18" charset="0"/>
              </a:rPr>
              <a:t>Continuidad de la actividad.</a:t>
            </a:r>
          </a:p>
          <a:p>
            <a:pPr algn="just" eaLnBrk="1" hangingPunct="1">
              <a:lnSpc>
                <a:spcPct val="110000"/>
              </a:lnSpc>
              <a:buFont typeface="Wingdings" panose="05000000000000000000" pitchFamily="2" charset="2"/>
              <a:buChar char="ü"/>
            </a:pPr>
            <a:endParaRPr lang="es-AR" altLang="es-AR" sz="2100">
              <a:latin typeface="Times New Roman" panose="02020603050405020304" pitchFamily="18" charset="0"/>
            </a:endParaRPr>
          </a:p>
          <a:p>
            <a:pPr algn="just" eaLnBrk="1" hangingPunct="1">
              <a:lnSpc>
                <a:spcPct val="110000"/>
              </a:lnSpc>
              <a:buFont typeface="Wingdings" panose="05000000000000000000" pitchFamily="2" charset="2"/>
              <a:buChar char="ü"/>
            </a:pPr>
            <a:r>
              <a:rPr lang="es-AR" altLang="es-AR" sz="2100">
                <a:latin typeface="Times New Roman" panose="02020603050405020304" pitchFamily="18" charset="0"/>
              </a:rPr>
              <a:t>Límite a las compensaciones complementarias en dinero.</a:t>
            </a:r>
          </a:p>
          <a:p>
            <a:pPr algn="just" eaLnBrk="1" hangingPunct="1">
              <a:lnSpc>
                <a:spcPct val="110000"/>
              </a:lnSpc>
              <a:buFont typeface="Wingdings" panose="05000000000000000000" pitchFamily="2" charset="2"/>
              <a:buChar char="ü"/>
            </a:pPr>
            <a:endParaRPr lang="es-AR" altLang="es-AR" sz="2100">
              <a:latin typeface="Times New Roman" panose="02020603050405020304" pitchFamily="18" charset="0"/>
            </a:endParaRPr>
          </a:p>
          <a:p>
            <a:pPr algn="just" eaLnBrk="1" hangingPunct="1">
              <a:lnSpc>
                <a:spcPct val="110000"/>
              </a:lnSpc>
              <a:buFont typeface="Wingdings" panose="05000000000000000000" pitchFamily="2" charset="2"/>
              <a:buChar char="ü"/>
            </a:pPr>
            <a:r>
              <a:rPr lang="es-AR" altLang="es-AR" sz="2100">
                <a:latin typeface="Times New Roman" panose="02020603050405020304" pitchFamily="18" charset="0"/>
              </a:rPr>
              <a:t>Comunicación a la autoridad fiscal.</a:t>
            </a:r>
          </a:p>
          <a:p>
            <a:pPr algn="just" eaLnBrk="1" hangingPunct="1">
              <a:lnSpc>
                <a:spcPct val="110000"/>
              </a:lnSpc>
              <a:buFont typeface="Wingdings" panose="05000000000000000000" pitchFamily="2" charset="2"/>
              <a:buChar char="ü"/>
            </a:pPr>
            <a:endParaRPr lang="es-AR" altLang="es-AR" sz="2100">
              <a:latin typeface="Times New Roman" panose="02020603050405020304" pitchFamily="18" charset="0"/>
            </a:endParaRPr>
          </a:p>
          <a:p>
            <a:pPr algn="just" eaLnBrk="1" hangingPunct="1">
              <a:lnSpc>
                <a:spcPct val="110000"/>
              </a:lnSpc>
              <a:buFont typeface="Wingdings" panose="05000000000000000000" pitchFamily="2" charset="2"/>
              <a:buChar char="ü"/>
            </a:pPr>
            <a:r>
              <a:rPr lang="es-AR" altLang="es-AR" sz="2100">
                <a:latin typeface="Times New Roman" panose="02020603050405020304" pitchFamily="18" charset="0"/>
              </a:rPr>
              <a:t>Autorización de la autoridad fiscal.</a:t>
            </a:r>
          </a:p>
          <a:p>
            <a:pPr algn="just" eaLnBrk="1" hangingPunct="1">
              <a:lnSpc>
                <a:spcPct val="110000"/>
              </a:lnSpc>
              <a:buFont typeface="Wingdings" panose="05000000000000000000" pitchFamily="2" charset="2"/>
              <a:buChar char="ü"/>
            </a:pPr>
            <a:endParaRPr lang="es-AR" altLang="es-AR" sz="2100">
              <a:latin typeface="Times New Roman" panose="02020603050405020304" pitchFamily="18" charset="0"/>
            </a:endParaRPr>
          </a:p>
        </p:txBody>
      </p:sp>
      <p:sp>
        <p:nvSpPr>
          <p:cNvPr id="13316" name="Text Box 3">
            <a:extLst>
              <a:ext uri="{FF2B5EF4-FFF2-40B4-BE49-F238E27FC236}">
                <a16:creationId xmlns:a16="http://schemas.microsoft.com/office/drawing/2014/main" id="{E5C678C0-D450-6FBB-4DB3-984806AF75BE}"/>
              </a:ext>
            </a:extLst>
          </p:cNvPr>
          <p:cNvSpPr txBox="1">
            <a:spLocks noChangeArrowheads="1"/>
          </p:cNvSpPr>
          <p:nvPr/>
        </p:nvSpPr>
        <p:spPr bwMode="auto">
          <a:xfrm>
            <a:off x="1314450" y="470434"/>
            <a:ext cx="6172200" cy="839076"/>
          </a:xfrm>
          <a:prstGeom prst="rect">
            <a:avLst/>
          </a:prstGeom>
          <a:solidFill>
            <a:srgbClr val="FFCCFF"/>
          </a:solidFill>
          <a:ln w="9525">
            <a:solidFill>
              <a:schemeClr val="tx1"/>
            </a:solidFill>
            <a:miter lim="800000"/>
            <a:headEnd/>
            <a:tailEnd/>
          </a:ln>
        </p:spPr>
        <p:txBody>
          <a:bodyPr>
            <a:spAutoFit/>
          </a:bodyPr>
          <a:lstStyle>
            <a:defPPr>
              <a:defRPr lang="en-US"/>
            </a:defPPr>
            <a:lvl1pPr>
              <a:lnSpc>
                <a:spcPct val="80000"/>
              </a:lnSpc>
              <a:spcBef>
                <a:spcPct val="50000"/>
              </a:spcBef>
              <a:defRPr sz="825" b="1" u="sng">
                <a:latin typeface="Times New Roman" panose="02020603050405020304" pitchFamily="18" charset="0"/>
              </a:defRPr>
            </a:lvl1pPr>
            <a:lvl2pPr marL="742950" indent="-285750" eaLnBrk="0" hangingPunct="0">
              <a:defRPr>
                <a:latin typeface="Arial" panose="020B0604020202020204" pitchFamily="34" charset="0"/>
              </a:defRPr>
            </a:lvl2pPr>
            <a:lvl3pPr marL="1143000" indent="-228600" eaLnBrk="0" hangingPunct="0">
              <a:defRPr>
                <a:latin typeface="Arial" panose="020B0604020202020204" pitchFamily="34" charset="0"/>
              </a:defRPr>
            </a:lvl3pPr>
            <a:lvl4pPr marL="1600200" indent="-228600" eaLnBrk="0" hangingPunct="0">
              <a:defRPr>
                <a:latin typeface="Arial" panose="020B0604020202020204" pitchFamily="34" charset="0"/>
              </a:defRPr>
            </a:lvl4pPr>
            <a:lvl5pPr marL="2057400" indent="-228600" eaLnBrk="0" hangingPunct="0">
              <a:defRPr>
                <a:latin typeface="Arial" panose="020B0604020202020204" pitchFamily="34" charset="0"/>
              </a:defRPr>
            </a:lvl5pPr>
            <a:lvl6pPr marL="2514600" indent="-228600" algn="ctr" eaLnBrk="0" fontAlgn="base" hangingPunct="0">
              <a:spcBef>
                <a:spcPct val="0"/>
              </a:spcBef>
              <a:spcAft>
                <a:spcPct val="0"/>
              </a:spcAft>
              <a:defRPr>
                <a:latin typeface="Arial" panose="020B0604020202020204" pitchFamily="34" charset="0"/>
              </a:defRPr>
            </a:lvl6pPr>
            <a:lvl7pPr marL="2971800" indent="-228600" algn="ctr" eaLnBrk="0" fontAlgn="base" hangingPunct="0">
              <a:spcBef>
                <a:spcPct val="0"/>
              </a:spcBef>
              <a:spcAft>
                <a:spcPct val="0"/>
              </a:spcAft>
              <a:defRPr>
                <a:latin typeface="Arial" panose="020B0604020202020204" pitchFamily="34" charset="0"/>
              </a:defRPr>
            </a:lvl7pPr>
            <a:lvl8pPr marL="3429000" indent="-228600" algn="ctr" eaLnBrk="0" fontAlgn="base" hangingPunct="0">
              <a:spcBef>
                <a:spcPct val="0"/>
              </a:spcBef>
              <a:spcAft>
                <a:spcPct val="0"/>
              </a:spcAft>
              <a:defRPr>
                <a:latin typeface="Arial" panose="020B0604020202020204" pitchFamily="34" charset="0"/>
              </a:defRPr>
            </a:lvl8pPr>
            <a:lvl9pPr marL="3886200" indent="-228600" algn="ctr" eaLnBrk="0" fontAlgn="base" hangingPunct="0">
              <a:spcBef>
                <a:spcPct val="0"/>
              </a:spcBef>
              <a:spcAft>
                <a:spcPct val="0"/>
              </a:spcAft>
              <a:defRPr>
                <a:latin typeface="Arial" panose="020B0604020202020204" pitchFamily="34" charset="0"/>
              </a:defRPr>
            </a:lvl9pPr>
          </a:lstStyle>
          <a:p>
            <a:endParaRPr lang="es-AR" altLang="es-AR" dirty="0"/>
          </a:p>
          <a:p>
            <a:r>
              <a:rPr lang="es-AR" altLang="es-AR" sz="2400" dirty="0"/>
              <a:t>MEDIDAS ANTIABUSO</a:t>
            </a:r>
          </a:p>
          <a:p>
            <a:endParaRPr lang="es-ES" alt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Marcador de número de diapositiva">
            <a:extLst>
              <a:ext uri="{FF2B5EF4-FFF2-40B4-BE49-F238E27FC236}">
                <a16:creationId xmlns:a16="http://schemas.microsoft.com/office/drawing/2014/main" id="{C919E571-F380-DEE9-A820-8B07C405608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FAF535-A58D-4C4E-A1DF-560F5CD21A06}" type="slidenum">
              <a:rPr lang="es-ES" altLang="es-AR"/>
              <a:pPr eaLnBrk="1" hangingPunct="1"/>
              <a:t>5</a:t>
            </a:fld>
            <a:endParaRPr lang="es-ES" altLang="es-AR"/>
          </a:p>
        </p:txBody>
      </p:sp>
      <p:sp>
        <p:nvSpPr>
          <p:cNvPr id="14339" name="Text Box 2">
            <a:extLst>
              <a:ext uri="{FF2B5EF4-FFF2-40B4-BE49-F238E27FC236}">
                <a16:creationId xmlns:a16="http://schemas.microsoft.com/office/drawing/2014/main" id="{E858C1B8-4798-0239-3C67-8B25D3139B6D}"/>
              </a:ext>
            </a:extLst>
          </p:cNvPr>
          <p:cNvSpPr txBox="1">
            <a:spLocks noChangeArrowheads="1"/>
          </p:cNvSpPr>
          <p:nvPr/>
        </p:nvSpPr>
        <p:spPr bwMode="auto">
          <a:xfrm>
            <a:off x="1314450" y="1159670"/>
            <a:ext cx="6343650" cy="35086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80000"/>
              </a:lnSpc>
              <a:spcBef>
                <a:spcPct val="50000"/>
              </a:spcBef>
            </a:pPr>
            <a:r>
              <a:rPr lang="es-AR" altLang="es-AR" sz="2100" b="1">
                <a:latin typeface="Times New Roman" panose="02020603050405020304" pitchFamily="18" charset="0"/>
                <a:cs typeface="Times New Roman" panose="02020603050405020304" pitchFamily="18" charset="0"/>
              </a:rPr>
              <a:t>LEY 18.527 (1969) – vigencia 1/1/70</a:t>
            </a:r>
            <a:endParaRPr lang="es-ES" altLang="es-AR">
              <a:latin typeface="Times New Roman" panose="02020603050405020304" pitchFamily="18" charset="0"/>
              <a:cs typeface="Times New Roman" panose="02020603050405020304" pitchFamily="18" charset="0"/>
            </a:endParaRPr>
          </a:p>
        </p:txBody>
      </p:sp>
      <p:sp>
        <p:nvSpPr>
          <p:cNvPr id="14340" name="Text Box 3">
            <a:extLst>
              <a:ext uri="{FF2B5EF4-FFF2-40B4-BE49-F238E27FC236}">
                <a16:creationId xmlns:a16="http://schemas.microsoft.com/office/drawing/2014/main" id="{4EB8D3E4-7101-3A7A-9D3D-29E2A16A4649}"/>
              </a:ext>
            </a:extLst>
          </p:cNvPr>
          <p:cNvSpPr txBox="1">
            <a:spLocks noChangeArrowheads="1"/>
          </p:cNvSpPr>
          <p:nvPr/>
        </p:nvSpPr>
        <p:spPr bwMode="auto">
          <a:xfrm>
            <a:off x="1428750" y="1916907"/>
            <a:ext cx="61722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7363" indent="-2921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Tx/>
              <a:buChar char="–"/>
            </a:pPr>
            <a:r>
              <a:rPr lang="es-AR" altLang="es-AR" sz="2100">
                <a:latin typeface="Times New Roman" panose="02020603050405020304" pitchFamily="18" charset="0"/>
              </a:rPr>
              <a:t>Reconoció la NEUTRALIDAD fiscal en los procesos de reorganización de empresas y el TRASLADO de derechos y obligaciones fiscales.</a:t>
            </a:r>
            <a:endParaRPr lang="es-ES" altLang="es-AR" sz="2100">
              <a:latin typeface="Times New Roman" panose="02020603050405020304" pitchFamily="18" charset="0"/>
            </a:endParaRPr>
          </a:p>
        </p:txBody>
      </p:sp>
      <p:sp>
        <p:nvSpPr>
          <p:cNvPr id="14341" name="Text Box 4">
            <a:extLst>
              <a:ext uri="{FF2B5EF4-FFF2-40B4-BE49-F238E27FC236}">
                <a16:creationId xmlns:a16="http://schemas.microsoft.com/office/drawing/2014/main" id="{E64DF9BA-0AC0-94CA-D705-CD42AA8B9FF7}"/>
              </a:ext>
            </a:extLst>
          </p:cNvPr>
          <p:cNvSpPr txBox="1">
            <a:spLocks noChangeArrowheads="1"/>
          </p:cNvSpPr>
          <p:nvPr/>
        </p:nvSpPr>
        <p:spPr bwMode="auto">
          <a:xfrm>
            <a:off x="1385888" y="3367089"/>
            <a:ext cx="6343650" cy="35086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80000"/>
              </a:lnSpc>
              <a:spcBef>
                <a:spcPct val="50000"/>
              </a:spcBef>
            </a:pPr>
            <a:r>
              <a:rPr lang="es-AR" altLang="es-AR" sz="2100" b="1">
                <a:latin typeface="Times New Roman" panose="02020603050405020304" pitchFamily="18" charset="0"/>
                <a:cs typeface="Times New Roman" panose="02020603050405020304" pitchFamily="18" charset="0"/>
              </a:rPr>
              <a:t>LEY 21.604   (1977)</a:t>
            </a:r>
            <a:endParaRPr lang="es-ES" altLang="es-AR">
              <a:latin typeface="Times New Roman" panose="02020603050405020304" pitchFamily="18" charset="0"/>
              <a:cs typeface="Times New Roman" panose="02020603050405020304" pitchFamily="18" charset="0"/>
            </a:endParaRPr>
          </a:p>
        </p:txBody>
      </p:sp>
      <p:sp>
        <p:nvSpPr>
          <p:cNvPr id="14342" name="Text Box 5">
            <a:extLst>
              <a:ext uri="{FF2B5EF4-FFF2-40B4-BE49-F238E27FC236}">
                <a16:creationId xmlns:a16="http://schemas.microsoft.com/office/drawing/2014/main" id="{B9BDED68-9918-3828-7C77-EF4231C1A23D}"/>
              </a:ext>
            </a:extLst>
          </p:cNvPr>
          <p:cNvSpPr txBox="1">
            <a:spLocks noChangeArrowheads="1"/>
          </p:cNvSpPr>
          <p:nvPr/>
        </p:nvSpPr>
        <p:spPr bwMode="auto">
          <a:xfrm>
            <a:off x="1385888" y="4879182"/>
            <a:ext cx="6343650" cy="35086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80000"/>
              </a:lnSpc>
              <a:spcBef>
                <a:spcPct val="50000"/>
              </a:spcBef>
            </a:pPr>
            <a:r>
              <a:rPr lang="es-AR" altLang="es-AR" sz="2100" b="1">
                <a:latin typeface="Times New Roman" panose="02020603050405020304" pitchFamily="18" charset="0"/>
                <a:cs typeface="Times New Roman" panose="02020603050405020304" pitchFamily="18" charset="0"/>
              </a:rPr>
              <a:t>LEY 25.063   (dic. 1998)</a:t>
            </a:r>
            <a:endParaRPr lang="es-ES" altLang="es-AR">
              <a:latin typeface="Times New Roman" panose="02020603050405020304" pitchFamily="18" charset="0"/>
              <a:cs typeface="Times New Roman" panose="02020603050405020304" pitchFamily="18" charset="0"/>
            </a:endParaRPr>
          </a:p>
        </p:txBody>
      </p:sp>
      <p:sp>
        <p:nvSpPr>
          <p:cNvPr id="14343" name="Text Box 6">
            <a:extLst>
              <a:ext uri="{FF2B5EF4-FFF2-40B4-BE49-F238E27FC236}">
                <a16:creationId xmlns:a16="http://schemas.microsoft.com/office/drawing/2014/main" id="{C9EE651F-F5D8-16EB-7F7B-91A48A1727BA}"/>
              </a:ext>
            </a:extLst>
          </p:cNvPr>
          <p:cNvSpPr txBox="1">
            <a:spLocks noChangeArrowheads="1"/>
          </p:cNvSpPr>
          <p:nvPr/>
        </p:nvSpPr>
        <p:spPr bwMode="auto">
          <a:xfrm>
            <a:off x="1385888" y="4131470"/>
            <a:ext cx="6343650" cy="35086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80000"/>
              </a:lnSpc>
              <a:spcBef>
                <a:spcPct val="50000"/>
              </a:spcBef>
            </a:pPr>
            <a:r>
              <a:rPr lang="es-AR" altLang="es-AR" sz="2100" b="1">
                <a:latin typeface="Times New Roman" panose="02020603050405020304" pitchFamily="18" charset="0"/>
                <a:cs typeface="Times New Roman" panose="02020603050405020304" pitchFamily="18" charset="0"/>
              </a:rPr>
              <a:t>LEY 21.911   (1978)</a:t>
            </a:r>
            <a:endParaRPr lang="es-ES" altLang="es-AR">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a:extLst>
              <a:ext uri="{FF2B5EF4-FFF2-40B4-BE49-F238E27FC236}">
                <a16:creationId xmlns:a16="http://schemas.microsoft.com/office/drawing/2014/main" id="{E2A61701-4A1F-54A9-7E9D-385F40485C8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fld id="{ED56E305-5FC9-4BDB-AD38-0DE08805AFF2}" type="slidenum">
              <a:rPr lang="es-ES_tradnl" altLang="es-AR">
                <a:latin typeface="Times New Roman" panose="02020603050405020304" pitchFamily="18" charset="0"/>
              </a:rPr>
              <a:pPr/>
              <a:t>6</a:t>
            </a:fld>
            <a:endParaRPr lang="es-ES_tradnl" altLang="es-AR">
              <a:latin typeface="Times New Roman" panose="02020603050405020304" pitchFamily="18" charset="0"/>
            </a:endParaRPr>
          </a:p>
        </p:txBody>
      </p:sp>
      <p:sp>
        <p:nvSpPr>
          <p:cNvPr id="15363" name="Text Box 4">
            <a:extLst>
              <a:ext uri="{FF2B5EF4-FFF2-40B4-BE49-F238E27FC236}">
                <a16:creationId xmlns:a16="http://schemas.microsoft.com/office/drawing/2014/main" id="{CCF8CA01-DBF5-5B64-B7F1-3385C50E7EDB}"/>
              </a:ext>
            </a:extLst>
          </p:cNvPr>
          <p:cNvSpPr txBox="1">
            <a:spLocks noChangeArrowheads="1"/>
          </p:cNvSpPr>
          <p:nvPr/>
        </p:nvSpPr>
        <p:spPr bwMode="auto">
          <a:xfrm>
            <a:off x="1314450" y="913198"/>
            <a:ext cx="6289508" cy="774443"/>
          </a:xfrm>
          <a:prstGeom prst="rect">
            <a:avLst/>
          </a:prstGeom>
          <a:solidFill>
            <a:srgbClr val="FFCCFF"/>
          </a:solidFill>
          <a:ln w="9525">
            <a:solidFill>
              <a:schemeClr val="tx1"/>
            </a:solidFill>
            <a:miter lim="800000"/>
            <a:headEnd/>
            <a:tailEnd/>
          </a:ln>
        </p:spPr>
        <p:txBody>
          <a:bodyPr>
            <a:spAutoFit/>
          </a:bodyPr>
          <a:lstStyle>
            <a:defPPr>
              <a:defRPr lang="en-US"/>
            </a:defPPr>
            <a:lvl1pPr>
              <a:lnSpc>
                <a:spcPct val="80000"/>
              </a:lnSpc>
              <a:spcBef>
                <a:spcPct val="50000"/>
              </a:spcBef>
              <a:defRPr sz="825" b="1" u="sng">
                <a:latin typeface="Times New Roman" panose="02020603050405020304" pitchFamily="18" charset="0"/>
              </a:defRPr>
            </a:lvl1pPr>
            <a:lvl2pPr marL="742950" indent="-285750" eaLnBrk="0" hangingPunct="0">
              <a:defRPr>
                <a:latin typeface="Arial" panose="020B0604020202020204" pitchFamily="34" charset="0"/>
              </a:defRPr>
            </a:lvl2pPr>
            <a:lvl3pPr marL="1143000" indent="-228600" eaLnBrk="0" hangingPunct="0">
              <a:defRPr>
                <a:latin typeface="Arial" panose="020B0604020202020204" pitchFamily="34" charset="0"/>
              </a:defRPr>
            </a:lvl3pPr>
            <a:lvl4pPr marL="1600200" indent="-228600" eaLnBrk="0" hangingPunct="0">
              <a:defRPr>
                <a:latin typeface="Arial" panose="020B0604020202020204" pitchFamily="34" charset="0"/>
              </a:defRPr>
            </a:lvl4pPr>
            <a:lvl5pPr marL="2057400" indent="-228600" eaLnBrk="0" hangingPunct="0">
              <a:defRPr>
                <a:latin typeface="Arial" panose="020B0604020202020204" pitchFamily="34" charset="0"/>
              </a:defRPr>
            </a:lvl5pPr>
            <a:lvl6pPr marL="2514600" indent="-228600" algn="ctr" eaLnBrk="0" fontAlgn="base" hangingPunct="0">
              <a:spcBef>
                <a:spcPct val="0"/>
              </a:spcBef>
              <a:spcAft>
                <a:spcPct val="0"/>
              </a:spcAft>
              <a:defRPr>
                <a:latin typeface="Arial" panose="020B0604020202020204" pitchFamily="34" charset="0"/>
              </a:defRPr>
            </a:lvl6pPr>
            <a:lvl7pPr marL="2971800" indent="-228600" algn="ctr" eaLnBrk="0" fontAlgn="base" hangingPunct="0">
              <a:spcBef>
                <a:spcPct val="0"/>
              </a:spcBef>
              <a:spcAft>
                <a:spcPct val="0"/>
              </a:spcAft>
              <a:defRPr>
                <a:latin typeface="Arial" panose="020B0604020202020204" pitchFamily="34" charset="0"/>
              </a:defRPr>
            </a:lvl7pPr>
            <a:lvl8pPr marL="3429000" indent="-228600" algn="ctr" eaLnBrk="0" fontAlgn="base" hangingPunct="0">
              <a:spcBef>
                <a:spcPct val="0"/>
              </a:spcBef>
              <a:spcAft>
                <a:spcPct val="0"/>
              </a:spcAft>
              <a:defRPr>
                <a:latin typeface="Arial" panose="020B0604020202020204" pitchFamily="34" charset="0"/>
              </a:defRPr>
            </a:lvl8pPr>
            <a:lvl9pPr marL="3886200" indent="-228600" algn="ctr" eaLnBrk="0" fontAlgn="base" hangingPunct="0">
              <a:spcBef>
                <a:spcPct val="0"/>
              </a:spcBef>
              <a:spcAft>
                <a:spcPct val="0"/>
              </a:spcAft>
              <a:defRPr>
                <a:latin typeface="Arial" panose="020B0604020202020204" pitchFamily="34" charset="0"/>
              </a:defRPr>
            </a:lvl9pPr>
          </a:lstStyle>
          <a:p>
            <a:endParaRPr lang="es-AR" altLang="es-AR" sz="100" dirty="0"/>
          </a:p>
          <a:p>
            <a:r>
              <a:rPr lang="es-AR" altLang="es-AR" sz="2400" dirty="0"/>
              <a:t>EXPOSICIÓN</a:t>
            </a:r>
            <a:r>
              <a:rPr lang="es-AR" altLang="es-AR" dirty="0"/>
              <a:t>   </a:t>
            </a:r>
            <a:r>
              <a:rPr lang="es-AR" altLang="es-AR" sz="2400" dirty="0"/>
              <a:t>MOTIVOS</a:t>
            </a:r>
            <a:r>
              <a:rPr lang="es-AR" altLang="es-AR" dirty="0"/>
              <a:t>   </a:t>
            </a:r>
            <a:r>
              <a:rPr lang="es-AR" altLang="es-AR" sz="2400" dirty="0"/>
              <a:t>LEY</a:t>
            </a:r>
            <a:r>
              <a:rPr lang="es-AR" altLang="es-AR" dirty="0"/>
              <a:t> </a:t>
            </a:r>
            <a:r>
              <a:rPr lang="es-AR" altLang="es-AR" sz="2400" dirty="0"/>
              <a:t>18.527</a:t>
            </a:r>
            <a:endParaRPr lang="es-ES" altLang="es-AR" sz="2400" dirty="0"/>
          </a:p>
          <a:p>
            <a:endParaRPr lang="es-AR" altLang="es-AR" dirty="0"/>
          </a:p>
        </p:txBody>
      </p:sp>
      <p:sp>
        <p:nvSpPr>
          <p:cNvPr id="15364" name="Text Box 5">
            <a:extLst>
              <a:ext uri="{FF2B5EF4-FFF2-40B4-BE49-F238E27FC236}">
                <a16:creationId xmlns:a16="http://schemas.microsoft.com/office/drawing/2014/main" id="{DD0138DB-71D8-35BD-4642-AE32DDBB9F00}"/>
              </a:ext>
            </a:extLst>
          </p:cNvPr>
          <p:cNvSpPr txBox="1">
            <a:spLocks noChangeArrowheads="1"/>
          </p:cNvSpPr>
          <p:nvPr/>
        </p:nvSpPr>
        <p:spPr bwMode="auto">
          <a:xfrm>
            <a:off x="1600200" y="1808560"/>
            <a:ext cx="6115050" cy="374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90000"/>
              </a:lnSpc>
              <a:spcBef>
                <a:spcPct val="50000"/>
              </a:spcBef>
            </a:pPr>
            <a:r>
              <a:rPr lang="es-ES" altLang="es-AR" sz="2100" dirty="0">
                <a:latin typeface="Times New Roman" panose="02020603050405020304" pitchFamily="18" charset="0"/>
                <a:cs typeface="Times New Roman" panose="02020603050405020304" pitchFamily="18" charset="0"/>
              </a:rPr>
              <a:t>“... dentro de los objetivos vinculados con la eficiencia del sector privado, jugó un papel importante el hecho de que las empresas logren una dimensión apropiada a la </a:t>
            </a:r>
            <a:r>
              <a:rPr lang="es-ES" altLang="es-AR" sz="2100" b="1" dirty="0">
                <a:latin typeface="Times New Roman" panose="02020603050405020304" pitchFamily="18" charset="0"/>
                <a:cs typeface="Times New Roman" panose="02020603050405020304" pitchFamily="18" charset="0"/>
              </a:rPr>
              <a:t>producción en gran escala</a:t>
            </a:r>
            <a:r>
              <a:rPr lang="es-ES" altLang="es-AR" sz="2100" dirty="0">
                <a:latin typeface="Times New Roman" panose="02020603050405020304" pitchFamily="18" charset="0"/>
                <a:cs typeface="Times New Roman" panose="02020603050405020304" pitchFamily="18" charset="0"/>
              </a:rPr>
              <a:t> en algunos casos y aprovechen las </a:t>
            </a:r>
            <a:r>
              <a:rPr lang="es-ES" altLang="es-AR" sz="2100" b="1" dirty="0">
                <a:latin typeface="Times New Roman" panose="02020603050405020304" pitchFamily="18" charset="0"/>
                <a:cs typeface="Times New Roman" panose="02020603050405020304" pitchFamily="18" charset="0"/>
              </a:rPr>
              <a:t>ventajas de la especialización</a:t>
            </a:r>
            <a:r>
              <a:rPr lang="es-ES" altLang="es-AR" sz="2100" dirty="0">
                <a:latin typeface="Times New Roman" panose="02020603050405020304" pitchFamily="18" charset="0"/>
                <a:cs typeface="Times New Roman" panose="02020603050405020304" pitchFamily="18" charset="0"/>
              </a:rPr>
              <a:t> en otros.   </a:t>
            </a:r>
          </a:p>
          <a:p>
            <a:pPr algn="just" eaLnBrk="1" hangingPunct="1">
              <a:lnSpc>
                <a:spcPct val="90000"/>
              </a:lnSpc>
              <a:spcBef>
                <a:spcPct val="50000"/>
              </a:spcBef>
            </a:pPr>
            <a:r>
              <a:rPr lang="es-AR" altLang="es-AR" sz="2100" dirty="0">
                <a:latin typeface="Times New Roman" panose="02020603050405020304" pitchFamily="18" charset="0"/>
                <a:cs typeface="Times New Roman" panose="02020603050405020304" pitchFamily="18" charset="0"/>
              </a:rPr>
              <a:t>El sistema tributario argentino  en muchos casos obstaculiza la reorganización de empresas, dándole el carácter de operación gravada e impidiendo de ese modo –por razones de costo fiscal- se realicen reorganizaciones cuyo resultado podría ser el </a:t>
            </a:r>
            <a:r>
              <a:rPr lang="es-AR" altLang="es-AR" sz="2100" b="1" dirty="0">
                <a:latin typeface="Times New Roman" panose="02020603050405020304" pitchFamily="18" charset="0"/>
                <a:cs typeface="Times New Roman" panose="02020603050405020304" pitchFamily="18" charset="0"/>
              </a:rPr>
              <a:t>mejoramiento de la productividad</a:t>
            </a:r>
            <a:r>
              <a:rPr lang="es-AR" altLang="es-AR" sz="2100" dirty="0">
                <a:latin typeface="Times New Roman" panose="02020603050405020304" pitchFamily="18" charset="0"/>
                <a:cs typeface="Times New Roman" panose="02020603050405020304" pitchFamily="18" charset="0"/>
              </a:rPr>
              <a:t>.</a:t>
            </a:r>
            <a:r>
              <a:rPr lang="es-AR" altLang="es-AR" sz="2100" i="1" dirty="0">
                <a:latin typeface="Times New Roman" panose="02020603050405020304" pitchFamily="18" charset="0"/>
                <a:cs typeface="Times New Roman" panose="02020603050405020304" pitchFamily="18" charset="0"/>
              </a:rPr>
              <a:t>  </a:t>
            </a:r>
            <a:endParaRPr lang="es-ES" altLang="es-AR" sz="21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a:extLst>
              <a:ext uri="{FF2B5EF4-FFF2-40B4-BE49-F238E27FC236}">
                <a16:creationId xmlns:a16="http://schemas.microsoft.com/office/drawing/2014/main" id="{5787807C-6A0B-BF1E-252A-C68C2BC1F01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fld id="{9F62367F-BB39-4567-A797-0333B8FF377C}" type="slidenum">
              <a:rPr lang="es-ES_tradnl" altLang="es-AR">
                <a:latin typeface="Times New Roman" panose="02020603050405020304" pitchFamily="18" charset="0"/>
              </a:rPr>
              <a:pPr/>
              <a:t>7</a:t>
            </a:fld>
            <a:endParaRPr lang="es-ES_tradnl" altLang="es-AR">
              <a:latin typeface="Times New Roman" panose="02020603050405020304" pitchFamily="18" charset="0"/>
            </a:endParaRPr>
          </a:p>
        </p:txBody>
      </p:sp>
      <p:sp>
        <p:nvSpPr>
          <p:cNvPr id="16387" name="Rectangle 4">
            <a:extLst>
              <a:ext uri="{FF2B5EF4-FFF2-40B4-BE49-F238E27FC236}">
                <a16:creationId xmlns:a16="http://schemas.microsoft.com/office/drawing/2014/main" id="{BF142815-AA76-914F-50ED-D99B3A954A7D}"/>
              </a:ext>
            </a:extLst>
          </p:cNvPr>
          <p:cNvSpPr>
            <a:spLocks noChangeArrowheads="1"/>
          </p:cNvSpPr>
          <p:nvPr/>
        </p:nvSpPr>
        <p:spPr bwMode="auto">
          <a:xfrm>
            <a:off x="1600200" y="1828801"/>
            <a:ext cx="5943600" cy="348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AR" sz="2100" dirty="0">
                <a:latin typeface="Times New Roman" panose="02020603050405020304" pitchFamily="18" charset="0"/>
                <a:cs typeface="Times New Roman" panose="02020603050405020304" pitchFamily="18" charset="0"/>
              </a:rPr>
              <a:t>El propósito central  de las reformas vinculadas con este punto, consiste en facilitar esos procesos de reorganización, impidiendo de ese modo que las tendencias del mercado a la </a:t>
            </a:r>
            <a:r>
              <a:rPr lang="es-ES" altLang="es-AR" sz="2100" b="1" dirty="0">
                <a:latin typeface="Times New Roman" panose="02020603050405020304" pitchFamily="18" charset="0"/>
                <a:cs typeface="Times New Roman" panose="02020603050405020304" pitchFamily="18" charset="0"/>
              </a:rPr>
              <a:t>optimización del rendimiento de los factores productivos</a:t>
            </a:r>
            <a:r>
              <a:rPr lang="es-ES" altLang="es-AR" sz="2100" dirty="0">
                <a:latin typeface="Times New Roman" panose="02020603050405020304" pitchFamily="18" charset="0"/>
                <a:cs typeface="Times New Roman" panose="02020603050405020304" pitchFamily="18" charset="0"/>
              </a:rPr>
              <a:t> sean obstaculizadas por razones impositivas.  </a:t>
            </a:r>
          </a:p>
          <a:p>
            <a:pPr algn="just" eaLnBrk="1" hangingPunct="1">
              <a:spcBef>
                <a:spcPct val="50000"/>
              </a:spcBef>
            </a:pPr>
            <a:r>
              <a:rPr lang="es-ES" altLang="es-AR" sz="2100" dirty="0">
                <a:latin typeface="Times New Roman" panose="02020603050405020304" pitchFamily="18" charset="0"/>
                <a:cs typeface="Times New Roman" panose="02020603050405020304" pitchFamily="18" charset="0"/>
              </a:rPr>
              <a:t>Se han adoptado, por otra parte, algunos recaudos para impedir que las reorganizaciones tengan </a:t>
            </a:r>
            <a:r>
              <a:rPr lang="es-ES" altLang="es-AR" sz="2100" b="1" dirty="0">
                <a:latin typeface="Times New Roman" panose="02020603050405020304" pitchFamily="18" charset="0"/>
                <a:cs typeface="Times New Roman" panose="02020603050405020304" pitchFamily="18" charset="0"/>
              </a:rPr>
              <a:t>propósitos exclusivamente fiscales</a:t>
            </a:r>
            <a:r>
              <a:rPr lang="es-ES" altLang="es-AR" sz="2100" dirty="0">
                <a:latin typeface="Times New Roman" panose="02020603050405020304" pitchFamily="18" charset="0"/>
                <a:cs typeface="Times New Roman" panose="02020603050405020304" pitchFamily="18" charset="0"/>
              </a:rPr>
              <a:t>, ya que en tal caso no se lograría el objetivo deseado”.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a:extLst>
              <a:ext uri="{FF2B5EF4-FFF2-40B4-BE49-F238E27FC236}">
                <a16:creationId xmlns:a16="http://schemas.microsoft.com/office/drawing/2014/main" id="{3974EF77-0434-E4B6-F878-C6154186A6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algn="ctr" eaLnBrk="0" fontAlgn="base" hangingPunct="0">
              <a:spcBef>
                <a:spcPct val="0"/>
              </a:spcBef>
              <a:spcAft>
                <a:spcPct val="0"/>
              </a:spcAft>
              <a:defRPr>
                <a:solidFill>
                  <a:schemeClr val="tx1"/>
                </a:solidFill>
                <a:latin typeface="Arial" panose="020B0604020202020204" pitchFamily="34" charset="0"/>
              </a:defRPr>
            </a:lvl6pPr>
            <a:lvl7pPr marL="2228850" indent="-171450" algn="ctr" eaLnBrk="0" fontAlgn="base" hangingPunct="0">
              <a:spcBef>
                <a:spcPct val="0"/>
              </a:spcBef>
              <a:spcAft>
                <a:spcPct val="0"/>
              </a:spcAft>
              <a:defRPr>
                <a:solidFill>
                  <a:schemeClr val="tx1"/>
                </a:solidFill>
                <a:latin typeface="Arial" panose="020B0604020202020204" pitchFamily="34" charset="0"/>
              </a:defRPr>
            </a:lvl7pPr>
            <a:lvl8pPr marL="2571750" indent="-171450" algn="ctr" eaLnBrk="0" fontAlgn="base" hangingPunct="0">
              <a:spcBef>
                <a:spcPct val="0"/>
              </a:spcBef>
              <a:spcAft>
                <a:spcPct val="0"/>
              </a:spcAft>
              <a:defRPr>
                <a:solidFill>
                  <a:schemeClr val="tx1"/>
                </a:solidFill>
                <a:latin typeface="Arial" panose="020B0604020202020204" pitchFamily="34" charset="0"/>
              </a:defRPr>
            </a:lvl8pPr>
            <a:lvl9pPr marL="2914650" indent="-171450" algn="ctr" eaLnBrk="0" fontAlgn="base" hangingPunct="0">
              <a:spcBef>
                <a:spcPct val="0"/>
              </a:spcBef>
              <a:spcAft>
                <a:spcPct val="0"/>
              </a:spcAft>
              <a:defRPr>
                <a:solidFill>
                  <a:schemeClr val="tx1"/>
                </a:solidFill>
                <a:latin typeface="Arial" panose="020B0604020202020204" pitchFamily="34" charset="0"/>
              </a:defRPr>
            </a:lvl9pPr>
          </a:lstStyle>
          <a:p>
            <a:fld id="{C5AE9C8D-B11D-45A4-8E78-A1F7F7A4F810}" type="slidenum">
              <a:rPr lang="es-ES_tradnl" altLang="es-AR">
                <a:latin typeface="Times New Roman" panose="02020603050405020304" pitchFamily="18" charset="0"/>
              </a:rPr>
              <a:pPr/>
              <a:t>8</a:t>
            </a:fld>
            <a:endParaRPr lang="es-ES_tradnl" altLang="es-AR">
              <a:latin typeface="Times New Roman" panose="02020603050405020304" pitchFamily="18" charset="0"/>
            </a:endParaRPr>
          </a:p>
        </p:txBody>
      </p:sp>
      <p:sp>
        <p:nvSpPr>
          <p:cNvPr id="17411" name="Rectangle 4">
            <a:extLst>
              <a:ext uri="{FF2B5EF4-FFF2-40B4-BE49-F238E27FC236}">
                <a16:creationId xmlns:a16="http://schemas.microsoft.com/office/drawing/2014/main" id="{06B3928F-8772-56DA-4FBE-AB96E83B4E36}"/>
              </a:ext>
            </a:extLst>
          </p:cNvPr>
          <p:cNvSpPr>
            <a:spLocks noChangeArrowheads="1"/>
          </p:cNvSpPr>
          <p:nvPr/>
        </p:nvSpPr>
        <p:spPr bwMode="auto">
          <a:xfrm>
            <a:off x="1428750" y="969750"/>
            <a:ext cx="6343650" cy="584775"/>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3200" b="1" dirty="0">
                <a:latin typeface="Times New Roman" panose="02020603050405020304" pitchFamily="18" charset="0"/>
              </a:rPr>
              <a:t>Normas aplicables </a:t>
            </a:r>
            <a:r>
              <a:rPr lang="es-ES_tradnl" altLang="es-AR" sz="2250" b="1" dirty="0">
                <a:latin typeface="Times New Roman" panose="02020603050405020304" pitchFamily="18" charset="0"/>
              </a:rPr>
              <a:t>	</a:t>
            </a:r>
          </a:p>
        </p:txBody>
      </p:sp>
      <p:sp>
        <p:nvSpPr>
          <p:cNvPr id="17412" name="Rectangle 5">
            <a:extLst>
              <a:ext uri="{FF2B5EF4-FFF2-40B4-BE49-F238E27FC236}">
                <a16:creationId xmlns:a16="http://schemas.microsoft.com/office/drawing/2014/main" id="{68F0665B-A551-39FA-0197-1EE9103C59E1}"/>
              </a:ext>
            </a:extLst>
          </p:cNvPr>
          <p:cNvSpPr>
            <a:spLocks noChangeArrowheads="1"/>
          </p:cNvSpPr>
          <p:nvPr/>
        </p:nvSpPr>
        <p:spPr bwMode="auto">
          <a:xfrm>
            <a:off x="1428750" y="2310058"/>
            <a:ext cx="63436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pPr>
            <a:r>
              <a:rPr lang="es-ES_tradnl" altLang="es-AR" sz="2100" b="1" dirty="0">
                <a:latin typeface="Times New Roman" panose="02020603050405020304" pitchFamily="18" charset="0"/>
              </a:rPr>
              <a:t>	Art. </a:t>
            </a:r>
            <a:r>
              <a:rPr lang="es-ES_tradnl" altLang="es-AR" sz="2100" dirty="0">
                <a:latin typeface="Times New Roman" panose="02020603050405020304" pitchFamily="18" charset="0"/>
              </a:rPr>
              <a:t>80 y 81</a:t>
            </a:r>
            <a:r>
              <a:rPr lang="es-ES_tradnl" altLang="es-AR" sz="2400" dirty="0">
                <a:latin typeface="Times New Roman" panose="02020603050405020304" pitchFamily="18" charset="0"/>
              </a:rPr>
              <a:t>  </a:t>
            </a:r>
            <a:r>
              <a:rPr lang="es-ES_tradnl" altLang="es-AR" sz="2100" dirty="0">
                <a:latin typeface="Times New Roman" panose="02020603050405020304" pitchFamily="18" charset="0"/>
              </a:rPr>
              <a:t>LIG (antes  arts. 77 y 78) </a:t>
            </a:r>
          </a:p>
          <a:p>
            <a:pPr algn="just" eaLnBrk="1" hangingPunct="1">
              <a:spcBef>
                <a:spcPct val="20000"/>
              </a:spcBef>
            </a:pPr>
            <a:endParaRPr lang="es-ES_tradnl" altLang="es-AR" sz="2100" dirty="0">
              <a:latin typeface="Times New Roman" panose="02020603050405020304" pitchFamily="18" charset="0"/>
            </a:endParaRPr>
          </a:p>
          <a:p>
            <a:pPr algn="just" eaLnBrk="1" hangingPunct="1">
              <a:spcBef>
                <a:spcPct val="20000"/>
              </a:spcBef>
            </a:pPr>
            <a:endParaRPr lang="es-ES_tradnl" altLang="es-AR" sz="2100" dirty="0">
              <a:latin typeface="Times New Roman" panose="02020603050405020304" pitchFamily="18" charset="0"/>
            </a:endParaRPr>
          </a:p>
          <a:p>
            <a:pPr algn="just" eaLnBrk="1" hangingPunct="1">
              <a:spcBef>
                <a:spcPct val="20000"/>
              </a:spcBef>
            </a:pPr>
            <a:r>
              <a:rPr lang="es-ES_tradnl" altLang="es-AR" sz="2100" b="1" dirty="0">
                <a:latin typeface="Times New Roman" panose="02020603050405020304" pitchFamily="18" charset="0"/>
              </a:rPr>
              <a:t>	Art. </a:t>
            </a:r>
            <a:r>
              <a:rPr lang="es-ES_tradnl" altLang="es-AR" sz="2100" dirty="0">
                <a:latin typeface="Times New Roman" panose="02020603050405020304" pitchFamily="18" charset="0"/>
              </a:rPr>
              <a:t>172 a 176 </a:t>
            </a:r>
            <a:r>
              <a:rPr lang="es-ES_tradnl" altLang="es-AR" sz="2100" dirty="0" err="1">
                <a:latin typeface="Times New Roman" panose="02020603050405020304" pitchFamily="18" charset="0"/>
              </a:rPr>
              <a:t>Dec</a:t>
            </a:r>
            <a:r>
              <a:rPr lang="es-ES_tradnl" altLang="es-AR" sz="2100" dirty="0">
                <a:latin typeface="Times New Roman" panose="02020603050405020304" pitchFamily="18" charset="0"/>
              </a:rPr>
              <a:t>. Reg. LIG (antes arts. 105 a 109)</a:t>
            </a:r>
          </a:p>
          <a:p>
            <a:pPr algn="just" eaLnBrk="1" hangingPunct="1">
              <a:spcBef>
                <a:spcPct val="20000"/>
              </a:spcBef>
            </a:pPr>
            <a:endParaRPr lang="es-ES_tradnl" altLang="es-AR" sz="2100" dirty="0">
              <a:latin typeface="Times New Roman" panose="02020603050405020304" pitchFamily="18" charset="0"/>
            </a:endParaRPr>
          </a:p>
          <a:p>
            <a:pPr algn="just" eaLnBrk="1" hangingPunct="1">
              <a:spcBef>
                <a:spcPct val="20000"/>
              </a:spcBef>
            </a:pPr>
            <a:endParaRPr lang="es-ES_tradnl" altLang="es-AR" sz="2100" dirty="0">
              <a:latin typeface="Times New Roman" panose="02020603050405020304" pitchFamily="18" charset="0"/>
            </a:endParaRPr>
          </a:p>
          <a:p>
            <a:pPr algn="just" eaLnBrk="1" hangingPunct="1">
              <a:spcBef>
                <a:spcPct val="20000"/>
              </a:spcBef>
            </a:pPr>
            <a:r>
              <a:rPr lang="es-ES_tradnl" altLang="es-AR" sz="2100" dirty="0">
                <a:latin typeface="Times New Roman" panose="02020603050405020304" pitchFamily="18" charset="0"/>
              </a:rPr>
              <a:t>	Resolución General 2513 (antes 2245)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547CBE5C-C170-A267-B34E-5581D0261A5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fld id="{8E2B818C-E08C-4866-B69D-FB08EE5959AC}" type="slidenum">
              <a:rPr lang="es-ES_tradnl" altLang="es-AR">
                <a:latin typeface="Times New Roman" panose="02020603050405020304" pitchFamily="18" charset="0"/>
              </a:rPr>
              <a:pPr/>
              <a:t>9</a:t>
            </a:fld>
            <a:endParaRPr lang="es-ES_tradnl" altLang="es-AR">
              <a:latin typeface="Times New Roman" panose="02020603050405020304" pitchFamily="18" charset="0"/>
            </a:endParaRPr>
          </a:p>
        </p:txBody>
      </p:sp>
      <p:sp>
        <p:nvSpPr>
          <p:cNvPr id="18435" name="Rectangle 2">
            <a:extLst>
              <a:ext uri="{FF2B5EF4-FFF2-40B4-BE49-F238E27FC236}">
                <a16:creationId xmlns:a16="http://schemas.microsoft.com/office/drawing/2014/main" id="{6B7285E1-30C7-829C-B667-CA70E83B7182}"/>
              </a:ext>
            </a:extLst>
          </p:cNvPr>
          <p:cNvSpPr>
            <a:spLocks noChangeArrowheads="1"/>
          </p:cNvSpPr>
          <p:nvPr/>
        </p:nvSpPr>
        <p:spPr bwMode="auto">
          <a:xfrm>
            <a:off x="381000" y="381000"/>
            <a:ext cx="8458200" cy="568325"/>
          </a:xfrm>
          <a:prstGeom prst="rect">
            <a:avLst/>
          </a:prstGeom>
          <a:solidFill>
            <a:srgbClr val="FFCCFF"/>
          </a:solidFill>
          <a:ln w="1905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s-ES_tradnl" altLang="es-AR" sz="3000" b="1">
                <a:latin typeface="Times New Roman" panose="02020603050405020304" pitchFamily="18" charset="0"/>
              </a:rPr>
              <a:t>Ley de Impuesto a las Ganancias	</a:t>
            </a:r>
          </a:p>
        </p:txBody>
      </p:sp>
      <p:sp>
        <p:nvSpPr>
          <p:cNvPr id="18436" name="Rectangle 3">
            <a:extLst>
              <a:ext uri="{FF2B5EF4-FFF2-40B4-BE49-F238E27FC236}">
                <a16:creationId xmlns:a16="http://schemas.microsoft.com/office/drawing/2014/main" id="{C55D34C0-54A6-AA09-654D-6BF718F6F221}"/>
              </a:ext>
            </a:extLst>
          </p:cNvPr>
          <p:cNvSpPr>
            <a:spLocks noChangeArrowheads="1"/>
          </p:cNvSpPr>
          <p:nvPr/>
        </p:nvSpPr>
        <p:spPr bwMode="auto">
          <a:xfrm>
            <a:off x="381000" y="1295400"/>
            <a:ext cx="8458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buFontTx/>
              <a:buChar char="•"/>
            </a:pPr>
            <a:r>
              <a:rPr lang="es-ES_tradnl" altLang="es-AR" sz="2800" b="1" dirty="0">
                <a:latin typeface="Times New Roman" panose="02020603050405020304" pitchFamily="18" charset="0"/>
              </a:rPr>
              <a:t>Art. 80</a:t>
            </a:r>
            <a:r>
              <a:rPr lang="es-ES_tradnl" altLang="es-AR" sz="3200" dirty="0">
                <a:latin typeface="Times New Roman" panose="02020603050405020304" pitchFamily="18" charset="0"/>
              </a:rPr>
              <a:t>   </a:t>
            </a:r>
            <a:r>
              <a:rPr lang="es-ES_tradnl" altLang="es-AR" sz="2800" dirty="0">
                <a:latin typeface="Times New Roman" panose="02020603050405020304" pitchFamily="18" charset="0"/>
              </a:rPr>
              <a:t>1er. párrafo de la ley</a:t>
            </a:r>
          </a:p>
          <a:p>
            <a:pPr lvl="1" algn="just" eaLnBrk="1" hangingPunct="1">
              <a:spcBef>
                <a:spcPct val="20000"/>
              </a:spcBef>
            </a:pPr>
            <a:r>
              <a:rPr lang="es-ES_tradnl" altLang="es-AR" sz="2800" dirty="0">
                <a:latin typeface="Times New Roman" panose="02020603050405020304" pitchFamily="18" charset="0"/>
              </a:rPr>
              <a:t>“... los </a:t>
            </a:r>
            <a:r>
              <a:rPr lang="es-ES_tradnl" altLang="es-AR" sz="2800" b="1" dirty="0">
                <a:latin typeface="Times New Roman" panose="02020603050405020304" pitchFamily="18" charset="0"/>
              </a:rPr>
              <a:t>resultados</a:t>
            </a:r>
            <a:r>
              <a:rPr lang="es-ES_tradnl" altLang="es-AR" sz="2800" dirty="0">
                <a:latin typeface="Times New Roman" panose="02020603050405020304" pitchFamily="18" charset="0"/>
              </a:rPr>
              <a:t> que pudieran surgir como consecuencia de la reorganización </a:t>
            </a:r>
            <a:r>
              <a:rPr lang="es-ES_tradnl" altLang="es-AR" sz="2800" b="1" dirty="0">
                <a:latin typeface="Times New Roman" panose="02020603050405020304" pitchFamily="18" charset="0"/>
              </a:rPr>
              <a:t>no estarán</a:t>
            </a:r>
            <a:r>
              <a:rPr lang="es-ES_tradnl" altLang="es-AR" sz="2800" dirty="0">
                <a:latin typeface="Times New Roman" panose="02020603050405020304" pitchFamily="18" charset="0"/>
              </a:rPr>
              <a:t> </a:t>
            </a:r>
            <a:r>
              <a:rPr lang="es-ES_tradnl" altLang="es-AR" sz="2800" b="1" dirty="0">
                <a:latin typeface="Times New Roman" panose="02020603050405020304" pitchFamily="18" charset="0"/>
              </a:rPr>
              <a:t>alcanzados</a:t>
            </a:r>
            <a:r>
              <a:rPr lang="es-ES_tradnl" altLang="es-AR" sz="2800" dirty="0">
                <a:latin typeface="Times New Roman" panose="02020603050405020304" pitchFamily="18" charset="0"/>
              </a:rPr>
              <a:t> por el impuesto de esta ley ...”</a:t>
            </a:r>
          </a:p>
          <a:p>
            <a:pPr lvl="1" algn="just" eaLnBrk="1" hangingPunct="1">
              <a:lnSpc>
                <a:spcPct val="30000"/>
              </a:lnSpc>
              <a:spcBef>
                <a:spcPct val="20000"/>
              </a:spcBef>
            </a:pPr>
            <a:endParaRPr lang="es-ES_tradnl" altLang="es-AR" sz="2800" dirty="0">
              <a:latin typeface="Times New Roman" panose="02020603050405020304" pitchFamily="18" charset="0"/>
            </a:endParaRPr>
          </a:p>
          <a:p>
            <a:pPr algn="just" eaLnBrk="1" hangingPunct="1">
              <a:spcBef>
                <a:spcPct val="20000"/>
              </a:spcBef>
              <a:buFontTx/>
              <a:buChar char="•"/>
            </a:pPr>
            <a:r>
              <a:rPr lang="es-ES_tradnl" altLang="es-AR" sz="2800" b="1" dirty="0">
                <a:latin typeface="Times New Roman" panose="02020603050405020304" pitchFamily="18" charset="0"/>
              </a:rPr>
              <a:t>Art. 80</a:t>
            </a:r>
            <a:r>
              <a:rPr lang="es-ES_tradnl" altLang="es-AR" sz="3200" dirty="0">
                <a:latin typeface="Times New Roman" panose="02020603050405020304" pitchFamily="18" charset="0"/>
              </a:rPr>
              <a:t>   </a:t>
            </a:r>
            <a:r>
              <a:rPr lang="es-ES_tradnl" altLang="es-AR" sz="2800" dirty="0">
                <a:latin typeface="Times New Roman" panose="02020603050405020304" pitchFamily="18" charset="0"/>
              </a:rPr>
              <a:t>2do. párrafo de la ley</a:t>
            </a:r>
          </a:p>
          <a:p>
            <a:pPr lvl="1" algn="just" eaLnBrk="1" hangingPunct="1">
              <a:spcBef>
                <a:spcPct val="20000"/>
              </a:spcBef>
            </a:pPr>
            <a:r>
              <a:rPr lang="es-ES_tradnl" altLang="es-AR" sz="2800" dirty="0">
                <a:latin typeface="Times New Roman" panose="02020603050405020304" pitchFamily="18" charset="0"/>
              </a:rPr>
              <a:t>“ En tales casos, los </a:t>
            </a:r>
            <a:r>
              <a:rPr lang="es-ES_tradnl" altLang="es-AR" sz="2800" b="1" dirty="0">
                <a:latin typeface="Times New Roman" panose="02020603050405020304" pitchFamily="18" charset="0"/>
              </a:rPr>
              <a:t>derechos y obligaciones</a:t>
            </a:r>
            <a:r>
              <a:rPr lang="es-ES_tradnl" altLang="es-AR" sz="2800" dirty="0">
                <a:latin typeface="Times New Roman" panose="02020603050405020304" pitchFamily="18" charset="0"/>
              </a:rPr>
              <a:t> fiscales establecidos -en el art. 81- correspondientes a los sujetos que se reorganizan, serán trasladados a la o las entidades continuadoras” </a:t>
            </a: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46</TotalTime>
  <Words>1366</Words>
  <Application>Microsoft Office PowerPoint</Application>
  <PresentationFormat>Presentación en pantalla (4:3)</PresentationFormat>
  <Paragraphs>147</Paragraphs>
  <Slides>21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Batang</vt:lpstr>
      <vt:lpstr>Arial</vt:lpstr>
      <vt:lpstr>Calibri</vt:lpstr>
      <vt:lpstr>Calibri Light</vt:lpstr>
      <vt:lpstr>Monotype Sorts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Andreassi</dc:creator>
  <cp:lastModifiedBy>Miriam Andreassi</cp:lastModifiedBy>
  <cp:revision>14</cp:revision>
  <dcterms:created xsi:type="dcterms:W3CDTF">2023-03-06T16:57:53Z</dcterms:created>
  <dcterms:modified xsi:type="dcterms:W3CDTF">2023-03-14T20:45:16Z</dcterms:modified>
</cp:coreProperties>
</file>