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sldIdLst>
    <p:sldId id="388" r:id="rId2"/>
    <p:sldId id="389" r:id="rId3"/>
    <p:sldId id="390" r:id="rId4"/>
    <p:sldId id="522" r:id="rId5"/>
    <p:sldId id="523" r:id="rId6"/>
    <p:sldId id="391" r:id="rId7"/>
    <p:sldId id="392" r:id="rId8"/>
    <p:sldId id="630" r:id="rId9"/>
    <p:sldId id="393" r:id="rId10"/>
    <p:sldId id="664" r:id="rId11"/>
    <p:sldId id="394" r:id="rId12"/>
    <p:sldId id="510" r:id="rId13"/>
    <p:sldId id="395" r:id="rId14"/>
    <p:sldId id="396" r:id="rId15"/>
    <p:sldId id="397" r:id="rId16"/>
    <p:sldId id="400" r:id="rId17"/>
    <p:sldId id="550" r:id="rId18"/>
    <p:sldId id="551" r:id="rId19"/>
    <p:sldId id="552" r:id="rId20"/>
    <p:sldId id="405" r:id="rId21"/>
    <p:sldId id="512" r:id="rId22"/>
    <p:sldId id="406" r:id="rId23"/>
    <p:sldId id="407" r:id="rId24"/>
    <p:sldId id="408" r:id="rId25"/>
    <p:sldId id="410" r:id="rId26"/>
    <p:sldId id="645" r:id="rId27"/>
    <p:sldId id="411" r:id="rId28"/>
    <p:sldId id="553" r:id="rId29"/>
    <p:sldId id="554" r:id="rId30"/>
    <p:sldId id="555" r:id="rId31"/>
    <p:sldId id="556" r:id="rId32"/>
    <p:sldId id="558" r:id="rId33"/>
    <p:sldId id="559" r:id="rId34"/>
    <p:sldId id="421" r:id="rId35"/>
    <p:sldId id="521" r:id="rId36"/>
    <p:sldId id="502" r:id="rId37"/>
    <p:sldId id="503" r:id="rId38"/>
    <p:sldId id="498" r:id="rId39"/>
    <p:sldId id="660" r:id="rId40"/>
    <p:sldId id="663" r:id="rId41"/>
    <p:sldId id="662" r:id="rId42"/>
    <p:sldId id="560" r:id="rId43"/>
    <p:sldId id="561" r:id="rId44"/>
    <p:sldId id="563" r:id="rId45"/>
    <p:sldId id="564" r:id="rId46"/>
    <p:sldId id="565" r:id="rId47"/>
    <p:sldId id="567" r:id="rId48"/>
    <p:sldId id="568" r:id="rId49"/>
    <p:sldId id="569" r:id="rId50"/>
    <p:sldId id="570" r:id="rId51"/>
    <p:sldId id="488" r:id="rId52"/>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CC"/>
    <a:srgbClr val="008000"/>
    <a:srgbClr val="000000"/>
    <a:srgbClr val="CCFFCC"/>
    <a:srgbClr val="66FF33"/>
    <a:srgbClr val="FFFF00"/>
    <a:srgbClr val="99CCFF"/>
    <a:srgbClr val="66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9" autoAdjust="0"/>
    <p:restoredTop sz="87809" autoAdjust="0"/>
  </p:normalViewPr>
  <p:slideViewPr>
    <p:cSldViewPr>
      <p:cViewPr varScale="1">
        <p:scale>
          <a:sx n="61" d="100"/>
          <a:sy n="61" d="100"/>
        </p:scale>
        <p:origin x="1590"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292866" name="Group 2"/>
          <p:cNvGrpSpPr>
            <a:grpSpLocks/>
          </p:cNvGrpSpPr>
          <p:nvPr/>
        </p:nvGrpSpPr>
        <p:grpSpPr bwMode="auto">
          <a:xfrm>
            <a:off x="0" y="0"/>
            <a:ext cx="9144000" cy="6934200"/>
            <a:chOff x="0" y="0"/>
            <a:chExt cx="5760" cy="4368"/>
          </a:xfrm>
        </p:grpSpPr>
        <p:sp>
          <p:nvSpPr>
            <p:cNvPr id="292867"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es-AR"/>
            </a:p>
          </p:txBody>
        </p:sp>
        <p:sp>
          <p:nvSpPr>
            <p:cNvPr id="292868"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s-AR"/>
            </a:p>
          </p:txBody>
        </p:sp>
        <p:sp>
          <p:nvSpPr>
            <p:cNvPr id="292869"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endParaRPr lang="es-AR"/>
            </a:p>
          </p:txBody>
        </p:sp>
        <p:sp>
          <p:nvSpPr>
            <p:cNvPr id="292870"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endParaRPr lang="es-AR"/>
            </a:p>
          </p:txBody>
        </p:sp>
        <p:sp>
          <p:nvSpPr>
            <p:cNvPr id="292871"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endParaRPr lang="es-AR"/>
            </a:p>
          </p:txBody>
        </p:sp>
        <p:sp>
          <p:nvSpPr>
            <p:cNvPr id="292872"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s-AR"/>
            </a:p>
          </p:txBody>
        </p:sp>
        <p:sp>
          <p:nvSpPr>
            <p:cNvPr id="292873"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s-AR"/>
            </a:p>
          </p:txBody>
        </p:sp>
        <p:sp>
          <p:nvSpPr>
            <p:cNvPr id="292874"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s-AR"/>
            </a:p>
          </p:txBody>
        </p:sp>
        <p:sp>
          <p:nvSpPr>
            <p:cNvPr id="292875"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endParaRPr lang="es-AR"/>
            </a:p>
          </p:txBody>
        </p:sp>
        <p:sp>
          <p:nvSpPr>
            <p:cNvPr id="292876"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endParaRPr lang="es-AR"/>
            </a:p>
          </p:txBody>
        </p:sp>
        <p:sp>
          <p:nvSpPr>
            <p:cNvPr id="292877"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endParaRPr lang="es-AR"/>
            </a:p>
          </p:txBody>
        </p:sp>
        <p:sp>
          <p:nvSpPr>
            <p:cNvPr id="292878"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es-AR"/>
            </a:p>
          </p:txBody>
        </p:sp>
        <p:sp>
          <p:nvSpPr>
            <p:cNvPr id="292879"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es-AR"/>
            </a:p>
          </p:txBody>
        </p:sp>
        <p:sp>
          <p:nvSpPr>
            <p:cNvPr id="292880"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endParaRPr lang="es-AR"/>
            </a:p>
          </p:txBody>
        </p:sp>
        <p:sp>
          <p:nvSpPr>
            <p:cNvPr id="292881"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endParaRPr lang="es-AR"/>
            </a:p>
          </p:txBody>
        </p:sp>
        <p:sp>
          <p:nvSpPr>
            <p:cNvPr id="292882"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s-AR"/>
            </a:p>
          </p:txBody>
        </p:sp>
        <p:sp>
          <p:nvSpPr>
            <p:cNvPr id="292883"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es-AR"/>
            </a:p>
          </p:txBody>
        </p:sp>
        <p:sp>
          <p:nvSpPr>
            <p:cNvPr id="292884"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s-AR"/>
            </a:p>
          </p:txBody>
        </p:sp>
      </p:grpSp>
      <p:sp>
        <p:nvSpPr>
          <p:cNvPr id="292885" name="Rectangle 21"/>
          <p:cNvSpPr>
            <a:spLocks noGrp="1" noChangeArrowheads="1"/>
          </p:cNvSpPr>
          <p:nvPr>
            <p:ph type="ctrTitle" sz="quarter"/>
          </p:nvPr>
        </p:nvSpPr>
        <p:spPr>
          <a:xfrm>
            <a:off x="685800" y="1828800"/>
            <a:ext cx="7772400" cy="1736725"/>
          </a:xfrm>
        </p:spPr>
        <p:txBody>
          <a:bodyPr/>
          <a:lstStyle>
            <a:lvl1pPr>
              <a:defRPr sz="5400"/>
            </a:lvl1pPr>
          </a:lstStyle>
          <a:p>
            <a:r>
              <a:rPr lang="es-ES"/>
              <a:t>Haga clic para cambiar el estilo de título	</a:t>
            </a:r>
          </a:p>
        </p:txBody>
      </p:sp>
      <p:sp>
        <p:nvSpPr>
          <p:cNvPr id="292886"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s-ES"/>
              <a:t>Haga clic para modificar el estilo de subtítulo del patrón</a:t>
            </a:r>
          </a:p>
        </p:txBody>
      </p:sp>
      <p:sp>
        <p:nvSpPr>
          <p:cNvPr id="292887" name="Rectangle 23"/>
          <p:cNvSpPr>
            <a:spLocks noGrp="1" noChangeArrowheads="1"/>
          </p:cNvSpPr>
          <p:nvPr>
            <p:ph type="dt" sz="quarter" idx="2"/>
          </p:nvPr>
        </p:nvSpPr>
        <p:spPr/>
        <p:txBody>
          <a:bodyPr/>
          <a:lstStyle>
            <a:lvl1pPr>
              <a:defRPr/>
            </a:lvl1pPr>
          </a:lstStyle>
          <a:p>
            <a:endParaRPr lang="es-ES"/>
          </a:p>
        </p:txBody>
      </p:sp>
      <p:sp>
        <p:nvSpPr>
          <p:cNvPr id="292888" name="Rectangle 24"/>
          <p:cNvSpPr>
            <a:spLocks noGrp="1" noChangeArrowheads="1"/>
          </p:cNvSpPr>
          <p:nvPr>
            <p:ph type="ftr" sz="quarter" idx="3"/>
          </p:nvPr>
        </p:nvSpPr>
        <p:spPr/>
        <p:txBody>
          <a:bodyPr/>
          <a:lstStyle>
            <a:lvl1pPr>
              <a:defRPr/>
            </a:lvl1pPr>
          </a:lstStyle>
          <a:p>
            <a:endParaRPr lang="es-ES"/>
          </a:p>
        </p:txBody>
      </p:sp>
      <p:sp>
        <p:nvSpPr>
          <p:cNvPr id="292889" name="Rectangle 25"/>
          <p:cNvSpPr>
            <a:spLocks noGrp="1" noChangeArrowheads="1"/>
          </p:cNvSpPr>
          <p:nvPr>
            <p:ph type="sldNum" sz="quarter" idx="4"/>
          </p:nvPr>
        </p:nvSpPr>
        <p:spPr/>
        <p:txBody>
          <a:bodyPr/>
          <a:lstStyle>
            <a:lvl1pPr>
              <a:defRPr/>
            </a:lvl1pPr>
          </a:lstStyle>
          <a:p>
            <a:fld id="{DC7045D3-2606-4306-A695-68295026CD31}" type="slidenum">
              <a:rPr lang="es-ES"/>
              <a:pPr/>
              <a:t>‹Nº›</a:t>
            </a:fld>
            <a:endParaRPr lang="es-E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0A35089F-C527-463F-A40B-95F5CBF57324}" type="slidenum">
              <a:rPr lang="es-ES"/>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7813"/>
            <a:ext cx="2057400" cy="5853112"/>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457200" y="277813"/>
            <a:ext cx="6019800" cy="585311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5758C118-E981-4C6E-BE6A-A134236F0792}" type="slidenum">
              <a:rPr lang="es-ES"/>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9DBFA911-6755-406D-AF5D-AC412078E3E6}" type="slidenum">
              <a:rPr lang="es-ES"/>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A1DB89C4-9848-4B48-93EE-98C1B1377BBC}" type="slidenum">
              <a:rPr lang="es-ES"/>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706C5C30-274A-4C31-A023-53E5642D4573}" type="slidenum">
              <a:rPr lang="es-ES"/>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lstStyle>
          <a:p>
            <a:fld id="{D387DFEA-82A7-4A22-A905-FD7371DED97A}" type="slidenum">
              <a:rPr lang="es-ES"/>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lstStyle>
          <a:p>
            <a:fld id="{A364E810-13EA-4527-9FCF-D01B08EDCD14}" type="slidenum">
              <a:rPr lang="es-ES"/>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endParaRPr lang="es-ES"/>
          </a:p>
        </p:txBody>
      </p:sp>
      <p:sp>
        <p:nvSpPr>
          <p:cNvPr id="4" name="3 Marcador de número de diapositiva"/>
          <p:cNvSpPr>
            <a:spLocks noGrp="1"/>
          </p:cNvSpPr>
          <p:nvPr>
            <p:ph type="sldNum" sz="quarter" idx="12"/>
          </p:nvPr>
        </p:nvSpPr>
        <p:spPr/>
        <p:txBody>
          <a:bodyPr/>
          <a:lstStyle>
            <a:lvl1pPr>
              <a:defRPr/>
            </a:lvl1pPr>
          </a:lstStyle>
          <a:p>
            <a:fld id="{267D0824-89A9-49CA-AD7F-F4E555910186}" type="slidenum">
              <a:rPr lang="es-ES"/>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14F981C3-E198-4B01-9E13-BC64C77F8610}" type="slidenum">
              <a:rPr lang="es-ES"/>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D8DF7A94-277E-4CA5-B499-4A7A35CCD542}" type="slidenum">
              <a:rPr lang="es-ES"/>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hlink"/>
        </a:solidFill>
        <a:effectLst/>
      </p:bgPr>
    </p:bg>
    <p:spTree>
      <p:nvGrpSpPr>
        <p:cNvPr id="1" name=""/>
        <p:cNvGrpSpPr/>
        <p:nvPr/>
      </p:nvGrpSpPr>
      <p:grpSpPr>
        <a:xfrm>
          <a:off x="0" y="0"/>
          <a:ext cx="0" cy="0"/>
          <a:chOff x="0" y="0"/>
          <a:chExt cx="0" cy="0"/>
        </a:xfrm>
      </p:grpSpPr>
      <p:grpSp>
        <p:nvGrpSpPr>
          <p:cNvPr id="291842" name="Group 2"/>
          <p:cNvGrpSpPr>
            <a:grpSpLocks/>
          </p:cNvGrpSpPr>
          <p:nvPr/>
        </p:nvGrpSpPr>
        <p:grpSpPr bwMode="auto">
          <a:xfrm>
            <a:off x="0" y="0"/>
            <a:ext cx="9144000" cy="6934200"/>
            <a:chOff x="0" y="0"/>
            <a:chExt cx="5760" cy="4368"/>
          </a:xfrm>
        </p:grpSpPr>
        <p:sp>
          <p:nvSpPr>
            <p:cNvPr id="291843"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es-AR"/>
            </a:p>
          </p:txBody>
        </p:sp>
        <p:sp>
          <p:nvSpPr>
            <p:cNvPr id="291844"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s-AR"/>
            </a:p>
          </p:txBody>
        </p:sp>
        <p:sp>
          <p:nvSpPr>
            <p:cNvPr id="291845"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endParaRPr lang="es-AR"/>
            </a:p>
          </p:txBody>
        </p:sp>
        <p:sp>
          <p:nvSpPr>
            <p:cNvPr id="291846"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endParaRPr lang="es-AR"/>
            </a:p>
          </p:txBody>
        </p:sp>
        <p:sp>
          <p:nvSpPr>
            <p:cNvPr id="291847"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endParaRPr lang="es-AR"/>
            </a:p>
          </p:txBody>
        </p:sp>
        <p:sp>
          <p:nvSpPr>
            <p:cNvPr id="291848"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s-AR"/>
            </a:p>
          </p:txBody>
        </p:sp>
        <p:sp>
          <p:nvSpPr>
            <p:cNvPr id="291849"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s-AR"/>
            </a:p>
          </p:txBody>
        </p:sp>
        <p:sp>
          <p:nvSpPr>
            <p:cNvPr id="291850"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s-AR"/>
            </a:p>
          </p:txBody>
        </p:sp>
        <p:sp>
          <p:nvSpPr>
            <p:cNvPr id="291851"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endParaRPr lang="es-AR"/>
            </a:p>
          </p:txBody>
        </p:sp>
        <p:sp>
          <p:nvSpPr>
            <p:cNvPr id="291852"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endParaRPr lang="es-AR"/>
            </a:p>
          </p:txBody>
        </p:sp>
        <p:sp>
          <p:nvSpPr>
            <p:cNvPr id="291853"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endParaRPr lang="es-AR"/>
            </a:p>
          </p:txBody>
        </p:sp>
        <p:sp>
          <p:nvSpPr>
            <p:cNvPr id="291854"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es-AR"/>
            </a:p>
          </p:txBody>
        </p:sp>
        <p:sp>
          <p:nvSpPr>
            <p:cNvPr id="291855"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es-AR"/>
            </a:p>
          </p:txBody>
        </p:sp>
        <p:sp>
          <p:nvSpPr>
            <p:cNvPr id="291856"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endParaRPr lang="es-AR"/>
            </a:p>
          </p:txBody>
        </p:sp>
        <p:sp>
          <p:nvSpPr>
            <p:cNvPr id="291857"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endParaRPr lang="es-AR"/>
            </a:p>
          </p:txBody>
        </p:sp>
        <p:sp>
          <p:nvSpPr>
            <p:cNvPr id="291858"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s-AR"/>
            </a:p>
          </p:txBody>
        </p:sp>
        <p:sp>
          <p:nvSpPr>
            <p:cNvPr id="291859"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es-AR"/>
            </a:p>
          </p:txBody>
        </p:sp>
        <p:sp>
          <p:nvSpPr>
            <p:cNvPr id="291860"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s-AR"/>
            </a:p>
          </p:txBody>
        </p:sp>
      </p:grpSp>
      <p:sp>
        <p:nvSpPr>
          <p:cNvPr id="291861" name="Rectangle 21"/>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291862"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291863" name="Rectangle 23"/>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ffectLst>
                  <a:outerShdw blurRad="38100" dist="38100" dir="2700000" algn="tl">
                    <a:srgbClr val="000000"/>
                  </a:outerShdw>
                </a:effectLst>
              </a:defRPr>
            </a:lvl1pPr>
          </a:lstStyle>
          <a:p>
            <a:endParaRPr lang="es-ES"/>
          </a:p>
        </p:txBody>
      </p:sp>
      <p:sp>
        <p:nvSpPr>
          <p:cNvPr id="291864" name="Rectangle 2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ffectLst>
                  <a:outerShdw blurRad="38100" dist="38100" dir="2700000" algn="tl">
                    <a:srgbClr val="000000"/>
                  </a:outerShdw>
                </a:effectLst>
              </a:defRPr>
            </a:lvl1pPr>
          </a:lstStyle>
          <a:p>
            <a:endParaRPr lang="es-ES"/>
          </a:p>
        </p:txBody>
      </p:sp>
      <p:sp>
        <p:nvSpPr>
          <p:cNvPr id="291865" name="Rectangle 2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ffectLst>
                  <a:outerShdw blurRad="38100" dist="38100" dir="2700000" algn="tl">
                    <a:srgbClr val="000000"/>
                  </a:outerShdw>
                </a:effectLst>
              </a:defRPr>
            </a:lvl1pPr>
          </a:lstStyle>
          <a:p>
            <a:fld id="{BC71A309-EEBB-4ECB-ADE0-C5B0982087D3}" type="slidenum">
              <a:rPr lang="es-ES"/>
              <a:pPr/>
              <a:t>‹Nº›</a:t>
            </a:fld>
            <a:endParaRPr lang="es-ES"/>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iming>
    <p:tnLst>
      <p:par>
        <p:cTn id="1" dur="indefinite" restart="never" nodeType="tmRoot"/>
      </p:par>
    </p:tnLst>
  </p:timing>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7.jpeg"/><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34.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eol.errepar.com/sitios/ver/html/20151030111921790.html?k=20151030111921790.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hyperlink" Target="http://eol.errepar.com/sitios/ver/html/20151030111921790.html?k=20151030111921790.docx" TargetMode="External"/><Relationship Id="rId1" Type="http://schemas.openxmlformats.org/officeDocument/2006/relationships/slideLayout" Target="../slideLayouts/slideLayout2.xml"/><Relationship Id="rId4" Type="http://schemas.openxmlformats.org/officeDocument/2006/relationships/image" Target="../media/image28.jpeg"/></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03" name="Rectangle 3"/>
          <p:cNvSpPr>
            <a:spLocks noGrp="1" noChangeArrowheads="1"/>
          </p:cNvSpPr>
          <p:nvPr>
            <p:ph type="body" idx="1"/>
          </p:nvPr>
        </p:nvSpPr>
        <p:spPr>
          <a:xfrm>
            <a:off x="685800" y="404813"/>
            <a:ext cx="7696200" cy="5081587"/>
          </a:xfrm>
          <a:solidFill>
            <a:srgbClr val="66FF33"/>
          </a:solidFill>
          <a:ln>
            <a:solidFill>
              <a:srgbClr val="008000"/>
            </a:solidFill>
          </a:ln>
        </p:spPr>
        <p:txBody>
          <a:bodyPr/>
          <a:lstStyle/>
          <a:p>
            <a:pPr algn="ctr">
              <a:lnSpc>
                <a:spcPct val="90000"/>
              </a:lnSpc>
              <a:buNone/>
            </a:pPr>
            <a:r>
              <a:rPr lang="es-AR" sz="2400" b="1" dirty="0" smtClean="0">
                <a:solidFill>
                  <a:srgbClr val="002060"/>
                </a:solidFill>
                <a:effectLst/>
              </a:rPr>
              <a:t>LOS CONTRATOS AGROPECUARIOS. </a:t>
            </a:r>
          </a:p>
          <a:p>
            <a:pPr algn="ctr">
              <a:lnSpc>
                <a:spcPct val="90000"/>
              </a:lnSpc>
              <a:buNone/>
            </a:pPr>
            <a:r>
              <a:rPr lang="es-AR" sz="2400" b="1" dirty="0" smtClean="0">
                <a:solidFill>
                  <a:srgbClr val="002060"/>
                </a:solidFill>
                <a:effectLst/>
              </a:rPr>
              <a:t>SU ENCUADRE TRIBUTARIO. </a:t>
            </a:r>
          </a:p>
          <a:p>
            <a:pPr>
              <a:lnSpc>
                <a:spcPct val="90000"/>
              </a:lnSpc>
              <a:buFont typeface="Wingdings" pitchFamily="2" charset="2"/>
              <a:buNone/>
            </a:pPr>
            <a:r>
              <a:rPr lang="es-MX" sz="2000" dirty="0">
                <a:solidFill>
                  <a:srgbClr val="002060"/>
                </a:solidFill>
                <a:latin typeface="Lucida Handwriting" pitchFamily="66" charset="0"/>
              </a:rPr>
              <a:t>					</a:t>
            </a:r>
          </a:p>
          <a:p>
            <a:pPr>
              <a:lnSpc>
                <a:spcPct val="90000"/>
              </a:lnSpc>
              <a:buFont typeface="Wingdings" pitchFamily="2" charset="2"/>
              <a:buNone/>
            </a:pPr>
            <a:r>
              <a:rPr lang="es-MX" sz="2000" dirty="0">
                <a:latin typeface="Lucida Handwriting" pitchFamily="66" charset="0"/>
              </a:rPr>
              <a:t>					    </a:t>
            </a:r>
          </a:p>
          <a:p>
            <a:pPr>
              <a:lnSpc>
                <a:spcPct val="90000"/>
              </a:lnSpc>
              <a:buFont typeface="Wingdings" pitchFamily="2" charset="2"/>
              <a:buNone/>
            </a:pPr>
            <a:r>
              <a:rPr lang="es-MX" sz="2000" dirty="0">
                <a:latin typeface="Lucida Handwriting" pitchFamily="66" charset="0"/>
              </a:rPr>
              <a:t>					    </a:t>
            </a:r>
          </a:p>
          <a:p>
            <a:pPr>
              <a:lnSpc>
                <a:spcPct val="90000"/>
              </a:lnSpc>
              <a:buFont typeface="Wingdings" pitchFamily="2" charset="2"/>
              <a:buNone/>
            </a:pPr>
            <a:endParaRPr lang="es-MX" sz="2000" dirty="0">
              <a:solidFill>
                <a:srgbClr val="000000"/>
              </a:solidFill>
              <a:effectLst>
                <a:outerShdw blurRad="38100" dist="38100" dir="2700000" algn="tl">
                  <a:srgbClr val="FFFFFF"/>
                </a:outerShdw>
              </a:effectLst>
              <a:latin typeface="Lucida Handwriting" pitchFamily="66" charset="0"/>
            </a:endParaRPr>
          </a:p>
          <a:p>
            <a:pPr>
              <a:lnSpc>
                <a:spcPct val="90000"/>
              </a:lnSpc>
              <a:buFont typeface="Wingdings" pitchFamily="2" charset="2"/>
              <a:buNone/>
            </a:pPr>
            <a:r>
              <a:rPr lang="es-MX" sz="2000" dirty="0">
                <a:solidFill>
                  <a:srgbClr val="000000"/>
                </a:solidFill>
                <a:effectLst>
                  <a:outerShdw blurRad="38100" dist="38100" dir="2700000" algn="tl">
                    <a:srgbClr val="FFFFFF"/>
                  </a:outerShdw>
                </a:effectLst>
                <a:latin typeface="Lucida Handwriting" pitchFamily="66" charset="0"/>
              </a:rPr>
              <a:t>						</a:t>
            </a:r>
          </a:p>
          <a:p>
            <a:pPr>
              <a:lnSpc>
                <a:spcPct val="90000"/>
              </a:lnSpc>
              <a:buFont typeface="Wingdings" pitchFamily="2" charset="2"/>
              <a:buNone/>
            </a:pPr>
            <a:endParaRPr lang="es-MX" sz="2000" dirty="0">
              <a:solidFill>
                <a:srgbClr val="000000"/>
              </a:solidFill>
              <a:effectLst>
                <a:outerShdw blurRad="38100" dist="38100" dir="2700000" algn="tl">
                  <a:srgbClr val="FFFFFF"/>
                </a:outerShdw>
              </a:effectLst>
              <a:latin typeface="Lucida Handwriting" pitchFamily="66" charset="0"/>
            </a:endParaRPr>
          </a:p>
          <a:p>
            <a:pPr>
              <a:lnSpc>
                <a:spcPct val="90000"/>
              </a:lnSpc>
              <a:buFont typeface="Wingdings" pitchFamily="2" charset="2"/>
              <a:buNone/>
            </a:pPr>
            <a:r>
              <a:rPr lang="es-MX" sz="2000" dirty="0">
                <a:solidFill>
                  <a:srgbClr val="000000"/>
                </a:solidFill>
                <a:effectLst>
                  <a:outerShdw blurRad="38100" dist="38100" dir="2700000" algn="tl">
                    <a:srgbClr val="FFFFFF"/>
                  </a:outerShdw>
                </a:effectLst>
                <a:latin typeface="Lucida Handwriting" pitchFamily="66" charset="0"/>
              </a:rPr>
              <a:t>					CP </a:t>
            </a:r>
            <a:r>
              <a:rPr lang="es-MX" sz="2000" dirty="0" err="1">
                <a:solidFill>
                  <a:srgbClr val="000000"/>
                </a:solidFill>
                <a:effectLst>
                  <a:outerShdw blurRad="38100" dist="38100" dir="2700000" algn="tl">
                    <a:srgbClr val="FFFFFF"/>
                  </a:outerShdw>
                </a:effectLst>
                <a:latin typeface="Lucida Handwriting" pitchFamily="66" charset="0"/>
              </a:rPr>
              <a:t>Analía</a:t>
            </a:r>
            <a:r>
              <a:rPr lang="es-MX" sz="2000" dirty="0">
                <a:solidFill>
                  <a:srgbClr val="000000"/>
                </a:solidFill>
                <a:effectLst>
                  <a:outerShdw blurRad="38100" dist="38100" dir="2700000" algn="tl">
                    <a:srgbClr val="FFFFFF"/>
                  </a:outerShdw>
                </a:effectLst>
                <a:latin typeface="Lucida Handwriting" pitchFamily="66" charset="0"/>
              </a:rPr>
              <a:t> Selva</a:t>
            </a:r>
          </a:p>
          <a:p>
            <a:pPr>
              <a:lnSpc>
                <a:spcPct val="90000"/>
              </a:lnSpc>
              <a:buFont typeface="Wingdings" pitchFamily="2" charset="2"/>
              <a:buNone/>
            </a:pPr>
            <a:r>
              <a:rPr lang="es-MX" sz="2000" dirty="0">
                <a:solidFill>
                  <a:srgbClr val="000000"/>
                </a:solidFill>
                <a:effectLst>
                  <a:outerShdw blurRad="38100" dist="38100" dir="2700000" algn="tl">
                    <a:srgbClr val="FFFFFF"/>
                  </a:outerShdw>
                </a:effectLst>
                <a:latin typeface="Lucida Handwriting" pitchFamily="66" charset="0"/>
              </a:rPr>
              <a:t>						Agosto 2017</a:t>
            </a:r>
          </a:p>
          <a:p>
            <a:pPr algn="ctr">
              <a:lnSpc>
                <a:spcPct val="90000"/>
              </a:lnSpc>
              <a:buFont typeface="Wingdings" pitchFamily="2" charset="2"/>
              <a:buNone/>
            </a:pPr>
            <a:endParaRPr lang="es-ES" sz="2000" b="1" dirty="0">
              <a:solidFill>
                <a:srgbClr val="000000"/>
              </a:solidFill>
              <a:effectLst>
                <a:outerShdw blurRad="38100" dist="38100" dir="2700000" algn="tl">
                  <a:srgbClr val="FFFFFF"/>
                </a:outerShdw>
              </a:effectLst>
            </a:endParaRPr>
          </a:p>
          <a:p>
            <a:pPr>
              <a:lnSpc>
                <a:spcPct val="90000"/>
              </a:lnSpc>
              <a:buFont typeface="Wingdings" pitchFamily="2" charset="2"/>
              <a:buNone/>
            </a:pPr>
            <a:endParaRPr lang="es-ES" sz="2000" dirty="0"/>
          </a:p>
        </p:txBody>
      </p:sp>
      <p:sp>
        <p:nvSpPr>
          <p:cNvPr id="153609" name="AutoShape 9" descr="Resultado de imagen para contratos agropecuarios"/>
          <p:cNvSpPr>
            <a:spLocks noChangeAspect="1" noChangeArrowheads="1"/>
          </p:cNvSpPr>
          <p:nvPr/>
        </p:nvSpPr>
        <p:spPr bwMode="auto">
          <a:xfrm>
            <a:off x="155575" y="46038"/>
            <a:ext cx="304800" cy="304800"/>
          </a:xfrm>
          <a:prstGeom prst="rect">
            <a:avLst/>
          </a:prstGeom>
          <a:noFill/>
        </p:spPr>
        <p:txBody>
          <a:bodyPr/>
          <a:lstStyle/>
          <a:p>
            <a:endParaRPr lang="es-AR"/>
          </a:p>
        </p:txBody>
      </p:sp>
      <p:sp>
        <p:nvSpPr>
          <p:cNvPr id="153611" name="AutoShape 11" descr="Resultado de imagen para contratos agropecuarios"/>
          <p:cNvSpPr>
            <a:spLocks noChangeAspect="1" noChangeArrowheads="1"/>
          </p:cNvSpPr>
          <p:nvPr/>
        </p:nvSpPr>
        <p:spPr bwMode="auto">
          <a:xfrm>
            <a:off x="155575" y="46038"/>
            <a:ext cx="304800" cy="304800"/>
          </a:xfrm>
          <a:prstGeom prst="rect">
            <a:avLst/>
          </a:prstGeom>
          <a:noFill/>
        </p:spPr>
        <p:txBody>
          <a:bodyPr/>
          <a:lstStyle/>
          <a:p>
            <a:endParaRPr lang="es-AR"/>
          </a:p>
        </p:txBody>
      </p:sp>
      <p:pic>
        <p:nvPicPr>
          <p:cNvPr id="153613" name="Picture 13" descr="Resultado de imagen para contratos agropecuarios"/>
          <p:cNvPicPr>
            <a:picLocks noChangeAspect="1" noChangeArrowheads="1"/>
          </p:cNvPicPr>
          <p:nvPr/>
        </p:nvPicPr>
        <p:blipFill>
          <a:blip r:embed="rId2"/>
          <a:srcRect/>
          <a:stretch>
            <a:fillRect/>
          </a:stretch>
        </p:blipFill>
        <p:spPr bwMode="auto">
          <a:xfrm>
            <a:off x="684213" y="2276475"/>
            <a:ext cx="7704137" cy="2305050"/>
          </a:xfrm>
          <a:prstGeom prst="rect">
            <a:avLst/>
          </a:prstGeom>
          <a:noFill/>
        </p:spPr>
      </p:pic>
      <p:sp>
        <p:nvSpPr>
          <p:cNvPr id="8" name="7 CuadroTexto"/>
          <p:cNvSpPr txBox="1"/>
          <p:nvPr/>
        </p:nvSpPr>
        <p:spPr>
          <a:xfrm>
            <a:off x="2071670" y="4857760"/>
            <a:ext cx="5000660" cy="646331"/>
          </a:xfrm>
          <a:prstGeom prst="rect">
            <a:avLst/>
          </a:prstGeom>
          <a:noFill/>
        </p:spPr>
        <p:txBody>
          <a:bodyPr wrap="square" rtlCol="0">
            <a:spAutoFit/>
          </a:bodyPr>
          <a:lstStyle/>
          <a:p>
            <a:r>
              <a:rPr lang="es-ES" dirty="0" smtClean="0">
                <a:solidFill>
                  <a:srgbClr val="002060"/>
                </a:solidFill>
              </a:rPr>
              <a:t>		CP .ANALIA  SELVA</a:t>
            </a:r>
          </a:p>
          <a:p>
            <a:r>
              <a:rPr lang="es-ES" dirty="0" smtClean="0">
                <a:solidFill>
                  <a:srgbClr val="002060"/>
                </a:solidFill>
              </a:rPr>
              <a:t>			Setiembre 2023</a:t>
            </a:r>
            <a:endParaRPr lang="es-AR" dirty="0">
              <a:solidFill>
                <a:srgbClr val="002060"/>
              </a:solidFill>
            </a:endParaRPr>
          </a:p>
        </p:txBody>
      </p:sp>
      <p:pic>
        <p:nvPicPr>
          <p:cNvPr id="10" name="9 Imagen"/>
          <p:cNvPicPr/>
          <p:nvPr/>
        </p:nvPicPr>
        <p:blipFill>
          <a:blip r:embed="rId3"/>
          <a:srcRect/>
          <a:stretch>
            <a:fillRect/>
          </a:stretch>
        </p:blipFill>
        <p:spPr bwMode="auto">
          <a:xfrm>
            <a:off x="2527935" y="5643578"/>
            <a:ext cx="4088130" cy="1000132"/>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lstStyle/>
          <a:p>
            <a:r>
              <a:rPr lang="es-MX" sz="2800" b="0"/>
              <a:t/>
            </a:r>
            <a:br>
              <a:rPr lang="es-MX" sz="2800" b="0"/>
            </a:br>
            <a:r>
              <a:rPr lang="es-MX" sz="2800" b="0"/>
              <a:t/>
            </a:r>
            <a:br>
              <a:rPr lang="es-MX" sz="2800" b="0"/>
            </a:br>
            <a:r>
              <a:rPr lang="es-MX" sz="2800" b="0"/>
              <a:t/>
            </a:r>
            <a:br>
              <a:rPr lang="es-MX" sz="2800" b="0"/>
            </a:br>
            <a:r>
              <a:rPr lang="es-MX" sz="2800" b="0"/>
              <a:t/>
            </a:r>
            <a:br>
              <a:rPr lang="es-MX" sz="2800" b="0"/>
            </a:br>
            <a:r>
              <a:rPr lang="es-MX" sz="2800" b="0"/>
              <a:t/>
            </a:r>
            <a:br>
              <a:rPr lang="es-MX" sz="2800" b="0"/>
            </a:br>
            <a:r>
              <a:rPr lang="es-MX" sz="2800" b="0"/>
              <a:t/>
            </a:r>
            <a:br>
              <a:rPr lang="es-MX" sz="2800" b="0"/>
            </a:br>
            <a:r>
              <a:rPr lang="es-MX" sz="2800" b="0"/>
              <a:t/>
            </a:r>
            <a:br>
              <a:rPr lang="es-MX" sz="2800" b="0"/>
            </a:br>
            <a:r>
              <a:rPr lang="es-MX" sz="2800" b="0"/>
              <a:t/>
            </a:r>
            <a:br>
              <a:rPr lang="es-MX" sz="2800" b="0"/>
            </a:br>
            <a:r>
              <a:rPr lang="es-MX" sz="2800" b="0"/>
              <a:t/>
            </a:r>
            <a:br>
              <a:rPr lang="es-MX" sz="2800" b="0"/>
            </a:br>
            <a:r>
              <a:rPr lang="es-MX" sz="2800" b="0"/>
              <a:t/>
            </a:r>
            <a:br>
              <a:rPr lang="es-MX" sz="2800" b="0"/>
            </a:br>
            <a:r>
              <a:rPr lang="es-MX" sz="2800" b="0"/>
              <a:t/>
            </a:r>
            <a:br>
              <a:rPr lang="es-MX" sz="2800" b="0"/>
            </a:br>
            <a:r>
              <a:rPr lang="es-MX" sz="2800" b="0"/>
              <a:t/>
            </a:r>
            <a:br>
              <a:rPr lang="es-MX" sz="2800" b="0"/>
            </a:br>
            <a:r>
              <a:rPr lang="es-MX" sz="2800" b="0"/>
              <a:t/>
            </a:r>
            <a:br>
              <a:rPr lang="es-MX" sz="2800" b="0"/>
            </a:br>
            <a:r>
              <a:rPr lang="es-MX" sz="2800" b="0"/>
              <a:t/>
            </a:r>
            <a:br>
              <a:rPr lang="es-MX" sz="2800" b="0"/>
            </a:br>
            <a:r>
              <a:rPr lang="es-MX" sz="2800" b="0"/>
              <a:t/>
            </a:r>
            <a:br>
              <a:rPr lang="es-MX" sz="2800" b="0"/>
            </a:br>
            <a:r>
              <a:rPr lang="es-MX" sz="2800" b="0"/>
              <a:t/>
            </a:r>
            <a:br>
              <a:rPr lang="es-MX" sz="2800" b="0"/>
            </a:br>
            <a:r>
              <a:rPr lang="es-MX" sz="2800" b="0"/>
              <a:t/>
            </a:r>
            <a:br>
              <a:rPr lang="es-MX" sz="2800" b="0"/>
            </a:br>
            <a:r>
              <a:rPr lang="es-MX" sz="4000" b="0"/>
              <a:t/>
            </a:r>
            <a:br>
              <a:rPr lang="es-MX" sz="4000" b="0"/>
            </a:br>
            <a:r>
              <a:rPr lang="es-MX" sz="4000" b="0"/>
              <a:t/>
            </a:r>
            <a:br>
              <a:rPr lang="es-MX" sz="4000" b="0"/>
            </a:br>
            <a:endParaRPr lang="es-ES" sz="4000" b="0"/>
          </a:p>
        </p:txBody>
      </p:sp>
      <p:sp>
        <p:nvSpPr>
          <p:cNvPr id="158723" name="Rectangle 3"/>
          <p:cNvSpPr>
            <a:spLocks noGrp="1" noChangeArrowheads="1"/>
          </p:cNvSpPr>
          <p:nvPr>
            <p:ph type="body" idx="1"/>
          </p:nvPr>
        </p:nvSpPr>
        <p:spPr>
          <a:xfrm>
            <a:off x="685800" y="333375"/>
            <a:ext cx="7696200" cy="6524625"/>
          </a:xfrm>
          <a:solidFill>
            <a:srgbClr val="CCFFCC"/>
          </a:solidFill>
        </p:spPr>
        <p:txBody>
          <a:bodyPr/>
          <a:lstStyle/>
          <a:p>
            <a:pPr>
              <a:lnSpc>
                <a:spcPct val="90000"/>
              </a:lnSpc>
              <a:buFont typeface="Wingdings" pitchFamily="2" charset="2"/>
              <a:buNone/>
            </a:pPr>
            <a:r>
              <a:rPr lang="es-ES_tradnl" b="1" dirty="0"/>
              <a:t>		</a:t>
            </a:r>
            <a:r>
              <a:rPr lang="es-ES_tradnl" b="1" dirty="0">
                <a:solidFill>
                  <a:schemeClr val="bg2"/>
                </a:solidFill>
              </a:rPr>
              <a:t>EL ARRENDAMIENTO EN EL IVA</a:t>
            </a:r>
          </a:p>
          <a:p>
            <a:pPr>
              <a:lnSpc>
                <a:spcPct val="90000"/>
              </a:lnSpc>
              <a:buFont typeface="Wingdings" pitchFamily="2" charset="2"/>
              <a:buNone/>
            </a:pPr>
            <a:endParaRPr lang="es-ES_tradnl" b="1" dirty="0">
              <a:solidFill>
                <a:schemeClr val="bg2"/>
              </a:solidFill>
            </a:endParaRPr>
          </a:p>
          <a:p>
            <a:pPr>
              <a:lnSpc>
                <a:spcPct val="90000"/>
              </a:lnSpc>
              <a:buFont typeface="Wingdings" pitchFamily="2" charset="2"/>
              <a:buNone/>
            </a:pPr>
            <a:r>
              <a:rPr lang="es-ES_tradnl" b="1" dirty="0">
                <a:solidFill>
                  <a:srgbClr val="000000"/>
                </a:solidFill>
                <a:effectLst/>
              </a:rPr>
              <a:t>Acto eximido de imposición en el IVA</a:t>
            </a:r>
            <a:r>
              <a:rPr lang="es-ES_tradnl" dirty="0">
                <a:solidFill>
                  <a:srgbClr val="000000"/>
                </a:solidFill>
                <a:effectLst/>
              </a:rPr>
              <a:t>,</a:t>
            </a:r>
          </a:p>
          <a:p>
            <a:pPr>
              <a:lnSpc>
                <a:spcPct val="90000"/>
              </a:lnSpc>
              <a:buFont typeface="Wingdings" pitchFamily="2" charset="2"/>
              <a:buNone/>
            </a:pPr>
            <a:r>
              <a:rPr lang="es-ES_tradnl" dirty="0">
                <a:solidFill>
                  <a:srgbClr val="000000"/>
                </a:solidFill>
                <a:effectLst/>
              </a:rPr>
              <a:t> ( Art. 7 inc. h punto 22 -1er párrafo) *</a:t>
            </a:r>
            <a:endParaRPr lang="es-AR" dirty="0">
              <a:solidFill>
                <a:srgbClr val="000000"/>
              </a:solidFill>
              <a:effectLst/>
            </a:endParaRPr>
          </a:p>
          <a:p>
            <a:pPr>
              <a:lnSpc>
                <a:spcPct val="90000"/>
              </a:lnSpc>
              <a:buFont typeface="Wingdings" pitchFamily="2" charset="2"/>
              <a:buNone/>
            </a:pPr>
            <a:endParaRPr lang="es-ES_tradnl" dirty="0">
              <a:solidFill>
                <a:schemeClr val="bg2"/>
              </a:solidFill>
            </a:endParaRPr>
          </a:p>
          <a:p>
            <a:pPr>
              <a:lnSpc>
                <a:spcPct val="90000"/>
              </a:lnSpc>
              <a:buNone/>
            </a:pPr>
            <a:r>
              <a:rPr lang="es-ES" sz="2000" i="1" dirty="0">
                <a:solidFill>
                  <a:srgbClr val="FFFF00"/>
                </a:solidFill>
              </a:rPr>
              <a:t>	</a:t>
            </a:r>
            <a:r>
              <a:rPr lang="es-AR" sz="2400" dirty="0" smtClean="0">
                <a:solidFill>
                  <a:srgbClr val="000000"/>
                </a:solidFill>
                <a:effectLst/>
              </a:rPr>
              <a:t>A los efectos de la exención debe tenerse  en cuenta la Resolución 1032 art.7, 2do párrafo que aclara </a:t>
            </a:r>
            <a:r>
              <a:rPr lang="es-AR" sz="2400" b="1" dirty="0" smtClean="0">
                <a:solidFill>
                  <a:srgbClr val="000000"/>
                </a:solidFill>
                <a:effectLst/>
              </a:rPr>
              <a:t>qué se entiende por actividad agropecuaria.</a:t>
            </a:r>
          </a:p>
          <a:p>
            <a:pPr>
              <a:lnSpc>
                <a:spcPct val="90000"/>
              </a:lnSpc>
              <a:buNone/>
            </a:pPr>
            <a:r>
              <a:rPr lang="es-AR" sz="2400" dirty="0" smtClean="0">
                <a:solidFill>
                  <a:srgbClr val="000000"/>
                </a:solidFill>
                <a:effectLst/>
              </a:rPr>
              <a:t>	</a:t>
            </a:r>
          </a:p>
          <a:p>
            <a:pPr>
              <a:lnSpc>
                <a:spcPct val="90000"/>
              </a:lnSpc>
              <a:buNone/>
            </a:pPr>
            <a:r>
              <a:rPr lang="es-AR" sz="2400" dirty="0" smtClean="0">
                <a:solidFill>
                  <a:srgbClr val="000000"/>
                </a:solidFill>
                <a:effectLst/>
              </a:rPr>
              <a:t>	</a:t>
            </a:r>
            <a:r>
              <a:rPr lang="es-AR" sz="2400" b="1" dirty="0" smtClean="0">
                <a:solidFill>
                  <a:srgbClr val="000000"/>
                </a:solidFill>
                <a:effectLst/>
              </a:rPr>
              <a:t>“Asimismo, a los fines de la procedencia de la exención, son actividades agropecuarias las que tengan por finalidad el cultivo y obtención de productos de la tierra, así como la crianza y explotación de ganado y animales de granja, tales como fruticultura, horticultura, avicultura y apicultura.”</a:t>
            </a:r>
          </a:p>
          <a:p>
            <a:pPr>
              <a:lnSpc>
                <a:spcPct val="90000"/>
              </a:lnSpc>
              <a:buFont typeface="Wingdings" pitchFamily="2" charset="2"/>
              <a:buNone/>
            </a:pPr>
            <a:endParaRPr lang="es-ES" sz="2000" i="1" dirty="0">
              <a:solidFill>
                <a:srgbClr val="000000"/>
              </a:solidFill>
              <a:effectLst/>
            </a:endParaRPr>
          </a:p>
          <a:p>
            <a:pPr>
              <a:lnSpc>
                <a:spcPct val="90000"/>
              </a:lnSpc>
              <a:buFont typeface="Wingdings" pitchFamily="2" charset="2"/>
              <a:buNone/>
            </a:pPr>
            <a:r>
              <a:rPr lang="es-ES" sz="2000" i="1" dirty="0">
                <a:solidFill>
                  <a:srgbClr val="000000"/>
                </a:solidFill>
                <a:effectLst/>
              </a:rPr>
              <a:t>	</a:t>
            </a:r>
          </a:p>
        </p:txBody>
      </p:sp>
      <p:pic>
        <p:nvPicPr>
          <p:cNvPr id="158725" name="Picture 5" descr="Resultado de imagen para arrendamiento  e iva"/>
          <p:cNvPicPr>
            <a:picLocks noChangeAspect="1" noChangeArrowheads="1"/>
          </p:cNvPicPr>
          <p:nvPr/>
        </p:nvPicPr>
        <p:blipFill>
          <a:blip r:embed="rId2"/>
          <a:srcRect/>
          <a:stretch>
            <a:fillRect/>
          </a:stretch>
        </p:blipFill>
        <p:spPr bwMode="auto">
          <a:xfrm>
            <a:off x="0" y="46038"/>
            <a:ext cx="1692275" cy="1400175"/>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r>
              <a:rPr lang="es-MX" sz="2800" dirty="0">
                <a:solidFill>
                  <a:schemeClr val="bg2"/>
                </a:solidFill>
                <a:effectLst/>
              </a:rPr>
              <a:t>ARRENDAMIENTO E</a:t>
            </a:r>
            <a:r>
              <a:rPr lang="es-MX" sz="4000" dirty="0">
                <a:solidFill>
                  <a:schemeClr val="bg2"/>
                </a:solidFill>
                <a:effectLst/>
              </a:rPr>
              <a:t> </a:t>
            </a:r>
            <a:r>
              <a:rPr lang="es-MX" sz="2800" dirty="0">
                <a:solidFill>
                  <a:schemeClr val="bg2"/>
                </a:solidFill>
                <a:effectLst/>
              </a:rPr>
              <a:t>IMPUESTO A LAS GANANCIAS:</a:t>
            </a:r>
            <a:br>
              <a:rPr lang="es-MX" sz="2800" dirty="0">
                <a:solidFill>
                  <a:schemeClr val="bg2"/>
                </a:solidFill>
                <a:effectLst/>
              </a:rPr>
            </a:br>
            <a:endParaRPr lang="es-ES" sz="2800" dirty="0">
              <a:solidFill>
                <a:schemeClr val="bg2"/>
              </a:solidFill>
              <a:effectLst/>
            </a:endParaRPr>
          </a:p>
        </p:txBody>
      </p:sp>
      <p:sp>
        <p:nvSpPr>
          <p:cNvPr id="159747" name="Rectangle 3"/>
          <p:cNvSpPr>
            <a:spLocks noGrp="1" noChangeArrowheads="1"/>
          </p:cNvSpPr>
          <p:nvPr>
            <p:ph type="body" idx="1"/>
          </p:nvPr>
        </p:nvSpPr>
        <p:spPr>
          <a:xfrm>
            <a:off x="457200" y="1285860"/>
            <a:ext cx="8229600" cy="4845065"/>
          </a:xfrm>
          <a:solidFill>
            <a:srgbClr val="CCFFCC"/>
          </a:solidFill>
        </p:spPr>
        <p:txBody>
          <a:bodyPr/>
          <a:lstStyle/>
          <a:p>
            <a:pPr>
              <a:lnSpc>
                <a:spcPct val="80000"/>
              </a:lnSpc>
            </a:pPr>
            <a:endParaRPr lang="es-MX" sz="2400" b="1" dirty="0"/>
          </a:p>
          <a:p>
            <a:pPr>
              <a:lnSpc>
                <a:spcPct val="80000"/>
              </a:lnSpc>
              <a:buFont typeface="Wingdings" pitchFamily="2" charset="2"/>
              <a:buNone/>
            </a:pPr>
            <a:r>
              <a:rPr lang="es-MX" sz="2400" b="1" i="1" dirty="0"/>
              <a:t>	</a:t>
            </a:r>
            <a:r>
              <a:rPr lang="es-MX" sz="2800" b="1" i="1" dirty="0">
                <a:solidFill>
                  <a:schemeClr val="bg2"/>
                </a:solidFill>
                <a:effectLst/>
              </a:rPr>
              <a:t>Arrendador:</a:t>
            </a:r>
            <a:r>
              <a:rPr lang="es-MX" sz="2800" dirty="0">
                <a:solidFill>
                  <a:schemeClr val="bg2"/>
                </a:solidFill>
                <a:effectLst/>
              </a:rPr>
              <a:t> </a:t>
            </a:r>
            <a:r>
              <a:rPr lang="es-MX" sz="2800" dirty="0">
                <a:solidFill>
                  <a:srgbClr val="000000"/>
                </a:solidFill>
                <a:effectLst/>
              </a:rPr>
              <a:t>renta de </a:t>
            </a:r>
            <a:r>
              <a:rPr lang="es-MX" sz="2800" b="1" dirty="0">
                <a:solidFill>
                  <a:srgbClr val="000000"/>
                </a:solidFill>
                <a:effectLst/>
              </a:rPr>
              <a:t>primera </a:t>
            </a:r>
            <a:r>
              <a:rPr lang="es-MX" sz="2800" b="1" dirty="0" smtClean="0">
                <a:solidFill>
                  <a:srgbClr val="000000"/>
                </a:solidFill>
                <a:effectLst/>
              </a:rPr>
              <a:t>categoría</a:t>
            </a:r>
            <a:endParaRPr lang="es-MX" sz="2800" dirty="0">
              <a:solidFill>
                <a:srgbClr val="000000"/>
              </a:solidFill>
              <a:effectLst/>
            </a:endParaRPr>
          </a:p>
          <a:p>
            <a:pPr>
              <a:lnSpc>
                <a:spcPct val="80000"/>
              </a:lnSpc>
              <a:buFont typeface="Wingdings" pitchFamily="2" charset="2"/>
              <a:buNone/>
            </a:pPr>
            <a:r>
              <a:rPr lang="es-MX" sz="2800" dirty="0">
                <a:solidFill>
                  <a:srgbClr val="000000"/>
                </a:solidFill>
                <a:effectLst/>
              </a:rPr>
              <a:t>	En el caso de las sociedades comerciales constituyen rentas de </a:t>
            </a:r>
            <a:r>
              <a:rPr lang="es-MX" sz="2800" b="1" dirty="0">
                <a:solidFill>
                  <a:srgbClr val="000000"/>
                </a:solidFill>
                <a:effectLst/>
              </a:rPr>
              <a:t>tercera </a:t>
            </a:r>
            <a:r>
              <a:rPr lang="es-MX" sz="2800" b="1" dirty="0" smtClean="0">
                <a:solidFill>
                  <a:srgbClr val="000000"/>
                </a:solidFill>
                <a:effectLst/>
              </a:rPr>
              <a:t>categoría</a:t>
            </a:r>
            <a:endParaRPr lang="es-MX" sz="2800" dirty="0">
              <a:solidFill>
                <a:srgbClr val="000000"/>
              </a:solidFill>
              <a:effectLst/>
            </a:endParaRPr>
          </a:p>
          <a:p>
            <a:pPr>
              <a:lnSpc>
                <a:spcPct val="80000"/>
              </a:lnSpc>
            </a:pPr>
            <a:endParaRPr lang="es-MX" sz="2800" dirty="0">
              <a:solidFill>
                <a:schemeClr val="bg2"/>
              </a:solidFill>
              <a:effectLst/>
            </a:endParaRPr>
          </a:p>
          <a:p>
            <a:pPr>
              <a:lnSpc>
                <a:spcPct val="80000"/>
              </a:lnSpc>
              <a:buFont typeface="Wingdings" pitchFamily="2" charset="2"/>
              <a:buNone/>
            </a:pPr>
            <a:r>
              <a:rPr lang="es-MX" sz="2800" b="1" i="1" dirty="0">
                <a:solidFill>
                  <a:schemeClr val="bg2"/>
                </a:solidFill>
                <a:effectLst/>
              </a:rPr>
              <a:t>	Arrendatario:</a:t>
            </a:r>
            <a:r>
              <a:rPr lang="es-MX" sz="2800" dirty="0">
                <a:solidFill>
                  <a:schemeClr val="bg2"/>
                </a:solidFill>
                <a:effectLst/>
              </a:rPr>
              <a:t> </a:t>
            </a:r>
            <a:r>
              <a:rPr lang="es-MX" sz="2800" dirty="0">
                <a:solidFill>
                  <a:srgbClr val="000000"/>
                </a:solidFill>
                <a:effectLst/>
              </a:rPr>
              <a:t>renta de </a:t>
            </a:r>
            <a:r>
              <a:rPr lang="es-MX" sz="2800" b="1" dirty="0">
                <a:solidFill>
                  <a:srgbClr val="000000"/>
                </a:solidFill>
                <a:effectLst/>
              </a:rPr>
              <a:t>tercera </a:t>
            </a:r>
            <a:r>
              <a:rPr lang="es-MX" sz="2800" b="1" dirty="0" smtClean="0">
                <a:solidFill>
                  <a:srgbClr val="000000"/>
                </a:solidFill>
                <a:effectLst/>
              </a:rPr>
              <a:t>categoría</a:t>
            </a:r>
            <a:endParaRPr kumimoji="1" lang="es-ES_tradnl" sz="2800" dirty="0">
              <a:solidFill>
                <a:srgbClr val="000000"/>
              </a:solidFill>
              <a:effectLst/>
            </a:endParaRPr>
          </a:p>
          <a:p>
            <a:pPr>
              <a:lnSpc>
                <a:spcPct val="80000"/>
              </a:lnSpc>
            </a:pPr>
            <a:endParaRPr lang="es-MX" sz="2400" b="1" dirty="0">
              <a:solidFill>
                <a:schemeClr val="bg2"/>
              </a:solidFill>
              <a:effectLst/>
            </a:endParaRPr>
          </a:p>
          <a:p>
            <a:pPr>
              <a:lnSpc>
                <a:spcPct val="80000"/>
              </a:lnSpc>
            </a:pPr>
            <a:endParaRPr lang="es-ES" sz="2400" dirty="0">
              <a:effectLst/>
            </a:endParaRPr>
          </a:p>
        </p:txBody>
      </p:sp>
      <p:pic>
        <p:nvPicPr>
          <p:cNvPr id="159749" name="Picture 5" descr="Resultado de imagen para arrendamiento  y ganancias"/>
          <p:cNvPicPr>
            <a:picLocks noChangeAspect="1" noChangeArrowheads="1"/>
          </p:cNvPicPr>
          <p:nvPr/>
        </p:nvPicPr>
        <p:blipFill>
          <a:blip r:embed="rId2"/>
          <a:srcRect/>
          <a:stretch>
            <a:fillRect/>
          </a:stretch>
        </p:blipFill>
        <p:spPr bwMode="auto">
          <a:xfrm>
            <a:off x="3433763" y="4508500"/>
            <a:ext cx="4306887" cy="2160588"/>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1602" name="Rectangle 2"/>
          <p:cNvSpPr>
            <a:spLocks noGrp="1" noChangeArrowheads="1"/>
          </p:cNvSpPr>
          <p:nvPr>
            <p:ph type="title"/>
          </p:nvPr>
        </p:nvSpPr>
        <p:spPr/>
        <p:txBody>
          <a:bodyPr/>
          <a:lstStyle/>
          <a:p>
            <a:r>
              <a:rPr lang="es-MX">
                <a:solidFill>
                  <a:schemeClr val="bg2"/>
                </a:solidFill>
              </a:rPr>
              <a:t>PAGO</a:t>
            </a:r>
            <a:endParaRPr lang="es-ES">
              <a:solidFill>
                <a:schemeClr val="bg2"/>
              </a:solidFill>
            </a:endParaRPr>
          </a:p>
        </p:txBody>
      </p:sp>
      <p:sp>
        <p:nvSpPr>
          <p:cNvPr id="281603" name="Rectangle 3"/>
          <p:cNvSpPr>
            <a:spLocks noGrp="1" noChangeArrowheads="1"/>
          </p:cNvSpPr>
          <p:nvPr>
            <p:ph type="body" idx="1"/>
          </p:nvPr>
        </p:nvSpPr>
        <p:spPr>
          <a:xfrm>
            <a:off x="457200" y="1916832"/>
            <a:ext cx="8229600" cy="8660519"/>
          </a:xfrm>
          <a:solidFill>
            <a:srgbClr val="CCFFCC"/>
          </a:solidFill>
        </p:spPr>
        <p:txBody>
          <a:bodyPr/>
          <a:lstStyle/>
          <a:p>
            <a:pPr algn="ctr">
              <a:lnSpc>
                <a:spcPct val="80000"/>
              </a:lnSpc>
              <a:buFont typeface="Wingdings" pitchFamily="2" charset="2"/>
              <a:buNone/>
            </a:pPr>
            <a:r>
              <a:rPr lang="es-ES" sz="1800" b="1" dirty="0" smtClean="0">
                <a:solidFill>
                  <a:schemeClr val="tx2"/>
                </a:solidFill>
                <a:effectLst/>
              </a:rPr>
              <a:t>	</a:t>
            </a:r>
            <a:r>
              <a:rPr lang="es-ES" sz="2400" b="1" dirty="0" smtClean="0">
                <a:solidFill>
                  <a:schemeClr val="bg2"/>
                </a:solidFill>
                <a:effectLst/>
              </a:rPr>
              <a:t>En </a:t>
            </a:r>
            <a:r>
              <a:rPr lang="es-ES" sz="2400" b="1" dirty="0">
                <a:solidFill>
                  <a:schemeClr val="bg2"/>
                </a:solidFill>
                <a:effectLst/>
              </a:rPr>
              <a:t>dinero</a:t>
            </a:r>
          </a:p>
          <a:p>
            <a:pPr>
              <a:lnSpc>
                <a:spcPct val="80000"/>
              </a:lnSpc>
              <a:buFont typeface="Wingdings" pitchFamily="2" charset="2"/>
              <a:buNone/>
            </a:pPr>
            <a:r>
              <a:rPr lang="es-ES" sz="2000" dirty="0">
                <a:solidFill>
                  <a:schemeClr val="bg2"/>
                </a:solidFill>
                <a:effectLst/>
              </a:rPr>
              <a:t>	</a:t>
            </a:r>
            <a:r>
              <a:rPr lang="es-ES" sz="2400" dirty="0">
                <a:solidFill>
                  <a:srgbClr val="000000"/>
                </a:solidFill>
                <a:effectLst/>
              </a:rPr>
              <a:t>Si el contrato suscripto  cumple con las condiciones establecidas por la ley 13246, entre ellas el pago en dinero, está regido por la misma; en caso contrario es un contrato accidental o innominado.</a:t>
            </a:r>
          </a:p>
          <a:p>
            <a:pPr>
              <a:lnSpc>
                <a:spcPct val="80000"/>
              </a:lnSpc>
            </a:pPr>
            <a:endParaRPr lang="es-ES" sz="2400" dirty="0">
              <a:solidFill>
                <a:schemeClr val="bg2"/>
              </a:solidFill>
              <a:effectLst/>
            </a:endParaRPr>
          </a:p>
          <a:p>
            <a:pPr algn="ctr">
              <a:lnSpc>
                <a:spcPct val="80000"/>
              </a:lnSpc>
              <a:buFont typeface="Wingdings" pitchFamily="2" charset="2"/>
              <a:buNone/>
            </a:pPr>
            <a:r>
              <a:rPr lang="es-ES" sz="2400" b="1" dirty="0">
                <a:solidFill>
                  <a:schemeClr val="bg2"/>
                </a:solidFill>
                <a:effectLst/>
              </a:rPr>
              <a:t>	En especie</a:t>
            </a:r>
            <a:endParaRPr lang="es-ES" sz="2400" dirty="0">
              <a:solidFill>
                <a:schemeClr val="bg2"/>
              </a:solidFill>
              <a:effectLst/>
            </a:endParaRPr>
          </a:p>
          <a:p>
            <a:pPr>
              <a:lnSpc>
                <a:spcPct val="80000"/>
              </a:lnSpc>
              <a:buFont typeface="Wingdings" pitchFamily="2" charset="2"/>
              <a:buNone/>
            </a:pPr>
            <a:r>
              <a:rPr lang="es-ES" sz="2400" dirty="0">
                <a:solidFill>
                  <a:schemeClr val="bg2"/>
                </a:solidFill>
                <a:effectLst/>
              </a:rPr>
              <a:t>	</a:t>
            </a:r>
            <a:r>
              <a:rPr lang="es-ES" sz="2400" dirty="0">
                <a:solidFill>
                  <a:srgbClr val="000000"/>
                </a:solidFill>
                <a:effectLst/>
              </a:rPr>
              <a:t>El contrato en el cual se pacte el precio en especie queda excluido del ámbito de la ley 13246, ya que el artículo 1 establece que la contraprestación por el uso y goce del predio rural es en dinero.</a:t>
            </a:r>
          </a:p>
          <a:p>
            <a:pPr>
              <a:lnSpc>
                <a:spcPct val="80000"/>
              </a:lnSpc>
              <a:buFont typeface="Wingdings" pitchFamily="2" charset="2"/>
              <a:buNone/>
            </a:pPr>
            <a:endParaRPr lang="es-ES" sz="2400" dirty="0">
              <a:solidFill>
                <a:srgbClr val="000000"/>
              </a:solidFill>
              <a:effectLst/>
            </a:endParaRPr>
          </a:p>
          <a:p>
            <a:pPr>
              <a:lnSpc>
                <a:spcPct val="80000"/>
              </a:lnSpc>
              <a:buFont typeface="Wingdings" pitchFamily="2" charset="2"/>
              <a:buNone/>
            </a:pPr>
            <a:r>
              <a:rPr lang="es-ES" sz="2400" dirty="0">
                <a:solidFill>
                  <a:srgbClr val="000000"/>
                </a:solidFill>
                <a:effectLst/>
              </a:rPr>
              <a:t>	Cuando el precio se pacta en especie se configura un </a:t>
            </a:r>
            <a:r>
              <a:rPr lang="es-ES" sz="2400" b="1" dirty="0">
                <a:solidFill>
                  <a:srgbClr val="000000"/>
                </a:solidFill>
                <a:effectLst/>
              </a:rPr>
              <a:t>contrato</a:t>
            </a:r>
            <a:r>
              <a:rPr lang="es-ES" sz="2400" dirty="0">
                <a:solidFill>
                  <a:srgbClr val="000000"/>
                </a:solidFill>
                <a:effectLst/>
              </a:rPr>
              <a:t> </a:t>
            </a:r>
            <a:r>
              <a:rPr lang="es-ES" sz="2400" b="1" dirty="0">
                <a:solidFill>
                  <a:srgbClr val="000000"/>
                </a:solidFill>
                <a:effectLst/>
              </a:rPr>
              <a:t>innominado</a:t>
            </a:r>
            <a:r>
              <a:rPr lang="es-ES" sz="2400" dirty="0">
                <a:solidFill>
                  <a:srgbClr val="000000"/>
                </a:solidFill>
                <a:effectLst/>
              </a:rPr>
              <a:t> donde impera la autonomía de la voluntad de las partes y los usos y</a:t>
            </a:r>
            <a:r>
              <a:rPr lang="es-ES" sz="2400" dirty="0">
                <a:solidFill>
                  <a:srgbClr val="000000"/>
                </a:solidFill>
              </a:rPr>
              <a:t> </a:t>
            </a:r>
            <a:r>
              <a:rPr lang="es-ES" sz="2400" dirty="0">
                <a:solidFill>
                  <a:srgbClr val="000000"/>
                </a:solidFill>
                <a:effectLst/>
              </a:rPr>
              <a:t>costumbres.</a:t>
            </a:r>
          </a:p>
        </p:txBody>
      </p:sp>
      <p:sp>
        <p:nvSpPr>
          <p:cNvPr id="281605" name="AutoShape 5" descr="Resultado de imagen para pago"/>
          <p:cNvSpPr>
            <a:spLocks noChangeAspect="1" noChangeArrowheads="1"/>
          </p:cNvSpPr>
          <p:nvPr/>
        </p:nvSpPr>
        <p:spPr bwMode="auto">
          <a:xfrm>
            <a:off x="4419600" y="3276600"/>
            <a:ext cx="304800" cy="304800"/>
          </a:xfrm>
          <a:prstGeom prst="rect">
            <a:avLst/>
          </a:prstGeom>
          <a:noFill/>
        </p:spPr>
        <p:txBody>
          <a:bodyPr/>
          <a:lstStyle/>
          <a:p>
            <a:endParaRPr lang="es-AR"/>
          </a:p>
        </p:txBody>
      </p:sp>
      <p:sp>
        <p:nvSpPr>
          <p:cNvPr id="281607" name="AutoShape 7" descr="Resultado de imagen para pago"/>
          <p:cNvSpPr>
            <a:spLocks noChangeAspect="1" noChangeArrowheads="1"/>
          </p:cNvSpPr>
          <p:nvPr/>
        </p:nvSpPr>
        <p:spPr bwMode="auto">
          <a:xfrm>
            <a:off x="4419600" y="3276600"/>
            <a:ext cx="304800" cy="304800"/>
          </a:xfrm>
          <a:prstGeom prst="rect">
            <a:avLst/>
          </a:prstGeom>
          <a:noFill/>
        </p:spPr>
        <p:txBody>
          <a:bodyPr/>
          <a:lstStyle/>
          <a:p>
            <a:endParaRPr lang="es-AR"/>
          </a:p>
        </p:txBody>
      </p:sp>
      <p:pic>
        <p:nvPicPr>
          <p:cNvPr id="2056" name="Picture 8" descr="Acuerdos de pago con la Dian | Gerencie.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0"/>
            <a:ext cx="3028950" cy="191683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r>
              <a:rPr lang="es-MX" sz="3200" dirty="0">
                <a:solidFill>
                  <a:schemeClr val="bg2"/>
                </a:solidFill>
                <a:effectLst/>
              </a:rPr>
              <a:t>ARRENDAMIENTO EN ESPECIE</a:t>
            </a:r>
            <a:r>
              <a:rPr lang="es-MX" sz="3200" b="0" dirty="0">
                <a:solidFill>
                  <a:schemeClr val="bg2"/>
                </a:solidFill>
                <a:effectLst/>
              </a:rPr>
              <a:t/>
            </a:r>
            <a:br>
              <a:rPr lang="es-MX" sz="3200" b="0" dirty="0">
                <a:solidFill>
                  <a:schemeClr val="bg2"/>
                </a:solidFill>
                <a:effectLst/>
              </a:rPr>
            </a:br>
            <a:endParaRPr lang="es-ES" sz="3200" b="0" dirty="0">
              <a:solidFill>
                <a:schemeClr val="bg2"/>
              </a:solidFill>
              <a:effectLst/>
            </a:endParaRPr>
          </a:p>
        </p:txBody>
      </p:sp>
      <p:sp>
        <p:nvSpPr>
          <p:cNvPr id="160771" name="Rectangle 3"/>
          <p:cNvSpPr>
            <a:spLocks noGrp="1" noChangeArrowheads="1"/>
          </p:cNvSpPr>
          <p:nvPr>
            <p:ph type="body" idx="1"/>
          </p:nvPr>
        </p:nvSpPr>
        <p:spPr>
          <a:solidFill>
            <a:srgbClr val="CCFFCC"/>
          </a:solidFill>
        </p:spPr>
        <p:txBody>
          <a:bodyPr/>
          <a:lstStyle/>
          <a:p>
            <a:pPr>
              <a:lnSpc>
                <a:spcPct val="80000"/>
              </a:lnSpc>
            </a:pPr>
            <a:endParaRPr lang="es-MX" sz="2800" b="1" dirty="0"/>
          </a:p>
          <a:p>
            <a:pPr>
              <a:lnSpc>
                <a:spcPct val="80000"/>
              </a:lnSpc>
              <a:buFont typeface="Wingdings" pitchFamily="2" charset="2"/>
              <a:buNone/>
            </a:pPr>
            <a:r>
              <a:rPr lang="es-ES" sz="2800" b="1" dirty="0"/>
              <a:t>	</a:t>
            </a:r>
            <a:r>
              <a:rPr lang="es-ES" sz="2800" b="1" dirty="0">
                <a:solidFill>
                  <a:schemeClr val="bg2"/>
                </a:solidFill>
                <a:effectLst/>
              </a:rPr>
              <a:t>La AFIP considera que la entrega de productos primarios en contraprestación por el arrendamiento de un campo, </a:t>
            </a:r>
          </a:p>
          <a:p>
            <a:pPr>
              <a:lnSpc>
                <a:spcPct val="80000"/>
              </a:lnSpc>
              <a:buFont typeface="Wingdings" pitchFamily="2" charset="2"/>
              <a:buNone/>
            </a:pPr>
            <a:r>
              <a:rPr lang="es-ES" sz="2800" b="1" dirty="0">
                <a:solidFill>
                  <a:schemeClr val="bg2"/>
                </a:solidFill>
                <a:effectLst/>
              </a:rPr>
              <a:t>	constituye </a:t>
            </a:r>
            <a:r>
              <a:rPr lang="es-ES" sz="2800" b="1" u="sng" dirty="0">
                <a:solidFill>
                  <a:schemeClr val="bg2"/>
                </a:solidFill>
                <a:effectLst/>
              </a:rPr>
              <a:t>dación en pago</a:t>
            </a:r>
            <a:r>
              <a:rPr lang="es-ES" sz="2800" b="1" dirty="0">
                <a:solidFill>
                  <a:schemeClr val="bg2"/>
                </a:solidFill>
                <a:effectLst/>
              </a:rPr>
              <a:t>, configurando una de las modalidades de la venta; </a:t>
            </a:r>
          </a:p>
          <a:p>
            <a:pPr>
              <a:lnSpc>
                <a:spcPct val="80000"/>
              </a:lnSpc>
              <a:buFont typeface="Wingdings" pitchFamily="2" charset="2"/>
              <a:buNone/>
            </a:pPr>
            <a:r>
              <a:rPr lang="es-ES" sz="2800" b="1" dirty="0">
                <a:solidFill>
                  <a:srgbClr val="FFFF00"/>
                </a:solidFill>
                <a:effectLst/>
              </a:rPr>
              <a:t>	</a:t>
            </a:r>
            <a:r>
              <a:rPr lang="es-ES" sz="2800" b="1" dirty="0">
                <a:solidFill>
                  <a:srgbClr val="008000"/>
                </a:solidFill>
                <a:effectLst/>
              </a:rPr>
              <a:t>por lo tanto, si bien el arrendamiento está exento, si la contraprestación es en especie, ésta última estará alcanzada por el IVA.</a:t>
            </a:r>
            <a:endParaRPr lang="es-ES" sz="2800" dirty="0">
              <a:solidFill>
                <a:srgbClr val="008000"/>
              </a:solidFill>
              <a:effectLst/>
            </a:endParaRPr>
          </a:p>
        </p:txBody>
      </p:sp>
      <p:sp>
        <p:nvSpPr>
          <p:cNvPr id="160773" name="AutoShape 5" descr="Resultado de imagen para pago en especies"/>
          <p:cNvSpPr>
            <a:spLocks noChangeAspect="1" noChangeArrowheads="1"/>
          </p:cNvSpPr>
          <p:nvPr/>
        </p:nvSpPr>
        <p:spPr bwMode="auto">
          <a:xfrm>
            <a:off x="4419600" y="3276600"/>
            <a:ext cx="304800" cy="304800"/>
          </a:xfrm>
          <a:prstGeom prst="rect">
            <a:avLst/>
          </a:prstGeom>
          <a:noFill/>
        </p:spPr>
        <p:txBody>
          <a:bodyPr/>
          <a:lstStyle/>
          <a:p>
            <a:endParaRPr lang="es-AR"/>
          </a:p>
        </p:txBody>
      </p:sp>
      <p:sp>
        <p:nvSpPr>
          <p:cNvPr id="160775" name="AutoShape 7" descr="EupAAAAABJRU5ErkJggg=="/>
          <p:cNvSpPr>
            <a:spLocks noChangeAspect="1" noChangeArrowheads="1"/>
          </p:cNvSpPr>
          <p:nvPr/>
        </p:nvSpPr>
        <p:spPr bwMode="auto">
          <a:xfrm>
            <a:off x="4419600" y="3276600"/>
            <a:ext cx="304800" cy="304800"/>
          </a:xfrm>
          <a:prstGeom prst="rect">
            <a:avLst/>
          </a:prstGeom>
          <a:noFill/>
        </p:spPr>
        <p:txBody>
          <a:bodyPr/>
          <a:lstStyle/>
          <a:p>
            <a:endParaRPr lang="es-AR"/>
          </a:p>
        </p:txBody>
      </p:sp>
      <p:pic>
        <p:nvPicPr>
          <p:cNvPr id="160777" name="Picture 9" descr="Imagen relacionada"/>
          <p:cNvPicPr>
            <a:picLocks noChangeAspect="1" noChangeArrowheads="1"/>
          </p:cNvPicPr>
          <p:nvPr/>
        </p:nvPicPr>
        <p:blipFill>
          <a:blip r:embed="rId2"/>
          <a:srcRect/>
          <a:stretch>
            <a:fillRect/>
          </a:stretch>
        </p:blipFill>
        <p:spPr bwMode="auto">
          <a:xfrm>
            <a:off x="5148263" y="4797425"/>
            <a:ext cx="3995737" cy="2060575"/>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r>
              <a:rPr lang="es-ES" sz="2800">
                <a:solidFill>
                  <a:schemeClr val="bg2"/>
                </a:solidFill>
                <a:effectLst/>
              </a:rPr>
              <a:t/>
            </a:r>
            <a:br>
              <a:rPr lang="es-ES" sz="2800">
                <a:solidFill>
                  <a:schemeClr val="bg2"/>
                </a:solidFill>
                <a:effectLst/>
              </a:rPr>
            </a:br>
            <a:r>
              <a:rPr lang="es-ES" sz="2800">
                <a:solidFill>
                  <a:schemeClr val="bg2"/>
                </a:solidFill>
                <a:effectLst/>
              </a:rPr>
              <a:t>El arrendador que percibe el arrendamiento</a:t>
            </a:r>
            <a:br>
              <a:rPr lang="es-ES" sz="2800">
                <a:solidFill>
                  <a:schemeClr val="bg2"/>
                </a:solidFill>
                <a:effectLst/>
              </a:rPr>
            </a:br>
            <a:r>
              <a:rPr lang="es-ES" sz="2800">
                <a:solidFill>
                  <a:schemeClr val="bg2"/>
                </a:solidFill>
                <a:effectLst/>
              </a:rPr>
              <a:t> en especie</a:t>
            </a:r>
            <a:br>
              <a:rPr lang="es-ES" sz="2800">
                <a:solidFill>
                  <a:schemeClr val="bg2"/>
                </a:solidFill>
                <a:effectLst/>
              </a:rPr>
            </a:br>
            <a:r>
              <a:rPr lang="es-ES" sz="2800">
                <a:solidFill>
                  <a:schemeClr val="bg2"/>
                </a:solidFill>
                <a:effectLst/>
              </a:rPr>
              <a:t/>
            </a:r>
            <a:br>
              <a:rPr lang="es-ES" sz="2800">
                <a:solidFill>
                  <a:schemeClr val="bg2"/>
                </a:solidFill>
                <a:effectLst/>
              </a:rPr>
            </a:br>
            <a:r>
              <a:rPr lang="es-ES" sz="2800">
                <a:solidFill>
                  <a:schemeClr val="bg2"/>
                </a:solidFill>
                <a:effectLst/>
              </a:rPr>
              <a:t>debe cumplir con las siguientes inscripciones:</a:t>
            </a:r>
            <a:br>
              <a:rPr lang="es-ES" sz="2800">
                <a:solidFill>
                  <a:schemeClr val="bg2"/>
                </a:solidFill>
                <a:effectLst/>
              </a:rPr>
            </a:br>
            <a:endParaRPr lang="es-ES" sz="2800">
              <a:solidFill>
                <a:schemeClr val="bg2"/>
              </a:solidFill>
              <a:effectLst/>
            </a:endParaRPr>
          </a:p>
        </p:txBody>
      </p:sp>
      <p:sp>
        <p:nvSpPr>
          <p:cNvPr id="161795" name="Rectangle 3"/>
          <p:cNvSpPr>
            <a:spLocks noGrp="1" noChangeArrowheads="1"/>
          </p:cNvSpPr>
          <p:nvPr>
            <p:ph type="body" idx="1"/>
          </p:nvPr>
        </p:nvSpPr>
        <p:spPr>
          <a:xfrm>
            <a:off x="457200" y="1989138"/>
            <a:ext cx="8401080" cy="4141787"/>
          </a:xfrm>
          <a:solidFill>
            <a:schemeClr val="folHlink"/>
          </a:solidFill>
          <a:ln/>
        </p:spPr>
        <p:txBody>
          <a:bodyPr/>
          <a:lstStyle/>
          <a:p>
            <a:endParaRPr lang="es-ES" sz="2800" dirty="0">
              <a:solidFill>
                <a:srgbClr val="000000"/>
              </a:solidFill>
              <a:effectLst/>
            </a:endParaRPr>
          </a:p>
          <a:p>
            <a:pPr>
              <a:buClr>
                <a:schemeClr val="tx1"/>
              </a:buClr>
              <a:buFont typeface="Wingdings" pitchFamily="2" charset="2"/>
              <a:buChar char="ü"/>
            </a:pPr>
            <a:r>
              <a:rPr lang="es-ES" sz="2800" dirty="0">
                <a:solidFill>
                  <a:srgbClr val="00B0F0"/>
                </a:solidFill>
                <a:effectLst/>
              </a:rPr>
              <a:t>en </a:t>
            </a:r>
            <a:r>
              <a:rPr lang="es-ES" sz="2800" dirty="0" smtClean="0">
                <a:solidFill>
                  <a:srgbClr val="00B0F0"/>
                </a:solidFill>
                <a:effectLst/>
              </a:rPr>
              <a:t>RUCA </a:t>
            </a:r>
            <a:r>
              <a:rPr lang="es-ES" sz="2800" dirty="0">
                <a:solidFill>
                  <a:srgbClr val="000000"/>
                </a:solidFill>
                <a:effectLst/>
              </a:rPr>
              <a:t>como “CANJEADOR DE BIENES Y/O SERVICIOS POR GRANOS</a:t>
            </a:r>
            <a:r>
              <a:rPr lang="es-ES" sz="2800" dirty="0" smtClean="0">
                <a:solidFill>
                  <a:srgbClr val="000000"/>
                </a:solidFill>
                <a:effectLst/>
              </a:rPr>
              <a:t>”</a:t>
            </a:r>
          </a:p>
          <a:p>
            <a:pPr>
              <a:buClr>
                <a:schemeClr val="tx1"/>
              </a:buClr>
              <a:buNone/>
            </a:pPr>
            <a:endParaRPr lang="es-ES" sz="2800" dirty="0" smtClean="0">
              <a:solidFill>
                <a:srgbClr val="000000"/>
              </a:solidFill>
              <a:effectLst/>
            </a:endParaRPr>
          </a:p>
          <a:p>
            <a:pPr>
              <a:buClr>
                <a:schemeClr val="tx1"/>
              </a:buClr>
              <a:buFont typeface="Wingdings" pitchFamily="2" charset="2"/>
              <a:buChar char="ü"/>
            </a:pPr>
            <a:r>
              <a:rPr lang="es-ES" sz="2800" dirty="0" smtClean="0">
                <a:solidFill>
                  <a:srgbClr val="000000"/>
                </a:solidFill>
                <a:effectLst/>
              </a:rPr>
              <a:t>y</a:t>
            </a:r>
          </a:p>
          <a:p>
            <a:pPr>
              <a:buClr>
                <a:schemeClr val="tx1"/>
              </a:buClr>
              <a:buFont typeface="Wingdings" pitchFamily="2" charset="2"/>
              <a:buChar char="ü"/>
            </a:pPr>
            <a:endParaRPr lang="es-ES" sz="2800" dirty="0" smtClean="0">
              <a:solidFill>
                <a:srgbClr val="000000"/>
              </a:solidFill>
              <a:effectLst/>
            </a:endParaRPr>
          </a:p>
          <a:p>
            <a:pPr>
              <a:buClr>
                <a:schemeClr val="tx1"/>
              </a:buClr>
              <a:buFont typeface="Wingdings" pitchFamily="2" charset="2"/>
              <a:buChar char="ü"/>
            </a:pPr>
            <a:r>
              <a:rPr lang="es-ES" sz="2800" dirty="0" smtClean="0">
                <a:solidFill>
                  <a:srgbClr val="00B0F0"/>
                </a:solidFill>
                <a:effectLst/>
              </a:rPr>
              <a:t>en el SISA  </a:t>
            </a:r>
            <a:r>
              <a:rPr lang="es-ES" sz="2800" dirty="0" smtClean="0">
                <a:solidFill>
                  <a:srgbClr val="000000"/>
                </a:solidFill>
                <a:effectLst/>
              </a:rPr>
              <a:t>como  CANJEADOR“ARRENDADOR “</a:t>
            </a:r>
          </a:p>
          <a:p>
            <a:pPr>
              <a:buClr>
                <a:schemeClr val="tx1"/>
              </a:buClr>
              <a:buFont typeface="Wingdings" pitchFamily="2" charset="2"/>
              <a:buChar char="ü"/>
            </a:pPr>
            <a:endParaRPr lang="es-ES" sz="2800" dirty="0">
              <a:solidFill>
                <a:srgbClr val="000000"/>
              </a:solidFill>
              <a:effectLst/>
            </a:endParaRPr>
          </a:p>
          <a:p>
            <a:pPr>
              <a:buFont typeface="Wingdings" pitchFamily="2" charset="2"/>
              <a:buNone/>
            </a:pPr>
            <a:r>
              <a:rPr lang="es-MX" sz="2800" b="1" dirty="0">
                <a:solidFill>
                  <a:srgbClr val="000000"/>
                </a:solidFill>
                <a:effectLst/>
              </a:rPr>
              <a:t>	</a:t>
            </a:r>
            <a:endParaRPr lang="es-MX" sz="2800" dirty="0">
              <a:solidFill>
                <a:srgbClr val="000000"/>
              </a:solidFill>
              <a:effectLst/>
            </a:endParaRPr>
          </a:p>
          <a:p>
            <a:endParaRPr lang="es-ES" sz="2800" dirty="0">
              <a:solidFill>
                <a:srgbClr val="000000"/>
              </a:solidFill>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r>
              <a:rPr lang="es-ES" sz="2800" b="0" dirty="0">
                <a:solidFill>
                  <a:srgbClr val="000000"/>
                </a:solidFill>
                <a:effectLst/>
              </a:rPr>
              <a:t>¿Qué clase de comprobante debe emitir el arrendador de inmuebles rurales por el arrendamiento? </a:t>
            </a:r>
            <a:br>
              <a:rPr lang="es-ES" sz="2800" b="0" dirty="0">
                <a:solidFill>
                  <a:srgbClr val="000000"/>
                </a:solidFill>
                <a:effectLst/>
              </a:rPr>
            </a:br>
            <a:r>
              <a:rPr lang="es-ES" sz="2800" b="0" dirty="0">
                <a:solidFill>
                  <a:srgbClr val="9900CC"/>
                </a:solidFill>
              </a:rPr>
              <a:t/>
            </a:r>
            <a:br>
              <a:rPr lang="es-ES" sz="2800" b="0" dirty="0">
                <a:solidFill>
                  <a:srgbClr val="9900CC"/>
                </a:solidFill>
              </a:rPr>
            </a:br>
            <a:endParaRPr lang="es-ES" sz="2800" b="0" dirty="0">
              <a:solidFill>
                <a:srgbClr val="9900CC"/>
              </a:solidFill>
            </a:endParaRPr>
          </a:p>
        </p:txBody>
      </p:sp>
      <p:sp>
        <p:nvSpPr>
          <p:cNvPr id="162819" name="Rectangle 3"/>
          <p:cNvSpPr>
            <a:spLocks noGrp="1" noChangeArrowheads="1"/>
          </p:cNvSpPr>
          <p:nvPr>
            <p:ph type="body" idx="1"/>
          </p:nvPr>
        </p:nvSpPr>
        <p:spPr>
          <a:xfrm>
            <a:off x="457200" y="1500174"/>
            <a:ext cx="8229600" cy="5241194"/>
          </a:xfrm>
          <a:solidFill>
            <a:schemeClr val="folHlink"/>
          </a:solidFill>
        </p:spPr>
        <p:txBody>
          <a:bodyPr/>
          <a:lstStyle/>
          <a:p>
            <a:pPr>
              <a:lnSpc>
                <a:spcPct val="90000"/>
              </a:lnSpc>
              <a:buFont typeface="Wingdings" pitchFamily="2" charset="2"/>
              <a:buNone/>
            </a:pPr>
            <a:r>
              <a:rPr lang="es-ES" sz="2800" dirty="0">
                <a:effectLst/>
              </a:rPr>
              <a:t>	</a:t>
            </a:r>
            <a:r>
              <a:rPr lang="es-ES" sz="2800" dirty="0">
                <a:solidFill>
                  <a:srgbClr val="000000"/>
                </a:solidFill>
                <a:effectLst/>
              </a:rPr>
              <a:t>Si el arrendador es un sujeto responsable inscripto en el impuesto al valor agregado: </a:t>
            </a:r>
            <a:r>
              <a:rPr lang="es-ES" sz="2800" u="sng" dirty="0">
                <a:solidFill>
                  <a:srgbClr val="000000"/>
                </a:solidFill>
                <a:effectLst/>
              </a:rPr>
              <a:t>comprobante clase A</a:t>
            </a:r>
            <a:r>
              <a:rPr lang="es-ES" sz="2800" dirty="0">
                <a:solidFill>
                  <a:srgbClr val="000000"/>
                </a:solidFill>
                <a:effectLst/>
              </a:rPr>
              <a:t>.</a:t>
            </a:r>
          </a:p>
          <a:p>
            <a:pPr>
              <a:lnSpc>
                <a:spcPct val="90000"/>
              </a:lnSpc>
              <a:buFont typeface="Wingdings" pitchFamily="2" charset="2"/>
              <a:buNone/>
            </a:pPr>
            <a:r>
              <a:rPr lang="es-ES" sz="2800" dirty="0">
                <a:solidFill>
                  <a:srgbClr val="000000"/>
                </a:solidFill>
                <a:effectLst/>
              </a:rPr>
              <a:t> </a:t>
            </a:r>
          </a:p>
          <a:p>
            <a:pPr>
              <a:lnSpc>
                <a:spcPct val="90000"/>
              </a:lnSpc>
              <a:buFont typeface="Wingdings" pitchFamily="2" charset="2"/>
              <a:buNone/>
            </a:pPr>
            <a:r>
              <a:rPr lang="es-ES" sz="2800" dirty="0">
                <a:solidFill>
                  <a:srgbClr val="000000"/>
                </a:solidFill>
                <a:effectLst/>
              </a:rPr>
              <a:t>	Si, en cambio, el arrendador reviste la calidad de sujeto exento en el impuesto al valor agregado, o </a:t>
            </a:r>
            <a:r>
              <a:rPr lang="es-ES" sz="2800" dirty="0" err="1">
                <a:solidFill>
                  <a:srgbClr val="000000"/>
                </a:solidFill>
                <a:effectLst/>
              </a:rPr>
              <a:t>monotributista</a:t>
            </a:r>
            <a:r>
              <a:rPr lang="es-ES" sz="2800" dirty="0">
                <a:solidFill>
                  <a:srgbClr val="000000"/>
                </a:solidFill>
                <a:effectLst/>
              </a:rPr>
              <a:t>:  </a:t>
            </a:r>
            <a:r>
              <a:rPr lang="es-ES" sz="2800" u="sng" dirty="0">
                <a:solidFill>
                  <a:srgbClr val="000000"/>
                </a:solidFill>
                <a:effectLst/>
              </a:rPr>
              <a:t>comprobante clase C</a:t>
            </a:r>
            <a:r>
              <a:rPr lang="es-ES" sz="2800" dirty="0">
                <a:solidFill>
                  <a:srgbClr val="000000"/>
                </a:solidFill>
                <a:effectLst/>
              </a:rPr>
              <a:t>. </a:t>
            </a:r>
          </a:p>
          <a:p>
            <a:pPr>
              <a:lnSpc>
                <a:spcPct val="90000"/>
              </a:lnSpc>
            </a:pPr>
            <a:endParaRPr lang="es-MX" sz="2800" dirty="0">
              <a:solidFill>
                <a:srgbClr val="000000"/>
              </a:solidFill>
              <a:effectLst/>
            </a:endParaRPr>
          </a:p>
          <a:p>
            <a:pPr>
              <a:lnSpc>
                <a:spcPct val="90000"/>
              </a:lnSpc>
            </a:pPr>
            <a:endParaRPr lang="es-ES"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solidFill>
            <a:schemeClr val="bg2">
              <a:lumMod val="20000"/>
              <a:lumOff val="80000"/>
            </a:schemeClr>
          </a:solidFill>
        </p:spPr>
        <p:txBody>
          <a:bodyPr/>
          <a:lstStyle/>
          <a:p>
            <a:r>
              <a:rPr lang="es-ES" sz="2000" dirty="0">
                <a:solidFill>
                  <a:srgbClr val="000000"/>
                </a:solidFill>
                <a:effectLst/>
              </a:rPr>
              <a:t>Impuesto sobre los bienes personales </a:t>
            </a:r>
            <a:r>
              <a:rPr lang="es-ES" sz="2000" dirty="0" smtClean="0">
                <a:solidFill>
                  <a:srgbClr val="000000"/>
                </a:solidFill>
                <a:effectLst/>
              </a:rPr>
              <a:t>. </a:t>
            </a:r>
            <a:r>
              <a:rPr lang="es-ES" sz="2000" dirty="0">
                <a:solidFill>
                  <a:srgbClr val="000000"/>
                </a:solidFill>
                <a:effectLst/>
              </a:rPr>
              <a:t>¿Qué tratamiento reciben en este impuesto los inmuebles rurales, cuyo titular es una persona física, afectados a un contrato de arrendamiento? </a:t>
            </a:r>
            <a:r>
              <a:rPr lang="es-ES" sz="2000" b="0" dirty="0">
                <a:solidFill>
                  <a:srgbClr val="000000"/>
                </a:solidFill>
                <a:effectLst/>
              </a:rPr>
              <a:t/>
            </a:r>
            <a:br>
              <a:rPr lang="es-ES" sz="2000" b="0" dirty="0">
                <a:solidFill>
                  <a:srgbClr val="000000"/>
                </a:solidFill>
                <a:effectLst/>
              </a:rPr>
            </a:br>
            <a:endParaRPr lang="es-ES" sz="2000" b="0" dirty="0">
              <a:solidFill>
                <a:srgbClr val="000000"/>
              </a:solidFill>
              <a:effectLst/>
            </a:endParaRPr>
          </a:p>
        </p:txBody>
      </p:sp>
      <p:sp>
        <p:nvSpPr>
          <p:cNvPr id="165891" name="Rectangle 3"/>
          <p:cNvSpPr>
            <a:spLocks noGrp="1" noChangeArrowheads="1"/>
          </p:cNvSpPr>
          <p:nvPr>
            <p:ph type="body" idx="1"/>
          </p:nvPr>
        </p:nvSpPr>
        <p:spPr>
          <a:xfrm>
            <a:off x="457200" y="1071546"/>
            <a:ext cx="8229600" cy="5059379"/>
          </a:xfrm>
        </p:spPr>
        <p:txBody>
          <a:bodyPr/>
          <a:lstStyle/>
          <a:p>
            <a:pPr>
              <a:lnSpc>
                <a:spcPct val="80000"/>
              </a:lnSpc>
              <a:buNone/>
            </a:pPr>
            <a:endParaRPr lang="es-MX" sz="2000" b="1" dirty="0" smtClean="0"/>
          </a:p>
          <a:p>
            <a:pPr>
              <a:lnSpc>
                <a:spcPct val="80000"/>
              </a:lnSpc>
            </a:pPr>
            <a:endParaRPr lang="es-ES" sz="2000" b="1" dirty="0"/>
          </a:p>
          <a:p>
            <a:pPr>
              <a:lnSpc>
                <a:spcPct val="80000"/>
              </a:lnSpc>
              <a:buFont typeface="Wingdings" pitchFamily="2" charset="2"/>
              <a:buNone/>
            </a:pPr>
            <a:r>
              <a:rPr lang="es-ES" sz="2000" dirty="0"/>
              <a:t>	</a:t>
            </a:r>
            <a:endParaRPr lang="es-MX" sz="2400" dirty="0">
              <a:solidFill>
                <a:srgbClr val="008000"/>
              </a:solidFill>
              <a:effectLst/>
            </a:endParaRPr>
          </a:p>
          <a:p>
            <a:pPr>
              <a:lnSpc>
                <a:spcPct val="80000"/>
              </a:lnSpc>
            </a:pPr>
            <a:endParaRPr lang="es-MX" sz="2000" dirty="0">
              <a:solidFill>
                <a:srgbClr val="008000"/>
              </a:solidFill>
              <a:effectLst/>
            </a:endParaRPr>
          </a:p>
          <a:p>
            <a:pPr>
              <a:lnSpc>
                <a:spcPct val="80000"/>
              </a:lnSpc>
            </a:pPr>
            <a:endParaRPr lang="es-ES" sz="2000" dirty="0"/>
          </a:p>
        </p:txBody>
      </p:sp>
      <p:pic>
        <p:nvPicPr>
          <p:cNvPr id="165893" name="Picture 5" descr="Resultado de imagen para inmuebles rurales en bienes personales"/>
          <p:cNvPicPr>
            <a:picLocks noChangeAspect="1" noChangeArrowheads="1"/>
          </p:cNvPicPr>
          <p:nvPr/>
        </p:nvPicPr>
        <p:blipFill>
          <a:blip r:embed="rId2"/>
          <a:srcRect/>
          <a:stretch>
            <a:fillRect/>
          </a:stretch>
        </p:blipFill>
        <p:spPr bwMode="auto">
          <a:xfrm>
            <a:off x="5076825" y="5373688"/>
            <a:ext cx="4067175" cy="1484312"/>
          </a:xfrm>
          <a:prstGeom prst="rect">
            <a:avLst/>
          </a:prstGeom>
          <a:noFill/>
        </p:spPr>
      </p:pic>
      <p:sp>
        <p:nvSpPr>
          <p:cNvPr id="5" name="4 CuadroTexto"/>
          <p:cNvSpPr txBox="1"/>
          <p:nvPr/>
        </p:nvSpPr>
        <p:spPr>
          <a:xfrm>
            <a:off x="714348" y="1357298"/>
            <a:ext cx="8215370" cy="3785652"/>
          </a:xfrm>
          <a:prstGeom prst="rect">
            <a:avLst/>
          </a:prstGeom>
          <a:noFill/>
        </p:spPr>
        <p:txBody>
          <a:bodyPr wrap="square" rtlCol="0">
            <a:spAutoFit/>
          </a:bodyPr>
          <a:lstStyle/>
          <a:p>
            <a:r>
              <a:rPr lang="es-AR" sz="2400" dirty="0" smtClean="0">
                <a:solidFill>
                  <a:srgbClr val="000000"/>
                </a:solidFill>
              </a:rPr>
              <a:t>Exención de los inmuebles rurales</a:t>
            </a:r>
          </a:p>
          <a:p>
            <a:r>
              <a:rPr lang="es-AR" sz="2400" dirty="0" smtClean="0">
                <a:solidFill>
                  <a:srgbClr val="000000"/>
                </a:solidFill>
              </a:rPr>
              <a:t>A través de la Ley Nº 27.430 (B.O. 29/12/2017):</a:t>
            </a:r>
          </a:p>
          <a:p>
            <a:endParaRPr lang="es-AR" sz="2400" dirty="0" smtClean="0">
              <a:solidFill>
                <a:srgbClr val="000000"/>
              </a:solidFill>
            </a:endParaRPr>
          </a:p>
          <a:p>
            <a:r>
              <a:rPr lang="es-AR" sz="2400" dirty="0" smtClean="0">
                <a:solidFill>
                  <a:srgbClr val="000000"/>
                </a:solidFill>
              </a:rPr>
              <a:t>Se sustituye el texto del inciso f) del artículo 21 de la ley de bienes personales , que se refiere a las exenciones del impuesto, disponiéndose a través de su nueva redacción, la exención de los inmuebles rurales cuyos titulares sean personas humanas y sucesiones indivisas, cualquiera sea su destino o afectación.</a:t>
            </a:r>
          </a:p>
          <a:p>
            <a:r>
              <a:rPr lang="es-AR" sz="2400" dirty="0" smtClean="0">
                <a:solidFill>
                  <a:srgbClr val="000000"/>
                </a:solidFill>
              </a:rPr>
              <a:t>Esta nueva exención resulta de aplicación a partir del ejercicio fiscal 2019 y siguientes.</a:t>
            </a:r>
            <a:endParaRPr lang="es-AR" sz="2400" dirty="0">
              <a:solidFill>
                <a:srgbClr val="00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9970" name="Rectangle 2"/>
          <p:cNvSpPr>
            <a:spLocks noGrp="1" noChangeArrowheads="1"/>
          </p:cNvSpPr>
          <p:nvPr>
            <p:ph type="title"/>
          </p:nvPr>
        </p:nvSpPr>
        <p:spPr/>
        <p:txBody>
          <a:bodyPr/>
          <a:lstStyle/>
          <a:p>
            <a:r>
              <a:rPr kumimoji="1" lang="es-MX" sz="2800">
                <a:solidFill>
                  <a:srgbClr val="008000"/>
                </a:solidFill>
                <a:effectLst/>
              </a:rPr>
              <a:t>PASTOREO</a:t>
            </a:r>
            <a:br>
              <a:rPr kumimoji="1" lang="es-MX" sz="2800">
                <a:solidFill>
                  <a:srgbClr val="008000"/>
                </a:solidFill>
                <a:effectLst/>
              </a:rPr>
            </a:br>
            <a:endParaRPr kumimoji="1" lang="es-ES" sz="2800">
              <a:solidFill>
                <a:srgbClr val="008000"/>
              </a:solidFill>
              <a:effectLst/>
            </a:endParaRPr>
          </a:p>
        </p:txBody>
      </p:sp>
      <p:sp>
        <p:nvSpPr>
          <p:cNvPr id="339971" name="Rectangle 3"/>
          <p:cNvSpPr>
            <a:spLocks noGrp="1" noChangeArrowheads="1"/>
          </p:cNvSpPr>
          <p:nvPr>
            <p:ph type="body" idx="1"/>
          </p:nvPr>
        </p:nvSpPr>
        <p:spPr/>
        <p:txBody>
          <a:bodyPr/>
          <a:lstStyle/>
          <a:p>
            <a:endParaRPr lang="es-MX" sz="2800">
              <a:solidFill>
                <a:srgbClr val="008000"/>
              </a:solidFill>
              <a:effectLst/>
            </a:endParaRPr>
          </a:p>
          <a:p>
            <a:endParaRPr lang="es-ES" sz="2800"/>
          </a:p>
        </p:txBody>
      </p:sp>
      <p:sp>
        <p:nvSpPr>
          <p:cNvPr id="339973" name="Rectangle 5"/>
          <p:cNvSpPr>
            <a:spLocks noChangeArrowheads="1"/>
          </p:cNvSpPr>
          <p:nvPr/>
        </p:nvSpPr>
        <p:spPr bwMode="auto">
          <a:xfrm>
            <a:off x="539750" y="873126"/>
            <a:ext cx="8147050" cy="4431983"/>
          </a:xfrm>
          <a:prstGeom prst="rect">
            <a:avLst/>
          </a:prstGeom>
          <a:noFill/>
          <a:ln w="9525">
            <a:noFill/>
            <a:miter lim="800000"/>
            <a:headEnd/>
            <a:tailEnd/>
          </a:ln>
          <a:effectLst/>
        </p:spPr>
        <p:txBody>
          <a:bodyPr wrap="square">
            <a:spAutoFit/>
          </a:bodyPr>
          <a:lstStyle/>
          <a:p>
            <a:r>
              <a:rPr kumimoji="1" lang="es-MX" sz="2400" dirty="0">
                <a:solidFill>
                  <a:srgbClr val="000000"/>
                </a:solidFill>
              </a:rPr>
              <a:t>Se configura cuando el titular o dueño del campo cede el uso y goce del predio rural a otra persona que lo recibe con el fin de alimentar sus animales.</a:t>
            </a:r>
          </a:p>
          <a:p>
            <a:endParaRPr kumimoji="1" lang="es-MX" sz="2400" dirty="0">
              <a:solidFill>
                <a:srgbClr val="000000"/>
              </a:solidFill>
            </a:endParaRPr>
          </a:p>
          <a:p>
            <a:r>
              <a:rPr kumimoji="1" lang="es-MX" sz="2400" dirty="0">
                <a:solidFill>
                  <a:srgbClr val="000000"/>
                </a:solidFill>
              </a:rPr>
              <a:t>	En este tipo de contrato el dueño del campo cede el predio y cobra un precio en dinero.</a:t>
            </a:r>
          </a:p>
          <a:p>
            <a:endParaRPr kumimoji="1" lang="es-MX" sz="2400" dirty="0">
              <a:solidFill>
                <a:srgbClr val="000000"/>
              </a:solidFill>
            </a:endParaRPr>
          </a:p>
          <a:p>
            <a:r>
              <a:rPr kumimoji="1" lang="es-MX" sz="2400" dirty="0">
                <a:solidFill>
                  <a:srgbClr val="000000"/>
                </a:solidFill>
              </a:rPr>
              <a:t>	Esto hace a que este contrato reúna las características de un arrendamiento o alquiler de inmuebles, por consiguiente </a:t>
            </a:r>
            <a:r>
              <a:rPr kumimoji="1" lang="es-MX" sz="2800" b="1" dirty="0">
                <a:solidFill>
                  <a:schemeClr val="bg2"/>
                </a:solidFill>
              </a:rPr>
              <a:t>exento.</a:t>
            </a:r>
          </a:p>
          <a:p>
            <a:endParaRPr kumimoji="1" lang="es-MX" sz="2000" b="1" dirty="0">
              <a:solidFill>
                <a:schemeClr val="bg2"/>
              </a:solidFill>
            </a:endParaRPr>
          </a:p>
          <a:p>
            <a:r>
              <a:rPr lang="es-MX" b="1" dirty="0">
                <a:solidFill>
                  <a:srgbClr val="008000"/>
                </a:solidFill>
                <a:effectLst>
                  <a:outerShdw blurRad="38100" dist="38100" dir="2700000" algn="tl">
                    <a:srgbClr val="000000"/>
                  </a:outerShdw>
                </a:effectLst>
              </a:rPr>
              <a:t>			</a:t>
            </a:r>
          </a:p>
        </p:txBody>
      </p:sp>
      <p:pic>
        <p:nvPicPr>
          <p:cNvPr id="339974" name="Picture 6" descr="pastoreo"/>
          <p:cNvPicPr>
            <a:picLocks noChangeAspect="1" noChangeArrowheads="1"/>
          </p:cNvPicPr>
          <p:nvPr/>
        </p:nvPicPr>
        <p:blipFill>
          <a:blip r:embed="rId2"/>
          <a:srcRect/>
          <a:stretch>
            <a:fillRect/>
          </a:stretch>
        </p:blipFill>
        <p:spPr bwMode="auto">
          <a:xfrm>
            <a:off x="155575" y="4797152"/>
            <a:ext cx="8737600" cy="2060848"/>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0994" name="Rectangle 2"/>
          <p:cNvSpPr>
            <a:spLocks noGrp="1" noChangeArrowheads="1"/>
          </p:cNvSpPr>
          <p:nvPr>
            <p:ph type="title"/>
          </p:nvPr>
        </p:nvSpPr>
        <p:spPr/>
        <p:txBody>
          <a:bodyPr/>
          <a:lstStyle/>
          <a:p>
            <a:r>
              <a:rPr kumimoji="1" lang="es-MX" sz="3200">
                <a:solidFill>
                  <a:srgbClr val="008000"/>
                </a:solidFill>
                <a:effectLst/>
              </a:rPr>
              <a:t>PASTOREO</a:t>
            </a:r>
            <a:br>
              <a:rPr kumimoji="1" lang="es-MX" sz="3200">
                <a:solidFill>
                  <a:srgbClr val="008000"/>
                </a:solidFill>
                <a:effectLst/>
              </a:rPr>
            </a:br>
            <a:endParaRPr kumimoji="1" lang="es-ES" sz="3200">
              <a:solidFill>
                <a:srgbClr val="008000"/>
              </a:solidFill>
              <a:effectLst/>
            </a:endParaRPr>
          </a:p>
        </p:txBody>
      </p:sp>
      <p:sp>
        <p:nvSpPr>
          <p:cNvPr id="340995" name="Rectangle 3"/>
          <p:cNvSpPr>
            <a:spLocks noGrp="1" noChangeArrowheads="1"/>
          </p:cNvSpPr>
          <p:nvPr>
            <p:ph type="body" idx="1"/>
          </p:nvPr>
        </p:nvSpPr>
        <p:spPr/>
        <p:txBody>
          <a:bodyPr/>
          <a:lstStyle/>
          <a:p>
            <a:endParaRPr lang="es-MX" sz="2800">
              <a:solidFill>
                <a:srgbClr val="008000"/>
              </a:solidFill>
              <a:effectLst/>
            </a:endParaRPr>
          </a:p>
          <a:p>
            <a:endParaRPr lang="es-ES" sz="2800"/>
          </a:p>
        </p:txBody>
      </p:sp>
      <p:sp>
        <p:nvSpPr>
          <p:cNvPr id="340996" name="Rectangle 4"/>
          <p:cNvSpPr>
            <a:spLocks noChangeArrowheads="1"/>
          </p:cNvSpPr>
          <p:nvPr/>
        </p:nvSpPr>
        <p:spPr bwMode="auto">
          <a:xfrm>
            <a:off x="539750" y="1460500"/>
            <a:ext cx="8135938" cy="3046988"/>
          </a:xfrm>
          <a:prstGeom prst="rect">
            <a:avLst/>
          </a:prstGeom>
          <a:noFill/>
          <a:ln w="9525">
            <a:noFill/>
            <a:miter lim="800000"/>
            <a:headEnd/>
            <a:tailEnd/>
          </a:ln>
          <a:effectLst/>
        </p:spPr>
        <p:txBody>
          <a:bodyPr>
            <a:spAutoFit/>
          </a:bodyPr>
          <a:lstStyle/>
          <a:p>
            <a:r>
              <a:rPr kumimoji="1" lang="es-MX" b="1" i="1" dirty="0">
                <a:effectLst>
                  <a:outerShdw blurRad="38100" dist="38100" dir="2700000" algn="tl">
                    <a:srgbClr val="000000"/>
                  </a:outerShdw>
                </a:effectLst>
              </a:rPr>
              <a:t>	</a:t>
            </a:r>
            <a:r>
              <a:rPr kumimoji="1" lang="es-MX" sz="2400" b="1" u="sng" dirty="0">
                <a:solidFill>
                  <a:srgbClr val="000000"/>
                </a:solidFill>
              </a:rPr>
              <a:t>R.G. (DGI) </a:t>
            </a:r>
            <a:r>
              <a:rPr kumimoji="1" lang="es-MX" sz="2400" b="1" u="sng" dirty="0" smtClean="0">
                <a:solidFill>
                  <a:srgbClr val="000000"/>
                </a:solidFill>
              </a:rPr>
              <a:t>4201/96-art.1º:</a:t>
            </a:r>
            <a:r>
              <a:rPr kumimoji="1" lang="es-ES" sz="2400" b="1" dirty="0">
                <a:solidFill>
                  <a:srgbClr val="000000"/>
                </a:solidFill>
              </a:rPr>
              <a:t>El contrato de pastoreo que implique ceder el uso y goce de un predio rural por un precio determinado, con la finalidad de que el arrendatario lo utilice para alimentar su ganado</a:t>
            </a:r>
            <a:r>
              <a:rPr kumimoji="1" lang="es-ES" sz="2400" b="1" dirty="0">
                <a:solidFill>
                  <a:srgbClr val="008000"/>
                </a:solidFill>
              </a:rPr>
              <a:t>, </a:t>
            </a:r>
            <a:r>
              <a:rPr kumimoji="1" lang="es-ES" sz="2400" b="1" dirty="0">
                <a:solidFill>
                  <a:schemeClr val="bg2"/>
                </a:solidFill>
              </a:rPr>
              <a:t>se encuentra comprendido en la exención dispuesta en el artículo 6º, inciso j) apartado 23) de la Ley del Impuesto al Valor Agregado, texto sustituido</a:t>
            </a:r>
            <a:r>
              <a:rPr kumimoji="1" lang="es-ES" sz="2400" b="1" i="1" dirty="0">
                <a:solidFill>
                  <a:schemeClr val="bg2"/>
                </a:solidFill>
                <a:effectLst>
                  <a:outerShdw blurRad="38100" dist="38100" dir="2700000" algn="tl">
                    <a:srgbClr val="000000"/>
                  </a:outerShdw>
                </a:effectLst>
              </a:rPr>
              <a:t> </a:t>
            </a:r>
            <a:r>
              <a:rPr kumimoji="1" lang="es-ES" sz="2400" b="1" i="1" dirty="0">
                <a:solidFill>
                  <a:schemeClr val="bg2"/>
                </a:solidFill>
              </a:rPr>
              <a:t>por la Ley Nº 23.349 y sus modificaciones</a:t>
            </a:r>
            <a:r>
              <a:rPr lang="es-MX" sz="2400" b="1" dirty="0">
                <a:solidFill>
                  <a:srgbClr val="008000"/>
                </a:solidFill>
                <a:effectLst>
                  <a:outerShdw blurRad="38100" dist="38100" dir="2700000" algn="tl">
                    <a:srgbClr val="000000"/>
                  </a:outerShdw>
                </a:effectLst>
              </a:rPr>
              <a:t>			</a:t>
            </a:r>
          </a:p>
        </p:txBody>
      </p:sp>
      <p:pic>
        <p:nvPicPr>
          <p:cNvPr id="340997" name="Picture 5" descr="pastoreo"/>
          <p:cNvPicPr>
            <a:picLocks noChangeAspect="1" noChangeArrowheads="1"/>
          </p:cNvPicPr>
          <p:nvPr/>
        </p:nvPicPr>
        <p:blipFill>
          <a:blip r:embed="rId2"/>
          <a:srcRect/>
          <a:stretch>
            <a:fillRect/>
          </a:stretch>
        </p:blipFill>
        <p:spPr bwMode="auto">
          <a:xfrm>
            <a:off x="155575" y="4797425"/>
            <a:ext cx="8737600" cy="2060575"/>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2018" name="Rectangle 2"/>
          <p:cNvSpPr>
            <a:spLocks noGrp="1" noChangeArrowheads="1"/>
          </p:cNvSpPr>
          <p:nvPr>
            <p:ph type="title"/>
          </p:nvPr>
        </p:nvSpPr>
        <p:spPr>
          <a:xfrm>
            <a:off x="457200" y="188640"/>
            <a:ext cx="8229600" cy="1232173"/>
          </a:xfrm>
        </p:spPr>
        <p:txBody>
          <a:bodyPr/>
          <a:lstStyle/>
          <a:p>
            <a:r>
              <a:rPr kumimoji="1" lang="es-ES" sz="2000" dirty="0">
                <a:solidFill>
                  <a:srgbClr val="008000"/>
                </a:solidFill>
                <a:effectLst/>
              </a:rPr>
              <a:t>¿Cuáles son las características principales que distinguen a los contratos de pastaje con relación a los de pastoreo y cuál es el tratamiento en el impuesto al valor agregado para este tipo de contratos? </a:t>
            </a:r>
            <a:br>
              <a:rPr kumimoji="1" lang="es-ES" sz="2000" dirty="0">
                <a:solidFill>
                  <a:srgbClr val="008000"/>
                </a:solidFill>
                <a:effectLst/>
              </a:rPr>
            </a:br>
            <a:r>
              <a:rPr kumimoji="1" lang="es-ES" sz="1800" b="0" dirty="0">
                <a:solidFill>
                  <a:srgbClr val="008000"/>
                </a:solidFill>
                <a:effectLst/>
              </a:rPr>
              <a:t/>
            </a:r>
            <a:br>
              <a:rPr kumimoji="1" lang="es-ES" sz="1800" b="0" dirty="0">
                <a:solidFill>
                  <a:srgbClr val="008000"/>
                </a:solidFill>
                <a:effectLst/>
              </a:rPr>
            </a:br>
            <a:endParaRPr kumimoji="1" lang="es-ES" sz="1800" b="0" dirty="0">
              <a:solidFill>
                <a:srgbClr val="008000"/>
              </a:solidFill>
              <a:effectLst/>
            </a:endParaRPr>
          </a:p>
        </p:txBody>
      </p:sp>
      <p:sp>
        <p:nvSpPr>
          <p:cNvPr id="342019" name="Rectangle 3"/>
          <p:cNvSpPr>
            <a:spLocks noGrp="1" noChangeArrowheads="1"/>
          </p:cNvSpPr>
          <p:nvPr>
            <p:ph type="body" idx="1"/>
          </p:nvPr>
        </p:nvSpPr>
        <p:spPr/>
        <p:txBody>
          <a:bodyPr/>
          <a:lstStyle/>
          <a:p>
            <a:endParaRPr lang="es-MX" sz="2800">
              <a:solidFill>
                <a:srgbClr val="008000"/>
              </a:solidFill>
              <a:effectLst/>
            </a:endParaRPr>
          </a:p>
          <a:p>
            <a:endParaRPr lang="es-ES" sz="2800"/>
          </a:p>
        </p:txBody>
      </p:sp>
      <p:sp>
        <p:nvSpPr>
          <p:cNvPr id="342020" name="Rectangle 4"/>
          <p:cNvSpPr>
            <a:spLocks noChangeArrowheads="1"/>
          </p:cNvSpPr>
          <p:nvPr/>
        </p:nvSpPr>
        <p:spPr bwMode="auto">
          <a:xfrm>
            <a:off x="539750" y="1052736"/>
            <a:ext cx="8147050" cy="3477875"/>
          </a:xfrm>
          <a:prstGeom prst="rect">
            <a:avLst/>
          </a:prstGeom>
          <a:solidFill>
            <a:schemeClr val="tx1"/>
          </a:solidFill>
          <a:ln w="9525">
            <a:noFill/>
            <a:miter lim="800000"/>
            <a:headEnd/>
            <a:tailEnd/>
          </a:ln>
          <a:effectLst/>
        </p:spPr>
        <p:txBody>
          <a:bodyPr wrap="square">
            <a:spAutoFit/>
          </a:bodyPr>
          <a:lstStyle/>
          <a:p>
            <a:r>
              <a:rPr kumimoji="1" lang="es-ES" sz="2000" dirty="0">
                <a:solidFill>
                  <a:srgbClr val="000000"/>
                </a:solidFill>
              </a:rPr>
              <a:t>En el contrato de pastaje, el titular de un inmueble rural otorga al dueño de la hacienda el </a:t>
            </a:r>
            <a:r>
              <a:rPr kumimoji="1" lang="es-ES" sz="2000" b="1" dirty="0">
                <a:solidFill>
                  <a:srgbClr val="000000"/>
                </a:solidFill>
              </a:rPr>
              <a:t>derecho de pastar y abrevar</a:t>
            </a:r>
            <a:r>
              <a:rPr kumimoji="1" lang="es-ES" sz="2000" dirty="0">
                <a:solidFill>
                  <a:srgbClr val="000000"/>
                </a:solidFill>
              </a:rPr>
              <a:t> en su predio, brindando adicionalmente el </a:t>
            </a:r>
            <a:r>
              <a:rPr kumimoji="1" lang="es-ES" sz="2000" b="1" dirty="0">
                <a:solidFill>
                  <a:srgbClr val="000000"/>
                </a:solidFill>
              </a:rPr>
              <a:t>servicio de cuidado y alimentación de los animales</a:t>
            </a:r>
            <a:r>
              <a:rPr kumimoji="1" lang="es-ES" sz="2000" dirty="0">
                <a:solidFill>
                  <a:srgbClr val="000000"/>
                </a:solidFill>
              </a:rPr>
              <a:t>, todo ello a cambio de una retribución en dinero. En este contrato, </a:t>
            </a:r>
            <a:r>
              <a:rPr kumimoji="1" lang="es-ES" sz="2000" u="sng" dirty="0">
                <a:solidFill>
                  <a:srgbClr val="000000"/>
                </a:solidFill>
              </a:rPr>
              <a:t>el titular del campo no cede el uso y goce</a:t>
            </a:r>
            <a:r>
              <a:rPr kumimoji="1" lang="es-ES" sz="2000" dirty="0">
                <a:solidFill>
                  <a:srgbClr val="000000"/>
                </a:solidFill>
              </a:rPr>
              <a:t> del mismo sino que básicamente </a:t>
            </a:r>
            <a:r>
              <a:rPr kumimoji="1" lang="es-ES" sz="2000" b="1" dirty="0">
                <a:solidFill>
                  <a:srgbClr val="000000"/>
                </a:solidFill>
              </a:rPr>
              <a:t>brinda un servicio</a:t>
            </a:r>
            <a:r>
              <a:rPr kumimoji="1" lang="es-ES" sz="2000" dirty="0">
                <a:solidFill>
                  <a:srgbClr val="000000"/>
                </a:solidFill>
              </a:rPr>
              <a:t>. Esta operatoria está alcanzada por el IVA, según lo dispone el artículo 3, inciso e), apartado 21 de la ley del tributo. </a:t>
            </a:r>
          </a:p>
          <a:p>
            <a:endParaRPr kumimoji="1" lang="es-ES" sz="2000" dirty="0">
              <a:solidFill>
                <a:srgbClr val="000000"/>
              </a:solidFill>
            </a:endParaRPr>
          </a:p>
          <a:p>
            <a:r>
              <a:rPr kumimoji="1" lang="es-ES" sz="2000" dirty="0">
                <a:solidFill>
                  <a:srgbClr val="000000"/>
                </a:solidFill>
              </a:rPr>
              <a:t>	Este criterio es compartido por el Fisco y está plasmado en el dictamen 6/1999 (DAT), el cual, además, aclara que la alícuota que recae sobre el contrato de pastaje es del </a:t>
            </a:r>
            <a:r>
              <a:rPr kumimoji="1" lang="es-ES" sz="2000" b="1" dirty="0">
                <a:solidFill>
                  <a:srgbClr val="000000"/>
                </a:solidFill>
              </a:rPr>
              <a:t>21%.</a:t>
            </a:r>
            <a:r>
              <a:rPr kumimoji="1" lang="es-ES" sz="2000" dirty="0"/>
              <a:t> </a:t>
            </a:r>
            <a:r>
              <a:rPr kumimoji="1" lang="es-MX" sz="2000" b="1" i="1" dirty="0">
                <a:effectLst>
                  <a:outerShdw blurRad="38100" dist="38100" dir="2700000" algn="tl">
                    <a:srgbClr val="C0C0C0"/>
                  </a:outerShdw>
                </a:effectLst>
              </a:rPr>
              <a:t>	</a:t>
            </a:r>
          </a:p>
        </p:txBody>
      </p:sp>
      <p:pic>
        <p:nvPicPr>
          <p:cNvPr id="342021" name="Picture 5" descr="pastoreo"/>
          <p:cNvPicPr>
            <a:picLocks noChangeAspect="1" noChangeArrowheads="1"/>
          </p:cNvPicPr>
          <p:nvPr/>
        </p:nvPicPr>
        <p:blipFill>
          <a:blip r:embed="rId2"/>
          <a:srcRect/>
          <a:stretch>
            <a:fillRect/>
          </a:stretch>
        </p:blipFill>
        <p:spPr bwMode="auto">
          <a:xfrm>
            <a:off x="155575" y="4797425"/>
            <a:ext cx="8737600" cy="206057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4627" name="Rectangle 3"/>
          <p:cNvSpPr>
            <a:spLocks noGrp="1" noChangeArrowheads="1"/>
          </p:cNvSpPr>
          <p:nvPr>
            <p:ph type="body" idx="1"/>
          </p:nvPr>
        </p:nvSpPr>
        <p:spPr>
          <a:xfrm>
            <a:off x="685800" y="764704"/>
            <a:ext cx="7696200" cy="5832946"/>
          </a:xfrm>
          <a:solidFill>
            <a:srgbClr val="CCFFCC"/>
          </a:solidFill>
        </p:spPr>
        <p:txBody>
          <a:bodyPr/>
          <a:lstStyle/>
          <a:p>
            <a:pPr>
              <a:lnSpc>
                <a:spcPct val="80000"/>
              </a:lnSpc>
              <a:buFont typeface="Wingdings" pitchFamily="2" charset="2"/>
              <a:buNone/>
            </a:pPr>
            <a:r>
              <a:rPr lang="es-ES" sz="1800" dirty="0">
                <a:solidFill>
                  <a:srgbClr val="000000"/>
                </a:solidFill>
                <a:effectLst/>
              </a:rPr>
              <a:t>	</a:t>
            </a:r>
            <a:r>
              <a:rPr lang="es-ES" sz="2000" b="1" dirty="0">
                <a:solidFill>
                  <a:srgbClr val="000000"/>
                </a:solidFill>
                <a:effectLst/>
                <a:latin typeface="Lucida Handwriting" pitchFamily="66" charset="0"/>
              </a:rPr>
              <a:t>LA PRODUCCION Y EL ENCUADRE TRIBUTARIO DE SUS CONTRATOS:</a:t>
            </a:r>
          </a:p>
          <a:p>
            <a:pPr>
              <a:lnSpc>
                <a:spcPct val="80000"/>
              </a:lnSpc>
              <a:buFont typeface="Wingdings" pitchFamily="2" charset="2"/>
              <a:buNone/>
            </a:pPr>
            <a:endParaRPr lang="es-ES" sz="1800" b="1" dirty="0">
              <a:solidFill>
                <a:srgbClr val="000000"/>
              </a:solidFill>
              <a:effectLst/>
              <a:latin typeface="Lucida Handwriting" pitchFamily="66" charset="0"/>
            </a:endParaRPr>
          </a:p>
          <a:p>
            <a:pPr>
              <a:lnSpc>
                <a:spcPct val="80000"/>
              </a:lnSpc>
            </a:pPr>
            <a:r>
              <a:rPr lang="es-ES" sz="1800" b="1" dirty="0">
                <a:solidFill>
                  <a:srgbClr val="008000"/>
                </a:solidFill>
                <a:effectLst/>
                <a:latin typeface="Lucida Handwriting" pitchFamily="66" charset="0"/>
              </a:rPr>
              <a:t>Los contratos conmutativos:</a:t>
            </a:r>
            <a:endParaRPr lang="es-ES" sz="1800" dirty="0">
              <a:solidFill>
                <a:srgbClr val="008000"/>
              </a:solidFill>
              <a:effectLst/>
              <a:latin typeface="Lucida Handwriting" pitchFamily="66" charset="0"/>
            </a:endParaRPr>
          </a:p>
          <a:p>
            <a:pPr>
              <a:lnSpc>
                <a:spcPct val="80000"/>
              </a:lnSpc>
            </a:pPr>
            <a:r>
              <a:rPr lang="es-ES" sz="1800" dirty="0">
                <a:solidFill>
                  <a:srgbClr val="008000"/>
                </a:solidFill>
                <a:effectLst/>
                <a:latin typeface="Lucida Handwriting" pitchFamily="66" charset="0"/>
              </a:rPr>
              <a:t>El arrendamiento.</a:t>
            </a:r>
          </a:p>
          <a:p>
            <a:pPr>
              <a:lnSpc>
                <a:spcPct val="80000"/>
              </a:lnSpc>
            </a:pPr>
            <a:r>
              <a:rPr lang="es-ES" sz="1800" dirty="0">
                <a:solidFill>
                  <a:srgbClr val="008000"/>
                </a:solidFill>
                <a:effectLst/>
                <a:latin typeface="Lucida Handwriting" pitchFamily="66" charset="0"/>
              </a:rPr>
              <a:t>El pastoreo</a:t>
            </a:r>
          </a:p>
          <a:p>
            <a:pPr>
              <a:lnSpc>
                <a:spcPct val="80000"/>
              </a:lnSpc>
              <a:buFont typeface="Wingdings" pitchFamily="2" charset="2"/>
              <a:buNone/>
            </a:pPr>
            <a:endParaRPr lang="es-ES" sz="1800" b="1" dirty="0">
              <a:solidFill>
                <a:srgbClr val="008000"/>
              </a:solidFill>
              <a:effectLst/>
              <a:latin typeface="Lucida Handwriting" pitchFamily="66" charset="0"/>
            </a:endParaRPr>
          </a:p>
          <a:p>
            <a:pPr>
              <a:lnSpc>
                <a:spcPct val="80000"/>
              </a:lnSpc>
            </a:pPr>
            <a:r>
              <a:rPr lang="es-ES" sz="1800" b="1" dirty="0">
                <a:solidFill>
                  <a:srgbClr val="008000"/>
                </a:solidFill>
                <a:effectLst/>
                <a:latin typeface="Lucida Handwriting" pitchFamily="66" charset="0"/>
              </a:rPr>
              <a:t>Los contratos asociativos:</a:t>
            </a:r>
            <a:endParaRPr lang="es-ES" sz="1800" dirty="0">
              <a:solidFill>
                <a:srgbClr val="008000"/>
              </a:solidFill>
              <a:effectLst/>
              <a:latin typeface="Lucida Handwriting" pitchFamily="66" charset="0"/>
            </a:endParaRPr>
          </a:p>
          <a:p>
            <a:pPr>
              <a:lnSpc>
                <a:spcPct val="80000"/>
              </a:lnSpc>
            </a:pPr>
            <a:r>
              <a:rPr lang="es-ES" sz="1800" dirty="0">
                <a:solidFill>
                  <a:srgbClr val="008000"/>
                </a:solidFill>
                <a:effectLst/>
                <a:latin typeface="Lucida Handwriting" pitchFamily="66" charset="0"/>
              </a:rPr>
              <a:t>Aparcería agrícola  y pecuaria</a:t>
            </a:r>
          </a:p>
          <a:p>
            <a:pPr>
              <a:lnSpc>
                <a:spcPct val="80000"/>
              </a:lnSpc>
            </a:pPr>
            <a:r>
              <a:rPr lang="es-ES" sz="1800" dirty="0">
                <a:solidFill>
                  <a:srgbClr val="008000"/>
                </a:solidFill>
                <a:effectLst/>
                <a:latin typeface="Lucida Handwriting" pitchFamily="66" charset="0"/>
              </a:rPr>
              <a:t>Contrato accidental.</a:t>
            </a:r>
          </a:p>
          <a:p>
            <a:pPr>
              <a:lnSpc>
                <a:spcPct val="80000"/>
              </a:lnSpc>
            </a:pPr>
            <a:r>
              <a:rPr lang="es-ES" sz="1800" dirty="0">
                <a:solidFill>
                  <a:srgbClr val="008000"/>
                </a:solidFill>
                <a:effectLst/>
                <a:latin typeface="Lucida Handwriting" pitchFamily="66" charset="0"/>
              </a:rPr>
              <a:t>Contrato asociativo de explotación tambera</a:t>
            </a:r>
          </a:p>
          <a:p>
            <a:pPr>
              <a:lnSpc>
                <a:spcPct val="80000"/>
              </a:lnSpc>
              <a:buFont typeface="Wingdings" pitchFamily="2" charset="2"/>
              <a:buNone/>
            </a:pPr>
            <a:endParaRPr lang="es-ES" sz="1800" b="1" dirty="0">
              <a:solidFill>
                <a:srgbClr val="008000"/>
              </a:solidFill>
              <a:effectLst/>
              <a:latin typeface="Lucida Handwriting" pitchFamily="66" charset="0"/>
            </a:endParaRPr>
          </a:p>
        </p:txBody>
      </p:sp>
      <p:pic>
        <p:nvPicPr>
          <p:cNvPr id="154629" name="Picture 5" descr="Resultado de imagen para contratos"/>
          <p:cNvPicPr>
            <a:picLocks noChangeAspect="1" noChangeArrowheads="1"/>
          </p:cNvPicPr>
          <p:nvPr/>
        </p:nvPicPr>
        <p:blipFill>
          <a:blip r:embed="rId2"/>
          <a:srcRect/>
          <a:stretch>
            <a:fillRect/>
          </a:stretch>
        </p:blipFill>
        <p:spPr bwMode="auto">
          <a:xfrm>
            <a:off x="6948488" y="1557338"/>
            <a:ext cx="2195512" cy="2951162"/>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a:xfrm>
            <a:off x="457200" y="1"/>
            <a:ext cx="8229600" cy="908050"/>
          </a:xfrm>
        </p:spPr>
        <p:txBody>
          <a:bodyPr/>
          <a:lstStyle/>
          <a:p>
            <a:r>
              <a:rPr lang="es-MX" sz="1000" b="0" u="sng" dirty="0"/>
              <a:t/>
            </a:r>
            <a:br>
              <a:rPr lang="es-MX" sz="1000" b="0" u="sng" dirty="0"/>
            </a:br>
            <a:r>
              <a:rPr lang="es-MX" sz="1000" b="0" u="sng" dirty="0"/>
              <a:t/>
            </a:r>
            <a:br>
              <a:rPr lang="es-MX" sz="1000" b="0" u="sng" dirty="0"/>
            </a:br>
            <a:r>
              <a:rPr lang="es-MX" sz="1000" b="0" u="sng" dirty="0"/>
              <a:t/>
            </a:r>
            <a:br>
              <a:rPr lang="es-MX" sz="1000" b="0" u="sng" dirty="0"/>
            </a:br>
            <a:r>
              <a:rPr lang="es-MX" sz="1000" b="0" u="sng" dirty="0"/>
              <a:t/>
            </a:r>
            <a:br>
              <a:rPr lang="es-MX" sz="1000" b="0" u="sng" dirty="0"/>
            </a:br>
            <a:r>
              <a:rPr lang="es-MX" sz="1000" b="0" u="sng" dirty="0"/>
              <a:t/>
            </a:r>
            <a:br>
              <a:rPr lang="es-MX" sz="1000" b="0" u="sng" dirty="0"/>
            </a:br>
            <a:r>
              <a:rPr lang="es-MX" sz="2400" u="sng" dirty="0">
                <a:solidFill>
                  <a:srgbClr val="9900CC"/>
                </a:solidFill>
                <a:effectLst/>
              </a:rPr>
              <a:t>APARCERIA</a:t>
            </a:r>
            <a:r>
              <a:rPr lang="es-ES" sz="2400" u="sng" dirty="0">
                <a:solidFill>
                  <a:srgbClr val="9900CC"/>
                </a:solidFill>
                <a:effectLst/>
              </a:rPr>
              <a:t/>
            </a:r>
            <a:br>
              <a:rPr lang="es-ES" sz="2400" u="sng" dirty="0">
                <a:solidFill>
                  <a:srgbClr val="9900CC"/>
                </a:solidFill>
                <a:effectLst/>
              </a:rPr>
            </a:br>
            <a:r>
              <a:rPr lang="es-ES" sz="4000" b="0" u="sng" dirty="0"/>
              <a:t/>
            </a:r>
            <a:br>
              <a:rPr lang="es-ES" sz="4000" b="0" u="sng" dirty="0"/>
            </a:br>
            <a:endParaRPr lang="es-ES" sz="4000" b="0" u="sng" dirty="0"/>
          </a:p>
        </p:txBody>
      </p:sp>
      <p:sp>
        <p:nvSpPr>
          <p:cNvPr id="171011" name="Rectangle 3"/>
          <p:cNvSpPr>
            <a:spLocks noGrp="1" noChangeArrowheads="1"/>
          </p:cNvSpPr>
          <p:nvPr>
            <p:ph type="body" idx="1"/>
          </p:nvPr>
        </p:nvSpPr>
        <p:spPr>
          <a:xfrm>
            <a:off x="685800" y="764704"/>
            <a:ext cx="8134672" cy="5832946"/>
          </a:xfrm>
          <a:solidFill>
            <a:schemeClr val="folHlink"/>
          </a:solidFill>
        </p:spPr>
        <p:txBody>
          <a:bodyPr/>
          <a:lstStyle/>
          <a:p>
            <a:pPr>
              <a:lnSpc>
                <a:spcPct val="80000"/>
              </a:lnSpc>
              <a:buFont typeface="Wingdings" pitchFamily="2" charset="2"/>
              <a:buNone/>
            </a:pPr>
            <a:r>
              <a:rPr lang="es-ES" sz="2000" b="1" dirty="0"/>
              <a:t>	</a:t>
            </a:r>
          </a:p>
          <a:p>
            <a:pPr>
              <a:lnSpc>
                <a:spcPct val="80000"/>
              </a:lnSpc>
              <a:buFont typeface="Wingdings" pitchFamily="2" charset="2"/>
              <a:buNone/>
            </a:pPr>
            <a:r>
              <a:rPr lang="es-ES" sz="2000" b="1" dirty="0">
                <a:solidFill>
                  <a:schemeClr val="folHlink"/>
                </a:solidFill>
                <a:effectLst/>
              </a:rPr>
              <a:t>	</a:t>
            </a:r>
            <a:r>
              <a:rPr lang="es-ES" sz="2000" b="1" dirty="0">
                <a:solidFill>
                  <a:srgbClr val="9900CC"/>
                </a:solidFill>
                <a:effectLst/>
              </a:rPr>
              <a:t>“Habrá aparcería cuando una de las partes se obligue a entregar a otra </a:t>
            </a:r>
          </a:p>
          <a:p>
            <a:pPr>
              <a:lnSpc>
                <a:spcPct val="80000"/>
              </a:lnSpc>
              <a:buFont typeface="Wingdings" pitchFamily="2" charset="2"/>
              <a:buNone/>
            </a:pPr>
            <a:r>
              <a:rPr lang="es-ES" sz="2000" b="1" dirty="0">
                <a:solidFill>
                  <a:srgbClr val="9900CC"/>
                </a:solidFill>
                <a:effectLst/>
              </a:rPr>
              <a:t>	</a:t>
            </a:r>
            <a:r>
              <a:rPr lang="es-ES" sz="2000" b="1" dirty="0">
                <a:solidFill>
                  <a:srgbClr val="008000"/>
                </a:solidFill>
                <a:effectLst/>
              </a:rPr>
              <a:t>animales, </a:t>
            </a:r>
          </a:p>
          <a:p>
            <a:pPr>
              <a:lnSpc>
                <a:spcPct val="80000"/>
              </a:lnSpc>
              <a:buFont typeface="Wingdings" pitchFamily="2" charset="2"/>
              <a:buNone/>
            </a:pPr>
            <a:r>
              <a:rPr lang="es-ES" sz="2000" b="1" dirty="0">
                <a:solidFill>
                  <a:srgbClr val="9900CC"/>
                </a:solidFill>
                <a:effectLst/>
              </a:rPr>
              <a:t>	o un predio rural con o sin plantaciones, sembrados animales, enseres o elementos de trabajo, </a:t>
            </a:r>
          </a:p>
          <a:p>
            <a:pPr>
              <a:lnSpc>
                <a:spcPct val="80000"/>
              </a:lnSpc>
              <a:buFont typeface="Wingdings" pitchFamily="2" charset="2"/>
              <a:buNone/>
            </a:pPr>
            <a:r>
              <a:rPr lang="es-ES" sz="2000" b="1" dirty="0">
                <a:solidFill>
                  <a:srgbClr val="9900CC"/>
                </a:solidFill>
                <a:effectLst/>
              </a:rPr>
              <a:t>	</a:t>
            </a:r>
            <a:r>
              <a:rPr lang="es-ES" sz="2000" b="1" dirty="0">
                <a:solidFill>
                  <a:srgbClr val="008000"/>
                </a:solidFill>
                <a:effectLst/>
              </a:rPr>
              <a:t>para la explotación agropecuaria en cualesquiera de sus especializaciones, </a:t>
            </a:r>
          </a:p>
          <a:p>
            <a:pPr>
              <a:lnSpc>
                <a:spcPct val="80000"/>
              </a:lnSpc>
              <a:buFont typeface="Wingdings" pitchFamily="2" charset="2"/>
              <a:buNone/>
            </a:pPr>
            <a:r>
              <a:rPr lang="es-ES" sz="2000" b="1" dirty="0">
                <a:solidFill>
                  <a:srgbClr val="9900CC"/>
                </a:solidFill>
                <a:effectLst/>
              </a:rPr>
              <a:t>	con el objeto de repartirse los frutos “</a:t>
            </a:r>
            <a:br>
              <a:rPr lang="es-ES" sz="2000" b="1" dirty="0">
                <a:solidFill>
                  <a:srgbClr val="9900CC"/>
                </a:solidFill>
                <a:effectLst/>
              </a:rPr>
            </a:br>
            <a:endParaRPr lang="es-ES" sz="2000" b="1" dirty="0">
              <a:solidFill>
                <a:srgbClr val="9900CC"/>
              </a:solidFill>
              <a:effectLst/>
            </a:endParaRPr>
          </a:p>
          <a:p>
            <a:pPr algn="ctr">
              <a:lnSpc>
                <a:spcPct val="80000"/>
              </a:lnSpc>
              <a:buFont typeface="Wingdings" pitchFamily="2" charset="2"/>
              <a:buNone/>
            </a:pPr>
            <a:r>
              <a:rPr lang="es-ES" sz="1800" b="1" i="1" dirty="0">
                <a:solidFill>
                  <a:srgbClr val="000000"/>
                </a:solidFill>
                <a:effectLst/>
              </a:rPr>
              <a:t>Fuente: art. 21 ley 13246</a:t>
            </a:r>
            <a:r>
              <a:rPr lang="es-ES" sz="1800" b="1" dirty="0">
                <a:solidFill>
                  <a:srgbClr val="000000"/>
                </a:solidFill>
                <a:effectLst/>
              </a:rPr>
              <a:t>.</a:t>
            </a:r>
          </a:p>
          <a:p>
            <a:pPr algn="ctr">
              <a:lnSpc>
                <a:spcPct val="80000"/>
              </a:lnSpc>
            </a:pPr>
            <a:endParaRPr lang="es-ES" sz="1800" b="1" dirty="0">
              <a:solidFill>
                <a:srgbClr val="000000"/>
              </a:solidFill>
              <a:effectLst/>
            </a:endParaRPr>
          </a:p>
          <a:p>
            <a:pPr>
              <a:lnSpc>
                <a:spcPct val="80000"/>
              </a:lnSpc>
              <a:buFont typeface="Wingdings" pitchFamily="2" charset="2"/>
              <a:buNone/>
            </a:pPr>
            <a:r>
              <a:rPr lang="es-ES" sz="1800" b="1" dirty="0">
                <a:solidFill>
                  <a:srgbClr val="000000"/>
                </a:solidFill>
                <a:effectLst/>
              </a:rPr>
              <a:t>	</a:t>
            </a:r>
            <a:br>
              <a:rPr lang="es-ES" sz="1800" b="1" dirty="0">
                <a:solidFill>
                  <a:srgbClr val="000000"/>
                </a:solidFill>
                <a:effectLst/>
              </a:rPr>
            </a:br>
            <a:endParaRPr lang="es-ES" sz="1800" b="1" dirty="0" smtClean="0">
              <a:solidFill>
                <a:srgbClr val="000000"/>
              </a:solidFill>
              <a:effectLst/>
            </a:endParaRPr>
          </a:p>
          <a:p>
            <a:pPr>
              <a:lnSpc>
                <a:spcPct val="80000"/>
              </a:lnSpc>
              <a:buFont typeface="Wingdings" pitchFamily="2" charset="2"/>
              <a:buNone/>
            </a:pPr>
            <a:endParaRPr lang="es-ES" sz="1800" b="1" dirty="0">
              <a:solidFill>
                <a:srgbClr val="000000"/>
              </a:solidFill>
              <a:effectLst/>
            </a:endParaRPr>
          </a:p>
          <a:p>
            <a:pPr>
              <a:lnSpc>
                <a:spcPct val="80000"/>
              </a:lnSpc>
              <a:buFont typeface="Wingdings" pitchFamily="2" charset="2"/>
              <a:buNone/>
            </a:pPr>
            <a:r>
              <a:rPr lang="es-ES" sz="2000" b="1" dirty="0" smtClean="0">
                <a:solidFill>
                  <a:srgbClr val="000000"/>
                </a:solidFill>
                <a:effectLst/>
              </a:rPr>
              <a:t>	- </a:t>
            </a:r>
            <a:r>
              <a:rPr lang="es-ES" sz="2000" b="1" dirty="0">
                <a:solidFill>
                  <a:srgbClr val="000000"/>
                </a:solidFill>
                <a:effectLst/>
              </a:rPr>
              <a:t>No existe </a:t>
            </a:r>
            <a:r>
              <a:rPr lang="es-ES" sz="2000" b="1" dirty="0" err="1">
                <a:solidFill>
                  <a:srgbClr val="000000"/>
                </a:solidFill>
                <a:effectLst/>
              </a:rPr>
              <a:t>Afectio</a:t>
            </a:r>
            <a:r>
              <a:rPr lang="es-ES" sz="2000" b="1" dirty="0">
                <a:solidFill>
                  <a:srgbClr val="000000"/>
                </a:solidFill>
                <a:effectLst/>
              </a:rPr>
              <a:t> </a:t>
            </a:r>
            <a:r>
              <a:rPr lang="es-ES" sz="2000" b="1" dirty="0" err="1">
                <a:solidFill>
                  <a:srgbClr val="000000"/>
                </a:solidFill>
                <a:effectLst/>
              </a:rPr>
              <a:t>societatis</a:t>
            </a:r>
            <a:r>
              <a:rPr lang="es-ES" sz="2000" b="1" dirty="0">
                <a:solidFill>
                  <a:srgbClr val="000000"/>
                </a:solidFill>
                <a:effectLst/>
              </a:rPr>
              <a:t/>
            </a:r>
            <a:br>
              <a:rPr lang="es-ES" sz="2000" b="1" dirty="0">
                <a:solidFill>
                  <a:srgbClr val="000000"/>
                </a:solidFill>
                <a:effectLst/>
              </a:rPr>
            </a:br>
            <a:r>
              <a:rPr lang="es-ES" sz="2000" b="1" dirty="0">
                <a:solidFill>
                  <a:srgbClr val="000000"/>
                </a:solidFill>
                <a:effectLst/>
              </a:rPr>
              <a:t>- No se crea un nuevo ente capaz de contraer obligaciones.</a:t>
            </a:r>
            <a:br>
              <a:rPr lang="es-ES" sz="2000" b="1" dirty="0">
                <a:solidFill>
                  <a:srgbClr val="000000"/>
                </a:solidFill>
                <a:effectLst/>
              </a:rPr>
            </a:br>
            <a:r>
              <a:rPr lang="es-ES" sz="2000" b="1" dirty="0">
                <a:solidFill>
                  <a:srgbClr val="000000"/>
                </a:solidFill>
                <a:effectLst/>
              </a:rPr>
              <a:t>- Los bienes no se confunden, sino que cada parte mantiene la titularidad sobre los mismos.</a:t>
            </a:r>
            <a:br>
              <a:rPr lang="es-ES" sz="2000" b="1" dirty="0">
                <a:solidFill>
                  <a:srgbClr val="000000"/>
                </a:solidFill>
                <a:effectLst/>
              </a:rPr>
            </a:br>
            <a:r>
              <a:rPr lang="es-ES" sz="2000" b="1" dirty="0">
                <a:solidFill>
                  <a:srgbClr val="008000"/>
                </a:solidFill>
                <a:effectLst/>
              </a:rPr>
              <a:t>- En los contratos de aparcería rural el objetivo es el reparto de los frutos</a:t>
            </a:r>
            <a:br>
              <a:rPr lang="es-ES" sz="2000" b="1" dirty="0">
                <a:solidFill>
                  <a:srgbClr val="008000"/>
                </a:solidFill>
                <a:effectLst/>
              </a:rPr>
            </a:br>
            <a:endParaRPr lang="es-ES" sz="2000" b="1" dirty="0">
              <a:solidFill>
                <a:srgbClr val="008000"/>
              </a:solidFill>
              <a:effectLst/>
            </a:endParaRPr>
          </a:p>
        </p:txBody>
      </p:sp>
      <p:pic>
        <p:nvPicPr>
          <p:cNvPr id="171013" name="Picture 5" descr="Resultado de imagen para aparceria agricola"/>
          <p:cNvPicPr>
            <a:picLocks noChangeAspect="1" noChangeArrowheads="1"/>
          </p:cNvPicPr>
          <p:nvPr/>
        </p:nvPicPr>
        <p:blipFill>
          <a:blip r:embed="rId2"/>
          <a:srcRect/>
          <a:stretch>
            <a:fillRect/>
          </a:stretch>
        </p:blipFill>
        <p:spPr bwMode="auto">
          <a:xfrm>
            <a:off x="6372225" y="2924175"/>
            <a:ext cx="2771775" cy="165735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p:txBody>
          <a:bodyPr/>
          <a:lstStyle/>
          <a:p>
            <a:r>
              <a:rPr lang="es-MX" sz="1000" b="0" u="sng" dirty="0"/>
              <a:t/>
            </a:r>
            <a:br>
              <a:rPr lang="es-MX" sz="1000" b="0" u="sng" dirty="0"/>
            </a:br>
            <a:r>
              <a:rPr lang="es-MX" sz="1000" b="0" u="sng" dirty="0"/>
              <a:t/>
            </a:r>
            <a:br>
              <a:rPr lang="es-MX" sz="1000" b="0" u="sng" dirty="0"/>
            </a:br>
            <a:r>
              <a:rPr lang="es-MX" sz="1000" b="0" u="sng" dirty="0"/>
              <a:t/>
            </a:r>
            <a:br>
              <a:rPr lang="es-MX" sz="1000" b="0" u="sng" dirty="0"/>
            </a:br>
            <a:r>
              <a:rPr lang="es-MX" sz="2400" u="sng" dirty="0" smtClean="0">
                <a:solidFill>
                  <a:srgbClr val="9900CC"/>
                </a:solidFill>
                <a:effectLst/>
              </a:rPr>
              <a:t>APARCERIA EN DINERO</a:t>
            </a:r>
            <a:r>
              <a:rPr lang="es-ES" sz="2400" u="sng" dirty="0">
                <a:solidFill>
                  <a:srgbClr val="9900CC"/>
                </a:solidFill>
                <a:effectLst/>
              </a:rPr>
              <a:t/>
            </a:r>
            <a:br>
              <a:rPr lang="es-ES" sz="2400" u="sng" dirty="0">
                <a:solidFill>
                  <a:srgbClr val="9900CC"/>
                </a:solidFill>
                <a:effectLst/>
              </a:rPr>
            </a:br>
            <a:r>
              <a:rPr lang="es-ES" sz="4000" b="0" u="sng" dirty="0"/>
              <a:t/>
            </a:r>
            <a:br>
              <a:rPr lang="es-ES" sz="4000" b="0" u="sng" dirty="0"/>
            </a:br>
            <a:endParaRPr lang="es-ES" sz="4000" b="0" u="sng" dirty="0"/>
          </a:p>
        </p:txBody>
      </p:sp>
      <p:sp>
        <p:nvSpPr>
          <p:cNvPr id="283651" name="Rectangle 3"/>
          <p:cNvSpPr>
            <a:spLocks noGrp="1" noChangeArrowheads="1"/>
          </p:cNvSpPr>
          <p:nvPr>
            <p:ph type="body" idx="1"/>
          </p:nvPr>
        </p:nvSpPr>
        <p:spPr>
          <a:xfrm>
            <a:off x="685800" y="620713"/>
            <a:ext cx="7696200" cy="5976937"/>
          </a:xfrm>
        </p:spPr>
        <p:txBody>
          <a:bodyPr/>
          <a:lstStyle/>
          <a:p>
            <a:pPr>
              <a:lnSpc>
                <a:spcPct val="90000"/>
              </a:lnSpc>
              <a:buFont typeface="Wingdings" pitchFamily="2" charset="2"/>
              <a:buNone/>
            </a:pPr>
            <a:r>
              <a:rPr lang="es-ES" sz="2800" b="1" dirty="0"/>
              <a:t>	</a:t>
            </a:r>
            <a:r>
              <a:rPr lang="es-ES" sz="2800" b="1" dirty="0">
                <a:solidFill>
                  <a:schemeClr val="accent2"/>
                </a:solidFill>
                <a:effectLst/>
              </a:rPr>
              <a:t>En lo referido específicamente a la aparcería agrícola, el artículo 30 de la ley 13246 dispone que</a:t>
            </a:r>
            <a:r>
              <a:rPr lang="es-ES" sz="2800" b="1" dirty="0">
                <a:effectLst/>
              </a:rPr>
              <a:t> </a:t>
            </a:r>
            <a:r>
              <a:rPr lang="es-ES" sz="2800" b="1" dirty="0">
                <a:solidFill>
                  <a:srgbClr val="008000"/>
                </a:solidFill>
                <a:effectLst/>
              </a:rPr>
              <a:t>las partes podrán convenir libremente el porcentaje de distribución de los productos y prohíbe a las partes disponer de los frutos sin haberse realizado antes la distribución de los mismos</a:t>
            </a:r>
            <a:r>
              <a:rPr lang="es-ES" sz="2800" b="1" u="sng" dirty="0">
                <a:solidFill>
                  <a:srgbClr val="008000"/>
                </a:solidFill>
                <a:effectLst/>
              </a:rPr>
              <a:t>, </a:t>
            </a:r>
            <a:r>
              <a:rPr lang="es-ES" sz="2800" b="1" u="sng" dirty="0">
                <a:solidFill>
                  <a:srgbClr val="FF0000"/>
                </a:solidFill>
                <a:effectLst/>
              </a:rPr>
              <a:t>salvo autorización expresa de la contraparte.</a:t>
            </a:r>
          </a:p>
          <a:p>
            <a:pPr>
              <a:lnSpc>
                <a:spcPct val="90000"/>
              </a:lnSpc>
              <a:buFont typeface="Wingdings" pitchFamily="2" charset="2"/>
              <a:buNone/>
            </a:pPr>
            <a:endParaRPr lang="es-ES" sz="2800" b="1" dirty="0">
              <a:solidFill>
                <a:srgbClr val="008000"/>
              </a:solidFill>
              <a:effectLst/>
            </a:endParaRPr>
          </a:p>
          <a:p>
            <a:pPr>
              <a:lnSpc>
                <a:spcPct val="90000"/>
              </a:lnSpc>
              <a:buFont typeface="Wingdings" pitchFamily="2" charset="2"/>
              <a:buNone/>
            </a:pPr>
            <a:r>
              <a:rPr lang="es-ES" sz="2800" b="1" dirty="0"/>
              <a:t> 		</a:t>
            </a:r>
            <a:r>
              <a:rPr lang="es-ES" sz="2800" b="1" dirty="0">
                <a:solidFill>
                  <a:srgbClr val="9900CC"/>
                </a:solidFill>
                <a:effectLst/>
              </a:rPr>
              <a:t>También se prohíbe, en el artículo 	32, convenir como retribución el pago de una cantidad fija de frutos o su 	equivalente en dinero.</a:t>
            </a:r>
          </a:p>
        </p:txBody>
      </p:sp>
      <p:pic>
        <p:nvPicPr>
          <p:cNvPr id="283653" name="Picture 5" descr="Resultado de imagen para aparceria agricola"/>
          <p:cNvPicPr>
            <a:picLocks noChangeAspect="1" noChangeArrowheads="1"/>
          </p:cNvPicPr>
          <p:nvPr/>
        </p:nvPicPr>
        <p:blipFill>
          <a:blip r:embed="rId2"/>
          <a:srcRect/>
          <a:stretch>
            <a:fillRect/>
          </a:stretch>
        </p:blipFill>
        <p:spPr bwMode="auto">
          <a:xfrm>
            <a:off x="4787900" y="5373688"/>
            <a:ext cx="4356100" cy="1484312"/>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a:xfrm>
            <a:off x="457200" y="277813"/>
            <a:ext cx="8229600" cy="642937"/>
          </a:xfrm>
        </p:spPr>
        <p:txBody>
          <a:bodyPr/>
          <a:lstStyle/>
          <a:p>
            <a:r>
              <a:rPr lang="es-MX" sz="2000">
                <a:solidFill>
                  <a:srgbClr val="9900CC"/>
                </a:solidFill>
                <a:effectLst/>
              </a:rPr>
              <a:t>IMPUESTO AL VALOR AGREGADO</a:t>
            </a:r>
            <a:br>
              <a:rPr lang="es-MX" sz="2000">
                <a:solidFill>
                  <a:srgbClr val="9900CC"/>
                </a:solidFill>
                <a:effectLst/>
              </a:rPr>
            </a:br>
            <a:r>
              <a:rPr lang="es-ES" sz="2000">
                <a:solidFill>
                  <a:srgbClr val="9900CC"/>
                </a:solidFill>
                <a:effectLst/>
              </a:rPr>
              <a:t>Dictamen (DAT) 81/92</a:t>
            </a:r>
            <a:br>
              <a:rPr lang="es-ES" sz="2000">
                <a:solidFill>
                  <a:srgbClr val="9900CC"/>
                </a:solidFill>
                <a:effectLst/>
              </a:rPr>
            </a:br>
            <a:endParaRPr lang="es-ES" sz="2000">
              <a:solidFill>
                <a:srgbClr val="9900CC"/>
              </a:solidFill>
              <a:effectLst/>
            </a:endParaRPr>
          </a:p>
        </p:txBody>
      </p:sp>
      <p:sp>
        <p:nvSpPr>
          <p:cNvPr id="172035" name="Rectangle 3"/>
          <p:cNvSpPr>
            <a:spLocks noGrp="1" noChangeArrowheads="1"/>
          </p:cNvSpPr>
          <p:nvPr>
            <p:ph type="body" idx="1"/>
          </p:nvPr>
        </p:nvSpPr>
        <p:spPr>
          <a:xfrm>
            <a:off x="0" y="765175"/>
            <a:ext cx="9144000" cy="5832475"/>
          </a:xfrm>
          <a:solidFill>
            <a:schemeClr val="folHlink"/>
          </a:solidFill>
        </p:spPr>
        <p:txBody>
          <a:bodyPr/>
          <a:lstStyle/>
          <a:p>
            <a:pPr>
              <a:lnSpc>
                <a:spcPct val="80000"/>
              </a:lnSpc>
            </a:pPr>
            <a:endParaRPr lang="es-ES" sz="1800" b="1" dirty="0"/>
          </a:p>
          <a:p>
            <a:pPr>
              <a:lnSpc>
                <a:spcPct val="80000"/>
              </a:lnSpc>
              <a:buFont typeface="Wingdings" pitchFamily="2" charset="2"/>
              <a:buNone/>
            </a:pPr>
            <a:r>
              <a:rPr lang="es-ES" sz="1800" dirty="0"/>
              <a:t>	</a:t>
            </a:r>
            <a:r>
              <a:rPr lang="es-ES" sz="2000" dirty="0">
                <a:solidFill>
                  <a:srgbClr val="000000"/>
                </a:solidFill>
                <a:effectLst/>
              </a:rPr>
              <a:t>a) En los convenios de capitalización de hacienda y en los de trabajo de cosecha a que se refieren las presentes actuaciones </a:t>
            </a:r>
            <a:r>
              <a:rPr lang="es-ES" sz="2000" b="1" dirty="0">
                <a:solidFill>
                  <a:srgbClr val="000000"/>
                </a:solidFill>
                <a:effectLst/>
              </a:rPr>
              <a:t>no hay una venta o una dación en pago</a:t>
            </a:r>
            <a:r>
              <a:rPr lang="es-ES" sz="2000" dirty="0">
                <a:solidFill>
                  <a:srgbClr val="000000"/>
                </a:solidFill>
                <a:effectLst/>
              </a:rPr>
              <a:t> de servicios por parte del capitalizador o del contratista al dueño del campo, sino una </a:t>
            </a:r>
            <a:r>
              <a:rPr lang="es-ES" sz="2000" b="1" dirty="0">
                <a:solidFill>
                  <a:srgbClr val="000000"/>
                </a:solidFill>
                <a:effectLst/>
              </a:rPr>
              <a:t>distribución de los frutos obtenidos</a:t>
            </a:r>
            <a:r>
              <a:rPr lang="es-ES" sz="2000" dirty="0">
                <a:solidFill>
                  <a:srgbClr val="000000"/>
                </a:solidFill>
                <a:effectLst/>
              </a:rPr>
              <a:t>, objeto final del contrato celebrado.</a:t>
            </a:r>
          </a:p>
          <a:p>
            <a:pPr>
              <a:lnSpc>
                <a:spcPct val="80000"/>
              </a:lnSpc>
              <a:buFont typeface="Wingdings" pitchFamily="2" charset="2"/>
              <a:buNone/>
            </a:pPr>
            <a:endParaRPr lang="es-ES" sz="2000" dirty="0">
              <a:solidFill>
                <a:srgbClr val="000000"/>
              </a:solidFill>
              <a:effectLst/>
            </a:endParaRPr>
          </a:p>
          <a:p>
            <a:pPr>
              <a:lnSpc>
                <a:spcPct val="80000"/>
              </a:lnSpc>
              <a:buFont typeface="Wingdings" pitchFamily="2" charset="2"/>
              <a:buNone/>
            </a:pPr>
            <a:r>
              <a:rPr lang="es-ES" sz="2000" dirty="0">
                <a:solidFill>
                  <a:srgbClr val="000000"/>
                </a:solidFill>
                <a:effectLst/>
              </a:rPr>
              <a:t>	b) </a:t>
            </a:r>
            <a:r>
              <a:rPr lang="es-ES" sz="2000" b="1" dirty="0">
                <a:solidFill>
                  <a:srgbClr val="000000"/>
                </a:solidFill>
                <a:effectLst/>
              </a:rPr>
              <a:t>Dicha adjudicación no constituye hecho imponible frente al impuesto al valor agregado</a:t>
            </a:r>
            <a:r>
              <a:rPr lang="es-ES" sz="2000" dirty="0">
                <a:solidFill>
                  <a:srgbClr val="000000"/>
                </a:solidFill>
                <a:effectLst/>
              </a:rPr>
              <a:t>. Recién en el momento en que los sujetos intervinientes efectúen con los bienes recibidos como consecuencia del reparto, operaciones gravadas, nacerá para cada uno de ellos su obligación tributaria.</a:t>
            </a:r>
          </a:p>
          <a:p>
            <a:pPr>
              <a:lnSpc>
                <a:spcPct val="80000"/>
              </a:lnSpc>
              <a:buFont typeface="Wingdings" pitchFamily="2" charset="2"/>
              <a:buNone/>
            </a:pPr>
            <a:endParaRPr lang="es-ES" sz="2000" dirty="0">
              <a:solidFill>
                <a:srgbClr val="000000"/>
              </a:solidFill>
              <a:effectLst/>
            </a:endParaRPr>
          </a:p>
          <a:p>
            <a:pPr>
              <a:lnSpc>
                <a:spcPct val="80000"/>
              </a:lnSpc>
              <a:buFont typeface="Wingdings" pitchFamily="2" charset="2"/>
              <a:buNone/>
            </a:pPr>
            <a:r>
              <a:rPr lang="es-ES" sz="2000" dirty="0">
                <a:solidFill>
                  <a:srgbClr val="000000"/>
                </a:solidFill>
                <a:effectLst/>
              </a:rPr>
              <a:t>	c) En el caso particular de la capitalización de hacienda con destino a engorde y venta, el fruto a repartir es indivisible dado que el mayor número de kilos -objeto del contrato- queda incorporado a animales que son propiedad del capitalizador, quien venderá a su nombre y tributará el IVA por el monto total de la operación. El dueño del campo asumirá su responsabilidad frente al gravamen facturando al capitalizador la proporción que le corresponda sobre el mayor número de kilos obtenido como fruto del convenio, ingresando el IVA respectivo.</a:t>
            </a:r>
          </a:p>
          <a:p>
            <a:pPr>
              <a:lnSpc>
                <a:spcPct val="80000"/>
              </a:lnSpc>
            </a:pPr>
            <a:endParaRPr lang="es-MX" sz="2000" dirty="0">
              <a:solidFill>
                <a:srgbClr val="000000"/>
              </a:solidFill>
              <a:effectLst/>
            </a:endParaRPr>
          </a:p>
          <a:p>
            <a:pPr>
              <a:lnSpc>
                <a:spcPct val="80000"/>
              </a:lnSpc>
            </a:pPr>
            <a:endParaRPr lang="es-ES" sz="2000" dirty="0">
              <a:solidFill>
                <a:srgbClr val="000000"/>
              </a:solidFill>
              <a:effectLst>
                <a:outerShdw blurRad="38100" dist="38100" dir="2700000" algn="tl">
                  <a:srgbClr val="FFFFFF"/>
                </a:outerShdw>
              </a:effectLs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lstStyle/>
          <a:p>
            <a:r>
              <a:rPr lang="es-MX" sz="2400" b="0">
                <a:solidFill>
                  <a:srgbClr val="9900CC"/>
                </a:solidFill>
              </a:rPr>
              <a:t>IMPUESTO AL VALOR AGREGADO</a:t>
            </a:r>
            <a:br>
              <a:rPr lang="es-MX" sz="2400" b="0">
                <a:solidFill>
                  <a:srgbClr val="9900CC"/>
                </a:solidFill>
              </a:rPr>
            </a:br>
            <a:r>
              <a:rPr lang="es-ES" sz="2400" b="0">
                <a:solidFill>
                  <a:srgbClr val="9900CC"/>
                </a:solidFill>
              </a:rPr>
              <a:t>Dictamen (DAT) 39/94</a:t>
            </a:r>
            <a:br>
              <a:rPr lang="es-ES" sz="2400" b="0">
                <a:solidFill>
                  <a:srgbClr val="9900CC"/>
                </a:solidFill>
              </a:rPr>
            </a:br>
            <a:r>
              <a:rPr lang="es-ES" sz="2400" b="0">
                <a:solidFill>
                  <a:srgbClr val="9900CC"/>
                </a:solidFill>
              </a:rPr>
              <a:t/>
            </a:r>
            <a:br>
              <a:rPr lang="es-ES" sz="2400" b="0">
                <a:solidFill>
                  <a:srgbClr val="9900CC"/>
                </a:solidFill>
              </a:rPr>
            </a:br>
            <a:endParaRPr lang="es-ES" sz="2400" b="0">
              <a:solidFill>
                <a:srgbClr val="9900CC"/>
              </a:solidFill>
            </a:endParaRPr>
          </a:p>
        </p:txBody>
      </p:sp>
      <p:sp>
        <p:nvSpPr>
          <p:cNvPr id="173059" name="Rectangle 3"/>
          <p:cNvSpPr>
            <a:spLocks noGrp="1" noChangeArrowheads="1"/>
          </p:cNvSpPr>
          <p:nvPr>
            <p:ph type="body" idx="1"/>
          </p:nvPr>
        </p:nvSpPr>
        <p:spPr>
          <a:xfrm>
            <a:off x="0" y="1600200"/>
            <a:ext cx="9144000" cy="4530725"/>
          </a:xfrm>
          <a:solidFill>
            <a:schemeClr val="folHlink"/>
          </a:solidFill>
        </p:spPr>
        <p:txBody>
          <a:bodyPr/>
          <a:lstStyle/>
          <a:p>
            <a:pPr>
              <a:lnSpc>
                <a:spcPct val="80000"/>
              </a:lnSpc>
              <a:buFont typeface="Wingdings" pitchFamily="2" charset="2"/>
              <a:buNone/>
            </a:pPr>
            <a:r>
              <a:rPr lang="es-ES" sz="2400" dirty="0"/>
              <a:t>	</a:t>
            </a:r>
            <a:r>
              <a:rPr lang="es-ES" sz="2400" dirty="0">
                <a:solidFill>
                  <a:srgbClr val="000000"/>
                </a:solidFill>
                <a:effectLst/>
              </a:rPr>
              <a:t>Los convenios de capitalización de hacienda vacuna fueron examinados en el Dictamen Nº 81/92 (DAT), habiéndose interpretado que los mismos tienen las características de los contratos de aparcería rural, regulados en la Ley Nº 13.246 y sus modificaciones, cuyo rasgo distintivo consiste en la partición proporcional de los frutos entre el dador y el aparcero concluyéndose que </a:t>
            </a:r>
            <a:r>
              <a:rPr lang="es-ES" sz="2400" b="1" dirty="0">
                <a:solidFill>
                  <a:srgbClr val="000000"/>
                </a:solidFill>
                <a:effectLst/>
              </a:rPr>
              <a:t>"no hay una venta o una dación en pago de servicios por parte del capitalizador ... al dueño del campo, sino una distribución de los frutos obtenidos,</a:t>
            </a:r>
            <a:r>
              <a:rPr lang="es-ES" sz="2400" b="1" dirty="0">
                <a:solidFill>
                  <a:srgbClr val="9900CC"/>
                </a:solidFill>
                <a:effectLst/>
              </a:rPr>
              <a:t> objeto final del contrato celebrado". </a:t>
            </a:r>
          </a:p>
          <a:p>
            <a:pPr>
              <a:lnSpc>
                <a:spcPct val="80000"/>
              </a:lnSpc>
            </a:pPr>
            <a:endParaRPr lang="es-MX" sz="2400" dirty="0">
              <a:solidFill>
                <a:srgbClr val="9900CC"/>
              </a:solidFill>
              <a:effectLst/>
            </a:endParaRPr>
          </a:p>
          <a:p>
            <a:pPr>
              <a:lnSpc>
                <a:spcPct val="80000"/>
              </a:lnSpc>
            </a:pPr>
            <a:endParaRPr lang="es-ES" sz="2400" dirty="0">
              <a:effectLs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lstStyle/>
          <a:p>
            <a:r>
              <a:rPr lang="es-ES" sz="2400" b="0">
                <a:solidFill>
                  <a:srgbClr val="9900CC"/>
                </a:solidFill>
                <a:effectLst/>
              </a:rPr>
              <a:t>En los</a:t>
            </a:r>
            <a:r>
              <a:rPr lang="es-ES" sz="2400" b="0">
                <a:solidFill>
                  <a:srgbClr val="9900CC"/>
                </a:solidFill>
              </a:rPr>
              <a:t> </a:t>
            </a:r>
            <a:r>
              <a:rPr lang="es-ES" sz="2400" b="0">
                <a:solidFill>
                  <a:srgbClr val="9900CC"/>
                </a:solidFill>
                <a:effectLst/>
              </a:rPr>
              <a:t>contratos de aparcería agrícola, en el impuesto a las ganancias, ¿quién declara la sementera hasta el momento de la distribución de los frutos del contrato?</a:t>
            </a:r>
            <a:br>
              <a:rPr lang="es-ES" sz="2400" b="0">
                <a:solidFill>
                  <a:srgbClr val="9900CC"/>
                </a:solidFill>
                <a:effectLst/>
              </a:rPr>
            </a:br>
            <a:endParaRPr lang="es-ES" sz="2400" b="0">
              <a:solidFill>
                <a:srgbClr val="9900CC"/>
              </a:solidFill>
              <a:effectLst/>
            </a:endParaRPr>
          </a:p>
        </p:txBody>
      </p:sp>
      <p:sp>
        <p:nvSpPr>
          <p:cNvPr id="174083" name="Rectangle 3"/>
          <p:cNvSpPr>
            <a:spLocks noGrp="1" noChangeArrowheads="1"/>
          </p:cNvSpPr>
          <p:nvPr>
            <p:ph type="body" idx="1"/>
          </p:nvPr>
        </p:nvSpPr>
        <p:spPr/>
        <p:txBody>
          <a:bodyPr/>
          <a:lstStyle/>
          <a:p>
            <a:pPr>
              <a:lnSpc>
                <a:spcPct val="80000"/>
              </a:lnSpc>
              <a:buFont typeface="Wingdings" pitchFamily="2" charset="2"/>
              <a:buNone/>
            </a:pPr>
            <a:r>
              <a:rPr lang="es-ES" sz="2000" b="1" dirty="0"/>
              <a:t> </a:t>
            </a:r>
          </a:p>
          <a:p>
            <a:pPr>
              <a:lnSpc>
                <a:spcPct val="80000"/>
              </a:lnSpc>
              <a:buFont typeface="Wingdings" pitchFamily="2" charset="2"/>
              <a:buNone/>
            </a:pPr>
            <a:r>
              <a:rPr lang="es-ES" sz="2000" dirty="0"/>
              <a:t>	</a:t>
            </a:r>
            <a:r>
              <a:rPr lang="es-ES" sz="2400" dirty="0">
                <a:solidFill>
                  <a:srgbClr val="008000"/>
                </a:solidFill>
                <a:effectLst/>
              </a:rPr>
              <a:t>Debe declarar la sementera la persona que efectuó a su nombre cada una de las inversiones que a la  fecha de cierre la componen, o sea, el aparcero que lleva a cabo la explotación. </a:t>
            </a:r>
          </a:p>
          <a:p>
            <a:pPr>
              <a:lnSpc>
                <a:spcPct val="80000"/>
              </a:lnSpc>
            </a:pPr>
            <a:endParaRPr lang="es-ES" sz="2400" dirty="0">
              <a:solidFill>
                <a:srgbClr val="008000"/>
              </a:solidFill>
              <a:effectLst/>
            </a:endParaRPr>
          </a:p>
          <a:p>
            <a:pPr>
              <a:lnSpc>
                <a:spcPct val="80000"/>
              </a:lnSpc>
              <a:buFont typeface="Wingdings" pitchFamily="2" charset="2"/>
              <a:buNone/>
            </a:pPr>
            <a:r>
              <a:rPr lang="es-ES" sz="2400" dirty="0">
                <a:solidFill>
                  <a:srgbClr val="008000"/>
                </a:solidFill>
                <a:effectLst/>
              </a:rPr>
              <a:t>	En la aparcería cada parte incorporará a su patrimonio los bienes distribuidos, lo que no implica ninguna otra consecuencia impositiva más que la incorporación. El costo de adquisición de los bienes lo constituyen los gastos que puedan haber efectuado, a su nombre, tanto el dador como el aparcero. </a:t>
            </a:r>
            <a:endParaRPr lang="es-MX" sz="2400" dirty="0">
              <a:solidFill>
                <a:srgbClr val="008000"/>
              </a:solidFill>
              <a:effectLst/>
            </a:endParaRPr>
          </a:p>
          <a:p>
            <a:pPr>
              <a:lnSpc>
                <a:spcPct val="80000"/>
              </a:lnSpc>
            </a:pPr>
            <a:endParaRPr lang="es-MX" sz="2400" dirty="0">
              <a:solidFill>
                <a:srgbClr val="008000"/>
              </a:solidFill>
              <a:effectLst/>
            </a:endParaRPr>
          </a:p>
          <a:p>
            <a:pPr>
              <a:lnSpc>
                <a:spcPct val="80000"/>
              </a:lnSpc>
              <a:buFont typeface="Wingdings" pitchFamily="2" charset="2"/>
              <a:buNone/>
            </a:pPr>
            <a:endParaRPr lang="es-MX" sz="2000" b="1" dirty="0">
              <a:effectLst/>
            </a:endParaRPr>
          </a:p>
          <a:p>
            <a:pPr>
              <a:lnSpc>
                <a:spcPct val="80000"/>
              </a:lnSpc>
            </a:pPr>
            <a:endParaRPr lang="es-ES" sz="2000" dirty="0"/>
          </a:p>
        </p:txBody>
      </p:sp>
      <p:sp>
        <p:nvSpPr>
          <p:cNvPr id="174085" name="AutoShape 5" descr="Resultado de imagen para sementera"/>
          <p:cNvSpPr>
            <a:spLocks noChangeAspect="1" noChangeArrowheads="1"/>
          </p:cNvSpPr>
          <p:nvPr/>
        </p:nvSpPr>
        <p:spPr bwMode="auto">
          <a:xfrm>
            <a:off x="155575" y="46038"/>
            <a:ext cx="304800" cy="304800"/>
          </a:xfrm>
          <a:prstGeom prst="rect">
            <a:avLst/>
          </a:prstGeom>
          <a:noFill/>
        </p:spPr>
        <p:txBody>
          <a:bodyPr/>
          <a:lstStyle/>
          <a:p>
            <a:endParaRPr lang="es-AR"/>
          </a:p>
        </p:txBody>
      </p:sp>
      <p:pic>
        <p:nvPicPr>
          <p:cNvPr id="174087" name="Picture 7" descr="ANd9GcTcxIr5yWVIHYJJxZ2s5c7nUL1ZNaKcLEUj-nm98Ddbg7WfPSm4"/>
          <p:cNvPicPr>
            <a:picLocks noChangeAspect="1" noChangeArrowheads="1"/>
          </p:cNvPicPr>
          <p:nvPr/>
        </p:nvPicPr>
        <p:blipFill>
          <a:blip r:embed="rId2"/>
          <a:srcRect/>
          <a:stretch>
            <a:fillRect/>
          </a:stretch>
        </p:blipFill>
        <p:spPr bwMode="auto">
          <a:xfrm>
            <a:off x="1979613" y="4724400"/>
            <a:ext cx="4752975" cy="1944688"/>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lstStyle/>
          <a:p>
            <a:r>
              <a:rPr lang="es-MX" sz="2400" b="0" dirty="0">
                <a:solidFill>
                  <a:srgbClr val="9900CC"/>
                </a:solidFill>
                <a:effectLst/>
              </a:rPr>
              <a:t>IMPUESTO A LAS GANANCIAS</a:t>
            </a:r>
            <a:r>
              <a:rPr lang="es-MX" sz="2400" dirty="0">
                <a:solidFill>
                  <a:srgbClr val="9900CC"/>
                </a:solidFill>
                <a:effectLst/>
              </a:rPr>
              <a:t/>
            </a:r>
            <a:br>
              <a:rPr lang="es-MX" sz="2400" dirty="0">
                <a:solidFill>
                  <a:srgbClr val="9900CC"/>
                </a:solidFill>
                <a:effectLst/>
              </a:rPr>
            </a:br>
            <a:endParaRPr lang="es-ES" sz="2400" dirty="0">
              <a:solidFill>
                <a:srgbClr val="9900CC"/>
              </a:solidFill>
              <a:effectLst/>
            </a:endParaRPr>
          </a:p>
        </p:txBody>
      </p:sp>
      <p:sp>
        <p:nvSpPr>
          <p:cNvPr id="176131" name="Rectangle 3"/>
          <p:cNvSpPr>
            <a:spLocks noGrp="1" noChangeArrowheads="1"/>
          </p:cNvSpPr>
          <p:nvPr>
            <p:ph type="body" idx="1"/>
          </p:nvPr>
        </p:nvSpPr>
        <p:spPr>
          <a:xfrm>
            <a:off x="685800" y="1268413"/>
            <a:ext cx="7696200" cy="4217987"/>
          </a:xfrm>
        </p:spPr>
        <p:txBody>
          <a:bodyPr/>
          <a:lstStyle/>
          <a:p>
            <a:pPr>
              <a:lnSpc>
                <a:spcPct val="80000"/>
              </a:lnSpc>
            </a:pPr>
            <a:endParaRPr lang="es-MX" sz="2000" b="1" dirty="0">
              <a:effectLst/>
            </a:endParaRPr>
          </a:p>
          <a:p>
            <a:pPr>
              <a:lnSpc>
                <a:spcPct val="80000"/>
              </a:lnSpc>
            </a:pPr>
            <a:endParaRPr lang="es-MX" sz="2000" b="1" dirty="0">
              <a:effectLst/>
            </a:endParaRPr>
          </a:p>
          <a:p>
            <a:pPr>
              <a:lnSpc>
                <a:spcPct val="80000"/>
              </a:lnSpc>
            </a:pPr>
            <a:endParaRPr lang="es-MX" sz="2000" b="1" dirty="0">
              <a:effectLst/>
            </a:endParaRPr>
          </a:p>
          <a:p>
            <a:pPr>
              <a:lnSpc>
                <a:spcPct val="80000"/>
              </a:lnSpc>
              <a:buFont typeface="Wingdings" pitchFamily="2" charset="2"/>
              <a:buNone/>
            </a:pPr>
            <a:r>
              <a:rPr lang="es-MX" sz="2400" b="1" dirty="0">
                <a:effectLst/>
              </a:rPr>
              <a:t>			</a:t>
            </a:r>
          </a:p>
          <a:p>
            <a:pPr lvl="2">
              <a:lnSpc>
                <a:spcPct val="80000"/>
              </a:lnSpc>
            </a:pPr>
            <a:r>
              <a:rPr lang="es-MX" b="1" dirty="0">
                <a:solidFill>
                  <a:srgbClr val="000000"/>
                </a:solidFill>
                <a:effectLst/>
              </a:rPr>
              <a:t>Aparcero dador:</a:t>
            </a:r>
            <a:r>
              <a:rPr lang="es-MX" dirty="0">
                <a:solidFill>
                  <a:srgbClr val="000000"/>
                </a:solidFill>
                <a:effectLst/>
              </a:rPr>
              <a:t> los frutos que perciba serán considerados rentas de tercera categoría, por lo que </a:t>
            </a:r>
            <a:r>
              <a:rPr lang="es-MX" dirty="0">
                <a:solidFill>
                  <a:srgbClr val="9900CC"/>
                </a:solidFill>
                <a:effectLst/>
              </a:rPr>
              <a:t>se imputarán al período en que se devenguen.</a:t>
            </a:r>
            <a:r>
              <a:rPr lang="es-MX" dirty="0">
                <a:solidFill>
                  <a:srgbClr val="000000"/>
                </a:solidFill>
                <a:effectLst/>
              </a:rPr>
              <a:t> </a:t>
            </a:r>
          </a:p>
          <a:p>
            <a:pPr lvl="2">
              <a:lnSpc>
                <a:spcPct val="80000"/>
              </a:lnSpc>
            </a:pPr>
            <a:endParaRPr lang="es-MX" dirty="0">
              <a:solidFill>
                <a:srgbClr val="000000"/>
              </a:solidFill>
              <a:effectLst/>
            </a:endParaRPr>
          </a:p>
          <a:p>
            <a:pPr lvl="2">
              <a:lnSpc>
                <a:spcPct val="80000"/>
              </a:lnSpc>
            </a:pPr>
            <a:r>
              <a:rPr lang="es-MX" b="1" dirty="0">
                <a:solidFill>
                  <a:srgbClr val="000000"/>
                </a:solidFill>
                <a:effectLst/>
              </a:rPr>
              <a:t>Aparcero tomador:</a:t>
            </a:r>
            <a:r>
              <a:rPr lang="es-MX" dirty="0">
                <a:solidFill>
                  <a:srgbClr val="000000"/>
                </a:solidFill>
                <a:effectLst/>
              </a:rPr>
              <a:t> sus rentas constituyen rentas de tercera categoría </a:t>
            </a:r>
            <a:r>
              <a:rPr lang="es-MX" dirty="0">
                <a:solidFill>
                  <a:srgbClr val="9900CC"/>
                </a:solidFill>
                <a:effectLst/>
              </a:rPr>
              <a:t>imputables por su </a:t>
            </a:r>
            <a:r>
              <a:rPr lang="es-MX" dirty="0" err="1">
                <a:solidFill>
                  <a:srgbClr val="9900CC"/>
                </a:solidFill>
                <a:effectLst/>
              </a:rPr>
              <a:t>devengamiento</a:t>
            </a:r>
            <a:r>
              <a:rPr lang="es-MX" dirty="0">
                <a:solidFill>
                  <a:srgbClr val="000000"/>
                </a:solidFill>
                <a:effectLst/>
              </a:rPr>
              <a:t>, de acuerdo con el porcentaje fijado en el contrato.</a:t>
            </a:r>
          </a:p>
          <a:p>
            <a:pPr>
              <a:lnSpc>
                <a:spcPct val="80000"/>
              </a:lnSpc>
            </a:pPr>
            <a:endParaRPr kumimoji="1" lang="es-ES_tradnl" sz="2400" dirty="0">
              <a:solidFill>
                <a:srgbClr val="000000"/>
              </a:solidFill>
              <a:effectLst/>
            </a:endParaRPr>
          </a:p>
          <a:p>
            <a:pPr>
              <a:lnSpc>
                <a:spcPct val="80000"/>
              </a:lnSpc>
            </a:pPr>
            <a:endParaRPr lang="es-ES" sz="2400" dirty="0">
              <a:effectLst/>
            </a:endParaRPr>
          </a:p>
        </p:txBody>
      </p:sp>
      <p:pic>
        <p:nvPicPr>
          <p:cNvPr id="176132" name="Picture 4" descr="Resultado de imagen para arrendamiento  y ganancias"/>
          <p:cNvPicPr>
            <a:picLocks noChangeAspect="1" noChangeArrowheads="1"/>
          </p:cNvPicPr>
          <p:nvPr/>
        </p:nvPicPr>
        <p:blipFill>
          <a:blip r:embed="rId2"/>
          <a:srcRect/>
          <a:stretch>
            <a:fillRect/>
          </a:stretch>
        </p:blipFill>
        <p:spPr bwMode="auto">
          <a:xfrm>
            <a:off x="3433763" y="908050"/>
            <a:ext cx="5170487" cy="1512888"/>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lstStyle/>
          <a:p>
            <a:r>
              <a:rPr lang="es-MX" sz="2400" b="0" dirty="0">
                <a:solidFill>
                  <a:srgbClr val="9900CC"/>
                </a:solidFill>
                <a:effectLst/>
              </a:rPr>
              <a:t>IMPUESTO </a:t>
            </a:r>
            <a:r>
              <a:rPr lang="es-MX" sz="2400" b="0" dirty="0" smtClean="0">
                <a:solidFill>
                  <a:srgbClr val="9900CC"/>
                </a:solidFill>
                <a:effectLst/>
              </a:rPr>
              <a:t>SOBRE LOS BIENES PERSONALES</a:t>
            </a:r>
            <a:r>
              <a:rPr lang="es-MX" sz="2400" dirty="0">
                <a:solidFill>
                  <a:srgbClr val="9900CC"/>
                </a:solidFill>
                <a:effectLst/>
              </a:rPr>
              <a:t/>
            </a:r>
            <a:br>
              <a:rPr lang="es-MX" sz="2400" dirty="0">
                <a:solidFill>
                  <a:srgbClr val="9900CC"/>
                </a:solidFill>
                <a:effectLst/>
              </a:rPr>
            </a:br>
            <a:endParaRPr lang="es-ES" sz="2400" dirty="0">
              <a:solidFill>
                <a:srgbClr val="9900CC"/>
              </a:solidFill>
              <a:effectLst/>
            </a:endParaRPr>
          </a:p>
        </p:txBody>
      </p:sp>
      <p:sp>
        <p:nvSpPr>
          <p:cNvPr id="176131" name="Rectangle 3"/>
          <p:cNvSpPr>
            <a:spLocks noGrp="1" noChangeArrowheads="1"/>
          </p:cNvSpPr>
          <p:nvPr>
            <p:ph type="body" idx="1"/>
          </p:nvPr>
        </p:nvSpPr>
        <p:spPr>
          <a:xfrm>
            <a:off x="685800" y="857233"/>
            <a:ext cx="7696200" cy="4629168"/>
          </a:xfrm>
        </p:spPr>
        <p:txBody>
          <a:bodyPr/>
          <a:lstStyle/>
          <a:p>
            <a:pPr>
              <a:lnSpc>
                <a:spcPct val="80000"/>
              </a:lnSpc>
            </a:pPr>
            <a:endParaRPr lang="es-MX" sz="2000" b="1" dirty="0">
              <a:effectLst/>
            </a:endParaRPr>
          </a:p>
          <a:p>
            <a:pPr>
              <a:lnSpc>
                <a:spcPct val="80000"/>
              </a:lnSpc>
            </a:pPr>
            <a:endParaRPr lang="es-MX" sz="2000" b="1" dirty="0">
              <a:effectLst/>
            </a:endParaRPr>
          </a:p>
          <a:p>
            <a:pPr>
              <a:lnSpc>
                <a:spcPct val="80000"/>
              </a:lnSpc>
            </a:pPr>
            <a:endParaRPr lang="es-MX" sz="2000" b="1" dirty="0">
              <a:effectLst/>
            </a:endParaRPr>
          </a:p>
          <a:p>
            <a:pPr>
              <a:lnSpc>
                <a:spcPct val="80000"/>
              </a:lnSpc>
              <a:buFont typeface="Wingdings" pitchFamily="2" charset="2"/>
              <a:buNone/>
            </a:pPr>
            <a:r>
              <a:rPr lang="es-MX" sz="2400" b="1" dirty="0">
                <a:effectLst/>
              </a:rPr>
              <a:t>			</a:t>
            </a:r>
          </a:p>
          <a:p>
            <a:pPr>
              <a:lnSpc>
                <a:spcPct val="80000"/>
              </a:lnSpc>
            </a:pPr>
            <a:endParaRPr kumimoji="1" lang="es-ES_tradnl" sz="2400" dirty="0">
              <a:solidFill>
                <a:srgbClr val="000000"/>
              </a:solidFill>
              <a:effectLst/>
            </a:endParaRPr>
          </a:p>
          <a:p>
            <a:pPr>
              <a:lnSpc>
                <a:spcPct val="80000"/>
              </a:lnSpc>
            </a:pPr>
            <a:endParaRPr lang="es-ES" sz="2400" dirty="0">
              <a:effectLst/>
            </a:endParaRPr>
          </a:p>
        </p:txBody>
      </p:sp>
      <p:sp>
        <p:nvSpPr>
          <p:cNvPr id="5" name="4 Rectángulo"/>
          <p:cNvSpPr/>
          <p:nvPr/>
        </p:nvSpPr>
        <p:spPr>
          <a:xfrm>
            <a:off x="155575" y="928670"/>
            <a:ext cx="8988425" cy="3170099"/>
          </a:xfrm>
          <a:prstGeom prst="rect">
            <a:avLst/>
          </a:prstGeom>
          <a:solidFill>
            <a:schemeClr val="tx1"/>
          </a:solidFill>
        </p:spPr>
        <p:txBody>
          <a:bodyPr wrap="square">
            <a:spAutoFit/>
          </a:bodyPr>
          <a:lstStyle/>
          <a:p>
            <a:r>
              <a:rPr lang="es-AR" sz="2000" dirty="0" smtClean="0">
                <a:solidFill>
                  <a:srgbClr val="000000"/>
                </a:solidFill>
              </a:rPr>
              <a:t>Exención de los inmuebles rurales</a:t>
            </a:r>
          </a:p>
          <a:p>
            <a:endParaRPr lang="es-AR" sz="2000" dirty="0" smtClean="0">
              <a:solidFill>
                <a:srgbClr val="000000"/>
              </a:solidFill>
            </a:endParaRPr>
          </a:p>
          <a:p>
            <a:r>
              <a:rPr lang="es-AR" sz="2000" dirty="0" smtClean="0">
                <a:solidFill>
                  <a:srgbClr val="000000"/>
                </a:solidFill>
              </a:rPr>
              <a:t>A través de la Ley Nº 27.430 (B.O. 29/12/2017):</a:t>
            </a:r>
          </a:p>
          <a:p>
            <a:endParaRPr lang="es-AR" sz="2000" dirty="0" smtClean="0">
              <a:solidFill>
                <a:srgbClr val="000000"/>
              </a:solidFill>
            </a:endParaRPr>
          </a:p>
          <a:p>
            <a:r>
              <a:rPr lang="es-AR" sz="2000" dirty="0" smtClean="0">
                <a:solidFill>
                  <a:srgbClr val="000000"/>
                </a:solidFill>
              </a:rPr>
              <a:t>Se sustituye el texto del inciso f) del artículo 21 de la ley de bienes personales , que se refiere a las exenciones del impuesto, disponiéndose a través de su nueva redacción, la exención de los inmuebles rurales cuyos titulares sean personas humanas y sucesiones indivisas, cualquiera sea su destino o afectación.</a:t>
            </a:r>
          </a:p>
          <a:p>
            <a:r>
              <a:rPr lang="es-AR" sz="2000" dirty="0" smtClean="0">
                <a:solidFill>
                  <a:srgbClr val="000000"/>
                </a:solidFill>
              </a:rPr>
              <a:t>Esta nueva exención resulta de aplicación a partir del ejercicio fiscal 2019 y siguientes.</a:t>
            </a:r>
            <a:endParaRPr lang="es-AR" sz="2000" dirty="0">
              <a:solidFill>
                <a:srgbClr val="000000"/>
              </a:solidFill>
            </a:endParaRPr>
          </a:p>
        </p:txBody>
      </p:sp>
      <p:pic>
        <p:nvPicPr>
          <p:cNvPr id="96258" name="Picture 2" descr="Quiénes tienen que pagar y presentar Bienes Personales"/>
          <p:cNvPicPr>
            <a:picLocks noChangeAspect="1" noChangeArrowheads="1"/>
          </p:cNvPicPr>
          <p:nvPr/>
        </p:nvPicPr>
        <p:blipFill>
          <a:blip r:embed="rId2"/>
          <a:srcRect/>
          <a:stretch>
            <a:fillRect/>
          </a:stretch>
        </p:blipFill>
        <p:spPr bwMode="auto">
          <a:xfrm>
            <a:off x="155575" y="4643446"/>
            <a:ext cx="6667500" cy="2214554"/>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lstStyle/>
          <a:p>
            <a:r>
              <a:rPr lang="es-MX" sz="2400" dirty="0">
                <a:solidFill>
                  <a:srgbClr val="666633"/>
                </a:solidFill>
                <a:effectLst/>
              </a:rPr>
              <a:t>IMPUESTO SOBRE LOS INGRESOS BRUTOS</a:t>
            </a:r>
            <a:br>
              <a:rPr lang="es-MX" sz="2400" dirty="0">
                <a:solidFill>
                  <a:srgbClr val="666633"/>
                </a:solidFill>
                <a:effectLst/>
              </a:rPr>
            </a:br>
            <a:endParaRPr lang="es-ES" sz="2400" dirty="0">
              <a:solidFill>
                <a:srgbClr val="666633"/>
              </a:solidFill>
              <a:effectLst/>
            </a:endParaRPr>
          </a:p>
        </p:txBody>
      </p:sp>
      <p:sp>
        <p:nvSpPr>
          <p:cNvPr id="177155" name="Rectangle 3"/>
          <p:cNvSpPr>
            <a:spLocks noGrp="1" noChangeArrowheads="1"/>
          </p:cNvSpPr>
          <p:nvPr>
            <p:ph type="body" idx="1"/>
          </p:nvPr>
        </p:nvSpPr>
        <p:spPr>
          <a:solidFill>
            <a:schemeClr val="folHlink"/>
          </a:solidFill>
        </p:spPr>
        <p:txBody>
          <a:bodyPr/>
          <a:lstStyle/>
          <a:p>
            <a:pPr>
              <a:lnSpc>
                <a:spcPct val="80000"/>
              </a:lnSpc>
            </a:pPr>
            <a:endParaRPr lang="es-MX" sz="2000" b="1"/>
          </a:p>
          <a:p>
            <a:pPr>
              <a:lnSpc>
                <a:spcPct val="80000"/>
              </a:lnSpc>
              <a:buFont typeface="Wingdings" pitchFamily="2" charset="2"/>
              <a:buNone/>
            </a:pPr>
            <a:r>
              <a:rPr lang="es-ES" sz="2400" b="1"/>
              <a:t>	</a:t>
            </a:r>
            <a:r>
              <a:rPr lang="es-ES" sz="2400" b="1">
                <a:solidFill>
                  <a:srgbClr val="000000"/>
                </a:solidFill>
                <a:effectLst/>
              </a:rPr>
              <a:t>Fresnal SA, 02/07/01, Tribunal Fiscal de la provincia de Buenos Aires, Sala I.</a:t>
            </a:r>
            <a:r>
              <a:rPr lang="es-ES" sz="2400">
                <a:solidFill>
                  <a:srgbClr val="000000"/>
                </a:solidFill>
                <a:effectLst/>
              </a:rPr>
              <a:t> </a:t>
            </a:r>
          </a:p>
          <a:p>
            <a:pPr>
              <a:lnSpc>
                <a:spcPct val="80000"/>
              </a:lnSpc>
              <a:buFont typeface="Wingdings" pitchFamily="2" charset="2"/>
              <a:buNone/>
            </a:pPr>
            <a:r>
              <a:rPr lang="es-ES" sz="2400">
                <a:solidFill>
                  <a:srgbClr val="000000"/>
                </a:solidFill>
                <a:effectLst/>
              </a:rPr>
              <a:t>	Se llegó a la conclusión que no existían prestaciones recíprocas entre los integrantes de un contrato asociativo.</a:t>
            </a:r>
            <a:br>
              <a:rPr lang="es-ES" sz="2400">
                <a:solidFill>
                  <a:srgbClr val="000000"/>
                </a:solidFill>
                <a:effectLst/>
              </a:rPr>
            </a:br>
            <a:endParaRPr lang="es-ES" sz="2400">
              <a:solidFill>
                <a:srgbClr val="000000"/>
              </a:solidFill>
              <a:effectLst/>
            </a:endParaRPr>
          </a:p>
          <a:p>
            <a:pPr>
              <a:lnSpc>
                <a:spcPct val="80000"/>
              </a:lnSpc>
            </a:pPr>
            <a:endParaRPr lang="es-MX" sz="2400">
              <a:solidFill>
                <a:srgbClr val="000000"/>
              </a:solidFill>
              <a:effectLst/>
            </a:endParaRPr>
          </a:p>
          <a:p>
            <a:pPr lvl="1">
              <a:lnSpc>
                <a:spcPct val="80000"/>
              </a:lnSpc>
              <a:buFont typeface="Wingdings" pitchFamily="2" charset="2"/>
              <a:buNone/>
            </a:pPr>
            <a:r>
              <a:rPr lang="es-MX" sz="2400" i="1">
                <a:solidFill>
                  <a:srgbClr val="000000"/>
                </a:solidFill>
                <a:effectLst/>
              </a:rPr>
              <a:t>	El Fisco pretendió gravar las prestaciones efectuadas por las partes en un contrato asociativo. El Tribunal Fiscal provincial  rechazó esa postura y consideró que solo habrá gravabilidad cuando se enajene a terceros los frutos obtenidos.</a:t>
            </a:r>
          </a:p>
          <a:p>
            <a:pPr>
              <a:lnSpc>
                <a:spcPct val="80000"/>
              </a:lnSpc>
            </a:pPr>
            <a:endParaRPr lang="es-MX" sz="2400" i="1">
              <a:solidFill>
                <a:srgbClr val="000000"/>
              </a:solidFill>
              <a:effectLst/>
            </a:endParaRPr>
          </a:p>
          <a:p>
            <a:pPr>
              <a:lnSpc>
                <a:spcPct val="80000"/>
              </a:lnSpc>
              <a:buFont typeface="Wingdings" pitchFamily="2" charset="2"/>
              <a:buNone/>
            </a:pPr>
            <a:r>
              <a:rPr lang="es-MX" sz="2000" b="1"/>
              <a:t>			</a:t>
            </a:r>
          </a:p>
          <a:p>
            <a:pPr>
              <a:lnSpc>
                <a:spcPct val="80000"/>
              </a:lnSpc>
            </a:pPr>
            <a:endParaRPr lang="es-MX" sz="2000" b="1"/>
          </a:p>
          <a:p>
            <a:pPr>
              <a:lnSpc>
                <a:spcPct val="80000"/>
              </a:lnSpc>
            </a:pPr>
            <a:endParaRPr lang="es-ES" sz="20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3042" name="Rectangle 2"/>
          <p:cNvSpPr>
            <a:spLocks noGrp="1" noChangeArrowheads="1"/>
          </p:cNvSpPr>
          <p:nvPr>
            <p:ph type="title"/>
          </p:nvPr>
        </p:nvSpPr>
        <p:spPr/>
        <p:txBody>
          <a:bodyPr/>
          <a:lstStyle/>
          <a:p>
            <a:r>
              <a:rPr lang="es-MX" sz="2400">
                <a:solidFill>
                  <a:srgbClr val="666633"/>
                </a:solidFill>
                <a:effectLst/>
              </a:rPr>
              <a:t/>
            </a:r>
            <a:br>
              <a:rPr lang="es-MX" sz="2400">
                <a:solidFill>
                  <a:srgbClr val="666633"/>
                </a:solidFill>
                <a:effectLst/>
              </a:rPr>
            </a:br>
            <a:endParaRPr lang="es-ES" sz="2400">
              <a:solidFill>
                <a:srgbClr val="666633"/>
              </a:solidFill>
              <a:effectLst/>
            </a:endParaRPr>
          </a:p>
        </p:txBody>
      </p:sp>
      <p:sp>
        <p:nvSpPr>
          <p:cNvPr id="343043" name="Rectangle 3"/>
          <p:cNvSpPr>
            <a:spLocks noGrp="1" noChangeArrowheads="1"/>
          </p:cNvSpPr>
          <p:nvPr>
            <p:ph type="body" idx="1"/>
          </p:nvPr>
        </p:nvSpPr>
        <p:spPr>
          <a:xfrm>
            <a:off x="457200" y="992188"/>
            <a:ext cx="8229600" cy="5138737"/>
          </a:xfrm>
          <a:solidFill>
            <a:srgbClr val="CCFFCC"/>
          </a:solidFill>
        </p:spPr>
        <p:txBody>
          <a:bodyPr/>
          <a:lstStyle/>
          <a:p>
            <a:pPr>
              <a:lnSpc>
                <a:spcPct val="80000"/>
              </a:lnSpc>
            </a:pPr>
            <a:endParaRPr lang="es-MX" sz="1800" b="1" dirty="0"/>
          </a:p>
          <a:p>
            <a:pPr>
              <a:lnSpc>
                <a:spcPct val="80000"/>
              </a:lnSpc>
              <a:buFont typeface="Wingdings" pitchFamily="2" charset="2"/>
              <a:buNone/>
            </a:pPr>
            <a:r>
              <a:rPr lang="es-ES" sz="2000" b="1" dirty="0"/>
              <a:t>	</a:t>
            </a:r>
            <a:r>
              <a:rPr lang="es-MX" sz="1800" b="1" dirty="0"/>
              <a:t>	</a:t>
            </a:r>
            <a:r>
              <a:rPr lang="es-AR" sz="2400" b="1" dirty="0">
                <a:solidFill>
                  <a:srgbClr val="008000"/>
                </a:solidFill>
                <a:effectLst/>
              </a:rPr>
              <a:t>Cuando el aparcero entrega animales  (Art. 34 al 38 Ley 13.246)</a:t>
            </a:r>
          </a:p>
          <a:p>
            <a:pPr>
              <a:lnSpc>
                <a:spcPct val="80000"/>
              </a:lnSpc>
            </a:pPr>
            <a:endParaRPr lang="es-AR" sz="2400" b="1" dirty="0">
              <a:solidFill>
                <a:srgbClr val="008000"/>
              </a:solidFill>
              <a:effectLst/>
            </a:endParaRPr>
          </a:p>
          <a:p>
            <a:pPr>
              <a:lnSpc>
                <a:spcPct val="80000"/>
              </a:lnSpc>
            </a:pPr>
            <a:endParaRPr lang="es-AR" sz="2400" b="1" dirty="0">
              <a:solidFill>
                <a:srgbClr val="008000"/>
              </a:solidFill>
              <a:effectLst/>
            </a:endParaRPr>
          </a:p>
          <a:p>
            <a:pPr>
              <a:lnSpc>
                <a:spcPct val="80000"/>
              </a:lnSpc>
              <a:buFont typeface="Wingdings" pitchFamily="2" charset="2"/>
              <a:buNone/>
            </a:pPr>
            <a:r>
              <a:rPr lang="es-AR" sz="2400" dirty="0">
                <a:solidFill>
                  <a:srgbClr val="008000"/>
                </a:solidFill>
                <a:effectLst/>
              </a:rPr>
              <a:t>	En este tipo de contrato el dador </a:t>
            </a:r>
            <a:r>
              <a:rPr lang="es-AR" sz="2400" u="sng" dirty="0">
                <a:solidFill>
                  <a:srgbClr val="008000"/>
                </a:solidFill>
                <a:effectLst/>
              </a:rPr>
              <a:t>no cede el uso y goce</a:t>
            </a:r>
            <a:r>
              <a:rPr lang="es-AR" sz="2400" dirty="0">
                <a:solidFill>
                  <a:srgbClr val="008000"/>
                </a:solidFill>
                <a:effectLst/>
              </a:rPr>
              <a:t> de su predio rural, sino que solo entrega animales con el objetivo de repartir con el tomador los frutos, productos que se obtengan con motivo de la explotación.</a:t>
            </a:r>
          </a:p>
          <a:p>
            <a:pPr>
              <a:lnSpc>
                <a:spcPct val="80000"/>
              </a:lnSpc>
            </a:pPr>
            <a:endParaRPr lang="es-AR" sz="2400" dirty="0">
              <a:solidFill>
                <a:srgbClr val="008000"/>
              </a:solidFill>
              <a:effectLst/>
            </a:endParaRPr>
          </a:p>
          <a:p>
            <a:pPr>
              <a:lnSpc>
                <a:spcPct val="80000"/>
              </a:lnSpc>
              <a:buFont typeface="Wingdings" pitchFamily="2" charset="2"/>
              <a:buNone/>
            </a:pPr>
            <a:r>
              <a:rPr lang="es-AR" sz="2400" dirty="0">
                <a:solidFill>
                  <a:srgbClr val="008000"/>
                </a:solidFill>
                <a:effectLst/>
              </a:rPr>
              <a:t>	El aparcero tomador de los animales, los cuida, los cría y tiene a su cargo los gastos necesarios a tal fin por lo que le genera crédito fiscal.</a:t>
            </a:r>
          </a:p>
          <a:p>
            <a:pPr>
              <a:lnSpc>
                <a:spcPct val="80000"/>
              </a:lnSpc>
              <a:buFont typeface="Wingdings" pitchFamily="2" charset="2"/>
              <a:buNone/>
            </a:pPr>
            <a:r>
              <a:rPr lang="es-MX" sz="1800" b="1" dirty="0"/>
              <a:t>		</a:t>
            </a:r>
          </a:p>
          <a:p>
            <a:pPr>
              <a:lnSpc>
                <a:spcPct val="80000"/>
              </a:lnSpc>
            </a:pPr>
            <a:endParaRPr lang="es-MX" sz="1800" b="1" dirty="0"/>
          </a:p>
          <a:p>
            <a:pPr>
              <a:lnSpc>
                <a:spcPct val="80000"/>
              </a:lnSpc>
            </a:pPr>
            <a:endParaRPr lang="es-ES" sz="1800" dirty="0"/>
          </a:p>
        </p:txBody>
      </p:sp>
      <p:sp>
        <p:nvSpPr>
          <p:cNvPr id="343044" name="Rectangle 4"/>
          <p:cNvSpPr>
            <a:spLocks noChangeArrowheads="1"/>
          </p:cNvSpPr>
          <p:nvPr/>
        </p:nvSpPr>
        <p:spPr bwMode="auto">
          <a:xfrm>
            <a:off x="1547813" y="260350"/>
            <a:ext cx="5616575" cy="731838"/>
          </a:xfrm>
          <a:prstGeom prst="rect">
            <a:avLst/>
          </a:prstGeom>
          <a:noFill/>
          <a:ln w="9525">
            <a:noFill/>
            <a:miter lim="800000"/>
            <a:headEnd/>
            <a:tailEnd/>
          </a:ln>
          <a:effectLst/>
        </p:spPr>
        <p:txBody>
          <a:bodyPr>
            <a:spAutoFit/>
          </a:bodyPr>
          <a:lstStyle/>
          <a:p>
            <a:pPr algn="ctr"/>
            <a:r>
              <a:rPr lang="es-MX" sz="2400">
                <a:solidFill>
                  <a:srgbClr val="008000"/>
                </a:solidFill>
              </a:rPr>
              <a:t>APARCERIA PECUARIA</a:t>
            </a:r>
            <a:r>
              <a:rPr lang="es-MX">
                <a:solidFill>
                  <a:srgbClr val="008000"/>
                </a:solidFill>
                <a:effectLst>
                  <a:outerShdw blurRad="38100" dist="38100" dir="2700000" algn="tl">
                    <a:srgbClr val="000000"/>
                  </a:outerShdw>
                </a:effectLst>
              </a:rPr>
              <a:t/>
            </a:r>
            <a:br>
              <a:rPr lang="es-MX">
                <a:solidFill>
                  <a:srgbClr val="008000"/>
                </a:solidFill>
                <a:effectLst>
                  <a:outerShdw blurRad="38100" dist="38100" dir="2700000" algn="tl">
                    <a:srgbClr val="000000"/>
                  </a:outerShdw>
                </a:effectLst>
              </a:rPr>
            </a:br>
            <a:endParaRPr lang="es-ES">
              <a:solidFill>
                <a:srgbClr val="008000"/>
              </a:solidFill>
              <a:effectLst>
                <a:outerShdw blurRad="38100" dist="38100" dir="2700000" algn="tl">
                  <a:srgbClr val="000000"/>
                </a:outerShdw>
              </a:effectLst>
            </a:endParaRPr>
          </a:p>
        </p:txBody>
      </p:sp>
      <p:pic>
        <p:nvPicPr>
          <p:cNvPr id="343045" name="Picture 5" descr="Resultado de imagen para aparceria pecuaria"/>
          <p:cNvPicPr>
            <a:picLocks noChangeAspect="1" noChangeArrowheads="1"/>
          </p:cNvPicPr>
          <p:nvPr/>
        </p:nvPicPr>
        <p:blipFill>
          <a:blip r:embed="rId2"/>
          <a:srcRect/>
          <a:stretch>
            <a:fillRect/>
          </a:stretch>
        </p:blipFill>
        <p:spPr bwMode="auto">
          <a:xfrm>
            <a:off x="468313" y="6021388"/>
            <a:ext cx="8207375" cy="836612"/>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4066" name="Rectangle 2"/>
          <p:cNvSpPr>
            <a:spLocks noGrp="1" noChangeArrowheads="1"/>
          </p:cNvSpPr>
          <p:nvPr>
            <p:ph type="title"/>
          </p:nvPr>
        </p:nvSpPr>
        <p:spPr/>
        <p:txBody>
          <a:bodyPr/>
          <a:lstStyle/>
          <a:p>
            <a:r>
              <a:rPr lang="es-MX" sz="2400">
                <a:solidFill>
                  <a:srgbClr val="666633"/>
                </a:solidFill>
                <a:effectLst/>
              </a:rPr>
              <a:t/>
            </a:r>
            <a:br>
              <a:rPr lang="es-MX" sz="2400">
                <a:solidFill>
                  <a:srgbClr val="666633"/>
                </a:solidFill>
                <a:effectLst/>
              </a:rPr>
            </a:br>
            <a:endParaRPr lang="es-ES" sz="2400">
              <a:solidFill>
                <a:srgbClr val="666633"/>
              </a:solidFill>
              <a:effectLst/>
            </a:endParaRPr>
          </a:p>
        </p:txBody>
      </p:sp>
      <p:sp>
        <p:nvSpPr>
          <p:cNvPr id="344067" name="Rectangle 3"/>
          <p:cNvSpPr>
            <a:spLocks noGrp="1" noChangeArrowheads="1"/>
          </p:cNvSpPr>
          <p:nvPr>
            <p:ph type="body" idx="1"/>
          </p:nvPr>
        </p:nvSpPr>
        <p:spPr>
          <a:xfrm>
            <a:off x="214282" y="0"/>
            <a:ext cx="8643998" cy="6130925"/>
          </a:xfrm>
          <a:solidFill>
            <a:srgbClr val="CCFFCC"/>
          </a:solidFill>
        </p:spPr>
        <p:txBody>
          <a:bodyPr/>
          <a:lstStyle/>
          <a:p>
            <a:pPr>
              <a:lnSpc>
                <a:spcPct val="80000"/>
              </a:lnSpc>
            </a:pPr>
            <a:endParaRPr lang="es-MX" sz="1400" b="1" dirty="0"/>
          </a:p>
          <a:p>
            <a:pPr>
              <a:lnSpc>
                <a:spcPct val="80000"/>
              </a:lnSpc>
              <a:buFont typeface="Wingdings" pitchFamily="2" charset="2"/>
              <a:buNone/>
            </a:pPr>
            <a:r>
              <a:rPr lang="es-ES" sz="1600" b="1" dirty="0"/>
              <a:t>	</a:t>
            </a:r>
            <a:r>
              <a:rPr lang="es-MX" sz="1800" b="1" u="sng" dirty="0">
                <a:solidFill>
                  <a:srgbClr val="008000"/>
                </a:solidFill>
                <a:effectLst/>
              </a:rPr>
              <a:t>CAPITALIZACIÓN DE HACIENDA</a:t>
            </a:r>
          </a:p>
          <a:p>
            <a:pPr>
              <a:lnSpc>
                <a:spcPct val="80000"/>
              </a:lnSpc>
              <a:buFont typeface="Wingdings" pitchFamily="2" charset="2"/>
              <a:buNone/>
            </a:pPr>
            <a:r>
              <a:rPr lang="es-MX" sz="1800" b="1" dirty="0">
                <a:solidFill>
                  <a:srgbClr val="008000"/>
                </a:solidFill>
                <a:effectLst/>
              </a:rPr>
              <a:t>	</a:t>
            </a:r>
          </a:p>
          <a:p>
            <a:pPr>
              <a:lnSpc>
                <a:spcPct val="80000"/>
              </a:lnSpc>
              <a:buFont typeface="Wingdings" pitchFamily="2" charset="2"/>
              <a:buNone/>
            </a:pPr>
            <a:r>
              <a:rPr lang="es-MX" sz="1800" b="1" dirty="0">
                <a:solidFill>
                  <a:srgbClr val="008000"/>
                </a:solidFill>
                <a:effectLst/>
              </a:rPr>
              <a:t>	Es aquel en que una de las partes, propietario o arrendatario de un predio, recibe de la otra parte una determinada cantidad de ganado con el objeto de   disponer de los medios tendientes a obtener el engorde, multiplicación, desarrollo o aprovechamiento de la hacienda recibida y repartirse, entre ambos, los frutos o utilidades resultantes en la producción convenida.</a:t>
            </a:r>
            <a:endParaRPr lang="es-ES" sz="1800" b="1" dirty="0">
              <a:solidFill>
                <a:srgbClr val="008000"/>
              </a:solidFill>
              <a:effectLst/>
            </a:endParaRPr>
          </a:p>
          <a:p>
            <a:pPr>
              <a:lnSpc>
                <a:spcPct val="80000"/>
              </a:lnSpc>
              <a:buFont typeface="Wingdings" pitchFamily="2" charset="2"/>
              <a:buNone/>
            </a:pPr>
            <a:r>
              <a:rPr lang="es-MX" sz="1800" b="1" dirty="0">
                <a:solidFill>
                  <a:srgbClr val="008000"/>
                </a:solidFill>
                <a:effectLst/>
              </a:rPr>
              <a:t>	</a:t>
            </a:r>
            <a:r>
              <a:rPr lang="es-MX" sz="1800" b="1" i="1" dirty="0">
                <a:solidFill>
                  <a:srgbClr val="008000"/>
                </a:solidFill>
                <a:effectLst/>
              </a:rPr>
              <a:t>Este contrato es una modalidad de la aparcería pecuaria </a:t>
            </a:r>
            <a:endParaRPr lang="es-AR" sz="1800" b="1" i="1" dirty="0">
              <a:solidFill>
                <a:srgbClr val="008000"/>
              </a:solidFill>
              <a:effectLst/>
            </a:endParaRPr>
          </a:p>
          <a:p>
            <a:pPr>
              <a:lnSpc>
                <a:spcPct val="80000"/>
              </a:lnSpc>
            </a:pPr>
            <a:endParaRPr lang="es-AR" sz="1800" b="1" i="1" dirty="0">
              <a:solidFill>
                <a:srgbClr val="008000"/>
              </a:solidFill>
              <a:effectLst/>
            </a:endParaRPr>
          </a:p>
          <a:p>
            <a:pPr algn="ctr">
              <a:lnSpc>
                <a:spcPct val="80000"/>
              </a:lnSpc>
              <a:buFont typeface="Wingdings" pitchFamily="2" charset="2"/>
              <a:buNone/>
            </a:pPr>
            <a:r>
              <a:rPr lang="es-AR" sz="1800" dirty="0">
                <a:solidFill>
                  <a:srgbClr val="008000"/>
                </a:solidFill>
                <a:effectLst/>
              </a:rPr>
              <a:t>	</a:t>
            </a:r>
            <a:r>
              <a:rPr lang="es-AR" sz="1800" u="sng" dirty="0">
                <a:solidFill>
                  <a:srgbClr val="008000"/>
                </a:solidFill>
                <a:effectLst/>
              </a:rPr>
              <a:t>CAPITALIZACION DE CRIA</a:t>
            </a:r>
          </a:p>
          <a:p>
            <a:pPr>
              <a:lnSpc>
                <a:spcPct val="80000"/>
              </a:lnSpc>
              <a:buFont typeface="Wingdings" pitchFamily="2" charset="2"/>
              <a:buNone/>
            </a:pPr>
            <a:r>
              <a:rPr lang="es-AR" sz="1800" b="1" dirty="0">
                <a:solidFill>
                  <a:srgbClr val="008000"/>
                </a:solidFill>
                <a:effectLst/>
              </a:rPr>
              <a:t>	</a:t>
            </a:r>
          </a:p>
          <a:p>
            <a:pPr>
              <a:lnSpc>
                <a:spcPct val="80000"/>
              </a:lnSpc>
              <a:buFont typeface="Wingdings" pitchFamily="2" charset="2"/>
              <a:buNone/>
            </a:pPr>
            <a:r>
              <a:rPr lang="es-AR" sz="1800" b="1" dirty="0">
                <a:solidFill>
                  <a:srgbClr val="008000"/>
                </a:solidFill>
                <a:effectLst/>
              </a:rPr>
              <a:t>	El hacendado entrega el rodeo de hembras preñadas al propietario del inmueble y esté obliga a proveer los medios necesarios tendientes a obtener las crías para su posterior crecimiento y así distribuirse los frutos.</a:t>
            </a:r>
          </a:p>
          <a:p>
            <a:pPr>
              <a:lnSpc>
                <a:spcPct val="80000"/>
              </a:lnSpc>
            </a:pPr>
            <a:endParaRPr lang="es-AR" sz="1800" b="1" u="sng" dirty="0">
              <a:solidFill>
                <a:srgbClr val="008000"/>
              </a:solidFill>
              <a:effectLst/>
            </a:endParaRPr>
          </a:p>
          <a:p>
            <a:pPr algn="ctr">
              <a:lnSpc>
                <a:spcPct val="80000"/>
              </a:lnSpc>
              <a:buFont typeface="Wingdings" pitchFamily="2" charset="2"/>
              <a:buNone/>
            </a:pPr>
            <a:r>
              <a:rPr lang="es-AR" sz="1800" dirty="0">
                <a:solidFill>
                  <a:srgbClr val="008000"/>
                </a:solidFill>
                <a:effectLst/>
              </a:rPr>
              <a:t>	</a:t>
            </a:r>
            <a:r>
              <a:rPr lang="es-AR" sz="1800" u="sng" dirty="0">
                <a:solidFill>
                  <a:srgbClr val="008000"/>
                </a:solidFill>
                <a:effectLst/>
              </a:rPr>
              <a:t>CAPITALIZACION DE INVERNADA O ENGORDE</a:t>
            </a:r>
          </a:p>
          <a:p>
            <a:pPr>
              <a:lnSpc>
                <a:spcPct val="80000"/>
              </a:lnSpc>
              <a:buFont typeface="Wingdings" pitchFamily="2" charset="2"/>
              <a:buNone/>
            </a:pPr>
            <a:r>
              <a:rPr lang="es-AR" sz="1800" b="1" dirty="0">
                <a:solidFill>
                  <a:srgbClr val="008000"/>
                </a:solidFill>
                <a:effectLst/>
              </a:rPr>
              <a:t>	</a:t>
            </a:r>
          </a:p>
          <a:p>
            <a:pPr>
              <a:lnSpc>
                <a:spcPct val="80000"/>
              </a:lnSpc>
              <a:buFont typeface="Wingdings" pitchFamily="2" charset="2"/>
              <a:buNone/>
            </a:pPr>
            <a:r>
              <a:rPr lang="es-AR" sz="1800" b="1" dirty="0">
                <a:solidFill>
                  <a:srgbClr val="008000"/>
                </a:solidFill>
                <a:effectLst/>
              </a:rPr>
              <a:t>	El hacendado entrega los animales al propietario a los efectos de su engorde, repartiéndose la diferencia de kilogramos obtenidos desde el momento de la entrega y el momento de finalización del contrato</a:t>
            </a:r>
          </a:p>
          <a:p>
            <a:pPr>
              <a:lnSpc>
                <a:spcPct val="80000"/>
              </a:lnSpc>
              <a:buFont typeface="Wingdings" pitchFamily="2" charset="2"/>
              <a:buNone/>
            </a:pPr>
            <a:r>
              <a:rPr lang="es-MX" sz="1400" b="1" dirty="0"/>
              <a:t>			</a:t>
            </a:r>
          </a:p>
          <a:p>
            <a:pPr>
              <a:lnSpc>
                <a:spcPct val="80000"/>
              </a:lnSpc>
            </a:pPr>
            <a:endParaRPr lang="es-MX" sz="1400" b="1" dirty="0"/>
          </a:p>
          <a:p>
            <a:pPr>
              <a:lnSpc>
                <a:spcPct val="80000"/>
              </a:lnSpc>
            </a:pPr>
            <a:endParaRPr lang="es-ES" sz="1400" dirty="0"/>
          </a:p>
        </p:txBody>
      </p:sp>
      <p:sp>
        <p:nvSpPr>
          <p:cNvPr id="344068" name="Rectangle 4"/>
          <p:cNvSpPr>
            <a:spLocks noChangeArrowheads="1"/>
          </p:cNvSpPr>
          <p:nvPr/>
        </p:nvSpPr>
        <p:spPr bwMode="auto">
          <a:xfrm>
            <a:off x="1547813" y="260350"/>
            <a:ext cx="5616575" cy="641350"/>
          </a:xfrm>
          <a:prstGeom prst="rect">
            <a:avLst/>
          </a:prstGeom>
          <a:noFill/>
          <a:ln w="9525">
            <a:noFill/>
            <a:miter lim="800000"/>
            <a:headEnd/>
            <a:tailEnd/>
          </a:ln>
          <a:effectLst/>
        </p:spPr>
        <p:txBody>
          <a:bodyPr>
            <a:spAutoFit/>
          </a:bodyPr>
          <a:lstStyle/>
          <a:p>
            <a:pPr algn="ctr"/>
            <a:r>
              <a:rPr lang="es-MX">
                <a:solidFill>
                  <a:srgbClr val="008000"/>
                </a:solidFill>
                <a:effectLst>
                  <a:outerShdw blurRad="38100" dist="38100" dir="2700000" algn="tl">
                    <a:srgbClr val="000000"/>
                  </a:outerShdw>
                </a:effectLst>
              </a:rPr>
              <a:t/>
            </a:r>
            <a:br>
              <a:rPr lang="es-MX">
                <a:solidFill>
                  <a:srgbClr val="008000"/>
                </a:solidFill>
                <a:effectLst>
                  <a:outerShdw blurRad="38100" dist="38100" dir="2700000" algn="tl">
                    <a:srgbClr val="000000"/>
                  </a:outerShdw>
                </a:effectLst>
              </a:rPr>
            </a:br>
            <a:endParaRPr lang="es-ES">
              <a:solidFill>
                <a:srgbClr val="008000"/>
              </a:solidFill>
              <a:effectLst>
                <a:outerShdw blurRad="38100" dist="38100" dir="2700000" algn="tl">
                  <a:srgbClr val="000000"/>
                </a:outerShdw>
              </a:effectLst>
            </a:endParaRPr>
          </a:p>
        </p:txBody>
      </p:sp>
      <p:pic>
        <p:nvPicPr>
          <p:cNvPr id="344069" name="Picture 5" descr="Resultado de imagen para aparceria pecuaria"/>
          <p:cNvPicPr>
            <a:picLocks noChangeAspect="1" noChangeArrowheads="1"/>
          </p:cNvPicPr>
          <p:nvPr/>
        </p:nvPicPr>
        <p:blipFill>
          <a:blip r:embed="rId2"/>
          <a:srcRect/>
          <a:stretch>
            <a:fillRect/>
          </a:stretch>
        </p:blipFill>
        <p:spPr bwMode="auto">
          <a:xfrm>
            <a:off x="468313" y="6021388"/>
            <a:ext cx="8207375" cy="83661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lstStyle/>
          <a:p>
            <a:r>
              <a:rPr lang="es-MX" sz="3200" b="0">
                <a:solidFill>
                  <a:schemeClr val="bg1"/>
                </a:solidFill>
              </a:rPr>
              <a:t>CLASIFICACION DE LOS CONTRATOS:</a:t>
            </a:r>
            <a:r>
              <a:rPr lang="es-MX" sz="3200" b="0"/>
              <a:t/>
            </a:r>
            <a:br>
              <a:rPr lang="es-MX" sz="3200" b="0"/>
            </a:br>
            <a:endParaRPr lang="es-ES" sz="3200" b="0"/>
          </a:p>
        </p:txBody>
      </p:sp>
      <p:sp>
        <p:nvSpPr>
          <p:cNvPr id="155651" name="Rectangle 3"/>
          <p:cNvSpPr>
            <a:spLocks noGrp="1" noChangeArrowheads="1"/>
          </p:cNvSpPr>
          <p:nvPr>
            <p:ph type="body" idx="1"/>
          </p:nvPr>
        </p:nvSpPr>
        <p:spPr>
          <a:xfrm>
            <a:off x="457200" y="1268413"/>
            <a:ext cx="8229600" cy="5328939"/>
          </a:xfrm>
          <a:solidFill>
            <a:srgbClr val="CCFFCC"/>
          </a:solidFill>
        </p:spPr>
        <p:txBody>
          <a:bodyPr/>
          <a:lstStyle/>
          <a:p>
            <a:pPr>
              <a:lnSpc>
                <a:spcPct val="80000"/>
              </a:lnSpc>
            </a:pPr>
            <a:endParaRPr lang="es-MX" sz="1600" b="1" dirty="0"/>
          </a:p>
          <a:p>
            <a:pPr>
              <a:lnSpc>
                <a:spcPct val="80000"/>
              </a:lnSpc>
              <a:buFont typeface="Wingdings" pitchFamily="2" charset="2"/>
              <a:buNone/>
            </a:pPr>
            <a:r>
              <a:rPr lang="es-MX" sz="1600" b="1" dirty="0">
                <a:effectLst/>
              </a:rPr>
              <a:t>	</a:t>
            </a:r>
            <a:r>
              <a:rPr lang="es-MX" sz="2000" b="1" dirty="0">
                <a:solidFill>
                  <a:srgbClr val="000000"/>
                </a:solidFill>
                <a:effectLst/>
              </a:rPr>
              <a:t>CONMUTATIVOS:</a:t>
            </a:r>
            <a:r>
              <a:rPr lang="es-ES" sz="2000" b="1" dirty="0">
                <a:solidFill>
                  <a:srgbClr val="000000"/>
                </a:solidFill>
                <a:effectLst/>
              </a:rPr>
              <a:t>aquellos contratos en los que las prestaciones son contrapuestas</a:t>
            </a:r>
            <a:r>
              <a:rPr lang="es-ES" sz="2000" dirty="0">
                <a:solidFill>
                  <a:srgbClr val="000000"/>
                </a:solidFill>
                <a:effectLst/>
              </a:rPr>
              <a:t>.</a:t>
            </a:r>
          </a:p>
          <a:p>
            <a:pPr>
              <a:lnSpc>
                <a:spcPct val="80000"/>
              </a:lnSpc>
              <a:buFont typeface="Wingdings" pitchFamily="2" charset="2"/>
              <a:buNone/>
            </a:pPr>
            <a:r>
              <a:rPr lang="es-MX" sz="2000" dirty="0">
                <a:solidFill>
                  <a:srgbClr val="000000"/>
                </a:solidFill>
                <a:effectLst/>
              </a:rPr>
              <a:t>		</a:t>
            </a:r>
            <a:r>
              <a:rPr lang="es-MX" sz="2000" b="1" u="sng" dirty="0">
                <a:solidFill>
                  <a:srgbClr val="000000"/>
                </a:solidFill>
                <a:effectLst/>
              </a:rPr>
              <a:t>No existe cooperación entre las partes</a:t>
            </a:r>
            <a:r>
              <a:rPr lang="es-MX" sz="2000" u="sng" dirty="0">
                <a:solidFill>
                  <a:srgbClr val="000000"/>
                </a:solidFill>
                <a:effectLst/>
              </a:rPr>
              <a:t> contratantes</a:t>
            </a:r>
            <a:r>
              <a:rPr lang="es-MX" sz="2000" dirty="0">
                <a:solidFill>
                  <a:srgbClr val="000000"/>
                </a:solidFill>
                <a:effectLst/>
              </a:rPr>
              <a:t>, sino que cada una de ellas, tiene claramente delimitados sus derechos y obligaciones, siendo el interés en la suerte de la empresa agraria, únicamente del productor y estando la otra parte desinteresada de lo que ocurra con la misma.</a:t>
            </a:r>
          </a:p>
          <a:p>
            <a:pPr>
              <a:lnSpc>
                <a:spcPct val="80000"/>
              </a:lnSpc>
              <a:buFont typeface="Wingdings" pitchFamily="2" charset="2"/>
              <a:buNone/>
            </a:pPr>
            <a:endParaRPr lang="es-MX" sz="2000" dirty="0">
              <a:solidFill>
                <a:srgbClr val="000000"/>
              </a:solidFill>
              <a:effectLst/>
            </a:endParaRPr>
          </a:p>
          <a:p>
            <a:pPr>
              <a:lnSpc>
                <a:spcPct val="80000"/>
              </a:lnSpc>
              <a:buFont typeface="Wingdings" pitchFamily="2" charset="2"/>
              <a:buNone/>
            </a:pPr>
            <a:endParaRPr lang="es-MX" sz="2000" b="1" dirty="0">
              <a:solidFill>
                <a:srgbClr val="000000"/>
              </a:solidFill>
              <a:effectLst/>
            </a:endParaRPr>
          </a:p>
          <a:p>
            <a:pPr>
              <a:lnSpc>
                <a:spcPct val="80000"/>
              </a:lnSpc>
            </a:pPr>
            <a:endParaRPr lang="es-MX" sz="2000" b="1" dirty="0">
              <a:solidFill>
                <a:srgbClr val="000000"/>
              </a:solidFill>
              <a:effectLst/>
            </a:endParaRPr>
          </a:p>
          <a:p>
            <a:pPr>
              <a:lnSpc>
                <a:spcPct val="80000"/>
              </a:lnSpc>
              <a:buFont typeface="Wingdings" pitchFamily="2" charset="2"/>
              <a:buNone/>
            </a:pPr>
            <a:r>
              <a:rPr lang="es-MX" sz="2000" b="1" dirty="0">
                <a:solidFill>
                  <a:srgbClr val="000000"/>
                </a:solidFill>
                <a:effectLst/>
              </a:rPr>
              <a:t>	ASOCIATIVOS:</a:t>
            </a:r>
            <a:r>
              <a:rPr lang="es-ES" sz="2000" b="1" dirty="0">
                <a:solidFill>
                  <a:srgbClr val="000000"/>
                </a:solidFill>
                <a:effectLst/>
              </a:rPr>
              <a:t>aquellos en que las contraprestaciones son convergentes.</a:t>
            </a:r>
          </a:p>
          <a:p>
            <a:pPr>
              <a:lnSpc>
                <a:spcPct val="80000"/>
              </a:lnSpc>
              <a:buFont typeface="Wingdings" pitchFamily="2" charset="2"/>
              <a:buNone/>
            </a:pPr>
            <a:r>
              <a:rPr lang="es-ES" sz="2000" dirty="0">
                <a:solidFill>
                  <a:srgbClr val="000000"/>
                </a:solidFill>
                <a:effectLst/>
              </a:rPr>
              <a:t>		</a:t>
            </a:r>
            <a:r>
              <a:rPr lang="es-ES" sz="2000" b="1" u="sng" dirty="0">
                <a:solidFill>
                  <a:srgbClr val="000000"/>
                </a:solidFill>
                <a:effectLst/>
              </a:rPr>
              <a:t>Hay  entre las partes un interés compartido</a:t>
            </a:r>
            <a:r>
              <a:rPr lang="es-ES" sz="2000" dirty="0">
                <a:solidFill>
                  <a:srgbClr val="000000"/>
                </a:solidFill>
                <a:effectLst/>
              </a:rPr>
              <a:t> en el resultado final de la actividad. Existe aporte de trabajo o actividades y de bienes por ambas partes y participarán repartiéndose los frutos obtenidos en la proporción que hayan pactado, así como la asunción proporcional de los riesgos de la actividad. </a:t>
            </a:r>
            <a:endParaRPr lang="es-MX" sz="2000" b="1" dirty="0">
              <a:solidFill>
                <a:srgbClr val="000000"/>
              </a:solidFill>
              <a:effectLst/>
            </a:endParaRPr>
          </a:p>
          <a:p>
            <a:pPr>
              <a:lnSpc>
                <a:spcPct val="80000"/>
              </a:lnSpc>
              <a:buFont typeface="Wingdings" pitchFamily="2" charset="2"/>
              <a:buNone/>
            </a:pPr>
            <a:endParaRPr lang="es-ES" sz="2000" dirty="0">
              <a:solidFill>
                <a:srgbClr val="000000"/>
              </a:solidFill>
              <a:effectLst/>
            </a:endParaRPr>
          </a:p>
        </p:txBody>
      </p:sp>
      <p:pic>
        <p:nvPicPr>
          <p:cNvPr id="155655" name="Picture 7" descr="Resultado de imagen para contratos"/>
          <p:cNvPicPr>
            <a:picLocks noChangeAspect="1" noChangeArrowheads="1"/>
          </p:cNvPicPr>
          <p:nvPr/>
        </p:nvPicPr>
        <p:blipFill>
          <a:blip r:embed="rId2"/>
          <a:srcRect/>
          <a:stretch>
            <a:fillRect/>
          </a:stretch>
        </p:blipFill>
        <p:spPr bwMode="auto">
          <a:xfrm>
            <a:off x="2916238" y="3213100"/>
            <a:ext cx="3455987" cy="1008063"/>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5090" name="Rectangle 2"/>
          <p:cNvSpPr>
            <a:spLocks noGrp="1" noChangeArrowheads="1"/>
          </p:cNvSpPr>
          <p:nvPr>
            <p:ph type="title"/>
          </p:nvPr>
        </p:nvSpPr>
        <p:spPr/>
        <p:txBody>
          <a:bodyPr/>
          <a:lstStyle/>
          <a:p>
            <a:r>
              <a:rPr lang="es-MX" sz="2400">
                <a:solidFill>
                  <a:srgbClr val="666633"/>
                </a:solidFill>
                <a:effectLst/>
              </a:rPr>
              <a:t/>
            </a:r>
            <a:br>
              <a:rPr lang="es-MX" sz="2400">
                <a:solidFill>
                  <a:srgbClr val="666633"/>
                </a:solidFill>
                <a:effectLst/>
              </a:rPr>
            </a:br>
            <a:endParaRPr lang="es-ES" sz="2400">
              <a:solidFill>
                <a:srgbClr val="666633"/>
              </a:solidFill>
              <a:effectLst/>
            </a:endParaRPr>
          </a:p>
        </p:txBody>
      </p:sp>
      <p:sp>
        <p:nvSpPr>
          <p:cNvPr id="345091" name="Rectangle 3"/>
          <p:cNvSpPr>
            <a:spLocks noGrp="1" noChangeArrowheads="1"/>
          </p:cNvSpPr>
          <p:nvPr>
            <p:ph type="body" idx="1"/>
          </p:nvPr>
        </p:nvSpPr>
        <p:spPr>
          <a:xfrm>
            <a:off x="457200" y="0"/>
            <a:ext cx="8229600" cy="6130925"/>
          </a:xfrm>
          <a:solidFill>
            <a:srgbClr val="CCFFCC"/>
          </a:solidFill>
        </p:spPr>
        <p:txBody>
          <a:bodyPr/>
          <a:lstStyle/>
          <a:p>
            <a:endParaRPr lang="es-MX" sz="2400" b="1" dirty="0"/>
          </a:p>
          <a:p>
            <a:pPr>
              <a:buFont typeface="Wingdings" pitchFamily="2" charset="2"/>
              <a:buNone/>
            </a:pPr>
            <a:r>
              <a:rPr lang="es-ES" sz="2800" b="1" dirty="0"/>
              <a:t>	</a:t>
            </a:r>
            <a:r>
              <a:rPr lang="es-MX" sz="2400" b="1" dirty="0"/>
              <a:t>	</a:t>
            </a:r>
            <a:r>
              <a:rPr lang="es-ES" sz="2000" b="1" dirty="0">
                <a:solidFill>
                  <a:srgbClr val="9900CC"/>
                </a:solidFill>
                <a:effectLst/>
              </a:rPr>
              <a:t>Dictamen 81/92 (DAT)</a:t>
            </a:r>
            <a:br>
              <a:rPr lang="es-ES" sz="2000" b="1" dirty="0">
                <a:solidFill>
                  <a:srgbClr val="9900CC"/>
                </a:solidFill>
                <a:effectLst/>
              </a:rPr>
            </a:br>
            <a:r>
              <a:rPr lang="es-ES" sz="2000" b="1" dirty="0">
                <a:solidFill>
                  <a:srgbClr val="9900CC"/>
                </a:solidFill>
              </a:rPr>
              <a:t/>
            </a:r>
            <a:br>
              <a:rPr lang="es-ES" sz="2000" b="1" dirty="0">
                <a:solidFill>
                  <a:srgbClr val="9900CC"/>
                </a:solidFill>
              </a:rPr>
            </a:br>
            <a:r>
              <a:rPr lang="es-ES" sz="2000" b="1" dirty="0">
                <a:solidFill>
                  <a:srgbClr val="9900CC"/>
                </a:solidFill>
                <a:effectLst/>
              </a:rPr>
              <a:t>Se discuten los siguientes aspectos:</a:t>
            </a:r>
            <a:br>
              <a:rPr lang="es-ES" sz="2000" b="1" dirty="0">
                <a:solidFill>
                  <a:srgbClr val="9900CC"/>
                </a:solidFill>
                <a:effectLst/>
              </a:rPr>
            </a:br>
            <a:r>
              <a:rPr lang="es-ES" sz="2000" b="1" dirty="0">
                <a:solidFill>
                  <a:srgbClr val="9900CC"/>
                </a:solidFill>
                <a:effectLst/>
              </a:rPr>
              <a:t>* Tratamiento fiscal del reparto de frutos en los contratos de capitalización agrícola ganadera.</a:t>
            </a:r>
            <a:br>
              <a:rPr lang="es-ES" sz="2000" b="1" dirty="0">
                <a:solidFill>
                  <a:srgbClr val="9900CC"/>
                </a:solidFill>
                <a:effectLst/>
              </a:rPr>
            </a:br>
            <a:r>
              <a:rPr lang="es-ES" sz="2000" b="1" dirty="0">
                <a:solidFill>
                  <a:srgbClr val="9900CC"/>
                </a:solidFill>
              </a:rPr>
              <a:t/>
            </a:r>
            <a:br>
              <a:rPr lang="es-ES" sz="2000" b="1" dirty="0">
                <a:solidFill>
                  <a:srgbClr val="9900CC"/>
                </a:solidFill>
              </a:rPr>
            </a:br>
            <a:r>
              <a:rPr lang="es-ES" sz="2000" b="1" dirty="0">
                <a:solidFill>
                  <a:srgbClr val="9900CC"/>
                </a:solidFill>
                <a:effectLst/>
              </a:rPr>
              <a:t>* </a:t>
            </a:r>
            <a:r>
              <a:rPr lang="es-ES" sz="2000" b="1" dirty="0">
                <a:solidFill>
                  <a:srgbClr val="008000"/>
                </a:solidFill>
                <a:effectLst/>
              </a:rPr>
              <a:t>En los casos de capitalización de hacienda para engorde, como deben tratarse los mayores kilos producto del engorde.</a:t>
            </a:r>
            <a:br>
              <a:rPr lang="es-ES" sz="2000" b="1" dirty="0">
                <a:solidFill>
                  <a:srgbClr val="008000"/>
                </a:solidFill>
                <a:effectLst/>
              </a:rPr>
            </a:br>
            <a:r>
              <a:rPr lang="es-ES" sz="2000" b="1" dirty="0">
                <a:solidFill>
                  <a:srgbClr val="9900CC"/>
                </a:solidFill>
                <a:effectLst/>
              </a:rPr>
              <a:t/>
            </a:r>
            <a:br>
              <a:rPr lang="es-ES" sz="2000" b="1" dirty="0">
                <a:solidFill>
                  <a:srgbClr val="9900CC"/>
                </a:solidFill>
                <a:effectLst/>
              </a:rPr>
            </a:br>
            <a:r>
              <a:rPr lang="es-ES" sz="2000" b="1" dirty="0">
                <a:solidFill>
                  <a:srgbClr val="9900CC"/>
                </a:solidFill>
                <a:effectLst/>
              </a:rPr>
              <a:t>* Momento del nacimiento del hecho imponible.</a:t>
            </a:r>
            <a:br>
              <a:rPr lang="es-ES" sz="2000" b="1" dirty="0">
                <a:solidFill>
                  <a:srgbClr val="9900CC"/>
                </a:solidFill>
                <a:effectLst/>
              </a:rPr>
            </a:br>
            <a:r>
              <a:rPr lang="es-ES" sz="2000" b="1" dirty="0">
                <a:solidFill>
                  <a:srgbClr val="9900CC"/>
                </a:solidFill>
                <a:effectLst/>
              </a:rPr>
              <a:t/>
            </a:r>
            <a:br>
              <a:rPr lang="es-ES" sz="2000" b="1" dirty="0">
                <a:solidFill>
                  <a:srgbClr val="9900CC"/>
                </a:solidFill>
                <a:effectLst/>
              </a:rPr>
            </a:br>
            <a:r>
              <a:rPr lang="es-ES" sz="2000" b="1" dirty="0">
                <a:solidFill>
                  <a:srgbClr val="9900CC"/>
                </a:solidFill>
                <a:effectLst/>
              </a:rPr>
              <a:t/>
            </a:r>
            <a:br>
              <a:rPr lang="es-ES" sz="2000" b="1" dirty="0">
                <a:solidFill>
                  <a:srgbClr val="9900CC"/>
                </a:solidFill>
                <a:effectLst/>
              </a:rPr>
            </a:br>
            <a:r>
              <a:rPr lang="es-ES" sz="2000" b="1" dirty="0">
                <a:solidFill>
                  <a:srgbClr val="9900CC"/>
                </a:solidFill>
                <a:effectLst/>
              </a:rPr>
              <a:t/>
            </a:r>
            <a:br>
              <a:rPr lang="es-ES" sz="2000" b="1" dirty="0">
                <a:solidFill>
                  <a:srgbClr val="9900CC"/>
                </a:solidFill>
                <a:effectLst/>
              </a:rPr>
            </a:br>
            <a:r>
              <a:rPr lang="es-ES" sz="2000" b="1" dirty="0">
                <a:solidFill>
                  <a:srgbClr val="000000"/>
                </a:solidFill>
                <a:effectLst/>
              </a:rPr>
              <a:t>El Dictamen (DAT)39/94 adhiere a lo </a:t>
            </a:r>
            <a:r>
              <a:rPr lang="es-ES" sz="2000" b="1" dirty="0" err="1">
                <a:solidFill>
                  <a:srgbClr val="000000"/>
                </a:solidFill>
                <a:effectLst/>
              </a:rPr>
              <a:t>concluído</a:t>
            </a:r>
            <a:r>
              <a:rPr lang="es-ES" sz="2000" b="1" dirty="0">
                <a:solidFill>
                  <a:srgbClr val="000000"/>
                </a:solidFill>
                <a:effectLst/>
              </a:rPr>
              <a:t> por este dictamen.</a:t>
            </a:r>
            <a:br>
              <a:rPr lang="es-ES" sz="2000" b="1" dirty="0">
                <a:solidFill>
                  <a:srgbClr val="000000"/>
                </a:solidFill>
                <a:effectLst/>
              </a:rPr>
            </a:br>
            <a:r>
              <a:rPr lang="es-MX" sz="2000" b="1" dirty="0"/>
              <a:t>		</a:t>
            </a:r>
          </a:p>
          <a:p>
            <a:endParaRPr lang="es-MX" sz="2400" b="1" dirty="0"/>
          </a:p>
          <a:p>
            <a:endParaRPr lang="es-ES" sz="2400" dirty="0"/>
          </a:p>
        </p:txBody>
      </p:sp>
      <p:sp>
        <p:nvSpPr>
          <p:cNvPr id="345092" name="Rectangle 4"/>
          <p:cNvSpPr>
            <a:spLocks noChangeArrowheads="1"/>
          </p:cNvSpPr>
          <p:nvPr/>
        </p:nvSpPr>
        <p:spPr bwMode="auto">
          <a:xfrm>
            <a:off x="1547813" y="260350"/>
            <a:ext cx="5616575" cy="641350"/>
          </a:xfrm>
          <a:prstGeom prst="rect">
            <a:avLst/>
          </a:prstGeom>
          <a:noFill/>
          <a:ln w="9525">
            <a:noFill/>
            <a:miter lim="800000"/>
            <a:headEnd/>
            <a:tailEnd/>
          </a:ln>
          <a:effectLst/>
        </p:spPr>
        <p:txBody>
          <a:bodyPr>
            <a:spAutoFit/>
          </a:bodyPr>
          <a:lstStyle/>
          <a:p>
            <a:pPr algn="ctr"/>
            <a:r>
              <a:rPr lang="es-MX">
                <a:solidFill>
                  <a:srgbClr val="008000"/>
                </a:solidFill>
                <a:effectLst>
                  <a:outerShdw blurRad="38100" dist="38100" dir="2700000" algn="tl">
                    <a:srgbClr val="000000"/>
                  </a:outerShdw>
                </a:effectLst>
              </a:rPr>
              <a:t/>
            </a:r>
            <a:br>
              <a:rPr lang="es-MX">
                <a:solidFill>
                  <a:srgbClr val="008000"/>
                </a:solidFill>
                <a:effectLst>
                  <a:outerShdw blurRad="38100" dist="38100" dir="2700000" algn="tl">
                    <a:srgbClr val="000000"/>
                  </a:outerShdw>
                </a:effectLst>
              </a:rPr>
            </a:br>
            <a:endParaRPr lang="es-ES">
              <a:solidFill>
                <a:srgbClr val="008000"/>
              </a:solidFill>
              <a:effectLst>
                <a:outerShdw blurRad="38100" dist="38100" dir="2700000" algn="tl">
                  <a:srgbClr val="000000"/>
                </a:outerShdw>
              </a:effectLst>
            </a:endParaRPr>
          </a:p>
        </p:txBody>
      </p:sp>
      <p:pic>
        <p:nvPicPr>
          <p:cNvPr id="345093" name="Picture 5" descr="Resultado de imagen para aparceria pecuaria"/>
          <p:cNvPicPr>
            <a:picLocks noChangeAspect="1" noChangeArrowheads="1"/>
          </p:cNvPicPr>
          <p:nvPr/>
        </p:nvPicPr>
        <p:blipFill>
          <a:blip r:embed="rId2"/>
          <a:srcRect/>
          <a:stretch>
            <a:fillRect/>
          </a:stretch>
        </p:blipFill>
        <p:spPr bwMode="auto">
          <a:xfrm>
            <a:off x="468313" y="6021388"/>
            <a:ext cx="8207375" cy="836612"/>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p:txBody>
          <a:bodyPr/>
          <a:lstStyle/>
          <a:p>
            <a:r>
              <a:rPr lang="es-MX" sz="2400">
                <a:solidFill>
                  <a:srgbClr val="666633"/>
                </a:solidFill>
                <a:effectLst/>
              </a:rPr>
              <a:t/>
            </a:r>
            <a:br>
              <a:rPr lang="es-MX" sz="2400">
                <a:solidFill>
                  <a:srgbClr val="666633"/>
                </a:solidFill>
                <a:effectLst/>
              </a:rPr>
            </a:br>
            <a:endParaRPr lang="es-ES" sz="2400">
              <a:solidFill>
                <a:srgbClr val="666633"/>
              </a:solidFill>
              <a:effectLst/>
            </a:endParaRPr>
          </a:p>
        </p:txBody>
      </p:sp>
      <p:sp>
        <p:nvSpPr>
          <p:cNvPr id="346115" name="Rectangle 3"/>
          <p:cNvSpPr>
            <a:spLocks noGrp="1" noChangeArrowheads="1"/>
          </p:cNvSpPr>
          <p:nvPr>
            <p:ph type="body" idx="1"/>
          </p:nvPr>
        </p:nvSpPr>
        <p:spPr>
          <a:xfrm>
            <a:off x="0" y="0"/>
            <a:ext cx="9144000" cy="6130925"/>
          </a:xfrm>
          <a:solidFill>
            <a:srgbClr val="CCFFCC"/>
          </a:solidFill>
        </p:spPr>
        <p:txBody>
          <a:bodyPr/>
          <a:lstStyle/>
          <a:p>
            <a:pPr>
              <a:lnSpc>
                <a:spcPct val="80000"/>
              </a:lnSpc>
            </a:pPr>
            <a:endParaRPr lang="es-MX" sz="1600" b="1" dirty="0"/>
          </a:p>
          <a:p>
            <a:pPr>
              <a:lnSpc>
                <a:spcPct val="80000"/>
              </a:lnSpc>
              <a:buFont typeface="Wingdings" pitchFamily="2" charset="2"/>
              <a:buNone/>
            </a:pPr>
            <a:r>
              <a:rPr lang="es-ES" sz="1800" b="1" dirty="0"/>
              <a:t>	</a:t>
            </a:r>
            <a:r>
              <a:rPr lang="es-MX" sz="1600" b="1" dirty="0"/>
              <a:t>	</a:t>
            </a:r>
            <a:r>
              <a:rPr lang="es-MX" sz="1800" b="1" u="sng" dirty="0">
                <a:solidFill>
                  <a:srgbClr val="000000"/>
                </a:solidFill>
                <a:effectLst/>
              </a:rPr>
              <a:t>IVA:</a:t>
            </a:r>
          </a:p>
          <a:p>
            <a:pPr>
              <a:lnSpc>
                <a:spcPct val="80000"/>
              </a:lnSpc>
              <a:buFont typeface="Wingdings" pitchFamily="2" charset="2"/>
              <a:buNone/>
            </a:pPr>
            <a:endParaRPr lang="es-ES" sz="1800" b="1" u="sng" dirty="0">
              <a:solidFill>
                <a:srgbClr val="000000"/>
              </a:solidFill>
              <a:effectLst/>
            </a:endParaRPr>
          </a:p>
          <a:p>
            <a:pPr>
              <a:lnSpc>
                <a:spcPct val="80000"/>
              </a:lnSpc>
              <a:buFont typeface="Wingdings" pitchFamily="2" charset="2"/>
              <a:buNone/>
            </a:pPr>
            <a:r>
              <a:rPr lang="es-ES" sz="1800" dirty="0">
                <a:solidFill>
                  <a:srgbClr val="000000"/>
                </a:solidFill>
                <a:effectLst/>
              </a:rPr>
              <a:t>	</a:t>
            </a:r>
            <a:r>
              <a:rPr lang="es-ES" sz="2000" dirty="0">
                <a:solidFill>
                  <a:srgbClr val="000000"/>
                </a:solidFill>
                <a:effectLst/>
              </a:rPr>
              <a:t>Los contratos de capitalización de hacienda constituyen una modalidad del de aparcería pecuaria, a los que se considera como de tipo asociativo. </a:t>
            </a:r>
          </a:p>
          <a:p>
            <a:pPr>
              <a:lnSpc>
                <a:spcPct val="80000"/>
              </a:lnSpc>
              <a:buFont typeface="Wingdings" pitchFamily="2" charset="2"/>
              <a:buNone/>
            </a:pPr>
            <a:r>
              <a:rPr lang="es-ES" sz="2000" b="1" dirty="0">
                <a:solidFill>
                  <a:srgbClr val="000000"/>
                </a:solidFill>
                <a:effectLst/>
              </a:rPr>
              <a:t>	Recién cuando los sujetos intervinientes efectúen operaciones gravadas con terceros con los bienes recibidos a raíz del reparto, nacerá para cada uno de ellos la obligación tributaria en el IVA.</a:t>
            </a:r>
          </a:p>
          <a:p>
            <a:pPr>
              <a:lnSpc>
                <a:spcPct val="80000"/>
              </a:lnSpc>
              <a:buFont typeface="Wingdings" pitchFamily="2" charset="2"/>
              <a:buNone/>
            </a:pPr>
            <a:r>
              <a:rPr lang="es-ES" sz="2000" b="1" dirty="0">
                <a:solidFill>
                  <a:srgbClr val="000000"/>
                </a:solidFill>
                <a:effectLst/>
              </a:rPr>
              <a:t> </a:t>
            </a:r>
          </a:p>
          <a:p>
            <a:pPr>
              <a:lnSpc>
                <a:spcPct val="80000"/>
              </a:lnSpc>
              <a:buFont typeface="Wingdings" pitchFamily="2" charset="2"/>
              <a:buNone/>
            </a:pPr>
            <a:r>
              <a:rPr lang="es-ES" sz="2000" dirty="0">
                <a:solidFill>
                  <a:srgbClr val="000000"/>
                </a:solidFill>
                <a:effectLst/>
              </a:rPr>
              <a:t>	En el caso particular de capitalización para engorde y venta, el fruto a repartir es indivisible, ya que el mayor número de kilos queda incorporado a animales propiedad del </a:t>
            </a:r>
            <a:r>
              <a:rPr lang="es-ES" sz="2000" dirty="0" err="1">
                <a:solidFill>
                  <a:srgbClr val="000000"/>
                </a:solidFill>
                <a:effectLst/>
              </a:rPr>
              <a:t>capitalizador</a:t>
            </a:r>
            <a:r>
              <a:rPr lang="es-ES" sz="2000" dirty="0">
                <a:solidFill>
                  <a:srgbClr val="000000"/>
                </a:solidFill>
                <a:effectLst/>
              </a:rPr>
              <a:t>, quien venderá a su nombre y tributará el IVA por el total de la operación. </a:t>
            </a:r>
          </a:p>
          <a:p>
            <a:pPr>
              <a:lnSpc>
                <a:spcPct val="80000"/>
              </a:lnSpc>
              <a:buFont typeface="Wingdings" pitchFamily="2" charset="2"/>
              <a:buNone/>
            </a:pPr>
            <a:r>
              <a:rPr lang="es-ES" sz="2000" b="1" dirty="0">
                <a:solidFill>
                  <a:srgbClr val="000000"/>
                </a:solidFill>
                <a:effectLst/>
              </a:rPr>
              <a:t>	Por tal motivo, resulta aplicable la alícuota reducida, pues se están vendiendo los productos enumerados en el artículo 28, inciso a), apartado 1, de la ley. </a:t>
            </a:r>
          </a:p>
          <a:p>
            <a:pPr>
              <a:lnSpc>
                <a:spcPct val="80000"/>
              </a:lnSpc>
            </a:pPr>
            <a:endParaRPr lang="es-ES" sz="2000" b="1" dirty="0">
              <a:solidFill>
                <a:srgbClr val="000000"/>
              </a:solidFill>
              <a:effectLst/>
            </a:endParaRPr>
          </a:p>
          <a:p>
            <a:pPr>
              <a:lnSpc>
                <a:spcPct val="80000"/>
              </a:lnSpc>
              <a:buFont typeface="Wingdings" pitchFamily="2" charset="2"/>
              <a:buNone/>
            </a:pPr>
            <a:r>
              <a:rPr lang="es-ES" sz="2000" b="1" dirty="0">
                <a:solidFill>
                  <a:srgbClr val="000000"/>
                </a:solidFill>
                <a:effectLst/>
              </a:rPr>
              <a:t>	El tema fue tratado por la AFIP en los dictámenes 6/1999 y 13/1999, siguiendo el criterio del dictamen 81/1992. </a:t>
            </a:r>
          </a:p>
          <a:p>
            <a:pPr>
              <a:lnSpc>
                <a:spcPct val="80000"/>
              </a:lnSpc>
              <a:buFont typeface="Wingdings" pitchFamily="2" charset="2"/>
              <a:buNone/>
            </a:pPr>
            <a:r>
              <a:rPr lang="es-MX" sz="1600" b="1" dirty="0">
                <a:solidFill>
                  <a:srgbClr val="000000"/>
                </a:solidFill>
                <a:effectLst>
                  <a:outerShdw blurRad="38100" dist="38100" dir="2700000" algn="tl">
                    <a:srgbClr val="FFFFFF"/>
                  </a:outerShdw>
                </a:effectLst>
              </a:rPr>
              <a:t>		</a:t>
            </a:r>
          </a:p>
          <a:p>
            <a:pPr>
              <a:lnSpc>
                <a:spcPct val="80000"/>
              </a:lnSpc>
            </a:pPr>
            <a:endParaRPr lang="es-MX" sz="1600" b="1" dirty="0">
              <a:solidFill>
                <a:srgbClr val="000000"/>
              </a:solidFill>
              <a:effectLst>
                <a:outerShdw blurRad="38100" dist="38100" dir="2700000" algn="tl">
                  <a:srgbClr val="FFFFFF"/>
                </a:outerShdw>
              </a:effectLst>
            </a:endParaRPr>
          </a:p>
          <a:p>
            <a:pPr>
              <a:lnSpc>
                <a:spcPct val="80000"/>
              </a:lnSpc>
            </a:pPr>
            <a:endParaRPr lang="es-ES" sz="1600" dirty="0">
              <a:solidFill>
                <a:srgbClr val="000000"/>
              </a:solidFill>
              <a:effectLst>
                <a:outerShdw blurRad="38100" dist="38100" dir="2700000" algn="tl">
                  <a:srgbClr val="FFFFFF"/>
                </a:outerShdw>
              </a:effectLst>
            </a:endParaRPr>
          </a:p>
        </p:txBody>
      </p:sp>
      <p:sp>
        <p:nvSpPr>
          <p:cNvPr id="346116" name="Rectangle 4"/>
          <p:cNvSpPr>
            <a:spLocks noChangeArrowheads="1"/>
          </p:cNvSpPr>
          <p:nvPr/>
        </p:nvSpPr>
        <p:spPr bwMode="auto">
          <a:xfrm>
            <a:off x="1547813" y="260350"/>
            <a:ext cx="5616575" cy="641350"/>
          </a:xfrm>
          <a:prstGeom prst="rect">
            <a:avLst/>
          </a:prstGeom>
          <a:noFill/>
          <a:ln w="9525">
            <a:noFill/>
            <a:miter lim="800000"/>
            <a:headEnd/>
            <a:tailEnd/>
          </a:ln>
          <a:effectLst/>
        </p:spPr>
        <p:txBody>
          <a:bodyPr>
            <a:spAutoFit/>
          </a:bodyPr>
          <a:lstStyle/>
          <a:p>
            <a:pPr algn="ctr"/>
            <a:r>
              <a:rPr lang="es-MX">
                <a:solidFill>
                  <a:srgbClr val="008000"/>
                </a:solidFill>
                <a:effectLst>
                  <a:outerShdw blurRad="38100" dist="38100" dir="2700000" algn="tl">
                    <a:srgbClr val="000000"/>
                  </a:outerShdw>
                </a:effectLst>
              </a:rPr>
              <a:t/>
            </a:r>
            <a:br>
              <a:rPr lang="es-MX">
                <a:solidFill>
                  <a:srgbClr val="008000"/>
                </a:solidFill>
                <a:effectLst>
                  <a:outerShdw blurRad="38100" dist="38100" dir="2700000" algn="tl">
                    <a:srgbClr val="000000"/>
                  </a:outerShdw>
                </a:effectLst>
              </a:rPr>
            </a:br>
            <a:endParaRPr lang="es-ES">
              <a:solidFill>
                <a:srgbClr val="008000"/>
              </a:solidFill>
              <a:effectLst>
                <a:outerShdw blurRad="38100" dist="38100" dir="2700000" algn="tl">
                  <a:srgbClr val="000000"/>
                </a:outerShdw>
              </a:effectLst>
            </a:endParaRPr>
          </a:p>
        </p:txBody>
      </p:sp>
      <p:pic>
        <p:nvPicPr>
          <p:cNvPr id="346117" name="Picture 5" descr="Resultado de imagen para aparceria pecuaria"/>
          <p:cNvPicPr>
            <a:picLocks noChangeAspect="1" noChangeArrowheads="1"/>
          </p:cNvPicPr>
          <p:nvPr/>
        </p:nvPicPr>
        <p:blipFill>
          <a:blip r:embed="rId2"/>
          <a:srcRect/>
          <a:stretch>
            <a:fillRect/>
          </a:stretch>
        </p:blipFill>
        <p:spPr bwMode="auto">
          <a:xfrm>
            <a:off x="468313" y="6021388"/>
            <a:ext cx="8207375" cy="836612"/>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r>
              <a:rPr lang="es-MX" sz="2400">
                <a:solidFill>
                  <a:srgbClr val="666633"/>
                </a:solidFill>
                <a:effectLst/>
              </a:rPr>
              <a:t/>
            </a:r>
            <a:br>
              <a:rPr lang="es-MX" sz="2400">
                <a:solidFill>
                  <a:srgbClr val="666633"/>
                </a:solidFill>
                <a:effectLst/>
              </a:rPr>
            </a:br>
            <a:endParaRPr lang="es-ES" sz="2400">
              <a:solidFill>
                <a:srgbClr val="666633"/>
              </a:solidFill>
              <a:effectLst/>
            </a:endParaRPr>
          </a:p>
        </p:txBody>
      </p:sp>
      <p:sp>
        <p:nvSpPr>
          <p:cNvPr id="348163" name="Rectangle 3"/>
          <p:cNvSpPr>
            <a:spLocks noGrp="1" noChangeArrowheads="1"/>
          </p:cNvSpPr>
          <p:nvPr>
            <p:ph type="body" idx="1"/>
          </p:nvPr>
        </p:nvSpPr>
        <p:spPr>
          <a:xfrm>
            <a:off x="468313" y="1628775"/>
            <a:ext cx="8675687" cy="4530725"/>
          </a:xfrm>
          <a:solidFill>
            <a:srgbClr val="CCFFCC"/>
          </a:solidFill>
        </p:spPr>
        <p:txBody>
          <a:bodyPr/>
          <a:lstStyle/>
          <a:p>
            <a:pPr>
              <a:lnSpc>
                <a:spcPct val="80000"/>
              </a:lnSpc>
            </a:pPr>
            <a:endParaRPr lang="es-MX" sz="1600" b="1" dirty="0"/>
          </a:p>
          <a:p>
            <a:pPr algn="ctr">
              <a:lnSpc>
                <a:spcPct val="80000"/>
              </a:lnSpc>
              <a:buFont typeface="Wingdings" pitchFamily="2" charset="2"/>
              <a:buNone/>
            </a:pPr>
            <a:r>
              <a:rPr lang="es-ES" sz="1800" b="1" dirty="0"/>
              <a:t>	</a:t>
            </a:r>
            <a:r>
              <a:rPr lang="es-MX" sz="2000" b="1" dirty="0">
                <a:solidFill>
                  <a:srgbClr val="9900CC"/>
                </a:solidFill>
                <a:effectLst/>
              </a:rPr>
              <a:t>DADOR O CONCEDENTE</a:t>
            </a:r>
          </a:p>
          <a:p>
            <a:pPr>
              <a:lnSpc>
                <a:spcPct val="80000"/>
              </a:lnSpc>
              <a:buFont typeface="Wingdings" pitchFamily="2" charset="2"/>
              <a:buNone/>
            </a:pPr>
            <a:endParaRPr lang="es-MX" sz="2000" dirty="0">
              <a:solidFill>
                <a:srgbClr val="9900CC"/>
              </a:solidFill>
              <a:effectLst/>
            </a:endParaRPr>
          </a:p>
          <a:p>
            <a:pPr>
              <a:lnSpc>
                <a:spcPct val="80000"/>
              </a:lnSpc>
              <a:buFont typeface="Wingdings" pitchFamily="2" charset="2"/>
              <a:buNone/>
            </a:pPr>
            <a:r>
              <a:rPr lang="es-MX" sz="2000" u="sng" dirty="0">
                <a:solidFill>
                  <a:srgbClr val="9900CC"/>
                </a:solidFill>
                <a:effectLst/>
              </a:rPr>
              <a:t>DEBITO FISCAL</a:t>
            </a:r>
            <a:r>
              <a:rPr lang="es-MX" sz="2000" dirty="0">
                <a:solidFill>
                  <a:srgbClr val="9900CC"/>
                </a:solidFill>
                <a:effectLst/>
              </a:rPr>
              <a:t>				</a:t>
            </a:r>
            <a:r>
              <a:rPr lang="es-MX" sz="2000" u="sng" dirty="0">
                <a:solidFill>
                  <a:srgbClr val="9900CC"/>
                </a:solidFill>
                <a:effectLst/>
              </a:rPr>
              <a:t>CREDITO FISCAL</a:t>
            </a:r>
          </a:p>
          <a:p>
            <a:pPr>
              <a:lnSpc>
                <a:spcPct val="80000"/>
              </a:lnSpc>
              <a:buFont typeface="Wingdings" pitchFamily="2" charset="2"/>
              <a:buNone/>
            </a:pPr>
            <a:r>
              <a:rPr lang="es-MX" sz="2000" dirty="0">
                <a:solidFill>
                  <a:schemeClr val="bg1"/>
                </a:solidFill>
                <a:effectLst/>
              </a:rPr>
              <a:t>Venta de animales a terceros</a:t>
            </a:r>
            <a:r>
              <a:rPr lang="es-MX" sz="2000" dirty="0">
                <a:solidFill>
                  <a:srgbClr val="9900CC"/>
                </a:solidFill>
                <a:effectLst/>
              </a:rPr>
              <a:t>		-Compra de animales</a:t>
            </a:r>
          </a:p>
          <a:p>
            <a:pPr>
              <a:lnSpc>
                <a:spcPct val="80000"/>
              </a:lnSpc>
              <a:buFont typeface="Wingdings" pitchFamily="2" charset="2"/>
              <a:buNone/>
            </a:pPr>
            <a:r>
              <a:rPr lang="es-MX" sz="2000" dirty="0">
                <a:solidFill>
                  <a:srgbClr val="9900CC"/>
                </a:solidFill>
                <a:effectLst/>
              </a:rPr>
              <a:t>						-Factura del tomador por su</a:t>
            </a:r>
          </a:p>
          <a:p>
            <a:pPr>
              <a:lnSpc>
                <a:spcPct val="80000"/>
              </a:lnSpc>
              <a:buFont typeface="Wingdings" pitchFamily="2" charset="2"/>
              <a:buNone/>
            </a:pPr>
            <a:r>
              <a:rPr lang="es-MX" sz="2000" dirty="0">
                <a:solidFill>
                  <a:srgbClr val="9900CC"/>
                </a:solidFill>
                <a:effectLst/>
              </a:rPr>
              <a:t>						retribución en </a:t>
            </a:r>
            <a:r>
              <a:rPr lang="es-MX" sz="2000" dirty="0" err="1">
                <a:solidFill>
                  <a:srgbClr val="9900CC"/>
                </a:solidFill>
                <a:effectLst/>
              </a:rPr>
              <a:t>kgrs</a:t>
            </a:r>
            <a:r>
              <a:rPr lang="es-MX" sz="2000" dirty="0">
                <a:solidFill>
                  <a:srgbClr val="9900CC"/>
                </a:solidFill>
                <a:effectLst/>
              </a:rPr>
              <a:t>.</a:t>
            </a:r>
          </a:p>
          <a:p>
            <a:pPr>
              <a:lnSpc>
                <a:spcPct val="80000"/>
              </a:lnSpc>
              <a:buFont typeface="Wingdings" pitchFamily="2" charset="2"/>
              <a:buNone/>
            </a:pPr>
            <a:endParaRPr lang="es-MX" sz="2000" dirty="0">
              <a:solidFill>
                <a:srgbClr val="9900CC"/>
              </a:solidFill>
              <a:effectLst/>
            </a:endParaRPr>
          </a:p>
          <a:p>
            <a:pPr>
              <a:lnSpc>
                <a:spcPct val="80000"/>
              </a:lnSpc>
              <a:buFont typeface="Wingdings" pitchFamily="2" charset="2"/>
              <a:buNone/>
            </a:pPr>
            <a:endParaRPr lang="es-MX" sz="2000" dirty="0">
              <a:solidFill>
                <a:srgbClr val="9900CC"/>
              </a:solidFill>
              <a:effectLst/>
            </a:endParaRPr>
          </a:p>
          <a:p>
            <a:pPr algn="ctr">
              <a:lnSpc>
                <a:spcPct val="80000"/>
              </a:lnSpc>
              <a:buFont typeface="Wingdings" pitchFamily="2" charset="2"/>
              <a:buNone/>
            </a:pPr>
            <a:r>
              <a:rPr lang="es-MX" sz="2000" b="1" dirty="0">
                <a:solidFill>
                  <a:srgbClr val="9900CC"/>
                </a:solidFill>
                <a:effectLst/>
              </a:rPr>
              <a:t>TOMADOR</a:t>
            </a:r>
          </a:p>
          <a:p>
            <a:pPr>
              <a:lnSpc>
                <a:spcPct val="80000"/>
              </a:lnSpc>
              <a:buFont typeface="Wingdings" pitchFamily="2" charset="2"/>
              <a:buNone/>
            </a:pPr>
            <a:r>
              <a:rPr lang="es-MX" sz="2000" u="sng" dirty="0">
                <a:solidFill>
                  <a:srgbClr val="9900CC"/>
                </a:solidFill>
                <a:effectLst/>
              </a:rPr>
              <a:t>DEBITO FISCAL</a:t>
            </a:r>
            <a:r>
              <a:rPr lang="es-MX" sz="2000" dirty="0">
                <a:solidFill>
                  <a:srgbClr val="9900CC"/>
                </a:solidFill>
                <a:effectLst/>
              </a:rPr>
              <a:t>				</a:t>
            </a:r>
            <a:r>
              <a:rPr lang="es-MX" sz="2000" u="sng" dirty="0">
                <a:solidFill>
                  <a:srgbClr val="9900CC"/>
                </a:solidFill>
                <a:effectLst/>
              </a:rPr>
              <a:t>CREDITO FISCAL</a:t>
            </a:r>
          </a:p>
          <a:p>
            <a:pPr>
              <a:lnSpc>
                <a:spcPct val="80000"/>
              </a:lnSpc>
              <a:buFont typeface="Wingdings" pitchFamily="2" charset="2"/>
              <a:buNone/>
            </a:pPr>
            <a:r>
              <a:rPr lang="es-MX" sz="2000" dirty="0">
                <a:solidFill>
                  <a:schemeClr val="bg1"/>
                </a:solidFill>
                <a:effectLst/>
              </a:rPr>
              <a:t>Por lo que factura al dador por su</a:t>
            </a:r>
            <a:r>
              <a:rPr lang="es-MX" sz="2000" dirty="0">
                <a:solidFill>
                  <a:srgbClr val="9900CC"/>
                </a:solidFill>
                <a:effectLst/>
              </a:rPr>
              <a:t>			Insumos y gastos por 							engorde</a:t>
            </a:r>
          </a:p>
          <a:p>
            <a:pPr>
              <a:lnSpc>
                <a:spcPct val="80000"/>
              </a:lnSpc>
              <a:buFont typeface="Wingdings" pitchFamily="2" charset="2"/>
              <a:buNone/>
            </a:pPr>
            <a:r>
              <a:rPr lang="es-MX" sz="2000" dirty="0">
                <a:solidFill>
                  <a:schemeClr val="bg1"/>
                </a:solidFill>
                <a:effectLst/>
              </a:rPr>
              <a:t>Participación en el engorde</a:t>
            </a:r>
            <a:r>
              <a:rPr lang="es-MX" sz="2000" dirty="0">
                <a:solidFill>
                  <a:srgbClr val="9900CC"/>
                </a:solidFill>
                <a:effectLst/>
              </a:rPr>
              <a:t>			de los animales</a:t>
            </a:r>
          </a:p>
          <a:p>
            <a:pPr>
              <a:lnSpc>
                <a:spcPct val="80000"/>
              </a:lnSpc>
              <a:buFont typeface="Wingdings" pitchFamily="2" charset="2"/>
              <a:buNone/>
            </a:pPr>
            <a:r>
              <a:rPr lang="es-MX" sz="1600" b="1" dirty="0"/>
              <a:t>			</a:t>
            </a:r>
          </a:p>
          <a:p>
            <a:pPr>
              <a:lnSpc>
                <a:spcPct val="80000"/>
              </a:lnSpc>
            </a:pPr>
            <a:endParaRPr lang="es-MX" sz="1600" b="1" dirty="0"/>
          </a:p>
          <a:p>
            <a:pPr>
              <a:lnSpc>
                <a:spcPct val="80000"/>
              </a:lnSpc>
            </a:pPr>
            <a:endParaRPr lang="es-ES" sz="1600" dirty="0"/>
          </a:p>
        </p:txBody>
      </p:sp>
      <p:sp>
        <p:nvSpPr>
          <p:cNvPr id="348164" name="Rectangle 4"/>
          <p:cNvSpPr>
            <a:spLocks noChangeArrowheads="1"/>
          </p:cNvSpPr>
          <p:nvPr/>
        </p:nvSpPr>
        <p:spPr bwMode="auto">
          <a:xfrm>
            <a:off x="1547813" y="260350"/>
            <a:ext cx="5616575" cy="641350"/>
          </a:xfrm>
          <a:prstGeom prst="rect">
            <a:avLst/>
          </a:prstGeom>
          <a:noFill/>
          <a:ln w="9525">
            <a:noFill/>
            <a:miter lim="800000"/>
            <a:headEnd/>
            <a:tailEnd/>
          </a:ln>
          <a:effectLst/>
        </p:spPr>
        <p:txBody>
          <a:bodyPr>
            <a:spAutoFit/>
          </a:bodyPr>
          <a:lstStyle/>
          <a:p>
            <a:pPr algn="ctr"/>
            <a:r>
              <a:rPr lang="es-MX">
                <a:solidFill>
                  <a:srgbClr val="008000"/>
                </a:solidFill>
                <a:effectLst>
                  <a:outerShdw blurRad="38100" dist="38100" dir="2700000" algn="tl">
                    <a:srgbClr val="000000"/>
                  </a:outerShdw>
                </a:effectLst>
              </a:rPr>
              <a:t/>
            </a:r>
            <a:br>
              <a:rPr lang="es-MX">
                <a:solidFill>
                  <a:srgbClr val="008000"/>
                </a:solidFill>
                <a:effectLst>
                  <a:outerShdw blurRad="38100" dist="38100" dir="2700000" algn="tl">
                    <a:srgbClr val="000000"/>
                  </a:outerShdw>
                </a:effectLst>
              </a:rPr>
            </a:br>
            <a:endParaRPr lang="es-ES">
              <a:solidFill>
                <a:srgbClr val="008000"/>
              </a:solidFill>
              <a:effectLst>
                <a:outerShdw blurRad="38100" dist="38100" dir="2700000" algn="tl">
                  <a:srgbClr val="000000"/>
                </a:outerShdw>
              </a:effectLst>
            </a:endParaRPr>
          </a:p>
        </p:txBody>
      </p:sp>
      <p:pic>
        <p:nvPicPr>
          <p:cNvPr id="348165" name="Picture 5" descr="Resultado de imagen para aparceria pecuaria"/>
          <p:cNvPicPr>
            <a:picLocks noChangeAspect="1" noChangeArrowheads="1"/>
          </p:cNvPicPr>
          <p:nvPr/>
        </p:nvPicPr>
        <p:blipFill>
          <a:blip r:embed="rId2"/>
          <a:srcRect/>
          <a:stretch>
            <a:fillRect/>
          </a:stretch>
        </p:blipFill>
        <p:spPr bwMode="auto">
          <a:xfrm>
            <a:off x="468313" y="6021388"/>
            <a:ext cx="8207375" cy="836612"/>
          </a:xfrm>
          <a:prstGeom prst="rect">
            <a:avLst/>
          </a:prstGeom>
          <a:noFill/>
        </p:spPr>
      </p:pic>
      <p:sp>
        <p:nvSpPr>
          <p:cNvPr id="348166" name="Rectangle 6"/>
          <p:cNvSpPr>
            <a:spLocks noChangeArrowheads="1"/>
          </p:cNvSpPr>
          <p:nvPr/>
        </p:nvSpPr>
        <p:spPr bwMode="auto">
          <a:xfrm>
            <a:off x="2911475" y="0"/>
            <a:ext cx="5692775" cy="457200"/>
          </a:xfrm>
          <a:prstGeom prst="rect">
            <a:avLst/>
          </a:prstGeom>
          <a:noFill/>
          <a:ln w="9525">
            <a:noFill/>
            <a:miter lim="800000"/>
            <a:headEnd/>
            <a:tailEnd/>
          </a:ln>
          <a:effectLst/>
        </p:spPr>
        <p:txBody>
          <a:bodyPr>
            <a:spAutoFit/>
          </a:bodyPr>
          <a:lstStyle/>
          <a:p>
            <a:pPr algn="ctr"/>
            <a:r>
              <a:rPr lang="es-MX" sz="2400" b="1">
                <a:solidFill>
                  <a:srgbClr val="9900CC"/>
                </a:solidFill>
                <a:effectLst>
                  <a:outerShdw blurRad="38100" dist="38100" dir="2700000" algn="tl">
                    <a:srgbClr val="000000"/>
                  </a:outerShdw>
                </a:effectLst>
              </a:rPr>
              <a:t>EL IVA EN LA OPERATORIA</a:t>
            </a:r>
            <a:endParaRPr lang="es-ES" sz="2400" b="1">
              <a:solidFill>
                <a:srgbClr val="9900CC"/>
              </a:solidFill>
              <a:effectLst>
                <a:outerShdw blurRad="38100" dist="38100" dir="2700000" algn="tl">
                  <a:srgbClr val="000000"/>
                </a:outerShdw>
              </a:effectLst>
            </a:endParaRPr>
          </a:p>
        </p:txBody>
      </p:sp>
      <p:pic>
        <p:nvPicPr>
          <p:cNvPr id="348167" name="Picture 7" descr="iva"/>
          <p:cNvPicPr>
            <a:picLocks noChangeAspect="1" noChangeArrowheads="1"/>
          </p:cNvPicPr>
          <p:nvPr/>
        </p:nvPicPr>
        <p:blipFill>
          <a:blip r:embed="rId3"/>
          <a:srcRect/>
          <a:stretch>
            <a:fillRect/>
          </a:stretch>
        </p:blipFill>
        <p:spPr bwMode="auto">
          <a:xfrm>
            <a:off x="0" y="0"/>
            <a:ext cx="1979613" cy="1557338"/>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p:txBody>
          <a:bodyPr/>
          <a:lstStyle/>
          <a:p>
            <a:r>
              <a:rPr lang="es-MX" sz="2400">
                <a:solidFill>
                  <a:srgbClr val="666633"/>
                </a:solidFill>
                <a:effectLst/>
              </a:rPr>
              <a:t/>
            </a:r>
            <a:br>
              <a:rPr lang="es-MX" sz="2400">
                <a:solidFill>
                  <a:srgbClr val="666633"/>
                </a:solidFill>
                <a:effectLst/>
              </a:rPr>
            </a:br>
            <a:endParaRPr lang="es-ES" sz="2400">
              <a:solidFill>
                <a:srgbClr val="666633"/>
              </a:solidFill>
              <a:effectLst/>
            </a:endParaRPr>
          </a:p>
        </p:txBody>
      </p:sp>
      <p:sp>
        <p:nvSpPr>
          <p:cNvPr id="349187" name="Rectangle 3"/>
          <p:cNvSpPr>
            <a:spLocks noGrp="1" noChangeArrowheads="1"/>
          </p:cNvSpPr>
          <p:nvPr>
            <p:ph type="body" idx="1"/>
          </p:nvPr>
        </p:nvSpPr>
        <p:spPr>
          <a:xfrm>
            <a:off x="457200" y="1420814"/>
            <a:ext cx="8229600" cy="4710112"/>
          </a:xfrm>
          <a:solidFill>
            <a:srgbClr val="CCFFCC"/>
          </a:solidFill>
        </p:spPr>
        <p:txBody>
          <a:bodyPr/>
          <a:lstStyle/>
          <a:p>
            <a:pPr>
              <a:lnSpc>
                <a:spcPct val="80000"/>
              </a:lnSpc>
            </a:pPr>
            <a:r>
              <a:rPr lang="es-MX" sz="2000" b="1" u="sng" dirty="0">
                <a:solidFill>
                  <a:srgbClr val="9900CC"/>
                </a:solidFill>
                <a:effectLst/>
              </a:rPr>
              <a:t>IMPUESTO A LAS GANANCIAS</a:t>
            </a:r>
          </a:p>
          <a:p>
            <a:pPr>
              <a:lnSpc>
                <a:spcPct val="80000"/>
              </a:lnSpc>
              <a:buFont typeface="Wingdings" pitchFamily="2" charset="2"/>
              <a:buNone/>
            </a:pPr>
            <a:r>
              <a:rPr lang="es-ES" sz="2000" dirty="0">
                <a:solidFill>
                  <a:srgbClr val="9900CC"/>
                </a:solidFill>
                <a:effectLst/>
              </a:rPr>
              <a:t>	</a:t>
            </a:r>
            <a:r>
              <a:rPr lang="es-ES" sz="2000" b="1" dirty="0">
                <a:solidFill>
                  <a:srgbClr val="9900CC"/>
                </a:solidFill>
                <a:effectLst/>
              </a:rPr>
              <a:t>Gravado como renta de 3era. categoría </a:t>
            </a:r>
            <a:r>
              <a:rPr lang="es-ES" sz="2000" dirty="0">
                <a:solidFill>
                  <a:srgbClr val="9900CC"/>
                </a:solidFill>
                <a:effectLst/>
              </a:rPr>
              <a:t>. El aparcero dador y el tomador deben declarar cada uno en forma separada la parte que le correspondió en el </a:t>
            </a:r>
            <a:r>
              <a:rPr lang="es-ES" sz="2000" u="sng" dirty="0">
                <a:solidFill>
                  <a:srgbClr val="9900CC"/>
                </a:solidFill>
                <a:effectLst/>
              </a:rPr>
              <a:t>reparto de frutos</a:t>
            </a:r>
            <a:r>
              <a:rPr lang="es-ES" sz="2000" dirty="0">
                <a:solidFill>
                  <a:srgbClr val="9900CC"/>
                </a:solidFill>
                <a:effectLst/>
              </a:rPr>
              <a:t>.</a:t>
            </a:r>
            <a:br>
              <a:rPr lang="es-ES" sz="2000" dirty="0">
                <a:solidFill>
                  <a:srgbClr val="9900CC"/>
                </a:solidFill>
                <a:effectLst/>
              </a:rPr>
            </a:br>
            <a:endParaRPr lang="es-ES" sz="2000" dirty="0">
              <a:solidFill>
                <a:srgbClr val="9900CC"/>
              </a:solidFill>
              <a:effectLst/>
            </a:endParaRPr>
          </a:p>
          <a:p>
            <a:pPr>
              <a:lnSpc>
                <a:spcPct val="80000"/>
              </a:lnSpc>
            </a:pPr>
            <a:endParaRPr lang="es-MX" sz="2000" dirty="0">
              <a:solidFill>
                <a:srgbClr val="9900CC"/>
              </a:solidFill>
              <a:effectLst/>
            </a:endParaRPr>
          </a:p>
          <a:p>
            <a:pPr>
              <a:lnSpc>
                <a:spcPct val="80000"/>
              </a:lnSpc>
            </a:pPr>
            <a:r>
              <a:rPr lang="es-MX" sz="2000" b="1" u="sng" dirty="0">
                <a:solidFill>
                  <a:srgbClr val="9900CC"/>
                </a:solidFill>
                <a:effectLst/>
              </a:rPr>
              <a:t>IMPUESTO SOBRE LOS INGRESOS BRUTOS</a:t>
            </a:r>
          </a:p>
          <a:p>
            <a:pPr>
              <a:lnSpc>
                <a:spcPct val="80000"/>
              </a:lnSpc>
              <a:buFont typeface="Wingdings" pitchFamily="2" charset="2"/>
              <a:buNone/>
            </a:pPr>
            <a:r>
              <a:rPr lang="es-ES" sz="2000" b="1" dirty="0">
                <a:solidFill>
                  <a:srgbClr val="9900CC"/>
                </a:solidFill>
                <a:effectLst/>
              </a:rPr>
              <a:t>	Fresnal SA, 02/07/01, Tribunal Fiscal de la provincia de Buenos Aires, Sala I.</a:t>
            </a:r>
            <a:r>
              <a:rPr lang="es-ES" sz="2000" dirty="0">
                <a:solidFill>
                  <a:srgbClr val="9900CC"/>
                </a:solidFill>
                <a:effectLst/>
              </a:rPr>
              <a:t> </a:t>
            </a:r>
          </a:p>
          <a:p>
            <a:pPr>
              <a:lnSpc>
                <a:spcPct val="80000"/>
              </a:lnSpc>
              <a:buFont typeface="Wingdings" pitchFamily="2" charset="2"/>
              <a:buNone/>
            </a:pPr>
            <a:r>
              <a:rPr lang="es-ES" sz="2000" dirty="0">
                <a:solidFill>
                  <a:srgbClr val="9900CC"/>
                </a:solidFill>
                <a:effectLst/>
              </a:rPr>
              <a:t>	Se llegó a la conclusión que no existían prestaciones recíprocas entre los integrantes de un contrato asociativo.</a:t>
            </a:r>
            <a:br>
              <a:rPr lang="es-ES" sz="2000" dirty="0">
                <a:solidFill>
                  <a:srgbClr val="9900CC"/>
                </a:solidFill>
                <a:effectLst/>
              </a:rPr>
            </a:br>
            <a:endParaRPr lang="es-MX" sz="2000" dirty="0">
              <a:solidFill>
                <a:srgbClr val="9900CC"/>
              </a:solidFill>
              <a:effectLst/>
            </a:endParaRPr>
          </a:p>
          <a:p>
            <a:pPr>
              <a:lnSpc>
                <a:spcPct val="80000"/>
              </a:lnSpc>
            </a:pPr>
            <a:endParaRPr lang="es-MX" sz="1600" b="1" dirty="0"/>
          </a:p>
          <a:p>
            <a:pPr>
              <a:lnSpc>
                <a:spcPct val="80000"/>
              </a:lnSpc>
              <a:buFont typeface="Wingdings" pitchFamily="2" charset="2"/>
              <a:buNone/>
            </a:pPr>
            <a:r>
              <a:rPr lang="es-ES" sz="1800" b="1" dirty="0"/>
              <a:t>	</a:t>
            </a:r>
            <a:r>
              <a:rPr lang="es-MX" sz="1600" b="1" dirty="0"/>
              <a:t>			</a:t>
            </a:r>
          </a:p>
          <a:p>
            <a:pPr>
              <a:lnSpc>
                <a:spcPct val="80000"/>
              </a:lnSpc>
            </a:pPr>
            <a:endParaRPr lang="es-MX" sz="1600" b="1" dirty="0"/>
          </a:p>
          <a:p>
            <a:pPr>
              <a:lnSpc>
                <a:spcPct val="80000"/>
              </a:lnSpc>
            </a:pPr>
            <a:endParaRPr lang="es-ES" sz="1600" dirty="0"/>
          </a:p>
        </p:txBody>
      </p:sp>
      <p:sp>
        <p:nvSpPr>
          <p:cNvPr id="349188" name="Rectangle 4"/>
          <p:cNvSpPr>
            <a:spLocks noChangeArrowheads="1"/>
          </p:cNvSpPr>
          <p:nvPr/>
        </p:nvSpPr>
        <p:spPr bwMode="auto">
          <a:xfrm>
            <a:off x="1547813" y="260350"/>
            <a:ext cx="5616575" cy="641350"/>
          </a:xfrm>
          <a:prstGeom prst="rect">
            <a:avLst/>
          </a:prstGeom>
          <a:noFill/>
          <a:ln w="9525">
            <a:noFill/>
            <a:miter lim="800000"/>
            <a:headEnd/>
            <a:tailEnd/>
          </a:ln>
          <a:effectLst/>
        </p:spPr>
        <p:txBody>
          <a:bodyPr>
            <a:spAutoFit/>
          </a:bodyPr>
          <a:lstStyle/>
          <a:p>
            <a:pPr algn="ctr"/>
            <a:r>
              <a:rPr lang="es-MX">
                <a:solidFill>
                  <a:srgbClr val="008000"/>
                </a:solidFill>
                <a:effectLst>
                  <a:outerShdw blurRad="38100" dist="38100" dir="2700000" algn="tl">
                    <a:srgbClr val="000000"/>
                  </a:outerShdw>
                </a:effectLst>
              </a:rPr>
              <a:t/>
            </a:r>
            <a:br>
              <a:rPr lang="es-MX">
                <a:solidFill>
                  <a:srgbClr val="008000"/>
                </a:solidFill>
                <a:effectLst>
                  <a:outerShdw blurRad="38100" dist="38100" dir="2700000" algn="tl">
                    <a:srgbClr val="000000"/>
                  </a:outerShdw>
                </a:effectLst>
              </a:rPr>
            </a:br>
            <a:endParaRPr lang="es-ES">
              <a:solidFill>
                <a:srgbClr val="008000"/>
              </a:solidFill>
              <a:effectLst>
                <a:outerShdw blurRad="38100" dist="38100" dir="2700000" algn="tl">
                  <a:srgbClr val="000000"/>
                </a:outerShdw>
              </a:effectLst>
            </a:endParaRPr>
          </a:p>
        </p:txBody>
      </p:sp>
      <p:pic>
        <p:nvPicPr>
          <p:cNvPr id="349189" name="Picture 5" descr="Resultado de imagen para aparceria pecuaria"/>
          <p:cNvPicPr>
            <a:picLocks noChangeAspect="1" noChangeArrowheads="1"/>
          </p:cNvPicPr>
          <p:nvPr/>
        </p:nvPicPr>
        <p:blipFill>
          <a:blip r:embed="rId2"/>
          <a:srcRect/>
          <a:stretch>
            <a:fillRect/>
          </a:stretch>
        </p:blipFill>
        <p:spPr bwMode="auto">
          <a:xfrm>
            <a:off x="468313" y="6021388"/>
            <a:ext cx="8207375" cy="836612"/>
          </a:xfrm>
          <a:prstGeom prst="rect">
            <a:avLst/>
          </a:prstGeom>
          <a:noFill/>
        </p:spPr>
      </p:pic>
      <p:pic>
        <p:nvPicPr>
          <p:cNvPr id="349191" name="Picture 7" descr="Resultado de imagen para ingresos brutos"/>
          <p:cNvPicPr>
            <a:picLocks noChangeAspect="1" noChangeArrowheads="1"/>
          </p:cNvPicPr>
          <p:nvPr/>
        </p:nvPicPr>
        <p:blipFill>
          <a:blip r:embed="rId3"/>
          <a:srcRect/>
          <a:stretch>
            <a:fillRect/>
          </a:stretch>
        </p:blipFill>
        <p:spPr bwMode="auto">
          <a:xfrm>
            <a:off x="155575" y="5373688"/>
            <a:ext cx="2552700" cy="1484312"/>
          </a:xfrm>
          <a:prstGeom prst="rect">
            <a:avLst/>
          </a:prstGeom>
          <a:noFill/>
        </p:spPr>
      </p:pic>
      <p:pic>
        <p:nvPicPr>
          <p:cNvPr id="1030" name="Picture 6" descr="Ganancias: Quienes pagarán desde septiembre con los cambios en las  deduccion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0152" y="260350"/>
            <a:ext cx="3203847" cy="11604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a:solidFill>
            <a:schemeClr val="folHlink"/>
          </a:solidFill>
          <a:ln>
            <a:solidFill>
              <a:schemeClr val="folHlink"/>
            </a:solidFill>
          </a:ln>
        </p:spPr>
        <p:txBody>
          <a:bodyPr/>
          <a:lstStyle/>
          <a:p>
            <a:r>
              <a:rPr lang="es-MX" sz="2400">
                <a:solidFill>
                  <a:srgbClr val="008000"/>
                </a:solidFill>
                <a:effectLst/>
              </a:rPr>
              <a:t>CONTRATO ACCIDENTAL POR COSECHA</a:t>
            </a:r>
            <a:br>
              <a:rPr lang="es-MX" sz="2400">
                <a:solidFill>
                  <a:srgbClr val="008000"/>
                </a:solidFill>
                <a:effectLst/>
              </a:rPr>
            </a:br>
            <a:endParaRPr lang="es-ES" sz="2400">
              <a:solidFill>
                <a:srgbClr val="008000"/>
              </a:solidFill>
              <a:effectLst/>
            </a:endParaRPr>
          </a:p>
        </p:txBody>
      </p:sp>
      <p:sp>
        <p:nvSpPr>
          <p:cNvPr id="187395" name="Rectangle 3"/>
          <p:cNvSpPr>
            <a:spLocks noGrp="1" noChangeArrowheads="1"/>
          </p:cNvSpPr>
          <p:nvPr>
            <p:ph type="body" idx="1"/>
          </p:nvPr>
        </p:nvSpPr>
        <p:spPr>
          <a:xfrm>
            <a:off x="685800" y="1196975"/>
            <a:ext cx="7696200" cy="4289425"/>
          </a:xfrm>
        </p:spPr>
        <p:txBody>
          <a:bodyPr/>
          <a:lstStyle/>
          <a:p>
            <a:pPr>
              <a:lnSpc>
                <a:spcPct val="80000"/>
              </a:lnSpc>
            </a:pPr>
            <a:endParaRPr lang="es-MX" sz="2000" b="1">
              <a:solidFill>
                <a:schemeClr val="tx2"/>
              </a:solidFill>
            </a:endParaRPr>
          </a:p>
          <a:p>
            <a:pPr>
              <a:lnSpc>
                <a:spcPct val="80000"/>
              </a:lnSpc>
              <a:buFont typeface="Wingdings" pitchFamily="2" charset="2"/>
              <a:buNone/>
            </a:pPr>
            <a:r>
              <a:rPr lang="es-ES" sz="2000" b="1">
                <a:solidFill>
                  <a:srgbClr val="008000"/>
                </a:solidFill>
                <a:effectLst/>
              </a:rPr>
              <a:t>Art. 39 Ley 13.246 excluye:</a:t>
            </a:r>
          </a:p>
          <a:p>
            <a:pPr>
              <a:lnSpc>
                <a:spcPct val="80000"/>
              </a:lnSpc>
            </a:pPr>
            <a:endParaRPr lang="es-ES" sz="2000" b="1">
              <a:solidFill>
                <a:srgbClr val="008000"/>
              </a:solidFill>
              <a:effectLst/>
            </a:endParaRPr>
          </a:p>
          <a:p>
            <a:pPr>
              <a:lnSpc>
                <a:spcPct val="80000"/>
              </a:lnSpc>
              <a:buFont typeface="Wingdings" pitchFamily="2" charset="2"/>
              <a:buNone/>
            </a:pPr>
            <a:r>
              <a:rPr lang="es-ES" sz="2000" b="1" i="1">
                <a:solidFill>
                  <a:srgbClr val="008000"/>
                </a:solidFill>
                <a:effectLst/>
              </a:rPr>
              <a:t>	a) </a:t>
            </a:r>
            <a:r>
              <a:rPr lang="es-ES" sz="2000" b="1">
                <a:solidFill>
                  <a:srgbClr val="008000"/>
                </a:solidFill>
                <a:effectLst/>
              </a:rPr>
              <a:t>Los contratos en los que se convenga, por su carácter accidental, </a:t>
            </a:r>
            <a:r>
              <a:rPr lang="es-ES" sz="2000" b="1">
                <a:solidFill>
                  <a:srgbClr val="9900CC"/>
                </a:solidFill>
                <a:effectLst/>
              </a:rPr>
              <a:t>la realización de hasta dos(2) cosechas</a:t>
            </a:r>
            <a:r>
              <a:rPr lang="es-ES" sz="2000" b="1">
                <a:solidFill>
                  <a:srgbClr val="008000"/>
                </a:solidFill>
                <a:effectLst/>
              </a:rPr>
              <a:t>, como máximo, </a:t>
            </a:r>
          </a:p>
          <a:p>
            <a:pPr>
              <a:lnSpc>
                <a:spcPct val="80000"/>
              </a:lnSpc>
              <a:buFont typeface="Wingdings" pitchFamily="2" charset="2"/>
              <a:buNone/>
            </a:pPr>
            <a:r>
              <a:rPr lang="es-ES" sz="2000" b="1">
                <a:solidFill>
                  <a:srgbClr val="008000"/>
                </a:solidFill>
                <a:effectLst/>
              </a:rPr>
              <a:t>	ya sea a razón de una (1) por año, </a:t>
            </a:r>
          </a:p>
          <a:p>
            <a:pPr>
              <a:lnSpc>
                <a:spcPct val="80000"/>
              </a:lnSpc>
              <a:buFont typeface="Wingdings" pitchFamily="2" charset="2"/>
              <a:buNone/>
            </a:pPr>
            <a:r>
              <a:rPr lang="es-ES" sz="2000" b="1">
                <a:solidFill>
                  <a:srgbClr val="008000"/>
                </a:solidFill>
                <a:effectLst/>
              </a:rPr>
              <a:t>	o dentro de un mismo año agrícola, cuando fuera posible realizarla sobre la misma superficie, </a:t>
            </a:r>
          </a:p>
          <a:p>
            <a:pPr>
              <a:lnSpc>
                <a:spcPct val="80000"/>
              </a:lnSpc>
              <a:buFont typeface="Wingdings" pitchFamily="2" charset="2"/>
              <a:buNone/>
            </a:pPr>
            <a:r>
              <a:rPr lang="es-ES" sz="2000" b="1">
                <a:solidFill>
                  <a:srgbClr val="008000"/>
                </a:solidFill>
                <a:effectLst/>
              </a:rPr>
              <a:t>	en cuyo caso el contrato no podrá exceder el plazo necesario para levantar la cosecha del último cultivo </a:t>
            </a:r>
          </a:p>
          <a:p>
            <a:pPr>
              <a:lnSpc>
                <a:spcPct val="80000"/>
              </a:lnSpc>
            </a:pPr>
            <a:endParaRPr lang="es-ES" sz="2000" b="1">
              <a:solidFill>
                <a:srgbClr val="008000"/>
              </a:solidFill>
              <a:effectLst/>
            </a:endParaRPr>
          </a:p>
          <a:p>
            <a:pPr>
              <a:lnSpc>
                <a:spcPct val="80000"/>
              </a:lnSpc>
            </a:pPr>
            <a:r>
              <a:rPr lang="es-ES" sz="2000" b="1">
                <a:solidFill>
                  <a:srgbClr val="008000"/>
                </a:solidFill>
                <a:effectLst/>
              </a:rPr>
              <a:t>b) Los contratos en virtud de los cuales se concede el uso y goce de un predio con destino exclusivo para pastoreo, celebrados por un plazo no mayor de un (1) año.”</a:t>
            </a:r>
          </a:p>
          <a:p>
            <a:pPr>
              <a:lnSpc>
                <a:spcPct val="80000"/>
              </a:lnSpc>
            </a:pPr>
            <a:endParaRPr lang="es-MX" sz="2000" b="1">
              <a:solidFill>
                <a:srgbClr val="008000"/>
              </a:solidFill>
              <a:effectLst/>
            </a:endParaRPr>
          </a:p>
          <a:p>
            <a:pPr>
              <a:lnSpc>
                <a:spcPct val="80000"/>
              </a:lnSpc>
            </a:pPr>
            <a:endParaRPr lang="es-ES" sz="2000">
              <a:solidFill>
                <a:srgbClr val="008000"/>
              </a:solidFill>
              <a:effectLst/>
            </a:endParaRPr>
          </a:p>
        </p:txBody>
      </p:sp>
      <p:pic>
        <p:nvPicPr>
          <p:cNvPr id="187397" name="Picture 5" descr="Resultado de imagen para contrato accidental definicion"/>
          <p:cNvPicPr>
            <a:picLocks noChangeAspect="1" noChangeArrowheads="1"/>
          </p:cNvPicPr>
          <p:nvPr/>
        </p:nvPicPr>
        <p:blipFill>
          <a:blip r:embed="rId2"/>
          <a:srcRect/>
          <a:stretch>
            <a:fillRect/>
          </a:stretch>
        </p:blipFill>
        <p:spPr bwMode="auto">
          <a:xfrm>
            <a:off x="4500563" y="5157788"/>
            <a:ext cx="4032250" cy="1511300"/>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p:txBody>
          <a:bodyPr/>
          <a:lstStyle/>
          <a:p>
            <a:r>
              <a:rPr lang="es-ES" sz="4000" dirty="0" smtClean="0">
                <a:solidFill>
                  <a:srgbClr val="9900CC"/>
                </a:solidFill>
              </a:rPr>
              <a:t/>
            </a:r>
            <a:br>
              <a:rPr lang="es-ES" sz="4000" dirty="0" smtClean="0">
                <a:solidFill>
                  <a:srgbClr val="9900CC"/>
                </a:solidFill>
              </a:rPr>
            </a:br>
            <a:r>
              <a:rPr lang="es-ES" sz="4000" dirty="0">
                <a:solidFill>
                  <a:srgbClr val="9900CC"/>
                </a:solidFill>
              </a:rPr>
              <a:t/>
            </a:r>
            <a:br>
              <a:rPr lang="es-ES" sz="4000" dirty="0">
                <a:solidFill>
                  <a:srgbClr val="9900CC"/>
                </a:solidFill>
              </a:rPr>
            </a:br>
            <a:r>
              <a:rPr lang="es-ES" sz="4000" dirty="0" smtClean="0">
                <a:solidFill>
                  <a:srgbClr val="9900CC"/>
                </a:solidFill>
              </a:rPr>
              <a:t>Impugnación </a:t>
            </a:r>
            <a:r>
              <a:rPr lang="es-ES" sz="4000" dirty="0">
                <a:solidFill>
                  <a:srgbClr val="9900CC"/>
                </a:solidFill>
              </a:rPr>
              <a:t>de gastos por no haber actuado como agente de retención</a:t>
            </a:r>
          </a:p>
        </p:txBody>
      </p:sp>
      <p:sp>
        <p:nvSpPr>
          <p:cNvPr id="297987" name="Rectangle 3"/>
          <p:cNvSpPr>
            <a:spLocks noGrp="1" noChangeArrowheads="1"/>
          </p:cNvSpPr>
          <p:nvPr>
            <p:ph type="body" idx="1"/>
          </p:nvPr>
        </p:nvSpPr>
        <p:spPr/>
        <p:txBody>
          <a:bodyPr/>
          <a:lstStyle/>
          <a:p>
            <a:pPr>
              <a:lnSpc>
                <a:spcPct val="90000"/>
              </a:lnSpc>
              <a:buFont typeface="Wingdings" pitchFamily="2" charset="2"/>
              <a:buNone/>
            </a:pPr>
            <a:r>
              <a:rPr lang="es-ES" dirty="0"/>
              <a:t/>
            </a:r>
            <a:br>
              <a:rPr lang="es-ES" dirty="0"/>
            </a:br>
            <a:r>
              <a:rPr lang="es-ES" dirty="0">
                <a:solidFill>
                  <a:srgbClr val="000000"/>
                </a:solidFill>
                <a:effectLst/>
              </a:rPr>
              <a:t>El artículo </a:t>
            </a:r>
            <a:r>
              <a:rPr lang="es-ES" dirty="0" smtClean="0">
                <a:solidFill>
                  <a:srgbClr val="000000"/>
                </a:solidFill>
                <a:effectLst/>
              </a:rPr>
              <a:t>43 </a:t>
            </a:r>
            <a:r>
              <a:rPr lang="es-ES" dirty="0">
                <a:solidFill>
                  <a:srgbClr val="000000"/>
                </a:solidFill>
                <a:effectLst/>
              </a:rPr>
              <a:t>de la LIG establece que "Cuando el contribuyente no haya dado cumplimiento a su obligación de retener el impuesto de conformidad con las normas vigentes, la </a:t>
            </a:r>
            <a:r>
              <a:rPr lang="es-ES" dirty="0" smtClean="0">
                <a:solidFill>
                  <a:srgbClr val="000000"/>
                </a:solidFill>
                <a:effectLst/>
              </a:rPr>
              <a:t>AFIP </a:t>
            </a:r>
            <a:r>
              <a:rPr lang="es-ES" dirty="0">
                <a:solidFill>
                  <a:srgbClr val="000000"/>
                </a:solidFill>
                <a:effectLst/>
              </a:rPr>
              <a:t>podrá, a los efectos del balance impositivo del contribuyente, impugnar el gasto efectuado por éste".</a:t>
            </a:r>
            <a:br>
              <a:rPr lang="es-ES" dirty="0">
                <a:solidFill>
                  <a:srgbClr val="000000"/>
                </a:solidFill>
                <a:effectLst/>
              </a:rPr>
            </a:br>
            <a:endParaRPr lang="es-ES" dirty="0">
              <a:solidFill>
                <a:srgbClr val="000000"/>
              </a:solidFill>
              <a:effectLst/>
            </a:endParaRPr>
          </a:p>
        </p:txBody>
      </p:sp>
      <p:sp>
        <p:nvSpPr>
          <p:cNvPr id="297989" name="AutoShape 5" descr="Resultado de imagen para impugnacion de gastos y honorarios"/>
          <p:cNvSpPr>
            <a:spLocks noChangeAspect="1" noChangeArrowheads="1"/>
          </p:cNvSpPr>
          <p:nvPr/>
        </p:nvSpPr>
        <p:spPr bwMode="auto">
          <a:xfrm>
            <a:off x="155575" y="46038"/>
            <a:ext cx="304800" cy="304800"/>
          </a:xfrm>
          <a:prstGeom prst="rect">
            <a:avLst/>
          </a:prstGeom>
          <a:noFill/>
        </p:spPr>
        <p:txBody>
          <a:bodyPr/>
          <a:lstStyle/>
          <a:p>
            <a:endParaRPr lang="es-AR"/>
          </a:p>
        </p:txBody>
      </p:sp>
      <p:pic>
        <p:nvPicPr>
          <p:cNvPr id="297991" name="Picture 7" descr="cropped-soyperito-150x150"/>
          <p:cNvPicPr>
            <a:picLocks noChangeAspect="1" noChangeArrowheads="1"/>
          </p:cNvPicPr>
          <p:nvPr/>
        </p:nvPicPr>
        <p:blipFill>
          <a:blip r:embed="rId2"/>
          <a:srcRect/>
          <a:stretch>
            <a:fillRect/>
          </a:stretch>
        </p:blipFill>
        <p:spPr bwMode="auto">
          <a:xfrm>
            <a:off x="4932363" y="4941169"/>
            <a:ext cx="4211637" cy="1800200"/>
          </a:xfrm>
          <a:prstGeom prst="rect">
            <a:avLst/>
          </a:prstGeom>
          <a:noFill/>
        </p:spPr>
      </p:pic>
      <p:sp>
        <p:nvSpPr>
          <p:cNvPr id="6" name="Rectangle 2"/>
          <p:cNvSpPr txBox="1">
            <a:spLocks noChangeArrowheads="1"/>
          </p:cNvSpPr>
          <p:nvPr/>
        </p:nvSpPr>
        <p:spPr bwMode="auto">
          <a:xfrm>
            <a:off x="457200" y="1"/>
            <a:ext cx="8229600" cy="10715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9pPr>
          </a:lstStyle>
          <a:p>
            <a:r>
              <a:rPr lang="es-ES" sz="2400" b="0" kern="0" smtClean="0">
                <a:solidFill>
                  <a:srgbClr val="000000"/>
                </a:solidFill>
                <a:effectLst>
                  <a:outerShdw blurRad="38100" dist="38100" dir="2700000" algn="tl">
                    <a:srgbClr val="FFFFFF"/>
                  </a:outerShdw>
                </a:effectLst>
              </a:rPr>
              <a:t>Las exigencias del Organismo recaudador</a:t>
            </a:r>
            <a:endParaRPr lang="es-ES" sz="2400" b="0" kern="0" dirty="0">
              <a:solidFill>
                <a:srgbClr val="000000"/>
              </a:solidFill>
              <a:effectLst>
                <a:outerShdw blurRad="38100" dist="38100" dir="2700000" algn="tl">
                  <a:srgbClr val="FFFFFF"/>
                </a:outerShdw>
              </a:effectLst>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a:xfrm>
            <a:off x="457200" y="1"/>
            <a:ext cx="8229600" cy="857232"/>
          </a:xfrm>
        </p:spPr>
        <p:txBody>
          <a:bodyPr/>
          <a:lstStyle/>
          <a:p>
            <a:r>
              <a:rPr lang="es-ES" sz="2400" b="0" dirty="0">
                <a:solidFill>
                  <a:srgbClr val="000000"/>
                </a:solidFill>
                <a:effectLst>
                  <a:outerShdw blurRad="38100" dist="38100" dir="2700000" algn="tl">
                    <a:srgbClr val="FFFFFF"/>
                  </a:outerShdw>
                </a:effectLst>
              </a:rPr>
              <a:t>Las exigencias del Organismo recaudador</a:t>
            </a:r>
          </a:p>
        </p:txBody>
      </p:sp>
      <p:sp>
        <p:nvSpPr>
          <p:cNvPr id="272387" name="Rectangle 3"/>
          <p:cNvSpPr>
            <a:spLocks noGrp="1" noChangeArrowheads="1"/>
          </p:cNvSpPr>
          <p:nvPr>
            <p:ph type="body" idx="1"/>
          </p:nvPr>
        </p:nvSpPr>
        <p:spPr>
          <a:xfrm>
            <a:off x="395288" y="928670"/>
            <a:ext cx="8497887" cy="4557730"/>
          </a:xfrm>
        </p:spPr>
        <p:txBody>
          <a:bodyPr/>
          <a:lstStyle/>
          <a:p>
            <a:pPr algn="ctr">
              <a:lnSpc>
                <a:spcPct val="90000"/>
              </a:lnSpc>
              <a:buFont typeface="Wingdings" pitchFamily="2" charset="2"/>
              <a:buNone/>
            </a:pPr>
            <a:r>
              <a:rPr lang="es-MX" sz="2400" b="1" dirty="0" smtClean="0">
                <a:solidFill>
                  <a:srgbClr val="9900CC"/>
                </a:solidFill>
                <a:effectLst/>
              </a:rPr>
              <a:t>SISA</a:t>
            </a:r>
            <a:r>
              <a:rPr lang="es-MX" sz="2000" b="1" dirty="0" smtClean="0">
                <a:solidFill>
                  <a:srgbClr val="9900CC"/>
                </a:solidFill>
                <a:effectLst/>
              </a:rPr>
              <a:t>: CONTRATOS E INFORMACION  </a:t>
            </a:r>
            <a:r>
              <a:rPr lang="es-MX" sz="2000" b="1" dirty="0">
                <a:solidFill>
                  <a:srgbClr val="9900CC"/>
                </a:solidFill>
                <a:effectLst/>
              </a:rPr>
              <a:t>PRODUCTIVA</a:t>
            </a:r>
          </a:p>
          <a:p>
            <a:pPr>
              <a:lnSpc>
                <a:spcPct val="90000"/>
              </a:lnSpc>
              <a:buFont typeface="Wingdings" pitchFamily="2" charset="2"/>
              <a:buNone/>
            </a:pPr>
            <a:endParaRPr lang="es-MX" sz="2000" b="1" dirty="0">
              <a:solidFill>
                <a:srgbClr val="9900CC"/>
              </a:solidFill>
              <a:effectLst/>
            </a:endParaRPr>
          </a:p>
          <a:p>
            <a:pPr>
              <a:lnSpc>
                <a:spcPct val="90000"/>
              </a:lnSpc>
              <a:buFont typeface="Wingdings" pitchFamily="2" charset="2"/>
              <a:buNone/>
            </a:pPr>
            <a:r>
              <a:rPr lang="es-ES" sz="2000" b="1" dirty="0">
                <a:solidFill>
                  <a:srgbClr val="000000"/>
                </a:solidFill>
                <a:effectLst>
                  <a:outerShdw blurRad="38100" dist="38100" dir="2700000" algn="tl">
                    <a:srgbClr val="FFFFFF"/>
                  </a:outerShdw>
                </a:effectLst>
              </a:rPr>
              <a:t>ARRENDADORES COMERCIANTES EN GRANOS:</a:t>
            </a:r>
          </a:p>
          <a:p>
            <a:pPr>
              <a:lnSpc>
                <a:spcPct val="90000"/>
              </a:lnSpc>
              <a:buFont typeface="Wingdings" pitchFamily="2" charset="2"/>
              <a:buNone/>
            </a:pPr>
            <a:r>
              <a:rPr lang="es-ES" sz="2400" dirty="0">
                <a:solidFill>
                  <a:srgbClr val="000000"/>
                </a:solidFill>
                <a:effectLst>
                  <a:outerShdw blurRad="38100" dist="38100" dir="2700000" algn="tl">
                    <a:srgbClr val="FFFFFF"/>
                  </a:outerShdw>
                </a:effectLst>
              </a:rPr>
              <a:t>	</a:t>
            </a:r>
            <a:r>
              <a:rPr lang="es-ES" sz="2400" dirty="0">
                <a:solidFill>
                  <a:srgbClr val="000000"/>
                </a:solidFill>
                <a:effectLst/>
              </a:rPr>
              <a:t>No les corresponde declarar la existencia de granos obtenidos de terceros en concepto de pago en especie por el arrendamiento de inmuebles rurales (</a:t>
            </a:r>
            <a:r>
              <a:rPr lang="es-ES" sz="2400" u="sng" dirty="0">
                <a:solidFill>
                  <a:srgbClr val="000000"/>
                </a:solidFill>
                <a:effectLst/>
              </a:rPr>
              <a:t>dado que no son de su propia producción</a:t>
            </a:r>
            <a:r>
              <a:rPr lang="es-ES" sz="2400" dirty="0">
                <a:solidFill>
                  <a:srgbClr val="000000"/>
                </a:solidFill>
                <a:effectLst/>
              </a:rPr>
              <a:t>). </a:t>
            </a:r>
          </a:p>
          <a:p>
            <a:pPr>
              <a:lnSpc>
                <a:spcPct val="90000"/>
              </a:lnSpc>
              <a:buFont typeface="Wingdings" pitchFamily="2" charset="2"/>
              <a:buNone/>
            </a:pPr>
            <a:r>
              <a:rPr lang="es-ES" sz="2400" dirty="0">
                <a:solidFill>
                  <a:srgbClr val="000000"/>
                </a:solidFill>
                <a:effectLst/>
              </a:rPr>
              <a:t>	Tampoco les corresponde declarar capacidad de </a:t>
            </a:r>
            <a:r>
              <a:rPr lang="es-ES" sz="2400" dirty="0" smtClean="0">
                <a:solidFill>
                  <a:srgbClr val="000000"/>
                </a:solidFill>
                <a:effectLst/>
              </a:rPr>
              <a:t>producción o la producción del </a:t>
            </a:r>
            <a:r>
              <a:rPr lang="es-ES" sz="2400" dirty="0">
                <a:solidFill>
                  <a:srgbClr val="000000"/>
                </a:solidFill>
                <a:effectLst/>
              </a:rPr>
              <a:t>inmueble cedido en arrendamiento (dado que esta superficie la declarará el arrendatario). </a:t>
            </a:r>
          </a:p>
          <a:p>
            <a:pPr>
              <a:lnSpc>
                <a:spcPct val="90000"/>
              </a:lnSpc>
              <a:buFont typeface="Wingdings" pitchFamily="2" charset="2"/>
              <a:buNone/>
            </a:pPr>
            <a:endParaRPr lang="es-ES" sz="2000" dirty="0">
              <a:solidFill>
                <a:srgbClr val="000000"/>
              </a:solidFill>
              <a:effectLst/>
            </a:endParaRPr>
          </a:p>
        </p:txBody>
      </p:sp>
      <p:pic>
        <p:nvPicPr>
          <p:cNvPr id="272389" name="Picture 5" descr="Resultado de imagen para rg 2750 afip"/>
          <p:cNvPicPr>
            <a:picLocks noChangeAspect="1" noChangeArrowheads="1"/>
          </p:cNvPicPr>
          <p:nvPr/>
        </p:nvPicPr>
        <p:blipFill>
          <a:blip r:embed="rId2"/>
          <a:srcRect/>
          <a:stretch>
            <a:fillRect/>
          </a:stretch>
        </p:blipFill>
        <p:spPr bwMode="auto">
          <a:xfrm>
            <a:off x="0" y="5157788"/>
            <a:ext cx="9144000" cy="1700212"/>
          </a:xfrm>
          <a:prstGeom prst="rect">
            <a:avLst/>
          </a:prstGeom>
          <a:noFill/>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3410" name="Rectangle 2"/>
          <p:cNvSpPr>
            <a:spLocks noGrp="1" noChangeArrowheads="1"/>
          </p:cNvSpPr>
          <p:nvPr>
            <p:ph type="title"/>
          </p:nvPr>
        </p:nvSpPr>
        <p:spPr>
          <a:xfrm>
            <a:off x="457200" y="1"/>
            <a:ext cx="8229600" cy="1071546"/>
          </a:xfrm>
        </p:spPr>
        <p:txBody>
          <a:bodyPr/>
          <a:lstStyle/>
          <a:p>
            <a:r>
              <a:rPr lang="es-ES" sz="2400" b="0" dirty="0">
                <a:solidFill>
                  <a:srgbClr val="000000"/>
                </a:solidFill>
                <a:effectLst>
                  <a:outerShdw blurRad="38100" dist="38100" dir="2700000" algn="tl">
                    <a:srgbClr val="FFFFFF"/>
                  </a:outerShdw>
                </a:effectLst>
              </a:rPr>
              <a:t>Las exigencias del Organismo recaudador</a:t>
            </a:r>
          </a:p>
        </p:txBody>
      </p:sp>
      <p:sp>
        <p:nvSpPr>
          <p:cNvPr id="273411" name="Rectangle 3"/>
          <p:cNvSpPr>
            <a:spLocks noGrp="1" noChangeArrowheads="1"/>
          </p:cNvSpPr>
          <p:nvPr>
            <p:ph type="body" idx="1"/>
          </p:nvPr>
        </p:nvSpPr>
        <p:spPr>
          <a:xfrm>
            <a:off x="395288" y="1071546"/>
            <a:ext cx="8497887" cy="4414854"/>
          </a:xfrm>
        </p:spPr>
        <p:txBody>
          <a:bodyPr/>
          <a:lstStyle/>
          <a:p>
            <a:pPr algn="ctr">
              <a:buFont typeface="Wingdings" pitchFamily="2" charset="2"/>
              <a:buNone/>
            </a:pPr>
            <a:r>
              <a:rPr lang="es-MX" sz="2800" b="1" dirty="0" smtClean="0">
                <a:solidFill>
                  <a:srgbClr val="9900CC"/>
                </a:solidFill>
                <a:effectLst/>
              </a:rPr>
              <a:t>SISA</a:t>
            </a:r>
            <a:r>
              <a:rPr lang="es-MX" sz="2400" b="1" dirty="0" smtClean="0">
                <a:solidFill>
                  <a:srgbClr val="9900CC"/>
                </a:solidFill>
                <a:effectLst/>
              </a:rPr>
              <a:t>: CONTRATOS E INFORMACION PRODUCTIVA</a:t>
            </a:r>
          </a:p>
          <a:p>
            <a:pPr algn="ctr">
              <a:buFont typeface="Wingdings" pitchFamily="2" charset="2"/>
              <a:buNone/>
            </a:pPr>
            <a:endParaRPr lang="es-MX" sz="2400" b="1" dirty="0">
              <a:solidFill>
                <a:srgbClr val="9900CC"/>
              </a:solidFill>
              <a:effectLst/>
            </a:endParaRPr>
          </a:p>
          <a:p>
            <a:pPr>
              <a:buFont typeface="Wingdings" pitchFamily="2" charset="2"/>
              <a:buNone/>
            </a:pPr>
            <a:r>
              <a:rPr lang="es-ES" sz="2800" b="1" dirty="0">
                <a:solidFill>
                  <a:srgbClr val="000000"/>
                </a:solidFill>
                <a:effectLst>
                  <a:outerShdw blurRad="38100" dist="38100" dir="2700000" algn="tl">
                    <a:srgbClr val="FFFFFF"/>
                  </a:outerShdw>
                </a:effectLst>
              </a:rPr>
              <a:t>APARCERIAS:</a:t>
            </a:r>
          </a:p>
          <a:p>
            <a:pPr>
              <a:buFont typeface="Wingdings" pitchFamily="2" charset="2"/>
              <a:buNone/>
            </a:pPr>
            <a:r>
              <a:rPr lang="es-ES" sz="2800" dirty="0">
                <a:solidFill>
                  <a:srgbClr val="000000"/>
                </a:solidFill>
                <a:effectLst>
                  <a:outerShdw blurRad="38100" dist="38100" dir="2700000" algn="tl">
                    <a:srgbClr val="FFFFFF"/>
                  </a:outerShdw>
                </a:effectLst>
              </a:rPr>
              <a:t>	En este tipo de contratos, todos los sujetos son considerados productores, entonces cada uno deberá informar la superficie destinada a cultivos, de acuerdo a la participación que tenga en el contrato. </a:t>
            </a:r>
          </a:p>
          <a:p>
            <a:pPr>
              <a:buFont typeface="Wingdings" pitchFamily="2" charset="2"/>
              <a:buNone/>
            </a:pPr>
            <a:endParaRPr lang="es-ES" sz="2800" dirty="0">
              <a:solidFill>
                <a:srgbClr val="000000"/>
              </a:solidFill>
              <a:effectLst>
                <a:outerShdw blurRad="38100" dist="38100" dir="2700000" algn="tl">
                  <a:srgbClr val="FFFFFF"/>
                </a:outerShdw>
              </a:effectLst>
            </a:endParaRPr>
          </a:p>
          <a:p>
            <a:pPr>
              <a:buFont typeface="Wingdings" pitchFamily="2" charset="2"/>
              <a:buNone/>
            </a:pPr>
            <a:endParaRPr lang="es-MX" sz="2400" dirty="0"/>
          </a:p>
        </p:txBody>
      </p:sp>
      <p:pic>
        <p:nvPicPr>
          <p:cNvPr id="273413" name="Picture 5" descr="Resultado de imagen para rg 2750 afip"/>
          <p:cNvPicPr>
            <a:picLocks noChangeAspect="1" noChangeArrowheads="1"/>
          </p:cNvPicPr>
          <p:nvPr/>
        </p:nvPicPr>
        <p:blipFill>
          <a:blip r:embed="rId2"/>
          <a:srcRect/>
          <a:stretch>
            <a:fillRect/>
          </a:stretch>
        </p:blipFill>
        <p:spPr bwMode="auto">
          <a:xfrm>
            <a:off x="0" y="4797425"/>
            <a:ext cx="9144000" cy="2060575"/>
          </a:xfrm>
          <a:prstGeom prst="rect">
            <a:avLst/>
          </a:prstGeom>
          <a:noFill/>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7266" name="Rectangle 2"/>
          <p:cNvSpPr>
            <a:spLocks noGrp="1" noChangeArrowheads="1"/>
          </p:cNvSpPr>
          <p:nvPr>
            <p:ph type="title"/>
          </p:nvPr>
        </p:nvSpPr>
        <p:spPr>
          <a:xfrm>
            <a:off x="457200" y="277813"/>
            <a:ext cx="8229600" cy="539750"/>
          </a:xfrm>
        </p:spPr>
        <p:txBody>
          <a:bodyPr/>
          <a:lstStyle/>
          <a:p>
            <a:r>
              <a:rPr lang="es-MX" sz="2800" dirty="0" smtClean="0">
                <a:solidFill>
                  <a:schemeClr val="accent2"/>
                </a:solidFill>
              </a:rPr>
              <a:t/>
            </a:r>
            <a:br>
              <a:rPr lang="es-MX" sz="2800" dirty="0" smtClean="0">
                <a:solidFill>
                  <a:schemeClr val="accent2"/>
                </a:solidFill>
              </a:rPr>
            </a:br>
            <a:r>
              <a:rPr lang="es-MX" sz="2800" dirty="0" smtClean="0">
                <a:solidFill>
                  <a:schemeClr val="accent2"/>
                </a:solidFill>
              </a:rPr>
              <a:t/>
            </a:r>
            <a:br>
              <a:rPr lang="es-MX" sz="2800" dirty="0" smtClean="0">
                <a:solidFill>
                  <a:schemeClr val="accent2"/>
                </a:solidFill>
              </a:rPr>
            </a:br>
            <a:r>
              <a:rPr lang="es-MX" sz="2800" dirty="0" smtClean="0">
                <a:solidFill>
                  <a:schemeClr val="accent2"/>
                </a:solidFill>
              </a:rPr>
              <a:t/>
            </a:r>
            <a:br>
              <a:rPr lang="es-MX" sz="2800" dirty="0" smtClean="0">
                <a:solidFill>
                  <a:schemeClr val="accent2"/>
                </a:solidFill>
              </a:rPr>
            </a:br>
            <a:r>
              <a:rPr lang="es-MX" sz="2800" dirty="0" smtClean="0">
                <a:solidFill>
                  <a:schemeClr val="accent2"/>
                </a:solidFill>
              </a:rPr>
              <a:t>RETENCIONES </a:t>
            </a:r>
            <a:r>
              <a:rPr lang="es-MX" sz="2800" dirty="0">
                <a:solidFill>
                  <a:schemeClr val="accent2"/>
                </a:solidFill>
              </a:rPr>
              <a:t>DE GANANCIAS</a:t>
            </a:r>
            <a:endParaRPr lang="es-ES" sz="2800" dirty="0">
              <a:solidFill>
                <a:schemeClr val="accent2"/>
              </a:solidFill>
            </a:endParaRPr>
          </a:p>
        </p:txBody>
      </p:sp>
      <p:sp>
        <p:nvSpPr>
          <p:cNvPr id="267267" name="Rectangle 3"/>
          <p:cNvSpPr>
            <a:spLocks noGrp="1" noChangeArrowheads="1"/>
          </p:cNvSpPr>
          <p:nvPr>
            <p:ph type="body" idx="1"/>
          </p:nvPr>
        </p:nvSpPr>
        <p:spPr>
          <a:xfrm>
            <a:off x="1187450" y="1341438"/>
            <a:ext cx="7956550" cy="5040312"/>
          </a:xfrm>
        </p:spPr>
        <p:txBody>
          <a:bodyPr/>
          <a:lstStyle/>
          <a:p>
            <a:pPr>
              <a:lnSpc>
                <a:spcPct val="80000"/>
              </a:lnSpc>
              <a:buFont typeface="Wingdings" pitchFamily="2" charset="2"/>
              <a:buNone/>
            </a:pPr>
            <a:r>
              <a:rPr lang="es-ES" sz="1800" dirty="0"/>
              <a:t>	</a:t>
            </a:r>
            <a:endParaRPr lang="es-ES" sz="1800" dirty="0" smtClean="0"/>
          </a:p>
          <a:p>
            <a:pPr>
              <a:lnSpc>
                <a:spcPct val="80000"/>
              </a:lnSpc>
              <a:buFont typeface="Wingdings" pitchFamily="2" charset="2"/>
              <a:buNone/>
            </a:pPr>
            <a:r>
              <a:rPr lang="es-ES" sz="2400" dirty="0" smtClean="0">
                <a:solidFill>
                  <a:srgbClr val="000000"/>
                </a:solidFill>
                <a:effectLst/>
              </a:rPr>
              <a:t>Por </a:t>
            </a:r>
            <a:r>
              <a:rPr lang="es-ES" sz="2400" dirty="0">
                <a:solidFill>
                  <a:srgbClr val="000000"/>
                </a:solidFill>
                <a:effectLst/>
              </a:rPr>
              <a:t>aplicación de la RG (AFIP) </a:t>
            </a:r>
            <a:r>
              <a:rPr lang="es-ES" sz="2400" dirty="0" smtClean="0">
                <a:solidFill>
                  <a:srgbClr val="000000"/>
                </a:solidFill>
                <a:effectLst/>
              </a:rPr>
              <a:t>830/2000 y sus </a:t>
            </a:r>
            <a:r>
              <a:rPr lang="es-ES" sz="2400" dirty="0" err="1" smtClean="0">
                <a:solidFill>
                  <a:srgbClr val="000000"/>
                </a:solidFill>
                <a:effectLst/>
              </a:rPr>
              <a:t>modif</a:t>
            </a:r>
            <a:r>
              <a:rPr lang="es-ES" sz="2400" dirty="0" smtClean="0">
                <a:solidFill>
                  <a:srgbClr val="000000"/>
                </a:solidFill>
                <a:effectLst/>
              </a:rPr>
              <a:t>., </a:t>
            </a:r>
            <a:r>
              <a:rPr lang="es-ES" sz="2400" dirty="0">
                <a:solidFill>
                  <a:srgbClr val="000000"/>
                </a:solidFill>
                <a:effectLst/>
              </a:rPr>
              <a:t>los pagos de arrendamiento son pasibles de retención de impuesto a las ganancias. </a:t>
            </a:r>
          </a:p>
          <a:p>
            <a:pPr>
              <a:lnSpc>
                <a:spcPct val="80000"/>
              </a:lnSpc>
              <a:buFont typeface="Wingdings" pitchFamily="2" charset="2"/>
              <a:buNone/>
            </a:pPr>
            <a:endParaRPr lang="es-ES" sz="2400" dirty="0">
              <a:solidFill>
                <a:srgbClr val="000000"/>
              </a:solidFill>
              <a:effectLst/>
            </a:endParaRPr>
          </a:p>
          <a:p>
            <a:pPr>
              <a:lnSpc>
                <a:spcPct val="80000"/>
              </a:lnSpc>
              <a:buFont typeface="Wingdings" pitchFamily="2" charset="2"/>
              <a:buNone/>
            </a:pPr>
            <a:r>
              <a:rPr lang="es-ES" sz="2400" dirty="0">
                <a:solidFill>
                  <a:srgbClr val="000000"/>
                </a:solidFill>
                <a:effectLst/>
              </a:rPr>
              <a:t>	</a:t>
            </a:r>
            <a:r>
              <a:rPr lang="es-ES" sz="2400" dirty="0">
                <a:solidFill>
                  <a:srgbClr val="FF0000"/>
                </a:solidFill>
                <a:effectLst/>
              </a:rPr>
              <a:t>El monto no imponible </a:t>
            </a:r>
            <a:r>
              <a:rPr lang="es-ES" sz="2400" dirty="0" smtClean="0">
                <a:solidFill>
                  <a:srgbClr val="FF0000"/>
                </a:solidFill>
                <a:effectLst/>
              </a:rPr>
              <a:t>(desde 1/8/19) asciende </a:t>
            </a:r>
            <a:r>
              <a:rPr lang="es-ES" sz="2400" dirty="0">
                <a:solidFill>
                  <a:srgbClr val="FF0000"/>
                </a:solidFill>
                <a:effectLst/>
              </a:rPr>
              <a:t>a $ </a:t>
            </a:r>
            <a:r>
              <a:rPr lang="es-ES" sz="2400" dirty="0" smtClean="0">
                <a:solidFill>
                  <a:srgbClr val="FF0000"/>
                </a:solidFill>
                <a:effectLst/>
              </a:rPr>
              <a:t>134.400 </a:t>
            </a:r>
            <a:r>
              <a:rPr lang="es-ES" sz="2400" dirty="0">
                <a:solidFill>
                  <a:srgbClr val="FF0000"/>
                </a:solidFill>
                <a:effectLst/>
              </a:rPr>
              <a:t>anuales o </a:t>
            </a:r>
            <a:r>
              <a:rPr lang="es-ES" sz="2400" dirty="0" smtClean="0">
                <a:solidFill>
                  <a:srgbClr val="FF0000"/>
                </a:solidFill>
                <a:effectLst/>
              </a:rPr>
              <a:t>$11.200 mensuales…</a:t>
            </a:r>
            <a:endParaRPr lang="es-ES" sz="2400" dirty="0">
              <a:solidFill>
                <a:srgbClr val="FF0000"/>
              </a:solidFill>
              <a:effectLst/>
            </a:endParaRPr>
          </a:p>
          <a:p>
            <a:pPr>
              <a:lnSpc>
                <a:spcPct val="80000"/>
              </a:lnSpc>
              <a:buFont typeface="Wingdings" pitchFamily="2" charset="2"/>
              <a:buNone/>
            </a:pPr>
            <a:endParaRPr lang="es-ES" sz="2400" dirty="0">
              <a:solidFill>
                <a:srgbClr val="000000"/>
              </a:solidFill>
              <a:effectLst/>
            </a:endParaRPr>
          </a:p>
          <a:p>
            <a:pPr>
              <a:lnSpc>
                <a:spcPct val="80000"/>
              </a:lnSpc>
              <a:buFont typeface="Wingdings" pitchFamily="2" charset="2"/>
              <a:buNone/>
            </a:pPr>
            <a:r>
              <a:rPr lang="es-ES" sz="2400" dirty="0">
                <a:solidFill>
                  <a:srgbClr val="000000"/>
                </a:solidFill>
                <a:effectLst/>
              </a:rPr>
              <a:t>		El locatario debe extender constancia de retención e ingresar el monto según lo dispuesto para el SICORE. </a:t>
            </a:r>
          </a:p>
          <a:p>
            <a:pPr>
              <a:lnSpc>
                <a:spcPct val="80000"/>
              </a:lnSpc>
              <a:buFont typeface="Wingdings" pitchFamily="2" charset="2"/>
              <a:buNone/>
            </a:pPr>
            <a:endParaRPr lang="es-ES" sz="2400" dirty="0">
              <a:solidFill>
                <a:srgbClr val="000000"/>
              </a:solidFill>
              <a:effectLst/>
            </a:endParaRPr>
          </a:p>
          <a:p>
            <a:pPr>
              <a:lnSpc>
                <a:spcPct val="80000"/>
              </a:lnSpc>
              <a:buFont typeface="Wingdings" pitchFamily="2" charset="2"/>
              <a:buNone/>
            </a:pPr>
            <a:r>
              <a:rPr lang="es-ES" sz="2400" dirty="0">
                <a:solidFill>
                  <a:srgbClr val="000000"/>
                </a:solidFill>
                <a:effectLst/>
              </a:rPr>
              <a:t>	Los </a:t>
            </a:r>
            <a:r>
              <a:rPr lang="es-ES" sz="2400" dirty="0" err="1">
                <a:solidFill>
                  <a:srgbClr val="000000"/>
                </a:solidFill>
                <a:effectLst/>
              </a:rPr>
              <a:t>monotributistas</a:t>
            </a:r>
            <a:r>
              <a:rPr lang="es-ES" sz="2400" dirty="0">
                <a:solidFill>
                  <a:srgbClr val="000000"/>
                </a:solidFill>
                <a:effectLst/>
              </a:rPr>
              <a:t> no son sujetos de retención.</a:t>
            </a:r>
          </a:p>
        </p:txBody>
      </p:sp>
      <p:pic>
        <p:nvPicPr>
          <p:cNvPr id="267269" name="Picture 5" descr="Resultado de imagen para retenciones de impuestos"/>
          <p:cNvPicPr>
            <a:picLocks noChangeAspect="1" noChangeArrowheads="1"/>
          </p:cNvPicPr>
          <p:nvPr/>
        </p:nvPicPr>
        <p:blipFill>
          <a:blip r:embed="rId2"/>
          <a:srcRect/>
          <a:stretch>
            <a:fillRect/>
          </a:stretch>
        </p:blipFill>
        <p:spPr bwMode="auto">
          <a:xfrm>
            <a:off x="0" y="1989138"/>
            <a:ext cx="1547813" cy="3095625"/>
          </a:xfrm>
          <a:prstGeom prst="rect">
            <a:avLst/>
          </a:prstGeom>
          <a:noFill/>
        </p:spPr>
      </p:pic>
      <p:sp>
        <p:nvSpPr>
          <p:cNvPr id="5" name="Rectangle 2"/>
          <p:cNvSpPr txBox="1">
            <a:spLocks noChangeArrowheads="1"/>
          </p:cNvSpPr>
          <p:nvPr/>
        </p:nvSpPr>
        <p:spPr bwMode="auto">
          <a:xfrm>
            <a:off x="457200" y="1"/>
            <a:ext cx="8229600" cy="10715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ES" sz="2400" b="0" i="0" u="none" strike="noStrike" kern="0" cap="none" spc="0" normalizeH="0" baseline="0" noProof="0" smtClean="0">
                <a:ln>
                  <a:noFill/>
                </a:ln>
                <a:solidFill>
                  <a:srgbClr val="000000"/>
                </a:solidFill>
                <a:effectLst>
                  <a:outerShdw blurRad="38100" dist="38100" dir="2700000" algn="tl">
                    <a:srgbClr val="FFFFFF"/>
                  </a:outerShdw>
                </a:effectLst>
                <a:uLnTx/>
                <a:uFillTx/>
                <a:latin typeface="+mj-lt"/>
                <a:ea typeface="+mj-ea"/>
                <a:cs typeface="+mj-cs"/>
              </a:rPr>
              <a:t>Las exigencias del Organismo recaudador</a:t>
            </a:r>
            <a:endParaRPr kumimoji="0" lang="es-ES" sz="2400" b="0" i="0" u="none" strike="noStrike" kern="0" cap="none" spc="0" normalizeH="0" baseline="0" noProof="0" dirty="0">
              <a:ln>
                <a:noFill/>
              </a:ln>
              <a:solidFill>
                <a:srgbClr val="000000"/>
              </a:solidFill>
              <a:effectLst>
                <a:outerShdw blurRad="38100" dist="38100" dir="2700000" algn="tl">
                  <a:srgbClr val="FFFFFF"/>
                </a:outerShdw>
              </a:effectLst>
              <a:uLnTx/>
              <a:uFillTx/>
              <a:latin typeface="+mj-lt"/>
              <a:ea typeface="+mj-ea"/>
              <a:cs typeface="+mj-cs"/>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7266" name="Rectangle 2"/>
          <p:cNvSpPr>
            <a:spLocks noGrp="1" noChangeArrowheads="1"/>
          </p:cNvSpPr>
          <p:nvPr>
            <p:ph type="title"/>
          </p:nvPr>
        </p:nvSpPr>
        <p:spPr>
          <a:xfrm>
            <a:off x="457200" y="277813"/>
            <a:ext cx="8229600" cy="539750"/>
          </a:xfrm>
        </p:spPr>
        <p:txBody>
          <a:bodyPr/>
          <a:lstStyle/>
          <a:p>
            <a:r>
              <a:rPr lang="es-MX" sz="2800" dirty="0" smtClean="0">
                <a:solidFill>
                  <a:schemeClr val="accent2"/>
                </a:solidFill>
              </a:rPr>
              <a:t/>
            </a:r>
            <a:br>
              <a:rPr lang="es-MX" sz="2800" dirty="0" smtClean="0">
                <a:solidFill>
                  <a:schemeClr val="accent2"/>
                </a:solidFill>
              </a:rPr>
            </a:br>
            <a:r>
              <a:rPr lang="es-MX" sz="2800" dirty="0" smtClean="0">
                <a:solidFill>
                  <a:schemeClr val="accent2"/>
                </a:solidFill>
              </a:rPr>
              <a:t/>
            </a:r>
            <a:br>
              <a:rPr lang="es-MX" sz="2800" dirty="0" smtClean="0">
                <a:solidFill>
                  <a:schemeClr val="accent2"/>
                </a:solidFill>
              </a:rPr>
            </a:br>
            <a:r>
              <a:rPr lang="es-MX" sz="2800" dirty="0" smtClean="0">
                <a:solidFill>
                  <a:schemeClr val="accent2"/>
                </a:solidFill>
              </a:rPr>
              <a:t>RELI</a:t>
            </a:r>
            <a:endParaRPr lang="es-ES" sz="2800" dirty="0">
              <a:solidFill>
                <a:schemeClr val="accent2"/>
              </a:solidFill>
            </a:endParaRPr>
          </a:p>
        </p:txBody>
      </p:sp>
      <p:sp>
        <p:nvSpPr>
          <p:cNvPr id="267267" name="Rectangle 3"/>
          <p:cNvSpPr>
            <a:spLocks noGrp="1" noChangeArrowheads="1"/>
          </p:cNvSpPr>
          <p:nvPr>
            <p:ph type="body" idx="1"/>
          </p:nvPr>
        </p:nvSpPr>
        <p:spPr>
          <a:xfrm>
            <a:off x="1187450" y="1341438"/>
            <a:ext cx="7956550" cy="5040312"/>
          </a:xfrm>
        </p:spPr>
        <p:txBody>
          <a:bodyPr/>
          <a:lstStyle/>
          <a:p>
            <a:pPr>
              <a:lnSpc>
                <a:spcPct val="80000"/>
              </a:lnSpc>
              <a:buFont typeface="Wingdings" pitchFamily="2" charset="2"/>
              <a:buNone/>
            </a:pPr>
            <a:r>
              <a:rPr lang="es-ES" sz="1000" dirty="0"/>
              <a:t>	</a:t>
            </a:r>
            <a:endParaRPr lang="es-ES" sz="1000" dirty="0">
              <a:solidFill>
                <a:srgbClr val="000000"/>
              </a:solidFill>
              <a:effectLst/>
            </a:endParaRPr>
          </a:p>
        </p:txBody>
      </p:sp>
      <p:sp>
        <p:nvSpPr>
          <p:cNvPr id="5" name="4 Rectángulo"/>
          <p:cNvSpPr/>
          <p:nvPr/>
        </p:nvSpPr>
        <p:spPr>
          <a:xfrm>
            <a:off x="0" y="1000106"/>
            <a:ext cx="9144000" cy="4708981"/>
          </a:xfrm>
          <a:prstGeom prst="rect">
            <a:avLst/>
          </a:prstGeom>
        </p:spPr>
        <p:txBody>
          <a:bodyPr wrap="square">
            <a:spAutoFit/>
          </a:bodyPr>
          <a:lstStyle/>
          <a:p>
            <a:endParaRPr lang="es-AR" dirty="0" smtClean="0">
              <a:solidFill>
                <a:srgbClr val="000000"/>
              </a:solidFill>
            </a:endParaRPr>
          </a:p>
          <a:p>
            <a:r>
              <a:rPr lang="es-AR" sz="2400" dirty="0" smtClean="0">
                <a:solidFill>
                  <a:srgbClr val="000000"/>
                </a:solidFill>
              </a:rPr>
              <a:t>La </a:t>
            </a:r>
            <a:r>
              <a:rPr lang="es-AR" sz="2400" dirty="0" smtClean="0">
                <a:solidFill>
                  <a:srgbClr val="000000"/>
                </a:solidFill>
              </a:rPr>
              <a:t>Ley N° 27.551 introdujo cambios en la regulación de los contratos de locación, lo que implicó una modificación del Código Civil y Comercial de la Nación.</a:t>
            </a:r>
          </a:p>
          <a:p>
            <a:endParaRPr lang="es-AR" sz="2400" dirty="0" smtClean="0">
              <a:solidFill>
                <a:srgbClr val="000000"/>
              </a:solidFill>
            </a:endParaRPr>
          </a:p>
          <a:p>
            <a:r>
              <a:rPr lang="es-AR" sz="2400" dirty="0" smtClean="0">
                <a:solidFill>
                  <a:srgbClr val="000000"/>
                </a:solidFill>
              </a:rPr>
              <a:t>El artículo 16 de la ley estableció que los contratos de locación de inmuebles deben ser declarados por el locador ante la AFIP.</a:t>
            </a:r>
          </a:p>
          <a:p>
            <a:r>
              <a:rPr lang="es-AR" sz="2400" dirty="0" smtClean="0">
                <a:solidFill>
                  <a:srgbClr val="000000"/>
                </a:solidFill>
              </a:rPr>
              <a:t>Los contribuyentes que asuman el carácter de locadores, arrendadores, sublocadores o subarrendadores, en los contratos celebrados, quedan obligados a la registración de los mismos, a través del “Régimen de Registración de contratos de Locación de Inmuebles - RELI”(RG 4933).Vigente desde el 1-3-2021</a:t>
            </a:r>
          </a:p>
          <a:p>
            <a:endParaRPr lang="es-AR" dirty="0" smtClean="0">
              <a:solidFill>
                <a:srgbClr val="000000"/>
              </a:solidFill>
            </a:endParaRPr>
          </a:p>
        </p:txBody>
      </p:sp>
      <p:pic>
        <p:nvPicPr>
          <p:cNvPr id="6" name="5 Imagen" descr="https://i0.wp.com/www.ignacioonline.com.ar/wp-content/uploads/2021/02/RELI-CONTRIBUYENTE-Registro-de-Locaciones-de-Inmuebles-RELI-AFIP-carga-de-datos-alquileres-1.png?ssl=1"/>
          <p:cNvPicPr/>
          <p:nvPr/>
        </p:nvPicPr>
        <p:blipFill>
          <a:blip r:embed="rId2"/>
          <a:srcRect/>
          <a:stretch>
            <a:fillRect/>
          </a:stretch>
        </p:blipFill>
        <p:spPr bwMode="auto">
          <a:xfrm>
            <a:off x="4139952" y="5085184"/>
            <a:ext cx="3888431" cy="1772816"/>
          </a:xfrm>
          <a:prstGeom prst="rect">
            <a:avLst/>
          </a:prstGeom>
          <a:noFill/>
          <a:ln w="9525">
            <a:noFill/>
            <a:miter lim="800000"/>
            <a:headEnd/>
            <a:tailEnd/>
          </a:ln>
        </p:spPr>
      </p:pic>
      <p:sp>
        <p:nvSpPr>
          <p:cNvPr id="7" name="Rectangle 2"/>
          <p:cNvSpPr txBox="1">
            <a:spLocks noChangeArrowheads="1"/>
          </p:cNvSpPr>
          <p:nvPr/>
        </p:nvSpPr>
        <p:spPr bwMode="auto">
          <a:xfrm>
            <a:off x="457200" y="1"/>
            <a:ext cx="8229600" cy="6926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ES" sz="2400" b="0" i="0" u="none" strike="noStrike" kern="0" cap="none" spc="0" normalizeH="0" baseline="0" noProof="0" dirty="0" smtClean="0">
                <a:ln>
                  <a:noFill/>
                </a:ln>
                <a:solidFill>
                  <a:srgbClr val="000000"/>
                </a:solidFill>
                <a:effectLst>
                  <a:outerShdw blurRad="38100" dist="38100" dir="2700000" algn="tl">
                    <a:srgbClr val="FFFFFF"/>
                  </a:outerShdw>
                </a:effectLst>
                <a:uLnTx/>
                <a:uFillTx/>
                <a:latin typeface="+mj-lt"/>
                <a:ea typeface="+mj-ea"/>
                <a:cs typeface="+mj-cs"/>
              </a:rPr>
              <a:t>Las exigencias del Organismo recaudador</a:t>
            </a:r>
            <a:endParaRPr kumimoji="0" lang="es-ES" sz="2400" b="0" i="0" u="none" strike="noStrike" kern="0" cap="none" spc="0" normalizeH="0" baseline="0" noProof="0" dirty="0">
              <a:ln>
                <a:noFill/>
              </a:ln>
              <a:solidFill>
                <a:srgbClr val="000000"/>
              </a:solidFill>
              <a:effectLst>
                <a:outerShdw blurRad="38100" dist="38100" dir="2700000" algn="tl">
                  <a:srgbClr val="FFFFFF"/>
                </a:outerShdw>
              </a:effectLst>
              <a:uLnTx/>
              <a:uFillTx/>
              <a:latin typeface="+mj-lt"/>
              <a:ea typeface="+mj-ea"/>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9010" name="Rectangle 2"/>
          <p:cNvSpPr>
            <a:spLocks noGrp="1" noChangeArrowheads="1"/>
          </p:cNvSpPr>
          <p:nvPr>
            <p:ph type="title"/>
          </p:nvPr>
        </p:nvSpPr>
        <p:spPr/>
        <p:txBody>
          <a:bodyPr/>
          <a:lstStyle/>
          <a:p>
            <a:r>
              <a:rPr lang="es-MX" sz="4000" dirty="0">
                <a:solidFill>
                  <a:schemeClr val="bg1"/>
                </a:solidFill>
              </a:rPr>
              <a:t>EL </a:t>
            </a:r>
            <a:r>
              <a:rPr lang="es-MX" sz="4000" dirty="0" smtClean="0">
                <a:solidFill>
                  <a:schemeClr val="bg1"/>
                </a:solidFill>
              </a:rPr>
              <a:t> </a:t>
            </a:r>
            <a:r>
              <a:rPr lang="es-MX" sz="4000" dirty="0">
                <a:solidFill>
                  <a:schemeClr val="bg1"/>
                </a:solidFill>
              </a:rPr>
              <a:t>CODIGO CIVIL  Y COMERCIAL UNIFICADO</a:t>
            </a:r>
            <a:endParaRPr lang="es-ES" sz="4000" dirty="0">
              <a:solidFill>
                <a:schemeClr val="bg1"/>
              </a:solidFill>
            </a:endParaRPr>
          </a:p>
        </p:txBody>
      </p:sp>
      <p:sp>
        <p:nvSpPr>
          <p:cNvPr id="299011" name="Rectangle 3"/>
          <p:cNvSpPr>
            <a:spLocks noGrp="1" noChangeArrowheads="1"/>
          </p:cNvSpPr>
          <p:nvPr>
            <p:ph type="body" idx="1"/>
          </p:nvPr>
        </p:nvSpPr>
        <p:spPr>
          <a:solidFill>
            <a:srgbClr val="CCFFCC"/>
          </a:solidFill>
        </p:spPr>
        <p:txBody>
          <a:bodyPr/>
          <a:lstStyle/>
          <a:p>
            <a:pPr>
              <a:buFont typeface="Wingdings" pitchFamily="2" charset="2"/>
              <a:buNone/>
            </a:pPr>
            <a:r>
              <a:rPr lang="es-ES_tradnl" sz="1700" b="1" dirty="0">
                <a:latin typeface="Comic Sans MS" pitchFamily="66" charset="0"/>
              </a:rPr>
              <a:t>	</a:t>
            </a:r>
          </a:p>
          <a:p>
            <a:pPr>
              <a:buFont typeface="Wingdings" pitchFamily="2" charset="2"/>
              <a:buNone/>
            </a:pPr>
            <a:endParaRPr lang="es-ES_tradnl" sz="1700" b="1" dirty="0">
              <a:latin typeface="Comic Sans MS" pitchFamily="66" charset="0"/>
            </a:endParaRPr>
          </a:p>
          <a:p>
            <a:pPr>
              <a:buFont typeface="Wingdings" pitchFamily="2" charset="2"/>
              <a:buNone/>
            </a:pPr>
            <a:r>
              <a:rPr lang="es-ES_tradnl" sz="1700" b="1" dirty="0">
                <a:latin typeface="Comic Sans MS" pitchFamily="66" charset="0"/>
              </a:rPr>
              <a:t>	</a:t>
            </a:r>
            <a:r>
              <a:rPr lang="es-ES_tradnl" sz="2400" b="1" dirty="0">
                <a:solidFill>
                  <a:srgbClr val="000000"/>
                </a:solidFill>
                <a:effectLst/>
                <a:latin typeface="Century" pitchFamily="18" charset="0"/>
              </a:rPr>
              <a:t>LOS CONTRATOS DE ARRENDAMIENTOS Y APARCERÍAS CONTINUAN REGULADOS POR LA LEY 13.246 (y sus </a:t>
            </a:r>
            <a:r>
              <a:rPr lang="es-ES_tradnl" sz="2400" b="1" dirty="0" err="1">
                <a:solidFill>
                  <a:srgbClr val="000000"/>
                </a:solidFill>
                <a:effectLst/>
                <a:latin typeface="Century" pitchFamily="18" charset="0"/>
              </a:rPr>
              <a:t>modif</a:t>
            </a:r>
            <a:r>
              <a:rPr lang="es-ES_tradnl" sz="2400" b="1" dirty="0">
                <a:solidFill>
                  <a:srgbClr val="000000"/>
                </a:solidFill>
                <a:effectLst/>
                <a:latin typeface="Century" pitchFamily="18" charset="0"/>
              </a:rPr>
              <a:t>. Leyes 21.452 Y 22.298) APLICÁNDOSE EL CÓDIGO CIVIL DE MANERA SUPLETORIA (art. 41 ley 13.246).</a:t>
            </a:r>
          </a:p>
          <a:p>
            <a:pPr>
              <a:buFont typeface="Wingdings" pitchFamily="2" charset="2"/>
              <a:buNone/>
            </a:pPr>
            <a:endParaRPr lang="es-ES_tradnl" sz="2400" b="1" dirty="0">
              <a:solidFill>
                <a:srgbClr val="000000"/>
              </a:solidFill>
              <a:effectLst/>
              <a:latin typeface="Century" pitchFamily="18" charset="0"/>
            </a:endParaRPr>
          </a:p>
          <a:p>
            <a:pPr>
              <a:buFont typeface="Wingdings" pitchFamily="2" charset="2"/>
              <a:buNone/>
            </a:pPr>
            <a:r>
              <a:rPr lang="es-ES_tradnl" sz="2400" b="1" dirty="0">
                <a:solidFill>
                  <a:srgbClr val="000000"/>
                </a:solidFill>
                <a:effectLst/>
                <a:latin typeface="Century" pitchFamily="18" charset="0"/>
              </a:rPr>
              <a:t>	VIGENCIA: desde el 01-08-2015</a:t>
            </a:r>
            <a:endParaRPr lang="es-ES" sz="2400" b="1" dirty="0">
              <a:solidFill>
                <a:srgbClr val="000000"/>
              </a:solidFill>
              <a:effectLst/>
              <a:latin typeface="Century" pitchFamily="18" charset="0"/>
            </a:endParaRPr>
          </a:p>
        </p:txBody>
      </p:sp>
      <p:sp>
        <p:nvSpPr>
          <p:cNvPr id="299013" name="AutoShape 5" descr="Resultado de imagen para el nuevo codigo civil y comercial argentino"/>
          <p:cNvSpPr>
            <a:spLocks noChangeAspect="1" noChangeArrowheads="1"/>
          </p:cNvSpPr>
          <p:nvPr/>
        </p:nvSpPr>
        <p:spPr bwMode="auto">
          <a:xfrm>
            <a:off x="4419600" y="3276600"/>
            <a:ext cx="304800" cy="304800"/>
          </a:xfrm>
          <a:prstGeom prst="rect">
            <a:avLst/>
          </a:prstGeom>
          <a:noFill/>
        </p:spPr>
        <p:txBody>
          <a:bodyPr/>
          <a:lstStyle/>
          <a:p>
            <a:endParaRPr lang="es-AR"/>
          </a:p>
        </p:txBody>
      </p:sp>
      <p:sp>
        <p:nvSpPr>
          <p:cNvPr id="299015" name="AutoShape 7" descr="Resultado de imagen para el nuevo codigo civil y comercial argentino"/>
          <p:cNvSpPr>
            <a:spLocks noChangeAspect="1" noChangeArrowheads="1"/>
          </p:cNvSpPr>
          <p:nvPr/>
        </p:nvSpPr>
        <p:spPr bwMode="auto">
          <a:xfrm>
            <a:off x="4419600" y="3276600"/>
            <a:ext cx="304800" cy="304800"/>
          </a:xfrm>
          <a:prstGeom prst="rect">
            <a:avLst/>
          </a:prstGeom>
          <a:noFill/>
        </p:spPr>
        <p:txBody>
          <a:bodyPr/>
          <a:lstStyle/>
          <a:p>
            <a:endParaRPr lang="es-AR"/>
          </a:p>
        </p:txBody>
      </p:sp>
      <p:sp>
        <p:nvSpPr>
          <p:cNvPr id="299017" name="AutoShape 9" descr="Resultado de imagen para el nuevo codigo civil y comercial argentino"/>
          <p:cNvSpPr>
            <a:spLocks noChangeAspect="1" noChangeArrowheads="1"/>
          </p:cNvSpPr>
          <p:nvPr/>
        </p:nvSpPr>
        <p:spPr bwMode="auto">
          <a:xfrm>
            <a:off x="155575" y="46038"/>
            <a:ext cx="304800" cy="304800"/>
          </a:xfrm>
          <a:prstGeom prst="rect">
            <a:avLst/>
          </a:prstGeom>
          <a:noFill/>
        </p:spPr>
        <p:txBody>
          <a:bodyPr/>
          <a:lstStyle/>
          <a:p>
            <a:endParaRPr lang="es-AR"/>
          </a:p>
        </p:txBody>
      </p:sp>
      <p:pic>
        <p:nvPicPr>
          <p:cNvPr id="299019" name="Picture 11" descr="codigo"/>
          <p:cNvPicPr>
            <a:picLocks noChangeAspect="1" noChangeArrowheads="1"/>
          </p:cNvPicPr>
          <p:nvPr/>
        </p:nvPicPr>
        <p:blipFill>
          <a:blip r:embed="rId2"/>
          <a:srcRect/>
          <a:stretch>
            <a:fillRect/>
          </a:stretch>
        </p:blipFill>
        <p:spPr bwMode="auto">
          <a:xfrm>
            <a:off x="5795963" y="4221163"/>
            <a:ext cx="3348037" cy="2636837"/>
          </a:xfrm>
          <a:prstGeom prst="rect">
            <a:avLst/>
          </a:prstGeom>
          <a:noFill/>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7266" name="Rectangle 2"/>
          <p:cNvSpPr>
            <a:spLocks noGrp="1" noChangeArrowheads="1"/>
          </p:cNvSpPr>
          <p:nvPr>
            <p:ph type="title"/>
          </p:nvPr>
        </p:nvSpPr>
        <p:spPr>
          <a:xfrm>
            <a:off x="457200" y="277813"/>
            <a:ext cx="8229600" cy="539750"/>
          </a:xfrm>
        </p:spPr>
        <p:txBody>
          <a:bodyPr/>
          <a:lstStyle/>
          <a:p>
            <a:r>
              <a:rPr lang="es-MX" sz="2800" dirty="0" smtClean="0">
                <a:solidFill>
                  <a:schemeClr val="accent2"/>
                </a:solidFill>
              </a:rPr>
              <a:t/>
            </a:r>
            <a:br>
              <a:rPr lang="es-MX" sz="2800" dirty="0" smtClean="0">
                <a:solidFill>
                  <a:schemeClr val="accent2"/>
                </a:solidFill>
              </a:rPr>
            </a:br>
            <a:r>
              <a:rPr lang="es-MX" sz="2800" dirty="0" smtClean="0">
                <a:solidFill>
                  <a:schemeClr val="accent2"/>
                </a:solidFill>
              </a:rPr>
              <a:t/>
            </a:r>
            <a:br>
              <a:rPr lang="es-MX" sz="2800" dirty="0" smtClean="0">
                <a:solidFill>
                  <a:schemeClr val="accent2"/>
                </a:solidFill>
              </a:rPr>
            </a:br>
            <a:r>
              <a:rPr lang="es-MX" sz="2800" dirty="0" smtClean="0">
                <a:solidFill>
                  <a:schemeClr val="accent2"/>
                </a:solidFill>
              </a:rPr>
              <a:t>RELI</a:t>
            </a:r>
            <a:endParaRPr lang="es-ES" sz="2800" dirty="0">
              <a:solidFill>
                <a:schemeClr val="accent2"/>
              </a:solidFill>
            </a:endParaRPr>
          </a:p>
        </p:txBody>
      </p:sp>
      <p:sp>
        <p:nvSpPr>
          <p:cNvPr id="267267" name="Rectangle 3"/>
          <p:cNvSpPr>
            <a:spLocks noGrp="1" noChangeArrowheads="1"/>
          </p:cNvSpPr>
          <p:nvPr>
            <p:ph type="body" idx="1"/>
          </p:nvPr>
        </p:nvSpPr>
        <p:spPr>
          <a:xfrm>
            <a:off x="1187450" y="1341438"/>
            <a:ext cx="7956550" cy="5040312"/>
          </a:xfrm>
        </p:spPr>
        <p:txBody>
          <a:bodyPr/>
          <a:lstStyle/>
          <a:p>
            <a:pPr>
              <a:lnSpc>
                <a:spcPct val="80000"/>
              </a:lnSpc>
              <a:buFont typeface="Wingdings" pitchFamily="2" charset="2"/>
              <a:buNone/>
            </a:pPr>
            <a:r>
              <a:rPr lang="es-ES" sz="1000" dirty="0"/>
              <a:t>	</a:t>
            </a:r>
            <a:endParaRPr lang="es-ES" sz="1000" dirty="0">
              <a:solidFill>
                <a:srgbClr val="000000"/>
              </a:solidFill>
              <a:effectLst/>
            </a:endParaRPr>
          </a:p>
        </p:txBody>
      </p:sp>
      <p:sp>
        <p:nvSpPr>
          <p:cNvPr id="5" name="4 Rectángulo"/>
          <p:cNvSpPr/>
          <p:nvPr/>
        </p:nvSpPr>
        <p:spPr>
          <a:xfrm>
            <a:off x="0" y="1000106"/>
            <a:ext cx="9144000" cy="4370427"/>
          </a:xfrm>
          <a:prstGeom prst="rect">
            <a:avLst/>
          </a:prstGeom>
        </p:spPr>
        <p:txBody>
          <a:bodyPr wrap="square">
            <a:spAutoFit/>
          </a:bodyPr>
          <a:lstStyle/>
          <a:p>
            <a:endParaRPr lang="es-AR" dirty="0" smtClean="0">
              <a:solidFill>
                <a:srgbClr val="000000"/>
              </a:solidFill>
            </a:endParaRPr>
          </a:p>
          <a:p>
            <a:r>
              <a:rPr lang="es-AR" sz="2000" dirty="0" smtClean="0">
                <a:solidFill>
                  <a:srgbClr val="000000"/>
                </a:solidFill>
              </a:rPr>
              <a:t>Los contratos alcanzados por el régimen son:</a:t>
            </a:r>
          </a:p>
          <a:p>
            <a:endParaRPr lang="es-AR" sz="2000" dirty="0" smtClean="0">
              <a:solidFill>
                <a:srgbClr val="000000"/>
              </a:solidFill>
            </a:endParaRPr>
          </a:p>
          <a:p>
            <a:pPr fontAlgn="t"/>
            <a:r>
              <a:rPr lang="es-AR" sz="2000" dirty="0" smtClean="0">
                <a:solidFill>
                  <a:srgbClr val="000000"/>
                </a:solidFill>
              </a:rPr>
              <a:t>a-Locaciones de bienes inmuebles urbanos</a:t>
            </a:r>
          </a:p>
          <a:p>
            <a:pPr fontAlgn="t"/>
            <a:endParaRPr lang="es-AR" sz="2000" dirty="0" smtClean="0">
              <a:solidFill>
                <a:srgbClr val="000000"/>
              </a:solidFill>
            </a:endParaRPr>
          </a:p>
          <a:p>
            <a:pPr fontAlgn="t"/>
            <a:r>
              <a:rPr lang="es-AR" sz="2400" b="1" dirty="0" smtClean="0">
                <a:solidFill>
                  <a:srgbClr val="000000"/>
                </a:solidFill>
              </a:rPr>
              <a:t>b-Arrendamientos sobre bienes inmuebles rurales.</a:t>
            </a:r>
          </a:p>
          <a:p>
            <a:pPr fontAlgn="t"/>
            <a:endParaRPr lang="es-ES" sz="2000" dirty="0" smtClean="0">
              <a:solidFill>
                <a:srgbClr val="000000"/>
              </a:solidFill>
            </a:endParaRPr>
          </a:p>
          <a:p>
            <a:pPr fontAlgn="t"/>
            <a:r>
              <a:rPr lang="es-ES" sz="2000" dirty="0" smtClean="0">
                <a:solidFill>
                  <a:srgbClr val="000000"/>
                </a:solidFill>
              </a:rPr>
              <a:t>c-……..</a:t>
            </a:r>
          </a:p>
          <a:p>
            <a:pPr fontAlgn="t"/>
            <a:endParaRPr lang="es-ES" sz="2000" dirty="0" smtClean="0">
              <a:solidFill>
                <a:srgbClr val="000000"/>
              </a:solidFill>
            </a:endParaRPr>
          </a:p>
          <a:p>
            <a:pPr fontAlgn="t"/>
            <a:r>
              <a:rPr lang="es-AR" sz="2000" dirty="0" smtClean="0">
                <a:solidFill>
                  <a:srgbClr val="000000"/>
                </a:solidFill>
              </a:rPr>
              <a:t>En todos los casos deben ser informadas en forma digital ingresando con Clave Fiscal a la página web del organismo, al servicio denominado Registro de Locaciones de Inmuebles - RELI - CONTRIBUYENTE.</a:t>
            </a:r>
          </a:p>
          <a:p>
            <a:pPr fontAlgn="t"/>
            <a:endParaRPr lang="es-ES" dirty="0" smtClean="0">
              <a:solidFill>
                <a:srgbClr val="000000"/>
              </a:solidFill>
            </a:endParaRPr>
          </a:p>
          <a:p>
            <a:pPr fontAlgn="t"/>
            <a:endParaRPr lang="es-AR" dirty="0">
              <a:solidFill>
                <a:srgbClr val="000000"/>
              </a:solidFill>
            </a:endParaRPr>
          </a:p>
        </p:txBody>
      </p:sp>
      <p:pic>
        <p:nvPicPr>
          <p:cNvPr id="6" name="5 Imagen" descr="https://i0.wp.com/www.ignacioonline.com.ar/wp-content/uploads/2021/02/RELI-CONTRIBUYENTE-Registro-de-Locaciones-de-Inmuebles-RELI-AFIP-carga-de-datos-alquileres-1.png?ssl=1"/>
          <p:cNvPicPr/>
          <p:nvPr/>
        </p:nvPicPr>
        <p:blipFill>
          <a:blip r:embed="rId2"/>
          <a:srcRect/>
          <a:stretch>
            <a:fillRect/>
          </a:stretch>
        </p:blipFill>
        <p:spPr bwMode="auto">
          <a:xfrm>
            <a:off x="2775585" y="5072074"/>
            <a:ext cx="3592830" cy="1357322"/>
          </a:xfrm>
          <a:prstGeom prst="rect">
            <a:avLst/>
          </a:prstGeom>
          <a:noFill/>
          <a:ln w="9525">
            <a:noFill/>
            <a:miter lim="800000"/>
            <a:headEnd/>
            <a:tailEnd/>
          </a:ln>
        </p:spPr>
      </p:pic>
      <p:sp>
        <p:nvSpPr>
          <p:cNvPr id="7" name="Rectangle 2"/>
          <p:cNvSpPr txBox="1">
            <a:spLocks noChangeArrowheads="1"/>
          </p:cNvSpPr>
          <p:nvPr/>
        </p:nvSpPr>
        <p:spPr bwMode="auto">
          <a:xfrm>
            <a:off x="457200" y="1"/>
            <a:ext cx="8229600" cy="7857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ES" sz="2400" b="0" i="0" u="none" strike="noStrike" kern="0" cap="none" spc="0" normalizeH="0" baseline="0" noProof="0" smtClean="0">
                <a:ln>
                  <a:noFill/>
                </a:ln>
                <a:solidFill>
                  <a:srgbClr val="000000"/>
                </a:solidFill>
                <a:effectLst>
                  <a:outerShdw blurRad="38100" dist="38100" dir="2700000" algn="tl">
                    <a:srgbClr val="FFFFFF"/>
                  </a:outerShdw>
                </a:effectLst>
                <a:uLnTx/>
                <a:uFillTx/>
                <a:latin typeface="+mj-lt"/>
                <a:ea typeface="+mj-ea"/>
                <a:cs typeface="+mj-cs"/>
              </a:rPr>
              <a:t>Las exigencias del Organismo recaudador</a:t>
            </a:r>
            <a:endParaRPr kumimoji="0" lang="es-ES" sz="2400" b="0" i="0" u="none" strike="noStrike" kern="0" cap="none" spc="0" normalizeH="0" baseline="0" noProof="0" dirty="0">
              <a:ln>
                <a:noFill/>
              </a:ln>
              <a:solidFill>
                <a:srgbClr val="000000"/>
              </a:solidFill>
              <a:effectLst>
                <a:outerShdw blurRad="38100" dist="38100" dir="2700000" algn="tl">
                  <a:srgbClr val="FFFFFF"/>
                </a:outerShdw>
              </a:effectLst>
              <a:uLnTx/>
              <a:uFillTx/>
              <a:latin typeface="+mj-lt"/>
              <a:ea typeface="+mj-ea"/>
              <a:cs typeface="+mj-cs"/>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7266" name="Rectangle 2"/>
          <p:cNvSpPr>
            <a:spLocks noGrp="1" noChangeArrowheads="1"/>
          </p:cNvSpPr>
          <p:nvPr>
            <p:ph type="title"/>
          </p:nvPr>
        </p:nvSpPr>
        <p:spPr>
          <a:xfrm>
            <a:off x="457200" y="277813"/>
            <a:ext cx="8229600" cy="365105"/>
          </a:xfrm>
        </p:spPr>
        <p:txBody>
          <a:bodyPr/>
          <a:lstStyle/>
          <a:p>
            <a:r>
              <a:rPr lang="es-MX" sz="2800" dirty="0" smtClean="0">
                <a:solidFill>
                  <a:schemeClr val="accent2"/>
                </a:solidFill>
              </a:rPr>
              <a:t/>
            </a:r>
            <a:br>
              <a:rPr lang="es-MX" sz="2800" dirty="0" smtClean="0">
                <a:solidFill>
                  <a:schemeClr val="accent2"/>
                </a:solidFill>
              </a:rPr>
            </a:br>
            <a:r>
              <a:rPr lang="es-MX" sz="2800" dirty="0" smtClean="0">
                <a:solidFill>
                  <a:schemeClr val="accent2"/>
                </a:solidFill>
              </a:rPr>
              <a:t/>
            </a:r>
            <a:br>
              <a:rPr lang="es-MX" sz="2800" dirty="0" smtClean="0">
                <a:solidFill>
                  <a:schemeClr val="accent2"/>
                </a:solidFill>
              </a:rPr>
            </a:br>
            <a:r>
              <a:rPr lang="es-MX" sz="2800" dirty="0" smtClean="0">
                <a:solidFill>
                  <a:schemeClr val="accent2"/>
                </a:solidFill>
              </a:rPr>
              <a:t>RELI</a:t>
            </a:r>
            <a:endParaRPr lang="es-ES" sz="2800" dirty="0">
              <a:solidFill>
                <a:schemeClr val="accent2"/>
              </a:solidFill>
            </a:endParaRPr>
          </a:p>
        </p:txBody>
      </p:sp>
      <p:sp>
        <p:nvSpPr>
          <p:cNvPr id="267267" name="Rectangle 3"/>
          <p:cNvSpPr>
            <a:spLocks noGrp="1" noChangeArrowheads="1"/>
          </p:cNvSpPr>
          <p:nvPr>
            <p:ph type="body" idx="1"/>
          </p:nvPr>
        </p:nvSpPr>
        <p:spPr>
          <a:xfrm>
            <a:off x="1187450" y="1341438"/>
            <a:ext cx="7956550" cy="5040312"/>
          </a:xfrm>
        </p:spPr>
        <p:txBody>
          <a:bodyPr/>
          <a:lstStyle/>
          <a:p>
            <a:pPr>
              <a:lnSpc>
                <a:spcPct val="80000"/>
              </a:lnSpc>
              <a:buFont typeface="Wingdings" pitchFamily="2" charset="2"/>
              <a:buNone/>
            </a:pPr>
            <a:r>
              <a:rPr lang="es-ES" sz="1000" dirty="0"/>
              <a:t>	</a:t>
            </a:r>
            <a:endParaRPr lang="es-ES" sz="1000" dirty="0">
              <a:solidFill>
                <a:srgbClr val="000000"/>
              </a:solidFill>
              <a:effectLst/>
            </a:endParaRPr>
          </a:p>
        </p:txBody>
      </p:sp>
      <p:sp>
        <p:nvSpPr>
          <p:cNvPr id="5" name="4 Rectángulo"/>
          <p:cNvSpPr/>
          <p:nvPr/>
        </p:nvSpPr>
        <p:spPr>
          <a:xfrm>
            <a:off x="0" y="1000106"/>
            <a:ext cx="9144000" cy="3600986"/>
          </a:xfrm>
          <a:prstGeom prst="rect">
            <a:avLst/>
          </a:prstGeom>
        </p:spPr>
        <p:txBody>
          <a:bodyPr wrap="square">
            <a:spAutoFit/>
          </a:bodyPr>
          <a:lstStyle/>
          <a:p>
            <a:pPr fontAlgn="t"/>
            <a:endParaRPr lang="es-ES" dirty="0" smtClean="0">
              <a:solidFill>
                <a:srgbClr val="000000"/>
              </a:solidFill>
            </a:endParaRPr>
          </a:p>
          <a:p>
            <a:endParaRPr lang="es-AR" b="1" dirty="0" smtClean="0">
              <a:solidFill>
                <a:srgbClr val="000000"/>
              </a:solidFill>
            </a:endParaRPr>
          </a:p>
          <a:p>
            <a:endParaRPr lang="es-AR" b="1" dirty="0" smtClean="0">
              <a:solidFill>
                <a:srgbClr val="000000"/>
              </a:solidFill>
            </a:endParaRPr>
          </a:p>
          <a:p>
            <a:endParaRPr lang="es-AR" b="1" dirty="0" smtClean="0">
              <a:solidFill>
                <a:srgbClr val="000000"/>
              </a:solidFill>
            </a:endParaRPr>
          </a:p>
          <a:p>
            <a:endParaRPr lang="es-AR" b="1" dirty="0" smtClean="0">
              <a:solidFill>
                <a:srgbClr val="000000"/>
              </a:solidFill>
            </a:endParaRPr>
          </a:p>
          <a:p>
            <a:endParaRPr lang="es-AR" sz="2000" b="1" dirty="0" smtClean="0">
              <a:solidFill>
                <a:srgbClr val="000000"/>
              </a:solidFill>
            </a:endParaRPr>
          </a:p>
          <a:p>
            <a:endParaRPr lang="es-AR" sz="2000" b="1" dirty="0">
              <a:solidFill>
                <a:srgbClr val="000000"/>
              </a:solidFill>
            </a:endParaRPr>
          </a:p>
          <a:p>
            <a:r>
              <a:rPr lang="es-AR" sz="2000" b="1" dirty="0" smtClean="0">
                <a:solidFill>
                  <a:srgbClr val="000000"/>
                </a:solidFill>
              </a:rPr>
              <a:t>¿</a:t>
            </a:r>
            <a:r>
              <a:rPr lang="es-AR" sz="2000" b="1" dirty="0" smtClean="0">
                <a:solidFill>
                  <a:srgbClr val="000000"/>
                </a:solidFill>
              </a:rPr>
              <a:t>Cuál es el plazo para la registración?</a:t>
            </a:r>
          </a:p>
          <a:p>
            <a:r>
              <a:rPr lang="es-AR" sz="2000" dirty="0" smtClean="0">
                <a:solidFill>
                  <a:srgbClr val="000000"/>
                </a:solidFill>
              </a:rPr>
              <a:t>Una vez validada la categorización, los contratos de locación deberán ser registrados dentro de los 15 días corridos posteriores a su celebración.</a:t>
            </a:r>
          </a:p>
          <a:p>
            <a:endParaRPr lang="es-AR" sz="2000" dirty="0" smtClean="0">
              <a:solidFill>
                <a:srgbClr val="000000"/>
              </a:solidFill>
            </a:endParaRPr>
          </a:p>
          <a:p>
            <a:pPr fontAlgn="t"/>
            <a:endParaRPr lang="es-AR" dirty="0">
              <a:solidFill>
                <a:srgbClr val="000000"/>
              </a:solidFill>
            </a:endParaRPr>
          </a:p>
        </p:txBody>
      </p:sp>
      <p:sp>
        <p:nvSpPr>
          <p:cNvPr id="6" name="5 Rectángulo"/>
          <p:cNvSpPr/>
          <p:nvPr/>
        </p:nvSpPr>
        <p:spPr>
          <a:xfrm>
            <a:off x="2286000" y="1071546"/>
            <a:ext cx="4572000" cy="1631216"/>
          </a:xfrm>
          <a:prstGeom prst="rect">
            <a:avLst/>
          </a:prstGeom>
          <a:solidFill>
            <a:schemeClr val="accent1">
              <a:lumMod val="60000"/>
              <a:lumOff val="40000"/>
            </a:schemeClr>
          </a:solidFill>
        </p:spPr>
        <p:txBody>
          <a:bodyPr wrap="square">
            <a:spAutoFit/>
          </a:bodyPr>
          <a:lstStyle/>
          <a:p>
            <a:r>
              <a:rPr lang="es-AR" sz="2000" b="1" dirty="0" smtClean="0">
                <a:solidFill>
                  <a:srgbClr val="000000"/>
                </a:solidFill>
              </a:rPr>
              <a:t>Importante:</a:t>
            </a:r>
            <a:r>
              <a:rPr lang="es-AR" sz="2000" dirty="0" smtClean="0">
                <a:solidFill>
                  <a:srgbClr val="000000"/>
                </a:solidFill>
              </a:rPr>
              <a:t> El cumplimiento de este régimen de registración no exime el deber de declarar los contratos pertinentes a través del Sistema de Información Simplificado Agrícola (SISA).</a:t>
            </a:r>
            <a:endParaRPr lang="es-AR" sz="2000" dirty="0">
              <a:solidFill>
                <a:srgbClr val="000000"/>
              </a:solidFill>
            </a:endParaRPr>
          </a:p>
        </p:txBody>
      </p:sp>
      <p:pic>
        <p:nvPicPr>
          <p:cNvPr id="7" name="6 Imagen" descr="https://i0.wp.com/www.ignacioonline.com.ar/wp-content/uploads/2021/02/RELI-CONTRIBUYENTE-Registro-de-Locaciones-de-Inmuebles-RELI-AFIP-carga-de-datos-alquileres-1.png?ssl=1"/>
          <p:cNvPicPr/>
          <p:nvPr/>
        </p:nvPicPr>
        <p:blipFill>
          <a:blip r:embed="rId2"/>
          <a:srcRect/>
          <a:stretch>
            <a:fillRect/>
          </a:stretch>
        </p:blipFill>
        <p:spPr bwMode="auto">
          <a:xfrm>
            <a:off x="2775585" y="4601092"/>
            <a:ext cx="3592830" cy="1924252"/>
          </a:xfrm>
          <a:prstGeom prst="rect">
            <a:avLst/>
          </a:prstGeom>
          <a:noFill/>
          <a:ln w="9525">
            <a:noFill/>
            <a:miter lim="800000"/>
            <a:headEnd/>
            <a:tailEnd/>
          </a:ln>
        </p:spPr>
      </p:pic>
      <p:sp>
        <p:nvSpPr>
          <p:cNvPr id="9" name="Rectangle 2"/>
          <p:cNvSpPr txBox="1">
            <a:spLocks noChangeArrowheads="1"/>
          </p:cNvSpPr>
          <p:nvPr/>
        </p:nvSpPr>
        <p:spPr bwMode="auto">
          <a:xfrm>
            <a:off x="457200" y="1"/>
            <a:ext cx="8229600" cy="7143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ES" sz="2400" b="0" i="0" u="none" strike="noStrike" kern="0" cap="none" spc="0" normalizeH="0" baseline="0" noProof="0" dirty="0" smtClean="0">
                <a:ln>
                  <a:noFill/>
                </a:ln>
                <a:solidFill>
                  <a:srgbClr val="000000"/>
                </a:solidFill>
                <a:effectLst>
                  <a:outerShdw blurRad="38100" dist="38100" dir="2700000" algn="tl">
                    <a:srgbClr val="FFFFFF"/>
                  </a:outerShdw>
                </a:effectLst>
                <a:uLnTx/>
                <a:uFillTx/>
                <a:latin typeface="+mj-lt"/>
                <a:ea typeface="+mj-ea"/>
                <a:cs typeface="+mj-cs"/>
              </a:rPr>
              <a:t>Las exigencias del Organismo recaudador</a:t>
            </a:r>
            <a:endParaRPr kumimoji="0" lang="es-ES" sz="2400" b="0" i="0" u="none" strike="noStrike" kern="0" cap="none" spc="0" normalizeH="0" baseline="0" noProof="0" dirty="0">
              <a:ln>
                <a:noFill/>
              </a:ln>
              <a:solidFill>
                <a:srgbClr val="000000"/>
              </a:solidFill>
              <a:effectLst>
                <a:outerShdw blurRad="38100" dist="38100" dir="2700000" algn="tl">
                  <a:srgbClr val="FFFFFF"/>
                </a:outerShdw>
              </a:effectLst>
              <a:uLnTx/>
              <a:uFillTx/>
              <a:latin typeface="+mj-lt"/>
              <a:ea typeface="+mj-ea"/>
              <a:cs typeface="+mj-cs"/>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1234" name="Rectangle 2"/>
          <p:cNvSpPr>
            <a:spLocks noGrp="1" noChangeArrowheads="1"/>
          </p:cNvSpPr>
          <p:nvPr>
            <p:ph type="title"/>
          </p:nvPr>
        </p:nvSpPr>
        <p:spPr>
          <a:xfrm>
            <a:off x="457200" y="277813"/>
            <a:ext cx="8229600" cy="539750"/>
          </a:xfrm>
          <a:solidFill>
            <a:schemeClr val="accent1"/>
          </a:solidFill>
        </p:spPr>
        <p:txBody>
          <a:bodyPr/>
          <a:lstStyle/>
          <a:p>
            <a:r>
              <a:rPr lang="es-MX" sz="2000">
                <a:solidFill>
                  <a:srgbClr val="000000"/>
                </a:solidFill>
                <a:effectLst/>
              </a:rPr>
              <a:t>CONTRATO ASOCIATIVO</a:t>
            </a:r>
            <a:r>
              <a:rPr lang="es-MX" sz="4000">
                <a:solidFill>
                  <a:srgbClr val="000000"/>
                </a:solidFill>
                <a:effectLst/>
              </a:rPr>
              <a:t> </a:t>
            </a:r>
            <a:r>
              <a:rPr lang="es-MX" sz="2000">
                <a:solidFill>
                  <a:srgbClr val="000000"/>
                </a:solidFill>
                <a:effectLst/>
              </a:rPr>
              <a:t>DE EXPLOTACION TAMBERA</a:t>
            </a:r>
            <a:endParaRPr lang="es-ES" sz="2000">
              <a:solidFill>
                <a:srgbClr val="000000"/>
              </a:solidFill>
              <a:effectLst/>
            </a:endParaRPr>
          </a:p>
        </p:txBody>
      </p:sp>
      <p:sp>
        <p:nvSpPr>
          <p:cNvPr id="351235" name="Rectangle 3"/>
          <p:cNvSpPr>
            <a:spLocks noGrp="1" noChangeArrowheads="1"/>
          </p:cNvSpPr>
          <p:nvPr>
            <p:ph type="body" idx="1"/>
          </p:nvPr>
        </p:nvSpPr>
        <p:spPr>
          <a:xfrm>
            <a:off x="1187450" y="1341438"/>
            <a:ext cx="7956550" cy="5040312"/>
          </a:xfrm>
        </p:spPr>
        <p:txBody>
          <a:bodyPr/>
          <a:lstStyle/>
          <a:p>
            <a:pPr>
              <a:buFont typeface="Wingdings" pitchFamily="2" charset="2"/>
              <a:buNone/>
            </a:pPr>
            <a:r>
              <a:rPr lang="es-ES" sz="2800"/>
              <a:t>	</a:t>
            </a:r>
            <a:endParaRPr lang="es-ES">
              <a:solidFill>
                <a:srgbClr val="000000"/>
              </a:solidFill>
              <a:effectLst/>
            </a:endParaRPr>
          </a:p>
        </p:txBody>
      </p:sp>
      <p:sp>
        <p:nvSpPr>
          <p:cNvPr id="351237" name="Rectangle 5"/>
          <p:cNvSpPr>
            <a:spLocks noChangeArrowheads="1"/>
          </p:cNvSpPr>
          <p:nvPr/>
        </p:nvSpPr>
        <p:spPr bwMode="auto">
          <a:xfrm>
            <a:off x="468313" y="1054100"/>
            <a:ext cx="8218487" cy="4493538"/>
          </a:xfrm>
          <a:prstGeom prst="rect">
            <a:avLst/>
          </a:prstGeom>
          <a:noFill/>
          <a:ln w="9525">
            <a:noFill/>
            <a:miter lim="800000"/>
            <a:headEnd/>
            <a:tailEnd/>
          </a:ln>
          <a:effectLst/>
        </p:spPr>
        <p:txBody>
          <a:bodyPr wrap="square">
            <a:spAutoFit/>
          </a:bodyPr>
          <a:lstStyle/>
          <a:p>
            <a:r>
              <a:rPr lang="es-MX" sz="2000" b="1" dirty="0">
                <a:solidFill>
                  <a:srgbClr val="000000"/>
                </a:solidFill>
              </a:rPr>
              <a:t>A partir de 1 de noviembre de 1999 se rige por la </a:t>
            </a:r>
            <a:r>
              <a:rPr lang="es-MX" sz="2000" dirty="0">
                <a:solidFill>
                  <a:srgbClr val="000000"/>
                </a:solidFill>
              </a:rPr>
              <a:t>ley 25169</a:t>
            </a:r>
            <a:r>
              <a:rPr lang="es-MX" sz="2000" b="1" dirty="0">
                <a:solidFill>
                  <a:srgbClr val="000000"/>
                </a:solidFill>
              </a:rPr>
              <a:t> </a:t>
            </a:r>
          </a:p>
          <a:p>
            <a:r>
              <a:rPr lang="es-MX" sz="2000" b="1" dirty="0">
                <a:solidFill>
                  <a:srgbClr val="000000"/>
                </a:solidFill>
              </a:rPr>
              <a:t>	</a:t>
            </a:r>
          </a:p>
          <a:p>
            <a:r>
              <a:rPr lang="es-MX" sz="2000" b="1" dirty="0">
                <a:solidFill>
                  <a:srgbClr val="000000"/>
                </a:solidFill>
              </a:rPr>
              <a:t>	</a:t>
            </a:r>
            <a:r>
              <a:rPr lang="es-MX" sz="2000" b="1" u="sng" dirty="0">
                <a:solidFill>
                  <a:srgbClr val="000000"/>
                </a:solidFill>
              </a:rPr>
              <a:t>NATURALEZA DEL CONTRATO</a:t>
            </a:r>
            <a:r>
              <a:rPr lang="es-MX" sz="2000" b="1" dirty="0">
                <a:solidFill>
                  <a:srgbClr val="000000"/>
                </a:solidFill>
              </a:rPr>
              <a:t>	</a:t>
            </a:r>
          </a:p>
          <a:p>
            <a:r>
              <a:rPr lang="es-MX" sz="2000" b="1" dirty="0">
                <a:solidFill>
                  <a:srgbClr val="000000"/>
                </a:solidFill>
              </a:rPr>
              <a:t>	</a:t>
            </a:r>
            <a:r>
              <a:rPr lang="es-ES_tradnl" altLang="es-AR" sz="2000" b="1" dirty="0">
                <a:solidFill>
                  <a:srgbClr val="000000"/>
                </a:solidFill>
              </a:rPr>
              <a:t>Art. 2:  Es un contrato de naturaleza agraria que configura una particular relación participativa al que se le aplica supletoriamente el Código Civil (y desde 01/08/2015 el CCC)</a:t>
            </a:r>
          </a:p>
          <a:p>
            <a:endParaRPr lang="es-ES_tradnl" altLang="es-AR" sz="2000" b="1" dirty="0">
              <a:solidFill>
                <a:srgbClr val="000000"/>
              </a:solidFill>
            </a:endParaRPr>
          </a:p>
          <a:p>
            <a:r>
              <a:rPr lang="es-ES_tradnl" altLang="es-AR" sz="2000" b="1" dirty="0">
                <a:solidFill>
                  <a:srgbClr val="000000"/>
                </a:solidFill>
              </a:rPr>
              <a:t>	</a:t>
            </a:r>
            <a:r>
              <a:rPr lang="es-ES_tradnl" altLang="es-AR" sz="2000" b="1" u="sng" dirty="0">
                <a:solidFill>
                  <a:srgbClr val="000000"/>
                </a:solidFill>
              </a:rPr>
              <a:t>PLAZO DEL CONTRATO:</a:t>
            </a:r>
          </a:p>
          <a:p>
            <a:endParaRPr lang="es-AR" altLang="es-AR" sz="2000" b="1" dirty="0">
              <a:solidFill>
                <a:srgbClr val="000000"/>
              </a:solidFill>
            </a:endParaRPr>
          </a:p>
          <a:p>
            <a:r>
              <a:rPr lang="es-ES_tradnl" altLang="es-AR" sz="2000" b="1" dirty="0">
                <a:solidFill>
                  <a:srgbClr val="000000"/>
                </a:solidFill>
              </a:rPr>
              <a:t>SE PUEDE PACTAR LIBREMENTE</a:t>
            </a:r>
          </a:p>
          <a:p>
            <a:r>
              <a:rPr lang="es-ES_tradnl" altLang="es-AR" sz="2000" b="1" dirty="0">
                <a:solidFill>
                  <a:srgbClr val="000000"/>
                </a:solidFill>
              </a:rPr>
              <a:t>                                      </a:t>
            </a:r>
          </a:p>
          <a:p>
            <a:r>
              <a:rPr lang="es-ES_tradnl" altLang="es-AR" sz="2000" b="1" dirty="0">
                <a:solidFill>
                  <a:srgbClr val="000000"/>
                </a:solidFill>
              </a:rPr>
              <a:t>SI NO ESTÁ ESTIPULADO (POR EJEMPLO EN CONTRATOS VERBALES): 2 AÑOS DESDE LA PRIMERA VENTA.</a:t>
            </a:r>
          </a:p>
          <a:p>
            <a:pPr>
              <a:lnSpc>
                <a:spcPct val="80000"/>
              </a:lnSpc>
              <a:spcBef>
                <a:spcPct val="50000"/>
              </a:spcBef>
              <a:buClr>
                <a:schemeClr val="hlink"/>
              </a:buClr>
              <a:buSzPct val="60000"/>
              <a:buFont typeface="Wingdings" pitchFamily="2" charset="2"/>
              <a:buChar char="n"/>
            </a:pPr>
            <a:endParaRPr lang="es-ES_tradnl" altLang="es-AR" sz="2000" b="1" dirty="0">
              <a:solidFill>
                <a:srgbClr val="000000"/>
              </a:solidFill>
            </a:endParaRPr>
          </a:p>
        </p:txBody>
      </p:sp>
      <p:pic>
        <p:nvPicPr>
          <p:cNvPr id="351238" name="Picture 6" descr="Resultado de imagen para tambos"/>
          <p:cNvPicPr>
            <a:picLocks noChangeAspect="1" noChangeArrowheads="1"/>
          </p:cNvPicPr>
          <p:nvPr/>
        </p:nvPicPr>
        <p:blipFill>
          <a:blip r:embed="rId2"/>
          <a:srcRect/>
          <a:stretch>
            <a:fillRect/>
          </a:stretch>
        </p:blipFill>
        <p:spPr bwMode="auto">
          <a:xfrm>
            <a:off x="5435600" y="5013325"/>
            <a:ext cx="2952750" cy="1655763"/>
          </a:xfrm>
          <a:prstGeom prst="rect">
            <a:avLst/>
          </a:prstGeom>
          <a:noFill/>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a:xfrm>
            <a:off x="395288" y="277813"/>
            <a:ext cx="8291512" cy="847725"/>
          </a:xfrm>
          <a:solidFill>
            <a:schemeClr val="accent1"/>
          </a:solidFill>
        </p:spPr>
        <p:txBody>
          <a:bodyPr/>
          <a:lstStyle/>
          <a:p>
            <a:r>
              <a:rPr lang="es-MX" sz="2400">
                <a:solidFill>
                  <a:srgbClr val="000000"/>
                </a:solidFill>
                <a:effectLst/>
              </a:rPr>
              <a:t>CONTRATO ASOCIATIVO</a:t>
            </a:r>
            <a:r>
              <a:rPr lang="es-MX">
                <a:solidFill>
                  <a:srgbClr val="000000"/>
                </a:solidFill>
                <a:effectLst/>
              </a:rPr>
              <a:t> </a:t>
            </a:r>
            <a:r>
              <a:rPr lang="es-MX" sz="2400">
                <a:solidFill>
                  <a:srgbClr val="000000"/>
                </a:solidFill>
                <a:effectLst/>
              </a:rPr>
              <a:t>DE EXPLOTACION TAMBERA</a:t>
            </a:r>
            <a:endParaRPr lang="es-ES" sz="2400">
              <a:solidFill>
                <a:srgbClr val="000000"/>
              </a:solidFill>
              <a:effectLst/>
            </a:endParaRPr>
          </a:p>
        </p:txBody>
      </p:sp>
      <p:sp>
        <p:nvSpPr>
          <p:cNvPr id="352259" name="Rectangle 3"/>
          <p:cNvSpPr>
            <a:spLocks noGrp="1" noChangeArrowheads="1"/>
          </p:cNvSpPr>
          <p:nvPr>
            <p:ph type="body" idx="1"/>
          </p:nvPr>
        </p:nvSpPr>
        <p:spPr>
          <a:xfrm>
            <a:off x="1187450" y="1341438"/>
            <a:ext cx="7956550" cy="5040312"/>
          </a:xfrm>
        </p:spPr>
        <p:txBody>
          <a:bodyPr/>
          <a:lstStyle/>
          <a:p>
            <a:pPr>
              <a:buFont typeface="Wingdings" pitchFamily="2" charset="2"/>
              <a:buNone/>
            </a:pPr>
            <a:r>
              <a:rPr lang="es-ES" sz="2800"/>
              <a:t>	</a:t>
            </a:r>
            <a:endParaRPr lang="es-ES">
              <a:solidFill>
                <a:srgbClr val="000000"/>
              </a:solidFill>
              <a:effectLst/>
            </a:endParaRPr>
          </a:p>
        </p:txBody>
      </p:sp>
      <p:sp>
        <p:nvSpPr>
          <p:cNvPr id="352260" name="Rectangle 4"/>
          <p:cNvSpPr>
            <a:spLocks noChangeArrowheads="1"/>
          </p:cNvSpPr>
          <p:nvPr/>
        </p:nvSpPr>
        <p:spPr bwMode="auto">
          <a:xfrm>
            <a:off x="468313" y="1125538"/>
            <a:ext cx="8218487" cy="4462760"/>
          </a:xfrm>
          <a:prstGeom prst="rect">
            <a:avLst/>
          </a:prstGeom>
          <a:noFill/>
          <a:ln w="9525">
            <a:noFill/>
            <a:miter lim="800000"/>
            <a:headEnd/>
            <a:tailEnd/>
          </a:ln>
          <a:effectLst/>
        </p:spPr>
        <p:txBody>
          <a:bodyPr wrap="square">
            <a:spAutoFit/>
          </a:bodyPr>
          <a:lstStyle/>
          <a:p>
            <a:r>
              <a:rPr lang="es-MX" b="1" dirty="0">
                <a:effectLst>
                  <a:outerShdw blurRad="38100" dist="38100" dir="2700000" algn="tl">
                    <a:srgbClr val="000000"/>
                  </a:outerShdw>
                </a:effectLst>
              </a:rPr>
              <a:t>	</a:t>
            </a:r>
            <a:r>
              <a:rPr lang="es-MX" sz="2400" b="1" dirty="0">
                <a:solidFill>
                  <a:srgbClr val="000000"/>
                </a:solidFill>
                <a:effectLst>
                  <a:outerShdw blurRad="38100" dist="38100" dir="2700000" algn="tl">
                    <a:srgbClr val="FFFFFF"/>
                  </a:outerShdw>
                </a:effectLst>
              </a:rPr>
              <a:t>Partes</a:t>
            </a:r>
            <a:r>
              <a:rPr lang="es-MX" sz="2400" b="1" dirty="0" smtClean="0">
                <a:solidFill>
                  <a:srgbClr val="000000"/>
                </a:solidFill>
                <a:effectLst>
                  <a:outerShdw blurRad="38100" dist="38100" dir="2700000" algn="tl">
                    <a:srgbClr val="FFFFFF"/>
                  </a:outerShdw>
                </a:effectLst>
              </a:rPr>
              <a:t>:</a:t>
            </a:r>
            <a:r>
              <a:rPr lang="es-MX" sz="2400" b="1" dirty="0">
                <a:solidFill>
                  <a:srgbClr val="000000"/>
                </a:solidFill>
                <a:effectLst>
                  <a:outerShdw blurRad="38100" dist="38100" dir="2700000" algn="tl">
                    <a:srgbClr val="FFFFFF"/>
                  </a:outerShdw>
                </a:effectLst>
              </a:rPr>
              <a:t>	</a:t>
            </a:r>
          </a:p>
          <a:p>
            <a:r>
              <a:rPr lang="es-MX" sz="2400" b="1" dirty="0">
                <a:solidFill>
                  <a:srgbClr val="000000"/>
                </a:solidFill>
                <a:effectLst>
                  <a:outerShdw blurRad="38100" dist="38100" dir="2700000" algn="tl">
                    <a:srgbClr val="FFFFFF"/>
                  </a:outerShdw>
                </a:effectLst>
              </a:rPr>
              <a:t>	1.-	Empresario Titular: </a:t>
            </a:r>
            <a:r>
              <a:rPr lang="es-MX" sz="2400" i="1" dirty="0">
                <a:solidFill>
                  <a:srgbClr val="000000"/>
                </a:solidFill>
                <a:effectLst>
                  <a:outerShdw blurRad="38100" dist="38100" dir="2700000" algn="tl">
                    <a:srgbClr val="FFFFFF"/>
                  </a:outerShdw>
                </a:effectLst>
              </a:rPr>
              <a:t>dueño del campo, instalaciones , </a:t>
            </a:r>
            <a:r>
              <a:rPr lang="es-MX" sz="2400" i="1" dirty="0" smtClean="0">
                <a:solidFill>
                  <a:srgbClr val="000000"/>
                </a:solidFill>
                <a:effectLst>
                  <a:outerShdw blurRad="38100" dist="38100" dir="2700000" algn="tl">
                    <a:srgbClr val="FFFFFF"/>
                  </a:outerShdw>
                </a:effectLst>
              </a:rPr>
              <a:t>bienes </a:t>
            </a:r>
            <a:r>
              <a:rPr lang="es-MX" sz="2400" i="1" dirty="0">
                <a:solidFill>
                  <a:srgbClr val="000000"/>
                </a:solidFill>
                <a:effectLst>
                  <a:outerShdw blurRad="38100" dist="38100" dir="2700000" algn="tl">
                    <a:srgbClr val="FFFFFF"/>
                  </a:outerShdw>
                </a:effectLst>
              </a:rPr>
              <a:t>y hacienda afectados a la explotación solo delega la operatividad del tambo en le tambero conservando </a:t>
            </a:r>
            <a:r>
              <a:rPr lang="es-MX" sz="2400" i="1" dirty="0" smtClean="0">
                <a:solidFill>
                  <a:srgbClr val="000000"/>
                </a:solidFill>
                <a:effectLst>
                  <a:outerShdw blurRad="38100" dist="38100" dir="2700000" algn="tl">
                    <a:srgbClr val="FFFFFF"/>
                  </a:outerShdw>
                </a:effectLst>
              </a:rPr>
              <a:t>la tenencia </a:t>
            </a:r>
            <a:r>
              <a:rPr lang="es-MX" sz="2400" i="1" dirty="0">
                <a:solidFill>
                  <a:srgbClr val="000000"/>
                </a:solidFill>
                <a:effectLst>
                  <a:outerShdw blurRad="38100" dist="38100" dir="2700000" algn="tl">
                    <a:srgbClr val="FFFFFF"/>
                  </a:outerShdw>
                </a:effectLst>
              </a:rPr>
              <a:t>del predio y de la hacienda. Siendo esta la principal característica que la distingue del contrato </a:t>
            </a:r>
            <a:r>
              <a:rPr lang="es-MX" sz="2400" i="1" dirty="0" smtClean="0">
                <a:solidFill>
                  <a:srgbClr val="000000"/>
                </a:solidFill>
                <a:effectLst>
                  <a:outerShdw blurRad="38100" dist="38100" dir="2700000" algn="tl">
                    <a:srgbClr val="FFFFFF"/>
                  </a:outerShdw>
                </a:effectLst>
              </a:rPr>
              <a:t>de arrendamiento</a:t>
            </a:r>
            <a:r>
              <a:rPr lang="es-MX" sz="2400" i="1" dirty="0">
                <a:solidFill>
                  <a:srgbClr val="000000"/>
                </a:solidFill>
                <a:effectLst>
                  <a:outerShdw blurRad="38100" dist="38100" dir="2700000" algn="tl">
                    <a:srgbClr val="FFFFFF"/>
                  </a:outerShdw>
                </a:effectLst>
              </a:rPr>
              <a:t>, es decir no cede el uso y goce del  predio.</a:t>
            </a:r>
          </a:p>
          <a:p>
            <a:r>
              <a:rPr lang="es-MX" sz="2400" b="1" dirty="0">
                <a:solidFill>
                  <a:srgbClr val="000000"/>
                </a:solidFill>
                <a:effectLst>
                  <a:outerShdw blurRad="38100" dist="38100" dir="2700000" algn="tl">
                    <a:srgbClr val="FFFFFF"/>
                  </a:outerShdw>
                </a:effectLst>
              </a:rPr>
              <a:t>	2.-	Tambero Asociado: </a:t>
            </a:r>
            <a:r>
              <a:rPr lang="es-MX" sz="2400" i="1" dirty="0">
                <a:solidFill>
                  <a:srgbClr val="000000"/>
                </a:solidFill>
                <a:effectLst>
                  <a:outerShdw blurRad="38100" dist="38100" dir="2700000" algn="tl">
                    <a:srgbClr val="FFFFFF"/>
                  </a:outerShdw>
                </a:effectLst>
              </a:rPr>
              <a:t>que puede aportar maquinarias, enseres, tecnología contando o no con personal a cargo.</a:t>
            </a:r>
            <a:endParaRPr lang="es-AR" sz="2400" i="1" dirty="0">
              <a:solidFill>
                <a:srgbClr val="000000"/>
              </a:solidFill>
              <a:effectLst>
                <a:outerShdw blurRad="38100" dist="38100" dir="2700000" algn="tl">
                  <a:srgbClr val="FFFFFF"/>
                </a:outerShdw>
              </a:effectLst>
            </a:endParaRPr>
          </a:p>
          <a:p>
            <a:endParaRPr lang="es-MX" b="1" i="1" u="sng" dirty="0">
              <a:solidFill>
                <a:srgbClr val="000000"/>
              </a:solidFill>
              <a:effectLst>
                <a:outerShdw blurRad="38100" dist="38100" dir="2700000" algn="tl">
                  <a:srgbClr val="FFFFFF"/>
                </a:outerShdw>
              </a:effectLst>
            </a:endParaRPr>
          </a:p>
          <a:p>
            <a:pPr>
              <a:lnSpc>
                <a:spcPct val="80000"/>
              </a:lnSpc>
              <a:spcBef>
                <a:spcPct val="50000"/>
              </a:spcBef>
              <a:buClr>
                <a:schemeClr val="hlink"/>
              </a:buClr>
              <a:buSzPct val="60000"/>
              <a:buFont typeface="Wingdings" pitchFamily="2" charset="2"/>
              <a:buNone/>
            </a:pPr>
            <a:endParaRPr lang="es-ES_tradnl" altLang="es-AR" sz="2000" b="1" dirty="0">
              <a:solidFill>
                <a:srgbClr val="000000"/>
              </a:solidFill>
            </a:endParaRPr>
          </a:p>
        </p:txBody>
      </p:sp>
      <p:pic>
        <p:nvPicPr>
          <p:cNvPr id="352261" name="Picture 5" descr="Resultado de imagen para tambos"/>
          <p:cNvPicPr>
            <a:picLocks noChangeAspect="1" noChangeArrowheads="1"/>
          </p:cNvPicPr>
          <p:nvPr/>
        </p:nvPicPr>
        <p:blipFill>
          <a:blip r:embed="rId2"/>
          <a:srcRect/>
          <a:stretch>
            <a:fillRect/>
          </a:stretch>
        </p:blipFill>
        <p:spPr bwMode="auto">
          <a:xfrm>
            <a:off x="2123728" y="4941168"/>
            <a:ext cx="3888432" cy="1727920"/>
          </a:xfrm>
          <a:prstGeom prst="rect">
            <a:avLst/>
          </a:prstGeom>
          <a:noFill/>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4306" name="Rectangle 2"/>
          <p:cNvSpPr>
            <a:spLocks noGrp="1" noChangeArrowheads="1"/>
          </p:cNvSpPr>
          <p:nvPr>
            <p:ph type="title"/>
          </p:nvPr>
        </p:nvSpPr>
        <p:spPr>
          <a:xfrm>
            <a:off x="468313" y="277813"/>
            <a:ext cx="8218487" cy="847725"/>
          </a:xfrm>
          <a:solidFill>
            <a:schemeClr val="accent1"/>
          </a:solidFill>
        </p:spPr>
        <p:txBody>
          <a:bodyPr/>
          <a:lstStyle/>
          <a:p>
            <a:r>
              <a:rPr lang="es-MX" sz="2400">
                <a:solidFill>
                  <a:srgbClr val="000000"/>
                </a:solidFill>
                <a:effectLst/>
              </a:rPr>
              <a:t>CONTRATO ASOCIATIVO</a:t>
            </a:r>
            <a:r>
              <a:rPr lang="es-MX">
                <a:solidFill>
                  <a:srgbClr val="000000"/>
                </a:solidFill>
                <a:effectLst/>
              </a:rPr>
              <a:t> </a:t>
            </a:r>
            <a:r>
              <a:rPr lang="es-MX" sz="2400">
                <a:solidFill>
                  <a:srgbClr val="000000"/>
                </a:solidFill>
                <a:effectLst/>
              </a:rPr>
              <a:t>DE EXPLOTACION TAMBERA- </a:t>
            </a:r>
            <a:r>
              <a:rPr lang="es-MX" sz="2400" u="sng">
                <a:solidFill>
                  <a:srgbClr val="000000"/>
                </a:solidFill>
                <a:effectLst/>
              </a:rPr>
              <a:t>NATURALEZA JURIDICA</a:t>
            </a:r>
            <a:endParaRPr lang="es-ES" sz="2400" u="sng">
              <a:solidFill>
                <a:srgbClr val="000000"/>
              </a:solidFill>
              <a:effectLst/>
            </a:endParaRPr>
          </a:p>
        </p:txBody>
      </p:sp>
      <p:sp>
        <p:nvSpPr>
          <p:cNvPr id="354307" name="Rectangle 3"/>
          <p:cNvSpPr>
            <a:spLocks noGrp="1" noChangeArrowheads="1"/>
          </p:cNvSpPr>
          <p:nvPr>
            <p:ph type="body" idx="1"/>
          </p:nvPr>
        </p:nvSpPr>
        <p:spPr>
          <a:xfrm>
            <a:off x="1187450" y="1341438"/>
            <a:ext cx="7956550" cy="5040312"/>
          </a:xfrm>
        </p:spPr>
        <p:txBody>
          <a:bodyPr/>
          <a:lstStyle/>
          <a:p>
            <a:pPr>
              <a:buFont typeface="Wingdings" pitchFamily="2" charset="2"/>
              <a:buNone/>
            </a:pPr>
            <a:r>
              <a:rPr lang="es-ES" sz="2800"/>
              <a:t>	</a:t>
            </a:r>
            <a:endParaRPr lang="es-ES">
              <a:solidFill>
                <a:srgbClr val="000000"/>
              </a:solidFill>
              <a:effectLst/>
            </a:endParaRPr>
          </a:p>
        </p:txBody>
      </p:sp>
      <p:sp>
        <p:nvSpPr>
          <p:cNvPr id="354308" name="Rectangle 4"/>
          <p:cNvSpPr>
            <a:spLocks noChangeArrowheads="1"/>
          </p:cNvSpPr>
          <p:nvPr/>
        </p:nvSpPr>
        <p:spPr bwMode="auto">
          <a:xfrm>
            <a:off x="468313" y="1412875"/>
            <a:ext cx="8207375" cy="4647426"/>
          </a:xfrm>
          <a:prstGeom prst="rect">
            <a:avLst/>
          </a:prstGeom>
          <a:noFill/>
          <a:ln w="9525">
            <a:noFill/>
            <a:miter lim="800000"/>
            <a:headEnd/>
            <a:tailEnd/>
          </a:ln>
          <a:effectLst/>
        </p:spPr>
        <p:txBody>
          <a:bodyPr>
            <a:spAutoFit/>
          </a:bodyPr>
          <a:lstStyle/>
          <a:p>
            <a:r>
              <a:rPr lang="es-MX" b="1" dirty="0">
                <a:effectLst>
                  <a:outerShdw blurRad="38100" dist="38100" dir="2700000" algn="tl">
                    <a:srgbClr val="000000"/>
                  </a:outerShdw>
                </a:effectLst>
              </a:rPr>
              <a:t>	</a:t>
            </a:r>
            <a:r>
              <a:rPr lang="es-ES" sz="2400" b="1" dirty="0">
                <a:solidFill>
                  <a:srgbClr val="000000"/>
                </a:solidFill>
              </a:rPr>
              <a:t>Las partes se encuentran vinculadas por un contrato asociativo de explotación tambera, de naturaleza agraria, configurando el mismo una particular relación participativa. Aplicándose las normas del Código Civil en los casos no previstos en este estatuto</a:t>
            </a:r>
            <a:r>
              <a:rPr lang="es-ES" sz="2400" b="1" dirty="0" smtClean="0">
                <a:solidFill>
                  <a:srgbClr val="000000"/>
                </a:solidFill>
              </a:rPr>
              <a:t>.</a:t>
            </a:r>
            <a:endParaRPr lang="es-MX" sz="2400" b="1" u="sng" dirty="0">
              <a:solidFill>
                <a:srgbClr val="000000"/>
              </a:solidFill>
            </a:endParaRPr>
          </a:p>
          <a:p>
            <a:r>
              <a:rPr lang="es-MX" sz="2400" dirty="0">
                <a:solidFill>
                  <a:srgbClr val="000000"/>
                </a:solidFill>
              </a:rPr>
              <a:t>	</a:t>
            </a:r>
            <a:r>
              <a:rPr lang="es-MX" sz="2400" dirty="0">
                <a:solidFill>
                  <a:srgbClr val="9900CC"/>
                </a:solidFill>
              </a:rPr>
              <a:t>Objeto:</a:t>
            </a:r>
          </a:p>
          <a:p>
            <a:r>
              <a:rPr lang="es-MX" sz="2400" b="1" dirty="0">
                <a:solidFill>
                  <a:srgbClr val="000000"/>
                </a:solidFill>
              </a:rPr>
              <a:t>	Producción de leche fluida </a:t>
            </a:r>
          </a:p>
          <a:p>
            <a:r>
              <a:rPr lang="es-MX" sz="2400" b="1" dirty="0">
                <a:solidFill>
                  <a:srgbClr val="000000"/>
                </a:solidFill>
              </a:rPr>
              <a:t>	proveniente de un rodeo cualquiera fuere la raza </a:t>
            </a:r>
          </a:p>
          <a:p>
            <a:r>
              <a:rPr lang="es-MX" sz="2400" b="1" dirty="0">
                <a:solidFill>
                  <a:srgbClr val="000000"/>
                </a:solidFill>
              </a:rPr>
              <a:t>	y como actividad anexa la ley prevé la cría de hembras con destino a la reposición o venta.</a:t>
            </a:r>
          </a:p>
          <a:p>
            <a:endParaRPr lang="es-MX" b="1" dirty="0">
              <a:solidFill>
                <a:srgbClr val="000000"/>
              </a:solidFill>
            </a:endParaRPr>
          </a:p>
          <a:p>
            <a:endParaRPr lang="es-ES" dirty="0">
              <a:solidFill>
                <a:srgbClr val="000000"/>
              </a:solidFill>
            </a:endParaRPr>
          </a:p>
          <a:p>
            <a:pPr>
              <a:lnSpc>
                <a:spcPct val="80000"/>
              </a:lnSpc>
              <a:spcBef>
                <a:spcPct val="20000"/>
              </a:spcBef>
              <a:buClr>
                <a:schemeClr val="hlink"/>
              </a:buClr>
              <a:buSzPct val="60000"/>
              <a:buFont typeface="Wingdings" pitchFamily="2" charset="2"/>
              <a:buChar char="n"/>
            </a:pPr>
            <a:endParaRPr lang="es-ES_tradnl" altLang="es-AR" sz="2000" b="1" dirty="0">
              <a:solidFill>
                <a:srgbClr val="000000"/>
              </a:solidFill>
            </a:endParaRPr>
          </a:p>
        </p:txBody>
      </p:sp>
      <p:pic>
        <p:nvPicPr>
          <p:cNvPr id="354309" name="Picture 5" descr="Resultado de imagen para tambos"/>
          <p:cNvPicPr>
            <a:picLocks noChangeAspect="1" noChangeArrowheads="1"/>
          </p:cNvPicPr>
          <p:nvPr/>
        </p:nvPicPr>
        <p:blipFill>
          <a:blip r:embed="rId2"/>
          <a:srcRect/>
          <a:stretch>
            <a:fillRect/>
          </a:stretch>
        </p:blipFill>
        <p:spPr bwMode="auto">
          <a:xfrm>
            <a:off x="5435600" y="5013325"/>
            <a:ext cx="2952750" cy="1655763"/>
          </a:xfrm>
          <a:prstGeom prst="rect">
            <a:avLst/>
          </a:prstGeom>
          <a:noFill/>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5330" name="Rectangle 2"/>
          <p:cNvSpPr>
            <a:spLocks noGrp="1" noChangeArrowheads="1"/>
          </p:cNvSpPr>
          <p:nvPr>
            <p:ph type="title"/>
          </p:nvPr>
        </p:nvSpPr>
        <p:spPr>
          <a:xfrm>
            <a:off x="457200" y="277813"/>
            <a:ext cx="8229600" cy="539750"/>
          </a:xfrm>
          <a:solidFill>
            <a:schemeClr val="accent1"/>
          </a:solidFill>
        </p:spPr>
        <p:txBody>
          <a:bodyPr/>
          <a:lstStyle/>
          <a:p>
            <a:r>
              <a:rPr lang="es-MX" sz="2800" u="sng">
                <a:solidFill>
                  <a:srgbClr val="000000"/>
                </a:solidFill>
                <a:effectLst/>
              </a:rPr>
              <a:t>RETENCIONES IVA</a:t>
            </a:r>
            <a:endParaRPr lang="es-ES" sz="2800" u="sng">
              <a:solidFill>
                <a:srgbClr val="000000"/>
              </a:solidFill>
              <a:effectLst/>
            </a:endParaRPr>
          </a:p>
        </p:txBody>
      </p:sp>
      <p:sp>
        <p:nvSpPr>
          <p:cNvPr id="355331" name="Rectangle 3"/>
          <p:cNvSpPr>
            <a:spLocks noGrp="1" noChangeArrowheads="1"/>
          </p:cNvSpPr>
          <p:nvPr>
            <p:ph type="body" idx="1"/>
          </p:nvPr>
        </p:nvSpPr>
        <p:spPr>
          <a:xfrm>
            <a:off x="1187450" y="1341438"/>
            <a:ext cx="7956550" cy="5040312"/>
          </a:xfrm>
        </p:spPr>
        <p:txBody>
          <a:bodyPr/>
          <a:lstStyle/>
          <a:p>
            <a:pPr>
              <a:buFont typeface="Wingdings" pitchFamily="2" charset="2"/>
              <a:buNone/>
            </a:pPr>
            <a:r>
              <a:rPr lang="es-ES" sz="2800"/>
              <a:t>	</a:t>
            </a:r>
            <a:endParaRPr lang="es-ES">
              <a:solidFill>
                <a:srgbClr val="000000"/>
              </a:solidFill>
              <a:effectLst/>
            </a:endParaRPr>
          </a:p>
        </p:txBody>
      </p:sp>
      <p:sp>
        <p:nvSpPr>
          <p:cNvPr id="355332" name="Rectangle 4"/>
          <p:cNvSpPr>
            <a:spLocks noChangeArrowheads="1"/>
          </p:cNvSpPr>
          <p:nvPr/>
        </p:nvSpPr>
        <p:spPr bwMode="auto">
          <a:xfrm>
            <a:off x="468313" y="1412875"/>
            <a:ext cx="8207375" cy="671513"/>
          </a:xfrm>
          <a:prstGeom prst="rect">
            <a:avLst/>
          </a:prstGeom>
          <a:noFill/>
          <a:ln w="9525">
            <a:noFill/>
            <a:miter lim="800000"/>
            <a:headEnd/>
            <a:tailEnd/>
          </a:ln>
          <a:effectLst/>
        </p:spPr>
        <p:txBody>
          <a:bodyPr>
            <a:spAutoFit/>
          </a:bodyPr>
          <a:lstStyle/>
          <a:p>
            <a:r>
              <a:rPr lang="es-MX" b="1" dirty="0">
                <a:effectLst>
                  <a:outerShdw blurRad="38100" dist="38100" dir="2700000" algn="tl">
                    <a:srgbClr val="000000"/>
                  </a:outerShdw>
                </a:effectLst>
              </a:rPr>
              <a:t>	</a:t>
            </a:r>
            <a:endParaRPr lang="es-ES" dirty="0">
              <a:solidFill>
                <a:srgbClr val="000000"/>
              </a:solidFill>
            </a:endParaRPr>
          </a:p>
          <a:p>
            <a:pPr>
              <a:lnSpc>
                <a:spcPct val="80000"/>
              </a:lnSpc>
              <a:spcBef>
                <a:spcPct val="20000"/>
              </a:spcBef>
              <a:buClr>
                <a:schemeClr val="hlink"/>
              </a:buClr>
              <a:buSzPct val="60000"/>
              <a:buFont typeface="Wingdings" pitchFamily="2" charset="2"/>
              <a:buChar char="n"/>
            </a:pPr>
            <a:endParaRPr lang="es-ES_tradnl" altLang="es-AR" sz="2000" b="1" dirty="0">
              <a:solidFill>
                <a:srgbClr val="000000"/>
              </a:solidFill>
            </a:endParaRPr>
          </a:p>
        </p:txBody>
      </p:sp>
      <p:pic>
        <p:nvPicPr>
          <p:cNvPr id="355333" name="Picture 5" descr="Resultado de imagen para tambos"/>
          <p:cNvPicPr>
            <a:picLocks noChangeAspect="1" noChangeArrowheads="1"/>
          </p:cNvPicPr>
          <p:nvPr/>
        </p:nvPicPr>
        <p:blipFill>
          <a:blip r:embed="rId2"/>
          <a:srcRect/>
          <a:stretch>
            <a:fillRect/>
          </a:stretch>
        </p:blipFill>
        <p:spPr bwMode="auto">
          <a:xfrm>
            <a:off x="5435600" y="5301208"/>
            <a:ext cx="2952750" cy="1556792"/>
          </a:xfrm>
          <a:prstGeom prst="rect">
            <a:avLst/>
          </a:prstGeom>
          <a:noFill/>
        </p:spPr>
      </p:pic>
      <p:sp>
        <p:nvSpPr>
          <p:cNvPr id="355334" name="Rectangle 6"/>
          <p:cNvSpPr>
            <a:spLocks noChangeArrowheads="1"/>
          </p:cNvSpPr>
          <p:nvPr/>
        </p:nvSpPr>
        <p:spPr bwMode="auto">
          <a:xfrm>
            <a:off x="684213" y="817563"/>
            <a:ext cx="8136259" cy="5262979"/>
          </a:xfrm>
          <a:prstGeom prst="rect">
            <a:avLst/>
          </a:prstGeom>
          <a:noFill/>
          <a:ln w="9525">
            <a:noFill/>
            <a:miter lim="800000"/>
            <a:headEnd/>
            <a:tailEnd/>
          </a:ln>
          <a:effectLst/>
        </p:spPr>
        <p:txBody>
          <a:bodyPr wrap="square">
            <a:spAutoFit/>
          </a:bodyPr>
          <a:lstStyle/>
          <a:p>
            <a:r>
              <a:rPr lang="es-ES" sz="2400" dirty="0">
                <a:solidFill>
                  <a:srgbClr val="000000"/>
                </a:solidFill>
              </a:rPr>
              <a:t>La Resolución General AFIP 1.428/2003 establece un régimen de retención del impuesto al valor agregado respecto de las operaciones de compraventa de leche fluida sin procesar de ganado bovino.</a:t>
            </a:r>
            <a:br>
              <a:rPr lang="es-ES" sz="2400" dirty="0">
                <a:solidFill>
                  <a:srgbClr val="000000"/>
                </a:solidFill>
              </a:rPr>
            </a:br>
            <a:endParaRPr lang="es-ES" sz="2400" dirty="0">
              <a:solidFill>
                <a:srgbClr val="000000"/>
              </a:solidFill>
            </a:endParaRPr>
          </a:p>
          <a:p>
            <a:r>
              <a:rPr lang="es-ES" sz="2400" dirty="0">
                <a:solidFill>
                  <a:srgbClr val="000000"/>
                </a:solidFill>
              </a:rPr>
              <a:t>	Los adquirentes de leche fluida sin procesar de ganado bovino, que revistan la calidad de responsables inscritos en el IVA quedan obligados a actuar como agentes de retención..</a:t>
            </a:r>
            <a:br>
              <a:rPr lang="es-ES" sz="2400" dirty="0">
                <a:solidFill>
                  <a:srgbClr val="000000"/>
                </a:solidFill>
              </a:rPr>
            </a:br>
            <a:endParaRPr lang="es-ES" sz="2400" dirty="0">
              <a:solidFill>
                <a:srgbClr val="000000"/>
              </a:solidFill>
            </a:endParaRPr>
          </a:p>
          <a:p>
            <a:r>
              <a:rPr lang="es-ES" sz="2400" dirty="0">
                <a:solidFill>
                  <a:srgbClr val="000000"/>
                </a:solidFill>
              </a:rPr>
              <a:t>	La retención deberá practicarse en el momento en que se efectúe el pago de los importes atribuibles a la operación, incluidos aquellos que revistan el carácter de señas o anticipos que congelen precios.</a:t>
            </a:r>
            <a:br>
              <a:rPr lang="es-ES" sz="2400" dirty="0">
                <a:solidFill>
                  <a:srgbClr val="000000"/>
                </a:solidFill>
              </a:rPr>
            </a:br>
            <a:endParaRPr lang="es-ES" sz="2400" dirty="0">
              <a:solidFill>
                <a:srgbClr val="000000"/>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6354" name="Rectangle 2"/>
          <p:cNvSpPr>
            <a:spLocks noGrp="1" noChangeArrowheads="1"/>
          </p:cNvSpPr>
          <p:nvPr>
            <p:ph type="title"/>
          </p:nvPr>
        </p:nvSpPr>
        <p:spPr>
          <a:xfrm>
            <a:off x="457200" y="1"/>
            <a:ext cx="8229600" cy="620688"/>
          </a:xfrm>
          <a:solidFill>
            <a:schemeClr val="accent1"/>
          </a:solidFill>
        </p:spPr>
        <p:txBody>
          <a:bodyPr/>
          <a:lstStyle/>
          <a:p>
            <a:r>
              <a:rPr lang="es-MX" sz="2800" u="sng" dirty="0">
                <a:solidFill>
                  <a:srgbClr val="000000"/>
                </a:solidFill>
                <a:effectLst/>
              </a:rPr>
              <a:t>RETENCIONES IVA</a:t>
            </a:r>
            <a:endParaRPr lang="es-ES" sz="2800" u="sng" dirty="0">
              <a:solidFill>
                <a:srgbClr val="000000"/>
              </a:solidFill>
              <a:effectLst/>
            </a:endParaRPr>
          </a:p>
        </p:txBody>
      </p:sp>
      <p:sp>
        <p:nvSpPr>
          <p:cNvPr id="356355" name="Rectangle 3"/>
          <p:cNvSpPr>
            <a:spLocks noGrp="1" noChangeArrowheads="1"/>
          </p:cNvSpPr>
          <p:nvPr>
            <p:ph type="body" idx="1"/>
          </p:nvPr>
        </p:nvSpPr>
        <p:spPr>
          <a:xfrm>
            <a:off x="1187450" y="1341438"/>
            <a:ext cx="7956550" cy="5040312"/>
          </a:xfrm>
        </p:spPr>
        <p:txBody>
          <a:bodyPr/>
          <a:lstStyle/>
          <a:p>
            <a:pPr>
              <a:buFont typeface="Wingdings" pitchFamily="2" charset="2"/>
              <a:buNone/>
            </a:pPr>
            <a:r>
              <a:rPr lang="es-ES" sz="2800"/>
              <a:t>	</a:t>
            </a:r>
            <a:endParaRPr lang="es-ES">
              <a:solidFill>
                <a:srgbClr val="000000"/>
              </a:solidFill>
              <a:effectLst/>
            </a:endParaRPr>
          </a:p>
        </p:txBody>
      </p:sp>
      <p:sp>
        <p:nvSpPr>
          <p:cNvPr id="356356" name="Rectangle 4"/>
          <p:cNvSpPr>
            <a:spLocks noChangeArrowheads="1"/>
          </p:cNvSpPr>
          <p:nvPr/>
        </p:nvSpPr>
        <p:spPr bwMode="auto">
          <a:xfrm>
            <a:off x="468313" y="1412875"/>
            <a:ext cx="8207375" cy="671513"/>
          </a:xfrm>
          <a:prstGeom prst="rect">
            <a:avLst/>
          </a:prstGeom>
          <a:noFill/>
          <a:ln w="9525">
            <a:noFill/>
            <a:miter lim="800000"/>
            <a:headEnd/>
            <a:tailEnd/>
          </a:ln>
          <a:effectLst/>
        </p:spPr>
        <p:txBody>
          <a:bodyPr>
            <a:spAutoFit/>
          </a:bodyPr>
          <a:lstStyle/>
          <a:p>
            <a:r>
              <a:rPr lang="es-MX" b="1">
                <a:effectLst>
                  <a:outerShdw blurRad="38100" dist="38100" dir="2700000" algn="tl">
                    <a:srgbClr val="000000"/>
                  </a:outerShdw>
                </a:effectLst>
              </a:rPr>
              <a:t>	</a:t>
            </a:r>
            <a:endParaRPr lang="es-ES">
              <a:solidFill>
                <a:srgbClr val="000000"/>
              </a:solidFill>
            </a:endParaRPr>
          </a:p>
          <a:p>
            <a:pPr>
              <a:lnSpc>
                <a:spcPct val="80000"/>
              </a:lnSpc>
              <a:spcBef>
                <a:spcPct val="20000"/>
              </a:spcBef>
              <a:buClr>
                <a:schemeClr val="hlink"/>
              </a:buClr>
              <a:buSzPct val="60000"/>
              <a:buFont typeface="Wingdings" pitchFamily="2" charset="2"/>
              <a:buChar char="n"/>
            </a:pPr>
            <a:endParaRPr lang="es-ES_tradnl" altLang="es-AR" sz="2000" b="1">
              <a:solidFill>
                <a:srgbClr val="000000"/>
              </a:solidFill>
            </a:endParaRPr>
          </a:p>
        </p:txBody>
      </p:sp>
      <p:sp>
        <p:nvSpPr>
          <p:cNvPr id="356358" name="Rectangle 6"/>
          <p:cNvSpPr>
            <a:spLocks noChangeArrowheads="1"/>
          </p:cNvSpPr>
          <p:nvPr/>
        </p:nvSpPr>
        <p:spPr bwMode="auto">
          <a:xfrm>
            <a:off x="684213" y="620690"/>
            <a:ext cx="8208267" cy="8443440"/>
          </a:xfrm>
          <a:prstGeom prst="rect">
            <a:avLst/>
          </a:prstGeom>
          <a:noFill/>
          <a:ln w="9525">
            <a:noFill/>
            <a:miter lim="800000"/>
            <a:headEnd/>
            <a:tailEnd/>
          </a:ln>
          <a:effectLst/>
        </p:spPr>
        <p:txBody>
          <a:bodyPr wrap="square">
            <a:spAutoFit/>
          </a:bodyPr>
          <a:lstStyle/>
          <a:p>
            <a:r>
              <a:rPr lang="es-ES" sz="2400" dirty="0">
                <a:solidFill>
                  <a:srgbClr val="000000"/>
                </a:solidFill>
              </a:rPr>
              <a:t>El importe de la retención a practicar se determinará aplicando sobre el precio neto de</a:t>
            </a:r>
            <a:r>
              <a:rPr lang="es-ES" sz="2400" dirty="0">
                <a:solidFill>
                  <a:srgbClr val="000000"/>
                </a:solidFill>
                <a:effectLst>
                  <a:outerShdw blurRad="38100" dist="38100" dir="2700000" algn="tl">
                    <a:srgbClr val="FFFFFF"/>
                  </a:outerShdw>
                </a:effectLst>
              </a:rPr>
              <a:t> </a:t>
            </a:r>
            <a:r>
              <a:rPr lang="es-ES" sz="2400" dirty="0">
                <a:solidFill>
                  <a:srgbClr val="000000"/>
                </a:solidFill>
              </a:rPr>
              <a:t>venta las alícuotas que, para cada caso, se fijan a continuación:</a:t>
            </a:r>
          </a:p>
          <a:p>
            <a:r>
              <a:rPr lang="es-ES" sz="2400" dirty="0">
                <a:solidFill>
                  <a:srgbClr val="000000"/>
                </a:solidFill>
              </a:rPr>
              <a:t/>
            </a:r>
            <a:br>
              <a:rPr lang="es-ES" sz="2400" dirty="0">
                <a:solidFill>
                  <a:srgbClr val="000000"/>
                </a:solidFill>
              </a:rPr>
            </a:br>
            <a:r>
              <a:rPr lang="es-ES" sz="2400" dirty="0">
                <a:solidFill>
                  <a:srgbClr val="000000"/>
                </a:solidFill>
              </a:rPr>
              <a:t>	a) </a:t>
            </a:r>
            <a:r>
              <a:rPr lang="es-ES" sz="2400" dirty="0" smtClean="0">
                <a:solidFill>
                  <a:srgbClr val="000000"/>
                </a:solidFill>
              </a:rPr>
              <a:t>1%: </a:t>
            </a:r>
            <a:r>
              <a:rPr lang="es-ES" sz="2400" dirty="0">
                <a:solidFill>
                  <a:srgbClr val="000000"/>
                </a:solidFill>
              </a:rPr>
              <a:t>operaciones efectuadas con responsables inscritos ante el IVA.</a:t>
            </a:r>
            <a:br>
              <a:rPr lang="es-ES" sz="2400" dirty="0">
                <a:solidFill>
                  <a:srgbClr val="000000"/>
                </a:solidFill>
              </a:rPr>
            </a:br>
            <a:endParaRPr lang="es-ES" sz="2400" dirty="0">
              <a:solidFill>
                <a:srgbClr val="000000"/>
              </a:solidFill>
            </a:endParaRPr>
          </a:p>
          <a:p>
            <a:r>
              <a:rPr lang="es-ES" sz="2400" dirty="0">
                <a:solidFill>
                  <a:srgbClr val="000000"/>
                </a:solidFill>
              </a:rPr>
              <a:t>	b) 12,70%: operaciones realizadas con sujetos que tengan el carácter de "Responsables no Categorizados".</a:t>
            </a:r>
            <a:br>
              <a:rPr lang="es-ES" sz="2400" dirty="0">
                <a:solidFill>
                  <a:srgbClr val="000000"/>
                </a:solidFill>
              </a:rPr>
            </a:br>
            <a:endParaRPr lang="es-ES" sz="2400" dirty="0">
              <a:solidFill>
                <a:srgbClr val="000000"/>
              </a:solidFill>
            </a:endParaRPr>
          </a:p>
          <a:p>
            <a:r>
              <a:rPr lang="es-ES" sz="2400" dirty="0">
                <a:solidFill>
                  <a:srgbClr val="000000"/>
                </a:solidFill>
              </a:rPr>
              <a:t>	c) 21%: cuando como resultado de la consulta al "Archivo de Información sobre Proveedores", el sujeto pasible de retención esté alcanzado por alguna de las siguientes transgresiones:</a:t>
            </a:r>
            <a:br>
              <a:rPr lang="es-ES" sz="2400" dirty="0">
                <a:solidFill>
                  <a:srgbClr val="000000"/>
                </a:solidFill>
              </a:rPr>
            </a:br>
            <a:endParaRPr lang="es-ES" sz="2400" dirty="0">
              <a:solidFill>
                <a:srgbClr val="000000"/>
              </a:solidFill>
            </a:endParaRPr>
          </a:p>
          <a:p>
            <a:r>
              <a:rPr lang="es-ES" sz="2400" dirty="0">
                <a:solidFill>
                  <a:srgbClr val="000000"/>
                </a:solidFill>
              </a:rPr>
              <a:t>		1. Incumplimientos respecto de la presentación de las declaraciones juradas fiscales y/o previsionales, tanto informativas como determinativas.</a:t>
            </a:r>
          </a:p>
          <a:p>
            <a:endParaRPr lang="es-ES" sz="2400" dirty="0">
              <a:solidFill>
                <a:srgbClr val="000000"/>
              </a:solidFill>
            </a:endParaRPr>
          </a:p>
          <a:p>
            <a:r>
              <a:rPr lang="es-ES" sz="2400" dirty="0">
                <a:solidFill>
                  <a:srgbClr val="000000"/>
                </a:solidFill>
              </a:rPr>
              <a:t>	 	2. Irregularidades -como consecuencia de acciones de fiscalización-, en la cadena de comercialización del proveedor.</a:t>
            </a:r>
            <a:br>
              <a:rPr lang="es-ES" sz="2400" dirty="0">
                <a:solidFill>
                  <a:srgbClr val="000000"/>
                </a:solidFill>
              </a:rPr>
            </a:br>
            <a:r>
              <a:rPr lang="es-MX" sz="2400" dirty="0">
                <a:solidFill>
                  <a:srgbClr val="000000"/>
                </a:solidFill>
              </a:rPr>
              <a:t>	</a:t>
            </a:r>
          </a:p>
          <a:p>
            <a:endParaRPr lang="es-ES" sz="2000" dirty="0">
              <a:solidFill>
                <a:srgbClr val="000000"/>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02" name="Rectangle 2"/>
          <p:cNvSpPr>
            <a:spLocks noGrp="1" noChangeArrowheads="1"/>
          </p:cNvSpPr>
          <p:nvPr>
            <p:ph type="title"/>
          </p:nvPr>
        </p:nvSpPr>
        <p:spPr>
          <a:xfrm>
            <a:off x="457200" y="277813"/>
            <a:ext cx="8229600" cy="539750"/>
          </a:xfrm>
          <a:solidFill>
            <a:schemeClr val="accent1"/>
          </a:solidFill>
        </p:spPr>
        <p:txBody>
          <a:bodyPr/>
          <a:lstStyle/>
          <a:p>
            <a:r>
              <a:rPr lang="es-ES" sz="2400">
                <a:solidFill>
                  <a:srgbClr val="000000"/>
                </a:solidFill>
                <a:effectLst>
                  <a:outerShdw blurRad="38100" dist="38100" dir="2700000" algn="tl">
                    <a:srgbClr val="FFFFFF"/>
                  </a:outerShdw>
                </a:effectLst>
              </a:rPr>
              <a:t>Reducción de la tasa del gravamen</a:t>
            </a:r>
            <a:br>
              <a:rPr lang="es-ES" sz="2400">
                <a:solidFill>
                  <a:srgbClr val="000000"/>
                </a:solidFill>
                <a:effectLst>
                  <a:outerShdw blurRad="38100" dist="38100" dir="2700000" algn="tl">
                    <a:srgbClr val="FFFFFF"/>
                  </a:outerShdw>
                </a:effectLst>
              </a:rPr>
            </a:br>
            <a:endParaRPr lang="es-ES" sz="2400">
              <a:solidFill>
                <a:srgbClr val="000000"/>
              </a:solidFill>
              <a:effectLst>
                <a:outerShdw blurRad="38100" dist="38100" dir="2700000" algn="tl">
                  <a:srgbClr val="FFFFFF"/>
                </a:outerShdw>
              </a:effectLst>
            </a:endParaRPr>
          </a:p>
        </p:txBody>
      </p:sp>
      <p:sp>
        <p:nvSpPr>
          <p:cNvPr id="358403" name="Rectangle 3"/>
          <p:cNvSpPr>
            <a:spLocks noGrp="1" noChangeArrowheads="1"/>
          </p:cNvSpPr>
          <p:nvPr>
            <p:ph type="body" idx="1"/>
          </p:nvPr>
        </p:nvSpPr>
        <p:spPr>
          <a:xfrm>
            <a:off x="1187450" y="1341438"/>
            <a:ext cx="7956550" cy="5040312"/>
          </a:xfrm>
        </p:spPr>
        <p:txBody>
          <a:bodyPr/>
          <a:lstStyle/>
          <a:p>
            <a:pPr>
              <a:buFont typeface="Wingdings" pitchFamily="2" charset="2"/>
              <a:buNone/>
            </a:pPr>
            <a:r>
              <a:rPr lang="es-ES" sz="2800"/>
              <a:t>	</a:t>
            </a:r>
            <a:endParaRPr lang="es-ES">
              <a:solidFill>
                <a:srgbClr val="000000"/>
              </a:solidFill>
              <a:effectLst/>
            </a:endParaRPr>
          </a:p>
        </p:txBody>
      </p:sp>
      <p:sp>
        <p:nvSpPr>
          <p:cNvPr id="358404" name="Rectangle 4"/>
          <p:cNvSpPr>
            <a:spLocks noChangeArrowheads="1"/>
          </p:cNvSpPr>
          <p:nvPr/>
        </p:nvSpPr>
        <p:spPr bwMode="auto">
          <a:xfrm>
            <a:off x="468313" y="1412875"/>
            <a:ext cx="8207375" cy="671513"/>
          </a:xfrm>
          <a:prstGeom prst="rect">
            <a:avLst/>
          </a:prstGeom>
          <a:noFill/>
          <a:ln w="9525">
            <a:noFill/>
            <a:miter lim="800000"/>
            <a:headEnd/>
            <a:tailEnd/>
          </a:ln>
          <a:effectLst/>
        </p:spPr>
        <p:txBody>
          <a:bodyPr>
            <a:spAutoFit/>
          </a:bodyPr>
          <a:lstStyle/>
          <a:p>
            <a:r>
              <a:rPr lang="es-MX" b="1" dirty="0">
                <a:effectLst>
                  <a:outerShdw blurRad="38100" dist="38100" dir="2700000" algn="tl">
                    <a:srgbClr val="000000"/>
                  </a:outerShdw>
                </a:effectLst>
              </a:rPr>
              <a:t>	</a:t>
            </a:r>
            <a:endParaRPr lang="es-ES" dirty="0">
              <a:solidFill>
                <a:srgbClr val="000000"/>
              </a:solidFill>
            </a:endParaRPr>
          </a:p>
          <a:p>
            <a:pPr>
              <a:lnSpc>
                <a:spcPct val="80000"/>
              </a:lnSpc>
              <a:spcBef>
                <a:spcPct val="20000"/>
              </a:spcBef>
              <a:buClr>
                <a:schemeClr val="hlink"/>
              </a:buClr>
              <a:buSzPct val="60000"/>
              <a:buFont typeface="Wingdings" pitchFamily="2" charset="2"/>
              <a:buChar char="n"/>
            </a:pPr>
            <a:endParaRPr lang="es-ES_tradnl" altLang="es-AR" sz="2000" b="1" dirty="0">
              <a:solidFill>
                <a:srgbClr val="000000"/>
              </a:solidFill>
            </a:endParaRPr>
          </a:p>
        </p:txBody>
      </p:sp>
      <p:sp>
        <p:nvSpPr>
          <p:cNvPr id="358405" name="Rectangle 5"/>
          <p:cNvSpPr>
            <a:spLocks noChangeArrowheads="1"/>
          </p:cNvSpPr>
          <p:nvPr/>
        </p:nvSpPr>
        <p:spPr bwMode="auto">
          <a:xfrm>
            <a:off x="457200" y="836613"/>
            <a:ext cx="8328025" cy="6063198"/>
          </a:xfrm>
          <a:prstGeom prst="rect">
            <a:avLst/>
          </a:prstGeom>
          <a:noFill/>
          <a:ln w="9525">
            <a:noFill/>
            <a:miter lim="800000"/>
            <a:headEnd/>
            <a:tailEnd/>
          </a:ln>
          <a:effectLst/>
        </p:spPr>
        <p:txBody>
          <a:bodyPr wrap="square">
            <a:spAutoFit/>
          </a:bodyPr>
          <a:lstStyle/>
          <a:p>
            <a:r>
              <a:rPr lang="es-ES" dirty="0">
                <a:effectLst>
                  <a:outerShdw blurRad="38100" dist="38100" dir="2700000" algn="tl">
                    <a:srgbClr val="000000"/>
                  </a:outerShdw>
                </a:effectLst>
              </a:rPr>
              <a:t>	</a:t>
            </a:r>
            <a:endParaRPr lang="es-ES" dirty="0" smtClean="0">
              <a:effectLst>
                <a:outerShdw blurRad="38100" dist="38100" dir="2700000" algn="tl">
                  <a:srgbClr val="000000"/>
                </a:outerShdw>
              </a:effectLst>
            </a:endParaRPr>
          </a:p>
          <a:p>
            <a:r>
              <a:rPr lang="es-ES" sz="2000" dirty="0" smtClean="0">
                <a:solidFill>
                  <a:srgbClr val="000000"/>
                </a:solidFill>
              </a:rPr>
              <a:t>En </a:t>
            </a:r>
            <a:r>
              <a:rPr lang="es-ES" sz="2000" dirty="0">
                <a:solidFill>
                  <a:srgbClr val="000000"/>
                </a:solidFill>
              </a:rPr>
              <a:t>la medida que no esté exenta, </a:t>
            </a:r>
            <a:r>
              <a:rPr lang="es-ES" sz="2000" b="1" dirty="0">
                <a:solidFill>
                  <a:srgbClr val="000000"/>
                </a:solidFill>
              </a:rPr>
              <a:t>la venta de leche se encuentra gravada a la tasa general del 21%.</a:t>
            </a:r>
            <a:br>
              <a:rPr lang="es-ES" sz="2000" b="1" dirty="0">
                <a:solidFill>
                  <a:srgbClr val="000000"/>
                </a:solidFill>
              </a:rPr>
            </a:br>
            <a:endParaRPr lang="es-ES" sz="2000" b="1" dirty="0">
              <a:solidFill>
                <a:srgbClr val="000000"/>
              </a:solidFill>
            </a:endParaRPr>
          </a:p>
          <a:p>
            <a:r>
              <a:rPr lang="es-ES" sz="2000" dirty="0">
                <a:solidFill>
                  <a:srgbClr val="000000"/>
                </a:solidFill>
              </a:rPr>
              <a:t>	En cambio si se vende hacienda, ya sea de cría, invernada o de un establecimiento tambero, la operación estará alcanzada por la alícuota reducida del </a:t>
            </a:r>
            <a:r>
              <a:rPr lang="es-ES" sz="2000" b="1" dirty="0">
                <a:solidFill>
                  <a:srgbClr val="000000"/>
                </a:solidFill>
              </a:rPr>
              <a:t>10,5%.</a:t>
            </a:r>
            <a:br>
              <a:rPr lang="es-ES" sz="2000" b="1" dirty="0">
                <a:solidFill>
                  <a:srgbClr val="000000"/>
                </a:solidFill>
              </a:rPr>
            </a:br>
            <a:endParaRPr lang="es-ES" sz="2000" b="1" dirty="0">
              <a:solidFill>
                <a:srgbClr val="000000"/>
              </a:solidFill>
            </a:endParaRPr>
          </a:p>
          <a:p>
            <a:r>
              <a:rPr lang="es-ES" sz="2000" dirty="0">
                <a:solidFill>
                  <a:srgbClr val="000000"/>
                </a:solidFill>
              </a:rPr>
              <a:t>	</a:t>
            </a:r>
            <a:r>
              <a:rPr lang="es-ES" sz="2000" i="1" dirty="0">
                <a:solidFill>
                  <a:srgbClr val="000000"/>
                </a:solidFill>
              </a:rPr>
              <a:t>Para el caso de las </a:t>
            </a:r>
            <a:r>
              <a:rPr lang="es-ES" sz="2000" b="1" i="1" dirty="0">
                <a:solidFill>
                  <a:srgbClr val="000000"/>
                </a:solidFill>
              </a:rPr>
              <a:t>labores culturales</a:t>
            </a:r>
            <a:r>
              <a:rPr lang="es-ES" sz="2000" i="1" dirty="0">
                <a:solidFill>
                  <a:srgbClr val="000000"/>
                </a:solidFill>
              </a:rPr>
              <a:t> y la aplicación de la tasa reducida, a través del dictamen DAT 34/1999 la AFIP opinó lo siguiente:</a:t>
            </a:r>
            <a:br>
              <a:rPr lang="es-ES" sz="2000" i="1" dirty="0">
                <a:solidFill>
                  <a:srgbClr val="000000"/>
                </a:solidFill>
              </a:rPr>
            </a:br>
            <a:r>
              <a:rPr lang="es-ES" sz="2000" i="1" dirty="0">
                <a:solidFill>
                  <a:srgbClr val="000000"/>
                </a:solidFill>
              </a:rPr>
              <a:t>En el caso de establecimientos de tambo, no constituye la venta de hacienda bovina la finalidad principal, sino la venta de leche, a pesar de que cuando concluye el ciclo productivo las vacas de </a:t>
            </a:r>
            <a:r>
              <a:rPr lang="es-ES" sz="2000" i="1" dirty="0" err="1">
                <a:solidFill>
                  <a:srgbClr val="000000"/>
                </a:solidFill>
              </a:rPr>
              <a:t>refugo</a:t>
            </a:r>
            <a:r>
              <a:rPr lang="es-ES" sz="2000" i="1" dirty="0">
                <a:solidFill>
                  <a:srgbClr val="000000"/>
                </a:solidFill>
              </a:rPr>
              <a:t> salen del campo para la venta, por lo que las prestaciones que adquieren los establecimientos tamberos no estarían alcanzadas por  la reducción.</a:t>
            </a:r>
            <a:br>
              <a:rPr lang="es-ES" sz="2000" i="1" dirty="0">
                <a:solidFill>
                  <a:srgbClr val="000000"/>
                </a:solidFill>
              </a:rPr>
            </a:br>
            <a:r>
              <a:rPr lang="es-MX" sz="2000" i="1" dirty="0">
                <a:solidFill>
                  <a:srgbClr val="000000"/>
                </a:solidFill>
              </a:rPr>
              <a:t>	</a:t>
            </a:r>
          </a:p>
          <a:p>
            <a:r>
              <a:rPr lang="es-MX" dirty="0">
                <a:effectLst>
                  <a:outerShdw blurRad="38100" dist="38100" dir="2700000" algn="tl">
                    <a:srgbClr val="000000"/>
                  </a:outerShdw>
                </a:effectLst>
              </a:rPr>
              <a:t>			</a:t>
            </a:r>
          </a:p>
          <a:p>
            <a:endParaRPr lang="es-ES" dirty="0">
              <a:solidFill>
                <a:srgbClr val="000000"/>
              </a:solidFill>
            </a:endParaRPr>
          </a:p>
          <a:p>
            <a:r>
              <a:rPr lang="es-MX" dirty="0">
                <a:solidFill>
                  <a:srgbClr val="000000"/>
                </a:solidFill>
              </a:rPr>
              <a:t>	</a:t>
            </a:r>
          </a:p>
          <a:p>
            <a:endParaRPr lang="es-ES" dirty="0">
              <a:solidFill>
                <a:srgbClr val="000000"/>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0450" name="Rectangle 2"/>
          <p:cNvSpPr>
            <a:spLocks noGrp="1" noChangeArrowheads="1"/>
          </p:cNvSpPr>
          <p:nvPr>
            <p:ph type="title"/>
          </p:nvPr>
        </p:nvSpPr>
        <p:spPr>
          <a:xfrm>
            <a:off x="457200" y="277813"/>
            <a:ext cx="8229600" cy="539750"/>
          </a:xfrm>
          <a:solidFill>
            <a:schemeClr val="accent1"/>
          </a:solidFill>
        </p:spPr>
        <p:txBody>
          <a:bodyPr/>
          <a:lstStyle/>
          <a:p>
            <a:r>
              <a:rPr lang="es-ES" sz="4000" b="0">
                <a:solidFill>
                  <a:srgbClr val="000000"/>
                </a:solidFill>
                <a:effectLst>
                  <a:outerShdw blurRad="38100" dist="38100" dir="2700000" algn="tl">
                    <a:srgbClr val="FFFFFF"/>
                  </a:outerShdw>
                </a:effectLst>
              </a:rPr>
              <a:t>Retenciones Impuesto a las ganancias</a:t>
            </a:r>
            <a:br>
              <a:rPr lang="es-ES" sz="4000" b="0">
                <a:solidFill>
                  <a:srgbClr val="000000"/>
                </a:solidFill>
                <a:effectLst>
                  <a:outerShdw blurRad="38100" dist="38100" dir="2700000" algn="tl">
                    <a:srgbClr val="FFFFFF"/>
                  </a:outerShdw>
                </a:effectLst>
              </a:rPr>
            </a:br>
            <a:endParaRPr lang="es-ES" sz="4000" b="0">
              <a:solidFill>
                <a:srgbClr val="000000"/>
              </a:solidFill>
              <a:effectLst>
                <a:outerShdw blurRad="38100" dist="38100" dir="2700000" algn="tl">
                  <a:srgbClr val="FFFFFF"/>
                </a:outerShdw>
              </a:effectLst>
            </a:endParaRPr>
          </a:p>
        </p:txBody>
      </p:sp>
      <p:sp>
        <p:nvSpPr>
          <p:cNvPr id="360451" name="Rectangle 3"/>
          <p:cNvSpPr>
            <a:spLocks noGrp="1" noChangeArrowheads="1"/>
          </p:cNvSpPr>
          <p:nvPr>
            <p:ph type="body" idx="1"/>
          </p:nvPr>
        </p:nvSpPr>
        <p:spPr>
          <a:xfrm>
            <a:off x="1187450" y="1341438"/>
            <a:ext cx="7956550" cy="5040312"/>
          </a:xfrm>
        </p:spPr>
        <p:txBody>
          <a:bodyPr/>
          <a:lstStyle/>
          <a:p>
            <a:pPr>
              <a:buFont typeface="Wingdings" pitchFamily="2" charset="2"/>
              <a:buNone/>
            </a:pPr>
            <a:r>
              <a:rPr lang="es-ES" sz="2800"/>
              <a:t>	</a:t>
            </a:r>
            <a:endParaRPr lang="es-ES">
              <a:solidFill>
                <a:srgbClr val="000000"/>
              </a:solidFill>
              <a:effectLst/>
            </a:endParaRPr>
          </a:p>
        </p:txBody>
      </p:sp>
      <p:sp>
        <p:nvSpPr>
          <p:cNvPr id="360452" name="Rectangle 4"/>
          <p:cNvSpPr>
            <a:spLocks noChangeArrowheads="1"/>
          </p:cNvSpPr>
          <p:nvPr/>
        </p:nvSpPr>
        <p:spPr bwMode="auto">
          <a:xfrm>
            <a:off x="468313" y="1412875"/>
            <a:ext cx="8207375" cy="671513"/>
          </a:xfrm>
          <a:prstGeom prst="rect">
            <a:avLst/>
          </a:prstGeom>
          <a:noFill/>
          <a:ln w="9525">
            <a:noFill/>
            <a:miter lim="800000"/>
            <a:headEnd/>
            <a:tailEnd/>
          </a:ln>
          <a:effectLst/>
        </p:spPr>
        <p:txBody>
          <a:bodyPr>
            <a:spAutoFit/>
          </a:bodyPr>
          <a:lstStyle/>
          <a:p>
            <a:r>
              <a:rPr lang="es-MX" b="1">
                <a:effectLst>
                  <a:outerShdw blurRad="38100" dist="38100" dir="2700000" algn="tl">
                    <a:srgbClr val="000000"/>
                  </a:outerShdw>
                </a:effectLst>
              </a:rPr>
              <a:t>	</a:t>
            </a:r>
            <a:endParaRPr lang="es-ES">
              <a:solidFill>
                <a:srgbClr val="000000"/>
              </a:solidFill>
            </a:endParaRPr>
          </a:p>
          <a:p>
            <a:pPr>
              <a:lnSpc>
                <a:spcPct val="80000"/>
              </a:lnSpc>
              <a:spcBef>
                <a:spcPct val="20000"/>
              </a:spcBef>
              <a:buClr>
                <a:schemeClr val="hlink"/>
              </a:buClr>
              <a:buSzPct val="60000"/>
              <a:buFont typeface="Wingdings" pitchFamily="2" charset="2"/>
              <a:buChar char="n"/>
            </a:pPr>
            <a:endParaRPr lang="es-ES_tradnl" altLang="es-AR" sz="2000" b="1">
              <a:solidFill>
                <a:srgbClr val="000000"/>
              </a:solidFill>
            </a:endParaRPr>
          </a:p>
        </p:txBody>
      </p:sp>
      <p:sp>
        <p:nvSpPr>
          <p:cNvPr id="360453" name="Rectangle 5"/>
          <p:cNvSpPr>
            <a:spLocks noChangeArrowheads="1"/>
          </p:cNvSpPr>
          <p:nvPr/>
        </p:nvSpPr>
        <p:spPr bwMode="auto">
          <a:xfrm>
            <a:off x="323850" y="476250"/>
            <a:ext cx="8461375" cy="5201424"/>
          </a:xfrm>
          <a:prstGeom prst="rect">
            <a:avLst/>
          </a:prstGeom>
          <a:noFill/>
          <a:ln w="9525">
            <a:noFill/>
            <a:miter lim="800000"/>
            <a:headEnd/>
            <a:tailEnd/>
          </a:ln>
          <a:effectLst/>
        </p:spPr>
        <p:txBody>
          <a:bodyPr>
            <a:spAutoFit/>
          </a:bodyPr>
          <a:lstStyle/>
          <a:p>
            <a:r>
              <a:rPr lang="es-ES" dirty="0">
                <a:effectLst>
                  <a:outerShdw blurRad="38100" dist="38100" dir="2700000" algn="tl">
                    <a:srgbClr val="000000"/>
                  </a:outerShdw>
                </a:effectLst>
              </a:rPr>
              <a:t>	</a:t>
            </a:r>
            <a:r>
              <a:rPr lang="es-MX" dirty="0">
                <a:solidFill>
                  <a:srgbClr val="000000"/>
                </a:solidFill>
              </a:rPr>
              <a:t>	</a:t>
            </a:r>
          </a:p>
          <a:p>
            <a:endParaRPr lang="es-ES" dirty="0">
              <a:solidFill>
                <a:srgbClr val="000000"/>
              </a:solidFill>
            </a:endParaRPr>
          </a:p>
          <a:p>
            <a:r>
              <a:rPr lang="es-ES" dirty="0">
                <a:solidFill>
                  <a:srgbClr val="000000"/>
                </a:solidFill>
              </a:rPr>
              <a:t>	</a:t>
            </a:r>
            <a:endParaRPr lang="es-ES" sz="2000" dirty="0" smtClean="0">
              <a:solidFill>
                <a:srgbClr val="000000"/>
              </a:solidFill>
            </a:endParaRPr>
          </a:p>
          <a:p>
            <a:r>
              <a:rPr lang="es-ES" sz="2000" dirty="0" smtClean="0">
                <a:solidFill>
                  <a:srgbClr val="000000"/>
                </a:solidFill>
              </a:rPr>
              <a:t>	Según </a:t>
            </a:r>
            <a:r>
              <a:rPr lang="es-ES" sz="2000" dirty="0">
                <a:solidFill>
                  <a:srgbClr val="000000"/>
                </a:solidFill>
              </a:rPr>
              <a:t>lo prevé el anexo VIII de la Resolución General AFIP 830 </a:t>
            </a:r>
            <a:r>
              <a:rPr lang="es-ES" sz="2000" dirty="0" smtClean="0">
                <a:solidFill>
                  <a:srgbClr val="000000"/>
                </a:solidFill>
              </a:rPr>
              <a:t> corresponderá que se practique </a:t>
            </a:r>
            <a:r>
              <a:rPr lang="es-ES" sz="2000" dirty="0">
                <a:solidFill>
                  <a:srgbClr val="000000"/>
                </a:solidFill>
              </a:rPr>
              <a:t>la retención del 2% sobre el excedente de $ </a:t>
            </a:r>
            <a:r>
              <a:rPr lang="es-ES" sz="2000" dirty="0" smtClean="0">
                <a:solidFill>
                  <a:srgbClr val="000000"/>
                </a:solidFill>
              </a:rPr>
              <a:t>224.000.</a:t>
            </a:r>
            <a:r>
              <a:rPr lang="es-ES" sz="2000" dirty="0">
                <a:solidFill>
                  <a:srgbClr val="000000"/>
                </a:solidFill>
              </a:rPr>
              <a:t/>
            </a:r>
            <a:br>
              <a:rPr lang="es-ES" sz="2000" dirty="0">
                <a:solidFill>
                  <a:srgbClr val="000000"/>
                </a:solidFill>
              </a:rPr>
            </a:br>
            <a:endParaRPr lang="es-ES" sz="2000" dirty="0">
              <a:solidFill>
                <a:srgbClr val="000000"/>
              </a:solidFill>
            </a:endParaRPr>
          </a:p>
          <a:p>
            <a:r>
              <a:rPr lang="es-ES" sz="2000" dirty="0">
                <a:solidFill>
                  <a:srgbClr val="000000"/>
                </a:solidFill>
              </a:rPr>
              <a:t>	Si quien vende la leche no estuviera inscripto en el impuesto a las ganancias, el adquirente le retendrá el 10% sobre el total pagado, sin tener en cuenta ningún mínimo no sujeto a retención.</a:t>
            </a:r>
            <a:br>
              <a:rPr lang="es-ES" sz="2000" dirty="0">
                <a:solidFill>
                  <a:srgbClr val="000000"/>
                </a:solidFill>
              </a:rPr>
            </a:br>
            <a:endParaRPr lang="es-ES" sz="2000" dirty="0">
              <a:solidFill>
                <a:srgbClr val="000000"/>
              </a:solidFill>
            </a:endParaRPr>
          </a:p>
          <a:p>
            <a:r>
              <a:rPr lang="es-ES" sz="2000" dirty="0">
                <a:solidFill>
                  <a:srgbClr val="000000"/>
                </a:solidFill>
              </a:rPr>
              <a:t>	Cuando el empresario titular venda la leche y no se le haya practicado la retención, deberá, tal como lo prevé el artículo 37 de la Resolución General AFIP 830, </a:t>
            </a:r>
            <a:r>
              <a:rPr lang="es-ES" sz="2000" dirty="0" err="1">
                <a:solidFill>
                  <a:srgbClr val="000000"/>
                </a:solidFill>
              </a:rPr>
              <a:t>autoretenerse</a:t>
            </a:r>
            <a:r>
              <a:rPr lang="es-ES" sz="2000" dirty="0">
                <a:solidFill>
                  <a:srgbClr val="000000"/>
                </a:solidFill>
              </a:rPr>
              <a:t> el impuesto.</a:t>
            </a:r>
            <a:br>
              <a:rPr lang="es-ES" sz="2000" dirty="0">
                <a:solidFill>
                  <a:srgbClr val="000000"/>
                </a:solidFill>
              </a:rPr>
            </a:br>
            <a:r>
              <a:rPr lang="es-ES" sz="2000" dirty="0">
                <a:solidFill>
                  <a:srgbClr val="000000"/>
                </a:solidFill>
              </a:rPr>
              <a:t/>
            </a:r>
            <a:br>
              <a:rPr lang="es-ES" sz="2000" dirty="0">
                <a:solidFill>
                  <a:srgbClr val="000000"/>
                </a:solidFill>
              </a:rPr>
            </a:br>
            <a:r>
              <a:rPr lang="es-MX" dirty="0">
                <a:effectLst>
                  <a:outerShdw blurRad="38100" dist="38100" dir="2700000" algn="tl">
                    <a:srgbClr val="000000"/>
                  </a:outerShdw>
                </a:effectLst>
              </a:rPr>
              <a:t>	</a:t>
            </a:r>
          </a:p>
          <a:p>
            <a:endParaRPr lang="es-ES" dirty="0">
              <a:solidFill>
                <a:srgbClr val="000000"/>
              </a:solidFill>
            </a:endParaRPr>
          </a:p>
        </p:txBody>
      </p:sp>
      <p:pic>
        <p:nvPicPr>
          <p:cNvPr id="360454" name="Picture 6" descr="Resultado de imagen para tambos"/>
          <p:cNvPicPr>
            <a:picLocks noChangeAspect="1" noChangeArrowheads="1"/>
          </p:cNvPicPr>
          <p:nvPr/>
        </p:nvPicPr>
        <p:blipFill>
          <a:blip r:embed="rId2"/>
          <a:srcRect/>
          <a:stretch>
            <a:fillRect/>
          </a:stretch>
        </p:blipFill>
        <p:spPr bwMode="auto">
          <a:xfrm>
            <a:off x="5435600" y="5516563"/>
            <a:ext cx="2952750" cy="1341437"/>
          </a:xfrm>
          <a:prstGeom prst="rect">
            <a:avLst/>
          </a:prstGeom>
          <a:noFill/>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1474" name="Rectangle 2"/>
          <p:cNvSpPr>
            <a:spLocks noGrp="1" noChangeArrowheads="1"/>
          </p:cNvSpPr>
          <p:nvPr>
            <p:ph type="title"/>
          </p:nvPr>
        </p:nvSpPr>
        <p:spPr>
          <a:xfrm>
            <a:off x="457200" y="277813"/>
            <a:ext cx="8229600" cy="539750"/>
          </a:xfrm>
        </p:spPr>
        <p:txBody>
          <a:bodyPr/>
          <a:lstStyle/>
          <a:p>
            <a:r>
              <a:rPr lang="es-ES" sz="4000" b="0">
                <a:solidFill>
                  <a:srgbClr val="000000"/>
                </a:solidFill>
                <a:effectLst>
                  <a:outerShdw blurRad="38100" dist="38100" dir="2700000" algn="tl">
                    <a:srgbClr val="FFFFFF"/>
                  </a:outerShdw>
                </a:effectLst>
              </a:rPr>
              <a:t/>
            </a:r>
            <a:br>
              <a:rPr lang="es-ES" sz="4000" b="0">
                <a:solidFill>
                  <a:srgbClr val="000000"/>
                </a:solidFill>
                <a:effectLst>
                  <a:outerShdw blurRad="38100" dist="38100" dir="2700000" algn="tl">
                    <a:srgbClr val="FFFFFF"/>
                  </a:outerShdw>
                </a:effectLst>
              </a:rPr>
            </a:br>
            <a:endParaRPr lang="es-ES" sz="4000" b="0">
              <a:solidFill>
                <a:srgbClr val="000000"/>
              </a:solidFill>
              <a:effectLst>
                <a:outerShdw blurRad="38100" dist="38100" dir="2700000" algn="tl">
                  <a:srgbClr val="FFFFFF"/>
                </a:outerShdw>
              </a:effectLst>
            </a:endParaRPr>
          </a:p>
        </p:txBody>
      </p:sp>
      <p:sp>
        <p:nvSpPr>
          <p:cNvPr id="361475" name="Rectangle 3"/>
          <p:cNvSpPr>
            <a:spLocks noGrp="1" noChangeArrowheads="1"/>
          </p:cNvSpPr>
          <p:nvPr>
            <p:ph type="body" idx="1"/>
          </p:nvPr>
        </p:nvSpPr>
        <p:spPr>
          <a:xfrm>
            <a:off x="1187450" y="1341438"/>
            <a:ext cx="7956550" cy="5040312"/>
          </a:xfrm>
        </p:spPr>
        <p:txBody>
          <a:bodyPr/>
          <a:lstStyle/>
          <a:p>
            <a:pPr>
              <a:buFont typeface="Wingdings" pitchFamily="2" charset="2"/>
              <a:buNone/>
            </a:pPr>
            <a:r>
              <a:rPr lang="es-ES" sz="2800"/>
              <a:t>	</a:t>
            </a:r>
            <a:endParaRPr lang="es-ES">
              <a:solidFill>
                <a:srgbClr val="000000"/>
              </a:solidFill>
              <a:effectLst/>
            </a:endParaRPr>
          </a:p>
        </p:txBody>
      </p:sp>
      <p:sp>
        <p:nvSpPr>
          <p:cNvPr id="361476" name="Rectangle 4"/>
          <p:cNvSpPr>
            <a:spLocks noChangeArrowheads="1"/>
          </p:cNvSpPr>
          <p:nvPr/>
        </p:nvSpPr>
        <p:spPr bwMode="auto">
          <a:xfrm>
            <a:off x="468313" y="1412875"/>
            <a:ext cx="8207375" cy="671513"/>
          </a:xfrm>
          <a:prstGeom prst="rect">
            <a:avLst/>
          </a:prstGeom>
          <a:noFill/>
          <a:ln w="9525">
            <a:noFill/>
            <a:miter lim="800000"/>
            <a:headEnd/>
            <a:tailEnd/>
          </a:ln>
          <a:effectLst/>
        </p:spPr>
        <p:txBody>
          <a:bodyPr>
            <a:spAutoFit/>
          </a:bodyPr>
          <a:lstStyle/>
          <a:p>
            <a:r>
              <a:rPr lang="es-MX" b="1">
                <a:effectLst>
                  <a:outerShdw blurRad="38100" dist="38100" dir="2700000" algn="tl">
                    <a:srgbClr val="000000"/>
                  </a:outerShdw>
                </a:effectLst>
              </a:rPr>
              <a:t>	</a:t>
            </a:r>
            <a:endParaRPr lang="es-ES">
              <a:solidFill>
                <a:srgbClr val="000000"/>
              </a:solidFill>
            </a:endParaRPr>
          </a:p>
          <a:p>
            <a:pPr>
              <a:lnSpc>
                <a:spcPct val="80000"/>
              </a:lnSpc>
              <a:spcBef>
                <a:spcPct val="20000"/>
              </a:spcBef>
              <a:buClr>
                <a:schemeClr val="hlink"/>
              </a:buClr>
              <a:buSzPct val="60000"/>
              <a:buFont typeface="Wingdings" pitchFamily="2" charset="2"/>
              <a:buChar char="n"/>
            </a:pPr>
            <a:endParaRPr lang="es-ES_tradnl" altLang="es-AR" sz="2000" b="1">
              <a:solidFill>
                <a:srgbClr val="000000"/>
              </a:solidFill>
            </a:endParaRPr>
          </a:p>
        </p:txBody>
      </p:sp>
      <p:sp>
        <p:nvSpPr>
          <p:cNvPr id="361477" name="Rectangle 5"/>
          <p:cNvSpPr>
            <a:spLocks noChangeArrowheads="1"/>
          </p:cNvSpPr>
          <p:nvPr/>
        </p:nvSpPr>
        <p:spPr bwMode="auto">
          <a:xfrm>
            <a:off x="0" y="357166"/>
            <a:ext cx="9144000" cy="6863417"/>
          </a:xfrm>
          <a:prstGeom prst="rect">
            <a:avLst/>
          </a:prstGeom>
          <a:noFill/>
          <a:ln w="9525">
            <a:noFill/>
            <a:miter lim="800000"/>
            <a:headEnd/>
            <a:tailEnd/>
          </a:ln>
          <a:effectLst/>
        </p:spPr>
        <p:txBody>
          <a:bodyPr wrap="square">
            <a:spAutoFit/>
          </a:bodyPr>
          <a:lstStyle/>
          <a:p>
            <a:r>
              <a:rPr lang="es-MX" dirty="0">
                <a:effectLst>
                  <a:outerShdw blurRad="38100" dist="38100" dir="2700000" algn="tl">
                    <a:srgbClr val="000000"/>
                  </a:outerShdw>
                </a:effectLst>
              </a:rPr>
              <a:t>	</a:t>
            </a:r>
          </a:p>
          <a:p>
            <a:r>
              <a:rPr lang="es-ES" sz="2000" b="1" dirty="0">
                <a:hlinkClick r:id="rId2"/>
              </a:rPr>
              <a:t> </a:t>
            </a:r>
            <a:r>
              <a:rPr lang="es-ES" sz="2000" b="1" dirty="0" err="1">
                <a:solidFill>
                  <a:srgbClr val="9900CC"/>
                </a:solidFill>
              </a:rPr>
              <a:t>Monotributo</a:t>
            </a:r>
            <a:r>
              <a:rPr lang="es-ES" sz="2000" b="1" dirty="0">
                <a:solidFill>
                  <a:srgbClr val="9900CC"/>
                </a:solidFill>
              </a:rPr>
              <a:t/>
            </a:r>
            <a:br>
              <a:rPr lang="es-ES" sz="2000" b="1" dirty="0">
                <a:solidFill>
                  <a:srgbClr val="9900CC"/>
                </a:solidFill>
              </a:rPr>
            </a:br>
            <a:r>
              <a:rPr lang="es-ES" sz="2000" dirty="0">
                <a:solidFill>
                  <a:srgbClr val="000000"/>
                </a:solidFill>
              </a:rPr>
              <a:t>Tanto</a:t>
            </a:r>
            <a:r>
              <a:rPr lang="es-ES" sz="2000" dirty="0">
                <a:solidFill>
                  <a:srgbClr val="000000"/>
                </a:solidFill>
                <a:effectLst>
                  <a:outerShdw blurRad="38100" dist="38100" dir="2700000" algn="tl">
                    <a:srgbClr val="FFFFFF"/>
                  </a:outerShdw>
                </a:effectLst>
              </a:rPr>
              <a:t> </a:t>
            </a:r>
            <a:r>
              <a:rPr lang="es-ES" sz="2000" dirty="0">
                <a:solidFill>
                  <a:srgbClr val="000000"/>
                </a:solidFill>
              </a:rPr>
              <a:t>el empresario titular como el tambero asociado se pueden adherir al </a:t>
            </a:r>
            <a:r>
              <a:rPr lang="es-ES" sz="2000" dirty="0" err="1">
                <a:solidFill>
                  <a:srgbClr val="000000"/>
                </a:solidFill>
              </a:rPr>
              <a:t>monotributo</a:t>
            </a:r>
            <a:r>
              <a:rPr lang="es-ES" sz="2000" dirty="0">
                <a:solidFill>
                  <a:srgbClr val="000000"/>
                </a:solidFill>
              </a:rPr>
              <a:t>.</a:t>
            </a:r>
            <a:br>
              <a:rPr lang="es-ES" sz="2000" dirty="0">
                <a:solidFill>
                  <a:srgbClr val="000000"/>
                </a:solidFill>
              </a:rPr>
            </a:br>
            <a:r>
              <a:rPr lang="es-ES" sz="2000" dirty="0">
                <a:solidFill>
                  <a:srgbClr val="000000"/>
                </a:solidFill>
              </a:rPr>
              <a:t/>
            </a:r>
            <a:br>
              <a:rPr lang="es-ES" sz="2000" dirty="0">
                <a:solidFill>
                  <a:srgbClr val="000000"/>
                </a:solidFill>
              </a:rPr>
            </a:br>
            <a:endParaRPr lang="es-ES" sz="2000" dirty="0">
              <a:solidFill>
                <a:srgbClr val="000000"/>
              </a:solidFill>
            </a:endParaRPr>
          </a:p>
          <a:p>
            <a:r>
              <a:rPr lang="es-ES" sz="2000" b="1" dirty="0">
                <a:solidFill>
                  <a:srgbClr val="9900CC"/>
                </a:solidFill>
              </a:rPr>
              <a:t>Ingresos Brutos</a:t>
            </a:r>
            <a:r>
              <a:rPr lang="es-ES" sz="2000" b="1" dirty="0">
                <a:solidFill>
                  <a:srgbClr val="000000"/>
                </a:solidFill>
              </a:rPr>
              <a:t/>
            </a:r>
            <a:br>
              <a:rPr lang="es-ES" sz="2000" b="1" dirty="0">
                <a:solidFill>
                  <a:srgbClr val="000000"/>
                </a:solidFill>
              </a:rPr>
            </a:br>
            <a:r>
              <a:rPr lang="es-ES" dirty="0">
                <a:solidFill>
                  <a:srgbClr val="000000"/>
                </a:solidFill>
              </a:rPr>
              <a:t>En la causa </a:t>
            </a:r>
            <a:r>
              <a:rPr lang="es-ES" dirty="0">
                <a:solidFill>
                  <a:srgbClr val="9900CC"/>
                </a:solidFill>
              </a:rPr>
              <a:t>"Fresnal SA" </a:t>
            </a:r>
            <a:r>
              <a:rPr lang="es-ES" dirty="0">
                <a:solidFill>
                  <a:srgbClr val="000000"/>
                </a:solidFill>
              </a:rPr>
              <a:t>la Sala I del Tribunal Fiscal de Apelaciones de la Provincia de Buenos Aires del 13/7/2001 en un contrato de capitalización de hacienda, jurídicamente asimilable al contrato asociativo de explotación tambera llegó a las siguientes conclusiones:</a:t>
            </a:r>
            <a:br>
              <a:rPr lang="es-ES" dirty="0">
                <a:solidFill>
                  <a:srgbClr val="000000"/>
                </a:solidFill>
              </a:rPr>
            </a:br>
            <a:endParaRPr lang="es-ES" dirty="0">
              <a:solidFill>
                <a:srgbClr val="000000"/>
              </a:solidFill>
            </a:endParaRPr>
          </a:p>
          <a:p>
            <a:r>
              <a:rPr lang="es-ES" dirty="0">
                <a:solidFill>
                  <a:srgbClr val="000000"/>
                </a:solidFill>
              </a:rPr>
              <a:t>	a) El hecho imponible en el contrato de capitalización de hacienda se verifica cuando el ganado se vende en el mercado y no antes. Es el propietario de la hacienda quien paga el impuesto al finalizar el proceso con la venta de la hacienda</a:t>
            </a:r>
            <a:r>
              <a:rPr lang="es-ES" dirty="0" smtClean="0">
                <a:solidFill>
                  <a:srgbClr val="000000"/>
                </a:solidFill>
              </a:rPr>
              <a:t>.</a:t>
            </a:r>
          </a:p>
          <a:p>
            <a:r>
              <a:rPr lang="es-ES" dirty="0">
                <a:solidFill>
                  <a:srgbClr val="000000"/>
                </a:solidFill>
              </a:rPr>
              <a:t>	b) El impuesto sobre los ingresos brutos a abonar es único al materializarse el hecho imponible - venta - y no antes, pues no existe otra contraprestación que no sea el reparto proporcional previamente acordado de lo producido, donde ya se debieron pagar los gravámenes correspondientes.</a:t>
            </a:r>
            <a:br>
              <a:rPr lang="es-ES" dirty="0">
                <a:solidFill>
                  <a:srgbClr val="000000"/>
                </a:solidFill>
              </a:rPr>
            </a:br>
            <a:r>
              <a:rPr lang="es-ES" dirty="0">
                <a:solidFill>
                  <a:srgbClr val="000000"/>
                </a:solidFill>
              </a:rPr>
              <a:t>	c) No puede decirse en forma alguna que el propietario del campo preste servicios a terceros.</a:t>
            </a:r>
          </a:p>
          <a:p>
            <a:r>
              <a:rPr lang="es-ES" dirty="0">
                <a:solidFill>
                  <a:srgbClr val="000000"/>
                </a:solidFill>
              </a:rPr>
              <a:t/>
            </a:r>
            <a:br>
              <a:rPr lang="es-ES" dirty="0">
                <a:solidFill>
                  <a:srgbClr val="000000"/>
                </a:solidFill>
              </a:rPr>
            </a:br>
            <a:r>
              <a:rPr lang="es-ES" dirty="0">
                <a:solidFill>
                  <a:srgbClr val="000000"/>
                </a:solidFill>
              </a:rPr>
              <a:t>		Por lo anteriormente mencionado cuando el empresario titular venda la producción se perfeccionará el hecho imponible.</a:t>
            </a:r>
          </a:p>
          <a:p>
            <a:endParaRPr lang="es-MX" dirty="0">
              <a:solidFill>
                <a:srgbClr val="000000"/>
              </a:solidFill>
            </a:endParaRPr>
          </a:p>
          <a:p>
            <a:endParaRPr lang="es-ES" dirty="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0034" name="Rectangle 2"/>
          <p:cNvSpPr>
            <a:spLocks noGrp="1" noChangeArrowheads="1"/>
          </p:cNvSpPr>
          <p:nvPr>
            <p:ph type="title"/>
          </p:nvPr>
        </p:nvSpPr>
        <p:spPr/>
        <p:txBody>
          <a:bodyPr/>
          <a:lstStyle/>
          <a:p>
            <a:r>
              <a:rPr lang="es-MX" sz="3200">
                <a:solidFill>
                  <a:schemeClr val="bg1"/>
                </a:solidFill>
              </a:rPr>
              <a:t>ORDEN DE PRELACION DE LAS NORMAS APLICABLES A LOS ARRENDAMIENTOS Y APARCERIAS</a:t>
            </a:r>
            <a:r>
              <a:rPr lang="es-MX" sz="4000"/>
              <a:t> </a:t>
            </a:r>
            <a:endParaRPr lang="es-ES" sz="4000"/>
          </a:p>
        </p:txBody>
      </p:sp>
      <p:sp>
        <p:nvSpPr>
          <p:cNvPr id="300035" name="Rectangle 3"/>
          <p:cNvSpPr>
            <a:spLocks noGrp="1" noChangeArrowheads="1"/>
          </p:cNvSpPr>
          <p:nvPr>
            <p:ph type="body" idx="1"/>
          </p:nvPr>
        </p:nvSpPr>
        <p:spPr>
          <a:xfrm>
            <a:off x="457200" y="1772816"/>
            <a:ext cx="8229600" cy="4358109"/>
          </a:xfrm>
          <a:solidFill>
            <a:srgbClr val="CCFFCC"/>
          </a:solidFill>
        </p:spPr>
        <p:txBody>
          <a:bodyPr/>
          <a:lstStyle/>
          <a:p>
            <a:pPr>
              <a:lnSpc>
                <a:spcPct val="80000"/>
              </a:lnSpc>
              <a:buFont typeface="Wingdings" pitchFamily="2" charset="2"/>
              <a:buNone/>
            </a:pPr>
            <a:endParaRPr lang="es-ES" sz="2700" b="1" dirty="0">
              <a:latin typeface="Arial" charset="0"/>
            </a:endParaRPr>
          </a:p>
          <a:p>
            <a:pPr>
              <a:lnSpc>
                <a:spcPct val="80000"/>
              </a:lnSpc>
              <a:buFont typeface="Wingdings" pitchFamily="2" charset="2"/>
              <a:buNone/>
            </a:pPr>
            <a:endParaRPr lang="es-ES" sz="2700" b="1" dirty="0">
              <a:latin typeface="Arial" charset="0"/>
            </a:endParaRPr>
          </a:p>
          <a:p>
            <a:pPr>
              <a:lnSpc>
                <a:spcPct val="80000"/>
              </a:lnSpc>
              <a:buFont typeface="Wingdings" pitchFamily="2" charset="2"/>
              <a:buNone/>
            </a:pPr>
            <a:r>
              <a:rPr lang="es-ES" sz="2700" b="1" dirty="0">
                <a:latin typeface="Arial" charset="0"/>
              </a:rPr>
              <a:t>	</a:t>
            </a:r>
            <a:r>
              <a:rPr lang="es-ES" sz="2700" b="1" dirty="0">
                <a:solidFill>
                  <a:srgbClr val="000000"/>
                </a:solidFill>
                <a:effectLst>
                  <a:outerShdw blurRad="38100" dist="38100" dir="2700000" algn="tl">
                    <a:srgbClr val="FFFFFF"/>
                  </a:outerShdw>
                </a:effectLst>
                <a:latin typeface="Arial" charset="0"/>
              </a:rPr>
              <a:t>1º) LEY 13.246 (modificada por leyes 21.452 y 22.298)            	</a:t>
            </a:r>
          </a:p>
          <a:p>
            <a:pPr>
              <a:lnSpc>
                <a:spcPct val="80000"/>
              </a:lnSpc>
              <a:buFont typeface="Wingdings" pitchFamily="2" charset="2"/>
              <a:buNone/>
            </a:pPr>
            <a:r>
              <a:rPr lang="es-ES" sz="2700" b="1" dirty="0">
                <a:solidFill>
                  <a:srgbClr val="000000"/>
                </a:solidFill>
                <a:effectLst>
                  <a:outerShdw blurRad="38100" dist="38100" dir="2700000" algn="tl">
                    <a:srgbClr val="FFFFFF"/>
                  </a:outerShdw>
                </a:effectLst>
                <a:latin typeface="Arial" charset="0"/>
              </a:rPr>
              <a:t>	 	</a:t>
            </a:r>
          </a:p>
          <a:p>
            <a:pPr>
              <a:lnSpc>
                <a:spcPct val="80000"/>
              </a:lnSpc>
              <a:buFont typeface="Wingdings" pitchFamily="2" charset="2"/>
              <a:buNone/>
            </a:pPr>
            <a:r>
              <a:rPr lang="es-ES" sz="2700" b="1" dirty="0">
                <a:solidFill>
                  <a:srgbClr val="000000"/>
                </a:solidFill>
                <a:effectLst>
                  <a:outerShdw blurRad="38100" dist="38100" dir="2700000" algn="tl">
                    <a:srgbClr val="FFFFFF"/>
                  </a:outerShdw>
                </a:effectLst>
                <a:latin typeface="Arial" charset="0"/>
              </a:rPr>
              <a:t>	2º) VOLUNTAD DE LAS PARTES</a:t>
            </a:r>
          </a:p>
          <a:p>
            <a:pPr lvl="1">
              <a:lnSpc>
                <a:spcPct val="80000"/>
              </a:lnSpc>
            </a:pPr>
            <a:endParaRPr lang="es-ES" sz="2700" b="1" dirty="0">
              <a:solidFill>
                <a:srgbClr val="000000"/>
              </a:solidFill>
              <a:effectLst>
                <a:outerShdw blurRad="38100" dist="38100" dir="2700000" algn="tl">
                  <a:srgbClr val="FFFFFF"/>
                </a:outerShdw>
              </a:effectLst>
              <a:latin typeface="Arial" charset="0"/>
            </a:endParaRPr>
          </a:p>
          <a:p>
            <a:pPr>
              <a:lnSpc>
                <a:spcPct val="80000"/>
              </a:lnSpc>
              <a:buFont typeface="Wingdings" pitchFamily="2" charset="2"/>
              <a:buNone/>
            </a:pPr>
            <a:r>
              <a:rPr lang="es-ES" sz="2700" b="1" dirty="0">
                <a:solidFill>
                  <a:schemeClr val="accent2"/>
                </a:solidFill>
                <a:latin typeface="Arial" charset="0"/>
              </a:rPr>
              <a:t>	</a:t>
            </a:r>
            <a:r>
              <a:rPr lang="es-ES" sz="2700" b="1" dirty="0">
                <a:solidFill>
                  <a:schemeClr val="bg2"/>
                </a:solidFill>
                <a:latin typeface="Arial" charset="0"/>
              </a:rPr>
              <a:t>3º) CÓDIGO CIVIL</a:t>
            </a:r>
          </a:p>
          <a:p>
            <a:pPr>
              <a:lnSpc>
                <a:spcPct val="80000"/>
              </a:lnSpc>
              <a:buFont typeface="Wingdings" pitchFamily="2" charset="2"/>
              <a:buNone/>
            </a:pPr>
            <a:endParaRPr lang="es-ES" sz="2700" b="1" dirty="0">
              <a:solidFill>
                <a:schemeClr val="bg2"/>
              </a:solidFill>
              <a:latin typeface="Arial" charset="0"/>
            </a:endParaRPr>
          </a:p>
          <a:p>
            <a:pPr>
              <a:lnSpc>
                <a:spcPct val="80000"/>
              </a:lnSpc>
              <a:buFont typeface="Wingdings" pitchFamily="2" charset="2"/>
              <a:buNone/>
            </a:pPr>
            <a:r>
              <a:rPr lang="es-ES" sz="2700" b="1" dirty="0">
                <a:latin typeface="Arial" charset="0"/>
              </a:rPr>
              <a:t>	</a:t>
            </a:r>
            <a:r>
              <a:rPr lang="es-ES" sz="2700" b="1" dirty="0">
                <a:solidFill>
                  <a:srgbClr val="000000"/>
                </a:solidFill>
                <a:effectLst>
                  <a:outerShdw blurRad="38100" dist="38100" dir="2700000" algn="tl">
                    <a:srgbClr val="FFFFFF"/>
                  </a:outerShdw>
                </a:effectLst>
                <a:latin typeface="Arial" charset="0"/>
              </a:rPr>
              <a:t>4º) USOS Y COSTUMBRES LOCALES</a:t>
            </a:r>
          </a:p>
          <a:p>
            <a:pPr>
              <a:lnSpc>
                <a:spcPct val="80000"/>
              </a:lnSpc>
            </a:pPr>
            <a:endParaRPr lang="es-ES_tradnl" sz="2800" dirty="0">
              <a:solidFill>
                <a:srgbClr val="000000"/>
              </a:solidFill>
              <a:effectLst>
                <a:outerShdw blurRad="38100" dist="38100" dir="2700000" algn="tl">
                  <a:srgbClr val="FFFFFF"/>
                </a:outerShdw>
              </a:effectLst>
              <a:latin typeface="Arial" charset="0"/>
            </a:endParaRPr>
          </a:p>
          <a:p>
            <a:pPr>
              <a:buFont typeface="Wingdings" pitchFamily="2" charset="2"/>
              <a:buNone/>
            </a:pPr>
            <a:endParaRPr lang="es-ES" dirty="0">
              <a:latin typeface="Arial"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a:xfrm>
            <a:off x="457200" y="277813"/>
            <a:ext cx="8229600" cy="539750"/>
          </a:xfrm>
        </p:spPr>
        <p:txBody>
          <a:bodyPr/>
          <a:lstStyle/>
          <a:p>
            <a:r>
              <a:rPr lang="es-ES" sz="4000" b="0">
                <a:solidFill>
                  <a:srgbClr val="000000"/>
                </a:solidFill>
                <a:effectLst>
                  <a:outerShdw blurRad="38100" dist="38100" dir="2700000" algn="tl">
                    <a:srgbClr val="FFFFFF"/>
                  </a:outerShdw>
                </a:effectLst>
              </a:rPr>
              <a:t/>
            </a:r>
            <a:br>
              <a:rPr lang="es-ES" sz="4000" b="0">
                <a:solidFill>
                  <a:srgbClr val="000000"/>
                </a:solidFill>
                <a:effectLst>
                  <a:outerShdw blurRad="38100" dist="38100" dir="2700000" algn="tl">
                    <a:srgbClr val="FFFFFF"/>
                  </a:outerShdw>
                </a:effectLst>
              </a:rPr>
            </a:br>
            <a:endParaRPr lang="es-ES" sz="4000" b="0">
              <a:solidFill>
                <a:srgbClr val="000000"/>
              </a:solidFill>
              <a:effectLst>
                <a:outerShdw blurRad="38100" dist="38100" dir="2700000" algn="tl">
                  <a:srgbClr val="FFFFFF"/>
                </a:outerShdw>
              </a:effectLst>
            </a:endParaRPr>
          </a:p>
        </p:txBody>
      </p:sp>
      <p:sp>
        <p:nvSpPr>
          <p:cNvPr id="362499" name="Rectangle 3"/>
          <p:cNvSpPr>
            <a:spLocks noGrp="1" noChangeArrowheads="1"/>
          </p:cNvSpPr>
          <p:nvPr>
            <p:ph type="body" idx="1"/>
          </p:nvPr>
        </p:nvSpPr>
        <p:spPr>
          <a:xfrm>
            <a:off x="1187450" y="1341438"/>
            <a:ext cx="7956550" cy="5040312"/>
          </a:xfrm>
        </p:spPr>
        <p:txBody>
          <a:bodyPr/>
          <a:lstStyle/>
          <a:p>
            <a:pPr>
              <a:buFont typeface="Wingdings" pitchFamily="2" charset="2"/>
              <a:buNone/>
            </a:pPr>
            <a:r>
              <a:rPr lang="es-ES" sz="2800"/>
              <a:t>	</a:t>
            </a:r>
            <a:endParaRPr lang="es-ES">
              <a:solidFill>
                <a:srgbClr val="000000"/>
              </a:solidFill>
              <a:effectLst/>
            </a:endParaRPr>
          </a:p>
        </p:txBody>
      </p:sp>
      <p:sp>
        <p:nvSpPr>
          <p:cNvPr id="362500" name="Rectangle 4"/>
          <p:cNvSpPr>
            <a:spLocks noChangeArrowheads="1"/>
          </p:cNvSpPr>
          <p:nvPr/>
        </p:nvSpPr>
        <p:spPr bwMode="auto">
          <a:xfrm>
            <a:off x="468313" y="1412875"/>
            <a:ext cx="8207375" cy="671513"/>
          </a:xfrm>
          <a:prstGeom prst="rect">
            <a:avLst/>
          </a:prstGeom>
          <a:noFill/>
          <a:ln w="9525">
            <a:noFill/>
            <a:miter lim="800000"/>
            <a:headEnd/>
            <a:tailEnd/>
          </a:ln>
          <a:effectLst/>
        </p:spPr>
        <p:txBody>
          <a:bodyPr>
            <a:spAutoFit/>
          </a:bodyPr>
          <a:lstStyle/>
          <a:p>
            <a:r>
              <a:rPr lang="es-MX" b="1">
                <a:effectLst>
                  <a:outerShdw blurRad="38100" dist="38100" dir="2700000" algn="tl">
                    <a:srgbClr val="000000"/>
                  </a:outerShdw>
                </a:effectLst>
              </a:rPr>
              <a:t>	</a:t>
            </a:r>
            <a:endParaRPr lang="es-ES">
              <a:solidFill>
                <a:srgbClr val="000000"/>
              </a:solidFill>
            </a:endParaRPr>
          </a:p>
          <a:p>
            <a:pPr>
              <a:lnSpc>
                <a:spcPct val="80000"/>
              </a:lnSpc>
              <a:spcBef>
                <a:spcPct val="20000"/>
              </a:spcBef>
              <a:buClr>
                <a:schemeClr val="hlink"/>
              </a:buClr>
              <a:buSzPct val="60000"/>
              <a:buFont typeface="Wingdings" pitchFamily="2" charset="2"/>
              <a:buChar char="n"/>
            </a:pPr>
            <a:endParaRPr lang="es-ES_tradnl" altLang="es-AR" sz="2000" b="1">
              <a:solidFill>
                <a:srgbClr val="000000"/>
              </a:solidFill>
            </a:endParaRPr>
          </a:p>
        </p:txBody>
      </p:sp>
      <p:sp>
        <p:nvSpPr>
          <p:cNvPr id="362501" name="Rectangle 5"/>
          <p:cNvSpPr>
            <a:spLocks noChangeArrowheads="1"/>
          </p:cNvSpPr>
          <p:nvPr/>
        </p:nvSpPr>
        <p:spPr bwMode="auto">
          <a:xfrm>
            <a:off x="323850" y="476250"/>
            <a:ext cx="8461375" cy="915988"/>
          </a:xfrm>
          <a:prstGeom prst="rect">
            <a:avLst/>
          </a:prstGeom>
          <a:noFill/>
          <a:ln w="9525">
            <a:noFill/>
            <a:miter lim="800000"/>
            <a:headEnd/>
            <a:tailEnd/>
          </a:ln>
          <a:effectLst/>
        </p:spPr>
        <p:txBody>
          <a:bodyPr>
            <a:spAutoFit/>
          </a:bodyPr>
          <a:lstStyle/>
          <a:p>
            <a:r>
              <a:rPr lang="es-MX">
                <a:effectLst>
                  <a:outerShdw blurRad="38100" dist="38100" dir="2700000" algn="tl">
                    <a:srgbClr val="000000"/>
                  </a:outerShdw>
                </a:effectLst>
              </a:rPr>
              <a:t>	</a:t>
            </a:r>
          </a:p>
          <a:p>
            <a:r>
              <a:rPr lang="es-ES" b="1">
                <a:hlinkClick r:id="rId2"/>
              </a:rPr>
              <a:t> </a:t>
            </a:r>
            <a:r>
              <a:rPr lang="es-ES">
                <a:solidFill>
                  <a:srgbClr val="000000"/>
                </a:solidFill>
              </a:rPr>
              <a:t/>
            </a:r>
            <a:br>
              <a:rPr lang="es-ES">
                <a:solidFill>
                  <a:srgbClr val="000000"/>
                </a:solidFill>
              </a:rPr>
            </a:br>
            <a:r>
              <a:rPr lang="es-ES">
                <a:solidFill>
                  <a:srgbClr val="000000"/>
                </a:solidFill>
              </a:rPr>
              <a:t>		</a:t>
            </a:r>
          </a:p>
        </p:txBody>
      </p:sp>
      <p:sp>
        <p:nvSpPr>
          <p:cNvPr id="362502" name="AutoShape 6" descr="Resultado de imagen para iva"/>
          <p:cNvSpPr>
            <a:spLocks noChangeAspect="1" noChangeArrowheads="1"/>
          </p:cNvSpPr>
          <p:nvPr/>
        </p:nvSpPr>
        <p:spPr bwMode="auto">
          <a:xfrm>
            <a:off x="4419600" y="3276600"/>
            <a:ext cx="304800" cy="304800"/>
          </a:xfrm>
          <a:prstGeom prst="rect">
            <a:avLst/>
          </a:prstGeom>
          <a:noFill/>
        </p:spPr>
        <p:txBody>
          <a:bodyPr/>
          <a:lstStyle/>
          <a:p>
            <a:endParaRPr lang="es-AR"/>
          </a:p>
        </p:txBody>
      </p:sp>
      <p:pic>
        <p:nvPicPr>
          <p:cNvPr id="362503" name="Picture 7"/>
          <p:cNvPicPr>
            <a:picLocks noChangeAspect="1" noChangeArrowheads="1"/>
          </p:cNvPicPr>
          <p:nvPr/>
        </p:nvPicPr>
        <p:blipFill>
          <a:blip r:embed="rId3"/>
          <a:srcRect/>
          <a:stretch>
            <a:fillRect/>
          </a:stretch>
        </p:blipFill>
        <p:spPr bwMode="auto">
          <a:xfrm>
            <a:off x="2025650" y="1989138"/>
            <a:ext cx="5354638" cy="4679950"/>
          </a:xfrm>
          <a:prstGeom prst="rect">
            <a:avLst/>
          </a:prstGeom>
          <a:noFill/>
          <a:ln w="9525">
            <a:noFill/>
            <a:miter lim="800000"/>
            <a:headEnd/>
            <a:tailEnd/>
          </a:ln>
          <a:effectLst/>
        </p:spPr>
      </p:pic>
      <p:pic>
        <p:nvPicPr>
          <p:cNvPr id="362504" name="Picture 8" descr="IVA"/>
          <p:cNvPicPr>
            <a:picLocks noChangeAspect="1" noChangeArrowheads="1"/>
          </p:cNvPicPr>
          <p:nvPr/>
        </p:nvPicPr>
        <p:blipFill>
          <a:blip r:embed="rId4"/>
          <a:srcRect/>
          <a:stretch>
            <a:fillRect/>
          </a:stretch>
        </p:blipFill>
        <p:spPr bwMode="auto">
          <a:xfrm>
            <a:off x="2190750" y="0"/>
            <a:ext cx="4762500" cy="1844675"/>
          </a:xfrm>
          <a:prstGeom prst="rect">
            <a:avLst/>
          </a:prstGeom>
          <a:noFill/>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03" name="Rectangle 3"/>
          <p:cNvSpPr>
            <a:spLocks noGrp="1" noChangeArrowheads="1"/>
          </p:cNvSpPr>
          <p:nvPr>
            <p:ph type="body" idx="1"/>
          </p:nvPr>
        </p:nvSpPr>
        <p:spPr/>
        <p:txBody>
          <a:bodyPr/>
          <a:lstStyle/>
          <a:p>
            <a:pPr>
              <a:buFont typeface="Wingdings" pitchFamily="2" charset="2"/>
              <a:buNone/>
            </a:pPr>
            <a:r>
              <a:rPr lang="es-MX">
                <a:solidFill>
                  <a:srgbClr val="000000"/>
                </a:solidFill>
                <a:effectLst>
                  <a:outerShdw blurRad="38100" dist="38100" dir="2700000" algn="tl">
                    <a:srgbClr val="FFFFFF"/>
                  </a:outerShdw>
                </a:effectLst>
                <a:latin typeface="Lucida Handwriting" pitchFamily="66" charset="0"/>
              </a:rPr>
              <a:t>MUCHAS GRACIAS</a:t>
            </a:r>
          </a:p>
          <a:p>
            <a:pPr>
              <a:buFont typeface="Wingdings" pitchFamily="2" charset="2"/>
              <a:buNone/>
            </a:pPr>
            <a:endParaRPr lang="es-MX">
              <a:solidFill>
                <a:srgbClr val="000000"/>
              </a:solidFill>
              <a:effectLst>
                <a:outerShdw blurRad="38100" dist="38100" dir="2700000" algn="tl">
                  <a:srgbClr val="FFFFFF"/>
                </a:outerShdw>
              </a:effectLst>
              <a:latin typeface="Lucida Handwriting" pitchFamily="66" charset="0"/>
            </a:endParaRPr>
          </a:p>
          <a:p>
            <a:pPr>
              <a:buFont typeface="Wingdings" pitchFamily="2" charset="2"/>
              <a:buNone/>
            </a:pPr>
            <a:endParaRPr lang="es-MX">
              <a:solidFill>
                <a:srgbClr val="000000"/>
              </a:solidFill>
              <a:effectLst>
                <a:outerShdw blurRad="38100" dist="38100" dir="2700000" algn="tl">
                  <a:srgbClr val="FFFFFF"/>
                </a:outerShdw>
              </a:effectLst>
            </a:endParaRPr>
          </a:p>
          <a:p>
            <a:pPr>
              <a:buFont typeface="Wingdings" pitchFamily="2" charset="2"/>
              <a:buNone/>
            </a:pPr>
            <a:r>
              <a:rPr lang="es-MX">
                <a:solidFill>
                  <a:srgbClr val="000000"/>
                </a:solidFill>
                <a:effectLst>
                  <a:outerShdw blurRad="38100" dist="38100" dir="2700000" algn="tl">
                    <a:srgbClr val="FFFFFF"/>
                  </a:outerShdw>
                </a:effectLst>
              </a:rPr>
              <a:t>					</a:t>
            </a:r>
            <a:r>
              <a:rPr lang="es-MX">
                <a:solidFill>
                  <a:srgbClr val="000000"/>
                </a:solidFill>
                <a:effectLst>
                  <a:outerShdw blurRad="38100" dist="38100" dir="2700000" algn="tl">
                    <a:srgbClr val="FFFFFF"/>
                  </a:outerShdw>
                </a:effectLst>
                <a:latin typeface="Lucida Handwriting" pitchFamily="66" charset="0"/>
              </a:rPr>
              <a:t>CP Analía Selva</a:t>
            </a:r>
          </a:p>
          <a:p>
            <a:pPr>
              <a:buFont typeface="Wingdings" pitchFamily="2" charset="2"/>
              <a:buNone/>
            </a:pPr>
            <a:endParaRPr lang="es-ES">
              <a:solidFill>
                <a:srgbClr val="000000"/>
              </a:solidFill>
              <a:effectLst>
                <a:outerShdw blurRad="38100" dist="38100" dir="2700000" algn="tl">
                  <a:srgbClr val="FFFFFF"/>
                </a:outerShdw>
              </a:effectLst>
            </a:endParaRPr>
          </a:p>
        </p:txBody>
      </p:sp>
      <p:pic>
        <p:nvPicPr>
          <p:cNvPr id="3" name="2 Imagen"/>
          <p:cNvPicPr/>
          <p:nvPr/>
        </p:nvPicPr>
        <p:blipFill>
          <a:blip r:embed="rId2"/>
          <a:srcRect/>
          <a:stretch>
            <a:fillRect/>
          </a:stretch>
        </p:blipFill>
        <p:spPr bwMode="auto">
          <a:xfrm>
            <a:off x="2527935" y="5643578"/>
            <a:ext cx="4088130" cy="1000132"/>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r>
              <a:rPr lang="es-MX" sz="2800">
                <a:solidFill>
                  <a:schemeClr val="bg2"/>
                </a:solidFill>
              </a:rPr>
              <a:t>		MODALIDADES CONTRACTUALES 		CONTEMPLADAS EN  LA LEY 13246</a:t>
            </a:r>
            <a:endParaRPr lang="es-ES" sz="2800">
              <a:solidFill>
                <a:schemeClr val="bg2"/>
              </a:solidFill>
            </a:endParaRPr>
          </a:p>
        </p:txBody>
      </p:sp>
      <p:sp>
        <p:nvSpPr>
          <p:cNvPr id="156675" name="Rectangle 3"/>
          <p:cNvSpPr>
            <a:spLocks noGrp="1" noChangeArrowheads="1"/>
          </p:cNvSpPr>
          <p:nvPr>
            <p:ph type="body" idx="1"/>
          </p:nvPr>
        </p:nvSpPr>
        <p:spPr>
          <a:solidFill>
            <a:srgbClr val="CCFFCC"/>
          </a:solidFill>
        </p:spPr>
        <p:txBody>
          <a:bodyPr/>
          <a:lstStyle/>
          <a:p>
            <a:pPr>
              <a:lnSpc>
                <a:spcPct val="80000"/>
              </a:lnSpc>
            </a:pPr>
            <a:endParaRPr lang="es-MX" sz="2400" b="1" dirty="0"/>
          </a:p>
          <a:p>
            <a:pPr>
              <a:lnSpc>
                <a:spcPct val="80000"/>
              </a:lnSpc>
            </a:pPr>
            <a:endParaRPr lang="es-MX" sz="2400" b="1" dirty="0"/>
          </a:p>
          <a:p>
            <a:pPr>
              <a:lnSpc>
                <a:spcPct val="80000"/>
              </a:lnSpc>
            </a:pPr>
            <a:endParaRPr lang="es-MX" sz="2400" b="1" dirty="0"/>
          </a:p>
          <a:p>
            <a:pPr>
              <a:lnSpc>
                <a:spcPct val="80000"/>
              </a:lnSpc>
              <a:buFont typeface="Wingdings" pitchFamily="2" charset="2"/>
              <a:buNone/>
            </a:pPr>
            <a:r>
              <a:rPr lang="es-MX" sz="2400" b="1" dirty="0"/>
              <a:t>	</a:t>
            </a:r>
            <a:r>
              <a:rPr lang="es-MX" sz="2400" b="1" dirty="0">
                <a:solidFill>
                  <a:srgbClr val="000000"/>
                </a:solidFill>
                <a:effectLst/>
                <a:latin typeface="Arial" panose="020B0604020202020204" pitchFamily="34" charset="0"/>
                <a:cs typeface="Arial" panose="020B0604020202020204" pitchFamily="34" charset="0"/>
              </a:rPr>
              <a:t>REGULARES: arrendamientos (art. 2 a 20), aparcerías (art.21 a 38) y mediería (art.21 2º parte)</a:t>
            </a:r>
          </a:p>
          <a:p>
            <a:pPr>
              <a:lnSpc>
                <a:spcPct val="80000"/>
              </a:lnSpc>
            </a:pPr>
            <a:endParaRPr lang="es-MX" sz="2400" b="1" dirty="0">
              <a:solidFill>
                <a:srgbClr val="000000"/>
              </a:solidFill>
              <a:effectLst/>
              <a:latin typeface="Arial" panose="020B0604020202020204" pitchFamily="34" charset="0"/>
              <a:cs typeface="Arial" panose="020B0604020202020204" pitchFamily="34" charset="0"/>
            </a:endParaRPr>
          </a:p>
          <a:p>
            <a:pPr>
              <a:lnSpc>
                <a:spcPct val="80000"/>
              </a:lnSpc>
            </a:pPr>
            <a:endParaRPr lang="es-MX" sz="2400" b="1" dirty="0">
              <a:solidFill>
                <a:srgbClr val="000000"/>
              </a:solidFill>
              <a:effectLst/>
              <a:latin typeface="Arial" panose="020B0604020202020204" pitchFamily="34" charset="0"/>
              <a:cs typeface="Arial" panose="020B0604020202020204" pitchFamily="34" charset="0"/>
            </a:endParaRPr>
          </a:p>
          <a:p>
            <a:pPr>
              <a:lnSpc>
                <a:spcPct val="80000"/>
              </a:lnSpc>
              <a:buFont typeface="Wingdings" pitchFamily="2" charset="2"/>
              <a:buNone/>
            </a:pPr>
            <a:r>
              <a:rPr lang="es-MX" sz="2400" b="1" dirty="0">
                <a:solidFill>
                  <a:srgbClr val="000000"/>
                </a:solidFill>
                <a:effectLst/>
                <a:latin typeface="Arial" panose="020B0604020202020204" pitchFamily="34" charset="0"/>
                <a:cs typeface="Arial" panose="020B0604020202020204" pitchFamily="34" charset="0"/>
              </a:rPr>
              <a:t>	ACCIDENTALES: agrícola (máximo 2 cosechas) y pecuario (hasta un año de pastoreo) (art. 39)</a:t>
            </a:r>
          </a:p>
          <a:p>
            <a:pPr>
              <a:lnSpc>
                <a:spcPct val="80000"/>
              </a:lnSpc>
            </a:pPr>
            <a:endParaRPr lang="es-MX" sz="2400" b="1" dirty="0">
              <a:solidFill>
                <a:schemeClr val="bg2"/>
              </a:solidFill>
            </a:endParaRPr>
          </a:p>
          <a:p>
            <a:pPr>
              <a:lnSpc>
                <a:spcPct val="80000"/>
              </a:lnSpc>
            </a:pPr>
            <a:endParaRPr lang="es-ES" sz="2400" dirty="0"/>
          </a:p>
        </p:txBody>
      </p:sp>
      <p:pic>
        <p:nvPicPr>
          <p:cNvPr id="156677" name="Picture 5" descr="Resultado de imagen para contratos"/>
          <p:cNvPicPr>
            <a:picLocks noChangeAspect="1" noChangeArrowheads="1"/>
          </p:cNvPicPr>
          <p:nvPr/>
        </p:nvPicPr>
        <p:blipFill>
          <a:blip r:embed="rId2"/>
          <a:srcRect/>
          <a:stretch>
            <a:fillRect/>
          </a:stretch>
        </p:blipFill>
        <p:spPr bwMode="auto">
          <a:xfrm>
            <a:off x="0" y="-24"/>
            <a:ext cx="2411413" cy="187007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1042988" y="0"/>
            <a:ext cx="6513512" cy="1557338"/>
          </a:xfrm>
        </p:spPr>
        <p:txBody>
          <a:bodyPr/>
          <a:lstStyle/>
          <a:p>
            <a:r>
              <a:rPr lang="es-ES" sz="4000" b="0" u="sng"/>
              <a:t/>
            </a:r>
            <a:br>
              <a:rPr lang="es-ES" sz="4000" b="0" u="sng"/>
            </a:br>
            <a:r>
              <a:rPr lang="es-ES" sz="4000" b="0" u="sng"/>
              <a:t/>
            </a:r>
            <a:br>
              <a:rPr lang="es-ES" sz="4000" b="0" u="sng"/>
            </a:br>
            <a:r>
              <a:rPr lang="es-ES" sz="4000" b="0" u="sng"/>
              <a:t/>
            </a:r>
            <a:br>
              <a:rPr lang="es-ES" sz="4000" b="0" u="sng"/>
            </a:br>
            <a:r>
              <a:rPr lang="es-ES" sz="2000" b="0" u="sng"/>
              <a:t/>
            </a:r>
            <a:br>
              <a:rPr lang="es-ES" sz="2000" b="0" u="sng"/>
            </a:br>
            <a:r>
              <a:rPr lang="es-ES" sz="2000" b="0" u="sng"/>
              <a:t/>
            </a:r>
            <a:br>
              <a:rPr lang="es-ES" sz="2000" b="0" u="sng"/>
            </a:br>
            <a:r>
              <a:rPr lang="es-ES" sz="2000" b="0" u="sng"/>
              <a:t/>
            </a:r>
            <a:br>
              <a:rPr lang="es-ES" sz="2000" b="0" u="sng"/>
            </a:br>
            <a:r>
              <a:rPr lang="es-ES" sz="2000" b="0" u="sng"/>
              <a:t/>
            </a:r>
            <a:br>
              <a:rPr lang="es-ES" sz="2000" b="0" u="sng"/>
            </a:br>
            <a:r>
              <a:rPr lang="es-ES" sz="2000" b="0" u="sng"/>
              <a:t/>
            </a:r>
            <a:br>
              <a:rPr lang="es-ES" sz="2000" b="0" u="sng"/>
            </a:br>
            <a:r>
              <a:rPr lang="es-ES" sz="2000" b="0" u="sng"/>
              <a:t/>
            </a:r>
            <a:br>
              <a:rPr lang="es-ES" sz="2000" b="0" u="sng"/>
            </a:br>
            <a:r>
              <a:rPr lang="es-ES" sz="2000" b="0" u="sng"/>
              <a:t/>
            </a:r>
            <a:br>
              <a:rPr lang="es-ES" sz="2000" b="0" u="sng"/>
            </a:br>
            <a:r>
              <a:rPr lang="es-ES" sz="1000"/>
              <a:t/>
            </a:r>
            <a:br>
              <a:rPr lang="es-ES" sz="1000"/>
            </a:br>
            <a:endParaRPr lang="es-ES" sz="1000"/>
          </a:p>
        </p:txBody>
      </p:sp>
      <p:sp>
        <p:nvSpPr>
          <p:cNvPr id="157699" name="Rectangle 3"/>
          <p:cNvSpPr>
            <a:spLocks noGrp="1" noChangeArrowheads="1"/>
          </p:cNvSpPr>
          <p:nvPr>
            <p:ph type="body" idx="1"/>
          </p:nvPr>
        </p:nvSpPr>
        <p:spPr>
          <a:xfrm>
            <a:off x="685800" y="333375"/>
            <a:ext cx="7696200" cy="5153025"/>
          </a:xfrm>
          <a:solidFill>
            <a:srgbClr val="CCFFCC"/>
          </a:solidFill>
        </p:spPr>
        <p:txBody>
          <a:bodyPr/>
          <a:lstStyle/>
          <a:p>
            <a:pPr>
              <a:lnSpc>
                <a:spcPct val="90000"/>
              </a:lnSpc>
              <a:buFont typeface="Wingdings" pitchFamily="2" charset="2"/>
              <a:buNone/>
            </a:pPr>
            <a:r>
              <a:rPr lang="es-MX" sz="2400" dirty="0"/>
              <a:t>			</a:t>
            </a:r>
            <a:r>
              <a:rPr lang="es-MX" sz="2400" b="1" dirty="0">
                <a:solidFill>
                  <a:schemeClr val="bg2"/>
                </a:solidFill>
              </a:rPr>
              <a:t>ARRENDAMIENTO</a:t>
            </a:r>
          </a:p>
          <a:p>
            <a:pPr>
              <a:lnSpc>
                <a:spcPct val="90000"/>
              </a:lnSpc>
              <a:buFont typeface="Wingdings" pitchFamily="2" charset="2"/>
              <a:buNone/>
            </a:pPr>
            <a:endParaRPr lang="es-ES" sz="2400" dirty="0"/>
          </a:p>
          <a:p>
            <a:pPr>
              <a:lnSpc>
                <a:spcPct val="90000"/>
              </a:lnSpc>
              <a:buFont typeface="Wingdings" pitchFamily="2" charset="2"/>
              <a:buNone/>
            </a:pPr>
            <a:r>
              <a:rPr lang="es-ES" sz="2400" dirty="0"/>
              <a:t>	</a:t>
            </a:r>
            <a:r>
              <a:rPr lang="es-ES" sz="2800" b="1" dirty="0">
                <a:solidFill>
                  <a:schemeClr val="bg2"/>
                </a:solidFill>
                <a:effectLst/>
              </a:rPr>
              <a:t>Art.2º Ley 13246</a:t>
            </a:r>
            <a:r>
              <a:rPr lang="es-ES" sz="2800" b="1" i="1" dirty="0">
                <a:solidFill>
                  <a:schemeClr val="bg2"/>
                </a:solidFill>
                <a:effectLst/>
              </a:rPr>
              <a:t>:</a:t>
            </a:r>
            <a:r>
              <a:rPr lang="es-ES" sz="2800" b="1" i="1" dirty="0">
                <a:effectLst/>
              </a:rPr>
              <a:t> </a:t>
            </a:r>
            <a:r>
              <a:rPr lang="es-ES" sz="2800" b="1" i="1" dirty="0">
                <a:solidFill>
                  <a:srgbClr val="666633"/>
                </a:solidFill>
                <a:effectLst/>
              </a:rPr>
              <a:t>”Habrá arrendamiento rural</a:t>
            </a:r>
            <a:r>
              <a:rPr lang="es-ES" sz="2800" b="1" i="1" dirty="0">
                <a:effectLst/>
              </a:rPr>
              <a:t> </a:t>
            </a:r>
          </a:p>
          <a:p>
            <a:pPr>
              <a:lnSpc>
                <a:spcPct val="90000"/>
              </a:lnSpc>
              <a:buFont typeface="Wingdings" pitchFamily="2" charset="2"/>
              <a:buNone/>
            </a:pPr>
            <a:r>
              <a:rPr lang="es-ES" sz="2800" b="1" i="1" dirty="0">
                <a:solidFill>
                  <a:schemeClr val="bg2"/>
                </a:solidFill>
                <a:effectLst/>
              </a:rPr>
              <a:t>cuando una de las partes se obligue a conceder el uso y goce de un predio, </a:t>
            </a:r>
          </a:p>
          <a:p>
            <a:pPr>
              <a:lnSpc>
                <a:spcPct val="90000"/>
              </a:lnSpc>
              <a:buFont typeface="Wingdings" pitchFamily="2" charset="2"/>
              <a:buNone/>
            </a:pPr>
            <a:r>
              <a:rPr lang="es-ES" sz="2800" b="1" i="1" dirty="0">
                <a:solidFill>
                  <a:srgbClr val="666633"/>
                </a:solidFill>
                <a:effectLst/>
              </a:rPr>
              <a:t>ubicado fuera de la planta urbana de las ciudades o pueblos, </a:t>
            </a:r>
          </a:p>
          <a:p>
            <a:pPr>
              <a:lnSpc>
                <a:spcPct val="90000"/>
              </a:lnSpc>
              <a:buFont typeface="Wingdings" pitchFamily="2" charset="2"/>
              <a:buNone/>
            </a:pPr>
            <a:r>
              <a:rPr lang="es-ES" sz="2800" b="1" i="1" dirty="0">
                <a:solidFill>
                  <a:schemeClr val="bg2"/>
                </a:solidFill>
                <a:effectLst/>
              </a:rPr>
              <a:t>con destino a la explotación agropecuaria en  cualesquiera de sus especializaciones</a:t>
            </a:r>
            <a:r>
              <a:rPr lang="es-ES" sz="2800" b="1" i="1" dirty="0">
                <a:solidFill>
                  <a:schemeClr val="tx2"/>
                </a:solidFill>
                <a:effectLst/>
              </a:rPr>
              <a:t> </a:t>
            </a:r>
          </a:p>
          <a:p>
            <a:pPr>
              <a:lnSpc>
                <a:spcPct val="90000"/>
              </a:lnSpc>
              <a:buFont typeface="Wingdings" pitchFamily="2" charset="2"/>
              <a:buNone/>
            </a:pPr>
            <a:r>
              <a:rPr lang="es-ES" sz="2800" b="1" i="1" dirty="0">
                <a:solidFill>
                  <a:srgbClr val="666633"/>
                </a:solidFill>
                <a:effectLst/>
              </a:rPr>
              <a:t>y la otra a pagar por ese uso y goce un precio en dinero”.</a:t>
            </a:r>
            <a:endParaRPr lang="es-ES" sz="2800" b="1" dirty="0">
              <a:solidFill>
                <a:srgbClr val="666633"/>
              </a:solidFill>
              <a:effectLst/>
            </a:endParaRPr>
          </a:p>
          <a:p>
            <a:pPr>
              <a:lnSpc>
                <a:spcPct val="90000"/>
              </a:lnSpc>
            </a:pPr>
            <a:endParaRPr lang="es-ES" sz="2800" b="1" dirty="0">
              <a:solidFill>
                <a:srgbClr val="666633"/>
              </a:solidFill>
              <a:effectLst/>
            </a:endParaRPr>
          </a:p>
        </p:txBody>
      </p:sp>
      <p:pic>
        <p:nvPicPr>
          <p:cNvPr id="157701" name="Picture 5" descr="Resultado de imagen para arrendamiento de campos"/>
          <p:cNvPicPr>
            <a:picLocks noChangeAspect="1" noChangeArrowheads="1"/>
          </p:cNvPicPr>
          <p:nvPr/>
        </p:nvPicPr>
        <p:blipFill>
          <a:blip r:embed="rId2"/>
          <a:srcRect/>
          <a:stretch>
            <a:fillRect/>
          </a:stretch>
        </p:blipFill>
        <p:spPr bwMode="auto">
          <a:xfrm>
            <a:off x="1187450" y="5229225"/>
            <a:ext cx="6624638" cy="141922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1042988" y="0"/>
            <a:ext cx="6513512" cy="1557338"/>
          </a:xfrm>
        </p:spPr>
        <p:txBody>
          <a:bodyPr/>
          <a:lstStyle/>
          <a:p>
            <a:r>
              <a:rPr lang="es-ES" sz="4000" b="0" u="sng"/>
              <a:t/>
            </a:r>
            <a:br>
              <a:rPr lang="es-ES" sz="4000" b="0" u="sng"/>
            </a:br>
            <a:r>
              <a:rPr lang="es-ES" sz="4000" b="0" u="sng"/>
              <a:t/>
            </a:r>
            <a:br>
              <a:rPr lang="es-ES" sz="4000" b="0" u="sng"/>
            </a:br>
            <a:r>
              <a:rPr lang="es-ES" sz="4000" b="0" u="sng"/>
              <a:t/>
            </a:r>
            <a:br>
              <a:rPr lang="es-ES" sz="4000" b="0" u="sng"/>
            </a:br>
            <a:r>
              <a:rPr lang="es-ES" sz="2000" b="0" u="sng"/>
              <a:t/>
            </a:r>
            <a:br>
              <a:rPr lang="es-ES" sz="2000" b="0" u="sng"/>
            </a:br>
            <a:r>
              <a:rPr lang="es-ES" sz="2000" b="0" u="sng"/>
              <a:t/>
            </a:r>
            <a:br>
              <a:rPr lang="es-ES" sz="2000" b="0" u="sng"/>
            </a:br>
            <a:r>
              <a:rPr lang="es-ES" sz="2000" b="0" u="sng"/>
              <a:t/>
            </a:r>
            <a:br>
              <a:rPr lang="es-ES" sz="2000" b="0" u="sng"/>
            </a:br>
            <a:r>
              <a:rPr lang="es-ES" sz="2000" b="0" u="sng"/>
              <a:t/>
            </a:r>
            <a:br>
              <a:rPr lang="es-ES" sz="2000" b="0" u="sng"/>
            </a:br>
            <a:r>
              <a:rPr lang="es-ES" sz="2000" b="0" u="sng"/>
              <a:t/>
            </a:r>
            <a:br>
              <a:rPr lang="es-ES" sz="2000" b="0" u="sng"/>
            </a:br>
            <a:r>
              <a:rPr lang="es-ES" sz="2000" b="0" u="sng"/>
              <a:t/>
            </a:r>
            <a:br>
              <a:rPr lang="es-ES" sz="2000" b="0" u="sng"/>
            </a:br>
            <a:r>
              <a:rPr lang="es-ES" sz="2000" b="0" u="sng"/>
              <a:t/>
            </a:r>
            <a:br>
              <a:rPr lang="es-ES" sz="2000" b="0" u="sng"/>
            </a:br>
            <a:r>
              <a:rPr lang="es-ES" sz="1000"/>
              <a:t/>
            </a:r>
            <a:br>
              <a:rPr lang="es-ES" sz="1000"/>
            </a:br>
            <a:endParaRPr lang="es-ES" sz="1000"/>
          </a:p>
        </p:txBody>
      </p:sp>
      <p:sp>
        <p:nvSpPr>
          <p:cNvPr id="157699" name="Rectangle 3"/>
          <p:cNvSpPr>
            <a:spLocks noGrp="1" noChangeArrowheads="1"/>
          </p:cNvSpPr>
          <p:nvPr>
            <p:ph type="body" idx="1"/>
          </p:nvPr>
        </p:nvSpPr>
        <p:spPr>
          <a:xfrm>
            <a:off x="685800" y="333375"/>
            <a:ext cx="7696200" cy="5183857"/>
          </a:xfrm>
          <a:solidFill>
            <a:srgbClr val="CCFFCC"/>
          </a:solidFill>
        </p:spPr>
        <p:txBody>
          <a:bodyPr/>
          <a:lstStyle/>
          <a:p>
            <a:pPr>
              <a:lnSpc>
                <a:spcPct val="90000"/>
              </a:lnSpc>
              <a:buFont typeface="Wingdings" pitchFamily="2" charset="2"/>
              <a:buNone/>
            </a:pPr>
            <a:r>
              <a:rPr lang="es-MX" sz="2400" dirty="0"/>
              <a:t>			</a:t>
            </a:r>
            <a:r>
              <a:rPr lang="es-MX" sz="2400" b="1" dirty="0" smtClean="0">
                <a:solidFill>
                  <a:schemeClr val="bg2"/>
                </a:solidFill>
              </a:rPr>
              <a:t>ARRENDAMIENTO-PLAZO</a:t>
            </a:r>
          </a:p>
          <a:p>
            <a:pPr>
              <a:lnSpc>
                <a:spcPct val="90000"/>
              </a:lnSpc>
              <a:buFont typeface="Wingdings" pitchFamily="2" charset="2"/>
              <a:buNone/>
            </a:pPr>
            <a:endParaRPr lang="es-MX" sz="2400" b="1" dirty="0" smtClean="0">
              <a:solidFill>
                <a:schemeClr val="bg2"/>
              </a:solidFill>
            </a:endParaRPr>
          </a:p>
          <a:p>
            <a:pPr>
              <a:lnSpc>
                <a:spcPct val="90000"/>
              </a:lnSpc>
              <a:buFont typeface="Wingdings" pitchFamily="2" charset="2"/>
              <a:buNone/>
            </a:pPr>
            <a:endParaRPr lang="es-MX" sz="2400" b="1" dirty="0">
              <a:solidFill>
                <a:schemeClr val="bg2"/>
              </a:solidFill>
            </a:endParaRPr>
          </a:p>
          <a:p>
            <a:pPr>
              <a:lnSpc>
                <a:spcPct val="90000"/>
              </a:lnSpc>
              <a:buNone/>
            </a:pPr>
            <a:r>
              <a:rPr lang="es-AR" sz="2400" dirty="0" smtClean="0"/>
              <a:t>	</a:t>
            </a:r>
            <a:r>
              <a:rPr lang="es-AR" sz="2800" dirty="0" smtClean="0">
                <a:solidFill>
                  <a:srgbClr val="000000"/>
                </a:solidFill>
                <a:effectLst/>
              </a:rPr>
              <a:t>En cuanto a los plazos de duración del</a:t>
            </a:r>
            <a:r>
              <a:rPr lang="es-AR" sz="2800" b="1" dirty="0" smtClean="0">
                <a:solidFill>
                  <a:srgbClr val="000000"/>
                </a:solidFill>
                <a:effectLst/>
              </a:rPr>
              <a:t> arrendamiento es de 3 años</a:t>
            </a:r>
            <a:r>
              <a:rPr lang="es-AR" sz="2800" dirty="0" smtClean="0">
                <a:solidFill>
                  <a:srgbClr val="000000"/>
                </a:solidFill>
                <a:effectLst/>
              </a:rPr>
              <a:t>, con un máximo de 10 años de acuerdo al artículo</a:t>
            </a:r>
            <a:r>
              <a:rPr lang="es-AR" sz="2800" b="1" dirty="0" smtClean="0">
                <a:solidFill>
                  <a:srgbClr val="000000"/>
                </a:solidFill>
                <a:effectLst/>
              </a:rPr>
              <a:t> nro. 45 de ley 13246. </a:t>
            </a:r>
            <a:endParaRPr lang="es-ES" sz="2800" dirty="0">
              <a:solidFill>
                <a:srgbClr val="000000"/>
              </a:solidFill>
              <a:effectLst/>
            </a:endParaRPr>
          </a:p>
          <a:p>
            <a:pPr>
              <a:lnSpc>
                <a:spcPct val="90000"/>
              </a:lnSpc>
              <a:buFont typeface="Wingdings" pitchFamily="2" charset="2"/>
              <a:buNone/>
            </a:pPr>
            <a:r>
              <a:rPr lang="es-ES" sz="2800" dirty="0">
                <a:solidFill>
                  <a:srgbClr val="000000"/>
                </a:solidFill>
                <a:effectLst/>
              </a:rPr>
              <a:t>	</a:t>
            </a:r>
            <a:endParaRPr lang="es-ES" sz="2800" b="1" dirty="0">
              <a:solidFill>
                <a:srgbClr val="000000"/>
              </a:solidFill>
              <a:effectLst/>
            </a:endParaRPr>
          </a:p>
        </p:txBody>
      </p:sp>
      <p:pic>
        <p:nvPicPr>
          <p:cNvPr id="157701" name="Picture 5" descr="Resultado de imagen para arrendamiento de campos"/>
          <p:cNvPicPr>
            <a:picLocks noChangeAspect="1" noChangeArrowheads="1"/>
          </p:cNvPicPr>
          <p:nvPr/>
        </p:nvPicPr>
        <p:blipFill>
          <a:blip r:embed="rId2"/>
          <a:srcRect/>
          <a:stretch>
            <a:fillRect/>
          </a:stretch>
        </p:blipFill>
        <p:spPr bwMode="auto">
          <a:xfrm>
            <a:off x="1187450" y="5229225"/>
            <a:ext cx="6624638" cy="141922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lstStyle/>
          <a:p>
            <a:r>
              <a:rPr lang="es-MX" sz="2800" b="0"/>
              <a:t/>
            </a:r>
            <a:br>
              <a:rPr lang="es-MX" sz="2800" b="0"/>
            </a:br>
            <a:r>
              <a:rPr lang="es-MX" sz="2800" b="0"/>
              <a:t/>
            </a:r>
            <a:br>
              <a:rPr lang="es-MX" sz="2800" b="0"/>
            </a:br>
            <a:r>
              <a:rPr lang="es-MX" sz="2800" b="0"/>
              <a:t/>
            </a:r>
            <a:br>
              <a:rPr lang="es-MX" sz="2800" b="0"/>
            </a:br>
            <a:r>
              <a:rPr lang="es-MX" sz="2800" b="0"/>
              <a:t/>
            </a:r>
            <a:br>
              <a:rPr lang="es-MX" sz="2800" b="0"/>
            </a:br>
            <a:r>
              <a:rPr lang="es-MX" sz="2800" b="0"/>
              <a:t/>
            </a:r>
            <a:br>
              <a:rPr lang="es-MX" sz="2800" b="0"/>
            </a:br>
            <a:r>
              <a:rPr lang="es-MX" sz="2800" b="0"/>
              <a:t/>
            </a:r>
            <a:br>
              <a:rPr lang="es-MX" sz="2800" b="0"/>
            </a:br>
            <a:r>
              <a:rPr lang="es-MX" sz="2800" b="0"/>
              <a:t/>
            </a:r>
            <a:br>
              <a:rPr lang="es-MX" sz="2800" b="0"/>
            </a:br>
            <a:r>
              <a:rPr lang="es-MX" sz="2800" b="0"/>
              <a:t/>
            </a:r>
            <a:br>
              <a:rPr lang="es-MX" sz="2800" b="0"/>
            </a:br>
            <a:r>
              <a:rPr lang="es-MX" sz="2800" b="0"/>
              <a:t/>
            </a:r>
            <a:br>
              <a:rPr lang="es-MX" sz="2800" b="0"/>
            </a:br>
            <a:r>
              <a:rPr lang="es-MX" sz="2800" b="0"/>
              <a:t/>
            </a:r>
            <a:br>
              <a:rPr lang="es-MX" sz="2800" b="0"/>
            </a:br>
            <a:r>
              <a:rPr lang="es-MX" sz="2800" b="0"/>
              <a:t/>
            </a:r>
            <a:br>
              <a:rPr lang="es-MX" sz="2800" b="0"/>
            </a:br>
            <a:r>
              <a:rPr lang="es-MX" sz="2800" b="0"/>
              <a:t/>
            </a:r>
            <a:br>
              <a:rPr lang="es-MX" sz="2800" b="0"/>
            </a:br>
            <a:r>
              <a:rPr lang="es-MX" sz="2800" b="0"/>
              <a:t/>
            </a:r>
            <a:br>
              <a:rPr lang="es-MX" sz="2800" b="0"/>
            </a:br>
            <a:r>
              <a:rPr lang="es-MX" sz="2800" b="0"/>
              <a:t/>
            </a:r>
            <a:br>
              <a:rPr lang="es-MX" sz="2800" b="0"/>
            </a:br>
            <a:r>
              <a:rPr lang="es-MX" sz="2800" b="0"/>
              <a:t/>
            </a:r>
            <a:br>
              <a:rPr lang="es-MX" sz="2800" b="0"/>
            </a:br>
            <a:r>
              <a:rPr lang="es-MX" sz="2800" b="0"/>
              <a:t/>
            </a:r>
            <a:br>
              <a:rPr lang="es-MX" sz="2800" b="0"/>
            </a:br>
            <a:r>
              <a:rPr lang="es-MX" sz="2800" b="0"/>
              <a:t/>
            </a:r>
            <a:br>
              <a:rPr lang="es-MX" sz="2800" b="0"/>
            </a:br>
            <a:r>
              <a:rPr lang="es-MX" sz="4000" b="0"/>
              <a:t/>
            </a:r>
            <a:br>
              <a:rPr lang="es-MX" sz="4000" b="0"/>
            </a:br>
            <a:r>
              <a:rPr lang="es-MX" sz="4000" b="0"/>
              <a:t/>
            </a:r>
            <a:br>
              <a:rPr lang="es-MX" sz="4000" b="0"/>
            </a:br>
            <a:endParaRPr lang="es-ES" sz="4000" b="0"/>
          </a:p>
        </p:txBody>
      </p:sp>
      <p:sp>
        <p:nvSpPr>
          <p:cNvPr id="158723" name="Rectangle 3"/>
          <p:cNvSpPr>
            <a:spLocks noGrp="1" noChangeArrowheads="1"/>
          </p:cNvSpPr>
          <p:nvPr>
            <p:ph type="body" idx="1"/>
          </p:nvPr>
        </p:nvSpPr>
        <p:spPr>
          <a:xfrm>
            <a:off x="685800" y="333375"/>
            <a:ext cx="7696200" cy="6335985"/>
          </a:xfrm>
          <a:solidFill>
            <a:srgbClr val="CCFFCC"/>
          </a:solidFill>
        </p:spPr>
        <p:txBody>
          <a:bodyPr/>
          <a:lstStyle/>
          <a:p>
            <a:pPr>
              <a:lnSpc>
                <a:spcPct val="90000"/>
              </a:lnSpc>
              <a:buFont typeface="Wingdings" pitchFamily="2" charset="2"/>
              <a:buNone/>
            </a:pPr>
            <a:r>
              <a:rPr lang="es-ES_tradnl" b="1" dirty="0"/>
              <a:t>		</a:t>
            </a:r>
            <a:r>
              <a:rPr lang="es-ES_tradnl" b="1" dirty="0">
                <a:solidFill>
                  <a:schemeClr val="bg2"/>
                </a:solidFill>
              </a:rPr>
              <a:t>EL ARRENDAMIENTO EN EL IVA</a:t>
            </a:r>
          </a:p>
          <a:p>
            <a:pPr>
              <a:lnSpc>
                <a:spcPct val="90000"/>
              </a:lnSpc>
              <a:buFont typeface="Wingdings" pitchFamily="2" charset="2"/>
              <a:buNone/>
            </a:pPr>
            <a:endParaRPr lang="es-ES_tradnl" b="1" dirty="0">
              <a:solidFill>
                <a:schemeClr val="bg2"/>
              </a:solidFill>
            </a:endParaRPr>
          </a:p>
          <a:p>
            <a:pPr>
              <a:lnSpc>
                <a:spcPct val="90000"/>
              </a:lnSpc>
              <a:buFont typeface="Wingdings" pitchFamily="2" charset="2"/>
              <a:buNone/>
            </a:pPr>
            <a:r>
              <a:rPr lang="es-ES_tradnl" b="1" dirty="0">
                <a:solidFill>
                  <a:srgbClr val="000000"/>
                </a:solidFill>
                <a:effectLst/>
              </a:rPr>
              <a:t>Acto eximido de imposición en el IVA</a:t>
            </a:r>
            <a:r>
              <a:rPr lang="es-ES_tradnl" dirty="0">
                <a:solidFill>
                  <a:srgbClr val="000000"/>
                </a:solidFill>
                <a:effectLst/>
              </a:rPr>
              <a:t>,</a:t>
            </a:r>
          </a:p>
          <a:p>
            <a:pPr>
              <a:lnSpc>
                <a:spcPct val="90000"/>
              </a:lnSpc>
              <a:buFont typeface="Wingdings" pitchFamily="2" charset="2"/>
              <a:buNone/>
            </a:pPr>
            <a:r>
              <a:rPr lang="es-ES_tradnl" dirty="0">
                <a:solidFill>
                  <a:srgbClr val="000000"/>
                </a:solidFill>
                <a:effectLst/>
              </a:rPr>
              <a:t> ( Art. 7 inc. h punto 22 -1er párrafo) *</a:t>
            </a:r>
            <a:endParaRPr lang="es-AR" dirty="0">
              <a:solidFill>
                <a:srgbClr val="000000"/>
              </a:solidFill>
              <a:effectLst/>
            </a:endParaRPr>
          </a:p>
          <a:p>
            <a:pPr>
              <a:lnSpc>
                <a:spcPct val="90000"/>
              </a:lnSpc>
              <a:buFont typeface="Wingdings" pitchFamily="2" charset="2"/>
              <a:buNone/>
            </a:pPr>
            <a:endParaRPr lang="es-ES_tradnl" dirty="0">
              <a:solidFill>
                <a:schemeClr val="bg2"/>
              </a:solidFill>
            </a:endParaRPr>
          </a:p>
          <a:p>
            <a:pPr>
              <a:lnSpc>
                <a:spcPct val="90000"/>
              </a:lnSpc>
              <a:buClr>
                <a:schemeClr val="tx1"/>
              </a:buClr>
              <a:buFont typeface="Wingdings" pitchFamily="2" charset="2"/>
              <a:buNone/>
            </a:pPr>
            <a:endParaRPr lang="es-ES_tradnl" dirty="0">
              <a:solidFill>
                <a:srgbClr val="FFFF00"/>
              </a:solidFill>
            </a:endParaRPr>
          </a:p>
          <a:p>
            <a:pPr>
              <a:lnSpc>
                <a:spcPct val="90000"/>
              </a:lnSpc>
              <a:buFont typeface="Wingdings" pitchFamily="2" charset="2"/>
              <a:buNone/>
            </a:pPr>
            <a:r>
              <a:rPr lang="es-ES" sz="2400" i="1" dirty="0">
                <a:solidFill>
                  <a:srgbClr val="FFFF00"/>
                </a:solidFill>
              </a:rPr>
              <a:t>	</a:t>
            </a:r>
            <a:r>
              <a:rPr lang="es-ES" sz="2400" i="1" dirty="0">
                <a:solidFill>
                  <a:srgbClr val="000000"/>
                </a:solidFill>
                <a:effectLst/>
              </a:rPr>
              <a:t>*22) La locación de inmuebles destinados exclusivamente a casa habitación del locatario y su familia, </a:t>
            </a:r>
            <a:r>
              <a:rPr lang="es-ES" sz="2400" b="1" i="1" dirty="0">
                <a:solidFill>
                  <a:srgbClr val="000000"/>
                </a:solidFill>
                <a:effectLst/>
              </a:rPr>
              <a:t>de inmuebles rurales afectados a actividades agropecuarias</a:t>
            </a:r>
            <a:r>
              <a:rPr lang="es-ES" sz="2400" i="1" dirty="0">
                <a:solidFill>
                  <a:srgbClr val="000000"/>
                </a:solidFill>
                <a:effectLst/>
              </a:rPr>
              <a:t> y de inmuebles cuyos locatarios sean el ESTADO NACIONAL, las Provincias, las Municipalidades o la CIUDAD AUTONOMA DE BUENOS AIRES, sus respectivas reparticiones y entes centralizados o descentralizados, excluidos las entidades y organismos comprendidos en el artículo 1° de la Ley N° 22.016….</a:t>
            </a:r>
          </a:p>
          <a:p>
            <a:pPr>
              <a:lnSpc>
                <a:spcPct val="90000"/>
              </a:lnSpc>
              <a:buFont typeface="Wingdings" pitchFamily="2" charset="2"/>
              <a:buNone/>
            </a:pPr>
            <a:r>
              <a:rPr lang="es-ES" sz="2400" i="1" dirty="0">
                <a:solidFill>
                  <a:srgbClr val="000000"/>
                </a:solidFill>
                <a:effectLst/>
              </a:rPr>
              <a:t>	</a:t>
            </a:r>
          </a:p>
        </p:txBody>
      </p:sp>
      <p:pic>
        <p:nvPicPr>
          <p:cNvPr id="158725" name="Picture 5" descr="Resultado de imagen para arrendamiento  e iva"/>
          <p:cNvPicPr>
            <a:picLocks noChangeAspect="1" noChangeArrowheads="1"/>
          </p:cNvPicPr>
          <p:nvPr/>
        </p:nvPicPr>
        <p:blipFill>
          <a:blip r:embed="rId2"/>
          <a:srcRect/>
          <a:stretch>
            <a:fillRect/>
          </a:stretch>
        </p:blipFill>
        <p:spPr bwMode="auto">
          <a:xfrm>
            <a:off x="0" y="46038"/>
            <a:ext cx="1692275" cy="1400175"/>
          </a:xfrm>
          <a:prstGeom prst="rect">
            <a:avLst/>
          </a:prstGeom>
          <a:noFill/>
        </p:spPr>
      </p:pic>
    </p:spTree>
  </p:cSld>
  <p:clrMapOvr>
    <a:masterClrMapping/>
  </p:clrMapOvr>
</p:sld>
</file>

<file path=ppt/theme/theme1.xml><?xml version="1.0" encoding="utf-8"?>
<a:theme xmlns:a="http://schemas.openxmlformats.org/drawingml/2006/main" name="Arce">
  <a:themeElements>
    <a:clrScheme name="Arc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Arc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rc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Arc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Arc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Arc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Arc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Arc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Arc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Arc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Arc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11156</TotalTime>
  <Words>887</Words>
  <Application>Microsoft Office PowerPoint</Application>
  <PresentationFormat>Presentación en pantalla (4:3)</PresentationFormat>
  <Paragraphs>418</Paragraphs>
  <Slides>51</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51</vt:i4>
      </vt:variant>
    </vt:vector>
  </HeadingPairs>
  <TitlesOfParts>
    <vt:vector size="58" baseType="lpstr">
      <vt:lpstr>Arial</vt:lpstr>
      <vt:lpstr>Century</vt:lpstr>
      <vt:lpstr>Comic Sans MS</vt:lpstr>
      <vt:lpstr>Lucida Handwriting</vt:lpstr>
      <vt:lpstr>Times New Roman</vt:lpstr>
      <vt:lpstr>Wingdings</vt:lpstr>
      <vt:lpstr>Arce</vt:lpstr>
      <vt:lpstr>Presentación de PowerPoint</vt:lpstr>
      <vt:lpstr>Presentación de PowerPoint</vt:lpstr>
      <vt:lpstr>CLASIFICACION DE LOS CONTRATOS: </vt:lpstr>
      <vt:lpstr>EL  CODIGO CIVIL  Y COMERCIAL UNIFICADO</vt:lpstr>
      <vt:lpstr>ORDEN DE PRELACION DE LAS NORMAS APLICABLES A LOS ARRENDAMIENTOS Y APARCERIAS </vt:lpstr>
      <vt:lpstr>  MODALIDADES CONTRACTUALES   CONTEMPLADAS EN  LA LEY 13246</vt:lpstr>
      <vt:lpstr>           </vt:lpstr>
      <vt:lpstr>           </vt:lpstr>
      <vt:lpstr>                   </vt:lpstr>
      <vt:lpstr>                   </vt:lpstr>
      <vt:lpstr>ARRENDAMIENTO E IMPUESTO A LAS GANANCIAS: </vt:lpstr>
      <vt:lpstr>PAGO</vt:lpstr>
      <vt:lpstr>ARRENDAMIENTO EN ESPECIE </vt:lpstr>
      <vt:lpstr> El arrendador que percibe el arrendamiento  en especie  debe cumplir con las siguientes inscripciones: </vt:lpstr>
      <vt:lpstr>¿Qué clase de comprobante debe emitir el arrendador de inmuebles rurales por el arrendamiento?   </vt:lpstr>
      <vt:lpstr>Impuesto sobre los bienes personales . ¿Qué tratamiento reciben en este impuesto los inmuebles rurales, cuyo titular es una persona física, afectados a un contrato de arrendamiento?  </vt:lpstr>
      <vt:lpstr>PASTOREO </vt:lpstr>
      <vt:lpstr>PASTOREO </vt:lpstr>
      <vt:lpstr>¿Cuáles son las características principales que distinguen a los contratos de pastaje con relación a los de pastoreo y cuál es el tratamiento en el impuesto al valor agregado para este tipo de contratos?   </vt:lpstr>
      <vt:lpstr>     APARCERIA  </vt:lpstr>
      <vt:lpstr>   APARCERIA EN DINERO  </vt:lpstr>
      <vt:lpstr>IMPUESTO AL VALOR AGREGADO Dictamen (DAT) 81/92 </vt:lpstr>
      <vt:lpstr>IMPUESTO AL VALOR AGREGADO Dictamen (DAT) 39/94  </vt:lpstr>
      <vt:lpstr>En los contratos de aparcería agrícola, en el impuesto a las ganancias, ¿quién declara la sementera hasta el momento de la distribución de los frutos del contrato? </vt:lpstr>
      <vt:lpstr>IMPUESTO A LAS GANANCIAS </vt:lpstr>
      <vt:lpstr>IMPUESTO SOBRE LOS BIENES PERSONALES </vt:lpstr>
      <vt:lpstr>IMPUESTO SOBRE LOS INGRESOS BRUTOS </vt:lpstr>
      <vt:lpstr> </vt:lpstr>
      <vt:lpstr> </vt:lpstr>
      <vt:lpstr> </vt:lpstr>
      <vt:lpstr> </vt:lpstr>
      <vt:lpstr> </vt:lpstr>
      <vt:lpstr> </vt:lpstr>
      <vt:lpstr>CONTRATO ACCIDENTAL POR COSECHA </vt:lpstr>
      <vt:lpstr>  Impugnación de gastos por no haber actuado como agente de retención</vt:lpstr>
      <vt:lpstr>Las exigencias del Organismo recaudador</vt:lpstr>
      <vt:lpstr>Las exigencias del Organismo recaudador</vt:lpstr>
      <vt:lpstr>   RETENCIONES DE GANANCIAS</vt:lpstr>
      <vt:lpstr>  RELI</vt:lpstr>
      <vt:lpstr>  RELI</vt:lpstr>
      <vt:lpstr>  RELI</vt:lpstr>
      <vt:lpstr>CONTRATO ASOCIATIVO DE EXPLOTACION TAMBERA</vt:lpstr>
      <vt:lpstr>CONTRATO ASOCIATIVO DE EXPLOTACION TAMBERA</vt:lpstr>
      <vt:lpstr>CONTRATO ASOCIATIVO DE EXPLOTACION TAMBERA- NATURALEZA JURIDICA</vt:lpstr>
      <vt:lpstr>RETENCIONES IVA</vt:lpstr>
      <vt:lpstr>RETENCIONES IVA</vt:lpstr>
      <vt:lpstr>Reducción de la tasa del gravamen </vt:lpstr>
      <vt:lpstr>Retenciones Impuesto a las ganancias </vt:lpstr>
      <vt:lpstr> </vt:lpstr>
      <vt:lpstr> </vt:lpstr>
      <vt:lpstr>Presentación de PowerPoint</vt:lpstr>
    </vt:vector>
  </TitlesOfParts>
  <Company>Windows XP Titan Ultimate Edition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 RD® /-/</dc:creator>
  <cp:lastModifiedBy>Analía</cp:lastModifiedBy>
  <cp:revision>1215</cp:revision>
  <dcterms:created xsi:type="dcterms:W3CDTF">2013-04-17T18:49:42Z</dcterms:created>
  <dcterms:modified xsi:type="dcterms:W3CDTF">2023-09-18T21:05:38Z</dcterms:modified>
</cp:coreProperties>
</file>