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37" r:id="rId2"/>
    <p:sldId id="438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30" r:id="rId11"/>
    <p:sldId id="433" r:id="rId12"/>
    <p:sldId id="439" r:id="rId13"/>
    <p:sldId id="440" r:id="rId14"/>
    <p:sldId id="436" r:id="rId1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1" autoAdjust="0"/>
  </p:normalViewPr>
  <p:slideViewPr>
    <p:cSldViewPr>
      <p:cViewPr varScale="1">
        <p:scale>
          <a:sx n="83" d="100"/>
          <a:sy n="83" d="100"/>
        </p:scale>
        <p:origin x="10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28"/>
    </p:cViewPr>
  </p:sorterViewPr>
  <p:notesViewPr>
    <p:cSldViewPr>
      <p:cViewPr varScale="1">
        <p:scale>
          <a:sx n="53" d="100"/>
          <a:sy n="53" d="100"/>
        </p:scale>
        <p:origin x="-1734" y="-72"/>
      </p:cViewPr>
      <p:guideLst>
        <p:guide orient="horz" pos="2919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t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t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b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b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fld id="{84B3B8FE-7ED3-4E4C-A938-9912D32100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3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t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t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32325" cy="3473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b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1" tIns="46646" rIns="93291" bIns="46646" numCol="1" anchor="b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fld id="{78684BE8-B194-4BF8-A87F-97193CEFAE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3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0700F5-8355-49FA-B58C-D8C050A965C1}" type="slidenum">
              <a:rPr lang="en-US" altLang="es-E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46350-CD74-4A31-B419-07D9BD4D364A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3B92-6C03-4AC1-82EE-88B82C20A0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37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72FE-F9C9-49DB-A5E5-A577DFFC4B46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718A-392E-4AD7-B50F-E9D605B92A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58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068E-A13A-4FBF-A4C4-E78B6188D266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C7AE4-CA8E-4685-82AA-A1BD8FBB64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3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0056E-A4DC-45EB-B3DC-B7DBE7EF5BF7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A7040-554F-40E2-9C95-3E5503D57B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46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79ECA-660A-4AA6-A491-58045D30E6B6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5A6C-EB7D-4ECF-89BA-DFEF2EFCDA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3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68360-4E5A-4EE8-A651-73D6594A25AC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B1FA-C4E8-475B-B5D0-0B7B7487DA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28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DF38-E910-42EE-9AD7-89E30A2DD357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A5C0-7423-44FF-A923-A44B5C808A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91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D8535-2955-4254-90AA-F9C79F2AE1FF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CEB6-BAEF-4067-AA55-DAA57F52F8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51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F1C4-8265-4655-A564-5DFA9CE77198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80BA-8330-4774-9589-BC13966CD6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32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8EB7-5878-4957-BDE1-B3A9A2E4C031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BD8C-D843-4F11-9B41-9FB6378FCE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0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4295-8135-492B-9AD4-E1344894DA1A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F79B-CC60-4A41-B463-26184C8FB3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48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971003-B390-4A67-8BF8-66454370414F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D63043-3E05-48DC-B3D3-2B35D9FE17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5410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s-ES" altLang="es-ES" sz="240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6858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ES" sz="4000" b="1">
                <a:solidFill>
                  <a:schemeClr val="tx2"/>
                </a:solidFill>
                <a:latin typeface="Arial" charset="0"/>
              </a:rPr>
              <a:t>ASOCIACIÓN ARGENTINA</a:t>
            </a:r>
            <a:br>
              <a:rPr lang="en-US" altLang="es-ES" sz="4000" b="1">
                <a:solidFill>
                  <a:schemeClr val="tx2"/>
                </a:solidFill>
                <a:latin typeface="Arial" charset="0"/>
              </a:rPr>
            </a:br>
            <a:r>
              <a:rPr lang="en-US" altLang="es-ES" sz="4000" b="1">
                <a:solidFill>
                  <a:schemeClr val="tx2"/>
                </a:solidFill>
                <a:latin typeface="Arial" charset="0"/>
              </a:rPr>
              <a:t>DE ESTUDIOS FISCALES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5181600" y="4953000"/>
            <a:ext cx="358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ES" sz="2000" b="1">
                <a:latin typeface="Arial" charset="0"/>
              </a:rPr>
              <a:t>Dr. Gustavo Scravaglieri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s-ES" sz="2000" b="1">
                <a:latin typeface="Arial" charset="0"/>
              </a:rPr>
              <a:t>Dr. Ángel F. Pereira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s-ES" sz="2000" b="1">
              <a:latin typeface="Arial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172200" y="5851525"/>
            <a:ext cx="15240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ES" sz="2000" b="1" dirty="0">
                <a:latin typeface="Arial" charset="0"/>
              </a:rPr>
              <a:t>(30/08/23)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250825" y="3789363"/>
            <a:ext cx="8610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2600" b="1">
                <a:latin typeface="Arial" charset="0"/>
              </a:rPr>
              <a:t>Criterio de Vinculación Jurisdiccional – Residencia – Crédito de Impuesto</a:t>
            </a:r>
            <a:endParaRPr lang="es-AR" altLang="es-ES" sz="2600" b="1">
              <a:latin typeface="Arial" charset="0"/>
            </a:endParaRP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04800" y="228600"/>
            <a:ext cx="8610600" cy="624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2400">
              <a:latin typeface="Times New Roman" pitchFamily="18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01650" y="2497138"/>
            <a:ext cx="853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s-ES" sz="2600" b="1">
                <a:solidFill>
                  <a:schemeClr val="tx2"/>
                </a:solidFill>
                <a:latin typeface="Arial" charset="0"/>
              </a:rPr>
              <a:t>Precios de Transferencia en la República Argentina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NO RESIDENTE CON PERMANENCIA EN EL PAÍS 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622300" indent="-1651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MIEMBROS  DEL  SERVICIO EXTERIOR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PERSONAL EXTRANJERO CONTRATADO ( PLAZO NO MAYOR A  5  AÑOS)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INVESTIGADORES / ESTUDIANTES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i="1" u="sng">
                <a:latin typeface="Arial" charset="0"/>
                <a:cs typeface="Arial" charset="0"/>
              </a:rPr>
              <a:t>TRIBUTAN SOBRE RENTA ARGENTINA SEGÚN LIQUIDACIÓN ANUAL</a:t>
            </a:r>
            <a:endParaRPr lang="es-ES_tradnl" altLang="es-ES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MECANISMOS PARA EVITAR LA DOBLE IMPOSICIÓN   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3152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763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763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763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763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763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b="1" dirty="0">
                <a:latin typeface="Arial" charset="0"/>
                <a:cs typeface="Arial" charset="0"/>
              </a:rPr>
              <a:t>NORMAS TRIBUTARIAS UNILATERALES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CRÉDITO DE IMPUESTO PAGADO.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* CRÉDITO DE IMPUESTO EXIMIDO.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EXENCIONES / DEDUCCIONES /DIFERIMIENTOS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  * Definición conceptual. Art. 165 a 176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     Impuesto a la renta –análogo / alcance- / 	Retenciones / Imputación temporal</a:t>
            </a:r>
            <a:r>
              <a:rPr lang="es-ES_tradnl" altLang="es-ES" sz="2400" b="1" dirty="0">
                <a:latin typeface="Arial" charset="0"/>
                <a:cs typeface="Arial" charset="0"/>
              </a:rPr>
              <a:t>            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b="1" dirty="0">
                <a:latin typeface="Arial" charset="0"/>
                <a:cs typeface="Arial" charset="0"/>
              </a:rPr>
              <a:t>TRATADOS DOBLE IMPOSICIÓN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* Evitan o atenúan doble imposición.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pPr eaLnBrk="1" hangingPunct="1"/>
            <a:r>
              <a:rPr lang="es-AR" altLang="es-ES" dirty="0"/>
              <a:t>Ampliación indirecta de la fuente territorial – art. 15</a:t>
            </a:r>
            <a:endParaRPr lang="es-ES" alt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350" y="2997200"/>
            <a:ext cx="6369050" cy="2641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dirty="0"/>
              <a:t>Transferencia de acciones de entidades extranjeras por sujetos no residentes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dirty="0"/>
              <a:t>Con participación relevante en bienes situados en Argentina (30%)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dirty="0"/>
              <a:t>No aplica a transferencias dentro mismo conjunto </a:t>
            </a:r>
            <a:r>
              <a:rPr lang="es-AR" dirty="0" err="1"/>
              <a:t>economico</a:t>
            </a:r>
            <a:endParaRPr lang="es-ES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/>
          <a:p>
            <a:pPr eaLnBrk="1" hangingPunct="1"/>
            <a:r>
              <a:rPr lang="es-AR" altLang="es-ES" dirty="0"/>
              <a:t>Régimen de transparencia fiscal internacional T.F.I. – art. 130</a:t>
            </a:r>
            <a:endParaRPr lang="es-ES" alt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350" y="2276475"/>
            <a:ext cx="6400800" cy="3816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dirty="0"/>
              <a:t>Trust, fideicomisos y fundaciones privadas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AR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dirty="0"/>
              <a:t>Entidad extranjera controlada  (CFC rules)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dirty="0"/>
              <a:t>Entidades sin y con personalidad fiscal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dirty="0"/>
              <a:t>Requisitos de control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dirty="0"/>
              <a:t>Participación – sustancia y tipos de rentas – baja tributación (alícuota menor al 75%)</a:t>
            </a:r>
            <a:endParaRPr lang="es-ES" sz="2800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0" tIns="0" rIns="0" bIns="0" anchor="t"/>
          <a:lstStyle/>
          <a:p>
            <a:pPr eaLnBrk="1" hangingPunct="1"/>
            <a:r>
              <a:rPr lang="es-AR" altLang="es-ES">
                <a:latin typeface="Arial" charset="0"/>
              </a:rPr>
              <a:t>Bibliografía</a:t>
            </a:r>
            <a:endParaRPr lang="en-US" altLang="es-ES">
              <a:latin typeface="Arial" charset="0"/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839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endParaRPr lang="es-AR" altLang="es-ES" sz="1800" dirty="0">
              <a:latin typeface="Arial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endParaRPr lang="es-AR" altLang="es-ES" sz="1800" dirty="0">
              <a:latin typeface="Arial" charset="0"/>
            </a:endParaRPr>
          </a:p>
          <a:p>
            <a:pPr algn="just" eaLnBrk="1" hangingPunct="1">
              <a:lnSpc>
                <a:spcPct val="185000"/>
              </a:lnSpc>
              <a:spcBef>
                <a:spcPct val="40000"/>
              </a:spcBef>
              <a:buFontTx/>
              <a:buChar char="•"/>
            </a:pPr>
            <a:r>
              <a:rPr lang="es-AR" altLang="es-ES" sz="1800" dirty="0">
                <a:latin typeface="Arial" charset="0"/>
              </a:rPr>
              <a:t>Dictamen 14/2000 (DAL) Personas Físicas. Doble residencia</a:t>
            </a:r>
          </a:p>
          <a:p>
            <a:pPr algn="just" eaLnBrk="1" hangingPunct="1">
              <a:lnSpc>
                <a:spcPct val="185000"/>
              </a:lnSpc>
              <a:spcBef>
                <a:spcPct val="40000"/>
              </a:spcBef>
              <a:buFontTx/>
              <a:buChar char="•"/>
            </a:pPr>
            <a:r>
              <a:rPr lang="es-AR" altLang="es-ES" sz="1800" dirty="0">
                <a:latin typeface="Arial" charset="0"/>
              </a:rPr>
              <a:t>Art. 75 inc. 22 Constitución Nacional. </a:t>
            </a:r>
            <a:r>
              <a:rPr lang="es-AR" altLang="es-ES" sz="1800" dirty="0" err="1">
                <a:latin typeface="Arial" charset="0"/>
              </a:rPr>
              <a:t>Ref</a:t>
            </a:r>
            <a:r>
              <a:rPr lang="es-AR" altLang="es-ES" sz="1800" dirty="0">
                <a:latin typeface="Arial" charset="0"/>
              </a:rPr>
              <a:t>: Tratados</a:t>
            </a:r>
          </a:p>
          <a:p>
            <a:pPr algn="just" eaLnBrk="1" hangingPunct="1">
              <a:lnSpc>
                <a:spcPct val="185000"/>
              </a:lnSpc>
              <a:spcBef>
                <a:spcPct val="40000"/>
              </a:spcBef>
              <a:buFontTx/>
              <a:buChar char="•"/>
            </a:pPr>
            <a:r>
              <a:rPr lang="es-AR" altLang="es-ES" sz="1800" dirty="0">
                <a:latin typeface="Arial" charset="0"/>
              </a:rPr>
              <a:t>Causa: Moreno, Julio (CNCAF, Sala II) 20/02/2007</a:t>
            </a:r>
          </a:p>
          <a:p>
            <a:pPr algn="just" eaLnBrk="1" hangingPunct="1">
              <a:lnSpc>
                <a:spcPct val="185000"/>
              </a:lnSpc>
              <a:spcBef>
                <a:spcPct val="40000"/>
              </a:spcBef>
              <a:buFontTx/>
              <a:buChar char="•"/>
            </a:pPr>
            <a:r>
              <a:rPr lang="es-AR" altLang="es-ES" sz="1800" dirty="0">
                <a:latin typeface="Arial" charset="0"/>
              </a:rPr>
              <a:t>Causa: Illia, Raúl Héctor (T.F.N., Sala C) 31/03/2005</a:t>
            </a:r>
          </a:p>
          <a:p>
            <a:pPr algn="just" eaLnBrk="1" hangingPunct="1">
              <a:lnSpc>
                <a:spcPct val="185000"/>
              </a:lnSpc>
              <a:spcBef>
                <a:spcPct val="40000"/>
              </a:spcBef>
              <a:buFontTx/>
              <a:buChar char="•"/>
            </a:pPr>
            <a:r>
              <a:rPr lang="es-AR" altLang="es-ES" sz="1800" dirty="0">
                <a:latin typeface="Arial" charset="0"/>
              </a:rPr>
              <a:t>Causa: Devoto Solari, Oscar (CSJN) 08/06/2010</a:t>
            </a:r>
          </a:p>
          <a:p>
            <a:pPr algn="just" eaLnBrk="1" hangingPunct="1">
              <a:lnSpc>
                <a:spcPct val="185000"/>
              </a:lnSpc>
              <a:spcBef>
                <a:spcPct val="40000"/>
              </a:spcBef>
              <a:buFontTx/>
              <a:buChar char="•"/>
            </a:pPr>
            <a:r>
              <a:rPr lang="es-AR" altLang="es-ES" sz="1800" dirty="0">
                <a:latin typeface="Arial" charset="0"/>
              </a:rPr>
              <a:t>Resol. General AFIP:  4236/18 , 4237/18 y 4760/20 (Baja por perdida residencia y pautas de doble residencia)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  <p:bldP spid="1566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250825" y="2924175"/>
            <a:ext cx="8610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2600" b="1">
                <a:latin typeface="Arial" charset="0"/>
              </a:rPr>
              <a:t>Criterio de Vinculación Jurisdiccional – Residencia – Crédito de Impuesto . Otros aspectos relacionados</a:t>
            </a:r>
            <a:endParaRPr lang="es-AR" altLang="es-ES" sz="2600" b="1"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400675" y="5630863"/>
            <a:ext cx="2987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ES" sz="2400" b="1">
                <a:latin typeface="Arial" charset="0"/>
              </a:rPr>
              <a:t>Dr. Ángel F. Pereira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304800" y="228600"/>
            <a:ext cx="8610600" cy="624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CRITERIOS VINCULACIÓN 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2209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TERRITORIAL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(FUENTE)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3733800"/>
            <a:ext cx="2133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RESIDENCIA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(ley 25063)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NACIONALIDAD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429000" y="2057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2400">
              <a:latin typeface="Times New Roman" pitchFamily="18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429000" y="3810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2400">
              <a:latin typeface="Times New Roman" pitchFamily="18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3505200" y="5486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AR" altLang="es-ES" sz="2400">
              <a:latin typeface="Times New Roman" pitchFamily="18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495800" y="19812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RTA. TERRITORIO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419600" y="5334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RTA. MUNDIAL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495800" y="3733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RTA. MUNDIAL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38400" y="228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TERRITORIALIDAD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4010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 DELIMITACIÓN TERRITORIAL (terrestre, marítima, aéreo)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 UBICACIÓN TERRITORIAL DE LA FUENTE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 BIEN FUENTE (situado/ utilizado económicamente)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s-ES_tradnl" altLang="es-ES" sz="240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s-ES" sz="2400">
                <a:latin typeface="Arial" charset="0"/>
                <a:cs typeface="Arial" charset="0"/>
              </a:rPr>
              <a:t> ACTIVIDAD FUENTE (actos / hechos)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38400" y="228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TERRITORIALIDAD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700213"/>
            <a:ext cx="844218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6223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622300" indent="-165100" eaLnBrk="0" hangingPunct="0">
              <a:spcBef>
                <a:spcPct val="20000"/>
              </a:spcBef>
              <a:buFont typeface="Arial" charset="0"/>
              <a:buChar char="–"/>
              <a:tabLst>
                <a:tab pos="6223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6223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2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 UBICACIÓN TERRITORIAL DE LA FUENTE (cont.)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BIENES / CAPITALES Y/O DERECHOS COLOCADOS,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  SITUADOS, Y UTILIZADOS ECONOMICAMENTE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  (domicilio del deudor, lugar de utilización)	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		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		Intereses y diferencias de cambio.	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ACTIVIDADES (TRANSPORTE, ASESORAMIENTO,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	SEGUROS, ETC)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CONTRATOS DERIVADOS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ESTABLECIMIENTOS ESTABLES.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endParaRPr lang="es-ES_tradnl" altLang="es-ES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RESIDENCIA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indent="-277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 LEY DE IMPUESTO A LAS GANANCIAS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ART. 1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ART. 33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ART. 116 al 123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DECRETO REGLAMENTARIO art. 283 / 284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_tradnl" altLang="es-ES" sz="2400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 TRATADOS DOBLE IMPOSICIÓN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RESIDENTES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924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s-ES_tradnl" altLang="es-ES" sz="2400" dirty="0">
                <a:latin typeface="Arial" charset="0"/>
                <a:cs typeface="Arial" charset="0"/>
              </a:rPr>
              <a:t> </a:t>
            </a:r>
            <a:r>
              <a:rPr lang="es-ES_tradnl" altLang="es-ES" sz="2400" b="1" dirty="0">
                <a:latin typeface="Arial" charset="0"/>
                <a:cs typeface="Arial" charset="0"/>
              </a:rPr>
              <a:t>PERSONAS FÍSICAS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	* NACIONALIDAD ARGENTINA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	   (EXCEPTO PÉRDIDA DE RESIDENCIA)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	* EXTRANJEROS CON PERMANENCIA </a:t>
            </a:r>
          </a:p>
          <a:p>
            <a:pPr marL="342900" indent="-342900">
              <a:spcBef>
                <a:spcPct val="50000"/>
              </a:spcBef>
            </a:pPr>
            <a:r>
              <a:rPr lang="es-ES_tradnl" altLang="es-ES" sz="2400" b="1" dirty="0">
                <a:latin typeface="Arial" charset="0"/>
                <a:cs typeface="Arial" charset="0"/>
              </a:rPr>
              <a:t>PERSONAS JURIDICAS</a:t>
            </a:r>
            <a:r>
              <a:rPr lang="es-ES_tradnl" altLang="es-ES" sz="2400" dirty="0">
                <a:latin typeface="Arial" charset="0"/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           * SUJETOS ART. 73 inc. A y inc. B </a:t>
            </a:r>
          </a:p>
          <a:p>
            <a:pPr>
              <a:spcBef>
                <a:spcPct val="50000"/>
              </a:spcBef>
              <a:buNone/>
            </a:pPr>
            <a:r>
              <a:rPr lang="es-ES_tradnl" altLang="es-ES" sz="2400" dirty="0">
                <a:latin typeface="Arial" charset="0"/>
                <a:cs typeface="Arial" charset="0"/>
              </a:rPr>
              <a:t>           * SUJETOS CONSTITUIDOS EN ARGENTINA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743200" y="3048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>
                <a:latin typeface="Arial" charset="0"/>
              </a:rPr>
              <a:t>PERSONAS FÍSICAS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61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i="1">
                <a:latin typeface="Arial" charset="0"/>
                <a:cs typeface="Arial" charset="0"/>
              </a:rPr>
              <a:t>PÉRDIDA DE CONDICIÓN DE RESIDENTE</a:t>
            </a:r>
            <a:endParaRPr lang="es-ES_tradnl" altLang="es-ES" sz="240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* RESIDENCIA PERMANENTE EN EL EXTRANJERO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*AUSENCIA POR 12 MESES (residencia temporaria en el exterior)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ES" sz="2400" b="1" dirty="0">
                <a:latin typeface="Arial" charset="0"/>
              </a:rPr>
              <a:t>RESIDENCIA EXTRANJERA REAL vs. FORMAL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i="1">
                <a:latin typeface="Arial" charset="0"/>
                <a:cs typeface="Arial" charset="0"/>
              </a:rPr>
              <a:t>DOBLE RESIDENCIA (MÚLTIPLE</a:t>
            </a:r>
            <a:r>
              <a:rPr lang="es-ES_tradnl" altLang="es-ES" sz="2400"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* CASA HABITACIÓN EN LA ARGENTINA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* CENTROS VITALES EN ARGENTINA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>
                <a:latin typeface="Arial" charset="0"/>
                <a:cs typeface="Arial" charset="0"/>
              </a:rPr>
              <a:t>	* PERMANENCIA HABITUAL (MAYOR 		   		   LAPSO EN ARGENTINA, DURANTE EL AÑO 		   CALENDARIO). NACIONALIDAD (IGUAL PLAZO).</a:t>
            </a:r>
          </a:p>
          <a:p>
            <a:pPr>
              <a:spcBef>
                <a:spcPct val="50000"/>
              </a:spcBef>
              <a:buFontTx/>
              <a:buNone/>
            </a:pPr>
            <a:endParaRPr lang="es-ES_tradnl" altLang="es-ES" sz="2400" i="1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s-ES_tradnl" altLang="es-ES" sz="2400" i="1">
                <a:latin typeface="Arial" charset="0"/>
                <a:cs typeface="Arial" charset="0"/>
              </a:rPr>
              <a:t>COMPUTO DE RETENCIONES ANTERIORES	</a:t>
            </a:r>
            <a:endParaRPr lang="es-ES_tradnl" altLang="es-ES" sz="24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13897</TotalTime>
  <Words>605</Words>
  <Application>Microsoft Office PowerPoint</Application>
  <PresentationFormat>Presentación en pantalla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Ampliación indirecta de la fuente territorial – art. 15</vt:lpstr>
      <vt:lpstr>Régimen de transparencia fiscal internacional T.F.I. – art. 130</vt:lpstr>
      <vt:lpstr>Bibliografía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ASOCIACIÓN ARGENTINA DE ESTUDIOS FISCALES</dc:title>
  <dc:creator>Ernst &amp; Young</dc:creator>
  <cp:lastModifiedBy>Angel Pereira</cp:lastModifiedBy>
  <cp:revision>148</cp:revision>
  <dcterms:created xsi:type="dcterms:W3CDTF">2001-07-31T18:43:42Z</dcterms:created>
  <dcterms:modified xsi:type="dcterms:W3CDTF">2023-08-28T17:46:19Z</dcterms:modified>
</cp:coreProperties>
</file>