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66" r:id="rId4"/>
    <p:sldId id="268" r:id="rId5"/>
    <p:sldId id="270" r:id="rId6"/>
    <p:sldId id="291" r:id="rId7"/>
    <p:sldId id="277" r:id="rId8"/>
    <p:sldId id="275" r:id="rId9"/>
    <p:sldId id="280" r:id="rId10"/>
    <p:sldId id="287" r:id="rId11"/>
    <p:sldId id="290" r:id="rId12"/>
    <p:sldId id="281" r:id="rId13"/>
    <p:sldId id="292" r:id="rId14"/>
    <p:sldId id="293" r:id="rId15"/>
    <p:sldId id="294" r:id="rId16"/>
    <p:sldId id="282" r:id="rId17"/>
    <p:sldId id="288" r:id="rId18"/>
    <p:sldId id="289" r:id="rId19"/>
    <p:sldId id="295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>
      <p:cViewPr>
        <p:scale>
          <a:sx n="100" d="100"/>
          <a:sy n="100" d="100"/>
        </p:scale>
        <p:origin x="15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Conformación equipos de trabajo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0B2-441E-BAAA-B9947FABD62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0B2-441E-BAAA-B9947FABD62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0B2-441E-BAAA-B9947FABD621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0B2-441E-BAAA-B9947FABD621}"/>
              </c:ext>
            </c:extLst>
          </c:dPt>
          <c:cat>
            <c:strRef>
              <c:f>Hoja1!$A$2:$A$5</c:f>
              <c:strCache>
                <c:ptCount val="2"/>
                <c:pt idx="0">
                  <c:v>Hombres </c:v>
                </c:pt>
                <c:pt idx="1">
                  <c:v>Mujeres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9-4EC4-92A3-233A37280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Abadi" panose="020B0604020104020204" pitchFamily="34" charset="0"/>
        </a:defRPr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Nivel Educativo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F0F-4394-ADA9-7A1C57106424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F0F-4394-ADA9-7A1C57106424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F0F-4394-ADA9-7A1C57106424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F0F-4394-ADA9-7A1C57106424}"/>
              </c:ext>
            </c:extLst>
          </c:dPt>
          <c:cat>
            <c:strRef>
              <c:f>Hoja1!$A$2:$A$5</c:f>
              <c:strCache>
                <c:ptCount val="4"/>
                <c:pt idx="0">
                  <c:v>Universitario</c:v>
                </c:pt>
                <c:pt idx="1">
                  <c:v>Master</c:v>
                </c:pt>
                <c:pt idx="2">
                  <c:v>Doctorado</c:v>
                </c:pt>
                <c:pt idx="3">
                  <c:v>Resto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27</c:v>
                </c:pt>
                <c:pt idx="1">
                  <c:v>6</c:v>
                </c:pt>
                <c:pt idx="2">
                  <c:v>6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8-418B-8BBE-E14B6CCA0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Abadi" panose="020B0604020104020204" pitchFamily="34" charset="0"/>
        </a:defRPr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E95A9-95AE-4BC6-9CF0-D97938A114C9}" type="doc">
      <dgm:prSet loTypeId="urn:microsoft.com/office/officeart/2009/3/layout/StepUpProcess" loCatId="process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07CDD02-6E0D-48FF-862C-1F855070ADE1}">
      <dgm:prSet custT="1"/>
      <dgm:spPr/>
      <dgm:t>
        <a:bodyPr/>
        <a:lstStyle/>
        <a:p>
          <a:pPr algn="ctr"/>
          <a:r>
            <a:rPr lang="es-AR" sz="1400" b="1" dirty="0">
              <a:latin typeface="Abadi" panose="020B0604020104020204" pitchFamily="34" charset="0"/>
            </a:rPr>
            <a:t>Año 2007</a:t>
          </a:r>
        </a:p>
        <a:p>
          <a:pPr algn="ctr"/>
          <a:r>
            <a:rPr lang="es-AR" sz="1400" dirty="0">
              <a:latin typeface="Abadi" panose="020B0604020104020204" pitchFamily="34" charset="0"/>
            </a:rPr>
            <a:t>Ley 26.270 – Ley de Promoción del Desarrollo y Producción de la Biotecnología Moderna</a:t>
          </a:r>
          <a:endParaRPr lang="en-US" sz="1400" b="1" dirty="0">
            <a:latin typeface="Abadi" panose="020B0604020104020204" pitchFamily="34" charset="0"/>
          </a:endParaRPr>
        </a:p>
      </dgm:t>
    </dgm:pt>
    <dgm:pt modelId="{688C631A-A0ED-4AFD-9AF5-632C51695FB6}" type="parTrans" cxnId="{FD44917C-4284-4208-932E-6EFE13FD17F1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5B241D84-7EB0-45B5-BCE2-830E59AC0D0E}" type="sibTrans" cxnId="{FD44917C-4284-4208-932E-6EFE13FD17F1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069B3694-68E0-442E-AA78-33F00ADA78FE}">
      <dgm:prSet custT="1"/>
      <dgm:spPr/>
      <dgm:t>
        <a:bodyPr/>
        <a:lstStyle/>
        <a:p>
          <a:pPr algn="ctr"/>
          <a:r>
            <a:rPr lang="es-AR" sz="1400" b="1" dirty="0">
              <a:latin typeface="Abadi" panose="020B0604020104020204" pitchFamily="34" charset="0"/>
            </a:rPr>
            <a:t>Año 2018</a:t>
          </a:r>
        </a:p>
        <a:p>
          <a:pPr algn="ctr"/>
          <a:r>
            <a:rPr lang="es-AR" sz="1400" dirty="0">
              <a:latin typeface="Abadi" panose="020B0604020104020204" pitchFamily="34" charset="0"/>
            </a:rPr>
            <a:t>Decreto Reglamentario N° 50/2018 </a:t>
          </a:r>
          <a:endParaRPr lang="es-AR" sz="1400" b="1" dirty="0">
            <a:latin typeface="Abadi" panose="020B0604020104020204" pitchFamily="34" charset="0"/>
          </a:endParaRPr>
        </a:p>
      </dgm:t>
    </dgm:pt>
    <dgm:pt modelId="{3A7A70F0-DA8A-44E7-81AF-1B85BD30AE39}" type="parTrans" cxnId="{7F5EC75E-57C6-4C69-AF4F-3CA1F7783B73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C00D5F3A-DCCC-41C2-AD35-12EBD8B00F58}" type="sibTrans" cxnId="{7F5EC75E-57C6-4C69-AF4F-3CA1F7783B73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E1469BC3-870F-4B49-93A5-E137C4529B1F}">
      <dgm:prSet custT="1"/>
      <dgm:spPr/>
      <dgm:t>
        <a:bodyPr/>
        <a:lstStyle/>
        <a:p>
          <a:pPr algn="ctr"/>
          <a:r>
            <a:rPr lang="es-AR" sz="1400" b="1" i="0" dirty="0">
              <a:latin typeface="Abadi" panose="020B0604020104020204" pitchFamily="34" charset="0"/>
            </a:rPr>
            <a:t>Año 2021</a:t>
          </a:r>
        </a:p>
        <a:p>
          <a:pPr algn="ctr"/>
          <a:r>
            <a:rPr lang="es-AR" sz="1400" dirty="0">
              <a:latin typeface="Abadi" panose="020B0604020104020204" pitchFamily="34" charset="0"/>
            </a:rPr>
            <a:t>Decreto Reglamentario </a:t>
          </a:r>
          <a:r>
            <a:rPr lang="es-AR" sz="1400" b="0" i="0" dirty="0">
              <a:latin typeface="Abadi" panose="020B0604020104020204" pitchFamily="34" charset="0"/>
            </a:rPr>
            <a:t>289/2021</a:t>
          </a:r>
        </a:p>
        <a:p>
          <a:pPr algn="ctr"/>
          <a:r>
            <a:rPr lang="es-AR" sz="1400" b="0" i="0" dirty="0">
              <a:latin typeface="Abadi" panose="020B0604020104020204" pitchFamily="34" charset="0"/>
            </a:rPr>
            <a:t>Res. AFIP 4934 </a:t>
          </a:r>
        </a:p>
        <a:p>
          <a:pPr algn="ctr"/>
          <a:r>
            <a:rPr lang="es-AR" sz="1400" b="0" i="0" dirty="0">
              <a:latin typeface="Abadi" panose="020B0604020104020204" pitchFamily="34" charset="0"/>
            </a:rPr>
            <a:t>Res. AFIP 5059</a:t>
          </a:r>
          <a:endParaRPr lang="es-AR" sz="1400" b="1" i="0" dirty="0">
            <a:latin typeface="Abadi" panose="020B0604020104020204" pitchFamily="34" charset="0"/>
          </a:endParaRPr>
        </a:p>
      </dgm:t>
    </dgm:pt>
    <dgm:pt modelId="{FD6D35B3-3054-4911-8E8A-E08E218813E5}" type="parTrans" cxnId="{4FA6274D-3439-4681-A6EC-EF0E688AAE70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701A9E62-DC76-4A62-962A-6FAE8B1D2BBE}" type="sibTrans" cxnId="{4FA6274D-3439-4681-A6EC-EF0E688AAE70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2E802DF6-5E88-4971-AB7A-F198D110078A}">
      <dgm:prSet custT="1"/>
      <dgm:spPr/>
      <dgm:t>
        <a:bodyPr/>
        <a:lstStyle/>
        <a:p>
          <a:pPr algn="ctr">
            <a:spcAft>
              <a:spcPct val="35000"/>
            </a:spcAft>
          </a:pPr>
          <a:r>
            <a:rPr lang="es-AR" sz="1400" b="1" i="0" dirty="0">
              <a:latin typeface="Abadi" panose="020B0604020104020204" pitchFamily="34" charset="0"/>
            </a:rPr>
            <a:t>Año 2022</a:t>
          </a:r>
        </a:p>
        <a:p>
          <a:pPr algn="ctr">
            <a:spcAft>
              <a:spcPts val="1200"/>
            </a:spcAft>
          </a:pPr>
          <a:r>
            <a:rPr lang="es-AR" sz="1400" b="1" dirty="0">
              <a:latin typeface="Abadi" panose="020B0604020104020204" pitchFamily="34" charset="0"/>
            </a:rPr>
            <a:t>Ley 27.685 –Ley de Promoción del Desarrollo y Producción de la Biotecnología Moderna y la Nanotecnología </a:t>
          </a:r>
        </a:p>
        <a:p>
          <a:pPr algn="ctr">
            <a:spcAft>
              <a:spcPts val="1200"/>
            </a:spcAft>
          </a:pPr>
          <a:r>
            <a:rPr lang="es-AR" sz="1400" dirty="0">
              <a:latin typeface="Abadi" panose="020B0604020104020204" pitchFamily="34" charset="0"/>
            </a:rPr>
            <a:t>Decreto Reglamentario </a:t>
          </a:r>
          <a:r>
            <a:rPr lang="es-AR" sz="1400" b="0" i="0" dirty="0">
              <a:latin typeface="Abadi" panose="020B0604020104020204" pitchFamily="34" charset="0"/>
            </a:rPr>
            <a:t>853/2022</a:t>
          </a:r>
          <a:endParaRPr lang="es-AR" sz="1400" b="1" i="0" dirty="0">
            <a:latin typeface="Abadi" panose="020B0604020104020204" pitchFamily="34" charset="0"/>
          </a:endParaRPr>
        </a:p>
      </dgm:t>
    </dgm:pt>
    <dgm:pt modelId="{9B10E0D7-95E1-4564-B5ED-9CEBC5F516E2}" type="parTrans" cxnId="{64D88FC7-4DDF-41BB-8D1B-730A4F5932E3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D774E5B6-1C3D-4535-B44C-9237AF62C7BB}" type="sibTrans" cxnId="{64D88FC7-4DDF-41BB-8D1B-730A4F5932E3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BDFDCE78-449F-43B1-8627-6131C5D6971E}">
      <dgm:prSet custT="1"/>
      <dgm:spPr/>
      <dgm:t>
        <a:bodyPr/>
        <a:lstStyle/>
        <a:p>
          <a:pPr algn="ctr"/>
          <a:r>
            <a:rPr lang="es-AR" sz="1400" b="1" i="0" dirty="0">
              <a:latin typeface="Abadi" panose="020B0604020104020204" pitchFamily="34" charset="0"/>
            </a:rPr>
            <a:t>Año 2023</a:t>
          </a:r>
        </a:p>
        <a:p>
          <a:pPr algn="ctr"/>
          <a:r>
            <a:rPr lang="es-AR" sz="1400" dirty="0">
              <a:latin typeface="Abadi" panose="020B0604020104020204" pitchFamily="34" charset="0"/>
            </a:rPr>
            <a:t> Res. AFIP 5377 (modifica Res. 4934 y 5059) </a:t>
          </a:r>
        </a:p>
        <a:p>
          <a:pPr algn="ctr"/>
          <a:r>
            <a:rPr lang="es-AR" sz="1400" dirty="0">
              <a:latin typeface="Abadi" panose="020B0604020104020204" pitchFamily="34" charset="0"/>
            </a:rPr>
            <a:t>Resolución General (SEC) 348/2023</a:t>
          </a:r>
          <a:endParaRPr lang="es-AR" sz="1400" b="1" i="0" dirty="0">
            <a:latin typeface="Abadi" panose="020B0604020104020204" pitchFamily="34" charset="0"/>
          </a:endParaRPr>
        </a:p>
      </dgm:t>
    </dgm:pt>
    <dgm:pt modelId="{7F0099D5-176B-4E49-B0DD-C265EACD508E}" type="parTrans" cxnId="{1C5BD4F6-FE2B-4250-97A5-599A6BD438CE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896DBEF8-1CBE-4FED-8C83-F78009F2D6BA}" type="sibTrans" cxnId="{1C5BD4F6-FE2B-4250-97A5-599A6BD438CE}">
      <dgm:prSet/>
      <dgm:spPr/>
      <dgm:t>
        <a:bodyPr/>
        <a:lstStyle/>
        <a:p>
          <a:endParaRPr lang="en-US" sz="1400">
            <a:latin typeface="Abadi" panose="020B0604020104020204" pitchFamily="34" charset="0"/>
          </a:endParaRPr>
        </a:p>
      </dgm:t>
    </dgm:pt>
    <dgm:pt modelId="{4C79FC9B-C9F2-48B7-9983-D38148DBFA29}" type="pres">
      <dgm:prSet presAssocID="{222E95A9-95AE-4BC6-9CF0-D97938A114C9}" presName="rootnode" presStyleCnt="0">
        <dgm:presLayoutVars>
          <dgm:chMax/>
          <dgm:chPref/>
          <dgm:dir/>
          <dgm:animLvl val="lvl"/>
        </dgm:presLayoutVars>
      </dgm:prSet>
      <dgm:spPr/>
    </dgm:pt>
    <dgm:pt modelId="{3FBAA9C9-F3C6-418E-8ED9-46D600B50A5B}" type="pres">
      <dgm:prSet presAssocID="{F07CDD02-6E0D-48FF-862C-1F855070ADE1}" presName="composite" presStyleCnt="0"/>
      <dgm:spPr/>
    </dgm:pt>
    <dgm:pt modelId="{F7674D6C-DD36-4B79-83C4-17B4EB97A457}" type="pres">
      <dgm:prSet presAssocID="{F07CDD02-6E0D-48FF-862C-1F855070ADE1}" presName="LShape" presStyleLbl="alignNode1" presStyleIdx="0" presStyleCnt="9"/>
      <dgm:spPr/>
    </dgm:pt>
    <dgm:pt modelId="{CAFB43EC-3326-4975-8970-4E7CFE3233EC}" type="pres">
      <dgm:prSet presAssocID="{F07CDD02-6E0D-48FF-862C-1F855070ADE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1313D66-ECB6-454D-AF71-83E8F4880976}" type="pres">
      <dgm:prSet presAssocID="{F07CDD02-6E0D-48FF-862C-1F855070ADE1}" presName="Triangle" presStyleLbl="alignNode1" presStyleIdx="1" presStyleCnt="9"/>
      <dgm:spPr/>
    </dgm:pt>
    <dgm:pt modelId="{7C240287-443C-416A-B17B-54C514C88285}" type="pres">
      <dgm:prSet presAssocID="{5B241D84-7EB0-45B5-BCE2-830E59AC0D0E}" presName="sibTrans" presStyleCnt="0"/>
      <dgm:spPr/>
    </dgm:pt>
    <dgm:pt modelId="{076D3FF3-6A02-431D-87DC-8CF47F2EB562}" type="pres">
      <dgm:prSet presAssocID="{5B241D84-7EB0-45B5-BCE2-830E59AC0D0E}" presName="space" presStyleCnt="0"/>
      <dgm:spPr/>
    </dgm:pt>
    <dgm:pt modelId="{81C17B9B-397E-4C55-82D2-E4F24DB64E4E}" type="pres">
      <dgm:prSet presAssocID="{069B3694-68E0-442E-AA78-33F00ADA78FE}" presName="composite" presStyleCnt="0"/>
      <dgm:spPr/>
    </dgm:pt>
    <dgm:pt modelId="{9E6B903F-FFB0-4594-9AC9-09A5C67FCC42}" type="pres">
      <dgm:prSet presAssocID="{069B3694-68E0-442E-AA78-33F00ADA78FE}" presName="LShape" presStyleLbl="alignNode1" presStyleIdx="2" presStyleCnt="9"/>
      <dgm:spPr/>
    </dgm:pt>
    <dgm:pt modelId="{1C9C2969-F94F-4D2C-928E-8A964B17C17C}" type="pres">
      <dgm:prSet presAssocID="{069B3694-68E0-442E-AA78-33F00ADA78FE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864216F-66AE-4311-8C21-5064C3DE4940}" type="pres">
      <dgm:prSet presAssocID="{069B3694-68E0-442E-AA78-33F00ADA78FE}" presName="Triangle" presStyleLbl="alignNode1" presStyleIdx="3" presStyleCnt="9"/>
      <dgm:spPr/>
    </dgm:pt>
    <dgm:pt modelId="{EA3EE831-0044-41CB-B213-4F8921E2A32C}" type="pres">
      <dgm:prSet presAssocID="{C00D5F3A-DCCC-41C2-AD35-12EBD8B00F58}" presName="sibTrans" presStyleCnt="0"/>
      <dgm:spPr/>
    </dgm:pt>
    <dgm:pt modelId="{45D5DD06-5947-45FC-BA93-C78110122E98}" type="pres">
      <dgm:prSet presAssocID="{C00D5F3A-DCCC-41C2-AD35-12EBD8B00F58}" presName="space" presStyleCnt="0"/>
      <dgm:spPr/>
    </dgm:pt>
    <dgm:pt modelId="{C0933DC1-F50F-4342-93EC-2E6C27034887}" type="pres">
      <dgm:prSet presAssocID="{E1469BC3-870F-4B49-93A5-E137C4529B1F}" presName="composite" presStyleCnt="0"/>
      <dgm:spPr/>
    </dgm:pt>
    <dgm:pt modelId="{937A1D98-9F92-491C-A58D-87DC45F1BD32}" type="pres">
      <dgm:prSet presAssocID="{E1469BC3-870F-4B49-93A5-E137C4529B1F}" presName="LShape" presStyleLbl="alignNode1" presStyleIdx="4" presStyleCnt="9"/>
      <dgm:spPr/>
    </dgm:pt>
    <dgm:pt modelId="{3CA68736-B52D-4FC8-A662-D42B633F21F5}" type="pres">
      <dgm:prSet presAssocID="{E1469BC3-870F-4B49-93A5-E137C4529B1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530592E-D7A3-40F8-A460-D112EB9AA418}" type="pres">
      <dgm:prSet presAssocID="{E1469BC3-870F-4B49-93A5-E137C4529B1F}" presName="Triangle" presStyleLbl="alignNode1" presStyleIdx="5" presStyleCnt="9"/>
      <dgm:spPr/>
    </dgm:pt>
    <dgm:pt modelId="{DC7BD884-91D8-4875-B769-07C3CB52D5F5}" type="pres">
      <dgm:prSet presAssocID="{701A9E62-DC76-4A62-962A-6FAE8B1D2BBE}" presName="sibTrans" presStyleCnt="0"/>
      <dgm:spPr/>
    </dgm:pt>
    <dgm:pt modelId="{39DC5743-10E0-4AE8-8E22-1C99F692AEFB}" type="pres">
      <dgm:prSet presAssocID="{701A9E62-DC76-4A62-962A-6FAE8B1D2BBE}" presName="space" presStyleCnt="0"/>
      <dgm:spPr/>
    </dgm:pt>
    <dgm:pt modelId="{F167D71C-04E4-4B59-A9A1-43723E492D4C}" type="pres">
      <dgm:prSet presAssocID="{2E802DF6-5E88-4971-AB7A-F198D110078A}" presName="composite" presStyleCnt="0"/>
      <dgm:spPr/>
    </dgm:pt>
    <dgm:pt modelId="{2E9BC3E3-2978-4A6E-A9A0-42A4C9E85293}" type="pres">
      <dgm:prSet presAssocID="{2E802DF6-5E88-4971-AB7A-F198D110078A}" presName="LShape" presStyleLbl="alignNode1" presStyleIdx="6" presStyleCnt="9"/>
      <dgm:spPr/>
    </dgm:pt>
    <dgm:pt modelId="{47403427-31FB-437E-90A1-9ADD3C63A6B9}" type="pres">
      <dgm:prSet presAssocID="{2E802DF6-5E88-4971-AB7A-F198D110078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CECD31F-E9CB-44A6-82EB-C691D78ADBBA}" type="pres">
      <dgm:prSet presAssocID="{2E802DF6-5E88-4971-AB7A-F198D110078A}" presName="Triangle" presStyleLbl="alignNode1" presStyleIdx="7" presStyleCnt="9"/>
      <dgm:spPr/>
    </dgm:pt>
    <dgm:pt modelId="{5ED4B3E0-849F-4CCE-817E-D3A1B7A3BC67}" type="pres">
      <dgm:prSet presAssocID="{D774E5B6-1C3D-4535-B44C-9237AF62C7BB}" presName="sibTrans" presStyleCnt="0"/>
      <dgm:spPr/>
    </dgm:pt>
    <dgm:pt modelId="{0B0E76CD-00E3-4932-89BC-2CDE597A65E5}" type="pres">
      <dgm:prSet presAssocID="{D774E5B6-1C3D-4535-B44C-9237AF62C7BB}" presName="space" presStyleCnt="0"/>
      <dgm:spPr/>
    </dgm:pt>
    <dgm:pt modelId="{C8844BC5-55CD-485F-ABF4-A3E1F8E739D5}" type="pres">
      <dgm:prSet presAssocID="{BDFDCE78-449F-43B1-8627-6131C5D6971E}" presName="composite" presStyleCnt="0"/>
      <dgm:spPr/>
    </dgm:pt>
    <dgm:pt modelId="{7DC65549-DEF2-448D-83B3-B490C294DE78}" type="pres">
      <dgm:prSet presAssocID="{BDFDCE78-449F-43B1-8627-6131C5D6971E}" presName="LShape" presStyleLbl="alignNode1" presStyleIdx="8" presStyleCnt="9"/>
      <dgm:spPr/>
    </dgm:pt>
    <dgm:pt modelId="{E1CB8DED-ECEB-4BF6-B45C-A1E0557C747D}" type="pres">
      <dgm:prSet presAssocID="{BDFDCE78-449F-43B1-8627-6131C5D6971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2595302-F21D-4A77-B6D6-2D22E89466D1}" type="presOf" srcId="{2E802DF6-5E88-4971-AB7A-F198D110078A}" destId="{47403427-31FB-437E-90A1-9ADD3C63A6B9}" srcOrd="0" destOrd="0" presId="urn:microsoft.com/office/officeart/2009/3/layout/StepUpProcess"/>
    <dgm:cxn modelId="{E1691C1F-F03B-4DA4-9ECE-4A2EFC615E52}" type="presOf" srcId="{069B3694-68E0-442E-AA78-33F00ADA78FE}" destId="{1C9C2969-F94F-4D2C-928E-8A964B17C17C}" srcOrd="0" destOrd="0" presId="urn:microsoft.com/office/officeart/2009/3/layout/StepUpProcess"/>
    <dgm:cxn modelId="{7F5EC75E-57C6-4C69-AF4F-3CA1F7783B73}" srcId="{222E95A9-95AE-4BC6-9CF0-D97938A114C9}" destId="{069B3694-68E0-442E-AA78-33F00ADA78FE}" srcOrd="1" destOrd="0" parTransId="{3A7A70F0-DA8A-44E7-81AF-1B85BD30AE39}" sibTransId="{C00D5F3A-DCCC-41C2-AD35-12EBD8B00F58}"/>
    <dgm:cxn modelId="{4FA6274D-3439-4681-A6EC-EF0E688AAE70}" srcId="{222E95A9-95AE-4BC6-9CF0-D97938A114C9}" destId="{E1469BC3-870F-4B49-93A5-E137C4529B1F}" srcOrd="2" destOrd="0" parTransId="{FD6D35B3-3054-4911-8E8A-E08E218813E5}" sibTransId="{701A9E62-DC76-4A62-962A-6FAE8B1D2BBE}"/>
    <dgm:cxn modelId="{FD44917C-4284-4208-932E-6EFE13FD17F1}" srcId="{222E95A9-95AE-4BC6-9CF0-D97938A114C9}" destId="{F07CDD02-6E0D-48FF-862C-1F855070ADE1}" srcOrd="0" destOrd="0" parTransId="{688C631A-A0ED-4AFD-9AF5-632C51695FB6}" sibTransId="{5B241D84-7EB0-45B5-BCE2-830E59AC0D0E}"/>
    <dgm:cxn modelId="{9734F083-708F-4892-8F3B-1489443F84F2}" type="presOf" srcId="{BDFDCE78-449F-43B1-8627-6131C5D6971E}" destId="{E1CB8DED-ECEB-4BF6-B45C-A1E0557C747D}" srcOrd="0" destOrd="0" presId="urn:microsoft.com/office/officeart/2009/3/layout/StepUpProcess"/>
    <dgm:cxn modelId="{64D88FC7-4DDF-41BB-8D1B-730A4F5932E3}" srcId="{222E95A9-95AE-4BC6-9CF0-D97938A114C9}" destId="{2E802DF6-5E88-4971-AB7A-F198D110078A}" srcOrd="3" destOrd="0" parTransId="{9B10E0D7-95E1-4564-B5ED-9CEBC5F516E2}" sibTransId="{D774E5B6-1C3D-4535-B44C-9237AF62C7BB}"/>
    <dgm:cxn modelId="{5CA88BCD-16C9-4165-81F1-A31B45EA793B}" type="presOf" srcId="{E1469BC3-870F-4B49-93A5-E137C4529B1F}" destId="{3CA68736-B52D-4FC8-A662-D42B633F21F5}" srcOrd="0" destOrd="0" presId="urn:microsoft.com/office/officeart/2009/3/layout/StepUpProcess"/>
    <dgm:cxn modelId="{54E2E5DD-E8D1-40D8-B0CF-B813CADA19FB}" type="presOf" srcId="{F07CDD02-6E0D-48FF-862C-1F855070ADE1}" destId="{CAFB43EC-3326-4975-8970-4E7CFE3233EC}" srcOrd="0" destOrd="0" presId="urn:microsoft.com/office/officeart/2009/3/layout/StepUpProcess"/>
    <dgm:cxn modelId="{4C987EEB-81B0-4D05-84C6-C02970910619}" type="presOf" srcId="{222E95A9-95AE-4BC6-9CF0-D97938A114C9}" destId="{4C79FC9B-C9F2-48B7-9983-D38148DBFA29}" srcOrd="0" destOrd="0" presId="urn:microsoft.com/office/officeart/2009/3/layout/StepUpProcess"/>
    <dgm:cxn modelId="{1C5BD4F6-FE2B-4250-97A5-599A6BD438CE}" srcId="{222E95A9-95AE-4BC6-9CF0-D97938A114C9}" destId="{BDFDCE78-449F-43B1-8627-6131C5D6971E}" srcOrd="4" destOrd="0" parTransId="{7F0099D5-176B-4E49-B0DD-C265EACD508E}" sibTransId="{896DBEF8-1CBE-4FED-8C83-F78009F2D6BA}"/>
    <dgm:cxn modelId="{3FF94643-BFB4-4C69-B471-0628FC3034F0}" type="presParOf" srcId="{4C79FC9B-C9F2-48B7-9983-D38148DBFA29}" destId="{3FBAA9C9-F3C6-418E-8ED9-46D600B50A5B}" srcOrd="0" destOrd="0" presId="urn:microsoft.com/office/officeart/2009/3/layout/StepUpProcess"/>
    <dgm:cxn modelId="{5E7424B2-0925-4156-BFBC-E12B3BC45133}" type="presParOf" srcId="{3FBAA9C9-F3C6-418E-8ED9-46D600B50A5B}" destId="{F7674D6C-DD36-4B79-83C4-17B4EB97A457}" srcOrd="0" destOrd="0" presId="urn:microsoft.com/office/officeart/2009/3/layout/StepUpProcess"/>
    <dgm:cxn modelId="{CBDA5925-C26D-42EE-BBB1-3A4B11E1C85F}" type="presParOf" srcId="{3FBAA9C9-F3C6-418E-8ED9-46D600B50A5B}" destId="{CAFB43EC-3326-4975-8970-4E7CFE3233EC}" srcOrd="1" destOrd="0" presId="urn:microsoft.com/office/officeart/2009/3/layout/StepUpProcess"/>
    <dgm:cxn modelId="{18A4EE43-A260-48F4-944E-8E73ED387F29}" type="presParOf" srcId="{3FBAA9C9-F3C6-418E-8ED9-46D600B50A5B}" destId="{11313D66-ECB6-454D-AF71-83E8F4880976}" srcOrd="2" destOrd="0" presId="urn:microsoft.com/office/officeart/2009/3/layout/StepUpProcess"/>
    <dgm:cxn modelId="{5451ECD3-3642-45A9-A62F-965CDEB0A81E}" type="presParOf" srcId="{4C79FC9B-C9F2-48B7-9983-D38148DBFA29}" destId="{7C240287-443C-416A-B17B-54C514C88285}" srcOrd="1" destOrd="0" presId="urn:microsoft.com/office/officeart/2009/3/layout/StepUpProcess"/>
    <dgm:cxn modelId="{D6D4DE95-C5DC-4377-A3BC-8CDE9A87B649}" type="presParOf" srcId="{7C240287-443C-416A-B17B-54C514C88285}" destId="{076D3FF3-6A02-431D-87DC-8CF47F2EB562}" srcOrd="0" destOrd="0" presId="urn:microsoft.com/office/officeart/2009/3/layout/StepUpProcess"/>
    <dgm:cxn modelId="{0E2F90D6-63B3-4A04-AF67-97F7BBC4CEEF}" type="presParOf" srcId="{4C79FC9B-C9F2-48B7-9983-D38148DBFA29}" destId="{81C17B9B-397E-4C55-82D2-E4F24DB64E4E}" srcOrd="2" destOrd="0" presId="urn:microsoft.com/office/officeart/2009/3/layout/StepUpProcess"/>
    <dgm:cxn modelId="{7E5C6A16-171E-423B-BF23-A7D8DC9AC16D}" type="presParOf" srcId="{81C17B9B-397E-4C55-82D2-E4F24DB64E4E}" destId="{9E6B903F-FFB0-4594-9AC9-09A5C67FCC42}" srcOrd="0" destOrd="0" presId="urn:microsoft.com/office/officeart/2009/3/layout/StepUpProcess"/>
    <dgm:cxn modelId="{D2CCFAFB-DCEB-4522-ACBA-D09062645D84}" type="presParOf" srcId="{81C17B9B-397E-4C55-82D2-E4F24DB64E4E}" destId="{1C9C2969-F94F-4D2C-928E-8A964B17C17C}" srcOrd="1" destOrd="0" presId="urn:microsoft.com/office/officeart/2009/3/layout/StepUpProcess"/>
    <dgm:cxn modelId="{349153A1-B7EB-461F-B992-40F92983E70D}" type="presParOf" srcId="{81C17B9B-397E-4C55-82D2-E4F24DB64E4E}" destId="{3864216F-66AE-4311-8C21-5064C3DE4940}" srcOrd="2" destOrd="0" presId="urn:microsoft.com/office/officeart/2009/3/layout/StepUpProcess"/>
    <dgm:cxn modelId="{CD6C6146-2313-425A-9C6E-E134C5FC0F5E}" type="presParOf" srcId="{4C79FC9B-C9F2-48B7-9983-D38148DBFA29}" destId="{EA3EE831-0044-41CB-B213-4F8921E2A32C}" srcOrd="3" destOrd="0" presId="urn:microsoft.com/office/officeart/2009/3/layout/StepUpProcess"/>
    <dgm:cxn modelId="{C0653380-3254-4EB5-AF19-2274D8522F2D}" type="presParOf" srcId="{EA3EE831-0044-41CB-B213-4F8921E2A32C}" destId="{45D5DD06-5947-45FC-BA93-C78110122E98}" srcOrd="0" destOrd="0" presId="urn:microsoft.com/office/officeart/2009/3/layout/StepUpProcess"/>
    <dgm:cxn modelId="{0532C2F5-F790-488D-97F0-7E711C6D061C}" type="presParOf" srcId="{4C79FC9B-C9F2-48B7-9983-D38148DBFA29}" destId="{C0933DC1-F50F-4342-93EC-2E6C27034887}" srcOrd="4" destOrd="0" presId="urn:microsoft.com/office/officeart/2009/3/layout/StepUpProcess"/>
    <dgm:cxn modelId="{C60078C2-DB34-4A41-8C46-55AD789795BB}" type="presParOf" srcId="{C0933DC1-F50F-4342-93EC-2E6C27034887}" destId="{937A1D98-9F92-491C-A58D-87DC45F1BD32}" srcOrd="0" destOrd="0" presId="urn:microsoft.com/office/officeart/2009/3/layout/StepUpProcess"/>
    <dgm:cxn modelId="{CE2F1F19-9479-4EDC-9BBC-0DC8CE4642CE}" type="presParOf" srcId="{C0933DC1-F50F-4342-93EC-2E6C27034887}" destId="{3CA68736-B52D-4FC8-A662-D42B633F21F5}" srcOrd="1" destOrd="0" presId="urn:microsoft.com/office/officeart/2009/3/layout/StepUpProcess"/>
    <dgm:cxn modelId="{A6CCDF95-0EC4-4239-96AC-31A776675164}" type="presParOf" srcId="{C0933DC1-F50F-4342-93EC-2E6C27034887}" destId="{F530592E-D7A3-40F8-A460-D112EB9AA418}" srcOrd="2" destOrd="0" presId="urn:microsoft.com/office/officeart/2009/3/layout/StepUpProcess"/>
    <dgm:cxn modelId="{E88E4544-1F04-4990-BD98-57EB4396885F}" type="presParOf" srcId="{4C79FC9B-C9F2-48B7-9983-D38148DBFA29}" destId="{DC7BD884-91D8-4875-B769-07C3CB52D5F5}" srcOrd="5" destOrd="0" presId="urn:microsoft.com/office/officeart/2009/3/layout/StepUpProcess"/>
    <dgm:cxn modelId="{B42F4DF7-FCBB-4955-B70C-DAB2B47E3731}" type="presParOf" srcId="{DC7BD884-91D8-4875-B769-07C3CB52D5F5}" destId="{39DC5743-10E0-4AE8-8E22-1C99F692AEFB}" srcOrd="0" destOrd="0" presId="urn:microsoft.com/office/officeart/2009/3/layout/StepUpProcess"/>
    <dgm:cxn modelId="{634D3476-66F2-4933-87B8-66E909D17026}" type="presParOf" srcId="{4C79FC9B-C9F2-48B7-9983-D38148DBFA29}" destId="{F167D71C-04E4-4B59-A9A1-43723E492D4C}" srcOrd="6" destOrd="0" presId="urn:microsoft.com/office/officeart/2009/3/layout/StepUpProcess"/>
    <dgm:cxn modelId="{4AD2B818-6C46-4FEC-859F-9759A0249B80}" type="presParOf" srcId="{F167D71C-04E4-4B59-A9A1-43723E492D4C}" destId="{2E9BC3E3-2978-4A6E-A9A0-42A4C9E85293}" srcOrd="0" destOrd="0" presId="urn:microsoft.com/office/officeart/2009/3/layout/StepUpProcess"/>
    <dgm:cxn modelId="{8AFBC06A-3DB5-4481-BADB-29A970101C32}" type="presParOf" srcId="{F167D71C-04E4-4B59-A9A1-43723E492D4C}" destId="{47403427-31FB-437E-90A1-9ADD3C63A6B9}" srcOrd="1" destOrd="0" presId="urn:microsoft.com/office/officeart/2009/3/layout/StepUpProcess"/>
    <dgm:cxn modelId="{E6F1DB3F-E036-4346-9243-8B1AEB6D128E}" type="presParOf" srcId="{F167D71C-04E4-4B59-A9A1-43723E492D4C}" destId="{9CECD31F-E9CB-44A6-82EB-C691D78ADBBA}" srcOrd="2" destOrd="0" presId="urn:microsoft.com/office/officeart/2009/3/layout/StepUpProcess"/>
    <dgm:cxn modelId="{A7F07FC6-6AA4-47E4-9597-697F4E4941B5}" type="presParOf" srcId="{4C79FC9B-C9F2-48B7-9983-D38148DBFA29}" destId="{5ED4B3E0-849F-4CCE-817E-D3A1B7A3BC67}" srcOrd="7" destOrd="0" presId="urn:microsoft.com/office/officeart/2009/3/layout/StepUpProcess"/>
    <dgm:cxn modelId="{8659E97D-4ED8-4309-B0DC-AE7179893777}" type="presParOf" srcId="{5ED4B3E0-849F-4CCE-817E-D3A1B7A3BC67}" destId="{0B0E76CD-00E3-4932-89BC-2CDE597A65E5}" srcOrd="0" destOrd="0" presId="urn:microsoft.com/office/officeart/2009/3/layout/StepUpProcess"/>
    <dgm:cxn modelId="{75935613-1806-4C02-9D36-4BBFC4BAA3E3}" type="presParOf" srcId="{4C79FC9B-C9F2-48B7-9983-D38148DBFA29}" destId="{C8844BC5-55CD-485F-ABF4-A3E1F8E739D5}" srcOrd="8" destOrd="0" presId="urn:microsoft.com/office/officeart/2009/3/layout/StepUpProcess"/>
    <dgm:cxn modelId="{349006D3-8EB3-4C65-B4DF-E4EFFB5AF9BD}" type="presParOf" srcId="{C8844BC5-55CD-485F-ABF4-A3E1F8E739D5}" destId="{7DC65549-DEF2-448D-83B3-B490C294DE78}" srcOrd="0" destOrd="0" presId="urn:microsoft.com/office/officeart/2009/3/layout/StepUpProcess"/>
    <dgm:cxn modelId="{7F8EB69D-673D-47C4-B9BD-DFB2FAA351A1}" type="presParOf" srcId="{C8844BC5-55CD-485F-ABF4-A3E1F8E739D5}" destId="{E1CB8DED-ECEB-4BF6-B45C-A1E0557C747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9A831-5CCB-4BF8-9B5C-E5520D250150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0E863296-5AE8-49E6-85BA-3E1394052363}">
      <dgm:prSet custT="1"/>
      <dgm:spPr/>
      <dgm:t>
        <a:bodyPr/>
        <a:lstStyle/>
        <a:p>
          <a:r>
            <a:rPr lang="es-ES" sz="1400" dirty="0">
              <a:latin typeface="Abadi" panose="020B0604020104020204" pitchFamily="34" charset="0"/>
            </a:rPr>
            <a:t>Promoción de Proyectos específicos basados en la biotecnología y la nanotecnología (no el desarrollo de una actividad en general)</a:t>
          </a:r>
          <a:endParaRPr lang="es-AR" sz="1400" dirty="0">
            <a:latin typeface="Abadi" panose="020B0604020104020204" pitchFamily="34" charset="0"/>
          </a:endParaRPr>
        </a:p>
      </dgm:t>
    </dgm:pt>
    <dgm:pt modelId="{15847E5B-D83A-4B93-9544-E0E17A41203D}" type="parTrans" cxnId="{030307F5-ED8B-4F35-BB90-C93E58CF7334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87A438DA-9FD6-4EBE-B54A-CF1D13D153DA}" type="sibTrans" cxnId="{030307F5-ED8B-4F35-BB90-C93E58CF7334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AE7B0C22-06FF-4E9E-BD45-63FE0040D381}">
      <dgm:prSet custT="1"/>
      <dgm:spPr/>
      <dgm:t>
        <a:bodyPr/>
        <a:lstStyle/>
        <a:p>
          <a:r>
            <a:rPr lang="es-ES" sz="1400" dirty="0">
              <a:latin typeface="Abadi" panose="020B0604020104020204" pitchFamily="34" charset="0"/>
            </a:rPr>
            <a:t>Elección por concurso y asignación de beneficios en función de cupo presupuestario y reglas de mérito</a:t>
          </a:r>
          <a:endParaRPr lang="es-AR" sz="1400" dirty="0">
            <a:latin typeface="Abadi" panose="020B0604020104020204" pitchFamily="34" charset="0"/>
          </a:endParaRPr>
        </a:p>
      </dgm:t>
    </dgm:pt>
    <dgm:pt modelId="{75697F10-E7EF-41FF-AE22-002470A13B7B}" type="parTrans" cxnId="{1302436C-AC24-4C76-A393-D957388BAC3D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037E83E9-D994-4AE2-87A9-80926ACF5914}" type="sibTrans" cxnId="{1302436C-AC24-4C76-A393-D957388BAC3D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EC9A3E0D-C9B0-4046-B02A-F01C1CA56D3F}">
      <dgm:prSet custT="1"/>
      <dgm:spPr/>
      <dgm:t>
        <a:bodyPr/>
        <a:lstStyle/>
        <a:p>
          <a:r>
            <a:rPr lang="es-ES" sz="1400" dirty="0">
              <a:latin typeface="Abadi" panose="020B0604020104020204" pitchFamily="34" charset="0"/>
            </a:rPr>
            <a:t>Necesidad de registración del proyecto ante la Autoridad de Aplicación – Fiscalización</a:t>
          </a:r>
          <a:endParaRPr lang="es-AR" sz="1400" dirty="0">
            <a:latin typeface="Abadi" panose="020B0604020104020204" pitchFamily="34" charset="0"/>
          </a:endParaRPr>
        </a:p>
      </dgm:t>
    </dgm:pt>
    <dgm:pt modelId="{6C55BF9A-8B72-4ABC-A1E0-1CCBD4F29704}" type="parTrans" cxnId="{30FA7959-9628-4D05-9C81-24DD4B9F753A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BE83745B-1EF9-4C8E-B811-BEAEAE114303}" type="sibTrans" cxnId="{30FA7959-9628-4D05-9C81-24DD4B9F753A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C9820600-D2FB-4675-964F-796889971B08}">
      <dgm:prSet custT="1"/>
      <dgm:spPr/>
      <dgm:t>
        <a:bodyPr/>
        <a:lstStyle/>
        <a:p>
          <a:r>
            <a:rPr lang="es-ES" sz="1400" dirty="0">
              <a:latin typeface="Abadi" panose="020B0604020104020204" pitchFamily="34" charset="0"/>
            </a:rPr>
            <a:t>Distintos beneficios s/ se trate de proyectos de I+D o proyectos de producción</a:t>
          </a:r>
          <a:endParaRPr lang="es-AR" sz="1400" dirty="0">
            <a:latin typeface="Abadi" panose="020B0604020104020204" pitchFamily="34" charset="0"/>
          </a:endParaRPr>
        </a:p>
      </dgm:t>
    </dgm:pt>
    <dgm:pt modelId="{37F73369-FFB8-4DE3-9294-D05673DC1103}" type="parTrans" cxnId="{DE46FA5B-2217-4A59-87A5-E8FF81290089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1DD50104-1E5D-4C9B-98E3-0CC4FC0D42F7}" type="sibTrans" cxnId="{DE46FA5B-2217-4A59-87A5-E8FF81290089}">
      <dgm:prSet/>
      <dgm:spPr/>
      <dgm:t>
        <a:bodyPr/>
        <a:lstStyle/>
        <a:p>
          <a:endParaRPr lang="es-AR" sz="1500">
            <a:latin typeface="Abadi" panose="020B0604020104020204" pitchFamily="34" charset="0"/>
          </a:endParaRPr>
        </a:p>
      </dgm:t>
    </dgm:pt>
    <dgm:pt modelId="{49F3A8AE-BB05-42BF-97EC-D6E65B781BC2}">
      <dgm:prSet custT="1"/>
      <dgm:spPr/>
      <dgm:t>
        <a:bodyPr/>
        <a:lstStyle/>
        <a:p>
          <a:r>
            <a:rPr lang="es-AR" sz="1400" dirty="0">
              <a:latin typeface="Abadi" panose="020B0604020104020204" pitchFamily="34" charset="0"/>
            </a:rPr>
            <a:t>Autoridad de Aplicación: Secretaría de Economía del Conocimiento (con apoyo de una Comisión Consultiva para la </a:t>
          </a:r>
          <a:r>
            <a:rPr lang="es-ES" sz="1400" dirty="0">
              <a:latin typeface="Abadi" panose="020B0604020104020204" pitchFamily="34" charset="0"/>
            </a:rPr>
            <a:t>Promoción de la Biotecnología y la Nanotecnología)</a:t>
          </a:r>
          <a:endParaRPr lang="es-AR" sz="1400" dirty="0">
            <a:latin typeface="Abadi" panose="020B0604020104020204" pitchFamily="34" charset="0"/>
          </a:endParaRPr>
        </a:p>
      </dgm:t>
    </dgm:pt>
    <dgm:pt modelId="{4E80C5D7-6D85-41B9-9FFF-2C1B4EC425DB}" type="parTrans" cxnId="{1B7E4B5B-CF1F-4B98-981F-934FF8DB17F2}">
      <dgm:prSet/>
      <dgm:spPr/>
      <dgm:t>
        <a:bodyPr/>
        <a:lstStyle/>
        <a:p>
          <a:endParaRPr lang="es-AR"/>
        </a:p>
      </dgm:t>
    </dgm:pt>
    <dgm:pt modelId="{98CAD679-0459-457E-A33D-F48DAD26726A}" type="sibTrans" cxnId="{1B7E4B5B-CF1F-4B98-981F-934FF8DB17F2}">
      <dgm:prSet/>
      <dgm:spPr/>
      <dgm:t>
        <a:bodyPr/>
        <a:lstStyle/>
        <a:p>
          <a:endParaRPr lang="es-AR"/>
        </a:p>
      </dgm:t>
    </dgm:pt>
    <dgm:pt modelId="{7C70B88B-5AA9-4EC3-A197-DA23332B5D26}" type="pres">
      <dgm:prSet presAssocID="{A899A831-5CCB-4BF8-9B5C-E5520D250150}" presName="compositeShape" presStyleCnt="0">
        <dgm:presLayoutVars>
          <dgm:dir/>
          <dgm:resizeHandles/>
        </dgm:presLayoutVars>
      </dgm:prSet>
      <dgm:spPr/>
    </dgm:pt>
    <dgm:pt modelId="{013EA31D-3F2C-4D9B-BF59-E932FB468703}" type="pres">
      <dgm:prSet presAssocID="{A899A831-5CCB-4BF8-9B5C-E5520D250150}" presName="pyramid" presStyleLbl="node1" presStyleIdx="0" presStyleCnt="1"/>
      <dgm:spPr/>
    </dgm:pt>
    <dgm:pt modelId="{D985FC95-5887-4BC6-8669-3425F44B33EF}" type="pres">
      <dgm:prSet presAssocID="{A899A831-5CCB-4BF8-9B5C-E5520D250150}" presName="theList" presStyleCnt="0"/>
      <dgm:spPr/>
    </dgm:pt>
    <dgm:pt modelId="{08BEA6F4-C93A-4ACB-80C8-1C4410DEB4A2}" type="pres">
      <dgm:prSet presAssocID="{0E863296-5AE8-49E6-85BA-3E1394052363}" presName="aNode" presStyleLbl="fgAcc1" presStyleIdx="0" presStyleCnt="5" custScaleX="99973" custScaleY="146689" custLinFactNeighborY="24566">
        <dgm:presLayoutVars>
          <dgm:bulletEnabled val="1"/>
        </dgm:presLayoutVars>
      </dgm:prSet>
      <dgm:spPr/>
    </dgm:pt>
    <dgm:pt modelId="{7466D305-6071-4C56-B5F1-3FE0ED884D6F}" type="pres">
      <dgm:prSet presAssocID="{0E863296-5AE8-49E6-85BA-3E1394052363}" presName="aSpace" presStyleCnt="0"/>
      <dgm:spPr/>
    </dgm:pt>
    <dgm:pt modelId="{44E4BD37-E0E5-45D9-9E71-A59361BCB01F}" type="pres">
      <dgm:prSet presAssocID="{AE7B0C22-06FF-4E9E-BD45-63FE0040D381}" presName="aNode" presStyleLbl="fgAcc1" presStyleIdx="1" presStyleCnt="5" custLinFactY="4741" custLinFactNeighborX="268" custLinFactNeighborY="100000">
        <dgm:presLayoutVars>
          <dgm:bulletEnabled val="1"/>
        </dgm:presLayoutVars>
      </dgm:prSet>
      <dgm:spPr/>
    </dgm:pt>
    <dgm:pt modelId="{CE2E8A77-9299-439D-ACFA-34BF334FE4C0}" type="pres">
      <dgm:prSet presAssocID="{AE7B0C22-06FF-4E9E-BD45-63FE0040D381}" presName="aSpace" presStyleCnt="0"/>
      <dgm:spPr/>
    </dgm:pt>
    <dgm:pt modelId="{59D5668F-213C-47A2-842B-2976D529929E}" type="pres">
      <dgm:prSet presAssocID="{EC9A3E0D-C9B0-4046-B02A-F01C1CA56D3F}" presName="aNode" presStyleLbl="fgAcc1" presStyleIdx="2" presStyleCnt="5" custScaleY="125850" custLinFactY="19501" custLinFactNeighborX="-268" custLinFactNeighborY="100000">
        <dgm:presLayoutVars>
          <dgm:bulletEnabled val="1"/>
        </dgm:presLayoutVars>
      </dgm:prSet>
      <dgm:spPr/>
    </dgm:pt>
    <dgm:pt modelId="{F1215739-E319-48B4-8587-84D4DDC0E9E7}" type="pres">
      <dgm:prSet presAssocID="{EC9A3E0D-C9B0-4046-B02A-F01C1CA56D3F}" presName="aSpace" presStyleCnt="0"/>
      <dgm:spPr/>
    </dgm:pt>
    <dgm:pt modelId="{E634B5C6-1C68-44C2-9678-893C39015A8A}" type="pres">
      <dgm:prSet presAssocID="{49F3A8AE-BB05-42BF-97EC-D6E65B781BC2}" presName="aNode" presStyleLbl="fgAcc1" presStyleIdx="3" presStyleCnt="5" custScaleY="169798" custLinFactY="34149" custLinFactNeighborY="100000">
        <dgm:presLayoutVars>
          <dgm:bulletEnabled val="1"/>
        </dgm:presLayoutVars>
      </dgm:prSet>
      <dgm:spPr/>
    </dgm:pt>
    <dgm:pt modelId="{2A1F7D5A-B0EC-4B13-A701-51AF7E09C127}" type="pres">
      <dgm:prSet presAssocID="{49F3A8AE-BB05-42BF-97EC-D6E65B781BC2}" presName="aSpace" presStyleCnt="0"/>
      <dgm:spPr/>
    </dgm:pt>
    <dgm:pt modelId="{34FFD36A-7C0A-41F1-B14F-1F45B32F3E62}" type="pres">
      <dgm:prSet presAssocID="{C9820600-D2FB-4675-964F-796889971B08}" presName="aNode" presStyleLbl="fgAcc1" presStyleIdx="4" presStyleCnt="5" custLinFactY="52035" custLinFactNeighborX="804" custLinFactNeighborY="100000">
        <dgm:presLayoutVars>
          <dgm:bulletEnabled val="1"/>
        </dgm:presLayoutVars>
      </dgm:prSet>
      <dgm:spPr/>
    </dgm:pt>
    <dgm:pt modelId="{52CFE0D4-0840-4FBC-97D9-4F6CCA2183EF}" type="pres">
      <dgm:prSet presAssocID="{C9820600-D2FB-4675-964F-796889971B08}" presName="aSpace" presStyleCnt="0"/>
      <dgm:spPr/>
    </dgm:pt>
  </dgm:ptLst>
  <dgm:cxnLst>
    <dgm:cxn modelId="{FAF0261B-F4D0-4B38-A063-117FF61AE8C8}" type="presOf" srcId="{49F3A8AE-BB05-42BF-97EC-D6E65B781BC2}" destId="{E634B5C6-1C68-44C2-9678-893C39015A8A}" srcOrd="0" destOrd="0" presId="urn:microsoft.com/office/officeart/2005/8/layout/pyramid2"/>
    <dgm:cxn modelId="{85893A3A-53C0-4C3E-A8C7-D5CD38D7ED5A}" type="presOf" srcId="{EC9A3E0D-C9B0-4046-B02A-F01C1CA56D3F}" destId="{59D5668F-213C-47A2-842B-2976D529929E}" srcOrd="0" destOrd="0" presId="urn:microsoft.com/office/officeart/2005/8/layout/pyramid2"/>
    <dgm:cxn modelId="{1B7E4B5B-CF1F-4B98-981F-934FF8DB17F2}" srcId="{A899A831-5CCB-4BF8-9B5C-E5520D250150}" destId="{49F3A8AE-BB05-42BF-97EC-D6E65B781BC2}" srcOrd="3" destOrd="0" parTransId="{4E80C5D7-6D85-41B9-9FFF-2C1B4EC425DB}" sibTransId="{98CAD679-0459-457E-A33D-F48DAD26726A}"/>
    <dgm:cxn modelId="{DE46FA5B-2217-4A59-87A5-E8FF81290089}" srcId="{A899A831-5CCB-4BF8-9B5C-E5520D250150}" destId="{C9820600-D2FB-4675-964F-796889971B08}" srcOrd="4" destOrd="0" parTransId="{37F73369-FFB8-4DE3-9294-D05673DC1103}" sibTransId="{1DD50104-1E5D-4C9B-98E3-0CC4FC0D42F7}"/>
    <dgm:cxn modelId="{E38D955D-A592-454C-B329-EA352EEC2F22}" type="presOf" srcId="{A899A831-5CCB-4BF8-9B5C-E5520D250150}" destId="{7C70B88B-5AA9-4EC3-A197-DA23332B5D26}" srcOrd="0" destOrd="0" presId="urn:microsoft.com/office/officeart/2005/8/layout/pyramid2"/>
    <dgm:cxn modelId="{1302436C-AC24-4C76-A393-D957388BAC3D}" srcId="{A899A831-5CCB-4BF8-9B5C-E5520D250150}" destId="{AE7B0C22-06FF-4E9E-BD45-63FE0040D381}" srcOrd="1" destOrd="0" parTransId="{75697F10-E7EF-41FF-AE22-002470A13B7B}" sibTransId="{037E83E9-D994-4AE2-87A9-80926ACF5914}"/>
    <dgm:cxn modelId="{30FA7959-9628-4D05-9C81-24DD4B9F753A}" srcId="{A899A831-5CCB-4BF8-9B5C-E5520D250150}" destId="{EC9A3E0D-C9B0-4046-B02A-F01C1CA56D3F}" srcOrd="2" destOrd="0" parTransId="{6C55BF9A-8B72-4ABC-A1E0-1CCBD4F29704}" sibTransId="{BE83745B-1EF9-4C8E-B811-BEAEAE114303}"/>
    <dgm:cxn modelId="{343DC288-CA0F-429A-AD06-6C0C893F2827}" type="presOf" srcId="{AE7B0C22-06FF-4E9E-BD45-63FE0040D381}" destId="{44E4BD37-E0E5-45D9-9E71-A59361BCB01F}" srcOrd="0" destOrd="0" presId="urn:microsoft.com/office/officeart/2005/8/layout/pyramid2"/>
    <dgm:cxn modelId="{0C9161B0-1714-44F1-9A73-82EFEB71B172}" type="presOf" srcId="{0E863296-5AE8-49E6-85BA-3E1394052363}" destId="{08BEA6F4-C93A-4ACB-80C8-1C4410DEB4A2}" srcOrd="0" destOrd="0" presId="urn:microsoft.com/office/officeart/2005/8/layout/pyramid2"/>
    <dgm:cxn modelId="{0FA83AE4-083E-4DC9-B116-08FC0CBDCF12}" type="presOf" srcId="{C9820600-D2FB-4675-964F-796889971B08}" destId="{34FFD36A-7C0A-41F1-B14F-1F45B32F3E62}" srcOrd="0" destOrd="0" presId="urn:microsoft.com/office/officeart/2005/8/layout/pyramid2"/>
    <dgm:cxn modelId="{030307F5-ED8B-4F35-BB90-C93E58CF7334}" srcId="{A899A831-5CCB-4BF8-9B5C-E5520D250150}" destId="{0E863296-5AE8-49E6-85BA-3E1394052363}" srcOrd="0" destOrd="0" parTransId="{15847E5B-D83A-4B93-9544-E0E17A41203D}" sibTransId="{87A438DA-9FD6-4EBE-B54A-CF1D13D153DA}"/>
    <dgm:cxn modelId="{F4269188-FB5B-4F07-AD4E-680FEB2684B6}" type="presParOf" srcId="{7C70B88B-5AA9-4EC3-A197-DA23332B5D26}" destId="{013EA31D-3F2C-4D9B-BF59-E932FB468703}" srcOrd="0" destOrd="0" presId="urn:microsoft.com/office/officeart/2005/8/layout/pyramid2"/>
    <dgm:cxn modelId="{70A17A13-00A9-4E1D-8308-7CCA0015549F}" type="presParOf" srcId="{7C70B88B-5AA9-4EC3-A197-DA23332B5D26}" destId="{D985FC95-5887-4BC6-8669-3425F44B33EF}" srcOrd="1" destOrd="0" presId="urn:microsoft.com/office/officeart/2005/8/layout/pyramid2"/>
    <dgm:cxn modelId="{0D552AB9-A74D-4D9E-854A-2C2EE59F8035}" type="presParOf" srcId="{D985FC95-5887-4BC6-8669-3425F44B33EF}" destId="{08BEA6F4-C93A-4ACB-80C8-1C4410DEB4A2}" srcOrd="0" destOrd="0" presId="urn:microsoft.com/office/officeart/2005/8/layout/pyramid2"/>
    <dgm:cxn modelId="{2E9F8817-1E8F-48FF-9C8C-572A9873FE1F}" type="presParOf" srcId="{D985FC95-5887-4BC6-8669-3425F44B33EF}" destId="{7466D305-6071-4C56-B5F1-3FE0ED884D6F}" srcOrd="1" destOrd="0" presId="urn:microsoft.com/office/officeart/2005/8/layout/pyramid2"/>
    <dgm:cxn modelId="{5D6D604B-D632-4D3C-B10D-B24508BECF97}" type="presParOf" srcId="{D985FC95-5887-4BC6-8669-3425F44B33EF}" destId="{44E4BD37-E0E5-45D9-9E71-A59361BCB01F}" srcOrd="2" destOrd="0" presId="urn:microsoft.com/office/officeart/2005/8/layout/pyramid2"/>
    <dgm:cxn modelId="{E9573236-A5F5-4FF0-BF78-060ACC55CEC8}" type="presParOf" srcId="{D985FC95-5887-4BC6-8669-3425F44B33EF}" destId="{CE2E8A77-9299-439D-ACFA-34BF334FE4C0}" srcOrd="3" destOrd="0" presId="urn:microsoft.com/office/officeart/2005/8/layout/pyramid2"/>
    <dgm:cxn modelId="{90D2ABD5-95E0-474E-994C-DC7DD3D21727}" type="presParOf" srcId="{D985FC95-5887-4BC6-8669-3425F44B33EF}" destId="{59D5668F-213C-47A2-842B-2976D529929E}" srcOrd="4" destOrd="0" presId="urn:microsoft.com/office/officeart/2005/8/layout/pyramid2"/>
    <dgm:cxn modelId="{05AAC8E9-917B-49CB-8F6C-4EC35907AFF0}" type="presParOf" srcId="{D985FC95-5887-4BC6-8669-3425F44B33EF}" destId="{F1215739-E319-48B4-8587-84D4DDC0E9E7}" srcOrd="5" destOrd="0" presId="urn:microsoft.com/office/officeart/2005/8/layout/pyramid2"/>
    <dgm:cxn modelId="{AF8EF6F8-519D-4C0C-98BE-18510638FE9A}" type="presParOf" srcId="{D985FC95-5887-4BC6-8669-3425F44B33EF}" destId="{E634B5C6-1C68-44C2-9678-893C39015A8A}" srcOrd="6" destOrd="0" presId="urn:microsoft.com/office/officeart/2005/8/layout/pyramid2"/>
    <dgm:cxn modelId="{A4240CC1-6812-452B-8B2A-7C763B3627CC}" type="presParOf" srcId="{D985FC95-5887-4BC6-8669-3425F44B33EF}" destId="{2A1F7D5A-B0EC-4B13-A701-51AF7E09C127}" srcOrd="7" destOrd="0" presId="urn:microsoft.com/office/officeart/2005/8/layout/pyramid2"/>
    <dgm:cxn modelId="{8E076ABD-2ED7-4990-813D-2E5B417C9EBE}" type="presParOf" srcId="{D985FC95-5887-4BC6-8669-3425F44B33EF}" destId="{34FFD36A-7C0A-41F1-B14F-1F45B32F3E62}" srcOrd="8" destOrd="0" presId="urn:microsoft.com/office/officeart/2005/8/layout/pyramid2"/>
    <dgm:cxn modelId="{2A3150BD-5EAB-40F2-9DDC-B74EA2908839}" type="presParOf" srcId="{D985FC95-5887-4BC6-8669-3425F44B33EF}" destId="{52CFE0D4-0840-4FBC-97D9-4F6CCA2183E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1DC03-B300-49ED-B2CE-94415AEF0BC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1740F-32F6-4D97-982F-7EAF74FF5B3A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AR" sz="1800" b="0" dirty="0">
              <a:latin typeface="Abadi" panose="020B0604020104020204" pitchFamily="34" charset="0"/>
            </a:rPr>
            <a:t>Ser una persona humana o jurídica constituida en Argentina</a:t>
          </a:r>
        </a:p>
      </dgm:t>
    </dgm:pt>
    <dgm:pt modelId="{352F8478-6082-41DC-B26A-3FB9C3192238}" type="parTrans" cxnId="{80FD6B1F-AF15-4CC7-98C6-148FFEA99342}">
      <dgm:prSet/>
      <dgm:spPr/>
      <dgm:t>
        <a:bodyPr/>
        <a:lstStyle/>
        <a:p>
          <a:endParaRPr lang="en-US" sz="1800" b="0">
            <a:latin typeface="Abadi" panose="020B0604020104020204" pitchFamily="34" charset="0"/>
          </a:endParaRPr>
        </a:p>
      </dgm:t>
    </dgm:pt>
    <dgm:pt modelId="{F5C6345F-3E26-438B-BC49-8383083039CD}" type="sibTrans" cxnId="{80FD6B1F-AF15-4CC7-98C6-148FFEA99342}">
      <dgm:prSet/>
      <dgm:spPr/>
      <dgm:t>
        <a:bodyPr/>
        <a:lstStyle/>
        <a:p>
          <a:endParaRPr lang="en-US" sz="1800" b="0">
            <a:latin typeface="Abadi" panose="020B0604020104020204" pitchFamily="34" charset="0"/>
          </a:endParaRPr>
        </a:p>
      </dgm:t>
    </dgm:pt>
    <dgm:pt modelId="{E0D442B6-39A3-4779-8168-A057D1A11321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AR" sz="1800" b="0" dirty="0">
              <a:latin typeface="Abadi" panose="020B0604020104020204" pitchFamily="34" charset="0"/>
            </a:rPr>
            <a:t>Realizar las actividades objeto del presente Régimen en Argentina, por cuenta propia </a:t>
          </a:r>
        </a:p>
      </dgm:t>
    </dgm:pt>
    <dgm:pt modelId="{5EB65308-FE84-4D67-9AD2-ACABF946EDEA}" type="parTrans" cxnId="{A096F669-015F-45B3-BD26-2A50061D9DB2}">
      <dgm:prSet/>
      <dgm:spPr/>
      <dgm:t>
        <a:bodyPr/>
        <a:lstStyle/>
        <a:p>
          <a:endParaRPr lang="en-US" sz="1800" b="0">
            <a:latin typeface="Abadi" panose="020B0604020104020204" pitchFamily="34" charset="0"/>
          </a:endParaRPr>
        </a:p>
      </dgm:t>
    </dgm:pt>
    <dgm:pt modelId="{26DFEAD5-B24D-4BE9-9D64-264A1F029C59}" type="sibTrans" cxnId="{A096F669-015F-45B3-BD26-2A50061D9DB2}">
      <dgm:prSet/>
      <dgm:spPr/>
      <dgm:t>
        <a:bodyPr/>
        <a:lstStyle/>
        <a:p>
          <a:endParaRPr lang="en-US" sz="1800" b="0">
            <a:latin typeface="Abadi" panose="020B0604020104020204" pitchFamily="34" charset="0"/>
          </a:endParaRPr>
        </a:p>
      </dgm:t>
    </dgm:pt>
    <dgm:pt modelId="{E2F456C3-265B-42F7-AB5C-B356D88A9586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AR" sz="1800" b="0" dirty="0">
              <a:latin typeface="Abadi" panose="020B0604020104020204" pitchFamily="34" charset="0"/>
            </a:rPr>
            <a:t>Estar en curso normal de sus obligaciones impositivas y provisionales</a:t>
          </a:r>
        </a:p>
      </dgm:t>
    </dgm:pt>
    <dgm:pt modelId="{FF532FD3-85D7-4214-A5CE-4ED7B1B68146}" type="parTrans" cxnId="{12B32BEC-8F6B-4B3D-A209-6C00A0259CD0}">
      <dgm:prSet/>
      <dgm:spPr/>
      <dgm:t>
        <a:bodyPr/>
        <a:lstStyle/>
        <a:p>
          <a:endParaRPr lang="en-US" sz="1800" b="0">
            <a:latin typeface="Abadi" panose="020B0604020104020204" pitchFamily="34" charset="0"/>
          </a:endParaRPr>
        </a:p>
      </dgm:t>
    </dgm:pt>
    <dgm:pt modelId="{E59F155C-5919-448C-BFAE-8521B8984E44}" type="sibTrans" cxnId="{12B32BEC-8F6B-4B3D-A209-6C00A0259CD0}">
      <dgm:prSet/>
      <dgm:spPr/>
      <dgm:t>
        <a:bodyPr/>
        <a:lstStyle/>
        <a:p>
          <a:endParaRPr lang="en-US" sz="1800" b="0">
            <a:latin typeface="Abadi" panose="020B0604020104020204" pitchFamily="34" charset="0"/>
          </a:endParaRPr>
        </a:p>
      </dgm:t>
    </dgm:pt>
    <dgm:pt modelId="{2CD3A11E-9BBF-44D1-AD24-912F460E599D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AR" sz="1800" b="0" dirty="0">
              <a:latin typeface="Abadi" panose="020B0604020104020204" pitchFamily="34" charset="0"/>
            </a:rPr>
            <a:t>Acreditar solvencia</a:t>
          </a:r>
          <a:r>
            <a:rPr lang="es-ES" sz="1800" b="0" i="0" dirty="0"/>
            <a:t> técnica y capacidad económica y financiera para hacer frente al proyecto.</a:t>
          </a:r>
          <a:r>
            <a:rPr lang="es-AR" sz="1800" b="0" dirty="0">
              <a:latin typeface="Abadi" panose="020B0604020104020204" pitchFamily="34" charset="0"/>
            </a:rPr>
            <a:t> </a:t>
          </a:r>
        </a:p>
      </dgm:t>
    </dgm:pt>
    <dgm:pt modelId="{53034D6D-B3C0-4712-AB20-A58DF525854F}" type="parTrans" cxnId="{6E1F08BE-1427-40C7-B408-BAC2C3983A27}">
      <dgm:prSet/>
      <dgm:spPr/>
      <dgm:t>
        <a:bodyPr/>
        <a:lstStyle/>
        <a:p>
          <a:endParaRPr lang="es-AR"/>
        </a:p>
      </dgm:t>
    </dgm:pt>
    <dgm:pt modelId="{9C72E25B-2F45-438F-81F9-A0C194D2573B}" type="sibTrans" cxnId="{6E1F08BE-1427-40C7-B408-BAC2C3983A27}">
      <dgm:prSet/>
      <dgm:spPr/>
      <dgm:t>
        <a:bodyPr/>
        <a:lstStyle/>
        <a:p>
          <a:endParaRPr lang="es-AR"/>
        </a:p>
      </dgm:t>
    </dgm:pt>
    <dgm:pt modelId="{86B8760E-59B1-46E3-B124-C86B158CBC64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ES" sz="1800" b="0" i="0" dirty="0"/>
            <a:t>Estar inscripto en el Registro Único de la Matriz Productiva (RUMP) y haber cumplido todos los trámites, permisos y gestiones que se requieran para desarrollar el proyecto. </a:t>
          </a:r>
          <a:endParaRPr lang="es-AR" sz="1800" b="0" dirty="0">
            <a:latin typeface="Abadi" panose="020B0604020104020204" pitchFamily="34" charset="0"/>
          </a:endParaRPr>
        </a:p>
      </dgm:t>
    </dgm:pt>
    <dgm:pt modelId="{DB4CA5B8-A077-4095-B6F1-619FE04A2C93}" type="parTrans" cxnId="{3B49AFF7-EDFD-43EF-ACA2-F34364956E49}">
      <dgm:prSet/>
      <dgm:spPr/>
      <dgm:t>
        <a:bodyPr/>
        <a:lstStyle/>
        <a:p>
          <a:endParaRPr lang="es-AR"/>
        </a:p>
      </dgm:t>
    </dgm:pt>
    <dgm:pt modelId="{64515107-107A-446D-B778-A4277082204E}" type="sibTrans" cxnId="{3B49AFF7-EDFD-43EF-ACA2-F34364956E49}">
      <dgm:prSet/>
      <dgm:spPr/>
      <dgm:t>
        <a:bodyPr/>
        <a:lstStyle/>
        <a:p>
          <a:endParaRPr lang="es-AR"/>
        </a:p>
      </dgm:t>
    </dgm:pt>
    <dgm:pt modelId="{CC5C345F-425D-49E4-904D-FA212E3621B5}" type="pres">
      <dgm:prSet presAssocID="{B861DC03-B300-49ED-B2CE-94415AEF0BCE}" presName="linearFlow" presStyleCnt="0">
        <dgm:presLayoutVars>
          <dgm:dir/>
          <dgm:resizeHandles val="exact"/>
        </dgm:presLayoutVars>
      </dgm:prSet>
      <dgm:spPr/>
    </dgm:pt>
    <dgm:pt modelId="{FDEF1E71-8707-42ED-80B5-037A07493555}" type="pres">
      <dgm:prSet presAssocID="{7991740F-32F6-4D97-982F-7EAF74FF5B3A}" presName="composite" presStyleCnt="0"/>
      <dgm:spPr/>
    </dgm:pt>
    <dgm:pt modelId="{18DE497C-10AA-4BB3-8BCB-9C7A9C3C9C33}" type="pres">
      <dgm:prSet presAssocID="{7991740F-32F6-4D97-982F-7EAF74FF5B3A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beza con engranajes contorno"/>
        </a:ext>
      </dgm:extLst>
    </dgm:pt>
    <dgm:pt modelId="{E5A05100-B772-4D7B-AE60-4F0664D4C479}" type="pres">
      <dgm:prSet presAssocID="{7991740F-32F6-4D97-982F-7EAF74FF5B3A}" presName="txShp" presStyleLbl="node1" presStyleIdx="0" presStyleCnt="5" custScaleX="106329" custScaleY="103875" custLinFactNeighborX="8438" custLinFactNeighborY="3082">
        <dgm:presLayoutVars>
          <dgm:bulletEnabled val="1"/>
        </dgm:presLayoutVars>
      </dgm:prSet>
      <dgm:spPr/>
    </dgm:pt>
    <dgm:pt modelId="{D771B9A9-D4C6-43CA-8EF5-B1055B72DCA9}" type="pres">
      <dgm:prSet presAssocID="{F5C6345F-3E26-438B-BC49-8383083039CD}" presName="spacing" presStyleCnt="0"/>
      <dgm:spPr/>
    </dgm:pt>
    <dgm:pt modelId="{3DF4A174-D6C3-4DF0-9CB2-E165586C575C}" type="pres">
      <dgm:prSet presAssocID="{E0D442B6-39A3-4779-8168-A057D1A11321}" presName="composite" presStyleCnt="0"/>
      <dgm:spPr/>
    </dgm:pt>
    <dgm:pt modelId="{335AE792-4B28-4591-8D81-D2C262198BFB}" type="pres">
      <dgm:prSet presAssocID="{E0D442B6-39A3-4779-8168-A057D1A11321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de comprobación con relleno sólido"/>
        </a:ext>
      </dgm:extLst>
    </dgm:pt>
    <dgm:pt modelId="{39E1684E-ECC3-4BF3-B7E3-58E4F613ACDB}" type="pres">
      <dgm:prSet presAssocID="{E0D442B6-39A3-4779-8168-A057D1A11321}" presName="txShp" presStyleLbl="node1" presStyleIdx="1" presStyleCnt="5" custScaleX="106329" custScaleY="103875" custLinFactNeighborX="8597" custLinFactNeighborY="478">
        <dgm:presLayoutVars>
          <dgm:bulletEnabled val="1"/>
        </dgm:presLayoutVars>
      </dgm:prSet>
      <dgm:spPr/>
    </dgm:pt>
    <dgm:pt modelId="{1B87E18E-288A-40ED-9BB5-A788E3548799}" type="pres">
      <dgm:prSet presAssocID="{26DFEAD5-B24D-4BE9-9D64-264A1F029C59}" presName="spacing" presStyleCnt="0"/>
      <dgm:spPr/>
    </dgm:pt>
    <dgm:pt modelId="{2319D9E0-2163-4A89-A90B-58AC8E5A1D14}" type="pres">
      <dgm:prSet presAssocID="{E2F456C3-265B-42F7-AB5C-B356D88A9586}" presName="composite" presStyleCnt="0"/>
      <dgm:spPr/>
    </dgm:pt>
    <dgm:pt modelId="{C050910A-9635-41EE-BDA3-563B0DE63931}" type="pres">
      <dgm:prSet presAssocID="{E2F456C3-265B-42F7-AB5C-B356D88A9586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puestos contorno"/>
        </a:ext>
      </dgm:extLst>
    </dgm:pt>
    <dgm:pt modelId="{66037B2D-B21E-4E9E-B4CC-1BDCCBA912AA}" type="pres">
      <dgm:prSet presAssocID="{E2F456C3-265B-42F7-AB5C-B356D88A9586}" presName="txShp" presStyleLbl="node1" presStyleIdx="2" presStyleCnt="5" custScaleX="106329" custScaleY="103875" custLinFactNeighborX="8540" custLinFactNeighborY="3770">
        <dgm:presLayoutVars>
          <dgm:bulletEnabled val="1"/>
        </dgm:presLayoutVars>
      </dgm:prSet>
      <dgm:spPr/>
    </dgm:pt>
    <dgm:pt modelId="{A047FEA8-BAC0-4AD2-B613-8AC5267B7486}" type="pres">
      <dgm:prSet presAssocID="{E59F155C-5919-448C-BFAE-8521B8984E44}" presName="spacing" presStyleCnt="0"/>
      <dgm:spPr/>
    </dgm:pt>
    <dgm:pt modelId="{97B38DFF-5300-4CEF-827E-0D31227135F6}" type="pres">
      <dgm:prSet presAssocID="{2CD3A11E-9BBF-44D1-AD24-912F460E599D}" presName="composite" presStyleCnt="0"/>
      <dgm:spPr/>
    </dgm:pt>
    <dgm:pt modelId="{BF52D8E5-D673-445B-909B-2514917E25A3}" type="pres">
      <dgm:prSet presAssocID="{2CD3A11E-9BBF-44D1-AD24-912F460E599D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das contorno"/>
        </a:ext>
      </dgm:extLst>
    </dgm:pt>
    <dgm:pt modelId="{CDCAB516-697F-4560-9E1A-596D0FB2B3BE}" type="pres">
      <dgm:prSet presAssocID="{2CD3A11E-9BBF-44D1-AD24-912F460E599D}" presName="txShp" presStyleLbl="node1" presStyleIdx="3" presStyleCnt="5" custScaleX="107068" custLinFactNeighborX="8389" custLinFactNeighborY="2164">
        <dgm:presLayoutVars>
          <dgm:bulletEnabled val="1"/>
        </dgm:presLayoutVars>
      </dgm:prSet>
      <dgm:spPr/>
    </dgm:pt>
    <dgm:pt modelId="{A2C5BB2C-E599-44C2-9586-F45D0BCACB3C}" type="pres">
      <dgm:prSet presAssocID="{9C72E25B-2F45-438F-81F9-A0C194D2573B}" presName="spacing" presStyleCnt="0"/>
      <dgm:spPr/>
    </dgm:pt>
    <dgm:pt modelId="{5D8D2C9F-7697-4068-BBB5-38330817E5B2}" type="pres">
      <dgm:prSet presAssocID="{86B8760E-59B1-46E3-B124-C86B158CBC64}" presName="composite" presStyleCnt="0"/>
      <dgm:spPr/>
    </dgm:pt>
    <dgm:pt modelId="{48A3ED6D-3D42-478F-9C15-20EE73C7C047}" type="pres">
      <dgm:prSet presAssocID="{86B8760E-59B1-46E3-B124-C86B158CBC64}" presName="imgShp" presStyleLbl="fgImgPlace1" presStyleIdx="4" presStyleCnt="5"/>
      <dgm:spPr>
        <a:blipFill>
          <a:blip xmlns:r="http://schemas.openxmlformats.org/officeDocument/2006/relationships"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86E68B-D189-443E-A32F-85F7D8143166}" type="pres">
      <dgm:prSet presAssocID="{86B8760E-59B1-46E3-B124-C86B158CBC64}" presName="txShp" presStyleLbl="node1" presStyleIdx="4" presStyleCnt="5" custScaleX="107086" custLinFactNeighborX="8080" custLinFactNeighborY="1105">
        <dgm:presLayoutVars>
          <dgm:bulletEnabled val="1"/>
        </dgm:presLayoutVars>
      </dgm:prSet>
      <dgm:spPr/>
    </dgm:pt>
  </dgm:ptLst>
  <dgm:cxnLst>
    <dgm:cxn modelId="{BB0D9A1A-ACA2-4353-816A-182710F9341A}" type="presOf" srcId="{E0D442B6-39A3-4779-8168-A057D1A11321}" destId="{39E1684E-ECC3-4BF3-B7E3-58E4F613ACDB}" srcOrd="0" destOrd="0" presId="urn:microsoft.com/office/officeart/2005/8/layout/vList3"/>
    <dgm:cxn modelId="{80FD6B1F-AF15-4CC7-98C6-148FFEA99342}" srcId="{B861DC03-B300-49ED-B2CE-94415AEF0BCE}" destId="{7991740F-32F6-4D97-982F-7EAF74FF5B3A}" srcOrd="0" destOrd="0" parTransId="{352F8478-6082-41DC-B26A-3FB9C3192238}" sibTransId="{F5C6345F-3E26-438B-BC49-8383083039CD}"/>
    <dgm:cxn modelId="{A096F669-015F-45B3-BD26-2A50061D9DB2}" srcId="{B861DC03-B300-49ED-B2CE-94415AEF0BCE}" destId="{E0D442B6-39A3-4779-8168-A057D1A11321}" srcOrd="1" destOrd="0" parTransId="{5EB65308-FE84-4D67-9AD2-ACABF946EDEA}" sibTransId="{26DFEAD5-B24D-4BE9-9D64-264A1F029C59}"/>
    <dgm:cxn modelId="{B249A96F-2760-4543-9E5E-4CA70108635A}" type="presOf" srcId="{E2F456C3-265B-42F7-AB5C-B356D88A9586}" destId="{66037B2D-B21E-4E9E-B4CC-1BDCCBA912AA}" srcOrd="0" destOrd="0" presId="urn:microsoft.com/office/officeart/2005/8/layout/vList3"/>
    <dgm:cxn modelId="{01754E51-1CF3-489F-A9AC-6E85E55C5EB9}" type="presOf" srcId="{86B8760E-59B1-46E3-B124-C86B158CBC64}" destId="{B886E68B-D189-443E-A32F-85F7D8143166}" srcOrd="0" destOrd="0" presId="urn:microsoft.com/office/officeart/2005/8/layout/vList3"/>
    <dgm:cxn modelId="{F50D0CB8-AF93-4DF5-9564-9F010CBC30B6}" type="presOf" srcId="{B861DC03-B300-49ED-B2CE-94415AEF0BCE}" destId="{CC5C345F-425D-49E4-904D-FA212E3621B5}" srcOrd="0" destOrd="0" presId="urn:microsoft.com/office/officeart/2005/8/layout/vList3"/>
    <dgm:cxn modelId="{6E1F08BE-1427-40C7-B408-BAC2C3983A27}" srcId="{B861DC03-B300-49ED-B2CE-94415AEF0BCE}" destId="{2CD3A11E-9BBF-44D1-AD24-912F460E599D}" srcOrd="3" destOrd="0" parTransId="{53034D6D-B3C0-4712-AB20-A58DF525854F}" sibTransId="{9C72E25B-2F45-438F-81F9-A0C194D2573B}"/>
    <dgm:cxn modelId="{00B6CDCD-F2C0-423C-8953-C5BCBF3F182C}" type="presOf" srcId="{2CD3A11E-9BBF-44D1-AD24-912F460E599D}" destId="{CDCAB516-697F-4560-9E1A-596D0FB2B3BE}" srcOrd="0" destOrd="0" presId="urn:microsoft.com/office/officeart/2005/8/layout/vList3"/>
    <dgm:cxn modelId="{C5FB48EB-8D25-4375-80CE-DB426B55FEC5}" type="presOf" srcId="{7991740F-32F6-4D97-982F-7EAF74FF5B3A}" destId="{E5A05100-B772-4D7B-AE60-4F0664D4C479}" srcOrd="0" destOrd="0" presId="urn:microsoft.com/office/officeart/2005/8/layout/vList3"/>
    <dgm:cxn modelId="{12B32BEC-8F6B-4B3D-A209-6C00A0259CD0}" srcId="{B861DC03-B300-49ED-B2CE-94415AEF0BCE}" destId="{E2F456C3-265B-42F7-AB5C-B356D88A9586}" srcOrd="2" destOrd="0" parTransId="{FF532FD3-85D7-4214-A5CE-4ED7B1B68146}" sibTransId="{E59F155C-5919-448C-BFAE-8521B8984E44}"/>
    <dgm:cxn modelId="{3B49AFF7-EDFD-43EF-ACA2-F34364956E49}" srcId="{B861DC03-B300-49ED-B2CE-94415AEF0BCE}" destId="{86B8760E-59B1-46E3-B124-C86B158CBC64}" srcOrd="4" destOrd="0" parTransId="{DB4CA5B8-A077-4095-B6F1-619FE04A2C93}" sibTransId="{64515107-107A-446D-B778-A4277082204E}"/>
    <dgm:cxn modelId="{8D696B02-5EA9-4CC7-B087-EED439C7FDD9}" type="presParOf" srcId="{CC5C345F-425D-49E4-904D-FA212E3621B5}" destId="{FDEF1E71-8707-42ED-80B5-037A07493555}" srcOrd="0" destOrd="0" presId="urn:microsoft.com/office/officeart/2005/8/layout/vList3"/>
    <dgm:cxn modelId="{83C8E55C-3B3D-4B09-BCF6-0873F03C6313}" type="presParOf" srcId="{FDEF1E71-8707-42ED-80B5-037A07493555}" destId="{18DE497C-10AA-4BB3-8BCB-9C7A9C3C9C33}" srcOrd="0" destOrd="0" presId="urn:microsoft.com/office/officeart/2005/8/layout/vList3"/>
    <dgm:cxn modelId="{AA6A6F1F-5647-47E7-8A9F-9194E865C16C}" type="presParOf" srcId="{FDEF1E71-8707-42ED-80B5-037A07493555}" destId="{E5A05100-B772-4D7B-AE60-4F0664D4C479}" srcOrd="1" destOrd="0" presId="urn:microsoft.com/office/officeart/2005/8/layout/vList3"/>
    <dgm:cxn modelId="{1EBD3E38-5661-4084-8FB1-7E19FB8EF469}" type="presParOf" srcId="{CC5C345F-425D-49E4-904D-FA212E3621B5}" destId="{D771B9A9-D4C6-43CA-8EF5-B1055B72DCA9}" srcOrd="1" destOrd="0" presId="urn:microsoft.com/office/officeart/2005/8/layout/vList3"/>
    <dgm:cxn modelId="{6858A103-DB99-4D22-9A8A-680364C8CE70}" type="presParOf" srcId="{CC5C345F-425D-49E4-904D-FA212E3621B5}" destId="{3DF4A174-D6C3-4DF0-9CB2-E165586C575C}" srcOrd="2" destOrd="0" presId="urn:microsoft.com/office/officeart/2005/8/layout/vList3"/>
    <dgm:cxn modelId="{E035F617-7EA6-4A39-97A8-9E51EFE67F5D}" type="presParOf" srcId="{3DF4A174-D6C3-4DF0-9CB2-E165586C575C}" destId="{335AE792-4B28-4591-8D81-D2C262198BFB}" srcOrd="0" destOrd="0" presId="urn:microsoft.com/office/officeart/2005/8/layout/vList3"/>
    <dgm:cxn modelId="{48316668-DC40-4B5E-B6F9-AE9BD52D0F32}" type="presParOf" srcId="{3DF4A174-D6C3-4DF0-9CB2-E165586C575C}" destId="{39E1684E-ECC3-4BF3-B7E3-58E4F613ACDB}" srcOrd="1" destOrd="0" presId="urn:microsoft.com/office/officeart/2005/8/layout/vList3"/>
    <dgm:cxn modelId="{85B49E16-4476-496B-9633-A9E1FFF79906}" type="presParOf" srcId="{CC5C345F-425D-49E4-904D-FA212E3621B5}" destId="{1B87E18E-288A-40ED-9BB5-A788E3548799}" srcOrd="3" destOrd="0" presId="urn:microsoft.com/office/officeart/2005/8/layout/vList3"/>
    <dgm:cxn modelId="{C2335FE4-3C28-47C0-9B54-FB3096E03BAA}" type="presParOf" srcId="{CC5C345F-425D-49E4-904D-FA212E3621B5}" destId="{2319D9E0-2163-4A89-A90B-58AC8E5A1D14}" srcOrd="4" destOrd="0" presId="urn:microsoft.com/office/officeart/2005/8/layout/vList3"/>
    <dgm:cxn modelId="{BED79C86-C737-4918-87BF-F1A9E6393B12}" type="presParOf" srcId="{2319D9E0-2163-4A89-A90B-58AC8E5A1D14}" destId="{C050910A-9635-41EE-BDA3-563B0DE63931}" srcOrd="0" destOrd="0" presId="urn:microsoft.com/office/officeart/2005/8/layout/vList3"/>
    <dgm:cxn modelId="{72576258-8392-4387-BF0E-F3934511A1B8}" type="presParOf" srcId="{2319D9E0-2163-4A89-A90B-58AC8E5A1D14}" destId="{66037B2D-B21E-4E9E-B4CC-1BDCCBA912AA}" srcOrd="1" destOrd="0" presId="urn:microsoft.com/office/officeart/2005/8/layout/vList3"/>
    <dgm:cxn modelId="{DA771670-C05B-4F57-842A-CD64747E4F10}" type="presParOf" srcId="{CC5C345F-425D-49E4-904D-FA212E3621B5}" destId="{A047FEA8-BAC0-4AD2-B613-8AC5267B7486}" srcOrd="5" destOrd="0" presId="urn:microsoft.com/office/officeart/2005/8/layout/vList3"/>
    <dgm:cxn modelId="{202F2788-A708-4AD8-8B35-8CA2CEE522E7}" type="presParOf" srcId="{CC5C345F-425D-49E4-904D-FA212E3621B5}" destId="{97B38DFF-5300-4CEF-827E-0D31227135F6}" srcOrd="6" destOrd="0" presId="urn:microsoft.com/office/officeart/2005/8/layout/vList3"/>
    <dgm:cxn modelId="{6702F375-5CD0-4D53-A275-6A35A0B6FFCE}" type="presParOf" srcId="{97B38DFF-5300-4CEF-827E-0D31227135F6}" destId="{BF52D8E5-D673-445B-909B-2514917E25A3}" srcOrd="0" destOrd="0" presId="urn:microsoft.com/office/officeart/2005/8/layout/vList3"/>
    <dgm:cxn modelId="{495DAD03-8698-4C21-ADF2-7B5B3307814C}" type="presParOf" srcId="{97B38DFF-5300-4CEF-827E-0D31227135F6}" destId="{CDCAB516-697F-4560-9E1A-596D0FB2B3BE}" srcOrd="1" destOrd="0" presId="urn:microsoft.com/office/officeart/2005/8/layout/vList3"/>
    <dgm:cxn modelId="{32A56361-586E-4CE6-9257-17F713136191}" type="presParOf" srcId="{CC5C345F-425D-49E4-904D-FA212E3621B5}" destId="{A2C5BB2C-E599-44C2-9586-F45D0BCACB3C}" srcOrd="7" destOrd="0" presId="urn:microsoft.com/office/officeart/2005/8/layout/vList3"/>
    <dgm:cxn modelId="{7444D08E-7C80-40B9-A87F-0035D4DCE981}" type="presParOf" srcId="{CC5C345F-425D-49E4-904D-FA212E3621B5}" destId="{5D8D2C9F-7697-4068-BBB5-38330817E5B2}" srcOrd="8" destOrd="0" presId="urn:microsoft.com/office/officeart/2005/8/layout/vList3"/>
    <dgm:cxn modelId="{C9AD91BE-BA0F-4CA1-9BAC-9A5F0A0D7664}" type="presParOf" srcId="{5D8D2C9F-7697-4068-BBB5-38330817E5B2}" destId="{48A3ED6D-3D42-478F-9C15-20EE73C7C047}" srcOrd="0" destOrd="0" presId="urn:microsoft.com/office/officeart/2005/8/layout/vList3"/>
    <dgm:cxn modelId="{27548612-A636-4CB0-997E-0599CD5E01A2}" type="presParOf" srcId="{5D8D2C9F-7697-4068-BBB5-38330817E5B2}" destId="{B886E68B-D189-443E-A32F-85F7D81431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196AAC-2895-4A3F-B476-71AB423D7F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16D35739-B59C-4C7B-A034-1F8EA4C1C532}">
      <dgm:prSet custT="1"/>
      <dgm:spPr/>
      <dgm:t>
        <a:bodyPr/>
        <a:lstStyle/>
        <a:p>
          <a:r>
            <a:rPr lang="es-ES" sz="1700" dirty="0">
              <a:latin typeface="Abadi" panose="020B0604020104020204" pitchFamily="34" charset="0"/>
            </a:rPr>
            <a:t>Permanencia y afectación de los bienes promovidos</a:t>
          </a:r>
          <a:endParaRPr lang="es-AR" sz="1700" dirty="0">
            <a:latin typeface="Abadi" panose="020B0604020104020204" pitchFamily="34" charset="0"/>
          </a:endParaRPr>
        </a:p>
      </dgm:t>
    </dgm:pt>
    <dgm:pt modelId="{D3DB5E81-D73F-4521-825A-48ADFF4BB6CF}" type="parTrans" cxnId="{CA4E2F9F-F63B-4ECC-B5CF-5D34915E26B4}">
      <dgm:prSet/>
      <dgm:spPr/>
      <dgm:t>
        <a:bodyPr/>
        <a:lstStyle/>
        <a:p>
          <a:endParaRPr lang="es-AR"/>
        </a:p>
      </dgm:t>
    </dgm:pt>
    <dgm:pt modelId="{235167D7-8EFD-465D-84DA-1CEABC22FFBB}" type="sibTrans" cxnId="{CA4E2F9F-F63B-4ECC-B5CF-5D34915E26B4}">
      <dgm:prSet/>
      <dgm:spPr/>
      <dgm:t>
        <a:bodyPr/>
        <a:lstStyle/>
        <a:p>
          <a:endParaRPr lang="es-AR"/>
        </a:p>
      </dgm:t>
    </dgm:pt>
    <dgm:pt modelId="{41650708-6E0D-4E67-8126-4EF6B447DF31}">
      <dgm:prSet custT="1"/>
      <dgm:spPr/>
      <dgm:t>
        <a:bodyPr/>
        <a:lstStyle/>
        <a:p>
          <a:r>
            <a:rPr lang="es-ES" sz="1700" dirty="0">
              <a:latin typeface="Abadi" panose="020B0604020104020204" pitchFamily="34" charset="0"/>
            </a:rPr>
            <a:t>Contabilidad Separada</a:t>
          </a:r>
          <a:endParaRPr lang="es-AR" sz="1700" dirty="0">
            <a:latin typeface="Abadi" panose="020B0604020104020204" pitchFamily="34" charset="0"/>
          </a:endParaRPr>
        </a:p>
      </dgm:t>
    </dgm:pt>
    <dgm:pt modelId="{1222D69A-9F6B-4CB0-B57B-8B675248BE42}" type="parTrans" cxnId="{EFFD6F6C-12D6-4E89-B2F0-59C5327301B2}">
      <dgm:prSet/>
      <dgm:spPr/>
      <dgm:t>
        <a:bodyPr/>
        <a:lstStyle/>
        <a:p>
          <a:endParaRPr lang="es-AR"/>
        </a:p>
      </dgm:t>
    </dgm:pt>
    <dgm:pt modelId="{D747F2BA-E964-430B-8A07-1BD3922A12AF}" type="sibTrans" cxnId="{EFFD6F6C-12D6-4E89-B2F0-59C5327301B2}">
      <dgm:prSet/>
      <dgm:spPr/>
      <dgm:t>
        <a:bodyPr/>
        <a:lstStyle/>
        <a:p>
          <a:endParaRPr lang="es-AR"/>
        </a:p>
      </dgm:t>
    </dgm:pt>
    <dgm:pt modelId="{C9D47381-64E7-4036-95D2-92D3DB6E5700}">
      <dgm:prSet custT="1"/>
      <dgm:spPr/>
      <dgm:t>
        <a:bodyPr/>
        <a:lstStyle/>
        <a:p>
          <a:r>
            <a:rPr lang="es-ES" sz="1700" dirty="0">
              <a:latin typeface="Abadi" panose="020B0604020104020204" pitchFamily="34" charset="0"/>
            </a:rPr>
            <a:t>Aprobación de Auditorías Anuales (pago de tasa 4%)</a:t>
          </a:r>
          <a:endParaRPr lang="es-AR" sz="1700" dirty="0">
            <a:latin typeface="Abadi" panose="020B0604020104020204" pitchFamily="34" charset="0"/>
          </a:endParaRPr>
        </a:p>
      </dgm:t>
    </dgm:pt>
    <dgm:pt modelId="{0BA71FF4-31C0-4D3F-B36D-DFB37FB3F558}" type="parTrans" cxnId="{AA1FF78F-C81A-4BCD-A0E5-8635AFCD0777}">
      <dgm:prSet/>
      <dgm:spPr/>
      <dgm:t>
        <a:bodyPr/>
        <a:lstStyle/>
        <a:p>
          <a:endParaRPr lang="es-AR"/>
        </a:p>
      </dgm:t>
    </dgm:pt>
    <dgm:pt modelId="{BB7E3272-6A03-47D6-B163-7D3F8D47BCB3}" type="sibTrans" cxnId="{AA1FF78F-C81A-4BCD-A0E5-8635AFCD0777}">
      <dgm:prSet/>
      <dgm:spPr/>
      <dgm:t>
        <a:bodyPr/>
        <a:lstStyle/>
        <a:p>
          <a:endParaRPr lang="es-AR"/>
        </a:p>
      </dgm:t>
    </dgm:pt>
    <dgm:pt modelId="{E9EBF640-C6B3-4D9A-B7AF-45E18824CF94}">
      <dgm:prSet custT="1"/>
      <dgm:spPr/>
      <dgm:t>
        <a:bodyPr/>
        <a:lstStyle/>
        <a:p>
          <a:r>
            <a:rPr lang="es-ES" sz="1700" dirty="0">
              <a:latin typeface="Abadi" panose="020B0604020104020204" pitchFamily="34" charset="0"/>
            </a:rPr>
            <a:t>Cumplimiento de las obligaciones tributarias y previsionales:</a:t>
          </a:r>
          <a:endParaRPr lang="es-AR" sz="1700" dirty="0">
            <a:latin typeface="Abadi" panose="020B0604020104020204" pitchFamily="34" charset="0"/>
          </a:endParaRPr>
        </a:p>
      </dgm:t>
    </dgm:pt>
    <dgm:pt modelId="{D2363E63-D6CD-4C08-90EB-988B0F9C1970}" type="parTrans" cxnId="{176259AF-3FB0-48DD-85F6-3AD42F0AB51F}">
      <dgm:prSet/>
      <dgm:spPr/>
      <dgm:t>
        <a:bodyPr/>
        <a:lstStyle/>
        <a:p>
          <a:endParaRPr lang="es-AR"/>
        </a:p>
      </dgm:t>
    </dgm:pt>
    <dgm:pt modelId="{858F3F55-4BAA-411A-8716-8485C0E2CE12}" type="sibTrans" cxnId="{176259AF-3FB0-48DD-85F6-3AD42F0AB51F}">
      <dgm:prSet/>
      <dgm:spPr/>
      <dgm:t>
        <a:bodyPr/>
        <a:lstStyle/>
        <a:p>
          <a:endParaRPr lang="es-AR"/>
        </a:p>
      </dgm:t>
    </dgm:pt>
    <dgm:pt modelId="{5C792A84-E512-421F-9C25-B6FEAD7CE186}">
      <dgm:prSet custT="1"/>
      <dgm:spPr/>
      <dgm:t>
        <a:bodyPr/>
        <a:lstStyle/>
        <a:p>
          <a:r>
            <a:rPr lang="es-ES" sz="1700" dirty="0">
              <a:latin typeface="Abadi" panose="020B0604020104020204" pitchFamily="34" charset="0"/>
            </a:rPr>
            <a:t>Constitución y mantenimiento de la Garantía por el Beneficio Fiscal Otorgado (IVA)</a:t>
          </a:r>
          <a:endParaRPr lang="es-AR" sz="1700" dirty="0">
            <a:latin typeface="Abadi" panose="020B0604020104020204" pitchFamily="34" charset="0"/>
          </a:endParaRPr>
        </a:p>
      </dgm:t>
    </dgm:pt>
    <dgm:pt modelId="{C89EAF5A-5A17-48B9-81F1-35B43DADF7BB}" type="parTrans" cxnId="{AE95B376-1374-48BD-BE66-41CE94E3E788}">
      <dgm:prSet/>
      <dgm:spPr/>
      <dgm:t>
        <a:bodyPr/>
        <a:lstStyle/>
        <a:p>
          <a:endParaRPr lang="es-AR"/>
        </a:p>
      </dgm:t>
    </dgm:pt>
    <dgm:pt modelId="{0AB18FFB-D409-4C10-B03A-D6131EDF1444}" type="sibTrans" cxnId="{AE95B376-1374-48BD-BE66-41CE94E3E788}">
      <dgm:prSet/>
      <dgm:spPr/>
      <dgm:t>
        <a:bodyPr/>
        <a:lstStyle/>
        <a:p>
          <a:endParaRPr lang="es-AR"/>
        </a:p>
      </dgm:t>
    </dgm:pt>
    <dgm:pt modelId="{4F70D18F-B15E-4ACA-8344-84806EA7B1D5}" type="pres">
      <dgm:prSet presAssocID="{55196AAC-2895-4A3F-B476-71AB423D7FE0}" presName="diagram" presStyleCnt="0">
        <dgm:presLayoutVars>
          <dgm:dir/>
          <dgm:resizeHandles val="exact"/>
        </dgm:presLayoutVars>
      </dgm:prSet>
      <dgm:spPr/>
    </dgm:pt>
    <dgm:pt modelId="{35B00EE8-6296-4FC9-8E0C-3FC1CC18FA27}" type="pres">
      <dgm:prSet presAssocID="{16D35739-B59C-4C7B-A034-1F8EA4C1C532}" presName="node" presStyleLbl="node1" presStyleIdx="0" presStyleCnt="5">
        <dgm:presLayoutVars>
          <dgm:bulletEnabled val="1"/>
        </dgm:presLayoutVars>
      </dgm:prSet>
      <dgm:spPr/>
    </dgm:pt>
    <dgm:pt modelId="{45E8E050-758D-4835-8BDA-B5D9B74294BD}" type="pres">
      <dgm:prSet presAssocID="{235167D7-8EFD-465D-84DA-1CEABC22FFBB}" presName="sibTrans" presStyleCnt="0"/>
      <dgm:spPr/>
    </dgm:pt>
    <dgm:pt modelId="{845CE625-FF4D-4D19-AE17-8058B66BF060}" type="pres">
      <dgm:prSet presAssocID="{41650708-6E0D-4E67-8126-4EF6B447DF31}" presName="node" presStyleLbl="node1" presStyleIdx="1" presStyleCnt="5">
        <dgm:presLayoutVars>
          <dgm:bulletEnabled val="1"/>
        </dgm:presLayoutVars>
      </dgm:prSet>
      <dgm:spPr/>
    </dgm:pt>
    <dgm:pt modelId="{D1E4D367-B10D-4755-AD8B-1CFCEBE9A2CE}" type="pres">
      <dgm:prSet presAssocID="{D747F2BA-E964-430B-8A07-1BD3922A12AF}" presName="sibTrans" presStyleCnt="0"/>
      <dgm:spPr/>
    </dgm:pt>
    <dgm:pt modelId="{75347BF8-EF01-4433-BB6F-46ED444EEF6F}" type="pres">
      <dgm:prSet presAssocID="{C9D47381-64E7-4036-95D2-92D3DB6E5700}" presName="node" presStyleLbl="node1" presStyleIdx="2" presStyleCnt="5">
        <dgm:presLayoutVars>
          <dgm:bulletEnabled val="1"/>
        </dgm:presLayoutVars>
      </dgm:prSet>
      <dgm:spPr/>
    </dgm:pt>
    <dgm:pt modelId="{919D1272-76DA-4F1C-9189-DAC4361D940D}" type="pres">
      <dgm:prSet presAssocID="{BB7E3272-6A03-47D6-B163-7D3F8D47BCB3}" presName="sibTrans" presStyleCnt="0"/>
      <dgm:spPr/>
    </dgm:pt>
    <dgm:pt modelId="{9729BCF0-3CF0-4741-9445-5E5564A5D0FA}" type="pres">
      <dgm:prSet presAssocID="{E9EBF640-C6B3-4D9A-B7AF-45E18824CF94}" presName="node" presStyleLbl="node1" presStyleIdx="3" presStyleCnt="5">
        <dgm:presLayoutVars>
          <dgm:bulletEnabled val="1"/>
        </dgm:presLayoutVars>
      </dgm:prSet>
      <dgm:spPr/>
    </dgm:pt>
    <dgm:pt modelId="{E8DCAB79-93E7-43EE-91A0-F162BAA33348}" type="pres">
      <dgm:prSet presAssocID="{858F3F55-4BAA-411A-8716-8485C0E2CE12}" presName="sibTrans" presStyleCnt="0"/>
      <dgm:spPr/>
    </dgm:pt>
    <dgm:pt modelId="{9876AD5F-8CC2-46C6-BF5A-82972C220B8A}" type="pres">
      <dgm:prSet presAssocID="{5C792A84-E512-421F-9C25-B6FEAD7CE186}" presName="node" presStyleLbl="node1" presStyleIdx="4" presStyleCnt="5">
        <dgm:presLayoutVars>
          <dgm:bulletEnabled val="1"/>
        </dgm:presLayoutVars>
      </dgm:prSet>
      <dgm:spPr/>
    </dgm:pt>
  </dgm:ptLst>
  <dgm:cxnLst>
    <dgm:cxn modelId="{73E4EC02-6493-44C4-9F2C-D15B65448569}" type="presOf" srcId="{E9EBF640-C6B3-4D9A-B7AF-45E18824CF94}" destId="{9729BCF0-3CF0-4741-9445-5E5564A5D0FA}" srcOrd="0" destOrd="0" presId="urn:microsoft.com/office/officeart/2005/8/layout/default"/>
    <dgm:cxn modelId="{B3508B0D-16A2-490F-9CEF-484C316D2337}" type="presOf" srcId="{C9D47381-64E7-4036-95D2-92D3DB6E5700}" destId="{75347BF8-EF01-4433-BB6F-46ED444EEF6F}" srcOrd="0" destOrd="0" presId="urn:microsoft.com/office/officeart/2005/8/layout/default"/>
    <dgm:cxn modelId="{EFFD6F6C-12D6-4E89-B2F0-59C5327301B2}" srcId="{55196AAC-2895-4A3F-B476-71AB423D7FE0}" destId="{41650708-6E0D-4E67-8126-4EF6B447DF31}" srcOrd="1" destOrd="0" parTransId="{1222D69A-9F6B-4CB0-B57B-8B675248BE42}" sibTransId="{D747F2BA-E964-430B-8A07-1BD3922A12AF}"/>
    <dgm:cxn modelId="{AE95B376-1374-48BD-BE66-41CE94E3E788}" srcId="{55196AAC-2895-4A3F-B476-71AB423D7FE0}" destId="{5C792A84-E512-421F-9C25-B6FEAD7CE186}" srcOrd="4" destOrd="0" parTransId="{C89EAF5A-5A17-48B9-81F1-35B43DADF7BB}" sibTransId="{0AB18FFB-D409-4C10-B03A-D6131EDF1444}"/>
    <dgm:cxn modelId="{3106F876-12C9-412B-9F94-B056FE8F3F88}" type="presOf" srcId="{5C792A84-E512-421F-9C25-B6FEAD7CE186}" destId="{9876AD5F-8CC2-46C6-BF5A-82972C220B8A}" srcOrd="0" destOrd="0" presId="urn:microsoft.com/office/officeart/2005/8/layout/default"/>
    <dgm:cxn modelId="{7705658C-4C69-45CA-8ABB-3F106D6CA42C}" type="presOf" srcId="{16D35739-B59C-4C7B-A034-1F8EA4C1C532}" destId="{35B00EE8-6296-4FC9-8E0C-3FC1CC18FA27}" srcOrd="0" destOrd="0" presId="urn:microsoft.com/office/officeart/2005/8/layout/default"/>
    <dgm:cxn modelId="{AA1FF78F-C81A-4BCD-A0E5-8635AFCD0777}" srcId="{55196AAC-2895-4A3F-B476-71AB423D7FE0}" destId="{C9D47381-64E7-4036-95D2-92D3DB6E5700}" srcOrd="2" destOrd="0" parTransId="{0BA71FF4-31C0-4D3F-B36D-DFB37FB3F558}" sibTransId="{BB7E3272-6A03-47D6-B163-7D3F8D47BCB3}"/>
    <dgm:cxn modelId="{CA4E2F9F-F63B-4ECC-B5CF-5D34915E26B4}" srcId="{55196AAC-2895-4A3F-B476-71AB423D7FE0}" destId="{16D35739-B59C-4C7B-A034-1F8EA4C1C532}" srcOrd="0" destOrd="0" parTransId="{D3DB5E81-D73F-4521-825A-48ADFF4BB6CF}" sibTransId="{235167D7-8EFD-465D-84DA-1CEABC22FFBB}"/>
    <dgm:cxn modelId="{176259AF-3FB0-48DD-85F6-3AD42F0AB51F}" srcId="{55196AAC-2895-4A3F-B476-71AB423D7FE0}" destId="{E9EBF640-C6B3-4D9A-B7AF-45E18824CF94}" srcOrd="3" destOrd="0" parTransId="{D2363E63-D6CD-4C08-90EB-988B0F9C1970}" sibTransId="{858F3F55-4BAA-411A-8716-8485C0E2CE12}"/>
    <dgm:cxn modelId="{A379C8E5-39C8-4475-A476-B20E1735B9F5}" type="presOf" srcId="{55196AAC-2895-4A3F-B476-71AB423D7FE0}" destId="{4F70D18F-B15E-4ACA-8344-84806EA7B1D5}" srcOrd="0" destOrd="0" presId="urn:microsoft.com/office/officeart/2005/8/layout/default"/>
    <dgm:cxn modelId="{F6347EF4-8AAD-406B-96F0-234BF0B4CA7E}" type="presOf" srcId="{41650708-6E0D-4E67-8126-4EF6B447DF31}" destId="{845CE625-FF4D-4D19-AE17-8058B66BF060}" srcOrd="0" destOrd="0" presId="urn:microsoft.com/office/officeart/2005/8/layout/default"/>
    <dgm:cxn modelId="{55EAAAD6-3693-4EF9-A507-71D706B661F1}" type="presParOf" srcId="{4F70D18F-B15E-4ACA-8344-84806EA7B1D5}" destId="{35B00EE8-6296-4FC9-8E0C-3FC1CC18FA27}" srcOrd="0" destOrd="0" presId="urn:microsoft.com/office/officeart/2005/8/layout/default"/>
    <dgm:cxn modelId="{DD7D1C82-8178-48B2-A27B-013D741C5D6D}" type="presParOf" srcId="{4F70D18F-B15E-4ACA-8344-84806EA7B1D5}" destId="{45E8E050-758D-4835-8BDA-B5D9B74294BD}" srcOrd="1" destOrd="0" presId="urn:microsoft.com/office/officeart/2005/8/layout/default"/>
    <dgm:cxn modelId="{03D3BE91-8E9C-46D9-94C0-5C08C4D1ECB2}" type="presParOf" srcId="{4F70D18F-B15E-4ACA-8344-84806EA7B1D5}" destId="{845CE625-FF4D-4D19-AE17-8058B66BF060}" srcOrd="2" destOrd="0" presId="urn:microsoft.com/office/officeart/2005/8/layout/default"/>
    <dgm:cxn modelId="{7FBE5CA3-0ACB-42C1-ACE6-4E7619A757FA}" type="presParOf" srcId="{4F70D18F-B15E-4ACA-8344-84806EA7B1D5}" destId="{D1E4D367-B10D-4755-AD8B-1CFCEBE9A2CE}" srcOrd="3" destOrd="0" presId="urn:microsoft.com/office/officeart/2005/8/layout/default"/>
    <dgm:cxn modelId="{F8B00881-7966-4B20-967C-4E801F445148}" type="presParOf" srcId="{4F70D18F-B15E-4ACA-8344-84806EA7B1D5}" destId="{75347BF8-EF01-4433-BB6F-46ED444EEF6F}" srcOrd="4" destOrd="0" presId="urn:microsoft.com/office/officeart/2005/8/layout/default"/>
    <dgm:cxn modelId="{BBB0885C-4E8C-4EAA-B6DD-357EEA46A062}" type="presParOf" srcId="{4F70D18F-B15E-4ACA-8344-84806EA7B1D5}" destId="{919D1272-76DA-4F1C-9189-DAC4361D940D}" srcOrd="5" destOrd="0" presId="urn:microsoft.com/office/officeart/2005/8/layout/default"/>
    <dgm:cxn modelId="{B43929A0-DBB9-4529-880C-B061BB718D42}" type="presParOf" srcId="{4F70D18F-B15E-4ACA-8344-84806EA7B1D5}" destId="{9729BCF0-3CF0-4741-9445-5E5564A5D0FA}" srcOrd="6" destOrd="0" presId="urn:microsoft.com/office/officeart/2005/8/layout/default"/>
    <dgm:cxn modelId="{7B81D44E-8BC1-41C4-A5B2-D87AF121C5AD}" type="presParOf" srcId="{4F70D18F-B15E-4ACA-8344-84806EA7B1D5}" destId="{E8DCAB79-93E7-43EE-91A0-F162BAA33348}" srcOrd="7" destOrd="0" presId="urn:microsoft.com/office/officeart/2005/8/layout/default"/>
    <dgm:cxn modelId="{461E2579-250E-4860-9FF7-40D12F4D1822}" type="presParOf" srcId="{4F70D18F-B15E-4ACA-8344-84806EA7B1D5}" destId="{9876AD5F-8CC2-46C6-BF5A-82972C220B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74D6C-DD36-4B79-83C4-17B4EB97A457}">
      <dsp:nvSpPr>
        <dsp:cNvPr id="0" name=""/>
        <dsp:cNvSpPr/>
      </dsp:nvSpPr>
      <dsp:spPr>
        <a:xfrm rot="5400000">
          <a:off x="387893" y="2143991"/>
          <a:ext cx="1165116" cy="193872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B43EC-3326-4975-8970-4E7CFE3233EC}">
      <dsp:nvSpPr>
        <dsp:cNvPr id="0" name=""/>
        <dsp:cNvSpPr/>
      </dsp:nvSpPr>
      <dsp:spPr>
        <a:xfrm>
          <a:off x="193406" y="2723253"/>
          <a:ext cx="1750294" cy="153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badi" panose="020B0604020104020204" pitchFamily="34" charset="0"/>
            </a:rPr>
            <a:t>Año 2007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Abadi" panose="020B0604020104020204" pitchFamily="34" charset="0"/>
            </a:rPr>
            <a:t>Ley 26.270 – Ley de Promoción del Desarrollo y Producción de la Biotecnología Moderna</a:t>
          </a:r>
          <a:endParaRPr lang="en-US" sz="1400" b="1" kern="1200" dirty="0">
            <a:latin typeface="Abadi" panose="020B0604020104020204" pitchFamily="34" charset="0"/>
          </a:endParaRPr>
        </a:p>
      </dsp:txBody>
      <dsp:txXfrm>
        <a:off x="193406" y="2723253"/>
        <a:ext cx="1750294" cy="1534235"/>
      </dsp:txXfrm>
    </dsp:sp>
    <dsp:sp modelId="{11313D66-ECB6-454D-AF71-83E8F4880976}">
      <dsp:nvSpPr>
        <dsp:cNvPr id="0" name=""/>
        <dsp:cNvSpPr/>
      </dsp:nvSpPr>
      <dsp:spPr>
        <a:xfrm>
          <a:off x="1613457" y="2001260"/>
          <a:ext cx="330244" cy="330244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131372"/>
            <a:satOff val="1730"/>
            <a:lumOff val="10359"/>
            <a:alphaOff val="0"/>
          </a:schemeClr>
        </a:solidFill>
        <a:ln w="6350" cap="flat" cmpd="sng" algn="ctr">
          <a:solidFill>
            <a:schemeClr val="accent2">
              <a:shade val="50000"/>
              <a:hueOff val="-131372"/>
              <a:satOff val="1730"/>
              <a:lumOff val="103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B903F-FFB0-4594-9AC9-09A5C67FCC42}">
      <dsp:nvSpPr>
        <dsp:cNvPr id="0" name=""/>
        <dsp:cNvSpPr/>
      </dsp:nvSpPr>
      <dsp:spPr>
        <a:xfrm rot="5400000">
          <a:off x="2530596" y="1613778"/>
          <a:ext cx="1165116" cy="193872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262744"/>
            <a:satOff val="3459"/>
            <a:lumOff val="20719"/>
            <a:alphaOff val="0"/>
          </a:schemeClr>
        </a:solidFill>
        <a:ln w="6350" cap="flat" cmpd="sng" algn="ctr">
          <a:solidFill>
            <a:schemeClr val="accent2">
              <a:shade val="50000"/>
              <a:hueOff val="-262744"/>
              <a:satOff val="3459"/>
              <a:lumOff val="207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C2969-F94F-4D2C-928E-8A964B17C17C}">
      <dsp:nvSpPr>
        <dsp:cNvPr id="0" name=""/>
        <dsp:cNvSpPr/>
      </dsp:nvSpPr>
      <dsp:spPr>
        <a:xfrm>
          <a:off x="2336109" y="2193040"/>
          <a:ext cx="1750294" cy="153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badi" panose="020B0604020104020204" pitchFamily="34" charset="0"/>
            </a:rPr>
            <a:t>Año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Abadi" panose="020B0604020104020204" pitchFamily="34" charset="0"/>
            </a:rPr>
            <a:t>Decreto Reglamentario N° 50/2018 </a:t>
          </a:r>
          <a:endParaRPr lang="es-AR" sz="1400" b="1" kern="1200" dirty="0">
            <a:latin typeface="Abadi" panose="020B0604020104020204" pitchFamily="34" charset="0"/>
          </a:endParaRPr>
        </a:p>
      </dsp:txBody>
      <dsp:txXfrm>
        <a:off x="2336109" y="2193040"/>
        <a:ext cx="1750294" cy="1534235"/>
      </dsp:txXfrm>
    </dsp:sp>
    <dsp:sp modelId="{3864216F-66AE-4311-8C21-5064C3DE4940}">
      <dsp:nvSpPr>
        <dsp:cNvPr id="0" name=""/>
        <dsp:cNvSpPr/>
      </dsp:nvSpPr>
      <dsp:spPr>
        <a:xfrm>
          <a:off x="3756159" y="1471046"/>
          <a:ext cx="330244" cy="330244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A1D98-9F92-491C-A58D-87DC45F1BD32}">
      <dsp:nvSpPr>
        <dsp:cNvPr id="0" name=""/>
        <dsp:cNvSpPr/>
      </dsp:nvSpPr>
      <dsp:spPr>
        <a:xfrm rot="5400000">
          <a:off x="4673298" y="1083564"/>
          <a:ext cx="1165116" cy="193872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525487"/>
            <a:satOff val="6918"/>
            <a:lumOff val="41437"/>
            <a:alphaOff val="0"/>
          </a:schemeClr>
        </a:solidFill>
        <a:ln w="6350" cap="flat" cmpd="sng" algn="ctr">
          <a:solidFill>
            <a:schemeClr val="accent2">
              <a:shade val="50000"/>
              <a:hueOff val="-525487"/>
              <a:satOff val="6918"/>
              <a:lumOff val="414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68736-B52D-4FC8-A662-D42B633F21F5}">
      <dsp:nvSpPr>
        <dsp:cNvPr id="0" name=""/>
        <dsp:cNvSpPr/>
      </dsp:nvSpPr>
      <dsp:spPr>
        <a:xfrm>
          <a:off x="4478812" y="1662826"/>
          <a:ext cx="1750294" cy="153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i="0" kern="1200" dirty="0">
              <a:latin typeface="Abadi" panose="020B0604020104020204" pitchFamily="34" charset="0"/>
            </a:rPr>
            <a:t>Año 2021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Abadi" panose="020B0604020104020204" pitchFamily="34" charset="0"/>
            </a:rPr>
            <a:t>Decreto Reglamentario </a:t>
          </a:r>
          <a:r>
            <a:rPr lang="es-AR" sz="1400" b="0" i="0" kern="1200" dirty="0">
              <a:latin typeface="Abadi" panose="020B0604020104020204" pitchFamily="34" charset="0"/>
            </a:rPr>
            <a:t>289/2021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0" i="0" kern="1200" dirty="0">
              <a:latin typeface="Abadi" panose="020B0604020104020204" pitchFamily="34" charset="0"/>
            </a:rPr>
            <a:t>Res. AFIP 4934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0" i="0" kern="1200" dirty="0">
              <a:latin typeface="Abadi" panose="020B0604020104020204" pitchFamily="34" charset="0"/>
            </a:rPr>
            <a:t>Res. AFIP 5059</a:t>
          </a:r>
          <a:endParaRPr lang="es-AR" sz="1400" b="1" i="0" kern="1200" dirty="0">
            <a:latin typeface="Abadi" panose="020B0604020104020204" pitchFamily="34" charset="0"/>
          </a:endParaRPr>
        </a:p>
      </dsp:txBody>
      <dsp:txXfrm>
        <a:off x="4478812" y="1662826"/>
        <a:ext cx="1750294" cy="1534235"/>
      </dsp:txXfrm>
    </dsp:sp>
    <dsp:sp modelId="{F530592E-D7A3-40F8-A460-D112EB9AA418}">
      <dsp:nvSpPr>
        <dsp:cNvPr id="0" name=""/>
        <dsp:cNvSpPr/>
      </dsp:nvSpPr>
      <dsp:spPr>
        <a:xfrm>
          <a:off x="5898862" y="940832"/>
          <a:ext cx="330244" cy="330244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525487"/>
            <a:satOff val="6918"/>
            <a:lumOff val="41437"/>
            <a:alphaOff val="0"/>
          </a:schemeClr>
        </a:solidFill>
        <a:ln w="6350" cap="flat" cmpd="sng" algn="ctr">
          <a:solidFill>
            <a:schemeClr val="accent2">
              <a:shade val="50000"/>
              <a:hueOff val="-525487"/>
              <a:satOff val="6918"/>
              <a:lumOff val="414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BC3E3-2978-4A6E-A9A0-42A4C9E85293}">
      <dsp:nvSpPr>
        <dsp:cNvPr id="0" name=""/>
        <dsp:cNvSpPr/>
      </dsp:nvSpPr>
      <dsp:spPr>
        <a:xfrm rot="5400000">
          <a:off x="6816001" y="553350"/>
          <a:ext cx="1165116" cy="193872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3427-31FB-437E-90A1-9ADD3C63A6B9}">
      <dsp:nvSpPr>
        <dsp:cNvPr id="0" name=""/>
        <dsp:cNvSpPr/>
      </dsp:nvSpPr>
      <dsp:spPr>
        <a:xfrm>
          <a:off x="6621514" y="1132612"/>
          <a:ext cx="1750294" cy="153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i="0" kern="1200" dirty="0">
              <a:latin typeface="Abadi" panose="020B0604020104020204" pitchFamily="34" charset="0"/>
            </a:rPr>
            <a:t>Año 2022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s-AR" sz="1400" b="1" kern="1200" dirty="0">
              <a:latin typeface="Abadi" panose="020B0604020104020204" pitchFamily="34" charset="0"/>
            </a:rPr>
            <a:t>Ley 27.685 –Ley de Promoción del Desarrollo y Producción de la Biotecnología Moderna y la Nanotecnología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s-AR" sz="1400" kern="1200" dirty="0">
              <a:latin typeface="Abadi" panose="020B0604020104020204" pitchFamily="34" charset="0"/>
            </a:rPr>
            <a:t>Decreto Reglamentario </a:t>
          </a:r>
          <a:r>
            <a:rPr lang="es-AR" sz="1400" b="0" i="0" kern="1200" dirty="0">
              <a:latin typeface="Abadi" panose="020B0604020104020204" pitchFamily="34" charset="0"/>
            </a:rPr>
            <a:t>853/2022</a:t>
          </a:r>
          <a:endParaRPr lang="es-AR" sz="1400" b="1" i="0" kern="1200" dirty="0">
            <a:latin typeface="Abadi" panose="020B0604020104020204" pitchFamily="34" charset="0"/>
          </a:endParaRPr>
        </a:p>
      </dsp:txBody>
      <dsp:txXfrm>
        <a:off x="6621514" y="1132612"/>
        <a:ext cx="1750294" cy="1534235"/>
      </dsp:txXfrm>
    </dsp:sp>
    <dsp:sp modelId="{9CECD31F-E9CB-44A6-82EB-C691D78ADBBA}">
      <dsp:nvSpPr>
        <dsp:cNvPr id="0" name=""/>
        <dsp:cNvSpPr/>
      </dsp:nvSpPr>
      <dsp:spPr>
        <a:xfrm>
          <a:off x="8041565" y="410618"/>
          <a:ext cx="330244" cy="330244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262744"/>
            <a:satOff val="3459"/>
            <a:lumOff val="20719"/>
            <a:alphaOff val="0"/>
          </a:schemeClr>
        </a:solidFill>
        <a:ln w="6350" cap="flat" cmpd="sng" algn="ctr">
          <a:solidFill>
            <a:schemeClr val="accent2">
              <a:shade val="50000"/>
              <a:hueOff val="-262744"/>
              <a:satOff val="3459"/>
              <a:lumOff val="207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65549-DEF2-448D-83B3-B490C294DE78}">
      <dsp:nvSpPr>
        <dsp:cNvPr id="0" name=""/>
        <dsp:cNvSpPr/>
      </dsp:nvSpPr>
      <dsp:spPr>
        <a:xfrm rot="5400000">
          <a:off x="8958704" y="23136"/>
          <a:ext cx="1165116" cy="193872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131372"/>
            <a:satOff val="1730"/>
            <a:lumOff val="10359"/>
            <a:alphaOff val="0"/>
          </a:schemeClr>
        </a:solidFill>
        <a:ln w="6350" cap="flat" cmpd="sng" algn="ctr">
          <a:solidFill>
            <a:schemeClr val="accent2">
              <a:shade val="50000"/>
              <a:hueOff val="-131372"/>
              <a:satOff val="1730"/>
              <a:lumOff val="103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B8DED-ECEB-4BF6-B45C-A1E0557C747D}">
      <dsp:nvSpPr>
        <dsp:cNvPr id="0" name=""/>
        <dsp:cNvSpPr/>
      </dsp:nvSpPr>
      <dsp:spPr>
        <a:xfrm>
          <a:off x="8764217" y="602398"/>
          <a:ext cx="1750294" cy="153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i="0" kern="1200" dirty="0">
              <a:latin typeface="Abadi" panose="020B0604020104020204" pitchFamily="34" charset="0"/>
            </a:rPr>
            <a:t>Año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Abadi" panose="020B0604020104020204" pitchFamily="34" charset="0"/>
            </a:rPr>
            <a:t> Res. AFIP 5377 (modifica Res. 4934 y 5059)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Abadi" panose="020B0604020104020204" pitchFamily="34" charset="0"/>
            </a:rPr>
            <a:t>Resolución General (SEC) 348/2023</a:t>
          </a:r>
          <a:endParaRPr lang="es-AR" sz="1400" b="1" i="0" kern="1200" dirty="0">
            <a:latin typeface="Abadi" panose="020B0604020104020204" pitchFamily="34" charset="0"/>
          </a:endParaRPr>
        </a:p>
      </dsp:txBody>
      <dsp:txXfrm>
        <a:off x="8764217" y="602398"/>
        <a:ext cx="1750294" cy="1534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EA31D-3F2C-4D9B-BF59-E932FB468703}">
      <dsp:nvSpPr>
        <dsp:cNvPr id="0" name=""/>
        <dsp:cNvSpPr/>
      </dsp:nvSpPr>
      <dsp:spPr>
        <a:xfrm>
          <a:off x="1131679" y="0"/>
          <a:ext cx="4998720" cy="499872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EA6F4-C93A-4ACB-80C8-1C4410DEB4A2}">
      <dsp:nvSpPr>
        <dsp:cNvPr id="0" name=""/>
        <dsp:cNvSpPr/>
      </dsp:nvSpPr>
      <dsp:spPr>
        <a:xfrm>
          <a:off x="3631477" y="517728"/>
          <a:ext cx="3248290" cy="832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badi" panose="020B0604020104020204" pitchFamily="34" charset="0"/>
            </a:rPr>
            <a:t>Promoción de Proyectos específicos basados en la biotecnología y la nanotecnología (no el desarrollo de una actividad en general)</a:t>
          </a:r>
          <a:endParaRPr lang="es-AR" sz="1400" kern="1200" dirty="0">
            <a:latin typeface="Abadi" panose="020B0604020104020204" pitchFamily="34" charset="0"/>
          </a:endParaRPr>
        </a:p>
      </dsp:txBody>
      <dsp:txXfrm>
        <a:off x="3672096" y="558347"/>
        <a:ext cx="3167052" cy="750837"/>
      </dsp:txXfrm>
    </dsp:sp>
    <dsp:sp modelId="{44E4BD37-E0E5-45D9-9E71-A59361BCB01F}">
      <dsp:nvSpPr>
        <dsp:cNvPr id="0" name=""/>
        <dsp:cNvSpPr/>
      </dsp:nvSpPr>
      <dsp:spPr>
        <a:xfrm>
          <a:off x="3639746" y="1501087"/>
          <a:ext cx="3249168" cy="5672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badi" panose="020B0604020104020204" pitchFamily="34" charset="0"/>
            </a:rPr>
            <a:t>Elección por concurso y asignación de beneficios en función de cupo presupuestario y reglas de mérito</a:t>
          </a:r>
          <a:endParaRPr lang="es-AR" sz="1400" kern="1200" dirty="0">
            <a:latin typeface="Abadi" panose="020B0604020104020204" pitchFamily="34" charset="0"/>
          </a:endParaRPr>
        </a:p>
      </dsp:txBody>
      <dsp:txXfrm>
        <a:off x="3667436" y="1528777"/>
        <a:ext cx="3193788" cy="511857"/>
      </dsp:txXfrm>
    </dsp:sp>
    <dsp:sp modelId="{59D5668F-213C-47A2-842B-2976D529929E}">
      <dsp:nvSpPr>
        <dsp:cNvPr id="0" name=""/>
        <dsp:cNvSpPr/>
      </dsp:nvSpPr>
      <dsp:spPr>
        <a:xfrm>
          <a:off x="3622331" y="2222953"/>
          <a:ext cx="3249168" cy="7138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badi" panose="020B0604020104020204" pitchFamily="34" charset="0"/>
            </a:rPr>
            <a:t>Necesidad de registración del proyecto ante la Autoridad de Aplicación – Fiscalización</a:t>
          </a:r>
          <a:endParaRPr lang="es-AR" sz="1400" kern="1200" dirty="0">
            <a:latin typeface="Abadi" panose="020B0604020104020204" pitchFamily="34" charset="0"/>
          </a:endParaRPr>
        </a:p>
      </dsp:txBody>
      <dsp:txXfrm>
        <a:off x="3657179" y="2257801"/>
        <a:ext cx="3179472" cy="644172"/>
      </dsp:txXfrm>
    </dsp:sp>
    <dsp:sp modelId="{E634B5C6-1C68-44C2-9678-893C39015A8A}">
      <dsp:nvSpPr>
        <dsp:cNvPr id="0" name=""/>
        <dsp:cNvSpPr/>
      </dsp:nvSpPr>
      <dsp:spPr>
        <a:xfrm>
          <a:off x="3631039" y="3090815"/>
          <a:ext cx="3249168" cy="963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Abadi" panose="020B0604020104020204" pitchFamily="34" charset="0"/>
            </a:rPr>
            <a:t>Autoridad de Aplicación: Secretaría de Economía del Conocimiento (con apoyo de una Comisión Consultiva para la </a:t>
          </a:r>
          <a:r>
            <a:rPr lang="es-ES" sz="1400" kern="1200" dirty="0">
              <a:latin typeface="Abadi" panose="020B0604020104020204" pitchFamily="34" charset="0"/>
            </a:rPr>
            <a:t>Promoción de la Biotecnología y la Nanotecnología)</a:t>
          </a:r>
          <a:endParaRPr lang="es-AR" sz="1400" kern="1200" dirty="0">
            <a:latin typeface="Abadi" panose="020B0604020104020204" pitchFamily="34" charset="0"/>
          </a:endParaRPr>
        </a:p>
      </dsp:txBody>
      <dsp:txXfrm>
        <a:off x="3678056" y="3137832"/>
        <a:ext cx="3155134" cy="869124"/>
      </dsp:txXfrm>
    </dsp:sp>
    <dsp:sp modelId="{34FFD36A-7C0A-41F1-B14F-1F45B32F3E62}">
      <dsp:nvSpPr>
        <dsp:cNvPr id="0" name=""/>
        <dsp:cNvSpPr/>
      </dsp:nvSpPr>
      <dsp:spPr>
        <a:xfrm>
          <a:off x="3657162" y="4226334"/>
          <a:ext cx="3249168" cy="5672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badi" panose="020B0604020104020204" pitchFamily="34" charset="0"/>
            </a:rPr>
            <a:t>Distintos beneficios s/ se trate de proyectos de I+D o proyectos de producción</a:t>
          </a:r>
          <a:endParaRPr lang="es-AR" sz="1400" kern="1200" dirty="0">
            <a:latin typeface="Abadi" panose="020B0604020104020204" pitchFamily="34" charset="0"/>
          </a:endParaRPr>
        </a:p>
      </dsp:txBody>
      <dsp:txXfrm>
        <a:off x="3684852" y="4254024"/>
        <a:ext cx="3193788" cy="511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05100-B772-4D7B-AE60-4F0664D4C479}">
      <dsp:nvSpPr>
        <dsp:cNvPr id="0" name=""/>
        <dsp:cNvSpPr/>
      </dsp:nvSpPr>
      <dsp:spPr>
        <a:xfrm rot="10800000">
          <a:off x="2569398" y="24991"/>
          <a:ext cx="8719338" cy="836005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0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0" kern="1200" dirty="0">
              <a:latin typeface="Abadi" panose="020B0604020104020204" pitchFamily="34" charset="0"/>
            </a:rPr>
            <a:t>Ser una persona humana o jurídica constituida en Argentina</a:t>
          </a:r>
        </a:p>
      </dsp:txBody>
      <dsp:txXfrm rot="10800000">
        <a:off x="2778399" y="24991"/>
        <a:ext cx="8510337" cy="836005"/>
      </dsp:txXfrm>
    </dsp:sp>
    <dsp:sp modelId="{18DE497C-10AA-4BB3-8BCB-9C7A9C3C9C33}">
      <dsp:nvSpPr>
        <dsp:cNvPr id="0" name=""/>
        <dsp:cNvSpPr/>
      </dsp:nvSpPr>
      <dsp:spPr>
        <a:xfrm>
          <a:off x="1734544" y="15780"/>
          <a:ext cx="804818" cy="8048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1684E-ECC3-4BF3-B7E3-58E4F613ACDB}">
      <dsp:nvSpPr>
        <dsp:cNvPr id="0" name=""/>
        <dsp:cNvSpPr/>
      </dsp:nvSpPr>
      <dsp:spPr>
        <a:xfrm rot="10800000">
          <a:off x="2582437" y="1080283"/>
          <a:ext cx="8719338" cy="836005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0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0" kern="1200" dirty="0">
              <a:latin typeface="Abadi" panose="020B0604020104020204" pitchFamily="34" charset="0"/>
            </a:rPr>
            <a:t>Realizar las actividades objeto del presente Régimen en Argentina, por cuenta propia </a:t>
          </a:r>
        </a:p>
      </dsp:txBody>
      <dsp:txXfrm rot="10800000">
        <a:off x="2791438" y="1080283"/>
        <a:ext cx="8510337" cy="836005"/>
      </dsp:txXfrm>
    </dsp:sp>
    <dsp:sp modelId="{335AE792-4B28-4591-8D81-D2C262198BFB}">
      <dsp:nvSpPr>
        <dsp:cNvPr id="0" name=""/>
        <dsp:cNvSpPr/>
      </dsp:nvSpPr>
      <dsp:spPr>
        <a:xfrm>
          <a:off x="1734544" y="1092029"/>
          <a:ext cx="804818" cy="8048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37B2D-B21E-4E9E-B4CC-1BDCCBA912AA}">
      <dsp:nvSpPr>
        <dsp:cNvPr id="0" name=""/>
        <dsp:cNvSpPr/>
      </dsp:nvSpPr>
      <dsp:spPr>
        <a:xfrm rot="10800000">
          <a:off x="2577762" y="2183027"/>
          <a:ext cx="8719338" cy="836005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0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0" kern="1200" dirty="0">
              <a:latin typeface="Abadi" panose="020B0604020104020204" pitchFamily="34" charset="0"/>
            </a:rPr>
            <a:t>Estar en curso normal de sus obligaciones impositivas y provisionales</a:t>
          </a:r>
        </a:p>
      </dsp:txBody>
      <dsp:txXfrm rot="10800000">
        <a:off x="2786763" y="2183027"/>
        <a:ext cx="8510337" cy="836005"/>
      </dsp:txXfrm>
    </dsp:sp>
    <dsp:sp modelId="{C050910A-9635-41EE-BDA3-563B0DE63931}">
      <dsp:nvSpPr>
        <dsp:cNvPr id="0" name=""/>
        <dsp:cNvSpPr/>
      </dsp:nvSpPr>
      <dsp:spPr>
        <a:xfrm>
          <a:off x="1734544" y="2168278"/>
          <a:ext cx="804818" cy="8048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AB516-697F-4560-9E1A-596D0FB2B3BE}">
      <dsp:nvSpPr>
        <dsp:cNvPr id="0" name=""/>
        <dsp:cNvSpPr/>
      </dsp:nvSpPr>
      <dsp:spPr>
        <a:xfrm rot="10800000">
          <a:off x="2519930" y="3246351"/>
          <a:ext cx="8779939" cy="804818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0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0" kern="1200" dirty="0">
              <a:latin typeface="Abadi" panose="020B0604020104020204" pitchFamily="34" charset="0"/>
            </a:rPr>
            <a:t>Acreditar solvencia</a:t>
          </a:r>
          <a:r>
            <a:rPr lang="es-ES" sz="1800" b="0" i="0" kern="1200" dirty="0"/>
            <a:t> técnica y capacidad económica y financiera para hacer frente al proyecto.</a:t>
          </a:r>
          <a:r>
            <a:rPr lang="es-AR" sz="1800" b="0" kern="1200" dirty="0">
              <a:latin typeface="Abadi" panose="020B0604020104020204" pitchFamily="34" charset="0"/>
            </a:rPr>
            <a:t> </a:t>
          </a:r>
        </a:p>
      </dsp:txBody>
      <dsp:txXfrm rot="10800000">
        <a:off x="2721134" y="3246351"/>
        <a:ext cx="8578735" cy="804818"/>
      </dsp:txXfrm>
    </dsp:sp>
    <dsp:sp modelId="{BF52D8E5-D673-445B-909B-2514917E25A3}">
      <dsp:nvSpPr>
        <dsp:cNvPr id="0" name=""/>
        <dsp:cNvSpPr/>
      </dsp:nvSpPr>
      <dsp:spPr>
        <a:xfrm>
          <a:off x="1719394" y="3228935"/>
          <a:ext cx="804818" cy="80481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6E68B-D189-443E-A32F-85F7D8143166}">
      <dsp:nvSpPr>
        <dsp:cNvPr id="0" name=""/>
        <dsp:cNvSpPr/>
      </dsp:nvSpPr>
      <dsp:spPr>
        <a:xfrm rot="10800000">
          <a:off x="2493483" y="4274184"/>
          <a:ext cx="8781415" cy="804818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0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Estar inscripto en el Registro Único de la Matriz Productiva (RUMP) y haber cumplido todos los trámites, permisos y gestiones que se requieran para desarrollar el proyecto. </a:t>
          </a:r>
          <a:endParaRPr lang="es-AR" sz="1800" b="0" kern="1200" dirty="0">
            <a:latin typeface="Abadi" panose="020B0604020104020204" pitchFamily="34" charset="0"/>
          </a:endParaRPr>
        </a:p>
      </dsp:txBody>
      <dsp:txXfrm rot="10800000">
        <a:off x="2694687" y="4274184"/>
        <a:ext cx="8580211" cy="804818"/>
      </dsp:txXfrm>
    </dsp:sp>
    <dsp:sp modelId="{48A3ED6D-3D42-478F-9C15-20EE73C7C047}">
      <dsp:nvSpPr>
        <dsp:cNvPr id="0" name=""/>
        <dsp:cNvSpPr/>
      </dsp:nvSpPr>
      <dsp:spPr>
        <a:xfrm>
          <a:off x="1719025" y="4273997"/>
          <a:ext cx="804818" cy="804818"/>
        </a:xfrm>
        <a:prstGeom prst="ellipse">
          <a:avLst/>
        </a:prstGeom>
        <a:blipFill>
          <a:blip xmlns:r="http://schemas.openxmlformats.org/officeDocument/2006/relationships"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00EE8-6296-4FC9-8E0C-3FC1CC18FA27}">
      <dsp:nvSpPr>
        <dsp:cNvPr id="0" name=""/>
        <dsp:cNvSpPr/>
      </dsp:nvSpPr>
      <dsp:spPr>
        <a:xfrm>
          <a:off x="0" y="588366"/>
          <a:ext cx="2885281" cy="1731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badi" panose="020B0604020104020204" pitchFamily="34" charset="0"/>
            </a:rPr>
            <a:t>Permanencia y afectación de los bienes promovidos</a:t>
          </a:r>
          <a:endParaRPr lang="es-AR" sz="1700" kern="1200" dirty="0">
            <a:latin typeface="Abadi" panose="020B0604020104020204" pitchFamily="34" charset="0"/>
          </a:endParaRPr>
        </a:p>
      </dsp:txBody>
      <dsp:txXfrm>
        <a:off x="0" y="588366"/>
        <a:ext cx="2885281" cy="1731168"/>
      </dsp:txXfrm>
    </dsp:sp>
    <dsp:sp modelId="{845CE625-FF4D-4D19-AE17-8058B66BF060}">
      <dsp:nvSpPr>
        <dsp:cNvPr id="0" name=""/>
        <dsp:cNvSpPr/>
      </dsp:nvSpPr>
      <dsp:spPr>
        <a:xfrm>
          <a:off x="3173809" y="588366"/>
          <a:ext cx="2885281" cy="173116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badi" panose="020B0604020104020204" pitchFamily="34" charset="0"/>
            </a:rPr>
            <a:t>Contabilidad Separada</a:t>
          </a:r>
          <a:endParaRPr lang="es-AR" sz="1700" kern="1200" dirty="0">
            <a:latin typeface="Abadi" panose="020B0604020104020204" pitchFamily="34" charset="0"/>
          </a:endParaRPr>
        </a:p>
      </dsp:txBody>
      <dsp:txXfrm>
        <a:off x="3173809" y="588366"/>
        <a:ext cx="2885281" cy="1731168"/>
      </dsp:txXfrm>
    </dsp:sp>
    <dsp:sp modelId="{75347BF8-EF01-4433-BB6F-46ED444EEF6F}">
      <dsp:nvSpPr>
        <dsp:cNvPr id="0" name=""/>
        <dsp:cNvSpPr/>
      </dsp:nvSpPr>
      <dsp:spPr>
        <a:xfrm>
          <a:off x="6347618" y="588366"/>
          <a:ext cx="2885281" cy="173116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badi" panose="020B0604020104020204" pitchFamily="34" charset="0"/>
            </a:rPr>
            <a:t>Aprobación de Auditorías Anuales (pago de tasa 4%)</a:t>
          </a:r>
          <a:endParaRPr lang="es-AR" sz="1700" kern="1200" dirty="0">
            <a:latin typeface="Abadi" panose="020B0604020104020204" pitchFamily="34" charset="0"/>
          </a:endParaRPr>
        </a:p>
      </dsp:txBody>
      <dsp:txXfrm>
        <a:off x="6347618" y="588366"/>
        <a:ext cx="2885281" cy="1731168"/>
      </dsp:txXfrm>
    </dsp:sp>
    <dsp:sp modelId="{9729BCF0-3CF0-4741-9445-5E5564A5D0FA}">
      <dsp:nvSpPr>
        <dsp:cNvPr id="0" name=""/>
        <dsp:cNvSpPr/>
      </dsp:nvSpPr>
      <dsp:spPr>
        <a:xfrm>
          <a:off x="1586904" y="2608063"/>
          <a:ext cx="2885281" cy="173116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badi" panose="020B0604020104020204" pitchFamily="34" charset="0"/>
            </a:rPr>
            <a:t>Cumplimiento de las obligaciones tributarias y previsionales:</a:t>
          </a:r>
          <a:endParaRPr lang="es-AR" sz="1700" kern="1200" dirty="0">
            <a:latin typeface="Abadi" panose="020B0604020104020204" pitchFamily="34" charset="0"/>
          </a:endParaRPr>
        </a:p>
      </dsp:txBody>
      <dsp:txXfrm>
        <a:off x="1586904" y="2608063"/>
        <a:ext cx="2885281" cy="1731168"/>
      </dsp:txXfrm>
    </dsp:sp>
    <dsp:sp modelId="{9876AD5F-8CC2-46C6-BF5A-82972C220B8A}">
      <dsp:nvSpPr>
        <dsp:cNvPr id="0" name=""/>
        <dsp:cNvSpPr/>
      </dsp:nvSpPr>
      <dsp:spPr>
        <a:xfrm>
          <a:off x="4760714" y="2608063"/>
          <a:ext cx="2885281" cy="173116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badi" panose="020B0604020104020204" pitchFamily="34" charset="0"/>
            </a:rPr>
            <a:t>Constitución y mantenimiento de la Garantía por el Beneficio Fiscal Otorgado (IVA)</a:t>
          </a:r>
          <a:endParaRPr lang="es-AR" sz="1700" kern="1200" dirty="0">
            <a:latin typeface="Abadi" panose="020B0604020104020204" pitchFamily="34" charset="0"/>
          </a:endParaRPr>
        </a:p>
      </dsp:txBody>
      <dsp:txXfrm>
        <a:off x="4760714" y="2608063"/>
        <a:ext cx="2885281" cy="173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934AA-DDE4-F67E-EC42-511199FE6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BEFC97-AC27-4671-0F33-C59324347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4BF4AB-5754-7DE5-3D51-3D02AD3D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C387D-C101-B60C-955E-BE61E47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BCAA27-B79C-A676-BD69-B7023BAF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6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1896C-7F1F-E4A1-5FC8-684DDED8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0B53A3-B615-2F43-A4CE-A8B2A95E0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94D9E-CC40-BCCA-7235-66EBE53F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55E79-0D25-D7BF-D78A-3922F74A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A08729-6F2A-7A65-F686-65C23A7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A37A96-4A70-350E-FDBA-28B52302D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6BF492-3554-37D9-BF47-32679B4C8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BE55D-5826-CC9E-F928-B3038375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7415C0-7B37-E573-6AF2-E72B7A6D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13B74-D4BE-AF82-03CE-BF3F2977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0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07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1E89B-7C92-AB9A-0C6E-232E7D9D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2DC9FF-4094-2280-39DA-D9AAF42B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E94624-5470-5CE9-2FA8-34A38D05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D24A3-B82C-C74C-0BF1-ABEBBDC9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2B1564-E5D9-D66B-D09D-372E3C60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29EE0-A290-CB33-E431-169D6454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D6D197-28B3-3B50-86E8-64BE54B04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0FACEA-D271-6A91-42D3-B3521297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E41623-74F0-C8C4-BAB4-76E03125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C42192-F693-49B3-637E-A8024161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5D19E-9363-2F4B-3C54-21AF9988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56CF7-698B-FF3F-9392-E1F068276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3A966A-CF48-8388-FE25-6B0C8519E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D074B6-1910-C399-386E-AE0A9B37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0CE3FB-9EC6-C5EF-1209-6AA900D9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893AE-3E5D-C951-C1EE-E1E83CDB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05767-7C2F-2AAF-8F02-6A37EDDF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02A8CF-FCBC-D1FF-3169-BF69F482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BF5B78-9DFC-CE77-C96F-1E5E53CDF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C62266-7169-8BFA-61EE-AAAD82946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1E97C4-E1E3-8F7D-62C4-7357665C4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8BB019-106B-97B1-1203-D0FC76E5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7992AA-7D4B-98F0-12D3-4EBE302F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D9E65E-6A62-85EE-9376-22FC7FAF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13808-4FAF-BD94-2AD5-7DB18C08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B6908D-706F-DDCD-1636-9F016997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CE91F6-0222-F5AD-35ED-90899AB2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FB4121-78A2-945D-DADD-B0BD8D90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8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4D209-8185-7D9F-872B-8F8BDAE1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28CACD-D987-02E1-AB84-987A222C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F0E041-9FF8-AD62-46E1-0E2AC7E4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A44A3-CA6D-BF70-1B6E-E1C4F9B2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43E9D-4648-138A-C378-770136A1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B4F039-EC2B-F210-A9F0-34C5D2E62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DB6DA3-381E-CF0E-3C7E-74EDF427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035E8-4991-11A6-9883-6BF3FB0E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253962-3E31-C8F3-C619-FF4B5051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29692-AA29-932B-12FD-46CA9F40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1C2E0E-CF30-A628-B932-135373BFD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EBF3C6-0E82-18D9-A64F-999076E9C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CF3903-7D6C-4C8E-B177-C4E2B2F8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3316FC-6DC2-9A5A-A061-CCAE2B73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6A67BD-4EB6-1BD5-F05F-C6E0BC0F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9488C4-CF65-0680-7279-5A96776A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C6E960-AD23-838E-D760-1EA37A0A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B4093-849C-056F-725D-96809D8E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6AA4-B6A0-413B-85A2-C80E8B9CDF3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674A7-8183-4FB8-DB57-B6F755094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B6E93E-BEA4-928B-8B83-A5D87F86E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F74A-5AD5-411D-B769-EB5CD74C5D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7.png"/><Relationship Id="rId5" Type="http://schemas.openxmlformats.org/officeDocument/2006/relationships/image" Target="../media/image39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38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11" Type="http://schemas.openxmlformats.org/officeDocument/2006/relationships/image" Target="../media/image7.png"/><Relationship Id="rId5" Type="http://schemas.openxmlformats.org/officeDocument/2006/relationships/image" Target="../media/image4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44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49.sv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3.sv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Data" Target="../diagrams/data1.xml"/><Relationship Id="rId5" Type="http://schemas.openxmlformats.org/officeDocument/2006/relationships/image" Target="../media/image6.png"/><Relationship Id="rId15" Type="http://schemas.microsoft.com/office/2007/relationships/diagramDrawing" Target="../diagrams/drawing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hart" Target="../charts/chart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3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.png"/><Relationship Id="rId5" Type="http://schemas.openxmlformats.org/officeDocument/2006/relationships/image" Target="../media/image33.svg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13.sv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7.png"/><Relationship Id="rId5" Type="http://schemas.openxmlformats.org/officeDocument/2006/relationships/image" Target="../media/image39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38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93A59E-1D15-A2C9-A585-AF53C1EB4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764" y="4445592"/>
            <a:ext cx="10505424" cy="1193138"/>
          </a:xfrm>
        </p:spPr>
        <p:txBody>
          <a:bodyPr>
            <a:noAutofit/>
          </a:bodyPr>
          <a:lstStyle/>
          <a:p>
            <a:r>
              <a:rPr lang="es-ES" sz="3300" spc="100" dirty="0">
                <a:latin typeface="Abadi" panose="020B0604020104020204" pitchFamily="34" charset="0"/>
              </a:rPr>
              <a:t>Régimen de Promoción del Desarrollo y Producción de la Biotecnología Moderna y la Nanotecnología</a:t>
            </a:r>
            <a:endParaRPr lang="en-US" sz="33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ADF171-15E3-D369-617C-036A1A328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59" r="2" b="6252"/>
          <a:stretch/>
        </p:blipFill>
        <p:spPr>
          <a:xfrm>
            <a:off x="1410646" y="720361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12" descr="Declaracion de interes de la Asociacion Argentina de Estudios Fiscales en  relacion a las Jornadas de Derecho Aduanero (UBA - Facultad de Derecho) -  Mercojuris">
            <a:extLst>
              <a:ext uri="{FF2B5EF4-FFF2-40B4-BE49-F238E27FC236}">
                <a16:creationId xmlns:a16="http://schemas.microsoft.com/office/drawing/2014/main" id="{F9A57CAD-1C42-5EA5-78C8-85F5AFF6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2" y="145611"/>
            <a:ext cx="38766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8511C-F5C7-27D8-D8E3-E156AA1D8694}"/>
              </a:ext>
            </a:extLst>
          </p:cNvPr>
          <p:cNvSpPr txBox="1"/>
          <p:nvPr/>
        </p:nvSpPr>
        <p:spPr>
          <a:xfrm>
            <a:off x="5618211" y="274437"/>
            <a:ext cx="61065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Abadi" panose="020B0604020104020204" pitchFamily="34" charset="0"/>
              </a:rPr>
              <a:t>Curso “Regímenes promocionales y efectos tributarios”</a:t>
            </a:r>
            <a:endParaRPr lang="en-US" sz="2500" dirty="0">
              <a:latin typeface="Abadi" panose="020B0604020104020204" pitchFamily="34" charset="0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70F42300-0DBF-C303-BD98-F297CE000681}"/>
              </a:ext>
            </a:extLst>
          </p:cNvPr>
          <p:cNvGrpSpPr/>
          <p:nvPr/>
        </p:nvGrpSpPr>
        <p:grpSpPr>
          <a:xfrm>
            <a:off x="7675999" y="6119183"/>
            <a:ext cx="1473205" cy="326466"/>
            <a:chOff x="890422" y="890745"/>
            <a:chExt cx="3408679" cy="78079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0D9DD85-FEF0-EDF7-1770-EF950A39898A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4708B36C-3AB7-8DF7-D957-D468578F3D6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43155570-74D8-2031-7D48-2E633D78155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6D7B4C9D-62B1-8FE3-0DBC-BD0C24CD5B7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7312ECD9-73DD-7AF1-B304-AFBD5BAD87D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ED1E7F66-7D9F-82CF-3C35-96BE62802AC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3E015A8D-A077-C8A0-E2FD-7BF88A212C55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0C2DC19A-1BEA-91DE-29E7-BE4A5511F5F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08D9381C-E96F-7345-695F-B88D54C1C9B8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EE552752-2E3C-ABBC-E5AE-B36E4FCF60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5C95AC4C-4E2B-45D1-850C-4A1E244F949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9BC5EFD8-7060-EF47-5217-B2EFB261166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9D6F21C0-A01D-5A04-3C89-A1348E9D2D53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0E895DFD-AE23-B781-5F46-372BD96F720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3" name="object 18">
              <a:extLst>
                <a:ext uri="{FF2B5EF4-FFF2-40B4-BE49-F238E27FC236}">
                  <a16:creationId xmlns:a16="http://schemas.microsoft.com/office/drawing/2014/main" id="{9F7D29C9-ACDC-D714-4665-08573BEAD94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6C3393E4-75DB-B94F-98D7-4755C4E315FE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CE08984A-8542-AB23-D4D6-5D1258437CC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6" name="object 21">
              <a:extLst>
                <a:ext uri="{FF2B5EF4-FFF2-40B4-BE49-F238E27FC236}">
                  <a16:creationId xmlns:a16="http://schemas.microsoft.com/office/drawing/2014/main" id="{EAB01FDC-DF69-50EC-3C60-55B42FC44FB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DCA4A651-6E2F-F395-23D3-2F3D8347CFE2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5B5CD4D-1B42-4C06-9C79-D4F8A5AFBA36}"/>
              </a:ext>
            </a:extLst>
          </p:cNvPr>
          <p:cNvSpPr txBox="1"/>
          <p:nvPr/>
        </p:nvSpPr>
        <p:spPr>
          <a:xfrm>
            <a:off x="2176827" y="6043677"/>
            <a:ext cx="4980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badi" panose="020B0604020104020204" pitchFamily="34" charset="0"/>
              </a:rPr>
              <a:t>Luciana Virgile – María Inés Brandt</a:t>
            </a:r>
          </a:p>
        </p:txBody>
      </p:sp>
    </p:spTree>
    <p:extLst>
      <p:ext uri="{BB962C8B-B14F-4D97-AF65-F5344CB8AC3E}">
        <p14:creationId xmlns:p14="http://schemas.microsoft.com/office/powerpoint/2010/main" val="308895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3162" y="337123"/>
            <a:ext cx="5334930" cy="1340427"/>
          </a:xfrm>
        </p:spPr>
        <p:txBody>
          <a:bodyPr>
            <a:noAutofit/>
          </a:bodyPr>
          <a:lstStyle/>
          <a:p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r>
              <a:rPr lang="es-AR" sz="3300" b="1" dirty="0">
                <a:latin typeface="Abadi" panose="020B0604020104020204" pitchFamily="34" charset="0"/>
              </a:rPr>
              <a:t>Criterios de aprobación y elegibilidad</a:t>
            </a:r>
            <a:br>
              <a:rPr lang="es-AR" sz="3300" b="1" dirty="0">
                <a:latin typeface="Abadi" panose="020B0604020104020204" pitchFamily="34" charset="0"/>
              </a:rPr>
            </a:br>
            <a:endParaRPr lang="es-AR" sz="3300" b="1" dirty="0">
              <a:latin typeface="Abadi" panose="020B0604020104020204" pitchFamily="34" charset="0"/>
            </a:endParaRPr>
          </a:p>
        </p:txBody>
      </p:sp>
      <p:sp>
        <p:nvSpPr>
          <p:cNvPr id="14347" name="Freeform: Shape 143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49" name="Freeform: Shape 143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51" name="Freeform: Shape 143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53" name="Freeform: Shape 143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55" name="Freeform: Shape 143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340" name="Picture 4" descr="Podio PNG, Vectores, PSD, e Clipart Para Descarga Gratuita - Pngtree">
            <a:extLst>
              <a:ext uri="{FF2B5EF4-FFF2-40B4-BE49-F238E27FC236}">
                <a16:creationId xmlns:a16="http://schemas.microsoft.com/office/drawing/2014/main" id="{841B0050-1630-DDD6-0210-8B23BE473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30529" y="6444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Freeform: Shape 143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6ECA16-A388-8320-DA1B-C948A14B70D2}"/>
              </a:ext>
            </a:extLst>
          </p:cNvPr>
          <p:cNvSpPr txBox="1"/>
          <p:nvPr/>
        </p:nvSpPr>
        <p:spPr>
          <a:xfrm>
            <a:off x="1105209" y="3889155"/>
            <a:ext cx="4974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latin typeface="Abadi" panose="020B06040201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latin typeface="Abadi" panose="020B0604020104020204" pitchFamily="34" charset="0"/>
            </a:endParaRPr>
          </a:p>
          <a:p>
            <a:pPr algn="just"/>
            <a:r>
              <a:rPr lang="es-ES" sz="1800" dirty="0">
                <a:latin typeface="Abadi" panose="020B0604020104020204" pitchFamily="34" charset="0"/>
              </a:rPr>
              <a:t>Personas Humanas: un (1) proyecto por año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latin typeface="Abadi" panose="020B0604020104020204" pitchFamily="34" charset="0"/>
            </a:endParaRPr>
          </a:p>
          <a:p>
            <a:pPr algn="just"/>
            <a:r>
              <a:rPr lang="es-ES" sz="1800" dirty="0">
                <a:latin typeface="Abadi" panose="020B0604020104020204" pitchFamily="34" charset="0"/>
              </a:rPr>
              <a:t>Personas Jurídicas: Tres (3) proyectos por año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5202B77C-B3D5-3D24-4FE0-DD2D07F43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40" y="4266306"/>
            <a:ext cx="506101" cy="506101"/>
          </a:xfrm>
          <a:prstGeom prst="rect">
            <a:avLst/>
          </a:prstGeom>
        </p:spPr>
      </p:pic>
      <p:pic>
        <p:nvPicPr>
          <p:cNvPr id="9" name="Gráfico 8" descr="Junta de directores con relleno sólido">
            <a:extLst>
              <a:ext uri="{FF2B5EF4-FFF2-40B4-BE49-F238E27FC236}">
                <a16:creationId xmlns:a16="http://schemas.microsoft.com/office/drawing/2014/main" id="{D0099032-C30F-1876-5686-94862D0D3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279" y="4917262"/>
            <a:ext cx="449221" cy="4492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509C94-1D3A-02DA-789E-54B6B86D69E8}"/>
              </a:ext>
            </a:extLst>
          </p:cNvPr>
          <p:cNvSpPr txBox="1"/>
          <p:nvPr/>
        </p:nvSpPr>
        <p:spPr>
          <a:xfrm>
            <a:off x="6086453" y="1588525"/>
            <a:ext cx="60960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latin typeface="Abadi" panose="020B0604020104020204" pitchFamily="34" charset="0"/>
              </a:rPr>
              <a:t>Cupo Fiscal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latin typeface="Abadi" panose="020B0604020104020204" pitchFamily="34" charset="0"/>
              </a:rPr>
              <a:t>2023: $ 700 millones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latin typeface="Abadi" panose="020B0604020104020204" pitchFamily="34" charset="0"/>
              </a:rPr>
              <a:t>2024: ? (Proyecto $ 1.550 millones)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700" b="1" dirty="0">
              <a:latin typeface="Abadi" panose="020B0604020104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latin typeface="Abadi" panose="020B0604020104020204" pitchFamily="34" charset="0"/>
              </a:rPr>
              <a:t>Llamado a concurso de proyectos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700" b="1" dirty="0">
              <a:latin typeface="Abadi" panose="020B0604020104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latin typeface="Abadi" panose="020B0604020104020204" pitchFamily="34" charset="0"/>
              </a:rPr>
              <a:t>Orden de prioridad s/mérito y conveniencia:</a:t>
            </a:r>
          </a:p>
          <a:p>
            <a:pPr marL="800100" lvl="1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700" dirty="0">
                <a:latin typeface="Abadi" panose="020B0604020104020204" pitchFamily="34" charset="0"/>
              </a:rPr>
              <a:t>Vinculación directa con la formación y desarrollo de </a:t>
            </a:r>
            <a:r>
              <a:rPr lang="es-ES" sz="1700" dirty="0" err="1">
                <a:latin typeface="Abadi" panose="020B0604020104020204" pitchFamily="34" charset="0"/>
              </a:rPr>
              <a:t>MiPyMEs</a:t>
            </a:r>
            <a:r>
              <a:rPr lang="es-ES" sz="1700" dirty="0">
                <a:latin typeface="Abadi" panose="020B0604020104020204" pitchFamily="34" charset="0"/>
              </a:rPr>
              <a:t> de base tecnológica nacional</a:t>
            </a:r>
          </a:p>
          <a:p>
            <a:pPr marL="800100" lvl="1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700" dirty="0">
                <a:latin typeface="Abadi" panose="020B0604020104020204" pitchFamily="34" charset="0"/>
              </a:rPr>
              <a:t>Aumento en el empleo de recursos humanos calificados</a:t>
            </a:r>
          </a:p>
          <a:p>
            <a:pPr marL="800100" lvl="1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700" dirty="0">
                <a:latin typeface="Abadi" panose="020B0604020104020204" pitchFamily="34" charset="0"/>
              </a:rPr>
              <a:t>Impacto socioeconómico local o regional expansivo a otros sectores de la economía</a:t>
            </a:r>
          </a:p>
          <a:p>
            <a:pPr marL="800100" lvl="1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700" dirty="0">
                <a:latin typeface="Abadi" panose="020B0604020104020204" pitchFamily="34" charset="0"/>
              </a:rPr>
              <a:t>Aumento de la competitividad de bienes o servicios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700" dirty="0">
                <a:latin typeface="Abadi" panose="020B0604020104020204" pitchFamily="34" charset="0"/>
              </a:rPr>
              <a:t>Prioridades fijadas por el Gobierno (s/ coyuntura)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AEB590B-E116-D174-0980-40086B7E3F4D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45A737D-B1E9-B8DC-80AA-1BBF8355EABD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0A5579F5-EDDB-A602-CD18-69941CECDBF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DE6EBB84-5408-C74E-0567-294EDEB1717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82E41C84-48E0-955C-8122-97980C7296B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6AAF6E7-6B4F-BF99-DCD3-C12F4D8DB7E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CC9C0EA9-E354-33A0-6C65-5674DDCF7B3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D000E959-7EDE-0FCE-6441-810560854AD2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8E5B42D2-8BA0-349F-0DB4-F5A9BEC99A8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CDDAA2A9-4F60-70F2-18BB-C482E925DC52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92ABBE42-F726-32DD-6F94-823A4B7B7D8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55F6DF5-D754-DB74-2851-97990F1826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D5B4A1B7-572C-CFDD-184A-A594F3CF1CA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E4823AA-47AA-C581-CC71-70507890C157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DDA1CB2A-FED5-BCC0-F2AE-FDB9F736D14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522BDE20-E54A-E473-E6BE-B63E445635E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954C7415-6486-5E0D-8AC2-BB8946DC2816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D90D95D6-444C-FD17-058F-56DE882BE21F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0714D06D-5FC9-97E9-D5BC-687A616E808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9422EA8D-67B8-ADB3-E118-8BBD68A2F88B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91493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172" y="0"/>
            <a:ext cx="3335678" cy="6419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AR" sz="3600" dirty="0">
                <a:latin typeface="Abadi" panose="020B0604020104020204" pitchFamily="34" charset="0"/>
              </a:rPr>
              <a:t>Registro del proyecto</a:t>
            </a:r>
          </a:p>
        </p:txBody>
      </p:sp>
      <p:pic>
        <p:nvPicPr>
          <p:cNvPr id="1026" name="Picture 2" descr="Secretaría de Economía del Conocimiento (@econocimientoar) / X">
            <a:extLst>
              <a:ext uri="{FF2B5EF4-FFF2-40B4-BE49-F238E27FC236}">
                <a16:creationId xmlns:a16="http://schemas.microsoft.com/office/drawing/2014/main" id="{154CEE66-A0E3-6466-0284-BE0ACAC4F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r="18365"/>
          <a:stretch/>
        </p:blipFill>
        <p:spPr bwMode="auto">
          <a:xfrm>
            <a:off x="20" y="-1"/>
            <a:ext cx="4143544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38C6DB6-FBFA-F43E-6D2E-8096D25B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7081" y="326864"/>
            <a:ext cx="4470400" cy="62026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Abadi" panose="020B0604020104020204" pitchFamily="34" charset="0"/>
              </a:rPr>
              <a:t>Registro Nacional para la Promoción de la Biotecnología Moderna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Abadi" panose="020B0604020104020204" pitchFamily="34" charset="0"/>
              </a:rPr>
              <a:t>Registro Nacional para la Promoción de la Nanotecnología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just"/>
            <a:r>
              <a:rPr lang="es-ES" sz="1400" dirty="0">
                <a:solidFill>
                  <a:srgbClr val="000000"/>
                </a:solidFill>
                <a:latin typeface="Abadi" panose="020B0604020104020204" pitchFamily="34" charset="0"/>
              </a:rPr>
              <a:t>Emisión del Certificado que otorga al titular del proyecto el carácter de beneficiario que del Régimen 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just"/>
            <a:r>
              <a:rPr lang="es-ES" sz="1400" b="1" dirty="0">
                <a:solidFill>
                  <a:srgbClr val="000000"/>
                </a:solidFill>
                <a:latin typeface="Abadi" panose="020B0604020104020204" pitchFamily="34" charset="0"/>
              </a:rPr>
              <a:t>Permanencia</a:t>
            </a:r>
            <a:r>
              <a:rPr lang="es-ES" sz="1400" dirty="0">
                <a:solidFill>
                  <a:srgbClr val="000000"/>
                </a:solidFill>
                <a:latin typeface="Abadi" panose="020B0604020104020204" pitchFamily="34" charset="0"/>
              </a:rPr>
              <a:t>: el proyecto permanecerá inscripto en el registro pertinente hasta que la Autoridad de Aplicación determine que se encuentran concluidas la totalidad de las etapas y actividades vinculadas al mismo.</a:t>
            </a:r>
          </a:p>
          <a:p>
            <a:pPr algn="just"/>
            <a:endParaRPr lang="es-ES" sz="1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just"/>
            <a:br>
              <a:rPr lang="es-ES" sz="1400" dirty="0">
                <a:latin typeface="Abadi" panose="020B0604020104020204" pitchFamily="34" charset="0"/>
              </a:rPr>
            </a:br>
            <a:endParaRPr lang="es-ES" sz="1400" dirty="0">
              <a:latin typeface="Abadi" panose="020B0604020104020204" pitchFamily="34" charset="0"/>
            </a:endParaRPr>
          </a:p>
          <a:p>
            <a:pPr algn="just"/>
            <a:r>
              <a:rPr lang="es-ES" sz="1400" b="1" dirty="0">
                <a:latin typeface="Abadi" panose="020B0604020104020204" pitchFamily="34" charset="0"/>
              </a:rPr>
              <a:t>A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mpliación del proyecto vigente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por la inclusión de nuevos bienes o  realización de nuevos gastos en servicios de investigación y/o desarrollo - 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Régimen Simplificado 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96AA82EF-6B95-D107-1B19-C12208AABE9D}"/>
              </a:ext>
            </a:extLst>
          </p:cNvPr>
          <p:cNvSpPr/>
          <p:nvPr/>
        </p:nvSpPr>
        <p:spPr>
          <a:xfrm>
            <a:off x="9258935" y="1841657"/>
            <a:ext cx="304800" cy="44958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24C6B585-BDF2-A6F6-0952-85697A13CD71}"/>
              </a:ext>
            </a:extLst>
          </p:cNvPr>
          <p:cNvSpPr/>
          <p:nvPr/>
        </p:nvSpPr>
        <p:spPr>
          <a:xfrm>
            <a:off x="9275445" y="3051810"/>
            <a:ext cx="304800" cy="44958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2A7477C-525A-BB0C-ADA0-CD2FAE3005ED}"/>
              </a:ext>
            </a:extLst>
          </p:cNvPr>
          <p:cNvSpPr/>
          <p:nvPr/>
        </p:nvSpPr>
        <p:spPr>
          <a:xfrm>
            <a:off x="9264015" y="4676297"/>
            <a:ext cx="304800" cy="44958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B1391763-FC91-490F-675F-B22FBA02F480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56CF6262-823C-23B0-E1AF-A1080D378E97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47482B12-BA30-26F5-9F0D-EF901C0B79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349E617E-05D1-A8FC-FD25-F835686C56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4CE3DF06-9C99-48A0-112E-CE9F251248F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F644A557-71B8-0609-27FD-FDA3989EA8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147FB3BD-DD59-4FA0-8AA0-6007EF07BBC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850D262F-4F01-75A5-3AB9-3550962FBBF2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F26BAA82-09A2-9917-5584-7026B555266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7839320C-EFF3-2D31-4A81-46B64BEF300D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F4B835FE-E53F-68F8-AAB7-A66BF18BCC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FDC9F3C7-FEDC-2525-F9CD-DD377D359CB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36834F3B-EB30-6EB0-EB5D-CFB7C71091B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CB029FDE-1B30-E06F-6948-621F1D4F71CF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99657316-95A3-6886-2CE8-FA0F1A019F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3" name="object 18">
              <a:extLst>
                <a:ext uri="{FF2B5EF4-FFF2-40B4-BE49-F238E27FC236}">
                  <a16:creationId xmlns:a16="http://schemas.microsoft.com/office/drawing/2014/main" id="{E9AAEC6B-A3FF-F8D3-011A-1498D59E374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6781AF92-57D1-F63E-D5D4-333098CF0375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94B7E31F-761F-3A80-229C-2A4FBB49ADB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6" name="object 21">
              <a:extLst>
                <a:ext uri="{FF2B5EF4-FFF2-40B4-BE49-F238E27FC236}">
                  <a16:creationId xmlns:a16="http://schemas.microsoft.com/office/drawing/2014/main" id="{C2EA9EF0-6A32-BE62-E461-9571FC06804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15A14698-3216-35D8-559C-F30F26D88345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57268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276653"/>
            <a:ext cx="9144000" cy="872081"/>
          </a:xfrm>
        </p:spPr>
        <p:txBody>
          <a:bodyPr>
            <a:normAutofit/>
          </a:bodyPr>
          <a:lstStyle/>
          <a:p>
            <a:r>
              <a:rPr lang="es-AR" sz="3600">
                <a:latin typeface="Abadi" panose="020B0604020104020204" pitchFamily="34" charset="0"/>
              </a:rPr>
              <a:t>Beneficios tributarios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F57A82A-8A36-20D5-82DE-FB4E21E2AD20}"/>
              </a:ext>
            </a:extLst>
          </p:cNvPr>
          <p:cNvSpPr/>
          <p:nvPr/>
        </p:nvSpPr>
        <p:spPr>
          <a:xfrm>
            <a:off x="4387709" y="3165997"/>
            <a:ext cx="2046485" cy="8720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B59EBB27-69D2-6FC8-2352-12ACBA4F0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43092"/>
              </p:ext>
            </p:extLst>
          </p:nvPr>
        </p:nvGraphicFramePr>
        <p:xfrm>
          <a:off x="1197935" y="1420515"/>
          <a:ext cx="9796130" cy="4779512"/>
        </p:xfrm>
        <a:graphic>
          <a:graphicData uri="http://schemas.openxmlformats.org/drawingml/2006/table">
            <a:tbl>
              <a:tblPr firstRow="1" firstCol="1" bandRow="1"/>
              <a:tblGrid>
                <a:gridCol w="6187603">
                  <a:extLst>
                    <a:ext uri="{9D8B030D-6E8A-4147-A177-3AD203B41FA5}">
                      <a16:colId xmlns:a16="http://schemas.microsoft.com/office/drawing/2014/main" val="327804887"/>
                    </a:ext>
                  </a:extLst>
                </a:gridCol>
                <a:gridCol w="1814733">
                  <a:extLst>
                    <a:ext uri="{9D8B030D-6E8A-4147-A177-3AD203B41FA5}">
                      <a16:colId xmlns:a16="http://schemas.microsoft.com/office/drawing/2014/main" val="3180145278"/>
                    </a:ext>
                  </a:extLst>
                </a:gridCol>
                <a:gridCol w="1793794">
                  <a:extLst>
                    <a:ext uri="{9D8B030D-6E8A-4147-A177-3AD203B41FA5}">
                      <a16:colId xmlns:a16="http://schemas.microsoft.com/office/drawing/2014/main" val="2028442418"/>
                    </a:ext>
                  </a:extLst>
                </a:gridCol>
              </a:tblGrid>
              <a:tr h="614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b="1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Beneficio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b="1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investigación y/o desarrollo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b="1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producción de bienes y/o servicios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63537"/>
                  </a:ext>
                </a:extLst>
              </a:tr>
              <a:tr h="12435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Amortización acelerada de los bienes de capital, equipos especiales, partes o elementos componentes de dichos bienes, nuevos, adquiridos con destino al proyecto promovido (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no hayan sido beneficiados, en cabeza de su titular, por otros regímenes de promoción vigentes en el ámbito nacional).</a:t>
                      </a:r>
                      <a:endParaRPr lang="es-AR" sz="1400" i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400" i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82044"/>
                  </a:ext>
                </a:extLst>
              </a:tr>
              <a:tr h="12435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Devolución </a:t>
                      </a:r>
                      <a:r>
                        <a:rPr lang="es-AR" sz="1400" i="1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anticipada</a:t>
                      </a: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IVA correspondiente a la adquisición de los bienes descriptos arriba, que hubieran sido facturados a los o las titulares del proyecto y que no haya sido absorbido por los respectivos débitos fiscales originados por el desarrollo de la actividad.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130497"/>
                  </a:ext>
                </a:extLst>
              </a:tr>
              <a:tr h="1548632">
                <a:tc>
                  <a:txBody>
                    <a:bodyPr/>
                    <a:lstStyle/>
                    <a:p>
                      <a:pPr marL="0" marR="74295" indent="0"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Conversión en Bono de Crédito Fiscal del 50% de los gastos destinados a las contrataciones de </a:t>
                      </a:r>
                      <a:r>
                        <a:rPr lang="es-AR" sz="1400" i="0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de asistencia técnica, de investigación y/o desarrollo con u</a:t>
                      </a:r>
                      <a:r>
                        <a:rPr lang="es-AR" sz="1400" i="0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Times New Roman" panose="02020603050405020304" pitchFamily="18" charset="0"/>
                        </a:rPr>
                        <a:t>niversidades públicas o privadas o </a:t>
                      </a:r>
                      <a:r>
                        <a:rPr lang="es-AR" sz="1400" i="0" kern="120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entidades </a:t>
                      </a: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pertinentes del Sistema Nacional de Ciencia, Tecnología e Innovación (duración: 10 años a partir de la emisión, nominativos y transferibles por una única vez)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AR" sz="140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400" i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16" marR="5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722818"/>
                  </a:ext>
                </a:extLst>
              </a:tr>
            </a:tbl>
          </a:graphicData>
        </a:graphic>
      </p:graphicFrame>
      <p:pic>
        <p:nvPicPr>
          <p:cNvPr id="2050" name="Picture 2" descr="Agregan beneficios impositivos para contribuyentes: ¿cómo inscribirse? |  BAE Negocios">
            <a:extLst>
              <a:ext uri="{FF2B5EF4-FFF2-40B4-BE49-F238E27FC236}">
                <a16:creationId xmlns:a16="http://schemas.microsoft.com/office/drawing/2014/main" id="{24D8CA20-1E63-8410-3605-C5AFE2AC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79" y="5286799"/>
            <a:ext cx="2965144" cy="16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áfico 4" descr="Marca de verificación">
            <a:extLst>
              <a:ext uri="{FF2B5EF4-FFF2-40B4-BE49-F238E27FC236}">
                <a16:creationId xmlns:a16="http://schemas.microsoft.com/office/drawing/2014/main" id="{67CC5731-C6F3-4AF4-8582-CC43ADD1C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4173" y="3861752"/>
            <a:ext cx="201295" cy="201295"/>
          </a:xfrm>
          <a:prstGeom prst="rect">
            <a:avLst/>
          </a:prstGeom>
        </p:spPr>
      </p:pic>
      <p:pic>
        <p:nvPicPr>
          <p:cNvPr id="32" name="Gráfico 4" descr="Marca de verificación">
            <a:extLst>
              <a:ext uri="{FF2B5EF4-FFF2-40B4-BE49-F238E27FC236}">
                <a16:creationId xmlns:a16="http://schemas.microsoft.com/office/drawing/2014/main" id="{DAD4D895-0AB9-76F7-E602-B2286522D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1248" y="5236191"/>
            <a:ext cx="201295" cy="201295"/>
          </a:xfrm>
          <a:prstGeom prst="rect">
            <a:avLst/>
          </a:prstGeom>
        </p:spPr>
      </p:pic>
      <p:pic>
        <p:nvPicPr>
          <p:cNvPr id="33" name="Gráfico 4" descr="Marca de verificación">
            <a:extLst>
              <a:ext uri="{FF2B5EF4-FFF2-40B4-BE49-F238E27FC236}">
                <a16:creationId xmlns:a16="http://schemas.microsoft.com/office/drawing/2014/main" id="{87099514-B653-E65F-0B81-D9EF853C4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1249" y="3853124"/>
            <a:ext cx="201295" cy="201295"/>
          </a:xfrm>
          <a:prstGeom prst="rect">
            <a:avLst/>
          </a:prstGeom>
        </p:spPr>
      </p:pic>
      <p:pic>
        <p:nvPicPr>
          <p:cNvPr id="34" name="Gráfico 4" descr="Marca de verificación">
            <a:extLst>
              <a:ext uri="{FF2B5EF4-FFF2-40B4-BE49-F238E27FC236}">
                <a16:creationId xmlns:a16="http://schemas.microsoft.com/office/drawing/2014/main" id="{2290820C-79C4-138D-1C7F-064DEAA3A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4172" y="2346689"/>
            <a:ext cx="201295" cy="201295"/>
          </a:xfrm>
          <a:prstGeom prst="rect">
            <a:avLst/>
          </a:prstGeom>
        </p:spPr>
      </p:pic>
      <p:pic>
        <p:nvPicPr>
          <p:cNvPr id="35" name="Gráfico 4" descr="Marca de verificación">
            <a:extLst>
              <a:ext uri="{FF2B5EF4-FFF2-40B4-BE49-F238E27FC236}">
                <a16:creationId xmlns:a16="http://schemas.microsoft.com/office/drawing/2014/main" id="{C893B111-5E22-D69D-5193-F91F2647B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2423" y="2346689"/>
            <a:ext cx="201295" cy="201295"/>
          </a:xfrm>
          <a:prstGeom prst="rect">
            <a:avLst/>
          </a:prstGeom>
        </p:spPr>
      </p:pic>
      <p:pic>
        <p:nvPicPr>
          <p:cNvPr id="36" name="Gráfico 55" descr="Cerrar">
            <a:extLst>
              <a:ext uri="{FF2B5EF4-FFF2-40B4-BE49-F238E27FC236}">
                <a16:creationId xmlns:a16="http://schemas.microsoft.com/office/drawing/2014/main" id="{FDD22C6A-5753-183E-53F1-419D8B68D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5914" y="5157894"/>
            <a:ext cx="257810" cy="257810"/>
          </a:xfrm>
          <a:prstGeom prst="rect">
            <a:avLst/>
          </a:prstGeom>
        </p:spPr>
      </p:pic>
      <p:grpSp>
        <p:nvGrpSpPr>
          <p:cNvPr id="37" name="object 3">
            <a:extLst>
              <a:ext uri="{FF2B5EF4-FFF2-40B4-BE49-F238E27FC236}">
                <a16:creationId xmlns:a16="http://schemas.microsoft.com/office/drawing/2014/main" id="{DF2B3BCA-FC7D-7538-EE67-8DC15FD57456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7F998657-E617-D951-6E55-3D5B8B204784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39" name="object 5">
              <a:extLst>
                <a:ext uri="{FF2B5EF4-FFF2-40B4-BE49-F238E27FC236}">
                  <a16:creationId xmlns:a16="http://schemas.microsoft.com/office/drawing/2014/main" id="{3C7B87C4-2EF5-7345-A91D-A4AC7BD0B1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40" name="object 6">
              <a:extLst>
                <a:ext uri="{FF2B5EF4-FFF2-40B4-BE49-F238E27FC236}">
                  <a16:creationId xmlns:a16="http://schemas.microsoft.com/office/drawing/2014/main" id="{2179A683-5F8E-8CC4-FBC1-4DC0E7A495E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41" name="object 7">
              <a:extLst>
                <a:ext uri="{FF2B5EF4-FFF2-40B4-BE49-F238E27FC236}">
                  <a16:creationId xmlns:a16="http://schemas.microsoft.com/office/drawing/2014/main" id="{4B31E49B-0523-2B51-1B84-A55B5CCE032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42" name="object 8">
              <a:extLst>
                <a:ext uri="{FF2B5EF4-FFF2-40B4-BE49-F238E27FC236}">
                  <a16:creationId xmlns:a16="http://schemas.microsoft.com/office/drawing/2014/main" id="{6B5BDE1D-0460-7C82-80FD-676F145BA31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43" name="object 9">
              <a:extLst>
                <a:ext uri="{FF2B5EF4-FFF2-40B4-BE49-F238E27FC236}">
                  <a16:creationId xmlns:a16="http://schemas.microsoft.com/office/drawing/2014/main" id="{0A97FB75-50F7-09C0-46BD-5F7EDDE7400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44" name="object 10">
              <a:extLst>
                <a:ext uri="{FF2B5EF4-FFF2-40B4-BE49-F238E27FC236}">
                  <a16:creationId xmlns:a16="http://schemas.microsoft.com/office/drawing/2014/main" id="{515F7A66-A8B6-77E8-3D3C-0E07C3293356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id="{3DBA7221-C01F-AAE2-5025-A5C69B80E75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46" name="object 12">
              <a:extLst>
                <a:ext uri="{FF2B5EF4-FFF2-40B4-BE49-F238E27FC236}">
                  <a16:creationId xmlns:a16="http://schemas.microsoft.com/office/drawing/2014/main" id="{B447C2DA-CC01-7A42-A06C-2D4674A8A4A9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id="{715EC35D-1C5F-26CF-5D64-B0AA3C1F40E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48" name="object 14">
              <a:extLst>
                <a:ext uri="{FF2B5EF4-FFF2-40B4-BE49-F238E27FC236}">
                  <a16:creationId xmlns:a16="http://schemas.microsoft.com/office/drawing/2014/main" id="{3A370054-9B55-2B35-1560-2D3EC9B1470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49" name="object 15">
              <a:extLst>
                <a:ext uri="{FF2B5EF4-FFF2-40B4-BE49-F238E27FC236}">
                  <a16:creationId xmlns:a16="http://schemas.microsoft.com/office/drawing/2014/main" id="{95FF4CFA-ACDB-78E5-F3A9-404009E02F6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155AA552-8B3F-EA92-7307-5456C4155167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51" name="object 17">
              <a:extLst>
                <a:ext uri="{FF2B5EF4-FFF2-40B4-BE49-F238E27FC236}">
                  <a16:creationId xmlns:a16="http://schemas.microsoft.com/office/drawing/2014/main" id="{294CFFEF-0322-1755-218F-BA012CEC8DC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52" name="object 18">
              <a:extLst>
                <a:ext uri="{FF2B5EF4-FFF2-40B4-BE49-F238E27FC236}">
                  <a16:creationId xmlns:a16="http://schemas.microsoft.com/office/drawing/2014/main" id="{6AF46DEC-1AE2-0987-F426-83EBA3453A8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53" name="object 19">
              <a:extLst>
                <a:ext uri="{FF2B5EF4-FFF2-40B4-BE49-F238E27FC236}">
                  <a16:creationId xmlns:a16="http://schemas.microsoft.com/office/drawing/2014/main" id="{26407A40-6C3F-FBF5-A776-3AE1A032247B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54" name="object 20">
              <a:extLst>
                <a:ext uri="{FF2B5EF4-FFF2-40B4-BE49-F238E27FC236}">
                  <a16:creationId xmlns:a16="http://schemas.microsoft.com/office/drawing/2014/main" id="{A34634CB-D749-91BB-AEDF-F31AAB3138A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55" name="object 21">
              <a:extLst>
                <a:ext uri="{FF2B5EF4-FFF2-40B4-BE49-F238E27FC236}">
                  <a16:creationId xmlns:a16="http://schemas.microsoft.com/office/drawing/2014/main" id="{685B2C02-EDF4-9884-976D-519A0D73038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56" name="object 22">
              <a:extLst>
                <a:ext uri="{FF2B5EF4-FFF2-40B4-BE49-F238E27FC236}">
                  <a16:creationId xmlns:a16="http://schemas.microsoft.com/office/drawing/2014/main" id="{68B524B1-1677-A67F-1ACD-D27803CA37FC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82650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276653"/>
            <a:ext cx="9144000" cy="872081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Abadi" panose="020B0604020104020204" pitchFamily="34" charset="0"/>
              </a:rPr>
              <a:t>Beneficios tributarios: Amortización acelerada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F57A82A-8A36-20D5-82DE-FB4E21E2AD20}"/>
              </a:ext>
            </a:extLst>
          </p:cNvPr>
          <p:cNvSpPr/>
          <p:nvPr/>
        </p:nvSpPr>
        <p:spPr>
          <a:xfrm>
            <a:off x="4387709" y="3165997"/>
            <a:ext cx="2046485" cy="8720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EB032-A098-A0E4-9576-4AD68CA5D3E5}"/>
              </a:ext>
            </a:extLst>
          </p:cNvPr>
          <p:cNvSpPr txBox="1"/>
          <p:nvPr/>
        </p:nvSpPr>
        <p:spPr>
          <a:xfrm>
            <a:off x="1568450" y="1524000"/>
            <a:ext cx="9004300" cy="304698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Los bienes afectados serán detallados en el acto de aprobación.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Amortización en una (1) cuota en el período en que se aprueba la solicitud (siempre que el bien esté habilitado) y hasta el</a:t>
            </a: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 monto del beneficio definido en el acto de aprobación (considerando el cupo). </a:t>
            </a:r>
            <a:endParaRPr lang="es-ES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Si el bien fue habilitado en periodos anteriores, la amortización acelerada podrá usufructuarse por el valor remanente al momento de emisión del acto.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Se admite el mecanismo de “venta y reemplazo” de los bienes afectados.</a:t>
            </a:r>
            <a:br>
              <a:rPr lang="es-ES" dirty="0">
                <a:latin typeface="Abadi" panose="020B0604020104020204" pitchFamily="34" charset="0"/>
              </a:rPr>
            </a:br>
            <a:br>
              <a:rPr lang="es-ES" dirty="0">
                <a:latin typeface="Abadi" panose="020B0604020104020204" pitchFamily="34" charset="0"/>
              </a:rPr>
            </a:br>
            <a:endParaRPr lang="es-AR" dirty="0">
              <a:latin typeface="Abadi" panose="020B0604020104020204" pitchFamily="34" charset="0"/>
            </a:endParaRP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3B872110-AEF9-8028-77C2-F713CA411520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91CD821D-2376-065D-E30E-BA63B7F55B28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0446129D-17E4-FBA2-AAE2-0EB862FBE39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BFC7DF9A-AEA0-CCDD-8E0B-EEB752F4CF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F24370E3-EC29-2A26-30DF-41A3E65D280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E7035E2E-4C30-AF81-9561-BF3ED234991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FBD0EC2B-6A46-0EC9-D3BF-D417F72B906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62E867AC-3094-F713-8D68-C8BAA2136030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17775EDE-5A7E-1404-0283-9E7027EF7A7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44ADA13A-0A50-BE2A-AE8F-7F9E8EFBCE94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076E5CD7-7AA2-58DF-163D-B6023B16F82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F17D098D-8762-D65C-0F33-291D45B3F2C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7B1C35C4-AA1F-8FE3-BFA0-FF8B46DDC77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62383968-0A08-DDF6-8F1D-7C761CD0B614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C7004664-1BB7-8807-FF38-4D2A1EF8B3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B11FFDFE-6525-312E-6A03-8D337587BE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64D8802B-B353-B3B8-F88C-2A5FF60A1D9F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A4EE5358-798A-5294-BFC4-1EA79AF23E8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637D55A2-F05C-644F-941C-A5BB0DF6139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28F8E15C-B3A3-799B-75B8-E9A2D3C25878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55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325" y="316582"/>
            <a:ext cx="9785350" cy="872081"/>
          </a:xfrm>
        </p:spPr>
        <p:txBody>
          <a:bodyPr>
            <a:noAutofit/>
          </a:bodyPr>
          <a:lstStyle/>
          <a:p>
            <a:r>
              <a:rPr lang="es-AR" sz="3600" dirty="0">
                <a:latin typeface="Abadi" panose="020B0604020104020204" pitchFamily="34" charset="0"/>
              </a:rPr>
              <a:t>Beneficios tributarios: Devolución </a:t>
            </a:r>
            <a:r>
              <a:rPr lang="es-AR" sz="3600" i="1" dirty="0">
                <a:latin typeface="Abadi" panose="020B0604020104020204" pitchFamily="34" charset="0"/>
              </a:rPr>
              <a:t>anticipada</a:t>
            </a:r>
            <a:r>
              <a:rPr lang="es-AR" sz="3600" dirty="0">
                <a:latin typeface="Abadi" panose="020B0604020104020204" pitchFamily="34" charset="0"/>
              </a:rPr>
              <a:t> IVA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F57A82A-8A36-20D5-82DE-FB4E21E2AD20}"/>
              </a:ext>
            </a:extLst>
          </p:cNvPr>
          <p:cNvSpPr/>
          <p:nvPr/>
        </p:nvSpPr>
        <p:spPr>
          <a:xfrm>
            <a:off x="4387709" y="3165997"/>
            <a:ext cx="2046485" cy="8720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EB032-A098-A0E4-9576-4AD68CA5D3E5}"/>
              </a:ext>
            </a:extLst>
          </p:cNvPr>
          <p:cNvSpPr txBox="1"/>
          <p:nvPr/>
        </p:nvSpPr>
        <p:spPr>
          <a:xfrm>
            <a:off x="1436113" y="1431476"/>
            <a:ext cx="9461769" cy="449353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Acreditación contra otros impuestos a cargo de AFIP o d</a:t>
            </a: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evolución en efectivo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Plazo para la acreditación / devolución: el estipulado en el acto de aprobación del proyecto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Requisitos de la solicitud: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necesidad de contar con todos los comprobantes a nombre del beneficiario y siempre que se haya presentado la DDJJ comprendiendo el impuesto facturado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Constitución de garantía por el 100% del monto del beneficio fiscal.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Informe especial de contador público (certificado) </a:t>
            </a:r>
            <a:r>
              <a:rPr lang="es-E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quien se expedirá respecto de la razonabilidad, existencia y legitimidad del impuesto relacionado con el beneficio solicitado.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Plazo para la solicitud: </a:t>
            </a:r>
            <a:r>
              <a:rPr lang="es-E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partir del primer día hábil inmediato siguiente al del vencimiento de la DDJJ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Procedimiento: RG 4934 (modificada por RG AFIP 5377)</a:t>
            </a:r>
            <a:endParaRPr lang="es-AR" dirty="0">
              <a:latin typeface="Abadi" panose="020B0604020104020204" pitchFamily="34" charset="0"/>
            </a:endParaRP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62C6FE1-73CC-EFC2-4474-EA413E008BFD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970031BE-2E6E-932C-0F29-38B14CC85CFE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0236075-BC1A-8A43-8AAE-DB0CEC24D9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0EA0C0C-4F6A-A649-ADCC-C8A4F4E770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21C5FF22-059B-0B3B-580D-7A9EF2DEED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832DA89C-217C-5B40-9631-44AAE299B57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B2F1917D-9254-1926-3974-0E4CFC33D07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5C1AD7E1-756A-55E8-F79B-F8C7E921BEF8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F7D90B82-9252-C614-DEDF-F3A8097011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0D6140E-2434-E8E2-EA38-DC7B004535B3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B10EF243-547F-ABD2-8660-19F9C4FA86D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96879E45-11FE-9927-61ED-905A1EAA264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5A780F0F-75A5-18D7-F07A-3425505DE27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C83A4474-E474-0CA2-6926-28BD8F16C98A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D2E47893-A72F-4A2A-D828-1C02337AE0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CBBFECE8-1BC0-4917-224A-F381E3C1572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25F23789-5B30-562A-7593-85D1BDF255F5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2B88C412-DA77-A805-F569-0E0BC082C09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67A040ED-0499-A9D6-2634-496EB78DF34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3B42AE6B-F513-460A-B979-5DFFECA874B9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95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687"/>
            <a:ext cx="9144000" cy="872081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Abadi" panose="020B0604020104020204" pitchFamily="34" charset="0"/>
              </a:rPr>
              <a:t>Beneficios tributarios: Bono de crédito fiscal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F57A82A-8A36-20D5-82DE-FB4E21E2AD20}"/>
              </a:ext>
            </a:extLst>
          </p:cNvPr>
          <p:cNvSpPr/>
          <p:nvPr/>
        </p:nvSpPr>
        <p:spPr>
          <a:xfrm>
            <a:off x="4387709" y="3165997"/>
            <a:ext cx="2046485" cy="8720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EB032-A098-A0E4-9576-4AD68CA5D3E5}"/>
              </a:ext>
            </a:extLst>
          </p:cNvPr>
          <p:cNvSpPr txBox="1"/>
          <p:nvPr/>
        </p:nvSpPr>
        <p:spPr>
          <a:xfrm>
            <a:off x="1109578" y="1256812"/>
            <a:ext cx="10148971" cy="532453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u="sng" dirty="0">
                <a:solidFill>
                  <a:srgbClr val="000000"/>
                </a:solidFill>
                <a:latin typeface="Abadi" panose="020B0604020104020204" pitchFamily="34" charset="0"/>
              </a:rPr>
              <a:t>Alcance</a:t>
            </a: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Aplicables para la cancelación de los tributos nacionales (IG – IVA) y sus anticipos, percepciones y retenciones.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No podrán utilizarse para cancelar:</a:t>
            </a:r>
          </a:p>
          <a:p>
            <a:pPr marL="1200150" lvl="2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deudas anteriores a la fecha de aprobación del proyecto </a:t>
            </a:r>
          </a:p>
          <a:p>
            <a:pPr marL="1200150" lvl="2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obligaciones derivadas de responsabilidad sustitutiva o solidaria de los contribuyentes por obligaciones de terceros.</a:t>
            </a:r>
          </a:p>
          <a:p>
            <a:pPr marL="1200150" lvl="2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Tributos con afectación específica o deuda correspondientes al SUSS</a:t>
            </a:r>
            <a:endParaRPr lang="es-ES" sz="16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Transferible por única vez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P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odrán imputarse a ejercicios fiscales posteriores, hasta un plazo máximo de 10 años contados a partir de la emisión de los mismos (ya sea por el beneficiario original o el cesionario).</a:t>
            </a: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No darán 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lugar a reintegros o devoluciones por parte del Estado.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Los Bonos de Crédito Fiscal no serán considerados a efectos de establecer la base imponible correspondiente al Impuesto a las Ganancias.</a:t>
            </a:r>
            <a:endParaRPr lang="es-ES" sz="16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Procedimiento: RG AFIP 5059 (modificada por RG AFIP 5377)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BB4164E9-44E8-7642-B7BB-DCFA4A7E2C83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DDB872C-1BAF-C4AE-8518-BDDFC78360E9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8DDD66C3-7BF0-BA0D-41A3-CA75B91D9C7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674A065-9754-D1A7-C9CF-D57A3E2C08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C37D7581-4455-34A7-55F9-9046F4EBD5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32E0CB8D-B4AA-9266-5AB8-F9AFE7F3EE0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F7DCDBCC-4A88-A26E-656B-6494836A3B2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05E97184-1E33-5ADC-D35E-F3CC08C09434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9ED127F7-FFC5-ACD2-5202-282D5E6ABAB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0F7C33EF-F250-8086-FCEC-42051141A233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51C29FAC-8670-D2EE-1752-2BA5BC52B5D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233F40F7-094C-BB0E-BE66-A1F07760185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2DC18D87-3117-D233-6CFE-3BAFDF4B273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D9B16907-CE94-5AC7-72BC-FC4B4D9381C9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668148B9-74A1-5CD3-E00C-D39B712610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9A042DA4-FE1F-3349-BF08-440C65886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17BF5BA3-AED3-8C96-3433-BD9AAFE4A12F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17BE4B22-296E-EC9F-7D76-4AE367F17F4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F280D1BC-9739-E75C-51B2-89731133C3C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7620ABD8-A4D9-E2B3-FA06-1DF6B6D300D1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96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900" y="469899"/>
            <a:ext cx="9144000" cy="614363"/>
          </a:xfrm>
        </p:spPr>
        <p:txBody>
          <a:bodyPr>
            <a:normAutofit/>
          </a:bodyPr>
          <a:lstStyle/>
          <a:p>
            <a:r>
              <a:rPr lang="es-AR" sz="36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Requisitos para mantenerse como Beneficiario</a:t>
            </a:r>
            <a:endParaRPr lang="en-US" sz="3600" dirty="0">
              <a:latin typeface="Abadi" panose="020B0604020104020204" pitchFamily="34" charset="0"/>
            </a:endParaRPr>
          </a:p>
        </p:txBody>
      </p:sp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id="{AD8A746F-3EA5-D9D8-44E5-07EDFFB3D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01320"/>
              </p:ext>
            </p:extLst>
          </p:nvPr>
        </p:nvGraphicFramePr>
        <p:xfrm>
          <a:off x="1270000" y="1460502"/>
          <a:ext cx="9232900" cy="492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object 3">
            <a:extLst>
              <a:ext uri="{FF2B5EF4-FFF2-40B4-BE49-F238E27FC236}">
                <a16:creationId xmlns:a16="http://schemas.microsoft.com/office/drawing/2014/main" id="{8E6C55FA-B0FA-1FDC-BC32-3ACF71AAC4CC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A5C6BBF-CC0A-2DC3-D41C-1EC809D51419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D270A52-7B89-9540-1453-DB76BBF3076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5094E3C-13F5-BC68-9777-F1F260BDC73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0705627-BB4E-201A-8CAA-885E23939AE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63E040E-376E-0E8A-40F3-22117309407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AA102CFB-0FC5-07AC-A492-18753B8338E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A74A30C-7F8B-4D96-DE78-4C93078EFC71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C085CC8-9249-96F6-74B9-733A2952C86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9AF7C40-130F-2C15-C84F-E178B2F07DC3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8A7D82FD-525A-EDA4-C029-9A79495749A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D7BFCFF9-B958-103E-681B-167ADED4304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441E8DED-EE8B-0857-29B5-C26D254EC34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5E6F302-C577-E498-AD69-1A6FAE60D5D8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B9DBCE52-5041-3E9D-127D-621B912EF5D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6F8B82A6-5A18-B723-3873-27929FE3BE7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54FDA78E-58FC-2651-09CD-987E2AF24BCE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AE13B003-63EC-2BEE-4C58-2458FC8FA21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413641AE-A81E-BF7D-D43E-2671357F3A3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6CD2987-7B6A-7908-0C71-54F4642C4D72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02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900" y="469899"/>
            <a:ext cx="9144000" cy="614363"/>
          </a:xfrm>
        </p:spPr>
        <p:txBody>
          <a:bodyPr>
            <a:normAutofit/>
          </a:bodyPr>
          <a:lstStyle/>
          <a:p>
            <a:r>
              <a:rPr lang="es-AR" sz="3600" b="1" dirty="0">
                <a:latin typeface="Abadi" panose="020B0604020104020204" pitchFamily="34" charset="0"/>
              </a:rPr>
              <a:t>Incumplimientos</a:t>
            </a:r>
            <a:endParaRPr lang="en-US" sz="3600" dirty="0">
              <a:latin typeface="Abadi" panose="020B0604020104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5F93156-3976-9FDD-E329-C5C386CAC128}"/>
              </a:ext>
            </a:extLst>
          </p:cNvPr>
          <p:cNvSpPr/>
          <p:nvPr/>
        </p:nvSpPr>
        <p:spPr>
          <a:xfrm>
            <a:off x="538924" y="1265510"/>
            <a:ext cx="4205352" cy="4326979"/>
          </a:xfrm>
          <a:prstGeom prst="ellipse">
            <a:avLst/>
          </a:prstGeom>
          <a:blipFill dpi="0" rotWithShape="1">
            <a:blip r:embed="rId2"/>
            <a:srcRect/>
            <a:stretch>
              <a:fillRect l="-27087" t="4527" r="-12913" b="-492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C4D0A8-784E-68A3-49EF-A47ABCA0368C}"/>
              </a:ext>
            </a:extLst>
          </p:cNvPr>
          <p:cNvSpPr txBox="1"/>
          <p:nvPr/>
        </p:nvSpPr>
        <p:spPr>
          <a:xfrm>
            <a:off x="5930900" y="1428451"/>
            <a:ext cx="60960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700" dirty="0">
                <a:latin typeface="Abadi" panose="020B0604020104020204" pitchFamily="34" charset="0"/>
              </a:rPr>
              <a:t>Falta de presentación de la documentación requerida y/o falta de veracidad de la misma.</a:t>
            </a:r>
          </a:p>
          <a:p>
            <a:pPr marL="28575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700" dirty="0">
                <a:latin typeface="Abadi" panose="020B0604020104020204" pitchFamily="34" charset="0"/>
              </a:rPr>
              <a:t>Falta de mantenimiento de los requisitos exigidos para ser beneficiario</a:t>
            </a:r>
          </a:p>
          <a:p>
            <a:pPr marL="28575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700" dirty="0">
                <a:latin typeface="Abadi" panose="020B0604020104020204" pitchFamily="34" charset="0"/>
              </a:rPr>
              <a:t>Desistimiento del proyecto o actividades planificadas dentro del mismo, en forma posterior a la aprobación de los beneficios, sin justificación</a:t>
            </a:r>
          </a:p>
          <a:p>
            <a:pPr marL="28575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700" dirty="0">
                <a:latin typeface="Abadi" panose="020B0604020104020204" pitchFamily="34" charset="0"/>
              </a:rPr>
              <a:t>Incumplimiento del requisito de permanencia y afectación de los bienes. </a:t>
            </a:r>
          </a:p>
          <a:p>
            <a:pPr marL="28575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700" dirty="0">
                <a:latin typeface="Abadi" panose="020B0604020104020204" pitchFamily="34" charset="0"/>
              </a:rPr>
              <a:t>Incumplimiento a los requisitos de la Autoridad de Aplicación</a:t>
            </a:r>
          </a:p>
          <a:p>
            <a:pPr marL="28575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700" dirty="0">
                <a:latin typeface="Abadi" panose="020B0604020104020204" pitchFamily="34" charset="0"/>
              </a:rPr>
              <a:t>Incumplimiento general a las obligaciones del Régimen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F76AFD8-AD76-0A07-5EA7-DF153F490EF6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52E830-BD75-928F-72F1-2BD51CDA1C24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08681BFD-6C23-CB09-C815-0A03C40E1E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A5338D55-A5CE-9355-951F-A9C46B70173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636A512-4D96-1EEC-CF26-B6E0927ACB9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620ED57E-C4FE-C6CB-2841-9D4ED247E5B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1977D956-B3F5-550A-BBD6-4B1AA3F5E07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DE40DFF4-452E-7D1C-D6CA-4D1680809E3A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2F64B0F-AD96-B002-6C8E-14E72332869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567F49F6-47FE-A283-9013-C3F87ED6BB5C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8DB318D6-185F-57B3-3155-46CEB6A2CB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06E0B5CA-6618-5903-4458-DE8EF4D025B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33CB02F5-F479-00A1-8E13-E4B58B7AE90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F4C693A0-32C7-79AC-5BA0-8345EE8FB05B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58968C19-518C-E10F-E6F2-FD29753BE8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CDA40CE2-C835-DC6D-E4D6-5FB1BF4DDE0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9C745E87-80CC-484C-E85E-C467AF4B2ED7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3526B3A9-8E16-3C8D-3BD9-FE3A052B22A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2C27EC54-F759-0A5A-8A21-1D2D33B0B2B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244651DA-20ED-23CC-2971-C011229A36A5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420543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5128" y="0"/>
            <a:ext cx="4840010" cy="12974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AR" sz="3600" b="1">
                <a:latin typeface="Abadi" panose="020B0604020104020204" pitchFamily="34" charset="0"/>
              </a:rPr>
              <a:t>Sanciones </a:t>
            </a:r>
            <a:endParaRPr lang="es-AR" sz="3600">
              <a:latin typeface="Abadi" panose="020B0604020104020204" pitchFamily="34" charset="0"/>
            </a:endParaRPr>
          </a:p>
        </p:txBody>
      </p:sp>
      <p:pic>
        <p:nvPicPr>
          <p:cNvPr id="19458" name="Picture 2" descr="Sanción moratoria por pago inoportuno de salarios y prestaciones sociales -  Actualícese">
            <a:extLst>
              <a:ext uri="{FF2B5EF4-FFF2-40B4-BE49-F238E27FC236}">
                <a16:creationId xmlns:a16="http://schemas.microsoft.com/office/drawing/2014/main" id="{B8CA546E-C8D1-C9B5-4DBD-55F7DCF8B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r="17359" b="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E6BFF7-1E21-6C31-2CFF-74AC3F8DD242}"/>
              </a:ext>
            </a:extLst>
          </p:cNvPr>
          <p:cNvSpPr txBox="1"/>
          <p:nvPr/>
        </p:nvSpPr>
        <p:spPr>
          <a:xfrm>
            <a:off x="6291965" y="1185400"/>
            <a:ext cx="5460335" cy="553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500" dirty="0">
                <a:latin typeface="Abadi" panose="020B0604020104020204" pitchFamily="34" charset="0"/>
              </a:rPr>
              <a:t>Se pueden aplicar una o más sanciones</a:t>
            </a:r>
          </a:p>
          <a:p>
            <a:pPr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500" dirty="0">
                <a:latin typeface="Abadi" panose="020B0604020104020204" pitchFamily="34" charset="0"/>
              </a:rPr>
              <a:t>Acumulativas con las correspondientes bajo legislación penal, </a:t>
            </a:r>
            <a:r>
              <a:rPr lang="es-AR" sz="1500" b="0" i="0" dirty="0">
                <a:effectLst/>
                <a:latin typeface="Abadi" panose="020B0604020104020204" pitchFamily="34" charset="0"/>
              </a:rPr>
              <a:t>previsional, aduanera y/o tributaria</a:t>
            </a:r>
            <a:r>
              <a:rPr lang="es-AR" sz="1500" dirty="0">
                <a:latin typeface="Abadi" panose="020B0604020104020204" pitchFamily="34" charset="0"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500" dirty="0">
                <a:latin typeface="Abadi" panose="020B0604020104020204" pitchFamily="34" charset="0"/>
              </a:rPr>
              <a:t>Parámetros sancionatorios:</a:t>
            </a:r>
          </a:p>
          <a:p>
            <a:pPr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500" b="0" i="0" dirty="0">
                <a:effectLst/>
                <a:latin typeface="Abadi" panose="020B0604020104020204" pitchFamily="34" charset="0"/>
              </a:rPr>
              <a:t>gravedad de la infracción</a:t>
            </a:r>
          </a:p>
          <a:p>
            <a:pPr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500" dirty="0">
                <a:latin typeface="Abadi" panose="020B0604020104020204" pitchFamily="34" charset="0"/>
              </a:rPr>
              <a:t>e</a:t>
            </a:r>
            <a:r>
              <a:rPr lang="es-AR" sz="1500" b="0" i="0" dirty="0">
                <a:effectLst/>
                <a:latin typeface="Abadi" panose="020B0604020104020204" pitchFamily="34" charset="0"/>
              </a:rPr>
              <a:t>ntidad económica y</a:t>
            </a:r>
          </a:p>
          <a:p>
            <a:pPr lvl="1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500" b="0" i="0" dirty="0">
                <a:effectLst/>
                <a:latin typeface="Abadi" panose="020B0604020104020204" pitchFamily="34" charset="0"/>
              </a:rPr>
              <a:t>y los antecedentes de la empresa en el cumplimiento del régimen</a:t>
            </a:r>
            <a:r>
              <a:rPr lang="es-AR" sz="1500" dirty="0">
                <a:latin typeface="Abadi" panose="020B0604020104020204" pitchFamily="34" charset="0"/>
              </a:rPr>
              <a:t>.</a:t>
            </a:r>
          </a:p>
          <a:p>
            <a:pPr lvl="1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AR" sz="15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514350" lvl="1" indent="-28575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s-ES" sz="15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Revocación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de la inscripción del proyecto en el Registro </a:t>
            </a:r>
          </a:p>
          <a:p>
            <a:pPr marL="514350" lvl="1" indent="-28575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s-ES" sz="15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Devolución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de los tributos no ingresados, y/o del impuesto acreditado o restituido y/o del bono de crédito fiscal, en caso de no haberlo aplicado o utilizado parcialmente, con más los intereses y accesorios que correspondieren.</a:t>
            </a:r>
          </a:p>
          <a:p>
            <a:pPr marL="514350" lvl="1" indent="-28575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s-ES" sz="15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Inhabilitación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del o de la titular del proyecto para inscribirse nuevamente en el Registro.</a:t>
            </a:r>
            <a:endParaRPr lang="es-AR" sz="1500" dirty="0">
              <a:latin typeface="Abadi" panose="020B0604020104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5838767-740A-50FE-3A21-9F2E6C2DF02C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C8002F1-4EEE-4D83-B2C8-4CA87FF2FB37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594E68E-96A8-61FB-04E3-769A3C7263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A5D2836F-49C0-8CA0-A163-02842F8589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67651F9C-75BC-408C-CFB0-CE04F831B1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47E2F8F3-33ED-8F67-3A2D-24382391B90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001FF458-4240-EC5D-A36D-83336A25755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53F21170-2A10-2658-6C49-F61831D32E50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D0A9DC6E-7BEA-B21A-9857-69EAC2F5B35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FBBDF92B-A857-AAC2-BB80-E7C0F574EA65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FD6E5E22-057A-21B8-4FF4-42FB1544DE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22187039-F97B-28EB-A9E7-B2F8B1865F1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312AE6DC-3491-D5F0-B7FA-15DDE60AEF8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41F4CCA5-226F-54E7-3D87-39618EEA2F55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9CA18C46-E6A9-91A6-2F3C-3EB79CB07A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5CF9F3BF-D897-FF69-FA0A-B31D6D012A6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A39EE1F4-22B9-F06D-F516-CA4FE09F6545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CD53DC38-46BC-4EED-63B7-F847790B63D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21EDA6D4-B819-93F4-8A2F-975793ADA05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97F54501-3DDE-06CC-E4A8-6150DB836796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94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6D0059-5BA8-C330-A77F-2EBF971A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486" cy="685828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19553A-E537-E35A-2756-AAF525509124}"/>
              </a:ext>
            </a:extLst>
          </p:cNvPr>
          <p:cNvSpPr txBox="1"/>
          <p:nvPr/>
        </p:nvSpPr>
        <p:spPr>
          <a:xfrm>
            <a:off x="6915150" y="1419225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Abadi" panose="020B0604020104020204" pitchFamily="34" charset="0"/>
              </a:rPr>
              <a:t>¡Muchas gracias!</a:t>
            </a:r>
          </a:p>
          <a:p>
            <a:pPr algn="ctr"/>
            <a:endParaRPr lang="es-AR" dirty="0">
              <a:latin typeface="Abadi" panose="020B0604020104020204" pitchFamily="34" charset="0"/>
            </a:endParaRPr>
          </a:p>
          <a:p>
            <a:pPr algn="ctr"/>
            <a:endParaRPr lang="es-AR" dirty="0">
              <a:latin typeface="Abadi" panose="020B0604020104020204" pitchFamily="34" charset="0"/>
            </a:endParaRPr>
          </a:p>
          <a:p>
            <a:pPr algn="ctr"/>
            <a:endParaRPr lang="es-AR" dirty="0"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E3283B-4E22-A3A9-E792-AC6303A46030}"/>
              </a:ext>
            </a:extLst>
          </p:cNvPr>
          <p:cNvSpPr txBox="1"/>
          <p:nvPr/>
        </p:nvSpPr>
        <p:spPr>
          <a:xfrm>
            <a:off x="6520771" y="2725923"/>
            <a:ext cx="4980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badi" panose="020B0604020104020204" pitchFamily="34" charset="0"/>
              </a:rPr>
              <a:t>Luciana Virgile – María Inés Brandt</a:t>
            </a:r>
          </a:p>
        </p:txBody>
      </p:sp>
    </p:spTree>
    <p:extLst>
      <p:ext uri="{BB962C8B-B14F-4D97-AF65-F5344CB8AC3E}">
        <p14:creationId xmlns:p14="http://schemas.microsoft.com/office/powerpoint/2010/main" val="235355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4C830-FB55-2E36-AE46-91B63085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06751"/>
            <a:ext cx="10506456" cy="840825"/>
          </a:xfrm>
        </p:spPr>
        <p:txBody>
          <a:bodyPr anchor="b">
            <a:normAutofit/>
          </a:bodyPr>
          <a:lstStyle/>
          <a:p>
            <a:pPr algn="ctr"/>
            <a:r>
              <a:rPr lang="es-AR" sz="3600" dirty="0">
                <a:latin typeface="Abadi" panose="020B0604020104020204" pitchFamily="34" charset="0"/>
              </a:rPr>
              <a:t>Evolución del Régimen 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8DCE0FF8-1164-8B49-CDC8-2ED79DA0E8FC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5D3382F-7BDB-7571-1A08-4E2AF0485755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A2564F87-4A7A-18A3-7CF7-2ED8CD5F79F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906530C4-A2ED-7A14-B48F-A86F1E47BB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4AE73CFC-160E-A13F-A878-D256060533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7B627CD0-B72B-FBE1-FC06-EE29A53889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081302E2-BEC3-E369-C9C0-87744678AC2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72E2897F-9076-EE95-7AF8-CB9C7B236E3E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B6FCA3F-816A-E535-7B24-0CACFD9FC41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816155E-C901-FCF2-45D1-EFA8344BF01A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7985E471-B284-8D2C-94A7-EB0E9C3B38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87E9F044-52D6-F5FC-A359-D92E2AB7BB0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B0D27777-7679-DF8A-3660-871C4A6FC39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590FEF9-F5B7-ECD1-84B6-7C4D9D9F12C0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A3608F43-340D-1127-FACF-218A4CD3CD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F418F2D8-0638-E225-F7F5-FACF463E079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46145DD6-8D41-5161-6546-5BCBF7F9D982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6A877F96-CB61-28FC-A005-CD4598E23A1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A541F5E6-8373-A941-7AFF-2F5A9A44E2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5EE85E6D-7305-AADD-1839-92488474D33C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  <p:graphicFrame>
        <p:nvGraphicFramePr>
          <p:cNvPr id="29" name="Marcador de contenido 28">
            <a:extLst>
              <a:ext uri="{FF2B5EF4-FFF2-40B4-BE49-F238E27FC236}">
                <a16:creationId xmlns:a16="http://schemas.microsoft.com/office/drawing/2014/main" id="{15C029CA-7C42-8CE4-237A-30CF7D828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14712"/>
              </p:ext>
            </p:extLst>
          </p:nvPr>
        </p:nvGraphicFramePr>
        <p:xfrm>
          <a:off x="841248" y="1415136"/>
          <a:ext cx="10515600" cy="466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1" name="Gráfico 30" descr="megáfono1 contorno">
            <a:extLst>
              <a:ext uri="{FF2B5EF4-FFF2-40B4-BE49-F238E27FC236}">
                <a16:creationId xmlns:a16="http://schemas.microsoft.com/office/drawing/2014/main" id="{EBBAEB75-091B-914A-8C76-E9050D0F59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5385" y="3216393"/>
            <a:ext cx="914400" cy="9144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AEF60A0A-7D77-5336-F79B-F750EBCBA0B3}"/>
              </a:ext>
            </a:extLst>
          </p:cNvPr>
          <p:cNvSpPr txBox="1"/>
          <p:nvPr/>
        </p:nvSpPr>
        <p:spPr>
          <a:xfrm>
            <a:off x="10802775" y="3216393"/>
            <a:ext cx="129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solidFill>
                  <a:srgbClr val="FF0000"/>
                </a:solidFill>
                <a:latin typeface="Abadi" panose="020B0604020104020204" pitchFamily="34" charset="0"/>
              </a:rPr>
              <a:t>Primera convocatoria bajo la nueva Ley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968D320-3A8D-C7F9-D31A-56998CED6CC8}"/>
              </a:ext>
            </a:extLst>
          </p:cNvPr>
          <p:cNvSpPr txBox="1"/>
          <p:nvPr/>
        </p:nvSpPr>
        <p:spPr>
          <a:xfrm>
            <a:off x="6692537" y="5003864"/>
            <a:ext cx="3830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Vigencia de la Ley: 31/12/2034 </a:t>
            </a:r>
            <a:endParaRPr lang="en-U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3E45D25-9A18-5399-8ED1-0D70D95F9C9E}"/>
              </a:ext>
            </a:extLst>
          </p:cNvPr>
          <p:cNvSpPr txBox="1"/>
          <p:nvPr/>
        </p:nvSpPr>
        <p:spPr>
          <a:xfrm>
            <a:off x="422365" y="5673431"/>
            <a:ext cx="3830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Vigencia de la Ley: 31/12/2022 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BE5EA-EF49-C060-93A4-1D6F4B243341}"/>
              </a:ext>
            </a:extLst>
          </p:cNvPr>
          <p:cNvSpPr txBox="1"/>
          <p:nvPr/>
        </p:nvSpPr>
        <p:spPr>
          <a:xfrm>
            <a:off x="5558389" y="5460212"/>
            <a:ext cx="60983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Las disposiciones de la Ley 27.685 entraron en vigor el 17 de septiembre de 2022 y aplican para las solicitudes que se presenten a partir de dicha fecha. </a:t>
            </a:r>
            <a:endParaRPr lang="es-AR" sz="1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3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4C830-FB55-2E36-AE46-91B63085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4" y="219457"/>
            <a:ext cx="2451740" cy="840825"/>
          </a:xfrm>
        </p:spPr>
        <p:txBody>
          <a:bodyPr anchor="b">
            <a:normAutofit/>
          </a:bodyPr>
          <a:lstStyle/>
          <a:p>
            <a:pPr algn="ctr"/>
            <a:r>
              <a:rPr lang="es-AR" sz="3600" dirty="0">
                <a:solidFill>
                  <a:srgbClr val="FF6600"/>
                </a:solidFill>
                <a:latin typeface="Abadi" panose="020B0604020104020204" pitchFamily="34" charset="0"/>
              </a:rPr>
              <a:t>OBJETIVO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B63A71-DFBF-C2D3-22FD-12CAB9F9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8" y="1155904"/>
            <a:ext cx="3187156" cy="4036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500" b="1" dirty="0">
                <a:solidFill>
                  <a:srgbClr val="000000"/>
                </a:solidFill>
                <a:latin typeface="Abadi" panose="020B0604020104020204" pitchFamily="34" charset="0"/>
              </a:rPr>
              <a:t>“P</a:t>
            </a:r>
            <a:r>
              <a:rPr lang="es-AR" sz="25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romover el desarrollo y la producción de la biotecnología moderna y la nanotecnología en todo el territorio nacional.”</a:t>
            </a:r>
            <a:endParaRPr lang="es-AR" sz="2500" b="1" dirty="0">
              <a:latin typeface="Abadi" panose="020B0604020104020204" pitchFamily="34" charset="0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8DCE0FF8-1164-8B49-CDC8-2ED79DA0E8FC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5D3382F-7BDB-7571-1A08-4E2AF0485755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A2564F87-4A7A-18A3-7CF7-2ED8CD5F79F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906530C4-A2ED-7A14-B48F-A86F1E47BB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4AE73CFC-160E-A13F-A878-D256060533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7B627CD0-B72B-FBE1-FC06-EE29A53889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081302E2-BEC3-E369-C9C0-87744678AC2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72E2897F-9076-EE95-7AF8-CB9C7B236E3E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B6FCA3F-816A-E535-7B24-0CACFD9FC41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816155E-C901-FCF2-45D1-EFA8344BF01A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7985E471-B284-8D2C-94A7-EB0E9C3B38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87E9F044-52D6-F5FC-A359-D92E2AB7BB0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B0D27777-7679-DF8A-3660-871C4A6FC39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590FEF9-F5B7-ECD1-84B6-7C4D9D9F12C0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A3608F43-340D-1127-FACF-218A4CD3CD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F418F2D8-0638-E225-F7F5-FACF463E079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46145DD6-8D41-5161-6546-5BCBF7F9D982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6A877F96-CB61-28FC-A005-CD4598E23A1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A541F5E6-8373-A941-7AFF-2F5A9A44E2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5EE85E6D-7305-AADD-1839-92488474D33C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DAE9DC1-AB1E-345E-F74C-E955663DA6FF}"/>
              </a:ext>
            </a:extLst>
          </p:cNvPr>
          <p:cNvSpPr txBox="1"/>
          <p:nvPr/>
        </p:nvSpPr>
        <p:spPr>
          <a:xfrm>
            <a:off x="4004830" y="388515"/>
            <a:ext cx="7779509" cy="615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Argentina en el puesto número 10° en cantidad de empresas del sector a nivel mundial.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340 empresas biotecnológicas (</a:t>
            </a:r>
            <a:r>
              <a:rPr lang="es-AR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empresas </a:t>
            </a:r>
            <a:r>
              <a:rPr lang="es-AR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nanotecnológicas)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21.000 empleos formales </a:t>
            </a:r>
            <a:r>
              <a:rPr lang="es-AR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2.200 en el sector I+D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Ventas por USD 1.500 millones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AR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Convocatorias (2019, 2020, 2021 y 2023): otorgamiento de beneficios fiscales por + de $1.200 millones. </a:t>
            </a:r>
            <a:endParaRPr lang="es-AR" dirty="0">
              <a:solidFill>
                <a:srgbClr val="FF6600"/>
              </a:solidFill>
              <a:latin typeface="Abadi" panose="020B0604020104020204" pitchFamily="34" charset="0"/>
            </a:endParaRPr>
          </a:p>
        </p:txBody>
      </p:sp>
      <p:pic>
        <p:nvPicPr>
          <p:cNvPr id="27" name="Picture 4" descr="OEI | Argentina | Noticias | América Latina y el Caribe desarrolla apenas  la mitad de su potencial en ciencia y tecnología">
            <a:extLst>
              <a:ext uri="{FF2B5EF4-FFF2-40B4-BE49-F238E27FC236}">
                <a16:creationId xmlns:a16="http://schemas.microsoft.com/office/drawing/2014/main" id="{C74A5950-50C9-4A59-A390-690B11DC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515" y="2436078"/>
            <a:ext cx="8768902" cy="4935639"/>
          </a:xfrm>
          <a:prstGeom prst="rect">
            <a:avLst/>
          </a:prstGeom>
          <a:noFill/>
          <a:effectLst>
            <a:softEdge rad="990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3EE4A830-0AC9-74F6-BA1B-693333F2B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077197"/>
              </p:ext>
            </p:extLst>
          </p:nvPr>
        </p:nvGraphicFramePr>
        <p:xfrm>
          <a:off x="5014030" y="2684968"/>
          <a:ext cx="2732608" cy="188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AB0D41D6-4E60-E8FC-4E35-08C45E948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957784"/>
              </p:ext>
            </p:extLst>
          </p:nvPr>
        </p:nvGraphicFramePr>
        <p:xfrm>
          <a:off x="7773882" y="2821021"/>
          <a:ext cx="2812564" cy="174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5126" name="Picture 6" descr="Fotos de El mapa de Argentina - Imagen de © Ruletkka #55880903">
            <a:extLst>
              <a:ext uri="{FF2B5EF4-FFF2-40B4-BE49-F238E27FC236}">
                <a16:creationId xmlns:a16="http://schemas.microsoft.com/office/drawing/2014/main" id="{40E8CD82-8F79-1359-FBEB-EB556E4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2" y="374800"/>
            <a:ext cx="2326909" cy="215713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cono De Vector De Ventas. El Estilo Es Símbolo Bicolor De Un Círculo  Plano, Colores Azul Y Gris, Ángulos Redondeados, Fondo Blanco.  Ilustraciones svg, vectoriales, clip art vectorizado libre de derechos.  Image">
            <a:extLst>
              <a:ext uri="{FF2B5EF4-FFF2-40B4-BE49-F238E27FC236}">
                <a16:creationId xmlns:a16="http://schemas.microsoft.com/office/drawing/2014/main" id="{99A82EAF-95D7-31B2-6DFC-893A77A6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69" y="4702603"/>
            <a:ext cx="910587" cy="9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9C333CC-C198-2C33-F08E-8CFE6724BC0C}"/>
              </a:ext>
            </a:extLst>
          </p:cNvPr>
          <p:cNvCxnSpPr>
            <a:cxnSpLocks/>
          </p:cNvCxnSpPr>
          <p:nvPr/>
        </p:nvCxnSpPr>
        <p:spPr>
          <a:xfrm>
            <a:off x="3594100" y="0"/>
            <a:ext cx="0" cy="317416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C856B9D-42A5-0842-1676-E68BD9761AE6}"/>
              </a:ext>
            </a:extLst>
          </p:cNvPr>
          <p:cNvSpPr txBox="1"/>
          <p:nvPr/>
        </p:nvSpPr>
        <p:spPr>
          <a:xfrm>
            <a:off x="4089779" y="6605776"/>
            <a:ext cx="78609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latin typeface="Abadi" panose="020B0604020104020204" pitchFamily="34" charset="0"/>
              </a:rPr>
              <a:t>Datos Censo Nacional realizado por la Agencia I+D+I, Fundación Argentina de Nanotecnología, Cámara Argentina de Biotecnología, Consejo Federal de Inversiones y UNSAM.  </a:t>
            </a:r>
          </a:p>
        </p:txBody>
      </p:sp>
    </p:spTree>
    <p:extLst>
      <p:ext uri="{BB962C8B-B14F-4D97-AF65-F5344CB8AC3E}">
        <p14:creationId xmlns:p14="http://schemas.microsoft.com/office/powerpoint/2010/main" val="371868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4C830-FB55-2E36-AE46-91B63085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83" y="219457"/>
            <a:ext cx="10506456" cy="840825"/>
          </a:xfrm>
        </p:spPr>
        <p:txBody>
          <a:bodyPr anchor="b">
            <a:normAutofit/>
          </a:bodyPr>
          <a:lstStyle/>
          <a:p>
            <a:pPr algn="ctr"/>
            <a:r>
              <a:rPr lang="es-AR" sz="3600" dirty="0">
                <a:latin typeface="Abadi" panose="020B0604020104020204" pitchFamily="34" charset="0"/>
              </a:rPr>
              <a:t>¿Qué es la Biotecnología Moderna?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B63A71-DFBF-C2D3-22FD-12CAB9F9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04" y="1342989"/>
            <a:ext cx="7747001" cy="3632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5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“… </a:t>
            </a:r>
            <a:r>
              <a:rPr lang="es-ES" sz="25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toda aplicación tecnológica que, basada en conocimientos racionales y principios científicos provenientes de la biología, la bioquímica, la microbiología, la bioinformática, la biología molecular y la ingeniería genética, utiliza organismos vivos o partes derivadas de los mismos para la obtención de bienes y servicios, o para la mejora </a:t>
            </a:r>
            <a:r>
              <a:rPr lang="es-ES" sz="2500" b="1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sustancial</a:t>
            </a:r>
            <a:r>
              <a:rPr lang="es-ES" sz="25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de procesos productivos y/o productos</a:t>
            </a:r>
            <a:r>
              <a:rPr lang="es-ES" sz="25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…”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badi" panose="020B0604020104020204" pitchFamily="34" charset="0"/>
            </a:endParaRPr>
          </a:p>
        </p:txBody>
      </p:sp>
      <p:pic>
        <p:nvPicPr>
          <p:cNvPr id="4100" name="Picture 4" descr="Aplicaciones de la Biotecnología en Salud, Industria... - Sensactive">
            <a:extLst>
              <a:ext uri="{FF2B5EF4-FFF2-40B4-BE49-F238E27FC236}">
                <a16:creationId xmlns:a16="http://schemas.microsoft.com/office/drawing/2014/main" id="{E8E8D746-48EC-5CE3-EEB7-FA755E346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 b="-1"/>
          <a:stretch/>
        </p:blipFill>
        <p:spPr bwMode="auto">
          <a:xfrm>
            <a:off x="8585200" y="2978335"/>
            <a:ext cx="3975608" cy="40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8DCE0FF8-1164-8B49-CDC8-2ED79DA0E8FC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5D3382F-7BDB-7571-1A08-4E2AF0485755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A2564F87-4A7A-18A3-7CF7-2ED8CD5F79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906530C4-A2ED-7A14-B48F-A86F1E47BB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4AE73CFC-160E-A13F-A878-D256060533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7B627CD0-B72B-FBE1-FC06-EE29A53889D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081302E2-BEC3-E369-C9C0-87744678AC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72E2897F-9076-EE95-7AF8-CB9C7B236E3E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B6FCA3F-816A-E535-7B24-0CACFD9FC41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816155E-C901-FCF2-45D1-EFA8344BF01A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7985E471-B284-8D2C-94A7-EB0E9C3B38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87E9F044-52D6-F5FC-A359-D92E2AB7BB0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B0D27777-7679-DF8A-3660-871C4A6FC39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590FEF9-F5B7-ECD1-84B6-7C4D9D9F12C0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A3608F43-340D-1127-FACF-218A4CD3CD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F418F2D8-0638-E225-F7F5-FACF463E07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46145DD6-8D41-5161-6546-5BCBF7F9D982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6A877F96-CB61-28FC-A005-CD4598E23A1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A541F5E6-8373-A941-7AFF-2F5A9A44E2D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5EE85E6D-7305-AADD-1839-92488474D33C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  <p:pic>
        <p:nvPicPr>
          <p:cNvPr id="25" name="Gráfico 24" descr="Información con relleno sólido">
            <a:extLst>
              <a:ext uri="{FF2B5EF4-FFF2-40B4-BE49-F238E27FC236}">
                <a16:creationId xmlns:a16="http://schemas.microsoft.com/office/drawing/2014/main" id="{DF61B01B-3635-A518-F0D4-79928610A7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27069" y="5372100"/>
            <a:ext cx="772016" cy="77201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4BD46E4E-3618-44C1-771B-C3B2F020C111}"/>
              </a:ext>
            </a:extLst>
          </p:cNvPr>
          <p:cNvSpPr txBox="1"/>
          <p:nvPr/>
        </p:nvSpPr>
        <p:spPr>
          <a:xfrm>
            <a:off x="2549481" y="5091702"/>
            <a:ext cx="6286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latin typeface="Abadi" panose="020B0604020104020204" pitchFamily="34" charset="0"/>
              </a:rPr>
              <a:t>¿Y qué se entiende por “</a:t>
            </a:r>
            <a:r>
              <a:rPr lang="es-ES" sz="18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sustancial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”?  “</a:t>
            </a:r>
            <a:r>
              <a:rPr lang="es-ES" sz="18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Que conlleve contenido de </a:t>
            </a:r>
            <a:r>
              <a:rPr lang="es-ES" sz="1800" b="1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innovación</a:t>
            </a:r>
            <a:r>
              <a:rPr lang="es-ES" sz="18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susceptible de aplicación industrial, </a:t>
            </a:r>
            <a:r>
              <a:rPr lang="es-ES" sz="1800" b="1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impacto</a:t>
            </a:r>
            <a:r>
              <a:rPr lang="es-ES" sz="18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económico y social, disminución de costos, </a:t>
            </a:r>
            <a:r>
              <a:rPr lang="es-ES" sz="180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aumento</a:t>
            </a:r>
            <a:r>
              <a:rPr lang="es-ES" sz="18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de la </a:t>
            </a:r>
            <a:r>
              <a:rPr lang="es-ES" sz="1800" b="1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productividad</a:t>
            </a:r>
            <a:r>
              <a:rPr lang="es-ES" sz="18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u otros efectos que sean considerados pertinentes por la autoridad de aplicación.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8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1D3586-F367-F1AD-F513-4EE5F62C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02" y="393700"/>
            <a:ext cx="5251316" cy="1169130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Abadi" panose="020B0604020104020204" pitchFamily="34" charset="0"/>
              </a:rPr>
              <a:t>¿Qué es la Nanotecnología?</a:t>
            </a:r>
            <a:endParaRPr lang="en-US" sz="3600" dirty="0"/>
          </a:p>
        </p:txBody>
      </p:sp>
      <p:pic>
        <p:nvPicPr>
          <p:cNvPr id="13314" name="Picture 2" descr="Nanotecnología en Muy Interesante">
            <a:extLst>
              <a:ext uri="{FF2B5EF4-FFF2-40B4-BE49-F238E27FC236}">
                <a16:creationId xmlns:a16="http://schemas.microsoft.com/office/drawing/2014/main" id="{46B6FD3D-F143-8420-6952-7C8A0A845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r="10440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7B392-1D9E-2F31-690F-4DBD8C94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530"/>
            <a:ext cx="5005318" cy="422043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5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“… </a:t>
            </a:r>
            <a:r>
              <a:rPr lang="es-ES" sz="25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toda aplicación tecnológica del conjunto de técnicas y ciencias en las cuales se estudian, manipulan y obtienen –de manera controlada– materiales, sustancias y dispositivos de dimensiones nanométricas, los cuales presentan propiedades especiales otorgadas exclusivamente por su tamaño menor a los cien nanómetros (100 nm) en una o más dimensiones.”</a:t>
            </a:r>
            <a:endParaRPr lang="en-US" sz="2000" dirty="0">
              <a:latin typeface="Abadi" panose="020B0604020104020204" pitchFamily="34" charset="0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3B7CFD87-2A41-ED51-EEEE-16D26AB97978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44A2EC5-C641-7411-B2C6-4A872E50DE30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9AD5C9DD-1147-B9D5-FD36-49A518A2F6D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24C41700-0CE8-7D93-0A95-C7BBDD2A95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85A0B423-706B-6EAB-D7D9-ED1B3998070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39EBCE6A-3C31-F4AB-B452-A92E51C5234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1228167E-AD41-E3FE-0780-F3948494749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E5D47C9F-2B6A-D217-9AF2-7CF9D87D7870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7E7856C9-4F05-5522-6D50-20029E37358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12A6C7EB-18F6-916B-0486-E7303C89E751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E5608391-F275-4D74-59FB-D238445AA4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D50C34D0-F292-6352-7BA4-64E44499921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7F6FE632-05C6-4C27-B800-4508F3C8D91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F0E9B945-2035-4128-4867-B64C6EFDC98F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B00DED7F-29E4-16F0-732C-3FB0B37810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1805FCA0-0A3C-4484-5DDC-6F511505570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022C53D4-2209-849D-ACEC-4AADF77562D9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885596A8-F4E3-8F24-C6CF-556CD411D26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291CD688-6461-9BE6-A60E-EECFF2266D2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B167B901-89AF-C653-228C-34C65056C05B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30619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6" y="173129"/>
            <a:ext cx="9144000" cy="1011237"/>
          </a:xfrm>
        </p:spPr>
        <p:txBody>
          <a:bodyPr>
            <a:normAutofit fontScale="90000"/>
          </a:bodyPr>
          <a:lstStyle/>
          <a:p>
            <a:r>
              <a:rPr lang="es-AR" sz="3600" dirty="0">
                <a:latin typeface="Abadi" panose="020B0604020104020204" pitchFamily="34" charset="0"/>
              </a:rPr>
              <a:t>Sobre el tipo de régimen – Conceptos básicos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F57A82A-8A36-20D5-82DE-FB4E21E2AD20}"/>
              </a:ext>
            </a:extLst>
          </p:cNvPr>
          <p:cNvSpPr/>
          <p:nvPr/>
        </p:nvSpPr>
        <p:spPr>
          <a:xfrm>
            <a:off x="4444859" y="3508991"/>
            <a:ext cx="2046485" cy="8720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 dirty="0">
              <a:latin typeface="Abadi" panose="020B060402010402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79FAE3E-ED0F-CE8F-27E7-4E9C4E08D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07317"/>
              </p:ext>
            </p:extLst>
          </p:nvPr>
        </p:nvGraphicFramePr>
        <p:xfrm>
          <a:off x="2159726" y="1567543"/>
          <a:ext cx="8011886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object 3">
            <a:extLst>
              <a:ext uri="{FF2B5EF4-FFF2-40B4-BE49-F238E27FC236}">
                <a16:creationId xmlns:a16="http://schemas.microsoft.com/office/drawing/2014/main" id="{711D0252-8255-47D0-AF9F-39FF2C38542F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66043FEA-E87E-3C9F-D2B8-9A32E9EF3232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3" name="object 5">
              <a:extLst>
                <a:ext uri="{FF2B5EF4-FFF2-40B4-BE49-F238E27FC236}">
                  <a16:creationId xmlns:a16="http://schemas.microsoft.com/office/drawing/2014/main" id="{3C9BA11A-7635-3375-E6DD-AB3D1ABBD26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24" name="object 6">
              <a:extLst>
                <a:ext uri="{FF2B5EF4-FFF2-40B4-BE49-F238E27FC236}">
                  <a16:creationId xmlns:a16="http://schemas.microsoft.com/office/drawing/2014/main" id="{81A9D642-8EA3-2A38-E3DB-A6F9B4A8461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25" name="object 7">
              <a:extLst>
                <a:ext uri="{FF2B5EF4-FFF2-40B4-BE49-F238E27FC236}">
                  <a16:creationId xmlns:a16="http://schemas.microsoft.com/office/drawing/2014/main" id="{52EEDFFF-4484-50E0-C990-F0971B1B0FA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id="{35DD4B7B-D72C-CE6E-70FE-A3290B012BC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27" name="object 9">
              <a:extLst>
                <a:ext uri="{FF2B5EF4-FFF2-40B4-BE49-F238E27FC236}">
                  <a16:creationId xmlns:a16="http://schemas.microsoft.com/office/drawing/2014/main" id="{377B80D7-6CA6-4454-2E01-E49DB34B27F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09EB319E-7B95-3350-0327-6AC401D2C6F7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9" name="object 11">
              <a:extLst>
                <a:ext uri="{FF2B5EF4-FFF2-40B4-BE49-F238E27FC236}">
                  <a16:creationId xmlns:a16="http://schemas.microsoft.com/office/drawing/2014/main" id="{E6BDE8E9-EC52-0153-DF94-3A2DAA4EFAA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84F829A9-E2B6-2692-FB9E-D5E45EF6F0E8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31" name="object 13">
              <a:extLst>
                <a:ext uri="{FF2B5EF4-FFF2-40B4-BE49-F238E27FC236}">
                  <a16:creationId xmlns:a16="http://schemas.microsoft.com/office/drawing/2014/main" id="{4274D31A-9E9C-098F-E687-3C5953391FC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32" name="object 14">
              <a:extLst>
                <a:ext uri="{FF2B5EF4-FFF2-40B4-BE49-F238E27FC236}">
                  <a16:creationId xmlns:a16="http://schemas.microsoft.com/office/drawing/2014/main" id="{0624CAFF-6034-98D0-BA22-4D437A28DAC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33" name="object 15">
              <a:extLst>
                <a:ext uri="{FF2B5EF4-FFF2-40B4-BE49-F238E27FC236}">
                  <a16:creationId xmlns:a16="http://schemas.microsoft.com/office/drawing/2014/main" id="{CCD38235-DD87-CF50-2622-29DBA9DBB68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23B5EFB5-3952-BC58-F0E1-56BEE25B756D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35" name="object 17">
              <a:extLst>
                <a:ext uri="{FF2B5EF4-FFF2-40B4-BE49-F238E27FC236}">
                  <a16:creationId xmlns:a16="http://schemas.microsoft.com/office/drawing/2014/main" id="{66974C92-3FD3-67BB-7F32-2054008890F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36" name="object 18">
              <a:extLst>
                <a:ext uri="{FF2B5EF4-FFF2-40B4-BE49-F238E27FC236}">
                  <a16:creationId xmlns:a16="http://schemas.microsoft.com/office/drawing/2014/main" id="{13DD057D-FF47-31F4-87C9-EB130FAF4F4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5375F8B1-E13A-2E85-7393-6EDAAA51B11F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38" name="object 20">
              <a:extLst>
                <a:ext uri="{FF2B5EF4-FFF2-40B4-BE49-F238E27FC236}">
                  <a16:creationId xmlns:a16="http://schemas.microsoft.com/office/drawing/2014/main" id="{C894F875-C354-CB2C-8B65-40199DAC69A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39" name="object 21">
              <a:extLst>
                <a:ext uri="{FF2B5EF4-FFF2-40B4-BE49-F238E27FC236}">
                  <a16:creationId xmlns:a16="http://schemas.microsoft.com/office/drawing/2014/main" id="{2A85B57A-3E1A-529D-BCE2-EF259455E59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25BB0A67-2E53-50E0-34B4-4C826D461A75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9643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F6E6-6966-82CA-0503-E6C7C291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Abadi" panose="020B0604020104020204" pitchFamily="34" charset="0"/>
              </a:rPr>
              <a:t>Sobre los beneficiarios del Régimen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9C81FB6-DD3D-9C4B-0E73-EB54F090A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201845"/>
              </p:ext>
            </p:extLst>
          </p:nvPr>
        </p:nvGraphicFramePr>
        <p:xfrm>
          <a:off x="-426721" y="1304380"/>
          <a:ext cx="12331337" cy="507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object 3">
            <a:extLst>
              <a:ext uri="{FF2B5EF4-FFF2-40B4-BE49-F238E27FC236}">
                <a16:creationId xmlns:a16="http://schemas.microsoft.com/office/drawing/2014/main" id="{494D0C66-DA6D-924F-5D9C-3A46A7C09CFE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F1A65D7F-411A-06BC-F393-C110E7EB9C5B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7D4488CE-C139-E8F3-476F-9968E37C5EF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EB98D7C3-301B-6801-46FB-01EAFDA15EC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E2834135-FB34-0E98-2BA8-122DEEDFD0B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D984C8FE-560C-AE75-88F5-F81AA9DE7B4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38B4986B-C92F-3F1B-D2A6-CCD0042C002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8A3B6800-D704-FF84-5DE0-CEB4A4F09FA8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C63B8857-E895-49BF-FB58-2943B9ED67F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CC4D3B9F-838D-E26D-432A-DFF4E4686776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F9A275FD-00A1-714D-D376-52E7309B0C0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97FF3E7B-0ED1-24B8-716F-2B8A0021074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6BA34FD7-544B-7FBC-D31D-CAFD01D1416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79ED82EB-6F9C-C740-F373-422367D78085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9AFCCF7E-0B46-B2CD-2B69-F1A3D2D05CE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35045C04-E5BA-0F25-10F1-2DA25FEB595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CB9E3A35-003E-4041-9F60-DD75A03FAB11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D6500A85-B8D2-5FF1-7979-72F25F38199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EB4EFFDA-4770-FA4D-A0F5-D54B28ECA01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F0CA43B-A73C-A148-2E91-340BD0A2C4C8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16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F6E6-6966-82CA-0503-E6C7C291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Abadi" panose="020B0604020104020204" pitchFamily="34" charset="0"/>
              </a:rPr>
              <a:t>Sobre los proyectos promocionados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0323AC-2306-12DE-4D4C-46BA48778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08234"/>
              </p:ext>
            </p:extLst>
          </p:nvPr>
        </p:nvGraphicFramePr>
        <p:xfrm>
          <a:off x="1397363" y="1305370"/>
          <a:ext cx="9699898" cy="39431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9949">
                  <a:extLst>
                    <a:ext uri="{9D8B030D-6E8A-4147-A177-3AD203B41FA5}">
                      <a16:colId xmlns:a16="http://schemas.microsoft.com/office/drawing/2014/main" val="1703091587"/>
                    </a:ext>
                  </a:extLst>
                </a:gridCol>
                <a:gridCol w="4849949">
                  <a:extLst>
                    <a:ext uri="{9D8B030D-6E8A-4147-A177-3AD203B41FA5}">
                      <a16:colId xmlns:a16="http://schemas.microsoft.com/office/drawing/2014/main" val="633765951"/>
                    </a:ext>
                  </a:extLst>
                </a:gridCol>
              </a:tblGrid>
              <a:tr h="480404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latin typeface="Abadi" panose="020B0604020104020204" pitchFamily="34" charset="0"/>
                        </a:rPr>
                        <a:t>Proyectos elegibles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latin typeface="Abadi" panose="020B0604020104020204" pitchFamily="34" charset="0"/>
                        </a:rPr>
                        <a:t>Proyectos excluidos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69859"/>
                  </a:ext>
                </a:extLst>
              </a:tr>
              <a:tr h="100830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AR" sz="1600" b="0" u="none" noProof="0" dirty="0">
                          <a:latin typeface="Abadi" panose="020B0604020104020204" pitchFamily="34" charset="0"/>
                        </a:rPr>
                        <a:t>Investigación</a:t>
                      </a:r>
                      <a:r>
                        <a:rPr lang="es-AR" sz="1600" b="0" u="none" dirty="0">
                          <a:latin typeface="Abadi" panose="020B0604020104020204" pitchFamily="34" charset="0"/>
                        </a:rPr>
                        <a:t> y desarrollo basado </a:t>
                      </a:r>
                      <a:r>
                        <a:rPr lang="es-AR" sz="1600" b="0" dirty="0">
                          <a:latin typeface="Abadi" panose="020B0604020104020204" pitchFamily="34" charset="0"/>
                        </a:rPr>
                        <a:t>en la aplicación de la biotecnología moderna o en la nanotecnología (</a:t>
                      </a:r>
                      <a:r>
                        <a:rPr lang="es-AR" sz="1600" b="0" i="1" dirty="0">
                          <a:latin typeface="Abadi" panose="020B0604020104020204" pitchFamily="34" charset="0"/>
                        </a:rPr>
                        <a:t>Proyectos de investigación</a:t>
                      </a:r>
                      <a:r>
                        <a:rPr lang="es-AR" sz="1600" b="0" dirty="0">
                          <a:latin typeface="Abadi" panose="020B0604020104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>
                            <a:extLst>
                              <a:ext uri="{96DAC541-7B7A-43D3-8B79-37D633B846F1}">
                                <asvg:svgBlip xmlns:asvg="http://schemas.microsoft.com/office/drawing/2016/SVG/main" r:embed="rId3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s-AR" sz="1600" dirty="0">
                          <a:latin typeface="Abadi" panose="020B0604020104020204" pitchFamily="34" charset="0"/>
                        </a:rPr>
                        <a:t>Los que involucren productos y/o procesos cuya obtención o realización se lleve a cabo mediante aplicaciones productivas convencionales y ampliamente conocidas, o la obtención de nuevas variedades por medio del cruzamiento genético convencional o multiplicación convencional.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3394"/>
                  </a:ext>
                </a:extLst>
              </a:tr>
              <a:tr h="190828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AR" sz="1600" b="0" dirty="0">
                          <a:latin typeface="Abadi" panose="020B0604020104020204" pitchFamily="34" charset="0"/>
                        </a:rPr>
                        <a:t>Aplicación o ejecución de biotecnología moderna y/o nanotecnología, destinado a la producción de bienes o servicios o al mejoramiento de procesos productivos (</a:t>
                      </a:r>
                      <a:r>
                        <a:rPr lang="es-AR" sz="1600" b="0" i="1" dirty="0">
                          <a:latin typeface="Abadi" panose="020B0604020104020204" pitchFamily="34" charset="0"/>
                        </a:rPr>
                        <a:t>P</a:t>
                      </a:r>
                      <a:r>
                        <a:rPr lang="es-AR" sz="1600" b="0" i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royectos de aplicación)</a:t>
                      </a:r>
                      <a:endParaRPr lang="es-AR" sz="1600" b="0" dirty="0">
                        <a:latin typeface="Abadi" panose="020B0604020104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es-AR" sz="16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656814"/>
                  </a:ext>
                </a:extLst>
              </a:tr>
            </a:tbl>
          </a:graphicData>
        </a:graphic>
      </p:graphicFrame>
      <p:pic>
        <p:nvPicPr>
          <p:cNvPr id="8" name="Gráfico 7" descr="Manos aplaudiendo contorno">
            <a:extLst>
              <a:ext uri="{FF2B5EF4-FFF2-40B4-BE49-F238E27FC236}">
                <a16:creationId xmlns:a16="http://schemas.microsoft.com/office/drawing/2014/main" id="{61238C6A-D1EF-3446-7A59-369100CFD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099457"/>
            <a:ext cx="914400" cy="914400"/>
          </a:xfrm>
          <a:prstGeom prst="rect">
            <a:avLst/>
          </a:prstGeom>
        </p:spPr>
      </p:pic>
      <p:pic>
        <p:nvPicPr>
          <p:cNvPr id="10" name="Gráfico 9" descr="Prohibido con relleno sólido">
            <a:extLst>
              <a:ext uri="{FF2B5EF4-FFF2-40B4-BE49-F238E27FC236}">
                <a16:creationId xmlns:a16="http://schemas.microsoft.com/office/drawing/2014/main" id="{3B1DDF8B-C30A-D89D-6C7F-440E29F13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0061" y="1099457"/>
            <a:ext cx="914400" cy="91440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7FEA28E-56EB-5331-039A-20EDE70D9E13}"/>
              </a:ext>
            </a:extLst>
          </p:cNvPr>
          <p:cNvSpPr/>
          <p:nvPr/>
        </p:nvSpPr>
        <p:spPr>
          <a:xfrm>
            <a:off x="1377632" y="4734379"/>
            <a:ext cx="5243196" cy="140516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300" b="0" i="0" dirty="0">
                <a:solidFill>
                  <a:schemeClr val="tx1"/>
                </a:solidFill>
                <a:latin typeface="Abadi" panose="020B0604020104020204" pitchFamily="34" charset="0"/>
              </a:rPr>
              <a:t>Un producto o proceso será considerado de base biotecnológica o nanotecnológica cuando, para su obtención o su realización, los elementos esenciales de la </a:t>
            </a:r>
            <a:r>
              <a:rPr lang="es-AR" sz="1300" b="0" i="1" dirty="0" err="1">
                <a:solidFill>
                  <a:schemeClr val="tx1"/>
                </a:solidFill>
                <a:latin typeface="Abadi" panose="020B0604020104020204" pitchFamily="34" charset="0"/>
              </a:rPr>
              <a:t>biotech</a:t>
            </a:r>
            <a:r>
              <a:rPr lang="es-AR" sz="1300" b="0" i="0" dirty="0">
                <a:solidFill>
                  <a:schemeClr val="tx1"/>
                </a:solidFill>
                <a:latin typeface="Abadi" panose="020B0604020104020204" pitchFamily="34" charset="0"/>
              </a:rPr>
              <a:t> o la </a:t>
            </a:r>
            <a:r>
              <a:rPr lang="es-AR" sz="1300" b="0" i="1" dirty="0" err="1">
                <a:solidFill>
                  <a:schemeClr val="tx1"/>
                </a:solidFill>
                <a:latin typeface="Abadi" panose="020B0604020104020204" pitchFamily="34" charset="0"/>
              </a:rPr>
              <a:t>nanotech</a:t>
            </a:r>
            <a:r>
              <a:rPr lang="es-AR" sz="1300" b="0" i="0" dirty="0">
                <a:solidFill>
                  <a:schemeClr val="tx1"/>
                </a:solidFill>
                <a:latin typeface="Abadi" panose="020B0604020104020204" pitchFamily="34" charset="0"/>
              </a:rPr>
              <a:t> sean parte integrante de dicho producto o proceso y además su utilización sea indispensable para la obtención de ese producto o para la ejecución de ese proceso</a:t>
            </a:r>
            <a:endParaRPr lang="es-AR" sz="13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0C26E652-A44A-B137-5981-D10A907160AA}"/>
              </a:ext>
            </a:extLst>
          </p:cNvPr>
          <p:cNvSpPr/>
          <p:nvPr/>
        </p:nvSpPr>
        <p:spPr>
          <a:xfrm>
            <a:off x="8053251" y="3596640"/>
            <a:ext cx="3854633" cy="2436222"/>
          </a:xfrm>
          <a:prstGeom prst="wedgeRoundRectCallout">
            <a:avLst>
              <a:gd name="adj1" fmla="val -49856"/>
              <a:gd name="adj2" fmla="val -217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AR" sz="1300" dirty="0">
                <a:latin typeface="Abadi" panose="020B0604020104020204" pitchFamily="34" charset="0"/>
              </a:rPr>
              <a:t>Antes de la reforma bajo Ley 27.685 también se excluían expresamente: </a:t>
            </a:r>
          </a:p>
          <a:p>
            <a:pPr algn="just"/>
            <a:endParaRPr lang="es-AR" sz="1300" dirty="0"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3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Los proyectos productivos desarrollados sobre la base de una patente concedida previamente a la entrada en vigencia de la Ley (2007).</a:t>
            </a:r>
          </a:p>
          <a:p>
            <a:pPr algn="just"/>
            <a:endParaRPr lang="es-AR" sz="13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300" dirty="0">
                <a:solidFill>
                  <a:srgbClr val="000000"/>
                </a:solidFill>
                <a:latin typeface="Abadi" panose="020B0604020104020204" pitchFamily="34" charset="0"/>
              </a:rPr>
              <a:t>Los</a:t>
            </a:r>
            <a:r>
              <a:rPr lang="es-AR" sz="13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proyectos productivos que resulten de actividades de investigación y desarrollo que se realicen en el exterior.</a:t>
            </a:r>
            <a:r>
              <a:rPr lang="es-AR" sz="13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19" name="Gráfico 18" descr="megáfono1 contorno">
            <a:extLst>
              <a:ext uri="{FF2B5EF4-FFF2-40B4-BE49-F238E27FC236}">
                <a16:creationId xmlns:a16="http://schemas.microsoft.com/office/drawing/2014/main" id="{BF996462-11DC-856C-41C7-07CFB18F9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6357" y="4473399"/>
            <a:ext cx="914400" cy="914400"/>
          </a:xfrm>
          <a:prstGeom prst="rect">
            <a:avLst/>
          </a:prstGeom>
        </p:spPr>
      </p:pic>
      <p:sp>
        <p:nvSpPr>
          <p:cNvPr id="20" name="Flecha: curvada hacia la derecha 19">
            <a:extLst>
              <a:ext uri="{FF2B5EF4-FFF2-40B4-BE49-F238E27FC236}">
                <a16:creationId xmlns:a16="http://schemas.microsoft.com/office/drawing/2014/main" id="{E815B93C-57E5-7518-FCB6-62DC644FD45F}"/>
              </a:ext>
            </a:extLst>
          </p:cNvPr>
          <p:cNvSpPr/>
          <p:nvPr/>
        </p:nvSpPr>
        <p:spPr>
          <a:xfrm>
            <a:off x="598532" y="3209781"/>
            <a:ext cx="809897" cy="208134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object 3">
            <a:extLst>
              <a:ext uri="{FF2B5EF4-FFF2-40B4-BE49-F238E27FC236}">
                <a16:creationId xmlns:a16="http://schemas.microsoft.com/office/drawing/2014/main" id="{B25D7218-BD13-1C73-18C3-B237C9B16F71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C3F671F2-F399-CE3D-D6A1-1704C40C1DEB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3" name="object 5">
              <a:extLst>
                <a:ext uri="{FF2B5EF4-FFF2-40B4-BE49-F238E27FC236}">
                  <a16:creationId xmlns:a16="http://schemas.microsoft.com/office/drawing/2014/main" id="{A512F072-D8C6-DC62-6AA3-CFC9E0D5E2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24" name="object 6">
              <a:extLst>
                <a:ext uri="{FF2B5EF4-FFF2-40B4-BE49-F238E27FC236}">
                  <a16:creationId xmlns:a16="http://schemas.microsoft.com/office/drawing/2014/main" id="{09774999-DE9F-9841-8535-D7913BD9426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25" name="object 7">
              <a:extLst>
                <a:ext uri="{FF2B5EF4-FFF2-40B4-BE49-F238E27FC236}">
                  <a16:creationId xmlns:a16="http://schemas.microsoft.com/office/drawing/2014/main" id="{077D759E-1551-6603-443A-DDBDED8B5EA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id="{FCCACDA3-0117-5E38-1FB2-89F737A0D83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27" name="object 9">
              <a:extLst>
                <a:ext uri="{FF2B5EF4-FFF2-40B4-BE49-F238E27FC236}">
                  <a16:creationId xmlns:a16="http://schemas.microsoft.com/office/drawing/2014/main" id="{5D93B43F-16AF-37D2-205B-48756595AFA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75BCAACE-70A5-D0B6-7828-291174C1309A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9" name="object 11">
              <a:extLst>
                <a:ext uri="{FF2B5EF4-FFF2-40B4-BE49-F238E27FC236}">
                  <a16:creationId xmlns:a16="http://schemas.microsoft.com/office/drawing/2014/main" id="{4015EEAD-3B86-829E-C259-E3BCDFC105A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CF294C85-59AC-7FF2-48A0-7F6B5D1F9438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31" name="object 13">
              <a:extLst>
                <a:ext uri="{FF2B5EF4-FFF2-40B4-BE49-F238E27FC236}">
                  <a16:creationId xmlns:a16="http://schemas.microsoft.com/office/drawing/2014/main" id="{16507941-F978-1AD0-18B1-33DB056FB8D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32" name="object 14">
              <a:extLst>
                <a:ext uri="{FF2B5EF4-FFF2-40B4-BE49-F238E27FC236}">
                  <a16:creationId xmlns:a16="http://schemas.microsoft.com/office/drawing/2014/main" id="{11DFE12F-326E-8010-7528-9C36EB97B54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33" name="object 15">
              <a:extLst>
                <a:ext uri="{FF2B5EF4-FFF2-40B4-BE49-F238E27FC236}">
                  <a16:creationId xmlns:a16="http://schemas.microsoft.com/office/drawing/2014/main" id="{F3EC18F7-572D-FDF9-8433-D77A121C0CD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5FCF1AB1-B421-A992-7FBF-5ECFAD2A1869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35" name="object 17">
              <a:extLst>
                <a:ext uri="{FF2B5EF4-FFF2-40B4-BE49-F238E27FC236}">
                  <a16:creationId xmlns:a16="http://schemas.microsoft.com/office/drawing/2014/main" id="{5E7CA37F-DD92-8089-1549-12A8E1FEA00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36" name="object 18">
              <a:extLst>
                <a:ext uri="{FF2B5EF4-FFF2-40B4-BE49-F238E27FC236}">
                  <a16:creationId xmlns:a16="http://schemas.microsoft.com/office/drawing/2014/main" id="{589FB2C6-7D26-E979-058D-1F4F2BCB82D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0E0FCA4F-DAAD-D7D4-AFBB-788E4E50470A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38" name="object 20">
              <a:extLst>
                <a:ext uri="{FF2B5EF4-FFF2-40B4-BE49-F238E27FC236}">
                  <a16:creationId xmlns:a16="http://schemas.microsoft.com/office/drawing/2014/main" id="{25BBD16F-2A3A-275C-1915-FC21D059EFAE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39" name="object 21">
              <a:extLst>
                <a:ext uri="{FF2B5EF4-FFF2-40B4-BE49-F238E27FC236}">
                  <a16:creationId xmlns:a16="http://schemas.microsoft.com/office/drawing/2014/main" id="{2EBE57CE-9A46-4B3C-F625-68FD46630A8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976C137F-48F2-B842-A572-29C48387AB16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16416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0B7725-A754-10B2-EEF3-EDC77C9AD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3162" y="337123"/>
            <a:ext cx="5334930" cy="1340427"/>
          </a:xfrm>
        </p:spPr>
        <p:txBody>
          <a:bodyPr>
            <a:noAutofit/>
          </a:bodyPr>
          <a:lstStyle/>
          <a:p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br>
              <a:rPr lang="es-AR" sz="3300" b="1" dirty="0">
                <a:latin typeface="Abadi" panose="020B0604020104020204" pitchFamily="34" charset="0"/>
              </a:rPr>
            </a:br>
            <a:r>
              <a:rPr lang="es-AR" sz="3300" b="1" dirty="0">
                <a:latin typeface="Abadi" panose="020B0604020104020204" pitchFamily="34" charset="0"/>
              </a:rPr>
              <a:t>Criterios de aprobación y elegibilidad</a:t>
            </a:r>
            <a:br>
              <a:rPr lang="es-AR" sz="3300" b="1" dirty="0">
                <a:latin typeface="Abadi" panose="020B0604020104020204" pitchFamily="34" charset="0"/>
              </a:rPr>
            </a:br>
            <a:endParaRPr lang="es-AR" sz="3300" b="1" dirty="0">
              <a:latin typeface="Abadi" panose="020B0604020104020204" pitchFamily="34" charset="0"/>
            </a:endParaRPr>
          </a:p>
        </p:txBody>
      </p:sp>
      <p:sp>
        <p:nvSpPr>
          <p:cNvPr id="14347" name="Freeform: Shape 143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49" name="Freeform: Shape 143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51" name="Freeform: Shape 143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53" name="Freeform: Shape 143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55" name="Freeform: Shape 143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340" name="Picture 4" descr="Podio PNG, Vectores, PSD, e Clipart Para Descarga Gratuita - Pngtree">
            <a:extLst>
              <a:ext uri="{FF2B5EF4-FFF2-40B4-BE49-F238E27FC236}">
                <a16:creationId xmlns:a16="http://schemas.microsoft.com/office/drawing/2014/main" id="{841B0050-1630-DDD6-0210-8B23BE473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30529" y="6444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Freeform: Shape 143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6ECA16-A388-8320-DA1B-C948A14B70D2}"/>
              </a:ext>
            </a:extLst>
          </p:cNvPr>
          <p:cNvSpPr txBox="1"/>
          <p:nvPr/>
        </p:nvSpPr>
        <p:spPr>
          <a:xfrm>
            <a:off x="1105209" y="3889155"/>
            <a:ext cx="4974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latin typeface="Abadi" panose="020B06040201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latin typeface="Abadi" panose="020B0604020104020204" pitchFamily="34" charset="0"/>
            </a:endParaRPr>
          </a:p>
          <a:p>
            <a:pPr algn="just"/>
            <a:r>
              <a:rPr lang="es-ES" sz="1800" dirty="0">
                <a:latin typeface="Abadi" panose="020B0604020104020204" pitchFamily="34" charset="0"/>
              </a:rPr>
              <a:t>Personas Humanas: un (1) proyecto por año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latin typeface="Abadi" panose="020B0604020104020204" pitchFamily="34" charset="0"/>
            </a:endParaRPr>
          </a:p>
          <a:p>
            <a:pPr algn="just"/>
            <a:r>
              <a:rPr lang="es-ES" sz="1800" dirty="0">
                <a:latin typeface="Abadi" panose="020B0604020104020204" pitchFamily="34" charset="0"/>
              </a:rPr>
              <a:t>Personas Jurídicas: Tres (3) proyectos por año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5202B77C-B3D5-3D24-4FE0-DD2D07F43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40" y="4266306"/>
            <a:ext cx="506101" cy="506101"/>
          </a:xfrm>
          <a:prstGeom prst="rect">
            <a:avLst/>
          </a:prstGeom>
        </p:spPr>
      </p:pic>
      <p:pic>
        <p:nvPicPr>
          <p:cNvPr id="9" name="Gráfico 8" descr="Junta de directores con relleno sólido">
            <a:extLst>
              <a:ext uri="{FF2B5EF4-FFF2-40B4-BE49-F238E27FC236}">
                <a16:creationId xmlns:a16="http://schemas.microsoft.com/office/drawing/2014/main" id="{D0099032-C30F-1876-5686-94862D0D3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279" y="4917262"/>
            <a:ext cx="449221" cy="4492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F8BED7D-2A38-23A7-D6B2-9D303D7C4B35}"/>
              </a:ext>
            </a:extLst>
          </p:cNvPr>
          <p:cNvSpPr txBox="1"/>
          <p:nvPr/>
        </p:nvSpPr>
        <p:spPr>
          <a:xfrm>
            <a:off x="6347867" y="1150419"/>
            <a:ext cx="511169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400" dirty="0">
              <a:latin typeface="Abadi" panose="020B0604020104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s-ES" sz="1800" dirty="0">
                <a:latin typeface="Abadi" panose="020B0604020104020204" pitchFamily="34" charset="0"/>
              </a:rPr>
              <a:t>Serán aprobados </a:t>
            </a:r>
            <a:r>
              <a:rPr lang="es-ES" sz="1800" u="sng" dirty="0">
                <a:latin typeface="Abadi" panose="020B0604020104020204" pitchFamily="34" charset="0"/>
              </a:rPr>
              <a:t>únicamente</a:t>
            </a:r>
            <a:r>
              <a:rPr lang="es-ES" sz="1800" dirty="0">
                <a:latin typeface="Abadi" panose="020B0604020104020204" pitchFamily="34" charset="0"/>
              </a:rPr>
              <a:t> los proyectos que impliquen: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latin typeface="Abadi" panose="020B0604020104020204" pitchFamily="34" charset="0"/>
              </a:rPr>
              <a:t>Un impacto tecnológico fehaciente (*),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latin typeface="Abadi" panose="020B0604020104020204" pitchFamily="34" charset="0"/>
              </a:rPr>
              <a:t>cuyos titulares demuestren solvencia técnica y capacidad económica y/o financiera para llevarlos a cabo y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latin typeface="Abadi" panose="020B0604020104020204" pitchFamily="34" charset="0"/>
              </a:rPr>
              <a:t>que cumplan con los requisitos de bioseguridad establecidos por la normativa vigente (**).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s-ES" sz="1800" dirty="0">
              <a:latin typeface="Abadi" panose="020B0604020104020204" pitchFamily="34" charset="0"/>
            </a:endParaRPr>
          </a:p>
          <a:p>
            <a:pPr marL="355600" algn="just"/>
            <a:r>
              <a:rPr lang="es-ES" sz="1400" dirty="0">
                <a:latin typeface="Abadi" panose="020B0604020104020204" pitchFamily="34" charset="0"/>
              </a:rPr>
              <a:t>(*) Contenido de innovación con aplicación industrial y/o agropecuaria, impacto económico y social, disminución de costos de producción, aumento de la productividad, etc.</a:t>
            </a:r>
          </a:p>
          <a:p>
            <a:pPr algn="just"/>
            <a:endParaRPr lang="es-ES" sz="1400" dirty="0">
              <a:latin typeface="Abadi" panose="020B0604020104020204" pitchFamily="34" charset="0"/>
            </a:endParaRPr>
          </a:p>
          <a:p>
            <a:pPr marL="355600" algn="just"/>
            <a:r>
              <a:rPr lang="es-ES" sz="1400" dirty="0">
                <a:latin typeface="Abadi" panose="020B0604020104020204" pitchFamily="34" charset="0"/>
              </a:rPr>
              <a:t>(**) Los proyectos que no se encuentren alcanzados por normas de seguridad y/ o calidad prestablecidas, deberán acreditar, a partir del primer año de haberse desarrollado el proceso y/o producto beneficiado promocionado, la obtención de un certificado de calidad.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44D565F-924B-BFCB-64EF-DEF821F741A1}"/>
              </a:ext>
            </a:extLst>
          </p:cNvPr>
          <p:cNvGrpSpPr/>
          <p:nvPr/>
        </p:nvGrpSpPr>
        <p:grpSpPr>
          <a:xfrm>
            <a:off x="203195" y="6312077"/>
            <a:ext cx="1473205" cy="326466"/>
            <a:chOff x="890422" y="890745"/>
            <a:chExt cx="3408679" cy="780791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8D13986-C1E0-B61C-EB96-8C5BE9CED6C8}"/>
                </a:ext>
              </a:extLst>
            </p:cNvPr>
            <p:cNvSpPr/>
            <p:nvPr/>
          </p:nvSpPr>
          <p:spPr>
            <a:xfrm>
              <a:off x="1583614" y="1034752"/>
              <a:ext cx="2715261" cy="404495"/>
            </a:xfrm>
            <a:custGeom>
              <a:avLst/>
              <a:gdLst/>
              <a:ahLst/>
              <a:cxnLst/>
              <a:rect l="l" t="t" r="r" b="b"/>
              <a:pathLst>
                <a:path w="2715260" h="404494">
                  <a:moveTo>
                    <a:pt x="404393" y="114"/>
                  </a:moveTo>
                  <a:lnTo>
                    <a:pt x="332181" y="114"/>
                  </a:lnTo>
                  <a:lnTo>
                    <a:pt x="202209" y="247611"/>
                  </a:lnTo>
                  <a:lnTo>
                    <a:pt x="72237" y="114"/>
                  </a:lnTo>
                  <a:lnTo>
                    <a:pt x="0" y="114"/>
                  </a:lnTo>
                  <a:lnTo>
                    <a:pt x="0" y="404482"/>
                  </a:lnTo>
                  <a:lnTo>
                    <a:pt x="57797" y="404482"/>
                  </a:lnTo>
                  <a:lnTo>
                    <a:pt x="57797" y="87439"/>
                  </a:lnTo>
                  <a:lnTo>
                    <a:pt x="173316" y="317830"/>
                  </a:lnTo>
                  <a:lnTo>
                    <a:pt x="231089" y="317830"/>
                  </a:lnTo>
                  <a:lnTo>
                    <a:pt x="346621" y="87439"/>
                  </a:lnTo>
                  <a:lnTo>
                    <a:pt x="346621" y="404482"/>
                  </a:lnTo>
                  <a:lnTo>
                    <a:pt x="404393" y="404482"/>
                  </a:lnTo>
                  <a:lnTo>
                    <a:pt x="404393" y="114"/>
                  </a:lnTo>
                  <a:close/>
                </a:path>
                <a:path w="2715260" h="404494">
                  <a:moveTo>
                    <a:pt x="1391729" y="115595"/>
                  </a:moveTo>
                  <a:lnTo>
                    <a:pt x="1377873" y="57873"/>
                  </a:lnTo>
                  <a:lnTo>
                    <a:pt x="1348955" y="24104"/>
                  </a:lnTo>
                  <a:lnTo>
                    <a:pt x="1334109" y="17665"/>
                  </a:lnTo>
                  <a:lnTo>
                    <a:pt x="1334109" y="115595"/>
                  </a:lnTo>
                  <a:lnTo>
                    <a:pt x="1328953" y="142925"/>
                  </a:lnTo>
                  <a:lnTo>
                    <a:pt x="1313357" y="160769"/>
                  </a:lnTo>
                  <a:lnTo>
                    <a:pt x="1287094" y="170484"/>
                  </a:lnTo>
                  <a:lnTo>
                    <a:pt x="1249972" y="173418"/>
                  </a:lnTo>
                  <a:lnTo>
                    <a:pt x="1126490" y="173418"/>
                  </a:lnTo>
                  <a:lnTo>
                    <a:pt x="1126490" y="57873"/>
                  </a:lnTo>
                  <a:lnTo>
                    <a:pt x="1249972" y="57873"/>
                  </a:lnTo>
                  <a:lnTo>
                    <a:pt x="1287094" y="60756"/>
                  </a:lnTo>
                  <a:lnTo>
                    <a:pt x="1313357" y="70459"/>
                  </a:lnTo>
                  <a:lnTo>
                    <a:pt x="1328953" y="88303"/>
                  </a:lnTo>
                  <a:lnTo>
                    <a:pt x="1334109" y="115595"/>
                  </a:lnTo>
                  <a:lnTo>
                    <a:pt x="1334109" y="17665"/>
                  </a:lnTo>
                  <a:lnTo>
                    <a:pt x="1308519" y="6565"/>
                  </a:lnTo>
                  <a:lnTo>
                    <a:pt x="1250530" y="114"/>
                  </a:lnTo>
                  <a:lnTo>
                    <a:pt x="1068768" y="114"/>
                  </a:lnTo>
                  <a:lnTo>
                    <a:pt x="1068768" y="404482"/>
                  </a:lnTo>
                  <a:lnTo>
                    <a:pt x="1126490" y="404482"/>
                  </a:lnTo>
                  <a:lnTo>
                    <a:pt x="1126490" y="231178"/>
                  </a:lnTo>
                  <a:lnTo>
                    <a:pt x="1227582" y="231178"/>
                  </a:lnTo>
                  <a:lnTo>
                    <a:pt x="1314234" y="404482"/>
                  </a:lnTo>
                  <a:lnTo>
                    <a:pt x="1386446" y="404482"/>
                  </a:lnTo>
                  <a:lnTo>
                    <a:pt x="1292809" y="231178"/>
                  </a:lnTo>
                  <a:lnTo>
                    <a:pt x="1338008" y="221246"/>
                  </a:lnTo>
                  <a:lnTo>
                    <a:pt x="1368704" y="195072"/>
                  </a:lnTo>
                  <a:lnTo>
                    <a:pt x="1378940" y="173418"/>
                  </a:lnTo>
                  <a:lnTo>
                    <a:pt x="1386192" y="158064"/>
                  </a:lnTo>
                  <a:lnTo>
                    <a:pt x="1391729" y="115595"/>
                  </a:lnTo>
                  <a:close/>
                </a:path>
                <a:path w="2715260" h="404494">
                  <a:moveTo>
                    <a:pt x="2715082" y="346710"/>
                  </a:moveTo>
                  <a:lnTo>
                    <a:pt x="2484018" y="346710"/>
                  </a:lnTo>
                  <a:lnTo>
                    <a:pt x="2484018" y="0"/>
                  </a:lnTo>
                  <a:lnTo>
                    <a:pt x="2426246" y="0"/>
                  </a:lnTo>
                  <a:lnTo>
                    <a:pt x="2426246" y="346710"/>
                  </a:lnTo>
                  <a:lnTo>
                    <a:pt x="2426246" y="403860"/>
                  </a:lnTo>
                  <a:lnTo>
                    <a:pt x="2715082" y="403860"/>
                  </a:lnTo>
                  <a:lnTo>
                    <a:pt x="271508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8A8921EE-5149-15CF-C44E-C3E470CF040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3618" y="1583651"/>
              <a:ext cx="90646" cy="8664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135B98B9-B0B1-97F2-8E44-F736AC69986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898" y="1583651"/>
              <a:ext cx="83411" cy="86646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BCBEBFEC-8FB4-A092-9D1F-120E5DEBAED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4926" y="1583647"/>
              <a:ext cx="64186" cy="86646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AA2B94B7-3DF2-0BEA-52DC-999E62DA286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7225" y="1583651"/>
              <a:ext cx="81746" cy="86646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B17A5674-84AD-06AF-4F74-6D790F2EE04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893" y="1583651"/>
              <a:ext cx="83411" cy="86646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0DED54B9-786B-7F24-D2FC-800BD1CD95E3}"/>
                </a:ext>
              </a:extLst>
            </p:cNvPr>
            <p:cNvSpPr/>
            <p:nvPr/>
          </p:nvSpPr>
          <p:spPr>
            <a:xfrm>
              <a:off x="2242102" y="1583651"/>
              <a:ext cx="60325" cy="86995"/>
            </a:xfrm>
            <a:custGeom>
              <a:avLst/>
              <a:gdLst/>
              <a:ahLst/>
              <a:cxnLst/>
              <a:rect l="l" t="t" r="r" b="b"/>
              <a:pathLst>
                <a:path w="60325" h="86994">
                  <a:moveTo>
                    <a:pt x="9947" y="0"/>
                  </a:moveTo>
                  <a:lnTo>
                    <a:pt x="0" y="0"/>
                  </a:lnTo>
                  <a:lnTo>
                    <a:pt x="0" y="86646"/>
                  </a:lnTo>
                  <a:lnTo>
                    <a:pt x="60040" y="86646"/>
                  </a:lnTo>
                  <a:lnTo>
                    <a:pt x="60040" y="77243"/>
                  </a:lnTo>
                  <a:lnTo>
                    <a:pt x="9947" y="77243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ADCE3068-791E-E6D0-8756-3A5CD25D764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8192" y="1582408"/>
              <a:ext cx="89410" cy="89128"/>
            </a:xfrm>
            <a:prstGeom prst="rect">
              <a:avLst/>
            </a:prstGeom>
          </p:spPr>
        </p:pic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41832C89-76E1-9381-CB24-99EC647D5670}"/>
                </a:ext>
              </a:extLst>
            </p:cNvPr>
            <p:cNvSpPr/>
            <p:nvPr/>
          </p:nvSpPr>
          <p:spPr>
            <a:xfrm>
              <a:off x="2642717" y="1581181"/>
              <a:ext cx="125095" cy="89535"/>
            </a:xfrm>
            <a:custGeom>
              <a:avLst/>
              <a:gdLst/>
              <a:ahLst/>
              <a:cxnLst/>
              <a:rect l="l" t="t" r="r" b="b"/>
              <a:pathLst>
                <a:path w="125094" h="89535">
                  <a:moveTo>
                    <a:pt x="14478" y="0"/>
                  </a:moveTo>
                  <a:lnTo>
                    <a:pt x="3708" y="0"/>
                  </a:lnTo>
                  <a:lnTo>
                    <a:pt x="0" y="31381"/>
                  </a:lnTo>
                  <a:lnTo>
                    <a:pt x="7988" y="31381"/>
                  </a:lnTo>
                  <a:lnTo>
                    <a:pt x="14478" y="0"/>
                  </a:lnTo>
                  <a:close/>
                </a:path>
                <a:path w="125094" h="89535">
                  <a:moveTo>
                    <a:pt x="124815" y="2476"/>
                  </a:moveTo>
                  <a:lnTo>
                    <a:pt x="64897" y="2476"/>
                  </a:lnTo>
                  <a:lnTo>
                    <a:pt x="64897" y="89115"/>
                  </a:lnTo>
                  <a:lnTo>
                    <a:pt x="74853" y="89115"/>
                  </a:lnTo>
                  <a:lnTo>
                    <a:pt x="74853" y="50190"/>
                  </a:lnTo>
                  <a:lnTo>
                    <a:pt x="122466" y="50190"/>
                  </a:lnTo>
                  <a:lnTo>
                    <a:pt x="122466" y="40792"/>
                  </a:lnTo>
                  <a:lnTo>
                    <a:pt x="74853" y="40792"/>
                  </a:lnTo>
                  <a:lnTo>
                    <a:pt x="74853" y="11874"/>
                  </a:lnTo>
                  <a:lnTo>
                    <a:pt x="124815" y="11874"/>
                  </a:lnTo>
                  <a:lnTo>
                    <a:pt x="124815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D30C525F-53E8-8EAA-E9F7-17BBE43832C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3872" y="1583651"/>
              <a:ext cx="83411" cy="86646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034E6230-29D2-02F2-8DFF-5A81B776734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1723" y="1583647"/>
              <a:ext cx="64186" cy="86646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8009355E-D8FC-BA83-AAAE-8CAA0E75F8D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5107" y="1583647"/>
              <a:ext cx="64186" cy="86646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FFDEE42A-7C00-33E9-DFEA-32AD46C2EEF2}"/>
                </a:ext>
              </a:extLst>
            </p:cNvPr>
            <p:cNvSpPr/>
            <p:nvPr/>
          </p:nvSpPr>
          <p:spPr>
            <a:xfrm>
              <a:off x="3158490" y="1583657"/>
              <a:ext cx="278130" cy="86995"/>
            </a:xfrm>
            <a:custGeom>
              <a:avLst/>
              <a:gdLst/>
              <a:ahLst/>
              <a:cxnLst/>
              <a:rect l="l" t="t" r="r" b="b"/>
              <a:pathLst>
                <a:path w="278129" h="86994">
                  <a:moveTo>
                    <a:pt x="60909" y="77292"/>
                  </a:moveTo>
                  <a:lnTo>
                    <a:pt x="9956" y="77292"/>
                  </a:lnTo>
                  <a:lnTo>
                    <a:pt x="9956" y="47650"/>
                  </a:lnTo>
                  <a:lnTo>
                    <a:pt x="58801" y="47650"/>
                  </a:lnTo>
                  <a:lnTo>
                    <a:pt x="58801" y="38379"/>
                  </a:lnTo>
                  <a:lnTo>
                    <a:pt x="9956" y="38379"/>
                  </a:lnTo>
                  <a:lnTo>
                    <a:pt x="9956" y="9334"/>
                  </a:lnTo>
                  <a:lnTo>
                    <a:pt x="60350" y="9334"/>
                  </a:lnTo>
                  <a:lnTo>
                    <a:pt x="60350" y="0"/>
                  </a:lnTo>
                  <a:lnTo>
                    <a:pt x="0" y="0"/>
                  </a:lnTo>
                  <a:lnTo>
                    <a:pt x="0" y="86652"/>
                  </a:lnTo>
                  <a:lnTo>
                    <a:pt x="60909" y="86652"/>
                  </a:lnTo>
                  <a:lnTo>
                    <a:pt x="60909" y="77292"/>
                  </a:lnTo>
                  <a:close/>
                </a:path>
                <a:path w="278129" h="86994">
                  <a:moveTo>
                    <a:pt x="173113" y="77241"/>
                  </a:moveTo>
                  <a:lnTo>
                    <a:pt x="123024" y="77241"/>
                  </a:lnTo>
                  <a:lnTo>
                    <a:pt x="123024" y="0"/>
                  </a:lnTo>
                  <a:lnTo>
                    <a:pt x="113080" y="0"/>
                  </a:lnTo>
                  <a:lnTo>
                    <a:pt x="113080" y="86652"/>
                  </a:lnTo>
                  <a:lnTo>
                    <a:pt x="173113" y="86652"/>
                  </a:lnTo>
                  <a:lnTo>
                    <a:pt x="173113" y="77241"/>
                  </a:lnTo>
                  <a:close/>
                </a:path>
                <a:path w="278129" h="86994">
                  <a:moveTo>
                    <a:pt x="277837" y="77241"/>
                  </a:moveTo>
                  <a:lnTo>
                    <a:pt x="227749" y="77241"/>
                  </a:lnTo>
                  <a:lnTo>
                    <a:pt x="227749" y="0"/>
                  </a:lnTo>
                  <a:lnTo>
                    <a:pt x="217792" y="0"/>
                  </a:lnTo>
                  <a:lnTo>
                    <a:pt x="217792" y="86652"/>
                  </a:lnTo>
                  <a:lnTo>
                    <a:pt x="277837" y="86652"/>
                  </a:lnTo>
                  <a:lnTo>
                    <a:pt x="277837" y="77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04D09E53-E43C-4CA6-B0B9-4A6157FB78E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481" y="1583651"/>
              <a:ext cx="90646" cy="86646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3B86B87A-2A94-8FBF-A0BB-A264FAE98C5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756" y="1583651"/>
              <a:ext cx="83411" cy="86646"/>
            </a:xfrm>
            <a:prstGeom prst="rect">
              <a:avLst/>
            </a:prstGeom>
          </p:spPr>
        </p:pic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91239E61-BAA9-F31E-BAF1-C2DB2C2719A7}"/>
                </a:ext>
              </a:extLst>
            </p:cNvPr>
            <p:cNvSpPr/>
            <p:nvPr/>
          </p:nvSpPr>
          <p:spPr>
            <a:xfrm>
              <a:off x="3933786" y="1583648"/>
              <a:ext cx="10160" cy="86995"/>
            </a:xfrm>
            <a:custGeom>
              <a:avLst/>
              <a:gdLst/>
              <a:ahLst/>
              <a:cxnLst/>
              <a:rect l="l" t="t" r="r" b="b"/>
              <a:pathLst>
                <a:path w="10160" h="86994">
                  <a:moveTo>
                    <a:pt x="9947" y="0"/>
                  </a:moveTo>
                  <a:lnTo>
                    <a:pt x="0" y="0"/>
                  </a:lnTo>
                  <a:lnTo>
                    <a:pt x="0" y="86657"/>
                  </a:lnTo>
                  <a:lnTo>
                    <a:pt x="9947" y="86657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F49BBB36-C415-39EC-FD77-68C3B5F0E25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7602" y="1583647"/>
              <a:ext cx="64186" cy="86646"/>
            </a:xfrm>
            <a:prstGeom prst="rect">
              <a:avLst/>
            </a:prstGeom>
          </p:spPr>
        </p:pic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E42D152D-CCC5-CDE8-C5D0-80D1CD1D1B2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1548" y="1583651"/>
              <a:ext cx="83411" cy="86646"/>
            </a:xfrm>
            <a:prstGeom prst="rect">
              <a:avLst/>
            </a:prstGeom>
          </p:spPr>
        </p:pic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E0BE76CD-A49B-5373-6708-29E1EAF2B24D}"/>
                </a:ext>
              </a:extLst>
            </p:cNvPr>
            <p:cNvSpPr/>
            <p:nvPr/>
          </p:nvSpPr>
          <p:spPr>
            <a:xfrm>
              <a:off x="890422" y="890745"/>
              <a:ext cx="3408679" cy="779780"/>
            </a:xfrm>
            <a:custGeom>
              <a:avLst/>
              <a:gdLst/>
              <a:ahLst/>
              <a:cxnLst/>
              <a:rect l="l" t="t" r="r" b="b"/>
              <a:pathLst>
                <a:path w="3408679" h="779780">
                  <a:moveTo>
                    <a:pt x="462127" y="144119"/>
                  </a:moveTo>
                  <a:lnTo>
                    <a:pt x="317715" y="144119"/>
                  </a:lnTo>
                  <a:lnTo>
                    <a:pt x="317703" y="201891"/>
                  </a:lnTo>
                  <a:lnTo>
                    <a:pt x="462127" y="201891"/>
                  </a:lnTo>
                  <a:lnTo>
                    <a:pt x="462127" y="144119"/>
                  </a:lnTo>
                  <a:close/>
                </a:path>
                <a:path w="3408679" h="779780">
                  <a:moveTo>
                    <a:pt x="46212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201930"/>
                  </a:lnTo>
                  <a:lnTo>
                    <a:pt x="0" y="693420"/>
                  </a:lnTo>
                  <a:lnTo>
                    <a:pt x="462127" y="693420"/>
                  </a:lnTo>
                  <a:lnTo>
                    <a:pt x="462127" y="201930"/>
                  </a:lnTo>
                  <a:lnTo>
                    <a:pt x="317703" y="201930"/>
                  </a:lnTo>
                  <a:lnTo>
                    <a:pt x="317703" y="317500"/>
                  </a:lnTo>
                  <a:lnTo>
                    <a:pt x="317703" y="374650"/>
                  </a:lnTo>
                  <a:lnTo>
                    <a:pt x="317703" y="490220"/>
                  </a:lnTo>
                  <a:lnTo>
                    <a:pt x="317703" y="548640"/>
                  </a:lnTo>
                  <a:lnTo>
                    <a:pt x="144424" y="548640"/>
                  </a:lnTo>
                  <a:lnTo>
                    <a:pt x="144424" y="490220"/>
                  </a:lnTo>
                  <a:lnTo>
                    <a:pt x="317703" y="490220"/>
                  </a:lnTo>
                  <a:lnTo>
                    <a:pt x="317703" y="374650"/>
                  </a:lnTo>
                  <a:lnTo>
                    <a:pt x="144424" y="374650"/>
                  </a:lnTo>
                  <a:lnTo>
                    <a:pt x="144424" y="317500"/>
                  </a:lnTo>
                  <a:lnTo>
                    <a:pt x="317703" y="317500"/>
                  </a:lnTo>
                  <a:lnTo>
                    <a:pt x="317703" y="201930"/>
                  </a:lnTo>
                  <a:lnTo>
                    <a:pt x="144424" y="201930"/>
                  </a:lnTo>
                  <a:lnTo>
                    <a:pt x="144424" y="143510"/>
                  </a:lnTo>
                  <a:lnTo>
                    <a:pt x="462127" y="143510"/>
                  </a:lnTo>
                  <a:lnTo>
                    <a:pt x="462127" y="0"/>
                  </a:lnTo>
                  <a:close/>
                </a:path>
                <a:path w="3408679" h="779780">
                  <a:moveTo>
                    <a:pt x="1646377" y="548487"/>
                  </a:moveTo>
                  <a:lnTo>
                    <a:pt x="1609242" y="461835"/>
                  </a:lnTo>
                  <a:lnTo>
                    <a:pt x="1584477" y="404063"/>
                  </a:lnTo>
                  <a:lnTo>
                    <a:pt x="1524749" y="264693"/>
                  </a:lnTo>
                  <a:lnTo>
                    <a:pt x="1524749" y="404063"/>
                  </a:lnTo>
                  <a:lnTo>
                    <a:pt x="1363637" y="404063"/>
                  </a:lnTo>
                  <a:lnTo>
                    <a:pt x="1444193" y="221869"/>
                  </a:lnTo>
                  <a:lnTo>
                    <a:pt x="1524749" y="404063"/>
                  </a:lnTo>
                  <a:lnTo>
                    <a:pt x="1524749" y="264693"/>
                  </a:lnTo>
                  <a:lnTo>
                    <a:pt x="1506397" y="221869"/>
                  </a:lnTo>
                  <a:lnTo>
                    <a:pt x="1473073" y="144119"/>
                  </a:lnTo>
                  <a:lnTo>
                    <a:pt x="1415300" y="144119"/>
                  </a:lnTo>
                  <a:lnTo>
                    <a:pt x="1241996" y="548487"/>
                  </a:lnTo>
                  <a:lnTo>
                    <a:pt x="1299768" y="548487"/>
                  </a:lnTo>
                  <a:lnTo>
                    <a:pt x="1338084" y="461835"/>
                  </a:lnTo>
                  <a:lnTo>
                    <a:pt x="1550301" y="461835"/>
                  </a:lnTo>
                  <a:lnTo>
                    <a:pt x="1588604" y="548487"/>
                  </a:lnTo>
                  <a:lnTo>
                    <a:pt x="1646377" y="548487"/>
                  </a:lnTo>
                  <a:close/>
                </a:path>
                <a:path w="3408679" h="779780">
                  <a:moveTo>
                    <a:pt x="2570657" y="144119"/>
                  </a:moveTo>
                  <a:lnTo>
                    <a:pt x="2512885" y="144119"/>
                  </a:lnTo>
                  <a:lnTo>
                    <a:pt x="2368473" y="470738"/>
                  </a:lnTo>
                  <a:lnTo>
                    <a:pt x="2224049" y="144119"/>
                  </a:lnTo>
                  <a:lnTo>
                    <a:pt x="2166277" y="144119"/>
                  </a:lnTo>
                  <a:lnTo>
                    <a:pt x="2339581" y="548487"/>
                  </a:lnTo>
                  <a:lnTo>
                    <a:pt x="2397353" y="548487"/>
                  </a:lnTo>
                  <a:lnTo>
                    <a:pt x="2570657" y="144119"/>
                  </a:lnTo>
                  <a:close/>
                </a:path>
                <a:path w="3408679" h="779780">
                  <a:moveTo>
                    <a:pt x="3003905" y="548487"/>
                  </a:moveTo>
                  <a:lnTo>
                    <a:pt x="2966770" y="461835"/>
                  </a:lnTo>
                  <a:lnTo>
                    <a:pt x="2942005" y="404063"/>
                  </a:lnTo>
                  <a:lnTo>
                    <a:pt x="2882277" y="264693"/>
                  </a:lnTo>
                  <a:lnTo>
                    <a:pt x="2882277" y="404063"/>
                  </a:lnTo>
                  <a:lnTo>
                    <a:pt x="2721165" y="404063"/>
                  </a:lnTo>
                  <a:lnTo>
                    <a:pt x="2801709" y="221869"/>
                  </a:lnTo>
                  <a:lnTo>
                    <a:pt x="2882277" y="404063"/>
                  </a:lnTo>
                  <a:lnTo>
                    <a:pt x="2882277" y="264693"/>
                  </a:lnTo>
                  <a:lnTo>
                    <a:pt x="2863926" y="221869"/>
                  </a:lnTo>
                  <a:lnTo>
                    <a:pt x="2830601" y="144119"/>
                  </a:lnTo>
                  <a:lnTo>
                    <a:pt x="2772841" y="144119"/>
                  </a:lnTo>
                  <a:lnTo>
                    <a:pt x="2599537" y="548487"/>
                  </a:lnTo>
                  <a:lnTo>
                    <a:pt x="2657297" y="548487"/>
                  </a:lnTo>
                  <a:lnTo>
                    <a:pt x="2695613" y="461835"/>
                  </a:lnTo>
                  <a:lnTo>
                    <a:pt x="2907830" y="461835"/>
                  </a:lnTo>
                  <a:lnTo>
                    <a:pt x="2946133" y="548487"/>
                  </a:lnTo>
                  <a:lnTo>
                    <a:pt x="3003905" y="548487"/>
                  </a:lnTo>
                  <a:close/>
                </a:path>
                <a:path w="3408679" h="779780">
                  <a:moveTo>
                    <a:pt x="3408273" y="770153"/>
                  </a:moveTo>
                  <a:lnTo>
                    <a:pt x="3358184" y="770153"/>
                  </a:lnTo>
                  <a:lnTo>
                    <a:pt x="3358184" y="692912"/>
                  </a:lnTo>
                  <a:lnTo>
                    <a:pt x="3348240" y="692912"/>
                  </a:lnTo>
                  <a:lnTo>
                    <a:pt x="3348240" y="779564"/>
                  </a:lnTo>
                  <a:lnTo>
                    <a:pt x="3408273" y="779564"/>
                  </a:lnTo>
                  <a:lnTo>
                    <a:pt x="3408273" y="77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566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2023</Words>
  <Application>Microsoft Office PowerPoint</Application>
  <PresentationFormat>Panorámica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Wingdings</vt:lpstr>
      <vt:lpstr>Tema de Office</vt:lpstr>
      <vt:lpstr>Régimen de Promoción del Desarrollo y Producción de la Biotecnología Moderna y la Nanotecnología</vt:lpstr>
      <vt:lpstr>Evolución del Régimen </vt:lpstr>
      <vt:lpstr>OBJETIVO</vt:lpstr>
      <vt:lpstr>¿Qué es la Biotecnología Moderna?</vt:lpstr>
      <vt:lpstr>¿Qué es la Nanotecnología?</vt:lpstr>
      <vt:lpstr>Sobre el tipo de régimen – Conceptos básicos</vt:lpstr>
      <vt:lpstr>Sobre los beneficiarios del Régimen </vt:lpstr>
      <vt:lpstr>Sobre los proyectos promocionados</vt:lpstr>
      <vt:lpstr>       Criterios de aprobación y elegibilidad </vt:lpstr>
      <vt:lpstr>       Criterios de aprobación y elegibilidad </vt:lpstr>
      <vt:lpstr>Registro del proyecto</vt:lpstr>
      <vt:lpstr>Beneficios tributarios</vt:lpstr>
      <vt:lpstr>Beneficios tributarios: Amortización acelerada</vt:lpstr>
      <vt:lpstr>Beneficios tributarios: Devolución anticipada IVA</vt:lpstr>
      <vt:lpstr>Beneficios tributarios: Bono de crédito fiscal</vt:lpstr>
      <vt:lpstr>Requisitos para mantenerse como Beneficiario</vt:lpstr>
      <vt:lpstr>Incumplimientos</vt:lpstr>
      <vt:lpstr>Sanciones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Régimen de Promoción del Desarrollo y Producción de la Biotecnología Moderna y la Nanotecnología</dc:title>
  <dc:creator>MARVAL O'FARRELL - LMV TAX</dc:creator>
  <cp:lastModifiedBy>MARVAL O'FARRELL - LMV TAX</cp:lastModifiedBy>
  <cp:revision>15</cp:revision>
  <dcterms:created xsi:type="dcterms:W3CDTF">2024-03-14T13:20:08Z</dcterms:created>
  <dcterms:modified xsi:type="dcterms:W3CDTF">2024-04-03T15:09:44Z</dcterms:modified>
</cp:coreProperties>
</file>