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378" r:id="rId2"/>
    <p:sldId id="379" r:id="rId3"/>
    <p:sldId id="381" r:id="rId4"/>
    <p:sldId id="380" r:id="rId5"/>
    <p:sldId id="382" r:id="rId6"/>
    <p:sldId id="383" r:id="rId7"/>
    <p:sldId id="384" r:id="rId8"/>
    <p:sldId id="400" r:id="rId9"/>
    <p:sldId id="401" r:id="rId10"/>
    <p:sldId id="403" r:id="rId11"/>
    <p:sldId id="385" r:id="rId12"/>
    <p:sldId id="404" r:id="rId13"/>
    <p:sldId id="405" r:id="rId14"/>
    <p:sldId id="386" r:id="rId15"/>
    <p:sldId id="406" r:id="rId16"/>
    <p:sldId id="365" r:id="rId17"/>
    <p:sldId id="387" r:id="rId18"/>
    <p:sldId id="366" r:id="rId19"/>
    <p:sldId id="388" r:id="rId20"/>
    <p:sldId id="367" r:id="rId21"/>
    <p:sldId id="368" r:id="rId22"/>
    <p:sldId id="369" r:id="rId23"/>
    <p:sldId id="393" r:id="rId24"/>
    <p:sldId id="395" r:id="rId25"/>
    <p:sldId id="397" r:id="rId26"/>
    <p:sldId id="398" r:id="rId27"/>
    <p:sldId id="377" r:id="rId28"/>
    <p:sldId id="407" r:id="rId29"/>
    <p:sldId id="389" r:id="rId30"/>
    <p:sldId id="391" r:id="rId31"/>
  </p:sldIdLst>
  <p:sldSz cx="9144000" cy="6858000" type="screen4x3"/>
  <p:notesSz cx="7053263" cy="93091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409" autoAdjust="0"/>
  </p:normalViewPr>
  <p:slideViewPr>
    <p:cSldViewPr>
      <p:cViewPr varScale="1">
        <p:scale>
          <a:sx n="65" d="100"/>
          <a:sy n="65" d="100"/>
        </p:scale>
        <p:origin x="153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55938" cy="465138"/>
          </a:xfrm>
          <a:prstGeom prst="rect">
            <a:avLst/>
          </a:prstGeom>
        </p:spPr>
        <p:txBody>
          <a:bodyPr vert="horz" lIns="91430" tIns="45715" rIns="91430" bIns="45715" rtlCol="0"/>
          <a:lstStyle>
            <a:lvl1pPr algn="l">
              <a:defRPr sz="1200"/>
            </a:lvl1pPr>
          </a:lstStyle>
          <a:p>
            <a:endParaRPr lang="es-AR"/>
          </a:p>
        </p:txBody>
      </p:sp>
      <p:sp>
        <p:nvSpPr>
          <p:cNvPr id="3" name="2 Marcador de fecha"/>
          <p:cNvSpPr>
            <a:spLocks noGrp="1"/>
          </p:cNvSpPr>
          <p:nvPr>
            <p:ph type="dt" sz="quarter" idx="1"/>
          </p:nvPr>
        </p:nvSpPr>
        <p:spPr>
          <a:xfrm>
            <a:off x="3995739" y="0"/>
            <a:ext cx="3055937" cy="465138"/>
          </a:xfrm>
          <a:prstGeom prst="rect">
            <a:avLst/>
          </a:prstGeom>
        </p:spPr>
        <p:txBody>
          <a:bodyPr vert="horz" lIns="91430" tIns="45715" rIns="91430" bIns="45715" rtlCol="0"/>
          <a:lstStyle>
            <a:lvl1pPr algn="r">
              <a:defRPr sz="1200"/>
            </a:lvl1pPr>
          </a:lstStyle>
          <a:p>
            <a:fld id="{00201919-310C-41C9-B8F6-3A3CFA3B979D}" type="datetimeFigureOut">
              <a:rPr lang="es-AR" smtClean="0"/>
              <a:pPr/>
              <a:t>2/4/2024</a:t>
            </a:fld>
            <a:endParaRPr lang="es-AR"/>
          </a:p>
        </p:txBody>
      </p:sp>
      <p:sp>
        <p:nvSpPr>
          <p:cNvPr id="4" name="3 Marcador de pie de página"/>
          <p:cNvSpPr>
            <a:spLocks noGrp="1"/>
          </p:cNvSpPr>
          <p:nvPr>
            <p:ph type="ftr" sz="quarter" idx="2"/>
          </p:nvPr>
        </p:nvSpPr>
        <p:spPr>
          <a:xfrm>
            <a:off x="0" y="8842375"/>
            <a:ext cx="3055938" cy="465138"/>
          </a:xfrm>
          <a:prstGeom prst="rect">
            <a:avLst/>
          </a:prstGeom>
        </p:spPr>
        <p:txBody>
          <a:bodyPr vert="horz" lIns="91430" tIns="45715" rIns="91430" bIns="45715" rtlCol="0" anchor="b"/>
          <a:lstStyle>
            <a:lvl1pPr algn="l">
              <a:defRPr sz="1200"/>
            </a:lvl1pPr>
          </a:lstStyle>
          <a:p>
            <a:endParaRPr lang="es-AR"/>
          </a:p>
        </p:txBody>
      </p:sp>
      <p:sp>
        <p:nvSpPr>
          <p:cNvPr id="5" name="4 Marcador de número de diapositiva"/>
          <p:cNvSpPr>
            <a:spLocks noGrp="1"/>
          </p:cNvSpPr>
          <p:nvPr>
            <p:ph type="sldNum" sz="quarter" idx="3"/>
          </p:nvPr>
        </p:nvSpPr>
        <p:spPr>
          <a:xfrm>
            <a:off x="3995739" y="8842375"/>
            <a:ext cx="3055937" cy="465138"/>
          </a:xfrm>
          <a:prstGeom prst="rect">
            <a:avLst/>
          </a:prstGeom>
        </p:spPr>
        <p:txBody>
          <a:bodyPr vert="horz" lIns="91430" tIns="45715" rIns="91430" bIns="45715" rtlCol="0" anchor="b"/>
          <a:lstStyle>
            <a:lvl1pPr algn="r">
              <a:defRPr sz="1200"/>
            </a:lvl1pPr>
          </a:lstStyle>
          <a:p>
            <a:fld id="{A758397B-0911-4B03-A38C-F4682C30B0D5}" type="slidenum">
              <a:rPr lang="es-AR" smtClean="0"/>
              <a:pPr/>
              <a:t>‹Nº›</a:t>
            </a:fld>
            <a:endParaRPr lang="es-AR"/>
          </a:p>
        </p:txBody>
      </p:sp>
    </p:spTree>
    <p:extLst>
      <p:ext uri="{BB962C8B-B14F-4D97-AF65-F5344CB8AC3E}">
        <p14:creationId xmlns:p14="http://schemas.microsoft.com/office/powerpoint/2010/main" val="39640094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1"/>
            <a:ext cx="3056414" cy="465455"/>
          </a:xfrm>
          <a:prstGeom prst="rect">
            <a:avLst/>
          </a:prstGeom>
        </p:spPr>
        <p:txBody>
          <a:bodyPr vert="horz" lIns="93487" tIns="46744" rIns="93487" bIns="46744" rtlCol="0"/>
          <a:lstStyle>
            <a:lvl1pPr algn="l">
              <a:defRPr sz="1200"/>
            </a:lvl1pPr>
          </a:lstStyle>
          <a:p>
            <a:endParaRPr lang="es-AR"/>
          </a:p>
        </p:txBody>
      </p:sp>
      <p:sp>
        <p:nvSpPr>
          <p:cNvPr id="3" name="2 Marcador de fecha"/>
          <p:cNvSpPr>
            <a:spLocks noGrp="1"/>
          </p:cNvSpPr>
          <p:nvPr>
            <p:ph type="dt" idx="1"/>
          </p:nvPr>
        </p:nvSpPr>
        <p:spPr>
          <a:xfrm>
            <a:off x="3995217" y="1"/>
            <a:ext cx="3056414" cy="465455"/>
          </a:xfrm>
          <a:prstGeom prst="rect">
            <a:avLst/>
          </a:prstGeom>
        </p:spPr>
        <p:txBody>
          <a:bodyPr vert="horz" lIns="93487" tIns="46744" rIns="93487" bIns="46744" rtlCol="0"/>
          <a:lstStyle>
            <a:lvl1pPr algn="r">
              <a:defRPr sz="1200"/>
            </a:lvl1pPr>
          </a:lstStyle>
          <a:p>
            <a:fld id="{CD2629D2-851B-4545-86B2-30ED2BB23D83}" type="datetimeFigureOut">
              <a:rPr lang="es-AR" smtClean="0"/>
              <a:pPr/>
              <a:t>2/4/2024</a:t>
            </a:fld>
            <a:endParaRPr lang="es-AR"/>
          </a:p>
        </p:txBody>
      </p:sp>
      <p:sp>
        <p:nvSpPr>
          <p:cNvPr id="4" name="3 Marcador de imagen de diapositiva"/>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87" tIns="46744" rIns="93487" bIns="46744" rtlCol="0" anchor="ctr"/>
          <a:lstStyle/>
          <a:p>
            <a:endParaRPr lang="es-AR"/>
          </a:p>
        </p:txBody>
      </p:sp>
      <p:sp>
        <p:nvSpPr>
          <p:cNvPr id="5" name="4 Marcador de notas"/>
          <p:cNvSpPr>
            <a:spLocks noGrp="1"/>
          </p:cNvSpPr>
          <p:nvPr>
            <p:ph type="body" sz="quarter" idx="3"/>
          </p:nvPr>
        </p:nvSpPr>
        <p:spPr>
          <a:xfrm>
            <a:off x="705327" y="4421823"/>
            <a:ext cx="5642610" cy="4189095"/>
          </a:xfrm>
          <a:prstGeom prst="rect">
            <a:avLst/>
          </a:prstGeom>
        </p:spPr>
        <p:txBody>
          <a:bodyPr vert="horz" lIns="93487" tIns="46744" rIns="93487" bIns="46744"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6" name="5 Marcador de pie de página"/>
          <p:cNvSpPr>
            <a:spLocks noGrp="1"/>
          </p:cNvSpPr>
          <p:nvPr>
            <p:ph type="ftr" sz="quarter" idx="4"/>
          </p:nvPr>
        </p:nvSpPr>
        <p:spPr>
          <a:xfrm>
            <a:off x="0" y="8842030"/>
            <a:ext cx="3056414" cy="465455"/>
          </a:xfrm>
          <a:prstGeom prst="rect">
            <a:avLst/>
          </a:prstGeom>
        </p:spPr>
        <p:txBody>
          <a:bodyPr vert="horz" lIns="93487" tIns="46744" rIns="93487" bIns="46744"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995217" y="8842030"/>
            <a:ext cx="3056414" cy="465455"/>
          </a:xfrm>
          <a:prstGeom prst="rect">
            <a:avLst/>
          </a:prstGeom>
        </p:spPr>
        <p:txBody>
          <a:bodyPr vert="horz" lIns="93487" tIns="46744" rIns="93487" bIns="46744" rtlCol="0" anchor="b"/>
          <a:lstStyle>
            <a:lvl1pPr algn="r">
              <a:defRPr sz="1200"/>
            </a:lvl1pPr>
          </a:lstStyle>
          <a:p>
            <a:fld id="{0EEEF9BA-53D5-4708-B2E1-B15CDC36D420}" type="slidenum">
              <a:rPr lang="es-AR" smtClean="0"/>
              <a:pPr/>
              <a:t>‹Nº›</a:t>
            </a:fld>
            <a:endParaRPr lang="es-AR"/>
          </a:p>
        </p:txBody>
      </p:sp>
    </p:spTree>
    <p:extLst>
      <p:ext uri="{BB962C8B-B14F-4D97-AF65-F5344CB8AC3E}">
        <p14:creationId xmlns:p14="http://schemas.microsoft.com/office/powerpoint/2010/main" val="3478787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AR"/>
          </a:p>
        </p:txBody>
      </p:sp>
      <p:sp>
        <p:nvSpPr>
          <p:cNvPr id="4" name="3 Marcador de fecha"/>
          <p:cNvSpPr>
            <a:spLocks noGrp="1"/>
          </p:cNvSpPr>
          <p:nvPr>
            <p:ph type="dt" sz="half" idx="10"/>
          </p:nvPr>
        </p:nvSpPr>
        <p:spPr/>
        <p:txBody>
          <a:bodyPr/>
          <a:lstStyle/>
          <a:p>
            <a:fld id="{BE4085CE-6CA2-4D04-850B-36CF829984D2}" type="datetime1">
              <a:rPr lang="es-AR" smtClean="0"/>
              <a:pPr/>
              <a:t>2/4/2024</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927D7F37-9320-4B9D-A31C-A43D362304D3}" type="slidenum">
              <a:rPr lang="es-AR" smtClean="0"/>
              <a:pPr/>
              <a:t>‹Nº›</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10"/>
          </p:nvPr>
        </p:nvSpPr>
        <p:spPr/>
        <p:txBody>
          <a:bodyPr/>
          <a:lstStyle/>
          <a:p>
            <a:fld id="{B06DC5AA-5896-40FC-85FB-F4768C0E3F7E}" type="datetime1">
              <a:rPr lang="es-AR" smtClean="0"/>
              <a:pPr/>
              <a:t>2/4/2024</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927D7F37-9320-4B9D-A31C-A43D362304D3}"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10"/>
          </p:nvPr>
        </p:nvSpPr>
        <p:spPr/>
        <p:txBody>
          <a:bodyPr/>
          <a:lstStyle/>
          <a:p>
            <a:fld id="{94FF3E75-6AF5-49BD-B144-F98AF1DF0C1E}" type="datetime1">
              <a:rPr lang="es-AR" smtClean="0"/>
              <a:pPr/>
              <a:t>2/4/2024</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927D7F37-9320-4B9D-A31C-A43D362304D3}"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10"/>
          </p:nvPr>
        </p:nvSpPr>
        <p:spPr/>
        <p:txBody>
          <a:bodyPr/>
          <a:lstStyle/>
          <a:p>
            <a:fld id="{A5D16625-C986-45FB-8E82-DA5F6E5FD7A1}" type="datetime1">
              <a:rPr lang="es-AR" smtClean="0"/>
              <a:pPr/>
              <a:t>2/4/2024</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927D7F37-9320-4B9D-A31C-A43D362304D3}" type="slidenum">
              <a:rPr lang="es-AR" smtClean="0"/>
              <a:pPr/>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61C50016-343B-4DBE-BDD4-A7116FFF2D7A}" type="datetime1">
              <a:rPr lang="es-AR" smtClean="0"/>
              <a:pPr/>
              <a:t>2/4/2024</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927D7F37-9320-4B9D-A31C-A43D362304D3}" type="slidenum">
              <a:rPr lang="es-AR" smtClean="0"/>
              <a:pPr/>
              <a:t>‹Nº›</a:t>
            </a:fld>
            <a:endParaRPr lang="es-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fecha"/>
          <p:cNvSpPr>
            <a:spLocks noGrp="1"/>
          </p:cNvSpPr>
          <p:nvPr>
            <p:ph type="dt" sz="half" idx="10"/>
          </p:nvPr>
        </p:nvSpPr>
        <p:spPr/>
        <p:txBody>
          <a:bodyPr/>
          <a:lstStyle/>
          <a:p>
            <a:fld id="{550E861B-F286-4AFB-AB81-4BF73651A296}" type="datetime1">
              <a:rPr lang="es-AR" smtClean="0"/>
              <a:pPr/>
              <a:t>2/4/2024</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927D7F37-9320-4B9D-A31C-A43D362304D3}" type="slidenum">
              <a:rPr lang="es-AR" smtClean="0"/>
              <a:pPr/>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6 Marcador de fecha"/>
          <p:cNvSpPr>
            <a:spLocks noGrp="1"/>
          </p:cNvSpPr>
          <p:nvPr>
            <p:ph type="dt" sz="half" idx="10"/>
          </p:nvPr>
        </p:nvSpPr>
        <p:spPr/>
        <p:txBody>
          <a:bodyPr/>
          <a:lstStyle/>
          <a:p>
            <a:fld id="{EEBBDCBF-5789-4E11-A222-9F7263669FF1}" type="datetime1">
              <a:rPr lang="es-AR" smtClean="0"/>
              <a:pPr/>
              <a:t>2/4/2024</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927D7F37-9320-4B9D-A31C-A43D362304D3}" type="slidenum">
              <a:rPr lang="es-AR" smtClean="0"/>
              <a:pPr/>
              <a:t>‹Nº›</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fecha"/>
          <p:cNvSpPr>
            <a:spLocks noGrp="1"/>
          </p:cNvSpPr>
          <p:nvPr>
            <p:ph type="dt" sz="half" idx="10"/>
          </p:nvPr>
        </p:nvSpPr>
        <p:spPr/>
        <p:txBody>
          <a:bodyPr/>
          <a:lstStyle/>
          <a:p>
            <a:fld id="{F07CBA91-DBAC-4A04-A989-6CD7645B4F94}" type="datetime1">
              <a:rPr lang="es-AR" smtClean="0"/>
              <a:pPr/>
              <a:t>2/4/2024</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927D7F37-9320-4B9D-A31C-A43D362304D3}" type="slidenum">
              <a:rPr lang="es-AR" smtClean="0"/>
              <a:pPr/>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ADFC2D6-2CE2-4AE7-9247-727A00582FB1}" type="datetime1">
              <a:rPr lang="es-AR" smtClean="0"/>
              <a:pPr/>
              <a:t>2/4/2024</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927D7F37-9320-4B9D-A31C-A43D362304D3}"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51FD8784-6CFF-4BCE-AB54-ECF4FD7787C3}" type="datetime1">
              <a:rPr lang="es-AR" smtClean="0"/>
              <a:pPr/>
              <a:t>2/4/2024</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927D7F37-9320-4B9D-A31C-A43D362304D3}" type="slidenum">
              <a:rPr lang="es-AR" smtClean="0"/>
              <a:pPr/>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21A3CDC-125A-44CF-8EBA-8E37D11EDC39}" type="datetime1">
              <a:rPr lang="es-AR" smtClean="0"/>
              <a:pPr/>
              <a:t>2/4/2024</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927D7F37-9320-4B9D-A31C-A43D362304D3}" type="slidenum">
              <a:rPr lang="es-AR" smtClean="0"/>
              <a:pPr/>
              <a:t>‹Nº›</a:t>
            </a:fld>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D03EC7-5CD5-4941-9A3A-592B9C053556}" type="datetime1">
              <a:rPr lang="es-AR" smtClean="0"/>
              <a:pPr/>
              <a:t>2/4/2024</a:t>
            </a:fld>
            <a:endParaRPr lang="es-A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7D7F37-9320-4B9D-A31C-A43D362304D3}" type="slidenum">
              <a:rPr lang="es-AR" smtClean="0"/>
              <a:pPr/>
              <a:t>‹Nº›</a:t>
            </a:fld>
            <a:endParaRPr lang="es-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61716" y="125760"/>
            <a:ext cx="8486748" cy="1143000"/>
          </a:xfrm>
        </p:spPr>
        <p:txBody>
          <a:bodyPr>
            <a:normAutofit fontScale="90000"/>
          </a:bodyPr>
          <a:lstStyle/>
          <a:p>
            <a:r>
              <a:rPr lang="es-AR" dirty="0"/>
              <a:t>ASOCIACION ARGENTINA DE ESTUDIOS</a:t>
            </a:r>
            <a:br>
              <a:rPr lang="es-AR" dirty="0"/>
            </a:br>
            <a:r>
              <a:rPr lang="es-AR" dirty="0"/>
              <a:t>FISCALES</a:t>
            </a:r>
            <a:endParaRPr lang="en-US" altLang="es-AR" sz="3200" dirty="0"/>
          </a:p>
        </p:txBody>
      </p:sp>
      <p:sp>
        <p:nvSpPr>
          <p:cNvPr id="3" name="Content Placeholder 2"/>
          <p:cNvSpPr>
            <a:spLocks noGrp="1"/>
          </p:cNvSpPr>
          <p:nvPr>
            <p:ph idx="1"/>
          </p:nvPr>
        </p:nvSpPr>
        <p:spPr>
          <a:xfrm>
            <a:off x="357158" y="1772816"/>
            <a:ext cx="8208962" cy="4193564"/>
          </a:xfrm>
        </p:spPr>
        <p:txBody>
          <a:bodyPr>
            <a:normAutofit fontScale="92500" lnSpcReduction="20000"/>
          </a:bodyPr>
          <a:lstStyle/>
          <a:p>
            <a:pPr marL="0" indent="0" algn="ctr">
              <a:buNone/>
            </a:pPr>
            <a:r>
              <a:rPr lang="es-ES" dirty="0"/>
              <a:t>CICLO INTRODUCTORIO A LA ESPECIALIDAD TRIBUTARIA</a:t>
            </a:r>
          </a:p>
          <a:p>
            <a:pPr marL="0" indent="0" algn="ctr">
              <a:buNone/>
            </a:pPr>
            <a:r>
              <a:rPr lang="es-AR" dirty="0"/>
              <a:t>IMPUESTO AL VALOR AGREGADO</a:t>
            </a:r>
          </a:p>
          <a:p>
            <a:endParaRPr lang="es-AR" sz="1600" b="1" dirty="0"/>
          </a:p>
          <a:p>
            <a:endParaRPr lang="es-AR" dirty="0"/>
          </a:p>
          <a:p>
            <a:pPr marL="0" indent="0">
              <a:buNone/>
            </a:pPr>
            <a:r>
              <a:rPr lang="es-AR" dirty="0"/>
              <a:t>Expositores:</a:t>
            </a:r>
          </a:p>
          <a:p>
            <a:pPr marL="0" indent="0" algn="ctr">
              <a:buNone/>
            </a:pPr>
            <a:r>
              <a:rPr lang="es-ES" dirty="0"/>
              <a:t>Fernando M. Vaquero y Angel F. Pereira</a:t>
            </a:r>
          </a:p>
          <a:p>
            <a:pPr marL="0" indent="0" algn="ctr">
              <a:buNone/>
            </a:pPr>
            <a:r>
              <a:rPr lang="es-AR" dirty="0"/>
              <a:t>03/04/2024</a:t>
            </a:r>
            <a:endParaRPr lang="es-AR" sz="1600" b="1" dirty="0"/>
          </a:p>
          <a:p>
            <a:pPr marL="0" indent="0" eaLnBrk="1" hangingPunct="1">
              <a:buNone/>
              <a:defRPr/>
            </a:pPr>
            <a:endParaRPr lang="es-AR" sz="2000" dirty="0"/>
          </a:p>
          <a:p>
            <a:pPr marL="169863" indent="-74613" eaLnBrk="1" hangingPunct="1">
              <a:buFontTx/>
              <a:buNone/>
              <a:defRPr/>
            </a:pPr>
            <a:r>
              <a:rPr lang="es-AR" sz="2000" b="1" dirty="0"/>
              <a:t>			</a:t>
            </a:r>
            <a:endParaRPr lang="en-US" sz="1800" dirty="0"/>
          </a:p>
        </p:txBody>
      </p:sp>
      <p:sp>
        <p:nvSpPr>
          <p:cNvPr id="3076" name="Slide Number Placeholder 3"/>
          <p:cNvSpPr>
            <a:spLocks noGrp="1"/>
          </p:cNvSpPr>
          <p:nvPr>
            <p:ph type="sldNum" sz="quarter" idx="12"/>
          </p:nvPr>
        </p:nvSpPr>
        <p:spPr>
          <a:noFill/>
        </p:spPr>
        <p:txBody>
          <a:bodyPr/>
          <a:lstStyle/>
          <a:p>
            <a:fld id="{A7423D52-1C0F-4675-9751-76FCD05085AF}" type="slidenum">
              <a:rPr lang="en-US" altLang="es-AR" smtClean="0"/>
              <a:pPr/>
              <a:t>1</a:t>
            </a:fld>
            <a:endParaRPr lang="en-US" altLang="es-AR"/>
          </a:p>
        </p:txBody>
      </p:sp>
    </p:spTree>
    <p:extLst>
      <p:ext uri="{BB962C8B-B14F-4D97-AF65-F5344CB8AC3E}">
        <p14:creationId xmlns:p14="http://schemas.microsoft.com/office/powerpoint/2010/main" val="4105827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5279C7-9FFA-FA78-B8D2-F397399242EA}"/>
            </a:ext>
          </a:extLst>
        </p:cNvPr>
        <p:cNvGrpSpPr/>
        <p:nvPr/>
      </p:nvGrpSpPr>
      <p:grpSpPr>
        <a:xfrm>
          <a:off x="0" y="0"/>
          <a:ext cx="0" cy="0"/>
          <a:chOff x="0" y="0"/>
          <a:chExt cx="0" cy="0"/>
        </a:xfrm>
      </p:grpSpPr>
      <p:sp>
        <p:nvSpPr>
          <p:cNvPr id="3074" name="Title 1">
            <a:extLst>
              <a:ext uri="{FF2B5EF4-FFF2-40B4-BE49-F238E27FC236}">
                <a16:creationId xmlns:a16="http://schemas.microsoft.com/office/drawing/2014/main" id="{D89B24F6-F455-A439-40E3-AF44CFF1792B}"/>
              </a:ext>
            </a:extLst>
          </p:cNvPr>
          <p:cNvSpPr>
            <a:spLocks noGrp="1"/>
          </p:cNvSpPr>
          <p:nvPr>
            <p:ph type="title"/>
          </p:nvPr>
        </p:nvSpPr>
        <p:spPr>
          <a:xfrm>
            <a:off x="714348" y="0"/>
            <a:ext cx="7772400" cy="1143000"/>
          </a:xfrm>
        </p:spPr>
        <p:txBody>
          <a:bodyPr>
            <a:normAutofit/>
          </a:bodyPr>
          <a:lstStyle/>
          <a:p>
            <a:r>
              <a:rPr lang="es-AR" altLang="es-AR" sz="3200" b="1" dirty="0"/>
              <a:t>IVA - Prestaciones de servicios</a:t>
            </a:r>
            <a:endParaRPr lang="en-US" altLang="es-AR" sz="3200" dirty="0"/>
          </a:p>
        </p:txBody>
      </p:sp>
      <p:sp>
        <p:nvSpPr>
          <p:cNvPr id="3" name="Content Placeholder 2">
            <a:extLst>
              <a:ext uri="{FF2B5EF4-FFF2-40B4-BE49-F238E27FC236}">
                <a16:creationId xmlns:a16="http://schemas.microsoft.com/office/drawing/2014/main" id="{73806DC9-D7A7-DE90-75AB-46187556965F}"/>
              </a:ext>
            </a:extLst>
          </p:cNvPr>
          <p:cNvSpPr>
            <a:spLocks noGrp="1"/>
          </p:cNvSpPr>
          <p:nvPr>
            <p:ph idx="1"/>
          </p:nvPr>
        </p:nvSpPr>
        <p:spPr>
          <a:xfrm>
            <a:off x="357158" y="1285860"/>
            <a:ext cx="8208962" cy="4680520"/>
          </a:xfrm>
        </p:spPr>
        <p:txBody>
          <a:bodyPr>
            <a:noAutofit/>
          </a:bodyPr>
          <a:lstStyle/>
          <a:p>
            <a:pPr marL="0" indent="0" eaLnBrk="1" hangingPunct="1">
              <a:buNone/>
              <a:defRPr/>
            </a:pPr>
            <a:r>
              <a:rPr lang="es-AR" sz="2800" b="1" dirty="0"/>
              <a:t>Exenciones – Prestaciones de Servicios </a:t>
            </a:r>
          </a:p>
          <a:p>
            <a:pPr marL="0" indent="0" eaLnBrk="1" hangingPunct="1">
              <a:buNone/>
              <a:defRPr/>
            </a:pPr>
            <a:endParaRPr lang="es-AR" sz="1200" dirty="0">
              <a:solidFill>
                <a:srgbClr val="000000"/>
              </a:solidFill>
              <a:latin typeface="Verdana" panose="020B0604030504040204" pitchFamily="34" charset="0"/>
            </a:endParaRPr>
          </a:p>
          <a:p>
            <a:pPr marL="0" indent="0" algn="just">
              <a:spcBef>
                <a:spcPts val="400"/>
              </a:spcBef>
              <a:spcAft>
                <a:spcPts val="0"/>
              </a:spcAft>
              <a:buNone/>
            </a:pPr>
            <a:r>
              <a:rPr lang="es-ES" sz="2000" dirty="0">
                <a:solidFill>
                  <a:srgbClr val="000000"/>
                </a:solidFill>
                <a:latin typeface="Verdana" panose="020B0604030504040204" pitchFamily="34" charset="0"/>
              </a:rPr>
              <a:t>h4) Los servicios de enseñanza prestados a discapacitados por establecimientos privados reconocidos por las respectivas jurisdicciones a efectos del ejercicio de dicha actividad, así como los de alojamiento y transporte accesorios a los anteriores prestados directamente por los mismos, con medios propios o ajenos.</a:t>
            </a:r>
          </a:p>
          <a:p>
            <a:pPr marL="0" indent="0" algn="just">
              <a:spcBef>
                <a:spcPts val="400"/>
              </a:spcBef>
              <a:spcAft>
                <a:spcPts val="0"/>
              </a:spcAft>
              <a:buNone/>
            </a:pPr>
            <a:endParaRPr lang="es-ES" sz="2000" dirty="0">
              <a:solidFill>
                <a:srgbClr val="000000"/>
              </a:solidFill>
              <a:latin typeface="Verdana" panose="020B0604030504040204" pitchFamily="34" charset="0"/>
            </a:endParaRPr>
          </a:p>
          <a:p>
            <a:pPr marL="0" indent="0" algn="just">
              <a:spcBef>
                <a:spcPts val="400"/>
              </a:spcBef>
              <a:spcAft>
                <a:spcPts val="0"/>
              </a:spcAft>
              <a:buNone/>
            </a:pPr>
            <a:endParaRPr lang="es-ES" sz="2000" dirty="0">
              <a:solidFill>
                <a:srgbClr val="000000"/>
              </a:solidFill>
              <a:latin typeface="Verdana" panose="020B0604030504040204" pitchFamily="34" charset="0"/>
            </a:endParaRPr>
          </a:p>
          <a:p>
            <a:pPr marL="0" indent="0" algn="just">
              <a:spcBef>
                <a:spcPts val="400"/>
              </a:spcBef>
              <a:spcAft>
                <a:spcPts val="0"/>
              </a:spcAft>
              <a:buNone/>
            </a:pPr>
            <a:r>
              <a:rPr lang="es-ES" sz="2000" dirty="0">
                <a:solidFill>
                  <a:srgbClr val="000000"/>
                </a:solidFill>
                <a:latin typeface="Verdana" panose="020B0604030504040204" pitchFamily="34" charset="0"/>
              </a:rPr>
              <a:t>h 11)  Los espectáculos de carácter deportivo amateur, en las condiciones que al respecto establezca la reglamentación, por los ingresos que constituyen la contraprestación exigida para el acceso a dichos espectáculos</a:t>
            </a:r>
          </a:p>
          <a:p>
            <a:pPr marL="0" indent="0" algn="just">
              <a:spcBef>
                <a:spcPts val="400"/>
              </a:spcBef>
              <a:spcAft>
                <a:spcPts val="0"/>
              </a:spcAft>
              <a:buNone/>
            </a:pPr>
            <a:endParaRPr lang="es-ES" sz="1200" b="0" i="0" dirty="0">
              <a:solidFill>
                <a:srgbClr val="000000"/>
              </a:solidFill>
              <a:effectLst/>
              <a:latin typeface="Verdana" panose="020B0604030504040204" pitchFamily="34" charset="0"/>
            </a:endParaRPr>
          </a:p>
          <a:p>
            <a:pPr marL="0" indent="0" algn="just">
              <a:spcBef>
                <a:spcPts val="400"/>
              </a:spcBef>
              <a:spcAft>
                <a:spcPts val="0"/>
              </a:spcAft>
              <a:buNone/>
            </a:pPr>
            <a:endParaRPr lang="es-ES" sz="1200" dirty="0">
              <a:solidFill>
                <a:srgbClr val="000000"/>
              </a:solidFill>
              <a:latin typeface="Verdana" panose="020B0604030504040204" pitchFamily="34" charset="0"/>
            </a:endParaRPr>
          </a:p>
          <a:p>
            <a:pPr marL="0" indent="0" algn="just">
              <a:spcBef>
                <a:spcPts val="400"/>
              </a:spcBef>
              <a:spcAft>
                <a:spcPts val="0"/>
              </a:spcAft>
              <a:buNone/>
            </a:pPr>
            <a:endParaRPr lang="es-AR" sz="2800" b="1" dirty="0"/>
          </a:p>
          <a:p>
            <a:pPr lvl="1">
              <a:buFont typeface="+mj-lt"/>
              <a:buAutoNum type="arabicPeriod"/>
              <a:defRPr/>
            </a:pPr>
            <a:endParaRPr lang="es-AR" sz="1800" dirty="0"/>
          </a:p>
          <a:p>
            <a:pPr marL="457200" lvl="1" indent="0">
              <a:buNone/>
              <a:defRPr/>
            </a:pPr>
            <a:endParaRPr lang="es-AR" sz="1800" dirty="0"/>
          </a:p>
        </p:txBody>
      </p:sp>
      <p:sp>
        <p:nvSpPr>
          <p:cNvPr id="3076" name="Slide Number Placeholder 3">
            <a:extLst>
              <a:ext uri="{FF2B5EF4-FFF2-40B4-BE49-F238E27FC236}">
                <a16:creationId xmlns:a16="http://schemas.microsoft.com/office/drawing/2014/main" id="{2282F35C-2DF3-FC24-9FFF-BE648FDF9893}"/>
              </a:ext>
            </a:extLst>
          </p:cNvPr>
          <p:cNvSpPr>
            <a:spLocks noGrp="1"/>
          </p:cNvSpPr>
          <p:nvPr>
            <p:ph type="sldNum" sz="quarter" idx="12"/>
          </p:nvPr>
        </p:nvSpPr>
        <p:spPr>
          <a:noFill/>
        </p:spPr>
        <p:txBody>
          <a:bodyPr/>
          <a:lstStyle/>
          <a:p>
            <a:fld id="{A7423D52-1C0F-4675-9751-76FCD05085AF}" type="slidenum">
              <a:rPr lang="en-US" altLang="es-AR" smtClean="0"/>
              <a:pPr/>
              <a:t>10</a:t>
            </a:fld>
            <a:endParaRPr lang="en-US" altLang="es-AR"/>
          </a:p>
        </p:txBody>
      </p:sp>
    </p:spTree>
    <p:extLst>
      <p:ext uri="{BB962C8B-B14F-4D97-AF65-F5344CB8AC3E}">
        <p14:creationId xmlns:p14="http://schemas.microsoft.com/office/powerpoint/2010/main" val="746091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14348" y="0"/>
            <a:ext cx="7772400" cy="1143000"/>
          </a:xfrm>
        </p:spPr>
        <p:txBody>
          <a:bodyPr>
            <a:normAutofit/>
          </a:bodyPr>
          <a:lstStyle/>
          <a:p>
            <a:r>
              <a:rPr lang="es-AR" altLang="es-AR" sz="3200" b="1" dirty="0"/>
              <a:t>IVA - Prestaciones de servicios</a:t>
            </a:r>
            <a:endParaRPr lang="en-US" altLang="es-AR" sz="3200" dirty="0"/>
          </a:p>
        </p:txBody>
      </p:sp>
      <p:sp>
        <p:nvSpPr>
          <p:cNvPr id="3" name="Content Placeholder 2"/>
          <p:cNvSpPr>
            <a:spLocks noGrp="1"/>
          </p:cNvSpPr>
          <p:nvPr>
            <p:ph idx="1"/>
          </p:nvPr>
        </p:nvSpPr>
        <p:spPr>
          <a:xfrm>
            <a:off x="357158" y="1285860"/>
            <a:ext cx="8208962" cy="4680520"/>
          </a:xfrm>
        </p:spPr>
        <p:txBody>
          <a:bodyPr>
            <a:noAutofit/>
          </a:bodyPr>
          <a:lstStyle/>
          <a:p>
            <a:pPr marL="0" indent="0" eaLnBrk="1" hangingPunct="1">
              <a:buNone/>
              <a:defRPr/>
            </a:pPr>
            <a:r>
              <a:rPr lang="es-AR" sz="2800" b="1" dirty="0"/>
              <a:t>Exenciones – Generales</a:t>
            </a:r>
            <a:endParaRPr lang="es-AR" sz="1800" b="1" dirty="0"/>
          </a:p>
          <a:p>
            <a:pPr marL="0" indent="0" eaLnBrk="1" hangingPunct="1">
              <a:buNone/>
              <a:defRPr/>
            </a:pPr>
            <a:endParaRPr lang="es-AR" sz="1800" b="1" dirty="0"/>
          </a:p>
          <a:p>
            <a:pPr marL="0" indent="0" algn="just">
              <a:spcBef>
                <a:spcPts val="400"/>
              </a:spcBef>
              <a:spcAft>
                <a:spcPts val="0"/>
              </a:spcAft>
              <a:buNone/>
            </a:pPr>
            <a:r>
              <a:rPr lang="es-ES" sz="1800" b="0" i="0" dirty="0">
                <a:solidFill>
                  <a:srgbClr val="000000"/>
                </a:solidFill>
                <a:effectLst/>
                <a:latin typeface="Verdana" panose="020B0604030504040204" pitchFamily="34" charset="0"/>
              </a:rPr>
              <a:t>H 16) Las colocaciones y prestaciones financieras que se indican a continuación:</a:t>
            </a:r>
          </a:p>
          <a:p>
            <a:pPr marL="0" indent="0" algn="just">
              <a:spcBef>
                <a:spcPts val="400"/>
              </a:spcBef>
              <a:spcAft>
                <a:spcPts val="0"/>
              </a:spcAft>
              <a:buNone/>
            </a:pPr>
            <a:endParaRPr lang="es-ES" sz="1800" b="0" i="0" dirty="0">
              <a:solidFill>
                <a:srgbClr val="000000"/>
              </a:solidFill>
              <a:effectLst/>
              <a:latin typeface="Verdana" panose="020B0604030504040204" pitchFamily="34" charset="0"/>
            </a:endParaRPr>
          </a:p>
          <a:p>
            <a:pPr marL="0" indent="0" algn="just">
              <a:spcBef>
                <a:spcPts val="400"/>
              </a:spcBef>
              <a:spcAft>
                <a:spcPts val="0"/>
              </a:spcAft>
              <a:buNone/>
            </a:pPr>
            <a:r>
              <a:rPr lang="es-ES" sz="1800" b="0" i="0" dirty="0">
                <a:solidFill>
                  <a:srgbClr val="000000"/>
                </a:solidFill>
                <a:effectLst/>
                <a:latin typeface="Verdana" panose="020B0604030504040204" pitchFamily="34" charset="0"/>
              </a:rPr>
              <a:t>	1. Los depósitos en efectivo en moneda nacional o extranjera 	en sus 	diversas formas, efectuados en instituciones regidas 	por la ley 21526, los préstamos que se realicen entre dichas 	instituciones y las demás operaciones relacionadas con las 	prestaciones comprendidas en este punto.</a:t>
            </a:r>
          </a:p>
          <a:p>
            <a:pPr marL="0" indent="0" algn="just">
              <a:spcBef>
                <a:spcPts val="400"/>
              </a:spcBef>
              <a:spcAft>
                <a:spcPts val="0"/>
              </a:spcAft>
              <a:buNone/>
            </a:pPr>
            <a:endParaRPr lang="es-ES" sz="1800" b="0" i="0" dirty="0">
              <a:solidFill>
                <a:srgbClr val="000000"/>
              </a:solidFill>
              <a:effectLst/>
              <a:latin typeface="Verdana" panose="020B0604030504040204" pitchFamily="34" charset="0"/>
            </a:endParaRPr>
          </a:p>
          <a:p>
            <a:pPr marL="0" indent="0" algn="just" eaLnBrk="1" hangingPunct="1">
              <a:buNone/>
              <a:defRPr/>
            </a:pPr>
            <a:r>
              <a:rPr lang="es-ES" sz="1800" b="0" i="0" dirty="0">
                <a:solidFill>
                  <a:srgbClr val="000000"/>
                </a:solidFill>
                <a:effectLst/>
                <a:latin typeface="Verdana" panose="020B0604030504040204" pitchFamily="34" charset="0"/>
              </a:rPr>
              <a:t>	6. Los intereses de las obligaciones negociables colocadas 	por oferta pública que cuenten con la respectiva 	autorización de la Comisión Nacional de Valores, regidas 	por la ley 23576.</a:t>
            </a:r>
            <a:endParaRPr lang="es-AR" sz="1800" b="1" dirty="0"/>
          </a:p>
        </p:txBody>
      </p:sp>
      <p:sp>
        <p:nvSpPr>
          <p:cNvPr id="3076" name="Slide Number Placeholder 3"/>
          <p:cNvSpPr>
            <a:spLocks noGrp="1"/>
          </p:cNvSpPr>
          <p:nvPr>
            <p:ph type="sldNum" sz="quarter" idx="12"/>
          </p:nvPr>
        </p:nvSpPr>
        <p:spPr>
          <a:noFill/>
        </p:spPr>
        <p:txBody>
          <a:bodyPr/>
          <a:lstStyle/>
          <a:p>
            <a:fld id="{A7423D52-1C0F-4675-9751-76FCD05085AF}" type="slidenum">
              <a:rPr lang="en-US" altLang="es-AR" smtClean="0"/>
              <a:pPr/>
              <a:t>11</a:t>
            </a:fld>
            <a:endParaRPr lang="en-US" altLang="es-AR"/>
          </a:p>
        </p:txBody>
      </p:sp>
    </p:spTree>
    <p:extLst>
      <p:ext uri="{BB962C8B-B14F-4D97-AF65-F5344CB8AC3E}">
        <p14:creationId xmlns:p14="http://schemas.microsoft.com/office/powerpoint/2010/main" val="1778396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C4DBA3-311F-C2B7-D4E0-78A0A8A22C00}"/>
            </a:ext>
          </a:extLst>
        </p:cNvPr>
        <p:cNvGrpSpPr/>
        <p:nvPr/>
      </p:nvGrpSpPr>
      <p:grpSpPr>
        <a:xfrm>
          <a:off x="0" y="0"/>
          <a:ext cx="0" cy="0"/>
          <a:chOff x="0" y="0"/>
          <a:chExt cx="0" cy="0"/>
        </a:xfrm>
      </p:grpSpPr>
      <p:sp>
        <p:nvSpPr>
          <p:cNvPr id="3074" name="Title 1">
            <a:extLst>
              <a:ext uri="{FF2B5EF4-FFF2-40B4-BE49-F238E27FC236}">
                <a16:creationId xmlns:a16="http://schemas.microsoft.com/office/drawing/2014/main" id="{B12AED2E-3873-1ACA-A775-AFC0593852D4}"/>
              </a:ext>
            </a:extLst>
          </p:cNvPr>
          <p:cNvSpPr>
            <a:spLocks noGrp="1"/>
          </p:cNvSpPr>
          <p:nvPr>
            <p:ph type="title"/>
          </p:nvPr>
        </p:nvSpPr>
        <p:spPr>
          <a:xfrm>
            <a:off x="714348" y="0"/>
            <a:ext cx="7772400" cy="1143000"/>
          </a:xfrm>
        </p:spPr>
        <p:txBody>
          <a:bodyPr>
            <a:normAutofit/>
          </a:bodyPr>
          <a:lstStyle/>
          <a:p>
            <a:r>
              <a:rPr lang="es-AR" altLang="es-AR" sz="3200" b="1" dirty="0"/>
              <a:t>IVA - Prestaciones de servicios</a:t>
            </a:r>
            <a:endParaRPr lang="en-US" altLang="es-AR" sz="3200" dirty="0"/>
          </a:p>
        </p:txBody>
      </p:sp>
      <p:sp>
        <p:nvSpPr>
          <p:cNvPr id="3" name="Content Placeholder 2">
            <a:extLst>
              <a:ext uri="{FF2B5EF4-FFF2-40B4-BE49-F238E27FC236}">
                <a16:creationId xmlns:a16="http://schemas.microsoft.com/office/drawing/2014/main" id="{80593869-EEFF-F90E-E96D-FB26057045AF}"/>
              </a:ext>
            </a:extLst>
          </p:cNvPr>
          <p:cNvSpPr>
            <a:spLocks noGrp="1"/>
          </p:cNvSpPr>
          <p:nvPr>
            <p:ph idx="1"/>
          </p:nvPr>
        </p:nvSpPr>
        <p:spPr>
          <a:xfrm>
            <a:off x="357158" y="1285860"/>
            <a:ext cx="8208962" cy="4680520"/>
          </a:xfrm>
        </p:spPr>
        <p:txBody>
          <a:bodyPr>
            <a:noAutofit/>
          </a:bodyPr>
          <a:lstStyle/>
          <a:p>
            <a:pPr marL="0" indent="0" eaLnBrk="1" hangingPunct="1">
              <a:buNone/>
              <a:defRPr/>
            </a:pPr>
            <a:r>
              <a:rPr lang="es-AR" sz="2800" b="1" dirty="0"/>
              <a:t>Exenciones – Clasificación – Parciales (limitado por el contenido, por el prestador o el prestatario). </a:t>
            </a:r>
          </a:p>
          <a:p>
            <a:pPr marL="0" indent="0" algn="just">
              <a:spcBef>
                <a:spcPts val="400"/>
              </a:spcBef>
              <a:spcAft>
                <a:spcPts val="0"/>
              </a:spcAft>
              <a:buNone/>
            </a:pPr>
            <a:endParaRPr lang="es-ES" sz="1600" dirty="0">
              <a:solidFill>
                <a:srgbClr val="000000"/>
              </a:solidFill>
              <a:latin typeface="Verdana" panose="020B0604030504040204" pitchFamily="34" charset="0"/>
            </a:endParaRPr>
          </a:p>
          <a:p>
            <a:pPr marL="0" indent="0" algn="just">
              <a:spcBef>
                <a:spcPts val="400"/>
              </a:spcBef>
              <a:spcAft>
                <a:spcPts val="0"/>
              </a:spcAft>
              <a:buNone/>
            </a:pPr>
            <a:r>
              <a:rPr lang="es-ES" sz="1600" dirty="0">
                <a:solidFill>
                  <a:srgbClr val="000000"/>
                </a:solidFill>
                <a:latin typeface="Verdana" panose="020B0604030504040204" pitchFamily="34" charset="0"/>
              </a:rPr>
              <a:t>H</a:t>
            </a:r>
            <a:r>
              <a:rPr lang="es-ES" sz="1600" b="0" i="0" dirty="0">
                <a:solidFill>
                  <a:srgbClr val="000000"/>
                </a:solidFill>
                <a:effectLst/>
                <a:latin typeface="Verdana" panose="020B0604030504040204" pitchFamily="34" charset="0"/>
              </a:rPr>
              <a:t>3)  Los servicios prestados por establecimientos educacionales privados incorporados a los planes de enseñanza oficial y reconocidos como tales por las respectivas jurisdicciones, referidos a la enseñanza en todos los niveles y grados contemplados en dichos planes, y de posgrado para egresados de los niveles secundario, terciario o universitario, así como a los de alojamiento y transporte accesorios a los anteriores, prestados directamente por dichos establecimientos con medios propios o ajenos.</a:t>
            </a:r>
          </a:p>
          <a:p>
            <a:pPr marL="0" indent="0" algn="just">
              <a:spcBef>
                <a:spcPts val="400"/>
              </a:spcBef>
              <a:spcAft>
                <a:spcPts val="0"/>
              </a:spcAft>
              <a:buNone/>
            </a:pPr>
            <a:endParaRPr lang="es-ES" sz="1600" b="0" i="0" dirty="0">
              <a:solidFill>
                <a:srgbClr val="000000"/>
              </a:solidFill>
              <a:effectLst/>
              <a:latin typeface="Verdana" panose="020B0604030504040204" pitchFamily="34" charset="0"/>
            </a:endParaRPr>
          </a:p>
          <a:p>
            <a:pPr marL="0" indent="0" algn="just">
              <a:spcBef>
                <a:spcPts val="400"/>
              </a:spcBef>
              <a:spcAft>
                <a:spcPts val="0"/>
              </a:spcAft>
              <a:buNone/>
            </a:pPr>
            <a:r>
              <a:rPr lang="es-ES" sz="1600" b="0" i="0" dirty="0">
                <a:solidFill>
                  <a:srgbClr val="000000"/>
                </a:solidFill>
                <a:effectLst/>
                <a:latin typeface="Verdana" panose="020B0604030504040204" pitchFamily="34" charset="0"/>
              </a:rPr>
              <a:t>La exención dispuesta en este punto, también comprende: a) a las clases dadas a título particular sobre materias incluidas en los referidos planes de enseñanza oficial y cuyo desarrollo responda a los mismos, impartidas fuera de los establecimientos educacionales aludidos en el párrafo anterior y con independencia de estos, y b) a las guarderías y jardines materno-infantiles.</a:t>
            </a:r>
          </a:p>
          <a:p>
            <a:pPr marL="0" indent="0" eaLnBrk="1" hangingPunct="1">
              <a:buNone/>
              <a:defRPr/>
            </a:pPr>
            <a:endParaRPr lang="es-AR" sz="2800" b="1" dirty="0"/>
          </a:p>
          <a:p>
            <a:pPr lvl="1">
              <a:buFont typeface="+mj-lt"/>
              <a:buAutoNum type="arabicPeriod"/>
              <a:defRPr/>
            </a:pPr>
            <a:endParaRPr lang="es-AR" sz="1800" dirty="0"/>
          </a:p>
        </p:txBody>
      </p:sp>
      <p:sp>
        <p:nvSpPr>
          <p:cNvPr id="3076" name="Slide Number Placeholder 3">
            <a:extLst>
              <a:ext uri="{FF2B5EF4-FFF2-40B4-BE49-F238E27FC236}">
                <a16:creationId xmlns:a16="http://schemas.microsoft.com/office/drawing/2014/main" id="{D87E8BB7-7E24-73D4-A9AE-400E2C497A03}"/>
              </a:ext>
            </a:extLst>
          </p:cNvPr>
          <p:cNvSpPr>
            <a:spLocks noGrp="1"/>
          </p:cNvSpPr>
          <p:nvPr>
            <p:ph type="sldNum" sz="quarter" idx="12"/>
          </p:nvPr>
        </p:nvSpPr>
        <p:spPr>
          <a:noFill/>
        </p:spPr>
        <p:txBody>
          <a:bodyPr/>
          <a:lstStyle/>
          <a:p>
            <a:fld id="{A7423D52-1C0F-4675-9751-76FCD05085AF}" type="slidenum">
              <a:rPr lang="en-US" altLang="es-AR" smtClean="0"/>
              <a:pPr/>
              <a:t>12</a:t>
            </a:fld>
            <a:endParaRPr lang="en-US" altLang="es-AR"/>
          </a:p>
        </p:txBody>
      </p:sp>
    </p:spTree>
    <p:extLst>
      <p:ext uri="{BB962C8B-B14F-4D97-AF65-F5344CB8AC3E}">
        <p14:creationId xmlns:p14="http://schemas.microsoft.com/office/powerpoint/2010/main" val="1162281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3AC3F-5D2A-0B85-4577-2F9A0893224A}"/>
            </a:ext>
          </a:extLst>
        </p:cNvPr>
        <p:cNvGrpSpPr/>
        <p:nvPr/>
      </p:nvGrpSpPr>
      <p:grpSpPr>
        <a:xfrm>
          <a:off x="0" y="0"/>
          <a:ext cx="0" cy="0"/>
          <a:chOff x="0" y="0"/>
          <a:chExt cx="0" cy="0"/>
        </a:xfrm>
      </p:grpSpPr>
      <p:sp>
        <p:nvSpPr>
          <p:cNvPr id="3074" name="Title 1">
            <a:extLst>
              <a:ext uri="{FF2B5EF4-FFF2-40B4-BE49-F238E27FC236}">
                <a16:creationId xmlns:a16="http://schemas.microsoft.com/office/drawing/2014/main" id="{9EA49FC8-A0AA-A912-E0C3-27C0825749FF}"/>
              </a:ext>
            </a:extLst>
          </p:cNvPr>
          <p:cNvSpPr>
            <a:spLocks noGrp="1"/>
          </p:cNvSpPr>
          <p:nvPr>
            <p:ph type="title"/>
          </p:nvPr>
        </p:nvSpPr>
        <p:spPr>
          <a:xfrm>
            <a:off x="714348" y="0"/>
            <a:ext cx="7772400" cy="1143000"/>
          </a:xfrm>
        </p:spPr>
        <p:txBody>
          <a:bodyPr>
            <a:normAutofit/>
          </a:bodyPr>
          <a:lstStyle/>
          <a:p>
            <a:r>
              <a:rPr lang="es-AR" altLang="es-AR" sz="3200" b="1" dirty="0"/>
              <a:t>IVA - Prestaciones de servicios</a:t>
            </a:r>
            <a:endParaRPr lang="en-US" altLang="es-AR" sz="3200" dirty="0"/>
          </a:p>
        </p:txBody>
      </p:sp>
      <p:sp>
        <p:nvSpPr>
          <p:cNvPr id="3" name="Content Placeholder 2">
            <a:extLst>
              <a:ext uri="{FF2B5EF4-FFF2-40B4-BE49-F238E27FC236}">
                <a16:creationId xmlns:a16="http://schemas.microsoft.com/office/drawing/2014/main" id="{90C97EE9-F75C-0D81-E34B-B57ADD879E9E}"/>
              </a:ext>
            </a:extLst>
          </p:cNvPr>
          <p:cNvSpPr>
            <a:spLocks noGrp="1"/>
          </p:cNvSpPr>
          <p:nvPr>
            <p:ph idx="1"/>
          </p:nvPr>
        </p:nvSpPr>
        <p:spPr>
          <a:xfrm>
            <a:off x="357158" y="1285860"/>
            <a:ext cx="8208962" cy="4680520"/>
          </a:xfrm>
        </p:spPr>
        <p:txBody>
          <a:bodyPr>
            <a:noAutofit/>
          </a:bodyPr>
          <a:lstStyle/>
          <a:p>
            <a:pPr marL="0" indent="0" eaLnBrk="1" hangingPunct="1">
              <a:buNone/>
              <a:defRPr/>
            </a:pPr>
            <a:r>
              <a:rPr lang="es-AR" sz="2800" b="1" dirty="0"/>
              <a:t>Exenciones – Clasificación – Parciales (limitado por el contenido, por el prestador o el prestatario). </a:t>
            </a:r>
          </a:p>
          <a:p>
            <a:pPr marL="0" indent="0" algn="just">
              <a:spcBef>
                <a:spcPts val="400"/>
              </a:spcBef>
              <a:spcAft>
                <a:spcPts val="0"/>
              </a:spcAft>
              <a:buNone/>
            </a:pPr>
            <a:endParaRPr lang="es-ES" sz="1600" dirty="0">
              <a:solidFill>
                <a:srgbClr val="000000"/>
              </a:solidFill>
              <a:latin typeface="Verdana" panose="020B0604030504040204" pitchFamily="34" charset="0"/>
            </a:endParaRPr>
          </a:p>
          <a:p>
            <a:pPr marL="0" indent="0" algn="just">
              <a:spcBef>
                <a:spcPts val="400"/>
              </a:spcBef>
              <a:spcAft>
                <a:spcPts val="0"/>
              </a:spcAft>
              <a:buNone/>
            </a:pPr>
            <a:r>
              <a:rPr lang="es-ES" sz="2000" dirty="0">
                <a:solidFill>
                  <a:srgbClr val="000000"/>
                </a:solidFill>
                <a:latin typeface="Verdana" panose="020B0604030504040204" pitchFamily="34" charset="0"/>
              </a:rPr>
              <a:t>22. La locación de inmuebles destinados exclusivamente a </a:t>
            </a:r>
            <a:r>
              <a:rPr lang="es-ES" sz="2000" dirty="0" err="1">
                <a:solidFill>
                  <a:srgbClr val="000000"/>
                </a:solidFill>
                <a:latin typeface="Verdana" panose="020B0604030504040204" pitchFamily="34" charset="0"/>
              </a:rPr>
              <a:t>casahabitación</a:t>
            </a:r>
            <a:r>
              <a:rPr lang="es-ES" sz="2000" dirty="0">
                <a:solidFill>
                  <a:srgbClr val="000000"/>
                </a:solidFill>
                <a:latin typeface="Verdana" panose="020B0604030504040204" pitchFamily="34" charset="0"/>
              </a:rPr>
              <a:t> del locatario y su familia(5), de inmuebles rurales afectados a actividades agropecuarias(6) y de inmuebles cuyos locatarios sean el Estado Nacional, las Provincias, las Municipalidades o la Ciudad Autónoma de Buenos Aires, sus respectivas reparticiones y entes centralizados o descentralizados, excluidos las entidades y organismos comprendidos en el artículo 1 de la ley 22016.</a:t>
            </a:r>
            <a:endParaRPr lang="es-ES" sz="2000" b="0" i="0" dirty="0">
              <a:solidFill>
                <a:srgbClr val="000000"/>
              </a:solidFill>
              <a:effectLst/>
              <a:latin typeface="Verdana" panose="020B0604030504040204" pitchFamily="34" charset="0"/>
            </a:endParaRPr>
          </a:p>
          <a:p>
            <a:pPr marL="0" indent="0" eaLnBrk="1" hangingPunct="1">
              <a:buNone/>
              <a:defRPr/>
            </a:pPr>
            <a:endParaRPr lang="es-AR" sz="2800" b="1" dirty="0"/>
          </a:p>
          <a:p>
            <a:pPr lvl="1">
              <a:buFont typeface="+mj-lt"/>
              <a:buAutoNum type="arabicPeriod"/>
              <a:defRPr/>
            </a:pPr>
            <a:endParaRPr lang="es-AR" sz="1800" dirty="0"/>
          </a:p>
        </p:txBody>
      </p:sp>
      <p:sp>
        <p:nvSpPr>
          <p:cNvPr id="3076" name="Slide Number Placeholder 3">
            <a:extLst>
              <a:ext uri="{FF2B5EF4-FFF2-40B4-BE49-F238E27FC236}">
                <a16:creationId xmlns:a16="http://schemas.microsoft.com/office/drawing/2014/main" id="{ABAF253F-2CFE-4A7B-5286-ED7A1D8BEDC2}"/>
              </a:ext>
            </a:extLst>
          </p:cNvPr>
          <p:cNvSpPr>
            <a:spLocks noGrp="1"/>
          </p:cNvSpPr>
          <p:nvPr>
            <p:ph type="sldNum" sz="quarter" idx="12"/>
          </p:nvPr>
        </p:nvSpPr>
        <p:spPr>
          <a:noFill/>
        </p:spPr>
        <p:txBody>
          <a:bodyPr/>
          <a:lstStyle/>
          <a:p>
            <a:fld id="{A7423D52-1C0F-4675-9751-76FCD05085AF}" type="slidenum">
              <a:rPr lang="en-US" altLang="es-AR" smtClean="0"/>
              <a:pPr/>
              <a:t>13</a:t>
            </a:fld>
            <a:endParaRPr lang="en-US" altLang="es-AR"/>
          </a:p>
        </p:txBody>
      </p:sp>
    </p:spTree>
    <p:extLst>
      <p:ext uri="{BB962C8B-B14F-4D97-AF65-F5344CB8AC3E}">
        <p14:creationId xmlns:p14="http://schemas.microsoft.com/office/powerpoint/2010/main" val="28599679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14348" y="0"/>
            <a:ext cx="7772400" cy="1143000"/>
          </a:xfrm>
        </p:spPr>
        <p:txBody>
          <a:bodyPr>
            <a:normAutofit/>
          </a:bodyPr>
          <a:lstStyle/>
          <a:p>
            <a:r>
              <a:rPr lang="es-AR" altLang="es-AR" sz="3200" b="1" dirty="0"/>
              <a:t>IVA - Prestaciones de servicios</a:t>
            </a:r>
            <a:endParaRPr lang="en-US" altLang="es-AR" sz="3200" dirty="0"/>
          </a:p>
        </p:txBody>
      </p:sp>
      <p:sp>
        <p:nvSpPr>
          <p:cNvPr id="3" name="Content Placeholder 2"/>
          <p:cNvSpPr>
            <a:spLocks noGrp="1"/>
          </p:cNvSpPr>
          <p:nvPr>
            <p:ph idx="1"/>
          </p:nvPr>
        </p:nvSpPr>
        <p:spPr>
          <a:xfrm>
            <a:off x="357158" y="1285860"/>
            <a:ext cx="8208962" cy="4680520"/>
          </a:xfrm>
        </p:spPr>
        <p:txBody>
          <a:bodyPr>
            <a:noAutofit/>
          </a:bodyPr>
          <a:lstStyle/>
          <a:p>
            <a:pPr marL="0" indent="0" eaLnBrk="1" hangingPunct="1">
              <a:buNone/>
              <a:defRPr/>
            </a:pPr>
            <a:r>
              <a:rPr lang="es-AR" sz="2800" b="1" dirty="0"/>
              <a:t>Exenciones – Clasificación</a:t>
            </a:r>
          </a:p>
          <a:p>
            <a:pPr lvl="1">
              <a:buFont typeface="+mj-lt"/>
              <a:buAutoNum type="arabicPeriod"/>
              <a:defRPr/>
            </a:pPr>
            <a:endParaRPr lang="es-AR" sz="1800" dirty="0"/>
          </a:p>
          <a:p>
            <a:pPr marL="457200" lvl="1" indent="0" algn="just">
              <a:buNone/>
              <a:defRPr/>
            </a:pPr>
            <a:r>
              <a:rPr lang="es-AR" sz="1800" b="1" dirty="0"/>
              <a:t>2. Puras</a:t>
            </a:r>
            <a:r>
              <a:rPr lang="es-AR" sz="1800" dirty="0"/>
              <a:t> (ej.: exportaciones x el recupero de los créditos fiscales vinculados) e Impuras (el resto de las exenciones)</a:t>
            </a:r>
          </a:p>
          <a:p>
            <a:pPr marL="457200" lvl="1" indent="0" algn="just">
              <a:buNone/>
              <a:defRPr/>
            </a:pPr>
            <a:endParaRPr lang="es-AR" sz="1800" b="1" dirty="0"/>
          </a:p>
          <a:p>
            <a:pPr marL="457200" lvl="1" indent="0" algn="just">
              <a:buNone/>
              <a:defRPr/>
            </a:pPr>
            <a:r>
              <a:rPr lang="es-AR" sz="1800" b="1" dirty="0"/>
              <a:t>Art. 8: d)</a:t>
            </a:r>
            <a:r>
              <a:rPr lang="es-AR" sz="1800" dirty="0"/>
              <a:t> Las exportaciones.</a:t>
            </a:r>
          </a:p>
          <a:p>
            <a:pPr marL="457200" lvl="1" indent="0" algn="just">
              <a:buNone/>
              <a:defRPr/>
            </a:pPr>
            <a:r>
              <a:rPr lang="es-AR" sz="1800" b="1" dirty="0"/>
              <a:t>Art. 43: </a:t>
            </a:r>
            <a:r>
              <a:rPr lang="es-ES" sz="1800" b="1" dirty="0"/>
              <a:t>-</a:t>
            </a:r>
            <a:r>
              <a:rPr lang="es-ES" sz="1800" dirty="0"/>
              <a:t> Los exportadores podrán computar contra el impuesto que en definitiva adeudaren por sus operaciones gravadas, el impuesto que por bienes, servicios y locaciones que destinaren efectivamente a las exportaciones o a cualquier etapa en la consecución de las mismas, les hubiera sido facturado, en la medida en que el mismo esté vinculado a la exportación y no hubiera sido ya utilizado por el responsable.</a:t>
            </a:r>
          </a:p>
          <a:p>
            <a:pPr marL="457200" lvl="1" indent="0" algn="just">
              <a:buNone/>
              <a:defRPr/>
            </a:pPr>
            <a:r>
              <a:rPr lang="es-ES" sz="1800" dirty="0"/>
              <a:t>Si la compensación permitida en este artículo no pudiera realizarse o solo se efectuara parcialmente, el saldo resultante les será acreditado, devuelto o transferido  a terceros.</a:t>
            </a:r>
            <a:endParaRPr lang="en-US" sz="1800" dirty="0"/>
          </a:p>
        </p:txBody>
      </p:sp>
      <p:sp>
        <p:nvSpPr>
          <p:cNvPr id="3076" name="Slide Number Placeholder 3"/>
          <p:cNvSpPr>
            <a:spLocks noGrp="1"/>
          </p:cNvSpPr>
          <p:nvPr>
            <p:ph type="sldNum" sz="quarter" idx="12"/>
          </p:nvPr>
        </p:nvSpPr>
        <p:spPr>
          <a:noFill/>
        </p:spPr>
        <p:txBody>
          <a:bodyPr/>
          <a:lstStyle/>
          <a:p>
            <a:fld id="{A7423D52-1C0F-4675-9751-76FCD05085AF}" type="slidenum">
              <a:rPr lang="en-US" altLang="es-AR" smtClean="0"/>
              <a:pPr/>
              <a:t>14</a:t>
            </a:fld>
            <a:endParaRPr lang="en-US" altLang="es-AR"/>
          </a:p>
        </p:txBody>
      </p:sp>
    </p:spTree>
    <p:extLst>
      <p:ext uri="{BB962C8B-B14F-4D97-AF65-F5344CB8AC3E}">
        <p14:creationId xmlns:p14="http://schemas.microsoft.com/office/powerpoint/2010/main" val="36767168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BA78E7-776C-E382-D698-0090B92E3E1C}"/>
            </a:ext>
          </a:extLst>
        </p:cNvPr>
        <p:cNvGrpSpPr/>
        <p:nvPr/>
      </p:nvGrpSpPr>
      <p:grpSpPr>
        <a:xfrm>
          <a:off x="0" y="0"/>
          <a:ext cx="0" cy="0"/>
          <a:chOff x="0" y="0"/>
          <a:chExt cx="0" cy="0"/>
        </a:xfrm>
      </p:grpSpPr>
      <p:sp>
        <p:nvSpPr>
          <p:cNvPr id="3074" name="Title 1">
            <a:extLst>
              <a:ext uri="{FF2B5EF4-FFF2-40B4-BE49-F238E27FC236}">
                <a16:creationId xmlns:a16="http://schemas.microsoft.com/office/drawing/2014/main" id="{35CED7A0-56BB-A4CB-E1AC-818FC7A38593}"/>
              </a:ext>
            </a:extLst>
          </p:cNvPr>
          <p:cNvSpPr>
            <a:spLocks noGrp="1"/>
          </p:cNvSpPr>
          <p:nvPr>
            <p:ph type="title"/>
          </p:nvPr>
        </p:nvSpPr>
        <p:spPr>
          <a:xfrm>
            <a:off x="714348" y="0"/>
            <a:ext cx="7772400" cy="1143000"/>
          </a:xfrm>
        </p:spPr>
        <p:txBody>
          <a:bodyPr>
            <a:normAutofit/>
          </a:bodyPr>
          <a:lstStyle/>
          <a:p>
            <a:r>
              <a:rPr lang="es-AR" altLang="es-AR" sz="3200" b="1" dirty="0"/>
              <a:t>IVA - Prestaciones de servicios</a:t>
            </a:r>
            <a:endParaRPr lang="en-US" altLang="es-AR" sz="3200" dirty="0"/>
          </a:p>
        </p:txBody>
      </p:sp>
      <p:sp>
        <p:nvSpPr>
          <p:cNvPr id="3" name="Content Placeholder 2">
            <a:extLst>
              <a:ext uri="{FF2B5EF4-FFF2-40B4-BE49-F238E27FC236}">
                <a16:creationId xmlns:a16="http://schemas.microsoft.com/office/drawing/2014/main" id="{B49551E2-6FF1-9D5F-8B86-09C87B6FBEA8}"/>
              </a:ext>
            </a:extLst>
          </p:cNvPr>
          <p:cNvSpPr>
            <a:spLocks noGrp="1"/>
          </p:cNvSpPr>
          <p:nvPr>
            <p:ph idx="1"/>
          </p:nvPr>
        </p:nvSpPr>
        <p:spPr>
          <a:xfrm>
            <a:off x="357158" y="1285860"/>
            <a:ext cx="8208962" cy="4680520"/>
          </a:xfrm>
        </p:spPr>
        <p:txBody>
          <a:bodyPr>
            <a:noAutofit/>
          </a:bodyPr>
          <a:lstStyle/>
          <a:p>
            <a:pPr marL="0" indent="0" eaLnBrk="1" hangingPunct="1">
              <a:buNone/>
              <a:defRPr/>
            </a:pPr>
            <a:r>
              <a:rPr lang="es-AR" sz="2800" b="1" dirty="0"/>
              <a:t>Exenciones – Puras</a:t>
            </a:r>
          </a:p>
          <a:p>
            <a:pPr marL="0" indent="0" algn="just">
              <a:spcBef>
                <a:spcPts val="400"/>
              </a:spcBef>
              <a:spcAft>
                <a:spcPts val="0"/>
              </a:spcAft>
              <a:buNone/>
            </a:pPr>
            <a:endParaRPr lang="es-ES" sz="1600" dirty="0">
              <a:solidFill>
                <a:srgbClr val="000000"/>
              </a:solidFill>
              <a:latin typeface="Verdana" panose="020B0604030504040204" pitchFamily="34" charset="0"/>
            </a:endParaRPr>
          </a:p>
          <a:p>
            <a:pPr marL="0" indent="0" algn="just" eaLnBrk="1" hangingPunct="1">
              <a:buNone/>
              <a:defRPr/>
            </a:pPr>
            <a:r>
              <a:rPr lang="es-ES" sz="2000" b="0" i="0" dirty="0">
                <a:solidFill>
                  <a:srgbClr val="000000"/>
                </a:solidFill>
                <a:effectLst/>
                <a:latin typeface="Verdana" panose="020B0604030504040204" pitchFamily="34" charset="0"/>
              </a:rPr>
              <a:t>13. El transporte internacional de pasajeros y cargas, incluidos los de cruce de fronteras por agua, el que tendrá el tratamiento del artículo 43. </a:t>
            </a:r>
          </a:p>
          <a:p>
            <a:pPr marL="0" indent="0" algn="just" eaLnBrk="1" hangingPunct="1">
              <a:buNone/>
              <a:defRPr/>
            </a:pPr>
            <a:endParaRPr lang="es-ES" sz="2000" dirty="0">
              <a:solidFill>
                <a:srgbClr val="000000"/>
              </a:solidFill>
              <a:latin typeface="Verdana" panose="020B0604030504040204" pitchFamily="34" charset="0"/>
            </a:endParaRPr>
          </a:p>
          <a:p>
            <a:pPr marL="0" indent="0" algn="just" eaLnBrk="1" hangingPunct="1">
              <a:buNone/>
              <a:defRPr/>
            </a:pPr>
            <a:r>
              <a:rPr lang="es-ES" sz="2000" b="0" i="0" dirty="0">
                <a:solidFill>
                  <a:srgbClr val="000000"/>
                </a:solidFill>
                <a:effectLst/>
                <a:latin typeface="Verdana" panose="020B0604030504040204" pitchFamily="34" charset="0"/>
              </a:rPr>
              <a:t>14. Las locaciones a casco desnudo (con o sin opción de compra) y el fletamento a tiempo o por viaje de buques destinados al transporte internacional, cuando el locador es un armador argentino y el locatario es una empresa extranjera con domicilio en el exterior, operaciones que tendrán el tratamiento del artículo 43.</a:t>
            </a:r>
          </a:p>
          <a:p>
            <a:pPr marL="0" indent="0" algn="just" eaLnBrk="1" hangingPunct="1">
              <a:buNone/>
              <a:defRPr/>
            </a:pPr>
            <a:endParaRPr lang="es-ES" sz="2000" dirty="0">
              <a:solidFill>
                <a:srgbClr val="000000"/>
              </a:solidFill>
              <a:latin typeface="Verdana" panose="020B0604030504040204" pitchFamily="34" charset="0"/>
            </a:endParaRPr>
          </a:p>
          <a:p>
            <a:pPr marL="0" indent="0" algn="just" eaLnBrk="1" hangingPunct="1">
              <a:buNone/>
              <a:defRPr/>
            </a:pPr>
            <a:endParaRPr lang="es-AR" sz="2800" b="1" dirty="0"/>
          </a:p>
        </p:txBody>
      </p:sp>
      <p:sp>
        <p:nvSpPr>
          <p:cNvPr id="3076" name="Slide Number Placeholder 3">
            <a:extLst>
              <a:ext uri="{FF2B5EF4-FFF2-40B4-BE49-F238E27FC236}">
                <a16:creationId xmlns:a16="http://schemas.microsoft.com/office/drawing/2014/main" id="{C585C162-98C9-2AB6-5002-8ED89B1BFCF0}"/>
              </a:ext>
            </a:extLst>
          </p:cNvPr>
          <p:cNvSpPr>
            <a:spLocks noGrp="1"/>
          </p:cNvSpPr>
          <p:nvPr>
            <p:ph type="sldNum" sz="quarter" idx="12"/>
          </p:nvPr>
        </p:nvSpPr>
        <p:spPr>
          <a:noFill/>
        </p:spPr>
        <p:txBody>
          <a:bodyPr/>
          <a:lstStyle/>
          <a:p>
            <a:fld id="{A7423D52-1C0F-4675-9751-76FCD05085AF}" type="slidenum">
              <a:rPr lang="en-US" altLang="es-AR" smtClean="0"/>
              <a:pPr/>
              <a:t>15</a:t>
            </a:fld>
            <a:endParaRPr lang="en-US" altLang="es-AR"/>
          </a:p>
        </p:txBody>
      </p:sp>
    </p:spTree>
    <p:extLst>
      <p:ext uri="{BB962C8B-B14F-4D97-AF65-F5344CB8AC3E}">
        <p14:creationId xmlns:p14="http://schemas.microsoft.com/office/powerpoint/2010/main" val="15757495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14348" y="0"/>
            <a:ext cx="7772400" cy="1143000"/>
          </a:xfrm>
        </p:spPr>
        <p:txBody>
          <a:bodyPr>
            <a:normAutofit/>
          </a:bodyPr>
          <a:lstStyle/>
          <a:p>
            <a:r>
              <a:rPr lang="es-AR" altLang="es-AR" sz="3200" b="1" dirty="0"/>
              <a:t>IVA - Prestaciones de servicios</a:t>
            </a:r>
            <a:endParaRPr lang="en-US" altLang="es-AR" sz="3200" dirty="0"/>
          </a:p>
        </p:txBody>
      </p:sp>
      <p:sp>
        <p:nvSpPr>
          <p:cNvPr id="3" name="Content Placeholder 2"/>
          <p:cNvSpPr>
            <a:spLocks noGrp="1"/>
          </p:cNvSpPr>
          <p:nvPr>
            <p:ph idx="1"/>
          </p:nvPr>
        </p:nvSpPr>
        <p:spPr>
          <a:xfrm>
            <a:off x="357158" y="1214422"/>
            <a:ext cx="8208962" cy="4857784"/>
          </a:xfrm>
        </p:spPr>
        <p:txBody>
          <a:bodyPr>
            <a:normAutofit fontScale="32500" lnSpcReduction="20000"/>
          </a:bodyPr>
          <a:lstStyle/>
          <a:p>
            <a:pPr marL="0" indent="0" eaLnBrk="1" hangingPunct="1">
              <a:buNone/>
              <a:defRPr/>
            </a:pPr>
            <a:r>
              <a:rPr lang="es-AR" sz="7600" dirty="0"/>
              <a:t>Exenciones aplicables al trabajo personal</a:t>
            </a:r>
          </a:p>
          <a:p>
            <a:pPr marL="0" indent="0" eaLnBrk="1" hangingPunct="1">
              <a:buNone/>
              <a:defRPr/>
            </a:pPr>
            <a:endParaRPr lang="es-AR" sz="7600" dirty="0"/>
          </a:p>
          <a:p>
            <a:pPr marL="0" indent="0" eaLnBrk="1" hangingPunct="1">
              <a:buNone/>
              <a:defRPr/>
            </a:pPr>
            <a:endParaRPr lang="es-AR" sz="2000" dirty="0"/>
          </a:p>
          <a:p>
            <a:pPr lvl="1" algn="just">
              <a:lnSpc>
                <a:spcPct val="110000"/>
              </a:lnSpc>
              <a:buFont typeface="+mj-lt"/>
              <a:buAutoNum type="arabicPeriod"/>
              <a:defRPr/>
            </a:pPr>
            <a:r>
              <a:rPr lang="es-AR" sz="6000" dirty="0"/>
              <a:t>Toda prestación efectuada en relación de dependencia (art 3 inc. e, punto 21). </a:t>
            </a:r>
            <a:r>
              <a:rPr lang="es-AR" sz="6000" b="1" i="1" dirty="0"/>
              <a:t>Exclusión de objeto</a:t>
            </a:r>
            <a:r>
              <a:rPr lang="es-AR" sz="6000" dirty="0"/>
              <a:t>.</a:t>
            </a:r>
          </a:p>
          <a:p>
            <a:pPr lvl="1" algn="just">
              <a:lnSpc>
                <a:spcPct val="110000"/>
              </a:lnSpc>
              <a:buFont typeface="+mj-lt"/>
              <a:buAutoNum type="arabicPeriod"/>
              <a:defRPr/>
            </a:pPr>
            <a:endParaRPr lang="es-AR" sz="6000" dirty="0"/>
          </a:p>
          <a:p>
            <a:pPr lvl="1" algn="just">
              <a:lnSpc>
                <a:spcPct val="110000"/>
              </a:lnSpc>
              <a:buFont typeface="+mj-lt"/>
              <a:buAutoNum type="arabicPeriod"/>
              <a:defRPr/>
            </a:pPr>
            <a:r>
              <a:rPr lang="es-AR" sz="6000" dirty="0"/>
              <a:t>Servicios del personal doméstico (art. 7, inc. h, </a:t>
            </a:r>
            <a:r>
              <a:rPr lang="es-AR" sz="6000" dirty="0" err="1"/>
              <a:t>pto</a:t>
            </a:r>
            <a:r>
              <a:rPr lang="es-AR" sz="6000" dirty="0"/>
              <a:t>. 17)</a:t>
            </a:r>
          </a:p>
          <a:p>
            <a:pPr lvl="1" algn="just">
              <a:lnSpc>
                <a:spcPct val="110000"/>
              </a:lnSpc>
              <a:buFont typeface="+mj-lt"/>
              <a:buAutoNum type="arabicPeriod"/>
              <a:defRPr/>
            </a:pPr>
            <a:endParaRPr lang="es-AR" sz="6000" dirty="0"/>
          </a:p>
          <a:p>
            <a:pPr lvl="1" algn="just">
              <a:lnSpc>
                <a:spcPct val="110000"/>
              </a:lnSpc>
              <a:buFont typeface="+mj-lt"/>
              <a:buAutoNum type="arabicPeriod"/>
              <a:defRPr/>
            </a:pPr>
            <a:r>
              <a:rPr lang="es-AR" sz="6000" dirty="0"/>
              <a:t>Prestaciones </a:t>
            </a:r>
            <a:r>
              <a:rPr lang="es-ES" sz="6000" dirty="0"/>
              <a:t>inherentes a los cargos de director, síndicos y miembros de consejos de vigilancia de sociedades anónimas y cargos equivalentes de administradores y miembros de consejos de administración de otras sociedades, asociaciones y fundaciones y de las cooperativas (art. 7, inc. h, </a:t>
            </a:r>
            <a:r>
              <a:rPr lang="es-ES" sz="6000" dirty="0" err="1"/>
              <a:t>pto</a:t>
            </a:r>
            <a:r>
              <a:rPr lang="es-ES" sz="6000" dirty="0"/>
              <a:t>. 18)</a:t>
            </a:r>
          </a:p>
          <a:p>
            <a:pPr lvl="1">
              <a:lnSpc>
                <a:spcPct val="110000"/>
              </a:lnSpc>
              <a:buFont typeface="+mj-lt"/>
              <a:buAutoNum type="arabicPeriod"/>
              <a:defRPr/>
            </a:pPr>
            <a:endParaRPr lang="es-419" sz="6000" dirty="0"/>
          </a:p>
          <a:p>
            <a:pPr lvl="1">
              <a:lnSpc>
                <a:spcPct val="110000"/>
              </a:lnSpc>
              <a:buFont typeface="+mj-lt"/>
              <a:buAutoNum type="arabicPeriod"/>
              <a:defRPr/>
            </a:pPr>
            <a:endParaRPr lang="es-AR" sz="2400" b="1" dirty="0"/>
          </a:p>
          <a:p>
            <a:pPr>
              <a:buNone/>
            </a:pPr>
            <a:endParaRPr lang="es-AR" sz="1600" b="1" dirty="0"/>
          </a:p>
          <a:p>
            <a:pPr marL="857250" lvl="1" indent="-457200">
              <a:buFont typeface="+mj-lt"/>
              <a:buAutoNum type="arabicPeriod"/>
              <a:defRPr/>
            </a:pPr>
            <a:endParaRPr lang="es-AR" sz="1600" b="1" dirty="0"/>
          </a:p>
          <a:p>
            <a:pPr marL="857250" lvl="1" indent="-457200">
              <a:buFont typeface="+mj-lt"/>
              <a:buAutoNum type="arabicPeriod"/>
              <a:defRPr/>
            </a:pPr>
            <a:endParaRPr lang="es-AR" sz="1600" b="1" dirty="0"/>
          </a:p>
          <a:p>
            <a:pPr marL="0" indent="0" eaLnBrk="1" hangingPunct="1">
              <a:buNone/>
              <a:defRPr/>
            </a:pPr>
            <a:endParaRPr lang="es-AR" sz="2000" dirty="0"/>
          </a:p>
          <a:p>
            <a:pPr marL="169863" indent="-74613" eaLnBrk="1" hangingPunct="1">
              <a:buFontTx/>
              <a:buNone/>
              <a:defRPr/>
            </a:pPr>
            <a:r>
              <a:rPr lang="es-AR" sz="2000" b="1" dirty="0"/>
              <a:t>			</a:t>
            </a:r>
            <a:endParaRPr lang="en-US" sz="1800" dirty="0"/>
          </a:p>
        </p:txBody>
      </p:sp>
      <p:sp>
        <p:nvSpPr>
          <p:cNvPr id="3076" name="Slide Number Placeholder 3"/>
          <p:cNvSpPr>
            <a:spLocks noGrp="1"/>
          </p:cNvSpPr>
          <p:nvPr>
            <p:ph type="sldNum" sz="quarter" idx="12"/>
          </p:nvPr>
        </p:nvSpPr>
        <p:spPr>
          <a:noFill/>
        </p:spPr>
        <p:txBody>
          <a:bodyPr/>
          <a:lstStyle/>
          <a:p>
            <a:fld id="{A7423D52-1C0F-4675-9751-76FCD05085AF}" type="slidenum">
              <a:rPr lang="en-US" altLang="es-AR" smtClean="0"/>
              <a:pPr/>
              <a:t>16</a:t>
            </a:fld>
            <a:endParaRPr lang="en-US" altLang="es-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14348" y="0"/>
            <a:ext cx="7772400" cy="1143000"/>
          </a:xfrm>
        </p:spPr>
        <p:txBody>
          <a:bodyPr>
            <a:normAutofit/>
          </a:bodyPr>
          <a:lstStyle/>
          <a:p>
            <a:r>
              <a:rPr lang="es-AR" altLang="es-AR" sz="3200" b="1" dirty="0"/>
              <a:t>IVA - Prestaciones de servicios</a:t>
            </a:r>
            <a:endParaRPr lang="en-US" altLang="es-AR" sz="3200" dirty="0"/>
          </a:p>
        </p:txBody>
      </p:sp>
      <p:sp>
        <p:nvSpPr>
          <p:cNvPr id="3" name="Content Placeholder 2"/>
          <p:cNvSpPr>
            <a:spLocks noGrp="1"/>
          </p:cNvSpPr>
          <p:nvPr>
            <p:ph idx="1"/>
          </p:nvPr>
        </p:nvSpPr>
        <p:spPr>
          <a:xfrm>
            <a:off x="357158" y="1214422"/>
            <a:ext cx="8208962" cy="4857784"/>
          </a:xfrm>
        </p:spPr>
        <p:txBody>
          <a:bodyPr>
            <a:normAutofit fontScale="32500" lnSpcReduction="20000"/>
          </a:bodyPr>
          <a:lstStyle/>
          <a:p>
            <a:pPr marL="0" indent="0" algn="just" eaLnBrk="1" hangingPunct="1">
              <a:buNone/>
              <a:defRPr/>
            </a:pPr>
            <a:r>
              <a:rPr lang="es-AR" sz="7600" dirty="0"/>
              <a:t>Exenciones aplicables al trabajo personal</a:t>
            </a:r>
          </a:p>
          <a:p>
            <a:pPr marL="0" indent="0" algn="just" eaLnBrk="1" hangingPunct="1">
              <a:buNone/>
              <a:defRPr/>
            </a:pPr>
            <a:endParaRPr lang="es-AR" sz="7600" dirty="0"/>
          </a:p>
          <a:p>
            <a:pPr marL="0" indent="0" algn="just" eaLnBrk="1" hangingPunct="1">
              <a:buNone/>
              <a:defRPr/>
            </a:pPr>
            <a:endParaRPr lang="es-AR" sz="2000" dirty="0"/>
          </a:p>
          <a:p>
            <a:pPr lvl="1" algn="just">
              <a:lnSpc>
                <a:spcPct val="110000"/>
              </a:lnSpc>
              <a:buFont typeface="+mj-lt"/>
              <a:buAutoNum type="arabicPeriod"/>
              <a:defRPr/>
            </a:pPr>
            <a:r>
              <a:rPr lang="es-ES" sz="7400" dirty="0"/>
              <a:t>servicios personales prestados por sus socios a las cooperativas de trabajo (art. 7, inc. h, </a:t>
            </a:r>
            <a:r>
              <a:rPr lang="es-ES" sz="7400" dirty="0" err="1"/>
              <a:t>pto</a:t>
            </a:r>
            <a:r>
              <a:rPr lang="es-ES" sz="7400" dirty="0"/>
              <a:t>. 19)</a:t>
            </a:r>
          </a:p>
          <a:p>
            <a:pPr lvl="1" algn="just">
              <a:lnSpc>
                <a:spcPct val="110000"/>
              </a:lnSpc>
              <a:buFont typeface="+mj-lt"/>
              <a:buAutoNum type="arabicPeriod"/>
              <a:defRPr/>
            </a:pPr>
            <a:endParaRPr lang="es-419" sz="7400" dirty="0"/>
          </a:p>
          <a:p>
            <a:pPr lvl="1" algn="just">
              <a:lnSpc>
                <a:spcPct val="110000"/>
              </a:lnSpc>
              <a:buFont typeface="+mj-lt"/>
              <a:buAutoNum type="arabicPeriod"/>
              <a:defRPr/>
            </a:pPr>
            <a:r>
              <a:rPr lang="es-ES" sz="7400" dirty="0"/>
              <a:t>Servicios realizados por becarios que no originen por su realización una contraprestación distinta de la beca asignada (art. 7, inc. h, </a:t>
            </a:r>
            <a:r>
              <a:rPr lang="es-ES" sz="7400" dirty="0" err="1"/>
              <a:t>pto</a:t>
            </a:r>
            <a:r>
              <a:rPr lang="es-ES" sz="7400" dirty="0"/>
              <a:t>. 20)</a:t>
            </a:r>
          </a:p>
          <a:p>
            <a:pPr lvl="1" algn="just">
              <a:lnSpc>
                <a:spcPct val="110000"/>
              </a:lnSpc>
              <a:buFont typeface="+mj-lt"/>
              <a:buAutoNum type="arabicPeriod"/>
              <a:defRPr/>
            </a:pPr>
            <a:endParaRPr lang="es-419" sz="7400" dirty="0"/>
          </a:p>
          <a:p>
            <a:pPr lvl="1" algn="just">
              <a:lnSpc>
                <a:spcPct val="110000"/>
              </a:lnSpc>
              <a:buFont typeface="+mj-lt"/>
              <a:buAutoNum type="arabicPeriod"/>
              <a:defRPr/>
            </a:pPr>
            <a:r>
              <a:rPr lang="es-ES" sz="7400" dirty="0"/>
              <a:t>Todas las prestaciones personales de los trabajadores del teatro comprendidos en el artículo 3 de la ley 24800 (art. 7, inc. h, </a:t>
            </a:r>
            <a:r>
              <a:rPr lang="es-ES" sz="7400" dirty="0" err="1"/>
              <a:t>pto</a:t>
            </a:r>
            <a:r>
              <a:rPr lang="es-ES" sz="7400" dirty="0"/>
              <a:t>. 21).</a:t>
            </a:r>
            <a:endParaRPr lang="es-AR" sz="2000" dirty="0"/>
          </a:p>
          <a:p>
            <a:pPr marL="169863" indent="-74613" algn="just" eaLnBrk="1" hangingPunct="1">
              <a:buFontTx/>
              <a:buNone/>
              <a:defRPr/>
            </a:pPr>
            <a:r>
              <a:rPr lang="es-AR" sz="2000" b="1" dirty="0"/>
              <a:t>			</a:t>
            </a:r>
            <a:endParaRPr lang="en-US" sz="1800" dirty="0"/>
          </a:p>
        </p:txBody>
      </p:sp>
      <p:sp>
        <p:nvSpPr>
          <p:cNvPr id="3076" name="Slide Number Placeholder 3"/>
          <p:cNvSpPr>
            <a:spLocks noGrp="1"/>
          </p:cNvSpPr>
          <p:nvPr>
            <p:ph type="sldNum" sz="quarter" idx="12"/>
          </p:nvPr>
        </p:nvSpPr>
        <p:spPr>
          <a:noFill/>
        </p:spPr>
        <p:txBody>
          <a:bodyPr/>
          <a:lstStyle/>
          <a:p>
            <a:fld id="{A7423D52-1C0F-4675-9751-76FCD05085AF}" type="slidenum">
              <a:rPr lang="en-US" altLang="es-AR" smtClean="0"/>
              <a:pPr/>
              <a:t>17</a:t>
            </a:fld>
            <a:endParaRPr lang="en-US" altLang="es-AR"/>
          </a:p>
        </p:txBody>
      </p:sp>
    </p:spTree>
    <p:extLst>
      <p:ext uri="{BB962C8B-B14F-4D97-AF65-F5344CB8AC3E}">
        <p14:creationId xmlns:p14="http://schemas.microsoft.com/office/powerpoint/2010/main" val="36703688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14348" y="0"/>
            <a:ext cx="7772400" cy="1143000"/>
          </a:xfrm>
        </p:spPr>
        <p:txBody>
          <a:bodyPr>
            <a:normAutofit/>
          </a:bodyPr>
          <a:lstStyle/>
          <a:p>
            <a:r>
              <a:rPr lang="es-AR" altLang="es-AR" sz="3200" b="1" dirty="0"/>
              <a:t>IVA - Prestaciones de servicios</a:t>
            </a:r>
            <a:endParaRPr lang="en-US" altLang="es-AR" sz="3200" dirty="0"/>
          </a:p>
        </p:txBody>
      </p:sp>
      <p:sp>
        <p:nvSpPr>
          <p:cNvPr id="3" name="Content Placeholder 2"/>
          <p:cNvSpPr>
            <a:spLocks noGrp="1"/>
          </p:cNvSpPr>
          <p:nvPr>
            <p:ph idx="1"/>
          </p:nvPr>
        </p:nvSpPr>
        <p:spPr>
          <a:xfrm>
            <a:off x="357158" y="1214422"/>
            <a:ext cx="8208962" cy="4857784"/>
          </a:xfrm>
        </p:spPr>
        <p:txBody>
          <a:bodyPr>
            <a:normAutofit fontScale="55000" lnSpcReduction="20000"/>
          </a:bodyPr>
          <a:lstStyle/>
          <a:p>
            <a:pPr marL="0" indent="0" eaLnBrk="1" hangingPunct="1">
              <a:buNone/>
              <a:defRPr/>
            </a:pPr>
            <a:r>
              <a:rPr lang="es-AR" sz="5100" b="1" dirty="0"/>
              <a:t>Retribuciones de directores, síndicos y similares</a:t>
            </a:r>
          </a:p>
          <a:p>
            <a:pPr marL="0" indent="0" eaLnBrk="1" hangingPunct="1">
              <a:buNone/>
              <a:defRPr/>
            </a:pPr>
            <a:endParaRPr lang="es-AR" sz="4200" b="1" dirty="0"/>
          </a:p>
          <a:p>
            <a:pPr marL="0" indent="0" algn="just" eaLnBrk="1" hangingPunct="1">
              <a:buNone/>
              <a:defRPr/>
            </a:pPr>
            <a:endParaRPr lang="es-AR" sz="4200" b="1" dirty="0"/>
          </a:p>
          <a:p>
            <a:pPr algn="just"/>
            <a:r>
              <a:rPr lang="es-ES" sz="4200" dirty="0"/>
              <a:t>18. Las prestaciones </a:t>
            </a:r>
            <a:r>
              <a:rPr lang="es-ES" sz="4200" b="1" dirty="0"/>
              <a:t>inherentes</a:t>
            </a:r>
            <a:r>
              <a:rPr lang="es-ES" sz="4200" dirty="0"/>
              <a:t> a los cargos de director, síndicos y miembros de consejos de vigilancia de sociedades anónimas y cargos equivalentes de administradores y miembros de consejos de administración de otras sociedades, asociaciones y fundaciones y de las cooperativas.</a:t>
            </a:r>
          </a:p>
          <a:p>
            <a:pPr algn="just"/>
            <a:r>
              <a:rPr lang="es-ES" sz="4200" dirty="0"/>
              <a:t>La exención será procedente siempre que se acredite la efectiva prestación de servicios y exista una razonable relación entre el honorario y la tarea desempeñada, en la medida que la misma responda a los objetivos de la entidad y sea compatible con las prácticas y usos del mercado.</a:t>
            </a:r>
          </a:p>
          <a:p>
            <a:pPr marL="169863" indent="-74613" eaLnBrk="1" hangingPunct="1">
              <a:buFontTx/>
              <a:buNone/>
              <a:defRPr/>
            </a:pPr>
            <a:endParaRPr lang="en-US" sz="1800" dirty="0"/>
          </a:p>
        </p:txBody>
      </p:sp>
      <p:sp>
        <p:nvSpPr>
          <p:cNvPr id="3076" name="Slide Number Placeholder 3"/>
          <p:cNvSpPr>
            <a:spLocks noGrp="1"/>
          </p:cNvSpPr>
          <p:nvPr>
            <p:ph type="sldNum" sz="quarter" idx="12"/>
          </p:nvPr>
        </p:nvSpPr>
        <p:spPr>
          <a:noFill/>
        </p:spPr>
        <p:txBody>
          <a:bodyPr/>
          <a:lstStyle/>
          <a:p>
            <a:fld id="{A7423D52-1C0F-4675-9751-76FCD05085AF}" type="slidenum">
              <a:rPr lang="en-US" altLang="es-AR" smtClean="0"/>
              <a:pPr/>
              <a:t>18</a:t>
            </a:fld>
            <a:endParaRPr lang="en-US" altLang="es-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14348" y="0"/>
            <a:ext cx="7772400" cy="1143000"/>
          </a:xfrm>
        </p:spPr>
        <p:txBody>
          <a:bodyPr>
            <a:normAutofit/>
          </a:bodyPr>
          <a:lstStyle/>
          <a:p>
            <a:r>
              <a:rPr lang="es-AR" altLang="es-AR" sz="3200" b="1" dirty="0"/>
              <a:t>IVA - Prestaciones de servicios</a:t>
            </a:r>
            <a:endParaRPr lang="en-US" altLang="es-AR" sz="3200" dirty="0"/>
          </a:p>
        </p:txBody>
      </p:sp>
      <p:sp>
        <p:nvSpPr>
          <p:cNvPr id="3" name="Content Placeholder 2"/>
          <p:cNvSpPr>
            <a:spLocks noGrp="1"/>
          </p:cNvSpPr>
          <p:nvPr>
            <p:ph idx="1"/>
          </p:nvPr>
        </p:nvSpPr>
        <p:spPr>
          <a:xfrm>
            <a:off x="357158" y="1214422"/>
            <a:ext cx="8208962" cy="4857784"/>
          </a:xfrm>
        </p:spPr>
        <p:txBody>
          <a:bodyPr>
            <a:normAutofit fontScale="25000" lnSpcReduction="20000"/>
          </a:bodyPr>
          <a:lstStyle/>
          <a:p>
            <a:pPr marL="0" indent="0">
              <a:buNone/>
              <a:defRPr/>
            </a:pPr>
            <a:r>
              <a:rPr lang="es-AR" sz="8000" b="1" dirty="0"/>
              <a:t>Retribuciones de directores, síndicos y similares</a:t>
            </a:r>
          </a:p>
          <a:p>
            <a:pPr marL="0" indent="0" eaLnBrk="1" hangingPunct="1">
              <a:buNone/>
              <a:defRPr/>
            </a:pPr>
            <a:endParaRPr lang="es-AR" sz="7200" dirty="0"/>
          </a:p>
          <a:p>
            <a:pPr marL="0" indent="0" eaLnBrk="1" hangingPunct="1">
              <a:buNone/>
              <a:defRPr/>
            </a:pPr>
            <a:endParaRPr lang="es-AR" sz="7200" dirty="0"/>
          </a:p>
          <a:p>
            <a:pPr lvl="1">
              <a:lnSpc>
                <a:spcPct val="110000"/>
              </a:lnSpc>
              <a:buFont typeface="+mj-lt"/>
              <a:buAutoNum type="arabicPeriod"/>
              <a:defRPr/>
            </a:pPr>
            <a:r>
              <a:rPr lang="es-AR" sz="7200" dirty="0"/>
              <a:t>Casos comprendidos: prestaciones inherentes a los cargos de</a:t>
            </a:r>
          </a:p>
          <a:p>
            <a:pPr lvl="2">
              <a:lnSpc>
                <a:spcPct val="110000"/>
              </a:lnSpc>
              <a:defRPr/>
            </a:pPr>
            <a:r>
              <a:rPr lang="es-AR" sz="7200" dirty="0"/>
              <a:t>Directores</a:t>
            </a:r>
          </a:p>
          <a:p>
            <a:pPr lvl="2">
              <a:lnSpc>
                <a:spcPct val="110000"/>
              </a:lnSpc>
              <a:defRPr/>
            </a:pPr>
            <a:r>
              <a:rPr lang="es-AR" sz="7200" dirty="0"/>
              <a:t>Síndicos</a:t>
            </a:r>
          </a:p>
          <a:p>
            <a:pPr lvl="2">
              <a:lnSpc>
                <a:spcPct val="110000"/>
              </a:lnSpc>
              <a:defRPr/>
            </a:pPr>
            <a:r>
              <a:rPr lang="es-AR" sz="7200" dirty="0"/>
              <a:t>Miembros del consejo de vigilancia</a:t>
            </a:r>
          </a:p>
          <a:p>
            <a:pPr lvl="2">
              <a:lnSpc>
                <a:spcPct val="110000"/>
              </a:lnSpc>
              <a:defRPr/>
            </a:pPr>
            <a:r>
              <a:rPr lang="es-AR" sz="7200" dirty="0"/>
              <a:t>Similares en otros tipos jurídicos</a:t>
            </a:r>
          </a:p>
          <a:p>
            <a:pPr lvl="1">
              <a:lnSpc>
                <a:spcPct val="110000"/>
              </a:lnSpc>
              <a:buFont typeface="+mj-lt"/>
              <a:buAutoNum type="arabicPeriod"/>
              <a:defRPr/>
            </a:pPr>
            <a:endParaRPr lang="es-AR" sz="7200" dirty="0"/>
          </a:p>
          <a:p>
            <a:pPr lvl="1">
              <a:lnSpc>
                <a:spcPct val="110000"/>
              </a:lnSpc>
              <a:buFont typeface="+mj-lt"/>
              <a:buAutoNum type="arabicPeriod"/>
              <a:defRPr/>
            </a:pPr>
            <a:r>
              <a:rPr lang="es-AR" sz="7200" dirty="0"/>
              <a:t>Condiciones:</a:t>
            </a:r>
          </a:p>
          <a:p>
            <a:pPr lvl="2">
              <a:lnSpc>
                <a:spcPct val="110000"/>
              </a:lnSpc>
              <a:defRPr/>
            </a:pPr>
            <a:r>
              <a:rPr lang="es-AR" sz="7200" dirty="0"/>
              <a:t>Efectiva prestación del servicio</a:t>
            </a:r>
            <a:endParaRPr lang="es-ES" sz="7200" dirty="0"/>
          </a:p>
          <a:p>
            <a:pPr lvl="2">
              <a:lnSpc>
                <a:spcPct val="110000"/>
              </a:lnSpc>
              <a:defRPr/>
            </a:pPr>
            <a:r>
              <a:rPr lang="es-AR" sz="7200" dirty="0"/>
              <a:t>Razonable relación entre el honorario y la tarea desempeñada</a:t>
            </a:r>
            <a:endParaRPr lang="es-ES" sz="7200" dirty="0"/>
          </a:p>
          <a:p>
            <a:pPr lvl="2">
              <a:lnSpc>
                <a:spcPct val="110000"/>
              </a:lnSpc>
              <a:defRPr/>
            </a:pPr>
            <a:r>
              <a:rPr lang="es-AR" sz="7200" dirty="0"/>
              <a:t>Vinculación con los objetivos de la entidad y de acuerdo con las prácticas y usos del mercado.</a:t>
            </a:r>
            <a:endParaRPr lang="es-ES" sz="7200" dirty="0"/>
          </a:p>
          <a:p>
            <a:pPr lvl="2">
              <a:lnSpc>
                <a:spcPct val="110000"/>
              </a:lnSpc>
              <a:defRPr/>
            </a:pPr>
            <a:endParaRPr lang="es-AR" sz="7200" dirty="0"/>
          </a:p>
          <a:p>
            <a:pPr marL="857250" lvl="1" indent="-457200">
              <a:buFont typeface="+mj-lt"/>
              <a:buAutoNum type="arabicPeriod"/>
              <a:defRPr/>
            </a:pPr>
            <a:endParaRPr lang="es-AR" sz="7200" dirty="0"/>
          </a:p>
          <a:p>
            <a:pPr marL="857250" lvl="1" indent="-457200">
              <a:buFont typeface="+mj-lt"/>
              <a:buAutoNum type="arabicPeriod"/>
              <a:defRPr/>
            </a:pPr>
            <a:endParaRPr lang="es-AR" sz="7200" dirty="0"/>
          </a:p>
          <a:p>
            <a:pPr marL="0" indent="0" eaLnBrk="1" hangingPunct="1">
              <a:buNone/>
              <a:defRPr/>
            </a:pPr>
            <a:endParaRPr lang="es-AR" sz="7200" dirty="0"/>
          </a:p>
          <a:p>
            <a:pPr marL="169863" indent="-74613" eaLnBrk="1" hangingPunct="1">
              <a:buFontTx/>
              <a:buNone/>
              <a:defRPr/>
            </a:pPr>
            <a:r>
              <a:rPr lang="es-AR" sz="7200" dirty="0"/>
              <a:t>			</a:t>
            </a:r>
            <a:endParaRPr lang="en-US" sz="7200" dirty="0"/>
          </a:p>
        </p:txBody>
      </p:sp>
      <p:sp>
        <p:nvSpPr>
          <p:cNvPr id="3076" name="Slide Number Placeholder 3"/>
          <p:cNvSpPr>
            <a:spLocks noGrp="1"/>
          </p:cNvSpPr>
          <p:nvPr>
            <p:ph type="sldNum" sz="quarter" idx="12"/>
          </p:nvPr>
        </p:nvSpPr>
        <p:spPr>
          <a:noFill/>
        </p:spPr>
        <p:txBody>
          <a:bodyPr/>
          <a:lstStyle/>
          <a:p>
            <a:fld id="{A7423D52-1C0F-4675-9751-76FCD05085AF}" type="slidenum">
              <a:rPr lang="en-US" altLang="es-AR" smtClean="0"/>
              <a:pPr/>
              <a:t>19</a:t>
            </a:fld>
            <a:endParaRPr lang="en-US" altLang="es-AR"/>
          </a:p>
        </p:txBody>
      </p:sp>
    </p:spTree>
    <p:extLst>
      <p:ext uri="{BB962C8B-B14F-4D97-AF65-F5344CB8AC3E}">
        <p14:creationId xmlns:p14="http://schemas.microsoft.com/office/powerpoint/2010/main" val="1348266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14348" y="0"/>
            <a:ext cx="7772400" cy="1143000"/>
          </a:xfrm>
        </p:spPr>
        <p:txBody>
          <a:bodyPr>
            <a:normAutofit/>
          </a:bodyPr>
          <a:lstStyle/>
          <a:p>
            <a:r>
              <a:rPr lang="es-AR" altLang="es-AR" sz="3200" b="1" dirty="0"/>
              <a:t>IVA - Prestaciones de servicios</a:t>
            </a:r>
            <a:endParaRPr lang="en-US" altLang="es-AR" sz="3200" dirty="0"/>
          </a:p>
        </p:txBody>
      </p:sp>
      <p:sp>
        <p:nvSpPr>
          <p:cNvPr id="3" name="Content Placeholder 2"/>
          <p:cNvSpPr>
            <a:spLocks noGrp="1"/>
          </p:cNvSpPr>
          <p:nvPr>
            <p:ph idx="1"/>
          </p:nvPr>
        </p:nvSpPr>
        <p:spPr>
          <a:xfrm>
            <a:off x="357158" y="1285860"/>
            <a:ext cx="8208962" cy="4680520"/>
          </a:xfrm>
        </p:spPr>
        <p:txBody>
          <a:bodyPr>
            <a:normAutofit fontScale="70000" lnSpcReduction="20000"/>
          </a:bodyPr>
          <a:lstStyle/>
          <a:p>
            <a:pPr marL="0" indent="0" algn="just">
              <a:buNone/>
            </a:pPr>
            <a:r>
              <a:rPr lang="es-AR" b="1" dirty="0"/>
              <a:t>Hecho Imponible</a:t>
            </a:r>
            <a:r>
              <a:rPr lang="es-AR" dirty="0"/>
              <a:t>:</a:t>
            </a:r>
          </a:p>
          <a:p>
            <a:pPr marL="0" indent="0" algn="just">
              <a:buNone/>
            </a:pPr>
            <a:endParaRPr lang="es-AR" dirty="0"/>
          </a:p>
          <a:p>
            <a:pPr algn="just"/>
            <a:r>
              <a:rPr lang="es-ES" dirty="0"/>
              <a:t>a) Elaboración, construcción o fabricación de una cosa mueble por</a:t>
            </a:r>
          </a:p>
          <a:p>
            <a:pPr marL="0" indent="0" algn="just">
              <a:buNone/>
            </a:pPr>
            <a:r>
              <a:rPr lang="es-AR" dirty="0"/>
              <a:t> 	encargo de un tercero.</a:t>
            </a:r>
          </a:p>
          <a:p>
            <a:pPr marL="0" indent="0" algn="just">
              <a:buNone/>
            </a:pPr>
            <a:endParaRPr lang="es-AR" dirty="0"/>
          </a:p>
          <a:p>
            <a:pPr algn="just"/>
            <a:r>
              <a:rPr lang="es-ES" dirty="0"/>
              <a:t>b) Obtención de bienes de la naturaleza por encargo de un tercero</a:t>
            </a:r>
          </a:p>
          <a:p>
            <a:pPr algn="just"/>
            <a:endParaRPr lang="es-ES" dirty="0"/>
          </a:p>
          <a:p>
            <a:pPr algn="just"/>
            <a:r>
              <a:rPr lang="es-ES" dirty="0"/>
              <a:t>c) </a:t>
            </a:r>
            <a:r>
              <a:rPr lang="es-ES" b="1" dirty="0"/>
              <a:t>Locaciones y prestaciones de servicios indicados expresamente y las restantes locaciones y prestaciones que se realicen sin relación de </a:t>
            </a:r>
            <a:r>
              <a:rPr lang="es-AR" b="1" dirty="0"/>
              <a:t>dependencia y a título oneroso.</a:t>
            </a:r>
          </a:p>
          <a:p>
            <a:pPr marL="0" indent="0">
              <a:buNone/>
            </a:pPr>
            <a:endParaRPr lang="es-ES" b="1" dirty="0"/>
          </a:p>
          <a:p>
            <a:pPr marL="0" indent="0">
              <a:buNone/>
            </a:pPr>
            <a:endParaRPr lang="es-ES" dirty="0"/>
          </a:p>
          <a:p>
            <a:pPr marL="0" indent="0">
              <a:buNone/>
            </a:pPr>
            <a:r>
              <a:rPr lang="es-ES" i="1" dirty="0"/>
              <a:t>Obligaciones de hacer o no hacer. </a:t>
            </a:r>
            <a:r>
              <a:rPr lang="es-ES" dirty="0"/>
              <a:t>(art. 773 y </a:t>
            </a:r>
            <a:r>
              <a:rPr lang="es-ES" dirty="0" err="1"/>
              <a:t>ss</a:t>
            </a:r>
            <a:r>
              <a:rPr lang="es-ES" dirty="0"/>
              <a:t> C.C.C.)</a:t>
            </a:r>
            <a:r>
              <a:rPr lang="es-AR" sz="2000" b="1" dirty="0"/>
              <a:t>			</a:t>
            </a:r>
            <a:endParaRPr lang="en-US" sz="1800" dirty="0"/>
          </a:p>
        </p:txBody>
      </p:sp>
      <p:sp>
        <p:nvSpPr>
          <p:cNvPr id="3076" name="Slide Number Placeholder 3"/>
          <p:cNvSpPr>
            <a:spLocks noGrp="1"/>
          </p:cNvSpPr>
          <p:nvPr>
            <p:ph type="sldNum" sz="quarter" idx="12"/>
          </p:nvPr>
        </p:nvSpPr>
        <p:spPr>
          <a:noFill/>
        </p:spPr>
        <p:txBody>
          <a:bodyPr/>
          <a:lstStyle/>
          <a:p>
            <a:fld id="{A7423D52-1C0F-4675-9751-76FCD05085AF}" type="slidenum">
              <a:rPr lang="en-US" altLang="es-AR" smtClean="0"/>
              <a:pPr/>
              <a:t>2</a:t>
            </a:fld>
            <a:endParaRPr lang="en-US" altLang="es-AR"/>
          </a:p>
        </p:txBody>
      </p:sp>
    </p:spTree>
    <p:extLst>
      <p:ext uri="{BB962C8B-B14F-4D97-AF65-F5344CB8AC3E}">
        <p14:creationId xmlns:p14="http://schemas.microsoft.com/office/powerpoint/2010/main" val="36220646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832048" y="-243408"/>
            <a:ext cx="7772400" cy="1143000"/>
          </a:xfrm>
        </p:spPr>
        <p:txBody>
          <a:bodyPr>
            <a:normAutofit/>
          </a:bodyPr>
          <a:lstStyle/>
          <a:p>
            <a:r>
              <a:rPr lang="es-AR" altLang="es-AR" sz="3200" b="1" dirty="0"/>
              <a:t>IVA - Prestaciones de servicios</a:t>
            </a:r>
            <a:endParaRPr lang="en-US" altLang="es-AR" sz="3200" dirty="0"/>
          </a:p>
        </p:txBody>
      </p:sp>
      <p:sp>
        <p:nvSpPr>
          <p:cNvPr id="3" name="Content Placeholder 2"/>
          <p:cNvSpPr>
            <a:spLocks noGrp="1"/>
          </p:cNvSpPr>
          <p:nvPr>
            <p:ph idx="1"/>
          </p:nvPr>
        </p:nvSpPr>
        <p:spPr>
          <a:xfrm>
            <a:off x="357158" y="836712"/>
            <a:ext cx="8208962" cy="4857784"/>
          </a:xfrm>
        </p:spPr>
        <p:txBody>
          <a:bodyPr>
            <a:normAutofit fontScale="25000" lnSpcReduction="20000"/>
          </a:bodyPr>
          <a:lstStyle/>
          <a:p>
            <a:pPr marL="0" indent="0" eaLnBrk="1" hangingPunct="1">
              <a:buNone/>
              <a:defRPr/>
            </a:pPr>
            <a:r>
              <a:rPr lang="es-AR" sz="6000" dirty="0"/>
              <a:t>Retribuciones de directores, síndicos y similares</a:t>
            </a:r>
          </a:p>
          <a:p>
            <a:pPr marL="0" indent="0" eaLnBrk="1" hangingPunct="1">
              <a:buNone/>
              <a:defRPr/>
            </a:pPr>
            <a:endParaRPr lang="es-AR" sz="6000" dirty="0"/>
          </a:p>
          <a:p>
            <a:pPr marL="720725" indent="-273050">
              <a:lnSpc>
                <a:spcPct val="110000"/>
              </a:lnSpc>
              <a:buFont typeface="+mj-lt"/>
              <a:buAutoNum type="arabicPeriod" startAt="3"/>
              <a:defRPr/>
            </a:pPr>
            <a:r>
              <a:rPr lang="es-AR" sz="6000" dirty="0"/>
              <a:t>Tipos de retribuciones (Director de sociedad anónima):</a:t>
            </a:r>
          </a:p>
          <a:p>
            <a:pPr marL="720725" indent="-273050">
              <a:lnSpc>
                <a:spcPct val="110000"/>
              </a:lnSpc>
              <a:buFont typeface="+mj-lt"/>
              <a:buAutoNum type="arabicPeriod" startAt="3"/>
              <a:defRPr/>
            </a:pPr>
            <a:endParaRPr lang="es-AR" sz="6000" dirty="0"/>
          </a:p>
          <a:p>
            <a:pPr marL="1120775" lvl="1" indent="-273050">
              <a:lnSpc>
                <a:spcPct val="110000"/>
              </a:lnSpc>
              <a:buFont typeface="Arial" pitchFamily="34" charset="0"/>
              <a:buChar char="•"/>
              <a:defRPr/>
            </a:pPr>
            <a:r>
              <a:rPr lang="es-AR" sz="6000" dirty="0"/>
              <a:t>Honorarios por la actividad de director</a:t>
            </a:r>
          </a:p>
          <a:p>
            <a:pPr marL="1120775" lvl="1" indent="-273050">
              <a:lnSpc>
                <a:spcPct val="110000"/>
              </a:lnSpc>
              <a:buFont typeface="Arial" pitchFamily="34" charset="0"/>
              <a:buChar char="•"/>
              <a:defRPr/>
            </a:pPr>
            <a:endParaRPr lang="es-AR" sz="6000" dirty="0"/>
          </a:p>
          <a:p>
            <a:pPr marL="1120775" lvl="1" indent="-273050">
              <a:lnSpc>
                <a:spcPct val="110000"/>
              </a:lnSpc>
              <a:buFont typeface="Arial" pitchFamily="34" charset="0"/>
              <a:buChar char="•"/>
              <a:defRPr/>
            </a:pPr>
            <a:r>
              <a:rPr lang="es-AR" sz="6000" dirty="0"/>
              <a:t>Honorarios por tareas técnico administrativa inherentes al carácter de director</a:t>
            </a:r>
          </a:p>
          <a:p>
            <a:pPr marL="1120775" lvl="1" indent="-273050">
              <a:lnSpc>
                <a:spcPct val="110000"/>
              </a:lnSpc>
              <a:buFont typeface="Arial" pitchFamily="34" charset="0"/>
              <a:buChar char="•"/>
              <a:defRPr/>
            </a:pPr>
            <a:endParaRPr lang="es-AR" sz="6000" dirty="0"/>
          </a:p>
          <a:p>
            <a:pPr marL="1120775" lvl="1" indent="-273050">
              <a:lnSpc>
                <a:spcPct val="110000"/>
              </a:lnSpc>
              <a:buFont typeface="Arial" pitchFamily="34" charset="0"/>
              <a:buChar char="•"/>
              <a:defRPr/>
            </a:pPr>
            <a:r>
              <a:rPr lang="es-AR" sz="6000" dirty="0"/>
              <a:t>Honorarios por tareas técnico administrativas ajenas al carácter de director</a:t>
            </a:r>
          </a:p>
          <a:p>
            <a:pPr marL="1120775" lvl="1" indent="-273050">
              <a:lnSpc>
                <a:spcPct val="110000"/>
              </a:lnSpc>
              <a:buFont typeface="Arial" pitchFamily="34" charset="0"/>
              <a:buChar char="•"/>
              <a:defRPr/>
            </a:pPr>
            <a:endParaRPr lang="es-AR" sz="6000" dirty="0"/>
          </a:p>
          <a:p>
            <a:pPr marL="1120775" lvl="1" indent="-273050">
              <a:lnSpc>
                <a:spcPct val="110000"/>
              </a:lnSpc>
              <a:buFont typeface="Arial" pitchFamily="34" charset="0"/>
              <a:buChar char="•"/>
              <a:defRPr/>
            </a:pPr>
            <a:r>
              <a:rPr lang="es-AR" sz="6000" dirty="0"/>
              <a:t>Sueldos por actividades en relación de dependencia</a:t>
            </a:r>
          </a:p>
          <a:p>
            <a:pPr marL="790575">
              <a:lnSpc>
                <a:spcPct val="110000"/>
              </a:lnSpc>
              <a:buFont typeface="+mj-lt"/>
              <a:buAutoNum type="arabicPeriod"/>
              <a:defRPr/>
            </a:pPr>
            <a:endParaRPr lang="es-AR" sz="6000" dirty="0"/>
          </a:p>
          <a:p>
            <a:pPr marL="790575">
              <a:lnSpc>
                <a:spcPct val="110000"/>
              </a:lnSpc>
              <a:buFont typeface="+mj-lt"/>
              <a:buAutoNum type="arabicPeriod" startAt="4"/>
              <a:defRPr/>
            </a:pPr>
            <a:r>
              <a:rPr lang="es-AR" sz="6000" dirty="0"/>
              <a:t>Otras normas que entran en juego:</a:t>
            </a:r>
          </a:p>
          <a:p>
            <a:pPr marL="790575">
              <a:lnSpc>
                <a:spcPct val="110000"/>
              </a:lnSpc>
              <a:buFont typeface="+mj-lt"/>
              <a:buAutoNum type="arabicPeriod" startAt="4"/>
              <a:defRPr/>
            </a:pPr>
            <a:endParaRPr lang="es-AR" sz="6000" dirty="0"/>
          </a:p>
          <a:p>
            <a:pPr marL="1190625" lvl="1">
              <a:lnSpc>
                <a:spcPct val="110000"/>
              </a:lnSpc>
              <a:buFont typeface="Arial" pitchFamily="34" charset="0"/>
              <a:buChar char="•"/>
              <a:defRPr/>
            </a:pPr>
            <a:r>
              <a:rPr lang="es-AR" sz="6000" dirty="0"/>
              <a:t>Ley General de Sociedades (art. 261) que limita las remuneraciones de los directores. a</a:t>
            </a:r>
          </a:p>
          <a:p>
            <a:pPr marL="1190625" lvl="1">
              <a:lnSpc>
                <a:spcPct val="110000"/>
              </a:lnSpc>
              <a:buFont typeface="Arial" pitchFamily="34" charset="0"/>
              <a:buChar char="•"/>
              <a:defRPr/>
            </a:pPr>
            <a:endParaRPr lang="es-AR" sz="6000" dirty="0"/>
          </a:p>
          <a:p>
            <a:pPr marL="1190625" lvl="1">
              <a:lnSpc>
                <a:spcPct val="110000"/>
              </a:lnSpc>
              <a:buFont typeface="Arial" pitchFamily="34" charset="0"/>
              <a:buChar char="•"/>
              <a:defRPr/>
            </a:pPr>
            <a:r>
              <a:rPr lang="es-AR" sz="6000" dirty="0"/>
              <a:t>Ley del impuesto a las ganancias (art. 91 inc. i) que limita la deducibilidad de estos honorarios al 25% de la utilidad contable.</a:t>
            </a:r>
          </a:p>
          <a:p>
            <a:pPr marL="1190625" lvl="1">
              <a:lnSpc>
                <a:spcPct val="110000"/>
              </a:lnSpc>
              <a:buFont typeface="Arial" pitchFamily="34" charset="0"/>
              <a:buChar char="•"/>
              <a:defRPr/>
            </a:pPr>
            <a:endParaRPr lang="es-AR" sz="6000" dirty="0"/>
          </a:p>
          <a:p>
            <a:pPr marL="1190625" lvl="1">
              <a:lnSpc>
                <a:spcPct val="110000"/>
              </a:lnSpc>
              <a:buFont typeface="Arial" pitchFamily="34" charset="0"/>
              <a:buChar char="•"/>
              <a:defRPr/>
            </a:pPr>
            <a:r>
              <a:rPr lang="es-AR" sz="6000" dirty="0"/>
              <a:t>Régimen previsional de autónomos aplicable a la figura de director (Ley 24.241 art 2 inc. b) 1)</a:t>
            </a:r>
          </a:p>
          <a:p>
            <a:pPr marL="1190625" lvl="1">
              <a:lnSpc>
                <a:spcPct val="110000"/>
              </a:lnSpc>
              <a:buFont typeface="Arial" pitchFamily="34" charset="0"/>
              <a:buChar char="•"/>
              <a:defRPr/>
            </a:pPr>
            <a:endParaRPr lang="es-AR" sz="6000" dirty="0"/>
          </a:p>
          <a:p>
            <a:pPr marL="1190625" lvl="1">
              <a:lnSpc>
                <a:spcPct val="110000"/>
              </a:lnSpc>
              <a:buFont typeface="Arial" pitchFamily="34" charset="0"/>
              <a:buChar char="•"/>
              <a:defRPr/>
            </a:pPr>
            <a:r>
              <a:rPr lang="es-AR" sz="6000" dirty="0"/>
              <a:t>Régimen previsional (aporte voluntario) relación de dependencia directores (Ley 24.241 art. 3 inc. a) 1)</a:t>
            </a:r>
          </a:p>
          <a:p>
            <a:pPr marL="1120775" lvl="1" indent="-273050">
              <a:lnSpc>
                <a:spcPct val="110000"/>
              </a:lnSpc>
              <a:defRPr/>
            </a:pPr>
            <a:endParaRPr lang="es-AR" sz="1600" b="1" dirty="0"/>
          </a:p>
          <a:p>
            <a:pPr marL="857250" lvl="1" indent="-457200">
              <a:buFont typeface="+mj-lt"/>
              <a:buAutoNum type="arabicPeriod" startAt="3"/>
              <a:defRPr/>
            </a:pPr>
            <a:endParaRPr lang="es-AR" sz="1600" b="1" dirty="0"/>
          </a:p>
          <a:p>
            <a:pPr marL="857250" lvl="1" indent="-457200">
              <a:buFont typeface="+mj-lt"/>
              <a:buAutoNum type="arabicPeriod" startAt="3"/>
              <a:defRPr/>
            </a:pPr>
            <a:endParaRPr lang="es-AR" sz="1600" b="1" dirty="0"/>
          </a:p>
          <a:p>
            <a:pPr marL="169863" indent="-74613" eaLnBrk="1" hangingPunct="1">
              <a:buFontTx/>
              <a:buNone/>
              <a:defRPr/>
            </a:pPr>
            <a:endParaRPr lang="en-US" sz="1800" dirty="0"/>
          </a:p>
        </p:txBody>
      </p:sp>
      <p:sp>
        <p:nvSpPr>
          <p:cNvPr id="3076" name="Slide Number Placeholder 3"/>
          <p:cNvSpPr>
            <a:spLocks noGrp="1"/>
          </p:cNvSpPr>
          <p:nvPr>
            <p:ph type="sldNum" sz="quarter" idx="12"/>
          </p:nvPr>
        </p:nvSpPr>
        <p:spPr>
          <a:noFill/>
        </p:spPr>
        <p:txBody>
          <a:bodyPr/>
          <a:lstStyle/>
          <a:p>
            <a:fld id="{A7423D52-1C0F-4675-9751-76FCD05085AF}" type="slidenum">
              <a:rPr lang="en-US" altLang="es-AR" smtClean="0"/>
              <a:pPr/>
              <a:t>20</a:t>
            </a:fld>
            <a:endParaRPr lang="en-US" altLang="es-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14348" y="0"/>
            <a:ext cx="7772400" cy="1143000"/>
          </a:xfrm>
        </p:spPr>
        <p:txBody>
          <a:bodyPr>
            <a:normAutofit/>
          </a:bodyPr>
          <a:lstStyle/>
          <a:p>
            <a:r>
              <a:rPr lang="es-AR" altLang="es-AR" sz="3200" b="1" dirty="0"/>
              <a:t>IVA - Prestaciones de servicios</a:t>
            </a:r>
            <a:endParaRPr lang="en-US" altLang="es-AR" sz="3200" dirty="0"/>
          </a:p>
        </p:txBody>
      </p:sp>
      <p:sp>
        <p:nvSpPr>
          <p:cNvPr id="3" name="Content Placeholder 2"/>
          <p:cNvSpPr>
            <a:spLocks noGrp="1"/>
          </p:cNvSpPr>
          <p:nvPr>
            <p:ph idx="1"/>
          </p:nvPr>
        </p:nvSpPr>
        <p:spPr>
          <a:xfrm>
            <a:off x="357158" y="836712"/>
            <a:ext cx="8208962" cy="4857784"/>
          </a:xfrm>
        </p:spPr>
        <p:txBody>
          <a:bodyPr>
            <a:noAutofit/>
          </a:bodyPr>
          <a:lstStyle/>
          <a:p>
            <a:pPr marL="0" indent="0" eaLnBrk="1" hangingPunct="1">
              <a:buNone/>
              <a:defRPr/>
            </a:pPr>
            <a:r>
              <a:rPr lang="es-AR" sz="1400" b="1" dirty="0"/>
              <a:t>Retribuciones de directores, síndicos y similares</a:t>
            </a:r>
          </a:p>
          <a:p>
            <a:pPr marL="0" indent="0" eaLnBrk="1" hangingPunct="1">
              <a:buNone/>
              <a:defRPr/>
            </a:pPr>
            <a:endParaRPr lang="es-AR" sz="1400" b="1" dirty="0"/>
          </a:p>
          <a:p>
            <a:pPr marL="790575">
              <a:lnSpc>
                <a:spcPct val="110000"/>
              </a:lnSpc>
              <a:buFont typeface="+mj-lt"/>
              <a:buAutoNum type="arabicPeriod" startAt="5"/>
              <a:defRPr/>
            </a:pPr>
            <a:r>
              <a:rPr lang="es-AR" sz="1400" b="1" dirty="0"/>
              <a:t>Antecedentes Jurisprudenciales</a:t>
            </a:r>
          </a:p>
          <a:p>
            <a:pPr marL="790575">
              <a:lnSpc>
                <a:spcPct val="110000"/>
              </a:lnSpc>
              <a:buFont typeface="+mj-lt"/>
              <a:buAutoNum type="arabicPeriod" startAt="5"/>
              <a:defRPr/>
            </a:pPr>
            <a:endParaRPr lang="es-AR" sz="1400" b="1" dirty="0"/>
          </a:p>
          <a:p>
            <a:pPr marL="1169988" lvl="0" indent="-360363"/>
            <a:r>
              <a:rPr lang="es-ES" sz="1400" dirty="0" err="1"/>
              <a:t>Garat</a:t>
            </a:r>
            <a:r>
              <a:rPr lang="es-ES" sz="1400" dirty="0"/>
              <a:t> Howard Luis (TF 15554-I) c/DGI. </a:t>
            </a:r>
            <a:r>
              <a:rPr lang="es-ES" sz="1400" dirty="0" err="1"/>
              <a:t>Cám</a:t>
            </a:r>
            <a:r>
              <a:rPr lang="es-ES" sz="1400" dirty="0"/>
              <a:t>. </a:t>
            </a:r>
            <a:r>
              <a:rPr lang="es-ES" sz="1400" dirty="0" err="1"/>
              <a:t>Nac</a:t>
            </a:r>
            <a:r>
              <a:rPr lang="es-ES" sz="1400" dirty="0"/>
              <a:t>. Cont. Adm. Fed. SALA: V 05/09/2001</a:t>
            </a:r>
          </a:p>
          <a:p>
            <a:pPr marL="1169988" lvl="0" indent="-360363"/>
            <a:endParaRPr lang="es-ES" sz="1400" dirty="0"/>
          </a:p>
          <a:p>
            <a:pPr marL="1169988" lvl="0" indent="-360363"/>
            <a:r>
              <a:rPr lang="es-ES" sz="1400" dirty="0" err="1"/>
              <a:t>Trod</a:t>
            </a:r>
            <a:r>
              <a:rPr lang="es-ES" sz="1400" dirty="0"/>
              <a:t>, Luis Moisés c/DGI. </a:t>
            </a:r>
            <a:r>
              <a:rPr lang="es-ES" sz="1400" dirty="0" err="1"/>
              <a:t>Cám</a:t>
            </a:r>
            <a:r>
              <a:rPr lang="es-ES" sz="1400" dirty="0"/>
              <a:t>. </a:t>
            </a:r>
            <a:r>
              <a:rPr lang="es-ES" sz="1400" dirty="0" err="1"/>
              <a:t>Nac</a:t>
            </a:r>
            <a:r>
              <a:rPr lang="es-ES" sz="1400" dirty="0"/>
              <a:t>. Cont. Adm. Fed. SALA: III 01/02/2000</a:t>
            </a:r>
          </a:p>
          <a:p>
            <a:pPr marL="1169988" lvl="0" indent="-360363"/>
            <a:endParaRPr lang="es-ES" sz="1400" dirty="0"/>
          </a:p>
          <a:p>
            <a:pPr marL="1169988" lvl="0" indent="-360363"/>
            <a:r>
              <a:rPr lang="es-ES" sz="1400" dirty="0"/>
              <a:t>Ayerza, Abel </a:t>
            </a:r>
            <a:r>
              <a:rPr lang="es-ES" sz="1400" dirty="0" err="1"/>
              <a:t>Trib</a:t>
            </a:r>
            <a:r>
              <a:rPr lang="es-ES" sz="1400" dirty="0"/>
              <a:t>. Fiscal </a:t>
            </a:r>
            <a:r>
              <a:rPr lang="es-ES" sz="1400" dirty="0" err="1"/>
              <a:t>Nac</a:t>
            </a:r>
            <a:r>
              <a:rPr lang="es-ES" sz="1400" dirty="0"/>
              <a:t>. SALA: A 01/07/2010</a:t>
            </a:r>
          </a:p>
          <a:p>
            <a:pPr marL="1169988" lvl="0" indent="-360363"/>
            <a:endParaRPr lang="es-ES" sz="1400" dirty="0"/>
          </a:p>
          <a:p>
            <a:pPr marL="1169988" lvl="0" indent="-360363"/>
            <a:r>
              <a:rPr lang="es-ES" sz="1400" dirty="0" err="1"/>
              <a:t>Paolini</a:t>
            </a:r>
            <a:r>
              <a:rPr lang="es-ES" sz="1400" dirty="0"/>
              <a:t>, Eugenio </a:t>
            </a:r>
            <a:r>
              <a:rPr lang="es-ES" sz="1400" dirty="0" err="1"/>
              <a:t>Trib</a:t>
            </a:r>
            <a:r>
              <a:rPr lang="es-ES" sz="1400" dirty="0"/>
              <a:t>. Fiscal </a:t>
            </a:r>
            <a:r>
              <a:rPr lang="es-ES" sz="1400" dirty="0" err="1"/>
              <a:t>Nac</a:t>
            </a:r>
            <a:r>
              <a:rPr lang="es-ES" sz="1400" dirty="0"/>
              <a:t>. SALA: B 11/06/2008</a:t>
            </a:r>
          </a:p>
          <a:p>
            <a:pPr marL="1169988" lvl="0" indent="-360363"/>
            <a:endParaRPr lang="es-ES" sz="1400" dirty="0"/>
          </a:p>
          <a:p>
            <a:pPr marL="1169988" lvl="0" indent="-360363"/>
            <a:r>
              <a:rPr lang="es-ES" sz="1400" dirty="0"/>
              <a:t>Freire, Andrés y </a:t>
            </a:r>
            <a:r>
              <a:rPr lang="es-ES" sz="1400" dirty="0" err="1"/>
              <a:t>Bilinkis</a:t>
            </a:r>
            <a:r>
              <a:rPr lang="es-ES" sz="1400" dirty="0"/>
              <a:t>, Santiago </a:t>
            </a:r>
            <a:r>
              <a:rPr lang="es-ES" sz="1400" dirty="0" err="1"/>
              <a:t>Trib</a:t>
            </a:r>
            <a:r>
              <a:rPr lang="es-ES" sz="1400" dirty="0"/>
              <a:t>. Fiscal </a:t>
            </a:r>
            <a:r>
              <a:rPr lang="es-ES" sz="1400" dirty="0" err="1"/>
              <a:t>Nac</a:t>
            </a:r>
            <a:r>
              <a:rPr lang="es-ES" sz="1400" dirty="0"/>
              <a:t>. SALA: D 23/11/2007</a:t>
            </a:r>
          </a:p>
          <a:p>
            <a:pPr marL="1169988" lvl="0" indent="-360363"/>
            <a:endParaRPr lang="es-ES" sz="1400" dirty="0"/>
          </a:p>
          <a:p>
            <a:pPr marL="1169988" lvl="0" indent="-360363"/>
            <a:r>
              <a:rPr lang="es-ES" sz="1400" dirty="0" err="1"/>
              <a:t>Garat</a:t>
            </a:r>
            <a:r>
              <a:rPr lang="es-ES" sz="1400" dirty="0"/>
              <a:t>, Howard Luis s/recurso de apelación. </a:t>
            </a:r>
            <a:r>
              <a:rPr lang="es-ES" sz="1400" dirty="0" err="1"/>
              <a:t>Trib</a:t>
            </a:r>
            <a:r>
              <a:rPr lang="es-ES" sz="1400" dirty="0"/>
              <a:t>. Fiscal </a:t>
            </a:r>
            <a:r>
              <a:rPr lang="es-ES" sz="1400" dirty="0" err="1"/>
              <a:t>Nac</a:t>
            </a:r>
            <a:r>
              <a:rPr lang="es-ES" sz="1400" dirty="0"/>
              <a:t>. SALA: A 01/09/1999</a:t>
            </a:r>
          </a:p>
          <a:p>
            <a:pPr marL="1169988" lvl="0" indent="-360363"/>
            <a:endParaRPr lang="es-ES" sz="1400" dirty="0"/>
          </a:p>
          <a:p>
            <a:pPr marL="1169988" lvl="0" indent="-360363"/>
            <a:r>
              <a:rPr lang="es-ES" sz="1400" dirty="0" err="1"/>
              <a:t>Trod</a:t>
            </a:r>
            <a:r>
              <a:rPr lang="es-ES" sz="1400" dirty="0"/>
              <a:t>, Luis Moisés s/recurso de apelación - IVA Tribunal Fiscal de la Nación (T.F.N.) SALA: D 10/03/1999</a:t>
            </a:r>
          </a:p>
          <a:p>
            <a:pPr marL="1169988" lvl="0" indent="-360363"/>
            <a:endParaRPr lang="es-ES" sz="1400" dirty="0"/>
          </a:p>
          <a:p>
            <a:pPr marL="1169988" lvl="0" indent="-360363"/>
            <a:r>
              <a:rPr lang="es-ES" sz="1400" dirty="0" err="1"/>
              <a:t>Dict</a:t>
            </a:r>
            <a:r>
              <a:rPr lang="es-ES" sz="1400" dirty="0"/>
              <a:t>. DAT (AFIP-DGI) 45/2002: Adm. Fed. Ingresos Públicos - Dir. Gral. Impositiva DAT 30/05/2002</a:t>
            </a:r>
          </a:p>
          <a:p>
            <a:pPr marL="1169988" lvl="0" indent="-360363"/>
            <a:endParaRPr lang="es-ES" sz="1400" dirty="0"/>
          </a:p>
          <a:p>
            <a:pPr marL="1169988" lvl="0" indent="-360363"/>
            <a:r>
              <a:rPr lang="es-ES" sz="1400" dirty="0"/>
              <a:t>Comisión de enlace AFIP-FACPCE del 21/11/02.</a:t>
            </a:r>
            <a:endParaRPr lang="en-US" sz="1400" dirty="0"/>
          </a:p>
        </p:txBody>
      </p:sp>
      <p:sp>
        <p:nvSpPr>
          <p:cNvPr id="3076" name="Slide Number Placeholder 3"/>
          <p:cNvSpPr>
            <a:spLocks noGrp="1"/>
          </p:cNvSpPr>
          <p:nvPr>
            <p:ph type="sldNum" sz="quarter" idx="12"/>
          </p:nvPr>
        </p:nvSpPr>
        <p:spPr>
          <a:noFill/>
        </p:spPr>
        <p:txBody>
          <a:bodyPr/>
          <a:lstStyle/>
          <a:p>
            <a:fld id="{A7423D52-1C0F-4675-9751-76FCD05085AF}" type="slidenum">
              <a:rPr lang="en-US" altLang="es-AR" smtClean="0"/>
              <a:pPr/>
              <a:t>21</a:t>
            </a:fld>
            <a:endParaRPr lang="en-US" altLang="es-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14348" y="0"/>
            <a:ext cx="7772400" cy="1143000"/>
          </a:xfrm>
        </p:spPr>
        <p:txBody>
          <a:bodyPr>
            <a:normAutofit/>
          </a:bodyPr>
          <a:lstStyle/>
          <a:p>
            <a:r>
              <a:rPr lang="es-AR" altLang="es-AR" sz="3200" b="1" dirty="0"/>
              <a:t>IVA - Prestaciones de servicios</a:t>
            </a:r>
            <a:endParaRPr lang="en-US" altLang="es-AR" sz="3200" dirty="0"/>
          </a:p>
        </p:txBody>
      </p:sp>
      <p:sp>
        <p:nvSpPr>
          <p:cNvPr id="3" name="Content Placeholder 2"/>
          <p:cNvSpPr>
            <a:spLocks noGrp="1"/>
          </p:cNvSpPr>
          <p:nvPr>
            <p:ph idx="1"/>
          </p:nvPr>
        </p:nvSpPr>
        <p:spPr>
          <a:xfrm>
            <a:off x="357158" y="1214422"/>
            <a:ext cx="8208962" cy="4590842"/>
          </a:xfrm>
        </p:spPr>
        <p:txBody>
          <a:bodyPr>
            <a:normAutofit fontScale="25000" lnSpcReduction="20000"/>
          </a:bodyPr>
          <a:lstStyle/>
          <a:p>
            <a:pPr marL="809625" lvl="0" indent="-185738" algn="just"/>
            <a:r>
              <a:rPr lang="es-ES" sz="8000" dirty="0"/>
              <a:t>Los honorarios al directorio y similar se encuentran exentos del IVA.</a:t>
            </a:r>
          </a:p>
          <a:p>
            <a:pPr marL="809625" indent="-185738" algn="just">
              <a:buNone/>
            </a:pPr>
            <a:r>
              <a:rPr lang="es-ES" sz="8000" dirty="0"/>
              <a:t> </a:t>
            </a:r>
          </a:p>
          <a:p>
            <a:pPr marL="809625" lvl="0" indent="-185738" algn="just"/>
            <a:r>
              <a:rPr lang="es-ES" sz="8000" dirty="0"/>
              <a:t>Aún los honorarios que correspondan a tareas técnico administrativas que excedan al tope de la ley general de sociedades y al tope de deducción del impuesto a las ganancias siempre que estas tareas se consideren “inherentes” a las tareas del directorio.</a:t>
            </a:r>
          </a:p>
          <a:p>
            <a:pPr marL="809625" indent="-185738" algn="just">
              <a:buNone/>
            </a:pPr>
            <a:r>
              <a:rPr lang="es-ES" sz="8000" dirty="0"/>
              <a:t> </a:t>
            </a:r>
          </a:p>
          <a:p>
            <a:pPr marL="809625" lvl="0" indent="-185738" algn="just"/>
            <a:r>
              <a:rPr lang="es-ES" sz="8000" dirty="0"/>
              <a:t>Que la acepción de "inherente" aplicada al caso de los directores es sinónimo de "correspondiente", "inseparable", "anexo" (</a:t>
            </a:r>
            <a:r>
              <a:rPr lang="es-ES" sz="8000" dirty="0" err="1"/>
              <a:t>conf</a:t>
            </a:r>
            <a:r>
              <a:rPr lang="es-ES" sz="8000" dirty="0"/>
              <a:t> .Freire, Andrés y </a:t>
            </a:r>
            <a:r>
              <a:rPr lang="es-ES" sz="8000" dirty="0" err="1"/>
              <a:t>Bilinkis</a:t>
            </a:r>
            <a:r>
              <a:rPr lang="es-ES" sz="8000" dirty="0"/>
              <a:t>, Santiago TFN).</a:t>
            </a:r>
          </a:p>
          <a:p>
            <a:pPr marL="809625" indent="-185738" algn="just">
              <a:buNone/>
            </a:pPr>
            <a:r>
              <a:rPr lang="es-ES" sz="8000" dirty="0"/>
              <a:t> </a:t>
            </a:r>
          </a:p>
          <a:p>
            <a:pPr marL="809625" lvl="0" indent="-185738" algn="just"/>
            <a:r>
              <a:rPr lang="es-ES" sz="8000" dirty="0"/>
              <a:t>Que los honorarios por tareas técnicas administrativas por tareas no inherentes al carácter de director se encuentran fuera de la exención del IVA.  Si se instrumentan como en relación de dependencia (y siempre que se den el resto de las condiciones laborales aplicables) se encontraran exentas, si se instrumentan como profesiones independientes se encontraran gravadas (o adheridas al régimen de </a:t>
            </a:r>
            <a:r>
              <a:rPr lang="es-ES" sz="8000" dirty="0" err="1"/>
              <a:t>monotributo</a:t>
            </a:r>
            <a:r>
              <a:rPr lang="es-ES" sz="8000" dirty="0"/>
              <a:t>).</a:t>
            </a:r>
          </a:p>
          <a:p>
            <a:pPr marL="809625" indent="-185738" algn="just">
              <a:buNone/>
            </a:pPr>
            <a:r>
              <a:rPr lang="es-ES" sz="7200" dirty="0"/>
              <a:t> </a:t>
            </a:r>
          </a:p>
          <a:p>
            <a:pPr marL="857250" lvl="1" indent="-457200">
              <a:buFont typeface="+mj-lt"/>
              <a:buAutoNum type="arabicPeriod" startAt="3"/>
              <a:defRPr/>
            </a:pPr>
            <a:endParaRPr lang="es-AR" sz="1600" b="1" dirty="0"/>
          </a:p>
          <a:p>
            <a:pPr marL="0" indent="0" eaLnBrk="1" hangingPunct="1">
              <a:buNone/>
              <a:defRPr/>
            </a:pPr>
            <a:endParaRPr lang="es-AR" sz="2000" dirty="0"/>
          </a:p>
          <a:p>
            <a:pPr marL="169863" indent="-74613" eaLnBrk="1" hangingPunct="1">
              <a:buFontTx/>
              <a:buNone/>
              <a:defRPr/>
            </a:pPr>
            <a:r>
              <a:rPr lang="es-AR" sz="2000" b="1" dirty="0"/>
              <a:t>			</a:t>
            </a:r>
            <a:endParaRPr lang="en-US" sz="1800" dirty="0"/>
          </a:p>
        </p:txBody>
      </p:sp>
      <p:sp>
        <p:nvSpPr>
          <p:cNvPr id="3076" name="Slide Number Placeholder 3"/>
          <p:cNvSpPr>
            <a:spLocks noGrp="1"/>
          </p:cNvSpPr>
          <p:nvPr>
            <p:ph type="sldNum" sz="quarter" idx="12"/>
          </p:nvPr>
        </p:nvSpPr>
        <p:spPr>
          <a:noFill/>
        </p:spPr>
        <p:txBody>
          <a:bodyPr/>
          <a:lstStyle/>
          <a:p>
            <a:fld id="{A7423D52-1C0F-4675-9751-76FCD05085AF}" type="slidenum">
              <a:rPr lang="en-US" altLang="es-AR" smtClean="0"/>
              <a:pPr/>
              <a:t>22</a:t>
            </a:fld>
            <a:endParaRPr lang="en-US" altLang="es-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14348" y="0"/>
            <a:ext cx="7772400" cy="1143000"/>
          </a:xfrm>
        </p:spPr>
        <p:txBody>
          <a:bodyPr>
            <a:normAutofit/>
          </a:bodyPr>
          <a:lstStyle/>
          <a:p>
            <a:r>
              <a:rPr lang="es-AR" altLang="es-AR" sz="3200" b="1" dirty="0"/>
              <a:t>IVA - Prestaciones de servicios</a:t>
            </a:r>
            <a:endParaRPr lang="en-US" altLang="es-AR" sz="3200" dirty="0"/>
          </a:p>
        </p:txBody>
      </p:sp>
      <p:sp>
        <p:nvSpPr>
          <p:cNvPr id="3" name="Content Placeholder 2"/>
          <p:cNvSpPr>
            <a:spLocks noGrp="1"/>
          </p:cNvSpPr>
          <p:nvPr>
            <p:ph idx="1"/>
          </p:nvPr>
        </p:nvSpPr>
        <p:spPr>
          <a:xfrm>
            <a:off x="357158" y="877752"/>
            <a:ext cx="8208962" cy="5143536"/>
          </a:xfrm>
        </p:spPr>
        <p:txBody>
          <a:bodyPr>
            <a:normAutofit fontScale="85000" lnSpcReduction="20000"/>
          </a:bodyPr>
          <a:lstStyle/>
          <a:p>
            <a:pPr lvl="1" indent="-566738">
              <a:buNone/>
            </a:pPr>
            <a:endParaRPr lang="es-ES" sz="4800" dirty="0"/>
          </a:p>
          <a:p>
            <a:pPr algn="just">
              <a:buNone/>
            </a:pPr>
            <a:r>
              <a:rPr lang="es-ES" sz="4800" dirty="0"/>
              <a:t>Nacimiento del hecho imponible</a:t>
            </a:r>
          </a:p>
          <a:p>
            <a:pPr algn="just">
              <a:buNone/>
            </a:pPr>
            <a:r>
              <a:rPr lang="es-ES" sz="4800" dirty="0"/>
              <a:t> </a:t>
            </a:r>
          </a:p>
          <a:p>
            <a:pPr marL="447675" lvl="1" indent="9525" algn="just">
              <a:buNone/>
            </a:pPr>
            <a:r>
              <a:rPr lang="es-ES" sz="3600" b="0" i="0" dirty="0">
                <a:solidFill>
                  <a:srgbClr val="000000"/>
                </a:solidFill>
                <a:effectLst/>
                <a:latin typeface="Verdana" panose="020B0604030504040204" pitchFamily="34" charset="0"/>
              </a:rPr>
              <a:t>Art. 5 inc. b) En el caso de prestaciones de servicios y de locaciones de obras y servicios, en el momento en que se termina la ejecución o prestación o en el de la percepción total o parcial del precio, el que fuera anterior, excepto:</a:t>
            </a:r>
            <a:r>
              <a:rPr lang="es-ES" sz="4800" dirty="0"/>
              <a:t> </a:t>
            </a:r>
          </a:p>
          <a:p>
            <a:pPr lvl="1">
              <a:buNone/>
            </a:pPr>
            <a:endParaRPr lang="es-ES" sz="1400" dirty="0"/>
          </a:p>
        </p:txBody>
      </p:sp>
      <p:sp>
        <p:nvSpPr>
          <p:cNvPr id="3076" name="Slide Number Placeholder 3"/>
          <p:cNvSpPr>
            <a:spLocks noGrp="1"/>
          </p:cNvSpPr>
          <p:nvPr>
            <p:ph type="sldNum" sz="quarter" idx="12"/>
          </p:nvPr>
        </p:nvSpPr>
        <p:spPr>
          <a:noFill/>
        </p:spPr>
        <p:txBody>
          <a:bodyPr/>
          <a:lstStyle/>
          <a:p>
            <a:fld id="{A7423D52-1C0F-4675-9751-76FCD05085AF}" type="slidenum">
              <a:rPr lang="en-US" altLang="es-AR" smtClean="0"/>
              <a:pPr/>
              <a:t>23</a:t>
            </a:fld>
            <a:endParaRPr lang="en-US" altLang="es-AR"/>
          </a:p>
        </p:txBody>
      </p:sp>
    </p:spTree>
    <p:extLst>
      <p:ext uri="{BB962C8B-B14F-4D97-AF65-F5344CB8AC3E}">
        <p14:creationId xmlns:p14="http://schemas.microsoft.com/office/powerpoint/2010/main" val="13555861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14348" y="0"/>
            <a:ext cx="7772400" cy="1143000"/>
          </a:xfrm>
        </p:spPr>
        <p:txBody>
          <a:bodyPr>
            <a:normAutofit/>
          </a:bodyPr>
          <a:lstStyle/>
          <a:p>
            <a:r>
              <a:rPr lang="es-AR" altLang="es-AR" sz="3200" b="1" dirty="0"/>
              <a:t>IVA - Prestaciones de servicios</a:t>
            </a:r>
            <a:endParaRPr lang="en-US" altLang="es-AR" sz="3200" dirty="0"/>
          </a:p>
        </p:txBody>
      </p:sp>
      <p:sp>
        <p:nvSpPr>
          <p:cNvPr id="3" name="Content Placeholder 2"/>
          <p:cNvSpPr>
            <a:spLocks noGrp="1"/>
          </p:cNvSpPr>
          <p:nvPr>
            <p:ph idx="1"/>
          </p:nvPr>
        </p:nvSpPr>
        <p:spPr>
          <a:xfrm>
            <a:off x="357158" y="877752"/>
            <a:ext cx="8208962" cy="5143536"/>
          </a:xfrm>
        </p:spPr>
        <p:txBody>
          <a:bodyPr>
            <a:normAutofit fontScale="62500" lnSpcReduction="20000"/>
          </a:bodyPr>
          <a:lstStyle/>
          <a:p>
            <a:pPr lvl="1" indent="-566738">
              <a:buNone/>
            </a:pPr>
            <a:endParaRPr lang="es-ES" sz="4800" dirty="0"/>
          </a:p>
          <a:p>
            <a:pPr algn="just">
              <a:buNone/>
            </a:pPr>
            <a:r>
              <a:rPr lang="es-ES" sz="4800" dirty="0"/>
              <a:t>Nacimiento del hecho imponible</a:t>
            </a:r>
          </a:p>
          <a:p>
            <a:pPr algn="just">
              <a:buNone/>
            </a:pPr>
            <a:endParaRPr lang="es-ES" sz="2500" dirty="0">
              <a:solidFill>
                <a:srgbClr val="000000"/>
              </a:solidFill>
              <a:latin typeface="Verdana" panose="020B0604030504040204" pitchFamily="34" charset="0"/>
            </a:endParaRPr>
          </a:p>
          <a:p>
            <a:pPr algn="just">
              <a:buNone/>
            </a:pPr>
            <a:r>
              <a:rPr lang="es-ES" sz="2500" dirty="0">
                <a:solidFill>
                  <a:srgbClr val="000000"/>
                </a:solidFill>
                <a:latin typeface="Verdana" panose="020B0604030504040204" pitchFamily="34" charset="0"/>
              </a:rPr>
              <a:t>4. Que se trate de casos en los que la contraprestación deba fijarse judicialmente o deba percibirse a través de cajas forenses, o colegios o consejos profesionales, en cuyo caso el hecho imponible se perfeccionará con la percepción, total o parcial del precio, o en el momento en que el prestador o locador haya emitido factura, el que sea anterior. </a:t>
            </a:r>
          </a:p>
          <a:p>
            <a:pPr algn="just">
              <a:buNone/>
            </a:pPr>
            <a:endParaRPr lang="es-ES" sz="2500" dirty="0">
              <a:solidFill>
                <a:srgbClr val="000000"/>
              </a:solidFill>
              <a:latin typeface="Verdana" panose="020B0604030504040204" pitchFamily="34" charset="0"/>
            </a:endParaRPr>
          </a:p>
          <a:p>
            <a:pPr algn="just">
              <a:buNone/>
            </a:pPr>
            <a:r>
              <a:rPr lang="es-ES" sz="2500" dirty="0">
                <a:solidFill>
                  <a:srgbClr val="000000"/>
                </a:solidFill>
                <a:latin typeface="Verdana" panose="020B0604030504040204" pitchFamily="34" charset="0"/>
              </a:rPr>
              <a:t>8. Que se trate de locaciones de inmuebles, en cuyo caso el hecho imponible    se perfeccionará en el momento en que se produzca el vencimiento de los plazos fijados para el pago de la locación o en el de su percepción total o parcial, el que fuere anterior. </a:t>
            </a:r>
          </a:p>
          <a:p>
            <a:pPr algn="just">
              <a:buNone/>
            </a:pPr>
            <a:r>
              <a:rPr lang="es-ES" sz="2500" dirty="0">
                <a:solidFill>
                  <a:srgbClr val="000000"/>
                </a:solidFill>
                <a:latin typeface="Verdana" panose="020B0604030504040204" pitchFamily="34" charset="0"/>
              </a:rPr>
              <a:t>	</a:t>
            </a:r>
          </a:p>
          <a:p>
            <a:pPr algn="just">
              <a:buNone/>
            </a:pPr>
            <a:r>
              <a:rPr lang="es-ES" sz="2500" dirty="0">
                <a:solidFill>
                  <a:srgbClr val="000000"/>
                </a:solidFill>
                <a:latin typeface="Verdana" panose="020B0604030504040204" pitchFamily="34" charset="0"/>
              </a:rPr>
              <a:t>	Cuando como consecuencia del incumplimiento en los pagos de la locación se hayan iniciado acciones judiciales tendientes a su cobro, los hechos imponibles de los períodos impagos posteriores a dicha acción se perfeccionarán con la percepción total o parcial del precio convenido en la locación.</a:t>
            </a:r>
          </a:p>
          <a:p>
            <a:br>
              <a:rPr lang="es-ES" sz="1600" dirty="0"/>
            </a:br>
            <a:endParaRPr lang="es-ES" sz="2400" b="0" i="0" dirty="0">
              <a:solidFill>
                <a:srgbClr val="000000"/>
              </a:solidFill>
              <a:effectLst/>
              <a:latin typeface="Verdana" panose="020B0604030504040204" pitchFamily="34" charset="0"/>
            </a:endParaRPr>
          </a:p>
          <a:p>
            <a:pPr marL="447675" lvl="1" indent="9525" algn="just">
              <a:buNone/>
            </a:pPr>
            <a:endParaRPr lang="es-ES" sz="2400" dirty="0">
              <a:solidFill>
                <a:srgbClr val="000000"/>
              </a:solidFill>
              <a:latin typeface="Verdana" panose="020B0604030504040204" pitchFamily="34" charset="0"/>
            </a:endParaRPr>
          </a:p>
          <a:p>
            <a:pPr marL="447675" lvl="1" indent="9525" algn="just">
              <a:buNone/>
            </a:pPr>
            <a:endParaRPr lang="es-ES" sz="1400" dirty="0"/>
          </a:p>
        </p:txBody>
      </p:sp>
      <p:sp>
        <p:nvSpPr>
          <p:cNvPr id="3076" name="Slide Number Placeholder 3"/>
          <p:cNvSpPr>
            <a:spLocks noGrp="1"/>
          </p:cNvSpPr>
          <p:nvPr>
            <p:ph type="sldNum" sz="quarter" idx="12"/>
          </p:nvPr>
        </p:nvSpPr>
        <p:spPr>
          <a:noFill/>
        </p:spPr>
        <p:txBody>
          <a:bodyPr/>
          <a:lstStyle/>
          <a:p>
            <a:fld id="{A7423D52-1C0F-4675-9751-76FCD05085AF}" type="slidenum">
              <a:rPr lang="en-US" altLang="es-AR" smtClean="0"/>
              <a:pPr/>
              <a:t>24</a:t>
            </a:fld>
            <a:endParaRPr lang="en-US" altLang="es-AR"/>
          </a:p>
        </p:txBody>
      </p:sp>
    </p:spTree>
    <p:extLst>
      <p:ext uri="{BB962C8B-B14F-4D97-AF65-F5344CB8AC3E}">
        <p14:creationId xmlns:p14="http://schemas.microsoft.com/office/powerpoint/2010/main" val="31854739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14348" y="0"/>
            <a:ext cx="7772400" cy="1143000"/>
          </a:xfrm>
        </p:spPr>
        <p:txBody>
          <a:bodyPr>
            <a:normAutofit/>
          </a:bodyPr>
          <a:lstStyle/>
          <a:p>
            <a:r>
              <a:rPr lang="es-AR" altLang="es-AR" sz="3200" b="1" dirty="0"/>
              <a:t>IVA - Prestaciones de servicios</a:t>
            </a:r>
            <a:endParaRPr lang="en-US" altLang="es-AR" sz="3200" dirty="0"/>
          </a:p>
        </p:txBody>
      </p:sp>
      <p:sp>
        <p:nvSpPr>
          <p:cNvPr id="3" name="Content Placeholder 2"/>
          <p:cNvSpPr>
            <a:spLocks noGrp="1"/>
          </p:cNvSpPr>
          <p:nvPr>
            <p:ph idx="1"/>
          </p:nvPr>
        </p:nvSpPr>
        <p:spPr>
          <a:xfrm>
            <a:off x="357158" y="877752"/>
            <a:ext cx="8208962" cy="5143536"/>
          </a:xfrm>
        </p:spPr>
        <p:txBody>
          <a:bodyPr>
            <a:normAutofit fontScale="77500" lnSpcReduction="20000"/>
          </a:bodyPr>
          <a:lstStyle/>
          <a:p>
            <a:pPr lvl="1" indent="-566738">
              <a:buNone/>
            </a:pPr>
            <a:endParaRPr lang="es-ES" sz="4800" dirty="0"/>
          </a:p>
          <a:p>
            <a:pPr algn="just">
              <a:buNone/>
            </a:pPr>
            <a:r>
              <a:rPr lang="es-ES" sz="3000" dirty="0"/>
              <a:t>Nacimiento del hecho imponible</a:t>
            </a:r>
          </a:p>
          <a:p>
            <a:pPr algn="just">
              <a:buNone/>
            </a:pPr>
            <a:endParaRPr lang="es-ES" sz="2500" dirty="0">
              <a:solidFill>
                <a:srgbClr val="000000"/>
              </a:solidFill>
              <a:latin typeface="Verdana" panose="020B0604030504040204" pitchFamily="34" charset="0"/>
            </a:endParaRPr>
          </a:p>
          <a:p>
            <a:pPr algn="just"/>
            <a:r>
              <a:rPr lang="es-ES" sz="1600" b="0" i="0" dirty="0">
                <a:solidFill>
                  <a:srgbClr val="000000"/>
                </a:solidFill>
                <a:effectLst/>
                <a:latin typeface="Verdana" panose="020B0604030504040204" pitchFamily="34" charset="0"/>
              </a:rPr>
              <a:t>c) </a:t>
            </a:r>
            <a:r>
              <a:rPr lang="es-ES" sz="1900" dirty="0">
                <a:solidFill>
                  <a:srgbClr val="000000"/>
                </a:solidFill>
                <a:latin typeface="+mj-lt"/>
              </a:rPr>
              <a:t>En el caso de trabajos sobre inmuebles de terceros, en el momento de la aceptación del certificado de obra, parcial o total, o en el de la percepción total o parcial del precio o en el de la facturación, el que fuera anterior.</a:t>
            </a:r>
          </a:p>
          <a:p>
            <a:pPr algn="just"/>
            <a:endParaRPr lang="es-ES" sz="1900" dirty="0">
              <a:solidFill>
                <a:srgbClr val="000000"/>
              </a:solidFill>
              <a:latin typeface="+mj-lt"/>
            </a:endParaRPr>
          </a:p>
          <a:p>
            <a:pPr algn="just"/>
            <a:r>
              <a:rPr lang="es-ES" sz="1900" dirty="0">
                <a:solidFill>
                  <a:srgbClr val="000000"/>
                </a:solidFill>
                <a:latin typeface="+mj-lt"/>
              </a:rPr>
              <a:t>e) En el caso de obras realizadas directamente o a través de terceros sobre inmueble propio, en el momento de la transferencia a título oneroso del inmueble, entendiéndose que esta tiene lugar al extenderse la escritura traslativa de dominio o al entregarse la posesión, si este acto fuera anterior.</a:t>
            </a:r>
          </a:p>
          <a:p>
            <a:pPr algn="just"/>
            <a:endParaRPr lang="es-ES" sz="1900" dirty="0">
              <a:solidFill>
                <a:srgbClr val="000000"/>
              </a:solidFill>
              <a:latin typeface="+mj-lt"/>
            </a:endParaRPr>
          </a:p>
          <a:p>
            <a:pPr algn="just"/>
            <a:r>
              <a:rPr lang="es-ES" sz="1900" dirty="0">
                <a:solidFill>
                  <a:srgbClr val="000000"/>
                </a:solidFill>
                <a:latin typeface="+mj-lt"/>
              </a:rPr>
              <a:t>En el caso de las prestaciones a que se refiere el inciso d), del artículo 1, en el momento en el que se termina la prestación o en el del pago total o parcial del precio, el que fuere anterior, excepto que se trate de colocaciones o prestaciones financieras, en cuyo caso el hecho imponible se perfeccionará de acuerdo a lo dispuesto en el punto 7, del inciso b), de este artículo.</a:t>
            </a:r>
          </a:p>
          <a:p>
            <a:pPr algn="just"/>
            <a:endParaRPr lang="es-ES" sz="1900" dirty="0">
              <a:solidFill>
                <a:srgbClr val="000000"/>
              </a:solidFill>
              <a:latin typeface="+mj-lt"/>
            </a:endParaRPr>
          </a:p>
          <a:p>
            <a:pPr algn="just"/>
            <a:r>
              <a:rPr lang="es-ES" sz="1900" dirty="0">
                <a:solidFill>
                  <a:srgbClr val="000000"/>
                </a:solidFill>
                <a:latin typeface="+mj-lt"/>
              </a:rPr>
              <a:t> En el caso de las prestaciones de servicios digitales comprendidas en el inciso e) del artículo 1, en el momento en que se finaliza la prestación o en el del pago total o parcial del precio por parte del prestatario, el que fuere anterior, debiendo ingresarse de conformidad con lo dispuesto en el artículo sin número agregado a continuación del artículo 27 de esta ley.</a:t>
            </a:r>
          </a:p>
          <a:p>
            <a:pPr algn="just">
              <a:buNone/>
            </a:pPr>
            <a:br>
              <a:rPr lang="es-ES" sz="1600" dirty="0"/>
            </a:br>
            <a:endParaRPr lang="es-ES" sz="2400" b="0" i="0" dirty="0">
              <a:solidFill>
                <a:srgbClr val="000000"/>
              </a:solidFill>
              <a:effectLst/>
              <a:latin typeface="Verdana" panose="020B0604030504040204" pitchFamily="34" charset="0"/>
            </a:endParaRPr>
          </a:p>
          <a:p>
            <a:pPr marL="447675" lvl="1" indent="9525" algn="just">
              <a:buNone/>
            </a:pPr>
            <a:endParaRPr lang="es-ES" sz="2400" dirty="0">
              <a:solidFill>
                <a:srgbClr val="000000"/>
              </a:solidFill>
              <a:latin typeface="Verdana" panose="020B0604030504040204" pitchFamily="34" charset="0"/>
            </a:endParaRPr>
          </a:p>
          <a:p>
            <a:pPr marL="447675" lvl="1" indent="9525" algn="just">
              <a:buNone/>
            </a:pPr>
            <a:endParaRPr lang="es-ES" sz="1400" dirty="0"/>
          </a:p>
        </p:txBody>
      </p:sp>
      <p:sp>
        <p:nvSpPr>
          <p:cNvPr id="3076" name="Slide Number Placeholder 3"/>
          <p:cNvSpPr>
            <a:spLocks noGrp="1"/>
          </p:cNvSpPr>
          <p:nvPr>
            <p:ph type="sldNum" sz="quarter" idx="12"/>
          </p:nvPr>
        </p:nvSpPr>
        <p:spPr>
          <a:noFill/>
        </p:spPr>
        <p:txBody>
          <a:bodyPr/>
          <a:lstStyle/>
          <a:p>
            <a:fld id="{A7423D52-1C0F-4675-9751-76FCD05085AF}" type="slidenum">
              <a:rPr lang="en-US" altLang="es-AR" smtClean="0"/>
              <a:pPr/>
              <a:t>25</a:t>
            </a:fld>
            <a:endParaRPr lang="en-US" altLang="es-AR"/>
          </a:p>
        </p:txBody>
      </p:sp>
    </p:spTree>
    <p:extLst>
      <p:ext uri="{BB962C8B-B14F-4D97-AF65-F5344CB8AC3E}">
        <p14:creationId xmlns:p14="http://schemas.microsoft.com/office/powerpoint/2010/main" val="41173868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14348" y="0"/>
            <a:ext cx="7772400" cy="1143000"/>
          </a:xfrm>
        </p:spPr>
        <p:txBody>
          <a:bodyPr>
            <a:normAutofit/>
          </a:bodyPr>
          <a:lstStyle/>
          <a:p>
            <a:r>
              <a:rPr lang="es-AR" altLang="es-AR" sz="3200" b="1" dirty="0"/>
              <a:t>IVA - Prestaciones de servicios</a:t>
            </a:r>
            <a:endParaRPr lang="en-US" altLang="es-AR" sz="3200" dirty="0"/>
          </a:p>
        </p:txBody>
      </p:sp>
      <p:sp>
        <p:nvSpPr>
          <p:cNvPr id="3" name="Content Placeholder 2"/>
          <p:cNvSpPr>
            <a:spLocks noGrp="1"/>
          </p:cNvSpPr>
          <p:nvPr>
            <p:ph idx="1"/>
          </p:nvPr>
        </p:nvSpPr>
        <p:spPr>
          <a:xfrm>
            <a:off x="357158" y="1214422"/>
            <a:ext cx="8208962" cy="4857784"/>
          </a:xfrm>
        </p:spPr>
        <p:txBody>
          <a:bodyPr>
            <a:normAutofit fontScale="40000" lnSpcReduction="20000"/>
          </a:bodyPr>
          <a:lstStyle/>
          <a:p>
            <a:pPr algn="just">
              <a:buNone/>
            </a:pPr>
            <a:r>
              <a:rPr lang="es-ES" sz="4200" b="1" dirty="0"/>
              <a:t>Prestaciones continuas</a:t>
            </a:r>
          </a:p>
          <a:p>
            <a:pPr algn="just">
              <a:buNone/>
            </a:pPr>
            <a:endParaRPr lang="es-419" sz="4200" b="1" dirty="0"/>
          </a:p>
          <a:p>
            <a:pPr marL="0" indent="0" algn="just">
              <a:buNone/>
            </a:pPr>
            <a:r>
              <a:rPr lang="es-ES" sz="4200" dirty="0"/>
              <a:t>Nacimiento del hecho imponible en la prestación de servicios (art. 5 inc. b): momento en que se termina la ejecución o prestación o en el de la percepción total o parcial del precio, el que fuera anterior</a:t>
            </a:r>
          </a:p>
          <a:p>
            <a:pPr algn="just">
              <a:buNone/>
            </a:pPr>
            <a:r>
              <a:rPr lang="es-ES" sz="4200" dirty="0"/>
              <a:t> </a:t>
            </a:r>
          </a:p>
          <a:p>
            <a:pPr lvl="1" algn="just">
              <a:buNone/>
            </a:pPr>
            <a:r>
              <a:rPr lang="es-ES" sz="4200" b="1" dirty="0"/>
              <a:t>Servicios Continuos</a:t>
            </a:r>
            <a:endParaRPr lang="es-ES" sz="4200" dirty="0"/>
          </a:p>
          <a:p>
            <a:pPr algn="just">
              <a:buNone/>
            </a:pPr>
            <a:r>
              <a:rPr lang="es-ES" sz="4200" dirty="0"/>
              <a:t> </a:t>
            </a:r>
          </a:p>
          <a:p>
            <a:pPr marL="447675" lvl="1" indent="9525" algn="just">
              <a:buNone/>
            </a:pPr>
            <a:r>
              <a:rPr lang="es-ES" sz="4200" dirty="0"/>
              <a:t>En el caso de “Servicios continuos” en el cual no existe una finalización de la prestación se entenderá que la misma tiene cortes resultantes de la existencia de un período base de facturación mensual, considerándose que el hecho imponible se perfecciona a la finalización de cada mes calendario (art. 21 DR)</a:t>
            </a:r>
          </a:p>
          <a:p>
            <a:pPr algn="just">
              <a:buNone/>
            </a:pPr>
            <a:r>
              <a:rPr lang="es-ES" sz="4200" dirty="0"/>
              <a:t> </a:t>
            </a:r>
          </a:p>
          <a:p>
            <a:pPr lvl="1" algn="just">
              <a:buNone/>
            </a:pPr>
            <a:r>
              <a:rPr lang="es-ES" sz="4200" dirty="0"/>
              <a:t>Igual tratamiento debe otorgarse a la importación de servicios continuos (art. 21.1 DR)</a:t>
            </a:r>
          </a:p>
          <a:p>
            <a:pPr lvl="1" algn="just">
              <a:buNone/>
            </a:pPr>
            <a:endParaRPr lang="es-ES" sz="4200" dirty="0"/>
          </a:p>
          <a:p>
            <a:pPr lvl="1" algn="just">
              <a:buNone/>
            </a:pPr>
            <a:r>
              <a:rPr lang="es-ES" sz="4200" dirty="0"/>
              <a:t>Benito </a:t>
            </a:r>
            <a:r>
              <a:rPr lang="es-ES" sz="4200" dirty="0" err="1"/>
              <a:t>Roggio</a:t>
            </a:r>
            <a:r>
              <a:rPr lang="es-ES" sz="4200" dirty="0"/>
              <a:t> y </a:t>
            </a:r>
            <a:r>
              <a:rPr lang="es-ES" sz="4200" dirty="0" err="1"/>
              <a:t>Ormas</a:t>
            </a:r>
            <a:r>
              <a:rPr lang="es-ES" sz="4200" dirty="0"/>
              <a:t> Ambiental UTE, TFN, Sala D, 23/11/2005.  </a:t>
            </a:r>
          </a:p>
          <a:p>
            <a:pPr lvl="1" algn="just">
              <a:buNone/>
            </a:pPr>
            <a:endParaRPr lang="es-ES" sz="1800" dirty="0"/>
          </a:p>
          <a:p>
            <a:pPr lvl="1" algn="just">
              <a:buNone/>
            </a:pPr>
            <a:endParaRPr lang="es-ES" sz="1800" dirty="0"/>
          </a:p>
          <a:p>
            <a:pPr>
              <a:buNone/>
            </a:pPr>
            <a:endParaRPr lang="es-ES" sz="1800" dirty="0"/>
          </a:p>
          <a:p>
            <a:pPr>
              <a:buNone/>
            </a:pPr>
            <a:r>
              <a:rPr lang="es-ES" sz="1800" b="1" dirty="0"/>
              <a:t> </a:t>
            </a:r>
            <a:endParaRPr lang="es-ES" sz="1800" dirty="0"/>
          </a:p>
          <a:p>
            <a:pPr>
              <a:buNone/>
            </a:pPr>
            <a:r>
              <a:rPr lang="es-ES" sz="1600" b="1" dirty="0"/>
              <a:t> </a:t>
            </a:r>
          </a:p>
          <a:p>
            <a:pPr>
              <a:buNone/>
            </a:pPr>
            <a:endParaRPr lang="en-US" sz="1600" b="1" dirty="0"/>
          </a:p>
        </p:txBody>
      </p:sp>
      <p:sp>
        <p:nvSpPr>
          <p:cNvPr id="3076" name="Slide Number Placeholder 3"/>
          <p:cNvSpPr>
            <a:spLocks noGrp="1"/>
          </p:cNvSpPr>
          <p:nvPr>
            <p:ph type="sldNum" sz="quarter" idx="12"/>
          </p:nvPr>
        </p:nvSpPr>
        <p:spPr>
          <a:noFill/>
        </p:spPr>
        <p:txBody>
          <a:bodyPr/>
          <a:lstStyle/>
          <a:p>
            <a:fld id="{A7423D52-1C0F-4675-9751-76FCD05085AF}" type="slidenum">
              <a:rPr lang="en-US" altLang="es-AR" smtClean="0"/>
              <a:pPr/>
              <a:t>26</a:t>
            </a:fld>
            <a:endParaRPr lang="en-US" altLang="es-AR"/>
          </a:p>
        </p:txBody>
      </p:sp>
    </p:spTree>
    <p:extLst>
      <p:ext uri="{BB962C8B-B14F-4D97-AF65-F5344CB8AC3E}">
        <p14:creationId xmlns:p14="http://schemas.microsoft.com/office/powerpoint/2010/main" val="4093911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14348" y="0"/>
            <a:ext cx="7772400" cy="1143000"/>
          </a:xfrm>
        </p:spPr>
        <p:txBody>
          <a:bodyPr>
            <a:normAutofit/>
          </a:bodyPr>
          <a:lstStyle/>
          <a:p>
            <a:r>
              <a:rPr lang="es-AR" altLang="es-AR" sz="3200" b="1" dirty="0"/>
              <a:t>IVA - Prestaciones de servicios</a:t>
            </a:r>
            <a:endParaRPr lang="en-US" altLang="es-AR" sz="3200" dirty="0"/>
          </a:p>
        </p:txBody>
      </p:sp>
      <p:sp>
        <p:nvSpPr>
          <p:cNvPr id="3" name="Content Placeholder 2"/>
          <p:cNvSpPr>
            <a:spLocks noGrp="1"/>
          </p:cNvSpPr>
          <p:nvPr>
            <p:ph idx="1"/>
          </p:nvPr>
        </p:nvSpPr>
        <p:spPr>
          <a:xfrm>
            <a:off x="304612" y="980728"/>
            <a:ext cx="8208962" cy="5143536"/>
          </a:xfrm>
        </p:spPr>
        <p:txBody>
          <a:bodyPr>
            <a:noAutofit/>
          </a:bodyPr>
          <a:lstStyle/>
          <a:p>
            <a:pPr algn="just">
              <a:buNone/>
            </a:pPr>
            <a:r>
              <a:rPr lang="es-ES" sz="1800" dirty="0"/>
              <a:t>Financiación de operaciones</a:t>
            </a:r>
          </a:p>
          <a:p>
            <a:pPr algn="just">
              <a:buNone/>
            </a:pPr>
            <a:endParaRPr lang="es-ES" sz="1800" dirty="0"/>
          </a:p>
          <a:p>
            <a:pPr marL="862012" lvl="1" indent="-685800" algn="just"/>
            <a:r>
              <a:rPr lang="es-ES" sz="1800" dirty="0"/>
              <a:t>Los rendimientos por colocaciones o prestaciones financieras se encuentran gravados (art. 3 inciso e) </a:t>
            </a:r>
            <a:r>
              <a:rPr lang="es-ES" sz="1800" dirty="0" err="1"/>
              <a:t>pto</a:t>
            </a:r>
            <a:r>
              <a:rPr lang="es-ES" sz="1800" dirty="0"/>
              <a:t> 21)</a:t>
            </a:r>
          </a:p>
          <a:p>
            <a:pPr marL="0" indent="0" algn="just">
              <a:buNone/>
            </a:pPr>
            <a:endParaRPr lang="es-ES" sz="1800" dirty="0"/>
          </a:p>
          <a:p>
            <a:pPr marL="862012" lvl="1" indent="-685800" algn="just"/>
            <a:r>
              <a:rPr lang="es-ES" sz="1800" dirty="0"/>
              <a:t>Intereses por cobros diferidos de otras operaciones principales según la ley.</a:t>
            </a:r>
          </a:p>
          <a:p>
            <a:pPr algn="just">
              <a:buNone/>
            </a:pPr>
            <a:r>
              <a:rPr lang="es-ES" sz="1800" dirty="0"/>
              <a:t> </a:t>
            </a:r>
          </a:p>
          <a:p>
            <a:pPr marL="447675" lvl="1" indent="9525" algn="just">
              <a:buNone/>
            </a:pPr>
            <a:r>
              <a:rPr lang="es-ES" sz="1800" i="1" dirty="0"/>
              <a:t>Son integrantes del precio neto </a:t>
            </a:r>
            <a:r>
              <a:rPr lang="es-ES" sz="1800" b="1" i="1" u="sng" dirty="0"/>
              <a:t>gravado</a:t>
            </a:r>
            <a:r>
              <a:rPr lang="es-ES" sz="1800" i="1" dirty="0"/>
              <a:t> -aunque se facturen o convengan por separado- y aun cuando considerados independientemente no se encuentren sometidos al gravamen:</a:t>
            </a:r>
            <a:endParaRPr lang="es-ES" sz="1800" dirty="0"/>
          </a:p>
          <a:p>
            <a:pPr marL="447675" lvl="1" indent="9525" algn="just">
              <a:buNone/>
            </a:pPr>
            <a:r>
              <a:rPr lang="es-ES" sz="1800" i="1" dirty="0"/>
              <a:t> 1. …..</a:t>
            </a:r>
            <a:endParaRPr lang="es-ES" sz="1800" dirty="0"/>
          </a:p>
          <a:p>
            <a:pPr marL="447675" lvl="1" indent="9525" algn="just">
              <a:buNone/>
            </a:pPr>
            <a:r>
              <a:rPr lang="es-ES" sz="1800" i="1" dirty="0"/>
              <a:t>2. Los intereses, actualizaciones, comisiones, </a:t>
            </a:r>
            <a:r>
              <a:rPr lang="es-ES" sz="1800" i="1" dirty="0" err="1"/>
              <a:t>recuperos</a:t>
            </a:r>
            <a:r>
              <a:rPr lang="es-ES" sz="1800" i="1" dirty="0"/>
              <a:t> de gastos y similares percibidos o devengados con motivo de pagos diferidos o fuera de término.  (art. Párrafo 5 </a:t>
            </a:r>
            <a:r>
              <a:rPr lang="es-ES" sz="1800" i="1" dirty="0" err="1"/>
              <a:t>pto</a:t>
            </a:r>
            <a:r>
              <a:rPr lang="es-ES" sz="1800" i="1" dirty="0"/>
              <a:t>. 10 de la ley)</a:t>
            </a:r>
            <a:endParaRPr lang="es-ES" sz="1800" dirty="0"/>
          </a:p>
          <a:p>
            <a:pPr lvl="1" algn="just">
              <a:buNone/>
            </a:pPr>
            <a:r>
              <a:rPr lang="es-ES" sz="1800" dirty="0"/>
              <a:t> </a:t>
            </a:r>
          </a:p>
          <a:p>
            <a:pPr lvl="1" algn="just">
              <a:buNone/>
            </a:pPr>
            <a:r>
              <a:rPr lang="es-ES" sz="1800" dirty="0"/>
              <a:t>Criterio de unicidad: acompaña a la operación principal (el interés estará gravado si la operación principal también lo está)</a:t>
            </a:r>
          </a:p>
          <a:p>
            <a:pPr algn="just">
              <a:buNone/>
            </a:pPr>
            <a:r>
              <a:rPr lang="es-ES" sz="1800" dirty="0"/>
              <a:t> </a:t>
            </a:r>
          </a:p>
        </p:txBody>
      </p:sp>
      <p:sp>
        <p:nvSpPr>
          <p:cNvPr id="3076" name="Slide Number Placeholder 3"/>
          <p:cNvSpPr>
            <a:spLocks noGrp="1"/>
          </p:cNvSpPr>
          <p:nvPr>
            <p:ph type="sldNum" sz="quarter" idx="12"/>
          </p:nvPr>
        </p:nvSpPr>
        <p:spPr>
          <a:noFill/>
        </p:spPr>
        <p:txBody>
          <a:bodyPr/>
          <a:lstStyle/>
          <a:p>
            <a:fld id="{A7423D52-1C0F-4675-9751-76FCD05085AF}" type="slidenum">
              <a:rPr lang="en-US" altLang="es-AR" smtClean="0"/>
              <a:pPr/>
              <a:t>27</a:t>
            </a:fld>
            <a:endParaRPr lang="en-US" altLang="es-A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603FBF-FFC2-9A59-E68C-746683B811F4}"/>
            </a:ext>
          </a:extLst>
        </p:cNvPr>
        <p:cNvGrpSpPr/>
        <p:nvPr/>
      </p:nvGrpSpPr>
      <p:grpSpPr>
        <a:xfrm>
          <a:off x="0" y="0"/>
          <a:ext cx="0" cy="0"/>
          <a:chOff x="0" y="0"/>
          <a:chExt cx="0" cy="0"/>
        </a:xfrm>
      </p:grpSpPr>
      <p:sp>
        <p:nvSpPr>
          <p:cNvPr id="3074" name="Title 1">
            <a:extLst>
              <a:ext uri="{FF2B5EF4-FFF2-40B4-BE49-F238E27FC236}">
                <a16:creationId xmlns:a16="http://schemas.microsoft.com/office/drawing/2014/main" id="{9AC9941A-FBE1-AE21-8871-A67E812D1760}"/>
              </a:ext>
            </a:extLst>
          </p:cNvPr>
          <p:cNvSpPr>
            <a:spLocks noGrp="1"/>
          </p:cNvSpPr>
          <p:nvPr>
            <p:ph type="title"/>
          </p:nvPr>
        </p:nvSpPr>
        <p:spPr>
          <a:xfrm>
            <a:off x="714348" y="0"/>
            <a:ext cx="7772400" cy="1143000"/>
          </a:xfrm>
        </p:spPr>
        <p:txBody>
          <a:bodyPr>
            <a:normAutofit/>
          </a:bodyPr>
          <a:lstStyle/>
          <a:p>
            <a:r>
              <a:rPr lang="es-AR" altLang="es-AR" sz="3200" b="1" dirty="0"/>
              <a:t>IVA - Prestaciones de servicios</a:t>
            </a:r>
            <a:endParaRPr lang="en-US" altLang="es-AR" sz="3200" dirty="0"/>
          </a:p>
        </p:txBody>
      </p:sp>
      <p:sp>
        <p:nvSpPr>
          <p:cNvPr id="3" name="Content Placeholder 2">
            <a:extLst>
              <a:ext uri="{FF2B5EF4-FFF2-40B4-BE49-F238E27FC236}">
                <a16:creationId xmlns:a16="http://schemas.microsoft.com/office/drawing/2014/main" id="{A0F0700A-9799-689C-8AAE-9DEEA02687FD}"/>
              </a:ext>
            </a:extLst>
          </p:cNvPr>
          <p:cNvSpPr>
            <a:spLocks noGrp="1"/>
          </p:cNvSpPr>
          <p:nvPr>
            <p:ph idx="1"/>
          </p:nvPr>
        </p:nvSpPr>
        <p:spPr>
          <a:xfrm>
            <a:off x="304612" y="980728"/>
            <a:ext cx="8208962" cy="5143536"/>
          </a:xfrm>
        </p:spPr>
        <p:txBody>
          <a:bodyPr>
            <a:normAutofit fontScale="25000" lnSpcReduction="20000"/>
          </a:bodyPr>
          <a:lstStyle/>
          <a:p>
            <a:pPr algn="just">
              <a:buNone/>
            </a:pPr>
            <a:r>
              <a:rPr lang="es-ES" sz="9200" dirty="0">
                <a:solidFill>
                  <a:srgbClr val="000000"/>
                </a:solidFill>
                <a:latin typeface="Verdana" panose="020B0604030504040204" pitchFamily="34" charset="0"/>
              </a:rPr>
              <a:t>Financiación de operaciones</a:t>
            </a:r>
          </a:p>
          <a:p>
            <a:pPr algn="just">
              <a:buNone/>
            </a:pPr>
            <a:r>
              <a:rPr lang="es-ES" sz="9200" dirty="0">
                <a:solidFill>
                  <a:srgbClr val="000000"/>
                </a:solidFill>
                <a:latin typeface="Verdana" panose="020B0604030504040204" pitchFamily="34" charset="0"/>
              </a:rPr>
              <a:t> </a:t>
            </a:r>
          </a:p>
          <a:p>
            <a:pPr marL="447675" lvl="1" indent="9525" algn="just">
              <a:buNone/>
            </a:pPr>
            <a:r>
              <a:rPr lang="es-ES" sz="9200" dirty="0">
                <a:solidFill>
                  <a:srgbClr val="000000"/>
                </a:solidFill>
                <a:latin typeface="Verdana" panose="020B0604030504040204" pitchFamily="34" charset="0"/>
              </a:rPr>
              <a:t>- Intereses originados en operaciones exentas o no gravadas</a:t>
            </a:r>
          </a:p>
          <a:p>
            <a:pPr marL="447675" lvl="1" indent="9525" algn="just">
              <a:buNone/>
            </a:pPr>
            <a:endParaRPr lang="es-ES" sz="9200" dirty="0">
              <a:solidFill>
                <a:srgbClr val="000000"/>
              </a:solidFill>
              <a:latin typeface="Verdana" panose="020B0604030504040204" pitchFamily="34" charset="0"/>
            </a:endParaRPr>
          </a:p>
          <a:p>
            <a:pPr marL="447675" lvl="1" indent="9525" algn="just">
              <a:buNone/>
            </a:pPr>
            <a:r>
              <a:rPr lang="es-ES" sz="9200" dirty="0">
                <a:solidFill>
                  <a:srgbClr val="000000"/>
                </a:solidFill>
                <a:latin typeface="Verdana" panose="020B0604030504040204" pitchFamily="34" charset="0"/>
              </a:rPr>
              <a:t>Los intereses originados en la financiación o el pago diferido o fuera de término, del precio correspondiente a las ventas, obras, locaciones o prestaciones, resultan alcanzados por el impuesto aun cuando las operaciones que dieron lugar a su determinación se encuentren exentas o no gravadas (art. 10 DR).</a:t>
            </a:r>
          </a:p>
          <a:p>
            <a:pPr marL="447675" lvl="1" indent="9525" algn="just">
              <a:buNone/>
            </a:pPr>
            <a:r>
              <a:rPr lang="es-ES" sz="9200" dirty="0">
                <a:solidFill>
                  <a:srgbClr val="000000"/>
                </a:solidFill>
                <a:latin typeface="Verdana" panose="020B0604030504040204" pitchFamily="34" charset="0"/>
              </a:rPr>
              <a:t> </a:t>
            </a:r>
          </a:p>
          <a:p>
            <a:pPr marL="176213" lvl="1" indent="0" algn="just">
              <a:buNone/>
            </a:pPr>
            <a:r>
              <a:rPr lang="es-ES" sz="9200" dirty="0">
                <a:solidFill>
                  <a:srgbClr val="000000"/>
                </a:solidFill>
                <a:latin typeface="Verdana" panose="020B0604030504040204" pitchFamily="34" charset="0"/>
              </a:rPr>
              <a:t>El fallo “Angulo José Pedro (TF 21.995-I) y otros c/ DGI”. CSJN 28/9/2010 declaró inconstitucional el art 10 del DR zanjando el problema (antes la Cámara en </a:t>
            </a:r>
            <a:r>
              <a:rPr lang="es-ES" sz="9200" dirty="0" err="1">
                <a:solidFill>
                  <a:srgbClr val="000000"/>
                </a:solidFill>
                <a:latin typeface="Verdana" panose="020B0604030504040204" pitchFamily="34" charset="0"/>
              </a:rPr>
              <a:t>Chryse</a:t>
            </a:r>
            <a:r>
              <a:rPr lang="es-ES" sz="9200" dirty="0">
                <a:solidFill>
                  <a:srgbClr val="000000"/>
                </a:solidFill>
                <a:latin typeface="Verdana" panose="020B0604030504040204" pitchFamily="34" charset="0"/>
              </a:rPr>
              <a:t> SA c/ AFIP”, CNA Sala III 15/10/2002 y CSJN 04/04/2006)</a:t>
            </a:r>
          </a:p>
          <a:p>
            <a:pPr marL="176213" lvl="1" indent="0">
              <a:buNone/>
            </a:pPr>
            <a:endParaRPr lang="es-ES" sz="4800" dirty="0"/>
          </a:p>
          <a:p>
            <a:pPr lvl="1" indent="-566738">
              <a:buNone/>
            </a:pPr>
            <a:r>
              <a:rPr lang="es-ES" sz="4800" dirty="0"/>
              <a:t> </a:t>
            </a:r>
          </a:p>
        </p:txBody>
      </p:sp>
      <p:sp>
        <p:nvSpPr>
          <p:cNvPr id="3076" name="Slide Number Placeholder 3">
            <a:extLst>
              <a:ext uri="{FF2B5EF4-FFF2-40B4-BE49-F238E27FC236}">
                <a16:creationId xmlns:a16="http://schemas.microsoft.com/office/drawing/2014/main" id="{641C29E1-6652-3669-6DF6-D827D9FFAAF1}"/>
              </a:ext>
            </a:extLst>
          </p:cNvPr>
          <p:cNvSpPr>
            <a:spLocks noGrp="1"/>
          </p:cNvSpPr>
          <p:nvPr>
            <p:ph type="sldNum" sz="quarter" idx="12"/>
          </p:nvPr>
        </p:nvSpPr>
        <p:spPr>
          <a:noFill/>
        </p:spPr>
        <p:txBody>
          <a:bodyPr/>
          <a:lstStyle/>
          <a:p>
            <a:fld id="{A7423D52-1C0F-4675-9751-76FCD05085AF}" type="slidenum">
              <a:rPr lang="en-US" altLang="es-AR" smtClean="0"/>
              <a:pPr/>
              <a:t>28</a:t>
            </a:fld>
            <a:endParaRPr lang="en-US" altLang="es-AR" dirty="0"/>
          </a:p>
        </p:txBody>
      </p:sp>
    </p:spTree>
    <p:extLst>
      <p:ext uri="{BB962C8B-B14F-4D97-AF65-F5344CB8AC3E}">
        <p14:creationId xmlns:p14="http://schemas.microsoft.com/office/powerpoint/2010/main" val="25741757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14348" y="0"/>
            <a:ext cx="7772400" cy="1143000"/>
          </a:xfrm>
        </p:spPr>
        <p:txBody>
          <a:bodyPr>
            <a:normAutofit/>
          </a:bodyPr>
          <a:lstStyle/>
          <a:p>
            <a:r>
              <a:rPr lang="es-AR" altLang="es-AR" sz="3200" b="1" dirty="0"/>
              <a:t>IVA - Prestaciones de servicios</a:t>
            </a:r>
            <a:endParaRPr lang="en-US" altLang="es-AR" sz="3200" dirty="0"/>
          </a:p>
        </p:txBody>
      </p:sp>
      <p:sp>
        <p:nvSpPr>
          <p:cNvPr id="3" name="Content Placeholder 2"/>
          <p:cNvSpPr>
            <a:spLocks noGrp="1"/>
          </p:cNvSpPr>
          <p:nvPr>
            <p:ph idx="1"/>
          </p:nvPr>
        </p:nvSpPr>
        <p:spPr>
          <a:xfrm>
            <a:off x="357158" y="877752"/>
            <a:ext cx="8208962" cy="5143536"/>
          </a:xfrm>
        </p:spPr>
        <p:txBody>
          <a:bodyPr>
            <a:normAutofit fontScale="62500" lnSpcReduction="20000"/>
          </a:bodyPr>
          <a:lstStyle/>
          <a:p>
            <a:pPr lvl="1" indent="-566738">
              <a:buNone/>
            </a:pPr>
            <a:endParaRPr lang="es-ES" sz="4800" dirty="0"/>
          </a:p>
          <a:p>
            <a:pPr algn="just">
              <a:buNone/>
            </a:pPr>
            <a:r>
              <a:rPr lang="es-ES" sz="4800" dirty="0"/>
              <a:t>Nacimiento del hecho imponible</a:t>
            </a:r>
          </a:p>
          <a:p>
            <a:pPr algn="just">
              <a:buNone/>
            </a:pPr>
            <a:r>
              <a:rPr lang="es-ES" sz="4800" dirty="0"/>
              <a:t> </a:t>
            </a:r>
          </a:p>
          <a:p>
            <a:pPr marL="447675" lvl="1" indent="9525" algn="just">
              <a:buNone/>
            </a:pPr>
            <a:r>
              <a:rPr lang="es-ES" sz="3600" b="0" i="0" dirty="0">
                <a:solidFill>
                  <a:srgbClr val="000000"/>
                </a:solidFill>
                <a:effectLst/>
                <a:latin typeface="Verdana" panose="020B0604030504040204" pitchFamily="34" charset="0"/>
              </a:rPr>
              <a:t>7. Que se trate de colocaciones o prestaciones financieras, en cuyo caso el hecho imponible se perfeccionará en el momento en que se produzca el vencimiento del plazo fijado para el pago de su rendimiento o en el de su percepción total o parcial, el que fuere anterior </a:t>
            </a:r>
            <a:r>
              <a:rPr lang="es-ES" sz="4800" dirty="0"/>
              <a:t>(art. 5 </a:t>
            </a:r>
            <a:r>
              <a:rPr lang="es-ES" sz="4800" dirty="0" err="1"/>
              <a:t>inc</a:t>
            </a:r>
            <a:r>
              <a:rPr lang="es-ES" sz="4800" dirty="0"/>
              <a:t> b) </a:t>
            </a:r>
            <a:r>
              <a:rPr lang="es-ES" sz="4800" dirty="0" err="1"/>
              <a:t>pto</a:t>
            </a:r>
            <a:r>
              <a:rPr lang="es-ES" sz="4800" dirty="0"/>
              <a:t> 7)</a:t>
            </a:r>
          </a:p>
          <a:p>
            <a:pPr marL="447675" lvl="1" indent="9525" algn="just">
              <a:buNone/>
            </a:pPr>
            <a:r>
              <a:rPr lang="es-ES" sz="4800" dirty="0"/>
              <a:t> </a:t>
            </a:r>
          </a:p>
          <a:p>
            <a:pPr marL="447675" lvl="1" indent="9525" algn="just">
              <a:buNone/>
            </a:pPr>
            <a:r>
              <a:rPr lang="es-ES" sz="4800" dirty="0"/>
              <a:t>Este tratamiento se extiende a los intereses accesorios siempre que se convengan y facturen por separado (art. 22 DR)</a:t>
            </a:r>
          </a:p>
          <a:p>
            <a:pPr lvl="1">
              <a:buNone/>
            </a:pPr>
            <a:endParaRPr lang="es-ES" sz="1400" dirty="0"/>
          </a:p>
        </p:txBody>
      </p:sp>
      <p:sp>
        <p:nvSpPr>
          <p:cNvPr id="3076" name="Slide Number Placeholder 3"/>
          <p:cNvSpPr>
            <a:spLocks noGrp="1"/>
          </p:cNvSpPr>
          <p:nvPr>
            <p:ph type="sldNum" sz="quarter" idx="12"/>
          </p:nvPr>
        </p:nvSpPr>
        <p:spPr>
          <a:noFill/>
        </p:spPr>
        <p:txBody>
          <a:bodyPr/>
          <a:lstStyle/>
          <a:p>
            <a:fld id="{A7423D52-1C0F-4675-9751-76FCD05085AF}" type="slidenum">
              <a:rPr lang="en-US" altLang="es-AR" smtClean="0"/>
              <a:pPr/>
              <a:t>29</a:t>
            </a:fld>
            <a:endParaRPr lang="en-US" altLang="es-AR"/>
          </a:p>
        </p:txBody>
      </p:sp>
    </p:spTree>
    <p:extLst>
      <p:ext uri="{BB962C8B-B14F-4D97-AF65-F5344CB8AC3E}">
        <p14:creationId xmlns:p14="http://schemas.microsoft.com/office/powerpoint/2010/main" val="4194910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14348" y="0"/>
            <a:ext cx="7772400" cy="1143000"/>
          </a:xfrm>
        </p:spPr>
        <p:txBody>
          <a:bodyPr>
            <a:normAutofit/>
          </a:bodyPr>
          <a:lstStyle/>
          <a:p>
            <a:r>
              <a:rPr lang="es-AR" altLang="es-AR" sz="3200" b="1" dirty="0"/>
              <a:t>IVA - Prestaciones de servicios</a:t>
            </a:r>
            <a:endParaRPr lang="en-US" altLang="es-AR" sz="3200" dirty="0"/>
          </a:p>
        </p:txBody>
      </p:sp>
      <p:sp>
        <p:nvSpPr>
          <p:cNvPr id="3" name="Content Placeholder 2"/>
          <p:cNvSpPr>
            <a:spLocks noGrp="1"/>
          </p:cNvSpPr>
          <p:nvPr>
            <p:ph idx="1"/>
          </p:nvPr>
        </p:nvSpPr>
        <p:spPr>
          <a:xfrm>
            <a:off x="357158" y="908720"/>
            <a:ext cx="8208962" cy="4159364"/>
          </a:xfrm>
        </p:spPr>
        <p:txBody>
          <a:bodyPr>
            <a:noAutofit/>
          </a:bodyPr>
          <a:lstStyle/>
          <a:p>
            <a:pPr marL="0" indent="0" algn="just">
              <a:buNone/>
            </a:pPr>
            <a:r>
              <a:rPr lang="es-AR" sz="1600" b="1" u="sng" dirty="0"/>
              <a:t>Análisis normativo</a:t>
            </a:r>
          </a:p>
          <a:p>
            <a:pPr marL="0" indent="0" algn="just">
              <a:buNone/>
            </a:pPr>
            <a:endParaRPr lang="es-AR" sz="1600" dirty="0"/>
          </a:p>
          <a:p>
            <a:pPr marL="0" indent="0" algn="just">
              <a:buNone/>
            </a:pPr>
            <a:r>
              <a:rPr lang="es-ES" sz="1600" dirty="0"/>
              <a:t>Art 3º (ley): "Se encuentran alcanzadas......las obras, las locaciones y las prestaciones </a:t>
            </a:r>
            <a:r>
              <a:rPr lang="es-AR" sz="1600" dirty="0"/>
              <a:t>de servicios que se indican....."</a:t>
            </a:r>
          </a:p>
          <a:p>
            <a:pPr marL="0" indent="0" algn="just">
              <a:buNone/>
            </a:pPr>
            <a:endParaRPr lang="es-ES" sz="1600" dirty="0"/>
          </a:p>
          <a:p>
            <a:pPr marL="0" indent="0" algn="just">
              <a:buNone/>
            </a:pPr>
            <a:r>
              <a:rPr lang="es-ES" sz="1600" dirty="0"/>
              <a:t>Inc. E) las locaciones y prestaciones de servicios que se indican a continuación............21.- Las restantes locaciones y prestaciones.....sin relación de dependencia y a título oneroso........Se encuentran incluidas en el presente apartado</a:t>
            </a:r>
          </a:p>
          <a:p>
            <a:pPr marL="0" indent="0" algn="just">
              <a:buNone/>
            </a:pPr>
            <a:r>
              <a:rPr lang="es-AR" sz="1600" dirty="0"/>
              <a:t>entre otras......."</a:t>
            </a:r>
          </a:p>
          <a:p>
            <a:pPr marL="0" indent="0" algn="just">
              <a:buNone/>
            </a:pPr>
            <a:endParaRPr lang="es-AR" sz="1600" dirty="0"/>
          </a:p>
          <a:p>
            <a:pPr marL="0" indent="0" algn="just">
              <a:buNone/>
            </a:pPr>
            <a:r>
              <a:rPr lang="es-AR" sz="1600" dirty="0"/>
              <a:t>Ultimo párrafo: "Cuando se trata de locaciones o prestaciones gravadas, quedan  </a:t>
            </a:r>
            <a:r>
              <a:rPr lang="es-ES" sz="1600" dirty="0"/>
              <a:t>comprendidos los servicios conexos o relacionados con ellos y </a:t>
            </a:r>
            <a:r>
              <a:rPr lang="es-ES" sz="1600" b="1" dirty="0"/>
              <a:t>las transferencias o cesiones del uso o goce de derechos de la propiedad intelectual, industrial o comercial,</a:t>
            </a:r>
            <a:r>
              <a:rPr lang="es-ES" sz="1600" dirty="0"/>
              <a:t> con exclusión de los derechos de autor de escritores y músicos".</a:t>
            </a:r>
          </a:p>
          <a:p>
            <a:pPr marL="0" indent="0" algn="just">
              <a:buNone/>
            </a:pPr>
            <a:endParaRPr lang="es-ES" sz="1600" dirty="0"/>
          </a:p>
          <a:p>
            <a:pPr marL="0" indent="0" algn="just">
              <a:buNone/>
            </a:pPr>
            <a:r>
              <a:rPr lang="es-ES" sz="1600" dirty="0"/>
              <a:t>Art. 8º (D.R): ".....comprende a todas las obligaciones de dar y/o hacer, por las cuales un sujeto se obliga a ejecutar a través del ejercicio de su actividad y mediante una retribución determinada, u trabajo o servicio que le permite recibir un beneficio. No se encuentran comprendidas en lo dispuesto en el párrafo anterior, las transferencias o cesiones del uso o goce de derechos, </a:t>
            </a:r>
            <a:r>
              <a:rPr lang="es-ES" sz="1600" b="1" dirty="0"/>
              <a:t>excepto cuando las mismas impliquen un servicio financiero o una concesión de explotación industrial o comercial,</a:t>
            </a:r>
            <a:r>
              <a:rPr lang="es-ES" sz="1600" dirty="0"/>
              <a:t> circunstancias que también determinarán la aplicación del impuesto sobre las prestaciones que las originan cuando estas últimas constituyan obligaciones de no hacer ".</a:t>
            </a:r>
            <a:endParaRPr lang="en-US" sz="1600" dirty="0"/>
          </a:p>
        </p:txBody>
      </p:sp>
      <p:sp>
        <p:nvSpPr>
          <p:cNvPr id="3076" name="Slide Number Placeholder 3"/>
          <p:cNvSpPr>
            <a:spLocks noGrp="1"/>
          </p:cNvSpPr>
          <p:nvPr>
            <p:ph type="sldNum" sz="quarter" idx="12"/>
          </p:nvPr>
        </p:nvSpPr>
        <p:spPr>
          <a:noFill/>
        </p:spPr>
        <p:txBody>
          <a:bodyPr/>
          <a:lstStyle/>
          <a:p>
            <a:fld id="{A7423D52-1C0F-4675-9751-76FCD05085AF}" type="slidenum">
              <a:rPr lang="en-US" altLang="es-AR" smtClean="0"/>
              <a:pPr/>
              <a:t>3</a:t>
            </a:fld>
            <a:endParaRPr lang="en-US" altLang="es-AR"/>
          </a:p>
        </p:txBody>
      </p:sp>
    </p:spTree>
    <p:extLst>
      <p:ext uri="{BB962C8B-B14F-4D97-AF65-F5344CB8AC3E}">
        <p14:creationId xmlns:p14="http://schemas.microsoft.com/office/powerpoint/2010/main" val="4804109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14348" y="0"/>
            <a:ext cx="7772400" cy="1143000"/>
          </a:xfrm>
        </p:spPr>
        <p:txBody>
          <a:bodyPr>
            <a:normAutofit/>
          </a:bodyPr>
          <a:lstStyle/>
          <a:p>
            <a:r>
              <a:rPr lang="es-AR" altLang="es-AR" sz="3200" b="1" dirty="0"/>
              <a:t>IVA - Prestaciones de servicios</a:t>
            </a:r>
            <a:endParaRPr lang="en-US" altLang="es-AR" sz="3200" dirty="0"/>
          </a:p>
        </p:txBody>
      </p:sp>
      <p:sp>
        <p:nvSpPr>
          <p:cNvPr id="3" name="Content Placeholder 2"/>
          <p:cNvSpPr>
            <a:spLocks noGrp="1"/>
          </p:cNvSpPr>
          <p:nvPr>
            <p:ph idx="1"/>
          </p:nvPr>
        </p:nvSpPr>
        <p:spPr>
          <a:xfrm>
            <a:off x="357158" y="877752"/>
            <a:ext cx="8208962" cy="5143536"/>
          </a:xfrm>
        </p:spPr>
        <p:txBody>
          <a:bodyPr>
            <a:normAutofit fontScale="77500" lnSpcReduction="20000"/>
          </a:bodyPr>
          <a:lstStyle/>
          <a:p>
            <a:pPr lvl="1" indent="-566738">
              <a:buNone/>
            </a:pPr>
            <a:r>
              <a:rPr lang="es-ES" sz="4800" dirty="0"/>
              <a:t>Alícuota: 10,5%</a:t>
            </a:r>
          </a:p>
          <a:p>
            <a:pPr lvl="1" indent="-566738">
              <a:buNone/>
            </a:pPr>
            <a:endParaRPr lang="es-ES" sz="4800" dirty="0"/>
          </a:p>
          <a:p>
            <a:pPr algn="just">
              <a:buFont typeface="Wingdings" panose="05000000000000000000" pitchFamily="2" charset="2"/>
              <a:buChar char="§"/>
            </a:pPr>
            <a:r>
              <a:rPr lang="es-ES" dirty="0"/>
              <a:t>Los intereses y comisiones de préstamos otorgados por las entidades regidas por la ley 21526, cuando los tomadores revistan la calidad de responsables inscriptos en el impuesto.</a:t>
            </a:r>
          </a:p>
          <a:p>
            <a:pPr algn="just">
              <a:buFont typeface="Wingdings" panose="05000000000000000000" pitchFamily="2" charset="2"/>
              <a:buChar char="§"/>
            </a:pPr>
            <a:endParaRPr lang="es-ES" dirty="0"/>
          </a:p>
          <a:p>
            <a:pPr algn="just">
              <a:buFont typeface="Wingdings" panose="05000000000000000000" pitchFamily="2" charset="2"/>
              <a:buChar char="§"/>
            </a:pPr>
            <a:r>
              <a:rPr lang="es-ES" dirty="0"/>
              <a:t>Las prestaciones financieras comprendidas en el inciso d) del artículo 1, cuando correspondan a préstamos otorgados por entidades bancarias radicadas en países en los que sus bancos centrales u organismos equivalentes hayan adoptado los estándares internacionales de supervisión bancaria establecidos por el Comité de Bancos de Basilea.</a:t>
            </a:r>
            <a:r>
              <a:rPr lang="es-ES" sz="4800" dirty="0"/>
              <a:t> </a:t>
            </a:r>
          </a:p>
          <a:p>
            <a:pPr lvl="1">
              <a:buFont typeface="Wingdings" panose="05000000000000000000" pitchFamily="2" charset="2"/>
              <a:buChar char="§"/>
            </a:pPr>
            <a:endParaRPr lang="es-ES" sz="1400" dirty="0"/>
          </a:p>
        </p:txBody>
      </p:sp>
      <p:sp>
        <p:nvSpPr>
          <p:cNvPr id="3076" name="Slide Number Placeholder 3"/>
          <p:cNvSpPr>
            <a:spLocks noGrp="1"/>
          </p:cNvSpPr>
          <p:nvPr>
            <p:ph type="sldNum" sz="quarter" idx="12"/>
          </p:nvPr>
        </p:nvSpPr>
        <p:spPr>
          <a:noFill/>
        </p:spPr>
        <p:txBody>
          <a:bodyPr/>
          <a:lstStyle/>
          <a:p>
            <a:fld id="{A7423D52-1C0F-4675-9751-76FCD05085AF}" type="slidenum">
              <a:rPr lang="en-US" altLang="es-AR" smtClean="0"/>
              <a:pPr/>
              <a:t>30</a:t>
            </a:fld>
            <a:endParaRPr lang="en-US" altLang="es-AR"/>
          </a:p>
        </p:txBody>
      </p:sp>
    </p:spTree>
    <p:extLst>
      <p:ext uri="{BB962C8B-B14F-4D97-AF65-F5344CB8AC3E}">
        <p14:creationId xmlns:p14="http://schemas.microsoft.com/office/powerpoint/2010/main" val="3966541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14348" y="0"/>
            <a:ext cx="7772400" cy="1143000"/>
          </a:xfrm>
        </p:spPr>
        <p:txBody>
          <a:bodyPr>
            <a:normAutofit/>
          </a:bodyPr>
          <a:lstStyle/>
          <a:p>
            <a:r>
              <a:rPr lang="es-AR" altLang="es-AR" sz="3200" b="1" dirty="0"/>
              <a:t>IVA - Prestaciones de servicios</a:t>
            </a:r>
            <a:endParaRPr lang="en-US" altLang="es-AR" sz="3200" dirty="0"/>
          </a:p>
        </p:txBody>
      </p:sp>
      <p:sp>
        <p:nvSpPr>
          <p:cNvPr id="3" name="Content Placeholder 2"/>
          <p:cNvSpPr>
            <a:spLocks noGrp="1"/>
          </p:cNvSpPr>
          <p:nvPr>
            <p:ph idx="1"/>
          </p:nvPr>
        </p:nvSpPr>
        <p:spPr>
          <a:xfrm>
            <a:off x="357158" y="1285860"/>
            <a:ext cx="8208962" cy="4680520"/>
          </a:xfrm>
        </p:spPr>
        <p:txBody>
          <a:bodyPr>
            <a:normAutofit fontScale="77500" lnSpcReduction="20000"/>
          </a:bodyPr>
          <a:lstStyle/>
          <a:p>
            <a:r>
              <a:rPr lang="es-ES" b="1" u="sng" dirty="0"/>
              <a:t>Elemento espacial</a:t>
            </a:r>
            <a:r>
              <a:rPr lang="es-ES" dirty="0"/>
              <a:t>: utilización y/o explotación efectiva en el territorio del país o en el exterior. (importaciones / exportaciones de servicios).</a:t>
            </a:r>
          </a:p>
          <a:p>
            <a:endParaRPr lang="es-ES" dirty="0"/>
          </a:p>
          <a:p>
            <a:pPr marL="0" indent="0">
              <a:buNone/>
            </a:pPr>
            <a:r>
              <a:rPr lang="es-ES" dirty="0"/>
              <a:t>Servicio digitales (Ley 27430) provistos por no residentes.</a:t>
            </a:r>
          </a:p>
          <a:p>
            <a:endParaRPr lang="es-ES" dirty="0"/>
          </a:p>
          <a:p>
            <a:r>
              <a:rPr lang="es-ES" b="1" u="sng" dirty="0"/>
              <a:t>Elemento subjetivo</a:t>
            </a:r>
            <a:r>
              <a:rPr lang="es-ES" dirty="0"/>
              <a:t>: cualquier sujeto (</a:t>
            </a:r>
            <a:r>
              <a:rPr lang="es-ES" dirty="0" err="1"/>
              <a:t>habitualista</a:t>
            </a:r>
            <a:r>
              <a:rPr lang="es-ES" dirty="0"/>
              <a:t> o no)</a:t>
            </a:r>
          </a:p>
          <a:p>
            <a:endParaRPr lang="es-ES" dirty="0"/>
          </a:p>
          <a:p>
            <a:pPr marL="0" indent="0">
              <a:buNone/>
            </a:pPr>
            <a:r>
              <a:rPr lang="es-ES" dirty="0"/>
              <a:t>Ley 27346. Actividades en el país por sujetos del exterior. </a:t>
            </a:r>
            <a:r>
              <a:rPr lang="es-AR" dirty="0"/>
              <a:t>Responsables sustitutos.</a:t>
            </a:r>
          </a:p>
          <a:p>
            <a:endParaRPr lang="es-ES" dirty="0"/>
          </a:p>
          <a:p>
            <a:pPr marL="0" indent="0">
              <a:buNone/>
            </a:pPr>
            <a:r>
              <a:rPr lang="es-ES" dirty="0"/>
              <a:t>Nacimiento de la obligación tributaria.</a:t>
            </a:r>
            <a:r>
              <a:rPr lang="es-AR" sz="2000" b="1" dirty="0"/>
              <a:t>			</a:t>
            </a:r>
            <a:endParaRPr lang="en-US" sz="1800" dirty="0"/>
          </a:p>
        </p:txBody>
      </p:sp>
      <p:sp>
        <p:nvSpPr>
          <p:cNvPr id="3076" name="Slide Number Placeholder 3"/>
          <p:cNvSpPr>
            <a:spLocks noGrp="1"/>
          </p:cNvSpPr>
          <p:nvPr>
            <p:ph type="sldNum" sz="quarter" idx="12"/>
          </p:nvPr>
        </p:nvSpPr>
        <p:spPr>
          <a:noFill/>
        </p:spPr>
        <p:txBody>
          <a:bodyPr/>
          <a:lstStyle/>
          <a:p>
            <a:fld id="{A7423D52-1C0F-4675-9751-76FCD05085AF}" type="slidenum">
              <a:rPr lang="en-US" altLang="es-AR" smtClean="0"/>
              <a:pPr/>
              <a:t>4</a:t>
            </a:fld>
            <a:endParaRPr lang="en-US" altLang="es-AR"/>
          </a:p>
        </p:txBody>
      </p:sp>
    </p:spTree>
    <p:extLst>
      <p:ext uri="{BB962C8B-B14F-4D97-AF65-F5344CB8AC3E}">
        <p14:creationId xmlns:p14="http://schemas.microsoft.com/office/powerpoint/2010/main" val="4192085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14348" y="0"/>
            <a:ext cx="7772400" cy="1143000"/>
          </a:xfrm>
        </p:spPr>
        <p:txBody>
          <a:bodyPr>
            <a:normAutofit/>
          </a:bodyPr>
          <a:lstStyle/>
          <a:p>
            <a:br>
              <a:rPr lang="es-AR" altLang="es-AR" sz="3200" b="1" dirty="0"/>
            </a:br>
            <a:r>
              <a:rPr lang="es-AR" altLang="es-AR" sz="3200" b="1" dirty="0"/>
              <a:t>IVA - Prestaciones de servicios</a:t>
            </a:r>
            <a:endParaRPr lang="en-US" altLang="es-AR" sz="3200" dirty="0"/>
          </a:p>
        </p:txBody>
      </p:sp>
      <p:sp>
        <p:nvSpPr>
          <p:cNvPr id="3" name="Content Placeholder 2"/>
          <p:cNvSpPr>
            <a:spLocks noGrp="1"/>
          </p:cNvSpPr>
          <p:nvPr>
            <p:ph idx="1"/>
          </p:nvPr>
        </p:nvSpPr>
        <p:spPr>
          <a:xfrm>
            <a:off x="357158" y="908720"/>
            <a:ext cx="8208962" cy="4159364"/>
          </a:xfrm>
        </p:spPr>
        <p:txBody>
          <a:bodyPr>
            <a:noAutofit/>
          </a:bodyPr>
          <a:lstStyle/>
          <a:p>
            <a:pPr marL="0" indent="0" algn="just">
              <a:buNone/>
            </a:pPr>
            <a:endParaRPr lang="es-AR" b="1" dirty="0"/>
          </a:p>
          <a:p>
            <a:pPr marL="0" indent="0" algn="just">
              <a:buNone/>
            </a:pPr>
            <a:r>
              <a:rPr lang="es-AR" b="1" dirty="0"/>
              <a:t>Excepciones</a:t>
            </a:r>
          </a:p>
          <a:p>
            <a:pPr algn="just"/>
            <a:r>
              <a:rPr lang="es-ES" sz="2200" dirty="0"/>
              <a:t>Efectuadas por bares, restaurantes, etc. en lugares de trabajo, establecimientos sanitarios exentos o establecimientos de enseñanza, para uso exclusivo del personal, pacientes o acompañantes, o para el alumnado. </a:t>
            </a:r>
            <a:r>
              <a:rPr lang="es-AR" sz="2200" dirty="0"/>
              <a:t>Servicios de catering para empleados de empresa.</a:t>
            </a:r>
          </a:p>
          <a:p>
            <a:pPr algn="just"/>
            <a:endParaRPr lang="es-AR" sz="2200" dirty="0"/>
          </a:p>
          <a:p>
            <a:pPr algn="just"/>
            <a:r>
              <a:rPr lang="es-ES" sz="2200" dirty="0"/>
              <a:t>Servicios de las sociedades gerentes de los FCI.</a:t>
            </a:r>
          </a:p>
          <a:p>
            <a:pPr algn="just"/>
            <a:endParaRPr lang="es-ES" sz="2200" dirty="0"/>
          </a:p>
          <a:p>
            <a:pPr algn="just"/>
            <a:r>
              <a:rPr lang="es-AR" sz="2200" dirty="0"/>
              <a:t>Prestaciones generadas por instrumentos financieros derivados (salvo </a:t>
            </a:r>
            <a:r>
              <a:rPr lang="es-ES" sz="2200" dirty="0"/>
              <a:t>resolución mediante la entrega de bienes o prestación de servicios).</a:t>
            </a:r>
            <a:endParaRPr lang="en-US" sz="2200" dirty="0"/>
          </a:p>
        </p:txBody>
      </p:sp>
      <p:sp>
        <p:nvSpPr>
          <p:cNvPr id="3076" name="Slide Number Placeholder 3"/>
          <p:cNvSpPr>
            <a:spLocks noGrp="1"/>
          </p:cNvSpPr>
          <p:nvPr>
            <p:ph type="sldNum" sz="quarter" idx="12"/>
          </p:nvPr>
        </p:nvSpPr>
        <p:spPr>
          <a:noFill/>
        </p:spPr>
        <p:txBody>
          <a:bodyPr/>
          <a:lstStyle/>
          <a:p>
            <a:fld id="{A7423D52-1C0F-4675-9751-76FCD05085AF}" type="slidenum">
              <a:rPr lang="en-US" altLang="es-AR" smtClean="0"/>
              <a:pPr/>
              <a:t>5</a:t>
            </a:fld>
            <a:endParaRPr lang="en-US" altLang="es-AR"/>
          </a:p>
        </p:txBody>
      </p:sp>
    </p:spTree>
    <p:extLst>
      <p:ext uri="{BB962C8B-B14F-4D97-AF65-F5344CB8AC3E}">
        <p14:creationId xmlns:p14="http://schemas.microsoft.com/office/powerpoint/2010/main" val="2264368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14348" y="0"/>
            <a:ext cx="7772400" cy="1143000"/>
          </a:xfrm>
        </p:spPr>
        <p:txBody>
          <a:bodyPr>
            <a:normAutofit/>
          </a:bodyPr>
          <a:lstStyle/>
          <a:p>
            <a:r>
              <a:rPr lang="es-AR" altLang="es-AR" sz="3200" b="1" dirty="0"/>
              <a:t>IVA - Prestaciones de servicios</a:t>
            </a:r>
            <a:endParaRPr lang="en-US" altLang="es-AR" sz="3200" dirty="0"/>
          </a:p>
        </p:txBody>
      </p:sp>
      <p:sp>
        <p:nvSpPr>
          <p:cNvPr id="3" name="Content Placeholder 2"/>
          <p:cNvSpPr>
            <a:spLocks noGrp="1"/>
          </p:cNvSpPr>
          <p:nvPr>
            <p:ph idx="1"/>
          </p:nvPr>
        </p:nvSpPr>
        <p:spPr>
          <a:xfrm>
            <a:off x="357158" y="908720"/>
            <a:ext cx="8208962" cy="4159364"/>
          </a:xfrm>
        </p:spPr>
        <p:txBody>
          <a:bodyPr>
            <a:noAutofit/>
          </a:bodyPr>
          <a:lstStyle/>
          <a:p>
            <a:pPr marL="0" indent="0">
              <a:buNone/>
            </a:pPr>
            <a:r>
              <a:rPr lang="es-AR" b="1" dirty="0"/>
              <a:t>Cesión de Derechos</a:t>
            </a:r>
          </a:p>
          <a:p>
            <a:pPr algn="just"/>
            <a:r>
              <a:rPr lang="es-AR" sz="2400" dirty="0"/>
              <a:t>Transferencias o cesiones del uso o goce de derechos, excepto cuando </a:t>
            </a:r>
            <a:r>
              <a:rPr lang="es-ES" sz="2400" dirty="0"/>
              <a:t>los mismos impliquen una concesión de explotación industrial o </a:t>
            </a:r>
            <a:r>
              <a:rPr lang="es-AR" sz="2400" dirty="0"/>
              <a:t>comercial.</a:t>
            </a:r>
          </a:p>
          <a:p>
            <a:pPr algn="just"/>
            <a:endParaRPr lang="es-AR" sz="2400" dirty="0"/>
          </a:p>
          <a:p>
            <a:pPr algn="just"/>
            <a:r>
              <a:rPr lang="es-ES" sz="2400" dirty="0"/>
              <a:t>Derecho real de usufructo -constitución-.</a:t>
            </a:r>
          </a:p>
          <a:p>
            <a:pPr algn="just"/>
            <a:endParaRPr lang="es-ES" sz="2400" dirty="0"/>
          </a:p>
          <a:p>
            <a:pPr algn="just"/>
            <a:r>
              <a:rPr lang="es-AR" sz="2400" dirty="0"/>
              <a:t>Transferencias o cesiones de derechos o créditos, excepto cuando </a:t>
            </a:r>
            <a:r>
              <a:rPr lang="es-ES" sz="2400" dirty="0"/>
              <a:t>impliquen un servicio financiero. Exclusión de transferencias a fideicomisos (art.84 ley 24441).</a:t>
            </a:r>
          </a:p>
          <a:p>
            <a:pPr algn="just"/>
            <a:endParaRPr lang="es-ES" sz="2400" dirty="0"/>
          </a:p>
          <a:p>
            <a:pPr algn="just"/>
            <a:r>
              <a:rPr lang="es-AR" sz="2400" dirty="0"/>
              <a:t>Cesión participación concesión petrolera.</a:t>
            </a:r>
            <a:endParaRPr lang="en-US" sz="2400" dirty="0"/>
          </a:p>
        </p:txBody>
      </p:sp>
      <p:sp>
        <p:nvSpPr>
          <p:cNvPr id="3076" name="Slide Number Placeholder 3"/>
          <p:cNvSpPr>
            <a:spLocks noGrp="1"/>
          </p:cNvSpPr>
          <p:nvPr>
            <p:ph type="sldNum" sz="quarter" idx="12"/>
          </p:nvPr>
        </p:nvSpPr>
        <p:spPr>
          <a:noFill/>
        </p:spPr>
        <p:txBody>
          <a:bodyPr/>
          <a:lstStyle/>
          <a:p>
            <a:fld id="{A7423D52-1C0F-4675-9751-76FCD05085AF}" type="slidenum">
              <a:rPr lang="en-US" altLang="es-AR" smtClean="0"/>
              <a:pPr/>
              <a:t>6</a:t>
            </a:fld>
            <a:endParaRPr lang="en-US" altLang="es-AR"/>
          </a:p>
        </p:txBody>
      </p:sp>
    </p:spTree>
    <p:extLst>
      <p:ext uri="{BB962C8B-B14F-4D97-AF65-F5344CB8AC3E}">
        <p14:creationId xmlns:p14="http://schemas.microsoft.com/office/powerpoint/2010/main" val="2789045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14348" y="0"/>
            <a:ext cx="7772400" cy="1143000"/>
          </a:xfrm>
        </p:spPr>
        <p:txBody>
          <a:bodyPr>
            <a:normAutofit/>
          </a:bodyPr>
          <a:lstStyle/>
          <a:p>
            <a:br>
              <a:rPr lang="es-AR" altLang="es-AR" sz="3200" b="1" dirty="0"/>
            </a:br>
            <a:r>
              <a:rPr lang="es-AR" altLang="es-AR" sz="3200" b="1" dirty="0"/>
              <a:t>IVA - Prestaciones de servicios</a:t>
            </a:r>
            <a:endParaRPr lang="en-US" altLang="es-AR" sz="3200" dirty="0"/>
          </a:p>
        </p:txBody>
      </p:sp>
      <p:sp>
        <p:nvSpPr>
          <p:cNvPr id="3" name="Content Placeholder 2"/>
          <p:cNvSpPr>
            <a:spLocks noGrp="1"/>
          </p:cNvSpPr>
          <p:nvPr>
            <p:ph idx="1"/>
          </p:nvPr>
        </p:nvSpPr>
        <p:spPr>
          <a:xfrm>
            <a:off x="357158" y="908720"/>
            <a:ext cx="8208962" cy="4159364"/>
          </a:xfrm>
        </p:spPr>
        <p:txBody>
          <a:bodyPr>
            <a:noAutofit/>
          </a:bodyPr>
          <a:lstStyle/>
          <a:p>
            <a:pPr marL="0" indent="0">
              <a:buNone/>
            </a:pPr>
            <a:endParaRPr lang="es-AR" b="1" dirty="0"/>
          </a:p>
          <a:p>
            <a:pPr marL="0" indent="0">
              <a:buNone/>
            </a:pPr>
            <a:r>
              <a:rPr lang="es-AR" b="1" dirty="0"/>
              <a:t>Tratamiento de Intangibles</a:t>
            </a:r>
          </a:p>
          <a:p>
            <a:pPr lvl="1"/>
            <a:r>
              <a:rPr lang="es-AR" dirty="0"/>
              <a:t>Cesión del Valor Llave - Consulta del 14/04/1994</a:t>
            </a:r>
          </a:p>
          <a:p>
            <a:pPr lvl="1"/>
            <a:r>
              <a:rPr lang="es-AR" dirty="0"/>
              <a:t>Transferencia Marcas.</a:t>
            </a:r>
          </a:p>
          <a:p>
            <a:pPr lvl="1"/>
            <a:r>
              <a:rPr lang="es-AR" dirty="0"/>
              <a:t>Software (art. 3º, </a:t>
            </a:r>
            <a:r>
              <a:rPr lang="es-AR" dirty="0" err="1"/>
              <a:t>inc.e</a:t>
            </a:r>
            <a:r>
              <a:rPr lang="es-AR" dirty="0"/>
              <a:t>, </a:t>
            </a:r>
            <a:r>
              <a:rPr lang="es-AR" dirty="0" err="1"/>
              <a:t>pto</a:t>
            </a:r>
            <a:r>
              <a:rPr lang="es-AR" dirty="0"/>
              <a:t> 21.c)</a:t>
            </a:r>
          </a:p>
          <a:p>
            <a:pPr marL="0" indent="0">
              <a:buNone/>
            </a:pPr>
            <a:r>
              <a:rPr lang="es-AR" b="1" dirty="0"/>
              <a:t>Derechos Intelectuales</a:t>
            </a:r>
            <a:endParaRPr lang="es-AR" sz="2400" dirty="0"/>
          </a:p>
          <a:p>
            <a:pPr lvl="1">
              <a:buFont typeface="Wingdings" panose="05000000000000000000" pitchFamily="2" charset="2"/>
              <a:buChar char="Ø"/>
            </a:pPr>
            <a:r>
              <a:rPr lang="es-ES" sz="2400" dirty="0"/>
              <a:t>Cesión de señal de TV. Concesión de explotación. Art. 8° DR.</a:t>
            </a:r>
          </a:p>
          <a:p>
            <a:pPr marL="0" indent="0">
              <a:buNone/>
            </a:pPr>
            <a:r>
              <a:rPr lang="es-AR" b="1" dirty="0"/>
              <a:t>Franquicias Comerciales</a:t>
            </a:r>
          </a:p>
          <a:p>
            <a:pPr lvl="1"/>
            <a:r>
              <a:rPr lang="es-AR" sz="2400" dirty="0"/>
              <a:t>Ingresos originados a través de un contrato de "</a:t>
            </a:r>
            <a:r>
              <a:rPr lang="es-AR" sz="2400" dirty="0" err="1"/>
              <a:t>franchising</a:t>
            </a:r>
            <a:r>
              <a:rPr lang="es-AR" sz="2400" dirty="0"/>
              <a:t>“.</a:t>
            </a:r>
            <a:endParaRPr lang="en-US" sz="2400" dirty="0"/>
          </a:p>
        </p:txBody>
      </p:sp>
      <p:sp>
        <p:nvSpPr>
          <p:cNvPr id="3076" name="Slide Number Placeholder 3"/>
          <p:cNvSpPr>
            <a:spLocks noGrp="1"/>
          </p:cNvSpPr>
          <p:nvPr>
            <p:ph type="sldNum" sz="quarter" idx="12"/>
          </p:nvPr>
        </p:nvSpPr>
        <p:spPr>
          <a:noFill/>
        </p:spPr>
        <p:txBody>
          <a:bodyPr/>
          <a:lstStyle/>
          <a:p>
            <a:fld id="{A7423D52-1C0F-4675-9751-76FCD05085AF}" type="slidenum">
              <a:rPr lang="en-US" altLang="es-AR" smtClean="0"/>
              <a:pPr/>
              <a:t>7</a:t>
            </a:fld>
            <a:endParaRPr lang="en-US" altLang="es-AR"/>
          </a:p>
        </p:txBody>
      </p:sp>
    </p:spTree>
    <p:extLst>
      <p:ext uri="{BB962C8B-B14F-4D97-AF65-F5344CB8AC3E}">
        <p14:creationId xmlns:p14="http://schemas.microsoft.com/office/powerpoint/2010/main" val="3973512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928824-5021-26CC-FE3F-5EE2A386DEB6}"/>
            </a:ext>
          </a:extLst>
        </p:cNvPr>
        <p:cNvGrpSpPr/>
        <p:nvPr/>
      </p:nvGrpSpPr>
      <p:grpSpPr>
        <a:xfrm>
          <a:off x="0" y="0"/>
          <a:ext cx="0" cy="0"/>
          <a:chOff x="0" y="0"/>
          <a:chExt cx="0" cy="0"/>
        </a:xfrm>
      </p:grpSpPr>
      <p:sp>
        <p:nvSpPr>
          <p:cNvPr id="3074" name="Title 1">
            <a:extLst>
              <a:ext uri="{FF2B5EF4-FFF2-40B4-BE49-F238E27FC236}">
                <a16:creationId xmlns:a16="http://schemas.microsoft.com/office/drawing/2014/main" id="{35D15D09-589F-3ACE-A753-9B57B7A88850}"/>
              </a:ext>
            </a:extLst>
          </p:cNvPr>
          <p:cNvSpPr>
            <a:spLocks noGrp="1"/>
          </p:cNvSpPr>
          <p:nvPr>
            <p:ph type="title"/>
          </p:nvPr>
        </p:nvSpPr>
        <p:spPr>
          <a:xfrm>
            <a:off x="714348" y="0"/>
            <a:ext cx="7772400" cy="1143000"/>
          </a:xfrm>
        </p:spPr>
        <p:txBody>
          <a:bodyPr>
            <a:normAutofit/>
          </a:bodyPr>
          <a:lstStyle/>
          <a:p>
            <a:r>
              <a:rPr lang="es-AR" altLang="es-AR" sz="3200" b="1" dirty="0"/>
              <a:t>IVA - Exenciones</a:t>
            </a:r>
            <a:endParaRPr lang="en-US" altLang="es-AR" sz="3200" dirty="0"/>
          </a:p>
        </p:txBody>
      </p:sp>
      <p:sp>
        <p:nvSpPr>
          <p:cNvPr id="3" name="Content Placeholder 2">
            <a:extLst>
              <a:ext uri="{FF2B5EF4-FFF2-40B4-BE49-F238E27FC236}">
                <a16:creationId xmlns:a16="http://schemas.microsoft.com/office/drawing/2014/main" id="{63AFCF3B-1604-E56E-2598-B11491B63D3B}"/>
              </a:ext>
            </a:extLst>
          </p:cNvPr>
          <p:cNvSpPr>
            <a:spLocks noGrp="1"/>
          </p:cNvSpPr>
          <p:nvPr>
            <p:ph idx="1"/>
          </p:nvPr>
        </p:nvSpPr>
        <p:spPr>
          <a:xfrm>
            <a:off x="357158" y="1285860"/>
            <a:ext cx="8208962" cy="4680520"/>
          </a:xfrm>
        </p:spPr>
        <p:txBody>
          <a:bodyPr>
            <a:noAutofit/>
          </a:bodyPr>
          <a:lstStyle/>
          <a:p>
            <a:pPr marL="0" indent="0" eaLnBrk="1" hangingPunct="1">
              <a:buNone/>
              <a:defRPr/>
            </a:pPr>
            <a:r>
              <a:rPr lang="es-AR" sz="2800" b="1" dirty="0"/>
              <a:t>Exenciones</a:t>
            </a:r>
          </a:p>
          <a:p>
            <a:pPr marL="0" indent="0" eaLnBrk="1" hangingPunct="1">
              <a:buNone/>
              <a:defRPr/>
            </a:pPr>
            <a:endParaRPr lang="es-AR" sz="2800" b="1" dirty="0"/>
          </a:p>
          <a:p>
            <a:pPr marL="0" indent="0" algn="just" eaLnBrk="1" hangingPunct="1">
              <a:buNone/>
              <a:defRPr/>
            </a:pPr>
            <a:r>
              <a:rPr lang="es-ES" sz="2400" b="1" i="0" dirty="0">
                <a:solidFill>
                  <a:srgbClr val="000000"/>
                </a:solidFill>
                <a:effectLst/>
                <a:latin typeface="Verdana" panose="020B0604030504040204" pitchFamily="34" charset="0"/>
              </a:rPr>
              <a:t>Art. 7 -</a:t>
            </a:r>
            <a:r>
              <a:rPr lang="es-ES" sz="2400" b="0" i="0" dirty="0">
                <a:solidFill>
                  <a:srgbClr val="000000"/>
                </a:solidFill>
                <a:effectLst/>
                <a:latin typeface="Verdana" panose="020B0604030504040204" pitchFamily="34" charset="0"/>
              </a:rPr>
              <a:t> Estarán exentas del impuesto establecido por la presente ley, las ventas, las locaciones indicadas en el inciso c) del artículo 3 y las importaciones definitivas que tengan por objeto las cosas muebles incluidas en este artículo y las locaciones y prestaciones comprendidas en el mismo, que se indican a continuación</a:t>
            </a:r>
            <a:endParaRPr lang="es-AR" sz="2400" b="1" dirty="0"/>
          </a:p>
        </p:txBody>
      </p:sp>
      <p:sp>
        <p:nvSpPr>
          <p:cNvPr id="3076" name="Slide Number Placeholder 3">
            <a:extLst>
              <a:ext uri="{FF2B5EF4-FFF2-40B4-BE49-F238E27FC236}">
                <a16:creationId xmlns:a16="http://schemas.microsoft.com/office/drawing/2014/main" id="{60AEED36-01DC-8678-1344-637941B67A2C}"/>
              </a:ext>
            </a:extLst>
          </p:cNvPr>
          <p:cNvSpPr>
            <a:spLocks noGrp="1"/>
          </p:cNvSpPr>
          <p:nvPr>
            <p:ph type="sldNum" sz="quarter" idx="12"/>
          </p:nvPr>
        </p:nvSpPr>
        <p:spPr>
          <a:noFill/>
        </p:spPr>
        <p:txBody>
          <a:bodyPr/>
          <a:lstStyle/>
          <a:p>
            <a:fld id="{A7423D52-1C0F-4675-9751-76FCD05085AF}" type="slidenum">
              <a:rPr lang="en-US" altLang="es-AR" smtClean="0"/>
              <a:pPr/>
              <a:t>8</a:t>
            </a:fld>
            <a:endParaRPr lang="en-US" altLang="es-AR"/>
          </a:p>
        </p:txBody>
      </p:sp>
    </p:spTree>
    <p:extLst>
      <p:ext uri="{BB962C8B-B14F-4D97-AF65-F5344CB8AC3E}">
        <p14:creationId xmlns:p14="http://schemas.microsoft.com/office/powerpoint/2010/main" val="660447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a:extLst>
            <a:ext uri="{FF2B5EF4-FFF2-40B4-BE49-F238E27FC236}">
              <a16:creationId xmlns:a16="http://schemas.microsoft.com/office/drawing/2014/main" id="{D8194C94-0ECE-9403-9332-938E09728DBE}"/>
            </a:ext>
          </a:extLst>
        </p:cNvPr>
        <p:cNvGrpSpPr/>
        <p:nvPr/>
      </p:nvGrpSpPr>
      <p:grpSpPr>
        <a:xfrm>
          <a:off x="0" y="0"/>
          <a:ext cx="0" cy="0"/>
          <a:chOff x="0" y="0"/>
          <a:chExt cx="0" cy="0"/>
        </a:xfrm>
      </p:grpSpPr>
      <p:sp>
        <p:nvSpPr>
          <p:cNvPr id="3074" name="Title 1">
            <a:extLst>
              <a:ext uri="{FF2B5EF4-FFF2-40B4-BE49-F238E27FC236}">
                <a16:creationId xmlns:a16="http://schemas.microsoft.com/office/drawing/2014/main" id="{F6A6181F-DB3E-6F48-10C4-762A03779ACF}"/>
              </a:ext>
            </a:extLst>
          </p:cNvPr>
          <p:cNvSpPr>
            <a:spLocks noGrp="1"/>
          </p:cNvSpPr>
          <p:nvPr>
            <p:ph type="title"/>
          </p:nvPr>
        </p:nvSpPr>
        <p:spPr>
          <a:xfrm>
            <a:off x="714348" y="0"/>
            <a:ext cx="7772400" cy="1143000"/>
          </a:xfrm>
        </p:spPr>
        <p:txBody>
          <a:bodyPr>
            <a:normAutofit/>
          </a:bodyPr>
          <a:lstStyle/>
          <a:p>
            <a:r>
              <a:rPr lang="es-AR" altLang="es-AR" sz="3200" b="1" dirty="0"/>
              <a:t>IVA - Prestaciones de servicios</a:t>
            </a:r>
            <a:endParaRPr lang="en-US" altLang="es-AR" sz="3200" dirty="0"/>
          </a:p>
        </p:txBody>
      </p:sp>
      <p:sp>
        <p:nvSpPr>
          <p:cNvPr id="3" name="Content Placeholder 2">
            <a:extLst>
              <a:ext uri="{FF2B5EF4-FFF2-40B4-BE49-F238E27FC236}">
                <a16:creationId xmlns:a16="http://schemas.microsoft.com/office/drawing/2014/main" id="{ED0D7B94-E8C3-3644-15E2-9395E58B8850}"/>
              </a:ext>
            </a:extLst>
          </p:cNvPr>
          <p:cNvSpPr>
            <a:spLocks noGrp="1"/>
          </p:cNvSpPr>
          <p:nvPr>
            <p:ph idx="1"/>
          </p:nvPr>
        </p:nvSpPr>
        <p:spPr>
          <a:xfrm>
            <a:off x="357158" y="1285860"/>
            <a:ext cx="8208962" cy="4680520"/>
          </a:xfrm>
        </p:spPr>
        <p:txBody>
          <a:bodyPr>
            <a:noAutofit/>
          </a:bodyPr>
          <a:lstStyle/>
          <a:p>
            <a:pPr marL="0" indent="0" eaLnBrk="1" hangingPunct="1">
              <a:buNone/>
              <a:defRPr/>
            </a:pPr>
            <a:r>
              <a:rPr lang="es-AR" sz="2800" b="1" dirty="0"/>
              <a:t>Exenciones – Venta de cosas muebles</a:t>
            </a:r>
          </a:p>
          <a:p>
            <a:pPr marL="0" indent="0" eaLnBrk="1" hangingPunct="1">
              <a:buNone/>
              <a:defRPr/>
            </a:pPr>
            <a:endParaRPr lang="es-AR" sz="2800" b="1" dirty="0"/>
          </a:p>
          <a:p>
            <a:pPr marL="0" indent="0" algn="just">
              <a:spcBef>
                <a:spcPts val="400"/>
              </a:spcBef>
              <a:spcAft>
                <a:spcPts val="0"/>
              </a:spcAft>
              <a:buNone/>
            </a:pPr>
            <a:r>
              <a:rPr lang="es-ES" sz="2000" b="0" i="0" dirty="0">
                <a:solidFill>
                  <a:srgbClr val="000000"/>
                </a:solidFill>
                <a:effectLst/>
                <a:latin typeface="Verdana" panose="020B0604030504040204" pitchFamily="34" charset="0"/>
              </a:rPr>
              <a:t>g) Aeronaves concebidas para el transporte de pasajeros y/o cargas destinadas a esas actividades, así como también las utilizadas en la defensa y seguridad, en este último caso incluidas sus partes y componentes.</a:t>
            </a:r>
          </a:p>
          <a:p>
            <a:pPr marL="0" indent="0" algn="just">
              <a:spcBef>
                <a:spcPts val="400"/>
              </a:spcBef>
              <a:spcAft>
                <a:spcPts val="0"/>
              </a:spcAft>
              <a:buNone/>
            </a:pPr>
            <a:endParaRPr lang="es-ES" sz="2000" b="0" i="0" dirty="0">
              <a:solidFill>
                <a:srgbClr val="000000"/>
              </a:solidFill>
              <a:effectLst/>
              <a:latin typeface="Verdana" panose="020B0604030504040204" pitchFamily="34" charset="0"/>
            </a:endParaRPr>
          </a:p>
          <a:p>
            <a:pPr marL="0" indent="0" algn="just">
              <a:spcBef>
                <a:spcPts val="400"/>
              </a:spcBef>
              <a:spcAft>
                <a:spcPts val="0"/>
              </a:spcAft>
              <a:buNone/>
            </a:pPr>
            <a:r>
              <a:rPr lang="es-ES" sz="2000" b="0" i="0" dirty="0">
                <a:solidFill>
                  <a:srgbClr val="000000"/>
                </a:solidFill>
                <a:effectLst/>
                <a:latin typeface="Verdana" panose="020B0604030504040204" pitchFamily="34" charset="0"/>
              </a:rPr>
              <a:t>Las embarcaciones y artefactos navales, incluidas sus partes y componentes, cuando el adquirente sea el Estado Nacional u organismos centralizados o descentralizados de su dependencia</a:t>
            </a:r>
          </a:p>
          <a:p>
            <a:pPr marL="0" indent="0" eaLnBrk="1" hangingPunct="1">
              <a:buNone/>
              <a:defRPr/>
            </a:pPr>
            <a:endParaRPr lang="es-AR" sz="2800" b="1" dirty="0"/>
          </a:p>
          <a:p>
            <a:pPr lvl="1">
              <a:buFont typeface="+mj-lt"/>
              <a:buAutoNum type="arabicPeriod"/>
              <a:defRPr/>
            </a:pPr>
            <a:endParaRPr lang="es-AR" sz="1800" dirty="0"/>
          </a:p>
          <a:p>
            <a:pPr marL="457200" lvl="1" indent="0">
              <a:buNone/>
              <a:defRPr/>
            </a:pPr>
            <a:endParaRPr lang="es-AR" sz="1800" dirty="0"/>
          </a:p>
        </p:txBody>
      </p:sp>
      <p:sp>
        <p:nvSpPr>
          <p:cNvPr id="3076" name="Slide Number Placeholder 3">
            <a:extLst>
              <a:ext uri="{FF2B5EF4-FFF2-40B4-BE49-F238E27FC236}">
                <a16:creationId xmlns:a16="http://schemas.microsoft.com/office/drawing/2014/main" id="{365DDBBB-A713-FF2F-245D-9EAE6A1751E8}"/>
              </a:ext>
            </a:extLst>
          </p:cNvPr>
          <p:cNvSpPr>
            <a:spLocks noGrp="1"/>
          </p:cNvSpPr>
          <p:nvPr>
            <p:ph type="sldNum" sz="quarter" idx="12"/>
          </p:nvPr>
        </p:nvSpPr>
        <p:spPr>
          <a:noFill/>
        </p:spPr>
        <p:txBody>
          <a:bodyPr/>
          <a:lstStyle/>
          <a:p>
            <a:fld id="{A7423D52-1C0F-4675-9751-76FCD05085AF}" type="slidenum">
              <a:rPr lang="en-US" altLang="es-AR" smtClean="0"/>
              <a:pPr/>
              <a:t>9</a:t>
            </a:fld>
            <a:endParaRPr lang="en-US" altLang="es-AR"/>
          </a:p>
        </p:txBody>
      </p:sp>
    </p:spTree>
    <p:extLst>
      <p:ext uri="{BB962C8B-B14F-4D97-AF65-F5344CB8AC3E}">
        <p14:creationId xmlns:p14="http://schemas.microsoft.com/office/powerpoint/2010/main" val="1565886090"/>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4867</TotalTime>
  <Words>3491</Words>
  <Application>Microsoft Office PowerPoint</Application>
  <PresentationFormat>Presentación en pantalla (4:3)</PresentationFormat>
  <Paragraphs>342</Paragraphs>
  <Slides>30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30</vt:i4>
      </vt:variant>
    </vt:vector>
  </HeadingPairs>
  <TitlesOfParts>
    <vt:vector size="35" baseType="lpstr">
      <vt:lpstr>Arial</vt:lpstr>
      <vt:lpstr>Calibri</vt:lpstr>
      <vt:lpstr>Verdana</vt:lpstr>
      <vt:lpstr>Wingdings</vt:lpstr>
      <vt:lpstr>Tema de Office</vt:lpstr>
      <vt:lpstr>ASOCIACION ARGENTINA DE ESTUDIOS FISCALES</vt:lpstr>
      <vt:lpstr>IVA - Prestaciones de servicios</vt:lpstr>
      <vt:lpstr>IVA - Prestaciones de servicios</vt:lpstr>
      <vt:lpstr>IVA - Prestaciones de servicios</vt:lpstr>
      <vt:lpstr> IVA - Prestaciones de servicios</vt:lpstr>
      <vt:lpstr>IVA - Prestaciones de servicios</vt:lpstr>
      <vt:lpstr> IVA - Prestaciones de servicios</vt:lpstr>
      <vt:lpstr>IVA - Exenciones</vt:lpstr>
      <vt:lpstr>IVA - Prestaciones de servicios</vt:lpstr>
      <vt:lpstr>IVA - Prestaciones de servicios</vt:lpstr>
      <vt:lpstr>IVA - Prestaciones de servicios</vt:lpstr>
      <vt:lpstr>IVA - Prestaciones de servicios</vt:lpstr>
      <vt:lpstr>IVA - Prestaciones de servicios</vt:lpstr>
      <vt:lpstr>IVA - Prestaciones de servicios</vt:lpstr>
      <vt:lpstr>IVA - Prestaciones de servicios</vt:lpstr>
      <vt:lpstr>IVA - Prestaciones de servicios</vt:lpstr>
      <vt:lpstr>IVA - Prestaciones de servicios</vt:lpstr>
      <vt:lpstr>IVA - Prestaciones de servicios</vt:lpstr>
      <vt:lpstr>IVA - Prestaciones de servicios</vt:lpstr>
      <vt:lpstr>IVA - Prestaciones de servicios</vt:lpstr>
      <vt:lpstr>IVA - Prestaciones de servicios</vt:lpstr>
      <vt:lpstr>IVA - Prestaciones de servicios</vt:lpstr>
      <vt:lpstr>IVA - Prestaciones de servicios</vt:lpstr>
      <vt:lpstr>IVA - Prestaciones de servicios</vt:lpstr>
      <vt:lpstr>IVA - Prestaciones de servicios</vt:lpstr>
      <vt:lpstr>IVA - Prestaciones de servicios</vt:lpstr>
      <vt:lpstr>IVA - Prestaciones de servicios</vt:lpstr>
      <vt:lpstr>IVA - Prestaciones de servicios</vt:lpstr>
      <vt:lpstr>IVA - Prestaciones de servicios</vt:lpstr>
      <vt:lpstr>IVA - Prestaciones de servicios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Universidad Nacional de Entre Ríos Facultad de Ciencias de la Administración</dc:title>
  <dc:creator>rmalvitano</dc:creator>
  <cp:lastModifiedBy>Autor</cp:lastModifiedBy>
  <cp:revision>286</cp:revision>
  <dcterms:created xsi:type="dcterms:W3CDTF">2018-05-04T18:05:40Z</dcterms:created>
  <dcterms:modified xsi:type="dcterms:W3CDTF">2024-04-02T17:29:23Z</dcterms:modified>
</cp:coreProperties>
</file>