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670675" cy="9777413"/>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91"/>
  </p:normalViewPr>
  <p:slideViewPr>
    <p:cSldViewPr snapToGrid="0">
      <p:cViewPr varScale="1">
        <p:scale>
          <a:sx n="122" d="100"/>
          <a:sy n="122" d="100"/>
        </p:scale>
        <p:origin x="1464"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2" name="PlaceHolder 1"/>
          <p:cNvSpPr>
            <a:spLocks noGrp="1" noRot="1" noChangeAspect="1"/>
          </p:cNvSpPr>
          <p:nvPr>
            <p:ph type="sldImg"/>
          </p:nvPr>
        </p:nvSpPr>
        <p:spPr>
          <a:xfrm>
            <a:off x="0" y="812520"/>
            <a:ext cx="0" cy="0"/>
          </a:xfrm>
          <a:prstGeom prst="rect">
            <a:avLst/>
          </a:prstGeom>
          <a:noFill/>
          <a:ln w="0">
            <a:noFill/>
          </a:ln>
        </p:spPr>
        <p:txBody>
          <a:bodyPr lIns="0" tIns="0" rIns="0" bIns="0" anchor="ctr">
            <a:noAutofit/>
          </a:bodyPr>
          <a:lstStyle/>
          <a:p>
            <a:pPr algn="ctr"/>
            <a:r>
              <a:rPr lang="es-AR" sz="4400" b="0" strike="noStrike" spc="-1">
                <a:solidFill>
                  <a:srgbClr val="000000"/>
                </a:solidFill>
                <a:latin typeface="Arial"/>
              </a:rPr>
              <a:t>Pulse para desplazar la diapositiva</a:t>
            </a:r>
          </a:p>
        </p:txBody>
      </p:sp>
      <p:sp>
        <p:nvSpPr>
          <p:cNvPr id="43"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216000">
              <a:buNone/>
            </a:pPr>
            <a:r>
              <a:rPr lang="es-AR" sz="2000" b="0" strike="noStrike" spc="-1">
                <a:solidFill>
                  <a:srgbClr val="000000"/>
                </a:solidFill>
                <a:latin typeface="Arial"/>
              </a:rPr>
              <a:t>Pulse para editar el formato de las notas</a:t>
            </a:r>
          </a:p>
        </p:txBody>
      </p:sp>
      <p:sp>
        <p:nvSpPr>
          <p:cNvPr id="44"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es-AR" sz="1400" b="0" strike="noStrike" spc="-1">
                <a:solidFill>
                  <a:srgbClr val="000000"/>
                </a:solidFill>
                <a:latin typeface="Times New Roman"/>
              </a:rPr>
              <a:t>&lt;cabecera&gt;</a:t>
            </a:r>
          </a:p>
        </p:txBody>
      </p:sp>
      <p:sp>
        <p:nvSpPr>
          <p:cNvPr id="45" name="PlaceHolder 4"/>
          <p:cNvSpPr>
            <a:spLocks noGrp="1"/>
          </p:cNvSpPr>
          <p:nvPr>
            <p:ph type="dt" idx="1"/>
          </p:nvPr>
        </p:nvSpPr>
        <p:spPr>
          <a:xfrm>
            <a:off x="4278960" y="0"/>
            <a:ext cx="3280680" cy="534240"/>
          </a:xfrm>
          <a:prstGeom prst="rect">
            <a:avLst/>
          </a:prstGeom>
          <a:noFill/>
          <a:ln w="0">
            <a:noFill/>
          </a:ln>
        </p:spPr>
        <p:txBody>
          <a:bodyPr lIns="0" tIns="0" rIns="0" bIns="0" anchor="t">
            <a:noAutofit/>
          </a:bodyPr>
          <a:lstStyle>
            <a:lvl1pPr indent="0" algn="r">
              <a:buNone/>
              <a:defRPr lang="es-AR" sz="1400" b="0" strike="noStrike" spc="-1">
                <a:solidFill>
                  <a:srgbClr val="000000"/>
                </a:solidFill>
                <a:latin typeface="Times New Roman"/>
              </a:defRPr>
            </a:lvl1pPr>
          </a:lstStyle>
          <a:p>
            <a:pPr indent="0" algn="r">
              <a:buNone/>
            </a:pPr>
            <a:r>
              <a:rPr lang="es-AR" sz="1400" b="0" strike="noStrike" spc="-1">
                <a:solidFill>
                  <a:srgbClr val="000000"/>
                </a:solidFill>
                <a:latin typeface="Times New Roman"/>
              </a:rPr>
              <a:t>&lt;fecha/hora&gt;</a:t>
            </a:r>
          </a:p>
        </p:txBody>
      </p:sp>
      <p:sp>
        <p:nvSpPr>
          <p:cNvPr id="46" name="PlaceHolder 5"/>
          <p:cNvSpPr>
            <a:spLocks noGrp="1"/>
          </p:cNvSpPr>
          <p:nvPr>
            <p:ph type="ftr" idx="2"/>
          </p:nvPr>
        </p:nvSpPr>
        <p:spPr>
          <a:xfrm>
            <a:off x="0" y="10157400"/>
            <a:ext cx="3280680" cy="534240"/>
          </a:xfrm>
          <a:prstGeom prst="rect">
            <a:avLst/>
          </a:prstGeom>
          <a:noFill/>
          <a:ln w="0">
            <a:noFill/>
          </a:ln>
        </p:spPr>
        <p:txBody>
          <a:bodyPr lIns="0" tIns="0" rIns="0" bIns="0" anchor="b">
            <a:noAutofit/>
          </a:bodyPr>
          <a:lstStyle>
            <a:lvl1pPr indent="0">
              <a:buNone/>
              <a:defRPr lang="es-AR" sz="1400" b="0" strike="noStrike" spc="-1">
                <a:solidFill>
                  <a:srgbClr val="000000"/>
                </a:solidFill>
                <a:latin typeface="Times New Roman"/>
              </a:defRPr>
            </a:lvl1pPr>
          </a:lstStyle>
          <a:p>
            <a:pPr indent="0">
              <a:buNone/>
            </a:pPr>
            <a:r>
              <a:rPr lang="es-AR" sz="1400" b="0" strike="noStrike" spc="-1">
                <a:solidFill>
                  <a:srgbClr val="000000"/>
                </a:solidFill>
                <a:latin typeface="Times New Roman"/>
              </a:rPr>
              <a:t>&lt;pie de página&gt;</a:t>
            </a:r>
          </a:p>
        </p:txBody>
      </p:sp>
      <p:sp>
        <p:nvSpPr>
          <p:cNvPr id="47" name="PlaceHolder 6"/>
          <p:cNvSpPr>
            <a:spLocks noGrp="1"/>
          </p:cNvSpPr>
          <p:nvPr>
            <p:ph type="sldNum" idx="3"/>
          </p:nvPr>
        </p:nvSpPr>
        <p:spPr>
          <a:xfrm>
            <a:off x="4278960" y="10157400"/>
            <a:ext cx="3280680" cy="534240"/>
          </a:xfrm>
          <a:prstGeom prst="rect">
            <a:avLst/>
          </a:prstGeom>
          <a:noFill/>
          <a:ln w="0">
            <a:noFill/>
          </a:ln>
        </p:spPr>
        <p:txBody>
          <a:bodyPr lIns="0" tIns="0" rIns="0" bIns="0" anchor="b">
            <a:noAutofit/>
          </a:bodyPr>
          <a:lstStyle>
            <a:lvl1pPr indent="0" algn="r">
              <a:buNone/>
              <a:defRPr lang="es-AR" sz="1400" b="0" strike="noStrike" spc="-1">
                <a:solidFill>
                  <a:srgbClr val="000000"/>
                </a:solidFill>
                <a:latin typeface="Times New Roman"/>
              </a:defRPr>
            </a:lvl1pPr>
          </a:lstStyle>
          <a:p>
            <a:pPr indent="0" algn="r">
              <a:buNone/>
            </a:pPr>
            <a:fld id="{0EC33AC9-BF53-4379-9960-B2BF91C08115}" type="slidenum">
              <a:rPr lang="es-AR" sz="1400" b="0" strike="noStrike" spc="-1">
                <a:solidFill>
                  <a:srgbClr val="000000"/>
                </a:solidFill>
                <a:latin typeface="Times New Roman"/>
              </a:rPr>
              <a:t>‹Nº›</a:t>
            </a:fld>
            <a:endParaRPr lang="es-AR"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PlaceHolder 1"/>
          <p:cNvSpPr>
            <a:spLocks noGrp="1" noRot="1" noChangeAspect="1"/>
          </p:cNvSpPr>
          <p:nvPr>
            <p:ph type="sldImg"/>
          </p:nvPr>
        </p:nvSpPr>
        <p:spPr>
          <a:xfrm>
            <a:off x="600120" y="779400"/>
            <a:ext cx="5130360" cy="3846240"/>
          </a:xfrm>
          <a:prstGeom prst="rect">
            <a:avLst/>
          </a:prstGeom>
          <a:ln w="0">
            <a:noFill/>
          </a:ln>
        </p:spPr>
      </p:sp>
      <p:sp>
        <p:nvSpPr>
          <p:cNvPr id="191" name="CustomShape 2"/>
          <p:cNvSpPr/>
          <p:nvPr/>
        </p:nvSpPr>
        <p:spPr>
          <a:xfrm>
            <a:off x="633240" y="4876920"/>
            <a:ext cx="5060520" cy="4614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192"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PlaceHolder 1"/>
          <p:cNvSpPr>
            <a:spLocks noGrp="1" noRot="1" noChangeAspect="1"/>
          </p:cNvSpPr>
          <p:nvPr>
            <p:ph type="sldImg"/>
          </p:nvPr>
        </p:nvSpPr>
        <p:spPr>
          <a:xfrm>
            <a:off x="890640" y="743040"/>
            <a:ext cx="4884480" cy="3661920"/>
          </a:xfrm>
          <a:prstGeom prst="rect">
            <a:avLst/>
          </a:prstGeom>
          <a:ln w="0">
            <a:noFill/>
          </a:ln>
        </p:spPr>
      </p:sp>
      <p:sp>
        <p:nvSpPr>
          <p:cNvPr id="218"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19"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PlaceHolder 1"/>
          <p:cNvSpPr>
            <a:spLocks noGrp="1" noRot="1" noChangeAspect="1"/>
          </p:cNvSpPr>
          <p:nvPr>
            <p:ph type="sldImg"/>
          </p:nvPr>
        </p:nvSpPr>
        <p:spPr>
          <a:xfrm>
            <a:off x="890640" y="743040"/>
            <a:ext cx="4884480" cy="3661920"/>
          </a:xfrm>
          <a:prstGeom prst="rect">
            <a:avLst/>
          </a:prstGeom>
          <a:ln w="0">
            <a:noFill/>
          </a:ln>
        </p:spPr>
      </p:sp>
      <p:sp>
        <p:nvSpPr>
          <p:cNvPr id="221"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22"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PlaceHolder 1"/>
          <p:cNvSpPr>
            <a:spLocks noGrp="1" noRot="1" noChangeAspect="1"/>
          </p:cNvSpPr>
          <p:nvPr>
            <p:ph type="sldImg"/>
          </p:nvPr>
        </p:nvSpPr>
        <p:spPr>
          <a:xfrm>
            <a:off x="890640" y="743040"/>
            <a:ext cx="4884480" cy="3661920"/>
          </a:xfrm>
          <a:prstGeom prst="rect">
            <a:avLst/>
          </a:prstGeom>
          <a:ln w="0">
            <a:noFill/>
          </a:ln>
        </p:spPr>
      </p:sp>
      <p:sp>
        <p:nvSpPr>
          <p:cNvPr id="224"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25"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PlaceHolder 1"/>
          <p:cNvSpPr>
            <a:spLocks noGrp="1" noRot="1" noChangeAspect="1"/>
          </p:cNvSpPr>
          <p:nvPr>
            <p:ph type="sldImg"/>
          </p:nvPr>
        </p:nvSpPr>
        <p:spPr>
          <a:xfrm>
            <a:off x="890640" y="743040"/>
            <a:ext cx="4884480" cy="3661920"/>
          </a:xfrm>
          <a:prstGeom prst="rect">
            <a:avLst/>
          </a:prstGeom>
          <a:ln w="0">
            <a:noFill/>
          </a:ln>
        </p:spPr>
      </p:sp>
      <p:sp>
        <p:nvSpPr>
          <p:cNvPr id="227"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28"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PlaceHolder 1"/>
          <p:cNvSpPr>
            <a:spLocks noGrp="1" noRot="1" noChangeAspect="1"/>
          </p:cNvSpPr>
          <p:nvPr>
            <p:ph type="sldImg"/>
          </p:nvPr>
        </p:nvSpPr>
        <p:spPr>
          <a:xfrm>
            <a:off x="890640" y="743040"/>
            <a:ext cx="4884480" cy="3661920"/>
          </a:xfrm>
          <a:prstGeom prst="rect">
            <a:avLst/>
          </a:prstGeom>
          <a:ln w="0">
            <a:noFill/>
          </a:ln>
        </p:spPr>
      </p:sp>
      <p:sp>
        <p:nvSpPr>
          <p:cNvPr id="230"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31"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PlaceHolder 1"/>
          <p:cNvSpPr>
            <a:spLocks noGrp="1" noRot="1" noChangeAspect="1"/>
          </p:cNvSpPr>
          <p:nvPr>
            <p:ph type="sldImg"/>
          </p:nvPr>
        </p:nvSpPr>
        <p:spPr>
          <a:xfrm>
            <a:off x="890640" y="743040"/>
            <a:ext cx="4884480" cy="3661920"/>
          </a:xfrm>
          <a:prstGeom prst="rect">
            <a:avLst/>
          </a:prstGeom>
          <a:ln w="0">
            <a:noFill/>
          </a:ln>
        </p:spPr>
      </p:sp>
      <p:sp>
        <p:nvSpPr>
          <p:cNvPr id="233"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34"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PlaceHolder 1"/>
          <p:cNvSpPr>
            <a:spLocks noGrp="1" noRot="1" noChangeAspect="1"/>
          </p:cNvSpPr>
          <p:nvPr>
            <p:ph type="sldImg"/>
          </p:nvPr>
        </p:nvSpPr>
        <p:spPr>
          <a:xfrm>
            <a:off x="890640" y="743040"/>
            <a:ext cx="4884480" cy="3661920"/>
          </a:xfrm>
          <a:prstGeom prst="rect">
            <a:avLst/>
          </a:prstGeom>
          <a:ln w="0">
            <a:noFill/>
          </a:ln>
        </p:spPr>
      </p:sp>
      <p:sp>
        <p:nvSpPr>
          <p:cNvPr id="236"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37"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PlaceHolder 1"/>
          <p:cNvSpPr>
            <a:spLocks noGrp="1" noRot="1" noChangeAspect="1"/>
          </p:cNvSpPr>
          <p:nvPr>
            <p:ph type="sldImg"/>
          </p:nvPr>
        </p:nvSpPr>
        <p:spPr>
          <a:xfrm>
            <a:off x="890640" y="743040"/>
            <a:ext cx="4884480" cy="3661920"/>
          </a:xfrm>
          <a:prstGeom prst="rect">
            <a:avLst/>
          </a:prstGeom>
          <a:ln w="0">
            <a:noFill/>
          </a:ln>
        </p:spPr>
      </p:sp>
      <p:sp>
        <p:nvSpPr>
          <p:cNvPr id="239"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40"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PlaceHolder 1"/>
          <p:cNvSpPr>
            <a:spLocks noGrp="1" noRot="1" noChangeAspect="1"/>
          </p:cNvSpPr>
          <p:nvPr>
            <p:ph type="sldImg"/>
          </p:nvPr>
        </p:nvSpPr>
        <p:spPr>
          <a:xfrm>
            <a:off x="890640" y="743040"/>
            <a:ext cx="4884480" cy="3661920"/>
          </a:xfrm>
          <a:prstGeom prst="rect">
            <a:avLst/>
          </a:prstGeom>
          <a:ln w="0">
            <a:noFill/>
          </a:ln>
        </p:spPr>
      </p:sp>
      <p:sp>
        <p:nvSpPr>
          <p:cNvPr id="242"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43"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PlaceHolder 1"/>
          <p:cNvSpPr>
            <a:spLocks noGrp="1" noRot="1" noChangeAspect="1"/>
          </p:cNvSpPr>
          <p:nvPr>
            <p:ph type="sldImg"/>
          </p:nvPr>
        </p:nvSpPr>
        <p:spPr>
          <a:xfrm>
            <a:off x="890640" y="743040"/>
            <a:ext cx="4884480" cy="3661920"/>
          </a:xfrm>
          <a:prstGeom prst="rect">
            <a:avLst/>
          </a:prstGeom>
          <a:ln w="0">
            <a:noFill/>
          </a:ln>
        </p:spPr>
      </p:sp>
      <p:sp>
        <p:nvSpPr>
          <p:cNvPr id="245"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46"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PlaceHolder 1"/>
          <p:cNvSpPr>
            <a:spLocks noGrp="1" noRot="1" noChangeAspect="1"/>
          </p:cNvSpPr>
          <p:nvPr>
            <p:ph type="sldImg"/>
          </p:nvPr>
        </p:nvSpPr>
        <p:spPr>
          <a:xfrm>
            <a:off x="890640" y="743040"/>
            <a:ext cx="4884480" cy="3661920"/>
          </a:xfrm>
          <a:prstGeom prst="rect">
            <a:avLst/>
          </a:prstGeom>
          <a:ln w="0">
            <a:noFill/>
          </a:ln>
        </p:spPr>
      </p:sp>
      <p:sp>
        <p:nvSpPr>
          <p:cNvPr id="194"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195"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PlaceHolder 1"/>
          <p:cNvSpPr>
            <a:spLocks noGrp="1" noRot="1" noChangeAspect="1"/>
          </p:cNvSpPr>
          <p:nvPr>
            <p:ph type="sldImg"/>
          </p:nvPr>
        </p:nvSpPr>
        <p:spPr>
          <a:xfrm>
            <a:off x="890640" y="743040"/>
            <a:ext cx="4884480" cy="3661920"/>
          </a:xfrm>
          <a:prstGeom prst="rect">
            <a:avLst/>
          </a:prstGeom>
          <a:ln w="0">
            <a:noFill/>
          </a:ln>
        </p:spPr>
      </p:sp>
      <p:sp>
        <p:nvSpPr>
          <p:cNvPr id="248"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49"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PlaceHolder 1"/>
          <p:cNvSpPr>
            <a:spLocks noGrp="1" noRot="1" noChangeAspect="1"/>
          </p:cNvSpPr>
          <p:nvPr>
            <p:ph type="sldImg"/>
          </p:nvPr>
        </p:nvSpPr>
        <p:spPr>
          <a:xfrm>
            <a:off x="890640" y="743040"/>
            <a:ext cx="4884480" cy="3661920"/>
          </a:xfrm>
          <a:prstGeom prst="rect">
            <a:avLst/>
          </a:prstGeom>
          <a:ln w="0">
            <a:noFill/>
          </a:ln>
        </p:spPr>
      </p:sp>
      <p:sp>
        <p:nvSpPr>
          <p:cNvPr id="251"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52"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PlaceHolder 1"/>
          <p:cNvSpPr>
            <a:spLocks noGrp="1" noRot="1" noChangeAspect="1"/>
          </p:cNvSpPr>
          <p:nvPr>
            <p:ph type="sldImg"/>
          </p:nvPr>
        </p:nvSpPr>
        <p:spPr>
          <a:xfrm>
            <a:off x="890640" y="743040"/>
            <a:ext cx="4884120" cy="3661560"/>
          </a:xfrm>
          <a:prstGeom prst="rect">
            <a:avLst/>
          </a:prstGeom>
          <a:ln w="0">
            <a:noFill/>
          </a:ln>
        </p:spPr>
      </p:sp>
      <p:sp>
        <p:nvSpPr>
          <p:cNvPr id="254" name="CustomShape 2"/>
          <p:cNvSpPr/>
          <p:nvPr/>
        </p:nvSpPr>
        <p:spPr>
          <a:xfrm>
            <a:off x="666720" y="4643280"/>
            <a:ext cx="5326920" cy="4390560"/>
          </a:xfrm>
          <a:custGeom>
            <a:avLst/>
            <a:gdLst>
              <a:gd name="textAreaLeft" fmla="*/ 0 w 5326920"/>
              <a:gd name="textAreaRight" fmla="*/ 5327640 w 5326920"/>
              <a:gd name="textAreaTop" fmla="*/ 0 h 4390560"/>
              <a:gd name="textAreaBottom" fmla="*/ 4391280 h 439056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55" name="PlaceHolder 2"/>
          <p:cNvSpPr>
            <a:spLocks noGrp="1"/>
          </p:cNvSpPr>
          <p:nvPr>
            <p:ph type="body"/>
          </p:nvPr>
        </p:nvSpPr>
        <p:spPr>
          <a:xfrm>
            <a:off x="666720" y="4642920"/>
            <a:ext cx="5295240" cy="435888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PlaceHolder 1"/>
          <p:cNvSpPr>
            <a:spLocks noGrp="1" noRot="1" noChangeAspect="1"/>
          </p:cNvSpPr>
          <p:nvPr>
            <p:ph type="sldImg"/>
          </p:nvPr>
        </p:nvSpPr>
        <p:spPr>
          <a:xfrm>
            <a:off x="890640" y="743040"/>
            <a:ext cx="4884120" cy="3661560"/>
          </a:xfrm>
          <a:prstGeom prst="rect">
            <a:avLst/>
          </a:prstGeom>
          <a:ln w="0">
            <a:noFill/>
          </a:ln>
        </p:spPr>
      </p:sp>
      <p:sp>
        <p:nvSpPr>
          <p:cNvPr id="257" name="CustomShape 2"/>
          <p:cNvSpPr/>
          <p:nvPr/>
        </p:nvSpPr>
        <p:spPr>
          <a:xfrm>
            <a:off x="666720" y="4643280"/>
            <a:ext cx="5326920" cy="4390560"/>
          </a:xfrm>
          <a:custGeom>
            <a:avLst/>
            <a:gdLst>
              <a:gd name="textAreaLeft" fmla="*/ 0 w 5326920"/>
              <a:gd name="textAreaRight" fmla="*/ 5327640 w 5326920"/>
              <a:gd name="textAreaTop" fmla="*/ 0 h 4390560"/>
              <a:gd name="textAreaBottom" fmla="*/ 4391280 h 439056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58" name="PlaceHolder 2"/>
          <p:cNvSpPr>
            <a:spLocks noGrp="1"/>
          </p:cNvSpPr>
          <p:nvPr>
            <p:ph type="body"/>
          </p:nvPr>
        </p:nvSpPr>
        <p:spPr>
          <a:xfrm>
            <a:off x="666720" y="4642920"/>
            <a:ext cx="5295240" cy="435888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PlaceHolder 1"/>
          <p:cNvSpPr>
            <a:spLocks noGrp="1" noRot="1" noChangeAspect="1"/>
          </p:cNvSpPr>
          <p:nvPr>
            <p:ph type="sldImg"/>
          </p:nvPr>
        </p:nvSpPr>
        <p:spPr>
          <a:xfrm>
            <a:off x="890640" y="743040"/>
            <a:ext cx="4884120" cy="3661560"/>
          </a:xfrm>
          <a:prstGeom prst="rect">
            <a:avLst/>
          </a:prstGeom>
          <a:ln w="0">
            <a:noFill/>
          </a:ln>
        </p:spPr>
      </p:sp>
      <p:sp>
        <p:nvSpPr>
          <p:cNvPr id="260" name="CustomShape 2"/>
          <p:cNvSpPr/>
          <p:nvPr/>
        </p:nvSpPr>
        <p:spPr>
          <a:xfrm>
            <a:off x="666720" y="4643280"/>
            <a:ext cx="5326920" cy="4390560"/>
          </a:xfrm>
          <a:custGeom>
            <a:avLst/>
            <a:gdLst>
              <a:gd name="textAreaLeft" fmla="*/ 0 w 5326920"/>
              <a:gd name="textAreaRight" fmla="*/ 5327640 w 5326920"/>
              <a:gd name="textAreaTop" fmla="*/ 0 h 4390560"/>
              <a:gd name="textAreaBottom" fmla="*/ 4391280 h 439056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61" name="PlaceHolder 2"/>
          <p:cNvSpPr>
            <a:spLocks noGrp="1"/>
          </p:cNvSpPr>
          <p:nvPr>
            <p:ph type="body"/>
          </p:nvPr>
        </p:nvSpPr>
        <p:spPr>
          <a:xfrm>
            <a:off x="666720" y="4642920"/>
            <a:ext cx="5295240" cy="435888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PlaceHolder 1"/>
          <p:cNvSpPr>
            <a:spLocks noGrp="1" noRot="1" noChangeAspect="1"/>
          </p:cNvSpPr>
          <p:nvPr>
            <p:ph type="sldImg"/>
          </p:nvPr>
        </p:nvSpPr>
        <p:spPr>
          <a:xfrm>
            <a:off x="890640" y="743040"/>
            <a:ext cx="4884480" cy="3661920"/>
          </a:xfrm>
          <a:prstGeom prst="rect">
            <a:avLst/>
          </a:prstGeom>
          <a:ln w="0">
            <a:noFill/>
          </a:ln>
        </p:spPr>
      </p:sp>
      <p:sp>
        <p:nvSpPr>
          <p:cNvPr id="263"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64"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PlaceHolder 1"/>
          <p:cNvSpPr>
            <a:spLocks noGrp="1" noRot="1" noChangeAspect="1"/>
          </p:cNvSpPr>
          <p:nvPr>
            <p:ph type="sldImg"/>
          </p:nvPr>
        </p:nvSpPr>
        <p:spPr>
          <a:xfrm>
            <a:off x="890640" y="743040"/>
            <a:ext cx="4884120" cy="3661560"/>
          </a:xfrm>
          <a:prstGeom prst="rect">
            <a:avLst/>
          </a:prstGeom>
          <a:ln w="0">
            <a:noFill/>
          </a:ln>
        </p:spPr>
      </p:sp>
      <p:sp>
        <p:nvSpPr>
          <p:cNvPr id="266" name="CustomShape 2"/>
          <p:cNvSpPr/>
          <p:nvPr/>
        </p:nvSpPr>
        <p:spPr>
          <a:xfrm>
            <a:off x="666720" y="4643280"/>
            <a:ext cx="5326920" cy="4390560"/>
          </a:xfrm>
          <a:custGeom>
            <a:avLst/>
            <a:gdLst>
              <a:gd name="textAreaLeft" fmla="*/ 0 w 5326920"/>
              <a:gd name="textAreaRight" fmla="*/ 5327640 w 5326920"/>
              <a:gd name="textAreaTop" fmla="*/ 0 h 4390560"/>
              <a:gd name="textAreaBottom" fmla="*/ 4391280 h 439056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67" name="PlaceHolder 2"/>
          <p:cNvSpPr>
            <a:spLocks noGrp="1"/>
          </p:cNvSpPr>
          <p:nvPr>
            <p:ph type="body"/>
          </p:nvPr>
        </p:nvSpPr>
        <p:spPr>
          <a:xfrm>
            <a:off x="666720" y="4642920"/>
            <a:ext cx="5295240" cy="435888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PlaceHolder 1"/>
          <p:cNvSpPr>
            <a:spLocks noGrp="1" noRot="1" noChangeAspect="1"/>
          </p:cNvSpPr>
          <p:nvPr>
            <p:ph type="sldImg"/>
          </p:nvPr>
        </p:nvSpPr>
        <p:spPr>
          <a:xfrm>
            <a:off x="216000" y="812520"/>
            <a:ext cx="7122240" cy="4003920"/>
          </a:xfrm>
          <a:prstGeom prst="rect">
            <a:avLst/>
          </a:prstGeom>
          <a:ln w="0">
            <a:noFill/>
          </a:ln>
        </p:spPr>
      </p:sp>
      <p:sp>
        <p:nvSpPr>
          <p:cNvPr id="269" name="PlaceHolder 2"/>
          <p:cNvSpPr>
            <a:spLocks noGrp="1"/>
          </p:cNvSpPr>
          <p:nvPr>
            <p:ph type="body"/>
          </p:nvPr>
        </p:nvSpPr>
        <p:spPr>
          <a:xfrm>
            <a:off x="756000" y="5078520"/>
            <a:ext cx="6042600" cy="48060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
        <p:nvSpPr>
          <p:cNvPr id="270" name="CustomShape 3"/>
          <p:cNvSpPr/>
          <p:nvPr/>
        </p:nvSpPr>
        <p:spPr>
          <a:xfrm>
            <a:off x="4278960" y="10157400"/>
            <a:ext cx="3275640" cy="52920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ctr">
            <a:noAutofit/>
          </a:bodyPr>
          <a:lstStyle/>
          <a:p>
            <a:pPr defTabSz="914400">
              <a:lnSpc>
                <a:spcPct val="100000"/>
              </a:lnSpc>
            </a:pPr>
            <a:fld id="{51B70C1F-98FB-43EC-9BC9-726420158562}" type="slidenum">
              <a:rPr lang="es-AR" sz="1400" b="0" strike="noStrike" spc="-1">
                <a:solidFill>
                  <a:srgbClr val="000000"/>
                </a:solidFill>
                <a:latin typeface="Arial"/>
                <a:ea typeface="Arial"/>
              </a:rPr>
              <a:t>27</a:t>
            </a:fld>
            <a:endParaRPr lang="es-AR" sz="1400" b="0" strike="noStrike" spc="-1">
              <a:solidFill>
                <a:srgbClr val="000000"/>
              </a:solidFill>
              <a:latin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PlaceHolder 1"/>
          <p:cNvSpPr>
            <a:spLocks noGrp="1" noRot="1" noChangeAspect="1"/>
          </p:cNvSpPr>
          <p:nvPr>
            <p:ph type="sldImg"/>
          </p:nvPr>
        </p:nvSpPr>
        <p:spPr>
          <a:xfrm>
            <a:off x="890640" y="743040"/>
            <a:ext cx="4884120" cy="3661560"/>
          </a:xfrm>
          <a:prstGeom prst="rect">
            <a:avLst/>
          </a:prstGeom>
          <a:ln w="0">
            <a:noFill/>
          </a:ln>
        </p:spPr>
      </p:sp>
      <p:sp>
        <p:nvSpPr>
          <p:cNvPr id="272" name="CustomShape 2"/>
          <p:cNvSpPr/>
          <p:nvPr/>
        </p:nvSpPr>
        <p:spPr>
          <a:xfrm>
            <a:off x="666720" y="4643280"/>
            <a:ext cx="5326920" cy="4390560"/>
          </a:xfrm>
          <a:custGeom>
            <a:avLst/>
            <a:gdLst>
              <a:gd name="textAreaLeft" fmla="*/ 0 w 5326920"/>
              <a:gd name="textAreaRight" fmla="*/ 5327640 w 5326920"/>
              <a:gd name="textAreaTop" fmla="*/ 0 h 4390560"/>
              <a:gd name="textAreaBottom" fmla="*/ 4391280 h 439056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73" name="PlaceHolder 2"/>
          <p:cNvSpPr>
            <a:spLocks noGrp="1"/>
          </p:cNvSpPr>
          <p:nvPr>
            <p:ph type="body"/>
          </p:nvPr>
        </p:nvSpPr>
        <p:spPr>
          <a:xfrm>
            <a:off x="666720" y="4642920"/>
            <a:ext cx="5295240" cy="435888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PlaceHolder 1"/>
          <p:cNvSpPr>
            <a:spLocks noGrp="1" noRot="1" noChangeAspect="1"/>
          </p:cNvSpPr>
          <p:nvPr>
            <p:ph type="sldImg"/>
          </p:nvPr>
        </p:nvSpPr>
        <p:spPr>
          <a:xfrm>
            <a:off x="890640" y="743040"/>
            <a:ext cx="4884120" cy="3661560"/>
          </a:xfrm>
          <a:prstGeom prst="rect">
            <a:avLst/>
          </a:prstGeom>
          <a:ln w="0">
            <a:noFill/>
          </a:ln>
        </p:spPr>
      </p:sp>
      <p:sp>
        <p:nvSpPr>
          <p:cNvPr id="275" name="CustomShape 2"/>
          <p:cNvSpPr/>
          <p:nvPr/>
        </p:nvSpPr>
        <p:spPr>
          <a:xfrm>
            <a:off x="666720" y="4643280"/>
            <a:ext cx="5326920" cy="4390560"/>
          </a:xfrm>
          <a:custGeom>
            <a:avLst/>
            <a:gdLst>
              <a:gd name="textAreaLeft" fmla="*/ 0 w 5326920"/>
              <a:gd name="textAreaRight" fmla="*/ 5327640 w 5326920"/>
              <a:gd name="textAreaTop" fmla="*/ 0 h 4390560"/>
              <a:gd name="textAreaBottom" fmla="*/ 4391280 h 439056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76" name="PlaceHolder 2"/>
          <p:cNvSpPr>
            <a:spLocks noGrp="1"/>
          </p:cNvSpPr>
          <p:nvPr>
            <p:ph type="body"/>
          </p:nvPr>
        </p:nvSpPr>
        <p:spPr>
          <a:xfrm>
            <a:off x="666720" y="4642920"/>
            <a:ext cx="5295240" cy="435888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PlaceHolder 1"/>
          <p:cNvSpPr>
            <a:spLocks noGrp="1" noRot="1" noChangeAspect="1"/>
          </p:cNvSpPr>
          <p:nvPr>
            <p:ph type="sldImg"/>
          </p:nvPr>
        </p:nvSpPr>
        <p:spPr>
          <a:xfrm>
            <a:off x="890640" y="743040"/>
            <a:ext cx="4884480" cy="3661920"/>
          </a:xfrm>
          <a:prstGeom prst="rect">
            <a:avLst/>
          </a:prstGeom>
          <a:ln w="0">
            <a:noFill/>
          </a:ln>
        </p:spPr>
      </p:sp>
      <p:sp>
        <p:nvSpPr>
          <p:cNvPr id="197"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198"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PlaceHolder 1"/>
          <p:cNvSpPr>
            <a:spLocks noGrp="1" noRot="1" noChangeAspect="1"/>
          </p:cNvSpPr>
          <p:nvPr>
            <p:ph type="sldImg"/>
          </p:nvPr>
        </p:nvSpPr>
        <p:spPr>
          <a:xfrm>
            <a:off x="600120" y="779400"/>
            <a:ext cx="5130360" cy="3846240"/>
          </a:xfrm>
          <a:prstGeom prst="rect">
            <a:avLst/>
          </a:prstGeom>
          <a:ln w="0">
            <a:noFill/>
          </a:ln>
        </p:spPr>
      </p:sp>
      <p:sp>
        <p:nvSpPr>
          <p:cNvPr id="278" name="CustomShape 2"/>
          <p:cNvSpPr/>
          <p:nvPr/>
        </p:nvSpPr>
        <p:spPr>
          <a:xfrm>
            <a:off x="633240" y="4876920"/>
            <a:ext cx="5060520" cy="4614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79"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PlaceHolder 1"/>
          <p:cNvSpPr>
            <a:spLocks noGrp="1" noRot="1" noChangeAspect="1"/>
          </p:cNvSpPr>
          <p:nvPr>
            <p:ph type="sldImg"/>
          </p:nvPr>
        </p:nvSpPr>
        <p:spPr>
          <a:xfrm>
            <a:off x="890640" y="743040"/>
            <a:ext cx="4884480" cy="3661920"/>
          </a:xfrm>
          <a:prstGeom prst="rect">
            <a:avLst/>
          </a:prstGeom>
          <a:ln w="0">
            <a:noFill/>
          </a:ln>
        </p:spPr>
      </p:sp>
      <p:sp>
        <p:nvSpPr>
          <p:cNvPr id="281"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82"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PlaceHolder 1"/>
          <p:cNvSpPr>
            <a:spLocks noGrp="1" noRot="1" noChangeAspect="1"/>
          </p:cNvSpPr>
          <p:nvPr>
            <p:ph type="sldImg"/>
          </p:nvPr>
        </p:nvSpPr>
        <p:spPr>
          <a:xfrm>
            <a:off x="890640" y="743040"/>
            <a:ext cx="4884480" cy="3661920"/>
          </a:xfrm>
          <a:prstGeom prst="rect">
            <a:avLst/>
          </a:prstGeom>
          <a:ln w="0">
            <a:noFill/>
          </a:ln>
        </p:spPr>
      </p:sp>
      <p:sp>
        <p:nvSpPr>
          <p:cNvPr id="284"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85"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PlaceHolder 1"/>
          <p:cNvSpPr>
            <a:spLocks noGrp="1" noRot="1" noChangeAspect="1"/>
          </p:cNvSpPr>
          <p:nvPr>
            <p:ph type="sldImg"/>
          </p:nvPr>
        </p:nvSpPr>
        <p:spPr>
          <a:xfrm>
            <a:off x="890640" y="743040"/>
            <a:ext cx="4884480" cy="3661920"/>
          </a:xfrm>
          <a:prstGeom prst="rect">
            <a:avLst/>
          </a:prstGeom>
          <a:ln w="0">
            <a:noFill/>
          </a:ln>
        </p:spPr>
      </p:sp>
      <p:sp>
        <p:nvSpPr>
          <p:cNvPr id="200"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01"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PlaceHolder 1"/>
          <p:cNvSpPr>
            <a:spLocks noGrp="1" noRot="1" noChangeAspect="1"/>
          </p:cNvSpPr>
          <p:nvPr>
            <p:ph type="sldImg"/>
          </p:nvPr>
        </p:nvSpPr>
        <p:spPr>
          <a:xfrm>
            <a:off x="890640" y="743040"/>
            <a:ext cx="4884480" cy="3661920"/>
          </a:xfrm>
          <a:prstGeom prst="rect">
            <a:avLst/>
          </a:prstGeom>
          <a:ln w="0">
            <a:noFill/>
          </a:ln>
        </p:spPr>
      </p:sp>
      <p:sp>
        <p:nvSpPr>
          <p:cNvPr id="203"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04"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PlaceHolder 1"/>
          <p:cNvSpPr>
            <a:spLocks noGrp="1" noRot="1" noChangeAspect="1"/>
          </p:cNvSpPr>
          <p:nvPr>
            <p:ph type="sldImg"/>
          </p:nvPr>
        </p:nvSpPr>
        <p:spPr>
          <a:xfrm>
            <a:off x="890640" y="743040"/>
            <a:ext cx="4884480" cy="3661920"/>
          </a:xfrm>
          <a:prstGeom prst="rect">
            <a:avLst/>
          </a:prstGeom>
          <a:ln w="0">
            <a:noFill/>
          </a:ln>
        </p:spPr>
      </p:sp>
      <p:sp>
        <p:nvSpPr>
          <p:cNvPr id="206"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07"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PlaceHolder 1"/>
          <p:cNvSpPr>
            <a:spLocks noGrp="1" noRot="1" noChangeAspect="1"/>
          </p:cNvSpPr>
          <p:nvPr>
            <p:ph type="sldImg"/>
          </p:nvPr>
        </p:nvSpPr>
        <p:spPr>
          <a:xfrm>
            <a:off x="890640" y="743040"/>
            <a:ext cx="4884480" cy="3661920"/>
          </a:xfrm>
          <a:prstGeom prst="rect">
            <a:avLst/>
          </a:prstGeom>
          <a:ln w="0">
            <a:noFill/>
          </a:ln>
        </p:spPr>
      </p:sp>
      <p:sp>
        <p:nvSpPr>
          <p:cNvPr id="209"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10"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PlaceHolder 1"/>
          <p:cNvSpPr>
            <a:spLocks noGrp="1" noRot="1" noChangeAspect="1"/>
          </p:cNvSpPr>
          <p:nvPr>
            <p:ph type="sldImg"/>
          </p:nvPr>
        </p:nvSpPr>
        <p:spPr>
          <a:xfrm>
            <a:off x="890640" y="743040"/>
            <a:ext cx="4884480" cy="3661920"/>
          </a:xfrm>
          <a:prstGeom prst="rect">
            <a:avLst/>
          </a:prstGeom>
          <a:ln w="0">
            <a:noFill/>
          </a:ln>
        </p:spPr>
      </p:sp>
      <p:sp>
        <p:nvSpPr>
          <p:cNvPr id="212"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13"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PlaceHolder 1"/>
          <p:cNvSpPr>
            <a:spLocks noGrp="1" noRot="1" noChangeAspect="1"/>
          </p:cNvSpPr>
          <p:nvPr>
            <p:ph type="sldImg"/>
          </p:nvPr>
        </p:nvSpPr>
        <p:spPr>
          <a:xfrm>
            <a:off x="890640" y="743040"/>
            <a:ext cx="4884480" cy="3661920"/>
          </a:xfrm>
          <a:prstGeom prst="rect">
            <a:avLst/>
          </a:prstGeom>
          <a:ln w="0">
            <a:noFill/>
          </a:ln>
        </p:spPr>
      </p:sp>
      <p:sp>
        <p:nvSpPr>
          <p:cNvPr id="215" name="CustomShape 2"/>
          <p:cNvSpPr/>
          <p:nvPr/>
        </p:nvSpPr>
        <p:spPr>
          <a:xfrm>
            <a:off x="666720" y="4643280"/>
            <a:ext cx="5327280" cy="4390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ndParaRPr>
          </a:p>
        </p:txBody>
      </p:sp>
      <p:sp>
        <p:nvSpPr>
          <p:cNvPr id="216" name="PlaceHolder 2"/>
          <p:cNvSpPr>
            <a:spLocks noGrp="1"/>
          </p:cNvSpPr>
          <p:nvPr>
            <p:ph type="body"/>
          </p:nvPr>
        </p:nvSpPr>
        <p:spPr>
          <a:xfrm>
            <a:off x="666720" y="4643280"/>
            <a:ext cx="5290920" cy="4354200"/>
          </a:xfrm>
          <a:prstGeom prst="rect">
            <a:avLst/>
          </a:prstGeom>
          <a:noFill/>
          <a:ln w="0">
            <a:noFill/>
          </a:ln>
        </p:spPr>
        <p:txBody>
          <a:bodyPr lIns="0" tIns="0" rIns="0" bIns="0" anchor="t">
            <a:noAutofit/>
          </a:bodyPr>
          <a:lstStyle/>
          <a:p>
            <a:pPr marL="216000" indent="-216000">
              <a:buNone/>
            </a:pPr>
            <a:endParaRPr lang="es-AR" sz="1800" b="0" strike="noStrike" spc="-1">
              <a:solidFill>
                <a:srgbClr val="000000"/>
              </a:solidFill>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es-AR" sz="4400" b="0" strike="noStrike" spc="-1">
              <a:solidFill>
                <a:srgbClr val="000000"/>
              </a:solidFill>
              <a:latin typeface="Arial"/>
            </a:endParaRPr>
          </a:p>
        </p:txBody>
      </p:sp>
      <p:sp>
        <p:nvSpPr>
          <p:cNvPr id="28"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29"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es-AR" sz="4400" b="0" strike="noStrike" spc="-1">
              <a:solidFill>
                <a:srgbClr val="000000"/>
              </a:solidFill>
              <a:latin typeface="Arial"/>
            </a:endParaRPr>
          </a:p>
        </p:txBody>
      </p:sp>
      <p:sp>
        <p:nvSpPr>
          <p:cNvPr id="3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3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33"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34"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es-AR" sz="4400" b="0" strike="noStrike" spc="-1">
              <a:solidFill>
                <a:srgbClr val="000000"/>
              </a:solidFill>
              <a:latin typeface="Arial"/>
            </a:endParaRPr>
          </a:p>
        </p:txBody>
      </p:sp>
      <p:sp>
        <p:nvSpPr>
          <p:cNvPr id="36"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37"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38"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39"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40"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41"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es-AR" sz="4400" b="0" strike="noStrike" spc="-1">
              <a:solidFill>
                <a:srgbClr val="000000"/>
              </a:solidFill>
              <a:latin typeface="Arial"/>
            </a:endParaRPr>
          </a:p>
        </p:txBody>
      </p:sp>
      <p:sp>
        <p:nvSpPr>
          <p:cNvPr id="7"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indent="0" algn="ctr">
              <a:buNone/>
            </a:pPr>
            <a:endParaRPr lang="es-AR" sz="32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es-AR" sz="4400" b="0" strike="noStrike" spc="-1">
              <a:solidFill>
                <a:srgbClr val="000000"/>
              </a:solidFill>
              <a:latin typeface="Arial"/>
            </a:endParaRPr>
          </a:p>
        </p:txBody>
      </p:sp>
      <p:sp>
        <p:nvSpPr>
          <p:cNvPr id="9"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es-AR" sz="4400" b="0" strike="noStrike" spc="-1">
              <a:solidFill>
                <a:srgbClr val="000000"/>
              </a:solidFill>
              <a:latin typeface="Arial"/>
            </a:endParaRPr>
          </a:p>
        </p:txBody>
      </p:sp>
      <p:sp>
        <p:nvSpPr>
          <p:cNvPr id="11"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12"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es-AR" sz="44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endParaRPr lang="es-AR" sz="3200" b="0" strike="noStrike" spc="-1">
              <a:solidFill>
                <a:srgbClr val="000000"/>
              </a:solid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es-AR" sz="4400" b="0" strike="noStrike" spc="-1">
              <a:solidFill>
                <a:srgbClr val="000000"/>
              </a:solidFill>
              <a:latin typeface="Arial"/>
            </a:endParaRPr>
          </a:p>
        </p:txBody>
      </p:sp>
      <p:sp>
        <p:nvSpPr>
          <p:cNvPr id="16"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17"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18"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es-AR" sz="4400" b="0" strike="noStrike" spc="-1">
              <a:solidFill>
                <a:srgbClr val="000000"/>
              </a:solidFill>
              <a:latin typeface="Arial"/>
            </a:endParaRPr>
          </a:p>
        </p:txBody>
      </p:sp>
      <p:sp>
        <p:nvSpPr>
          <p:cNvPr id="20"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2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22"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lgn="ctr">
              <a:buNone/>
            </a:pPr>
            <a:endParaRPr lang="es-AR" sz="4400" b="0" strike="noStrike" spc="-1">
              <a:solidFill>
                <a:srgbClr val="000000"/>
              </a:solidFill>
              <a:latin typeface="Arial"/>
            </a:endParaRPr>
          </a:p>
        </p:txBody>
      </p:sp>
      <p:sp>
        <p:nvSpPr>
          <p:cNvPr id="2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2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
        <p:nvSpPr>
          <p:cNvPr id="26"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spcBef>
                <a:spcPts val="1417"/>
              </a:spcBef>
              <a:buNone/>
            </a:pPr>
            <a:endParaRPr lang="es-AR" sz="32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CustomShape 1"/>
          <p:cNvSpPr/>
          <p:nvPr/>
        </p:nvSpPr>
        <p:spPr>
          <a:xfrm>
            <a:off x="457200" y="6245280"/>
            <a:ext cx="2098440" cy="441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7" name="CustomShape 2"/>
          <p:cNvSpPr/>
          <p:nvPr/>
        </p:nvSpPr>
        <p:spPr>
          <a:xfrm>
            <a:off x="3124080" y="6245280"/>
            <a:ext cx="2860560" cy="441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2" name="PlaceHolder 1"/>
          <p:cNvSpPr>
            <a:spLocks noGrp="1"/>
          </p:cNvSpPr>
          <p:nvPr>
            <p:ph type="title"/>
          </p:nvPr>
        </p:nvSpPr>
        <p:spPr>
          <a:xfrm>
            <a:off x="457200" y="273600"/>
            <a:ext cx="8228880" cy="1144440"/>
          </a:xfrm>
          <a:prstGeom prst="rect">
            <a:avLst/>
          </a:prstGeom>
          <a:noFill/>
          <a:ln w="0">
            <a:noFill/>
          </a:ln>
        </p:spPr>
        <p:txBody>
          <a:bodyPr lIns="0" tIns="0" rIns="0" bIns="0" anchor="ctr">
            <a:noAutofit/>
          </a:bodyPr>
          <a:lstStyle/>
          <a:p>
            <a:pPr indent="0">
              <a:buNone/>
            </a:pPr>
            <a:r>
              <a:rPr lang="es-AR" sz="1800" b="0" strike="noStrike" spc="-1">
                <a:solidFill>
                  <a:srgbClr val="000000"/>
                </a:solidFill>
                <a:latin typeface="Arial"/>
              </a:rPr>
              <a:t>Pulse para editar el formato del texto de título</a:t>
            </a:r>
          </a:p>
        </p:txBody>
      </p:sp>
      <p:sp>
        <p:nvSpPr>
          <p:cNvPr id="3" name="PlaceHolder 2"/>
          <p:cNvSpPr>
            <a:spLocks noGrp="1"/>
          </p:cNvSpPr>
          <p:nvPr>
            <p:ph type="body"/>
          </p:nvPr>
        </p:nvSpPr>
        <p:spPr>
          <a:xfrm>
            <a:off x="457200" y="1604520"/>
            <a:ext cx="4015440" cy="1896480"/>
          </a:xfrm>
          <a:prstGeom prst="rect">
            <a:avLst/>
          </a:prstGeom>
          <a:noFill/>
          <a:ln w="0">
            <a:noFill/>
          </a:ln>
        </p:spPr>
        <p:txBody>
          <a:bodyPr lIns="0" tIns="0" rIns="0" bIns="0" anchor="t">
            <a:normAutofit fontScale="62222" lnSpcReduction="10000"/>
          </a:bodyPr>
          <a:lstStyle/>
          <a:p>
            <a:pPr marL="432000" indent="-324000">
              <a:spcBef>
                <a:spcPts val="1417"/>
              </a:spcBef>
              <a:buClr>
                <a:srgbClr val="000000"/>
              </a:buClr>
              <a:buSzPct val="45000"/>
              <a:buFont typeface="Wingdings" charset="2"/>
              <a:buChar char=""/>
            </a:pPr>
            <a:r>
              <a:rPr lang="es-AR" sz="1800" b="0" strike="noStrike" spc="-1">
                <a:solidFill>
                  <a:srgbClr val="000000"/>
                </a:solidFill>
                <a:latin typeface="Arial"/>
              </a:rPr>
              <a:t>Pulse para editar el formato de texto del esquema</a:t>
            </a:r>
          </a:p>
          <a:p>
            <a:pPr marL="864000" lvl="1" indent="-324000">
              <a:spcBef>
                <a:spcPts val="1134"/>
              </a:spcBef>
              <a:buClr>
                <a:srgbClr val="000000"/>
              </a:buClr>
              <a:buSzPct val="75000"/>
              <a:buFont typeface="Symbol" charset="2"/>
              <a:buChar char=""/>
            </a:pPr>
            <a:r>
              <a:rPr lang="es-AR" sz="1800" b="0" strike="noStrike" spc="-1">
                <a:solidFill>
                  <a:srgbClr val="000000"/>
                </a:solidFill>
                <a:latin typeface="Arial"/>
              </a:rPr>
              <a:t>Segundo nivel del esquema</a:t>
            </a:r>
          </a:p>
          <a:p>
            <a:pPr marL="1296000" lvl="2" indent="-288000">
              <a:spcBef>
                <a:spcPts val="850"/>
              </a:spcBef>
              <a:buClr>
                <a:srgbClr val="000000"/>
              </a:buClr>
              <a:buSzPct val="45000"/>
              <a:buFont typeface="Wingdings" charset="2"/>
              <a:buChar char=""/>
            </a:pPr>
            <a:r>
              <a:rPr lang="es-AR" sz="1800" b="0" strike="noStrike" spc="-1">
                <a:solidFill>
                  <a:srgbClr val="000000"/>
                </a:solidFill>
                <a:latin typeface="Arial"/>
              </a:rPr>
              <a:t>Tercer nivel del esquema</a:t>
            </a:r>
          </a:p>
          <a:p>
            <a:pPr marL="1728000" lvl="3" indent="-216000">
              <a:spcBef>
                <a:spcPts val="567"/>
              </a:spcBef>
              <a:buClr>
                <a:srgbClr val="000000"/>
              </a:buClr>
              <a:buSzPct val="75000"/>
              <a:buFont typeface="Symbol" charset="2"/>
              <a:buChar char=""/>
            </a:pPr>
            <a:r>
              <a:rPr lang="es-AR" sz="1800" b="0" strike="noStrike" spc="-1">
                <a:solidFill>
                  <a:srgbClr val="000000"/>
                </a:solidFill>
                <a:latin typeface="Arial"/>
              </a:rPr>
              <a:t>Cuarto nivel del esquema</a:t>
            </a:r>
          </a:p>
          <a:p>
            <a:pPr marL="2160000" lvl="4" indent="-216000">
              <a:spcBef>
                <a:spcPts val="283"/>
              </a:spcBef>
              <a:buClr>
                <a:srgbClr val="000000"/>
              </a:buClr>
              <a:buSzPct val="45000"/>
              <a:buFont typeface="Wingdings" charset="2"/>
              <a:buChar char=""/>
            </a:pPr>
            <a:r>
              <a:rPr lang="es-AR" sz="1800" b="0" strike="noStrike" spc="-1">
                <a:solidFill>
                  <a:srgbClr val="000000"/>
                </a:solidFill>
                <a:latin typeface="Arial"/>
              </a:rPr>
              <a:t>Quinto nivel del esquema</a:t>
            </a:r>
          </a:p>
          <a:p>
            <a:pPr marL="2592000" lvl="5" indent="-216000">
              <a:spcBef>
                <a:spcPts val="283"/>
              </a:spcBef>
              <a:buClr>
                <a:srgbClr val="000000"/>
              </a:buClr>
              <a:buSzPct val="45000"/>
              <a:buFont typeface="Wingdings" charset="2"/>
              <a:buChar char=""/>
            </a:pPr>
            <a:r>
              <a:rPr lang="es-AR" sz="1800" b="0" strike="noStrike" spc="-1">
                <a:solidFill>
                  <a:srgbClr val="000000"/>
                </a:solidFill>
                <a:latin typeface="Arial"/>
              </a:rPr>
              <a:t>Sexto nivel del esquema</a:t>
            </a:r>
          </a:p>
          <a:p>
            <a:pPr marL="3024000" lvl="6" indent="-216000">
              <a:spcBef>
                <a:spcPts val="283"/>
              </a:spcBef>
              <a:buClr>
                <a:srgbClr val="000000"/>
              </a:buClr>
              <a:buSzPct val="45000"/>
              <a:buFont typeface="Wingdings" charset="2"/>
              <a:buChar char=""/>
            </a:pPr>
            <a:r>
              <a:rPr lang="es-AR" sz="1800" b="0" strike="noStrike" spc="-1">
                <a:solidFill>
                  <a:srgbClr val="000000"/>
                </a:solidFill>
                <a:latin typeface="Arial"/>
              </a:rPr>
              <a:t>Séptimo nivel del esquema</a:t>
            </a:r>
          </a:p>
        </p:txBody>
      </p:sp>
      <p:sp>
        <p:nvSpPr>
          <p:cNvPr id="4" name="PlaceHolder 3"/>
          <p:cNvSpPr>
            <a:spLocks noGrp="1"/>
          </p:cNvSpPr>
          <p:nvPr>
            <p:ph type="body"/>
          </p:nvPr>
        </p:nvSpPr>
        <p:spPr>
          <a:xfrm>
            <a:off x="4674240" y="1604520"/>
            <a:ext cx="4015440" cy="1896480"/>
          </a:xfrm>
          <a:prstGeom prst="rect">
            <a:avLst/>
          </a:prstGeom>
          <a:noFill/>
          <a:ln w="0">
            <a:noFill/>
          </a:ln>
        </p:spPr>
        <p:txBody>
          <a:bodyPr lIns="0" tIns="0" rIns="0" bIns="0" anchor="t">
            <a:normAutofit fontScale="62222" lnSpcReduction="10000"/>
          </a:bodyPr>
          <a:lstStyle/>
          <a:p>
            <a:pPr marL="432000" indent="-324000">
              <a:spcBef>
                <a:spcPts val="1417"/>
              </a:spcBef>
              <a:buClr>
                <a:srgbClr val="000000"/>
              </a:buClr>
              <a:buSzPct val="45000"/>
              <a:buFont typeface="Wingdings" charset="2"/>
              <a:buChar char=""/>
            </a:pPr>
            <a:r>
              <a:rPr lang="es-AR" sz="1800" b="0" strike="noStrike" spc="-1">
                <a:solidFill>
                  <a:srgbClr val="000000"/>
                </a:solidFill>
                <a:latin typeface="Arial"/>
              </a:rPr>
              <a:t>Pulse para editar el formato de texto del esquema</a:t>
            </a:r>
          </a:p>
          <a:p>
            <a:pPr marL="864000" lvl="1" indent="-324000">
              <a:spcBef>
                <a:spcPts val="1134"/>
              </a:spcBef>
              <a:buClr>
                <a:srgbClr val="000000"/>
              </a:buClr>
              <a:buSzPct val="75000"/>
              <a:buFont typeface="Symbol" charset="2"/>
              <a:buChar char=""/>
            </a:pPr>
            <a:r>
              <a:rPr lang="es-AR" sz="1800" b="0" strike="noStrike" spc="-1">
                <a:solidFill>
                  <a:srgbClr val="000000"/>
                </a:solidFill>
                <a:latin typeface="Arial"/>
              </a:rPr>
              <a:t>Segundo nivel del esquema</a:t>
            </a:r>
          </a:p>
          <a:p>
            <a:pPr marL="1296000" lvl="2" indent="-288000">
              <a:spcBef>
                <a:spcPts val="850"/>
              </a:spcBef>
              <a:buClr>
                <a:srgbClr val="000000"/>
              </a:buClr>
              <a:buSzPct val="45000"/>
              <a:buFont typeface="Wingdings" charset="2"/>
              <a:buChar char=""/>
            </a:pPr>
            <a:r>
              <a:rPr lang="es-AR" sz="1800" b="0" strike="noStrike" spc="-1">
                <a:solidFill>
                  <a:srgbClr val="000000"/>
                </a:solidFill>
                <a:latin typeface="Arial"/>
              </a:rPr>
              <a:t>Tercer nivel del esquema</a:t>
            </a:r>
          </a:p>
          <a:p>
            <a:pPr marL="1728000" lvl="3" indent="-216000">
              <a:spcBef>
                <a:spcPts val="567"/>
              </a:spcBef>
              <a:buClr>
                <a:srgbClr val="000000"/>
              </a:buClr>
              <a:buSzPct val="75000"/>
              <a:buFont typeface="Symbol" charset="2"/>
              <a:buChar char=""/>
            </a:pPr>
            <a:r>
              <a:rPr lang="es-AR" sz="1800" b="0" strike="noStrike" spc="-1">
                <a:solidFill>
                  <a:srgbClr val="000000"/>
                </a:solidFill>
                <a:latin typeface="Arial"/>
              </a:rPr>
              <a:t>Cuarto nivel del esquema</a:t>
            </a:r>
          </a:p>
          <a:p>
            <a:pPr marL="2160000" lvl="4" indent="-216000">
              <a:spcBef>
                <a:spcPts val="283"/>
              </a:spcBef>
              <a:buClr>
                <a:srgbClr val="000000"/>
              </a:buClr>
              <a:buSzPct val="45000"/>
              <a:buFont typeface="Wingdings" charset="2"/>
              <a:buChar char=""/>
            </a:pPr>
            <a:r>
              <a:rPr lang="es-AR" sz="1800" b="0" strike="noStrike" spc="-1">
                <a:solidFill>
                  <a:srgbClr val="000000"/>
                </a:solidFill>
                <a:latin typeface="Arial"/>
              </a:rPr>
              <a:t>Quinto nivel del esquema</a:t>
            </a:r>
          </a:p>
          <a:p>
            <a:pPr marL="2592000" lvl="5" indent="-216000">
              <a:spcBef>
                <a:spcPts val="283"/>
              </a:spcBef>
              <a:buClr>
                <a:srgbClr val="000000"/>
              </a:buClr>
              <a:buSzPct val="45000"/>
              <a:buFont typeface="Wingdings" charset="2"/>
              <a:buChar char=""/>
            </a:pPr>
            <a:r>
              <a:rPr lang="es-AR" sz="1800" b="0" strike="noStrike" spc="-1">
                <a:solidFill>
                  <a:srgbClr val="000000"/>
                </a:solidFill>
                <a:latin typeface="Arial"/>
              </a:rPr>
              <a:t>Sexto nivel del esquema</a:t>
            </a:r>
          </a:p>
          <a:p>
            <a:pPr marL="3024000" lvl="6" indent="-216000">
              <a:spcBef>
                <a:spcPts val="283"/>
              </a:spcBef>
              <a:buClr>
                <a:srgbClr val="000000"/>
              </a:buClr>
              <a:buSzPct val="45000"/>
              <a:buFont typeface="Wingdings" charset="2"/>
              <a:buChar char=""/>
            </a:pPr>
            <a:r>
              <a:rPr lang="es-AR" sz="1800" b="0" strike="noStrike" spc="-1">
                <a:solidFill>
                  <a:srgbClr val="000000"/>
                </a:solidFill>
                <a:latin typeface="Arial"/>
              </a:rPr>
              <a:t>Séptimo nivel del esquema</a:t>
            </a:r>
          </a:p>
        </p:txBody>
      </p:sp>
      <p:sp>
        <p:nvSpPr>
          <p:cNvPr id="5" name="PlaceHolder 4"/>
          <p:cNvSpPr>
            <a:spLocks noGrp="1"/>
          </p:cNvSpPr>
          <p:nvPr>
            <p:ph type="body"/>
          </p:nvPr>
        </p:nvSpPr>
        <p:spPr>
          <a:xfrm>
            <a:off x="457200" y="3682080"/>
            <a:ext cx="8228880" cy="1896480"/>
          </a:xfrm>
          <a:prstGeom prst="rect">
            <a:avLst/>
          </a:prstGeom>
          <a:noFill/>
          <a:ln w="0">
            <a:noFill/>
          </a:ln>
        </p:spPr>
        <p:txBody>
          <a:bodyPr lIns="0" tIns="0" rIns="0" bIns="0" anchor="t">
            <a:normAutofit fontScale="71666"/>
          </a:bodyPr>
          <a:lstStyle/>
          <a:p>
            <a:pPr marL="432000" indent="-324000">
              <a:spcBef>
                <a:spcPts val="1417"/>
              </a:spcBef>
              <a:buClr>
                <a:srgbClr val="000000"/>
              </a:buClr>
              <a:buSzPct val="45000"/>
              <a:buFont typeface="Wingdings" charset="2"/>
              <a:buChar char=""/>
            </a:pPr>
            <a:r>
              <a:rPr lang="es-AR" sz="1800" b="0" strike="noStrike" spc="-1">
                <a:solidFill>
                  <a:srgbClr val="000000"/>
                </a:solidFill>
                <a:latin typeface="Arial"/>
              </a:rPr>
              <a:t>Pulse para editar el formato de texto del esquema</a:t>
            </a:r>
          </a:p>
          <a:p>
            <a:pPr marL="864000" lvl="1" indent="-324000">
              <a:spcBef>
                <a:spcPts val="1134"/>
              </a:spcBef>
              <a:buClr>
                <a:srgbClr val="000000"/>
              </a:buClr>
              <a:buSzPct val="75000"/>
              <a:buFont typeface="Symbol" charset="2"/>
              <a:buChar char=""/>
            </a:pPr>
            <a:r>
              <a:rPr lang="es-AR" sz="1800" b="0" strike="noStrike" spc="-1">
                <a:solidFill>
                  <a:srgbClr val="000000"/>
                </a:solidFill>
                <a:latin typeface="Arial"/>
              </a:rPr>
              <a:t>Segundo nivel del esquema</a:t>
            </a:r>
          </a:p>
          <a:p>
            <a:pPr marL="1296000" lvl="2" indent="-288000">
              <a:spcBef>
                <a:spcPts val="850"/>
              </a:spcBef>
              <a:buClr>
                <a:srgbClr val="000000"/>
              </a:buClr>
              <a:buSzPct val="45000"/>
              <a:buFont typeface="Wingdings" charset="2"/>
              <a:buChar char=""/>
            </a:pPr>
            <a:r>
              <a:rPr lang="es-AR" sz="1800" b="0" strike="noStrike" spc="-1">
                <a:solidFill>
                  <a:srgbClr val="000000"/>
                </a:solidFill>
                <a:latin typeface="Arial"/>
              </a:rPr>
              <a:t>Tercer nivel del esquema</a:t>
            </a:r>
          </a:p>
          <a:p>
            <a:pPr marL="1728000" lvl="3" indent="-216000">
              <a:spcBef>
                <a:spcPts val="567"/>
              </a:spcBef>
              <a:buClr>
                <a:srgbClr val="000000"/>
              </a:buClr>
              <a:buSzPct val="75000"/>
              <a:buFont typeface="Symbol" charset="2"/>
              <a:buChar char=""/>
            </a:pPr>
            <a:r>
              <a:rPr lang="es-AR" sz="1800" b="0" strike="noStrike" spc="-1">
                <a:solidFill>
                  <a:srgbClr val="000000"/>
                </a:solidFill>
                <a:latin typeface="Arial"/>
              </a:rPr>
              <a:t>Cuarto nivel del esquema</a:t>
            </a:r>
          </a:p>
          <a:p>
            <a:pPr marL="2160000" lvl="4" indent="-216000">
              <a:spcBef>
                <a:spcPts val="283"/>
              </a:spcBef>
              <a:buClr>
                <a:srgbClr val="000000"/>
              </a:buClr>
              <a:buSzPct val="45000"/>
              <a:buFont typeface="Wingdings" charset="2"/>
              <a:buChar char=""/>
            </a:pPr>
            <a:r>
              <a:rPr lang="es-AR" sz="1800" b="0" strike="noStrike" spc="-1">
                <a:solidFill>
                  <a:srgbClr val="000000"/>
                </a:solidFill>
                <a:latin typeface="Arial"/>
              </a:rPr>
              <a:t>Quinto nivel del esquema</a:t>
            </a:r>
          </a:p>
          <a:p>
            <a:pPr marL="2592000" lvl="5" indent="-216000">
              <a:spcBef>
                <a:spcPts val="283"/>
              </a:spcBef>
              <a:buClr>
                <a:srgbClr val="000000"/>
              </a:buClr>
              <a:buSzPct val="45000"/>
              <a:buFont typeface="Wingdings" charset="2"/>
              <a:buChar char=""/>
            </a:pPr>
            <a:r>
              <a:rPr lang="es-AR" sz="1800" b="0" strike="noStrike" spc="-1">
                <a:solidFill>
                  <a:srgbClr val="000000"/>
                </a:solidFill>
                <a:latin typeface="Arial"/>
              </a:rPr>
              <a:t>Sexto nivel del esquema</a:t>
            </a:r>
          </a:p>
          <a:p>
            <a:pPr marL="3024000" lvl="6" indent="-216000">
              <a:spcBef>
                <a:spcPts val="283"/>
              </a:spcBef>
              <a:buClr>
                <a:srgbClr val="000000"/>
              </a:buClr>
              <a:buSzPct val="45000"/>
              <a:buFont typeface="Wingdings" charset="2"/>
              <a:buChar char=""/>
            </a:pPr>
            <a:r>
              <a:rPr lang="es-AR" sz="1800" b="0" strike="noStrike" spc="-1">
                <a:solidFill>
                  <a:srgbClr val="000000"/>
                </a:solidFill>
                <a:latin typeface="Arial"/>
              </a:rPr>
              <a:t>Séptimo nivel del esquema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48" name="CustomShape 1"/>
          <p:cNvSpPr/>
          <p:nvPr/>
        </p:nvSpPr>
        <p:spPr>
          <a:xfrm>
            <a:off x="0" y="0"/>
            <a:ext cx="9138960" cy="6856560"/>
          </a:xfrm>
          <a:prstGeom prst="rect">
            <a:avLst/>
          </a:prstGeom>
          <a:gradFill rotWithShape="0">
            <a:gsLst>
              <a:gs pos="0">
                <a:srgbClr val="666666"/>
              </a:gs>
              <a:gs pos="50000">
                <a:srgbClr val="3366FF"/>
              </a:gs>
              <a:gs pos="100000">
                <a:srgbClr val="666666"/>
              </a:gs>
            </a:gsLst>
            <a:lin ang="5400000"/>
          </a:grad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49" name="CustomShape 2"/>
          <p:cNvSpPr/>
          <p:nvPr/>
        </p:nvSpPr>
        <p:spPr>
          <a:xfrm>
            <a:off x="684360" y="981000"/>
            <a:ext cx="7767360" cy="146484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endParaRPr lang="es-AR" sz="1800" b="0" strike="noStrike" spc="-1">
              <a:solidFill>
                <a:srgbClr val="000000"/>
              </a:solidFill>
              <a:latin typeface="Arial"/>
            </a:endParaRPr>
          </a:p>
          <a:p>
            <a:pPr algn="ctr" defTabSz="914400">
              <a:lnSpc>
                <a:spcPct val="100000"/>
              </a:lnSpc>
            </a:pPr>
            <a:endParaRPr lang="es-AR" sz="1800" b="0" strike="noStrike" spc="-1">
              <a:solidFill>
                <a:srgbClr val="000000"/>
              </a:solidFill>
              <a:latin typeface="Arial"/>
            </a:endParaRPr>
          </a:p>
          <a:p>
            <a:pPr algn="ctr" defTabSz="914400">
              <a:lnSpc>
                <a:spcPct val="100000"/>
              </a:lnSpc>
            </a:pPr>
            <a:endParaRPr lang="es-AR" sz="1800" b="0" strike="noStrike" spc="-1">
              <a:solidFill>
                <a:srgbClr val="000000"/>
              </a:solidFill>
              <a:latin typeface="Arial"/>
            </a:endParaRPr>
          </a:p>
          <a:p>
            <a:pPr algn="ctr" defTabSz="914400">
              <a:lnSpc>
                <a:spcPct val="100000"/>
              </a:lnSpc>
            </a:pPr>
            <a:endParaRPr lang="es-AR" sz="1800" b="0" strike="noStrike" spc="-1">
              <a:solidFill>
                <a:srgbClr val="000000"/>
              </a:solidFill>
              <a:latin typeface="Arial"/>
            </a:endParaRPr>
          </a:p>
          <a:p>
            <a:pPr algn="ctr" defTabSz="914400">
              <a:lnSpc>
                <a:spcPct val="100000"/>
              </a:lnSpc>
            </a:pPr>
            <a:endParaRPr lang="es-AR" sz="1800" b="0" strike="noStrike" spc="-1">
              <a:solidFill>
                <a:srgbClr val="000000"/>
              </a:solidFill>
              <a:latin typeface="Arial"/>
            </a:endParaRPr>
          </a:p>
          <a:p>
            <a:pPr algn="ctr" defTabSz="914400">
              <a:lnSpc>
                <a:spcPct val="100000"/>
              </a:lnSpc>
            </a:pPr>
            <a:r>
              <a:rPr lang="es-AR" sz="3600" b="1" strike="noStrike" spc="-1">
                <a:solidFill>
                  <a:srgbClr val="FFFFFF"/>
                </a:solidFill>
                <a:latin typeface="Arial"/>
                <a:ea typeface="Arial"/>
              </a:rPr>
              <a:t>PROCEDIMIENTO TRIBUTARIO LOCAL</a:t>
            </a:r>
            <a:endParaRPr lang="es-AR" sz="3600" b="0" strike="noStrike" spc="-1">
              <a:solidFill>
                <a:srgbClr val="000000"/>
              </a:solidFill>
              <a:latin typeface="Arial"/>
            </a:endParaRPr>
          </a:p>
          <a:p>
            <a:pPr defTabSz="914400">
              <a:lnSpc>
                <a:spcPct val="100000"/>
              </a:lnSpc>
            </a:pPr>
            <a:endParaRPr lang="es-AR" sz="3600" b="0" strike="noStrike" spc="-1">
              <a:solidFill>
                <a:srgbClr val="000000"/>
              </a:solidFill>
              <a:latin typeface="Arial"/>
            </a:endParaRPr>
          </a:p>
        </p:txBody>
      </p:sp>
      <p:sp>
        <p:nvSpPr>
          <p:cNvPr id="50" name="CustomShape 3"/>
          <p:cNvSpPr/>
          <p:nvPr/>
        </p:nvSpPr>
        <p:spPr>
          <a:xfrm>
            <a:off x="576000" y="2136240"/>
            <a:ext cx="7767360" cy="74232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algn="ctr" defTabSz="914400">
              <a:lnSpc>
                <a:spcPct val="80000"/>
              </a:lnSpc>
            </a:pPr>
            <a:endParaRPr lang="es-AR" sz="1800" b="0" strike="noStrike" spc="-1">
              <a:solidFill>
                <a:srgbClr val="000000"/>
              </a:solidFill>
              <a:latin typeface="Arial"/>
            </a:endParaRPr>
          </a:p>
          <a:p>
            <a:pPr algn="ctr" defTabSz="914400">
              <a:lnSpc>
                <a:spcPct val="80000"/>
              </a:lnSpc>
              <a:spcBef>
                <a:spcPts val="499"/>
              </a:spcBef>
            </a:pPr>
            <a:endParaRPr lang="es-AR" sz="1800" b="0" strike="noStrike" spc="-1">
              <a:solidFill>
                <a:srgbClr val="000000"/>
              </a:solidFill>
              <a:latin typeface="Arial"/>
            </a:endParaRPr>
          </a:p>
        </p:txBody>
      </p:sp>
      <p:sp>
        <p:nvSpPr>
          <p:cNvPr id="51" name="CustomShape 4"/>
          <p:cNvSpPr/>
          <p:nvPr/>
        </p:nvSpPr>
        <p:spPr>
          <a:xfrm>
            <a:off x="1550880" y="5013360"/>
            <a:ext cx="5817960" cy="73332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spAutoFit/>
          </a:bodyPr>
          <a:lstStyle/>
          <a:p>
            <a:pPr defTabSz="914400">
              <a:lnSpc>
                <a:spcPct val="100000"/>
              </a:lnSpc>
            </a:pPr>
            <a:endParaRPr lang="es-AR" sz="1800" b="0" strike="noStrike" spc="-1">
              <a:solidFill>
                <a:srgbClr val="000000"/>
              </a:solidFill>
              <a:latin typeface="Arial"/>
            </a:endParaRPr>
          </a:p>
          <a:p>
            <a:pPr algn="ctr" defTabSz="914400">
              <a:lnSpc>
                <a:spcPct val="100000"/>
              </a:lnSpc>
            </a:pPr>
            <a:r>
              <a:rPr lang="es-AR" sz="1200" b="0" strike="noStrike" spc="-1">
                <a:solidFill>
                  <a:srgbClr val="FFFFFF"/>
                </a:solidFill>
                <a:latin typeface="Arial"/>
                <a:ea typeface="Arial"/>
              </a:rPr>
              <a:t>Agosto 2024</a:t>
            </a:r>
            <a:endParaRPr lang="es-AR" sz="1200" b="0" strike="noStrike" spc="-1">
              <a:solidFill>
                <a:srgbClr val="000000"/>
              </a:solidFill>
              <a:latin typeface="Arial"/>
            </a:endParaRPr>
          </a:p>
          <a:p>
            <a:pPr algn="ctr" defTabSz="914400">
              <a:lnSpc>
                <a:spcPct val="100000"/>
              </a:lnSpc>
            </a:pPr>
            <a:r>
              <a:rPr lang="es-AR" sz="1200" b="0" strike="noStrike" spc="-1">
                <a:solidFill>
                  <a:srgbClr val="FFFFFF"/>
                </a:solidFill>
                <a:latin typeface="Arial"/>
                <a:ea typeface="Arial"/>
              </a:rPr>
              <a:t>CIUDAD AUTÓNOMA DE BUENOS AIRES  – ARGENTINA</a:t>
            </a:r>
            <a:endParaRPr lang="es-AR" sz="1200" b="0" strike="noStrike" spc="-1">
              <a:solidFill>
                <a:srgbClr val="000000"/>
              </a:solidFill>
              <a:latin typeface="Arial"/>
            </a:endParaRPr>
          </a:p>
        </p:txBody>
      </p:sp>
      <p:pic>
        <p:nvPicPr>
          <p:cNvPr id="52" name="Imagen 51"/>
          <p:cNvPicPr/>
          <p:nvPr/>
        </p:nvPicPr>
        <p:blipFill>
          <a:blip r:embed="rId4"/>
          <a:stretch/>
        </p:blipFill>
        <p:spPr>
          <a:xfrm>
            <a:off x="3879360" y="3240000"/>
            <a:ext cx="1160640" cy="1160640"/>
          </a:xfrm>
          <a:prstGeom prst="rect">
            <a:avLst/>
          </a:prstGeom>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80" name="CustomShape 1"/>
          <p:cNvSpPr/>
          <p:nvPr/>
        </p:nvSpPr>
        <p:spPr>
          <a:xfrm>
            <a:off x="468360" y="404640"/>
            <a:ext cx="8224560" cy="88704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br>
              <a:rPr sz="1800"/>
            </a:br>
            <a:br>
              <a:rPr sz="1800"/>
            </a:br>
            <a:r>
              <a:rPr lang="es-AR" sz="2200" b="0" u="sng" strike="noStrike" spc="-1">
                <a:solidFill>
                  <a:srgbClr val="0033CC"/>
                </a:solidFill>
                <a:uFillTx/>
                <a:latin typeface="Arial"/>
                <a:ea typeface="Arial"/>
              </a:rPr>
              <a:t>PRINCIPIO DE ESTABILIDAD DE LA DECLARACIÓN JURADA – OTORGA GARANTÍAS A AMBAS PARTES DE LA RELACIÓN JURÍDICA TRIBUTARIA</a:t>
            </a:r>
            <a:br>
              <a:rPr sz="2200"/>
            </a:br>
            <a:endParaRPr lang="es-AR" sz="2200" b="0" strike="noStrike" spc="-1">
              <a:solidFill>
                <a:srgbClr val="000000"/>
              </a:solidFill>
              <a:latin typeface="Arial"/>
            </a:endParaRPr>
          </a:p>
        </p:txBody>
      </p:sp>
      <p:sp>
        <p:nvSpPr>
          <p:cNvPr id="81" name="CustomShape 2"/>
          <p:cNvSpPr/>
          <p:nvPr/>
        </p:nvSpPr>
        <p:spPr>
          <a:xfrm>
            <a:off x="432000" y="1440000"/>
            <a:ext cx="8277120" cy="388440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199800" indent="-195120" algn="just" defTabSz="914400">
              <a:lnSpc>
                <a:spcPct val="80000"/>
              </a:lnSpc>
              <a:buClr>
                <a:srgbClr val="000000"/>
              </a:buClr>
              <a:buSzPct val="50000"/>
              <a:buFont typeface="Noto Sans Symbols"/>
              <a:buChar char="●"/>
            </a:pPr>
            <a:r>
              <a:rPr lang="es-AR" sz="1800" b="0" strike="noStrike" spc="-1">
                <a:solidFill>
                  <a:srgbClr val="000000"/>
                </a:solidFill>
                <a:latin typeface="Arial"/>
                <a:ea typeface="Arial"/>
              </a:rPr>
              <a:t>Hace responsable al declarante respecto a la base del gravamen y al monto resultante – ejecución del saldo no ingresado y descuentos improcedentes (art. 156, 241 y 242 del CF TO 2024 CABA)</a:t>
            </a:r>
            <a:endParaRPr lang="es-AR" sz="1800" b="0" strike="noStrike" spc="-1">
              <a:solidFill>
                <a:srgbClr val="000000"/>
              </a:solidFill>
              <a:latin typeface="Arial"/>
            </a:endParaRPr>
          </a:p>
          <a:p>
            <a:pPr marL="457200" algn="just" defTabSz="914400">
              <a:lnSpc>
                <a:spcPct val="80000"/>
              </a:lnSpc>
            </a:pPr>
            <a:endParaRPr lang="es-AR" sz="1800" b="0" strike="noStrike" spc="-1">
              <a:solidFill>
                <a:srgbClr val="000000"/>
              </a:solidFill>
              <a:latin typeface="Arial"/>
            </a:endParaRPr>
          </a:p>
          <a:p>
            <a:pPr marL="199800" indent="-195120" algn="just" defTabSz="914400">
              <a:lnSpc>
                <a:spcPct val="80000"/>
              </a:lnSpc>
              <a:spcBef>
                <a:spcPts val="799"/>
              </a:spcBef>
              <a:buClr>
                <a:srgbClr val="000000"/>
              </a:buClr>
              <a:buSzPct val="50000"/>
              <a:buFont typeface="Noto Sans Symbols"/>
              <a:buChar char="●"/>
            </a:pPr>
            <a:r>
              <a:rPr lang="es-AR" sz="1800" b="0" strike="noStrike" spc="-1">
                <a:solidFill>
                  <a:srgbClr val="000000"/>
                </a:solidFill>
                <a:latin typeface="Arial"/>
                <a:ea typeface="Arial"/>
              </a:rPr>
              <a:t>Se debe comunicar a la administración conforme los precedimientos previstos para compensar deuda con el saldo acreedor resultante de la rectificativa en menos(art. 240 CF TO 2024 y Resolución N° 480-DGR-1997).</a:t>
            </a:r>
            <a:endParaRPr lang="es-AR" sz="1800" b="0" strike="noStrike" spc="-1">
              <a:solidFill>
                <a:srgbClr val="000000"/>
              </a:solidFill>
              <a:latin typeface="Arial"/>
            </a:endParaRPr>
          </a:p>
          <a:p>
            <a:pPr marL="201600" indent="-195480" algn="just" defTabSz="914400">
              <a:lnSpc>
                <a:spcPct val="80000"/>
              </a:lnSpc>
              <a:spcBef>
                <a:spcPts val="799"/>
              </a:spcBef>
              <a:tabLst>
                <a:tab pos="0" algn="l"/>
              </a:tabLst>
            </a:pPr>
            <a:endParaRPr lang="es-AR" sz="1800" b="0" strike="noStrike" spc="-1">
              <a:solidFill>
                <a:srgbClr val="000000"/>
              </a:solidFill>
              <a:latin typeface="Arial"/>
            </a:endParaRPr>
          </a:p>
          <a:p>
            <a:pPr marL="199800" indent="-195120" algn="just" defTabSz="914400">
              <a:lnSpc>
                <a:spcPct val="80000"/>
              </a:lnSpc>
              <a:spcBef>
                <a:spcPts val="799"/>
              </a:spcBef>
              <a:buClr>
                <a:srgbClr val="000000"/>
              </a:buClr>
              <a:buSzPct val="50000"/>
              <a:buFont typeface="Noto Sans Symbols"/>
              <a:buChar char="●"/>
              <a:tabLst>
                <a:tab pos="0" algn="l"/>
              </a:tabLst>
            </a:pPr>
            <a:r>
              <a:rPr lang="es-AR" sz="1800" b="0" strike="noStrike" spc="-1">
                <a:solidFill>
                  <a:srgbClr val="000000"/>
                </a:solidFill>
                <a:latin typeface="Arial"/>
                <a:ea typeface="Arial"/>
              </a:rPr>
              <a:t>Facultad de la administración de verificar la exactitud de las Declaraciones Juradas. Si el contribuyente no presenta DDJJ o resulta inexacta – impugnación mediante procedimiento determinativo de oficio (art. 243 CF TO 2024 CABA)</a:t>
            </a:r>
            <a:endParaRPr lang="es-AR" sz="1800" b="0" strike="noStrike" spc="-1">
              <a:solidFill>
                <a:srgbClr val="000000"/>
              </a:solidFill>
              <a:latin typeface="Arial"/>
            </a:endParaRPr>
          </a:p>
          <a:p>
            <a:pPr marL="201600" indent="-195480" algn="just" defTabSz="914400">
              <a:lnSpc>
                <a:spcPct val="80000"/>
              </a:lnSpc>
              <a:spcBef>
                <a:spcPts val="799"/>
              </a:spcBef>
              <a:tabLst>
                <a:tab pos="0" algn="l"/>
              </a:tabLst>
            </a:pPr>
            <a:endParaRPr lang="es-AR" sz="1800" b="0" strike="noStrike" spc="-1">
              <a:solidFill>
                <a:srgbClr val="000000"/>
              </a:solidFill>
              <a:latin typeface="Arial"/>
            </a:endParaRPr>
          </a:p>
          <a:p>
            <a:pPr marL="199800" indent="-195120" algn="just" defTabSz="914400">
              <a:lnSpc>
                <a:spcPct val="80000"/>
              </a:lnSpc>
              <a:spcBef>
                <a:spcPts val="799"/>
              </a:spcBef>
              <a:buClr>
                <a:srgbClr val="000000"/>
              </a:buClr>
              <a:buSzPct val="50000"/>
              <a:buFont typeface="Noto Sans Symbols"/>
              <a:buChar char="●"/>
              <a:tabLst>
                <a:tab pos="0" algn="l"/>
              </a:tabLst>
            </a:pPr>
            <a:r>
              <a:rPr lang="es-AR" sz="1800" b="0" strike="noStrike" spc="-1">
                <a:solidFill>
                  <a:srgbClr val="000000"/>
                </a:solidFill>
                <a:latin typeface="Arial"/>
                <a:ea typeface="Arial"/>
              </a:rPr>
              <a:t>El declarante es responsable de la veracidad de los datos, y la presentación de otra posterior no hace desaparecer dicha responsabilidad, lo que le genera responsabilidad infraccional y/o penal por las omisiones, inexactitudes y/o aserciones falsas que pudiera contener (art. 241 CF TO 2024).</a:t>
            </a:r>
            <a:endParaRPr lang="es-AR" sz="1800" b="0" strike="noStrike" spc="-1">
              <a:solidFill>
                <a:srgbClr val="000000"/>
              </a:solidFill>
              <a:latin typeface="Arial"/>
            </a:endParaRPr>
          </a:p>
        </p:txBody>
      </p:sp>
      <p:sp>
        <p:nvSpPr>
          <p:cNvPr id="82"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83" name="CustomShape 1"/>
          <p:cNvSpPr/>
          <p:nvPr/>
        </p:nvSpPr>
        <p:spPr>
          <a:xfrm>
            <a:off x="468360" y="404640"/>
            <a:ext cx="8224560" cy="8182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br>
              <a:rPr sz="1800"/>
            </a:br>
            <a:r>
              <a:rPr lang="es-AR" sz="2600" b="0" u="sng" strike="noStrike" spc="-1">
                <a:solidFill>
                  <a:srgbClr val="0033CC"/>
                </a:solidFill>
                <a:uFillTx/>
                <a:latin typeface="Arial"/>
                <a:ea typeface="Arial"/>
              </a:rPr>
              <a:t>FACULTADES DE LA ADMINISTRACIÓN TRIBUTARIA</a:t>
            </a:r>
            <a:br>
              <a:rPr sz="2600"/>
            </a:br>
            <a:endParaRPr lang="es-AR" sz="2600" b="0" strike="noStrike" spc="-1">
              <a:solidFill>
                <a:srgbClr val="000000"/>
              </a:solidFill>
              <a:latin typeface="Arial"/>
            </a:endParaRPr>
          </a:p>
        </p:txBody>
      </p:sp>
      <p:sp>
        <p:nvSpPr>
          <p:cNvPr id="84" name="CustomShape 2"/>
          <p:cNvSpPr/>
          <p:nvPr/>
        </p:nvSpPr>
        <p:spPr>
          <a:xfrm>
            <a:off x="468360" y="864000"/>
            <a:ext cx="8224560" cy="409932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defTabSz="914400">
              <a:lnSpc>
                <a:spcPct val="100000"/>
              </a:lnSpc>
            </a:pPr>
            <a:endParaRPr lang="es-AR" sz="1800" b="0" strike="noStrike" spc="-1">
              <a:solidFill>
                <a:srgbClr val="000000"/>
              </a:solidFill>
              <a:latin typeface="Arial"/>
            </a:endParaRPr>
          </a:p>
          <a:p>
            <a:pPr defTabSz="914400">
              <a:lnSpc>
                <a:spcPct val="100000"/>
              </a:lnSpc>
            </a:pPr>
            <a:r>
              <a:rPr lang="es-AR" sz="1600" b="0" strike="noStrike" spc="-1">
                <a:solidFill>
                  <a:srgbClr val="000000"/>
                </a:solidFill>
                <a:latin typeface="Arial"/>
                <a:ea typeface="Arial"/>
              </a:rPr>
              <a:t>Son las facultades con las que cuenta el fisco para garantizar el correcto cumplimiento de las obligaciones tributarias por parte de los contribuyentes y responsables. (art. 4 del CF CABA)</a:t>
            </a:r>
            <a:r>
              <a:rPr lang="es-AR" sz="1600" b="0" i="1" strike="noStrike" spc="-1">
                <a:solidFill>
                  <a:srgbClr val="000000"/>
                </a:solidFill>
                <a:latin typeface="Arial"/>
                <a:ea typeface="Arial"/>
              </a:rPr>
              <a:t> </a:t>
            </a:r>
            <a:endParaRPr lang="es-AR" sz="1600" b="0" strike="noStrike" spc="-1">
              <a:solidFill>
                <a:srgbClr val="000000"/>
              </a:solidFill>
              <a:latin typeface="Arial"/>
            </a:endParaRPr>
          </a:p>
          <a:p>
            <a:pPr defTabSz="914400">
              <a:lnSpc>
                <a:spcPct val="100000"/>
              </a:lnSpc>
              <a:spcBef>
                <a:spcPts val="799"/>
              </a:spcBef>
            </a:pPr>
            <a:r>
              <a:rPr lang="es-AR" sz="1600" b="0" i="1" strike="noStrike" spc="-1">
                <a:solidFill>
                  <a:srgbClr val="000000"/>
                </a:solidFill>
                <a:latin typeface="Arial"/>
                <a:ea typeface="Arial"/>
              </a:rPr>
              <a:t>a) Exigir que lleven libros o registros especiales</a:t>
            </a:r>
            <a:endParaRPr lang="es-AR" sz="1600" b="0" strike="noStrike" spc="-1">
              <a:solidFill>
                <a:srgbClr val="000000"/>
              </a:solidFill>
              <a:latin typeface="Arial"/>
            </a:endParaRPr>
          </a:p>
          <a:p>
            <a:pPr defTabSz="914400">
              <a:lnSpc>
                <a:spcPct val="100000"/>
              </a:lnSpc>
              <a:spcBef>
                <a:spcPts val="799"/>
              </a:spcBef>
            </a:pPr>
            <a:r>
              <a:rPr lang="es-AR" sz="1600" b="0" i="1" strike="noStrike" spc="-1">
                <a:solidFill>
                  <a:srgbClr val="000000"/>
                </a:solidFill>
                <a:latin typeface="Arial"/>
                <a:ea typeface="Arial"/>
              </a:rPr>
              <a:t>b) Suministro de Informes</a:t>
            </a:r>
            <a:endParaRPr lang="es-AR" sz="1600" b="0" strike="noStrike" spc="-1">
              <a:solidFill>
                <a:srgbClr val="000000"/>
              </a:solidFill>
              <a:latin typeface="Arial"/>
            </a:endParaRPr>
          </a:p>
          <a:p>
            <a:pPr defTabSz="914400">
              <a:lnSpc>
                <a:spcPct val="100000"/>
              </a:lnSpc>
              <a:spcBef>
                <a:spcPts val="799"/>
              </a:spcBef>
            </a:pPr>
            <a:r>
              <a:rPr lang="es-AR" sz="1600" b="0" i="1" strike="noStrike" spc="-1">
                <a:solidFill>
                  <a:srgbClr val="000000"/>
                </a:solidFill>
                <a:latin typeface="Arial"/>
                <a:ea typeface="Arial"/>
              </a:rPr>
              <a:t>c) Exigir la presentación de todos los comprobantes y justificativos</a:t>
            </a:r>
            <a:endParaRPr lang="es-AR" sz="1600" b="0" strike="noStrike" spc="-1">
              <a:solidFill>
                <a:srgbClr val="000000"/>
              </a:solidFill>
              <a:latin typeface="Arial"/>
            </a:endParaRPr>
          </a:p>
          <a:p>
            <a:pPr defTabSz="914400">
              <a:lnSpc>
                <a:spcPct val="100000"/>
              </a:lnSpc>
              <a:spcBef>
                <a:spcPts val="799"/>
              </a:spcBef>
            </a:pPr>
            <a:r>
              <a:rPr lang="es-AR" sz="1600" b="0" i="1" strike="noStrike" spc="-1">
                <a:solidFill>
                  <a:srgbClr val="000000"/>
                </a:solidFill>
                <a:latin typeface="Arial"/>
                <a:ea typeface="Arial"/>
              </a:rPr>
              <a:t>d) Inspección de libros y comprobantes</a:t>
            </a:r>
            <a:endParaRPr lang="es-AR" sz="1600" b="0" strike="noStrike" spc="-1">
              <a:solidFill>
                <a:srgbClr val="000000"/>
              </a:solidFill>
              <a:latin typeface="Arial"/>
            </a:endParaRPr>
          </a:p>
          <a:p>
            <a:pPr defTabSz="914400">
              <a:lnSpc>
                <a:spcPct val="100000"/>
              </a:lnSpc>
              <a:spcBef>
                <a:spcPts val="799"/>
              </a:spcBef>
            </a:pPr>
            <a:r>
              <a:rPr lang="es-AR" sz="1600" b="0" i="1" strike="noStrike" spc="-1">
                <a:solidFill>
                  <a:srgbClr val="000000"/>
                </a:solidFill>
                <a:latin typeface="Arial"/>
                <a:ea typeface="Arial"/>
              </a:rPr>
              <a:t>e) Requerir el auxilio de la fuerza pública</a:t>
            </a:r>
            <a:endParaRPr lang="es-AR" sz="1600" b="0" strike="noStrike" spc="-1">
              <a:solidFill>
                <a:srgbClr val="000000"/>
              </a:solidFill>
              <a:latin typeface="Arial"/>
            </a:endParaRPr>
          </a:p>
          <a:p>
            <a:pPr defTabSz="914400">
              <a:lnSpc>
                <a:spcPct val="100000"/>
              </a:lnSpc>
              <a:spcBef>
                <a:spcPts val="799"/>
              </a:spcBef>
            </a:pPr>
            <a:r>
              <a:rPr lang="es-AR" sz="1600" b="0" i="1" strike="noStrike" spc="-1">
                <a:solidFill>
                  <a:srgbClr val="000000"/>
                </a:solidFill>
                <a:latin typeface="Arial"/>
                <a:ea typeface="Arial"/>
              </a:rPr>
              <a:t>f) Recabar órdenes de allanamiento </a:t>
            </a:r>
            <a:endParaRPr lang="es-AR" sz="1600" b="0" strike="noStrike" spc="-1">
              <a:solidFill>
                <a:srgbClr val="000000"/>
              </a:solidFill>
              <a:latin typeface="Arial"/>
            </a:endParaRPr>
          </a:p>
          <a:p>
            <a:pPr defTabSz="914400">
              <a:lnSpc>
                <a:spcPct val="100000"/>
              </a:lnSpc>
              <a:spcBef>
                <a:spcPts val="799"/>
              </a:spcBef>
            </a:pPr>
            <a:r>
              <a:rPr lang="es-AR" sz="1600" b="0" i="1" strike="noStrike" spc="-1">
                <a:solidFill>
                  <a:srgbClr val="000000"/>
                </a:solidFill>
                <a:latin typeface="Arial"/>
                <a:ea typeface="Arial"/>
              </a:rPr>
              <a:t>g) Clausura preventiva</a:t>
            </a:r>
            <a:endParaRPr lang="es-AR" sz="1600" b="0" strike="noStrike" spc="-1">
              <a:solidFill>
                <a:srgbClr val="000000"/>
              </a:solidFill>
              <a:latin typeface="Arial"/>
            </a:endParaRPr>
          </a:p>
          <a:p>
            <a:pPr defTabSz="914400">
              <a:lnSpc>
                <a:spcPct val="100000"/>
              </a:lnSpc>
              <a:spcBef>
                <a:spcPts val="799"/>
              </a:spcBef>
            </a:pPr>
            <a:r>
              <a:rPr lang="es-AR" sz="1600" b="0" i="1" strike="noStrike" spc="-1">
                <a:solidFill>
                  <a:srgbClr val="000000"/>
                </a:solidFill>
                <a:latin typeface="Arial"/>
                <a:ea typeface="Arial"/>
              </a:rPr>
              <a:t>h) Requerir soportes informáticos</a:t>
            </a:r>
            <a:endParaRPr lang="es-AR" sz="1600" b="0" strike="noStrike" spc="-1">
              <a:solidFill>
                <a:srgbClr val="000000"/>
              </a:solidFill>
              <a:latin typeface="Arial"/>
            </a:endParaRPr>
          </a:p>
          <a:p>
            <a:pPr defTabSz="914400">
              <a:lnSpc>
                <a:spcPct val="100000"/>
              </a:lnSpc>
              <a:spcBef>
                <a:spcPts val="799"/>
              </a:spcBef>
            </a:pPr>
            <a:endParaRPr lang="es-AR" sz="1600" b="0" strike="noStrike" spc="-1">
              <a:solidFill>
                <a:srgbClr val="000000"/>
              </a:solidFill>
              <a:latin typeface="Arial"/>
            </a:endParaRPr>
          </a:p>
          <a:p>
            <a:pPr defTabSz="914400">
              <a:lnSpc>
                <a:spcPct val="100000"/>
              </a:lnSpc>
              <a:spcBef>
                <a:spcPts val="799"/>
              </a:spcBef>
            </a:pPr>
            <a:r>
              <a:rPr lang="es-AR" sz="1600" b="0" strike="noStrike" spc="-1">
                <a:solidFill>
                  <a:srgbClr val="000000"/>
                </a:solidFill>
                <a:latin typeface="Arial"/>
                <a:ea typeface="Arial"/>
              </a:rPr>
              <a:t>La información requerida debe guardar necesaria y estrecha relación con la realización de un hecho imponible o de la comisión de una infracción fiscal.</a:t>
            </a:r>
            <a:r>
              <a:rPr lang="es-AR" sz="1600" b="0" i="1" strike="noStrike" spc="-1">
                <a:solidFill>
                  <a:srgbClr val="000000"/>
                </a:solidFill>
                <a:latin typeface="Arial"/>
                <a:ea typeface="Arial"/>
              </a:rPr>
              <a:t> </a:t>
            </a:r>
            <a:endParaRPr lang="es-AR" sz="1600" b="0" strike="noStrike" spc="-1">
              <a:solidFill>
                <a:srgbClr val="000000"/>
              </a:solidFill>
              <a:latin typeface="Arial"/>
            </a:endParaRPr>
          </a:p>
          <a:p>
            <a:pPr defTabSz="914400">
              <a:lnSpc>
                <a:spcPct val="100000"/>
              </a:lnSpc>
            </a:pPr>
            <a:endParaRPr lang="es-AR" sz="1600" b="0" strike="noStrike" spc="-1">
              <a:solidFill>
                <a:srgbClr val="000000"/>
              </a:solidFill>
              <a:latin typeface="Arial"/>
            </a:endParaRPr>
          </a:p>
        </p:txBody>
      </p:sp>
      <p:sp>
        <p:nvSpPr>
          <p:cNvPr id="85"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86" name="CustomShape 1"/>
          <p:cNvSpPr/>
          <p:nvPr/>
        </p:nvSpPr>
        <p:spPr>
          <a:xfrm>
            <a:off x="576000" y="219960"/>
            <a:ext cx="8224560" cy="786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2800" b="0" u="sng" strike="noStrike" spc="-1">
                <a:solidFill>
                  <a:srgbClr val="0033CC"/>
                </a:solidFill>
                <a:uFillTx/>
                <a:latin typeface="Arial"/>
                <a:ea typeface="Arial"/>
              </a:rPr>
              <a:t>VERIFICACIÓN Y FISCALIZACIÓN</a:t>
            </a:r>
            <a:br>
              <a:rPr sz="2800"/>
            </a:br>
            <a:endParaRPr lang="es-AR" sz="2800" b="0" strike="noStrike" spc="-1">
              <a:solidFill>
                <a:srgbClr val="000000"/>
              </a:solidFill>
              <a:latin typeface="Arial"/>
            </a:endParaRPr>
          </a:p>
        </p:txBody>
      </p:sp>
      <p:sp>
        <p:nvSpPr>
          <p:cNvPr id="87" name="CustomShape 2"/>
          <p:cNvSpPr/>
          <p:nvPr/>
        </p:nvSpPr>
        <p:spPr>
          <a:xfrm>
            <a:off x="414360" y="734040"/>
            <a:ext cx="8224560" cy="45208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457200" indent="-300600" algn="just" defTabSz="914400">
              <a:lnSpc>
                <a:spcPct val="100000"/>
              </a:lnSpc>
              <a:buClr>
                <a:srgbClr val="000000"/>
              </a:buClr>
              <a:buFont typeface="Arial"/>
              <a:buChar char="•"/>
            </a:pPr>
            <a:r>
              <a:rPr lang="es-AR" sz="1400" b="0" strike="noStrike" spc="-1">
                <a:solidFill>
                  <a:srgbClr val="000000"/>
                </a:solidFill>
                <a:latin typeface="Arial"/>
                <a:ea typeface="Arial"/>
              </a:rPr>
              <a:t> Es un procedimiento no reglado por la ley, dado que no existen etapas ni plazos impuestos en el Código Fiscal a la administración para el ejercicio “discrecional” de sus facultades. </a:t>
            </a:r>
            <a:endParaRPr lang="es-AR" sz="1400" b="0" strike="noStrike" spc="-1">
              <a:solidFill>
                <a:srgbClr val="000000"/>
              </a:solidFill>
              <a:latin typeface="Arial"/>
            </a:endParaRPr>
          </a:p>
          <a:p>
            <a:pPr algn="just" defTabSz="914400">
              <a:lnSpc>
                <a:spcPct val="100000"/>
              </a:lnSpc>
              <a:spcBef>
                <a:spcPts val="799"/>
              </a:spcBef>
            </a:pPr>
            <a:endParaRPr lang="es-AR" sz="1400" b="0" strike="noStrike" spc="-1">
              <a:solidFill>
                <a:srgbClr val="000000"/>
              </a:solidFill>
              <a:latin typeface="Arial"/>
            </a:endParaRPr>
          </a:p>
          <a:p>
            <a:pPr marL="457200" indent="-300600" algn="just" defTabSz="914400">
              <a:lnSpc>
                <a:spcPct val="100000"/>
              </a:lnSpc>
              <a:spcBef>
                <a:spcPts val="799"/>
              </a:spcBef>
              <a:buClr>
                <a:srgbClr val="000000"/>
              </a:buClr>
              <a:buFont typeface="Arial"/>
              <a:buChar char="•"/>
            </a:pPr>
            <a:r>
              <a:rPr lang="es-AR" sz="1400" b="0" strike="noStrike" spc="-1">
                <a:solidFill>
                  <a:srgbClr val="000000"/>
                </a:solidFill>
                <a:latin typeface="Arial"/>
                <a:ea typeface="Arial"/>
              </a:rPr>
              <a:t> Es una etapa de búsqueda, de averiguación en la que la administración inquiere, a los efectos de fiscalizar y verificar el correcto cumplimiento de las obligaciones fiscales</a:t>
            </a:r>
            <a:endParaRPr lang="es-AR" sz="1400" b="0" strike="noStrike" spc="-1">
              <a:solidFill>
                <a:srgbClr val="000000"/>
              </a:solidFill>
              <a:latin typeface="Arial"/>
            </a:endParaRPr>
          </a:p>
          <a:p>
            <a:pPr algn="just" defTabSz="914400">
              <a:lnSpc>
                <a:spcPct val="80000"/>
              </a:lnSpc>
              <a:spcBef>
                <a:spcPts val="799"/>
              </a:spcBef>
            </a:pPr>
            <a:endParaRPr lang="es-AR" sz="1400" b="0" strike="noStrike" spc="-1">
              <a:solidFill>
                <a:srgbClr val="000000"/>
              </a:solidFill>
              <a:latin typeface="Arial"/>
            </a:endParaRPr>
          </a:p>
          <a:p>
            <a:pPr marL="457200" indent="-300600" algn="just" defTabSz="914400">
              <a:lnSpc>
                <a:spcPct val="80000"/>
              </a:lnSpc>
              <a:spcBef>
                <a:spcPts val="799"/>
              </a:spcBef>
              <a:buClr>
                <a:srgbClr val="000000"/>
              </a:buClr>
              <a:buFont typeface="Arial"/>
              <a:buChar char="•"/>
            </a:pPr>
            <a:r>
              <a:rPr lang="es-AR" sz="1400" b="0" strike="noStrike" spc="-1">
                <a:solidFill>
                  <a:srgbClr val="000000"/>
                </a:solidFill>
                <a:latin typeface="Arial"/>
                <a:ea typeface="Arial"/>
              </a:rPr>
              <a:t> Las facultades inquisitivas de la AGIP se traducen en obligaciones para los contribuyentes, responsables o terceros, las que incumplidas son pasibles de sanciones. Deber de colaboración del contribuyente  se relaciona con la resistencia pasiva a la fiscalización (arts. 91 y 110 CF TO 2024 CABA)</a:t>
            </a:r>
            <a:endParaRPr lang="es-AR" sz="1400" b="0" strike="noStrike" spc="-1">
              <a:solidFill>
                <a:srgbClr val="000000"/>
              </a:solidFill>
              <a:latin typeface="Arial"/>
            </a:endParaRPr>
          </a:p>
          <a:p>
            <a:pPr algn="just" defTabSz="914400">
              <a:lnSpc>
                <a:spcPct val="80000"/>
              </a:lnSpc>
              <a:spcBef>
                <a:spcPts val="799"/>
              </a:spcBef>
            </a:pPr>
            <a:endParaRPr lang="es-AR" sz="1400" b="0" strike="noStrike" spc="-1">
              <a:solidFill>
                <a:srgbClr val="000000"/>
              </a:solidFill>
              <a:latin typeface="Arial"/>
            </a:endParaRPr>
          </a:p>
          <a:p>
            <a:pPr marL="457200" indent="-300600" algn="just" defTabSz="914400">
              <a:lnSpc>
                <a:spcPct val="80000"/>
              </a:lnSpc>
              <a:spcBef>
                <a:spcPts val="799"/>
              </a:spcBef>
              <a:buClr>
                <a:srgbClr val="000000"/>
              </a:buClr>
              <a:buFont typeface="Arial"/>
              <a:buChar char="•"/>
            </a:pPr>
            <a:r>
              <a:rPr lang="es-AR" sz="1400" b="0" strike="noStrike" spc="-1">
                <a:solidFill>
                  <a:srgbClr val="000000"/>
                </a:solidFill>
                <a:latin typeface="Arial"/>
                <a:ea typeface="Arial"/>
              </a:rPr>
              <a:t> En este procedimiento está a cargo del organismo fiscalizador reunir la prueba necesaria que sirva de fundamento a la pretensión fiscal.</a:t>
            </a:r>
            <a:endParaRPr lang="es-AR" sz="1400" b="0" strike="noStrike" spc="-1">
              <a:solidFill>
                <a:srgbClr val="000000"/>
              </a:solidFill>
              <a:latin typeface="Arial"/>
            </a:endParaRPr>
          </a:p>
          <a:p>
            <a:pPr algn="just" defTabSz="914400">
              <a:lnSpc>
                <a:spcPct val="80000"/>
              </a:lnSpc>
              <a:spcBef>
                <a:spcPts val="799"/>
              </a:spcBef>
            </a:pPr>
            <a:endParaRPr lang="es-AR" sz="1400" b="0" strike="noStrike" spc="-1">
              <a:solidFill>
                <a:srgbClr val="000000"/>
              </a:solidFill>
              <a:latin typeface="Arial"/>
            </a:endParaRPr>
          </a:p>
          <a:p>
            <a:pPr marL="457200" indent="-300600" algn="just" defTabSz="914400">
              <a:lnSpc>
                <a:spcPct val="80000"/>
              </a:lnSpc>
              <a:spcBef>
                <a:spcPts val="799"/>
              </a:spcBef>
              <a:buClr>
                <a:srgbClr val="000000"/>
              </a:buClr>
              <a:buFont typeface="Arial"/>
              <a:buChar char="•"/>
            </a:pPr>
            <a:r>
              <a:rPr lang="es-AR" sz="1400" b="0" strike="noStrike" spc="-1">
                <a:solidFill>
                  <a:srgbClr val="000000"/>
                </a:solidFill>
                <a:latin typeface="Arial"/>
                <a:ea typeface="Arial"/>
              </a:rPr>
              <a:t>objeto de la verificación fiscal es el control de las declaraciones juradas presentadas por el contribuyente, para </a:t>
            </a:r>
            <a:r>
              <a:rPr lang="es-AR" sz="1400" b="1" strike="noStrike" spc="-1">
                <a:solidFill>
                  <a:srgbClr val="000000"/>
                </a:solidFill>
                <a:latin typeface="Arial"/>
                <a:ea typeface="Arial"/>
              </a:rPr>
              <a:t>evaluar su consistencia con los datos económicos- fiscales colectados</a:t>
            </a:r>
            <a:r>
              <a:rPr lang="es-AR" sz="1400" b="0" strike="noStrike" spc="-1">
                <a:solidFill>
                  <a:srgbClr val="000000"/>
                </a:solidFill>
                <a:latin typeface="Arial"/>
                <a:ea typeface="Arial"/>
              </a:rPr>
              <a:t> por aporte, suministro e información, vinculados con el efectivo ejercicio de la actividad económica desarrollada, la cual queda exteriorizada a través de las declaraciones juradas sujetas </a:t>
            </a:r>
            <a:r>
              <a:rPr lang="es-AR" sz="1400" b="0" strike="noStrike" spc="-1">
                <a:solidFill>
                  <a:srgbClr val="000000"/>
                </a:solidFill>
                <a:latin typeface="Arial"/>
                <a:ea typeface="Alegreya-Regular"/>
              </a:rPr>
              <a:t>a control, todo bajo la tutela del principio de realidad económica como</a:t>
            </a:r>
            <a:r>
              <a:rPr lang="es-AR" sz="1400" b="0" strike="noStrike" spc="-1">
                <a:solidFill>
                  <a:srgbClr val="000000"/>
                </a:solidFill>
                <a:latin typeface="Arial"/>
                <a:ea typeface="Arial"/>
              </a:rPr>
              <a:t> presunción legal propia del derecho tributario, que desplaza al principio de realidad jurídica utilizado en las ramas administrativas y civil.</a:t>
            </a:r>
            <a:endParaRPr lang="es-AR" sz="1400" b="0" strike="noStrike" spc="-1">
              <a:solidFill>
                <a:srgbClr val="000000"/>
              </a:solidFill>
              <a:latin typeface="Arial"/>
            </a:endParaRPr>
          </a:p>
          <a:p>
            <a:pPr algn="just" defTabSz="914400">
              <a:lnSpc>
                <a:spcPct val="80000"/>
              </a:lnSpc>
              <a:spcBef>
                <a:spcPts val="799"/>
              </a:spcBef>
            </a:pPr>
            <a:endParaRPr lang="es-AR" sz="1400" b="0" strike="noStrike" spc="-1">
              <a:solidFill>
                <a:srgbClr val="000000"/>
              </a:solidFill>
              <a:latin typeface="Arial"/>
            </a:endParaRPr>
          </a:p>
          <a:p>
            <a:pPr marL="457200" algn="just" defTabSz="914400">
              <a:lnSpc>
                <a:spcPct val="80000"/>
              </a:lnSpc>
              <a:spcBef>
                <a:spcPts val="799"/>
              </a:spcBef>
            </a:pPr>
            <a:endParaRPr lang="es-AR" sz="1400" b="0" strike="noStrike" spc="-1">
              <a:solidFill>
                <a:srgbClr val="000000"/>
              </a:solidFill>
              <a:latin typeface="Arial"/>
            </a:endParaRPr>
          </a:p>
        </p:txBody>
      </p:sp>
      <p:sp>
        <p:nvSpPr>
          <p:cNvPr id="88"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89" name="CustomShape 1"/>
          <p:cNvSpPr/>
          <p:nvPr/>
        </p:nvSpPr>
        <p:spPr>
          <a:xfrm>
            <a:off x="457200" y="274680"/>
            <a:ext cx="8224560" cy="1137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600" b="0" u="sng" strike="noStrike" spc="-1">
                <a:solidFill>
                  <a:srgbClr val="0033CC"/>
                </a:solidFill>
                <a:uFillTx/>
                <a:latin typeface="Arial"/>
                <a:ea typeface="Arial"/>
              </a:rPr>
              <a:t>FISCALIZACIÓN</a:t>
            </a:r>
            <a:endParaRPr lang="es-AR" sz="3600" b="0" strike="noStrike" spc="-1">
              <a:solidFill>
                <a:srgbClr val="000000"/>
              </a:solidFill>
              <a:latin typeface="Arial"/>
            </a:endParaRPr>
          </a:p>
        </p:txBody>
      </p:sp>
      <p:sp>
        <p:nvSpPr>
          <p:cNvPr id="90" name="CustomShape 2"/>
          <p:cNvSpPr/>
          <p:nvPr/>
        </p:nvSpPr>
        <p:spPr>
          <a:xfrm>
            <a:off x="468360" y="1268280"/>
            <a:ext cx="8224560" cy="44607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457200" indent="-325800" algn="just" defTabSz="914400">
              <a:lnSpc>
                <a:spcPct val="80000"/>
              </a:lnSpc>
              <a:buClr>
                <a:srgbClr val="000000"/>
              </a:buClr>
              <a:buFont typeface="Arial"/>
              <a:buChar char="•"/>
            </a:pPr>
            <a:r>
              <a:rPr lang="es-AR" sz="1600" b="0" strike="noStrike" spc="-1">
                <a:solidFill>
                  <a:srgbClr val="000000"/>
                </a:solidFill>
                <a:latin typeface="Arial"/>
                <a:ea typeface="Arial"/>
              </a:rPr>
              <a:t>Artículo 148 CF TO 2024 - Los funcionarios de la Administración Gubernamental de Ingresos Públicos cada vez que intervienen deben labrar un acta en la que ha de constar la intimación que se efectúa, la fecha del comparendo y si se exhiben elementos o se informa verbalmente, el detalle de la documentación observada o de la información suministrada. El acta, firmada o no por el contribuyente, responsable o tercero, sirve como prueba en los procedimientos para la determinación de oficio de las obligaciones tributarias, aplicación de sanciones y en los juicios que oportunamente se substancien.</a:t>
            </a:r>
            <a:endParaRPr lang="es-AR" sz="1600" b="0" strike="noStrike" spc="-1">
              <a:solidFill>
                <a:srgbClr val="000000"/>
              </a:solidFill>
              <a:latin typeface="Arial"/>
            </a:endParaRPr>
          </a:p>
          <a:p>
            <a:pPr marL="314280" indent="-308160" algn="just" defTabSz="914400">
              <a:lnSpc>
                <a:spcPct val="80000"/>
              </a:lnSpc>
              <a:spcBef>
                <a:spcPts val="799"/>
              </a:spcBef>
              <a:tabLst>
                <a:tab pos="0" algn="l"/>
              </a:tabLst>
            </a:pPr>
            <a:endParaRPr lang="es-AR" sz="1600" b="0" strike="noStrike" spc="-1">
              <a:solidFill>
                <a:srgbClr val="000000"/>
              </a:solidFill>
              <a:latin typeface="Arial"/>
            </a:endParaRPr>
          </a:p>
          <a:p>
            <a:pPr marL="457200" indent="-325800" algn="just" defTabSz="914400">
              <a:lnSpc>
                <a:spcPct val="80000"/>
              </a:lnSpc>
              <a:spcBef>
                <a:spcPts val="799"/>
              </a:spcBef>
              <a:buClr>
                <a:srgbClr val="000000"/>
              </a:buClr>
              <a:buFont typeface="Arial"/>
              <a:buChar char="•"/>
              <a:tabLst>
                <a:tab pos="0" algn="l"/>
              </a:tabLst>
            </a:pPr>
            <a:r>
              <a:rPr lang="es-AR" sz="1600" b="0" strike="noStrike" spc="-1">
                <a:solidFill>
                  <a:srgbClr val="000000"/>
                </a:solidFill>
                <a:latin typeface="Arial"/>
                <a:ea typeface="Arial"/>
              </a:rPr>
              <a:t>Artículo 244 CF TO 2024 - La verificación y fiscalización de las declaraciones juradas y las liquidaciones formuladas por los inspectores y demás empleados de la Dirección General no constituyen determinación administrativa, la que es de competencia exclusiva del Director General o del funcionario en quien se delegue.</a:t>
            </a:r>
            <a:endParaRPr lang="es-AR" sz="1600" b="0" strike="noStrike" spc="-1">
              <a:solidFill>
                <a:srgbClr val="000000"/>
              </a:solidFill>
              <a:latin typeface="Arial"/>
            </a:endParaRPr>
          </a:p>
        </p:txBody>
      </p:sp>
      <p:sp>
        <p:nvSpPr>
          <p:cNvPr id="91"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92" name="CustomShape 1"/>
          <p:cNvSpPr/>
          <p:nvPr/>
        </p:nvSpPr>
        <p:spPr>
          <a:xfrm>
            <a:off x="457200" y="274680"/>
            <a:ext cx="8224560" cy="8013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600" b="0" u="sng" strike="noStrike" spc="-1">
                <a:solidFill>
                  <a:srgbClr val="0033CC"/>
                </a:solidFill>
                <a:uFillTx/>
                <a:latin typeface="Arial"/>
                <a:ea typeface="Arial"/>
              </a:rPr>
              <a:t>FISCALIZACIÓN</a:t>
            </a:r>
            <a:endParaRPr lang="es-AR" sz="3600" b="0" strike="noStrike" spc="-1">
              <a:solidFill>
                <a:srgbClr val="000000"/>
              </a:solidFill>
              <a:latin typeface="Arial"/>
            </a:endParaRPr>
          </a:p>
        </p:txBody>
      </p:sp>
      <p:sp>
        <p:nvSpPr>
          <p:cNvPr id="93" name="CustomShape 2"/>
          <p:cNvSpPr/>
          <p:nvPr/>
        </p:nvSpPr>
        <p:spPr>
          <a:xfrm>
            <a:off x="4500720" y="1197000"/>
            <a:ext cx="4098600" cy="580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spAutoFit/>
          </a:bodyPr>
          <a:lstStyle/>
          <a:p>
            <a:pPr algn="just" defTabSz="914400">
              <a:lnSpc>
                <a:spcPct val="100000"/>
              </a:lnSpc>
            </a:pPr>
            <a:r>
              <a:rPr lang="es-AR" sz="1600" b="0" strike="noStrike" spc="-1">
                <a:solidFill>
                  <a:srgbClr val="000000"/>
                </a:solidFill>
                <a:latin typeface="Arial"/>
                <a:ea typeface="Arial"/>
              </a:rPr>
              <a:t>Efectos: Interrupción de la espontaneidad en el cumplimiento de las obligaciones</a:t>
            </a:r>
            <a:endParaRPr lang="es-AR" sz="1600" b="0" strike="noStrike" spc="-1">
              <a:solidFill>
                <a:srgbClr val="000000"/>
              </a:solidFill>
              <a:latin typeface="Arial"/>
            </a:endParaRPr>
          </a:p>
        </p:txBody>
      </p:sp>
      <p:sp>
        <p:nvSpPr>
          <p:cNvPr id="94" name="CustomShape 3"/>
          <p:cNvSpPr/>
          <p:nvPr/>
        </p:nvSpPr>
        <p:spPr>
          <a:xfrm>
            <a:off x="4500720" y="1916280"/>
            <a:ext cx="4135320" cy="82440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spAutoFit/>
          </a:bodyPr>
          <a:lstStyle/>
          <a:p>
            <a:pPr algn="just" defTabSz="914400">
              <a:lnSpc>
                <a:spcPct val="100000"/>
              </a:lnSpc>
            </a:pPr>
            <a:r>
              <a:rPr lang="es-AR" sz="1600" b="0" strike="noStrike" spc="-1">
                <a:solidFill>
                  <a:srgbClr val="000000"/>
                </a:solidFill>
                <a:latin typeface="Arial"/>
                <a:ea typeface="Arial"/>
              </a:rPr>
              <a:t>La inspección debe enmarcar los hechos relevados en las normas fiscales para proceder liquidar el gravamen</a:t>
            </a:r>
            <a:endParaRPr lang="es-AR" sz="1600" b="0" strike="noStrike" spc="-1">
              <a:solidFill>
                <a:srgbClr val="000000"/>
              </a:solidFill>
              <a:latin typeface="Arial"/>
            </a:endParaRPr>
          </a:p>
        </p:txBody>
      </p:sp>
      <p:sp>
        <p:nvSpPr>
          <p:cNvPr id="95" name="CustomShape 4"/>
          <p:cNvSpPr/>
          <p:nvPr/>
        </p:nvSpPr>
        <p:spPr>
          <a:xfrm>
            <a:off x="4427640" y="3789360"/>
            <a:ext cx="4171680" cy="106812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spAutoFit/>
          </a:bodyPr>
          <a:lstStyle/>
          <a:p>
            <a:pPr algn="just" defTabSz="914400">
              <a:lnSpc>
                <a:spcPct val="100000"/>
              </a:lnSpc>
            </a:pPr>
            <a:r>
              <a:rPr lang="es-AR" sz="1600" b="0" strike="noStrike" spc="-1">
                <a:solidFill>
                  <a:srgbClr val="000000"/>
                </a:solidFill>
                <a:latin typeface="Arial"/>
                <a:ea typeface="Arial"/>
              </a:rPr>
              <a:t>Si la liquidación efectuada concluye con ajuste a favor del fisco, los mismos son trasladados al contribuyente para su conformidad o rechazo</a:t>
            </a:r>
            <a:endParaRPr lang="es-AR" sz="1600" b="0" strike="noStrike" spc="-1">
              <a:solidFill>
                <a:srgbClr val="000000"/>
              </a:solidFill>
              <a:latin typeface="Arial"/>
            </a:endParaRPr>
          </a:p>
        </p:txBody>
      </p:sp>
      <p:sp>
        <p:nvSpPr>
          <p:cNvPr id="96" name="CustomShape 5"/>
          <p:cNvSpPr/>
          <p:nvPr/>
        </p:nvSpPr>
        <p:spPr>
          <a:xfrm>
            <a:off x="3059280" y="4869000"/>
            <a:ext cx="1363320" cy="498240"/>
          </a:xfrm>
          <a:prstGeom prst="leftRightArrow">
            <a:avLst>
              <a:gd name="adj1" fmla="val 4300"/>
              <a:gd name="adj2" fmla="val 50000"/>
            </a:avLst>
          </a:prstGeom>
          <a:solidFill>
            <a:srgbClr val="B2B2B2"/>
          </a:solidFill>
          <a:ln w="9360">
            <a:solidFill>
              <a:srgbClr val="000000"/>
            </a:solidFill>
            <a:miter/>
          </a:ln>
        </p:spPr>
        <p:style>
          <a:lnRef idx="0">
            <a:scrgbClr r="0" g="0" b="0"/>
          </a:lnRef>
          <a:fillRef idx="0">
            <a:scrgbClr r="0" g="0" b="0"/>
          </a:fillRef>
          <a:effectRef idx="0">
            <a:scrgbClr r="0" g="0" b="0"/>
          </a:effectRef>
          <a:fontRef idx="minor"/>
        </p:style>
        <p:txBody>
          <a:bodyPr lIns="90000" tIns="-23760" rIns="90000" bIns="-23760" anchor="t">
            <a:noAutofit/>
          </a:bodyPr>
          <a:lstStyle/>
          <a:p>
            <a:pPr>
              <a:lnSpc>
                <a:spcPct val="100000"/>
              </a:lnSpc>
            </a:pPr>
            <a:endParaRPr lang="es-AR" sz="1800" b="0" strike="noStrike" spc="-1">
              <a:solidFill>
                <a:srgbClr val="000000"/>
              </a:solidFill>
              <a:latin typeface="Arial"/>
              <a:ea typeface="DejaVu Sans"/>
            </a:endParaRPr>
          </a:p>
        </p:txBody>
      </p:sp>
      <p:sp>
        <p:nvSpPr>
          <p:cNvPr id="97" name="CustomShape 6"/>
          <p:cNvSpPr/>
          <p:nvPr/>
        </p:nvSpPr>
        <p:spPr>
          <a:xfrm>
            <a:off x="684360" y="4653000"/>
            <a:ext cx="2262240" cy="1007640"/>
          </a:xfrm>
          <a:prstGeom prst="rect">
            <a:avLst/>
          </a:prstGeom>
          <a:solidFill>
            <a:srgbClr val="FFFF99"/>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200" b="0" strike="noStrike" spc="-1">
                <a:solidFill>
                  <a:srgbClr val="000000"/>
                </a:solidFill>
                <a:latin typeface="Arial"/>
                <a:ea typeface="Arial"/>
              </a:rPr>
              <a:t>SUMARIO POR INFRACCIÓN A LOS DEBERES FISCALES DE ORDEN MATERIAL – REDUCCIÓN MULTAS - ART. 129 CF CABA</a:t>
            </a:r>
            <a:endParaRPr lang="es-AR" sz="1200" b="0" strike="noStrike" spc="-1">
              <a:solidFill>
                <a:srgbClr val="000000"/>
              </a:solidFill>
              <a:latin typeface="Arial"/>
            </a:endParaRPr>
          </a:p>
        </p:txBody>
      </p:sp>
      <p:sp>
        <p:nvSpPr>
          <p:cNvPr id="98" name="CustomShape 7"/>
          <p:cNvSpPr/>
          <p:nvPr/>
        </p:nvSpPr>
        <p:spPr>
          <a:xfrm>
            <a:off x="4572000" y="4941720"/>
            <a:ext cx="2298600" cy="459000"/>
          </a:xfrm>
          <a:prstGeom prst="rect">
            <a:avLst/>
          </a:prstGeom>
          <a:solidFill>
            <a:srgbClr val="FFFF99"/>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200" b="0" strike="noStrike" spc="-1">
                <a:solidFill>
                  <a:srgbClr val="000000"/>
                </a:solidFill>
                <a:latin typeface="Arial"/>
                <a:ea typeface="Arial"/>
              </a:rPr>
              <a:t>DETERMINACIÓN DE OFICIO CON SUMARIO CONEXO</a:t>
            </a:r>
            <a:endParaRPr lang="es-AR" sz="1200" b="0" strike="noStrike" spc="-1">
              <a:solidFill>
                <a:srgbClr val="000000"/>
              </a:solidFill>
              <a:latin typeface="Arial"/>
            </a:endParaRPr>
          </a:p>
        </p:txBody>
      </p:sp>
      <p:sp>
        <p:nvSpPr>
          <p:cNvPr id="99" name="CustomShape 8"/>
          <p:cNvSpPr/>
          <p:nvPr/>
        </p:nvSpPr>
        <p:spPr>
          <a:xfrm>
            <a:off x="684360" y="1989000"/>
            <a:ext cx="2298600" cy="786960"/>
          </a:xfrm>
          <a:prstGeom prst="rect">
            <a:avLst/>
          </a:prstGeom>
          <a:solidFill>
            <a:srgbClr val="B2B2B2"/>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1400" b="0" strike="noStrike" spc="-1">
                <a:solidFill>
                  <a:srgbClr val="000000"/>
                </a:solidFill>
                <a:latin typeface="Arial"/>
                <a:ea typeface="Arial"/>
              </a:rPr>
              <a:t>Actividad de Constatación </a:t>
            </a:r>
            <a:endParaRPr lang="es-AR" sz="1400" b="0" strike="noStrike" spc="-1">
              <a:solidFill>
                <a:srgbClr val="000000"/>
              </a:solidFill>
              <a:latin typeface="Arial"/>
            </a:endParaRPr>
          </a:p>
          <a:p>
            <a:pPr algn="ctr" defTabSz="914400">
              <a:lnSpc>
                <a:spcPct val="100000"/>
              </a:lnSpc>
            </a:pPr>
            <a:r>
              <a:rPr lang="es-AR" sz="1400" b="0" strike="noStrike" spc="-1">
                <a:solidFill>
                  <a:srgbClr val="000000"/>
                </a:solidFill>
                <a:latin typeface="Arial"/>
                <a:ea typeface="Arial"/>
              </a:rPr>
              <a:t>o Verificación</a:t>
            </a:r>
            <a:endParaRPr lang="es-AR" sz="1400" b="0" strike="noStrike" spc="-1">
              <a:solidFill>
                <a:srgbClr val="000000"/>
              </a:solidFill>
              <a:latin typeface="Arial"/>
            </a:endParaRPr>
          </a:p>
        </p:txBody>
      </p:sp>
      <p:sp>
        <p:nvSpPr>
          <p:cNvPr id="100" name="CustomShape 9"/>
          <p:cNvSpPr/>
          <p:nvPr/>
        </p:nvSpPr>
        <p:spPr>
          <a:xfrm>
            <a:off x="684360" y="3789360"/>
            <a:ext cx="2298600" cy="786960"/>
          </a:xfrm>
          <a:prstGeom prst="rect">
            <a:avLst/>
          </a:prstGeom>
          <a:solidFill>
            <a:srgbClr val="B2B2B2"/>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1400" b="0" strike="noStrike" spc="-1">
                <a:solidFill>
                  <a:srgbClr val="000000"/>
                </a:solidFill>
                <a:latin typeface="Arial"/>
                <a:ea typeface="Arial"/>
              </a:rPr>
              <a:t>Notificación de Diferencias</a:t>
            </a:r>
            <a:endParaRPr lang="es-AR" sz="1400" b="0" strike="noStrike" spc="-1">
              <a:solidFill>
                <a:srgbClr val="000000"/>
              </a:solidFill>
              <a:latin typeface="Arial"/>
            </a:endParaRPr>
          </a:p>
          <a:p>
            <a:pPr algn="ctr" defTabSz="914400">
              <a:lnSpc>
                <a:spcPct val="100000"/>
              </a:lnSpc>
            </a:pPr>
            <a:r>
              <a:rPr lang="es-AR" sz="1400" b="0" strike="noStrike" spc="-1">
                <a:solidFill>
                  <a:srgbClr val="000000"/>
                </a:solidFill>
                <a:latin typeface="Arial"/>
                <a:ea typeface="Arial"/>
              </a:rPr>
              <a:t>O cierre de Inspección</a:t>
            </a:r>
            <a:endParaRPr lang="es-AR" sz="1400" b="0" strike="noStrike" spc="-1">
              <a:solidFill>
                <a:srgbClr val="000000"/>
              </a:solidFill>
              <a:latin typeface="Arial"/>
            </a:endParaRPr>
          </a:p>
        </p:txBody>
      </p:sp>
      <p:sp>
        <p:nvSpPr>
          <p:cNvPr id="101" name="CustomShape 10"/>
          <p:cNvSpPr/>
          <p:nvPr/>
        </p:nvSpPr>
        <p:spPr>
          <a:xfrm>
            <a:off x="3059280" y="2133720"/>
            <a:ext cx="1363320" cy="498240"/>
          </a:xfrm>
          <a:prstGeom prst="notchedRightArrow">
            <a:avLst>
              <a:gd name="adj1" fmla="val 50000"/>
              <a:gd name="adj2" fmla="val 50000"/>
            </a:avLst>
          </a:prstGeom>
          <a:solidFill>
            <a:srgbClr val="B2B2B2"/>
          </a:solidFill>
          <a:ln w="936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02" name="CustomShape 11"/>
          <p:cNvSpPr/>
          <p:nvPr/>
        </p:nvSpPr>
        <p:spPr>
          <a:xfrm>
            <a:off x="684360" y="1052640"/>
            <a:ext cx="2298600" cy="788760"/>
          </a:xfrm>
          <a:prstGeom prst="rect">
            <a:avLst/>
          </a:prstGeom>
          <a:solidFill>
            <a:srgbClr val="B2B2B2"/>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1400" b="0" strike="noStrike" spc="-1">
                <a:solidFill>
                  <a:srgbClr val="000000"/>
                </a:solidFill>
                <a:latin typeface="Arial"/>
                <a:ea typeface="Arial"/>
              </a:rPr>
              <a:t>Cargo de Inspección</a:t>
            </a:r>
            <a:endParaRPr lang="es-AR" sz="1400" b="0" strike="noStrike" spc="-1">
              <a:solidFill>
                <a:srgbClr val="000000"/>
              </a:solidFill>
              <a:latin typeface="Arial"/>
            </a:endParaRPr>
          </a:p>
        </p:txBody>
      </p:sp>
      <p:sp>
        <p:nvSpPr>
          <p:cNvPr id="103" name="CustomShape 12"/>
          <p:cNvSpPr/>
          <p:nvPr/>
        </p:nvSpPr>
        <p:spPr>
          <a:xfrm>
            <a:off x="3059280" y="1197000"/>
            <a:ext cx="1363320" cy="498240"/>
          </a:xfrm>
          <a:prstGeom prst="notchedRightArrow">
            <a:avLst>
              <a:gd name="adj1" fmla="val 50000"/>
              <a:gd name="adj2" fmla="val 50000"/>
            </a:avLst>
          </a:prstGeom>
          <a:solidFill>
            <a:srgbClr val="B2B2B2"/>
          </a:solidFill>
          <a:ln w="936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04" name="CustomShape 13"/>
          <p:cNvSpPr/>
          <p:nvPr/>
        </p:nvSpPr>
        <p:spPr>
          <a:xfrm>
            <a:off x="3059280" y="3933720"/>
            <a:ext cx="1363320" cy="499680"/>
          </a:xfrm>
          <a:prstGeom prst="notchedRightArrow">
            <a:avLst>
              <a:gd name="adj1" fmla="val 50000"/>
              <a:gd name="adj2" fmla="val 50000"/>
            </a:avLst>
          </a:prstGeom>
          <a:solidFill>
            <a:srgbClr val="B2B2B2"/>
          </a:solidFill>
          <a:ln w="936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05" name="CustomShape 14"/>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06" name="CustomShape 15"/>
          <p:cNvSpPr/>
          <p:nvPr/>
        </p:nvSpPr>
        <p:spPr>
          <a:xfrm>
            <a:off x="684360" y="2924280"/>
            <a:ext cx="2298600" cy="717120"/>
          </a:xfrm>
          <a:prstGeom prst="rect">
            <a:avLst/>
          </a:prstGeom>
          <a:solidFill>
            <a:srgbClr val="B2B2B2"/>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ctr" anchorCtr="1">
            <a:noAutofit/>
          </a:bodyPr>
          <a:lstStyle/>
          <a:p>
            <a:pPr algn="ctr" defTabSz="914400">
              <a:lnSpc>
                <a:spcPct val="100000"/>
              </a:lnSpc>
            </a:pPr>
            <a:endParaRPr lang="es-AR" sz="1800" b="0" strike="noStrike" spc="-1">
              <a:solidFill>
                <a:srgbClr val="000000"/>
              </a:solidFill>
              <a:latin typeface="Arial"/>
            </a:endParaRPr>
          </a:p>
          <a:p>
            <a:pPr algn="ctr" defTabSz="914400">
              <a:lnSpc>
                <a:spcPct val="100000"/>
              </a:lnSpc>
            </a:pPr>
            <a:r>
              <a:rPr lang="es-AR" sz="1400" b="0" strike="noStrike" spc="-1">
                <a:solidFill>
                  <a:srgbClr val="000000"/>
                </a:solidFill>
                <a:latin typeface="Arial"/>
                <a:ea typeface="Arial"/>
              </a:rPr>
              <a:t>Intimación de Pago de Impuesto Declarado</a:t>
            </a:r>
            <a:endParaRPr lang="es-AR" sz="1400" b="0" strike="noStrike" spc="-1">
              <a:solidFill>
                <a:srgbClr val="000000"/>
              </a:solidFill>
              <a:latin typeface="Arial"/>
            </a:endParaRPr>
          </a:p>
          <a:p>
            <a:pPr defTabSz="914400">
              <a:lnSpc>
                <a:spcPct val="100000"/>
              </a:lnSpc>
            </a:pPr>
            <a:endParaRPr lang="es-AR" sz="1400" b="0" strike="noStrike" spc="-1">
              <a:solidFill>
                <a:srgbClr val="000000"/>
              </a:solidFill>
              <a:latin typeface="Arial"/>
            </a:endParaRPr>
          </a:p>
        </p:txBody>
      </p:sp>
      <p:sp>
        <p:nvSpPr>
          <p:cNvPr id="107" name="CustomShape 16"/>
          <p:cNvSpPr/>
          <p:nvPr/>
        </p:nvSpPr>
        <p:spPr>
          <a:xfrm>
            <a:off x="3059280" y="2997360"/>
            <a:ext cx="1363320" cy="499680"/>
          </a:xfrm>
          <a:prstGeom prst="notchedRightArrow">
            <a:avLst>
              <a:gd name="adj1" fmla="val 50000"/>
              <a:gd name="adj2" fmla="val 50000"/>
            </a:avLst>
          </a:prstGeom>
          <a:solidFill>
            <a:srgbClr val="B2B2B2"/>
          </a:solidFill>
          <a:ln w="936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08" name="CustomShape 17"/>
          <p:cNvSpPr/>
          <p:nvPr/>
        </p:nvSpPr>
        <p:spPr>
          <a:xfrm>
            <a:off x="4500720" y="2852640"/>
            <a:ext cx="4098600" cy="82440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spAutoFit/>
          </a:bodyPr>
          <a:lstStyle/>
          <a:p>
            <a:pPr algn="just" defTabSz="914400">
              <a:lnSpc>
                <a:spcPct val="100000"/>
              </a:lnSpc>
            </a:pPr>
            <a:r>
              <a:rPr lang="es-AR" sz="1600" b="0" strike="noStrike" spc="-1">
                <a:solidFill>
                  <a:srgbClr val="000000"/>
                </a:solidFill>
                <a:latin typeface="Arial"/>
                <a:ea typeface="Arial"/>
              </a:rPr>
              <a:t>Se intima de pago el impuesto declarado y no abonado, así como los descuentos improcedentes detectados</a:t>
            </a:r>
            <a:endParaRPr lang="es-AR" sz="1600" b="0" strike="noStrike" spc="-1">
              <a:solidFill>
                <a:srgbClr val="000000"/>
              </a:solidFill>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09" name="CustomShape 1"/>
          <p:cNvSpPr/>
          <p:nvPr/>
        </p:nvSpPr>
        <p:spPr>
          <a:xfrm>
            <a:off x="457200" y="274680"/>
            <a:ext cx="8224560" cy="1137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600" b="0" u="sng" strike="noStrike" spc="-1">
                <a:solidFill>
                  <a:srgbClr val="0033CC"/>
                </a:solidFill>
                <a:uFillTx/>
                <a:latin typeface="Arial"/>
                <a:ea typeface="Arial"/>
              </a:rPr>
              <a:t>DETERMINACIÓN DE OFICIO</a:t>
            </a:r>
            <a:endParaRPr lang="es-AR" sz="3600" b="0" strike="noStrike" spc="-1">
              <a:solidFill>
                <a:srgbClr val="000000"/>
              </a:solidFill>
              <a:latin typeface="Arial"/>
            </a:endParaRPr>
          </a:p>
        </p:txBody>
      </p:sp>
      <p:sp>
        <p:nvSpPr>
          <p:cNvPr id="110" name="CustomShape 2"/>
          <p:cNvSpPr/>
          <p:nvPr/>
        </p:nvSpPr>
        <p:spPr>
          <a:xfrm>
            <a:off x="457200" y="1378080"/>
            <a:ext cx="8224560" cy="4350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382320" indent="-360360" algn="ctr" defTabSz="914400">
              <a:lnSpc>
                <a:spcPct val="80000"/>
              </a:lnSpc>
              <a:tabLst>
                <a:tab pos="0" algn="l"/>
              </a:tabLst>
            </a:pPr>
            <a:r>
              <a:rPr lang="es-AR" sz="2000" b="0" strike="noStrike" spc="-1">
                <a:solidFill>
                  <a:srgbClr val="000000"/>
                </a:solidFill>
                <a:latin typeface="Arial"/>
                <a:ea typeface="Arial"/>
              </a:rPr>
              <a:t>“</a:t>
            </a:r>
            <a:r>
              <a:rPr lang="es-AR" sz="2000" b="0" i="1" strike="noStrike" spc="-1">
                <a:solidFill>
                  <a:srgbClr val="000000"/>
                </a:solidFill>
                <a:latin typeface="Arial"/>
                <a:ea typeface="Arial"/>
              </a:rPr>
              <a:t>Es el </a:t>
            </a:r>
            <a:r>
              <a:rPr lang="es-AR" sz="2000" b="1" i="1" strike="noStrike" spc="-1">
                <a:solidFill>
                  <a:srgbClr val="000000"/>
                </a:solidFill>
                <a:latin typeface="Arial"/>
                <a:ea typeface="Arial"/>
              </a:rPr>
              <a:t>acto administrativo</a:t>
            </a:r>
            <a:r>
              <a:rPr lang="es-AR" sz="2000" b="0" i="1" strike="noStrike" spc="-1">
                <a:solidFill>
                  <a:srgbClr val="000000"/>
                </a:solidFill>
                <a:latin typeface="Arial"/>
                <a:ea typeface="Arial"/>
              </a:rPr>
              <a:t> dictado por quien detenta la competencia tributaria cuantificando la posición – deudora o acreedora– del contribuyente para con el Fisco</a:t>
            </a:r>
            <a:r>
              <a:rPr lang="es-AR" sz="2000" b="0" strike="noStrike" spc="-1">
                <a:solidFill>
                  <a:srgbClr val="000000"/>
                </a:solidFill>
                <a:latin typeface="Arial"/>
                <a:ea typeface="Arial"/>
              </a:rPr>
              <a:t>” </a:t>
            </a:r>
            <a:r>
              <a:rPr lang="es-AR" sz="1800" b="0" strike="noStrike" spc="-1">
                <a:solidFill>
                  <a:srgbClr val="000000"/>
                </a:solidFill>
                <a:latin typeface="Arial"/>
                <a:ea typeface="Arial"/>
              </a:rPr>
              <a:t>(art. 244 CF CABA)</a:t>
            </a:r>
            <a:endParaRPr lang="es-AR" sz="1800" b="0" strike="noStrike" spc="-1">
              <a:solidFill>
                <a:srgbClr val="000000"/>
              </a:solidFill>
              <a:latin typeface="Arial"/>
            </a:endParaRPr>
          </a:p>
          <a:p>
            <a:pPr marL="380880" indent="-347760" defTabSz="914400">
              <a:lnSpc>
                <a:spcPct val="80000"/>
              </a:lnSpc>
              <a:spcBef>
                <a:spcPts val="799"/>
              </a:spcBef>
              <a:buClr>
                <a:srgbClr val="000000"/>
              </a:buClr>
              <a:buFont typeface="Arial"/>
              <a:buChar char="•"/>
              <a:tabLst>
                <a:tab pos="0" algn="l"/>
              </a:tabLst>
            </a:pPr>
            <a:r>
              <a:rPr lang="es-AR" sz="1800" b="0" u="sng" strike="noStrike" spc="-1">
                <a:solidFill>
                  <a:srgbClr val="000000"/>
                </a:solidFill>
                <a:uFillTx/>
                <a:latin typeface="Arial"/>
                <a:ea typeface="Arial"/>
              </a:rPr>
              <a:t>Naturaleza Jurídica:</a:t>
            </a:r>
            <a:endParaRPr lang="es-AR" sz="1800" b="0" strike="noStrike" spc="-1">
              <a:solidFill>
                <a:srgbClr val="000000"/>
              </a:solidFill>
              <a:latin typeface="Arial"/>
            </a:endParaRPr>
          </a:p>
          <a:p>
            <a:pPr marL="382320" indent="-360360" defTabSz="914400">
              <a:lnSpc>
                <a:spcPct val="80000"/>
              </a:lnSpc>
              <a:spcBef>
                <a:spcPts val="799"/>
              </a:spcBef>
              <a:tabLst>
                <a:tab pos="0" algn="l"/>
              </a:tabLst>
            </a:pPr>
            <a:r>
              <a:rPr lang="es-AR" sz="1800" b="0" strike="noStrike" spc="-1">
                <a:solidFill>
                  <a:srgbClr val="000000"/>
                </a:solidFill>
                <a:latin typeface="Arial"/>
                <a:ea typeface="Arial"/>
              </a:rPr>
              <a:t>1) Acto reglado y no discrecional</a:t>
            </a:r>
            <a:endParaRPr lang="es-AR" sz="1800" b="0" strike="noStrike" spc="-1">
              <a:solidFill>
                <a:srgbClr val="000000"/>
              </a:solidFill>
              <a:latin typeface="Arial"/>
            </a:endParaRPr>
          </a:p>
          <a:p>
            <a:pPr marL="382320" indent="-360360" defTabSz="914400">
              <a:lnSpc>
                <a:spcPct val="80000"/>
              </a:lnSpc>
              <a:spcBef>
                <a:spcPts val="799"/>
              </a:spcBef>
              <a:tabLst>
                <a:tab pos="0" algn="l"/>
              </a:tabLst>
            </a:pPr>
            <a:r>
              <a:rPr lang="es-AR" sz="1800" b="0" strike="noStrike" spc="-1">
                <a:solidFill>
                  <a:srgbClr val="000000"/>
                </a:solidFill>
                <a:latin typeface="Arial"/>
                <a:ea typeface="Arial"/>
              </a:rPr>
              <a:t>2) Acto singular y concreto frente al sujeto pasivo</a:t>
            </a:r>
            <a:endParaRPr lang="es-AR" sz="1800" b="0" strike="noStrike" spc="-1">
              <a:solidFill>
                <a:srgbClr val="000000"/>
              </a:solidFill>
              <a:latin typeface="Arial"/>
            </a:endParaRPr>
          </a:p>
          <a:p>
            <a:pPr marL="382320" indent="-360360" defTabSz="914400">
              <a:lnSpc>
                <a:spcPct val="80000"/>
              </a:lnSpc>
              <a:spcBef>
                <a:spcPts val="799"/>
              </a:spcBef>
              <a:tabLst>
                <a:tab pos="0" algn="l"/>
              </a:tabLst>
            </a:pPr>
            <a:r>
              <a:rPr lang="es-AR" sz="1800" b="0" strike="noStrike" spc="-1">
                <a:solidFill>
                  <a:srgbClr val="000000"/>
                </a:solidFill>
                <a:latin typeface="Arial"/>
                <a:ea typeface="Arial"/>
              </a:rPr>
              <a:t>3) Declarativo</a:t>
            </a:r>
            <a:br>
              <a:rPr sz="1800"/>
            </a:br>
            <a:endParaRPr lang="es-AR" sz="1800" b="0" strike="noStrike" spc="-1">
              <a:solidFill>
                <a:srgbClr val="000000"/>
              </a:solidFill>
              <a:latin typeface="Arial"/>
            </a:endParaRPr>
          </a:p>
          <a:p>
            <a:pPr marL="380880" indent="-347760" defTabSz="914400">
              <a:lnSpc>
                <a:spcPct val="80000"/>
              </a:lnSpc>
              <a:spcBef>
                <a:spcPts val="799"/>
              </a:spcBef>
              <a:buClr>
                <a:srgbClr val="000000"/>
              </a:buClr>
              <a:buFont typeface="Arial"/>
              <a:buChar char="•"/>
              <a:tabLst>
                <a:tab pos="0" algn="l"/>
              </a:tabLst>
            </a:pPr>
            <a:r>
              <a:rPr lang="es-AR" sz="1800" b="0" u="sng" strike="noStrike" spc="-1">
                <a:solidFill>
                  <a:srgbClr val="000000"/>
                </a:solidFill>
                <a:uFillTx/>
                <a:latin typeface="Arial"/>
                <a:ea typeface="Arial"/>
              </a:rPr>
              <a:t>Características:</a:t>
            </a:r>
            <a:endParaRPr lang="es-AR" sz="1800" b="0" strike="noStrike" spc="-1">
              <a:solidFill>
                <a:srgbClr val="000000"/>
              </a:solidFill>
              <a:latin typeface="Arial"/>
            </a:endParaRPr>
          </a:p>
          <a:p>
            <a:pPr marL="380880" indent="-347760" defTabSz="914400">
              <a:lnSpc>
                <a:spcPct val="80000"/>
              </a:lnSpc>
              <a:spcBef>
                <a:spcPts val="799"/>
              </a:spcBef>
              <a:buClr>
                <a:srgbClr val="000000"/>
              </a:buClr>
              <a:buFont typeface="Arial"/>
              <a:buAutoNum type="arabicParenR"/>
              <a:tabLst>
                <a:tab pos="0" algn="l"/>
              </a:tabLst>
            </a:pPr>
            <a:r>
              <a:rPr lang="es-AR" sz="1800" b="0" strike="noStrike" spc="-1">
                <a:solidFill>
                  <a:srgbClr val="000000"/>
                </a:solidFill>
                <a:latin typeface="Arial"/>
                <a:ea typeface="Arial"/>
              </a:rPr>
              <a:t>Goza de presunción de legitimidad</a:t>
            </a:r>
            <a:endParaRPr lang="es-AR" sz="1800" b="0" strike="noStrike" spc="-1">
              <a:solidFill>
                <a:srgbClr val="000000"/>
              </a:solidFill>
              <a:latin typeface="Arial"/>
            </a:endParaRPr>
          </a:p>
          <a:p>
            <a:pPr marL="380880" indent="-347760" defTabSz="914400">
              <a:lnSpc>
                <a:spcPct val="80000"/>
              </a:lnSpc>
              <a:spcBef>
                <a:spcPts val="799"/>
              </a:spcBef>
              <a:buClr>
                <a:srgbClr val="000000"/>
              </a:buClr>
              <a:buFont typeface="Arial"/>
              <a:buAutoNum type="arabicParenR"/>
              <a:tabLst>
                <a:tab pos="0" algn="l"/>
              </a:tabLst>
            </a:pPr>
            <a:r>
              <a:rPr lang="es-AR" sz="1800" b="0" strike="noStrike" spc="-1">
                <a:solidFill>
                  <a:srgbClr val="000000"/>
                </a:solidFill>
                <a:latin typeface="Arial"/>
                <a:ea typeface="Arial"/>
              </a:rPr>
              <a:t>Otorga fuerza ejecutoria</a:t>
            </a:r>
            <a:endParaRPr lang="es-AR" sz="1800" b="0" strike="noStrike" spc="-1">
              <a:solidFill>
                <a:srgbClr val="000000"/>
              </a:solidFill>
              <a:latin typeface="Arial"/>
            </a:endParaRPr>
          </a:p>
          <a:p>
            <a:pPr algn="just" defTabSz="914400">
              <a:lnSpc>
                <a:spcPct val="80000"/>
              </a:lnSpc>
              <a:spcBef>
                <a:spcPts val="799"/>
              </a:spcBef>
              <a:tabLst>
                <a:tab pos="0" algn="l"/>
              </a:tabLst>
            </a:pPr>
            <a:endParaRPr lang="es-AR" sz="1800" b="0" strike="noStrike" spc="-1">
              <a:solidFill>
                <a:srgbClr val="000000"/>
              </a:solidFill>
              <a:latin typeface="Arial"/>
            </a:endParaRPr>
          </a:p>
          <a:p>
            <a:pPr algn="just" defTabSz="914400">
              <a:lnSpc>
                <a:spcPct val="80000"/>
              </a:lnSpc>
              <a:spcBef>
                <a:spcPts val="799"/>
              </a:spcBef>
              <a:tabLst>
                <a:tab pos="0" algn="l"/>
              </a:tabLst>
            </a:pPr>
            <a:r>
              <a:rPr lang="es-AR" sz="1800" b="1" strike="noStrike" spc="-1">
                <a:solidFill>
                  <a:srgbClr val="000000"/>
                </a:solidFill>
                <a:latin typeface="Arial"/>
                <a:ea typeface="Arial"/>
              </a:rPr>
              <a:t>Principio rector: Fisco debe cobrar el gravamen de acuerdo a lo que la norma establece, ya que en caso de excederse, se estaría violando el principio de reserva de ley, gravando aquello que la ley no grava. </a:t>
            </a:r>
            <a:endParaRPr lang="es-AR" sz="1800" b="0" strike="noStrike" spc="-1">
              <a:solidFill>
                <a:srgbClr val="000000"/>
              </a:solidFill>
              <a:latin typeface="Arial"/>
            </a:endParaRPr>
          </a:p>
          <a:p>
            <a:pPr defTabSz="914400">
              <a:lnSpc>
                <a:spcPct val="100000"/>
              </a:lnSpc>
              <a:tabLst>
                <a:tab pos="0" algn="l"/>
              </a:tabLst>
            </a:pPr>
            <a:endParaRPr lang="es-AR" sz="1800" b="0" strike="noStrike" spc="-1">
              <a:solidFill>
                <a:srgbClr val="000000"/>
              </a:solidFill>
              <a:latin typeface="Arial"/>
            </a:endParaRPr>
          </a:p>
        </p:txBody>
      </p:sp>
      <p:sp>
        <p:nvSpPr>
          <p:cNvPr id="111"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12" name="CustomShape 1"/>
          <p:cNvSpPr/>
          <p:nvPr/>
        </p:nvSpPr>
        <p:spPr>
          <a:xfrm>
            <a:off x="457200" y="274680"/>
            <a:ext cx="8224560" cy="1137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2800" b="0" u="sng" strike="noStrike" spc="-1">
                <a:solidFill>
                  <a:srgbClr val="0033CC"/>
                </a:solidFill>
                <a:uFillTx/>
                <a:latin typeface="Arial"/>
                <a:ea typeface="Arial"/>
              </a:rPr>
              <a:t>SUPUESTOS QUE PROCEDE DETERMINACIÓN DE OFICIO</a:t>
            </a:r>
            <a:endParaRPr lang="es-AR" sz="2800" b="0" strike="noStrike" spc="-1">
              <a:solidFill>
                <a:srgbClr val="000000"/>
              </a:solidFill>
              <a:latin typeface="Arial"/>
            </a:endParaRPr>
          </a:p>
        </p:txBody>
      </p:sp>
      <p:sp>
        <p:nvSpPr>
          <p:cNvPr id="113" name="CustomShape 2"/>
          <p:cNvSpPr/>
          <p:nvPr/>
        </p:nvSpPr>
        <p:spPr>
          <a:xfrm>
            <a:off x="457200" y="1378080"/>
            <a:ext cx="8224560" cy="4350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595080" indent="-590400" algn="just" defTabSz="914400">
              <a:lnSpc>
                <a:spcPct val="80000"/>
              </a:lnSpc>
              <a:buClr>
                <a:srgbClr val="000000"/>
              </a:buClr>
              <a:buFont typeface="Arial"/>
              <a:buChar char="•"/>
            </a:pPr>
            <a:r>
              <a:rPr lang="es-AR" sz="1400" b="0" strike="noStrike" spc="-1">
                <a:solidFill>
                  <a:srgbClr val="000000"/>
                </a:solidFill>
                <a:latin typeface="Arial"/>
                <a:ea typeface="Arial"/>
              </a:rPr>
              <a:t>Procedimiento expresamente previsto por la ley  para el ISIB e Impuesto de Sellos (art. 142 y 362 CF TO 2024 CABA)</a:t>
            </a:r>
            <a:endParaRPr lang="es-AR" sz="1400" b="0" strike="noStrike" spc="-1">
              <a:solidFill>
                <a:srgbClr val="000000"/>
              </a:solidFill>
              <a:latin typeface="Arial"/>
            </a:endParaRPr>
          </a:p>
          <a:p>
            <a:pPr marL="595080" indent="-590400" algn="just" defTabSz="914400">
              <a:lnSpc>
                <a:spcPct val="80000"/>
              </a:lnSpc>
              <a:spcBef>
                <a:spcPts val="799"/>
              </a:spcBef>
              <a:buClr>
                <a:srgbClr val="000000"/>
              </a:buClr>
              <a:buFont typeface="Arial"/>
              <a:buChar char="•"/>
            </a:pPr>
            <a:r>
              <a:rPr lang="es-AR" sz="1400" b="0" strike="noStrike" spc="-1">
                <a:solidFill>
                  <a:srgbClr val="000000"/>
                </a:solidFill>
                <a:latin typeface="Arial"/>
                <a:ea typeface="Arial"/>
              </a:rPr>
              <a:t>Procede Cuando </a:t>
            </a:r>
            <a:r>
              <a:rPr lang="es-AR" sz="1400" b="1" strike="noStrike" spc="-1">
                <a:solidFill>
                  <a:srgbClr val="000000"/>
                </a:solidFill>
                <a:latin typeface="Arial"/>
                <a:ea typeface="Arial"/>
              </a:rPr>
              <a:t>1)</a:t>
            </a:r>
            <a:r>
              <a:rPr lang="es-AR" sz="1400" b="0" strike="noStrike" spc="-1">
                <a:solidFill>
                  <a:srgbClr val="000000"/>
                </a:solidFill>
                <a:latin typeface="Arial"/>
                <a:ea typeface="Arial"/>
              </a:rPr>
              <a:t> el obligado no presenta Declaración Jurada,</a:t>
            </a:r>
            <a:r>
              <a:rPr lang="es-AR" sz="1400" b="1" strike="noStrike" spc="-1">
                <a:solidFill>
                  <a:srgbClr val="000000"/>
                </a:solidFill>
                <a:latin typeface="Arial"/>
                <a:ea typeface="Arial"/>
              </a:rPr>
              <a:t> 2)</a:t>
            </a:r>
            <a:r>
              <a:rPr lang="es-AR" sz="1400" b="0" strike="noStrike" spc="-1">
                <a:solidFill>
                  <a:srgbClr val="000000"/>
                </a:solidFill>
                <a:latin typeface="Arial"/>
                <a:ea typeface="Arial"/>
              </a:rPr>
              <a:t> cuando la misma resulta inexacta por errores o falsedades en los datos y/o por aplicación errónea de la normativa tributaria. La administración debe determinar de oficio LA OBLIGACIÓN TRIBUTARIA, sobre base cierta o presunta. (art. 243 CF T.O. 2024 CABA)</a:t>
            </a:r>
            <a:endParaRPr lang="es-AR" sz="1400" b="0" strike="noStrike" spc="-1">
              <a:solidFill>
                <a:srgbClr val="000000"/>
              </a:solidFill>
              <a:latin typeface="Arial"/>
            </a:endParaRPr>
          </a:p>
          <a:p>
            <a:pPr marL="595080" indent="-501480" algn="just" defTabSz="914400">
              <a:lnSpc>
                <a:spcPct val="80000"/>
              </a:lnSpc>
              <a:spcBef>
                <a:spcPts val="799"/>
              </a:spcBef>
              <a:tabLst>
                <a:tab pos="0" algn="l"/>
              </a:tabLst>
            </a:pPr>
            <a:endParaRPr lang="es-AR" sz="1400" b="0" strike="noStrike" spc="-1">
              <a:solidFill>
                <a:srgbClr val="000000"/>
              </a:solidFill>
              <a:latin typeface="Arial"/>
            </a:endParaRPr>
          </a:p>
          <a:p>
            <a:pPr marL="595080" indent="-590400" algn="just" defTabSz="914400">
              <a:lnSpc>
                <a:spcPct val="80000"/>
              </a:lnSpc>
              <a:spcBef>
                <a:spcPts val="799"/>
              </a:spcBef>
              <a:buClr>
                <a:srgbClr val="000000"/>
              </a:buClr>
              <a:buFont typeface="Arial"/>
              <a:buChar char="•"/>
              <a:tabLst>
                <a:tab pos="0" algn="l"/>
              </a:tabLst>
            </a:pPr>
            <a:r>
              <a:rPr lang="es-AR" sz="1400" b="0" strike="noStrike" spc="-1">
                <a:solidFill>
                  <a:srgbClr val="000000"/>
                </a:solidFill>
                <a:latin typeface="Arial"/>
                <a:ea typeface="Arial"/>
              </a:rPr>
              <a:t>No procede para la ejecución del impuesto declarado, pagos a cuenta fijados por la Administración, Descuentos o Diferimientos Improcedentes y cuando se conforman las diferencias practicadas por la inspección (art. 242 y 156 CF TO 2024 CABA)</a:t>
            </a:r>
            <a:endParaRPr lang="es-AR" sz="1400" b="0" strike="noStrike" spc="-1">
              <a:solidFill>
                <a:srgbClr val="000000"/>
              </a:solidFill>
              <a:latin typeface="Arial"/>
            </a:endParaRPr>
          </a:p>
          <a:p>
            <a:pPr marL="596880" indent="-590760" algn="just" defTabSz="914400">
              <a:lnSpc>
                <a:spcPct val="80000"/>
              </a:lnSpc>
              <a:spcBef>
                <a:spcPts val="799"/>
              </a:spcBef>
              <a:tabLst>
                <a:tab pos="0" algn="l"/>
              </a:tabLst>
            </a:pPr>
            <a:endParaRPr lang="es-AR" sz="1400" b="0" strike="noStrike" spc="-1">
              <a:solidFill>
                <a:srgbClr val="000000"/>
              </a:solidFill>
              <a:latin typeface="Arial"/>
            </a:endParaRPr>
          </a:p>
          <a:p>
            <a:pPr marL="595080" indent="-590400" algn="just" defTabSz="914400">
              <a:lnSpc>
                <a:spcPct val="80000"/>
              </a:lnSpc>
              <a:spcBef>
                <a:spcPts val="799"/>
              </a:spcBef>
              <a:buClr>
                <a:srgbClr val="000000"/>
              </a:buClr>
              <a:buFont typeface="Arial"/>
              <a:buChar char="•"/>
              <a:tabLst>
                <a:tab pos="0" algn="l"/>
              </a:tabLst>
            </a:pPr>
            <a:r>
              <a:rPr lang="es-AR" sz="1400" b="0" strike="noStrike" spc="-1">
                <a:solidFill>
                  <a:srgbClr val="000000"/>
                </a:solidFill>
                <a:latin typeface="Arial"/>
                <a:ea typeface="Arial"/>
              </a:rPr>
              <a:t>No procede cuando el ajuste se origina exclusivamente en la aplicación de alícuotas improcedentes (art. 242 CF TO 2024 CABA)</a:t>
            </a:r>
            <a:endParaRPr lang="es-AR" sz="1400" b="0" strike="noStrike" spc="-1">
              <a:solidFill>
                <a:srgbClr val="000000"/>
              </a:solidFill>
              <a:latin typeface="Arial"/>
            </a:endParaRPr>
          </a:p>
          <a:p>
            <a:pPr marL="596880" indent="-590760" algn="just" defTabSz="914400">
              <a:lnSpc>
                <a:spcPct val="80000"/>
              </a:lnSpc>
              <a:spcBef>
                <a:spcPts val="799"/>
              </a:spcBef>
              <a:tabLst>
                <a:tab pos="0" algn="l"/>
              </a:tabLst>
            </a:pPr>
            <a:endParaRPr lang="es-AR" sz="1400" b="0" strike="noStrike" spc="-1">
              <a:solidFill>
                <a:srgbClr val="000000"/>
              </a:solidFill>
              <a:latin typeface="Arial"/>
            </a:endParaRPr>
          </a:p>
          <a:p>
            <a:pPr marL="595080" indent="-590400" algn="just" defTabSz="914400">
              <a:lnSpc>
                <a:spcPct val="80000"/>
              </a:lnSpc>
              <a:spcBef>
                <a:spcPts val="799"/>
              </a:spcBef>
              <a:buClr>
                <a:srgbClr val="000000"/>
              </a:buClr>
              <a:buFont typeface="Arial"/>
              <a:buChar char="•"/>
              <a:tabLst>
                <a:tab pos="0" algn="l"/>
              </a:tabLst>
            </a:pPr>
            <a:r>
              <a:rPr lang="es-AR" sz="1400" b="0" strike="noStrike" spc="-1">
                <a:solidFill>
                  <a:srgbClr val="000000"/>
                </a:solidFill>
                <a:latin typeface="Arial"/>
                <a:ea typeface="Arial"/>
              </a:rPr>
              <a:t>Se puede omitir en el caso de contribuyentes en Concurso Preventivo, salvo que sean Grandes Contribuyentes, con Acuerdo Preventivo Extrajudicial (APE) y en Quiebra, salvo continuidad de la empresa por hechos posteriores (art. 143 CF TO 2023) - será procedente la determinación de oficio en caso de que el ajuste supere condición objetiva punibilidad de la LPT</a:t>
            </a:r>
            <a:endParaRPr lang="es-AR" sz="1400" b="0" strike="noStrike" spc="-1">
              <a:solidFill>
                <a:srgbClr val="000000"/>
              </a:solidFill>
              <a:latin typeface="Arial"/>
            </a:endParaRPr>
          </a:p>
        </p:txBody>
      </p:sp>
      <p:sp>
        <p:nvSpPr>
          <p:cNvPr id="114"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15" name="CustomShape 1"/>
          <p:cNvSpPr/>
          <p:nvPr/>
        </p:nvSpPr>
        <p:spPr>
          <a:xfrm>
            <a:off x="457200" y="274680"/>
            <a:ext cx="8224560" cy="9885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2800" b="0" u="sng" strike="noStrike" spc="-1">
                <a:solidFill>
                  <a:srgbClr val="0033CC"/>
                </a:solidFill>
                <a:uFillTx/>
                <a:latin typeface="Arial"/>
                <a:ea typeface="Arial"/>
              </a:rPr>
              <a:t>CARACTERÍSTICAS DEL PROCEDIMIENTO</a:t>
            </a:r>
            <a:endParaRPr lang="es-AR" sz="2800" b="0" strike="noStrike" spc="-1">
              <a:solidFill>
                <a:srgbClr val="000000"/>
              </a:solidFill>
              <a:latin typeface="Arial"/>
            </a:endParaRPr>
          </a:p>
        </p:txBody>
      </p:sp>
      <p:sp>
        <p:nvSpPr>
          <p:cNvPr id="116" name="CustomShape 2"/>
          <p:cNvSpPr/>
          <p:nvPr/>
        </p:nvSpPr>
        <p:spPr>
          <a:xfrm>
            <a:off x="457200" y="975960"/>
            <a:ext cx="8224560" cy="4350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328680" indent="-302040" defTabSz="914400">
              <a:lnSpc>
                <a:spcPct val="80000"/>
              </a:lnSpc>
              <a:tabLst>
                <a:tab pos="0" algn="l"/>
              </a:tabLst>
            </a:pPr>
            <a:endParaRPr lang="es-AR" sz="1800" b="0" strike="noStrike" spc="-1">
              <a:solidFill>
                <a:srgbClr val="000000"/>
              </a:solidFill>
              <a:latin typeface="Arial"/>
            </a:endParaRPr>
          </a:p>
          <a:p>
            <a:pPr marL="328680" indent="-302040" defTabSz="914400">
              <a:lnSpc>
                <a:spcPct val="80000"/>
              </a:lnSpc>
              <a:spcBef>
                <a:spcPts val="799"/>
              </a:spcBef>
              <a:tabLst>
                <a:tab pos="0" algn="l"/>
              </a:tabLst>
            </a:pPr>
            <a:r>
              <a:rPr lang="es-AR" sz="1800" b="0" strike="noStrike" spc="-1">
                <a:solidFill>
                  <a:srgbClr val="000000"/>
                </a:solidFill>
                <a:latin typeface="Arial"/>
                <a:ea typeface="Arial"/>
              </a:rPr>
              <a:t>a) Legalidad Objetiva: Búsqueda de la verdad material - impulsión de oficio del procedimiento. El fisco deberá dictar medidas de mejor proveer estime pertinente para llegar a la </a:t>
            </a:r>
            <a:r>
              <a:rPr lang="es-AR" sz="1800" b="1" strike="noStrike" spc="-1">
                <a:solidFill>
                  <a:srgbClr val="000000"/>
                </a:solidFill>
                <a:latin typeface="Arial"/>
                <a:ea typeface="Arial"/>
              </a:rPr>
              <a:t>real situación de los hechos</a:t>
            </a:r>
            <a:r>
              <a:rPr lang="es-AR" sz="1800" b="0" strike="noStrike" spc="-1">
                <a:solidFill>
                  <a:srgbClr val="000000"/>
                </a:solidFill>
                <a:latin typeface="Arial"/>
                <a:ea typeface="Arial"/>
              </a:rPr>
              <a:t>.</a:t>
            </a:r>
            <a:endParaRPr lang="es-AR" sz="1800" b="0" strike="noStrike" spc="-1">
              <a:solidFill>
                <a:srgbClr val="000000"/>
              </a:solidFill>
              <a:latin typeface="Arial"/>
            </a:endParaRPr>
          </a:p>
          <a:p>
            <a:pPr marL="328680" indent="-302040" defTabSz="914400">
              <a:lnSpc>
                <a:spcPct val="80000"/>
              </a:lnSpc>
              <a:spcBef>
                <a:spcPts val="799"/>
              </a:spcBef>
              <a:tabLst>
                <a:tab pos="0" algn="l"/>
              </a:tabLst>
            </a:pPr>
            <a:r>
              <a:rPr lang="es-AR" sz="1800" b="0" strike="noStrike" spc="-1">
                <a:solidFill>
                  <a:srgbClr val="000000"/>
                </a:solidFill>
                <a:latin typeface="Arial"/>
                <a:ea typeface="Arial"/>
              </a:rPr>
              <a:t>	</a:t>
            </a:r>
            <a:endParaRPr lang="es-AR" sz="1800" b="0" strike="noStrike" spc="-1">
              <a:solidFill>
                <a:srgbClr val="000000"/>
              </a:solidFill>
              <a:latin typeface="Arial"/>
            </a:endParaRPr>
          </a:p>
          <a:p>
            <a:pPr marL="328680" indent="-302040" defTabSz="914400">
              <a:lnSpc>
                <a:spcPct val="80000"/>
              </a:lnSpc>
              <a:spcBef>
                <a:spcPts val="799"/>
              </a:spcBef>
              <a:tabLst>
                <a:tab pos="0" algn="l"/>
              </a:tabLst>
            </a:pPr>
            <a:r>
              <a:rPr lang="es-AR" sz="1800" b="0" strike="noStrike" spc="-1">
                <a:solidFill>
                  <a:srgbClr val="000000"/>
                </a:solidFill>
                <a:latin typeface="Arial"/>
                <a:ea typeface="Arial"/>
              </a:rPr>
              <a:t>b) Informalismo atenuado a favor de los administrados: no se deben cercenar derechos por incumplimiento de formalidades no esenciales. (no se extiende a plazos).</a:t>
            </a:r>
            <a:endParaRPr lang="es-AR" sz="1800" b="0" strike="noStrike" spc="-1">
              <a:solidFill>
                <a:srgbClr val="000000"/>
              </a:solidFill>
              <a:latin typeface="Arial"/>
            </a:endParaRPr>
          </a:p>
          <a:p>
            <a:pPr marL="328680" indent="-302040" defTabSz="914400">
              <a:lnSpc>
                <a:spcPct val="80000"/>
              </a:lnSpc>
              <a:spcBef>
                <a:spcPts val="799"/>
              </a:spcBef>
              <a:tabLst>
                <a:tab pos="0" algn="l"/>
              </a:tabLst>
            </a:pPr>
            <a:endParaRPr lang="es-AR" sz="1800" b="0" strike="noStrike" spc="-1">
              <a:solidFill>
                <a:srgbClr val="000000"/>
              </a:solidFill>
              <a:latin typeface="Arial"/>
            </a:endParaRPr>
          </a:p>
          <a:p>
            <a:pPr marL="328680" indent="-302040" defTabSz="914400">
              <a:lnSpc>
                <a:spcPct val="80000"/>
              </a:lnSpc>
              <a:spcBef>
                <a:spcPts val="799"/>
              </a:spcBef>
              <a:tabLst>
                <a:tab pos="0" algn="l"/>
              </a:tabLst>
            </a:pPr>
            <a:r>
              <a:rPr lang="es-AR" sz="1800" b="0" strike="noStrike" spc="-1">
                <a:solidFill>
                  <a:srgbClr val="000000"/>
                </a:solidFill>
                <a:latin typeface="Arial"/>
                <a:ea typeface="Arial"/>
              </a:rPr>
              <a:t>c) Debido proceso adjetivo (art. 18 de la CN Derecho a Defensa en Juicio): </a:t>
            </a:r>
            <a:endParaRPr lang="es-AR" sz="1800" b="0" strike="noStrike" spc="-1">
              <a:solidFill>
                <a:srgbClr val="000000"/>
              </a:solidFill>
              <a:latin typeface="Arial"/>
            </a:endParaRPr>
          </a:p>
          <a:p>
            <a:pPr marL="328680" indent="-302040" defTabSz="914400">
              <a:lnSpc>
                <a:spcPct val="80000"/>
              </a:lnSpc>
              <a:spcBef>
                <a:spcPts val="799"/>
              </a:spcBef>
              <a:tabLst>
                <a:tab pos="0" algn="l"/>
              </a:tabLst>
            </a:pPr>
            <a:r>
              <a:rPr lang="es-AR" sz="1800" b="0" strike="noStrike" spc="-1">
                <a:solidFill>
                  <a:srgbClr val="000000"/>
                </a:solidFill>
                <a:latin typeface="Arial"/>
                <a:ea typeface="Arial"/>
              </a:rPr>
              <a:t>-Derecho a ser oído</a:t>
            </a:r>
            <a:endParaRPr lang="es-AR" sz="1800" b="0" strike="noStrike" spc="-1">
              <a:solidFill>
                <a:srgbClr val="000000"/>
              </a:solidFill>
              <a:latin typeface="Arial"/>
            </a:endParaRPr>
          </a:p>
          <a:p>
            <a:pPr marL="328680" indent="-302040" defTabSz="914400">
              <a:lnSpc>
                <a:spcPct val="80000"/>
              </a:lnSpc>
              <a:spcBef>
                <a:spcPts val="799"/>
              </a:spcBef>
              <a:tabLst>
                <a:tab pos="0" algn="l"/>
              </a:tabLst>
            </a:pPr>
            <a:r>
              <a:rPr lang="es-AR" sz="1800" b="0" strike="noStrike" spc="-1">
                <a:solidFill>
                  <a:srgbClr val="000000"/>
                </a:solidFill>
                <a:latin typeface="Arial"/>
                <a:ea typeface="Arial"/>
              </a:rPr>
              <a:t>- Publicidad del procedimiento: notificaciones y vistas</a:t>
            </a:r>
            <a:endParaRPr lang="es-AR" sz="1800" b="0" strike="noStrike" spc="-1">
              <a:solidFill>
                <a:srgbClr val="000000"/>
              </a:solidFill>
              <a:latin typeface="Arial"/>
            </a:endParaRPr>
          </a:p>
          <a:p>
            <a:pPr marL="328680" indent="-302040" defTabSz="914400">
              <a:lnSpc>
                <a:spcPct val="80000"/>
              </a:lnSpc>
              <a:spcBef>
                <a:spcPts val="799"/>
              </a:spcBef>
              <a:tabLst>
                <a:tab pos="0" algn="l"/>
              </a:tabLst>
            </a:pPr>
            <a:r>
              <a:rPr lang="es-AR" sz="1800" b="0" strike="noStrike" spc="-1">
                <a:solidFill>
                  <a:srgbClr val="000000"/>
                </a:solidFill>
                <a:latin typeface="Arial"/>
                <a:ea typeface="Arial"/>
              </a:rPr>
              <a:t>- Posibilidad de contar con representación y patrocinio</a:t>
            </a:r>
            <a:endParaRPr lang="es-AR" sz="1800" b="0" strike="noStrike" spc="-1">
              <a:solidFill>
                <a:srgbClr val="000000"/>
              </a:solidFill>
              <a:latin typeface="Arial"/>
            </a:endParaRPr>
          </a:p>
          <a:p>
            <a:pPr marL="328680" indent="-302040" defTabSz="914400">
              <a:lnSpc>
                <a:spcPct val="80000"/>
              </a:lnSpc>
              <a:spcBef>
                <a:spcPts val="799"/>
              </a:spcBef>
              <a:tabLst>
                <a:tab pos="0" algn="l"/>
              </a:tabLst>
            </a:pPr>
            <a:r>
              <a:rPr lang="es-AR" sz="1800" b="0" strike="noStrike" spc="-1">
                <a:solidFill>
                  <a:srgbClr val="000000"/>
                </a:solidFill>
                <a:latin typeface="Arial"/>
                <a:ea typeface="Arial"/>
              </a:rPr>
              <a:t>- Ofrecimiento y producción de pruebas</a:t>
            </a:r>
            <a:endParaRPr lang="es-AR" sz="1800" b="0" strike="noStrike" spc="-1">
              <a:solidFill>
                <a:srgbClr val="000000"/>
              </a:solidFill>
              <a:latin typeface="Arial"/>
            </a:endParaRPr>
          </a:p>
          <a:p>
            <a:pPr marL="328680" indent="-302040" defTabSz="914400">
              <a:lnSpc>
                <a:spcPct val="80000"/>
              </a:lnSpc>
              <a:spcBef>
                <a:spcPts val="799"/>
              </a:spcBef>
              <a:tabLst>
                <a:tab pos="0" algn="l"/>
              </a:tabLst>
            </a:pPr>
            <a:r>
              <a:rPr lang="es-AR" sz="1800" b="0" strike="noStrike" spc="-1">
                <a:solidFill>
                  <a:srgbClr val="000000"/>
                </a:solidFill>
                <a:latin typeface="Arial"/>
                <a:ea typeface="Arial"/>
              </a:rPr>
              <a:t>- Obtención de resolución fundada</a:t>
            </a:r>
            <a:endParaRPr lang="es-AR" sz="1800" b="0" strike="noStrike" spc="-1">
              <a:solidFill>
                <a:srgbClr val="000000"/>
              </a:solidFill>
              <a:latin typeface="Arial"/>
            </a:endParaRPr>
          </a:p>
        </p:txBody>
      </p:sp>
      <p:sp>
        <p:nvSpPr>
          <p:cNvPr id="117"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18" name="CustomShape 1"/>
          <p:cNvSpPr/>
          <p:nvPr/>
        </p:nvSpPr>
        <p:spPr>
          <a:xfrm>
            <a:off x="468360" y="189000"/>
            <a:ext cx="8224560" cy="88560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600" b="0" u="sng" strike="noStrike" spc="-1">
                <a:solidFill>
                  <a:srgbClr val="0033CC"/>
                </a:solidFill>
                <a:uFillTx/>
                <a:latin typeface="Arial"/>
                <a:ea typeface="Arial"/>
              </a:rPr>
              <a:t>Etapas Procedimiento Determinación de Oficio</a:t>
            </a:r>
            <a:endParaRPr lang="es-AR" sz="3600" b="0" strike="noStrike" spc="-1">
              <a:solidFill>
                <a:srgbClr val="000000"/>
              </a:solidFill>
              <a:latin typeface="Arial"/>
            </a:endParaRPr>
          </a:p>
        </p:txBody>
      </p:sp>
      <p:sp>
        <p:nvSpPr>
          <p:cNvPr id="119" name="CustomShape 2"/>
          <p:cNvSpPr/>
          <p:nvPr/>
        </p:nvSpPr>
        <p:spPr>
          <a:xfrm>
            <a:off x="684360" y="2924280"/>
            <a:ext cx="7483320" cy="360"/>
          </a:xfrm>
          <a:custGeom>
            <a:avLst/>
            <a:gdLst>
              <a:gd name="textAreaLeft" fmla="*/ 0 w 7483320"/>
              <a:gd name="textAreaRight" fmla="*/ 7484040 w 7483320"/>
              <a:gd name="textAreaTop" fmla="*/ 0 h 360"/>
              <a:gd name="textAreaBottom" fmla="*/ 1440 h 360"/>
            </a:gdLst>
            <a:ahLst/>
            <a:cxnLst/>
            <a:rect l="textAreaLeft" t="textAreaTop" r="textAreaRight" b="textAreaBottom"/>
            <a:pathLst>
              <a:path w="21600" h="21600">
                <a:moveTo>
                  <a:pt x="0" y="0"/>
                </a:moveTo>
                <a:lnTo>
                  <a:pt x="21600" y="21600"/>
                </a:lnTo>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4280" rIns="90000" bIns="-44280" anchor="t">
            <a:noAutofit/>
          </a:bodyPr>
          <a:lstStyle/>
          <a:p>
            <a:pPr>
              <a:lnSpc>
                <a:spcPct val="100000"/>
              </a:lnSpc>
            </a:pPr>
            <a:endParaRPr lang="es-AR" sz="1800" b="0" strike="noStrike" spc="-1">
              <a:solidFill>
                <a:srgbClr val="000000"/>
              </a:solidFill>
              <a:latin typeface="Arial"/>
              <a:ea typeface="DejaVu Sans"/>
            </a:endParaRPr>
          </a:p>
        </p:txBody>
      </p:sp>
      <p:sp>
        <p:nvSpPr>
          <p:cNvPr id="120" name="CustomShape 3"/>
          <p:cNvSpPr/>
          <p:nvPr/>
        </p:nvSpPr>
        <p:spPr>
          <a:xfrm>
            <a:off x="684360" y="2492280"/>
            <a:ext cx="360" cy="1723680"/>
          </a:xfrm>
          <a:custGeom>
            <a:avLst/>
            <a:gdLst>
              <a:gd name="textAreaLeft" fmla="*/ 0 w 360"/>
              <a:gd name="textAreaRight" fmla="*/ 1440 w 360"/>
              <a:gd name="textAreaTop" fmla="*/ 0 h 1723680"/>
              <a:gd name="textAreaBottom" fmla="*/ 1724400 h 1723680"/>
            </a:gdLst>
            <a:ahLst/>
            <a:cxnLst/>
            <a:rect l="textAreaLeft" t="textAreaTop" r="textAreaRight" b="textAreaBottom"/>
            <a:pathLst>
              <a:path w="21600" h="21600">
                <a:moveTo>
                  <a:pt x="0" y="0"/>
                </a:moveTo>
                <a:lnTo>
                  <a:pt x="21600" y="21600"/>
                </a:lnTo>
              </a:path>
            </a:pathLst>
          </a:custGeom>
          <a:noFill/>
          <a:ln w="9360">
            <a:solidFill>
              <a:srgbClr val="000000"/>
            </a:solidFill>
            <a:miter/>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21" name="CustomShape 4"/>
          <p:cNvSpPr/>
          <p:nvPr/>
        </p:nvSpPr>
        <p:spPr>
          <a:xfrm rot="10800000" flipH="1">
            <a:off x="1319400" y="2403720"/>
            <a:ext cx="360" cy="902880"/>
          </a:xfrm>
          <a:custGeom>
            <a:avLst/>
            <a:gdLst>
              <a:gd name="textAreaLeft" fmla="*/ -1080 w 360"/>
              <a:gd name="textAreaRight" fmla="*/ 360 w 360"/>
              <a:gd name="textAreaTop" fmla="*/ 0 h 902880"/>
              <a:gd name="textAreaBottom" fmla="*/ 903600 h 902880"/>
            </a:gdLst>
            <a:ahLst/>
            <a:cxnLst/>
            <a:rect l="textAreaLeft" t="textAreaTop" r="textAreaRight" b="textAreaBottom"/>
            <a:pathLst>
              <a:path w="21600" h="21600">
                <a:moveTo>
                  <a:pt x="0" y="0"/>
                </a:moveTo>
                <a:lnTo>
                  <a:pt x="21600" y="21600"/>
                </a:lnTo>
              </a:path>
            </a:pathLst>
          </a:custGeom>
          <a:noFill/>
          <a:ln w="9360">
            <a:solidFill>
              <a:srgbClr val="000000"/>
            </a:solidFill>
            <a:miter/>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22" name="CustomShape 5"/>
          <p:cNvSpPr/>
          <p:nvPr/>
        </p:nvSpPr>
        <p:spPr>
          <a:xfrm>
            <a:off x="2124000" y="2492280"/>
            <a:ext cx="360" cy="929880"/>
          </a:xfrm>
          <a:custGeom>
            <a:avLst/>
            <a:gdLst>
              <a:gd name="textAreaLeft" fmla="*/ 0 w 360"/>
              <a:gd name="textAreaRight" fmla="*/ 1440 w 360"/>
              <a:gd name="textAreaTop" fmla="*/ 0 h 929880"/>
              <a:gd name="textAreaBottom" fmla="*/ 930600 h 929880"/>
            </a:gdLst>
            <a:ahLst/>
            <a:cxnLst/>
            <a:rect l="textAreaLeft" t="textAreaTop" r="textAreaRight" b="textAreaBottom"/>
            <a:pathLst>
              <a:path w="21600" h="21600">
                <a:moveTo>
                  <a:pt x="0" y="0"/>
                </a:moveTo>
                <a:lnTo>
                  <a:pt x="21600" y="21600"/>
                </a:lnTo>
              </a:path>
            </a:pathLst>
          </a:custGeom>
          <a:noFill/>
          <a:ln w="9360">
            <a:solidFill>
              <a:srgbClr val="000000"/>
            </a:solidFill>
            <a:miter/>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23" name="CustomShape 6"/>
          <p:cNvSpPr/>
          <p:nvPr/>
        </p:nvSpPr>
        <p:spPr>
          <a:xfrm>
            <a:off x="1547640" y="3500280"/>
            <a:ext cx="1147320" cy="104868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400" b="0" strike="noStrike" spc="-1">
                <a:solidFill>
                  <a:srgbClr val="000000"/>
                </a:solidFill>
                <a:latin typeface="Arial"/>
                <a:ea typeface="Arial"/>
              </a:rPr>
              <a:t>Notificación Planillas de Diferencias </a:t>
            </a:r>
            <a:endParaRPr lang="es-AR" sz="1400" b="0" strike="noStrike" spc="-1">
              <a:solidFill>
                <a:srgbClr val="000000"/>
              </a:solidFill>
              <a:latin typeface="Arial"/>
            </a:endParaRPr>
          </a:p>
          <a:p>
            <a:pPr algn="ctr" defTabSz="914400">
              <a:lnSpc>
                <a:spcPct val="100000"/>
              </a:lnSpc>
              <a:spcBef>
                <a:spcPts val="799"/>
              </a:spcBef>
            </a:pPr>
            <a:r>
              <a:rPr lang="es-AR" sz="1400" b="0" strike="noStrike" spc="-1">
                <a:solidFill>
                  <a:srgbClr val="000000"/>
                </a:solidFill>
                <a:latin typeface="Arial"/>
                <a:ea typeface="Arial"/>
              </a:rPr>
              <a:t>Prevista</a:t>
            </a:r>
            <a:endParaRPr lang="es-AR" sz="1400" b="0" strike="noStrike" spc="-1">
              <a:solidFill>
                <a:srgbClr val="000000"/>
              </a:solidFill>
              <a:latin typeface="Arial"/>
            </a:endParaRPr>
          </a:p>
        </p:txBody>
      </p:sp>
      <p:sp>
        <p:nvSpPr>
          <p:cNvPr id="124" name="CustomShape 7"/>
          <p:cNvSpPr/>
          <p:nvPr/>
        </p:nvSpPr>
        <p:spPr>
          <a:xfrm>
            <a:off x="3203640" y="2492280"/>
            <a:ext cx="360" cy="2084040"/>
          </a:xfrm>
          <a:custGeom>
            <a:avLst/>
            <a:gdLst>
              <a:gd name="textAreaLeft" fmla="*/ 0 w 360"/>
              <a:gd name="textAreaRight" fmla="*/ 1440 w 360"/>
              <a:gd name="textAreaTop" fmla="*/ 0 h 2084040"/>
              <a:gd name="textAreaBottom" fmla="*/ 2084760 h 2084040"/>
            </a:gdLst>
            <a:ahLst/>
            <a:cxnLst/>
            <a:rect l="textAreaLeft" t="textAreaTop" r="textAreaRight" b="textAreaBottom"/>
            <a:pathLst>
              <a:path w="21600" h="21600">
                <a:moveTo>
                  <a:pt x="0" y="0"/>
                </a:moveTo>
                <a:lnTo>
                  <a:pt x="21600" y="21600"/>
                </a:lnTo>
              </a:path>
            </a:pathLst>
          </a:custGeom>
          <a:noFill/>
          <a:ln w="9360">
            <a:solidFill>
              <a:srgbClr val="000000"/>
            </a:solidFill>
            <a:miter/>
            <a:headEnd type="triangle" w="med" len="med"/>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25" name="CustomShape 8"/>
          <p:cNvSpPr/>
          <p:nvPr/>
        </p:nvSpPr>
        <p:spPr>
          <a:xfrm>
            <a:off x="2484360" y="4724280"/>
            <a:ext cx="1363320" cy="30672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defTabSz="914400">
              <a:lnSpc>
                <a:spcPct val="100000"/>
              </a:lnSpc>
            </a:pPr>
            <a:r>
              <a:rPr lang="es-AR" sz="1400" b="0" strike="noStrike" spc="-1">
                <a:solidFill>
                  <a:srgbClr val="000000"/>
                </a:solidFill>
                <a:latin typeface="Arial"/>
                <a:ea typeface="Arial"/>
              </a:rPr>
              <a:t>CONFORMA</a:t>
            </a:r>
            <a:endParaRPr lang="es-AR" sz="1400" b="0" strike="noStrike" spc="-1">
              <a:solidFill>
                <a:srgbClr val="000000"/>
              </a:solidFill>
              <a:latin typeface="Arial"/>
            </a:endParaRPr>
          </a:p>
        </p:txBody>
      </p:sp>
      <p:sp>
        <p:nvSpPr>
          <p:cNvPr id="126" name="CustomShape 9"/>
          <p:cNvSpPr/>
          <p:nvPr/>
        </p:nvSpPr>
        <p:spPr>
          <a:xfrm>
            <a:off x="2411280" y="1844640"/>
            <a:ext cx="1290240" cy="52020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400" b="0" strike="noStrike" spc="-1">
                <a:solidFill>
                  <a:srgbClr val="000000"/>
                </a:solidFill>
                <a:latin typeface="Arial"/>
                <a:ea typeface="Arial"/>
              </a:rPr>
              <a:t>NO CONFORMA</a:t>
            </a:r>
            <a:endParaRPr lang="es-AR" sz="1400" b="0" strike="noStrike" spc="-1">
              <a:solidFill>
                <a:srgbClr val="000000"/>
              </a:solidFill>
              <a:latin typeface="Arial"/>
            </a:endParaRPr>
          </a:p>
        </p:txBody>
      </p:sp>
      <p:sp>
        <p:nvSpPr>
          <p:cNvPr id="127" name="CustomShape 10"/>
          <p:cNvSpPr/>
          <p:nvPr/>
        </p:nvSpPr>
        <p:spPr>
          <a:xfrm>
            <a:off x="4356000" y="2421000"/>
            <a:ext cx="360" cy="1218960"/>
          </a:xfrm>
          <a:custGeom>
            <a:avLst/>
            <a:gdLst>
              <a:gd name="textAreaLeft" fmla="*/ 0 w 360"/>
              <a:gd name="textAreaRight" fmla="*/ 1440 w 360"/>
              <a:gd name="textAreaTop" fmla="*/ 0 h 1218960"/>
              <a:gd name="textAreaBottom" fmla="*/ 1219680 h 1218960"/>
            </a:gdLst>
            <a:ahLst/>
            <a:cxnLst/>
            <a:rect l="textAreaLeft" t="textAreaTop" r="textAreaRight" b="textAreaBottom"/>
            <a:pathLst>
              <a:path w="21600" h="21600">
                <a:moveTo>
                  <a:pt x="0" y="0"/>
                </a:moveTo>
                <a:lnTo>
                  <a:pt x="21600" y="21600"/>
                </a:lnTo>
              </a:path>
            </a:pathLst>
          </a:custGeom>
          <a:noFill/>
          <a:ln w="9360">
            <a:solidFill>
              <a:srgbClr val="000000"/>
            </a:solidFill>
            <a:miter/>
            <a:headEnd type="triangle" w="med" len="med"/>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28" name="CustomShape 11"/>
          <p:cNvSpPr/>
          <p:nvPr/>
        </p:nvSpPr>
        <p:spPr>
          <a:xfrm>
            <a:off x="3780000" y="1341360"/>
            <a:ext cx="1074600" cy="94716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400" b="0" strike="noStrike" spc="-1">
                <a:solidFill>
                  <a:srgbClr val="000000"/>
                </a:solidFill>
                <a:latin typeface="Arial"/>
                <a:ea typeface="Arial"/>
              </a:rPr>
              <a:t>Resolución de Inicio Det. y Sumario</a:t>
            </a:r>
            <a:endParaRPr lang="es-AR" sz="1400" b="0" strike="noStrike" spc="-1">
              <a:solidFill>
                <a:srgbClr val="000000"/>
              </a:solidFill>
              <a:latin typeface="Arial"/>
            </a:endParaRPr>
          </a:p>
        </p:txBody>
      </p:sp>
      <p:sp>
        <p:nvSpPr>
          <p:cNvPr id="129" name="CustomShape 12"/>
          <p:cNvSpPr/>
          <p:nvPr/>
        </p:nvSpPr>
        <p:spPr>
          <a:xfrm>
            <a:off x="3708360" y="3789360"/>
            <a:ext cx="1074600" cy="73368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400" b="0" strike="noStrike" spc="-1">
                <a:solidFill>
                  <a:srgbClr val="000000"/>
                </a:solidFill>
                <a:latin typeface="Arial"/>
                <a:ea typeface="Arial"/>
              </a:rPr>
              <a:t>Resolución Instrucción Sumario</a:t>
            </a:r>
            <a:endParaRPr lang="es-AR" sz="1400" b="0" strike="noStrike" spc="-1">
              <a:solidFill>
                <a:srgbClr val="000000"/>
              </a:solidFill>
              <a:latin typeface="Arial"/>
            </a:endParaRPr>
          </a:p>
        </p:txBody>
      </p:sp>
      <p:sp>
        <p:nvSpPr>
          <p:cNvPr id="130" name="CustomShape 13"/>
          <p:cNvSpPr/>
          <p:nvPr/>
        </p:nvSpPr>
        <p:spPr>
          <a:xfrm>
            <a:off x="5435640" y="2421000"/>
            <a:ext cx="360" cy="1218960"/>
          </a:xfrm>
          <a:custGeom>
            <a:avLst/>
            <a:gdLst>
              <a:gd name="textAreaLeft" fmla="*/ 0 w 360"/>
              <a:gd name="textAreaRight" fmla="*/ 1440 w 360"/>
              <a:gd name="textAreaTop" fmla="*/ 0 h 1218960"/>
              <a:gd name="textAreaBottom" fmla="*/ 1219680 h 1218960"/>
            </a:gdLst>
            <a:ahLst/>
            <a:cxnLst/>
            <a:rect l="textAreaLeft" t="textAreaTop" r="textAreaRight" b="textAreaBottom"/>
            <a:pathLst>
              <a:path w="21600" h="21600">
                <a:moveTo>
                  <a:pt x="0" y="0"/>
                </a:moveTo>
                <a:lnTo>
                  <a:pt x="21600" y="21600"/>
                </a:lnTo>
              </a:path>
            </a:pathLst>
          </a:custGeom>
          <a:noFill/>
          <a:ln w="9360">
            <a:solidFill>
              <a:srgbClr val="000000"/>
            </a:solidFill>
            <a:miter/>
            <a:headEnd type="triangle" w="med" len="med"/>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31" name="CustomShape 14"/>
          <p:cNvSpPr/>
          <p:nvPr/>
        </p:nvSpPr>
        <p:spPr>
          <a:xfrm>
            <a:off x="4932360" y="1341360"/>
            <a:ext cx="858600" cy="92628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200" b="0" strike="noStrike" spc="-1">
                <a:solidFill>
                  <a:srgbClr val="000000"/>
                </a:solidFill>
                <a:latin typeface="Arial"/>
                <a:ea typeface="Arial"/>
              </a:rPr>
              <a:t>Descargo 15 días</a:t>
            </a:r>
            <a:endParaRPr lang="es-AR" sz="1200" b="0" strike="noStrike" spc="-1">
              <a:solidFill>
                <a:srgbClr val="000000"/>
              </a:solidFill>
              <a:latin typeface="Arial"/>
            </a:endParaRPr>
          </a:p>
          <a:p>
            <a:pPr algn="ctr" defTabSz="914400">
              <a:lnSpc>
                <a:spcPct val="100000"/>
              </a:lnSpc>
              <a:spcBef>
                <a:spcPts val="799"/>
              </a:spcBef>
            </a:pPr>
            <a:r>
              <a:rPr lang="es-AR" sz="1200" b="0" strike="noStrike" spc="-1">
                <a:solidFill>
                  <a:srgbClr val="000000"/>
                </a:solidFill>
                <a:latin typeface="Arial"/>
                <a:ea typeface="Arial"/>
              </a:rPr>
              <a:t>Ofrece Prueba</a:t>
            </a:r>
            <a:endParaRPr lang="es-AR" sz="1200" b="0" strike="noStrike" spc="-1">
              <a:solidFill>
                <a:srgbClr val="000000"/>
              </a:solidFill>
              <a:latin typeface="Arial"/>
            </a:endParaRPr>
          </a:p>
        </p:txBody>
      </p:sp>
      <p:sp>
        <p:nvSpPr>
          <p:cNvPr id="132" name="CustomShape 15"/>
          <p:cNvSpPr/>
          <p:nvPr/>
        </p:nvSpPr>
        <p:spPr>
          <a:xfrm>
            <a:off x="7308720" y="1557360"/>
            <a:ext cx="1361880" cy="74340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200" b="0" strike="noStrike" spc="-1">
                <a:solidFill>
                  <a:srgbClr val="000000"/>
                </a:solidFill>
                <a:latin typeface="Arial"/>
                <a:ea typeface="Arial"/>
              </a:rPr>
              <a:t>Recurso Reconsideración</a:t>
            </a:r>
            <a:endParaRPr lang="es-AR" sz="1200" b="0" strike="noStrike" spc="-1">
              <a:solidFill>
                <a:srgbClr val="000000"/>
              </a:solidFill>
              <a:latin typeface="Arial"/>
            </a:endParaRPr>
          </a:p>
          <a:p>
            <a:pPr algn="ctr" defTabSz="914400">
              <a:lnSpc>
                <a:spcPct val="100000"/>
              </a:lnSpc>
              <a:spcBef>
                <a:spcPts val="799"/>
              </a:spcBef>
            </a:pPr>
            <a:r>
              <a:rPr lang="es-AR" sz="1200" b="0" strike="noStrike" spc="-1">
                <a:solidFill>
                  <a:srgbClr val="000000"/>
                </a:solidFill>
                <a:latin typeface="Arial"/>
                <a:ea typeface="Arial"/>
              </a:rPr>
              <a:t>15 días</a:t>
            </a:r>
            <a:endParaRPr lang="es-AR" sz="1200" b="0" strike="noStrike" spc="-1">
              <a:solidFill>
                <a:srgbClr val="000000"/>
              </a:solidFill>
              <a:latin typeface="Arial"/>
            </a:endParaRPr>
          </a:p>
        </p:txBody>
      </p:sp>
      <p:sp>
        <p:nvSpPr>
          <p:cNvPr id="133" name="CustomShape 16"/>
          <p:cNvSpPr/>
          <p:nvPr/>
        </p:nvSpPr>
        <p:spPr>
          <a:xfrm>
            <a:off x="7380360" y="3789360"/>
            <a:ext cx="1290240" cy="74340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200" b="0" strike="noStrike" spc="-1">
                <a:solidFill>
                  <a:srgbClr val="000000"/>
                </a:solidFill>
                <a:latin typeface="Arial"/>
                <a:ea typeface="Arial"/>
              </a:rPr>
              <a:t>Recurso Jerárquico</a:t>
            </a:r>
            <a:endParaRPr lang="es-AR" sz="1200" b="0" strike="noStrike" spc="-1">
              <a:solidFill>
                <a:srgbClr val="000000"/>
              </a:solidFill>
              <a:latin typeface="Arial"/>
            </a:endParaRPr>
          </a:p>
          <a:p>
            <a:pPr algn="ctr" defTabSz="914400">
              <a:lnSpc>
                <a:spcPct val="100000"/>
              </a:lnSpc>
              <a:spcBef>
                <a:spcPts val="799"/>
              </a:spcBef>
            </a:pPr>
            <a:r>
              <a:rPr lang="es-AR" sz="1200" b="0" strike="noStrike" spc="-1">
                <a:solidFill>
                  <a:srgbClr val="000000"/>
                </a:solidFill>
                <a:latin typeface="Arial"/>
                <a:ea typeface="Arial"/>
              </a:rPr>
              <a:t>15 días</a:t>
            </a:r>
            <a:endParaRPr lang="es-AR" sz="1200" b="0" strike="noStrike" spc="-1">
              <a:solidFill>
                <a:srgbClr val="000000"/>
              </a:solidFill>
              <a:latin typeface="Arial"/>
            </a:endParaRPr>
          </a:p>
        </p:txBody>
      </p:sp>
      <p:sp>
        <p:nvSpPr>
          <p:cNvPr id="134" name="CustomShape 17"/>
          <p:cNvSpPr/>
          <p:nvPr/>
        </p:nvSpPr>
        <p:spPr>
          <a:xfrm>
            <a:off x="7380360" y="5084640"/>
            <a:ext cx="1434960" cy="45900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200" b="0" strike="noStrike" spc="-1">
                <a:solidFill>
                  <a:srgbClr val="000000"/>
                </a:solidFill>
                <a:latin typeface="Arial"/>
                <a:ea typeface="Arial"/>
              </a:rPr>
              <a:t>Agota la vía Administrativa</a:t>
            </a:r>
            <a:endParaRPr lang="es-AR" sz="1200" b="0" strike="noStrike" spc="-1">
              <a:solidFill>
                <a:srgbClr val="000000"/>
              </a:solidFill>
              <a:latin typeface="Arial"/>
            </a:endParaRPr>
          </a:p>
        </p:txBody>
      </p:sp>
      <p:sp>
        <p:nvSpPr>
          <p:cNvPr id="135" name="CustomShape 18"/>
          <p:cNvSpPr/>
          <p:nvPr/>
        </p:nvSpPr>
        <p:spPr>
          <a:xfrm>
            <a:off x="179280" y="4365720"/>
            <a:ext cx="1292040" cy="126216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400" b="0" strike="noStrike" spc="-1">
                <a:solidFill>
                  <a:srgbClr val="000000"/>
                </a:solidFill>
                <a:latin typeface="Arial"/>
                <a:ea typeface="Arial"/>
              </a:rPr>
              <a:t>a) Falta presentación DDJJ</a:t>
            </a:r>
            <a:endParaRPr lang="es-AR" sz="1400" b="0" strike="noStrike" spc="-1">
              <a:solidFill>
                <a:srgbClr val="000000"/>
              </a:solidFill>
              <a:latin typeface="Arial"/>
            </a:endParaRPr>
          </a:p>
          <a:p>
            <a:pPr algn="ctr" defTabSz="914400">
              <a:lnSpc>
                <a:spcPct val="100000"/>
              </a:lnSpc>
              <a:spcBef>
                <a:spcPts val="799"/>
              </a:spcBef>
            </a:pPr>
            <a:r>
              <a:rPr lang="es-AR" sz="1400" b="0" strike="noStrike" spc="-1">
                <a:solidFill>
                  <a:srgbClr val="000000"/>
                </a:solidFill>
                <a:latin typeface="Arial"/>
                <a:ea typeface="Arial"/>
              </a:rPr>
              <a:t>b) DDJJ inexacta</a:t>
            </a:r>
            <a:endParaRPr lang="es-AR" sz="1400" b="0" strike="noStrike" spc="-1">
              <a:solidFill>
                <a:srgbClr val="000000"/>
              </a:solidFill>
              <a:latin typeface="Arial"/>
            </a:endParaRPr>
          </a:p>
        </p:txBody>
      </p:sp>
      <p:sp>
        <p:nvSpPr>
          <p:cNvPr id="136" name="CustomShape 19"/>
          <p:cNvSpPr/>
          <p:nvPr/>
        </p:nvSpPr>
        <p:spPr>
          <a:xfrm>
            <a:off x="611280" y="1341360"/>
            <a:ext cx="1506240" cy="94716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400" b="0" strike="noStrike" spc="-1">
                <a:solidFill>
                  <a:srgbClr val="000000"/>
                </a:solidFill>
                <a:latin typeface="Arial"/>
                <a:ea typeface="Arial"/>
              </a:rPr>
              <a:t>Generación y Notificación Cargo de Inspección</a:t>
            </a:r>
            <a:endParaRPr lang="es-AR" sz="1400" b="0" strike="noStrike" spc="-1">
              <a:solidFill>
                <a:srgbClr val="000000"/>
              </a:solidFill>
              <a:latin typeface="Arial"/>
            </a:endParaRPr>
          </a:p>
        </p:txBody>
      </p:sp>
      <p:sp>
        <p:nvSpPr>
          <p:cNvPr id="137" name="CustomShape 20"/>
          <p:cNvSpPr/>
          <p:nvPr/>
        </p:nvSpPr>
        <p:spPr>
          <a:xfrm>
            <a:off x="4932360" y="3789360"/>
            <a:ext cx="929880" cy="102780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200" b="0" strike="noStrike" spc="-1">
                <a:solidFill>
                  <a:srgbClr val="000000"/>
                </a:solidFill>
                <a:latin typeface="Arial"/>
                <a:ea typeface="Arial"/>
              </a:rPr>
              <a:t>Descargo</a:t>
            </a:r>
            <a:endParaRPr lang="es-AR" sz="1200" b="0" strike="noStrike" spc="-1">
              <a:solidFill>
                <a:srgbClr val="000000"/>
              </a:solidFill>
              <a:latin typeface="Arial"/>
            </a:endParaRPr>
          </a:p>
          <a:p>
            <a:pPr algn="ctr" defTabSz="914400">
              <a:lnSpc>
                <a:spcPct val="100000"/>
              </a:lnSpc>
              <a:spcBef>
                <a:spcPts val="799"/>
              </a:spcBef>
            </a:pPr>
            <a:r>
              <a:rPr lang="es-AR" sz="1200" b="0" strike="noStrike" spc="-1">
                <a:solidFill>
                  <a:srgbClr val="000000"/>
                </a:solidFill>
                <a:latin typeface="Arial"/>
                <a:ea typeface="Arial"/>
              </a:rPr>
              <a:t>15 días</a:t>
            </a:r>
            <a:endParaRPr lang="es-AR" sz="1200" b="0" strike="noStrike" spc="-1">
              <a:solidFill>
                <a:srgbClr val="000000"/>
              </a:solidFill>
              <a:latin typeface="Arial"/>
            </a:endParaRPr>
          </a:p>
          <a:p>
            <a:pPr algn="ctr" defTabSz="914400">
              <a:lnSpc>
                <a:spcPct val="100000"/>
              </a:lnSpc>
              <a:spcBef>
                <a:spcPts val="799"/>
              </a:spcBef>
            </a:pPr>
            <a:r>
              <a:rPr lang="es-AR" sz="1200" b="0" strike="noStrike" spc="-1">
                <a:solidFill>
                  <a:srgbClr val="000000"/>
                </a:solidFill>
                <a:latin typeface="Arial"/>
                <a:ea typeface="Arial"/>
              </a:rPr>
              <a:t>Ofrece Prueba</a:t>
            </a:r>
            <a:endParaRPr lang="es-AR" sz="1200" b="0" strike="noStrike" spc="-1">
              <a:solidFill>
                <a:srgbClr val="000000"/>
              </a:solidFill>
              <a:latin typeface="Arial"/>
            </a:endParaRPr>
          </a:p>
        </p:txBody>
      </p:sp>
      <p:sp>
        <p:nvSpPr>
          <p:cNvPr id="138" name="CustomShape 21"/>
          <p:cNvSpPr/>
          <p:nvPr/>
        </p:nvSpPr>
        <p:spPr>
          <a:xfrm rot="10800000" flipH="1">
            <a:off x="7516440" y="2410200"/>
            <a:ext cx="360" cy="1191960"/>
          </a:xfrm>
          <a:custGeom>
            <a:avLst/>
            <a:gdLst>
              <a:gd name="textAreaLeft" fmla="*/ -1080 w 360"/>
              <a:gd name="textAreaRight" fmla="*/ 360 w 360"/>
              <a:gd name="textAreaTop" fmla="*/ 0 h 1191960"/>
              <a:gd name="textAreaBottom" fmla="*/ 1192680 h 1191960"/>
            </a:gdLst>
            <a:ahLst/>
            <a:cxnLst/>
            <a:rect l="textAreaLeft" t="textAreaTop" r="textAreaRight" b="textAreaBottom"/>
            <a:pathLst>
              <a:path w="21600" h="21600">
                <a:moveTo>
                  <a:pt x="0" y="0"/>
                </a:moveTo>
                <a:lnTo>
                  <a:pt x="21600" y="21600"/>
                </a:lnTo>
              </a:path>
            </a:pathLst>
          </a:custGeom>
          <a:noFill/>
          <a:ln w="9360">
            <a:solidFill>
              <a:srgbClr val="000000"/>
            </a:solidFill>
            <a:miter/>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39" name="CustomShape 22"/>
          <p:cNvSpPr/>
          <p:nvPr/>
        </p:nvSpPr>
        <p:spPr>
          <a:xfrm>
            <a:off x="8028000" y="2421000"/>
            <a:ext cx="360" cy="1290240"/>
          </a:xfrm>
          <a:custGeom>
            <a:avLst/>
            <a:gdLst>
              <a:gd name="textAreaLeft" fmla="*/ 0 w 360"/>
              <a:gd name="textAreaRight" fmla="*/ 1440 w 360"/>
              <a:gd name="textAreaTop" fmla="*/ 0 h 1290240"/>
              <a:gd name="textAreaBottom" fmla="*/ 1290960 h 1290240"/>
            </a:gdLst>
            <a:ahLst/>
            <a:cxnLst/>
            <a:rect l="textAreaLeft" t="textAreaTop" r="textAreaRight" b="textAreaBottom"/>
            <a:pathLst>
              <a:path w="21600" h="21600">
                <a:moveTo>
                  <a:pt x="0" y="0"/>
                </a:moveTo>
                <a:lnTo>
                  <a:pt x="21600" y="21600"/>
                </a:lnTo>
              </a:path>
            </a:pathLst>
          </a:custGeom>
          <a:noFill/>
          <a:ln w="9360">
            <a:solidFill>
              <a:srgbClr val="000000"/>
            </a:solidFill>
            <a:miter/>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40" name="CustomShape 23"/>
          <p:cNvSpPr/>
          <p:nvPr/>
        </p:nvSpPr>
        <p:spPr>
          <a:xfrm>
            <a:off x="8101080" y="4653000"/>
            <a:ext cx="360" cy="355320"/>
          </a:xfrm>
          <a:custGeom>
            <a:avLst/>
            <a:gdLst>
              <a:gd name="textAreaLeft" fmla="*/ 0 w 360"/>
              <a:gd name="textAreaRight" fmla="*/ 1440 w 360"/>
              <a:gd name="textAreaTop" fmla="*/ 0 h 355320"/>
              <a:gd name="textAreaBottom" fmla="*/ 356040 h 355320"/>
            </a:gdLst>
            <a:ahLst/>
            <a:cxnLst/>
            <a:rect l="textAreaLeft" t="textAreaTop" r="textAreaRight" b="textAreaBottom"/>
            <a:pathLst>
              <a:path w="21600" h="21600">
                <a:moveTo>
                  <a:pt x="0" y="0"/>
                </a:moveTo>
                <a:lnTo>
                  <a:pt x="21600" y="21600"/>
                </a:lnTo>
              </a:path>
            </a:pathLst>
          </a:custGeom>
          <a:noFill/>
          <a:ln w="9360">
            <a:solidFill>
              <a:srgbClr val="000000"/>
            </a:solidFill>
            <a:miter/>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41" name="CustomShape 24"/>
          <p:cNvSpPr/>
          <p:nvPr/>
        </p:nvSpPr>
        <p:spPr>
          <a:xfrm>
            <a:off x="8244000" y="2637000"/>
            <a:ext cx="786960" cy="62172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400" b="0" strike="noStrike" spc="-1">
                <a:solidFill>
                  <a:srgbClr val="000000"/>
                </a:solidFill>
                <a:latin typeface="Arial"/>
                <a:ea typeface="Arial"/>
              </a:rPr>
              <a:t>Vía</a:t>
            </a:r>
            <a:endParaRPr lang="es-AR" sz="1400" b="0" strike="noStrike" spc="-1">
              <a:solidFill>
                <a:srgbClr val="000000"/>
              </a:solidFill>
              <a:latin typeface="Arial"/>
            </a:endParaRPr>
          </a:p>
          <a:p>
            <a:pPr algn="ctr" defTabSz="914400">
              <a:lnSpc>
                <a:spcPct val="100000"/>
              </a:lnSpc>
              <a:spcBef>
                <a:spcPts val="799"/>
              </a:spcBef>
            </a:pPr>
            <a:r>
              <a:rPr lang="es-AR" sz="1400" b="0" strike="noStrike" spc="-1">
                <a:solidFill>
                  <a:srgbClr val="000000"/>
                </a:solidFill>
                <a:latin typeface="Arial"/>
                <a:ea typeface="Arial"/>
              </a:rPr>
              <a:t>Judicial</a:t>
            </a:r>
            <a:endParaRPr lang="es-AR" sz="1400" b="0" strike="noStrike" spc="-1">
              <a:solidFill>
                <a:srgbClr val="000000"/>
              </a:solidFill>
              <a:latin typeface="Arial"/>
            </a:endParaRPr>
          </a:p>
        </p:txBody>
      </p:sp>
      <p:sp>
        <p:nvSpPr>
          <p:cNvPr id="142" name="CustomShape 25"/>
          <p:cNvSpPr/>
          <p:nvPr/>
        </p:nvSpPr>
        <p:spPr>
          <a:xfrm>
            <a:off x="7885080" y="2924280"/>
            <a:ext cx="353880" cy="360"/>
          </a:xfrm>
          <a:custGeom>
            <a:avLst/>
            <a:gdLst>
              <a:gd name="textAreaLeft" fmla="*/ 0 w 353880"/>
              <a:gd name="textAreaRight" fmla="*/ 354600 w 353880"/>
              <a:gd name="textAreaTop" fmla="*/ 0 h 360"/>
              <a:gd name="textAreaBottom" fmla="*/ 1440 h 360"/>
            </a:gdLst>
            <a:ahLst/>
            <a:cxnLst/>
            <a:rect l="textAreaLeft" t="textAreaTop" r="textAreaRight" b="textAreaBottom"/>
            <a:pathLst>
              <a:path w="21600" h="21600">
                <a:moveTo>
                  <a:pt x="0" y="0"/>
                </a:moveTo>
                <a:lnTo>
                  <a:pt x="21600" y="21600"/>
                </a:lnTo>
              </a:path>
            </a:pathLst>
          </a:custGeom>
          <a:noFill/>
          <a:ln w="9360">
            <a:solidFill>
              <a:srgbClr val="000000"/>
            </a:solidFill>
            <a:miter/>
            <a:tailEnd type="triangle" w="med" len="med"/>
          </a:ln>
        </p:spPr>
        <p:style>
          <a:lnRef idx="0">
            <a:scrgbClr r="0" g="0" b="0"/>
          </a:lnRef>
          <a:fillRef idx="0">
            <a:scrgbClr r="0" g="0" b="0"/>
          </a:fillRef>
          <a:effectRef idx="0">
            <a:scrgbClr r="0" g="0" b="0"/>
          </a:effectRef>
          <a:fontRef idx="minor"/>
        </p:style>
        <p:txBody>
          <a:bodyPr lIns="90000" tIns="-44280" rIns="90000" bIns="-44280" anchor="t">
            <a:noAutofit/>
          </a:bodyPr>
          <a:lstStyle/>
          <a:p>
            <a:pPr>
              <a:lnSpc>
                <a:spcPct val="100000"/>
              </a:lnSpc>
            </a:pPr>
            <a:endParaRPr lang="es-AR" sz="1800" b="0" strike="noStrike" spc="-1">
              <a:solidFill>
                <a:srgbClr val="000000"/>
              </a:solidFill>
              <a:latin typeface="Arial"/>
              <a:ea typeface="DejaVu Sans"/>
            </a:endParaRPr>
          </a:p>
        </p:txBody>
      </p:sp>
      <p:sp>
        <p:nvSpPr>
          <p:cNvPr id="143" name="CustomShape 26"/>
          <p:cNvSpPr/>
          <p:nvPr/>
        </p:nvSpPr>
        <p:spPr>
          <a:xfrm>
            <a:off x="6516720" y="2421000"/>
            <a:ext cx="360" cy="1218960"/>
          </a:xfrm>
          <a:custGeom>
            <a:avLst/>
            <a:gdLst>
              <a:gd name="textAreaLeft" fmla="*/ 0 w 360"/>
              <a:gd name="textAreaRight" fmla="*/ 1440 w 360"/>
              <a:gd name="textAreaTop" fmla="*/ 0 h 1218960"/>
              <a:gd name="textAreaBottom" fmla="*/ 1219680 h 1218960"/>
            </a:gdLst>
            <a:ahLst/>
            <a:cxnLst/>
            <a:rect l="textAreaLeft" t="textAreaTop" r="textAreaRight" b="textAreaBottom"/>
            <a:pathLst>
              <a:path w="21600" h="21600">
                <a:moveTo>
                  <a:pt x="0" y="0"/>
                </a:moveTo>
                <a:lnTo>
                  <a:pt x="21600" y="21600"/>
                </a:lnTo>
              </a:path>
            </a:pathLst>
          </a:custGeom>
          <a:noFill/>
          <a:ln w="9360">
            <a:solidFill>
              <a:srgbClr val="000000"/>
            </a:solidFill>
            <a:miter/>
            <a:headEnd type="triangle" w="med" len="med"/>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44" name="CustomShape 27"/>
          <p:cNvSpPr/>
          <p:nvPr/>
        </p:nvSpPr>
        <p:spPr>
          <a:xfrm>
            <a:off x="5940360" y="3789360"/>
            <a:ext cx="1290240" cy="83520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400" b="0" strike="noStrike" spc="-1">
                <a:solidFill>
                  <a:srgbClr val="000000"/>
                </a:solidFill>
                <a:latin typeface="Arial"/>
                <a:ea typeface="Arial"/>
              </a:rPr>
              <a:t>Resolución</a:t>
            </a:r>
            <a:endParaRPr lang="es-AR" sz="1400" b="0" strike="noStrike" spc="-1">
              <a:solidFill>
                <a:srgbClr val="000000"/>
              </a:solidFill>
              <a:latin typeface="Arial"/>
            </a:endParaRPr>
          </a:p>
          <a:p>
            <a:pPr algn="ctr" defTabSz="914400">
              <a:lnSpc>
                <a:spcPct val="100000"/>
              </a:lnSpc>
              <a:spcBef>
                <a:spcPts val="799"/>
              </a:spcBef>
            </a:pPr>
            <a:r>
              <a:rPr lang="es-AR" sz="1400" b="0" strike="noStrike" spc="-1">
                <a:solidFill>
                  <a:srgbClr val="000000"/>
                </a:solidFill>
                <a:latin typeface="Arial"/>
                <a:ea typeface="Arial"/>
              </a:rPr>
              <a:t>Conclusión Sumario</a:t>
            </a:r>
            <a:endParaRPr lang="es-AR" sz="1400" b="0" strike="noStrike" spc="-1">
              <a:solidFill>
                <a:srgbClr val="000000"/>
              </a:solidFill>
              <a:latin typeface="Arial"/>
            </a:endParaRPr>
          </a:p>
        </p:txBody>
      </p:sp>
      <p:sp>
        <p:nvSpPr>
          <p:cNvPr id="145" name="CustomShape 28"/>
          <p:cNvSpPr/>
          <p:nvPr/>
        </p:nvSpPr>
        <p:spPr>
          <a:xfrm>
            <a:off x="5867280" y="1413000"/>
            <a:ext cx="1363320" cy="126216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400" b="0" strike="noStrike" spc="-1">
                <a:solidFill>
                  <a:srgbClr val="000000"/>
                </a:solidFill>
                <a:latin typeface="Arial"/>
                <a:ea typeface="Arial"/>
              </a:rPr>
              <a:t>Resolución</a:t>
            </a:r>
            <a:endParaRPr lang="es-AR" sz="1400" b="0" strike="noStrike" spc="-1">
              <a:solidFill>
                <a:srgbClr val="000000"/>
              </a:solidFill>
              <a:latin typeface="Arial"/>
            </a:endParaRPr>
          </a:p>
          <a:p>
            <a:pPr algn="ctr" defTabSz="914400">
              <a:lnSpc>
                <a:spcPct val="100000"/>
              </a:lnSpc>
              <a:spcBef>
                <a:spcPts val="799"/>
              </a:spcBef>
            </a:pPr>
            <a:r>
              <a:rPr lang="es-AR" sz="1400" b="0" strike="noStrike" spc="-1">
                <a:solidFill>
                  <a:srgbClr val="000000"/>
                </a:solidFill>
                <a:latin typeface="Arial"/>
                <a:ea typeface="Arial"/>
              </a:rPr>
              <a:t>Determinación de oficio y conclusión sumario</a:t>
            </a:r>
            <a:endParaRPr lang="es-AR" sz="1400" b="0" strike="noStrike" spc="-1">
              <a:solidFill>
                <a:srgbClr val="000000"/>
              </a:solidFill>
              <a:latin typeface="Arial"/>
            </a:endParaRPr>
          </a:p>
        </p:txBody>
      </p:sp>
      <p:sp>
        <p:nvSpPr>
          <p:cNvPr id="146" name="CustomShape 29"/>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47" name="CustomShape 30"/>
          <p:cNvSpPr/>
          <p:nvPr/>
        </p:nvSpPr>
        <p:spPr>
          <a:xfrm>
            <a:off x="7093080" y="836640"/>
            <a:ext cx="1866600" cy="459000"/>
          </a:xfrm>
          <a:prstGeom prst="rect">
            <a:avLst/>
          </a:pr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t">
            <a:spAutoFit/>
          </a:bodyPr>
          <a:lstStyle/>
          <a:p>
            <a:pPr algn="ctr" defTabSz="914400">
              <a:lnSpc>
                <a:spcPct val="100000"/>
              </a:lnSpc>
            </a:pPr>
            <a:r>
              <a:rPr lang="es-AR" sz="1200" b="0" strike="noStrike" spc="-1">
                <a:solidFill>
                  <a:srgbClr val="000000"/>
                </a:solidFill>
                <a:latin typeface="Arial"/>
                <a:ea typeface="Arial"/>
              </a:rPr>
              <a:t>Recurso Comisión Arbitral (art. 24 b CM)</a:t>
            </a:r>
            <a:endParaRPr lang="es-AR" sz="1200" b="0" strike="noStrike" spc="-1">
              <a:solidFill>
                <a:srgbClr val="000000"/>
              </a:solidFill>
              <a:latin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48" name="CustomShape 1"/>
          <p:cNvSpPr/>
          <p:nvPr/>
        </p:nvSpPr>
        <p:spPr>
          <a:xfrm>
            <a:off x="482760" y="81000"/>
            <a:ext cx="8224560" cy="1137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200" b="0" u="sng" strike="noStrike" spc="-1">
                <a:solidFill>
                  <a:srgbClr val="0033CC"/>
                </a:solidFill>
                <a:uFillTx/>
                <a:latin typeface="Arial"/>
                <a:ea typeface="Arial"/>
              </a:rPr>
              <a:t>RESOLUCIÓN DE INICIO - VISTA</a:t>
            </a:r>
            <a:endParaRPr lang="es-AR" sz="3200" b="0" strike="noStrike" spc="-1">
              <a:solidFill>
                <a:srgbClr val="000000"/>
              </a:solidFill>
              <a:latin typeface="Arial"/>
            </a:endParaRPr>
          </a:p>
        </p:txBody>
      </p:sp>
      <p:sp>
        <p:nvSpPr>
          <p:cNvPr id="149" name="CustomShape 2"/>
          <p:cNvSpPr/>
          <p:nvPr/>
        </p:nvSpPr>
        <p:spPr>
          <a:xfrm>
            <a:off x="287280" y="874800"/>
            <a:ext cx="8224560" cy="43048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609480" indent="-579960" algn="just" defTabSz="914400">
              <a:lnSpc>
                <a:spcPct val="100000"/>
              </a:lnSpc>
              <a:tabLst>
                <a:tab pos="0" algn="l"/>
              </a:tabLst>
            </a:pPr>
            <a:endParaRPr lang="es-AR" sz="1800" b="0" strike="noStrike" spc="-1">
              <a:solidFill>
                <a:srgbClr val="000000"/>
              </a:solidFill>
              <a:latin typeface="Arial"/>
            </a:endParaRPr>
          </a:p>
          <a:p>
            <a:pPr marL="609480" indent="-579960" algn="just" defTabSz="914400">
              <a:lnSpc>
                <a:spcPct val="100000"/>
              </a:lnSpc>
              <a:buClr>
                <a:srgbClr val="000000"/>
              </a:buClr>
              <a:buFont typeface="Arial"/>
              <a:buChar char="•"/>
              <a:tabLst>
                <a:tab pos="0" algn="l"/>
              </a:tabLst>
            </a:pPr>
            <a:r>
              <a:rPr lang="es-AR" sz="1800" b="0" strike="noStrike" spc="-1">
                <a:solidFill>
                  <a:srgbClr val="000000"/>
                </a:solidFill>
                <a:latin typeface="Arial"/>
                <a:ea typeface="Arial"/>
              </a:rPr>
              <a:t>ACTO ADMINISTRATIVO que se dicta ante la no conformidad al ajuste formulado (debe reunir los requisitos esenciales del mismo) Art. 142 CF CABA</a:t>
            </a:r>
            <a:endParaRPr lang="es-AR" sz="1800" b="0" strike="noStrike" spc="-1">
              <a:solidFill>
                <a:srgbClr val="000000"/>
              </a:solidFill>
              <a:latin typeface="Arial"/>
            </a:endParaRPr>
          </a:p>
          <a:p>
            <a:pPr marL="609480" indent="-579960" algn="just" defTabSz="914400">
              <a:lnSpc>
                <a:spcPct val="100000"/>
              </a:lnSpc>
              <a:tabLst>
                <a:tab pos="0" algn="l"/>
              </a:tabLst>
            </a:pPr>
            <a:endParaRPr lang="es-AR" sz="1800" b="0" strike="noStrike" spc="-1">
              <a:solidFill>
                <a:srgbClr val="000000"/>
              </a:solidFill>
              <a:latin typeface="Arial"/>
            </a:endParaRPr>
          </a:p>
          <a:p>
            <a:pPr marL="609480" indent="-579960" algn="just" defTabSz="914400">
              <a:lnSpc>
                <a:spcPct val="100000"/>
              </a:lnSpc>
              <a:buClr>
                <a:srgbClr val="000000"/>
              </a:buClr>
              <a:buFont typeface="Arial"/>
              <a:buChar char="•"/>
              <a:tabLst>
                <a:tab pos="0" algn="l"/>
              </a:tabLst>
            </a:pPr>
            <a:r>
              <a:rPr lang="es-AR" sz="1800" b="0" strike="noStrike" spc="-1">
                <a:solidFill>
                  <a:srgbClr val="000000"/>
                </a:solidFill>
                <a:latin typeface="Arial"/>
                <a:ea typeface="Arial"/>
              </a:rPr>
              <a:t>Dictada por el funcionario que detente la calidad de Juez Administrativo . Director General de Rentas o funcionario con facultades delegadas (art. 142 inc 1-Administrador, delega en Director General de Rentas o Subdir. Técnica Tributaria – Resolución delegación-). Las liquidaciones formuladas por los inspectores y demás empleados de la administración no constituyen determinación administrativa, es competencia exclusiva del DG.</a:t>
            </a:r>
            <a:endParaRPr lang="es-AR" sz="1800" b="0" strike="noStrike" spc="-1">
              <a:solidFill>
                <a:srgbClr val="000000"/>
              </a:solidFill>
              <a:latin typeface="Arial"/>
            </a:endParaRPr>
          </a:p>
          <a:p>
            <a:pPr marL="609480" indent="-579960" algn="just" defTabSz="914400">
              <a:lnSpc>
                <a:spcPct val="100000"/>
              </a:lnSpc>
              <a:tabLst>
                <a:tab pos="0" algn="l"/>
              </a:tabLst>
            </a:pPr>
            <a:endParaRPr lang="es-AR" sz="1800" b="0" strike="noStrike" spc="-1">
              <a:solidFill>
                <a:srgbClr val="000000"/>
              </a:solidFill>
              <a:latin typeface="Arial"/>
            </a:endParaRPr>
          </a:p>
          <a:p>
            <a:pPr marL="609480" indent="-579960" defTabSz="914400">
              <a:lnSpc>
                <a:spcPct val="100000"/>
              </a:lnSpc>
              <a:tabLst>
                <a:tab pos="0" algn="l"/>
              </a:tabLst>
            </a:pPr>
            <a:endParaRPr lang="es-AR" sz="1800" b="0" strike="noStrike" spc="-1">
              <a:solidFill>
                <a:srgbClr val="000000"/>
              </a:solidFill>
              <a:latin typeface="Arial"/>
            </a:endParaRPr>
          </a:p>
        </p:txBody>
      </p:sp>
      <p:sp>
        <p:nvSpPr>
          <p:cNvPr id="150"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53" name="CustomShape 1"/>
          <p:cNvSpPr/>
          <p:nvPr/>
        </p:nvSpPr>
        <p:spPr>
          <a:xfrm>
            <a:off x="395280" y="260280"/>
            <a:ext cx="8286480" cy="1420560"/>
          </a:xfrm>
          <a:prstGeom prst="rect">
            <a:avLst/>
          </a:prstGeom>
          <a:noFill/>
          <a:ln w="0">
            <a:noFill/>
          </a:ln>
        </p:spPr>
        <p:style>
          <a:lnRef idx="0">
            <a:scrgbClr r="0" g="0" b="0"/>
          </a:lnRef>
          <a:fillRef idx="0">
            <a:scrgbClr r="0" g="0" b="0"/>
          </a:fillRef>
          <a:effectRef idx="0">
            <a:scrgbClr r="0" g="0" b="0"/>
          </a:effectRef>
          <a:fontRef idx="minor"/>
        </p:style>
        <p:txBody>
          <a:bodyPr lIns="99360" tIns="56160" rIns="99360" bIns="56160" anchor="ctr">
            <a:noAutofit/>
          </a:bodyPr>
          <a:lstStyle/>
          <a:p>
            <a:pPr algn="ctr" defTabSz="914400">
              <a:lnSpc>
                <a:spcPct val="100000"/>
              </a:lnSpc>
            </a:pPr>
            <a:r>
              <a:rPr lang="es-AR" sz="3200" b="0" u="sng" strike="noStrike" spc="-1">
                <a:solidFill>
                  <a:srgbClr val="0033CC"/>
                </a:solidFill>
                <a:uFillTx/>
                <a:latin typeface="Arial"/>
                <a:ea typeface="Arial"/>
              </a:rPr>
              <a:t>PROCEDIMIENTO TRIBUTARIO</a:t>
            </a:r>
            <a:endParaRPr lang="es-AR" sz="3200" b="0" strike="noStrike" spc="-1">
              <a:solidFill>
                <a:srgbClr val="000000"/>
              </a:solidFill>
              <a:latin typeface="Arial"/>
            </a:endParaRPr>
          </a:p>
        </p:txBody>
      </p:sp>
      <p:sp>
        <p:nvSpPr>
          <p:cNvPr id="54" name="CustomShape 2"/>
          <p:cNvSpPr/>
          <p:nvPr/>
        </p:nvSpPr>
        <p:spPr>
          <a:xfrm>
            <a:off x="720000" y="1512000"/>
            <a:ext cx="7565760" cy="626292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457200" indent="-351360" algn="just" defTabSz="914400">
              <a:lnSpc>
                <a:spcPct val="80000"/>
              </a:lnSpc>
              <a:buClr>
                <a:srgbClr val="000000"/>
              </a:buClr>
              <a:buFont typeface="Arial"/>
              <a:buChar char="•"/>
            </a:pPr>
            <a:r>
              <a:rPr lang="es-AR" sz="1800" b="0" strike="noStrike" spc="-1">
                <a:solidFill>
                  <a:srgbClr val="000000"/>
                </a:solidFill>
                <a:latin typeface="Arial"/>
                <a:ea typeface="Arial"/>
              </a:rPr>
              <a:t>El procedimiento tributario como procedimiento administrativo especial, basado en la autonomía del derecho tributario.</a:t>
            </a:r>
            <a:endParaRPr lang="es-AR" sz="1800" b="0" strike="noStrike" spc="-1">
              <a:solidFill>
                <a:srgbClr val="000000"/>
              </a:solidFill>
              <a:latin typeface="Arial"/>
            </a:endParaRPr>
          </a:p>
          <a:p>
            <a:pPr algn="just" defTabSz="914400">
              <a:lnSpc>
                <a:spcPct val="80000"/>
              </a:lnSpc>
            </a:pPr>
            <a:endParaRPr lang="es-AR" sz="1800" b="0" strike="noStrike" spc="-1">
              <a:solidFill>
                <a:srgbClr val="000000"/>
              </a:solidFill>
              <a:latin typeface="Arial"/>
            </a:endParaRPr>
          </a:p>
          <a:p>
            <a:pPr marL="457200" indent="-351360" algn="just" defTabSz="914400">
              <a:lnSpc>
                <a:spcPct val="80000"/>
              </a:lnSpc>
              <a:buClr>
                <a:srgbClr val="000000"/>
              </a:buClr>
              <a:buFont typeface="Arial"/>
              <a:buChar char="•"/>
            </a:pPr>
            <a:r>
              <a:rPr lang="es-AR" sz="1800" b="0" strike="noStrike" spc="-1">
                <a:solidFill>
                  <a:srgbClr val="000000"/>
                </a:solidFill>
                <a:latin typeface="Arial"/>
                <a:ea typeface="Arial"/>
              </a:rPr>
              <a:t>Regulado por las disposiciones del Código Fiscal Local (art. 1 CF C.A.B.A.) Este Código regirá respecto de la determinación, fiscalización, percepción de todos los tributos y aplicación de sanciones por infracciones materiales y formales vinculadas con tributos que se impongan en el ámbito de la Ciudad Autónoma de Buenos Aires por los organismos de la administración central, de acuerdo con las leyes y normas complementarias. </a:t>
            </a:r>
            <a:endParaRPr lang="es-AR" sz="1800" b="0" strike="noStrike" spc="-1">
              <a:solidFill>
                <a:srgbClr val="000000"/>
              </a:solidFill>
              <a:latin typeface="Arial"/>
            </a:endParaRPr>
          </a:p>
          <a:p>
            <a:pPr algn="just" defTabSz="914400">
              <a:lnSpc>
                <a:spcPct val="80000"/>
              </a:lnSpc>
            </a:pPr>
            <a:endParaRPr lang="es-AR" sz="1800" b="0" strike="noStrike" spc="-1">
              <a:solidFill>
                <a:srgbClr val="000000"/>
              </a:solidFill>
              <a:latin typeface="Arial"/>
            </a:endParaRPr>
          </a:p>
          <a:p>
            <a:pPr marL="457200" indent="-351360" algn="just" defTabSz="914400">
              <a:lnSpc>
                <a:spcPct val="80000"/>
              </a:lnSpc>
              <a:spcBef>
                <a:spcPts val="601"/>
              </a:spcBef>
              <a:buClr>
                <a:srgbClr val="000000"/>
              </a:buClr>
              <a:buFont typeface="Arial"/>
              <a:buChar char="•"/>
            </a:pPr>
            <a:r>
              <a:rPr lang="es-AR" sz="1800" b="0" strike="noStrike" spc="-1">
                <a:solidFill>
                  <a:srgbClr val="000000"/>
                </a:solidFill>
                <a:latin typeface="Arial"/>
                <a:ea typeface="Arial"/>
              </a:rPr>
              <a:t>Las normas del CF tienen  preeminencia sobre la Ley de Procedimiento Administrativo, que tiene aplicación subsidiaria para las cuestiones no previstas (art. 3 C.F.).</a:t>
            </a:r>
            <a:endParaRPr lang="es-AR" sz="1800" b="0" strike="noStrike" spc="-1">
              <a:solidFill>
                <a:srgbClr val="000000"/>
              </a:solidFill>
              <a:latin typeface="Arial"/>
            </a:endParaRPr>
          </a:p>
          <a:p>
            <a:pPr algn="just" defTabSz="914400">
              <a:lnSpc>
                <a:spcPct val="80000"/>
              </a:lnSpc>
              <a:spcBef>
                <a:spcPts val="601"/>
              </a:spcBef>
            </a:pPr>
            <a:endParaRPr lang="es-AR" sz="1800" b="0" strike="noStrike" spc="-1">
              <a:solidFill>
                <a:srgbClr val="000000"/>
              </a:solidFill>
              <a:latin typeface="Arial"/>
            </a:endParaRPr>
          </a:p>
        </p:txBody>
      </p:sp>
      <p:sp>
        <p:nvSpPr>
          <p:cNvPr id="55" name="CustomShape 3"/>
          <p:cNvSpPr/>
          <p:nvPr/>
        </p:nvSpPr>
        <p:spPr>
          <a:xfrm>
            <a:off x="3600" y="57628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51" name="CustomShape 1"/>
          <p:cNvSpPr/>
          <p:nvPr/>
        </p:nvSpPr>
        <p:spPr>
          <a:xfrm>
            <a:off x="482760" y="81000"/>
            <a:ext cx="8224560" cy="1137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200" b="0" u="sng" strike="noStrike" spc="-1">
                <a:solidFill>
                  <a:srgbClr val="0033CC"/>
                </a:solidFill>
                <a:uFillTx/>
                <a:latin typeface="Arial"/>
                <a:ea typeface="Arial"/>
              </a:rPr>
              <a:t>RESOLUCIÓN DE INICIO - VISTA</a:t>
            </a:r>
            <a:endParaRPr lang="es-AR" sz="3200" b="0" strike="noStrike" spc="-1">
              <a:solidFill>
                <a:srgbClr val="000000"/>
              </a:solidFill>
              <a:latin typeface="Arial"/>
            </a:endParaRPr>
          </a:p>
        </p:txBody>
      </p:sp>
      <p:sp>
        <p:nvSpPr>
          <p:cNvPr id="152" name="CustomShape 2"/>
          <p:cNvSpPr/>
          <p:nvPr/>
        </p:nvSpPr>
        <p:spPr>
          <a:xfrm>
            <a:off x="503280" y="936720"/>
            <a:ext cx="8224560" cy="43048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609480" indent="-579960" algn="just" defTabSz="914400">
              <a:lnSpc>
                <a:spcPct val="100000"/>
              </a:lnSpc>
              <a:buClr>
                <a:srgbClr val="000000"/>
              </a:buClr>
              <a:buFont typeface="Arial"/>
              <a:buChar char="•"/>
            </a:pPr>
            <a:r>
              <a:rPr lang="es-AR" sz="1400" b="0" strike="noStrike" spc="-1">
                <a:solidFill>
                  <a:srgbClr val="000000"/>
                </a:solidFill>
                <a:latin typeface="Arial"/>
                <a:ea typeface="Arial"/>
              </a:rPr>
              <a:t> </a:t>
            </a:r>
            <a:endParaRPr lang="es-AR" sz="1400" b="0" strike="noStrike" spc="-1">
              <a:solidFill>
                <a:srgbClr val="000000"/>
              </a:solidFill>
              <a:latin typeface="Arial"/>
            </a:endParaRPr>
          </a:p>
          <a:p>
            <a:pPr marL="457200" algn="just" defTabSz="914400">
              <a:lnSpc>
                <a:spcPct val="100000"/>
              </a:lnSpc>
            </a:pPr>
            <a:r>
              <a:rPr lang="es-AR" sz="1400" b="0" strike="noStrike" spc="-1">
                <a:solidFill>
                  <a:srgbClr val="000000"/>
                </a:solidFill>
                <a:latin typeface="Arial"/>
                <a:ea typeface="Arial"/>
              </a:rPr>
              <a:t> Debe contener: </a:t>
            </a:r>
            <a:endParaRPr lang="es-AR" sz="1400" b="0" strike="noStrike" spc="-1">
              <a:solidFill>
                <a:srgbClr val="000000"/>
              </a:solidFill>
              <a:latin typeface="Arial"/>
            </a:endParaRPr>
          </a:p>
          <a:p>
            <a:pPr marL="607680" indent="-585720" algn="just" defTabSz="914400">
              <a:lnSpc>
                <a:spcPct val="100000"/>
              </a:lnSpc>
              <a:buClr>
                <a:srgbClr val="000000"/>
              </a:buClr>
              <a:buFont typeface="Arial"/>
              <a:buChar char="•"/>
            </a:pPr>
            <a:r>
              <a:rPr lang="es-AR" sz="1400" b="0" strike="noStrike" spc="-1">
                <a:solidFill>
                  <a:srgbClr val="000000"/>
                </a:solidFill>
                <a:latin typeface="Arial"/>
                <a:ea typeface="Arial"/>
              </a:rPr>
              <a:t>1) Liquidaciones o planillas de diferencias reclamadas con el importe de los ingresos brutos obtenidos, deducciones, alícuotas e importe en concepto de impuesto, discriminando –por período fiscal y por anticipo- lo declarado por el contribuyente, lo verificado por la inspección y la diferencia final a abonar</a:t>
            </a:r>
            <a:endParaRPr lang="es-AR" sz="1400" b="0" strike="noStrike" spc="-1">
              <a:solidFill>
                <a:srgbClr val="000000"/>
              </a:solidFill>
              <a:latin typeface="Arial"/>
            </a:endParaRPr>
          </a:p>
          <a:p>
            <a:pPr marL="609480" indent="-584280" algn="just" defTabSz="914400">
              <a:lnSpc>
                <a:spcPct val="100000"/>
              </a:lnSpc>
              <a:tabLst>
                <a:tab pos="0" algn="l"/>
              </a:tabLst>
            </a:pPr>
            <a:endParaRPr lang="es-AR" sz="1400" b="0" strike="noStrike" spc="-1">
              <a:solidFill>
                <a:srgbClr val="000000"/>
              </a:solidFill>
              <a:latin typeface="Arial"/>
            </a:endParaRPr>
          </a:p>
          <a:p>
            <a:pPr marL="607680" indent="-585720" algn="just" defTabSz="914400">
              <a:lnSpc>
                <a:spcPct val="100000"/>
              </a:lnSpc>
              <a:buClr>
                <a:srgbClr val="000000"/>
              </a:buClr>
              <a:buFont typeface="Arial"/>
              <a:buChar char="•"/>
              <a:tabLst>
                <a:tab pos="0" algn="l"/>
              </a:tabLst>
            </a:pPr>
            <a:r>
              <a:rPr lang="es-AR" sz="1400" b="0" strike="noStrike" spc="-1">
                <a:solidFill>
                  <a:srgbClr val="000000"/>
                </a:solidFill>
                <a:latin typeface="Arial"/>
                <a:ea typeface="Arial"/>
              </a:rPr>
              <a:t>2) </a:t>
            </a:r>
            <a:r>
              <a:rPr lang="es-AR" sz="1400" b="1" strike="noStrike" spc="-1">
                <a:solidFill>
                  <a:srgbClr val="000000"/>
                </a:solidFill>
                <a:latin typeface="Arial"/>
                <a:ea typeface="Arial"/>
              </a:rPr>
              <a:t>Una síntesis razonada de los hechos y las impugnaciones o cargos formulados al contribuyente</a:t>
            </a:r>
            <a:r>
              <a:rPr lang="es-AR" sz="1400" b="0" strike="noStrike" spc="-1">
                <a:solidFill>
                  <a:srgbClr val="000000"/>
                </a:solidFill>
                <a:latin typeface="Arial"/>
                <a:ea typeface="Arial"/>
              </a:rPr>
              <a:t>.</a:t>
            </a:r>
            <a:endParaRPr lang="es-AR" sz="1400" b="0" strike="noStrike" spc="-1">
              <a:solidFill>
                <a:srgbClr val="000000"/>
              </a:solidFill>
              <a:latin typeface="Arial"/>
            </a:endParaRPr>
          </a:p>
          <a:p>
            <a:pPr marL="609480" indent="-584280" algn="just" defTabSz="914400">
              <a:lnSpc>
                <a:spcPct val="100000"/>
              </a:lnSpc>
              <a:tabLst>
                <a:tab pos="0" algn="l"/>
              </a:tabLst>
            </a:pPr>
            <a:endParaRPr lang="es-AR" sz="1400" b="0" strike="noStrike" spc="-1">
              <a:solidFill>
                <a:srgbClr val="000000"/>
              </a:solidFill>
              <a:latin typeface="Arial"/>
            </a:endParaRPr>
          </a:p>
          <a:p>
            <a:pPr marL="607680" indent="-585720" algn="just" defTabSz="914400">
              <a:lnSpc>
                <a:spcPct val="100000"/>
              </a:lnSpc>
              <a:buClr>
                <a:srgbClr val="000000"/>
              </a:buClr>
              <a:buFont typeface="Arial"/>
              <a:buChar char="•"/>
              <a:tabLst>
                <a:tab pos="0" algn="l"/>
              </a:tabLst>
            </a:pPr>
            <a:r>
              <a:rPr lang="es-AR" sz="1400" b="0" strike="noStrike" spc="-1">
                <a:solidFill>
                  <a:srgbClr val="000000"/>
                </a:solidFill>
                <a:latin typeface="Arial"/>
                <a:ea typeface="Arial"/>
              </a:rPr>
              <a:t>3) Instrucción de sumario conexo, </a:t>
            </a:r>
            <a:r>
              <a:rPr lang="es-AR" sz="1400" b="1" strike="noStrike" spc="-1">
                <a:solidFill>
                  <a:srgbClr val="000000"/>
                </a:solidFill>
                <a:latin typeface="Arial"/>
                <a:ea typeface="Arial"/>
              </a:rPr>
              <a:t>indicando el acto u omisión imputados como infracción</a:t>
            </a:r>
            <a:r>
              <a:rPr lang="es-AR" sz="1400" b="0" strike="noStrike" spc="-1">
                <a:solidFill>
                  <a:srgbClr val="000000"/>
                </a:solidFill>
                <a:latin typeface="Arial"/>
                <a:ea typeface="Arial"/>
              </a:rPr>
              <a:t>.</a:t>
            </a:r>
            <a:endParaRPr lang="es-AR" sz="1400" b="0" strike="noStrike" spc="-1">
              <a:solidFill>
                <a:srgbClr val="000000"/>
              </a:solidFill>
              <a:latin typeface="Arial"/>
            </a:endParaRPr>
          </a:p>
          <a:p>
            <a:pPr marL="609480" indent="-584280" algn="just" defTabSz="914400">
              <a:lnSpc>
                <a:spcPct val="100000"/>
              </a:lnSpc>
              <a:tabLst>
                <a:tab pos="0" algn="l"/>
              </a:tabLst>
            </a:pPr>
            <a:endParaRPr lang="es-AR" sz="1400" b="0" strike="noStrike" spc="-1">
              <a:solidFill>
                <a:srgbClr val="000000"/>
              </a:solidFill>
              <a:latin typeface="Arial"/>
            </a:endParaRPr>
          </a:p>
          <a:p>
            <a:pPr marL="607680" indent="-585720" algn="just" defTabSz="914400">
              <a:lnSpc>
                <a:spcPct val="100000"/>
              </a:lnSpc>
              <a:buClr>
                <a:srgbClr val="000000"/>
              </a:buClr>
              <a:buFont typeface="Arial"/>
              <a:buChar char="•"/>
              <a:tabLst>
                <a:tab pos="0" algn="l"/>
              </a:tabLst>
            </a:pPr>
            <a:r>
              <a:rPr lang="es-AR" sz="1400" b="0" strike="noStrike" spc="-1">
                <a:solidFill>
                  <a:srgbClr val="000000"/>
                </a:solidFill>
                <a:latin typeface="Arial"/>
                <a:ea typeface="Arial"/>
              </a:rPr>
              <a:t>4) Concesión de vista y plazo de 15 días para presentar descargo y ofrecer pruebas (plazo improrrogable – art. 149 CF TO 2024)</a:t>
            </a:r>
            <a:endParaRPr lang="es-AR" sz="1400" b="0" strike="noStrike" spc="-1">
              <a:solidFill>
                <a:srgbClr val="000000"/>
              </a:solidFill>
              <a:latin typeface="Arial"/>
            </a:endParaRPr>
          </a:p>
          <a:p>
            <a:pPr marL="609480" indent="-584280" algn="just" defTabSz="914400">
              <a:lnSpc>
                <a:spcPct val="100000"/>
              </a:lnSpc>
              <a:tabLst>
                <a:tab pos="0" algn="l"/>
              </a:tabLst>
            </a:pPr>
            <a:endParaRPr lang="es-AR" sz="1400" b="0" strike="noStrike" spc="-1">
              <a:solidFill>
                <a:srgbClr val="000000"/>
              </a:solidFill>
              <a:latin typeface="Arial"/>
            </a:endParaRPr>
          </a:p>
          <a:p>
            <a:pPr marL="607680" indent="-585720" algn="just" defTabSz="914400">
              <a:lnSpc>
                <a:spcPct val="100000"/>
              </a:lnSpc>
              <a:buClr>
                <a:srgbClr val="000000"/>
              </a:buClr>
              <a:buFont typeface="Arial"/>
              <a:buChar char="•"/>
              <a:tabLst>
                <a:tab pos="0" algn="l"/>
              </a:tabLst>
            </a:pPr>
            <a:r>
              <a:rPr lang="es-AR" sz="1400" b="0" strike="noStrike" spc="-1">
                <a:solidFill>
                  <a:srgbClr val="000000"/>
                </a:solidFill>
                <a:latin typeface="Arial"/>
                <a:ea typeface="Arial"/>
              </a:rPr>
              <a:t>5) Extensión de responsabilidad solidaria (en cualquier estado del trámite – art. 142 inciso 23)</a:t>
            </a:r>
            <a:endParaRPr lang="es-AR" sz="1400" b="0" strike="noStrike" spc="-1">
              <a:solidFill>
                <a:srgbClr val="000000"/>
              </a:solidFill>
              <a:latin typeface="Arial"/>
            </a:endParaRPr>
          </a:p>
          <a:p>
            <a:pPr marL="607680" indent="-585720" algn="just" defTabSz="914400">
              <a:lnSpc>
                <a:spcPct val="100000"/>
              </a:lnSpc>
              <a:buClr>
                <a:srgbClr val="000000"/>
              </a:buClr>
              <a:buFont typeface="Arial"/>
              <a:buChar char="•"/>
              <a:tabLst>
                <a:tab pos="0" algn="l"/>
              </a:tabLst>
            </a:pPr>
            <a:r>
              <a:rPr lang="es-AR" sz="1400" b="0" strike="noStrike" spc="-1">
                <a:solidFill>
                  <a:srgbClr val="000000"/>
                </a:solidFill>
                <a:latin typeface="Arial"/>
                <a:ea typeface="Arial"/>
              </a:rPr>
              <a:t>6) Se debe identificar debidamente al contribuyente a quien se dirige, consignar nombre, razón social, CUIT, es decir los datos identificatorios y el domicilio para su correcta notificación, ya que es un acto administrativo de alcance particular.</a:t>
            </a:r>
            <a:endParaRPr lang="es-AR" sz="1400" b="0" strike="noStrike" spc="-1">
              <a:solidFill>
                <a:srgbClr val="000000"/>
              </a:solidFill>
              <a:latin typeface="Arial"/>
            </a:endParaRPr>
          </a:p>
        </p:txBody>
      </p:sp>
      <p:sp>
        <p:nvSpPr>
          <p:cNvPr id="153"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54" name="CustomShape 1"/>
          <p:cNvSpPr/>
          <p:nvPr/>
        </p:nvSpPr>
        <p:spPr>
          <a:xfrm>
            <a:off x="611280" y="549360"/>
            <a:ext cx="8224560" cy="1137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4000" b="0" u="sng" strike="noStrike" spc="-1">
                <a:solidFill>
                  <a:srgbClr val="0033CC"/>
                </a:solidFill>
                <a:uFillTx/>
                <a:latin typeface="Arial"/>
                <a:ea typeface="Arial"/>
              </a:rPr>
              <a:t>RESOLUCIÓN DE INICIO - VISTA</a:t>
            </a:r>
            <a:endParaRPr lang="es-AR" sz="4000" b="0" strike="noStrike" spc="-1">
              <a:solidFill>
                <a:srgbClr val="000000"/>
              </a:solidFill>
              <a:latin typeface="Arial"/>
            </a:endParaRPr>
          </a:p>
        </p:txBody>
      </p:sp>
      <p:sp>
        <p:nvSpPr>
          <p:cNvPr id="155" name="CustomShape 2"/>
          <p:cNvSpPr/>
          <p:nvPr/>
        </p:nvSpPr>
        <p:spPr>
          <a:xfrm>
            <a:off x="482760" y="1557360"/>
            <a:ext cx="8224560" cy="384624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algn="just" defTabSz="914400">
              <a:lnSpc>
                <a:spcPct val="80000"/>
              </a:lnSpc>
            </a:pPr>
            <a:endParaRPr lang="es-AR" sz="1800" b="0" strike="noStrike" spc="-1">
              <a:solidFill>
                <a:srgbClr val="000000"/>
              </a:solidFill>
              <a:latin typeface="Arial"/>
            </a:endParaRPr>
          </a:p>
          <a:p>
            <a:pPr marL="237960" indent="-233640" algn="just" defTabSz="914400">
              <a:lnSpc>
                <a:spcPct val="80000"/>
              </a:lnSpc>
              <a:buClr>
                <a:srgbClr val="000000"/>
              </a:buClr>
              <a:buFont typeface="Noto Sans Symbols"/>
              <a:buChar char="●"/>
            </a:pPr>
            <a:r>
              <a:rPr lang="es-AR" sz="1600" b="0" strike="noStrike" spc="-1">
                <a:solidFill>
                  <a:srgbClr val="000000"/>
                </a:solidFill>
                <a:latin typeface="Arial"/>
                <a:ea typeface="Arial"/>
              </a:rPr>
              <a:t>Instrucción de sumario conexo por la presunta comisión de infracciones fiscales: </a:t>
            </a:r>
            <a:endParaRPr lang="es-AR" sz="1600" b="0" strike="noStrike" spc="-1">
              <a:solidFill>
                <a:srgbClr val="000000"/>
              </a:solidFill>
              <a:latin typeface="Arial"/>
            </a:endParaRPr>
          </a:p>
          <a:p>
            <a:pPr marL="237960" indent="-233640" algn="just" defTabSz="914400">
              <a:lnSpc>
                <a:spcPct val="80000"/>
              </a:lnSpc>
              <a:spcBef>
                <a:spcPts val="799"/>
              </a:spcBef>
              <a:tabLst>
                <a:tab pos="0" algn="l"/>
              </a:tabLst>
            </a:pPr>
            <a:endParaRPr lang="es-AR" sz="1600" b="0" strike="noStrike" spc="-1">
              <a:solidFill>
                <a:srgbClr val="000000"/>
              </a:solidFill>
              <a:latin typeface="Arial"/>
            </a:endParaRPr>
          </a:p>
          <a:p>
            <a:pPr marL="237960" indent="-233640" algn="just" defTabSz="914400">
              <a:lnSpc>
                <a:spcPct val="80000"/>
              </a:lnSpc>
              <a:spcBef>
                <a:spcPts val="799"/>
              </a:spcBef>
              <a:tabLst>
                <a:tab pos="0" algn="l"/>
              </a:tabLst>
            </a:pPr>
            <a:r>
              <a:rPr lang="es-AR" sz="1600" b="0" strike="noStrike" spc="-1">
                <a:solidFill>
                  <a:srgbClr val="000000"/>
                </a:solidFill>
                <a:latin typeface="Arial"/>
                <a:ea typeface="Arial"/>
              </a:rPr>
              <a:t>Art. 142 Inc. 3 En forma conjunta con el inicio de procedimiento determinativo, debe instruirse el sumario conexo. </a:t>
            </a:r>
            <a:endParaRPr lang="es-AR" sz="1600" b="0" strike="noStrike" spc="-1">
              <a:solidFill>
                <a:srgbClr val="000000"/>
              </a:solidFill>
              <a:latin typeface="Arial"/>
            </a:endParaRPr>
          </a:p>
          <a:p>
            <a:pPr marL="237960" indent="-233640" algn="just" defTabSz="914400">
              <a:lnSpc>
                <a:spcPct val="80000"/>
              </a:lnSpc>
              <a:spcBef>
                <a:spcPts val="799"/>
              </a:spcBef>
              <a:tabLst>
                <a:tab pos="0" algn="l"/>
              </a:tabLst>
            </a:pPr>
            <a:r>
              <a:rPr lang="es-AR" sz="1600" b="0" strike="noStrike" spc="-1">
                <a:solidFill>
                  <a:srgbClr val="000000"/>
                </a:solidFill>
                <a:latin typeface="Arial"/>
                <a:ea typeface="Arial"/>
              </a:rPr>
              <a:t>Pero debe abstenerse de iniciarlo en caso de que se verifique condición objetiva de punibilidad de algún delito de la LPT hasta que exista convicción administrativa de inexistencia de delito o sentencia definitiva en sede judicial  y suspensión de la prescripción de la acción para imponer sanciones desde la notificación hasta 1) el momento que se compruebe la inexistencia de conducta punible 2) La notificación fehaciente de la determinación cuyo importe sea inferior al monto objetivo de punibilidad, 3) hasta 180 días posteriores a la notificación a la Administración de la sentencia definitiva y firme en sede judicial (art. 91 CF).</a:t>
            </a:r>
            <a:endParaRPr lang="es-AR" sz="1600" b="0" strike="noStrike" spc="-1">
              <a:solidFill>
                <a:srgbClr val="000000"/>
              </a:solidFill>
              <a:latin typeface="Arial"/>
            </a:endParaRPr>
          </a:p>
          <a:p>
            <a:pPr marL="237960" indent="-233640" algn="just" defTabSz="914400">
              <a:lnSpc>
                <a:spcPct val="80000"/>
              </a:lnSpc>
              <a:spcBef>
                <a:spcPts val="799"/>
              </a:spcBef>
              <a:tabLst>
                <a:tab pos="0" algn="l"/>
              </a:tabLst>
            </a:pPr>
            <a:r>
              <a:rPr lang="es-AR" sz="1600" b="0" strike="noStrike" spc="-1">
                <a:solidFill>
                  <a:srgbClr val="000000"/>
                </a:solidFill>
                <a:latin typeface="Arial"/>
                <a:ea typeface="Arial"/>
              </a:rPr>
              <a:t> </a:t>
            </a:r>
            <a:endParaRPr lang="es-AR" sz="1600" b="0" strike="noStrike" spc="-1">
              <a:solidFill>
                <a:srgbClr val="000000"/>
              </a:solidFill>
              <a:latin typeface="Arial"/>
            </a:endParaRPr>
          </a:p>
        </p:txBody>
      </p:sp>
      <p:sp>
        <p:nvSpPr>
          <p:cNvPr id="156"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57" name="CustomShape 1"/>
          <p:cNvSpPr/>
          <p:nvPr/>
        </p:nvSpPr>
        <p:spPr>
          <a:xfrm>
            <a:off x="611280" y="333360"/>
            <a:ext cx="8224200" cy="242640"/>
          </a:xfrm>
          <a:custGeom>
            <a:avLst/>
            <a:gdLst>
              <a:gd name="textAreaLeft" fmla="*/ 0 w 8224200"/>
              <a:gd name="textAreaRight" fmla="*/ 8224920 w 8224200"/>
              <a:gd name="textAreaTop" fmla="*/ 0 h 242640"/>
              <a:gd name="textAreaBottom" fmla="*/ 243360 h 24264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br>
              <a:rPr sz="1800"/>
            </a:br>
            <a:r>
              <a:rPr lang="es-AR" sz="3400" b="0" u="sng" strike="noStrike" spc="-1">
                <a:solidFill>
                  <a:srgbClr val="0033CC"/>
                </a:solidFill>
                <a:uFillTx/>
                <a:latin typeface="Arial"/>
                <a:ea typeface="Arial"/>
              </a:rPr>
              <a:t>RESOLUCIÓN DE INICIO - VISTA</a:t>
            </a:r>
            <a:br>
              <a:rPr sz="3400"/>
            </a:br>
            <a:endParaRPr lang="es-AR" sz="3400" b="0" strike="noStrike" spc="-1">
              <a:solidFill>
                <a:srgbClr val="000000"/>
              </a:solidFill>
              <a:latin typeface="Arial"/>
            </a:endParaRPr>
          </a:p>
        </p:txBody>
      </p:sp>
      <p:sp>
        <p:nvSpPr>
          <p:cNvPr id="158" name="CustomShape 2"/>
          <p:cNvSpPr/>
          <p:nvPr/>
        </p:nvSpPr>
        <p:spPr>
          <a:xfrm>
            <a:off x="240840" y="578880"/>
            <a:ext cx="8224200" cy="5190840"/>
          </a:xfrm>
          <a:custGeom>
            <a:avLst/>
            <a:gdLst>
              <a:gd name="textAreaLeft" fmla="*/ 0 w 8224200"/>
              <a:gd name="textAreaRight" fmla="*/ 8224920 w 8224200"/>
              <a:gd name="textAreaTop" fmla="*/ 0 h 5190840"/>
              <a:gd name="textAreaBottom" fmla="*/ 5191560 h 519084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610920" indent="-588960" algn="ctr" defTabSz="914400">
              <a:lnSpc>
                <a:spcPct val="80000"/>
              </a:lnSpc>
              <a:tabLst>
                <a:tab pos="0" algn="l"/>
              </a:tabLst>
            </a:pPr>
            <a:r>
              <a:rPr lang="es-AR" sz="1600" b="0" strike="noStrike" spc="-1">
                <a:solidFill>
                  <a:srgbClr val="000000"/>
                </a:solidFill>
                <a:latin typeface="Arial"/>
                <a:ea typeface="Arial"/>
              </a:rPr>
              <a:t>Frente a la notificación de la vista, el contribuyente puede:</a:t>
            </a:r>
            <a:endParaRPr lang="es-AR" sz="1600" b="0" strike="noStrike" spc="-1">
              <a:solidFill>
                <a:srgbClr val="000000"/>
              </a:solidFill>
              <a:latin typeface="Arial"/>
            </a:endParaRPr>
          </a:p>
          <a:p>
            <a:pPr marL="609480" indent="-588960" defTabSz="914400">
              <a:lnSpc>
                <a:spcPct val="80000"/>
              </a:lnSpc>
              <a:spcBef>
                <a:spcPts val="799"/>
              </a:spcBef>
              <a:buClr>
                <a:srgbClr val="000000"/>
              </a:buClr>
              <a:buFont typeface="Arial"/>
              <a:buAutoNum type="arabicParenR"/>
              <a:tabLst>
                <a:tab pos="0" algn="l"/>
              </a:tabLst>
            </a:pPr>
            <a:r>
              <a:rPr lang="es-AR" sz="1400" b="0" strike="noStrike" spc="-1">
                <a:solidFill>
                  <a:srgbClr val="000000"/>
                </a:solidFill>
                <a:latin typeface="Arial"/>
                <a:ea typeface="Arial"/>
              </a:rPr>
              <a:t>Conformar el ajuste: ingresando o no el impuesto adeudado – posibilidad de reducción de multas por art. 129 del CF TO 2024.</a:t>
            </a:r>
            <a:endParaRPr lang="es-AR" sz="1400" b="0" strike="noStrike" spc="-1">
              <a:solidFill>
                <a:srgbClr val="000000"/>
              </a:solidFill>
              <a:latin typeface="Arial"/>
            </a:endParaRPr>
          </a:p>
          <a:p>
            <a:pPr marL="609480" indent="-588960" defTabSz="914400">
              <a:lnSpc>
                <a:spcPct val="80000"/>
              </a:lnSpc>
              <a:spcBef>
                <a:spcPts val="799"/>
              </a:spcBef>
              <a:buClr>
                <a:srgbClr val="000000"/>
              </a:buClr>
              <a:buFont typeface="Arial"/>
              <a:buAutoNum type="arabicParenR"/>
              <a:tabLst>
                <a:tab pos="0" algn="l"/>
              </a:tabLst>
            </a:pPr>
            <a:r>
              <a:rPr lang="es-AR" sz="1400" b="0" strike="noStrike" spc="-1">
                <a:solidFill>
                  <a:srgbClr val="000000"/>
                </a:solidFill>
                <a:latin typeface="Arial"/>
                <a:ea typeface="Arial"/>
              </a:rPr>
              <a:t>No presentar descargo – no obsta la presentación de recursos posteriores</a:t>
            </a:r>
            <a:endParaRPr lang="es-AR" sz="1400" b="0" strike="noStrike" spc="-1">
              <a:solidFill>
                <a:srgbClr val="000000"/>
              </a:solidFill>
              <a:latin typeface="Arial"/>
            </a:endParaRPr>
          </a:p>
          <a:p>
            <a:pPr marL="609480" indent="-588960" defTabSz="914400">
              <a:lnSpc>
                <a:spcPct val="80000"/>
              </a:lnSpc>
              <a:spcBef>
                <a:spcPts val="799"/>
              </a:spcBef>
              <a:buClr>
                <a:srgbClr val="000000"/>
              </a:buClr>
              <a:buFont typeface="Arial"/>
              <a:buAutoNum type="arabicParenR"/>
              <a:tabLst>
                <a:tab pos="0" algn="l"/>
              </a:tabLst>
            </a:pPr>
            <a:r>
              <a:rPr lang="es-AR" sz="1400" b="0" strike="noStrike" spc="-1">
                <a:solidFill>
                  <a:srgbClr val="000000"/>
                </a:solidFill>
                <a:latin typeface="Arial"/>
                <a:ea typeface="Arial"/>
              </a:rPr>
              <a:t>Presentar descargo con agravios por: </a:t>
            </a:r>
            <a:endParaRPr lang="es-AR" sz="1400" b="0" strike="noStrike" spc="-1">
              <a:solidFill>
                <a:srgbClr val="000000"/>
              </a:solidFill>
              <a:latin typeface="Arial"/>
            </a:endParaRPr>
          </a:p>
          <a:p>
            <a:pPr marL="609480" indent="-588960" defTabSz="914400">
              <a:lnSpc>
                <a:spcPct val="80000"/>
              </a:lnSpc>
              <a:spcBef>
                <a:spcPts val="799"/>
              </a:spcBef>
              <a:buClr>
                <a:srgbClr val="000000"/>
              </a:buClr>
              <a:buFont typeface="Arial"/>
              <a:buAutoNum type="alphaLcParenR"/>
              <a:tabLst>
                <a:tab pos="0" algn="l"/>
              </a:tabLst>
            </a:pPr>
            <a:r>
              <a:rPr lang="es-AR" sz="1400" b="0" strike="noStrike" spc="-1">
                <a:solidFill>
                  <a:srgbClr val="000000"/>
                </a:solidFill>
                <a:latin typeface="Arial"/>
                <a:ea typeface="Arial"/>
              </a:rPr>
              <a:t>Discrepancia en la ley </a:t>
            </a:r>
            <a:endParaRPr lang="es-AR" sz="1400" b="0" strike="noStrike" spc="-1">
              <a:solidFill>
                <a:srgbClr val="000000"/>
              </a:solidFill>
              <a:latin typeface="Arial"/>
            </a:endParaRPr>
          </a:p>
          <a:p>
            <a:pPr marL="609480" indent="-588960" defTabSz="914400">
              <a:lnSpc>
                <a:spcPct val="80000"/>
              </a:lnSpc>
              <a:spcBef>
                <a:spcPts val="799"/>
              </a:spcBef>
              <a:buClr>
                <a:srgbClr val="000000"/>
              </a:buClr>
              <a:buFont typeface="Arial"/>
              <a:buAutoNum type="alphaLcParenR"/>
              <a:tabLst>
                <a:tab pos="0" algn="l"/>
              </a:tabLst>
            </a:pPr>
            <a:r>
              <a:rPr lang="es-AR" sz="1400" b="0" strike="noStrike" spc="-1">
                <a:solidFill>
                  <a:srgbClr val="000000"/>
                </a:solidFill>
                <a:latin typeface="Arial"/>
                <a:ea typeface="Arial"/>
              </a:rPr>
              <a:t>Discrepancia en la ley y en los hechos</a:t>
            </a:r>
            <a:endParaRPr lang="es-AR" sz="1400" b="0" strike="noStrike" spc="-1">
              <a:solidFill>
                <a:srgbClr val="000000"/>
              </a:solidFill>
              <a:latin typeface="Arial"/>
            </a:endParaRPr>
          </a:p>
          <a:p>
            <a:pPr marL="609480" indent="-588960" defTabSz="914400">
              <a:lnSpc>
                <a:spcPct val="80000"/>
              </a:lnSpc>
              <a:spcBef>
                <a:spcPts val="799"/>
              </a:spcBef>
              <a:buClr>
                <a:srgbClr val="000000"/>
              </a:buClr>
              <a:buFont typeface="Arial"/>
              <a:buAutoNum type="alphaLcParenR"/>
              <a:tabLst>
                <a:tab pos="0" algn="l"/>
              </a:tabLst>
            </a:pPr>
            <a:r>
              <a:rPr lang="es-AR" sz="1400" b="0" strike="noStrike" spc="-1">
                <a:solidFill>
                  <a:srgbClr val="000000"/>
                </a:solidFill>
                <a:latin typeface="Arial"/>
                <a:ea typeface="Arial"/>
              </a:rPr>
              <a:t>Discrepancia en los hechos</a:t>
            </a:r>
            <a:endParaRPr lang="es-AR" sz="1400" b="0" strike="noStrike" spc="-1">
              <a:solidFill>
                <a:srgbClr val="000000"/>
              </a:solidFill>
              <a:latin typeface="Arial"/>
            </a:endParaRPr>
          </a:p>
          <a:p>
            <a:pPr marL="609480" indent="-588960" defTabSz="914400">
              <a:lnSpc>
                <a:spcPct val="80000"/>
              </a:lnSpc>
              <a:spcBef>
                <a:spcPts val="799"/>
              </a:spcBef>
              <a:buClr>
                <a:srgbClr val="000000"/>
              </a:buClr>
              <a:buFont typeface="Arial"/>
              <a:buChar char="•"/>
              <a:tabLst>
                <a:tab pos="0" algn="l"/>
              </a:tabLst>
            </a:pPr>
            <a:r>
              <a:rPr lang="es-AR" sz="1400" b="0" strike="noStrike" spc="-1">
                <a:solidFill>
                  <a:srgbClr val="000000"/>
                </a:solidFill>
                <a:latin typeface="Arial"/>
                <a:ea typeface="Arial"/>
              </a:rPr>
              <a:t>Con el descargo el contribuyente debe ofrecer y producir la totalidad prueba – apertura a prueba prorrogable por 25 días (art. 142 incisos 5, 9 y 10 – art. 66 del Decreto N.º 1510/97)</a:t>
            </a:r>
            <a:endParaRPr lang="es-AR" sz="1400" b="0" strike="noStrike" spc="-1">
              <a:solidFill>
                <a:srgbClr val="000000"/>
              </a:solidFill>
              <a:latin typeface="Arial"/>
            </a:endParaRPr>
          </a:p>
          <a:p>
            <a:pPr marL="609480" indent="-588960" defTabSz="914400">
              <a:lnSpc>
                <a:spcPct val="80000"/>
              </a:lnSpc>
              <a:spcBef>
                <a:spcPts val="799"/>
              </a:spcBef>
              <a:buClr>
                <a:srgbClr val="000000"/>
              </a:buClr>
              <a:buFont typeface="Arial"/>
              <a:buChar char="•"/>
              <a:tabLst>
                <a:tab pos="0" algn="l"/>
              </a:tabLst>
            </a:pPr>
            <a:r>
              <a:rPr lang="es-AR" sz="1400" b="0" strike="noStrike" spc="-1">
                <a:solidFill>
                  <a:srgbClr val="000000"/>
                </a:solidFill>
                <a:latin typeface="Arial"/>
                <a:ea typeface="Arial"/>
              </a:rPr>
              <a:t>Documental: producción con el descargo (art. 142, incisos 17)</a:t>
            </a:r>
            <a:endParaRPr lang="es-AR" sz="1400" b="0" strike="noStrike" spc="-1">
              <a:solidFill>
                <a:srgbClr val="000000"/>
              </a:solidFill>
              <a:latin typeface="Arial"/>
            </a:endParaRPr>
          </a:p>
          <a:p>
            <a:pPr marL="609480" indent="-588960" defTabSz="914400">
              <a:lnSpc>
                <a:spcPct val="80000"/>
              </a:lnSpc>
              <a:spcBef>
                <a:spcPts val="799"/>
              </a:spcBef>
              <a:buClr>
                <a:srgbClr val="000000"/>
              </a:buClr>
              <a:buFont typeface="Arial"/>
              <a:buChar char="•"/>
              <a:tabLst>
                <a:tab pos="0" algn="l"/>
              </a:tabLst>
            </a:pPr>
            <a:r>
              <a:rPr lang="es-AR" sz="1400" b="0" strike="noStrike" spc="-1">
                <a:solidFill>
                  <a:srgbClr val="000000"/>
                </a:solidFill>
                <a:latin typeface="Arial"/>
                <a:ea typeface="Arial"/>
              </a:rPr>
              <a:t>Informativa  (art. 142, inciso 12)</a:t>
            </a:r>
            <a:endParaRPr lang="es-AR" sz="1400" b="0" strike="noStrike" spc="-1">
              <a:solidFill>
                <a:srgbClr val="000000"/>
              </a:solidFill>
              <a:latin typeface="Arial"/>
            </a:endParaRPr>
          </a:p>
          <a:p>
            <a:pPr marL="609480" indent="-588960" defTabSz="914400">
              <a:lnSpc>
                <a:spcPct val="80000"/>
              </a:lnSpc>
              <a:spcBef>
                <a:spcPts val="799"/>
              </a:spcBef>
              <a:buClr>
                <a:srgbClr val="000000"/>
              </a:buClr>
              <a:buFont typeface="Arial"/>
              <a:buChar char="•"/>
              <a:tabLst>
                <a:tab pos="0" algn="l"/>
              </a:tabLst>
            </a:pPr>
            <a:r>
              <a:rPr lang="es-AR" sz="1400" b="0" strike="noStrike" spc="-1">
                <a:solidFill>
                  <a:srgbClr val="000000"/>
                </a:solidFill>
                <a:latin typeface="Arial"/>
                <a:ea typeface="Arial"/>
              </a:rPr>
              <a:t>Testimonial</a:t>
            </a:r>
            <a:endParaRPr lang="es-AR" sz="1400" b="0" strike="noStrike" spc="-1">
              <a:solidFill>
                <a:srgbClr val="000000"/>
              </a:solidFill>
              <a:latin typeface="Arial"/>
            </a:endParaRPr>
          </a:p>
          <a:p>
            <a:pPr marL="609480" indent="-588960" defTabSz="914400">
              <a:lnSpc>
                <a:spcPct val="80000"/>
              </a:lnSpc>
              <a:spcBef>
                <a:spcPts val="799"/>
              </a:spcBef>
              <a:buClr>
                <a:srgbClr val="000000"/>
              </a:buClr>
              <a:buFont typeface="Arial"/>
              <a:buChar char="•"/>
              <a:tabLst>
                <a:tab pos="0" algn="l"/>
              </a:tabLst>
            </a:pPr>
            <a:r>
              <a:rPr lang="es-AR" sz="1400" b="0" strike="noStrike" spc="-1">
                <a:solidFill>
                  <a:srgbClr val="000000"/>
                </a:solidFill>
                <a:latin typeface="Arial"/>
                <a:ea typeface="Arial"/>
              </a:rPr>
              <a:t>Pericial</a:t>
            </a:r>
            <a:endParaRPr lang="es-AR" sz="1400" b="0" strike="noStrike" spc="-1">
              <a:solidFill>
                <a:srgbClr val="000000"/>
              </a:solidFill>
              <a:latin typeface="Arial"/>
            </a:endParaRPr>
          </a:p>
          <a:p>
            <a:pPr marL="609480" indent="-588960" defTabSz="914400">
              <a:lnSpc>
                <a:spcPct val="80000"/>
              </a:lnSpc>
              <a:spcBef>
                <a:spcPts val="799"/>
              </a:spcBef>
              <a:buClr>
                <a:srgbClr val="000000"/>
              </a:buClr>
              <a:buFont typeface="Arial"/>
              <a:buChar char="•"/>
              <a:tabLst>
                <a:tab pos="0" algn="l"/>
              </a:tabLst>
            </a:pPr>
            <a:r>
              <a:rPr lang="es-AR" sz="1400" b="0" strike="noStrike" spc="-1">
                <a:solidFill>
                  <a:srgbClr val="000000"/>
                </a:solidFill>
                <a:latin typeface="Arial"/>
                <a:ea typeface="Arial"/>
              </a:rPr>
              <a:t>Medidas para mejor proveer (art. 142, inciso 11)  - Suplir pericia contable por Profesional GCABA</a:t>
            </a:r>
            <a:endParaRPr lang="es-AR" sz="1400" b="0" strike="noStrike" spc="-1">
              <a:solidFill>
                <a:srgbClr val="000000"/>
              </a:solidFill>
              <a:latin typeface="Arial"/>
            </a:endParaRPr>
          </a:p>
          <a:p>
            <a:pPr marL="609480" indent="-588960" algn="just" defTabSz="914400">
              <a:lnSpc>
                <a:spcPct val="80000"/>
              </a:lnSpc>
              <a:spcBef>
                <a:spcPts val="799"/>
              </a:spcBef>
              <a:buClr>
                <a:srgbClr val="000000"/>
              </a:buClr>
              <a:buFont typeface="Arial"/>
              <a:buChar char="•"/>
              <a:tabLst>
                <a:tab pos="0" algn="l"/>
              </a:tabLst>
            </a:pPr>
            <a:r>
              <a:rPr lang="es-AR" sz="1400" b="0" strike="noStrike" spc="-1">
                <a:solidFill>
                  <a:srgbClr val="000000"/>
                </a:solidFill>
                <a:latin typeface="Arial"/>
                <a:ea typeface="Arial"/>
              </a:rPr>
              <a:t>La prueba arrimada a las actuaciones debe ser considerada por la resolución correspondiente, aún la producida extemporáneamente, salvo que se hubiera producido su dictado (art. 142 inciso 14)</a:t>
            </a:r>
            <a:endParaRPr lang="es-AR" sz="1400" b="0" strike="noStrike" spc="-1">
              <a:solidFill>
                <a:srgbClr val="000000"/>
              </a:solidFill>
              <a:latin typeface="Arial"/>
            </a:endParaRPr>
          </a:p>
          <a:p>
            <a:pPr marL="609480" indent="-588960" algn="just" defTabSz="914400">
              <a:lnSpc>
                <a:spcPct val="80000"/>
              </a:lnSpc>
              <a:spcBef>
                <a:spcPts val="799"/>
              </a:spcBef>
              <a:buClr>
                <a:srgbClr val="000000"/>
              </a:buClr>
              <a:buFont typeface="Arial"/>
              <a:buChar char="•"/>
              <a:tabLst>
                <a:tab pos="0" algn="l"/>
              </a:tabLst>
            </a:pPr>
            <a:r>
              <a:rPr lang="es-AR" sz="1400" b="0" strike="noStrike" spc="-1">
                <a:solidFill>
                  <a:srgbClr val="000000"/>
                </a:solidFill>
                <a:latin typeface="Arial"/>
                <a:ea typeface="Arial"/>
              </a:rPr>
              <a:t>.Todas las fojas y todos los elementos que integran la actuación deben ser considerados como pruebas a los efectos del dictado de los respectivos actos administrativos</a:t>
            </a:r>
            <a:endParaRPr lang="es-AR" sz="1400" b="0" strike="noStrike" spc="-1">
              <a:solidFill>
                <a:srgbClr val="000000"/>
              </a:solidFill>
              <a:latin typeface="Arial"/>
            </a:endParaRPr>
          </a:p>
          <a:p>
            <a:pPr algn="just" defTabSz="914400">
              <a:lnSpc>
                <a:spcPct val="80000"/>
              </a:lnSpc>
              <a:spcBef>
                <a:spcPts val="799"/>
              </a:spcBef>
              <a:tabLst>
                <a:tab pos="0" algn="l"/>
              </a:tabLst>
            </a:pPr>
            <a:endParaRPr lang="es-AR" sz="1400" b="0" strike="noStrike" spc="-1">
              <a:solidFill>
                <a:srgbClr val="000000"/>
              </a:solidFill>
              <a:latin typeface="Arial"/>
            </a:endParaRPr>
          </a:p>
          <a:p>
            <a:pPr defTabSz="914400">
              <a:lnSpc>
                <a:spcPct val="80000"/>
              </a:lnSpc>
              <a:spcBef>
                <a:spcPts val="799"/>
              </a:spcBef>
              <a:tabLst>
                <a:tab pos="0" algn="l"/>
              </a:tabLst>
            </a:pPr>
            <a:endParaRPr lang="es-AR" sz="1400" b="0" strike="noStrike" spc="-1">
              <a:solidFill>
                <a:srgbClr val="000000"/>
              </a:solidFill>
              <a:latin typeface="Arial"/>
            </a:endParaRPr>
          </a:p>
        </p:txBody>
      </p:sp>
      <p:sp>
        <p:nvSpPr>
          <p:cNvPr id="159" name="CustomShape 3"/>
          <p:cNvSpPr/>
          <p:nvPr/>
        </p:nvSpPr>
        <p:spPr>
          <a:xfrm>
            <a:off x="0" y="5696280"/>
            <a:ext cx="9138960" cy="121176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60" name="CustomShape 1"/>
          <p:cNvSpPr/>
          <p:nvPr/>
        </p:nvSpPr>
        <p:spPr>
          <a:xfrm>
            <a:off x="356760" y="130320"/>
            <a:ext cx="8683920" cy="541800"/>
          </a:xfrm>
          <a:custGeom>
            <a:avLst/>
            <a:gdLst>
              <a:gd name="textAreaLeft" fmla="*/ 0 w 8683920"/>
              <a:gd name="textAreaRight" fmla="*/ 8684640 w 8683920"/>
              <a:gd name="textAreaTop" fmla="*/ 0 h 541800"/>
              <a:gd name="textAreaBottom" fmla="*/ 542520 h 54180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2800" b="0" u="sng" strike="noStrike" spc="-1">
                <a:solidFill>
                  <a:srgbClr val="0033CC"/>
                </a:solidFill>
                <a:uFillTx/>
                <a:latin typeface="Arial"/>
                <a:ea typeface="Arial"/>
              </a:rPr>
              <a:t>FORMAS DE LA DETERMINACIÓN DE OFICIO</a:t>
            </a:r>
            <a:endParaRPr lang="es-AR" sz="2800" b="0" strike="noStrike" spc="-1">
              <a:solidFill>
                <a:srgbClr val="000000"/>
              </a:solidFill>
              <a:latin typeface="Arial"/>
            </a:endParaRPr>
          </a:p>
        </p:txBody>
      </p:sp>
      <p:sp>
        <p:nvSpPr>
          <p:cNvPr id="161" name="CustomShape 2"/>
          <p:cNvSpPr/>
          <p:nvPr/>
        </p:nvSpPr>
        <p:spPr>
          <a:xfrm>
            <a:off x="387000" y="865440"/>
            <a:ext cx="8367120" cy="4856400"/>
          </a:xfrm>
          <a:custGeom>
            <a:avLst/>
            <a:gdLst>
              <a:gd name="textAreaLeft" fmla="*/ 0 w 8367120"/>
              <a:gd name="textAreaRight" fmla="*/ 8367840 w 8367120"/>
              <a:gd name="textAreaTop" fmla="*/ 0 h 4856400"/>
              <a:gd name="textAreaBottom" fmla="*/ 4857120 h 485640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algn="just" defTabSz="914400">
              <a:lnSpc>
                <a:spcPct val="80000"/>
              </a:lnSpc>
            </a:pPr>
            <a:r>
              <a:rPr lang="es-AR" sz="1600" b="1" strike="noStrike" spc="-1">
                <a:solidFill>
                  <a:srgbClr val="000000"/>
                </a:solidFill>
                <a:latin typeface="Arial"/>
                <a:ea typeface="Arial"/>
              </a:rPr>
              <a:t>Artículo 245 CF: La determinación de oficio se realizará, en forma directa, por conocimiento cierto de la materia imponible, o en forma indirecta, si los elementos conocidos sólo permiten presumir la existencia y magnitud de aquella. </a:t>
            </a:r>
            <a:endParaRPr lang="es-AR" sz="1600" b="0" strike="noStrike" spc="-1">
              <a:solidFill>
                <a:srgbClr val="000000"/>
              </a:solidFill>
              <a:latin typeface="Arial"/>
            </a:endParaRPr>
          </a:p>
          <a:p>
            <a:pPr algn="just" defTabSz="914400">
              <a:lnSpc>
                <a:spcPct val="80000"/>
              </a:lnSpc>
              <a:spcBef>
                <a:spcPts val="799"/>
              </a:spcBef>
            </a:pPr>
            <a:endParaRPr lang="es-AR" sz="1600" b="0" strike="noStrike" spc="-1">
              <a:solidFill>
                <a:srgbClr val="000000"/>
              </a:solidFill>
              <a:latin typeface="Arial"/>
            </a:endParaRPr>
          </a:p>
          <a:p>
            <a:pPr defTabSz="914400">
              <a:lnSpc>
                <a:spcPct val="100000"/>
              </a:lnSpc>
            </a:pPr>
            <a:r>
              <a:rPr lang="es-AR" sz="1500" b="0" strike="noStrike" spc="-1">
                <a:solidFill>
                  <a:srgbClr val="000000"/>
                </a:solidFill>
                <a:latin typeface="Arial"/>
                <a:ea typeface="Arial"/>
              </a:rPr>
              <a:t>El encuadramiento del acto determinativo de oficio sobre base cierta o presunta, se sustenta en la posibilidad de liquidar el impuesto mediante conocimiento directo o indirecto de los hechos que hacen presumir su existencia y cuantificación.</a:t>
            </a:r>
            <a:endParaRPr lang="es-AR" sz="1500" b="0" strike="noStrike" spc="-1">
              <a:solidFill>
                <a:srgbClr val="000000"/>
              </a:solidFill>
              <a:latin typeface="Arial"/>
            </a:endParaRPr>
          </a:p>
          <a:p>
            <a:pPr defTabSz="914400">
              <a:lnSpc>
                <a:spcPct val="100000"/>
              </a:lnSpc>
            </a:pPr>
            <a:endParaRPr lang="es-AR" sz="1500" b="0" strike="noStrike" spc="-1">
              <a:solidFill>
                <a:srgbClr val="000000"/>
              </a:solidFill>
              <a:latin typeface="Arial"/>
            </a:endParaRPr>
          </a:p>
          <a:p>
            <a:pPr algn="just" defTabSz="914400">
              <a:lnSpc>
                <a:spcPct val="100000"/>
              </a:lnSpc>
            </a:pPr>
            <a:r>
              <a:rPr lang="es-AR" sz="1400" b="0" strike="noStrike" spc="-1">
                <a:solidFill>
                  <a:srgbClr val="000000"/>
                </a:solidFill>
                <a:latin typeface="Arial"/>
                <a:ea typeface="Alegreya-Regular"/>
              </a:rPr>
              <a:t>Es necesario que, durante el procedimiento administrativo de fiscalización tributaria, queden fehacientemente reflejadas y expuestas en un expediente, todas las circunstancias, hechos, antecedentes, circularizaciones, comprobaciones, etc., que se efectúen, labrando las actas de requerimiento y de comprobación respectivas</a:t>
            </a:r>
            <a:endParaRPr lang="es-AR" sz="1400" b="0" strike="noStrike" spc="-1">
              <a:solidFill>
                <a:srgbClr val="000000"/>
              </a:solidFill>
              <a:latin typeface="Arial"/>
            </a:endParaRPr>
          </a:p>
          <a:p>
            <a:pPr algn="just" defTabSz="914400">
              <a:lnSpc>
                <a:spcPct val="100000"/>
              </a:lnSpc>
            </a:pPr>
            <a:endParaRPr lang="es-AR" sz="1400" b="0" strike="noStrike" spc="-1">
              <a:solidFill>
                <a:srgbClr val="000000"/>
              </a:solidFill>
              <a:latin typeface="Arial"/>
            </a:endParaRPr>
          </a:p>
          <a:p>
            <a:pPr algn="just" defTabSz="914400">
              <a:lnSpc>
                <a:spcPct val="100000"/>
              </a:lnSpc>
            </a:pPr>
            <a:r>
              <a:rPr lang="es-AR" sz="1400" b="0" strike="noStrike" spc="-1">
                <a:solidFill>
                  <a:srgbClr val="000000"/>
                </a:solidFill>
                <a:latin typeface="Arial"/>
                <a:ea typeface="Alegreya-Regular"/>
              </a:rPr>
              <a:t>Por aplicación de los principios administrativos de buena fe, certeza material, verdad objetiva, y por el interés público involucrado, toda Administración Tributaria busca aplicar el </a:t>
            </a:r>
            <a:r>
              <a:rPr lang="es-AR" sz="1400" b="1" strike="noStrike" spc="-1">
                <a:solidFill>
                  <a:srgbClr val="000000"/>
                </a:solidFill>
                <a:latin typeface="Arial"/>
                <a:ea typeface="Alegreya-Regular"/>
              </a:rPr>
              <a:t>principio general de determinación sobre base cierta</a:t>
            </a:r>
            <a:r>
              <a:rPr lang="es-AR" sz="1400" b="0" strike="noStrike" spc="-1">
                <a:solidFill>
                  <a:srgbClr val="000000"/>
                </a:solidFill>
                <a:latin typeface="Arial"/>
                <a:ea typeface="Alegreya-Regular"/>
              </a:rPr>
              <a:t>, siempre que el contribuyente hubiere efectivamente cumplido con todos los requerimientos del fiscalizador; y únicamente por excepción, ante un incumplimiento total o parcial del contribuyente en su carga de aportar y suministrar al fiscalizador interviniente, los datos requeridos y vinculados con el hecho imponible investigado, se utiliza la base presunta.</a:t>
            </a:r>
            <a:endParaRPr lang="es-AR" sz="1400" b="0" strike="noStrike" spc="-1">
              <a:solidFill>
                <a:srgbClr val="000000"/>
              </a:solidFill>
              <a:latin typeface="Arial"/>
            </a:endParaRPr>
          </a:p>
        </p:txBody>
      </p:sp>
      <p:sp>
        <p:nvSpPr>
          <p:cNvPr id="162" name="CustomShape 3"/>
          <p:cNvSpPr/>
          <p:nvPr/>
        </p:nvSpPr>
        <p:spPr>
          <a:xfrm>
            <a:off x="0" y="5759280"/>
            <a:ext cx="9138600" cy="109332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63" name="CustomShape 1"/>
          <p:cNvSpPr/>
          <p:nvPr/>
        </p:nvSpPr>
        <p:spPr>
          <a:xfrm>
            <a:off x="356760" y="130320"/>
            <a:ext cx="8683920" cy="541800"/>
          </a:xfrm>
          <a:custGeom>
            <a:avLst/>
            <a:gdLst>
              <a:gd name="textAreaLeft" fmla="*/ 0 w 8683920"/>
              <a:gd name="textAreaRight" fmla="*/ 8684640 w 8683920"/>
              <a:gd name="textAreaTop" fmla="*/ 0 h 541800"/>
              <a:gd name="textAreaBottom" fmla="*/ 542520 h 54180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100" b="0" u="sng" strike="noStrike" spc="-1">
                <a:solidFill>
                  <a:srgbClr val="0033CC"/>
                </a:solidFill>
                <a:uFillTx/>
                <a:latin typeface="Arial"/>
                <a:ea typeface="Arial"/>
              </a:rPr>
              <a:t>FORMAS DE LA DETERMINACIÓN DE OFICIO</a:t>
            </a:r>
            <a:endParaRPr lang="es-AR" sz="3100" b="0" strike="noStrike" spc="-1">
              <a:solidFill>
                <a:srgbClr val="000000"/>
              </a:solidFill>
              <a:latin typeface="Arial"/>
            </a:endParaRPr>
          </a:p>
        </p:txBody>
      </p:sp>
      <p:sp>
        <p:nvSpPr>
          <p:cNvPr id="164" name="CustomShape 2"/>
          <p:cNvSpPr/>
          <p:nvPr/>
        </p:nvSpPr>
        <p:spPr>
          <a:xfrm>
            <a:off x="387000" y="675000"/>
            <a:ext cx="8367120" cy="4856400"/>
          </a:xfrm>
          <a:custGeom>
            <a:avLst/>
            <a:gdLst>
              <a:gd name="textAreaLeft" fmla="*/ 0 w 8367120"/>
              <a:gd name="textAreaRight" fmla="*/ 8367840 w 8367120"/>
              <a:gd name="textAreaTop" fmla="*/ 0 h 4856400"/>
              <a:gd name="textAreaBottom" fmla="*/ 4857120 h 485640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216000" indent="-99360" defTabSz="914400">
              <a:lnSpc>
                <a:spcPct val="80000"/>
              </a:lnSpc>
              <a:buClr>
                <a:srgbClr val="000000"/>
              </a:buClr>
              <a:buFont typeface="Arial"/>
              <a:buChar char="•"/>
            </a:pPr>
            <a:r>
              <a:rPr lang="es-AR" sz="1600" b="1" strike="noStrike" spc="-1">
                <a:solidFill>
                  <a:srgbClr val="000000"/>
                </a:solidFill>
                <a:latin typeface="Arial"/>
                <a:ea typeface="Arial"/>
              </a:rPr>
              <a:t> </a:t>
            </a:r>
            <a:r>
              <a:rPr lang="es-AR" sz="1600" b="1" u="sng" strike="noStrike" spc="-1">
                <a:solidFill>
                  <a:srgbClr val="000000"/>
                </a:solidFill>
                <a:uFillTx/>
                <a:latin typeface="Arial"/>
                <a:ea typeface="Arial"/>
              </a:rPr>
              <a:t>Cuándo procede sobre base cierta (art. 246 CF TO 2024):</a:t>
            </a:r>
            <a:endParaRPr lang="es-AR" sz="1600" b="0" strike="noStrike" spc="-1">
              <a:solidFill>
                <a:srgbClr val="000000"/>
              </a:solidFill>
              <a:latin typeface="Arial"/>
            </a:endParaRPr>
          </a:p>
          <a:p>
            <a:pPr algn="just" defTabSz="914400">
              <a:lnSpc>
                <a:spcPct val="80000"/>
              </a:lnSpc>
              <a:spcBef>
                <a:spcPts val="799"/>
              </a:spcBef>
            </a:pPr>
            <a:r>
              <a:rPr lang="es-AR" sz="1500" b="0" strike="noStrike" spc="-1">
                <a:solidFill>
                  <a:srgbClr val="000000"/>
                </a:solidFill>
                <a:latin typeface="Arial"/>
                <a:ea typeface="Arial"/>
              </a:rPr>
              <a:t>Cuando el contribuyente o responsable aporta la totalidad de los elementos formales, documentales contables o sustanciales, requeridos por la Administración, que le permita </a:t>
            </a:r>
            <a:r>
              <a:rPr lang="es-AR" sz="1500" b="1" strike="noStrike" spc="-1">
                <a:solidFill>
                  <a:srgbClr val="000000"/>
                </a:solidFill>
                <a:latin typeface="Arial"/>
                <a:ea typeface="Arial"/>
              </a:rPr>
              <a:t>establecer en forma fehaciente las situaciones u operaciones que constituyen hechos imponibles, la materia imponible y el impuesto resultante</a:t>
            </a:r>
            <a:r>
              <a:rPr lang="es-AR" sz="1500" b="0" strike="noStrike" spc="-1">
                <a:solidFill>
                  <a:srgbClr val="000000"/>
                </a:solidFill>
                <a:latin typeface="Arial"/>
                <a:ea typeface="Arial"/>
              </a:rPr>
              <a:t>. También puede ser información recabada de terceros siempre que permita tener un conocimiento directo de la materia imponible. </a:t>
            </a:r>
            <a:r>
              <a:rPr lang="es-AR" sz="1500" b="1" strike="noStrike" spc="-1">
                <a:solidFill>
                  <a:srgbClr val="000000"/>
                </a:solidFill>
                <a:latin typeface="Arial"/>
                <a:ea typeface="Arial"/>
              </a:rPr>
              <a:t>Es la REGLA.</a:t>
            </a:r>
            <a:endParaRPr lang="es-AR" sz="1500" b="0" strike="noStrike" spc="-1">
              <a:solidFill>
                <a:srgbClr val="000000"/>
              </a:solidFill>
              <a:latin typeface="Arial"/>
            </a:endParaRPr>
          </a:p>
          <a:p>
            <a:pPr algn="just" defTabSz="914400">
              <a:lnSpc>
                <a:spcPct val="80000"/>
              </a:lnSpc>
              <a:spcBef>
                <a:spcPts val="799"/>
              </a:spcBef>
            </a:pPr>
            <a:r>
              <a:rPr lang="es-AR" sz="1500" b="0" strike="noStrike" spc="-1">
                <a:solidFill>
                  <a:srgbClr val="000000"/>
                </a:solidFill>
                <a:latin typeface="Arial"/>
                <a:ea typeface="Arial"/>
              </a:rPr>
              <a:t>Siempre que tales elementos no fuesen fundadamente impugnados. Todas las registraciones contables deben estar respaldadas por los comprobantes correspondientes, y sólo de la fe que estos merecen, surge el valor probatorio de aquellas.</a:t>
            </a:r>
            <a:endParaRPr lang="es-AR" sz="1500" b="0" strike="noStrike" spc="-1">
              <a:solidFill>
                <a:srgbClr val="000000"/>
              </a:solidFill>
              <a:latin typeface="Arial"/>
            </a:endParaRPr>
          </a:p>
          <a:p>
            <a:pPr marL="216000" indent="-99360" algn="just" defTabSz="914400">
              <a:lnSpc>
                <a:spcPct val="80000"/>
              </a:lnSpc>
              <a:spcBef>
                <a:spcPts val="799"/>
              </a:spcBef>
              <a:buClr>
                <a:srgbClr val="000000"/>
              </a:buClr>
              <a:buFont typeface="Arial"/>
              <a:buChar char="•"/>
            </a:pPr>
            <a:r>
              <a:rPr lang="es-AR" sz="1600" b="1" strike="noStrike" spc="-1">
                <a:solidFill>
                  <a:srgbClr val="000000"/>
                </a:solidFill>
                <a:latin typeface="Arial"/>
                <a:ea typeface="Arial"/>
              </a:rPr>
              <a:t> </a:t>
            </a:r>
            <a:r>
              <a:rPr lang="es-AR" sz="1600" b="1" u="sng" strike="noStrike" spc="-1">
                <a:solidFill>
                  <a:srgbClr val="000000"/>
                </a:solidFill>
                <a:uFillTx/>
                <a:latin typeface="Arial"/>
                <a:ea typeface="Arial"/>
              </a:rPr>
              <a:t>Cuándo procede sobre base presunta (art. 248 y 249 CF TO 2024): </a:t>
            </a:r>
            <a:endParaRPr lang="es-AR" sz="1600" b="0" strike="noStrike" spc="-1">
              <a:solidFill>
                <a:srgbClr val="000000"/>
              </a:solidFill>
              <a:latin typeface="Arial"/>
            </a:endParaRPr>
          </a:p>
          <a:p>
            <a:pPr algn="just" defTabSz="914400">
              <a:lnSpc>
                <a:spcPct val="80000"/>
              </a:lnSpc>
              <a:spcBef>
                <a:spcPts val="799"/>
              </a:spcBef>
            </a:pPr>
            <a:r>
              <a:rPr lang="es-AR" sz="1500" b="0" strike="noStrike" spc="-1">
                <a:solidFill>
                  <a:srgbClr val="000000"/>
                </a:solidFill>
                <a:latin typeface="Arial"/>
                <a:ea typeface="Arial"/>
              </a:rPr>
              <a:t>Cuando el contribuyente o responsable no suministra los elementos requeridos o necesarios para establecer de modo fehaciente la obligación tributaria sujeta a gravamen o dichos elementos resulten impugnables, por resultar contradictorios y/o inconsistentes con la realidad económica detectada por el inspector.	</a:t>
            </a:r>
            <a:endParaRPr lang="es-AR" sz="1500" b="0" strike="noStrike" spc="-1">
              <a:solidFill>
                <a:srgbClr val="000000"/>
              </a:solidFill>
              <a:latin typeface="Arial"/>
            </a:endParaRPr>
          </a:p>
          <a:p>
            <a:pPr algn="just" defTabSz="914400">
              <a:lnSpc>
                <a:spcPct val="80000"/>
              </a:lnSpc>
              <a:spcBef>
                <a:spcPts val="799"/>
              </a:spcBef>
            </a:pPr>
            <a:r>
              <a:rPr lang="es-AR" sz="1500" b="0" strike="noStrike" spc="-1">
                <a:solidFill>
                  <a:srgbClr val="000000"/>
                </a:solidFill>
                <a:latin typeface="Arial"/>
                <a:ea typeface="Arial"/>
              </a:rPr>
              <a:t>Dicho método presuntivo admite prueba en contrario.  Es </a:t>
            </a:r>
            <a:r>
              <a:rPr lang="es-AR" sz="1500" b="1" strike="noStrike" spc="-1">
                <a:solidFill>
                  <a:srgbClr val="000000"/>
                </a:solidFill>
                <a:latin typeface="Arial"/>
                <a:ea typeface="Arial"/>
              </a:rPr>
              <a:t>SUBSIDIARIA</a:t>
            </a:r>
            <a:r>
              <a:rPr lang="es-AR" sz="1500" b="0" strike="noStrike" spc="-1">
                <a:solidFill>
                  <a:srgbClr val="000000"/>
                </a:solidFill>
                <a:latin typeface="Arial"/>
                <a:ea typeface="Arial"/>
              </a:rPr>
              <a:t>, si no es posible tener conocimiento cierto.</a:t>
            </a:r>
            <a:endParaRPr lang="es-AR" sz="1500" b="0" strike="noStrike" spc="-1">
              <a:solidFill>
                <a:srgbClr val="000000"/>
              </a:solidFill>
              <a:latin typeface="Arial"/>
            </a:endParaRPr>
          </a:p>
          <a:p>
            <a:pPr marL="216000" indent="-99360" algn="just" defTabSz="914400">
              <a:lnSpc>
                <a:spcPct val="80000"/>
              </a:lnSpc>
              <a:spcBef>
                <a:spcPts val="799"/>
              </a:spcBef>
              <a:buClr>
                <a:srgbClr val="000000"/>
              </a:buClr>
              <a:buFont typeface="Arial"/>
              <a:buChar char="•"/>
            </a:pPr>
            <a:r>
              <a:rPr lang="es-AR" sz="1600" b="1" strike="noStrike" spc="-1">
                <a:solidFill>
                  <a:srgbClr val="000000"/>
                </a:solidFill>
                <a:latin typeface="Arial"/>
                <a:ea typeface="Arial"/>
              </a:rPr>
              <a:t> </a:t>
            </a:r>
            <a:r>
              <a:rPr lang="es-AR" sz="1600" b="1" u="sng" strike="noStrike" spc="-1">
                <a:solidFill>
                  <a:srgbClr val="000000"/>
                </a:solidFill>
                <a:uFillTx/>
                <a:latin typeface="Arial"/>
                <a:ea typeface="Arial"/>
              </a:rPr>
              <a:t>Cuándo procede sobre base mixta</a:t>
            </a:r>
            <a:r>
              <a:rPr lang="es-AR" sz="1600" b="0" strike="noStrike" spc="-1">
                <a:solidFill>
                  <a:srgbClr val="000000"/>
                </a:solidFill>
                <a:latin typeface="Arial"/>
                <a:ea typeface="Arial"/>
              </a:rPr>
              <a:t>:</a:t>
            </a:r>
            <a:endParaRPr lang="es-AR" sz="1600" b="0" strike="noStrike" spc="-1">
              <a:solidFill>
                <a:srgbClr val="000000"/>
              </a:solidFill>
              <a:latin typeface="Arial"/>
            </a:endParaRPr>
          </a:p>
          <a:p>
            <a:pPr algn="just" defTabSz="914400">
              <a:lnSpc>
                <a:spcPct val="80000"/>
              </a:lnSpc>
              <a:spcBef>
                <a:spcPts val="799"/>
              </a:spcBef>
            </a:pPr>
            <a:r>
              <a:rPr lang="es-AR" sz="1500" b="0" strike="noStrike" spc="-1">
                <a:solidFill>
                  <a:srgbClr val="000000"/>
                </a:solidFill>
                <a:latin typeface="Arial"/>
                <a:ea typeface="Arial"/>
              </a:rPr>
              <a:t>Cuando en general se cuenta con elementos ciertos para establecer la obligación tributaria, pero se debe recurrir a estimaciones o presunciones para determinar una porción de ella o para algunos períodos fiscales. La cuantificación de la base imponiblenible se encuentre apoyada en elementos ciertos y en elementos presuntivos. Se conjugan aspectos presuncionales propios de la estimación de oficio, con elementos específicos y concretos de ‘base cierta’.</a:t>
            </a:r>
            <a:endParaRPr lang="es-AR" sz="1500" b="0" strike="noStrike" spc="-1">
              <a:solidFill>
                <a:srgbClr val="000000"/>
              </a:solidFill>
              <a:latin typeface="Arial"/>
            </a:endParaRPr>
          </a:p>
        </p:txBody>
      </p:sp>
      <p:sp>
        <p:nvSpPr>
          <p:cNvPr id="165" name="CustomShape 3"/>
          <p:cNvSpPr/>
          <p:nvPr/>
        </p:nvSpPr>
        <p:spPr>
          <a:xfrm>
            <a:off x="0" y="5759280"/>
            <a:ext cx="9138600" cy="109332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66" name="CustomShape 1"/>
          <p:cNvSpPr/>
          <p:nvPr/>
        </p:nvSpPr>
        <p:spPr>
          <a:xfrm>
            <a:off x="482760" y="81000"/>
            <a:ext cx="8224560" cy="1137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2800" b="0" u="sng" strike="noStrike" spc="-1">
                <a:solidFill>
                  <a:srgbClr val="0033CC"/>
                </a:solidFill>
                <a:uFillTx/>
                <a:latin typeface="Arial"/>
                <a:ea typeface="Arial"/>
              </a:rPr>
              <a:t>FORMAS DE LA DETERMINACIÓN DE OFICIO</a:t>
            </a:r>
            <a:endParaRPr lang="es-AR" sz="2800" b="0" strike="noStrike" spc="-1">
              <a:solidFill>
                <a:srgbClr val="000000"/>
              </a:solidFill>
              <a:latin typeface="Arial"/>
            </a:endParaRPr>
          </a:p>
        </p:txBody>
      </p:sp>
      <p:sp>
        <p:nvSpPr>
          <p:cNvPr id="167" name="CustomShape 2"/>
          <p:cNvSpPr/>
          <p:nvPr/>
        </p:nvSpPr>
        <p:spPr>
          <a:xfrm>
            <a:off x="482760" y="979560"/>
            <a:ext cx="8224560" cy="477684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algn="just" defTabSz="914400">
              <a:lnSpc>
                <a:spcPct val="80000"/>
              </a:lnSpc>
              <a:spcBef>
                <a:spcPts val="799"/>
              </a:spcBef>
            </a:pPr>
            <a:r>
              <a:rPr lang="es-AR" sz="1600" b="1" strike="noStrike" spc="-1">
                <a:solidFill>
                  <a:srgbClr val="000000"/>
                </a:solidFill>
                <a:latin typeface="Arial"/>
                <a:ea typeface="Arial"/>
              </a:rPr>
              <a:t>REGLA:</a:t>
            </a:r>
            <a:r>
              <a:rPr lang="es-AR" sz="1600" b="0" strike="noStrike" spc="-1">
                <a:solidFill>
                  <a:srgbClr val="000000"/>
                </a:solidFill>
                <a:latin typeface="Arial"/>
                <a:ea typeface="Arial"/>
              </a:rPr>
              <a:t> La determinación de oficio sobre base cierta, y solo ante la </a:t>
            </a:r>
            <a:r>
              <a:rPr lang="es-AR" sz="1600" b="1" strike="noStrike" spc="-1">
                <a:solidFill>
                  <a:srgbClr val="000000"/>
                </a:solidFill>
                <a:latin typeface="Arial"/>
                <a:ea typeface="Arial"/>
              </a:rPr>
              <a:t>manifiesta imposibilidad de practicar la determinación por conocimiento cierto de la materia imponible</a:t>
            </a:r>
            <a:r>
              <a:rPr lang="es-AR" sz="1600" b="0" strike="noStrike" spc="-1">
                <a:solidFill>
                  <a:srgbClr val="000000"/>
                </a:solidFill>
                <a:latin typeface="Arial"/>
                <a:ea typeface="Arial"/>
              </a:rPr>
              <a:t>, el fisco puede recurrir a la determinación presuntiva, siendo ésta Subsidiaria de la primera, existiendo un orden de prelación. </a:t>
            </a:r>
            <a:endParaRPr lang="es-AR" sz="1600" b="0" strike="noStrike" spc="-1">
              <a:solidFill>
                <a:srgbClr val="000000"/>
              </a:solidFill>
              <a:latin typeface="Arial"/>
            </a:endParaRPr>
          </a:p>
          <a:p>
            <a:pPr algn="just" defTabSz="914400">
              <a:lnSpc>
                <a:spcPct val="80000"/>
              </a:lnSpc>
              <a:spcBef>
                <a:spcPts val="799"/>
              </a:spcBef>
            </a:pPr>
            <a:endParaRPr lang="es-AR" sz="1600" b="0" strike="noStrike" spc="-1">
              <a:solidFill>
                <a:srgbClr val="000000"/>
              </a:solidFill>
              <a:latin typeface="Arial"/>
            </a:endParaRPr>
          </a:p>
          <a:p>
            <a:pPr algn="just" defTabSz="914400">
              <a:lnSpc>
                <a:spcPct val="80000"/>
              </a:lnSpc>
              <a:spcBef>
                <a:spcPts val="799"/>
              </a:spcBef>
            </a:pPr>
            <a:r>
              <a:rPr lang="es-AR" sz="1600" b="0" strike="noStrike" spc="-1">
                <a:solidFill>
                  <a:srgbClr val="000000"/>
                </a:solidFill>
                <a:latin typeface="Arial"/>
                <a:ea typeface="Arial"/>
              </a:rPr>
              <a:t>No es discrecional, sino basada en la posibilidad o no de determinar la materia imponible por conocimiento directo de la misma. Se deben reflejar las comprobaciones que se realizaron para ello, sin que sea indispensable la impugnación de la contabilidad del contribuyente. Tiene que haber </a:t>
            </a:r>
            <a:r>
              <a:rPr lang="es-AR" sz="1600" b="1" strike="noStrike" spc="-1">
                <a:solidFill>
                  <a:srgbClr val="000000"/>
                </a:solidFill>
                <a:latin typeface="Arial"/>
                <a:ea typeface="Arial"/>
              </a:rPr>
              <a:t>una relación de racionalidad y proporcionalidad con los elementos causa</a:t>
            </a:r>
            <a:r>
              <a:rPr lang="es-AR" sz="1600" b="0" strike="noStrike" spc="-1">
                <a:solidFill>
                  <a:srgbClr val="000000"/>
                </a:solidFill>
                <a:latin typeface="Arial"/>
                <a:ea typeface="Arial"/>
              </a:rPr>
              <a:t> que impida desvío de poder y el dictado de un acto arbitrario. </a:t>
            </a:r>
            <a:endParaRPr lang="es-AR" sz="1600" b="0" strike="noStrike" spc="-1">
              <a:solidFill>
                <a:srgbClr val="000000"/>
              </a:solidFill>
              <a:latin typeface="Arial"/>
            </a:endParaRPr>
          </a:p>
          <a:p>
            <a:pPr defTabSz="914400">
              <a:lnSpc>
                <a:spcPct val="80000"/>
              </a:lnSpc>
              <a:spcBef>
                <a:spcPts val="799"/>
              </a:spcBef>
            </a:pPr>
            <a:endParaRPr lang="es-AR" sz="1600" b="0" strike="noStrike" spc="-1">
              <a:solidFill>
                <a:srgbClr val="000000"/>
              </a:solidFill>
              <a:latin typeface="Arial"/>
            </a:endParaRPr>
          </a:p>
          <a:p>
            <a:pPr algn="just" defTabSz="914400">
              <a:lnSpc>
                <a:spcPct val="80000"/>
              </a:lnSpc>
              <a:spcBef>
                <a:spcPts val="799"/>
              </a:spcBef>
            </a:pPr>
            <a:r>
              <a:rPr lang="es-AR" sz="1600" b="1" strike="noStrike" spc="-1">
                <a:solidFill>
                  <a:srgbClr val="000000"/>
                </a:solidFill>
                <a:latin typeface="Arial"/>
                <a:ea typeface="Arial"/>
              </a:rPr>
              <a:t>PRESUNCIÓN:  </a:t>
            </a:r>
            <a:r>
              <a:rPr lang="es-AR" sz="1600" b="0" strike="noStrike" spc="-1">
                <a:solidFill>
                  <a:srgbClr val="000000"/>
                </a:solidFill>
                <a:latin typeface="Arial"/>
                <a:ea typeface="Arial"/>
              </a:rPr>
              <a:t>operación lógica que tiene por objetivo fijar la existencia o quantum de un hecho que se desconoce a partir de otro conocido “indicio”, con el que guarda relación precisa y directa. Para el uso de presunciones debe existir un hecho real y probado (indicio) que le sirve de base y no partir de otra presunción, debe estar basada en una real razonabilidad, de modo tal que dichas presunciones tengan el poder de sustituir la materia declarada por el contribuyente. </a:t>
            </a:r>
            <a:endParaRPr lang="es-AR" sz="1600" b="0" strike="noStrike" spc="-1">
              <a:solidFill>
                <a:srgbClr val="000000"/>
              </a:solidFill>
              <a:latin typeface="Arial"/>
            </a:endParaRPr>
          </a:p>
          <a:p>
            <a:pPr algn="just" defTabSz="914400">
              <a:lnSpc>
                <a:spcPct val="100000"/>
              </a:lnSpc>
            </a:pPr>
            <a:endParaRPr lang="es-AR" sz="1600" b="0" strike="noStrike" spc="-1">
              <a:solidFill>
                <a:srgbClr val="000000"/>
              </a:solidFill>
              <a:latin typeface="Arial"/>
            </a:endParaRPr>
          </a:p>
          <a:p>
            <a:pPr algn="just" defTabSz="914400">
              <a:lnSpc>
                <a:spcPct val="100000"/>
              </a:lnSpc>
            </a:pPr>
            <a:r>
              <a:rPr lang="es-AR" sz="1600" b="0" strike="noStrike" spc="-1">
                <a:solidFill>
                  <a:srgbClr val="000000"/>
                </a:solidFill>
                <a:latin typeface="Arial"/>
                <a:ea typeface="Arial"/>
              </a:rPr>
              <a:t>En los ordenamientos locales han proliferado presunciones legales, cuya creación encuentra justificación en la necesidad de facilitar la actividad fiscalizadora con el objeto de evitar la dilatación innecesaria del proceso, por falta de colaboración de los obligados tributarios. Su utilización conlleva menor exigencia al fisco en materia probatoria. </a:t>
            </a:r>
            <a:endParaRPr lang="es-AR" sz="1600" b="0" strike="noStrike" spc="-1">
              <a:solidFill>
                <a:srgbClr val="000000"/>
              </a:solidFill>
              <a:latin typeface="Arial"/>
            </a:endParaRPr>
          </a:p>
        </p:txBody>
      </p:sp>
      <p:sp>
        <p:nvSpPr>
          <p:cNvPr id="168"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69" name="CustomShape 1"/>
          <p:cNvSpPr/>
          <p:nvPr/>
        </p:nvSpPr>
        <p:spPr>
          <a:xfrm>
            <a:off x="877680" y="189000"/>
            <a:ext cx="7957800" cy="561960"/>
          </a:xfrm>
          <a:custGeom>
            <a:avLst/>
            <a:gdLst>
              <a:gd name="textAreaLeft" fmla="*/ 0 w 7957800"/>
              <a:gd name="textAreaRight" fmla="*/ 7958520 w 7957800"/>
              <a:gd name="textAreaTop" fmla="*/ 0 h 561960"/>
              <a:gd name="textAreaBottom" fmla="*/ 562680 h 56196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2800" b="0" u="sng" strike="noStrike" spc="-1">
                <a:solidFill>
                  <a:srgbClr val="0033CC"/>
                </a:solidFill>
                <a:uFillTx/>
                <a:latin typeface="Arial"/>
                <a:ea typeface="Arial"/>
              </a:rPr>
              <a:t>TIPOS DE PRESUNCIONES</a:t>
            </a:r>
            <a:endParaRPr lang="es-AR" sz="2800" b="0" strike="noStrike" spc="-1">
              <a:solidFill>
                <a:srgbClr val="000000"/>
              </a:solidFill>
              <a:latin typeface="Arial"/>
            </a:endParaRPr>
          </a:p>
        </p:txBody>
      </p:sp>
      <p:sp>
        <p:nvSpPr>
          <p:cNvPr id="170" name="CustomShape 2"/>
          <p:cNvSpPr/>
          <p:nvPr/>
        </p:nvSpPr>
        <p:spPr>
          <a:xfrm>
            <a:off x="500400" y="648000"/>
            <a:ext cx="8179560" cy="4760640"/>
          </a:xfrm>
          <a:custGeom>
            <a:avLst/>
            <a:gdLst>
              <a:gd name="textAreaLeft" fmla="*/ 0 w 8179560"/>
              <a:gd name="textAreaRight" fmla="*/ 8180280 w 8179560"/>
              <a:gd name="textAreaTop" fmla="*/ 0 h 4760640"/>
              <a:gd name="textAreaBottom" fmla="*/ 4761360 h 476064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defTabSz="914400">
              <a:lnSpc>
                <a:spcPct val="90000"/>
              </a:lnSpc>
            </a:pPr>
            <a:endParaRPr lang="es-AR" sz="1800" b="0" strike="noStrike" spc="-1">
              <a:solidFill>
                <a:srgbClr val="000000"/>
              </a:solidFill>
              <a:latin typeface="Arial"/>
            </a:endParaRPr>
          </a:p>
          <a:p>
            <a:pPr algn="just" defTabSz="914400">
              <a:lnSpc>
                <a:spcPct val="90000"/>
              </a:lnSpc>
            </a:pPr>
            <a:r>
              <a:rPr lang="es-AR" sz="1400" b="1" strike="noStrike" spc="-1">
                <a:solidFill>
                  <a:srgbClr val="000000"/>
                </a:solidFill>
                <a:latin typeface="Arial"/>
                <a:ea typeface="Arial"/>
              </a:rPr>
              <a:t>Presunción: Hechos y circunstancias conocidas (indicios) que por su vinculación o conexión con el hecho imponible, permite inducir en el caso particular la existencia del mismo, la base de imposición y el monto del gravamen.</a:t>
            </a:r>
            <a:endParaRPr lang="es-AR" sz="1400" b="0" strike="noStrike" spc="-1">
              <a:solidFill>
                <a:srgbClr val="000000"/>
              </a:solidFill>
              <a:latin typeface="Arial"/>
            </a:endParaRPr>
          </a:p>
          <a:p>
            <a:pPr algn="just" defTabSz="914400">
              <a:lnSpc>
                <a:spcPct val="90000"/>
              </a:lnSpc>
            </a:pPr>
            <a:endParaRPr lang="es-AR" sz="1400" b="0" strike="noStrike" spc="-1">
              <a:solidFill>
                <a:srgbClr val="000000"/>
              </a:solidFill>
              <a:latin typeface="Arial"/>
            </a:endParaRPr>
          </a:p>
          <a:p>
            <a:pPr algn="just" defTabSz="914400">
              <a:lnSpc>
                <a:spcPct val="90000"/>
              </a:lnSpc>
            </a:pPr>
            <a:r>
              <a:rPr lang="es-AR" sz="1400" b="0" strike="noStrike" spc="-1">
                <a:solidFill>
                  <a:srgbClr val="000000"/>
                </a:solidFill>
                <a:latin typeface="Arial"/>
                <a:ea typeface="Arial"/>
              </a:rPr>
              <a:t>Se parte de un hecho conocido, para llegar a un hecho ignorado.  Justificación para la estimación: Inexistencia de elementos, registración con notorias falencias o documentación que no resulte fehaciente o acorde a la realidad económica del contribuyente, y deba recurrir en forma supletoria o complementaria a esta metodología para cuantificar la base imponible.</a:t>
            </a:r>
            <a:endParaRPr lang="es-AR" sz="1400" b="0" strike="noStrike" spc="-1">
              <a:solidFill>
                <a:srgbClr val="000000"/>
              </a:solidFill>
              <a:latin typeface="Arial"/>
            </a:endParaRPr>
          </a:p>
          <a:p>
            <a:pPr algn="just" defTabSz="914400">
              <a:lnSpc>
                <a:spcPct val="90000"/>
              </a:lnSpc>
            </a:pPr>
            <a:endParaRPr lang="es-AR" sz="1400" b="0" strike="noStrike" spc="-1">
              <a:solidFill>
                <a:srgbClr val="000000"/>
              </a:solidFill>
              <a:latin typeface="Arial"/>
            </a:endParaRPr>
          </a:p>
          <a:p>
            <a:pPr algn="just" defTabSz="914400">
              <a:lnSpc>
                <a:spcPct val="90000"/>
              </a:lnSpc>
            </a:pPr>
            <a:r>
              <a:rPr lang="es-AR" sz="1400" b="0" strike="noStrike" spc="-1">
                <a:solidFill>
                  <a:srgbClr val="000000"/>
                </a:solidFill>
                <a:latin typeface="Arial"/>
                <a:ea typeface="Arial"/>
              </a:rPr>
              <a:t>Se debe dotar de un esquema probatorio u otros elementos complementarios que puedan robustecer su empleo legítimo y la razonabilidad de sus conclusiones en materia de impuesto omitido.</a:t>
            </a:r>
            <a:endParaRPr lang="es-AR" sz="1400" b="0" strike="noStrike" spc="-1">
              <a:solidFill>
                <a:srgbClr val="000000"/>
              </a:solidFill>
              <a:latin typeface="Arial"/>
            </a:endParaRPr>
          </a:p>
          <a:p>
            <a:pPr defTabSz="914400">
              <a:lnSpc>
                <a:spcPct val="90000"/>
              </a:lnSpc>
            </a:pPr>
            <a:endParaRPr lang="es-AR" sz="1400" b="0" strike="noStrike" spc="-1">
              <a:solidFill>
                <a:srgbClr val="000000"/>
              </a:solidFill>
              <a:latin typeface="Arial"/>
            </a:endParaRPr>
          </a:p>
          <a:p>
            <a:pPr defTabSz="914400">
              <a:lnSpc>
                <a:spcPct val="90000"/>
              </a:lnSpc>
            </a:pPr>
            <a:r>
              <a:rPr lang="es-AR" sz="1400" b="1" strike="noStrike" spc="-1">
                <a:solidFill>
                  <a:srgbClr val="000000"/>
                </a:solidFill>
                <a:latin typeface="Arial"/>
                <a:ea typeface="Arial"/>
              </a:rPr>
              <a:t>PRESUNCIONES SIMPLES</a:t>
            </a:r>
            <a:endParaRPr lang="es-AR" sz="1400" b="0" strike="noStrike" spc="-1">
              <a:solidFill>
                <a:srgbClr val="000000"/>
              </a:solidFill>
              <a:latin typeface="Arial"/>
            </a:endParaRPr>
          </a:p>
          <a:p>
            <a:pPr algn="just" defTabSz="914400">
              <a:lnSpc>
                <a:spcPct val="90000"/>
              </a:lnSpc>
            </a:pPr>
            <a:r>
              <a:rPr lang="es-AR" sz="1400" b="0" strike="noStrike" spc="-1">
                <a:solidFill>
                  <a:srgbClr val="000000"/>
                </a:solidFill>
                <a:latin typeface="Arial"/>
                <a:ea typeface="Arial"/>
              </a:rPr>
              <a:t>A partir de un hecho conocido, se infiere según reglas de la experiencia, se llega al conocimiento indirecto de otro hecho anteriormente ignorado. El “resultado” es deducido por la administración partiendo de una premisa otorgada por la norma.</a:t>
            </a:r>
            <a:r>
              <a:rPr lang="es-AR" sz="1400" b="1" strike="noStrike" spc="-1">
                <a:solidFill>
                  <a:srgbClr val="000000"/>
                </a:solidFill>
                <a:latin typeface="Arial"/>
                <a:ea typeface="Arial"/>
              </a:rPr>
              <a:t> </a:t>
            </a:r>
            <a:r>
              <a:rPr lang="es-AR" sz="1400" b="0" strike="noStrike" spc="-1">
                <a:solidFill>
                  <a:srgbClr val="000000"/>
                </a:solidFill>
                <a:latin typeface="Arial"/>
                <a:ea typeface="Arial"/>
              </a:rPr>
              <a:t>Son elementos o Índices que propone la ley para establecer la presunción. Deben ser concordantes, razonables y proporcionales. Derivación lógica. Si el </a:t>
            </a:r>
            <a:r>
              <a:rPr lang="es-AR" sz="1400" b="1" strike="noStrike" spc="-1">
                <a:solidFill>
                  <a:srgbClr val="000000"/>
                </a:solidFill>
                <a:latin typeface="Arial"/>
                <a:ea typeface="Arial"/>
              </a:rPr>
              <a:t>indicio utilizado, no guarda una relación de razonabilidad con las circunstancias presentes en el caso, no se verifica la inversión de la carga probatoria.</a:t>
            </a:r>
            <a:endParaRPr lang="es-AR" sz="1400" b="0" strike="noStrike" spc="-1">
              <a:solidFill>
                <a:srgbClr val="000000"/>
              </a:solidFill>
              <a:latin typeface="Arial"/>
            </a:endParaRPr>
          </a:p>
          <a:p>
            <a:pPr marL="314280" indent="-308160" defTabSz="914400">
              <a:lnSpc>
                <a:spcPct val="80000"/>
              </a:lnSpc>
              <a:spcBef>
                <a:spcPts val="799"/>
              </a:spcBef>
              <a:tabLst>
                <a:tab pos="0" algn="l"/>
              </a:tabLst>
            </a:pPr>
            <a:r>
              <a:rPr lang="es-AR" sz="1400" b="1" strike="noStrike" spc="-1">
                <a:solidFill>
                  <a:srgbClr val="000000"/>
                </a:solidFill>
                <a:latin typeface="Arial"/>
                <a:ea typeface="Arial"/>
              </a:rPr>
              <a:t> </a:t>
            </a:r>
            <a:endParaRPr lang="es-AR" sz="1400" b="0" strike="noStrike" spc="-1">
              <a:solidFill>
                <a:srgbClr val="000000"/>
              </a:solidFill>
              <a:latin typeface="Arial"/>
            </a:endParaRPr>
          </a:p>
          <a:p>
            <a:pPr marL="314280" indent="-308160" defTabSz="914400">
              <a:lnSpc>
                <a:spcPct val="80000"/>
              </a:lnSpc>
              <a:spcBef>
                <a:spcPts val="799"/>
              </a:spcBef>
              <a:tabLst>
                <a:tab pos="0" algn="l"/>
              </a:tabLst>
            </a:pPr>
            <a:r>
              <a:rPr lang="es-AR" sz="1400" b="1" strike="noStrike" spc="-1">
                <a:solidFill>
                  <a:srgbClr val="000000"/>
                </a:solidFill>
                <a:latin typeface="Arial"/>
                <a:ea typeface="Arial"/>
              </a:rPr>
              <a:t>PRESUNCIONES LEGALES </a:t>
            </a:r>
            <a:endParaRPr lang="es-AR" sz="1400" b="0" strike="noStrike" spc="-1">
              <a:solidFill>
                <a:srgbClr val="000000"/>
              </a:solidFill>
              <a:latin typeface="Arial"/>
            </a:endParaRPr>
          </a:p>
          <a:p>
            <a:pPr marL="314280" indent="-308160" defTabSz="914400">
              <a:lnSpc>
                <a:spcPct val="80000"/>
              </a:lnSpc>
              <a:spcBef>
                <a:spcPts val="799"/>
              </a:spcBef>
              <a:tabLst>
                <a:tab pos="0" algn="l"/>
              </a:tabLst>
            </a:pPr>
            <a:r>
              <a:rPr lang="es-AR" sz="1400" b="0" strike="noStrike" spc="-1">
                <a:solidFill>
                  <a:srgbClr val="000000"/>
                </a:solidFill>
                <a:latin typeface="Arial"/>
                <a:ea typeface="Arial"/>
              </a:rPr>
              <a:t>El hecho ignorado, ya está establecido por la Ley. Se debe probar el hecho conocido que es soporte de la presunción.</a:t>
            </a:r>
            <a:endParaRPr lang="es-AR" sz="1400" b="0" strike="noStrike" spc="-1">
              <a:solidFill>
                <a:srgbClr val="000000"/>
              </a:solidFill>
              <a:latin typeface="Arial"/>
            </a:endParaRPr>
          </a:p>
          <a:p>
            <a:pPr marL="314280" indent="-308160" defTabSz="914400">
              <a:lnSpc>
                <a:spcPct val="80000"/>
              </a:lnSpc>
              <a:spcBef>
                <a:spcPts val="799"/>
              </a:spcBef>
              <a:tabLst>
                <a:tab pos="0" algn="l"/>
              </a:tabLst>
            </a:pPr>
            <a:endParaRPr lang="es-AR" sz="1400" b="0" strike="noStrike" spc="-1">
              <a:solidFill>
                <a:srgbClr val="000000"/>
              </a:solidFill>
              <a:latin typeface="Arial"/>
            </a:endParaRPr>
          </a:p>
          <a:p>
            <a:pPr marL="314280" indent="-308160" defTabSz="914400">
              <a:lnSpc>
                <a:spcPct val="80000"/>
              </a:lnSpc>
              <a:spcBef>
                <a:spcPts val="799"/>
              </a:spcBef>
              <a:tabLst>
                <a:tab pos="0" algn="l"/>
              </a:tabLst>
            </a:pPr>
            <a:endParaRPr lang="es-AR" sz="1400" b="0" strike="noStrike" spc="-1">
              <a:solidFill>
                <a:srgbClr val="000000"/>
              </a:solidFill>
              <a:latin typeface="Arial"/>
            </a:endParaRPr>
          </a:p>
          <a:p>
            <a:pPr marL="314280" indent="-308160" defTabSz="914400">
              <a:lnSpc>
                <a:spcPct val="80000"/>
              </a:lnSpc>
              <a:spcBef>
                <a:spcPts val="799"/>
              </a:spcBef>
              <a:tabLst>
                <a:tab pos="0" algn="l"/>
              </a:tabLst>
            </a:pPr>
            <a:endParaRPr lang="es-AR" sz="1400" b="0" strike="noStrike" spc="-1">
              <a:solidFill>
                <a:srgbClr val="000000"/>
              </a:solidFill>
              <a:latin typeface="Arial"/>
            </a:endParaRPr>
          </a:p>
        </p:txBody>
      </p:sp>
      <p:sp>
        <p:nvSpPr>
          <p:cNvPr id="171" name="CustomShape 3"/>
          <p:cNvSpPr/>
          <p:nvPr/>
        </p:nvSpPr>
        <p:spPr>
          <a:xfrm>
            <a:off x="-67680" y="5751000"/>
            <a:ext cx="9206280" cy="110124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CustomShape 1"/>
          <p:cNvSpPr/>
          <p:nvPr/>
        </p:nvSpPr>
        <p:spPr>
          <a:xfrm>
            <a:off x="0" y="1269000"/>
            <a:ext cx="9138960" cy="561924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spAutoFit/>
          </a:bodyPr>
          <a:lstStyle/>
          <a:p>
            <a:pPr defTabSz="914400">
              <a:lnSpc>
                <a:spcPct val="80000"/>
              </a:lnSpc>
            </a:pPr>
            <a:r>
              <a:rPr lang="es-AR" sz="1200" b="1" strike="noStrike" spc="-1">
                <a:solidFill>
                  <a:srgbClr val="000000"/>
                </a:solidFill>
                <a:latin typeface="Arial"/>
                <a:ea typeface="Arial"/>
              </a:rPr>
              <a:t>PRESUNCIONES SIMPLES (artículo 248 CF 2024)</a:t>
            </a:r>
            <a:endParaRPr lang="es-AR" sz="1200" b="0" strike="noStrike" spc="-1">
              <a:solidFill>
                <a:srgbClr val="000000"/>
              </a:solidFill>
              <a:latin typeface="Arial"/>
            </a:endParaRPr>
          </a:p>
          <a:p>
            <a:pPr defTabSz="914400">
              <a:lnSpc>
                <a:spcPct val="80000"/>
              </a:lnSpc>
              <a:spcBef>
                <a:spcPts val="799"/>
              </a:spcBef>
            </a:pPr>
            <a:r>
              <a:rPr lang="es-AR" sz="1200" b="1" strike="noStrike" spc="-1">
                <a:solidFill>
                  <a:srgbClr val="000000"/>
                </a:solidFill>
                <a:latin typeface="Arial"/>
                <a:ea typeface="Arial"/>
              </a:rPr>
              <a:t>Indicios: </a:t>
            </a:r>
            <a:endParaRPr lang="es-AR" sz="1200" b="0" strike="noStrike" spc="-1">
              <a:solidFill>
                <a:srgbClr val="000000"/>
              </a:solidFill>
              <a:latin typeface="Arial"/>
            </a:endParaRPr>
          </a:p>
          <a:p>
            <a:pPr marL="457200" indent="-300600" defTabSz="914400">
              <a:lnSpc>
                <a:spcPct val="80000"/>
              </a:lnSpc>
              <a:spcBef>
                <a:spcPts val="799"/>
              </a:spcBef>
              <a:buClr>
                <a:srgbClr val="000000"/>
              </a:buClr>
              <a:buFont typeface="Arial"/>
              <a:buChar char="•"/>
            </a:pPr>
            <a:r>
              <a:rPr lang="es-AR" sz="1200" b="0" strike="noStrike" spc="-1">
                <a:solidFill>
                  <a:srgbClr val="000000"/>
                </a:solidFill>
                <a:latin typeface="Arial"/>
                <a:ea typeface="Arial"/>
              </a:rPr>
              <a:t>a) Capital invertido en la explotación</a:t>
            </a:r>
            <a:endParaRPr lang="es-AR" sz="1200" b="0" strike="noStrike" spc="-1">
              <a:solidFill>
                <a:srgbClr val="000000"/>
              </a:solidFill>
              <a:latin typeface="Arial"/>
            </a:endParaRPr>
          </a:p>
          <a:p>
            <a:pPr marL="457200" indent="-300600" defTabSz="914400">
              <a:lnSpc>
                <a:spcPct val="80000"/>
              </a:lnSpc>
              <a:spcBef>
                <a:spcPts val="799"/>
              </a:spcBef>
              <a:buClr>
                <a:srgbClr val="000000"/>
              </a:buClr>
              <a:buFont typeface="Arial"/>
              <a:buChar char="•"/>
            </a:pPr>
            <a:r>
              <a:rPr lang="es-AR" sz="1200" b="0" strike="noStrike" spc="-1">
                <a:solidFill>
                  <a:srgbClr val="000000"/>
                </a:solidFill>
                <a:latin typeface="Arial"/>
                <a:ea typeface="Arial"/>
              </a:rPr>
              <a:t> b) Monto de compras. </a:t>
            </a:r>
            <a:endParaRPr lang="es-AR" sz="1200" b="0" strike="noStrike" spc="-1">
              <a:solidFill>
                <a:srgbClr val="000000"/>
              </a:solidFill>
              <a:latin typeface="Arial"/>
            </a:endParaRPr>
          </a:p>
          <a:p>
            <a:pPr marL="457200" indent="-300600" defTabSz="914400">
              <a:lnSpc>
                <a:spcPct val="80000"/>
              </a:lnSpc>
              <a:spcBef>
                <a:spcPts val="799"/>
              </a:spcBef>
              <a:buClr>
                <a:srgbClr val="000000"/>
              </a:buClr>
              <a:buFont typeface="Arial"/>
              <a:buChar char="•"/>
            </a:pPr>
            <a:r>
              <a:rPr lang="es-AR" sz="1200" b="0" strike="noStrike" spc="-1">
                <a:solidFill>
                  <a:srgbClr val="000000"/>
                </a:solidFill>
                <a:latin typeface="Arial"/>
                <a:ea typeface="Arial"/>
              </a:rPr>
              <a:t> c) Volumen de transacciones o ventas en otros períodos fiscales</a:t>
            </a:r>
            <a:endParaRPr lang="es-AR" sz="1200" b="0" strike="noStrike" spc="-1">
              <a:solidFill>
                <a:srgbClr val="000000"/>
              </a:solidFill>
              <a:latin typeface="Arial"/>
            </a:endParaRPr>
          </a:p>
          <a:p>
            <a:pPr marL="457200" indent="-300600" defTabSz="914400">
              <a:lnSpc>
                <a:spcPct val="80000"/>
              </a:lnSpc>
              <a:spcBef>
                <a:spcPts val="799"/>
              </a:spcBef>
              <a:buClr>
                <a:srgbClr val="000000"/>
              </a:buClr>
              <a:buFont typeface="Arial"/>
              <a:buChar char="•"/>
            </a:pPr>
            <a:r>
              <a:rPr lang="es-AR" sz="1200" b="0" strike="noStrike" spc="-1">
                <a:solidFill>
                  <a:srgbClr val="000000"/>
                </a:solidFill>
                <a:latin typeface="Arial"/>
                <a:ea typeface="Arial"/>
              </a:rPr>
              <a:t> d) Existencia de materia prima y mercaderías</a:t>
            </a:r>
            <a:endParaRPr lang="es-AR" sz="1200" b="0" strike="noStrike" spc="-1">
              <a:solidFill>
                <a:srgbClr val="000000"/>
              </a:solidFill>
              <a:latin typeface="Arial"/>
            </a:endParaRPr>
          </a:p>
          <a:p>
            <a:pPr marL="457200" indent="-300600" defTabSz="914400">
              <a:lnSpc>
                <a:spcPct val="80000"/>
              </a:lnSpc>
              <a:spcBef>
                <a:spcPts val="799"/>
              </a:spcBef>
              <a:buClr>
                <a:srgbClr val="000000"/>
              </a:buClr>
              <a:buFont typeface="Arial"/>
              <a:buChar char="•"/>
            </a:pPr>
            <a:r>
              <a:rPr lang="es-AR" sz="1200" b="0" strike="noStrike" spc="-1">
                <a:solidFill>
                  <a:srgbClr val="000000"/>
                </a:solidFill>
                <a:latin typeface="Arial"/>
                <a:ea typeface="Arial"/>
              </a:rPr>
              <a:t> e) Gastos generales, alquileres, empleados,</a:t>
            </a:r>
            <a:endParaRPr lang="es-AR" sz="1200" b="0" strike="noStrike" spc="-1">
              <a:solidFill>
                <a:srgbClr val="000000"/>
              </a:solidFill>
              <a:latin typeface="Arial"/>
            </a:endParaRPr>
          </a:p>
          <a:p>
            <a:pPr marL="457200" indent="-300600" defTabSz="914400">
              <a:lnSpc>
                <a:spcPct val="80000"/>
              </a:lnSpc>
              <a:spcBef>
                <a:spcPts val="799"/>
              </a:spcBef>
              <a:buClr>
                <a:srgbClr val="000000"/>
              </a:buClr>
              <a:buFont typeface="Arial"/>
              <a:buChar char="•"/>
            </a:pPr>
            <a:r>
              <a:rPr lang="es-AR" sz="1200" b="0" strike="noStrike" spc="-1">
                <a:solidFill>
                  <a:srgbClr val="000000"/>
                </a:solidFill>
                <a:latin typeface="Arial"/>
                <a:ea typeface="Arial"/>
              </a:rPr>
              <a:t>f) rendimiento normal de explotaciones, explotaciones o empresas similares dedicadas al mismo ramo, etc.</a:t>
            </a:r>
            <a:endParaRPr lang="es-AR" sz="1200" b="0" strike="noStrike" spc="-1">
              <a:solidFill>
                <a:srgbClr val="000000"/>
              </a:solidFill>
              <a:latin typeface="Arial"/>
            </a:endParaRPr>
          </a:p>
          <a:p>
            <a:pPr marL="457200" indent="-300600" defTabSz="914400">
              <a:lnSpc>
                <a:spcPct val="80000"/>
              </a:lnSpc>
              <a:spcBef>
                <a:spcPts val="799"/>
              </a:spcBef>
              <a:buClr>
                <a:srgbClr val="000000"/>
              </a:buClr>
              <a:buFont typeface="Arial"/>
              <a:buChar char="•"/>
            </a:pPr>
            <a:r>
              <a:rPr lang="es-AR" sz="1200" b="0" strike="noStrike" spc="-1">
                <a:solidFill>
                  <a:srgbClr val="000000"/>
                </a:solidFill>
                <a:latin typeface="Arial"/>
                <a:ea typeface="Arial"/>
              </a:rPr>
              <a:t>g) información brindada por terceros vinculada a la verificación de los hechos imponibles.</a:t>
            </a:r>
            <a:endParaRPr lang="es-AR" sz="1200" b="0" strike="noStrike" spc="-1">
              <a:solidFill>
                <a:srgbClr val="000000"/>
              </a:solidFill>
              <a:latin typeface="Arial"/>
            </a:endParaRPr>
          </a:p>
          <a:p>
            <a:pPr marL="457200" defTabSz="914400">
              <a:lnSpc>
                <a:spcPct val="80000"/>
              </a:lnSpc>
              <a:spcBef>
                <a:spcPts val="799"/>
              </a:spcBef>
            </a:pPr>
            <a:endParaRPr lang="es-AR" sz="1200" b="0" strike="noStrike" spc="-1">
              <a:solidFill>
                <a:srgbClr val="000000"/>
              </a:solidFill>
              <a:latin typeface="Arial"/>
            </a:endParaRPr>
          </a:p>
          <a:p>
            <a:pPr marL="457200" defTabSz="914400">
              <a:lnSpc>
                <a:spcPct val="80000"/>
              </a:lnSpc>
              <a:spcBef>
                <a:spcPts val="799"/>
              </a:spcBef>
            </a:pPr>
            <a:r>
              <a:rPr lang="es-AR" sz="1200" b="1" strike="noStrike" spc="-1">
                <a:solidFill>
                  <a:srgbClr val="000000"/>
                </a:solidFill>
                <a:latin typeface="Arial"/>
                <a:ea typeface="Arial"/>
              </a:rPr>
              <a:t>PRESUNCIONES LEGALES (artículo 249 CF 2024)</a:t>
            </a:r>
            <a:endParaRPr lang="es-AR" sz="1200" b="0" strike="noStrike" spc="-1">
              <a:solidFill>
                <a:srgbClr val="000000"/>
              </a:solidFill>
              <a:latin typeface="Arial"/>
            </a:endParaRPr>
          </a:p>
          <a:p>
            <a:pPr marL="314280" indent="-308160" defTabSz="914400">
              <a:lnSpc>
                <a:spcPct val="80000"/>
              </a:lnSpc>
              <a:spcBef>
                <a:spcPts val="799"/>
              </a:spcBef>
              <a:tabLst>
                <a:tab pos="0" algn="l"/>
              </a:tabLst>
            </a:pPr>
            <a:r>
              <a:rPr lang="es-AR" sz="1200" b="0" strike="noStrike" spc="-1">
                <a:solidFill>
                  <a:srgbClr val="000000"/>
                </a:solidFill>
                <a:latin typeface="Arial"/>
                <a:ea typeface="Arial"/>
              </a:rPr>
              <a:t>a) Diferencias físicas de inventario de mercaderías </a:t>
            </a:r>
            <a:endParaRPr lang="es-AR" sz="1200" b="0" strike="noStrike" spc="-1">
              <a:solidFill>
                <a:srgbClr val="000000"/>
              </a:solidFill>
              <a:latin typeface="Arial"/>
            </a:endParaRPr>
          </a:p>
          <a:p>
            <a:pPr marL="314280" indent="-308160" defTabSz="914400">
              <a:lnSpc>
                <a:spcPct val="80000"/>
              </a:lnSpc>
              <a:spcBef>
                <a:spcPts val="799"/>
              </a:spcBef>
              <a:tabLst>
                <a:tab pos="0" algn="l"/>
              </a:tabLst>
            </a:pPr>
            <a:r>
              <a:rPr lang="es-AR" sz="1200" b="0" strike="noStrike" spc="-1">
                <a:solidFill>
                  <a:srgbClr val="000000"/>
                </a:solidFill>
                <a:latin typeface="Arial"/>
                <a:ea typeface="Arial"/>
              </a:rPr>
              <a:t>b) Omisión de registración: I) Ventas (se presume base imponible ISIB), II) Compras (+ porcentaje de utilidad bruta serán ventas omitidas y III) Gastos (representa utilidad bruta omitida, y para determinar las ventas omitidas remite al procedimiento de dif de inventario.</a:t>
            </a:r>
            <a:endParaRPr lang="es-AR" sz="1200" b="0" strike="noStrike" spc="-1">
              <a:solidFill>
                <a:srgbClr val="000000"/>
              </a:solidFill>
              <a:latin typeface="Arial"/>
            </a:endParaRPr>
          </a:p>
          <a:p>
            <a:pPr marL="314280" indent="-308160" defTabSz="914400">
              <a:lnSpc>
                <a:spcPct val="80000"/>
              </a:lnSpc>
              <a:spcBef>
                <a:spcPts val="799"/>
              </a:spcBef>
              <a:tabLst>
                <a:tab pos="0" algn="l"/>
              </a:tabLst>
            </a:pPr>
            <a:r>
              <a:rPr lang="es-AR" sz="1200" b="0" strike="noStrike" spc="-1">
                <a:solidFill>
                  <a:srgbClr val="000000"/>
                </a:solidFill>
                <a:latin typeface="Arial"/>
                <a:ea typeface="Arial"/>
              </a:rPr>
              <a:t>c) Método de Punto Fijo (Promedio de ventas en control por 5 días, X días hábiles del mes), si se hace x 3 meses, se puede aplicar al año, considerando estacionalidad . </a:t>
            </a:r>
            <a:endParaRPr lang="es-AR" sz="1200" b="0" strike="noStrike" spc="-1">
              <a:solidFill>
                <a:srgbClr val="000000"/>
              </a:solidFill>
              <a:latin typeface="Arial"/>
            </a:endParaRPr>
          </a:p>
          <a:p>
            <a:pPr marL="314280" indent="-308160" defTabSz="914400">
              <a:lnSpc>
                <a:spcPct val="80000"/>
              </a:lnSpc>
              <a:spcBef>
                <a:spcPts val="799"/>
              </a:spcBef>
              <a:tabLst>
                <a:tab pos="0" algn="l"/>
              </a:tabLst>
            </a:pPr>
            <a:r>
              <a:rPr lang="es-AR" sz="1200" b="0" strike="noStrike" spc="-1">
                <a:solidFill>
                  <a:srgbClr val="000000"/>
                </a:solidFill>
                <a:latin typeface="Arial"/>
                <a:ea typeface="Arial"/>
              </a:rPr>
              <a:t>d) Se puede aplicar la proporción determinada conforme inciso c) a los períodos fiscales no prescriptos.</a:t>
            </a:r>
            <a:endParaRPr lang="es-AR" sz="1200" b="0" strike="noStrike" spc="-1">
              <a:solidFill>
                <a:srgbClr val="000000"/>
              </a:solidFill>
              <a:latin typeface="Arial"/>
            </a:endParaRPr>
          </a:p>
          <a:p>
            <a:pPr marL="314280" indent="-308160" defTabSz="914400">
              <a:lnSpc>
                <a:spcPct val="80000"/>
              </a:lnSpc>
              <a:spcBef>
                <a:spcPts val="799"/>
              </a:spcBef>
              <a:tabLst>
                <a:tab pos="0" algn="l"/>
              </a:tabLst>
            </a:pPr>
            <a:r>
              <a:rPr lang="es-AR" sz="1200" b="0" strike="noStrike" spc="-1">
                <a:solidFill>
                  <a:srgbClr val="000000"/>
                </a:solidFill>
                <a:latin typeface="Arial"/>
                <a:ea typeface="Arial"/>
              </a:rPr>
              <a:t>e) Coeficientes regresivos y progresivos sobre ingresos declarados (si no hay DDJJ y no se puede determinar por incisos anteriores)</a:t>
            </a:r>
            <a:endParaRPr lang="es-AR" sz="1200" b="0" strike="noStrike" spc="-1">
              <a:solidFill>
                <a:srgbClr val="000000"/>
              </a:solidFill>
              <a:latin typeface="Arial"/>
            </a:endParaRPr>
          </a:p>
          <a:p>
            <a:pPr marL="314280" indent="-308160" defTabSz="914400">
              <a:lnSpc>
                <a:spcPct val="80000"/>
              </a:lnSpc>
              <a:spcBef>
                <a:spcPts val="799"/>
              </a:spcBef>
              <a:tabLst>
                <a:tab pos="0" algn="l"/>
              </a:tabLst>
            </a:pPr>
            <a:r>
              <a:rPr lang="es-AR" sz="1200" b="0" strike="noStrike" spc="-1">
                <a:solidFill>
                  <a:srgbClr val="000000"/>
                </a:solidFill>
                <a:latin typeface="Arial"/>
                <a:ea typeface="Arial"/>
              </a:rPr>
              <a:t>e) Incrementos patrimoniales no justificados: + 10% en concepto de renta dispuesta</a:t>
            </a:r>
            <a:endParaRPr lang="es-AR" sz="1200" b="0" strike="noStrike" spc="-1">
              <a:solidFill>
                <a:srgbClr val="000000"/>
              </a:solidFill>
              <a:latin typeface="Arial"/>
            </a:endParaRPr>
          </a:p>
          <a:p>
            <a:pPr marL="314280" indent="-308160" defTabSz="914400">
              <a:lnSpc>
                <a:spcPct val="80000"/>
              </a:lnSpc>
              <a:spcBef>
                <a:spcPts val="799"/>
              </a:spcBef>
              <a:tabLst>
                <a:tab pos="0" algn="l"/>
              </a:tabLst>
            </a:pPr>
            <a:r>
              <a:rPr lang="es-AR" sz="1200" b="0" strike="noStrike" spc="-1">
                <a:solidFill>
                  <a:srgbClr val="000000"/>
                </a:solidFill>
                <a:latin typeface="Arial"/>
                <a:ea typeface="Arial"/>
              </a:rPr>
              <a:t>f) Depósitos bancarios: + 10% en concepto de renta dispuesta</a:t>
            </a:r>
            <a:endParaRPr lang="es-AR" sz="1200" b="0" strike="noStrike" spc="-1">
              <a:solidFill>
                <a:srgbClr val="000000"/>
              </a:solidFill>
              <a:latin typeface="Arial"/>
            </a:endParaRPr>
          </a:p>
          <a:p>
            <a:pPr marL="314280" indent="-308160" defTabSz="914400">
              <a:lnSpc>
                <a:spcPct val="80000"/>
              </a:lnSpc>
              <a:spcBef>
                <a:spcPts val="799"/>
              </a:spcBef>
              <a:tabLst>
                <a:tab pos="0" algn="l"/>
              </a:tabLst>
            </a:pPr>
            <a:r>
              <a:rPr lang="es-AR" sz="1200" b="0" strike="noStrike" spc="-1">
                <a:solidFill>
                  <a:srgbClr val="000000"/>
                </a:solidFill>
                <a:latin typeface="Arial"/>
                <a:ea typeface="Arial"/>
              </a:rPr>
              <a:t>g) Remuneraciones a personal no declarado y diferencias salariales no declaradas: + 10% en concepto de renta dispuesta</a:t>
            </a:r>
            <a:endParaRPr lang="es-AR" sz="1200" b="0" strike="noStrike" spc="-1">
              <a:solidFill>
                <a:srgbClr val="000000"/>
              </a:solidFill>
              <a:latin typeface="Arial"/>
            </a:endParaRPr>
          </a:p>
          <a:p>
            <a:pPr marL="314280" indent="-308160" defTabSz="914400">
              <a:lnSpc>
                <a:spcPct val="80000"/>
              </a:lnSpc>
              <a:spcBef>
                <a:spcPts val="799"/>
              </a:spcBef>
              <a:tabLst>
                <a:tab pos="0" algn="l"/>
              </a:tabLst>
            </a:pPr>
            <a:r>
              <a:rPr lang="es-AR" sz="1200" b="0" strike="noStrike" spc="-1">
                <a:solidFill>
                  <a:srgbClr val="000000"/>
                </a:solidFill>
                <a:latin typeface="Arial"/>
                <a:ea typeface="Arial"/>
              </a:rPr>
              <a:t>h) Importe de alquileres de inmuebles: ingreso bruto no inferior a 3 veces</a:t>
            </a:r>
            <a:endParaRPr lang="es-AR" sz="1200" b="0" strike="noStrike" spc="-1">
              <a:solidFill>
                <a:srgbClr val="000000"/>
              </a:solidFill>
              <a:latin typeface="Arial"/>
            </a:endParaRPr>
          </a:p>
        </p:txBody>
      </p:sp>
      <p:sp>
        <p:nvSpPr>
          <p:cNvPr id="173" name="CustomShape 2"/>
          <p:cNvSpPr/>
          <p:nvPr/>
        </p:nvSpPr>
        <p:spPr>
          <a:xfrm>
            <a:off x="0" y="0"/>
            <a:ext cx="8972640" cy="731160"/>
          </a:xfrm>
          <a:prstGeom prst="rect">
            <a:avLst/>
          </a:prstGeom>
          <a:noFill/>
          <a:ln w="0">
            <a:noFill/>
          </a:ln>
        </p:spPr>
        <p:style>
          <a:lnRef idx="0">
            <a:scrgbClr r="0" g="0" b="0"/>
          </a:lnRef>
          <a:fillRef idx="0">
            <a:scrgbClr r="0" g="0" b="0"/>
          </a:fillRef>
          <a:effectRef idx="0">
            <a:scrgbClr r="0" g="0" b="0"/>
          </a:effectRef>
          <a:fontRef idx="minor"/>
        </p:style>
        <p:txBody>
          <a:bodyPr lIns="90000" tIns="91440" rIns="90000" bIns="91440" anchor="t">
            <a:spAutoFit/>
          </a:bodyPr>
          <a:lstStyle/>
          <a:p>
            <a:pPr algn="ctr" defTabSz="914400">
              <a:lnSpc>
                <a:spcPct val="100000"/>
              </a:lnSpc>
            </a:pPr>
            <a:r>
              <a:rPr lang="es-AR" sz="3600" b="0" u="sng" strike="noStrike" spc="-1">
                <a:solidFill>
                  <a:srgbClr val="0033CC"/>
                </a:solidFill>
                <a:uFillTx/>
                <a:latin typeface="Arial"/>
                <a:ea typeface="Arial"/>
              </a:rPr>
              <a:t>TIPOS DE PRESUNCIONES</a:t>
            </a:r>
            <a:endParaRPr lang="es-AR" sz="3600" b="0" strike="noStrike" spc="-1">
              <a:solidFill>
                <a:srgbClr val="000000"/>
              </a:solidFill>
              <a:latin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74" name="CustomShape 1"/>
          <p:cNvSpPr/>
          <p:nvPr/>
        </p:nvSpPr>
        <p:spPr>
          <a:xfrm>
            <a:off x="611280" y="476280"/>
            <a:ext cx="8224200" cy="597960"/>
          </a:xfrm>
          <a:custGeom>
            <a:avLst/>
            <a:gdLst>
              <a:gd name="textAreaLeft" fmla="*/ 0 w 8224200"/>
              <a:gd name="textAreaRight" fmla="*/ 8224920 w 8224200"/>
              <a:gd name="textAreaTop" fmla="*/ 0 h 597960"/>
              <a:gd name="textAreaBottom" fmla="*/ 598680 h 59796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br>
              <a:rPr sz="1800"/>
            </a:br>
            <a:r>
              <a:rPr lang="es-AR" sz="3600" b="0" u="sng" strike="noStrike" spc="-1">
                <a:solidFill>
                  <a:srgbClr val="0033CC"/>
                </a:solidFill>
                <a:uFillTx/>
                <a:latin typeface="Arial"/>
                <a:ea typeface="Arial"/>
              </a:rPr>
              <a:t>RESOLUCIÓN DETERMINATIVA</a:t>
            </a:r>
            <a:br>
              <a:rPr sz="3600"/>
            </a:br>
            <a:endParaRPr lang="es-AR" sz="3600" b="0" strike="noStrike" spc="-1">
              <a:solidFill>
                <a:srgbClr val="000000"/>
              </a:solidFill>
              <a:latin typeface="Arial"/>
            </a:endParaRPr>
          </a:p>
        </p:txBody>
      </p:sp>
      <p:sp>
        <p:nvSpPr>
          <p:cNvPr id="175" name="CustomShape 2"/>
          <p:cNvSpPr/>
          <p:nvPr/>
        </p:nvSpPr>
        <p:spPr>
          <a:xfrm>
            <a:off x="468360" y="981000"/>
            <a:ext cx="8224200" cy="4520520"/>
          </a:xfrm>
          <a:custGeom>
            <a:avLst/>
            <a:gdLst>
              <a:gd name="textAreaLeft" fmla="*/ 0 w 8224200"/>
              <a:gd name="textAreaRight" fmla="*/ 8224920 w 8224200"/>
              <a:gd name="textAreaTop" fmla="*/ 0 h 4520520"/>
              <a:gd name="textAreaBottom" fmla="*/ 4521240 h 452052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266400" indent="-245880" defTabSz="914400">
              <a:lnSpc>
                <a:spcPct val="80000"/>
              </a:lnSpc>
              <a:tabLst>
                <a:tab pos="0" algn="l"/>
              </a:tabLst>
            </a:pPr>
            <a:endParaRPr lang="es-AR" sz="1800" b="0" strike="noStrike" spc="-1">
              <a:solidFill>
                <a:srgbClr val="000000"/>
              </a:solidFill>
              <a:latin typeface="Arial"/>
            </a:endParaRPr>
          </a:p>
          <a:p>
            <a:pPr marL="264960" indent="-246240" defTabSz="914400">
              <a:lnSpc>
                <a:spcPct val="150000"/>
              </a:lnSpc>
              <a:buClr>
                <a:srgbClr val="000000"/>
              </a:buClr>
              <a:buFont typeface="Arial"/>
              <a:buAutoNum type="alphaLcParenR"/>
              <a:tabLst>
                <a:tab pos="0" algn="l"/>
              </a:tabLst>
            </a:pPr>
            <a:r>
              <a:rPr lang="es-AR" sz="1600" b="0" strike="noStrike" spc="-1">
                <a:solidFill>
                  <a:srgbClr val="000000"/>
                </a:solidFill>
                <a:latin typeface="Arial"/>
                <a:ea typeface="Arial"/>
              </a:rPr>
              <a:t>Resolución fundada con mención del derecho aplicado – Acto Administrativo</a:t>
            </a:r>
            <a:endParaRPr lang="es-AR" sz="1600" b="0" strike="noStrike" spc="-1">
              <a:solidFill>
                <a:srgbClr val="000000"/>
              </a:solidFill>
              <a:latin typeface="Arial"/>
            </a:endParaRPr>
          </a:p>
          <a:p>
            <a:pPr marL="264960" indent="-246240" defTabSz="914400">
              <a:lnSpc>
                <a:spcPct val="150000"/>
              </a:lnSpc>
              <a:buClr>
                <a:srgbClr val="000000"/>
              </a:buClr>
              <a:buFont typeface="Arial"/>
              <a:buAutoNum type="alphaLcParenR"/>
              <a:tabLst>
                <a:tab pos="0" algn="l"/>
              </a:tabLst>
            </a:pPr>
            <a:r>
              <a:rPr lang="es-AR" sz="1600" b="0" strike="noStrike" spc="-1">
                <a:solidFill>
                  <a:srgbClr val="000000"/>
                </a:solidFill>
                <a:latin typeface="Arial"/>
                <a:ea typeface="Arial"/>
              </a:rPr>
              <a:t>Competencia de la dependencia técnica jurídica de la DGR – Delegación</a:t>
            </a:r>
            <a:endParaRPr lang="es-AR" sz="1600" b="0" strike="noStrike" spc="-1">
              <a:solidFill>
                <a:srgbClr val="000000"/>
              </a:solidFill>
              <a:latin typeface="Arial"/>
            </a:endParaRPr>
          </a:p>
          <a:p>
            <a:pPr marL="264960" indent="-246240" defTabSz="914400">
              <a:lnSpc>
                <a:spcPct val="150000"/>
              </a:lnSpc>
              <a:buClr>
                <a:srgbClr val="000000"/>
              </a:buClr>
              <a:buFont typeface="Arial"/>
              <a:buAutoNum type="alphaLcParenR"/>
              <a:tabLst>
                <a:tab pos="0" algn="l"/>
              </a:tabLst>
            </a:pPr>
            <a:r>
              <a:rPr lang="es-AR" sz="1600" b="0" strike="noStrike" spc="-1">
                <a:solidFill>
                  <a:srgbClr val="000000"/>
                </a:solidFill>
                <a:latin typeface="Arial"/>
                <a:ea typeface="Arial"/>
              </a:rPr>
              <a:t>Indicación del tributo y del período fiscal correspondiente</a:t>
            </a:r>
            <a:endParaRPr lang="es-AR" sz="1600" b="0" strike="noStrike" spc="-1">
              <a:solidFill>
                <a:srgbClr val="000000"/>
              </a:solidFill>
              <a:latin typeface="Arial"/>
            </a:endParaRPr>
          </a:p>
          <a:p>
            <a:pPr marL="264960" indent="-246240" defTabSz="914400">
              <a:lnSpc>
                <a:spcPct val="150000"/>
              </a:lnSpc>
              <a:buClr>
                <a:srgbClr val="000000"/>
              </a:buClr>
              <a:buFont typeface="Arial"/>
              <a:buAutoNum type="alphaLcParenR"/>
              <a:tabLst>
                <a:tab pos="0" algn="l"/>
              </a:tabLst>
            </a:pPr>
            <a:r>
              <a:rPr lang="es-AR" sz="1600" b="0" strike="noStrike" spc="-1">
                <a:solidFill>
                  <a:srgbClr val="000000"/>
                </a:solidFill>
                <a:latin typeface="Arial"/>
                <a:ea typeface="Arial"/>
              </a:rPr>
              <a:t>Apreciación de las pruebas y de las defensas alegadas por el contribuyente</a:t>
            </a:r>
            <a:endParaRPr lang="es-AR" sz="1600" b="0" strike="noStrike" spc="-1">
              <a:solidFill>
                <a:srgbClr val="000000"/>
              </a:solidFill>
              <a:latin typeface="Arial"/>
            </a:endParaRPr>
          </a:p>
          <a:p>
            <a:pPr marL="264960" indent="-246240" defTabSz="914400">
              <a:lnSpc>
                <a:spcPct val="150000"/>
              </a:lnSpc>
              <a:buClr>
                <a:srgbClr val="000000"/>
              </a:buClr>
              <a:buFont typeface="Arial"/>
              <a:buAutoNum type="alphaLcParenR"/>
              <a:tabLst>
                <a:tab pos="0" algn="l"/>
              </a:tabLst>
            </a:pPr>
            <a:r>
              <a:rPr lang="es-AR" sz="1600" b="0" strike="noStrike" spc="-1">
                <a:solidFill>
                  <a:srgbClr val="000000"/>
                </a:solidFill>
                <a:latin typeface="Arial"/>
                <a:ea typeface="Arial"/>
              </a:rPr>
              <a:t>Elementos inductivos en caso de estimación sobre base presunta</a:t>
            </a:r>
            <a:endParaRPr lang="es-AR" sz="1600" b="0" strike="noStrike" spc="-1">
              <a:solidFill>
                <a:srgbClr val="000000"/>
              </a:solidFill>
              <a:latin typeface="Arial"/>
            </a:endParaRPr>
          </a:p>
          <a:p>
            <a:pPr marL="264960" indent="-246240" defTabSz="914400">
              <a:lnSpc>
                <a:spcPct val="150000"/>
              </a:lnSpc>
              <a:buClr>
                <a:srgbClr val="000000"/>
              </a:buClr>
              <a:buFont typeface="Arial"/>
              <a:buAutoNum type="alphaLcParenR"/>
              <a:tabLst>
                <a:tab pos="0" algn="l"/>
              </a:tabLst>
            </a:pPr>
            <a:r>
              <a:rPr lang="es-AR" sz="1600" b="0" strike="noStrike" spc="-1">
                <a:solidFill>
                  <a:srgbClr val="000000"/>
                </a:solidFill>
                <a:latin typeface="Arial"/>
                <a:ea typeface="Arial"/>
              </a:rPr>
              <a:t>Concluir trámites abiertos: 1) practicar la determinación de oficio o mantener las declaraciones juradas del contribuyente y/o 2) Sobreseer o sancionar al contribuyente de las imputaciones formuladas</a:t>
            </a:r>
            <a:endParaRPr lang="es-AR" sz="1600" b="0" strike="noStrike" spc="-1">
              <a:solidFill>
                <a:srgbClr val="000000"/>
              </a:solidFill>
              <a:latin typeface="Arial"/>
            </a:endParaRPr>
          </a:p>
          <a:p>
            <a:pPr marL="264960" indent="-246240" defTabSz="914400">
              <a:lnSpc>
                <a:spcPct val="150000"/>
              </a:lnSpc>
              <a:buClr>
                <a:srgbClr val="000000"/>
              </a:buClr>
              <a:buFont typeface="Arial"/>
              <a:buAutoNum type="alphaLcParenR"/>
              <a:tabLst>
                <a:tab pos="0" algn="l"/>
              </a:tabLst>
            </a:pPr>
            <a:r>
              <a:rPr lang="es-AR" sz="1600" b="0" strike="noStrike" spc="-1">
                <a:solidFill>
                  <a:srgbClr val="000000"/>
                </a:solidFill>
                <a:latin typeface="Arial"/>
                <a:ea typeface="Arial"/>
              </a:rPr>
              <a:t>Extensión de responsabilidad solidaria</a:t>
            </a:r>
            <a:endParaRPr lang="es-AR" sz="1600" b="0" strike="noStrike" spc="-1">
              <a:solidFill>
                <a:srgbClr val="000000"/>
              </a:solidFill>
              <a:latin typeface="Arial"/>
            </a:endParaRPr>
          </a:p>
          <a:p>
            <a:pPr marL="264960" indent="-246240" defTabSz="914400">
              <a:lnSpc>
                <a:spcPct val="150000"/>
              </a:lnSpc>
              <a:buClr>
                <a:srgbClr val="000000"/>
              </a:buClr>
              <a:buFont typeface="Arial"/>
              <a:buAutoNum type="alphaLcParenR"/>
              <a:tabLst>
                <a:tab pos="0" algn="l"/>
              </a:tabLst>
            </a:pPr>
            <a:r>
              <a:rPr lang="es-AR" sz="1600" b="0" strike="noStrike" spc="-1">
                <a:solidFill>
                  <a:srgbClr val="000000"/>
                </a:solidFill>
                <a:latin typeface="Arial"/>
                <a:ea typeface="Arial"/>
              </a:rPr>
              <a:t>Intimación al pago del impuesto adeudado, sus intereses y de la multa aplicada dentro del plazo de 15 días de notificado al contribuyente, No es necesario liquidar intereses.</a:t>
            </a:r>
            <a:endParaRPr lang="es-AR" sz="1600" b="0" strike="noStrike" spc="-1">
              <a:solidFill>
                <a:srgbClr val="000000"/>
              </a:solidFill>
              <a:latin typeface="Arial"/>
            </a:endParaRPr>
          </a:p>
          <a:p>
            <a:pPr marL="266400" indent="-245880" defTabSz="914400">
              <a:lnSpc>
                <a:spcPct val="80000"/>
              </a:lnSpc>
              <a:spcBef>
                <a:spcPts val="799"/>
              </a:spcBef>
              <a:tabLst>
                <a:tab pos="0" algn="l"/>
              </a:tabLst>
            </a:pPr>
            <a:endParaRPr lang="es-AR" sz="1600" b="0" strike="noStrike" spc="-1">
              <a:solidFill>
                <a:srgbClr val="000000"/>
              </a:solidFill>
              <a:latin typeface="Arial"/>
            </a:endParaRPr>
          </a:p>
        </p:txBody>
      </p:sp>
      <p:sp>
        <p:nvSpPr>
          <p:cNvPr id="176" name="CustomShape 3"/>
          <p:cNvSpPr/>
          <p:nvPr/>
        </p:nvSpPr>
        <p:spPr>
          <a:xfrm>
            <a:off x="0" y="5759280"/>
            <a:ext cx="9138600" cy="109332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77" name="CustomShape 1"/>
          <p:cNvSpPr/>
          <p:nvPr/>
        </p:nvSpPr>
        <p:spPr>
          <a:xfrm>
            <a:off x="195480" y="42840"/>
            <a:ext cx="8371440" cy="1137600"/>
          </a:xfrm>
          <a:custGeom>
            <a:avLst/>
            <a:gdLst>
              <a:gd name="textAreaLeft" fmla="*/ 0 w 8371440"/>
              <a:gd name="textAreaRight" fmla="*/ 8372160 w 8371440"/>
              <a:gd name="textAreaTop" fmla="*/ 0 h 1137600"/>
              <a:gd name="textAreaBottom" fmla="*/ 1138320 h 113760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600" b="0" u="sng" strike="noStrike" spc="-1">
                <a:solidFill>
                  <a:srgbClr val="0033CC"/>
                </a:solidFill>
                <a:uFillTx/>
                <a:latin typeface="Arial"/>
                <a:ea typeface="Arial"/>
              </a:rPr>
              <a:t>RESOLUCIÓN DETERMINATIVA</a:t>
            </a:r>
            <a:endParaRPr lang="es-AR" sz="3600" b="0" strike="noStrike" spc="-1">
              <a:solidFill>
                <a:srgbClr val="000000"/>
              </a:solidFill>
              <a:latin typeface="Arial"/>
            </a:endParaRPr>
          </a:p>
        </p:txBody>
      </p:sp>
      <p:sp>
        <p:nvSpPr>
          <p:cNvPr id="178" name="CustomShape 2"/>
          <p:cNvSpPr/>
          <p:nvPr/>
        </p:nvSpPr>
        <p:spPr>
          <a:xfrm>
            <a:off x="360000" y="1008000"/>
            <a:ext cx="8224200" cy="4100040"/>
          </a:xfrm>
          <a:custGeom>
            <a:avLst/>
            <a:gdLst>
              <a:gd name="textAreaLeft" fmla="*/ 0 w 8224200"/>
              <a:gd name="textAreaRight" fmla="*/ 8224920 w 8224200"/>
              <a:gd name="textAreaTop" fmla="*/ 0 h 4100040"/>
              <a:gd name="textAreaBottom" fmla="*/ 4100760 h 4100040"/>
            </a:gdLst>
            <a:ahLst/>
            <a:cxnLst/>
            <a:rect l="textAreaLeft" t="textAreaTop" r="textAreaRight" b="textAreaBottom"/>
            <a:pathLst>
              <a:path w="21600" h="21600">
                <a:moveTo>
                  <a:pt x="0" y="0"/>
                </a:moveTo>
                <a:lnTo>
                  <a:pt x="21600" y="0"/>
                </a:lnTo>
                <a:lnTo>
                  <a:pt x="21600" y="21600"/>
                </a:lnTo>
                <a:lnTo>
                  <a:pt x="0" y="21600"/>
                </a:lnTo>
                <a:lnTo>
                  <a:pt x="0" y="0"/>
                </a:lnTo>
                <a:close/>
              </a:path>
            </a:pathLst>
          </a:cu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216000" indent="-124920" algn="just" defTabSz="914400">
              <a:lnSpc>
                <a:spcPct val="90000"/>
              </a:lnSpc>
              <a:buClr>
                <a:srgbClr val="000000"/>
              </a:buClr>
              <a:buFont typeface="Arial"/>
              <a:buChar char="•"/>
            </a:pPr>
            <a:r>
              <a:rPr lang="es-AR" sz="2000" b="0" strike="noStrike" spc="-1">
                <a:solidFill>
                  <a:srgbClr val="000000"/>
                </a:solidFill>
                <a:latin typeface="Arial"/>
                <a:ea typeface="Arial"/>
              </a:rPr>
              <a:t> Notificación: debe conceder vista por 15 días hábiles e indicar el recurso procedente. Suspende prescripción de las acciones del Fisco por 1 año, en caso de recurso se extiende hasta 180 días de la notificación de la resolución recursiva </a:t>
            </a:r>
            <a:endParaRPr lang="es-AR" sz="2000" b="0" strike="noStrike" spc="-1">
              <a:solidFill>
                <a:srgbClr val="000000"/>
              </a:solidFill>
              <a:latin typeface="Arial"/>
            </a:endParaRPr>
          </a:p>
          <a:p>
            <a:pPr algn="just" defTabSz="914400">
              <a:lnSpc>
                <a:spcPct val="90000"/>
              </a:lnSpc>
              <a:spcBef>
                <a:spcPts val="799"/>
              </a:spcBef>
            </a:pPr>
            <a:endParaRPr lang="es-AR" sz="2000" b="0" strike="noStrike" spc="-1">
              <a:solidFill>
                <a:srgbClr val="000000"/>
              </a:solidFill>
              <a:latin typeface="Arial"/>
            </a:endParaRPr>
          </a:p>
          <a:p>
            <a:pPr marL="216000" indent="-124920" algn="just" defTabSz="914400">
              <a:lnSpc>
                <a:spcPct val="90000"/>
              </a:lnSpc>
              <a:spcBef>
                <a:spcPts val="799"/>
              </a:spcBef>
              <a:buClr>
                <a:srgbClr val="000000"/>
              </a:buClr>
              <a:buFont typeface="Arial"/>
              <a:buChar char="•"/>
            </a:pPr>
            <a:r>
              <a:rPr lang="es-AR" sz="2000" b="0" strike="noStrike" spc="-1">
                <a:solidFill>
                  <a:srgbClr val="000000"/>
                </a:solidFill>
                <a:latin typeface="Arial"/>
                <a:ea typeface="Arial"/>
              </a:rPr>
              <a:t> Posible modificación de la determinación de oficio firme (art. 250 CF TO 2024):</a:t>
            </a:r>
            <a:endParaRPr lang="es-AR" sz="2000" b="0" strike="noStrike" spc="-1">
              <a:solidFill>
                <a:srgbClr val="000000"/>
              </a:solidFill>
              <a:latin typeface="Arial"/>
            </a:endParaRPr>
          </a:p>
          <a:p>
            <a:pPr algn="just" defTabSz="914400">
              <a:lnSpc>
                <a:spcPct val="90000"/>
              </a:lnSpc>
              <a:spcBef>
                <a:spcPts val="799"/>
              </a:spcBef>
            </a:pPr>
            <a:r>
              <a:rPr lang="es-AR" sz="2000" b="0" strike="noStrike" spc="-1">
                <a:solidFill>
                  <a:srgbClr val="000000"/>
                </a:solidFill>
                <a:latin typeface="Arial"/>
                <a:ea typeface="Arial"/>
              </a:rPr>
              <a:t>a) Por determinación con carácter parcial</a:t>
            </a:r>
            <a:endParaRPr lang="es-AR" sz="2000" b="0" strike="noStrike" spc="-1">
              <a:solidFill>
                <a:srgbClr val="000000"/>
              </a:solidFill>
              <a:latin typeface="Arial"/>
            </a:endParaRPr>
          </a:p>
          <a:p>
            <a:pPr algn="just" defTabSz="914400">
              <a:lnSpc>
                <a:spcPct val="90000"/>
              </a:lnSpc>
              <a:spcBef>
                <a:spcPts val="799"/>
              </a:spcBef>
            </a:pPr>
            <a:r>
              <a:rPr lang="es-AR" sz="2000" b="0" strike="noStrike" spc="-1">
                <a:solidFill>
                  <a:srgbClr val="000000"/>
                </a:solidFill>
                <a:latin typeface="Arial"/>
                <a:ea typeface="Arial"/>
              </a:rPr>
              <a:t>b) Nuevos elementos de juicio o por error, omisión o dolo en la exhibición o consideración de los que sirvieron de base a la determinación anterior</a:t>
            </a:r>
            <a:endParaRPr lang="es-AR" sz="2000" b="0" strike="noStrike" spc="-1">
              <a:solidFill>
                <a:srgbClr val="000000"/>
              </a:solidFill>
              <a:latin typeface="Arial"/>
            </a:endParaRPr>
          </a:p>
          <a:p>
            <a:pPr algn="just" defTabSz="914400">
              <a:lnSpc>
                <a:spcPct val="90000"/>
              </a:lnSpc>
              <a:spcBef>
                <a:spcPts val="799"/>
              </a:spcBef>
            </a:pPr>
            <a:endParaRPr lang="es-AR" sz="2000" b="0" strike="noStrike" spc="-1">
              <a:solidFill>
                <a:srgbClr val="000000"/>
              </a:solidFill>
              <a:latin typeface="Arial"/>
            </a:endParaRPr>
          </a:p>
          <a:p>
            <a:pPr marL="216000" indent="-124920" algn="just" defTabSz="914400">
              <a:lnSpc>
                <a:spcPct val="90000"/>
              </a:lnSpc>
              <a:spcBef>
                <a:spcPts val="799"/>
              </a:spcBef>
              <a:buClr>
                <a:srgbClr val="000000"/>
              </a:buClr>
              <a:buFont typeface="Arial"/>
              <a:buChar char="•"/>
            </a:pPr>
            <a:r>
              <a:rPr lang="es-AR" sz="2000" b="0" strike="noStrike" spc="-1">
                <a:solidFill>
                  <a:srgbClr val="000000"/>
                </a:solidFill>
                <a:latin typeface="Arial"/>
                <a:ea typeface="Arial"/>
              </a:rPr>
              <a:t> Determinación inferior a la realidad: Subsiste la obligación de pago</a:t>
            </a:r>
            <a:endParaRPr lang="es-AR" sz="2000" b="0" strike="noStrike" spc="-1">
              <a:solidFill>
                <a:srgbClr val="000000"/>
              </a:solidFill>
              <a:latin typeface="Arial"/>
            </a:endParaRPr>
          </a:p>
        </p:txBody>
      </p:sp>
      <p:sp>
        <p:nvSpPr>
          <p:cNvPr id="179" name="CustomShape 3"/>
          <p:cNvSpPr/>
          <p:nvPr/>
        </p:nvSpPr>
        <p:spPr>
          <a:xfrm>
            <a:off x="0" y="5759280"/>
            <a:ext cx="9138600" cy="109332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56" name="CustomShape 1"/>
          <p:cNvSpPr/>
          <p:nvPr/>
        </p:nvSpPr>
        <p:spPr>
          <a:xfrm>
            <a:off x="395280" y="260280"/>
            <a:ext cx="8286480" cy="1420560"/>
          </a:xfrm>
          <a:prstGeom prst="rect">
            <a:avLst/>
          </a:prstGeom>
          <a:noFill/>
          <a:ln w="0">
            <a:noFill/>
          </a:ln>
        </p:spPr>
        <p:style>
          <a:lnRef idx="0">
            <a:scrgbClr r="0" g="0" b="0"/>
          </a:lnRef>
          <a:fillRef idx="0">
            <a:scrgbClr r="0" g="0" b="0"/>
          </a:fillRef>
          <a:effectRef idx="0">
            <a:scrgbClr r="0" g="0" b="0"/>
          </a:effectRef>
          <a:fontRef idx="minor"/>
        </p:style>
        <p:txBody>
          <a:bodyPr lIns="99360" tIns="56160" rIns="99360" bIns="56160" anchor="ctr">
            <a:noAutofit/>
          </a:bodyPr>
          <a:lstStyle/>
          <a:p>
            <a:pPr algn="ctr" defTabSz="914400">
              <a:lnSpc>
                <a:spcPct val="100000"/>
              </a:lnSpc>
            </a:pPr>
            <a:r>
              <a:rPr lang="es-AR" sz="2400" b="0" u="sng" strike="noStrike" spc="-1">
                <a:solidFill>
                  <a:srgbClr val="0033CC"/>
                </a:solidFill>
                <a:uFillTx/>
                <a:latin typeface="Arial"/>
                <a:ea typeface="Arial"/>
              </a:rPr>
              <a:t>PROCEDIMIENTO TRIBUTARIO COMO PROCEDIMIENTO ADMINISTRATIVO ESPECIAL</a:t>
            </a:r>
            <a:endParaRPr lang="es-AR" sz="2400" b="0" strike="noStrike" spc="-1">
              <a:solidFill>
                <a:srgbClr val="000000"/>
              </a:solidFill>
              <a:latin typeface="Arial"/>
            </a:endParaRPr>
          </a:p>
        </p:txBody>
      </p:sp>
      <p:sp>
        <p:nvSpPr>
          <p:cNvPr id="57" name="CustomShape 2"/>
          <p:cNvSpPr/>
          <p:nvPr/>
        </p:nvSpPr>
        <p:spPr>
          <a:xfrm>
            <a:off x="709560" y="1368360"/>
            <a:ext cx="7565760" cy="3693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algn="just" defTabSz="914400">
              <a:lnSpc>
                <a:spcPct val="80000"/>
              </a:lnSpc>
            </a:pPr>
            <a:endParaRPr lang="es-AR" sz="1800" b="0" strike="noStrike" spc="-1">
              <a:solidFill>
                <a:srgbClr val="000000"/>
              </a:solidFill>
              <a:latin typeface="Arial"/>
            </a:endParaRPr>
          </a:p>
          <a:p>
            <a:pPr algn="just" defTabSz="914400">
              <a:lnSpc>
                <a:spcPct val="80000"/>
              </a:lnSpc>
            </a:pPr>
            <a:r>
              <a:rPr lang="es-AR" sz="1800" b="0" strike="noStrike" spc="-1">
                <a:solidFill>
                  <a:srgbClr val="000000"/>
                </a:solidFill>
                <a:latin typeface="Arial"/>
                <a:ea typeface="Arial"/>
              </a:rPr>
              <a:t>Especialidad: Fallo “Club Mediterranee Argentina S.R.L. y otros C/GCBA S/Medida Cautelar” voto del Dr. Corti expresó “Por cierto, </a:t>
            </a:r>
            <a:r>
              <a:rPr lang="es-AR" sz="1800" b="1" strike="noStrike" spc="-1">
                <a:solidFill>
                  <a:srgbClr val="000000"/>
                </a:solidFill>
                <a:latin typeface="Arial"/>
                <a:ea typeface="Arial"/>
              </a:rPr>
              <a:t>el legislador puede establecer reglas específicas para el procedimiento administrativo de contenido tributario</a:t>
            </a:r>
            <a:r>
              <a:rPr lang="es-AR" sz="1800" b="0" strike="noStrike" spc="-1">
                <a:solidFill>
                  <a:srgbClr val="000000"/>
                </a:solidFill>
                <a:latin typeface="Arial"/>
                <a:ea typeface="Arial"/>
              </a:rPr>
              <a:t>, tal como efectivamente lo hace al dictar el Código fiscal. Si se analiza este Código se percibe que no se ha sustituido por completo el procedimiento administrativo general, sino que, de forma particularizada, se dispusieron algunas reglas especiales, </a:t>
            </a:r>
            <a:r>
              <a:rPr lang="es-AR" sz="1800" b="1" strike="noStrike" spc="-1">
                <a:solidFill>
                  <a:srgbClr val="000000"/>
                </a:solidFill>
                <a:latin typeface="Arial"/>
                <a:ea typeface="Arial"/>
              </a:rPr>
              <a:t>en atención a las singularidades de la materia tributaria</a:t>
            </a:r>
            <a:r>
              <a:rPr lang="es-AR" sz="1800" b="0" strike="noStrike" spc="-1">
                <a:solidFill>
                  <a:srgbClr val="000000"/>
                </a:solidFill>
                <a:latin typeface="Arial"/>
                <a:ea typeface="Arial"/>
              </a:rPr>
              <a:t>, que tienen primacía sobre la ley administrativa general, cfr. art. 127, CF 2003.”</a:t>
            </a:r>
            <a:endParaRPr lang="es-AR" sz="1800" b="0" strike="noStrike" spc="-1">
              <a:solidFill>
                <a:srgbClr val="000000"/>
              </a:solidFill>
              <a:latin typeface="Arial"/>
            </a:endParaRPr>
          </a:p>
          <a:p>
            <a:pPr algn="just" defTabSz="914400">
              <a:lnSpc>
                <a:spcPct val="80000"/>
              </a:lnSpc>
              <a:spcBef>
                <a:spcPts val="601"/>
              </a:spcBef>
            </a:pPr>
            <a:endParaRPr lang="es-AR" sz="1800" b="0" strike="noStrike" spc="-1">
              <a:solidFill>
                <a:srgbClr val="000000"/>
              </a:solidFill>
              <a:latin typeface="Arial"/>
            </a:endParaRPr>
          </a:p>
        </p:txBody>
      </p:sp>
      <p:sp>
        <p:nvSpPr>
          <p:cNvPr id="58"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0" name="CustomShape 1"/>
          <p:cNvSpPr/>
          <p:nvPr/>
        </p:nvSpPr>
        <p:spPr>
          <a:xfrm>
            <a:off x="395280" y="260280"/>
            <a:ext cx="8286480" cy="6285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000" b="0" u="sng" strike="noStrike" spc="-1">
                <a:solidFill>
                  <a:srgbClr val="0033CC"/>
                </a:solidFill>
                <a:uFillTx/>
                <a:latin typeface="Arial"/>
                <a:ea typeface="Arial"/>
              </a:rPr>
              <a:t>RÉGIMEN INFRACCIONAL</a:t>
            </a:r>
            <a:endParaRPr lang="es-AR" sz="3000" b="0" strike="noStrike" spc="-1">
              <a:solidFill>
                <a:srgbClr val="000000"/>
              </a:solidFill>
              <a:latin typeface="Arial"/>
            </a:endParaRPr>
          </a:p>
        </p:txBody>
      </p:sp>
      <p:sp>
        <p:nvSpPr>
          <p:cNvPr id="181" name="CustomShape 2"/>
          <p:cNvSpPr/>
          <p:nvPr/>
        </p:nvSpPr>
        <p:spPr>
          <a:xfrm>
            <a:off x="280440" y="948240"/>
            <a:ext cx="8632800" cy="47134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341280" indent="-314640" defTabSz="914400">
              <a:lnSpc>
                <a:spcPct val="80000"/>
              </a:lnSpc>
              <a:tabLst>
                <a:tab pos="0" algn="l"/>
              </a:tabLst>
            </a:pPr>
            <a:endParaRPr lang="es-AR" sz="1800" b="0" strike="noStrike" spc="-1">
              <a:solidFill>
                <a:srgbClr val="000000"/>
              </a:solidFill>
              <a:latin typeface="Arial"/>
            </a:endParaRPr>
          </a:p>
          <a:p>
            <a:pPr marL="24480" indent="-314640" algn="just" defTabSz="914400">
              <a:lnSpc>
                <a:spcPct val="80000"/>
              </a:lnSpc>
              <a:spcBef>
                <a:spcPts val="499"/>
              </a:spcBef>
              <a:tabLst>
                <a:tab pos="0" algn="l"/>
              </a:tabLst>
            </a:pPr>
            <a:r>
              <a:rPr lang="es-AR" sz="1800" b="0" strike="noStrike" spc="-1">
                <a:solidFill>
                  <a:srgbClr val="000000"/>
                </a:solidFill>
                <a:latin typeface="Arial"/>
                <a:ea typeface="Arial"/>
              </a:rPr>
              <a:t>Dentro de los ilícitos Tributarios hay dos estratos:</a:t>
            </a:r>
            <a:endParaRPr lang="es-AR" sz="1800" b="0" strike="noStrike" spc="-1">
              <a:solidFill>
                <a:srgbClr val="000000"/>
              </a:solidFill>
              <a:latin typeface="Arial"/>
            </a:endParaRPr>
          </a:p>
          <a:p>
            <a:pPr marL="24480" indent="-314640" algn="just" defTabSz="914400">
              <a:lnSpc>
                <a:spcPct val="80000"/>
              </a:lnSpc>
              <a:spcBef>
                <a:spcPts val="499"/>
              </a:spcBef>
              <a:tabLst>
                <a:tab pos="0" algn="l"/>
              </a:tabLst>
            </a:pPr>
            <a:endParaRPr lang="es-AR" sz="1800" b="0" strike="noStrike" spc="-1">
              <a:solidFill>
                <a:srgbClr val="000000"/>
              </a:solidFill>
              <a:latin typeface="Arial"/>
            </a:endParaRPr>
          </a:p>
          <a:p>
            <a:pPr marL="341280" indent="-302040" algn="just" defTabSz="914400">
              <a:lnSpc>
                <a:spcPct val="80000"/>
              </a:lnSpc>
              <a:spcBef>
                <a:spcPts val="499"/>
              </a:spcBef>
              <a:buClr>
                <a:srgbClr val="000000"/>
              </a:buClr>
              <a:buFont typeface="Arial"/>
              <a:buChar char="•"/>
              <a:tabLst>
                <a:tab pos="0" algn="l"/>
              </a:tabLst>
            </a:pPr>
            <a:r>
              <a:rPr lang="es-AR" sz="1800" b="0" strike="noStrike" spc="-1">
                <a:solidFill>
                  <a:srgbClr val="000000"/>
                </a:solidFill>
                <a:latin typeface="Arial"/>
                <a:ea typeface="Arial"/>
              </a:rPr>
              <a:t>DELITOS TRIBUTARIOS: Tipificados en el Régimen Penal Tributario Ley 27.430 que incluye las haciendas públicas locales desde 2012.</a:t>
            </a:r>
            <a:endParaRPr lang="es-AR" sz="1800" b="0" strike="noStrike" spc="-1">
              <a:solidFill>
                <a:srgbClr val="000000"/>
              </a:solidFill>
              <a:latin typeface="Arial"/>
            </a:endParaRPr>
          </a:p>
          <a:p>
            <a:pPr marL="457200" algn="just" defTabSz="914400">
              <a:lnSpc>
                <a:spcPct val="80000"/>
              </a:lnSpc>
              <a:spcBef>
                <a:spcPts val="499"/>
              </a:spcBef>
              <a:tabLst>
                <a:tab pos="0" algn="l"/>
              </a:tabLst>
            </a:pPr>
            <a:endParaRPr lang="es-AR" sz="1800" b="0" strike="noStrike" spc="-1">
              <a:solidFill>
                <a:srgbClr val="000000"/>
              </a:solidFill>
              <a:latin typeface="Arial"/>
            </a:endParaRPr>
          </a:p>
          <a:p>
            <a:pPr marL="341280" indent="-302040" algn="just" defTabSz="914400">
              <a:lnSpc>
                <a:spcPct val="80000"/>
              </a:lnSpc>
              <a:spcBef>
                <a:spcPts val="499"/>
              </a:spcBef>
              <a:buClr>
                <a:srgbClr val="000000"/>
              </a:buClr>
              <a:buFont typeface="Arial"/>
              <a:buChar char="•"/>
              <a:tabLst>
                <a:tab pos="0" algn="l"/>
              </a:tabLst>
            </a:pPr>
            <a:r>
              <a:rPr lang="es-AR" sz="1800" b="0" strike="noStrike" spc="-1">
                <a:solidFill>
                  <a:srgbClr val="000000"/>
                </a:solidFill>
                <a:latin typeface="Arial"/>
                <a:ea typeface="Arial"/>
              </a:rPr>
              <a:t>INFRACCIONES TRIBUTARIAS: Tipificadas a nivel nacional en la Ley 11.683 y en los Códigos Fiscales en las diversas jurisdicciones locales.</a:t>
            </a:r>
            <a:endParaRPr lang="es-AR" sz="1800" b="0" strike="noStrike" spc="-1">
              <a:solidFill>
                <a:srgbClr val="000000"/>
              </a:solidFill>
              <a:latin typeface="Arial"/>
            </a:endParaRPr>
          </a:p>
          <a:p>
            <a:pPr marL="457200" algn="just" defTabSz="914400">
              <a:lnSpc>
                <a:spcPct val="80000"/>
              </a:lnSpc>
              <a:spcBef>
                <a:spcPts val="499"/>
              </a:spcBef>
              <a:tabLst>
                <a:tab pos="0" algn="l"/>
              </a:tabLst>
            </a:pPr>
            <a:endParaRPr lang="es-AR" sz="1800" b="0" strike="noStrike" spc="-1">
              <a:solidFill>
                <a:srgbClr val="000000"/>
              </a:solidFill>
              <a:latin typeface="Arial"/>
            </a:endParaRPr>
          </a:p>
          <a:p>
            <a:pPr marL="457200" algn="just" defTabSz="914400">
              <a:lnSpc>
                <a:spcPct val="80000"/>
              </a:lnSpc>
              <a:spcBef>
                <a:spcPts val="499"/>
              </a:spcBef>
              <a:tabLst>
                <a:tab pos="0" algn="l"/>
              </a:tabLst>
            </a:pPr>
            <a:r>
              <a:rPr lang="es-AR" sz="1800" b="0" strike="noStrike" spc="-1">
                <a:solidFill>
                  <a:srgbClr val="000000"/>
                </a:solidFill>
                <a:latin typeface="Arial"/>
                <a:ea typeface="Arial"/>
              </a:rPr>
              <a:t>En cuanto a las infracciones tributarias, la jurisprudencia de la CSJN (Fallos Parafina del Plata S.A., Usandizaga, Perrone y Juliarena S.R.L.) reconoció la naturaleza penal de las mismas, siéndoles aplicable entonces los principios del Derecho Penal, como ser: Legalidad, tipicidad, culpabilidad, personalidad de la pena, non bis in idem, razonabilidad y debido proceso.</a:t>
            </a:r>
            <a:endParaRPr lang="es-AR" sz="1800" b="0" strike="noStrike" spc="-1">
              <a:solidFill>
                <a:srgbClr val="000000"/>
              </a:solidFill>
              <a:latin typeface="Arial"/>
            </a:endParaRPr>
          </a:p>
          <a:p>
            <a:pPr marL="457200" algn="just" defTabSz="914400">
              <a:lnSpc>
                <a:spcPct val="80000"/>
              </a:lnSpc>
              <a:spcBef>
                <a:spcPts val="499"/>
              </a:spcBef>
              <a:tabLst>
                <a:tab pos="0" algn="l"/>
              </a:tabLst>
            </a:pPr>
            <a:endParaRPr lang="es-AR" sz="1800" b="0" strike="noStrike" spc="-1">
              <a:solidFill>
                <a:srgbClr val="000000"/>
              </a:solidFill>
              <a:latin typeface="Arial"/>
            </a:endParaRPr>
          </a:p>
          <a:p>
            <a:pPr marL="457200" algn="just" defTabSz="914400">
              <a:lnSpc>
                <a:spcPct val="80000"/>
              </a:lnSpc>
              <a:spcBef>
                <a:spcPts val="499"/>
              </a:spcBef>
              <a:tabLst>
                <a:tab pos="0" algn="l"/>
              </a:tabLst>
            </a:pPr>
            <a:r>
              <a:rPr lang="es-AR" sz="1800" b="0" strike="noStrike" spc="-1">
                <a:solidFill>
                  <a:srgbClr val="000000"/>
                </a:solidFill>
                <a:latin typeface="Arial"/>
                <a:ea typeface="Arial"/>
              </a:rPr>
              <a:t>A su vez, al poseer naturaleza penal, es importante analizar el bien jurídico (entidad preexistente a la norma) tutelado por la norma legal y cuya lesión o puesta en peligro es necesaria para la aparición del ilícito. </a:t>
            </a:r>
            <a:endParaRPr lang="es-AR" sz="1800" b="0" strike="noStrike" spc="-1">
              <a:solidFill>
                <a:srgbClr val="000000"/>
              </a:solidFill>
              <a:latin typeface="Arial"/>
            </a:endParaRPr>
          </a:p>
          <a:p>
            <a:pPr marL="341280" indent="-314640" algn="just" defTabSz="914400">
              <a:lnSpc>
                <a:spcPct val="80000"/>
              </a:lnSpc>
              <a:spcBef>
                <a:spcPts val="499"/>
              </a:spcBef>
              <a:tabLst>
                <a:tab pos="0" algn="l"/>
              </a:tabLst>
            </a:pPr>
            <a:endParaRPr lang="es-AR" sz="1800" b="0" strike="noStrike" spc="-1">
              <a:solidFill>
                <a:srgbClr val="000000"/>
              </a:solidFill>
              <a:latin typeface="Arial"/>
            </a:endParaRPr>
          </a:p>
          <a:p>
            <a:pPr marL="341280" indent="-314640" algn="just" defTabSz="914400">
              <a:lnSpc>
                <a:spcPct val="80000"/>
              </a:lnSpc>
              <a:spcBef>
                <a:spcPts val="499"/>
              </a:spcBef>
              <a:tabLst>
                <a:tab pos="0" algn="l"/>
              </a:tabLst>
            </a:pPr>
            <a:endParaRPr lang="es-AR" sz="1800" b="0" strike="noStrike" spc="-1">
              <a:solidFill>
                <a:srgbClr val="000000"/>
              </a:solidFill>
              <a:latin typeface="Arial"/>
            </a:endParaRPr>
          </a:p>
          <a:p>
            <a:pPr marL="341280" indent="-314640" algn="just" defTabSz="914400">
              <a:lnSpc>
                <a:spcPct val="80000"/>
              </a:lnSpc>
              <a:spcBef>
                <a:spcPts val="499"/>
              </a:spcBef>
              <a:tabLst>
                <a:tab pos="0" algn="l"/>
              </a:tabLst>
            </a:pPr>
            <a:endParaRPr lang="es-AR" sz="1800" b="0" strike="noStrike" spc="-1">
              <a:solidFill>
                <a:srgbClr val="000000"/>
              </a:solidFill>
              <a:latin typeface="Arial"/>
            </a:endParaRPr>
          </a:p>
          <a:p>
            <a:pPr marL="341280" indent="-314640" defTabSz="914400">
              <a:lnSpc>
                <a:spcPct val="100000"/>
              </a:lnSpc>
              <a:tabLst>
                <a:tab pos="0" algn="l"/>
              </a:tabLst>
            </a:pPr>
            <a:endParaRPr lang="es-AR" sz="1800" b="0" strike="noStrike" spc="-1">
              <a:solidFill>
                <a:srgbClr val="000000"/>
              </a:solidFill>
              <a:latin typeface="Arial"/>
            </a:endParaRPr>
          </a:p>
        </p:txBody>
      </p:sp>
      <p:sp>
        <p:nvSpPr>
          <p:cNvPr id="182" name="CustomShape 3"/>
          <p:cNvSpPr/>
          <p:nvPr/>
        </p:nvSpPr>
        <p:spPr>
          <a:xfrm>
            <a:off x="0" y="5759280"/>
            <a:ext cx="9138960" cy="1093680"/>
          </a:xfrm>
          <a:prstGeom prst="rect">
            <a:avLst/>
          </a:prstGeom>
          <a:blipFill rotWithShape="0">
            <a:blip r:embed="rId3"/>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83" name="CustomShape 1"/>
          <p:cNvSpPr/>
          <p:nvPr/>
        </p:nvSpPr>
        <p:spPr>
          <a:xfrm>
            <a:off x="554040" y="144360"/>
            <a:ext cx="8224560" cy="136332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000" b="0" u="sng" strike="noStrike" spc="-1">
                <a:solidFill>
                  <a:srgbClr val="0033CC"/>
                </a:solidFill>
                <a:uFillTx/>
                <a:latin typeface="Arial"/>
                <a:ea typeface="Arial"/>
              </a:rPr>
              <a:t>PARTICULARIDADES DE LA  DETERMINACIÓN CON INCIDENCIA PENAL</a:t>
            </a:r>
            <a:endParaRPr lang="es-AR" sz="3000" b="0" strike="noStrike" spc="-1">
              <a:solidFill>
                <a:srgbClr val="000000"/>
              </a:solidFill>
              <a:latin typeface="Arial"/>
            </a:endParaRPr>
          </a:p>
        </p:txBody>
      </p:sp>
      <p:sp>
        <p:nvSpPr>
          <p:cNvPr id="184" name="CustomShape 2"/>
          <p:cNvSpPr/>
          <p:nvPr/>
        </p:nvSpPr>
        <p:spPr>
          <a:xfrm>
            <a:off x="457200" y="1440000"/>
            <a:ext cx="8224560" cy="431460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216000" indent="-112320" algn="just" defTabSz="914400">
              <a:lnSpc>
                <a:spcPct val="80000"/>
              </a:lnSpc>
              <a:buClr>
                <a:srgbClr val="000000"/>
              </a:buClr>
              <a:buSzPct val="50000"/>
              <a:buFont typeface="Noto Sans Symbols"/>
              <a:buChar char="●"/>
            </a:pPr>
            <a:r>
              <a:rPr lang="es-AR" sz="1800" b="0" strike="noStrike" spc="-1">
                <a:solidFill>
                  <a:srgbClr val="000000"/>
                </a:solidFill>
                <a:latin typeface="Arial"/>
                <a:ea typeface="Arial"/>
              </a:rPr>
              <a:t> Arts. 157 a 166 del CF CABA </a:t>
            </a:r>
            <a:endParaRPr lang="es-AR" sz="1800" b="0" strike="noStrike" spc="-1">
              <a:solidFill>
                <a:srgbClr val="000000"/>
              </a:solidFill>
              <a:latin typeface="Arial"/>
            </a:endParaRPr>
          </a:p>
          <a:p>
            <a:pPr marL="216000" indent="-112320" algn="just" defTabSz="914400">
              <a:lnSpc>
                <a:spcPct val="80000"/>
              </a:lnSpc>
              <a:buClr>
                <a:srgbClr val="000000"/>
              </a:buClr>
              <a:buSzPct val="50000"/>
              <a:buFont typeface="Noto Sans Symbols"/>
              <a:buChar char="●"/>
            </a:pPr>
            <a:r>
              <a:rPr lang="es-AR" sz="1800" b="0" strike="noStrike" spc="-1">
                <a:solidFill>
                  <a:srgbClr val="000000"/>
                </a:solidFill>
                <a:latin typeface="Arial"/>
                <a:ea typeface="Arial"/>
              </a:rPr>
              <a:t> Procedimiento Interno – Disposición N.º 61-DGR-2017: desgloses y notificación al Departamento Penal Tributario de la Dirección General de Rentas– suspensión de sumario y abstención de instrucción (art. 142, inc. 2 CF y art. 20 RPT)</a:t>
            </a:r>
            <a:endParaRPr lang="es-AR" sz="1800" b="0" strike="noStrike" spc="-1">
              <a:solidFill>
                <a:srgbClr val="000000"/>
              </a:solidFill>
              <a:latin typeface="Arial"/>
            </a:endParaRPr>
          </a:p>
          <a:p>
            <a:pPr marL="216000" indent="-112320" algn="just" defTabSz="914400">
              <a:lnSpc>
                <a:spcPct val="80000"/>
              </a:lnSpc>
              <a:spcBef>
                <a:spcPts val="799"/>
              </a:spcBef>
              <a:buClr>
                <a:srgbClr val="000000"/>
              </a:buClr>
              <a:buSzPct val="50000"/>
              <a:buFont typeface="Noto Sans Symbols"/>
              <a:buChar char="●"/>
            </a:pPr>
            <a:r>
              <a:rPr lang="es-AR" sz="1800" b="0" strike="noStrike" spc="-1">
                <a:solidFill>
                  <a:srgbClr val="000000"/>
                </a:solidFill>
                <a:latin typeface="Arial"/>
                <a:ea typeface="Arial"/>
              </a:rPr>
              <a:t> Suspensión de la prescripción para imponer sanciones (art. 84 y ss)</a:t>
            </a:r>
            <a:endParaRPr lang="es-AR" sz="1800" b="0" strike="noStrike" spc="-1">
              <a:solidFill>
                <a:srgbClr val="000000"/>
              </a:solidFill>
              <a:latin typeface="Arial"/>
            </a:endParaRPr>
          </a:p>
          <a:p>
            <a:pPr marL="216000" indent="-112320" algn="just" defTabSz="914400">
              <a:lnSpc>
                <a:spcPct val="80000"/>
              </a:lnSpc>
              <a:spcBef>
                <a:spcPts val="799"/>
              </a:spcBef>
              <a:buClr>
                <a:srgbClr val="000000"/>
              </a:buClr>
              <a:buSzPct val="50000"/>
              <a:buFont typeface="Noto Sans Symbols"/>
              <a:buChar char="●"/>
            </a:pPr>
            <a:r>
              <a:rPr lang="es-AR" sz="1800" b="0" strike="noStrike" spc="-1">
                <a:solidFill>
                  <a:srgbClr val="000000"/>
                </a:solidFill>
                <a:latin typeface="Arial"/>
                <a:ea typeface="Arial"/>
              </a:rPr>
              <a:t> Denuncia penal a través de los funcionarios competentes una vez dictada la determinación de oficio. Supuestos en que no procede la determinación de oficio (art. 160 CF CABA y art. 18 del RPT)</a:t>
            </a:r>
            <a:endParaRPr lang="es-AR" sz="1800" b="0" strike="noStrike" spc="-1">
              <a:solidFill>
                <a:srgbClr val="000000"/>
              </a:solidFill>
              <a:latin typeface="Arial"/>
            </a:endParaRPr>
          </a:p>
          <a:p>
            <a:pPr marL="216000" indent="-112320" algn="just" defTabSz="914400">
              <a:lnSpc>
                <a:spcPct val="80000"/>
              </a:lnSpc>
              <a:spcBef>
                <a:spcPts val="799"/>
              </a:spcBef>
              <a:buClr>
                <a:srgbClr val="000000"/>
              </a:buClr>
              <a:buSzPct val="50000"/>
              <a:buFont typeface="Noto Sans Symbols"/>
              <a:buChar char="●"/>
            </a:pPr>
            <a:r>
              <a:rPr lang="es-AR" sz="1800" b="0" strike="noStrike" spc="-1">
                <a:solidFill>
                  <a:srgbClr val="000000"/>
                </a:solidFill>
                <a:latin typeface="Arial"/>
                <a:ea typeface="Arial"/>
              </a:rPr>
              <a:t> No denunciar frente a la inexistencia de conducta punible  Ajustes Técnicos y determinación sobre base presunta (art. 162 CF y art. 19 RPT)</a:t>
            </a:r>
            <a:endParaRPr lang="es-AR" sz="1800" b="0" strike="noStrike" spc="-1">
              <a:solidFill>
                <a:srgbClr val="000000"/>
              </a:solidFill>
              <a:latin typeface="Arial"/>
            </a:endParaRPr>
          </a:p>
          <a:p>
            <a:pPr marL="216000" indent="-112320" algn="just" defTabSz="914400">
              <a:lnSpc>
                <a:spcPct val="80000"/>
              </a:lnSpc>
              <a:spcBef>
                <a:spcPts val="799"/>
              </a:spcBef>
              <a:buClr>
                <a:srgbClr val="000000"/>
              </a:buClr>
              <a:buSzPct val="50000"/>
              <a:buFont typeface="Noto Sans Symbols"/>
              <a:buChar char="●"/>
            </a:pPr>
            <a:r>
              <a:rPr lang="es-AR" sz="1800" b="0" strike="noStrike" spc="-1">
                <a:solidFill>
                  <a:srgbClr val="000000"/>
                </a:solidFill>
                <a:latin typeface="Arial"/>
                <a:ea typeface="Arial"/>
              </a:rPr>
              <a:t> Posible aplicación de sanciones administrativas posteriores (art. 164 CF CABA y art. 17 RPT)</a:t>
            </a:r>
            <a:endParaRPr lang="es-AR" sz="1800" b="0" strike="noStrike" spc="-1">
              <a:solidFill>
                <a:srgbClr val="000000"/>
              </a:solidFill>
              <a:latin typeface="Arial"/>
            </a:endParaRPr>
          </a:p>
        </p:txBody>
      </p:sp>
      <p:sp>
        <p:nvSpPr>
          <p:cNvPr id="185"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186" name="CustomShape 1"/>
          <p:cNvSpPr/>
          <p:nvPr/>
        </p:nvSpPr>
        <p:spPr>
          <a:xfrm>
            <a:off x="0" y="0"/>
            <a:ext cx="9138960" cy="6852960"/>
          </a:xfrm>
          <a:prstGeom prst="rect">
            <a:avLst/>
          </a:prstGeom>
          <a:gradFill rotWithShape="0">
            <a:gsLst>
              <a:gs pos="0">
                <a:srgbClr val="666666"/>
              </a:gs>
              <a:gs pos="50000">
                <a:srgbClr val="3366FF"/>
              </a:gs>
              <a:gs pos="100000">
                <a:srgbClr val="666666"/>
              </a:gs>
            </a:gsLst>
            <a:lin ang="5400000"/>
          </a:grad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87" name="CustomShape 2"/>
          <p:cNvSpPr/>
          <p:nvPr/>
        </p:nvSpPr>
        <p:spPr>
          <a:xfrm>
            <a:off x="714240" y="1000080"/>
            <a:ext cx="7767360" cy="146484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endParaRPr lang="es-AR" sz="1800" b="0" strike="noStrike" spc="-1">
              <a:solidFill>
                <a:srgbClr val="000000"/>
              </a:solidFill>
              <a:latin typeface="Arial"/>
            </a:endParaRPr>
          </a:p>
          <a:p>
            <a:pPr algn="ctr" defTabSz="914400">
              <a:lnSpc>
                <a:spcPct val="100000"/>
              </a:lnSpc>
            </a:pPr>
            <a:endParaRPr lang="es-AR" sz="1800" b="0" strike="noStrike" spc="-1">
              <a:solidFill>
                <a:srgbClr val="000000"/>
              </a:solidFill>
              <a:latin typeface="Arial"/>
            </a:endParaRPr>
          </a:p>
          <a:p>
            <a:pPr defTabSz="914400">
              <a:lnSpc>
                <a:spcPct val="100000"/>
              </a:lnSpc>
            </a:pPr>
            <a:endParaRPr lang="es-AR" sz="1800" b="0" strike="noStrike" spc="-1">
              <a:solidFill>
                <a:srgbClr val="000000"/>
              </a:solidFill>
              <a:latin typeface="Arial"/>
            </a:endParaRPr>
          </a:p>
        </p:txBody>
      </p:sp>
      <p:sp>
        <p:nvSpPr>
          <p:cNvPr id="188" name="CustomShape 3"/>
          <p:cNvSpPr/>
          <p:nvPr/>
        </p:nvSpPr>
        <p:spPr>
          <a:xfrm>
            <a:off x="755640" y="1844640"/>
            <a:ext cx="7767360" cy="174744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algn="ctr" defTabSz="914400">
              <a:lnSpc>
                <a:spcPct val="100000"/>
              </a:lnSpc>
            </a:pPr>
            <a:r>
              <a:rPr lang="es-AR" sz="6000" b="1" strike="noStrike" spc="-1">
                <a:solidFill>
                  <a:srgbClr val="FFFFFF"/>
                </a:solidFill>
                <a:latin typeface="Arial"/>
                <a:ea typeface="Arial"/>
              </a:rPr>
              <a:t>¡Muchas gracias!</a:t>
            </a:r>
            <a:endParaRPr lang="es-AR" sz="6000" b="0" strike="noStrike" spc="-1">
              <a:solidFill>
                <a:srgbClr val="000000"/>
              </a:solidFill>
              <a:latin typeface="Arial"/>
            </a:endParaRPr>
          </a:p>
        </p:txBody>
      </p:sp>
      <p:sp>
        <p:nvSpPr>
          <p:cNvPr id="189" name="CustomShape 4"/>
          <p:cNvSpPr/>
          <p:nvPr/>
        </p:nvSpPr>
        <p:spPr>
          <a:xfrm>
            <a:off x="1547640" y="5013360"/>
            <a:ext cx="5817960" cy="636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59" name="CustomShape 1"/>
          <p:cNvSpPr/>
          <p:nvPr/>
        </p:nvSpPr>
        <p:spPr>
          <a:xfrm>
            <a:off x="432000" y="137520"/>
            <a:ext cx="8286480" cy="93492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2800" b="0" u="sng" strike="noStrike" spc="-1">
                <a:solidFill>
                  <a:srgbClr val="0033CC"/>
                </a:solidFill>
                <a:uFillTx/>
                <a:latin typeface="Arial"/>
                <a:ea typeface="Arial"/>
              </a:rPr>
              <a:t>PROCEDIMIENTO ADMINISTRATIVO</a:t>
            </a:r>
            <a:endParaRPr lang="es-AR" sz="2800" b="0" strike="noStrike" spc="-1">
              <a:solidFill>
                <a:srgbClr val="000000"/>
              </a:solidFill>
              <a:latin typeface="Arial"/>
            </a:endParaRPr>
          </a:p>
        </p:txBody>
      </p:sp>
      <p:sp>
        <p:nvSpPr>
          <p:cNvPr id="60" name="CustomShape 2"/>
          <p:cNvSpPr/>
          <p:nvPr/>
        </p:nvSpPr>
        <p:spPr>
          <a:xfrm>
            <a:off x="539640" y="1073520"/>
            <a:ext cx="8213400" cy="460944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457200" indent="-300600" algn="just" defTabSz="914400">
              <a:lnSpc>
                <a:spcPct val="150000"/>
              </a:lnSpc>
              <a:buClr>
                <a:srgbClr val="000000"/>
              </a:buClr>
              <a:buFont typeface="Noto Sans Symbols"/>
              <a:buChar char="●"/>
            </a:pPr>
            <a:r>
              <a:rPr lang="es-AR" sz="1300" b="0" strike="noStrike" spc="-1">
                <a:solidFill>
                  <a:srgbClr val="000000"/>
                </a:solidFill>
                <a:latin typeface="Arial"/>
                <a:ea typeface="Arial"/>
              </a:rPr>
              <a:t>Ley de Procedimientos Administrativos de la Ciudad de Buenos Aires (DNU 1510/97 ratificado por Res. 41/98 de la Legislatura). Aplicación generalizada a todos los procedimientos que lleve a cabo la administración.</a:t>
            </a:r>
            <a:endParaRPr lang="es-AR" sz="1300" b="0" strike="noStrike" spc="-1">
              <a:solidFill>
                <a:srgbClr val="000000"/>
              </a:solidFill>
              <a:latin typeface="Arial"/>
            </a:endParaRPr>
          </a:p>
          <a:p>
            <a:pPr marL="457200" algn="just" defTabSz="914400">
              <a:lnSpc>
                <a:spcPct val="150000"/>
              </a:lnSpc>
            </a:pPr>
            <a:endParaRPr lang="es-AR" sz="1300" b="0" strike="noStrike" spc="-1">
              <a:solidFill>
                <a:srgbClr val="000000"/>
              </a:solidFill>
              <a:latin typeface="Arial"/>
            </a:endParaRPr>
          </a:p>
          <a:p>
            <a:pPr marL="457200" indent="-300600" algn="just" defTabSz="914400">
              <a:lnSpc>
                <a:spcPct val="150000"/>
              </a:lnSpc>
              <a:buClr>
                <a:srgbClr val="000000"/>
              </a:buClr>
              <a:buFont typeface="Noto Sans Symbols"/>
              <a:buChar char="●"/>
            </a:pPr>
            <a:r>
              <a:rPr lang="es-AR" sz="1300" b="0" strike="noStrike" spc="-1">
                <a:solidFill>
                  <a:srgbClr val="000000"/>
                </a:solidFill>
                <a:latin typeface="Arial"/>
                <a:ea typeface="Arial"/>
              </a:rPr>
              <a:t>“</a:t>
            </a:r>
            <a:r>
              <a:rPr lang="es-AR" sz="1300" b="0" i="1" strike="noStrike" spc="-1">
                <a:solidFill>
                  <a:srgbClr val="000000"/>
                </a:solidFill>
                <a:latin typeface="Arial"/>
                <a:ea typeface="Arial"/>
              </a:rPr>
              <a:t>El procedimiento administrativo es una secuencia de hechos y actos que se desenvuelven progresivamente con el objeto de arribar a una decisión fundada de la Administración, que a través de sus órganos hacen nacer, modificar o extinguir los derechos y obligaciones de los administrados</a:t>
            </a:r>
            <a:r>
              <a:rPr lang="es-AR" sz="1300" b="0" strike="noStrike" spc="-1">
                <a:solidFill>
                  <a:srgbClr val="000000"/>
                </a:solidFill>
                <a:latin typeface="Arial"/>
                <a:ea typeface="Arial"/>
              </a:rPr>
              <a:t>”</a:t>
            </a:r>
            <a:endParaRPr lang="es-AR" sz="1300" b="0" strike="noStrike" spc="-1">
              <a:solidFill>
                <a:srgbClr val="000000"/>
              </a:solidFill>
              <a:latin typeface="Arial"/>
            </a:endParaRPr>
          </a:p>
          <a:p>
            <a:pPr marL="341280" indent="-306720" algn="just" defTabSz="914400">
              <a:lnSpc>
                <a:spcPct val="150000"/>
              </a:lnSpc>
              <a:tabLst>
                <a:tab pos="0" algn="l"/>
              </a:tabLst>
            </a:pPr>
            <a:endParaRPr lang="es-AR" sz="1300" b="0" strike="noStrike" spc="-1">
              <a:solidFill>
                <a:srgbClr val="000000"/>
              </a:solidFill>
              <a:latin typeface="Arial"/>
            </a:endParaRPr>
          </a:p>
          <a:p>
            <a:pPr marL="457200" indent="-300600" algn="just" defTabSz="914400">
              <a:lnSpc>
                <a:spcPct val="150000"/>
              </a:lnSpc>
              <a:buClr>
                <a:srgbClr val="000000"/>
              </a:buClr>
              <a:buFont typeface="Noto Sans Symbols"/>
              <a:buChar char="●"/>
              <a:tabLst>
                <a:tab pos="0" algn="l"/>
              </a:tabLst>
            </a:pPr>
            <a:r>
              <a:rPr lang="es-AR" sz="1300" b="0" strike="noStrike" spc="-1">
                <a:solidFill>
                  <a:srgbClr val="000000"/>
                </a:solidFill>
                <a:latin typeface="Arial"/>
                <a:ea typeface="Arial"/>
              </a:rPr>
              <a:t>Actos preparatorios y Actos Administrativos: “</a:t>
            </a:r>
            <a:r>
              <a:rPr lang="es-AR" sz="1300" b="0" i="1" strike="noStrike" spc="-1">
                <a:solidFill>
                  <a:srgbClr val="000000"/>
                </a:solidFill>
                <a:latin typeface="Arial"/>
                <a:ea typeface="Arial"/>
              </a:rPr>
              <a:t>es un acto jurídico realizado por la Administración, regido por el derecho administrativo</a:t>
            </a:r>
            <a:r>
              <a:rPr lang="es-AR" sz="1300" b="0" strike="noStrike" spc="-1">
                <a:solidFill>
                  <a:srgbClr val="000000"/>
                </a:solidFill>
                <a:latin typeface="Arial"/>
                <a:ea typeface="Arial"/>
              </a:rPr>
              <a:t>” </a:t>
            </a:r>
            <a:endParaRPr lang="es-AR" sz="1300" b="0" strike="noStrike" spc="-1">
              <a:solidFill>
                <a:srgbClr val="000000"/>
              </a:solidFill>
              <a:latin typeface="Arial"/>
            </a:endParaRPr>
          </a:p>
          <a:p>
            <a:pPr marL="457200" algn="just" defTabSz="914400">
              <a:lnSpc>
                <a:spcPct val="150000"/>
              </a:lnSpc>
              <a:tabLst>
                <a:tab pos="0" algn="l"/>
              </a:tabLst>
            </a:pPr>
            <a:endParaRPr lang="es-AR" sz="1300" b="0" strike="noStrike" spc="-1">
              <a:solidFill>
                <a:srgbClr val="000000"/>
              </a:solidFill>
              <a:latin typeface="Arial"/>
            </a:endParaRPr>
          </a:p>
          <a:p>
            <a:pPr marL="457200" indent="-264240" algn="just" defTabSz="914400">
              <a:lnSpc>
                <a:spcPct val="150000"/>
              </a:lnSpc>
              <a:buClr>
                <a:srgbClr val="000000"/>
              </a:buClr>
              <a:buFont typeface="Noto Sans Symbols"/>
              <a:buChar char="●"/>
              <a:tabLst>
                <a:tab pos="0" algn="l"/>
              </a:tabLst>
            </a:pPr>
            <a:r>
              <a:rPr lang="es-AR" sz="1300" b="0" strike="noStrike" spc="-1">
                <a:solidFill>
                  <a:srgbClr val="000000"/>
                </a:solidFill>
                <a:latin typeface="Arial"/>
                <a:ea typeface="Arial"/>
              </a:rPr>
              <a:t>Constituye un</a:t>
            </a:r>
            <a:r>
              <a:rPr lang="es-AR" sz="1300" b="1" strike="noStrike" spc="-1">
                <a:solidFill>
                  <a:srgbClr val="000000"/>
                </a:solidFill>
                <a:latin typeface="Arial"/>
                <a:ea typeface="Arial"/>
              </a:rPr>
              <a:t> instrumento protector tanto de las prerrogativas estatales como de las garantías de los particulares</a:t>
            </a:r>
            <a:r>
              <a:rPr lang="es-AR" sz="1300" b="0" strike="noStrike" spc="-1">
                <a:solidFill>
                  <a:srgbClr val="000000"/>
                </a:solidFill>
                <a:latin typeface="Arial"/>
                <a:ea typeface="Arial"/>
              </a:rPr>
              <a:t>, se va a garantizar la satisfacción del interés público, el debido respeto al orden jurídico, la eficacia administrativa y el respeto al derecho de los particulares en igual medida.</a:t>
            </a:r>
            <a:endParaRPr lang="es-AR" sz="1300" b="0" strike="noStrike" spc="-1">
              <a:solidFill>
                <a:srgbClr val="000000"/>
              </a:solidFill>
              <a:latin typeface="Arial"/>
            </a:endParaRPr>
          </a:p>
        </p:txBody>
      </p:sp>
      <p:sp>
        <p:nvSpPr>
          <p:cNvPr id="61" name="CustomShape 3"/>
          <p:cNvSpPr/>
          <p:nvPr/>
        </p:nvSpPr>
        <p:spPr>
          <a:xfrm>
            <a:off x="826920" y="1557360"/>
            <a:ext cx="6764040" cy="361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62" name="CustomShape 4"/>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63" name="CustomShape 1"/>
          <p:cNvSpPr/>
          <p:nvPr/>
        </p:nvSpPr>
        <p:spPr>
          <a:xfrm>
            <a:off x="468360" y="476280"/>
            <a:ext cx="8224560" cy="93168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2400" b="0" u="sng" strike="noStrike" spc="-1">
                <a:solidFill>
                  <a:srgbClr val="0033CC"/>
                </a:solidFill>
                <a:uFillTx/>
                <a:latin typeface="Arial"/>
                <a:ea typeface="Arial"/>
              </a:rPr>
              <a:t>APLICACIÓN DE LOS PRINCIPIOS DEL PROCEDIMIENTO Y REQUISITOS DEL ACTO ADMINISTRATIVO</a:t>
            </a:r>
            <a:endParaRPr lang="es-AR" sz="2400" b="0" strike="noStrike" spc="-1">
              <a:solidFill>
                <a:srgbClr val="000000"/>
              </a:solidFill>
              <a:latin typeface="Arial"/>
            </a:endParaRPr>
          </a:p>
        </p:txBody>
      </p:sp>
      <p:sp>
        <p:nvSpPr>
          <p:cNvPr id="64" name="CustomShape 2"/>
          <p:cNvSpPr/>
          <p:nvPr/>
        </p:nvSpPr>
        <p:spPr>
          <a:xfrm>
            <a:off x="431640" y="1655640"/>
            <a:ext cx="8202240" cy="373824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marL="457200" indent="-319680" algn="just" defTabSz="914400">
              <a:lnSpc>
                <a:spcPct val="80000"/>
              </a:lnSpc>
              <a:buClr>
                <a:srgbClr val="000000"/>
              </a:buClr>
              <a:buFont typeface="Arial"/>
              <a:buChar char="•"/>
            </a:pPr>
            <a:r>
              <a:rPr lang="es-AR" sz="1500" b="0" strike="noStrike" spc="-1">
                <a:solidFill>
                  <a:srgbClr val="000000"/>
                </a:solidFill>
                <a:latin typeface="Arial"/>
                <a:ea typeface="Arial"/>
              </a:rPr>
              <a:t>Plan Ovalo S.A. de Ahorro para fines determinados c/Dirección General de Rentas (Res. 3700/DGR/2000) s/recurso de apelación judicial c/decisiones de DGR" recordando lo resuelto en el precedente "Quiroga Estela Julia c/GCBA s/amparo", sostuvo que </a:t>
            </a:r>
            <a:r>
              <a:rPr lang="es-AR" sz="1500" b="0" i="1" strike="noStrike" spc="-1">
                <a:solidFill>
                  <a:srgbClr val="000000"/>
                </a:solidFill>
                <a:latin typeface="Arial"/>
                <a:ea typeface="Arial"/>
              </a:rPr>
              <a:t>"todo acto administrativo debe reunir, para su validez, los requisitos esenciales enunciados en los arts. 7 y 8 de la LPA</a:t>
            </a:r>
            <a:r>
              <a:rPr lang="es-AR" sz="1500" b="0" strike="noStrike" spc="-1">
                <a:solidFill>
                  <a:srgbClr val="000000"/>
                </a:solidFill>
                <a:latin typeface="Arial"/>
                <a:ea typeface="Arial"/>
              </a:rPr>
              <a:t>; y también remarcó la importancia del cumplimiento de los requisitos del acto administrativo atento que ello dará lugar a que el acto sea legítimo, al referir </a:t>
            </a:r>
            <a:r>
              <a:rPr lang="es-AR" sz="1500" b="0" i="1" strike="noStrike" spc="-1">
                <a:solidFill>
                  <a:srgbClr val="000000"/>
                </a:solidFill>
                <a:latin typeface="Arial"/>
                <a:ea typeface="Arial"/>
              </a:rPr>
              <a:t>“la exigencia legal de fundar el acto administrativo, a través de la motivación, tiene por objeto garantizar los derechos de los particulares y, en especial, la garantía de defensa, al permitirles conocer las razones que indujeron a la administración a dictar el acto. Asimismo, la motivación constituye un elemento de esencial trascendencia para el juez llamado a controlar la actividad administrativa, toda vez que le permite revisar acabadamente su legitimidad”</a:t>
            </a:r>
            <a:r>
              <a:rPr lang="es-AR" sz="1500" b="0" strike="noStrike" spc="-1">
                <a:solidFill>
                  <a:srgbClr val="000000"/>
                </a:solidFill>
                <a:latin typeface="Arial"/>
                <a:ea typeface="Arial"/>
              </a:rPr>
              <a:t>.  </a:t>
            </a:r>
            <a:endParaRPr lang="es-AR" sz="1500" b="0" strike="noStrike" spc="-1">
              <a:solidFill>
                <a:srgbClr val="000000"/>
              </a:solidFill>
              <a:latin typeface="Arial"/>
            </a:endParaRPr>
          </a:p>
          <a:p>
            <a:pPr marL="457200" indent="-319680" algn="just" defTabSz="914400">
              <a:lnSpc>
                <a:spcPct val="80000"/>
              </a:lnSpc>
              <a:spcBef>
                <a:spcPts val="2401"/>
              </a:spcBef>
              <a:buClr>
                <a:srgbClr val="000000"/>
              </a:buClr>
              <a:buFont typeface="Arial"/>
              <a:buChar char="•"/>
            </a:pPr>
            <a:r>
              <a:rPr lang="es-AR" sz="1500" b="0" strike="noStrike" spc="-1">
                <a:solidFill>
                  <a:srgbClr val="000000"/>
                </a:solidFill>
                <a:latin typeface="Arial"/>
                <a:ea typeface="Arial"/>
              </a:rPr>
              <a:t>Por su parte, el Dr. Horacio Corti, en su voto in re “Ingeniería Gastronómica c/Dirección General de Rentas s/recurso de apelación c/decisiones de DGR" explicitó que los actos administrativos deben estar precedidos por un razonamiento que incluya un análisis fáctico y argumentos de carácter jurídico. Así en la materia tributaria, deben exponerse los hechos concretos que dan origen a la obligación, justificarse su encuadramiento jurídico (la subsunción del hecho dentro de la descripción genérica que contiene el ordenamiento tributario) y expresarse las razones jurídicas que sustentan la decisión.</a:t>
            </a:r>
            <a:endParaRPr lang="es-AR" sz="1500" b="0" strike="noStrike" spc="-1">
              <a:solidFill>
                <a:srgbClr val="000000"/>
              </a:solidFill>
              <a:latin typeface="Arial"/>
            </a:endParaRPr>
          </a:p>
          <a:p>
            <a:pPr marL="457200" algn="just" defTabSz="914400">
              <a:lnSpc>
                <a:spcPct val="80000"/>
              </a:lnSpc>
            </a:pPr>
            <a:endParaRPr lang="es-AR" sz="1500" b="0" strike="noStrike" spc="-1">
              <a:solidFill>
                <a:srgbClr val="000000"/>
              </a:solidFill>
              <a:latin typeface="Arial"/>
            </a:endParaRPr>
          </a:p>
          <a:p>
            <a:pPr marL="249120" indent="-244800" algn="just" defTabSz="914400">
              <a:lnSpc>
                <a:spcPct val="80000"/>
              </a:lnSpc>
              <a:spcBef>
                <a:spcPts val="2401"/>
              </a:spcBef>
              <a:tabLst>
                <a:tab pos="0" algn="l"/>
              </a:tabLst>
            </a:pPr>
            <a:endParaRPr lang="es-AR" sz="1500" b="0" strike="noStrike" spc="-1">
              <a:solidFill>
                <a:srgbClr val="000000"/>
              </a:solidFill>
              <a:latin typeface="Arial"/>
            </a:endParaRPr>
          </a:p>
          <a:p>
            <a:pPr marL="249120" indent="-244800" defTabSz="914400">
              <a:lnSpc>
                <a:spcPct val="100000"/>
              </a:lnSpc>
              <a:spcBef>
                <a:spcPts val="799"/>
              </a:spcBef>
              <a:tabLst>
                <a:tab pos="0" algn="l"/>
              </a:tabLst>
            </a:pPr>
            <a:endParaRPr lang="es-AR" sz="1500" b="0" strike="noStrike" spc="-1">
              <a:solidFill>
                <a:srgbClr val="000000"/>
              </a:solidFill>
              <a:latin typeface="Arial"/>
            </a:endParaRPr>
          </a:p>
        </p:txBody>
      </p:sp>
      <p:sp>
        <p:nvSpPr>
          <p:cNvPr id="65"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66" name="CustomShape 1"/>
          <p:cNvSpPr/>
          <p:nvPr/>
        </p:nvSpPr>
        <p:spPr>
          <a:xfrm>
            <a:off x="457200" y="274680"/>
            <a:ext cx="8224560" cy="7491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600" b="0" u="sng" strike="noStrike" spc="-1">
                <a:solidFill>
                  <a:srgbClr val="0033CC"/>
                </a:solidFill>
                <a:uFillTx/>
                <a:latin typeface="Arial"/>
                <a:ea typeface="Arial"/>
              </a:rPr>
              <a:t>DETERMINACIÓN TRIBUTARIA</a:t>
            </a:r>
            <a:endParaRPr lang="es-AR" sz="3600" b="0" strike="noStrike" spc="-1">
              <a:solidFill>
                <a:srgbClr val="000000"/>
              </a:solidFill>
              <a:latin typeface="Arial"/>
            </a:endParaRPr>
          </a:p>
        </p:txBody>
      </p:sp>
      <p:sp>
        <p:nvSpPr>
          <p:cNvPr id="67" name="CustomShape 2"/>
          <p:cNvSpPr/>
          <p:nvPr/>
        </p:nvSpPr>
        <p:spPr>
          <a:xfrm>
            <a:off x="482760" y="720000"/>
            <a:ext cx="8224560" cy="4170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algn="just" defTabSz="914400">
              <a:lnSpc>
                <a:spcPct val="80000"/>
              </a:lnSpc>
            </a:pPr>
            <a:endParaRPr lang="es-AR" sz="1800" b="0" strike="noStrike" spc="-1">
              <a:solidFill>
                <a:srgbClr val="000000"/>
              </a:solidFill>
              <a:latin typeface="Arial"/>
            </a:endParaRPr>
          </a:p>
          <a:p>
            <a:pPr algn="just" defTabSz="914400">
              <a:lnSpc>
                <a:spcPct val="80000"/>
              </a:lnSpc>
              <a:spcBef>
                <a:spcPts val="799"/>
              </a:spcBef>
            </a:pPr>
            <a:r>
              <a:rPr lang="es-AR" sz="1600" b="1" strike="noStrike" spc="-1">
                <a:solidFill>
                  <a:srgbClr val="000000"/>
                </a:solidFill>
                <a:latin typeface="Arial"/>
                <a:ea typeface="Arial"/>
              </a:rPr>
              <a:t>“</a:t>
            </a:r>
            <a:r>
              <a:rPr lang="es-AR" sz="1600" b="1" i="1" strike="noStrike" spc="-1">
                <a:solidFill>
                  <a:srgbClr val="000000"/>
                </a:solidFill>
                <a:latin typeface="Arial"/>
                <a:ea typeface="Arial"/>
              </a:rPr>
              <a:t>Acto o conjunto de actos emanado de la Administración, los particulares o ambos, destinado a establecer en cada caso particular la configuración del presupuesto de hecho, la medida de lo imponible y el alcance cuantitativo de la obligación</a:t>
            </a:r>
            <a:r>
              <a:rPr lang="es-AR" sz="1600" b="1" strike="noStrike" spc="-1">
                <a:solidFill>
                  <a:srgbClr val="000000"/>
                </a:solidFill>
                <a:latin typeface="Arial"/>
                <a:ea typeface="Arial"/>
              </a:rPr>
              <a:t>”</a:t>
            </a:r>
            <a:r>
              <a:rPr lang="es-AR" sz="1600" b="0" strike="noStrike" spc="-1">
                <a:solidFill>
                  <a:srgbClr val="000000"/>
                </a:solidFill>
                <a:latin typeface="Arial"/>
                <a:ea typeface="Arial"/>
              </a:rPr>
              <a:t> Giuliani Fonrouge.</a:t>
            </a:r>
            <a:endParaRPr lang="es-AR" sz="1600" b="0" strike="noStrike" spc="-1">
              <a:solidFill>
                <a:srgbClr val="000000"/>
              </a:solidFill>
              <a:latin typeface="Arial"/>
            </a:endParaRPr>
          </a:p>
          <a:p>
            <a:pPr defTabSz="914400">
              <a:lnSpc>
                <a:spcPct val="80000"/>
              </a:lnSpc>
              <a:spcBef>
                <a:spcPts val="799"/>
              </a:spcBef>
            </a:pPr>
            <a:endParaRPr lang="es-AR" sz="1600" b="0" strike="noStrike" spc="-1">
              <a:solidFill>
                <a:srgbClr val="000000"/>
              </a:solidFill>
              <a:latin typeface="Arial"/>
            </a:endParaRPr>
          </a:p>
          <a:p>
            <a:pPr marL="216000" indent="-99360" defTabSz="914400">
              <a:lnSpc>
                <a:spcPct val="80000"/>
              </a:lnSpc>
              <a:spcBef>
                <a:spcPts val="799"/>
              </a:spcBef>
              <a:buClr>
                <a:srgbClr val="000000"/>
              </a:buClr>
              <a:buFont typeface="Arial"/>
              <a:buChar char="•"/>
            </a:pPr>
            <a:r>
              <a:rPr lang="es-AR" sz="1600" b="1" strike="noStrike" spc="-1">
                <a:solidFill>
                  <a:srgbClr val="000000"/>
                </a:solidFill>
                <a:latin typeface="Arial"/>
                <a:ea typeface="Arial"/>
              </a:rPr>
              <a:t>  </a:t>
            </a:r>
            <a:r>
              <a:rPr lang="es-AR" sz="1600" b="1" u="sng" strike="noStrike" spc="-1">
                <a:solidFill>
                  <a:srgbClr val="000000"/>
                </a:solidFill>
                <a:uFillTx/>
                <a:latin typeface="Arial"/>
                <a:ea typeface="Arial"/>
              </a:rPr>
              <a:t>Naturaleza Jurídica</a:t>
            </a:r>
            <a:r>
              <a:rPr lang="es-AR" sz="1600" b="1" strike="noStrike" spc="-1">
                <a:solidFill>
                  <a:srgbClr val="000000"/>
                </a:solidFill>
                <a:latin typeface="Arial"/>
                <a:ea typeface="Arial"/>
              </a:rPr>
              <a:t>:</a:t>
            </a:r>
            <a:r>
              <a:rPr lang="es-AR" sz="1600" b="0" strike="noStrike" spc="-1">
                <a:solidFill>
                  <a:srgbClr val="000000"/>
                </a:solidFill>
                <a:latin typeface="Arial"/>
                <a:ea typeface="Arial"/>
              </a:rPr>
              <a:t>  Carácter declarativo y no constitutivo</a:t>
            </a:r>
            <a:br>
              <a:rPr sz="1800"/>
            </a:br>
            <a:r>
              <a:rPr lang="es-AR" sz="1800" b="0" strike="noStrike" spc="-1">
                <a:solidFill>
                  <a:srgbClr val="000000"/>
                </a:solidFill>
                <a:latin typeface="Arial"/>
                <a:ea typeface="DejaVu Sans"/>
              </a:rPr>
              <a:t> </a:t>
            </a:r>
            <a:endParaRPr lang="es-AR" sz="1800" b="0" strike="noStrike" spc="-1">
              <a:solidFill>
                <a:srgbClr val="000000"/>
              </a:solidFill>
              <a:latin typeface="Arial"/>
            </a:endParaRPr>
          </a:p>
          <a:p>
            <a:pPr marL="216000" indent="-99360" defTabSz="914400">
              <a:lnSpc>
                <a:spcPct val="80000"/>
              </a:lnSpc>
              <a:spcBef>
                <a:spcPts val="799"/>
              </a:spcBef>
              <a:buClr>
                <a:srgbClr val="000000"/>
              </a:buClr>
              <a:buFont typeface="Arial"/>
              <a:buChar char="•"/>
            </a:pPr>
            <a:r>
              <a:rPr lang="es-AR" sz="1600" b="0" strike="noStrike" spc="-1">
                <a:solidFill>
                  <a:srgbClr val="000000"/>
                </a:solidFill>
                <a:latin typeface="Arial"/>
                <a:ea typeface="Arial"/>
              </a:rPr>
              <a:t>Cuantifica el importe de la obligación tributaria, la misma nace con la realización del Hecho Imponible no con la determinación.</a:t>
            </a:r>
            <a:endParaRPr lang="es-AR" sz="1600" b="0" strike="noStrike" spc="-1">
              <a:solidFill>
                <a:srgbClr val="000000"/>
              </a:solidFill>
              <a:latin typeface="Arial"/>
            </a:endParaRPr>
          </a:p>
          <a:p>
            <a:pPr algn="just" defTabSz="914400">
              <a:lnSpc>
                <a:spcPct val="80000"/>
              </a:lnSpc>
              <a:spcBef>
                <a:spcPts val="697"/>
              </a:spcBef>
            </a:pPr>
            <a:endParaRPr lang="es-AR" sz="1600" b="0" strike="noStrike" spc="-1">
              <a:solidFill>
                <a:srgbClr val="000000"/>
              </a:solidFill>
              <a:latin typeface="Arial"/>
            </a:endParaRPr>
          </a:p>
          <a:p>
            <a:pPr marL="216000" indent="-99360" defTabSz="914400">
              <a:lnSpc>
                <a:spcPct val="80000"/>
              </a:lnSpc>
              <a:spcBef>
                <a:spcPts val="799"/>
              </a:spcBef>
              <a:buClr>
                <a:srgbClr val="000000"/>
              </a:buClr>
              <a:buFont typeface="Arial"/>
              <a:buChar char="•"/>
            </a:pPr>
            <a:r>
              <a:rPr lang="es-AR" sz="1600" b="1" strike="noStrike" spc="-1">
                <a:solidFill>
                  <a:srgbClr val="000000"/>
                </a:solidFill>
                <a:latin typeface="Arial"/>
                <a:ea typeface="Arial"/>
              </a:rPr>
              <a:t>  </a:t>
            </a:r>
            <a:r>
              <a:rPr lang="es-AR" sz="1600" b="1" u="sng" strike="noStrike" spc="-1">
                <a:solidFill>
                  <a:srgbClr val="000000"/>
                </a:solidFill>
                <a:uFillTx/>
                <a:latin typeface="Arial"/>
                <a:ea typeface="Arial"/>
              </a:rPr>
              <a:t>Según el sujeto que la practica: </a:t>
            </a:r>
            <a:br>
              <a:rPr sz="1800"/>
            </a:br>
            <a:r>
              <a:rPr lang="es-AR" sz="1800" b="0" strike="noStrike" spc="-1">
                <a:solidFill>
                  <a:srgbClr val="000000"/>
                </a:solidFill>
                <a:latin typeface="Arial"/>
                <a:ea typeface="DejaVu Sans"/>
              </a:rPr>
              <a:t> </a:t>
            </a:r>
            <a:endParaRPr lang="es-AR" sz="1800" b="0" strike="noStrike" spc="-1">
              <a:solidFill>
                <a:srgbClr val="000000"/>
              </a:solidFill>
              <a:latin typeface="Arial"/>
            </a:endParaRPr>
          </a:p>
          <a:p>
            <a:pPr marL="216000" indent="-99360" defTabSz="914400">
              <a:lnSpc>
                <a:spcPct val="80000"/>
              </a:lnSpc>
              <a:buClr>
                <a:srgbClr val="000000"/>
              </a:buClr>
              <a:buFont typeface="Arial"/>
              <a:buChar char="•"/>
            </a:pPr>
            <a:r>
              <a:rPr lang="es-AR" sz="1600" b="1" strike="noStrike" spc="-1">
                <a:solidFill>
                  <a:srgbClr val="000000"/>
                </a:solidFill>
                <a:latin typeface="Arial"/>
                <a:ea typeface="Arial"/>
              </a:rPr>
              <a:t>1) </a:t>
            </a:r>
            <a:r>
              <a:rPr lang="es-AR" sz="1600" b="0" strike="noStrike" spc="-1">
                <a:solidFill>
                  <a:srgbClr val="000000"/>
                </a:solidFill>
                <a:latin typeface="Arial"/>
                <a:ea typeface="Arial"/>
              </a:rPr>
              <a:t>Sujeto Pasivo o Autodeterminación: Declaración Jurada (ISIB, SELLOS). Particularidad de la Declaración Simplificada ISIB. </a:t>
            </a:r>
            <a:br>
              <a:rPr sz="1800"/>
            </a:br>
            <a:r>
              <a:rPr lang="es-AR" sz="1600" b="0" strike="noStrike" spc="-1">
                <a:solidFill>
                  <a:srgbClr val="000000"/>
                </a:solidFill>
                <a:latin typeface="Arial"/>
                <a:ea typeface="DejaVu Sans"/>
              </a:rPr>
              <a:t> </a:t>
            </a:r>
            <a:endParaRPr lang="es-AR" sz="1600" b="0" strike="noStrike" spc="-1">
              <a:solidFill>
                <a:srgbClr val="000000"/>
              </a:solidFill>
              <a:latin typeface="Arial"/>
            </a:endParaRPr>
          </a:p>
          <a:p>
            <a:pPr marL="216000" indent="-99360" defTabSz="914400">
              <a:lnSpc>
                <a:spcPct val="80000"/>
              </a:lnSpc>
              <a:buClr>
                <a:srgbClr val="000000"/>
              </a:buClr>
              <a:buFont typeface="Arial"/>
              <a:buChar char="•"/>
            </a:pPr>
            <a:r>
              <a:rPr lang="es-AR" sz="1600" b="1" strike="noStrike" spc="-1">
                <a:solidFill>
                  <a:srgbClr val="000000"/>
                </a:solidFill>
                <a:latin typeface="Arial"/>
                <a:ea typeface="Arial"/>
              </a:rPr>
              <a:t>2)</a:t>
            </a:r>
            <a:r>
              <a:rPr lang="es-AR" sz="1600" b="0" strike="noStrike" spc="-1">
                <a:solidFill>
                  <a:srgbClr val="000000"/>
                </a:solidFill>
                <a:latin typeface="Arial"/>
                <a:ea typeface="Arial"/>
              </a:rPr>
              <a:t> Por la Administración Fiscal: Determinación administrativa (empadronados) o determinación de Oficio (subsidiaria)</a:t>
            </a:r>
            <a:br>
              <a:rPr sz="1800"/>
            </a:br>
            <a:r>
              <a:rPr lang="es-AR" sz="1600" b="0" strike="noStrike" spc="-1">
                <a:solidFill>
                  <a:srgbClr val="000000"/>
                </a:solidFill>
                <a:latin typeface="Arial"/>
                <a:ea typeface="DejaVu Sans"/>
              </a:rPr>
              <a:t> </a:t>
            </a:r>
            <a:endParaRPr lang="es-AR" sz="1600" b="0" strike="noStrike" spc="-1">
              <a:solidFill>
                <a:srgbClr val="000000"/>
              </a:solidFill>
              <a:latin typeface="Arial"/>
            </a:endParaRPr>
          </a:p>
          <a:p>
            <a:pPr marL="216000" indent="-99360" defTabSz="914400">
              <a:lnSpc>
                <a:spcPct val="80000"/>
              </a:lnSpc>
              <a:buClr>
                <a:srgbClr val="000000"/>
              </a:buClr>
              <a:buFont typeface="Arial"/>
              <a:buChar char="•"/>
            </a:pPr>
            <a:r>
              <a:rPr lang="es-AR" sz="1600" b="1" strike="noStrike" spc="-1">
                <a:solidFill>
                  <a:srgbClr val="000000"/>
                </a:solidFill>
                <a:latin typeface="Arial"/>
                <a:ea typeface="Arial"/>
              </a:rPr>
              <a:t>3) </a:t>
            </a:r>
            <a:r>
              <a:rPr lang="es-AR" sz="1600" b="0" strike="noStrike" spc="-1">
                <a:solidFill>
                  <a:srgbClr val="000000"/>
                </a:solidFill>
                <a:latin typeface="Arial"/>
                <a:ea typeface="Arial"/>
              </a:rPr>
              <a:t>Mixta: Se le asigna un rol a cada una de las partes de la obligación. La Contribuyente aporta elementos y Fisco liquida la obligación.</a:t>
            </a:r>
            <a:endParaRPr lang="es-AR" sz="1600" b="0" strike="noStrike" spc="-1">
              <a:solidFill>
                <a:srgbClr val="000000"/>
              </a:solidFill>
              <a:latin typeface="Arial"/>
            </a:endParaRPr>
          </a:p>
          <a:p>
            <a:pPr algn="just" defTabSz="914400">
              <a:lnSpc>
                <a:spcPct val="80000"/>
              </a:lnSpc>
              <a:spcBef>
                <a:spcPts val="799"/>
              </a:spcBef>
            </a:pPr>
            <a:endParaRPr lang="es-AR" sz="1600" b="0" strike="noStrike" spc="-1">
              <a:solidFill>
                <a:srgbClr val="000000"/>
              </a:solidFill>
              <a:latin typeface="Arial"/>
            </a:endParaRPr>
          </a:p>
          <a:p>
            <a:pPr defTabSz="914400">
              <a:lnSpc>
                <a:spcPct val="100000"/>
              </a:lnSpc>
            </a:pPr>
            <a:endParaRPr lang="es-AR" sz="1600" b="0" strike="noStrike" spc="-1">
              <a:solidFill>
                <a:srgbClr val="000000"/>
              </a:solidFill>
              <a:latin typeface="Arial"/>
            </a:endParaRPr>
          </a:p>
        </p:txBody>
      </p:sp>
      <p:sp>
        <p:nvSpPr>
          <p:cNvPr id="68"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69" name="CustomShape 1"/>
          <p:cNvSpPr/>
          <p:nvPr/>
        </p:nvSpPr>
        <p:spPr>
          <a:xfrm>
            <a:off x="457200" y="274680"/>
            <a:ext cx="8224560" cy="1137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600" b="0" u="sng" strike="noStrike" spc="-1">
                <a:solidFill>
                  <a:srgbClr val="0033CC"/>
                </a:solidFill>
                <a:uFillTx/>
                <a:latin typeface="Arial"/>
                <a:ea typeface="Arial"/>
              </a:rPr>
              <a:t>DECLARACIÓN JURADA</a:t>
            </a:r>
            <a:endParaRPr lang="es-AR" sz="3600" b="0" strike="noStrike" spc="-1">
              <a:solidFill>
                <a:srgbClr val="000000"/>
              </a:solidFill>
              <a:latin typeface="Arial"/>
            </a:endParaRPr>
          </a:p>
        </p:txBody>
      </p:sp>
      <p:sp>
        <p:nvSpPr>
          <p:cNvPr id="70" name="CustomShape 2"/>
          <p:cNvSpPr/>
          <p:nvPr/>
        </p:nvSpPr>
        <p:spPr>
          <a:xfrm>
            <a:off x="468360" y="1341360"/>
            <a:ext cx="8224560" cy="4242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algn="just" defTabSz="914400">
              <a:lnSpc>
                <a:spcPct val="150000"/>
              </a:lnSpc>
            </a:pPr>
            <a:r>
              <a:rPr lang="es-AR" sz="1600" b="0" strike="noStrike" spc="-1">
                <a:solidFill>
                  <a:srgbClr val="000000"/>
                </a:solidFill>
                <a:latin typeface="Arial"/>
                <a:ea typeface="Arial"/>
              </a:rPr>
              <a:t>Tributos autodeclarativos (Ej: ISIB y Sellos) rige el principio de la “autodeterminación de la materia imponible”. Es el contribuyente quien debe exteriorizar (a través de las respectivas declaraciones juradas) su condición de sujeto pasivo del impuesto por haber realizado el hecho imponible e indicar la magnitud de los ingresos alcanzados por el tributo así como el monto resultante de la obligación tributaria teniendo en cuenta la alícuota aplicable según la actividad realizada de conformidad con lo previsto con la Ley Tarifaria vigente durante cada período fiscal. </a:t>
            </a:r>
            <a:endParaRPr lang="es-AR" sz="1600" b="0" strike="noStrike" spc="-1">
              <a:solidFill>
                <a:srgbClr val="000000"/>
              </a:solidFill>
              <a:latin typeface="Arial"/>
            </a:endParaRPr>
          </a:p>
          <a:p>
            <a:pPr algn="just" defTabSz="914400">
              <a:lnSpc>
                <a:spcPct val="150000"/>
              </a:lnSpc>
            </a:pPr>
            <a:r>
              <a:rPr lang="es-AR" sz="1600" b="0" strike="noStrike" spc="-1">
                <a:solidFill>
                  <a:srgbClr val="000000"/>
                </a:solidFill>
                <a:latin typeface="Arial"/>
                <a:ea typeface="Arial"/>
              </a:rPr>
              <a:t>Es una </a:t>
            </a:r>
            <a:r>
              <a:rPr lang="es-AR" sz="1600" b="1" strike="noStrike" spc="-1">
                <a:solidFill>
                  <a:srgbClr val="000000"/>
                </a:solidFill>
                <a:latin typeface="Arial"/>
                <a:ea typeface="Arial"/>
              </a:rPr>
              <a:t>manifestación unipersonal impuesta por ley, que conlleva el deber de exteriorizar el hecho imponible, la medida del mismo y el gravamen resultante</a:t>
            </a:r>
            <a:r>
              <a:rPr lang="es-AR" sz="1600" b="0" strike="noStrike" spc="-1">
                <a:solidFill>
                  <a:srgbClr val="000000"/>
                </a:solidFill>
                <a:latin typeface="Arial"/>
                <a:ea typeface="Arial"/>
              </a:rPr>
              <a:t>.</a:t>
            </a:r>
            <a:endParaRPr lang="es-AR" sz="1600" b="0" strike="noStrike" spc="-1">
              <a:solidFill>
                <a:srgbClr val="000000"/>
              </a:solidFill>
              <a:latin typeface="Arial"/>
            </a:endParaRPr>
          </a:p>
          <a:p>
            <a:pPr algn="just" defTabSz="914400">
              <a:lnSpc>
                <a:spcPct val="150000"/>
              </a:lnSpc>
            </a:pPr>
            <a:endParaRPr lang="es-AR" sz="1600" b="0" strike="noStrike" spc="-1">
              <a:solidFill>
                <a:srgbClr val="000000"/>
              </a:solidFill>
              <a:latin typeface="Arial"/>
            </a:endParaRPr>
          </a:p>
          <a:p>
            <a:pPr algn="just" defTabSz="914400">
              <a:lnSpc>
                <a:spcPct val="150000"/>
              </a:lnSpc>
            </a:pPr>
            <a:r>
              <a:rPr lang="es-AR" sz="1600" b="0" strike="noStrike" spc="-1">
                <a:solidFill>
                  <a:srgbClr val="000000"/>
                </a:solidFill>
                <a:latin typeface="Arial"/>
                <a:ea typeface="Arial"/>
              </a:rPr>
              <a:t>Se aplica método de control fiscal posterior, mediante procedimiento de fiscalización tributaria. </a:t>
            </a:r>
            <a:endParaRPr lang="es-AR" sz="1600" b="0" strike="noStrike" spc="-1">
              <a:solidFill>
                <a:srgbClr val="000000"/>
              </a:solidFill>
              <a:latin typeface="Arial"/>
            </a:endParaRPr>
          </a:p>
        </p:txBody>
      </p:sp>
      <p:sp>
        <p:nvSpPr>
          <p:cNvPr id="71"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72" name="CustomShape 1"/>
          <p:cNvSpPr/>
          <p:nvPr/>
        </p:nvSpPr>
        <p:spPr>
          <a:xfrm>
            <a:off x="431640" y="-72000"/>
            <a:ext cx="8224560" cy="107892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600" b="0" u="sng" strike="noStrike" spc="-1">
                <a:solidFill>
                  <a:srgbClr val="0033CC"/>
                </a:solidFill>
                <a:uFillTx/>
                <a:latin typeface="Arial"/>
                <a:ea typeface="Arial"/>
              </a:rPr>
              <a:t>DECLARACIÓN JURADA</a:t>
            </a:r>
            <a:endParaRPr lang="es-AR" sz="3600" b="0" strike="noStrike" spc="-1">
              <a:solidFill>
                <a:srgbClr val="000000"/>
              </a:solidFill>
              <a:latin typeface="Arial"/>
            </a:endParaRPr>
          </a:p>
        </p:txBody>
      </p:sp>
      <p:sp>
        <p:nvSpPr>
          <p:cNvPr id="73" name="CustomShape 2"/>
          <p:cNvSpPr/>
          <p:nvPr/>
        </p:nvSpPr>
        <p:spPr>
          <a:xfrm>
            <a:off x="482760" y="792000"/>
            <a:ext cx="8224560" cy="4458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algn="just" defTabSz="914400">
              <a:lnSpc>
                <a:spcPct val="150000"/>
              </a:lnSpc>
            </a:pPr>
            <a:r>
              <a:rPr lang="es-AR" sz="1400" b="1" strike="noStrike" spc="-1">
                <a:solidFill>
                  <a:srgbClr val="000000"/>
                </a:solidFill>
                <a:latin typeface="Arial"/>
                <a:ea typeface="Arial"/>
              </a:rPr>
              <a:t>  </a:t>
            </a:r>
            <a:r>
              <a:rPr lang="es-AR" sz="1400" b="1" u="sng" strike="noStrike" spc="-1">
                <a:solidFill>
                  <a:srgbClr val="000000"/>
                </a:solidFill>
                <a:uFillTx/>
                <a:latin typeface="Arial"/>
                <a:ea typeface="Arial"/>
              </a:rPr>
              <a:t>Determinación por Sujeto Pasivo</a:t>
            </a:r>
            <a:r>
              <a:rPr lang="es-AR" sz="1400" b="1" strike="noStrike" spc="-1">
                <a:solidFill>
                  <a:srgbClr val="000000"/>
                </a:solidFill>
                <a:latin typeface="Arial"/>
                <a:ea typeface="Arial"/>
              </a:rPr>
              <a:t>: Determinación de las obligaciones tributarias se efectúa por declaración jurada, salvo que expresamente se establezca otra forma. </a:t>
            </a:r>
            <a:r>
              <a:rPr lang="es-AR" sz="1400" b="0" strike="noStrike" spc="-1">
                <a:solidFill>
                  <a:srgbClr val="000000"/>
                </a:solidFill>
                <a:latin typeface="Arial"/>
                <a:ea typeface="Arial"/>
              </a:rPr>
              <a:t>Presentación en forma y plazo que establezca la Administración, debe contener todos los elementos y datos necesarios que permitan conocer el hecho imponible y el monto de la obligación tributaria. (art. 238 y 239 del CF TO 2024 CABA).</a:t>
            </a:r>
            <a:endParaRPr lang="es-AR" sz="1400" b="0" strike="noStrike" spc="-1">
              <a:solidFill>
                <a:srgbClr val="000000"/>
              </a:solidFill>
              <a:latin typeface="Arial"/>
            </a:endParaRPr>
          </a:p>
          <a:p>
            <a:pPr algn="just" defTabSz="914400">
              <a:lnSpc>
                <a:spcPct val="150000"/>
              </a:lnSpc>
            </a:pPr>
            <a:endParaRPr lang="es-AR" sz="1400" b="0" strike="noStrike" spc="-1">
              <a:solidFill>
                <a:srgbClr val="000000"/>
              </a:solidFill>
              <a:latin typeface="Arial"/>
            </a:endParaRPr>
          </a:p>
          <a:p>
            <a:pPr marL="216000" indent="-86760" defTabSz="914400">
              <a:lnSpc>
                <a:spcPct val="150000"/>
              </a:lnSpc>
              <a:buClr>
                <a:srgbClr val="000000"/>
              </a:buClr>
              <a:buFont typeface="Arial"/>
              <a:buChar char="•"/>
            </a:pPr>
            <a:r>
              <a:rPr lang="es-AR" sz="1400" b="1" strike="noStrike" spc="-1">
                <a:solidFill>
                  <a:srgbClr val="000000"/>
                </a:solidFill>
                <a:latin typeface="Arial"/>
                <a:ea typeface="Arial"/>
              </a:rPr>
              <a:t>  Naturaleza Jurídica: </a:t>
            </a:r>
            <a:br>
              <a:rPr sz="1800"/>
            </a:br>
            <a:r>
              <a:rPr lang="es-AR" sz="1400" b="0" strike="noStrike" spc="-1">
                <a:solidFill>
                  <a:srgbClr val="000000"/>
                </a:solidFill>
                <a:latin typeface="Arial"/>
                <a:ea typeface="Arial"/>
              </a:rPr>
              <a:t>1- Manifestación unipersonal</a:t>
            </a:r>
            <a:br>
              <a:rPr sz="1800"/>
            </a:br>
            <a:r>
              <a:rPr lang="es-AR" sz="1400" b="0" strike="noStrike" spc="-1">
                <a:solidFill>
                  <a:srgbClr val="000000"/>
                </a:solidFill>
                <a:latin typeface="Arial"/>
                <a:ea typeface="Arial"/>
              </a:rPr>
              <a:t>2- Acto debido - impuesta por ley</a:t>
            </a:r>
            <a:br>
              <a:rPr sz="1800"/>
            </a:br>
            <a:r>
              <a:rPr lang="es-AR" sz="1400" b="0" strike="noStrike" spc="-1">
                <a:solidFill>
                  <a:srgbClr val="000000"/>
                </a:solidFill>
                <a:latin typeface="Arial"/>
                <a:ea typeface="Arial"/>
              </a:rPr>
              <a:t>3- Acto declarativo (no constitutivo)</a:t>
            </a:r>
            <a:endParaRPr lang="es-AR" sz="1400" b="0" strike="noStrike" spc="-1">
              <a:solidFill>
                <a:srgbClr val="000000"/>
              </a:solidFill>
              <a:latin typeface="Arial"/>
            </a:endParaRPr>
          </a:p>
          <a:p>
            <a:pPr defTabSz="914400">
              <a:lnSpc>
                <a:spcPct val="150000"/>
              </a:lnSpc>
            </a:pPr>
            <a:r>
              <a:rPr lang="es-AR" sz="1400" b="0" strike="noStrike" spc="-1">
                <a:solidFill>
                  <a:srgbClr val="000000"/>
                </a:solidFill>
                <a:latin typeface="Arial"/>
                <a:ea typeface="Arial"/>
              </a:rPr>
              <a:t>4- Identifica materia imponible, establece base imponible y liquida impuesto resultante</a:t>
            </a:r>
            <a:endParaRPr lang="es-AR" sz="1400" b="0" strike="noStrike" spc="-1">
              <a:solidFill>
                <a:srgbClr val="000000"/>
              </a:solidFill>
              <a:latin typeface="Arial"/>
            </a:endParaRPr>
          </a:p>
          <a:p>
            <a:pPr defTabSz="914400">
              <a:lnSpc>
                <a:spcPct val="150000"/>
              </a:lnSpc>
            </a:pPr>
            <a:endParaRPr lang="es-AR" sz="1400" b="0" strike="noStrike" spc="-1">
              <a:solidFill>
                <a:srgbClr val="000000"/>
              </a:solidFill>
              <a:latin typeface="Arial"/>
            </a:endParaRPr>
          </a:p>
          <a:p>
            <a:pPr marL="216000" indent="-86760" defTabSz="914400">
              <a:lnSpc>
                <a:spcPct val="150000"/>
              </a:lnSpc>
              <a:buClr>
                <a:srgbClr val="000000"/>
              </a:buClr>
              <a:buFont typeface="Arial"/>
              <a:buChar char="•"/>
            </a:pPr>
            <a:r>
              <a:rPr lang="es-AR" sz="1400" b="1" strike="noStrike" spc="-1">
                <a:solidFill>
                  <a:srgbClr val="000000"/>
                </a:solidFill>
                <a:latin typeface="Arial"/>
                <a:ea typeface="Arial"/>
              </a:rPr>
              <a:t>  Características: </a:t>
            </a:r>
            <a:endParaRPr lang="es-AR" sz="1400" b="0" strike="noStrike" spc="-1">
              <a:solidFill>
                <a:srgbClr val="000000"/>
              </a:solidFill>
              <a:latin typeface="Arial"/>
            </a:endParaRPr>
          </a:p>
          <a:p>
            <a:pPr defTabSz="914400">
              <a:lnSpc>
                <a:spcPct val="150000"/>
              </a:lnSpc>
            </a:pPr>
            <a:r>
              <a:rPr lang="es-AR" sz="1400" b="0" strike="noStrike" spc="-1">
                <a:solidFill>
                  <a:srgbClr val="000000"/>
                </a:solidFill>
                <a:latin typeface="Arial"/>
                <a:ea typeface="Arial"/>
              </a:rPr>
              <a:t>Elementos constitutivos (hecho imponible)</a:t>
            </a:r>
            <a:endParaRPr lang="es-AR" sz="1400" b="0" strike="noStrike" spc="-1">
              <a:solidFill>
                <a:srgbClr val="000000"/>
              </a:solidFill>
              <a:latin typeface="Arial"/>
            </a:endParaRPr>
          </a:p>
          <a:p>
            <a:pPr defTabSz="914400">
              <a:lnSpc>
                <a:spcPct val="150000"/>
              </a:lnSpc>
            </a:pPr>
            <a:r>
              <a:rPr lang="es-AR" sz="1400" b="0" strike="noStrike" spc="-1">
                <a:solidFill>
                  <a:srgbClr val="000000"/>
                </a:solidFill>
                <a:latin typeface="Arial"/>
                <a:ea typeface="Arial"/>
              </a:rPr>
              <a:t>Elementos cuantificantes (base imponible y alícuota)</a:t>
            </a:r>
            <a:endParaRPr lang="es-AR" sz="1400" b="0" strike="noStrike" spc="-1">
              <a:solidFill>
                <a:srgbClr val="000000"/>
              </a:solidFill>
              <a:latin typeface="Arial"/>
            </a:endParaRPr>
          </a:p>
        </p:txBody>
      </p:sp>
      <p:sp>
        <p:nvSpPr>
          <p:cNvPr id="74"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0">
          <a:blip r:embed="rId3"/>
          <a:stretch/>
        </a:blipFill>
        <a:effectLst/>
      </p:bgPr>
    </p:bg>
    <p:spTree>
      <p:nvGrpSpPr>
        <p:cNvPr id="1" name=""/>
        <p:cNvGrpSpPr/>
        <p:nvPr/>
      </p:nvGrpSpPr>
      <p:grpSpPr>
        <a:xfrm>
          <a:off x="0" y="0"/>
          <a:ext cx="0" cy="0"/>
          <a:chOff x="0" y="0"/>
          <a:chExt cx="0" cy="0"/>
        </a:xfrm>
      </p:grpSpPr>
      <p:sp>
        <p:nvSpPr>
          <p:cNvPr id="75" name="CustomShape 1"/>
          <p:cNvSpPr/>
          <p:nvPr/>
        </p:nvSpPr>
        <p:spPr>
          <a:xfrm>
            <a:off x="648000" y="84960"/>
            <a:ext cx="8224560" cy="99396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ctr">
            <a:noAutofit/>
          </a:bodyPr>
          <a:lstStyle/>
          <a:p>
            <a:pPr algn="ctr" defTabSz="914400">
              <a:lnSpc>
                <a:spcPct val="100000"/>
              </a:lnSpc>
            </a:pPr>
            <a:r>
              <a:rPr lang="es-AR" sz="3600" b="0" u="sng" strike="noStrike" spc="-1">
                <a:solidFill>
                  <a:srgbClr val="0033CC"/>
                </a:solidFill>
                <a:uFillTx/>
                <a:latin typeface="Arial"/>
                <a:ea typeface="Arial"/>
              </a:rPr>
              <a:t>DECLARACIÓN JURADA</a:t>
            </a:r>
            <a:r>
              <a:rPr lang="es-AR" sz="4800" b="0" strike="noStrike" spc="-1">
                <a:solidFill>
                  <a:srgbClr val="000000"/>
                </a:solidFill>
                <a:latin typeface="Arial"/>
                <a:ea typeface="Arial"/>
              </a:rPr>
              <a:t> </a:t>
            </a:r>
            <a:endParaRPr lang="es-AR" sz="4800" b="0" strike="noStrike" spc="-1">
              <a:solidFill>
                <a:srgbClr val="000000"/>
              </a:solidFill>
              <a:latin typeface="Arial"/>
            </a:endParaRPr>
          </a:p>
        </p:txBody>
      </p:sp>
      <p:sp>
        <p:nvSpPr>
          <p:cNvPr id="76" name="CustomShape 2"/>
          <p:cNvSpPr/>
          <p:nvPr/>
        </p:nvSpPr>
        <p:spPr>
          <a:xfrm>
            <a:off x="611280" y="1008000"/>
            <a:ext cx="8224560" cy="4721040"/>
          </a:xfrm>
          <a:prstGeom prst="rect">
            <a:avLst/>
          </a:prstGeom>
          <a:noFill/>
          <a:ln w="0">
            <a:noFill/>
          </a:ln>
        </p:spPr>
        <p:style>
          <a:lnRef idx="0">
            <a:scrgbClr r="0" g="0" b="0"/>
          </a:lnRef>
          <a:fillRef idx="0">
            <a:scrgbClr r="0" g="0" b="0"/>
          </a:fillRef>
          <a:effectRef idx="0">
            <a:scrgbClr r="0" g="0" b="0"/>
          </a:effectRef>
          <a:fontRef idx="minor"/>
        </p:style>
        <p:txBody>
          <a:bodyPr lIns="90000" tIns="46800" rIns="90000" bIns="46800" anchor="t">
            <a:noAutofit/>
          </a:bodyPr>
          <a:lstStyle/>
          <a:p>
            <a:pPr defTabSz="914400">
              <a:lnSpc>
                <a:spcPct val="80000"/>
              </a:lnSpc>
            </a:pPr>
            <a:endParaRPr lang="es-AR" sz="1800" b="0" strike="noStrike" spc="-1">
              <a:solidFill>
                <a:srgbClr val="000000"/>
              </a:solidFill>
              <a:latin typeface="Arial"/>
            </a:endParaRPr>
          </a:p>
          <a:p>
            <a:pPr algn="ctr" defTabSz="914400">
              <a:lnSpc>
                <a:spcPct val="80000"/>
              </a:lnSpc>
              <a:spcBef>
                <a:spcPts val="799"/>
              </a:spcBef>
            </a:pPr>
            <a:r>
              <a:rPr lang="es-AR" sz="1800" b="0" strike="noStrike" spc="-1">
                <a:solidFill>
                  <a:srgbClr val="000000"/>
                </a:solidFill>
                <a:latin typeface="Arial"/>
                <a:ea typeface="Arial"/>
              </a:rPr>
              <a:t>INGRESOS IMPONIBLES MENOS DEDUCCIONES Y/O DETRACCIONES</a:t>
            </a:r>
            <a:endParaRPr lang="es-AR" sz="1800" b="0" strike="noStrike" spc="-1">
              <a:solidFill>
                <a:srgbClr val="000000"/>
              </a:solidFill>
              <a:latin typeface="Arial"/>
            </a:endParaRPr>
          </a:p>
          <a:p>
            <a:pPr algn="ctr" defTabSz="914400">
              <a:lnSpc>
                <a:spcPct val="80000"/>
              </a:lnSpc>
              <a:spcBef>
                <a:spcPts val="799"/>
              </a:spcBef>
            </a:pPr>
            <a:r>
              <a:rPr lang="es-AR" sz="1800" b="0" strike="noStrike" spc="-1">
                <a:solidFill>
                  <a:srgbClr val="000000"/>
                </a:solidFill>
                <a:latin typeface="Arial"/>
                <a:ea typeface="Arial"/>
              </a:rPr>
              <a:t>POR COEFICIENTE UNIFICADO O RÉGIMEN ESPECIAL (EN CASO DE CONTRIBUYENTE DE CONVENIO MULTILATERAL)</a:t>
            </a:r>
            <a:endParaRPr lang="es-AR" sz="1800" b="0" strike="noStrike" spc="-1">
              <a:solidFill>
                <a:srgbClr val="000000"/>
              </a:solidFill>
              <a:latin typeface="Arial"/>
            </a:endParaRPr>
          </a:p>
          <a:p>
            <a:pPr algn="ctr" defTabSz="914400">
              <a:lnSpc>
                <a:spcPct val="80000"/>
              </a:lnSpc>
              <a:spcBef>
                <a:spcPts val="799"/>
              </a:spcBef>
            </a:pPr>
            <a:r>
              <a:rPr lang="es-AR" sz="1800" b="0" strike="noStrike" spc="-1">
                <a:solidFill>
                  <a:srgbClr val="000000"/>
                </a:solidFill>
                <a:latin typeface="Arial"/>
                <a:ea typeface="Arial"/>
              </a:rPr>
              <a:t>=</a:t>
            </a:r>
            <a:endParaRPr lang="es-AR" sz="1800" b="0" strike="noStrike" spc="-1">
              <a:solidFill>
                <a:srgbClr val="000000"/>
              </a:solidFill>
              <a:latin typeface="Arial"/>
            </a:endParaRPr>
          </a:p>
          <a:p>
            <a:pPr algn="ctr" defTabSz="914400">
              <a:lnSpc>
                <a:spcPct val="80000"/>
              </a:lnSpc>
              <a:spcBef>
                <a:spcPts val="799"/>
              </a:spcBef>
            </a:pPr>
            <a:r>
              <a:rPr lang="es-AR" sz="1800" b="0" strike="noStrike" spc="-1">
                <a:solidFill>
                  <a:srgbClr val="000000"/>
                </a:solidFill>
                <a:latin typeface="Arial"/>
                <a:ea typeface="Arial"/>
              </a:rPr>
              <a:t>BASE IMPONIBLE      </a:t>
            </a:r>
            <a:endParaRPr lang="es-AR" sz="1800" b="0" strike="noStrike" spc="-1">
              <a:solidFill>
                <a:srgbClr val="000000"/>
              </a:solidFill>
              <a:latin typeface="Arial"/>
            </a:endParaRPr>
          </a:p>
          <a:p>
            <a:pPr algn="ctr" defTabSz="914400">
              <a:lnSpc>
                <a:spcPct val="80000"/>
              </a:lnSpc>
              <a:spcBef>
                <a:spcPts val="799"/>
              </a:spcBef>
            </a:pPr>
            <a:r>
              <a:rPr lang="es-AR" sz="1800" b="0" strike="noStrike" spc="-1">
                <a:solidFill>
                  <a:srgbClr val="000000"/>
                </a:solidFill>
                <a:latin typeface="Arial"/>
                <a:ea typeface="Arial"/>
              </a:rPr>
              <a:t>POR LA ALÍCUOTA CORRESPONDIENTE</a:t>
            </a:r>
            <a:br>
              <a:rPr sz="1800"/>
            </a:br>
            <a:r>
              <a:rPr lang="es-AR" sz="1800" b="0" strike="noStrike" spc="-1">
                <a:solidFill>
                  <a:srgbClr val="000000"/>
                </a:solidFill>
                <a:latin typeface="Arial"/>
                <a:ea typeface="Arial"/>
              </a:rPr>
              <a:t>  =</a:t>
            </a:r>
            <a:endParaRPr lang="es-AR" sz="1800" b="0" strike="noStrike" spc="-1">
              <a:solidFill>
                <a:srgbClr val="000000"/>
              </a:solidFill>
              <a:latin typeface="Arial"/>
            </a:endParaRPr>
          </a:p>
          <a:p>
            <a:pPr algn="ctr" defTabSz="914400">
              <a:lnSpc>
                <a:spcPct val="80000"/>
              </a:lnSpc>
              <a:spcBef>
                <a:spcPts val="799"/>
              </a:spcBef>
            </a:pPr>
            <a:r>
              <a:rPr lang="es-AR" sz="1600" b="0" strike="noStrike" spc="-1">
                <a:solidFill>
                  <a:srgbClr val="000000"/>
                </a:solidFill>
                <a:latin typeface="Arial"/>
                <a:ea typeface="Arial"/>
              </a:rPr>
              <a:t>IMPUESTO RESULTANTE (OBLIGACIÓN TRIBUTARIA)</a:t>
            </a:r>
            <a:endParaRPr lang="es-AR" sz="1600" b="0" strike="noStrike" spc="-1">
              <a:solidFill>
                <a:srgbClr val="000000"/>
              </a:solidFill>
              <a:latin typeface="Arial"/>
            </a:endParaRPr>
          </a:p>
          <a:p>
            <a:pPr defTabSz="914400">
              <a:lnSpc>
                <a:spcPct val="80000"/>
              </a:lnSpc>
              <a:spcBef>
                <a:spcPts val="799"/>
              </a:spcBef>
            </a:pPr>
            <a:r>
              <a:rPr lang="es-AR" sz="1200" b="0" strike="noStrike" spc="-1">
                <a:solidFill>
                  <a:srgbClr val="000000"/>
                </a:solidFill>
                <a:latin typeface="Arial"/>
                <a:ea typeface="Arial"/>
              </a:rPr>
              <a:t>- PAGOS A CUENTA (RETENCIONES Y/O PERCEPCIONES)</a:t>
            </a:r>
            <a:endParaRPr lang="es-AR" sz="1200" b="0" strike="noStrike" spc="-1">
              <a:solidFill>
                <a:srgbClr val="000000"/>
              </a:solidFill>
              <a:latin typeface="Arial"/>
            </a:endParaRPr>
          </a:p>
          <a:p>
            <a:pPr defTabSz="914400">
              <a:lnSpc>
                <a:spcPct val="80000"/>
              </a:lnSpc>
              <a:spcBef>
                <a:spcPts val="799"/>
              </a:spcBef>
            </a:pPr>
            <a:r>
              <a:rPr lang="es-AR" sz="1200" b="0" strike="noStrike" spc="-1">
                <a:solidFill>
                  <a:srgbClr val="000000"/>
                </a:solidFill>
                <a:latin typeface="Arial"/>
                <a:ea typeface="Arial"/>
              </a:rPr>
              <a:t>- SALDOS IMPOSITIVOS A FAVOR DEL CONTRIBUYENTE</a:t>
            </a:r>
            <a:endParaRPr lang="es-AR" sz="1200" b="0" strike="noStrike" spc="-1">
              <a:solidFill>
                <a:srgbClr val="000000"/>
              </a:solidFill>
              <a:latin typeface="Arial"/>
            </a:endParaRPr>
          </a:p>
          <a:p>
            <a:pPr marL="216000" indent="-74160" defTabSz="914400">
              <a:lnSpc>
                <a:spcPct val="80000"/>
              </a:lnSpc>
              <a:spcBef>
                <a:spcPts val="799"/>
              </a:spcBef>
              <a:buClr>
                <a:srgbClr val="000000"/>
              </a:buClr>
              <a:buFont typeface="Arial"/>
              <a:buChar char="-"/>
            </a:pPr>
            <a:r>
              <a:rPr lang="es-AR" sz="1200" b="0" strike="noStrike" spc="-1">
                <a:solidFill>
                  <a:srgbClr val="000000"/>
                </a:solidFill>
                <a:latin typeface="Arial"/>
                <a:ea typeface="Arial"/>
              </a:rPr>
              <a:t>OTROS CRÉDITOS + OTROS DÉBITOS</a:t>
            </a:r>
            <a:endParaRPr lang="es-AR" sz="1200" b="0" strike="noStrike" spc="-1">
              <a:solidFill>
                <a:srgbClr val="000000"/>
              </a:solidFill>
              <a:latin typeface="Arial"/>
            </a:endParaRPr>
          </a:p>
          <a:p>
            <a:pPr algn="ctr" defTabSz="914400">
              <a:lnSpc>
                <a:spcPct val="80000"/>
              </a:lnSpc>
              <a:spcBef>
                <a:spcPts val="799"/>
              </a:spcBef>
            </a:pPr>
            <a:r>
              <a:rPr lang="es-AR" sz="1600" b="0" strike="noStrike" spc="-1">
                <a:solidFill>
                  <a:srgbClr val="000000"/>
                </a:solidFill>
                <a:latin typeface="Arial"/>
                <a:ea typeface="Arial"/>
              </a:rPr>
              <a:t>=</a:t>
            </a:r>
            <a:endParaRPr lang="es-AR" sz="1600" b="0" strike="noStrike" spc="-1">
              <a:solidFill>
                <a:srgbClr val="000000"/>
              </a:solidFill>
              <a:latin typeface="Arial"/>
            </a:endParaRPr>
          </a:p>
          <a:p>
            <a:pPr algn="ctr" defTabSz="914400">
              <a:lnSpc>
                <a:spcPct val="80000"/>
              </a:lnSpc>
              <a:spcBef>
                <a:spcPts val="799"/>
              </a:spcBef>
            </a:pPr>
            <a:r>
              <a:rPr lang="es-AR" sz="1800" b="0" strike="noStrike" spc="-1">
                <a:solidFill>
                  <a:srgbClr val="000000"/>
                </a:solidFill>
                <a:latin typeface="Arial"/>
                <a:ea typeface="Arial"/>
              </a:rPr>
              <a:t>CRÉDITO   ó  DÉBITO</a:t>
            </a:r>
            <a:br>
              <a:rPr sz="1800"/>
            </a:br>
            <a:r>
              <a:rPr lang="es-AR" sz="1800" b="0" strike="noStrike" spc="-1">
                <a:solidFill>
                  <a:srgbClr val="000000"/>
                </a:solidFill>
                <a:latin typeface="Arial"/>
                <a:ea typeface="Arial"/>
              </a:rPr>
              <a:t>                       SALDO A FAVOR       SALDO A INGRESAR (PAGO)</a:t>
            </a:r>
            <a:endParaRPr lang="es-AR" sz="1800" b="0" strike="noStrike" spc="-1">
              <a:solidFill>
                <a:srgbClr val="000000"/>
              </a:solidFill>
              <a:latin typeface="Arial"/>
            </a:endParaRPr>
          </a:p>
        </p:txBody>
      </p:sp>
      <p:sp>
        <p:nvSpPr>
          <p:cNvPr id="77" name="CustomShape 3"/>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78" name="CustomShape 4"/>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79" name="CustomShape 5"/>
          <p:cNvSpPr/>
          <p:nvPr/>
        </p:nvSpPr>
        <p:spPr>
          <a:xfrm>
            <a:off x="0" y="5759280"/>
            <a:ext cx="9138960" cy="1093680"/>
          </a:xfrm>
          <a:prstGeom prst="rect">
            <a:avLst/>
          </a:prstGeom>
          <a:blipFill rotWithShape="0">
            <a:blip r:embed="rId4"/>
            <a:srcRect/>
            <a:stretch/>
          </a:blipFill>
          <a:ln w="9360">
            <a:solidFill>
              <a:srgbClr val="3465A4"/>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TotalTime>
  <Words>5139</Words>
  <Application>Microsoft Macintosh PowerPoint</Application>
  <PresentationFormat>Presentación en pantalla (4:3)</PresentationFormat>
  <Paragraphs>318</Paragraphs>
  <Slides>32</Slides>
  <Notes>32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32</vt:i4>
      </vt:variant>
    </vt:vector>
  </HeadingPairs>
  <TitlesOfParts>
    <vt:vector size="38" baseType="lpstr">
      <vt:lpstr>Arial</vt:lpstr>
      <vt:lpstr>Noto Sans Symbols</vt:lpstr>
      <vt:lpstr>Symbol</vt:lpstr>
      <vt:lpstr>Times New Roman</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msulleiro</dc:creator>
  <dc:description/>
  <cp:lastModifiedBy>L. Marcelo Nuñez</cp:lastModifiedBy>
  <cp:revision>22</cp:revision>
  <cp:lastPrinted>2024-08-01T15:13:50Z</cp:lastPrinted>
  <dcterms:created xsi:type="dcterms:W3CDTF">2012-07-23T20:06:55Z</dcterms:created>
  <dcterms:modified xsi:type="dcterms:W3CDTF">2024-08-06T11:10:56Z</dcterms:modified>
  <dc:language>es-AR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72</vt:i4>
  </property>
  <property fmtid="{D5CDD505-2E9C-101B-9397-08002B2CF9AE}" pid="3" name="PresentationFormat">
    <vt:lpwstr>Presentación en pantalla (4:3)</vt:lpwstr>
  </property>
  <property fmtid="{D5CDD505-2E9C-101B-9397-08002B2CF9AE}" pid="4" name="Slides">
    <vt:i4>78</vt:i4>
  </property>
</Properties>
</file>