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71" r:id="rId1"/>
  </p:sldMasterIdLst>
  <p:sldIdLst>
    <p:sldId id="256" r:id="rId2"/>
    <p:sldId id="258" r:id="rId3"/>
    <p:sldId id="289" r:id="rId4"/>
    <p:sldId id="290" r:id="rId5"/>
    <p:sldId id="291" r:id="rId6"/>
    <p:sldId id="292" r:id="rId7"/>
    <p:sldId id="293" r:id="rId8"/>
    <p:sldId id="294" r:id="rId9"/>
    <p:sldId id="295" r:id="rId10"/>
    <p:sldId id="298" r:id="rId11"/>
    <p:sldId id="297" r:id="rId12"/>
    <p:sldId id="296" r:id="rId13"/>
    <p:sldId id="301" r:id="rId14"/>
    <p:sldId id="302" r:id="rId15"/>
    <p:sldId id="305" r:id="rId16"/>
    <p:sldId id="306" r:id="rId17"/>
    <p:sldId id="307" r:id="rId18"/>
    <p:sldId id="308" r:id="rId19"/>
    <p:sldId id="309" r:id="rId20"/>
    <p:sldId id="310" r:id="rId21"/>
    <p:sldId id="311" r:id="rId22"/>
    <p:sldId id="312" r:id="rId23"/>
    <p:sldId id="313" r:id="rId24"/>
    <p:sldId id="314" r:id="rId25"/>
    <p:sldId id="315" r:id="rId26"/>
    <p:sldId id="300" r:id="rId27"/>
    <p:sldId id="303" r:id="rId28"/>
    <p:sldId id="304" r:id="rId29"/>
    <p:sldId id="316" r:id="rId30"/>
    <p:sldId id="317" r:id="rId31"/>
    <p:sldId id="318" r:id="rId32"/>
    <p:sldId id="319" r:id="rId33"/>
    <p:sldId id="320" r:id="rId34"/>
    <p:sldId id="321" r:id="rId35"/>
  </p:sldIdLst>
  <p:sldSz cx="9144000" cy="6858000" type="screen4x3"/>
  <p:notesSz cx="6858000" cy="9144000"/>
  <p:defaultText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0" d="100"/>
          <a:sy n="80" d="100"/>
        </p:scale>
        <p:origin x="1450" y="4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ableStyles" Target="tableStyles.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8" Type="http://schemas.openxmlformats.org/officeDocument/2006/relationships/slide" Target="slides/slide7.xml"/><Relationship Id="rId3" Type="http://schemas.openxmlformats.org/officeDocument/2006/relationships/slide" Target="slides/slide2.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1942416" y="2514601"/>
            <a:ext cx="6600451" cy="2262781"/>
          </a:xfrm>
        </p:spPr>
        <p:txBody>
          <a:bodyPr anchor="b">
            <a:normAutofit/>
          </a:bodyPr>
          <a:lstStyle>
            <a:lvl1pPr>
              <a:defRPr sz="5400"/>
            </a:lvl1pPr>
          </a:lstStyle>
          <a:p>
            <a:r>
              <a:rPr lang="es-ES" smtClean="0"/>
              <a:t>Haga clic para modificar el estilo de título del patrón</a:t>
            </a:r>
            <a:endParaRPr lang="en-US" dirty="0"/>
          </a:p>
        </p:txBody>
      </p:sp>
      <p:sp>
        <p:nvSpPr>
          <p:cNvPr id="3" name="Subtitle 2"/>
          <p:cNvSpPr>
            <a:spLocks noGrp="1"/>
          </p:cNvSpPr>
          <p:nvPr>
            <p:ph type="subTitle" idx="1"/>
          </p:nvPr>
        </p:nvSpPr>
        <p:spPr>
          <a:xfrm>
            <a:off x="1942416" y="4777380"/>
            <a:ext cx="6600451"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editar el estilo de subtítulo del patrón</a:t>
            </a:r>
            <a:endParaRPr lang="en-US" dirty="0"/>
          </a:p>
        </p:txBody>
      </p:sp>
      <p:sp>
        <p:nvSpPr>
          <p:cNvPr id="4" name="Date Placeholder 3"/>
          <p:cNvSpPr>
            <a:spLocks noGrp="1"/>
          </p:cNvSpPr>
          <p:nvPr>
            <p:ph type="dt" sz="half" idx="10"/>
          </p:nvPr>
        </p:nvSpPr>
        <p:spPr/>
        <p:txBody>
          <a:bodyPr/>
          <a:lstStyle/>
          <a:p>
            <a:fld id="{7F009D86-4A7F-48A8-B4E4-34B9324E662C}" type="datetimeFigureOut">
              <a:rPr lang="es-AR" smtClean="0"/>
              <a:t>17/9/2024</a:t>
            </a:fld>
            <a:endParaRPr lang="es-AR"/>
          </a:p>
        </p:txBody>
      </p:sp>
      <p:sp>
        <p:nvSpPr>
          <p:cNvPr id="5" name="Footer Placeholder 4"/>
          <p:cNvSpPr>
            <a:spLocks noGrp="1"/>
          </p:cNvSpPr>
          <p:nvPr>
            <p:ph type="ftr" sz="quarter" idx="11"/>
          </p:nvPr>
        </p:nvSpPr>
        <p:spPr/>
        <p:txBody>
          <a:bodyPr/>
          <a:lstStyle/>
          <a:p>
            <a:endParaRPr lang="es-AR"/>
          </a:p>
        </p:txBody>
      </p:sp>
      <p:sp>
        <p:nvSpPr>
          <p:cNvPr id="9" name="Freeform 8"/>
          <p:cNvSpPr/>
          <p:nvPr/>
        </p:nvSpPr>
        <p:spPr bwMode="auto">
          <a:xfrm>
            <a:off x="-31719" y="4321158"/>
            <a:ext cx="1395473" cy="781781"/>
          </a:xfrm>
          <a:custGeom>
            <a:avLst/>
            <a:gdLst/>
            <a:ahLst/>
            <a:cxnLst/>
            <a:rect l="l" t="t" r="r" b="b"/>
            <a:pathLst>
              <a:path w="8042" h="10000">
                <a:moveTo>
                  <a:pt x="5799" y="10000"/>
                </a:moveTo>
                <a:cubicBezTo>
                  <a:pt x="5880" y="10000"/>
                  <a:pt x="5934" y="9940"/>
                  <a:pt x="5961" y="9880"/>
                </a:cubicBezTo>
                <a:cubicBezTo>
                  <a:pt x="5961" y="9820"/>
                  <a:pt x="5988" y="9820"/>
                  <a:pt x="5988" y="9820"/>
                </a:cubicBezTo>
                <a:lnTo>
                  <a:pt x="8042" y="5260"/>
                </a:lnTo>
                <a:cubicBezTo>
                  <a:pt x="8096" y="5140"/>
                  <a:pt x="8096" y="4901"/>
                  <a:pt x="8042" y="4721"/>
                </a:cubicBezTo>
                <a:lnTo>
                  <a:pt x="5988" y="221"/>
                </a:lnTo>
                <a:cubicBezTo>
                  <a:pt x="5988" y="160"/>
                  <a:pt x="5961" y="160"/>
                  <a:pt x="5961" y="160"/>
                </a:cubicBezTo>
                <a:cubicBezTo>
                  <a:pt x="5934" y="101"/>
                  <a:pt x="5880" y="41"/>
                  <a:pt x="5799" y="41"/>
                </a:cubicBezTo>
                <a:lnTo>
                  <a:pt x="18" y="0"/>
                </a:lnTo>
                <a:cubicBezTo>
                  <a:pt x="12" y="3330"/>
                  <a:pt x="6" y="6661"/>
                  <a:pt x="0" y="9991"/>
                </a:cubicBezTo>
                <a:lnTo>
                  <a:pt x="5799" y="10000"/>
                </a:lnTo>
                <a:close/>
              </a:path>
            </a:pathLst>
          </a:custGeom>
          <a:solidFill>
            <a:schemeClr val="accent1"/>
          </a:solidFill>
          <a:ln>
            <a:noFill/>
          </a:ln>
        </p:spPr>
      </p:sp>
      <p:sp>
        <p:nvSpPr>
          <p:cNvPr id="6" name="Slide Number Placeholder 5"/>
          <p:cNvSpPr>
            <a:spLocks noGrp="1"/>
          </p:cNvSpPr>
          <p:nvPr>
            <p:ph type="sldNum" sz="quarter" idx="12"/>
          </p:nvPr>
        </p:nvSpPr>
        <p:spPr>
          <a:xfrm>
            <a:off x="423334" y="4529541"/>
            <a:ext cx="584978" cy="365125"/>
          </a:xfrm>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27498868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ítulo y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1942415" y="609600"/>
            <a:ext cx="6591985" cy="3117040"/>
          </a:xfrm>
        </p:spPr>
        <p:txBody>
          <a:bodyPr anchor="ctr">
            <a:normAutofit/>
          </a:bodyPr>
          <a:lstStyle>
            <a:lvl1pPr algn="l">
              <a:defRPr sz="4800" b="0" cap="none"/>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1942415" y="4354046"/>
            <a:ext cx="6591985"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Editar el estilo de texto del patrón</a:t>
            </a:r>
          </a:p>
        </p:txBody>
      </p:sp>
      <p:sp>
        <p:nvSpPr>
          <p:cNvPr id="4" name="Date Placeholder 3"/>
          <p:cNvSpPr>
            <a:spLocks noGrp="1"/>
          </p:cNvSpPr>
          <p:nvPr>
            <p:ph type="dt" sz="half" idx="10"/>
          </p:nvPr>
        </p:nvSpPr>
        <p:spPr/>
        <p:txBody>
          <a:bodyPr/>
          <a:lstStyle/>
          <a:p>
            <a:fld id="{7F009D86-4A7F-48A8-B4E4-34B9324E662C}" type="datetimeFigureOut">
              <a:rPr lang="es-AR" smtClean="0"/>
              <a:t>17/9/2024</a:t>
            </a:fld>
            <a:endParaRPr lang="es-AR"/>
          </a:p>
        </p:txBody>
      </p:sp>
      <p:sp>
        <p:nvSpPr>
          <p:cNvPr id="5" name="Footer Placeholder 4"/>
          <p:cNvSpPr>
            <a:spLocks noGrp="1"/>
          </p:cNvSpPr>
          <p:nvPr>
            <p:ph type="ftr" sz="quarter" idx="11"/>
          </p:nvPr>
        </p:nvSpPr>
        <p:spPr/>
        <p:txBody>
          <a:bodyPr/>
          <a:lstStyle/>
          <a:p>
            <a:endParaRPr lang="es-AR"/>
          </a:p>
        </p:txBody>
      </p:sp>
      <p:sp>
        <p:nvSpPr>
          <p:cNvPr id="10" name="Freeform 11"/>
          <p:cNvSpPr/>
          <p:nvPr/>
        </p:nvSpPr>
        <p:spPr bwMode="auto">
          <a:xfrm flipV="1">
            <a:off x="58" y="3166527"/>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11228" y="3244140"/>
            <a:ext cx="584978" cy="365125"/>
          </a:xfrm>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13389631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 con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2188123" y="609600"/>
            <a:ext cx="6109587" cy="2895600"/>
          </a:xfrm>
        </p:spPr>
        <p:txBody>
          <a:bodyPr anchor="ctr">
            <a:normAutofit/>
          </a:bodyPr>
          <a:lstStyle>
            <a:lvl1pPr algn="l">
              <a:defRPr sz="4800" b="0" cap="none"/>
            </a:lvl1pPr>
          </a:lstStyle>
          <a:p>
            <a:r>
              <a:rPr lang="es-ES" smtClean="0"/>
              <a:t>Haga clic para modificar el estilo de título del patrón</a:t>
            </a:r>
            <a:endParaRPr lang="en-US" dirty="0"/>
          </a:p>
        </p:txBody>
      </p:sp>
      <p:sp>
        <p:nvSpPr>
          <p:cNvPr id="13" name="Text Placeholder 9"/>
          <p:cNvSpPr>
            <a:spLocks noGrp="1"/>
          </p:cNvSpPr>
          <p:nvPr>
            <p:ph type="body" sz="quarter" idx="13"/>
          </p:nvPr>
        </p:nvSpPr>
        <p:spPr>
          <a:xfrm>
            <a:off x="2415972" y="3505200"/>
            <a:ext cx="5653888"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Editar el estilo de texto del patrón</a:t>
            </a:r>
          </a:p>
        </p:txBody>
      </p:sp>
      <p:sp>
        <p:nvSpPr>
          <p:cNvPr id="3" name="Text Placeholder 2"/>
          <p:cNvSpPr>
            <a:spLocks noGrp="1"/>
          </p:cNvSpPr>
          <p:nvPr>
            <p:ph type="body" idx="1"/>
          </p:nvPr>
        </p:nvSpPr>
        <p:spPr>
          <a:xfrm>
            <a:off x="1942415" y="4354046"/>
            <a:ext cx="6591985"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Editar el estilo de texto del patrón</a:t>
            </a:r>
          </a:p>
        </p:txBody>
      </p:sp>
      <p:sp>
        <p:nvSpPr>
          <p:cNvPr id="4" name="Date Placeholder 3"/>
          <p:cNvSpPr>
            <a:spLocks noGrp="1"/>
          </p:cNvSpPr>
          <p:nvPr>
            <p:ph type="dt" sz="half" idx="10"/>
          </p:nvPr>
        </p:nvSpPr>
        <p:spPr/>
        <p:txBody>
          <a:bodyPr/>
          <a:lstStyle/>
          <a:p>
            <a:fld id="{7F009D86-4A7F-48A8-B4E4-34B9324E662C}" type="datetimeFigureOut">
              <a:rPr lang="es-AR" smtClean="0"/>
              <a:t>17/9/2024</a:t>
            </a:fld>
            <a:endParaRPr lang="es-AR"/>
          </a:p>
        </p:txBody>
      </p:sp>
      <p:sp>
        <p:nvSpPr>
          <p:cNvPr id="5" name="Footer Placeholder 4"/>
          <p:cNvSpPr>
            <a:spLocks noGrp="1"/>
          </p:cNvSpPr>
          <p:nvPr>
            <p:ph type="ftr" sz="quarter" idx="11"/>
          </p:nvPr>
        </p:nvSpPr>
        <p:spPr/>
        <p:txBody>
          <a:bodyPr/>
          <a:lstStyle/>
          <a:p>
            <a:endParaRPr lang="es-AR"/>
          </a:p>
        </p:txBody>
      </p:sp>
      <p:sp>
        <p:nvSpPr>
          <p:cNvPr id="19" name="Freeform 11"/>
          <p:cNvSpPr/>
          <p:nvPr/>
        </p:nvSpPr>
        <p:spPr bwMode="auto">
          <a:xfrm flipV="1">
            <a:off x="58" y="3166527"/>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11228" y="3244140"/>
            <a:ext cx="584978" cy="365125"/>
          </a:xfrm>
        </p:spPr>
        <p:txBody>
          <a:bodyPr/>
          <a:lstStyle/>
          <a:p>
            <a:fld id="{228129F5-88DD-4322-A9E7-D249C1E921D1}" type="slidenum">
              <a:rPr lang="es-AR" smtClean="0"/>
              <a:t>‹Nº›</a:t>
            </a:fld>
            <a:endParaRPr lang="es-AR"/>
          </a:p>
        </p:txBody>
      </p:sp>
      <p:sp>
        <p:nvSpPr>
          <p:cNvPr id="14" name="TextBox 13"/>
          <p:cNvSpPr txBox="1"/>
          <p:nvPr/>
        </p:nvSpPr>
        <p:spPr>
          <a:xfrm>
            <a:off x="1808316" y="648005"/>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8169533" y="290530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62085502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Tarjeta de nombre">
    <p:spTree>
      <p:nvGrpSpPr>
        <p:cNvPr id="1" name=""/>
        <p:cNvGrpSpPr/>
        <p:nvPr/>
      </p:nvGrpSpPr>
      <p:grpSpPr>
        <a:xfrm>
          <a:off x="0" y="0"/>
          <a:ext cx="0" cy="0"/>
          <a:chOff x="0" y="0"/>
          <a:chExt cx="0" cy="0"/>
        </a:xfrm>
      </p:grpSpPr>
      <p:sp>
        <p:nvSpPr>
          <p:cNvPr id="2" name="Title 1"/>
          <p:cNvSpPr>
            <a:spLocks noGrp="1"/>
          </p:cNvSpPr>
          <p:nvPr>
            <p:ph type="title"/>
          </p:nvPr>
        </p:nvSpPr>
        <p:spPr>
          <a:xfrm>
            <a:off x="1942415" y="2438401"/>
            <a:ext cx="6591985" cy="2724845"/>
          </a:xfrm>
        </p:spPr>
        <p:txBody>
          <a:bodyPr anchor="b">
            <a:normAutofit/>
          </a:bodyPr>
          <a:lstStyle>
            <a:lvl1pPr algn="l">
              <a:defRPr sz="4800" b="0"/>
            </a:lvl1pPr>
          </a:lstStyle>
          <a:p>
            <a:r>
              <a:rPr lang="es-ES" smtClean="0"/>
              <a:t>Haga clic para modificar el estilo de título del patrón</a:t>
            </a:r>
            <a:endParaRPr lang="en-US" dirty="0"/>
          </a:p>
        </p:txBody>
      </p:sp>
      <p:sp>
        <p:nvSpPr>
          <p:cNvPr id="4" name="Text Placeholder 3"/>
          <p:cNvSpPr>
            <a:spLocks noGrp="1"/>
          </p:cNvSpPr>
          <p:nvPr>
            <p:ph type="body" sz="half" idx="2"/>
          </p:nvPr>
        </p:nvSpPr>
        <p:spPr>
          <a:xfrm>
            <a:off x="1942415" y="5181600"/>
            <a:ext cx="6591985"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smtClean="0"/>
              <a:t>Editar el estilo de texto del patrón</a:t>
            </a:r>
          </a:p>
        </p:txBody>
      </p:sp>
      <p:sp>
        <p:nvSpPr>
          <p:cNvPr id="5" name="Date Placeholder 4"/>
          <p:cNvSpPr>
            <a:spLocks noGrp="1"/>
          </p:cNvSpPr>
          <p:nvPr>
            <p:ph type="dt" sz="half" idx="10"/>
          </p:nvPr>
        </p:nvSpPr>
        <p:spPr/>
        <p:txBody>
          <a:bodyPr/>
          <a:lstStyle/>
          <a:p>
            <a:fld id="{7F009D86-4A7F-48A8-B4E4-34B9324E662C}" type="datetimeFigureOut">
              <a:rPr lang="es-AR" smtClean="0"/>
              <a:t>17/9/2024</a:t>
            </a:fld>
            <a:endParaRPr lang="es-AR"/>
          </a:p>
        </p:txBody>
      </p:sp>
      <p:sp>
        <p:nvSpPr>
          <p:cNvPr id="6" name="Footer Placeholder 5"/>
          <p:cNvSpPr>
            <a:spLocks noGrp="1"/>
          </p:cNvSpPr>
          <p:nvPr>
            <p:ph type="ftr" sz="quarter" idx="11"/>
          </p:nvPr>
        </p:nvSpPr>
        <p:spPr/>
        <p:txBody>
          <a:bodyPr/>
          <a:lstStyle/>
          <a:p>
            <a:endParaRPr lang="es-AR"/>
          </a:p>
        </p:txBody>
      </p:sp>
      <p:sp>
        <p:nvSpPr>
          <p:cNvPr id="11"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45578319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itar la tarjeta de nombre">
    <p:spTree>
      <p:nvGrpSpPr>
        <p:cNvPr id="1" name=""/>
        <p:cNvGrpSpPr/>
        <p:nvPr/>
      </p:nvGrpSpPr>
      <p:grpSpPr>
        <a:xfrm>
          <a:off x="0" y="0"/>
          <a:ext cx="0" cy="0"/>
          <a:chOff x="0" y="0"/>
          <a:chExt cx="0" cy="0"/>
        </a:xfrm>
      </p:grpSpPr>
      <p:sp>
        <p:nvSpPr>
          <p:cNvPr id="13" name="Title 1"/>
          <p:cNvSpPr>
            <a:spLocks noGrp="1"/>
          </p:cNvSpPr>
          <p:nvPr>
            <p:ph type="title"/>
          </p:nvPr>
        </p:nvSpPr>
        <p:spPr>
          <a:xfrm>
            <a:off x="2188123" y="609600"/>
            <a:ext cx="6109587" cy="2895600"/>
          </a:xfrm>
        </p:spPr>
        <p:txBody>
          <a:bodyPr anchor="ctr">
            <a:normAutofit/>
          </a:bodyPr>
          <a:lstStyle>
            <a:lvl1pPr algn="l">
              <a:defRPr sz="4800" b="0" cap="none"/>
            </a:lvl1pPr>
          </a:lstStyle>
          <a:p>
            <a:r>
              <a:rPr lang="es-ES" smtClean="0"/>
              <a:t>Haga clic para modificar el estilo de título del patrón</a:t>
            </a:r>
            <a:endParaRPr lang="en-US" dirty="0"/>
          </a:p>
        </p:txBody>
      </p:sp>
      <p:sp>
        <p:nvSpPr>
          <p:cNvPr id="21" name="Text Placeholder 9"/>
          <p:cNvSpPr>
            <a:spLocks noGrp="1"/>
          </p:cNvSpPr>
          <p:nvPr>
            <p:ph type="body" sz="quarter" idx="13"/>
          </p:nvPr>
        </p:nvSpPr>
        <p:spPr>
          <a:xfrm>
            <a:off x="1942415" y="4343400"/>
            <a:ext cx="6688292"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Editar el estilo de texto del patrón</a:t>
            </a:r>
          </a:p>
        </p:txBody>
      </p:sp>
      <p:sp>
        <p:nvSpPr>
          <p:cNvPr id="4" name="Text Placeholder 3"/>
          <p:cNvSpPr>
            <a:spLocks noGrp="1"/>
          </p:cNvSpPr>
          <p:nvPr>
            <p:ph type="body" sz="half" idx="2"/>
          </p:nvPr>
        </p:nvSpPr>
        <p:spPr>
          <a:xfrm>
            <a:off x="1942415" y="5181600"/>
            <a:ext cx="6688292"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smtClean="0"/>
              <a:t>Editar el estilo de texto del patrón</a:t>
            </a:r>
          </a:p>
        </p:txBody>
      </p:sp>
      <p:sp>
        <p:nvSpPr>
          <p:cNvPr id="5" name="Date Placeholder 4"/>
          <p:cNvSpPr>
            <a:spLocks noGrp="1"/>
          </p:cNvSpPr>
          <p:nvPr>
            <p:ph type="dt" sz="half" idx="10"/>
          </p:nvPr>
        </p:nvSpPr>
        <p:spPr/>
        <p:txBody>
          <a:bodyPr/>
          <a:lstStyle/>
          <a:p>
            <a:fld id="{7F009D86-4A7F-48A8-B4E4-34B9324E662C}" type="datetimeFigureOut">
              <a:rPr lang="es-AR" smtClean="0"/>
              <a:t>17/9/2024</a:t>
            </a:fld>
            <a:endParaRPr lang="es-AR"/>
          </a:p>
        </p:txBody>
      </p:sp>
      <p:sp>
        <p:nvSpPr>
          <p:cNvPr id="6" name="Footer Placeholder 5"/>
          <p:cNvSpPr>
            <a:spLocks noGrp="1"/>
          </p:cNvSpPr>
          <p:nvPr>
            <p:ph type="ftr" sz="quarter" idx="11"/>
          </p:nvPr>
        </p:nvSpPr>
        <p:spPr/>
        <p:txBody>
          <a:bodyPr/>
          <a:lstStyle/>
          <a:p>
            <a:endParaRPr lang="es-AR"/>
          </a:p>
        </p:txBody>
      </p:sp>
      <p:sp>
        <p:nvSpPr>
          <p:cNvPr id="20"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228129F5-88DD-4322-A9E7-D249C1E921D1}" type="slidenum">
              <a:rPr lang="es-AR" smtClean="0"/>
              <a:t>‹Nº›</a:t>
            </a:fld>
            <a:endParaRPr lang="es-AR"/>
          </a:p>
        </p:txBody>
      </p:sp>
      <p:sp>
        <p:nvSpPr>
          <p:cNvPr id="11" name="TextBox 10"/>
          <p:cNvSpPr txBox="1"/>
          <p:nvPr/>
        </p:nvSpPr>
        <p:spPr>
          <a:xfrm>
            <a:off x="1808316" y="648005"/>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2" name="TextBox 11"/>
          <p:cNvSpPr txBox="1"/>
          <p:nvPr/>
        </p:nvSpPr>
        <p:spPr>
          <a:xfrm>
            <a:off x="8169533" y="290530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39878255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erdadero o falso">
    <p:spTree>
      <p:nvGrpSpPr>
        <p:cNvPr id="1" name=""/>
        <p:cNvGrpSpPr/>
        <p:nvPr/>
      </p:nvGrpSpPr>
      <p:grpSpPr>
        <a:xfrm>
          <a:off x="0" y="0"/>
          <a:ext cx="0" cy="0"/>
          <a:chOff x="0" y="0"/>
          <a:chExt cx="0" cy="0"/>
        </a:xfrm>
      </p:grpSpPr>
      <p:sp>
        <p:nvSpPr>
          <p:cNvPr id="2" name="Title 1"/>
          <p:cNvSpPr>
            <a:spLocks noGrp="1"/>
          </p:cNvSpPr>
          <p:nvPr>
            <p:ph type="title"/>
          </p:nvPr>
        </p:nvSpPr>
        <p:spPr>
          <a:xfrm>
            <a:off x="1942416" y="627407"/>
            <a:ext cx="6591984" cy="2880020"/>
          </a:xfrm>
        </p:spPr>
        <p:txBody>
          <a:bodyPr anchor="ctr">
            <a:normAutofit/>
          </a:bodyPr>
          <a:lstStyle>
            <a:lvl1pPr algn="l">
              <a:defRPr sz="4800" b="0"/>
            </a:lvl1pPr>
          </a:lstStyle>
          <a:p>
            <a:r>
              <a:rPr lang="es-ES" smtClean="0"/>
              <a:t>Haga clic para modificar el estilo de título del patrón</a:t>
            </a:r>
            <a:endParaRPr lang="en-US" dirty="0"/>
          </a:p>
        </p:txBody>
      </p:sp>
      <p:sp>
        <p:nvSpPr>
          <p:cNvPr id="21" name="Text Placeholder 9"/>
          <p:cNvSpPr>
            <a:spLocks noGrp="1"/>
          </p:cNvSpPr>
          <p:nvPr>
            <p:ph type="body" sz="quarter" idx="13"/>
          </p:nvPr>
        </p:nvSpPr>
        <p:spPr>
          <a:xfrm>
            <a:off x="1942415" y="4343400"/>
            <a:ext cx="6591985"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Editar el estilo de texto del patrón</a:t>
            </a:r>
          </a:p>
        </p:txBody>
      </p:sp>
      <p:sp>
        <p:nvSpPr>
          <p:cNvPr id="4" name="Text Placeholder 3"/>
          <p:cNvSpPr>
            <a:spLocks noGrp="1"/>
          </p:cNvSpPr>
          <p:nvPr>
            <p:ph type="body" sz="half" idx="2"/>
          </p:nvPr>
        </p:nvSpPr>
        <p:spPr>
          <a:xfrm>
            <a:off x="1942415" y="5181600"/>
            <a:ext cx="6591985"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smtClean="0"/>
              <a:t>Editar el estilo de texto del patrón</a:t>
            </a:r>
          </a:p>
        </p:txBody>
      </p:sp>
      <p:sp>
        <p:nvSpPr>
          <p:cNvPr id="5" name="Date Placeholder 4"/>
          <p:cNvSpPr>
            <a:spLocks noGrp="1"/>
          </p:cNvSpPr>
          <p:nvPr>
            <p:ph type="dt" sz="half" idx="10"/>
          </p:nvPr>
        </p:nvSpPr>
        <p:spPr/>
        <p:txBody>
          <a:bodyPr/>
          <a:lstStyle/>
          <a:p>
            <a:fld id="{7F009D86-4A7F-48A8-B4E4-34B9324E662C}" type="datetimeFigureOut">
              <a:rPr lang="es-AR" smtClean="0"/>
              <a:t>17/9/2024</a:t>
            </a:fld>
            <a:endParaRPr lang="es-AR"/>
          </a:p>
        </p:txBody>
      </p:sp>
      <p:sp>
        <p:nvSpPr>
          <p:cNvPr id="6" name="Footer Placeholder 5"/>
          <p:cNvSpPr>
            <a:spLocks noGrp="1"/>
          </p:cNvSpPr>
          <p:nvPr>
            <p:ph type="ftr" sz="quarter" idx="11"/>
          </p:nvPr>
        </p:nvSpPr>
        <p:spPr/>
        <p:txBody>
          <a:bodyPr/>
          <a:lstStyle/>
          <a:p>
            <a:endParaRPr lang="es-AR"/>
          </a:p>
        </p:txBody>
      </p:sp>
      <p:sp>
        <p:nvSpPr>
          <p:cNvPr id="10"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174318356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nchor="t"/>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7F009D86-4A7F-48A8-B4E4-34B9324E662C}" type="datetimeFigureOut">
              <a:rPr lang="es-AR" smtClean="0"/>
              <a:t>17/9/2024</a:t>
            </a:fld>
            <a:endParaRPr lang="es-AR"/>
          </a:p>
        </p:txBody>
      </p:sp>
      <p:sp>
        <p:nvSpPr>
          <p:cNvPr id="5" name="Footer Placeholder 4"/>
          <p:cNvSpPr>
            <a:spLocks noGrp="1"/>
          </p:cNvSpPr>
          <p:nvPr>
            <p:ph type="ftr" sz="quarter" idx="11"/>
          </p:nvPr>
        </p:nvSpPr>
        <p:spPr/>
        <p:txBody>
          <a:bodyPr/>
          <a:lstStyle/>
          <a:p>
            <a:endParaRPr lang="es-AR"/>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12068713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78535" y="627406"/>
            <a:ext cx="1656132" cy="5283817"/>
          </a:xfrm>
        </p:spPr>
        <p:txBody>
          <a:bodyPr vert="eaVert" anchor="ctr"/>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a:xfrm>
            <a:off x="1942416" y="627406"/>
            <a:ext cx="4716348" cy="5283817"/>
          </a:xfrm>
        </p:spPr>
        <p:txBody>
          <a:bodyPr vert="eaVert"/>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7F009D86-4A7F-48A8-B4E4-34B9324E662C}" type="datetimeFigureOut">
              <a:rPr lang="es-AR" smtClean="0"/>
              <a:t>17/9/2024</a:t>
            </a:fld>
            <a:endParaRPr lang="es-AR"/>
          </a:p>
        </p:txBody>
      </p:sp>
      <p:sp>
        <p:nvSpPr>
          <p:cNvPr id="5" name="Footer Placeholder 4"/>
          <p:cNvSpPr>
            <a:spLocks noGrp="1"/>
          </p:cNvSpPr>
          <p:nvPr>
            <p:ph type="ftr" sz="quarter" idx="11"/>
          </p:nvPr>
        </p:nvSpPr>
        <p:spPr/>
        <p:txBody>
          <a:bodyPr/>
          <a:lstStyle/>
          <a:p>
            <a:endParaRPr lang="es-AR"/>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8870055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a:xfrm>
            <a:off x="1945201" y="624110"/>
            <a:ext cx="6589199" cy="1280890"/>
          </a:xfrm>
        </p:spPr>
        <p:txBody>
          <a:bodyPr/>
          <a:lstStyle/>
          <a:p>
            <a:r>
              <a:rPr lang="es-ES" smtClean="0"/>
              <a:t>Haga clic para modificar el estilo de título del patrón</a:t>
            </a:r>
            <a:endParaRPr lang="en-US" dirty="0"/>
          </a:p>
        </p:txBody>
      </p:sp>
      <p:sp>
        <p:nvSpPr>
          <p:cNvPr id="3" name="Content Placeholder 2"/>
          <p:cNvSpPr>
            <a:spLocks noGrp="1"/>
          </p:cNvSpPr>
          <p:nvPr>
            <p:ph idx="1"/>
          </p:nvPr>
        </p:nvSpPr>
        <p:spPr>
          <a:xfrm>
            <a:off x="1942415" y="2133600"/>
            <a:ext cx="6591985" cy="3777622"/>
          </a:xfrm>
        </p:spPr>
        <p:txBody>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7F009D86-4A7F-48A8-B4E4-34B9324E662C}" type="datetimeFigureOut">
              <a:rPr lang="es-AR" smtClean="0"/>
              <a:t>17/9/2024</a:t>
            </a:fld>
            <a:endParaRPr lang="es-AR"/>
          </a:p>
        </p:txBody>
      </p:sp>
      <p:sp>
        <p:nvSpPr>
          <p:cNvPr id="5" name="Footer Placeholder 4"/>
          <p:cNvSpPr>
            <a:spLocks noGrp="1"/>
          </p:cNvSpPr>
          <p:nvPr>
            <p:ph type="ftr" sz="quarter" idx="11"/>
          </p:nvPr>
        </p:nvSpPr>
        <p:spPr/>
        <p:txBody>
          <a:bodyPr/>
          <a:lstStyle/>
          <a:p>
            <a:endParaRPr lang="es-AR"/>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103440028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1942415" y="2074562"/>
            <a:ext cx="6591985" cy="1468800"/>
          </a:xfrm>
        </p:spPr>
        <p:txBody>
          <a:bodyPr anchor="b"/>
          <a:lstStyle>
            <a:lvl1pPr algn="l">
              <a:defRPr sz="4000" b="0" cap="none"/>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1942415" y="3581400"/>
            <a:ext cx="6591985"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Editar el estilo de texto del patrón</a:t>
            </a:r>
          </a:p>
        </p:txBody>
      </p:sp>
      <p:sp>
        <p:nvSpPr>
          <p:cNvPr id="4" name="Date Placeholder 3"/>
          <p:cNvSpPr>
            <a:spLocks noGrp="1"/>
          </p:cNvSpPr>
          <p:nvPr>
            <p:ph type="dt" sz="half" idx="10"/>
          </p:nvPr>
        </p:nvSpPr>
        <p:spPr/>
        <p:txBody>
          <a:bodyPr/>
          <a:lstStyle/>
          <a:p>
            <a:fld id="{7F009D86-4A7F-48A8-B4E4-34B9324E662C}" type="datetimeFigureOut">
              <a:rPr lang="es-AR" smtClean="0"/>
              <a:t>17/9/2024</a:t>
            </a:fld>
            <a:endParaRPr lang="es-AR"/>
          </a:p>
        </p:txBody>
      </p:sp>
      <p:sp>
        <p:nvSpPr>
          <p:cNvPr id="5" name="Footer Placeholder 4"/>
          <p:cNvSpPr>
            <a:spLocks noGrp="1"/>
          </p:cNvSpPr>
          <p:nvPr>
            <p:ph type="ftr" sz="quarter" idx="11"/>
          </p:nvPr>
        </p:nvSpPr>
        <p:spPr/>
        <p:txBody>
          <a:bodyPr/>
          <a:lstStyle/>
          <a:p>
            <a:endParaRPr lang="es-AR"/>
          </a:p>
        </p:txBody>
      </p:sp>
      <p:sp>
        <p:nvSpPr>
          <p:cNvPr id="11" name="Freeform 11"/>
          <p:cNvSpPr/>
          <p:nvPr/>
        </p:nvSpPr>
        <p:spPr bwMode="auto">
          <a:xfrm flipV="1">
            <a:off x="58" y="3166527"/>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11228" y="3244140"/>
            <a:ext cx="584978" cy="365125"/>
          </a:xfrm>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30945124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s-ES" smtClean="0"/>
              <a:t>Haga clic para modificar el estilo de título del patrón</a:t>
            </a:r>
            <a:endParaRPr lang="en-US" dirty="0"/>
          </a:p>
        </p:txBody>
      </p:sp>
      <p:sp>
        <p:nvSpPr>
          <p:cNvPr id="3" name="Content Placeholder 2"/>
          <p:cNvSpPr>
            <a:spLocks noGrp="1"/>
          </p:cNvSpPr>
          <p:nvPr>
            <p:ph sz="half" idx="1"/>
          </p:nvPr>
        </p:nvSpPr>
        <p:spPr>
          <a:xfrm>
            <a:off x="1942416" y="2136706"/>
            <a:ext cx="3197531" cy="3767397"/>
          </a:xfrm>
        </p:spPr>
        <p:txBody>
          <a:bodyP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Content Placeholder 3"/>
          <p:cNvSpPr>
            <a:spLocks noGrp="1"/>
          </p:cNvSpPr>
          <p:nvPr>
            <p:ph sz="half" idx="2"/>
          </p:nvPr>
        </p:nvSpPr>
        <p:spPr>
          <a:xfrm>
            <a:off x="5337307" y="2136706"/>
            <a:ext cx="3197093" cy="3767397"/>
          </a:xfrm>
        </p:spPr>
        <p:txBody>
          <a:bodyP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Date Placeholder 4"/>
          <p:cNvSpPr>
            <a:spLocks noGrp="1"/>
          </p:cNvSpPr>
          <p:nvPr>
            <p:ph type="dt" sz="half" idx="10"/>
          </p:nvPr>
        </p:nvSpPr>
        <p:spPr/>
        <p:txBody>
          <a:bodyPr/>
          <a:lstStyle/>
          <a:p>
            <a:fld id="{7F009D86-4A7F-48A8-B4E4-34B9324E662C}" type="datetimeFigureOut">
              <a:rPr lang="es-AR" smtClean="0"/>
              <a:t>17/9/2024</a:t>
            </a:fld>
            <a:endParaRPr lang="es-AR"/>
          </a:p>
        </p:txBody>
      </p:sp>
      <p:sp>
        <p:nvSpPr>
          <p:cNvPr id="6" name="Footer Placeholder 5"/>
          <p:cNvSpPr>
            <a:spLocks noGrp="1"/>
          </p:cNvSpPr>
          <p:nvPr>
            <p:ph type="ftr" sz="quarter" idx="11"/>
          </p:nvPr>
        </p:nvSpPr>
        <p:spPr/>
        <p:txBody>
          <a:bodyPr/>
          <a:lstStyle/>
          <a:p>
            <a:endParaRPr lang="es-AR"/>
          </a:p>
        </p:txBody>
      </p:sp>
      <p:sp>
        <p:nvSpPr>
          <p:cNvPr id="9"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10" name="Slide Number Placeholder 5"/>
          <p:cNvSpPr>
            <a:spLocks noGrp="1"/>
          </p:cNvSpPr>
          <p:nvPr>
            <p:ph type="sldNum" sz="quarter" idx="12"/>
          </p:nvPr>
        </p:nvSpPr>
        <p:spPr>
          <a:xfrm>
            <a:off x="511228" y="787783"/>
            <a:ext cx="584978" cy="365125"/>
          </a:xfrm>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19007330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2265352" y="2226626"/>
            <a:ext cx="2874596"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Editar el estilo de texto del patrón</a:t>
            </a:r>
          </a:p>
        </p:txBody>
      </p:sp>
      <p:sp>
        <p:nvSpPr>
          <p:cNvPr id="4" name="Content Placeholder 3"/>
          <p:cNvSpPr>
            <a:spLocks noGrp="1"/>
          </p:cNvSpPr>
          <p:nvPr>
            <p:ph sz="half" idx="2"/>
          </p:nvPr>
        </p:nvSpPr>
        <p:spPr>
          <a:xfrm>
            <a:off x="1942415" y="2802888"/>
            <a:ext cx="3197532" cy="3105703"/>
          </a:xfrm>
        </p:spPr>
        <p:txBody>
          <a:bodyP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Text Placeholder 4"/>
          <p:cNvSpPr>
            <a:spLocks noGrp="1"/>
          </p:cNvSpPr>
          <p:nvPr>
            <p:ph type="body" sz="quarter" idx="3"/>
          </p:nvPr>
        </p:nvSpPr>
        <p:spPr>
          <a:xfrm>
            <a:off x="5656154" y="2223398"/>
            <a:ext cx="2873239"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Editar el estilo de texto del patrón</a:t>
            </a:r>
          </a:p>
        </p:txBody>
      </p:sp>
      <p:sp>
        <p:nvSpPr>
          <p:cNvPr id="6" name="Content Placeholder 5"/>
          <p:cNvSpPr>
            <a:spLocks noGrp="1"/>
          </p:cNvSpPr>
          <p:nvPr>
            <p:ph sz="quarter" idx="4"/>
          </p:nvPr>
        </p:nvSpPr>
        <p:spPr>
          <a:xfrm>
            <a:off x="5333715" y="2799660"/>
            <a:ext cx="3195680" cy="3105703"/>
          </a:xfrm>
        </p:spPr>
        <p:txBody>
          <a:bodyP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7" name="Date Placeholder 6"/>
          <p:cNvSpPr>
            <a:spLocks noGrp="1"/>
          </p:cNvSpPr>
          <p:nvPr>
            <p:ph type="dt" sz="half" idx="10"/>
          </p:nvPr>
        </p:nvSpPr>
        <p:spPr/>
        <p:txBody>
          <a:bodyPr/>
          <a:lstStyle/>
          <a:p>
            <a:fld id="{7F009D86-4A7F-48A8-B4E4-34B9324E662C}" type="datetimeFigureOut">
              <a:rPr lang="es-AR" smtClean="0"/>
              <a:t>17/9/2024</a:t>
            </a:fld>
            <a:endParaRPr lang="es-AR"/>
          </a:p>
        </p:txBody>
      </p:sp>
      <p:sp>
        <p:nvSpPr>
          <p:cNvPr id="8" name="Footer Placeholder 7"/>
          <p:cNvSpPr>
            <a:spLocks noGrp="1"/>
          </p:cNvSpPr>
          <p:nvPr>
            <p:ph type="ftr" sz="quarter" idx="11"/>
          </p:nvPr>
        </p:nvSpPr>
        <p:spPr/>
        <p:txBody>
          <a:bodyPr/>
          <a:lstStyle/>
          <a:p>
            <a:endParaRPr lang="es-AR"/>
          </a:p>
        </p:txBody>
      </p:sp>
      <p:sp>
        <p:nvSpPr>
          <p:cNvPr id="11"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12" name="Slide Number Placeholder 5"/>
          <p:cNvSpPr>
            <a:spLocks noGrp="1"/>
          </p:cNvSpPr>
          <p:nvPr>
            <p:ph type="sldNum" sz="quarter" idx="12"/>
          </p:nvPr>
        </p:nvSpPr>
        <p:spPr>
          <a:xfrm>
            <a:off x="511228" y="787783"/>
            <a:ext cx="584978" cy="365125"/>
          </a:xfrm>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25095565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a:xfrm>
            <a:off x="1945200" y="624110"/>
            <a:ext cx="6589200" cy="1280890"/>
          </a:xfrm>
        </p:spPr>
        <p:txBody>
          <a:bodyPr/>
          <a:lstStyle/>
          <a:p>
            <a:r>
              <a:rPr lang="es-ES" smtClean="0"/>
              <a:t>Haga clic para modificar el estilo de título del patrón</a:t>
            </a:r>
            <a:endParaRPr lang="en-US" dirty="0"/>
          </a:p>
        </p:txBody>
      </p:sp>
      <p:sp>
        <p:nvSpPr>
          <p:cNvPr id="3" name="Date Placeholder 2"/>
          <p:cNvSpPr>
            <a:spLocks noGrp="1"/>
          </p:cNvSpPr>
          <p:nvPr>
            <p:ph type="dt" sz="half" idx="10"/>
          </p:nvPr>
        </p:nvSpPr>
        <p:spPr/>
        <p:txBody>
          <a:bodyPr/>
          <a:lstStyle/>
          <a:p>
            <a:fld id="{7F009D86-4A7F-48A8-B4E4-34B9324E662C}" type="datetimeFigureOut">
              <a:rPr lang="es-AR" smtClean="0"/>
              <a:t>17/9/2024</a:t>
            </a:fld>
            <a:endParaRPr lang="es-AR"/>
          </a:p>
        </p:txBody>
      </p:sp>
      <p:sp>
        <p:nvSpPr>
          <p:cNvPr id="4" name="Footer Placeholder 3"/>
          <p:cNvSpPr>
            <a:spLocks noGrp="1"/>
          </p:cNvSpPr>
          <p:nvPr>
            <p:ph type="ftr" sz="quarter" idx="11"/>
          </p:nvPr>
        </p:nvSpPr>
        <p:spPr/>
        <p:txBody>
          <a:bodyPr/>
          <a:lstStyle/>
          <a:p>
            <a:endParaRPr lang="es-AR"/>
          </a:p>
        </p:txBody>
      </p:sp>
      <p:sp>
        <p:nvSpPr>
          <p:cNvPr id="8"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10173234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F009D86-4A7F-48A8-B4E4-34B9324E662C}" type="datetimeFigureOut">
              <a:rPr lang="es-AR" smtClean="0"/>
              <a:t>17/9/2024</a:t>
            </a:fld>
            <a:endParaRPr lang="es-AR"/>
          </a:p>
        </p:txBody>
      </p:sp>
      <p:sp>
        <p:nvSpPr>
          <p:cNvPr id="3" name="Footer Placeholder 2"/>
          <p:cNvSpPr>
            <a:spLocks noGrp="1"/>
          </p:cNvSpPr>
          <p:nvPr>
            <p:ph type="ftr" sz="quarter" idx="11"/>
          </p:nvPr>
        </p:nvSpPr>
        <p:spPr/>
        <p:txBody>
          <a:bodyPr/>
          <a:lstStyle/>
          <a:p>
            <a:endParaRPr lang="es-AR"/>
          </a:p>
        </p:txBody>
      </p:sp>
      <p:sp>
        <p:nvSpPr>
          <p:cNvPr id="6"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427657184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1942415" y="446088"/>
            <a:ext cx="2629584" cy="976312"/>
          </a:xfrm>
        </p:spPr>
        <p:txBody>
          <a:bodyPr anchor="b"/>
          <a:lstStyle>
            <a:lvl1pPr algn="l">
              <a:defRPr sz="2000" b="0"/>
            </a:lvl1pPr>
          </a:lstStyle>
          <a:p>
            <a:r>
              <a:rPr lang="es-ES" smtClean="0"/>
              <a:t>Haga clic para modificar el estilo de título del patrón</a:t>
            </a:r>
            <a:endParaRPr lang="en-US" dirty="0"/>
          </a:p>
        </p:txBody>
      </p:sp>
      <p:sp>
        <p:nvSpPr>
          <p:cNvPr id="3" name="Content Placeholder 2"/>
          <p:cNvSpPr>
            <a:spLocks noGrp="1"/>
          </p:cNvSpPr>
          <p:nvPr>
            <p:ph idx="1"/>
          </p:nvPr>
        </p:nvSpPr>
        <p:spPr>
          <a:xfrm>
            <a:off x="4743494" y="446089"/>
            <a:ext cx="3790906" cy="5414963"/>
          </a:xfrm>
        </p:spPr>
        <p:txBody>
          <a:bodyPr anchor="ct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Text Placeholder 3"/>
          <p:cNvSpPr>
            <a:spLocks noGrp="1"/>
          </p:cNvSpPr>
          <p:nvPr>
            <p:ph type="body" sz="half" idx="2"/>
          </p:nvPr>
        </p:nvSpPr>
        <p:spPr>
          <a:xfrm>
            <a:off x="1942415" y="1598613"/>
            <a:ext cx="2629584"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Editar el estilo de texto del patrón</a:t>
            </a:r>
          </a:p>
        </p:txBody>
      </p:sp>
      <p:sp>
        <p:nvSpPr>
          <p:cNvPr id="5" name="Date Placeholder 4"/>
          <p:cNvSpPr>
            <a:spLocks noGrp="1"/>
          </p:cNvSpPr>
          <p:nvPr>
            <p:ph type="dt" sz="half" idx="10"/>
          </p:nvPr>
        </p:nvSpPr>
        <p:spPr/>
        <p:txBody>
          <a:bodyPr/>
          <a:lstStyle/>
          <a:p>
            <a:fld id="{7F009D86-4A7F-48A8-B4E4-34B9324E662C}" type="datetimeFigureOut">
              <a:rPr lang="es-AR" smtClean="0"/>
              <a:t>17/9/2024</a:t>
            </a:fld>
            <a:endParaRPr lang="es-AR"/>
          </a:p>
        </p:txBody>
      </p:sp>
      <p:sp>
        <p:nvSpPr>
          <p:cNvPr id="6" name="Footer Placeholder 5"/>
          <p:cNvSpPr>
            <a:spLocks noGrp="1"/>
          </p:cNvSpPr>
          <p:nvPr>
            <p:ph type="ftr" sz="quarter" idx="11"/>
          </p:nvPr>
        </p:nvSpPr>
        <p:spPr/>
        <p:txBody>
          <a:bodyPr/>
          <a:lstStyle/>
          <a:p>
            <a:endParaRPr lang="es-AR"/>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428933801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1942415" y="4800600"/>
            <a:ext cx="6591985" cy="566738"/>
          </a:xfrm>
        </p:spPr>
        <p:txBody>
          <a:bodyPr anchor="b">
            <a:normAutofit/>
          </a:bodyPr>
          <a:lstStyle>
            <a:lvl1pPr algn="l">
              <a:defRPr sz="2400" b="0"/>
            </a:lvl1pPr>
          </a:lstStyle>
          <a:p>
            <a:r>
              <a:rPr lang="es-ES" smtClean="0"/>
              <a:t>Haga clic para modificar el estilo de título del patrón</a:t>
            </a:r>
            <a:endParaRPr lang="en-US" dirty="0"/>
          </a:p>
        </p:txBody>
      </p:sp>
      <p:sp>
        <p:nvSpPr>
          <p:cNvPr id="3" name="Picture Placeholder 2"/>
          <p:cNvSpPr>
            <a:spLocks noGrp="1" noChangeAspect="1"/>
          </p:cNvSpPr>
          <p:nvPr>
            <p:ph type="pic" idx="1"/>
          </p:nvPr>
        </p:nvSpPr>
        <p:spPr>
          <a:xfrm>
            <a:off x="1942415" y="634965"/>
            <a:ext cx="6591985"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s-ES" smtClean="0"/>
              <a:t>Haga clic en el icono para agregar una imagen</a:t>
            </a:r>
            <a:endParaRPr lang="en-US" dirty="0"/>
          </a:p>
        </p:txBody>
      </p:sp>
      <p:sp>
        <p:nvSpPr>
          <p:cNvPr id="4" name="Text Placeholder 3"/>
          <p:cNvSpPr>
            <a:spLocks noGrp="1"/>
          </p:cNvSpPr>
          <p:nvPr>
            <p:ph type="body" sz="half" idx="2"/>
          </p:nvPr>
        </p:nvSpPr>
        <p:spPr>
          <a:xfrm>
            <a:off x="1942415" y="5367338"/>
            <a:ext cx="6591985"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Editar el estilo de texto del patrón</a:t>
            </a:r>
          </a:p>
        </p:txBody>
      </p:sp>
      <p:sp>
        <p:nvSpPr>
          <p:cNvPr id="5" name="Date Placeholder 4"/>
          <p:cNvSpPr>
            <a:spLocks noGrp="1"/>
          </p:cNvSpPr>
          <p:nvPr>
            <p:ph type="dt" sz="half" idx="10"/>
          </p:nvPr>
        </p:nvSpPr>
        <p:spPr/>
        <p:txBody>
          <a:bodyPr/>
          <a:lstStyle/>
          <a:p>
            <a:fld id="{7F009D86-4A7F-48A8-B4E4-34B9324E662C}" type="datetimeFigureOut">
              <a:rPr lang="es-AR" smtClean="0"/>
              <a:t>17/9/2024</a:t>
            </a:fld>
            <a:endParaRPr lang="es-AR"/>
          </a:p>
        </p:txBody>
      </p:sp>
      <p:sp>
        <p:nvSpPr>
          <p:cNvPr id="6" name="Footer Placeholder 5"/>
          <p:cNvSpPr>
            <a:spLocks noGrp="1"/>
          </p:cNvSpPr>
          <p:nvPr>
            <p:ph type="ftr" sz="quarter" idx="11"/>
          </p:nvPr>
        </p:nvSpPr>
        <p:spPr/>
        <p:txBody>
          <a:bodyPr/>
          <a:lstStyle/>
          <a:p>
            <a:endParaRPr lang="es-AR"/>
          </a:p>
        </p:txBody>
      </p:sp>
      <p:sp>
        <p:nvSpPr>
          <p:cNvPr id="10"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228129F5-88DD-4322-A9E7-D249C1E921D1}" type="slidenum">
              <a:rPr lang="es-AR" smtClean="0"/>
              <a:t>‹Nº›</a:t>
            </a:fld>
            <a:endParaRPr lang="es-AR"/>
          </a:p>
        </p:txBody>
      </p:sp>
    </p:spTree>
    <p:extLst>
      <p:ext uri="{BB962C8B-B14F-4D97-AF65-F5344CB8AC3E}">
        <p14:creationId xmlns:p14="http://schemas.microsoft.com/office/powerpoint/2010/main" val="185738310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36" name="Group 35"/>
          <p:cNvGrpSpPr/>
          <p:nvPr/>
        </p:nvGrpSpPr>
        <p:grpSpPr>
          <a:xfrm>
            <a:off x="1" y="228600"/>
            <a:ext cx="1981200" cy="6638628"/>
            <a:chOff x="2487613" y="285750"/>
            <a:chExt cx="2428875" cy="5654676"/>
          </a:xfrm>
        </p:grpSpPr>
        <p:sp>
          <p:nvSpPr>
            <p:cNvPr id="37"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38"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39"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40"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41"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42"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43"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44"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45"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46"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47"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48"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49" name="Group 48"/>
          <p:cNvGrpSpPr/>
          <p:nvPr/>
        </p:nvGrpSpPr>
        <p:grpSpPr>
          <a:xfrm>
            <a:off x="20421" y="285"/>
            <a:ext cx="1952272" cy="6852968"/>
            <a:chOff x="6627813" y="195717"/>
            <a:chExt cx="1952625" cy="5678034"/>
          </a:xfrm>
        </p:grpSpPr>
        <p:sp>
          <p:nvSpPr>
            <p:cNvPr id="50" name="Freeform 27"/>
            <p:cNvSpPr/>
            <p:nvPr/>
          </p:nvSpPr>
          <p:spPr bwMode="auto">
            <a:xfrm>
              <a:off x="6627813" y="195717"/>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51"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52"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53"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54"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55"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56"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57"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58"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59"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60"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61"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62" name="Rectangle 61"/>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1945200" y="624110"/>
            <a:ext cx="6589200" cy="1280890"/>
          </a:xfrm>
          <a:prstGeom prst="rect">
            <a:avLst/>
          </a:prstGeom>
        </p:spPr>
        <p:txBody>
          <a:bodyPr vert="horz" lIns="91440" tIns="45720" rIns="91440" bIns="45720" rtlCol="0" anchor="t">
            <a:normAutofit/>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1942415" y="2133600"/>
            <a:ext cx="6591985" cy="3886200"/>
          </a:xfrm>
          <a:prstGeom prst="rect">
            <a:avLst/>
          </a:prstGeom>
        </p:spPr>
        <p:txBody>
          <a:bodyPr vert="horz" lIns="91440" tIns="45720" rIns="91440" bIns="45720" rtlCol="0">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2"/>
          </p:nvPr>
        </p:nvSpPr>
        <p:spPr>
          <a:xfrm>
            <a:off x="7772400" y="6135089"/>
            <a:ext cx="766380" cy="370171"/>
          </a:xfrm>
          <a:prstGeom prst="rect">
            <a:avLst/>
          </a:prstGeom>
        </p:spPr>
        <p:txBody>
          <a:bodyPr vert="horz" lIns="91440" tIns="45720" rIns="91440" bIns="45720" rtlCol="0" anchor="ctr"/>
          <a:lstStyle>
            <a:lvl1pPr algn="r">
              <a:defRPr sz="900">
                <a:solidFill>
                  <a:schemeClr val="tx1">
                    <a:tint val="75000"/>
                  </a:schemeClr>
                </a:solidFill>
              </a:defRPr>
            </a:lvl1pPr>
          </a:lstStyle>
          <a:p>
            <a:fld id="{7F009D86-4A7F-48A8-B4E4-34B9324E662C}" type="datetimeFigureOut">
              <a:rPr lang="es-AR" smtClean="0"/>
              <a:t>17/9/2024</a:t>
            </a:fld>
            <a:endParaRPr lang="es-AR"/>
          </a:p>
        </p:txBody>
      </p:sp>
      <p:sp>
        <p:nvSpPr>
          <p:cNvPr id="5" name="Footer Placeholder 4"/>
          <p:cNvSpPr>
            <a:spLocks noGrp="1"/>
          </p:cNvSpPr>
          <p:nvPr>
            <p:ph type="ftr" sz="quarter" idx="3"/>
          </p:nvPr>
        </p:nvSpPr>
        <p:spPr>
          <a:xfrm>
            <a:off x="1942415" y="6135809"/>
            <a:ext cx="5716488"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s-AR"/>
          </a:p>
        </p:txBody>
      </p:sp>
      <p:sp>
        <p:nvSpPr>
          <p:cNvPr id="6" name="Slide Number Placeholder 5"/>
          <p:cNvSpPr>
            <a:spLocks noGrp="1"/>
          </p:cNvSpPr>
          <p:nvPr>
            <p:ph type="sldNum" sz="quarter" idx="4"/>
          </p:nvPr>
        </p:nvSpPr>
        <p:spPr bwMode="gray">
          <a:xfrm>
            <a:off x="511228" y="787783"/>
            <a:ext cx="584978" cy="365125"/>
          </a:xfrm>
          <a:prstGeom prst="rect">
            <a:avLst/>
          </a:prstGeom>
        </p:spPr>
        <p:txBody>
          <a:bodyPr vert="horz" lIns="91440" tIns="45720" rIns="91440" bIns="45720" rtlCol="0" anchor="ctr"/>
          <a:lstStyle>
            <a:lvl1pPr algn="r">
              <a:defRPr sz="2000">
                <a:solidFill>
                  <a:srgbClr val="FEFFFF"/>
                </a:solidFill>
              </a:defRPr>
            </a:lvl1pPr>
          </a:lstStyle>
          <a:p>
            <a:fld id="{228129F5-88DD-4322-A9E7-D249C1E921D1}" type="slidenum">
              <a:rPr lang="es-AR" smtClean="0"/>
              <a:t>‹Nº›</a:t>
            </a:fld>
            <a:endParaRPr lang="es-AR"/>
          </a:p>
        </p:txBody>
      </p:sp>
    </p:spTree>
    <p:extLst>
      <p:ext uri="{BB962C8B-B14F-4D97-AF65-F5344CB8AC3E}">
        <p14:creationId xmlns:p14="http://schemas.microsoft.com/office/powerpoint/2010/main" val="346565974"/>
      </p:ext>
    </p:extLst>
  </p:cSld>
  <p:clrMap bg1="lt1" tx1="dk1" bg2="lt2" tx2="dk2" accent1="accent1" accent2="accent2" accent3="accent3" accent4="accent4" accent5="accent5" accent6="accent6" hlink="hlink" folHlink="folHlink"/>
  <p:sldLayoutIdLst>
    <p:sldLayoutId id="2147483772" r:id="rId1"/>
    <p:sldLayoutId id="2147483773" r:id="rId2"/>
    <p:sldLayoutId id="2147483774" r:id="rId3"/>
    <p:sldLayoutId id="2147483775" r:id="rId4"/>
    <p:sldLayoutId id="2147483776" r:id="rId5"/>
    <p:sldLayoutId id="2147483777" r:id="rId6"/>
    <p:sldLayoutId id="2147483778" r:id="rId7"/>
    <p:sldLayoutId id="2147483779" r:id="rId8"/>
    <p:sldLayoutId id="2147483780" r:id="rId9"/>
    <p:sldLayoutId id="2147483781" r:id="rId10"/>
    <p:sldLayoutId id="2147483782" r:id="rId11"/>
    <p:sldLayoutId id="2147483783" r:id="rId12"/>
    <p:sldLayoutId id="2147483784" r:id="rId13"/>
    <p:sldLayoutId id="2147483785" r:id="rId14"/>
    <p:sldLayoutId id="2147483786" r:id="rId15"/>
    <p:sldLayoutId id="2147483787"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Marcador de contenido"/>
          <p:cNvSpPr>
            <a:spLocks noGrp="1"/>
          </p:cNvSpPr>
          <p:nvPr>
            <p:ph idx="1"/>
          </p:nvPr>
        </p:nvSpPr>
        <p:spPr>
          <a:xfrm>
            <a:off x="1475656" y="2132856"/>
            <a:ext cx="6591985" cy="3777622"/>
          </a:xfrm>
        </p:spPr>
        <p:txBody>
          <a:bodyPr>
            <a:normAutofit lnSpcReduction="10000"/>
          </a:bodyPr>
          <a:lstStyle/>
          <a:p>
            <a:pPr marL="0" indent="0">
              <a:buNone/>
            </a:pPr>
            <a:endParaRPr lang="es-ES" dirty="0" smtClean="0">
              <a:solidFill>
                <a:schemeClr val="tx1"/>
              </a:solidFill>
            </a:endParaRPr>
          </a:p>
          <a:p>
            <a:pPr marL="0" indent="0" algn="ctr">
              <a:buNone/>
            </a:pPr>
            <a:r>
              <a:rPr lang="es-419" sz="3200" cap="small" dirty="0" smtClean="0">
                <a:solidFill>
                  <a:schemeClr val="tx1"/>
                </a:solidFill>
              </a:rPr>
              <a:t>El juicio de apremio en la Provincia de Buenos Aires.</a:t>
            </a:r>
            <a:endParaRPr lang="es-ES" sz="3200" cap="small" dirty="0">
              <a:solidFill>
                <a:schemeClr val="tx1"/>
              </a:solidFill>
            </a:endParaRPr>
          </a:p>
          <a:p>
            <a:pPr marL="0" indent="0" algn="ctr">
              <a:buNone/>
            </a:pPr>
            <a:endParaRPr lang="es-ES" sz="3200" dirty="0" smtClean="0">
              <a:solidFill>
                <a:schemeClr val="tx1"/>
              </a:solidFill>
            </a:endParaRPr>
          </a:p>
          <a:p>
            <a:pPr marL="0" indent="0" algn="r">
              <a:buNone/>
            </a:pPr>
            <a:endParaRPr lang="es-ES" sz="1400" dirty="0">
              <a:solidFill>
                <a:schemeClr val="tx1"/>
              </a:solidFill>
            </a:endParaRPr>
          </a:p>
          <a:p>
            <a:pPr marL="0" indent="0" algn="r">
              <a:buNone/>
            </a:pPr>
            <a:endParaRPr lang="es-ES" sz="1400" dirty="0" smtClean="0">
              <a:solidFill>
                <a:schemeClr val="tx1"/>
              </a:solidFill>
            </a:endParaRPr>
          </a:p>
          <a:p>
            <a:pPr marL="0" indent="0" algn="r">
              <a:buNone/>
            </a:pPr>
            <a:endParaRPr lang="es-ES" sz="1400" dirty="0" smtClean="0">
              <a:solidFill>
                <a:schemeClr val="tx1"/>
              </a:solidFill>
            </a:endParaRPr>
          </a:p>
          <a:p>
            <a:pPr marL="0" indent="0" algn="r">
              <a:buNone/>
            </a:pPr>
            <a:r>
              <a:rPr lang="es-ES" sz="1400" cap="small" dirty="0" smtClean="0">
                <a:solidFill>
                  <a:schemeClr val="tx1"/>
                </a:solidFill>
              </a:rPr>
              <a:t> Prof. Gustavo A. </a:t>
            </a:r>
            <a:r>
              <a:rPr lang="es-ES" sz="1400" cap="small" dirty="0" err="1" smtClean="0">
                <a:solidFill>
                  <a:schemeClr val="tx1"/>
                </a:solidFill>
              </a:rPr>
              <a:t>Mammoni</a:t>
            </a:r>
            <a:endParaRPr lang="es-ES" sz="1400" cap="small" dirty="0" smtClean="0">
              <a:solidFill>
                <a:schemeClr val="tx1"/>
              </a:solidFill>
            </a:endParaRPr>
          </a:p>
          <a:p>
            <a:pPr marL="0" indent="0" algn="r">
              <a:buNone/>
            </a:pPr>
            <a:r>
              <a:rPr lang="es-ES" sz="1400" cap="small" dirty="0" smtClean="0">
                <a:solidFill>
                  <a:schemeClr val="tx1"/>
                </a:solidFill>
              </a:rPr>
              <a:t>Septiembre 2024</a:t>
            </a:r>
            <a:endParaRPr lang="es-AR" sz="1400" cap="small" dirty="0">
              <a:solidFill>
                <a:schemeClr val="tx1"/>
              </a:solidFill>
            </a:endParaRPr>
          </a:p>
        </p:txBody>
      </p:sp>
    </p:spTree>
    <p:extLst>
      <p:ext uri="{BB962C8B-B14F-4D97-AF65-F5344CB8AC3E}">
        <p14:creationId xmlns:p14="http://schemas.microsoft.com/office/powerpoint/2010/main" val="4257773874"/>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620688"/>
            <a:ext cx="6589199" cy="1280890"/>
          </a:xfrm>
        </p:spPr>
        <p:txBody>
          <a:bodyPr>
            <a:normAutofit/>
          </a:bodyPr>
          <a:lstStyle/>
          <a:p>
            <a:pPr algn="ctr"/>
            <a:r>
              <a:rPr lang="es-AR" sz="2800" cap="small" dirty="0" smtClean="0">
                <a:solidFill>
                  <a:schemeClr val="tx1"/>
                </a:solidFill>
              </a:rPr>
              <a:t>Excepciones</a:t>
            </a:r>
            <a:endParaRPr lang="es-419" sz="2800" cap="small" dirty="0">
              <a:solidFill>
                <a:schemeClr val="tx1"/>
              </a:solidFill>
            </a:endParaRPr>
          </a:p>
        </p:txBody>
      </p:sp>
      <p:sp>
        <p:nvSpPr>
          <p:cNvPr id="2" name="1 Marcador de contenido"/>
          <p:cNvSpPr>
            <a:spLocks noGrp="1"/>
          </p:cNvSpPr>
          <p:nvPr>
            <p:ph idx="1"/>
          </p:nvPr>
        </p:nvSpPr>
        <p:spPr>
          <a:xfrm>
            <a:off x="982225" y="2132856"/>
            <a:ext cx="7516357" cy="4608512"/>
          </a:xfrm>
        </p:spPr>
        <p:txBody>
          <a:bodyPr>
            <a:normAutofit/>
          </a:bodyPr>
          <a:lstStyle/>
          <a:p>
            <a:pPr algn="just"/>
            <a:r>
              <a:rPr lang="es-AR" dirty="0" smtClean="0">
                <a:solidFill>
                  <a:schemeClr val="tx1"/>
                </a:solidFill>
              </a:rPr>
              <a:t>Artículo 9 Ley 13.406: Las </a:t>
            </a:r>
            <a:r>
              <a:rPr lang="es-AR" dirty="0">
                <a:solidFill>
                  <a:schemeClr val="tx1"/>
                </a:solidFill>
              </a:rPr>
              <a:t>únicas excepciones oponibles en este procedimiento son las siguientes:</a:t>
            </a:r>
          </a:p>
          <a:p>
            <a:pPr algn="just"/>
            <a:r>
              <a:rPr lang="es-AR" dirty="0" smtClean="0">
                <a:solidFill>
                  <a:schemeClr val="tx1"/>
                </a:solidFill>
              </a:rPr>
              <a:t>a) Incompetencia </a:t>
            </a:r>
            <a:r>
              <a:rPr lang="es-AR" dirty="0">
                <a:solidFill>
                  <a:schemeClr val="tx1"/>
                </a:solidFill>
              </a:rPr>
              <a:t>de jurisdicción.</a:t>
            </a:r>
          </a:p>
          <a:p>
            <a:pPr algn="just"/>
            <a:r>
              <a:rPr lang="es-AR" dirty="0" smtClean="0">
                <a:solidFill>
                  <a:schemeClr val="tx1"/>
                </a:solidFill>
              </a:rPr>
              <a:t>b) Falta </a:t>
            </a:r>
            <a:r>
              <a:rPr lang="es-AR" dirty="0">
                <a:solidFill>
                  <a:schemeClr val="tx1"/>
                </a:solidFill>
              </a:rPr>
              <a:t>de personería en el ejecutante o sus representantes.</a:t>
            </a:r>
          </a:p>
          <a:p>
            <a:pPr algn="just"/>
            <a:r>
              <a:rPr lang="es-AR" dirty="0">
                <a:solidFill>
                  <a:schemeClr val="tx1"/>
                </a:solidFill>
              </a:rPr>
              <a:t>c) </a:t>
            </a:r>
            <a:r>
              <a:rPr lang="es-AR" dirty="0" smtClean="0">
                <a:solidFill>
                  <a:schemeClr val="tx1"/>
                </a:solidFill>
              </a:rPr>
              <a:t>Inhabilidad </a:t>
            </a:r>
            <a:r>
              <a:rPr lang="es-AR" dirty="0">
                <a:solidFill>
                  <a:schemeClr val="tx1"/>
                </a:solidFill>
              </a:rPr>
              <a:t>del título ejecutivo, la cual deberá fundarse únicamente sobre las formas extrínsecas. En ningún caso los jueces admitirán en este proceso controversias sobre el origen del crédito ejecutado o legitimidad de la causa</a:t>
            </a:r>
            <a:endParaRPr lang="es-AR" dirty="0" smtClean="0">
              <a:solidFill>
                <a:schemeClr val="tx1"/>
              </a:solidFill>
            </a:endParaRPr>
          </a:p>
          <a:p>
            <a:pPr marL="361950" indent="-361950" algn="just">
              <a:buNone/>
            </a:pPr>
            <a:r>
              <a:rPr lang="es-AR" dirty="0">
                <a:solidFill>
                  <a:schemeClr val="tx1"/>
                </a:solidFill>
              </a:rPr>
              <a:t>	</a:t>
            </a:r>
            <a:r>
              <a:rPr lang="es-AR" dirty="0" smtClean="0">
                <a:solidFill>
                  <a:schemeClr val="tx1"/>
                </a:solidFill>
              </a:rPr>
              <a:t>Las </a:t>
            </a:r>
            <a:r>
              <a:rPr lang="es-AR" dirty="0">
                <a:solidFill>
                  <a:schemeClr val="tx1"/>
                </a:solidFill>
              </a:rPr>
              <a:t>formas extrínsecas a las que se refiere este inciso son exclusivamente la identificación del legitimado pasivo, la firma del funcionario autorizado, el lugar y fecha de creación, la existencia de la suma total del crédito o de sumas parciales y la identificación del tributo adeudado</a:t>
            </a:r>
            <a:r>
              <a:rPr lang="es-AR" dirty="0" smtClean="0">
                <a:solidFill>
                  <a:schemeClr val="tx1"/>
                </a:solidFill>
              </a:rPr>
              <a:t>.	</a:t>
            </a: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1291553024"/>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620688"/>
            <a:ext cx="6589199" cy="1280890"/>
          </a:xfrm>
        </p:spPr>
        <p:txBody>
          <a:bodyPr>
            <a:normAutofit/>
          </a:bodyPr>
          <a:lstStyle/>
          <a:p>
            <a:pPr algn="ctr"/>
            <a:r>
              <a:rPr lang="es-AR" sz="2800" cap="small" dirty="0" smtClean="0">
                <a:solidFill>
                  <a:schemeClr val="tx1"/>
                </a:solidFill>
              </a:rPr>
              <a:t>Excepciones (cont.)</a:t>
            </a:r>
            <a:endParaRPr lang="es-419" sz="2800" cap="small" dirty="0">
              <a:solidFill>
                <a:schemeClr val="tx1"/>
              </a:solidFill>
            </a:endParaRPr>
          </a:p>
        </p:txBody>
      </p:sp>
      <p:sp>
        <p:nvSpPr>
          <p:cNvPr id="2" name="1 Marcador de contenido"/>
          <p:cNvSpPr>
            <a:spLocks noGrp="1"/>
          </p:cNvSpPr>
          <p:nvPr>
            <p:ph idx="1"/>
          </p:nvPr>
        </p:nvSpPr>
        <p:spPr>
          <a:xfrm>
            <a:off x="827584" y="2636912"/>
            <a:ext cx="7516357" cy="3384376"/>
          </a:xfrm>
        </p:spPr>
        <p:txBody>
          <a:bodyPr>
            <a:normAutofit/>
          </a:bodyPr>
          <a:lstStyle/>
          <a:p>
            <a:pPr algn="just"/>
            <a:r>
              <a:rPr lang="es-AR" dirty="0" smtClean="0">
                <a:solidFill>
                  <a:schemeClr val="tx1"/>
                </a:solidFill>
              </a:rPr>
              <a:t>Artículo </a:t>
            </a:r>
            <a:r>
              <a:rPr lang="es-AR" dirty="0">
                <a:solidFill>
                  <a:schemeClr val="tx1"/>
                </a:solidFill>
              </a:rPr>
              <a:t>9 Ley 13.406: Las únicas excepciones oponibles en este procedimiento son las </a:t>
            </a:r>
            <a:r>
              <a:rPr lang="es-AR" dirty="0" smtClean="0">
                <a:solidFill>
                  <a:schemeClr val="tx1"/>
                </a:solidFill>
              </a:rPr>
              <a:t>siguientes (cont.):</a:t>
            </a:r>
            <a:endParaRPr lang="es-AR" dirty="0">
              <a:solidFill>
                <a:schemeClr val="tx1"/>
              </a:solidFill>
            </a:endParaRPr>
          </a:p>
          <a:p>
            <a:pPr algn="just"/>
            <a:r>
              <a:rPr lang="es-AR" dirty="0" smtClean="0">
                <a:solidFill>
                  <a:schemeClr val="tx1"/>
                </a:solidFill>
              </a:rPr>
              <a:t>d) Pago </a:t>
            </a:r>
            <a:r>
              <a:rPr lang="es-AR" dirty="0">
                <a:solidFill>
                  <a:schemeClr val="tx1"/>
                </a:solidFill>
              </a:rPr>
              <a:t>total documentado.</a:t>
            </a:r>
          </a:p>
          <a:p>
            <a:pPr algn="just"/>
            <a:r>
              <a:rPr lang="es-AR" dirty="0">
                <a:solidFill>
                  <a:schemeClr val="tx1"/>
                </a:solidFill>
              </a:rPr>
              <a:t>e</a:t>
            </a:r>
            <a:r>
              <a:rPr lang="es-AR" dirty="0" smtClean="0">
                <a:solidFill>
                  <a:schemeClr val="tx1"/>
                </a:solidFill>
              </a:rPr>
              <a:t>) Prescripción</a:t>
            </a:r>
            <a:r>
              <a:rPr lang="es-AR" dirty="0">
                <a:solidFill>
                  <a:schemeClr val="tx1"/>
                </a:solidFill>
              </a:rPr>
              <a:t>.</a:t>
            </a:r>
          </a:p>
          <a:p>
            <a:pPr algn="just"/>
            <a:r>
              <a:rPr lang="es-AR" dirty="0">
                <a:solidFill>
                  <a:schemeClr val="tx1"/>
                </a:solidFill>
              </a:rPr>
              <a:t>f</a:t>
            </a:r>
            <a:r>
              <a:rPr lang="es-AR" dirty="0" smtClean="0">
                <a:solidFill>
                  <a:schemeClr val="tx1"/>
                </a:solidFill>
              </a:rPr>
              <a:t>) Plazo </a:t>
            </a:r>
            <a:r>
              <a:rPr lang="es-AR" dirty="0">
                <a:solidFill>
                  <a:schemeClr val="tx1"/>
                </a:solidFill>
              </a:rPr>
              <a:t>concedido expresamente por acto administrativo y documentado.</a:t>
            </a:r>
          </a:p>
          <a:p>
            <a:pPr algn="just"/>
            <a:r>
              <a:rPr lang="es-AR" dirty="0">
                <a:solidFill>
                  <a:schemeClr val="tx1"/>
                </a:solidFill>
              </a:rPr>
              <a:t>g</a:t>
            </a:r>
            <a:r>
              <a:rPr lang="es-AR" dirty="0" smtClean="0">
                <a:solidFill>
                  <a:schemeClr val="tx1"/>
                </a:solidFill>
              </a:rPr>
              <a:t>) Pendencia </a:t>
            </a:r>
            <a:r>
              <a:rPr lang="es-AR" dirty="0">
                <a:solidFill>
                  <a:schemeClr val="tx1"/>
                </a:solidFill>
              </a:rPr>
              <a:t>de recursos concedidos con efecto suspensivo.</a:t>
            </a:r>
          </a:p>
          <a:p>
            <a:pPr algn="just"/>
            <a:r>
              <a:rPr lang="es-AR" dirty="0">
                <a:solidFill>
                  <a:schemeClr val="tx1"/>
                </a:solidFill>
              </a:rPr>
              <a:t>h) </a:t>
            </a:r>
            <a:r>
              <a:rPr lang="es-AR" dirty="0" smtClean="0">
                <a:solidFill>
                  <a:schemeClr val="tx1"/>
                </a:solidFill>
              </a:rPr>
              <a:t> Litispendencia.	</a:t>
            </a: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053013206"/>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Control de constitucionalidad</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smtClean="0">
                <a:solidFill>
                  <a:schemeClr val="tx1"/>
                </a:solidFill>
              </a:rPr>
              <a:t>De oficio, prescripción</a:t>
            </a:r>
            <a:r>
              <a:rPr lang="es-AR" dirty="0" smtClean="0">
                <a:solidFill>
                  <a:schemeClr val="tx1"/>
                </a:solidFill>
              </a:rPr>
              <a:t>:</a:t>
            </a:r>
          </a:p>
          <a:p>
            <a:pPr algn="just"/>
            <a:r>
              <a:rPr lang="es-AR" dirty="0" smtClean="0">
                <a:solidFill>
                  <a:schemeClr val="tx1"/>
                </a:solidFill>
              </a:rPr>
              <a:t>SCBA</a:t>
            </a:r>
            <a:r>
              <a:rPr lang="es-AR" dirty="0">
                <a:solidFill>
                  <a:schemeClr val="tx1"/>
                </a:solidFill>
              </a:rPr>
              <a:t>, causa A. 73.474, "Fisco de la Provincia de Buenos Aires c/ </a:t>
            </a:r>
            <a:r>
              <a:rPr lang="es-AR" dirty="0" err="1">
                <a:solidFill>
                  <a:schemeClr val="tx1"/>
                </a:solidFill>
              </a:rPr>
              <a:t>Necotrans</a:t>
            </a:r>
            <a:r>
              <a:rPr lang="es-AR" dirty="0">
                <a:solidFill>
                  <a:schemeClr val="tx1"/>
                </a:solidFill>
              </a:rPr>
              <a:t> S.A. y otros s/ Apremio. Recurso extraordinario de inaplicabilidad de </a:t>
            </a:r>
            <a:r>
              <a:rPr lang="es-AR" dirty="0" smtClean="0">
                <a:solidFill>
                  <a:schemeClr val="tx1"/>
                </a:solidFill>
              </a:rPr>
              <a:t>ley“, </a:t>
            </a:r>
            <a:r>
              <a:rPr lang="es-AR" dirty="0" err="1" smtClean="0">
                <a:solidFill>
                  <a:schemeClr val="tx1"/>
                </a:solidFill>
              </a:rPr>
              <a:t>sent</a:t>
            </a:r>
            <a:r>
              <a:rPr lang="es-AR" dirty="0" smtClean="0">
                <a:solidFill>
                  <a:schemeClr val="tx1"/>
                </a:solidFill>
              </a:rPr>
              <a:t>. de 25/02/2021.</a:t>
            </a:r>
          </a:p>
          <a:p>
            <a:pPr lvl="1" algn="just"/>
            <a:r>
              <a:rPr lang="es-AR" dirty="0">
                <a:solidFill>
                  <a:schemeClr val="tx1"/>
                </a:solidFill>
              </a:rPr>
              <a:t>Demandado plantea la prescripción según el </a:t>
            </a:r>
            <a:r>
              <a:rPr lang="es-AR" dirty="0" smtClean="0">
                <a:solidFill>
                  <a:schemeClr val="tx1"/>
                </a:solidFill>
              </a:rPr>
              <a:t>Código </a:t>
            </a:r>
            <a:r>
              <a:rPr lang="es-AR" dirty="0">
                <a:solidFill>
                  <a:schemeClr val="tx1"/>
                </a:solidFill>
              </a:rPr>
              <a:t>Fiscal.</a:t>
            </a:r>
          </a:p>
          <a:p>
            <a:pPr lvl="1" algn="just"/>
            <a:r>
              <a:rPr lang="es-AR" dirty="0" err="1" smtClean="0">
                <a:solidFill>
                  <a:schemeClr val="tx1"/>
                </a:solidFill>
              </a:rPr>
              <a:t>CCAMdP</a:t>
            </a:r>
            <a:r>
              <a:rPr lang="es-AR" dirty="0" smtClean="0">
                <a:solidFill>
                  <a:schemeClr val="tx1"/>
                </a:solidFill>
              </a:rPr>
              <a:t>: </a:t>
            </a:r>
            <a:r>
              <a:rPr lang="es-AR" dirty="0" err="1" smtClean="0">
                <a:solidFill>
                  <a:schemeClr val="tx1"/>
                </a:solidFill>
              </a:rPr>
              <a:t>Iura</a:t>
            </a:r>
            <a:r>
              <a:rPr lang="es-AR" dirty="0" smtClean="0">
                <a:solidFill>
                  <a:schemeClr val="tx1"/>
                </a:solidFill>
              </a:rPr>
              <a:t> </a:t>
            </a:r>
            <a:r>
              <a:rPr lang="es-AR" dirty="0" err="1" smtClean="0">
                <a:solidFill>
                  <a:schemeClr val="tx1"/>
                </a:solidFill>
              </a:rPr>
              <a:t>novit</a:t>
            </a:r>
            <a:r>
              <a:rPr lang="es-AR" dirty="0" smtClean="0">
                <a:solidFill>
                  <a:schemeClr val="tx1"/>
                </a:solidFill>
              </a:rPr>
              <a:t> curia, declaración </a:t>
            </a:r>
            <a:r>
              <a:rPr lang="es-AR" dirty="0">
                <a:solidFill>
                  <a:schemeClr val="tx1"/>
                </a:solidFill>
              </a:rPr>
              <a:t>oficiosa de inconstitucionalidad de los arts. 133 y 135 </a:t>
            </a:r>
            <a:r>
              <a:rPr lang="es-AR" dirty="0" err="1">
                <a:solidFill>
                  <a:schemeClr val="tx1"/>
                </a:solidFill>
              </a:rPr>
              <a:t>incs</a:t>
            </a:r>
            <a:r>
              <a:rPr lang="es-AR" dirty="0">
                <a:solidFill>
                  <a:schemeClr val="tx1"/>
                </a:solidFill>
              </a:rPr>
              <a:t>. "a" y "b" del Código </a:t>
            </a:r>
            <a:r>
              <a:rPr lang="es-AR" dirty="0" smtClean="0">
                <a:solidFill>
                  <a:schemeClr val="tx1"/>
                </a:solidFill>
              </a:rPr>
              <a:t>Fiscal.</a:t>
            </a:r>
          </a:p>
          <a:p>
            <a:pPr lvl="1" algn="just"/>
            <a:r>
              <a:rPr lang="es-AR" dirty="0" smtClean="0">
                <a:solidFill>
                  <a:schemeClr val="tx1"/>
                </a:solidFill>
              </a:rPr>
              <a:t>Mayoría de la SCBA, la prescripción fue planteada por la parte, confirma </a:t>
            </a:r>
            <a:r>
              <a:rPr lang="es-AR" dirty="0" err="1" smtClean="0">
                <a:solidFill>
                  <a:schemeClr val="tx1"/>
                </a:solidFill>
              </a:rPr>
              <a:t>inconst</a:t>
            </a:r>
            <a:r>
              <a:rPr lang="es-AR" dirty="0" smtClean="0">
                <a:solidFill>
                  <a:schemeClr val="tx1"/>
                </a:solidFill>
              </a:rPr>
              <a:t>. de oficio dictada por la sentencia de </a:t>
            </a:r>
            <a:r>
              <a:rPr lang="es-AR" dirty="0" err="1" smtClean="0">
                <a:solidFill>
                  <a:schemeClr val="tx1"/>
                </a:solidFill>
              </a:rPr>
              <a:t>CCAMdP</a:t>
            </a:r>
            <a:r>
              <a:rPr lang="es-AR" dirty="0" smtClean="0">
                <a:solidFill>
                  <a:schemeClr val="tx1"/>
                </a:solidFill>
              </a:rPr>
              <a:t>.	</a:t>
            </a:r>
          </a:p>
          <a:p>
            <a:pPr lvl="1" algn="just"/>
            <a:r>
              <a:rPr lang="es-AR" dirty="0" smtClean="0">
                <a:solidFill>
                  <a:schemeClr val="tx1"/>
                </a:solidFill>
              </a:rPr>
              <a:t>Minoría, meduloso voto del Dr. </a:t>
            </a:r>
            <a:r>
              <a:rPr lang="es-AR" dirty="0">
                <a:solidFill>
                  <a:schemeClr val="tx1"/>
                </a:solidFill>
              </a:rPr>
              <a:t>Soria, no es procedente la revisión oficiosa de la constitucionalidad del art. 133 del Código Fiscal (</a:t>
            </a:r>
            <a:r>
              <a:rPr lang="es-AR" dirty="0" err="1">
                <a:solidFill>
                  <a:schemeClr val="tx1"/>
                </a:solidFill>
              </a:rPr>
              <a:t>t.o</a:t>
            </a:r>
            <a:r>
              <a:rPr lang="es-AR" dirty="0">
                <a:solidFill>
                  <a:schemeClr val="tx1"/>
                </a:solidFill>
              </a:rPr>
              <a:t>. 2004) y su consecuente </a:t>
            </a:r>
            <a:r>
              <a:rPr lang="es-AR" dirty="0" smtClean="0">
                <a:solidFill>
                  <a:schemeClr val="tx1"/>
                </a:solidFill>
              </a:rPr>
              <a:t>invalidación.</a:t>
            </a: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1513991071"/>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Control de constitucionalidad</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lnSpcReduction="10000"/>
          </a:bodyPr>
          <a:lstStyle/>
          <a:p>
            <a:pPr algn="just"/>
            <a:r>
              <a:rPr lang="es-AR" u="sng" dirty="0" smtClean="0">
                <a:solidFill>
                  <a:schemeClr val="tx1"/>
                </a:solidFill>
              </a:rPr>
              <a:t>De oficio, responsabilidad solidaria</a:t>
            </a:r>
            <a:r>
              <a:rPr lang="es-AR" dirty="0" smtClean="0">
                <a:solidFill>
                  <a:schemeClr val="tx1"/>
                </a:solidFill>
              </a:rPr>
              <a:t>:</a:t>
            </a:r>
          </a:p>
          <a:p>
            <a:pPr algn="just"/>
            <a:r>
              <a:rPr lang="es-AR" dirty="0" err="1" smtClean="0">
                <a:solidFill>
                  <a:schemeClr val="tx1"/>
                </a:solidFill>
              </a:rPr>
              <a:t>JuCA</a:t>
            </a:r>
            <a:r>
              <a:rPr lang="es-AR" dirty="0" smtClean="0">
                <a:solidFill>
                  <a:schemeClr val="tx1"/>
                </a:solidFill>
              </a:rPr>
              <a:t> 2, </a:t>
            </a:r>
            <a:r>
              <a:rPr lang="es-AR" dirty="0">
                <a:solidFill>
                  <a:schemeClr val="tx1"/>
                </a:solidFill>
              </a:rPr>
              <a:t>San Isidro, “Fisco de la Provincia de Buenos Aires C/ Roberto </a:t>
            </a:r>
            <a:r>
              <a:rPr lang="es-AR" dirty="0" err="1">
                <a:solidFill>
                  <a:schemeClr val="tx1"/>
                </a:solidFill>
              </a:rPr>
              <a:t>Sivieri</a:t>
            </a:r>
            <a:r>
              <a:rPr lang="es-AR" dirty="0">
                <a:solidFill>
                  <a:schemeClr val="tx1"/>
                </a:solidFill>
              </a:rPr>
              <a:t> S.A. y otros S/ apremio provincial</a:t>
            </a:r>
            <a:r>
              <a:rPr lang="es-AR" dirty="0" smtClean="0">
                <a:solidFill>
                  <a:schemeClr val="tx1"/>
                </a:solidFill>
              </a:rPr>
              <a:t>”, </a:t>
            </a:r>
            <a:r>
              <a:rPr lang="es-AR" dirty="0" err="1" smtClean="0">
                <a:solidFill>
                  <a:schemeClr val="tx1"/>
                </a:solidFill>
              </a:rPr>
              <a:t>sent</a:t>
            </a:r>
            <a:r>
              <a:rPr lang="es-AR" dirty="0" smtClean="0">
                <a:solidFill>
                  <a:schemeClr val="tx1"/>
                </a:solidFill>
              </a:rPr>
              <a:t>. del 24/10/2022.</a:t>
            </a:r>
            <a:endParaRPr lang="es-AR" dirty="0">
              <a:solidFill>
                <a:schemeClr val="tx1"/>
              </a:solidFill>
            </a:endParaRPr>
          </a:p>
          <a:p>
            <a:pPr lvl="1" algn="just"/>
            <a:r>
              <a:rPr lang="es-AR" dirty="0" smtClean="0">
                <a:solidFill>
                  <a:schemeClr val="tx1"/>
                </a:solidFill>
              </a:rPr>
              <a:t>Hace </a:t>
            </a:r>
            <a:r>
              <a:rPr lang="es-AR" dirty="0">
                <a:solidFill>
                  <a:schemeClr val="tx1"/>
                </a:solidFill>
              </a:rPr>
              <a:t>lugar al planteo de inhabilidad de título -por falta de legitimación pasiva- respecto de los </a:t>
            </a:r>
            <a:r>
              <a:rPr lang="es-AR" dirty="0" smtClean="0">
                <a:solidFill>
                  <a:schemeClr val="tx1"/>
                </a:solidFill>
              </a:rPr>
              <a:t>codemandados, </a:t>
            </a:r>
            <a:r>
              <a:rPr lang="es-AR" dirty="0">
                <a:solidFill>
                  <a:schemeClr val="tx1"/>
                </a:solidFill>
              </a:rPr>
              <a:t>en virtud de la inconstitucionalidad de los arts. 21, 24 y 63 del Código Fiscal de la Provincia de Buenos Aires</a:t>
            </a:r>
            <a:endParaRPr lang="es-AR" dirty="0" smtClean="0">
              <a:solidFill>
                <a:schemeClr val="tx1"/>
              </a:solidFill>
            </a:endParaRPr>
          </a:p>
          <a:p>
            <a:pPr lvl="1" algn="just"/>
            <a:r>
              <a:rPr lang="es-AR" dirty="0" smtClean="0">
                <a:solidFill>
                  <a:schemeClr val="tx1"/>
                </a:solidFill>
              </a:rPr>
              <a:t>La </a:t>
            </a:r>
            <a:r>
              <a:rPr lang="es-AR" dirty="0">
                <a:solidFill>
                  <a:schemeClr val="tx1"/>
                </a:solidFill>
              </a:rPr>
              <a:t>parte demandada no había solicitado en forma expresa la declaración de inconstitucionalidad de las normas que establecen el régimen de responsabilidad solidaria previsto en el Código </a:t>
            </a:r>
            <a:r>
              <a:rPr lang="es-AR" dirty="0" smtClean="0">
                <a:solidFill>
                  <a:schemeClr val="tx1"/>
                </a:solidFill>
              </a:rPr>
              <a:t>Fiscal, pero citó la causa “Fisco c. Raso”.	</a:t>
            </a:r>
          </a:p>
          <a:p>
            <a:pPr lvl="1" algn="just"/>
            <a:r>
              <a:rPr lang="es-AR" dirty="0" smtClean="0">
                <a:solidFill>
                  <a:schemeClr val="tx1"/>
                </a:solidFill>
              </a:rPr>
              <a:t>Cita también, el fallo de la SCBA “Fisco c. </a:t>
            </a:r>
            <a:r>
              <a:rPr lang="es-AR" dirty="0" err="1" smtClean="0">
                <a:solidFill>
                  <a:schemeClr val="tx1"/>
                </a:solidFill>
              </a:rPr>
              <a:t>Necotrans</a:t>
            </a:r>
            <a:r>
              <a:rPr lang="es-AR" dirty="0" smtClean="0">
                <a:solidFill>
                  <a:schemeClr val="tx1"/>
                </a:solidFill>
              </a:rPr>
              <a:t>”, y el </a:t>
            </a:r>
            <a:r>
              <a:rPr lang="es-AR" dirty="0">
                <a:solidFill>
                  <a:schemeClr val="tx1"/>
                </a:solidFill>
              </a:rPr>
              <a:t>criterio actual de la </a:t>
            </a:r>
            <a:r>
              <a:rPr lang="es-AR" dirty="0" smtClean="0">
                <a:solidFill>
                  <a:schemeClr val="tx1"/>
                </a:solidFill>
              </a:rPr>
              <a:t>SCBA, en la </a:t>
            </a:r>
            <a:r>
              <a:rPr lang="es-AR" dirty="0" err="1">
                <a:solidFill>
                  <a:schemeClr val="tx1"/>
                </a:solidFill>
              </a:rPr>
              <a:t>sent</a:t>
            </a:r>
            <a:r>
              <a:rPr lang="es-AR" dirty="0">
                <a:solidFill>
                  <a:schemeClr val="tx1"/>
                </a:solidFill>
              </a:rPr>
              <a:t>. del 30/08/21 dictada en la causa C. 121.754, “Toledo</a:t>
            </a:r>
            <a:r>
              <a:rPr lang="es-AR" dirty="0" smtClean="0">
                <a:solidFill>
                  <a:schemeClr val="tx1"/>
                </a:solidFill>
              </a:rPr>
              <a:t>”, identificable a la presente.</a:t>
            </a: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833525732"/>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Control de constitucionalidad</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smtClean="0">
                <a:solidFill>
                  <a:schemeClr val="tx1"/>
                </a:solidFill>
              </a:rPr>
              <a:t>De oficio, responsabilidad solidaria </a:t>
            </a:r>
            <a:r>
              <a:rPr lang="es-AR" dirty="0" smtClean="0">
                <a:solidFill>
                  <a:schemeClr val="tx1"/>
                </a:solidFill>
              </a:rPr>
              <a:t>(</a:t>
            </a:r>
            <a:r>
              <a:rPr lang="es-AR" dirty="0" err="1" smtClean="0">
                <a:solidFill>
                  <a:schemeClr val="tx1"/>
                </a:solidFill>
              </a:rPr>
              <a:t>cont</a:t>
            </a:r>
            <a:r>
              <a:rPr lang="es-AR" dirty="0" smtClean="0">
                <a:solidFill>
                  <a:schemeClr val="tx1"/>
                </a:solidFill>
              </a:rPr>
              <a:t>):</a:t>
            </a:r>
          </a:p>
          <a:p>
            <a:pPr algn="just"/>
            <a:r>
              <a:rPr lang="es-AR" dirty="0" smtClean="0">
                <a:solidFill>
                  <a:schemeClr val="tx1"/>
                </a:solidFill>
              </a:rPr>
              <a:t>CCASM</a:t>
            </a:r>
            <a:r>
              <a:rPr lang="es-AR" dirty="0">
                <a:solidFill>
                  <a:schemeClr val="tx1"/>
                </a:solidFill>
              </a:rPr>
              <a:t>: </a:t>
            </a:r>
            <a:r>
              <a:rPr lang="es-AR" dirty="0" smtClean="0">
                <a:solidFill>
                  <a:schemeClr val="tx1"/>
                </a:solidFill>
              </a:rPr>
              <a:t>causa </a:t>
            </a:r>
            <a:r>
              <a:rPr lang="es-AR" dirty="0">
                <a:solidFill>
                  <a:schemeClr val="tx1"/>
                </a:solidFill>
              </a:rPr>
              <a:t>n° </a:t>
            </a:r>
            <a:r>
              <a:rPr lang="es-AR" dirty="0" smtClean="0">
                <a:solidFill>
                  <a:schemeClr val="tx1"/>
                </a:solidFill>
              </a:rPr>
              <a:t>SI2-10033-2022: “</a:t>
            </a:r>
            <a:r>
              <a:rPr lang="es-AR" dirty="0">
                <a:solidFill>
                  <a:schemeClr val="tx1"/>
                </a:solidFill>
              </a:rPr>
              <a:t>Fisco de la Provincia de Buenos Aires C/ Roberto </a:t>
            </a:r>
            <a:r>
              <a:rPr lang="es-AR" dirty="0" err="1">
                <a:solidFill>
                  <a:schemeClr val="tx1"/>
                </a:solidFill>
              </a:rPr>
              <a:t>Sivieri</a:t>
            </a:r>
            <a:r>
              <a:rPr lang="es-AR" dirty="0">
                <a:solidFill>
                  <a:schemeClr val="tx1"/>
                </a:solidFill>
              </a:rPr>
              <a:t> S.A. y otros S/ apremio provincial”, de fecha </a:t>
            </a:r>
            <a:r>
              <a:rPr lang="es-AR" dirty="0" smtClean="0">
                <a:solidFill>
                  <a:schemeClr val="tx1"/>
                </a:solidFill>
              </a:rPr>
              <a:t>7/11/2023.	</a:t>
            </a:r>
          </a:p>
          <a:p>
            <a:pPr lvl="1" algn="just"/>
            <a:r>
              <a:rPr lang="es-AR" dirty="0" smtClean="0">
                <a:solidFill>
                  <a:schemeClr val="tx1"/>
                </a:solidFill>
              </a:rPr>
              <a:t>El </a:t>
            </a:r>
            <a:r>
              <a:rPr lang="es-AR" dirty="0">
                <a:solidFill>
                  <a:schemeClr val="tx1"/>
                </a:solidFill>
              </a:rPr>
              <a:t>debate constitucional de las normas fiscales es procedente en los procesos de apremio, teniendo en cuenta la limitación cognoscitiva propia de estos </a:t>
            </a:r>
            <a:r>
              <a:rPr lang="es-AR" dirty="0" smtClean="0">
                <a:solidFill>
                  <a:schemeClr val="tx1"/>
                </a:solidFill>
              </a:rPr>
              <a:t>juicios.</a:t>
            </a:r>
            <a:endParaRPr lang="es-AR" dirty="0">
              <a:solidFill>
                <a:schemeClr val="tx1"/>
              </a:solidFill>
            </a:endParaRPr>
          </a:p>
          <a:p>
            <a:pPr lvl="1" algn="just"/>
            <a:r>
              <a:rPr lang="es-AR" dirty="0" smtClean="0">
                <a:solidFill>
                  <a:schemeClr val="tx1"/>
                </a:solidFill>
              </a:rPr>
              <a:t>Realiza un análisis de la </a:t>
            </a:r>
            <a:r>
              <a:rPr lang="es-AR" dirty="0" err="1" smtClean="0">
                <a:solidFill>
                  <a:schemeClr val="tx1"/>
                </a:solidFill>
              </a:rPr>
              <a:t>la</a:t>
            </a:r>
            <a:r>
              <a:rPr lang="es-AR" dirty="0" smtClean="0">
                <a:solidFill>
                  <a:schemeClr val="tx1"/>
                </a:solidFill>
              </a:rPr>
              <a:t> </a:t>
            </a:r>
            <a:r>
              <a:rPr lang="es-AR" dirty="0">
                <a:solidFill>
                  <a:schemeClr val="tx1"/>
                </a:solidFill>
              </a:rPr>
              <a:t>causa C. 121.754, caratulada “Toledo, Juan Antonio contra A.R.B.A. Incidente de </a:t>
            </a:r>
            <a:r>
              <a:rPr lang="es-AR" dirty="0" smtClean="0">
                <a:solidFill>
                  <a:schemeClr val="tx1"/>
                </a:solidFill>
              </a:rPr>
              <a:t>revisión”, </a:t>
            </a:r>
            <a:r>
              <a:rPr lang="es-AR" dirty="0" err="1" smtClean="0">
                <a:solidFill>
                  <a:schemeClr val="tx1"/>
                </a:solidFill>
              </a:rPr>
              <a:t>sent</a:t>
            </a:r>
            <a:r>
              <a:rPr lang="es-AR" dirty="0">
                <a:solidFill>
                  <a:schemeClr val="tx1"/>
                </a:solidFill>
              </a:rPr>
              <a:t>. del </a:t>
            </a:r>
            <a:r>
              <a:rPr lang="es-AR" dirty="0" smtClean="0">
                <a:solidFill>
                  <a:schemeClr val="tx1"/>
                </a:solidFill>
              </a:rPr>
              <a:t>30/08/21, doctrina legal reiterada al día siguiente en </a:t>
            </a:r>
            <a:r>
              <a:rPr lang="es-AR" dirty="0">
                <a:solidFill>
                  <a:schemeClr val="tx1"/>
                </a:solidFill>
              </a:rPr>
              <a:t>las causas </a:t>
            </a:r>
            <a:r>
              <a:rPr lang="es-AR" dirty="0" smtClean="0">
                <a:solidFill>
                  <a:schemeClr val="tx1"/>
                </a:solidFill>
              </a:rPr>
              <a:t>A</a:t>
            </a:r>
            <a:r>
              <a:rPr lang="es-AR" dirty="0">
                <a:solidFill>
                  <a:schemeClr val="tx1"/>
                </a:solidFill>
              </a:rPr>
              <a:t>. 72.776, </a:t>
            </a:r>
            <a:r>
              <a:rPr lang="es-AR" dirty="0" smtClean="0">
                <a:solidFill>
                  <a:schemeClr val="tx1"/>
                </a:solidFill>
              </a:rPr>
              <a:t>“</a:t>
            </a:r>
            <a:r>
              <a:rPr lang="es-AR" dirty="0">
                <a:solidFill>
                  <a:schemeClr val="tx1"/>
                </a:solidFill>
              </a:rPr>
              <a:t>Casón, Sebastián Enrique” y A. 71.078, </a:t>
            </a:r>
            <a:r>
              <a:rPr lang="es-AR" dirty="0" smtClean="0">
                <a:solidFill>
                  <a:schemeClr val="tx1"/>
                </a:solidFill>
              </a:rPr>
              <a:t>“</a:t>
            </a:r>
            <a:r>
              <a:rPr lang="es-AR" dirty="0">
                <a:solidFill>
                  <a:schemeClr val="tx1"/>
                </a:solidFill>
              </a:rPr>
              <a:t>Fisco </a:t>
            </a:r>
            <a:r>
              <a:rPr lang="es-AR" dirty="0" smtClean="0">
                <a:solidFill>
                  <a:schemeClr val="tx1"/>
                </a:solidFill>
              </a:rPr>
              <a:t>de PBA c</a:t>
            </a:r>
            <a:r>
              <a:rPr lang="es-AR" dirty="0">
                <a:solidFill>
                  <a:schemeClr val="tx1"/>
                </a:solidFill>
              </a:rPr>
              <a:t>/ </a:t>
            </a:r>
            <a:r>
              <a:rPr lang="es-AR" dirty="0" err="1">
                <a:solidFill>
                  <a:schemeClr val="tx1"/>
                </a:solidFill>
              </a:rPr>
              <a:t>Insaurralde</a:t>
            </a:r>
            <a:r>
              <a:rPr lang="es-AR" dirty="0">
                <a:solidFill>
                  <a:schemeClr val="tx1"/>
                </a:solidFill>
              </a:rPr>
              <a:t>, Miguel </a:t>
            </a:r>
            <a:r>
              <a:rPr lang="es-AR" dirty="0" smtClean="0">
                <a:solidFill>
                  <a:schemeClr val="tx1"/>
                </a:solidFill>
              </a:rPr>
              <a:t>Eugenio”</a:t>
            </a:r>
          </a:p>
          <a:p>
            <a:pPr lvl="1" algn="just"/>
            <a:r>
              <a:rPr lang="es-AR" dirty="0" smtClean="0">
                <a:solidFill>
                  <a:schemeClr val="tx1"/>
                </a:solidFill>
              </a:rPr>
              <a:t>Corresponde aplicar dicha doctrina legal, aplicable según la SCBA en procesos de apremio (conf. causa A. 71,078 cit.)</a:t>
            </a: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12777968"/>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Inhabilidad de título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smtClean="0">
                <a:solidFill>
                  <a:schemeClr val="tx1"/>
                </a:solidFill>
              </a:rPr>
              <a:t>Posibilidad de plantear cuestiones vinculadas con la causa de la obligación</a:t>
            </a:r>
            <a:r>
              <a:rPr lang="es-AR" dirty="0" smtClean="0">
                <a:solidFill>
                  <a:schemeClr val="tx1"/>
                </a:solidFill>
              </a:rPr>
              <a:t>.</a:t>
            </a:r>
          </a:p>
          <a:p>
            <a:pPr algn="just"/>
            <a:r>
              <a:rPr lang="es-AR" dirty="0" smtClean="0">
                <a:solidFill>
                  <a:schemeClr val="tx1"/>
                </a:solidFill>
              </a:rPr>
              <a:t>SCBA, causa </a:t>
            </a:r>
            <a:r>
              <a:rPr lang="es-AR" dirty="0">
                <a:solidFill>
                  <a:schemeClr val="tx1"/>
                </a:solidFill>
              </a:rPr>
              <a:t>C. 117.683 "Municipalidad de </a:t>
            </a:r>
            <a:r>
              <a:rPr lang="es-AR" dirty="0" err="1">
                <a:solidFill>
                  <a:schemeClr val="tx1"/>
                </a:solidFill>
              </a:rPr>
              <a:t>Chivilcoy</a:t>
            </a:r>
            <a:r>
              <a:rPr lang="es-AR" dirty="0">
                <a:solidFill>
                  <a:schemeClr val="tx1"/>
                </a:solidFill>
              </a:rPr>
              <a:t> contra </a:t>
            </a:r>
            <a:r>
              <a:rPr lang="es-AR" dirty="0" err="1">
                <a:solidFill>
                  <a:schemeClr val="tx1"/>
                </a:solidFill>
              </a:rPr>
              <a:t>Bagley</a:t>
            </a:r>
            <a:r>
              <a:rPr lang="es-AR" dirty="0">
                <a:solidFill>
                  <a:schemeClr val="tx1"/>
                </a:solidFill>
              </a:rPr>
              <a:t> Argentina S.A. Apremio", res. del </a:t>
            </a:r>
            <a:r>
              <a:rPr lang="es-AR" dirty="0" smtClean="0">
                <a:solidFill>
                  <a:schemeClr val="tx1"/>
                </a:solidFill>
              </a:rPr>
              <a:t>24/02/2016.</a:t>
            </a:r>
            <a:endParaRPr lang="es-AR" dirty="0">
              <a:solidFill>
                <a:schemeClr val="tx1"/>
              </a:solidFill>
            </a:endParaRPr>
          </a:p>
          <a:p>
            <a:pPr algn="just"/>
            <a:r>
              <a:rPr lang="es-AR" dirty="0">
                <a:solidFill>
                  <a:schemeClr val="tx1"/>
                </a:solidFill>
              </a:rPr>
              <a:t>CCASN </a:t>
            </a:r>
            <a:r>
              <a:rPr lang="es-AR" dirty="0" smtClean="0">
                <a:solidFill>
                  <a:schemeClr val="tx1"/>
                </a:solidFill>
              </a:rPr>
              <a:t>autos "Fisco </a:t>
            </a:r>
            <a:r>
              <a:rPr lang="es-AR" dirty="0">
                <a:solidFill>
                  <a:schemeClr val="tx1"/>
                </a:solidFill>
              </a:rPr>
              <a:t>de la Provincia de Buenos Aires C/ </a:t>
            </a:r>
            <a:r>
              <a:rPr lang="es-AR" dirty="0" err="1">
                <a:solidFill>
                  <a:schemeClr val="tx1"/>
                </a:solidFill>
              </a:rPr>
              <a:t>Lapalma</a:t>
            </a:r>
            <a:r>
              <a:rPr lang="es-AR" dirty="0">
                <a:solidFill>
                  <a:schemeClr val="tx1"/>
                </a:solidFill>
              </a:rPr>
              <a:t> Alfredo </a:t>
            </a:r>
            <a:r>
              <a:rPr lang="es-AR" dirty="0" err="1">
                <a:solidFill>
                  <a:schemeClr val="tx1"/>
                </a:solidFill>
              </a:rPr>
              <a:t>Fabian</a:t>
            </a:r>
            <a:r>
              <a:rPr lang="es-AR" dirty="0">
                <a:solidFill>
                  <a:schemeClr val="tx1"/>
                </a:solidFill>
              </a:rPr>
              <a:t> y otro/a s/ apremio provincial", </a:t>
            </a:r>
            <a:r>
              <a:rPr lang="es-AR" dirty="0" smtClean="0">
                <a:solidFill>
                  <a:schemeClr val="tx1"/>
                </a:solidFill>
              </a:rPr>
              <a:t>n</a:t>
            </a:r>
            <a:r>
              <a:rPr lang="es-AR" dirty="0">
                <a:solidFill>
                  <a:schemeClr val="tx1"/>
                </a:solidFill>
              </a:rPr>
              <a:t>° 3046-2019, </a:t>
            </a:r>
            <a:r>
              <a:rPr lang="es-AR" dirty="0" err="1">
                <a:solidFill>
                  <a:schemeClr val="tx1"/>
                </a:solidFill>
              </a:rPr>
              <a:t>sent</a:t>
            </a:r>
            <a:r>
              <a:rPr lang="es-AR" dirty="0">
                <a:solidFill>
                  <a:schemeClr val="tx1"/>
                </a:solidFill>
              </a:rPr>
              <a:t>. del </a:t>
            </a:r>
            <a:r>
              <a:rPr lang="es-AR" dirty="0" smtClean="0">
                <a:solidFill>
                  <a:schemeClr val="tx1"/>
                </a:solidFill>
              </a:rPr>
              <a:t>27/08/2020</a:t>
            </a:r>
          </a:p>
          <a:p>
            <a:pPr algn="just"/>
            <a:r>
              <a:rPr lang="es-AR" dirty="0" err="1">
                <a:solidFill>
                  <a:schemeClr val="tx1"/>
                </a:solidFill>
              </a:rPr>
              <a:t>CCAMdP</a:t>
            </a:r>
            <a:r>
              <a:rPr lang="es-AR" dirty="0">
                <a:solidFill>
                  <a:schemeClr val="tx1"/>
                </a:solidFill>
              </a:rPr>
              <a:t> </a:t>
            </a:r>
            <a:r>
              <a:rPr lang="es-AR" dirty="0" smtClean="0">
                <a:solidFill>
                  <a:schemeClr val="tx1"/>
                </a:solidFill>
              </a:rPr>
              <a:t>autos “Fisco de la </a:t>
            </a:r>
            <a:r>
              <a:rPr lang="es-AR" dirty="0" err="1" smtClean="0">
                <a:solidFill>
                  <a:schemeClr val="tx1"/>
                </a:solidFill>
              </a:rPr>
              <a:t>Pcia</a:t>
            </a:r>
            <a:r>
              <a:rPr lang="es-AR" dirty="0" smtClean="0">
                <a:solidFill>
                  <a:schemeClr val="tx1"/>
                </a:solidFill>
              </a:rPr>
              <a:t>. de Buenos Aires c. </a:t>
            </a:r>
            <a:r>
              <a:rPr lang="es-AR" dirty="0" err="1" smtClean="0">
                <a:solidFill>
                  <a:schemeClr val="tx1"/>
                </a:solidFill>
              </a:rPr>
              <a:t>Sbagzdis</a:t>
            </a:r>
            <a:r>
              <a:rPr lang="es-AR" dirty="0" smtClean="0">
                <a:solidFill>
                  <a:schemeClr val="tx1"/>
                </a:solidFill>
              </a:rPr>
              <a:t> </a:t>
            </a:r>
            <a:r>
              <a:rPr lang="es-AR" dirty="0" err="1" smtClean="0">
                <a:solidFill>
                  <a:schemeClr val="tx1"/>
                </a:solidFill>
              </a:rPr>
              <a:t>Erica</a:t>
            </a:r>
            <a:r>
              <a:rPr lang="es-AR" dirty="0" smtClean="0">
                <a:solidFill>
                  <a:schemeClr val="tx1"/>
                </a:solidFill>
              </a:rPr>
              <a:t> Edith s. apremio provincial”, N° P-3031-MP2, </a:t>
            </a:r>
            <a:r>
              <a:rPr lang="es-AR" dirty="0" err="1" smtClean="0">
                <a:solidFill>
                  <a:schemeClr val="tx1"/>
                </a:solidFill>
              </a:rPr>
              <a:t>sent</a:t>
            </a:r>
            <a:r>
              <a:rPr lang="es-AR" dirty="0">
                <a:solidFill>
                  <a:schemeClr val="tx1"/>
                </a:solidFill>
              </a:rPr>
              <a:t>. del 31/07/2012</a:t>
            </a:r>
            <a:endParaRPr lang="es-AR" dirty="0" smtClean="0">
              <a:solidFill>
                <a:schemeClr val="tx1"/>
              </a:solidFill>
            </a:endParaRP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1302633964"/>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Inhabilidad de título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smtClean="0">
                <a:solidFill>
                  <a:schemeClr val="tx1"/>
                </a:solidFill>
              </a:rPr>
              <a:t>Falta de legitimación pasiva</a:t>
            </a:r>
            <a:r>
              <a:rPr lang="es-AR" dirty="0" smtClean="0">
                <a:solidFill>
                  <a:schemeClr val="tx1"/>
                </a:solidFill>
              </a:rPr>
              <a:t>.</a:t>
            </a:r>
          </a:p>
          <a:p>
            <a:pPr algn="just"/>
            <a:r>
              <a:rPr lang="es-AR" dirty="0" smtClean="0">
                <a:solidFill>
                  <a:schemeClr val="tx1"/>
                </a:solidFill>
              </a:rPr>
              <a:t>SCBA</a:t>
            </a:r>
            <a:r>
              <a:rPr lang="es-AR" dirty="0">
                <a:solidFill>
                  <a:schemeClr val="tx1"/>
                </a:solidFill>
              </a:rPr>
              <a:t>, Ac. 92.395, "Fisco de la Provincia de Buenos Aires c. Farmacia </a:t>
            </a:r>
            <a:r>
              <a:rPr lang="es-AR" dirty="0" err="1">
                <a:solidFill>
                  <a:schemeClr val="tx1"/>
                </a:solidFill>
              </a:rPr>
              <a:t>Copello</a:t>
            </a:r>
            <a:r>
              <a:rPr lang="es-AR" dirty="0">
                <a:solidFill>
                  <a:schemeClr val="tx1"/>
                </a:solidFill>
              </a:rPr>
              <a:t> S.C.S. s. Apremio", </a:t>
            </a:r>
            <a:r>
              <a:rPr lang="es-AR" dirty="0" err="1">
                <a:solidFill>
                  <a:schemeClr val="tx1"/>
                </a:solidFill>
              </a:rPr>
              <a:t>sent</a:t>
            </a:r>
            <a:r>
              <a:rPr lang="es-AR" dirty="0">
                <a:solidFill>
                  <a:schemeClr val="tx1"/>
                </a:solidFill>
              </a:rPr>
              <a:t>. del 01-X-2008.</a:t>
            </a:r>
          </a:p>
          <a:p>
            <a:pPr algn="just"/>
            <a:r>
              <a:rPr lang="es-AR" dirty="0" smtClean="0">
                <a:solidFill>
                  <a:schemeClr val="tx1"/>
                </a:solidFill>
              </a:rPr>
              <a:t>CCALP N</a:t>
            </a:r>
            <a:r>
              <a:rPr lang="es-AR" dirty="0">
                <a:solidFill>
                  <a:schemeClr val="tx1"/>
                </a:solidFill>
              </a:rPr>
              <a:t>° 3735, “Fisco c. Martín Carlos Ricardo”, </a:t>
            </a:r>
            <a:r>
              <a:rPr lang="es-AR" dirty="0" err="1">
                <a:solidFill>
                  <a:schemeClr val="tx1"/>
                </a:solidFill>
              </a:rPr>
              <a:t>sent</a:t>
            </a:r>
            <a:r>
              <a:rPr lang="es-AR" dirty="0">
                <a:solidFill>
                  <a:schemeClr val="tx1"/>
                </a:solidFill>
              </a:rPr>
              <a:t>. del </a:t>
            </a:r>
            <a:r>
              <a:rPr lang="es-AR" dirty="0" smtClean="0">
                <a:solidFill>
                  <a:schemeClr val="tx1"/>
                </a:solidFill>
              </a:rPr>
              <a:t>4-XII-2008</a:t>
            </a:r>
          </a:p>
          <a:p>
            <a:pPr algn="just"/>
            <a:r>
              <a:rPr lang="es-AR" dirty="0" err="1" smtClean="0">
                <a:solidFill>
                  <a:schemeClr val="tx1"/>
                </a:solidFill>
              </a:rPr>
              <a:t>CCAMdP</a:t>
            </a:r>
            <a:r>
              <a:rPr lang="es-AR" dirty="0">
                <a:solidFill>
                  <a:schemeClr val="tx1"/>
                </a:solidFill>
              </a:rPr>
              <a:t> causa P-8868-MP1 “Fisco de la Provincia de Buenos Aires c. Martin </a:t>
            </a:r>
            <a:r>
              <a:rPr lang="es-AR" dirty="0" err="1">
                <a:solidFill>
                  <a:schemeClr val="tx1"/>
                </a:solidFill>
              </a:rPr>
              <a:t>Fabian</a:t>
            </a:r>
            <a:r>
              <a:rPr lang="es-AR" dirty="0">
                <a:solidFill>
                  <a:schemeClr val="tx1"/>
                </a:solidFill>
              </a:rPr>
              <a:t> Esteban s. apremio provincial”, </a:t>
            </a:r>
            <a:r>
              <a:rPr lang="es-AR" dirty="0" err="1">
                <a:solidFill>
                  <a:schemeClr val="tx1"/>
                </a:solidFill>
              </a:rPr>
              <a:t>sent</a:t>
            </a:r>
            <a:r>
              <a:rPr lang="es-AR" dirty="0">
                <a:solidFill>
                  <a:schemeClr val="tx1"/>
                </a:solidFill>
              </a:rPr>
              <a:t>. del </a:t>
            </a:r>
            <a:r>
              <a:rPr lang="es-AR" dirty="0" smtClean="0">
                <a:solidFill>
                  <a:schemeClr val="tx1"/>
                </a:solidFill>
              </a:rPr>
              <a:t>19/09/2019</a:t>
            </a:r>
          </a:p>
          <a:p>
            <a:pPr algn="just"/>
            <a:r>
              <a:rPr lang="es-ES" dirty="0" smtClean="0">
                <a:solidFill>
                  <a:schemeClr val="tx1"/>
                </a:solidFill>
              </a:rPr>
              <a:t>CCASM, causa </a:t>
            </a:r>
            <a:r>
              <a:rPr lang="es-ES" dirty="0">
                <a:solidFill>
                  <a:schemeClr val="tx1"/>
                </a:solidFill>
              </a:rPr>
              <a:t>n° SI2-10033-2022, caratulada “Fisco de la Provincia de Buenos Aires C/ Roberto </a:t>
            </a:r>
            <a:r>
              <a:rPr lang="es-ES" dirty="0" err="1">
                <a:solidFill>
                  <a:schemeClr val="tx1"/>
                </a:solidFill>
              </a:rPr>
              <a:t>Sivieri</a:t>
            </a:r>
            <a:r>
              <a:rPr lang="es-ES" dirty="0">
                <a:solidFill>
                  <a:schemeClr val="tx1"/>
                </a:solidFill>
              </a:rPr>
              <a:t> S.A. y otros S/ apremio provincial”, de fecha 7/11/2023</a:t>
            </a:r>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4138311356"/>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Inhabilidad de título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dirty="0" smtClean="0">
                <a:solidFill>
                  <a:schemeClr val="tx1"/>
                </a:solidFill>
              </a:rPr>
              <a:t>Falta de legitimación pasiva.</a:t>
            </a:r>
          </a:p>
          <a:p>
            <a:pPr algn="just"/>
            <a:r>
              <a:rPr lang="es-AR" u="sng" dirty="0" smtClean="0">
                <a:solidFill>
                  <a:schemeClr val="tx1"/>
                </a:solidFill>
              </a:rPr>
              <a:t>Ausencia de disponibilidad económica del inmueble</a:t>
            </a:r>
            <a:r>
              <a:rPr lang="es-AR" dirty="0" smtClean="0">
                <a:solidFill>
                  <a:schemeClr val="tx1"/>
                </a:solidFill>
              </a:rPr>
              <a:t>.</a:t>
            </a:r>
          </a:p>
          <a:p>
            <a:pPr algn="just"/>
            <a:r>
              <a:rPr lang="es-AR" dirty="0" smtClean="0">
                <a:solidFill>
                  <a:schemeClr val="tx1"/>
                </a:solidFill>
              </a:rPr>
              <a:t>CCALP </a:t>
            </a:r>
            <a:r>
              <a:rPr lang="es-AR" dirty="0">
                <a:solidFill>
                  <a:schemeClr val="tx1"/>
                </a:solidFill>
              </a:rPr>
              <a:t>Nº 23756 </a:t>
            </a:r>
            <a:r>
              <a:rPr lang="es-AR" dirty="0" smtClean="0">
                <a:solidFill>
                  <a:schemeClr val="tx1"/>
                </a:solidFill>
              </a:rPr>
              <a:t>“</a:t>
            </a:r>
            <a:r>
              <a:rPr lang="es-AR" dirty="0">
                <a:solidFill>
                  <a:schemeClr val="tx1"/>
                </a:solidFill>
              </a:rPr>
              <a:t>Fisco de la Provincia de Buenos Aires C/ </a:t>
            </a:r>
            <a:r>
              <a:rPr lang="es-AR" dirty="0" err="1">
                <a:solidFill>
                  <a:schemeClr val="tx1"/>
                </a:solidFill>
              </a:rPr>
              <a:t>Armana</a:t>
            </a:r>
            <a:r>
              <a:rPr lang="es-AR" dirty="0">
                <a:solidFill>
                  <a:schemeClr val="tx1"/>
                </a:solidFill>
              </a:rPr>
              <a:t> Elida Beatriz y otro/a s/ apremio provincial”, </a:t>
            </a:r>
            <a:r>
              <a:rPr lang="es-AR" dirty="0" smtClean="0">
                <a:solidFill>
                  <a:schemeClr val="tx1"/>
                </a:solidFill>
              </a:rPr>
              <a:t>3/09/2019: </a:t>
            </a:r>
          </a:p>
          <a:p>
            <a:pPr lvl="1" algn="just"/>
            <a:r>
              <a:rPr lang="es-AR" dirty="0" smtClean="0">
                <a:solidFill>
                  <a:schemeClr val="tx1"/>
                </a:solidFill>
              </a:rPr>
              <a:t>usurpación </a:t>
            </a:r>
            <a:r>
              <a:rPr lang="es-AR" dirty="0">
                <a:solidFill>
                  <a:schemeClr val="tx1"/>
                </a:solidFill>
              </a:rPr>
              <a:t>de bien inmueble debidamente </a:t>
            </a:r>
            <a:r>
              <a:rPr lang="es-AR" dirty="0" smtClean="0">
                <a:solidFill>
                  <a:schemeClr val="tx1"/>
                </a:solidFill>
              </a:rPr>
              <a:t>acreditado</a:t>
            </a:r>
          </a:p>
          <a:p>
            <a:pPr algn="just"/>
            <a:r>
              <a:rPr lang="es-AR" u="sng" dirty="0" smtClean="0">
                <a:solidFill>
                  <a:schemeClr val="tx1"/>
                </a:solidFill>
              </a:rPr>
              <a:t>Ausencia de disponibilidad de un automotor</a:t>
            </a:r>
          </a:p>
          <a:p>
            <a:pPr algn="just"/>
            <a:r>
              <a:rPr lang="es-AR" dirty="0" smtClean="0">
                <a:solidFill>
                  <a:schemeClr val="tx1"/>
                </a:solidFill>
              </a:rPr>
              <a:t>CCASN</a:t>
            </a:r>
            <a:r>
              <a:rPr lang="es-AR" dirty="0">
                <a:solidFill>
                  <a:schemeClr val="tx1"/>
                </a:solidFill>
              </a:rPr>
              <a:t>, autos "Fisco de la Provincia de Buenos Aires C/ </a:t>
            </a:r>
            <a:r>
              <a:rPr lang="es-AR" dirty="0" err="1">
                <a:solidFill>
                  <a:schemeClr val="tx1"/>
                </a:solidFill>
              </a:rPr>
              <a:t>Lapalma</a:t>
            </a:r>
            <a:r>
              <a:rPr lang="es-AR" dirty="0">
                <a:solidFill>
                  <a:schemeClr val="tx1"/>
                </a:solidFill>
              </a:rPr>
              <a:t> Alfredo </a:t>
            </a:r>
            <a:r>
              <a:rPr lang="es-AR" dirty="0" err="1">
                <a:solidFill>
                  <a:schemeClr val="tx1"/>
                </a:solidFill>
              </a:rPr>
              <a:t>Fabian</a:t>
            </a:r>
            <a:r>
              <a:rPr lang="es-AR" dirty="0">
                <a:solidFill>
                  <a:schemeClr val="tx1"/>
                </a:solidFill>
              </a:rPr>
              <a:t> y otro/a s/ apremio provincial", en trámite bajo el n° 3046-2019, de fecha 27/08/2020</a:t>
            </a:r>
          </a:p>
          <a:p>
            <a:pPr lvl="1" algn="just"/>
            <a:r>
              <a:rPr lang="es-AR" dirty="0" smtClean="0">
                <a:solidFill>
                  <a:schemeClr val="tx1"/>
                </a:solidFill>
              </a:rPr>
              <a:t>Ausencia </a:t>
            </a:r>
            <a:r>
              <a:rPr lang="es-AR" dirty="0">
                <a:solidFill>
                  <a:schemeClr val="tx1"/>
                </a:solidFill>
              </a:rPr>
              <a:t>de disponibilidad económica de automotor, por haber hecho una denuncia de venta</a:t>
            </a:r>
          </a:p>
          <a:p>
            <a:pPr algn="just"/>
            <a:endParaRPr lang="es-AR" dirty="0" smtClean="0">
              <a:solidFill>
                <a:schemeClr val="tx1"/>
              </a:solidFill>
            </a:endParaRPr>
          </a:p>
          <a:p>
            <a:pPr marL="0" indent="0" algn="just">
              <a:buNone/>
            </a:pPr>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1099224237"/>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Inhabilidad de título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dirty="0" smtClean="0">
                <a:solidFill>
                  <a:schemeClr val="tx1"/>
                </a:solidFill>
              </a:rPr>
              <a:t>Falta de legitimación pasiva.</a:t>
            </a:r>
          </a:p>
          <a:p>
            <a:pPr algn="just"/>
            <a:r>
              <a:rPr lang="es-AR" u="sng" dirty="0" smtClean="0">
                <a:solidFill>
                  <a:schemeClr val="tx1"/>
                </a:solidFill>
              </a:rPr>
              <a:t>Denuncia de venta del automotor</a:t>
            </a:r>
          </a:p>
          <a:p>
            <a:pPr algn="just"/>
            <a:r>
              <a:rPr lang="es-AR" dirty="0" err="1" smtClean="0">
                <a:solidFill>
                  <a:schemeClr val="tx1"/>
                </a:solidFill>
              </a:rPr>
              <a:t>CCAMdP</a:t>
            </a:r>
            <a:r>
              <a:rPr lang="es-AR" dirty="0">
                <a:solidFill>
                  <a:schemeClr val="tx1"/>
                </a:solidFill>
              </a:rPr>
              <a:t>, en la causa P-8868-MP1 “Fisco de la Provincia de Buenos Aires c. Martin </a:t>
            </a:r>
            <a:r>
              <a:rPr lang="es-AR" dirty="0" err="1">
                <a:solidFill>
                  <a:schemeClr val="tx1"/>
                </a:solidFill>
              </a:rPr>
              <a:t>Fabian</a:t>
            </a:r>
            <a:r>
              <a:rPr lang="es-AR" dirty="0">
                <a:solidFill>
                  <a:schemeClr val="tx1"/>
                </a:solidFill>
              </a:rPr>
              <a:t> Esteban s. apremio provincial”, </a:t>
            </a:r>
            <a:r>
              <a:rPr lang="es-AR" dirty="0" err="1">
                <a:solidFill>
                  <a:schemeClr val="tx1"/>
                </a:solidFill>
              </a:rPr>
              <a:t>sent</a:t>
            </a:r>
            <a:r>
              <a:rPr lang="es-AR" dirty="0">
                <a:solidFill>
                  <a:schemeClr val="tx1"/>
                </a:solidFill>
              </a:rPr>
              <a:t>. del 19/09/2019: </a:t>
            </a:r>
            <a:endParaRPr lang="es-AR" dirty="0" smtClean="0">
              <a:solidFill>
                <a:schemeClr val="tx1"/>
              </a:solidFill>
            </a:endParaRPr>
          </a:p>
          <a:p>
            <a:pPr lvl="1" algn="just"/>
            <a:r>
              <a:rPr lang="es-AR" dirty="0">
                <a:solidFill>
                  <a:schemeClr val="tx1"/>
                </a:solidFill>
              </a:rPr>
              <a:t>apremio </a:t>
            </a:r>
            <a:r>
              <a:rPr lang="es-AR" dirty="0" smtClean="0">
                <a:solidFill>
                  <a:schemeClr val="tx1"/>
                </a:solidFill>
              </a:rPr>
              <a:t>seguido </a:t>
            </a:r>
            <a:r>
              <a:rPr lang="es-AR" dirty="0">
                <a:solidFill>
                  <a:schemeClr val="tx1"/>
                </a:solidFill>
              </a:rPr>
              <a:t>respecto de la persona indicada en una denuncia de venta, realizada unilateralmente por el vendedor, sin el presunto adquirente demandado</a:t>
            </a:r>
            <a:endParaRPr lang="es-AR" dirty="0" smtClean="0">
              <a:solidFill>
                <a:schemeClr val="tx1"/>
              </a:solidFill>
            </a:endParaRPr>
          </a:p>
          <a:p>
            <a:pPr algn="just"/>
            <a:r>
              <a:rPr lang="es-AR" u="sng" dirty="0" smtClean="0">
                <a:solidFill>
                  <a:schemeClr val="tx1"/>
                </a:solidFill>
              </a:rPr>
              <a:t>Baja de embarcación</a:t>
            </a:r>
            <a:r>
              <a:rPr lang="es-AR" dirty="0" smtClean="0">
                <a:solidFill>
                  <a:schemeClr val="tx1"/>
                </a:solidFill>
              </a:rPr>
              <a:t>.</a:t>
            </a:r>
          </a:p>
          <a:p>
            <a:pPr algn="just"/>
            <a:r>
              <a:rPr lang="pt-BR" dirty="0">
                <a:solidFill>
                  <a:schemeClr val="tx1"/>
                </a:solidFill>
              </a:rPr>
              <a:t>CCASM causa N° 8187/2020, </a:t>
            </a:r>
            <a:r>
              <a:rPr lang="pt-BR" dirty="0" err="1">
                <a:solidFill>
                  <a:schemeClr val="tx1"/>
                </a:solidFill>
              </a:rPr>
              <a:t>caratulada</a:t>
            </a:r>
            <a:r>
              <a:rPr lang="pt-BR" dirty="0">
                <a:solidFill>
                  <a:schemeClr val="tx1"/>
                </a:solidFill>
              </a:rPr>
              <a:t> “Fisco de </a:t>
            </a:r>
            <a:r>
              <a:rPr lang="pt-BR" dirty="0" err="1">
                <a:solidFill>
                  <a:schemeClr val="tx1"/>
                </a:solidFill>
              </a:rPr>
              <a:t>la</a:t>
            </a:r>
            <a:r>
              <a:rPr lang="pt-BR" dirty="0">
                <a:solidFill>
                  <a:schemeClr val="tx1"/>
                </a:solidFill>
              </a:rPr>
              <a:t> </a:t>
            </a:r>
            <a:r>
              <a:rPr lang="pt-BR" dirty="0" err="1">
                <a:solidFill>
                  <a:schemeClr val="tx1"/>
                </a:solidFill>
              </a:rPr>
              <a:t>Provincia</a:t>
            </a:r>
            <a:r>
              <a:rPr lang="pt-BR" dirty="0">
                <a:solidFill>
                  <a:schemeClr val="tx1"/>
                </a:solidFill>
              </a:rPr>
              <a:t> de Buenos Aires c/ Close Alberto Jorge s/ </a:t>
            </a:r>
            <a:r>
              <a:rPr lang="pt-BR" dirty="0" err="1">
                <a:solidFill>
                  <a:schemeClr val="tx1"/>
                </a:solidFill>
              </a:rPr>
              <a:t>Apremo</a:t>
            </a:r>
            <a:r>
              <a:rPr lang="pt-BR" dirty="0">
                <a:solidFill>
                  <a:schemeClr val="tx1"/>
                </a:solidFill>
              </a:rPr>
              <a:t> Provincial”, de fecha 6/8/2020</a:t>
            </a:r>
            <a:endParaRPr lang="es-AR" dirty="0" smtClean="0">
              <a:solidFill>
                <a:schemeClr val="tx1"/>
              </a:solidFill>
            </a:endParaRPr>
          </a:p>
          <a:p>
            <a:pPr marL="0" indent="0" algn="just">
              <a:buNone/>
            </a:pPr>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333264144"/>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Inhabilidad de título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lnSpcReduction="10000"/>
          </a:bodyPr>
          <a:lstStyle/>
          <a:p>
            <a:pPr algn="just"/>
            <a:r>
              <a:rPr lang="es-AR" dirty="0" smtClean="0">
                <a:solidFill>
                  <a:schemeClr val="tx1"/>
                </a:solidFill>
              </a:rPr>
              <a:t>Falta de legitimación pasiva.</a:t>
            </a:r>
          </a:p>
          <a:p>
            <a:pPr algn="just"/>
            <a:r>
              <a:rPr lang="es-AR" u="sng" dirty="0" smtClean="0">
                <a:solidFill>
                  <a:schemeClr val="tx1"/>
                </a:solidFill>
              </a:rPr>
              <a:t>Inconstitucionalidad del sistema de responsabilidad solidaria provincial</a:t>
            </a:r>
          </a:p>
          <a:p>
            <a:pPr algn="just"/>
            <a:r>
              <a:rPr lang="es-AR" dirty="0" smtClean="0">
                <a:solidFill>
                  <a:schemeClr val="tx1"/>
                </a:solidFill>
              </a:rPr>
              <a:t>SCBA, causa </a:t>
            </a:r>
            <a:r>
              <a:rPr lang="es-AR" dirty="0">
                <a:solidFill>
                  <a:schemeClr val="tx1"/>
                </a:solidFill>
              </a:rPr>
              <a:t>A. 71.078, "Fisco de la Prov. de Bs. As. c/ </a:t>
            </a:r>
            <a:r>
              <a:rPr lang="es-AR" dirty="0" err="1">
                <a:solidFill>
                  <a:schemeClr val="tx1"/>
                </a:solidFill>
              </a:rPr>
              <a:t>Insaurralde</a:t>
            </a:r>
            <a:r>
              <a:rPr lang="es-AR" dirty="0">
                <a:solidFill>
                  <a:schemeClr val="tx1"/>
                </a:solidFill>
              </a:rPr>
              <a:t>, Miguel Eugenio y </a:t>
            </a:r>
            <a:r>
              <a:rPr lang="es-AR" dirty="0" err="1">
                <a:solidFill>
                  <a:schemeClr val="tx1"/>
                </a:solidFill>
              </a:rPr>
              <a:t>ot</a:t>
            </a:r>
            <a:r>
              <a:rPr lang="es-AR" dirty="0">
                <a:solidFill>
                  <a:schemeClr val="tx1"/>
                </a:solidFill>
              </a:rPr>
              <a:t>. s/ Apremio. Recurso extraordinario de inaplicabilidad de ley", </a:t>
            </a:r>
            <a:r>
              <a:rPr lang="es-AR" dirty="0" err="1">
                <a:solidFill>
                  <a:schemeClr val="tx1"/>
                </a:solidFill>
              </a:rPr>
              <a:t>sent</a:t>
            </a:r>
            <a:r>
              <a:rPr lang="es-AR" dirty="0">
                <a:solidFill>
                  <a:schemeClr val="tx1"/>
                </a:solidFill>
              </a:rPr>
              <a:t>. del </a:t>
            </a:r>
            <a:r>
              <a:rPr lang="es-AR" dirty="0" smtClean="0">
                <a:solidFill>
                  <a:schemeClr val="tx1"/>
                </a:solidFill>
              </a:rPr>
              <a:t>31/08/2021.</a:t>
            </a:r>
          </a:p>
          <a:p>
            <a:pPr algn="just"/>
            <a:r>
              <a:rPr lang="es-AR" dirty="0">
                <a:solidFill>
                  <a:schemeClr val="tx1"/>
                </a:solidFill>
              </a:rPr>
              <a:t>CCALP causa Nº 28035-P “Fisco de la Provincia de Buenos Aires C/ Empresa San Vicente S.A. de transporte y otros s/ apremio provincial”, </a:t>
            </a:r>
            <a:r>
              <a:rPr lang="es-AR" dirty="0" err="1">
                <a:solidFill>
                  <a:schemeClr val="tx1"/>
                </a:solidFill>
              </a:rPr>
              <a:t>sent</a:t>
            </a:r>
            <a:r>
              <a:rPr lang="es-AR" dirty="0">
                <a:solidFill>
                  <a:schemeClr val="tx1"/>
                </a:solidFill>
              </a:rPr>
              <a:t>. de </a:t>
            </a:r>
            <a:r>
              <a:rPr lang="es-AR" dirty="0" smtClean="0">
                <a:solidFill>
                  <a:schemeClr val="tx1"/>
                </a:solidFill>
              </a:rPr>
              <a:t>03/03/2022, confirmada por la SCBA </a:t>
            </a:r>
            <a:r>
              <a:rPr lang="es-AR" dirty="0">
                <a:solidFill>
                  <a:schemeClr val="tx1"/>
                </a:solidFill>
              </a:rPr>
              <a:t>en causa </a:t>
            </a:r>
            <a:r>
              <a:rPr lang="es-AR" dirty="0" smtClean="0">
                <a:solidFill>
                  <a:schemeClr val="tx1"/>
                </a:solidFill>
              </a:rPr>
              <a:t>78.756-P, idénticos autos, res. </a:t>
            </a:r>
            <a:r>
              <a:rPr lang="es-AR" dirty="0">
                <a:solidFill>
                  <a:schemeClr val="tx1"/>
                </a:solidFill>
              </a:rPr>
              <a:t>d</a:t>
            </a:r>
            <a:r>
              <a:rPr lang="es-AR" dirty="0" smtClean="0">
                <a:solidFill>
                  <a:schemeClr val="tx1"/>
                </a:solidFill>
              </a:rPr>
              <a:t>el 21/12/2023</a:t>
            </a:r>
          </a:p>
          <a:p>
            <a:pPr algn="just"/>
            <a:r>
              <a:rPr lang="es-AR" dirty="0">
                <a:solidFill>
                  <a:schemeClr val="tx1"/>
                </a:solidFill>
              </a:rPr>
              <a:t>CCASM causa n° SI2-10033-2022, caratulada “Fisco de la Provincia de Buenos Aires C/ Roberto </a:t>
            </a:r>
            <a:r>
              <a:rPr lang="es-AR" dirty="0" err="1">
                <a:solidFill>
                  <a:schemeClr val="tx1"/>
                </a:solidFill>
              </a:rPr>
              <a:t>Sivieri</a:t>
            </a:r>
            <a:r>
              <a:rPr lang="es-AR" dirty="0">
                <a:solidFill>
                  <a:schemeClr val="tx1"/>
                </a:solidFill>
              </a:rPr>
              <a:t> S.A. y otros S/ apremio provincial”, de fecha </a:t>
            </a:r>
            <a:r>
              <a:rPr lang="es-AR" dirty="0" smtClean="0">
                <a:solidFill>
                  <a:schemeClr val="tx1"/>
                </a:solidFill>
              </a:rPr>
              <a:t>7/11/2023 (confirma declaración de oficio del JUCA 2 de S. Isidro)</a:t>
            </a:r>
          </a:p>
          <a:p>
            <a:pPr marL="0" indent="0" algn="just">
              <a:buNone/>
            </a:pPr>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750083350"/>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504776" y="692696"/>
            <a:ext cx="6589199" cy="1280890"/>
          </a:xfrm>
        </p:spPr>
        <p:txBody>
          <a:bodyPr>
            <a:normAutofit/>
          </a:bodyPr>
          <a:lstStyle/>
          <a:p>
            <a:pPr algn="ctr"/>
            <a:r>
              <a:rPr lang="es-419" sz="2800" cap="small" dirty="0" smtClean="0">
                <a:solidFill>
                  <a:schemeClr val="tx1"/>
                </a:solidFill>
              </a:rPr>
              <a:t>Características Generales</a:t>
            </a:r>
            <a:endParaRPr lang="es-419" sz="2800" cap="small" dirty="0">
              <a:solidFill>
                <a:schemeClr val="tx1"/>
              </a:solidFill>
            </a:endParaRPr>
          </a:p>
        </p:txBody>
      </p:sp>
      <p:sp>
        <p:nvSpPr>
          <p:cNvPr id="2" name="1 Marcador de contenido"/>
          <p:cNvSpPr>
            <a:spLocks noGrp="1"/>
          </p:cNvSpPr>
          <p:nvPr>
            <p:ph idx="1"/>
          </p:nvPr>
        </p:nvSpPr>
        <p:spPr>
          <a:xfrm>
            <a:off x="1095210" y="2204864"/>
            <a:ext cx="7408333" cy="4425355"/>
          </a:xfrm>
        </p:spPr>
        <p:txBody>
          <a:bodyPr>
            <a:normAutofit/>
          </a:bodyPr>
          <a:lstStyle/>
          <a:p>
            <a:pPr algn="just"/>
            <a:r>
              <a:rPr lang="es-419" dirty="0">
                <a:solidFill>
                  <a:schemeClr val="tx1"/>
                </a:solidFill>
              </a:rPr>
              <a:t>SCBA Ac. 90.299, "Fisco de la Provincia de Buenos Aires contra </a:t>
            </a:r>
            <a:r>
              <a:rPr lang="es-419" dirty="0" err="1">
                <a:solidFill>
                  <a:schemeClr val="tx1"/>
                </a:solidFill>
              </a:rPr>
              <a:t>Cabanas</a:t>
            </a:r>
            <a:r>
              <a:rPr lang="es-419" dirty="0">
                <a:solidFill>
                  <a:schemeClr val="tx1"/>
                </a:solidFill>
              </a:rPr>
              <a:t>, Raúl Alberto. Apremio", del </a:t>
            </a:r>
            <a:r>
              <a:rPr lang="es-419" dirty="0" smtClean="0">
                <a:solidFill>
                  <a:schemeClr val="tx1"/>
                </a:solidFill>
              </a:rPr>
              <a:t>24/5/06</a:t>
            </a:r>
          </a:p>
          <a:p>
            <a:pPr lvl="1" algn="just"/>
            <a:r>
              <a:rPr lang="es-419" dirty="0" smtClean="0">
                <a:solidFill>
                  <a:schemeClr val="tx1"/>
                </a:solidFill>
              </a:rPr>
              <a:t>Proceso sumarísimo, con limitaciones en el espacio </a:t>
            </a:r>
            <a:r>
              <a:rPr lang="es-419" dirty="0" err="1" smtClean="0">
                <a:solidFill>
                  <a:schemeClr val="tx1"/>
                </a:solidFill>
              </a:rPr>
              <a:t>cognocitivo</a:t>
            </a:r>
            <a:r>
              <a:rPr lang="es-419" dirty="0" smtClean="0">
                <a:solidFill>
                  <a:schemeClr val="tx1"/>
                </a:solidFill>
              </a:rPr>
              <a:t>.</a:t>
            </a:r>
            <a:endParaRPr lang="es-419" dirty="0">
              <a:solidFill>
                <a:schemeClr val="tx1"/>
              </a:solidFill>
            </a:endParaRPr>
          </a:p>
          <a:p>
            <a:pPr algn="just"/>
            <a:r>
              <a:rPr lang="es-AR" dirty="0">
                <a:solidFill>
                  <a:schemeClr val="tx1"/>
                </a:solidFill>
              </a:rPr>
              <a:t>SCBA, Ac. 79.302, “Subsecretaría del Trabajo P.B.A. c/Supermercado Las Dunas. Apremio. Recurso de queja” del </a:t>
            </a:r>
            <a:r>
              <a:rPr lang="es-AR" dirty="0" smtClean="0">
                <a:solidFill>
                  <a:schemeClr val="tx1"/>
                </a:solidFill>
              </a:rPr>
              <a:t>1/11/00</a:t>
            </a:r>
          </a:p>
          <a:p>
            <a:pPr lvl="1" algn="just"/>
            <a:r>
              <a:rPr lang="es-AR" dirty="0" smtClean="0">
                <a:solidFill>
                  <a:schemeClr val="tx1"/>
                </a:solidFill>
              </a:rPr>
              <a:t>Posibilidad de juicio ordinario posterior.</a:t>
            </a:r>
          </a:p>
          <a:p>
            <a:pPr algn="just"/>
            <a:r>
              <a:rPr lang="es-AR" dirty="0">
                <a:solidFill>
                  <a:schemeClr val="tx1"/>
                </a:solidFill>
              </a:rPr>
              <a:t>CSJN, 24/5/1974, “</a:t>
            </a:r>
            <a:r>
              <a:rPr lang="es-AR" dirty="0" err="1">
                <a:solidFill>
                  <a:schemeClr val="tx1"/>
                </a:solidFill>
              </a:rPr>
              <a:t>Steverlynck</a:t>
            </a:r>
            <a:r>
              <a:rPr lang="es-AR" dirty="0">
                <a:solidFill>
                  <a:schemeClr val="tx1"/>
                </a:solidFill>
              </a:rPr>
              <a:t>, Julio Adolfo c. Fisco </a:t>
            </a:r>
            <a:r>
              <a:rPr lang="es-AR" dirty="0" smtClean="0">
                <a:solidFill>
                  <a:schemeClr val="tx1"/>
                </a:solidFill>
              </a:rPr>
              <a:t>Nacional (D.G.I</a:t>
            </a:r>
            <a:r>
              <a:rPr lang="es-AR" dirty="0">
                <a:solidFill>
                  <a:schemeClr val="tx1"/>
                </a:solidFill>
              </a:rPr>
              <a:t>.) s. repetición”, Fallos: 288:416</a:t>
            </a:r>
            <a:endParaRPr lang="es-AR" sz="1800" dirty="0" smtClean="0">
              <a:solidFill>
                <a:schemeClr val="tx1"/>
              </a:solidFill>
            </a:endParaRPr>
          </a:p>
          <a:p>
            <a:pPr lvl="1" algn="just"/>
            <a:r>
              <a:rPr lang="es-AR" dirty="0" smtClean="0">
                <a:solidFill>
                  <a:schemeClr val="tx1"/>
                </a:solidFill>
              </a:rPr>
              <a:t>Limitaciones al juicio ordinario posterior.</a:t>
            </a:r>
          </a:p>
          <a:p>
            <a:pPr lvl="1" algn="just"/>
            <a:r>
              <a:rPr lang="es-AR" dirty="0" smtClean="0">
                <a:solidFill>
                  <a:schemeClr val="tx1"/>
                </a:solidFill>
              </a:rPr>
              <a:t>Reiterado en CSJN, </a:t>
            </a:r>
            <a:r>
              <a:rPr lang="es-AR" dirty="0">
                <a:solidFill>
                  <a:schemeClr val="tx1"/>
                </a:solidFill>
              </a:rPr>
              <a:t>12/12/2002 </a:t>
            </a:r>
            <a:r>
              <a:rPr lang="es-AR" dirty="0" smtClean="0">
                <a:solidFill>
                  <a:schemeClr val="tx1"/>
                </a:solidFill>
              </a:rPr>
              <a:t>“Fisco </a:t>
            </a:r>
            <a:r>
              <a:rPr lang="es-AR" dirty="0">
                <a:solidFill>
                  <a:schemeClr val="tx1"/>
                </a:solidFill>
              </a:rPr>
              <a:t>Nacional c. </a:t>
            </a:r>
            <a:r>
              <a:rPr lang="es-AR" dirty="0" err="1">
                <a:solidFill>
                  <a:schemeClr val="tx1"/>
                </a:solidFill>
              </a:rPr>
              <a:t>Nicolini</a:t>
            </a:r>
            <a:r>
              <a:rPr lang="es-AR" dirty="0">
                <a:solidFill>
                  <a:schemeClr val="tx1"/>
                </a:solidFill>
              </a:rPr>
              <a:t>, Santiago A</a:t>
            </a:r>
            <a:r>
              <a:rPr lang="es-AR" dirty="0" smtClean="0">
                <a:solidFill>
                  <a:schemeClr val="tx1"/>
                </a:solidFill>
              </a:rPr>
              <a:t>.”, </a:t>
            </a:r>
            <a:r>
              <a:rPr lang="es-AR" dirty="0">
                <a:solidFill>
                  <a:schemeClr val="tx1"/>
                </a:solidFill>
              </a:rPr>
              <a:t>Fallos: </a:t>
            </a:r>
            <a:r>
              <a:rPr lang="es-AR" dirty="0" smtClean="0">
                <a:solidFill>
                  <a:schemeClr val="tx1"/>
                </a:solidFill>
              </a:rPr>
              <a:t>325:3382.</a:t>
            </a:r>
          </a:p>
          <a:p>
            <a:pPr algn="just"/>
            <a:endParaRPr lang="es-ES" sz="1800" dirty="0" smtClean="0">
              <a:solidFill>
                <a:schemeClr val="tx1"/>
              </a:solidFill>
            </a:endParaRPr>
          </a:p>
          <a:p>
            <a:pPr marL="0" indent="0">
              <a:buNone/>
            </a:pPr>
            <a:endParaRPr lang="es-ES" sz="1600" dirty="0" smtClean="0">
              <a:solidFill>
                <a:schemeClr val="tx1"/>
              </a:solidFill>
            </a:endParaRP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431546724"/>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Inhabilidad de título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dirty="0" smtClean="0">
                <a:solidFill>
                  <a:schemeClr val="tx1"/>
                </a:solidFill>
              </a:rPr>
              <a:t>Falta de legitimación pasiva.</a:t>
            </a:r>
          </a:p>
          <a:p>
            <a:pPr algn="just"/>
            <a:r>
              <a:rPr lang="es-AR" u="sng" dirty="0" smtClean="0">
                <a:solidFill>
                  <a:schemeClr val="tx1"/>
                </a:solidFill>
              </a:rPr>
              <a:t>Inconstitucionalidad del sistema de responsabilidad solidaria provincial</a:t>
            </a:r>
          </a:p>
          <a:p>
            <a:pPr algn="just"/>
            <a:r>
              <a:rPr lang="es-AR" dirty="0" smtClean="0">
                <a:solidFill>
                  <a:schemeClr val="tx1"/>
                </a:solidFill>
              </a:rPr>
              <a:t>Decisión contraria al responsable solidario, por no haber cuestionado oportunamente la decisión del TFABA ante la justicia (Fuero Cont. </a:t>
            </a:r>
            <a:r>
              <a:rPr lang="es-AR" dirty="0" err="1" smtClean="0">
                <a:solidFill>
                  <a:schemeClr val="tx1"/>
                </a:solidFill>
              </a:rPr>
              <a:t>Adm</a:t>
            </a:r>
            <a:r>
              <a:rPr lang="es-AR" dirty="0" smtClean="0">
                <a:solidFill>
                  <a:schemeClr val="tx1"/>
                </a:solidFill>
              </a:rPr>
              <a:t>.), insuficiencia técnica del recurso.</a:t>
            </a:r>
          </a:p>
          <a:p>
            <a:pPr algn="just"/>
            <a:r>
              <a:rPr lang="es-AR" dirty="0">
                <a:solidFill>
                  <a:schemeClr val="tx1"/>
                </a:solidFill>
              </a:rPr>
              <a:t>SCBA en causa A. 75.572, "Fisco de la Provincia de Buenos Aires c/ Jiménez, Baldomero Manuel y </a:t>
            </a:r>
            <a:r>
              <a:rPr lang="es-AR" dirty="0" err="1">
                <a:solidFill>
                  <a:schemeClr val="tx1"/>
                </a:solidFill>
              </a:rPr>
              <a:t>ots</a:t>
            </a:r>
            <a:r>
              <a:rPr lang="es-AR" dirty="0">
                <a:solidFill>
                  <a:schemeClr val="tx1"/>
                </a:solidFill>
              </a:rPr>
              <a:t>. s/ Apremio provincial. Recurso Extraordinario de Inaplicabilidad de Ley", </a:t>
            </a:r>
            <a:r>
              <a:rPr lang="es-AR" dirty="0" err="1">
                <a:solidFill>
                  <a:schemeClr val="tx1"/>
                </a:solidFill>
              </a:rPr>
              <a:t>sent</a:t>
            </a:r>
            <a:r>
              <a:rPr lang="es-AR" dirty="0">
                <a:solidFill>
                  <a:schemeClr val="tx1"/>
                </a:solidFill>
              </a:rPr>
              <a:t>. del 12/03/2023</a:t>
            </a:r>
            <a:endParaRPr lang="es-AR" dirty="0" smtClean="0">
              <a:solidFill>
                <a:schemeClr val="tx1"/>
              </a:solidFill>
            </a:endParaRPr>
          </a:p>
          <a:p>
            <a:pPr marL="0" indent="0" algn="just">
              <a:buNone/>
            </a:pPr>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675361537"/>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Inhabilidad de título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smtClean="0">
                <a:solidFill>
                  <a:schemeClr val="tx1"/>
                </a:solidFill>
              </a:rPr>
              <a:t>Manifiesta inexistencia de deuda por</a:t>
            </a:r>
            <a:r>
              <a:rPr lang="es-AR" dirty="0" smtClean="0">
                <a:solidFill>
                  <a:schemeClr val="tx1"/>
                </a:solidFill>
              </a:rPr>
              <a:t>:</a:t>
            </a:r>
          </a:p>
          <a:p>
            <a:pPr algn="just"/>
            <a:r>
              <a:rPr lang="es-AR" dirty="0" smtClean="0">
                <a:solidFill>
                  <a:schemeClr val="tx1"/>
                </a:solidFill>
              </a:rPr>
              <a:t>A) Haberse </a:t>
            </a:r>
            <a:r>
              <a:rPr lang="es-AR" dirty="0">
                <a:solidFill>
                  <a:schemeClr val="tx1"/>
                </a:solidFill>
              </a:rPr>
              <a:t>dado de baja el </a:t>
            </a:r>
            <a:r>
              <a:rPr lang="es-AR" dirty="0" smtClean="0">
                <a:solidFill>
                  <a:schemeClr val="tx1"/>
                </a:solidFill>
              </a:rPr>
              <a:t>contribuyente.</a:t>
            </a:r>
          </a:p>
          <a:p>
            <a:pPr algn="just"/>
            <a:r>
              <a:rPr lang="es-AR" dirty="0" err="1" smtClean="0">
                <a:solidFill>
                  <a:schemeClr val="tx1"/>
                </a:solidFill>
              </a:rPr>
              <a:t>CCAMdP</a:t>
            </a:r>
            <a:r>
              <a:rPr lang="es-AR" dirty="0">
                <a:solidFill>
                  <a:schemeClr val="tx1"/>
                </a:solidFill>
              </a:rPr>
              <a:t>, causa P-9076-DO1 “Fisco de la Provincia de Buenos Aires c. Navarro Karina Alejandra s. apremio”, de fecha </a:t>
            </a:r>
            <a:r>
              <a:rPr lang="es-AR" dirty="0" smtClean="0">
                <a:solidFill>
                  <a:schemeClr val="tx1"/>
                </a:solidFill>
              </a:rPr>
              <a:t>17/09/2019</a:t>
            </a:r>
          </a:p>
          <a:p>
            <a:pPr algn="just"/>
            <a:r>
              <a:rPr lang="es-AR" dirty="0" smtClean="0">
                <a:solidFill>
                  <a:schemeClr val="tx1"/>
                </a:solidFill>
              </a:rPr>
              <a:t>B) Computo </a:t>
            </a:r>
            <a:r>
              <a:rPr lang="es-AR" dirty="0">
                <a:solidFill>
                  <a:schemeClr val="tx1"/>
                </a:solidFill>
              </a:rPr>
              <a:t>de percepciones y retenciones omitidas al presentar la DJ original (compensación y pago de en DJ </a:t>
            </a:r>
            <a:r>
              <a:rPr lang="es-AR" dirty="0" smtClean="0">
                <a:solidFill>
                  <a:schemeClr val="tx1"/>
                </a:solidFill>
              </a:rPr>
              <a:t>determinativa)</a:t>
            </a:r>
          </a:p>
          <a:p>
            <a:pPr algn="just"/>
            <a:r>
              <a:rPr lang="es-AR" dirty="0" err="1" smtClean="0">
                <a:solidFill>
                  <a:schemeClr val="tx1"/>
                </a:solidFill>
              </a:rPr>
              <a:t>CCAMdP</a:t>
            </a:r>
            <a:r>
              <a:rPr lang="es-AR" dirty="0" smtClean="0">
                <a:solidFill>
                  <a:schemeClr val="tx1"/>
                </a:solidFill>
              </a:rPr>
              <a:t> </a:t>
            </a:r>
            <a:r>
              <a:rPr lang="es-AR" dirty="0">
                <a:solidFill>
                  <a:schemeClr val="tx1"/>
                </a:solidFill>
              </a:rPr>
              <a:t>en la causa P-8754-MP2 “Fisco de la Provincia de Buenos Aires c. Distribuidora </a:t>
            </a:r>
            <a:r>
              <a:rPr lang="es-AR" dirty="0" err="1">
                <a:solidFill>
                  <a:schemeClr val="tx1"/>
                </a:solidFill>
              </a:rPr>
              <a:t>Dikar</a:t>
            </a:r>
            <a:r>
              <a:rPr lang="es-AR" dirty="0">
                <a:solidFill>
                  <a:schemeClr val="tx1"/>
                </a:solidFill>
              </a:rPr>
              <a:t> S.R.L. s. apremio provincial”, </a:t>
            </a:r>
            <a:r>
              <a:rPr lang="es-AR" dirty="0" err="1">
                <a:solidFill>
                  <a:schemeClr val="tx1"/>
                </a:solidFill>
              </a:rPr>
              <a:t>sent</a:t>
            </a:r>
            <a:r>
              <a:rPr lang="es-AR" dirty="0">
                <a:solidFill>
                  <a:schemeClr val="tx1"/>
                </a:solidFill>
              </a:rPr>
              <a:t>. del 19/09/2019</a:t>
            </a:r>
            <a:endParaRPr lang="es-ES"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1828507518"/>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Inhabilidad de título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smtClean="0">
                <a:solidFill>
                  <a:schemeClr val="tx1"/>
                </a:solidFill>
              </a:rPr>
              <a:t>Ejecución de multa impugnada judicialmente mediante pretensión anulatoria</a:t>
            </a:r>
            <a:r>
              <a:rPr lang="es-AR" dirty="0" smtClean="0">
                <a:solidFill>
                  <a:schemeClr val="tx1"/>
                </a:solidFill>
              </a:rPr>
              <a:t>.</a:t>
            </a:r>
          </a:p>
          <a:p>
            <a:pPr algn="just"/>
            <a:r>
              <a:rPr lang="es-AR" dirty="0" smtClean="0">
                <a:solidFill>
                  <a:schemeClr val="tx1"/>
                </a:solidFill>
              </a:rPr>
              <a:t>Se rechaza excepción.</a:t>
            </a:r>
          </a:p>
          <a:p>
            <a:pPr algn="just"/>
            <a:r>
              <a:rPr lang="es-AR" dirty="0">
                <a:solidFill>
                  <a:schemeClr val="tx1"/>
                </a:solidFill>
              </a:rPr>
              <a:t>CCALP Causa N° 12.744, “Fisco c. Digo S.A.”, </a:t>
            </a:r>
            <a:r>
              <a:rPr lang="es-AR" dirty="0" err="1">
                <a:solidFill>
                  <a:schemeClr val="tx1"/>
                </a:solidFill>
              </a:rPr>
              <a:t>sent</a:t>
            </a:r>
            <a:r>
              <a:rPr lang="es-AR" dirty="0">
                <a:solidFill>
                  <a:schemeClr val="tx1"/>
                </a:solidFill>
              </a:rPr>
              <a:t>. </a:t>
            </a:r>
            <a:r>
              <a:rPr lang="es-AR" dirty="0" smtClean="0">
                <a:solidFill>
                  <a:schemeClr val="tx1"/>
                </a:solidFill>
              </a:rPr>
              <a:t>03/07/2012</a:t>
            </a:r>
            <a:r>
              <a:rPr lang="es-AR" dirty="0">
                <a:solidFill>
                  <a:schemeClr val="tx1"/>
                </a:solidFill>
              </a:rPr>
              <a:t>; </a:t>
            </a:r>
            <a:endParaRPr lang="es-AR" dirty="0" smtClean="0">
              <a:solidFill>
                <a:schemeClr val="tx1"/>
              </a:solidFill>
            </a:endParaRPr>
          </a:p>
          <a:p>
            <a:pPr algn="just"/>
            <a:r>
              <a:rPr lang="es-AR" dirty="0" smtClean="0">
                <a:solidFill>
                  <a:schemeClr val="tx1"/>
                </a:solidFill>
              </a:rPr>
              <a:t>CCALP Causa N</a:t>
            </a:r>
            <a:r>
              <a:rPr lang="es-AR" dirty="0">
                <a:solidFill>
                  <a:schemeClr val="tx1"/>
                </a:solidFill>
              </a:rPr>
              <a:t>° 13.579, “Fisco c. Droguería </a:t>
            </a:r>
            <a:r>
              <a:rPr lang="es-AR" dirty="0" err="1">
                <a:solidFill>
                  <a:schemeClr val="tx1"/>
                </a:solidFill>
              </a:rPr>
              <a:t>Disval</a:t>
            </a:r>
            <a:r>
              <a:rPr lang="es-AR" dirty="0">
                <a:solidFill>
                  <a:schemeClr val="tx1"/>
                </a:solidFill>
              </a:rPr>
              <a:t>”, </a:t>
            </a:r>
            <a:r>
              <a:rPr lang="es-AR" dirty="0" err="1">
                <a:solidFill>
                  <a:schemeClr val="tx1"/>
                </a:solidFill>
              </a:rPr>
              <a:t>sent</a:t>
            </a:r>
            <a:r>
              <a:rPr lang="es-AR" dirty="0">
                <a:solidFill>
                  <a:schemeClr val="tx1"/>
                </a:solidFill>
              </a:rPr>
              <a:t>. del </a:t>
            </a:r>
            <a:r>
              <a:rPr lang="es-AR" dirty="0" smtClean="0">
                <a:solidFill>
                  <a:schemeClr val="tx1"/>
                </a:solidFill>
              </a:rPr>
              <a:t>28/02/2013</a:t>
            </a:r>
            <a:r>
              <a:rPr lang="es-AR" dirty="0">
                <a:solidFill>
                  <a:schemeClr val="tx1"/>
                </a:solidFill>
              </a:rPr>
              <a:t>, </a:t>
            </a:r>
            <a:endParaRPr lang="es-AR" dirty="0" smtClean="0">
              <a:solidFill>
                <a:schemeClr val="tx1"/>
              </a:solidFill>
            </a:endParaRPr>
          </a:p>
          <a:p>
            <a:pPr algn="just"/>
            <a:r>
              <a:rPr lang="es-AR" dirty="0" smtClean="0">
                <a:solidFill>
                  <a:schemeClr val="tx1"/>
                </a:solidFill>
              </a:rPr>
              <a:t>CCALP Causa </a:t>
            </a:r>
            <a:r>
              <a:rPr lang="es-AR" dirty="0">
                <a:solidFill>
                  <a:schemeClr val="tx1"/>
                </a:solidFill>
              </a:rPr>
              <a:t>Nº 23029 CCALP </a:t>
            </a:r>
            <a:r>
              <a:rPr lang="es-AR" dirty="0" smtClean="0">
                <a:solidFill>
                  <a:schemeClr val="tx1"/>
                </a:solidFill>
              </a:rPr>
              <a:t>“Fisco de la Provincia de Buenos Aires c/ </a:t>
            </a:r>
            <a:r>
              <a:rPr lang="es-AR" dirty="0" err="1" smtClean="0">
                <a:solidFill>
                  <a:schemeClr val="tx1"/>
                </a:solidFill>
              </a:rPr>
              <a:t>Ingeplam</a:t>
            </a:r>
            <a:r>
              <a:rPr lang="es-AR" dirty="0" smtClean="0">
                <a:solidFill>
                  <a:schemeClr val="tx1"/>
                </a:solidFill>
              </a:rPr>
              <a:t> S.A</a:t>
            </a:r>
            <a:r>
              <a:rPr lang="es-AR" dirty="0">
                <a:solidFill>
                  <a:schemeClr val="tx1"/>
                </a:solidFill>
              </a:rPr>
              <a:t>. </a:t>
            </a:r>
            <a:r>
              <a:rPr lang="es-AR" dirty="0" smtClean="0">
                <a:solidFill>
                  <a:schemeClr val="tx1"/>
                </a:solidFill>
              </a:rPr>
              <a:t>y otros s/apremio provincial”, </a:t>
            </a:r>
            <a:r>
              <a:rPr lang="es-AR" dirty="0" err="1">
                <a:solidFill>
                  <a:schemeClr val="tx1"/>
                </a:solidFill>
              </a:rPr>
              <a:t>sent</a:t>
            </a:r>
            <a:r>
              <a:rPr lang="es-AR" dirty="0">
                <a:solidFill>
                  <a:schemeClr val="tx1"/>
                </a:solidFill>
              </a:rPr>
              <a:t>. del 16/05/2019</a:t>
            </a:r>
            <a:endParaRPr lang="es-AR" dirty="0" smtClean="0">
              <a:solidFill>
                <a:schemeClr val="tx1"/>
              </a:solidFill>
            </a:endParaRPr>
          </a:p>
          <a:p>
            <a:pPr algn="just"/>
            <a:endParaRPr lang="es-ES"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244692692"/>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de pago documentado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lnSpcReduction="10000"/>
          </a:bodyPr>
          <a:lstStyle/>
          <a:p>
            <a:pPr algn="just"/>
            <a:r>
              <a:rPr lang="es-AR" u="sng" dirty="0">
                <a:solidFill>
                  <a:schemeClr val="tx1"/>
                </a:solidFill>
              </a:rPr>
              <a:t>Pago efectuado del impuesto automotor. Liquidación administrativa</a:t>
            </a:r>
            <a:r>
              <a:rPr lang="es-AR" dirty="0">
                <a:solidFill>
                  <a:schemeClr val="tx1"/>
                </a:solidFill>
              </a:rPr>
              <a:t>. </a:t>
            </a:r>
            <a:endParaRPr lang="es-AR" dirty="0" smtClean="0">
              <a:solidFill>
                <a:schemeClr val="tx1"/>
              </a:solidFill>
            </a:endParaRPr>
          </a:p>
          <a:p>
            <a:pPr algn="just"/>
            <a:r>
              <a:rPr lang="es-AR" dirty="0" smtClean="0">
                <a:solidFill>
                  <a:schemeClr val="tx1"/>
                </a:solidFill>
              </a:rPr>
              <a:t>Se hace lugar a la excepción.</a:t>
            </a:r>
          </a:p>
          <a:p>
            <a:pPr algn="just"/>
            <a:r>
              <a:rPr lang="es-AR" dirty="0" smtClean="0">
                <a:solidFill>
                  <a:schemeClr val="tx1"/>
                </a:solidFill>
              </a:rPr>
              <a:t>CCALP Causa </a:t>
            </a:r>
            <a:r>
              <a:rPr lang="es-AR" dirty="0">
                <a:solidFill>
                  <a:schemeClr val="tx1"/>
                </a:solidFill>
              </a:rPr>
              <a:t>Nº 24291 </a:t>
            </a:r>
            <a:r>
              <a:rPr lang="es-AR" dirty="0" smtClean="0">
                <a:solidFill>
                  <a:schemeClr val="tx1"/>
                </a:solidFill>
              </a:rPr>
              <a:t>“Fisco de la Provincia de Buenos Aires C</a:t>
            </a:r>
            <a:r>
              <a:rPr lang="es-AR" dirty="0">
                <a:solidFill>
                  <a:schemeClr val="tx1"/>
                </a:solidFill>
              </a:rPr>
              <a:t>/ </a:t>
            </a:r>
            <a:r>
              <a:rPr lang="es-AR" dirty="0" err="1" smtClean="0">
                <a:solidFill>
                  <a:schemeClr val="tx1"/>
                </a:solidFill>
              </a:rPr>
              <a:t>Stefenon</a:t>
            </a:r>
            <a:r>
              <a:rPr lang="es-AR" dirty="0" smtClean="0">
                <a:solidFill>
                  <a:schemeClr val="tx1"/>
                </a:solidFill>
              </a:rPr>
              <a:t> Marcelo Rodolfo s/ apremio provincial”, </a:t>
            </a:r>
            <a:r>
              <a:rPr lang="es-AR" dirty="0" err="1" smtClean="0">
                <a:solidFill>
                  <a:schemeClr val="tx1"/>
                </a:solidFill>
              </a:rPr>
              <a:t>sent</a:t>
            </a:r>
            <a:r>
              <a:rPr lang="es-AR" dirty="0" smtClean="0">
                <a:solidFill>
                  <a:schemeClr val="tx1"/>
                </a:solidFill>
              </a:rPr>
              <a:t>. del 22/03/2021</a:t>
            </a:r>
          </a:p>
          <a:p>
            <a:pPr algn="just"/>
            <a:r>
              <a:rPr lang="es-AR" dirty="0">
                <a:solidFill>
                  <a:schemeClr val="tx1"/>
                </a:solidFill>
              </a:rPr>
              <a:t>Efecto liberatorio del pago. </a:t>
            </a:r>
            <a:endParaRPr lang="es-AR" dirty="0" smtClean="0">
              <a:solidFill>
                <a:schemeClr val="tx1"/>
              </a:solidFill>
            </a:endParaRPr>
          </a:p>
          <a:p>
            <a:pPr algn="just"/>
            <a:r>
              <a:rPr lang="es-AR" dirty="0" smtClean="0">
                <a:solidFill>
                  <a:schemeClr val="tx1"/>
                </a:solidFill>
              </a:rPr>
              <a:t>El </a:t>
            </a:r>
            <a:r>
              <a:rPr lang="es-AR" dirty="0">
                <a:solidFill>
                  <a:schemeClr val="tx1"/>
                </a:solidFill>
              </a:rPr>
              <a:t>contribuyente ha pagado el Impuesto Automotor según la liquidación efectuada por la Agencia de Recaudación para los años reclamados en el </a:t>
            </a:r>
            <a:r>
              <a:rPr lang="es-AR" dirty="0" smtClean="0">
                <a:solidFill>
                  <a:schemeClr val="tx1"/>
                </a:solidFill>
              </a:rPr>
              <a:t>apremio</a:t>
            </a:r>
            <a:r>
              <a:rPr lang="es-AR" dirty="0">
                <a:solidFill>
                  <a:schemeClr val="tx1"/>
                </a:solidFill>
              </a:rPr>
              <a:t>, y las diferencias pretendidas en forma retroactiva, respecto de un impuesto determinado por la propia Autoridad de Aplicación -en el que no ha intervenido el sujeto pasivo- y ya cancelado, afectaría el derecho de propiedad del </a:t>
            </a:r>
            <a:r>
              <a:rPr lang="es-AR" dirty="0" smtClean="0">
                <a:solidFill>
                  <a:schemeClr val="tx1"/>
                </a:solidFill>
              </a:rPr>
              <a:t>demandado.</a:t>
            </a:r>
            <a:endParaRPr lang="es-ES"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842497109"/>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de pago documentado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a:solidFill>
                  <a:schemeClr val="tx1"/>
                </a:solidFill>
              </a:rPr>
              <a:t>Oportunidad en que debe hacerse el pago total para que proceda la excepción. Costas</a:t>
            </a:r>
            <a:r>
              <a:rPr lang="es-AR" dirty="0">
                <a:solidFill>
                  <a:schemeClr val="tx1"/>
                </a:solidFill>
              </a:rPr>
              <a:t>. </a:t>
            </a:r>
            <a:endParaRPr lang="es-AR" dirty="0" smtClean="0">
              <a:solidFill>
                <a:schemeClr val="tx1"/>
              </a:solidFill>
            </a:endParaRPr>
          </a:p>
          <a:p>
            <a:pPr algn="just"/>
            <a:r>
              <a:rPr lang="es-AR" dirty="0" smtClean="0">
                <a:solidFill>
                  <a:schemeClr val="tx1"/>
                </a:solidFill>
              </a:rPr>
              <a:t>CCALP</a:t>
            </a:r>
            <a:r>
              <a:rPr lang="es-AR" dirty="0">
                <a:solidFill>
                  <a:schemeClr val="tx1"/>
                </a:solidFill>
              </a:rPr>
              <a:t>. </a:t>
            </a:r>
            <a:r>
              <a:rPr lang="es-AR" dirty="0" smtClean="0">
                <a:solidFill>
                  <a:schemeClr val="tx1"/>
                </a:solidFill>
              </a:rPr>
              <a:t>El </a:t>
            </a:r>
            <a:r>
              <a:rPr lang="es-AR" dirty="0">
                <a:solidFill>
                  <a:schemeClr val="tx1"/>
                </a:solidFill>
              </a:rPr>
              <a:t>pago debe haber sido anterior a la interpelación judicial, sin importar que resulte posterior a la emisión del </a:t>
            </a:r>
            <a:r>
              <a:rPr lang="es-AR" dirty="0" smtClean="0">
                <a:solidFill>
                  <a:schemeClr val="tx1"/>
                </a:solidFill>
              </a:rPr>
              <a:t>título.</a:t>
            </a:r>
          </a:p>
          <a:p>
            <a:pPr algn="just"/>
            <a:r>
              <a:rPr lang="es-AR" dirty="0">
                <a:solidFill>
                  <a:schemeClr val="tx1"/>
                </a:solidFill>
              </a:rPr>
              <a:t>SCBA causa A. 72.651, "Fisco de la Provincia de Buenos Aires contra Elektra de Argentina. Apremio. Recurso extraordinario de inaplicabilidad de ley", </a:t>
            </a:r>
            <a:r>
              <a:rPr lang="es-AR" dirty="0" err="1">
                <a:solidFill>
                  <a:schemeClr val="tx1"/>
                </a:solidFill>
              </a:rPr>
              <a:t>sent</a:t>
            </a:r>
            <a:r>
              <a:rPr lang="es-AR" dirty="0">
                <a:solidFill>
                  <a:schemeClr val="tx1"/>
                </a:solidFill>
              </a:rPr>
              <a:t>. del </a:t>
            </a:r>
            <a:r>
              <a:rPr lang="es-AR" dirty="0" smtClean="0">
                <a:solidFill>
                  <a:schemeClr val="tx1"/>
                </a:solidFill>
              </a:rPr>
              <a:t>21/11/2018</a:t>
            </a:r>
          </a:p>
          <a:p>
            <a:pPr algn="just"/>
            <a:r>
              <a:rPr lang="es-AR" dirty="0" smtClean="0">
                <a:solidFill>
                  <a:schemeClr val="tx1"/>
                </a:solidFill>
              </a:rPr>
              <a:t>Revoca la decisión de la CCALP, art. 168 del CF, los pagos realizados una vez iniciado el apremio, aún anteriores a la interpelación judicial, no pueden sustentar la excepción.</a:t>
            </a:r>
          </a:p>
          <a:p>
            <a:pPr algn="just"/>
            <a:r>
              <a:rPr lang="es-AR" dirty="0" smtClean="0">
                <a:solidFill>
                  <a:schemeClr val="tx1"/>
                </a:solidFill>
              </a:rPr>
              <a:t>Al no tener notificación de la reclamación judicial, las costas son en el orden causado.</a:t>
            </a: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688697368"/>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de pago documentado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lnSpcReduction="10000"/>
          </a:bodyPr>
          <a:lstStyle/>
          <a:p>
            <a:pPr algn="just"/>
            <a:r>
              <a:rPr lang="es-AR" u="sng" dirty="0">
                <a:solidFill>
                  <a:schemeClr val="tx1"/>
                </a:solidFill>
              </a:rPr>
              <a:t>Pago total documentado realizado antes del inicio del juicio</a:t>
            </a:r>
            <a:r>
              <a:rPr lang="es-AR" dirty="0">
                <a:solidFill>
                  <a:schemeClr val="tx1"/>
                </a:solidFill>
              </a:rPr>
              <a:t>. </a:t>
            </a:r>
            <a:endParaRPr lang="es-AR" dirty="0" smtClean="0">
              <a:solidFill>
                <a:schemeClr val="tx1"/>
              </a:solidFill>
            </a:endParaRPr>
          </a:p>
          <a:p>
            <a:pPr algn="just"/>
            <a:r>
              <a:rPr lang="es-AR" dirty="0" smtClean="0">
                <a:solidFill>
                  <a:schemeClr val="tx1"/>
                </a:solidFill>
              </a:rPr>
              <a:t>Titulo </a:t>
            </a:r>
            <a:r>
              <a:rPr lang="es-AR" dirty="0">
                <a:solidFill>
                  <a:schemeClr val="tx1"/>
                </a:solidFill>
              </a:rPr>
              <a:t>inhábil por no coincidir lo ejecutado con lo declarado por el contribuyente en su DJ</a:t>
            </a:r>
            <a:r>
              <a:rPr lang="es-AR" dirty="0" smtClean="0">
                <a:solidFill>
                  <a:schemeClr val="tx1"/>
                </a:solidFill>
              </a:rPr>
              <a:t>.</a:t>
            </a:r>
          </a:p>
          <a:p>
            <a:pPr algn="just"/>
            <a:r>
              <a:rPr lang="es-AR" dirty="0">
                <a:solidFill>
                  <a:schemeClr val="tx1"/>
                </a:solidFill>
              </a:rPr>
              <a:t>Causa Nº 16834 CCALP “Fisco de la Provincia de Buenos Aires c/ Industrias </a:t>
            </a:r>
            <a:r>
              <a:rPr lang="es-AR" dirty="0" err="1">
                <a:solidFill>
                  <a:schemeClr val="tx1"/>
                </a:solidFill>
              </a:rPr>
              <a:t>Ital</a:t>
            </a:r>
            <a:r>
              <a:rPr lang="es-AR" dirty="0">
                <a:solidFill>
                  <a:schemeClr val="tx1"/>
                </a:solidFill>
              </a:rPr>
              <a:t> </a:t>
            </a:r>
            <a:r>
              <a:rPr lang="es-AR" dirty="0" err="1">
                <a:solidFill>
                  <a:schemeClr val="tx1"/>
                </a:solidFill>
              </a:rPr>
              <a:t>Group</a:t>
            </a:r>
            <a:r>
              <a:rPr lang="es-AR" dirty="0">
                <a:solidFill>
                  <a:schemeClr val="tx1"/>
                </a:solidFill>
              </a:rPr>
              <a:t> SA S/apremio provincial”, </a:t>
            </a:r>
            <a:r>
              <a:rPr lang="es-AR" dirty="0" err="1">
                <a:solidFill>
                  <a:schemeClr val="tx1"/>
                </a:solidFill>
              </a:rPr>
              <a:t>sent</a:t>
            </a:r>
            <a:r>
              <a:rPr lang="es-AR" dirty="0">
                <a:solidFill>
                  <a:schemeClr val="tx1"/>
                </a:solidFill>
              </a:rPr>
              <a:t>. del </a:t>
            </a:r>
            <a:r>
              <a:rPr lang="es-AR" dirty="0" smtClean="0">
                <a:solidFill>
                  <a:schemeClr val="tx1"/>
                </a:solidFill>
              </a:rPr>
              <a:t>23/05/2019</a:t>
            </a:r>
          </a:p>
          <a:p>
            <a:pPr algn="just"/>
            <a:r>
              <a:rPr lang="es-AR" dirty="0" smtClean="0">
                <a:solidFill>
                  <a:schemeClr val="tx1"/>
                </a:solidFill>
              </a:rPr>
              <a:t>Deuda reclamada en el título ejecutivo en virtud de presentación de declaración jurada.</a:t>
            </a:r>
          </a:p>
          <a:p>
            <a:pPr algn="just"/>
            <a:r>
              <a:rPr lang="es-AR" dirty="0" smtClean="0">
                <a:solidFill>
                  <a:schemeClr val="tx1"/>
                </a:solidFill>
              </a:rPr>
              <a:t>“habiendo </a:t>
            </a:r>
            <a:r>
              <a:rPr lang="es-AR" dirty="0">
                <a:solidFill>
                  <a:schemeClr val="tx1"/>
                </a:solidFill>
              </a:rPr>
              <a:t>sido cancelado por el contribuyente el importe contenido en sus declaraciones juradas, lo cual acreditó con la prueba rendida, corresponde hacer lugar a la excepción de pago total </a:t>
            </a:r>
            <a:r>
              <a:rPr lang="es-AR" dirty="0" smtClean="0">
                <a:solidFill>
                  <a:schemeClr val="tx1"/>
                </a:solidFill>
              </a:rPr>
              <a:t>documentado”.</a:t>
            </a:r>
          </a:p>
          <a:p>
            <a:pPr algn="just"/>
            <a:r>
              <a:rPr lang="es-AR" dirty="0" smtClean="0">
                <a:solidFill>
                  <a:schemeClr val="tx1"/>
                </a:solidFill>
              </a:rPr>
              <a:t>No es un supuesto de pago parcial, rechazado por la SCBA.</a:t>
            </a: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579846585"/>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de prescripción</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dirty="0" smtClean="0">
                <a:solidFill>
                  <a:schemeClr val="tx1"/>
                </a:solidFill>
              </a:rPr>
              <a:t>SCBA, en la </a:t>
            </a:r>
            <a:r>
              <a:rPr lang="es-AR" dirty="0">
                <a:solidFill>
                  <a:schemeClr val="tx1"/>
                </a:solidFill>
              </a:rPr>
              <a:t>causa C. 81.253, "Cooperativa Provisión Almaceneros Minoristas de Punta Alta Limitada", sentencia de </a:t>
            </a:r>
            <a:r>
              <a:rPr lang="es-AR" dirty="0" smtClean="0">
                <a:solidFill>
                  <a:schemeClr val="tx1"/>
                </a:solidFill>
              </a:rPr>
              <a:t>30-V-2007:</a:t>
            </a:r>
          </a:p>
          <a:p>
            <a:pPr lvl="1" algn="just"/>
            <a:r>
              <a:rPr lang="es-AR" dirty="0" smtClean="0">
                <a:solidFill>
                  <a:schemeClr val="tx1"/>
                </a:solidFill>
              </a:rPr>
              <a:t>Aplicación del precedente “</a:t>
            </a:r>
            <a:r>
              <a:rPr lang="es-AR" dirty="0" err="1" smtClean="0">
                <a:solidFill>
                  <a:schemeClr val="tx1"/>
                </a:solidFill>
              </a:rPr>
              <a:t>Filcrosa</a:t>
            </a:r>
            <a:r>
              <a:rPr lang="es-AR" dirty="0" smtClean="0">
                <a:solidFill>
                  <a:schemeClr val="tx1"/>
                </a:solidFill>
              </a:rPr>
              <a:t>” de </a:t>
            </a:r>
            <a:r>
              <a:rPr lang="es-AR" dirty="0">
                <a:solidFill>
                  <a:schemeClr val="tx1"/>
                </a:solidFill>
              </a:rPr>
              <a:t>la CSJN (ratificada en "Volkswagen de Ahorro para fines determinados c/ Prov. de Misiones", </a:t>
            </a:r>
            <a:r>
              <a:rPr lang="es-AR" dirty="0" err="1">
                <a:solidFill>
                  <a:schemeClr val="tx1"/>
                </a:solidFill>
              </a:rPr>
              <a:t>sent</a:t>
            </a:r>
            <a:r>
              <a:rPr lang="es-AR" dirty="0">
                <a:solidFill>
                  <a:schemeClr val="tx1"/>
                </a:solidFill>
              </a:rPr>
              <a:t>. de </a:t>
            </a:r>
            <a:r>
              <a:rPr lang="es-AR" dirty="0" smtClean="0">
                <a:solidFill>
                  <a:schemeClr val="tx1"/>
                </a:solidFill>
              </a:rPr>
              <a:t>5-XI-2019) y utilización del plazo del CC. a las obligaciones tributarias provinciales</a:t>
            </a:r>
          </a:p>
          <a:p>
            <a:pPr algn="just"/>
            <a:r>
              <a:rPr lang="es-AR" dirty="0" smtClean="0">
                <a:solidFill>
                  <a:schemeClr val="tx1"/>
                </a:solidFill>
              </a:rPr>
              <a:t>SCBA, en </a:t>
            </a:r>
            <a:r>
              <a:rPr lang="es-AR" dirty="0">
                <a:solidFill>
                  <a:schemeClr val="tx1"/>
                </a:solidFill>
              </a:rPr>
              <a:t>la causa A. 71.388, "Fisco de la Provincia de Buenos Aires c/ Recuperación de Créditos", sentencia de </a:t>
            </a:r>
            <a:r>
              <a:rPr lang="es-AR" dirty="0" smtClean="0">
                <a:solidFill>
                  <a:schemeClr val="tx1"/>
                </a:solidFill>
              </a:rPr>
              <a:t>16-V-2018</a:t>
            </a:r>
            <a:r>
              <a:rPr lang="es-AR" dirty="0">
                <a:solidFill>
                  <a:schemeClr val="tx1"/>
                </a:solidFill>
              </a:rPr>
              <a:t>:</a:t>
            </a:r>
            <a:r>
              <a:rPr lang="es-AR" dirty="0" smtClean="0">
                <a:solidFill>
                  <a:schemeClr val="tx1"/>
                </a:solidFill>
              </a:rPr>
              <a:t> </a:t>
            </a:r>
          </a:p>
          <a:p>
            <a:pPr lvl="1" algn="just"/>
            <a:r>
              <a:rPr lang="es-AR" dirty="0" smtClean="0">
                <a:solidFill>
                  <a:schemeClr val="tx1"/>
                </a:solidFill>
              </a:rPr>
              <a:t>Aplica causa C. 81.253 </a:t>
            </a:r>
            <a:r>
              <a:rPr lang="es-AR" dirty="0">
                <a:solidFill>
                  <a:schemeClr val="tx1"/>
                </a:solidFill>
              </a:rPr>
              <a:t>a los aspectos complementarios del plazo de prescripción de las obligaciones tributarias provinciales</a:t>
            </a:r>
            <a:r>
              <a:rPr lang="es-AR" dirty="0" smtClean="0">
                <a:solidFill>
                  <a:schemeClr val="tx1"/>
                </a:solidFill>
              </a:rPr>
              <a:t>	</a:t>
            </a:r>
          </a:p>
          <a:p>
            <a:pPr lvl="1" algn="just"/>
            <a:r>
              <a:rPr lang="es-AR" dirty="0" smtClean="0">
                <a:solidFill>
                  <a:schemeClr val="tx1"/>
                </a:solidFill>
              </a:rPr>
              <a:t>El </a:t>
            </a:r>
            <a:r>
              <a:rPr lang="es-AR" dirty="0">
                <a:solidFill>
                  <a:schemeClr val="tx1"/>
                </a:solidFill>
              </a:rPr>
              <a:t>inicio del cómputo correspondiente se </a:t>
            </a:r>
            <a:r>
              <a:rPr lang="es-AR" dirty="0" smtClean="0">
                <a:solidFill>
                  <a:schemeClr val="tx1"/>
                </a:solidFill>
              </a:rPr>
              <a:t>rige </a:t>
            </a:r>
            <a:r>
              <a:rPr lang="es-AR" dirty="0">
                <a:solidFill>
                  <a:schemeClr val="tx1"/>
                </a:solidFill>
              </a:rPr>
              <a:t>por el art. 3.956 del Código Civil </a:t>
            </a:r>
            <a:r>
              <a:rPr lang="es-AR" dirty="0" smtClean="0">
                <a:solidFill>
                  <a:schemeClr val="tx1"/>
                </a:solidFill>
              </a:rPr>
              <a:t>y </a:t>
            </a:r>
            <a:r>
              <a:rPr lang="es-AR" dirty="0">
                <a:solidFill>
                  <a:schemeClr val="tx1"/>
                </a:solidFill>
              </a:rPr>
              <a:t>no por el art. 133 del Código Fiscal local </a:t>
            </a:r>
            <a:endParaRPr lang="es-AR" dirty="0" smtClean="0">
              <a:solidFill>
                <a:schemeClr val="tx1"/>
              </a:solidFill>
            </a:endParaRPr>
          </a:p>
          <a:p>
            <a:pPr algn="just"/>
            <a:endParaRPr lang="es-AR" dirty="0">
              <a:solidFill>
                <a:schemeClr val="tx1"/>
              </a:solidFill>
            </a:endParaRPr>
          </a:p>
          <a:p>
            <a:pPr algn="just"/>
            <a:endParaRPr lang="es-AR" dirty="0" smtClean="0">
              <a:solidFill>
                <a:schemeClr val="tx1"/>
              </a:solidFill>
            </a:endParaRP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2195189207"/>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de prescripción</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lnSpcReduction="10000"/>
          </a:bodyPr>
          <a:lstStyle/>
          <a:p>
            <a:pPr algn="just"/>
            <a:r>
              <a:rPr lang="es-AR" dirty="0">
                <a:solidFill>
                  <a:schemeClr val="tx1"/>
                </a:solidFill>
              </a:rPr>
              <a:t>SCBA, causa A. 73.474, "Fisco de la Provincia de Buenos Aires c/ </a:t>
            </a:r>
            <a:r>
              <a:rPr lang="es-AR" dirty="0" err="1">
                <a:solidFill>
                  <a:schemeClr val="tx1"/>
                </a:solidFill>
              </a:rPr>
              <a:t>Necotrans</a:t>
            </a:r>
            <a:r>
              <a:rPr lang="es-AR" dirty="0">
                <a:solidFill>
                  <a:schemeClr val="tx1"/>
                </a:solidFill>
              </a:rPr>
              <a:t> S.A. y otros s/ Apremio. Recurso extraordinario de inaplicabilidad de ley“, </a:t>
            </a:r>
            <a:r>
              <a:rPr lang="es-AR" dirty="0" err="1">
                <a:solidFill>
                  <a:schemeClr val="tx1"/>
                </a:solidFill>
              </a:rPr>
              <a:t>sent</a:t>
            </a:r>
            <a:r>
              <a:rPr lang="es-AR" dirty="0">
                <a:solidFill>
                  <a:schemeClr val="tx1"/>
                </a:solidFill>
              </a:rPr>
              <a:t>. de 25/02/2021:</a:t>
            </a:r>
            <a:endParaRPr lang="es-AR" dirty="0" smtClean="0">
              <a:solidFill>
                <a:schemeClr val="tx1"/>
              </a:solidFill>
            </a:endParaRPr>
          </a:p>
          <a:p>
            <a:pPr lvl="1" algn="just"/>
            <a:r>
              <a:rPr lang="es-AR" dirty="0" smtClean="0">
                <a:solidFill>
                  <a:schemeClr val="tx1"/>
                </a:solidFill>
              </a:rPr>
              <a:t>Prescripción </a:t>
            </a:r>
            <a:r>
              <a:rPr lang="es-AR" dirty="0">
                <a:solidFill>
                  <a:schemeClr val="tx1"/>
                </a:solidFill>
              </a:rPr>
              <a:t>de </a:t>
            </a:r>
            <a:r>
              <a:rPr lang="es-AR" dirty="0" smtClean="0">
                <a:solidFill>
                  <a:schemeClr val="tx1"/>
                </a:solidFill>
              </a:rPr>
              <a:t>anticipos</a:t>
            </a:r>
          </a:p>
          <a:p>
            <a:pPr lvl="1" algn="just"/>
            <a:r>
              <a:rPr lang="es-AR" dirty="0" smtClean="0">
                <a:solidFill>
                  <a:schemeClr val="tx1"/>
                </a:solidFill>
              </a:rPr>
              <a:t>Cuando </a:t>
            </a:r>
            <a:r>
              <a:rPr lang="es-AR" dirty="0">
                <a:solidFill>
                  <a:schemeClr val="tx1"/>
                </a:solidFill>
              </a:rPr>
              <a:t>el Fisco reclama específicamente la obligación no saldada de determinados anticipos junto con los intereses que estos devengan desde su mora particular (y aun después de concluido el año fiscal al que acceden), </a:t>
            </a:r>
            <a:r>
              <a:rPr lang="es-AR" dirty="0" smtClean="0">
                <a:solidFill>
                  <a:schemeClr val="tx1"/>
                </a:solidFill>
              </a:rPr>
              <a:t>el </a:t>
            </a:r>
            <a:r>
              <a:rPr lang="es-AR" i="1" dirty="0" err="1">
                <a:solidFill>
                  <a:schemeClr val="tx1"/>
                </a:solidFill>
              </a:rPr>
              <a:t>dies</a:t>
            </a:r>
            <a:r>
              <a:rPr lang="es-AR" i="1" dirty="0">
                <a:solidFill>
                  <a:schemeClr val="tx1"/>
                </a:solidFill>
              </a:rPr>
              <a:t> a quo </a:t>
            </a:r>
            <a:r>
              <a:rPr lang="es-AR" dirty="0">
                <a:solidFill>
                  <a:schemeClr val="tx1"/>
                </a:solidFill>
              </a:rPr>
              <a:t>del plazo prescriptivo </a:t>
            </a:r>
            <a:r>
              <a:rPr lang="es-AR" dirty="0" smtClean="0">
                <a:solidFill>
                  <a:schemeClr val="tx1"/>
                </a:solidFill>
              </a:rPr>
              <a:t>es </a:t>
            </a:r>
            <a:r>
              <a:rPr lang="es-AR" dirty="0">
                <a:solidFill>
                  <a:schemeClr val="tx1"/>
                </a:solidFill>
              </a:rPr>
              <a:t>la del vencimiento de las particulares obligaciones que se </a:t>
            </a:r>
            <a:r>
              <a:rPr lang="es-AR" dirty="0" smtClean="0">
                <a:solidFill>
                  <a:schemeClr val="tx1"/>
                </a:solidFill>
              </a:rPr>
              <a:t>reclaman.</a:t>
            </a:r>
          </a:p>
          <a:p>
            <a:pPr algn="just"/>
            <a:r>
              <a:rPr lang="es-AR" dirty="0">
                <a:solidFill>
                  <a:schemeClr val="tx1"/>
                </a:solidFill>
              </a:rPr>
              <a:t>CCASM causa N° 9.028, caratulada </a:t>
            </a:r>
            <a:r>
              <a:rPr lang="es-AR" dirty="0" smtClean="0">
                <a:solidFill>
                  <a:schemeClr val="tx1"/>
                </a:solidFill>
              </a:rPr>
              <a:t>“Fisco de la Provincia de Buenos Aires c/ </a:t>
            </a:r>
            <a:r>
              <a:rPr lang="es-AR" dirty="0" err="1" smtClean="0">
                <a:solidFill>
                  <a:schemeClr val="tx1"/>
                </a:solidFill>
              </a:rPr>
              <a:t>Helm</a:t>
            </a:r>
            <a:r>
              <a:rPr lang="es-AR" dirty="0" smtClean="0">
                <a:solidFill>
                  <a:schemeClr val="tx1"/>
                </a:solidFill>
              </a:rPr>
              <a:t> Argentina S.R.L</a:t>
            </a:r>
            <a:r>
              <a:rPr lang="es-AR" dirty="0">
                <a:solidFill>
                  <a:schemeClr val="tx1"/>
                </a:solidFill>
              </a:rPr>
              <a:t>. </a:t>
            </a:r>
            <a:r>
              <a:rPr lang="es-AR" dirty="0" smtClean="0">
                <a:solidFill>
                  <a:schemeClr val="tx1"/>
                </a:solidFill>
              </a:rPr>
              <a:t>y otro/a s/ apremio provincial”, </a:t>
            </a:r>
            <a:r>
              <a:rPr lang="es-AR" dirty="0" err="1">
                <a:solidFill>
                  <a:schemeClr val="tx1"/>
                </a:solidFill>
              </a:rPr>
              <a:t>sent</a:t>
            </a:r>
            <a:r>
              <a:rPr lang="es-AR" dirty="0">
                <a:solidFill>
                  <a:schemeClr val="tx1"/>
                </a:solidFill>
              </a:rPr>
              <a:t>. del </a:t>
            </a:r>
            <a:r>
              <a:rPr lang="es-AR" dirty="0" smtClean="0">
                <a:solidFill>
                  <a:schemeClr val="tx1"/>
                </a:solidFill>
              </a:rPr>
              <a:t>19/10/2021</a:t>
            </a:r>
          </a:p>
          <a:p>
            <a:pPr lvl="1" algn="just"/>
            <a:r>
              <a:rPr lang="es-AR" dirty="0" smtClean="0">
                <a:solidFill>
                  <a:schemeClr val="tx1"/>
                </a:solidFill>
              </a:rPr>
              <a:t>Igual que SCBA.</a:t>
            </a:r>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583993658"/>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de prescripción</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dirty="0" smtClean="0">
                <a:solidFill>
                  <a:schemeClr val="tx1"/>
                </a:solidFill>
              </a:rPr>
              <a:t>Causa </a:t>
            </a:r>
            <a:r>
              <a:rPr lang="es-AR" dirty="0">
                <a:solidFill>
                  <a:schemeClr val="tx1"/>
                </a:solidFill>
              </a:rPr>
              <a:t>Nº 24452 CCALP “Fisco de la Provincia de Buenos Aires c/ Mundo Digital S.R.L. y otro/a s/ apremio provincial”, </a:t>
            </a:r>
            <a:r>
              <a:rPr lang="es-AR" dirty="0" err="1">
                <a:solidFill>
                  <a:schemeClr val="tx1"/>
                </a:solidFill>
              </a:rPr>
              <a:t>sent</a:t>
            </a:r>
            <a:r>
              <a:rPr lang="es-AR" dirty="0">
                <a:solidFill>
                  <a:schemeClr val="tx1"/>
                </a:solidFill>
              </a:rPr>
              <a:t>. del </a:t>
            </a:r>
            <a:r>
              <a:rPr lang="es-AR" dirty="0" smtClean="0">
                <a:solidFill>
                  <a:schemeClr val="tx1"/>
                </a:solidFill>
              </a:rPr>
              <a:t>8/6/2021</a:t>
            </a:r>
          </a:p>
          <a:p>
            <a:pPr lvl="1" algn="just"/>
            <a:r>
              <a:rPr lang="es-AR" dirty="0" smtClean="0">
                <a:solidFill>
                  <a:schemeClr val="tx1"/>
                </a:solidFill>
              </a:rPr>
              <a:t>La </a:t>
            </a:r>
            <a:r>
              <a:rPr lang="es-AR" dirty="0">
                <a:solidFill>
                  <a:schemeClr val="tx1"/>
                </a:solidFill>
              </a:rPr>
              <a:t>prescripción comienza directamente el 1° de Enero del año siguiente al periodo fiscal </a:t>
            </a:r>
            <a:r>
              <a:rPr lang="es-AR" dirty="0" smtClean="0">
                <a:solidFill>
                  <a:schemeClr val="tx1"/>
                </a:solidFill>
              </a:rPr>
              <a:t>involucrado</a:t>
            </a:r>
          </a:p>
          <a:p>
            <a:pPr lvl="1" algn="just"/>
            <a:r>
              <a:rPr lang="es-AR" dirty="0" smtClean="0">
                <a:solidFill>
                  <a:schemeClr val="tx1"/>
                </a:solidFill>
              </a:rPr>
              <a:t>La </a:t>
            </a:r>
            <a:r>
              <a:rPr lang="es-AR" dirty="0">
                <a:solidFill>
                  <a:schemeClr val="tx1"/>
                </a:solidFill>
              </a:rPr>
              <a:t>notificación de la Disposición Delegada N°6039/15 (de fecha 2/12/2015) y su notificación el día 23/12/2015, </a:t>
            </a:r>
            <a:r>
              <a:rPr lang="es-AR" dirty="0" smtClean="0">
                <a:solidFill>
                  <a:schemeClr val="tx1"/>
                </a:solidFill>
              </a:rPr>
              <a:t>suspendió la prescripción hasta el </a:t>
            </a:r>
            <a:r>
              <a:rPr lang="es-AR" dirty="0">
                <a:solidFill>
                  <a:schemeClr val="tx1"/>
                </a:solidFill>
              </a:rPr>
              <a:t>mismo día del mes de diciembre de </a:t>
            </a:r>
            <a:r>
              <a:rPr lang="es-AR" dirty="0" smtClean="0">
                <a:solidFill>
                  <a:schemeClr val="tx1"/>
                </a:solidFill>
              </a:rPr>
              <a:t>2016</a:t>
            </a:r>
          </a:p>
          <a:p>
            <a:pPr lvl="1" algn="just"/>
            <a:r>
              <a:rPr lang="es-AR" dirty="0" smtClean="0">
                <a:solidFill>
                  <a:schemeClr val="tx1"/>
                </a:solidFill>
              </a:rPr>
              <a:t>La </a:t>
            </a:r>
            <a:r>
              <a:rPr lang="es-AR" dirty="0">
                <a:solidFill>
                  <a:schemeClr val="tx1"/>
                </a:solidFill>
              </a:rPr>
              <a:t>suspensión aludida se extendió por el término de un (1) año y por una sola vez, en razón de la constitución en mora del deudor efectuada en forma auténtica (art. 3986, Cód. </a:t>
            </a:r>
            <a:r>
              <a:rPr lang="es-AR" dirty="0" err="1">
                <a:solidFill>
                  <a:schemeClr val="tx1"/>
                </a:solidFill>
              </a:rPr>
              <a:t>Civ</a:t>
            </a:r>
            <a:r>
              <a:rPr lang="es-AR" dirty="0">
                <a:solidFill>
                  <a:schemeClr val="tx1"/>
                </a:solidFill>
              </a:rPr>
              <a:t>.).</a:t>
            </a:r>
          </a:p>
          <a:p>
            <a:pPr algn="just"/>
            <a:endParaRPr lang="es-AR" dirty="0" smtClean="0">
              <a:solidFill>
                <a:schemeClr val="tx1"/>
              </a:solidFill>
            </a:endParaRP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778650029"/>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de pendencia de recurso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smtClean="0">
                <a:solidFill>
                  <a:schemeClr val="tx1"/>
                </a:solidFill>
              </a:rPr>
              <a:t>Recurso administrativo interpuesto después de iniciado el apremio, no procede la excepción</a:t>
            </a:r>
            <a:r>
              <a:rPr lang="es-AR" dirty="0" smtClean="0">
                <a:solidFill>
                  <a:schemeClr val="tx1"/>
                </a:solidFill>
              </a:rPr>
              <a:t>.</a:t>
            </a:r>
          </a:p>
          <a:p>
            <a:pPr algn="just"/>
            <a:r>
              <a:rPr lang="es-AR" dirty="0" smtClean="0">
                <a:solidFill>
                  <a:schemeClr val="tx1"/>
                </a:solidFill>
              </a:rPr>
              <a:t>CCALP, Causa </a:t>
            </a:r>
            <a:r>
              <a:rPr lang="es-AR" dirty="0">
                <a:solidFill>
                  <a:schemeClr val="tx1"/>
                </a:solidFill>
              </a:rPr>
              <a:t>Nº 17247 </a:t>
            </a:r>
            <a:r>
              <a:rPr lang="es-AR" dirty="0" smtClean="0">
                <a:solidFill>
                  <a:schemeClr val="tx1"/>
                </a:solidFill>
              </a:rPr>
              <a:t>“</a:t>
            </a:r>
            <a:r>
              <a:rPr lang="es-AR" dirty="0">
                <a:solidFill>
                  <a:schemeClr val="tx1"/>
                </a:solidFill>
              </a:rPr>
              <a:t>Fisco de la Provincia de Buenos Aires C/ ELT Argentina S.A. y otro/a s/apremio provincial”, </a:t>
            </a:r>
            <a:r>
              <a:rPr lang="es-AR" dirty="0" err="1">
                <a:solidFill>
                  <a:schemeClr val="tx1"/>
                </a:solidFill>
              </a:rPr>
              <a:t>sent</a:t>
            </a:r>
            <a:r>
              <a:rPr lang="es-AR" dirty="0">
                <a:solidFill>
                  <a:schemeClr val="tx1"/>
                </a:solidFill>
              </a:rPr>
              <a:t>. de fecha </a:t>
            </a:r>
            <a:r>
              <a:rPr lang="es-AR" dirty="0" smtClean="0">
                <a:solidFill>
                  <a:schemeClr val="tx1"/>
                </a:solidFill>
              </a:rPr>
              <a:t>27/11/2018</a:t>
            </a:r>
          </a:p>
          <a:p>
            <a:pPr algn="just"/>
            <a:r>
              <a:rPr lang="es-AR" dirty="0" smtClean="0">
                <a:solidFill>
                  <a:schemeClr val="tx1"/>
                </a:solidFill>
              </a:rPr>
              <a:t>El </a:t>
            </a:r>
            <a:r>
              <a:rPr lang="es-AR" dirty="0">
                <a:solidFill>
                  <a:schemeClr val="tx1"/>
                </a:solidFill>
              </a:rPr>
              <a:t>recurso no prospera, pues a diferencia de los precedentes citados por el demandado (CSJN en las causas “AFIP c. </a:t>
            </a:r>
            <a:r>
              <a:rPr lang="es-AR" dirty="0" err="1">
                <a:solidFill>
                  <a:schemeClr val="tx1"/>
                </a:solidFill>
              </a:rPr>
              <a:t>Agumar</a:t>
            </a:r>
            <a:r>
              <a:rPr lang="es-AR" dirty="0">
                <a:solidFill>
                  <a:schemeClr val="tx1"/>
                </a:solidFill>
              </a:rPr>
              <a:t> Servicios Turísticos SRL”, </a:t>
            </a:r>
            <a:r>
              <a:rPr lang="es-AR" dirty="0" err="1">
                <a:solidFill>
                  <a:schemeClr val="tx1"/>
                </a:solidFill>
              </a:rPr>
              <a:t>sent</a:t>
            </a:r>
            <a:r>
              <a:rPr lang="es-AR" dirty="0">
                <a:solidFill>
                  <a:schemeClr val="tx1"/>
                </a:solidFill>
              </a:rPr>
              <a:t>. del 28-IX-2010 y “AFIP c. </a:t>
            </a:r>
            <a:r>
              <a:rPr lang="es-AR" dirty="0" err="1">
                <a:solidFill>
                  <a:schemeClr val="tx1"/>
                </a:solidFill>
              </a:rPr>
              <a:t>Gonzalez</a:t>
            </a:r>
            <a:r>
              <a:rPr lang="es-AR" dirty="0">
                <a:solidFill>
                  <a:schemeClr val="tx1"/>
                </a:solidFill>
              </a:rPr>
              <a:t> Alfredo Oscar”, </a:t>
            </a:r>
            <a:r>
              <a:rPr lang="es-AR" dirty="0" err="1">
                <a:solidFill>
                  <a:schemeClr val="tx1"/>
                </a:solidFill>
              </a:rPr>
              <a:t>sent</a:t>
            </a:r>
            <a:r>
              <a:rPr lang="es-AR" dirty="0">
                <a:solidFill>
                  <a:schemeClr val="tx1"/>
                </a:solidFill>
              </a:rPr>
              <a:t>. del 9-III-2010, v. fs. 59 vta.), el recurso administrativo fue deducido una vez iniciado el </a:t>
            </a:r>
            <a:r>
              <a:rPr lang="es-AR" dirty="0" smtClean="0">
                <a:solidFill>
                  <a:schemeClr val="tx1"/>
                </a:solidFill>
              </a:rPr>
              <a:t>proceso de apremio.</a:t>
            </a: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2899079034"/>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547664" y="620688"/>
            <a:ext cx="6589199" cy="1280890"/>
          </a:xfrm>
        </p:spPr>
        <p:txBody>
          <a:bodyPr>
            <a:normAutofit/>
          </a:bodyPr>
          <a:lstStyle/>
          <a:p>
            <a:pPr algn="ctr"/>
            <a:r>
              <a:rPr lang="es-419" sz="2800" cap="small" dirty="0" smtClean="0">
                <a:solidFill>
                  <a:schemeClr val="tx1"/>
                </a:solidFill>
              </a:rPr>
              <a:t>Leyes aplicables en apremios de la </a:t>
            </a:r>
            <a:r>
              <a:rPr lang="es-419" sz="2800" cap="small" dirty="0" err="1" smtClean="0">
                <a:solidFill>
                  <a:schemeClr val="tx1"/>
                </a:solidFill>
              </a:rPr>
              <a:t>Pcia</a:t>
            </a:r>
            <a:r>
              <a:rPr lang="es-419" sz="2800" cap="small" dirty="0" smtClean="0">
                <a:solidFill>
                  <a:schemeClr val="tx1"/>
                </a:solidFill>
              </a:rPr>
              <a:t>. de Buenos Aires</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endParaRPr lang="es-AR" dirty="0" smtClean="0">
              <a:solidFill>
                <a:schemeClr val="tx1"/>
              </a:solidFill>
            </a:endParaRPr>
          </a:p>
          <a:p>
            <a:pPr algn="just"/>
            <a:r>
              <a:rPr lang="es-AR" dirty="0" smtClean="0">
                <a:solidFill>
                  <a:schemeClr val="tx1"/>
                </a:solidFill>
              </a:rPr>
              <a:t>El </a:t>
            </a:r>
            <a:r>
              <a:rPr lang="es-AR" dirty="0">
                <a:solidFill>
                  <a:schemeClr val="tx1"/>
                </a:solidFill>
              </a:rPr>
              <a:t>proceso de apremio en la Provincia de Buenos Aires tiene dos leyes </a:t>
            </a:r>
            <a:r>
              <a:rPr lang="es-AR" dirty="0" smtClean="0">
                <a:solidFill>
                  <a:schemeClr val="tx1"/>
                </a:solidFill>
              </a:rPr>
              <a:t>vigentes:</a:t>
            </a:r>
          </a:p>
          <a:p>
            <a:pPr lvl="1" algn="just"/>
            <a:r>
              <a:rPr lang="es-AR" dirty="0" smtClean="0">
                <a:solidFill>
                  <a:schemeClr val="tx1"/>
                </a:solidFill>
              </a:rPr>
              <a:t>La </a:t>
            </a:r>
            <a:r>
              <a:rPr lang="es-AR" dirty="0">
                <a:solidFill>
                  <a:schemeClr val="tx1"/>
                </a:solidFill>
              </a:rPr>
              <a:t>ley 13.406 </a:t>
            </a:r>
            <a:endParaRPr lang="es-AR" dirty="0" smtClean="0">
              <a:solidFill>
                <a:schemeClr val="tx1"/>
              </a:solidFill>
            </a:endParaRPr>
          </a:p>
          <a:p>
            <a:pPr lvl="1" algn="just"/>
            <a:r>
              <a:rPr lang="es-AR" dirty="0">
                <a:solidFill>
                  <a:schemeClr val="tx1"/>
                </a:solidFill>
              </a:rPr>
              <a:t>E</a:t>
            </a:r>
            <a:r>
              <a:rPr lang="es-AR" dirty="0" smtClean="0">
                <a:solidFill>
                  <a:schemeClr val="tx1"/>
                </a:solidFill>
              </a:rPr>
              <a:t>l </a:t>
            </a:r>
            <a:r>
              <a:rPr lang="es-AR" dirty="0">
                <a:solidFill>
                  <a:schemeClr val="tx1"/>
                </a:solidFill>
              </a:rPr>
              <a:t>decreto ley </a:t>
            </a:r>
            <a:r>
              <a:rPr lang="es-AR" dirty="0" smtClean="0">
                <a:solidFill>
                  <a:schemeClr val="tx1"/>
                </a:solidFill>
              </a:rPr>
              <a:t>9.122/78</a:t>
            </a:r>
          </a:p>
          <a:p>
            <a:pPr algn="just"/>
            <a:r>
              <a:rPr lang="es-ES" sz="1800" dirty="0" smtClean="0">
                <a:solidFill>
                  <a:schemeClr val="tx1"/>
                </a:solidFill>
              </a:rPr>
              <a:t>Las leyes tienen distinto alcanc</a:t>
            </a:r>
            <a:r>
              <a:rPr lang="es-ES" dirty="0" smtClean="0">
                <a:solidFill>
                  <a:schemeClr val="tx1"/>
                </a:solidFill>
              </a:rPr>
              <a:t>e material</a:t>
            </a:r>
          </a:p>
          <a:p>
            <a:pPr algn="just"/>
            <a:r>
              <a:rPr lang="es-AR" dirty="0" smtClean="0">
                <a:solidFill>
                  <a:schemeClr val="tx1"/>
                </a:solidFill>
              </a:rPr>
              <a:t>La </a:t>
            </a:r>
            <a:r>
              <a:rPr lang="es-AR" dirty="0">
                <a:solidFill>
                  <a:schemeClr val="tx1"/>
                </a:solidFill>
              </a:rPr>
              <a:t>ley 13.406 es de aplicación cuando se promueven ejecuciones por créditos de origen tributario provincial y municipal, sus accesorios y sus </a:t>
            </a:r>
            <a:r>
              <a:rPr lang="es-AR" dirty="0" smtClean="0">
                <a:solidFill>
                  <a:schemeClr val="tx1"/>
                </a:solidFill>
              </a:rPr>
              <a:t>multas (art. 1).</a:t>
            </a:r>
          </a:p>
          <a:p>
            <a:pPr algn="just"/>
            <a:r>
              <a:rPr lang="es-AR" dirty="0" smtClean="0">
                <a:solidFill>
                  <a:schemeClr val="tx1"/>
                </a:solidFill>
              </a:rPr>
              <a:t>El Decreto Ley 9.122/78</a:t>
            </a:r>
            <a:r>
              <a:rPr lang="es-AR" dirty="0">
                <a:solidFill>
                  <a:schemeClr val="tx1"/>
                </a:solidFill>
              </a:rPr>
              <a:t>, que reviste carácter residual, resulta de aplicación para todos los </a:t>
            </a:r>
            <a:r>
              <a:rPr lang="es-AR" dirty="0" smtClean="0">
                <a:solidFill>
                  <a:schemeClr val="tx1"/>
                </a:solidFill>
              </a:rPr>
              <a:t>restantes </a:t>
            </a:r>
            <a:r>
              <a:rPr lang="es-AR" dirty="0">
                <a:solidFill>
                  <a:schemeClr val="tx1"/>
                </a:solidFill>
              </a:rPr>
              <a:t>créditos fiscales de la Provincia y de los </a:t>
            </a:r>
            <a:r>
              <a:rPr lang="es-AR" dirty="0" smtClean="0">
                <a:solidFill>
                  <a:schemeClr val="tx1"/>
                </a:solidFill>
              </a:rPr>
              <a:t>municipios (art. 1). </a:t>
            </a:r>
            <a:endParaRPr lang="es-ES" sz="1800" dirty="0" smtClean="0">
              <a:solidFill>
                <a:schemeClr val="tx1"/>
              </a:solidFill>
            </a:endParaRPr>
          </a:p>
          <a:p>
            <a:pPr marL="0" indent="0">
              <a:buNone/>
            </a:pPr>
            <a:endParaRPr lang="es-ES" sz="1600" dirty="0" smtClean="0">
              <a:solidFill>
                <a:schemeClr val="tx1"/>
              </a:solidFill>
            </a:endParaRP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275160996"/>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de pendencia de recurso</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lnSpcReduction="10000"/>
          </a:bodyPr>
          <a:lstStyle/>
          <a:p>
            <a:pPr algn="just"/>
            <a:r>
              <a:rPr lang="es-AR" u="sng" dirty="0" smtClean="0">
                <a:solidFill>
                  <a:schemeClr val="tx1"/>
                </a:solidFill>
              </a:rPr>
              <a:t>Pretensión anulatoria deducida en el fuero contencioso administrativo</a:t>
            </a:r>
            <a:r>
              <a:rPr lang="es-AR" dirty="0" smtClean="0">
                <a:solidFill>
                  <a:schemeClr val="tx1"/>
                </a:solidFill>
              </a:rPr>
              <a:t>.</a:t>
            </a:r>
          </a:p>
          <a:p>
            <a:pPr algn="just"/>
            <a:r>
              <a:rPr lang="es-AR" dirty="0">
                <a:solidFill>
                  <a:schemeClr val="tx1"/>
                </a:solidFill>
              </a:rPr>
              <a:t>Causa Nº 13579 CCALP “Fisco de la Provincia de Buenos Aires c/ </a:t>
            </a:r>
            <a:r>
              <a:rPr lang="es-AR" dirty="0" err="1">
                <a:solidFill>
                  <a:schemeClr val="tx1"/>
                </a:solidFill>
              </a:rPr>
              <a:t>Drogueria</a:t>
            </a:r>
            <a:r>
              <a:rPr lang="es-AR" dirty="0">
                <a:solidFill>
                  <a:schemeClr val="tx1"/>
                </a:solidFill>
              </a:rPr>
              <a:t> </a:t>
            </a:r>
            <a:r>
              <a:rPr lang="es-AR" dirty="0" err="1">
                <a:solidFill>
                  <a:schemeClr val="tx1"/>
                </a:solidFill>
              </a:rPr>
              <a:t>Disval</a:t>
            </a:r>
            <a:r>
              <a:rPr lang="es-AR" dirty="0">
                <a:solidFill>
                  <a:schemeClr val="tx1"/>
                </a:solidFill>
              </a:rPr>
              <a:t> S.R.L. y otros s/apremio provincial”, de fecha </a:t>
            </a:r>
            <a:r>
              <a:rPr lang="es-AR" dirty="0" smtClean="0">
                <a:solidFill>
                  <a:schemeClr val="tx1"/>
                </a:solidFill>
              </a:rPr>
              <a:t>28/02/2013</a:t>
            </a:r>
          </a:p>
          <a:p>
            <a:pPr algn="just"/>
            <a:r>
              <a:rPr lang="es-AR" dirty="0" smtClean="0">
                <a:solidFill>
                  <a:schemeClr val="tx1"/>
                </a:solidFill>
              </a:rPr>
              <a:t>La </a:t>
            </a:r>
            <a:r>
              <a:rPr lang="es-AR" dirty="0">
                <a:solidFill>
                  <a:schemeClr val="tx1"/>
                </a:solidFill>
              </a:rPr>
              <a:t>excepción que consagra la ley procesal (art. 9 inc. g cit.) es muy precisa y contempla a recursos que son concedidos con efecto suspensivo, esto es, una circunstancia referida en forma inequívoca al acto que impone el tributo cuando se lo cuestiona en sede administrativa</a:t>
            </a:r>
            <a:r>
              <a:rPr lang="es-AR" dirty="0" smtClean="0">
                <a:solidFill>
                  <a:schemeClr val="tx1"/>
                </a:solidFill>
              </a:rPr>
              <a:t>.</a:t>
            </a:r>
          </a:p>
          <a:p>
            <a:pPr algn="just"/>
            <a:r>
              <a:rPr lang="es-AR" dirty="0" smtClean="0">
                <a:solidFill>
                  <a:schemeClr val="tx1"/>
                </a:solidFill>
              </a:rPr>
              <a:t>La </a:t>
            </a:r>
            <a:r>
              <a:rPr lang="es-AR" dirty="0" smtClean="0">
                <a:solidFill>
                  <a:schemeClr val="tx1"/>
                </a:solidFill>
              </a:rPr>
              <a:t>excepción </a:t>
            </a:r>
            <a:r>
              <a:rPr lang="es-AR" dirty="0" smtClean="0">
                <a:solidFill>
                  <a:schemeClr val="tx1"/>
                </a:solidFill>
              </a:rPr>
              <a:t>de pendencia de recurso procura </a:t>
            </a:r>
            <a:r>
              <a:rPr lang="es-AR" dirty="0">
                <a:solidFill>
                  <a:schemeClr val="tx1"/>
                </a:solidFill>
              </a:rPr>
              <a:t>asir aquellos supuestos donde la ley ha estatuido algún recurso que ella misma dota de tales efectos, específicamente el artículo 115 del Código </a:t>
            </a:r>
            <a:r>
              <a:rPr lang="es-AR" dirty="0" smtClean="0">
                <a:solidFill>
                  <a:schemeClr val="tx1"/>
                </a:solidFill>
              </a:rPr>
              <a:t>Fiscal.</a:t>
            </a: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51425557"/>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Excepción de litispendencia</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lnSpcReduction="10000"/>
          </a:bodyPr>
          <a:lstStyle/>
          <a:p>
            <a:pPr algn="just"/>
            <a:r>
              <a:rPr lang="es-AR" u="sng" dirty="0" smtClean="0">
                <a:solidFill>
                  <a:schemeClr val="tx1"/>
                </a:solidFill>
              </a:rPr>
              <a:t>Litispendencia impropia por haber deducido pretensión anulatoria</a:t>
            </a:r>
            <a:r>
              <a:rPr lang="es-AR" dirty="0" smtClean="0">
                <a:solidFill>
                  <a:schemeClr val="tx1"/>
                </a:solidFill>
              </a:rPr>
              <a:t>.</a:t>
            </a:r>
          </a:p>
          <a:p>
            <a:pPr algn="just"/>
            <a:r>
              <a:rPr lang="es-AR" dirty="0">
                <a:solidFill>
                  <a:schemeClr val="tx1"/>
                </a:solidFill>
              </a:rPr>
              <a:t>Causa Nº 13579 CCALP “Fisco de la Provincia de Buenos Aires c/ </a:t>
            </a:r>
            <a:r>
              <a:rPr lang="es-AR" dirty="0" err="1">
                <a:solidFill>
                  <a:schemeClr val="tx1"/>
                </a:solidFill>
              </a:rPr>
              <a:t>Drogueria</a:t>
            </a:r>
            <a:r>
              <a:rPr lang="es-AR" dirty="0">
                <a:solidFill>
                  <a:schemeClr val="tx1"/>
                </a:solidFill>
              </a:rPr>
              <a:t> </a:t>
            </a:r>
            <a:r>
              <a:rPr lang="es-AR" dirty="0" err="1">
                <a:solidFill>
                  <a:schemeClr val="tx1"/>
                </a:solidFill>
              </a:rPr>
              <a:t>Disval</a:t>
            </a:r>
            <a:r>
              <a:rPr lang="es-AR" dirty="0">
                <a:solidFill>
                  <a:schemeClr val="tx1"/>
                </a:solidFill>
              </a:rPr>
              <a:t> S.R.L. y otros s/apremio provincial”, de fecha </a:t>
            </a:r>
            <a:r>
              <a:rPr lang="es-AR" dirty="0" smtClean="0">
                <a:solidFill>
                  <a:schemeClr val="tx1"/>
                </a:solidFill>
              </a:rPr>
              <a:t>28/02/2013</a:t>
            </a:r>
          </a:p>
          <a:p>
            <a:pPr lvl="1" algn="just"/>
            <a:r>
              <a:rPr lang="es-AR" dirty="0" smtClean="0">
                <a:solidFill>
                  <a:schemeClr val="tx1"/>
                </a:solidFill>
              </a:rPr>
              <a:t>Con </a:t>
            </a:r>
            <a:r>
              <a:rPr lang="es-AR" dirty="0">
                <a:solidFill>
                  <a:schemeClr val="tx1"/>
                </a:solidFill>
              </a:rPr>
              <a:t>relación a la procedencia de la mentada excepción por identidad, es necesario la tramitación de dos procesos de ejecución fiscal cuyas pretensiones posean iguales elementos (sujeto, objeto, causa); mientras que para que esta excepción proceda por conexidad, es menester la vinculación de dos procesos de esta naturaleza en trámite, vinculados por el objeto, la causa, o ambos simultáneamente</a:t>
            </a:r>
            <a:r>
              <a:rPr lang="es-AR" dirty="0" smtClean="0">
                <a:solidFill>
                  <a:schemeClr val="tx1"/>
                </a:solidFill>
              </a:rPr>
              <a:t>.</a:t>
            </a:r>
          </a:p>
          <a:p>
            <a:pPr lvl="1" algn="just"/>
            <a:r>
              <a:rPr lang="es-AR" dirty="0" smtClean="0">
                <a:solidFill>
                  <a:schemeClr val="tx1"/>
                </a:solidFill>
              </a:rPr>
              <a:t>La </a:t>
            </a:r>
            <a:r>
              <a:rPr lang="es-AR" dirty="0">
                <a:solidFill>
                  <a:schemeClr val="tx1"/>
                </a:solidFill>
              </a:rPr>
              <a:t>defensa que la recurrente ensaya carece de asidero, ya que versa sobre otro tipo de proceso/pretensión que, en esos términos, no posee identidad ni conexión con el incurso, especialmente, si tenemos en cuenta los objetos y </a:t>
            </a:r>
            <a:r>
              <a:rPr lang="es-AR" dirty="0" smtClean="0">
                <a:solidFill>
                  <a:schemeClr val="tx1"/>
                </a:solidFill>
              </a:rPr>
              <a:t>causas.</a:t>
            </a:r>
          </a:p>
          <a:p>
            <a:pPr algn="just"/>
            <a:endParaRPr lang="es-AR"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1659254608"/>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Medidas cautelares </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a:solidFill>
                  <a:schemeClr val="tx1"/>
                </a:solidFill>
              </a:rPr>
              <a:t>Levantamiento encontrándose pendiente un recurso extraordinario federal concedido</a:t>
            </a:r>
            <a:r>
              <a:rPr lang="es-AR" dirty="0">
                <a:solidFill>
                  <a:schemeClr val="tx1"/>
                </a:solidFill>
              </a:rPr>
              <a:t>.</a:t>
            </a:r>
            <a:endParaRPr lang="es-AR" dirty="0" smtClean="0">
              <a:solidFill>
                <a:schemeClr val="tx1"/>
              </a:solidFill>
            </a:endParaRPr>
          </a:p>
          <a:p>
            <a:pPr algn="just"/>
            <a:r>
              <a:rPr lang="es-AR" dirty="0">
                <a:solidFill>
                  <a:schemeClr val="tx1"/>
                </a:solidFill>
              </a:rPr>
              <a:t>JUCA 2 San Isidro, </a:t>
            </a:r>
            <a:r>
              <a:rPr lang="es-AR" dirty="0" smtClean="0">
                <a:solidFill>
                  <a:schemeClr val="tx1"/>
                </a:solidFill>
              </a:rPr>
              <a:t>“Fisco de la Provincia de Buenos Aires c/ Dos </a:t>
            </a:r>
            <a:r>
              <a:rPr lang="es-AR" dirty="0" err="1" smtClean="0">
                <a:solidFill>
                  <a:schemeClr val="tx1"/>
                </a:solidFill>
              </a:rPr>
              <a:t>Arturos</a:t>
            </a:r>
            <a:r>
              <a:rPr lang="es-AR" dirty="0" smtClean="0">
                <a:solidFill>
                  <a:schemeClr val="tx1"/>
                </a:solidFill>
              </a:rPr>
              <a:t> S.A. y otro s/ apremio provincial s/ incidente” </a:t>
            </a:r>
            <a:r>
              <a:rPr lang="es-AR" dirty="0">
                <a:solidFill>
                  <a:schemeClr val="tx1"/>
                </a:solidFill>
              </a:rPr>
              <a:t>(causa nº 12814-2)”, </a:t>
            </a:r>
            <a:r>
              <a:rPr lang="es-AR" dirty="0" smtClean="0">
                <a:solidFill>
                  <a:schemeClr val="tx1"/>
                </a:solidFill>
              </a:rPr>
              <a:t>29/03/2021</a:t>
            </a:r>
          </a:p>
          <a:p>
            <a:pPr algn="just"/>
            <a:r>
              <a:rPr lang="es-AR" u="sng" dirty="0">
                <a:solidFill>
                  <a:schemeClr val="tx1"/>
                </a:solidFill>
              </a:rPr>
              <a:t>Sustitución de embargos por seguro de </a:t>
            </a:r>
            <a:r>
              <a:rPr lang="es-AR" u="sng" dirty="0" smtClean="0">
                <a:solidFill>
                  <a:schemeClr val="tx1"/>
                </a:solidFill>
              </a:rPr>
              <a:t>caución</a:t>
            </a:r>
          </a:p>
          <a:p>
            <a:pPr algn="just"/>
            <a:r>
              <a:rPr lang="es-AR" dirty="0">
                <a:solidFill>
                  <a:schemeClr val="tx1"/>
                </a:solidFill>
              </a:rPr>
              <a:t>La Cámara de Apelación en lo Contencioso administrativo de La Plata, modificó su criterio por mayoría en la causa N° 24.295, “Fisco c. </a:t>
            </a:r>
            <a:r>
              <a:rPr lang="es-AR" dirty="0" err="1">
                <a:solidFill>
                  <a:schemeClr val="tx1"/>
                </a:solidFill>
              </a:rPr>
              <a:t>Majoma</a:t>
            </a:r>
            <a:r>
              <a:rPr lang="es-AR" dirty="0">
                <a:solidFill>
                  <a:schemeClr val="tx1"/>
                </a:solidFill>
              </a:rPr>
              <a:t>” (res. del 29-8-2019) y permitió su </a:t>
            </a:r>
            <a:r>
              <a:rPr lang="es-AR" dirty="0" smtClean="0">
                <a:solidFill>
                  <a:schemeClr val="tx1"/>
                </a:solidFill>
              </a:rPr>
              <a:t>sustitución</a:t>
            </a:r>
          </a:p>
          <a:p>
            <a:pPr algn="just"/>
            <a:r>
              <a:rPr lang="es-AR" dirty="0">
                <a:solidFill>
                  <a:schemeClr val="tx1"/>
                </a:solidFill>
              </a:rPr>
              <a:t>El criterio fue reiterado en la causa N° 25.368, “Fisco c. Distribuidora </a:t>
            </a:r>
            <a:r>
              <a:rPr lang="es-AR" dirty="0" err="1">
                <a:solidFill>
                  <a:schemeClr val="tx1"/>
                </a:solidFill>
              </a:rPr>
              <a:t>Blancaluna</a:t>
            </a:r>
            <a:r>
              <a:rPr lang="es-AR" dirty="0">
                <a:solidFill>
                  <a:schemeClr val="tx1"/>
                </a:solidFill>
              </a:rPr>
              <a:t>”, (res. del 28-07-2020)</a:t>
            </a:r>
            <a:endParaRPr lang="es-AR" dirty="0" smtClean="0">
              <a:solidFill>
                <a:schemeClr val="tx1"/>
              </a:solidFill>
            </a:endParaRPr>
          </a:p>
          <a:p>
            <a:pPr algn="just"/>
            <a:endParaRPr lang="es-AR"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400390642"/>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Medidas cautelares </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a:solidFill>
                  <a:schemeClr val="tx1"/>
                </a:solidFill>
              </a:rPr>
              <a:t>Embargos administrativos trabados en virtud del artículo 14 del CF (ex 13 bis).</a:t>
            </a:r>
            <a:endParaRPr lang="es-AR" u="sng" dirty="0" smtClean="0">
              <a:solidFill>
                <a:schemeClr val="tx1"/>
              </a:solidFill>
            </a:endParaRPr>
          </a:p>
          <a:p>
            <a:pPr algn="just"/>
            <a:r>
              <a:rPr lang="es-AR" dirty="0" err="1">
                <a:solidFill>
                  <a:schemeClr val="tx1"/>
                </a:solidFill>
              </a:rPr>
              <a:t>CCAMdP</a:t>
            </a:r>
            <a:r>
              <a:rPr lang="es-AR" dirty="0">
                <a:solidFill>
                  <a:schemeClr val="tx1"/>
                </a:solidFill>
              </a:rPr>
              <a:t>, causa P-9009-BB1 “Fisco de la Provincia de Buenos Aires c. </a:t>
            </a:r>
            <a:r>
              <a:rPr lang="es-AR" dirty="0" err="1">
                <a:solidFill>
                  <a:schemeClr val="tx1"/>
                </a:solidFill>
              </a:rPr>
              <a:t>Matone</a:t>
            </a:r>
            <a:r>
              <a:rPr lang="es-AR" dirty="0">
                <a:solidFill>
                  <a:schemeClr val="tx1"/>
                </a:solidFill>
              </a:rPr>
              <a:t> Hugo Emilio s. apremio provincial”, </a:t>
            </a:r>
            <a:r>
              <a:rPr lang="es-AR" dirty="0" smtClean="0">
                <a:solidFill>
                  <a:schemeClr val="tx1"/>
                </a:solidFill>
              </a:rPr>
              <a:t>18/06/2019</a:t>
            </a:r>
          </a:p>
          <a:p>
            <a:pPr lvl="1" algn="just"/>
            <a:r>
              <a:rPr lang="es-AR" dirty="0">
                <a:solidFill>
                  <a:schemeClr val="tx1"/>
                </a:solidFill>
              </a:rPr>
              <a:t>JUCA N° 1 del Departamento Judicial Bahía Blanca resolvió ordenar el levantamiento del embargo trabado administrativamente por la Agencia de Recaudación de la Provincia de Buenos Aires –ARBA- sobre la cuenta bancaria correspondiente al depósito del haber jubilatorio del apremiado </a:t>
            </a:r>
            <a:endParaRPr lang="es-AR" dirty="0" smtClean="0">
              <a:solidFill>
                <a:schemeClr val="tx1"/>
              </a:solidFill>
            </a:endParaRPr>
          </a:p>
          <a:p>
            <a:pPr lvl="1" algn="just"/>
            <a:r>
              <a:rPr lang="es-AR" dirty="0" smtClean="0">
                <a:solidFill>
                  <a:schemeClr val="tx1"/>
                </a:solidFill>
              </a:rPr>
              <a:t>Cita doctrina de la Corte </a:t>
            </a:r>
            <a:r>
              <a:rPr lang="es-AR" dirty="0">
                <a:solidFill>
                  <a:schemeClr val="tx1"/>
                </a:solidFill>
              </a:rPr>
              <a:t>Suprema de Justicia en la causa “</a:t>
            </a:r>
            <a:r>
              <a:rPr lang="es-AR" dirty="0" err="1">
                <a:solidFill>
                  <a:schemeClr val="tx1"/>
                </a:solidFill>
              </a:rPr>
              <a:t>Intercorp</a:t>
            </a:r>
            <a:r>
              <a:rPr lang="es-AR" dirty="0">
                <a:solidFill>
                  <a:schemeClr val="tx1"/>
                </a:solidFill>
              </a:rPr>
              <a:t> S.R.L.” (Fallos 333:935) y </a:t>
            </a:r>
            <a:r>
              <a:rPr lang="es-AR" dirty="0" smtClean="0">
                <a:solidFill>
                  <a:schemeClr val="tx1"/>
                </a:solidFill>
              </a:rPr>
              <a:t>de </a:t>
            </a:r>
            <a:r>
              <a:rPr lang="es-AR" dirty="0">
                <a:solidFill>
                  <a:schemeClr val="tx1"/>
                </a:solidFill>
              </a:rPr>
              <a:t>la Cámara en los autos P-2761-BB1 “</a:t>
            </a:r>
            <a:r>
              <a:rPr lang="es-AR" dirty="0" err="1">
                <a:solidFill>
                  <a:schemeClr val="tx1"/>
                </a:solidFill>
              </a:rPr>
              <a:t>Polimed</a:t>
            </a:r>
            <a:r>
              <a:rPr lang="es-AR" dirty="0">
                <a:solidFill>
                  <a:schemeClr val="tx1"/>
                </a:solidFill>
              </a:rPr>
              <a:t> de Tres Arroyos” (</a:t>
            </a:r>
            <a:r>
              <a:rPr lang="es-AR" dirty="0" err="1">
                <a:solidFill>
                  <a:schemeClr val="tx1"/>
                </a:solidFill>
              </a:rPr>
              <a:t>sent</a:t>
            </a:r>
            <a:r>
              <a:rPr lang="es-AR" dirty="0">
                <a:solidFill>
                  <a:schemeClr val="tx1"/>
                </a:solidFill>
              </a:rPr>
              <a:t>. de 4-10-2011) y P-2566-MP2 “</a:t>
            </a:r>
            <a:r>
              <a:rPr lang="es-AR" dirty="0" err="1">
                <a:solidFill>
                  <a:schemeClr val="tx1"/>
                </a:solidFill>
              </a:rPr>
              <a:t>Hiller</a:t>
            </a:r>
            <a:r>
              <a:rPr lang="es-AR" dirty="0">
                <a:solidFill>
                  <a:schemeClr val="tx1"/>
                </a:solidFill>
              </a:rPr>
              <a:t> S.A.” (</a:t>
            </a:r>
            <a:r>
              <a:rPr lang="es-AR" dirty="0" err="1">
                <a:solidFill>
                  <a:schemeClr val="tx1"/>
                </a:solidFill>
              </a:rPr>
              <a:t>sent</a:t>
            </a:r>
            <a:r>
              <a:rPr lang="es-AR" dirty="0">
                <a:solidFill>
                  <a:schemeClr val="tx1"/>
                </a:solidFill>
              </a:rPr>
              <a:t>. de 5-7-2011) [cfr. providencia electrónica del 22-3-2019].</a:t>
            </a:r>
            <a:endParaRPr lang="es-AR" dirty="0" smtClean="0">
              <a:solidFill>
                <a:schemeClr val="tx1"/>
              </a:solidFill>
            </a:endParaRPr>
          </a:p>
          <a:p>
            <a:pPr algn="just"/>
            <a:endParaRPr lang="es-AR"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144435079"/>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707950"/>
            <a:ext cx="6589199" cy="1280890"/>
          </a:xfrm>
        </p:spPr>
        <p:txBody>
          <a:bodyPr>
            <a:normAutofit/>
          </a:bodyPr>
          <a:lstStyle/>
          <a:p>
            <a:pPr algn="ctr"/>
            <a:r>
              <a:rPr lang="es-AR" sz="2800" cap="small" dirty="0" smtClean="0">
                <a:solidFill>
                  <a:schemeClr val="tx1"/>
                </a:solidFill>
              </a:rPr>
              <a:t>Costas</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u="sng" dirty="0">
                <a:solidFill>
                  <a:schemeClr val="tx1"/>
                </a:solidFill>
              </a:rPr>
              <a:t>Acuerdo de pago. Codeudor que no fue parte.</a:t>
            </a:r>
            <a:endParaRPr lang="es-AR" u="sng" dirty="0" smtClean="0">
              <a:solidFill>
                <a:schemeClr val="tx1"/>
              </a:solidFill>
            </a:endParaRPr>
          </a:p>
          <a:p>
            <a:pPr algn="just"/>
            <a:r>
              <a:rPr lang="es-AR" dirty="0">
                <a:solidFill>
                  <a:schemeClr val="tx1"/>
                </a:solidFill>
              </a:rPr>
              <a:t>Causa Nº 24844-P CCALP “Fisco de la Provincia de Buenos Aires C/ Clínica Estrada S.A. y otros S/ apremio provincial”, </a:t>
            </a:r>
            <a:r>
              <a:rPr lang="es-AR" dirty="0" err="1">
                <a:solidFill>
                  <a:schemeClr val="tx1"/>
                </a:solidFill>
              </a:rPr>
              <a:t>sent</a:t>
            </a:r>
            <a:r>
              <a:rPr lang="es-AR" dirty="0">
                <a:solidFill>
                  <a:schemeClr val="tx1"/>
                </a:solidFill>
              </a:rPr>
              <a:t>. del </a:t>
            </a:r>
            <a:r>
              <a:rPr lang="es-AR" dirty="0" smtClean="0">
                <a:solidFill>
                  <a:schemeClr val="tx1"/>
                </a:solidFill>
              </a:rPr>
              <a:t>18/06/2024</a:t>
            </a:r>
          </a:p>
          <a:p>
            <a:pPr algn="just"/>
            <a:r>
              <a:rPr lang="es-AR" dirty="0">
                <a:solidFill>
                  <a:schemeClr val="tx1"/>
                </a:solidFill>
              </a:rPr>
              <a:t>Acuerdo de pago celebrado entre un codeudor y el Fisco, </a:t>
            </a:r>
            <a:r>
              <a:rPr lang="es-AR" dirty="0" err="1" smtClean="0">
                <a:solidFill>
                  <a:schemeClr val="tx1"/>
                </a:solidFill>
              </a:rPr>
              <a:t>JuCA</a:t>
            </a:r>
            <a:r>
              <a:rPr lang="es-AR" dirty="0" smtClean="0">
                <a:solidFill>
                  <a:schemeClr val="tx1"/>
                </a:solidFill>
              </a:rPr>
              <a:t> 1 LZ </a:t>
            </a:r>
            <a:r>
              <a:rPr lang="es-AR" dirty="0">
                <a:solidFill>
                  <a:schemeClr val="tx1"/>
                </a:solidFill>
              </a:rPr>
              <a:t>declara </a:t>
            </a:r>
            <a:r>
              <a:rPr lang="es-AR" dirty="0" smtClean="0">
                <a:solidFill>
                  <a:schemeClr val="tx1"/>
                </a:solidFill>
              </a:rPr>
              <a:t>abstracto el tratamiento </a:t>
            </a:r>
            <a:r>
              <a:rPr lang="es-AR" dirty="0">
                <a:solidFill>
                  <a:schemeClr val="tx1"/>
                </a:solidFill>
              </a:rPr>
              <a:t>e impone las costas en el orden </a:t>
            </a:r>
            <a:r>
              <a:rPr lang="es-AR" dirty="0" smtClean="0">
                <a:solidFill>
                  <a:schemeClr val="tx1"/>
                </a:solidFill>
              </a:rPr>
              <a:t>causado</a:t>
            </a:r>
          </a:p>
          <a:p>
            <a:pPr algn="just"/>
            <a:r>
              <a:rPr lang="es-AR" dirty="0">
                <a:solidFill>
                  <a:schemeClr val="tx1"/>
                </a:solidFill>
              </a:rPr>
              <a:t>Otro codeudor, que no suscribió el acuerdo, apela y solicita que se traten las excepciones y se impongan las costas al </a:t>
            </a:r>
            <a:r>
              <a:rPr lang="es-AR" dirty="0" smtClean="0">
                <a:solidFill>
                  <a:schemeClr val="tx1"/>
                </a:solidFill>
              </a:rPr>
              <a:t>vencido.</a:t>
            </a:r>
          </a:p>
          <a:p>
            <a:pPr algn="just"/>
            <a:r>
              <a:rPr lang="es-AR" dirty="0" smtClean="0">
                <a:solidFill>
                  <a:schemeClr val="tx1"/>
                </a:solidFill>
              </a:rPr>
              <a:t>CCALP rechaza el recurso citando precedentes anteriores, confirmando el decisorio de grado.</a:t>
            </a:r>
            <a:endParaRPr lang="es-AR"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2332347235"/>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620688"/>
            <a:ext cx="6589199" cy="1280890"/>
          </a:xfrm>
        </p:spPr>
        <p:txBody>
          <a:bodyPr>
            <a:normAutofit/>
          </a:bodyPr>
          <a:lstStyle/>
          <a:p>
            <a:pPr algn="ctr"/>
            <a:r>
              <a:rPr lang="es-419" sz="2800" cap="small" dirty="0" smtClean="0">
                <a:solidFill>
                  <a:schemeClr val="tx1"/>
                </a:solidFill>
              </a:rPr>
              <a:t>Fuero competente</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fontScale="92500" lnSpcReduction="10000"/>
          </a:bodyPr>
          <a:lstStyle/>
          <a:p>
            <a:pPr algn="just"/>
            <a:endParaRPr lang="es-AR" dirty="0" smtClean="0">
              <a:solidFill>
                <a:schemeClr val="tx1"/>
              </a:solidFill>
            </a:endParaRPr>
          </a:p>
          <a:p>
            <a:pPr algn="just"/>
            <a:r>
              <a:rPr lang="es-AR" sz="1900" dirty="0" smtClean="0">
                <a:solidFill>
                  <a:schemeClr val="tx1"/>
                </a:solidFill>
              </a:rPr>
              <a:t>SCBA, causa </a:t>
            </a:r>
            <a:r>
              <a:rPr lang="es-AR" sz="1900" dirty="0">
                <a:solidFill>
                  <a:schemeClr val="tx1"/>
                </a:solidFill>
              </a:rPr>
              <a:t>B.78.721 "Fisco </a:t>
            </a:r>
            <a:r>
              <a:rPr lang="es-AR" sz="1900" dirty="0" err="1">
                <a:solidFill>
                  <a:schemeClr val="tx1"/>
                </a:solidFill>
              </a:rPr>
              <a:t>Pcia</a:t>
            </a:r>
            <a:r>
              <a:rPr lang="es-AR" sz="1900" dirty="0">
                <a:solidFill>
                  <a:schemeClr val="tx1"/>
                </a:solidFill>
              </a:rPr>
              <a:t>. </a:t>
            </a:r>
            <a:r>
              <a:rPr lang="es-AR" sz="1900" dirty="0" smtClean="0">
                <a:solidFill>
                  <a:schemeClr val="tx1"/>
                </a:solidFill>
              </a:rPr>
              <a:t>Bs. As. </a:t>
            </a:r>
            <a:r>
              <a:rPr lang="es-AR" sz="1900" dirty="0">
                <a:solidFill>
                  <a:schemeClr val="tx1"/>
                </a:solidFill>
              </a:rPr>
              <a:t>C/ Rivero Ana Irene S/ apremio </a:t>
            </a:r>
            <a:r>
              <a:rPr lang="es-AR" sz="1900" dirty="0" smtClean="0">
                <a:solidFill>
                  <a:schemeClr val="tx1"/>
                </a:solidFill>
              </a:rPr>
              <a:t>-</a:t>
            </a:r>
            <a:r>
              <a:rPr lang="es-AR" sz="1900" dirty="0">
                <a:solidFill>
                  <a:schemeClr val="tx1"/>
                </a:solidFill>
              </a:rPr>
              <a:t>cuestión de </a:t>
            </a:r>
            <a:r>
              <a:rPr lang="es-AR" sz="1900" dirty="0" err="1" smtClean="0">
                <a:solidFill>
                  <a:schemeClr val="tx1"/>
                </a:solidFill>
              </a:rPr>
              <a:t>comp</a:t>
            </a:r>
            <a:r>
              <a:rPr lang="es-AR" sz="1900" dirty="0" err="1">
                <a:solidFill>
                  <a:schemeClr val="tx1"/>
                </a:solidFill>
              </a:rPr>
              <a:t>.</a:t>
            </a:r>
            <a:r>
              <a:rPr lang="es-AR" sz="1900" dirty="0" smtClean="0">
                <a:solidFill>
                  <a:schemeClr val="tx1"/>
                </a:solidFill>
              </a:rPr>
              <a:t> </a:t>
            </a:r>
            <a:r>
              <a:rPr lang="es-AR" sz="1900" dirty="0">
                <a:solidFill>
                  <a:schemeClr val="tx1"/>
                </a:solidFill>
              </a:rPr>
              <a:t>art. 7 ley 12.008-" </a:t>
            </a:r>
            <a:r>
              <a:rPr lang="es-AR" sz="1900" dirty="0" smtClean="0">
                <a:solidFill>
                  <a:schemeClr val="tx1"/>
                </a:solidFill>
              </a:rPr>
              <a:t>res. </a:t>
            </a:r>
            <a:r>
              <a:rPr lang="es-AR" sz="1900" dirty="0">
                <a:solidFill>
                  <a:schemeClr val="tx1"/>
                </a:solidFill>
              </a:rPr>
              <a:t>de fecha </a:t>
            </a:r>
            <a:r>
              <a:rPr lang="es-AR" sz="1900" dirty="0" smtClean="0">
                <a:solidFill>
                  <a:schemeClr val="tx1"/>
                </a:solidFill>
              </a:rPr>
              <a:t>19/04/2024</a:t>
            </a:r>
            <a:r>
              <a:rPr lang="es-AR" dirty="0" smtClean="0">
                <a:solidFill>
                  <a:schemeClr val="tx1"/>
                </a:solidFill>
              </a:rPr>
              <a:t>:</a:t>
            </a:r>
          </a:p>
          <a:p>
            <a:pPr lvl="1" algn="just"/>
            <a:r>
              <a:rPr lang="es-ES" dirty="0" smtClean="0">
                <a:solidFill>
                  <a:schemeClr val="tx1"/>
                </a:solidFill>
              </a:rPr>
              <a:t>Fuero contencioso administrativo: </a:t>
            </a:r>
            <a:r>
              <a:rPr lang="es-AR" dirty="0">
                <a:solidFill>
                  <a:schemeClr val="tx1"/>
                </a:solidFill>
              </a:rPr>
              <a:t>les corresponde resolver en materia de ejecuciones tributarias provinciales </a:t>
            </a:r>
            <a:r>
              <a:rPr lang="es-AR" dirty="0" smtClean="0">
                <a:solidFill>
                  <a:schemeClr val="tx1"/>
                </a:solidFill>
              </a:rPr>
              <a:t>iniciadas </a:t>
            </a:r>
            <a:r>
              <a:rPr lang="es-AR" dirty="0">
                <a:solidFill>
                  <a:schemeClr val="tx1"/>
                </a:solidFill>
              </a:rPr>
              <a:t>por vía de </a:t>
            </a:r>
            <a:r>
              <a:rPr lang="es-AR" dirty="0" smtClean="0">
                <a:solidFill>
                  <a:schemeClr val="tx1"/>
                </a:solidFill>
              </a:rPr>
              <a:t>apremio (art. 2, inciso 8, CPCA, art. 3 Dto. Ley 9122/78).</a:t>
            </a:r>
          </a:p>
          <a:p>
            <a:pPr lvl="1" algn="just"/>
            <a:r>
              <a:rPr lang="es-AR" dirty="0" smtClean="0">
                <a:solidFill>
                  <a:schemeClr val="tx1"/>
                </a:solidFill>
              </a:rPr>
              <a:t>Fuero Civil y Comercial o Juzgados </a:t>
            </a:r>
            <a:r>
              <a:rPr lang="es-AR" dirty="0">
                <a:solidFill>
                  <a:schemeClr val="tx1"/>
                </a:solidFill>
              </a:rPr>
              <a:t>de Paz: les corresponde resolver en </a:t>
            </a:r>
            <a:r>
              <a:rPr lang="es-AR" dirty="0" smtClean="0">
                <a:solidFill>
                  <a:schemeClr val="tx1"/>
                </a:solidFill>
              </a:rPr>
              <a:t>juicios </a:t>
            </a:r>
            <a:r>
              <a:rPr lang="es-AR" dirty="0">
                <a:solidFill>
                  <a:schemeClr val="tx1"/>
                </a:solidFill>
              </a:rPr>
              <a:t>de apremio provinciales de naturaleza no tributaria y los juicios de apremio que promuevan las </a:t>
            </a:r>
            <a:r>
              <a:rPr lang="es-AR" dirty="0" smtClean="0">
                <a:solidFill>
                  <a:schemeClr val="tx1"/>
                </a:solidFill>
              </a:rPr>
              <a:t>municipalidades (art. </a:t>
            </a:r>
            <a:r>
              <a:rPr lang="es-AR" dirty="0">
                <a:solidFill>
                  <a:schemeClr val="tx1"/>
                </a:solidFill>
              </a:rPr>
              <a:t>3 Dto. Ley 9122/78</a:t>
            </a:r>
            <a:r>
              <a:rPr lang="es-AR" dirty="0" smtClean="0">
                <a:solidFill>
                  <a:schemeClr val="tx1"/>
                </a:solidFill>
              </a:rPr>
              <a:t>).</a:t>
            </a:r>
          </a:p>
          <a:p>
            <a:pPr algn="just"/>
            <a:r>
              <a:rPr lang="es-AR" sz="1900" dirty="0" smtClean="0">
                <a:solidFill>
                  <a:schemeClr val="tx1"/>
                </a:solidFill>
              </a:rPr>
              <a:t>SCBA, causa </a:t>
            </a:r>
            <a:r>
              <a:rPr lang="es-AR" sz="1900" dirty="0">
                <a:solidFill>
                  <a:schemeClr val="tx1"/>
                </a:solidFill>
              </a:rPr>
              <a:t>B. 75.086 “Fisco de la </a:t>
            </a:r>
            <a:r>
              <a:rPr lang="es-AR" sz="1900" dirty="0" err="1" smtClean="0">
                <a:solidFill>
                  <a:schemeClr val="tx1"/>
                </a:solidFill>
              </a:rPr>
              <a:t>Pcia</a:t>
            </a:r>
            <a:r>
              <a:rPr lang="es-AR" sz="1900" dirty="0" smtClean="0">
                <a:solidFill>
                  <a:schemeClr val="tx1"/>
                </a:solidFill>
              </a:rPr>
              <a:t>. de Bs. As. </a:t>
            </a:r>
            <a:r>
              <a:rPr lang="es-AR" sz="1900" dirty="0">
                <a:solidFill>
                  <a:schemeClr val="tx1"/>
                </a:solidFill>
              </a:rPr>
              <a:t>c/ </a:t>
            </a:r>
            <a:r>
              <a:rPr lang="es-AR" sz="1900" dirty="0" err="1">
                <a:solidFill>
                  <a:schemeClr val="tx1"/>
                </a:solidFill>
              </a:rPr>
              <a:t>Madersol</a:t>
            </a:r>
            <a:r>
              <a:rPr lang="es-AR" sz="1900" dirty="0">
                <a:solidFill>
                  <a:schemeClr val="tx1"/>
                </a:solidFill>
              </a:rPr>
              <a:t> S.A.” (res. del 11-VII-2018</a:t>
            </a:r>
            <a:r>
              <a:rPr lang="es-AR" sz="1900" dirty="0" smtClean="0">
                <a:solidFill>
                  <a:schemeClr val="tx1"/>
                </a:solidFill>
              </a:rPr>
              <a:t>): </a:t>
            </a:r>
          </a:p>
          <a:p>
            <a:pPr lvl="1" algn="just"/>
            <a:r>
              <a:rPr lang="es-AR" dirty="0" smtClean="0">
                <a:solidFill>
                  <a:schemeClr val="tx1"/>
                </a:solidFill>
              </a:rPr>
              <a:t>Ejecución de multa por C.O.T., competencia del fuero contencioso administrativo</a:t>
            </a:r>
          </a:p>
          <a:p>
            <a:pPr algn="just"/>
            <a:endParaRPr lang="es-ES" sz="1800" dirty="0" smtClean="0">
              <a:solidFill>
                <a:schemeClr val="tx1"/>
              </a:solidFill>
            </a:endParaRPr>
          </a:p>
          <a:p>
            <a:pPr marL="0" indent="0">
              <a:buNone/>
            </a:pPr>
            <a:endParaRPr lang="es-ES" sz="1600" dirty="0" smtClean="0">
              <a:solidFill>
                <a:schemeClr val="tx1"/>
              </a:solidFill>
            </a:endParaRP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2534915139"/>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75656" y="620688"/>
            <a:ext cx="6589199" cy="1280890"/>
          </a:xfrm>
        </p:spPr>
        <p:txBody>
          <a:bodyPr>
            <a:normAutofit/>
          </a:bodyPr>
          <a:lstStyle/>
          <a:p>
            <a:pPr algn="ctr"/>
            <a:r>
              <a:rPr lang="es-AR" sz="2800" cap="small" dirty="0">
                <a:solidFill>
                  <a:schemeClr val="tx1"/>
                </a:solidFill>
              </a:rPr>
              <a:t>Ley N° 13.406 y su régimen</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endParaRPr lang="es-AR" dirty="0" smtClean="0">
              <a:solidFill>
                <a:schemeClr val="tx1"/>
              </a:solidFill>
            </a:endParaRPr>
          </a:p>
          <a:p>
            <a:pPr algn="just"/>
            <a:r>
              <a:rPr lang="es-AR" u="sng" dirty="0" smtClean="0">
                <a:solidFill>
                  <a:schemeClr val="tx1"/>
                </a:solidFill>
              </a:rPr>
              <a:t>Providencias impugnables ante la Cámara</a:t>
            </a:r>
            <a:r>
              <a:rPr lang="es-AR" dirty="0" smtClean="0">
                <a:solidFill>
                  <a:schemeClr val="tx1"/>
                </a:solidFill>
              </a:rPr>
              <a:t>:</a:t>
            </a:r>
          </a:p>
          <a:p>
            <a:pPr algn="just"/>
            <a:r>
              <a:rPr lang="es-AR" u="sng" dirty="0" smtClean="0">
                <a:solidFill>
                  <a:schemeClr val="tx1"/>
                </a:solidFill>
              </a:rPr>
              <a:t>Rechazo </a:t>
            </a:r>
            <a:r>
              <a:rPr lang="es-AR" i="1" u="sng" dirty="0" smtClean="0">
                <a:solidFill>
                  <a:schemeClr val="tx1"/>
                </a:solidFill>
              </a:rPr>
              <a:t>in </a:t>
            </a:r>
            <a:r>
              <a:rPr lang="es-AR" i="1" u="sng" dirty="0" err="1" smtClean="0">
                <a:solidFill>
                  <a:schemeClr val="tx1"/>
                </a:solidFill>
              </a:rPr>
              <a:t>limine</a:t>
            </a:r>
            <a:r>
              <a:rPr lang="es-AR" i="1" u="sng" dirty="0" smtClean="0">
                <a:solidFill>
                  <a:schemeClr val="tx1"/>
                </a:solidFill>
              </a:rPr>
              <a:t> </a:t>
            </a:r>
            <a:r>
              <a:rPr lang="es-AR" u="sng" dirty="0" smtClean="0">
                <a:solidFill>
                  <a:schemeClr val="tx1"/>
                </a:solidFill>
              </a:rPr>
              <a:t>de la ejecución</a:t>
            </a:r>
            <a:r>
              <a:rPr lang="es-AR" dirty="0" smtClean="0">
                <a:solidFill>
                  <a:schemeClr val="tx1"/>
                </a:solidFill>
              </a:rPr>
              <a:t>:</a:t>
            </a:r>
          </a:p>
          <a:p>
            <a:pPr lvl="1" algn="just"/>
            <a:r>
              <a:rPr lang="es-AR" dirty="0" smtClean="0">
                <a:solidFill>
                  <a:schemeClr val="tx1"/>
                </a:solidFill>
              </a:rPr>
              <a:t>CCALP, causa </a:t>
            </a:r>
            <a:r>
              <a:rPr lang="es-AR" dirty="0">
                <a:solidFill>
                  <a:schemeClr val="tx1"/>
                </a:solidFill>
              </a:rPr>
              <a:t>Nº 15657, </a:t>
            </a:r>
            <a:r>
              <a:rPr lang="es-AR" dirty="0" smtClean="0">
                <a:solidFill>
                  <a:schemeClr val="tx1"/>
                </a:solidFill>
              </a:rPr>
              <a:t>autos </a:t>
            </a:r>
            <a:r>
              <a:rPr lang="es-AR" dirty="0">
                <a:solidFill>
                  <a:schemeClr val="tx1"/>
                </a:solidFill>
              </a:rPr>
              <a:t>“Fisco de la Provincia de Buenos Aires c/ Lavadero de Lanas el Triunfo SACIFIA s/apremio provincial”, de fecha 5/08/2014</a:t>
            </a:r>
          </a:p>
          <a:p>
            <a:pPr lvl="1" algn="just"/>
            <a:r>
              <a:rPr lang="es-ES" dirty="0" smtClean="0">
                <a:solidFill>
                  <a:schemeClr val="tx1"/>
                </a:solidFill>
              </a:rPr>
              <a:t>CCALP, causa </a:t>
            </a:r>
            <a:r>
              <a:rPr lang="es-ES" dirty="0">
                <a:solidFill>
                  <a:schemeClr val="tx1"/>
                </a:solidFill>
              </a:rPr>
              <a:t>nº 13.902, “Fisco de la Prov. de bs. As. c/ </a:t>
            </a:r>
            <a:r>
              <a:rPr lang="es-ES" dirty="0" err="1">
                <a:solidFill>
                  <a:schemeClr val="tx1"/>
                </a:solidFill>
              </a:rPr>
              <a:t>Echalecu</a:t>
            </a:r>
            <a:r>
              <a:rPr lang="es-ES" dirty="0">
                <a:solidFill>
                  <a:schemeClr val="tx1"/>
                </a:solidFill>
              </a:rPr>
              <a:t> Goyeneche Alberto Eduardo s/ apremio”, res. del </a:t>
            </a:r>
            <a:r>
              <a:rPr lang="es-ES" dirty="0" smtClean="0">
                <a:solidFill>
                  <a:schemeClr val="tx1"/>
                </a:solidFill>
              </a:rPr>
              <a:t>19/03/2013</a:t>
            </a:r>
          </a:p>
          <a:p>
            <a:pPr algn="just"/>
            <a:r>
              <a:rPr lang="es-ES" sz="1800" u="sng" dirty="0" smtClean="0">
                <a:solidFill>
                  <a:schemeClr val="tx1"/>
                </a:solidFill>
              </a:rPr>
              <a:t>Caducidad de instancia</a:t>
            </a:r>
            <a:r>
              <a:rPr lang="es-ES" sz="1800" dirty="0" smtClean="0">
                <a:solidFill>
                  <a:schemeClr val="tx1"/>
                </a:solidFill>
              </a:rPr>
              <a:t>:</a:t>
            </a:r>
          </a:p>
          <a:p>
            <a:pPr lvl="1" algn="just"/>
            <a:r>
              <a:rPr lang="es-AR" dirty="0" smtClean="0">
                <a:solidFill>
                  <a:schemeClr val="tx1"/>
                </a:solidFill>
              </a:rPr>
              <a:t>CCALP, causa </a:t>
            </a:r>
            <a:r>
              <a:rPr lang="es-AR" dirty="0">
                <a:solidFill>
                  <a:schemeClr val="tx1"/>
                </a:solidFill>
              </a:rPr>
              <a:t>24604 “Fisco de la Provincia de Buenos Aires c/ Giles </a:t>
            </a:r>
            <a:r>
              <a:rPr lang="es-AR" dirty="0" smtClean="0">
                <a:solidFill>
                  <a:schemeClr val="tx1"/>
                </a:solidFill>
              </a:rPr>
              <a:t>Luis </a:t>
            </a:r>
            <a:r>
              <a:rPr lang="es-AR" dirty="0">
                <a:solidFill>
                  <a:schemeClr val="tx1"/>
                </a:solidFill>
              </a:rPr>
              <a:t>Alberto y otro/a s/ apremio provincial”, res. del 19/09/2019</a:t>
            </a:r>
            <a:endParaRPr lang="es-ES" sz="1400" dirty="0" smtClean="0">
              <a:solidFill>
                <a:schemeClr val="tx1"/>
              </a:solidFill>
            </a:endParaRP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135590646"/>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335645" y="679797"/>
            <a:ext cx="6589199" cy="1280890"/>
          </a:xfrm>
        </p:spPr>
        <p:txBody>
          <a:bodyPr>
            <a:normAutofit/>
          </a:bodyPr>
          <a:lstStyle/>
          <a:p>
            <a:pPr algn="ctr"/>
            <a:r>
              <a:rPr lang="es-AR" sz="2800" cap="small" dirty="0" smtClean="0">
                <a:solidFill>
                  <a:schemeClr val="tx1"/>
                </a:solidFill>
              </a:rPr>
              <a:t>Cuestiones particulares de la Ley 13.406</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endParaRPr lang="es-AR" dirty="0" smtClean="0">
              <a:solidFill>
                <a:schemeClr val="tx1"/>
              </a:solidFill>
            </a:endParaRPr>
          </a:p>
          <a:p>
            <a:pPr algn="just"/>
            <a:r>
              <a:rPr lang="es-AR" dirty="0" smtClean="0">
                <a:solidFill>
                  <a:schemeClr val="tx1"/>
                </a:solidFill>
              </a:rPr>
              <a:t>Tratamiento de cuestiones particulares en la Ley 13.406:</a:t>
            </a:r>
          </a:p>
          <a:p>
            <a:pPr algn="just"/>
            <a:r>
              <a:rPr lang="es-AR" u="sng" dirty="0" smtClean="0">
                <a:solidFill>
                  <a:schemeClr val="tx1"/>
                </a:solidFill>
              </a:rPr>
              <a:t>Rechazo </a:t>
            </a:r>
            <a:r>
              <a:rPr lang="es-AR" i="1" u="sng" dirty="0" smtClean="0">
                <a:solidFill>
                  <a:schemeClr val="tx1"/>
                </a:solidFill>
              </a:rPr>
              <a:t>in </a:t>
            </a:r>
            <a:r>
              <a:rPr lang="es-AR" i="1" u="sng" dirty="0" err="1" smtClean="0">
                <a:solidFill>
                  <a:schemeClr val="tx1"/>
                </a:solidFill>
              </a:rPr>
              <a:t>limine</a:t>
            </a:r>
            <a:r>
              <a:rPr lang="es-AR" i="1" u="sng" dirty="0" smtClean="0">
                <a:solidFill>
                  <a:schemeClr val="tx1"/>
                </a:solidFill>
              </a:rPr>
              <a:t> </a:t>
            </a:r>
            <a:r>
              <a:rPr lang="es-AR" u="sng" dirty="0" smtClean="0">
                <a:solidFill>
                  <a:schemeClr val="tx1"/>
                </a:solidFill>
              </a:rPr>
              <a:t>de la ejecución</a:t>
            </a:r>
            <a:r>
              <a:rPr lang="es-AR" dirty="0" smtClean="0">
                <a:solidFill>
                  <a:schemeClr val="tx1"/>
                </a:solidFill>
              </a:rPr>
              <a:t>:</a:t>
            </a:r>
          </a:p>
          <a:p>
            <a:pPr algn="just"/>
            <a:r>
              <a:rPr lang="es-ES" dirty="0" smtClean="0">
                <a:solidFill>
                  <a:schemeClr val="tx1"/>
                </a:solidFill>
              </a:rPr>
              <a:t>CCALP, causa </a:t>
            </a:r>
            <a:r>
              <a:rPr lang="es-ES" dirty="0">
                <a:solidFill>
                  <a:schemeClr val="tx1"/>
                </a:solidFill>
              </a:rPr>
              <a:t>Nº </a:t>
            </a:r>
            <a:r>
              <a:rPr lang="es-ES" dirty="0" smtClean="0">
                <a:solidFill>
                  <a:schemeClr val="tx1"/>
                </a:solidFill>
              </a:rPr>
              <a:t>25793-E, “</a:t>
            </a:r>
            <a:r>
              <a:rPr lang="es-ES" dirty="0">
                <a:solidFill>
                  <a:schemeClr val="tx1"/>
                </a:solidFill>
              </a:rPr>
              <a:t>Fisco de la </a:t>
            </a:r>
            <a:r>
              <a:rPr lang="es-ES" dirty="0" err="1" smtClean="0">
                <a:solidFill>
                  <a:schemeClr val="tx1"/>
                </a:solidFill>
              </a:rPr>
              <a:t>Pcia</a:t>
            </a:r>
            <a:r>
              <a:rPr lang="es-ES" dirty="0" smtClean="0">
                <a:solidFill>
                  <a:schemeClr val="tx1"/>
                </a:solidFill>
              </a:rPr>
              <a:t>. Bs. As. </a:t>
            </a:r>
            <a:r>
              <a:rPr lang="es-ES" dirty="0">
                <a:solidFill>
                  <a:schemeClr val="tx1"/>
                </a:solidFill>
              </a:rPr>
              <a:t>C/ </a:t>
            </a:r>
            <a:r>
              <a:rPr lang="es-ES" dirty="0" err="1">
                <a:solidFill>
                  <a:schemeClr val="tx1"/>
                </a:solidFill>
              </a:rPr>
              <a:t>Bertora</a:t>
            </a:r>
            <a:r>
              <a:rPr lang="es-ES" dirty="0">
                <a:solidFill>
                  <a:schemeClr val="tx1"/>
                </a:solidFill>
              </a:rPr>
              <a:t> Ricardo Jorge y otro/a s/ apremio </a:t>
            </a:r>
            <a:r>
              <a:rPr lang="es-ES" dirty="0" err="1" smtClean="0">
                <a:solidFill>
                  <a:schemeClr val="tx1"/>
                </a:solidFill>
              </a:rPr>
              <a:t>pcial</a:t>
            </a:r>
            <a:r>
              <a:rPr lang="es-ES" dirty="0" smtClean="0">
                <a:solidFill>
                  <a:schemeClr val="tx1"/>
                </a:solidFill>
              </a:rPr>
              <a:t>.”, </a:t>
            </a:r>
            <a:r>
              <a:rPr lang="es-ES" dirty="0">
                <a:solidFill>
                  <a:schemeClr val="tx1"/>
                </a:solidFill>
              </a:rPr>
              <a:t>res. del </a:t>
            </a:r>
            <a:r>
              <a:rPr lang="es-ES" dirty="0" smtClean="0">
                <a:solidFill>
                  <a:schemeClr val="tx1"/>
                </a:solidFill>
              </a:rPr>
              <a:t>13/08/2020</a:t>
            </a:r>
          </a:p>
          <a:p>
            <a:pPr lvl="1" algn="just"/>
            <a:r>
              <a:rPr lang="es-AR" dirty="0">
                <a:solidFill>
                  <a:schemeClr val="tx1"/>
                </a:solidFill>
              </a:rPr>
              <a:t>JUCA 1 de Lomas de Zamora rechaza </a:t>
            </a:r>
            <a:r>
              <a:rPr lang="es-AR" i="1" dirty="0">
                <a:solidFill>
                  <a:schemeClr val="tx1"/>
                </a:solidFill>
              </a:rPr>
              <a:t>in </a:t>
            </a:r>
            <a:r>
              <a:rPr lang="es-AR" i="1" dirty="0" err="1">
                <a:solidFill>
                  <a:schemeClr val="tx1"/>
                </a:solidFill>
              </a:rPr>
              <a:t>limine</a:t>
            </a:r>
            <a:r>
              <a:rPr lang="es-AR" i="1" dirty="0">
                <a:solidFill>
                  <a:schemeClr val="tx1"/>
                </a:solidFill>
              </a:rPr>
              <a:t> </a:t>
            </a:r>
            <a:r>
              <a:rPr lang="es-AR" dirty="0">
                <a:solidFill>
                  <a:schemeClr val="tx1"/>
                </a:solidFill>
              </a:rPr>
              <a:t>la acción promovida por la ausencia uno de los requisitos establecidos en los artículos 7 y 24 de la ley </a:t>
            </a:r>
            <a:r>
              <a:rPr lang="es-AR" dirty="0" smtClean="0">
                <a:solidFill>
                  <a:schemeClr val="tx1"/>
                </a:solidFill>
              </a:rPr>
              <a:t>13.406</a:t>
            </a:r>
          </a:p>
          <a:p>
            <a:pPr lvl="1" algn="just"/>
            <a:r>
              <a:rPr lang="es-AR" dirty="0" smtClean="0">
                <a:solidFill>
                  <a:schemeClr val="tx1"/>
                </a:solidFill>
              </a:rPr>
              <a:t>La </a:t>
            </a:r>
            <a:r>
              <a:rPr lang="es-AR" dirty="0">
                <a:solidFill>
                  <a:schemeClr val="tx1"/>
                </a:solidFill>
              </a:rPr>
              <a:t>CCALP revoca la resolución y hace lugar al recurso del </a:t>
            </a:r>
            <a:r>
              <a:rPr lang="es-AR" dirty="0" smtClean="0">
                <a:solidFill>
                  <a:schemeClr val="tx1"/>
                </a:solidFill>
              </a:rPr>
              <a:t>Fisco, no </a:t>
            </a:r>
            <a:r>
              <a:rPr lang="es-AR" dirty="0">
                <a:solidFill>
                  <a:schemeClr val="tx1"/>
                </a:solidFill>
              </a:rPr>
              <a:t>escapa a su valoración la defectuosa presentación del </a:t>
            </a:r>
            <a:r>
              <a:rPr lang="es-AR" dirty="0" smtClean="0">
                <a:solidFill>
                  <a:schemeClr val="tx1"/>
                </a:solidFill>
              </a:rPr>
              <a:t>demandante</a:t>
            </a:r>
            <a:r>
              <a:rPr lang="es-AR" dirty="0">
                <a:solidFill>
                  <a:schemeClr val="tx1"/>
                </a:solidFill>
              </a:rPr>
              <a:t>, </a:t>
            </a:r>
            <a:r>
              <a:rPr lang="es-AR" dirty="0" smtClean="0">
                <a:solidFill>
                  <a:schemeClr val="tx1"/>
                </a:solidFill>
              </a:rPr>
              <a:t>pero puede enmendar </a:t>
            </a:r>
            <a:r>
              <a:rPr lang="es-AR" dirty="0">
                <a:solidFill>
                  <a:schemeClr val="tx1"/>
                </a:solidFill>
              </a:rPr>
              <a:t>sus errores de proposición antes de trabar el proceso de apremio con el mandamiento de intimación de pago</a:t>
            </a:r>
            <a:endParaRPr lang="es-ES" dirty="0">
              <a:solidFill>
                <a:schemeClr val="tx1"/>
              </a:solidFill>
            </a:endParaRP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3245846433"/>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692696"/>
            <a:ext cx="6589199" cy="1212304"/>
          </a:xfrm>
        </p:spPr>
        <p:txBody>
          <a:bodyPr>
            <a:normAutofit/>
          </a:bodyPr>
          <a:lstStyle/>
          <a:p>
            <a:pPr algn="ctr"/>
            <a:r>
              <a:rPr lang="es-AR" sz="2800" cap="small" dirty="0">
                <a:solidFill>
                  <a:schemeClr val="tx1"/>
                </a:solidFill>
              </a:rPr>
              <a:t>Cuestiones particulares de la Ley 13.406</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endParaRPr lang="es-AR" dirty="0" smtClean="0">
              <a:solidFill>
                <a:schemeClr val="tx1"/>
              </a:solidFill>
            </a:endParaRPr>
          </a:p>
          <a:p>
            <a:pPr algn="just"/>
            <a:r>
              <a:rPr lang="es-AR" dirty="0" smtClean="0">
                <a:solidFill>
                  <a:schemeClr val="tx1"/>
                </a:solidFill>
              </a:rPr>
              <a:t>Tratamiento de cuestiones particulares en la Ley 13.406:</a:t>
            </a:r>
          </a:p>
          <a:p>
            <a:pPr algn="just"/>
            <a:r>
              <a:rPr lang="es-AR" u="sng" dirty="0" smtClean="0">
                <a:solidFill>
                  <a:schemeClr val="tx1"/>
                </a:solidFill>
              </a:rPr>
              <a:t>Rechazo </a:t>
            </a:r>
            <a:r>
              <a:rPr lang="es-AR" i="1" u="sng" dirty="0" smtClean="0">
                <a:solidFill>
                  <a:schemeClr val="tx1"/>
                </a:solidFill>
              </a:rPr>
              <a:t>in </a:t>
            </a:r>
            <a:r>
              <a:rPr lang="es-AR" i="1" u="sng" dirty="0" err="1" smtClean="0">
                <a:solidFill>
                  <a:schemeClr val="tx1"/>
                </a:solidFill>
              </a:rPr>
              <a:t>limine</a:t>
            </a:r>
            <a:r>
              <a:rPr lang="es-AR" i="1" u="sng" dirty="0" smtClean="0">
                <a:solidFill>
                  <a:schemeClr val="tx1"/>
                </a:solidFill>
              </a:rPr>
              <a:t> </a:t>
            </a:r>
            <a:r>
              <a:rPr lang="es-AR" u="sng" dirty="0" smtClean="0">
                <a:solidFill>
                  <a:schemeClr val="tx1"/>
                </a:solidFill>
              </a:rPr>
              <a:t>de la ejecución</a:t>
            </a:r>
            <a:r>
              <a:rPr lang="es-AR" dirty="0" smtClean="0">
                <a:solidFill>
                  <a:schemeClr val="tx1"/>
                </a:solidFill>
              </a:rPr>
              <a:t>:</a:t>
            </a:r>
          </a:p>
          <a:p>
            <a:pPr algn="just"/>
            <a:r>
              <a:rPr lang="es-ES" dirty="0" smtClean="0">
                <a:solidFill>
                  <a:schemeClr val="tx1"/>
                </a:solidFill>
              </a:rPr>
              <a:t>CCALP, causa </a:t>
            </a:r>
            <a:r>
              <a:rPr lang="es-ES" dirty="0">
                <a:solidFill>
                  <a:schemeClr val="tx1"/>
                </a:solidFill>
              </a:rPr>
              <a:t>Nº </a:t>
            </a:r>
            <a:r>
              <a:rPr lang="es-ES" dirty="0" smtClean="0">
                <a:solidFill>
                  <a:schemeClr val="tx1"/>
                </a:solidFill>
              </a:rPr>
              <a:t>25793-E, “</a:t>
            </a:r>
            <a:r>
              <a:rPr lang="es-ES" dirty="0">
                <a:solidFill>
                  <a:schemeClr val="tx1"/>
                </a:solidFill>
              </a:rPr>
              <a:t>Fisco de la </a:t>
            </a:r>
            <a:r>
              <a:rPr lang="es-ES" dirty="0" err="1" smtClean="0">
                <a:solidFill>
                  <a:schemeClr val="tx1"/>
                </a:solidFill>
              </a:rPr>
              <a:t>Pcia</a:t>
            </a:r>
            <a:r>
              <a:rPr lang="es-ES" dirty="0" smtClean="0">
                <a:solidFill>
                  <a:schemeClr val="tx1"/>
                </a:solidFill>
              </a:rPr>
              <a:t>. Bs. As. </a:t>
            </a:r>
            <a:r>
              <a:rPr lang="es-ES" dirty="0">
                <a:solidFill>
                  <a:schemeClr val="tx1"/>
                </a:solidFill>
              </a:rPr>
              <a:t>C/ </a:t>
            </a:r>
            <a:r>
              <a:rPr lang="es-ES" dirty="0" err="1">
                <a:solidFill>
                  <a:schemeClr val="tx1"/>
                </a:solidFill>
              </a:rPr>
              <a:t>Bertora</a:t>
            </a:r>
            <a:r>
              <a:rPr lang="es-ES" dirty="0">
                <a:solidFill>
                  <a:schemeClr val="tx1"/>
                </a:solidFill>
              </a:rPr>
              <a:t> Ricardo Jorge y otro/a s/ apremio </a:t>
            </a:r>
            <a:r>
              <a:rPr lang="es-ES" dirty="0" err="1" smtClean="0">
                <a:solidFill>
                  <a:schemeClr val="tx1"/>
                </a:solidFill>
              </a:rPr>
              <a:t>pcial</a:t>
            </a:r>
            <a:r>
              <a:rPr lang="es-ES" dirty="0" smtClean="0">
                <a:solidFill>
                  <a:schemeClr val="tx1"/>
                </a:solidFill>
              </a:rPr>
              <a:t>.”, </a:t>
            </a:r>
            <a:r>
              <a:rPr lang="es-ES" dirty="0">
                <a:solidFill>
                  <a:schemeClr val="tx1"/>
                </a:solidFill>
              </a:rPr>
              <a:t>res. del </a:t>
            </a:r>
            <a:r>
              <a:rPr lang="es-ES" dirty="0" smtClean="0">
                <a:solidFill>
                  <a:schemeClr val="tx1"/>
                </a:solidFill>
              </a:rPr>
              <a:t>13/08/2020</a:t>
            </a:r>
          </a:p>
          <a:p>
            <a:pPr lvl="1" algn="just"/>
            <a:r>
              <a:rPr lang="es-AR" dirty="0">
                <a:solidFill>
                  <a:schemeClr val="tx1"/>
                </a:solidFill>
              </a:rPr>
              <a:t>JUCA 1 de Lomas de Zamora rechaza </a:t>
            </a:r>
            <a:r>
              <a:rPr lang="es-AR" i="1" dirty="0">
                <a:solidFill>
                  <a:schemeClr val="tx1"/>
                </a:solidFill>
              </a:rPr>
              <a:t>in </a:t>
            </a:r>
            <a:r>
              <a:rPr lang="es-AR" i="1" dirty="0" err="1">
                <a:solidFill>
                  <a:schemeClr val="tx1"/>
                </a:solidFill>
              </a:rPr>
              <a:t>limine</a:t>
            </a:r>
            <a:r>
              <a:rPr lang="es-AR" i="1" dirty="0">
                <a:solidFill>
                  <a:schemeClr val="tx1"/>
                </a:solidFill>
              </a:rPr>
              <a:t> </a:t>
            </a:r>
            <a:r>
              <a:rPr lang="es-AR" dirty="0">
                <a:solidFill>
                  <a:schemeClr val="tx1"/>
                </a:solidFill>
              </a:rPr>
              <a:t>la acción promovida por la ausencia uno de los requisitos establecidos en los artículos 7 y 24 de la ley </a:t>
            </a:r>
            <a:r>
              <a:rPr lang="es-AR" dirty="0" smtClean="0">
                <a:solidFill>
                  <a:schemeClr val="tx1"/>
                </a:solidFill>
              </a:rPr>
              <a:t>13.406</a:t>
            </a:r>
          </a:p>
          <a:p>
            <a:pPr lvl="1" algn="just"/>
            <a:r>
              <a:rPr lang="es-AR" dirty="0" smtClean="0">
                <a:solidFill>
                  <a:schemeClr val="tx1"/>
                </a:solidFill>
              </a:rPr>
              <a:t>La </a:t>
            </a:r>
            <a:r>
              <a:rPr lang="es-AR" dirty="0">
                <a:solidFill>
                  <a:schemeClr val="tx1"/>
                </a:solidFill>
              </a:rPr>
              <a:t>CCALP revoca la resolución y hace lugar al recurso del </a:t>
            </a:r>
            <a:r>
              <a:rPr lang="es-AR" dirty="0" smtClean="0">
                <a:solidFill>
                  <a:schemeClr val="tx1"/>
                </a:solidFill>
              </a:rPr>
              <a:t>Fisco, no </a:t>
            </a:r>
            <a:r>
              <a:rPr lang="es-AR" dirty="0">
                <a:solidFill>
                  <a:schemeClr val="tx1"/>
                </a:solidFill>
              </a:rPr>
              <a:t>escapa a su valoración la defectuosa presentación del </a:t>
            </a:r>
            <a:r>
              <a:rPr lang="es-AR" dirty="0" smtClean="0">
                <a:solidFill>
                  <a:schemeClr val="tx1"/>
                </a:solidFill>
              </a:rPr>
              <a:t>demandante</a:t>
            </a:r>
            <a:r>
              <a:rPr lang="es-AR" dirty="0">
                <a:solidFill>
                  <a:schemeClr val="tx1"/>
                </a:solidFill>
              </a:rPr>
              <a:t>, </a:t>
            </a:r>
            <a:r>
              <a:rPr lang="es-AR" dirty="0" smtClean="0">
                <a:solidFill>
                  <a:schemeClr val="tx1"/>
                </a:solidFill>
              </a:rPr>
              <a:t>pero puede enmendar </a:t>
            </a:r>
            <a:r>
              <a:rPr lang="es-AR" dirty="0">
                <a:solidFill>
                  <a:schemeClr val="tx1"/>
                </a:solidFill>
              </a:rPr>
              <a:t>sus errores de proposición antes de trabar el proceso de apremio con el mandamiento de intimación de pago</a:t>
            </a:r>
            <a:endParaRPr lang="es-ES" dirty="0">
              <a:solidFill>
                <a:schemeClr val="tx1"/>
              </a:solidFill>
            </a:endParaRP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2640329245"/>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620688"/>
            <a:ext cx="6589199" cy="1280890"/>
          </a:xfrm>
        </p:spPr>
        <p:txBody>
          <a:bodyPr>
            <a:normAutofit/>
          </a:bodyPr>
          <a:lstStyle/>
          <a:p>
            <a:pPr algn="ctr"/>
            <a:r>
              <a:rPr lang="es-AR" sz="2800" cap="small" dirty="0">
                <a:solidFill>
                  <a:schemeClr val="tx1"/>
                </a:solidFill>
              </a:rPr>
              <a:t>Cuestiones particulares de la Ley 13.406</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a:bodyPr>
          <a:lstStyle/>
          <a:p>
            <a:pPr algn="just"/>
            <a:r>
              <a:rPr lang="es-AR" dirty="0" smtClean="0">
                <a:solidFill>
                  <a:schemeClr val="tx1"/>
                </a:solidFill>
              </a:rPr>
              <a:t>Tratamiento de cuestiones particulares en la Ley 13.406:</a:t>
            </a:r>
          </a:p>
          <a:p>
            <a:pPr algn="just"/>
            <a:r>
              <a:rPr lang="es-AR" u="sng" dirty="0" smtClean="0">
                <a:solidFill>
                  <a:schemeClr val="tx1"/>
                </a:solidFill>
              </a:rPr>
              <a:t>Caducidad de instancia</a:t>
            </a:r>
            <a:r>
              <a:rPr lang="es-AR" dirty="0" smtClean="0">
                <a:solidFill>
                  <a:schemeClr val="tx1"/>
                </a:solidFill>
              </a:rPr>
              <a:t>:</a:t>
            </a:r>
          </a:p>
          <a:p>
            <a:pPr algn="just"/>
            <a:r>
              <a:rPr lang="es-AR" dirty="0">
                <a:solidFill>
                  <a:schemeClr val="tx1"/>
                </a:solidFill>
              </a:rPr>
              <a:t>Causa Nº 24944 CCALP “Fisco de la Provincia de Buenos Aires C/ </a:t>
            </a:r>
            <a:r>
              <a:rPr lang="es-AR" dirty="0" err="1">
                <a:solidFill>
                  <a:schemeClr val="tx1"/>
                </a:solidFill>
              </a:rPr>
              <a:t>Feletti</a:t>
            </a:r>
            <a:r>
              <a:rPr lang="es-AR" dirty="0">
                <a:solidFill>
                  <a:schemeClr val="tx1"/>
                </a:solidFill>
              </a:rPr>
              <a:t> Roberto </a:t>
            </a:r>
            <a:r>
              <a:rPr lang="es-AR" dirty="0" err="1">
                <a:solidFill>
                  <a:schemeClr val="tx1"/>
                </a:solidFill>
              </a:rPr>
              <a:t>Jose</a:t>
            </a:r>
            <a:r>
              <a:rPr lang="es-AR" dirty="0">
                <a:solidFill>
                  <a:schemeClr val="tx1"/>
                </a:solidFill>
              </a:rPr>
              <a:t> y otros s/ apremio provincial”, res. del </a:t>
            </a:r>
            <a:r>
              <a:rPr lang="es-AR" dirty="0" smtClean="0">
                <a:solidFill>
                  <a:schemeClr val="tx1"/>
                </a:solidFill>
              </a:rPr>
              <a:t>26/11/2019</a:t>
            </a:r>
          </a:p>
          <a:p>
            <a:pPr lvl="1" algn="just"/>
            <a:r>
              <a:rPr lang="es-AR" dirty="0">
                <a:solidFill>
                  <a:schemeClr val="tx1"/>
                </a:solidFill>
              </a:rPr>
              <a:t>JUCA 4 de La Plata, declara la caducidad de </a:t>
            </a:r>
            <a:r>
              <a:rPr lang="es-AR" dirty="0" smtClean="0">
                <a:solidFill>
                  <a:schemeClr val="tx1"/>
                </a:solidFill>
              </a:rPr>
              <a:t>instancia (arts. 310, 315 y </a:t>
            </a:r>
            <a:r>
              <a:rPr lang="es-AR" dirty="0" err="1" smtClean="0">
                <a:solidFill>
                  <a:schemeClr val="tx1"/>
                </a:solidFill>
              </a:rPr>
              <a:t>ccss</a:t>
            </a:r>
            <a:r>
              <a:rPr lang="es-AR" dirty="0" smtClean="0">
                <a:solidFill>
                  <a:schemeClr val="tx1"/>
                </a:solidFill>
              </a:rPr>
              <a:t>. del CPCC).</a:t>
            </a:r>
            <a:endParaRPr lang="es-AR" dirty="0">
              <a:solidFill>
                <a:schemeClr val="tx1"/>
              </a:solidFill>
            </a:endParaRPr>
          </a:p>
          <a:p>
            <a:pPr lvl="1" algn="just"/>
            <a:r>
              <a:rPr lang="es-AR" dirty="0">
                <a:solidFill>
                  <a:schemeClr val="tx1"/>
                </a:solidFill>
              </a:rPr>
              <a:t>CCALP: revoca la resolución de </a:t>
            </a:r>
            <a:r>
              <a:rPr lang="es-AR" dirty="0" smtClean="0">
                <a:solidFill>
                  <a:schemeClr val="tx1"/>
                </a:solidFill>
              </a:rPr>
              <a:t>caducidad, art. 18 bis Ley 13.406</a:t>
            </a:r>
            <a:endParaRPr lang="es-AR" dirty="0">
              <a:solidFill>
                <a:schemeClr val="tx1"/>
              </a:solidFill>
            </a:endParaRPr>
          </a:p>
          <a:p>
            <a:pPr algn="just"/>
            <a:r>
              <a:rPr lang="es-AR" dirty="0" smtClean="0">
                <a:solidFill>
                  <a:schemeClr val="tx1"/>
                </a:solidFill>
              </a:rPr>
              <a:t>CCALP </a:t>
            </a:r>
            <a:r>
              <a:rPr lang="es-AR" dirty="0">
                <a:solidFill>
                  <a:schemeClr val="tx1"/>
                </a:solidFill>
              </a:rPr>
              <a:t>en la causa 24604 “Fisco de la Provincia de Buenos Aires c/ Giles Luis Alberto y otro/a s/ apremio provincial”, res. del </a:t>
            </a:r>
            <a:r>
              <a:rPr lang="es-AR" dirty="0" smtClean="0">
                <a:solidFill>
                  <a:schemeClr val="tx1"/>
                </a:solidFill>
              </a:rPr>
              <a:t>19/09/2019.</a:t>
            </a: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2545427476"/>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1403648" y="620688"/>
            <a:ext cx="6589199" cy="1280890"/>
          </a:xfrm>
        </p:spPr>
        <p:txBody>
          <a:bodyPr>
            <a:normAutofit/>
          </a:bodyPr>
          <a:lstStyle/>
          <a:p>
            <a:pPr algn="ctr"/>
            <a:r>
              <a:rPr lang="es-AR" sz="2800" cap="small" dirty="0" smtClean="0">
                <a:solidFill>
                  <a:schemeClr val="tx1"/>
                </a:solidFill>
              </a:rPr>
              <a:t>Nulidad de la notificación</a:t>
            </a:r>
            <a:endParaRPr lang="es-419" sz="2800" cap="small" dirty="0">
              <a:solidFill>
                <a:schemeClr val="tx1"/>
              </a:solidFill>
            </a:endParaRPr>
          </a:p>
        </p:txBody>
      </p:sp>
      <p:sp>
        <p:nvSpPr>
          <p:cNvPr id="2" name="1 Marcador de contenido"/>
          <p:cNvSpPr>
            <a:spLocks noGrp="1"/>
          </p:cNvSpPr>
          <p:nvPr>
            <p:ph idx="1"/>
          </p:nvPr>
        </p:nvSpPr>
        <p:spPr>
          <a:xfrm>
            <a:off x="872067" y="1988840"/>
            <a:ext cx="7516357" cy="4176464"/>
          </a:xfrm>
        </p:spPr>
        <p:txBody>
          <a:bodyPr>
            <a:normAutofit lnSpcReduction="10000"/>
          </a:bodyPr>
          <a:lstStyle/>
          <a:p>
            <a:pPr algn="just"/>
            <a:r>
              <a:rPr lang="es-AR" u="sng" dirty="0">
                <a:solidFill>
                  <a:schemeClr val="tx1"/>
                </a:solidFill>
              </a:rPr>
              <a:t>Nulidad por notificarse únicamente al domicilio de la firma y no del codemandado</a:t>
            </a:r>
            <a:r>
              <a:rPr lang="es-AR" dirty="0">
                <a:solidFill>
                  <a:schemeClr val="tx1"/>
                </a:solidFill>
              </a:rPr>
              <a:t>:</a:t>
            </a:r>
            <a:endParaRPr lang="es-AR" dirty="0" smtClean="0">
              <a:solidFill>
                <a:schemeClr val="tx1"/>
              </a:solidFill>
            </a:endParaRPr>
          </a:p>
          <a:p>
            <a:pPr algn="just"/>
            <a:r>
              <a:rPr lang="es-AR" dirty="0" smtClean="0">
                <a:solidFill>
                  <a:schemeClr val="tx1"/>
                </a:solidFill>
              </a:rPr>
              <a:t>CCALP, causa Nº </a:t>
            </a:r>
            <a:r>
              <a:rPr lang="es-AR" dirty="0">
                <a:solidFill>
                  <a:schemeClr val="tx1"/>
                </a:solidFill>
              </a:rPr>
              <a:t>24844-P </a:t>
            </a:r>
            <a:r>
              <a:rPr lang="es-AR" dirty="0" smtClean="0">
                <a:solidFill>
                  <a:schemeClr val="tx1"/>
                </a:solidFill>
              </a:rPr>
              <a:t>“</a:t>
            </a:r>
            <a:r>
              <a:rPr lang="es-AR" dirty="0">
                <a:solidFill>
                  <a:schemeClr val="tx1"/>
                </a:solidFill>
              </a:rPr>
              <a:t>Fisco de la Provincia de Buenos Aires C/ </a:t>
            </a:r>
            <a:r>
              <a:rPr lang="es-AR" dirty="0" err="1">
                <a:solidFill>
                  <a:schemeClr val="tx1"/>
                </a:solidFill>
              </a:rPr>
              <a:t>Clinica</a:t>
            </a:r>
            <a:r>
              <a:rPr lang="es-AR" dirty="0">
                <a:solidFill>
                  <a:schemeClr val="tx1"/>
                </a:solidFill>
              </a:rPr>
              <a:t> Estrada S.A. y otros S/ apremio provincial”, res. del </a:t>
            </a:r>
            <a:r>
              <a:rPr lang="es-AR" dirty="0" smtClean="0">
                <a:solidFill>
                  <a:schemeClr val="tx1"/>
                </a:solidFill>
              </a:rPr>
              <a:t>4/2/2020</a:t>
            </a:r>
          </a:p>
          <a:p>
            <a:pPr lvl="1" algn="just"/>
            <a:r>
              <a:rPr lang="es-AR" dirty="0" smtClean="0">
                <a:solidFill>
                  <a:schemeClr val="tx1"/>
                </a:solidFill>
              </a:rPr>
              <a:t>JUCA 1 LP rechaza el planteo de nulidad, fundado en que el </a:t>
            </a:r>
            <a:r>
              <a:rPr lang="es-AR" dirty="0">
                <a:solidFill>
                  <a:schemeClr val="tx1"/>
                </a:solidFill>
              </a:rPr>
              <a:t>mandamiento no fue diligenciado en </a:t>
            </a:r>
            <a:r>
              <a:rPr lang="es-AR" dirty="0" smtClean="0">
                <a:solidFill>
                  <a:schemeClr val="tx1"/>
                </a:solidFill>
              </a:rPr>
              <a:t>el </a:t>
            </a:r>
            <a:r>
              <a:rPr lang="es-AR" dirty="0">
                <a:solidFill>
                  <a:schemeClr val="tx1"/>
                </a:solidFill>
              </a:rPr>
              <a:t>domicilio de Lomas de </a:t>
            </a:r>
            <a:r>
              <a:rPr lang="es-AR" dirty="0" smtClean="0">
                <a:solidFill>
                  <a:schemeClr val="tx1"/>
                </a:solidFill>
              </a:rPr>
              <a:t>Zamora del codeudor, </a:t>
            </a:r>
            <a:r>
              <a:rPr lang="es-AR" dirty="0">
                <a:solidFill>
                  <a:schemeClr val="tx1"/>
                </a:solidFill>
              </a:rPr>
              <a:t>sino en el de la contribuyente principal “Clínica Estrada S.A.”</a:t>
            </a:r>
          </a:p>
          <a:p>
            <a:pPr lvl="1" algn="just"/>
            <a:r>
              <a:rPr lang="es-AR" dirty="0" smtClean="0">
                <a:solidFill>
                  <a:schemeClr val="tx1"/>
                </a:solidFill>
              </a:rPr>
              <a:t>CCALP hace lugar al recurso y declara la nulidad.</a:t>
            </a:r>
          </a:p>
          <a:p>
            <a:pPr algn="just"/>
            <a:r>
              <a:rPr lang="es-AR" dirty="0" err="1">
                <a:solidFill>
                  <a:schemeClr val="tx1"/>
                </a:solidFill>
              </a:rPr>
              <a:t>CCAMdP</a:t>
            </a:r>
            <a:r>
              <a:rPr lang="es-AR" dirty="0">
                <a:solidFill>
                  <a:schemeClr val="tx1"/>
                </a:solidFill>
              </a:rPr>
              <a:t>, P-9076-DO1 “Fisco de la Provincia de Buenos Aires c. Navarro Karina Alejandra s. apremio” del 17/09/2019</a:t>
            </a:r>
            <a:r>
              <a:rPr lang="es-AR" dirty="0" smtClean="0">
                <a:solidFill>
                  <a:schemeClr val="tx1"/>
                </a:solidFill>
              </a:rPr>
              <a:t>.</a:t>
            </a:r>
          </a:p>
          <a:p>
            <a:pPr lvl="1" algn="just"/>
            <a:r>
              <a:rPr lang="es-AR" dirty="0" smtClean="0">
                <a:solidFill>
                  <a:schemeClr val="tx1"/>
                </a:solidFill>
              </a:rPr>
              <a:t>Hace </a:t>
            </a:r>
            <a:r>
              <a:rPr lang="es-AR" dirty="0">
                <a:solidFill>
                  <a:schemeClr val="tx1"/>
                </a:solidFill>
              </a:rPr>
              <a:t>lugar al planteo de </a:t>
            </a:r>
            <a:r>
              <a:rPr lang="es-AR" dirty="0" smtClean="0">
                <a:solidFill>
                  <a:schemeClr val="tx1"/>
                </a:solidFill>
              </a:rPr>
              <a:t>nulidad por desaparición de domicilio fiscal, por haber cesado la actividad del </a:t>
            </a:r>
            <a:r>
              <a:rPr lang="es-AR" dirty="0" err="1" smtClean="0">
                <a:solidFill>
                  <a:schemeClr val="tx1"/>
                </a:solidFill>
              </a:rPr>
              <a:t>contr</a:t>
            </a:r>
            <a:r>
              <a:rPr lang="es-AR" dirty="0" smtClean="0">
                <a:solidFill>
                  <a:schemeClr val="tx1"/>
                </a:solidFill>
              </a:rPr>
              <a:t>.	</a:t>
            </a:r>
          </a:p>
          <a:p>
            <a:pPr lvl="1" algn="just"/>
            <a:endParaRPr lang="es-ES" sz="1800" dirty="0" smtClean="0">
              <a:solidFill>
                <a:schemeClr val="tx1"/>
              </a:solidFill>
            </a:endParaRPr>
          </a:p>
          <a:p>
            <a:pPr lvl="1" algn="just"/>
            <a:endParaRPr lang="es-ES" sz="1800" dirty="0">
              <a:solidFill>
                <a:schemeClr val="tx1"/>
              </a:solidFill>
            </a:endParaRPr>
          </a:p>
          <a:p>
            <a:endParaRPr lang="es-ES" sz="1800" dirty="0" smtClean="0">
              <a:solidFill>
                <a:schemeClr val="tx1"/>
              </a:solidFill>
            </a:endParaRPr>
          </a:p>
          <a:p>
            <a:pPr lvl="1"/>
            <a:endParaRPr lang="es-AR" sz="1600" dirty="0">
              <a:solidFill>
                <a:schemeClr val="tx1"/>
              </a:solidFill>
            </a:endParaRPr>
          </a:p>
        </p:txBody>
      </p:sp>
    </p:spTree>
    <p:extLst>
      <p:ext uri="{BB962C8B-B14F-4D97-AF65-F5344CB8AC3E}">
        <p14:creationId xmlns:p14="http://schemas.microsoft.com/office/powerpoint/2010/main" val="4078270696"/>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par>
    </p:tnLst>
  </p:timing>
</p:sld>
</file>

<file path=ppt/theme/theme1.xml><?xml version="1.0" encoding="utf-8"?>
<a:theme xmlns:a="http://schemas.openxmlformats.org/drawingml/2006/main" name="Espiral">
  <a:themeElements>
    <a:clrScheme name="Espiral">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Espiral">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Espiral">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4194</TotalTime>
  <Words>3717</Words>
  <Application>Microsoft Office PowerPoint</Application>
  <PresentationFormat>Presentación en pantalla (4:3)</PresentationFormat>
  <Paragraphs>281</Paragraphs>
  <Slides>34</Slides>
  <Notes>0</Notes>
  <HiddenSlides>0</HiddenSlides>
  <MMClips>0</MMClips>
  <ScaleCrop>false</ScaleCrop>
  <HeadingPairs>
    <vt:vector size="6" baseType="variant">
      <vt:variant>
        <vt:lpstr>Fuentes usadas</vt:lpstr>
      </vt:variant>
      <vt:variant>
        <vt:i4>3</vt:i4>
      </vt:variant>
      <vt:variant>
        <vt:lpstr>Tema</vt:lpstr>
      </vt:variant>
      <vt:variant>
        <vt:i4>1</vt:i4>
      </vt:variant>
      <vt:variant>
        <vt:lpstr>Títulos de diapositiva</vt:lpstr>
      </vt:variant>
      <vt:variant>
        <vt:i4>34</vt:i4>
      </vt:variant>
    </vt:vector>
  </HeadingPairs>
  <TitlesOfParts>
    <vt:vector size="38" baseType="lpstr">
      <vt:lpstr>Arial</vt:lpstr>
      <vt:lpstr>Century Gothic</vt:lpstr>
      <vt:lpstr>Wingdings 3</vt:lpstr>
      <vt:lpstr>Espiral</vt:lpstr>
      <vt:lpstr>Presentación de PowerPoint</vt:lpstr>
      <vt:lpstr>Características Generales</vt:lpstr>
      <vt:lpstr>Leyes aplicables en apremios de la Pcia. de Buenos Aires</vt:lpstr>
      <vt:lpstr>Fuero competente</vt:lpstr>
      <vt:lpstr>Ley N° 13.406 y su régimen</vt:lpstr>
      <vt:lpstr>Cuestiones particulares de la Ley 13.406</vt:lpstr>
      <vt:lpstr>Cuestiones particulares de la Ley 13.406</vt:lpstr>
      <vt:lpstr>Cuestiones particulares de la Ley 13.406</vt:lpstr>
      <vt:lpstr>Nulidad de la notificación</vt:lpstr>
      <vt:lpstr>Excepciones</vt:lpstr>
      <vt:lpstr>Excepciones (cont.)</vt:lpstr>
      <vt:lpstr>Control de constitucionalidad</vt:lpstr>
      <vt:lpstr>Control de constitucionalidad</vt:lpstr>
      <vt:lpstr>Control de constitucionalidad</vt:lpstr>
      <vt:lpstr>Excepción Inhabilidad de título</vt:lpstr>
      <vt:lpstr>Excepción Inhabilidad de título</vt:lpstr>
      <vt:lpstr>Excepción Inhabilidad de título</vt:lpstr>
      <vt:lpstr>Excepción Inhabilidad de título</vt:lpstr>
      <vt:lpstr>Excepción Inhabilidad de título</vt:lpstr>
      <vt:lpstr>Excepción Inhabilidad de título</vt:lpstr>
      <vt:lpstr>Excepción Inhabilidad de título</vt:lpstr>
      <vt:lpstr>Excepción Inhabilidad de título</vt:lpstr>
      <vt:lpstr>Excepción de pago documentado</vt:lpstr>
      <vt:lpstr>Excepción de pago documentado</vt:lpstr>
      <vt:lpstr>Excepción de pago documentado</vt:lpstr>
      <vt:lpstr>Excepción de prescripción</vt:lpstr>
      <vt:lpstr>Excepción de prescripción</vt:lpstr>
      <vt:lpstr>Excepción de prescripción</vt:lpstr>
      <vt:lpstr>Excepción de pendencia de recurso</vt:lpstr>
      <vt:lpstr>Excepción de pendencia de recurso</vt:lpstr>
      <vt:lpstr>Excepción de litispendencia</vt:lpstr>
      <vt:lpstr>Medidas cautelares </vt:lpstr>
      <vt:lpstr>Medidas cautelares </vt:lpstr>
      <vt:lpstr>Costas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Conflictos en el solve et repete y en la acción de repetición. Estudio comparado.</dc:title>
  <dc:creator>PC</dc:creator>
  <cp:lastModifiedBy>user</cp:lastModifiedBy>
  <cp:revision>153</cp:revision>
  <dcterms:created xsi:type="dcterms:W3CDTF">2020-07-18T21:37:37Z</dcterms:created>
  <dcterms:modified xsi:type="dcterms:W3CDTF">2024-09-18T00:14:31Z</dcterms:modified>
</cp:coreProperties>
</file>

<file path=docProps/thumbnail.jpeg>
</file>