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25" r:id="rId1"/>
  </p:sldMasterIdLst>
  <p:sldIdLst>
    <p:sldId id="257" r:id="rId2"/>
    <p:sldId id="546" r:id="rId3"/>
    <p:sldId id="569" r:id="rId4"/>
    <p:sldId id="549" r:id="rId5"/>
    <p:sldId id="550" r:id="rId6"/>
    <p:sldId id="547" r:id="rId7"/>
    <p:sldId id="551" r:id="rId8"/>
    <p:sldId id="548" r:id="rId9"/>
    <p:sldId id="552" r:id="rId10"/>
    <p:sldId id="554" r:id="rId11"/>
    <p:sldId id="555" r:id="rId12"/>
    <p:sldId id="556" r:id="rId13"/>
    <p:sldId id="557" r:id="rId14"/>
    <p:sldId id="558" r:id="rId15"/>
    <p:sldId id="559" r:id="rId16"/>
    <p:sldId id="560" r:id="rId17"/>
    <p:sldId id="561" r:id="rId18"/>
    <p:sldId id="562" r:id="rId19"/>
    <p:sldId id="563" r:id="rId20"/>
    <p:sldId id="564" r:id="rId21"/>
    <p:sldId id="565" r:id="rId22"/>
    <p:sldId id="566" r:id="rId23"/>
    <p:sldId id="568" r:id="rId24"/>
    <p:sldId id="567" r:id="rId25"/>
    <p:sldId id="545" r:id="rId2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Estilo medio 4 - Énfasis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21E4AEA4-8DFA-4A89-87EB-49C32662AFE0}" styleName="Estilo medio 2 - Énfasis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Estilo medio 2 - Énfasis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Estilo medio 2 - Énfasis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614" autoAdjust="0"/>
    <p:restoredTop sz="94660"/>
  </p:normalViewPr>
  <p:slideViewPr>
    <p:cSldViewPr snapToGrid="0">
      <p:cViewPr varScale="1">
        <p:scale>
          <a:sx n="68" d="100"/>
          <a:sy n="68" d="100"/>
        </p:scale>
        <p:origin x="66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D263E11-D1F1-41F5-9D5B-CEA87564468D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s-AR"/>
        </a:p>
      </dgm:t>
    </dgm:pt>
    <dgm:pt modelId="{430FE8B9-DFC4-47DE-9476-91B2373373E8}">
      <dgm:prSet phldrT="[Texto]"/>
      <dgm:spPr/>
      <dgm:t>
        <a:bodyPr/>
        <a:lstStyle/>
        <a:p>
          <a:r>
            <a:rPr lang="es-AR" dirty="0"/>
            <a:t>Empresas apéndice I</a:t>
          </a:r>
        </a:p>
      </dgm:t>
    </dgm:pt>
    <dgm:pt modelId="{34F2D36A-66A5-47AB-9D8D-3AB554171A14}" type="parTrans" cxnId="{C01B2A1C-747D-4142-9D93-1F6E718761DE}">
      <dgm:prSet/>
      <dgm:spPr/>
      <dgm:t>
        <a:bodyPr/>
        <a:lstStyle/>
        <a:p>
          <a:endParaRPr lang="es-AR"/>
        </a:p>
      </dgm:t>
    </dgm:pt>
    <dgm:pt modelId="{BADCB029-E55B-48DC-883F-0993EB3E25C9}" type="sibTrans" cxnId="{C01B2A1C-747D-4142-9D93-1F6E718761DE}">
      <dgm:prSet/>
      <dgm:spPr/>
      <dgm:t>
        <a:bodyPr/>
        <a:lstStyle/>
        <a:p>
          <a:endParaRPr lang="es-AR"/>
        </a:p>
      </dgm:t>
    </dgm:pt>
    <dgm:pt modelId="{20C7AC26-20A3-49C5-BF65-B77CD7E4507B}">
      <dgm:prSet phldrT="[Texto]"/>
      <dgm:spPr/>
      <dgm:t>
        <a:bodyPr/>
        <a:lstStyle/>
        <a:p>
          <a:r>
            <a:rPr lang="es-AR" dirty="0"/>
            <a:t>Tipo de actividad</a:t>
          </a:r>
        </a:p>
      </dgm:t>
    </dgm:pt>
    <dgm:pt modelId="{FB44E69B-F5E3-4380-8AA7-51B6AAC271BF}" type="parTrans" cxnId="{19A4B7FF-3387-4EFB-82EF-3C8478EC61BA}">
      <dgm:prSet/>
      <dgm:spPr/>
      <dgm:t>
        <a:bodyPr/>
        <a:lstStyle/>
        <a:p>
          <a:endParaRPr lang="es-AR"/>
        </a:p>
      </dgm:t>
    </dgm:pt>
    <dgm:pt modelId="{8C80B46D-3368-47D0-9346-AEA82D2C45EF}" type="sibTrans" cxnId="{19A4B7FF-3387-4EFB-82EF-3C8478EC61BA}">
      <dgm:prSet/>
      <dgm:spPr/>
      <dgm:t>
        <a:bodyPr/>
        <a:lstStyle/>
        <a:p>
          <a:endParaRPr lang="es-AR"/>
        </a:p>
      </dgm:t>
    </dgm:pt>
    <dgm:pt modelId="{11963D8A-CDC6-467B-AE25-2673FE79B726}">
      <dgm:prSet phldrT="[Texto]"/>
      <dgm:spPr/>
      <dgm:t>
        <a:bodyPr/>
        <a:lstStyle/>
        <a:p>
          <a:r>
            <a:rPr lang="es-AR" dirty="0"/>
            <a:t>Empresas apéndice II</a:t>
          </a:r>
        </a:p>
      </dgm:t>
    </dgm:pt>
    <dgm:pt modelId="{7B056077-A505-4FD1-91EC-FBFD950A6587}" type="parTrans" cxnId="{7F746187-7112-4A91-A931-469EF356DA3A}">
      <dgm:prSet/>
      <dgm:spPr/>
      <dgm:t>
        <a:bodyPr/>
        <a:lstStyle/>
        <a:p>
          <a:endParaRPr lang="es-AR"/>
        </a:p>
      </dgm:t>
    </dgm:pt>
    <dgm:pt modelId="{212FB4EE-4C53-482F-B568-E7BA41D50A19}" type="sibTrans" cxnId="{7F746187-7112-4A91-A931-469EF356DA3A}">
      <dgm:prSet/>
      <dgm:spPr/>
      <dgm:t>
        <a:bodyPr/>
        <a:lstStyle/>
        <a:p>
          <a:endParaRPr lang="es-AR"/>
        </a:p>
      </dgm:t>
    </dgm:pt>
    <dgm:pt modelId="{F466380C-C09E-400B-9994-74C1AEA96579}">
      <dgm:prSet phldrT="[Texto]"/>
      <dgm:spPr/>
      <dgm:t>
        <a:bodyPr/>
        <a:lstStyle/>
        <a:p>
          <a:r>
            <a:rPr lang="es-AR" dirty="0"/>
            <a:t>Tipo de actividad</a:t>
          </a:r>
        </a:p>
      </dgm:t>
    </dgm:pt>
    <dgm:pt modelId="{6AE0C2C8-D712-4917-94BC-8EFFA85E226A}" type="parTrans" cxnId="{BC52BC2A-86CE-4244-8FFE-8851DB7FAEA2}">
      <dgm:prSet/>
      <dgm:spPr/>
      <dgm:t>
        <a:bodyPr/>
        <a:lstStyle/>
        <a:p>
          <a:endParaRPr lang="es-AR"/>
        </a:p>
      </dgm:t>
    </dgm:pt>
    <dgm:pt modelId="{B9265643-B590-4D35-929E-3F3CAEC7F614}" type="sibTrans" cxnId="{BC52BC2A-86CE-4244-8FFE-8851DB7FAEA2}">
      <dgm:prSet/>
      <dgm:spPr/>
      <dgm:t>
        <a:bodyPr/>
        <a:lstStyle/>
        <a:p>
          <a:endParaRPr lang="es-AR"/>
        </a:p>
      </dgm:t>
    </dgm:pt>
    <dgm:pt modelId="{A4D21EF7-5908-41F4-842D-7A0CEEAAC5ED}">
      <dgm:prSet phldrT="[Texto]"/>
      <dgm:spPr/>
      <dgm:t>
        <a:bodyPr/>
        <a:lstStyle/>
        <a:p>
          <a:r>
            <a:rPr lang="es-AR" dirty="0"/>
            <a:t>Ventas totales anuales</a:t>
          </a:r>
        </a:p>
      </dgm:t>
    </dgm:pt>
    <dgm:pt modelId="{D7B431C1-2CFF-4EDB-8D13-B3D90B9A6EB9}" type="parTrans" cxnId="{1FD9F525-5C41-48A5-868C-DEB93BEE3322}">
      <dgm:prSet/>
      <dgm:spPr/>
      <dgm:t>
        <a:bodyPr/>
        <a:lstStyle/>
        <a:p>
          <a:endParaRPr lang="es-AR"/>
        </a:p>
      </dgm:t>
    </dgm:pt>
    <dgm:pt modelId="{CDC11A73-B90A-4772-9F91-8837A83A9C8B}" type="sibTrans" cxnId="{1FD9F525-5C41-48A5-868C-DEB93BEE3322}">
      <dgm:prSet/>
      <dgm:spPr/>
      <dgm:t>
        <a:bodyPr/>
        <a:lstStyle/>
        <a:p>
          <a:endParaRPr lang="es-AR"/>
        </a:p>
      </dgm:t>
    </dgm:pt>
    <dgm:pt modelId="{9151A3A5-00F0-4C15-AC11-5E2C5634B74E}">
      <dgm:prSet phldrT="[Texto]"/>
      <dgm:spPr/>
      <dgm:t>
        <a:bodyPr/>
        <a:lstStyle/>
        <a:p>
          <a:r>
            <a:rPr lang="es-AR" dirty="0"/>
            <a:t>Restantes Empresas</a:t>
          </a:r>
        </a:p>
      </dgm:t>
    </dgm:pt>
    <dgm:pt modelId="{3D7C80C4-98D6-43D4-872E-E69AE99F7BE2}" type="parTrans" cxnId="{E88877B1-1178-4A0C-90D2-DAF6AB8238F9}">
      <dgm:prSet/>
      <dgm:spPr/>
      <dgm:t>
        <a:bodyPr/>
        <a:lstStyle/>
        <a:p>
          <a:endParaRPr lang="es-AR"/>
        </a:p>
      </dgm:t>
    </dgm:pt>
    <dgm:pt modelId="{906421A1-53A2-4D26-999F-77C103AA2832}" type="sibTrans" cxnId="{E88877B1-1178-4A0C-90D2-DAF6AB8238F9}">
      <dgm:prSet/>
      <dgm:spPr/>
      <dgm:t>
        <a:bodyPr/>
        <a:lstStyle/>
        <a:p>
          <a:endParaRPr lang="es-AR"/>
        </a:p>
      </dgm:t>
    </dgm:pt>
    <dgm:pt modelId="{2145F9B2-7967-4648-91EF-69796C71029B}">
      <dgm:prSet phldrT="[Texto]"/>
      <dgm:spPr/>
      <dgm:t>
        <a:bodyPr/>
        <a:lstStyle/>
        <a:p>
          <a:r>
            <a:rPr lang="es-AR" dirty="0"/>
            <a:t>Tipo de actividad</a:t>
          </a:r>
        </a:p>
      </dgm:t>
    </dgm:pt>
    <dgm:pt modelId="{F3ADB53C-F673-4050-B1F8-BE38109CDB61}" type="parTrans" cxnId="{1F55A871-9B38-4DA8-9BAA-8619CF7FD578}">
      <dgm:prSet/>
      <dgm:spPr/>
      <dgm:t>
        <a:bodyPr/>
        <a:lstStyle/>
        <a:p>
          <a:endParaRPr lang="es-AR"/>
        </a:p>
      </dgm:t>
    </dgm:pt>
    <dgm:pt modelId="{1C072852-0497-4BE3-9382-86473548D8EB}" type="sibTrans" cxnId="{1F55A871-9B38-4DA8-9BAA-8619CF7FD578}">
      <dgm:prSet/>
      <dgm:spPr/>
      <dgm:t>
        <a:bodyPr/>
        <a:lstStyle/>
        <a:p>
          <a:endParaRPr lang="es-AR"/>
        </a:p>
      </dgm:t>
    </dgm:pt>
    <dgm:pt modelId="{37A07849-9A2B-4844-A544-D92C1C313F77}">
      <dgm:prSet phldrT="[Texto]"/>
      <dgm:spPr/>
      <dgm:t>
        <a:bodyPr/>
        <a:lstStyle/>
        <a:p>
          <a:r>
            <a:rPr lang="es-AR" dirty="0"/>
            <a:t>Ventas totales anuales</a:t>
          </a:r>
        </a:p>
      </dgm:t>
    </dgm:pt>
    <dgm:pt modelId="{995C62F8-4B50-4A8E-B501-2F657256F2FA}" type="parTrans" cxnId="{BEDAC2B3-0529-4312-A02F-64B3CE6EF698}">
      <dgm:prSet/>
      <dgm:spPr/>
      <dgm:t>
        <a:bodyPr/>
        <a:lstStyle/>
        <a:p>
          <a:endParaRPr lang="es-AR"/>
        </a:p>
      </dgm:t>
    </dgm:pt>
    <dgm:pt modelId="{FCDBD9A5-EBC9-4B1B-8848-01E7DA826657}" type="sibTrans" cxnId="{BEDAC2B3-0529-4312-A02F-64B3CE6EF698}">
      <dgm:prSet/>
      <dgm:spPr/>
      <dgm:t>
        <a:bodyPr/>
        <a:lstStyle/>
        <a:p>
          <a:endParaRPr lang="es-AR"/>
        </a:p>
      </dgm:t>
    </dgm:pt>
    <dgm:pt modelId="{C8F6F45B-7D0C-44C8-AD66-7FBBF6BAC6CA}">
      <dgm:prSet phldrT="[Texto]"/>
      <dgm:spPr/>
      <dgm:t>
        <a:bodyPr/>
        <a:lstStyle/>
        <a:p>
          <a:r>
            <a:rPr lang="es-AR" dirty="0"/>
            <a:t>Nivel de empleados</a:t>
          </a:r>
        </a:p>
      </dgm:t>
    </dgm:pt>
    <dgm:pt modelId="{8D00526B-35BB-43B4-9A7F-C1E0B4ABE088}" type="parTrans" cxnId="{119D7DE2-424E-4448-8C18-5CFD7826D87A}">
      <dgm:prSet/>
      <dgm:spPr/>
      <dgm:t>
        <a:bodyPr/>
        <a:lstStyle/>
        <a:p>
          <a:endParaRPr lang="es-AR"/>
        </a:p>
      </dgm:t>
    </dgm:pt>
    <dgm:pt modelId="{1D6282E6-AC9A-4162-B32E-21426D5FCA12}" type="sibTrans" cxnId="{119D7DE2-424E-4448-8C18-5CFD7826D87A}">
      <dgm:prSet/>
      <dgm:spPr/>
      <dgm:t>
        <a:bodyPr/>
        <a:lstStyle/>
        <a:p>
          <a:endParaRPr lang="es-AR"/>
        </a:p>
      </dgm:t>
    </dgm:pt>
    <dgm:pt modelId="{E266D1AE-2589-4FD8-AFE4-65FA509DE2CC}">
      <dgm:prSet phldrT="[Texto]"/>
      <dgm:spPr/>
      <dgm:t>
        <a:bodyPr/>
        <a:lstStyle/>
        <a:p>
          <a:r>
            <a:rPr lang="es-AR" dirty="0"/>
            <a:t>Vinculación y control</a:t>
          </a:r>
        </a:p>
      </dgm:t>
    </dgm:pt>
    <dgm:pt modelId="{2A25BC97-8FA6-44CF-AB2D-21A9B35CE951}" type="parTrans" cxnId="{7756713F-BDDA-4504-A490-4049EACAD4D4}">
      <dgm:prSet/>
      <dgm:spPr/>
      <dgm:t>
        <a:bodyPr/>
        <a:lstStyle/>
        <a:p>
          <a:endParaRPr lang="es-AR"/>
        </a:p>
      </dgm:t>
    </dgm:pt>
    <dgm:pt modelId="{D62ED8DD-620D-4E03-B6ED-AC3CC460BB34}" type="sibTrans" cxnId="{7756713F-BDDA-4504-A490-4049EACAD4D4}">
      <dgm:prSet/>
      <dgm:spPr/>
      <dgm:t>
        <a:bodyPr/>
        <a:lstStyle/>
        <a:p>
          <a:endParaRPr lang="es-AR"/>
        </a:p>
      </dgm:t>
    </dgm:pt>
    <dgm:pt modelId="{39B9E741-36E4-414C-BB91-FBDC846FF7B8}">
      <dgm:prSet phldrT="[Texto]"/>
      <dgm:spPr/>
      <dgm:t>
        <a:bodyPr/>
        <a:lstStyle/>
        <a:p>
          <a:r>
            <a:rPr lang="es-AR" dirty="0"/>
            <a:t>Nivel de activos</a:t>
          </a:r>
        </a:p>
      </dgm:t>
    </dgm:pt>
    <dgm:pt modelId="{1E9C86D5-3A10-4039-9DB0-D6499D536B6E}" type="parTrans" cxnId="{28DD631C-686D-48B3-8C61-8A0E2745A6C3}">
      <dgm:prSet/>
      <dgm:spPr/>
      <dgm:t>
        <a:bodyPr/>
        <a:lstStyle/>
        <a:p>
          <a:endParaRPr lang="es-AR"/>
        </a:p>
      </dgm:t>
    </dgm:pt>
    <dgm:pt modelId="{B40024C4-658B-4A9D-A681-A174846FF83D}" type="sibTrans" cxnId="{28DD631C-686D-48B3-8C61-8A0E2745A6C3}">
      <dgm:prSet/>
      <dgm:spPr/>
      <dgm:t>
        <a:bodyPr/>
        <a:lstStyle/>
        <a:p>
          <a:endParaRPr lang="es-AR"/>
        </a:p>
      </dgm:t>
    </dgm:pt>
    <dgm:pt modelId="{AE3D6C26-FAE4-4469-A05A-82B25A3CBBA9}">
      <dgm:prSet phldrT="[Texto]"/>
      <dgm:spPr/>
      <dgm:t>
        <a:bodyPr/>
        <a:lstStyle/>
        <a:p>
          <a:r>
            <a:rPr lang="es-AR" dirty="0"/>
            <a:t>Vinculación y control</a:t>
          </a:r>
        </a:p>
      </dgm:t>
    </dgm:pt>
    <dgm:pt modelId="{EFB10BAE-5D60-4A87-84C0-B55D4B4D02DF}" type="parTrans" cxnId="{3CAEEDC0-CB42-49EC-A002-673DC842F92D}">
      <dgm:prSet/>
      <dgm:spPr/>
      <dgm:t>
        <a:bodyPr/>
        <a:lstStyle/>
        <a:p>
          <a:endParaRPr lang="es-AR"/>
        </a:p>
      </dgm:t>
    </dgm:pt>
    <dgm:pt modelId="{BF975E45-9931-4186-B6BF-D2A6CEF629F3}" type="sibTrans" cxnId="{3CAEEDC0-CB42-49EC-A002-673DC842F92D}">
      <dgm:prSet/>
      <dgm:spPr/>
      <dgm:t>
        <a:bodyPr/>
        <a:lstStyle/>
        <a:p>
          <a:endParaRPr lang="es-AR"/>
        </a:p>
      </dgm:t>
    </dgm:pt>
    <dgm:pt modelId="{7AEDEE44-263E-446A-84CD-1DE40E52DB5D}">
      <dgm:prSet phldrT="[Texto]"/>
      <dgm:spPr/>
      <dgm:t>
        <a:bodyPr/>
        <a:lstStyle/>
        <a:p>
          <a:r>
            <a:rPr lang="es-AR" dirty="0"/>
            <a:t>Vinculación y control</a:t>
          </a:r>
        </a:p>
      </dgm:t>
    </dgm:pt>
    <dgm:pt modelId="{E5ED5513-C6BB-417D-8846-08D74CBB13B2}" type="parTrans" cxnId="{24AC068E-5632-4C7F-82D7-5439F493866A}">
      <dgm:prSet/>
      <dgm:spPr/>
      <dgm:t>
        <a:bodyPr/>
        <a:lstStyle/>
        <a:p>
          <a:endParaRPr lang="es-AR"/>
        </a:p>
      </dgm:t>
    </dgm:pt>
    <dgm:pt modelId="{B7390620-A5C6-41CE-A56B-A8746AD145F5}" type="sibTrans" cxnId="{24AC068E-5632-4C7F-82D7-5439F493866A}">
      <dgm:prSet/>
      <dgm:spPr/>
      <dgm:t>
        <a:bodyPr/>
        <a:lstStyle/>
        <a:p>
          <a:endParaRPr lang="es-AR"/>
        </a:p>
      </dgm:t>
    </dgm:pt>
    <dgm:pt modelId="{8699A9D0-C876-4537-9B2E-0A0F8C2C440E}" type="pres">
      <dgm:prSet presAssocID="{4D263E11-D1F1-41F5-9D5B-CEA87564468D}" presName="Name0" presStyleCnt="0">
        <dgm:presLayoutVars>
          <dgm:dir/>
          <dgm:animLvl val="lvl"/>
          <dgm:resizeHandles val="exact"/>
        </dgm:presLayoutVars>
      </dgm:prSet>
      <dgm:spPr/>
    </dgm:pt>
    <dgm:pt modelId="{65AAA079-884F-4965-8E77-C6EF97F680D9}" type="pres">
      <dgm:prSet presAssocID="{430FE8B9-DFC4-47DE-9476-91B2373373E8}" presName="composite" presStyleCnt="0"/>
      <dgm:spPr/>
    </dgm:pt>
    <dgm:pt modelId="{963B169F-3F30-4F48-8732-EAAD97E30FA4}" type="pres">
      <dgm:prSet presAssocID="{430FE8B9-DFC4-47DE-9476-91B2373373E8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</dgm:pt>
    <dgm:pt modelId="{38B9F051-81A6-4EE7-840B-D7D926FA6927}" type="pres">
      <dgm:prSet presAssocID="{430FE8B9-DFC4-47DE-9476-91B2373373E8}" presName="desTx" presStyleLbl="alignAccFollowNode1" presStyleIdx="0" presStyleCnt="3">
        <dgm:presLayoutVars>
          <dgm:bulletEnabled val="1"/>
        </dgm:presLayoutVars>
      </dgm:prSet>
      <dgm:spPr/>
    </dgm:pt>
    <dgm:pt modelId="{860C5F5B-F15B-47BF-BCE0-BB68D5624DA8}" type="pres">
      <dgm:prSet presAssocID="{BADCB029-E55B-48DC-883F-0993EB3E25C9}" presName="space" presStyleCnt="0"/>
      <dgm:spPr/>
    </dgm:pt>
    <dgm:pt modelId="{124FB1A2-47AC-4A68-B347-3918F216EBE5}" type="pres">
      <dgm:prSet presAssocID="{11963D8A-CDC6-467B-AE25-2673FE79B726}" presName="composite" presStyleCnt="0"/>
      <dgm:spPr/>
    </dgm:pt>
    <dgm:pt modelId="{CC650037-C391-414B-A3C7-66AC07D5AB99}" type="pres">
      <dgm:prSet presAssocID="{11963D8A-CDC6-467B-AE25-2673FE79B726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</dgm:pt>
    <dgm:pt modelId="{E5618518-83FE-4748-B635-42C9A6FC460E}" type="pres">
      <dgm:prSet presAssocID="{11963D8A-CDC6-467B-AE25-2673FE79B726}" presName="desTx" presStyleLbl="alignAccFollowNode1" presStyleIdx="1" presStyleCnt="3">
        <dgm:presLayoutVars>
          <dgm:bulletEnabled val="1"/>
        </dgm:presLayoutVars>
      </dgm:prSet>
      <dgm:spPr/>
    </dgm:pt>
    <dgm:pt modelId="{5E397065-E935-4BFC-8215-33C2B732FC31}" type="pres">
      <dgm:prSet presAssocID="{212FB4EE-4C53-482F-B568-E7BA41D50A19}" presName="space" presStyleCnt="0"/>
      <dgm:spPr/>
    </dgm:pt>
    <dgm:pt modelId="{69471447-24DC-4D14-8785-8CF5C4C7E5B7}" type="pres">
      <dgm:prSet presAssocID="{9151A3A5-00F0-4C15-AC11-5E2C5634B74E}" presName="composite" presStyleCnt="0"/>
      <dgm:spPr/>
    </dgm:pt>
    <dgm:pt modelId="{E05B8C78-19B8-48D7-8868-D045FFFAB271}" type="pres">
      <dgm:prSet presAssocID="{9151A3A5-00F0-4C15-AC11-5E2C5634B74E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</dgm:pt>
    <dgm:pt modelId="{B7342170-974B-4A6D-987A-41B0FC3B759E}" type="pres">
      <dgm:prSet presAssocID="{9151A3A5-00F0-4C15-AC11-5E2C5634B74E}" presName="desTx" presStyleLbl="alignAccFollowNode1" presStyleIdx="2" presStyleCnt="3">
        <dgm:presLayoutVars>
          <dgm:bulletEnabled val="1"/>
        </dgm:presLayoutVars>
      </dgm:prSet>
      <dgm:spPr/>
    </dgm:pt>
  </dgm:ptLst>
  <dgm:cxnLst>
    <dgm:cxn modelId="{92ACB414-979F-4490-BB30-CD57EB1FC370}" type="presOf" srcId="{2145F9B2-7967-4648-91EF-69796C71029B}" destId="{B7342170-974B-4A6D-987A-41B0FC3B759E}" srcOrd="0" destOrd="0" presId="urn:microsoft.com/office/officeart/2005/8/layout/hList1"/>
    <dgm:cxn modelId="{18962F1B-7727-41AD-A6BB-11AF54C3DDBA}" type="presOf" srcId="{E266D1AE-2589-4FD8-AFE4-65FA509DE2CC}" destId="{38B9F051-81A6-4EE7-840B-D7D926FA6927}" srcOrd="0" destOrd="2" presId="urn:microsoft.com/office/officeart/2005/8/layout/hList1"/>
    <dgm:cxn modelId="{C01B2A1C-747D-4142-9D93-1F6E718761DE}" srcId="{4D263E11-D1F1-41F5-9D5B-CEA87564468D}" destId="{430FE8B9-DFC4-47DE-9476-91B2373373E8}" srcOrd="0" destOrd="0" parTransId="{34F2D36A-66A5-47AB-9D8D-3AB554171A14}" sibTransId="{BADCB029-E55B-48DC-883F-0993EB3E25C9}"/>
    <dgm:cxn modelId="{28DD631C-686D-48B3-8C61-8A0E2745A6C3}" srcId="{11963D8A-CDC6-467B-AE25-2673FE79B726}" destId="{39B9E741-36E4-414C-BB91-FBDC846FF7B8}" srcOrd="2" destOrd="0" parTransId="{1E9C86D5-3A10-4039-9DB0-D6499D536B6E}" sibTransId="{B40024C4-658B-4A9D-A681-A174846FF83D}"/>
    <dgm:cxn modelId="{6E68771C-7439-48F7-AD5E-2CE7FD0D71BC}" type="presOf" srcId="{C8F6F45B-7D0C-44C8-AD66-7FBBF6BAC6CA}" destId="{38B9F051-81A6-4EE7-840B-D7D926FA6927}" srcOrd="0" destOrd="1" presId="urn:microsoft.com/office/officeart/2005/8/layout/hList1"/>
    <dgm:cxn modelId="{1FD9F525-5C41-48A5-868C-DEB93BEE3322}" srcId="{11963D8A-CDC6-467B-AE25-2673FE79B726}" destId="{A4D21EF7-5908-41F4-842D-7A0CEEAAC5ED}" srcOrd="1" destOrd="0" parTransId="{D7B431C1-2CFF-4EDB-8D13-B3D90B9A6EB9}" sibTransId="{CDC11A73-B90A-4772-9F91-8837A83A9C8B}"/>
    <dgm:cxn modelId="{BC52BC2A-86CE-4244-8FFE-8851DB7FAEA2}" srcId="{11963D8A-CDC6-467B-AE25-2673FE79B726}" destId="{F466380C-C09E-400B-9994-74C1AEA96579}" srcOrd="0" destOrd="0" parTransId="{6AE0C2C8-D712-4917-94BC-8EFFA85E226A}" sibTransId="{B9265643-B590-4D35-929E-3F3CAEC7F614}"/>
    <dgm:cxn modelId="{7756713F-BDDA-4504-A490-4049EACAD4D4}" srcId="{430FE8B9-DFC4-47DE-9476-91B2373373E8}" destId="{E266D1AE-2589-4FD8-AFE4-65FA509DE2CC}" srcOrd="2" destOrd="0" parTransId="{2A25BC97-8FA6-44CF-AB2D-21A9B35CE951}" sibTransId="{D62ED8DD-620D-4E03-B6ED-AC3CC460BB34}"/>
    <dgm:cxn modelId="{D462D16A-BABE-46D5-8026-1BAD8BA86D4B}" type="presOf" srcId="{F466380C-C09E-400B-9994-74C1AEA96579}" destId="{E5618518-83FE-4748-B635-42C9A6FC460E}" srcOrd="0" destOrd="0" presId="urn:microsoft.com/office/officeart/2005/8/layout/hList1"/>
    <dgm:cxn modelId="{8E620A6E-CBE6-4657-AC0C-765F098BFFA9}" type="presOf" srcId="{A4D21EF7-5908-41F4-842D-7A0CEEAAC5ED}" destId="{E5618518-83FE-4748-B635-42C9A6FC460E}" srcOrd="0" destOrd="1" presId="urn:microsoft.com/office/officeart/2005/8/layout/hList1"/>
    <dgm:cxn modelId="{6313CE6E-6E75-45B3-8D30-7858616BDE46}" type="presOf" srcId="{430FE8B9-DFC4-47DE-9476-91B2373373E8}" destId="{963B169F-3F30-4F48-8732-EAAD97E30FA4}" srcOrd="0" destOrd="0" presId="urn:microsoft.com/office/officeart/2005/8/layout/hList1"/>
    <dgm:cxn modelId="{1F55A871-9B38-4DA8-9BAA-8619CF7FD578}" srcId="{9151A3A5-00F0-4C15-AC11-5E2C5634B74E}" destId="{2145F9B2-7967-4648-91EF-69796C71029B}" srcOrd="0" destOrd="0" parTransId="{F3ADB53C-F673-4050-B1F8-BE38109CDB61}" sibTransId="{1C072852-0497-4BE3-9382-86473548D8EB}"/>
    <dgm:cxn modelId="{8F3EA554-F0E3-431E-9A11-7905D2CA7636}" type="presOf" srcId="{7AEDEE44-263E-446A-84CD-1DE40E52DB5D}" destId="{B7342170-974B-4A6D-987A-41B0FC3B759E}" srcOrd="0" destOrd="2" presId="urn:microsoft.com/office/officeart/2005/8/layout/hList1"/>
    <dgm:cxn modelId="{4B81A677-C158-4B49-BC66-4B265DDA6BF4}" type="presOf" srcId="{11963D8A-CDC6-467B-AE25-2673FE79B726}" destId="{CC650037-C391-414B-A3C7-66AC07D5AB99}" srcOrd="0" destOrd="0" presId="urn:microsoft.com/office/officeart/2005/8/layout/hList1"/>
    <dgm:cxn modelId="{7F746187-7112-4A91-A931-469EF356DA3A}" srcId="{4D263E11-D1F1-41F5-9D5B-CEA87564468D}" destId="{11963D8A-CDC6-467B-AE25-2673FE79B726}" srcOrd="1" destOrd="0" parTransId="{7B056077-A505-4FD1-91EC-FBFD950A6587}" sibTransId="{212FB4EE-4C53-482F-B568-E7BA41D50A19}"/>
    <dgm:cxn modelId="{24AC068E-5632-4C7F-82D7-5439F493866A}" srcId="{9151A3A5-00F0-4C15-AC11-5E2C5634B74E}" destId="{7AEDEE44-263E-446A-84CD-1DE40E52DB5D}" srcOrd="2" destOrd="0" parTransId="{E5ED5513-C6BB-417D-8846-08D74CBB13B2}" sibTransId="{B7390620-A5C6-41CE-A56B-A8746AD145F5}"/>
    <dgm:cxn modelId="{DE9F0C9E-73D6-411C-B1F2-8DE1D58E3BFA}" type="presOf" srcId="{39B9E741-36E4-414C-BB91-FBDC846FF7B8}" destId="{E5618518-83FE-4748-B635-42C9A6FC460E}" srcOrd="0" destOrd="2" presId="urn:microsoft.com/office/officeart/2005/8/layout/hList1"/>
    <dgm:cxn modelId="{E88877B1-1178-4A0C-90D2-DAF6AB8238F9}" srcId="{4D263E11-D1F1-41F5-9D5B-CEA87564468D}" destId="{9151A3A5-00F0-4C15-AC11-5E2C5634B74E}" srcOrd="2" destOrd="0" parTransId="{3D7C80C4-98D6-43D4-872E-E69AE99F7BE2}" sibTransId="{906421A1-53A2-4D26-999F-77C103AA2832}"/>
    <dgm:cxn modelId="{BEDAC2B3-0529-4312-A02F-64B3CE6EF698}" srcId="{9151A3A5-00F0-4C15-AC11-5E2C5634B74E}" destId="{37A07849-9A2B-4844-A544-D92C1C313F77}" srcOrd="1" destOrd="0" parTransId="{995C62F8-4B50-4A8E-B501-2F657256F2FA}" sibTransId="{FCDBD9A5-EBC9-4B1B-8848-01E7DA826657}"/>
    <dgm:cxn modelId="{5ED5A0B7-5877-470D-85A3-AF7997471690}" type="presOf" srcId="{4D263E11-D1F1-41F5-9D5B-CEA87564468D}" destId="{8699A9D0-C876-4537-9B2E-0A0F8C2C440E}" srcOrd="0" destOrd="0" presId="urn:microsoft.com/office/officeart/2005/8/layout/hList1"/>
    <dgm:cxn modelId="{56B850BB-86C3-4054-99EA-A40D853CE08D}" type="presOf" srcId="{20C7AC26-20A3-49C5-BF65-B77CD7E4507B}" destId="{38B9F051-81A6-4EE7-840B-D7D926FA6927}" srcOrd="0" destOrd="0" presId="urn:microsoft.com/office/officeart/2005/8/layout/hList1"/>
    <dgm:cxn modelId="{3CAEEDC0-CB42-49EC-A002-673DC842F92D}" srcId="{11963D8A-CDC6-467B-AE25-2673FE79B726}" destId="{AE3D6C26-FAE4-4469-A05A-82B25A3CBBA9}" srcOrd="3" destOrd="0" parTransId="{EFB10BAE-5D60-4A87-84C0-B55D4B4D02DF}" sibTransId="{BF975E45-9931-4186-B6BF-D2A6CEF629F3}"/>
    <dgm:cxn modelId="{24314DD1-9064-4233-A8A0-9E8ABBC83D46}" type="presOf" srcId="{37A07849-9A2B-4844-A544-D92C1C313F77}" destId="{B7342170-974B-4A6D-987A-41B0FC3B759E}" srcOrd="0" destOrd="1" presId="urn:microsoft.com/office/officeart/2005/8/layout/hList1"/>
    <dgm:cxn modelId="{838816DB-74BE-40E3-A6FF-8EFF47A38102}" type="presOf" srcId="{9151A3A5-00F0-4C15-AC11-5E2C5634B74E}" destId="{E05B8C78-19B8-48D7-8868-D045FFFAB271}" srcOrd="0" destOrd="0" presId="urn:microsoft.com/office/officeart/2005/8/layout/hList1"/>
    <dgm:cxn modelId="{119D7DE2-424E-4448-8C18-5CFD7826D87A}" srcId="{430FE8B9-DFC4-47DE-9476-91B2373373E8}" destId="{C8F6F45B-7D0C-44C8-AD66-7FBBF6BAC6CA}" srcOrd="1" destOrd="0" parTransId="{8D00526B-35BB-43B4-9A7F-C1E0B4ABE088}" sibTransId="{1D6282E6-AC9A-4162-B32E-21426D5FCA12}"/>
    <dgm:cxn modelId="{9D591EFA-6EAA-435B-9C01-A2648CEE7C81}" type="presOf" srcId="{AE3D6C26-FAE4-4469-A05A-82B25A3CBBA9}" destId="{E5618518-83FE-4748-B635-42C9A6FC460E}" srcOrd="0" destOrd="3" presId="urn:microsoft.com/office/officeart/2005/8/layout/hList1"/>
    <dgm:cxn modelId="{19A4B7FF-3387-4EFB-82EF-3C8478EC61BA}" srcId="{430FE8B9-DFC4-47DE-9476-91B2373373E8}" destId="{20C7AC26-20A3-49C5-BF65-B77CD7E4507B}" srcOrd="0" destOrd="0" parTransId="{FB44E69B-F5E3-4380-8AA7-51B6AAC271BF}" sibTransId="{8C80B46D-3368-47D0-9346-AEA82D2C45EF}"/>
    <dgm:cxn modelId="{F194AEE8-0EA5-4BE1-BD75-19E930EE1918}" type="presParOf" srcId="{8699A9D0-C876-4537-9B2E-0A0F8C2C440E}" destId="{65AAA079-884F-4965-8E77-C6EF97F680D9}" srcOrd="0" destOrd="0" presId="urn:microsoft.com/office/officeart/2005/8/layout/hList1"/>
    <dgm:cxn modelId="{49A56AB7-C584-48C1-B312-924310958FB3}" type="presParOf" srcId="{65AAA079-884F-4965-8E77-C6EF97F680D9}" destId="{963B169F-3F30-4F48-8732-EAAD97E30FA4}" srcOrd="0" destOrd="0" presId="urn:microsoft.com/office/officeart/2005/8/layout/hList1"/>
    <dgm:cxn modelId="{DA051DA8-5FAE-4E69-9620-70F0B386B79C}" type="presParOf" srcId="{65AAA079-884F-4965-8E77-C6EF97F680D9}" destId="{38B9F051-81A6-4EE7-840B-D7D926FA6927}" srcOrd="1" destOrd="0" presId="urn:microsoft.com/office/officeart/2005/8/layout/hList1"/>
    <dgm:cxn modelId="{54E806E5-A151-4EFE-9207-A970989EF753}" type="presParOf" srcId="{8699A9D0-C876-4537-9B2E-0A0F8C2C440E}" destId="{860C5F5B-F15B-47BF-BCE0-BB68D5624DA8}" srcOrd="1" destOrd="0" presId="urn:microsoft.com/office/officeart/2005/8/layout/hList1"/>
    <dgm:cxn modelId="{2BA4B654-079D-4860-BB8B-A39D9B91D5D3}" type="presParOf" srcId="{8699A9D0-C876-4537-9B2E-0A0F8C2C440E}" destId="{124FB1A2-47AC-4A68-B347-3918F216EBE5}" srcOrd="2" destOrd="0" presId="urn:microsoft.com/office/officeart/2005/8/layout/hList1"/>
    <dgm:cxn modelId="{7C6B9544-9D75-4660-9ACB-AD0D4B111E7F}" type="presParOf" srcId="{124FB1A2-47AC-4A68-B347-3918F216EBE5}" destId="{CC650037-C391-414B-A3C7-66AC07D5AB99}" srcOrd="0" destOrd="0" presId="urn:microsoft.com/office/officeart/2005/8/layout/hList1"/>
    <dgm:cxn modelId="{F9D528EB-1BC1-4421-A444-AE1FB112699B}" type="presParOf" srcId="{124FB1A2-47AC-4A68-B347-3918F216EBE5}" destId="{E5618518-83FE-4748-B635-42C9A6FC460E}" srcOrd="1" destOrd="0" presId="urn:microsoft.com/office/officeart/2005/8/layout/hList1"/>
    <dgm:cxn modelId="{4690DC89-2D0E-4AA0-BC9C-36EABF44577C}" type="presParOf" srcId="{8699A9D0-C876-4537-9B2E-0A0F8C2C440E}" destId="{5E397065-E935-4BFC-8215-33C2B732FC31}" srcOrd="3" destOrd="0" presId="urn:microsoft.com/office/officeart/2005/8/layout/hList1"/>
    <dgm:cxn modelId="{D6794598-23F7-40DD-BD17-6AD755067FD8}" type="presParOf" srcId="{8699A9D0-C876-4537-9B2E-0A0F8C2C440E}" destId="{69471447-24DC-4D14-8785-8CF5C4C7E5B7}" srcOrd="4" destOrd="0" presId="urn:microsoft.com/office/officeart/2005/8/layout/hList1"/>
    <dgm:cxn modelId="{4E2B4063-39D3-4430-AB1A-5F443FC70859}" type="presParOf" srcId="{69471447-24DC-4D14-8785-8CF5C4C7E5B7}" destId="{E05B8C78-19B8-48D7-8868-D045FFFAB271}" srcOrd="0" destOrd="0" presId="urn:microsoft.com/office/officeart/2005/8/layout/hList1"/>
    <dgm:cxn modelId="{CED472FA-E7AE-4513-8FCB-10A81A4F2EFE}" type="presParOf" srcId="{69471447-24DC-4D14-8785-8CF5C4C7E5B7}" destId="{B7342170-974B-4A6D-987A-41B0FC3B759E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A43A932-4E2A-4017-9805-B0F06BC26292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s-AR"/>
        </a:p>
      </dgm:t>
    </dgm:pt>
    <dgm:pt modelId="{211170A5-C9E2-42D1-8983-6DB9AD645542}">
      <dgm:prSet phldrT="[Texto]"/>
      <dgm:spPr/>
      <dgm:t>
        <a:bodyPr/>
        <a:lstStyle/>
        <a:p>
          <a:r>
            <a:rPr lang="es-AR" dirty="0"/>
            <a:t>AGROPECUARIO</a:t>
          </a:r>
        </a:p>
      </dgm:t>
    </dgm:pt>
    <dgm:pt modelId="{0DD66A39-A7CF-4A46-AD09-790F6128C7D8}" type="parTrans" cxnId="{51F8652F-7A6A-4255-9B36-02EEEE5C7786}">
      <dgm:prSet/>
      <dgm:spPr/>
      <dgm:t>
        <a:bodyPr/>
        <a:lstStyle/>
        <a:p>
          <a:endParaRPr lang="es-AR"/>
        </a:p>
      </dgm:t>
    </dgm:pt>
    <dgm:pt modelId="{EFE6AE7E-F3F9-4A07-843F-5DAAFD40A923}" type="sibTrans" cxnId="{51F8652F-7A6A-4255-9B36-02EEEE5C7786}">
      <dgm:prSet/>
      <dgm:spPr/>
      <dgm:t>
        <a:bodyPr/>
        <a:lstStyle/>
        <a:p>
          <a:endParaRPr lang="es-AR"/>
        </a:p>
      </dgm:t>
    </dgm:pt>
    <dgm:pt modelId="{19C50D1D-4B47-4DC9-BAE3-882B1DBE4B5B}">
      <dgm:prSet phldrT="[Texto]"/>
      <dgm:spPr/>
      <dgm:t>
        <a:bodyPr/>
        <a:lstStyle/>
        <a:p>
          <a:r>
            <a:rPr lang="es-AR" dirty="0"/>
            <a:t>INDUSTRIA Y MINERIA</a:t>
          </a:r>
        </a:p>
      </dgm:t>
    </dgm:pt>
    <dgm:pt modelId="{026DC6C4-9172-4D84-BC30-560141FB3B4C}" type="parTrans" cxnId="{A9F98E83-87E4-46E5-92E4-AC2243B5F630}">
      <dgm:prSet/>
      <dgm:spPr/>
      <dgm:t>
        <a:bodyPr/>
        <a:lstStyle/>
        <a:p>
          <a:endParaRPr lang="es-AR"/>
        </a:p>
      </dgm:t>
    </dgm:pt>
    <dgm:pt modelId="{6EE3CB40-0A0F-411B-9F4D-E58435F1F779}" type="sibTrans" cxnId="{A9F98E83-87E4-46E5-92E4-AC2243B5F630}">
      <dgm:prSet/>
      <dgm:spPr/>
      <dgm:t>
        <a:bodyPr/>
        <a:lstStyle/>
        <a:p>
          <a:endParaRPr lang="es-AR"/>
        </a:p>
      </dgm:t>
    </dgm:pt>
    <dgm:pt modelId="{093576A8-E160-4564-B597-2E77B2559202}">
      <dgm:prSet phldrT="[Texto]"/>
      <dgm:spPr/>
      <dgm:t>
        <a:bodyPr/>
        <a:lstStyle/>
        <a:p>
          <a:r>
            <a:rPr lang="es-AR" dirty="0"/>
            <a:t>SERVICIOS</a:t>
          </a:r>
        </a:p>
      </dgm:t>
    </dgm:pt>
    <dgm:pt modelId="{2DF944C8-6DBF-4ABC-91FE-97E0DECCEF28}" type="parTrans" cxnId="{168528A6-F5A7-464B-A5C4-EBE64DF5C89F}">
      <dgm:prSet/>
      <dgm:spPr/>
      <dgm:t>
        <a:bodyPr/>
        <a:lstStyle/>
        <a:p>
          <a:endParaRPr lang="es-AR"/>
        </a:p>
      </dgm:t>
    </dgm:pt>
    <dgm:pt modelId="{EF4D17CA-6546-41E2-AF7A-7D4AA94BBC2C}" type="sibTrans" cxnId="{168528A6-F5A7-464B-A5C4-EBE64DF5C89F}">
      <dgm:prSet/>
      <dgm:spPr/>
      <dgm:t>
        <a:bodyPr/>
        <a:lstStyle/>
        <a:p>
          <a:endParaRPr lang="es-AR"/>
        </a:p>
      </dgm:t>
    </dgm:pt>
    <dgm:pt modelId="{6FF190C7-38BD-4EA6-AF88-B52EC85E3B91}">
      <dgm:prSet phldrT="[Texto]"/>
      <dgm:spPr/>
      <dgm:t>
        <a:bodyPr/>
        <a:lstStyle/>
        <a:p>
          <a:r>
            <a:rPr lang="es-AR" dirty="0"/>
            <a:t>CONSTRUCCION</a:t>
          </a:r>
        </a:p>
      </dgm:t>
    </dgm:pt>
    <dgm:pt modelId="{E09808F1-25EB-4AEF-A67F-DA49A1700248}" type="parTrans" cxnId="{324BE648-309C-4DD7-AB4B-571F38799C15}">
      <dgm:prSet/>
      <dgm:spPr/>
      <dgm:t>
        <a:bodyPr/>
        <a:lstStyle/>
        <a:p>
          <a:endParaRPr lang="es-AR"/>
        </a:p>
      </dgm:t>
    </dgm:pt>
    <dgm:pt modelId="{C5D0B7E5-DCE4-4C96-BE9D-FC4E087D371D}" type="sibTrans" cxnId="{324BE648-309C-4DD7-AB4B-571F38799C15}">
      <dgm:prSet/>
      <dgm:spPr/>
      <dgm:t>
        <a:bodyPr/>
        <a:lstStyle/>
        <a:p>
          <a:endParaRPr lang="es-AR"/>
        </a:p>
      </dgm:t>
    </dgm:pt>
    <dgm:pt modelId="{D718148A-4F2F-432A-8EF1-2777DEE304B9}">
      <dgm:prSet phldrT="[Texto]"/>
      <dgm:spPr/>
      <dgm:t>
        <a:bodyPr/>
        <a:lstStyle/>
        <a:p>
          <a:r>
            <a:rPr lang="es-AR" dirty="0"/>
            <a:t>COMERCIO</a:t>
          </a:r>
        </a:p>
      </dgm:t>
    </dgm:pt>
    <dgm:pt modelId="{94652FB5-A72C-4760-B2E6-0A202C335B87}" type="parTrans" cxnId="{0A2262AA-BC55-4FDC-93BB-665966684F09}">
      <dgm:prSet/>
      <dgm:spPr/>
      <dgm:t>
        <a:bodyPr/>
        <a:lstStyle/>
        <a:p>
          <a:endParaRPr lang="es-AR"/>
        </a:p>
      </dgm:t>
    </dgm:pt>
    <dgm:pt modelId="{391855D1-02BE-4E4B-A3A4-F132C1F42877}" type="sibTrans" cxnId="{0A2262AA-BC55-4FDC-93BB-665966684F09}">
      <dgm:prSet/>
      <dgm:spPr/>
      <dgm:t>
        <a:bodyPr/>
        <a:lstStyle/>
        <a:p>
          <a:endParaRPr lang="es-AR"/>
        </a:p>
      </dgm:t>
    </dgm:pt>
    <dgm:pt modelId="{1F5E6D8B-891E-443D-A3B1-162B523EA5C7}" type="pres">
      <dgm:prSet presAssocID="{BA43A932-4E2A-4017-9805-B0F06BC26292}" presName="diagram" presStyleCnt="0">
        <dgm:presLayoutVars>
          <dgm:dir/>
          <dgm:resizeHandles val="exact"/>
        </dgm:presLayoutVars>
      </dgm:prSet>
      <dgm:spPr/>
    </dgm:pt>
    <dgm:pt modelId="{6EF4F1CB-6EEE-442C-85DC-8038B5A584F4}" type="pres">
      <dgm:prSet presAssocID="{211170A5-C9E2-42D1-8983-6DB9AD645542}" presName="node" presStyleLbl="node1" presStyleIdx="0" presStyleCnt="5">
        <dgm:presLayoutVars>
          <dgm:bulletEnabled val="1"/>
        </dgm:presLayoutVars>
      </dgm:prSet>
      <dgm:spPr/>
    </dgm:pt>
    <dgm:pt modelId="{6702EEDA-CE28-475D-864F-2447EFDEA4D7}" type="pres">
      <dgm:prSet presAssocID="{EFE6AE7E-F3F9-4A07-843F-5DAAFD40A923}" presName="sibTrans" presStyleCnt="0"/>
      <dgm:spPr/>
    </dgm:pt>
    <dgm:pt modelId="{A04E4560-EBA8-40C3-A341-6C34D61979E4}" type="pres">
      <dgm:prSet presAssocID="{19C50D1D-4B47-4DC9-BAE3-882B1DBE4B5B}" presName="node" presStyleLbl="node1" presStyleIdx="1" presStyleCnt="5">
        <dgm:presLayoutVars>
          <dgm:bulletEnabled val="1"/>
        </dgm:presLayoutVars>
      </dgm:prSet>
      <dgm:spPr/>
    </dgm:pt>
    <dgm:pt modelId="{66205F57-327B-46AB-B2AD-D22B11BC83B5}" type="pres">
      <dgm:prSet presAssocID="{6EE3CB40-0A0F-411B-9F4D-E58435F1F779}" presName="sibTrans" presStyleCnt="0"/>
      <dgm:spPr/>
    </dgm:pt>
    <dgm:pt modelId="{67BFB4C0-4E88-46C2-AD51-80DE3DB24F18}" type="pres">
      <dgm:prSet presAssocID="{093576A8-E160-4564-B597-2E77B2559202}" presName="node" presStyleLbl="node1" presStyleIdx="2" presStyleCnt="5">
        <dgm:presLayoutVars>
          <dgm:bulletEnabled val="1"/>
        </dgm:presLayoutVars>
      </dgm:prSet>
      <dgm:spPr/>
    </dgm:pt>
    <dgm:pt modelId="{28DA30A3-27C7-4074-926D-A98797EFD317}" type="pres">
      <dgm:prSet presAssocID="{EF4D17CA-6546-41E2-AF7A-7D4AA94BBC2C}" presName="sibTrans" presStyleCnt="0"/>
      <dgm:spPr/>
    </dgm:pt>
    <dgm:pt modelId="{B6BD8F04-FFB2-40A9-BC04-AD897FC58F8A}" type="pres">
      <dgm:prSet presAssocID="{6FF190C7-38BD-4EA6-AF88-B52EC85E3B91}" presName="node" presStyleLbl="node1" presStyleIdx="3" presStyleCnt="5">
        <dgm:presLayoutVars>
          <dgm:bulletEnabled val="1"/>
        </dgm:presLayoutVars>
      </dgm:prSet>
      <dgm:spPr/>
    </dgm:pt>
    <dgm:pt modelId="{7CD6BF9A-CE9C-45C3-9754-66D2BFB4DB60}" type="pres">
      <dgm:prSet presAssocID="{C5D0B7E5-DCE4-4C96-BE9D-FC4E087D371D}" presName="sibTrans" presStyleCnt="0"/>
      <dgm:spPr/>
    </dgm:pt>
    <dgm:pt modelId="{D2A8B571-AD97-4D32-A63B-4FF701FB32C5}" type="pres">
      <dgm:prSet presAssocID="{D718148A-4F2F-432A-8EF1-2777DEE304B9}" presName="node" presStyleLbl="node1" presStyleIdx="4" presStyleCnt="5">
        <dgm:presLayoutVars>
          <dgm:bulletEnabled val="1"/>
        </dgm:presLayoutVars>
      </dgm:prSet>
      <dgm:spPr/>
    </dgm:pt>
  </dgm:ptLst>
  <dgm:cxnLst>
    <dgm:cxn modelId="{C628F81B-084B-46EF-ADCB-0D41E4484235}" type="presOf" srcId="{211170A5-C9E2-42D1-8983-6DB9AD645542}" destId="{6EF4F1CB-6EEE-442C-85DC-8038B5A584F4}" srcOrd="0" destOrd="0" presId="urn:microsoft.com/office/officeart/2005/8/layout/default"/>
    <dgm:cxn modelId="{997C4F29-12B5-45FE-90FB-4901C71140AB}" type="presOf" srcId="{093576A8-E160-4564-B597-2E77B2559202}" destId="{67BFB4C0-4E88-46C2-AD51-80DE3DB24F18}" srcOrd="0" destOrd="0" presId="urn:microsoft.com/office/officeart/2005/8/layout/default"/>
    <dgm:cxn modelId="{51F8652F-7A6A-4255-9B36-02EEEE5C7786}" srcId="{BA43A932-4E2A-4017-9805-B0F06BC26292}" destId="{211170A5-C9E2-42D1-8983-6DB9AD645542}" srcOrd="0" destOrd="0" parTransId="{0DD66A39-A7CF-4A46-AD09-790F6128C7D8}" sibTransId="{EFE6AE7E-F3F9-4A07-843F-5DAAFD40A923}"/>
    <dgm:cxn modelId="{324BE648-309C-4DD7-AB4B-571F38799C15}" srcId="{BA43A932-4E2A-4017-9805-B0F06BC26292}" destId="{6FF190C7-38BD-4EA6-AF88-B52EC85E3B91}" srcOrd="3" destOrd="0" parTransId="{E09808F1-25EB-4AEF-A67F-DA49A1700248}" sibTransId="{C5D0B7E5-DCE4-4C96-BE9D-FC4E087D371D}"/>
    <dgm:cxn modelId="{A9F98E83-87E4-46E5-92E4-AC2243B5F630}" srcId="{BA43A932-4E2A-4017-9805-B0F06BC26292}" destId="{19C50D1D-4B47-4DC9-BAE3-882B1DBE4B5B}" srcOrd="1" destOrd="0" parTransId="{026DC6C4-9172-4D84-BC30-560141FB3B4C}" sibTransId="{6EE3CB40-0A0F-411B-9F4D-E58435F1F779}"/>
    <dgm:cxn modelId="{FB56969F-371A-49AF-AFD2-7081970237B9}" type="presOf" srcId="{19C50D1D-4B47-4DC9-BAE3-882B1DBE4B5B}" destId="{A04E4560-EBA8-40C3-A341-6C34D61979E4}" srcOrd="0" destOrd="0" presId="urn:microsoft.com/office/officeart/2005/8/layout/default"/>
    <dgm:cxn modelId="{168528A6-F5A7-464B-A5C4-EBE64DF5C89F}" srcId="{BA43A932-4E2A-4017-9805-B0F06BC26292}" destId="{093576A8-E160-4564-B597-2E77B2559202}" srcOrd="2" destOrd="0" parTransId="{2DF944C8-6DBF-4ABC-91FE-97E0DECCEF28}" sibTransId="{EF4D17CA-6546-41E2-AF7A-7D4AA94BBC2C}"/>
    <dgm:cxn modelId="{0A2262AA-BC55-4FDC-93BB-665966684F09}" srcId="{BA43A932-4E2A-4017-9805-B0F06BC26292}" destId="{D718148A-4F2F-432A-8EF1-2777DEE304B9}" srcOrd="4" destOrd="0" parTransId="{94652FB5-A72C-4760-B2E6-0A202C335B87}" sibTransId="{391855D1-02BE-4E4B-A3A4-F132C1F42877}"/>
    <dgm:cxn modelId="{840D4ECC-496F-42AF-838C-8987B39EA5A2}" type="presOf" srcId="{D718148A-4F2F-432A-8EF1-2777DEE304B9}" destId="{D2A8B571-AD97-4D32-A63B-4FF701FB32C5}" srcOrd="0" destOrd="0" presId="urn:microsoft.com/office/officeart/2005/8/layout/default"/>
    <dgm:cxn modelId="{75F445E4-B79F-48A3-805A-493F66107CB7}" type="presOf" srcId="{6FF190C7-38BD-4EA6-AF88-B52EC85E3B91}" destId="{B6BD8F04-FFB2-40A9-BC04-AD897FC58F8A}" srcOrd="0" destOrd="0" presId="urn:microsoft.com/office/officeart/2005/8/layout/default"/>
    <dgm:cxn modelId="{8B6ADBE9-9366-49C5-AB7F-5FF1C2115FE3}" type="presOf" srcId="{BA43A932-4E2A-4017-9805-B0F06BC26292}" destId="{1F5E6D8B-891E-443D-A3B1-162B523EA5C7}" srcOrd="0" destOrd="0" presId="urn:microsoft.com/office/officeart/2005/8/layout/default"/>
    <dgm:cxn modelId="{2BAFDF16-AC3A-4F5B-A9B0-0D2FE5E68E4F}" type="presParOf" srcId="{1F5E6D8B-891E-443D-A3B1-162B523EA5C7}" destId="{6EF4F1CB-6EEE-442C-85DC-8038B5A584F4}" srcOrd="0" destOrd="0" presId="urn:microsoft.com/office/officeart/2005/8/layout/default"/>
    <dgm:cxn modelId="{60F032F2-A382-478A-BBEB-B6EFAAEEA99E}" type="presParOf" srcId="{1F5E6D8B-891E-443D-A3B1-162B523EA5C7}" destId="{6702EEDA-CE28-475D-864F-2447EFDEA4D7}" srcOrd="1" destOrd="0" presId="urn:microsoft.com/office/officeart/2005/8/layout/default"/>
    <dgm:cxn modelId="{E698CACD-8514-4B20-B04D-D7AFE1DDD43E}" type="presParOf" srcId="{1F5E6D8B-891E-443D-A3B1-162B523EA5C7}" destId="{A04E4560-EBA8-40C3-A341-6C34D61979E4}" srcOrd="2" destOrd="0" presId="urn:microsoft.com/office/officeart/2005/8/layout/default"/>
    <dgm:cxn modelId="{CA5344A7-69AE-47C3-BEE5-B1CD848E1530}" type="presParOf" srcId="{1F5E6D8B-891E-443D-A3B1-162B523EA5C7}" destId="{66205F57-327B-46AB-B2AD-D22B11BC83B5}" srcOrd="3" destOrd="0" presId="urn:microsoft.com/office/officeart/2005/8/layout/default"/>
    <dgm:cxn modelId="{FED93A85-086A-4C78-A55A-8D8801639F4C}" type="presParOf" srcId="{1F5E6D8B-891E-443D-A3B1-162B523EA5C7}" destId="{67BFB4C0-4E88-46C2-AD51-80DE3DB24F18}" srcOrd="4" destOrd="0" presId="urn:microsoft.com/office/officeart/2005/8/layout/default"/>
    <dgm:cxn modelId="{2BC81650-E3A0-46B2-A45B-95439F217512}" type="presParOf" srcId="{1F5E6D8B-891E-443D-A3B1-162B523EA5C7}" destId="{28DA30A3-27C7-4074-926D-A98797EFD317}" srcOrd="5" destOrd="0" presId="urn:microsoft.com/office/officeart/2005/8/layout/default"/>
    <dgm:cxn modelId="{BC145424-683A-44B1-8AC4-38174DB93E1C}" type="presParOf" srcId="{1F5E6D8B-891E-443D-A3B1-162B523EA5C7}" destId="{B6BD8F04-FFB2-40A9-BC04-AD897FC58F8A}" srcOrd="6" destOrd="0" presId="urn:microsoft.com/office/officeart/2005/8/layout/default"/>
    <dgm:cxn modelId="{768C3B51-4216-4BEF-987E-9845C9B5368D}" type="presParOf" srcId="{1F5E6D8B-891E-443D-A3B1-162B523EA5C7}" destId="{7CD6BF9A-CE9C-45C3-9754-66D2BFB4DB60}" srcOrd="7" destOrd="0" presId="urn:microsoft.com/office/officeart/2005/8/layout/default"/>
    <dgm:cxn modelId="{E4DF0D6E-881E-4EEA-80DE-4A3CDF87C475}" type="presParOf" srcId="{1F5E6D8B-891E-443D-A3B1-162B523EA5C7}" destId="{D2A8B571-AD97-4D32-A63B-4FF701FB32C5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63B169F-3F30-4F48-8732-EAAD97E30FA4}">
      <dsp:nvSpPr>
        <dsp:cNvPr id="0" name=""/>
        <dsp:cNvSpPr/>
      </dsp:nvSpPr>
      <dsp:spPr>
        <a:xfrm>
          <a:off x="2748" y="55493"/>
          <a:ext cx="2679471" cy="83392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AR" sz="2400" kern="1200" dirty="0"/>
            <a:t>Empresas apéndice I</a:t>
          </a:r>
        </a:p>
      </dsp:txBody>
      <dsp:txXfrm>
        <a:off x="2748" y="55493"/>
        <a:ext cx="2679471" cy="833920"/>
      </dsp:txXfrm>
    </dsp:sp>
    <dsp:sp modelId="{38B9F051-81A6-4EE7-840B-D7D926FA6927}">
      <dsp:nvSpPr>
        <dsp:cNvPr id="0" name=""/>
        <dsp:cNvSpPr/>
      </dsp:nvSpPr>
      <dsp:spPr>
        <a:xfrm>
          <a:off x="2748" y="889414"/>
          <a:ext cx="2679471" cy="3038715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Tipo de actividad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Nivel de empleados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Vinculación y control</a:t>
          </a:r>
        </a:p>
      </dsp:txBody>
      <dsp:txXfrm>
        <a:off x="2748" y="889414"/>
        <a:ext cx="2679471" cy="3038715"/>
      </dsp:txXfrm>
    </dsp:sp>
    <dsp:sp modelId="{CC650037-C391-414B-A3C7-66AC07D5AB99}">
      <dsp:nvSpPr>
        <dsp:cNvPr id="0" name=""/>
        <dsp:cNvSpPr/>
      </dsp:nvSpPr>
      <dsp:spPr>
        <a:xfrm>
          <a:off x="3057346" y="55493"/>
          <a:ext cx="2679471" cy="833920"/>
        </a:xfrm>
        <a:prstGeom prst="rect">
          <a:avLst/>
        </a:prstGeom>
        <a:solidFill>
          <a:schemeClr val="accent2">
            <a:hueOff val="-1356225"/>
            <a:satOff val="-828"/>
            <a:lumOff val="3235"/>
            <a:alphaOff val="0"/>
          </a:schemeClr>
        </a:solidFill>
        <a:ln w="19050" cap="rnd" cmpd="sng" algn="ctr">
          <a:solidFill>
            <a:schemeClr val="accent2">
              <a:hueOff val="-1356225"/>
              <a:satOff val="-828"/>
              <a:lumOff val="323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AR" sz="2400" kern="1200" dirty="0"/>
            <a:t>Empresas apéndice II</a:t>
          </a:r>
        </a:p>
      </dsp:txBody>
      <dsp:txXfrm>
        <a:off x="3057346" y="55493"/>
        <a:ext cx="2679471" cy="833920"/>
      </dsp:txXfrm>
    </dsp:sp>
    <dsp:sp modelId="{E5618518-83FE-4748-B635-42C9A6FC460E}">
      <dsp:nvSpPr>
        <dsp:cNvPr id="0" name=""/>
        <dsp:cNvSpPr/>
      </dsp:nvSpPr>
      <dsp:spPr>
        <a:xfrm>
          <a:off x="3057346" y="889414"/>
          <a:ext cx="2679471" cy="3038715"/>
        </a:xfrm>
        <a:prstGeom prst="rect">
          <a:avLst/>
        </a:prstGeom>
        <a:solidFill>
          <a:schemeClr val="accent2">
            <a:tint val="40000"/>
            <a:alpha val="90000"/>
            <a:hueOff val="-1870684"/>
            <a:satOff val="3763"/>
            <a:lumOff val="574"/>
            <a:alphaOff val="0"/>
          </a:schemeClr>
        </a:solidFill>
        <a:ln w="19050" cap="rnd" cmpd="sng" algn="ctr">
          <a:solidFill>
            <a:schemeClr val="accent2">
              <a:tint val="40000"/>
              <a:alpha val="90000"/>
              <a:hueOff val="-1870684"/>
              <a:satOff val="3763"/>
              <a:lumOff val="57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Tipo de actividad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Ventas totales anuales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Nivel de activos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Vinculación y control</a:t>
          </a:r>
        </a:p>
      </dsp:txBody>
      <dsp:txXfrm>
        <a:off x="3057346" y="889414"/>
        <a:ext cx="2679471" cy="3038715"/>
      </dsp:txXfrm>
    </dsp:sp>
    <dsp:sp modelId="{E05B8C78-19B8-48D7-8868-D045FFFAB271}">
      <dsp:nvSpPr>
        <dsp:cNvPr id="0" name=""/>
        <dsp:cNvSpPr/>
      </dsp:nvSpPr>
      <dsp:spPr>
        <a:xfrm>
          <a:off x="6111943" y="55493"/>
          <a:ext cx="2679471" cy="833920"/>
        </a:xfrm>
        <a:prstGeom prst="rect">
          <a:avLst/>
        </a:prstGeom>
        <a:solidFill>
          <a:schemeClr val="accent2">
            <a:hueOff val="-2712450"/>
            <a:satOff val="-1656"/>
            <a:lumOff val="6471"/>
            <a:alphaOff val="0"/>
          </a:schemeClr>
        </a:solidFill>
        <a:ln w="19050" cap="rnd" cmpd="sng" algn="ctr">
          <a:solidFill>
            <a:schemeClr val="accent2">
              <a:hueOff val="-2712450"/>
              <a:satOff val="-1656"/>
              <a:lumOff val="647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AR" sz="2400" kern="1200" dirty="0"/>
            <a:t>Restantes Empresas</a:t>
          </a:r>
        </a:p>
      </dsp:txBody>
      <dsp:txXfrm>
        <a:off x="6111943" y="55493"/>
        <a:ext cx="2679471" cy="833920"/>
      </dsp:txXfrm>
    </dsp:sp>
    <dsp:sp modelId="{B7342170-974B-4A6D-987A-41B0FC3B759E}">
      <dsp:nvSpPr>
        <dsp:cNvPr id="0" name=""/>
        <dsp:cNvSpPr/>
      </dsp:nvSpPr>
      <dsp:spPr>
        <a:xfrm>
          <a:off x="6111943" y="889414"/>
          <a:ext cx="2679471" cy="3038715"/>
        </a:xfrm>
        <a:prstGeom prst="rect">
          <a:avLst/>
        </a:prstGeom>
        <a:solidFill>
          <a:schemeClr val="accent2">
            <a:tint val="40000"/>
            <a:alpha val="90000"/>
            <a:hueOff val="-3741368"/>
            <a:satOff val="7526"/>
            <a:lumOff val="1147"/>
            <a:alphaOff val="0"/>
          </a:schemeClr>
        </a:solidFill>
        <a:ln w="19050" cap="rnd" cmpd="sng" algn="ctr">
          <a:solidFill>
            <a:schemeClr val="accent2">
              <a:tint val="40000"/>
              <a:alpha val="90000"/>
              <a:hueOff val="-3741368"/>
              <a:satOff val="7526"/>
              <a:lumOff val="114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Tipo de actividad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Ventas totales anuales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s-AR" sz="2400" kern="1200" dirty="0"/>
            <a:t>Vinculación y control</a:t>
          </a:r>
        </a:p>
      </dsp:txBody>
      <dsp:txXfrm>
        <a:off x="6111943" y="889414"/>
        <a:ext cx="2679471" cy="303871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EF4F1CB-6EEE-442C-85DC-8038B5A584F4}">
      <dsp:nvSpPr>
        <dsp:cNvPr id="0" name=""/>
        <dsp:cNvSpPr/>
      </dsp:nvSpPr>
      <dsp:spPr>
        <a:xfrm>
          <a:off x="3021" y="200377"/>
          <a:ext cx="1635769" cy="981461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AR" sz="1600" kern="1200" dirty="0"/>
            <a:t>AGROPECUARIO</a:t>
          </a:r>
        </a:p>
      </dsp:txBody>
      <dsp:txXfrm>
        <a:off x="3021" y="200377"/>
        <a:ext cx="1635769" cy="981461"/>
      </dsp:txXfrm>
    </dsp:sp>
    <dsp:sp modelId="{A04E4560-EBA8-40C3-A341-6C34D61979E4}">
      <dsp:nvSpPr>
        <dsp:cNvPr id="0" name=""/>
        <dsp:cNvSpPr/>
      </dsp:nvSpPr>
      <dsp:spPr>
        <a:xfrm>
          <a:off x="1802368" y="200377"/>
          <a:ext cx="1635769" cy="981461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AR" sz="1600" kern="1200" dirty="0"/>
            <a:t>INDUSTRIA Y MINERIA</a:t>
          </a:r>
        </a:p>
      </dsp:txBody>
      <dsp:txXfrm>
        <a:off x="1802368" y="200377"/>
        <a:ext cx="1635769" cy="981461"/>
      </dsp:txXfrm>
    </dsp:sp>
    <dsp:sp modelId="{67BFB4C0-4E88-46C2-AD51-80DE3DB24F18}">
      <dsp:nvSpPr>
        <dsp:cNvPr id="0" name=""/>
        <dsp:cNvSpPr/>
      </dsp:nvSpPr>
      <dsp:spPr>
        <a:xfrm>
          <a:off x="3601715" y="200377"/>
          <a:ext cx="1635769" cy="981461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AR" sz="1600" kern="1200" dirty="0"/>
            <a:t>SERVICIOS</a:t>
          </a:r>
        </a:p>
      </dsp:txBody>
      <dsp:txXfrm>
        <a:off x="3601715" y="200377"/>
        <a:ext cx="1635769" cy="981461"/>
      </dsp:txXfrm>
    </dsp:sp>
    <dsp:sp modelId="{B6BD8F04-FFB2-40A9-BC04-AD897FC58F8A}">
      <dsp:nvSpPr>
        <dsp:cNvPr id="0" name=""/>
        <dsp:cNvSpPr/>
      </dsp:nvSpPr>
      <dsp:spPr>
        <a:xfrm>
          <a:off x="5401061" y="200377"/>
          <a:ext cx="1635769" cy="981461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AR" sz="1600" kern="1200" dirty="0"/>
            <a:t>CONSTRUCCION</a:t>
          </a:r>
        </a:p>
      </dsp:txBody>
      <dsp:txXfrm>
        <a:off x="5401061" y="200377"/>
        <a:ext cx="1635769" cy="981461"/>
      </dsp:txXfrm>
    </dsp:sp>
    <dsp:sp modelId="{D2A8B571-AD97-4D32-A63B-4FF701FB32C5}">
      <dsp:nvSpPr>
        <dsp:cNvPr id="0" name=""/>
        <dsp:cNvSpPr/>
      </dsp:nvSpPr>
      <dsp:spPr>
        <a:xfrm>
          <a:off x="7200408" y="200377"/>
          <a:ext cx="1635769" cy="981461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AR" sz="1600" kern="1200" dirty="0"/>
            <a:t>COMERCIO</a:t>
          </a:r>
        </a:p>
      </dsp:txBody>
      <dsp:txXfrm>
        <a:off x="7200408" y="200377"/>
        <a:ext cx="1635769" cy="98146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7274791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7233582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5191072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35285527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32085260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24577767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26352751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9362191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5200648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42638700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0625827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6505822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8175384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41866935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8034735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1010802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E9D71B-BE4A-40C2-8AFE-BE326076FA22}" type="datetimeFigureOut">
              <a:rPr lang="es-AR" smtClean="0"/>
              <a:t>1/5/2024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ED903965-0B95-439D-A27E-6B1CA7514BBF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0343836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6" r:id="rId1"/>
    <p:sldLayoutId id="2147483827" r:id="rId2"/>
    <p:sldLayoutId id="2147483828" r:id="rId3"/>
    <p:sldLayoutId id="2147483829" r:id="rId4"/>
    <p:sldLayoutId id="2147483830" r:id="rId5"/>
    <p:sldLayoutId id="2147483831" r:id="rId6"/>
    <p:sldLayoutId id="2147483832" r:id="rId7"/>
    <p:sldLayoutId id="2147483833" r:id="rId8"/>
    <p:sldLayoutId id="2147483834" r:id="rId9"/>
    <p:sldLayoutId id="2147483835" r:id="rId10"/>
    <p:sldLayoutId id="2147483836" r:id="rId11"/>
    <p:sldLayoutId id="2147483837" r:id="rId12"/>
    <p:sldLayoutId id="2147483838" r:id="rId13"/>
    <p:sldLayoutId id="2147483839" r:id="rId14"/>
    <p:sldLayoutId id="2147483840" r:id="rId15"/>
    <p:sldLayoutId id="2147483841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uadroTexto 5"/>
          <p:cNvSpPr txBox="1"/>
          <p:nvPr/>
        </p:nvSpPr>
        <p:spPr>
          <a:xfrm>
            <a:off x="905994" y="1333739"/>
            <a:ext cx="9430702" cy="26345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2880" b="1" dirty="0">
                <a:latin typeface="Arial"/>
                <a:cs typeface="Arial"/>
              </a:rPr>
              <a:t>ASOCIACIÓN ARGENTINA DE ESTUDIOS FISCALES</a:t>
            </a:r>
          </a:p>
          <a:p>
            <a:r>
              <a:rPr lang="es-ES" sz="2880" b="1" dirty="0">
                <a:latin typeface="Arial"/>
                <a:cs typeface="Arial"/>
              </a:rPr>
              <a:t>REGIMENES PROMOCIONALES Y EFECTOS TRIBUTARIOS</a:t>
            </a:r>
          </a:p>
          <a:p>
            <a:endParaRPr lang="es-ES" sz="2880" b="1" dirty="0">
              <a:latin typeface="Arial"/>
              <a:cs typeface="Arial"/>
            </a:endParaRPr>
          </a:p>
          <a:p>
            <a:r>
              <a:rPr lang="es-ES" sz="2500" b="1" dirty="0">
                <a:latin typeface="Arial"/>
                <a:cs typeface="Arial"/>
              </a:rPr>
              <a:t>Beneficios para las Micro, Pequeñas y Medianas Empresas (</a:t>
            </a:r>
            <a:r>
              <a:rPr lang="es-ES" sz="2500" b="1" dirty="0" err="1">
                <a:latin typeface="Arial"/>
                <a:cs typeface="Arial"/>
              </a:rPr>
              <a:t>MIPyMES</a:t>
            </a:r>
            <a:r>
              <a:rPr lang="es-ES" sz="2500" b="1" dirty="0">
                <a:latin typeface="Arial"/>
                <a:cs typeface="Arial"/>
              </a:rPr>
              <a:t>)</a:t>
            </a:r>
          </a:p>
        </p:txBody>
      </p:sp>
      <p:grpSp>
        <p:nvGrpSpPr>
          <p:cNvPr id="2" name="Agrupar 1"/>
          <p:cNvGrpSpPr/>
          <p:nvPr/>
        </p:nvGrpSpPr>
        <p:grpSpPr>
          <a:xfrm>
            <a:off x="4196911" y="4983337"/>
            <a:ext cx="5337319" cy="724087"/>
            <a:chOff x="517542" y="3224195"/>
            <a:chExt cx="3334147" cy="1338545"/>
          </a:xfrm>
        </p:grpSpPr>
        <p:sp>
          <p:nvSpPr>
            <p:cNvPr id="7" name="CuadroTexto 6"/>
            <p:cNvSpPr txBox="1"/>
            <p:nvPr/>
          </p:nvSpPr>
          <p:spPr>
            <a:xfrm>
              <a:off x="517542" y="3224195"/>
              <a:ext cx="3334147" cy="6827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s-ES" b="1" dirty="0">
                  <a:latin typeface="Arial"/>
                  <a:cs typeface="Arial"/>
                </a:rPr>
                <a:t>Leonel Zanotto</a:t>
              </a:r>
            </a:p>
          </p:txBody>
        </p:sp>
        <p:sp>
          <p:nvSpPr>
            <p:cNvPr id="8" name="CuadroTexto 7"/>
            <p:cNvSpPr txBox="1"/>
            <p:nvPr/>
          </p:nvSpPr>
          <p:spPr>
            <a:xfrm>
              <a:off x="1604186" y="3914132"/>
              <a:ext cx="2247503" cy="64860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s-ES" sz="1680" dirty="0">
                  <a:latin typeface="Arial"/>
                  <a:cs typeface="Arial"/>
                </a:rPr>
                <a:t>Mayo 2024</a:t>
              </a:r>
            </a:p>
          </p:txBody>
        </p:sp>
      </p:grpSp>
      <p:pic>
        <p:nvPicPr>
          <p:cNvPr id="9" name="Picture 4" descr="AAEF (@AAEF1953) / Twitter">
            <a:extLst>
              <a:ext uri="{FF2B5EF4-FFF2-40B4-BE49-F238E27FC236}">
                <a16:creationId xmlns:a16="http://schemas.microsoft.com/office/drawing/2014/main" id="{FF215F9D-1824-4F25-B431-8024ACB4ABE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994" y="4692218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6607354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 - Definición</a:t>
              </a:r>
            </a:p>
          </p:txBody>
        </p:sp>
      </p:grpSp>
      <p:sp>
        <p:nvSpPr>
          <p:cNvPr id="3" name="Título 1">
            <a:extLst>
              <a:ext uri="{FF2B5EF4-FFF2-40B4-BE49-F238E27FC236}">
                <a16:creationId xmlns:a16="http://schemas.microsoft.com/office/drawing/2014/main" id="{074B0D7D-FFAE-9B70-DA70-41E1249B0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Parámetros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MIPyME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Empresas Nuevas</a:t>
            </a:r>
            <a:b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Res </a:t>
            </a:r>
            <a:r>
              <a:rPr lang="es-MX" sz="2000" b="1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SIyDP</a:t>
            </a: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121/2023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4 CuadroTexto">
            <a:extLst>
              <a:ext uri="{FF2B5EF4-FFF2-40B4-BE49-F238E27FC236}">
                <a16:creationId xmlns:a16="http://schemas.microsoft.com/office/drawing/2014/main" id="{79B5F136-A1F3-8ACB-CF16-1B2CB9C51332}"/>
              </a:ext>
            </a:extLst>
          </p:cNvPr>
          <p:cNvSpPr txBox="1"/>
          <p:nvPr/>
        </p:nvSpPr>
        <p:spPr>
          <a:xfrm>
            <a:off x="284247" y="2699655"/>
            <a:ext cx="9892747" cy="24717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empresas que </a:t>
            </a:r>
            <a:r>
              <a:rPr lang="es-MX" b="1" u="sng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no tengan tres ejercicios cerrados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 promediará la información de los ejercicios cerrados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Si cuenta con algún ejercicio irregular cerrado, ese periodo se anualizará.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Las empresas que no posean un ejercicio comercial cerrado serán categorizadas como microempresas hasta el último día del cuarto mes posterior al cierre de su primer ejercicio.</a:t>
            </a:r>
          </a:p>
        </p:txBody>
      </p:sp>
    </p:spTree>
    <p:extLst>
      <p:ext uri="{BB962C8B-B14F-4D97-AF65-F5344CB8AC3E}">
        <p14:creationId xmlns:p14="http://schemas.microsoft.com/office/powerpoint/2010/main" val="1405023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 bldLvl="3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 - Definición</a:t>
              </a:r>
            </a:p>
          </p:txBody>
        </p:sp>
      </p:grpSp>
      <p:sp>
        <p:nvSpPr>
          <p:cNvPr id="3" name="Título 1">
            <a:extLst>
              <a:ext uri="{FF2B5EF4-FFF2-40B4-BE49-F238E27FC236}">
                <a16:creationId xmlns:a16="http://schemas.microsoft.com/office/drawing/2014/main" id="{074B0D7D-FFAE-9B70-DA70-41E1249B0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Parámetros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MIPyME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Vinculación y control</a:t>
            </a:r>
            <a:b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Res </a:t>
            </a:r>
            <a:r>
              <a:rPr lang="es-MX" sz="2000" b="1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SIyDP</a:t>
            </a: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121/2023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4 CuadroTexto">
            <a:extLst>
              <a:ext uri="{FF2B5EF4-FFF2-40B4-BE49-F238E27FC236}">
                <a16:creationId xmlns:a16="http://schemas.microsoft.com/office/drawing/2014/main" id="{D05D367E-397E-C5DF-1EAA-980BFF781558}"/>
              </a:ext>
            </a:extLst>
          </p:cNvPr>
          <p:cNvSpPr txBox="1"/>
          <p:nvPr/>
        </p:nvSpPr>
        <p:spPr>
          <a:xfrm>
            <a:off x="257744" y="2567135"/>
            <a:ext cx="9893422" cy="40539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 deben analizar los parámetros MIPYME respecto al grupo económico. No aplica para personas humanas.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Periodo de análisis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: último ejercicio.</a:t>
            </a:r>
            <a:endParaRPr lang="es-MX" sz="1600" b="1" dirty="0">
              <a:solidFill>
                <a:schemeClr val="bg2">
                  <a:lumMod val="25000"/>
                </a:schemeClr>
              </a:solidFill>
              <a:latin typeface="Arial" panose="020B0604020202020204" pitchFamily="34" charset="0"/>
            </a:endParaRP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Vinculación: 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Cuando una empresa o grupo económico participa en un 20% o más en el capital de otra.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Requisitos se analizan de manera individual en cada ente vinculado. 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Control: 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Cuando una empresa o grupo económico participa en un 50% o más en el capital de otra.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Requisitos se analizan de manera conjunta en el grupo económico.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Vinculación y/o control con empresas del exterior: 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 contempla el 100% de las exportaciones.</a:t>
            </a:r>
          </a:p>
        </p:txBody>
      </p:sp>
    </p:spTree>
    <p:extLst>
      <p:ext uri="{BB962C8B-B14F-4D97-AF65-F5344CB8AC3E}">
        <p14:creationId xmlns:p14="http://schemas.microsoft.com/office/powerpoint/2010/main" val="719191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 bldLvl="2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Certificado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2" name="4 CuadroTexto">
            <a:extLst>
              <a:ext uri="{FF2B5EF4-FFF2-40B4-BE49-F238E27FC236}">
                <a16:creationId xmlns:a16="http://schemas.microsoft.com/office/drawing/2014/main" id="{D05D367E-397E-C5DF-1EAA-980BFF781558}"/>
              </a:ext>
            </a:extLst>
          </p:cNvPr>
          <p:cNvSpPr txBox="1"/>
          <p:nvPr/>
        </p:nvSpPr>
        <p:spPr>
          <a:xfrm>
            <a:off x="253292" y="1817535"/>
            <a:ext cx="9537822" cy="46448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Documento que acredita la condición de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MIPyME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ante AFIP y otros organismos. Inscripción en el </a:t>
            </a: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Registro de empresas </a:t>
            </a:r>
            <a:r>
              <a:rPr lang="es-MX" sz="1600" b="1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MIPyMEs</a:t>
            </a: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Vigencia: 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desde la fecha de emisión y hasta el último día del cuarto mes posterior al cierre de ejercicio.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Renovación: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A partir de Dic 2019. </a:t>
            </a:r>
            <a:r>
              <a:rPr lang="es-MX" sz="1600" b="1" u="sng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Automática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(conf. RGC (AFIP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SEPyME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) 4642.</a:t>
            </a:r>
          </a:p>
          <a:p>
            <a:pPr marL="1291590" lvl="2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En el último mes del ejercicio AFIP enviará una notificación al domicilio fiscal electrónico y pondrá a disposición por 20 días la información actualizada. (campos del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form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1272).</a:t>
            </a:r>
          </a:p>
          <a:p>
            <a:pPr marL="1291590" lvl="2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No deben existir declaraciones de IVA y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Seg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Social pendientes de presentación en los últimos tres ejercicios comerciales cerrados. AFIP avisara la imposibilidad de la renovación automática en este caso.</a:t>
            </a:r>
          </a:p>
          <a:p>
            <a:pPr marL="1291590" lvl="2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Empresas exentas en IVA o con vinculación o control de empresas extranjeras deberán completar el trámite de reinscripción manualmente.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Utilización de </a:t>
            </a: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LUFE (Legajo Único Financiero y Económico) para emisión del certificado</a:t>
            </a:r>
          </a:p>
        </p:txBody>
      </p:sp>
    </p:spTree>
    <p:extLst>
      <p:ext uri="{BB962C8B-B14F-4D97-AF65-F5344CB8AC3E}">
        <p14:creationId xmlns:p14="http://schemas.microsoft.com/office/powerpoint/2010/main" val="34807246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 bldLvl="2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3" name="4 CuadroTexto">
            <a:extLst>
              <a:ext uri="{FF2B5EF4-FFF2-40B4-BE49-F238E27FC236}">
                <a16:creationId xmlns:a16="http://schemas.microsoft.com/office/drawing/2014/main" id="{3184AB7E-F605-10B5-0A50-451CC176E74A}"/>
              </a:ext>
            </a:extLst>
          </p:cNvPr>
          <p:cNvSpPr txBox="1"/>
          <p:nvPr/>
        </p:nvSpPr>
        <p:spPr>
          <a:xfrm>
            <a:off x="472272" y="2286932"/>
            <a:ext cx="9537822" cy="1911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medianas.</a:t>
            </a:r>
            <a:endParaRPr lang="es-MX" sz="1600" dirty="0">
              <a:solidFill>
                <a:schemeClr val="bg2">
                  <a:lumMod val="25000"/>
                </a:schemeClr>
              </a:solidFill>
              <a:latin typeface="Arial" panose="020B0604020202020204" pitchFamily="34" charset="0"/>
            </a:endParaRP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Para empresas sector “comercio” y “servicios” que no superen el parámetro de ingresos de mediana tramo 2.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Acreditación con el certificado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MIPyME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: surge del decreto 99/2019.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Restantes rubros no precisan certificado para aplicación de reducción de alícuota.</a:t>
            </a:r>
          </a:p>
        </p:txBody>
      </p:sp>
      <p:sp>
        <p:nvSpPr>
          <p:cNvPr id="4" name="Título 1">
            <a:extLst>
              <a:ext uri="{FF2B5EF4-FFF2-40B4-BE49-F238E27FC236}">
                <a16:creationId xmlns:a16="http://schemas.microsoft.com/office/drawing/2014/main" id="{7331BC5A-2178-28E1-3A6F-CCD8806F9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1) Alícuota reducida para contribuciones de seguridad social – 18%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4 CuadroTexto">
            <a:extLst>
              <a:ext uri="{FF2B5EF4-FFF2-40B4-BE49-F238E27FC236}">
                <a16:creationId xmlns:a16="http://schemas.microsoft.com/office/drawing/2014/main" id="{01CE924C-635C-EEEB-10D2-2F71DCB2D9C6}"/>
              </a:ext>
            </a:extLst>
          </p:cNvPr>
          <p:cNvSpPr txBox="1"/>
          <p:nvPr/>
        </p:nvSpPr>
        <p:spPr>
          <a:xfrm>
            <a:off x="511265" y="4968365"/>
            <a:ext cx="9537822" cy="11977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medianas.</a:t>
            </a:r>
            <a:endParaRPr lang="es-MX" sz="1600" dirty="0">
              <a:solidFill>
                <a:schemeClr val="bg2">
                  <a:lumMod val="25000"/>
                </a:schemeClr>
              </a:solidFill>
              <a:latin typeface="Arial" panose="020B0604020202020204" pitchFamily="34" charset="0"/>
            </a:endParaRP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RG AFIP 5211/22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modifcada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por la RG AFIP 5388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Todos los anticipos de impuesto a las ganancias son iguales (10 anticipos)</a:t>
            </a:r>
          </a:p>
        </p:txBody>
      </p:sp>
      <p:sp>
        <p:nvSpPr>
          <p:cNvPr id="9" name="Título 1">
            <a:extLst>
              <a:ext uri="{FF2B5EF4-FFF2-40B4-BE49-F238E27FC236}">
                <a16:creationId xmlns:a16="http://schemas.microsoft.com/office/drawing/2014/main" id="{E835B574-F9C7-5BED-3EFF-A2E841C4A0F1}"/>
              </a:ext>
            </a:extLst>
          </p:cNvPr>
          <p:cNvSpPr txBox="1">
            <a:spLocks/>
          </p:cNvSpPr>
          <p:nvPr/>
        </p:nvSpPr>
        <p:spPr>
          <a:xfrm>
            <a:off x="705006" y="4447809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2) Uniformidad de anticipos del impuesto a las ganancias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66847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7" grpId="0"/>
      <p:bldP spid="9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3" name="4 CuadroTexto">
            <a:extLst>
              <a:ext uri="{FF2B5EF4-FFF2-40B4-BE49-F238E27FC236}">
                <a16:creationId xmlns:a16="http://schemas.microsoft.com/office/drawing/2014/main" id="{3184AB7E-F605-10B5-0A50-451CC176E74A}"/>
              </a:ext>
            </a:extLst>
          </p:cNvPr>
          <p:cNvSpPr txBox="1"/>
          <p:nvPr/>
        </p:nvSpPr>
        <p:spPr>
          <a:xfrm>
            <a:off x="472272" y="2286932"/>
            <a:ext cx="9537822" cy="40046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48640" lvl="1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A) Compensación del 100% </a:t>
            </a:r>
            <a:r>
              <a:rPr lang="es-MX" sz="1600" b="1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IDyC</a:t>
            </a: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con impuesto a las ganancias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 y pequeñas.</a:t>
            </a:r>
            <a:endParaRPr lang="es-MX" sz="1600" dirty="0">
              <a:solidFill>
                <a:schemeClr val="bg2">
                  <a:lumMod val="25000"/>
                </a:schemeClr>
              </a:solidFill>
              <a:latin typeface="Arial" panose="020B0604020202020204" pitchFamily="34" charset="0"/>
            </a:endParaRP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cuentas bancarias a nombre del beneficiario que tiene certificado vigente.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Tiene efectos desde la vigencia del certificado.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hasta el último mes del ejercicio comercial. Distinto parámetro temporal respecto a la regla general.</a:t>
            </a:r>
          </a:p>
          <a:p>
            <a:pPr marL="548640" lvl="1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B) </a:t>
            </a:r>
            <a:r>
              <a:rPr lang="es-MX" sz="1600" b="1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Compensacion</a:t>
            </a: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del 60% </a:t>
            </a:r>
            <a:r>
              <a:rPr lang="es-MX" sz="1600" b="1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IDyC</a:t>
            </a: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con impuesto a las ganancias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para empresas mediana tramo 1 sector industrial</a:t>
            </a:r>
          </a:p>
          <a:p>
            <a:pPr marL="548640" lvl="1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C) Exención de la aplicación de la alícuota doble de </a:t>
            </a:r>
            <a:r>
              <a:rPr lang="es-MX" sz="1600" b="1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IDyC</a:t>
            </a: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por retiros en efectivo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 y pequeñas.</a:t>
            </a:r>
          </a:p>
        </p:txBody>
      </p:sp>
      <p:sp>
        <p:nvSpPr>
          <p:cNvPr id="4" name="Título 1">
            <a:extLst>
              <a:ext uri="{FF2B5EF4-FFF2-40B4-BE49-F238E27FC236}">
                <a16:creationId xmlns:a16="http://schemas.microsoft.com/office/drawing/2014/main" id="{7331BC5A-2178-28E1-3A6F-CCD8806F9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3) Beneficios vinculados con impuesto a los débitos y créditos bancarios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665305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2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3" name="4 CuadroTexto">
            <a:extLst>
              <a:ext uri="{FF2B5EF4-FFF2-40B4-BE49-F238E27FC236}">
                <a16:creationId xmlns:a16="http://schemas.microsoft.com/office/drawing/2014/main" id="{3184AB7E-F605-10B5-0A50-451CC176E74A}"/>
              </a:ext>
            </a:extLst>
          </p:cNvPr>
          <p:cNvSpPr txBox="1"/>
          <p:nvPr/>
        </p:nvSpPr>
        <p:spPr>
          <a:xfrm>
            <a:off x="472272" y="2497952"/>
            <a:ext cx="9537822" cy="1911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48640" lvl="1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D) Compensación del 30% del </a:t>
            </a:r>
            <a:r>
              <a:rPr lang="es-MX" sz="1600" b="1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IDyC</a:t>
            </a: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como pago a cuenta de las contribuciones de seguridad social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 empresas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Límite de destino hasta el 15% de las contribuciones patronales con destino al SIPA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Rige para contribuciones devengadas entre el 01/08/2023 al 31/12/2024.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Dto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394/2023</a:t>
            </a:r>
          </a:p>
        </p:txBody>
      </p:sp>
      <p:sp>
        <p:nvSpPr>
          <p:cNvPr id="4" name="Título 1">
            <a:extLst>
              <a:ext uri="{FF2B5EF4-FFF2-40B4-BE49-F238E27FC236}">
                <a16:creationId xmlns:a16="http://schemas.microsoft.com/office/drawing/2014/main" id="{7331BC5A-2178-28E1-3A6F-CCD8806F9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3) Beneficios vinculados con impuesto a los débitos y créditos bancarios (Cont.)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4 CuadroTexto">
            <a:extLst>
              <a:ext uri="{FF2B5EF4-FFF2-40B4-BE49-F238E27FC236}">
                <a16:creationId xmlns:a16="http://schemas.microsoft.com/office/drawing/2014/main" id="{08E3C2F7-58B9-500A-77CB-2B3980F6C239}"/>
              </a:ext>
            </a:extLst>
          </p:cNvPr>
          <p:cNvSpPr txBox="1"/>
          <p:nvPr/>
        </p:nvSpPr>
        <p:spPr>
          <a:xfrm>
            <a:off x="472272" y="4946195"/>
            <a:ext cx="9537822" cy="10746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 empresas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Teniendo categoría SIPER A, es posible tramitar el certificado de exclusión sin saldo a favor de libre disponibilidad y sin presentar proyecciones. – RG AFIP 5390</a:t>
            </a:r>
          </a:p>
        </p:txBody>
      </p:sp>
      <p:sp>
        <p:nvSpPr>
          <p:cNvPr id="7" name="Título 1">
            <a:extLst>
              <a:ext uri="{FF2B5EF4-FFF2-40B4-BE49-F238E27FC236}">
                <a16:creationId xmlns:a16="http://schemas.microsoft.com/office/drawing/2014/main" id="{F782A8EB-3041-665C-9272-5A281D66F906}"/>
              </a:ext>
            </a:extLst>
          </p:cNvPr>
          <p:cNvSpPr txBox="1">
            <a:spLocks/>
          </p:cNvSpPr>
          <p:nvPr/>
        </p:nvSpPr>
        <p:spPr>
          <a:xfrm>
            <a:off x="651945" y="4469432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4) Exclusión de retenciones y/o percepciones en IVA – Facilidad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39390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2" grpId="0"/>
      <p:bldP spid="7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3" name="4 CuadroTexto">
            <a:extLst>
              <a:ext uri="{FF2B5EF4-FFF2-40B4-BE49-F238E27FC236}">
                <a16:creationId xmlns:a16="http://schemas.microsoft.com/office/drawing/2014/main" id="{3184AB7E-F605-10B5-0A50-451CC176E74A}"/>
              </a:ext>
            </a:extLst>
          </p:cNvPr>
          <p:cNvSpPr txBox="1"/>
          <p:nvPr/>
        </p:nvSpPr>
        <p:spPr>
          <a:xfrm>
            <a:off x="472272" y="2413545"/>
            <a:ext cx="9537822" cy="17886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pequeñas y medianas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Debe contar con saldo a favor de libre disponibilidad durante dos periodos fiscales consecutivos anteriores al pedido.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Pequeñas y mediana tramo 1: saldo a favor en la última DDJJ de IVA equivalente al 10% del promedio del impuesto determinado de las DDJJ de los últimos doce periodos fiscales.</a:t>
            </a:r>
          </a:p>
        </p:txBody>
      </p:sp>
      <p:sp>
        <p:nvSpPr>
          <p:cNvPr id="4" name="Título 1">
            <a:extLst>
              <a:ext uri="{FF2B5EF4-FFF2-40B4-BE49-F238E27FC236}">
                <a16:creationId xmlns:a16="http://schemas.microsoft.com/office/drawing/2014/main" id="{7331BC5A-2178-28E1-3A6F-CCD8806F9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5) Simplificación para solicitar Certificado de exclusión de IVA (restantes)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4 CuadroTexto">
            <a:extLst>
              <a:ext uri="{FF2B5EF4-FFF2-40B4-BE49-F238E27FC236}">
                <a16:creationId xmlns:a16="http://schemas.microsoft.com/office/drawing/2014/main" id="{08E3C2F7-58B9-500A-77CB-2B3980F6C239}"/>
              </a:ext>
            </a:extLst>
          </p:cNvPr>
          <p:cNvSpPr txBox="1"/>
          <p:nvPr/>
        </p:nvSpPr>
        <p:spPr>
          <a:xfrm>
            <a:off x="472272" y="5213483"/>
            <a:ext cx="9537822" cy="7791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LIG – Art 26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inc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k)</a:t>
            </a:r>
          </a:p>
        </p:txBody>
      </p:sp>
      <p:sp>
        <p:nvSpPr>
          <p:cNvPr id="7" name="Título 1">
            <a:extLst>
              <a:ext uri="{FF2B5EF4-FFF2-40B4-BE49-F238E27FC236}">
                <a16:creationId xmlns:a16="http://schemas.microsoft.com/office/drawing/2014/main" id="{F782A8EB-3041-665C-9272-5A281D66F906}"/>
              </a:ext>
            </a:extLst>
          </p:cNvPr>
          <p:cNvSpPr txBox="1">
            <a:spLocks/>
          </p:cNvSpPr>
          <p:nvPr/>
        </p:nvSpPr>
        <p:spPr>
          <a:xfrm>
            <a:off x="651945" y="4469432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6) Exención en impuesto a las ganancias de reintegros y reembolsos de impuestos del mercado interno.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89844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2" grpId="0"/>
      <p:bldP spid="7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3" name="4 CuadroTexto">
            <a:extLst>
              <a:ext uri="{FF2B5EF4-FFF2-40B4-BE49-F238E27FC236}">
                <a16:creationId xmlns:a16="http://schemas.microsoft.com/office/drawing/2014/main" id="{3184AB7E-F605-10B5-0A50-451CC176E74A}"/>
              </a:ext>
            </a:extLst>
          </p:cNvPr>
          <p:cNvSpPr txBox="1"/>
          <p:nvPr/>
        </p:nvSpPr>
        <p:spPr>
          <a:xfrm>
            <a:off x="472272" y="2413545"/>
            <a:ext cx="9537822" cy="16163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 y pequeñas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 difiere 90 días el vencimiento de la DDJJ mensual de IVA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 debe indicar la adhesión a este beneficio en el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form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1272.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El nuevo vencimiento aparece automáticamente en el sistema de cuentas tributarias.</a:t>
            </a:r>
          </a:p>
        </p:txBody>
      </p:sp>
      <p:sp>
        <p:nvSpPr>
          <p:cNvPr id="4" name="Título 1">
            <a:extLst>
              <a:ext uri="{FF2B5EF4-FFF2-40B4-BE49-F238E27FC236}">
                <a16:creationId xmlns:a16="http://schemas.microsoft.com/office/drawing/2014/main" id="{7331BC5A-2178-28E1-3A6F-CCD8806F9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7) Pago de IVA diferido – RG AFIP 4010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4 CuadroTexto">
            <a:extLst>
              <a:ext uri="{FF2B5EF4-FFF2-40B4-BE49-F238E27FC236}">
                <a16:creationId xmlns:a16="http://schemas.microsoft.com/office/drawing/2014/main" id="{08E3C2F7-58B9-500A-77CB-2B3980F6C239}"/>
              </a:ext>
            </a:extLst>
          </p:cNvPr>
          <p:cNvSpPr txBox="1"/>
          <p:nvPr/>
        </p:nvSpPr>
        <p:spPr>
          <a:xfrm>
            <a:off x="472272" y="4664838"/>
            <a:ext cx="9537822" cy="11977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Deben tener certificado MIPYME vigente al 31/01/2024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La suspensión rige hasta el 31/07/2024. RG AFIP 5482</a:t>
            </a:r>
          </a:p>
        </p:txBody>
      </p:sp>
      <p:sp>
        <p:nvSpPr>
          <p:cNvPr id="7" name="Título 1">
            <a:extLst>
              <a:ext uri="{FF2B5EF4-FFF2-40B4-BE49-F238E27FC236}">
                <a16:creationId xmlns:a16="http://schemas.microsoft.com/office/drawing/2014/main" id="{F782A8EB-3041-665C-9272-5A281D66F906}"/>
              </a:ext>
            </a:extLst>
          </p:cNvPr>
          <p:cNvSpPr txBox="1">
            <a:spLocks/>
          </p:cNvSpPr>
          <p:nvPr/>
        </p:nvSpPr>
        <p:spPr>
          <a:xfrm>
            <a:off x="756789" y="4145875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8) Suspensión de juicios de ejecución fiscal y medidas cautelares</a:t>
            </a:r>
            <a:endParaRPr lang="es-AR" sz="2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51635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2" grpId="0"/>
      <p:bldP spid="7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3" name="4 CuadroTexto">
            <a:extLst>
              <a:ext uri="{FF2B5EF4-FFF2-40B4-BE49-F238E27FC236}">
                <a16:creationId xmlns:a16="http://schemas.microsoft.com/office/drawing/2014/main" id="{3184AB7E-F605-10B5-0A50-451CC176E74A}"/>
              </a:ext>
            </a:extLst>
          </p:cNvPr>
          <p:cNvSpPr txBox="1"/>
          <p:nvPr/>
        </p:nvSpPr>
        <p:spPr>
          <a:xfrm>
            <a:off x="472272" y="2526088"/>
            <a:ext cx="9537822" cy="3606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microempresas</a:t>
            </a:r>
          </a:p>
        </p:txBody>
      </p:sp>
      <p:sp>
        <p:nvSpPr>
          <p:cNvPr id="4" name="Título 1">
            <a:extLst>
              <a:ext uri="{FF2B5EF4-FFF2-40B4-BE49-F238E27FC236}">
                <a16:creationId xmlns:a16="http://schemas.microsoft.com/office/drawing/2014/main" id="{7331BC5A-2178-28E1-3A6F-CCD8806F9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9) Exclusión en Régimen de retención IVA-Ganancias –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Reg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tarjetas de crédito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4 CuadroTexto">
            <a:extLst>
              <a:ext uri="{FF2B5EF4-FFF2-40B4-BE49-F238E27FC236}">
                <a16:creationId xmlns:a16="http://schemas.microsoft.com/office/drawing/2014/main" id="{08E3C2F7-58B9-500A-77CB-2B3980F6C239}"/>
              </a:ext>
            </a:extLst>
          </p:cNvPr>
          <p:cNvSpPr txBox="1"/>
          <p:nvPr/>
        </p:nvSpPr>
        <p:spPr>
          <a:xfrm>
            <a:off x="472272" y="3877041"/>
            <a:ext cx="9537822" cy="2034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Mercaderias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definidas en el anexo del decreto 302/2021.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Exportaciones del año calendario inmediato anterior menores a USD 3.000.000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Exención de los derechos de exportación sobre valor FOB hasta USD 500.000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Desde USD 500.000 y hasta USD 1.000.000, reducción del 50% de los derechos.</a:t>
            </a:r>
          </a:p>
        </p:txBody>
      </p:sp>
      <p:sp>
        <p:nvSpPr>
          <p:cNvPr id="7" name="Título 1">
            <a:extLst>
              <a:ext uri="{FF2B5EF4-FFF2-40B4-BE49-F238E27FC236}">
                <a16:creationId xmlns:a16="http://schemas.microsoft.com/office/drawing/2014/main" id="{F782A8EB-3041-665C-9272-5A281D66F906}"/>
              </a:ext>
            </a:extLst>
          </p:cNvPr>
          <p:cNvSpPr txBox="1">
            <a:spLocks/>
          </p:cNvSpPr>
          <p:nvPr/>
        </p:nvSpPr>
        <p:spPr>
          <a:xfrm>
            <a:off x="651945" y="3186625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10) Beneficios sobre derechos de exportación</a:t>
            </a:r>
            <a:endParaRPr lang="es-AR" sz="2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054505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2" grpId="0"/>
      <p:bldP spid="7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3" name="4 CuadroTexto">
            <a:extLst>
              <a:ext uri="{FF2B5EF4-FFF2-40B4-BE49-F238E27FC236}">
                <a16:creationId xmlns:a16="http://schemas.microsoft.com/office/drawing/2014/main" id="{3184AB7E-F605-10B5-0A50-451CC176E74A}"/>
              </a:ext>
            </a:extLst>
          </p:cNvPr>
          <p:cNvSpPr txBox="1"/>
          <p:nvPr/>
        </p:nvSpPr>
        <p:spPr>
          <a:xfrm>
            <a:off x="472272" y="2231873"/>
            <a:ext cx="9537822" cy="14932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Reducción del 90% de las contribuciones patronales.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 deben reunir los requisitos del art 2 del decreto 379/2001. (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Conf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, RGC AFIP-SIDP 5301/2022</a:t>
            </a:r>
          </a:p>
        </p:txBody>
      </p:sp>
      <p:sp>
        <p:nvSpPr>
          <p:cNvPr id="4" name="Título 1">
            <a:extLst>
              <a:ext uri="{FF2B5EF4-FFF2-40B4-BE49-F238E27FC236}">
                <a16:creationId xmlns:a16="http://schemas.microsoft.com/office/drawing/2014/main" id="{7331BC5A-2178-28E1-3A6F-CCD8806F9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11) Régimen de incentivo a fabricantes de bienes de capital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4 CuadroTexto">
            <a:extLst>
              <a:ext uri="{FF2B5EF4-FFF2-40B4-BE49-F238E27FC236}">
                <a16:creationId xmlns:a16="http://schemas.microsoft.com/office/drawing/2014/main" id="{08E3C2F7-58B9-500A-77CB-2B3980F6C239}"/>
              </a:ext>
            </a:extLst>
          </p:cNvPr>
          <p:cNvSpPr txBox="1"/>
          <p:nvPr/>
        </p:nvSpPr>
        <p:spPr>
          <a:xfrm>
            <a:off x="378628" y="4490206"/>
            <a:ext cx="9537822" cy="10746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 reduce al 8% la tasa nominal de cervezas de elaboración artesanal para quienes acrediten certificado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MIPyME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.</a:t>
            </a:r>
          </a:p>
        </p:txBody>
      </p:sp>
      <p:sp>
        <p:nvSpPr>
          <p:cNvPr id="7" name="Título 1">
            <a:extLst>
              <a:ext uri="{FF2B5EF4-FFF2-40B4-BE49-F238E27FC236}">
                <a16:creationId xmlns:a16="http://schemas.microsoft.com/office/drawing/2014/main" id="{F782A8EB-3041-665C-9272-5A281D66F906}"/>
              </a:ext>
            </a:extLst>
          </p:cNvPr>
          <p:cNvSpPr txBox="1">
            <a:spLocks/>
          </p:cNvSpPr>
          <p:nvPr/>
        </p:nvSpPr>
        <p:spPr>
          <a:xfrm>
            <a:off x="737973" y="3898257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12) Reducción de impuestos internos fabricantes de cerveza </a:t>
            </a:r>
            <a:endParaRPr lang="es-AR" sz="2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635898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2" grpId="0"/>
      <p:bldP spid="7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Normativa Aplicable</a:t>
              </a:r>
            </a:p>
          </p:txBody>
        </p:sp>
      </p:grpSp>
      <p:sp>
        <p:nvSpPr>
          <p:cNvPr id="2" name="4 CuadroTexto">
            <a:extLst>
              <a:ext uri="{FF2B5EF4-FFF2-40B4-BE49-F238E27FC236}">
                <a16:creationId xmlns:a16="http://schemas.microsoft.com/office/drawing/2014/main" id="{9042E4FD-6A28-514A-1B6B-CA98C1FCB5EB}"/>
              </a:ext>
            </a:extLst>
          </p:cNvPr>
          <p:cNvSpPr txBox="1"/>
          <p:nvPr/>
        </p:nvSpPr>
        <p:spPr>
          <a:xfrm>
            <a:off x="152401" y="2486664"/>
            <a:ext cx="9892747" cy="32906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Ø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Ley 24.467 / Ley 25.300 / Ley 27.264 – Regímenes de fomento a las </a:t>
            </a:r>
            <a:r>
              <a:rPr lang="es-MX" sz="1600" b="1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PyMES</a:t>
            </a:r>
            <a:endParaRPr lang="es-MX" sz="1600" b="1" dirty="0">
              <a:solidFill>
                <a:schemeClr val="bg2">
                  <a:lumMod val="25000"/>
                </a:schemeClr>
              </a:solidFill>
              <a:latin typeface="Arial" panose="020B0604020202020204" pitchFamily="34" charset="0"/>
            </a:endParaRP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Ø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Ley 27.440 – Financiamiento productivo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Ø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Ley 27.541 – Solidaridad Social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Ø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Decreto 1101/2016 – Reglamentación de régimen de fomento MIPYME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Ø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Decreto 471/2018 – Reglamentación financiamiento productivo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Ø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Res SEPYME 220/2019 / Res SIDP 121/2023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Ø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RGC SEPYME-AFIP 4642/2019 – Renovación automática de certificados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Ø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Res SIDP 30/2024 – Actualización parámetros Abril 2024</a:t>
            </a:r>
          </a:p>
        </p:txBody>
      </p:sp>
      <p:sp>
        <p:nvSpPr>
          <p:cNvPr id="4" name="Título 1">
            <a:extLst>
              <a:ext uri="{FF2B5EF4-FFF2-40B4-BE49-F238E27FC236}">
                <a16:creationId xmlns:a16="http://schemas.microsoft.com/office/drawing/2014/main" id="{CB0FF894-094A-991D-C67F-44C31C2835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1627" y="1805441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Normativa aplicable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666151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 bldLvl="3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4" name="Título 1">
            <a:extLst>
              <a:ext uri="{FF2B5EF4-FFF2-40B4-BE49-F238E27FC236}">
                <a16:creationId xmlns:a16="http://schemas.microsoft.com/office/drawing/2014/main" id="{7331BC5A-2178-28E1-3A6F-CCD8806F9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13) Mayores facilidades de pago – Plan permanente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10" name="Imagen 9">
            <a:extLst>
              <a:ext uri="{FF2B5EF4-FFF2-40B4-BE49-F238E27FC236}">
                <a16:creationId xmlns:a16="http://schemas.microsoft.com/office/drawing/2014/main" id="{42E529D5-C8DD-8D0C-5ED9-D5C957565C40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l="22191" t="18380" r="1336" b="11706"/>
          <a:stretch/>
        </p:blipFill>
        <p:spPr>
          <a:xfrm>
            <a:off x="1139687" y="2332383"/>
            <a:ext cx="8260736" cy="42460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190072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4" name="Título 1">
            <a:extLst>
              <a:ext uri="{FF2B5EF4-FFF2-40B4-BE49-F238E27FC236}">
                <a16:creationId xmlns:a16="http://schemas.microsoft.com/office/drawing/2014/main" id="{7331BC5A-2178-28E1-3A6F-CCD8806F9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13) Mayores facilidades de pago – Plan permanente </a:t>
            </a: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(Cont.)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4 CuadroTexto">
            <a:extLst>
              <a:ext uri="{FF2B5EF4-FFF2-40B4-BE49-F238E27FC236}">
                <a16:creationId xmlns:a16="http://schemas.microsoft.com/office/drawing/2014/main" id="{1D20D8AE-595C-34D0-71A3-CFEDCFDCA89B}"/>
              </a:ext>
            </a:extLst>
          </p:cNvPr>
          <p:cNvSpPr txBox="1"/>
          <p:nvPr/>
        </p:nvSpPr>
        <p:spPr>
          <a:xfrm>
            <a:off x="472272" y="2231873"/>
            <a:ext cx="9537822" cy="14932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 tramo 1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Posibilidad de inclusión en el plan de la DDJJ de IVA en el mes del vencimiento.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Mediana tramo 2 y restantes contribuyentes: a partir del primer día del tercer mes posterior al vencimiento de la DDJJ.</a:t>
            </a:r>
          </a:p>
        </p:txBody>
      </p:sp>
      <p:sp>
        <p:nvSpPr>
          <p:cNvPr id="9" name="Título 1">
            <a:extLst>
              <a:ext uri="{FF2B5EF4-FFF2-40B4-BE49-F238E27FC236}">
                <a16:creationId xmlns:a16="http://schemas.microsoft.com/office/drawing/2014/main" id="{7E42FEEC-9915-BDE7-FE86-D55179BB40ED}"/>
              </a:ext>
            </a:extLst>
          </p:cNvPr>
          <p:cNvSpPr txBox="1">
            <a:spLocks/>
          </p:cNvSpPr>
          <p:nvPr/>
        </p:nvSpPr>
        <p:spPr>
          <a:xfrm>
            <a:off x="651945" y="3867659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14) Tratamiento diferencial - Ley de Economía de Conocimiento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4 CuadroTexto">
            <a:extLst>
              <a:ext uri="{FF2B5EF4-FFF2-40B4-BE49-F238E27FC236}">
                <a16:creationId xmlns:a16="http://schemas.microsoft.com/office/drawing/2014/main" id="{4A16379D-6599-8CCA-68B2-BC8BEDEEB99B}"/>
              </a:ext>
            </a:extLst>
          </p:cNvPr>
          <p:cNvSpPr txBox="1"/>
          <p:nvPr/>
        </p:nvSpPr>
        <p:spPr>
          <a:xfrm>
            <a:off x="472272" y="4319090"/>
            <a:ext cx="9537822" cy="24534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 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Flexibilización de requisitos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Prioridad de acceso a beneficios por cupo fiscal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Mayor reducción en el impuesto a las ganancias:</a:t>
            </a:r>
          </a:p>
          <a:p>
            <a:pPr marL="1291590" lvl="2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60% para micro y pequeñas</a:t>
            </a:r>
          </a:p>
          <a:p>
            <a:pPr marL="1291590" lvl="2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40% para empresas medianas (para las grandes es del 20%).</a:t>
            </a:r>
          </a:p>
        </p:txBody>
      </p:sp>
    </p:spTree>
    <p:extLst>
      <p:ext uri="{BB962C8B-B14F-4D97-AF65-F5344CB8AC3E}">
        <p14:creationId xmlns:p14="http://schemas.microsoft.com/office/powerpoint/2010/main" val="23304654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7" grpId="0"/>
      <p:bldP spid="9" grpId="0"/>
      <p:bldP spid="11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9" name="Título 1">
            <a:extLst>
              <a:ext uri="{FF2B5EF4-FFF2-40B4-BE49-F238E27FC236}">
                <a16:creationId xmlns:a16="http://schemas.microsoft.com/office/drawing/2014/main" id="{7E42FEEC-9915-BDE7-FE86-D55179BB40ED}"/>
              </a:ext>
            </a:extLst>
          </p:cNvPr>
          <p:cNvSpPr txBox="1">
            <a:spLocks/>
          </p:cNvSpPr>
          <p:nvPr/>
        </p:nvSpPr>
        <p:spPr>
          <a:xfrm>
            <a:off x="718205" y="1919589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15) Factura de crédito electrónica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MIPyME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Ley de Financiamiento productivo – Ley 27.440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4 CuadroTexto">
            <a:extLst>
              <a:ext uri="{FF2B5EF4-FFF2-40B4-BE49-F238E27FC236}">
                <a16:creationId xmlns:a16="http://schemas.microsoft.com/office/drawing/2014/main" id="{4A16379D-6599-8CCA-68B2-BC8BEDEEB99B}"/>
              </a:ext>
            </a:extLst>
          </p:cNvPr>
          <p:cNvSpPr txBox="1"/>
          <p:nvPr/>
        </p:nvSpPr>
        <p:spPr>
          <a:xfrm>
            <a:off x="408181" y="2858076"/>
            <a:ext cx="9537822" cy="33398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 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Emisión obligatoria para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MIPyMEs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que operan con grandes empresas. Optativa entre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MIPyMEs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. Monto: igual o superior a $ 1.357.480 (a partir del 12/04/2024).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Esperar al cobro o transferir a un Agente de Deposito Colectivo para su negociación en el mercado de capitales o al Sistema de Circulación Abierta para su endoso, cesión, aval, descuento o deposito en el Sistema Bancario.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Regímenes de retención específicos y complicaciones operativas en su implementación.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Mas información:</a:t>
            </a:r>
          </a:p>
          <a:p>
            <a:pPr marL="1291590" lvl="2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https://www.argentina.gob.ar/servicio/emitir-una-factura-de-credito-electronica-mipyme</a:t>
            </a:r>
          </a:p>
        </p:txBody>
      </p:sp>
    </p:spTree>
    <p:extLst>
      <p:ext uri="{BB962C8B-B14F-4D97-AF65-F5344CB8AC3E}">
        <p14:creationId xmlns:p14="http://schemas.microsoft.com/office/powerpoint/2010/main" val="1461034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9" name="Título 1">
            <a:extLst>
              <a:ext uri="{FF2B5EF4-FFF2-40B4-BE49-F238E27FC236}">
                <a16:creationId xmlns:a16="http://schemas.microsoft.com/office/drawing/2014/main" id="{7E42FEEC-9915-BDE7-FE86-D55179BB40ED}"/>
              </a:ext>
            </a:extLst>
          </p:cNvPr>
          <p:cNvSpPr txBox="1">
            <a:spLocks/>
          </p:cNvSpPr>
          <p:nvPr/>
        </p:nvSpPr>
        <p:spPr>
          <a:xfrm>
            <a:off x="718204" y="3250616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17) Exclusión de percepciones aduaneras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4 CuadroTexto">
            <a:extLst>
              <a:ext uri="{FF2B5EF4-FFF2-40B4-BE49-F238E27FC236}">
                <a16:creationId xmlns:a16="http://schemas.microsoft.com/office/drawing/2014/main" id="{4A16379D-6599-8CCA-68B2-BC8BEDEEB99B}"/>
              </a:ext>
            </a:extLst>
          </p:cNvPr>
          <p:cNvSpPr txBox="1"/>
          <p:nvPr/>
        </p:nvSpPr>
        <p:spPr>
          <a:xfrm>
            <a:off x="358859" y="3635552"/>
            <a:ext cx="9537822" cy="14932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 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No aplicación de percepciones aduaneras de IVA y Ganancias a determinados productos que importen las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MIPyMEs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con certificado vigente.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Por 120 días corridos contados desde el 18/03/2024. (RG AFIP 5501) BO 16/04/2024</a:t>
            </a:r>
          </a:p>
        </p:txBody>
      </p:sp>
      <p:sp>
        <p:nvSpPr>
          <p:cNvPr id="2" name="Título 1">
            <a:extLst>
              <a:ext uri="{FF2B5EF4-FFF2-40B4-BE49-F238E27FC236}">
                <a16:creationId xmlns:a16="http://schemas.microsoft.com/office/drawing/2014/main" id="{EB485F34-80F3-2C07-5686-40B940256C23}"/>
              </a:ext>
            </a:extLst>
          </p:cNvPr>
          <p:cNvSpPr txBox="1">
            <a:spLocks/>
          </p:cNvSpPr>
          <p:nvPr/>
        </p:nvSpPr>
        <p:spPr>
          <a:xfrm>
            <a:off x="718204" y="5198242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18) No obligación de cumplimiento del RICOI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4 CuadroTexto">
            <a:extLst>
              <a:ext uri="{FF2B5EF4-FFF2-40B4-BE49-F238E27FC236}">
                <a16:creationId xmlns:a16="http://schemas.microsoft.com/office/drawing/2014/main" id="{D4EEF816-49BB-4D9B-895F-BA0266DE13A4}"/>
              </a:ext>
            </a:extLst>
          </p:cNvPr>
          <p:cNvSpPr txBox="1"/>
          <p:nvPr/>
        </p:nvSpPr>
        <p:spPr>
          <a:xfrm>
            <a:off x="358860" y="5654191"/>
            <a:ext cx="9537822" cy="10746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micro, pequeñas y medianas 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El RICOI (Régimen informativo complementario de Operaciones Internacionales) no es obligatorio para las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MIPyMEs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con certificado vigente. (Art 2 – RG AFIP 5306)</a:t>
            </a:r>
          </a:p>
        </p:txBody>
      </p:sp>
      <p:sp>
        <p:nvSpPr>
          <p:cNvPr id="4" name="Título 1">
            <a:extLst>
              <a:ext uri="{FF2B5EF4-FFF2-40B4-BE49-F238E27FC236}">
                <a16:creationId xmlns:a16="http://schemas.microsoft.com/office/drawing/2014/main" id="{799CB262-A0F1-72F1-96BF-6C237FF7D77B}"/>
              </a:ext>
            </a:extLst>
          </p:cNvPr>
          <p:cNvSpPr txBox="1">
            <a:spLocks/>
          </p:cNvSpPr>
          <p:nvPr/>
        </p:nvSpPr>
        <p:spPr>
          <a:xfrm>
            <a:off x="718204" y="1709860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16) Suspensión de certificados de exclusión IVA-Ganancias – RG 5339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4 CuadroTexto">
            <a:extLst>
              <a:ext uri="{FF2B5EF4-FFF2-40B4-BE49-F238E27FC236}">
                <a16:creationId xmlns:a16="http://schemas.microsoft.com/office/drawing/2014/main" id="{B7792017-0523-8635-56A3-CAAAAC6B5011}"/>
              </a:ext>
            </a:extLst>
          </p:cNvPr>
          <p:cNvSpPr txBox="1"/>
          <p:nvPr/>
        </p:nvSpPr>
        <p:spPr>
          <a:xfrm>
            <a:off x="358859" y="2100695"/>
            <a:ext cx="9537822" cy="10746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micro y pequeñas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No aplicación de la suspensión de certificados de exclusión de IVA y Ganancias ante la Aduana – RG AFIP 5339</a:t>
            </a:r>
          </a:p>
        </p:txBody>
      </p:sp>
    </p:spTree>
    <p:extLst>
      <p:ext uri="{BB962C8B-B14F-4D97-AF65-F5344CB8AC3E}">
        <p14:creationId xmlns:p14="http://schemas.microsoft.com/office/powerpoint/2010/main" val="16482593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1" grpId="0"/>
      <p:bldP spid="2" grpId="0"/>
      <p:bldP spid="3" grpId="0"/>
      <p:bldP spid="4" grpId="0"/>
      <p:bldP spid="7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Beneficios </a:t>
              </a: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endParaRPr lang="es-AR" sz="216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9" name="Título 1">
            <a:extLst>
              <a:ext uri="{FF2B5EF4-FFF2-40B4-BE49-F238E27FC236}">
                <a16:creationId xmlns:a16="http://schemas.microsoft.com/office/drawing/2014/main" id="{7E42FEEC-9915-BDE7-FE86-D55179BB40ED}"/>
              </a:ext>
            </a:extLst>
          </p:cNvPr>
          <p:cNvSpPr txBox="1">
            <a:spLocks/>
          </p:cNvSpPr>
          <p:nvPr/>
        </p:nvSpPr>
        <p:spPr>
          <a:xfrm>
            <a:off x="718205" y="1919589"/>
            <a:ext cx="9178477" cy="65783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19) Otros beneficios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4 CuadroTexto">
            <a:extLst>
              <a:ext uri="{FF2B5EF4-FFF2-40B4-BE49-F238E27FC236}">
                <a16:creationId xmlns:a16="http://schemas.microsoft.com/office/drawing/2014/main" id="{4A16379D-6599-8CCA-68B2-BC8BEDEEB99B}"/>
              </a:ext>
            </a:extLst>
          </p:cNvPr>
          <p:cNvSpPr txBox="1"/>
          <p:nvPr/>
        </p:nvSpPr>
        <p:spPr>
          <a:xfrm>
            <a:off x="0" y="2401356"/>
            <a:ext cx="9537822" cy="41770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Subsidios energéticos (según Res 6/2023 de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Sec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Energía)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Exención de comisiones bancarias por deposito en efectivo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Mayores líneas de financiamiento para proyectos de inversión productiva, capital de trabajo y para exportar.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Avales con SGR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Acceso a diferentes programas especiales de financiamiento y beneficios. (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Capacitacion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PYME, Programas de apoyo a la competitividad, entre otros).</a:t>
            </a:r>
          </a:p>
          <a:p>
            <a:pPr marL="834390" lvl="1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Beneficios BCRA</a:t>
            </a:r>
          </a:p>
          <a:p>
            <a:pPr marL="1291590" lvl="2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Menor plazo de acreditaciones por ventas con tarjetas</a:t>
            </a:r>
          </a:p>
          <a:p>
            <a:pPr marL="1291590" lvl="2" indent="-285750" algn="just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Acceso preferencial al MULC por stock de deuda al 13/12/23. </a:t>
            </a:r>
            <a:r>
              <a:rPr lang="es-MX" sz="1600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Com</a:t>
            </a:r>
            <a:r>
              <a:rPr lang="es-MX" sz="16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BCRA A 7952. Deudas de hasta USD 500.000</a:t>
            </a:r>
          </a:p>
        </p:txBody>
      </p:sp>
    </p:spTree>
    <p:extLst>
      <p:ext uri="{BB962C8B-B14F-4D97-AF65-F5344CB8AC3E}">
        <p14:creationId xmlns:p14="http://schemas.microsoft.com/office/powerpoint/2010/main" val="40881048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build="p" bldLvl="2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CuadroTexto 1">
            <a:extLst>
              <a:ext uri="{FF2B5EF4-FFF2-40B4-BE49-F238E27FC236}">
                <a16:creationId xmlns:a16="http://schemas.microsoft.com/office/drawing/2014/main" id="{21C59958-11B5-E746-2411-6BE8B1306E69}"/>
              </a:ext>
            </a:extLst>
          </p:cNvPr>
          <p:cNvSpPr txBox="1"/>
          <p:nvPr/>
        </p:nvSpPr>
        <p:spPr>
          <a:xfrm>
            <a:off x="1280903" y="2950572"/>
            <a:ext cx="7590408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3500" b="1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MUCHAS GRACIAS!</a:t>
            </a:r>
          </a:p>
        </p:txBody>
      </p:sp>
      <p:sp>
        <p:nvSpPr>
          <p:cNvPr id="3" name="CuadroTexto 2">
            <a:extLst>
              <a:ext uri="{FF2B5EF4-FFF2-40B4-BE49-F238E27FC236}">
                <a16:creationId xmlns:a16="http://schemas.microsoft.com/office/drawing/2014/main" id="{A8142D4F-3BFF-F901-9114-F75B43151930}"/>
              </a:ext>
            </a:extLst>
          </p:cNvPr>
          <p:cNvSpPr txBox="1"/>
          <p:nvPr/>
        </p:nvSpPr>
        <p:spPr>
          <a:xfrm>
            <a:off x="3885941" y="4289287"/>
            <a:ext cx="569538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s-ES" sz="2000" b="1" dirty="0">
                <a:latin typeface="Arial"/>
                <a:cs typeface="Arial"/>
              </a:rPr>
              <a:t>Leonel Zanotto</a:t>
            </a:r>
          </a:p>
          <a:p>
            <a:pPr algn="r"/>
            <a:r>
              <a:rPr lang="es-ES" sz="2000" dirty="0">
                <a:latin typeface="Arial"/>
                <a:cs typeface="Arial"/>
              </a:rPr>
              <a:t>Leonel.Zanotto@tavarone.com</a:t>
            </a:r>
          </a:p>
        </p:txBody>
      </p:sp>
    </p:spTree>
    <p:extLst>
      <p:ext uri="{BB962C8B-B14F-4D97-AF65-F5344CB8AC3E}">
        <p14:creationId xmlns:p14="http://schemas.microsoft.com/office/powerpoint/2010/main" val="37160061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 - Definición</a:t>
              </a:r>
            </a:p>
          </p:txBody>
        </p:sp>
      </p:grpSp>
      <p:sp>
        <p:nvSpPr>
          <p:cNvPr id="3" name="Título 1">
            <a:extLst>
              <a:ext uri="{FF2B5EF4-FFF2-40B4-BE49-F238E27FC236}">
                <a16:creationId xmlns:a16="http://schemas.microsoft.com/office/drawing/2014/main" id="{074B0D7D-FFAE-9B70-DA70-41E1249B0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1627" y="1805441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Definición de “empresa” – Art 1 – Anexo I – Res SIDP 121/2023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Rectángulo: esquinas redondeadas 3">
            <a:extLst>
              <a:ext uri="{FF2B5EF4-FFF2-40B4-BE49-F238E27FC236}">
                <a16:creationId xmlns:a16="http://schemas.microsoft.com/office/drawing/2014/main" id="{AB94CC19-2F54-555C-5CDE-AE10C665C282}"/>
              </a:ext>
            </a:extLst>
          </p:cNvPr>
          <p:cNvSpPr/>
          <p:nvPr/>
        </p:nvSpPr>
        <p:spPr>
          <a:xfrm>
            <a:off x="601627" y="2651288"/>
            <a:ext cx="9178477" cy="1931449"/>
          </a:xfrm>
          <a:prstGeom prst="roundRect">
            <a:avLst/>
          </a:prstGeom>
        </p:spPr>
        <p:style>
          <a:lnRef idx="2">
            <a:schemeClr val="accent4">
              <a:shade val="15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800" b="0" i="1" u="none" strike="noStrike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 entiende por </a:t>
            </a:r>
            <a:r>
              <a:rPr lang="es-ES" sz="1800" b="1" i="1" u="none" strike="noStrike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empresa</a:t>
            </a:r>
            <a:r>
              <a:rPr lang="es-ES" sz="1800" b="0" i="1" u="none" strike="noStrike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 toda unidad económica que desarrolle, con ánimo de lucro, el </a:t>
            </a:r>
            <a:r>
              <a:rPr lang="es-ES" sz="1800" b="0" i="1" u="none" strike="noStrike" baseline="0" dirty="0" err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ejerciciohabitual</a:t>
            </a:r>
            <a:r>
              <a:rPr lang="es-ES" sz="1800" b="0" i="1" u="none" strike="noStrike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de una actividad basada en la producción, extracción o cambio de bienes o en </a:t>
            </a:r>
            <a:r>
              <a:rPr lang="es-ES" sz="1800" b="0" i="1" u="none" strike="noStrike" baseline="0" dirty="0" err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laprestación</a:t>
            </a:r>
            <a:r>
              <a:rPr lang="es-ES" sz="1800" b="0" i="1" u="none" strike="noStrike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de servicios, que utiliza como elemento fundamental para el cumplimiento de dicho fin </a:t>
            </a:r>
            <a:r>
              <a:rPr lang="es-ES" sz="1800" i="1" u="none" strike="noStrike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 inversión del capital y/o </a:t>
            </a:r>
            <a:r>
              <a:rPr lang="es-ES" sz="1800" b="0" i="1" u="none" strike="noStrike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 aporte de mano de obra, asumiendo en la obtención del </a:t>
            </a:r>
            <a:r>
              <a:rPr lang="es-ES" sz="1800" b="0" i="1" u="none" strike="noStrike" baseline="0" dirty="0" err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beneficioel</a:t>
            </a:r>
            <a:r>
              <a:rPr lang="es-ES" sz="1800" b="0" i="1" u="none" strike="noStrike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riesgo propio de la actividad que desarrolla</a:t>
            </a:r>
            <a:endParaRPr lang="es-AR" i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CuadroTexto 6">
            <a:extLst>
              <a:ext uri="{FF2B5EF4-FFF2-40B4-BE49-F238E27FC236}">
                <a16:creationId xmlns:a16="http://schemas.microsoft.com/office/drawing/2014/main" id="{8B5A85DC-3A50-1DB7-8F01-60F061F690A3}"/>
              </a:ext>
            </a:extLst>
          </p:cNvPr>
          <p:cNvSpPr txBox="1"/>
          <p:nvPr/>
        </p:nvSpPr>
        <p:spPr>
          <a:xfrm>
            <a:off x="887896" y="4943066"/>
            <a:ext cx="8216347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s-AR" dirty="0"/>
              <a:t>Una persona humana puede encuadrarse como “empresa”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s-AR" dirty="0"/>
              <a:t>Socios y administradores de sociedades, salvo que tengan una actividad independiente, no pueden encuadrarse como </a:t>
            </a:r>
            <a:r>
              <a:rPr lang="es-AR" dirty="0" err="1"/>
              <a:t>MIPyME</a:t>
            </a:r>
            <a:endParaRPr lang="es-AR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s-AR" dirty="0"/>
              <a:t>Fideicomisos pueden ser </a:t>
            </a:r>
            <a:r>
              <a:rPr lang="es-AR" dirty="0" err="1"/>
              <a:t>MIPyME</a:t>
            </a:r>
            <a:r>
              <a:rPr lang="es-AR" dirty="0"/>
              <a:t> cuando su beneficiario, fideicomisario y/o fiduciario revistan la condición de </a:t>
            </a:r>
            <a:r>
              <a:rPr lang="es-AR" dirty="0" err="1"/>
              <a:t>MIPyME</a:t>
            </a:r>
            <a:r>
              <a:rPr lang="es-AR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645651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7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 - Definición</a:t>
              </a:r>
            </a:p>
          </p:txBody>
        </p:sp>
      </p:grpSp>
      <p:sp>
        <p:nvSpPr>
          <p:cNvPr id="3" name="Título 1">
            <a:extLst>
              <a:ext uri="{FF2B5EF4-FFF2-40B4-BE49-F238E27FC236}">
                <a16:creationId xmlns:a16="http://schemas.microsoft.com/office/drawing/2014/main" id="{074B0D7D-FFAE-9B70-DA70-41E1249B0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1627" y="1805441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Parámetros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MIPyME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Res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SIyDP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121/2023 – Anexo I (BO 29/03/2023)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2" name="Diagrama 1">
            <a:extLst>
              <a:ext uri="{FF2B5EF4-FFF2-40B4-BE49-F238E27FC236}">
                <a16:creationId xmlns:a16="http://schemas.microsoft.com/office/drawing/2014/main" id="{67F950B6-D488-34D1-B15F-C7B3091FA35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89947550"/>
              </p:ext>
            </p:extLst>
          </p:nvPr>
        </p:nvGraphicFramePr>
        <p:xfrm>
          <a:off x="601627" y="2463275"/>
          <a:ext cx="8794164" cy="398362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020417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graphicEl>
                                              <a:dgm id="{963B169F-3F30-4F48-8732-EAAD97E30FA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>
                                            <p:graphicEl>
                                              <a:dgm id="{963B169F-3F30-4F48-8732-EAAD97E30FA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graphicEl>
                                              <a:dgm id="{38B9F051-81A6-4EE7-840B-D7D926FA692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">
                                            <p:graphicEl>
                                              <a:dgm id="{38B9F051-81A6-4EE7-840B-D7D926FA6927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graphicEl>
                                              <a:dgm id="{CC650037-C391-414B-A3C7-66AC07D5AB9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>
                                            <p:graphicEl>
                                              <a:dgm id="{CC650037-C391-414B-A3C7-66AC07D5AB9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graphicEl>
                                              <a:dgm id="{E5618518-83FE-4748-B635-42C9A6FC460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">
                                            <p:graphicEl>
                                              <a:dgm id="{E5618518-83FE-4748-B635-42C9A6FC460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graphicEl>
                                              <a:dgm id="{E05B8C78-19B8-48D7-8868-D045FFFAB27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">
                                            <p:graphicEl>
                                              <a:dgm id="{E05B8C78-19B8-48D7-8868-D045FFFAB27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graphicEl>
                                              <a:dgm id="{B7342170-974B-4A6D-987A-41B0FC3B759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">
                                            <p:graphicEl>
                                              <a:dgm id="{B7342170-974B-4A6D-987A-41B0FC3B759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2" grpId="0">
        <p:bldSub>
          <a:bldDgm bld="one"/>
        </p:bldSub>
      </p:bldGraphic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 - Definición</a:t>
              </a:r>
            </a:p>
          </p:txBody>
        </p:sp>
      </p:grpSp>
      <p:sp>
        <p:nvSpPr>
          <p:cNvPr id="3" name="Título 1">
            <a:extLst>
              <a:ext uri="{FF2B5EF4-FFF2-40B4-BE49-F238E27FC236}">
                <a16:creationId xmlns:a16="http://schemas.microsoft.com/office/drawing/2014/main" id="{074B0D7D-FFAE-9B70-DA70-41E1249B0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1625" y="1834961"/>
            <a:ext cx="9403766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Parámetros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MIPyME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–Tipo de actividad – Art 3 Anexo I Res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SIyDP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121/2023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4 CuadroTexto">
            <a:extLst>
              <a:ext uri="{FF2B5EF4-FFF2-40B4-BE49-F238E27FC236}">
                <a16:creationId xmlns:a16="http://schemas.microsoft.com/office/drawing/2014/main" id="{4C5DC863-5513-466B-C7CC-C1898F68ADC3}"/>
              </a:ext>
            </a:extLst>
          </p:cNvPr>
          <p:cNvSpPr txBox="1"/>
          <p:nvPr/>
        </p:nvSpPr>
        <p:spPr>
          <a:xfrm>
            <a:off x="244491" y="2443023"/>
            <a:ext cx="9892747" cy="8651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 considera la </a:t>
            </a:r>
            <a:r>
              <a:rPr lang="es-MX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“Actividad Principal” </a:t>
            </a: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declarada ante AFIP.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Agrupación por </a:t>
            </a:r>
            <a:r>
              <a:rPr lang="es-MX" b="1" u="sng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sector</a:t>
            </a:r>
          </a:p>
        </p:txBody>
      </p:sp>
      <p:graphicFrame>
        <p:nvGraphicFramePr>
          <p:cNvPr id="11" name="Diagrama 10">
            <a:extLst>
              <a:ext uri="{FF2B5EF4-FFF2-40B4-BE49-F238E27FC236}">
                <a16:creationId xmlns:a16="http://schemas.microsoft.com/office/drawing/2014/main" id="{164A0AD8-CDD8-5DFB-5D3E-F87AE781E95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802285885"/>
              </p:ext>
            </p:extLst>
          </p:nvPr>
        </p:nvGraphicFramePr>
        <p:xfrm>
          <a:off x="954157" y="3357150"/>
          <a:ext cx="8839200" cy="138221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12" name="4 CuadroTexto">
            <a:extLst>
              <a:ext uri="{FF2B5EF4-FFF2-40B4-BE49-F238E27FC236}">
                <a16:creationId xmlns:a16="http://schemas.microsoft.com/office/drawing/2014/main" id="{84CC5CE9-7B32-F3B2-B074-49A59BA4AD33}"/>
              </a:ext>
            </a:extLst>
          </p:cNvPr>
          <p:cNvSpPr txBox="1"/>
          <p:nvPr/>
        </p:nvSpPr>
        <p:spPr>
          <a:xfrm>
            <a:off x="244490" y="4717213"/>
            <a:ext cx="10211475" cy="19925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Actividades Excluidas:</a:t>
            </a: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quienes las desarrollen como “actividad principal” no serán </a:t>
            </a:r>
            <a:r>
              <a:rPr lang="es-MX" dirty="0" err="1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MIPyMES</a:t>
            </a: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: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2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Servicios de hogares privados que contratan servicio doméstico.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2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Servicios de organizaciones y órganos extraterritoriales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2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Administración pública, defensa y seguridad social obligatoria.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sz="1200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Servicios relacionados con juegos de azar y apuestas</a:t>
            </a:r>
          </a:p>
        </p:txBody>
      </p:sp>
    </p:spTree>
    <p:extLst>
      <p:ext uri="{BB962C8B-B14F-4D97-AF65-F5344CB8AC3E}">
        <p14:creationId xmlns:p14="http://schemas.microsoft.com/office/powerpoint/2010/main" val="2185041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dgm id="{6EF4F1CB-6EEE-442C-85DC-8038B5A584F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1">
                                            <p:graphicEl>
                                              <a:dgm id="{6EF4F1CB-6EEE-442C-85DC-8038B5A584F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dgm id="{A04E4560-EBA8-40C3-A341-6C34D61979E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1">
                                            <p:graphicEl>
                                              <a:dgm id="{A04E4560-EBA8-40C3-A341-6C34D61979E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dgm id="{67BFB4C0-4E88-46C2-AD51-80DE3DB24F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1">
                                            <p:graphicEl>
                                              <a:dgm id="{67BFB4C0-4E88-46C2-AD51-80DE3DB24F1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dgm id="{B6BD8F04-FFB2-40A9-BC04-AD897FC58F8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1">
                                            <p:graphicEl>
                                              <a:dgm id="{B6BD8F04-FFB2-40A9-BC04-AD897FC58F8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dgm id="{D2A8B571-AD97-4D32-A63B-4FF701FB32C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1">
                                            <p:graphicEl>
                                              <a:dgm id="{D2A8B571-AD97-4D32-A63B-4FF701FB32C5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11" grpId="0">
        <p:bldSub>
          <a:bldDgm bld="one"/>
        </p:bldSub>
      </p:bldGraphic>
      <p:bldP spid="1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 - Definición</a:t>
              </a:r>
            </a:p>
          </p:txBody>
        </p:sp>
      </p:grpSp>
      <p:sp>
        <p:nvSpPr>
          <p:cNvPr id="3" name="Título 1">
            <a:extLst>
              <a:ext uri="{FF2B5EF4-FFF2-40B4-BE49-F238E27FC236}">
                <a16:creationId xmlns:a16="http://schemas.microsoft.com/office/drawing/2014/main" id="{074B0D7D-FFAE-9B70-DA70-41E1249B0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1627" y="1805441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Parámetros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MIPyME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Nivel de ingresos</a:t>
            </a:r>
            <a:b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Ultima actualización vigente a partir 01/04/2024 – Res </a:t>
            </a:r>
            <a:r>
              <a:rPr lang="es-MX" sz="2000" b="1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SIyDP</a:t>
            </a: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30/2024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abla 3">
            <a:extLst>
              <a:ext uri="{FF2B5EF4-FFF2-40B4-BE49-F238E27FC236}">
                <a16:creationId xmlns:a16="http://schemas.microsoft.com/office/drawing/2014/main" id="{EE34A275-A985-3E28-B2EC-F74A8A1E141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7042874"/>
              </p:ext>
            </p:extLst>
          </p:nvPr>
        </p:nvGraphicFramePr>
        <p:xfrm>
          <a:off x="601627" y="2629637"/>
          <a:ext cx="10293528" cy="266192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1484243">
                  <a:extLst>
                    <a:ext uri="{9D8B030D-6E8A-4147-A177-3AD203B41FA5}">
                      <a16:colId xmlns:a16="http://schemas.microsoft.com/office/drawing/2014/main" val="2260112935"/>
                    </a:ext>
                  </a:extLst>
                </a:gridCol>
                <a:gridCol w="1789044">
                  <a:extLst>
                    <a:ext uri="{9D8B030D-6E8A-4147-A177-3AD203B41FA5}">
                      <a16:colId xmlns:a16="http://schemas.microsoft.com/office/drawing/2014/main" val="1602268025"/>
                    </a:ext>
                  </a:extLst>
                </a:gridCol>
                <a:gridCol w="1683026">
                  <a:extLst>
                    <a:ext uri="{9D8B030D-6E8A-4147-A177-3AD203B41FA5}">
                      <a16:colId xmlns:a16="http://schemas.microsoft.com/office/drawing/2014/main" val="2949505672"/>
                    </a:ext>
                  </a:extLst>
                </a:gridCol>
                <a:gridCol w="1762539">
                  <a:extLst>
                    <a:ext uri="{9D8B030D-6E8A-4147-A177-3AD203B41FA5}">
                      <a16:colId xmlns:a16="http://schemas.microsoft.com/office/drawing/2014/main" val="490945271"/>
                    </a:ext>
                  </a:extLst>
                </a:gridCol>
                <a:gridCol w="1762539">
                  <a:extLst>
                    <a:ext uri="{9D8B030D-6E8A-4147-A177-3AD203B41FA5}">
                      <a16:colId xmlns:a16="http://schemas.microsoft.com/office/drawing/2014/main" val="1732255945"/>
                    </a:ext>
                  </a:extLst>
                </a:gridCol>
                <a:gridCol w="1812137">
                  <a:extLst>
                    <a:ext uri="{9D8B030D-6E8A-4147-A177-3AD203B41FA5}">
                      <a16:colId xmlns:a16="http://schemas.microsoft.com/office/drawing/2014/main" val="350293885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Categoría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Construcción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Servicios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Comercio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Industria y minería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Agropecuario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9106572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/>
                        <a:t>Micro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208.401.000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91.494.000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599.483.000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435.869.000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316.630.000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057284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/>
                        <a:t>Pequeña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1.236.557.000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551.596.000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4.270.323.000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3.256.865.000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1.166.340.000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4756752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/>
                        <a:t>Mediana Tramo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6.899.145.000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4.565.365.000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20.297.829.000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23.180.330.000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6.863.946.000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5581964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/>
                        <a:t>Mediana Tramo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10.347.579.000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6.520.009.000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28.997.100.000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46.835.799.000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/>
                        <a:t>10.886.680.000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043057518"/>
                  </a:ext>
                </a:extLst>
              </a:tr>
            </a:tbl>
          </a:graphicData>
        </a:graphic>
      </p:graphicFrame>
      <p:sp>
        <p:nvSpPr>
          <p:cNvPr id="7" name="Rectángulo: esquinas redondeadas 6">
            <a:extLst>
              <a:ext uri="{FF2B5EF4-FFF2-40B4-BE49-F238E27FC236}">
                <a16:creationId xmlns:a16="http://schemas.microsoft.com/office/drawing/2014/main" id="{526772BD-4D31-468C-674C-8A7D29BCDEB0}"/>
              </a:ext>
            </a:extLst>
          </p:cNvPr>
          <p:cNvSpPr/>
          <p:nvPr/>
        </p:nvSpPr>
        <p:spPr>
          <a:xfrm>
            <a:off x="611470" y="5410825"/>
            <a:ext cx="10293528" cy="1316009"/>
          </a:xfrm>
          <a:prstGeom prst="roundRect">
            <a:avLst/>
          </a:prstGeom>
        </p:spPr>
        <p:style>
          <a:lnRef idx="2">
            <a:schemeClr val="accent4">
              <a:shade val="15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</a:t>
            </a:r>
            <a:r>
              <a:rPr lang="es-ES" b="0" i="0" dirty="0">
                <a:solidFill>
                  <a:schemeClr val="bg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alor de las ventas que surja del </a:t>
            </a:r>
            <a:r>
              <a:rPr lang="es-ES" b="1" i="0" dirty="0">
                <a:solidFill>
                  <a:schemeClr val="bg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promedio de los últimos tres (3) ejercicios comerciales</a:t>
            </a:r>
            <a:r>
              <a:rPr lang="es-ES" b="0" i="0" dirty="0">
                <a:solidFill>
                  <a:schemeClr val="bg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excluidos el IVA e impuestos internos y deducido hasta el </a:t>
            </a:r>
            <a:r>
              <a:rPr lang="es-ES" b="1" i="0" dirty="0">
                <a:solidFill>
                  <a:schemeClr val="bg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setenta y cinco por ciento (75%) del valor de las exportaciones</a:t>
            </a:r>
            <a:endParaRPr lang="es-AR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511231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 - Definición</a:t>
              </a:r>
            </a:p>
          </p:txBody>
        </p:sp>
      </p:grpSp>
      <p:sp>
        <p:nvSpPr>
          <p:cNvPr id="3" name="Título 1">
            <a:extLst>
              <a:ext uri="{FF2B5EF4-FFF2-40B4-BE49-F238E27FC236}">
                <a16:creationId xmlns:a16="http://schemas.microsoft.com/office/drawing/2014/main" id="{074B0D7D-FFAE-9B70-DA70-41E1249B0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1625" y="1834961"/>
            <a:ext cx="9403766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Parámetros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MIPyME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–Nivel de ingresos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4 CuadroTexto">
            <a:extLst>
              <a:ext uri="{FF2B5EF4-FFF2-40B4-BE49-F238E27FC236}">
                <a16:creationId xmlns:a16="http://schemas.microsoft.com/office/drawing/2014/main" id="{4C5DC863-5513-466B-C7CC-C1898F68ADC3}"/>
              </a:ext>
            </a:extLst>
          </p:cNvPr>
          <p:cNvSpPr txBox="1"/>
          <p:nvPr/>
        </p:nvSpPr>
        <p:spPr>
          <a:xfrm>
            <a:off x="284247" y="2686403"/>
            <a:ext cx="9892747" cy="18623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b="1" u="sng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Empresas inscriptas en IVA o contribuyentes del Régimen Simplificado:</a:t>
            </a: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 Se consideran las operaciones declaradas ante AFIP en las declaraciones juradas respectivas.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b="1" u="sng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Empresas exentas de IVA: </a:t>
            </a: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Deberán consignar en carácter de declaración jurada la información correspondiente a los 3 últimos ejercicios cerrados.</a:t>
            </a:r>
          </a:p>
        </p:txBody>
      </p:sp>
    </p:spTree>
    <p:extLst>
      <p:ext uri="{BB962C8B-B14F-4D97-AF65-F5344CB8AC3E}">
        <p14:creationId xmlns:p14="http://schemas.microsoft.com/office/powerpoint/2010/main" val="42432951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 - Definición</a:t>
              </a:r>
            </a:p>
          </p:txBody>
        </p:sp>
      </p:grpSp>
      <p:sp>
        <p:nvSpPr>
          <p:cNvPr id="3" name="Título 1">
            <a:extLst>
              <a:ext uri="{FF2B5EF4-FFF2-40B4-BE49-F238E27FC236}">
                <a16:creationId xmlns:a16="http://schemas.microsoft.com/office/drawing/2014/main" id="{074B0D7D-FFAE-9B70-DA70-41E1249B0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Parámetros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MIPyME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Limites de personal ocupado</a:t>
            </a:r>
            <a:b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Res </a:t>
            </a:r>
            <a:r>
              <a:rPr lang="es-MX" sz="2000" b="1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SIyDP</a:t>
            </a: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121/2023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tángulo: esquinas redondeadas 1">
            <a:extLst>
              <a:ext uri="{FF2B5EF4-FFF2-40B4-BE49-F238E27FC236}">
                <a16:creationId xmlns:a16="http://schemas.microsoft.com/office/drawing/2014/main" id="{0FF31C3A-5832-1331-D29A-706A13EC876E}"/>
              </a:ext>
            </a:extLst>
          </p:cNvPr>
          <p:cNvSpPr/>
          <p:nvPr/>
        </p:nvSpPr>
        <p:spPr>
          <a:xfrm>
            <a:off x="651945" y="5412348"/>
            <a:ext cx="10293528" cy="982037"/>
          </a:xfrm>
          <a:prstGeom prst="roundRect">
            <a:avLst/>
          </a:prstGeom>
        </p:spPr>
        <p:style>
          <a:lnRef idx="2">
            <a:schemeClr val="accent4">
              <a:shade val="15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 se considera el parámetro de ingresos.</a:t>
            </a:r>
          </a:p>
          <a:p>
            <a:pPr algn="ctr"/>
            <a:r>
              <a:rPr lang="es-AR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 toma el promedio de los últimos 3 ejercicios fiscales cerrados conforme formulario 931 de cargas sociales</a:t>
            </a:r>
          </a:p>
        </p:txBody>
      </p:sp>
      <p:graphicFrame>
        <p:nvGraphicFramePr>
          <p:cNvPr id="9" name="Tabla 8">
            <a:extLst>
              <a:ext uri="{FF2B5EF4-FFF2-40B4-BE49-F238E27FC236}">
                <a16:creationId xmlns:a16="http://schemas.microsoft.com/office/drawing/2014/main" id="{73DF6310-E921-F7C1-A25F-3DEDF25519B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8273035"/>
              </p:ext>
            </p:extLst>
          </p:nvPr>
        </p:nvGraphicFramePr>
        <p:xfrm>
          <a:off x="1340864" y="2629780"/>
          <a:ext cx="4417533" cy="239268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1472511">
                  <a:extLst>
                    <a:ext uri="{9D8B030D-6E8A-4147-A177-3AD203B41FA5}">
                      <a16:colId xmlns:a16="http://schemas.microsoft.com/office/drawing/2014/main" val="524571216"/>
                    </a:ext>
                  </a:extLst>
                </a:gridCol>
                <a:gridCol w="1472511">
                  <a:extLst>
                    <a:ext uri="{9D8B030D-6E8A-4147-A177-3AD203B41FA5}">
                      <a16:colId xmlns:a16="http://schemas.microsoft.com/office/drawing/2014/main" val="2284459435"/>
                    </a:ext>
                  </a:extLst>
                </a:gridCol>
                <a:gridCol w="1472511">
                  <a:extLst>
                    <a:ext uri="{9D8B030D-6E8A-4147-A177-3AD203B41FA5}">
                      <a16:colId xmlns:a16="http://schemas.microsoft.com/office/drawing/2014/main" val="300638254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Categoría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Servicios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Comercio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6753491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/>
                        <a:t>Micro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7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9707305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/>
                        <a:t>Pequeña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30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35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24049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/>
                        <a:t>Mediana tramo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165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125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593212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/>
                        <a:t>Mediana tramo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535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/>
                        <a:t>345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620781561"/>
                  </a:ext>
                </a:extLst>
              </a:tr>
            </a:tbl>
          </a:graphicData>
        </a:graphic>
      </p:graphicFrame>
      <p:sp>
        <p:nvSpPr>
          <p:cNvPr id="10" name="Rectángulo: esquinas redondeadas 9">
            <a:extLst>
              <a:ext uri="{FF2B5EF4-FFF2-40B4-BE49-F238E27FC236}">
                <a16:creationId xmlns:a16="http://schemas.microsoft.com/office/drawing/2014/main" id="{0ADE0B75-4D80-1F84-40EA-0E937BEF86B2}"/>
              </a:ext>
            </a:extLst>
          </p:cNvPr>
          <p:cNvSpPr/>
          <p:nvPr/>
        </p:nvSpPr>
        <p:spPr>
          <a:xfrm>
            <a:off x="6433605" y="2825581"/>
            <a:ext cx="4015409" cy="2001078"/>
          </a:xfrm>
          <a:prstGeom prst="roundRect">
            <a:avLst/>
          </a:prstGeom>
        </p:spPr>
        <p:style>
          <a:lnRef idx="2">
            <a:schemeClr val="accent3">
              <a:shade val="15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b="1" u="sng" dirty="0"/>
              <a:t>Aplicable a ciertas actividades: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s-AR" dirty="0"/>
              <a:t>Ciertas actividades de intermediación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s-AR" dirty="0"/>
              <a:t>Servicios minoristas y mayoristas de agencias de viajes</a:t>
            </a:r>
          </a:p>
        </p:txBody>
      </p:sp>
    </p:spTree>
    <p:extLst>
      <p:ext uri="{BB962C8B-B14F-4D97-AF65-F5344CB8AC3E}">
        <p14:creationId xmlns:p14="http://schemas.microsoft.com/office/powerpoint/2010/main" val="30830015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10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AAEF (@AAEF1953) / Twitter">
            <a:extLst>
              <a:ext uri="{FF2B5EF4-FFF2-40B4-BE49-F238E27FC236}">
                <a16:creationId xmlns:a16="http://schemas.microsoft.com/office/drawing/2014/main" id="{C5CAA7EE-C58B-4498-9583-4E97CBDC6EF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0903" y="279603"/>
            <a:ext cx="1359334" cy="135933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5" name="Grupo 4">
            <a:extLst>
              <a:ext uri="{FF2B5EF4-FFF2-40B4-BE49-F238E27FC236}">
                <a16:creationId xmlns:a16="http://schemas.microsoft.com/office/drawing/2014/main" id="{25E29279-EF83-A69A-D83D-D3C2D9477D89}"/>
              </a:ext>
            </a:extLst>
          </p:cNvPr>
          <p:cNvGrpSpPr/>
          <p:nvPr/>
        </p:nvGrpSpPr>
        <p:grpSpPr>
          <a:xfrm>
            <a:off x="4912869" y="411102"/>
            <a:ext cx="5884244" cy="982037"/>
            <a:chOff x="408741" y="45770"/>
            <a:chExt cx="5722376" cy="590400"/>
          </a:xfrm>
        </p:grpSpPr>
        <p:sp>
          <p:nvSpPr>
            <p:cNvPr id="6" name="Rectángulo: esquinas redondeadas 5">
              <a:extLst>
                <a:ext uri="{FF2B5EF4-FFF2-40B4-BE49-F238E27FC236}">
                  <a16:creationId xmlns:a16="http://schemas.microsoft.com/office/drawing/2014/main" id="{F8482CFB-1212-C265-28F5-F27C51D1C225}"/>
                </a:ext>
              </a:extLst>
            </p:cNvPr>
            <p:cNvSpPr/>
            <p:nvPr/>
          </p:nvSpPr>
          <p:spPr>
            <a:xfrm>
              <a:off x="408741" y="45770"/>
              <a:ext cx="5722376" cy="590400"/>
            </a:xfrm>
            <a:prstGeom prst="roundRect">
              <a:avLst/>
            </a:prstGeom>
            <a:solidFill>
              <a:schemeClr val="accent1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es-AR"/>
            </a:p>
          </p:txBody>
        </p:sp>
        <p:sp>
          <p:nvSpPr>
            <p:cNvPr id="8" name="Rectángulo: esquinas redondeadas 4">
              <a:extLst>
                <a:ext uri="{FF2B5EF4-FFF2-40B4-BE49-F238E27FC236}">
                  <a16:creationId xmlns:a16="http://schemas.microsoft.com/office/drawing/2014/main" id="{C3A8CEE6-8B0B-C385-28E3-E838834A24A7}"/>
                </a:ext>
              </a:extLst>
            </p:cNvPr>
            <p:cNvSpPr txBox="1"/>
            <p:nvPr/>
          </p:nvSpPr>
          <p:spPr>
            <a:xfrm>
              <a:off x="437562" y="74591"/>
              <a:ext cx="5664734" cy="5327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spcFirstLastPara="0" vert="horz" wrap="square" lIns="259550" tIns="0" rIns="259550" bIns="0" numCol="1" spcCol="1270" anchor="ctr" anchorCtr="0">
              <a:noAutofit/>
            </a:bodyPr>
            <a:lstStyle/>
            <a:p>
              <a:pPr algn="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AR" sz="216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MIPyME</a:t>
              </a:r>
              <a:r>
                <a:rPr lang="es-AR" sz="2160" b="1" dirty="0">
                  <a:latin typeface="Arial" panose="020B0604020202020204" pitchFamily="34" charset="0"/>
                  <a:cs typeface="Arial" panose="020B0604020202020204" pitchFamily="34" charset="0"/>
                </a:rPr>
                <a:t> - Definición</a:t>
              </a:r>
            </a:p>
          </p:txBody>
        </p:sp>
      </p:grpSp>
      <p:sp>
        <p:nvSpPr>
          <p:cNvPr id="3" name="Título 1">
            <a:extLst>
              <a:ext uri="{FF2B5EF4-FFF2-40B4-BE49-F238E27FC236}">
                <a16:creationId xmlns:a16="http://schemas.microsoft.com/office/drawing/2014/main" id="{074B0D7D-FFAE-9B70-DA70-41E1249B0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1945" y="1780442"/>
            <a:ext cx="9178477" cy="657835"/>
          </a:xfrm>
        </p:spPr>
        <p:txBody>
          <a:bodyPr>
            <a:noAutofit/>
          </a:bodyPr>
          <a:lstStyle/>
          <a:p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Parámetros </a:t>
            </a:r>
            <a:r>
              <a:rPr lang="es-MX" sz="2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MIPyME</a:t>
            </a:r>
            <a: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Nivel de activos</a:t>
            </a:r>
            <a:br>
              <a:rPr lang="es-MX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Res </a:t>
            </a:r>
            <a:r>
              <a:rPr lang="es-MX" sz="2000" b="1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SIyDP</a:t>
            </a:r>
            <a:r>
              <a:rPr lang="es-MX" sz="2000" b="1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121/2023</a:t>
            </a:r>
            <a:endParaRPr lang="es-AR" sz="2000" b="1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4 CuadroTexto">
            <a:extLst>
              <a:ext uri="{FF2B5EF4-FFF2-40B4-BE49-F238E27FC236}">
                <a16:creationId xmlns:a16="http://schemas.microsoft.com/office/drawing/2014/main" id="{79B5F136-A1F3-8ACB-CF16-1B2CB9C51332}"/>
              </a:ext>
            </a:extLst>
          </p:cNvPr>
          <p:cNvSpPr txBox="1"/>
          <p:nvPr/>
        </p:nvSpPr>
        <p:spPr>
          <a:xfrm>
            <a:off x="284247" y="2699655"/>
            <a:ext cx="9892747" cy="18069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Aplicable a ciertas empresas que tengan como </a:t>
            </a:r>
            <a:r>
              <a:rPr lang="es-MX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actividad principal</a:t>
            </a: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: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Sector K: Intermediación financiera y servicios de seguro</a:t>
            </a:r>
          </a:p>
          <a:p>
            <a:pPr marL="1291590" lvl="2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Sector L: Servicios inmobiliarios</a:t>
            </a:r>
          </a:p>
          <a:p>
            <a:pPr marL="834390" lvl="1" indent="-285750" eaLnBrk="0" fontAlgn="base" hangingPunct="0">
              <a:lnSpc>
                <a:spcPct val="120000"/>
              </a:lnSpc>
              <a:spcBef>
                <a:spcPct val="50000"/>
              </a:spcBef>
              <a:spcAft>
                <a:spcPct val="0"/>
              </a:spcAft>
              <a:buClr>
                <a:srgbClr val="831E3B"/>
              </a:buClr>
              <a:buFont typeface="Wingdings" panose="05000000000000000000" pitchFamily="2" charset="2"/>
              <a:buChar char="ü"/>
              <a:tabLst>
                <a:tab pos="432000" algn="l"/>
              </a:tabLst>
              <a:defRPr/>
            </a:pPr>
            <a:r>
              <a:rPr lang="es-MX" b="1" dirty="0">
                <a:solidFill>
                  <a:schemeClr val="bg2">
                    <a:lumMod val="25000"/>
                  </a:schemeClr>
                </a:solidFill>
                <a:latin typeface="Arial" panose="020B0604020202020204" pitchFamily="34" charset="0"/>
              </a:rPr>
              <a:t>Valor límite de activos: ARS 193.000.000</a:t>
            </a:r>
          </a:p>
        </p:txBody>
      </p:sp>
    </p:spTree>
    <p:extLst>
      <p:ext uri="{BB962C8B-B14F-4D97-AF65-F5344CB8AC3E}">
        <p14:creationId xmlns:p14="http://schemas.microsoft.com/office/powerpoint/2010/main" val="24628259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theme1.xml><?xml version="1.0" encoding="utf-8"?>
<a:theme xmlns:a="http://schemas.openxmlformats.org/drawingml/2006/main" name="Faceta">
  <a:themeElements>
    <a:clrScheme name="Faceta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a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Faceta</Template>
  <TotalTime>4703</TotalTime>
  <Words>2167</Words>
  <Application>Microsoft Office PowerPoint</Application>
  <PresentationFormat>Panorámica</PresentationFormat>
  <Paragraphs>250</Paragraphs>
  <Slides>25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25</vt:i4>
      </vt:variant>
    </vt:vector>
  </HeadingPairs>
  <TitlesOfParts>
    <vt:vector size="30" baseType="lpstr">
      <vt:lpstr>Arial</vt:lpstr>
      <vt:lpstr>Trebuchet MS</vt:lpstr>
      <vt:lpstr>Wingdings</vt:lpstr>
      <vt:lpstr>Wingdings 3</vt:lpstr>
      <vt:lpstr>Faceta</vt:lpstr>
      <vt:lpstr>Presentación de PowerPoint</vt:lpstr>
      <vt:lpstr>Normativa aplicable</vt:lpstr>
      <vt:lpstr>Definición de “empresa” – Art 1 – Anexo I – Res SIDP 121/2023</vt:lpstr>
      <vt:lpstr>Parámetros MIPyME – Res SIyDP 121/2023 – Anexo I (BO 29/03/2023)</vt:lpstr>
      <vt:lpstr>Parámetros MIPyME –Tipo de actividad – Art 3 Anexo I Res SIyDP 121/2023</vt:lpstr>
      <vt:lpstr>Parámetros MIPyME – Nivel de ingresos Ultima actualización vigente a partir 01/04/2024 – Res SIyDP 30/2024</vt:lpstr>
      <vt:lpstr>Parámetros MIPyME –Nivel de ingresos</vt:lpstr>
      <vt:lpstr>Parámetros MIPyME – Limites de personal ocupado Res SIyDP 121/2023</vt:lpstr>
      <vt:lpstr>Parámetros MIPyME – Nivel de activos Res SIyDP 121/2023</vt:lpstr>
      <vt:lpstr>Parámetros MIPyME – Empresas Nuevas Res SIyDP 121/2023</vt:lpstr>
      <vt:lpstr>Parámetros MIPyME – Vinculación y control Res SIyDP 121/2023</vt:lpstr>
      <vt:lpstr>Presentación de PowerPoint</vt:lpstr>
      <vt:lpstr>1) Alícuota reducida para contribuciones de seguridad social – 18%</vt:lpstr>
      <vt:lpstr>3) Beneficios vinculados con impuesto a los débitos y créditos bancarios</vt:lpstr>
      <vt:lpstr>3) Beneficios vinculados con impuesto a los débitos y créditos bancarios (Cont.)</vt:lpstr>
      <vt:lpstr>5) Simplificación para solicitar Certificado de exclusión de IVA (restantes)</vt:lpstr>
      <vt:lpstr>7) Pago de IVA diferido – RG AFIP 4010</vt:lpstr>
      <vt:lpstr>9) Exclusión en Régimen de retención IVA-Ganancias – Reg tarjetas de crédito</vt:lpstr>
      <vt:lpstr>11) Régimen de incentivo a fabricantes de bienes de capital</vt:lpstr>
      <vt:lpstr>13) Mayores facilidades de pago – Plan permanente</vt:lpstr>
      <vt:lpstr>13) Mayores facilidades de pago – Plan permanente (Cont.)</vt:lpstr>
      <vt:lpstr>Presentación de PowerPoint</vt:lpstr>
      <vt:lpstr>Presentación de PowerPoint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Leonel Zanotto</dc:creator>
  <cp:lastModifiedBy>Leonel Zanotto</cp:lastModifiedBy>
  <cp:revision>41</cp:revision>
  <dcterms:created xsi:type="dcterms:W3CDTF">2022-04-04T12:01:52Z</dcterms:created>
  <dcterms:modified xsi:type="dcterms:W3CDTF">2024-05-02T03:45:42Z</dcterms:modified>
</cp:coreProperties>
</file>

<file path=docProps/thumbnail.jpeg>
</file>